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5" r:id="rId1"/>
  </p:sldMasterIdLst>
  <p:notesMasterIdLst>
    <p:notesMasterId r:id="rId53"/>
  </p:notesMasterIdLst>
  <p:handoutMasterIdLst>
    <p:handoutMasterId r:id="rId54"/>
  </p:handoutMasterIdLst>
  <p:sldIdLst>
    <p:sldId id="257" r:id="rId2"/>
    <p:sldId id="778" r:id="rId3"/>
    <p:sldId id="1269" r:id="rId4"/>
    <p:sldId id="1382" r:id="rId5"/>
    <p:sldId id="1270" r:id="rId6"/>
    <p:sldId id="1375" r:id="rId7"/>
    <p:sldId id="1415" r:id="rId8"/>
    <p:sldId id="1285" r:id="rId9"/>
    <p:sldId id="1286" r:id="rId10"/>
    <p:sldId id="1418" r:id="rId11"/>
    <p:sldId id="1416" r:id="rId12"/>
    <p:sldId id="1419" r:id="rId13"/>
    <p:sldId id="1424" r:id="rId14"/>
    <p:sldId id="1420" r:id="rId15"/>
    <p:sldId id="1421" r:id="rId16"/>
    <p:sldId id="1422" r:id="rId17"/>
    <p:sldId id="1429" r:id="rId18"/>
    <p:sldId id="1300" r:id="rId19"/>
    <p:sldId id="1427" r:id="rId20"/>
    <p:sldId id="1428" r:id="rId21"/>
    <p:sldId id="1403" r:id="rId22"/>
    <p:sldId id="1409" r:id="rId23"/>
    <p:sldId id="1410" r:id="rId24"/>
    <p:sldId id="1303" r:id="rId25"/>
    <p:sldId id="1302" r:id="rId26"/>
    <p:sldId id="1304" r:id="rId27"/>
    <p:sldId id="1437" r:id="rId28"/>
    <p:sldId id="1359" r:id="rId29"/>
    <p:sldId id="1434" r:id="rId30"/>
    <p:sldId id="1306" r:id="rId31"/>
    <p:sldId id="1310" r:id="rId32"/>
    <p:sldId id="1413" r:id="rId33"/>
    <p:sldId id="1316" r:id="rId34"/>
    <p:sldId id="1318" r:id="rId35"/>
    <p:sldId id="1398" r:id="rId36"/>
    <p:sldId id="1430" r:id="rId37"/>
    <p:sldId id="1322" r:id="rId38"/>
    <p:sldId id="1326" r:id="rId39"/>
    <p:sldId id="1387" r:id="rId40"/>
    <p:sldId id="1431" r:id="rId41"/>
    <p:sldId id="1332" r:id="rId42"/>
    <p:sldId id="1395" r:id="rId43"/>
    <p:sldId id="1432" r:id="rId44"/>
    <p:sldId id="1330" r:id="rId45"/>
    <p:sldId id="1331" r:id="rId46"/>
    <p:sldId id="1394" r:id="rId47"/>
    <p:sldId id="1338" r:id="rId48"/>
    <p:sldId id="1352" r:id="rId49"/>
    <p:sldId id="1435" r:id="rId50"/>
    <p:sldId id="1343" r:id="rId51"/>
    <p:sldId id="1438" r:id="rId52"/>
  </p:sldIdLst>
  <p:sldSz cx="12192000" cy="6858000"/>
  <p:notesSz cx="9926638"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265" userDrawn="1">
          <p15:clr>
            <a:srgbClr val="A4A3A4"/>
          </p15:clr>
        </p15:guide>
        <p15:guide id="3" orient="horz" pos="648" userDrawn="1">
          <p15:clr>
            <a:srgbClr val="A4A3A4"/>
          </p15:clr>
        </p15:guide>
        <p15:guide id="4" orient="horz" pos="712" userDrawn="1">
          <p15:clr>
            <a:srgbClr val="A4A3A4"/>
          </p15:clr>
        </p15:guide>
        <p15:guide id="5" orient="horz" pos="3929" userDrawn="1">
          <p15:clr>
            <a:srgbClr val="A4A3A4"/>
          </p15:clr>
        </p15:guide>
        <p15:guide id="6" orient="horz" pos="38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56AD"/>
    <a:srgbClr val="06919A"/>
    <a:srgbClr val="91DF76"/>
    <a:srgbClr val="FFFAE6"/>
    <a:srgbClr val="FFF8E5"/>
    <a:srgbClr val="FFC000"/>
    <a:srgbClr val="FFFFFF"/>
    <a:srgbClr val="4472C4"/>
    <a:srgbClr val="CCCCFF"/>
    <a:srgbClr val="359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6395" autoAdjust="0"/>
  </p:normalViewPr>
  <p:slideViewPr>
    <p:cSldViewPr snapToGrid="0">
      <p:cViewPr varScale="1">
        <p:scale>
          <a:sx n="74" d="100"/>
          <a:sy n="74" d="100"/>
        </p:scale>
        <p:origin x="78" y="756"/>
      </p:cViewPr>
      <p:guideLst>
        <p:guide pos="3840"/>
        <p:guide pos="7265"/>
        <p:guide orient="horz" pos="648"/>
        <p:guide orient="horz" pos="712"/>
        <p:guide orient="horz" pos="3929"/>
        <p:guide orient="horz" pos="3861"/>
      </p:guideLst>
    </p:cSldViewPr>
  </p:slideViewPr>
  <p:notesTextViewPr>
    <p:cViewPr>
      <p:scale>
        <a:sx n="1" d="1"/>
        <a:sy n="1" d="1"/>
      </p:scale>
      <p:origin x="0" y="0"/>
    </p:cViewPr>
  </p:notesTextViewPr>
  <p:sorterViewPr>
    <p:cViewPr varScale="1">
      <p:scale>
        <a:sx n="100" d="100"/>
        <a:sy n="100" d="100"/>
      </p:scale>
      <p:origin x="0" y="-26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8477262D-83CA-4AE1-857A-19D43B1ABEE9}" type="datetimeFigureOut">
              <a:rPr lang="zh-HK" altLang="en-US" smtClean="0"/>
              <a:t>20/3/2023</a:t>
            </a:fld>
            <a:endParaRPr lang="zh-HK" altLang="en-US"/>
          </a:p>
        </p:txBody>
      </p:sp>
      <p:sp>
        <p:nvSpPr>
          <p:cNvPr id="4" name="頁尾版面配置區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0431A17F-30C6-4CD2-A64C-BC5C966CBDE0}" type="slidenum">
              <a:rPr lang="zh-HK" altLang="en-US" smtClean="0"/>
              <a:t>‹#›</a:t>
            </a:fld>
            <a:endParaRPr lang="zh-HK" altLang="en-US"/>
          </a:p>
        </p:txBody>
      </p:sp>
    </p:spTree>
    <p:extLst>
      <p:ext uri="{BB962C8B-B14F-4D97-AF65-F5344CB8AC3E}">
        <p14:creationId xmlns:p14="http://schemas.microsoft.com/office/powerpoint/2010/main" val="217428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DCFEE3FF-10EC-4FEC-A05F-51B0B0491584}" type="datetimeFigureOut">
              <a:rPr lang="zh-CN" altLang="en-US" smtClean="0"/>
              <a:t>2023/3/20</a:t>
            </a:fld>
            <a:endParaRPr lang="zh-CN" altLang="en-US"/>
          </a:p>
        </p:txBody>
      </p:sp>
      <p:sp>
        <p:nvSpPr>
          <p:cNvPr id="4" name="幻灯片图像占位符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88348C90-FFC4-459C-B5EE-7A1936471346}" type="slidenum">
              <a:rPr lang="zh-CN" altLang="en-US" smtClean="0"/>
              <a:t>‹#›</a:t>
            </a:fld>
            <a:endParaRPr lang="zh-CN" altLang="en-US"/>
          </a:p>
        </p:txBody>
      </p:sp>
    </p:spTree>
    <p:extLst>
      <p:ext uri="{BB962C8B-B14F-4D97-AF65-F5344CB8AC3E}">
        <p14:creationId xmlns:p14="http://schemas.microsoft.com/office/powerpoint/2010/main" val="350723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7BADC1-6429-4D0E-A81B-4A2468A67C7D}"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10</a:t>
            </a:fld>
            <a:endParaRPr lang="zh-CN" altLang="en-US" dirty="0"/>
          </a:p>
        </p:txBody>
      </p:sp>
    </p:spTree>
    <p:extLst>
      <p:ext uri="{BB962C8B-B14F-4D97-AF65-F5344CB8AC3E}">
        <p14:creationId xmlns:p14="http://schemas.microsoft.com/office/powerpoint/2010/main" val="221657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14</a:t>
            </a:fld>
            <a:endParaRPr lang="zh-CN" altLang="en-US" dirty="0"/>
          </a:p>
        </p:txBody>
      </p:sp>
    </p:spTree>
    <p:extLst>
      <p:ext uri="{BB962C8B-B14F-4D97-AF65-F5344CB8AC3E}">
        <p14:creationId xmlns:p14="http://schemas.microsoft.com/office/powerpoint/2010/main" val="298397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15</a:t>
            </a:fld>
            <a:endParaRPr lang="zh-CN" altLang="en-US" dirty="0"/>
          </a:p>
        </p:txBody>
      </p:sp>
    </p:spTree>
    <p:extLst>
      <p:ext uri="{BB962C8B-B14F-4D97-AF65-F5344CB8AC3E}">
        <p14:creationId xmlns:p14="http://schemas.microsoft.com/office/powerpoint/2010/main" val="1390920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16</a:t>
            </a:fld>
            <a:endParaRPr lang="zh-CN" altLang="en-US" dirty="0"/>
          </a:p>
        </p:txBody>
      </p:sp>
    </p:spTree>
    <p:extLst>
      <p:ext uri="{BB962C8B-B14F-4D97-AF65-F5344CB8AC3E}">
        <p14:creationId xmlns:p14="http://schemas.microsoft.com/office/powerpoint/2010/main" val="1939216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17</a:t>
            </a:fld>
            <a:endParaRPr lang="zh-CN" altLang="en-US" dirty="0"/>
          </a:p>
        </p:txBody>
      </p:sp>
    </p:spTree>
    <p:extLst>
      <p:ext uri="{BB962C8B-B14F-4D97-AF65-F5344CB8AC3E}">
        <p14:creationId xmlns:p14="http://schemas.microsoft.com/office/powerpoint/2010/main" val="337088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18</a:t>
            </a:fld>
            <a:endParaRPr lang="zh-CN" altLang="en-US" dirty="0"/>
          </a:p>
        </p:txBody>
      </p:sp>
    </p:spTree>
    <p:extLst>
      <p:ext uri="{BB962C8B-B14F-4D97-AF65-F5344CB8AC3E}">
        <p14:creationId xmlns:p14="http://schemas.microsoft.com/office/powerpoint/2010/main" val="3297727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19</a:t>
            </a:fld>
            <a:endParaRPr lang="zh-CN" altLang="en-US" dirty="0"/>
          </a:p>
        </p:txBody>
      </p:sp>
    </p:spTree>
    <p:extLst>
      <p:ext uri="{BB962C8B-B14F-4D97-AF65-F5344CB8AC3E}">
        <p14:creationId xmlns:p14="http://schemas.microsoft.com/office/powerpoint/2010/main" val="3946093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20</a:t>
            </a:fld>
            <a:endParaRPr lang="zh-CN" altLang="en-US" dirty="0"/>
          </a:p>
        </p:txBody>
      </p:sp>
    </p:spTree>
    <p:extLst>
      <p:ext uri="{BB962C8B-B14F-4D97-AF65-F5344CB8AC3E}">
        <p14:creationId xmlns:p14="http://schemas.microsoft.com/office/powerpoint/2010/main" val="1052707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21</a:t>
            </a:fld>
            <a:endParaRPr lang="zh-CN" altLang="en-US" dirty="0"/>
          </a:p>
        </p:txBody>
      </p:sp>
    </p:spTree>
    <p:extLst>
      <p:ext uri="{BB962C8B-B14F-4D97-AF65-F5344CB8AC3E}">
        <p14:creationId xmlns:p14="http://schemas.microsoft.com/office/powerpoint/2010/main" val="3757916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22</a:t>
            </a:fld>
            <a:endParaRPr lang="zh-CN" altLang="en-US" dirty="0"/>
          </a:p>
        </p:txBody>
      </p:sp>
    </p:spTree>
    <p:extLst>
      <p:ext uri="{BB962C8B-B14F-4D97-AF65-F5344CB8AC3E}">
        <p14:creationId xmlns:p14="http://schemas.microsoft.com/office/powerpoint/2010/main" val="2369556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7BADC1-6429-4D0E-A81B-4A2468A67C7D}"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23</a:t>
            </a:fld>
            <a:endParaRPr lang="zh-CN" altLang="en-US" dirty="0"/>
          </a:p>
        </p:txBody>
      </p:sp>
    </p:spTree>
    <p:extLst>
      <p:ext uri="{BB962C8B-B14F-4D97-AF65-F5344CB8AC3E}">
        <p14:creationId xmlns:p14="http://schemas.microsoft.com/office/powerpoint/2010/main" val="2682404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24</a:t>
            </a:fld>
            <a:endParaRPr lang="zh-CN" altLang="en-US" dirty="0"/>
          </a:p>
        </p:txBody>
      </p:sp>
    </p:spTree>
    <p:extLst>
      <p:ext uri="{BB962C8B-B14F-4D97-AF65-F5344CB8AC3E}">
        <p14:creationId xmlns:p14="http://schemas.microsoft.com/office/powerpoint/2010/main" val="1691062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8348C90-FFC4-459C-B5EE-7A1936471346}" type="slidenum">
              <a:rPr lang="zh-CN" altLang="en-US" smtClean="0"/>
              <a:t>26</a:t>
            </a:fld>
            <a:endParaRPr lang="zh-CN" altLang="en-US"/>
          </a:p>
        </p:txBody>
      </p:sp>
    </p:spTree>
    <p:extLst>
      <p:ext uri="{BB962C8B-B14F-4D97-AF65-F5344CB8AC3E}">
        <p14:creationId xmlns:p14="http://schemas.microsoft.com/office/powerpoint/2010/main" val="1283449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35</a:t>
            </a:fld>
            <a:endParaRPr lang="zh-CN" altLang="en-US" dirty="0"/>
          </a:p>
        </p:txBody>
      </p:sp>
    </p:spTree>
    <p:extLst>
      <p:ext uri="{BB962C8B-B14F-4D97-AF65-F5344CB8AC3E}">
        <p14:creationId xmlns:p14="http://schemas.microsoft.com/office/powerpoint/2010/main" val="4261481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38</a:t>
            </a:fld>
            <a:endParaRPr lang="zh-CN" altLang="en-US" dirty="0"/>
          </a:p>
        </p:txBody>
      </p:sp>
    </p:spTree>
    <p:extLst>
      <p:ext uri="{BB962C8B-B14F-4D97-AF65-F5344CB8AC3E}">
        <p14:creationId xmlns:p14="http://schemas.microsoft.com/office/powerpoint/2010/main" val="2605961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39</a:t>
            </a:fld>
            <a:endParaRPr lang="zh-CN" altLang="en-US" dirty="0"/>
          </a:p>
        </p:txBody>
      </p:sp>
    </p:spTree>
    <p:extLst>
      <p:ext uri="{BB962C8B-B14F-4D97-AF65-F5344CB8AC3E}">
        <p14:creationId xmlns:p14="http://schemas.microsoft.com/office/powerpoint/2010/main" val="1338066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41</a:t>
            </a:fld>
            <a:endParaRPr lang="zh-CN" altLang="en-US" dirty="0"/>
          </a:p>
        </p:txBody>
      </p:sp>
    </p:spTree>
    <p:extLst>
      <p:ext uri="{BB962C8B-B14F-4D97-AF65-F5344CB8AC3E}">
        <p14:creationId xmlns:p14="http://schemas.microsoft.com/office/powerpoint/2010/main" val="2207822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42</a:t>
            </a:fld>
            <a:endParaRPr lang="zh-CN" altLang="en-US" dirty="0"/>
          </a:p>
        </p:txBody>
      </p:sp>
    </p:spTree>
    <p:extLst>
      <p:ext uri="{BB962C8B-B14F-4D97-AF65-F5344CB8AC3E}">
        <p14:creationId xmlns:p14="http://schemas.microsoft.com/office/powerpoint/2010/main" val="166290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43</a:t>
            </a:fld>
            <a:endParaRPr lang="zh-CN" altLang="en-US" dirty="0"/>
          </a:p>
        </p:txBody>
      </p:sp>
    </p:spTree>
    <p:extLst>
      <p:ext uri="{BB962C8B-B14F-4D97-AF65-F5344CB8AC3E}">
        <p14:creationId xmlns:p14="http://schemas.microsoft.com/office/powerpoint/2010/main" val="2534895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44</a:t>
            </a:fld>
            <a:endParaRPr lang="zh-CN" altLang="en-US" dirty="0"/>
          </a:p>
        </p:txBody>
      </p:sp>
    </p:spTree>
    <p:extLst>
      <p:ext uri="{BB962C8B-B14F-4D97-AF65-F5344CB8AC3E}">
        <p14:creationId xmlns:p14="http://schemas.microsoft.com/office/powerpoint/2010/main" val="46349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3</a:t>
            </a:fld>
            <a:endParaRPr lang="zh-CN" altLang="en-US" dirty="0"/>
          </a:p>
        </p:txBody>
      </p:sp>
    </p:spTree>
    <p:extLst>
      <p:ext uri="{BB962C8B-B14F-4D97-AF65-F5344CB8AC3E}">
        <p14:creationId xmlns:p14="http://schemas.microsoft.com/office/powerpoint/2010/main" val="2879168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45</a:t>
            </a:fld>
            <a:endParaRPr lang="zh-CN" altLang="en-US" dirty="0"/>
          </a:p>
        </p:txBody>
      </p:sp>
    </p:spTree>
    <p:extLst>
      <p:ext uri="{BB962C8B-B14F-4D97-AF65-F5344CB8AC3E}">
        <p14:creationId xmlns:p14="http://schemas.microsoft.com/office/powerpoint/2010/main" val="1112329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46</a:t>
            </a:fld>
            <a:endParaRPr lang="zh-CN" altLang="en-US" dirty="0"/>
          </a:p>
        </p:txBody>
      </p:sp>
    </p:spTree>
    <p:extLst>
      <p:ext uri="{BB962C8B-B14F-4D97-AF65-F5344CB8AC3E}">
        <p14:creationId xmlns:p14="http://schemas.microsoft.com/office/powerpoint/2010/main" val="708819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47</a:t>
            </a:fld>
            <a:endParaRPr lang="zh-CN" altLang="en-US" dirty="0"/>
          </a:p>
        </p:txBody>
      </p:sp>
    </p:spTree>
    <p:extLst>
      <p:ext uri="{BB962C8B-B14F-4D97-AF65-F5344CB8AC3E}">
        <p14:creationId xmlns:p14="http://schemas.microsoft.com/office/powerpoint/2010/main" val="109047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48</a:t>
            </a:fld>
            <a:endParaRPr lang="zh-CN" altLang="en-US" dirty="0"/>
          </a:p>
        </p:txBody>
      </p:sp>
    </p:spTree>
    <p:extLst>
      <p:ext uri="{BB962C8B-B14F-4D97-AF65-F5344CB8AC3E}">
        <p14:creationId xmlns:p14="http://schemas.microsoft.com/office/powerpoint/2010/main" val="1721921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50</a:t>
            </a:fld>
            <a:endParaRPr lang="zh-CN" altLang="en-US" dirty="0"/>
          </a:p>
        </p:txBody>
      </p:sp>
    </p:spTree>
    <p:extLst>
      <p:ext uri="{BB962C8B-B14F-4D97-AF65-F5344CB8AC3E}">
        <p14:creationId xmlns:p14="http://schemas.microsoft.com/office/powerpoint/2010/main" val="128572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4</a:t>
            </a:fld>
            <a:endParaRPr lang="zh-CN" altLang="en-US" dirty="0"/>
          </a:p>
        </p:txBody>
      </p:sp>
    </p:spTree>
    <p:extLst>
      <p:ext uri="{BB962C8B-B14F-4D97-AF65-F5344CB8AC3E}">
        <p14:creationId xmlns:p14="http://schemas.microsoft.com/office/powerpoint/2010/main" val="280698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5</a:t>
            </a:fld>
            <a:endParaRPr lang="zh-CN" altLang="en-US" dirty="0"/>
          </a:p>
        </p:txBody>
      </p:sp>
    </p:spTree>
    <p:extLst>
      <p:ext uri="{BB962C8B-B14F-4D97-AF65-F5344CB8AC3E}">
        <p14:creationId xmlns:p14="http://schemas.microsoft.com/office/powerpoint/2010/main" val="141255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7BADC1-6429-4D0E-A81B-4A2468A67C7D}" type="slidenum">
              <a:rPr lang="zh-CN" altLang="en-US" smtClean="0"/>
              <a:t>6</a:t>
            </a:fld>
            <a:endParaRPr lang="zh-CN" altLang="en-US" dirty="0"/>
          </a:p>
        </p:txBody>
      </p:sp>
    </p:spTree>
    <p:extLst>
      <p:ext uri="{BB962C8B-B14F-4D97-AF65-F5344CB8AC3E}">
        <p14:creationId xmlns:p14="http://schemas.microsoft.com/office/powerpoint/2010/main" val="326339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7BADC1-6429-4D0E-A81B-4A2468A67C7D}" type="slidenum">
              <a:rPr lang="zh-CN" altLang="en-US" smtClean="0"/>
              <a:t>7</a:t>
            </a:fld>
            <a:endParaRPr lang="zh-CN" altLang="en-US" dirty="0"/>
          </a:p>
        </p:txBody>
      </p:sp>
    </p:spTree>
    <p:extLst>
      <p:ext uri="{BB962C8B-B14F-4D97-AF65-F5344CB8AC3E}">
        <p14:creationId xmlns:p14="http://schemas.microsoft.com/office/powerpoint/2010/main" val="1913496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8</a:t>
            </a:fld>
            <a:endParaRPr lang="zh-CN" altLang="en-US" dirty="0"/>
          </a:p>
        </p:txBody>
      </p:sp>
    </p:spTree>
    <p:extLst>
      <p:ext uri="{BB962C8B-B14F-4D97-AF65-F5344CB8AC3E}">
        <p14:creationId xmlns:p14="http://schemas.microsoft.com/office/powerpoint/2010/main" val="3050682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348C90-FFC4-459C-B5EE-7A1936471346}" type="slidenum">
              <a:rPr lang="zh-CN" altLang="en-US" smtClean="0"/>
              <a:t>9</a:t>
            </a:fld>
            <a:endParaRPr lang="zh-CN" altLang="en-US" dirty="0"/>
          </a:p>
        </p:txBody>
      </p:sp>
    </p:spTree>
    <p:extLst>
      <p:ext uri="{BB962C8B-B14F-4D97-AF65-F5344CB8AC3E}">
        <p14:creationId xmlns:p14="http://schemas.microsoft.com/office/powerpoint/2010/main" val="131061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5023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12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15F90E5-ECDE-4433-AC19-B06066FF4179}" type="datetimeFigureOut">
              <a:rPr lang="zh-CN" altLang="en-US" smtClean="0"/>
              <a:t>2023/3/20</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A4552461-8B9B-4647-8140-2882F3A87B01}" type="slidenum">
              <a:rPr lang="zh-CN" altLang="en-US" smtClean="0"/>
              <a:t>‹#›</a:t>
            </a:fld>
            <a:endParaRPr lang="zh-CN" altLang="en-US"/>
          </a:p>
        </p:txBody>
      </p:sp>
    </p:spTree>
    <p:extLst>
      <p:ext uri="{BB962C8B-B14F-4D97-AF65-F5344CB8AC3E}">
        <p14:creationId xmlns:p14="http://schemas.microsoft.com/office/powerpoint/2010/main" val="31806336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15F90E5-ECDE-4433-AC19-B06066FF4179}" type="datetimeFigureOut">
              <a:rPr lang="zh-CN" altLang="en-US" smtClean="0"/>
              <a:t>2023/3/20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4552461-8B9B-4647-8140-2882F3A87B01}" type="slidenum">
              <a:rPr lang="zh-CN" altLang="en-US" smtClean="0"/>
              <a:t>‹#›</a:t>
            </a:fld>
            <a:endParaRPr lang="zh-CN" altLang="en-US"/>
          </a:p>
        </p:txBody>
      </p:sp>
    </p:spTree>
    <p:extLst>
      <p:ext uri="{BB962C8B-B14F-4D97-AF65-F5344CB8AC3E}">
        <p14:creationId xmlns:p14="http://schemas.microsoft.com/office/powerpoint/2010/main" val="15126818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71CA79-CD57-43EB-B2DA-4DE432647B2F}" type="datetimeFigureOut">
              <a:rPr lang="zh-HK" altLang="en-US" smtClean="0"/>
              <a:t>20/3/2023</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a:p>
        </p:txBody>
      </p:sp>
    </p:spTree>
    <p:extLst>
      <p:ext uri="{BB962C8B-B14F-4D97-AF65-F5344CB8AC3E}">
        <p14:creationId xmlns:p14="http://schemas.microsoft.com/office/powerpoint/2010/main" val="527461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5718B5-D3F8-47B8-A271-750D35995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F83518-E373-4996-BE94-47308CC4F57E}" type="slidenum">
              <a:rPr lang="en-US" altLang="en-US"/>
              <a:pPr>
                <a:defRPr/>
              </a:pPr>
              <a:t>‹#›</a:t>
            </a:fld>
            <a:endParaRPr lang="en-US" altLang="en-US"/>
          </a:p>
        </p:txBody>
      </p:sp>
      <p:sp>
        <p:nvSpPr>
          <p:cNvPr id="3" name="矩形 2">
            <a:extLst>
              <a:ext uri="{FF2B5EF4-FFF2-40B4-BE49-F238E27FC236}">
                <a16:creationId xmlns:a16="http://schemas.microsoft.com/office/drawing/2014/main" id="{F2866944-89A9-49A3-80CC-1AAF22709E8A}"/>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灯片编号占位符 3">
            <a:extLst>
              <a:ext uri="{FF2B5EF4-FFF2-40B4-BE49-F238E27FC236}">
                <a16:creationId xmlns:a16="http://schemas.microsoft.com/office/drawing/2014/main" id="{82603569-0A6D-4764-868B-633EFB9F6DDB}"/>
              </a:ext>
            </a:extLst>
          </p:cNvPr>
          <p:cNvSpPr txBox="1">
            <a:spLocks/>
          </p:cNvSpPr>
          <p:nvPr userDrawn="1"/>
        </p:nvSpPr>
        <p:spPr>
          <a:xfrm>
            <a:off x="9120188" y="6381750"/>
            <a:ext cx="2743200" cy="365125"/>
          </a:xfrm>
          <a:prstGeom prst="rect">
            <a:avLst/>
          </a:prstGeom>
        </p:spPr>
        <p:txBody>
          <a:bodyPr vert="horz" lIns="91440" tIns="45720" rIns="91440" bIns="45720" rtlCol="0" anchor="ctr"/>
          <a:lstStyle>
            <a:defPPr>
              <a:defRPr lang="zh-CN"/>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C68A1375-C6F2-41F5-93BB-BAEEB18A553A}" type="slidenum">
              <a:rPr lang="en-US" altLang="en-US" smtClean="0"/>
              <a:pPr lvl="0"/>
              <a:t>‹#›</a:t>
            </a:fld>
            <a:endParaRPr lang="en-US" altLang="en-US"/>
          </a:p>
        </p:txBody>
      </p:sp>
    </p:spTree>
    <p:extLst>
      <p:ext uri="{BB962C8B-B14F-4D97-AF65-F5344CB8AC3E}">
        <p14:creationId xmlns:p14="http://schemas.microsoft.com/office/powerpoint/2010/main" val="294060673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22.png"/><Relationship Id="rId4" Type="http://schemas.openxmlformats.org/officeDocument/2006/relationships/image" Target="../media/image35.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hyperlink" Target="https://www.ourhkfoundation.org.hk/zh-hant/event/90/%E5%9C%98%E7%B5%90%E9%A6%99%E6%B8%AF%E5%9F%BA%E9%87%91/%E3%80%8A%E6%B1%9F%E5%B1%B1%E5%A4%9A%E6%99%BA%E6%85%A7%E3%80%8B%E7%AC%AC%E4%BA%8C%E5%8D%81%E4%BA%94%E9%9B%86%EF%BC%9A%E6%99%BA%E8%83%BD%E9%81%8B%E5%8B%95%E5%8F%8A%E6%99%BA%E8%83%BD%E8%A8%AD%E6%96%B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documents1.worldbank.org/curated/en/816281518818814423/pdf/2019-WDR-Report.pdf" TargetMode="External"/><Relationship Id="rId5" Type="http://schemas.openxmlformats.org/officeDocument/2006/relationships/image" Target="../media/image5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cs.edb.edcity.hk/file/redirect/230320_03.php" TargetMode="External"/><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hyperlink" Target="http://reparti.free.fr/robotics2000.pdf" TargetMode="Externa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chinacurrent.com/hk/story/22111/shanghai-yangshan-fully-automated-termina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hyperlink" Target="https://chinacurrent.com/hk/story/21006/ai-in-agricultur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chinacurrent.com/education/article/2020/04/21964.html"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chinacurrent.com/education/article/2020/04/21963.html" TargetMode="Externa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hyperlink" Target="https://www.smartcity.gov.hk/modules/custom/custom_global_js_css/assets/files/HKSmartCityBlueprint(CHI)v2.pdf" TargetMode="Externa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chinacurrent.com/hk/search/?s=%E5%A4%A7%E6%95%B8%E6%93%9A" TargetMode="Externa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hyperlink" Target="https://innotech.investhk.gov.hk/zh-hk/market-opportunities/big-data-analytics.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olonscreen.gov.hk/tc/public/about_crc/crc_in_hong_kong.html"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ehealth.gov.hk/tc/whats-ehealth/index.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s.edb.edcity.hk/file/redirect/230320_01.ph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s.edb.edcity.hk/file/redirect/230320_02.php"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4.sv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4.sv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68.sv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hyperlink" Target="https://www.infocloud.gov.hk/themes/ogcio/media/featuredarticles/WGCSP-4-6a_Security_Checklists_for_Cloud_Service_Consumers_TC.pdf"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hyperlink" Target="https://www.infosec.gov.hk/tc/best-practices/person/securing-access-using-e-authentication" TargetMode="External"/><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hyperlink" Target="https://www.infosec.gov.hk/tc/best-practices/person/handling-user-accounts-and-passwords" TargetMode="External"/><Relationship Id="rId1" Type="http://schemas.openxmlformats.org/officeDocument/2006/relationships/slideLayout" Target="../slideLayouts/slideLayout2.xml"/><Relationship Id="rId6" Type="http://schemas.openxmlformats.org/officeDocument/2006/relationships/hyperlink" Target="https://www.infosec.gov.hk/tc/best-practices/person/keeping-self-awareness-for-information-security" TargetMode="External"/><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hyperlink" Target="https://www.infosec.gov.hk/tc/best-practices/person/handling-personal-information" TargetMode="External"/><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www.cac.gov.cn/2016-07/21/c_1119259015.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rthk.hk/tv/dtt31/programme/globaltraveller/episode/771720?lang=en" TargetMode="External"/><Relationship Id="rId5" Type="http://schemas.openxmlformats.org/officeDocument/2006/relationships/image" Target="../media/image6.emf"/><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1660" y="2570305"/>
            <a:ext cx="11518900" cy="2387600"/>
          </a:xfrm>
        </p:spPr>
        <p:txBody>
          <a:bodyPr>
            <a:normAutofit/>
          </a:bodyPr>
          <a:lstStyle/>
          <a:p>
            <a:r>
              <a:rPr lang="zh-TW" altLang="en-US" sz="4000" b="1" dirty="0">
                <a:latin typeface="標楷體" panose="02010601000101010101" pitchFamily="65" charset="-120"/>
                <a:ea typeface="標楷體" panose="02010601000101010101" pitchFamily="65" charset="-120"/>
              </a:rPr>
              <a:t>學習</a:t>
            </a:r>
            <a:r>
              <a:rPr lang="zh-TW" altLang="en-US" sz="4000" b="1" dirty="0" smtClean="0">
                <a:latin typeface="標楷體" panose="02010601000101010101" pitchFamily="65" charset="-120"/>
                <a:ea typeface="標楷體" panose="02010601000101010101" pitchFamily="65" charset="-120"/>
              </a:rPr>
              <a:t>重點</a:t>
            </a:r>
            <a:r>
              <a:rPr lang="en-US" altLang="zh-TW" sz="4000" b="1" dirty="0" smtClean="0">
                <a:latin typeface="標楷體" panose="02010601000101010101" pitchFamily="65" charset="-120"/>
                <a:ea typeface="標楷體" panose="02010601000101010101" pitchFamily="65" charset="-120"/>
              </a:rPr>
              <a:t/>
            </a:r>
            <a:br>
              <a:rPr lang="en-US" altLang="zh-TW" sz="4000" b="1" dirty="0" smtClean="0">
                <a:latin typeface="標楷體" panose="02010601000101010101" pitchFamily="65" charset="-120"/>
                <a:ea typeface="標楷體" panose="02010601000101010101" pitchFamily="65" charset="-120"/>
              </a:rPr>
            </a:br>
            <a:r>
              <a:rPr lang="en-US" altLang="zh-TW" sz="4000" dirty="0">
                <a:latin typeface="標楷體" panose="02010601000101010101" pitchFamily="65" charset="-120"/>
                <a:ea typeface="標楷體" panose="02010601000101010101" pitchFamily="65" charset="-120"/>
              </a:rPr>
              <a:t/>
            </a:r>
            <a:br>
              <a:rPr lang="en-US" altLang="zh-TW" sz="4000" dirty="0">
                <a:latin typeface="標楷體" panose="02010601000101010101" pitchFamily="65" charset="-120"/>
                <a:ea typeface="標楷體" panose="02010601000101010101" pitchFamily="65" charset="-120"/>
              </a:rPr>
            </a:br>
            <a:r>
              <a:rPr lang="zh-CN" altLang="en-US" sz="4000" dirty="0" smtClean="0">
                <a:latin typeface="標楷體" panose="02010601000101010101" pitchFamily="65" charset="-120"/>
                <a:ea typeface="標楷體" panose="02010601000101010101" pitchFamily="65" charset="-120"/>
              </a:rPr>
              <a:t>全球新科技發展概略：</a:t>
            </a:r>
            <a:r>
              <a:rPr lang="en-US" altLang="zh-CN" sz="4000" dirty="0" smtClean="0">
                <a:latin typeface="標楷體" panose="02010601000101010101" pitchFamily="65" charset="-120"/>
                <a:ea typeface="標楷體" panose="02010601000101010101" pitchFamily="65" charset="-120"/>
              </a:rPr>
              <a:t/>
            </a:r>
            <a:br>
              <a:rPr lang="en-US" altLang="zh-CN" sz="4000" dirty="0" smtClean="0">
                <a:latin typeface="標楷體" panose="02010601000101010101" pitchFamily="65" charset="-120"/>
                <a:ea typeface="標楷體" panose="02010601000101010101" pitchFamily="65" charset="-120"/>
              </a:rPr>
            </a:br>
            <a:r>
              <a:rPr lang="zh-CN" altLang="en-US" sz="4000" dirty="0" smtClean="0">
                <a:latin typeface="標楷體" panose="02010601000101010101" pitchFamily="65" charset="-120"/>
                <a:ea typeface="標楷體" panose="02010601000101010101" pitchFamily="65" charset="-120"/>
              </a:rPr>
              <a:t>人工智</a:t>
            </a:r>
            <a:r>
              <a:rPr lang="zh-TW" altLang="en-US" sz="4000" dirty="0" smtClean="0">
                <a:latin typeface="標楷體" panose="02010601000101010101" pitchFamily="65" charset="-120"/>
                <a:ea typeface="標楷體" panose="02010601000101010101" pitchFamily="65" charset="-120"/>
              </a:rPr>
              <a:t>能</a:t>
            </a:r>
            <a:r>
              <a:rPr lang="zh-CN" altLang="en-US" sz="4000" dirty="0" smtClean="0">
                <a:latin typeface="標楷體" panose="02010601000101010101" pitchFamily="65" charset="-120"/>
                <a:ea typeface="標楷體" panose="02010601000101010101" pitchFamily="65" charset="-120"/>
              </a:rPr>
              <a:t>、大數據、雲端儲存</a:t>
            </a:r>
            <a:endParaRPr lang="zh-HK" altLang="en-US" sz="4000" dirty="0">
              <a:latin typeface="標楷體" panose="02010601000101010101" pitchFamily="65" charset="-120"/>
              <a:ea typeface="標楷體" panose="02010601000101010101" pitchFamily="65" charset="-120"/>
            </a:endParaRPr>
          </a:p>
        </p:txBody>
      </p:sp>
      <p:sp>
        <p:nvSpPr>
          <p:cNvPr id="3" name="矩形 2">
            <a:extLst>
              <a:ext uri="{FF2B5EF4-FFF2-40B4-BE49-F238E27FC236}">
                <a16:creationId xmlns:a16="http://schemas.microsoft.com/office/drawing/2014/main" id="{2DB0CFB4-04ED-469A-9BB0-479CA08B1FB5}"/>
              </a:ext>
            </a:extLst>
          </p:cNvPr>
          <p:cNvSpPr/>
          <p:nvPr/>
        </p:nvSpPr>
        <p:spPr>
          <a:xfrm>
            <a:off x="89974" y="115927"/>
            <a:ext cx="6096000" cy="1569660"/>
          </a:xfrm>
          <a:prstGeom prst="rect">
            <a:avLst/>
          </a:prstGeom>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3200" dirty="0">
                <a:latin typeface="DFKai-SB" panose="03000509000000000000" pitchFamily="65" charset="-120"/>
                <a:ea typeface="DFKai-SB" panose="03000509000000000000" pitchFamily="65" charset="-120"/>
              </a:rPr>
              <a:t>公民與社會發展科</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主題</a:t>
            </a:r>
            <a:r>
              <a:rPr lang="zh-CN" altLang="en-US" sz="3200" dirty="0">
                <a:latin typeface="DFKai-SB" panose="03000509000000000000" pitchFamily="65" charset="-120"/>
                <a:ea typeface="DFKai-SB" panose="03000509000000000000" pitchFamily="65" charset="-120"/>
              </a:rPr>
              <a:t>三 </a:t>
            </a:r>
            <a:r>
              <a:rPr lang="zh-CN" altLang="en-US" sz="3200" dirty="0" smtClean="0">
                <a:latin typeface="DFKai-SB" panose="03000509000000000000" pitchFamily="65" charset="-120"/>
                <a:ea typeface="DFKai-SB" panose="03000509000000000000" pitchFamily="65" charset="-120"/>
              </a:rPr>
              <a:t>互</a:t>
            </a:r>
            <a:r>
              <a:rPr lang="zh-CN" altLang="en-US" sz="3200" dirty="0">
                <a:latin typeface="DFKai-SB" panose="03000509000000000000" pitchFamily="65" charset="-120"/>
                <a:ea typeface="DFKai-SB" panose="03000509000000000000" pitchFamily="65" charset="-120"/>
              </a:rPr>
              <a:t>聯相依的當代世界</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課題</a:t>
            </a:r>
            <a:r>
              <a:rPr lang="zh-CN" altLang="en-US" sz="3200" dirty="0">
                <a:latin typeface="DFKai-SB" panose="03000509000000000000" pitchFamily="65" charset="-120"/>
                <a:ea typeface="DFKai-SB" panose="03000509000000000000" pitchFamily="65" charset="-120"/>
              </a:rPr>
              <a:t>：科技發展與資訊素養</a:t>
            </a:r>
            <a:endParaRPr lang="en-US" altLang="zh-TW" sz="3200" dirty="0">
              <a:latin typeface="DFKai-SB" panose="03000509000000000000" pitchFamily="65" charset="-120"/>
              <a:ea typeface="DFKai-SB" panose="03000509000000000000" pitchFamily="65" charset="-120"/>
            </a:endParaRPr>
          </a:p>
        </p:txBody>
      </p:sp>
      <p:sp>
        <p:nvSpPr>
          <p:cNvPr id="4" name="頁尾版面配置區 1"/>
          <p:cNvSpPr txBox="1">
            <a:spLocks/>
          </p:cNvSpPr>
          <p:nvPr/>
        </p:nvSpPr>
        <p:spPr>
          <a:xfrm>
            <a:off x="4572239" y="5223700"/>
            <a:ext cx="3860800" cy="47625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HK" sz="36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6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zh-HK"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27C5BD3C-3C78-478B-8828-FBAC33803D97}"/>
              </a:ext>
            </a:extLst>
          </p:cNvPr>
          <p:cNvSpPr txBox="1"/>
          <p:nvPr/>
        </p:nvSpPr>
        <p:spPr>
          <a:xfrm>
            <a:off x="393082" y="1751860"/>
            <a:ext cx="10914667" cy="2492990"/>
          </a:xfrm>
          <a:prstGeom prst="rect">
            <a:avLst/>
          </a:prstGeom>
          <a:noFill/>
        </p:spPr>
        <p:txBody>
          <a:bodyPr wrap="square">
            <a:spAutoFit/>
          </a:bodyPr>
          <a:lstStyle/>
          <a:p>
            <a:pPr marL="457200" indent="-457200" algn="just">
              <a:buFont typeface="Arial" panose="020B0604020202020204" pitchFamily="34" charset="0"/>
              <a:buChar char="•"/>
            </a:pPr>
            <a:r>
              <a:rPr lang="zh-CN" altLang="en-US" sz="2600" dirty="0"/>
              <a:t>機器學習是研究電腦怎樣從觀測數據出發，然後尋找規律，利用這些規律進行預測，從而類比或實現人類的學習行為</a:t>
            </a:r>
            <a:r>
              <a:rPr lang="zh-CN" altLang="en-US" sz="2600" dirty="0" smtClean="0"/>
              <a:t>。</a:t>
            </a:r>
            <a:endParaRPr lang="en-US" altLang="zh-CN" sz="2600" dirty="0" smtClean="0"/>
          </a:p>
          <a:p>
            <a:pPr marL="457200" indent="-457200" algn="just">
              <a:buFont typeface="Arial" panose="020B0604020202020204" pitchFamily="34" charset="0"/>
              <a:buChar char="•"/>
            </a:pPr>
            <a:r>
              <a:rPr lang="zh-CN" altLang="en-US" sz="2600" dirty="0" smtClean="0"/>
              <a:t>語音</a:t>
            </a:r>
            <a:r>
              <a:rPr lang="zh-CN" altLang="en-US" sz="2600" dirty="0"/>
              <a:t>辨識、圖像識別等</a:t>
            </a:r>
            <a:r>
              <a:rPr lang="zh-CN" altLang="en-US" sz="2600" dirty="0" smtClean="0"/>
              <a:t>都會用</a:t>
            </a:r>
            <a:r>
              <a:rPr lang="zh-CN" altLang="en-US" sz="2600" dirty="0"/>
              <a:t>到機器學習。機器學習的實現</a:t>
            </a:r>
            <a:r>
              <a:rPr lang="zh-CN" altLang="en-US" sz="2600" dirty="0" smtClean="0"/>
              <a:t>是透過</a:t>
            </a:r>
            <a:r>
              <a:rPr lang="zh-CN" altLang="en-US" sz="2600" dirty="0"/>
              <a:t>在電腦中存</a:t>
            </a:r>
            <a:r>
              <a:rPr lang="zh-CN" altLang="en-US" sz="2600" dirty="0" smtClean="0"/>
              <a:t>儲資料，</a:t>
            </a:r>
            <a:r>
              <a:rPr lang="zh-CN" altLang="en-US" sz="2600" dirty="0"/>
              <a:t>應用機器學習演算法對這些資料進行處理，這個過程在機器學習中稱為「訓練」，處理的結果可以被用來對新的資料進行預測，這個結果一般稱為「模型」。</a:t>
            </a:r>
          </a:p>
        </p:txBody>
      </p:sp>
      <p:sp>
        <p:nvSpPr>
          <p:cNvPr id="13" name="标题 1">
            <a:extLst>
              <a:ext uri="{FF2B5EF4-FFF2-40B4-BE49-F238E27FC236}">
                <a16:creationId xmlns:a16="http://schemas.microsoft.com/office/drawing/2014/main" id="{B205EB4D-2BBA-4FB7-A2F7-F1EFFBB4B353}"/>
              </a:ext>
            </a:extLst>
          </p:cNvPr>
          <p:cNvSpPr txBox="1">
            <a:spLocks noChangeArrowheads="1"/>
          </p:cNvSpPr>
          <p:nvPr/>
        </p:nvSpPr>
        <p:spPr bwMode="auto">
          <a:xfrm>
            <a:off x="4828600" y="1122605"/>
            <a:ext cx="163258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latin typeface="DFKai-SB" panose="03000509000000000000" pitchFamily="65" charset="-120"/>
                <a:ea typeface="DFKai-SB" panose="03000509000000000000" pitchFamily="65" charset="-120"/>
                <a:cs typeface="+mn-cs"/>
              </a:rPr>
              <a:t>機器</a:t>
            </a:r>
            <a:r>
              <a:rPr lang="zh-CN" altLang="en-US" sz="2800" b="1" dirty="0">
                <a:cs typeface="+mn-cs"/>
              </a:rPr>
              <a:t>學習</a:t>
            </a:r>
            <a:endParaRPr lang="zh-HK" altLang="en-US" sz="2800" b="1" dirty="0">
              <a:latin typeface="DFKai-SB" panose="03000509000000000000" pitchFamily="65" charset="-120"/>
              <a:ea typeface="DFKai-SB" panose="03000509000000000000" pitchFamily="65" charset="-120"/>
              <a:cs typeface="+mn-cs"/>
            </a:endParaRPr>
          </a:p>
        </p:txBody>
      </p:sp>
      <p:sp>
        <p:nvSpPr>
          <p:cNvPr id="14" name="椭圆 13">
            <a:extLst>
              <a:ext uri="{FF2B5EF4-FFF2-40B4-BE49-F238E27FC236}">
                <a16:creationId xmlns:a16="http://schemas.microsoft.com/office/drawing/2014/main" id="{FED82C47-A7C5-4539-929F-6DB7573CA98E}"/>
              </a:ext>
            </a:extLst>
          </p:cNvPr>
          <p:cNvSpPr/>
          <p:nvPr/>
        </p:nvSpPr>
        <p:spPr>
          <a:xfrm>
            <a:off x="4828600" y="4533723"/>
            <a:ext cx="1994053" cy="64999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t>資料</a:t>
            </a:r>
            <a:endParaRPr lang="zh-CN" altLang="en-US" sz="2400" b="1" dirty="0"/>
          </a:p>
        </p:txBody>
      </p:sp>
      <p:sp>
        <p:nvSpPr>
          <p:cNvPr id="15" name="矩形: 圆角 14">
            <a:extLst>
              <a:ext uri="{FF2B5EF4-FFF2-40B4-BE49-F238E27FC236}">
                <a16:creationId xmlns:a16="http://schemas.microsoft.com/office/drawing/2014/main" id="{17E1E136-A12C-4EBB-8C23-1E094D774F53}"/>
              </a:ext>
            </a:extLst>
          </p:cNvPr>
          <p:cNvSpPr/>
          <p:nvPr/>
        </p:nvSpPr>
        <p:spPr>
          <a:xfrm>
            <a:off x="5046185" y="5887515"/>
            <a:ext cx="1608462" cy="718200"/>
          </a:xfrm>
          <a:prstGeom prst="roundRect">
            <a:avLst/>
          </a:prstGeom>
          <a:solidFill>
            <a:srgbClr val="069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模型</a:t>
            </a:r>
          </a:p>
        </p:txBody>
      </p:sp>
      <p:sp>
        <p:nvSpPr>
          <p:cNvPr id="16" name="矩形: 圆角 15">
            <a:extLst>
              <a:ext uri="{FF2B5EF4-FFF2-40B4-BE49-F238E27FC236}">
                <a16:creationId xmlns:a16="http://schemas.microsoft.com/office/drawing/2014/main" id="{6E15D7C4-2BEF-4806-8B53-70B05E99D5BF}"/>
              </a:ext>
            </a:extLst>
          </p:cNvPr>
          <p:cNvSpPr/>
          <p:nvPr/>
        </p:nvSpPr>
        <p:spPr>
          <a:xfrm>
            <a:off x="2397087" y="5882421"/>
            <a:ext cx="1608462" cy="718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新的數據</a:t>
            </a:r>
          </a:p>
        </p:txBody>
      </p:sp>
      <p:sp>
        <p:nvSpPr>
          <p:cNvPr id="17" name="矩形: 圆角 16">
            <a:extLst>
              <a:ext uri="{FF2B5EF4-FFF2-40B4-BE49-F238E27FC236}">
                <a16:creationId xmlns:a16="http://schemas.microsoft.com/office/drawing/2014/main" id="{743445BC-15B4-4A93-A1A6-D8B7BFF31B40}"/>
              </a:ext>
            </a:extLst>
          </p:cNvPr>
          <p:cNvSpPr/>
          <p:nvPr/>
        </p:nvSpPr>
        <p:spPr>
          <a:xfrm>
            <a:off x="7757022" y="5905175"/>
            <a:ext cx="1608462" cy="718200"/>
          </a:xfrm>
          <a:prstGeom prst="roundRect">
            <a:avLst/>
          </a:prstGeom>
          <a:solidFill>
            <a:srgbClr val="0691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t>未知屬性</a:t>
            </a:r>
          </a:p>
        </p:txBody>
      </p:sp>
      <p:pic>
        <p:nvPicPr>
          <p:cNvPr id="19" name="图形 18" descr="右箭头 纯色填充">
            <a:extLst>
              <a:ext uri="{FF2B5EF4-FFF2-40B4-BE49-F238E27FC236}">
                <a16:creationId xmlns:a16="http://schemas.microsoft.com/office/drawing/2014/main" id="{B64B99D4-3EB2-42B2-8C1D-EC95BF929E3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038141" y="5807075"/>
            <a:ext cx="914400" cy="914400"/>
          </a:xfrm>
          <a:prstGeom prst="rect">
            <a:avLst/>
          </a:prstGeom>
        </p:spPr>
      </p:pic>
      <p:pic>
        <p:nvPicPr>
          <p:cNvPr id="21" name="图形 20" descr="下箭头 纯色填充">
            <a:extLst>
              <a:ext uri="{FF2B5EF4-FFF2-40B4-BE49-F238E27FC236}">
                <a16:creationId xmlns:a16="http://schemas.microsoft.com/office/drawing/2014/main" id="{71100A8F-5202-477F-BBDB-5F75B1700A6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398724" y="5236169"/>
            <a:ext cx="914400" cy="649995"/>
          </a:xfrm>
          <a:prstGeom prst="rect">
            <a:avLst/>
          </a:prstGeom>
        </p:spPr>
      </p:pic>
      <p:pic>
        <p:nvPicPr>
          <p:cNvPr id="22" name="图形 21" descr="右箭头 纯色填充">
            <a:extLst>
              <a:ext uri="{FF2B5EF4-FFF2-40B4-BE49-F238E27FC236}">
                <a16:creationId xmlns:a16="http://schemas.microsoft.com/office/drawing/2014/main" id="{1E9D7425-376F-4511-937C-50855C843D0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759307" y="5807075"/>
            <a:ext cx="914400" cy="914400"/>
          </a:xfrm>
          <a:prstGeom prst="rect">
            <a:avLst/>
          </a:prstGeom>
        </p:spPr>
      </p:pic>
      <p:sp>
        <p:nvSpPr>
          <p:cNvPr id="23" name="文本框 22">
            <a:extLst>
              <a:ext uri="{FF2B5EF4-FFF2-40B4-BE49-F238E27FC236}">
                <a16:creationId xmlns:a16="http://schemas.microsoft.com/office/drawing/2014/main" id="{CA3B9039-981F-473D-9042-140A4E2DE1D2}"/>
              </a:ext>
            </a:extLst>
          </p:cNvPr>
          <p:cNvSpPr txBox="1"/>
          <p:nvPr/>
        </p:nvSpPr>
        <p:spPr>
          <a:xfrm>
            <a:off x="5850416" y="5332842"/>
            <a:ext cx="914399" cy="369332"/>
          </a:xfrm>
          <a:prstGeom prst="rect">
            <a:avLst/>
          </a:prstGeom>
          <a:noFill/>
        </p:spPr>
        <p:txBody>
          <a:bodyPr wrap="square" rtlCol="0">
            <a:spAutoFit/>
          </a:bodyPr>
          <a:lstStyle/>
          <a:p>
            <a:r>
              <a:rPr lang="zh-CN" altLang="en-US" b="1" dirty="0">
                <a:solidFill>
                  <a:srgbClr val="06919A"/>
                </a:solidFill>
              </a:rPr>
              <a:t>訓練</a:t>
            </a:r>
          </a:p>
        </p:txBody>
      </p:sp>
      <p:sp>
        <p:nvSpPr>
          <p:cNvPr id="24" name="文本框 23">
            <a:extLst>
              <a:ext uri="{FF2B5EF4-FFF2-40B4-BE49-F238E27FC236}">
                <a16:creationId xmlns:a16="http://schemas.microsoft.com/office/drawing/2014/main" id="{DEA04244-B57A-4E88-BA42-4B9D20662032}"/>
              </a:ext>
            </a:extLst>
          </p:cNvPr>
          <p:cNvSpPr txBox="1"/>
          <p:nvPr/>
        </p:nvSpPr>
        <p:spPr>
          <a:xfrm>
            <a:off x="4090472" y="5843243"/>
            <a:ext cx="914399" cy="369332"/>
          </a:xfrm>
          <a:prstGeom prst="rect">
            <a:avLst/>
          </a:prstGeom>
          <a:noFill/>
        </p:spPr>
        <p:txBody>
          <a:bodyPr wrap="square" rtlCol="0">
            <a:spAutoFit/>
          </a:bodyPr>
          <a:lstStyle/>
          <a:p>
            <a:r>
              <a:rPr lang="zh-CN" altLang="en-US" b="1" dirty="0">
                <a:solidFill>
                  <a:srgbClr val="1856AD"/>
                </a:solidFill>
              </a:rPr>
              <a:t>輸入</a:t>
            </a:r>
          </a:p>
        </p:txBody>
      </p:sp>
      <p:sp>
        <p:nvSpPr>
          <p:cNvPr id="25" name="文本框 24">
            <a:extLst>
              <a:ext uri="{FF2B5EF4-FFF2-40B4-BE49-F238E27FC236}">
                <a16:creationId xmlns:a16="http://schemas.microsoft.com/office/drawing/2014/main" id="{3CEFA052-A8FD-4A11-9068-C6FCAE79D056}"/>
              </a:ext>
            </a:extLst>
          </p:cNvPr>
          <p:cNvSpPr txBox="1"/>
          <p:nvPr/>
        </p:nvSpPr>
        <p:spPr>
          <a:xfrm>
            <a:off x="6822653" y="5858100"/>
            <a:ext cx="914399" cy="369332"/>
          </a:xfrm>
          <a:prstGeom prst="rect">
            <a:avLst/>
          </a:prstGeom>
          <a:noFill/>
        </p:spPr>
        <p:txBody>
          <a:bodyPr wrap="square" rtlCol="0">
            <a:spAutoFit/>
          </a:bodyPr>
          <a:lstStyle/>
          <a:p>
            <a:r>
              <a:rPr lang="zh-CN" altLang="en-US" b="1" dirty="0">
                <a:solidFill>
                  <a:srgbClr val="06919A"/>
                </a:solidFill>
              </a:rPr>
              <a:t>預測</a:t>
            </a:r>
          </a:p>
        </p:txBody>
      </p:sp>
      <p:pic>
        <p:nvPicPr>
          <p:cNvPr id="20" name="Picture 19"/>
          <p:cNvPicPr>
            <a:picLocks noChangeAspect="1"/>
          </p:cNvPicPr>
          <p:nvPr/>
        </p:nvPicPr>
        <p:blipFill>
          <a:blip r:embed="rId9"/>
          <a:stretch>
            <a:fillRect/>
          </a:stretch>
        </p:blipFill>
        <p:spPr>
          <a:xfrm>
            <a:off x="335460" y="374464"/>
            <a:ext cx="1594256" cy="580365"/>
          </a:xfrm>
          <a:prstGeom prst="rect">
            <a:avLst/>
          </a:prstGeom>
        </p:spPr>
      </p:pic>
      <p:sp>
        <p:nvSpPr>
          <p:cNvPr id="18" name="任意多边形: 形状 6">
            <a:extLst>
              <a:ext uri="{FF2B5EF4-FFF2-40B4-BE49-F238E27FC236}">
                <a16:creationId xmlns:a16="http://schemas.microsoft.com/office/drawing/2014/main" id="{43C69625-CFB6-4BB1-8C33-82DAF60BF0AE}"/>
              </a:ext>
            </a:extLst>
          </p:cNvPr>
          <p:cNvSpPr/>
          <p:nvPr/>
        </p:nvSpPr>
        <p:spPr bwMode="auto">
          <a:xfrm>
            <a:off x="3191280" y="249918"/>
            <a:ext cx="503381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人工智能的內涵</a:t>
            </a:r>
            <a:endParaRPr lang="zh-CN"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355956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53B8862-0783-42BC-93B4-AD01ACEE5BDB}"/>
              </a:ext>
            </a:extLst>
          </p:cNvPr>
          <p:cNvSpPr/>
          <p:nvPr/>
        </p:nvSpPr>
        <p:spPr>
          <a:xfrm>
            <a:off x="334302" y="1129540"/>
            <a:ext cx="11354487" cy="2677656"/>
          </a:xfrm>
          <a:prstGeom prst="rect">
            <a:avLst/>
          </a:prstGeom>
        </p:spPr>
        <p:txBody>
          <a:bodyPr wrap="square">
            <a:spAutoFit/>
          </a:bodyPr>
          <a:lstStyle/>
          <a:p>
            <a:pPr algn="just">
              <a:lnSpc>
                <a:spcPct val="150000"/>
              </a:lnSpc>
            </a:pPr>
            <a:r>
              <a:rPr lang="zh-CN" altLang="en-US" sz="2800" dirty="0" smtClean="0">
                <a:latin typeface="DFKai-SB" panose="03000509000000000000" pitchFamily="65" charset="-120"/>
                <a:ea typeface="DFKai-SB" panose="03000509000000000000" pitchFamily="65" charset="-120"/>
              </a:rPr>
              <a:t>人工智能帶來的影響是巨大的。人工智能的應用場景已經十分廣泛，人機互動</a:t>
            </a:r>
            <a:r>
              <a:rPr lang="zh-CN" altLang="en-US" sz="2800" dirty="0">
                <a:latin typeface="DFKai-SB" panose="03000509000000000000" pitchFamily="65" charset="-120"/>
                <a:ea typeface="DFKai-SB" panose="03000509000000000000" pitchFamily="65" charset="-120"/>
              </a:rPr>
              <a:t>、</a:t>
            </a:r>
            <a:r>
              <a:rPr lang="zh-CN" altLang="en-US" sz="2800" dirty="0" smtClean="0">
                <a:latin typeface="DFKai-SB" panose="03000509000000000000" pitchFamily="65" charset="-120"/>
                <a:ea typeface="DFKai-SB" panose="03000509000000000000" pitchFamily="65" charset="-120"/>
              </a:rPr>
              <a:t>圖像識別、生物特徵識別、機器翻譯等的應用不知不覺改變</a:t>
            </a:r>
            <a:r>
              <a:rPr lang="zh-TW" altLang="en-US" sz="2800" dirty="0" smtClean="0">
                <a:latin typeface="DFKai-SB" panose="03000509000000000000" pitchFamily="65" charset="-120"/>
                <a:ea typeface="DFKai-SB" panose="03000509000000000000" pitchFamily="65" charset="-120"/>
              </a:rPr>
              <a:t>我們</a:t>
            </a:r>
            <a:r>
              <a:rPr lang="zh-CN" altLang="en-US" sz="2800" dirty="0" smtClean="0">
                <a:latin typeface="DFKai-SB" panose="03000509000000000000" pitchFamily="65" charset="-120"/>
                <a:ea typeface="DFKai-SB" panose="03000509000000000000" pitchFamily="65" charset="-120"/>
              </a:rPr>
              <a:t>的生活，幫助</a:t>
            </a:r>
            <a:r>
              <a:rPr lang="zh-TW" altLang="en-US" sz="2800" dirty="0" smtClean="0">
                <a:latin typeface="DFKai-SB" panose="03000509000000000000" pitchFamily="65" charset="-120"/>
                <a:ea typeface="DFKai-SB" panose="03000509000000000000" pitchFamily="65" charset="-120"/>
              </a:rPr>
              <a:t>我們</a:t>
            </a:r>
            <a:r>
              <a:rPr lang="zh-CN" altLang="en-US" sz="2800" dirty="0" smtClean="0">
                <a:latin typeface="DFKai-SB" panose="03000509000000000000" pitchFamily="65" charset="-120"/>
                <a:ea typeface="DFKai-SB" panose="03000509000000000000" pitchFamily="65" charset="-120"/>
              </a:rPr>
              <a:t>探索未知領域</a:t>
            </a:r>
            <a:r>
              <a:rPr lang="zh-TW" altLang="en-US" sz="2800" dirty="0" smtClean="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大大改變工業農業生產、生活、學習、商業、社會、國際貿易等，帶來產生重大而深遠的影響</a:t>
            </a:r>
            <a:r>
              <a:rPr lang="zh-TW" altLang="en-US" sz="2800" dirty="0" smtClean="0">
                <a:latin typeface="DFKai-SB" panose="03000509000000000000" pitchFamily="65" charset="-120"/>
                <a:ea typeface="DFKai-SB" panose="03000509000000000000" pitchFamily="65" charset="-120"/>
              </a:rPr>
              <a:t>。</a:t>
            </a:r>
            <a:endParaRPr lang="zh-TW" altLang="en-US" sz="2800" dirty="0">
              <a:latin typeface="DFKai-SB" panose="03000509000000000000" pitchFamily="65" charset="-120"/>
              <a:ea typeface="DFKai-SB" panose="03000509000000000000" pitchFamily="65" charset="-120"/>
            </a:endParaRPr>
          </a:p>
        </p:txBody>
      </p:sp>
      <p:grpSp>
        <p:nvGrpSpPr>
          <p:cNvPr id="66" name="组合 65">
            <a:extLst>
              <a:ext uri="{FF2B5EF4-FFF2-40B4-BE49-F238E27FC236}">
                <a16:creationId xmlns:a16="http://schemas.microsoft.com/office/drawing/2014/main" id="{11DA93A3-1FAD-4916-AA00-BD6A1E411EBA}"/>
              </a:ext>
            </a:extLst>
          </p:cNvPr>
          <p:cNvGrpSpPr/>
          <p:nvPr/>
        </p:nvGrpSpPr>
        <p:grpSpPr>
          <a:xfrm>
            <a:off x="2791642" y="4146070"/>
            <a:ext cx="2397352" cy="2254474"/>
            <a:chOff x="4781550" y="4071934"/>
            <a:chExt cx="2397352" cy="2254474"/>
          </a:xfrm>
        </p:grpSpPr>
        <p:sp>
          <p:nvSpPr>
            <p:cNvPr id="9" name="图形 7">
              <a:extLst>
                <a:ext uri="{FF2B5EF4-FFF2-40B4-BE49-F238E27FC236}">
                  <a16:creationId xmlns:a16="http://schemas.microsoft.com/office/drawing/2014/main" id="{D3A38379-FA08-4122-8337-89BF9D484680}"/>
                </a:ext>
              </a:extLst>
            </p:cNvPr>
            <p:cNvSpPr/>
            <p:nvPr/>
          </p:nvSpPr>
          <p:spPr>
            <a:xfrm>
              <a:off x="6450520" y="4076508"/>
              <a:ext cx="354711" cy="820864"/>
            </a:xfrm>
            <a:custGeom>
              <a:avLst/>
              <a:gdLst>
                <a:gd name="connsiteX0" fmla="*/ 0 w 354711"/>
                <a:gd name="connsiteY0" fmla="*/ 472345 h 820864"/>
                <a:gd name="connsiteX1" fmla="*/ 194310 w 354711"/>
                <a:gd name="connsiteY1" fmla="*/ 574167 h 820864"/>
                <a:gd name="connsiteX2" fmla="*/ 354711 w 354711"/>
                <a:gd name="connsiteY2" fmla="*/ 820865 h 820864"/>
                <a:gd name="connsiteX3" fmla="*/ 354711 w 354711"/>
                <a:gd name="connsiteY3" fmla="*/ 308420 h 820864"/>
                <a:gd name="connsiteX4" fmla="*/ 15430 w 354711"/>
                <a:gd name="connsiteY4" fmla="*/ 0 h 820864"/>
                <a:gd name="connsiteX5" fmla="*/ 0 w 354711"/>
                <a:gd name="connsiteY5" fmla="*/ 472345 h 82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11" h="820864">
                  <a:moveTo>
                    <a:pt x="0" y="472345"/>
                  </a:moveTo>
                  <a:cubicBezTo>
                    <a:pt x="0" y="472345"/>
                    <a:pt x="40100" y="444627"/>
                    <a:pt x="194310" y="574167"/>
                  </a:cubicBezTo>
                  <a:cubicBezTo>
                    <a:pt x="348520" y="703707"/>
                    <a:pt x="354711" y="820865"/>
                    <a:pt x="354711" y="820865"/>
                  </a:cubicBezTo>
                  <a:lnTo>
                    <a:pt x="354711" y="308420"/>
                  </a:lnTo>
                  <a:cubicBezTo>
                    <a:pt x="354711" y="308420"/>
                    <a:pt x="274510" y="86011"/>
                    <a:pt x="15430" y="0"/>
                  </a:cubicBezTo>
                  <a:lnTo>
                    <a:pt x="0" y="472345"/>
                  </a:lnTo>
                  <a:close/>
                </a:path>
              </a:pathLst>
            </a:custGeom>
            <a:solidFill>
              <a:srgbClr val="D1D3D4"/>
            </a:solidFill>
            <a:ln w="9525" cap="flat">
              <a:noFill/>
              <a:prstDash val="solid"/>
              <a:miter/>
            </a:ln>
          </p:spPr>
          <p:txBody>
            <a:bodyPr rtlCol="0" anchor="ctr"/>
            <a:lstStyle/>
            <a:p>
              <a:endParaRPr lang="zh-CN" altLang="en-US"/>
            </a:p>
          </p:txBody>
        </p:sp>
        <p:sp>
          <p:nvSpPr>
            <p:cNvPr id="10" name="图形 7">
              <a:extLst>
                <a:ext uri="{FF2B5EF4-FFF2-40B4-BE49-F238E27FC236}">
                  <a16:creationId xmlns:a16="http://schemas.microsoft.com/office/drawing/2014/main" id="{D3A38379-FA08-4122-8337-89BF9D484680}"/>
                </a:ext>
              </a:extLst>
            </p:cNvPr>
            <p:cNvSpPr/>
            <p:nvPr/>
          </p:nvSpPr>
          <p:spPr>
            <a:xfrm>
              <a:off x="6445656" y="4071934"/>
              <a:ext cx="364123" cy="830392"/>
            </a:xfrm>
            <a:custGeom>
              <a:avLst/>
              <a:gdLst>
                <a:gd name="connsiteX0" fmla="*/ 359575 w 364123"/>
                <a:gd name="connsiteY0" fmla="*/ 830202 h 830392"/>
                <a:gd name="connsiteX1" fmla="*/ 354717 w 364123"/>
                <a:gd name="connsiteY1" fmla="*/ 825630 h 830392"/>
                <a:gd name="connsiteX2" fmla="*/ 196031 w 364123"/>
                <a:gd name="connsiteY2" fmla="*/ 582266 h 830392"/>
                <a:gd name="connsiteX3" fmla="*/ 7436 w 364123"/>
                <a:gd name="connsiteY3" fmla="*/ 480825 h 830392"/>
                <a:gd name="connsiteX4" fmla="*/ 2388 w 364123"/>
                <a:gd name="connsiteY4" fmla="*/ 480825 h 830392"/>
                <a:gd name="connsiteX5" fmla="*/ 7 w 364123"/>
                <a:gd name="connsiteY5" fmla="*/ 476539 h 830392"/>
                <a:gd name="connsiteX6" fmla="*/ 15437 w 364123"/>
                <a:gd name="connsiteY6" fmla="*/ 4670 h 830392"/>
                <a:gd name="connsiteX7" fmla="*/ 20200 w 364123"/>
                <a:gd name="connsiteY7" fmla="*/ 3 h 830392"/>
                <a:gd name="connsiteX8" fmla="*/ 21724 w 364123"/>
                <a:gd name="connsiteY8" fmla="*/ 289 h 830392"/>
                <a:gd name="connsiteX9" fmla="*/ 364052 w 364123"/>
                <a:gd name="connsiteY9" fmla="*/ 311566 h 830392"/>
                <a:gd name="connsiteX10" fmla="*/ 364052 w 364123"/>
                <a:gd name="connsiteY10" fmla="*/ 313185 h 830392"/>
                <a:gd name="connsiteX11" fmla="*/ 364052 w 364123"/>
                <a:gd name="connsiteY11" fmla="*/ 825535 h 830392"/>
                <a:gd name="connsiteX12" fmla="*/ 359289 w 364123"/>
                <a:gd name="connsiteY12" fmla="*/ 830393 h 830392"/>
                <a:gd name="connsiteX13" fmla="*/ 359575 w 364123"/>
                <a:gd name="connsiteY13" fmla="*/ 830202 h 830392"/>
                <a:gd name="connsiteX14" fmla="*/ 17913 w 364123"/>
                <a:gd name="connsiteY14" fmla="*/ 469871 h 830392"/>
                <a:gd name="connsiteX15" fmla="*/ 202317 w 364123"/>
                <a:gd name="connsiteY15" fmla="*/ 575408 h 830392"/>
                <a:gd name="connsiteX16" fmla="*/ 354813 w 364123"/>
                <a:gd name="connsiteY16" fmla="*/ 781720 h 830392"/>
                <a:gd name="connsiteX17" fmla="*/ 354813 w 364123"/>
                <a:gd name="connsiteY17" fmla="*/ 314328 h 830392"/>
                <a:gd name="connsiteX18" fmla="*/ 24962 w 364123"/>
                <a:gd name="connsiteY18" fmla="*/ 11623 h 830392"/>
                <a:gd name="connsiteX19" fmla="*/ 10008 w 364123"/>
                <a:gd name="connsiteY19" fmla="*/ 469776 h 830392"/>
                <a:gd name="connsiteX20" fmla="*/ 17913 w 364123"/>
                <a:gd name="connsiteY20" fmla="*/ 469871 h 83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4123" h="830392">
                  <a:moveTo>
                    <a:pt x="359575" y="830202"/>
                  </a:moveTo>
                  <a:cubicBezTo>
                    <a:pt x="357004" y="830297"/>
                    <a:pt x="354813" y="828202"/>
                    <a:pt x="354717" y="825630"/>
                  </a:cubicBezTo>
                  <a:cubicBezTo>
                    <a:pt x="354717" y="824487"/>
                    <a:pt x="346621" y="708758"/>
                    <a:pt x="196031" y="582266"/>
                  </a:cubicBezTo>
                  <a:cubicBezTo>
                    <a:pt x="48775" y="458632"/>
                    <a:pt x="8198" y="480635"/>
                    <a:pt x="7436" y="480825"/>
                  </a:cubicBezTo>
                  <a:cubicBezTo>
                    <a:pt x="5912" y="481778"/>
                    <a:pt x="3912" y="481778"/>
                    <a:pt x="2388" y="480825"/>
                  </a:cubicBezTo>
                  <a:cubicBezTo>
                    <a:pt x="864" y="479968"/>
                    <a:pt x="-89" y="478349"/>
                    <a:pt x="7" y="476539"/>
                  </a:cubicBezTo>
                  <a:lnTo>
                    <a:pt x="15437" y="4670"/>
                  </a:lnTo>
                  <a:cubicBezTo>
                    <a:pt x="15437" y="2098"/>
                    <a:pt x="17628" y="-92"/>
                    <a:pt x="20200" y="3"/>
                  </a:cubicBezTo>
                  <a:cubicBezTo>
                    <a:pt x="20676" y="3"/>
                    <a:pt x="21247" y="98"/>
                    <a:pt x="21724" y="289"/>
                  </a:cubicBezTo>
                  <a:cubicBezTo>
                    <a:pt x="280042" y="86300"/>
                    <a:pt x="363290" y="309661"/>
                    <a:pt x="364052" y="311566"/>
                  </a:cubicBezTo>
                  <a:cubicBezTo>
                    <a:pt x="364147" y="312137"/>
                    <a:pt x="364147" y="312709"/>
                    <a:pt x="364052" y="313185"/>
                  </a:cubicBezTo>
                  <a:lnTo>
                    <a:pt x="364052" y="825535"/>
                  </a:lnTo>
                  <a:cubicBezTo>
                    <a:pt x="364052" y="828202"/>
                    <a:pt x="361957" y="830297"/>
                    <a:pt x="359289" y="830393"/>
                  </a:cubicBezTo>
                  <a:lnTo>
                    <a:pt x="359575" y="830202"/>
                  </a:lnTo>
                  <a:close/>
                  <a:moveTo>
                    <a:pt x="17913" y="469871"/>
                  </a:moveTo>
                  <a:cubicBezTo>
                    <a:pt x="41440" y="469871"/>
                    <a:pt x="94590" y="484921"/>
                    <a:pt x="202317" y="575408"/>
                  </a:cubicBezTo>
                  <a:cubicBezTo>
                    <a:pt x="300901" y="658276"/>
                    <a:pt x="339573" y="735619"/>
                    <a:pt x="354813" y="781720"/>
                  </a:cubicBezTo>
                  <a:lnTo>
                    <a:pt x="354813" y="314328"/>
                  </a:lnTo>
                  <a:cubicBezTo>
                    <a:pt x="291948" y="171834"/>
                    <a:pt x="172314" y="62011"/>
                    <a:pt x="24962" y="11623"/>
                  </a:cubicBezTo>
                  <a:lnTo>
                    <a:pt x="10008" y="469776"/>
                  </a:lnTo>
                  <a:cubicBezTo>
                    <a:pt x="12579" y="469586"/>
                    <a:pt x="15246" y="469586"/>
                    <a:pt x="17913" y="469871"/>
                  </a:cubicBezTo>
                  <a:close/>
                </a:path>
              </a:pathLst>
            </a:custGeom>
            <a:solidFill>
              <a:srgbClr val="231F20"/>
            </a:solidFill>
            <a:ln w="9525" cap="flat">
              <a:noFill/>
              <a:prstDash val="solid"/>
              <a:miter/>
            </a:ln>
          </p:spPr>
          <p:txBody>
            <a:bodyPr rtlCol="0" anchor="ctr"/>
            <a:lstStyle/>
            <a:p>
              <a:endParaRPr lang="zh-CN" altLang="en-US"/>
            </a:p>
          </p:txBody>
        </p:sp>
        <p:sp>
          <p:nvSpPr>
            <p:cNvPr id="11" name="图形 7">
              <a:extLst>
                <a:ext uri="{FF2B5EF4-FFF2-40B4-BE49-F238E27FC236}">
                  <a16:creationId xmlns:a16="http://schemas.microsoft.com/office/drawing/2014/main" id="{D3A38379-FA08-4122-8337-89BF9D484680}"/>
                </a:ext>
              </a:extLst>
            </p:cNvPr>
            <p:cNvSpPr/>
            <p:nvPr/>
          </p:nvSpPr>
          <p:spPr>
            <a:xfrm>
              <a:off x="5225129" y="4189182"/>
              <a:ext cx="552068" cy="533692"/>
            </a:xfrm>
            <a:custGeom>
              <a:avLst/>
              <a:gdLst>
                <a:gd name="connsiteX0" fmla="*/ 0 w 552068"/>
                <a:gd name="connsiteY0" fmla="*/ 533693 h 533692"/>
                <a:gd name="connsiteX1" fmla="*/ 0 w 552068"/>
                <a:gd name="connsiteY1" fmla="*/ 77636 h 533692"/>
                <a:gd name="connsiteX2" fmla="*/ 552069 w 552068"/>
                <a:gd name="connsiteY2" fmla="*/ 3055 h 533692"/>
                <a:gd name="connsiteX3" fmla="*/ 552069 w 552068"/>
                <a:gd name="connsiteY3" fmla="*/ 440634 h 533692"/>
                <a:gd name="connsiteX4" fmla="*/ 0 w 552068"/>
                <a:gd name="connsiteY4" fmla="*/ 533693 h 53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68" h="533692">
                  <a:moveTo>
                    <a:pt x="0" y="533693"/>
                  </a:moveTo>
                  <a:lnTo>
                    <a:pt x="0" y="77636"/>
                  </a:lnTo>
                  <a:cubicBezTo>
                    <a:pt x="177165" y="16009"/>
                    <a:pt x="364903" y="-9327"/>
                    <a:pt x="552069" y="3055"/>
                  </a:cubicBezTo>
                  <a:lnTo>
                    <a:pt x="552069" y="440634"/>
                  </a:lnTo>
                  <a:cubicBezTo>
                    <a:pt x="551974" y="440634"/>
                    <a:pt x="214122" y="449968"/>
                    <a:pt x="0" y="533693"/>
                  </a:cubicBezTo>
                  <a:close/>
                </a:path>
              </a:pathLst>
            </a:custGeom>
            <a:solidFill>
              <a:srgbClr val="D1D3D4"/>
            </a:solidFill>
            <a:ln w="9525" cap="flat">
              <a:noFill/>
              <a:prstDash val="solid"/>
              <a:miter/>
            </a:ln>
          </p:spPr>
          <p:txBody>
            <a:bodyPr rtlCol="0" anchor="ctr"/>
            <a:lstStyle/>
            <a:p>
              <a:endParaRPr lang="zh-CN" altLang="en-US"/>
            </a:p>
          </p:txBody>
        </p:sp>
        <p:sp>
          <p:nvSpPr>
            <p:cNvPr id="12" name="图形 7">
              <a:extLst>
                <a:ext uri="{FF2B5EF4-FFF2-40B4-BE49-F238E27FC236}">
                  <a16:creationId xmlns:a16="http://schemas.microsoft.com/office/drawing/2014/main" id="{D3A38379-FA08-4122-8337-89BF9D484680}"/>
                </a:ext>
              </a:extLst>
            </p:cNvPr>
            <p:cNvSpPr/>
            <p:nvPr/>
          </p:nvSpPr>
          <p:spPr>
            <a:xfrm>
              <a:off x="5220462" y="4184449"/>
              <a:ext cx="561879" cy="543188"/>
            </a:xfrm>
            <a:custGeom>
              <a:avLst/>
              <a:gdLst>
                <a:gd name="connsiteX0" fmla="*/ 4763 w 561879"/>
                <a:gd name="connsiteY0" fmla="*/ 543188 h 543188"/>
                <a:gd name="connsiteX1" fmla="*/ 2000 w 561879"/>
                <a:gd name="connsiteY1" fmla="*/ 542426 h 543188"/>
                <a:gd name="connsiteX2" fmla="*/ 0 w 561879"/>
                <a:gd name="connsiteY2" fmla="*/ 538331 h 543188"/>
                <a:gd name="connsiteX3" fmla="*/ 0 w 561879"/>
                <a:gd name="connsiteY3" fmla="*/ 82369 h 543188"/>
                <a:gd name="connsiteX4" fmla="*/ 2953 w 561879"/>
                <a:gd name="connsiteY4" fmla="*/ 77797 h 543188"/>
                <a:gd name="connsiteX5" fmla="*/ 557403 w 561879"/>
                <a:gd name="connsiteY5" fmla="*/ 2930 h 543188"/>
                <a:gd name="connsiteX6" fmla="*/ 561880 w 561879"/>
                <a:gd name="connsiteY6" fmla="*/ 7788 h 543188"/>
                <a:gd name="connsiteX7" fmla="*/ 561880 w 561879"/>
                <a:gd name="connsiteY7" fmla="*/ 445367 h 543188"/>
                <a:gd name="connsiteX8" fmla="*/ 557213 w 561879"/>
                <a:gd name="connsiteY8" fmla="*/ 450224 h 543188"/>
                <a:gd name="connsiteX9" fmla="*/ 6191 w 561879"/>
                <a:gd name="connsiteY9" fmla="*/ 542903 h 543188"/>
                <a:gd name="connsiteX10" fmla="*/ 4763 w 561879"/>
                <a:gd name="connsiteY10" fmla="*/ 543188 h 543188"/>
                <a:gd name="connsiteX11" fmla="*/ 9620 w 561879"/>
                <a:gd name="connsiteY11" fmla="*/ 85607 h 543188"/>
                <a:gd name="connsiteX12" fmla="*/ 9620 w 561879"/>
                <a:gd name="connsiteY12" fmla="*/ 531377 h 543188"/>
                <a:gd name="connsiteX13" fmla="*/ 552164 w 561879"/>
                <a:gd name="connsiteY13" fmla="*/ 440604 h 543188"/>
                <a:gd name="connsiteX14" fmla="*/ 552164 w 561879"/>
                <a:gd name="connsiteY14" fmla="*/ 12360 h 543188"/>
                <a:gd name="connsiteX15" fmla="*/ 9620 w 561879"/>
                <a:gd name="connsiteY15" fmla="*/ 85607 h 54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1879" h="543188">
                  <a:moveTo>
                    <a:pt x="4763" y="543188"/>
                  </a:moveTo>
                  <a:cubicBezTo>
                    <a:pt x="3810" y="543188"/>
                    <a:pt x="2762" y="542903"/>
                    <a:pt x="2000" y="542426"/>
                  </a:cubicBezTo>
                  <a:cubicBezTo>
                    <a:pt x="762" y="541474"/>
                    <a:pt x="0" y="539950"/>
                    <a:pt x="0" y="538331"/>
                  </a:cubicBezTo>
                  <a:lnTo>
                    <a:pt x="0" y="82369"/>
                  </a:lnTo>
                  <a:cubicBezTo>
                    <a:pt x="0" y="80369"/>
                    <a:pt x="1143" y="78559"/>
                    <a:pt x="2953" y="77797"/>
                  </a:cubicBezTo>
                  <a:cubicBezTo>
                    <a:pt x="180975" y="16265"/>
                    <a:pt x="369475" y="-9166"/>
                    <a:pt x="557403" y="2930"/>
                  </a:cubicBezTo>
                  <a:cubicBezTo>
                    <a:pt x="559880" y="3121"/>
                    <a:pt x="561880" y="5216"/>
                    <a:pt x="561880" y="7788"/>
                  </a:cubicBezTo>
                  <a:lnTo>
                    <a:pt x="561880" y="445367"/>
                  </a:lnTo>
                  <a:cubicBezTo>
                    <a:pt x="561880" y="447938"/>
                    <a:pt x="559880" y="450129"/>
                    <a:pt x="557213" y="450224"/>
                  </a:cubicBezTo>
                  <a:cubicBezTo>
                    <a:pt x="553784" y="450224"/>
                    <a:pt x="217361" y="460511"/>
                    <a:pt x="6191" y="542903"/>
                  </a:cubicBezTo>
                  <a:cubicBezTo>
                    <a:pt x="5620" y="543093"/>
                    <a:pt x="5239" y="543188"/>
                    <a:pt x="4763" y="543188"/>
                  </a:cubicBezTo>
                  <a:close/>
                  <a:moveTo>
                    <a:pt x="9620" y="85607"/>
                  </a:moveTo>
                  <a:lnTo>
                    <a:pt x="9620" y="531377"/>
                  </a:lnTo>
                  <a:cubicBezTo>
                    <a:pt x="208502" y="455749"/>
                    <a:pt x="510921" y="442128"/>
                    <a:pt x="552164" y="440604"/>
                  </a:cubicBezTo>
                  <a:lnTo>
                    <a:pt x="552164" y="12360"/>
                  </a:lnTo>
                  <a:cubicBezTo>
                    <a:pt x="368236" y="1216"/>
                    <a:pt x="183928" y="26076"/>
                    <a:pt x="9620" y="85607"/>
                  </a:cubicBezTo>
                  <a:close/>
                </a:path>
              </a:pathLst>
            </a:custGeom>
            <a:solidFill>
              <a:srgbClr val="231F20"/>
            </a:solidFill>
            <a:ln w="9525" cap="flat">
              <a:noFill/>
              <a:prstDash val="solid"/>
              <a:miter/>
            </a:ln>
          </p:spPr>
          <p:txBody>
            <a:bodyPr rtlCol="0" anchor="ctr"/>
            <a:lstStyle/>
            <a:p>
              <a:endParaRPr lang="zh-CN" altLang="en-US"/>
            </a:p>
          </p:txBody>
        </p:sp>
        <p:sp>
          <p:nvSpPr>
            <p:cNvPr id="13" name="图形 7">
              <a:extLst>
                <a:ext uri="{FF2B5EF4-FFF2-40B4-BE49-F238E27FC236}">
                  <a16:creationId xmlns:a16="http://schemas.microsoft.com/office/drawing/2014/main" id="{D3A38379-FA08-4122-8337-89BF9D484680}"/>
                </a:ext>
              </a:extLst>
            </p:cNvPr>
            <p:cNvSpPr/>
            <p:nvPr/>
          </p:nvSpPr>
          <p:spPr>
            <a:xfrm>
              <a:off x="4786880" y="4523326"/>
              <a:ext cx="226507" cy="723423"/>
            </a:xfrm>
            <a:custGeom>
              <a:avLst/>
              <a:gdLst>
                <a:gd name="connsiteX0" fmla="*/ 226508 w 226507"/>
                <a:gd name="connsiteY0" fmla="*/ 453485 h 723423"/>
                <a:gd name="connsiteX1" fmla="*/ 3 w 226507"/>
                <a:gd name="connsiteY1" fmla="*/ 723424 h 723423"/>
                <a:gd name="connsiteX2" fmla="*/ 3 w 226507"/>
                <a:gd name="connsiteY2" fmla="*/ 319659 h 723423"/>
                <a:gd name="connsiteX3" fmla="*/ 226508 w 226507"/>
                <a:gd name="connsiteY3" fmla="*/ 0 h 723423"/>
                <a:gd name="connsiteX4" fmla="*/ 226508 w 226507"/>
                <a:gd name="connsiteY4" fmla="*/ 453485 h 72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7" h="723423">
                  <a:moveTo>
                    <a:pt x="226508" y="453485"/>
                  </a:moveTo>
                  <a:cubicBezTo>
                    <a:pt x="226508" y="453485"/>
                    <a:pt x="62202" y="521780"/>
                    <a:pt x="3" y="723424"/>
                  </a:cubicBezTo>
                  <a:lnTo>
                    <a:pt x="3" y="319659"/>
                  </a:lnTo>
                  <a:cubicBezTo>
                    <a:pt x="3" y="319659"/>
                    <a:pt x="-3616" y="124206"/>
                    <a:pt x="226508" y="0"/>
                  </a:cubicBezTo>
                  <a:lnTo>
                    <a:pt x="226508" y="453485"/>
                  </a:lnTo>
                  <a:close/>
                </a:path>
              </a:pathLst>
            </a:custGeom>
            <a:solidFill>
              <a:srgbClr val="D1D3D4"/>
            </a:solidFill>
            <a:ln w="9525" cap="flat">
              <a:noFill/>
              <a:prstDash val="solid"/>
              <a:miter/>
            </a:ln>
          </p:spPr>
          <p:txBody>
            <a:bodyPr rtlCol="0" anchor="ctr"/>
            <a:lstStyle/>
            <a:p>
              <a:endParaRPr lang="zh-CN" altLang="en-US"/>
            </a:p>
          </p:txBody>
        </p:sp>
        <p:sp>
          <p:nvSpPr>
            <p:cNvPr id="14" name="图形 7">
              <a:extLst>
                <a:ext uri="{FF2B5EF4-FFF2-40B4-BE49-F238E27FC236}">
                  <a16:creationId xmlns:a16="http://schemas.microsoft.com/office/drawing/2014/main" id="{D3A38379-FA08-4122-8337-89BF9D484680}"/>
                </a:ext>
              </a:extLst>
            </p:cNvPr>
            <p:cNvSpPr/>
            <p:nvPr/>
          </p:nvSpPr>
          <p:spPr>
            <a:xfrm>
              <a:off x="4781550" y="4518492"/>
              <a:ext cx="236219" cy="732734"/>
            </a:xfrm>
            <a:custGeom>
              <a:avLst/>
              <a:gdLst>
                <a:gd name="connsiteX0" fmla="*/ 4858 w 236219"/>
                <a:gd name="connsiteY0" fmla="*/ 732734 h 732734"/>
                <a:gd name="connsiteX1" fmla="*/ 4191 w 236219"/>
                <a:gd name="connsiteY1" fmla="*/ 732734 h 732734"/>
                <a:gd name="connsiteX2" fmla="*/ 0 w 236219"/>
                <a:gd name="connsiteY2" fmla="*/ 727877 h 732734"/>
                <a:gd name="connsiteX3" fmla="*/ 0 w 236219"/>
                <a:gd name="connsiteY3" fmla="*/ 324493 h 732734"/>
                <a:gd name="connsiteX4" fmla="*/ 229076 w 236219"/>
                <a:gd name="connsiteY4" fmla="*/ 643 h 732734"/>
                <a:gd name="connsiteX5" fmla="*/ 233934 w 236219"/>
                <a:gd name="connsiteY5" fmla="*/ 643 h 732734"/>
                <a:gd name="connsiteX6" fmla="*/ 236220 w 236219"/>
                <a:gd name="connsiteY6" fmla="*/ 4834 h 732734"/>
                <a:gd name="connsiteX7" fmla="*/ 236220 w 236219"/>
                <a:gd name="connsiteY7" fmla="*/ 458319 h 732734"/>
                <a:gd name="connsiteX8" fmla="*/ 233267 w 236219"/>
                <a:gd name="connsiteY8" fmla="*/ 462796 h 732734"/>
                <a:gd name="connsiteX9" fmla="*/ 9525 w 236219"/>
                <a:gd name="connsiteY9" fmla="*/ 729020 h 732734"/>
                <a:gd name="connsiteX10" fmla="*/ 4858 w 236219"/>
                <a:gd name="connsiteY10" fmla="*/ 732734 h 732734"/>
                <a:gd name="connsiteX11" fmla="*/ 226505 w 236219"/>
                <a:gd name="connsiteY11" fmla="*/ 13597 h 732734"/>
                <a:gd name="connsiteX12" fmla="*/ 9430 w 236219"/>
                <a:gd name="connsiteY12" fmla="*/ 324398 h 732734"/>
                <a:gd name="connsiteX13" fmla="*/ 9430 w 236219"/>
                <a:gd name="connsiteY13" fmla="*/ 698730 h 732734"/>
                <a:gd name="connsiteX14" fmla="*/ 226314 w 236219"/>
                <a:gd name="connsiteY14" fmla="*/ 454795 h 732734"/>
                <a:gd name="connsiteX15" fmla="*/ 226505 w 236219"/>
                <a:gd name="connsiteY15" fmla="*/ 13597 h 732734"/>
                <a:gd name="connsiteX16" fmla="*/ 231362 w 236219"/>
                <a:gd name="connsiteY16" fmla="*/ 458319 h 732734"/>
                <a:gd name="connsiteX17" fmla="*/ 231362 w 236219"/>
                <a:gd name="connsiteY17" fmla="*/ 458319 h 73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6219" h="732734">
                  <a:moveTo>
                    <a:pt x="4858" y="732734"/>
                  </a:moveTo>
                  <a:lnTo>
                    <a:pt x="4191" y="732734"/>
                  </a:lnTo>
                  <a:cubicBezTo>
                    <a:pt x="1810" y="732353"/>
                    <a:pt x="0" y="730258"/>
                    <a:pt x="0" y="727877"/>
                  </a:cubicBezTo>
                  <a:lnTo>
                    <a:pt x="0" y="324493"/>
                  </a:lnTo>
                  <a:cubicBezTo>
                    <a:pt x="0" y="322588"/>
                    <a:pt x="0" y="124754"/>
                    <a:pt x="229076" y="643"/>
                  </a:cubicBezTo>
                  <a:cubicBezTo>
                    <a:pt x="230600" y="-214"/>
                    <a:pt x="232410" y="-214"/>
                    <a:pt x="233934" y="643"/>
                  </a:cubicBezTo>
                  <a:cubicBezTo>
                    <a:pt x="235363" y="1500"/>
                    <a:pt x="236220" y="3119"/>
                    <a:pt x="236220" y="4834"/>
                  </a:cubicBezTo>
                  <a:lnTo>
                    <a:pt x="236220" y="458319"/>
                  </a:lnTo>
                  <a:cubicBezTo>
                    <a:pt x="236220" y="460224"/>
                    <a:pt x="234982" y="462034"/>
                    <a:pt x="233267" y="462796"/>
                  </a:cubicBezTo>
                  <a:cubicBezTo>
                    <a:pt x="125159" y="516898"/>
                    <a:pt x="44291" y="613291"/>
                    <a:pt x="9525" y="729020"/>
                  </a:cubicBezTo>
                  <a:cubicBezTo>
                    <a:pt x="8954" y="731210"/>
                    <a:pt x="7049" y="732639"/>
                    <a:pt x="4858" y="732734"/>
                  </a:cubicBezTo>
                  <a:close/>
                  <a:moveTo>
                    <a:pt x="226505" y="13597"/>
                  </a:moveTo>
                  <a:cubicBezTo>
                    <a:pt x="9430" y="134469"/>
                    <a:pt x="9430" y="322969"/>
                    <a:pt x="9430" y="324398"/>
                  </a:cubicBezTo>
                  <a:lnTo>
                    <a:pt x="9430" y="698730"/>
                  </a:lnTo>
                  <a:cubicBezTo>
                    <a:pt x="48578" y="593098"/>
                    <a:pt x="125921" y="506039"/>
                    <a:pt x="226314" y="454795"/>
                  </a:cubicBezTo>
                  <a:lnTo>
                    <a:pt x="226505" y="13597"/>
                  </a:lnTo>
                  <a:close/>
                  <a:moveTo>
                    <a:pt x="231362" y="458319"/>
                  </a:moveTo>
                  <a:lnTo>
                    <a:pt x="231362" y="458319"/>
                  </a:lnTo>
                  <a:close/>
                </a:path>
              </a:pathLst>
            </a:custGeom>
            <a:solidFill>
              <a:srgbClr val="231F20"/>
            </a:solidFill>
            <a:ln w="9525" cap="flat">
              <a:noFill/>
              <a:prstDash val="solid"/>
              <a:miter/>
            </a:ln>
          </p:spPr>
          <p:txBody>
            <a:bodyPr rtlCol="0" anchor="ctr"/>
            <a:lstStyle/>
            <a:p>
              <a:endParaRPr lang="zh-CN" altLang="en-US"/>
            </a:p>
          </p:txBody>
        </p:sp>
        <p:sp>
          <p:nvSpPr>
            <p:cNvPr id="15" name="图形 7">
              <a:extLst>
                <a:ext uri="{FF2B5EF4-FFF2-40B4-BE49-F238E27FC236}">
                  <a16:creationId xmlns:a16="http://schemas.microsoft.com/office/drawing/2014/main" id="{D3A38379-FA08-4122-8337-89BF9D484680}"/>
                </a:ext>
              </a:extLst>
            </p:cNvPr>
            <p:cNvSpPr/>
            <p:nvPr/>
          </p:nvSpPr>
          <p:spPr>
            <a:xfrm>
              <a:off x="4786407" y="4842985"/>
              <a:ext cx="195453" cy="705421"/>
            </a:xfrm>
            <a:custGeom>
              <a:avLst/>
              <a:gdLst>
                <a:gd name="connsiteX0" fmla="*/ 0 w 195453"/>
                <a:gd name="connsiteY0" fmla="*/ 0 h 705421"/>
                <a:gd name="connsiteX1" fmla="*/ 195453 w 195453"/>
                <a:gd name="connsiteY1" fmla="*/ 233553 h 705421"/>
                <a:gd name="connsiteX2" fmla="*/ 195453 w 195453"/>
                <a:gd name="connsiteY2" fmla="*/ 705422 h 705421"/>
                <a:gd name="connsiteX3" fmla="*/ 0 w 195453"/>
                <a:gd name="connsiteY3" fmla="*/ 403289 h 705421"/>
                <a:gd name="connsiteX4" fmla="*/ 0 w 195453"/>
                <a:gd name="connsiteY4" fmla="*/ 0 h 705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53" h="705421">
                  <a:moveTo>
                    <a:pt x="0" y="0"/>
                  </a:moveTo>
                  <a:cubicBezTo>
                    <a:pt x="0" y="0"/>
                    <a:pt x="40291" y="175355"/>
                    <a:pt x="195453" y="233553"/>
                  </a:cubicBezTo>
                  <a:lnTo>
                    <a:pt x="195453" y="705422"/>
                  </a:lnTo>
                  <a:cubicBezTo>
                    <a:pt x="195453" y="705422"/>
                    <a:pt x="18669" y="583311"/>
                    <a:pt x="0" y="403289"/>
                  </a:cubicBezTo>
                  <a:lnTo>
                    <a:pt x="0" y="0"/>
                  </a:lnTo>
                  <a:close/>
                </a:path>
              </a:pathLst>
            </a:custGeom>
            <a:solidFill>
              <a:srgbClr val="FFFFFF"/>
            </a:solidFill>
            <a:ln w="9525" cap="flat">
              <a:noFill/>
              <a:prstDash val="solid"/>
              <a:miter/>
            </a:ln>
          </p:spPr>
          <p:txBody>
            <a:bodyPr rtlCol="0" anchor="ctr"/>
            <a:lstStyle/>
            <a:p>
              <a:endParaRPr lang="zh-CN" altLang="en-US"/>
            </a:p>
          </p:txBody>
        </p:sp>
        <p:sp>
          <p:nvSpPr>
            <p:cNvPr id="16" name="图形 7">
              <a:extLst>
                <a:ext uri="{FF2B5EF4-FFF2-40B4-BE49-F238E27FC236}">
                  <a16:creationId xmlns:a16="http://schemas.microsoft.com/office/drawing/2014/main" id="{D3A38379-FA08-4122-8337-89BF9D484680}"/>
                </a:ext>
              </a:extLst>
            </p:cNvPr>
            <p:cNvSpPr/>
            <p:nvPr/>
          </p:nvSpPr>
          <p:spPr>
            <a:xfrm>
              <a:off x="4781645" y="4838095"/>
              <a:ext cx="205173" cy="715193"/>
            </a:xfrm>
            <a:custGeom>
              <a:avLst/>
              <a:gdLst>
                <a:gd name="connsiteX0" fmla="*/ 200216 w 205173"/>
                <a:gd name="connsiteY0" fmla="*/ 715170 h 715193"/>
                <a:gd name="connsiteX1" fmla="*/ 197549 w 205173"/>
                <a:gd name="connsiteY1" fmla="*/ 714312 h 715193"/>
                <a:gd name="connsiteX2" fmla="*/ 0 w 205173"/>
                <a:gd name="connsiteY2" fmla="*/ 408750 h 715193"/>
                <a:gd name="connsiteX3" fmla="*/ 0 w 205173"/>
                <a:gd name="connsiteY3" fmla="*/ 4890 h 715193"/>
                <a:gd name="connsiteX4" fmla="*/ 4382 w 205173"/>
                <a:gd name="connsiteY4" fmla="*/ 33 h 715193"/>
                <a:gd name="connsiteX5" fmla="*/ 9620 w 205173"/>
                <a:gd name="connsiteY5" fmla="*/ 3843 h 715193"/>
                <a:gd name="connsiteX6" fmla="*/ 202121 w 205173"/>
                <a:gd name="connsiteY6" fmla="*/ 233967 h 715193"/>
                <a:gd name="connsiteX7" fmla="*/ 205169 w 205173"/>
                <a:gd name="connsiteY7" fmla="*/ 238539 h 715193"/>
                <a:gd name="connsiteX8" fmla="*/ 205169 w 205173"/>
                <a:gd name="connsiteY8" fmla="*/ 710407 h 715193"/>
                <a:gd name="connsiteX9" fmla="*/ 202597 w 205173"/>
                <a:gd name="connsiteY9" fmla="*/ 714693 h 715193"/>
                <a:gd name="connsiteX10" fmla="*/ 200216 w 205173"/>
                <a:gd name="connsiteY10" fmla="*/ 715170 h 715193"/>
                <a:gd name="connsiteX11" fmla="*/ 9335 w 205173"/>
                <a:gd name="connsiteY11" fmla="*/ 36323 h 715193"/>
                <a:gd name="connsiteX12" fmla="*/ 9335 w 205173"/>
                <a:gd name="connsiteY12" fmla="*/ 408274 h 715193"/>
                <a:gd name="connsiteX13" fmla="*/ 195167 w 205173"/>
                <a:gd name="connsiteY13" fmla="*/ 700787 h 715193"/>
                <a:gd name="connsiteX14" fmla="*/ 195167 w 205173"/>
                <a:gd name="connsiteY14" fmla="*/ 241777 h 715193"/>
                <a:gd name="connsiteX15" fmla="*/ 9335 w 205173"/>
                <a:gd name="connsiteY15" fmla="*/ 36323 h 71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3" h="715193">
                  <a:moveTo>
                    <a:pt x="200216" y="715170"/>
                  </a:moveTo>
                  <a:cubicBezTo>
                    <a:pt x="199263" y="715170"/>
                    <a:pt x="198311" y="714884"/>
                    <a:pt x="197549" y="714312"/>
                  </a:cubicBezTo>
                  <a:cubicBezTo>
                    <a:pt x="195739" y="713074"/>
                    <a:pt x="18574" y="588678"/>
                    <a:pt x="0" y="408750"/>
                  </a:cubicBezTo>
                  <a:lnTo>
                    <a:pt x="0" y="4890"/>
                  </a:lnTo>
                  <a:cubicBezTo>
                    <a:pt x="0" y="2414"/>
                    <a:pt x="1905" y="318"/>
                    <a:pt x="4382" y="33"/>
                  </a:cubicBezTo>
                  <a:cubicBezTo>
                    <a:pt x="6858" y="-253"/>
                    <a:pt x="9144" y="1366"/>
                    <a:pt x="9620" y="3843"/>
                  </a:cubicBezTo>
                  <a:cubicBezTo>
                    <a:pt x="9620" y="5557"/>
                    <a:pt x="51245" y="177864"/>
                    <a:pt x="202121" y="233967"/>
                  </a:cubicBezTo>
                  <a:cubicBezTo>
                    <a:pt x="204026" y="234729"/>
                    <a:pt x="205264" y="236538"/>
                    <a:pt x="205169" y="238539"/>
                  </a:cubicBezTo>
                  <a:lnTo>
                    <a:pt x="205169" y="710407"/>
                  </a:lnTo>
                  <a:cubicBezTo>
                    <a:pt x="205169" y="712217"/>
                    <a:pt x="204121" y="713836"/>
                    <a:pt x="202597" y="714693"/>
                  </a:cubicBezTo>
                  <a:cubicBezTo>
                    <a:pt x="201835" y="715074"/>
                    <a:pt x="201073" y="715265"/>
                    <a:pt x="200216" y="715170"/>
                  </a:cubicBezTo>
                  <a:close/>
                  <a:moveTo>
                    <a:pt x="9335" y="36323"/>
                  </a:moveTo>
                  <a:lnTo>
                    <a:pt x="9335" y="408274"/>
                  </a:lnTo>
                  <a:cubicBezTo>
                    <a:pt x="25241" y="562293"/>
                    <a:pt x="161354" y="674974"/>
                    <a:pt x="195167" y="700787"/>
                  </a:cubicBezTo>
                  <a:lnTo>
                    <a:pt x="195167" y="241777"/>
                  </a:lnTo>
                  <a:cubicBezTo>
                    <a:pt x="81344" y="197391"/>
                    <a:pt x="28670" y="89282"/>
                    <a:pt x="9335" y="36323"/>
                  </a:cubicBezTo>
                  <a:close/>
                </a:path>
              </a:pathLst>
            </a:custGeom>
            <a:solidFill>
              <a:srgbClr val="231F20"/>
            </a:solidFill>
            <a:ln w="9525" cap="flat">
              <a:noFill/>
              <a:prstDash val="solid"/>
              <a:miter/>
            </a:ln>
          </p:spPr>
          <p:txBody>
            <a:bodyPr rtlCol="0" anchor="ctr"/>
            <a:lstStyle/>
            <a:p>
              <a:endParaRPr lang="zh-CN" altLang="en-US"/>
            </a:p>
          </p:txBody>
        </p:sp>
        <p:sp>
          <p:nvSpPr>
            <p:cNvPr id="17" name="图形 7">
              <a:extLst>
                <a:ext uri="{FF2B5EF4-FFF2-40B4-BE49-F238E27FC236}">
                  <a16:creationId xmlns:a16="http://schemas.microsoft.com/office/drawing/2014/main" id="{D3A38379-FA08-4122-8337-89BF9D484680}"/>
                </a:ext>
              </a:extLst>
            </p:cNvPr>
            <p:cNvSpPr/>
            <p:nvPr/>
          </p:nvSpPr>
          <p:spPr>
            <a:xfrm>
              <a:off x="6063615" y="4937473"/>
              <a:ext cx="464322" cy="791831"/>
            </a:xfrm>
            <a:custGeom>
              <a:avLst/>
              <a:gdLst>
                <a:gd name="connsiteX0" fmla="*/ 0 w 464322"/>
                <a:gd name="connsiteY0" fmla="*/ 122301 h 791831"/>
                <a:gd name="connsiteX1" fmla="*/ 262318 w 464322"/>
                <a:gd name="connsiteY1" fmla="*/ 784955 h 791831"/>
                <a:gd name="connsiteX2" fmla="*/ 463867 w 464322"/>
                <a:gd name="connsiteY2" fmla="*/ 677990 h 791831"/>
                <a:gd name="connsiteX3" fmla="*/ 321564 w 464322"/>
                <a:gd name="connsiteY3" fmla="*/ 0 h 791831"/>
                <a:gd name="connsiteX4" fmla="*/ 0 w 464322"/>
                <a:gd name="connsiteY4" fmla="*/ 122301 h 79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2" h="791831">
                  <a:moveTo>
                    <a:pt x="0" y="122301"/>
                  </a:moveTo>
                  <a:cubicBezTo>
                    <a:pt x="0" y="122301"/>
                    <a:pt x="186785" y="753332"/>
                    <a:pt x="262318" y="784955"/>
                  </a:cubicBezTo>
                  <a:cubicBezTo>
                    <a:pt x="337852" y="816578"/>
                    <a:pt x="454152" y="731901"/>
                    <a:pt x="463867" y="677990"/>
                  </a:cubicBezTo>
                  <a:cubicBezTo>
                    <a:pt x="473678" y="624173"/>
                    <a:pt x="321564" y="0"/>
                    <a:pt x="321564" y="0"/>
                  </a:cubicBezTo>
                  <a:lnTo>
                    <a:pt x="0" y="122301"/>
                  </a:lnTo>
                  <a:close/>
                </a:path>
              </a:pathLst>
            </a:custGeom>
            <a:solidFill>
              <a:srgbClr val="FFFFFF"/>
            </a:solidFill>
            <a:ln w="9525" cap="flat">
              <a:noFill/>
              <a:prstDash val="solid"/>
              <a:miter/>
            </a:ln>
          </p:spPr>
          <p:txBody>
            <a:bodyPr rtlCol="0" anchor="ctr"/>
            <a:lstStyle/>
            <a:p>
              <a:endParaRPr lang="zh-CN" altLang="en-US"/>
            </a:p>
          </p:txBody>
        </p:sp>
        <p:sp>
          <p:nvSpPr>
            <p:cNvPr id="18" name="图形 7">
              <a:extLst>
                <a:ext uri="{FF2B5EF4-FFF2-40B4-BE49-F238E27FC236}">
                  <a16:creationId xmlns:a16="http://schemas.microsoft.com/office/drawing/2014/main" id="{D3A38379-FA08-4122-8337-89BF9D484680}"/>
                </a:ext>
              </a:extLst>
            </p:cNvPr>
            <p:cNvSpPr/>
            <p:nvPr/>
          </p:nvSpPr>
          <p:spPr>
            <a:xfrm>
              <a:off x="6058342" y="4932568"/>
              <a:ext cx="474002" cy="801681"/>
            </a:xfrm>
            <a:custGeom>
              <a:avLst/>
              <a:gdLst>
                <a:gd name="connsiteX0" fmla="*/ 303976 w 474002"/>
                <a:gd name="connsiteY0" fmla="*/ 801672 h 801681"/>
                <a:gd name="connsiteX1" fmla="*/ 265305 w 474002"/>
                <a:gd name="connsiteY1" fmla="*/ 794337 h 801681"/>
                <a:gd name="connsiteX2" fmla="*/ 103094 w 474002"/>
                <a:gd name="connsiteY2" fmla="*/ 448294 h 801681"/>
                <a:gd name="connsiteX3" fmla="*/ 224 w 474002"/>
                <a:gd name="connsiteY3" fmla="*/ 128540 h 801681"/>
                <a:gd name="connsiteX4" fmla="*/ 3081 w 474002"/>
                <a:gd name="connsiteY4" fmla="*/ 122634 h 801681"/>
                <a:gd name="connsiteX5" fmla="*/ 324646 w 474002"/>
                <a:gd name="connsiteY5" fmla="*/ 429 h 801681"/>
                <a:gd name="connsiteX6" fmla="*/ 328646 w 474002"/>
                <a:gd name="connsiteY6" fmla="*/ 429 h 801681"/>
                <a:gd name="connsiteX7" fmla="*/ 331027 w 474002"/>
                <a:gd name="connsiteY7" fmla="*/ 3572 h 801681"/>
                <a:gd name="connsiteX8" fmla="*/ 473521 w 474002"/>
                <a:gd name="connsiteY8" fmla="*/ 683466 h 801681"/>
                <a:gd name="connsiteX9" fmla="*/ 385320 w 474002"/>
                <a:gd name="connsiteY9" fmla="*/ 777859 h 801681"/>
                <a:gd name="connsiteX10" fmla="*/ 303976 w 474002"/>
                <a:gd name="connsiteY10" fmla="*/ 801672 h 801681"/>
                <a:gd name="connsiteX11" fmla="*/ 11178 w 474002"/>
                <a:gd name="connsiteY11" fmla="*/ 130064 h 801681"/>
                <a:gd name="connsiteX12" fmla="*/ 112714 w 474002"/>
                <a:gd name="connsiteY12" fmla="*/ 445056 h 801681"/>
                <a:gd name="connsiteX13" fmla="*/ 269496 w 474002"/>
                <a:gd name="connsiteY13" fmla="*/ 785384 h 801681"/>
                <a:gd name="connsiteX14" fmla="*/ 381224 w 474002"/>
                <a:gd name="connsiteY14" fmla="*/ 769668 h 801681"/>
                <a:gd name="connsiteX15" fmla="*/ 464377 w 474002"/>
                <a:gd name="connsiteY15" fmla="*/ 682038 h 801681"/>
                <a:gd name="connsiteX16" fmla="*/ 323312 w 474002"/>
                <a:gd name="connsiteY16" fmla="*/ 11382 h 801681"/>
                <a:gd name="connsiteX17" fmla="*/ 11178 w 474002"/>
                <a:gd name="connsiteY17" fmla="*/ 130064 h 80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4002" h="801681">
                  <a:moveTo>
                    <a:pt x="303976" y="801672"/>
                  </a:moveTo>
                  <a:cubicBezTo>
                    <a:pt x="290737" y="801862"/>
                    <a:pt x="277592" y="799386"/>
                    <a:pt x="265305" y="794337"/>
                  </a:cubicBezTo>
                  <a:cubicBezTo>
                    <a:pt x="232634" y="780717"/>
                    <a:pt x="178342" y="664321"/>
                    <a:pt x="103094" y="448294"/>
                  </a:cubicBezTo>
                  <a:cubicBezTo>
                    <a:pt x="47563" y="288274"/>
                    <a:pt x="700" y="130159"/>
                    <a:pt x="224" y="128540"/>
                  </a:cubicBezTo>
                  <a:cubicBezTo>
                    <a:pt x="-538" y="126159"/>
                    <a:pt x="700" y="123492"/>
                    <a:pt x="3081" y="122634"/>
                  </a:cubicBezTo>
                  <a:lnTo>
                    <a:pt x="324646" y="429"/>
                  </a:lnTo>
                  <a:cubicBezTo>
                    <a:pt x="325884" y="-143"/>
                    <a:pt x="327313" y="-143"/>
                    <a:pt x="328646" y="429"/>
                  </a:cubicBezTo>
                  <a:cubicBezTo>
                    <a:pt x="329884" y="1095"/>
                    <a:pt x="330742" y="2238"/>
                    <a:pt x="331027" y="3572"/>
                  </a:cubicBezTo>
                  <a:cubicBezTo>
                    <a:pt x="337314" y="29099"/>
                    <a:pt x="483427" y="629174"/>
                    <a:pt x="473521" y="683466"/>
                  </a:cubicBezTo>
                  <a:cubicBezTo>
                    <a:pt x="467901" y="713946"/>
                    <a:pt x="431706" y="752713"/>
                    <a:pt x="385320" y="777859"/>
                  </a:cubicBezTo>
                  <a:cubicBezTo>
                    <a:pt x="360555" y="792242"/>
                    <a:pt x="332647" y="800338"/>
                    <a:pt x="303976" y="801672"/>
                  </a:cubicBezTo>
                  <a:close/>
                  <a:moveTo>
                    <a:pt x="11178" y="130064"/>
                  </a:moveTo>
                  <a:cubicBezTo>
                    <a:pt x="18988" y="156448"/>
                    <a:pt x="62327" y="299990"/>
                    <a:pt x="112714" y="445056"/>
                  </a:cubicBezTo>
                  <a:cubicBezTo>
                    <a:pt x="209393" y="724710"/>
                    <a:pt x="252637" y="778335"/>
                    <a:pt x="269496" y="785384"/>
                  </a:cubicBezTo>
                  <a:cubicBezTo>
                    <a:pt x="299118" y="797862"/>
                    <a:pt x="339885" y="792051"/>
                    <a:pt x="381224" y="769668"/>
                  </a:cubicBezTo>
                  <a:cubicBezTo>
                    <a:pt x="424468" y="746236"/>
                    <a:pt x="459424" y="709374"/>
                    <a:pt x="464377" y="682038"/>
                  </a:cubicBezTo>
                  <a:cubicBezTo>
                    <a:pt x="471902" y="640604"/>
                    <a:pt x="376176" y="228457"/>
                    <a:pt x="323312" y="11382"/>
                  </a:cubicBezTo>
                  <a:lnTo>
                    <a:pt x="11178" y="130064"/>
                  </a:lnTo>
                  <a:close/>
                </a:path>
              </a:pathLst>
            </a:custGeom>
            <a:solidFill>
              <a:srgbClr val="231F20"/>
            </a:solidFill>
            <a:ln w="9525" cap="flat">
              <a:noFill/>
              <a:prstDash val="solid"/>
              <a:miter/>
            </a:ln>
          </p:spPr>
          <p:txBody>
            <a:bodyPr rtlCol="0" anchor="ctr"/>
            <a:lstStyle/>
            <a:p>
              <a:endParaRPr lang="zh-CN" altLang="en-US"/>
            </a:p>
          </p:txBody>
        </p:sp>
        <p:sp>
          <p:nvSpPr>
            <p:cNvPr id="19" name="图形 7">
              <a:extLst>
                <a:ext uri="{FF2B5EF4-FFF2-40B4-BE49-F238E27FC236}">
                  <a16:creationId xmlns:a16="http://schemas.microsoft.com/office/drawing/2014/main" id="{D3A38379-FA08-4122-8337-89BF9D484680}"/>
                </a:ext>
              </a:extLst>
            </p:cNvPr>
            <p:cNvSpPr/>
            <p:nvPr/>
          </p:nvSpPr>
          <p:spPr>
            <a:xfrm>
              <a:off x="6386081" y="5100160"/>
              <a:ext cx="484205" cy="628977"/>
            </a:xfrm>
            <a:custGeom>
              <a:avLst/>
              <a:gdLst>
                <a:gd name="connsiteX0" fmla="*/ 145 w 484205"/>
                <a:gd name="connsiteY0" fmla="*/ 485775 h 628977"/>
                <a:gd name="connsiteX1" fmla="*/ 310184 w 484205"/>
                <a:gd name="connsiteY1" fmla="*/ 0 h 628977"/>
                <a:gd name="connsiteX2" fmla="*/ 484205 w 484205"/>
                <a:gd name="connsiteY2" fmla="*/ 110395 h 628977"/>
                <a:gd name="connsiteX3" fmla="*/ 227412 w 484205"/>
                <a:gd name="connsiteY3" fmla="*/ 603409 h 628977"/>
                <a:gd name="connsiteX4" fmla="*/ 145 w 484205"/>
                <a:gd name="connsiteY4" fmla="*/ 485775 h 628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205" h="628977">
                  <a:moveTo>
                    <a:pt x="145" y="485775"/>
                  </a:moveTo>
                  <a:cubicBezTo>
                    <a:pt x="-7761" y="281273"/>
                    <a:pt x="310184" y="0"/>
                    <a:pt x="310184" y="0"/>
                  </a:cubicBezTo>
                  <a:lnTo>
                    <a:pt x="484205" y="110395"/>
                  </a:lnTo>
                  <a:cubicBezTo>
                    <a:pt x="484205" y="110395"/>
                    <a:pt x="354761" y="479203"/>
                    <a:pt x="227412" y="603409"/>
                  </a:cubicBezTo>
                  <a:cubicBezTo>
                    <a:pt x="164451" y="664940"/>
                    <a:pt x="4526" y="611410"/>
                    <a:pt x="145" y="485775"/>
                  </a:cubicBezTo>
                  <a:close/>
                </a:path>
              </a:pathLst>
            </a:custGeom>
            <a:solidFill>
              <a:srgbClr val="FFFFFF"/>
            </a:solidFill>
            <a:ln w="9525" cap="flat">
              <a:noFill/>
              <a:prstDash val="solid"/>
              <a:miter/>
            </a:ln>
          </p:spPr>
          <p:txBody>
            <a:bodyPr rtlCol="0" anchor="ctr"/>
            <a:lstStyle/>
            <a:p>
              <a:endParaRPr lang="zh-CN" altLang="en-US"/>
            </a:p>
          </p:txBody>
        </p:sp>
        <p:sp>
          <p:nvSpPr>
            <p:cNvPr id="20" name="图形 7">
              <a:extLst>
                <a:ext uri="{FF2B5EF4-FFF2-40B4-BE49-F238E27FC236}">
                  <a16:creationId xmlns:a16="http://schemas.microsoft.com/office/drawing/2014/main" id="{D3A38379-FA08-4122-8337-89BF9D484680}"/>
                </a:ext>
              </a:extLst>
            </p:cNvPr>
            <p:cNvSpPr/>
            <p:nvPr/>
          </p:nvSpPr>
          <p:spPr>
            <a:xfrm>
              <a:off x="6380732" y="5095636"/>
              <a:ext cx="494022" cy="638777"/>
            </a:xfrm>
            <a:custGeom>
              <a:avLst/>
              <a:gdLst>
                <a:gd name="connsiteX0" fmla="*/ 162466 w 494022"/>
                <a:gd name="connsiteY0" fmla="*/ 638699 h 638777"/>
                <a:gd name="connsiteX1" fmla="*/ 101506 w 494022"/>
                <a:gd name="connsiteY1" fmla="*/ 626412 h 638777"/>
                <a:gd name="connsiteX2" fmla="*/ 160 w 494022"/>
                <a:gd name="connsiteY2" fmla="*/ 490585 h 638777"/>
                <a:gd name="connsiteX3" fmla="*/ 160 w 494022"/>
                <a:gd name="connsiteY3" fmla="*/ 490585 h 638777"/>
                <a:gd name="connsiteX4" fmla="*/ 153322 w 494022"/>
                <a:gd name="connsiteY4" fmla="*/ 167783 h 638777"/>
                <a:gd name="connsiteX5" fmla="*/ 311913 w 494022"/>
                <a:gd name="connsiteY5" fmla="*/ 1000 h 638777"/>
                <a:gd name="connsiteX6" fmla="*/ 317723 w 494022"/>
                <a:gd name="connsiteY6" fmla="*/ 1000 h 638777"/>
                <a:gd name="connsiteX7" fmla="*/ 491745 w 494022"/>
                <a:gd name="connsiteY7" fmla="*/ 111300 h 638777"/>
                <a:gd name="connsiteX8" fmla="*/ 493745 w 494022"/>
                <a:gd name="connsiteY8" fmla="*/ 117015 h 638777"/>
                <a:gd name="connsiteX9" fmla="*/ 235808 w 494022"/>
                <a:gd name="connsiteY9" fmla="*/ 612410 h 638777"/>
                <a:gd name="connsiteX10" fmla="*/ 162466 w 494022"/>
                <a:gd name="connsiteY10" fmla="*/ 638699 h 638777"/>
                <a:gd name="connsiteX11" fmla="*/ 9875 w 494022"/>
                <a:gd name="connsiteY11" fmla="*/ 490299 h 638777"/>
                <a:gd name="connsiteX12" fmla="*/ 105125 w 494022"/>
                <a:gd name="connsiteY12" fmla="*/ 617553 h 638777"/>
                <a:gd name="connsiteX13" fmla="*/ 229331 w 494022"/>
                <a:gd name="connsiteY13" fmla="*/ 605076 h 638777"/>
                <a:gd name="connsiteX14" fmla="*/ 483554 w 494022"/>
                <a:gd name="connsiteY14" fmla="*/ 117015 h 638777"/>
                <a:gd name="connsiteX15" fmla="*/ 315628 w 494022"/>
                <a:gd name="connsiteY15" fmla="*/ 10620 h 638777"/>
                <a:gd name="connsiteX16" fmla="*/ 9875 w 494022"/>
                <a:gd name="connsiteY16" fmla="*/ 490109 h 638777"/>
                <a:gd name="connsiteX17" fmla="*/ 9875 w 494022"/>
                <a:gd name="connsiteY17" fmla="*/ 490299 h 6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022" h="638777">
                  <a:moveTo>
                    <a:pt x="162466" y="638699"/>
                  </a:moveTo>
                  <a:cubicBezTo>
                    <a:pt x="141511" y="638508"/>
                    <a:pt x="120842" y="634317"/>
                    <a:pt x="101506" y="626412"/>
                  </a:cubicBezTo>
                  <a:cubicBezTo>
                    <a:pt x="54357" y="607647"/>
                    <a:pt x="2922" y="562118"/>
                    <a:pt x="160" y="490585"/>
                  </a:cubicBezTo>
                  <a:lnTo>
                    <a:pt x="160" y="490585"/>
                  </a:lnTo>
                  <a:cubicBezTo>
                    <a:pt x="-3269" y="404574"/>
                    <a:pt x="48452" y="295989"/>
                    <a:pt x="153322" y="167783"/>
                  </a:cubicBezTo>
                  <a:cubicBezTo>
                    <a:pt x="202090" y="108442"/>
                    <a:pt x="255144" y="52721"/>
                    <a:pt x="311913" y="1000"/>
                  </a:cubicBezTo>
                  <a:cubicBezTo>
                    <a:pt x="313628" y="-333"/>
                    <a:pt x="316009" y="-333"/>
                    <a:pt x="317723" y="1000"/>
                  </a:cubicBezTo>
                  <a:lnTo>
                    <a:pt x="491745" y="111300"/>
                  </a:lnTo>
                  <a:cubicBezTo>
                    <a:pt x="493650" y="112443"/>
                    <a:pt x="494507" y="114824"/>
                    <a:pt x="493745" y="117015"/>
                  </a:cubicBezTo>
                  <a:cubicBezTo>
                    <a:pt x="492412" y="120729"/>
                    <a:pt x="362586" y="488394"/>
                    <a:pt x="235808" y="612410"/>
                  </a:cubicBezTo>
                  <a:cubicBezTo>
                    <a:pt x="215711" y="630317"/>
                    <a:pt x="189422" y="639747"/>
                    <a:pt x="162466" y="638699"/>
                  </a:cubicBezTo>
                  <a:close/>
                  <a:moveTo>
                    <a:pt x="9875" y="490299"/>
                  </a:moveTo>
                  <a:cubicBezTo>
                    <a:pt x="12352" y="557165"/>
                    <a:pt x="60739" y="599837"/>
                    <a:pt x="105125" y="617553"/>
                  </a:cubicBezTo>
                  <a:cubicBezTo>
                    <a:pt x="152465" y="636413"/>
                    <a:pt x="202471" y="631460"/>
                    <a:pt x="229331" y="605076"/>
                  </a:cubicBezTo>
                  <a:cubicBezTo>
                    <a:pt x="347727" y="489061"/>
                    <a:pt x="469743" y="155591"/>
                    <a:pt x="483554" y="117015"/>
                  </a:cubicBezTo>
                  <a:lnTo>
                    <a:pt x="315628" y="10620"/>
                  </a:lnTo>
                  <a:cubicBezTo>
                    <a:pt x="284767" y="38529"/>
                    <a:pt x="2446" y="300657"/>
                    <a:pt x="9875" y="490109"/>
                  </a:cubicBezTo>
                  <a:lnTo>
                    <a:pt x="9875" y="490299"/>
                  </a:lnTo>
                  <a:close/>
                </a:path>
              </a:pathLst>
            </a:custGeom>
            <a:solidFill>
              <a:srgbClr val="231F20"/>
            </a:solidFill>
            <a:ln w="9525" cap="flat">
              <a:noFill/>
              <a:prstDash val="solid"/>
              <a:miter/>
            </a:ln>
          </p:spPr>
          <p:txBody>
            <a:bodyPr rtlCol="0" anchor="ctr"/>
            <a:lstStyle/>
            <a:p>
              <a:endParaRPr lang="zh-CN" altLang="en-US"/>
            </a:p>
          </p:txBody>
        </p:sp>
        <p:sp>
          <p:nvSpPr>
            <p:cNvPr id="21" name="图形 7">
              <a:extLst>
                <a:ext uri="{FF2B5EF4-FFF2-40B4-BE49-F238E27FC236}">
                  <a16:creationId xmlns:a16="http://schemas.microsoft.com/office/drawing/2014/main" id="{D3A38379-FA08-4122-8337-89BF9D484680}"/>
                </a:ext>
              </a:extLst>
            </p:cNvPr>
            <p:cNvSpPr/>
            <p:nvPr/>
          </p:nvSpPr>
          <p:spPr>
            <a:xfrm>
              <a:off x="6518879" y="5132149"/>
              <a:ext cx="307326" cy="565228"/>
            </a:xfrm>
            <a:custGeom>
              <a:avLst/>
              <a:gdLst>
                <a:gd name="connsiteX0" fmla="*/ 4792 w 307326"/>
                <a:gd name="connsiteY0" fmla="*/ 565228 h 565228"/>
                <a:gd name="connsiteX1" fmla="*/ 2030 w 307326"/>
                <a:gd name="connsiteY1" fmla="*/ 564371 h 565228"/>
                <a:gd name="connsiteX2" fmla="*/ 887 w 307326"/>
                <a:gd name="connsiteY2" fmla="*/ 557608 h 565228"/>
                <a:gd name="connsiteX3" fmla="*/ 297877 w 307326"/>
                <a:gd name="connsiteY3" fmla="*/ 3825 h 565228"/>
                <a:gd name="connsiteX4" fmla="*/ 303592 w 307326"/>
                <a:gd name="connsiteY4" fmla="*/ 110 h 565228"/>
                <a:gd name="connsiteX5" fmla="*/ 303592 w 307326"/>
                <a:gd name="connsiteY5" fmla="*/ 110 h 565228"/>
                <a:gd name="connsiteX6" fmla="*/ 307211 w 307326"/>
                <a:gd name="connsiteY6" fmla="*/ 5730 h 565228"/>
                <a:gd name="connsiteX7" fmla="*/ 307211 w 307326"/>
                <a:gd name="connsiteY7" fmla="*/ 5920 h 565228"/>
                <a:gd name="connsiteX8" fmla="*/ 8793 w 307326"/>
                <a:gd name="connsiteY8" fmla="*/ 563133 h 565228"/>
                <a:gd name="connsiteX9" fmla="*/ 4792 w 307326"/>
                <a:gd name="connsiteY9" fmla="*/ 565228 h 56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26" h="565228">
                  <a:moveTo>
                    <a:pt x="4792" y="565228"/>
                  </a:moveTo>
                  <a:cubicBezTo>
                    <a:pt x="3745" y="565228"/>
                    <a:pt x="2792" y="564943"/>
                    <a:pt x="2030" y="564371"/>
                  </a:cubicBezTo>
                  <a:cubicBezTo>
                    <a:pt x="-160" y="562752"/>
                    <a:pt x="-637" y="559799"/>
                    <a:pt x="887" y="557608"/>
                  </a:cubicBezTo>
                  <a:cubicBezTo>
                    <a:pt x="3364" y="554084"/>
                    <a:pt x="252252" y="204040"/>
                    <a:pt x="297877" y="3825"/>
                  </a:cubicBezTo>
                  <a:cubicBezTo>
                    <a:pt x="298448" y="1253"/>
                    <a:pt x="301020" y="-461"/>
                    <a:pt x="303592" y="110"/>
                  </a:cubicBezTo>
                  <a:cubicBezTo>
                    <a:pt x="303592" y="110"/>
                    <a:pt x="303592" y="110"/>
                    <a:pt x="303592" y="110"/>
                  </a:cubicBezTo>
                  <a:cubicBezTo>
                    <a:pt x="306164" y="682"/>
                    <a:pt x="307783" y="3158"/>
                    <a:pt x="307211" y="5730"/>
                  </a:cubicBezTo>
                  <a:cubicBezTo>
                    <a:pt x="307211" y="5825"/>
                    <a:pt x="307211" y="5825"/>
                    <a:pt x="307211" y="5920"/>
                  </a:cubicBezTo>
                  <a:cubicBezTo>
                    <a:pt x="261110" y="207946"/>
                    <a:pt x="11270" y="559704"/>
                    <a:pt x="8793" y="563133"/>
                  </a:cubicBezTo>
                  <a:cubicBezTo>
                    <a:pt x="7841" y="564466"/>
                    <a:pt x="6412" y="565228"/>
                    <a:pt x="4792" y="565228"/>
                  </a:cubicBezTo>
                  <a:close/>
                </a:path>
              </a:pathLst>
            </a:custGeom>
            <a:solidFill>
              <a:srgbClr val="D1D3D4"/>
            </a:solidFill>
            <a:ln w="9525" cap="flat">
              <a:noFill/>
              <a:prstDash val="solid"/>
              <a:miter/>
            </a:ln>
          </p:spPr>
          <p:txBody>
            <a:bodyPr rtlCol="0" anchor="ctr"/>
            <a:lstStyle/>
            <a:p>
              <a:endParaRPr lang="zh-CN" altLang="en-US"/>
            </a:p>
          </p:txBody>
        </p:sp>
        <p:sp>
          <p:nvSpPr>
            <p:cNvPr id="22" name="图形 7">
              <a:extLst>
                <a:ext uri="{FF2B5EF4-FFF2-40B4-BE49-F238E27FC236}">
                  <a16:creationId xmlns:a16="http://schemas.microsoft.com/office/drawing/2014/main" id="{D3A38379-FA08-4122-8337-89BF9D484680}"/>
                </a:ext>
              </a:extLst>
            </p:cNvPr>
            <p:cNvSpPr/>
            <p:nvPr/>
          </p:nvSpPr>
          <p:spPr>
            <a:xfrm>
              <a:off x="5869686" y="4675917"/>
              <a:ext cx="515873" cy="515873"/>
            </a:xfrm>
            <a:custGeom>
              <a:avLst/>
              <a:gdLst>
                <a:gd name="connsiteX0" fmla="*/ 515874 w 515873"/>
                <a:gd name="connsiteY0" fmla="*/ 257937 h 515873"/>
                <a:gd name="connsiteX1" fmla="*/ 257937 w 515873"/>
                <a:gd name="connsiteY1" fmla="*/ 515874 h 515873"/>
                <a:gd name="connsiteX2" fmla="*/ 0 w 515873"/>
                <a:gd name="connsiteY2" fmla="*/ 257937 h 515873"/>
                <a:gd name="connsiteX3" fmla="*/ 257937 w 515873"/>
                <a:gd name="connsiteY3" fmla="*/ 0 h 515873"/>
                <a:gd name="connsiteX4" fmla="*/ 515874 w 515873"/>
                <a:gd name="connsiteY4" fmla="*/ 257937 h 515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873" h="515873">
                  <a:moveTo>
                    <a:pt x="515874" y="257937"/>
                  </a:moveTo>
                  <a:cubicBezTo>
                    <a:pt x="515874" y="400392"/>
                    <a:pt x="400392" y="515874"/>
                    <a:pt x="257937" y="515874"/>
                  </a:cubicBezTo>
                  <a:cubicBezTo>
                    <a:pt x="115482" y="515874"/>
                    <a:pt x="0" y="400392"/>
                    <a:pt x="0" y="257937"/>
                  </a:cubicBezTo>
                  <a:cubicBezTo>
                    <a:pt x="0" y="115482"/>
                    <a:pt x="115482" y="0"/>
                    <a:pt x="257937" y="0"/>
                  </a:cubicBezTo>
                  <a:cubicBezTo>
                    <a:pt x="400392" y="0"/>
                    <a:pt x="515874" y="115482"/>
                    <a:pt x="515874" y="257937"/>
                  </a:cubicBezTo>
                  <a:close/>
                </a:path>
              </a:pathLst>
            </a:custGeom>
            <a:solidFill>
              <a:srgbClr val="231F20"/>
            </a:solidFill>
            <a:ln w="9525" cap="flat">
              <a:noFill/>
              <a:prstDash val="solid"/>
              <a:miter/>
            </a:ln>
          </p:spPr>
          <p:txBody>
            <a:bodyPr rtlCol="0" anchor="ctr"/>
            <a:lstStyle/>
            <a:p>
              <a:endParaRPr lang="zh-CN" altLang="en-US"/>
            </a:p>
          </p:txBody>
        </p:sp>
        <p:sp>
          <p:nvSpPr>
            <p:cNvPr id="23" name="图形 7">
              <a:extLst>
                <a:ext uri="{FF2B5EF4-FFF2-40B4-BE49-F238E27FC236}">
                  <a16:creationId xmlns:a16="http://schemas.microsoft.com/office/drawing/2014/main" id="{D3A38379-FA08-4122-8337-89BF9D484680}"/>
                </a:ext>
              </a:extLst>
            </p:cNvPr>
            <p:cNvSpPr/>
            <p:nvPr/>
          </p:nvSpPr>
          <p:spPr>
            <a:xfrm>
              <a:off x="5864828" y="4671059"/>
              <a:ext cx="525589" cy="525589"/>
            </a:xfrm>
            <a:custGeom>
              <a:avLst/>
              <a:gdLst>
                <a:gd name="connsiteX0" fmla="*/ 262795 w 525589"/>
                <a:gd name="connsiteY0" fmla="*/ 525590 h 525589"/>
                <a:gd name="connsiteX1" fmla="*/ 0 w 525589"/>
                <a:gd name="connsiteY1" fmla="*/ 262795 h 525589"/>
                <a:gd name="connsiteX2" fmla="*/ 262795 w 525589"/>
                <a:gd name="connsiteY2" fmla="*/ 0 h 525589"/>
                <a:gd name="connsiteX3" fmla="*/ 525590 w 525589"/>
                <a:gd name="connsiteY3" fmla="*/ 262795 h 525589"/>
                <a:gd name="connsiteX4" fmla="*/ 525590 w 525589"/>
                <a:gd name="connsiteY4" fmla="*/ 262795 h 525589"/>
                <a:gd name="connsiteX5" fmla="*/ 262795 w 525589"/>
                <a:gd name="connsiteY5" fmla="*/ 525590 h 525589"/>
                <a:gd name="connsiteX6" fmla="*/ 262795 w 525589"/>
                <a:gd name="connsiteY6" fmla="*/ 9715 h 525589"/>
                <a:gd name="connsiteX7" fmla="*/ 9715 w 525589"/>
                <a:gd name="connsiteY7" fmla="*/ 262795 h 525589"/>
                <a:gd name="connsiteX8" fmla="*/ 262795 w 525589"/>
                <a:gd name="connsiteY8" fmla="*/ 515874 h 525589"/>
                <a:gd name="connsiteX9" fmla="*/ 515874 w 525589"/>
                <a:gd name="connsiteY9" fmla="*/ 262795 h 525589"/>
                <a:gd name="connsiteX10" fmla="*/ 515874 w 525589"/>
                <a:gd name="connsiteY10" fmla="*/ 262795 h 525589"/>
                <a:gd name="connsiteX11" fmla="*/ 262795 w 525589"/>
                <a:gd name="connsiteY11" fmla="*/ 9715 h 52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589" h="525589">
                  <a:moveTo>
                    <a:pt x="262795" y="525590"/>
                  </a:moveTo>
                  <a:cubicBezTo>
                    <a:pt x="117634" y="525590"/>
                    <a:pt x="0" y="407956"/>
                    <a:pt x="0" y="262795"/>
                  </a:cubicBezTo>
                  <a:cubicBezTo>
                    <a:pt x="0" y="117634"/>
                    <a:pt x="117634" y="0"/>
                    <a:pt x="262795" y="0"/>
                  </a:cubicBezTo>
                  <a:cubicBezTo>
                    <a:pt x="407956" y="0"/>
                    <a:pt x="525590" y="117634"/>
                    <a:pt x="525590" y="262795"/>
                  </a:cubicBezTo>
                  <a:lnTo>
                    <a:pt x="525590" y="262795"/>
                  </a:lnTo>
                  <a:cubicBezTo>
                    <a:pt x="525399" y="407861"/>
                    <a:pt x="407861" y="525399"/>
                    <a:pt x="262795" y="525590"/>
                  </a:cubicBezTo>
                  <a:close/>
                  <a:moveTo>
                    <a:pt x="262795" y="9715"/>
                  </a:moveTo>
                  <a:cubicBezTo>
                    <a:pt x="122968" y="9715"/>
                    <a:pt x="9715" y="123063"/>
                    <a:pt x="9715" y="262795"/>
                  </a:cubicBezTo>
                  <a:cubicBezTo>
                    <a:pt x="9715" y="402527"/>
                    <a:pt x="123063" y="515874"/>
                    <a:pt x="262795" y="515874"/>
                  </a:cubicBezTo>
                  <a:cubicBezTo>
                    <a:pt x="402527" y="515874"/>
                    <a:pt x="515874" y="402527"/>
                    <a:pt x="515874" y="262795"/>
                  </a:cubicBezTo>
                  <a:lnTo>
                    <a:pt x="515874" y="262795"/>
                  </a:lnTo>
                  <a:cubicBezTo>
                    <a:pt x="515683" y="123158"/>
                    <a:pt x="402431" y="9906"/>
                    <a:pt x="262795" y="9715"/>
                  </a:cubicBezTo>
                  <a:close/>
                </a:path>
              </a:pathLst>
            </a:custGeom>
            <a:solidFill>
              <a:srgbClr val="231F20"/>
            </a:solidFill>
            <a:ln w="9525" cap="flat">
              <a:noFill/>
              <a:prstDash val="solid"/>
              <a:miter/>
            </a:ln>
          </p:spPr>
          <p:txBody>
            <a:bodyPr rtlCol="0" anchor="ctr"/>
            <a:lstStyle/>
            <a:p>
              <a:endParaRPr lang="zh-CN" altLang="en-US"/>
            </a:p>
          </p:txBody>
        </p:sp>
        <p:sp>
          <p:nvSpPr>
            <p:cNvPr id="24" name="图形 7">
              <a:extLst>
                <a:ext uri="{FF2B5EF4-FFF2-40B4-BE49-F238E27FC236}">
                  <a16:creationId xmlns:a16="http://schemas.microsoft.com/office/drawing/2014/main" id="{D3A38379-FA08-4122-8337-89BF9D484680}"/>
                </a:ext>
              </a:extLst>
            </p:cNvPr>
            <p:cNvSpPr/>
            <p:nvPr/>
          </p:nvSpPr>
          <p:spPr>
            <a:xfrm>
              <a:off x="5311531" y="4715800"/>
              <a:ext cx="1035448" cy="1541730"/>
            </a:xfrm>
            <a:custGeom>
              <a:avLst/>
              <a:gdLst>
                <a:gd name="connsiteX0" fmla="*/ 450236 w 1035448"/>
                <a:gd name="connsiteY0" fmla="*/ 28983 h 1541730"/>
                <a:gd name="connsiteX1" fmla="*/ 13705 w 1035448"/>
                <a:gd name="connsiteY1" fmla="*/ 320543 h 1541730"/>
                <a:gd name="connsiteX2" fmla="*/ 172773 w 1035448"/>
                <a:gd name="connsiteY2" fmla="*/ 1451637 h 1541730"/>
                <a:gd name="connsiteX3" fmla="*/ 965538 w 1035448"/>
                <a:gd name="connsiteY3" fmla="*/ 1440969 h 1541730"/>
                <a:gd name="connsiteX4" fmla="*/ 1018307 w 1035448"/>
                <a:gd name="connsiteY4" fmla="*/ 438653 h 1541730"/>
                <a:gd name="connsiteX5" fmla="*/ 738844 w 1035448"/>
                <a:gd name="connsiteY5" fmla="*/ 9456 h 1541730"/>
                <a:gd name="connsiteX6" fmla="*/ 450236 w 1035448"/>
                <a:gd name="connsiteY6" fmla="*/ 28983 h 154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448" h="1541730">
                  <a:moveTo>
                    <a:pt x="450236" y="28983"/>
                  </a:moveTo>
                  <a:cubicBezTo>
                    <a:pt x="450236" y="28983"/>
                    <a:pt x="85047" y="134424"/>
                    <a:pt x="13705" y="320543"/>
                  </a:cubicBezTo>
                  <a:cubicBezTo>
                    <a:pt x="-57637" y="506661"/>
                    <a:pt x="172773" y="1451637"/>
                    <a:pt x="172773" y="1451637"/>
                  </a:cubicBezTo>
                  <a:cubicBezTo>
                    <a:pt x="172773" y="1451637"/>
                    <a:pt x="568156" y="1661282"/>
                    <a:pt x="965538" y="1440969"/>
                  </a:cubicBezTo>
                  <a:cubicBezTo>
                    <a:pt x="965538" y="1440969"/>
                    <a:pt x="1077172" y="640392"/>
                    <a:pt x="1018307" y="438653"/>
                  </a:cubicBezTo>
                  <a:cubicBezTo>
                    <a:pt x="959442" y="237009"/>
                    <a:pt x="823330" y="39174"/>
                    <a:pt x="738844" y="9456"/>
                  </a:cubicBezTo>
                  <a:cubicBezTo>
                    <a:pt x="654357" y="-20071"/>
                    <a:pt x="450236" y="28983"/>
                    <a:pt x="450236" y="28983"/>
                  </a:cubicBezTo>
                  <a:close/>
                </a:path>
              </a:pathLst>
            </a:custGeom>
            <a:solidFill>
              <a:srgbClr val="FFFFFF"/>
            </a:solidFill>
            <a:ln w="9525" cap="flat">
              <a:noFill/>
              <a:prstDash val="solid"/>
              <a:miter/>
            </a:ln>
          </p:spPr>
          <p:txBody>
            <a:bodyPr rtlCol="0" anchor="ctr"/>
            <a:lstStyle/>
            <a:p>
              <a:endParaRPr lang="zh-CN" altLang="en-US"/>
            </a:p>
          </p:txBody>
        </p:sp>
        <p:sp>
          <p:nvSpPr>
            <p:cNvPr id="25" name="图形 7">
              <a:extLst>
                <a:ext uri="{FF2B5EF4-FFF2-40B4-BE49-F238E27FC236}">
                  <a16:creationId xmlns:a16="http://schemas.microsoft.com/office/drawing/2014/main" id="{D3A38379-FA08-4122-8337-89BF9D484680}"/>
                </a:ext>
              </a:extLst>
            </p:cNvPr>
            <p:cNvSpPr/>
            <p:nvPr/>
          </p:nvSpPr>
          <p:spPr>
            <a:xfrm>
              <a:off x="5306652" y="4710800"/>
              <a:ext cx="1044785" cy="1550184"/>
            </a:xfrm>
            <a:custGeom>
              <a:avLst/>
              <a:gdLst>
                <a:gd name="connsiteX0" fmla="*/ 577607 w 1044785"/>
                <a:gd name="connsiteY0" fmla="*/ 1550172 h 1550184"/>
                <a:gd name="connsiteX1" fmla="*/ 175366 w 1044785"/>
                <a:gd name="connsiteY1" fmla="*/ 1460161 h 1550184"/>
                <a:gd name="connsiteX2" fmla="*/ 172985 w 1044785"/>
                <a:gd name="connsiteY2" fmla="*/ 1457113 h 1550184"/>
                <a:gd name="connsiteX3" fmla="*/ 66590 w 1044785"/>
                <a:gd name="connsiteY3" fmla="*/ 961242 h 1550184"/>
                <a:gd name="connsiteX4" fmla="*/ 14108 w 1044785"/>
                <a:gd name="connsiteY4" fmla="*/ 323162 h 1550184"/>
                <a:gd name="connsiteX5" fmla="*/ 261472 w 1044785"/>
                <a:gd name="connsiteY5" fmla="*/ 104849 h 1550184"/>
                <a:gd name="connsiteX6" fmla="*/ 453782 w 1044785"/>
                <a:gd name="connsiteY6" fmla="*/ 28458 h 1550184"/>
                <a:gd name="connsiteX7" fmla="*/ 453782 w 1044785"/>
                <a:gd name="connsiteY7" fmla="*/ 28458 h 1550184"/>
                <a:gd name="connsiteX8" fmla="*/ 744961 w 1044785"/>
                <a:gd name="connsiteY8" fmla="*/ 9980 h 1550184"/>
                <a:gd name="connsiteX9" fmla="*/ 1027282 w 1044785"/>
                <a:gd name="connsiteY9" fmla="*/ 441367 h 1550184"/>
                <a:gd name="connsiteX10" fmla="*/ 974704 w 1044785"/>
                <a:gd name="connsiteY10" fmla="*/ 1445588 h 1550184"/>
                <a:gd name="connsiteX11" fmla="*/ 972323 w 1044785"/>
                <a:gd name="connsiteY11" fmla="*/ 1449207 h 1550184"/>
                <a:gd name="connsiteX12" fmla="*/ 577607 w 1044785"/>
                <a:gd name="connsiteY12" fmla="*/ 1550172 h 1550184"/>
                <a:gd name="connsiteX13" fmla="*/ 181843 w 1044785"/>
                <a:gd name="connsiteY13" fmla="*/ 1452636 h 1550184"/>
                <a:gd name="connsiteX14" fmla="*/ 965846 w 1044785"/>
                <a:gd name="connsiteY14" fmla="*/ 1442159 h 1550184"/>
                <a:gd name="connsiteX15" fmla="*/ 1018424 w 1044785"/>
                <a:gd name="connsiteY15" fmla="*/ 444320 h 1550184"/>
                <a:gd name="connsiteX16" fmla="*/ 742199 w 1044785"/>
                <a:gd name="connsiteY16" fmla="*/ 18933 h 1550184"/>
                <a:gd name="connsiteX17" fmla="*/ 456449 w 1044785"/>
                <a:gd name="connsiteY17" fmla="*/ 37697 h 1550184"/>
                <a:gd name="connsiteX18" fmla="*/ 23252 w 1044785"/>
                <a:gd name="connsiteY18" fmla="*/ 326400 h 1550184"/>
                <a:gd name="connsiteX19" fmla="*/ 181843 w 1044785"/>
                <a:gd name="connsiteY19" fmla="*/ 1452636 h 1550184"/>
                <a:gd name="connsiteX20" fmla="*/ 181843 w 1044785"/>
                <a:gd name="connsiteY20" fmla="*/ 1452636 h 155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4785" h="1550184">
                  <a:moveTo>
                    <a:pt x="577607" y="1550172"/>
                  </a:moveTo>
                  <a:cubicBezTo>
                    <a:pt x="438542" y="1549982"/>
                    <a:pt x="301191" y="1519216"/>
                    <a:pt x="175366" y="1460161"/>
                  </a:cubicBezTo>
                  <a:cubicBezTo>
                    <a:pt x="174128" y="1459494"/>
                    <a:pt x="173270" y="1458447"/>
                    <a:pt x="172985" y="1457113"/>
                  </a:cubicBezTo>
                  <a:cubicBezTo>
                    <a:pt x="172413" y="1454827"/>
                    <a:pt x="114977" y="1217845"/>
                    <a:pt x="66590" y="961242"/>
                  </a:cubicBezTo>
                  <a:cubicBezTo>
                    <a:pt x="1916" y="615960"/>
                    <a:pt x="-15801" y="401457"/>
                    <a:pt x="14108" y="323162"/>
                  </a:cubicBezTo>
                  <a:cubicBezTo>
                    <a:pt x="44016" y="244866"/>
                    <a:pt x="127455" y="171333"/>
                    <a:pt x="261472" y="104849"/>
                  </a:cubicBezTo>
                  <a:cubicBezTo>
                    <a:pt x="323480" y="74464"/>
                    <a:pt x="387773" y="48937"/>
                    <a:pt x="453782" y="28458"/>
                  </a:cubicBezTo>
                  <a:lnTo>
                    <a:pt x="453782" y="28458"/>
                  </a:lnTo>
                  <a:cubicBezTo>
                    <a:pt x="462068" y="26458"/>
                    <a:pt x="659903" y="-19834"/>
                    <a:pt x="744961" y="9980"/>
                  </a:cubicBezTo>
                  <a:cubicBezTo>
                    <a:pt x="836020" y="41603"/>
                    <a:pt x="970513" y="247247"/>
                    <a:pt x="1027282" y="441367"/>
                  </a:cubicBezTo>
                  <a:cubicBezTo>
                    <a:pt x="1085861" y="641773"/>
                    <a:pt x="978990" y="1412917"/>
                    <a:pt x="974704" y="1445588"/>
                  </a:cubicBezTo>
                  <a:cubicBezTo>
                    <a:pt x="974513" y="1447112"/>
                    <a:pt x="973656" y="1448445"/>
                    <a:pt x="972323" y="1449207"/>
                  </a:cubicBezTo>
                  <a:cubicBezTo>
                    <a:pt x="851546" y="1516168"/>
                    <a:pt x="715624" y="1550934"/>
                    <a:pt x="577607" y="1550172"/>
                  </a:cubicBezTo>
                  <a:close/>
                  <a:moveTo>
                    <a:pt x="181843" y="1452636"/>
                  </a:moveTo>
                  <a:cubicBezTo>
                    <a:pt x="212132" y="1467781"/>
                    <a:pt x="590275" y="1648947"/>
                    <a:pt x="965846" y="1442159"/>
                  </a:cubicBezTo>
                  <a:cubicBezTo>
                    <a:pt x="972513" y="1393867"/>
                    <a:pt x="1074812" y="637296"/>
                    <a:pt x="1018424" y="444320"/>
                  </a:cubicBezTo>
                  <a:cubicBezTo>
                    <a:pt x="957083" y="234674"/>
                    <a:pt x="822113" y="47032"/>
                    <a:pt x="742199" y="18933"/>
                  </a:cubicBezTo>
                  <a:cubicBezTo>
                    <a:pt x="660474" y="-9356"/>
                    <a:pt x="462354" y="36364"/>
                    <a:pt x="456449" y="37697"/>
                  </a:cubicBezTo>
                  <a:cubicBezTo>
                    <a:pt x="448352" y="39983"/>
                    <a:pt x="92498" y="145901"/>
                    <a:pt x="23252" y="326400"/>
                  </a:cubicBezTo>
                  <a:cubicBezTo>
                    <a:pt x="-45233" y="505185"/>
                    <a:pt x="169651" y="1402154"/>
                    <a:pt x="181843" y="1452636"/>
                  </a:cubicBezTo>
                  <a:lnTo>
                    <a:pt x="181843" y="1452636"/>
                  </a:lnTo>
                  <a:close/>
                </a:path>
              </a:pathLst>
            </a:custGeom>
            <a:solidFill>
              <a:srgbClr val="231F20"/>
            </a:solidFill>
            <a:ln w="9525" cap="flat">
              <a:noFill/>
              <a:prstDash val="solid"/>
              <a:miter/>
            </a:ln>
          </p:spPr>
          <p:txBody>
            <a:bodyPr rtlCol="0" anchor="ctr"/>
            <a:lstStyle/>
            <a:p>
              <a:endParaRPr lang="zh-CN" altLang="en-US"/>
            </a:p>
          </p:txBody>
        </p:sp>
        <p:sp>
          <p:nvSpPr>
            <p:cNvPr id="26" name="图形 7">
              <a:extLst>
                <a:ext uri="{FF2B5EF4-FFF2-40B4-BE49-F238E27FC236}">
                  <a16:creationId xmlns:a16="http://schemas.microsoft.com/office/drawing/2014/main" id="{D3A38379-FA08-4122-8337-89BF9D484680}"/>
                </a:ext>
              </a:extLst>
            </p:cNvPr>
            <p:cNvSpPr/>
            <p:nvPr/>
          </p:nvSpPr>
          <p:spPr>
            <a:xfrm>
              <a:off x="5865160" y="4928675"/>
              <a:ext cx="244653" cy="1288386"/>
            </a:xfrm>
            <a:custGeom>
              <a:avLst/>
              <a:gdLst>
                <a:gd name="connsiteX0" fmla="*/ 239793 w 244653"/>
                <a:gd name="connsiteY0" fmla="*/ 1288387 h 1288386"/>
                <a:gd name="connsiteX1" fmla="*/ 234935 w 244653"/>
                <a:gd name="connsiteY1" fmla="*/ 1283625 h 1288386"/>
                <a:gd name="connsiteX2" fmla="*/ 205979 w 244653"/>
                <a:gd name="connsiteY2" fmla="*/ 171771 h 1288386"/>
                <a:gd name="connsiteX3" fmla="*/ 3001 w 244653"/>
                <a:gd name="connsiteY3" fmla="*/ 9370 h 1288386"/>
                <a:gd name="connsiteX4" fmla="*/ 334 w 244653"/>
                <a:gd name="connsiteY4" fmla="*/ 3083 h 1288386"/>
                <a:gd name="connsiteX5" fmla="*/ 6430 w 244653"/>
                <a:gd name="connsiteY5" fmla="*/ 321 h 1288386"/>
                <a:gd name="connsiteX6" fmla="*/ 6525 w 244653"/>
                <a:gd name="connsiteY6" fmla="*/ 321 h 1288386"/>
                <a:gd name="connsiteX7" fmla="*/ 215695 w 244653"/>
                <a:gd name="connsiteY7" fmla="*/ 170438 h 1288386"/>
                <a:gd name="connsiteX8" fmla="*/ 244650 w 244653"/>
                <a:gd name="connsiteY8" fmla="*/ 1283053 h 1288386"/>
                <a:gd name="connsiteX9" fmla="*/ 239888 w 244653"/>
                <a:gd name="connsiteY9" fmla="*/ 1288006 h 1288386"/>
                <a:gd name="connsiteX10" fmla="*/ 239888 w 244653"/>
                <a:gd name="connsiteY10" fmla="*/ 1288006 h 1288386"/>
                <a:gd name="connsiteX11" fmla="*/ 239793 w 244653"/>
                <a:gd name="connsiteY11" fmla="*/ 1288387 h 12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653" h="1288386">
                  <a:moveTo>
                    <a:pt x="239793" y="1288387"/>
                  </a:moveTo>
                  <a:cubicBezTo>
                    <a:pt x="237221" y="1288292"/>
                    <a:pt x="235030" y="1286292"/>
                    <a:pt x="234935" y="1283625"/>
                  </a:cubicBezTo>
                  <a:cubicBezTo>
                    <a:pt x="234935" y="1273242"/>
                    <a:pt x="216552" y="252638"/>
                    <a:pt x="205979" y="171771"/>
                  </a:cubicBezTo>
                  <a:cubicBezTo>
                    <a:pt x="194168" y="84808"/>
                    <a:pt x="4811" y="10132"/>
                    <a:pt x="3001" y="9370"/>
                  </a:cubicBezTo>
                  <a:cubicBezTo>
                    <a:pt x="525" y="8322"/>
                    <a:pt x="-618" y="5560"/>
                    <a:pt x="334" y="3083"/>
                  </a:cubicBezTo>
                  <a:cubicBezTo>
                    <a:pt x="1287" y="607"/>
                    <a:pt x="4049" y="-631"/>
                    <a:pt x="6430" y="321"/>
                  </a:cubicBezTo>
                  <a:cubicBezTo>
                    <a:pt x="6430" y="321"/>
                    <a:pt x="6525" y="321"/>
                    <a:pt x="6525" y="321"/>
                  </a:cubicBezTo>
                  <a:cubicBezTo>
                    <a:pt x="14527" y="3369"/>
                    <a:pt x="203312" y="77664"/>
                    <a:pt x="215695" y="170438"/>
                  </a:cubicBezTo>
                  <a:cubicBezTo>
                    <a:pt x="226553" y="251495"/>
                    <a:pt x="244079" y="1240952"/>
                    <a:pt x="244650" y="1283053"/>
                  </a:cubicBezTo>
                  <a:cubicBezTo>
                    <a:pt x="244746" y="1285720"/>
                    <a:pt x="242555" y="1287911"/>
                    <a:pt x="239888" y="1288006"/>
                  </a:cubicBezTo>
                  <a:cubicBezTo>
                    <a:pt x="239888" y="1288006"/>
                    <a:pt x="239888" y="1288006"/>
                    <a:pt x="239888" y="1288006"/>
                  </a:cubicBezTo>
                  <a:lnTo>
                    <a:pt x="239793" y="1288387"/>
                  </a:lnTo>
                  <a:close/>
                </a:path>
              </a:pathLst>
            </a:custGeom>
            <a:solidFill>
              <a:srgbClr val="D1D3D4"/>
            </a:solidFill>
            <a:ln w="9525" cap="flat">
              <a:noFill/>
              <a:prstDash val="solid"/>
              <a:miter/>
            </a:ln>
          </p:spPr>
          <p:txBody>
            <a:bodyPr rtlCol="0" anchor="ctr"/>
            <a:lstStyle/>
            <a:p>
              <a:endParaRPr lang="zh-CN" altLang="en-US"/>
            </a:p>
          </p:txBody>
        </p:sp>
        <p:sp>
          <p:nvSpPr>
            <p:cNvPr id="27" name="图形 7">
              <a:extLst>
                <a:ext uri="{FF2B5EF4-FFF2-40B4-BE49-F238E27FC236}">
                  <a16:creationId xmlns:a16="http://schemas.microsoft.com/office/drawing/2014/main" id="{D3A38379-FA08-4122-8337-89BF9D484680}"/>
                </a:ext>
              </a:extLst>
            </p:cNvPr>
            <p:cNvSpPr/>
            <p:nvPr/>
          </p:nvSpPr>
          <p:spPr>
            <a:xfrm>
              <a:off x="5668708" y="4725447"/>
              <a:ext cx="375666" cy="311343"/>
            </a:xfrm>
            <a:custGeom>
              <a:avLst/>
              <a:gdLst>
                <a:gd name="connsiteX0" fmla="*/ 0 w 375666"/>
                <a:gd name="connsiteY0" fmla="*/ 0 h 311343"/>
                <a:gd name="connsiteX1" fmla="*/ 15431 w 375666"/>
                <a:gd name="connsiteY1" fmla="*/ 223456 h 311343"/>
                <a:gd name="connsiteX2" fmla="*/ 200977 w 375666"/>
                <a:gd name="connsiteY2" fmla="*/ 310420 h 311343"/>
                <a:gd name="connsiteX3" fmla="*/ 375666 w 375666"/>
                <a:gd name="connsiteY3" fmla="*/ 223456 h 311343"/>
                <a:gd name="connsiteX4" fmla="*/ 361474 w 375666"/>
                <a:gd name="connsiteY4" fmla="*/ 67056 h 311343"/>
                <a:gd name="connsiteX5" fmla="*/ 0 w 375666"/>
                <a:gd name="connsiteY5" fmla="*/ 0 h 31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666" h="311343">
                  <a:moveTo>
                    <a:pt x="0" y="0"/>
                  </a:moveTo>
                  <a:lnTo>
                    <a:pt x="15431" y="223456"/>
                  </a:lnTo>
                  <a:cubicBezTo>
                    <a:pt x="15431" y="223456"/>
                    <a:pt x="107442" y="321850"/>
                    <a:pt x="200977" y="310420"/>
                  </a:cubicBezTo>
                  <a:cubicBezTo>
                    <a:pt x="302705" y="297847"/>
                    <a:pt x="375666" y="223456"/>
                    <a:pt x="375666" y="223456"/>
                  </a:cubicBezTo>
                  <a:lnTo>
                    <a:pt x="361474" y="67056"/>
                  </a:lnTo>
                  <a:lnTo>
                    <a:pt x="0" y="0"/>
                  </a:lnTo>
                  <a:close/>
                </a:path>
              </a:pathLst>
            </a:custGeom>
            <a:solidFill>
              <a:srgbClr val="231F20"/>
            </a:solidFill>
            <a:ln w="9525" cap="flat">
              <a:noFill/>
              <a:prstDash val="solid"/>
              <a:miter/>
            </a:ln>
          </p:spPr>
          <p:txBody>
            <a:bodyPr rtlCol="0" anchor="ctr"/>
            <a:lstStyle/>
            <a:p>
              <a:endParaRPr lang="zh-CN" altLang="en-US"/>
            </a:p>
          </p:txBody>
        </p:sp>
        <p:sp>
          <p:nvSpPr>
            <p:cNvPr id="28" name="图形 7">
              <a:extLst>
                <a:ext uri="{FF2B5EF4-FFF2-40B4-BE49-F238E27FC236}">
                  <a16:creationId xmlns:a16="http://schemas.microsoft.com/office/drawing/2014/main" id="{D3A38379-FA08-4122-8337-89BF9D484680}"/>
                </a:ext>
              </a:extLst>
            </p:cNvPr>
            <p:cNvSpPr/>
            <p:nvPr/>
          </p:nvSpPr>
          <p:spPr>
            <a:xfrm>
              <a:off x="5664411" y="4720744"/>
              <a:ext cx="385308" cy="320932"/>
            </a:xfrm>
            <a:custGeom>
              <a:avLst/>
              <a:gdLst>
                <a:gd name="connsiteX0" fmla="*/ 190034 w 385308"/>
                <a:gd name="connsiteY0" fmla="*/ 320932 h 320932"/>
                <a:gd name="connsiteX1" fmla="*/ 16679 w 385308"/>
                <a:gd name="connsiteY1" fmla="*/ 231588 h 320932"/>
                <a:gd name="connsiteX2" fmla="*/ 15346 w 385308"/>
                <a:gd name="connsiteY2" fmla="*/ 228635 h 320932"/>
                <a:gd name="connsiteX3" fmla="*/ 10 w 385308"/>
                <a:gd name="connsiteY3" fmla="*/ 5179 h 320932"/>
                <a:gd name="connsiteX4" fmla="*/ 1534 w 385308"/>
                <a:gd name="connsiteY4" fmla="*/ 1273 h 320932"/>
                <a:gd name="connsiteX5" fmla="*/ 5725 w 385308"/>
                <a:gd name="connsiteY5" fmla="*/ 130 h 320932"/>
                <a:gd name="connsiteX6" fmla="*/ 367199 w 385308"/>
                <a:gd name="connsiteY6" fmla="*/ 66710 h 320932"/>
                <a:gd name="connsiteX7" fmla="*/ 371104 w 385308"/>
                <a:gd name="connsiteY7" fmla="*/ 71092 h 320932"/>
                <a:gd name="connsiteX8" fmla="*/ 385297 w 385308"/>
                <a:gd name="connsiteY8" fmla="*/ 227492 h 320932"/>
                <a:gd name="connsiteX9" fmla="*/ 383963 w 385308"/>
                <a:gd name="connsiteY9" fmla="*/ 231397 h 320932"/>
                <a:gd name="connsiteX10" fmla="*/ 206322 w 385308"/>
                <a:gd name="connsiteY10" fmla="*/ 319980 h 320932"/>
                <a:gd name="connsiteX11" fmla="*/ 190034 w 385308"/>
                <a:gd name="connsiteY11" fmla="*/ 320932 h 320932"/>
                <a:gd name="connsiteX12" fmla="*/ 24966 w 385308"/>
                <a:gd name="connsiteY12" fmla="*/ 226159 h 320932"/>
                <a:gd name="connsiteX13" fmla="*/ 205179 w 385308"/>
                <a:gd name="connsiteY13" fmla="*/ 310360 h 320932"/>
                <a:gd name="connsiteX14" fmla="*/ 375391 w 385308"/>
                <a:gd name="connsiteY14" fmla="*/ 226159 h 320932"/>
                <a:gd name="connsiteX15" fmla="*/ 361770 w 385308"/>
                <a:gd name="connsiteY15" fmla="*/ 75664 h 320932"/>
                <a:gd name="connsiteX16" fmla="*/ 10011 w 385308"/>
                <a:gd name="connsiteY16" fmla="*/ 10798 h 320932"/>
                <a:gd name="connsiteX17" fmla="*/ 24966 w 385308"/>
                <a:gd name="connsiteY17" fmla="*/ 226159 h 3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308" h="320932">
                  <a:moveTo>
                    <a:pt x="190034" y="320932"/>
                  </a:moveTo>
                  <a:cubicBezTo>
                    <a:pt x="101261" y="320932"/>
                    <a:pt x="20299" y="235493"/>
                    <a:pt x="16679" y="231588"/>
                  </a:cubicBezTo>
                  <a:cubicBezTo>
                    <a:pt x="15917" y="230731"/>
                    <a:pt x="15441" y="229683"/>
                    <a:pt x="15346" y="228635"/>
                  </a:cubicBezTo>
                  <a:lnTo>
                    <a:pt x="10" y="5179"/>
                  </a:lnTo>
                  <a:cubicBezTo>
                    <a:pt x="-85" y="3750"/>
                    <a:pt x="486" y="2321"/>
                    <a:pt x="1534" y="1273"/>
                  </a:cubicBezTo>
                  <a:cubicBezTo>
                    <a:pt x="2677" y="226"/>
                    <a:pt x="4201" y="-251"/>
                    <a:pt x="5725" y="130"/>
                  </a:cubicBezTo>
                  <a:lnTo>
                    <a:pt x="367199" y="66710"/>
                  </a:lnTo>
                  <a:cubicBezTo>
                    <a:pt x="369295" y="67091"/>
                    <a:pt x="370914" y="68901"/>
                    <a:pt x="371104" y="71092"/>
                  </a:cubicBezTo>
                  <a:lnTo>
                    <a:pt x="385297" y="227492"/>
                  </a:lnTo>
                  <a:cubicBezTo>
                    <a:pt x="385392" y="228921"/>
                    <a:pt x="384916" y="230350"/>
                    <a:pt x="383963" y="231397"/>
                  </a:cubicBezTo>
                  <a:cubicBezTo>
                    <a:pt x="380915" y="234445"/>
                    <a:pt x="308525" y="307407"/>
                    <a:pt x="206322" y="319980"/>
                  </a:cubicBezTo>
                  <a:cubicBezTo>
                    <a:pt x="200893" y="320647"/>
                    <a:pt x="195463" y="320932"/>
                    <a:pt x="190034" y="320932"/>
                  </a:cubicBezTo>
                  <a:close/>
                  <a:moveTo>
                    <a:pt x="24966" y="226159"/>
                  </a:moveTo>
                  <a:cubicBezTo>
                    <a:pt x="35920" y="237303"/>
                    <a:pt x="120882" y="320837"/>
                    <a:pt x="205179" y="310360"/>
                  </a:cubicBezTo>
                  <a:cubicBezTo>
                    <a:pt x="295857" y="299120"/>
                    <a:pt x="364342" y="236827"/>
                    <a:pt x="375391" y="226159"/>
                  </a:cubicBezTo>
                  <a:lnTo>
                    <a:pt x="361770" y="75664"/>
                  </a:lnTo>
                  <a:lnTo>
                    <a:pt x="10011" y="10798"/>
                  </a:lnTo>
                  <a:lnTo>
                    <a:pt x="24966" y="226159"/>
                  </a:lnTo>
                  <a:close/>
                </a:path>
              </a:pathLst>
            </a:custGeom>
            <a:solidFill>
              <a:srgbClr val="231F20"/>
            </a:solidFill>
            <a:ln w="9525" cap="flat">
              <a:noFill/>
              <a:prstDash val="solid"/>
              <a:miter/>
            </a:ln>
          </p:spPr>
          <p:txBody>
            <a:bodyPr rtlCol="0" anchor="ctr"/>
            <a:lstStyle/>
            <a:p>
              <a:endParaRPr lang="zh-CN" altLang="en-US"/>
            </a:p>
          </p:txBody>
        </p:sp>
        <p:sp>
          <p:nvSpPr>
            <p:cNvPr id="29" name="图形 7">
              <a:extLst>
                <a:ext uri="{FF2B5EF4-FFF2-40B4-BE49-F238E27FC236}">
                  <a16:creationId xmlns:a16="http://schemas.microsoft.com/office/drawing/2014/main" id="{D3A38379-FA08-4122-8337-89BF9D484680}"/>
                </a:ext>
              </a:extLst>
            </p:cNvPr>
            <p:cNvSpPr/>
            <p:nvPr/>
          </p:nvSpPr>
          <p:spPr>
            <a:xfrm>
              <a:off x="5906053" y="5205418"/>
              <a:ext cx="397845" cy="526424"/>
            </a:xfrm>
            <a:custGeom>
              <a:avLst/>
              <a:gdLst>
                <a:gd name="connsiteX0" fmla="*/ 206330 w 397845"/>
                <a:gd name="connsiteY0" fmla="*/ 7423 h 526424"/>
                <a:gd name="connsiteX1" fmla="*/ 18 w 397845"/>
                <a:gd name="connsiteY1" fmla="*/ 336131 h 526424"/>
                <a:gd name="connsiteX2" fmla="*/ 283863 w 397845"/>
                <a:gd name="connsiteY2" fmla="*/ 452146 h 526424"/>
                <a:gd name="connsiteX3" fmla="*/ 395591 w 397845"/>
                <a:gd name="connsiteY3" fmla="*/ 158966 h 526424"/>
                <a:gd name="connsiteX4" fmla="*/ 206330 w 397845"/>
                <a:gd name="connsiteY4" fmla="*/ 7423 h 526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845" h="526424">
                  <a:moveTo>
                    <a:pt x="206330" y="7423"/>
                  </a:moveTo>
                  <a:cubicBezTo>
                    <a:pt x="206330" y="7423"/>
                    <a:pt x="2114" y="72574"/>
                    <a:pt x="18" y="336131"/>
                  </a:cubicBezTo>
                  <a:cubicBezTo>
                    <a:pt x="-2078" y="599688"/>
                    <a:pt x="179183" y="539109"/>
                    <a:pt x="283863" y="452146"/>
                  </a:cubicBezTo>
                  <a:cubicBezTo>
                    <a:pt x="388543" y="365182"/>
                    <a:pt x="404926" y="236595"/>
                    <a:pt x="395591" y="158966"/>
                  </a:cubicBezTo>
                  <a:cubicBezTo>
                    <a:pt x="386352" y="81242"/>
                    <a:pt x="336727" y="-29819"/>
                    <a:pt x="206330" y="7423"/>
                  </a:cubicBezTo>
                  <a:close/>
                </a:path>
              </a:pathLst>
            </a:custGeom>
            <a:solidFill>
              <a:srgbClr val="FFFFFF"/>
            </a:solidFill>
            <a:ln w="9525" cap="flat">
              <a:noFill/>
              <a:prstDash val="solid"/>
              <a:miter/>
            </a:ln>
          </p:spPr>
          <p:txBody>
            <a:bodyPr rtlCol="0" anchor="ctr"/>
            <a:lstStyle/>
            <a:p>
              <a:endParaRPr lang="zh-CN" altLang="en-US"/>
            </a:p>
          </p:txBody>
        </p:sp>
        <p:sp>
          <p:nvSpPr>
            <p:cNvPr id="30" name="图形 7">
              <a:extLst>
                <a:ext uri="{FF2B5EF4-FFF2-40B4-BE49-F238E27FC236}">
                  <a16:creationId xmlns:a16="http://schemas.microsoft.com/office/drawing/2014/main" id="{D3A38379-FA08-4122-8337-89BF9D484680}"/>
                </a:ext>
              </a:extLst>
            </p:cNvPr>
            <p:cNvSpPr/>
            <p:nvPr/>
          </p:nvSpPr>
          <p:spPr>
            <a:xfrm>
              <a:off x="5901377" y="5200981"/>
              <a:ext cx="407578" cy="536050"/>
            </a:xfrm>
            <a:custGeom>
              <a:avLst/>
              <a:gdLst>
                <a:gd name="connsiteX0" fmla="*/ 120994 w 407578"/>
                <a:gd name="connsiteY0" fmla="*/ 536021 h 536050"/>
                <a:gd name="connsiteX1" fmla="*/ 73464 w 407578"/>
                <a:gd name="connsiteY1" fmla="*/ 526400 h 536050"/>
                <a:gd name="connsiteX2" fmla="*/ 26 w 407578"/>
                <a:gd name="connsiteY2" fmla="*/ 341044 h 536050"/>
                <a:gd name="connsiteX3" fmla="*/ 209767 w 407578"/>
                <a:gd name="connsiteY3" fmla="*/ 7574 h 536050"/>
                <a:gd name="connsiteX4" fmla="*/ 209767 w 407578"/>
                <a:gd name="connsiteY4" fmla="*/ 7574 h 536050"/>
                <a:gd name="connsiteX5" fmla="*/ 329877 w 407578"/>
                <a:gd name="connsiteY5" fmla="*/ 20337 h 536050"/>
                <a:gd name="connsiteX6" fmla="*/ 405220 w 407578"/>
                <a:gd name="connsiteY6" fmla="*/ 163688 h 536050"/>
                <a:gd name="connsiteX7" fmla="*/ 291777 w 407578"/>
                <a:gd name="connsiteY7" fmla="*/ 461154 h 536050"/>
                <a:gd name="connsiteX8" fmla="*/ 120994 w 407578"/>
                <a:gd name="connsiteY8" fmla="*/ 536021 h 536050"/>
                <a:gd name="connsiteX9" fmla="*/ 212529 w 407578"/>
                <a:gd name="connsiteY9" fmla="*/ 16432 h 536050"/>
                <a:gd name="connsiteX10" fmla="*/ 9551 w 407578"/>
                <a:gd name="connsiteY10" fmla="*/ 340663 h 536050"/>
                <a:gd name="connsiteX11" fmla="*/ 77179 w 407578"/>
                <a:gd name="connsiteY11" fmla="*/ 517161 h 536050"/>
                <a:gd name="connsiteX12" fmla="*/ 285110 w 407578"/>
                <a:gd name="connsiteY12" fmla="*/ 453248 h 536050"/>
                <a:gd name="connsiteX13" fmla="*/ 395124 w 407578"/>
                <a:gd name="connsiteY13" fmla="*/ 164260 h 536050"/>
                <a:gd name="connsiteX14" fmla="*/ 323972 w 407578"/>
                <a:gd name="connsiteY14" fmla="*/ 27862 h 536050"/>
                <a:gd name="connsiteX15" fmla="*/ 212529 w 407578"/>
                <a:gd name="connsiteY15" fmla="*/ 16432 h 53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578" h="536050">
                  <a:moveTo>
                    <a:pt x="120994" y="536021"/>
                  </a:moveTo>
                  <a:cubicBezTo>
                    <a:pt x="104611" y="536402"/>
                    <a:pt x="88323" y="533068"/>
                    <a:pt x="73464" y="526400"/>
                  </a:cubicBezTo>
                  <a:cubicBezTo>
                    <a:pt x="23839" y="502779"/>
                    <a:pt x="-926" y="440485"/>
                    <a:pt x="26" y="341044"/>
                  </a:cubicBezTo>
                  <a:cubicBezTo>
                    <a:pt x="2122" y="76916"/>
                    <a:pt x="207576" y="8240"/>
                    <a:pt x="209767" y="7574"/>
                  </a:cubicBezTo>
                  <a:lnTo>
                    <a:pt x="209767" y="7574"/>
                  </a:lnTo>
                  <a:cubicBezTo>
                    <a:pt x="256535" y="-5761"/>
                    <a:pt x="296825" y="-1475"/>
                    <a:pt x="329877" y="20337"/>
                  </a:cubicBezTo>
                  <a:cubicBezTo>
                    <a:pt x="388456" y="59009"/>
                    <a:pt x="402362" y="139971"/>
                    <a:pt x="405220" y="163688"/>
                  </a:cubicBezTo>
                  <a:cubicBezTo>
                    <a:pt x="415983" y="253128"/>
                    <a:pt x="391885" y="378192"/>
                    <a:pt x="291777" y="461154"/>
                  </a:cubicBezTo>
                  <a:cubicBezTo>
                    <a:pt x="245390" y="499159"/>
                    <a:pt x="179001" y="536021"/>
                    <a:pt x="120994" y="536021"/>
                  </a:cubicBezTo>
                  <a:close/>
                  <a:moveTo>
                    <a:pt x="212529" y="16432"/>
                  </a:moveTo>
                  <a:cubicBezTo>
                    <a:pt x="208053" y="17861"/>
                    <a:pt x="11742" y="85298"/>
                    <a:pt x="9551" y="340663"/>
                  </a:cubicBezTo>
                  <a:cubicBezTo>
                    <a:pt x="8694" y="436008"/>
                    <a:pt x="31554" y="495349"/>
                    <a:pt x="77179" y="517161"/>
                  </a:cubicBezTo>
                  <a:cubicBezTo>
                    <a:pt x="138711" y="546117"/>
                    <a:pt x="227579" y="500873"/>
                    <a:pt x="285110" y="453248"/>
                  </a:cubicBezTo>
                  <a:cubicBezTo>
                    <a:pt x="381788" y="372857"/>
                    <a:pt x="405601" y="251318"/>
                    <a:pt x="395124" y="164260"/>
                  </a:cubicBezTo>
                  <a:cubicBezTo>
                    <a:pt x="392457" y="141495"/>
                    <a:pt x="379217" y="64628"/>
                    <a:pt x="323972" y="27862"/>
                  </a:cubicBezTo>
                  <a:cubicBezTo>
                    <a:pt x="293968" y="7859"/>
                    <a:pt x="256440" y="3859"/>
                    <a:pt x="212529" y="16432"/>
                  </a:cubicBezTo>
                  <a:close/>
                </a:path>
              </a:pathLst>
            </a:custGeom>
            <a:solidFill>
              <a:srgbClr val="231F20"/>
            </a:solidFill>
            <a:ln w="9525" cap="flat">
              <a:noFill/>
              <a:prstDash val="solid"/>
              <a:miter/>
            </a:ln>
          </p:spPr>
          <p:txBody>
            <a:bodyPr rtlCol="0" anchor="ctr"/>
            <a:lstStyle/>
            <a:p>
              <a:endParaRPr lang="zh-CN" altLang="en-US"/>
            </a:p>
          </p:txBody>
        </p:sp>
        <p:sp>
          <p:nvSpPr>
            <p:cNvPr id="31" name="图形 7">
              <a:extLst>
                <a:ext uri="{FF2B5EF4-FFF2-40B4-BE49-F238E27FC236}">
                  <a16:creationId xmlns:a16="http://schemas.microsoft.com/office/drawing/2014/main" id="{D3A38379-FA08-4122-8337-89BF9D484680}"/>
                </a:ext>
              </a:extLst>
            </p:cNvPr>
            <p:cNvSpPr/>
            <p:nvPr/>
          </p:nvSpPr>
          <p:spPr>
            <a:xfrm>
              <a:off x="5972661" y="5282796"/>
              <a:ext cx="279699" cy="379228"/>
            </a:xfrm>
            <a:custGeom>
              <a:avLst/>
              <a:gdLst>
                <a:gd name="connsiteX0" fmla="*/ 279358 w 279699"/>
                <a:gd name="connsiteY0" fmla="*/ 153406 h 379228"/>
                <a:gd name="connsiteX1" fmla="*/ 139816 w 279699"/>
                <a:gd name="connsiteY1" fmla="*/ 366100 h 379228"/>
                <a:gd name="connsiteX2" fmla="*/ 30184 w 279699"/>
                <a:gd name="connsiteY2" fmla="*/ 357813 h 379228"/>
                <a:gd name="connsiteX3" fmla="*/ 85 w 279699"/>
                <a:gd name="connsiteY3" fmla="*/ 230559 h 379228"/>
                <a:gd name="connsiteX4" fmla="*/ 169058 w 279699"/>
                <a:gd name="connsiteY4" fmla="*/ 911 h 379228"/>
                <a:gd name="connsiteX5" fmla="*/ 218493 w 279699"/>
                <a:gd name="connsiteY5" fmla="*/ 9960 h 379228"/>
                <a:gd name="connsiteX6" fmla="*/ 279358 w 279699"/>
                <a:gd name="connsiteY6" fmla="*/ 153406 h 3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699" h="379228">
                  <a:moveTo>
                    <a:pt x="279358" y="153406"/>
                  </a:moveTo>
                  <a:cubicBezTo>
                    <a:pt x="275548" y="230749"/>
                    <a:pt x="195728" y="344764"/>
                    <a:pt x="139816" y="366100"/>
                  </a:cubicBezTo>
                  <a:cubicBezTo>
                    <a:pt x="105717" y="379244"/>
                    <a:pt x="59997" y="390674"/>
                    <a:pt x="30184" y="357813"/>
                  </a:cubicBezTo>
                  <a:cubicBezTo>
                    <a:pt x="11324" y="336858"/>
                    <a:pt x="-1154" y="298091"/>
                    <a:pt x="85" y="230559"/>
                  </a:cubicBezTo>
                  <a:cubicBezTo>
                    <a:pt x="3133" y="56537"/>
                    <a:pt x="132387" y="8722"/>
                    <a:pt x="169058" y="911"/>
                  </a:cubicBezTo>
                  <a:cubicBezTo>
                    <a:pt x="186108" y="-1756"/>
                    <a:pt x="203539" y="1483"/>
                    <a:pt x="218493" y="9960"/>
                  </a:cubicBezTo>
                  <a:cubicBezTo>
                    <a:pt x="251545" y="27962"/>
                    <a:pt x="283358" y="70444"/>
                    <a:pt x="279358" y="153406"/>
                  </a:cubicBezTo>
                  <a:close/>
                </a:path>
              </a:pathLst>
            </a:custGeom>
            <a:solidFill>
              <a:srgbClr val="FFFFFF"/>
            </a:solidFill>
            <a:ln w="9525" cap="flat">
              <a:noFill/>
              <a:prstDash val="solid"/>
              <a:miter/>
            </a:ln>
          </p:spPr>
          <p:txBody>
            <a:bodyPr rtlCol="0" anchor="ctr"/>
            <a:lstStyle/>
            <a:p>
              <a:endParaRPr lang="zh-CN" altLang="en-US"/>
            </a:p>
          </p:txBody>
        </p:sp>
        <p:sp>
          <p:nvSpPr>
            <p:cNvPr id="32" name="图形 7">
              <a:extLst>
                <a:ext uri="{FF2B5EF4-FFF2-40B4-BE49-F238E27FC236}">
                  <a16:creationId xmlns:a16="http://schemas.microsoft.com/office/drawing/2014/main" id="{D3A38379-FA08-4122-8337-89BF9D484680}"/>
                </a:ext>
              </a:extLst>
            </p:cNvPr>
            <p:cNvSpPr/>
            <p:nvPr/>
          </p:nvSpPr>
          <p:spPr>
            <a:xfrm>
              <a:off x="5968090" y="5278108"/>
              <a:ext cx="289268" cy="389111"/>
            </a:xfrm>
            <a:custGeom>
              <a:avLst/>
              <a:gdLst>
                <a:gd name="connsiteX0" fmla="*/ 86571 w 289268"/>
                <a:gd name="connsiteY0" fmla="*/ 389076 h 389111"/>
                <a:gd name="connsiteX1" fmla="*/ 31421 w 289268"/>
                <a:gd name="connsiteY1" fmla="*/ 365739 h 389111"/>
                <a:gd name="connsiteX2" fmla="*/ 84 w 289268"/>
                <a:gd name="connsiteY2" fmla="*/ 235152 h 389111"/>
                <a:gd name="connsiteX3" fmla="*/ 172962 w 289268"/>
                <a:gd name="connsiteY3" fmla="*/ 932 h 389111"/>
                <a:gd name="connsiteX4" fmla="*/ 225540 w 289268"/>
                <a:gd name="connsiteY4" fmla="*/ 10552 h 389111"/>
                <a:gd name="connsiteX5" fmla="*/ 288977 w 289268"/>
                <a:gd name="connsiteY5" fmla="*/ 158094 h 389111"/>
                <a:gd name="connsiteX6" fmla="*/ 288977 w 289268"/>
                <a:gd name="connsiteY6" fmla="*/ 158094 h 389111"/>
                <a:gd name="connsiteX7" fmla="*/ 146388 w 289268"/>
                <a:gd name="connsiteY7" fmla="*/ 375360 h 389111"/>
                <a:gd name="connsiteX8" fmla="*/ 86571 w 289268"/>
                <a:gd name="connsiteY8" fmla="*/ 389076 h 389111"/>
                <a:gd name="connsiteX9" fmla="*/ 184964 w 289268"/>
                <a:gd name="connsiteY9" fmla="*/ 9695 h 389111"/>
                <a:gd name="connsiteX10" fmla="*/ 175344 w 289268"/>
                <a:gd name="connsiteY10" fmla="*/ 10743 h 389111"/>
                <a:gd name="connsiteX11" fmla="*/ 10085 w 289268"/>
                <a:gd name="connsiteY11" fmla="*/ 235628 h 389111"/>
                <a:gd name="connsiteX12" fmla="*/ 39041 w 289268"/>
                <a:gd name="connsiteY12" fmla="*/ 359643 h 389111"/>
                <a:gd name="connsiteX13" fmla="*/ 143340 w 289268"/>
                <a:gd name="connsiteY13" fmla="*/ 366597 h 389111"/>
                <a:gd name="connsiteX14" fmla="*/ 279738 w 289268"/>
                <a:gd name="connsiteY14" fmla="*/ 157904 h 389111"/>
                <a:gd name="connsiteX15" fmla="*/ 279738 w 289268"/>
                <a:gd name="connsiteY15" fmla="*/ 157904 h 389111"/>
                <a:gd name="connsiteX16" fmla="*/ 221730 w 289268"/>
                <a:gd name="connsiteY16" fmla="*/ 19410 h 389111"/>
                <a:gd name="connsiteX17" fmla="*/ 184964 w 289268"/>
                <a:gd name="connsiteY17" fmla="*/ 9695 h 389111"/>
                <a:gd name="connsiteX18" fmla="*/ 283929 w 289268"/>
                <a:gd name="connsiteY18" fmla="*/ 158094 h 389111"/>
                <a:gd name="connsiteX19" fmla="*/ 283929 w 289268"/>
                <a:gd name="connsiteY19" fmla="*/ 158094 h 38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268" h="389111">
                  <a:moveTo>
                    <a:pt x="86571" y="389076"/>
                  </a:moveTo>
                  <a:cubicBezTo>
                    <a:pt x="65711" y="389742"/>
                    <a:pt x="45518" y="381170"/>
                    <a:pt x="31421" y="365739"/>
                  </a:cubicBezTo>
                  <a:cubicBezTo>
                    <a:pt x="9513" y="341355"/>
                    <a:pt x="-1059" y="297350"/>
                    <a:pt x="84" y="235152"/>
                  </a:cubicBezTo>
                  <a:cubicBezTo>
                    <a:pt x="3608" y="38746"/>
                    <a:pt x="166104" y="2361"/>
                    <a:pt x="172962" y="932"/>
                  </a:cubicBezTo>
                  <a:cubicBezTo>
                    <a:pt x="191060" y="-1830"/>
                    <a:pt x="209634" y="1599"/>
                    <a:pt x="225540" y="10552"/>
                  </a:cubicBezTo>
                  <a:cubicBezTo>
                    <a:pt x="251258" y="24268"/>
                    <a:pt x="293168" y="61511"/>
                    <a:pt x="288977" y="158094"/>
                  </a:cubicBezTo>
                  <a:lnTo>
                    <a:pt x="288977" y="158094"/>
                  </a:lnTo>
                  <a:cubicBezTo>
                    <a:pt x="284976" y="239914"/>
                    <a:pt x="202776" y="353452"/>
                    <a:pt x="146388" y="375360"/>
                  </a:cubicBezTo>
                  <a:cubicBezTo>
                    <a:pt x="127433" y="383551"/>
                    <a:pt x="107145" y="388218"/>
                    <a:pt x="86571" y="389076"/>
                  </a:cubicBezTo>
                  <a:close/>
                  <a:moveTo>
                    <a:pt x="184964" y="9695"/>
                  </a:moveTo>
                  <a:cubicBezTo>
                    <a:pt x="181725" y="9695"/>
                    <a:pt x="178487" y="10076"/>
                    <a:pt x="175344" y="10743"/>
                  </a:cubicBezTo>
                  <a:cubicBezTo>
                    <a:pt x="168676" y="12076"/>
                    <a:pt x="13419" y="46842"/>
                    <a:pt x="10085" y="235628"/>
                  </a:cubicBezTo>
                  <a:cubicBezTo>
                    <a:pt x="9037" y="295445"/>
                    <a:pt x="18657" y="337164"/>
                    <a:pt x="39041" y="359643"/>
                  </a:cubicBezTo>
                  <a:cubicBezTo>
                    <a:pt x="67521" y="391076"/>
                    <a:pt x="112193" y="378979"/>
                    <a:pt x="143340" y="366597"/>
                  </a:cubicBezTo>
                  <a:cubicBezTo>
                    <a:pt x="196489" y="345927"/>
                    <a:pt x="276118" y="234390"/>
                    <a:pt x="279738" y="157904"/>
                  </a:cubicBezTo>
                  <a:lnTo>
                    <a:pt x="279738" y="157904"/>
                  </a:lnTo>
                  <a:cubicBezTo>
                    <a:pt x="284119" y="66654"/>
                    <a:pt x="245162" y="32174"/>
                    <a:pt x="221730" y="19410"/>
                  </a:cubicBezTo>
                  <a:cubicBezTo>
                    <a:pt x="210491" y="13124"/>
                    <a:pt x="197823" y="9790"/>
                    <a:pt x="184964" y="9695"/>
                  </a:cubicBezTo>
                  <a:close/>
                  <a:moveTo>
                    <a:pt x="283929" y="158094"/>
                  </a:moveTo>
                  <a:lnTo>
                    <a:pt x="283929" y="158094"/>
                  </a:lnTo>
                  <a:close/>
                </a:path>
              </a:pathLst>
            </a:custGeom>
            <a:solidFill>
              <a:srgbClr val="231F20"/>
            </a:solidFill>
            <a:ln w="9525" cap="flat">
              <a:noFill/>
              <a:prstDash val="solid"/>
              <a:miter/>
            </a:ln>
          </p:spPr>
          <p:txBody>
            <a:bodyPr rtlCol="0" anchor="ctr"/>
            <a:lstStyle/>
            <a:p>
              <a:endParaRPr lang="zh-CN" altLang="en-US"/>
            </a:p>
          </p:txBody>
        </p:sp>
        <p:sp>
          <p:nvSpPr>
            <p:cNvPr id="33" name="图形 7">
              <a:extLst>
                <a:ext uri="{FF2B5EF4-FFF2-40B4-BE49-F238E27FC236}">
                  <a16:creationId xmlns:a16="http://schemas.microsoft.com/office/drawing/2014/main" id="{D3A38379-FA08-4122-8337-89BF9D484680}"/>
                </a:ext>
              </a:extLst>
            </p:cNvPr>
            <p:cNvSpPr/>
            <p:nvPr/>
          </p:nvSpPr>
          <p:spPr>
            <a:xfrm>
              <a:off x="6002845" y="5292851"/>
              <a:ext cx="249515" cy="369173"/>
            </a:xfrm>
            <a:custGeom>
              <a:avLst/>
              <a:gdLst>
                <a:gd name="connsiteX0" fmla="*/ 249174 w 249515"/>
                <a:gd name="connsiteY0" fmla="*/ 143351 h 369173"/>
                <a:gd name="connsiteX1" fmla="*/ 109633 w 249515"/>
                <a:gd name="connsiteY1" fmla="*/ 356045 h 369173"/>
                <a:gd name="connsiteX2" fmla="*/ 0 w 249515"/>
                <a:gd name="connsiteY2" fmla="*/ 347758 h 369173"/>
                <a:gd name="connsiteX3" fmla="*/ 135350 w 249515"/>
                <a:gd name="connsiteY3" fmla="*/ 268129 h 369173"/>
                <a:gd name="connsiteX4" fmla="*/ 188214 w 249515"/>
                <a:gd name="connsiteY4" fmla="*/ 0 h 369173"/>
                <a:gd name="connsiteX5" fmla="*/ 249174 w 249515"/>
                <a:gd name="connsiteY5" fmla="*/ 143351 h 36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515" h="369173">
                  <a:moveTo>
                    <a:pt x="249174" y="143351"/>
                  </a:moveTo>
                  <a:cubicBezTo>
                    <a:pt x="245364" y="220694"/>
                    <a:pt x="165545" y="334709"/>
                    <a:pt x="109633" y="356045"/>
                  </a:cubicBezTo>
                  <a:cubicBezTo>
                    <a:pt x="75533" y="369189"/>
                    <a:pt x="29813" y="380619"/>
                    <a:pt x="0" y="347758"/>
                  </a:cubicBezTo>
                  <a:cubicBezTo>
                    <a:pt x="32956" y="351377"/>
                    <a:pt x="82010" y="339376"/>
                    <a:pt x="135350" y="268129"/>
                  </a:cubicBezTo>
                  <a:cubicBezTo>
                    <a:pt x="206883" y="172688"/>
                    <a:pt x="212693" y="68771"/>
                    <a:pt x="188214" y="0"/>
                  </a:cubicBezTo>
                  <a:cubicBezTo>
                    <a:pt x="221361" y="17907"/>
                    <a:pt x="253175" y="60389"/>
                    <a:pt x="249174" y="143351"/>
                  </a:cubicBezTo>
                  <a:close/>
                </a:path>
              </a:pathLst>
            </a:custGeom>
            <a:solidFill>
              <a:srgbClr val="231F20"/>
            </a:solidFill>
            <a:ln w="9525" cap="flat">
              <a:noFill/>
              <a:prstDash val="solid"/>
              <a:miter/>
            </a:ln>
          </p:spPr>
          <p:txBody>
            <a:bodyPr rtlCol="0" anchor="ctr"/>
            <a:lstStyle/>
            <a:p>
              <a:endParaRPr lang="zh-CN" altLang="en-US"/>
            </a:p>
          </p:txBody>
        </p:sp>
        <p:sp>
          <p:nvSpPr>
            <p:cNvPr id="34" name="图形 7">
              <a:extLst>
                <a:ext uri="{FF2B5EF4-FFF2-40B4-BE49-F238E27FC236}">
                  <a16:creationId xmlns:a16="http://schemas.microsoft.com/office/drawing/2014/main" id="{D3A38379-FA08-4122-8337-89BF9D484680}"/>
                </a:ext>
              </a:extLst>
            </p:cNvPr>
            <p:cNvSpPr/>
            <p:nvPr/>
          </p:nvSpPr>
          <p:spPr>
            <a:xfrm>
              <a:off x="5998211" y="5288194"/>
              <a:ext cx="259147" cy="379025"/>
            </a:xfrm>
            <a:custGeom>
              <a:avLst/>
              <a:gdLst>
                <a:gd name="connsiteX0" fmla="*/ 56450 w 259147"/>
                <a:gd name="connsiteY0" fmla="*/ 378989 h 379025"/>
                <a:gd name="connsiteX1" fmla="*/ 1300 w 259147"/>
                <a:gd name="connsiteY1" fmla="*/ 355653 h 379025"/>
                <a:gd name="connsiteX2" fmla="*/ 1490 w 259147"/>
                <a:gd name="connsiteY2" fmla="*/ 348795 h 379025"/>
                <a:gd name="connsiteX3" fmla="*/ 5396 w 259147"/>
                <a:gd name="connsiteY3" fmla="*/ 347461 h 379025"/>
                <a:gd name="connsiteX4" fmla="*/ 136460 w 259147"/>
                <a:gd name="connsiteY4" fmla="*/ 270118 h 379025"/>
                <a:gd name="connsiteX5" fmla="*/ 188657 w 259147"/>
                <a:gd name="connsiteY5" fmla="*/ 6466 h 379025"/>
                <a:gd name="connsiteX6" fmla="*/ 189990 w 259147"/>
                <a:gd name="connsiteY6" fmla="*/ 1228 h 379025"/>
                <a:gd name="connsiteX7" fmla="*/ 195419 w 259147"/>
                <a:gd name="connsiteY7" fmla="*/ 561 h 379025"/>
                <a:gd name="connsiteX8" fmla="*/ 258856 w 259147"/>
                <a:gd name="connsiteY8" fmla="*/ 148103 h 379025"/>
                <a:gd name="connsiteX9" fmla="*/ 258856 w 259147"/>
                <a:gd name="connsiteY9" fmla="*/ 148103 h 379025"/>
                <a:gd name="connsiteX10" fmla="*/ 116267 w 259147"/>
                <a:gd name="connsiteY10" fmla="*/ 365368 h 379025"/>
                <a:gd name="connsiteX11" fmla="*/ 56450 w 259147"/>
                <a:gd name="connsiteY11" fmla="*/ 378989 h 379025"/>
                <a:gd name="connsiteX12" fmla="*/ 17778 w 259147"/>
                <a:gd name="connsiteY12" fmla="*/ 358129 h 379025"/>
                <a:gd name="connsiteX13" fmla="*/ 112552 w 259147"/>
                <a:gd name="connsiteY13" fmla="*/ 356605 h 379025"/>
                <a:gd name="connsiteX14" fmla="*/ 248950 w 259147"/>
                <a:gd name="connsiteY14" fmla="*/ 147913 h 379025"/>
                <a:gd name="connsiteX15" fmla="*/ 201611 w 259147"/>
                <a:gd name="connsiteY15" fmla="*/ 16182 h 379025"/>
                <a:gd name="connsiteX16" fmla="*/ 143603 w 259147"/>
                <a:gd name="connsiteY16" fmla="*/ 276119 h 379025"/>
                <a:gd name="connsiteX17" fmla="*/ 17969 w 259147"/>
                <a:gd name="connsiteY17" fmla="*/ 358225 h 379025"/>
                <a:gd name="connsiteX18" fmla="*/ 17778 w 259147"/>
                <a:gd name="connsiteY18" fmla="*/ 358225 h 379025"/>
                <a:gd name="connsiteX19" fmla="*/ 253712 w 259147"/>
                <a:gd name="connsiteY19" fmla="*/ 148008 h 379025"/>
                <a:gd name="connsiteX20" fmla="*/ 253712 w 259147"/>
                <a:gd name="connsiteY20" fmla="*/ 148008 h 3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9147" h="379025">
                  <a:moveTo>
                    <a:pt x="56450" y="378989"/>
                  </a:moveTo>
                  <a:cubicBezTo>
                    <a:pt x="35590" y="379656"/>
                    <a:pt x="15397" y="371083"/>
                    <a:pt x="1300" y="355653"/>
                  </a:cubicBezTo>
                  <a:cubicBezTo>
                    <a:pt x="-510" y="353748"/>
                    <a:pt x="-415" y="350605"/>
                    <a:pt x="1490" y="348795"/>
                  </a:cubicBezTo>
                  <a:cubicBezTo>
                    <a:pt x="2538" y="347842"/>
                    <a:pt x="3967" y="347366"/>
                    <a:pt x="5396" y="347461"/>
                  </a:cubicBezTo>
                  <a:cubicBezTo>
                    <a:pt x="36257" y="350795"/>
                    <a:pt x="83786" y="339937"/>
                    <a:pt x="136460" y="270118"/>
                  </a:cubicBezTo>
                  <a:cubicBezTo>
                    <a:pt x="209326" y="172868"/>
                    <a:pt x="211231" y="70189"/>
                    <a:pt x="188657" y="6466"/>
                  </a:cubicBezTo>
                  <a:cubicBezTo>
                    <a:pt x="187990" y="4657"/>
                    <a:pt x="188561" y="2561"/>
                    <a:pt x="189990" y="1228"/>
                  </a:cubicBezTo>
                  <a:cubicBezTo>
                    <a:pt x="191514" y="-106"/>
                    <a:pt x="193610" y="-392"/>
                    <a:pt x="195419" y="561"/>
                  </a:cubicBezTo>
                  <a:cubicBezTo>
                    <a:pt x="221137" y="14277"/>
                    <a:pt x="263047" y="51520"/>
                    <a:pt x="258856" y="148103"/>
                  </a:cubicBezTo>
                  <a:lnTo>
                    <a:pt x="258856" y="148103"/>
                  </a:lnTo>
                  <a:cubicBezTo>
                    <a:pt x="254855" y="229923"/>
                    <a:pt x="172655" y="343461"/>
                    <a:pt x="116267" y="365368"/>
                  </a:cubicBezTo>
                  <a:cubicBezTo>
                    <a:pt x="97312" y="373560"/>
                    <a:pt x="77024" y="378227"/>
                    <a:pt x="56450" y="378989"/>
                  </a:cubicBezTo>
                  <a:close/>
                  <a:moveTo>
                    <a:pt x="17778" y="358129"/>
                  </a:moveTo>
                  <a:cubicBezTo>
                    <a:pt x="45972" y="378418"/>
                    <a:pt x="84644" y="367273"/>
                    <a:pt x="112552" y="356605"/>
                  </a:cubicBezTo>
                  <a:cubicBezTo>
                    <a:pt x="165701" y="335936"/>
                    <a:pt x="245330" y="224398"/>
                    <a:pt x="248950" y="147913"/>
                  </a:cubicBezTo>
                  <a:cubicBezTo>
                    <a:pt x="252760" y="69617"/>
                    <a:pt x="224566" y="32946"/>
                    <a:pt x="201611" y="16182"/>
                  </a:cubicBezTo>
                  <a:cubicBezTo>
                    <a:pt x="220470" y="82666"/>
                    <a:pt x="214469" y="182012"/>
                    <a:pt x="143603" y="276119"/>
                  </a:cubicBezTo>
                  <a:cubicBezTo>
                    <a:pt x="95883" y="340508"/>
                    <a:pt x="50735" y="357367"/>
                    <a:pt x="17969" y="358225"/>
                  </a:cubicBezTo>
                  <a:lnTo>
                    <a:pt x="17778" y="358225"/>
                  </a:lnTo>
                  <a:close/>
                  <a:moveTo>
                    <a:pt x="253712" y="148008"/>
                  </a:moveTo>
                  <a:lnTo>
                    <a:pt x="253712" y="148008"/>
                  </a:lnTo>
                  <a:close/>
                </a:path>
              </a:pathLst>
            </a:custGeom>
            <a:solidFill>
              <a:srgbClr val="231F20"/>
            </a:solidFill>
            <a:ln w="9525" cap="flat">
              <a:noFill/>
              <a:prstDash val="solid"/>
              <a:miter/>
            </a:ln>
          </p:spPr>
          <p:txBody>
            <a:bodyPr rtlCol="0" anchor="ctr"/>
            <a:lstStyle/>
            <a:p>
              <a:endParaRPr lang="zh-CN" altLang="en-US"/>
            </a:p>
          </p:txBody>
        </p:sp>
        <p:sp>
          <p:nvSpPr>
            <p:cNvPr id="35" name="图形 7">
              <a:extLst>
                <a:ext uri="{FF2B5EF4-FFF2-40B4-BE49-F238E27FC236}">
                  <a16:creationId xmlns:a16="http://schemas.microsoft.com/office/drawing/2014/main" id="{D3A38379-FA08-4122-8337-89BF9D484680}"/>
                </a:ext>
              </a:extLst>
            </p:cNvPr>
            <p:cNvSpPr/>
            <p:nvPr/>
          </p:nvSpPr>
          <p:spPr>
            <a:xfrm>
              <a:off x="5175313" y="5361812"/>
              <a:ext cx="342423" cy="764769"/>
            </a:xfrm>
            <a:custGeom>
              <a:avLst/>
              <a:gdLst>
                <a:gd name="connsiteX0" fmla="*/ 0 w 342423"/>
                <a:gd name="connsiteY0" fmla="*/ 37243 h 764769"/>
                <a:gd name="connsiteX1" fmla="*/ 86963 w 342423"/>
                <a:gd name="connsiteY1" fmla="*/ 744665 h 764769"/>
                <a:gd name="connsiteX2" fmla="*/ 309372 w 342423"/>
                <a:gd name="connsiteY2" fmla="*/ 691896 h 764769"/>
                <a:gd name="connsiteX3" fmla="*/ 342424 w 342423"/>
                <a:gd name="connsiteY3" fmla="*/ 0 h 764769"/>
                <a:gd name="connsiteX4" fmla="*/ 0 w 342423"/>
                <a:gd name="connsiteY4" fmla="*/ 37243 h 76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23" h="764769">
                  <a:moveTo>
                    <a:pt x="0" y="37243"/>
                  </a:moveTo>
                  <a:cubicBezTo>
                    <a:pt x="0" y="37243"/>
                    <a:pt x="21717" y="694658"/>
                    <a:pt x="86963" y="744665"/>
                  </a:cubicBezTo>
                  <a:cubicBezTo>
                    <a:pt x="152210" y="794671"/>
                    <a:pt x="285941" y="741617"/>
                    <a:pt x="309372" y="691896"/>
                  </a:cubicBezTo>
                  <a:cubicBezTo>
                    <a:pt x="332804" y="642176"/>
                    <a:pt x="342424" y="0"/>
                    <a:pt x="342424" y="0"/>
                  </a:cubicBezTo>
                  <a:lnTo>
                    <a:pt x="0" y="37243"/>
                  </a:lnTo>
                  <a:close/>
                </a:path>
              </a:pathLst>
            </a:custGeom>
            <a:solidFill>
              <a:srgbClr val="FFFFFF"/>
            </a:solidFill>
            <a:ln w="9525" cap="flat">
              <a:noFill/>
              <a:prstDash val="solid"/>
              <a:miter/>
            </a:ln>
          </p:spPr>
          <p:txBody>
            <a:bodyPr rtlCol="0" anchor="ctr"/>
            <a:lstStyle/>
            <a:p>
              <a:endParaRPr lang="zh-CN" altLang="en-US"/>
            </a:p>
          </p:txBody>
        </p:sp>
        <p:sp>
          <p:nvSpPr>
            <p:cNvPr id="36" name="图形 7">
              <a:extLst>
                <a:ext uri="{FF2B5EF4-FFF2-40B4-BE49-F238E27FC236}">
                  <a16:creationId xmlns:a16="http://schemas.microsoft.com/office/drawing/2014/main" id="{D3A38379-FA08-4122-8337-89BF9D484680}"/>
                </a:ext>
              </a:extLst>
            </p:cNvPr>
            <p:cNvSpPr/>
            <p:nvPr/>
          </p:nvSpPr>
          <p:spPr>
            <a:xfrm>
              <a:off x="5170169" y="5356913"/>
              <a:ext cx="351758" cy="774410"/>
            </a:xfrm>
            <a:custGeom>
              <a:avLst/>
              <a:gdLst>
                <a:gd name="connsiteX0" fmla="*/ 159639 w 351758"/>
                <a:gd name="connsiteY0" fmla="*/ 774329 h 774410"/>
                <a:gd name="connsiteX1" fmla="*/ 89154 w 351758"/>
                <a:gd name="connsiteY1" fmla="*/ 753374 h 774410"/>
                <a:gd name="connsiteX2" fmla="*/ 19336 w 351758"/>
                <a:gd name="connsiteY2" fmla="*/ 377613 h 774410"/>
                <a:gd name="connsiteX3" fmla="*/ 0 w 351758"/>
                <a:gd name="connsiteY3" fmla="*/ 42237 h 774410"/>
                <a:gd name="connsiteX4" fmla="*/ 4381 w 351758"/>
                <a:gd name="connsiteY4" fmla="*/ 37284 h 774410"/>
                <a:gd name="connsiteX5" fmla="*/ 346329 w 351758"/>
                <a:gd name="connsiteY5" fmla="*/ 42 h 774410"/>
                <a:gd name="connsiteX6" fmla="*/ 350139 w 351758"/>
                <a:gd name="connsiteY6" fmla="*/ 1185 h 774410"/>
                <a:gd name="connsiteX7" fmla="*/ 351758 w 351758"/>
                <a:gd name="connsiteY7" fmla="*/ 4899 h 774410"/>
                <a:gd name="connsiteX8" fmla="*/ 318230 w 351758"/>
                <a:gd name="connsiteY8" fmla="*/ 698891 h 774410"/>
                <a:gd name="connsiteX9" fmla="*/ 209169 w 351758"/>
                <a:gd name="connsiteY9" fmla="*/ 768042 h 774410"/>
                <a:gd name="connsiteX10" fmla="*/ 159639 w 351758"/>
                <a:gd name="connsiteY10" fmla="*/ 774329 h 774410"/>
                <a:gd name="connsiteX11" fmla="*/ 10192 w 351758"/>
                <a:gd name="connsiteY11" fmla="*/ 46333 h 774410"/>
                <a:gd name="connsiteX12" fmla="*/ 29528 w 351758"/>
                <a:gd name="connsiteY12" fmla="*/ 376756 h 774410"/>
                <a:gd name="connsiteX13" fmla="*/ 95441 w 351758"/>
                <a:gd name="connsiteY13" fmla="*/ 745563 h 774410"/>
                <a:gd name="connsiteX14" fmla="*/ 207550 w 351758"/>
                <a:gd name="connsiteY14" fmla="*/ 758517 h 774410"/>
                <a:gd name="connsiteX15" fmla="*/ 310134 w 351758"/>
                <a:gd name="connsiteY15" fmla="*/ 694605 h 774410"/>
                <a:gd name="connsiteX16" fmla="*/ 342710 w 351758"/>
                <a:gd name="connsiteY16" fmla="*/ 10138 h 774410"/>
                <a:gd name="connsiteX17" fmla="*/ 10192 w 351758"/>
                <a:gd name="connsiteY17" fmla="*/ 46333 h 77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758" h="774410">
                  <a:moveTo>
                    <a:pt x="159639" y="774329"/>
                  </a:moveTo>
                  <a:cubicBezTo>
                    <a:pt x="134493" y="775281"/>
                    <a:pt x="109728" y="767852"/>
                    <a:pt x="89154" y="753374"/>
                  </a:cubicBezTo>
                  <a:cubicBezTo>
                    <a:pt x="60960" y="731943"/>
                    <a:pt x="37529" y="605451"/>
                    <a:pt x="19336" y="377613"/>
                  </a:cubicBezTo>
                  <a:cubicBezTo>
                    <a:pt x="5905" y="208830"/>
                    <a:pt x="0" y="43857"/>
                    <a:pt x="0" y="42237"/>
                  </a:cubicBezTo>
                  <a:cubicBezTo>
                    <a:pt x="0" y="39761"/>
                    <a:pt x="1810" y="37570"/>
                    <a:pt x="4381" y="37284"/>
                  </a:cubicBezTo>
                  <a:lnTo>
                    <a:pt x="346329" y="42"/>
                  </a:lnTo>
                  <a:cubicBezTo>
                    <a:pt x="347663" y="-149"/>
                    <a:pt x="349091" y="327"/>
                    <a:pt x="350139" y="1185"/>
                  </a:cubicBezTo>
                  <a:cubicBezTo>
                    <a:pt x="351187" y="2137"/>
                    <a:pt x="351758" y="3471"/>
                    <a:pt x="351758" y="4899"/>
                  </a:cubicBezTo>
                  <a:cubicBezTo>
                    <a:pt x="351758" y="31188"/>
                    <a:pt x="341471" y="648789"/>
                    <a:pt x="318230" y="698891"/>
                  </a:cubicBezTo>
                  <a:cubicBezTo>
                    <a:pt x="305181" y="726894"/>
                    <a:pt x="260223" y="755374"/>
                    <a:pt x="209169" y="768042"/>
                  </a:cubicBezTo>
                  <a:cubicBezTo>
                    <a:pt x="192977" y="772043"/>
                    <a:pt x="176308" y="774138"/>
                    <a:pt x="159639" y="774329"/>
                  </a:cubicBezTo>
                  <a:close/>
                  <a:moveTo>
                    <a:pt x="10192" y="46333"/>
                  </a:moveTo>
                  <a:cubicBezTo>
                    <a:pt x="11144" y="73860"/>
                    <a:pt x="16859" y="223784"/>
                    <a:pt x="29528" y="376756"/>
                  </a:cubicBezTo>
                  <a:cubicBezTo>
                    <a:pt x="53054" y="671840"/>
                    <a:pt x="80963" y="734514"/>
                    <a:pt x="95441" y="745563"/>
                  </a:cubicBezTo>
                  <a:cubicBezTo>
                    <a:pt x="121063" y="764899"/>
                    <a:pt x="161830" y="769757"/>
                    <a:pt x="207550" y="758517"/>
                  </a:cubicBezTo>
                  <a:cubicBezTo>
                    <a:pt x="255270" y="746706"/>
                    <a:pt x="298418" y="719846"/>
                    <a:pt x="310134" y="694605"/>
                  </a:cubicBezTo>
                  <a:cubicBezTo>
                    <a:pt x="327946" y="656410"/>
                    <a:pt x="339090" y="233404"/>
                    <a:pt x="342710" y="10138"/>
                  </a:cubicBezTo>
                  <a:lnTo>
                    <a:pt x="10192" y="46333"/>
                  </a:lnTo>
                  <a:close/>
                </a:path>
              </a:pathLst>
            </a:custGeom>
            <a:solidFill>
              <a:srgbClr val="231F20"/>
            </a:solidFill>
            <a:ln w="9525" cap="flat">
              <a:noFill/>
              <a:prstDash val="solid"/>
              <a:miter/>
            </a:ln>
          </p:spPr>
          <p:txBody>
            <a:bodyPr rtlCol="0" anchor="ctr"/>
            <a:lstStyle/>
            <a:p>
              <a:endParaRPr lang="zh-CN" altLang="en-US"/>
            </a:p>
          </p:txBody>
        </p:sp>
        <p:sp>
          <p:nvSpPr>
            <p:cNvPr id="37" name="图形 7">
              <a:extLst>
                <a:ext uri="{FF2B5EF4-FFF2-40B4-BE49-F238E27FC236}">
                  <a16:creationId xmlns:a16="http://schemas.microsoft.com/office/drawing/2014/main" id="{D3A38379-FA08-4122-8337-89BF9D484680}"/>
                </a:ext>
              </a:extLst>
            </p:cNvPr>
            <p:cNvSpPr/>
            <p:nvPr/>
          </p:nvSpPr>
          <p:spPr>
            <a:xfrm>
              <a:off x="5370601" y="5799945"/>
              <a:ext cx="645578" cy="366787"/>
            </a:xfrm>
            <a:custGeom>
              <a:avLst/>
              <a:gdLst>
                <a:gd name="connsiteX0" fmla="*/ 38265 w 645578"/>
                <a:gd name="connsiteY0" fmla="*/ 121747 h 366787"/>
                <a:gd name="connsiteX1" fmla="*/ 602050 w 645578"/>
                <a:gd name="connsiteY1" fmla="*/ 2398 h 366787"/>
                <a:gd name="connsiteX2" fmla="*/ 645579 w 645578"/>
                <a:gd name="connsiteY2" fmla="*/ 204043 h 366787"/>
                <a:gd name="connsiteX3" fmla="*/ 113893 w 645578"/>
                <a:gd name="connsiteY3" fmla="*/ 366730 h 366787"/>
                <a:gd name="connsiteX4" fmla="*/ 38265 w 645578"/>
                <a:gd name="connsiteY4" fmla="*/ 121747 h 36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578" h="366787">
                  <a:moveTo>
                    <a:pt x="38265" y="121747"/>
                  </a:moveTo>
                  <a:cubicBezTo>
                    <a:pt x="178663" y="-27224"/>
                    <a:pt x="602050" y="2398"/>
                    <a:pt x="602050" y="2398"/>
                  </a:cubicBezTo>
                  <a:lnTo>
                    <a:pt x="645579" y="204043"/>
                  </a:lnTo>
                  <a:cubicBezTo>
                    <a:pt x="645579" y="204043"/>
                    <a:pt x="291820" y="370349"/>
                    <a:pt x="113893" y="366730"/>
                  </a:cubicBezTo>
                  <a:cubicBezTo>
                    <a:pt x="26263" y="365110"/>
                    <a:pt x="-47841" y="213091"/>
                    <a:pt x="38265" y="121747"/>
                  </a:cubicBezTo>
                  <a:close/>
                </a:path>
              </a:pathLst>
            </a:custGeom>
            <a:solidFill>
              <a:srgbClr val="FFFFFF"/>
            </a:solidFill>
            <a:ln w="9525" cap="flat">
              <a:noFill/>
              <a:prstDash val="solid"/>
              <a:miter/>
            </a:ln>
          </p:spPr>
          <p:txBody>
            <a:bodyPr rtlCol="0" anchor="ctr"/>
            <a:lstStyle/>
            <a:p>
              <a:endParaRPr lang="zh-CN" altLang="en-US"/>
            </a:p>
          </p:txBody>
        </p:sp>
        <p:sp>
          <p:nvSpPr>
            <p:cNvPr id="38" name="图形 7">
              <a:extLst>
                <a:ext uri="{FF2B5EF4-FFF2-40B4-BE49-F238E27FC236}">
                  <a16:creationId xmlns:a16="http://schemas.microsoft.com/office/drawing/2014/main" id="{D3A38379-FA08-4122-8337-89BF9D484680}"/>
                </a:ext>
              </a:extLst>
            </p:cNvPr>
            <p:cNvSpPr/>
            <p:nvPr/>
          </p:nvSpPr>
          <p:spPr>
            <a:xfrm>
              <a:off x="5366111" y="5795160"/>
              <a:ext cx="655034" cy="376467"/>
            </a:xfrm>
            <a:custGeom>
              <a:avLst/>
              <a:gdLst>
                <a:gd name="connsiteX0" fmla="*/ 123718 w 655034"/>
                <a:gd name="connsiteY0" fmla="*/ 376468 h 376467"/>
                <a:gd name="connsiteX1" fmla="*/ 118098 w 655034"/>
                <a:gd name="connsiteY1" fmla="*/ 376468 h 376467"/>
                <a:gd name="connsiteX2" fmla="*/ 13418 w 655034"/>
                <a:gd name="connsiteY2" fmla="*/ 290743 h 376467"/>
                <a:gd name="connsiteX3" fmla="*/ 39231 w 655034"/>
                <a:gd name="connsiteY3" fmla="*/ 123293 h 376467"/>
                <a:gd name="connsiteX4" fmla="*/ 39231 w 655034"/>
                <a:gd name="connsiteY4" fmla="*/ 123293 h 376467"/>
                <a:gd name="connsiteX5" fmla="*/ 376892 w 655034"/>
                <a:gd name="connsiteY5" fmla="*/ 6231 h 376467"/>
                <a:gd name="connsiteX6" fmla="*/ 606921 w 655034"/>
                <a:gd name="connsiteY6" fmla="*/ 2421 h 376467"/>
                <a:gd name="connsiteX7" fmla="*/ 611398 w 655034"/>
                <a:gd name="connsiteY7" fmla="*/ 6231 h 376467"/>
                <a:gd name="connsiteX8" fmla="*/ 654927 w 655034"/>
                <a:gd name="connsiteY8" fmla="*/ 207875 h 376467"/>
                <a:gd name="connsiteX9" fmla="*/ 652260 w 655034"/>
                <a:gd name="connsiteY9" fmla="*/ 213304 h 376467"/>
                <a:gd name="connsiteX10" fmla="*/ 123718 w 655034"/>
                <a:gd name="connsiteY10" fmla="*/ 376468 h 376467"/>
                <a:gd name="connsiteX11" fmla="*/ 522149 w 655034"/>
                <a:gd name="connsiteY11" fmla="*/ 9755 h 376467"/>
                <a:gd name="connsiteX12" fmla="*/ 46280 w 655034"/>
                <a:gd name="connsiteY12" fmla="*/ 129865 h 376467"/>
                <a:gd name="connsiteX13" fmla="*/ 46280 w 655034"/>
                <a:gd name="connsiteY13" fmla="*/ 129865 h 376467"/>
                <a:gd name="connsiteX14" fmla="*/ 22277 w 655034"/>
                <a:gd name="connsiteY14" fmla="*/ 286933 h 376467"/>
                <a:gd name="connsiteX15" fmla="*/ 118289 w 655034"/>
                <a:gd name="connsiteY15" fmla="*/ 366752 h 376467"/>
                <a:gd name="connsiteX16" fmla="*/ 644640 w 655034"/>
                <a:gd name="connsiteY16" fmla="*/ 206065 h 376467"/>
                <a:gd name="connsiteX17" fmla="*/ 602635 w 655034"/>
                <a:gd name="connsiteY17" fmla="*/ 11755 h 376467"/>
                <a:gd name="connsiteX18" fmla="*/ 522149 w 655034"/>
                <a:gd name="connsiteY18" fmla="*/ 9755 h 376467"/>
                <a:gd name="connsiteX19" fmla="*/ 522149 w 655034"/>
                <a:gd name="connsiteY19" fmla="*/ 9755 h 376467"/>
                <a:gd name="connsiteX20" fmla="*/ 42755 w 655034"/>
                <a:gd name="connsiteY20" fmla="*/ 126532 h 376467"/>
                <a:gd name="connsiteX21" fmla="*/ 42755 w 655034"/>
                <a:gd name="connsiteY21" fmla="*/ 126532 h 37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034" h="376467">
                  <a:moveTo>
                    <a:pt x="123718" y="376468"/>
                  </a:moveTo>
                  <a:lnTo>
                    <a:pt x="118098" y="376468"/>
                  </a:lnTo>
                  <a:cubicBezTo>
                    <a:pt x="75998" y="375706"/>
                    <a:pt x="34945" y="341987"/>
                    <a:pt x="13418" y="290743"/>
                  </a:cubicBezTo>
                  <a:cubicBezTo>
                    <a:pt x="-5917" y="243880"/>
                    <a:pt x="-9823" y="175300"/>
                    <a:pt x="39231" y="123293"/>
                  </a:cubicBezTo>
                  <a:lnTo>
                    <a:pt x="39231" y="123293"/>
                  </a:lnTo>
                  <a:cubicBezTo>
                    <a:pt x="98286" y="60523"/>
                    <a:pt x="211919" y="21185"/>
                    <a:pt x="376892" y="6231"/>
                  </a:cubicBezTo>
                  <a:cubicBezTo>
                    <a:pt x="453378" y="-532"/>
                    <a:pt x="530245" y="-1770"/>
                    <a:pt x="606921" y="2421"/>
                  </a:cubicBezTo>
                  <a:cubicBezTo>
                    <a:pt x="609112" y="2516"/>
                    <a:pt x="610922" y="4040"/>
                    <a:pt x="611398" y="6231"/>
                  </a:cubicBezTo>
                  <a:lnTo>
                    <a:pt x="654927" y="207875"/>
                  </a:lnTo>
                  <a:cubicBezTo>
                    <a:pt x="655403" y="210066"/>
                    <a:pt x="654260" y="212352"/>
                    <a:pt x="652260" y="213304"/>
                  </a:cubicBezTo>
                  <a:cubicBezTo>
                    <a:pt x="648641" y="214828"/>
                    <a:pt x="302693" y="376468"/>
                    <a:pt x="123718" y="376468"/>
                  </a:cubicBezTo>
                  <a:close/>
                  <a:moveTo>
                    <a:pt x="522149" y="9755"/>
                  </a:moveTo>
                  <a:cubicBezTo>
                    <a:pt x="391751" y="9755"/>
                    <a:pt x="145149" y="24519"/>
                    <a:pt x="46280" y="129865"/>
                  </a:cubicBezTo>
                  <a:lnTo>
                    <a:pt x="46280" y="129865"/>
                  </a:lnTo>
                  <a:cubicBezTo>
                    <a:pt x="464" y="178157"/>
                    <a:pt x="3798" y="243022"/>
                    <a:pt x="22277" y="286933"/>
                  </a:cubicBezTo>
                  <a:cubicBezTo>
                    <a:pt x="42089" y="333891"/>
                    <a:pt x="80284" y="366086"/>
                    <a:pt x="118289" y="366752"/>
                  </a:cubicBezTo>
                  <a:cubicBezTo>
                    <a:pt x="283643" y="370467"/>
                    <a:pt x="607397" y="223306"/>
                    <a:pt x="644640" y="206065"/>
                  </a:cubicBezTo>
                  <a:lnTo>
                    <a:pt x="602635" y="11755"/>
                  </a:lnTo>
                  <a:cubicBezTo>
                    <a:pt x="592729" y="11184"/>
                    <a:pt x="563106" y="9755"/>
                    <a:pt x="522149" y="9755"/>
                  </a:cubicBezTo>
                  <a:lnTo>
                    <a:pt x="522149" y="9755"/>
                  </a:lnTo>
                  <a:close/>
                  <a:moveTo>
                    <a:pt x="42755" y="126532"/>
                  </a:moveTo>
                  <a:lnTo>
                    <a:pt x="42755" y="126532"/>
                  </a:lnTo>
                  <a:close/>
                </a:path>
              </a:pathLst>
            </a:custGeom>
            <a:solidFill>
              <a:srgbClr val="231F20"/>
            </a:solidFill>
            <a:ln w="9525" cap="flat">
              <a:noFill/>
              <a:prstDash val="solid"/>
              <a:miter/>
            </a:ln>
          </p:spPr>
          <p:txBody>
            <a:bodyPr rtlCol="0" anchor="ctr"/>
            <a:lstStyle/>
            <a:p>
              <a:endParaRPr lang="zh-CN" altLang="en-US"/>
            </a:p>
          </p:txBody>
        </p:sp>
        <p:sp>
          <p:nvSpPr>
            <p:cNvPr id="39" name="图形 7">
              <a:extLst>
                <a:ext uri="{FF2B5EF4-FFF2-40B4-BE49-F238E27FC236}">
                  <a16:creationId xmlns:a16="http://schemas.microsoft.com/office/drawing/2014/main" id="{D3A38379-FA08-4122-8337-89BF9D484680}"/>
                </a:ext>
              </a:extLst>
            </p:cNvPr>
            <p:cNvSpPr/>
            <p:nvPr/>
          </p:nvSpPr>
          <p:spPr>
            <a:xfrm>
              <a:off x="5433933" y="5926298"/>
              <a:ext cx="551085" cy="174653"/>
            </a:xfrm>
            <a:custGeom>
              <a:avLst/>
              <a:gdLst>
                <a:gd name="connsiteX0" fmla="*/ 4842 w 551085"/>
                <a:gd name="connsiteY0" fmla="*/ 174654 h 174653"/>
                <a:gd name="connsiteX1" fmla="*/ 79 w 551085"/>
                <a:gd name="connsiteY1" fmla="*/ 170749 h 174653"/>
                <a:gd name="connsiteX2" fmla="*/ 3985 w 551085"/>
                <a:gd name="connsiteY2" fmla="*/ 165034 h 174653"/>
                <a:gd name="connsiteX3" fmla="*/ 543862 w 551085"/>
                <a:gd name="connsiteY3" fmla="*/ 632 h 174653"/>
                <a:gd name="connsiteX4" fmla="*/ 550434 w 551085"/>
                <a:gd name="connsiteY4" fmla="*/ 2442 h 174653"/>
                <a:gd name="connsiteX5" fmla="*/ 549100 w 551085"/>
                <a:gd name="connsiteY5" fmla="*/ 8728 h 174653"/>
                <a:gd name="connsiteX6" fmla="*/ 5890 w 551085"/>
                <a:gd name="connsiteY6" fmla="*/ 174559 h 174653"/>
                <a:gd name="connsiteX7" fmla="*/ 4842 w 551085"/>
                <a:gd name="connsiteY7" fmla="*/ 174559 h 17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85" h="174653">
                  <a:moveTo>
                    <a:pt x="4842" y="174654"/>
                  </a:moveTo>
                  <a:cubicBezTo>
                    <a:pt x="2556" y="174654"/>
                    <a:pt x="556" y="173035"/>
                    <a:pt x="79" y="170749"/>
                  </a:cubicBezTo>
                  <a:cubicBezTo>
                    <a:pt x="-397" y="168082"/>
                    <a:pt x="1318" y="165605"/>
                    <a:pt x="3985" y="165034"/>
                  </a:cubicBezTo>
                  <a:cubicBezTo>
                    <a:pt x="8080" y="164272"/>
                    <a:pt x="415941" y="82928"/>
                    <a:pt x="543862" y="632"/>
                  </a:cubicBezTo>
                  <a:cubicBezTo>
                    <a:pt x="546148" y="-701"/>
                    <a:pt x="549100" y="156"/>
                    <a:pt x="550434" y="2442"/>
                  </a:cubicBezTo>
                  <a:cubicBezTo>
                    <a:pt x="551672" y="4633"/>
                    <a:pt x="551101" y="7300"/>
                    <a:pt x="549100" y="8728"/>
                  </a:cubicBezTo>
                  <a:cubicBezTo>
                    <a:pt x="419656" y="92167"/>
                    <a:pt x="22654" y="171225"/>
                    <a:pt x="5890" y="174559"/>
                  </a:cubicBezTo>
                  <a:lnTo>
                    <a:pt x="4842" y="174559"/>
                  </a:lnTo>
                  <a:close/>
                </a:path>
              </a:pathLst>
            </a:custGeom>
            <a:solidFill>
              <a:srgbClr val="D1D3D4"/>
            </a:solidFill>
            <a:ln w="9525" cap="flat">
              <a:noFill/>
              <a:prstDash val="solid"/>
              <a:miter/>
            </a:ln>
          </p:spPr>
          <p:txBody>
            <a:bodyPr rtlCol="0" anchor="ctr"/>
            <a:lstStyle/>
            <a:p>
              <a:endParaRPr lang="zh-CN" altLang="en-US"/>
            </a:p>
          </p:txBody>
        </p:sp>
        <p:sp>
          <p:nvSpPr>
            <p:cNvPr id="40" name="图形 7">
              <a:extLst>
                <a:ext uri="{FF2B5EF4-FFF2-40B4-BE49-F238E27FC236}">
                  <a16:creationId xmlns:a16="http://schemas.microsoft.com/office/drawing/2014/main" id="{D3A38379-FA08-4122-8337-89BF9D484680}"/>
                </a:ext>
              </a:extLst>
            </p:cNvPr>
            <p:cNvSpPr/>
            <p:nvPr/>
          </p:nvSpPr>
          <p:spPr>
            <a:xfrm>
              <a:off x="5941317" y="5664197"/>
              <a:ext cx="481238" cy="398747"/>
            </a:xfrm>
            <a:custGeom>
              <a:avLst/>
              <a:gdLst>
                <a:gd name="connsiteX0" fmla="*/ 20094 w 481238"/>
                <a:gd name="connsiteY0" fmla="*/ 170151 h 398747"/>
                <a:gd name="connsiteX1" fmla="*/ 148301 w 481238"/>
                <a:gd name="connsiteY1" fmla="*/ 54136 h 398747"/>
                <a:gd name="connsiteX2" fmla="*/ 264315 w 481238"/>
                <a:gd name="connsiteY2" fmla="*/ 15465 h 398747"/>
                <a:gd name="connsiteX3" fmla="*/ 186401 w 481238"/>
                <a:gd name="connsiteY3" fmla="*/ 85378 h 398747"/>
                <a:gd name="connsiteX4" fmla="*/ 405571 w 481238"/>
                <a:gd name="connsiteY4" fmla="*/ 85378 h 398747"/>
                <a:gd name="connsiteX5" fmla="*/ 473294 w 481238"/>
                <a:gd name="connsiteY5" fmla="*/ 138528 h 398747"/>
                <a:gd name="connsiteX6" fmla="*/ 340801 w 481238"/>
                <a:gd name="connsiteY6" fmla="*/ 127098 h 398747"/>
                <a:gd name="connsiteX7" fmla="*/ 272507 w 481238"/>
                <a:gd name="connsiteY7" fmla="*/ 138528 h 398747"/>
                <a:gd name="connsiteX8" fmla="*/ 433860 w 481238"/>
                <a:gd name="connsiteY8" fmla="*/ 170532 h 398747"/>
                <a:gd name="connsiteX9" fmla="*/ 464912 w 481238"/>
                <a:gd name="connsiteY9" fmla="*/ 228539 h 398747"/>
                <a:gd name="connsiteX10" fmla="*/ 289176 w 481238"/>
                <a:gd name="connsiteY10" fmla="*/ 187201 h 398747"/>
                <a:gd name="connsiteX11" fmla="*/ 444338 w 481238"/>
                <a:gd name="connsiteY11" fmla="*/ 280165 h 398747"/>
                <a:gd name="connsiteX12" fmla="*/ 405666 w 481238"/>
                <a:gd name="connsiteY12" fmla="*/ 305025 h 398747"/>
                <a:gd name="connsiteX13" fmla="*/ 268316 w 481238"/>
                <a:gd name="connsiteY13" fmla="*/ 253209 h 398747"/>
                <a:gd name="connsiteX14" fmla="*/ 392617 w 481238"/>
                <a:gd name="connsiteY14" fmla="*/ 398274 h 398747"/>
                <a:gd name="connsiteX15" fmla="*/ 250790 w 481238"/>
                <a:gd name="connsiteY15" fmla="*/ 303120 h 398747"/>
                <a:gd name="connsiteX16" fmla="*/ 20285 w 481238"/>
                <a:gd name="connsiteY16" fmla="*/ 338267 h 398747"/>
                <a:gd name="connsiteX17" fmla="*/ 20094 w 481238"/>
                <a:gd name="connsiteY17" fmla="*/ 170151 h 3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1238" h="398747">
                  <a:moveTo>
                    <a:pt x="20094" y="170151"/>
                  </a:moveTo>
                  <a:cubicBezTo>
                    <a:pt x="20094" y="170151"/>
                    <a:pt x="108867" y="86998"/>
                    <a:pt x="148301" y="54136"/>
                  </a:cubicBezTo>
                  <a:cubicBezTo>
                    <a:pt x="187734" y="21275"/>
                    <a:pt x="266220" y="-24255"/>
                    <a:pt x="264315" y="15465"/>
                  </a:cubicBezTo>
                  <a:cubicBezTo>
                    <a:pt x="262410" y="55184"/>
                    <a:pt x="189163" y="74710"/>
                    <a:pt x="186401" y="85378"/>
                  </a:cubicBezTo>
                  <a:cubicBezTo>
                    <a:pt x="186401" y="85378"/>
                    <a:pt x="335848" y="62232"/>
                    <a:pt x="405571" y="85378"/>
                  </a:cubicBezTo>
                  <a:cubicBezTo>
                    <a:pt x="475294" y="108524"/>
                    <a:pt x="493963" y="127098"/>
                    <a:pt x="473294" y="138528"/>
                  </a:cubicBezTo>
                  <a:cubicBezTo>
                    <a:pt x="452625" y="149958"/>
                    <a:pt x="376044" y="123002"/>
                    <a:pt x="340801" y="127098"/>
                  </a:cubicBezTo>
                  <a:cubicBezTo>
                    <a:pt x="305654" y="131289"/>
                    <a:pt x="272507" y="138528"/>
                    <a:pt x="272507" y="138528"/>
                  </a:cubicBezTo>
                  <a:cubicBezTo>
                    <a:pt x="272507" y="138528"/>
                    <a:pt x="394617" y="145767"/>
                    <a:pt x="433860" y="170532"/>
                  </a:cubicBezTo>
                  <a:cubicBezTo>
                    <a:pt x="473103" y="195297"/>
                    <a:pt x="489772" y="220252"/>
                    <a:pt x="464912" y="228539"/>
                  </a:cubicBezTo>
                  <a:cubicBezTo>
                    <a:pt x="440052" y="236826"/>
                    <a:pt x="363566" y="176818"/>
                    <a:pt x="289176" y="187201"/>
                  </a:cubicBezTo>
                  <a:cubicBezTo>
                    <a:pt x="289176" y="187201"/>
                    <a:pt x="448624" y="238921"/>
                    <a:pt x="444338" y="280165"/>
                  </a:cubicBezTo>
                  <a:cubicBezTo>
                    <a:pt x="440052" y="321408"/>
                    <a:pt x="422811" y="315312"/>
                    <a:pt x="405666" y="305025"/>
                  </a:cubicBezTo>
                  <a:cubicBezTo>
                    <a:pt x="388521" y="294738"/>
                    <a:pt x="305463" y="259400"/>
                    <a:pt x="268316" y="253209"/>
                  </a:cubicBezTo>
                  <a:cubicBezTo>
                    <a:pt x="268316" y="253209"/>
                    <a:pt x="438242" y="389893"/>
                    <a:pt x="392617" y="398274"/>
                  </a:cubicBezTo>
                  <a:cubicBezTo>
                    <a:pt x="346992" y="406561"/>
                    <a:pt x="250790" y="303120"/>
                    <a:pt x="250790" y="303120"/>
                  </a:cubicBezTo>
                  <a:cubicBezTo>
                    <a:pt x="250790" y="303120"/>
                    <a:pt x="65814" y="390083"/>
                    <a:pt x="20285" y="338267"/>
                  </a:cubicBezTo>
                  <a:cubicBezTo>
                    <a:pt x="-25245" y="286451"/>
                    <a:pt x="20094" y="170151"/>
                    <a:pt x="20094" y="170151"/>
                  </a:cubicBezTo>
                  <a:close/>
                </a:path>
              </a:pathLst>
            </a:custGeom>
            <a:solidFill>
              <a:srgbClr val="231F20"/>
            </a:solidFill>
            <a:ln w="9525" cap="flat">
              <a:noFill/>
              <a:prstDash val="solid"/>
              <a:miter/>
            </a:ln>
          </p:spPr>
          <p:txBody>
            <a:bodyPr rtlCol="0" anchor="ctr"/>
            <a:lstStyle/>
            <a:p>
              <a:endParaRPr lang="zh-CN" altLang="en-US"/>
            </a:p>
          </p:txBody>
        </p:sp>
        <p:sp>
          <p:nvSpPr>
            <p:cNvPr id="41" name="图形 7">
              <a:extLst>
                <a:ext uri="{FF2B5EF4-FFF2-40B4-BE49-F238E27FC236}">
                  <a16:creationId xmlns:a16="http://schemas.microsoft.com/office/drawing/2014/main" id="{D3A38379-FA08-4122-8337-89BF9D484680}"/>
                </a:ext>
              </a:extLst>
            </p:cNvPr>
            <p:cNvSpPr/>
            <p:nvPr/>
          </p:nvSpPr>
          <p:spPr>
            <a:xfrm>
              <a:off x="5936038" y="5659511"/>
              <a:ext cx="490934" cy="407925"/>
            </a:xfrm>
            <a:custGeom>
              <a:avLst/>
              <a:gdLst>
                <a:gd name="connsiteX0" fmla="*/ 392181 w 490934"/>
                <a:gd name="connsiteY0" fmla="*/ 407722 h 407925"/>
                <a:gd name="connsiteX1" fmla="*/ 254450 w 490934"/>
                <a:gd name="connsiteY1" fmla="*/ 313044 h 407925"/>
                <a:gd name="connsiteX2" fmla="*/ 21468 w 490934"/>
                <a:gd name="connsiteY2" fmla="*/ 345619 h 407925"/>
                <a:gd name="connsiteX3" fmla="*/ 20611 w 490934"/>
                <a:gd name="connsiteY3" fmla="*/ 173026 h 407925"/>
                <a:gd name="connsiteX4" fmla="*/ 21849 w 490934"/>
                <a:gd name="connsiteY4" fmla="*/ 171312 h 407925"/>
                <a:gd name="connsiteX5" fmla="*/ 150246 w 490934"/>
                <a:gd name="connsiteY5" fmla="*/ 55297 h 407925"/>
                <a:gd name="connsiteX6" fmla="*/ 265213 w 490934"/>
                <a:gd name="connsiteY6" fmla="*/ 2052 h 407925"/>
                <a:gd name="connsiteX7" fmla="*/ 274071 w 490934"/>
                <a:gd name="connsiteY7" fmla="*/ 20245 h 407925"/>
                <a:gd name="connsiteX8" fmla="*/ 214254 w 490934"/>
                <a:gd name="connsiteY8" fmla="*/ 80253 h 407925"/>
                <a:gd name="connsiteX9" fmla="*/ 209968 w 490934"/>
                <a:gd name="connsiteY9" fmla="*/ 82444 h 407925"/>
                <a:gd name="connsiteX10" fmla="*/ 411993 w 490934"/>
                <a:gd name="connsiteY10" fmla="*/ 85301 h 407925"/>
                <a:gd name="connsiteX11" fmla="*/ 490860 w 490934"/>
                <a:gd name="connsiteY11" fmla="*/ 131783 h 407925"/>
                <a:gd name="connsiteX12" fmla="*/ 480383 w 490934"/>
                <a:gd name="connsiteY12" fmla="*/ 147214 h 407925"/>
                <a:gd name="connsiteX13" fmla="*/ 409421 w 490934"/>
                <a:gd name="connsiteY13" fmla="*/ 143403 h 407925"/>
                <a:gd name="connsiteX14" fmla="*/ 346175 w 490934"/>
                <a:gd name="connsiteY14" fmla="*/ 136355 h 407925"/>
                <a:gd name="connsiteX15" fmla="*/ 313124 w 490934"/>
                <a:gd name="connsiteY15" fmla="*/ 141118 h 407925"/>
                <a:gd name="connsiteX16" fmla="*/ 441330 w 490934"/>
                <a:gd name="connsiteY16" fmla="*/ 170931 h 407925"/>
                <a:gd name="connsiteX17" fmla="*/ 486193 w 490934"/>
                <a:gd name="connsiteY17" fmla="*/ 222270 h 407925"/>
                <a:gd name="connsiteX18" fmla="*/ 471334 w 490934"/>
                <a:gd name="connsiteY18" fmla="*/ 237511 h 407925"/>
                <a:gd name="connsiteX19" fmla="*/ 416470 w 490934"/>
                <a:gd name="connsiteY19" fmla="*/ 223318 h 407925"/>
                <a:gd name="connsiteX20" fmla="*/ 319791 w 490934"/>
                <a:gd name="connsiteY20" fmla="*/ 195410 h 407925"/>
                <a:gd name="connsiteX21" fmla="*/ 453998 w 490934"/>
                <a:gd name="connsiteY21" fmla="*/ 285231 h 407925"/>
                <a:gd name="connsiteX22" fmla="*/ 438473 w 490934"/>
                <a:gd name="connsiteY22" fmla="*/ 320092 h 407925"/>
                <a:gd name="connsiteX23" fmla="*/ 407993 w 490934"/>
                <a:gd name="connsiteY23" fmla="*/ 313615 h 407925"/>
                <a:gd name="connsiteX24" fmla="*/ 292454 w 490934"/>
                <a:gd name="connsiteY24" fmla="*/ 267228 h 407925"/>
                <a:gd name="connsiteX25" fmla="*/ 409612 w 490934"/>
                <a:gd name="connsiteY25" fmla="*/ 398007 h 407925"/>
                <a:gd name="connsiteX26" fmla="*/ 398182 w 490934"/>
                <a:gd name="connsiteY26" fmla="*/ 407627 h 407925"/>
                <a:gd name="connsiteX27" fmla="*/ 392181 w 490934"/>
                <a:gd name="connsiteY27" fmla="*/ 407722 h 407925"/>
                <a:gd name="connsiteX28" fmla="*/ 255879 w 490934"/>
                <a:gd name="connsiteY28" fmla="*/ 302471 h 407925"/>
                <a:gd name="connsiteX29" fmla="*/ 259498 w 490934"/>
                <a:gd name="connsiteY29" fmla="*/ 303995 h 407925"/>
                <a:gd name="connsiteX30" fmla="*/ 396848 w 490934"/>
                <a:gd name="connsiteY30" fmla="*/ 397721 h 407925"/>
                <a:gd name="connsiteX31" fmla="*/ 400658 w 490934"/>
                <a:gd name="connsiteY31" fmla="*/ 395626 h 407925"/>
                <a:gd name="connsiteX32" fmla="*/ 270452 w 490934"/>
                <a:gd name="connsiteY32" fmla="*/ 261323 h 407925"/>
                <a:gd name="connsiteX33" fmla="*/ 269023 w 490934"/>
                <a:gd name="connsiteY33" fmla="*/ 255513 h 407925"/>
                <a:gd name="connsiteX34" fmla="*/ 274262 w 490934"/>
                <a:gd name="connsiteY34" fmla="*/ 252751 h 407925"/>
                <a:gd name="connsiteX35" fmla="*/ 413422 w 490934"/>
                <a:gd name="connsiteY35" fmla="*/ 305233 h 407925"/>
                <a:gd name="connsiteX36" fmla="*/ 434567 w 490934"/>
                <a:gd name="connsiteY36" fmla="*/ 311424 h 407925"/>
                <a:gd name="connsiteX37" fmla="*/ 444854 w 490934"/>
                <a:gd name="connsiteY37" fmla="*/ 284088 h 407925"/>
                <a:gd name="connsiteX38" fmla="*/ 292931 w 490934"/>
                <a:gd name="connsiteY38" fmla="*/ 196077 h 407925"/>
                <a:gd name="connsiteX39" fmla="*/ 288549 w 490934"/>
                <a:gd name="connsiteY39" fmla="*/ 190838 h 407925"/>
                <a:gd name="connsiteX40" fmla="*/ 293788 w 490934"/>
                <a:gd name="connsiteY40" fmla="*/ 186456 h 407925"/>
                <a:gd name="connsiteX41" fmla="*/ 420756 w 490934"/>
                <a:gd name="connsiteY41" fmla="*/ 214079 h 407925"/>
                <a:gd name="connsiteX42" fmla="*/ 469048 w 490934"/>
                <a:gd name="connsiteY42" fmla="*/ 227986 h 407925"/>
                <a:gd name="connsiteX43" fmla="*/ 477430 w 490934"/>
                <a:gd name="connsiteY43" fmla="*/ 220747 h 407925"/>
                <a:gd name="connsiteX44" fmla="*/ 437044 w 490934"/>
                <a:gd name="connsiteY44" fmla="*/ 178741 h 407925"/>
                <a:gd name="connsiteX45" fmla="*/ 277881 w 490934"/>
                <a:gd name="connsiteY45" fmla="*/ 147404 h 407925"/>
                <a:gd name="connsiteX46" fmla="*/ 273404 w 490934"/>
                <a:gd name="connsiteY46" fmla="*/ 142927 h 407925"/>
                <a:gd name="connsiteX47" fmla="*/ 277214 w 490934"/>
                <a:gd name="connsiteY47" fmla="*/ 137784 h 407925"/>
                <a:gd name="connsiteX48" fmla="*/ 345985 w 490934"/>
                <a:gd name="connsiteY48" fmla="*/ 126258 h 407925"/>
                <a:gd name="connsiteX49" fmla="*/ 411993 w 490934"/>
                <a:gd name="connsiteY49" fmla="*/ 133498 h 407925"/>
                <a:gd name="connsiteX50" fmla="*/ 476573 w 490934"/>
                <a:gd name="connsiteY50" fmla="*/ 138260 h 407925"/>
                <a:gd name="connsiteX51" fmla="*/ 482002 w 490934"/>
                <a:gd name="connsiteY51" fmla="*/ 132164 h 407925"/>
                <a:gd name="connsiteX52" fmla="*/ 409802 w 490934"/>
                <a:gd name="connsiteY52" fmla="*/ 93969 h 407925"/>
                <a:gd name="connsiteX53" fmla="*/ 192823 w 490934"/>
                <a:gd name="connsiteY53" fmla="*/ 93969 h 407925"/>
                <a:gd name="connsiteX54" fmla="*/ 188441 w 490934"/>
                <a:gd name="connsiteY54" fmla="*/ 92445 h 407925"/>
                <a:gd name="connsiteX55" fmla="*/ 187394 w 490934"/>
                <a:gd name="connsiteY55" fmla="*/ 87968 h 407925"/>
                <a:gd name="connsiteX56" fmla="*/ 210444 w 490934"/>
                <a:gd name="connsiteY56" fmla="*/ 70918 h 407925"/>
                <a:gd name="connsiteX57" fmla="*/ 265118 w 490934"/>
                <a:gd name="connsiteY57" fmla="*/ 18912 h 407925"/>
                <a:gd name="connsiteX58" fmla="*/ 261593 w 490934"/>
                <a:gd name="connsiteY58" fmla="*/ 9958 h 407925"/>
                <a:gd name="connsiteX59" fmla="*/ 157104 w 490934"/>
                <a:gd name="connsiteY59" fmla="*/ 61965 h 407925"/>
                <a:gd name="connsiteX60" fmla="*/ 29945 w 490934"/>
                <a:gd name="connsiteY60" fmla="*/ 177122 h 407925"/>
                <a:gd name="connsiteX61" fmla="*/ 29374 w 490934"/>
                <a:gd name="connsiteY61" fmla="*/ 338761 h 407925"/>
                <a:gd name="connsiteX62" fmla="*/ 156628 w 490934"/>
                <a:gd name="connsiteY62" fmla="*/ 338761 h 407925"/>
                <a:gd name="connsiteX63" fmla="*/ 254259 w 490934"/>
                <a:gd name="connsiteY63" fmla="*/ 301995 h 407925"/>
                <a:gd name="connsiteX64" fmla="*/ 255879 w 490934"/>
                <a:gd name="connsiteY64" fmla="*/ 302471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90934" h="407925">
                  <a:moveTo>
                    <a:pt x="392181" y="407722"/>
                  </a:moveTo>
                  <a:cubicBezTo>
                    <a:pt x="346937" y="407722"/>
                    <a:pt x="269404" y="328855"/>
                    <a:pt x="254450" y="313044"/>
                  </a:cubicBezTo>
                  <a:cubicBezTo>
                    <a:pt x="228732" y="324855"/>
                    <a:pt x="66045" y="396197"/>
                    <a:pt x="21468" y="345619"/>
                  </a:cubicBezTo>
                  <a:cubicBezTo>
                    <a:pt x="-25395" y="292279"/>
                    <a:pt x="18801" y="177884"/>
                    <a:pt x="20611" y="173026"/>
                  </a:cubicBezTo>
                  <a:cubicBezTo>
                    <a:pt x="20897" y="172360"/>
                    <a:pt x="21278" y="171788"/>
                    <a:pt x="21849" y="171312"/>
                  </a:cubicBezTo>
                  <a:cubicBezTo>
                    <a:pt x="22706" y="170455"/>
                    <a:pt x="111194" y="87587"/>
                    <a:pt x="150246" y="55297"/>
                  </a:cubicBezTo>
                  <a:cubicBezTo>
                    <a:pt x="176249" y="33676"/>
                    <a:pt x="241210" y="-9949"/>
                    <a:pt x="265213" y="2052"/>
                  </a:cubicBezTo>
                  <a:cubicBezTo>
                    <a:pt x="271785" y="5577"/>
                    <a:pt x="275309" y="12911"/>
                    <a:pt x="274071" y="20245"/>
                  </a:cubicBezTo>
                  <a:cubicBezTo>
                    <a:pt x="272547" y="49201"/>
                    <a:pt x="237400" y="67965"/>
                    <a:pt x="214254" y="80253"/>
                  </a:cubicBezTo>
                  <a:lnTo>
                    <a:pt x="209968" y="82444"/>
                  </a:lnTo>
                  <a:cubicBezTo>
                    <a:pt x="252926" y="77014"/>
                    <a:pt x="356367" y="66918"/>
                    <a:pt x="411993" y="85301"/>
                  </a:cubicBezTo>
                  <a:cubicBezTo>
                    <a:pt x="489336" y="110828"/>
                    <a:pt x="490384" y="126544"/>
                    <a:pt x="490860" y="131783"/>
                  </a:cubicBezTo>
                  <a:cubicBezTo>
                    <a:pt x="491336" y="137022"/>
                    <a:pt x="489717" y="142165"/>
                    <a:pt x="480383" y="147214"/>
                  </a:cubicBezTo>
                  <a:cubicBezTo>
                    <a:pt x="467619" y="154167"/>
                    <a:pt x="440663" y="149214"/>
                    <a:pt x="409421" y="143403"/>
                  </a:cubicBezTo>
                  <a:cubicBezTo>
                    <a:pt x="388752" y="138451"/>
                    <a:pt x="367511" y="136069"/>
                    <a:pt x="346175" y="136355"/>
                  </a:cubicBezTo>
                  <a:cubicBezTo>
                    <a:pt x="334555" y="137689"/>
                    <a:pt x="323125" y="139403"/>
                    <a:pt x="313124" y="141118"/>
                  </a:cubicBezTo>
                  <a:cubicBezTo>
                    <a:pt x="352748" y="145213"/>
                    <a:pt x="414660" y="154072"/>
                    <a:pt x="441330" y="170931"/>
                  </a:cubicBezTo>
                  <a:cubicBezTo>
                    <a:pt x="459047" y="182170"/>
                    <a:pt x="488479" y="203697"/>
                    <a:pt x="486193" y="222270"/>
                  </a:cubicBezTo>
                  <a:cubicBezTo>
                    <a:pt x="485621" y="227223"/>
                    <a:pt x="482478" y="233796"/>
                    <a:pt x="471334" y="237511"/>
                  </a:cubicBezTo>
                  <a:cubicBezTo>
                    <a:pt x="460094" y="241320"/>
                    <a:pt x="441521" y="233796"/>
                    <a:pt x="416470" y="223318"/>
                  </a:cubicBezTo>
                  <a:cubicBezTo>
                    <a:pt x="388276" y="211507"/>
                    <a:pt x="354462" y="197315"/>
                    <a:pt x="319791" y="195410"/>
                  </a:cubicBezTo>
                  <a:cubicBezTo>
                    <a:pt x="365987" y="212365"/>
                    <a:pt x="457523" y="250274"/>
                    <a:pt x="453998" y="285231"/>
                  </a:cubicBezTo>
                  <a:cubicBezTo>
                    <a:pt x="451998" y="304566"/>
                    <a:pt x="447045" y="315901"/>
                    <a:pt x="438473" y="320092"/>
                  </a:cubicBezTo>
                  <a:cubicBezTo>
                    <a:pt x="429900" y="324378"/>
                    <a:pt x="418184" y="320092"/>
                    <a:pt x="407993" y="313615"/>
                  </a:cubicBezTo>
                  <a:cubicBezTo>
                    <a:pt x="370940" y="294756"/>
                    <a:pt x="332269" y="279230"/>
                    <a:pt x="292454" y="267228"/>
                  </a:cubicBezTo>
                  <a:cubicBezTo>
                    <a:pt x="410564" y="364574"/>
                    <a:pt x="410755" y="392863"/>
                    <a:pt x="409612" y="398007"/>
                  </a:cubicBezTo>
                  <a:cubicBezTo>
                    <a:pt x="408279" y="403341"/>
                    <a:pt x="403706" y="407246"/>
                    <a:pt x="398182" y="407627"/>
                  </a:cubicBezTo>
                  <a:cubicBezTo>
                    <a:pt x="396277" y="408008"/>
                    <a:pt x="394181" y="408008"/>
                    <a:pt x="392181" y="407722"/>
                  </a:cubicBezTo>
                  <a:close/>
                  <a:moveTo>
                    <a:pt x="255879" y="302471"/>
                  </a:moveTo>
                  <a:cubicBezTo>
                    <a:pt x="257212" y="302471"/>
                    <a:pt x="258545" y="303043"/>
                    <a:pt x="259498" y="303995"/>
                  </a:cubicBezTo>
                  <a:cubicBezTo>
                    <a:pt x="285692" y="332189"/>
                    <a:pt x="361606" y="404198"/>
                    <a:pt x="396848" y="397721"/>
                  </a:cubicBezTo>
                  <a:cubicBezTo>
                    <a:pt x="400277" y="397149"/>
                    <a:pt x="400563" y="396007"/>
                    <a:pt x="400658" y="395626"/>
                  </a:cubicBezTo>
                  <a:cubicBezTo>
                    <a:pt x="404945" y="378671"/>
                    <a:pt x="327125" y="306853"/>
                    <a:pt x="270452" y="261323"/>
                  </a:cubicBezTo>
                  <a:cubicBezTo>
                    <a:pt x="268737" y="259894"/>
                    <a:pt x="268166" y="257608"/>
                    <a:pt x="269023" y="255513"/>
                  </a:cubicBezTo>
                  <a:cubicBezTo>
                    <a:pt x="269880" y="253512"/>
                    <a:pt x="272071" y="252369"/>
                    <a:pt x="274262" y="252751"/>
                  </a:cubicBezTo>
                  <a:cubicBezTo>
                    <a:pt x="311219" y="258942"/>
                    <a:pt x="395039" y="294184"/>
                    <a:pt x="413422" y="305233"/>
                  </a:cubicBezTo>
                  <a:cubicBezTo>
                    <a:pt x="420947" y="309805"/>
                    <a:pt x="429329" y="313996"/>
                    <a:pt x="434567" y="311424"/>
                  </a:cubicBezTo>
                  <a:cubicBezTo>
                    <a:pt x="438187" y="309615"/>
                    <a:pt x="442854" y="303423"/>
                    <a:pt x="444854" y="284088"/>
                  </a:cubicBezTo>
                  <a:cubicBezTo>
                    <a:pt x="447617" y="256846"/>
                    <a:pt x="353224" y="215603"/>
                    <a:pt x="292931" y="196077"/>
                  </a:cubicBezTo>
                  <a:cubicBezTo>
                    <a:pt x="290264" y="195791"/>
                    <a:pt x="288263" y="193505"/>
                    <a:pt x="288549" y="190838"/>
                  </a:cubicBezTo>
                  <a:cubicBezTo>
                    <a:pt x="288835" y="188171"/>
                    <a:pt x="291121" y="186171"/>
                    <a:pt x="293788" y="186456"/>
                  </a:cubicBezTo>
                  <a:cubicBezTo>
                    <a:pt x="339603" y="180075"/>
                    <a:pt x="386466" y="199696"/>
                    <a:pt x="420756" y="214079"/>
                  </a:cubicBezTo>
                  <a:cubicBezTo>
                    <a:pt x="442092" y="223032"/>
                    <a:pt x="460475" y="230843"/>
                    <a:pt x="469048" y="227986"/>
                  </a:cubicBezTo>
                  <a:cubicBezTo>
                    <a:pt x="474287" y="226271"/>
                    <a:pt x="477049" y="223794"/>
                    <a:pt x="477430" y="220747"/>
                  </a:cubicBezTo>
                  <a:cubicBezTo>
                    <a:pt x="478287" y="213698"/>
                    <a:pt x="467810" y="198553"/>
                    <a:pt x="437044" y="178741"/>
                  </a:cubicBezTo>
                  <a:cubicBezTo>
                    <a:pt x="399230" y="154833"/>
                    <a:pt x="279215" y="147404"/>
                    <a:pt x="277881" y="147404"/>
                  </a:cubicBezTo>
                  <a:cubicBezTo>
                    <a:pt x="275500" y="147309"/>
                    <a:pt x="273595" y="145308"/>
                    <a:pt x="273404" y="142927"/>
                  </a:cubicBezTo>
                  <a:cubicBezTo>
                    <a:pt x="273119" y="140546"/>
                    <a:pt x="274833" y="138260"/>
                    <a:pt x="277214" y="137784"/>
                  </a:cubicBezTo>
                  <a:cubicBezTo>
                    <a:pt x="277214" y="137784"/>
                    <a:pt x="310933" y="130449"/>
                    <a:pt x="345985" y="126258"/>
                  </a:cubicBezTo>
                  <a:cubicBezTo>
                    <a:pt x="368178" y="125877"/>
                    <a:pt x="390371" y="128259"/>
                    <a:pt x="411993" y="133498"/>
                  </a:cubicBezTo>
                  <a:cubicBezTo>
                    <a:pt x="437711" y="138260"/>
                    <a:pt x="466857" y="143118"/>
                    <a:pt x="476573" y="138260"/>
                  </a:cubicBezTo>
                  <a:cubicBezTo>
                    <a:pt x="479144" y="136831"/>
                    <a:pt x="482192" y="134545"/>
                    <a:pt x="482002" y="132164"/>
                  </a:cubicBezTo>
                  <a:cubicBezTo>
                    <a:pt x="481811" y="129783"/>
                    <a:pt x="477239" y="116352"/>
                    <a:pt x="409802" y="93969"/>
                  </a:cubicBezTo>
                  <a:cubicBezTo>
                    <a:pt x="342365" y="71680"/>
                    <a:pt x="194347" y="93969"/>
                    <a:pt x="192823" y="93969"/>
                  </a:cubicBezTo>
                  <a:cubicBezTo>
                    <a:pt x="191204" y="94159"/>
                    <a:pt x="189584" y="93588"/>
                    <a:pt x="188441" y="92445"/>
                  </a:cubicBezTo>
                  <a:cubicBezTo>
                    <a:pt x="187394" y="91206"/>
                    <a:pt x="187013" y="89587"/>
                    <a:pt x="187394" y="87968"/>
                  </a:cubicBezTo>
                  <a:cubicBezTo>
                    <a:pt x="188727" y="82539"/>
                    <a:pt x="195395" y="78919"/>
                    <a:pt x="210444" y="70918"/>
                  </a:cubicBezTo>
                  <a:cubicBezTo>
                    <a:pt x="231685" y="59583"/>
                    <a:pt x="263879" y="42534"/>
                    <a:pt x="265118" y="18912"/>
                  </a:cubicBezTo>
                  <a:cubicBezTo>
                    <a:pt x="265118" y="11863"/>
                    <a:pt x="262736" y="10435"/>
                    <a:pt x="261593" y="9958"/>
                  </a:cubicBezTo>
                  <a:cubicBezTo>
                    <a:pt x="246734" y="2433"/>
                    <a:pt x="193204" y="31770"/>
                    <a:pt x="157104" y="61965"/>
                  </a:cubicBezTo>
                  <a:cubicBezTo>
                    <a:pt x="120909" y="92159"/>
                    <a:pt x="38994" y="168264"/>
                    <a:pt x="29945" y="177122"/>
                  </a:cubicBezTo>
                  <a:cubicBezTo>
                    <a:pt x="25659" y="188457"/>
                    <a:pt x="-11393" y="292279"/>
                    <a:pt x="29374" y="338761"/>
                  </a:cubicBezTo>
                  <a:cubicBezTo>
                    <a:pt x="46709" y="358097"/>
                    <a:pt x="90715" y="358097"/>
                    <a:pt x="156628" y="338761"/>
                  </a:cubicBezTo>
                  <a:cubicBezTo>
                    <a:pt x="189965" y="328665"/>
                    <a:pt x="222541" y="316378"/>
                    <a:pt x="254259" y="301995"/>
                  </a:cubicBezTo>
                  <a:cubicBezTo>
                    <a:pt x="254831" y="302090"/>
                    <a:pt x="255307" y="302185"/>
                    <a:pt x="255879" y="302471"/>
                  </a:cubicBezTo>
                  <a:close/>
                </a:path>
              </a:pathLst>
            </a:custGeom>
            <a:solidFill>
              <a:srgbClr val="231F20"/>
            </a:solidFill>
            <a:ln w="9525" cap="flat">
              <a:noFill/>
              <a:prstDash val="solid"/>
              <a:miter/>
            </a:ln>
          </p:spPr>
          <p:txBody>
            <a:bodyPr rtlCol="0" anchor="ctr"/>
            <a:lstStyle/>
            <a:p>
              <a:endParaRPr lang="zh-CN" altLang="en-US"/>
            </a:p>
          </p:txBody>
        </p:sp>
        <p:sp>
          <p:nvSpPr>
            <p:cNvPr id="42" name="图形 7">
              <a:extLst>
                <a:ext uri="{FF2B5EF4-FFF2-40B4-BE49-F238E27FC236}">
                  <a16:creationId xmlns:a16="http://schemas.microsoft.com/office/drawing/2014/main" id="{D3A38379-FA08-4122-8337-89BF9D484680}"/>
                </a:ext>
              </a:extLst>
            </p:cNvPr>
            <p:cNvSpPr/>
            <p:nvPr/>
          </p:nvSpPr>
          <p:spPr>
            <a:xfrm>
              <a:off x="5484448" y="4303680"/>
              <a:ext cx="666104" cy="601521"/>
            </a:xfrm>
            <a:custGeom>
              <a:avLst/>
              <a:gdLst>
                <a:gd name="connsiteX0" fmla="*/ 644508 w 666104"/>
                <a:gd name="connsiteY0" fmla="*/ 0 h 601521"/>
                <a:gd name="connsiteX1" fmla="*/ 665178 w 666104"/>
                <a:gd name="connsiteY1" fmla="*/ 395097 h 601521"/>
                <a:gd name="connsiteX2" fmla="*/ 491156 w 666104"/>
                <a:gd name="connsiteY2" fmla="*/ 598170 h 601521"/>
                <a:gd name="connsiteX3" fmla="*/ 96059 w 666104"/>
                <a:gd name="connsiteY3" fmla="*/ 391287 h 601521"/>
                <a:gd name="connsiteX4" fmla="*/ 16906 w 666104"/>
                <a:gd name="connsiteY4" fmla="*/ 0 h 601521"/>
                <a:gd name="connsiteX5" fmla="*/ 644508 w 666104"/>
                <a:gd name="connsiteY5" fmla="*/ 0 h 6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04" h="601521">
                  <a:moveTo>
                    <a:pt x="644508" y="0"/>
                  </a:moveTo>
                  <a:cubicBezTo>
                    <a:pt x="644508" y="0"/>
                    <a:pt x="671369" y="258604"/>
                    <a:pt x="665178" y="395097"/>
                  </a:cubicBezTo>
                  <a:cubicBezTo>
                    <a:pt x="658986" y="531590"/>
                    <a:pt x="605265" y="575024"/>
                    <a:pt x="491156" y="598170"/>
                  </a:cubicBezTo>
                  <a:cubicBezTo>
                    <a:pt x="377046" y="621316"/>
                    <a:pt x="197310" y="521589"/>
                    <a:pt x="96059" y="391287"/>
                  </a:cubicBezTo>
                  <a:cubicBezTo>
                    <a:pt x="-5192" y="260985"/>
                    <a:pt x="-16622" y="192405"/>
                    <a:pt x="16906" y="0"/>
                  </a:cubicBezTo>
                  <a:lnTo>
                    <a:pt x="644508" y="0"/>
                  </a:lnTo>
                  <a:close/>
                </a:path>
              </a:pathLst>
            </a:custGeom>
            <a:solidFill>
              <a:srgbClr val="FFFFFF"/>
            </a:solidFill>
            <a:ln w="9525" cap="flat">
              <a:noFill/>
              <a:prstDash val="solid"/>
              <a:miter/>
            </a:ln>
          </p:spPr>
          <p:txBody>
            <a:bodyPr rtlCol="0" anchor="ctr"/>
            <a:lstStyle/>
            <a:p>
              <a:endParaRPr lang="zh-CN" altLang="en-US"/>
            </a:p>
          </p:txBody>
        </p:sp>
        <p:sp>
          <p:nvSpPr>
            <p:cNvPr id="43" name="图形 7">
              <a:extLst>
                <a:ext uri="{FF2B5EF4-FFF2-40B4-BE49-F238E27FC236}">
                  <a16:creationId xmlns:a16="http://schemas.microsoft.com/office/drawing/2014/main" id="{D3A38379-FA08-4122-8337-89BF9D484680}"/>
                </a:ext>
              </a:extLst>
            </p:cNvPr>
            <p:cNvSpPr/>
            <p:nvPr/>
          </p:nvSpPr>
          <p:spPr>
            <a:xfrm>
              <a:off x="5479696" y="4298822"/>
              <a:ext cx="675903" cy="610368"/>
            </a:xfrm>
            <a:custGeom>
              <a:avLst/>
              <a:gdLst>
                <a:gd name="connsiteX0" fmla="*/ 462570 w 675903"/>
                <a:gd name="connsiteY0" fmla="*/ 610362 h 610368"/>
                <a:gd name="connsiteX1" fmla="*/ 97286 w 675903"/>
                <a:gd name="connsiteY1" fmla="*/ 398526 h 610368"/>
                <a:gd name="connsiteX2" fmla="*/ 17085 w 675903"/>
                <a:gd name="connsiteY2" fmla="*/ 4001 h 610368"/>
                <a:gd name="connsiteX3" fmla="*/ 21848 w 675903"/>
                <a:gd name="connsiteY3" fmla="*/ 0 h 610368"/>
                <a:gd name="connsiteX4" fmla="*/ 649450 w 675903"/>
                <a:gd name="connsiteY4" fmla="*/ 0 h 610368"/>
                <a:gd name="connsiteX5" fmla="*/ 654308 w 675903"/>
                <a:gd name="connsiteY5" fmla="*/ 4382 h 610368"/>
                <a:gd name="connsiteX6" fmla="*/ 674977 w 675903"/>
                <a:gd name="connsiteY6" fmla="*/ 400145 h 610368"/>
                <a:gd name="connsiteX7" fmla="*/ 497336 w 675903"/>
                <a:gd name="connsiteY7" fmla="*/ 607409 h 610368"/>
                <a:gd name="connsiteX8" fmla="*/ 462570 w 675903"/>
                <a:gd name="connsiteY8" fmla="*/ 610362 h 610368"/>
                <a:gd name="connsiteX9" fmla="*/ 25658 w 675903"/>
                <a:gd name="connsiteY9" fmla="*/ 9620 h 610368"/>
                <a:gd name="connsiteX10" fmla="*/ 104811 w 675903"/>
                <a:gd name="connsiteY10" fmla="*/ 392716 h 610368"/>
                <a:gd name="connsiteX11" fmla="*/ 495240 w 675903"/>
                <a:gd name="connsiteY11" fmla="*/ 597980 h 610368"/>
                <a:gd name="connsiteX12" fmla="*/ 665071 w 675903"/>
                <a:gd name="connsiteY12" fmla="*/ 399764 h 610368"/>
                <a:gd name="connsiteX13" fmla="*/ 644878 w 675903"/>
                <a:gd name="connsiteY13" fmla="*/ 9620 h 610368"/>
                <a:gd name="connsiteX14" fmla="*/ 25658 w 675903"/>
                <a:gd name="connsiteY14" fmla="*/ 9620 h 61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5903" h="610368">
                  <a:moveTo>
                    <a:pt x="462570" y="610362"/>
                  </a:moveTo>
                  <a:cubicBezTo>
                    <a:pt x="350651" y="610362"/>
                    <a:pt x="191869" y="520637"/>
                    <a:pt x="97286" y="398526"/>
                  </a:cubicBezTo>
                  <a:cubicBezTo>
                    <a:pt x="-3393" y="269462"/>
                    <a:pt x="-17681" y="199263"/>
                    <a:pt x="17085" y="4001"/>
                  </a:cubicBezTo>
                  <a:cubicBezTo>
                    <a:pt x="17466" y="1715"/>
                    <a:pt x="19467" y="0"/>
                    <a:pt x="21848" y="0"/>
                  </a:cubicBezTo>
                  <a:lnTo>
                    <a:pt x="649450" y="0"/>
                  </a:lnTo>
                  <a:cubicBezTo>
                    <a:pt x="651927" y="0"/>
                    <a:pt x="654022" y="1905"/>
                    <a:pt x="654308" y="4382"/>
                  </a:cubicBezTo>
                  <a:cubicBezTo>
                    <a:pt x="654308" y="6953"/>
                    <a:pt x="681168" y="264795"/>
                    <a:pt x="674977" y="400145"/>
                  </a:cubicBezTo>
                  <a:cubicBezTo>
                    <a:pt x="668310" y="545878"/>
                    <a:pt x="607254" y="585407"/>
                    <a:pt x="497336" y="607409"/>
                  </a:cubicBezTo>
                  <a:cubicBezTo>
                    <a:pt x="485906" y="609505"/>
                    <a:pt x="474285" y="610457"/>
                    <a:pt x="462570" y="610362"/>
                  </a:cubicBezTo>
                  <a:close/>
                  <a:moveTo>
                    <a:pt x="25658" y="9620"/>
                  </a:moveTo>
                  <a:cubicBezTo>
                    <a:pt x="-7680" y="200597"/>
                    <a:pt x="6322" y="265652"/>
                    <a:pt x="104811" y="392716"/>
                  </a:cubicBezTo>
                  <a:cubicBezTo>
                    <a:pt x="208252" y="525590"/>
                    <a:pt x="386941" y="619601"/>
                    <a:pt x="495240" y="597980"/>
                  </a:cubicBezTo>
                  <a:cubicBezTo>
                    <a:pt x="600492" y="576929"/>
                    <a:pt x="658785" y="539115"/>
                    <a:pt x="665071" y="399764"/>
                  </a:cubicBezTo>
                  <a:cubicBezTo>
                    <a:pt x="670786" y="274796"/>
                    <a:pt x="648307" y="44101"/>
                    <a:pt x="644878" y="9620"/>
                  </a:cubicBezTo>
                  <a:lnTo>
                    <a:pt x="25658" y="9620"/>
                  </a:lnTo>
                  <a:close/>
                </a:path>
              </a:pathLst>
            </a:custGeom>
            <a:solidFill>
              <a:srgbClr val="231F20"/>
            </a:solidFill>
            <a:ln w="9525" cap="flat">
              <a:noFill/>
              <a:prstDash val="solid"/>
              <a:miter/>
            </a:ln>
          </p:spPr>
          <p:txBody>
            <a:bodyPr rtlCol="0" anchor="ctr"/>
            <a:lstStyle/>
            <a:p>
              <a:endParaRPr lang="zh-CN" altLang="en-US"/>
            </a:p>
          </p:txBody>
        </p:sp>
        <p:sp>
          <p:nvSpPr>
            <p:cNvPr id="44" name="图形 7">
              <a:extLst>
                <a:ext uri="{FF2B5EF4-FFF2-40B4-BE49-F238E27FC236}">
                  <a16:creationId xmlns:a16="http://schemas.microsoft.com/office/drawing/2014/main" id="{D3A38379-FA08-4122-8337-89BF9D484680}"/>
                </a:ext>
              </a:extLst>
            </p:cNvPr>
            <p:cNvSpPr/>
            <p:nvPr/>
          </p:nvSpPr>
          <p:spPr>
            <a:xfrm>
              <a:off x="5501354" y="4183496"/>
              <a:ext cx="627506" cy="225872"/>
            </a:xfrm>
            <a:custGeom>
              <a:avLst/>
              <a:gdLst>
                <a:gd name="connsiteX0" fmla="*/ 0 w 627506"/>
                <a:gd name="connsiteY0" fmla="*/ 120183 h 225872"/>
                <a:gd name="connsiteX1" fmla="*/ 240792 w 627506"/>
                <a:gd name="connsiteY1" fmla="*/ 223625 h 225872"/>
                <a:gd name="connsiteX2" fmla="*/ 627507 w 627506"/>
                <a:gd name="connsiteY2" fmla="*/ 120183 h 225872"/>
                <a:gd name="connsiteX3" fmla="*/ 313658 w 627506"/>
                <a:gd name="connsiteY3" fmla="*/ 168 h 225872"/>
                <a:gd name="connsiteX4" fmla="*/ 0 w 627506"/>
                <a:gd name="connsiteY4" fmla="*/ 120183 h 22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506" h="225872">
                  <a:moveTo>
                    <a:pt x="0" y="120183"/>
                  </a:moveTo>
                  <a:cubicBezTo>
                    <a:pt x="0" y="120183"/>
                    <a:pt x="21527" y="209147"/>
                    <a:pt x="240792" y="223625"/>
                  </a:cubicBezTo>
                  <a:cubicBezTo>
                    <a:pt x="460058" y="238103"/>
                    <a:pt x="627507" y="180191"/>
                    <a:pt x="627507" y="120183"/>
                  </a:cubicBezTo>
                  <a:cubicBezTo>
                    <a:pt x="627507" y="60176"/>
                    <a:pt x="471488" y="4169"/>
                    <a:pt x="313658" y="168"/>
                  </a:cubicBezTo>
                  <a:cubicBezTo>
                    <a:pt x="155829" y="-3832"/>
                    <a:pt x="8954" y="64272"/>
                    <a:pt x="0" y="120183"/>
                  </a:cubicBezTo>
                  <a:close/>
                </a:path>
              </a:pathLst>
            </a:custGeom>
            <a:solidFill>
              <a:srgbClr val="FFFFFF"/>
            </a:solidFill>
            <a:ln w="9525" cap="flat">
              <a:noFill/>
              <a:prstDash val="solid"/>
              <a:miter/>
            </a:ln>
          </p:spPr>
          <p:txBody>
            <a:bodyPr rtlCol="0" anchor="ctr"/>
            <a:lstStyle/>
            <a:p>
              <a:endParaRPr lang="zh-CN" altLang="en-US"/>
            </a:p>
          </p:txBody>
        </p:sp>
        <p:sp>
          <p:nvSpPr>
            <p:cNvPr id="45" name="图形 7">
              <a:extLst>
                <a:ext uri="{FF2B5EF4-FFF2-40B4-BE49-F238E27FC236}">
                  <a16:creationId xmlns:a16="http://schemas.microsoft.com/office/drawing/2014/main" id="{D3A38379-FA08-4122-8337-89BF9D484680}"/>
                </a:ext>
              </a:extLst>
            </p:cNvPr>
            <p:cNvSpPr/>
            <p:nvPr/>
          </p:nvSpPr>
          <p:spPr>
            <a:xfrm>
              <a:off x="5496639" y="4178728"/>
              <a:ext cx="637746" cy="235537"/>
            </a:xfrm>
            <a:custGeom>
              <a:avLst/>
              <a:gdLst>
                <a:gd name="connsiteX0" fmla="*/ 314754 w 637746"/>
                <a:gd name="connsiteY0" fmla="*/ 235537 h 235537"/>
                <a:gd name="connsiteX1" fmla="*/ 245221 w 637746"/>
                <a:gd name="connsiteY1" fmla="*/ 233251 h 235537"/>
                <a:gd name="connsiteX2" fmla="*/ 143 w 637746"/>
                <a:gd name="connsiteY2" fmla="*/ 126095 h 235537"/>
                <a:gd name="connsiteX3" fmla="*/ 143 w 637746"/>
                <a:gd name="connsiteY3" fmla="*/ 124190 h 235537"/>
                <a:gd name="connsiteX4" fmla="*/ 319230 w 637746"/>
                <a:gd name="connsiteY4" fmla="*/ 175 h 235537"/>
                <a:gd name="connsiteX5" fmla="*/ 637746 w 637746"/>
                <a:gd name="connsiteY5" fmla="*/ 124952 h 235537"/>
                <a:gd name="connsiteX6" fmla="*/ 618411 w 637746"/>
                <a:gd name="connsiteY6" fmla="*/ 162576 h 235537"/>
                <a:gd name="connsiteX7" fmla="*/ 314754 w 637746"/>
                <a:gd name="connsiteY7" fmla="*/ 235537 h 235537"/>
                <a:gd name="connsiteX8" fmla="*/ 9763 w 637746"/>
                <a:gd name="connsiteY8" fmla="*/ 124666 h 235537"/>
                <a:gd name="connsiteX9" fmla="*/ 46911 w 637746"/>
                <a:gd name="connsiteY9" fmla="*/ 168100 h 235537"/>
                <a:gd name="connsiteX10" fmla="*/ 245983 w 637746"/>
                <a:gd name="connsiteY10" fmla="*/ 223631 h 235537"/>
                <a:gd name="connsiteX11" fmla="*/ 611267 w 637746"/>
                <a:gd name="connsiteY11" fmla="*/ 156004 h 235537"/>
                <a:gd name="connsiteX12" fmla="*/ 627745 w 637746"/>
                <a:gd name="connsiteY12" fmla="*/ 125428 h 235537"/>
                <a:gd name="connsiteX13" fmla="*/ 318373 w 637746"/>
                <a:gd name="connsiteY13" fmla="*/ 10271 h 235537"/>
                <a:gd name="connsiteX14" fmla="*/ 9763 w 637746"/>
                <a:gd name="connsiteY14" fmla="*/ 124666 h 235537"/>
                <a:gd name="connsiteX15" fmla="*/ 4905 w 637746"/>
                <a:gd name="connsiteY15" fmla="*/ 124666 h 235537"/>
                <a:gd name="connsiteX16" fmla="*/ 4905 w 637746"/>
                <a:gd name="connsiteY16" fmla="*/ 124666 h 2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7746" h="235537">
                  <a:moveTo>
                    <a:pt x="314754" y="235537"/>
                  </a:moveTo>
                  <a:cubicBezTo>
                    <a:pt x="292560" y="235537"/>
                    <a:pt x="269319" y="234775"/>
                    <a:pt x="245221" y="233251"/>
                  </a:cubicBezTo>
                  <a:cubicBezTo>
                    <a:pt x="24908" y="218678"/>
                    <a:pt x="905" y="129905"/>
                    <a:pt x="143" y="126095"/>
                  </a:cubicBezTo>
                  <a:cubicBezTo>
                    <a:pt x="-48" y="125428"/>
                    <a:pt x="-48" y="124762"/>
                    <a:pt x="143" y="124190"/>
                  </a:cubicBezTo>
                  <a:cubicBezTo>
                    <a:pt x="9858" y="64849"/>
                    <a:pt x="158734" y="-3921"/>
                    <a:pt x="319230" y="175"/>
                  </a:cubicBezTo>
                  <a:cubicBezTo>
                    <a:pt x="469630" y="4175"/>
                    <a:pt x="637746" y="58182"/>
                    <a:pt x="637746" y="124952"/>
                  </a:cubicBezTo>
                  <a:cubicBezTo>
                    <a:pt x="636889" y="139621"/>
                    <a:pt x="629841" y="153337"/>
                    <a:pt x="618411" y="162576"/>
                  </a:cubicBezTo>
                  <a:cubicBezTo>
                    <a:pt x="577739" y="199914"/>
                    <a:pt x="468773" y="235537"/>
                    <a:pt x="314754" y="235537"/>
                  </a:cubicBezTo>
                  <a:close/>
                  <a:moveTo>
                    <a:pt x="9763" y="124666"/>
                  </a:moveTo>
                  <a:cubicBezTo>
                    <a:pt x="11192" y="128953"/>
                    <a:pt x="18812" y="147907"/>
                    <a:pt x="46911" y="168100"/>
                  </a:cubicBezTo>
                  <a:cubicBezTo>
                    <a:pt x="76438" y="189341"/>
                    <a:pt x="134826" y="216392"/>
                    <a:pt x="245983" y="223631"/>
                  </a:cubicBezTo>
                  <a:cubicBezTo>
                    <a:pt x="425434" y="235537"/>
                    <a:pt x="565547" y="198295"/>
                    <a:pt x="611267" y="156004"/>
                  </a:cubicBezTo>
                  <a:cubicBezTo>
                    <a:pt x="620792" y="148574"/>
                    <a:pt x="626697" y="137525"/>
                    <a:pt x="627745" y="125428"/>
                  </a:cubicBezTo>
                  <a:cubicBezTo>
                    <a:pt x="627745" y="70374"/>
                    <a:pt x="477536" y="14462"/>
                    <a:pt x="318373" y="10271"/>
                  </a:cubicBezTo>
                  <a:cubicBezTo>
                    <a:pt x="166449" y="5318"/>
                    <a:pt x="20145" y="70374"/>
                    <a:pt x="9763" y="124666"/>
                  </a:cubicBezTo>
                  <a:close/>
                  <a:moveTo>
                    <a:pt x="4905" y="124666"/>
                  </a:moveTo>
                  <a:lnTo>
                    <a:pt x="4905" y="124666"/>
                  </a:lnTo>
                  <a:close/>
                </a:path>
              </a:pathLst>
            </a:custGeom>
            <a:solidFill>
              <a:srgbClr val="231F20"/>
            </a:solidFill>
            <a:ln w="9525" cap="flat">
              <a:noFill/>
              <a:prstDash val="solid"/>
              <a:miter/>
            </a:ln>
          </p:spPr>
          <p:txBody>
            <a:bodyPr rtlCol="0" anchor="ctr"/>
            <a:lstStyle/>
            <a:p>
              <a:endParaRPr lang="zh-CN" altLang="en-US"/>
            </a:p>
          </p:txBody>
        </p:sp>
        <p:sp>
          <p:nvSpPr>
            <p:cNvPr id="46" name="图形 7">
              <a:extLst>
                <a:ext uri="{FF2B5EF4-FFF2-40B4-BE49-F238E27FC236}">
                  <a16:creationId xmlns:a16="http://schemas.microsoft.com/office/drawing/2014/main" id="{D3A38379-FA08-4122-8337-89BF9D484680}"/>
                </a:ext>
              </a:extLst>
            </p:cNvPr>
            <p:cNvSpPr/>
            <p:nvPr/>
          </p:nvSpPr>
          <p:spPr>
            <a:xfrm>
              <a:off x="5517399" y="4409883"/>
              <a:ext cx="213018" cy="286273"/>
            </a:xfrm>
            <a:custGeom>
              <a:avLst/>
              <a:gdLst>
                <a:gd name="connsiteX0" fmla="*/ 101494 w 213018"/>
                <a:gd name="connsiteY0" fmla="*/ 279178 h 286273"/>
                <a:gd name="connsiteX1" fmla="*/ 211793 w 213018"/>
                <a:gd name="connsiteY1" fmla="*/ 180785 h 286273"/>
                <a:gd name="connsiteX2" fmla="*/ 74728 w 213018"/>
                <a:gd name="connsiteY2" fmla="*/ 0 h 286273"/>
                <a:gd name="connsiteX3" fmla="*/ 3958 w 213018"/>
                <a:gd name="connsiteY3" fmla="*/ 131064 h 286273"/>
                <a:gd name="connsiteX4" fmla="*/ 101494 w 213018"/>
                <a:gd name="connsiteY4" fmla="*/ 279178 h 286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018" h="286273">
                  <a:moveTo>
                    <a:pt x="101494" y="279178"/>
                  </a:moveTo>
                  <a:cubicBezTo>
                    <a:pt x="138165" y="293466"/>
                    <a:pt x="224271" y="297085"/>
                    <a:pt x="211793" y="180785"/>
                  </a:cubicBezTo>
                  <a:cubicBezTo>
                    <a:pt x="199315" y="64485"/>
                    <a:pt x="153786" y="191"/>
                    <a:pt x="74728" y="0"/>
                  </a:cubicBezTo>
                  <a:cubicBezTo>
                    <a:pt x="-4329" y="-190"/>
                    <a:pt x="-5282" y="93917"/>
                    <a:pt x="3958" y="131064"/>
                  </a:cubicBezTo>
                  <a:cubicBezTo>
                    <a:pt x="13197" y="168307"/>
                    <a:pt x="22531" y="247936"/>
                    <a:pt x="101494" y="279178"/>
                  </a:cubicBezTo>
                  <a:close/>
                </a:path>
              </a:pathLst>
            </a:custGeom>
            <a:solidFill>
              <a:srgbClr val="231F20"/>
            </a:solidFill>
            <a:ln w="9525" cap="flat">
              <a:noFill/>
              <a:prstDash val="solid"/>
              <a:miter/>
            </a:ln>
          </p:spPr>
          <p:txBody>
            <a:bodyPr rtlCol="0" anchor="ctr"/>
            <a:lstStyle/>
            <a:p>
              <a:endParaRPr lang="zh-CN" altLang="en-US"/>
            </a:p>
          </p:txBody>
        </p:sp>
        <p:sp>
          <p:nvSpPr>
            <p:cNvPr id="47" name="图形 7">
              <a:extLst>
                <a:ext uri="{FF2B5EF4-FFF2-40B4-BE49-F238E27FC236}">
                  <a16:creationId xmlns:a16="http://schemas.microsoft.com/office/drawing/2014/main" id="{D3A38379-FA08-4122-8337-89BF9D484680}"/>
                </a:ext>
              </a:extLst>
            </p:cNvPr>
            <p:cNvSpPr/>
            <p:nvPr/>
          </p:nvSpPr>
          <p:spPr>
            <a:xfrm>
              <a:off x="5512545" y="4405045"/>
              <a:ext cx="222268" cy="295951"/>
            </a:xfrm>
            <a:custGeom>
              <a:avLst/>
              <a:gdLst>
                <a:gd name="connsiteX0" fmla="*/ 145305 w 222268"/>
                <a:gd name="connsiteY0" fmla="*/ 295922 h 295951"/>
                <a:gd name="connsiteX1" fmla="*/ 104633 w 222268"/>
                <a:gd name="connsiteY1" fmla="*/ 288493 h 295951"/>
                <a:gd name="connsiteX2" fmla="*/ 104633 w 222268"/>
                <a:gd name="connsiteY2" fmla="*/ 288493 h 295951"/>
                <a:gd name="connsiteX3" fmla="*/ 7097 w 222268"/>
                <a:gd name="connsiteY3" fmla="*/ 150190 h 295951"/>
                <a:gd name="connsiteX4" fmla="*/ 4144 w 222268"/>
                <a:gd name="connsiteY4" fmla="*/ 137140 h 295951"/>
                <a:gd name="connsiteX5" fmla="*/ 21099 w 222268"/>
                <a:gd name="connsiteY5" fmla="*/ 26555 h 295951"/>
                <a:gd name="connsiteX6" fmla="*/ 79106 w 222268"/>
                <a:gd name="connsiteY6" fmla="*/ 76 h 295951"/>
                <a:gd name="connsiteX7" fmla="*/ 79106 w 222268"/>
                <a:gd name="connsiteY7" fmla="*/ 76 h 295951"/>
                <a:gd name="connsiteX8" fmla="*/ 221028 w 222268"/>
                <a:gd name="connsiteY8" fmla="*/ 185242 h 295951"/>
                <a:gd name="connsiteX9" fmla="*/ 192930 w 222268"/>
                <a:gd name="connsiteY9" fmla="*/ 281349 h 295951"/>
                <a:gd name="connsiteX10" fmla="*/ 145305 w 222268"/>
                <a:gd name="connsiteY10" fmla="*/ 295922 h 295951"/>
                <a:gd name="connsiteX11" fmla="*/ 108157 w 222268"/>
                <a:gd name="connsiteY11" fmla="*/ 279539 h 295951"/>
                <a:gd name="connsiteX12" fmla="*/ 187500 w 222268"/>
                <a:gd name="connsiteY12" fmla="*/ 273538 h 295951"/>
                <a:gd name="connsiteX13" fmla="*/ 211884 w 222268"/>
                <a:gd name="connsiteY13" fmla="*/ 186575 h 295951"/>
                <a:gd name="connsiteX14" fmla="*/ 79582 w 222268"/>
                <a:gd name="connsiteY14" fmla="*/ 10077 h 295951"/>
                <a:gd name="connsiteX15" fmla="*/ 79582 w 222268"/>
                <a:gd name="connsiteY15" fmla="*/ 10077 h 295951"/>
                <a:gd name="connsiteX16" fmla="*/ 28814 w 222268"/>
                <a:gd name="connsiteY16" fmla="*/ 32937 h 295951"/>
                <a:gd name="connsiteX17" fmla="*/ 13669 w 222268"/>
                <a:gd name="connsiteY17" fmla="*/ 135235 h 295951"/>
                <a:gd name="connsiteX18" fmla="*/ 16717 w 222268"/>
                <a:gd name="connsiteY18" fmla="*/ 148475 h 295951"/>
                <a:gd name="connsiteX19" fmla="*/ 108348 w 222268"/>
                <a:gd name="connsiteY19" fmla="*/ 279920 h 295951"/>
                <a:gd name="connsiteX20" fmla="*/ 108157 w 222268"/>
                <a:gd name="connsiteY20" fmla="*/ 279539 h 29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68" h="295951">
                  <a:moveTo>
                    <a:pt x="145305" y="295922"/>
                  </a:moveTo>
                  <a:cubicBezTo>
                    <a:pt x="131398" y="295922"/>
                    <a:pt x="117587" y="293350"/>
                    <a:pt x="104633" y="288493"/>
                  </a:cubicBezTo>
                  <a:lnTo>
                    <a:pt x="104633" y="288493"/>
                  </a:lnTo>
                  <a:cubicBezTo>
                    <a:pt x="31671" y="259537"/>
                    <a:pt x="16241" y="191242"/>
                    <a:pt x="7097" y="150190"/>
                  </a:cubicBezTo>
                  <a:cubicBezTo>
                    <a:pt x="6144" y="145427"/>
                    <a:pt x="5097" y="141141"/>
                    <a:pt x="4144" y="137140"/>
                  </a:cubicBezTo>
                  <a:cubicBezTo>
                    <a:pt x="-2619" y="110089"/>
                    <a:pt x="-3666" y="58178"/>
                    <a:pt x="21099" y="26555"/>
                  </a:cubicBezTo>
                  <a:cubicBezTo>
                    <a:pt x="35100" y="8934"/>
                    <a:pt x="56627" y="-972"/>
                    <a:pt x="79106" y="76"/>
                  </a:cubicBezTo>
                  <a:lnTo>
                    <a:pt x="79106" y="76"/>
                  </a:lnTo>
                  <a:cubicBezTo>
                    <a:pt x="159021" y="76"/>
                    <a:pt x="208170" y="64274"/>
                    <a:pt x="221028" y="185242"/>
                  </a:cubicBezTo>
                  <a:cubicBezTo>
                    <a:pt x="225886" y="230962"/>
                    <a:pt x="216456" y="263347"/>
                    <a:pt x="192930" y="281349"/>
                  </a:cubicBezTo>
                  <a:cubicBezTo>
                    <a:pt x="178928" y="291160"/>
                    <a:pt x="162259" y="296398"/>
                    <a:pt x="145305" y="295922"/>
                  </a:cubicBezTo>
                  <a:close/>
                  <a:moveTo>
                    <a:pt x="108157" y="279539"/>
                  </a:moveTo>
                  <a:cubicBezTo>
                    <a:pt x="125683" y="286397"/>
                    <a:pt x="162164" y="292874"/>
                    <a:pt x="187500" y="273538"/>
                  </a:cubicBezTo>
                  <a:cubicBezTo>
                    <a:pt x="208074" y="257822"/>
                    <a:pt x="216456" y="228390"/>
                    <a:pt x="211884" y="186575"/>
                  </a:cubicBezTo>
                  <a:cubicBezTo>
                    <a:pt x="199407" y="69608"/>
                    <a:pt x="154830" y="10267"/>
                    <a:pt x="79582" y="10077"/>
                  </a:cubicBezTo>
                  <a:lnTo>
                    <a:pt x="79582" y="10077"/>
                  </a:lnTo>
                  <a:cubicBezTo>
                    <a:pt x="59961" y="9029"/>
                    <a:pt x="41101" y="17506"/>
                    <a:pt x="28814" y="32937"/>
                  </a:cubicBezTo>
                  <a:cubicBezTo>
                    <a:pt x="6335" y="61893"/>
                    <a:pt x="7573" y="110947"/>
                    <a:pt x="13669" y="135235"/>
                  </a:cubicBezTo>
                  <a:cubicBezTo>
                    <a:pt x="14717" y="139236"/>
                    <a:pt x="15669" y="143617"/>
                    <a:pt x="16717" y="148475"/>
                  </a:cubicBezTo>
                  <a:cubicBezTo>
                    <a:pt x="25385" y="187147"/>
                    <a:pt x="40149" y="253250"/>
                    <a:pt x="108348" y="279920"/>
                  </a:cubicBezTo>
                  <a:lnTo>
                    <a:pt x="108157" y="279539"/>
                  </a:lnTo>
                  <a:close/>
                </a:path>
              </a:pathLst>
            </a:custGeom>
            <a:solidFill>
              <a:srgbClr val="231F20"/>
            </a:solidFill>
            <a:ln w="9525" cap="flat">
              <a:noFill/>
              <a:prstDash val="solid"/>
              <a:miter/>
            </a:ln>
          </p:spPr>
          <p:txBody>
            <a:bodyPr rtlCol="0" anchor="ctr"/>
            <a:lstStyle/>
            <a:p>
              <a:endParaRPr lang="zh-CN" altLang="en-US"/>
            </a:p>
          </p:txBody>
        </p:sp>
        <p:sp>
          <p:nvSpPr>
            <p:cNvPr id="48" name="图形 7">
              <a:extLst>
                <a:ext uri="{FF2B5EF4-FFF2-40B4-BE49-F238E27FC236}">
                  <a16:creationId xmlns:a16="http://schemas.microsoft.com/office/drawing/2014/main" id="{D3A38379-FA08-4122-8337-89BF9D484680}"/>
                </a:ext>
              </a:extLst>
            </p:cNvPr>
            <p:cNvSpPr/>
            <p:nvPr/>
          </p:nvSpPr>
          <p:spPr>
            <a:xfrm>
              <a:off x="5555920" y="4455937"/>
              <a:ext cx="134339" cy="190878"/>
            </a:xfrm>
            <a:custGeom>
              <a:avLst/>
              <a:gdLst>
                <a:gd name="connsiteX0" fmla="*/ 128219 w 134339"/>
                <a:gd name="connsiteY0" fmla="*/ 163211 h 190878"/>
                <a:gd name="connsiteX1" fmla="*/ 99263 w 134339"/>
                <a:gd name="connsiteY1" fmla="*/ 189119 h 190878"/>
                <a:gd name="connsiteX2" fmla="*/ 3822 w 134339"/>
                <a:gd name="connsiteY2" fmla="*/ 107585 h 190878"/>
                <a:gd name="connsiteX3" fmla="*/ 46589 w 134339"/>
                <a:gd name="connsiteY3" fmla="*/ 334 h 190878"/>
                <a:gd name="connsiteX4" fmla="*/ 64306 w 134339"/>
                <a:gd name="connsiteY4" fmla="*/ 4715 h 190878"/>
                <a:gd name="connsiteX5" fmla="*/ 106311 w 134339"/>
                <a:gd name="connsiteY5" fmla="*/ 40910 h 190878"/>
                <a:gd name="connsiteX6" fmla="*/ 128219 w 134339"/>
                <a:gd name="connsiteY6" fmla="*/ 163211 h 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39" h="190878">
                  <a:moveTo>
                    <a:pt x="128219" y="163211"/>
                  </a:moveTo>
                  <a:cubicBezTo>
                    <a:pt x="123266" y="175975"/>
                    <a:pt x="112502" y="185690"/>
                    <a:pt x="99263" y="189119"/>
                  </a:cubicBezTo>
                  <a:cubicBezTo>
                    <a:pt x="46494" y="202168"/>
                    <a:pt x="13252" y="139399"/>
                    <a:pt x="3822" y="107585"/>
                  </a:cubicBezTo>
                  <a:cubicBezTo>
                    <a:pt x="-5512" y="75772"/>
                    <a:pt x="-83" y="-5858"/>
                    <a:pt x="46589" y="334"/>
                  </a:cubicBezTo>
                  <a:cubicBezTo>
                    <a:pt x="52781" y="429"/>
                    <a:pt x="58781" y="1953"/>
                    <a:pt x="64306" y="4715"/>
                  </a:cubicBezTo>
                  <a:cubicBezTo>
                    <a:pt x="81165" y="13002"/>
                    <a:pt x="95548" y="25480"/>
                    <a:pt x="106311" y="40910"/>
                  </a:cubicBezTo>
                  <a:cubicBezTo>
                    <a:pt x="129457" y="71771"/>
                    <a:pt x="142887" y="129112"/>
                    <a:pt x="128219" y="163211"/>
                  </a:cubicBezTo>
                  <a:close/>
                </a:path>
              </a:pathLst>
            </a:custGeom>
            <a:solidFill>
              <a:srgbClr val="FFFFFF"/>
            </a:solidFill>
            <a:ln w="9525" cap="flat">
              <a:noFill/>
              <a:prstDash val="solid"/>
              <a:miter/>
            </a:ln>
          </p:spPr>
          <p:txBody>
            <a:bodyPr rtlCol="0" anchor="ctr"/>
            <a:lstStyle/>
            <a:p>
              <a:endParaRPr lang="zh-CN" altLang="en-US"/>
            </a:p>
          </p:txBody>
        </p:sp>
        <p:sp>
          <p:nvSpPr>
            <p:cNvPr id="49" name="图形 7">
              <a:extLst>
                <a:ext uri="{FF2B5EF4-FFF2-40B4-BE49-F238E27FC236}">
                  <a16:creationId xmlns:a16="http://schemas.microsoft.com/office/drawing/2014/main" id="{D3A38379-FA08-4122-8337-89BF9D484680}"/>
                </a:ext>
              </a:extLst>
            </p:cNvPr>
            <p:cNvSpPr/>
            <p:nvPr/>
          </p:nvSpPr>
          <p:spPr>
            <a:xfrm>
              <a:off x="5550734" y="4450787"/>
              <a:ext cx="144258" cy="200840"/>
            </a:xfrm>
            <a:custGeom>
              <a:avLst/>
              <a:gdLst>
                <a:gd name="connsiteX0" fmla="*/ 90161 w 144258"/>
                <a:gd name="connsiteY0" fmla="*/ 200841 h 200840"/>
                <a:gd name="connsiteX1" fmla="*/ 3960 w 144258"/>
                <a:gd name="connsiteY1" fmla="*/ 113877 h 200840"/>
                <a:gd name="connsiteX2" fmla="*/ 18628 w 144258"/>
                <a:gd name="connsiteY2" fmla="*/ 13198 h 200840"/>
                <a:gd name="connsiteX3" fmla="*/ 51489 w 144258"/>
                <a:gd name="connsiteY3" fmla="*/ 339 h 200840"/>
                <a:gd name="connsiteX4" fmla="*/ 70825 w 144258"/>
                <a:gd name="connsiteY4" fmla="*/ 5102 h 200840"/>
                <a:gd name="connsiteX5" fmla="*/ 114831 w 144258"/>
                <a:gd name="connsiteY5" fmla="*/ 42726 h 200840"/>
                <a:gd name="connsiteX6" fmla="*/ 137881 w 144258"/>
                <a:gd name="connsiteY6" fmla="*/ 169980 h 200840"/>
                <a:gd name="connsiteX7" fmla="*/ 137881 w 144258"/>
                <a:gd name="connsiteY7" fmla="*/ 169980 h 200840"/>
                <a:gd name="connsiteX8" fmla="*/ 105210 w 144258"/>
                <a:gd name="connsiteY8" fmla="*/ 199031 h 200840"/>
                <a:gd name="connsiteX9" fmla="*/ 90161 w 144258"/>
                <a:gd name="connsiteY9" fmla="*/ 200841 h 200840"/>
                <a:gd name="connsiteX10" fmla="*/ 46441 w 144258"/>
                <a:gd name="connsiteY10" fmla="*/ 10055 h 200840"/>
                <a:gd name="connsiteX11" fmla="*/ 26058 w 144258"/>
                <a:gd name="connsiteY11" fmla="*/ 19675 h 200840"/>
                <a:gd name="connsiteX12" fmla="*/ 13294 w 144258"/>
                <a:gd name="connsiteY12" fmla="*/ 111115 h 200840"/>
                <a:gd name="connsiteX13" fmla="*/ 102924 w 144258"/>
                <a:gd name="connsiteY13" fmla="*/ 189220 h 200840"/>
                <a:gd name="connsiteX14" fmla="*/ 129023 w 144258"/>
                <a:gd name="connsiteY14" fmla="*/ 166074 h 200840"/>
                <a:gd name="connsiteX15" fmla="*/ 129023 w 144258"/>
                <a:gd name="connsiteY15" fmla="*/ 166074 h 200840"/>
                <a:gd name="connsiteX16" fmla="*/ 107211 w 144258"/>
                <a:gd name="connsiteY16" fmla="*/ 48631 h 200840"/>
                <a:gd name="connsiteX17" fmla="*/ 67206 w 144258"/>
                <a:gd name="connsiteY17" fmla="*/ 14055 h 200840"/>
                <a:gd name="connsiteX18" fmla="*/ 51870 w 144258"/>
                <a:gd name="connsiteY18" fmla="*/ 10055 h 200840"/>
                <a:gd name="connsiteX19" fmla="*/ 50918 w 144258"/>
                <a:gd name="connsiteY19" fmla="*/ 10055 h 200840"/>
                <a:gd name="connsiteX20" fmla="*/ 46441 w 144258"/>
                <a:gd name="connsiteY20" fmla="*/ 10055 h 200840"/>
                <a:gd name="connsiteX21" fmla="*/ 133404 w 144258"/>
                <a:gd name="connsiteY21" fmla="*/ 168360 h 200840"/>
                <a:gd name="connsiteX22" fmla="*/ 133404 w 144258"/>
                <a:gd name="connsiteY22" fmla="*/ 168360 h 20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258" h="200840">
                  <a:moveTo>
                    <a:pt x="90161" y="200841"/>
                  </a:moveTo>
                  <a:cubicBezTo>
                    <a:pt x="45965" y="200841"/>
                    <a:pt x="14818" y="151215"/>
                    <a:pt x="3960" y="113877"/>
                  </a:cubicBezTo>
                  <a:cubicBezTo>
                    <a:pt x="-2517" y="91494"/>
                    <a:pt x="-3184" y="38725"/>
                    <a:pt x="18628" y="13198"/>
                  </a:cubicBezTo>
                  <a:cubicBezTo>
                    <a:pt x="26629" y="3483"/>
                    <a:pt x="39012" y="-1375"/>
                    <a:pt x="51489" y="339"/>
                  </a:cubicBezTo>
                  <a:cubicBezTo>
                    <a:pt x="58252" y="435"/>
                    <a:pt x="64824" y="2054"/>
                    <a:pt x="70825" y="5102"/>
                  </a:cubicBezTo>
                  <a:cubicBezTo>
                    <a:pt x="88446" y="13674"/>
                    <a:pt x="103591" y="26628"/>
                    <a:pt x="114831" y="42726"/>
                  </a:cubicBezTo>
                  <a:cubicBezTo>
                    <a:pt x="138357" y="73587"/>
                    <a:pt x="153502" y="133308"/>
                    <a:pt x="137881" y="169980"/>
                  </a:cubicBezTo>
                  <a:lnTo>
                    <a:pt x="137881" y="169980"/>
                  </a:lnTo>
                  <a:cubicBezTo>
                    <a:pt x="132357" y="184362"/>
                    <a:pt x="120165" y="195221"/>
                    <a:pt x="105210" y="199031"/>
                  </a:cubicBezTo>
                  <a:cubicBezTo>
                    <a:pt x="100257" y="200079"/>
                    <a:pt x="95209" y="200745"/>
                    <a:pt x="90161" y="200841"/>
                  </a:cubicBezTo>
                  <a:close/>
                  <a:moveTo>
                    <a:pt x="46441" y="10055"/>
                  </a:moveTo>
                  <a:cubicBezTo>
                    <a:pt x="38535" y="9960"/>
                    <a:pt x="31011" y="13484"/>
                    <a:pt x="26058" y="19675"/>
                  </a:cubicBezTo>
                  <a:cubicBezTo>
                    <a:pt x="8341" y="40249"/>
                    <a:pt x="6722" y="88350"/>
                    <a:pt x="13294" y="111115"/>
                  </a:cubicBezTo>
                  <a:cubicBezTo>
                    <a:pt x="20914" y="137118"/>
                    <a:pt x="51966" y="201888"/>
                    <a:pt x="102924" y="189220"/>
                  </a:cubicBezTo>
                  <a:cubicBezTo>
                    <a:pt x="114926" y="186267"/>
                    <a:pt x="124641" y="177600"/>
                    <a:pt x="129023" y="166074"/>
                  </a:cubicBezTo>
                  <a:lnTo>
                    <a:pt x="129023" y="166074"/>
                  </a:lnTo>
                  <a:cubicBezTo>
                    <a:pt x="143501" y="132546"/>
                    <a:pt x="129023" y="77206"/>
                    <a:pt x="107211" y="48631"/>
                  </a:cubicBezTo>
                  <a:cubicBezTo>
                    <a:pt x="97019" y="33963"/>
                    <a:pt x="83208" y="22056"/>
                    <a:pt x="67206" y="14055"/>
                  </a:cubicBezTo>
                  <a:cubicBezTo>
                    <a:pt x="62443" y="11674"/>
                    <a:pt x="57204" y="10245"/>
                    <a:pt x="51870" y="10055"/>
                  </a:cubicBezTo>
                  <a:lnTo>
                    <a:pt x="50918" y="10055"/>
                  </a:lnTo>
                  <a:lnTo>
                    <a:pt x="46441" y="10055"/>
                  </a:lnTo>
                  <a:close/>
                  <a:moveTo>
                    <a:pt x="133404" y="168360"/>
                  </a:moveTo>
                  <a:lnTo>
                    <a:pt x="133404" y="168360"/>
                  </a:lnTo>
                  <a:close/>
                </a:path>
              </a:pathLst>
            </a:custGeom>
            <a:solidFill>
              <a:srgbClr val="231F20"/>
            </a:solidFill>
            <a:ln w="9525" cap="flat">
              <a:noFill/>
              <a:prstDash val="solid"/>
              <a:miter/>
            </a:ln>
          </p:spPr>
          <p:txBody>
            <a:bodyPr rtlCol="0" anchor="ctr"/>
            <a:lstStyle/>
            <a:p>
              <a:endParaRPr lang="zh-CN" altLang="en-US"/>
            </a:p>
          </p:txBody>
        </p:sp>
        <p:sp>
          <p:nvSpPr>
            <p:cNvPr id="50" name="图形 7">
              <a:extLst>
                <a:ext uri="{FF2B5EF4-FFF2-40B4-BE49-F238E27FC236}">
                  <a16:creationId xmlns:a16="http://schemas.microsoft.com/office/drawing/2014/main" id="{D3A38379-FA08-4122-8337-89BF9D484680}"/>
                </a:ext>
              </a:extLst>
            </p:cNvPr>
            <p:cNvSpPr/>
            <p:nvPr/>
          </p:nvSpPr>
          <p:spPr>
            <a:xfrm>
              <a:off x="5501354" y="4076560"/>
              <a:ext cx="627878" cy="343157"/>
            </a:xfrm>
            <a:custGeom>
              <a:avLst/>
              <a:gdLst>
                <a:gd name="connsiteX0" fmla="*/ 0 w 627878"/>
                <a:gd name="connsiteY0" fmla="*/ 227120 h 343157"/>
                <a:gd name="connsiteX1" fmla="*/ 212693 w 627878"/>
                <a:gd name="connsiteY1" fmla="*/ 4806 h 343157"/>
                <a:gd name="connsiteX2" fmla="*/ 627602 w 627878"/>
                <a:gd name="connsiteY2" fmla="*/ 227120 h 343157"/>
                <a:gd name="connsiteX3" fmla="*/ 331756 w 627878"/>
                <a:gd name="connsiteY3" fmla="*/ 343134 h 343157"/>
                <a:gd name="connsiteX4" fmla="*/ 0 w 627878"/>
                <a:gd name="connsiteY4" fmla="*/ 227120 h 34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878" h="343157">
                  <a:moveTo>
                    <a:pt x="0" y="227120"/>
                  </a:moveTo>
                  <a:cubicBezTo>
                    <a:pt x="0" y="227120"/>
                    <a:pt x="30671" y="33762"/>
                    <a:pt x="212693" y="4806"/>
                  </a:cubicBezTo>
                  <a:cubicBezTo>
                    <a:pt x="370237" y="-20340"/>
                    <a:pt x="572929" y="53098"/>
                    <a:pt x="627602" y="227120"/>
                  </a:cubicBezTo>
                  <a:cubicBezTo>
                    <a:pt x="627602" y="227120"/>
                    <a:pt x="648272" y="345039"/>
                    <a:pt x="331756" y="343134"/>
                  </a:cubicBezTo>
                  <a:cubicBezTo>
                    <a:pt x="15240" y="341134"/>
                    <a:pt x="0" y="227120"/>
                    <a:pt x="0" y="227120"/>
                  </a:cubicBezTo>
                  <a:close/>
                </a:path>
              </a:pathLst>
            </a:custGeom>
            <a:solidFill>
              <a:srgbClr val="231F20"/>
            </a:solidFill>
            <a:ln w="9525" cap="flat">
              <a:noFill/>
              <a:prstDash val="solid"/>
              <a:miter/>
            </a:ln>
          </p:spPr>
          <p:txBody>
            <a:bodyPr rtlCol="0" anchor="ctr"/>
            <a:lstStyle/>
            <a:p>
              <a:endParaRPr lang="zh-CN" altLang="en-US"/>
            </a:p>
          </p:txBody>
        </p:sp>
        <p:sp>
          <p:nvSpPr>
            <p:cNvPr id="51" name="图形 7">
              <a:extLst>
                <a:ext uri="{FF2B5EF4-FFF2-40B4-BE49-F238E27FC236}">
                  <a16:creationId xmlns:a16="http://schemas.microsoft.com/office/drawing/2014/main" id="{D3A38379-FA08-4122-8337-89BF9D484680}"/>
                </a:ext>
              </a:extLst>
            </p:cNvPr>
            <p:cNvSpPr/>
            <p:nvPr/>
          </p:nvSpPr>
          <p:spPr>
            <a:xfrm>
              <a:off x="5496782" y="4071993"/>
              <a:ext cx="637341" cy="352368"/>
            </a:xfrm>
            <a:custGeom>
              <a:avLst/>
              <a:gdLst>
                <a:gd name="connsiteX0" fmla="*/ 344424 w 637341"/>
                <a:gd name="connsiteY0" fmla="*/ 352369 h 352368"/>
                <a:gd name="connsiteX1" fmla="*/ 336328 w 637341"/>
                <a:gd name="connsiteY1" fmla="*/ 352369 h 352368"/>
                <a:gd name="connsiteX2" fmla="*/ 0 w 637341"/>
                <a:gd name="connsiteY2" fmla="*/ 232354 h 352368"/>
                <a:gd name="connsiteX3" fmla="*/ 0 w 637341"/>
                <a:gd name="connsiteY3" fmla="*/ 230925 h 352368"/>
                <a:gd name="connsiteX4" fmla="*/ 216789 w 637341"/>
                <a:gd name="connsiteY4" fmla="*/ 4897 h 352368"/>
                <a:gd name="connsiteX5" fmla="*/ 637127 w 637341"/>
                <a:gd name="connsiteY5" fmla="*/ 230258 h 352368"/>
                <a:gd name="connsiteX6" fmla="*/ 618744 w 637341"/>
                <a:gd name="connsiteY6" fmla="*/ 281408 h 352368"/>
                <a:gd name="connsiteX7" fmla="*/ 344424 w 637341"/>
                <a:gd name="connsiteY7" fmla="*/ 352369 h 352368"/>
                <a:gd name="connsiteX8" fmla="*/ 9620 w 637341"/>
                <a:gd name="connsiteY8" fmla="*/ 231687 h 352368"/>
                <a:gd name="connsiteX9" fmla="*/ 336614 w 637341"/>
                <a:gd name="connsiteY9" fmla="*/ 342653 h 352368"/>
                <a:gd name="connsiteX10" fmla="*/ 344710 w 637341"/>
                <a:gd name="connsiteY10" fmla="*/ 342653 h 352368"/>
                <a:gd name="connsiteX11" fmla="*/ 611219 w 637341"/>
                <a:gd name="connsiteY11" fmla="*/ 275026 h 352368"/>
                <a:gd name="connsiteX12" fmla="*/ 627602 w 637341"/>
                <a:gd name="connsiteY12" fmla="*/ 231973 h 352368"/>
                <a:gd name="connsiteX13" fmla="*/ 218027 w 637341"/>
                <a:gd name="connsiteY13" fmla="*/ 13850 h 352368"/>
                <a:gd name="connsiteX14" fmla="*/ 9620 w 637341"/>
                <a:gd name="connsiteY14" fmla="*/ 231687 h 35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7341" h="352368">
                  <a:moveTo>
                    <a:pt x="344424" y="352369"/>
                  </a:moveTo>
                  <a:lnTo>
                    <a:pt x="336328" y="352369"/>
                  </a:lnTo>
                  <a:cubicBezTo>
                    <a:pt x="19336" y="350273"/>
                    <a:pt x="0" y="237116"/>
                    <a:pt x="0" y="232354"/>
                  </a:cubicBezTo>
                  <a:lnTo>
                    <a:pt x="0" y="230925"/>
                  </a:lnTo>
                  <a:cubicBezTo>
                    <a:pt x="0" y="229020"/>
                    <a:pt x="33338" y="34043"/>
                    <a:pt x="216789" y="4897"/>
                  </a:cubicBezTo>
                  <a:cubicBezTo>
                    <a:pt x="380238" y="-21011"/>
                    <a:pt x="582263" y="56141"/>
                    <a:pt x="637127" y="230258"/>
                  </a:cubicBezTo>
                  <a:cubicBezTo>
                    <a:pt x="638651" y="249118"/>
                    <a:pt x="631984" y="267787"/>
                    <a:pt x="618744" y="281408"/>
                  </a:cubicBezTo>
                  <a:cubicBezTo>
                    <a:pt x="591312" y="313888"/>
                    <a:pt x="521399" y="352369"/>
                    <a:pt x="344424" y="352369"/>
                  </a:cubicBezTo>
                  <a:close/>
                  <a:moveTo>
                    <a:pt x="9620" y="231687"/>
                  </a:moveTo>
                  <a:cubicBezTo>
                    <a:pt x="11621" y="240545"/>
                    <a:pt x="41624" y="340748"/>
                    <a:pt x="336614" y="342653"/>
                  </a:cubicBezTo>
                  <a:lnTo>
                    <a:pt x="344710" y="342653"/>
                  </a:lnTo>
                  <a:cubicBezTo>
                    <a:pt x="517303" y="342653"/>
                    <a:pt x="584835" y="306173"/>
                    <a:pt x="611219" y="275026"/>
                  </a:cubicBezTo>
                  <a:cubicBezTo>
                    <a:pt x="622459" y="263596"/>
                    <a:pt x="628364" y="247975"/>
                    <a:pt x="627602" y="231973"/>
                  </a:cubicBezTo>
                  <a:cubicBezTo>
                    <a:pt x="585883" y="99671"/>
                    <a:pt x="421196" y="-18439"/>
                    <a:pt x="218027" y="13850"/>
                  </a:cubicBezTo>
                  <a:cubicBezTo>
                    <a:pt x="47435" y="41568"/>
                    <a:pt x="11906" y="218447"/>
                    <a:pt x="9620" y="231687"/>
                  </a:cubicBezTo>
                  <a:close/>
                </a:path>
              </a:pathLst>
            </a:custGeom>
            <a:solidFill>
              <a:srgbClr val="231F20"/>
            </a:solidFill>
            <a:ln w="9525" cap="flat">
              <a:noFill/>
              <a:prstDash val="solid"/>
              <a:miter/>
            </a:ln>
          </p:spPr>
          <p:txBody>
            <a:bodyPr rtlCol="0" anchor="ctr"/>
            <a:lstStyle/>
            <a:p>
              <a:endParaRPr lang="zh-CN" altLang="en-US"/>
            </a:p>
          </p:txBody>
        </p:sp>
        <p:sp>
          <p:nvSpPr>
            <p:cNvPr id="52" name="图形 7">
              <a:extLst>
                <a:ext uri="{FF2B5EF4-FFF2-40B4-BE49-F238E27FC236}">
                  <a16:creationId xmlns:a16="http://schemas.microsoft.com/office/drawing/2014/main" id="{D3A38379-FA08-4122-8337-89BF9D484680}"/>
                </a:ext>
              </a:extLst>
            </p:cNvPr>
            <p:cNvSpPr/>
            <p:nvPr/>
          </p:nvSpPr>
          <p:spPr>
            <a:xfrm>
              <a:off x="5103971" y="5035867"/>
              <a:ext cx="515873" cy="515874"/>
            </a:xfrm>
            <a:custGeom>
              <a:avLst/>
              <a:gdLst>
                <a:gd name="connsiteX0" fmla="*/ 515874 w 515873"/>
                <a:gd name="connsiteY0" fmla="*/ 257937 h 515874"/>
                <a:gd name="connsiteX1" fmla="*/ 257937 w 515873"/>
                <a:gd name="connsiteY1" fmla="*/ 515874 h 515874"/>
                <a:gd name="connsiteX2" fmla="*/ 0 w 515873"/>
                <a:gd name="connsiteY2" fmla="*/ 257937 h 515874"/>
                <a:gd name="connsiteX3" fmla="*/ 257937 w 515873"/>
                <a:gd name="connsiteY3" fmla="*/ 0 h 515874"/>
                <a:gd name="connsiteX4" fmla="*/ 515874 w 515873"/>
                <a:gd name="connsiteY4" fmla="*/ 257937 h 51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873" h="515874">
                  <a:moveTo>
                    <a:pt x="515874" y="257937"/>
                  </a:moveTo>
                  <a:cubicBezTo>
                    <a:pt x="515874" y="400392"/>
                    <a:pt x="400392" y="515874"/>
                    <a:pt x="257937" y="515874"/>
                  </a:cubicBezTo>
                  <a:cubicBezTo>
                    <a:pt x="115482" y="515874"/>
                    <a:pt x="0" y="400392"/>
                    <a:pt x="0" y="257937"/>
                  </a:cubicBezTo>
                  <a:cubicBezTo>
                    <a:pt x="0" y="115482"/>
                    <a:pt x="115482" y="0"/>
                    <a:pt x="257937" y="0"/>
                  </a:cubicBezTo>
                  <a:cubicBezTo>
                    <a:pt x="400392" y="0"/>
                    <a:pt x="515874" y="115482"/>
                    <a:pt x="515874" y="257937"/>
                  </a:cubicBezTo>
                  <a:close/>
                </a:path>
              </a:pathLst>
            </a:custGeom>
            <a:solidFill>
              <a:srgbClr val="231F20"/>
            </a:solidFill>
            <a:ln w="9525" cap="flat">
              <a:noFill/>
              <a:prstDash val="solid"/>
              <a:miter/>
            </a:ln>
          </p:spPr>
          <p:txBody>
            <a:bodyPr rtlCol="0" anchor="ctr"/>
            <a:lstStyle/>
            <a:p>
              <a:endParaRPr lang="zh-CN" altLang="en-US"/>
            </a:p>
          </p:txBody>
        </p:sp>
        <p:sp>
          <p:nvSpPr>
            <p:cNvPr id="53" name="图形 7">
              <a:extLst>
                <a:ext uri="{FF2B5EF4-FFF2-40B4-BE49-F238E27FC236}">
                  <a16:creationId xmlns:a16="http://schemas.microsoft.com/office/drawing/2014/main" id="{D3A38379-FA08-4122-8337-89BF9D484680}"/>
                </a:ext>
              </a:extLst>
            </p:cNvPr>
            <p:cNvSpPr/>
            <p:nvPr/>
          </p:nvSpPr>
          <p:spPr>
            <a:xfrm>
              <a:off x="5099113" y="5031295"/>
              <a:ext cx="525589" cy="525589"/>
            </a:xfrm>
            <a:custGeom>
              <a:avLst/>
              <a:gdLst>
                <a:gd name="connsiteX0" fmla="*/ 262795 w 525589"/>
                <a:gd name="connsiteY0" fmla="*/ 525589 h 525589"/>
                <a:gd name="connsiteX1" fmla="*/ 0 w 525589"/>
                <a:gd name="connsiteY1" fmla="*/ 262795 h 525589"/>
                <a:gd name="connsiteX2" fmla="*/ 262795 w 525589"/>
                <a:gd name="connsiteY2" fmla="*/ 0 h 525589"/>
                <a:gd name="connsiteX3" fmla="*/ 525589 w 525589"/>
                <a:gd name="connsiteY3" fmla="*/ 262795 h 525589"/>
                <a:gd name="connsiteX4" fmla="*/ 525589 w 525589"/>
                <a:gd name="connsiteY4" fmla="*/ 262795 h 525589"/>
                <a:gd name="connsiteX5" fmla="*/ 262795 w 525589"/>
                <a:gd name="connsiteY5" fmla="*/ 525589 h 525589"/>
                <a:gd name="connsiteX6" fmla="*/ 262795 w 525589"/>
                <a:gd name="connsiteY6" fmla="*/ 9715 h 525589"/>
                <a:gd name="connsiteX7" fmla="*/ 9716 w 525589"/>
                <a:gd name="connsiteY7" fmla="*/ 262795 h 525589"/>
                <a:gd name="connsiteX8" fmla="*/ 262795 w 525589"/>
                <a:gd name="connsiteY8" fmla="*/ 515874 h 525589"/>
                <a:gd name="connsiteX9" fmla="*/ 515874 w 525589"/>
                <a:gd name="connsiteY9" fmla="*/ 262795 h 525589"/>
                <a:gd name="connsiteX10" fmla="*/ 262795 w 525589"/>
                <a:gd name="connsiteY10" fmla="*/ 9430 h 525589"/>
                <a:gd name="connsiteX11" fmla="*/ 262795 w 525589"/>
                <a:gd name="connsiteY11" fmla="*/ 9715 h 52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589" h="525589">
                  <a:moveTo>
                    <a:pt x="262795" y="525589"/>
                  </a:moveTo>
                  <a:cubicBezTo>
                    <a:pt x="117634" y="525589"/>
                    <a:pt x="0" y="407956"/>
                    <a:pt x="0" y="262795"/>
                  </a:cubicBezTo>
                  <a:cubicBezTo>
                    <a:pt x="0" y="117634"/>
                    <a:pt x="117634" y="0"/>
                    <a:pt x="262795" y="0"/>
                  </a:cubicBezTo>
                  <a:cubicBezTo>
                    <a:pt x="407956" y="0"/>
                    <a:pt x="525589" y="117634"/>
                    <a:pt x="525589" y="262795"/>
                  </a:cubicBezTo>
                  <a:lnTo>
                    <a:pt x="525589" y="262795"/>
                  </a:lnTo>
                  <a:cubicBezTo>
                    <a:pt x="525399" y="407860"/>
                    <a:pt x="407861" y="525399"/>
                    <a:pt x="262795" y="525589"/>
                  </a:cubicBezTo>
                  <a:close/>
                  <a:moveTo>
                    <a:pt x="262795" y="9715"/>
                  </a:moveTo>
                  <a:cubicBezTo>
                    <a:pt x="122968" y="9715"/>
                    <a:pt x="9716" y="123063"/>
                    <a:pt x="9716" y="262795"/>
                  </a:cubicBezTo>
                  <a:cubicBezTo>
                    <a:pt x="9716" y="402622"/>
                    <a:pt x="123063" y="515874"/>
                    <a:pt x="262795" y="515874"/>
                  </a:cubicBezTo>
                  <a:cubicBezTo>
                    <a:pt x="402526" y="515874"/>
                    <a:pt x="515874" y="402526"/>
                    <a:pt x="515874" y="262795"/>
                  </a:cubicBezTo>
                  <a:cubicBezTo>
                    <a:pt x="515779" y="122968"/>
                    <a:pt x="402622" y="9620"/>
                    <a:pt x="262795" y="9430"/>
                  </a:cubicBezTo>
                  <a:lnTo>
                    <a:pt x="262795" y="9715"/>
                  </a:lnTo>
                  <a:close/>
                </a:path>
              </a:pathLst>
            </a:custGeom>
            <a:solidFill>
              <a:srgbClr val="231F20"/>
            </a:solidFill>
            <a:ln w="9525" cap="flat">
              <a:noFill/>
              <a:prstDash val="solid"/>
              <a:miter/>
            </a:ln>
          </p:spPr>
          <p:txBody>
            <a:bodyPr rtlCol="0" anchor="ctr"/>
            <a:lstStyle/>
            <a:p>
              <a:endParaRPr lang="zh-CN" altLang="en-US"/>
            </a:p>
          </p:txBody>
        </p:sp>
        <p:sp>
          <p:nvSpPr>
            <p:cNvPr id="54" name="图形 7">
              <a:extLst>
                <a:ext uri="{FF2B5EF4-FFF2-40B4-BE49-F238E27FC236}">
                  <a16:creationId xmlns:a16="http://schemas.microsoft.com/office/drawing/2014/main" id="{D3A38379-FA08-4122-8337-89BF9D484680}"/>
                </a:ext>
              </a:extLst>
            </p:cNvPr>
            <p:cNvSpPr/>
            <p:nvPr/>
          </p:nvSpPr>
          <p:spPr>
            <a:xfrm>
              <a:off x="5951029" y="4551330"/>
              <a:ext cx="50482" cy="76390"/>
            </a:xfrm>
            <a:custGeom>
              <a:avLst/>
              <a:gdLst>
                <a:gd name="connsiteX0" fmla="*/ 50483 w 50482"/>
                <a:gd name="connsiteY0" fmla="*/ 38195 h 76390"/>
                <a:gd name="connsiteX1" fmla="*/ 25241 w 50482"/>
                <a:gd name="connsiteY1" fmla="*/ 76390 h 76390"/>
                <a:gd name="connsiteX2" fmla="*/ 0 w 50482"/>
                <a:gd name="connsiteY2" fmla="*/ 38195 h 76390"/>
                <a:gd name="connsiteX3" fmla="*/ 25241 w 50482"/>
                <a:gd name="connsiteY3" fmla="*/ 0 h 76390"/>
                <a:gd name="connsiteX4" fmla="*/ 50483 w 50482"/>
                <a:gd name="connsiteY4" fmla="*/ 38195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 h="76390">
                  <a:moveTo>
                    <a:pt x="50483" y="38195"/>
                  </a:moveTo>
                  <a:cubicBezTo>
                    <a:pt x="50483" y="59290"/>
                    <a:pt x="39182" y="76390"/>
                    <a:pt x="25241" y="76390"/>
                  </a:cubicBezTo>
                  <a:cubicBezTo>
                    <a:pt x="11301" y="76390"/>
                    <a:pt x="0" y="59290"/>
                    <a:pt x="0" y="38195"/>
                  </a:cubicBezTo>
                  <a:cubicBezTo>
                    <a:pt x="0" y="17101"/>
                    <a:pt x="11301" y="0"/>
                    <a:pt x="25241" y="0"/>
                  </a:cubicBezTo>
                  <a:cubicBezTo>
                    <a:pt x="39182" y="0"/>
                    <a:pt x="50483" y="17101"/>
                    <a:pt x="50483" y="38195"/>
                  </a:cubicBezTo>
                  <a:close/>
                </a:path>
              </a:pathLst>
            </a:custGeom>
            <a:solidFill>
              <a:srgbClr val="231F20"/>
            </a:solidFill>
            <a:ln w="9525" cap="flat">
              <a:noFill/>
              <a:prstDash val="solid"/>
              <a:miter/>
            </a:ln>
          </p:spPr>
          <p:txBody>
            <a:bodyPr rtlCol="0" anchor="ctr"/>
            <a:lstStyle/>
            <a:p>
              <a:endParaRPr lang="zh-CN" altLang="en-US"/>
            </a:p>
          </p:txBody>
        </p:sp>
        <p:sp>
          <p:nvSpPr>
            <p:cNvPr id="55" name="图形 7">
              <a:extLst>
                <a:ext uri="{FF2B5EF4-FFF2-40B4-BE49-F238E27FC236}">
                  <a16:creationId xmlns:a16="http://schemas.microsoft.com/office/drawing/2014/main" id="{D3A38379-FA08-4122-8337-89BF9D484680}"/>
                </a:ext>
              </a:extLst>
            </p:cNvPr>
            <p:cNvSpPr/>
            <p:nvPr/>
          </p:nvSpPr>
          <p:spPr>
            <a:xfrm>
              <a:off x="6063519" y="4487131"/>
              <a:ext cx="50482" cy="76390"/>
            </a:xfrm>
            <a:custGeom>
              <a:avLst/>
              <a:gdLst>
                <a:gd name="connsiteX0" fmla="*/ 50482 w 50482"/>
                <a:gd name="connsiteY0" fmla="*/ 38195 h 76390"/>
                <a:gd name="connsiteX1" fmla="*/ 25241 w 50482"/>
                <a:gd name="connsiteY1" fmla="*/ 76390 h 76390"/>
                <a:gd name="connsiteX2" fmla="*/ 0 w 50482"/>
                <a:gd name="connsiteY2" fmla="*/ 38195 h 76390"/>
                <a:gd name="connsiteX3" fmla="*/ 25241 w 50482"/>
                <a:gd name="connsiteY3" fmla="*/ 0 h 76390"/>
                <a:gd name="connsiteX4" fmla="*/ 50482 w 50482"/>
                <a:gd name="connsiteY4" fmla="*/ 38195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 h="76390">
                  <a:moveTo>
                    <a:pt x="50482" y="38195"/>
                  </a:moveTo>
                  <a:cubicBezTo>
                    <a:pt x="50482" y="59290"/>
                    <a:pt x="39182" y="76390"/>
                    <a:pt x="25241" y="76390"/>
                  </a:cubicBezTo>
                  <a:cubicBezTo>
                    <a:pt x="11301" y="76390"/>
                    <a:pt x="0" y="59290"/>
                    <a:pt x="0" y="38195"/>
                  </a:cubicBezTo>
                  <a:cubicBezTo>
                    <a:pt x="0" y="17101"/>
                    <a:pt x="11301" y="0"/>
                    <a:pt x="25241" y="0"/>
                  </a:cubicBezTo>
                  <a:cubicBezTo>
                    <a:pt x="39182" y="0"/>
                    <a:pt x="50482" y="17101"/>
                    <a:pt x="50482" y="38195"/>
                  </a:cubicBezTo>
                  <a:close/>
                </a:path>
              </a:pathLst>
            </a:custGeom>
            <a:solidFill>
              <a:srgbClr val="231F20"/>
            </a:solidFill>
            <a:ln w="9525" cap="flat">
              <a:noFill/>
              <a:prstDash val="solid"/>
              <a:miter/>
            </a:ln>
          </p:spPr>
          <p:txBody>
            <a:bodyPr rtlCol="0" anchor="ctr"/>
            <a:lstStyle/>
            <a:p>
              <a:endParaRPr lang="zh-CN" altLang="en-US"/>
            </a:p>
          </p:txBody>
        </p:sp>
        <p:sp>
          <p:nvSpPr>
            <p:cNvPr id="56" name="图形 7">
              <a:extLst>
                <a:ext uri="{FF2B5EF4-FFF2-40B4-BE49-F238E27FC236}">
                  <a16:creationId xmlns:a16="http://schemas.microsoft.com/office/drawing/2014/main" id="{D3A38379-FA08-4122-8337-89BF9D484680}"/>
                </a:ext>
              </a:extLst>
            </p:cNvPr>
            <p:cNvSpPr/>
            <p:nvPr/>
          </p:nvSpPr>
          <p:spPr>
            <a:xfrm>
              <a:off x="5550719" y="4473917"/>
              <a:ext cx="144451" cy="172204"/>
            </a:xfrm>
            <a:custGeom>
              <a:avLst/>
              <a:gdLst>
                <a:gd name="connsiteX0" fmla="*/ 139421 w 144451"/>
                <a:gd name="connsiteY0" fmla="*/ 172187 h 172204"/>
                <a:gd name="connsiteX1" fmla="*/ 135706 w 144451"/>
                <a:gd name="connsiteY1" fmla="*/ 170377 h 172204"/>
                <a:gd name="connsiteX2" fmla="*/ 1118 w 144451"/>
                <a:gd name="connsiteY2" fmla="*/ 7976 h 172204"/>
                <a:gd name="connsiteX3" fmla="*/ 1784 w 144451"/>
                <a:gd name="connsiteY3" fmla="*/ 1118 h 172204"/>
                <a:gd name="connsiteX4" fmla="*/ 8642 w 144451"/>
                <a:gd name="connsiteY4" fmla="*/ 1784 h 172204"/>
                <a:gd name="connsiteX5" fmla="*/ 143326 w 144451"/>
                <a:gd name="connsiteY5" fmla="*/ 164567 h 172204"/>
                <a:gd name="connsiteX6" fmla="*/ 142754 w 144451"/>
                <a:gd name="connsiteY6" fmla="*/ 171234 h 172204"/>
                <a:gd name="connsiteX7" fmla="*/ 142659 w 144451"/>
                <a:gd name="connsiteY7" fmla="*/ 171329 h 172204"/>
                <a:gd name="connsiteX8" fmla="*/ 139421 w 144451"/>
                <a:gd name="connsiteY8" fmla="*/ 172187 h 17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51" h="172204">
                  <a:moveTo>
                    <a:pt x="139421" y="172187"/>
                  </a:moveTo>
                  <a:cubicBezTo>
                    <a:pt x="137992" y="172187"/>
                    <a:pt x="136658" y="171520"/>
                    <a:pt x="135706" y="170377"/>
                  </a:cubicBezTo>
                  <a:lnTo>
                    <a:pt x="1118" y="7976"/>
                  </a:lnTo>
                  <a:cubicBezTo>
                    <a:pt x="-597" y="5880"/>
                    <a:pt x="-311" y="2832"/>
                    <a:pt x="1784" y="1118"/>
                  </a:cubicBezTo>
                  <a:cubicBezTo>
                    <a:pt x="3880" y="-597"/>
                    <a:pt x="6928" y="-311"/>
                    <a:pt x="8642" y="1784"/>
                  </a:cubicBezTo>
                  <a:lnTo>
                    <a:pt x="143326" y="164567"/>
                  </a:lnTo>
                  <a:cubicBezTo>
                    <a:pt x="145040" y="166567"/>
                    <a:pt x="144755" y="169520"/>
                    <a:pt x="142754" y="171234"/>
                  </a:cubicBezTo>
                  <a:cubicBezTo>
                    <a:pt x="142754" y="171234"/>
                    <a:pt x="142659" y="171329"/>
                    <a:pt x="142659" y="171329"/>
                  </a:cubicBezTo>
                  <a:cubicBezTo>
                    <a:pt x="141707" y="171996"/>
                    <a:pt x="140564" y="172282"/>
                    <a:pt x="139421" y="172187"/>
                  </a:cubicBezTo>
                  <a:close/>
                </a:path>
              </a:pathLst>
            </a:custGeom>
            <a:solidFill>
              <a:srgbClr val="231F20"/>
            </a:solidFill>
            <a:ln w="9525" cap="flat">
              <a:noFill/>
              <a:prstDash val="solid"/>
              <a:miter/>
            </a:ln>
          </p:spPr>
          <p:txBody>
            <a:bodyPr rtlCol="0" anchor="ctr"/>
            <a:lstStyle/>
            <a:p>
              <a:endParaRPr lang="zh-CN" altLang="en-US"/>
            </a:p>
          </p:txBody>
        </p:sp>
        <p:sp>
          <p:nvSpPr>
            <p:cNvPr id="57" name="图形 7">
              <a:extLst>
                <a:ext uri="{FF2B5EF4-FFF2-40B4-BE49-F238E27FC236}">
                  <a16:creationId xmlns:a16="http://schemas.microsoft.com/office/drawing/2014/main" id="{D3A38379-FA08-4122-8337-89BF9D484680}"/>
                </a:ext>
              </a:extLst>
            </p:cNvPr>
            <p:cNvSpPr/>
            <p:nvPr/>
          </p:nvSpPr>
          <p:spPr>
            <a:xfrm>
              <a:off x="6672592" y="4806088"/>
              <a:ext cx="390828" cy="405562"/>
            </a:xfrm>
            <a:custGeom>
              <a:avLst/>
              <a:gdLst>
                <a:gd name="connsiteX0" fmla="*/ 197600 w 390828"/>
                <a:gd name="connsiteY0" fmla="*/ 404467 h 405562"/>
                <a:gd name="connsiteX1" fmla="*/ 103017 w 390828"/>
                <a:gd name="connsiteY1" fmla="*/ 399228 h 405562"/>
                <a:gd name="connsiteX2" fmla="*/ 9957 w 390828"/>
                <a:gd name="connsiteY2" fmla="*/ 283976 h 405562"/>
                <a:gd name="connsiteX3" fmla="*/ 9957 w 390828"/>
                <a:gd name="connsiteY3" fmla="*/ 98524 h 405562"/>
                <a:gd name="connsiteX4" fmla="*/ 125972 w 390828"/>
                <a:gd name="connsiteY4" fmla="*/ 44994 h 405562"/>
                <a:gd name="connsiteX5" fmla="*/ 65488 w 390828"/>
                <a:gd name="connsiteY5" fmla="*/ 127766 h 405562"/>
                <a:gd name="connsiteX6" fmla="*/ 84157 w 390828"/>
                <a:gd name="connsiteY6" fmla="*/ 198632 h 405562"/>
                <a:gd name="connsiteX7" fmla="*/ 197314 w 390828"/>
                <a:gd name="connsiteY7" fmla="*/ 4703 h 405562"/>
                <a:gd name="connsiteX8" fmla="*/ 264084 w 390828"/>
                <a:gd name="connsiteY8" fmla="*/ 41946 h 405562"/>
                <a:gd name="connsiteX9" fmla="*/ 197314 w 390828"/>
                <a:gd name="connsiteY9" fmla="*/ 76045 h 405562"/>
                <a:gd name="connsiteX10" fmla="*/ 178836 w 390828"/>
                <a:gd name="connsiteY10" fmla="*/ 159865 h 405562"/>
                <a:gd name="connsiteX11" fmla="*/ 312281 w 390828"/>
                <a:gd name="connsiteY11" fmla="*/ 58995 h 405562"/>
                <a:gd name="connsiteX12" fmla="*/ 340094 w 390828"/>
                <a:gd name="connsiteY12" fmla="*/ 121098 h 405562"/>
                <a:gd name="connsiteX13" fmla="*/ 271800 w 390828"/>
                <a:gd name="connsiteY13" fmla="*/ 131385 h 405562"/>
                <a:gd name="connsiteX14" fmla="*/ 234557 w 390828"/>
                <a:gd name="connsiteY14" fmla="*/ 189393 h 405562"/>
                <a:gd name="connsiteX15" fmla="*/ 355715 w 390828"/>
                <a:gd name="connsiteY15" fmla="*/ 147387 h 405562"/>
                <a:gd name="connsiteX16" fmla="*/ 374289 w 390828"/>
                <a:gd name="connsiteY16" fmla="*/ 202823 h 405562"/>
                <a:gd name="connsiteX17" fmla="*/ 291993 w 390828"/>
                <a:gd name="connsiteY17" fmla="*/ 215682 h 405562"/>
                <a:gd name="connsiteX18" fmla="*/ 259417 w 390828"/>
                <a:gd name="connsiteY18" fmla="*/ 305693 h 405562"/>
                <a:gd name="connsiteX19" fmla="*/ 197600 w 390828"/>
                <a:gd name="connsiteY19" fmla="*/ 404467 h 4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0828" h="405562">
                  <a:moveTo>
                    <a:pt x="197600" y="404467"/>
                  </a:moveTo>
                  <a:cubicBezTo>
                    <a:pt x="165977" y="406944"/>
                    <a:pt x="134163" y="405229"/>
                    <a:pt x="103017" y="399228"/>
                  </a:cubicBezTo>
                  <a:cubicBezTo>
                    <a:pt x="42533" y="389608"/>
                    <a:pt x="11481" y="353794"/>
                    <a:pt x="9957" y="283976"/>
                  </a:cubicBezTo>
                  <a:cubicBezTo>
                    <a:pt x="8433" y="214158"/>
                    <a:pt x="-11664" y="122718"/>
                    <a:pt x="9957" y="98524"/>
                  </a:cubicBezTo>
                  <a:cubicBezTo>
                    <a:pt x="31579" y="74331"/>
                    <a:pt x="121686" y="16990"/>
                    <a:pt x="125972" y="44994"/>
                  </a:cubicBezTo>
                  <a:cubicBezTo>
                    <a:pt x="130258" y="72902"/>
                    <a:pt x="68536" y="109668"/>
                    <a:pt x="65488" y="127766"/>
                  </a:cubicBezTo>
                  <a:cubicBezTo>
                    <a:pt x="62440" y="145863"/>
                    <a:pt x="85681" y="159865"/>
                    <a:pt x="84157" y="198632"/>
                  </a:cubicBezTo>
                  <a:cubicBezTo>
                    <a:pt x="84157" y="198632"/>
                    <a:pt x="117971" y="23372"/>
                    <a:pt x="197314" y="4703"/>
                  </a:cubicBezTo>
                  <a:cubicBezTo>
                    <a:pt x="276657" y="-13966"/>
                    <a:pt x="284277" y="28039"/>
                    <a:pt x="264084" y="41946"/>
                  </a:cubicBezTo>
                  <a:cubicBezTo>
                    <a:pt x="243891" y="55852"/>
                    <a:pt x="207982" y="59091"/>
                    <a:pt x="197314" y="76045"/>
                  </a:cubicBezTo>
                  <a:cubicBezTo>
                    <a:pt x="186551" y="93095"/>
                    <a:pt x="178836" y="159865"/>
                    <a:pt x="178836" y="159865"/>
                  </a:cubicBezTo>
                  <a:cubicBezTo>
                    <a:pt x="178836" y="159865"/>
                    <a:pt x="261036" y="29563"/>
                    <a:pt x="312281" y="58995"/>
                  </a:cubicBezTo>
                  <a:cubicBezTo>
                    <a:pt x="363525" y="88523"/>
                    <a:pt x="364954" y="125670"/>
                    <a:pt x="340094" y="121098"/>
                  </a:cubicBezTo>
                  <a:cubicBezTo>
                    <a:pt x="315234" y="116431"/>
                    <a:pt x="287421" y="109097"/>
                    <a:pt x="271800" y="131385"/>
                  </a:cubicBezTo>
                  <a:cubicBezTo>
                    <a:pt x="256179" y="153674"/>
                    <a:pt x="234557" y="189393"/>
                    <a:pt x="234557" y="189393"/>
                  </a:cubicBezTo>
                  <a:cubicBezTo>
                    <a:pt x="234557" y="189393"/>
                    <a:pt x="327902" y="133481"/>
                    <a:pt x="355715" y="147387"/>
                  </a:cubicBezTo>
                  <a:cubicBezTo>
                    <a:pt x="383528" y="161294"/>
                    <a:pt x="408388" y="205395"/>
                    <a:pt x="374289" y="202823"/>
                  </a:cubicBezTo>
                  <a:cubicBezTo>
                    <a:pt x="340189" y="200251"/>
                    <a:pt x="307518" y="198632"/>
                    <a:pt x="291993" y="215682"/>
                  </a:cubicBezTo>
                  <a:cubicBezTo>
                    <a:pt x="276467" y="232731"/>
                    <a:pt x="271800" y="268450"/>
                    <a:pt x="259417" y="305693"/>
                  </a:cubicBezTo>
                  <a:cubicBezTo>
                    <a:pt x="247035" y="342936"/>
                    <a:pt x="242367" y="403991"/>
                    <a:pt x="197600" y="404467"/>
                  </a:cubicBezTo>
                  <a:close/>
                </a:path>
              </a:pathLst>
            </a:custGeom>
            <a:solidFill>
              <a:srgbClr val="231F20"/>
            </a:solidFill>
            <a:ln w="9525" cap="flat">
              <a:noFill/>
              <a:prstDash val="solid"/>
              <a:miter/>
            </a:ln>
          </p:spPr>
          <p:txBody>
            <a:bodyPr rtlCol="0" anchor="ctr"/>
            <a:lstStyle/>
            <a:p>
              <a:endParaRPr lang="zh-CN" altLang="en-US"/>
            </a:p>
          </p:txBody>
        </p:sp>
        <p:sp>
          <p:nvSpPr>
            <p:cNvPr id="58" name="图形 7">
              <a:extLst>
                <a:ext uri="{FF2B5EF4-FFF2-40B4-BE49-F238E27FC236}">
                  <a16:creationId xmlns:a16="http://schemas.microsoft.com/office/drawing/2014/main" id="{D3A38379-FA08-4122-8337-89BF9D484680}"/>
                </a:ext>
              </a:extLst>
            </p:cNvPr>
            <p:cNvSpPr/>
            <p:nvPr/>
          </p:nvSpPr>
          <p:spPr>
            <a:xfrm>
              <a:off x="6667718" y="4801368"/>
              <a:ext cx="400978" cy="415315"/>
            </a:xfrm>
            <a:custGeom>
              <a:avLst/>
              <a:gdLst>
                <a:gd name="connsiteX0" fmla="*/ 178947 w 400978"/>
                <a:gd name="connsiteY0" fmla="*/ 415093 h 415315"/>
                <a:gd name="connsiteX1" fmla="*/ 107128 w 400978"/>
                <a:gd name="connsiteY1" fmla="*/ 408806 h 415315"/>
                <a:gd name="connsiteX2" fmla="*/ 9973 w 400978"/>
                <a:gd name="connsiteY2" fmla="*/ 288791 h 415315"/>
                <a:gd name="connsiteX3" fmla="*/ 4830 w 400978"/>
                <a:gd name="connsiteY3" fmla="*/ 218687 h 415315"/>
                <a:gd name="connsiteX4" fmla="*/ 11211 w 400978"/>
                <a:gd name="connsiteY4" fmla="*/ 100101 h 415315"/>
                <a:gd name="connsiteX5" fmla="*/ 126464 w 400978"/>
                <a:gd name="connsiteY5" fmla="*/ 38188 h 415315"/>
                <a:gd name="connsiteX6" fmla="*/ 136084 w 400978"/>
                <a:gd name="connsiteY6" fmla="*/ 48952 h 415315"/>
                <a:gd name="connsiteX7" fmla="*/ 98651 w 400978"/>
                <a:gd name="connsiteY7" fmla="*/ 106959 h 415315"/>
                <a:gd name="connsiteX8" fmla="*/ 75505 w 400978"/>
                <a:gd name="connsiteY8" fmla="*/ 133724 h 415315"/>
                <a:gd name="connsiteX9" fmla="*/ 81697 w 400978"/>
                <a:gd name="connsiteY9" fmla="*/ 154108 h 415315"/>
                <a:gd name="connsiteX10" fmla="*/ 90840 w 400978"/>
                <a:gd name="connsiteY10" fmla="*/ 175825 h 415315"/>
                <a:gd name="connsiteX11" fmla="*/ 201330 w 400978"/>
                <a:gd name="connsiteY11" fmla="*/ 4946 h 415315"/>
                <a:gd name="connsiteX12" fmla="*/ 281531 w 400978"/>
                <a:gd name="connsiteY12" fmla="*/ 19995 h 415315"/>
                <a:gd name="connsiteX13" fmla="*/ 271911 w 400978"/>
                <a:gd name="connsiteY13" fmla="*/ 50856 h 415315"/>
                <a:gd name="connsiteX14" fmla="*/ 240097 w 400978"/>
                <a:gd name="connsiteY14" fmla="*/ 65049 h 415315"/>
                <a:gd name="connsiteX15" fmla="*/ 206379 w 400978"/>
                <a:gd name="connsiteY15" fmla="*/ 83623 h 415315"/>
                <a:gd name="connsiteX16" fmla="*/ 191424 w 400978"/>
                <a:gd name="connsiteY16" fmla="*/ 145059 h 415315"/>
                <a:gd name="connsiteX17" fmla="*/ 319726 w 400978"/>
                <a:gd name="connsiteY17" fmla="*/ 59810 h 415315"/>
                <a:gd name="connsiteX18" fmla="*/ 364589 w 400978"/>
                <a:gd name="connsiteY18" fmla="*/ 121437 h 415315"/>
                <a:gd name="connsiteX19" fmla="*/ 344301 w 400978"/>
                <a:gd name="connsiteY19" fmla="*/ 131057 h 415315"/>
                <a:gd name="connsiteX20" fmla="*/ 339062 w 400978"/>
                <a:gd name="connsiteY20" fmla="*/ 130009 h 415315"/>
                <a:gd name="connsiteX21" fmla="*/ 281055 w 400978"/>
                <a:gd name="connsiteY21" fmla="*/ 139629 h 415315"/>
                <a:gd name="connsiteX22" fmla="*/ 254004 w 400978"/>
                <a:gd name="connsiteY22" fmla="*/ 181158 h 415315"/>
                <a:gd name="connsiteX23" fmla="*/ 363256 w 400978"/>
                <a:gd name="connsiteY23" fmla="*/ 148583 h 415315"/>
                <a:gd name="connsiteX24" fmla="*/ 400403 w 400978"/>
                <a:gd name="connsiteY24" fmla="*/ 202018 h 415315"/>
                <a:gd name="connsiteX25" fmla="*/ 379257 w 400978"/>
                <a:gd name="connsiteY25" fmla="*/ 213067 h 415315"/>
                <a:gd name="connsiteX26" fmla="*/ 300962 w 400978"/>
                <a:gd name="connsiteY26" fmla="*/ 224402 h 415315"/>
                <a:gd name="connsiteX27" fmla="*/ 279531 w 400978"/>
                <a:gd name="connsiteY27" fmla="*/ 278123 h 415315"/>
                <a:gd name="connsiteX28" fmla="*/ 269339 w 400978"/>
                <a:gd name="connsiteY28" fmla="*/ 312604 h 415315"/>
                <a:gd name="connsiteX29" fmla="*/ 262672 w 400978"/>
                <a:gd name="connsiteY29" fmla="*/ 336416 h 415315"/>
                <a:gd name="connsiteX30" fmla="*/ 202950 w 400978"/>
                <a:gd name="connsiteY30" fmla="*/ 414712 h 415315"/>
                <a:gd name="connsiteX31" fmla="*/ 178947 w 400978"/>
                <a:gd name="connsiteY31" fmla="*/ 415093 h 415315"/>
                <a:gd name="connsiteX32" fmla="*/ 120273 w 400978"/>
                <a:gd name="connsiteY32" fmla="*/ 47046 h 415315"/>
                <a:gd name="connsiteX33" fmla="*/ 18451 w 400978"/>
                <a:gd name="connsiteY33" fmla="*/ 106578 h 415315"/>
                <a:gd name="connsiteX34" fmla="*/ 14355 w 400978"/>
                <a:gd name="connsiteY34" fmla="*/ 217735 h 415315"/>
                <a:gd name="connsiteX35" fmla="*/ 19593 w 400978"/>
                <a:gd name="connsiteY35" fmla="*/ 288505 h 415315"/>
                <a:gd name="connsiteX36" fmla="*/ 108652 w 400978"/>
                <a:gd name="connsiteY36" fmla="*/ 399186 h 415315"/>
                <a:gd name="connsiteX37" fmla="*/ 201711 w 400978"/>
                <a:gd name="connsiteY37" fmla="*/ 404329 h 415315"/>
                <a:gd name="connsiteX38" fmla="*/ 202283 w 400978"/>
                <a:gd name="connsiteY38" fmla="*/ 404329 h 415315"/>
                <a:gd name="connsiteX39" fmla="*/ 253051 w 400978"/>
                <a:gd name="connsiteY39" fmla="*/ 333273 h 415315"/>
                <a:gd name="connsiteX40" fmla="*/ 260005 w 400978"/>
                <a:gd name="connsiteY40" fmla="*/ 308794 h 415315"/>
                <a:gd name="connsiteX41" fmla="*/ 269625 w 400978"/>
                <a:gd name="connsiteY41" fmla="*/ 274885 h 415315"/>
                <a:gd name="connsiteX42" fmla="*/ 293342 w 400978"/>
                <a:gd name="connsiteY42" fmla="*/ 216877 h 415315"/>
                <a:gd name="connsiteX43" fmla="*/ 379448 w 400978"/>
                <a:gd name="connsiteY43" fmla="*/ 202399 h 415315"/>
                <a:gd name="connsiteX44" fmla="*/ 390592 w 400978"/>
                <a:gd name="connsiteY44" fmla="*/ 198494 h 415315"/>
                <a:gd name="connsiteX45" fmla="*/ 358493 w 400978"/>
                <a:gd name="connsiteY45" fmla="*/ 156108 h 415315"/>
                <a:gd name="connsiteX46" fmla="*/ 242002 w 400978"/>
                <a:gd name="connsiteY46" fmla="*/ 197827 h 415315"/>
                <a:gd name="connsiteX47" fmla="*/ 236097 w 400978"/>
                <a:gd name="connsiteY47" fmla="*/ 197065 h 415315"/>
                <a:gd name="connsiteX48" fmla="*/ 235430 w 400978"/>
                <a:gd name="connsiteY48" fmla="*/ 191160 h 415315"/>
                <a:gd name="connsiteX49" fmla="*/ 272768 w 400978"/>
                <a:gd name="connsiteY49" fmla="*/ 133152 h 415315"/>
                <a:gd name="connsiteX50" fmla="*/ 340395 w 400978"/>
                <a:gd name="connsiteY50" fmla="*/ 119818 h 415315"/>
                <a:gd name="connsiteX51" fmla="*/ 345634 w 400978"/>
                <a:gd name="connsiteY51" fmla="*/ 120770 h 415315"/>
                <a:gd name="connsiteX52" fmla="*/ 355255 w 400978"/>
                <a:gd name="connsiteY52" fmla="*/ 117627 h 415315"/>
                <a:gd name="connsiteX53" fmla="*/ 314678 w 400978"/>
                <a:gd name="connsiteY53" fmla="*/ 67716 h 415315"/>
                <a:gd name="connsiteX54" fmla="*/ 187710 w 400978"/>
                <a:gd name="connsiteY54" fmla="*/ 166871 h 415315"/>
                <a:gd name="connsiteX55" fmla="*/ 181042 w 400978"/>
                <a:gd name="connsiteY55" fmla="*/ 168395 h 415315"/>
                <a:gd name="connsiteX56" fmla="*/ 178851 w 400978"/>
                <a:gd name="connsiteY56" fmla="*/ 163823 h 415315"/>
                <a:gd name="connsiteX57" fmla="*/ 198187 w 400978"/>
                <a:gd name="connsiteY57" fmla="*/ 78098 h 415315"/>
                <a:gd name="connsiteX58" fmla="*/ 236859 w 400978"/>
                <a:gd name="connsiteY58" fmla="*/ 55619 h 415315"/>
                <a:gd name="connsiteX59" fmla="*/ 266386 w 400978"/>
                <a:gd name="connsiteY59" fmla="*/ 42570 h 415315"/>
                <a:gd name="connsiteX60" fmla="*/ 272482 w 400978"/>
                <a:gd name="connsiteY60" fmla="*/ 23234 h 415315"/>
                <a:gd name="connsiteX61" fmla="*/ 203331 w 400978"/>
                <a:gd name="connsiteY61" fmla="*/ 13614 h 415315"/>
                <a:gd name="connsiteX62" fmla="*/ 93889 w 400978"/>
                <a:gd name="connsiteY62" fmla="*/ 203637 h 415315"/>
                <a:gd name="connsiteX63" fmla="*/ 88555 w 400978"/>
                <a:gd name="connsiteY63" fmla="*/ 207638 h 415315"/>
                <a:gd name="connsiteX64" fmla="*/ 84268 w 400978"/>
                <a:gd name="connsiteY64" fmla="*/ 202590 h 415315"/>
                <a:gd name="connsiteX65" fmla="*/ 72743 w 400978"/>
                <a:gd name="connsiteY65" fmla="*/ 157632 h 415315"/>
                <a:gd name="connsiteX66" fmla="*/ 65694 w 400978"/>
                <a:gd name="connsiteY66" fmla="*/ 131152 h 415315"/>
                <a:gd name="connsiteX67" fmla="*/ 91602 w 400978"/>
                <a:gd name="connsiteY67" fmla="*/ 99053 h 415315"/>
                <a:gd name="connsiteX68" fmla="*/ 126178 w 400978"/>
                <a:gd name="connsiteY68" fmla="*/ 49904 h 415315"/>
                <a:gd name="connsiteX69" fmla="*/ 123511 w 400978"/>
                <a:gd name="connsiteY69" fmla="*/ 46951 h 415315"/>
                <a:gd name="connsiteX70" fmla="*/ 120273 w 400978"/>
                <a:gd name="connsiteY70" fmla="*/ 47046 h 41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0978" h="415315">
                  <a:moveTo>
                    <a:pt x="178947" y="415093"/>
                  </a:moveTo>
                  <a:cubicBezTo>
                    <a:pt x="154848" y="414902"/>
                    <a:pt x="130845" y="412806"/>
                    <a:pt x="107128" y="408806"/>
                  </a:cubicBezTo>
                  <a:cubicBezTo>
                    <a:pt x="43311" y="398424"/>
                    <a:pt x="11593" y="359181"/>
                    <a:pt x="9973" y="288791"/>
                  </a:cubicBezTo>
                  <a:cubicBezTo>
                    <a:pt x="9973" y="266693"/>
                    <a:pt x="7211" y="242309"/>
                    <a:pt x="4830" y="218687"/>
                  </a:cubicBezTo>
                  <a:cubicBezTo>
                    <a:pt x="-504" y="164680"/>
                    <a:pt x="-4791" y="118008"/>
                    <a:pt x="11211" y="100101"/>
                  </a:cubicBezTo>
                  <a:cubicBezTo>
                    <a:pt x="30547" y="78955"/>
                    <a:pt x="101604" y="30949"/>
                    <a:pt x="126464" y="38188"/>
                  </a:cubicBezTo>
                  <a:cubicBezTo>
                    <a:pt x="131607" y="39427"/>
                    <a:pt x="135418" y="43713"/>
                    <a:pt x="136084" y="48952"/>
                  </a:cubicBezTo>
                  <a:cubicBezTo>
                    <a:pt x="139227" y="68287"/>
                    <a:pt x="117701" y="88480"/>
                    <a:pt x="98651" y="106959"/>
                  </a:cubicBezTo>
                  <a:cubicBezTo>
                    <a:pt x="87793" y="117341"/>
                    <a:pt x="76648" y="127914"/>
                    <a:pt x="75505" y="133724"/>
                  </a:cubicBezTo>
                  <a:cubicBezTo>
                    <a:pt x="75410" y="140963"/>
                    <a:pt x="77601" y="148107"/>
                    <a:pt x="81697" y="154108"/>
                  </a:cubicBezTo>
                  <a:cubicBezTo>
                    <a:pt x="85506" y="161061"/>
                    <a:pt x="88555" y="168300"/>
                    <a:pt x="90840" y="175825"/>
                  </a:cubicBezTo>
                  <a:cubicBezTo>
                    <a:pt x="104080" y="125056"/>
                    <a:pt x="138561" y="19805"/>
                    <a:pt x="201330" y="4946"/>
                  </a:cubicBezTo>
                  <a:cubicBezTo>
                    <a:pt x="264100" y="-9913"/>
                    <a:pt x="278673" y="12756"/>
                    <a:pt x="281531" y="19995"/>
                  </a:cubicBezTo>
                  <a:cubicBezTo>
                    <a:pt x="286103" y="31235"/>
                    <a:pt x="282007" y="44189"/>
                    <a:pt x="271911" y="50856"/>
                  </a:cubicBezTo>
                  <a:cubicBezTo>
                    <a:pt x="262005" y="56952"/>
                    <a:pt x="251337" y="61810"/>
                    <a:pt x="240097" y="65049"/>
                  </a:cubicBezTo>
                  <a:cubicBezTo>
                    <a:pt x="225524" y="70287"/>
                    <a:pt x="211713" y="74669"/>
                    <a:pt x="206379" y="83623"/>
                  </a:cubicBezTo>
                  <a:cubicBezTo>
                    <a:pt x="201045" y="92481"/>
                    <a:pt x="194758" y="122294"/>
                    <a:pt x="191424" y="145059"/>
                  </a:cubicBezTo>
                  <a:cubicBezTo>
                    <a:pt x="216570" y="109816"/>
                    <a:pt x="276578" y="35045"/>
                    <a:pt x="319726" y="59810"/>
                  </a:cubicBezTo>
                  <a:cubicBezTo>
                    <a:pt x="356302" y="80860"/>
                    <a:pt x="370018" y="106768"/>
                    <a:pt x="364589" y="121437"/>
                  </a:cubicBezTo>
                  <a:cubicBezTo>
                    <a:pt x="361351" y="129438"/>
                    <a:pt x="352587" y="133724"/>
                    <a:pt x="344301" y="131057"/>
                  </a:cubicBezTo>
                  <a:lnTo>
                    <a:pt x="339062" y="130009"/>
                  </a:lnTo>
                  <a:cubicBezTo>
                    <a:pt x="316773" y="125723"/>
                    <a:pt x="293532" y="121246"/>
                    <a:pt x="281055" y="139629"/>
                  </a:cubicBezTo>
                  <a:cubicBezTo>
                    <a:pt x="272482" y="152107"/>
                    <a:pt x="261719" y="168585"/>
                    <a:pt x="254004" y="181158"/>
                  </a:cubicBezTo>
                  <a:cubicBezTo>
                    <a:pt x="282960" y="165347"/>
                    <a:pt x="340395" y="137153"/>
                    <a:pt x="363256" y="148583"/>
                  </a:cubicBezTo>
                  <a:cubicBezTo>
                    <a:pt x="383353" y="158203"/>
                    <a:pt x="404785" y="185921"/>
                    <a:pt x="400403" y="202018"/>
                  </a:cubicBezTo>
                  <a:cubicBezTo>
                    <a:pt x="399069" y="206685"/>
                    <a:pt x="394783" y="214115"/>
                    <a:pt x="379257" y="213067"/>
                  </a:cubicBezTo>
                  <a:cubicBezTo>
                    <a:pt x="344491" y="210400"/>
                    <a:pt x="314583" y="209352"/>
                    <a:pt x="300962" y="224402"/>
                  </a:cubicBezTo>
                  <a:cubicBezTo>
                    <a:pt x="291342" y="235260"/>
                    <a:pt x="285817" y="255168"/>
                    <a:pt x="279531" y="278123"/>
                  </a:cubicBezTo>
                  <a:cubicBezTo>
                    <a:pt x="276578" y="289267"/>
                    <a:pt x="273435" y="300793"/>
                    <a:pt x="269339" y="312604"/>
                  </a:cubicBezTo>
                  <a:cubicBezTo>
                    <a:pt x="267053" y="319747"/>
                    <a:pt x="264862" y="327844"/>
                    <a:pt x="262672" y="336416"/>
                  </a:cubicBezTo>
                  <a:cubicBezTo>
                    <a:pt x="253623" y="370992"/>
                    <a:pt x="242383" y="413759"/>
                    <a:pt x="202950" y="414712"/>
                  </a:cubicBezTo>
                  <a:cubicBezTo>
                    <a:pt x="194949" y="415378"/>
                    <a:pt x="186948" y="415473"/>
                    <a:pt x="178947" y="415093"/>
                  </a:cubicBezTo>
                  <a:close/>
                  <a:moveTo>
                    <a:pt x="120273" y="47046"/>
                  </a:moveTo>
                  <a:cubicBezTo>
                    <a:pt x="98556" y="47046"/>
                    <a:pt x="37405" y="85718"/>
                    <a:pt x="18451" y="106578"/>
                  </a:cubicBezTo>
                  <a:cubicBezTo>
                    <a:pt x="5020" y="121341"/>
                    <a:pt x="9878" y="170395"/>
                    <a:pt x="14355" y="217735"/>
                  </a:cubicBezTo>
                  <a:cubicBezTo>
                    <a:pt x="16641" y="241547"/>
                    <a:pt x="19117" y="266026"/>
                    <a:pt x="19593" y="288505"/>
                  </a:cubicBezTo>
                  <a:cubicBezTo>
                    <a:pt x="21118" y="354418"/>
                    <a:pt x="49407" y="389661"/>
                    <a:pt x="108652" y="399186"/>
                  </a:cubicBezTo>
                  <a:cubicBezTo>
                    <a:pt x="139323" y="404996"/>
                    <a:pt x="170660" y="406710"/>
                    <a:pt x="201711" y="404329"/>
                  </a:cubicBezTo>
                  <a:lnTo>
                    <a:pt x="202283" y="404329"/>
                  </a:lnTo>
                  <a:cubicBezTo>
                    <a:pt x="234573" y="404329"/>
                    <a:pt x="243907" y="367944"/>
                    <a:pt x="253051" y="333273"/>
                  </a:cubicBezTo>
                  <a:cubicBezTo>
                    <a:pt x="255337" y="324605"/>
                    <a:pt x="257528" y="316318"/>
                    <a:pt x="260005" y="308794"/>
                  </a:cubicBezTo>
                  <a:cubicBezTo>
                    <a:pt x="263910" y="297173"/>
                    <a:pt x="266958" y="285743"/>
                    <a:pt x="269625" y="274885"/>
                  </a:cubicBezTo>
                  <a:cubicBezTo>
                    <a:pt x="276197" y="250596"/>
                    <a:pt x="281912" y="229736"/>
                    <a:pt x="293342" y="216877"/>
                  </a:cubicBezTo>
                  <a:cubicBezTo>
                    <a:pt x="309915" y="198685"/>
                    <a:pt x="342205" y="199542"/>
                    <a:pt x="379448" y="202399"/>
                  </a:cubicBezTo>
                  <a:cubicBezTo>
                    <a:pt x="385925" y="202971"/>
                    <a:pt x="389735" y="201637"/>
                    <a:pt x="390592" y="198494"/>
                  </a:cubicBezTo>
                  <a:cubicBezTo>
                    <a:pt x="393164" y="188874"/>
                    <a:pt x="377067" y="165537"/>
                    <a:pt x="358493" y="156108"/>
                  </a:cubicBezTo>
                  <a:cubicBezTo>
                    <a:pt x="337633" y="145535"/>
                    <a:pt x="267339" y="182683"/>
                    <a:pt x="242002" y="197827"/>
                  </a:cubicBezTo>
                  <a:cubicBezTo>
                    <a:pt x="240097" y="198875"/>
                    <a:pt x="237716" y="198589"/>
                    <a:pt x="236097" y="197065"/>
                  </a:cubicBezTo>
                  <a:cubicBezTo>
                    <a:pt x="234573" y="195446"/>
                    <a:pt x="234287" y="193065"/>
                    <a:pt x="235430" y="191160"/>
                  </a:cubicBezTo>
                  <a:cubicBezTo>
                    <a:pt x="235430" y="191160"/>
                    <a:pt x="257337" y="155060"/>
                    <a:pt x="272768" y="133152"/>
                  </a:cubicBezTo>
                  <a:cubicBezTo>
                    <a:pt x="288198" y="111245"/>
                    <a:pt x="316488" y="115150"/>
                    <a:pt x="340395" y="119818"/>
                  </a:cubicBezTo>
                  <a:lnTo>
                    <a:pt x="345634" y="120770"/>
                  </a:lnTo>
                  <a:cubicBezTo>
                    <a:pt x="349158" y="121437"/>
                    <a:pt x="353540" y="121437"/>
                    <a:pt x="355255" y="117627"/>
                  </a:cubicBezTo>
                  <a:cubicBezTo>
                    <a:pt x="358398" y="108864"/>
                    <a:pt x="347825" y="86861"/>
                    <a:pt x="314678" y="67716"/>
                  </a:cubicBezTo>
                  <a:cubicBezTo>
                    <a:pt x="276006" y="45427"/>
                    <a:pt x="209903" y="131819"/>
                    <a:pt x="187710" y="166871"/>
                  </a:cubicBezTo>
                  <a:cubicBezTo>
                    <a:pt x="186281" y="169157"/>
                    <a:pt x="183328" y="169824"/>
                    <a:pt x="181042" y="168395"/>
                  </a:cubicBezTo>
                  <a:cubicBezTo>
                    <a:pt x="179518" y="167443"/>
                    <a:pt x="178661" y="165633"/>
                    <a:pt x="178851" y="163823"/>
                  </a:cubicBezTo>
                  <a:cubicBezTo>
                    <a:pt x="178851" y="161061"/>
                    <a:pt x="186852" y="96100"/>
                    <a:pt x="198187" y="78098"/>
                  </a:cubicBezTo>
                  <a:cubicBezTo>
                    <a:pt x="205331" y="66668"/>
                    <a:pt x="220666" y="61239"/>
                    <a:pt x="236859" y="55619"/>
                  </a:cubicBezTo>
                  <a:cubicBezTo>
                    <a:pt x="247241" y="52476"/>
                    <a:pt x="257147" y="48094"/>
                    <a:pt x="266386" y="42570"/>
                  </a:cubicBezTo>
                  <a:cubicBezTo>
                    <a:pt x="272958" y="38569"/>
                    <a:pt x="275530" y="30283"/>
                    <a:pt x="272482" y="23234"/>
                  </a:cubicBezTo>
                  <a:cubicBezTo>
                    <a:pt x="267434" y="11899"/>
                    <a:pt x="246669" y="3898"/>
                    <a:pt x="203331" y="13614"/>
                  </a:cubicBezTo>
                  <a:cubicBezTo>
                    <a:pt x="127988" y="31330"/>
                    <a:pt x="94174" y="202018"/>
                    <a:pt x="93889" y="203637"/>
                  </a:cubicBezTo>
                  <a:cubicBezTo>
                    <a:pt x="93317" y="206114"/>
                    <a:pt x="91126" y="207829"/>
                    <a:pt x="88555" y="207638"/>
                  </a:cubicBezTo>
                  <a:cubicBezTo>
                    <a:pt x="86078" y="207352"/>
                    <a:pt x="84173" y="205162"/>
                    <a:pt x="84268" y="202590"/>
                  </a:cubicBezTo>
                  <a:cubicBezTo>
                    <a:pt x="84840" y="186778"/>
                    <a:pt x="80839" y="171252"/>
                    <a:pt x="72743" y="157632"/>
                  </a:cubicBezTo>
                  <a:cubicBezTo>
                    <a:pt x="67504" y="149821"/>
                    <a:pt x="65028" y="140487"/>
                    <a:pt x="65694" y="131152"/>
                  </a:cubicBezTo>
                  <a:cubicBezTo>
                    <a:pt x="67218" y="122294"/>
                    <a:pt x="77982" y="111816"/>
                    <a:pt x="91602" y="99053"/>
                  </a:cubicBezTo>
                  <a:cubicBezTo>
                    <a:pt x="108081" y="83432"/>
                    <a:pt x="128559" y="64096"/>
                    <a:pt x="126178" y="49904"/>
                  </a:cubicBezTo>
                  <a:cubicBezTo>
                    <a:pt x="126083" y="48380"/>
                    <a:pt x="124940" y="47142"/>
                    <a:pt x="123511" y="46951"/>
                  </a:cubicBezTo>
                  <a:cubicBezTo>
                    <a:pt x="122559" y="46856"/>
                    <a:pt x="121416" y="46856"/>
                    <a:pt x="120273" y="47046"/>
                  </a:cubicBezTo>
                  <a:close/>
                </a:path>
              </a:pathLst>
            </a:custGeom>
            <a:solidFill>
              <a:srgbClr val="231F20"/>
            </a:solidFill>
            <a:ln w="9525" cap="flat">
              <a:noFill/>
              <a:prstDash val="solid"/>
              <a:miter/>
            </a:ln>
          </p:spPr>
          <p:txBody>
            <a:bodyPr rtlCol="0" anchor="ctr"/>
            <a:lstStyle/>
            <a:p>
              <a:endParaRPr lang="zh-CN" altLang="en-US"/>
            </a:p>
          </p:txBody>
        </p:sp>
        <p:sp>
          <p:nvSpPr>
            <p:cNvPr id="59" name="图形 7">
              <a:extLst>
                <a:ext uri="{FF2B5EF4-FFF2-40B4-BE49-F238E27FC236}">
                  <a16:creationId xmlns:a16="http://schemas.microsoft.com/office/drawing/2014/main" id="{D3A38379-FA08-4122-8337-89BF9D484680}"/>
                </a:ext>
              </a:extLst>
            </p:cNvPr>
            <p:cNvSpPr/>
            <p:nvPr/>
          </p:nvSpPr>
          <p:spPr>
            <a:xfrm>
              <a:off x="5079015" y="5309901"/>
              <a:ext cx="667130" cy="618536"/>
            </a:xfrm>
            <a:custGeom>
              <a:avLst/>
              <a:gdLst>
                <a:gd name="connsiteX0" fmla="*/ 0 w 667130"/>
                <a:gd name="connsiteY0" fmla="*/ 477964 h 618536"/>
                <a:gd name="connsiteX1" fmla="*/ 0 w 667130"/>
                <a:gd name="connsiteY1" fmla="*/ 0 h 618536"/>
                <a:gd name="connsiteX2" fmla="*/ 667131 w 667130"/>
                <a:gd name="connsiteY2" fmla="*/ 137160 h 618536"/>
                <a:gd name="connsiteX3" fmla="*/ 667131 w 667130"/>
                <a:gd name="connsiteY3" fmla="*/ 603313 h 618536"/>
                <a:gd name="connsiteX4" fmla="*/ 0 w 667130"/>
                <a:gd name="connsiteY4" fmla="*/ 477964 h 61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130" h="618536">
                  <a:moveTo>
                    <a:pt x="0" y="477964"/>
                  </a:moveTo>
                  <a:lnTo>
                    <a:pt x="0" y="0"/>
                  </a:lnTo>
                  <a:cubicBezTo>
                    <a:pt x="0" y="0"/>
                    <a:pt x="267272" y="176593"/>
                    <a:pt x="667131" y="137160"/>
                  </a:cubicBezTo>
                  <a:lnTo>
                    <a:pt x="667131" y="603313"/>
                  </a:lnTo>
                  <a:cubicBezTo>
                    <a:pt x="667131" y="603313"/>
                    <a:pt x="405289" y="682943"/>
                    <a:pt x="0" y="477964"/>
                  </a:cubicBezTo>
                  <a:close/>
                </a:path>
              </a:pathLst>
            </a:custGeom>
            <a:solidFill>
              <a:srgbClr val="FFFFFF"/>
            </a:solidFill>
            <a:ln w="9525" cap="flat">
              <a:noFill/>
              <a:prstDash val="solid"/>
              <a:miter/>
            </a:ln>
          </p:spPr>
          <p:txBody>
            <a:bodyPr rtlCol="0" anchor="ctr"/>
            <a:lstStyle/>
            <a:p>
              <a:endParaRPr lang="zh-CN" altLang="en-US"/>
            </a:p>
          </p:txBody>
        </p:sp>
        <p:sp>
          <p:nvSpPr>
            <p:cNvPr id="60" name="图形 7">
              <a:extLst>
                <a:ext uri="{FF2B5EF4-FFF2-40B4-BE49-F238E27FC236}">
                  <a16:creationId xmlns:a16="http://schemas.microsoft.com/office/drawing/2014/main" id="{D3A38379-FA08-4122-8337-89BF9D484680}"/>
                </a:ext>
              </a:extLst>
            </p:cNvPr>
            <p:cNvSpPr/>
            <p:nvPr/>
          </p:nvSpPr>
          <p:spPr>
            <a:xfrm>
              <a:off x="5074249" y="5304853"/>
              <a:ext cx="676564" cy="627887"/>
            </a:xfrm>
            <a:custGeom>
              <a:avLst/>
              <a:gdLst>
                <a:gd name="connsiteX0" fmla="*/ 532451 w 676564"/>
                <a:gd name="connsiteY0" fmla="*/ 627888 h 627887"/>
                <a:gd name="connsiteX1" fmla="*/ 2575 w 676564"/>
                <a:gd name="connsiteY1" fmla="*/ 487299 h 627887"/>
                <a:gd name="connsiteX2" fmla="*/ 3 w 676564"/>
                <a:gd name="connsiteY2" fmla="*/ 482917 h 627887"/>
                <a:gd name="connsiteX3" fmla="*/ 3 w 676564"/>
                <a:gd name="connsiteY3" fmla="*/ 4953 h 627887"/>
                <a:gd name="connsiteX4" fmla="*/ 4575 w 676564"/>
                <a:gd name="connsiteY4" fmla="*/ 0 h 627887"/>
                <a:gd name="connsiteX5" fmla="*/ 7433 w 676564"/>
                <a:gd name="connsiteY5" fmla="*/ 857 h 627887"/>
                <a:gd name="connsiteX6" fmla="*/ 671325 w 676564"/>
                <a:gd name="connsiteY6" fmla="*/ 137350 h 627887"/>
                <a:gd name="connsiteX7" fmla="*/ 675040 w 676564"/>
                <a:gd name="connsiteY7" fmla="*/ 138493 h 627887"/>
                <a:gd name="connsiteX8" fmla="*/ 676564 w 676564"/>
                <a:gd name="connsiteY8" fmla="*/ 142113 h 627887"/>
                <a:gd name="connsiteX9" fmla="*/ 676564 w 676564"/>
                <a:gd name="connsiteY9" fmla="*/ 608267 h 627887"/>
                <a:gd name="connsiteX10" fmla="*/ 673135 w 676564"/>
                <a:gd name="connsiteY10" fmla="*/ 612934 h 627887"/>
                <a:gd name="connsiteX11" fmla="*/ 532451 w 676564"/>
                <a:gd name="connsiteY11" fmla="*/ 627888 h 627887"/>
                <a:gd name="connsiteX12" fmla="*/ 9624 w 676564"/>
                <a:gd name="connsiteY12" fmla="*/ 480060 h 627887"/>
                <a:gd name="connsiteX13" fmla="*/ 667039 w 676564"/>
                <a:gd name="connsiteY13" fmla="*/ 604647 h 627887"/>
                <a:gd name="connsiteX14" fmla="*/ 667039 w 676564"/>
                <a:gd name="connsiteY14" fmla="*/ 147542 h 627887"/>
                <a:gd name="connsiteX15" fmla="*/ 9624 w 676564"/>
                <a:gd name="connsiteY15" fmla="*/ 13525 h 627887"/>
                <a:gd name="connsiteX16" fmla="*/ 9624 w 676564"/>
                <a:gd name="connsiteY16" fmla="*/ 480060 h 62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6564" h="627887">
                  <a:moveTo>
                    <a:pt x="532451" y="627888"/>
                  </a:moveTo>
                  <a:cubicBezTo>
                    <a:pt x="415293" y="627888"/>
                    <a:pt x="230985" y="602742"/>
                    <a:pt x="2575" y="487299"/>
                  </a:cubicBezTo>
                  <a:cubicBezTo>
                    <a:pt x="956" y="486442"/>
                    <a:pt x="3" y="484727"/>
                    <a:pt x="3" y="482917"/>
                  </a:cubicBezTo>
                  <a:lnTo>
                    <a:pt x="3" y="4953"/>
                  </a:lnTo>
                  <a:cubicBezTo>
                    <a:pt x="-92" y="2381"/>
                    <a:pt x="1908" y="95"/>
                    <a:pt x="4575" y="0"/>
                  </a:cubicBezTo>
                  <a:cubicBezTo>
                    <a:pt x="5623" y="0"/>
                    <a:pt x="6576" y="286"/>
                    <a:pt x="7433" y="857"/>
                  </a:cubicBezTo>
                  <a:cubicBezTo>
                    <a:pt x="10100" y="2572"/>
                    <a:pt x="278133" y="176022"/>
                    <a:pt x="671325" y="137350"/>
                  </a:cubicBezTo>
                  <a:cubicBezTo>
                    <a:pt x="672659" y="137255"/>
                    <a:pt x="673992" y="137636"/>
                    <a:pt x="675040" y="138493"/>
                  </a:cubicBezTo>
                  <a:cubicBezTo>
                    <a:pt x="675993" y="139446"/>
                    <a:pt x="676564" y="140684"/>
                    <a:pt x="676564" y="142113"/>
                  </a:cubicBezTo>
                  <a:lnTo>
                    <a:pt x="676564" y="608267"/>
                  </a:lnTo>
                  <a:cubicBezTo>
                    <a:pt x="676564" y="610362"/>
                    <a:pt x="675231" y="612267"/>
                    <a:pt x="673135" y="612934"/>
                  </a:cubicBezTo>
                  <a:cubicBezTo>
                    <a:pt x="671992" y="613410"/>
                    <a:pt x="621700" y="627888"/>
                    <a:pt x="532451" y="627888"/>
                  </a:cubicBezTo>
                  <a:close/>
                  <a:moveTo>
                    <a:pt x="9624" y="480060"/>
                  </a:moveTo>
                  <a:cubicBezTo>
                    <a:pt x="382146" y="667512"/>
                    <a:pt x="634845" y="612838"/>
                    <a:pt x="667039" y="604647"/>
                  </a:cubicBezTo>
                  <a:lnTo>
                    <a:pt x="667039" y="147542"/>
                  </a:lnTo>
                  <a:cubicBezTo>
                    <a:pt x="309280" y="180975"/>
                    <a:pt x="55820" y="41148"/>
                    <a:pt x="9624" y="13525"/>
                  </a:cubicBezTo>
                  <a:lnTo>
                    <a:pt x="9624" y="480060"/>
                  </a:lnTo>
                  <a:close/>
                </a:path>
              </a:pathLst>
            </a:custGeom>
            <a:solidFill>
              <a:srgbClr val="231F20"/>
            </a:solidFill>
            <a:ln w="9525" cap="flat">
              <a:noFill/>
              <a:prstDash val="solid"/>
              <a:miter/>
            </a:ln>
          </p:spPr>
          <p:txBody>
            <a:bodyPr rtlCol="0" anchor="ctr"/>
            <a:lstStyle/>
            <a:p>
              <a:endParaRPr lang="zh-CN" altLang="en-US"/>
            </a:p>
          </p:txBody>
        </p:sp>
        <p:sp>
          <p:nvSpPr>
            <p:cNvPr id="61" name="图形 7">
              <a:extLst>
                <a:ext uri="{FF2B5EF4-FFF2-40B4-BE49-F238E27FC236}">
                  <a16:creationId xmlns:a16="http://schemas.microsoft.com/office/drawing/2014/main" id="{D3A38379-FA08-4122-8337-89BF9D484680}"/>
                </a:ext>
              </a:extLst>
            </p:cNvPr>
            <p:cNvSpPr/>
            <p:nvPr/>
          </p:nvSpPr>
          <p:spPr>
            <a:xfrm>
              <a:off x="6323361" y="4560950"/>
              <a:ext cx="850773" cy="950023"/>
            </a:xfrm>
            <a:custGeom>
              <a:avLst/>
              <a:gdLst>
                <a:gd name="connsiteX0" fmla="*/ 0 w 850773"/>
                <a:gd name="connsiteY0" fmla="*/ 950024 h 950023"/>
                <a:gd name="connsiteX1" fmla="*/ 0 w 850773"/>
                <a:gd name="connsiteY1" fmla="*/ 266891 h 950023"/>
                <a:gd name="connsiteX2" fmla="*/ 850773 w 850773"/>
                <a:gd name="connsiteY2" fmla="*/ 0 h 950023"/>
                <a:gd name="connsiteX3" fmla="*/ 850773 w 850773"/>
                <a:gd name="connsiteY3" fmla="*/ 705803 h 950023"/>
                <a:gd name="connsiteX4" fmla="*/ 0 w 850773"/>
                <a:gd name="connsiteY4" fmla="*/ 950024 h 95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73" h="950023">
                  <a:moveTo>
                    <a:pt x="0" y="950024"/>
                  </a:moveTo>
                  <a:lnTo>
                    <a:pt x="0" y="266891"/>
                  </a:lnTo>
                  <a:cubicBezTo>
                    <a:pt x="0" y="266891"/>
                    <a:pt x="601694" y="244221"/>
                    <a:pt x="850773" y="0"/>
                  </a:cubicBezTo>
                  <a:lnTo>
                    <a:pt x="850773" y="705803"/>
                  </a:lnTo>
                  <a:cubicBezTo>
                    <a:pt x="850773" y="705707"/>
                    <a:pt x="601790" y="904780"/>
                    <a:pt x="0" y="950024"/>
                  </a:cubicBezTo>
                  <a:close/>
                </a:path>
              </a:pathLst>
            </a:custGeom>
            <a:solidFill>
              <a:srgbClr val="68E1FD"/>
            </a:solidFill>
            <a:ln w="9525" cap="flat">
              <a:noFill/>
              <a:prstDash val="solid"/>
              <a:miter/>
            </a:ln>
          </p:spPr>
          <p:txBody>
            <a:bodyPr rtlCol="0" anchor="ctr"/>
            <a:lstStyle/>
            <a:p>
              <a:endParaRPr lang="zh-CN" altLang="en-US"/>
            </a:p>
          </p:txBody>
        </p:sp>
        <p:sp>
          <p:nvSpPr>
            <p:cNvPr id="62" name="图形 7">
              <a:extLst>
                <a:ext uri="{FF2B5EF4-FFF2-40B4-BE49-F238E27FC236}">
                  <a16:creationId xmlns:a16="http://schemas.microsoft.com/office/drawing/2014/main" id="{D3A38379-FA08-4122-8337-89BF9D484680}"/>
                </a:ext>
              </a:extLst>
            </p:cNvPr>
            <p:cNvSpPr/>
            <p:nvPr/>
          </p:nvSpPr>
          <p:spPr>
            <a:xfrm>
              <a:off x="6318504" y="4556085"/>
              <a:ext cx="860398" cy="960032"/>
            </a:xfrm>
            <a:custGeom>
              <a:avLst/>
              <a:gdLst>
                <a:gd name="connsiteX0" fmla="*/ 4858 w 860398"/>
                <a:gd name="connsiteY0" fmla="*/ 959746 h 960032"/>
                <a:gd name="connsiteX1" fmla="*/ 1524 w 860398"/>
                <a:gd name="connsiteY1" fmla="*/ 958508 h 960032"/>
                <a:gd name="connsiteX2" fmla="*/ 0 w 860398"/>
                <a:gd name="connsiteY2" fmla="*/ 954889 h 960032"/>
                <a:gd name="connsiteX3" fmla="*/ 0 w 860398"/>
                <a:gd name="connsiteY3" fmla="*/ 271756 h 960032"/>
                <a:gd name="connsiteX4" fmla="*/ 4667 w 860398"/>
                <a:gd name="connsiteY4" fmla="*/ 266898 h 960032"/>
                <a:gd name="connsiteX5" fmla="*/ 852011 w 860398"/>
                <a:gd name="connsiteY5" fmla="*/ 1341 h 960032"/>
                <a:gd name="connsiteX6" fmla="*/ 857250 w 860398"/>
                <a:gd name="connsiteY6" fmla="*/ 388 h 960032"/>
                <a:gd name="connsiteX7" fmla="*/ 860393 w 860398"/>
                <a:gd name="connsiteY7" fmla="*/ 5056 h 960032"/>
                <a:gd name="connsiteX8" fmla="*/ 860393 w 860398"/>
                <a:gd name="connsiteY8" fmla="*/ 710858 h 960032"/>
                <a:gd name="connsiteX9" fmla="*/ 858584 w 860398"/>
                <a:gd name="connsiteY9" fmla="*/ 714668 h 960032"/>
                <a:gd name="connsiteX10" fmla="*/ 5429 w 860398"/>
                <a:gd name="connsiteY10" fmla="*/ 960032 h 960032"/>
                <a:gd name="connsiteX11" fmla="*/ 4858 w 860398"/>
                <a:gd name="connsiteY11" fmla="*/ 959746 h 960032"/>
                <a:gd name="connsiteX12" fmla="*/ 9716 w 860398"/>
                <a:gd name="connsiteY12" fmla="*/ 276423 h 960032"/>
                <a:gd name="connsiteX13" fmla="*/ 9716 w 860398"/>
                <a:gd name="connsiteY13" fmla="*/ 949650 h 960032"/>
                <a:gd name="connsiteX14" fmla="*/ 850773 w 860398"/>
                <a:gd name="connsiteY14" fmla="*/ 708001 h 960032"/>
                <a:gd name="connsiteX15" fmla="*/ 850773 w 860398"/>
                <a:gd name="connsiteY15" fmla="*/ 16105 h 960032"/>
                <a:gd name="connsiteX16" fmla="*/ 9716 w 860398"/>
                <a:gd name="connsiteY16" fmla="*/ 276423 h 96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0398" h="960032">
                  <a:moveTo>
                    <a:pt x="4858" y="959746"/>
                  </a:moveTo>
                  <a:cubicBezTo>
                    <a:pt x="3620" y="959746"/>
                    <a:pt x="2476" y="959270"/>
                    <a:pt x="1524" y="958508"/>
                  </a:cubicBezTo>
                  <a:cubicBezTo>
                    <a:pt x="571" y="957556"/>
                    <a:pt x="0" y="956317"/>
                    <a:pt x="0" y="954889"/>
                  </a:cubicBezTo>
                  <a:lnTo>
                    <a:pt x="0" y="271756"/>
                  </a:lnTo>
                  <a:cubicBezTo>
                    <a:pt x="0" y="269184"/>
                    <a:pt x="2000" y="266993"/>
                    <a:pt x="4667" y="266898"/>
                  </a:cubicBezTo>
                  <a:cubicBezTo>
                    <a:pt x="10668" y="266898"/>
                    <a:pt x="607409" y="241466"/>
                    <a:pt x="852011" y="1341"/>
                  </a:cubicBezTo>
                  <a:cubicBezTo>
                    <a:pt x="853345" y="7"/>
                    <a:pt x="855440" y="-374"/>
                    <a:pt x="857250" y="388"/>
                  </a:cubicBezTo>
                  <a:cubicBezTo>
                    <a:pt x="859155" y="1055"/>
                    <a:pt x="860488" y="2960"/>
                    <a:pt x="860393" y="5056"/>
                  </a:cubicBezTo>
                  <a:lnTo>
                    <a:pt x="860393" y="710858"/>
                  </a:lnTo>
                  <a:cubicBezTo>
                    <a:pt x="860393" y="712287"/>
                    <a:pt x="859726" y="713716"/>
                    <a:pt x="858584" y="714668"/>
                  </a:cubicBezTo>
                  <a:cubicBezTo>
                    <a:pt x="856107" y="716668"/>
                    <a:pt x="601694" y="915169"/>
                    <a:pt x="5429" y="960032"/>
                  </a:cubicBezTo>
                  <a:lnTo>
                    <a:pt x="4858" y="959746"/>
                  </a:lnTo>
                  <a:close/>
                  <a:moveTo>
                    <a:pt x="9716" y="276423"/>
                  </a:moveTo>
                  <a:lnTo>
                    <a:pt x="9716" y="949650"/>
                  </a:lnTo>
                  <a:cubicBezTo>
                    <a:pt x="572738" y="906311"/>
                    <a:pt x="826960" y="725812"/>
                    <a:pt x="850773" y="708001"/>
                  </a:cubicBezTo>
                  <a:lnTo>
                    <a:pt x="850773" y="16105"/>
                  </a:lnTo>
                  <a:cubicBezTo>
                    <a:pt x="610362" y="240418"/>
                    <a:pt x="65818" y="273470"/>
                    <a:pt x="9716" y="276423"/>
                  </a:cubicBezTo>
                  <a:close/>
                </a:path>
              </a:pathLst>
            </a:custGeom>
            <a:solidFill>
              <a:srgbClr val="231F20"/>
            </a:solidFill>
            <a:ln w="9525" cap="flat">
              <a:noFill/>
              <a:prstDash val="solid"/>
              <a:miter/>
            </a:ln>
          </p:spPr>
          <p:txBody>
            <a:bodyPr rtlCol="0" anchor="ctr"/>
            <a:lstStyle/>
            <a:p>
              <a:endParaRPr lang="zh-CN" altLang="en-US"/>
            </a:p>
          </p:txBody>
        </p:sp>
        <p:sp>
          <p:nvSpPr>
            <p:cNvPr id="63" name="图形 7">
              <a:extLst>
                <a:ext uri="{FF2B5EF4-FFF2-40B4-BE49-F238E27FC236}">
                  <a16:creationId xmlns:a16="http://schemas.microsoft.com/office/drawing/2014/main" id="{D3A38379-FA08-4122-8337-89BF9D484680}"/>
                </a:ext>
              </a:extLst>
            </p:cNvPr>
            <p:cNvSpPr/>
            <p:nvPr/>
          </p:nvSpPr>
          <p:spPr>
            <a:xfrm>
              <a:off x="6030182" y="5664040"/>
              <a:ext cx="710755" cy="657168"/>
            </a:xfrm>
            <a:custGeom>
              <a:avLst/>
              <a:gdLst>
                <a:gd name="connsiteX0" fmla="*/ 0 w 710755"/>
                <a:gd name="connsiteY0" fmla="*/ 656654 h 657168"/>
                <a:gd name="connsiteX1" fmla="*/ 0 w 710755"/>
                <a:gd name="connsiteY1" fmla="*/ 225171 h 657168"/>
                <a:gd name="connsiteX2" fmla="*/ 710756 w 710755"/>
                <a:gd name="connsiteY2" fmla="*/ 0 h 657168"/>
                <a:gd name="connsiteX3" fmla="*/ 710756 w 710755"/>
                <a:gd name="connsiteY3" fmla="*/ 443960 h 657168"/>
                <a:gd name="connsiteX4" fmla="*/ 0 w 710755"/>
                <a:gd name="connsiteY4" fmla="*/ 656654 h 65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55" h="657168">
                  <a:moveTo>
                    <a:pt x="0" y="656654"/>
                  </a:moveTo>
                  <a:lnTo>
                    <a:pt x="0" y="225171"/>
                  </a:lnTo>
                  <a:cubicBezTo>
                    <a:pt x="0" y="225171"/>
                    <a:pt x="414623" y="222123"/>
                    <a:pt x="710756" y="0"/>
                  </a:cubicBezTo>
                  <a:lnTo>
                    <a:pt x="710756" y="443960"/>
                  </a:lnTo>
                  <a:cubicBezTo>
                    <a:pt x="710756" y="443960"/>
                    <a:pt x="439769" y="669322"/>
                    <a:pt x="0" y="656654"/>
                  </a:cubicBezTo>
                </a:path>
              </a:pathLst>
            </a:custGeom>
            <a:solidFill>
              <a:srgbClr val="68E1FD"/>
            </a:solidFill>
            <a:ln w="9525" cap="flat">
              <a:noFill/>
              <a:prstDash val="solid"/>
              <a:miter/>
            </a:ln>
          </p:spPr>
          <p:txBody>
            <a:bodyPr rtlCol="0" anchor="ctr"/>
            <a:lstStyle/>
            <a:p>
              <a:endParaRPr lang="zh-CN" altLang="en-US"/>
            </a:p>
          </p:txBody>
        </p:sp>
        <p:sp>
          <p:nvSpPr>
            <p:cNvPr id="64" name="图形 7">
              <a:extLst>
                <a:ext uri="{FF2B5EF4-FFF2-40B4-BE49-F238E27FC236}">
                  <a16:creationId xmlns:a16="http://schemas.microsoft.com/office/drawing/2014/main" id="{D3A38379-FA08-4122-8337-89BF9D484680}"/>
                </a:ext>
              </a:extLst>
            </p:cNvPr>
            <p:cNvSpPr/>
            <p:nvPr/>
          </p:nvSpPr>
          <p:spPr>
            <a:xfrm>
              <a:off x="6025324" y="5659279"/>
              <a:ext cx="720470" cy="667129"/>
            </a:xfrm>
            <a:custGeom>
              <a:avLst/>
              <a:gdLst>
                <a:gd name="connsiteX0" fmla="*/ 0 w 720470"/>
                <a:gd name="connsiteY0" fmla="*/ 662272 h 667129"/>
                <a:gd name="connsiteX1" fmla="*/ 0 w 720470"/>
                <a:gd name="connsiteY1" fmla="*/ 229932 h 667129"/>
                <a:gd name="connsiteX2" fmla="*/ 4858 w 720470"/>
                <a:gd name="connsiteY2" fmla="*/ 225074 h 667129"/>
                <a:gd name="connsiteX3" fmla="*/ 712756 w 720470"/>
                <a:gd name="connsiteY3" fmla="*/ 856 h 667129"/>
                <a:gd name="connsiteX4" fmla="*/ 719614 w 720470"/>
                <a:gd name="connsiteY4" fmla="*/ 2094 h 667129"/>
                <a:gd name="connsiteX5" fmla="*/ 720471 w 720470"/>
                <a:gd name="connsiteY5" fmla="*/ 4761 h 667129"/>
                <a:gd name="connsiteX6" fmla="*/ 720471 w 720470"/>
                <a:gd name="connsiteY6" fmla="*/ 448721 h 667129"/>
                <a:gd name="connsiteX7" fmla="*/ 718756 w 720470"/>
                <a:gd name="connsiteY7" fmla="*/ 452531 h 667129"/>
                <a:gd name="connsiteX8" fmla="*/ 39338 w 720470"/>
                <a:gd name="connsiteY8" fmla="*/ 667130 h 66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470" h="667129">
                  <a:moveTo>
                    <a:pt x="0" y="662272"/>
                  </a:moveTo>
                  <a:lnTo>
                    <a:pt x="0" y="229932"/>
                  </a:lnTo>
                  <a:cubicBezTo>
                    <a:pt x="95" y="227265"/>
                    <a:pt x="2191" y="225169"/>
                    <a:pt x="4858" y="225074"/>
                  </a:cubicBezTo>
                  <a:cubicBezTo>
                    <a:pt x="9049" y="225074"/>
                    <a:pt x="421386" y="219454"/>
                    <a:pt x="712756" y="856"/>
                  </a:cubicBezTo>
                  <a:cubicBezTo>
                    <a:pt x="715042" y="-668"/>
                    <a:pt x="718090" y="-97"/>
                    <a:pt x="719614" y="2094"/>
                  </a:cubicBezTo>
                  <a:cubicBezTo>
                    <a:pt x="720185" y="2856"/>
                    <a:pt x="720471" y="3808"/>
                    <a:pt x="720471" y="4761"/>
                  </a:cubicBezTo>
                  <a:lnTo>
                    <a:pt x="720471" y="448721"/>
                  </a:lnTo>
                  <a:cubicBezTo>
                    <a:pt x="720471" y="450150"/>
                    <a:pt x="719804" y="451579"/>
                    <a:pt x="718756" y="452531"/>
                  </a:cubicBezTo>
                  <a:cubicBezTo>
                    <a:pt x="716089" y="454913"/>
                    <a:pt x="455676" y="667130"/>
                    <a:pt x="39338" y="667130"/>
                  </a:cubicBezTo>
                </a:path>
              </a:pathLst>
            </a:custGeom>
            <a:solidFill>
              <a:srgbClr val="231F20"/>
            </a:solidFill>
            <a:ln w="9525" cap="flat">
              <a:noFill/>
              <a:prstDash val="solid"/>
              <a:miter/>
            </a:ln>
          </p:spPr>
          <p:txBody>
            <a:bodyPr rtlCol="0" anchor="ctr"/>
            <a:lstStyle/>
            <a:p>
              <a:endParaRPr lang="zh-CN" altLang="en-US"/>
            </a:p>
          </p:txBody>
        </p:sp>
        <p:sp>
          <p:nvSpPr>
            <p:cNvPr id="65" name="图形 7">
              <a:extLst>
                <a:ext uri="{FF2B5EF4-FFF2-40B4-BE49-F238E27FC236}">
                  <a16:creationId xmlns:a16="http://schemas.microsoft.com/office/drawing/2014/main" id="{D3A38379-FA08-4122-8337-89BF9D484680}"/>
                </a:ext>
              </a:extLst>
            </p:cNvPr>
            <p:cNvSpPr/>
            <p:nvPr/>
          </p:nvSpPr>
          <p:spPr>
            <a:xfrm>
              <a:off x="6034944" y="5674041"/>
              <a:ext cx="701135" cy="643031"/>
            </a:xfrm>
            <a:custGeom>
              <a:avLst/>
              <a:gdLst>
                <a:gd name="connsiteX0" fmla="*/ 0 w 701135"/>
                <a:gd name="connsiteY0" fmla="*/ 642652 h 643031"/>
                <a:gd name="connsiteX1" fmla="*/ 701135 w 701135"/>
                <a:gd name="connsiteY1" fmla="*/ 432149 h 643031"/>
                <a:gd name="connsiteX2" fmla="*/ 701135 w 701135"/>
                <a:gd name="connsiteY2" fmla="*/ 0 h 643031"/>
                <a:gd name="connsiteX3" fmla="*/ 0 w 701135"/>
                <a:gd name="connsiteY3" fmla="*/ 220218 h 643031"/>
                <a:gd name="connsiteX4" fmla="*/ 0 w 701135"/>
                <a:gd name="connsiteY4" fmla="*/ 642652 h 64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135" h="643031">
                  <a:moveTo>
                    <a:pt x="0" y="642652"/>
                  </a:moveTo>
                  <a:cubicBezTo>
                    <a:pt x="411956" y="652939"/>
                    <a:pt x="676751" y="451104"/>
                    <a:pt x="701135" y="432149"/>
                  </a:cubicBezTo>
                  <a:lnTo>
                    <a:pt x="701135" y="0"/>
                  </a:lnTo>
                  <a:cubicBezTo>
                    <a:pt x="424910" y="202216"/>
                    <a:pt x="46863" y="218980"/>
                    <a:pt x="0" y="220218"/>
                  </a:cubicBezTo>
                  <a:lnTo>
                    <a:pt x="0" y="642652"/>
                  </a:lnTo>
                </a:path>
              </a:pathLst>
            </a:custGeom>
            <a:solidFill>
              <a:srgbClr val="FFC000"/>
            </a:solidFill>
            <a:ln w="9525" cap="flat">
              <a:noFill/>
              <a:prstDash val="solid"/>
              <a:miter/>
            </a:ln>
          </p:spPr>
          <p:txBody>
            <a:bodyPr rtlCol="0" anchor="ctr"/>
            <a:lstStyle/>
            <a:p>
              <a:endParaRPr lang="zh-CN" altLang="en-US"/>
            </a:p>
          </p:txBody>
        </p:sp>
      </p:grpSp>
      <p:sp>
        <p:nvSpPr>
          <p:cNvPr id="67" name="任意多边形: 形状 66">
            <a:extLst>
              <a:ext uri="{FF2B5EF4-FFF2-40B4-BE49-F238E27FC236}">
                <a16:creationId xmlns:a16="http://schemas.microsoft.com/office/drawing/2014/main" id="{FD279A71-1CCA-415B-A59D-0F59DA7268BD}"/>
              </a:ext>
            </a:extLst>
          </p:cNvPr>
          <p:cNvSpPr/>
          <p:nvPr/>
        </p:nvSpPr>
        <p:spPr bwMode="auto">
          <a:xfrm>
            <a:off x="3499123" y="280089"/>
            <a:ext cx="4861239"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人工智能的應用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stretch>
            <a:fillRect/>
          </a:stretch>
        </p:blipFill>
        <p:spPr>
          <a:xfrm>
            <a:off x="853243" y="4531260"/>
            <a:ext cx="1495634" cy="1476581"/>
          </a:xfrm>
          <a:prstGeom prst="rect">
            <a:avLst/>
          </a:prstGeom>
        </p:spPr>
      </p:pic>
      <p:pic>
        <p:nvPicPr>
          <p:cNvPr id="5" name="Picture 4"/>
          <p:cNvPicPr>
            <a:picLocks noChangeAspect="1"/>
          </p:cNvPicPr>
          <p:nvPr/>
        </p:nvPicPr>
        <p:blipFill>
          <a:blip r:embed="rId3"/>
          <a:stretch>
            <a:fillRect/>
          </a:stretch>
        </p:blipFill>
        <p:spPr>
          <a:xfrm>
            <a:off x="5763242" y="4474441"/>
            <a:ext cx="1514686" cy="1009791"/>
          </a:xfrm>
          <a:prstGeom prst="rect">
            <a:avLst/>
          </a:prstGeom>
        </p:spPr>
      </p:pic>
      <p:pic>
        <p:nvPicPr>
          <p:cNvPr id="6" name="Picture 5"/>
          <p:cNvPicPr>
            <a:picLocks noChangeAspect="1"/>
          </p:cNvPicPr>
          <p:nvPr/>
        </p:nvPicPr>
        <p:blipFill>
          <a:blip r:embed="rId4"/>
          <a:stretch>
            <a:fillRect/>
          </a:stretch>
        </p:blipFill>
        <p:spPr>
          <a:xfrm>
            <a:off x="7852176" y="3957807"/>
            <a:ext cx="3505689" cy="2314898"/>
          </a:xfrm>
          <a:prstGeom prst="rect">
            <a:avLst/>
          </a:prstGeom>
        </p:spPr>
      </p:pic>
    </p:spTree>
    <p:extLst>
      <p:ext uri="{BB962C8B-B14F-4D97-AF65-F5344CB8AC3E}">
        <p14:creationId xmlns:p14="http://schemas.microsoft.com/office/powerpoint/2010/main" val="699836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AB910063-FB07-48E2-A2BF-C34BBC1EB364}"/>
              </a:ext>
            </a:extLst>
          </p:cNvPr>
          <p:cNvSpPr txBox="1"/>
          <p:nvPr/>
        </p:nvSpPr>
        <p:spPr>
          <a:xfrm>
            <a:off x="744505" y="1502701"/>
            <a:ext cx="7318105" cy="3093154"/>
          </a:xfrm>
          <a:prstGeom prst="rect">
            <a:avLst/>
          </a:prstGeom>
          <a:solidFill>
            <a:schemeClr val="accent3">
              <a:lumMod val="20000"/>
              <a:lumOff val="80000"/>
            </a:schemeClr>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zh-CN" altLang="en-US" sz="2600" dirty="0" smtClean="0">
                <a:latin typeface="DFKai-SB" panose="03000509000000000000" pitchFamily="65" charset="-120"/>
                <a:ea typeface="DFKai-SB" panose="03000509000000000000" pitchFamily="65" charset="-120"/>
              </a:rPr>
              <a:t>人機</a:t>
            </a:r>
            <a:r>
              <a:rPr lang="zh-CN" altLang="en-US" sz="2600" dirty="0">
                <a:solidFill>
                  <a:schemeClr val="tx1"/>
                </a:solidFill>
                <a:latin typeface="DFKai-SB" panose="03000509000000000000" pitchFamily="65" charset="-120"/>
                <a:ea typeface="DFKai-SB" panose="03000509000000000000" pitchFamily="65" charset="-120"/>
              </a:rPr>
              <a:t>互</a:t>
            </a:r>
            <a:r>
              <a:rPr lang="zh-CN" altLang="en-US" sz="2600" dirty="0" smtClean="0">
                <a:solidFill>
                  <a:schemeClr val="tx1"/>
                </a:solidFill>
                <a:latin typeface="DFKai-SB" panose="03000509000000000000" pitchFamily="65" charset="-120"/>
                <a:ea typeface="DFKai-SB" panose="03000509000000000000" pitchFamily="65" charset="-120"/>
              </a:rPr>
              <a:t>動</a:t>
            </a:r>
            <a:r>
              <a:rPr lang="zh-CN" altLang="en-US" sz="2600" dirty="0" smtClean="0">
                <a:latin typeface="DFKai-SB" panose="03000509000000000000" pitchFamily="65" charset="-120"/>
                <a:ea typeface="DFKai-SB" panose="03000509000000000000" pitchFamily="65" charset="-120"/>
              </a:rPr>
              <a:t>技術主要是研究人與電腦之間的資訊轉換。其中，人機對話</a:t>
            </a:r>
            <a:r>
              <a:rPr lang="en-US" altLang="zh-CN"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即語音互動</a:t>
            </a:r>
            <a:r>
              <a:rPr lang="en-US" altLang="zh-CN"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是一種常見的對話模式，涉及到語音採集、語音辨識、語義理解和語音合成。現在的智能手機以及很多導航軟件等都可以做到人機對話。</a:t>
            </a:r>
            <a:endParaRPr lang="zh-CN" altLang="en-US" sz="2600" dirty="0">
              <a:latin typeface="DFKai-SB" panose="03000509000000000000" pitchFamily="65" charset="-120"/>
              <a:ea typeface="DFKai-SB" panose="03000509000000000000" pitchFamily="65" charset="-120"/>
            </a:endParaRPr>
          </a:p>
        </p:txBody>
      </p:sp>
      <p:sp>
        <p:nvSpPr>
          <p:cNvPr id="8" name="文本框 7">
            <a:extLst>
              <a:ext uri="{FF2B5EF4-FFF2-40B4-BE49-F238E27FC236}">
                <a16:creationId xmlns:a16="http://schemas.microsoft.com/office/drawing/2014/main" id="{70FFA041-D7C7-4DB8-B141-0C2EA2CF8C86}"/>
              </a:ext>
            </a:extLst>
          </p:cNvPr>
          <p:cNvSpPr txBox="1"/>
          <p:nvPr/>
        </p:nvSpPr>
        <p:spPr>
          <a:xfrm>
            <a:off x="8571463" y="5648167"/>
            <a:ext cx="3014448" cy="646331"/>
          </a:xfrm>
          <a:prstGeom prst="rect">
            <a:avLst/>
          </a:prstGeom>
          <a:noFill/>
          <a:ln>
            <a:noFill/>
          </a:ln>
          <a:effectLst/>
        </p:spPr>
        <p:txBody>
          <a:bodyPr wrap="square">
            <a:spAutoFit/>
          </a:bodyPr>
          <a:lstStyle>
            <a:defPPr>
              <a:defRPr lang="zh-CN"/>
            </a:defPPr>
            <a:lvl1pPr>
              <a:defRPr sz="2000" b="1">
                <a:solidFill>
                  <a:schemeClr val="bg1"/>
                </a:solidFill>
                <a:latin typeface="DFKai-SB" panose="03000509000000000000" pitchFamily="65" charset="-120"/>
                <a:ea typeface="DFKai-SB" panose="03000509000000000000" pitchFamily="65" charset="-120"/>
              </a:defRPr>
            </a:lvl1pPr>
          </a:lstStyle>
          <a:p>
            <a:r>
              <a:rPr lang="zh-CN" altLang="en-US" sz="1800" b="0" dirty="0" smtClean="0">
                <a:solidFill>
                  <a:schemeClr val="tx1"/>
                </a:solidFill>
              </a:rPr>
              <a:t>人機對話實錄截屏，對話框左邊為人工智能</a:t>
            </a:r>
            <a:endParaRPr lang="zh-CN" altLang="en-US" sz="1800" b="0" dirty="0">
              <a:solidFill>
                <a:schemeClr val="tx1"/>
              </a:solidFill>
            </a:endParaRPr>
          </a:p>
        </p:txBody>
      </p:sp>
      <p:sp>
        <p:nvSpPr>
          <p:cNvPr id="10" name="标题 1">
            <a:extLst>
              <a:ext uri="{FF2B5EF4-FFF2-40B4-BE49-F238E27FC236}">
                <a16:creationId xmlns:a16="http://schemas.microsoft.com/office/drawing/2014/main" id="{A6DAD26B-38A8-40ED-9C9D-4CB4C5F7A73C}"/>
              </a:ext>
            </a:extLst>
          </p:cNvPr>
          <p:cNvSpPr txBox="1">
            <a:spLocks noChangeArrowheads="1"/>
          </p:cNvSpPr>
          <p:nvPr/>
        </p:nvSpPr>
        <p:spPr bwMode="auto">
          <a:xfrm>
            <a:off x="4554825" y="900474"/>
            <a:ext cx="173423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latin typeface="DFKai-SB" panose="03000509000000000000" pitchFamily="65" charset="-120"/>
                <a:ea typeface="DFKai-SB" panose="03000509000000000000" pitchFamily="65" charset="-120"/>
                <a:cs typeface="+mn-cs"/>
              </a:rPr>
              <a:t>人</a:t>
            </a:r>
            <a:r>
              <a:rPr lang="zh-CN" altLang="en-US" sz="2800" b="1" dirty="0" smtClean="0">
                <a:latin typeface="DFKai-SB" panose="03000509000000000000" pitchFamily="65" charset="-120"/>
                <a:ea typeface="DFKai-SB" panose="03000509000000000000" pitchFamily="65" charset="-120"/>
                <a:cs typeface="+mn-cs"/>
              </a:rPr>
              <a:t>機互動</a:t>
            </a:r>
            <a:endParaRPr lang="zh-HK" altLang="en-US" sz="2800" b="1" dirty="0">
              <a:latin typeface="DFKai-SB" panose="03000509000000000000" pitchFamily="65" charset="-120"/>
              <a:ea typeface="DFKai-SB" panose="03000509000000000000" pitchFamily="65" charset="-120"/>
              <a:cs typeface="+mn-cs"/>
            </a:endParaRPr>
          </a:p>
        </p:txBody>
      </p:sp>
      <p:sp>
        <p:nvSpPr>
          <p:cNvPr id="12" name="Freeform 6">
            <a:extLst>
              <a:ext uri="{FF2B5EF4-FFF2-40B4-BE49-F238E27FC236}">
                <a16:creationId xmlns:a16="http://schemas.microsoft.com/office/drawing/2014/main" id="{F6ED910F-3176-4E77-AC16-5CBDCCF3532D}"/>
              </a:ext>
            </a:extLst>
          </p:cNvPr>
          <p:cNvSpPr/>
          <p:nvPr/>
        </p:nvSpPr>
        <p:spPr bwMode="auto">
          <a:xfrm>
            <a:off x="3955975" y="979131"/>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3" name="图片 12">
            <a:extLst>
              <a:ext uri="{FF2B5EF4-FFF2-40B4-BE49-F238E27FC236}">
                <a16:creationId xmlns:a16="http://schemas.microsoft.com/office/drawing/2014/main" id="{E7E5B10C-6452-45A3-9FA2-05896123F96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744505" y="4893135"/>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4" name="对话气泡: 圆角矩形 13">
            <a:extLst>
              <a:ext uri="{FF2B5EF4-FFF2-40B4-BE49-F238E27FC236}">
                <a16:creationId xmlns:a16="http://schemas.microsoft.com/office/drawing/2014/main" id="{650DB140-A452-4562-A9FF-7108E5A3646E}"/>
              </a:ext>
            </a:extLst>
          </p:cNvPr>
          <p:cNvSpPr/>
          <p:nvPr/>
        </p:nvSpPr>
        <p:spPr>
          <a:xfrm>
            <a:off x="2529191" y="4893135"/>
            <a:ext cx="5533419" cy="1546202"/>
          </a:xfrm>
          <a:prstGeom prst="wedgeRoundRectCallout">
            <a:avLst>
              <a:gd name="adj1" fmla="val -57220"/>
              <a:gd name="adj2" fmla="val -6928"/>
              <a:gd name="adj3" fmla="val 16667"/>
            </a:avLst>
          </a:prstGeom>
          <a:solidFill>
            <a:srgbClr val="FF3447">
              <a:alpha val="18000"/>
            </a:srgbClr>
          </a:solidFill>
          <a:ln>
            <a:solidFill>
              <a:srgbClr val="FF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zh-CN" altLang="en-US" sz="2400" dirty="0">
                <a:solidFill>
                  <a:schemeClr val="tx1"/>
                </a:solidFill>
                <a:latin typeface="DFKai-SB" panose="03000509000000000000" pitchFamily="65" charset="-120"/>
                <a:ea typeface="DFKai-SB" panose="03000509000000000000" pitchFamily="65" charset="-120"/>
              </a:rPr>
              <a:t>你有跟智能手機的</a:t>
            </a:r>
            <a:r>
              <a:rPr lang="zh-CN" altLang="en-US" sz="2400" dirty="0" smtClean="0">
                <a:solidFill>
                  <a:schemeClr val="tx1"/>
                </a:solidFill>
                <a:latin typeface="DFKai-SB" panose="03000509000000000000" pitchFamily="65" charset="-120"/>
                <a:ea typeface="DFKai-SB" panose="03000509000000000000" pitchFamily="65" charset="-120"/>
              </a:rPr>
              <a:t>機械人</a:t>
            </a:r>
            <a:r>
              <a:rPr lang="zh-CN" altLang="en-US" sz="2400" dirty="0">
                <a:solidFill>
                  <a:schemeClr val="tx1"/>
                </a:solidFill>
                <a:latin typeface="DFKai-SB" panose="03000509000000000000" pitchFamily="65" charset="-120"/>
                <a:ea typeface="DFKai-SB" panose="03000509000000000000" pitchFamily="65" charset="-120"/>
              </a:rPr>
              <a:t>聊過天嗎</a:t>
            </a:r>
            <a:r>
              <a:rPr lang="zh-CN" altLang="en-US" sz="2400" dirty="0" smtClean="0">
                <a:solidFill>
                  <a:schemeClr val="tx1"/>
                </a:solidFill>
                <a:latin typeface="DFKai-SB" panose="03000509000000000000" pitchFamily="65" charset="-120"/>
                <a:ea typeface="DFKai-SB" panose="03000509000000000000" pitchFamily="65" charset="-120"/>
              </a:rPr>
              <a:t>？嘗試一下感受</a:t>
            </a:r>
            <a:r>
              <a:rPr lang="zh-CN" altLang="en-US" sz="2400" dirty="0">
                <a:solidFill>
                  <a:schemeClr val="tx1"/>
                </a:solidFill>
                <a:latin typeface="DFKai-SB" panose="03000509000000000000" pitchFamily="65" charset="-120"/>
                <a:ea typeface="DFKai-SB" panose="03000509000000000000" pitchFamily="65" charset="-120"/>
              </a:rPr>
              <a:t>人機對話和與真人聊天的不同。</a:t>
            </a:r>
          </a:p>
        </p:txBody>
      </p:sp>
      <p:pic>
        <p:nvPicPr>
          <p:cNvPr id="19" name="图片 18">
            <a:extLst>
              <a:ext uri="{FF2B5EF4-FFF2-40B4-BE49-F238E27FC236}">
                <a16:creationId xmlns:a16="http://schemas.microsoft.com/office/drawing/2014/main" id="{BA8E3B58-4FC0-4BE8-8974-0E234709DDFE}"/>
              </a:ext>
            </a:extLst>
          </p:cNvPr>
          <p:cNvPicPr>
            <a:picLocks noChangeAspect="1"/>
          </p:cNvPicPr>
          <p:nvPr/>
        </p:nvPicPr>
        <p:blipFill>
          <a:blip r:embed="rId3"/>
          <a:stretch>
            <a:fillRect/>
          </a:stretch>
        </p:blipFill>
        <p:spPr>
          <a:xfrm>
            <a:off x="8427909" y="1404983"/>
            <a:ext cx="3158002" cy="4243184"/>
          </a:xfrm>
          <a:prstGeom prst="rect">
            <a:avLst/>
          </a:prstGeom>
        </p:spPr>
      </p:pic>
      <p:sp>
        <p:nvSpPr>
          <p:cNvPr id="11" name="任意多边形: 形状 66">
            <a:extLst>
              <a:ext uri="{FF2B5EF4-FFF2-40B4-BE49-F238E27FC236}">
                <a16:creationId xmlns:a16="http://schemas.microsoft.com/office/drawing/2014/main" id="{FD279A71-1CCA-415B-A59D-0F59DA7268BD}"/>
              </a:ext>
            </a:extLst>
          </p:cNvPr>
          <p:cNvSpPr/>
          <p:nvPr/>
        </p:nvSpPr>
        <p:spPr bwMode="auto">
          <a:xfrm>
            <a:off x="1847024" y="229467"/>
            <a:ext cx="7322855"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日常生活中人工</a:t>
            </a:r>
            <a:r>
              <a:rPr lang="zh-CN" altLang="en-US" sz="4000" b="1" dirty="0">
                <a:solidFill>
                  <a:srgbClr val="FFFFFF"/>
                </a:solidFill>
                <a:latin typeface="DFKai-SB" panose="03000509000000000000" pitchFamily="65" charset="-120"/>
                <a:ea typeface="DFKai-SB" panose="03000509000000000000" pitchFamily="65" charset="-120"/>
              </a:rPr>
              <a:t>智能的</a:t>
            </a:r>
            <a:r>
              <a:rPr lang="zh-CN" altLang="en-US" sz="4000" b="1" dirty="0" smtClean="0">
                <a:solidFill>
                  <a:srgbClr val="FFFFFF"/>
                </a:solidFill>
                <a:latin typeface="DFKai-SB" panose="03000509000000000000" pitchFamily="65" charset="-120"/>
                <a:ea typeface="DFKai-SB" panose="03000509000000000000" pitchFamily="65" charset="-120"/>
              </a:rPr>
              <a:t>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29715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55389" y="847493"/>
            <a:ext cx="1620957" cy="523220"/>
          </a:xfrm>
          <a:prstGeom prst="rect">
            <a:avLst/>
          </a:prstGeom>
        </p:spPr>
        <p:txBody>
          <a:bodyPr wrap="none">
            <a:spAutoFit/>
          </a:bodyPr>
          <a:lstStyle/>
          <a:p>
            <a:pPr lvl="0" algn="just">
              <a:spcBef>
                <a:spcPts val="1200"/>
              </a:spcBef>
              <a:spcAft>
                <a:spcPts val="0"/>
              </a:spcAft>
              <a:buSzPts val="800"/>
            </a:pPr>
            <a:r>
              <a:rPr lang="zh-TW" altLang="en-US" sz="28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rPr>
              <a:t>語音識別</a:t>
            </a:r>
            <a:endParaRPr lang="en-US" sz="2800" dirty="0">
              <a:latin typeface="標楷體" panose="03000509000000000000" pitchFamily="65" charset="-120"/>
              <a:ea typeface="標楷體" panose="03000509000000000000" pitchFamily="65" charset="-120"/>
            </a:endParaRPr>
          </a:p>
        </p:txBody>
      </p:sp>
      <p:sp>
        <p:nvSpPr>
          <p:cNvPr id="10" name="Rectangle 9"/>
          <p:cNvSpPr/>
          <p:nvPr/>
        </p:nvSpPr>
        <p:spPr>
          <a:xfrm>
            <a:off x="494581" y="1584374"/>
            <a:ext cx="6846498" cy="4493538"/>
          </a:xfrm>
          <a:prstGeom prst="rect">
            <a:avLst/>
          </a:prstGeom>
          <a:solidFill>
            <a:schemeClr val="accent2">
              <a:lumMod val="20000"/>
              <a:lumOff val="80000"/>
            </a:schemeClr>
          </a:solidFill>
        </p:spPr>
        <p:txBody>
          <a:bodyPr wrap="square">
            <a:spAutoFit/>
          </a:bodyPr>
          <a:lstStyle/>
          <a:p>
            <a:r>
              <a:rPr lang="zh-TW" altLang="en-US" sz="2600" dirty="0"/>
              <a:t>大多數智能手機都有人工智能語音輸入（語音轉換文字）功能，智能手機中內建的語音辨識程式容許用戶透過語音來輸入文字</a:t>
            </a:r>
            <a:r>
              <a:rPr lang="zh-TW" altLang="en-US" sz="2600" dirty="0" smtClean="0"/>
              <a:t>。現時</a:t>
            </a:r>
            <a:r>
              <a:rPr lang="zh-TW" altLang="en-US" sz="2600" dirty="0"/>
              <a:t>大部分智能手機也可以支援用戶用語音輸入指令，例如</a:t>
            </a:r>
            <a:r>
              <a:rPr lang="zh-TW" altLang="en-US" sz="2600" dirty="0" smtClean="0"/>
              <a:t>：</a:t>
            </a:r>
            <a:endParaRPr lang="en-US" altLang="zh-TW" sz="2600" dirty="0" smtClean="0"/>
          </a:p>
          <a:p>
            <a:endParaRPr lang="zh-TW" altLang="en-US" sz="2600" dirty="0"/>
          </a:p>
          <a:p>
            <a:pPr marL="342900" indent="-342900">
              <a:buFont typeface="Arial" panose="020B0604020202020204" pitchFamily="34" charset="0"/>
              <a:buChar char="•"/>
            </a:pPr>
            <a:r>
              <a:rPr lang="zh-TW" altLang="en-US" sz="2600" dirty="0"/>
              <a:t>從日曆中存取信息</a:t>
            </a:r>
          </a:p>
          <a:p>
            <a:pPr marL="342900" indent="-342900">
              <a:buFont typeface="Arial" panose="020B0604020202020204" pitchFamily="34" charset="0"/>
              <a:buChar char="•"/>
            </a:pPr>
            <a:r>
              <a:rPr lang="zh-TW" altLang="en-US" sz="2600" dirty="0"/>
              <a:t>從網上搜尋信息，例如：餐廳訂位，天氣和新聞資訊等</a:t>
            </a:r>
          </a:p>
          <a:p>
            <a:pPr marL="342900" indent="-342900">
              <a:buFont typeface="Arial" panose="020B0604020202020204" pitchFamily="34" charset="0"/>
              <a:buChar char="•"/>
            </a:pPr>
            <a:r>
              <a:rPr lang="zh-TW" altLang="en-US" sz="2600" dirty="0"/>
              <a:t>建立約會和發送信息</a:t>
            </a:r>
          </a:p>
          <a:p>
            <a:pPr marL="342900" indent="-342900">
              <a:buFont typeface="Arial" panose="020B0604020202020204" pitchFamily="34" charset="0"/>
              <a:buChar char="•"/>
            </a:pPr>
            <a:r>
              <a:rPr lang="zh-TW" altLang="en-US" sz="2600" dirty="0"/>
              <a:t>在智能手機上啟動應用程序等等</a:t>
            </a:r>
            <a:r>
              <a:rPr lang="en-US" altLang="zh-TW" sz="2600" dirty="0"/>
              <a:t>……</a:t>
            </a:r>
          </a:p>
        </p:txBody>
      </p:sp>
      <p:sp>
        <p:nvSpPr>
          <p:cNvPr id="11" name="Freeform 6">
            <a:extLst>
              <a:ext uri="{FF2B5EF4-FFF2-40B4-BE49-F238E27FC236}">
                <a16:creationId xmlns:a16="http://schemas.microsoft.com/office/drawing/2014/main" id="{F6ED910F-3176-4E77-AC16-5CBDCCF3532D}"/>
              </a:ext>
            </a:extLst>
          </p:cNvPr>
          <p:cNvSpPr/>
          <p:nvPr/>
        </p:nvSpPr>
        <p:spPr bwMode="auto">
          <a:xfrm>
            <a:off x="4024986" y="947695"/>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2" name="圖片 37"/>
          <p:cNvPicPr/>
          <p:nvPr/>
        </p:nvPicPr>
        <p:blipFill>
          <a:blip r:embed="rId2">
            <a:extLst>
              <a:ext uri="{28A0092B-C50C-407E-A947-70E740481C1C}">
                <a14:useLocalDpi xmlns:a14="http://schemas.microsoft.com/office/drawing/2010/main" val="0"/>
              </a:ext>
            </a:extLst>
          </a:blip>
          <a:stretch>
            <a:fillRect/>
          </a:stretch>
        </p:blipFill>
        <p:spPr>
          <a:xfrm>
            <a:off x="7628914" y="2451115"/>
            <a:ext cx="1949450" cy="2273300"/>
          </a:xfrm>
          <a:prstGeom prst="rect">
            <a:avLst/>
          </a:prstGeom>
        </p:spPr>
      </p:pic>
      <p:grpSp>
        <p:nvGrpSpPr>
          <p:cNvPr id="13" name="群組 7"/>
          <p:cNvGrpSpPr/>
          <p:nvPr/>
        </p:nvGrpSpPr>
        <p:grpSpPr>
          <a:xfrm>
            <a:off x="10084280" y="2451115"/>
            <a:ext cx="1883434" cy="2286778"/>
            <a:chOff x="0" y="0"/>
            <a:chExt cx="2799214" cy="2879877"/>
          </a:xfrm>
        </p:grpSpPr>
        <p:sp>
          <p:nvSpPr>
            <p:cNvPr id="14" name="文字方塊 9"/>
            <p:cNvSpPr txBox="1"/>
            <p:nvPr/>
          </p:nvSpPr>
          <p:spPr>
            <a:xfrm>
              <a:off x="1503814" y="2543327"/>
              <a:ext cx="1295400" cy="33655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zh-TW" sz="1400" b="1">
                  <a:effectLst/>
                  <a:latin typeface="Calibri" panose="020F0502020204030204" pitchFamily="34" charset="0"/>
                  <a:ea typeface="新細明體" panose="02020500000000000000" pitchFamily="18" charset="-120"/>
                </a:rPr>
                <a:t>語音輸入</a:t>
              </a:r>
              <a:endParaRPr lang="en-US" sz="1200">
                <a:effectLst/>
                <a:latin typeface="Calibri" panose="020F0502020204030204" pitchFamily="34" charset="0"/>
                <a:ea typeface="新細明體" panose="02020500000000000000" pitchFamily="18" charset="-120"/>
              </a:endParaRPr>
            </a:p>
          </p:txBody>
        </p:sp>
        <p:pic>
          <p:nvPicPr>
            <p:cNvPr id="15" name="圖片 2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362200" cy="2784475"/>
            </a:xfrm>
            <a:prstGeom prst="rect">
              <a:avLst/>
            </a:prstGeom>
            <a:noFill/>
            <a:ln>
              <a:noFill/>
            </a:ln>
          </p:spPr>
        </p:pic>
      </p:grpSp>
      <p:sp>
        <p:nvSpPr>
          <p:cNvPr id="16" name="任意多边形: 形状 66">
            <a:extLst>
              <a:ext uri="{FF2B5EF4-FFF2-40B4-BE49-F238E27FC236}">
                <a16:creationId xmlns:a16="http://schemas.microsoft.com/office/drawing/2014/main" id="{FD279A71-1CCA-415B-A59D-0F59DA7268BD}"/>
              </a:ext>
            </a:extLst>
          </p:cNvPr>
          <p:cNvSpPr/>
          <p:nvPr/>
        </p:nvSpPr>
        <p:spPr bwMode="auto">
          <a:xfrm>
            <a:off x="1959168" y="191577"/>
            <a:ext cx="7322855"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日常生活中人工</a:t>
            </a:r>
            <a:r>
              <a:rPr lang="zh-CN" altLang="en-US" sz="4000" b="1" dirty="0">
                <a:solidFill>
                  <a:srgbClr val="FFFFFF"/>
                </a:solidFill>
                <a:latin typeface="DFKai-SB" panose="03000509000000000000" pitchFamily="65" charset="-120"/>
                <a:ea typeface="DFKai-SB" panose="03000509000000000000" pitchFamily="65" charset="-120"/>
              </a:rPr>
              <a:t>智能的</a:t>
            </a:r>
            <a:r>
              <a:rPr lang="zh-CN" altLang="en-US" sz="4000" b="1" dirty="0" smtClean="0">
                <a:solidFill>
                  <a:srgbClr val="FFFFFF"/>
                </a:solidFill>
                <a:latin typeface="DFKai-SB" panose="03000509000000000000" pitchFamily="65" charset="-120"/>
                <a:ea typeface="DFKai-SB" panose="03000509000000000000" pitchFamily="65" charset="-120"/>
              </a:rPr>
              <a:t>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487512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624E811-BEE9-4999-AD4B-EFFBA116D48D}"/>
              </a:ext>
            </a:extLst>
          </p:cNvPr>
          <p:cNvSpPr txBox="1"/>
          <p:nvPr/>
        </p:nvSpPr>
        <p:spPr>
          <a:xfrm>
            <a:off x="373565" y="1355873"/>
            <a:ext cx="11308006" cy="1292662"/>
          </a:xfrm>
          <a:prstGeom prst="rect">
            <a:avLst/>
          </a:prstGeom>
          <a:solidFill>
            <a:schemeClr val="accent6">
              <a:lumMod val="20000"/>
              <a:lumOff val="80000"/>
            </a:schemeClr>
          </a:solidFill>
          <a:ln w="38100">
            <a:solidFill>
              <a:srgbClr val="00B050"/>
            </a:solidFill>
          </a:ln>
        </p:spPr>
        <p:txBody>
          <a:bodyPr wrap="square" rtlCol="0">
            <a:spAutoFit/>
          </a:bodyPr>
          <a:lstStyle/>
          <a:p>
            <a:pPr algn="just"/>
            <a:r>
              <a:rPr lang="zh-CN" altLang="en-US" sz="2600" dirty="0">
                <a:solidFill>
                  <a:schemeClr val="dk1"/>
                </a:solidFill>
                <a:latin typeface="DFKai-SB" panose="03000509000000000000" pitchFamily="65" charset="-120"/>
                <a:ea typeface="DFKai-SB" panose="03000509000000000000" pitchFamily="65" charset="-120"/>
              </a:rPr>
              <a:t>圖像識別是利用電腦對圖像進行處理、分析</a:t>
            </a:r>
            <a:r>
              <a:rPr lang="zh-CN" altLang="en-US" sz="2600" dirty="0" smtClean="0">
                <a:solidFill>
                  <a:schemeClr val="dk1"/>
                </a:solidFill>
                <a:latin typeface="DFKai-SB" panose="03000509000000000000" pitchFamily="65" charset="-120"/>
                <a:ea typeface="DFKai-SB" panose="03000509000000000000" pitchFamily="65" charset="-120"/>
              </a:rPr>
              <a:t>和理解</a:t>
            </a:r>
            <a:r>
              <a:rPr lang="zh-CN" altLang="en-US" sz="2600" dirty="0">
                <a:solidFill>
                  <a:schemeClr val="dk1"/>
                </a:solidFill>
                <a:latin typeface="DFKai-SB" panose="03000509000000000000" pitchFamily="65" charset="-120"/>
                <a:ea typeface="DFKai-SB" panose="03000509000000000000" pitchFamily="65" charset="-120"/>
              </a:rPr>
              <a:t>，以識別不同模式的目標和物件的技術。每一個圖像都有其</a:t>
            </a:r>
            <a:r>
              <a:rPr lang="zh-CN" altLang="en-US" sz="2600" dirty="0">
                <a:latin typeface="DFKai-SB" panose="03000509000000000000" pitchFamily="65" charset="-120"/>
                <a:ea typeface="DFKai-SB" panose="03000509000000000000" pitchFamily="65" charset="-120"/>
              </a:rPr>
              <a:t>特徵，而生物特徵</a:t>
            </a:r>
            <a:r>
              <a:rPr lang="zh-CN" altLang="en-US" sz="2600" dirty="0">
                <a:solidFill>
                  <a:schemeClr val="dk1"/>
                </a:solidFill>
                <a:latin typeface="DFKai-SB" panose="03000509000000000000" pitchFamily="65" charset="-120"/>
                <a:ea typeface="DFKai-SB" panose="03000509000000000000" pitchFamily="65" charset="-120"/>
              </a:rPr>
              <a:t>識別技術就是在圖像識別的基礎上發展而來的</a:t>
            </a:r>
            <a:r>
              <a:rPr lang="zh-CN" altLang="en-US" sz="2600" dirty="0">
                <a:latin typeface="DFKai-SB" panose="03000509000000000000" pitchFamily="65" charset="-120"/>
                <a:ea typeface="DFKai-SB" panose="03000509000000000000" pitchFamily="65" charset="-120"/>
              </a:rPr>
              <a:t>。</a:t>
            </a:r>
            <a:endParaRPr lang="en-US" altLang="zh-CN" sz="2600" dirty="0">
              <a:latin typeface="DFKai-SB" panose="03000509000000000000" pitchFamily="65" charset="-120"/>
              <a:ea typeface="DFKai-SB" panose="03000509000000000000" pitchFamily="65" charset="-120"/>
            </a:endParaRPr>
          </a:p>
        </p:txBody>
      </p:sp>
      <p:sp>
        <p:nvSpPr>
          <p:cNvPr id="9" name="标题 1">
            <a:extLst>
              <a:ext uri="{FF2B5EF4-FFF2-40B4-BE49-F238E27FC236}">
                <a16:creationId xmlns:a16="http://schemas.microsoft.com/office/drawing/2014/main" id="{968E480B-9443-4C52-A11F-A4CB43A62D1F}"/>
              </a:ext>
            </a:extLst>
          </p:cNvPr>
          <p:cNvSpPr txBox="1">
            <a:spLocks noChangeArrowheads="1"/>
          </p:cNvSpPr>
          <p:nvPr/>
        </p:nvSpPr>
        <p:spPr bwMode="auto">
          <a:xfrm>
            <a:off x="5074559" y="815106"/>
            <a:ext cx="168001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latin typeface="DFKai-SB" panose="03000509000000000000" pitchFamily="65" charset="-120"/>
                <a:ea typeface="DFKai-SB" panose="03000509000000000000" pitchFamily="65" charset="-120"/>
                <a:cs typeface="+mn-cs"/>
              </a:rPr>
              <a:t>圖像識別</a:t>
            </a:r>
            <a:endParaRPr lang="zh-HK" altLang="en-US" sz="2800" b="1" dirty="0">
              <a:latin typeface="DFKai-SB" panose="03000509000000000000" pitchFamily="65" charset="-120"/>
              <a:ea typeface="DFKai-SB" panose="03000509000000000000" pitchFamily="65" charset="-120"/>
              <a:cs typeface="+mn-cs"/>
            </a:endParaRPr>
          </a:p>
        </p:txBody>
      </p:sp>
      <p:sp>
        <p:nvSpPr>
          <p:cNvPr id="10" name="Freeform 6">
            <a:extLst>
              <a:ext uri="{FF2B5EF4-FFF2-40B4-BE49-F238E27FC236}">
                <a16:creationId xmlns:a16="http://schemas.microsoft.com/office/drawing/2014/main" id="{1DF55082-88C0-44A8-89EB-C359A31CA32A}"/>
              </a:ext>
            </a:extLst>
          </p:cNvPr>
          <p:cNvSpPr/>
          <p:nvPr/>
        </p:nvSpPr>
        <p:spPr bwMode="auto">
          <a:xfrm>
            <a:off x="4557878" y="876533"/>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文本框 10">
            <a:extLst>
              <a:ext uri="{FF2B5EF4-FFF2-40B4-BE49-F238E27FC236}">
                <a16:creationId xmlns:a16="http://schemas.microsoft.com/office/drawing/2014/main" id="{E0E9B196-6254-459D-9936-9B469FD0EC46}"/>
              </a:ext>
            </a:extLst>
          </p:cNvPr>
          <p:cNvSpPr txBox="1"/>
          <p:nvPr/>
        </p:nvSpPr>
        <p:spPr>
          <a:xfrm>
            <a:off x="6812142" y="2783162"/>
            <a:ext cx="4869429" cy="2553891"/>
          </a:xfrm>
          <a:prstGeom prst="round2DiagRect">
            <a:avLst/>
          </a:prstGeom>
          <a:solidFill>
            <a:srgbClr val="51BDC2">
              <a:alpha val="18000"/>
            </a:srgbClr>
          </a:solidFill>
          <a:ln w="38100">
            <a:solidFill>
              <a:srgbClr val="06919A"/>
            </a:solidFill>
          </a:ln>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pPr>
            <a:r>
              <a:rPr lang="zh-CN" altLang="en-US" sz="2400" b="0" dirty="0" smtClean="0"/>
              <a:t>生活中我們</a:t>
            </a:r>
            <a:r>
              <a:rPr lang="zh-CN" altLang="en-US" sz="2400" b="0" dirty="0"/>
              <a:t>可以借助</a:t>
            </a:r>
            <a:r>
              <a:rPr lang="zh-CN" altLang="en-US" sz="2400" b="0" dirty="0" smtClean="0"/>
              <a:t>具有人工智能</a:t>
            </a:r>
            <a:r>
              <a:rPr lang="zh-TW" altLang="en-US" sz="2400" b="0" dirty="0" smtClean="0"/>
              <a:t>圖像處理</a:t>
            </a:r>
            <a:r>
              <a:rPr lang="zh-CN" altLang="en-US" sz="2400" b="0" dirty="0" smtClean="0"/>
              <a:t>技術的</a:t>
            </a:r>
            <a:r>
              <a:rPr lang="zh-TW" altLang="en-US" sz="2400" b="0" dirty="0"/>
              <a:t>來</a:t>
            </a:r>
            <a:r>
              <a:rPr lang="zh-CN" altLang="en-US" sz="2400" b="0" dirty="0" smtClean="0"/>
              <a:t>幫助</a:t>
            </a:r>
            <a:r>
              <a:rPr lang="zh-TW" altLang="en-US" sz="2400" b="0" dirty="0" smtClean="0"/>
              <a:t>我們認識身邊事物</a:t>
            </a:r>
            <a:r>
              <a:rPr lang="zh-CN" altLang="en-US" sz="2400" b="0" dirty="0" smtClean="0"/>
              <a:t>。</a:t>
            </a:r>
            <a:r>
              <a:rPr lang="zh-TW" altLang="en-US" sz="2400" b="0" dirty="0" smtClean="0"/>
              <a:t>例如</a:t>
            </a:r>
            <a:r>
              <a:rPr lang="zh-TW" altLang="en-US" sz="2400" b="0" dirty="0"/>
              <a:t>搜尋</a:t>
            </a:r>
            <a:r>
              <a:rPr lang="zh-TW" altLang="en-US" sz="2400" b="0" dirty="0" smtClean="0"/>
              <a:t>植物品種及相關資料等。</a:t>
            </a:r>
            <a:endParaRPr lang="en-US" altLang="zh-CN" sz="2400" b="0" dirty="0"/>
          </a:p>
        </p:txBody>
      </p:sp>
      <p:grpSp>
        <p:nvGrpSpPr>
          <p:cNvPr id="43" name="组合 42">
            <a:extLst>
              <a:ext uri="{FF2B5EF4-FFF2-40B4-BE49-F238E27FC236}">
                <a16:creationId xmlns:a16="http://schemas.microsoft.com/office/drawing/2014/main" id="{44D721C0-435A-42F7-973C-0F17C2C5A093}"/>
              </a:ext>
            </a:extLst>
          </p:cNvPr>
          <p:cNvGrpSpPr/>
          <p:nvPr/>
        </p:nvGrpSpPr>
        <p:grpSpPr>
          <a:xfrm>
            <a:off x="345023" y="2915728"/>
            <a:ext cx="6287252" cy="2421325"/>
            <a:chOff x="1290335" y="1073623"/>
            <a:chExt cx="5819774" cy="3954760"/>
          </a:xfrm>
        </p:grpSpPr>
        <p:grpSp>
          <p:nvGrpSpPr>
            <p:cNvPr id="27" name="组合 26">
              <a:extLst>
                <a:ext uri="{FF2B5EF4-FFF2-40B4-BE49-F238E27FC236}">
                  <a16:creationId xmlns:a16="http://schemas.microsoft.com/office/drawing/2014/main" id="{73325246-5871-413A-8F95-FAAEE3E420F1}"/>
                </a:ext>
              </a:extLst>
            </p:cNvPr>
            <p:cNvGrpSpPr/>
            <p:nvPr/>
          </p:nvGrpSpPr>
          <p:grpSpPr>
            <a:xfrm>
              <a:off x="1290335" y="1073623"/>
              <a:ext cx="5819774" cy="3954760"/>
              <a:chOff x="4986529" y="885500"/>
              <a:chExt cx="5819774" cy="3954760"/>
            </a:xfrm>
          </p:grpSpPr>
          <p:sp>
            <p:nvSpPr>
              <p:cNvPr id="28" name="矩形: 圆角 27">
                <a:extLst>
                  <a:ext uri="{FF2B5EF4-FFF2-40B4-BE49-F238E27FC236}">
                    <a16:creationId xmlns:a16="http://schemas.microsoft.com/office/drawing/2014/main" id="{97FF13B6-6038-4616-ADB5-864885FC5258}"/>
                  </a:ext>
                </a:extLst>
              </p:cNvPr>
              <p:cNvSpPr/>
              <p:nvPr/>
            </p:nvSpPr>
            <p:spPr bwMode="auto">
              <a:xfrm>
                <a:off x="4986529" y="903733"/>
                <a:ext cx="5743575" cy="393652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8">
                <a:extLst>
                  <a:ext uri="{FF2B5EF4-FFF2-40B4-BE49-F238E27FC236}">
                    <a16:creationId xmlns:a16="http://schemas.microsoft.com/office/drawing/2014/main" id="{07D4D10A-14C9-4939-A48E-10A351941C9C}"/>
                  </a:ext>
                </a:extLst>
              </p:cNvPr>
              <p:cNvSpPr/>
              <p:nvPr/>
            </p:nvSpPr>
            <p:spPr>
              <a:xfrm>
                <a:off x="5062728" y="885500"/>
                <a:ext cx="5743575" cy="393652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1" name="矩形: 圆角 30">
                <a:extLst>
                  <a:ext uri="{FF2B5EF4-FFF2-40B4-BE49-F238E27FC236}">
                    <a16:creationId xmlns:a16="http://schemas.microsoft.com/office/drawing/2014/main" id="{6D9ED78D-E3AC-4CE9-B366-0F7C0F1451C3}"/>
                  </a:ext>
                </a:extLst>
              </p:cNvPr>
              <p:cNvSpPr/>
              <p:nvPr/>
            </p:nvSpPr>
            <p:spPr>
              <a:xfrm>
                <a:off x="5691117" y="1072342"/>
                <a:ext cx="4642709" cy="645140"/>
              </a:xfrm>
              <a:prstGeom prst="roundRect">
                <a:avLst/>
              </a:prstGeom>
              <a:solidFill>
                <a:srgbClr val="FF5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sp>
          <p:nvSpPr>
            <p:cNvPr id="6" name="文本框 5">
              <a:extLst>
                <a:ext uri="{FF2B5EF4-FFF2-40B4-BE49-F238E27FC236}">
                  <a16:creationId xmlns:a16="http://schemas.microsoft.com/office/drawing/2014/main" id="{F9FC32EB-619A-4BDE-8113-9F74183EC1D6}"/>
                </a:ext>
              </a:extLst>
            </p:cNvPr>
            <p:cNvSpPr txBox="1"/>
            <p:nvPr/>
          </p:nvSpPr>
          <p:spPr>
            <a:xfrm>
              <a:off x="2032634" y="1146001"/>
              <a:ext cx="4567286" cy="763746"/>
            </a:xfrm>
            <a:prstGeom prst="rect">
              <a:avLst/>
            </a:prstGeom>
            <a:noFill/>
          </p:spPr>
          <p:txBody>
            <a:bodyPr wrap="square">
              <a:spAutoFit/>
            </a:bodyPr>
            <a:lstStyle/>
            <a:p>
              <a:r>
                <a:rPr lang="zh-CN" altLang="en-US" sz="2600" dirty="0" smtClean="0">
                  <a:latin typeface="DFKai-SB" panose="03000509000000000000" pitchFamily="65" charset="-120"/>
                  <a:ea typeface="DFKai-SB" panose="03000509000000000000" pitchFamily="65" charset="-120"/>
                </a:rPr>
                <a:t>運用人工智能圖像識別花卉名稱</a:t>
              </a:r>
              <a:endParaRPr lang="zh-CN" altLang="en-US" sz="2600" dirty="0">
                <a:solidFill>
                  <a:srgbClr val="C00000"/>
                </a:solidFill>
                <a:latin typeface="DFKai-SB" panose="03000509000000000000" pitchFamily="65" charset="-120"/>
                <a:ea typeface="DFKai-SB" panose="03000509000000000000" pitchFamily="65" charset="-120"/>
              </a:endParaRPr>
            </a:p>
          </p:txBody>
        </p:sp>
      </p:grpSp>
      <p:pic>
        <p:nvPicPr>
          <p:cNvPr id="7" name="图片 6">
            <a:extLst>
              <a:ext uri="{FF2B5EF4-FFF2-40B4-BE49-F238E27FC236}">
                <a16:creationId xmlns:a16="http://schemas.microsoft.com/office/drawing/2014/main" id="{07E88433-2D2A-4BB8-8A66-C78411DB32BF}"/>
              </a:ext>
            </a:extLst>
          </p:cNvPr>
          <p:cNvPicPr>
            <a:picLocks noChangeAspect="1"/>
          </p:cNvPicPr>
          <p:nvPr/>
        </p:nvPicPr>
        <p:blipFill rotWithShape="1">
          <a:blip r:embed="rId3"/>
          <a:srcRect l="5887" t="11088" r="6674" b="58626"/>
          <a:stretch/>
        </p:blipFill>
        <p:spPr>
          <a:xfrm>
            <a:off x="565418" y="3605319"/>
            <a:ext cx="2374232" cy="1585519"/>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B761C35C-DEC2-4860-8C16-AA1BEED6BDB9}"/>
              </a:ext>
            </a:extLst>
          </p:cNvPr>
          <p:cNvPicPr>
            <a:picLocks noChangeAspect="1"/>
          </p:cNvPicPr>
          <p:nvPr/>
        </p:nvPicPr>
        <p:blipFill>
          <a:blip r:embed="rId4"/>
          <a:stretch>
            <a:fillRect/>
          </a:stretch>
        </p:blipFill>
        <p:spPr>
          <a:xfrm>
            <a:off x="3077725" y="3517131"/>
            <a:ext cx="3631507" cy="1761897"/>
          </a:xfrm>
          <a:prstGeom prst="rect">
            <a:avLst/>
          </a:prstGeom>
        </p:spPr>
      </p:pic>
      <p:sp>
        <p:nvSpPr>
          <p:cNvPr id="5" name="Rectangle 4"/>
          <p:cNvSpPr/>
          <p:nvPr/>
        </p:nvSpPr>
        <p:spPr>
          <a:xfrm>
            <a:off x="438775" y="5530614"/>
            <a:ext cx="11242796" cy="1046440"/>
          </a:xfrm>
          <a:prstGeom prst="rect">
            <a:avLst/>
          </a:prstGeom>
          <a:ln w="38100">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閱讀相關報導</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智能</a:t>
            </a:r>
            <a:r>
              <a:rPr lang="zh-TW" altLang="en-US" sz="2400" dirty="0">
                <a:latin typeface="標楷體" panose="03000509000000000000" pitchFamily="65" charset="-120"/>
                <a:ea typeface="標楷體" panose="03000509000000000000" pitchFamily="65" charset="-120"/>
              </a:rPr>
              <a:t>植物識別軟件讓你輕鬆變成植物達</a:t>
            </a:r>
            <a:r>
              <a:rPr lang="zh-TW" altLang="en-US" sz="2400" dirty="0" smtClean="0">
                <a:latin typeface="標楷體" panose="03000509000000000000" pitchFamily="65" charset="-120"/>
                <a:ea typeface="標楷體" panose="03000509000000000000" pitchFamily="65" charset="-120"/>
              </a:rPr>
              <a:t>人</a:t>
            </a:r>
            <a:r>
              <a:rPr lang="en-US" altLang="zh-TW" sz="2400" dirty="0" smtClean="0">
                <a:latin typeface="標楷體" panose="03000509000000000000" pitchFamily="65" charset="-120"/>
                <a:ea typeface="標楷體" panose="03000509000000000000" pitchFamily="65" charset="-120"/>
              </a:rPr>
              <a:t>》</a:t>
            </a:r>
          </a:p>
          <a:p>
            <a:endParaRPr lang="en-US" altLang="zh-TW" sz="2400" dirty="0" smtClean="0">
              <a:solidFill>
                <a:srgbClr val="222222"/>
              </a:solidFill>
              <a:latin typeface="標楷體" panose="03000509000000000000" pitchFamily="65" charset="-120"/>
              <a:ea typeface="標楷體" panose="03000509000000000000" pitchFamily="65" charset="-120"/>
            </a:endParaRPr>
          </a:p>
          <a:p>
            <a:r>
              <a:rPr lang="zh-TW" altLang="en-US" sz="1400" dirty="0" smtClean="0">
                <a:solidFill>
                  <a:srgbClr val="222222"/>
                </a:solidFill>
                <a:latin typeface="標楷體" panose="03000509000000000000" pitchFamily="65" charset="-120"/>
                <a:ea typeface="標楷體" panose="03000509000000000000" pitchFamily="65" charset="-120"/>
              </a:rPr>
              <a:t>資料來源</a:t>
            </a:r>
            <a:r>
              <a:rPr lang="en-US" altLang="zh-TW" sz="1400" dirty="0">
                <a:solidFill>
                  <a:srgbClr val="222222"/>
                </a:solidFill>
                <a:latin typeface="標楷體" panose="03000509000000000000" pitchFamily="65" charset="-120"/>
                <a:ea typeface="標楷體" panose="03000509000000000000" pitchFamily="65" charset="-120"/>
              </a:rPr>
              <a:t>: </a:t>
            </a:r>
            <a:r>
              <a:rPr lang="zh-TW" altLang="en-US" sz="1400" dirty="0" smtClean="0">
                <a:solidFill>
                  <a:srgbClr val="222222"/>
                </a:solidFill>
                <a:latin typeface="標楷體" panose="03000509000000000000" pitchFamily="65" charset="-120"/>
                <a:ea typeface="標楷體" panose="03000509000000000000" pitchFamily="65" charset="-120"/>
              </a:rPr>
              <a:t>人民網</a:t>
            </a:r>
            <a:r>
              <a:rPr lang="en-US" altLang="zh-TW" sz="1400" dirty="0">
                <a:solidFill>
                  <a:srgbClr val="222222"/>
                </a:solidFill>
                <a:latin typeface="標楷體" panose="03000509000000000000" pitchFamily="65" charset="-120"/>
                <a:ea typeface="標楷體" panose="03000509000000000000" pitchFamily="65" charset="-120"/>
              </a:rPr>
              <a:t>(</a:t>
            </a:r>
            <a:r>
              <a:rPr lang="en-US" altLang="zh-TW" sz="1400" dirty="0" smtClean="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dirty="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solidFill>
                  <a:srgbClr val="222222"/>
                </a:solidFill>
                <a:latin typeface="Times New Roman" panose="02020603050405020304" pitchFamily="18" charset="0"/>
                <a:ea typeface="標楷體" panose="03000509000000000000" pitchFamily="65" charset="-120"/>
                <a:cs typeface="Times New Roman" panose="02020603050405020304" pitchFamily="18" charset="0"/>
              </a:rPr>
              <a:t>kjsh.people.cn/BIG5/n1/2017/0920/c404389-29545988.html)</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8626415" y="5587070"/>
            <a:ext cx="1380323" cy="933528"/>
          </a:xfrm>
          <a:prstGeom prst="rect">
            <a:avLst/>
          </a:prstGeom>
        </p:spPr>
      </p:pic>
      <p:pic>
        <p:nvPicPr>
          <p:cNvPr id="19" name="Picture 18"/>
          <p:cNvPicPr>
            <a:picLocks noChangeAspect="1"/>
          </p:cNvPicPr>
          <p:nvPr/>
        </p:nvPicPr>
        <p:blipFill>
          <a:blip r:embed="rId6"/>
          <a:stretch>
            <a:fillRect/>
          </a:stretch>
        </p:blipFill>
        <p:spPr>
          <a:xfrm>
            <a:off x="10143061" y="5587071"/>
            <a:ext cx="945574" cy="933528"/>
          </a:xfrm>
          <a:prstGeom prst="rect">
            <a:avLst/>
          </a:prstGeom>
        </p:spPr>
      </p:pic>
      <p:sp>
        <p:nvSpPr>
          <p:cNvPr id="18" name="任意多边形: 形状 66">
            <a:extLst>
              <a:ext uri="{FF2B5EF4-FFF2-40B4-BE49-F238E27FC236}">
                <a16:creationId xmlns:a16="http://schemas.microsoft.com/office/drawing/2014/main" id="{FD279A71-1CCA-415B-A59D-0F59DA7268BD}"/>
              </a:ext>
            </a:extLst>
          </p:cNvPr>
          <p:cNvSpPr/>
          <p:nvPr/>
        </p:nvSpPr>
        <p:spPr bwMode="auto">
          <a:xfrm>
            <a:off x="1993721" y="135229"/>
            <a:ext cx="7322855"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日常生活中人工</a:t>
            </a:r>
            <a:r>
              <a:rPr lang="zh-CN" altLang="en-US" sz="4000" b="1" dirty="0">
                <a:solidFill>
                  <a:srgbClr val="FFFFFF"/>
                </a:solidFill>
                <a:latin typeface="DFKai-SB" panose="03000509000000000000" pitchFamily="65" charset="-120"/>
                <a:ea typeface="DFKai-SB" panose="03000509000000000000" pitchFamily="65" charset="-120"/>
              </a:rPr>
              <a:t>智能的</a:t>
            </a:r>
            <a:r>
              <a:rPr lang="zh-CN" altLang="en-US" sz="4000" b="1" dirty="0" smtClean="0">
                <a:solidFill>
                  <a:srgbClr val="FFFFFF"/>
                </a:solidFill>
                <a:latin typeface="DFKai-SB" panose="03000509000000000000" pitchFamily="65" charset="-120"/>
                <a:ea typeface="DFKai-SB" panose="03000509000000000000" pitchFamily="65" charset="-120"/>
              </a:rPr>
              <a:t>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039146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6410F31-29A3-4A5C-A578-F79C30AAEFB5}"/>
              </a:ext>
            </a:extLst>
          </p:cNvPr>
          <p:cNvSpPr/>
          <p:nvPr/>
        </p:nvSpPr>
        <p:spPr>
          <a:xfrm>
            <a:off x="8745119" y="5374237"/>
            <a:ext cx="2658597" cy="523220"/>
          </a:xfrm>
          <a:prstGeom prst="rect">
            <a:avLst/>
          </a:prstGeom>
          <a:noFill/>
          <a:ln>
            <a:noFill/>
          </a:ln>
        </p:spPr>
        <p:txBody>
          <a:bodyPr wrap="square">
            <a:spAutoFit/>
          </a:bodyPr>
          <a:lstStyle/>
          <a:p>
            <a:r>
              <a:rPr lang="zh-TW" altLang="en-US" sz="1400" dirty="0" smtClean="0">
                <a:latin typeface="DFKai-SB" panose="03000509000000000000" pitchFamily="65" charset="-120"/>
                <a:ea typeface="DFKai-SB" panose="03000509000000000000" pitchFamily="65" charset="-120"/>
              </a:rPr>
              <a:t>「智</a:t>
            </a:r>
            <a:r>
              <a:rPr lang="zh-TW" altLang="en-US" sz="1400" dirty="0">
                <a:latin typeface="DFKai-SB" panose="03000509000000000000" pitchFamily="65" charset="-120"/>
                <a:ea typeface="DFKai-SB" panose="03000509000000000000" pitchFamily="65" charset="-120"/>
              </a:rPr>
              <a:t>方便</a:t>
            </a:r>
            <a:r>
              <a:rPr lang="zh-TW" altLang="en-US" sz="1400" dirty="0" smtClean="0">
                <a:latin typeface="DFKai-SB" panose="03000509000000000000" pitchFamily="65" charset="-120"/>
                <a:ea typeface="DFKai-SB" panose="03000509000000000000" pitchFamily="65" charset="-120"/>
              </a:rPr>
              <a:t>」使用</a:t>
            </a:r>
            <a:r>
              <a:rPr lang="zh-TW" altLang="en-US" sz="1400" dirty="0">
                <a:latin typeface="DFKai-SB" panose="03000509000000000000" pitchFamily="65" charset="-120"/>
                <a:ea typeface="DFKai-SB" panose="03000509000000000000" pitchFamily="65" charset="-120"/>
              </a:rPr>
              <a:t>指紋、臉孔掃描</a:t>
            </a:r>
            <a:r>
              <a:rPr lang="zh-TW" altLang="en-US" sz="1400" dirty="0" smtClean="0">
                <a:latin typeface="DFKai-SB" panose="03000509000000000000" pitchFamily="65" charset="-120"/>
                <a:ea typeface="DFKai-SB" panose="03000509000000000000" pitchFamily="65" charset="-120"/>
              </a:rPr>
              <a:t>生物認證功能以確認使用者。</a:t>
            </a:r>
            <a:endParaRPr lang="zh-CN" altLang="en-US" sz="1400" dirty="0">
              <a:latin typeface="DFKai-SB" panose="03000509000000000000" pitchFamily="65" charset="-120"/>
              <a:ea typeface="DFKai-SB" panose="03000509000000000000" pitchFamily="65" charset="-120"/>
            </a:endParaRPr>
          </a:p>
        </p:txBody>
      </p:sp>
      <p:sp>
        <p:nvSpPr>
          <p:cNvPr id="8" name="文本框 7">
            <a:extLst>
              <a:ext uri="{FF2B5EF4-FFF2-40B4-BE49-F238E27FC236}">
                <a16:creationId xmlns:a16="http://schemas.microsoft.com/office/drawing/2014/main" id="{4DBEC225-5344-4D1D-BFBB-B2B554E3E750}"/>
              </a:ext>
            </a:extLst>
          </p:cNvPr>
          <p:cNvSpPr txBox="1"/>
          <p:nvPr/>
        </p:nvSpPr>
        <p:spPr>
          <a:xfrm>
            <a:off x="455288" y="1446597"/>
            <a:ext cx="11069966" cy="954107"/>
          </a:xfrm>
          <a:prstGeom prst="rect">
            <a:avLst/>
          </a:prstGeom>
          <a:solidFill>
            <a:schemeClr val="accent5">
              <a:lumMod val="20000"/>
              <a:lumOff val="80000"/>
            </a:schemeClr>
          </a:solidFill>
          <a:ln w="38100">
            <a:solidFill>
              <a:schemeClr val="accent6">
                <a:lumMod val="75000"/>
              </a:schemeClr>
            </a:solidFill>
            <a:prstDash val="dashDot"/>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2800" dirty="0">
                <a:solidFill>
                  <a:schemeClr val="tx1"/>
                </a:solidFill>
                <a:latin typeface="DFKai-SB" panose="03000509000000000000" pitchFamily="65" charset="-120"/>
                <a:ea typeface="DFKai-SB" panose="03000509000000000000" pitchFamily="65" charset="-120"/>
              </a:rPr>
              <a:t>生物特徵識別技術涉及的內容十分廣泛，包括指紋、掌紋</a:t>
            </a:r>
            <a:r>
              <a:rPr lang="zh-CN" altLang="en-US" sz="2800" dirty="0" smtClean="0">
                <a:solidFill>
                  <a:schemeClr val="tx1"/>
                </a:solidFill>
                <a:latin typeface="DFKai-SB" panose="03000509000000000000" pitchFamily="65" charset="-120"/>
                <a:ea typeface="DFKai-SB" panose="03000509000000000000" pitchFamily="65" charset="-120"/>
              </a:rPr>
              <a:t>、</a:t>
            </a:r>
            <a:r>
              <a:rPr lang="zh-TW" altLang="en-US" sz="2800" dirty="0" smtClean="0">
                <a:solidFill>
                  <a:schemeClr val="tx1"/>
                </a:solidFill>
                <a:latin typeface="DFKai-SB" panose="03000509000000000000" pitchFamily="65" charset="-120"/>
                <a:ea typeface="DFKai-SB" panose="03000509000000000000" pitchFamily="65" charset="-120"/>
              </a:rPr>
              <a:t>瞳孔、</a:t>
            </a:r>
            <a:r>
              <a:rPr lang="zh-CN" altLang="en-US" sz="2800" dirty="0" smtClean="0">
                <a:solidFill>
                  <a:schemeClr val="tx1"/>
                </a:solidFill>
                <a:latin typeface="DFKai-SB" panose="03000509000000000000" pitchFamily="65" charset="-120"/>
                <a:ea typeface="DFKai-SB" panose="03000509000000000000" pitchFamily="65" charset="-120"/>
              </a:rPr>
              <a:t>臉</a:t>
            </a:r>
            <a:r>
              <a:rPr lang="zh-CN" altLang="en-US" sz="2800" dirty="0" smtClean="0">
                <a:solidFill>
                  <a:schemeClr val="tx1"/>
                </a:solidFill>
              </a:rPr>
              <a:t>孔</a:t>
            </a:r>
            <a:r>
              <a:rPr lang="zh-CN" altLang="en-US" sz="2800" dirty="0" smtClean="0">
                <a:solidFill>
                  <a:schemeClr val="tx1"/>
                </a:solidFill>
                <a:latin typeface="DFKai-SB" panose="03000509000000000000" pitchFamily="65" charset="-120"/>
                <a:ea typeface="DFKai-SB" panose="03000509000000000000" pitchFamily="65" charset="-120"/>
              </a:rPr>
              <a:t>、脈</a:t>
            </a:r>
            <a:r>
              <a:rPr lang="zh-CN" altLang="en-US" sz="2800" dirty="0">
                <a:solidFill>
                  <a:schemeClr val="tx1"/>
                </a:solidFill>
                <a:latin typeface="DFKai-SB" panose="03000509000000000000" pitchFamily="65" charset="-120"/>
                <a:ea typeface="DFKai-SB" panose="03000509000000000000" pitchFamily="65" charset="-120"/>
              </a:rPr>
              <a:t>搏、步態等多種生物特徵。</a:t>
            </a:r>
          </a:p>
        </p:txBody>
      </p:sp>
      <p:sp>
        <p:nvSpPr>
          <p:cNvPr id="9" name="标题 1">
            <a:extLst>
              <a:ext uri="{FF2B5EF4-FFF2-40B4-BE49-F238E27FC236}">
                <a16:creationId xmlns:a16="http://schemas.microsoft.com/office/drawing/2014/main" id="{95B4E3BF-8568-4A6D-A9C7-5A4FC6667244}"/>
              </a:ext>
            </a:extLst>
          </p:cNvPr>
          <p:cNvSpPr txBox="1">
            <a:spLocks noChangeArrowheads="1"/>
          </p:cNvSpPr>
          <p:nvPr/>
        </p:nvSpPr>
        <p:spPr bwMode="auto">
          <a:xfrm>
            <a:off x="4582761" y="873012"/>
            <a:ext cx="3014448"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latin typeface="DFKai-SB" panose="03000509000000000000" pitchFamily="65" charset="-120"/>
                <a:ea typeface="DFKai-SB" panose="03000509000000000000" pitchFamily="65" charset="-120"/>
                <a:cs typeface="+mn-cs"/>
              </a:rPr>
              <a:t>生物特徵識別</a:t>
            </a:r>
            <a:endParaRPr lang="zh-HK" altLang="en-US" sz="2800" b="1" dirty="0">
              <a:latin typeface="DFKai-SB" panose="03000509000000000000" pitchFamily="65" charset="-120"/>
              <a:ea typeface="DFKai-SB" panose="03000509000000000000" pitchFamily="65" charset="-120"/>
              <a:cs typeface="+mn-cs"/>
            </a:endParaRPr>
          </a:p>
        </p:txBody>
      </p:sp>
      <p:sp>
        <p:nvSpPr>
          <p:cNvPr id="10" name="Freeform 6">
            <a:extLst>
              <a:ext uri="{FF2B5EF4-FFF2-40B4-BE49-F238E27FC236}">
                <a16:creationId xmlns:a16="http://schemas.microsoft.com/office/drawing/2014/main" id="{5393E6C8-A770-4AF2-B5E2-5AD9568A2595}"/>
              </a:ext>
            </a:extLst>
          </p:cNvPr>
          <p:cNvSpPr/>
          <p:nvPr/>
        </p:nvSpPr>
        <p:spPr bwMode="auto">
          <a:xfrm>
            <a:off x="4135179" y="930067"/>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文本框 10">
            <a:extLst>
              <a:ext uri="{FF2B5EF4-FFF2-40B4-BE49-F238E27FC236}">
                <a16:creationId xmlns:a16="http://schemas.microsoft.com/office/drawing/2014/main" id="{4171696A-8B95-4FDB-92DC-28D191A9597F}"/>
              </a:ext>
            </a:extLst>
          </p:cNvPr>
          <p:cNvSpPr txBox="1"/>
          <p:nvPr/>
        </p:nvSpPr>
        <p:spPr>
          <a:xfrm>
            <a:off x="3427978" y="2729008"/>
            <a:ext cx="4565650" cy="2315528"/>
          </a:xfrm>
          <a:prstGeom prst="round2DiagRect">
            <a:avLst/>
          </a:prstGeom>
          <a:solidFill>
            <a:srgbClr val="ED7D31">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spcBef>
                <a:spcPts val="0"/>
              </a:spcBef>
            </a:pPr>
            <a:r>
              <a:rPr lang="zh-CN" altLang="en-US" sz="2600" b="0" dirty="0" smtClean="0"/>
              <a:t>生物</a:t>
            </a:r>
            <a:r>
              <a:rPr lang="zh-CN" altLang="en-US" sz="2600" b="0" dirty="0"/>
              <a:t>特徵</a:t>
            </a:r>
            <a:r>
              <a:rPr lang="zh-CN" altLang="en-US" sz="2600" b="0" dirty="0" smtClean="0"/>
              <a:t>識別</a:t>
            </a:r>
            <a:r>
              <a:rPr lang="zh-CN" altLang="en-US" sz="2600" b="0" dirty="0"/>
              <a:t>技術在現實生活中隨處可見</a:t>
            </a:r>
            <a:r>
              <a:rPr lang="zh-CN" altLang="en-US" sz="2600" b="0" dirty="0" smtClean="0"/>
              <a:t>，</a:t>
            </a:r>
            <a:r>
              <a:rPr lang="zh-TW" altLang="en-US" sz="2600" b="0" dirty="0" smtClean="0"/>
              <a:t>有助確認使用者身份等，例如</a:t>
            </a:r>
            <a:r>
              <a:rPr lang="zh-CN" altLang="en-US" sz="2600" b="0" dirty="0" smtClean="0"/>
              <a:t>智能手機</a:t>
            </a:r>
            <a:r>
              <a:rPr lang="zh-TW" altLang="en-US" sz="2600" b="0" dirty="0" smtClean="0"/>
              <a:t>以</a:t>
            </a:r>
            <a:r>
              <a:rPr lang="zh-CN" altLang="en-US" sz="2600" b="0" dirty="0" smtClean="0"/>
              <a:t>臉孔</a:t>
            </a:r>
            <a:r>
              <a:rPr lang="zh-CN" altLang="en-US" sz="2600" b="0" dirty="0"/>
              <a:t>辨識</a:t>
            </a:r>
            <a:r>
              <a:rPr lang="zh-CN" altLang="en-US" sz="2600" b="0" dirty="0" smtClean="0"/>
              <a:t>解鎖；</a:t>
            </a:r>
            <a:r>
              <a:rPr lang="zh-TW" altLang="en-US" sz="2600" b="0" dirty="0" smtClean="0"/>
              <a:t>流</a:t>
            </a:r>
            <a:r>
              <a:rPr lang="zh-CN" altLang="en-US" sz="2600" b="0" dirty="0" smtClean="0"/>
              <a:t>動</a:t>
            </a:r>
            <a:r>
              <a:rPr lang="zh-CN" altLang="en-US" sz="2600" b="0" dirty="0"/>
              <a:t>支付的</a:t>
            </a:r>
            <a:r>
              <a:rPr lang="zh-CN" altLang="en-US" sz="2600" b="0" dirty="0" smtClean="0"/>
              <a:t>「</a:t>
            </a:r>
            <a:r>
              <a:rPr lang="zh-TW" altLang="en-US" sz="2600" b="0" dirty="0" smtClean="0"/>
              <a:t>指紋</a:t>
            </a:r>
            <a:r>
              <a:rPr lang="zh-CN" altLang="en-US" sz="2600" b="0" dirty="0" smtClean="0"/>
              <a:t>支付」等。</a:t>
            </a:r>
            <a:endParaRPr lang="zh-CN" altLang="en-US" sz="2600" b="0" dirty="0"/>
          </a:p>
        </p:txBody>
      </p:sp>
      <p:pic>
        <p:nvPicPr>
          <p:cNvPr id="3074" name="Picture 2" descr="Opis fotografije nije dostupan."/>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74007" y="2634992"/>
            <a:ext cx="2729709" cy="27297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跨境學童e-道"/>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5288" y="2518776"/>
            <a:ext cx="2221200" cy="2962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E6410F31-29A3-4A5C-A578-F79C30AAEFB5}"/>
              </a:ext>
            </a:extLst>
          </p:cNvPr>
          <p:cNvSpPr/>
          <p:nvPr/>
        </p:nvSpPr>
        <p:spPr>
          <a:xfrm>
            <a:off x="344704" y="5526028"/>
            <a:ext cx="2530272" cy="523220"/>
          </a:xfrm>
          <a:prstGeom prst="rect">
            <a:avLst/>
          </a:prstGeom>
          <a:noFill/>
          <a:ln>
            <a:noFill/>
          </a:ln>
        </p:spPr>
        <p:txBody>
          <a:bodyPr wrap="square">
            <a:spAutoFit/>
          </a:bodyPr>
          <a:lstStyle/>
          <a:p>
            <a:r>
              <a:rPr lang="zh-TW" altLang="en-US" sz="1400" dirty="0" smtClean="0">
                <a:latin typeface="DFKai-SB" panose="03000509000000000000" pitchFamily="65" charset="-120"/>
                <a:ea typeface="DFKai-SB" panose="03000509000000000000" pitchFamily="65" charset="-120"/>
              </a:rPr>
              <a:t>「</a:t>
            </a:r>
            <a:r>
              <a:rPr lang="en-US" altLang="zh-TW" sz="1400" dirty="0" smtClean="0">
                <a:latin typeface="DFKai-SB" panose="03000509000000000000" pitchFamily="65" charset="-120"/>
                <a:ea typeface="DFKai-SB" panose="03000509000000000000" pitchFamily="65" charset="-120"/>
              </a:rPr>
              <a:t>e-</a:t>
            </a:r>
            <a:r>
              <a:rPr lang="zh-TW" altLang="en-US" sz="1400" dirty="0" smtClean="0">
                <a:latin typeface="DFKai-SB" panose="03000509000000000000" pitchFamily="65" charset="-120"/>
                <a:ea typeface="DFKai-SB" panose="03000509000000000000" pitchFamily="65" charset="-120"/>
              </a:rPr>
              <a:t>道」利用瞳孔及指紋自動配對</a:t>
            </a:r>
            <a:r>
              <a:rPr lang="zh-TW" altLang="en-US" sz="1400" dirty="0">
                <a:latin typeface="DFKai-SB" panose="03000509000000000000" pitchFamily="65" charset="-120"/>
                <a:ea typeface="DFKai-SB" panose="03000509000000000000" pitchFamily="65" charset="-120"/>
              </a:rPr>
              <a:t>香港</a:t>
            </a:r>
            <a:r>
              <a:rPr lang="zh-TW" altLang="en-US" sz="1400" dirty="0" smtClean="0">
                <a:latin typeface="DFKai-SB" panose="03000509000000000000" pitchFamily="65" charset="-120"/>
                <a:ea typeface="DFKai-SB" panose="03000509000000000000" pitchFamily="65" charset="-120"/>
              </a:rPr>
              <a:t>居民作出入境紀錄。</a:t>
            </a:r>
            <a:endParaRPr lang="zh-CN" altLang="en-US" sz="1400" dirty="0">
              <a:latin typeface="DFKai-SB" panose="03000509000000000000" pitchFamily="65" charset="-120"/>
              <a:ea typeface="DFKai-SB" panose="03000509000000000000" pitchFamily="65" charset="-120"/>
            </a:endParaRPr>
          </a:p>
        </p:txBody>
      </p:sp>
      <p:sp>
        <p:nvSpPr>
          <p:cNvPr id="2" name="Rectangle 1"/>
          <p:cNvSpPr/>
          <p:nvPr/>
        </p:nvSpPr>
        <p:spPr>
          <a:xfrm>
            <a:off x="3374825" y="5187473"/>
            <a:ext cx="4412531" cy="1200329"/>
          </a:xfrm>
          <a:prstGeom prst="rect">
            <a:avLst/>
          </a:prstGeom>
        </p:spPr>
        <p:txBody>
          <a:bodyPr wrap="square">
            <a:spAutoFit/>
          </a:bodyPr>
          <a:lstStyle/>
          <a:p>
            <a:r>
              <a:rPr lang="zh-TW" altLang="en-US" sz="1200" dirty="0" smtClean="0"/>
              <a:t>資料來源</a:t>
            </a:r>
            <a:r>
              <a:rPr lang="en-US" altLang="zh-TW" sz="1200" dirty="0" smtClean="0"/>
              <a:t>:</a:t>
            </a:r>
            <a:endParaRPr lang="en-US" sz="1200" dirty="0" smtClean="0"/>
          </a:p>
          <a:p>
            <a:pPr marL="285750" indent="-285750">
              <a:buFont typeface="Arial" panose="020B0604020202020204" pitchFamily="34" charset="0"/>
              <a:buChar char="•"/>
            </a:pPr>
            <a:r>
              <a:rPr lang="zh-TW" altLang="en-US" sz="1200" dirty="0"/>
              <a:t>政府資訊科技總監</a:t>
            </a:r>
            <a:r>
              <a:rPr lang="zh-TW" altLang="en-US" sz="1200" dirty="0" smtClean="0"/>
              <a:t>辦公室 </a:t>
            </a:r>
            <a:r>
              <a:rPr lang="en-US" altLang="zh-TW" sz="1200" dirty="0" smtClean="0"/>
              <a:t>(</a:t>
            </a:r>
            <a:r>
              <a:rPr lang="en-US" sz="1200" dirty="0" smtClean="0"/>
              <a:t>https</a:t>
            </a:r>
            <a:r>
              <a:rPr lang="en-US" sz="1200" dirty="0"/>
              <a:t>://</a:t>
            </a:r>
            <a:r>
              <a:rPr lang="en-US" sz="1200" dirty="0" smtClean="0"/>
              <a:t>gia.info.gov.hk/general/202012/29/P2020122900235_357494_1_1609241317879.pdf</a:t>
            </a:r>
            <a:r>
              <a:rPr lang="en-US" altLang="zh-TW" sz="1200" dirty="0" smtClean="0"/>
              <a:t>)</a:t>
            </a:r>
            <a:endParaRPr lang="en-US" sz="1200" dirty="0"/>
          </a:p>
          <a:p>
            <a:pPr marL="285750" indent="-285750">
              <a:buFont typeface="Arial" panose="020B0604020202020204" pitchFamily="34" charset="0"/>
              <a:buChar char="•"/>
            </a:pPr>
            <a:r>
              <a:rPr lang="zh-TW" altLang="en-US" sz="1200" dirty="0" smtClean="0"/>
              <a:t>入境事務處</a:t>
            </a:r>
            <a:r>
              <a:rPr lang="en-US" altLang="zh-TW" sz="1200" dirty="0" smtClean="0"/>
              <a:t>(</a:t>
            </a:r>
            <a:r>
              <a:rPr lang="en-US" sz="1200" dirty="0" smtClean="0"/>
              <a:t>https</a:t>
            </a:r>
            <a:r>
              <a:rPr lang="en-US" sz="1200" dirty="0"/>
              <a:t>://</a:t>
            </a:r>
            <a:r>
              <a:rPr lang="en-US" sz="1200" dirty="0" smtClean="0"/>
              <a:t>www.immd.gov.hk/hkt/services/echannel_residents.html</a:t>
            </a:r>
            <a:r>
              <a:rPr lang="en-US" altLang="zh-TW" sz="1200" dirty="0" smtClean="0"/>
              <a:t>)</a:t>
            </a:r>
            <a:endParaRPr lang="en-US" sz="1200" dirty="0"/>
          </a:p>
        </p:txBody>
      </p:sp>
      <p:pic>
        <p:nvPicPr>
          <p:cNvPr id="3" name="Picture 2"/>
          <p:cNvPicPr>
            <a:picLocks noChangeAspect="1"/>
          </p:cNvPicPr>
          <p:nvPr/>
        </p:nvPicPr>
        <p:blipFill>
          <a:blip r:embed="rId6"/>
          <a:stretch>
            <a:fillRect/>
          </a:stretch>
        </p:blipFill>
        <p:spPr>
          <a:xfrm>
            <a:off x="455288" y="6109431"/>
            <a:ext cx="2309104" cy="525294"/>
          </a:xfrm>
          <a:prstGeom prst="rect">
            <a:avLst/>
          </a:prstGeom>
        </p:spPr>
      </p:pic>
      <p:pic>
        <p:nvPicPr>
          <p:cNvPr id="4" name="Picture 3"/>
          <p:cNvPicPr>
            <a:picLocks noChangeAspect="1"/>
          </p:cNvPicPr>
          <p:nvPr/>
        </p:nvPicPr>
        <p:blipFill>
          <a:blip r:embed="rId7"/>
          <a:stretch>
            <a:fillRect/>
          </a:stretch>
        </p:blipFill>
        <p:spPr>
          <a:xfrm>
            <a:off x="9092449" y="6034560"/>
            <a:ext cx="1963936" cy="487347"/>
          </a:xfrm>
          <a:prstGeom prst="rect">
            <a:avLst/>
          </a:prstGeom>
        </p:spPr>
      </p:pic>
      <p:sp>
        <p:nvSpPr>
          <p:cNvPr id="14" name="任意多边形: 形状 66">
            <a:extLst>
              <a:ext uri="{FF2B5EF4-FFF2-40B4-BE49-F238E27FC236}">
                <a16:creationId xmlns:a16="http://schemas.microsoft.com/office/drawing/2014/main" id="{FD279A71-1CCA-415B-A59D-0F59DA7268BD}"/>
              </a:ext>
            </a:extLst>
          </p:cNvPr>
          <p:cNvSpPr/>
          <p:nvPr/>
        </p:nvSpPr>
        <p:spPr bwMode="auto">
          <a:xfrm>
            <a:off x="1919662" y="176998"/>
            <a:ext cx="7322855"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日常生活中人工</a:t>
            </a:r>
            <a:r>
              <a:rPr lang="zh-CN" altLang="en-US" sz="4000" b="1" dirty="0">
                <a:solidFill>
                  <a:srgbClr val="FFFFFF"/>
                </a:solidFill>
                <a:latin typeface="DFKai-SB" panose="03000509000000000000" pitchFamily="65" charset="-120"/>
                <a:ea typeface="DFKai-SB" panose="03000509000000000000" pitchFamily="65" charset="-120"/>
              </a:rPr>
              <a:t>智能的</a:t>
            </a:r>
            <a:r>
              <a:rPr lang="zh-CN" altLang="en-US" sz="4000" b="1" dirty="0" smtClean="0">
                <a:solidFill>
                  <a:srgbClr val="FFFFFF"/>
                </a:solidFill>
                <a:latin typeface="DFKai-SB" panose="03000509000000000000" pitchFamily="65" charset="-120"/>
                <a:ea typeface="DFKai-SB" panose="03000509000000000000" pitchFamily="65" charset="-120"/>
              </a:rPr>
              <a:t>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753100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30475E4F-7553-42A6-918F-D59816C58980}"/>
              </a:ext>
            </a:extLst>
          </p:cNvPr>
          <p:cNvSpPr txBox="1">
            <a:spLocks noChangeArrowheads="1"/>
          </p:cNvSpPr>
          <p:nvPr/>
        </p:nvSpPr>
        <p:spPr bwMode="auto">
          <a:xfrm>
            <a:off x="4793107" y="973386"/>
            <a:ext cx="1765752"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latin typeface="DFKai-SB" panose="03000509000000000000" pitchFamily="65" charset="-120"/>
                <a:ea typeface="DFKai-SB" panose="03000509000000000000" pitchFamily="65" charset="-120"/>
                <a:cs typeface="+mn-cs"/>
              </a:rPr>
              <a:t>機器翻譯</a:t>
            </a:r>
            <a:endParaRPr lang="zh-HK" altLang="en-US" sz="2800" b="1" dirty="0">
              <a:latin typeface="DFKai-SB" panose="03000509000000000000" pitchFamily="65" charset="-120"/>
              <a:ea typeface="DFKai-SB" panose="03000509000000000000" pitchFamily="65" charset="-120"/>
              <a:cs typeface="+mn-cs"/>
            </a:endParaRPr>
          </a:p>
        </p:txBody>
      </p:sp>
      <p:sp>
        <p:nvSpPr>
          <p:cNvPr id="10" name="Freeform 6">
            <a:extLst>
              <a:ext uri="{FF2B5EF4-FFF2-40B4-BE49-F238E27FC236}">
                <a16:creationId xmlns:a16="http://schemas.microsoft.com/office/drawing/2014/main" id="{AFF663BB-060F-45C4-B49D-0011FA85567A}"/>
              </a:ext>
            </a:extLst>
          </p:cNvPr>
          <p:cNvSpPr/>
          <p:nvPr/>
        </p:nvSpPr>
        <p:spPr bwMode="auto">
          <a:xfrm>
            <a:off x="4108280" y="1052044"/>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文本框 10">
            <a:extLst>
              <a:ext uri="{FF2B5EF4-FFF2-40B4-BE49-F238E27FC236}">
                <a16:creationId xmlns:a16="http://schemas.microsoft.com/office/drawing/2014/main" id="{77190C23-E90C-426E-9AE1-3BD1CDD6EF27}"/>
              </a:ext>
            </a:extLst>
          </p:cNvPr>
          <p:cNvSpPr txBox="1"/>
          <p:nvPr/>
        </p:nvSpPr>
        <p:spPr>
          <a:xfrm>
            <a:off x="761264" y="1760987"/>
            <a:ext cx="6786849" cy="4496062"/>
          </a:xfrm>
          <a:prstGeom prst="round2DiagRect">
            <a:avLst>
              <a:gd name="adj1" fmla="val 15519"/>
              <a:gd name="adj2" fmla="val 0"/>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pPr>
            <a:r>
              <a:rPr lang="zh-TW" altLang="en-US" b="0" dirty="0"/>
              <a:t>機器翻譯是利用運算及特定技術將一種語言翻譯為另一種語言。</a:t>
            </a:r>
          </a:p>
          <a:p>
            <a:pPr algn="l">
              <a:lnSpc>
                <a:spcPct val="130000"/>
              </a:lnSpc>
            </a:pPr>
            <a:r>
              <a:rPr lang="zh-CN" altLang="en-US" b="0" dirty="0" smtClean="0"/>
              <a:t>出境</a:t>
            </a:r>
            <a:r>
              <a:rPr lang="zh-CN" altLang="en-US" b="0" dirty="0"/>
              <a:t>旅遊時</a:t>
            </a:r>
            <a:r>
              <a:rPr lang="zh-CN" altLang="en-US" b="0" dirty="0" smtClean="0"/>
              <a:t>，</a:t>
            </a:r>
            <a:r>
              <a:rPr lang="zh-TW" altLang="en-US" b="0" dirty="0" smtClean="0"/>
              <a:t>利用人工智能翻譯技術可以便利我們在</a:t>
            </a:r>
            <a:r>
              <a:rPr lang="zh-CN" altLang="en-US" b="0" dirty="0" smtClean="0"/>
              <a:t>不</a:t>
            </a:r>
            <a:r>
              <a:rPr lang="zh-CN" altLang="en-US" b="0" dirty="0"/>
              <a:t>懂當地國</a:t>
            </a:r>
            <a:r>
              <a:rPr lang="zh-CN" altLang="en-US" b="0" dirty="0" smtClean="0"/>
              <a:t>語言</a:t>
            </a:r>
            <a:r>
              <a:rPr lang="zh-TW" altLang="en-US" b="0" dirty="0" smtClean="0"/>
              <a:t>情況下進行溝通</a:t>
            </a:r>
            <a:r>
              <a:rPr lang="zh-TW" altLang="en-US" b="0" dirty="0"/>
              <a:t>。</a:t>
            </a:r>
            <a:r>
              <a:rPr lang="zh-CN" altLang="en-US" b="0" dirty="0" smtClean="0"/>
              <a:t>利用語</a:t>
            </a:r>
            <a:r>
              <a:rPr lang="zh-CN" altLang="en-US" b="0" dirty="0"/>
              <a:t>音翻</a:t>
            </a:r>
            <a:r>
              <a:rPr lang="zh-CN" altLang="en-US" b="0" dirty="0" smtClean="0"/>
              <a:t>譯，</a:t>
            </a:r>
            <a:r>
              <a:rPr lang="zh-CN" altLang="en-US" b="0" dirty="0"/>
              <a:t>使用者說一句話，軟件就能即刻翻譯成</a:t>
            </a:r>
            <a:r>
              <a:rPr lang="zh-CN" altLang="en-US" b="0" dirty="0" smtClean="0"/>
              <a:t>當地語言</a:t>
            </a:r>
            <a:r>
              <a:rPr lang="zh-CN" altLang="en-US" b="0" dirty="0"/>
              <a:t>，並播放語</a:t>
            </a:r>
            <a:r>
              <a:rPr lang="zh-CN" altLang="en-US" b="0" dirty="0" smtClean="0"/>
              <a:t>音。</a:t>
            </a:r>
            <a:endParaRPr lang="en-US" altLang="zh-TW" b="0" dirty="0"/>
          </a:p>
        </p:txBody>
      </p:sp>
      <p:sp>
        <p:nvSpPr>
          <p:cNvPr id="3" name="文本框 2">
            <a:extLst>
              <a:ext uri="{FF2B5EF4-FFF2-40B4-BE49-F238E27FC236}">
                <a16:creationId xmlns:a16="http://schemas.microsoft.com/office/drawing/2014/main" id="{2EB76920-B2AF-4C1F-8DC7-CB73DC0AFF97}"/>
              </a:ext>
            </a:extLst>
          </p:cNvPr>
          <p:cNvSpPr txBox="1"/>
          <p:nvPr/>
        </p:nvSpPr>
        <p:spPr>
          <a:xfrm>
            <a:off x="8877343" y="6189209"/>
            <a:ext cx="1621006" cy="369332"/>
          </a:xfrm>
          <a:prstGeom prst="rect">
            <a:avLst/>
          </a:prstGeom>
          <a:noFill/>
        </p:spPr>
        <p:txBody>
          <a:bodyPr wrap="square" rtlCol="0">
            <a:spAutoFit/>
          </a:bodyPr>
          <a:lstStyle/>
          <a:p>
            <a:r>
              <a:rPr lang="zh-CN" altLang="en-US" dirty="0"/>
              <a:t>機器翻譯圖例</a:t>
            </a:r>
          </a:p>
        </p:txBody>
      </p:sp>
      <p:pic>
        <p:nvPicPr>
          <p:cNvPr id="6" name="图片 5">
            <a:extLst>
              <a:ext uri="{FF2B5EF4-FFF2-40B4-BE49-F238E27FC236}">
                <a16:creationId xmlns:a16="http://schemas.microsoft.com/office/drawing/2014/main" id="{AB43F184-8488-45FB-B554-A3833EDCA5D9}"/>
              </a:ext>
            </a:extLst>
          </p:cNvPr>
          <p:cNvPicPr>
            <a:picLocks noChangeAspect="1"/>
          </p:cNvPicPr>
          <p:nvPr/>
        </p:nvPicPr>
        <p:blipFill>
          <a:blip r:embed="rId3"/>
          <a:stretch>
            <a:fillRect/>
          </a:stretch>
        </p:blipFill>
        <p:spPr>
          <a:xfrm>
            <a:off x="8085401" y="1148536"/>
            <a:ext cx="3050971" cy="5225339"/>
          </a:xfrm>
          <a:prstGeom prst="rect">
            <a:avLst/>
          </a:prstGeom>
        </p:spPr>
      </p:pic>
      <p:sp>
        <p:nvSpPr>
          <p:cNvPr id="12" name="任意多边形: 形状 66">
            <a:extLst>
              <a:ext uri="{FF2B5EF4-FFF2-40B4-BE49-F238E27FC236}">
                <a16:creationId xmlns:a16="http://schemas.microsoft.com/office/drawing/2014/main" id="{FD279A71-1CCA-415B-A59D-0F59DA7268BD}"/>
              </a:ext>
            </a:extLst>
          </p:cNvPr>
          <p:cNvSpPr/>
          <p:nvPr/>
        </p:nvSpPr>
        <p:spPr bwMode="auto">
          <a:xfrm>
            <a:off x="2014555" y="218091"/>
            <a:ext cx="7322855"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日常生活中人工</a:t>
            </a:r>
            <a:r>
              <a:rPr lang="zh-CN" altLang="en-US" sz="4000" b="1" dirty="0">
                <a:solidFill>
                  <a:srgbClr val="FFFFFF"/>
                </a:solidFill>
                <a:latin typeface="DFKai-SB" panose="03000509000000000000" pitchFamily="65" charset="-120"/>
                <a:ea typeface="DFKai-SB" panose="03000509000000000000" pitchFamily="65" charset="-120"/>
              </a:rPr>
              <a:t>智能的</a:t>
            </a:r>
            <a:r>
              <a:rPr lang="zh-CN" altLang="en-US" sz="4000" b="1" dirty="0" smtClean="0">
                <a:solidFill>
                  <a:srgbClr val="FFFFFF"/>
                </a:solidFill>
                <a:latin typeface="DFKai-SB" panose="03000509000000000000" pitchFamily="65" charset="-120"/>
                <a:ea typeface="DFKai-SB" panose="03000509000000000000" pitchFamily="65" charset="-120"/>
              </a:rPr>
              <a:t>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006470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3BC7ABA-D334-453E-8B70-C0D238BA8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66" y="948906"/>
            <a:ext cx="11826815" cy="524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9C7FC572-1AA5-47AF-AE79-94A58E2E094B}"/>
              </a:ext>
            </a:extLst>
          </p:cNvPr>
          <p:cNvSpPr txBox="1"/>
          <p:nvPr/>
        </p:nvSpPr>
        <p:spPr>
          <a:xfrm>
            <a:off x="707383" y="1475042"/>
            <a:ext cx="5760323" cy="7254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endParaRPr lang="en-US" altLang="zh-HK" sz="3600" b="1" dirty="0">
              <a:latin typeface="DFKai-SB" panose="03000509000000000000" pitchFamily="65" charset="-120"/>
              <a:ea typeface="DFKai-SB" panose="03000509000000000000" pitchFamily="65" charset="-120"/>
              <a:cs typeface="+mn-cs"/>
            </a:endParaRPr>
          </a:p>
        </p:txBody>
      </p:sp>
      <p:sp>
        <p:nvSpPr>
          <p:cNvPr id="8" name="文本框 7">
            <a:extLst>
              <a:ext uri="{FF2B5EF4-FFF2-40B4-BE49-F238E27FC236}">
                <a16:creationId xmlns:a16="http://schemas.microsoft.com/office/drawing/2014/main" id="{4B77002B-37B3-4240-B04C-56E284BDB485}"/>
              </a:ext>
            </a:extLst>
          </p:cNvPr>
          <p:cNvSpPr txBox="1"/>
          <p:nvPr/>
        </p:nvSpPr>
        <p:spPr>
          <a:xfrm>
            <a:off x="348690" y="1355777"/>
            <a:ext cx="7673877" cy="4672048"/>
          </a:xfrm>
          <a:prstGeom prst="rect">
            <a:avLst/>
          </a:prstGeom>
          <a:noFill/>
        </p:spPr>
        <p:txBody>
          <a:bodyPr wrap="square">
            <a:spAutoFit/>
          </a:bodyPr>
          <a:lstStyle/>
          <a:p>
            <a:pPr algn="ctr">
              <a:lnSpc>
                <a:spcPct val="120000"/>
              </a:lnSpc>
            </a:pPr>
            <a:r>
              <a:rPr lang="zh-CN" altLang="en-US" sz="2400" b="1" dirty="0"/>
              <a:t>觀看</a:t>
            </a:r>
            <a:r>
              <a:rPr lang="zh-CN" altLang="en-US" sz="2400" b="1" dirty="0" smtClean="0"/>
              <a:t>影片：</a:t>
            </a:r>
            <a:endParaRPr lang="en-US" altLang="zh-CN" sz="2400" b="1" dirty="0" smtClean="0"/>
          </a:p>
          <a:p>
            <a:pPr algn="ctr">
              <a:lnSpc>
                <a:spcPct val="120000"/>
              </a:lnSpc>
            </a:pPr>
            <a:r>
              <a:rPr lang="en-US" altLang="zh-TW" sz="2400" b="1" dirty="0" smtClean="0"/>
              <a:t>《</a:t>
            </a:r>
            <a:r>
              <a:rPr lang="zh-TW" altLang="en-US" sz="2400" b="1" dirty="0"/>
              <a:t>江山多智慧</a:t>
            </a:r>
            <a:r>
              <a:rPr lang="en-US" altLang="zh-TW" sz="2400" b="1" dirty="0"/>
              <a:t>》</a:t>
            </a:r>
            <a:r>
              <a:rPr lang="zh-TW" altLang="en-US" sz="2400" b="1" dirty="0"/>
              <a:t>第</a:t>
            </a:r>
            <a:r>
              <a:rPr lang="en-US" altLang="zh-TW" sz="2400" b="1" dirty="0"/>
              <a:t>25</a:t>
            </a:r>
            <a:r>
              <a:rPr lang="zh-TW" altLang="en-US" sz="2400" b="1" dirty="0"/>
              <a:t>集：智能運動及智能</a:t>
            </a:r>
            <a:r>
              <a:rPr lang="zh-TW" altLang="en-US" sz="2400" b="1" dirty="0" smtClean="0"/>
              <a:t>設施</a:t>
            </a:r>
            <a:endParaRPr lang="en-US" altLang="zh-TW" sz="2400" b="1" dirty="0"/>
          </a:p>
          <a:p>
            <a:pPr marL="342900" indent="-342900">
              <a:buFont typeface="Arial" panose="020B0604020202020204" pitchFamily="34" charset="0"/>
              <a:buChar char="•"/>
            </a:pPr>
            <a:r>
              <a:rPr lang="zh-TW" altLang="en-US" sz="2400" dirty="0"/>
              <a:t>中國在</a:t>
            </a:r>
            <a:r>
              <a:rPr lang="en-US" altLang="zh-TW" sz="2400" dirty="0"/>
              <a:t>2009</a:t>
            </a:r>
            <a:r>
              <a:rPr lang="zh-TW" altLang="en-US" sz="2400" dirty="0"/>
              <a:t>年將「全民健身」列為國家</a:t>
            </a:r>
            <a:r>
              <a:rPr lang="zh-TW" altLang="en-US" sz="2400" dirty="0" smtClean="0"/>
              <a:t>戰略</a:t>
            </a:r>
            <a:r>
              <a:rPr lang="zh-TW" altLang="en-US" sz="2400" dirty="0"/>
              <a:t>。</a:t>
            </a:r>
            <a:r>
              <a:rPr lang="zh-TW" altLang="en-US" sz="2400" dirty="0" smtClean="0"/>
              <a:t>到</a:t>
            </a:r>
            <a:r>
              <a:rPr lang="en-US" altLang="zh-TW" sz="2400" dirty="0"/>
              <a:t>2020</a:t>
            </a:r>
            <a:r>
              <a:rPr lang="zh-TW" altLang="en-US" sz="2400" dirty="0"/>
              <a:t>年，全國已經有</a:t>
            </a:r>
            <a:r>
              <a:rPr lang="en-US" altLang="zh-TW" sz="2400" dirty="0"/>
              <a:t>7</a:t>
            </a:r>
            <a:r>
              <a:rPr lang="zh-TW" altLang="en-US" sz="2400" dirty="0"/>
              <a:t>億人每星期最少做</a:t>
            </a:r>
            <a:r>
              <a:rPr lang="en-US" altLang="zh-TW" sz="2400" dirty="0"/>
              <a:t>1</a:t>
            </a:r>
            <a:r>
              <a:rPr lang="zh-TW" altLang="en-US" sz="2400" dirty="0"/>
              <a:t>次運動，科技成為推動體育運動的重要支柱</a:t>
            </a:r>
            <a:r>
              <a:rPr lang="zh-TW" altLang="en-US" sz="2400" dirty="0" smtClean="0"/>
              <a:t>。</a:t>
            </a:r>
            <a:endParaRPr lang="zh-TW" altLang="en-US" sz="2400" dirty="0"/>
          </a:p>
          <a:p>
            <a:pPr marL="342900" indent="-342900">
              <a:buFont typeface="Arial" panose="020B0604020202020204" pitchFamily="34" charset="0"/>
              <a:buChar char="•"/>
            </a:pPr>
            <a:r>
              <a:rPr lang="zh-TW" altLang="en-US" sz="2400" dirty="0" smtClean="0"/>
              <a:t>現時北京</a:t>
            </a:r>
            <a:r>
              <a:rPr lang="zh-TW" altLang="en-US" sz="2400" dirty="0"/>
              <a:t>、吉林、福建等多個省市，都設有智能體育</a:t>
            </a:r>
            <a:r>
              <a:rPr lang="zh-TW" altLang="en-US" sz="2400" dirty="0" smtClean="0"/>
              <a:t>公園，利用人工智能科技令市民可有更健康的生活習慣。公園內有智能</a:t>
            </a:r>
            <a:r>
              <a:rPr lang="zh-TW" altLang="en-US" sz="2400" dirty="0"/>
              <a:t>信息系統裝置，市民使用前先在螢幕上用面容識別登記，之後可以查到自己運動時間、跑步距離，甚至消耗的熱量等；而系統也會根據市民的年齡、身高和性別，提供度身訂造的運動建議，提升運動的質素</a:t>
            </a:r>
            <a:r>
              <a:rPr lang="zh-TW" altLang="en-US" sz="2400" dirty="0" smtClean="0"/>
              <a:t>。</a:t>
            </a:r>
            <a:endParaRPr lang="zh-TW" altLang="en-US" sz="2400" dirty="0"/>
          </a:p>
        </p:txBody>
      </p:sp>
      <p:sp>
        <p:nvSpPr>
          <p:cNvPr id="14" name="标题 1">
            <a:extLst>
              <a:ext uri="{FF2B5EF4-FFF2-40B4-BE49-F238E27FC236}">
                <a16:creationId xmlns:a16="http://schemas.microsoft.com/office/drawing/2014/main" id="{86CA3B86-FE81-4FBE-9320-75862F88F8E9}"/>
              </a:ext>
            </a:extLst>
          </p:cNvPr>
          <p:cNvSpPr txBox="1">
            <a:spLocks noChangeArrowheads="1"/>
          </p:cNvSpPr>
          <p:nvPr/>
        </p:nvSpPr>
        <p:spPr bwMode="auto">
          <a:xfrm>
            <a:off x="1879600" y="86518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zh-TW" altLang="en-US" sz="2800" b="1" dirty="0">
                <a:latin typeface="DFKai-SB" panose="03000509000000000000" pitchFamily="65" charset="-120"/>
                <a:ea typeface="DFKai-SB" panose="03000509000000000000" pitchFamily="65" charset="-120"/>
                <a:cs typeface="+mn-cs"/>
              </a:rPr>
              <a:t>智能運動及智能設施</a:t>
            </a:r>
            <a:endParaRPr lang="en-US" altLang="zh-HK" sz="2800" b="1" dirty="0">
              <a:latin typeface="DFKai-SB" panose="03000509000000000000" pitchFamily="65" charset="-120"/>
              <a:ea typeface="DFKai-SB" panose="03000509000000000000" pitchFamily="65" charset="-120"/>
              <a:cs typeface="+mn-cs"/>
            </a:endParaRPr>
          </a:p>
        </p:txBody>
      </p:sp>
      <p:sp>
        <p:nvSpPr>
          <p:cNvPr id="10" name="文字方塊 9"/>
          <p:cNvSpPr txBox="1"/>
          <p:nvPr/>
        </p:nvSpPr>
        <p:spPr>
          <a:xfrm>
            <a:off x="479124" y="6354354"/>
            <a:ext cx="10723405" cy="276999"/>
          </a:xfrm>
          <a:prstGeom prst="rect">
            <a:avLst/>
          </a:prstGeom>
          <a:noFill/>
        </p:spPr>
        <p:txBody>
          <a:bodyPr wrap="square" rtlCol="0">
            <a:spAutoFit/>
          </a:bodyPr>
          <a:lstStyle/>
          <a:p>
            <a:r>
              <a:rPr lang="zh-TW" altLang="en-US" sz="1200" dirty="0" smtClean="0"/>
              <a:t>資料來源</a:t>
            </a:r>
            <a:r>
              <a:rPr lang="en-US" altLang="zh-TW" sz="1200" dirty="0" smtClean="0"/>
              <a:t>: </a:t>
            </a:r>
            <a:r>
              <a:rPr lang="zh-TW" altLang="en-US" sz="1200" dirty="0" smtClean="0"/>
              <a:t>團結香港基金 </a:t>
            </a:r>
            <a:r>
              <a:rPr lang="en-US" altLang="zh-TW" sz="1200" dirty="0" smtClean="0"/>
              <a:t>(</a:t>
            </a:r>
            <a:r>
              <a:rPr lang="zh-TW" altLang="en-US" sz="1200" dirty="0" smtClean="0"/>
              <a:t> </a:t>
            </a:r>
            <a:r>
              <a:rPr lang="en-US" altLang="zh-TW" sz="1200" dirty="0"/>
              <a:t>https://www.ourhkfoundation.org.hk/zh-hant/event/90</a:t>
            </a:r>
            <a:r>
              <a:rPr lang="en-US" altLang="zh-TW" sz="1200" dirty="0" smtClean="0"/>
              <a:t>/</a:t>
            </a:r>
            <a:r>
              <a:rPr lang="zh-TW" altLang="en-US" sz="1200" dirty="0"/>
              <a:t>團結香港基金</a:t>
            </a:r>
            <a:r>
              <a:rPr lang="en-US" altLang="zh-TW" sz="1200" dirty="0"/>
              <a:t>/《</a:t>
            </a:r>
            <a:r>
              <a:rPr lang="zh-TW" altLang="en-US" sz="1200" dirty="0"/>
              <a:t>江山多智慧</a:t>
            </a:r>
            <a:r>
              <a:rPr lang="en-US" altLang="zh-TW" sz="1200" dirty="0"/>
              <a:t>》</a:t>
            </a:r>
            <a:r>
              <a:rPr lang="zh-TW" altLang="en-US" sz="1200" dirty="0"/>
              <a:t>第二十五集：智能運動及智能</a:t>
            </a:r>
            <a:r>
              <a:rPr lang="zh-TW" altLang="en-US" sz="1200" dirty="0" smtClean="0"/>
              <a:t>設施</a:t>
            </a:r>
            <a:r>
              <a:rPr lang="en-US" altLang="zh-TW" sz="1200" dirty="0" smtClean="0"/>
              <a:t>)</a:t>
            </a:r>
            <a:endParaRPr lang="zh-HK" altLang="en-US" sz="1200" dirty="0"/>
          </a:p>
        </p:txBody>
      </p:sp>
      <p:sp>
        <p:nvSpPr>
          <p:cNvPr id="16" name="任意多边形: 形状 66">
            <a:extLst>
              <a:ext uri="{FF2B5EF4-FFF2-40B4-BE49-F238E27FC236}">
                <a16:creationId xmlns:a16="http://schemas.microsoft.com/office/drawing/2014/main" id="{FD279A71-1CCA-415B-A59D-0F59DA7268BD}"/>
              </a:ext>
            </a:extLst>
          </p:cNvPr>
          <p:cNvSpPr/>
          <p:nvPr/>
        </p:nvSpPr>
        <p:spPr bwMode="auto">
          <a:xfrm>
            <a:off x="2014555" y="218091"/>
            <a:ext cx="7322855"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日常生活中人工</a:t>
            </a:r>
            <a:r>
              <a:rPr lang="zh-CN" altLang="en-US" sz="4000" b="1" dirty="0">
                <a:solidFill>
                  <a:srgbClr val="FFFFFF"/>
                </a:solidFill>
                <a:latin typeface="DFKai-SB" panose="03000509000000000000" pitchFamily="65" charset="-120"/>
                <a:ea typeface="DFKai-SB" panose="03000509000000000000" pitchFamily="65" charset="-120"/>
              </a:rPr>
              <a:t>智能的</a:t>
            </a:r>
            <a:r>
              <a:rPr lang="zh-CN" altLang="en-US" sz="4000" b="1" dirty="0" smtClean="0">
                <a:solidFill>
                  <a:srgbClr val="FFFFFF"/>
                </a:solidFill>
                <a:latin typeface="DFKai-SB" panose="03000509000000000000" pitchFamily="65" charset="-120"/>
                <a:ea typeface="DFKai-SB" panose="03000509000000000000" pitchFamily="65" charset="-120"/>
              </a:rPr>
              <a:t>應用</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pic>
        <p:nvPicPr>
          <p:cNvPr id="4" name="Picture 3">
            <a:hlinkClick r:id="rId4"/>
          </p:cNvPr>
          <p:cNvPicPr>
            <a:picLocks noChangeAspect="1"/>
          </p:cNvPicPr>
          <p:nvPr/>
        </p:nvPicPr>
        <p:blipFill>
          <a:blip r:embed="rId5"/>
          <a:stretch>
            <a:fillRect/>
          </a:stretch>
        </p:blipFill>
        <p:spPr>
          <a:xfrm>
            <a:off x="8121091" y="2268777"/>
            <a:ext cx="3540705" cy="2009843"/>
          </a:xfrm>
          <a:prstGeom prst="rect">
            <a:avLst/>
          </a:prstGeom>
        </p:spPr>
      </p:pic>
      <p:sp>
        <p:nvSpPr>
          <p:cNvPr id="17" name="Rectangle 16"/>
          <p:cNvSpPr/>
          <p:nvPr/>
        </p:nvSpPr>
        <p:spPr>
          <a:xfrm>
            <a:off x="8121090" y="4278620"/>
            <a:ext cx="3540705" cy="369332"/>
          </a:xfrm>
          <a:prstGeom prst="rect">
            <a:avLst/>
          </a:prstGeom>
          <a:solidFill>
            <a:schemeClr val="accent6">
              <a:lumMod val="20000"/>
              <a:lumOff val="80000"/>
            </a:schemeClr>
          </a:solidFill>
          <a:ln w="28575">
            <a:solidFill>
              <a:srgbClr val="FF0000"/>
            </a:solidFill>
          </a:ln>
        </p:spPr>
        <p:txBody>
          <a:bodyPr wrap="square">
            <a:spAutoFit/>
          </a:bodyPr>
          <a:lstStyle/>
          <a:p>
            <a:pPr algn="ctr" fontAlgn="base"/>
            <a:r>
              <a:rPr lang="zh-TW" altLang="en-US" dirty="0" smtClean="0">
                <a:latin typeface="ProximaNova_Light"/>
              </a:rPr>
              <a:t>點擊圖像觀看影片</a:t>
            </a:r>
            <a:endParaRPr lang="zh-TW" altLang="en-US" i="0" dirty="0">
              <a:effectLst/>
              <a:latin typeface="ProximaNova_Light"/>
            </a:endParaRPr>
          </a:p>
        </p:txBody>
      </p:sp>
    </p:spTree>
    <p:extLst>
      <p:ext uri="{BB962C8B-B14F-4D97-AF65-F5344CB8AC3E}">
        <p14:creationId xmlns:p14="http://schemas.microsoft.com/office/powerpoint/2010/main" val="934396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8044085-C9C6-49FA-92B0-24CE37114D42}"/>
              </a:ext>
            </a:extLst>
          </p:cNvPr>
          <p:cNvSpPr/>
          <p:nvPr/>
        </p:nvSpPr>
        <p:spPr>
          <a:xfrm>
            <a:off x="521288" y="1134025"/>
            <a:ext cx="11274471" cy="1938992"/>
          </a:xfrm>
          <a:prstGeom prst="rect">
            <a:avLst/>
          </a:prstGeom>
          <a:solidFill>
            <a:schemeClr val="accent5">
              <a:lumMod val="20000"/>
              <a:lumOff val="80000"/>
            </a:schemeClr>
          </a:solidFill>
          <a:ln w="38100">
            <a:solidFill>
              <a:srgbClr val="FF0000"/>
            </a:solidFill>
          </a:ln>
        </p:spPr>
        <p:txBody>
          <a:bodyPr wrap="square">
            <a:spAutoFit/>
          </a:bodyPr>
          <a:lstStyle/>
          <a:p>
            <a:pPr algn="just"/>
            <a:r>
              <a:rPr lang="zh-CN" altLang="en-US" sz="2400" dirty="0" smtClean="0">
                <a:latin typeface="DFKai-SB" panose="03000509000000000000" pitchFamily="65" charset="-120"/>
                <a:ea typeface="DFKai-SB" panose="03000509000000000000" pitchFamily="65" charset="-120"/>
              </a:rPr>
              <a:t>人工智能技術給人類社會帶來</a:t>
            </a:r>
            <a:r>
              <a:rPr lang="zh-TW" altLang="en-US" sz="2400" dirty="0" smtClean="0">
                <a:latin typeface="DFKai-SB" panose="03000509000000000000" pitchFamily="65" charset="-120"/>
                <a:ea typeface="DFKai-SB" panose="03000509000000000000" pitchFamily="65" charset="-120"/>
              </a:rPr>
              <a:t>多方面</a:t>
            </a:r>
            <a:r>
              <a:rPr lang="zh-CN" altLang="en-US" sz="2400" dirty="0" smtClean="0">
                <a:latin typeface="DFKai-SB" panose="03000509000000000000" pitchFamily="65" charset="-120"/>
                <a:ea typeface="DFKai-SB" panose="03000509000000000000" pitchFamily="65" charset="-120"/>
              </a:rPr>
              <a:t>的影響，不僅影響著個人生活，也對經濟</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社會發展產生了重要影響，</a:t>
            </a:r>
            <a:r>
              <a:rPr lang="zh-TW" altLang="en-US" sz="2400" dirty="0" smtClean="0">
                <a:latin typeface="DFKai-SB" panose="03000509000000000000" pitchFamily="65" charset="-120"/>
                <a:ea typeface="DFKai-SB" panose="03000509000000000000" pitchFamily="65" charset="-120"/>
              </a:rPr>
              <a:t>例如</a:t>
            </a:r>
            <a:r>
              <a:rPr lang="zh-CN" altLang="en-US" sz="2400" dirty="0" smtClean="0">
                <a:latin typeface="DFKai-SB" panose="03000509000000000000" pitchFamily="65" charset="-120"/>
                <a:ea typeface="DFKai-SB" panose="03000509000000000000" pitchFamily="65" charset="-120"/>
              </a:rPr>
              <a:t>改變工業、農業、</a:t>
            </a:r>
            <a:r>
              <a:rPr lang="zh-TW" altLang="en-US" sz="2400" dirty="0" smtClean="0">
                <a:latin typeface="DFKai-SB" panose="03000509000000000000" pitchFamily="65" charset="-120"/>
                <a:ea typeface="DFKai-SB" panose="03000509000000000000" pitchFamily="65" charset="-120"/>
              </a:rPr>
              <a:t>商業</a:t>
            </a:r>
            <a:r>
              <a:rPr lang="zh-CN" altLang="en-US" sz="2400" dirty="0" smtClean="0">
                <a:latin typeface="DFKai-SB" panose="03000509000000000000" pitchFamily="65" charset="-120"/>
                <a:ea typeface="DFKai-SB" panose="03000509000000000000" pitchFamily="65" charset="-120"/>
              </a:rPr>
              <a:t>、醫療等</a:t>
            </a:r>
            <a:r>
              <a:rPr lang="zh-TW" altLang="en-US" sz="2400" dirty="0" smtClean="0">
                <a:latin typeface="DFKai-SB" panose="03000509000000000000" pitchFamily="65" charset="-120"/>
                <a:ea typeface="DFKai-SB" panose="03000509000000000000" pitchFamily="65" charset="-120"/>
              </a:rPr>
              <a:t>各行各</a:t>
            </a:r>
            <a:r>
              <a:rPr lang="zh-CN" altLang="en-US" sz="2400" dirty="0" smtClean="0">
                <a:latin typeface="DFKai-SB" panose="03000509000000000000" pitchFamily="65" charset="-120"/>
                <a:ea typeface="DFKai-SB" panose="03000509000000000000" pitchFamily="65" charset="-120"/>
              </a:rPr>
              <a:t>行業。經過</a:t>
            </a:r>
            <a:r>
              <a:rPr lang="zh-CN" altLang="en-US" sz="2400" dirty="0">
                <a:latin typeface="DFKai-SB" panose="03000509000000000000" pitchFamily="65" charset="-120"/>
                <a:ea typeface="DFKai-SB" panose="03000509000000000000" pitchFamily="65" charset="-120"/>
              </a:rPr>
              <a:t>多年發展，人工智能呈現深度學習、跨界融合、人機協同</a:t>
            </a:r>
            <a:r>
              <a:rPr lang="zh-CN" altLang="en-US" sz="2400" dirty="0" smtClean="0">
                <a:latin typeface="DFKai-SB" panose="03000509000000000000" pitchFamily="65" charset="-120"/>
                <a:ea typeface="DFKai-SB" panose="03000509000000000000" pitchFamily="65" charset="-120"/>
              </a:rPr>
              <a:t>、自主</a:t>
            </a:r>
            <a:r>
              <a:rPr lang="zh-CN" altLang="en-US" sz="2400" dirty="0">
                <a:latin typeface="DFKai-SB" panose="03000509000000000000" pitchFamily="65" charset="-120"/>
                <a:ea typeface="DFKai-SB" panose="03000509000000000000" pitchFamily="65" charset="-120"/>
              </a:rPr>
              <a:t>操控等新特徵，對經濟社會發展產生重大而深遠的影響。人工智能有望作為一項基礎性技術骨架，各行各業形成新一浪高速發展浪潮。</a:t>
            </a:r>
            <a:r>
              <a:rPr lang="en-US" altLang="zh-CN" sz="2400" dirty="0">
                <a:latin typeface="DFKai-SB" panose="03000509000000000000" pitchFamily="65" charset="-120"/>
                <a:ea typeface="DFKai-SB" panose="03000509000000000000" pitchFamily="65" charset="-120"/>
              </a:rPr>
              <a:t>      </a:t>
            </a:r>
          </a:p>
        </p:txBody>
      </p:sp>
      <p:sp>
        <p:nvSpPr>
          <p:cNvPr id="13" name="任意多边形: 形状 12">
            <a:extLst>
              <a:ext uri="{FF2B5EF4-FFF2-40B4-BE49-F238E27FC236}">
                <a16:creationId xmlns:a16="http://schemas.microsoft.com/office/drawing/2014/main" id="{37C87608-262A-4309-807F-EA21E2EEB49F}"/>
              </a:ext>
            </a:extLst>
          </p:cNvPr>
          <p:cNvSpPr/>
          <p:nvPr/>
        </p:nvSpPr>
        <p:spPr bwMode="auto">
          <a:xfrm>
            <a:off x="2562237" y="231131"/>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pic>
        <p:nvPicPr>
          <p:cNvPr id="1026" name="Picture 2" descr="http://big5.www.gov.cn/gate/big5/www.gov.cn/xinwen/2019-04/02/5378964/images/29a819a80eeb42a59b80e414dee9d4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47" y="3211080"/>
            <a:ext cx="3473956" cy="2262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cac.gov.cn/rootimages/2019/10/08/1572065328428008-15720653284534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946" y="3326624"/>
            <a:ext cx="3244719" cy="2084733"/>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429547" y="5443335"/>
            <a:ext cx="3305691" cy="1200329"/>
          </a:xfrm>
          <a:prstGeom prst="rect">
            <a:avLst/>
          </a:prstGeom>
          <a:noFill/>
        </p:spPr>
        <p:txBody>
          <a:bodyPr wrap="square" rtlCol="0">
            <a:spAutoFit/>
          </a:bodyPr>
          <a:lstStyle/>
          <a:p>
            <a:r>
              <a:rPr lang="zh-TW" altLang="en-US" sz="1200" dirty="0" smtClean="0"/>
              <a:t>現代</a:t>
            </a:r>
            <a:r>
              <a:rPr lang="zh-TW" altLang="en-US" sz="1200" dirty="0"/>
              <a:t>農業科技示範園</a:t>
            </a:r>
            <a:r>
              <a:rPr lang="zh-TW" altLang="en-US" sz="1200" dirty="0" smtClean="0"/>
              <a:t>內採用全</a:t>
            </a:r>
            <a:r>
              <a:rPr lang="zh-TW" altLang="en-US" sz="1200" dirty="0"/>
              <a:t>自動智慧工廠</a:t>
            </a:r>
            <a:r>
              <a:rPr lang="zh-TW" altLang="en-US" sz="1200" dirty="0" smtClean="0"/>
              <a:t>化育稻秧。</a:t>
            </a:r>
            <a:endParaRPr lang="en-US" altLang="zh-TW" sz="1200" dirty="0" smtClean="0"/>
          </a:p>
          <a:p>
            <a:endParaRPr lang="en-US" altLang="zh-TW" sz="1200" dirty="0" smtClean="0"/>
          </a:p>
          <a:p>
            <a:r>
              <a:rPr lang="zh-TW" altLang="en-US" sz="1200" dirty="0" smtClean="0"/>
              <a:t>資料來源</a:t>
            </a:r>
            <a:r>
              <a:rPr lang="en-US" altLang="zh-TW" sz="1200" dirty="0" smtClean="0"/>
              <a:t>: </a:t>
            </a:r>
            <a:r>
              <a:rPr lang="zh-TW" altLang="en-US" sz="1200" dirty="0" smtClean="0"/>
              <a:t>中國政府網</a:t>
            </a:r>
            <a:r>
              <a:rPr lang="en-US" altLang="zh-TW" sz="1200" dirty="0" smtClean="0"/>
              <a:t> (</a:t>
            </a:r>
            <a:r>
              <a:rPr lang="en-US" altLang="zh-CN" sz="1200" dirty="0" smtClean="0"/>
              <a:t>http</a:t>
            </a:r>
            <a:r>
              <a:rPr lang="en-US" altLang="zh-CN" sz="1200" dirty="0"/>
              <a:t>://</a:t>
            </a:r>
            <a:r>
              <a:rPr lang="en-US" altLang="zh-CN" sz="1200" dirty="0" smtClean="0"/>
              <a:t>big5.www.gov.cn/gate/big5/www.gov.cn/xinwen/2019-04/02/content_5378964.htm)</a:t>
            </a:r>
            <a:endParaRPr lang="zh-HK" altLang="en-US" sz="1200" dirty="0"/>
          </a:p>
        </p:txBody>
      </p:sp>
      <p:sp>
        <p:nvSpPr>
          <p:cNvPr id="9" name="文字方塊 8"/>
          <p:cNvSpPr txBox="1"/>
          <p:nvPr/>
        </p:nvSpPr>
        <p:spPr>
          <a:xfrm>
            <a:off x="4196766" y="5443335"/>
            <a:ext cx="3485043" cy="1015663"/>
          </a:xfrm>
          <a:prstGeom prst="rect">
            <a:avLst/>
          </a:prstGeom>
          <a:noFill/>
        </p:spPr>
        <p:txBody>
          <a:bodyPr wrap="square" rtlCol="0">
            <a:spAutoFit/>
          </a:bodyPr>
          <a:lstStyle/>
          <a:p>
            <a:r>
              <a:rPr lang="en-US" altLang="zh-CN" sz="1200" dirty="0" smtClean="0"/>
              <a:t>5G</a:t>
            </a:r>
            <a:r>
              <a:rPr lang="zh-CN" altLang="en-US" sz="1200" dirty="0" smtClean="0"/>
              <a:t>在智慧醫療中的應用。</a:t>
            </a:r>
            <a:endParaRPr lang="en-US" altLang="zh-TW" sz="1200" dirty="0" smtClean="0"/>
          </a:p>
          <a:p>
            <a:endParaRPr lang="en-US" altLang="zh-TW" sz="1200" dirty="0" smtClean="0"/>
          </a:p>
          <a:p>
            <a:r>
              <a:rPr lang="zh-TW" altLang="en-US" sz="1200" dirty="0" smtClean="0"/>
              <a:t>資料來源</a:t>
            </a:r>
            <a:r>
              <a:rPr lang="en-US" altLang="zh-TW" sz="1200" dirty="0" smtClean="0"/>
              <a:t>: </a:t>
            </a:r>
            <a:r>
              <a:rPr lang="zh-TW" altLang="en-US" sz="1200" dirty="0" smtClean="0"/>
              <a:t>中華人民共和國國家互聯網信息辦公室</a:t>
            </a:r>
            <a:r>
              <a:rPr lang="en-US" altLang="zh-TW" sz="1200" dirty="0" smtClean="0"/>
              <a:t> (</a:t>
            </a:r>
            <a:r>
              <a:rPr lang="en-US" altLang="zh-CN" sz="1200" dirty="0" smtClean="0"/>
              <a:t>http</a:t>
            </a:r>
            <a:r>
              <a:rPr lang="en-US" altLang="zh-CN" sz="1200" dirty="0"/>
              <a:t>://</a:t>
            </a:r>
            <a:r>
              <a:rPr lang="en-US" altLang="zh-CN" sz="1200" dirty="0" smtClean="0"/>
              <a:t>www.cac.gov.cn/2019-10/08/c_1572065328428008.htm)</a:t>
            </a:r>
            <a:endParaRPr lang="zh-HK" altLang="en-US" sz="1200" dirty="0"/>
          </a:p>
        </p:txBody>
      </p:sp>
      <p:sp>
        <p:nvSpPr>
          <p:cNvPr id="14" name="Rectangle 13"/>
          <p:cNvSpPr/>
          <p:nvPr/>
        </p:nvSpPr>
        <p:spPr>
          <a:xfrm>
            <a:off x="8050147" y="5380303"/>
            <a:ext cx="3527372" cy="1200329"/>
          </a:xfrm>
          <a:prstGeom prst="rect">
            <a:avLst/>
          </a:prstGeom>
        </p:spPr>
        <p:txBody>
          <a:bodyPr wrap="square">
            <a:spAutoFit/>
          </a:bodyPr>
          <a:lstStyle/>
          <a:p>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有企業在香</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港設立亞太區</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總部，並進軍內地發展</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事業，向中國內地過千間大型企業和政府機構提供</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AI</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應用</a:t>
            </a:r>
            <a:r>
              <a:rPr lang="zh-TW" altLang="en-US"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方案。</a:t>
            </a:r>
            <a:endPar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投資推廣署 </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www.investhk.gov.hk/zh-hk/case-studies/integrate-ai-technology-our-daily-lives.html)</a:t>
            </a:r>
            <a:endParaRPr lang="zh-TW" altLang="en-US" sz="1200" b="0" i="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Picture 2" descr="將人工智能技術融入到日常生活| 投資推廣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147" y="3254768"/>
            <a:ext cx="3215951" cy="2140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22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E46B03-E26A-4C9C-9D7B-256C40B555FC}"/>
              </a:ext>
            </a:extLst>
          </p:cNvPr>
          <p:cNvSpPr txBox="1"/>
          <p:nvPr/>
        </p:nvSpPr>
        <p:spPr>
          <a:xfrm>
            <a:off x="266066" y="1393075"/>
            <a:ext cx="11595255" cy="830997"/>
          </a:xfrm>
          <a:prstGeom prst="rect">
            <a:avLst/>
          </a:prstGeom>
          <a:solidFill>
            <a:schemeClr val="accent6">
              <a:lumMod val="20000"/>
              <a:lumOff val="80000"/>
            </a:schemeClr>
          </a:solidFill>
          <a:ln w="28575">
            <a:solidFill>
              <a:srgbClr val="FF0000"/>
            </a:solidFill>
          </a:ln>
        </p:spPr>
        <p:txBody>
          <a:bodyPr wrap="square">
            <a:spAutoFit/>
          </a:bodyPr>
          <a:lstStyle/>
          <a:p>
            <a:r>
              <a:rPr lang="zh-CN" altLang="en-US" sz="2400" dirty="0" smtClean="0">
                <a:latin typeface="DFKai-SB" panose="03000509000000000000" pitchFamily="65" charset="-120"/>
                <a:ea typeface="DFKai-SB" panose="03000509000000000000" pitchFamily="65" charset="-120"/>
              </a:rPr>
              <a:t>人工智能機器可以長時間持續工作，大大提升工作效率</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人</a:t>
            </a:r>
            <a:r>
              <a:rPr lang="zh-TW" altLang="en-US" sz="2400" dirty="0" smtClean="0">
                <a:latin typeface="DFKai-SB" panose="03000509000000000000" pitchFamily="65" charset="-120"/>
                <a:ea typeface="DFKai-SB" panose="03000509000000000000" pitchFamily="65" charset="-120"/>
              </a:rPr>
              <a:t>們配合</a:t>
            </a:r>
            <a:r>
              <a:rPr lang="zh-CN" altLang="en-US" sz="2400" dirty="0" smtClean="0">
                <a:latin typeface="DFKai-SB" panose="03000509000000000000" pitchFamily="65" charset="-120"/>
                <a:ea typeface="DFKai-SB" panose="03000509000000000000" pitchFamily="65" charset="-120"/>
              </a:rPr>
              <a:t>機械人</a:t>
            </a:r>
            <a:r>
              <a:rPr lang="zh-TW" altLang="en-US" sz="2400" dirty="0" smtClean="0">
                <a:latin typeface="DFKai-SB" panose="03000509000000000000" pitchFamily="65" charset="-120"/>
                <a:ea typeface="DFKai-SB" panose="03000509000000000000" pitchFamily="65" charset="-120"/>
              </a:rPr>
              <a:t>可協助完成</a:t>
            </a:r>
            <a:r>
              <a:rPr lang="zh-CN" altLang="en-US" sz="2400" dirty="0" smtClean="0">
                <a:latin typeface="DFKai-SB" panose="03000509000000000000" pitchFamily="65" charset="-120"/>
                <a:ea typeface="DFKai-SB" panose="03000509000000000000" pitchFamily="65" charset="-120"/>
              </a:rPr>
              <a:t>一些危險、繁重</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單調、重複</a:t>
            </a:r>
            <a:r>
              <a:rPr lang="zh-TW" altLang="en-US" sz="2400" dirty="0" smtClean="0">
                <a:latin typeface="DFKai-SB" panose="03000509000000000000" pitchFamily="65" charset="-120"/>
                <a:ea typeface="DFKai-SB" panose="03000509000000000000" pitchFamily="65" charset="-120"/>
              </a:rPr>
              <a:t>性</a:t>
            </a:r>
            <a:r>
              <a:rPr lang="zh-CN" altLang="en-US" sz="2400" dirty="0" smtClean="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長時間</a:t>
            </a:r>
            <a:r>
              <a:rPr lang="zh-CN" altLang="en-US" sz="2400" dirty="0" smtClean="0">
                <a:latin typeface="DFKai-SB" panose="03000509000000000000" pitchFamily="65" charset="-120"/>
                <a:ea typeface="DFKai-SB" panose="03000509000000000000" pitchFamily="65" charset="-120"/>
              </a:rPr>
              <a:t>作業工作。</a:t>
            </a:r>
            <a:endParaRPr lang="zh-CN" altLang="en-US" sz="2400" dirty="0">
              <a:latin typeface="DFKai-SB" panose="03000509000000000000" pitchFamily="65" charset="-120"/>
              <a:ea typeface="DFKai-SB" panose="03000509000000000000" pitchFamily="65" charset="-120"/>
            </a:endParaRPr>
          </a:p>
        </p:txBody>
      </p:sp>
      <p:sp>
        <p:nvSpPr>
          <p:cNvPr id="10" name="标题 1">
            <a:extLst>
              <a:ext uri="{FF2B5EF4-FFF2-40B4-BE49-F238E27FC236}">
                <a16:creationId xmlns:a16="http://schemas.microsoft.com/office/drawing/2014/main" id="{66094180-6E8A-4964-B727-F8F757FCD09E}"/>
              </a:ext>
            </a:extLst>
          </p:cNvPr>
          <p:cNvSpPr txBox="1">
            <a:spLocks noChangeArrowheads="1"/>
          </p:cNvSpPr>
          <p:nvPr/>
        </p:nvSpPr>
        <p:spPr bwMode="auto">
          <a:xfrm>
            <a:off x="3351145" y="821007"/>
            <a:ext cx="5538783"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90000"/>
              </a:lnSpc>
              <a:spcBef>
                <a:spcPct val="0"/>
              </a:spcBef>
            </a:pPr>
            <a:r>
              <a:rPr lang="zh-CN" altLang="en-US" sz="2800" b="1" dirty="0" smtClean="0">
                <a:latin typeface="DFKai-SB" panose="03000509000000000000" pitchFamily="65" charset="-120"/>
                <a:ea typeface="DFKai-SB" panose="03000509000000000000" pitchFamily="65" charset="-120"/>
              </a:rPr>
              <a:t>人工智能</a:t>
            </a:r>
            <a:r>
              <a:rPr lang="zh-TW" altLang="en-US" sz="2800" b="1" dirty="0" smtClean="0">
                <a:latin typeface="DFKai-SB" panose="03000509000000000000" pitchFamily="65" charset="-120"/>
                <a:ea typeface="DFKai-SB" panose="03000509000000000000" pitchFamily="65" charset="-120"/>
              </a:rPr>
              <a:t>可協助</a:t>
            </a:r>
            <a:r>
              <a:rPr lang="zh-TW" altLang="en-US" sz="2800" b="1" dirty="0" smtClean="0"/>
              <a:t>企業</a:t>
            </a:r>
            <a:r>
              <a:rPr lang="zh-TW" altLang="en-US" sz="2800" b="1" dirty="0" smtClean="0">
                <a:latin typeface="DFKai-SB" panose="03000509000000000000" pitchFamily="65" charset="-120"/>
                <a:ea typeface="DFKai-SB" panose="03000509000000000000" pitchFamily="65" charset="-120"/>
              </a:rPr>
              <a:t>提升行業</a:t>
            </a:r>
            <a:r>
              <a:rPr lang="zh-TW" altLang="en-US" sz="2800" b="1" dirty="0" smtClean="0"/>
              <a:t>水平</a:t>
            </a:r>
            <a:endParaRPr lang="zh-CN" altLang="en-US" sz="2800" b="1" dirty="0"/>
          </a:p>
        </p:txBody>
      </p:sp>
      <p:sp>
        <p:nvSpPr>
          <p:cNvPr id="11" name="Freeform 6">
            <a:extLst>
              <a:ext uri="{FF2B5EF4-FFF2-40B4-BE49-F238E27FC236}">
                <a16:creationId xmlns:a16="http://schemas.microsoft.com/office/drawing/2014/main" id="{082707C3-56BF-4DF4-AA1C-4A32DBA53D5F}"/>
              </a:ext>
            </a:extLst>
          </p:cNvPr>
          <p:cNvSpPr/>
          <p:nvPr/>
        </p:nvSpPr>
        <p:spPr bwMode="auto">
          <a:xfrm>
            <a:off x="2662024" y="867285"/>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Rectangle 4">
            <a:extLst>
              <a:ext uri="{FF2B5EF4-FFF2-40B4-BE49-F238E27FC236}">
                <a16:creationId xmlns:a16="http://schemas.microsoft.com/office/drawing/2014/main" id="{74962CAE-2A5E-45C5-A8F4-83D1A5E4E2FC}"/>
              </a:ext>
            </a:extLst>
          </p:cNvPr>
          <p:cNvSpPr/>
          <p:nvPr/>
        </p:nvSpPr>
        <p:spPr>
          <a:xfrm>
            <a:off x="8534082" y="2350738"/>
            <a:ext cx="3243531" cy="4042417"/>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0" name="文本框 19">
            <a:extLst>
              <a:ext uri="{FF2B5EF4-FFF2-40B4-BE49-F238E27FC236}">
                <a16:creationId xmlns:a16="http://schemas.microsoft.com/office/drawing/2014/main" id="{4187CC4C-4D84-478B-841C-C2B386875467}"/>
              </a:ext>
            </a:extLst>
          </p:cNvPr>
          <p:cNvSpPr txBox="1"/>
          <p:nvPr/>
        </p:nvSpPr>
        <p:spPr>
          <a:xfrm>
            <a:off x="276864" y="2335077"/>
            <a:ext cx="7850936" cy="3046988"/>
          </a:xfrm>
          <a:prstGeom prst="rect">
            <a:avLst/>
          </a:prstGeom>
          <a:solidFill>
            <a:srgbClr val="91DF76"/>
          </a:solidFill>
          <a:ln w="38100">
            <a:solidFill>
              <a:srgbClr val="FF0000"/>
            </a:solidFill>
          </a:ln>
        </p:spPr>
        <p:txBody>
          <a:bodyPr wrap="square">
            <a:spAutoFit/>
          </a:bodyPr>
          <a:lstStyle/>
          <a:p>
            <a:r>
              <a:rPr lang="zh-TW" altLang="en-US" sz="2400" smtClean="0">
                <a:latin typeface="+mn-ea"/>
              </a:rPr>
              <a:t>世界銀行在</a:t>
            </a:r>
            <a:r>
              <a:rPr lang="en-US" altLang="zh-TW" sz="2400" smtClean="0">
                <a:latin typeface="Times New Roman" panose="02020603050405020304" pitchFamily="18" charset="0"/>
                <a:cs typeface="Times New Roman" panose="02020603050405020304" pitchFamily="18" charset="0"/>
              </a:rPr>
              <a:t>2019</a:t>
            </a:r>
            <a:r>
              <a:rPr lang="zh-TW" altLang="en-US" sz="2400" dirty="0" smtClean="0">
                <a:latin typeface="Times New Roman" panose="02020603050405020304" pitchFamily="18" charset="0"/>
                <a:cs typeface="Times New Roman" panose="02020603050405020304" pitchFamily="18" charset="0"/>
              </a:rPr>
              <a:t>年</a:t>
            </a:r>
            <a:r>
              <a:rPr lang="zh-TW" altLang="en-US" sz="2400" dirty="0">
                <a:latin typeface="+mn-ea"/>
              </a:rPr>
              <a:t>發布有關工作</a:t>
            </a:r>
            <a:r>
              <a:rPr lang="zh-TW" altLang="en-US" sz="2400" dirty="0" smtClean="0">
                <a:latin typeface="+mn-ea"/>
              </a:rPr>
              <a:t>性質改變的報告中指出</a:t>
            </a:r>
            <a:r>
              <a:rPr lang="en-US" altLang="zh-TW" sz="2400" dirty="0" smtClean="0">
                <a:latin typeface="+mn-ea"/>
              </a:rPr>
              <a:t>:</a:t>
            </a:r>
            <a:endParaRPr lang="en-US" altLang="zh-CN" sz="2400" dirty="0" smtClean="0">
              <a:latin typeface="+mn-ea"/>
            </a:endParaRPr>
          </a:p>
          <a:p>
            <a:pPr marL="285750" indent="-285750">
              <a:buFont typeface="Arial" panose="020B0604020202020204" pitchFamily="34" charset="0"/>
              <a:buChar char="•"/>
            </a:pPr>
            <a:r>
              <a:rPr lang="zh-CN" altLang="en-US" sz="2400" dirty="0" smtClean="0">
                <a:latin typeface="+mn-ea"/>
              </a:rPr>
              <a:t>機械人正在</a:t>
            </a:r>
            <a:r>
              <a:rPr lang="zh-TW" altLang="en-US" sz="2400" dirty="0" smtClean="0">
                <a:latin typeface="+mn-ea"/>
              </a:rPr>
              <a:t>協助</a:t>
            </a:r>
            <a:r>
              <a:rPr lang="zh-CN" altLang="en-US" sz="2400" dirty="0" smtClean="0">
                <a:latin typeface="+mn-ea"/>
              </a:rPr>
              <a:t>重複</a:t>
            </a:r>
            <a:r>
              <a:rPr lang="zh-CN" altLang="en-US" sz="2400" dirty="0">
                <a:latin typeface="+mn-ea"/>
              </a:rPr>
              <a:t>性工作，並將消除發達經濟體和發展中</a:t>
            </a:r>
            <a:r>
              <a:rPr lang="zh-CN" altLang="en-US" sz="2400" dirty="0" smtClean="0">
                <a:latin typeface="+mn-ea"/>
              </a:rPr>
              <a:t>國家的</a:t>
            </a:r>
            <a:r>
              <a:rPr lang="zh-CN" altLang="en-US" sz="2400" dirty="0">
                <a:latin typeface="+mn-ea"/>
              </a:rPr>
              <a:t>許多低</a:t>
            </a:r>
            <a:r>
              <a:rPr lang="zh-CN" altLang="en-US" sz="2400" dirty="0" smtClean="0">
                <a:latin typeface="+mn-ea"/>
              </a:rPr>
              <a:t>技術工作</a:t>
            </a:r>
            <a:r>
              <a:rPr lang="zh-TW" altLang="en-US" sz="2400" dirty="0">
                <a:latin typeface="+mn-ea"/>
              </a:rPr>
              <a:t>，但同時技術創造就業、提高生產力和提供有效的公共服務開闢了</a:t>
            </a:r>
            <a:r>
              <a:rPr lang="zh-TW" altLang="en-US" sz="2400" dirty="0" smtClean="0">
                <a:latin typeface="+mn-ea"/>
              </a:rPr>
              <a:t>路徑</a:t>
            </a:r>
            <a:r>
              <a:rPr lang="zh-TW" altLang="en-US" sz="2400" dirty="0">
                <a:latin typeface="+mn-ea"/>
              </a:rPr>
              <a:t>。</a:t>
            </a:r>
            <a:r>
              <a:rPr lang="zh-CN" altLang="en-US" sz="2400" dirty="0" smtClean="0">
                <a:latin typeface="+mn-ea"/>
              </a:rPr>
              <a:t>新</a:t>
            </a:r>
            <a:r>
              <a:rPr lang="zh-CN" altLang="en-US" sz="2400" dirty="0">
                <a:latin typeface="+mn-ea"/>
              </a:rPr>
              <a:t>的工作需要員工</a:t>
            </a:r>
            <a:r>
              <a:rPr lang="zh-CN" altLang="en-US" sz="2400" dirty="0" smtClean="0">
                <a:latin typeface="+mn-ea"/>
              </a:rPr>
              <a:t>具備解決問題</a:t>
            </a:r>
            <a:r>
              <a:rPr lang="zh-TW" altLang="en-US" sz="2400" dirty="0" smtClean="0">
                <a:latin typeface="+mn-ea"/>
              </a:rPr>
              <a:t>、</a:t>
            </a:r>
            <a:r>
              <a:rPr lang="zh-CN" altLang="en-US" sz="2400" dirty="0" smtClean="0">
                <a:latin typeface="+mn-ea"/>
              </a:rPr>
              <a:t>溝通</a:t>
            </a:r>
            <a:r>
              <a:rPr lang="zh-CN" altLang="en-US" sz="2400" dirty="0">
                <a:latin typeface="+mn-ea"/>
              </a:rPr>
              <a:t>和合作等人際交往能力</a:t>
            </a:r>
            <a:r>
              <a:rPr lang="zh-CN" altLang="en-US" sz="2400" dirty="0" smtClean="0">
                <a:latin typeface="+mn-ea"/>
              </a:rPr>
              <a:t>等</a:t>
            </a:r>
            <a:r>
              <a:rPr lang="zh-TW" altLang="en-US" sz="2400" dirty="0" smtClean="0">
                <a:latin typeface="+mn-ea"/>
              </a:rPr>
              <a:t>。</a:t>
            </a:r>
            <a:endParaRPr lang="en-US" altLang="zh-CN" sz="2400" dirty="0">
              <a:latin typeface="+mn-ea"/>
            </a:endParaRPr>
          </a:p>
          <a:p>
            <a:pPr marL="285750" indent="-285750">
              <a:buFont typeface="Arial" panose="020B0604020202020204" pitchFamily="34" charset="0"/>
              <a:buChar char="•"/>
            </a:pPr>
            <a:r>
              <a:rPr lang="zh-TW" altLang="en-US" sz="2400" dirty="0" smtClean="0">
                <a:latin typeface="+mn-ea"/>
              </a:rPr>
              <a:t>各國政府可加大</a:t>
            </a:r>
            <a:r>
              <a:rPr lang="zh-TW" altLang="en-US" sz="2400" dirty="0">
                <a:latin typeface="+mn-ea"/>
              </a:rPr>
              <a:t>對教育的</a:t>
            </a:r>
            <a:r>
              <a:rPr lang="zh-TW" altLang="en-US" sz="2400" dirty="0" smtClean="0">
                <a:latin typeface="+mn-ea"/>
              </a:rPr>
              <a:t>投資，</a:t>
            </a:r>
            <a:r>
              <a:rPr lang="zh-TW" altLang="en-US" sz="2400" dirty="0">
                <a:latin typeface="+mn-ea"/>
              </a:rPr>
              <a:t>尤其要重視兒童早期</a:t>
            </a:r>
            <a:r>
              <a:rPr lang="zh-TW" altLang="en-US" sz="2400" dirty="0" smtClean="0">
                <a:latin typeface="+mn-ea"/>
              </a:rPr>
              <a:t>發展</a:t>
            </a:r>
            <a:r>
              <a:rPr lang="zh-TW" altLang="en-US" sz="2400" dirty="0">
                <a:latin typeface="+mn-ea"/>
              </a:rPr>
              <a:t>，</a:t>
            </a:r>
            <a:r>
              <a:rPr lang="zh-TW" altLang="en-US" sz="2400" dirty="0" smtClean="0">
                <a:latin typeface="+mn-ea"/>
              </a:rPr>
              <a:t>為</a:t>
            </a:r>
            <a:r>
              <a:rPr lang="zh-TW" altLang="en-US" sz="2400" dirty="0">
                <a:latin typeface="+mn-ea"/>
              </a:rPr>
              <a:t>他們在未來習得高階認知技能和社會行為技能奠定了堅實的</a:t>
            </a:r>
            <a:r>
              <a:rPr lang="zh-TW" altLang="en-US" sz="2400" dirty="0" smtClean="0">
                <a:latin typeface="+mn-ea"/>
              </a:rPr>
              <a:t>基礎等。</a:t>
            </a:r>
            <a:endParaRPr lang="zh-TW" altLang="en-US" sz="2400" dirty="0">
              <a:latin typeface="+mn-ea"/>
            </a:endParaRPr>
          </a:p>
        </p:txBody>
      </p:sp>
      <p:pic>
        <p:nvPicPr>
          <p:cNvPr id="8" name="图形 7" descr="V 形箭头 纯色填充">
            <a:extLst>
              <a:ext uri="{FF2B5EF4-FFF2-40B4-BE49-F238E27FC236}">
                <a16:creationId xmlns:a16="http://schemas.microsoft.com/office/drawing/2014/main" id="{DFC8FCCB-5F18-4C4B-B404-55339D2F67D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0800000">
            <a:off x="8104871" y="3738825"/>
            <a:ext cx="583522" cy="583522"/>
          </a:xfrm>
          <a:prstGeom prst="rect">
            <a:avLst/>
          </a:prstGeom>
        </p:spPr>
      </p:pic>
      <p:sp>
        <p:nvSpPr>
          <p:cNvPr id="3" name="文字方塊 2"/>
          <p:cNvSpPr txBox="1"/>
          <p:nvPr/>
        </p:nvSpPr>
        <p:spPr>
          <a:xfrm>
            <a:off x="276865" y="5454136"/>
            <a:ext cx="7850935" cy="461665"/>
          </a:xfrm>
          <a:prstGeom prst="rect">
            <a:avLst/>
          </a:prstGeom>
          <a:noFill/>
          <a:ln w="38100">
            <a:solidFill>
              <a:schemeClr val="accent1"/>
            </a:solidFill>
          </a:ln>
        </p:spPr>
        <p:txBody>
          <a:bodyPr wrap="square" rtlCol="0">
            <a:spAutoFit/>
          </a:bodyPr>
          <a:lstStyle/>
          <a:p>
            <a:pPr algn="ctr"/>
            <a:r>
              <a:rPr lang="zh-TW" altLang="en-US" sz="2400" dirty="0" smtClean="0"/>
              <a:t>學習活動：搜查一些企業運用機械人協助生產的例子</a:t>
            </a:r>
            <a:r>
              <a:rPr lang="zh-TW" altLang="en-US" sz="2400" dirty="0"/>
              <a:t>。</a:t>
            </a:r>
            <a:endParaRPr lang="zh-HK" altLang="en-US" sz="2400" dirty="0"/>
          </a:p>
        </p:txBody>
      </p:sp>
      <p:sp>
        <p:nvSpPr>
          <p:cNvPr id="21" name="任意多边形: 形状 12">
            <a:extLst>
              <a:ext uri="{FF2B5EF4-FFF2-40B4-BE49-F238E27FC236}">
                <a16:creationId xmlns:a16="http://schemas.microsoft.com/office/drawing/2014/main" id="{37C87608-262A-4309-807F-EA21E2EEB49F}"/>
              </a:ext>
            </a:extLst>
          </p:cNvPr>
          <p:cNvSpPr/>
          <p:nvPr/>
        </p:nvSpPr>
        <p:spPr bwMode="auto">
          <a:xfrm>
            <a:off x="2553610" y="125782"/>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pic>
        <p:nvPicPr>
          <p:cNvPr id="4" name="Picture 3">
            <a:hlinkClick r:id="rId6"/>
          </p:cNvPr>
          <p:cNvPicPr>
            <a:picLocks noChangeAspect="1"/>
          </p:cNvPicPr>
          <p:nvPr/>
        </p:nvPicPr>
        <p:blipFill>
          <a:blip r:embed="rId7"/>
          <a:stretch>
            <a:fillRect/>
          </a:stretch>
        </p:blipFill>
        <p:spPr>
          <a:xfrm>
            <a:off x="8755163" y="2521660"/>
            <a:ext cx="2801367" cy="3700571"/>
          </a:xfrm>
          <a:prstGeom prst="rect">
            <a:avLst/>
          </a:prstGeom>
        </p:spPr>
      </p:pic>
      <p:sp>
        <p:nvSpPr>
          <p:cNvPr id="5" name="Rectangle 4"/>
          <p:cNvSpPr/>
          <p:nvPr/>
        </p:nvSpPr>
        <p:spPr>
          <a:xfrm>
            <a:off x="206564" y="6140469"/>
            <a:ext cx="8152855" cy="276999"/>
          </a:xfrm>
          <a:prstGeom prst="rect">
            <a:avLst/>
          </a:prstGeom>
        </p:spPr>
        <p:txBody>
          <a:bodyPr wrap="square">
            <a:spAutoFit/>
          </a:bodyPr>
          <a:lstStyle/>
          <a:p>
            <a:r>
              <a:rPr lang="zh-TW" altLang="en-US" sz="1200" dirty="0" smtClean="0"/>
              <a:t>資料來源</a:t>
            </a:r>
            <a:r>
              <a:rPr lang="en-US" altLang="zh-TW" sz="1200" dirty="0" smtClean="0"/>
              <a:t>: World Bank Group (</a:t>
            </a:r>
            <a:r>
              <a:rPr lang="en-US" sz="1200" dirty="0" smtClean="0"/>
              <a:t>https</a:t>
            </a:r>
            <a:r>
              <a:rPr lang="en-US" sz="1200" dirty="0"/>
              <a:t>://</a:t>
            </a:r>
            <a:r>
              <a:rPr lang="en-US" sz="1200" dirty="0" smtClean="0"/>
              <a:t>documents1.worldbank.org/curated/en/816281518818814423/pdf/2019-WDR-Report.pdf)</a:t>
            </a:r>
            <a:endParaRPr lang="en-US" sz="1200" dirty="0"/>
          </a:p>
        </p:txBody>
      </p:sp>
      <p:grpSp>
        <p:nvGrpSpPr>
          <p:cNvPr id="22" name="组合 12">
            <a:extLst>
              <a:ext uri="{FF2B5EF4-FFF2-40B4-BE49-F238E27FC236}">
                <a16:creationId xmlns:a16="http://schemas.microsoft.com/office/drawing/2014/main" id="{9AC3A388-D868-4FA5-9CF9-8CF194F7EC4E}"/>
              </a:ext>
            </a:extLst>
          </p:cNvPr>
          <p:cNvGrpSpPr>
            <a:grpSpLocks noChangeAspect="1"/>
          </p:cNvGrpSpPr>
          <p:nvPr/>
        </p:nvGrpSpPr>
        <p:grpSpPr>
          <a:xfrm>
            <a:off x="8359419" y="2335077"/>
            <a:ext cx="579614" cy="540000"/>
            <a:chOff x="4737417" y="536376"/>
            <a:chExt cx="848799" cy="790790"/>
          </a:xfrm>
        </p:grpSpPr>
        <p:sp>
          <p:nvSpPr>
            <p:cNvPr id="23" name="矩形: 对角圆角 13">
              <a:extLst>
                <a:ext uri="{FF2B5EF4-FFF2-40B4-BE49-F238E27FC236}">
                  <a16:creationId xmlns:a16="http://schemas.microsoft.com/office/drawing/2014/main" id="{309CF782-D367-411D-A60A-59921B4E1623}"/>
                </a:ext>
              </a:extLst>
            </p:cNvPr>
            <p:cNvSpPr/>
            <p:nvPr/>
          </p:nvSpPr>
          <p:spPr>
            <a:xfrm>
              <a:off x="4737417" y="563579"/>
              <a:ext cx="763587" cy="763587"/>
            </a:xfrm>
            <a:prstGeom prst="round2DiagRect">
              <a:avLst>
                <a:gd name="adj1" fmla="val 16667"/>
                <a:gd name="adj2" fmla="val 1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对角圆角 14">
              <a:extLst>
                <a:ext uri="{FF2B5EF4-FFF2-40B4-BE49-F238E27FC236}">
                  <a16:creationId xmlns:a16="http://schemas.microsoft.com/office/drawing/2014/main" id="{9EBA546E-E7F6-4DE2-9B37-B92EDCA6EF6B}"/>
                </a:ext>
              </a:extLst>
            </p:cNvPr>
            <p:cNvSpPr/>
            <p:nvPr/>
          </p:nvSpPr>
          <p:spPr>
            <a:xfrm>
              <a:off x="4822629" y="562971"/>
              <a:ext cx="763587" cy="763587"/>
            </a:xfrm>
            <a:prstGeom prst="round2DiagRect">
              <a:avLst>
                <a:gd name="adj1" fmla="val 16667"/>
                <a:gd name="adj2" fmla="val 1363"/>
              </a:avLst>
            </a:prstGeom>
            <a:solidFill>
              <a:srgbClr val="386DFC">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对角圆角 15">
              <a:extLst>
                <a:ext uri="{FF2B5EF4-FFF2-40B4-BE49-F238E27FC236}">
                  <a16:creationId xmlns:a16="http://schemas.microsoft.com/office/drawing/2014/main" id="{94FF3F3F-85D3-440D-9CA3-C7BE073F5859}"/>
                </a:ext>
              </a:extLst>
            </p:cNvPr>
            <p:cNvSpPr/>
            <p:nvPr/>
          </p:nvSpPr>
          <p:spPr>
            <a:xfrm>
              <a:off x="4773939" y="536376"/>
              <a:ext cx="763587" cy="763587"/>
            </a:xfrm>
            <a:prstGeom prst="round2DiagRect">
              <a:avLst>
                <a:gd name="adj1" fmla="val 16667"/>
                <a:gd name="adj2" fmla="val 1363"/>
              </a:avLst>
            </a:prstGeom>
            <a:solidFill>
              <a:srgbClr val="386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Group 8">
              <a:extLst>
                <a:ext uri="{FF2B5EF4-FFF2-40B4-BE49-F238E27FC236}">
                  <a16:creationId xmlns:a16="http://schemas.microsoft.com/office/drawing/2014/main" id="{A284578E-8D7E-414B-8DDD-A20CA0F718A7}"/>
                </a:ext>
              </a:extLst>
            </p:cNvPr>
            <p:cNvGrpSpPr>
              <a:grpSpLocks noChangeAspect="1"/>
            </p:cNvGrpSpPr>
            <p:nvPr/>
          </p:nvGrpSpPr>
          <p:grpSpPr bwMode="auto">
            <a:xfrm>
              <a:off x="4880078" y="685968"/>
              <a:ext cx="528638" cy="487363"/>
              <a:chOff x="2938" y="305"/>
              <a:chExt cx="333" cy="307"/>
            </a:xfrm>
          </p:grpSpPr>
          <p:sp>
            <p:nvSpPr>
              <p:cNvPr id="27" name="Freeform 9">
                <a:extLst>
                  <a:ext uri="{FF2B5EF4-FFF2-40B4-BE49-F238E27FC236}">
                    <a16:creationId xmlns:a16="http://schemas.microsoft.com/office/drawing/2014/main" id="{1A37EED3-160E-4856-8DDA-2CA1E7DB7939}"/>
                  </a:ext>
                </a:extLst>
              </p:cNvPr>
              <p:cNvSpPr>
                <a:spLocks/>
              </p:cNvSpPr>
              <p:nvPr/>
            </p:nvSpPr>
            <p:spPr bwMode="auto">
              <a:xfrm>
                <a:off x="2938" y="305"/>
                <a:ext cx="167" cy="307"/>
              </a:xfrm>
              <a:custGeom>
                <a:avLst/>
                <a:gdLst>
                  <a:gd name="T0" fmla="*/ 0 w 38"/>
                  <a:gd name="T1" fmla="*/ 0 h 70"/>
                  <a:gd name="T2" fmla="*/ 22 w 38"/>
                  <a:gd name="T3" fmla="*/ 0 h 70"/>
                  <a:gd name="T4" fmla="*/ 38 w 38"/>
                  <a:gd name="T5" fmla="*/ 16 h 70"/>
                  <a:gd name="T6" fmla="*/ 38 w 38"/>
                  <a:gd name="T7" fmla="*/ 70 h 70"/>
                  <a:gd name="T8" fmla="*/ 26 w 38"/>
                  <a:gd name="T9" fmla="*/ 58 h 70"/>
                  <a:gd name="T10" fmla="*/ 0 w 38"/>
                  <a:gd name="T11" fmla="*/ 58 h 70"/>
                  <a:gd name="T12" fmla="*/ 0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0" y="0"/>
                    </a:moveTo>
                    <a:cubicBezTo>
                      <a:pt x="22" y="0"/>
                      <a:pt x="22" y="0"/>
                      <a:pt x="22" y="0"/>
                    </a:cubicBezTo>
                    <a:cubicBezTo>
                      <a:pt x="31" y="0"/>
                      <a:pt x="38" y="7"/>
                      <a:pt x="38" y="16"/>
                    </a:cubicBezTo>
                    <a:cubicBezTo>
                      <a:pt x="38" y="70"/>
                      <a:pt x="38" y="70"/>
                      <a:pt x="38" y="70"/>
                    </a:cubicBezTo>
                    <a:cubicBezTo>
                      <a:pt x="38" y="63"/>
                      <a:pt x="33" y="58"/>
                      <a:pt x="26" y="58"/>
                    </a:cubicBezTo>
                    <a:cubicBezTo>
                      <a:pt x="0" y="58"/>
                      <a:pt x="0" y="58"/>
                      <a:pt x="0" y="58"/>
                    </a:cubicBezTo>
                    <a:lnTo>
                      <a:pt x="0" y="0"/>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a:extLst>
                  <a:ext uri="{FF2B5EF4-FFF2-40B4-BE49-F238E27FC236}">
                    <a16:creationId xmlns:a16="http://schemas.microsoft.com/office/drawing/2014/main" id="{E7949403-31B1-488A-940D-4A448EB5B485}"/>
                  </a:ext>
                </a:extLst>
              </p:cNvPr>
              <p:cNvSpPr>
                <a:spLocks/>
              </p:cNvSpPr>
              <p:nvPr/>
            </p:nvSpPr>
            <p:spPr bwMode="auto">
              <a:xfrm>
                <a:off x="3105" y="305"/>
                <a:ext cx="166" cy="307"/>
              </a:xfrm>
              <a:custGeom>
                <a:avLst/>
                <a:gdLst>
                  <a:gd name="T0" fmla="*/ 38 w 38"/>
                  <a:gd name="T1" fmla="*/ 0 h 70"/>
                  <a:gd name="T2" fmla="*/ 16 w 38"/>
                  <a:gd name="T3" fmla="*/ 0 h 70"/>
                  <a:gd name="T4" fmla="*/ 0 w 38"/>
                  <a:gd name="T5" fmla="*/ 16 h 70"/>
                  <a:gd name="T6" fmla="*/ 0 w 38"/>
                  <a:gd name="T7" fmla="*/ 70 h 70"/>
                  <a:gd name="T8" fmla="*/ 12 w 38"/>
                  <a:gd name="T9" fmla="*/ 58 h 70"/>
                  <a:gd name="T10" fmla="*/ 38 w 38"/>
                  <a:gd name="T11" fmla="*/ 58 h 70"/>
                  <a:gd name="T12" fmla="*/ 38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38" y="0"/>
                    </a:moveTo>
                    <a:cubicBezTo>
                      <a:pt x="16" y="0"/>
                      <a:pt x="16" y="0"/>
                      <a:pt x="16" y="0"/>
                    </a:cubicBezTo>
                    <a:cubicBezTo>
                      <a:pt x="7" y="0"/>
                      <a:pt x="0" y="7"/>
                      <a:pt x="0" y="16"/>
                    </a:cubicBezTo>
                    <a:cubicBezTo>
                      <a:pt x="0" y="70"/>
                      <a:pt x="0" y="70"/>
                      <a:pt x="0" y="70"/>
                    </a:cubicBezTo>
                    <a:cubicBezTo>
                      <a:pt x="0" y="63"/>
                      <a:pt x="5" y="58"/>
                      <a:pt x="12" y="58"/>
                    </a:cubicBezTo>
                    <a:cubicBezTo>
                      <a:pt x="38" y="58"/>
                      <a:pt x="38" y="58"/>
                      <a:pt x="38" y="58"/>
                    </a:cubicBezTo>
                    <a:lnTo>
                      <a:pt x="38" y="0"/>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9" name="Rectangle 28"/>
          <p:cNvSpPr/>
          <p:nvPr/>
        </p:nvSpPr>
        <p:spPr>
          <a:xfrm>
            <a:off x="8755163" y="6224150"/>
            <a:ext cx="2801367" cy="369332"/>
          </a:xfrm>
          <a:prstGeom prst="rect">
            <a:avLst/>
          </a:prstGeom>
          <a:solidFill>
            <a:schemeClr val="accent6">
              <a:lumMod val="20000"/>
              <a:lumOff val="80000"/>
            </a:schemeClr>
          </a:solidFill>
          <a:ln w="28575">
            <a:solidFill>
              <a:srgbClr val="FF0000"/>
            </a:solidFill>
          </a:ln>
        </p:spPr>
        <p:txBody>
          <a:bodyPr wrap="square">
            <a:spAutoFit/>
          </a:bodyPr>
          <a:lstStyle/>
          <a:p>
            <a:pPr algn="ctr" fontAlgn="base"/>
            <a:r>
              <a:rPr lang="zh-TW" altLang="en-US" dirty="0" smtClean="0">
                <a:latin typeface="ProximaNova_Light"/>
              </a:rPr>
              <a:t>點擊圖像閱讀報告。</a:t>
            </a:r>
            <a:endParaRPr lang="zh-TW" altLang="en-US" i="0" dirty="0">
              <a:effectLst/>
              <a:latin typeface="ProximaNova_Light"/>
            </a:endParaRPr>
          </a:p>
        </p:txBody>
      </p:sp>
    </p:spTree>
    <p:extLst>
      <p:ext uri="{BB962C8B-B14F-4D97-AF65-F5344CB8AC3E}">
        <p14:creationId xmlns:p14="http://schemas.microsoft.com/office/powerpoint/2010/main" val="2321737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5" name="矩形: 圆角 4"/>
          <p:cNvSpPr/>
          <p:nvPr/>
        </p:nvSpPr>
        <p:spPr bwMode="auto">
          <a:xfrm>
            <a:off x="4664868" y="171629"/>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6" name="直接连接符 8"/>
          <p:cNvSpPr>
            <a:spLocks noChangeShapeType="1"/>
          </p:cNvSpPr>
          <p:nvPr/>
        </p:nvSpPr>
        <p:spPr bwMode="auto">
          <a:xfrm flipV="1">
            <a:off x="7401495" y="605810"/>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直接连接符 10"/>
          <p:cNvSpPr>
            <a:spLocks noChangeShapeType="1"/>
          </p:cNvSpPr>
          <p:nvPr/>
        </p:nvSpPr>
        <p:spPr bwMode="auto">
          <a:xfrm flipV="1">
            <a:off x="2726637" y="597184"/>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8" name="椭圆 13"/>
          <p:cNvSpPr>
            <a:spLocks noChangeArrowheads="1"/>
          </p:cNvSpPr>
          <p:nvPr/>
        </p:nvSpPr>
        <p:spPr bwMode="auto">
          <a:xfrm>
            <a:off x="4510881" y="50809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90204" pitchFamily="34" charset="0"/>
                <a:ea typeface="宋体" panose="02010600030101010101" pitchFamily="2" charset="-122"/>
              </a:defRPr>
            </a:lvl1pPr>
            <a:lvl2pPr marL="742950" indent="-285750">
              <a:defRPr>
                <a:solidFill>
                  <a:schemeClr val="tx1"/>
                </a:solidFill>
                <a:latin typeface="Arial" panose="020B0604020202090204" pitchFamily="34" charset="0"/>
                <a:ea typeface="宋体" panose="02010600030101010101" pitchFamily="2" charset="-122"/>
              </a:defRPr>
            </a:lvl2pPr>
            <a:lvl3pPr marL="1143000" indent="-228600">
              <a:defRPr>
                <a:solidFill>
                  <a:schemeClr val="tx1"/>
                </a:solidFill>
                <a:latin typeface="Arial" panose="020B0604020202090204" pitchFamily="34" charset="0"/>
                <a:ea typeface="宋体" panose="02010600030101010101" pitchFamily="2" charset="-122"/>
              </a:defRPr>
            </a:lvl3pPr>
            <a:lvl4pPr marL="1600200" indent="-228600">
              <a:defRPr>
                <a:solidFill>
                  <a:schemeClr val="tx1"/>
                </a:solidFill>
                <a:latin typeface="Arial" panose="020B0604020202090204" pitchFamily="34" charset="0"/>
                <a:ea typeface="宋体" panose="02010600030101010101" pitchFamily="2" charset="-122"/>
              </a:defRPr>
            </a:lvl4pPr>
            <a:lvl5pPr marL="2057400" indent="-22860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椭圆 17"/>
          <p:cNvSpPr>
            <a:spLocks noChangeArrowheads="1"/>
          </p:cNvSpPr>
          <p:nvPr/>
        </p:nvSpPr>
        <p:spPr bwMode="auto">
          <a:xfrm>
            <a:off x="7124116" y="528817"/>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90204" pitchFamily="34" charset="0"/>
                <a:ea typeface="宋体" panose="02010600030101010101" pitchFamily="2" charset="-122"/>
              </a:defRPr>
            </a:lvl1pPr>
            <a:lvl2pPr marL="742950" indent="-285750">
              <a:defRPr>
                <a:solidFill>
                  <a:schemeClr val="tx1"/>
                </a:solidFill>
                <a:latin typeface="Arial" panose="020B0604020202090204" pitchFamily="34" charset="0"/>
                <a:ea typeface="宋体" panose="02010600030101010101" pitchFamily="2" charset="-122"/>
              </a:defRPr>
            </a:lvl2pPr>
            <a:lvl3pPr marL="1143000" indent="-228600">
              <a:defRPr>
                <a:solidFill>
                  <a:schemeClr val="tx1"/>
                </a:solidFill>
                <a:latin typeface="Arial" panose="020B0604020202090204" pitchFamily="34" charset="0"/>
                <a:ea typeface="宋体" panose="02010600030101010101" pitchFamily="2" charset="-122"/>
              </a:defRPr>
            </a:lvl3pPr>
            <a:lvl4pPr marL="1600200" indent="-228600">
              <a:defRPr>
                <a:solidFill>
                  <a:schemeClr val="tx1"/>
                </a:solidFill>
                <a:latin typeface="Arial" panose="020B0604020202090204" pitchFamily="34" charset="0"/>
                <a:ea typeface="宋体" panose="02010600030101010101" pitchFamily="2" charset="-122"/>
              </a:defRPr>
            </a:lvl4pPr>
            <a:lvl5pPr marL="2057400" indent="-22860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0" name="内容占位符 2"/>
          <p:cNvSpPr txBox="1">
            <a:spLocks noChangeArrowheads="1"/>
          </p:cNvSpPr>
          <p:nvPr/>
        </p:nvSpPr>
        <p:spPr bwMode="auto">
          <a:xfrm>
            <a:off x="367576" y="1325981"/>
            <a:ext cx="11355722" cy="40482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90204" pitchFamily="34" charset="0"/>
              <a:buNone/>
            </a:pPr>
            <a:r>
              <a:rPr lang="zh-HK" altLang="en-US" b="1" dirty="0" smtClean="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ct val="100000"/>
              </a:lnSpc>
            </a:pPr>
            <a:r>
              <a:rPr lang="zh-TW" altLang="en-US" sz="2600" dirty="0" smtClean="0">
                <a:latin typeface="標楷體" panose="02010601000101010101" pitchFamily="65" charset="-120"/>
                <a:ea typeface="標楷體" panose="02010601000101010101" pitchFamily="65" charset="-120"/>
              </a:rPr>
              <a:t>認識</a:t>
            </a:r>
            <a:r>
              <a:rPr lang="zh-CN" altLang="en-US" sz="2600" dirty="0" smtClean="0">
                <a:latin typeface="標楷體" panose="02010601000101010101" pitchFamily="65" charset="-120"/>
                <a:ea typeface="標楷體" panose="02010601000101010101" pitchFamily="65" charset="-120"/>
              </a:rPr>
              <a:t>人工智</a:t>
            </a:r>
            <a:r>
              <a:rPr lang="zh-TW" altLang="en-US" sz="2600" dirty="0" smtClean="0">
                <a:latin typeface="標楷體" panose="02010601000101010101" pitchFamily="65" charset="-120"/>
                <a:ea typeface="標楷體" panose="02010601000101010101" pitchFamily="65" charset="-120"/>
              </a:rPr>
              <a:t>能</a:t>
            </a:r>
            <a:r>
              <a:rPr lang="zh-CN" altLang="en-US" sz="2600" dirty="0" smtClean="0">
                <a:latin typeface="標楷體" panose="02010601000101010101" pitchFamily="65" charset="-120"/>
                <a:ea typeface="標楷體" panose="02010601000101010101" pitchFamily="65" charset="-120"/>
              </a:rPr>
              <a:t>、大數據、雲端儲存在社會生活的應用</a:t>
            </a:r>
            <a:r>
              <a:rPr lang="zh-TW" altLang="en-US" sz="2600" dirty="0" smtClean="0">
                <a:latin typeface="標楷體" panose="02010601000101010101" pitchFamily="65" charset="-120"/>
                <a:ea typeface="標楷體" panose="02010601000101010101" pitchFamily="65" charset="-120"/>
              </a:rPr>
              <a:t>概況及</a:t>
            </a:r>
            <a:r>
              <a:rPr lang="zh-CN" altLang="en-US" sz="2600" dirty="0" smtClean="0">
                <a:latin typeface="標楷體" panose="02010601000101010101" pitchFamily="65" charset="-120"/>
                <a:ea typeface="標楷體" panose="02010601000101010101" pitchFamily="65" charset="-120"/>
              </a:rPr>
              <a:t>其</a:t>
            </a:r>
            <a:r>
              <a:rPr lang="zh-TW" altLang="en-US" sz="2600" dirty="0" smtClean="0">
                <a:latin typeface="標楷體" panose="02010601000101010101" pitchFamily="65" charset="-120"/>
                <a:ea typeface="標楷體" panose="02010601000101010101" pitchFamily="65" charset="-120"/>
              </a:rPr>
              <a:t>所</a:t>
            </a:r>
            <a:r>
              <a:rPr lang="zh-CN" altLang="en-US" sz="2600" dirty="0" smtClean="0">
                <a:latin typeface="標楷體" panose="02010601000101010101" pitchFamily="65" charset="-120"/>
                <a:ea typeface="標楷體" panose="02010601000101010101" pitchFamily="65" charset="-120"/>
              </a:rPr>
              <a:t>帶來</a:t>
            </a:r>
            <a:r>
              <a:rPr lang="zh-CN" altLang="en-US" sz="2600" dirty="0">
                <a:latin typeface="標楷體" panose="02010601000101010101" pitchFamily="65" charset="-120"/>
                <a:ea typeface="標楷體" panose="02010601000101010101" pitchFamily="65" charset="-120"/>
              </a:rPr>
              <a:t>的</a:t>
            </a:r>
            <a:r>
              <a:rPr lang="zh-CN" altLang="en-US" sz="2600" dirty="0" smtClean="0">
                <a:latin typeface="標楷體" panose="02010601000101010101" pitchFamily="65" charset="-120"/>
                <a:ea typeface="標楷體" panose="02010601000101010101" pitchFamily="65" charset="-120"/>
              </a:rPr>
              <a:t>影響</a:t>
            </a:r>
            <a:r>
              <a:rPr lang="zh-CN" altLang="en-US" sz="2400" dirty="0" smtClean="0">
                <a:latin typeface="標楷體" panose="02010601000101010101" pitchFamily="65" charset="-120"/>
                <a:ea typeface="標楷體" panose="02010601000101010101" pitchFamily="65" charset="-120"/>
              </a:rPr>
              <a:t> </a:t>
            </a:r>
            <a:endParaRPr lang="en-US" altLang="zh-CN" sz="2400" b="1" dirty="0">
              <a:latin typeface="DFKai-SB" panose="03000509000000000000" pitchFamily="65" charset="-120"/>
              <a:ea typeface="DFKai-SB" panose="03000509000000000000" pitchFamily="65" charset="-120"/>
            </a:endParaRPr>
          </a:p>
          <a:p>
            <a:pPr marL="0" indent="0">
              <a:lnSpc>
                <a:spcPct val="100000"/>
              </a:lnSpc>
              <a:buFont typeface="Arial" panose="020B0604020202090204" pitchFamily="34" charset="0"/>
              <a:buNone/>
            </a:pPr>
            <a:r>
              <a:rPr lang="zh-TW" altLang="en-US" b="1" dirty="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a:lnSpc>
                <a:spcPct val="100000"/>
              </a:lnSpc>
            </a:pPr>
            <a:r>
              <a:rPr lang="zh-CN" altLang="en-US" sz="2600" dirty="0" smtClean="0">
                <a:latin typeface="標楷體" panose="02010601000101010101" pitchFamily="65" charset="-120"/>
                <a:ea typeface="標楷體" panose="02010601000101010101" pitchFamily="65" charset="-120"/>
              </a:rPr>
              <a:t>能夠</a:t>
            </a:r>
            <a:r>
              <a:rPr lang="zh-TW" altLang="en-US" sz="2600" dirty="0" smtClean="0">
                <a:latin typeface="標楷體" panose="02010601000101010101" pitchFamily="65" charset="-120"/>
                <a:ea typeface="標楷體" panose="02010601000101010101" pitchFamily="65" charset="-120"/>
              </a:rPr>
              <a:t>根據事實作</a:t>
            </a:r>
            <a:r>
              <a:rPr lang="zh-CN" altLang="en-US" sz="2600" dirty="0" smtClean="0">
                <a:latin typeface="標楷體" panose="02010601000101010101" pitchFamily="65" charset="-120"/>
                <a:ea typeface="標楷體" panose="02010601000101010101" pitchFamily="65" charset="-120"/>
              </a:rPr>
              <a:t>多</a:t>
            </a:r>
            <a:r>
              <a:rPr lang="zh-CN" altLang="en-US" sz="2600" dirty="0">
                <a:latin typeface="標楷體" panose="02010601000101010101" pitchFamily="65" charset="-120"/>
                <a:ea typeface="標楷體" panose="02010601000101010101" pitchFamily="65" charset="-120"/>
              </a:rPr>
              <a:t>角度</a:t>
            </a:r>
            <a:r>
              <a:rPr lang="zh-CN" altLang="en-US" sz="2600" dirty="0" smtClean="0">
                <a:latin typeface="標楷體" panose="02010601000101010101" pitchFamily="65" charset="-120"/>
                <a:ea typeface="標楷體" panose="02010601000101010101" pitchFamily="65" charset="-120"/>
              </a:rPr>
              <a:t>探究</a:t>
            </a:r>
            <a:r>
              <a:rPr lang="zh-TW" altLang="en-US" sz="2600" dirty="0" smtClean="0">
                <a:latin typeface="標楷體" panose="02010601000101010101" pitchFamily="65" charset="-120"/>
                <a:ea typeface="標楷體" panose="02010601000101010101" pitchFamily="65" charset="-120"/>
              </a:rPr>
              <a:t>與</a:t>
            </a:r>
            <a:r>
              <a:rPr lang="zh-CN" altLang="en-US" sz="2600" dirty="0" smtClean="0">
                <a:latin typeface="標楷體" panose="02010601000101010101" pitchFamily="65" charset="-120"/>
                <a:ea typeface="標楷體" panose="02010601000101010101" pitchFamily="65" charset="-120"/>
              </a:rPr>
              <a:t>科技</a:t>
            </a:r>
            <a:r>
              <a:rPr lang="zh-TW" altLang="en-US" sz="2600" dirty="0" smtClean="0">
                <a:latin typeface="標楷體" panose="02010601000101010101" pitchFamily="65" charset="-120"/>
                <a:ea typeface="標楷體" panose="02010601000101010101" pitchFamily="65" charset="-120"/>
              </a:rPr>
              <a:t>相關的課題</a:t>
            </a:r>
            <a:r>
              <a:rPr lang="zh-CN" altLang="en-US" sz="2600" dirty="0" smtClean="0">
                <a:latin typeface="標楷體" panose="02010601000101010101" pitchFamily="65" charset="-120"/>
                <a:ea typeface="標楷體" panose="02010601000101010101" pitchFamily="65" charset="-120"/>
              </a:rPr>
              <a:t>，</a:t>
            </a:r>
            <a:r>
              <a:rPr lang="zh-CN" altLang="en-US" sz="2600" dirty="0">
                <a:latin typeface="標楷體" panose="02010601000101010101" pitchFamily="65" charset="-120"/>
                <a:ea typeface="標楷體" panose="02010601000101010101" pitchFamily="65" charset="-120"/>
              </a:rPr>
              <a:t>分析不同觀點，慎思明辨</a:t>
            </a:r>
          </a:p>
          <a:p>
            <a:pPr>
              <a:lnSpc>
                <a:spcPct val="100000"/>
              </a:lnSpc>
            </a:pPr>
            <a:r>
              <a:rPr lang="zh-CN" altLang="en-US" sz="2600" dirty="0">
                <a:latin typeface="標楷體" panose="02010601000101010101" pitchFamily="65" charset="-120"/>
                <a:ea typeface="標楷體" panose="02010601000101010101" pitchFamily="65" charset="-120"/>
              </a:rPr>
              <a:t>能夠從新科技</a:t>
            </a:r>
            <a:r>
              <a:rPr lang="zh-CN" altLang="en-US" sz="2600" dirty="0" smtClean="0">
                <a:latin typeface="標楷體" panose="02010601000101010101" pitchFamily="65" charset="-120"/>
                <a:ea typeface="標楷體" panose="02010601000101010101" pitchFamily="65" charset="-120"/>
              </a:rPr>
              <a:t>發展對社會</a:t>
            </a:r>
            <a:r>
              <a:rPr lang="zh-TW" altLang="en-US" sz="2600" dirty="0" smtClean="0">
                <a:latin typeface="標楷體" panose="02010601000101010101" pitchFamily="65" charset="-120"/>
                <a:ea typeface="標楷體" panose="02010601000101010101" pitchFamily="65" charset="-120"/>
              </a:rPr>
              <a:t>、道德倫理等</a:t>
            </a:r>
            <a:r>
              <a:rPr lang="zh-CN" altLang="en-US" sz="2600" dirty="0" smtClean="0">
                <a:latin typeface="標楷體" panose="02010601000101010101" pitchFamily="65" charset="-120"/>
                <a:ea typeface="標楷體" panose="02010601000101010101" pitchFamily="65" charset="-120"/>
              </a:rPr>
              <a:t>問題</a:t>
            </a:r>
            <a:r>
              <a:rPr lang="zh-TW" altLang="en-US" sz="2600" dirty="0" smtClean="0">
                <a:latin typeface="標楷體" panose="02010601000101010101" pitchFamily="65" charset="-120"/>
                <a:ea typeface="標楷體" panose="02010601000101010101" pitchFamily="65" charset="-120"/>
              </a:rPr>
              <a:t>作</a:t>
            </a:r>
            <a:r>
              <a:rPr lang="zh-CN" altLang="en-US" sz="2600" dirty="0" smtClean="0">
                <a:latin typeface="標楷體" panose="02010601000101010101" pitchFamily="65" charset="-120"/>
                <a:ea typeface="標楷體" panose="02010601000101010101" pitchFamily="65" charset="-120"/>
              </a:rPr>
              <a:t>出</a:t>
            </a:r>
            <a:r>
              <a:rPr lang="zh-CN" altLang="en-US" sz="2600" dirty="0">
                <a:latin typeface="標楷體" panose="02010601000101010101" pitchFamily="65" charset="-120"/>
                <a:ea typeface="標楷體" panose="02010601000101010101" pitchFamily="65" charset="-120"/>
              </a:rPr>
              <a:t>合乎法理情的判斷和</a:t>
            </a:r>
            <a:r>
              <a:rPr lang="zh-CN" altLang="en-US" sz="2600" dirty="0" smtClean="0">
                <a:latin typeface="標楷體" panose="02010601000101010101" pitchFamily="65" charset="-120"/>
                <a:ea typeface="標楷體" panose="02010601000101010101" pitchFamily="65" charset="-120"/>
              </a:rPr>
              <a:t>決定</a:t>
            </a:r>
            <a:endParaRPr lang="en-US" altLang="zh-CN" sz="2400" dirty="0">
              <a:latin typeface="標楷體" panose="02010601000101010101" pitchFamily="65" charset="-120"/>
              <a:ea typeface="標楷體" panose="02010601000101010101" pitchFamily="65" charset="-120"/>
            </a:endParaRPr>
          </a:p>
          <a:p>
            <a:pPr marL="0" indent="0">
              <a:lnSpc>
                <a:spcPct val="100000"/>
              </a:lnSpc>
              <a:buNone/>
            </a:pPr>
            <a:r>
              <a:rPr lang="zh-TW" altLang="en-US" b="1" dirty="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ct val="100000"/>
              </a:lnSpc>
            </a:pPr>
            <a:r>
              <a:rPr lang="zh-CN" altLang="en-US" sz="2600" dirty="0">
                <a:latin typeface="標楷體" panose="02010601000101010101" pitchFamily="65" charset="-120"/>
                <a:ea typeface="標楷體" panose="02010601000101010101" pitchFamily="65" charset="-120"/>
              </a:rPr>
              <a:t>認同科技進步的</a:t>
            </a:r>
            <a:r>
              <a:rPr lang="zh-CN" altLang="en-US" sz="2600" dirty="0" smtClean="0">
                <a:latin typeface="標楷體" panose="02010601000101010101" pitchFamily="65" charset="-120"/>
                <a:ea typeface="標楷體" panose="02010601000101010101" pitchFamily="65" charset="-120"/>
              </a:rPr>
              <a:t>價值</a:t>
            </a:r>
            <a:r>
              <a:rPr lang="zh-TW" altLang="en-US" sz="2600" dirty="0" smtClean="0">
                <a:latin typeface="標楷體" panose="02010601000101010101" pitchFamily="65" charset="-120"/>
                <a:ea typeface="標楷體" panose="02010601000101010101" pitchFamily="65" charset="-120"/>
              </a:rPr>
              <a:t>並成為</a:t>
            </a:r>
            <a:r>
              <a:rPr lang="zh-CN" altLang="en-US" sz="2600" dirty="0" smtClean="0">
                <a:latin typeface="標楷體" panose="02010601000101010101" pitchFamily="65" charset="-120"/>
                <a:ea typeface="標楷體" panose="02010601000101010101" pitchFamily="65" charset="-120"/>
              </a:rPr>
              <a:t>具有探索精神</a:t>
            </a:r>
            <a:r>
              <a:rPr lang="zh-TW" altLang="en-US" sz="2600" dirty="0" smtClean="0">
                <a:latin typeface="標楷體" panose="02010601000101010101" pitchFamily="65" charset="-120"/>
                <a:ea typeface="標楷體" panose="02010601000101010101" pitchFamily="65" charset="-120"/>
              </a:rPr>
              <a:t>、良好資訊素養及人文精神的公民</a:t>
            </a:r>
            <a:endParaRPr lang="en-US" altLang="zh-CN" sz="2600" dirty="0">
              <a:latin typeface="標楷體" panose="02010601000101010101" pitchFamily="65" charset="-120"/>
              <a:ea typeface="標楷體" panose="02010601000101010101"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6094180-6E8A-4964-B727-F8F757FCD09E}"/>
              </a:ext>
            </a:extLst>
          </p:cNvPr>
          <p:cNvSpPr txBox="1">
            <a:spLocks noChangeArrowheads="1"/>
          </p:cNvSpPr>
          <p:nvPr/>
        </p:nvSpPr>
        <p:spPr bwMode="auto">
          <a:xfrm>
            <a:off x="438812" y="875814"/>
            <a:ext cx="11063858" cy="480131"/>
          </a:xfrm>
          <a:prstGeom prst="rect">
            <a:avLst/>
          </a:prstGeom>
          <a:solidFill>
            <a:schemeClr val="accent2">
              <a:lumMod val="20000"/>
              <a:lumOff val="80000"/>
            </a:schemeClr>
          </a:solidFill>
          <a:ln w="38100">
            <a:solidFill>
              <a:srgbClr val="0070C0"/>
            </a:solidFill>
            <a:miter lim="800000"/>
            <a:headEnd/>
            <a:tailEnd/>
          </a:ln>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90000"/>
              </a:lnSpc>
              <a:spcBef>
                <a:spcPct val="0"/>
              </a:spcBef>
            </a:pPr>
            <a:r>
              <a:rPr lang="zh-TW" altLang="en-US" sz="2800" dirty="0" smtClean="0">
                <a:latin typeface="DFKai-SB" panose="03000509000000000000" pitchFamily="65" charset="-120"/>
                <a:ea typeface="DFKai-SB" panose="03000509000000000000" pitchFamily="65" charset="-120"/>
              </a:rPr>
              <a:t>閱讀以下各資料了解</a:t>
            </a:r>
            <a:r>
              <a:rPr lang="zh-CN" altLang="en-US" sz="2800" dirty="0" smtClean="0">
                <a:latin typeface="DFKai-SB" panose="03000509000000000000" pitchFamily="65" charset="-120"/>
                <a:ea typeface="DFKai-SB" panose="03000509000000000000" pitchFamily="65" charset="-120"/>
              </a:rPr>
              <a:t>人工智能</a:t>
            </a:r>
            <a:r>
              <a:rPr lang="zh-TW" altLang="en-US" sz="2800" dirty="0" smtClean="0">
                <a:latin typeface="DFKai-SB" panose="03000509000000000000" pitchFamily="65" charset="-120"/>
                <a:ea typeface="DFKai-SB" panose="03000509000000000000" pitchFamily="65" charset="-120"/>
              </a:rPr>
              <a:t>機械人發展情況以及如何</a:t>
            </a:r>
            <a:r>
              <a:rPr lang="zh-CN" altLang="en-US" sz="2800" dirty="0" smtClean="0">
                <a:latin typeface="DFKai-SB" panose="03000509000000000000" pitchFamily="65" charset="-120"/>
                <a:ea typeface="DFKai-SB" panose="03000509000000000000" pitchFamily="65" charset="-120"/>
              </a:rPr>
              <a:t>改</a:t>
            </a:r>
            <a:r>
              <a:rPr lang="zh-TW" altLang="en-US" sz="2800" dirty="0" smtClean="0">
                <a:latin typeface="DFKai-SB" panose="03000509000000000000" pitchFamily="65" charset="-120"/>
                <a:ea typeface="DFKai-SB" panose="03000509000000000000" pitchFamily="65" charset="-120"/>
              </a:rPr>
              <a:t>善行</a:t>
            </a:r>
            <a:r>
              <a:rPr lang="zh-CN" altLang="en-US" sz="2800" dirty="0" smtClean="0">
                <a:latin typeface="DFKai-SB" panose="03000509000000000000" pitchFamily="65" charset="-120"/>
                <a:ea typeface="DFKai-SB" panose="03000509000000000000" pitchFamily="65" charset="-120"/>
              </a:rPr>
              <a:t>業</a:t>
            </a:r>
            <a:r>
              <a:rPr lang="zh-TW" altLang="en-US" sz="2800" dirty="0" smtClean="0">
                <a:latin typeface="DFKai-SB" panose="03000509000000000000" pitchFamily="65" charset="-120"/>
                <a:ea typeface="DFKai-SB" panose="03000509000000000000" pitchFamily="65" charset="-120"/>
              </a:rPr>
              <a:t>效能。</a:t>
            </a:r>
            <a:endParaRPr lang="zh-CN" altLang="en-US" sz="2800" dirty="0">
              <a:latin typeface="DFKai-SB" panose="03000509000000000000" pitchFamily="65" charset="-120"/>
              <a:ea typeface="DFKai-SB" panose="03000509000000000000" pitchFamily="65" charset="-120"/>
            </a:endParaRPr>
          </a:p>
        </p:txBody>
      </p:sp>
      <p:sp>
        <p:nvSpPr>
          <p:cNvPr id="21" name="文本框 7">
            <a:extLst>
              <a:ext uri="{FF2B5EF4-FFF2-40B4-BE49-F238E27FC236}">
                <a16:creationId xmlns:a16="http://schemas.microsoft.com/office/drawing/2014/main" id="{4B77002B-37B3-4240-B04C-56E284BDB485}"/>
              </a:ext>
            </a:extLst>
          </p:cNvPr>
          <p:cNvSpPr txBox="1"/>
          <p:nvPr/>
        </p:nvSpPr>
        <p:spPr>
          <a:xfrm>
            <a:off x="1723591" y="4966981"/>
            <a:ext cx="3750797" cy="338554"/>
          </a:xfrm>
          <a:prstGeom prst="rect">
            <a:avLst/>
          </a:prstGeom>
          <a:noFill/>
          <a:ln w="38100">
            <a:solidFill>
              <a:srgbClr val="FF0000"/>
            </a:solidFill>
          </a:ln>
        </p:spPr>
        <p:txBody>
          <a:bodyPr wrap="square">
            <a:spAutoFit/>
          </a:bodyPr>
          <a:lstStyle/>
          <a:p>
            <a:pPr algn="ctr"/>
            <a:r>
              <a:rPr lang="zh-TW" altLang="en-US" sz="1600" dirty="0" smtClean="0"/>
              <a:t>活動</a:t>
            </a:r>
            <a:r>
              <a:rPr lang="en-US" altLang="zh-TW" sz="1600" dirty="0" smtClean="0"/>
              <a:t>: </a:t>
            </a:r>
            <a:r>
              <a:rPr lang="zh-CN" altLang="en-US" sz="1600" dirty="0" smtClean="0"/>
              <a:t>觀看影片</a:t>
            </a:r>
            <a:r>
              <a:rPr lang="en-US" altLang="zh-TW" sz="1600" dirty="0" smtClean="0"/>
              <a:t>-</a:t>
            </a:r>
            <a:r>
              <a:rPr lang="zh-TW" altLang="en-US" sz="1600" dirty="0" smtClean="0"/>
              <a:t>智能</a:t>
            </a:r>
            <a:r>
              <a:rPr lang="zh-TW" altLang="en-US" sz="1600" dirty="0"/>
              <a:t>機器人 樣樣皆</a:t>
            </a:r>
            <a:r>
              <a:rPr lang="zh-TW" altLang="en-US" sz="1600" dirty="0" smtClean="0"/>
              <a:t>能</a:t>
            </a:r>
            <a:endParaRPr lang="en-US" altLang="zh-TW" sz="1600" dirty="0" smtClean="0"/>
          </a:p>
        </p:txBody>
      </p:sp>
      <p:sp>
        <p:nvSpPr>
          <p:cNvPr id="2" name="文字方塊 1"/>
          <p:cNvSpPr txBox="1"/>
          <p:nvPr/>
        </p:nvSpPr>
        <p:spPr>
          <a:xfrm>
            <a:off x="5355652" y="6553455"/>
            <a:ext cx="5407088" cy="276999"/>
          </a:xfrm>
          <a:prstGeom prst="rect">
            <a:avLst/>
          </a:prstGeom>
          <a:noFill/>
        </p:spPr>
        <p:txBody>
          <a:bodyPr wrap="square" rtlCol="0">
            <a:spAutoFit/>
          </a:bodyPr>
          <a:lstStyle/>
          <a:p>
            <a:r>
              <a:rPr lang="zh-TW" altLang="en-US" sz="1200" dirty="0"/>
              <a:t>影</a:t>
            </a:r>
            <a:r>
              <a:rPr lang="zh-TW" altLang="en-US" sz="1200" dirty="0" smtClean="0"/>
              <a:t>片來源</a:t>
            </a:r>
            <a:r>
              <a:rPr lang="en-US" altLang="zh-TW" sz="1200" dirty="0" smtClean="0"/>
              <a:t>: </a:t>
            </a:r>
            <a:r>
              <a:rPr lang="zh-TW" altLang="en-US" sz="1200" dirty="0" smtClean="0"/>
              <a:t>香港生產力促進局 </a:t>
            </a:r>
            <a:r>
              <a:rPr lang="en-US" altLang="zh-TW" sz="1200" dirty="0" smtClean="0"/>
              <a:t>(https</a:t>
            </a:r>
            <a:r>
              <a:rPr lang="en-US" altLang="zh-TW" sz="1200" dirty="0"/>
              <a:t>://www.youtube.com/watch?v=v-FO3lp_gcM)</a:t>
            </a:r>
            <a:endParaRPr lang="zh-HK" altLang="en-US" sz="1200" dirty="0"/>
          </a:p>
        </p:txBody>
      </p:sp>
      <p:sp>
        <p:nvSpPr>
          <p:cNvPr id="4" name="文字方塊 3"/>
          <p:cNvSpPr txBox="1"/>
          <p:nvPr/>
        </p:nvSpPr>
        <p:spPr>
          <a:xfrm>
            <a:off x="6128294" y="5377112"/>
            <a:ext cx="3234673" cy="1077218"/>
          </a:xfrm>
          <a:prstGeom prst="rect">
            <a:avLst/>
          </a:prstGeom>
          <a:noFill/>
          <a:ln w="38100">
            <a:solidFill>
              <a:srgbClr val="1856AD"/>
            </a:solidFill>
          </a:ln>
        </p:spPr>
        <p:txBody>
          <a:bodyPr wrap="square" rtlCol="0">
            <a:spAutoFit/>
          </a:bodyPr>
          <a:lstStyle/>
          <a:p>
            <a:pPr algn="ctr"/>
            <a:r>
              <a:rPr lang="zh-TW" altLang="en-US" sz="2400" b="1" dirty="0" smtClean="0"/>
              <a:t>問題：</a:t>
            </a:r>
            <a:endParaRPr lang="en-US" altLang="zh-TW" sz="2400" b="1" dirty="0" smtClean="0"/>
          </a:p>
          <a:p>
            <a:r>
              <a:rPr lang="zh-TW" altLang="en-US" sz="2000" dirty="0" smtClean="0"/>
              <a:t>智能機械人可如何協助企業提升工作效能？</a:t>
            </a:r>
            <a:endParaRPr lang="zh-HK" altLang="en-US" sz="2000" dirty="0"/>
          </a:p>
        </p:txBody>
      </p:sp>
      <p:pic>
        <p:nvPicPr>
          <p:cNvPr id="5" name="Picture 4">
            <a:hlinkClick r:id="rId3"/>
          </p:cNvPr>
          <p:cNvPicPr>
            <a:picLocks noChangeAspect="1"/>
          </p:cNvPicPr>
          <p:nvPr/>
        </p:nvPicPr>
        <p:blipFill>
          <a:blip r:embed="rId4"/>
          <a:stretch>
            <a:fillRect/>
          </a:stretch>
        </p:blipFill>
        <p:spPr>
          <a:xfrm>
            <a:off x="1723591" y="5295913"/>
            <a:ext cx="3750797" cy="1335949"/>
          </a:xfrm>
          <a:prstGeom prst="rect">
            <a:avLst/>
          </a:prstGeom>
          <a:ln cmpd="sng">
            <a:solidFill>
              <a:srgbClr val="FF0000"/>
            </a:solidFill>
          </a:ln>
        </p:spPr>
      </p:pic>
      <p:sp>
        <p:nvSpPr>
          <p:cNvPr id="15" name="任意多边形: 形状 12">
            <a:extLst>
              <a:ext uri="{FF2B5EF4-FFF2-40B4-BE49-F238E27FC236}">
                <a16:creationId xmlns:a16="http://schemas.microsoft.com/office/drawing/2014/main" id="{37C87608-262A-4309-807F-EA21E2EEB49F}"/>
              </a:ext>
            </a:extLst>
          </p:cNvPr>
          <p:cNvSpPr/>
          <p:nvPr/>
        </p:nvSpPr>
        <p:spPr bwMode="auto">
          <a:xfrm>
            <a:off x="2553610" y="125782"/>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17" name="文本框 13">
            <a:extLst>
              <a:ext uri="{FF2B5EF4-FFF2-40B4-BE49-F238E27FC236}">
                <a16:creationId xmlns:a16="http://schemas.microsoft.com/office/drawing/2014/main" id="{92E5B636-6C87-4E6D-9353-70DB8F0B31F8}"/>
              </a:ext>
            </a:extLst>
          </p:cNvPr>
          <p:cNvSpPr txBox="1"/>
          <p:nvPr/>
        </p:nvSpPr>
        <p:spPr>
          <a:xfrm>
            <a:off x="695401" y="1979387"/>
            <a:ext cx="1085908" cy="2354491"/>
          </a:xfrm>
          <a:prstGeom prst="rect">
            <a:avLst/>
          </a:prstGeom>
          <a:noFill/>
        </p:spPr>
        <p:txBody>
          <a:bodyPr wrap="square">
            <a:spAutoFit/>
          </a:bodyPr>
          <a:lstStyle/>
          <a:p>
            <a:pPr algn="r">
              <a:lnSpc>
                <a:spcPct val="150000"/>
              </a:lnSpc>
            </a:pPr>
            <a:r>
              <a:rPr lang="zh-CN" altLang="en-US" sz="1400" b="1" dirty="0">
                <a:latin typeface="標楷體" panose="03000509000000000000" pitchFamily="65" charset="-120"/>
                <a:ea typeface="標楷體" panose="03000509000000000000" pitchFamily="65" charset="-120"/>
              </a:rPr>
              <a:t>操</a:t>
            </a:r>
            <a:r>
              <a:rPr lang="zh-CN" altLang="en-US" sz="1400" b="1" dirty="0" smtClean="0">
                <a:latin typeface="標楷體" panose="03000509000000000000" pitchFamily="65" charset="-120"/>
                <a:ea typeface="標楷體" panose="03000509000000000000" pitchFamily="65" charset="-120"/>
              </a:rPr>
              <a:t>控</a:t>
            </a:r>
            <a:r>
              <a:rPr lang="en-US" altLang="zh-CN" sz="1400" b="1" dirty="0" smtClean="0">
                <a:latin typeface="標楷體" panose="03000509000000000000" pitchFamily="65" charset="-120"/>
                <a:ea typeface="標楷體" panose="03000509000000000000" pitchFamily="65" charset="-120"/>
              </a:rPr>
              <a:t/>
            </a:r>
            <a:br>
              <a:rPr lang="en-US" altLang="zh-CN" sz="1400" b="1" dirty="0" smtClean="0">
                <a:latin typeface="標楷體" panose="03000509000000000000" pitchFamily="65" charset="-120"/>
                <a:ea typeface="標楷體" panose="03000509000000000000" pitchFamily="65" charset="-120"/>
              </a:rPr>
            </a:br>
            <a:r>
              <a:rPr lang="zh-CN" altLang="en-US" sz="1400" b="1" dirty="0" smtClean="0">
                <a:latin typeface="標楷體" panose="03000509000000000000" pitchFamily="65" charset="-120"/>
                <a:ea typeface="標楷體" panose="03000509000000000000" pitchFamily="65" charset="-120"/>
              </a:rPr>
              <a:t>焊接</a:t>
            </a:r>
            <a:r>
              <a:rPr lang="en-US" altLang="zh-CN" sz="1400" b="1" dirty="0" smtClean="0">
                <a:latin typeface="標楷體" panose="03000509000000000000" pitchFamily="65" charset="-120"/>
                <a:ea typeface="標楷體" panose="03000509000000000000" pitchFamily="65" charset="-120"/>
              </a:rPr>
              <a:t/>
            </a:r>
            <a:br>
              <a:rPr lang="en-US" altLang="zh-CN" sz="1400" b="1" dirty="0" smtClean="0">
                <a:latin typeface="標楷體" panose="03000509000000000000" pitchFamily="65" charset="-120"/>
                <a:ea typeface="標楷體" panose="03000509000000000000" pitchFamily="65" charset="-120"/>
              </a:rPr>
            </a:br>
            <a:r>
              <a:rPr lang="zh-CN" altLang="en-US" sz="1400" b="1" dirty="0" smtClean="0">
                <a:latin typeface="標楷體" panose="03000509000000000000" pitchFamily="65" charset="-120"/>
                <a:ea typeface="標楷體" panose="03000509000000000000" pitchFamily="65" charset="-120"/>
              </a:rPr>
              <a:t>裝配</a:t>
            </a:r>
            <a:r>
              <a:rPr lang="en-US" altLang="zh-CN" sz="1400" b="1" dirty="0" smtClean="0">
                <a:latin typeface="標楷體" panose="03000509000000000000" pitchFamily="65" charset="-120"/>
                <a:ea typeface="標楷體" panose="03000509000000000000" pitchFamily="65" charset="-120"/>
              </a:rPr>
              <a:t/>
            </a:r>
            <a:br>
              <a:rPr lang="en-US" altLang="zh-CN" sz="1400" b="1" dirty="0" smtClean="0">
                <a:latin typeface="標楷體" panose="03000509000000000000" pitchFamily="65" charset="-120"/>
                <a:ea typeface="標楷體" panose="03000509000000000000" pitchFamily="65" charset="-120"/>
              </a:rPr>
            </a:br>
            <a:r>
              <a:rPr lang="zh-TW" altLang="en-US" sz="1400" b="1" dirty="0" smtClean="0">
                <a:latin typeface="標楷體" panose="03000509000000000000" pitchFamily="65" charset="-120"/>
                <a:ea typeface="標楷體" panose="03000509000000000000" pitchFamily="65" charset="-120"/>
              </a:rPr>
              <a:t>潔</a:t>
            </a:r>
            <a:r>
              <a:rPr lang="zh-TW" altLang="en-US" sz="1400" b="1" dirty="0">
                <a:latin typeface="標楷體" panose="03000509000000000000" pitchFamily="65" charset="-120"/>
                <a:ea typeface="標楷體" panose="03000509000000000000" pitchFamily="65" charset="-120"/>
              </a:rPr>
              <a:t>靜室工序</a:t>
            </a:r>
            <a:endParaRPr lang="en-US" altLang="zh-TW" sz="1400" b="1" dirty="0">
              <a:latin typeface="標楷體" panose="03000509000000000000" pitchFamily="65" charset="-120"/>
              <a:ea typeface="標楷體" panose="03000509000000000000" pitchFamily="65" charset="-120"/>
            </a:endParaRPr>
          </a:p>
          <a:p>
            <a:pPr algn="r">
              <a:lnSpc>
                <a:spcPct val="150000"/>
              </a:lnSpc>
            </a:pPr>
            <a:r>
              <a:rPr lang="zh-TW" altLang="en-US" sz="1400" b="1" dirty="0" smtClean="0">
                <a:latin typeface="標楷體" panose="03000509000000000000" pitchFamily="65" charset="-120"/>
                <a:ea typeface="標楷體" panose="03000509000000000000" pitchFamily="65" charset="-120"/>
              </a:rPr>
              <a:t>分配</a:t>
            </a:r>
            <a:r>
              <a:rPr lang="en-US" altLang="zh-TW" sz="1400" b="1" dirty="0" smtClean="0">
                <a:latin typeface="標楷體" panose="03000509000000000000" pitchFamily="65" charset="-120"/>
                <a:ea typeface="標楷體" panose="03000509000000000000" pitchFamily="65" charset="-120"/>
              </a:rPr>
              <a:t/>
            </a:r>
            <a:br>
              <a:rPr lang="en-US" altLang="zh-TW" sz="1400" b="1" dirty="0" smtClean="0">
                <a:latin typeface="標楷體" panose="03000509000000000000" pitchFamily="65" charset="-120"/>
                <a:ea typeface="標楷體" panose="03000509000000000000" pitchFamily="65" charset="-120"/>
              </a:rPr>
            </a:br>
            <a:r>
              <a:rPr lang="zh-TW" altLang="en-US" sz="1400" b="1" dirty="0" smtClean="0">
                <a:latin typeface="標楷體" panose="03000509000000000000" pitchFamily="65" charset="-120"/>
                <a:ea typeface="標楷體" panose="03000509000000000000" pitchFamily="65" charset="-120"/>
              </a:rPr>
              <a:t>處理</a:t>
            </a:r>
            <a:endParaRPr lang="en-US" altLang="zh-TW" sz="1400" b="1" dirty="0">
              <a:latin typeface="標楷體" panose="03000509000000000000" pitchFamily="65" charset="-120"/>
              <a:ea typeface="標楷體" panose="03000509000000000000" pitchFamily="65" charset="-120"/>
            </a:endParaRPr>
          </a:p>
          <a:p>
            <a:pPr algn="r">
              <a:lnSpc>
                <a:spcPct val="150000"/>
              </a:lnSpc>
            </a:pPr>
            <a:r>
              <a:rPr lang="zh-TW" altLang="en-US" sz="1400" b="1" dirty="0">
                <a:latin typeface="標楷體" panose="03000509000000000000" pitchFamily="65" charset="-120"/>
                <a:ea typeface="標楷體" panose="03000509000000000000" pitchFamily="65" charset="-120"/>
              </a:rPr>
              <a:t>其他</a:t>
            </a:r>
            <a:endParaRPr lang="en-US" altLang="zh-CN" sz="1400" b="1" dirty="0">
              <a:latin typeface="標楷體" panose="03000509000000000000" pitchFamily="65" charset="-120"/>
              <a:ea typeface="標楷體" panose="03000509000000000000" pitchFamily="65" charset="-120"/>
            </a:endParaRPr>
          </a:p>
        </p:txBody>
      </p:sp>
      <p:sp>
        <p:nvSpPr>
          <p:cNvPr id="6" name="Rectangle 5"/>
          <p:cNvSpPr/>
          <p:nvPr/>
        </p:nvSpPr>
        <p:spPr>
          <a:xfrm>
            <a:off x="1723591" y="4549904"/>
            <a:ext cx="5551520" cy="276999"/>
          </a:xfrm>
          <a:prstGeom prst="rect">
            <a:avLst/>
          </a:prstGeom>
        </p:spPr>
        <p:txBody>
          <a:bodyPr wrap="none">
            <a:spAutoFit/>
          </a:bodyPr>
          <a:lstStyle/>
          <a:p>
            <a:r>
              <a:rPr lang="zh-TW" altLang="en-US" sz="1200" dirty="0" smtClean="0"/>
              <a:t>資料來源 </a:t>
            </a:r>
            <a:r>
              <a:rPr lang="en-US" altLang="zh-TW" sz="1200" dirty="0" smtClean="0"/>
              <a:t>:</a:t>
            </a:r>
            <a:r>
              <a:rPr lang="en-US" sz="1200" dirty="0" smtClean="0"/>
              <a:t>International </a:t>
            </a:r>
            <a:r>
              <a:rPr lang="en-US" sz="1200" dirty="0"/>
              <a:t>Federation of </a:t>
            </a:r>
            <a:r>
              <a:rPr lang="en-US" sz="1200" dirty="0" smtClean="0"/>
              <a:t>Robotics </a:t>
            </a:r>
            <a:r>
              <a:rPr lang="en-US" altLang="zh-TW" sz="1200" dirty="0" smtClean="0"/>
              <a:t>(</a:t>
            </a:r>
            <a:r>
              <a:rPr lang="en-US" sz="1200" dirty="0" smtClean="0"/>
              <a:t>http</a:t>
            </a:r>
            <a:r>
              <a:rPr lang="en-US" sz="1200" dirty="0"/>
              <a:t>://</a:t>
            </a:r>
            <a:r>
              <a:rPr lang="en-US" sz="1200" dirty="0" smtClean="0"/>
              <a:t>reparti.free.fr/robotics2000.pdf</a:t>
            </a:r>
            <a:r>
              <a:rPr lang="en-US" altLang="zh-TW" sz="1200" dirty="0" smtClean="0"/>
              <a:t>)</a:t>
            </a:r>
            <a:endParaRPr lang="en-US" sz="1200" dirty="0"/>
          </a:p>
        </p:txBody>
      </p:sp>
      <p:sp>
        <p:nvSpPr>
          <p:cNvPr id="22" name="Rectangle 21"/>
          <p:cNvSpPr/>
          <p:nvPr/>
        </p:nvSpPr>
        <p:spPr>
          <a:xfrm>
            <a:off x="8413159" y="4134405"/>
            <a:ext cx="2484611" cy="1077218"/>
          </a:xfrm>
          <a:prstGeom prst="rect">
            <a:avLst/>
          </a:prstGeom>
          <a:solidFill>
            <a:schemeClr val="accent6">
              <a:lumMod val="20000"/>
              <a:lumOff val="80000"/>
            </a:schemeClr>
          </a:solidFill>
          <a:ln w="28575">
            <a:solidFill>
              <a:srgbClr val="FF0000"/>
            </a:solidFill>
          </a:ln>
        </p:spPr>
        <p:txBody>
          <a:bodyPr wrap="square">
            <a:spAutoFit/>
          </a:bodyPr>
          <a:lstStyle/>
          <a:p>
            <a:pPr fontAlgn="base"/>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點擊圖像閱讀</a:t>
            </a:r>
            <a:endPar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endParaRPr>
          </a:p>
          <a:p>
            <a:pPr fontAlgn="base"/>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國際</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機器人</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聯合會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(International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Federation of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Robotics) 2020</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年報告。</a:t>
            </a:r>
            <a:endParaRPr lang="zh-TW" altLang="en-US" sz="16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9" name="Picture 18">
            <a:hlinkClick r:id="rId5"/>
          </p:cNvPr>
          <p:cNvPicPr>
            <a:picLocks noChangeAspect="1"/>
          </p:cNvPicPr>
          <p:nvPr/>
        </p:nvPicPr>
        <p:blipFill>
          <a:blip r:embed="rId6"/>
          <a:stretch>
            <a:fillRect/>
          </a:stretch>
        </p:blipFill>
        <p:spPr>
          <a:xfrm>
            <a:off x="8413159" y="1547778"/>
            <a:ext cx="2484611" cy="2586504"/>
          </a:xfrm>
          <a:prstGeom prst="rect">
            <a:avLst/>
          </a:prstGeom>
        </p:spPr>
      </p:pic>
      <p:sp>
        <p:nvSpPr>
          <p:cNvPr id="23" name="Rectangle 22"/>
          <p:cNvSpPr/>
          <p:nvPr/>
        </p:nvSpPr>
        <p:spPr>
          <a:xfrm>
            <a:off x="1723591" y="6280707"/>
            <a:ext cx="3739204" cy="338554"/>
          </a:xfrm>
          <a:prstGeom prst="rect">
            <a:avLst/>
          </a:prstGeom>
          <a:solidFill>
            <a:schemeClr val="accent6">
              <a:lumMod val="20000"/>
              <a:lumOff val="80000"/>
            </a:schemeClr>
          </a:solidFill>
          <a:ln w="28575">
            <a:solidFill>
              <a:srgbClr val="FF0000"/>
            </a:solidFill>
          </a:ln>
        </p:spPr>
        <p:txBody>
          <a:bodyPr wrap="square">
            <a:spAutoFit/>
          </a:bodyPr>
          <a:lstStyle/>
          <a:p>
            <a:pPr algn="ctr" fontAlgn="base"/>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點擊圖像觀看影片</a:t>
            </a:r>
            <a:endParaRPr lang="zh-TW" altLang="en-US" sz="16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4" name="文本框 13">
            <a:extLst>
              <a:ext uri="{FF2B5EF4-FFF2-40B4-BE49-F238E27FC236}">
                <a16:creationId xmlns:a16="http://schemas.microsoft.com/office/drawing/2014/main" id="{92E5B636-6C87-4E6D-9353-70DB8F0B31F8}"/>
              </a:ext>
            </a:extLst>
          </p:cNvPr>
          <p:cNvSpPr txBox="1"/>
          <p:nvPr/>
        </p:nvSpPr>
        <p:spPr>
          <a:xfrm>
            <a:off x="1781309" y="1547778"/>
            <a:ext cx="4912617" cy="369332"/>
          </a:xfrm>
          <a:prstGeom prst="rect">
            <a:avLst/>
          </a:prstGeom>
          <a:noFill/>
        </p:spPr>
        <p:txBody>
          <a:bodyPr wrap="square">
            <a:spAutoFit/>
          </a:bodyPr>
          <a:lstStyle/>
          <a:p>
            <a:pPr algn="ctr"/>
            <a:r>
              <a:rPr lang="zh-TW" altLang="en-US" b="1" dirty="0" smtClean="0">
                <a:latin typeface="標楷體" panose="03000509000000000000" pitchFamily="65" charset="-120"/>
                <a:ea typeface="標楷體" panose="03000509000000000000" pitchFamily="65" charset="-120"/>
              </a:rPr>
              <a:t>世界上在工業生產工序時使用的機械人的數量</a:t>
            </a:r>
            <a:endParaRPr lang="en-US" altLang="zh-CN" b="1" dirty="0">
              <a:latin typeface="標楷體" panose="03000509000000000000" pitchFamily="65" charset="-120"/>
              <a:ea typeface="標楷體" panose="03000509000000000000" pitchFamily="65" charset="-120"/>
            </a:endParaRPr>
          </a:p>
        </p:txBody>
      </p:sp>
      <p:pic>
        <p:nvPicPr>
          <p:cNvPr id="20" name="Picture 19"/>
          <p:cNvPicPr>
            <a:picLocks noChangeAspect="1"/>
          </p:cNvPicPr>
          <p:nvPr/>
        </p:nvPicPr>
        <p:blipFill>
          <a:blip r:embed="rId7"/>
          <a:stretch>
            <a:fillRect/>
          </a:stretch>
        </p:blipFill>
        <p:spPr>
          <a:xfrm>
            <a:off x="1723591" y="1891697"/>
            <a:ext cx="5329775" cy="2682192"/>
          </a:xfrm>
          <a:prstGeom prst="rect">
            <a:avLst/>
          </a:prstGeom>
        </p:spPr>
      </p:pic>
      <p:sp>
        <p:nvSpPr>
          <p:cNvPr id="28" name="Rectangle 27"/>
          <p:cNvSpPr/>
          <p:nvPr/>
        </p:nvSpPr>
        <p:spPr>
          <a:xfrm>
            <a:off x="438813" y="1477765"/>
            <a:ext cx="902811" cy="523220"/>
          </a:xfrm>
          <a:prstGeom prst="rect">
            <a:avLst/>
          </a:prstGeom>
          <a:solidFill>
            <a:schemeClr val="accent6">
              <a:lumMod val="20000"/>
              <a:lumOff val="80000"/>
            </a:schemeClr>
          </a:solidFill>
          <a:ln w="38100">
            <a:solidFill>
              <a:srgbClr val="FF0000"/>
            </a:solidFill>
          </a:ln>
        </p:spPr>
        <p:txBody>
          <a:bodyPr wrap="none">
            <a:spAutoFit/>
          </a:bodyPr>
          <a:lstStyle/>
          <a:p>
            <a:pPr lvl="0" algn="just">
              <a:spcBef>
                <a:spcPts val="1200"/>
              </a:spcBef>
              <a:spcAft>
                <a:spcPts val="0"/>
              </a:spcAft>
              <a:buSzPts val="800"/>
            </a:pPr>
            <a:r>
              <a:rPr lang="zh-TW" altLang="en-US" sz="2800" dirty="0" smtClean="0">
                <a:solidFill>
                  <a:srgbClr val="000000"/>
                </a:solidFill>
                <a:latin typeface="標楷體" panose="03000509000000000000" pitchFamily="65" charset="-120"/>
                <a:ea typeface="標楷體" panose="03000509000000000000" pitchFamily="65" charset="-120"/>
                <a:cs typeface="新細明體" panose="02020500000000000000" pitchFamily="18" charset="-120"/>
              </a:rPr>
              <a:t>數據</a:t>
            </a:r>
            <a:endParaRPr lang="en-US" sz="2800" dirty="0">
              <a:latin typeface="標楷體" panose="03000509000000000000" pitchFamily="65" charset="-120"/>
              <a:ea typeface="標楷體" panose="03000509000000000000" pitchFamily="65" charset="-120"/>
            </a:endParaRPr>
          </a:p>
        </p:txBody>
      </p:sp>
      <p:sp>
        <p:nvSpPr>
          <p:cNvPr id="29" name="Rectangle 28"/>
          <p:cNvSpPr/>
          <p:nvPr/>
        </p:nvSpPr>
        <p:spPr>
          <a:xfrm>
            <a:off x="7317797" y="1550749"/>
            <a:ext cx="902811" cy="523220"/>
          </a:xfrm>
          <a:prstGeom prst="rect">
            <a:avLst/>
          </a:prstGeom>
          <a:solidFill>
            <a:schemeClr val="accent6">
              <a:lumMod val="20000"/>
              <a:lumOff val="80000"/>
            </a:schemeClr>
          </a:solidFill>
          <a:ln w="38100">
            <a:solidFill>
              <a:srgbClr val="FF0000"/>
            </a:solidFill>
          </a:ln>
        </p:spPr>
        <p:txBody>
          <a:bodyPr wrap="none">
            <a:spAutoFit/>
          </a:bodyPr>
          <a:lstStyle/>
          <a:p>
            <a:pPr lvl="0" algn="just">
              <a:spcBef>
                <a:spcPts val="1200"/>
              </a:spcBef>
              <a:spcAft>
                <a:spcPts val="0"/>
              </a:spcAft>
              <a:buSzPts val="800"/>
            </a:pPr>
            <a:r>
              <a:rPr lang="zh-TW" altLang="en-US" sz="2800" dirty="0" smtClean="0">
                <a:solidFill>
                  <a:srgbClr val="000000"/>
                </a:solidFill>
                <a:latin typeface="標楷體" panose="03000509000000000000" pitchFamily="65" charset="-120"/>
                <a:ea typeface="標楷體" panose="03000509000000000000" pitchFamily="65" charset="-120"/>
                <a:cs typeface="新細明體" panose="02020500000000000000" pitchFamily="18" charset="-120"/>
              </a:rPr>
              <a:t>報告</a:t>
            </a:r>
            <a:endParaRPr lang="en-US" sz="2800" dirty="0">
              <a:latin typeface="標楷體" panose="03000509000000000000" pitchFamily="65" charset="-120"/>
              <a:ea typeface="標楷體" panose="03000509000000000000" pitchFamily="65" charset="-120"/>
            </a:endParaRPr>
          </a:p>
        </p:txBody>
      </p:sp>
      <p:sp>
        <p:nvSpPr>
          <p:cNvPr id="30" name="Rectangle 29"/>
          <p:cNvSpPr/>
          <p:nvPr/>
        </p:nvSpPr>
        <p:spPr>
          <a:xfrm>
            <a:off x="438813" y="4312279"/>
            <a:ext cx="902811" cy="523220"/>
          </a:xfrm>
          <a:prstGeom prst="rect">
            <a:avLst/>
          </a:prstGeom>
          <a:solidFill>
            <a:schemeClr val="accent6">
              <a:lumMod val="20000"/>
              <a:lumOff val="80000"/>
            </a:schemeClr>
          </a:solidFill>
          <a:ln w="38100">
            <a:solidFill>
              <a:srgbClr val="FF0000"/>
            </a:solidFill>
          </a:ln>
        </p:spPr>
        <p:txBody>
          <a:bodyPr wrap="none">
            <a:spAutoFit/>
          </a:bodyPr>
          <a:lstStyle/>
          <a:p>
            <a:pPr lvl="0" algn="just">
              <a:spcBef>
                <a:spcPts val="1200"/>
              </a:spcBef>
              <a:spcAft>
                <a:spcPts val="0"/>
              </a:spcAft>
              <a:buSzPts val="800"/>
            </a:pPr>
            <a:r>
              <a:rPr lang="zh-TW" altLang="en-US" sz="2800" dirty="0" smtClean="0">
                <a:solidFill>
                  <a:srgbClr val="000000"/>
                </a:solidFill>
                <a:latin typeface="標楷體" panose="03000509000000000000" pitchFamily="65" charset="-120"/>
                <a:ea typeface="標楷體" panose="03000509000000000000" pitchFamily="65" charset="-120"/>
                <a:cs typeface="新細明體" panose="02020500000000000000" pitchFamily="18" charset="-120"/>
              </a:rPr>
              <a:t>影片</a:t>
            </a:r>
            <a:endParaRPr lang="en-US" sz="2800" dirty="0">
              <a:latin typeface="標楷體" panose="03000509000000000000" pitchFamily="65" charset="-120"/>
              <a:ea typeface="標楷體" panose="03000509000000000000" pitchFamily="65" charset="-120"/>
            </a:endParaRPr>
          </a:p>
        </p:txBody>
      </p:sp>
      <p:sp>
        <p:nvSpPr>
          <p:cNvPr id="27" name="Right Arrow 26"/>
          <p:cNvSpPr/>
          <p:nvPr/>
        </p:nvSpPr>
        <p:spPr>
          <a:xfrm>
            <a:off x="5605994" y="5727311"/>
            <a:ext cx="379791" cy="31045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8"/>
          <a:stretch>
            <a:fillRect/>
          </a:stretch>
        </p:blipFill>
        <p:spPr>
          <a:xfrm>
            <a:off x="10373360" y="5472790"/>
            <a:ext cx="1048820" cy="977194"/>
          </a:xfrm>
          <a:prstGeom prst="rect">
            <a:avLst/>
          </a:prstGeom>
        </p:spPr>
      </p:pic>
    </p:spTree>
    <p:extLst>
      <p:ext uri="{BB962C8B-B14F-4D97-AF65-F5344CB8AC3E}">
        <p14:creationId xmlns:p14="http://schemas.microsoft.com/office/powerpoint/2010/main" val="3465665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1" name="标题 3073">
            <a:extLst>
              <a:ext uri="{FF2B5EF4-FFF2-40B4-BE49-F238E27FC236}">
                <a16:creationId xmlns:a16="http://schemas.microsoft.com/office/drawing/2014/main" id="{8D5B1A8B-D556-4851-B320-9AC839A428DD}"/>
              </a:ext>
            </a:extLst>
          </p:cNvPr>
          <p:cNvSpPr txBox="1">
            <a:spLocks noChangeArrowheads="1"/>
          </p:cNvSpPr>
          <p:nvPr/>
        </p:nvSpPr>
        <p:spPr bwMode="auto">
          <a:xfrm>
            <a:off x="2024063" y="757238"/>
            <a:ext cx="7772400" cy="649287"/>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altLang="zh-CN" sz="3200" b="1" dirty="0">
              <a:latin typeface="DFKai-SB" panose="03000509000000000000" pitchFamily="65" charset="-120"/>
              <a:ea typeface="DFKai-SB" panose="03000509000000000000" pitchFamily="65" charset="-120"/>
            </a:endParaRPr>
          </a:p>
        </p:txBody>
      </p:sp>
      <p:sp>
        <p:nvSpPr>
          <p:cNvPr id="2" name="文字方塊 1"/>
          <p:cNvSpPr txBox="1"/>
          <p:nvPr/>
        </p:nvSpPr>
        <p:spPr>
          <a:xfrm>
            <a:off x="605429" y="2509941"/>
            <a:ext cx="6830538" cy="1815882"/>
          </a:xfrm>
          <a:prstGeom prst="rect">
            <a:avLst/>
          </a:prstGeom>
          <a:solidFill>
            <a:schemeClr val="accent6">
              <a:lumMod val="20000"/>
              <a:lumOff val="80000"/>
            </a:schemeClr>
          </a:solidFill>
          <a:ln w="28575">
            <a:solidFill>
              <a:srgbClr val="FF0000"/>
            </a:solidFill>
          </a:ln>
        </p:spPr>
        <p:txBody>
          <a:bodyPr wrap="square" rtlCol="0">
            <a:spAutoFit/>
          </a:bodyPr>
          <a:lstStyle/>
          <a:p>
            <a:r>
              <a:rPr lang="zh-TW" altLang="en-US" sz="2800" dirty="0" smtClean="0"/>
              <a:t>上海</a:t>
            </a:r>
            <a:r>
              <a:rPr lang="zh-TW" altLang="en-US" sz="2800" dirty="0"/>
              <a:t>的</a:t>
            </a:r>
            <a:r>
              <a:rPr lang="zh-TW" altLang="en-US" sz="2800" dirty="0" smtClean="0"/>
              <a:t>洋山</a:t>
            </a:r>
            <a:r>
              <a:rPr lang="zh-TW" altLang="en-US" sz="2800" dirty="0"/>
              <a:t>深水港四期碼頭操作精準自動化，核心技術都是中國自主研發及操作。</a:t>
            </a:r>
            <a:r>
              <a:rPr lang="zh-TW" altLang="en-US" sz="2800" dirty="0" smtClean="0"/>
              <a:t>洋山</a:t>
            </a:r>
            <a:r>
              <a:rPr lang="zh-TW" altLang="en-US" sz="2800" dirty="0"/>
              <a:t>港四期碼頭使用的都是國內企業自行研發的全自動化碼頭生產管理及控制系統</a:t>
            </a:r>
            <a:r>
              <a:rPr lang="zh-TW" altLang="en-US" sz="2800" dirty="0" smtClean="0"/>
              <a:t>。</a:t>
            </a:r>
            <a:endParaRPr lang="en-US" altLang="zh-TW" sz="2800" dirty="0" smtClean="0"/>
          </a:p>
        </p:txBody>
      </p:sp>
      <p:sp>
        <p:nvSpPr>
          <p:cNvPr id="4" name="文字方塊 3"/>
          <p:cNvSpPr txBox="1"/>
          <p:nvPr/>
        </p:nvSpPr>
        <p:spPr>
          <a:xfrm>
            <a:off x="562296" y="5946407"/>
            <a:ext cx="7046199" cy="830997"/>
          </a:xfrm>
          <a:prstGeom prst="rect">
            <a:avLst/>
          </a:prstGeom>
          <a:noFill/>
        </p:spPr>
        <p:txBody>
          <a:bodyPr wrap="square" rtlCol="0">
            <a:spAutoFit/>
          </a:bodyPr>
          <a:lstStyle/>
          <a:p>
            <a:r>
              <a:rPr lang="zh-TW" altLang="en-US" sz="1200" dirty="0" smtClean="0"/>
              <a:t>資料來源</a:t>
            </a:r>
            <a:r>
              <a:rPr lang="en-US" altLang="zh-TW" sz="1200" dirty="0" smtClean="0"/>
              <a:t>: </a:t>
            </a:r>
          </a:p>
          <a:p>
            <a:pPr marL="171450" indent="-171450">
              <a:buFont typeface="Arial" panose="020B0604020202020204" pitchFamily="34" charset="0"/>
              <a:buChar char="•"/>
            </a:pPr>
            <a:r>
              <a:rPr lang="zh-TW" altLang="en-US" sz="1200" dirty="0" smtClean="0"/>
              <a:t>中華人民共和國交通運輸部 </a:t>
            </a:r>
            <a:r>
              <a:rPr lang="en-US" altLang="zh-TW" sz="1200" dirty="0" smtClean="0"/>
              <a:t>(https</a:t>
            </a:r>
            <a:r>
              <a:rPr lang="en-US" altLang="zh-TW" sz="1200" dirty="0"/>
              <a:t>://</a:t>
            </a:r>
            <a:r>
              <a:rPr lang="en-US" altLang="zh-TW" sz="1200" dirty="0" smtClean="0"/>
              <a:t>www.mot.gov.cn/jiaotongyaowen/202104/t20210408_3558865.html)</a:t>
            </a:r>
          </a:p>
          <a:p>
            <a:pPr marL="171450" indent="-171450">
              <a:buFont typeface="Arial" panose="020B0604020202020204" pitchFamily="34" charset="0"/>
              <a:buChar char="•"/>
            </a:pPr>
            <a:r>
              <a:rPr lang="en-US" altLang="zh-TW" sz="1200" dirty="0" smtClean="0"/>
              <a:t>The China Current (https</a:t>
            </a:r>
            <a:r>
              <a:rPr lang="en-US" altLang="zh-TW" sz="1200" dirty="0"/>
              <a:t>://</a:t>
            </a:r>
            <a:r>
              <a:rPr lang="en-US" altLang="zh-TW" sz="1200" dirty="0" smtClean="0"/>
              <a:t>chinacurrent.com/hk/story/22111/shanghai-yangshan-fully-automated-terminal)</a:t>
            </a:r>
          </a:p>
          <a:p>
            <a:pPr marL="171450" indent="-171450">
              <a:buFont typeface="Arial" panose="020B0604020202020204" pitchFamily="34" charset="0"/>
              <a:buChar char="•"/>
            </a:pPr>
            <a:r>
              <a:rPr lang="zh-TW" altLang="en-US" sz="1200" dirty="0"/>
              <a:t>中新網 </a:t>
            </a:r>
            <a:r>
              <a:rPr lang="en-US" altLang="zh-TW" sz="1200" dirty="0" smtClean="0"/>
              <a:t>(http</a:t>
            </a:r>
            <a:r>
              <a:rPr lang="en-US" altLang="zh-TW" sz="1200" dirty="0"/>
              <a:t>://big5.locpg.gov.cn/jsdt/2021-06/03/c_1211184825.htm </a:t>
            </a:r>
            <a:r>
              <a:rPr lang="en-US" altLang="zh-TW" sz="1200" dirty="0" smtClean="0"/>
              <a:t>)</a:t>
            </a:r>
            <a:endParaRPr lang="zh-TW" altLang="en-US" sz="1200" dirty="0"/>
          </a:p>
        </p:txBody>
      </p:sp>
      <p:sp>
        <p:nvSpPr>
          <p:cNvPr id="14" name="文本框 6">
            <a:extLst>
              <a:ext uri="{FF2B5EF4-FFF2-40B4-BE49-F238E27FC236}">
                <a16:creationId xmlns:a16="http://schemas.microsoft.com/office/drawing/2014/main" id="{167E1D4C-EA77-4FCF-BABA-B2C4DBCA2ED4}"/>
              </a:ext>
            </a:extLst>
          </p:cNvPr>
          <p:cNvSpPr txBox="1"/>
          <p:nvPr/>
        </p:nvSpPr>
        <p:spPr>
          <a:xfrm>
            <a:off x="605429" y="4482436"/>
            <a:ext cx="6830538" cy="1384995"/>
          </a:xfrm>
          <a:prstGeom prst="rect">
            <a:avLst/>
          </a:prstGeom>
          <a:solidFill>
            <a:schemeClr val="accent4">
              <a:lumMod val="40000"/>
              <a:lumOff val="60000"/>
            </a:schemeClr>
          </a:solidFill>
          <a:ln w="28575">
            <a:solidFill>
              <a:srgbClr val="FF0000"/>
            </a:solidFill>
          </a:ln>
        </p:spPr>
        <p:txBody>
          <a:bodyPr wrap="square">
            <a:spAutoFit/>
          </a:bodyPr>
          <a:lstStyle/>
          <a:p>
            <a:r>
              <a:rPr lang="en-US" altLang="zh-CN" sz="2800" dirty="0">
                <a:latin typeface="Times New Roman" panose="02020603050405020304" pitchFamily="18" charset="0"/>
                <a:cs typeface="Times New Roman" panose="02020603050405020304" pitchFamily="18" charset="0"/>
              </a:rPr>
              <a:t>2021</a:t>
            </a:r>
            <a:r>
              <a:rPr lang="zh-CN" altLang="en-US" sz="2800" dirty="0">
                <a:latin typeface="Times New Roman" panose="02020603050405020304" pitchFamily="18" charset="0"/>
                <a:cs typeface="Times New Roman" panose="02020603050405020304" pitchFamily="18" charset="0"/>
              </a:rPr>
              <a:t>年</a:t>
            </a:r>
            <a:r>
              <a:rPr lang="en-US" altLang="zh-CN" sz="2800" dirty="0">
                <a:latin typeface="Times New Roman" panose="02020603050405020304" pitchFamily="18" charset="0"/>
                <a:cs typeface="Times New Roman" panose="02020603050405020304" pitchFamily="18" charset="0"/>
              </a:rPr>
              <a:t>6</a:t>
            </a:r>
            <a:r>
              <a:rPr lang="zh-CN" altLang="en-US" sz="2800" dirty="0">
                <a:latin typeface="Times New Roman" panose="02020603050405020304" pitchFamily="18" charset="0"/>
                <a:cs typeface="Times New Roman" panose="02020603050405020304" pitchFamily="18" charset="0"/>
              </a:rPr>
              <a:t>月粵港澳大灣區首個全自動化碼頭（</a:t>
            </a:r>
            <a:r>
              <a:rPr lang="zh-TW" altLang="en-US" sz="2800" dirty="0">
                <a:latin typeface="Times New Roman" panose="02020603050405020304" pitchFamily="18" charset="0"/>
                <a:cs typeface="Times New Roman" panose="02020603050405020304" pitchFamily="18" charset="0"/>
              </a:rPr>
              <a:t>廣州港南沙港區四期工程</a:t>
            </a:r>
            <a:r>
              <a:rPr lang="zh-CN" altLang="en-US" sz="2800" dirty="0">
                <a:latin typeface="Times New Roman" panose="02020603050405020304" pitchFamily="18" charset="0"/>
                <a:cs typeface="Times New Roman" panose="02020603050405020304" pitchFamily="18" charset="0"/>
              </a:rPr>
              <a:t>），北斗導航無人駕駛智能導引車在運輸貨櫃</a:t>
            </a:r>
            <a:r>
              <a:rPr lang="zh-CN" altLang="en-US" sz="2800" dirty="0" smtClean="0">
                <a:latin typeface="Times New Roman" panose="02020603050405020304" pitchFamily="18" charset="0"/>
                <a:cs typeface="Times New Roman" panose="02020603050405020304" pitchFamily="18" charset="0"/>
              </a:rPr>
              <a:t>。</a:t>
            </a:r>
            <a:endParaRPr lang="en-US" altLang="zh-CN" sz="2800" dirty="0" smtClean="0">
              <a:latin typeface="Times New Roman" panose="02020603050405020304" pitchFamily="18" charset="0"/>
              <a:cs typeface="Times New Roman" panose="02020603050405020304" pitchFamily="18" charset="0"/>
            </a:endParaRPr>
          </a:p>
        </p:txBody>
      </p:sp>
      <p:pic>
        <p:nvPicPr>
          <p:cNvPr id="15" name="Picture 2" descr="粵港澳大灣區首個全自動化碼頭實現實船聯合調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024" y="4482436"/>
            <a:ext cx="3735238" cy="17082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63112" y="769743"/>
            <a:ext cx="1826142" cy="584775"/>
          </a:xfrm>
          <a:prstGeom prst="rect">
            <a:avLst/>
          </a:prstGeom>
        </p:spPr>
        <p:txBody>
          <a:bodyPr wrap="none">
            <a:spAutoFit/>
          </a:bodyPr>
          <a:lstStyle/>
          <a:p>
            <a:pPr algn="ctr"/>
            <a:r>
              <a:rPr lang="zh-TW" altLang="en-US" sz="3200" b="1" dirty="0" smtClean="0"/>
              <a:t>智慧</a:t>
            </a:r>
            <a:r>
              <a:rPr lang="zh-TW" altLang="en-US" sz="3200" b="1" dirty="0"/>
              <a:t>碼頭</a:t>
            </a:r>
          </a:p>
        </p:txBody>
      </p:sp>
      <p:pic>
        <p:nvPicPr>
          <p:cNvPr id="7" name="Picture 6">
            <a:hlinkClick r:id="rId4"/>
          </p:cNvPr>
          <p:cNvPicPr>
            <a:picLocks noChangeAspect="1"/>
          </p:cNvPicPr>
          <p:nvPr/>
        </p:nvPicPr>
        <p:blipFill>
          <a:blip r:embed="rId5"/>
          <a:stretch>
            <a:fillRect/>
          </a:stretch>
        </p:blipFill>
        <p:spPr>
          <a:xfrm>
            <a:off x="7781023" y="2522957"/>
            <a:ext cx="3735239" cy="1643377"/>
          </a:xfrm>
          <a:prstGeom prst="rect">
            <a:avLst/>
          </a:prstGeom>
        </p:spPr>
      </p:pic>
      <p:sp>
        <p:nvSpPr>
          <p:cNvPr id="17" name="Rectangle 16"/>
          <p:cNvSpPr/>
          <p:nvPr/>
        </p:nvSpPr>
        <p:spPr>
          <a:xfrm>
            <a:off x="7781024" y="4168210"/>
            <a:ext cx="3735238" cy="276999"/>
          </a:xfrm>
          <a:prstGeom prst="rect">
            <a:avLst/>
          </a:prstGeom>
          <a:ln w="19050">
            <a:solidFill>
              <a:srgbClr val="FF0000"/>
            </a:solidFill>
          </a:ln>
        </p:spPr>
        <p:txBody>
          <a:bodyPr wrap="square">
            <a:spAutoFit/>
          </a:bodyPr>
          <a:lstStyle/>
          <a:p>
            <a:pPr algn="ctr"/>
            <a:r>
              <a:rPr lang="zh-TW" altLang="en-US" sz="1200" dirty="0">
                <a:latin typeface="標楷體" panose="03000509000000000000" pitchFamily="65" charset="-120"/>
                <a:ea typeface="標楷體" panose="03000509000000000000" pitchFamily="65" charset="-120"/>
              </a:rPr>
              <a:t>點</a:t>
            </a:r>
            <a:r>
              <a:rPr lang="zh-TW" altLang="en-US" sz="1200" dirty="0" smtClean="0">
                <a:latin typeface="標楷體" panose="03000509000000000000" pitchFamily="65" charset="-120"/>
                <a:ea typeface="標楷體" panose="03000509000000000000" pitchFamily="65" charset="-120"/>
              </a:rPr>
              <a:t>擊圖像觀看有關洋山深水港四期碼頭的影片</a:t>
            </a:r>
            <a:endParaRPr lang="ja-JP" altLang="en-US" sz="1200" dirty="0">
              <a:latin typeface="標楷體" panose="03000509000000000000" pitchFamily="65" charset="-120"/>
              <a:ea typeface="標楷體" panose="03000509000000000000" pitchFamily="65" charset="-120"/>
            </a:endParaRPr>
          </a:p>
        </p:txBody>
      </p:sp>
      <p:sp>
        <p:nvSpPr>
          <p:cNvPr id="18" name="文本框 2">
            <a:extLst>
              <a:ext uri="{FF2B5EF4-FFF2-40B4-BE49-F238E27FC236}">
                <a16:creationId xmlns:a16="http://schemas.microsoft.com/office/drawing/2014/main" id="{8624E811-BEE9-4999-AD4B-EFFBA116D48D}"/>
              </a:ext>
            </a:extLst>
          </p:cNvPr>
          <p:cNvSpPr txBox="1"/>
          <p:nvPr/>
        </p:nvSpPr>
        <p:spPr>
          <a:xfrm>
            <a:off x="605430" y="1354518"/>
            <a:ext cx="10910834" cy="954107"/>
          </a:xfrm>
          <a:prstGeom prst="rect">
            <a:avLst/>
          </a:prstGeom>
          <a:solidFill>
            <a:schemeClr val="accent5">
              <a:lumMod val="20000"/>
              <a:lumOff val="80000"/>
            </a:schemeClr>
          </a:solidFill>
          <a:ln w="38100">
            <a:solidFill>
              <a:srgbClr val="00B050"/>
            </a:solidFill>
          </a:ln>
        </p:spPr>
        <p:txBody>
          <a:bodyPr wrap="square" rtlCol="0">
            <a:spAutoFit/>
          </a:bodyPr>
          <a:lstStyle/>
          <a:p>
            <a:pPr algn="just"/>
            <a:r>
              <a:rPr lang="zh-TW" altLang="en-US" sz="2800" dirty="0" smtClean="0">
                <a:latin typeface="DFKai-SB" panose="03000509000000000000" pitchFamily="65" charset="-120"/>
                <a:ea typeface="DFKai-SB" panose="03000509000000000000" pitchFamily="65" charset="-120"/>
              </a:rPr>
              <a:t>國家研發與應用人工智能</a:t>
            </a:r>
            <a:r>
              <a:rPr lang="zh-TW" altLang="en-US" sz="2800" dirty="0">
                <a:latin typeface="DFKai-SB" panose="03000509000000000000" pitchFamily="65" charset="-120"/>
                <a:ea typeface="DFKai-SB" panose="03000509000000000000" pitchFamily="65" charset="-120"/>
              </a:rPr>
              <a:t>於</a:t>
            </a:r>
            <a:r>
              <a:rPr lang="zh-TW" altLang="en-US" sz="2800" dirty="0" smtClean="0">
                <a:latin typeface="DFKai-SB" panose="03000509000000000000" pitchFamily="65" charset="-120"/>
                <a:ea typeface="DFKai-SB" panose="03000509000000000000" pitchFamily="65" charset="-120"/>
              </a:rPr>
              <a:t>提升港口貨櫃碼頭的效率，成為國內外的媒體報導的焦點</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以下為一些例子。</a:t>
            </a:r>
            <a:endParaRPr lang="en-US" altLang="zh-CN" sz="2800" dirty="0">
              <a:latin typeface="DFKai-SB" panose="03000509000000000000" pitchFamily="65" charset="-120"/>
              <a:ea typeface="DFKai-SB" panose="03000509000000000000" pitchFamily="65" charset="-120"/>
            </a:endParaRPr>
          </a:p>
        </p:txBody>
      </p:sp>
      <p:sp>
        <p:nvSpPr>
          <p:cNvPr id="20" name="Freeform 7">
            <a:extLst>
              <a:ext uri="{FF2B5EF4-FFF2-40B4-BE49-F238E27FC236}">
                <a16:creationId xmlns:a16="http://schemas.microsoft.com/office/drawing/2014/main" id="{B80C78EB-1D25-45EA-BE6C-E0D380417B1D}"/>
              </a:ext>
            </a:extLst>
          </p:cNvPr>
          <p:cNvSpPr/>
          <p:nvPr/>
        </p:nvSpPr>
        <p:spPr bwMode="auto">
          <a:xfrm>
            <a:off x="4316007" y="89629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1" name="任意多边形: 形状 12">
            <a:extLst>
              <a:ext uri="{FF2B5EF4-FFF2-40B4-BE49-F238E27FC236}">
                <a16:creationId xmlns:a16="http://schemas.microsoft.com/office/drawing/2014/main" id="{37C87608-262A-4309-807F-EA21E2EEB49F}"/>
              </a:ext>
            </a:extLst>
          </p:cNvPr>
          <p:cNvSpPr/>
          <p:nvPr/>
        </p:nvSpPr>
        <p:spPr bwMode="auto">
          <a:xfrm>
            <a:off x="2478087" y="118580"/>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557643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073">
            <a:extLst>
              <a:ext uri="{FF2B5EF4-FFF2-40B4-BE49-F238E27FC236}">
                <a16:creationId xmlns:a16="http://schemas.microsoft.com/office/drawing/2014/main" id="{8D5B1A8B-D556-4851-B320-9AC839A428DD}"/>
              </a:ext>
            </a:extLst>
          </p:cNvPr>
          <p:cNvSpPr txBox="1">
            <a:spLocks noChangeArrowheads="1"/>
          </p:cNvSpPr>
          <p:nvPr/>
        </p:nvSpPr>
        <p:spPr bwMode="auto">
          <a:xfrm>
            <a:off x="2024063" y="757238"/>
            <a:ext cx="7772400" cy="649287"/>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altLang="zh-CN" sz="3200" b="1" dirty="0">
              <a:latin typeface="DFKai-SB" panose="03000509000000000000" pitchFamily="65" charset="-120"/>
              <a:ea typeface="DFKai-SB" panose="03000509000000000000" pitchFamily="65" charset="-120"/>
            </a:endParaRPr>
          </a:p>
        </p:txBody>
      </p:sp>
      <p:sp>
        <p:nvSpPr>
          <p:cNvPr id="2" name="文字方塊 1"/>
          <p:cNvSpPr txBox="1"/>
          <p:nvPr/>
        </p:nvSpPr>
        <p:spPr>
          <a:xfrm>
            <a:off x="720420" y="5713221"/>
            <a:ext cx="5076531" cy="584775"/>
          </a:xfrm>
          <a:prstGeom prst="rect">
            <a:avLst/>
          </a:prstGeom>
          <a:noFill/>
        </p:spPr>
        <p:txBody>
          <a:bodyPr wrap="square" rtlCol="0">
            <a:spAutoFit/>
          </a:bodyPr>
          <a:lstStyle/>
          <a:p>
            <a:r>
              <a:rPr lang="zh-TW" altLang="en-US" sz="1600" dirty="0" smtClean="0"/>
              <a:t>資料</a:t>
            </a:r>
            <a:r>
              <a:rPr lang="zh-TW" altLang="en-US" sz="1600" dirty="0"/>
              <a:t>來源</a:t>
            </a:r>
            <a:r>
              <a:rPr lang="zh-TW" altLang="en-US" sz="1600" dirty="0" smtClean="0"/>
              <a:t>：澎湃新聞</a:t>
            </a:r>
            <a:r>
              <a:rPr lang="en-US" altLang="zh-TW" sz="1600" dirty="0" smtClean="0"/>
              <a:t>(https</a:t>
            </a:r>
            <a:r>
              <a:rPr lang="en-US" altLang="zh-TW" sz="1600" dirty="0"/>
              <a:t>://</a:t>
            </a:r>
            <a:r>
              <a:rPr lang="en-US" altLang="zh-TW" sz="1600" dirty="0" smtClean="0"/>
              <a:t>www.thepaper.cn/newsDetail_forward_16686624)</a:t>
            </a:r>
            <a:endParaRPr lang="en-US" altLang="zh-TW" sz="1600" dirty="0"/>
          </a:p>
        </p:txBody>
      </p:sp>
      <p:sp>
        <p:nvSpPr>
          <p:cNvPr id="12" name="文本框 13">
            <a:extLst>
              <a:ext uri="{FF2B5EF4-FFF2-40B4-BE49-F238E27FC236}">
                <a16:creationId xmlns:a16="http://schemas.microsoft.com/office/drawing/2014/main" id="{F49CC6A3-9EE4-4FB5-B41B-3BAC94BB01EC}"/>
              </a:ext>
            </a:extLst>
          </p:cNvPr>
          <p:cNvSpPr txBox="1">
            <a:spLocks noChangeArrowheads="1"/>
          </p:cNvSpPr>
          <p:nvPr/>
        </p:nvSpPr>
        <p:spPr bwMode="auto">
          <a:xfrm>
            <a:off x="1593146" y="952362"/>
            <a:ext cx="8407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例子</a:t>
            </a:r>
            <a:r>
              <a:rPr lang="en-US" altLang="zh-TW" sz="3600" b="1" dirty="0" smtClean="0">
                <a:latin typeface="標楷體" panose="03000509000000000000" pitchFamily="65" charset="-120"/>
                <a:ea typeface="標楷體" panose="03000509000000000000" pitchFamily="65" charset="-120"/>
              </a:rPr>
              <a:t>-</a:t>
            </a:r>
            <a:r>
              <a:rPr lang="zh-TW" altLang="en-US" sz="3600" b="1" dirty="0" smtClean="0">
                <a:latin typeface="標楷體" panose="03000509000000000000" pitchFamily="65" charset="-120"/>
                <a:ea typeface="標楷體" panose="03000509000000000000" pitchFamily="65" charset="-120"/>
              </a:rPr>
              <a:t>人工智能在北京冬季奧運會的應用</a:t>
            </a:r>
            <a:endParaRPr lang="zh-CN" altLang="en-US" sz="3600" b="1" dirty="0">
              <a:latin typeface="標楷體" panose="03000509000000000000" pitchFamily="65" charset="-120"/>
              <a:ea typeface="標楷體" panose="03000509000000000000" pitchFamily="65" charset="-120"/>
            </a:endParaRPr>
          </a:p>
        </p:txBody>
      </p:sp>
      <p:pic>
        <p:nvPicPr>
          <p:cNvPr id="2050" name="Picture 2" descr="http://tyj.yn.gov.cn/upload/202202/14/20220214173439877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523" y="2091135"/>
            <a:ext cx="3165756" cy="17783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yj.yn.gov.cn/upload/202202/14/2022021417345086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658" y="4274017"/>
            <a:ext cx="3182187" cy="2073003"/>
          </a:xfrm>
          <a:prstGeom prst="rect">
            <a:avLst/>
          </a:prstGeom>
          <a:noFill/>
          <a:extLst>
            <a:ext uri="{909E8E84-426E-40DD-AFC4-6F175D3DCCD1}">
              <a14:hiddenFill xmlns:a14="http://schemas.microsoft.com/office/drawing/2010/main">
                <a:solidFill>
                  <a:srgbClr val="FFFFFF"/>
                </a:solidFill>
              </a14:hiddenFill>
            </a:ext>
          </a:extLst>
        </p:spPr>
      </p:pic>
      <p:sp>
        <p:nvSpPr>
          <p:cNvPr id="15" name="任意多边形: 形状 12">
            <a:extLst>
              <a:ext uri="{FF2B5EF4-FFF2-40B4-BE49-F238E27FC236}">
                <a16:creationId xmlns:a16="http://schemas.microsoft.com/office/drawing/2014/main" id="{37C87608-262A-4309-807F-EA21E2EEB49F}"/>
              </a:ext>
            </a:extLst>
          </p:cNvPr>
          <p:cNvSpPr/>
          <p:nvPr/>
        </p:nvSpPr>
        <p:spPr bwMode="auto">
          <a:xfrm>
            <a:off x="2553610" y="202129"/>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4" name="Rectangle 3"/>
          <p:cNvSpPr/>
          <p:nvPr/>
        </p:nvSpPr>
        <p:spPr>
          <a:xfrm>
            <a:off x="720420" y="1840470"/>
            <a:ext cx="6096000" cy="3539430"/>
          </a:xfrm>
          <a:prstGeom prst="rect">
            <a:avLst/>
          </a:prstGeom>
          <a:solidFill>
            <a:schemeClr val="accent5">
              <a:lumMod val="20000"/>
              <a:lumOff val="80000"/>
            </a:schemeClr>
          </a:solidFill>
          <a:ln w="38100">
            <a:solidFill>
              <a:schemeClr val="accent2">
                <a:lumMod val="75000"/>
              </a:schemeClr>
            </a:solidFill>
          </a:ln>
        </p:spPr>
        <p:txBody>
          <a:bodyPr>
            <a:spAutoFit/>
          </a:bodyPr>
          <a:lstStyle/>
          <a:p>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人工智能在內地被廣泛應用。</a:t>
            </a:r>
            <a:endPar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a:t>
            </a:r>
            <a:r>
              <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年北京</a:t>
            </a:r>
            <a:r>
              <a:rPr lang="zh-CN"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冬奧會</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為例，冬奧</a:t>
            </a:r>
            <a:r>
              <a:rPr lang="zh-CN"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主媒體中心</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智慧餐廳</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成為</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媒體焦點，</a:t>
            </a:r>
            <a:r>
              <a:rPr lang="zh-CN"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從菜肴的製作到配送上桌，都已經實現了</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無人化</a:t>
            </a:r>
            <a:r>
              <a:rPr lang="zh-TW" altLang="en-US"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被應用於冬奧會場館消殺工作的智能消毒機器人來處理</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8372258" y="1699639"/>
            <a:ext cx="1107996" cy="369332"/>
          </a:xfrm>
          <a:prstGeom prst="rect">
            <a:avLst/>
          </a:prstGeom>
        </p:spPr>
        <p:txBody>
          <a:bodyPr wrap="none">
            <a:spAutoFit/>
          </a:bodyPr>
          <a:lstStyle/>
          <a:p>
            <a:r>
              <a:rPr lang="zh-CN"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智慧餐廳</a:t>
            </a:r>
            <a:endParaRPr lang="en-US" dirty="0"/>
          </a:p>
        </p:txBody>
      </p:sp>
      <p:sp>
        <p:nvSpPr>
          <p:cNvPr id="6" name="Rectangle 5"/>
          <p:cNvSpPr/>
          <p:nvPr/>
        </p:nvSpPr>
        <p:spPr>
          <a:xfrm>
            <a:off x="8028090" y="3935463"/>
            <a:ext cx="2031325" cy="338554"/>
          </a:xfrm>
          <a:prstGeom prst="rect">
            <a:avLst/>
          </a:prstGeom>
        </p:spPr>
        <p:txBody>
          <a:bodyPr wrap="none">
            <a:spAutoFit/>
          </a:bodyPr>
          <a:lstStyle/>
          <a:p>
            <a:r>
              <a:rPr lang="zh-TW" altLang="en-US" sz="16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消毒機器人正在工作</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53850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3073">
            <a:extLst>
              <a:ext uri="{FF2B5EF4-FFF2-40B4-BE49-F238E27FC236}">
                <a16:creationId xmlns:a16="http://schemas.microsoft.com/office/drawing/2014/main" id="{8D5B1A8B-D556-4851-B320-9AC839A428DD}"/>
              </a:ext>
            </a:extLst>
          </p:cNvPr>
          <p:cNvSpPr txBox="1">
            <a:spLocks noChangeArrowheads="1"/>
          </p:cNvSpPr>
          <p:nvPr/>
        </p:nvSpPr>
        <p:spPr bwMode="auto">
          <a:xfrm>
            <a:off x="2024063" y="757238"/>
            <a:ext cx="7772400" cy="649287"/>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altLang="zh-CN" sz="3200" b="1" dirty="0">
              <a:latin typeface="DFKai-SB" panose="03000509000000000000" pitchFamily="65" charset="-120"/>
              <a:ea typeface="DFKai-SB" panose="03000509000000000000" pitchFamily="65" charset="-120"/>
            </a:endParaRPr>
          </a:p>
        </p:txBody>
      </p:sp>
      <p:sp>
        <p:nvSpPr>
          <p:cNvPr id="2" name="文字方塊 1"/>
          <p:cNvSpPr txBox="1"/>
          <p:nvPr/>
        </p:nvSpPr>
        <p:spPr>
          <a:xfrm>
            <a:off x="482860" y="1679403"/>
            <a:ext cx="7879743" cy="4216539"/>
          </a:xfrm>
          <a:prstGeom prst="rect">
            <a:avLst/>
          </a:prstGeom>
          <a:solidFill>
            <a:schemeClr val="accent1">
              <a:lumMod val="20000"/>
              <a:lumOff val="80000"/>
            </a:schemeClr>
          </a:solidFill>
          <a:ln w="38100">
            <a:solidFill>
              <a:schemeClr val="accent6">
                <a:lumMod val="75000"/>
              </a:schemeClr>
            </a:solidFill>
          </a:ln>
        </p:spPr>
        <p:txBody>
          <a:bodyPr wrap="square" rtlCol="0">
            <a:spAutoFit/>
          </a:bodyPr>
          <a:lstStyle/>
          <a:p>
            <a:pPr algn="ctr"/>
            <a:r>
              <a:rPr lang="en-US" altLang="zh-TW" sz="2400" b="1" dirty="0" smtClean="0"/>
              <a:t>AI</a:t>
            </a:r>
            <a:r>
              <a:rPr lang="zh-TW" altLang="en-US" sz="2400" b="1" dirty="0"/>
              <a:t>手語</a:t>
            </a:r>
            <a:r>
              <a:rPr lang="zh-TW" altLang="en-US" sz="2400" b="1" dirty="0" smtClean="0"/>
              <a:t>主播</a:t>
            </a:r>
            <a:endParaRPr lang="en-US" altLang="zh-TW" sz="2400" b="1" dirty="0" smtClean="0"/>
          </a:p>
          <a:p>
            <a:r>
              <a:rPr lang="zh-TW" altLang="en-US" sz="2400" dirty="0"/>
              <a:t>央視新聞</a:t>
            </a:r>
            <a:r>
              <a:rPr lang="zh-TW" altLang="en-US" sz="2400" dirty="0" smtClean="0"/>
              <a:t>聯</a:t>
            </a:r>
            <a:r>
              <a:rPr lang="zh-CN" altLang="en-US" sz="2400" dirty="0" smtClean="0"/>
              <a:t>同</a:t>
            </a:r>
            <a:r>
              <a:rPr lang="zh-TW" altLang="en-US" sz="2400" dirty="0" smtClean="0"/>
              <a:t>百度</a:t>
            </a:r>
            <a:r>
              <a:rPr lang="zh-TW" altLang="en-US" sz="2400" dirty="0"/>
              <a:t>智能雲</a:t>
            </a:r>
            <a:r>
              <a:rPr lang="zh-TW" altLang="en-US" sz="2400" dirty="0" smtClean="0"/>
              <a:t>打造</a:t>
            </a:r>
            <a:r>
              <a:rPr lang="zh-CN" altLang="en-US" sz="2400" dirty="0" smtClean="0"/>
              <a:t>了</a:t>
            </a:r>
            <a:r>
              <a:rPr lang="zh-TW" altLang="en-US" sz="2400" dirty="0" smtClean="0"/>
              <a:t>首</a:t>
            </a:r>
            <a:r>
              <a:rPr lang="zh-TW" altLang="en-US" sz="2400" dirty="0"/>
              <a:t>個</a:t>
            </a:r>
            <a:r>
              <a:rPr lang="en-US" altLang="zh-TW" sz="2400" dirty="0"/>
              <a:t>AI</a:t>
            </a:r>
            <a:r>
              <a:rPr lang="zh-TW" altLang="en-US" sz="2400" dirty="0"/>
              <a:t>手語</a:t>
            </a:r>
            <a:r>
              <a:rPr lang="zh-TW" altLang="en-US" sz="2400" dirty="0" smtClean="0"/>
              <a:t>主播，為</a:t>
            </a:r>
            <a:r>
              <a:rPr lang="zh-TW" altLang="en-US" sz="2400" dirty="0"/>
              <a:t>觀眾提供專業、準確的手語解說，其掌握的手語詞彙規範都來自</a:t>
            </a:r>
            <a:r>
              <a:rPr lang="en-US" altLang="zh-TW" sz="2400" dirty="0"/>
              <a:t>《</a:t>
            </a:r>
            <a:r>
              <a:rPr lang="zh-TW" altLang="en-US" sz="2400" dirty="0"/>
              <a:t>國家通用手語詞典</a:t>
            </a:r>
            <a:r>
              <a:rPr lang="en-US" altLang="zh-TW" sz="2400" dirty="0"/>
              <a:t>》</a:t>
            </a:r>
            <a:r>
              <a:rPr lang="zh-TW" altLang="en-US" sz="2400" dirty="0" smtClean="0"/>
              <a:t>。</a:t>
            </a:r>
            <a:endParaRPr lang="en-US" altLang="zh-TW" sz="2400" dirty="0" smtClean="0"/>
          </a:p>
          <a:p>
            <a:r>
              <a:rPr lang="zh-TW" altLang="en-US" sz="2400" dirty="0" smtClean="0"/>
              <a:t>百度</a:t>
            </a:r>
            <a:r>
              <a:rPr lang="zh-TW" altLang="en-US" sz="2400" dirty="0"/>
              <a:t>智能</a:t>
            </a:r>
            <a:r>
              <a:rPr lang="zh-TW" altLang="en-US" sz="2400" dirty="0" smtClean="0"/>
              <a:t>雲採用語音識別、機器翻譯等人工智能技術，構建複雜而精確的</a:t>
            </a:r>
            <a:r>
              <a:rPr lang="zh-TW" altLang="en-US" sz="2400" dirty="0"/>
              <a:t>手語</a:t>
            </a:r>
            <a:r>
              <a:rPr lang="zh-TW" altLang="en-US" sz="2400" dirty="0" smtClean="0"/>
              <a:t>翻譯，實現</a:t>
            </a:r>
            <a:r>
              <a:rPr lang="zh-TW" altLang="en-US" sz="2400" dirty="0"/>
              <a:t>由文字及音</a:t>
            </a:r>
            <a:r>
              <a:rPr lang="zh-TW" altLang="en-US" sz="2400" dirty="0" smtClean="0"/>
              <a:t>視頻</a:t>
            </a:r>
            <a:r>
              <a:rPr lang="zh-CN" altLang="en-US" sz="2400" dirty="0" smtClean="0"/>
              <a:t>轉</a:t>
            </a:r>
            <a:r>
              <a:rPr lang="zh-TW" altLang="en-US" sz="2400" dirty="0" smtClean="0"/>
              <a:t>到手語，再</a:t>
            </a:r>
            <a:r>
              <a:rPr lang="zh-CN" altLang="en-US" sz="2400" dirty="0" smtClean="0"/>
              <a:t>加入</a:t>
            </a:r>
            <a:r>
              <a:rPr lang="zh-TW" altLang="en-US" sz="2400" dirty="0" smtClean="0"/>
              <a:t>專門</a:t>
            </a:r>
            <a:r>
              <a:rPr lang="zh-TW" altLang="en-US" sz="2400" dirty="0"/>
              <a:t>為</a:t>
            </a:r>
            <a:r>
              <a:rPr lang="zh-TW" altLang="en-US" sz="2400" dirty="0" smtClean="0"/>
              <a:t>手語研發</a:t>
            </a:r>
            <a:r>
              <a:rPr lang="zh-TW" altLang="en-US" sz="2400" dirty="0"/>
              <a:t>的自然</a:t>
            </a:r>
            <a:r>
              <a:rPr lang="zh-TW" altLang="en-US" sz="2400" dirty="0" smtClean="0"/>
              <a:t>動作，</a:t>
            </a:r>
            <a:r>
              <a:rPr lang="zh-TW" altLang="en-US" sz="2400" dirty="0"/>
              <a:t>構建</a:t>
            </a:r>
            <a:r>
              <a:rPr lang="zh-TW" altLang="en-US" sz="2400" dirty="0" smtClean="0"/>
              <a:t>虛擬形象。</a:t>
            </a:r>
            <a:endParaRPr lang="en-US" altLang="zh-TW" sz="2400" dirty="0" smtClean="0"/>
          </a:p>
          <a:p>
            <a:endParaRPr lang="en-US" altLang="zh-TW" sz="2400" dirty="0"/>
          </a:p>
          <a:p>
            <a:r>
              <a:rPr lang="zh-TW" altLang="en-US" sz="2400" dirty="0" smtClean="0"/>
              <a:t>有關北京冬奧應用人工智能的其他例子可閱讀以下資料</a:t>
            </a:r>
            <a:r>
              <a:rPr lang="en-US" altLang="zh-TW" sz="2400" dirty="0" smtClean="0"/>
              <a:t>:</a:t>
            </a:r>
          </a:p>
          <a:p>
            <a:endParaRPr lang="en-US" altLang="zh-TW" sz="1600" dirty="0" smtClean="0"/>
          </a:p>
          <a:p>
            <a:r>
              <a:rPr lang="zh-TW" altLang="en-US" sz="1200" dirty="0"/>
              <a:t>資料來源</a:t>
            </a:r>
            <a:r>
              <a:rPr lang="zh-TW" altLang="en-US" sz="1200" dirty="0" smtClean="0"/>
              <a:t>：</a:t>
            </a:r>
            <a:endParaRPr lang="en-US" altLang="zh-TW" sz="1200" dirty="0" smtClean="0"/>
          </a:p>
          <a:p>
            <a:pPr marL="171450" indent="-171450">
              <a:buFont typeface="Arial" panose="020B0604020202020204" pitchFamily="34" charset="0"/>
              <a:buChar char="•"/>
            </a:pPr>
            <a:r>
              <a:rPr lang="zh-TW" altLang="en-US" sz="1200" dirty="0" smtClean="0"/>
              <a:t>新華網 </a:t>
            </a:r>
            <a:r>
              <a:rPr lang="en-US" altLang="zh-TW" sz="1200" dirty="0" smtClean="0"/>
              <a:t>(http</a:t>
            </a:r>
            <a:r>
              <a:rPr lang="en-US" altLang="zh-TW" sz="1200" dirty="0"/>
              <a:t>://</a:t>
            </a:r>
            <a:r>
              <a:rPr lang="en-US" altLang="zh-TW" sz="1200" dirty="0" smtClean="0"/>
              <a:t>www.news.cn/tech/20220218/ae40f75bbb0840d8870dc33817e1ac5c/c.html)</a:t>
            </a:r>
            <a:endParaRPr lang="en-US" altLang="zh-TW" sz="1200" dirty="0"/>
          </a:p>
          <a:p>
            <a:pPr marL="171450" indent="-171450">
              <a:buFont typeface="Arial" panose="020B0604020202020204" pitchFamily="34" charset="0"/>
              <a:buChar char="•"/>
            </a:pPr>
            <a:r>
              <a:rPr lang="zh-TW" altLang="en-US" sz="1200" dirty="0" smtClean="0"/>
              <a:t>澎湃新聞 </a:t>
            </a:r>
            <a:r>
              <a:rPr lang="en-US" altLang="zh-TW" sz="1200" dirty="0" smtClean="0"/>
              <a:t>(</a:t>
            </a:r>
            <a:r>
              <a:rPr lang="en-US" altLang="zh-TW" sz="1200" dirty="0"/>
              <a:t>https://www.thepaper.cn/newsDetail_forward_16686624</a:t>
            </a:r>
            <a:r>
              <a:rPr lang="en-US" altLang="zh-TW" sz="1200" dirty="0" smtClean="0"/>
              <a:t>)</a:t>
            </a:r>
          </a:p>
        </p:txBody>
      </p:sp>
      <p:pic>
        <p:nvPicPr>
          <p:cNvPr id="3074" name="Picture 2" descr="http://tyj.yn.gov.cn/upload/202202/14/2022021417373132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0408" y="1679403"/>
            <a:ext cx="3412783" cy="2932861"/>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3">
            <a:extLst>
              <a:ext uri="{FF2B5EF4-FFF2-40B4-BE49-F238E27FC236}">
                <a16:creationId xmlns:a16="http://schemas.microsoft.com/office/drawing/2014/main" id="{F49CC6A3-9EE4-4FB5-B41B-3BAC94BB01EC}"/>
              </a:ext>
            </a:extLst>
          </p:cNvPr>
          <p:cNvSpPr txBox="1">
            <a:spLocks noChangeArrowheads="1"/>
          </p:cNvSpPr>
          <p:nvPr/>
        </p:nvSpPr>
        <p:spPr bwMode="auto">
          <a:xfrm>
            <a:off x="1558641" y="944860"/>
            <a:ext cx="8407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smtClean="0">
                <a:latin typeface="標楷體" panose="03000509000000000000" pitchFamily="65" charset="-120"/>
                <a:ea typeface="標楷體" panose="03000509000000000000" pitchFamily="65" charset="-120"/>
              </a:rPr>
              <a:t>例子</a:t>
            </a:r>
            <a:r>
              <a:rPr lang="en-US" altLang="zh-TW" sz="3600" b="1" dirty="0" smtClean="0">
                <a:latin typeface="標楷體" panose="03000509000000000000" pitchFamily="65" charset="-120"/>
                <a:ea typeface="標楷體" panose="03000509000000000000" pitchFamily="65" charset="-120"/>
              </a:rPr>
              <a:t>-</a:t>
            </a:r>
            <a:r>
              <a:rPr lang="zh-TW" altLang="en-US" sz="3600" b="1" dirty="0" smtClean="0">
                <a:latin typeface="標楷體" panose="03000509000000000000" pitchFamily="65" charset="-120"/>
                <a:ea typeface="標楷體" panose="03000509000000000000" pitchFamily="65" charset="-120"/>
              </a:rPr>
              <a:t>人工智能在北京冬季奧運會的應用</a:t>
            </a:r>
            <a:endParaRPr lang="zh-CN" altLang="en-US" sz="3600" b="1" dirty="0">
              <a:latin typeface="標楷體" panose="03000509000000000000" pitchFamily="65" charset="-120"/>
              <a:ea typeface="標楷體" panose="03000509000000000000" pitchFamily="65" charset="-120"/>
            </a:endParaRPr>
          </a:p>
        </p:txBody>
      </p:sp>
      <p:sp>
        <p:nvSpPr>
          <p:cNvPr id="16" name="任意多边形: 形状 12">
            <a:extLst>
              <a:ext uri="{FF2B5EF4-FFF2-40B4-BE49-F238E27FC236}">
                <a16:creationId xmlns:a16="http://schemas.microsoft.com/office/drawing/2014/main" id="{37C87608-262A-4309-807F-EA21E2EEB49F}"/>
              </a:ext>
            </a:extLst>
          </p:cNvPr>
          <p:cNvSpPr/>
          <p:nvPr/>
        </p:nvSpPr>
        <p:spPr bwMode="auto">
          <a:xfrm>
            <a:off x="2631247" y="247928"/>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3" name="Rectangle 2"/>
          <p:cNvSpPr/>
          <p:nvPr/>
        </p:nvSpPr>
        <p:spPr>
          <a:xfrm>
            <a:off x="8728909" y="4848696"/>
            <a:ext cx="2723823" cy="369332"/>
          </a:xfrm>
          <a:prstGeom prst="rect">
            <a:avLst/>
          </a:prstGeom>
        </p:spPr>
        <p:txBody>
          <a:bodyPr wrap="none">
            <a:spAutoFit/>
          </a:bodyPr>
          <a:lstStyle/>
          <a:p>
            <a:r>
              <a:rPr lang="zh-CN"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央視的首個手語</a:t>
            </a:r>
            <a:r>
              <a:rPr lang="en-US" altLang="zh-CN"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AI</a:t>
            </a:r>
            <a:r>
              <a:rPr lang="zh-CN" altLang="en-US"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主持人</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923245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A2FA87BE-9A7B-425E-8291-B2E2EBD5610A}"/>
              </a:ext>
            </a:extLst>
          </p:cNvPr>
          <p:cNvSpPr/>
          <p:nvPr/>
        </p:nvSpPr>
        <p:spPr>
          <a:xfrm flipV="1">
            <a:off x="5604188" y="3222445"/>
            <a:ext cx="4882518" cy="3178235"/>
          </a:xfrm>
          <a:prstGeom prst="roundRect">
            <a:avLst>
              <a:gd name="adj" fmla="val 6780"/>
            </a:avLst>
          </a:prstGeom>
          <a:solidFill>
            <a:srgbClr val="00B050">
              <a:alpha val="5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文本框 1">
            <a:extLst>
              <a:ext uri="{FF2B5EF4-FFF2-40B4-BE49-F238E27FC236}">
                <a16:creationId xmlns:a16="http://schemas.microsoft.com/office/drawing/2014/main" id="{47786022-04D9-411A-A457-78EBE186BDF3}"/>
              </a:ext>
            </a:extLst>
          </p:cNvPr>
          <p:cNvSpPr txBox="1"/>
          <p:nvPr/>
        </p:nvSpPr>
        <p:spPr>
          <a:xfrm>
            <a:off x="520716" y="1382041"/>
            <a:ext cx="10790316" cy="1569660"/>
          </a:xfrm>
          <a:prstGeom prst="rect">
            <a:avLst/>
          </a:prstGeom>
          <a:solidFill>
            <a:schemeClr val="accent4">
              <a:lumMod val="20000"/>
              <a:lumOff val="80000"/>
            </a:schemeClr>
          </a:solidFill>
          <a:ln w="38100">
            <a:solidFill>
              <a:schemeClr val="accent5">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2400" dirty="0" smtClean="0">
                <a:solidFill>
                  <a:schemeClr val="tx1"/>
                </a:solidFill>
                <a:latin typeface="DFKai-SB" panose="03000509000000000000" pitchFamily="65" charset="-120"/>
                <a:ea typeface="DFKai-SB" panose="03000509000000000000" pitchFamily="65" charset="-120"/>
              </a:rPr>
              <a:t>農</a:t>
            </a:r>
            <a:r>
              <a:rPr lang="zh-CN" altLang="en-US" sz="2400" dirty="0">
                <a:solidFill>
                  <a:schemeClr val="tx1"/>
                </a:solidFill>
                <a:latin typeface="DFKai-SB" panose="03000509000000000000" pitchFamily="65" charset="-120"/>
                <a:ea typeface="DFKai-SB" panose="03000509000000000000" pitchFamily="65" charset="-120"/>
              </a:rPr>
              <a:t>業</a:t>
            </a:r>
            <a:r>
              <a:rPr lang="zh-CN" altLang="en-US" sz="2400" dirty="0" smtClean="0">
                <a:solidFill>
                  <a:schemeClr val="tx1"/>
                </a:solidFill>
                <a:latin typeface="DFKai-SB" panose="03000509000000000000" pitchFamily="65" charset="-120"/>
                <a:ea typeface="DFKai-SB" panose="03000509000000000000" pitchFamily="65" charset="-120"/>
              </a:rPr>
              <a:t>養殖</a:t>
            </a:r>
            <a:r>
              <a:rPr lang="zh-TW" altLang="en-US" sz="2400" dirty="0" smtClean="0">
                <a:solidFill>
                  <a:schemeClr val="tx1"/>
                </a:solidFill>
                <a:latin typeface="DFKai-SB" panose="03000509000000000000" pitchFamily="65" charset="-120"/>
                <a:ea typeface="DFKai-SB" panose="03000509000000000000" pitchFamily="65" charset="-120"/>
              </a:rPr>
              <a:t>人工</a:t>
            </a:r>
            <a:r>
              <a:rPr lang="zh-CN" altLang="en-US" sz="2400" dirty="0" smtClean="0">
                <a:solidFill>
                  <a:schemeClr val="tx1"/>
                </a:solidFill>
                <a:latin typeface="DFKai-SB" panose="03000509000000000000" pitchFamily="65" charset="-120"/>
                <a:ea typeface="DFKai-SB" panose="03000509000000000000" pitchFamily="65" charset="-120"/>
              </a:rPr>
              <a:t>智能</a:t>
            </a:r>
            <a:r>
              <a:rPr lang="zh-CN" altLang="en-US" sz="2400" dirty="0">
                <a:solidFill>
                  <a:schemeClr val="tx1"/>
                </a:solidFill>
                <a:latin typeface="DFKai-SB" panose="03000509000000000000" pitchFamily="65" charset="-120"/>
                <a:ea typeface="DFKai-SB" panose="03000509000000000000" pitchFamily="65" charset="-120"/>
              </a:rPr>
              <a:t>化</a:t>
            </a:r>
            <a:r>
              <a:rPr lang="zh-CN" altLang="en-US" sz="2400" dirty="0" smtClean="0">
                <a:solidFill>
                  <a:schemeClr val="tx1"/>
                </a:solidFill>
                <a:latin typeface="DFKai-SB" panose="03000509000000000000" pitchFamily="65" charset="-120"/>
                <a:ea typeface="DFKai-SB" panose="03000509000000000000" pitchFamily="65" charset="-120"/>
              </a:rPr>
              <a:t>能夠</a:t>
            </a:r>
            <a:r>
              <a:rPr lang="zh-TW" altLang="en-US" sz="2400" dirty="0">
                <a:solidFill>
                  <a:schemeClr val="tx1"/>
                </a:solidFill>
                <a:latin typeface="DFKai-SB" panose="03000509000000000000" pitchFamily="65" charset="-120"/>
                <a:ea typeface="DFKai-SB" panose="03000509000000000000" pitchFamily="65" charset="-120"/>
              </a:rPr>
              <a:t>推動農業與養殖業的</a:t>
            </a:r>
            <a:r>
              <a:rPr lang="zh-TW" altLang="en-US" sz="2400" dirty="0" smtClean="0">
                <a:solidFill>
                  <a:schemeClr val="tx1"/>
                </a:solidFill>
                <a:latin typeface="DFKai-SB" panose="03000509000000000000" pitchFamily="65" charset="-120"/>
                <a:ea typeface="DFKai-SB" panose="03000509000000000000" pitchFamily="65" charset="-120"/>
              </a:rPr>
              <a:t>發展。機械人能</a:t>
            </a:r>
            <a:r>
              <a:rPr lang="zh-CN" altLang="en-US" sz="2400" dirty="0" smtClean="0">
                <a:solidFill>
                  <a:schemeClr val="tx1"/>
                </a:solidFill>
                <a:latin typeface="DFKai-SB" panose="03000509000000000000" pitchFamily="65" charset="-120"/>
                <a:ea typeface="DFKai-SB" panose="03000509000000000000" pitchFamily="65" charset="-120"/>
              </a:rPr>
              <a:t>自動識別農作物</a:t>
            </a:r>
            <a:r>
              <a:rPr lang="zh-TW" altLang="en-US" sz="2400" dirty="0" smtClean="0">
                <a:solidFill>
                  <a:schemeClr val="tx1"/>
                </a:solidFill>
                <a:latin typeface="DFKai-SB" panose="03000509000000000000" pitchFamily="65" charset="-120"/>
                <a:ea typeface="DFKai-SB" panose="03000509000000000000" pitchFamily="65" charset="-120"/>
              </a:rPr>
              <a:t>種類及成長階段等</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亦</a:t>
            </a:r>
            <a:r>
              <a:rPr lang="zh-CN" altLang="en-US" sz="2400" dirty="0" smtClean="0">
                <a:solidFill>
                  <a:schemeClr val="tx1"/>
                </a:solidFill>
                <a:latin typeface="DFKai-SB" panose="03000509000000000000" pitchFamily="65" charset="-120"/>
                <a:ea typeface="DFKai-SB" panose="03000509000000000000" pitchFamily="65" charset="-120"/>
              </a:rPr>
              <a:t>可以確定幼苗間距是否合適、雜草是否該除、甚麼時候施肥、是否有病蟲害，並根據這些情況確定應對措施。</a:t>
            </a:r>
            <a:r>
              <a:rPr lang="zh-TW" altLang="en-US" sz="2400" dirty="0">
                <a:solidFill>
                  <a:schemeClr val="tx1"/>
                </a:solidFill>
                <a:latin typeface="DFKai-SB" panose="03000509000000000000" pitchFamily="65" charset="-120"/>
                <a:ea typeface="DFKai-SB" panose="03000509000000000000" pitchFamily="65" charset="-120"/>
              </a:rPr>
              <a:t>多</a:t>
            </a:r>
            <a:r>
              <a:rPr lang="zh-TW" altLang="en-US" sz="2400" dirty="0" smtClean="0">
                <a:solidFill>
                  <a:schemeClr val="tx1"/>
                </a:solidFill>
                <a:latin typeface="DFKai-SB" panose="03000509000000000000" pitchFamily="65" charset="-120"/>
                <a:ea typeface="DFKai-SB" panose="03000509000000000000" pitchFamily="65" charset="-120"/>
              </a:rPr>
              <a:t>間內地</a:t>
            </a:r>
            <a:r>
              <a:rPr lang="zh-CN" altLang="en-US" sz="2400" dirty="0" smtClean="0">
                <a:solidFill>
                  <a:schemeClr val="tx1"/>
                </a:solidFill>
                <a:latin typeface="DFKai-SB" panose="03000509000000000000" pitchFamily="65" charset="-120"/>
                <a:ea typeface="DFKai-SB" panose="03000509000000000000" pitchFamily="65" charset="-120"/>
              </a:rPr>
              <a:t>大規模</a:t>
            </a:r>
            <a:r>
              <a:rPr lang="zh-TW" altLang="en-US" sz="2400" dirty="0" smtClean="0">
                <a:solidFill>
                  <a:schemeClr val="tx1"/>
                </a:solidFill>
                <a:latin typeface="DFKai-SB" panose="03000509000000000000" pitchFamily="65" charset="-120"/>
                <a:ea typeface="DFKai-SB" panose="03000509000000000000" pitchFamily="65" charset="-120"/>
              </a:rPr>
              <a:t>科技</a:t>
            </a:r>
            <a:r>
              <a:rPr lang="zh-CN" altLang="en-US" sz="2400" dirty="0" smtClean="0">
                <a:solidFill>
                  <a:schemeClr val="tx1"/>
                </a:solidFill>
                <a:latin typeface="DFKai-SB" panose="03000509000000000000" pitchFamily="65" charset="-120"/>
                <a:ea typeface="DFKai-SB" panose="03000509000000000000" pitchFamily="65" charset="-120"/>
              </a:rPr>
              <a:t>公司</a:t>
            </a:r>
            <a:r>
              <a:rPr lang="zh-TW" altLang="en-US" sz="2400" dirty="0" smtClean="0">
                <a:solidFill>
                  <a:schemeClr val="tx1"/>
                </a:solidFill>
                <a:latin typeface="DFKai-SB" panose="03000509000000000000" pitchFamily="65" charset="-120"/>
                <a:ea typeface="DFKai-SB" panose="03000509000000000000" pitchFamily="65" charset="-120"/>
              </a:rPr>
              <a:t>已</a:t>
            </a:r>
            <a:r>
              <a:rPr lang="zh-TW" altLang="en-US" sz="2400" dirty="0">
                <a:solidFill>
                  <a:schemeClr val="tx1"/>
                </a:solidFill>
                <a:latin typeface="DFKai-SB" panose="03000509000000000000" pitchFamily="65" charset="-120"/>
                <a:ea typeface="DFKai-SB" panose="03000509000000000000" pitchFamily="65" charset="-120"/>
              </a:rPr>
              <a:t>相繼將人工</a:t>
            </a:r>
            <a:r>
              <a:rPr lang="zh-TW" altLang="en-US" sz="2400" dirty="0">
                <a:latin typeface="DFKai-SB" panose="03000509000000000000" pitchFamily="65" charset="-120"/>
                <a:ea typeface="DFKai-SB" panose="03000509000000000000" pitchFamily="65" charset="-120"/>
              </a:rPr>
              <a:t>智能加入養豬</a:t>
            </a:r>
            <a:r>
              <a:rPr lang="zh-TW" altLang="en-US" sz="2400" dirty="0" smtClean="0">
                <a:latin typeface="DFKai-SB" panose="03000509000000000000" pitchFamily="65" charset="-120"/>
                <a:ea typeface="DFKai-SB" panose="03000509000000000000" pitchFamily="65" charset="-120"/>
              </a:rPr>
              <a:t>業，推動數碼農村的發展。</a:t>
            </a:r>
            <a:endParaRPr lang="zh-CN" altLang="en-US" sz="2400" dirty="0">
              <a:latin typeface="DFKai-SB" panose="03000509000000000000" pitchFamily="65" charset="-120"/>
              <a:ea typeface="DFKai-SB" panose="03000509000000000000" pitchFamily="65" charset="-120"/>
            </a:endParaRPr>
          </a:p>
        </p:txBody>
      </p:sp>
      <p:sp>
        <p:nvSpPr>
          <p:cNvPr id="10" name="标题 1">
            <a:extLst>
              <a:ext uri="{FF2B5EF4-FFF2-40B4-BE49-F238E27FC236}">
                <a16:creationId xmlns:a16="http://schemas.microsoft.com/office/drawing/2014/main" id="{1881F480-060B-4047-81C4-56EBB684F3D3}"/>
              </a:ext>
            </a:extLst>
          </p:cNvPr>
          <p:cNvSpPr txBox="1">
            <a:spLocks noChangeArrowheads="1"/>
          </p:cNvSpPr>
          <p:nvPr/>
        </p:nvSpPr>
        <p:spPr bwMode="auto">
          <a:xfrm>
            <a:off x="2872213" y="894893"/>
            <a:ext cx="597810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TW" altLang="en-US" sz="2800" b="1" dirty="0"/>
              <a:t>農業種植</a:t>
            </a:r>
            <a:r>
              <a:rPr lang="zh-TW" altLang="en-US" sz="2800" b="1" dirty="0" smtClean="0"/>
              <a:t>養殖與</a:t>
            </a:r>
            <a:r>
              <a:rPr lang="zh-TW" altLang="en-US" sz="2800" b="1" dirty="0"/>
              <a:t>人工</a:t>
            </a:r>
            <a:r>
              <a:rPr lang="zh-TW" altLang="en-US" sz="2800" b="1" dirty="0" smtClean="0"/>
              <a:t>智能等科技</a:t>
            </a:r>
            <a:r>
              <a:rPr lang="zh-CN" altLang="en-US" sz="2800" b="1" dirty="0" smtClean="0"/>
              <a:t>結</a:t>
            </a:r>
            <a:r>
              <a:rPr lang="zh-TW" altLang="en-US" sz="2800" b="1" dirty="0" smtClean="0"/>
              <a:t>合</a:t>
            </a:r>
            <a:endParaRPr lang="zh-CN" altLang="en-US" sz="2800" b="1" dirty="0"/>
          </a:p>
        </p:txBody>
      </p:sp>
      <p:sp>
        <p:nvSpPr>
          <p:cNvPr id="11" name="Freeform 6">
            <a:extLst>
              <a:ext uri="{FF2B5EF4-FFF2-40B4-BE49-F238E27FC236}">
                <a16:creationId xmlns:a16="http://schemas.microsoft.com/office/drawing/2014/main" id="{4120D621-7C37-4A2A-9DD4-4C891FE9D8D2}"/>
              </a:ext>
            </a:extLst>
          </p:cNvPr>
          <p:cNvSpPr/>
          <p:nvPr/>
        </p:nvSpPr>
        <p:spPr bwMode="auto">
          <a:xfrm>
            <a:off x="2424631" y="937609"/>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3" name="文本框 2">
            <a:extLst>
              <a:ext uri="{FF2B5EF4-FFF2-40B4-BE49-F238E27FC236}">
                <a16:creationId xmlns:a16="http://schemas.microsoft.com/office/drawing/2014/main" id="{602B0291-E92C-4257-B91C-AFA51FC0F205}"/>
              </a:ext>
            </a:extLst>
          </p:cNvPr>
          <p:cNvSpPr txBox="1"/>
          <p:nvPr/>
        </p:nvSpPr>
        <p:spPr>
          <a:xfrm>
            <a:off x="6410193" y="3222445"/>
            <a:ext cx="3342912" cy="461665"/>
          </a:xfrm>
          <a:prstGeom prst="rect">
            <a:avLst/>
          </a:prstGeom>
          <a:noFill/>
        </p:spPr>
        <p:txBody>
          <a:bodyPr wrap="square" rtlCol="0">
            <a:spAutoFit/>
          </a:bodyPr>
          <a:lstStyle/>
          <a:p>
            <a:r>
              <a:rPr lang="zh-TW" altLang="en-US" sz="2400" dirty="0" smtClean="0"/>
              <a:t>影片</a:t>
            </a:r>
            <a:r>
              <a:rPr lang="en-US" altLang="zh-TW" sz="2400" dirty="0" smtClean="0"/>
              <a:t>: </a:t>
            </a:r>
            <a:r>
              <a:rPr lang="zh-TW" altLang="en-US" sz="2400" dirty="0" smtClean="0"/>
              <a:t>智能</a:t>
            </a:r>
            <a:r>
              <a:rPr lang="zh-TW" altLang="en-US" sz="2400" dirty="0"/>
              <a:t>農業新趨勢</a:t>
            </a:r>
            <a:endParaRPr lang="zh-CN" altLang="en-US" sz="2400" dirty="0"/>
          </a:p>
        </p:txBody>
      </p:sp>
      <p:sp>
        <p:nvSpPr>
          <p:cNvPr id="5" name="文字方塊 4"/>
          <p:cNvSpPr txBox="1"/>
          <p:nvPr/>
        </p:nvSpPr>
        <p:spPr>
          <a:xfrm>
            <a:off x="1147973" y="6134071"/>
            <a:ext cx="5366473" cy="646331"/>
          </a:xfrm>
          <a:prstGeom prst="rect">
            <a:avLst/>
          </a:prstGeom>
          <a:noFill/>
        </p:spPr>
        <p:txBody>
          <a:bodyPr wrap="square" rtlCol="0">
            <a:spAutoFit/>
          </a:bodyPr>
          <a:lstStyle/>
          <a:p>
            <a:r>
              <a:rPr lang="zh-TW" altLang="en-US" sz="1200" dirty="0" smtClean="0"/>
              <a:t>資料來源</a:t>
            </a:r>
            <a:r>
              <a:rPr lang="en-US" altLang="zh-TW" sz="1200" dirty="0" smtClean="0"/>
              <a:t>: </a:t>
            </a:r>
          </a:p>
          <a:p>
            <a:pPr marL="285750" indent="-285750">
              <a:buFont typeface="Arial" panose="020B0604020202020204" pitchFamily="34" charset="0"/>
              <a:buChar char="•"/>
            </a:pPr>
            <a:r>
              <a:rPr lang="zh-TW" altLang="en-US" sz="1200" dirty="0" smtClean="0"/>
              <a:t>新華社 </a:t>
            </a:r>
            <a:r>
              <a:rPr lang="en-US" altLang="zh-TW" sz="1200" dirty="0" smtClean="0"/>
              <a:t>(http</a:t>
            </a:r>
            <a:r>
              <a:rPr lang="en-US" altLang="zh-TW" sz="1200" dirty="0"/>
              <a:t>://</a:t>
            </a:r>
            <a:r>
              <a:rPr lang="en-US" altLang="zh-TW" sz="1200" dirty="0" smtClean="0"/>
              <a:t>www.xinhuanet.com/politics/2021-03/21/c_1127236833.htm )</a:t>
            </a:r>
            <a:r>
              <a:rPr lang="en-US" altLang="zh-CN" sz="1200" dirty="0" smtClean="0"/>
              <a:t> </a:t>
            </a:r>
          </a:p>
          <a:p>
            <a:pPr marL="285750" indent="-285750">
              <a:buFont typeface="Arial" panose="020B0604020202020204" pitchFamily="34" charset="0"/>
              <a:buChar char="•"/>
            </a:pPr>
            <a:r>
              <a:rPr lang="en-US" altLang="zh-TW" sz="1200" dirty="0" smtClean="0"/>
              <a:t>The </a:t>
            </a:r>
            <a:r>
              <a:rPr lang="en-US" altLang="zh-TW" sz="1200" dirty="0"/>
              <a:t>China Current </a:t>
            </a:r>
            <a:r>
              <a:rPr lang="en-US" altLang="zh-TW" sz="1200" dirty="0" smtClean="0"/>
              <a:t>(https</a:t>
            </a:r>
            <a:r>
              <a:rPr lang="en-US" altLang="zh-TW" sz="1200" dirty="0"/>
              <a:t>://</a:t>
            </a:r>
            <a:r>
              <a:rPr lang="en-US" altLang="zh-TW" sz="1200" dirty="0" smtClean="0"/>
              <a:t>chinacurrent.com/hk/story/21006/ai-in-agriculture)</a:t>
            </a:r>
            <a:endParaRPr lang="zh-CN" altLang="en-US" sz="1200" dirty="0"/>
          </a:p>
        </p:txBody>
      </p:sp>
      <p:sp>
        <p:nvSpPr>
          <p:cNvPr id="16" name="任意多边形: 形状 12">
            <a:extLst>
              <a:ext uri="{FF2B5EF4-FFF2-40B4-BE49-F238E27FC236}">
                <a16:creationId xmlns:a16="http://schemas.microsoft.com/office/drawing/2014/main" id="{37C87608-262A-4309-807F-EA21E2EEB49F}"/>
              </a:ext>
            </a:extLst>
          </p:cNvPr>
          <p:cNvSpPr/>
          <p:nvPr/>
        </p:nvSpPr>
        <p:spPr bwMode="auto">
          <a:xfrm>
            <a:off x="2553610" y="125782"/>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19" name="矩形: 圆角 30">
            <a:extLst>
              <a:ext uri="{FF2B5EF4-FFF2-40B4-BE49-F238E27FC236}">
                <a16:creationId xmlns:a16="http://schemas.microsoft.com/office/drawing/2014/main" id="{A2FA87BE-9A7B-425E-8291-B2E2EBD5610A}"/>
              </a:ext>
            </a:extLst>
          </p:cNvPr>
          <p:cNvSpPr/>
          <p:nvPr/>
        </p:nvSpPr>
        <p:spPr>
          <a:xfrm flipV="1">
            <a:off x="520715" y="3183237"/>
            <a:ext cx="4882518" cy="3178235"/>
          </a:xfrm>
          <a:prstGeom prst="roundRect">
            <a:avLst>
              <a:gd name="adj" fmla="val 6780"/>
            </a:avLst>
          </a:prstGeom>
          <a:solidFill>
            <a:srgbClr val="00B050">
              <a:alpha val="5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pic>
        <p:nvPicPr>
          <p:cNvPr id="20" name="Picture 2" descr="http://finance.people.com.cn/mediafile/pic/20210321/39/17167357583415029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973" y="3644902"/>
            <a:ext cx="3722614" cy="2368936"/>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5">
            <a:extLst>
              <a:ext uri="{FF2B5EF4-FFF2-40B4-BE49-F238E27FC236}">
                <a16:creationId xmlns:a16="http://schemas.microsoft.com/office/drawing/2014/main" id="{C7D9110F-6991-4829-B6A2-EDFA5B87531A}"/>
              </a:ext>
            </a:extLst>
          </p:cNvPr>
          <p:cNvSpPr txBox="1"/>
          <p:nvPr/>
        </p:nvSpPr>
        <p:spPr>
          <a:xfrm>
            <a:off x="1534163" y="3162271"/>
            <a:ext cx="2950233" cy="461665"/>
          </a:xfrm>
          <a:prstGeom prst="rect">
            <a:avLst/>
          </a:prstGeom>
          <a:noFill/>
          <a:ln>
            <a:noFill/>
          </a:ln>
        </p:spPr>
        <p:txBody>
          <a:bodyPr wrap="square">
            <a:spAutoFit/>
          </a:bodyPr>
          <a:lstStyle>
            <a:defPPr>
              <a:defRPr lang="zh-CN"/>
            </a:defPPr>
            <a:lvl1pPr>
              <a:defRPr>
                <a:latin typeface="DFKai-SB" panose="03000509000000000000" pitchFamily="65" charset="-120"/>
                <a:ea typeface="DFKai-SB" panose="03000509000000000000" pitchFamily="65" charset="-120"/>
              </a:defRPr>
            </a:lvl1pPr>
          </a:lstStyle>
          <a:p>
            <a:r>
              <a:rPr lang="zh-CN" altLang="en-US" sz="2400" dirty="0" smtClean="0"/>
              <a:t>無人</a:t>
            </a:r>
            <a:r>
              <a:rPr lang="zh-CN" altLang="en-US" sz="2400" dirty="0"/>
              <a:t>機進行播種</a:t>
            </a:r>
            <a:r>
              <a:rPr lang="zh-CN" altLang="en-US" sz="2400" dirty="0" smtClean="0"/>
              <a:t>作業</a:t>
            </a:r>
            <a:endParaRPr lang="en-US" altLang="zh-CN" sz="2400" dirty="0" smtClean="0"/>
          </a:p>
        </p:txBody>
      </p:sp>
      <p:pic>
        <p:nvPicPr>
          <p:cNvPr id="8" name="Picture 7">
            <a:hlinkClick r:id="rId4"/>
          </p:cNvPr>
          <p:cNvPicPr>
            <a:picLocks noChangeAspect="1"/>
          </p:cNvPicPr>
          <p:nvPr/>
        </p:nvPicPr>
        <p:blipFill>
          <a:blip r:embed="rId5"/>
          <a:stretch>
            <a:fillRect/>
          </a:stretch>
        </p:blipFill>
        <p:spPr>
          <a:xfrm>
            <a:off x="6221121" y="3740667"/>
            <a:ext cx="3811252" cy="2361031"/>
          </a:xfrm>
          <a:prstGeom prst="rect">
            <a:avLst/>
          </a:prstGeom>
        </p:spPr>
      </p:pic>
    </p:spTree>
    <p:extLst>
      <p:ext uri="{BB962C8B-B14F-4D97-AF65-F5344CB8AC3E}">
        <p14:creationId xmlns:p14="http://schemas.microsoft.com/office/powerpoint/2010/main" val="4044826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59B7DB31-F702-44E6-A039-458B42D89597}"/>
              </a:ext>
            </a:extLst>
          </p:cNvPr>
          <p:cNvSpPr txBox="1">
            <a:spLocks noChangeArrowheads="1"/>
          </p:cNvSpPr>
          <p:nvPr/>
        </p:nvSpPr>
        <p:spPr bwMode="auto">
          <a:xfrm>
            <a:off x="3202534" y="940906"/>
            <a:ext cx="4880418"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smtClean="0">
                <a:latin typeface="DFKai-SB" panose="03000509000000000000" pitchFamily="65" charset="-120"/>
                <a:ea typeface="DFKai-SB" panose="03000509000000000000" pitchFamily="65" charset="-120"/>
              </a:rPr>
              <a:t>人工智能改</a:t>
            </a:r>
            <a:r>
              <a:rPr lang="zh-CN" altLang="en-US" sz="2800" b="1" dirty="0" smtClean="0"/>
              <a:t>變了</a:t>
            </a:r>
            <a:r>
              <a:rPr lang="zh-TW" altLang="en-US" sz="2800" b="1" dirty="0" smtClean="0"/>
              <a:t>商業營運模式</a:t>
            </a:r>
            <a:endParaRPr lang="zh-CN" altLang="en-US" sz="2800" b="1" dirty="0"/>
          </a:p>
        </p:txBody>
      </p:sp>
      <p:sp>
        <p:nvSpPr>
          <p:cNvPr id="7" name="Freeform 6">
            <a:extLst>
              <a:ext uri="{FF2B5EF4-FFF2-40B4-BE49-F238E27FC236}">
                <a16:creationId xmlns:a16="http://schemas.microsoft.com/office/drawing/2014/main" id="{2787AE30-009A-40C6-AD76-9014D22C145A}"/>
              </a:ext>
            </a:extLst>
          </p:cNvPr>
          <p:cNvSpPr/>
          <p:nvPr/>
        </p:nvSpPr>
        <p:spPr bwMode="auto">
          <a:xfrm>
            <a:off x="2754952" y="1031691"/>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文本框 7">
            <a:extLst>
              <a:ext uri="{FF2B5EF4-FFF2-40B4-BE49-F238E27FC236}">
                <a16:creationId xmlns:a16="http://schemas.microsoft.com/office/drawing/2014/main" id="{C2197736-F4F9-4B92-B684-C254B388FBDF}"/>
              </a:ext>
            </a:extLst>
          </p:cNvPr>
          <p:cNvSpPr txBox="1"/>
          <p:nvPr/>
        </p:nvSpPr>
        <p:spPr>
          <a:xfrm>
            <a:off x="450673" y="1514709"/>
            <a:ext cx="11151855" cy="1200329"/>
          </a:xfrm>
          <a:prstGeom prst="rect">
            <a:avLst/>
          </a:prstGeom>
          <a:solidFill>
            <a:schemeClr val="accent6">
              <a:lumMod val="20000"/>
              <a:lumOff val="80000"/>
            </a:schemeClr>
          </a:solidFill>
          <a:ln w="38100">
            <a:solidFill>
              <a:schemeClr val="accent4">
                <a:lumMod val="50000"/>
              </a:schemeClr>
            </a:solidFill>
          </a:ln>
        </p:spPr>
        <p:txBody>
          <a:bodyPr wrap="square">
            <a:spAutoFit/>
          </a:bodyPr>
          <a:lstStyle/>
          <a:p>
            <a:pPr algn="just"/>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人工智能在金融業的應用，</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主要在</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投資</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選擇及</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客</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戶</a:t>
            </a:r>
            <a:r>
              <a:rPr lang="zh-CN" altLang="en-US" sz="2400" kern="100" dirty="0" smtClean="0">
                <a:latin typeface="DFKai-SB" panose="03000509000000000000" pitchFamily="65" charset="-120"/>
                <a:ea typeface="DFKai-SB" panose="03000509000000000000" pitchFamily="65" charset="-120"/>
                <a:cs typeface="Times New Roman" panose="02020603050405020304" pitchFamily="18" charset="0"/>
              </a:rPr>
              <a:t>服</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務上。</a:t>
            </a:r>
            <a:endPar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endParaRPr>
          </a:p>
          <a:p>
            <a:pPr algn="just"/>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在零售業</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人工智能可根據顧客以前的購買紀錄進行分析後給予顧客選購時的意見</a:t>
            </a:r>
            <a:r>
              <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如</a:t>
            </a:r>
            <a:r>
              <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推介健康餐單、接近款式的衣服等</a:t>
            </a:r>
            <a:r>
              <a:rPr lang="en-US" altLang="zh-TW" sz="24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en-US" altLang="zh-CN" sz="24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grpSp>
        <p:nvGrpSpPr>
          <p:cNvPr id="4" name="组合 3">
            <a:extLst>
              <a:ext uri="{FF2B5EF4-FFF2-40B4-BE49-F238E27FC236}">
                <a16:creationId xmlns:a16="http://schemas.microsoft.com/office/drawing/2014/main" id="{A48C18EB-88EE-43C4-9AC9-056EA816D8BB}"/>
              </a:ext>
            </a:extLst>
          </p:cNvPr>
          <p:cNvGrpSpPr/>
          <p:nvPr/>
        </p:nvGrpSpPr>
        <p:grpSpPr>
          <a:xfrm>
            <a:off x="450673" y="3031173"/>
            <a:ext cx="3603742" cy="2785272"/>
            <a:chOff x="6376538" y="2110289"/>
            <a:chExt cx="4700520" cy="2930335"/>
          </a:xfrm>
        </p:grpSpPr>
        <p:sp>
          <p:nvSpPr>
            <p:cNvPr id="14" name="AutoShape 4">
              <a:extLst>
                <a:ext uri="{FF2B5EF4-FFF2-40B4-BE49-F238E27FC236}">
                  <a16:creationId xmlns:a16="http://schemas.microsoft.com/office/drawing/2014/main" id="{4F06B5E2-30DA-45E7-950C-AA912A44D613}"/>
                </a:ext>
              </a:extLst>
            </p:cNvPr>
            <p:cNvSpPr/>
            <p:nvPr/>
          </p:nvSpPr>
          <p:spPr>
            <a:xfrm>
              <a:off x="6376538" y="2110289"/>
              <a:ext cx="4700520" cy="2930335"/>
            </a:xfrm>
            <a:prstGeom prst="roundRect">
              <a:avLst>
                <a:gd name="adj" fmla="val 10084"/>
              </a:avLst>
            </a:prstGeom>
            <a:solidFill>
              <a:srgbClr val="FDB602">
                <a:alpha val="10196"/>
              </a:srgbClr>
            </a:solidFill>
            <a:ln w="19050" cap="rnd" cmpd="sng">
              <a:solidFill>
                <a:srgbClr val="F7B60D"/>
              </a:solidFill>
              <a:prstDash val="sysDot"/>
              <a:headEnd type="none" w="med" len="med"/>
              <a:tailEnd type="none" w="med" len="med"/>
            </a:ln>
          </p:spPr>
          <p:txBody>
            <a:bodyPr/>
            <a:lstStyle/>
            <a:p>
              <a:endParaRPr lang="zh-CN" altLang="en-US" dirty="0">
                <a:solidFill>
                  <a:srgbClr val="000000"/>
                </a:solidFill>
                <a:latin typeface="Gulim" panose="020B0600000101010101" pitchFamily="34" charset="-127"/>
              </a:endParaRPr>
            </a:p>
          </p:txBody>
        </p:sp>
        <p:sp>
          <p:nvSpPr>
            <p:cNvPr id="11" name="文本框 10">
              <a:extLst>
                <a:ext uri="{FF2B5EF4-FFF2-40B4-BE49-F238E27FC236}">
                  <a16:creationId xmlns:a16="http://schemas.microsoft.com/office/drawing/2014/main" id="{BF96D00E-3676-43FA-B359-35DDDE52CEDE}"/>
                </a:ext>
              </a:extLst>
            </p:cNvPr>
            <p:cNvSpPr txBox="1"/>
            <p:nvPr/>
          </p:nvSpPr>
          <p:spPr>
            <a:xfrm>
              <a:off x="6463234" y="2346466"/>
              <a:ext cx="4417623" cy="2428547"/>
            </a:xfrm>
            <a:prstGeom prst="rect">
              <a:avLst/>
            </a:prstGeom>
            <a:noFill/>
          </p:spPr>
          <p:txBody>
            <a:bodyPr wrap="square">
              <a:spAutoFit/>
            </a:bodyPr>
            <a:lstStyle/>
            <a:p>
              <a:pPr algn="just"/>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很多銀行都開始</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使用網上服務及</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應用聊天</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機械人</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400" dirty="0">
                  <a:latin typeface="DFKai-SB" panose="03000509000000000000" pitchFamily="65" charset="-120"/>
                  <a:ea typeface="DFKai-SB" panose="03000509000000000000" pitchFamily="65" charset="-120"/>
                  <a:cs typeface="Times New Roman" panose="02020603050405020304" pitchFamily="18" charset="0"/>
                </a:rPr>
                <a:t>為</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客戶</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提供多種服</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務。</a:t>
              </a:r>
              <a:r>
                <a:rPr lang="zh-CN" altLang="en-US" sz="2400" dirty="0">
                  <a:latin typeface="DFKai-SB" panose="03000509000000000000" pitchFamily="65" charset="-120"/>
                  <a:ea typeface="DFKai-SB" panose="03000509000000000000" pitchFamily="65" charset="-120"/>
                  <a:cs typeface="Times New Roman" panose="02020603050405020304" pitchFamily="18" charset="0"/>
                </a:rPr>
                <a:t>聊天</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機械人能夠全天候地與客戶互動，從而</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改變了</a:t>
              </a:r>
              <a:r>
                <a:rPr lang="zh-CN" altLang="en-US" sz="2400" dirty="0" smtClean="0">
                  <a:latin typeface="DFKai-SB" panose="03000509000000000000" pitchFamily="65" charset="-120"/>
                  <a:ea typeface="DFKai-SB" panose="03000509000000000000" pitchFamily="65" charset="-120"/>
                  <a:cs typeface="Times New Roman" panose="02020603050405020304" pitchFamily="18" charset="0"/>
                </a:rPr>
                <a:t>銀行</a:t>
              </a:r>
              <a:r>
                <a:rPr lang="zh-TW" altLang="en-US" sz="2400" dirty="0" smtClean="0">
                  <a:latin typeface="DFKai-SB" panose="03000509000000000000" pitchFamily="65" charset="-120"/>
                  <a:ea typeface="DFKai-SB" panose="03000509000000000000" pitchFamily="65" charset="-120"/>
                  <a:cs typeface="Times New Roman" panose="02020603050405020304" pitchFamily="18" charset="0"/>
                </a:rPr>
                <a:t>營運模式</a:t>
              </a:r>
              <a:r>
                <a:rPr lang="zh-CN" altLang="en-US" sz="2000" dirty="0" smtClean="0">
                  <a:latin typeface="DFKai-SB" panose="03000509000000000000" pitchFamily="65" charset="-120"/>
                  <a:ea typeface="DFKai-SB" panose="03000509000000000000" pitchFamily="65" charset="-120"/>
                  <a:cs typeface="Times New Roman" panose="02020603050405020304" pitchFamily="18" charset="0"/>
                </a:rPr>
                <a:t>。</a:t>
              </a:r>
              <a:endParaRPr lang="en-US" altLang="zh-CN" sz="2000" strike="sngStrike" dirty="0">
                <a:solidFill>
                  <a:srgbClr val="FF0000"/>
                </a:solidFill>
                <a:latin typeface="DFKai-SB" panose="03000509000000000000" pitchFamily="65" charset="-120"/>
                <a:ea typeface="DFKai-SB" panose="03000509000000000000" pitchFamily="65" charset="-120"/>
                <a:cs typeface="Times New Roman" panose="02020603050405020304" pitchFamily="18" charset="0"/>
              </a:endParaRPr>
            </a:p>
          </p:txBody>
        </p:sp>
      </p:grpSp>
      <p:sp>
        <p:nvSpPr>
          <p:cNvPr id="2" name="文本框 1">
            <a:extLst>
              <a:ext uri="{FF2B5EF4-FFF2-40B4-BE49-F238E27FC236}">
                <a16:creationId xmlns:a16="http://schemas.microsoft.com/office/drawing/2014/main" id="{D042FD62-4779-4F7E-863F-BE94F0324C44}"/>
              </a:ext>
            </a:extLst>
          </p:cNvPr>
          <p:cNvSpPr txBox="1"/>
          <p:nvPr/>
        </p:nvSpPr>
        <p:spPr>
          <a:xfrm>
            <a:off x="9334669" y="3081797"/>
            <a:ext cx="2267859" cy="1328023"/>
          </a:xfrm>
          <a:prstGeom prst="wedgeRoundRectCallout">
            <a:avLst>
              <a:gd name="adj1" fmla="val -9931"/>
              <a:gd name="adj2" fmla="val 65848"/>
              <a:gd name="adj3" fmla="val 1666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2400" dirty="0" smtClean="0">
                <a:latin typeface="+mn-ea"/>
              </a:rPr>
              <a:t>人工智能令我們生活與消費更便利</a:t>
            </a:r>
            <a:r>
              <a:rPr lang="zh-CN" altLang="en-US" sz="2400" dirty="0" smtClean="0">
                <a:latin typeface="+mn-ea"/>
              </a:rPr>
              <a:t>。</a:t>
            </a:r>
            <a:endParaRPr lang="zh-CN" altLang="en-US" sz="2400" dirty="0">
              <a:latin typeface="+mn-ea"/>
            </a:endParaRPr>
          </a:p>
        </p:txBody>
      </p:sp>
      <p:pic>
        <p:nvPicPr>
          <p:cNvPr id="15" name="图片 14">
            <a:extLst>
              <a:ext uri="{FF2B5EF4-FFF2-40B4-BE49-F238E27FC236}">
                <a16:creationId xmlns:a16="http://schemas.microsoft.com/office/drawing/2014/main" id="{51F34713-07BA-42CE-B32B-1354C7E3E8F6}"/>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02187" y="4712629"/>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9" name="文字方塊 8"/>
          <p:cNvSpPr txBox="1"/>
          <p:nvPr/>
        </p:nvSpPr>
        <p:spPr>
          <a:xfrm>
            <a:off x="5029575" y="6210903"/>
            <a:ext cx="3320500" cy="369332"/>
          </a:xfrm>
          <a:prstGeom prst="rect">
            <a:avLst/>
          </a:prstGeom>
          <a:noFill/>
        </p:spPr>
        <p:txBody>
          <a:bodyPr wrap="square" rtlCol="0">
            <a:spAutoFit/>
          </a:bodyPr>
          <a:lstStyle/>
          <a:p>
            <a:pPr algn="ctr"/>
            <a:r>
              <a:rPr lang="zh-TW" altLang="en-US" dirty="0" smtClean="0"/>
              <a:t>本地銀行應用人工智能的例子</a:t>
            </a:r>
            <a:endParaRPr lang="zh-HK" altLang="en-US" dirty="0"/>
          </a:p>
        </p:txBody>
      </p:sp>
      <p:pic>
        <p:nvPicPr>
          <p:cNvPr id="10" name="圖片 9"/>
          <p:cNvPicPr>
            <a:picLocks noChangeAspect="1"/>
          </p:cNvPicPr>
          <p:nvPr/>
        </p:nvPicPr>
        <p:blipFill>
          <a:blip r:embed="rId3"/>
          <a:stretch>
            <a:fillRect/>
          </a:stretch>
        </p:blipFill>
        <p:spPr>
          <a:xfrm>
            <a:off x="4414515" y="3031173"/>
            <a:ext cx="4737523" cy="3179730"/>
          </a:xfrm>
          <a:prstGeom prst="rect">
            <a:avLst/>
          </a:prstGeom>
        </p:spPr>
      </p:pic>
      <p:sp>
        <p:nvSpPr>
          <p:cNvPr id="13" name="任意多边形: 形状 12">
            <a:extLst>
              <a:ext uri="{FF2B5EF4-FFF2-40B4-BE49-F238E27FC236}">
                <a16:creationId xmlns:a16="http://schemas.microsoft.com/office/drawing/2014/main" id="{37C87608-262A-4309-807F-EA21E2EEB49F}"/>
              </a:ext>
            </a:extLst>
          </p:cNvPr>
          <p:cNvSpPr/>
          <p:nvPr/>
        </p:nvSpPr>
        <p:spPr bwMode="auto">
          <a:xfrm>
            <a:off x="2210567" y="193441"/>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915408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1B1DDB2-2E15-4D7F-B34D-FDD6B39572F2}"/>
              </a:ext>
            </a:extLst>
          </p:cNvPr>
          <p:cNvSpPr txBox="1"/>
          <p:nvPr/>
        </p:nvSpPr>
        <p:spPr>
          <a:xfrm>
            <a:off x="1224952" y="1191708"/>
            <a:ext cx="9777224" cy="46166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zh-TW" altLang="en-US" sz="2400" dirty="0" smtClean="0">
                <a:latin typeface="DFKai-SB" panose="03000509000000000000" pitchFamily="65" charset="-120"/>
                <a:ea typeface="DFKai-SB" panose="03000509000000000000" pitchFamily="65" charset="-120"/>
              </a:rPr>
              <a:t>人工智能推動「</a:t>
            </a:r>
            <a:r>
              <a:rPr lang="zh-TW" altLang="en-US" sz="2400" dirty="0">
                <a:latin typeface="DFKai-SB" panose="03000509000000000000" pitchFamily="65" charset="-120"/>
                <a:ea typeface="DFKai-SB" panose="03000509000000000000" pitchFamily="65" charset="-120"/>
              </a:rPr>
              <a:t>智慧醫療」</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smtClean="0">
                <a:solidFill>
                  <a:schemeClr val="tx1"/>
                </a:solidFill>
                <a:latin typeface="DFKai-SB" panose="03000509000000000000" pitchFamily="65" charset="-120"/>
                <a:ea typeface="DFKai-SB" panose="03000509000000000000" pitchFamily="65" charset="-120"/>
              </a:rPr>
              <a:t>以下為內地與香港的一些實踐實例舉隅</a:t>
            </a:r>
            <a:r>
              <a:rPr lang="zh-TW" altLang="en-US" sz="2400" dirty="0">
                <a:solidFill>
                  <a:schemeClr val="tx1"/>
                </a:solidFill>
                <a:latin typeface="DFKai-SB" panose="03000509000000000000" pitchFamily="65" charset="-120"/>
                <a:ea typeface="DFKai-SB" panose="03000509000000000000" pitchFamily="65" charset="-120"/>
              </a:rPr>
              <a:t>。</a:t>
            </a:r>
            <a:endParaRPr lang="zh-CN" altLang="en-US" sz="2400" dirty="0">
              <a:solidFill>
                <a:schemeClr val="tx1"/>
              </a:solidFill>
              <a:latin typeface="DFKai-SB" panose="03000509000000000000" pitchFamily="65" charset="-120"/>
              <a:ea typeface="DFKai-SB" panose="03000509000000000000" pitchFamily="65" charset="-120"/>
            </a:endParaRPr>
          </a:p>
        </p:txBody>
      </p:sp>
      <p:sp>
        <p:nvSpPr>
          <p:cNvPr id="9" name="标题 1">
            <a:extLst>
              <a:ext uri="{FF2B5EF4-FFF2-40B4-BE49-F238E27FC236}">
                <a16:creationId xmlns:a16="http://schemas.microsoft.com/office/drawing/2014/main" id="{5D7A976B-2CE0-4600-A617-C3498C5F2722}"/>
              </a:ext>
            </a:extLst>
          </p:cNvPr>
          <p:cNvSpPr txBox="1">
            <a:spLocks noChangeArrowheads="1"/>
          </p:cNvSpPr>
          <p:nvPr/>
        </p:nvSpPr>
        <p:spPr bwMode="auto">
          <a:xfrm>
            <a:off x="3628151" y="696356"/>
            <a:ext cx="3842325"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t>人工智能</a:t>
            </a:r>
            <a:r>
              <a:rPr lang="zh-CN" altLang="en-US" sz="2800" b="1" dirty="0" smtClean="0"/>
              <a:t>協助</a:t>
            </a:r>
            <a:r>
              <a:rPr lang="zh-CN" altLang="en-US" sz="2800" b="1" dirty="0" smtClean="0">
                <a:latin typeface="DFKai-SB" panose="03000509000000000000" pitchFamily="65" charset="-120"/>
                <a:ea typeface="DFKai-SB" panose="03000509000000000000" pitchFamily="65" charset="-120"/>
              </a:rPr>
              <a:t>醫療</a:t>
            </a:r>
            <a:r>
              <a:rPr lang="zh-CN" altLang="en-US" sz="2800" b="1" dirty="0">
                <a:latin typeface="DFKai-SB" panose="03000509000000000000" pitchFamily="65" charset="-120"/>
                <a:ea typeface="DFKai-SB" panose="03000509000000000000" pitchFamily="65" charset="-120"/>
              </a:rPr>
              <a:t>行業</a:t>
            </a:r>
          </a:p>
        </p:txBody>
      </p:sp>
      <p:sp>
        <p:nvSpPr>
          <p:cNvPr id="10" name="Freeform 6">
            <a:extLst>
              <a:ext uri="{FF2B5EF4-FFF2-40B4-BE49-F238E27FC236}">
                <a16:creationId xmlns:a16="http://schemas.microsoft.com/office/drawing/2014/main" id="{66F5F547-C86D-4258-9DD4-8B8DA5A8F1BF}"/>
              </a:ext>
            </a:extLst>
          </p:cNvPr>
          <p:cNvSpPr/>
          <p:nvPr/>
        </p:nvSpPr>
        <p:spPr bwMode="auto">
          <a:xfrm>
            <a:off x="2939030" y="785806"/>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文本框 10">
            <a:extLst>
              <a:ext uri="{FF2B5EF4-FFF2-40B4-BE49-F238E27FC236}">
                <a16:creationId xmlns:a16="http://schemas.microsoft.com/office/drawing/2014/main" id="{706445AF-A413-4841-B0D2-CB0E4869766C}"/>
              </a:ext>
            </a:extLst>
          </p:cNvPr>
          <p:cNvSpPr txBox="1"/>
          <p:nvPr/>
        </p:nvSpPr>
        <p:spPr>
          <a:xfrm>
            <a:off x="136200" y="1764266"/>
            <a:ext cx="7722844" cy="4041934"/>
          </a:xfrm>
          <a:prstGeom prst="round2DiagRect">
            <a:avLst>
              <a:gd name="adj1" fmla="val 11570"/>
              <a:gd name="adj2" fmla="val 0"/>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l">
              <a:lnSpc>
                <a:spcPct val="100000"/>
              </a:lnSpc>
              <a:spcBef>
                <a:spcPts val="0"/>
              </a:spcBef>
              <a:buFont typeface="Arial" panose="020B0604020202020204" pitchFamily="34" charset="0"/>
              <a:buChar char="•"/>
            </a:pPr>
            <a:r>
              <a:rPr lang="zh-TW" altLang="en-US" sz="2400" b="0" dirty="0">
                <a:latin typeface="Times New Roman" panose="02020603050405020304" pitchFamily="18" charset="0"/>
                <a:cs typeface="Times New Roman" panose="02020603050405020304" pitchFamily="18" charset="0"/>
              </a:rPr>
              <a:t>香港醫院</a:t>
            </a:r>
            <a:r>
              <a:rPr lang="zh-TW" altLang="en-US" sz="2400" b="0" dirty="0" smtClean="0">
                <a:latin typeface="Times New Roman" panose="02020603050405020304" pitchFamily="18" charset="0"/>
                <a:cs typeface="Times New Roman" panose="02020603050405020304" pitchFamily="18" charset="0"/>
              </a:rPr>
              <a:t>管理局的</a:t>
            </a:r>
            <a:r>
              <a:rPr lang="zh-TW" altLang="en-US" sz="2400" b="0" dirty="0">
                <a:latin typeface="Times New Roman" panose="02020603050405020304" pitchFamily="18" charset="0"/>
                <a:cs typeface="Times New Roman" panose="02020603050405020304" pitchFamily="18" charset="0"/>
              </a:rPr>
              <a:t>流動應用程式「</a:t>
            </a:r>
            <a:r>
              <a:rPr lang="en-US" altLang="zh-TW" sz="2400" b="0" dirty="0">
                <a:latin typeface="Times New Roman" panose="02020603050405020304" pitchFamily="18" charset="0"/>
                <a:cs typeface="Times New Roman" panose="02020603050405020304" pitchFamily="18" charset="0"/>
              </a:rPr>
              <a:t>HA Go</a:t>
            </a:r>
            <a:r>
              <a:rPr lang="zh-TW" altLang="en-US" sz="2400" b="0" dirty="0">
                <a:latin typeface="Times New Roman" panose="02020603050405020304" pitchFamily="18" charset="0"/>
                <a:cs typeface="Times New Roman" panose="02020603050405020304" pitchFamily="18" charset="0"/>
              </a:rPr>
              <a:t>」，旨在協助病人管理其在公營醫療系統的就醫安排和健康管理。香港部分公立醫院及私營</a:t>
            </a:r>
            <a:r>
              <a:rPr lang="zh-TW" altLang="en-US" sz="2400" b="0" dirty="0" smtClean="0">
                <a:latin typeface="Times New Roman" panose="02020603050405020304" pitchFamily="18" charset="0"/>
                <a:cs typeface="Times New Roman" panose="02020603050405020304" pitchFamily="18" charset="0"/>
              </a:rPr>
              <a:t>醫療機構更推出</a:t>
            </a:r>
            <a:r>
              <a:rPr lang="zh-TW" altLang="en-US" sz="2400" b="0" dirty="0">
                <a:latin typeface="Times New Roman" panose="02020603050405020304" pitchFamily="18" charset="0"/>
                <a:cs typeface="Times New Roman" panose="02020603050405020304" pitchFamily="18" charset="0"/>
              </a:rPr>
              <a:t>視像診症服務</a:t>
            </a:r>
            <a:r>
              <a:rPr lang="zh-TW" altLang="en-US" sz="2400" b="0" dirty="0" smtClean="0">
                <a:latin typeface="Times New Roman" panose="02020603050405020304" pitchFamily="18" charset="0"/>
                <a:cs typeface="Times New Roman" panose="02020603050405020304" pitchFamily="18" charset="0"/>
              </a:rPr>
              <a:t>，病人</a:t>
            </a:r>
            <a:r>
              <a:rPr lang="zh-TW" altLang="en-US" sz="2400" b="0" dirty="0">
                <a:latin typeface="Times New Roman" panose="02020603050405020304" pitchFamily="18" charset="0"/>
                <a:cs typeface="Times New Roman" panose="02020603050405020304" pitchFamily="18" charset="0"/>
              </a:rPr>
              <a:t>可以足不出戶便能通過遙距視像診症，並由應用程式平台把診斷結果及藥物送到病人指定</a:t>
            </a:r>
            <a:r>
              <a:rPr lang="zh-TW" altLang="en-US" sz="2400" b="0" dirty="0" smtClean="0">
                <a:latin typeface="Times New Roman" panose="02020603050405020304" pitchFamily="18" charset="0"/>
                <a:cs typeface="Times New Roman" panose="02020603050405020304" pitchFamily="18" charset="0"/>
              </a:rPr>
              <a:t>地方。</a:t>
            </a:r>
            <a:endParaRPr lang="en-US" altLang="zh-TW" sz="2400" b="0" dirty="0" smtClean="0">
              <a:latin typeface="Times New Roman" panose="02020603050405020304" pitchFamily="18" charset="0"/>
              <a:cs typeface="Times New Roman" panose="02020603050405020304" pitchFamily="18" charset="0"/>
            </a:endParaRPr>
          </a:p>
          <a:p>
            <a:pPr marL="342900" indent="-342900" algn="l">
              <a:lnSpc>
                <a:spcPct val="100000"/>
              </a:lnSpc>
              <a:spcBef>
                <a:spcPts val="0"/>
              </a:spcBef>
              <a:buFont typeface="Arial" panose="020B0604020202020204" pitchFamily="34" charset="0"/>
              <a:buChar char="•"/>
            </a:pPr>
            <a:r>
              <a:rPr lang="zh-TW" altLang="en-US" sz="2400" b="0" dirty="0">
                <a:latin typeface="Times New Roman" panose="02020603050405020304" pitchFamily="18" charset="0"/>
                <a:cs typeface="Times New Roman" panose="02020603050405020304" pitchFamily="18" charset="0"/>
              </a:rPr>
              <a:t>香港首家智慧醫院－香港中文大學</a:t>
            </a:r>
            <a:r>
              <a:rPr lang="zh-TW" altLang="en-US" sz="2400" b="0" dirty="0" smtClean="0">
                <a:latin typeface="Times New Roman" panose="02020603050405020304" pitchFamily="18" charset="0"/>
                <a:cs typeface="Times New Roman" panose="02020603050405020304" pitchFamily="18" charset="0"/>
              </a:rPr>
              <a:t>醫院於</a:t>
            </a:r>
            <a:r>
              <a:rPr lang="en-US" altLang="zh-TW" sz="2400" b="0" dirty="0">
                <a:latin typeface="Times New Roman" panose="02020603050405020304" pitchFamily="18" charset="0"/>
                <a:cs typeface="Times New Roman" panose="02020603050405020304" pitchFamily="18" charset="0"/>
              </a:rPr>
              <a:t>2021</a:t>
            </a:r>
            <a:r>
              <a:rPr lang="zh-TW" altLang="en-US" sz="2400" b="0" dirty="0">
                <a:latin typeface="Times New Roman" panose="02020603050405020304" pitchFamily="18" charset="0"/>
                <a:cs typeface="Times New Roman" panose="02020603050405020304" pitchFamily="18" charset="0"/>
              </a:rPr>
              <a:t>年</a:t>
            </a:r>
            <a:r>
              <a:rPr lang="en-US" altLang="zh-TW" sz="2400" b="0" dirty="0">
                <a:latin typeface="Times New Roman" panose="02020603050405020304" pitchFamily="18" charset="0"/>
                <a:cs typeface="Times New Roman" panose="02020603050405020304" pitchFamily="18" charset="0"/>
              </a:rPr>
              <a:t>1</a:t>
            </a:r>
            <a:r>
              <a:rPr lang="zh-TW" altLang="en-US" sz="2400" b="0" dirty="0">
                <a:latin typeface="Times New Roman" panose="02020603050405020304" pitchFamily="18" charset="0"/>
                <a:cs typeface="Times New Roman" panose="02020603050405020304" pitchFamily="18" charset="0"/>
              </a:rPr>
              <a:t>月投入服務。</a:t>
            </a:r>
            <a:r>
              <a:rPr lang="zh-TW" altLang="en-US" sz="2400" b="0" dirty="0" smtClean="0">
                <a:latin typeface="Times New Roman" panose="02020603050405020304" pitchFamily="18" charset="0"/>
                <a:cs typeface="Times New Roman" panose="02020603050405020304" pitchFamily="18" charset="0"/>
              </a:rPr>
              <a:t>憑藉電子</a:t>
            </a:r>
            <a:r>
              <a:rPr lang="zh-TW" altLang="en-US" sz="2400" b="0" dirty="0">
                <a:latin typeface="Times New Roman" panose="02020603050405020304" pitchFamily="18" charset="0"/>
                <a:cs typeface="Times New Roman" panose="02020603050405020304" pitchFamily="18" charset="0"/>
              </a:rPr>
              <a:t>病歷紀錄、流動資訊科技和實時數據，以及物聯網的應用，支援病人診治流程，為病人提供無縫及有延續性的醫療</a:t>
            </a:r>
            <a:r>
              <a:rPr lang="zh-TW" altLang="en-US" sz="2400" b="0" dirty="0" smtClean="0">
                <a:latin typeface="Times New Roman" panose="02020603050405020304" pitchFamily="18" charset="0"/>
                <a:cs typeface="Times New Roman" panose="02020603050405020304" pitchFamily="18" charset="0"/>
              </a:rPr>
              <a:t>服務。</a:t>
            </a:r>
            <a:endParaRPr lang="zh-CN" altLang="en-US" sz="2400" b="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FA15F0EF-CFFF-4010-8B35-3ACFA1689DB6}"/>
              </a:ext>
            </a:extLst>
          </p:cNvPr>
          <p:cNvSpPr txBox="1"/>
          <p:nvPr/>
        </p:nvSpPr>
        <p:spPr>
          <a:xfrm>
            <a:off x="506963" y="5909182"/>
            <a:ext cx="6242376" cy="830997"/>
          </a:xfrm>
          <a:prstGeom prst="rect">
            <a:avLst/>
          </a:prstGeom>
          <a:noFill/>
        </p:spPr>
        <p:txBody>
          <a:bodyPr wrap="square">
            <a:spAutoFit/>
          </a:bodyPr>
          <a:lstStyle/>
          <a:p>
            <a:r>
              <a:rPr lang="zh-TW" altLang="en-US" sz="1200" dirty="0" smtClean="0"/>
              <a:t>資料來源</a:t>
            </a:r>
            <a:r>
              <a:rPr lang="en-US" altLang="zh-TW" sz="1200" dirty="0"/>
              <a:t>: </a:t>
            </a:r>
            <a:endParaRPr lang="en-US" altLang="zh-TW" sz="1200" dirty="0" smtClean="0"/>
          </a:p>
          <a:p>
            <a:pPr marL="171450" indent="-171450">
              <a:buFont typeface="Arial" panose="020B0604020202020204" pitchFamily="34" charset="0"/>
              <a:buChar char="•"/>
            </a:pPr>
            <a:r>
              <a:rPr lang="zh-TW" altLang="en-US" sz="1200" dirty="0" smtClean="0"/>
              <a:t>政府新聞公報 </a:t>
            </a:r>
            <a:r>
              <a:rPr lang="en-US" altLang="zh-TW" sz="1200" dirty="0" smtClean="0"/>
              <a:t>(https</a:t>
            </a:r>
            <a:r>
              <a:rPr lang="en-US" altLang="zh-TW" sz="1200" dirty="0"/>
              <a:t>://</a:t>
            </a:r>
            <a:r>
              <a:rPr lang="en-US" altLang="zh-TW" sz="1200" dirty="0" smtClean="0"/>
              <a:t>www.info.gov.hk/gia/general/202204/06/P2022040600403.htm</a:t>
            </a:r>
            <a:r>
              <a:rPr lang="en-US" altLang="zh-TW" sz="1200" dirty="0" smtClean="0"/>
              <a:t>)</a:t>
            </a:r>
          </a:p>
          <a:p>
            <a:pPr marL="171450" indent="-171450">
              <a:buFont typeface="Arial" panose="020B0604020202020204" pitchFamily="34" charset="0"/>
              <a:buChar char="•"/>
            </a:pPr>
            <a:r>
              <a:rPr lang="zh-TW" altLang="en-US" sz="1200" dirty="0" smtClean="0"/>
              <a:t>香港</a:t>
            </a:r>
            <a:r>
              <a:rPr lang="zh-TW" altLang="en-US" sz="1200" dirty="0"/>
              <a:t>貿易</a:t>
            </a:r>
            <a:r>
              <a:rPr lang="zh-TW" altLang="en-US" sz="1200" dirty="0" smtClean="0"/>
              <a:t>發展局</a:t>
            </a:r>
            <a:r>
              <a:rPr lang="en-US" altLang="zh-TW" sz="1200" dirty="0" smtClean="0"/>
              <a:t>(https</a:t>
            </a:r>
            <a:r>
              <a:rPr lang="en-US" altLang="zh-TW" sz="1200" dirty="0"/>
              <a:t>://</a:t>
            </a:r>
            <a:r>
              <a:rPr lang="en-US" altLang="zh-TW" sz="1200" dirty="0" smtClean="0"/>
              <a:t>research.hktdc.com/tc/article/ODQ5NjEzNDA1) </a:t>
            </a:r>
            <a:endParaRPr lang="en-US" altLang="zh-TW" sz="1200" dirty="0"/>
          </a:p>
          <a:p>
            <a:pPr marL="171450" indent="-171450">
              <a:buFont typeface="Arial" panose="020B0604020202020204" pitchFamily="34" charset="0"/>
              <a:buChar char="•"/>
            </a:pPr>
            <a:r>
              <a:rPr lang="en-US" altLang="zh-TW" sz="1200" dirty="0" smtClean="0"/>
              <a:t>The </a:t>
            </a:r>
            <a:r>
              <a:rPr lang="en-US" altLang="zh-TW" sz="1200" dirty="0"/>
              <a:t>China Current (https://chinacurrent.com/education/article/2020/04/21964.html</a:t>
            </a:r>
            <a:r>
              <a:rPr lang="en-US" altLang="zh-TW" sz="1200" dirty="0" smtClean="0"/>
              <a:t>)</a:t>
            </a:r>
            <a:endParaRPr lang="en-US" altLang="zh-TW" sz="1200" dirty="0"/>
          </a:p>
        </p:txBody>
      </p:sp>
      <p:sp>
        <p:nvSpPr>
          <p:cNvPr id="13" name="任意多边形: 形状 12">
            <a:extLst>
              <a:ext uri="{FF2B5EF4-FFF2-40B4-BE49-F238E27FC236}">
                <a16:creationId xmlns:a16="http://schemas.microsoft.com/office/drawing/2014/main" id="{37C87608-262A-4309-807F-EA21E2EEB49F}"/>
              </a:ext>
            </a:extLst>
          </p:cNvPr>
          <p:cNvSpPr/>
          <p:nvPr/>
        </p:nvSpPr>
        <p:spPr bwMode="auto">
          <a:xfrm>
            <a:off x="2331336" y="72438"/>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pic>
        <p:nvPicPr>
          <p:cNvPr id="3" name="Picture 2">
            <a:hlinkClick r:id="rId3"/>
          </p:cNvPr>
          <p:cNvPicPr>
            <a:picLocks noChangeAspect="1"/>
          </p:cNvPicPr>
          <p:nvPr/>
        </p:nvPicPr>
        <p:blipFill>
          <a:blip r:embed="rId4"/>
          <a:stretch>
            <a:fillRect/>
          </a:stretch>
        </p:blipFill>
        <p:spPr>
          <a:xfrm>
            <a:off x="7971187" y="1794901"/>
            <a:ext cx="3936762" cy="1624532"/>
          </a:xfrm>
          <a:prstGeom prst="rect">
            <a:avLst/>
          </a:prstGeom>
        </p:spPr>
      </p:pic>
      <p:sp>
        <p:nvSpPr>
          <p:cNvPr id="4" name="Rectangle 3"/>
          <p:cNvSpPr/>
          <p:nvPr/>
        </p:nvSpPr>
        <p:spPr>
          <a:xfrm>
            <a:off x="7971187" y="3788765"/>
            <a:ext cx="3936762" cy="1938992"/>
          </a:xfrm>
          <a:prstGeom prst="rect">
            <a:avLst/>
          </a:prstGeom>
          <a:solidFill>
            <a:schemeClr val="accent2">
              <a:lumMod val="20000"/>
              <a:lumOff val="80000"/>
            </a:schemeClr>
          </a:solidFill>
        </p:spPr>
        <p:txBody>
          <a:bodyPr wrap="square">
            <a:spAutoFit/>
          </a:bodyPr>
          <a:lstStyle/>
          <a:p>
            <a:r>
              <a:rPr lang="zh-TW" altLang="en-US" sz="2400" dirty="0" smtClean="0">
                <a:latin typeface="Times New Roman" panose="02020603050405020304" pitchFamily="18" charset="0"/>
                <a:cs typeface="Times New Roman" panose="02020603050405020304" pitchFamily="18" charset="0"/>
              </a:rPr>
              <a:t>內地將 </a:t>
            </a:r>
            <a:r>
              <a:rPr lang="en-US" altLang="zh-TW" sz="2400" dirty="0">
                <a:latin typeface="Times New Roman" panose="02020603050405020304" pitchFamily="18" charset="0"/>
                <a:cs typeface="Times New Roman" panose="02020603050405020304" pitchFamily="18" charset="0"/>
              </a:rPr>
              <a:t>5G</a:t>
            </a:r>
            <a:r>
              <a:rPr lang="zh-TW" altLang="en-US" sz="2400" dirty="0">
                <a:latin typeface="Times New Roman" panose="02020603050405020304" pitchFamily="18" charset="0"/>
                <a:cs typeface="Times New Roman" panose="02020603050405020304" pitchFamily="18" charset="0"/>
              </a:rPr>
              <a:t>網絡結合遠端外科手術，醫生透過以</a:t>
            </a:r>
            <a:r>
              <a:rPr lang="en-US" altLang="zh-TW" sz="2400" dirty="0">
                <a:latin typeface="Times New Roman" panose="02020603050405020304" pitchFamily="18" charset="0"/>
                <a:cs typeface="Times New Roman" panose="02020603050405020304" pitchFamily="18" charset="0"/>
              </a:rPr>
              <a:t>5G</a:t>
            </a:r>
            <a:r>
              <a:rPr lang="zh-TW" altLang="en-US" sz="2400" dirty="0">
                <a:latin typeface="Times New Roman" panose="02020603050405020304" pitchFamily="18" charset="0"/>
                <a:cs typeface="Times New Roman" panose="02020603050405020304" pitchFamily="18" charset="0"/>
              </a:rPr>
              <a:t>技術支援的電腦完成外科手術，利用網絡低延時性和多連接點的特性去完成複雜的手術</a:t>
            </a:r>
            <a:r>
              <a:rPr lang="zh-TW" alt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7971187" y="3419433"/>
            <a:ext cx="3936762" cy="369332"/>
          </a:xfrm>
          <a:prstGeom prst="rect">
            <a:avLst/>
          </a:prstGeom>
          <a:solidFill>
            <a:schemeClr val="accent6">
              <a:lumMod val="20000"/>
              <a:lumOff val="80000"/>
            </a:schemeClr>
          </a:solidFill>
          <a:ln w="28575">
            <a:solidFill>
              <a:srgbClr val="FF0000"/>
            </a:solidFill>
          </a:ln>
        </p:spPr>
        <p:txBody>
          <a:bodyPr wrap="square">
            <a:spAutoFit/>
          </a:bodyPr>
          <a:lstStyle/>
          <a:p>
            <a:pPr algn="ctr" fontAlgn="base"/>
            <a:r>
              <a:rPr lang="zh-TW" altLang="en-US" dirty="0" smtClean="0">
                <a:latin typeface="ProximaNova_Light"/>
              </a:rPr>
              <a:t>點擊圖像觀看影片</a:t>
            </a:r>
            <a:endParaRPr lang="zh-TW" altLang="en-US" i="0" dirty="0">
              <a:effectLst/>
              <a:latin typeface="ProximaNova_Light"/>
            </a:endParaRPr>
          </a:p>
        </p:txBody>
      </p:sp>
      <p:sp>
        <p:nvSpPr>
          <p:cNvPr id="15" name="Down Arrow 14"/>
          <p:cNvSpPr/>
          <p:nvPr/>
        </p:nvSpPr>
        <p:spPr>
          <a:xfrm rot="10800000">
            <a:off x="8048825" y="3516114"/>
            <a:ext cx="543464" cy="25743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769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C51D8573-07C7-4DA0-9840-1198DD41C04F}"/>
              </a:ext>
            </a:extLst>
          </p:cNvPr>
          <p:cNvSpPr txBox="1">
            <a:spLocks noChangeArrowheads="1"/>
          </p:cNvSpPr>
          <p:nvPr/>
        </p:nvSpPr>
        <p:spPr bwMode="auto">
          <a:xfrm>
            <a:off x="3954880" y="1000668"/>
            <a:ext cx="5013716"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kern="0" dirty="0" smtClean="0">
                <a:solidFill>
                  <a:srgbClr val="292929"/>
                </a:solidFill>
              </a:rPr>
              <a:t>人工智能</a:t>
            </a:r>
            <a:r>
              <a:rPr lang="zh-TW" altLang="en-US" sz="2800" b="1" kern="0" dirty="0" smtClean="0">
                <a:solidFill>
                  <a:srgbClr val="292929"/>
                </a:solidFill>
              </a:rPr>
              <a:t>在教育上的應用</a:t>
            </a:r>
            <a:endParaRPr lang="zh-CN" altLang="en-US" sz="2800" b="1" kern="0" dirty="0">
              <a:solidFill>
                <a:srgbClr val="292929"/>
              </a:solidFill>
            </a:endParaRPr>
          </a:p>
        </p:txBody>
      </p:sp>
      <p:sp>
        <p:nvSpPr>
          <p:cNvPr id="6" name="Freeform 5">
            <a:extLst>
              <a:ext uri="{FF2B5EF4-FFF2-40B4-BE49-F238E27FC236}">
                <a16:creationId xmlns:a16="http://schemas.microsoft.com/office/drawing/2014/main" id="{BCA83C88-A75D-46BF-96CE-F0FEB134B0C8}"/>
              </a:ext>
            </a:extLst>
          </p:cNvPr>
          <p:cNvSpPr/>
          <p:nvPr/>
        </p:nvSpPr>
        <p:spPr bwMode="auto">
          <a:xfrm>
            <a:off x="3284017" y="101451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任意多边形: 形状 12">
            <a:extLst>
              <a:ext uri="{FF2B5EF4-FFF2-40B4-BE49-F238E27FC236}">
                <a16:creationId xmlns:a16="http://schemas.microsoft.com/office/drawing/2014/main" id="{37C87608-262A-4309-807F-EA21E2EEB49F}"/>
              </a:ext>
            </a:extLst>
          </p:cNvPr>
          <p:cNvSpPr/>
          <p:nvPr/>
        </p:nvSpPr>
        <p:spPr bwMode="auto">
          <a:xfrm>
            <a:off x="2631247" y="247928"/>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2" name="Rectangle 1"/>
          <p:cNvSpPr/>
          <p:nvPr/>
        </p:nvSpPr>
        <p:spPr>
          <a:xfrm>
            <a:off x="424812" y="1492859"/>
            <a:ext cx="11108705" cy="1815882"/>
          </a:xfrm>
          <a:prstGeom prst="rect">
            <a:avLst/>
          </a:prstGeom>
          <a:solidFill>
            <a:schemeClr val="bg1">
              <a:lumMod val="95000"/>
            </a:schemeClr>
          </a:solidFill>
          <a:ln w="38100">
            <a:solidFill>
              <a:srgbClr val="C00000"/>
            </a:solidFill>
          </a:ln>
        </p:spPr>
        <p:txBody>
          <a:bodyPr wrap="square">
            <a:spAutoFit/>
          </a:bodyPr>
          <a:lstStyle/>
          <a:p>
            <a:r>
              <a:rPr lang="zh-TW" altLang="en-US" sz="2800" dirty="0" smtClean="0">
                <a:latin typeface="標楷體" panose="03000509000000000000" pitchFamily="65" charset="-120"/>
                <a:ea typeface="標楷體" panose="03000509000000000000" pitchFamily="65" charset="-120"/>
              </a:rPr>
              <a:t>除了越來越多</a:t>
            </a:r>
            <a:r>
              <a:rPr lang="zh-TW" altLang="en-US" sz="2800" dirty="0">
                <a:latin typeface="標楷體" panose="03000509000000000000" pitchFamily="65" charset="-120"/>
                <a:ea typeface="標楷體" panose="03000509000000000000" pitchFamily="65" charset="-120"/>
              </a:rPr>
              <a:t>企業爭相發展人工</a:t>
            </a:r>
            <a:r>
              <a:rPr lang="zh-TW" altLang="en-US" sz="2800" dirty="0" smtClean="0">
                <a:latin typeface="標楷體" panose="03000509000000000000" pitchFamily="65" charset="-120"/>
                <a:ea typeface="標楷體" panose="03000509000000000000" pitchFamily="65" charset="-120"/>
              </a:rPr>
              <a:t>智能產品，人工智能亦在教育上應用也日漸受</a:t>
            </a:r>
            <a:r>
              <a:rPr lang="zh-TW" altLang="en-US" sz="2800" dirty="0">
                <a:latin typeface="標楷體" panose="03000509000000000000" pitchFamily="65" charset="-120"/>
                <a:ea typeface="標楷體" panose="03000509000000000000" pitchFamily="65" charset="-120"/>
              </a:rPr>
              <a:t>重視</a:t>
            </a:r>
            <a:r>
              <a:rPr lang="zh-TW" altLang="en-US" sz="2800" dirty="0" smtClean="0">
                <a:latin typeface="標楷體" panose="03000509000000000000" pitchFamily="65" charset="-120"/>
                <a:ea typeface="標楷體" panose="03000509000000000000" pitchFamily="65" charset="-120"/>
              </a:rPr>
              <a:t>。例如香港教育局為</a:t>
            </a:r>
            <a:r>
              <a:rPr lang="zh-TW" altLang="en-US" sz="2800" dirty="0">
                <a:latin typeface="標楷體" panose="03000509000000000000" pitchFamily="65" charset="-120"/>
                <a:ea typeface="標楷體" panose="03000509000000000000" pitchFamily="65" charset="-120"/>
              </a:rPr>
              <a:t>教師</a:t>
            </a:r>
            <a:r>
              <a:rPr lang="zh-TW" altLang="en-US" sz="2800" dirty="0" smtClean="0">
                <a:latin typeface="標楷體" panose="03000509000000000000" pitchFamily="65" charset="-120"/>
                <a:ea typeface="標楷體" panose="03000509000000000000" pitchFamily="65" charset="-120"/>
              </a:rPr>
              <a:t>舉辦多個專業</a:t>
            </a:r>
            <a:r>
              <a:rPr lang="zh-TW" altLang="en-US" sz="2800" dirty="0">
                <a:latin typeface="標楷體" panose="03000509000000000000" pitchFamily="65" charset="-120"/>
                <a:ea typeface="標楷體" panose="03000509000000000000" pitchFamily="65" charset="-120"/>
              </a:rPr>
              <a:t>發展課程</a:t>
            </a:r>
            <a:r>
              <a:rPr lang="zh-TW" altLang="en-US" sz="2800" dirty="0" smtClean="0">
                <a:latin typeface="標楷體" panose="03000509000000000000" pitchFamily="65" charset="-120"/>
                <a:ea typeface="標楷體" panose="03000509000000000000" pitchFamily="65" charset="-120"/>
              </a:rPr>
              <a:t>，就</a:t>
            </a:r>
            <a:r>
              <a:rPr lang="zh-TW" altLang="en-US" sz="2800" dirty="0">
                <a:latin typeface="標楷體" panose="03000509000000000000" pitchFamily="65" charset="-120"/>
                <a:ea typeface="標楷體" panose="03000509000000000000" pitchFamily="65" charset="-120"/>
              </a:rPr>
              <a:t>不同創新科技的課題例如無人機編程、機械人技術及</a:t>
            </a:r>
            <a:r>
              <a:rPr lang="zh-TW" altLang="en-US" sz="2800" dirty="0" smtClean="0">
                <a:latin typeface="標楷體" panose="03000509000000000000" pitchFamily="65" charset="-120"/>
                <a:ea typeface="標楷體" panose="03000509000000000000" pitchFamily="65" charset="-120"/>
              </a:rPr>
              <a:t>人工智能</a:t>
            </a:r>
            <a:r>
              <a:rPr lang="zh-TW" altLang="en-US" sz="2800" dirty="0">
                <a:latin typeface="標楷體" panose="03000509000000000000" pitchFamily="65" charset="-120"/>
                <a:ea typeface="標楷體" panose="03000509000000000000" pitchFamily="65" charset="-120"/>
              </a:rPr>
              <a:t>等</a:t>
            </a:r>
            <a:r>
              <a:rPr lang="zh-TW" altLang="en-US" sz="2800" dirty="0" smtClean="0">
                <a:latin typeface="標楷體" panose="03000509000000000000" pitchFamily="65" charset="-120"/>
                <a:ea typeface="標楷體" panose="03000509000000000000" pitchFamily="65" charset="-120"/>
              </a:rPr>
              <a:t>，以推動資訊科技教育發展。</a:t>
            </a:r>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立法會 </a:t>
            </a:r>
            <a:r>
              <a:rPr lang="en-US" altLang="zh-TW" sz="1200" dirty="0" smtClean="0">
                <a:latin typeface="標楷體" panose="03000509000000000000" pitchFamily="65" charset="-120"/>
                <a:ea typeface="標楷體" panose="03000509000000000000" pitchFamily="65" charset="-12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www.legco.gov.hk/yr20-21/chinese/panels/itb/papers/itb20210913cb1-1294-2-c.pdf)</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24812" y="3482703"/>
            <a:ext cx="3445410" cy="2578730"/>
          </a:xfrm>
          <a:prstGeom prst="rect">
            <a:avLst/>
          </a:prstGeom>
        </p:spPr>
      </p:pic>
      <p:sp>
        <p:nvSpPr>
          <p:cNvPr id="13" name="Rectangle 12"/>
          <p:cNvSpPr/>
          <p:nvPr/>
        </p:nvSpPr>
        <p:spPr>
          <a:xfrm>
            <a:off x="4195313" y="3482703"/>
            <a:ext cx="7338204" cy="2677656"/>
          </a:xfrm>
          <a:prstGeom prst="rect">
            <a:avLst/>
          </a:prstGeom>
          <a:solidFill>
            <a:schemeClr val="accent2">
              <a:lumMod val="20000"/>
              <a:lumOff val="80000"/>
            </a:schemeClr>
          </a:solidFill>
          <a:ln w="28575">
            <a:solidFill>
              <a:srgbClr val="00B050"/>
            </a:solidFill>
          </a:ln>
        </p:spPr>
        <p:txBody>
          <a:bodyPr wrap="square">
            <a:spAutoFit/>
          </a:bodyPr>
          <a:lstStyle/>
          <a:p>
            <a:r>
              <a:rPr lang="zh-TW" altLang="en-US" sz="2400" dirty="0" smtClean="0"/>
              <a:t>內地與香港就人工智能如何在學校提升學習效能作了不少努力與嘗試，積蓄不少珍貴經驗，以下提供一些相關實踐事例舉隅。</a:t>
            </a:r>
            <a:endParaRPr lang="en-US" sz="2400" dirty="0" smtClean="0"/>
          </a:p>
          <a:p>
            <a:endParaRPr lang="en-US" altLang="zh-TW" sz="2400" dirty="0" smtClean="0"/>
          </a:p>
          <a:p>
            <a:pPr marL="285750" indent="-285750">
              <a:buFont typeface="Arial" panose="020B0604020202020204" pitchFamily="34" charset="0"/>
              <a:buChar char="•"/>
            </a:pPr>
            <a:r>
              <a:rPr lang="zh-TW" altLang="en-US" sz="1200" dirty="0" smtClean="0"/>
              <a:t>人民網 </a:t>
            </a:r>
            <a:r>
              <a:rPr lang="en-US" altLang="zh-TW" sz="1200" dirty="0" smtClean="0"/>
              <a:t>AI</a:t>
            </a:r>
            <a:r>
              <a:rPr lang="zh-TW" altLang="en-US" sz="1200" dirty="0"/>
              <a:t>賦能教育的中國</a:t>
            </a:r>
            <a:r>
              <a:rPr lang="zh-TW" altLang="en-US" sz="1200" dirty="0" smtClean="0"/>
              <a:t>探索</a:t>
            </a:r>
            <a:endParaRPr lang="en-US" altLang="zh-TW" sz="1200" dirty="0" smtClean="0"/>
          </a:p>
          <a:p>
            <a:r>
              <a:rPr lang="en-US" sz="1200" dirty="0"/>
              <a:t> </a:t>
            </a:r>
            <a:r>
              <a:rPr lang="en-US" sz="1200" dirty="0" smtClean="0"/>
              <a:t>       http</a:t>
            </a:r>
            <a:r>
              <a:rPr lang="en-US" sz="1200" dirty="0"/>
              <a:t>://it.people.com.cn/BIG5/n1/2020/1214/c1009-31965210.html</a:t>
            </a:r>
            <a:endParaRPr lang="en-US" altLang="zh-TW" sz="1200" dirty="0" smtClean="0"/>
          </a:p>
          <a:p>
            <a:pPr marL="285750" indent="-285750">
              <a:buFont typeface="Arial" panose="020B0604020202020204" pitchFamily="34" charset="0"/>
              <a:buChar char="•"/>
            </a:pPr>
            <a:r>
              <a:rPr lang="zh-TW" altLang="en-US" sz="1200" dirty="0" smtClean="0"/>
              <a:t>環球網 </a:t>
            </a:r>
            <a:r>
              <a:rPr lang="zh-CN" altLang="en-US" sz="1200" dirty="0" smtClean="0"/>
              <a:t>人工智能促進教育變革創新</a:t>
            </a:r>
            <a:endParaRPr lang="en-US" altLang="zh-CN" sz="1200" dirty="0" smtClean="0"/>
          </a:p>
          <a:p>
            <a:r>
              <a:rPr lang="en-US" sz="1200" dirty="0"/>
              <a:t> </a:t>
            </a:r>
            <a:r>
              <a:rPr lang="en-US" sz="1200" dirty="0" smtClean="0"/>
              <a:t>       https</a:t>
            </a:r>
            <a:r>
              <a:rPr lang="en-US" sz="1200" dirty="0"/>
              <a:t>://china.huanqiu.com/article/4AyNKsz3Vwp</a:t>
            </a:r>
            <a:endParaRPr lang="en-US" sz="1200" dirty="0" smtClean="0"/>
          </a:p>
          <a:p>
            <a:pPr marL="285750" indent="-285750">
              <a:buFont typeface="Arial" panose="020B0604020202020204" pitchFamily="34" charset="0"/>
              <a:buChar char="•"/>
            </a:pPr>
            <a:r>
              <a:rPr lang="zh-TW" altLang="en-US" sz="1200" dirty="0" smtClean="0"/>
              <a:t>香港教城電子報 </a:t>
            </a:r>
            <a:r>
              <a:rPr lang="en-US" altLang="zh-TW" sz="1200" dirty="0" smtClean="0"/>
              <a:t>(</a:t>
            </a:r>
            <a:r>
              <a:rPr lang="en-US" sz="1200" dirty="0" smtClean="0"/>
              <a:t>https</a:t>
            </a:r>
            <a:r>
              <a:rPr lang="en-US" sz="1200" dirty="0"/>
              <a:t>://</a:t>
            </a:r>
            <a:r>
              <a:rPr lang="en-US" sz="1200" dirty="0" smtClean="0"/>
              <a:t>www.edcity.hk/hq/zh-hant/content/ai%E6%95%99%E8%82%B2%E3%80%81%E6%95%99%E8%82%B2ai</a:t>
            </a:r>
            <a:r>
              <a:rPr lang="en-US" altLang="zh-TW" sz="1200" dirty="0" smtClean="0"/>
              <a:t>)</a:t>
            </a:r>
            <a:endParaRPr lang="en-US" sz="1200" dirty="0"/>
          </a:p>
        </p:txBody>
      </p:sp>
      <p:pic>
        <p:nvPicPr>
          <p:cNvPr id="14" name="Picture 13"/>
          <p:cNvPicPr>
            <a:picLocks noChangeAspect="1"/>
          </p:cNvPicPr>
          <p:nvPr/>
        </p:nvPicPr>
        <p:blipFill>
          <a:blip r:embed="rId3"/>
          <a:stretch>
            <a:fillRect/>
          </a:stretch>
        </p:blipFill>
        <p:spPr>
          <a:xfrm>
            <a:off x="7430178" y="6273954"/>
            <a:ext cx="1403312" cy="433455"/>
          </a:xfrm>
          <a:prstGeom prst="rect">
            <a:avLst/>
          </a:prstGeom>
        </p:spPr>
      </p:pic>
      <p:pic>
        <p:nvPicPr>
          <p:cNvPr id="15" name="Picture 14"/>
          <p:cNvPicPr>
            <a:picLocks noChangeAspect="1"/>
          </p:cNvPicPr>
          <p:nvPr/>
        </p:nvPicPr>
        <p:blipFill>
          <a:blip r:embed="rId4"/>
          <a:stretch>
            <a:fillRect/>
          </a:stretch>
        </p:blipFill>
        <p:spPr>
          <a:xfrm>
            <a:off x="4330459" y="6273954"/>
            <a:ext cx="2792921" cy="447521"/>
          </a:xfrm>
          <a:prstGeom prst="rect">
            <a:avLst/>
          </a:prstGeom>
        </p:spPr>
      </p:pic>
    </p:spTree>
    <p:extLst>
      <p:ext uri="{BB962C8B-B14F-4D97-AF65-F5344CB8AC3E}">
        <p14:creationId xmlns:p14="http://schemas.microsoft.com/office/powerpoint/2010/main" val="3372665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453EE056-B548-4D62-9C91-9C56DD481DE1}"/>
              </a:ext>
            </a:extLst>
          </p:cNvPr>
          <p:cNvGrpSpPr/>
          <p:nvPr/>
        </p:nvGrpSpPr>
        <p:grpSpPr>
          <a:xfrm>
            <a:off x="409473" y="1919287"/>
            <a:ext cx="11203772" cy="3966454"/>
            <a:chOff x="860632" y="1257112"/>
            <a:chExt cx="10533924" cy="4701825"/>
          </a:xfrm>
        </p:grpSpPr>
        <p:sp>
          <p:nvSpPr>
            <p:cNvPr id="10" name="矩形: 圆角 9">
              <a:extLst>
                <a:ext uri="{FF2B5EF4-FFF2-40B4-BE49-F238E27FC236}">
                  <a16:creationId xmlns:a16="http://schemas.microsoft.com/office/drawing/2014/main" id="{0727BC1D-C6E9-4977-8CE9-487C6212D262}"/>
                </a:ext>
              </a:extLst>
            </p:cNvPr>
            <p:cNvSpPr/>
            <p:nvPr/>
          </p:nvSpPr>
          <p:spPr bwMode="auto">
            <a:xfrm>
              <a:off x="1023417" y="1257112"/>
              <a:ext cx="10371139" cy="470182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a:extLst>
                <a:ext uri="{FF2B5EF4-FFF2-40B4-BE49-F238E27FC236}">
                  <a16:creationId xmlns:a16="http://schemas.microsoft.com/office/drawing/2014/main" id="{FE2391EA-DE92-4102-9D0B-7A2609A70C2D}"/>
                </a:ext>
              </a:extLst>
            </p:cNvPr>
            <p:cNvSpPr/>
            <p:nvPr/>
          </p:nvSpPr>
          <p:spPr>
            <a:xfrm>
              <a:off x="860632" y="1534687"/>
              <a:ext cx="10371139" cy="434119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 name="矩形: 圆角 11">
              <a:extLst>
                <a:ext uri="{FF2B5EF4-FFF2-40B4-BE49-F238E27FC236}">
                  <a16:creationId xmlns:a16="http://schemas.microsoft.com/office/drawing/2014/main" id="{901F62C4-181B-4F54-A02B-6D3ADE4C1DE4}"/>
                </a:ext>
              </a:extLst>
            </p:cNvPr>
            <p:cNvSpPr/>
            <p:nvPr/>
          </p:nvSpPr>
          <p:spPr>
            <a:xfrm flipV="1">
              <a:off x="6502318" y="3939148"/>
              <a:ext cx="4191072" cy="1185577"/>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3" name="AutoShape 3">
              <a:extLst>
                <a:ext uri="{FF2B5EF4-FFF2-40B4-BE49-F238E27FC236}">
                  <a16:creationId xmlns:a16="http://schemas.microsoft.com/office/drawing/2014/main" id="{4E10950E-CE9A-47F3-B4B3-56BDD78F679B}"/>
                </a:ext>
              </a:extLst>
            </p:cNvPr>
            <p:cNvSpPr/>
            <p:nvPr/>
          </p:nvSpPr>
          <p:spPr>
            <a:xfrm rot="5400000">
              <a:off x="10002082" y="3012725"/>
              <a:ext cx="936625" cy="684213"/>
            </a:xfrm>
            <a:prstGeom prst="triangle">
              <a:avLst>
                <a:gd name="adj" fmla="val 50000"/>
              </a:avLst>
            </a:prstGeom>
            <a:gradFill rotWithShape="1">
              <a:gsLst>
                <a:gs pos="0">
                  <a:srgbClr val="00B0F0"/>
                </a:gs>
                <a:gs pos="100000">
                  <a:srgbClr val="0064FF"/>
                </a:gs>
              </a:gsLst>
              <a:lin ang="5400000" scaled="1"/>
              <a:tileRect/>
            </a:gradFill>
            <a:ln w="9525" cap="flat" cmpd="sng">
              <a:prstDash val="solid"/>
              <a:miter/>
              <a:headEnd type="none" w="med" len="med"/>
              <a:tailEnd type="none" w="med" len="med"/>
            </a:ln>
            <a:scene3d>
              <a:camera prst="legacyObliqueTop">
                <a:rot lat="0" lon="0" rev="0"/>
              </a:camera>
              <a:lightRig rig="legacyFlat2" dir="b"/>
            </a:scene3d>
            <a:sp3d extrusionH="201600" prstMaterial="legacyMatte">
              <a:bevelT w="13500" h="13500" prst="angle"/>
              <a:bevelB w="13500" h="13500" prst="angle"/>
              <a:extrusionClr>
                <a:srgbClr val="0064FF"/>
              </a:extrusionClr>
            </a:sp3d>
          </p:spPr>
          <p:txBody>
            <a:bodyPr wrap="none" anchor="ctr" anchorCtr="0">
              <a:flatTx/>
            </a:bodyPr>
            <a:lstStyle/>
            <a:p>
              <a:pPr algn="l"/>
              <a:endParaRPr lang="zh-CN" altLang="en-US" dirty="0">
                <a:solidFill>
                  <a:srgbClr val="000000"/>
                </a:solidFill>
                <a:latin typeface="DFKai-SB" panose="03000509000000000000" pitchFamily="65" charset="-120"/>
                <a:ea typeface="DFKai-SB" panose="03000509000000000000" pitchFamily="65" charset="-120"/>
              </a:endParaRPr>
            </a:p>
          </p:txBody>
        </p:sp>
        <p:sp>
          <p:nvSpPr>
            <p:cNvPr id="14" name="Rectangle 4">
              <a:extLst>
                <a:ext uri="{FF2B5EF4-FFF2-40B4-BE49-F238E27FC236}">
                  <a16:creationId xmlns:a16="http://schemas.microsoft.com/office/drawing/2014/main" id="{B443FE9B-C54C-468B-B5BA-7E221FCC4AAB}"/>
                </a:ext>
              </a:extLst>
            </p:cNvPr>
            <p:cNvSpPr/>
            <p:nvPr/>
          </p:nvSpPr>
          <p:spPr>
            <a:xfrm>
              <a:off x="1079933" y="3030187"/>
              <a:ext cx="9049149" cy="649288"/>
            </a:xfrm>
            <a:prstGeom prst="rect">
              <a:avLst/>
            </a:prstGeom>
            <a:gradFill rotWithShape="1">
              <a:gsLst>
                <a:gs pos="0">
                  <a:srgbClr val="0070C0"/>
                </a:gs>
                <a:gs pos="100000">
                  <a:srgbClr val="0064FF"/>
                </a:gs>
              </a:gsLst>
              <a:lin ang="0" scaled="1"/>
              <a:tileRect/>
            </a:gradFill>
            <a:ln w="9525">
              <a:noFill/>
            </a:ln>
          </p:spPr>
          <p:txBody>
            <a:bodyPr wrap="none" anchor="ctr" anchorCtr="0"/>
            <a:lstStyle/>
            <a:p>
              <a:pPr algn="l"/>
              <a:endParaRPr lang="zh-CN" altLang="en-US" dirty="0">
                <a:solidFill>
                  <a:srgbClr val="000000"/>
                </a:solidFill>
                <a:latin typeface="DFKai-SB" panose="03000509000000000000" pitchFamily="65" charset="-120"/>
                <a:ea typeface="DFKai-SB" panose="03000509000000000000" pitchFamily="65" charset="-120"/>
              </a:endParaRPr>
            </a:p>
          </p:txBody>
        </p:sp>
        <p:sp>
          <p:nvSpPr>
            <p:cNvPr id="15" name="Rectangle 5">
              <a:extLst>
                <a:ext uri="{FF2B5EF4-FFF2-40B4-BE49-F238E27FC236}">
                  <a16:creationId xmlns:a16="http://schemas.microsoft.com/office/drawing/2014/main" id="{B42541C5-6A24-42F4-BBFF-833E8F32F1DB}"/>
                </a:ext>
              </a:extLst>
            </p:cNvPr>
            <p:cNvSpPr/>
            <p:nvPr/>
          </p:nvSpPr>
          <p:spPr>
            <a:xfrm>
              <a:off x="1079933" y="2887312"/>
              <a:ext cx="9049149" cy="142875"/>
            </a:xfrm>
            <a:prstGeom prst="rect">
              <a:avLst/>
            </a:prstGeom>
            <a:gradFill rotWithShape="1">
              <a:gsLst>
                <a:gs pos="0">
                  <a:srgbClr val="B1BEE1">
                    <a:alpha val="24000"/>
                  </a:srgbClr>
                </a:gs>
                <a:gs pos="100000">
                  <a:srgbClr val="4472C4">
                    <a:alpha val="38000"/>
                  </a:srgbClr>
                </a:gs>
              </a:gsLst>
              <a:lin ang="0" scaled="1"/>
              <a:tileRect/>
            </a:gradFill>
            <a:ln w="9525">
              <a:noFill/>
            </a:ln>
          </p:spPr>
          <p:txBody>
            <a:bodyPr wrap="none" anchor="ctr" anchorCtr="0"/>
            <a:lstStyle/>
            <a:p>
              <a:pPr algn="l"/>
              <a:endParaRPr lang="zh-CN" altLang="en-US" dirty="0">
                <a:solidFill>
                  <a:srgbClr val="000000"/>
                </a:solidFill>
                <a:latin typeface="DFKai-SB" panose="03000509000000000000" pitchFamily="65" charset="-120"/>
                <a:ea typeface="DFKai-SB" panose="03000509000000000000" pitchFamily="65" charset="-120"/>
              </a:endParaRPr>
            </a:p>
          </p:txBody>
        </p:sp>
        <p:sp>
          <p:nvSpPr>
            <p:cNvPr id="16" name="WordArt 7">
              <a:extLst>
                <a:ext uri="{FF2B5EF4-FFF2-40B4-BE49-F238E27FC236}">
                  <a16:creationId xmlns:a16="http://schemas.microsoft.com/office/drawing/2014/main" id="{4955EAC1-15B4-41C7-BDB7-0A8E6F34D26A}"/>
                </a:ext>
              </a:extLst>
            </p:cNvPr>
            <p:cNvSpPr>
              <a:spLocks noTextEdit="1"/>
            </p:cNvSpPr>
            <p:nvPr/>
          </p:nvSpPr>
          <p:spPr>
            <a:xfrm>
              <a:off x="2208668" y="3236418"/>
              <a:ext cx="792163" cy="219075"/>
            </a:xfrm>
            <a:prstGeom prst="rect">
              <a:avLst/>
            </a:prstGeom>
          </p:spPr>
          <p:txBody>
            <a:bodyPr wrap="none" fromWordArt="1">
              <a:prstTxWarp prst="textPlain">
                <a:avLst>
                  <a:gd name="adj" fmla="val 50000"/>
                </a:avLst>
              </a:prstTxWarp>
              <a:normAutofit fontScale="40000" lnSpcReduction="20000"/>
            </a:bodyPr>
            <a:lstStyle/>
            <a:p>
              <a:pPr algn="ctr"/>
              <a:r>
                <a:rPr lang="en-US" altLang="zh-CN" sz="1800" b="1" spc="-45" dirty="0">
                  <a:solidFill>
                    <a:srgbClr val="FFFFFF"/>
                  </a:solidFill>
                  <a:latin typeface="Microsoft JhengHei" panose="020B0604030504040204" pitchFamily="34" charset="-120"/>
                  <a:ea typeface="Microsoft JhengHei" panose="020B0604030504040204" pitchFamily="34" charset="-120"/>
                </a:rPr>
                <a:t>2015</a:t>
              </a:r>
              <a:endParaRPr lang="zh-CN" altLang="en-US" sz="1800" b="1" spc="-45" dirty="0">
                <a:solidFill>
                  <a:srgbClr val="FFFFFF"/>
                </a:solidFill>
                <a:latin typeface="Microsoft JhengHei" panose="020B0604030504040204" pitchFamily="34" charset="-120"/>
                <a:ea typeface="Microsoft JhengHei" panose="020B0604030504040204" pitchFamily="34" charset="-120"/>
              </a:endParaRPr>
            </a:p>
          </p:txBody>
        </p:sp>
        <p:sp>
          <p:nvSpPr>
            <p:cNvPr id="17" name="WordArt 8">
              <a:extLst>
                <a:ext uri="{FF2B5EF4-FFF2-40B4-BE49-F238E27FC236}">
                  <a16:creationId xmlns:a16="http://schemas.microsoft.com/office/drawing/2014/main" id="{A6B4EBE9-B506-43C9-924B-4C8AA3AAE4B7}"/>
                </a:ext>
              </a:extLst>
            </p:cNvPr>
            <p:cNvSpPr>
              <a:spLocks noTextEdit="1"/>
            </p:cNvSpPr>
            <p:nvPr/>
          </p:nvSpPr>
          <p:spPr>
            <a:xfrm>
              <a:off x="4029708" y="3227832"/>
              <a:ext cx="792163" cy="219075"/>
            </a:xfrm>
            <a:prstGeom prst="rect">
              <a:avLst/>
            </a:prstGeom>
          </p:spPr>
          <p:txBody>
            <a:bodyPr wrap="none" fromWordArt="1">
              <a:prstTxWarp prst="textPlain">
                <a:avLst>
                  <a:gd name="adj" fmla="val 50000"/>
                </a:avLst>
              </a:prstTxWarp>
              <a:normAutofit fontScale="40000" lnSpcReduction="20000"/>
            </a:bodyPr>
            <a:lstStyle/>
            <a:p>
              <a:pPr algn="ctr"/>
              <a:r>
                <a:rPr lang="en-US" altLang="zh-CN" sz="1800" b="1" spc="-45" dirty="0">
                  <a:solidFill>
                    <a:srgbClr val="FFFFFF"/>
                  </a:solidFill>
                  <a:latin typeface="Microsoft JhengHei" panose="020B0604030504040204" pitchFamily="34" charset="-120"/>
                  <a:ea typeface="Microsoft JhengHei" panose="020B0604030504040204" pitchFamily="34" charset="-120"/>
                </a:rPr>
                <a:t>2016</a:t>
              </a:r>
              <a:endParaRPr lang="zh-CN" altLang="en-US" sz="1800" b="1" spc="-45" dirty="0">
                <a:solidFill>
                  <a:srgbClr val="FFFFFF"/>
                </a:solidFill>
                <a:latin typeface="Microsoft JhengHei" panose="020B0604030504040204" pitchFamily="34" charset="-120"/>
                <a:ea typeface="Microsoft JhengHei" panose="020B0604030504040204" pitchFamily="34" charset="-120"/>
              </a:endParaRPr>
            </a:p>
          </p:txBody>
        </p:sp>
        <p:sp>
          <p:nvSpPr>
            <p:cNvPr id="18" name="WordArt 9">
              <a:extLst>
                <a:ext uri="{FF2B5EF4-FFF2-40B4-BE49-F238E27FC236}">
                  <a16:creationId xmlns:a16="http://schemas.microsoft.com/office/drawing/2014/main" id="{B59430F2-9132-4014-AA1C-0065823AA1E6}"/>
                </a:ext>
              </a:extLst>
            </p:cNvPr>
            <p:cNvSpPr>
              <a:spLocks noTextEdit="1"/>
            </p:cNvSpPr>
            <p:nvPr/>
          </p:nvSpPr>
          <p:spPr>
            <a:xfrm>
              <a:off x="5182233" y="3227832"/>
              <a:ext cx="792163" cy="219075"/>
            </a:xfrm>
            <a:prstGeom prst="rect">
              <a:avLst/>
            </a:prstGeom>
          </p:spPr>
          <p:txBody>
            <a:bodyPr wrap="none" fromWordArt="1">
              <a:prstTxWarp prst="textPlain">
                <a:avLst>
                  <a:gd name="adj" fmla="val 50000"/>
                </a:avLst>
              </a:prstTxWarp>
              <a:normAutofit fontScale="40000" lnSpcReduction="20000"/>
            </a:bodyPr>
            <a:lstStyle/>
            <a:p>
              <a:pPr algn="ctr"/>
              <a:r>
                <a:rPr lang="en-US" altLang="zh-CN" sz="1800" b="1" spc="-45" dirty="0">
                  <a:solidFill>
                    <a:srgbClr val="FFFFFF"/>
                  </a:solidFill>
                  <a:latin typeface="Microsoft JhengHei" panose="020B0604030504040204" pitchFamily="34" charset="-120"/>
                  <a:ea typeface="Microsoft JhengHei" panose="020B0604030504040204" pitchFamily="34" charset="-120"/>
                </a:rPr>
                <a:t>2017</a:t>
              </a:r>
              <a:endParaRPr lang="zh-CN" altLang="en-US" sz="1800" b="1" spc="-45" dirty="0">
                <a:solidFill>
                  <a:srgbClr val="FFFFFF"/>
                </a:solidFill>
                <a:latin typeface="Microsoft JhengHei" panose="020B0604030504040204" pitchFamily="34" charset="-120"/>
                <a:ea typeface="Microsoft JhengHei" panose="020B0604030504040204" pitchFamily="34" charset="-120"/>
              </a:endParaRPr>
            </a:p>
          </p:txBody>
        </p:sp>
        <p:sp>
          <p:nvSpPr>
            <p:cNvPr id="19" name="WordArt 11">
              <a:extLst>
                <a:ext uri="{FF2B5EF4-FFF2-40B4-BE49-F238E27FC236}">
                  <a16:creationId xmlns:a16="http://schemas.microsoft.com/office/drawing/2014/main" id="{CBA23454-D45E-4B07-81F7-E2EB5874891F}"/>
                </a:ext>
              </a:extLst>
            </p:cNvPr>
            <p:cNvSpPr>
              <a:spLocks noTextEdit="1"/>
            </p:cNvSpPr>
            <p:nvPr/>
          </p:nvSpPr>
          <p:spPr>
            <a:xfrm>
              <a:off x="7485696" y="3227832"/>
              <a:ext cx="792163" cy="219075"/>
            </a:xfrm>
            <a:prstGeom prst="rect">
              <a:avLst/>
            </a:prstGeom>
          </p:spPr>
          <p:txBody>
            <a:bodyPr wrap="none" fromWordArt="1">
              <a:prstTxWarp prst="textPlain">
                <a:avLst>
                  <a:gd name="adj" fmla="val 50000"/>
                </a:avLst>
              </a:prstTxWarp>
              <a:normAutofit fontScale="40000" lnSpcReduction="20000"/>
            </a:bodyPr>
            <a:lstStyle/>
            <a:p>
              <a:pPr algn="ctr"/>
              <a:r>
                <a:rPr lang="en-US" altLang="zh-CN" sz="1800" b="1" spc="-45" dirty="0">
                  <a:solidFill>
                    <a:srgbClr val="FFFFFF"/>
                  </a:solidFill>
                  <a:latin typeface="Microsoft JhengHei" panose="020B0604030504040204" pitchFamily="34" charset="-120"/>
                  <a:ea typeface="Microsoft JhengHei" panose="020B0604030504040204" pitchFamily="34" charset="-120"/>
                </a:rPr>
                <a:t>2021</a:t>
              </a:r>
              <a:endParaRPr lang="zh-CN" altLang="en-US" sz="1800" b="1" spc="-45" dirty="0">
                <a:solidFill>
                  <a:srgbClr val="FFFFFF"/>
                </a:solidFill>
                <a:latin typeface="Microsoft JhengHei" panose="020B0604030504040204" pitchFamily="34" charset="-120"/>
                <a:ea typeface="Microsoft JhengHei" panose="020B0604030504040204" pitchFamily="34" charset="-120"/>
              </a:endParaRPr>
            </a:p>
          </p:txBody>
        </p:sp>
        <p:sp>
          <p:nvSpPr>
            <p:cNvPr id="20" name="Line 12">
              <a:extLst>
                <a:ext uri="{FF2B5EF4-FFF2-40B4-BE49-F238E27FC236}">
                  <a16:creationId xmlns:a16="http://schemas.microsoft.com/office/drawing/2014/main" id="{137261CC-458B-4DF1-9CA5-F45EE0C6E5B4}"/>
                </a:ext>
              </a:extLst>
            </p:cNvPr>
            <p:cNvSpPr/>
            <p:nvPr/>
          </p:nvSpPr>
          <p:spPr>
            <a:xfrm flipH="1" flipV="1">
              <a:off x="2702545" y="2689666"/>
              <a:ext cx="88280" cy="340519"/>
            </a:xfrm>
            <a:prstGeom prst="line">
              <a:avLst/>
            </a:prstGeom>
            <a:ln w="19050" cap="rnd" cmpd="sng">
              <a:solidFill>
                <a:srgbClr val="333333"/>
              </a:solidFill>
              <a:prstDash val="sysDot"/>
              <a:headEnd type="oval" w="med" len="med"/>
              <a:tailEnd type="none" w="med" len="med"/>
            </a:ln>
          </p:spPr>
        </p:sp>
        <p:sp>
          <p:nvSpPr>
            <p:cNvPr id="21" name="Line 13">
              <a:extLst>
                <a:ext uri="{FF2B5EF4-FFF2-40B4-BE49-F238E27FC236}">
                  <a16:creationId xmlns:a16="http://schemas.microsoft.com/office/drawing/2014/main" id="{3A76C6BD-364F-441E-8C98-B0161BC61F9E}"/>
                </a:ext>
              </a:extLst>
            </p:cNvPr>
            <p:cNvSpPr/>
            <p:nvPr/>
          </p:nvSpPr>
          <p:spPr>
            <a:xfrm flipV="1">
              <a:off x="5577520" y="2654744"/>
              <a:ext cx="163494" cy="360362"/>
            </a:xfrm>
            <a:prstGeom prst="line">
              <a:avLst/>
            </a:prstGeom>
            <a:ln w="19050" cap="rnd" cmpd="sng">
              <a:solidFill>
                <a:srgbClr val="333333"/>
              </a:solidFill>
              <a:prstDash val="sysDot"/>
              <a:headEnd type="oval" w="med" len="med"/>
              <a:tailEnd type="none" w="med" len="med"/>
            </a:ln>
          </p:spPr>
        </p:sp>
        <p:sp>
          <p:nvSpPr>
            <p:cNvPr id="23" name="Line 31">
              <a:extLst>
                <a:ext uri="{FF2B5EF4-FFF2-40B4-BE49-F238E27FC236}">
                  <a16:creationId xmlns:a16="http://schemas.microsoft.com/office/drawing/2014/main" id="{75D95FD3-8E60-4D92-9750-AB22CDDF2845}"/>
                </a:ext>
              </a:extLst>
            </p:cNvPr>
            <p:cNvSpPr/>
            <p:nvPr/>
          </p:nvSpPr>
          <p:spPr>
            <a:xfrm flipV="1">
              <a:off x="4424996" y="3662807"/>
              <a:ext cx="0" cy="594658"/>
            </a:xfrm>
            <a:prstGeom prst="line">
              <a:avLst/>
            </a:prstGeom>
            <a:ln w="19050" cap="rnd" cmpd="sng">
              <a:solidFill>
                <a:srgbClr val="333333"/>
              </a:solidFill>
              <a:prstDash val="sysDot"/>
              <a:headEnd type="none" w="med" len="med"/>
              <a:tailEnd type="oval" w="med" len="med"/>
            </a:ln>
          </p:spPr>
        </p:sp>
        <p:sp>
          <p:nvSpPr>
            <p:cNvPr id="26" name="Line 31">
              <a:extLst>
                <a:ext uri="{FF2B5EF4-FFF2-40B4-BE49-F238E27FC236}">
                  <a16:creationId xmlns:a16="http://schemas.microsoft.com/office/drawing/2014/main" id="{F3D5523F-B00D-4D52-A650-CDCBC8DD88CD}"/>
                </a:ext>
              </a:extLst>
            </p:cNvPr>
            <p:cNvSpPr/>
            <p:nvPr/>
          </p:nvSpPr>
          <p:spPr>
            <a:xfrm flipH="1" flipV="1">
              <a:off x="7918506" y="3707230"/>
              <a:ext cx="568917" cy="221926"/>
            </a:xfrm>
            <a:prstGeom prst="line">
              <a:avLst/>
            </a:prstGeom>
            <a:ln w="19050" cap="rnd" cmpd="sng">
              <a:solidFill>
                <a:srgbClr val="333333"/>
              </a:solidFill>
              <a:prstDash val="sysDot"/>
              <a:headEnd type="none" w="med" len="med"/>
              <a:tailEnd type="oval" w="med" len="med"/>
            </a:ln>
          </p:spPr>
        </p:sp>
      </p:grpSp>
      <p:sp>
        <p:nvSpPr>
          <p:cNvPr id="29" name="文本框 28">
            <a:extLst>
              <a:ext uri="{FF2B5EF4-FFF2-40B4-BE49-F238E27FC236}">
                <a16:creationId xmlns:a16="http://schemas.microsoft.com/office/drawing/2014/main" id="{203BA3A3-47E2-433D-AD8F-E4AD8E58A782}"/>
              </a:ext>
            </a:extLst>
          </p:cNvPr>
          <p:cNvSpPr txBox="1"/>
          <p:nvPr/>
        </p:nvSpPr>
        <p:spPr>
          <a:xfrm>
            <a:off x="6578097" y="4245188"/>
            <a:ext cx="4100018" cy="923330"/>
          </a:xfrm>
          <a:prstGeom prst="rect">
            <a:avLst/>
          </a:prstGeom>
          <a:noFill/>
        </p:spPr>
        <p:txBody>
          <a:bodyPr wrap="square">
            <a:spAutoFit/>
          </a:bodyPr>
          <a:lstStyle/>
          <a:p>
            <a:pPr indent="-360045"/>
            <a:r>
              <a:rPr lang="en-US" altLang="zh-CN" dirty="0">
                <a:ea typeface="DFKai-SB" panose="03000509000000000000" pitchFamily="65" charset="-120"/>
              </a:rPr>
              <a:t>2021</a:t>
            </a:r>
            <a:r>
              <a:rPr lang="zh-CN" altLang="en-US" dirty="0"/>
              <a:t>年</a:t>
            </a:r>
            <a:r>
              <a:rPr lang="en-US" altLang="zh-CN" dirty="0"/>
              <a:t>3</a:t>
            </a:r>
            <a:r>
              <a:rPr lang="zh-CN" altLang="en-US" dirty="0"/>
              <a:t>月</a:t>
            </a:r>
            <a:r>
              <a:rPr lang="zh-CN" altLang="en-US" dirty="0" smtClean="0"/>
              <a:t>發布的</a:t>
            </a:r>
            <a:r>
              <a:rPr lang="zh-CN" altLang="en-US" dirty="0"/>
              <a:t>「十四五」規劃和</a:t>
            </a:r>
            <a:r>
              <a:rPr lang="en-US" altLang="zh-CN" dirty="0" smtClean="0">
                <a:ea typeface="DFKai-SB" panose="03000509000000000000" pitchFamily="65" charset="-120"/>
              </a:rPr>
              <a:t>2035</a:t>
            </a:r>
            <a:r>
              <a:rPr lang="zh-CN" altLang="en-US" dirty="0" smtClean="0"/>
              <a:t>年遠景目標綱要提出，加強人工智能領域的</a:t>
            </a:r>
            <a:r>
              <a:rPr lang="zh-TW" altLang="en-US" dirty="0" smtClean="0"/>
              <a:t>發展</a:t>
            </a:r>
            <a:r>
              <a:rPr lang="zh-CN" altLang="en-US" dirty="0" smtClean="0"/>
              <a:t>。</a:t>
            </a:r>
            <a:endParaRPr lang="zh-CN" altLang="en-US" dirty="0"/>
          </a:p>
        </p:txBody>
      </p:sp>
      <p:pic>
        <p:nvPicPr>
          <p:cNvPr id="34" name="Picture 33"/>
          <p:cNvPicPr>
            <a:picLocks noChangeAspect="1"/>
          </p:cNvPicPr>
          <p:nvPr/>
        </p:nvPicPr>
        <p:blipFill>
          <a:blip r:embed="rId2"/>
          <a:stretch>
            <a:fillRect/>
          </a:stretch>
        </p:blipFill>
        <p:spPr>
          <a:xfrm>
            <a:off x="149177" y="113468"/>
            <a:ext cx="1594256" cy="580365"/>
          </a:xfrm>
          <a:prstGeom prst="rect">
            <a:avLst/>
          </a:prstGeom>
        </p:spPr>
      </p:pic>
      <p:sp>
        <p:nvSpPr>
          <p:cNvPr id="2" name="Rectangle 1"/>
          <p:cNvSpPr/>
          <p:nvPr/>
        </p:nvSpPr>
        <p:spPr>
          <a:xfrm>
            <a:off x="535662" y="5791205"/>
            <a:ext cx="9676880" cy="1015663"/>
          </a:xfrm>
          <a:prstGeom prst="rect">
            <a:avLst/>
          </a:prstGeom>
        </p:spPr>
        <p:txBody>
          <a:bodyPr wrap="none">
            <a:spAutoFit/>
          </a:bodyPr>
          <a:lstStyle/>
          <a:p>
            <a:r>
              <a:rPr lang="zh-TW" altLang="en-US" sz="1200" dirty="0" smtClean="0"/>
              <a:t>資料來源</a:t>
            </a:r>
            <a:r>
              <a:rPr lang="en-US" altLang="zh-TW" sz="1200" dirty="0" smtClean="0"/>
              <a:t>: </a:t>
            </a:r>
          </a:p>
          <a:p>
            <a:pPr marL="171450" indent="-171450">
              <a:buFont typeface="Arial" panose="020B0604020202020204" pitchFamily="34" charset="0"/>
              <a:buChar char="•"/>
            </a:pPr>
            <a:r>
              <a:rPr lang="en-US" altLang="zh-TW" sz="1200" dirty="0" smtClean="0"/>
              <a:t>《</a:t>
            </a:r>
            <a:r>
              <a:rPr lang="zh-TW" altLang="en-US" sz="1200" dirty="0"/>
              <a:t>關於積極推進“互聯網＋”行動的指導意見</a:t>
            </a:r>
            <a:r>
              <a:rPr lang="en-US" altLang="zh-TW" sz="1200" dirty="0"/>
              <a:t>》</a:t>
            </a:r>
            <a:r>
              <a:rPr lang="en-US" sz="1200" dirty="0" smtClean="0"/>
              <a:t>http</a:t>
            </a:r>
            <a:r>
              <a:rPr lang="en-US" sz="1200" dirty="0"/>
              <a:t>://</a:t>
            </a:r>
            <a:r>
              <a:rPr lang="en-US" sz="1200" dirty="0" smtClean="0"/>
              <a:t>www.gov.cn/xinwen/2015-07/04/content_2890205.htm</a:t>
            </a:r>
          </a:p>
          <a:p>
            <a:pPr marL="171450" indent="-171450">
              <a:buFont typeface="Arial" panose="020B0604020202020204" pitchFamily="34" charset="0"/>
              <a:buChar char="•"/>
            </a:pPr>
            <a:r>
              <a:rPr lang="en-US" altLang="zh-CN" sz="1200" dirty="0" smtClean="0"/>
              <a:t>《“</a:t>
            </a:r>
            <a:r>
              <a:rPr lang="zh-CN" altLang="en-US" sz="1200" dirty="0" smtClean="0"/>
              <a:t>十三五”國家戰略性新興產業發展規劃</a:t>
            </a:r>
            <a:r>
              <a:rPr lang="en-US" altLang="zh-CN" sz="1200" dirty="0" smtClean="0"/>
              <a:t>》</a:t>
            </a:r>
            <a:r>
              <a:rPr lang="en-US" sz="1200" dirty="0" smtClean="0"/>
              <a:t>http</a:t>
            </a:r>
            <a:r>
              <a:rPr lang="en-US" sz="1200" dirty="0"/>
              <a:t>://</a:t>
            </a:r>
            <a:r>
              <a:rPr lang="en-US" sz="1200" dirty="0" smtClean="0"/>
              <a:t>www.gov.cn/zhengce/content/2016-12/19/content_5150090.htm</a:t>
            </a:r>
          </a:p>
          <a:p>
            <a:pPr marL="171450" indent="-171450">
              <a:buFont typeface="Arial" panose="020B0604020202020204" pitchFamily="34" charset="0"/>
              <a:buChar char="•"/>
            </a:pPr>
            <a:r>
              <a:rPr lang="en-US" altLang="zh-CN" sz="1200" dirty="0" smtClean="0"/>
              <a:t>《</a:t>
            </a:r>
            <a:r>
              <a:rPr lang="zh-CN" altLang="en-US" sz="1200" dirty="0" smtClean="0"/>
              <a:t>新一代人工智能發展規劃</a:t>
            </a:r>
            <a:r>
              <a:rPr lang="en-US" altLang="zh-CN" sz="1200" dirty="0" smtClean="0"/>
              <a:t>》</a:t>
            </a:r>
            <a:r>
              <a:rPr lang="en-US" altLang="zh-CN" sz="1200" dirty="0"/>
              <a:t>http://</a:t>
            </a:r>
            <a:r>
              <a:rPr lang="en-US" altLang="zh-CN" sz="1200" dirty="0" smtClean="0"/>
              <a:t>www.gov.cn/zhengce/content/2017-07/20/content_5211996.htm</a:t>
            </a:r>
          </a:p>
          <a:p>
            <a:pPr marL="171450" indent="-171450">
              <a:buFont typeface="Arial" panose="020B0604020202020204" pitchFamily="34" charset="0"/>
              <a:buChar char="•"/>
            </a:pPr>
            <a:r>
              <a:rPr lang="en-US" altLang="zh-CN" sz="1200" dirty="0"/>
              <a:t>《</a:t>
            </a:r>
            <a:r>
              <a:rPr lang="zh-CN" altLang="en-US" sz="1200" dirty="0" smtClean="0"/>
              <a:t>中華人民共和國國民經濟和社會發展第十四個五年規劃和</a:t>
            </a:r>
            <a:r>
              <a:rPr lang="en-US" altLang="zh-CN" sz="1200" dirty="0" smtClean="0"/>
              <a:t>2035</a:t>
            </a:r>
            <a:r>
              <a:rPr lang="zh-CN" altLang="en-US" sz="1200" dirty="0" smtClean="0"/>
              <a:t>年遠景目標綱要</a:t>
            </a:r>
            <a:r>
              <a:rPr lang="en-US" altLang="zh-CN" sz="1200" dirty="0"/>
              <a:t>》</a:t>
            </a:r>
            <a:r>
              <a:rPr lang="en-US" sz="1200" dirty="0" smtClean="0"/>
              <a:t>http</a:t>
            </a:r>
            <a:r>
              <a:rPr lang="en-US" sz="1200" dirty="0"/>
              <a:t>://www.gov.cn/xinwen/2021-03/13/content_5592681.htm</a:t>
            </a:r>
          </a:p>
        </p:txBody>
      </p:sp>
      <p:sp>
        <p:nvSpPr>
          <p:cNvPr id="35" name="任意多边形: 形状 12">
            <a:extLst>
              <a:ext uri="{FF2B5EF4-FFF2-40B4-BE49-F238E27FC236}">
                <a16:creationId xmlns:a16="http://schemas.microsoft.com/office/drawing/2014/main" id="{37C87608-262A-4309-807F-EA21E2EEB49F}"/>
              </a:ext>
            </a:extLst>
          </p:cNvPr>
          <p:cNvSpPr/>
          <p:nvPr/>
        </p:nvSpPr>
        <p:spPr bwMode="auto">
          <a:xfrm>
            <a:off x="2383094" y="223388"/>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54" name="矩形: 圆角 11">
            <a:extLst>
              <a:ext uri="{FF2B5EF4-FFF2-40B4-BE49-F238E27FC236}">
                <a16:creationId xmlns:a16="http://schemas.microsoft.com/office/drawing/2014/main" id="{901F62C4-181B-4F54-A02B-6D3ADE4C1DE4}"/>
              </a:ext>
            </a:extLst>
          </p:cNvPr>
          <p:cNvSpPr/>
          <p:nvPr/>
        </p:nvSpPr>
        <p:spPr>
          <a:xfrm flipV="1">
            <a:off x="1404053" y="4502232"/>
            <a:ext cx="4191072" cy="1102290"/>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5" name="矩形: 圆角 11">
            <a:extLst>
              <a:ext uri="{FF2B5EF4-FFF2-40B4-BE49-F238E27FC236}">
                <a16:creationId xmlns:a16="http://schemas.microsoft.com/office/drawing/2014/main" id="{901F62C4-181B-4F54-A02B-6D3ADE4C1DE4}"/>
              </a:ext>
            </a:extLst>
          </p:cNvPr>
          <p:cNvSpPr/>
          <p:nvPr/>
        </p:nvSpPr>
        <p:spPr>
          <a:xfrm flipV="1">
            <a:off x="4619032" y="2140839"/>
            <a:ext cx="2041615" cy="1102290"/>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6" name="矩形: 圆角 11">
            <a:extLst>
              <a:ext uri="{FF2B5EF4-FFF2-40B4-BE49-F238E27FC236}">
                <a16:creationId xmlns:a16="http://schemas.microsoft.com/office/drawing/2014/main" id="{901F62C4-181B-4F54-A02B-6D3ADE4C1DE4}"/>
              </a:ext>
            </a:extLst>
          </p:cNvPr>
          <p:cNvSpPr/>
          <p:nvPr/>
        </p:nvSpPr>
        <p:spPr>
          <a:xfrm flipV="1">
            <a:off x="927197" y="2155987"/>
            <a:ext cx="3174521" cy="1175661"/>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57" name="Text Box 17">
            <a:extLst>
              <a:ext uri="{FF2B5EF4-FFF2-40B4-BE49-F238E27FC236}">
                <a16:creationId xmlns:a16="http://schemas.microsoft.com/office/drawing/2014/main" id="{49DFC981-5DC4-475F-BAF8-90976A02846F}"/>
              </a:ext>
            </a:extLst>
          </p:cNvPr>
          <p:cNvSpPr txBox="1"/>
          <p:nvPr/>
        </p:nvSpPr>
        <p:spPr>
          <a:xfrm>
            <a:off x="1035424" y="2107265"/>
            <a:ext cx="3086097" cy="1200329"/>
          </a:xfrm>
          <a:prstGeom prst="rect">
            <a:avLst/>
          </a:prstGeom>
          <a:noFill/>
          <a:ln w="9525">
            <a:noFill/>
          </a:ln>
        </p:spPr>
        <p:txBody>
          <a:bodyPr wrap="square">
            <a:spAutoFit/>
          </a:bodyPr>
          <a:lstStyle/>
          <a:p>
            <a:pPr indent="-360045"/>
            <a:r>
              <a:rPr lang="en-US" altLang="zh-CN" dirty="0">
                <a:latin typeface="Times New Roman" panose="02020603050405020304" pitchFamily="18" charset="0"/>
                <a:ea typeface="DFKai-SB" panose="03000509000000000000" pitchFamily="65" charset="-120"/>
                <a:cs typeface="Times New Roman" panose="02020603050405020304" pitchFamily="18" charset="0"/>
              </a:rPr>
              <a:t>2015</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7</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月，國務院印發</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關於積極推進“互聯網＋”行動的指導意見</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，將發展人工智能提升到國家戰略層面。</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8" name="Text Box 17">
            <a:extLst>
              <a:ext uri="{FF2B5EF4-FFF2-40B4-BE49-F238E27FC236}">
                <a16:creationId xmlns:a16="http://schemas.microsoft.com/office/drawing/2014/main" id="{770EFA5C-0BB0-461D-9145-2533DF508EB5}"/>
              </a:ext>
            </a:extLst>
          </p:cNvPr>
          <p:cNvSpPr txBox="1"/>
          <p:nvPr/>
        </p:nvSpPr>
        <p:spPr>
          <a:xfrm>
            <a:off x="4599229" y="2255073"/>
            <a:ext cx="2037866" cy="923330"/>
          </a:xfrm>
          <a:prstGeom prst="rect">
            <a:avLst/>
          </a:prstGeom>
          <a:noFill/>
          <a:ln w="9525">
            <a:noFill/>
          </a:ln>
        </p:spPr>
        <p:txBody>
          <a:bodyPr wrap="square">
            <a:spAutoFit/>
          </a:bodyPr>
          <a:lstStyle/>
          <a:p>
            <a:pPr marL="0" indent="-360045"/>
            <a:r>
              <a:rPr lang="en-US" altLang="zh-CN" dirty="0">
                <a:latin typeface="Times New Roman" panose="02020603050405020304" pitchFamily="18" charset="0"/>
                <a:ea typeface="DFKai-SB" panose="03000509000000000000" pitchFamily="65" charset="-120"/>
                <a:cs typeface="Times New Roman" panose="02020603050405020304" pitchFamily="18" charset="0"/>
              </a:rPr>
              <a:t>2017</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年國務院</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發布</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新一代人工智能發展規劃</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59" name="Text Box 17">
            <a:extLst>
              <a:ext uri="{FF2B5EF4-FFF2-40B4-BE49-F238E27FC236}">
                <a16:creationId xmlns:a16="http://schemas.microsoft.com/office/drawing/2014/main" id="{3986A0BB-4A69-4A6F-A7F4-FF58FB51B140}"/>
              </a:ext>
            </a:extLst>
          </p:cNvPr>
          <p:cNvSpPr txBox="1"/>
          <p:nvPr/>
        </p:nvSpPr>
        <p:spPr>
          <a:xfrm>
            <a:off x="1696668" y="4597288"/>
            <a:ext cx="3605841" cy="923330"/>
          </a:xfrm>
          <a:prstGeom prst="rect">
            <a:avLst/>
          </a:prstGeom>
          <a:noFill/>
          <a:ln w="9525">
            <a:noFill/>
          </a:ln>
        </p:spPr>
        <p:txBody>
          <a:bodyPr wrap="square">
            <a:spAutoFit/>
          </a:bodyPr>
          <a:lstStyle/>
          <a:p>
            <a:pPr indent="-360045"/>
            <a:r>
              <a:rPr lang="en-US" altLang="zh-CN"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3</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月，「</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十三五」規劃」綱要將</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人工智能在各領域的應用列入國家未來幾年的重要發展戰略。</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0" name="文本框 1">
            <a:extLst>
              <a:ext uri="{FF2B5EF4-FFF2-40B4-BE49-F238E27FC236}">
                <a16:creationId xmlns:a16="http://schemas.microsoft.com/office/drawing/2014/main" id="{C572C8D5-ECB4-4BFC-A3ED-D1844108C9E4}"/>
              </a:ext>
            </a:extLst>
          </p:cNvPr>
          <p:cNvSpPr txBox="1"/>
          <p:nvPr/>
        </p:nvSpPr>
        <p:spPr>
          <a:xfrm>
            <a:off x="409473" y="979029"/>
            <a:ext cx="11203772" cy="830997"/>
          </a:xfrm>
          <a:prstGeom prst="rect">
            <a:avLst/>
          </a:prstGeom>
          <a:solidFill>
            <a:schemeClr val="accent2">
              <a:lumMod val="20000"/>
              <a:lumOff val="80000"/>
            </a:schemeClr>
          </a:solidFill>
          <a:ln w="38100">
            <a:solidFill>
              <a:srgbClr val="FF0000"/>
            </a:solidFill>
          </a:ln>
        </p:spPr>
        <p:txBody>
          <a:bodyPr wrap="square">
            <a:spAutoFit/>
          </a:bodyPr>
          <a:lstStyle/>
          <a:p>
            <a:pPr algn="just"/>
            <a:r>
              <a:rPr lang="zh-CN" altLang="en-US" sz="2400" dirty="0" smtClean="0">
                <a:latin typeface="DFKai-SB" panose="03000509000000000000" pitchFamily="65" charset="-120"/>
                <a:ea typeface="DFKai-SB" panose="03000509000000000000" pitchFamily="65" charset="-120"/>
              </a:rPr>
              <a:t>國</a:t>
            </a:r>
            <a:r>
              <a:rPr lang="zh-TW" altLang="en-US" sz="2400" dirty="0" smtClean="0">
                <a:latin typeface="DFKai-SB" panose="03000509000000000000" pitchFamily="65" charset="-120"/>
                <a:ea typeface="DFKai-SB" panose="03000509000000000000" pitchFamily="65" charset="-120"/>
              </a:rPr>
              <a:t>家</a:t>
            </a:r>
            <a:r>
              <a:rPr lang="zh-CN" altLang="en-US" sz="2400" dirty="0" smtClean="0">
                <a:latin typeface="DFKai-SB" panose="03000509000000000000" pitchFamily="65" charset="-120"/>
                <a:ea typeface="DFKai-SB" panose="03000509000000000000" pitchFamily="65" charset="-120"/>
              </a:rPr>
              <a:t>重視人工智能</a:t>
            </a:r>
            <a:r>
              <a:rPr lang="zh-TW" altLang="en-US" sz="2400" dirty="0" smtClean="0">
                <a:latin typeface="DFKai-SB" panose="03000509000000000000" pitchFamily="65" charset="-120"/>
                <a:ea typeface="DFKai-SB" panose="03000509000000000000" pitchFamily="65" charset="-120"/>
              </a:rPr>
              <a:t>，並持續</a:t>
            </a:r>
            <a:r>
              <a:rPr lang="zh-CN" altLang="en-US" sz="2400" dirty="0" smtClean="0">
                <a:latin typeface="DFKai-SB" panose="03000509000000000000" pitchFamily="65" charset="-120"/>
                <a:ea typeface="DFKai-SB" panose="03000509000000000000" pitchFamily="65" charset="-120"/>
              </a:rPr>
              <a:t>研究和制定國家層面的人工智能</a:t>
            </a:r>
            <a:r>
              <a:rPr lang="zh-TW" altLang="en-US" sz="2400" dirty="0" smtClean="0">
                <a:latin typeface="DFKai-SB" panose="03000509000000000000" pitchFamily="65" charset="-120"/>
                <a:ea typeface="DFKai-SB" panose="03000509000000000000" pitchFamily="65" charset="-120"/>
              </a:rPr>
              <a:t>計劃</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以下為有關政策舉隅</a:t>
            </a:r>
            <a:r>
              <a:rPr lang="zh-CN" altLang="en-US" sz="2400" dirty="0" smtClean="0">
                <a:latin typeface="DFKai-SB" panose="03000509000000000000" pitchFamily="65" charset="-120"/>
                <a:ea typeface="DFKai-SB" panose="03000509000000000000" pitchFamily="65" charset="-120"/>
              </a:rPr>
              <a:t>。</a:t>
            </a:r>
            <a:endParaRPr lang="zh-CN" altLang="en-US" sz="2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50880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42297" y="1740525"/>
            <a:ext cx="10711503" cy="3693319"/>
          </a:xfrm>
          <a:prstGeom prst="rect">
            <a:avLst/>
          </a:prstGeom>
          <a:solidFill>
            <a:schemeClr val="accent3">
              <a:lumMod val="20000"/>
              <a:lumOff val="80000"/>
            </a:schemeClr>
          </a:solidFill>
          <a:ln w="38100">
            <a:solidFill>
              <a:srgbClr val="1856AD"/>
            </a:solidFill>
          </a:ln>
        </p:spPr>
        <p:txBody>
          <a:bodyPr wrap="square">
            <a:spAutoFit/>
          </a:bodyPr>
          <a:lstStyle/>
          <a:p>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國家「十四五」規劃</a:t>
            </a: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除了強調培育</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壯大人工</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智能外，還指出要加快推動大</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數據</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、雲</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計算、網絡安全等新興數字</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產業</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以配合數字</a:t>
            </a:r>
            <a:r>
              <a:rPr lang="zh-TW" altLang="en-US" sz="2600" kern="100" dirty="0">
                <a:latin typeface="標楷體" panose="03000509000000000000" pitchFamily="65" charset="-120"/>
                <a:ea typeface="標楷體" panose="03000509000000000000" pitchFamily="65" charset="-120"/>
                <a:cs typeface="Times New Roman" panose="02020603050405020304" pitchFamily="18" charset="0"/>
              </a:rPr>
              <a:t>產業</a:t>
            </a:r>
            <a:r>
              <a:rPr lang="zh-TW" altLang="en-US" sz="2600" kern="100" dirty="0" smtClean="0">
                <a:latin typeface="標楷體" panose="03000509000000000000" pitchFamily="65" charset="-120"/>
                <a:ea typeface="標楷體" panose="03000509000000000000" pitchFamily="65" charset="-120"/>
                <a:cs typeface="Times New Roman" panose="02020603050405020304" pitchFamily="18" charset="0"/>
              </a:rPr>
              <a:t>化。</a:t>
            </a:r>
            <a:endParaRPr lang="en-US" altLang="zh-TW" sz="2600" kern="100" dirty="0" smtClean="0">
              <a:latin typeface="標楷體" panose="03000509000000000000" pitchFamily="65" charset="-120"/>
              <a:ea typeface="標楷體" panose="03000509000000000000" pitchFamily="65" charset="-120"/>
              <a:cs typeface="Times New Roman" panose="02020603050405020304" pitchFamily="18" charset="0"/>
            </a:endParaRPr>
          </a:p>
          <a:p>
            <a:endParaRPr lang="zh-TW" altLang="en-US" sz="2600" kern="100" dirty="0">
              <a:latin typeface="標楷體" panose="03000509000000000000" pitchFamily="65" charset="-12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rPr>
              <a:t>國務院依據「十四五規劃</a:t>
            </a:r>
            <a:r>
              <a:rPr lang="zh-TW" altLang="en-US" sz="2600" dirty="0" smtClean="0">
                <a:latin typeface="標楷體" panose="03000509000000000000" pitchFamily="65" charset="-120"/>
                <a:ea typeface="標楷體" panose="03000509000000000000" pitchFamily="65" charset="-120"/>
              </a:rPr>
              <a:t>」制定</a:t>
            </a:r>
            <a:r>
              <a:rPr lang="en-US" altLang="zh-TW" sz="2600" dirty="0" smtClean="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「十四五」數字經濟發展規劃</a:t>
            </a:r>
            <a:r>
              <a:rPr lang="en-US" altLang="zh-TW" sz="2600" dirty="0" smtClean="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，着重</a:t>
            </a:r>
            <a:r>
              <a:rPr lang="zh-TW" altLang="en-US" sz="2600" dirty="0" smtClean="0">
                <a:latin typeface="標楷體" panose="03000509000000000000" pitchFamily="65" charset="-120"/>
                <a:ea typeface="標楷體" panose="03000509000000000000" pitchFamily="65" charset="-120"/>
              </a:rPr>
              <a:t>大</a:t>
            </a:r>
            <a:r>
              <a:rPr lang="zh-TW" altLang="en-US" sz="2600" dirty="0">
                <a:latin typeface="標楷體" panose="03000509000000000000" pitchFamily="65" charset="-120"/>
                <a:ea typeface="標楷體" panose="03000509000000000000" pitchFamily="65" charset="-120"/>
              </a:rPr>
              <a:t>數據、人工智能、區塊</a:t>
            </a:r>
            <a:r>
              <a:rPr lang="zh-TW" altLang="en-US" sz="2600" dirty="0" smtClean="0">
                <a:latin typeface="標楷體" panose="03000509000000000000" pitchFamily="65" charset="-120"/>
                <a:ea typeface="標楷體" panose="03000509000000000000" pitchFamily="65" charset="-120"/>
              </a:rPr>
              <a:t>鏈等</a:t>
            </a:r>
            <a:r>
              <a:rPr lang="zh-TW" altLang="en-US" sz="2600" dirty="0">
                <a:latin typeface="標楷體" panose="03000509000000000000" pitchFamily="65" charset="-120"/>
                <a:ea typeface="標楷體" panose="03000509000000000000" pitchFamily="65" charset="-120"/>
              </a:rPr>
              <a:t>戰略性前瞻性領域</a:t>
            </a:r>
            <a:r>
              <a:rPr lang="zh-TW" altLang="en-US" sz="2600" dirty="0" smtClean="0">
                <a:latin typeface="標楷體" panose="03000509000000000000" pitchFamily="65" charset="-120"/>
                <a:ea typeface="標楷體" panose="03000509000000000000" pitchFamily="65" charset="-120"/>
              </a:rPr>
              <a:t>，提高</a:t>
            </a:r>
            <a:r>
              <a:rPr lang="zh-TW" altLang="en-US" sz="2600" dirty="0">
                <a:latin typeface="標楷體" panose="03000509000000000000" pitchFamily="65" charset="-120"/>
                <a:ea typeface="標楷體" panose="03000509000000000000" pitchFamily="65" charset="-120"/>
              </a:rPr>
              <a:t>數字技術基礎研發</a:t>
            </a:r>
            <a:r>
              <a:rPr lang="zh-TW" altLang="en-US" sz="2600" dirty="0" smtClean="0">
                <a:latin typeface="標楷體" panose="03000509000000000000" pitchFamily="65" charset="-120"/>
                <a:ea typeface="標楷體" panose="03000509000000000000" pitchFamily="65" charset="-120"/>
              </a:rPr>
              <a:t>能力，推動工業</a:t>
            </a:r>
            <a:r>
              <a:rPr lang="zh-TW" altLang="en-US" sz="2600" dirty="0">
                <a:latin typeface="標楷體" panose="03000509000000000000" pitchFamily="65" charset="-120"/>
                <a:ea typeface="標楷體" panose="03000509000000000000" pitchFamily="65" charset="-120"/>
              </a:rPr>
              <a:t>數字化轉型加速</a:t>
            </a:r>
            <a:r>
              <a:rPr lang="zh-TW" altLang="en-US" sz="2600" dirty="0" smtClean="0">
                <a:latin typeface="標楷體" panose="03000509000000000000" pitchFamily="65" charset="-120"/>
                <a:ea typeface="標楷體" panose="03000509000000000000" pitchFamily="65" charset="-120"/>
              </a:rPr>
              <a:t>，</a:t>
            </a:r>
            <a:r>
              <a:rPr lang="zh-CN" altLang="en-US" sz="2600" dirty="0" smtClean="0">
                <a:latin typeface="標楷體" panose="03000509000000000000" pitchFamily="65" charset="-120"/>
                <a:ea typeface="標楷體" panose="03000509000000000000" pitchFamily="65" charset="-120"/>
              </a:rPr>
              <a:t>讓</a:t>
            </a:r>
            <a:r>
              <a:rPr lang="zh-TW" altLang="en-US" sz="2600" dirty="0" smtClean="0">
                <a:latin typeface="標楷體" panose="03000509000000000000" pitchFamily="65" charset="-120"/>
                <a:ea typeface="標楷體" panose="03000509000000000000" pitchFamily="65" charset="-120"/>
              </a:rPr>
              <a:t>工業</a:t>
            </a:r>
            <a:r>
              <a:rPr lang="zh-TW" altLang="en-US" sz="2600" dirty="0">
                <a:latin typeface="標楷體" panose="03000509000000000000" pitchFamily="65" charset="-120"/>
                <a:ea typeface="標楷體" panose="03000509000000000000" pitchFamily="65" charset="-120"/>
              </a:rPr>
              <a:t>企業生產設備數字</a:t>
            </a:r>
            <a:r>
              <a:rPr lang="zh-TW" altLang="en-US" sz="2600" dirty="0" smtClean="0">
                <a:latin typeface="標楷體" panose="03000509000000000000" pitchFamily="65" charset="-120"/>
                <a:ea typeface="標楷體" panose="03000509000000000000" pitchFamily="65" charset="-120"/>
              </a:rPr>
              <a:t>化</a:t>
            </a:r>
            <a:r>
              <a:rPr lang="zh-CN" altLang="en-US" sz="2600" dirty="0" smtClean="0">
                <a:latin typeface="標楷體" panose="03000509000000000000" pitchFamily="65" charset="-120"/>
                <a:ea typeface="標楷體" panose="03000509000000000000" pitchFamily="65" charset="-120"/>
              </a:rPr>
              <a:t>的</a:t>
            </a:r>
            <a:r>
              <a:rPr lang="zh-TW" altLang="en-US" sz="2600" dirty="0" smtClean="0">
                <a:latin typeface="標楷體" panose="03000509000000000000" pitchFamily="65" charset="-120"/>
                <a:ea typeface="標楷體" panose="03000509000000000000" pitchFamily="65" charset="-120"/>
              </a:rPr>
              <a:t>水平</a:t>
            </a:r>
            <a:r>
              <a:rPr lang="zh-TW" altLang="en-US" sz="2600" dirty="0">
                <a:latin typeface="標楷體" panose="03000509000000000000" pitchFamily="65" charset="-120"/>
                <a:ea typeface="標楷體" panose="03000509000000000000" pitchFamily="65" charset="-120"/>
              </a:rPr>
              <a:t>持續提升，更多企業邁上「雲端」</a:t>
            </a:r>
            <a:r>
              <a:rPr lang="zh-TW" altLang="en-US" sz="2600" dirty="0" smtClean="0">
                <a:latin typeface="標楷體" panose="03000509000000000000" pitchFamily="65" charset="-120"/>
                <a:ea typeface="標楷體" panose="03000509000000000000" pitchFamily="65" charset="-120"/>
              </a:rPr>
              <a:t>。</a:t>
            </a:r>
            <a:endParaRPr lang="en-US" sz="26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600" dirty="0" smtClean="0">
                <a:latin typeface="標楷體" panose="03000509000000000000" pitchFamily="65" charset="-120"/>
                <a:ea typeface="標楷體" panose="03000509000000000000" pitchFamily="65" charset="-120"/>
              </a:rPr>
              <a:t>除此之外，國家</a:t>
            </a:r>
            <a:r>
              <a:rPr lang="zh-TW" altLang="en-US" sz="2600" dirty="0">
                <a:latin typeface="標楷體" panose="03000509000000000000" pitchFamily="65" charset="-120"/>
                <a:ea typeface="標楷體" panose="03000509000000000000" pitchFamily="65" charset="-120"/>
              </a:rPr>
              <a:t>還透過大數據、人工</a:t>
            </a:r>
            <a:r>
              <a:rPr lang="zh-TW" altLang="en-US" sz="2600" dirty="0" smtClean="0">
                <a:latin typeface="標楷體" panose="03000509000000000000" pitchFamily="65" charset="-120"/>
                <a:ea typeface="標楷體" panose="03000509000000000000" pitchFamily="65" charset="-120"/>
              </a:rPr>
              <a:t>智能等技術來增強</a:t>
            </a:r>
            <a:r>
              <a:rPr lang="zh-TW" altLang="en-US" sz="2600" dirty="0">
                <a:latin typeface="標楷體" panose="03000509000000000000" pitchFamily="65" charset="-120"/>
                <a:ea typeface="標楷體" panose="03000509000000000000" pitchFamily="65" charset="-120"/>
              </a:rPr>
              <a:t>政府數字化治理</a:t>
            </a:r>
            <a:r>
              <a:rPr lang="zh-TW" altLang="en-US" sz="2600" dirty="0" smtClean="0">
                <a:latin typeface="標楷體" panose="03000509000000000000" pitchFamily="65" charset="-120"/>
                <a:ea typeface="標楷體" panose="03000509000000000000" pitchFamily="65" charset="-120"/>
              </a:rPr>
              <a:t>能力，</a:t>
            </a:r>
            <a:r>
              <a:rPr lang="zh-TW" altLang="en-US" sz="2600" dirty="0">
                <a:latin typeface="標楷體" panose="03000509000000000000" pitchFamily="65" charset="-120"/>
                <a:ea typeface="標楷體" panose="03000509000000000000" pitchFamily="65" charset="-120"/>
              </a:rPr>
              <a:t>提升數字經濟治理的</a:t>
            </a:r>
            <a:r>
              <a:rPr lang="zh-TW" altLang="en-US" sz="2600" dirty="0" smtClean="0">
                <a:latin typeface="標楷體" panose="03000509000000000000" pitchFamily="65" charset="-120"/>
                <a:ea typeface="標楷體" panose="03000509000000000000" pitchFamily="65" charset="-120"/>
              </a:rPr>
              <a:t>精</a:t>
            </a:r>
            <a:r>
              <a:rPr lang="zh-CN" altLang="en-US" sz="2600" dirty="0" smtClean="0">
                <a:latin typeface="標楷體" panose="03000509000000000000" pitchFamily="65" charset="-120"/>
                <a:ea typeface="標楷體" panose="03000509000000000000" pitchFamily="65" charset="-120"/>
              </a:rPr>
              <a:t>準</a:t>
            </a:r>
            <a:r>
              <a:rPr lang="zh-TW" altLang="en-US" sz="2600" dirty="0" smtClean="0">
                <a:latin typeface="標楷體" panose="03000509000000000000" pitchFamily="65" charset="-120"/>
                <a:ea typeface="標楷體" panose="03000509000000000000" pitchFamily="65" charset="-120"/>
              </a:rPr>
              <a:t>性</a:t>
            </a:r>
            <a:r>
              <a:rPr lang="zh-TW" altLang="en-US" sz="2600" dirty="0">
                <a:latin typeface="標楷體" panose="03000509000000000000" pitchFamily="65" charset="-120"/>
                <a:ea typeface="標楷體" panose="03000509000000000000" pitchFamily="65" charset="-120"/>
              </a:rPr>
              <a:t>、協調性和有效性</a:t>
            </a:r>
            <a:r>
              <a:rPr lang="zh-TW" altLang="en-US" sz="2600" dirty="0" smtClean="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p:txBody>
      </p:sp>
      <p:sp>
        <p:nvSpPr>
          <p:cNvPr id="9" name="Rectangle 8"/>
          <p:cNvSpPr/>
          <p:nvPr/>
        </p:nvSpPr>
        <p:spPr>
          <a:xfrm>
            <a:off x="718351" y="5563722"/>
            <a:ext cx="6737742" cy="307777"/>
          </a:xfrm>
          <a:prstGeom prst="rect">
            <a:avLst/>
          </a:prstGeom>
        </p:spPr>
        <p:txBody>
          <a:bodyPr wrap="none">
            <a:spAutoFit/>
          </a:bodyPr>
          <a:lstStyle/>
          <a:p>
            <a:r>
              <a:rPr lang="zh-TW"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中華人民共和國國民經濟和社會發展第十四個五年規劃和</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2035</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年遠景目標綱要</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304452" y="325257"/>
            <a:ext cx="1594256" cy="580365"/>
          </a:xfrm>
          <a:prstGeom prst="rect">
            <a:avLst/>
          </a:prstGeom>
        </p:spPr>
      </p:pic>
      <p:sp>
        <p:nvSpPr>
          <p:cNvPr id="11" name="任意多边形: 形状 12">
            <a:extLst>
              <a:ext uri="{FF2B5EF4-FFF2-40B4-BE49-F238E27FC236}">
                <a16:creationId xmlns:a16="http://schemas.microsoft.com/office/drawing/2014/main" id="{37C87608-262A-4309-807F-EA21E2EEB49F}"/>
              </a:ext>
            </a:extLst>
          </p:cNvPr>
          <p:cNvSpPr/>
          <p:nvPr/>
        </p:nvSpPr>
        <p:spPr bwMode="auto">
          <a:xfrm>
            <a:off x="2702270" y="256335"/>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12" name="Rectangle 11"/>
          <p:cNvSpPr/>
          <p:nvPr/>
        </p:nvSpPr>
        <p:spPr>
          <a:xfrm>
            <a:off x="718351" y="6050128"/>
            <a:ext cx="9779472" cy="646331"/>
          </a:xfrm>
          <a:prstGeom prst="rect">
            <a:avLst/>
          </a:prstGeom>
        </p:spPr>
        <p:txBody>
          <a:bodyPr wrap="none">
            <a:spAutoFit/>
          </a:bodyPr>
          <a:lstStyle/>
          <a:p>
            <a:r>
              <a:rPr lang="zh-TW" altLang="en-US" sz="1200" dirty="0" smtClean="0"/>
              <a:t>資料來源</a:t>
            </a:r>
            <a:r>
              <a:rPr lang="en-US" altLang="zh-TW" sz="1200" dirty="0" smtClean="0"/>
              <a:t>: </a:t>
            </a:r>
          </a:p>
          <a:p>
            <a:pPr marL="171450" indent="-171450">
              <a:buFont typeface="Arial" panose="020B0604020202020204" pitchFamily="34" charset="0"/>
              <a:buChar char="•"/>
            </a:pPr>
            <a:r>
              <a:rPr lang="en-US" altLang="zh-CN" sz="1200" dirty="0" smtClean="0"/>
              <a:t>《</a:t>
            </a:r>
            <a:r>
              <a:rPr lang="zh-CN" altLang="en-US" sz="1200" dirty="0" smtClean="0"/>
              <a:t>中華人民共和國國民經濟和社會發展第十四個五年規劃和</a:t>
            </a:r>
            <a:r>
              <a:rPr lang="en-US" altLang="zh-CN" sz="1200" dirty="0" smtClean="0"/>
              <a:t>2035</a:t>
            </a:r>
            <a:r>
              <a:rPr lang="zh-CN" altLang="en-US" sz="1200" dirty="0" smtClean="0"/>
              <a:t>年遠景目標綱要</a:t>
            </a:r>
            <a:r>
              <a:rPr lang="en-US" altLang="zh-CN" sz="1200" dirty="0" smtClean="0"/>
              <a:t>》</a:t>
            </a:r>
            <a:r>
              <a:rPr lang="en-US" altLang="zh-TW" sz="1200" dirty="0" smtClean="0"/>
              <a:t>(</a:t>
            </a:r>
            <a:r>
              <a:rPr lang="en-US" sz="1200" dirty="0" smtClean="0"/>
              <a:t>http</a:t>
            </a:r>
            <a:r>
              <a:rPr lang="en-US" sz="1200" dirty="0"/>
              <a:t>://</a:t>
            </a:r>
            <a:r>
              <a:rPr lang="en-US" sz="1200" dirty="0" smtClean="0"/>
              <a:t>www.gov.cn/xinwen/2021-03/13/content_5592681.htm</a:t>
            </a:r>
            <a:r>
              <a:rPr lang="en-US" altLang="zh-TW" sz="1200" dirty="0" smtClean="0"/>
              <a:t>)</a:t>
            </a:r>
            <a:endParaRPr lang="en-US" sz="1200" dirty="0" smtClean="0"/>
          </a:p>
          <a:p>
            <a:pPr marL="171450" indent="-171450">
              <a:buFont typeface="Arial" panose="020B0604020202020204" pitchFamily="34" charset="0"/>
              <a:buChar char="•"/>
            </a:pPr>
            <a:r>
              <a:rPr lang="en-US" altLang="zh-TW" sz="1200" dirty="0"/>
              <a:t>《</a:t>
            </a:r>
            <a:r>
              <a:rPr lang="zh-TW" altLang="en-US" sz="1200" dirty="0"/>
              <a:t>「十四五」數字經濟發展規劃</a:t>
            </a:r>
            <a:r>
              <a:rPr lang="en-US" altLang="zh-TW" sz="1200" dirty="0" smtClean="0"/>
              <a:t>》(</a:t>
            </a:r>
            <a:r>
              <a:rPr lang="en-US" sz="1200" dirty="0" smtClean="0"/>
              <a:t>http</a:t>
            </a:r>
            <a:r>
              <a:rPr lang="en-US" sz="1200" dirty="0"/>
              <a:t>://</a:t>
            </a:r>
            <a:r>
              <a:rPr lang="en-US" sz="1200" dirty="0" smtClean="0"/>
              <a:t>www.gov.cn/zhengce/content/2022-01/12/content_5667817.htm</a:t>
            </a:r>
            <a:r>
              <a:rPr lang="en-US" altLang="zh-TW" sz="1200" dirty="0" smtClean="0"/>
              <a:t>)</a:t>
            </a:r>
            <a:endParaRPr lang="en-US" sz="1200" dirty="0"/>
          </a:p>
        </p:txBody>
      </p:sp>
      <p:sp>
        <p:nvSpPr>
          <p:cNvPr id="13" name="Rectangle 12"/>
          <p:cNvSpPr/>
          <p:nvPr/>
        </p:nvSpPr>
        <p:spPr>
          <a:xfrm>
            <a:off x="4312691" y="1035500"/>
            <a:ext cx="3057247" cy="523220"/>
          </a:xfrm>
          <a:prstGeom prst="rect">
            <a:avLst/>
          </a:prstGeom>
        </p:spPr>
        <p:txBody>
          <a:bodyPr wrap="none">
            <a:spAutoFit/>
          </a:bodyPr>
          <a:lstStyle/>
          <a:p>
            <a:r>
              <a:rPr lang="zh-TW" altLang="en-US" sz="2800" kern="100" dirty="0" smtClean="0">
                <a:latin typeface="Times New Roman" panose="02020603050405020304" pitchFamily="18" charset="0"/>
                <a:ea typeface="標楷體" panose="03000509000000000000" pitchFamily="65" charset="-120"/>
                <a:cs typeface="Times New Roman" panose="02020603050405020304" pitchFamily="18" charset="0"/>
              </a:rPr>
              <a:t>國家推動數字經濟</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22073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D237AE06-D9E0-4A31-85C3-84A2AC795F33}"/>
              </a:ext>
            </a:extLst>
          </p:cNvPr>
          <p:cNvSpPr txBox="1"/>
          <p:nvPr/>
        </p:nvSpPr>
        <p:spPr>
          <a:xfrm>
            <a:off x="803659" y="867440"/>
            <a:ext cx="9980849" cy="1200329"/>
          </a:xfrm>
          <a:prstGeom prst="rect">
            <a:avLst/>
          </a:prstGeom>
          <a:noFill/>
        </p:spPr>
        <p:txBody>
          <a:bodyPr wrap="square" rtlCol="0">
            <a:spAutoFit/>
          </a:bodyPr>
          <a:lstStyle/>
          <a:p>
            <a:r>
              <a:rPr lang="zh-CN" altLang="en-US" sz="3600" dirty="0" smtClean="0">
                <a:latin typeface="DFKai-SB" panose="03000509000000000000" pitchFamily="65" charset="-120"/>
                <a:ea typeface="DFKai-SB" panose="03000509000000000000" pitchFamily="65" charset="-120"/>
              </a:rPr>
              <a:t>假如</a:t>
            </a:r>
            <a:r>
              <a:rPr lang="zh-TW" altLang="en-US" sz="3600" dirty="0" smtClean="0">
                <a:latin typeface="DFKai-SB" panose="03000509000000000000" pitchFamily="65" charset="-120"/>
                <a:ea typeface="DFKai-SB" panose="03000509000000000000" pitchFamily="65" charset="-120"/>
              </a:rPr>
              <a:t>古人</a:t>
            </a:r>
            <a:r>
              <a:rPr lang="zh-CN" altLang="en-US" sz="3600" dirty="0" smtClean="0">
                <a:latin typeface="DFKai-SB" panose="03000509000000000000" pitchFamily="65" charset="-120"/>
                <a:ea typeface="DFKai-SB" panose="03000509000000000000" pitchFamily="65" charset="-120"/>
              </a:rPr>
              <a:t>穿越</a:t>
            </a:r>
            <a:r>
              <a:rPr lang="zh-TW" altLang="en-US" sz="3600" dirty="0" smtClean="0">
                <a:latin typeface="DFKai-SB" panose="03000509000000000000" pitchFamily="65" charset="-120"/>
                <a:ea typeface="DFKai-SB" panose="03000509000000000000" pitchFamily="65" charset="-120"/>
              </a:rPr>
              <a:t>時空來</a:t>
            </a:r>
            <a:r>
              <a:rPr lang="zh-CN" altLang="en-US" sz="3600" dirty="0" smtClean="0">
                <a:latin typeface="DFKai-SB" panose="03000509000000000000" pitchFamily="65" charset="-120"/>
                <a:ea typeface="DFKai-SB" panose="03000509000000000000" pitchFamily="65" charset="-120"/>
              </a:rPr>
              <a:t>到</a:t>
            </a:r>
            <a:r>
              <a:rPr lang="zh-CN" altLang="en-US" sz="3600" dirty="0">
                <a:latin typeface="DFKai-SB" panose="03000509000000000000" pitchFamily="65" charset="-120"/>
                <a:ea typeface="DFKai-SB" panose="03000509000000000000" pitchFamily="65" charset="-120"/>
              </a:rPr>
              <a:t>今天</a:t>
            </a:r>
            <a:r>
              <a:rPr lang="zh-CN" altLang="en-US" sz="3600" dirty="0" smtClean="0">
                <a:latin typeface="DFKai-SB" panose="03000509000000000000" pitchFamily="65" charset="-120"/>
                <a:ea typeface="DFKai-SB" panose="03000509000000000000" pitchFamily="65" charset="-120"/>
              </a:rPr>
              <a:t>，</a:t>
            </a:r>
            <a:r>
              <a:rPr lang="zh-TW" altLang="en-US" sz="3600" dirty="0" smtClean="0">
                <a:latin typeface="DFKai-SB" panose="03000509000000000000" pitchFamily="65" charset="-120"/>
                <a:ea typeface="DFKai-SB" panose="03000509000000000000" pitchFamily="65" charset="-120"/>
              </a:rPr>
              <a:t>你認為</a:t>
            </a:r>
            <a:r>
              <a:rPr lang="zh-CN" altLang="en-US" sz="3600" dirty="0" smtClean="0">
                <a:latin typeface="DFKai-SB" panose="03000509000000000000" pitchFamily="65" charset="-120"/>
                <a:ea typeface="DFKai-SB" panose="03000509000000000000" pitchFamily="65" charset="-120"/>
              </a:rPr>
              <a:t>最令</a:t>
            </a:r>
            <a:r>
              <a:rPr lang="zh-TW" altLang="en-US" sz="3600" dirty="0" smtClean="0">
                <a:latin typeface="DFKai-SB" panose="03000509000000000000" pitchFamily="65" charset="-120"/>
                <a:ea typeface="DFKai-SB" panose="03000509000000000000" pitchFamily="65" charset="-120"/>
              </a:rPr>
              <a:t>古人</a:t>
            </a:r>
            <a:r>
              <a:rPr lang="zh-CN" altLang="en-US" sz="3600" dirty="0" smtClean="0">
                <a:latin typeface="DFKai-SB" panose="03000509000000000000" pitchFamily="65" charset="-120"/>
                <a:ea typeface="DFKai-SB" panose="03000509000000000000" pitchFamily="65" charset="-120"/>
              </a:rPr>
              <a:t>詫異</a:t>
            </a:r>
            <a:r>
              <a:rPr lang="zh-CN" altLang="en-US" sz="3600" dirty="0">
                <a:latin typeface="DFKai-SB" panose="03000509000000000000" pitchFamily="65" charset="-120"/>
                <a:ea typeface="DFKai-SB" panose="03000509000000000000" pitchFamily="65" charset="-120"/>
              </a:rPr>
              <a:t>的新科技會</a:t>
            </a:r>
            <a:r>
              <a:rPr lang="zh-CN" altLang="en-US" sz="3600" dirty="0" smtClean="0">
                <a:latin typeface="DFKai-SB" panose="03000509000000000000" pitchFamily="65" charset="-120"/>
                <a:ea typeface="DFKai-SB" panose="03000509000000000000" pitchFamily="65" charset="-120"/>
              </a:rPr>
              <a:t>是甚麼</a:t>
            </a:r>
            <a:r>
              <a:rPr lang="zh-CN" altLang="en-US" sz="3600" dirty="0">
                <a:latin typeface="DFKai-SB" panose="03000509000000000000" pitchFamily="65" charset="-120"/>
                <a:ea typeface="DFKai-SB" panose="03000509000000000000" pitchFamily="65" charset="-120"/>
              </a:rPr>
              <a:t>？</a:t>
            </a:r>
          </a:p>
        </p:txBody>
      </p:sp>
      <p:grpSp>
        <p:nvGrpSpPr>
          <p:cNvPr id="27" name="组合 26">
            <a:extLst>
              <a:ext uri="{FF2B5EF4-FFF2-40B4-BE49-F238E27FC236}">
                <a16:creationId xmlns:a16="http://schemas.microsoft.com/office/drawing/2014/main" id="{17F23B5B-6F68-4D5E-88EB-457199EB8777}"/>
              </a:ext>
            </a:extLst>
          </p:cNvPr>
          <p:cNvGrpSpPr/>
          <p:nvPr/>
        </p:nvGrpSpPr>
        <p:grpSpPr>
          <a:xfrm>
            <a:off x="279161" y="140529"/>
            <a:ext cx="1489255" cy="679285"/>
            <a:chOff x="977900" y="557213"/>
            <a:chExt cx="2674938" cy="674687"/>
          </a:xfrm>
        </p:grpSpPr>
        <p:sp>
          <p:nvSpPr>
            <p:cNvPr id="28" name="矩形 27">
              <a:extLst>
                <a:ext uri="{FF2B5EF4-FFF2-40B4-BE49-F238E27FC236}">
                  <a16:creationId xmlns:a16="http://schemas.microsoft.com/office/drawing/2014/main" id="{5C19A3B6-5D1B-42BA-BFF0-84D70B4704E9}"/>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8">
              <a:extLst>
                <a:ext uri="{FF2B5EF4-FFF2-40B4-BE49-F238E27FC236}">
                  <a16:creationId xmlns:a16="http://schemas.microsoft.com/office/drawing/2014/main" id="{40CECCC2-6108-4C23-8097-EFC71FC7DFC0}"/>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文本框 13">
              <a:extLst>
                <a:ext uri="{FF2B5EF4-FFF2-40B4-BE49-F238E27FC236}">
                  <a16:creationId xmlns:a16="http://schemas.microsoft.com/office/drawing/2014/main" id="{083AD51C-DEE3-47BC-88A4-9A0D746E01A9}"/>
                </a:ext>
              </a:extLst>
            </p:cNvPr>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smtClean="0">
                  <a:latin typeface="標楷體" panose="03000509000000000000" pitchFamily="65" charset="-120"/>
                  <a:ea typeface="標楷體" panose="03000509000000000000" pitchFamily="65" charset="-120"/>
                </a:rPr>
                <a:t>導</a:t>
              </a:r>
              <a:r>
                <a:rPr lang="zh-CN" altLang="en-US" sz="3600" b="1" dirty="0">
                  <a:latin typeface="標楷體" panose="03000509000000000000" pitchFamily="65" charset="-120"/>
                  <a:ea typeface="標楷體" panose="03000509000000000000" pitchFamily="65" charset="-120"/>
                </a:rPr>
                <a:t>入</a:t>
              </a:r>
            </a:p>
          </p:txBody>
        </p:sp>
        <p:cxnSp>
          <p:nvCxnSpPr>
            <p:cNvPr id="31" name="直接连接符 30">
              <a:extLst>
                <a:ext uri="{FF2B5EF4-FFF2-40B4-BE49-F238E27FC236}">
                  <a16:creationId xmlns:a16="http://schemas.microsoft.com/office/drawing/2014/main" id="{FDA62085-BBAC-4BE7-B586-88F9AB371F21}"/>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3" name="图片 32">
            <a:extLst>
              <a:ext uri="{FF2B5EF4-FFF2-40B4-BE49-F238E27FC236}">
                <a16:creationId xmlns:a16="http://schemas.microsoft.com/office/drawing/2014/main" id="{78F01FAA-AC3C-45BA-BDAA-AF4F467A9B0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832722" y="4743555"/>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pic>
        <p:nvPicPr>
          <p:cNvPr id="34" name="图片 33">
            <a:extLst>
              <a:ext uri="{FF2B5EF4-FFF2-40B4-BE49-F238E27FC236}">
                <a16:creationId xmlns:a16="http://schemas.microsoft.com/office/drawing/2014/main" id="{E3B62FE0-9178-429C-AF92-6E2579ABC502}"/>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715319" y="2745265"/>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pic>
        <p:nvPicPr>
          <p:cNvPr id="35" name="图片 34">
            <a:extLst>
              <a:ext uri="{FF2B5EF4-FFF2-40B4-BE49-F238E27FC236}">
                <a16:creationId xmlns:a16="http://schemas.microsoft.com/office/drawing/2014/main" id="{DC24905F-6C6F-4341-BE32-BA1EF348722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0645108" y="3297779"/>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37" name="对话气泡: 圆角矩形 36">
            <a:extLst>
              <a:ext uri="{FF2B5EF4-FFF2-40B4-BE49-F238E27FC236}">
                <a16:creationId xmlns:a16="http://schemas.microsoft.com/office/drawing/2014/main" id="{B1C06575-AF43-44C6-A4F5-1FFB5C5B570A}"/>
              </a:ext>
            </a:extLst>
          </p:cNvPr>
          <p:cNvSpPr/>
          <p:nvPr/>
        </p:nvSpPr>
        <p:spPr>
          <a:xfrm>
            <a:off x="2592387" y="2428998"/>
            <a:ext cx="4420888" cy="1720308"/>
          </a:xfrm>
          <a:prstGeom prst="wedgeRoundRectCallout">
            <a:avLst>
              <a:gd name="adj1" fmla="val -61089"/>
              <a:gd name="adj2" fmla="val -15110"/>
              <a:gd name="adj3" fmla="val 16667"/>
            </a:avLst>
          </a:prstGeom>
          <a:solidFill>
            <a:srgbClr val="0070C0">
              <a:alpha val="18000"/>
            </a:srgbClr>
          </a:solidFill>
          <a:ln>
            <a:solidFill>
              <a:srgbClr val="069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600" dirty="0">
                <a:solidFill>
                  <a:schemeClr val="tx1"/>
                </a:solidFill>
                <a:latin typeface="DFKai-SB" panose="03000509000000000000" pitchFamily="65" charset="-120"/>
                <a:ea typeface="DFKai-SB" panose="03000509000000000000" pitchFamily="65" charset="-120"/>
              </a:rPr>
              <a:t>應該是智能手機</a:t>
            </a:r>
            <a:r>
              <a:rPr lang="zh-CN" altLang="en-US" sz="2600" dirty="0" smtClean="0">
                <a:solidFill>
                  <a:schemeClr val="tx1"/>
                </a:solidFill>
                <a:latin typeface="DFKai-SB" panose="03000509000000000000" pitchFamily="65" charset="-120"/>
                <a:ea typeface="DFKai-SB" panose="03000509000000000000" pitchFamily="65" charset="-120"/>
              </a:rPr>
              <a:t>。</a:t>
            </a:r>
            <a:r>
              <a:rPr lang="zh-TW" altLang="en-US" sz="2600" dirty="0" smtClean="0">
                <a:solidFill>
                  <a:schemeClr val="tx1"/>
                </a:solidFill>
                <a:latin typeface="DFKai-SB" panose="03000509000000000000" pitchFamily="65" charset="-120"/>
                <a:ea typeface="DFKai-SB" panose="03000509000000000000" pitchFamily="65" charset="-120"/>
              </a:rPr>
              <a:t>透過人面辨識</a:t>
            </a:r>
            <a:r>
              <a:rPr lang="zh-CN" altLang="en-US" sz="2600" dirty="0" smtClean="0">
                <a:solidFill>
                  <a:schemeClr val="tx1"/>
                </a:solidFill>
                <a:latin typeface="DFKai-SB" panose="03000509000000000000" pitchFamily="65" charset="-120"/>
                <a:ea typeface="DFKai-SB" panose="03000509000000000000" pitchFamily="65" charset="-120"/>
              </a:rPr>
              <a:t>與</a:t>
            </a:r>
            <a:r>
              <a:rPr lang="zh-TW" altLang="en-US" sz="2600" dirty="0" smtClean="0">
                <a:solidFill>
                  <a:schemeClr val="tx1"/>
                </a:solidFill>
                <a:latin typeface="DFKai-SB" panose="03000509000000000000" pitchFamily="65" charset="-120"/>
                <a:ea typeface="DFKai-SB" panose="03000509000000000000" pitchFamily="65" charset="-120"/>
              </a:rPr>
              <a:t>跨國</a:t>
            </a:r>
            <a:r>
              <a:rPr lang="zh-CN" altLang="en-US" sz="2600" dirty="0" smtClean="0">
                <a:solidFill>
                  <a:schemeClr val="tx1"/>
                </a:solidFill>
                <a:latin typeface="DFKai-SB" panose="03000509000000000000" pitchFamily="65" charset="-120"/>
                <a:ea typeface="DFKai-SB" panose="03000509000000000000" pitchFamily="65" charset="-120"/>
              </a:rPr>
              <a:t>的</a:t>
            </a:r>
            <a:r>
              <a:rPr lang="zh-CN" altLang="en-US" sz="2600" dirty="0">
                <a:solidFill>
                  <a:schemeClr val="tx1"/>
                </a:solidFill>
                <a:latin typeface="DFKai-SB" panose="03000509000000000000" pitchFamily="65" charset="-120"/>
                <a:ea typeface="DFKai-SB" panose="03000509000000000000" pitchFamily="65" charset="-120"/>
              </a:rPr>
              <a:t>人們</a:t>
            </a:r>
            <a:r>
              <a:rPr lang="zh-CN" altLang="en-US" sz="2600" dirty="0" smtClean="0">
                <a:solidFill>
                  <a:schemeClr val="tx1"/>
                </a:solidFill>
                <a:latin typeface="DFKai-SB" panose="03000509000000000000" pitchFamily="65" charset="-120"/>
                <a:ea typeface="DFKai-SB" panose="03000509000000000000" pitchFamily="65" charset="-120"/>
              </a:rPr>
              <a:t>即時</a:t>
            </a:r>
            <a:r>
              <a:rPr lang="zh-TW" altLang="en-US" sz="2600" dirty="0" smtClean="0">
                <a:solidFill>
                  <a:schemeClr val="tx1"/>
                </a:solidFill>
                <a:latin typeface="DFKai-SB" panose="03000509000000000000" pitchFamily="65" charset="-120"/>
                <a:ea typeface="DFKai-SB" panose="03000509000000000000" pitchFamily="65" charset="-120"/>
              </a:rPr>
              <a:t>視像</a:t>
            </a:r>
            <a:r>
              <a:rPr lang="zh-CN" altLang="en-US" sz="2600" dirty="0" smtClean="0">
                <a:solidFill>
                  <a:schemeClr val="tx1"/>
                </a:solidFill>
                <a:latin typeface="DFKai-SB" panose="03000509000000000000" pitchFamily="65" charset="-120"/>
                <a:ea typeface="DFKai-SB" panose="03000509000000000000" pitchFamily="65" charset="-120"/>
              </a:rPr>
              <a:t>通話</a:t>
            </a:r>
            <a:r>
              <a:rPr lang="zh-CN" altLang="en-US" sz="2600" dirty="0">
                <a:solidFill>
                  <a:schemeClr val="tx1"/>
                </a:solidFill>
                <a:latin typeface="DFKai-SB" panose="03000509000000000000" pitchFamily="65" charset="-120"/>
                <a:ea typeface="DFKai-SB" panose="03000509000000000000" pitchFamily="65" charset="-120"/>
              </a:rPr>
              <a:t>，還</a:t>
            </a:r>
            <a:r>
              <a:rPr lang="zh-CN" altLang="en-US" sz="2600" dirty="0" smtClean="0">
                <a:solidFill>
                  <a:schemeClr val="tx1"/>
                </a:solidFill>
                <a:latin typeface="DFKai-SB" panose="03000509000000000000" pitchFamily="65" charset="-120"/>
                <a:ea typeface="DFKai-SB" panose="03000509000000000000" pitchFamily="65" charset="-120"/>
              </a:rPr>
              <a:t>可以</a:t>
            </a:r>
            <a:r>
              <a:rPr lang="zh-TW" altLang="en-US" sz="2600" dirty="0" smtClean="0">
                <a:solidFill>
                  <a:schemeClr val="tx1"/>
                </a:solidFill>
                <a:latin typeface="DFKai-SB" panose="03000509000000000000" pitchFamily="65" charset="-120"/>
                <a:ea typeface="DFKai-SB" panose="03000509000000000000" pitchFamily="65" charset="-120"/>
              </a:rPr>
              <a:t>遙控</a:t>
            </a:r>
            <a:r>
              <a:rPr lang="zh-CN" altLang="en-US" sz="2600" dirty="0" smtClean="0">
                <a:solidFill>
                  <a:schemeClr val="tx1"/>
                </a:solidFill>
                <a:latin typeface="DFKai-SB" panose="03000509000000000000" pitchFamily="65" charset="-120"/>
                <a:ea typeface="DFKai-SB" panose="03000509000000000000" pitchFamily="65" charset="-120"/>
              </a:rPr>
              <a:t>家裡的</a:t>
            </a:r>
            <a:r>
              <a:rPr lang="zh-TW" altLang="en-US" sz="2600" dirty="0" smtClean="0">
                <a:solidFill>
                  <a:schemeClr val="tx1"/>
                </a:solidFill>
                <a:latin typeface="DFKai-SB" panose="03000509000000000000" pitchFamily="65" charset="-120"/>
                <a:ea typeface="DFKai-SB" panose="03000509000000000000" pitchFamily="65" charset="-120"/>
              </a:rPr>
              <a:t>家庭電器</a:t>
            </a:r>
            <a:r>
              <a:rPr lang="zh-CN" altLang="en-US" sz="2600" dirty="0" smtClean="0">
                <a:solidFill>
                  <a:schemeClr val="tx1"/>
                </a:solidFill>
                <a:latin typeface="DFKai-SB" panose="03000509000000000000" pitchFamily="65" charset="-120"/>
                <a:ea typeface="DFKai-SB" panose="03000509000000000000" pitchFamily="65" charset="-120"/>
              </a:rPr>
              <a:t>。</a:t>
            </a:r>
            <a:endParaRPr lang="zh-CN" altLang="en-US" sz="2600" dirty="0">
              <a:solidFill>
                <a:schemeClr val="tx1"/>
              </a:solidFill>
              <a:latin typeface="DFKai-SB" panose="03000509000000000000" pitchFamily="65" charset="-120"/>
              <a:ea typeface="DFKai-SB" panose="03000509000000000000" pitchFamily="65" charset="-120"/>
            </a:endParaRPr>
          </a:p>
        </p:txBody>
      </p:sp>
      <p:sp>
        <p:nvSpPr>
          <p:cNvPr id="40" name="对话气泡: 圆角矩形 39">
            <a:extLst>
              <a:ext uri="{FF2B5EF4-FFF2-40B4-BE49-F238E27FC236}">
                <a16:creationId xmlns:a16="http://schemas.microsoft.com/office/drawing/2014/main" id="{97C7832D-5A98-477F-88B8-22AD872DCFC5}"/>
              </a:ext>
            </a:extLst>
          </p:cNvPr>
          <p:cNvSpPr/>
          <p:nvPr/>
        </p:nvSpPr>
        <p:spPr>
          <a:xfrm>
            <a:off x="2705511" y="4433619"/>
            <a:ext cx="4307764" cy="2105204"/>
          </a:xfrm>
          <a:prstGeom prst="wedgeRoundRectCallout">
            <a:avLst>
              <a:gd name="adj1" fmla="val -61089"/>
              <a:gd name="adj2" fmla="val -15110"/>
              <a:gd name="adj3" fmla="val 16667"/>
            </a:avLst>
          </a:prstGeom>
          <a:solidFill>
            <a:srgbClr val="FF3447">
              <a:alpha val="18000"/>
            </a:srgbClr>
          </a:solidFill>
          <a:ln>
            <a:solidFill>
              <a:srgbClr val="FF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600" dirty="0" smtClean="0">
                <a:solidFill>
                  <a:schemeClr val="tx1"/>
                </a:solidFill>
                <a:latin typeface="DFKai-SB" panose="03000509000000000000" pitchFamily="65" charset="-120"/>
                <a:ea typeface="DFKai-SB" panose="03000509000000000000" pitchFamily="65" charset="-120"/>
              </a:rPr>
              <a:t>只要聯上雲端儲存，我們都</a:t>
            </a:r>
            <a:r>
              <a:rPr lang="zh-CN" altLang="en-US" sz="2600" dirty="0" smtClean="0">
                <a:solidFill>
                  <a:schemeClr val="tx1"/>
                </a:solidFill>
                <a:latin typeface="DFKai-SB" panose="03000509000000000000" pitchFamily="65" charset="-120"/>
                <a:ea typeface="DFKai-SB" panose="03000509000000000000" pitchFamily="65" charset="-120"/>
              </a:rPr>
              <a:t>可以</a:t>
            </a:r>
            <a:r>
              <a:rPr lang="zh-TW" altLang="en-US" sz="2600" dirty="0" smtClean="0">
                <a:solidFill>
                  <a:schemeClr val="tx1"/>
                </a:solidFill>
                <a:latin typeface="DFKai-SB" panose="03000509000000000000" pitchFamily="65" charset="-120"/>
                <a:ea typeface="DFKai-SB" panose="03000509000000000000" pitchFamily="65" charset="-120"/>
              </a:rPr>
              <a:t>隨時隨地下載電子書、翻查已批改的習作並瀏覽其他同學分享的學習筆記及電子書進行自學。</a:t>
            </a:r>
            <a:endParaRPr lang="zh-CN" altLang="en-US" sz="2600" dirty="0">
              <a:solidFill>
                <a:schemeClr val="tx1"/>
              </a:solidFill>
              <a:latin typeface="DFKai-SB" panose="03000509000000000000" pitchFamily="65" charset="-120"/>
              <a:ea typeface="DFKai-SB" panose="03000509000000000000" pitchFamily="65" charset="-120"/>
            </a:endParaRPr>
          </a:p>
        </p:txBody>
      </p:sp>
      <p:sp>
        <p:nvSpPr>
          <p:cNvPr id="41" name="对话气泡: 圆角矩形 40">
            <a:extLst>
              <a:ext uri="{FF2B5EF4-FFF2-40B4-BE49-F238E27FC236}">
                <a16:creationId xmlns:a16="http://schemas.microsoft.com/office/drawing/2014/main" id="{E0CBD268-BC18-4396-8C6B-39FBA079181D}"/>
              </a:ext>
            </a:extLst>
          </p:cNvPr>
          <p:cNvSpPr/>
          <p:nvPr/>
        </p:nvSpPr>
        <p:spPr>
          <a:xfrm>
            <a:off x="7237562" y="3289152"/>
            <a:ext cx="3062378" cy="1560232"/>
          </a:xfrm>
          <a:prstGeom prst="wedgeRoundRectCallout">
            <a:avLst>
              <a:gd name="adj1" fmla="val 59620"/>
              <a:gd name="adj2" fmla="val -17616"/>
              <a:gd name="adj3" fmla="val 16667"/>
            </a:avLst>
          </a:prstGeom>
          <a:solidFill>
            <a:srgbClr val="0070C0">
              <a:alpha val="18000"/>
            </a:srgbClr>
          </a:solidFill>
          <a:ln>
            <a:solidFill>
              <a:srgbClr val="069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600" dirty="0" smtClean="0">
                <a:solidFill>
                  <a:schemeClr val="tx1"/>
                </a:solidFill>
                <a:latin typeface="DFKai-SB" panose="03000509000000000000" pitchFamily="65" charset="-120"/>
                <a:ea typeface="DFKai-SB" panose="03000509000000000000" pitchFamily="65" charset="-120"/>
              </a:rPr>
              <a:t>……</a:t>
            </a:r>
            <a:br>
              <a:rPr lang="en-US" altLang="zh-CN" sz="2600" dirty="0" smtClean="0">
                <a:solidFill>
                  <a:schemeClr val="tx1"/>
                </a:solidFill>
                <a:latin typeface="DFKai-SB" panose="03000509000000000000" pitchFamily="65" charset="-120"/>
                <a:ea typeface="DFKai-SB" panose="03000509000000000000" pitchFamily="65" charset="-120"/>
              </a:rPr>
            </a:br>
            <a:r>
              <a:rPr lang="zh-TW" altLang="en-US" sz="2600" dirty="0" smtClean="0">
                <a:solidFill>
                  <a:schemeClr val="tx1"/>
                </a:solidFill>
                <a:latin typeface="DFKai-SB" panose="03000509000000000000" pitchFamily="65" charset="-120"/>
                <a:ea typeface="DFKai-SB" panose="03000509000000000000" pitchFamily="65" charset="-120"/>
              </a:rPr>
              <a:t>哪你</a:t>
            </a:r>
            <a:r>
              <a:rPr lang="zh-TW" altLang="en-US" sz="2600" dirty="0">
                <a:solidFill>
                  <a:schemeClr val="tx1"/>
                </a:solidFill>
                <a:latin typeface="DFKai-SB" panose="03000509000000000000" pitchFamily="65" charset="-120"/>
                <a:ea typeface="DFKai-SB" panose="03000509000000000000" pitchFamily="65" charset="-120"/>
              </a:rPr>
              <a:t>認為</a:t>
            </a:r>
            <a:r>
              <a:rPr lang="zh-TW" altLang="en-US" sz="2600" dirty="0" smtClean="0">
                <a:solidFill>
                  <a:schemeClr val="tx1"/>
                </a:solidFill>
                <a:latin typeface="DFKai-SB" panose="03000509000000000000" pitchFamily="65" charset="-120"/>
                <a:ea typeface="DFKai-SB" panose="03000509000000000000" pitchFamily="65" charset="-120"/>
              </a:rPr>
              <a:t>最詫異的新科技是甚麼呢</a:t>
            </a:r>
            <a:r>
              <a:rPr lang="en-US" altLang="zh-TW" sz="2600" dirty="0" smtClean="0">
                <a:solidFill>
                  <a:schemeClr val="tx1"/>
                </a:solidFill>
                <a:latin typeface="DFKai-SB" panose="03000509000000000000" pitchFamily="65" charset="-120"/>
                <a:ea typeface="DFKai-SB" panose="03000509000000000000" pitchFamily="65" charset="-120"/>
              </a:rPr>
              <a:t>?</a:t>
            </a:r>
            <a:endParaRPr lang="zh-CN" altLang="en-US" sz="2600"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017268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4" name="矩形 3"/>
          <p:cNvSpPr/>
          <p:nvPr/>
        </p:nvSpPr>
        <p:spPr>
          <a:xfrm>
            <a:off x="357178" y="1238891"/>
            <a:ext cx="11226873" cy="2058285"/>
          </a:xfrm>
          <a:prstGeom prst="rect">
            <a:avLst/>
          </a:prstGeom>
          <a:solidFill>
            <a:schemeClr val="accent5">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dirty="0" smtClean="0">
                <a:solidFill>
                  <a:schemeClr val="tx1"/>
                </a:solidFill>
              </a:rPr>
              <a:t>國家</a:t>
            </a:r>
            <a:r>
              <a:rPr lang="zh-TW" altLang="en-US" sz="2400" dirty="0">
                <a:solidFill>
                  <a:schemeClr val="tx1"/>
                </a:solidFill>
              </a:rPr>
              <a:t>的「十四五」規劃明確支持香港建設國際創新科技中心，以及粵港澳大灣區建設帶來的龐大機遇</a:t>
            </a:r>
            <a:r>
              <a:rPr lang="zh-TW" altLang="en-US" sz="2400" dirty="0" smtClean="0">
                <a:solidFill>
                  <a:schemeClr val="tx1"/>
                </a:solidFill>
              </a:rPr>
              <a:t>，支持香港</a:t>
            </a:r>
            <a:r>
              <a:rPr lang="zh-TW" altLang="en-US" sz="2400" dirty="0">
                <a:solidFill>
                  <a:schemeClr val="tx1"/>
                </a:solidFill>
              </a:rPr>
              <a:t>創科發展。「</a:t>
            </a:r>
            <a:r>
              <a:rPr lang="en-US" altLang="zh-TW" sz="2400" dirty="0" err="1">
                <a:solidFill>
                  <a:schemeClr val="tx1"/>
                </a:solidFill>
              </a:rPr>
              <a:t>InnoHK</a:t>
            </a:r>
            <a:r>
              <a:rPr lang="zh-TW" altLang="en-US" sz="2400" dirty="0">
                <a:solidFill>
                  <a:schemeClr val="tx1"/>
                </a:solidFill>
              </a:rPr>
              <a:t>創新香港研發平台</a:t>
            </a:r>
            <a:r>
              <a:rPr lang="zh-TW" altLang="en-US" sz="2400" dirty="0" smtClean="0">
                <a:solidFill>
                  <a:schemeClr val="tx1"/>
                </a:solidFill>
              </a:rPr>
              <a:t>」（</a:t>
            </a:r>
            <a:r>
              <a:rPr lang="en-US" altLang="zh-TW" sz="2400" dirty="0" err="1" smtClean="0">
                <a:solidFill>
                  <a:schemeClr val="tx1"/>
                </a:solidFill>
              </a:rPr>
              <a:t>InnoHK</a:t>
            </a:r>
            <a:r>
              <a:rPr lang="zh-TW" altLang="en-US" sz="2400" dirty="0" smtClean="0">
                <a:solidFill>
                  <a:schemeClr val="tx1"/>
                </a:solidFill>
              </a:rPr>
              <a:t>）的成立</a:t>
            </a:r>
            <a:r>
              <a:rPr lang="zh-TW" altLang="en-US" sz="2400" dirty="0">
                <a:solidFill>
                  <a:schemeClr val="tx1"/>
                </a:solidFill>
              </a:rPr>
              <a:t>標誌着香港特區政府進一步推動本港創新科技發展邁向新里程。</a:t>
            </a:r>
            <a:r>
              <a:rPr lang="en-US" altLang="zh-TW" sz="2400" dirty="0" err="1">
                <a:solidFill>
                  <a:schemeClr val="tx1"/>
                </a:solidFill>
              </a:rPr>
              <a:t>InnoHK</a:t>
            </a:r>
            <a:r>
              <a:rPr lang="zh-TW" altLang="en-US" sz="2400" dirty="0" smtClean="0">
                <a:solidFill>
                  <a:schemeClr val="tx1"/>
                </a:solidFill>
              </a:rPr>
              <a:t>是特區</a:t>
            </a:r>
            <a:r>
              <a:rPr lang="zh-TW" altLang="en-US" sz="2400" dirty="0">
                <a:solidFill>
                  <a:schemeClr val="tx1"/>
                </a:solidFill>
              </a:rPr>
              <a:t>政府的創科旗艦項目，致力促進環球科研合作</a:t>
            </a:r>
            <a:r>
              <a:rPr lang="zh-TW" altLang="en-US" sz="2400" dirty="0" smtClean="0">
                <a:solidFill>
                  <a:schemeClr val="tx1"/>
                </a:solidFill>
              </a:rPr>
              <a:t>，當中人工智能為其中一項重要發展項目，讓</a:t>
            </a:r>
            <a:r>
              <a:rPr lang="zh-TW" altLang="en-US" sz="2400" dirty="0">
                <a:solidFill>
                  <a:schemeClr val="tx1"/>
                </a:solidFill>
              </a:rPr>
              <a:t>香港在全球高科技版圖佔一重要席位。</a:t>
            </a:r>
          </a:p>
        </p:txBody>
      </p:sp>
      <p:sp>
        <p:nvSpPr>
          <p:cNvPr id="12" name="文本框 5">
            <a:extLst>
              <a:ext uri="{FF2B5EF4-FFF2-40B4-BE49-F238E27FC236}">
                <a16:creationId xmlns:a16="http://schemas.microsoft.com/office/drawing/2014/main" id="{5FC166B6-1AEA-4562-9777-02DB49F6BCDA}"/>
              </a:ext>
            </a:extLst>
          </p:cNvPr>
          <p:cNvSpPr txBox="1"/>
          <p:nvPr/>
        </p:nvSpPr>
        <p:spPr>
          <a:xfrm>
            <a:off x="357178" y="3331990"/>
            <a:ext cx="5701031" cy="646331"/>
          </a:xfrm>
          <a:prstGeom prst="rect">
            <a:avLst/>
          </a:prstGeom>
          <a:noFill/>
        </p:spPr>
        <p:txBody>
          <a:bodyPr wrap="square">
            <a:spAutoFit/>
          </a:bodyPr>
          <a:lstStyle/>
          <a:p>
            <a:r>
              <a:rPr lang="zh-CN" altLang="en-US" sz="1200" dirty="0" smtClean="0"/>
              <a:t>資料</a:t>
            </a:r>
            <a:r>
              <a:rPr lang="zh-CN" altLang="en-US" sz="1200" dirty="0"/>
              <a:t>來源</a:t>
            </a:r>
            <a:r>
              <a:rPr lang="zh-CN" altLang="en-US" sz="1200" dirty="0" smtClean="0"/>
              <a:t>：</a:t>
            </a:r>
            <a:endParaRPr lang="en-US" altLang="zh-CN" sz="1200" dirty="0" smtClean="0"/>
          </a:p>
          <a:p>
            <a:pPr marL="171450" indent="-171450">
              <a:buFont typeface="Arial" panose="020B0604020202020204" pitchFamily="34" charset="0"/>
              <a:buChar char="•"/>
            </a:pPr>
            <a:r>
              <a:rPr lang="zh-TW" altLang="en-US" sz="1200" dirty="0" smtClean="0"/>
              <a:t>政府新聞公報</a:t>
            </a:r>
            <a:r>
              <a:rPr lang="en-US" altLang="zh-TW" sz="1200" dirty="0" smtClean="0"/>
              <a:t>(https</a:t>
            </a:r>
            <a:r>
              <a:rPr lang="en-US" altLang="zh-TW" sz="1200" dirty="0"/>
              <a:t>://</a:t>
            </a:r>
            <a:r>
              <a:rPr lang="en-US" altLang="zh-TW" sz="1200" dirty="0" smtClean="0"/>
              <a:t>www.info.gov.hk/gia/general/202205/25/P2022052500233.htm)</a:t>
            </a:r>
            <a:endParaRPr lang="en-US" altLang="zh-TW" sz="1200" dirty="0"/>
          </a:p>
          <a:p>
            <a:pPr marL="171450" indent="-171450">
              <a:buFont typeface="Arial" panose="020B0604020202020204" pitchFamily="34" charset="0"/>
              <a:buChar char="•"/>
            </a:pPr>
            <a:r>
              <a:rPr lang="en-US" sz="1200" dirty="0" err="1"/>
              <a:t>InnoHK</a:t>
            </a:r>
            <a:r>
              <a:rPr lang="en-US" sz="1200" dirty="0"/>
              <a:t> </a:t>
            </a:r>
            <a:r>
              <a:rPr lang="en-US" altLang="zh-TW" sz="1200" dirty="0" smtClean="0"/>
              <a:t>(https</a:t>
            </a:r>
            <a:r>
              <a:rPr lang="en-US" altLang="zh-TW" sz="1200" dirty="0"/>
              <a:t>://www.innohk.gov.hk/zh-hk/you-are-interested/?</a:t>
            </a:r>
            <a:r>
              <a:rPr lang="en-US" altLang="zh-TW" sz="1200" dirty="0" smtClean="0"/>
              <a:t>tag=2601)</a:t>
            </a:r>
            <a:endParaRPr lang="zh-CN" altLang="en-US" sz="1200" dirty="0"/>
          </a:p>
        </p:txBody>
      </p:sp>
      <p:pic>
        <p:nvPicPr>
          <p:cNvPr id="14" name="Picture 13"/>
          <p:cNvPicPr>
            <a:picLocks noChangeAspect="1"/>
          </p:cNvPicPr>
          <p:nvPr/>
        </p:nvPicPr>
        <p:blipFill>
          <a:blip r:embed="rId2"/>
          <a:stretch>
            <a:fillRect/>
          </a:stretch>
        </p:blipFill>
        <p:spPr>
          <a:xfrm>
            <a:off x="119799" y="88628"/>
            <a:ext cx="1594256" cy="580365"/>
          </a:xfrm>
          <a:prstGeom prst="rect">
            <a:avLst/>
          </a:prstGeom>
        </p:spPr>
      </p:pic>
      <p:sp>
        <p:nvSpPr>
          <p:cNvPr id="15" name="任意多边形: 形状 12">
            <a:extLst>
              <a:ext uri="{FF2B5EF4-FFF2-40B4-BE49-F238E27FC236}">
                <a16:creationId xmlns:a16="http://schemas.microsoft.com/office/drawing/2014/main" id="{37C87608-262A-4309-807F-EA21E2EEB49F}"/>
              </a:ext>
            </a:extLst>
          </p:cNvPr>
          <p:cNvSpPr/>
          <p:nvPr/>
        </p:nvSpPr>
        <p:spPr bwMode="auto">
          <a:xfrm>
            <a:off x="2538440" y="158493"/>
            <a:ext cx="6864351"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人工智能重塑各行各業</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3" name="Rectangle 2"/>
          <p:cNvSpPr/>
          <p:nvPr/>
        </p:nvSpPr>
        <p:spPr>
          <a:xfrm>
            <a:off x="357178" y="4166484"/>
            <a:ext cx="11226873" cy="1200329"/>
          </a:xfrm>
          <a:prstGeom prst="rect">
            <a:avLst/>
          </a:prstGeom>
          <a:solidFill>
            <a:schemeClr val="accent2">
              <a:lumMod val="20000"/>
              <a:lumOff val="80000"/>
            </a:schemeClr>
          </a:solidFill>
          <a:ln w="38100">
            <a:solidFill>
              <a:srgbClr val="FF0000"/>
            </a:solidFill>
          </a:ln>
        </p:spPr>
        <p:txBody>
          <a:bodyPr wrap="square">
            <a:spAutoFit/>
          </a:bodyPr>
          <a:lstStyle/>
          <a:p>
            <a:r>
              <a:rPr lang="zh-TW" altLang="en-US" sz="2400" dirty="0" smtClean="0"/>
              <a:t>世界各個也就人工智能發展訂定相關政策，例如歐盟</a:t>
            </a:r>
            <a:r>
              <a:rPr lang="zh-TW" altLang="en-US" sz="2400" dirty="0"/>
              <a:t>與經濟合作暨發展</a:t>
            </a:r>
            <a:r>
              <a:rPr lang="zh-TW" altLang="en-US" sz="2400" dirty="0" smtClean="0"/>
              <a:t>組織等就推出了相關的政策來推動人工智能，有關詳情可參考以下網頁。教師亦可指導學生搜索其他國家相關政策以了解相關發展。</a:t>
            </a:r>
            <a:endParaRPr lang="en-US" altLang="zh-TW" sz="2400" dirty="0" smtClean="0"/>
          </a:p>
        </p:txBody>
      </p:sp>
      <p:sp>
        <p:nvSpPr>
          <p:cNvPr id="5" name="Rectangle 4"/>
          <p:cNvSpPr/>
          <p:nvPr/>
        </p:nvSpPr>
        <p:spPr>
          <a:xfrm>
            <a:off x="434197" y="5401627"/>
            <a:ext cx="6096000" cy="1200329"/>
          </a:xfrm>
          <a:prstGeom prst="rect">
            <a:avLst/>
          </a:prstGeom>
        </p:spPr>
        <p:txBody>
          <a:bodyPr>
            <a:spAutoFit/>
          </a:bodyPr>
          <a:lstStyle/>
          <a:p>
            <a:r>
              <a:rPr lang="zh-TW" altLang="en-US" sz="1200" dirty="0" smtClean="0"/>
              <a:t>資料來源</a:t>
            </a:r>
            <a:r>
              <a:rPr lang="en-US" altLang="zh-TW" sz="1200" dirty="0" smtClean="0"/>
              <a:t>: </a:t>
            </a:r>
            <a:endParaRPr lang="en-US" sz="1200" dirty="0" smtClean="0"/>
          </a:p>
          <a:p>
            <a:pPr marL="285750" indent="-285750">
              <a:buFont typeface="Arial" panose="020B0604020202020204" pitchFamily="34" charset="0"/>
              <a:buChar char="•"/>
            </a:pPr>
            <a:r>
              <a:rPr lang="en-US" sz="1200" dirty="0" smtClean="0"/>
              <a:t>European </a:t>
            </a:r>
            <a:r>
              <a:rPr lang="en-US" sz="1200" dirty="0"/>
              <a:t>Commission (https://ec.europa.eu/commission/presscorner/detail/en/IP_21_1682)</a:t>
            </a:r>
          </a:p>
          <a:p>
            <a:pPr marL="285750" indent="-285750">
              <a:buFont typeface="Arial" panose="020B0604020202020204" pitchFamily="34" charset="0"/>
              <a:buChar char="•"/>
            </a:pPr>
            <a:r>
              <a:rPr lang="en-US" sz="1200" dirty="0"/>
              <a:t>European Commission (https://digital-strategy.ec.europa.eu/en/policies/european-approach-artificial-intelligence)</a:t>
            </a:r>
          </a:p>
          <a:p>
            <a:pPr marL="285750" indent="-285750">
              <a:buFont typeface="Arial" panose="020B0604020202020204" pitchFamily="34" charset="0"/>
              <a:buChar char="•"/>
            </a:pPr>
            <a:r>
              <a:rPr lang="en-US" sz="1200" dirty="0"/>
              <a:t>OECD (https://www.oecd-ilibrary.org/sites/cc3a9728-en/index.html?itemId=/content/component/cc3a9728-en#section-d1e29505)</a:t>
            </a:r>
          </a:p>
        </p:txBody>
      </p:sp>
      <p:pic>
        <p:nvPicPr>
          <p:cNvPr id="16" name="圖片 81"/>
          <p:cNvPicPr/>
          <p:nvPr/>
        </p:nvPicPr>
        <p:blipFill>
          <a:blip r:embed="rId3">
            <a:extLst>
              <a:ext uri="{28A0092B-C50C-407E-A947-70E740481C1C}">
                <a14:useLocalDpi xmlns:a14="http://schemas.microsoft.com/office/drawing/2010/main" val="0"/>
              </a:ext>
            </a:extLst>
          </a:blip>
          <a:srcRect/>
          <a:stretch>
            <a:fillRect/>
          </a:stretch>
        </p:blipFill>
        <p:spPr bwMode="auto">
          <a:xfrm>
            <a:off x="8203721" y="5554976"/>
            <a:ext cx="2179469" cy="992936"/>
          </a:xfrm>
          <a:prstGeom prst="rect">
            <a:avLst/>
          </a:prstGeom>
          <a:noFill/>
        </p:spPr>
      </p:pic>
    </p:spTree>
    <p:extLst>
      <p:ext uri="{BB962C8B-B14F-4D97-AF65-F5344CB8AC3E}">
        <p14:creationId xmlns:p14="http://schemas.microsoft.com/office/powerpoint/2010/main" val="23120496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B9F335A-2E52-4619-AFD7-AD3E2B6DB301}"/>
              </a:ext>
            </a:extLst>
          </p:cNvPr>
          <p:cNvSpPr txBox="1"/>
          <p:nvPr/>
        </p:nvSpPr>
        <p:spPr>
          <a:xfrm>
            <a:off x="407581" y="1192600"/>
            <a:ext cx="8620041" cy="1692771"/>
          </a:xfrm>
          <a:prstGeom prst="rect">
            <a:avLst/>
          </a:prstGeom>
          <a:solidFill>
            <a:schemeClr val="accent6">
              <a:lumMod val="20000"/>
              <a:lumOff val="80000"/>
            </a:schemeClr>
          </a:solidFill>
          <a:ln w="38100">
            <a:solidFill>
              <a:srgbClr val="FF0000"/>
            </a:solidFill>
          </a:ln>
        </p:spPr>
        <p:txBody>
          <a:bodyPr wrap="square">
            <a:spAutoFit/>
          </a:bodyPr>
          <a:lstStyle/>
          <a:p>
            <a:pPr algn="just"/>
            <a:r>
              <a:rPr lang="zh-CN" altLang="en-US" sz="2600" dirty="0" smtClean="0">
                <a:latin typeface="DFKai-SB" panose="03000509000000000000" pitchFamily="65" charset="-120"/>
                <a:ea typeface="DFKai-SB" panose="03000509000000000000" pitchFamily="65" charset="-120"/>
              </a:rPr>
              <a:t>人工智能高度發展，</a:t>
            </a:r>
            <a:r>
              <a:rPr lang="zh-TW" altLang="en-US" sz="2600" dirty="0" smtClean="0">
                <a:latin typeface="DFKai-SB" panose="03000509000000000000" pitchFamily="65" charset="-120"/>
                <a:ea typeface="DFKai-SB" panose="03000509000000000000" pitchFamily="65" charset="-120"/>
              </a:rPr>
              <a:t>並已經融入我們的生活</a:t>
            </a:r>
            <a:r>
              <a:rPr lang="zh-CN" altLang="en-US" sz="2600" dirty="0" smtClean="0">
                <a:latin typeface="DFKai-SB" panose="03000509000000000000" pitchFamily="65" charset="-120"/>
                <a:ea typeface="DFKai-SB" panose="03000509000000000000" pitchFamily="65" charset="-120"/>
              </a:rPr>
              <a:t>。</a:t>
            </a:r>
            <a:r>
              <a:rPr lang="zh-TW" altLang="en-US" sz="2600" dirty="0">
                <a:latin typeface="DFKai-SB" panose="03000509000000000000" pitchFamily="65" charset="-120"/>
                <a:ea typeface="DFKai-SB" panose="03000509000000000000" pitchFamily="65" charset="-120"/>
              </a:rPr>
              <a:t>因</a:t>
            </a:r>
            <a:r>
              <a:rPr lang="zh-CN" altLang="en-US" sz="2600" dirty="0" smtClean="0">
                <a:latin typeface="DFKai-SB" panose="03000509000000000000" pitchFamily="65" charset="-120"/>
                <a:ea typeface="DFKai-SB" panose="03000509000000000000" pitchFamily="65" charset="-120"/>
              </a:rPr>
              <a:t>此，人工智能對</a:t>
            </a:r>
            <a:r>
              <a:rPr lang="zh-TW" altLang="en-US" sz="2600" dirty="0" smtClean="0">
                <a:latin typeface="DFKai-SB" panose="03000509000000000000" pitchFamily="65" charset="-120"/>
                <a:ea typeface="DFKai-SB" panose="03000509000000000000" pitchFamily="65" charset="-120"/>
              </a:rPr>
              <a:t>社會</a:t>
            </a:r>
            <a:r>
              <a:rPr lang="en-US" altLang="zh-TW" sz="2600" dirty="0" smtClean="0">
                <a:latin typeface="DFKai-SB" panose="03000509000000000000" pitchFamily="65" charset="-120"/>
                <a:ea typeface="DFKai-SB" panose="03000509000000000000" pitchFamily="65" charset="-120"/>
              </a:rPr>
              <a:t>/</a:t>
            </a:r>
            <a:r>
              <a:rPr lang="zh-CN" altLang="en-US" sz="2600" dirty="0" smtClean="0">
                <a:latin typeface="DFKai-SB" panose="03000509000000000000" pitchFamily="65" charset="-120"/>
                <a:ea typeface="DFKai-SB" panose="03000509000000000000" pitchFamily="65" charset="-120"/>
              </a:rPr>
              <a:t>國家安全、倫理道德</a:t>
            </a:r>
            <a:r>
              <a:rPr lang="zh-CN" altLang="en-US" sz="2600" dirty="0">
                <a:latin typeface="DFKai-SB" panose="03000509000000000000" pitchFamily="65" charset="-120"/>
                <a:ea typeface="DFKai-SB" panose="03000509000000000000" pitchFamily="65" charset="-120"/>
              </a:rPr>
              <a:t>、私隱</a:t>
            </a:r>
            <a:r>
              <a:rPr lang="zh-CN" altLang="en-US" sz="2600" dirty="0" smtClean="0">
                <a:latin typeface="DFKai-SB" panose="03000509000000000000" pitchFamily="65" charset="-120"/>
                <a:ea typeface="DFKai-SB" panose="03000509000000000000" pitchFamily="65" charset="-120"/>
              </a:rPr>
              <a:t>保護等方面的挑戰隨之而來。</a:t>
            </a:r>
            <a:r>
              <a:rPr lang="zh-TW" altLang="en-US" sz="2600" dirty="0" smtClean="0">
                <a:latin typeface="DFKai-SB" panose="03000509000000000000" pitchFamily="65" charset="-120"/>
                <a:ea typeface="DFKai-SB" panose="03000509000000000000" pitchFamily="65" charset="-120"/>
              </a:rPr>
              <a:t>我們必須對使用人工智能可能潛在的風險有所認識，以提升資訊科技安全，保障個人與社會大眾權益。</a:t>
            </a:r>
            <a:endParaRPr lang="en-US" altLang="zh-CN" sz="26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9153270" y="1192600"/>
            <a:ext cx="2848871" cy="2150669"/>
          </a:xfrm>
          <a:prstGeom prst="rect">
            <a:avLst/>
          </a:prstGeom>
        </p:spPr>
      </p:pic>
      <p:sp>
        <p:nvSpPr>
          <p:cNvPr id="6" name="任意多边形: 形状 12">
            <a:extLst>
              <a:ext uri="{FF2B5EF4-FFF2-40B4-BE49-F238E27FC236}">
                <a16:creationId xmlns:a16="http://schemas.microsoft.com/office/drawing/2014/main" id="{37C87608-262A-4309-807F-EA21E2EEB49F}"/>
              </a:ext>
            </a:extLst>
          </p:cNvPr>
          <p:cNvSpPr/>
          <p:nvPr/>
        </p:nvSpPr>
        <p:spPr bwMode="auto">
          <a:xfrm>
            <a:off x="2986628" y="265549"/>
            <a:ext cx="5275963"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人工智能帶來的風險</a:t>
            </a:r>
          </a:p>
        </p:txBody>
      </p:sp>
      <p:sp>
        <p:nvSpPr>
          <p:cNvPr id="7" name="Rectangle 6"/>
          <p:cNvSpPr/>
          <p:nvPr/>
        </p:nvSpPr>
        <p:spPr>
          <a:xfrm>
            <a:off x="407581" y="3594787"/>
            <a:ext cx="7709876" cy="3046988"/>
          </a:xfrm>
          <a:prstGeom prst="rect">
            <a:avLst/>
          </a:prstGeom>
          <a:solidFill>
            <a:schemeClr val="bg1">
              <a:lumMod val="95000"/>
            </a:schemeClr>
          </a:solidFill>
          <a:ln w="38100">
            <a:solidFill>
              <a:srgbClr val="FF0000"/>
            </a:solidFill>
          </a:ln>
        </p:spPr>
        <p:txBody>
          <a:bodyPr wrap="square">
            <a:spAutoFit/>
          </a:bodyPr>
          <a:lstStyle/>
          <a:p>
            <a:pPr marL="342900" indent="-342900" fontAlgn="base">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rPr>
              <a:t>在</a:t>
            </a:r>
            <a:r>
              <a:rPr lang="zh-TW" altLang="en-US" sz="2400" dirty="0">
                <a:latin typeface="標楷體" panose="03000509000000000000" pitchFamily="65" charset="-120"/>
                <a:ea typeface="標楷體" panose="03000509000000000000" pitchFamily="65" charset="-120"/>
              </a:rPr>
              <a:t>社交媒體上載自己和朋友的</a:t>
            </a:r>
            <a:r>
              <a:rPr lang="zh-TW" altLang="en-US" sz="2400" dirty="0" smtClean="0">
                <a:latin typeface="標楷體" panose="03000509000000000000" pitchFamily="65" charset="-120"/>
                <a:ea typeface="標楷體" panose="03000509000000000000" pitchFamily="65" charset="-120"/>
              </a:rPr>
              <a:t>照片或使用</a:t>
            </a:r>
            <a:r>
              <a:rPr lang="zh-TW" altLang="en-US" sz="2400" dirty="0">
                <a:latin typeface="標楷體" panose="03000509000000000000" pitchFamily="65" charset="-120"/>
                <a:ea typeface="標楷體" panose="03000509000000000000" pitchFamily="65" charset="-120"/>
              </a:rPr>
              <a:t>社交媒體的照片標籤（</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Tag</a:t>
            </a:r>
            <a:r>
              <a:rPr lang="zh-TW" altLang="en-US" sz="2400" dirty="0">
                <a:latin typeface="標楷體" panose="03000509000000000000" pitchFamily="65" charset="-120"/>
                <a:ea typeface="標楷體" panose="03000509000000000000" pitchFamily="65" charset="-120"/>
              </a:rPr>
              <a:t>）功能</a:t>
            </a:r>
            <a:r>
              <a:rPr lang="zh-TW" altLang="en-US" sz="2400" dirty="0" smtClean="0">
                <a:latin typeface="標楷體" panose="03000509000000000000" pitchFamily="65" charset="-120"/>
                <a:ea typeface="標楷體" panose="03000509000000000000" pitchFamily="65" charset="-120"/>
              </a:rPr>
              <a:t>，可能</a:t>
            </a:r>
            <a:r>
              <a:rPr lang="zh-TW" altLang="en-US" sz="2400" dirty="0">
                <a:latin typeface="標楷體" panose="03000509000000000000" pitchFamily="65" charset="-120"/>
                <a:ea typeface="標楷體" panose="03000509000000000000" pitchFamily="65" charset="-120"/>
              </a:rPr>
              <a:t>已</a:t>
            </a:r>
            <a:r>
              <a:rPr lang="zh-TW" altLang="en-US" sz="2400" dirty="0" smtClean="0">
                <a:latin typeface="標楷體" panose="03000509000000000000" pitchFamily="65" charset="-120"/>
                <a:ea typeface="標楷體" panose="03000509000000000000" pitchFamily="65" charset="-120"/>
              </a:rPr>
              <a:t>透露不少個人</a:t>
            </a:r>
            <a:r>
              <a:rPr lang="zh-TW" altLang="en-US" sz="2400" dirty="0">
                <a:latin typeface="標楷體" panose="03000509000000000000" pitchFamily="65" charset="-120"/>
                <a:ea typeface="標楷體" panose="03000509000000000000" pitchFamily="65" charset="-120"/>
              </a:rPr>
              <a:t>資料，包括所在地點、社交圈子、喜好甚至情緒等等。</a:t>
            </a:r>
          </a:p>
          <a:p>
            <a:pPr marL="342900" indent="-342900" fontAlgn="base">
              <a:buFont typeface="Arial" panose="020B0604020202020204" pitchFamily="34" charset="0"/>
              <a:buChar char="•"/>
            </a:pPr>
            <a:r>
              <a:rPr lang="zh-TW" altLang="en-US" sz="2400" dirty="0" smtClean="0">
                <a:latin typeface="標楷體" panose="03000509000000000000" pitchFamily="65" charset="-120"/>
                <a:ea typeface="標楷體" panose="03000509000000000000" pitchFamily="65" charset="-120"/>
              </a:rPr>
              <a:t>不少社交媒體網站亦已建立人</a:t>
            </a:r>
            <a:r>
              <a:rPr lang="zh-TW" altLang="en-US" sz="2400" dirty="0">
                <a:latin typeface="標楷體" panose="03000509000000000000" pitchFamily="65" charset="-120"/>
                <a:ea typeface="標楷體" panose="03000509000000000000" pitchFamily="65" charset="-120"/>
              </a:rPr>
              <a:t>臉識別數據</a:t>
            </a:r>
            <a:r>
              <a:rPr lang="zh-TW" altLang="en-US" sz="2400" dirty="0" smtClean="0">
                <a:latin typeface="標楷體" panose="03000509000000000000" pitchFamily="65" charset="-120"/>
                <a:ea typeface="標楷體" panose="03000509000000000000" pitchFamily="65" charset="-120"/>
              </a:rPr>
              <a:t>庫，</a:t>
            </a:r>
            <a:r>
              <a:rPr lang="zh-TW" altLang="en-US" sz="2400" dirty="0">
                <a:latin typeface="標楷體" panose="03000509000000000000" pitchFamily="65" charset="-120"/>
                <a:ea typeface="標楷體" panose="03000509000000000000" pitchFamily="65" charset="-120"/>
              </a:rPr>
              <a:t>每當我們上載和朋友聚會的照片</a:t>
            </a:r>
            <a:r>
              <a:rPr lang="zh-TW" altLang="en-US" sz="2400" dirty="0" smtClean="0">
                <a:latin typeface="標楷體" panose="03000509000000000000" pitchFamily="65" charset="-120"/>
                <a:ea typeface="標楷體" panose="03000509000000000000" pitchFamily="65" charset="-120"/>
              </a:rPr>
              <a:t>，就會建議人</a:t>
            </a:r>
            <a:r>
              <a:rPr lang="zh-TW" altLang="en-US" sz="2400" dirty="0">
                <a:latin typeface="標楷體" panose="03000509000000000000" pitchFamily="65" charset="-120"/>
                <a:ea typeface="標楷體" panose="03000509000000000000" pitchFamily="65" charset="-120"/>
              </a:rPr>
              <a:t>臉照片</a:t>
            </a:r>
            <a:r>
              <a:rPr lang="zh-TW" altLang="en-US" sz="2400" dirty="0" smtClean="0">
                <a:latin typeface="標楷體" panose="03000509000000000000" pitchFamily="65" charset="-120"/>
                <a:ea typeface="標楷體" panose="03000509000000000000" pitchFamily="65" charset="-120"/>
              </a:rPr>
              <a:t>標籤。</a:t>
            </a:r>
            <a:endParaRPr lang="en-US" altLang="zh-TW" sz="2400" dirty="0">
              <a:latin typeface="標楷體" panose="03000509000000000000" pitchFamily="65" charset="-120"/>
              <a:ea typeface="標楷體" panose="03000509000000000000" pitchFamily="65" charset="-120"/>
            </a:endParaRPr>
          </a:p>
          <a:p>
            <a:pPr marL="342900" indent="-342900" fontAlgn="base">
              <a:buFont typeface="Arial" panose="020B0604020202020204" pitchFamily="34" charset="0"/>
              <a:buChar char="•"/>
            </a:pPr>
            <a:r>
              <a:rPr lang="zh-CN" altLang="en-US" sz="2400" dirty="0" smtClean="0">
                <a:latin typeface="標楷體" panose="03000509000000000000" pitchFamily="65" charset="-120"/>
                <a:ea typeface="標楷體" panose="03000509000000000000" pitchFamily="65" charset="-120"/>
              </a:rPr>
              <a:t>因</a:t>
            </a:r>
            <a:r>
              <a:rPr lang="zh-TW" altLang="en-US" sz="2400" dirty="0" smtClean="0">
                <a:latin typeface="標楷體" panose="03000509000000000000" pitchFamily="65" charset="-120"/>
                <a:ea typeface="標楷體" panose="03000509000000000000" pitchFamily="65" charset="-120"/>
              </a:rPr>
              <a:t>此，你應該了解上述功能對個人私隱的影響，並採取保障策略，例如必須</a:t>
            </a:r>
            <a:r>
              <a:rPr lang="zh-TW" altLang="en-US" sz="2400" dirty="0">
                <a:latin typeface="標楷體" panose="03000509000000000000" pitchFamily="65" charset="-120"/>
                <a:ea typeface="標楷體" panose="03000509000000000000" pitchFamily="65" charset="-120"/>
              </a:rPr>
              <a:t>得到你的同意才可以在他們上載的照片上標籤</a:t>
            </a:r>
            <a:r>
              <a:rPr lang="zh-TW" altLang="en-US" sz="2400" dirty="0" smtClean="0">
                <a:latin typeface="標楷體" panose="03000509000000000000" pitchFamily="65" charset="-120"/>
                <a:ea typeface="標楷體" panose="03000509000000000000" pitchFamily="65" charset="-120"/>
              </a:rPr>
              <a:t>你等等。</a:t>
            </a:r>
            <a:endParaRPr lang="zh-TW" altLang="en-US" sz="2400" b="0" i="0" dirty="0">
              <a:effectLst/>
              <a:latin typeface="標楷體" panose="03000509000000000000" pitchFamily="65" charset="-120"/>
              <a:ea typeface="標楷體" panose="03000509000000000000" pitchFamily="65" charset="-120"/>
            </a:endParaRPr>
          </a:p>
        </p:txBody>
      </p:sp>
      <p:pic>
        <p:nvPicPr>
          <p:cNvPr id="9" name="圖片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6924" y="4085883"/>
            <a:ext cx="2014855" cy="1953895"/>
          </a:xfrm>
          <a:prstGeom prst="rect">
            <a:avLst/>
          </a:prstGeom>
          <a:noFill/>
          <a:ln>
            <a:noFill/>
          </a:ln>
        </p:spPr>
      </p:pic>
      <p:pic>
        <p:nvPicPr>
          <p:cNvPr id="10" name="圖片 27"/>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11247" y="4085883"/>
            <a:ext cx="1052195" cy="1941830"/>
          </a:xfrm>
          <a:prstGeom prst="rect">
            <a:avLst/>
          </a:prstGeom>
          <a:noFill/>
          <a:ln>
            <a:noFill/>
          </a:ln>
        </p:spPr>
      </p:pic>
      <p:sp>
        <p:nvSpPr>
          <p:cNvPr id="11" name="Freeform 10">
            <a:extLst>
              <a:ext uri="{FF2B5EF4-FFF2-40B4-BE49-F238E27FC236}">
                <a16:creationId xmlns:a16="http://schemas.microsoft.com/office/drawing/2014/main" id="{AF3DEDEA-1D74-45BB-884A-AB18EF4257E9}"/>
              </a:ext>
            </a:extLst>
          </p:cNvPr>
          <p:cNvSpPr/>
          <p:nvPr/>
        </p:nvSpPr>
        <p:spPr bwMode="auto">
          <a:xfrm>
            <a:off x="1549218" y="307867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 name="Rectangle 3"/>
          <p:cNvSpPr/>
          <p:nvPr/>
        </p:nvSpPr>
        <p:spPr>
          <a:xfrm>
            <a:off x="2021088" y="2978469"/>
            <a:ext cx="5250612" cy="523220"/>
          </a:xfrm>
          <a:prstGeom prst="rect">
            <a:avLst/>
          </a:prstGeom>
        </p:spPr>
        <p:txBody>
          <a:bodyPr wrap="square">
            <a:spAutoFit/>
          </a:bodyPr>
          <a:lstStyle/>
          <a:p>
            <a:r>
              <a:rPr lang="zh-TW" altLang="en-US" sz="2800" dirty="0">
                <a:latin typeface="DFKai-SB" panose="03000509000000000000" pitchFamily="65" charset="-120"/>
                <a:ea typeface="DFKai-SB" panose="03000509000000000000" pitchFamily="65" charset="-120"/>
              </a:rPr>
              <a:t>社交</a:t>
            </a:r>
            <a:r>
              <a:rPr lang="zh-TW" altLang="en-US" sz="2800" dirty="0" smtClean="0">
                <a:latin typeface="DFKai-SB" panose="03000509000000000000" pitchFamily="65" charset="-120"/>
                <a:ea typeface="DFKai-SB" panose="03000509000000000000" pitchFamily="65" charset="-120"/>
              </a:rPr>
              <a:t>網站標籤與圖像</a:t>
            </a:r>
            <a:r>
              <a:rPr lang="zh-TW" altLang="en-US" sz="2800" dirty="0">
                <a:latin typeface="DFKai-SB" panose="03000509000000000000" pitchFamily="65" charset="-120"/>
                <a:ea typeface="DFKai-SB" panose="03000509000000000000" pitchFamily="65" charset="-120"/>
              </a:rPr>
              <a:t>辨識</a:t>
            </a:r>
            <a:r>
              <a:rPr lang="zh-TW" altLang="en-US" sz="2800" dirty="0" smtClean="0">
                <a:latin typeface="DFKai-SB" panose="03000509000000000000" pitchFamily="65" charset="-120"/>
                <a:ea typeface="DFKai-SB" panose="03000509000000000000" pitchFamily="65" charset="-120"/>
              </a:rPr>
              <a:t>配功能</a:t>
            </a:r>
            <a:endParaRPr lang="zh-CN" altLang="en-US" sz="28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2106259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6602851" y="1646109"/>
            <a:ext cx="4732257" cy="4147547"/>
          </a:xfrm>
          <a:prstGeom prst="rect">
            <a:avLst/>
          </a:prstGeom>
          <a:ln>
            <a:noFill/>
          </a:ln>
          <a:effectLst>
            <a:softEdge rad="112500"/>
          </a:effectLst>
        </p:spPr>
      </p:pic>
      <p:sp>
        <p:nvSpPr>
          <p:cNvPr id="7" name="标题 1">
            <a:extLst>
              <a:ext uri="{FF2B5EF4-FFF2-40B4-BE49-F238E27FC236}">
                <a16:creationId xmlns:a16="http://schemas.microsoft.com/office/drawing/2014/main" id="{64049235-0204-45CA-990B-B628F7820193}"/>
              </a:ext>
            </a:extLst>
          </p:cNvPr>
          <p:cNvSpPr txBox="1">
            <a:spLocks noChangeArrowheads="1"/>
          </p:cNvSpPr>
          <p:nvPr/>
        </p:nvSpPr>
        <p:spPr bwMode="auto">
          <a:xfrm>
            <a:off x="3081518" y="1069327"/>
            <a:ext cx="6600308"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90000"/>
              </a:lnSpc>
              <a:spcBef>
                <a:spcPct val="0"/>
              </a:spcBef>
            </a:pPr>
            <a:r>
              <a:rPr lang="zh-TW" altLang="en-US" sz="2800" b="1" dirty="0" smtClean="0">
                <a:latin typeface="DFKai-SB" panose="03000509000000000000" pitchFamily="65" charset="-120"/>
                <a:ea typeface="DFKai-SB" panose="03000509000000000000" pitchFamily="65" charset="-120"/>
              </a:rPr>
              <a:t>其他</a:t>
            </a:r>
            <a:r>
              <a:rPr lang="zh-CN" altLang="en-US" sz="2800" b="1" dirty="0" smtClean="0">
                <a:latin typeface="DFKai-SB" panose="03000509000000000000" pitchFamily="65" charset="-120"/>
                <a:ea typeface="DFKai-SB" panose="03000509000000000000" pitchFamily="65" charset="-120"/>
              </a:rPr>
              <a:t>人工智能</a:t>
            </a:r>
            <a:r>
              <a:rPr lang="zh-TW" altLang="en-US" sz="2800" b="1" dirty="0" smtClean="0">
                <a:latin typeface="DFKai-SB" panose="03000509000000000000" pitchFamily="65" charset="-120"/>
                <a:ea typeface="DFKai-SB" panose="03000509000000000000" pitchFamily="65" charset="-120"/>
              </a:rPr>
              <a:t>可能</a:t>
            </a:r>
            <a:r>
              <a:rPr lang="zh-CN" altLang="en-US" sz="2800" b="1" dirty="0" smtClean="0">
                <a:latin typeface="DFKai-SB" panose="03000509000000000000" pitchFamily="65" charset="-120"/>
                <a:ea typeface="DFKai-SB" panose="03000509000000000000" pitchFamily="65" charset="-120"/>
              </a:rPr>
              <a:t>帶來</a:t>
            </a:r>
            <a:r>
              <a:rPr lang="zh-TW" altLang="en-US" sz="2800" b="1" dirty="0" smtClean="0"/>
              <a:t>的爭議舉隅</a:t>
            </a:r>
            <a:endParaRPr lang="zh-CN" altLang="en-US" sz="2800" b="1" dirty="0"/>
          </a:p>
        </p:txBody>
      </p:sp>
      <p:sp>
        <p:nvSpPr>
          <p:cNvPr id="8" name="Freeform 7">
            <a:extLst>
              <a:ext uri="{FF2B5EF4-FFF2-40B4-BE49-F238E27FC236}">
                <a16:creationId xmlns:a16="http://schemas.microsoft.com/office/drawing/2014/main" id="{AF3DEDEA-1D74-45BB-884A-AB18EF4257E9}"/>
              </a:ext>
            </a:extLst>
          </p:cNvPr>
          <p:cNvSpPr/>
          <p:nvPr/>
        </p:nvSpPr>
        <p:spPr bwMode="auto">
          <a:xfrm>
            <a:off x="2525142" y="111093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文字方塊 8"/>
          <p:cNvSpPr txBox="1"/>
          <p:nvPr/>
        </p:nvSpPr>
        <p:spPr>
          <a:xfrm>
            <a:off x="6602852" y="5793656"/>
            <a:ext cx="4898510" cy="923330"/>
          </a:xfrm>
          <a:prstGeom prst="rect">
            <a:avLst/>
          </a:prstGeom>
          <a:noFill/>
        </p:spPr>
        <p:txBody>
          <a:bodyPr wrap="square" rtlCol="0">
            <a:spAutoFit/>
          </a:bodyPr>
          <a:lstStyle/>
          <a:p>
            <a:r>
              <a:rPr lang="zh-TW" altLang="en-US" dirty="0" smtClean="0"/>
              <a:t>使用網站服務時會搜集使用者的語音、位置、</a:t>
            </a:r>
            <a:r>
              <a:rPr lang="en-US" altLang="zh-TW" dirty="0" smtClean="0"/>
              <a:t/>
            </a:r>
            <a:br>
              <a:rPr lang="en-US" altLang="zh-TW" dirty="0" smtClean="0"/>
            </a:br>
            <a:r>
              <a:rPr lang="zh-TW" altLang="en-US" dirty="0" smtClean="0"/>
              <a:t>瀏覽紀錄讓人工智能作分析。所以我們可以考慮自行設定有關不被記的功能。</a:t>
            </a:r>
            <a:endParaRPr lang="zh-HK" altLang="en-US" dirty="0"/>
          </a:p>
        </p:txBody>
      </p:sp>
      <p:sp>
        <p:nvSpPr>
          <p:cNvPr id="10" name="文字方塊 9"/>
          <p:cNvSpPr txBox="1"/>
          <p:nvPr/>
        </p:nvSpPr>
        <p:spPr>
          <a:xfrm>
            <a:off x="521192" y="1828309"/>
            <a:ext cx="5629442" cy="3693319"/>
          </a:xfrm>
          <a:prstGeom prst="rect">
            <a:avLst/>
          </a:prstGeom>
          <a:solidFill>
            <a:schemeClr val="accent6">
              <a:lumMod val="20000"/>
              <a:lumOff val="80000"/>
            </a:schemeClr>
          </a:solidFill>
          <a:ln w="57150">
            <a:solidFill>
              <a:srgbClr val="00B050"/>
            </a:solidFill>
          </a:ln>
        </p:spPr>
        <p:txBody>
          <a:bodyPr wrap="square" rtlCol="0">
            <a:spAutoFit/>
          </a:bodyPr>
          <a:lstStyle/>
          <a:p>
            <a:r>
              <a:rPr lang="zh-TW" altLang="en-US" sz="2600" dirty="0" smtClean="0"/>
              <a:t>不適當使用人工智能或會引起一些社會、倫理、法律的爭議。</a:t>
            </a:r>
            <a:endParaRPr lang="en-US" altLang="zh-TW" sz="2600" dirty="0" smtClean="0"/>
          </a:p>
          <a:p>
            <a:endParaRPr lang="en-US" altLang="zh-TW" sz="2600" dirty="0"/>
          </a:p>
          <a:p>
            <a:pPr marL="285750" indent="-285750">
              <a:buFont typeface="Arial" panose="020B0604020202020204" pitchFamily="34" charset="0"/>
              <a:buChar char="•"/>
            </a:pPr>
            <a:r>
              <a:rPr lang="zh-TW" altLang="en-US" sz="2600" dirty="0" smtClean="0"/>
              <a:t>數據在不知情下被紀錄及分析，</a:t>
            </a:r>
            <a:r>
              <a:rPr lang="zh-TW" altLang="en-US" sz="2600" dirty="0">
                <a:latin typeface="DFKai-SB" panose="03000509000000000000" pitchFamily="65" charset="-120"/>
                <a:ea typeface="DFKai-SB" panose="03000509000000000000" pitchFamily="65" charset="-120"/>
              </a:rPr>
              <a:t>私</a:t>
            </a:r>
            <a:r>
              <a:rPr lang="zh-TW" altLang="en-US" sz="2600" dirty="0" smtClean="0">
                <a:latin typeface="DFKai-SB" panose="03000509000000000000" pitchFamily="65" charset="-120"/>
                <a:ea typeface="DFKai-SB" panose="03000509000000000000" pitchFamily="65" charset="-120"/>
              </a:rPr>
              <a:t>隱被泄漏</a:t>
            </a:r>
            <a:endParaRPr lang="en-US" altLang="zh-TW" sz="2600" dirty="0" smtClean="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TW" altLang="en-US" sz="2600" dirty="0" smtClean="0">
                <a:latin typeface="DFKai-SB" panose="03000509000000000000" pitchFamily="65" charset="-120"/>
                <a:ea typeface="DFKai-SB" panose="03000509000000000000" pitchFamily="65" charset="-120"/>
              </a:rPr>
              <a:t>人工智能會挑選使用者愛看或接近立場的資訊，使用者或未能接受其他立場的資訊</a:t>
            </a:r>
            <a:endParaRPr lang="en-US" altLang="zh-TW" sz="2600" dirty="0" smtClean="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TW" altLang="en-US" sz="2600" dirty="0" smtClean="0"/>
              <a:t>人工智能或被黑客盜竊等等</a:t>
            </a:r>
            <a:r>
              <a:rPr lang="en-US" altLang="zh-TW" sz="2600" dirty="0" smtClean="0"/>
              <a:t>……</a:t>
            </a:r>
          </a:p>
        </p:txBody>
      </p:sp>
      <p:sp>
        <p:nvSpPr>
          <p:cNvPr id="11" name="任意多边形: 形状 12">
            <a:extLst>
              <a:ext uri="{FF2B5EF4-FFF2-40B4-BE49-F238E27FC236}">
                <a16:creationId xmlns:a16="http://schemas.microsoft.com/office/drawing/2014/main" id="{37C87608-262A-4309-807F-EA21E2EEB49F}"/>
              </a:ext>
            </a:extLst>
          </p:cNvPr>
          <p:cNvSpPr/>
          <p:nvPr/>
        </p:nvSpPr>
        <p:spPr bwMode="auto">
          <a:xfrm>
            <a:off x="2986628" y="265549"/>
            <a:ext cx="5275963"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人工智能帶來的風險</a:t>
            </a:r>
          </a:p>
        </p:txBody>
      </p:sp>
    </p:spTree>
    <p:extLst>
      <p:ext uri="{BB962C8B-B14F-4D97-AF65-F5344CB8AC3E}">
        <p14:creationId xmlns:p14="http://schemas.microsoft.com/office/powerpoint/2010/main" val="351992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821FD73-6AE0-4D48-9FEF-B3C4AAE9B48F}"/>
              </a:ext>
            </a:extLst>
          </p:cNvPr>
          <p:cNvSpPr txBox="1"/>
          <p:nvPr/>
        </p:nvSpPr>
        <p:spPr>
          <a:xfrm>
            <a:off x="-1299497" y="307224"/>
            <a:ext cx="10515600" cy="8413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90204" pitchFamily="34" charset="0"/>
              <a:buNone/>
            </a:pPr>
            <a:endParaRPr lang="en-US" altLang="zh-CN" sz="3600" dirty="0">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3F820BDB-2964-4004-AE93-D988648DA32C}"/>
              </a:ext>
            </a:extLst>
          </p:cNvPr>
          <p:cNvSpPr txBox="1"/>
          <p:nvPr/>
        </p:nvSpPr>
        <p:spPr>
          <a:xfrm>
            <a:off x="418725" y="1278664"/>
            <a:ext cx="6936377" cy="4869418"/>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spcBef>
                <a:spcPts val="0"/>
              </a:spcBef>
            </a:pPr>
            <a:r>
              <a:rPr lang="zh-TW" altLang="en-US" b="0" dirty="0">
                <a:latin typeface="Times New Roman" panose="02020603050405020304" pitchFamily="18" charset="0"/>
                <a:cs typeface="Times New Roman" panose="02020603050405020304" pitchFamily="18" charset="0"/>
              </a:rPr>
              <a:t>大數據（</a:t>
            </a:r>
            <a:r>
              <a:rPr lang="en-US" altLang="zh-TW" b="0" dirty="0">
                <a:latin typeface="Times New Roman" panose="02020603050405020304" pitchFamily="18" charset="0"/>
                <a:cs typeface="Times New Roman" panose="02020603050405020304" pitchFamily="18" charset="0"/>
              </a:rPr>
              <a:t>Big Data</a:t>
            </a:r>
            <a:r>
              <a:rPr lang="zh-TW" altLang="en-US" b="0" dirty="0">
                <a:latin typeface="Times New Roman" panose="02020603050405020304" pitchFamily="18" charset="0"/>
                <a:cs typeface="Times New Roman" panose="02020603050405020304" pitchFamily="18" charset="0"/>
              </a:rPr>
              <a:t>）是海量數據的集合。每個人每天都在產生著大量數據。人們打電話、開著電話時紀錄的手機定位、網絡聊天、網上瀏覽網站、購物、手機流動支付、就醫、規劃旅行等</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時時刻刻都在不斷產生新數據。</a:t>
            </a:r>
            <a:r>
              <a:rPr lang="zh-CN" altLang="en-US" b="0" dirty="0" smtClean="0">
                <a:latin typeface="Times New Roman" panose="02020603050405020304" pitchFamily="18" charset="0"/>
                <a:cs typeface="Times New Roman" panose="02020603050405020304" pitchFamily="18" charset="0"/>
              </a:rPr>
              <a:t>進入數</a:t>
            </a:r>
            <a:r>
              <a:rPr lang="zh-TW" altLang="en-US" b="0" dirty="0" smtClean="0">
                <a:latin typeface="Times New Roman" panose="02020603050405020304" pitchFamily="18" charset="0"/>
                <a:cs typeface="Times New Roman" panose="02020603050405020304" pitchFamily="18" charset="0"/>
              </a:rPr>
              <a:t>碼</a:t>
            </a:r>
            <a:r>
              <a:rPr lang="zh-CN" altLang="en-US" b="0" dirty="0" smtClean="0">
                <a:latin typeface="Times New Roman" panose="02020603050405020304" pitchFamily="18" charset="0"/>
                <a:cs typeface="Times New Roman" panose="02020603050405020304" pitchFamily="18" charset="0"/>
              </a:rPr>
              <a:t>經濟</a:t>
            </a:r>
            <a:r>
              <a:rPr lang="zh-CN" altLang="en-US" b="0" dirty="0">
                <a:latin typeface="Times New Roman" panose="02020603050405020304" pitchFamily="18" charset="0"/>
                <a:cs typeface="Times New Roman" panose="02020603050405020304" pitchFamily="18" charset="0"/>
              </a:rPr>
              <a:t>時代，大數據正逐漸</a:t>
            </a:r>
            <a:r>
              <a:rPr lang="zh-CN" altLang="en-US" b="0" dirty="0" smtClean="0">
                <a:latin typeface="Times New Roman" panose="02020603050405020304" pitchFamily="18" charset="0"/>
                <a:cs typeface="Times New Roman" panose="02020603050405020304" pitchFamily="18" charset="0"/>
              </a:rPr>
              <a:t>成為經濟</a:t>
            </a:r>
            <a:r>
              <a:rPr lang="zh-TW" altLang="en-US" b="0" dirty="0" smtClean="0">
                <a:latin typeface="Times New Roman" panose="02020603050405020304" pitchFamily="18" charset="0"/>
                <a:cs typeface="Times New Roman" panose="02020603050405020304" pitchFamily="18" charset="0"/>
              </a:rPr>
              <a:t>、</a:t>
            </a:r>
            <a:r>
              <a:rPr lang="zh-CN" altLang="en-US" b="0" dirty="0" smtClean="0">
                <a:latin typeface="Times New Roman" panose="02020603050405020304" pitchFamily="18" charset="0"/>
                <a:cs typeface="Times New Roman" panose="02020603050405020304" pitchFamily="18" charset="0"/>
              </a:rPr>
              <a:t>社會</a:t>
            </a:r>
            <a:r>
              <a:rPr lang="zh-CN" altLang="en-US" b="0" dirty="0">
                <a:latin typeface="Times New Roman" panose="02020603050405020304" pitchFamily="18" charset="0"/>
                <a:cs typeface="Times New Roman" panose="02020603050405020304" pitchFamily="18" charset="0"/>
              </a:rPr>
              <a:t>發展</a:t>
            </a:r>
            <a:r>
              <a:rPr lang="zh-CN" altLang="en-US" b="0" dirty="0" smtClean="0">
                <a:latin typeface="Times New Roman" panose="02020603050405020304" pitchFamily="18" charset="0"/>
                <a:cs typeface="Times New Roman" panose="02020603050405020304" pitchFamily="18" charset="0"/>
              </a:rPr>
              <a:t>的</a:t>
            </a:r>
            <a:r>
              <a:rPr lang="zh-TW" altLang="en-US" b="0" dirty="0" smtClean="0">
                <a:latin typeface="Times New Roman" panose="02020603050405020304" pitchFamily="18" charset="0"/>
                <a:cs typeface="Times New Roman" panose="02020603050405020304" pitchFamily="18" charset="0"/>
              </a:rPr>
              <a:t>重要一環</a:t>
            </a:r>
            <a:r>
              <a:rPr lang="zh-CN" altLang="en-US" b="0" dirty="0" smtClean="0">
                <a:latin typeface="Times New Roman" panose="02020603050405020304" pitchFamily="18" charset="0"/>
                <a:cs typeface="Times New Roman" panose="02020603050405020304" pitchFamily="18" charset="0"/>
              </a:rPr>
              <a:t>。</a:t>
            </a:r>
            <a:r>
              <a:rPr lang="zh-TW" altLang="en-US" b="0" dirty="0" smtClean="0">
                <a:latin typeface="Times New Roman" panose="02020603050405020304" pitchFamily="18" charset="0"/>
                <a:cs typeface="Times New Roman" panose="02020603050405020304" pitchFamily="18" charset="0"/>
              </a:rPr>
              <a:t>但由於數據無處不在，亦增加了</a:t>
            </a:r>
            <a:r>
              <a:rPr lang="zh-TW" altLang="en-US" b="0" dirty="0">
                <a:latin typeface="Times New Roman" panose="02020603050405020304" pitchFamily="18" charset="0"/>
                <a:cs typeface="Times New Roman" panose="02020603050405020304" pitchFamily="18" charset="0"/>
              </a:rPr>
              <a:t>數據泄</a:t>
            </a:r>
            <a:r>
              <a:rPr lang="zh-TW" altLang="en-US" b="0" dirty="0" smtClean="0">
                <a:latin typeface="Times New Roman" panose="02020603050405020304" pitchFamily="18" charset="0"/>
                <a:cs typeface="Times New Roman" panose="02020603050405020304" pitchFamily="18" charset="0"/>
              </a:rPr>
              <a:t>露、網絡陷阱</a:t>
            </a:r>
            <a:r>
              <a:rPr lang="zh-TW" altLang="en-US" b="0" dirty="0">
                <a:latin typeface="Times New Roman" panose="02020603050405020304" pitchFamily="18" charset="0"/>
                <a:cs typeface="Times New Roman" panose="02020603050405020304" pitchFamily="18" charset="0"/>
              </a:rPr>
              <a:t>，</a:t>
            </a:r>
            <a:r>
              <a:rPr lang="zh-TW" altLang="en-US" b="0" dirty="0" smtClean="0">
                <a:latin typeface="Times New Roman" panose="02020603050405020304" pitchFamily="18" charset="0"/>
                <a:cs typeface="Times New Roman" panose="02020603050405020304" pitchFamily="18" charset="0"/>
              </a:rPr>
              <a:t>甚至數碼罪行的風險。</a:t>
            </a:r>
            <a:endParaRPr lang="zh-TW" altLang="en-US" b="0" dirty="0">
              <a:latin typeface="Times New Roman" panose="02020603050405020304" pitchFamily="18" charset="0"/>
              <a:cs typeface="Times New Roman" panose="02020603050405020304" pitchFamily="18" charset="0"/>
            </a:endParaRPr>
          </a:p>
        </p:txBody>
      </p:sp>
      <p:sp>
        <p:nvSpPr>
          <p:cNvPr id="7" name="任意多边形: 形状 4">
            <a:extLst>
              <a:ext uri="{FF2B5EF4-FFF2-40B4-BE49-F238E27FC236}">
                <a16:creationId xmlns:a16="http://schemas.microsoft.com/office/drawing/2014/main" id="{B1BD01B7-8F9E-466F-9B9F-211B66CB6D69}"/>
              </a:ext>
            </a:extLst>
          </p:cNvPr>
          <p:cNvSpPr/>
          <p:nvPr/>
        </p:nvSpPr>
        <p:spPr bwMode="auto">
          <a:xfrm>
            <a:off x="4021946" y="177159"/>
            <a:ext cx="3333156"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認識</a:t>
            </a:r>
            <a:r>
              <a:rPr lang="zh-CN" altLang="en-US" sz="4000" b="1" dirty="0">
                <a:solidFill>
                  <a:srgbClr val="FFFFFF"/>
                </a:solidFill>
                <a:latin typeface="DFKai-SB" panose="03000509000000000000" pitchFamily="65" charset="-120"/>
                <a:ea typeface="DFKai-SB" panose="03000509000000000000" pitchFamily="65" charset="-120"/>
              </a:rPr>
              <a:t>大數據</a:t>
            </a:r>
          </a:p>
        </p:txBody>
      </p:sp>
      <p:sp>
        <p:nvSpPr>
          <p:cNvPr id="8" name="Rectangle 7"/>
          <p:cNvSpPr/>
          <p:nvPr/>
        </p:nvSpPr>
        <p:spPr>
          <a:xfrm>
            <a:off x="668235" y="6535804"/>
            <a:ext cx="184731" cy="276999"/>
          </a:xfrm>
          <a:prstGeom prst="rect">
            <a:avLst/>
          </a:prstGeom>
        </p:spPr>
        <p:txBody>
          <a:bodyPr wrap="none">
            <a:spAutoFit/>
          </a:bodyPr>
          <a:lstStyle/>
          <a:p>
            <a:endParaRPr lang="en-US" sz="1200" dirty="0"/>
          </a:p>
        </p:txBody>
      </p:sp>
      <p:sp>
        <p:nvSpPr>
          <p:cNvPr id="9" name="任意多边形: 形状 10">
            <a:extLst>
              <a:ext uri="{FF2B5EF4-FFF2-40B4-BE49-F238E27FC236}">
                <a16:creationId xmlns:a16="http://schemas.microsoft.com/office/drawing/2014/main" id="{C8134FD1-BBBE-48BA-B148-2B97F5CFF667}"/>
              </a:ext>
            </a:extLst>
          </p:cNvPr>
          <p:cNvSpPr/>
          <p:nvPr/>
        </p:nvSpPr>
        <p:spPr>
          <a:xfrm>
            <a:off x="7597564" y="2239925"/>
            <a:ext cx="4444911" cy="467397"/>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342900" indent="-342900">
              <a:buFont typeface="Wingdings" panose="05000000000000000000" pitchFamily="2" charset="2"/>
              <a:buChar char="l"/>
            </a:pPr>
            <a:r>
              <a:rPr lang="zh-CN" altLang="en-US" sz="2800" b="1" dirty="0">
                <a:latin typeface="DFKai-SB" panose="03000509000000000000" pitchFamily="65" charset="-120"/>
                <a:ea typeface="DFKai-SB" panose="03000509000000000000" pitchFamily="65" charset="-120"/>
              </a:rPr>
              <a:t>數量「大」</a:t>
            </a:r>
            <a:r>
              <a:rPr lang="zh-CN" altLang="en-US" sz="2800" b="1" dirty="0" smtClean="0">
                <a:latin typeface="DFKai-SB" panose="03000509000000000000" pitchFamily="65" charset="-120"/>
                <a:ea typeface="DFKai-SB" panose="03000509000000000000" pitchFamily="65" charset="-120"/>
              </a:rPr>
              <a:t>（</a:t>
            </a:r>
            <a:r>
              <a:rPr lang="en-US" altLang="zh-CN" sz="2800" b="1" dirty="0" smtClean="0">
                <a:ea typeface="DFKai-SB" panose="03000509000000000000" pitchFamily="65" charset="-120"/>
              </a:rPr>
              <a:t>Volume</a:t>
            </a:r>
            <a:r>
              <a:rPr lang="zh-CN" altLang="en-US" sz="2800" b="1" dirty="0">
                <a:latin typeface="DFKai-SB" panose="03000509000000000000" pitchFamily="65" charset="-120"/>
                <a:ea typeface="DFKai-SB" panose="03000509000000000000" pitchFamily="65" charset="-120"/>
              </a:rPr>
              <a:t>）</a:t>
            </a:r>
            <a:endParaRPr lang="en-US" altLang="zh-CN" sz="2800" b="1" dirty="0">
              <a:latin typeface="DFKai-SB" panose="03000509000000000000" pitchFamily="65" charset="-120"/>
              <a:ea typeface="DFKai-SB" panose="03000509000000000000" pitchFamily="65" charset="-120"/>
            </a:endParaRPr>
          </a:p>
        </p:txBody>
      </p:sp>
      <p:sp>
        <p:nvSpPr>
          <p:cNvPr id="10" name="任意多边形: 形状 21">
            <a:extLst>
              <a:ext uri="{FF2B5EF4-FFF2-40B4-BE49-F238E27FC236}">
                <a16:creationId xmlns:a16="http://schemas.microsoft.com/office/drawing/2014/main" id="{3A228ECA-9465-4432-AE13-A6D506A5C150}"/>
              </a:ext>
            </a:extLst>
          </p:cNvPr>
          <p:cNvSpPr/>
          <p:nvPr/>
        </p:nvSpPr>
        <p:spPr>
          <a:xfrm>
            <a:off x="7597563" y="2908610"/>
            <a:ext cx="4444911" cy="467397"/>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342900" indent="-342900">
              <a:buFont typeface="Wingdings" panose="05000000000000000000" pitchFamily="2" charset="2"/>
              <a:buChar char="l"/>
            </a:pPr>
            <a:r>
              <a:rPr lang="zh-CN" altLang="en-US" sz="2800" b="1" dirty="0">
                <a:latin typeface="DFKai-SB" panose="03000509000000000000" pitchFamily="65" charset="-120"/>
                <a:ea typeface="DFKai-SB" panose="03000509000000000000" pitchFamily="65" charset="-120"/>
              </a:rPr>
              <a:t>類型「多」（</a:t>
            </a:r>
            <a:r>
              <a:rPr lang="en-US" altLang="zh-CN" sz="2800" b="1" dirty="0">
                <a:ea typeface="DFKai-SB" panose="03000509000000000000" pitchFamily="65" charset="-120"/>
              </a:rPr>
              <a:t>Variety</a:t>
            </a:r>
            <a:r>
              <a:rPr lang="zh-CN" altLang="en-US" sz="2800" b="1" dirty="0">
                <a:latin typeface="DFKai-SB" panose="03000509000000000000" pitchFamily="65" charset="-120"/>
                <a:ea typeface="DFKai-SB" panose="03000509000000000000" pitchFamily="65" charset="-120"/>
              </a:rPr>
              <a:t>）</a:t>
            </a:r>
            <a:endParaRPr lang="en-US" altLang="zh-CN" sz="2800" b="1" dirty="0">
              <a:latin typeface="DFKai-SB" panose="03000509000000000000" pitchFamily="65" charset="-120"/>
              <a:ea typeface="DFKai-SB" panose="03000509000000000000" pitchFamily="65" charset="-120"/>
            </a:endParaRPr>
          </a:p>
        </p:txBody>
      </p:sp>
      <p:sp>
        <p:nvSpPr>
          <p:cNvPr id="11" name="任意多边形: 形状 22">
            <a:extLst>
              <a:ext uri="{FF2B5EF4-FFF2-40B4-BE49-F238E27FC236}">
                <a16:creationId xmlns:a16="http://schemas.microsoft.com/office/drawing/2014/main" id="{1BCEC499-7843-4790-95CA-A2902CABA74F}"/>
              </a:ext>
            </a:extLst>
          </p:cNvPr>
          <p:cNvSpPr/>
          <p:nvPr/>
        </p:nvSpPr>
        <p:spPr>
          <a:xfrm>
            <a:off x="7597564" y="3554993"/>
            <a:ext cx="4444910" cy="467397"/>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342900" indent="-342900">
              <a:buFont typeface="Wingdings" panose="05000000000000000000" pitchFamily="2" charset="2"/>
              <a:buChar char="l"/>
            </a:pPr>
            <a:r>
              <a:rPr lang="zh-CN" altLang="en-US" sz="2800" b="1" dirty="0">
                <a:latin typeface="DFKai-SB" panose="03000509000000000000" pitchFamily="65" charset="-120"/>
                <a:ea typeface="DFKai-SB" panose="03000509000000000000" pitchFamily="65" charset="-120"/>
              </a:rPr>
              <a:t>速度「快」（</a:t>
            </a:r>
            <a:r>
              <a:rPr lang="en-US" altLang="zh-CN" sz="2800" b="1" dirty="0">
                <a:ea typeface="DFKai-SB" panose="03000509000000000000" pitchFamily="65" charset="-120"/>
              </a:rPr>
              <a:t>Velocity</a:t>
            </a:r>
            <a:r>
              <a:rPr lang="en-US" altLang="zh-CN" sz="2800" b="1" dirty="0">
                <a:latin typeface="DFKai-SB" panose="03000509000000000000" pitchFamily="65" charset="-120"/>
                <a:ea typeface="DFKai-SB" panose="03000509000000000000" pitchFamily="65" charset="-120"/>
              </a:rPr>
              <a:t>)</a:t>
            </a:r>
          </a:p>
        </p:txBody>
      </p:sp>
      <p:sp>
        <p:nvSpPr>
          <p:cNvPr id="12" name="任意多边形: 形状 23">
            <a:extLst>
              <a:ext uri="{FF2B5EF4-FFF2-40B4-BE49-F238E27FC236}">
                <a16:creationId xmlns:a16="http://schemas.microsoft.com/office/drawing/2014/main" id="{41990665-E364-4536-9BA9-501A9753F8E7}"/>
              </a:ext>
            </a:extLst>
          </p:cNvPr>
          <p:cNvSpPr/>
          <p:nvPr/>
        </p:nvSpPr>
        <p:spPr>
          <a:xfrm>
            <a:off x="7597564" y="4714419"/>
            <a:ext cx="4444910" cy="467397"/>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342900" indent="-342900">
              <a:buFont typeface="Wingdings" panose="05000000000000000000" pitchFamily="2" charset="2"/>
              <a:buChar char="l"/>
            </a:pPr>
            <a:r>
              <a:rPr lang="zh-CN" altLang="en-US" sz="2800" b="1" dirty="0" smtClean="0">
                <a:solidFill>
                  <a:schemeClr val="bg1"/>
                </a:solidFill>
                <a:latin typeface="DFKai-SB" panose="03000509000000000000" pitchFamily="65" charset="-120"/>
                <a:ea typeface="DFKai-SB" panose="03000509000000000000" pitchFamily="65" charset="-120"/>
              </a:rPr>
              <a:t>價值</a:t>
            </a:r>
            <a:r>
              <a:rPr lang="zh-CN" altLang="en-US" sz="2800" b="1" dirty="0">
                <a:solidFill>
                  <a:schemeClr val="bg1"/>
                </a:solidFill>
                <a:latin typeface="DFKai-SB" panose="03000509000000000000" pitchFamily="65" charset="-120"/>
                <a:ea typeface="DFKai-SB" panose="03000509000000000000" pitchFamily="65" charset="-120"/>
              </a:rPr>
              <a:t>密度低（</a:t>
            </a:r>
            <a:r>
              <a:rPr lang="en-US" altLang="zh-CN" sz="2800" b="1" dirty="0" smtClean="0">
                <a:ea typeface="DFKai-SB" panose="03000509000000000000" pitchFamily="65" charset="-120"/>
              </a:rPr>
              <a:t>Value</a:t>
            </a:r>
            <a:r>
              <a:rPr lang="zh-TW" altLang="en-US" sz="2800" b="1" dirty="0" smtClean="0">
                <a:ea typeface="DFKai-SB" panose="03000509000000000000" pitchFamily="65" charset="-120"/>
              </a:rPr>
              <a:t>）</a:t>
            </a:r>
            <a:endParaRPr lang="zh-CN" altLang="en-US" sz="2800" b="1" dirty="0">
              <a:ea typeface="DFKai-SB" panose="03000509000000000000" pitchFamily="65" charset="-120"/>
            </a:endParaRPr>
          </a:p>
        </p:txBody>
      </p:sp>
      <p:sp>
        <p:nvSpPr>
          <p:cNvPr id="13" name="任意多边形: 形状 22">
            <a:extLst>
              <a:ext uri="{FF2B5EF4-FFF2-40B4-BE49-F238E27FC236}">
                <a16:creationId xmlns:a16="http://schemas.microsoft.com/office/drawing/2014/main" id="{1BCEC499-7843-4790-95CA-A2902CABA74F}"/>
              </a:ext>
            </a:extLst>
          </p:cNvPr>
          <p:cNvSpPr/>
          <p:nvPr/>
        </p:nvSpPr>
        <p:spPr>
          <a:xfrm>
            <a:off x="7597564" y="4145857"/>
            <a:ext cx="4444910" cy="467397"/>
          </a:xfrm>
          <a:custGeom>
            <a:avLst/>
            <a:gdLst>
              <a:gd name="connsiteX0" fmla="*/ 0 w 1369896"/>
              <a:gd name="connsiteY0" fmla="*/ 68495 h 684948"/>
              <a:gd name="connsiteX1" fmla="*/ 68495 w 1369896"/>
              <a:gd name="connsiteY1" fmla="*/ 0 h 684948"/>
              <a:gd name="connsiteX2" fmla="*/ 1301401 w 1369896"/>
              <a:gd name="connsiteY2" fmla="*/ 0 h 684948"/>
              <a:gd name="connsiteX3" fmla="*/ 1369896 w 1369896"/>
              <a:gd name="connsiteY3" fmla="*/ 68495 h 684948"/>
              <a:gd name="connsiteX4" fmla="*/ 1369896 w 1369896"/>
              <a:gd name="connsiteY4" fmla="*/ 616453 h 684948"/>
              <a:gd name="connsiteX5" fmla="*/ 1301401 w 1369896"/>
              <a:gd name="connsiteY5" fmla="*/ 684948 h 684948"/>
              <a:gd name="connsiteX6" fmla="*/ 68495 w 1369896"/>
              <a:gd name="connsiteY6" fmla="*/ 684948 h 684948"/>
              <a:gd name="connsiteX7" fmla="*/ 0 w 1369896"/>
              <a:gd name="connsiteY7" fmla="*/ 616453 h 684948"/>
              <a:gd name="connsiteX8" fmla="*/ 0 w 1369896"/>
              <a:gd name="connsiteY8" fmla="*/ 68495 h 68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96" h="684948">
                <a:moveTo>
                  <a:pt x="0" y="68495"/>
                </a:moveTo>
                <a:cubicBezTo>
                  <a:pt x="0" y="30666"/>
                  <a:pt x="30666" y="0"/>
                  <a:pt x="68495" y="0"/>
                </a:cubicBezTo>
                <a:lnTo>
                  <a:pt x="1301401" y="0"/>
                </a:lnTo>
                <a:cubicBezTo>
                  <a:pt x="1339230" y="0"/>
                  <a:pt x="1369896" y="30666"/>
                  <a:pt x="1369896" y="68495"/>
                </a:cubicBezTo>
                <a:lnTo>
                  <a:pt x="1369896" y="616453"/>
                </a:lnTo>
                <a:cubicBezTo>
                  <a:pt x="1369896" y="654282"/>
                  <a:pt x="1339230" y="684948"/>
                  <a:pt x="1301401" y="684948"/>
                </a:cubicBezTo>
                <a:lnTo>
                  <a:pt x="68495" y="684948"/>
                </a:lnTo>
                <a:cubicBezTo>
                  <a:pt x="30666" y="684948"/>
                  <a:pt x="0" y="654282"/>
                  <a:pt x="0" y="616453"/>
                </a:cubicBezTo>
                <a:lnTo>
                  <a:pt x="0" y="68495"/>
                </a:lnTo>
                <a:close/>
              </a:path>
            </a:pathLst>
          </a:custGeom>
          <a:solidFill>
            <a:srgbClr val="C00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342900" indent="-342900">
              <a:buFont typeface="Wingdings" panose="05000000000000000000" pitchFamily="2" charset="2"/>
              <a:buChar char="l"/>
            </a:pP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真實性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Veracity</a:t>
            </a:r>
            <a:r>
              <a:rPr lang="zh-CN" altLang="en-US" sz="2800" b="1"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4" name="Rectangle 13"/>
          <p:cNvSpPr/>
          <p:nvPr/>
        </p:nvSpPr>
        <p:spPr>
          <a:xfrm>
            <a:off x="8111858" y="1590746"/>
            <a:ext cx="3416320" cy="523220"/>
          </a:xfrm>
          <a:prstGeom prst="rect">
            <a:avLst/>
          </a:prstGeom>
          <a:solidFill>
            <a:schemeClr val="accent4">
              <a:lumMod val="40000"/>
              <a:lumOff val="60000"/>
            </a:schemeClr>
          </a:solidFill>
          <a:ln w="28575">
            <a:solidFill>
              <a:srgbClr val="1856AD"/>
            </a:solidFill>
          </a:ln>
        </p:spPr>
        <p:txBody>
          <a:bodyPr wrap="none">
            <a:spAutoFit/>
          </a:bodyPr>
          <a:lstStyle/>
          <a:p>
            <a:r>
              <a:rPr lang="zh-TW" altLang="en-US" sz="2800" dirty="0">
                <a:latin typeface="Times New Roman" panose="02020603050405020304" pitchFamily="18" charset="0"/>
                <a:cs typeface="Times New Roman" panose="02020603050405020304" pitchFamily="18" charset="0"/>
              </a:rPr>
              <a:t>大數據主要特點有：</a:t>
            </a:r>
          </a:p>
        </p:txBody>
      </p:sp>
    </p:spTree>
    <p:extLst>
      <p:ext uri="{BB962C8B-B14F-4D97-AF65-F5344CB8AC3E}">
        <p14:creationId xmlns:p14="http://schemas.microsoft.com/office/powerpoint/2010/main" val="3309315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3C71369-3E51-437F-9FD8-345D6C1D89DB}"/>
              </a:ext>
            </a:extLst>
          </p:cNvPr>
          <p:cNvSpPr txBox="1"/>
          <p:nvPr/>
        </p:nvSpPr>
        <p:spPr>
          <a:xfrm>
            <a:off x="747774" y="826446"/>
            <a:ext cx="4347210" cy="738664"/>
          </a:xfrm>
          <a:prstGeom prst="rect">
            <a:avLst/>
          </a:prstGeom>
          <a:noFill/>
        </p:spPr>
        <p:txBody>
          <a:bodyPr wrap="square">
            <a:spAutoFit/>
          </a:bodyPr>
          <a:lstStyle/>
          <a:p>
            <a:pPr marL="457200" indent="-457200" algn="ctr">
              <a:lnSpc>
                <a:spcPct val="150000"/>
              </a:lnSpc>
              <a:buClr>
                <a:srgbClr val="C00000"/>
              </a:buClr>
              <a:buFont typeface="Wingdings" panose="05000000000000000000" pitchFamily="2" charset="2"/>
              <a:buChar char="n"/>
            </a:pPr>
            <a:r>
              <a:rPr lang="zh-CN" altLang="en-US" sz="2800" b="1" dirty="0">
                <a:latin typeface="DFKai-SB" panose="03000509000000000000" pitchFamily="65" charset="-120"/>
                <a:ea typeface="DFKai-SB" panose="03000509000000000000" pitchFamily="65" charset="-120"/>
              </a:rPr>
              <a:t>數量「大</a:t>
            </a:r>
            <a:r>
              <a:rPr lang="zh-CN" altLang="en-US" sz="2800" b="1" dirty="0" smtClean="0">
                <a:latin typeface="DFKai-SB" panose="03000509000000000000" pitchFamily="65" charset="-120"/>
                <a:ea typeface="DFKai-SB" panose="03000509000000000000" pitchFamily="65" charset="-120"/>
              </a:rPr>
              <a:t>」</a:t>
            </a:r>
            <a:r>
              <a:rPr lang="en-US" altLang="zh-CN" sz="2800" b="1" dirty="0" smtClean="0">
                <a:ea typeface="DFKai-SB" panose="03000509000000000000" pitchFamily="65" charset="-120"/>
              </a:rPr>
              <a:t>(Volume)</a:t>
            </a:r>
            <a:endParaRPr lang="zh-CN" altLang="en-US" sz="2800" b="1" dirty="0">
              <a:ea typeface="DFKai-SB" panose="03000509000000000000" pitchFamily="65" charset="-120"/>
            </a:endParaRPr>
          </a:p>
        </p:txBody>
      </p:sp>
      <p:sp>
        <p:nvSpPr>
          <p:cNvPr id="7" name="文本框 6">
            <a:extLst>
              <a:ext uri="{FF2B5EF4-FFF2-40B4-BE49-F238E27FC236}">
                <a16:creationId xmlns:a16="http://schemas.microsoft.com/office/drawing/2014/main" id="{14486001-B52E-4312-87BC-C6F5A8B802C3}"/>
              </a:ext>
            </a:extLst>
          </p:cNvPr>
          <p:cNvSpPr txBox="1"/>
          <p:nvPr/>
        </p:nvSpPr>
        <p:spPr>
          <a:xfrm>
            <a:off x="530215" y="1457834"/>
            <a:ext cx="5372994" cy="1569660"/>
          </a:xfrm>
          <a:prstGeom prst="rect">
            <a:avLst/>
          </a:prstGeom>
          <a:solidFill>
            <a:schemeClr val="accent2">
              <a:lumMod val="20000"/>
              <a:lumOff val="80000"/>
            </a:schemeClr>
          </a:solidFill>
        </p:spPr>
        <p:txBody>
          <a:bodyPr wrap="square">
            <a:spAutoFit/>
          </a:bodyPr>
          <a:lstStyle/>
          <a:p>
            <a:r>
              <a:rPr lang="zh-CN" altLang="en-US" sz="2400" dirty="0">
                <a:latin typeface="DFKai-SB" panose="03000509000000000000" pitchFamily="65" charset="-120"/>
                <a:ea typeface="DFKai-SB" panose="03000509000000000000" pitchFamily="65" charset="-120"/>
              </a:rPr>
              <a:t>大數據最突出的特點就是數據量極大</a:t>
            </a:r>
            <a:r>
              <a:rPr lang="zh-CN" altLang="en-US" sz="2400" dirty="0" smtClean="0">
                <a:latin typeface="DFKai-SB" panose="03000509000000000000" pitchFamily="65" charset="-120"/>
                <a:ea typeface="DFKai-SB" panose="03000509000000000000" pitchFamily="65" charset="-120"/>
              </a:rPr>
              <a:t>。</a:t>
            </a:r>
            <a:r>
              <a:rPr lang="zh-CN" altLang="en-US" sz="2400" dirty="0" smtClean="0"/>
              <a:t>現在</a:t>
            </a:r>
            <a:r>
              <a:rPr lang="zh-CN" altLang="en-US" sz="2400" dirty="0"/>
              <a:t>我們經常用到</a:t>
            </a:r>
            <a:r>
              <a:rPr lang="en-US" altLang="zh-CN" sz="2400" dirty="0">
                <a:ea typeface="DFKai-SB" panose="03000509000000000000" pitchFamily="65" charset="-120"/>
              </a:rPr>
              <a:t>GB</a:t>
            </a:r>
            <a:r>
              <a:rPr lang="zh-CN" altLang="en-US" sz="2400" dirty="0"/>
              <a:t>甚至是</a:t>
            </a:r>
            <a:r>
              <a:rPr lang="en-US" altLang="zh-CN" sz="2400" dirty="0">
                <a:ea typeface="DFKai-SB" panose="03000509000000000000" pitchFamily="65" charset="-120"/>
              </a:rPr>
              <a:t>TB</a:t>
            </a:r>
            <a:r>
              <a:rPr lang="zh-CN" altLang="en-US" sz="2400" dirty="0"/>
              <a:t>乃至</a:t>
            </a:r>
            <a:r>
              <a:rPr lang="en-US" altLang="zh-CN" sz="2400" dirty="0">
                <a:ea typeface="DFKai-SB" panose="03000509000000000000" pitchFamily="65" charset="-120"/>
              </a:rPr>
              <a:t>PB</a:t>
            </a:r>
            <a:r>
              <a:rPr lang="zh-CN" altLang="en-US" sz="2400" dirty="0"/>
              <a:t>的數據單</a:t>
            </a:r>
            <a:r>
              <a:rPr lang="zh-CN" altLang="en-US" sz="2400" dirty="0" smtClean="0"/>
              <a:t>位</a:t>
            </a:r>
            <a:r>
              <a:rPr lang="zh-CN" altLang="en-US" sz="2400" dirty="0" smtClean="0">
                <a:ea typeface="DFKai-SB" panose="03000509000000000000" pitchFamily="65" charset="-120"/>
              </a:rPr>
              <a:t> </a:t>
            </a:r>
            <a:r>
              <a:rPr lang="zh-CN" altLang="en-US" sz="2400" dirty="0" smtClean="0"/>
              <a:t>。</a:t>
            </a:r>
            <a:r>
              <a:rPr lang="zh-TW" altLang="en-US" sz="2400" dirty="0">
                <a:ea typeface="DFKai-SB" panose="03000509000000000000" pitchFamily="65" charset="-120"/>
              </a:rPr>
              <a:t>一個智能手機用戶每月大約就能</a:t>
            </a:r>
            <a:r>
              <a:rPr lang="zh-TW" altLang="en-US" sz="2400" dirty="0" smtClean="0">
                <a:ea typeface="DFKai-SB" panose="03000509000000000000" pitchFamily="65" charset="-120"/>
              </a:rPr>
              <a:t>產生</a:t>
            </a:r>
            <a:r>
              <a:rPr lang="en-US" altLang="zh-TW" sz="2400" dirty="0" smtClean="0">
                <a:ea typeface="DFKai-SB" panose="03000509000000000000" pitchFamily="65" charset="-120"/>
              </a:rPr>
              <a:t>10-30GB</a:t>
            </a:r>
            <a:r>
              <a:rPr lang="zh-TW" altLang="en-US" sz="2400" dirty="0">
                <a:ea typeface="DFKai-SB" panose="03000509000000000000" pitchFamily="65" charset="-120"/>
              </a:rPr>
              <a:t>的流動數據</a:t>
            </a:r>
            <a:r>
              <a:rPr lang="zh-TW" altLang="en-US" sz="2400" dirty="0" smtClean="0">
                <a:ea typeface="DFKai-SB" panose="03000509000000000000" pitchFamily="65" charset="-120"/>
              </a:rPr>
              <a:t>流量</a:t>
            </a:r>
            <a:r>
              <a:rPr lang="zh-TW" altLang="en-US" sz="2400" dirty="0"/>
              <a:t>。</a:t>
            </a:r>
            <a:endParaRPr lang="en-US" altLang="zh-CN" sz="2400" b="1" dirty="0">
              <a:latin typeface="DFKai-SB" panose="03000509000000000000" pitchFamily="65" charset="-120"/>
              <a:ea typeface="DFKai-SB" panose="03000509000000000000" pitchFamily="65" charset="-120"/>
            </a:endParaRPr>
          </a:p>
        </p:txBody>
      </p:sp>
      <p:grpSp>
        <p:nvGrpSpPr>
          <p:cNvPr id="12" name="组合 11">
            <a:extLst>
              <a:ext uri="{FF2B5EF4-FFF2-40B4-BE49-F238E27FC236}">
                <a16:creationId xmlns:a16="http://schemas.microsoft.com/office/drawing/2014/main" id="{AE6E783E-1AA7-412A-91A3-9D5377406913}"/>
              </a:ext>
            </a:extLst>
          </p:cNvPr>
          <p:cNvGrpSpPr/>
          <p:nvPr/>
        </p:nvGrpSpPr>
        <p:grpSpPr>
          <a:xfrm>
            <a:off x="325315" y="3279531"/>
            <a:ext cx="5577894" cy="3419201"/>
            <a:chOff x="3329324" y="3072682"/>
            <a:chExt cx="5487311" cy="3167212"/>
          </a:xfrm>
        </p:grpSpPr>
        <p:sp>
          <p:nvSpPr>
            <p:cNvPr id="8" name="직사각형 3">
              <a:extLst>
                <a:ext uri="{FF2B5EF4-FFF2-40B4-BE49-F238E27FC236}">
                  <a16:creationId xmlns:a16="http://schemas.microsoft.com/office/drawing/2014/main" id="{98C7820F-1BEC-46BE-8453-8A0A495EA4F4}"/>
                </a:ext>
              </a:extLst>
            </p:cNvPr>
            <p:cNvSpPr/>
            <p:nvPr/>
          </p:nvSpPr>
          <p:spPr>
            <a:xfrm>
              <a:off x="3329324" y="3427078"/>
              <a:ext cx="5484476" cy="2735595"/>
            </a:xfrm>
            <a:prstGeom prst="rect">
              <a:avLst/>
            </a:prstGeom>
            <a:solidFill>
              <a:sysClr val="window" lastClr="FFFFFF"/>
            </a:solidFill>
            <a:ln w="9525" cap="flat" cmpd="sng" algn="ctr">
              <a:solidFill>
                <a:sysClr val="window" lastClr="FFFFFF">
                  <a:lumMod val="75000"/>
                </a:sysClr>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algun Gothic" panose="020B0503020000020004" pitchFamily="34" charset="-127"/>
                <a:ea typeface="Malgun Gothic" panose="020B0503020000020004" pitchFamily="34" charset="-127"/>
                <a:cs typeface="+mn-cs"/>
              </a:endParaRPr>
            </a:p>
          </p:txBody>
        </p:sp>
        <p:sp>
          <p:nvSpPr>
            <p:cNvPr id="9" name="직사각형 3">
              <a:extLst>
                <a:ext uri="{FF2B5EF4-FFF2-40B4-BE49-F238E27FC236}">
                  <a16:creationId xmlns:a16="http://schemas.microsoft.com/office/drawing/2014/main" id="{CEB39A48-037E-4F3F-BB99-7F56EE47E8F1}"/>
                </a:ext>
              </a:extLst>
            </p:cNvPr>
            <p:cNvSpPr/>
            <p:nvPr/>
          </p:nvSpPr>
          <p:spPr>
            <a:xfrm>
              <a:off x="3332159" y="3072682"/>
              <a:ext cx="5484476" cy="681862"/>
            </a:xfrm>
            <a:prstGeom prst="rect">
              <a:avLst/>
            </a:prstGeom>
            <a:solidFill>
              <a:schemeClr val="accent6">
                <a:lumMod val="20000"/>
                <a:lumOff val="80000"/>
              </a:schemeClr>
            </a:solidFill>
            <a:ln w="9525" cap="flat" cmpd="sng" algn="ctr">
              <a:no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algn="ctr" fontAlgn="base" latinLnBrk="1">
                <a:spcBef>
                  <a:spcPct val="0"/>
                </a:spcBef>
                <a:spcAft>
                  <a:spcPct val="0"/>
                </a:spcAft>
              </a:pPr>
              <a:endParaRPr kumimoji="0" lang="ko-KR" altLang="en-US">
                <a:solidFill>
                  <a:srgbClr val="FFFFFF"/>
                </a:solidFill>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C50D10EF-BF0F-407B-80F3-7B4C5EC41575}"/>
                </a:ext>
              </a:extLst>
            </p:cNvPr>
            <p:cNvSpPr txBox="1"/>
            <p:nvPr/>
          </p:nvSpPr>
          <p:spPr>
            <a:xfrm>
              <a:off x="3540816" y="3211635"/>
              <a:ext cx="5272984" cy="472532"/>
            </a:xfrm>
            <a:prstGeom prst="rect">
              <a:avLst/>
            </a:prstGeom>
            <a:noFill/>
            <a:ln w="9525">
              <a:noFill/>
            </a:ln>
          </p:spPr>
          <p:txBody>
            <a:bodyPr wrap="square">
              <a:spAutoFit/>
            </a:bodyPr>
            <a:lstStyle/>
            <a:p>
              <a:pPr algn="ctr">
                <a:buNone/>
              </a:pPr>
              <a:r>
                <a:rPr lang="zh-CN" altLang="en-US" sz="2000" b="1" dirty="0">
                  <a:latin typeface="DFKai-SB" panose="03000509000000000000" pitchFamily="65" charset="-120"/>
                  <a:ea typeface="DFKai-SB" panose="03000509000000000000" pitchFamily="65" charset="-120"/>
                </a:rPr>
                <a:t>不同數據單位之間的數量</a:t>
              </a:r>
              <a:r>
                <a:rPr lang="zh-CN" altLang="en-US" sz="2000" b="1" dirty="0" smtClean="0">
                  <a:latin typeface="DFKai-SB" panose="03000509000000000000" pitchFamily="65" charset="-120"/>
                  <a:ea typeface="DFKai-SB" panose="03000509000000000000" pitchFamily="65" charset="-120"/>
                </a:rPr>
                <a:t>關係： </a:t>
              </a:r>
              <a:r>
                <a:rPr lang="zh-CN" altLang="en-US" sz="2000" b="1" dirty="0">
                  <a:latin typeface="DFKai-SB" panose="03000509000000000000" pitchFamily="65" charset="-120"/>
                  <a:ea typeface="DFKai-SB" panose="03000509000000000000" pitchFamily="65" charset="-120"/>
                </a:rPr>
                <a:t>　　　　　　</a:t>
              </a:r>
              <a:endParaRPr lang="ko-KR" altLang="en-US" sz="2000" b="1" dirty="0">
                <a:latin typeface="DFKai-SB" panose="03000509000000000000" pitchFamily="65" charset="-120"/>
                <a:ea typeface="-불탄고딕B"/>
              </a:endParaRPr>
            </a:p>
          </p:txBody>
        </p:sp>
        <p:sp>
          <p:nvSpPr>
            <p:cNvPr id="11" name="文本框 10">
              <a:extLst>
                <a:ext uri="{FF2B5EF4-FFF2-40B4-BE49-F238E27FC236}">
                  <a16:creationId xmlns:a16="http://schemas.microsoft.com/office/drawing/2014/main" id="{4D093239-E7B5-46E1-B0AE-C88DBA211F73}"/>
                </a:ext>
              </a:extLst>
            </p:cNvPr>
            <p:cNvSpPr txBox="1"/>
            <p:nvPr/>
          </p:nvSpPr>
          <p:spPr>
            <a:xfrm>
              <a:off x="5236344" y="3677322"/>
              <a:ext cx="1670436" cy="2562572"/>
            </a:xfrm>
            <a:prstGeom prst="rect">
              <a:avLst/>
            </a:prstGeom>
            <a:noFill/>
          </p:spPr>
          <p:txBody>
            <a:bodyPr wrap="square">
              <a:spAutoFit/>
            </a:bodyPr>
            <a:lstStyle/>
            <a:p>
              <a:pPr>
                <a:lnSpc>
                  <a:spcPct val="150000"/>
                </a:lnSpc>
              </a:pPr>
              <a:r>
                <a:rPr lang="en-US" altLang="zh-CN" dirty="0" smtClean="0">
                  <a:ea typeface="DFKai-SB" panose="03000509000000000000" pitchFamily="65" charset="-120"/>
                </a:rPr>
                <a:t>1MB=1024KB</a:t>
              </a:r>
              <a:endParaRPr lang="en-US" altLang="zh-CN" dirty="0">
                <a:ea typeface="DFKai-SB" panose="03000509000000000000" pitchFamily="65" charset="-120"/>
              </a:endParaRPr>
            </a:p>
            <a:p>
              <a:pPr>
                <a:lnSpc>
                  <a:spcPct val="150000"/>
                </a:lnSpc>
              </a:pPr>
              <a:r>
                <a:rPr lang="en-US" altLang="zh-CN" dirty="0" smtClean="0">
                  <a:ea typeface="DFKai-SB" panose="03000509000000000000" pitchFamily="65" charset="-120"/>
                </a:rPr>
                <a:t>1GB=1024MB</a:t>
              </a:r>
            </a:p>
            <a:p>
              <a:pPr>
                <a:lnSpc>
                  <a:spcPct val="150000"/>
                </a:lnSpc>
              </a:pPr>
              <a:r>
                <a:rPr lang="en-US" altLang="zh-CN" dirty="0" smtClean="0">
                  <a:ea typeface="DFKai-SB" panose="03000509000000000000" pitchFamily="65" charset="-120"/>
                </a:rPr>
                <a:t>1TB=1024GB</a:t>
              </a:r>
            </a:p>
            <a:p>
              <a:pPr>
                <a:lnSpc>
                  <a:spcPct val="150000"/>
                </a:lnSpc>
              </a:pPr>
              <a:r>
                <a:rPr lang="en-US" altLang="zh-CN" dirty="0" smtClean="0">
                  <a:ea typeface="DFKai-SB" panose="03000509000000000000" pitchFamily="65" charset="-120"/>
                </a:rPr>
                <a:t>1PB=1024TB</a:t>
              </a:r>
              <a:endParaRPr lang="en-US" altLang="zh-CN" dirty="0">
                <a:ea typeface="DFKai-SB" panose="03000509000000000000" pitchFamily="65" charset="-120"/>
              </a:endParaRPr>
            </a:p>
            <a:p>
              <a:pPr>
                <a:lnSpc>
                  <a:spcPct val="150000"/>
                </a:lnSpc>
              </a:pPr>
              <a:r>
                <a:rPr lang="en-US" altLang="zh-CN" dirty="0" smtClean="0">
                  <a:ea typeface="DFKai-SB" panose="03000509000000000000" pitchFamily="65" charset="-120"/>
                </a:rPr>
                <a:t>1EB=1024PB</a:t>
              </a:r>
              <a:endParaRPr lang="zh-CN" altLang="en-US" dirty="0">
                <a:ea typeface="DFKai-SB" panose="03000509000000000000" pitchFamily="65" charset="-120"/>
              </a:endParaRPr>
            </a:p>
          </p:txBody>
        </p:sp>
      </p:grpSp>
      <p:sp>
        <p:nvSpPr>
          <p:cNvPr id="14" name="文本框 7">
            <a:extLst>
              <a:ext uri="{FF2B5EF4-FFF2-40B4-BE49-F238E27FC236}">
                <a16:creationId xmlns:a16="http://schemas.microsoft.com/office/drawing/2014/main" id="{3AF0A4BF-562E-4F6C-A2A9-1D12F9646807}"/>
              </a:ext>
            </a:extLst>
          </p:cNvPr>
          <p:cNvSpPr txBox="1"/>
          <p:nvPr/>
        </p:nvSpPr>
        <p:spPr>
          <a:xfrm>
            <a:off x="6184181" y="847216"/>
            <a:ext cx="5435600" cy="662617"/>
          </a:xfrm>
          <a:prstGeom prst="rect">
            <a:avLst/>
          </a:prstGeom>
          <a:noFill/>
        </p:spPr>
        <p:txBody>
          <a:bodyPr wrap="square">
            <a:spAutoFit/>
          </a:bodyPr>
          <a:lstStyle/>
          <a:p>
            <a:pPr marL="457200" indent="-457200" algn="ctr">
              <a:lnSpc>
                <a:spcPct val="150000"/>
              </a:lnSpc>
              <a:buClr>
                <a:srgbClr val="C00000"/>
              </a:buClr>
              <a:buFont typeface="Wingdings" panose="05000000000000000000" pitchFamily="2" charset="2"/>
              <a:buChar char="n"/>
            </a:pPr>
            <a:r>
              <a:rPr lang="zh-CN" altLang="en-US" sz="2800" b="1" dirty="0">
                <a:latin typeface="DFKai-SB" panose="03000509000000000000" pitchFamily="65" charset="-120"/>
                <a:ea typeface="DFKai-SB" panose="03000509000000000000" pitchFamily="65" charset="-120"/>
              </a:rPr>
              <a:t>類型「多</a:t>
            </a:r>
            <a:r>
              <a:rPr lang="zh-CN" altLang="en-US" sz="2800" b="1" dirty="0" smtClean="0">
                <a:latin typeface="DFKai-SB" panose="03000509000000000000" pitchFamily="65" charset="-120"/>
                <a:ea typeface="DFKai-SB" panose="03000509000000000000" pitchFamily="65" charset="-120"/>
              </a:rPr>
              <a:t>」</a:t>
            </a:r>
            <a:r>
              <a:rPr lang="en-US" altLang="zh-CN" sz="2800" b="1" dirty="0" smtClean="0">
                <a:ea typeface="DFKai-SB" panose="03000509000000000000" pitchFamily="65" charset="-120"/>
              </a:rPr>
              <a:t>(Variety)</a:t>
            </a:r>
            <a:endParaRPr lang="zh-CN" altLang="en-US" sz="2800" b="1" dirty="0">
              <a:ea typeface="DFKai-SB" panose="03000509000000000000" pitchFamily="65" charset="-120"/>
            </a:endParaRPr>
          </a:p>
        </p:txBody>
      </p:sp>
      <p:sp>
        <p:nvSpPr>
          <p:cNvPr id="15" name="文本框 1">
            <a:extLst>
              <a:ext uri="{FF2B5EF4-FFF2-40B4-BE49-F238E27FC236}">
                <a16:creationId xmlns:a16="http://schemas.microsoft.com/office/drawing/2014/main" id="{EA0B0174-FD9E-4EA8-816D-A1B15B10AB86}"/>
              </a:ext>
            </a:extLst>
          </p:cNvPr>
          <p:cNvSpPr txBox="1"/>
          <p:nvPr/>
        </p:nvSpPr>
        <p:spPr>
          <a:xfrm>
            <a:off x="6184181" y="1660393"/>
            <a:ext cx="5522788" cy="830997"/>
          </a:xfrm>
          <a:prstGeom prst="rect">
            <a:avLst/>
          </a:prstGeom>
          <a:solidFill>
            <a:schemeClr val="accent2">
              <a:lumMod val="20000"/>
              <a:lumOff val="80000"/>
            </a:schemeClr>
          </a:solidFill>
        </p:spPr>
        <p:txBody>
          <a:bodyPr wrap="square">
            <a:spAutoFit/>
          </a:bodyPr>
          <a:lstStyle/>
          <a:p>
            <a:r>
              <a:rPr lang="zh-CN" altLang="en-US" sz="2400" dirty="0" smtClean="0">
                <a:latin typeface="DFKai-SB" panose="03000509000000000000" pitchFamily="65" charset="-120"/>
                <a:ea typeface="DFKai-SB" panose="03000509000000000000" pitchFamily="65" charset="-120"/>
              </a:rPr>
              <a:t>大數據傾向記錄</a:t>
            </a:r>
            <a:r>
              <a:rPr lang="zh-TW" altLang="en-US" sz="2400" dirty="0" smtClean="0">
                <a:latin typeface="DFKai-SB" panose="03000509000000000000" pitchFamily="65" charset="-120"/>
                <a:ea typeface="DFKai-SB" panose="03000509000000000000" pitchFamily="65" charset="-120"/>
              </a:rPr>
              <a:t>所有數據。</a:t>
            </a:r>
            <a:r>
              <a:rPr lang="zh-CN" altLang="en-US" sz="2400" dirty="0" smtClean="0">
                <a:latin typeface="DFKai-SB" panose="03000509000000000000" pitchFamily="65" charset="-120"/>
                <a:ea typeface="DFKai-SB" panose="03000509000000000000" pitchFamily="65" charset="-120"/>
              </a:rPr>
              <a:t>數據</a:t>
            </a:r>
            <a:r>
              <a:rPr lang="zh-CN" altLang="en-US" sz="2400" dirty="0">
                <a:latin typeface="DFKai-SB" panose="03000509000000000000" pitchFamily="65" charset="-120"/>
                <a:ea typeface="DFKai-SB" panose="03000509000000000000" pitchFamily="65" charset="-120"/>
              </a:rPr>
              <a:t>類型</a:t>
            </a:r>
            <a:r>
              <a:rPr lang="zh-CN" altLang="en-US" sz="2400" dirty="0" smtClean="0">
                <a:latin typeface="DFKai-SB" panose="03000509000000000000" pitchFamily="65" charset="-120"/>
                <a:ea typeface="DFKai-SB" panose="03000509000000000000" pitchFamily="65" charset="-120"/>
              </a:rPr>
              <a:t>多樣</a:t>
            </a:r>
            <a:r>
              <a:rPr lang="zh-TW" altLang="en-US" sz="2400" dirty="0" smtClean="0">
                <a:latin typeface="DFKai-SB" panose="03000509000000000000" pitchFamily="65" charset="-120"/>
                <a:ea typeface="DFKai-SB" panose="03000509000000000000" pitchFamily="65" charset="-120"/>
              </a:rPr>
              <a:t>，例如</a:t>
            </a:r>
            <a:r>
              <a:rPr lang="zh-CN" altLang="en-US" sz="2400" dirty="0" smtClean="0">
                <a:latin typeface="DFKai-SB" panose="03000509000000000000" pitchFamily="65" charset="-120"/>
                <a:ea typeface="DFKai-SB" panose="03000509000000000000" pitchFamily="65" charset="-120"/>
              </a:rPr>
              <a:t>文</a:t>
            </a:r>
            <a:r>
              <a:rPr lang="zh-TW" altLang="en-US" sz="2400" dirty="0" smtClean="0">
                <a:latin typeface="DFKai-SB" panose="03000509000000000000" pitchFamily="65" charset="-120"/>
                <a:ea typeface="DFKai-SB" panose="03000509000000000000" pitchFamily="65" charset="-120"/>
              </a:rPr>
              <a:t>字</a:t>
            </a:r>
            <a:r>
              <a:rPr lang="zh-CN" altLang="en-US"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圖片</a:t>
            </a:r>
            <a:r>
              <a:rPr lang="zh-CN" altLang="en-US" sz="2400" dirty="0" smtClean="0">
                <a:latin typeface="DFKai-SB" panose="03000509000000000000" pitchFamily="65" charset="-120"/>
                <a:ea typeface="DFKai-SB" panose="03000509000000000000" pitchFamily="65" charset="-120"/>
              </a:rPr>
              <a:t>、影片等</a:t>
            </a:r>
            <a:r>
              <a:rPr lang="zh-TW" altLang="en-US" sz="2400" dirty="0" smtClean="0">
                <a:latin typeface="DFKai-SB" panose="03000509000000000000" pitchFamily="65" charset="-120"/>
                <a:ea typeface="DFKai-SB" panose="03000509000000000000" pitchFamily="65" charset="-120"/>
              </a:rPr>
              <a:t>。</a:t>
            </a:r>
            <a:endParaRPr lang="en-US" altLang="zh-CN" sz="2400" strike="sngStrike" dirty="0">
              <a:latin typeface="DFKai-SB" panose="03000509000000000000" pitchFamily="65" charset="-120"/>
              <a:ea typeface="DFKai-SB" panose="03000509000000000000" pitchFamily="65" charset="-120"/>
            </a:endParaRPr>
          </a:p>
        </p:txBody>
      </p:sp>
      <p:sp>
        <p:nvSpPr>
          <p:cNvPr id="13" name="任意多边形: 形状 4">
            <a:extLst>
              <a:ext uri="{FF2B5EF4-FFF2-40B4-BE49-F238E27FC236}">
                <a16:creationId xmlns:a16="http://schemas.microsoft.com/office/drawing/2014/main" id="{B1BD01B7-8F9E-466F-9B9F-211B66CB6D69}"/>
              </a:ext>
            </a:extLst>
          </p:cNvPr>
          <p:cNvSpPr/>
          <p:nvPr/>
        </p:nvSpPr>
        <p:spPr bwMode="auto">
          <a:xfrm>
            <a:off x="4021946" y="177159"/>
            <a:ext cx="3333156"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認識</a:t>
            </a:r>
            <a:r>
              <a:rPr lang="zh-CN" altLang="en-US" sz="4000" b="1" dirty="0">
                <a:solidFill>
                  <a:srgbClr val="FFFFFF"/>
                </a:solidFill>
                <a:latin typeface="DFKai-SB" panose="03000509000000000000" pitchFamily="65" charset="-120"/>
                <a:ea typeface="DFKai-SB" panose="03000509000000000000" pitchFamily="65" charset="-120"/>
              </a:rPr>
              <a:t>大數據</a:t>
            </a:r>
          </a:p>
        </p:txBody>
      </p:sp>
      <p:sp>
        <p:nvSpPr>
          <p:cNvPr id="16" name="文本框 5">
            <a:extLst>
              <a:ext uri="{FF2B5EF4-FFF2-40B4-BE49-F238E27FC236}">
                <a16:creationId xmlns:a16="http://schemas.microsoft.com/office/drawing/2014/main" id="{C0C1D759-B9A8-4417-B06C-86C473ADA7A4}"/>
              </a:ext>
            </a:extLst>
          </p:cNvPr>
          <p:cNvSpPr txBox="1"/>
          <p:nvPr/>
        </p:nvSpPr>
        <p:spPr>
          <a:xfrm>
            <a:off x="6184181" y="2727540"/>
            <a:ext cx="5435600" cy="662938"/>
          </a:xfrm>
          <a:prstGeom prst="rect">
            <a:avLst/>
          </a:prstGeom>
          <a:noFill/>
        </p:spPr>
        <p:txBody>
          <a:bodyPr wrap="square">
            <a:spAutoFit/>
          </a:bodyPr>
          <a:lstStyle/>
          <a:p>
            <a:pPr marL="457200" indent="-457200" algn="ctr">
              <a:lnSpc>
                <a:spcPct val="150000"/>
              </a:lnSpc>
              <a:buClr>
                <a:srgbClr val="C00000"/>
              </a:buClr>
              <a:buFont typeface="Wingdings" panose="05000000000000000000" pitchFamily="2" charset="2"/>
              <a:buChar char="n"/>
            </a:pPr>
            <a:r>
              <a:rPr lang="zh-CN" altLang="en-US" sz="2800" b="1" dirty="0">
                <a:latin typeface="DFKai-SB" panose="03000509000000000000" pitchFamily="65" charset="-120"/>
                <a:ea typeface="DFKai-SB" panose="03000509000000000000" pitchFamily="65" charset="-120"/>
              </a:rPr>
              <a:t>速度「快</a:t>
            </a:r>
            <a:r>
              <a:rPr lang="zh-CN" altLang="en-US" sz="2800" b="1" dirty="0" smtClean="0">
                <a:latin typeface="DFKai-SB" panose="03000509000000000000" pitchFamily="65" charset="-120"/>
                <a:ea typeface="DFKai-SB" panose="03000509000000000000" pitchFamily="65" charset="-120"/>
              </a:rPr>
              <a:t>」</a:t>
            </a:r>
            <a:r>
              <a:rPr lang="en-US" altLang="zh-CN" sz="2800" b="1" dirty="0" smtClean="0">
                <a:ea typeface="DFKai-SB" panose="03000509000000000000" pitchFamily="65" charset="-120"/>
              </a:rPr>
              <a:t>(Velocity)</a:t>
            </a:r>
            <a:endParaRPr lang="en-US" altLang="zh-CN" sz="2800" b="1" dirty="0">
              <a:ea typeface="DFKai-SB" panose="03000509000000000000" pitchFamily="65" charset="-120"/>
            </a:endParaRPr>
          </a:p>
        </p:txBody>
      </p:sp>
      <p:sp>
        <p:nvSpPr>
          <p:cNvPr id="17" name="文本框 14">
            <a:extLst>
              <a:ext uri="{FF2B5EF4-FFF2-40B4-BE49-F238E27FC236}">
                <a16:creationId xmlns:a16="http://schemas.microsoft.com/office/drawing/2014/main" id="{BA3D95B4-9E32-45DB-8F83-7E0920FE5F27}"/>
              </a:ext>
            </a:extLst>
          </p:cNvPr>
          <p:cNvSpPr txBox="1"/>
          <p:nvPr/>
        </p:nvSpPr>
        <p:spPr>
          <a:xfrm>
            <a:off x="6246193" y="3541038"/>
            <a:ext cx="5373588" cy="2308324"/>
          </a:xfrm>
          <a:prstGeom prst="rect">
            <a:avLst/>
          </a:prstGeom>
          <a:solidFill>
            <a:schemeClr val="accent2">
              <a:lumMod val="20000"/>
              <a:lumOff val="80000"/>
            </a:schemeClr>
          </a:solidFill>
        </p:spPr>
        <p:txBody>
          <a:bodyPr wrap="square" rtlCol="0">
            <a:spAutoFit/>
          </a:bodyPr>
          <a:lstStyle/>
          <a:p>
            <a:r>
              <a:rPr lang="zh-CN" altLang="en-US" sz="2400" dirty="0">
                <a:latin typeface="DFKai-SB" panose="03000509000000000000" pitchFamily="65" charset="-120"/>
                <a:ea typeface="DFKai-SB" panose="03000509000000000000" pitchFamily="65" charset="-120"/>
              </a:rPr>
              <a:t>大數據的數據生成速度快，數據處理速度也快。</a:t>
            </a:r>
            <a:r>
              <a:rPr lang="zh-CN" altLang="en-US" sz="2400" b="0" dirty="0">
                <a:latin typeface="DFKai-SB" panose="03000509000000000000" pitchFamily="65" charset="-120"/>
                <a:ea typeface="DFKai-SB" panose="03000509000000000000" pitchFamily="65" charset="-120"/>
              </a:rPr>
              <a:t>大</a:t>
            </a:r>
            <a:r>
              <a:rPr lang="zh-CN" altLang="en-US" sz="2400" dirty="0">
                <a:latin typeface="DFKai-SB" panose="03000509000000000000" pitchFamily="65" charset="-120"/>
                <a:ea typeface="DFKai-SB" panose="03000509000000000000" pitchFamily="65" charset="-120"/>
              </a:rPr>
              <a:t>數據</a:t>
            </a:r>
            <a:r>
              <a:rPr lang="zh-CN" altLang="en-US" sz="2400" b="0" dirty="0">
                <a:latin typeface="DFKai-SB" panose="03000509000000000000" pitchFamily="65" charset="-120"/>
                <a:ea typeface="DFKai-SB" panose="03000509000000000000" pitchFamily="65" charset="-120"/>
              </a:rPr>
              <a:t>通過</a:t>
            </a:r>
            <a:r>
              <a:rPr lang="zh-CN" altLang="en-US" sz="2400" b="0" dirty="0" smtClean="0">
                <a:latin typeface="DFKai-SB" panose="03000509000000000000" pitchFamily="65" charset="-120"/>
                <a:ea typeface="DFKai-SB" panose="03000509000000000000" pitchFamily="65" charset="-120"/>
              </a:rPr>
              <a:t>各種</a:t>
            </a:r>
            <a:r>
              <a:rPr lang="zh-TW" altLang="en-US" sz="2400" dirty="0">
                <a:latin typeface="DFKai-SB" panose="03000509000000000000" pitchFamily="65" charset="-120"/>
                <a:ea typeface="DFKai-SB" panose="03000509000000000000" pitchFamily="65" charset="-120"/>
              </a:rPr>
              <a:t>互聯網、智能手機、感應器等</a:t>
            </a:r>
            <a:r>
              <a:rPr lang="zh-CN" altLang="en-US" sz="2400" b="0" dirty="0" smtClean="0">
                <a:latin typeface="DFKai-SB" panose="03000509000000000000" pitchFamily="65" charset="-120"/>
                <a:ea typeface="DFKai-SB" panose="03000509000000000000" pitchFamily="65" charset="-120"/>
              </a:rPr>
              <a:t>快速</a:t>
            </a:r>
            <a:r>
              <a:rPr lang="zh-CN" altLang="en-US" sz="2400" b="0" dirty="0">
                <a:latin typeface="DFKai-SB" panose="03000509000000000000" pitchFamily="65" charset="-120"/>
                <a:ea typeface="DFKai-SB" panose="03000509000000000000" pitchFamily="65" charset="-120"/>
              </a:rPr>
              <a:t>進行自動化採集與獲取各種數據，並進行</a:t>
            </a:r>
            <a:r>
              <a:rPr lang="zh-CN" altLang="en-US" sz="2400" dirty="0">
                <a:latin typeface="DFKai-SB" panose="03000509000000000000" pitchFamily="65" charset="-120"/>
                <a:ea typeface="DFKai-SB" panose="03000509000000000000" pitchFamily="65" charset="-120"/>
              </a:rPr>
              <a:t>數據</a:t>
            </a:r>
            <a:r>
              <a:rPr lang="zh-CN" altLang="en-US" sz="2400" b="0" dirty="0">
                <a:latin typeface="DFKai-SB" panose="03000509000000000000" pitchFamily="65" charset="-120"/>
                <a:ea typeface="DFKai-SB" panose="03000509000000000000" pitchFamily="65" charset="-120"/>
              </a:rPr>
              <a:t>的處理</a:t>
            </a:r>
            <a:r>
              <a:rPr lang="zh-CN" altLang="en-US" sz="2400" b="0" dirty="0" smtClean="0">
                <a:latin typeface="DFKai-SB" panose="03000509000000000000" pitchFamily="65" charset="-120"/>
                <a:ea typeface="DFKai-SB" panose="03000509000000000000" pitchFamily="65" charset="-120"/>
              </a:rPr>
              <a:t>。</a:t>
            </a:r>
            <a:endParaRPr lang="en-US" altLang="zh-CN" sz="2400" b="0" dirty="0" smtClean="0">
              <a:latin typeface="DFKai-SB" panose="03000509000000000000" pitchFamily="65" charset="-120"/>
              <a:ea typeface="DFKai-SB" panose="03000509000000000000" pitchFamily="65" charset="-120"/>
            </a:endParaRPr>
          </a:p>
          <a:p>
            <a:r>
              <a:rPr lang="zh-TW" altLang="en-US" sz="2400" dirty="0">
                <a:latin typeface="DFKai-SB" panose="03000509000000000000" pitchFamily="65" charset="-120"/>
                <a:ea typeface="DFKai-SB" panose="03000509000000000000" pitchFamily="65" charset="-120"/>
              </a:rPr>
              <a:t>大數據處理能在秒級時間範圍內給出分析結果，快速獲取有價值的資訊</a:t>
            </a:r>
            <a:r>
              <a:rPr lang="zh-TW" altLang="en-US" sz="2400" dirty="0" smtClean="0">
                <a:latin typeface="DFKai-SB" panose="03000509000000000000" pitchFamily="65" charset="-120"/>
                <a:ea typeface="DFKai-SB" panose="03000509000000000000" pitchFamily="65" charset="-120"/>
              </a:rPr>
              <a:t>。</a:t>
            </a:r>
            <a:endParaRPr lang="zh-TW" altLang="en-US" sz="2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937296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0C1D759-B9A8-4417-B06C-86C473ADA7A4}"/>
              </a:ext>
            </a:extLst>
          </p:cNvPr>
          <p:cNvSpPr txBox="1"/>
          <p:nvPr/>
        </p:nvSpPr>
        <p:spPr>
          <a:xfrm>
            <a:off x="402087" y="598979"/>
            <a:ext cx="3298645" cy="581121"/>
          </a:xfrm>
          <a:prstGeom prst="rect">
            <a:avLst/>
          </a:prstGeom>
          <a:noFill/>
        </p:spPr>
        <p:txBody>
          <a:bodyPr wrap="square">
            <a:spAutoFit/>
          </a:bodyPr>
          <a:lstStyle/>
          <a:p>
            <a:pPr marL="457200" indent="-457200" algn="ctr">
              <a:lnSpc>
                <a:spcPct val="150000"/>
              </a:lnSpc>
              <a:buClr>
                <a:srgbClr val="C00000"/>
              </a:buClr>
              <a:buFont typeface="Wingdings" panose="05000000000000000000" pitchFamily="2" charset="2"/>
              <a:buChar char="n"/>
            </a:pPr>
            <a:r>
              <a:rPr lang="zh-TW" altLang="en-US" sz="2400" b="1" dirty="0"/>
              <a:t>真實性 </a:t>
            </a:r>
            <a:r>
              <a:rPr lang="en-US" altLang="zh-CN" sz="2400" b="1" dirty="0" smtClean="0">
                <a:ea typeface="DFKai-SB" panose="03000509000000000000" pitchFamily="65" charset="-120"/>
              </a:rPr>
              <a:t>(</a:t>
            </a:r>
            <a:r>
              <a:rPr lang="en-US" altLang="zh-TW" sz="2400" b="1" dirty="0" smtClean="0"/>
              <a:t>Veracity</a:t>
            </a:r>
            <a:r>
              <a:rPr lang="en-US" altLang="zh-CN" sz="2400" b="1" dirty="0" smtClean="0">
                <a:ea typeface="DFKai-SB" panose="03000509000000000000" pitchFamily="65" charset="-120"/>
              </a:rPr>
              <a:t>)</a:t>
            </a:r>
            <a:endParaRPr lang="en-US" altLang="zh-CN" sz="2400" b="1" dirty="0">
              <a:ea typeface="DFKai-SB" panose="03000509000000000000" pitchFamily="65" charset="-120"/>
            </a:endParaRPr>
          </a:p>
        </p:txBody>
      </p:sp>
      <p:sp>
        <p:nvSpPr>
          <p:cNvPr id="15" name="文本框 14">
            <a:extLst>
              <a:ext uri="{FF2B5EF4-FFF2-40B4-BE49-F238E27FC236}">
                <a16:creationId xmlns:a16="http://schemas.microsoft.com/office/drawing/2014/main" id="{BA3D95B4-9E32-45DB-8F83-7E0920FE5F27}"/>
              </a:ext>
            </a:extLst>
          </p:cNvPr>
          <p:cNvSpPr txBox="1"/>
          <p:nvPr/>
        </p:nvSpPr>
        <p:spPr>
          <a:xfrm>
            <a:off x="246812" y="1212727"/>
            <a:ext cx="5161950" cy="1938992"/>
          </a:xfrm>
          <a:prstGeom prst="rect">
            <a:avLst/>
          </a:prstGeom>
          <a:solidFill>
            <a:schemeClr val="accent2">
              <a:lumMod val="20000"/>
              <a:lumOff val="80000"/>
            </a:schemeClr>
          </a:solidFill>
        </p:spPr>
        <p:txBody>
          <a:bodyPr wrap="square" rtlCol="0">
            <a:spAutoFit/>
          </a:bodyPr>
          <a:lstStyle/>
          <a:p>
            <a:r>
              <a:rPr lang="zh-TW" altLang="en-US" sz="2400" dirty="0" smtClean="0">
                <a:latin typeface="DFKai-SB" panose="03000509000000000000" pitchFamily="65" charset="-120"/>
                <a:ea typeface="DFKai-SB" panose="03000509000000000000" pitchFamily="65" charset="-120"/>
              </a:rPr>
              <a:t>隨著儲存與取得資料成本下降，要</a:t>
            </a:r>
            <a:r>
              <a:rPr lang="zh-TW" altLang="en-US" sz="2400" dirty="0">
                <a:latin typeface="DFKai-SB" panose="03000509000000000000" pitchFamily="65" charset="-120"/>
                <a:ea typeface="DFKai-SB" panose="03000509000000000000" pitchFamily="65" charset="-120"/>
              </a:rPr>
              <a:t>利用大數據創造有價值的資料，必須注意數據的真實性</a:t>
            </a:r>
            <a:r>
              <a:rPr lang="zh-TW" altLang="en-US" sz="2400" dirty="0" smtClean="0">
                <a:latin typeface="DFKai-SB" panose="03000509000000000000" pitchFamily="65" charset="-120"/>
                <a:ea typeface="DFKai-SB" panose="03000509000000000000" pitchFamily="65" charset="-120"/>
              </a:rPr>
              <a:t>。即是除了</a:t>
            </a:r>
            <a:r>
              <a:rPr lang="zh-TW" altLang="en-US" sz="2400" dirty="0">
                <a:latin typeface="DFKai-SB" panose="03000509000000000000" pitchFamily="65" charset="-120"/>
                <a:ea typeface="DFKai-SB" panose="03000509000000000000" pitchFamily="65" charset="-120"/>
              </a:rPr>
              <a:t>資料量，也需要確認資料的</a:t>
            </a:r>
            <a:r>
              <a:rPr lang="zh-TW" altLang="en-US" sz="2400" dirty="0" smtClean="0">
                <a:latin typeface="DFKai-SB" panose="03000509000000000000" pitchFamily="65" charset="-120"/>
                <a:ea typeface="DFKai-SB" panose="03000509000000000000" pitchFamily="65" charset="-120"/>
              </a:rPr>
              <a:t>真實性，分析</a:t>
            </a:r>
            <a:r>
              <a:rPr lang="zh-TW" altLang="en-US" sz="2400" dirty="0">
                <a:latin typeface="DFKai-SB" panose="03000509000000000000" pitchFamily="65" charset="-120"/>
                <a:ea typeface="DFKai-SB" panose="03000509000000000000" pitchFamily="65" charset="-120"/>
              </a:rPr>
              <a:t>出來的結果才能達到準確預測的目的</a:t>
            </a:r>
            <a:r>
              <a:rPr lang="zh-TW" altLang="en-US" sz="2400" dirty="0" smtClean="0">
                <a:latin typeface="DFKai-SB" panose="03000509000000000000" pitchFamily="65" charset="-120"/>
                <a:ea typeface="DFKai-SB" panose="03000509000000000000" pitchFamily="65" charset="-120"/>
              </a:rPr>
              <a:t>。</a:t>
            </a:r>
            <a:endParaRPr lang="zh-TW" altLang="en-US" sz="2400" dirty="0">
              <a:latin typeface="DFKai-SB" panose="03000509000000000000" pitchFamily="65" charset="-120"/>
              <a:ea typeface="DFKai-SB" panose="03000509000000000000" pitchFamily="65" charset="-120"/>
            </a:endParaRPr>
          </a:p>
        </p:txBody>
      </p:sp>
      <p:sp>
        <p:nvSpPr>
          <p:cNvPr id="7" name="任意多边形: 形状 4">
            <a:extLst>
              <a:ext uri="{FF2B5EF4-FFF2-40B4-BE49-F238E27FC236}">
                <a16:creationId xmlns:a16="http://schemas.microsoft.com/office/drawing/2014/main" id="{B1BD01B7-8F9E-466F-9B9F-211B66CB6D69}"/>
              </a:ext>
            </a:extLst>
          </p:cNvPr>
          <p:cNvSpPr/>
          <p:nvPr/>
        </p:nvSpPr>
        <p:spPr bwMode="auto">
          <a:xfrm>
            <a:off x="3742184" y="162647"/>
            <a:ext cx="3333156"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認識</a:t>
            </a:r>
            <a:r>
              <a:rPr lang="zh-CN" altLang="en-US" sz="4000" b="1" dirty="0">
                <a:solidFill>
                  <a:srgbClr val="FFFFFF"/>
                </a:solidFill>
                <a:latin typeface="DFKai-SB" panose="03000509000000000000" pitchFamily="65" charset="-120"/>
                <a:ea typeface="DFKai-SB" panose="03000509000000000000" pitchFamily="65" charset="-120"/>
              </a:rPr>
              <a:t>大數據</a:t>
            </a:r>
          </a:p>
        </p:txBody>
      </p:sp>
      <p:sp>
        <p:nvSpPr>
          <p:cNvPr id="8" name="文本框 5">
            <a:extLst>
              <a:ext uri="{FF2B5EF4-FFF2-40B4-BE49-F238E27FC236}">
                <a16:creationId xmlns:a16="http://schemas.microsoft.com/office/drawing/2014/main" id="{C0C1D759-B9A8-4417-B06C-86C473ADA7A4}"/>
              </a:ext>
            </a:extLst>
          </p:cNvPr>
          <p:cNvSpPr txBox="1"/>
          <p:nvPr/>
        </p:nvSpPr>
        <p:spPr>
          <a:xfrm>
            <a:off x="6621340" y="638776"/>
            <a:ext cx="4112403" cy="581121"/>
          </a:xfrm>
          <a:prstGeom prst="rect">
            <a:avLst/>
          </a:prstGeom>
          <a:noFill/>
        </p:spPr>
        <p:txBody>
          <a:bodyPr wrap="square">
            <a:spAutoFit/>
          </a:bodyPr>
          <a:lstStyle/>
          <a:p>
            <a:pPr marL="457200" indent="-457200" algn="ctr">
              <a:lnSpc>
                <a:spcPct val="150000"/>
              </a:lnSpc>
              <a:buClr>
                <a:srgbClr val="C00000"/>
              </a:buClr>
              <a:buFont typeface="Wingdings" panose="05000000000000000000" pitchFamily="2" charset="2"/>
              <a:buChar char="n"/>
            </a:pPr>
            <a:r>
              <a:rPr lang="zh-TW" altLang="en-US" sz="2400" b="1" dirty="0"/>
              <a:t>價值密度低（</a:t>
            </a:r>
            <a:r>
              <a:rPr lang="en-US" altLang="zh-TW" sz="2400" b="1" dirty="0"/>
              <a:t>Value</a:t>
            </a:r>
            <a:r>
              <a:rPr lang="zh-TW" altLang="en-US" sz="2400" b="1" dirty="0"/>
              <a:t>）</a:t>
            </a:r>
          </a:p>
        </p:txBody>
      </p:sp>
      <p:sp>
        <p:nvSpPr>
          <p:cNvPr id="3" name="Rectangle 2"/>
          <p:cNvSpPr/>
          <p:nvPr/>
        </p:nvSpPr>
        <p:spPr>
          <a:xfrm>
            <a:off x="5649671" y="1218839"/>
            <a:ext cx="6326461" cy="1938992"/>
          </a:xfrm>
          <a:prstGeom prst="rect">
            <a:avLst/>
          </a:prstGeom>
          <a:solidFill>
            <a:schemeClr val="accent2">
              <a:lumMod val="20000"/>
              <a:lumOff val="80000"/>
            </a:schemeClr>
          </a:solidFill>
        </p:spPr>
        <p:txBody>
          <a:bodyPr wrap="square">
            <a:spAutoFit/>
          </a:bodyPr>
          <a:lstStyle/>
          <a:p>
            <a:r>
              <a:rPr lang="zh-TW" altLang="en-US" sz="2400" dirty="0">
                <a:latin typeface="Helvetica Neue"/>
              </a:rPr>
              <a:t>合理運用大數據，以低成本創造高</a:t>
            </a:r>
            <a:r>
              <a:rPr lang="zh-TW" altLang="en-US" sz="2400" dirty="0" smtClean="0">
                <a:latin typeface="Helvetica Neue"/>
              </a:rPr>
              <a:t>價值。</a:t>
            </a:r>
            <a:r>
              <a:rPr lang="zh-CN" altLang="en-US" sz="2400" dirty="0" smtClean="0">
                <a:latin typeface="Helvetica Neue"/>
              </a:rPr>
              <a:t>大數據由於體量不斷加大，數據的價值密度在不斷降低，然而數據的整體價值</a:t>
            </a:r>
            <a:r>
              <a:rPr lang="zh-TW" altLang="en-US" sz="2400" dirty="0" smtClean="0">
                <a:latin typeface="Helvetica Neue"/>
              </a:rPr>
              <a:t>是有價值的</a:t>
            </a:r>
            <a:r>
              <a:rPr lang="zh-CN" altLang="en-US" sz="2400" dirty="0" smtClean="0">
                <a:latin typeface="Helvetica Neue"/>
              </a:rPr>
              <a:t>。以監控視頻為例，在一小時的視頻中，有用的數據可能僅僅只有一兩秒，但是卻會非常重要。</a:t>
            </a:r>
            <a:endParaRPr lang="en-US" sz="2400" dirty="0"/>
          </a:p>
        </p:txBody>
      </p:sp>
      <p:sp>
        <p:nvSpPr>
          <p:cNvPr id="9" name="文字方塊 3"/>
          <p:cNvSpPr txBox="1"/>
          <p:nvPr/>
        </p:nvSpPr>
        <p:spPr>
          <a:xfrm>
            <a:off x="246812" y="3283385"/>
            <a:ext cx="8747559" cy="3416320"/>
          </a:xfrm>
          <a:prstGeom prst="rect">
            <a:avLst/>
          </a:prstGeom>
          <a:solidFill>
            <a:schemeClr val="accent3">
              <a:lumMod val="20000"/>
              <a:lumOff val="80000"/>
            </a:schemeClr>
          </a:solidFill>
        </p:spPr>
        <p:txBody>
          <a:bodyPr wrap="square" rtlCol="0">
            <a:spAutoFit/>
          </a:bodyPr>
          <a:lstStyle/>
          <a:p>
            <a:pPr algn="ctr"/>
            <a:r>
              <a:rPr lang="zh-TW" altLang="en-US" sz="2400" dirty="0"/>
              <a:t>甚麼是</a:t>
            </a:r>
            <a:r>
              <a:rPr lang="en-US" altLang="zh-TW" sz="2400" dirty="0"/>
              <a:t>Cookie?</a:t>
            </a:r>
          </a:p>
          <a:p>
            <a:pPr marL="342900" indent="-342900">
              <a:buFont typeface="Arial" panose="020B0604020202020204" pitchFamily="34" charset="0"/>
              <a:buChar char="•"/>
            </a:pPr>
            <a:r>
              <a:rPr lang="en-US" altLang="zh-TW" sz="2400" dirty="0" smtClean="0"/>
              <a:t>Cookie</a:t>
            </a:r>
            <a:r>
              <a:rPr lang="zh-TW" altLang="en-US" sz="2400" dirty="0"/>
              <a:t>是儲存在你的電腦或手機內的一個文件檔案，讓伺服器辨認你的裝置</a:t>
            </a:r>
            <a:r>
              <a:rPr lang="zh-TW" altLang="en-US" sz="2400" dirty="0" smtClean="0"/>
              <a:t>。當</a:t>
            </a:r>
            <a:r>
              <a:rPr lang="zh-TW" altLang="en-US" sz="2400" dirty="0"/>
              <a:t>你下一次瀏覽相同網站時，網站會根據</a:t>
            </a:r>
            <a:r>
              <a:rPr lang="en-US" altLang="zh-TW" sz="2400" dirty="0"/>
              <a:t>Cookie </a:t>
            </a:r>
            <a:r>
              <a:rPr lang="zh-TW" altLang="en-US" sz="2400" dirty="0" smtClean="0"/>
              <a:t>記錄</a:t>
            </a:r>
            <a:r>
              <a:rPr lang="zh-TW" altLang="en-US" sz="2400" dirty="0"/>
              <a:t>顯示你上次瀏覽的內容</a:t>
            </a:r>
            <a:r>
              <a:rPr lang="zh-TW" altLang="en-US" sz="2400" dirty="0" smtClean="0"/>
              <a:t>。</a:t>
            </a:r>
            <a:endParaRPr lang="en-US" altLang="zh-TW" sz="2400" dirty="0" smtClean="0"/>
          </a:p>
          <a:p>
            <a:pPr marL="342900" indent="-342900">
              <a:buFont typeface="Arial" panose="020B0604020202020204" pitchFamily="34" charset="0"/>
              <a:buChar char="•"/>
            </a:pPr>
            <a:r>
              <a:rPr lang="zh-TW" altLang="en-US" sz="2400" dirty="0" smtClean="0"/>
              <a:t>廣告</a:t>
            </a:r>
            <a:r>
              <a:rPr lang="zh-TW" altLang="en-US" sz="2400" dirty="0"/>
              <a:t>和社交媒體類型的</a:t>
            </a:r>
            <a:r>
              <a:rPr lang="en-US" altLang="zh-TW" sz="2400" dirty="0" smtClean="0"/>
              <a:t>Cookie</a:t>
            </a:r>
            <a:r>
              <a:rPr lang="zh-TW" altLang="en-US" sz="2400" dirty="0" smtClean="0"/>
              <a:t>主要</a:t>
            </a:r>
            <a:r>
              <a:rPr lang="zh-TW" altLang="en-US" sz="2400" dirty="0"/>
              <a:t>由社交平台、廣告商及市場調查</a:t>
            </a:r>
            <a:r>
              <a:rPr lang="zh-TW" altLang="en-US" sz="2400" dirty="0" smtClean="0"/>
              <a:t>公司建立來追踪客戶的</a:t>
            </a:r>
            <a:r>
              <a:rPr lang="zh-TW" altLang="en-US" sz="2400" dirty="0"/>
              <a:t>消費喜好、瀏覽記錄等</a:t>
            </a:r>
            <a:r>
              <a:rPr lang="zh-TW" altLang="en-US" sz="2400" dirty="0" smtClean="0"/>
              <a:t>為客戶提供個人化</a:t>
            </a:r>
            <a:r>
              <a:rPr lang="zh-TW" altLang="en-US" sz="2400" dirty="0"/>
              <a:t>的廣告</a:t>
            </a:r>
            <a:r>
              <a:rPr lang="zh-TW" altLang="en-US" sz="2400" dirty="0" smtClean="0"/>
              <a:t>。</a:t>
            </a:r>
            <a:endParaRPr lang="en-US" altLang="zh-TW" sz="2400" dirty="0" smtClean="0"/>
          </a:p>
          <a:p>
            <a:pPr marL="342900" indent="-342900">
              <a:buFont typeface="Arial" panose="020B0604020202020204" pitchFamily="34" charset="0"/>
              <a:buChar char="•"/>
            </a:pPr>
            <a:r>
              <a:rPr lang="zh-TW" altLang="en-US" sz="2400" dirty="0" smtClean="0"/>
              <a:t>你</a:t>
            </a:r>
            <a:r>
              <a:rPr lang="zh-TW" altLang="en-US" sz="2400" dirty="0"/>
              <a:t>有試過在瀏覽過一家體育用品網店後，在其他網頁會經常看見體育用品廣告</a:t>
            </a:r>
            <a:r>
              <a:rPr lang="zh-TW" altLang="en-US" sz="2400" dirty="0" smtClean="0"/>
              <a:t>？           </a:t>
            </a:r>
            <a:r>
              <a:rPr lang="zh-TW" altLang="en-US" sz="1200" dirty="0" smtClean="0"/>
              <a:t>資料</a:t>
            </a:r>
            <a:r>
              <a:rPr lang="zh-TW" altLang="en-US" sz="1200" dirty="0"/>
              <a:t>來源</a:t>
            </a:r>
            <a:r>
              <a:rPr lang="en-US" altLang="zh-TW" sz="1200" dirty="0"/>
              <a:t>: </a:t>
            </a:r>
            <a:r>
              <a:rPr lang="zh-TW" altLang="en-US" sz="1200" dirty="0"/>
              <a:t>守網者 </a:t>
            </a:r>
            <a:r>
              <a:rPr lang="en-US" altLang="zh-TW" sz="1200" dirty="0"/>
              <a:t>(https://cyberdefender.hk/whats-cookie</a:t>
            </a:r>
            <a:r>
              <a:rPr lang="en-US" altLang="zh-TW" sz="1200" dirty="0" smtClean="0"/>
              <a:t>/)</a:t>
            </a:r>
            <a:endParaRPr lang="en-US" altLang="zh-TW" sz="1200" dirty="0"/>
          </a:p>
        </p:txBody>
      </p:sp>
      <p:pic>
        <p:nvPicPr>
          <p:cNvPr id="10" name="Picture 9"/>
          <p:cNvPicPr>
            <a:picLocks noChangeAspect="1"/>
          </p:cNvPicPr>
          <p:nvPr/>
        </p:nvPicPr>
        <p:blipFill>
          <a:blip r:embed="rId3"/>
          <a:stretch>
            <a:fillRect/>
          </a:stretch>
        </p:blipFill>
        <p:spPr>
          <a:xfrm>
            <a:off x="8994371" y="3965172"/>
            <a:ext cx="3002530" cy="1912902"/>
          </a:xfrm>
          <a:prstGeom prst="rect">
            <a:avLst/>
          </a:prstGeom>
        </p:spPr>
      </p:pic>
    </p:spTree>
    <p:extLst>
      <p:ext uri="{BB962C8B-B14F-4D97-AF65-F5344CB8AC3E}">
        <p14:creationId xmlns:p14="http://schemas.microsoft.com/office/powerpoint/2010/main" val="28185289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E369CD47-E1C8-4EA8-82CB-93970BFFFDE1}"/>
              </a:ext>
            </a:extLst>
          </p:cNvPr>
          <p:cNvPicPr>
            <a:picLocks noChangeAspect="1"/>
          </p:cNvPicPr>
          <p:nvPr/>
        </p:nvPicPr>
        <p:blipFill>
          <a:blip r:embed="rId2"/>
          <a:stretch>
            <a:fillRect/>
          </a:stretch>
        </p:blipFill>
        <p:spPr>
          <a:xfrm>
            <a:off x="7952771" y="3676443"/>
            <a:ext cx="3140092" cy="2152353"/>
          </a:xfrm>
          <a:prstGeom prst="rect">
            <a:avLst/>
          </a:prstGeom>
        </p:spPr>
      </p:pic>
      <p:sp>
        <p:nvSpPr>
          <p:cNvPr id="7" name="文本框 5">
            <a:extLst>
              <a:ext uri="{FF2B5EF4-FFF2-40B4-BE49-F238E27FC236}">
                <a16:creationId xmlns:a16="http://schemas.microsoft.com/office/drawing/2014/main" id="{48F73A56-3006-467F-B6E5-FF3375535EC8}"/>
              </a:ext>
            </a:extLst>
          </p:cNvPr>
          <p:cNvSpPr txBox="1"/>
          <p:nvPr/>
        </p:nvSpPr>
        <p:spPr>
          <a:xfrm>
            <a:off x="7987315" y="5789030"/>
            <a:ext cx="3071003" cy="350865"/>
          </a:xfrm>
          <a:prstGeom prst="rect">
            <a:avLst/>
          </a:prstGeom>
          <a:noFill/>
        </p:spPr>
        <p:txBody>
          <a:bodyPr wrap="square">
            <a:spAutoFit/>
          </a:bodyPr>
          <a:lstStyle/>
          <a:p>
            <a:pPr>
              <a:lnSpc>
                <a:spcPct val="120000"/>
              </a:lnSpc>
            </a:pPr>
            <a:r>
              <a:rPr lang="zh-TW" altLang="en-US" sz="1400" dirty="0" smtClean="0">
                <a:latin typeface="DFKai-SB" panose="03000509000000000000" pitchFamily="65" charset="-120"/>
                <a:ea typeface="DFKai-SB" panose="03000509000000000000" pitchFamily="65" charset="-120"/>
              </a:rPr>
              <a:t>利用大數據看</a:t>
            </a:r>
            <a:r>
              <a:rPr lang="zh-CN" altLang="en-US" sz="1400" dirty="0" smtClean="0">
                <a:latin typeface="DFKai-SB" panose="03000509000000000000" pitchFamily="65" charset="-120"/>
                <a:ea typeface="DFKai-SB" panose="03000509000000000000" pitchFamily="65" charset="-120"/>
              </a:rPr>
              <a:t>實</a:t>
            </a:r>
            <a:r>
              <a:rPr lang="zh-CN" altLang="en-US" sz="1400" dirty="0">
                <a:latin typeface="DFKai-SB" panose="03000509000000000000" pitchFamily="65" charset="-120"/>
                <a:ea typeface="DFKai-SB" panose="03000509000000000000" pitchFamily="65" charset="-120"/>
              </a:rPr>
              <a:t>時交通</a:t>
            </a:r>
            <a:r>
              <a:rPr lang="zh-CN" altLang="en-US" sz="1400" dirty="0" smtClean="0">
                <a:latin typeface="DFKai-SB" panose="03000509000000000000" pitchFamily="65" charset="-120"/>
                <a:ea typeface="DFKai-SB" panose="03000509000000000000" pitchFamily="65" charset="-120"/>
              </a:rPr>
              <a:t>資訊（</a:t>
            </a:r>
            <a:r>
              <a:rPr lang="zh-CN" altLang="en-US" sz="1400" dirty="0">
                <a:latin typeface="DFKai-SB" panose="03000509000000000000" pitchFamily="65" charset="-120"/>
                <a:ea typeface="DFKai-SB" panose="03000509000000000000" pitchFamily="65" charset="-120"/>
              </a:rPr>
              <a:t>局部）</a:t>
            </a:r>
          </a:p>
        </p:txBody>
      </p:sp>
      <p:sp>
        <p:nvSpPr>
          <p:cNvPr id="9" name="Rectangle 8"/>
          <p:cNvSpPr/>
          <p:nvPr/>
        </p:nvSpPr>
        <p:spPr>
          <a:xfrm>
            <a:off x="238552" y="5528647"/>
            <a:ext cx="7714219" cy="1200329"/>
          </a:xfrm>
          <a:prstGeom prst="rect">
            <a:avLst/>
          </a:prstGeom>
        </p:spPr>
        <p:txBody>
          <a:bodyPr wrap="square">
            <a:spAutoFit/>
          </a:bodyPr>
          <a:lstStyle/>
          <a:p>
            <a:r>
              <a:rPr lang="zh-TW" altLang="en-US" sz="1200" dirty="0" smtClean="0"/>
              <a:t>資料來源</a:t>
            </a:r>
            <a:r>
              <a:rPr lang="en-US" altLang="zh-TW" sz="1200" dirty="0" smtClean="0"/>
              <a:t>: </a:t>
            </a:r>
            <a:endParaRPr lang="en-US" sz="1200" dirty="0" smtClean="0"/>
          </a:p>
          <a:p>
            <a:pPr marL="285750" indent="-285750">
              <a:buFont typeface="Arial" panose="020B0604020202020204" pitchFamily="34" charset="0"/>
              <a:buChar char="•"/>
            </a:pPr>
            <a:r>
              <a:rPr lang="en-US" sz="1200" dirty="0" smtClean="0"/>
              <a:t>The China Current (https</a:t>
            </a:r>
            <a:r>
              <a:rPr lang="en-US" sz="1200" dirty="0"/>
              <a:t>://</a:t>
            </a:r>
            <a:r>
              <a:rPr lang="en-US" sz="1200" dirty="0" smtClean="0"/>
              <a:t>chinacurrent.com/story/20418/smart-city-china)</a:t>
            </a:r>
            <a:endParaRPr lang="en-US" sz="1200" dirty="0"/>
          </a:p>
          <a:p>
            <a:pPr marL="285750" indent="-285750">
              <a:buFont typeface="Arial" panose="020B0604020202020204" pitchFamily="34" charset="0"/>
              <a:buChar char="•"/>
            </a:pPr>
            <a:r>
              <a:rPr lang="zh-TW" altLang="en-US" sz="1200" dirty="0" smtClean="0"/>
              <a:t>創新及</a:t>
            </a:r>
            <a:r>
              <a:rPr lang="zh-TW" altLang="en-US" sz="1200" dirty="0"/>
              <a:t>科技</a:t>
            </a:r>
            <a:r>
              <a:rPr lang="zh-TW" altLang="en-US" sz="1200" dirty="0" smtClean="0"/>
              <a:t>局 政府</a:t>
            </a:r>
            <a:r>
              <a:rPr lang="zh-TW" altLang="en-US" sz="1200" dirty="0"/>
              <a:t>資訊科技總監</a:t>
            </a:r>
            <a:r>
              <a:rPr lang="zh-TW" altLang="en-US" sz="1200" dirty="0" smtClean="0"/>
              <a:t>辦公室*</a:t>
            </a:r>
            <a:endParaRPr lang="en-US" altLang="zh-TW" sz="1200" dirty="0" smtClean="0"/>
          </a:p>
          <a:p>
            <a:r>
              <a:rPr lang="en-US" sz="1200" dirty="0"/>
              <a:t> </a:t>
            </a:r>
            <a:r>
              <a:rPr lang="en-US" sz="1200" dirty="0" smtClean="0"/>
              <a:t>      https://www.smartcity.gov.hk/modules/custom/custom_global_js_css/assets/files/HKSmartCityBlueprint(CHI)v2.pdf</a:t>
            </a:r>
            <a:endParaRPr lang="en-US" altLang="zh-TW" sz="1200" dirty="0" smtClean="0"/>
          </a:p>
          <a:p>
            <a:r>
              <a:rPr lang="en-US" sz="1200" dirty="0" smtClean="0"/>
              <a:t>       </a:t>
            </a:r>
            <a:endParaRPr lang="en-US" sz="1200" strike="sngStrike" dirty="0" smtClean="0">
              <a:solidFill>
                <a:srgbClr val="FF0000"/>
              </a:solidFill>
            </a:endParaRPr>
          </a:p>
          <a:p>
            <a:r>
              <a:rPr lang="zh-TW" altLang="en-US" sz="1200" dirty="0" smtClean="0"/>
              <a:t>*</a:t>
            </a:r>
            <a:r>
              <a:rPr lang="zh-TW" altLang="en-US" sz="1200" dirty="0"/>
              <a:t>創新及科技局 </a:t>
            </a:r>
            <a:r>
              <a:rPr lang="zh-TW" altLang="en-US" sz="1200" dirty="0" smtClean="0"/>
              <a:t>於 </a:t>
            </a:r>
            <a:r>
              <a:rPr lang="en-US" altLang="zh-TW" sz="1200" dirty="0" smtClean="0"/>
              <a:t>2022</a:t>
            </a:r>
            <a:r>
              <a:rPr lang="zh-TW" altLang="en-US" sz="1200" dirty="0"/>
              <a:t>年</a:t>
            </a:r>
            <a:r>
              <a:rPr lang="en-US" altLang="zh-TW" sz="1200" dirty="0"/>
              <a:t>7</a:t>
            </a:r>
            <a:r>
              <a:rPr lang="zh-TW" altLang="en-US" sz="1200" dirty="0"/>
              <a:t>月</a:t>
            </a:r>
            <a:r>
              <a:rPr lang="en-US" altLang="zh-TW" sz="1200" dirty="0"/>
              <a:t>1</a:t>
            </a:r>
            <a:r>
              <a:rPr lang="zh-TW" altLang="en-US" sz="1200" dirty="0" smtClean="0"/>
              <a:t>日改為創新</a:t>
            </a:r>
            <a:r>
              <a:rPr lang="zh-TW" altLang="en-US" sz="1200" dirty="0"/>
              <a:t>科技及工業局</a:t>
            </a:r>
            <a:endParaRPr lang="en-US" sz="1200" dirty="0"/>
          </a:p>
        </p:txBody>
      </p:sp>
      <p:sp>
        <p:nvSpPr>
          <p:cNvPr id="10" name="Rectangle 9"/>
          <p:cNvSpPr/>
          <p:nvPr/>
        </p:nvSpPr>
        <p:spPr>
          <a:xfrm>
            <a:off x="290055" y="1530476"/>
            <a:ext cx="6876003" cy="3785652"/>
          </a:xfrm>
          <a:prstGeom prst="rect">
            <a:avLst/>
          </a:prstGeom>
          <a:solidFill>
            <a:schemeClr val="accent2">
              <a:lumMod val="20000"/>
              <a:lumOff val="80000"/>
            </a:schemeClr>
          </a:solidFill>
          <a:ln w="38100">
            <a:solidFill>
              <a:srgbClr val="1856AD"/>
            </a:solidFill>
          </a:ln>
        </p:spPr>
        <p:txBody>
          <a:bodyPr wrap="square">
            <a:spAutoFit/>
          </a:bodyPr>
          <a:lstStyle/>
          <a:p>
            <a:r>
              <a:rPr lang="zh-TW" altLang="en-US" sz="2400" dirty="0" smtClean="0"/>
              <a:t>通過</a:t>
            </a:r>
            <a:r>
              <a:rPr lang="zh-TW" altLang="en-US" sz="2400" dirty="0"/>
              <a:t>大數據、</a:t>
            </a:r>
            <a:r>
              <a:rPr lang="zh-TW" altLang="en-US" sz="2400" dirty="0" smtClean="0"/>
              <a:t>雲端計算</a:t>
            </a:r>
            <a:r>
              <a:rPr lang="zh-TW" altLang="en-US" sz="2400" dirty="0"/>
              <a:t>、人工智能等</a:t>
            </a:r>
            <a:r>
              <a:rPr lang="zh-TW" altLang="en-US" sz="2400" dirty="0" smtClean="0"/>
              <a:t>方法推行城市管理已是世界各地的大趨勢。有關技術</a:t>
            </a:r>
            <a:r>
              <a:rPr lang="zh-TW" altLang="en-US" sz="2400" dirty="0"/>
              <a:t>已在交通、旅遊</a:t>
            </a:r>
            <a:r>
              <a:rPr lang="zh-TW" altLang="en-US" sz="2400" dirty="0" smtClean="0"/>
              <a:t>、衞生健康等方面發展，推動各地數碼化，例如</a:t>
            </a:r>
            <a:r>
              <a:rPr lang="en-US" altLang="zh-TW" sz="2400" dirty="0" smtClean="0"/>
              <a:t>:</a:t>
            </a:r>
            <a:endParaRPr lang="en-US" altLang="zh-CN" sz="2400" dirty="0" smtClean="0"/>
          </a:p>
          <a:p>
            <a:pPr marL="342900" indent="-342900">
              <a:buFont typeface="Arial" panose="020B0604020202020204" pitchFamily="34" charset="0"/>
              <a:buChar char="•"/>
            </a:pPr>
            <a:r>
              <a:rPr lang="zh-TW" altLang="en-US" sz="2400" dirty="0"/>
              <a:t>利用實時交通資訊，更有效地規劃</a:t>
            </a:r>
            <a:r>
              <a:rPr lang="zh-TW" altLang="en-US" sz="2400" dirty="0" smtClean="0"/>
              <a:t>行程，並通過</a:t>
            </a:r>
            <a:r>
              <a:rPr lang="zh-TW" altLang="en-US" sz="2400" dirty="0"/>
              <a:t>更廣泛分析城市數據，達致更妥善</a:t>
            </a:r>
            <a:r>
              <a:rPr lang="zh-TW" altLang="en-US" sz="2400" dirty="0" smtClean="0"/>
              <a:t>的交通</a:t>
            </a:r>
            <a:r>
              <a:rPr lang="zh-TW" altLang="en-US" sz="2400" dirty="0"/>
              <a:t>規劃和</a:t>
            </a:r>
            <a:r>
              <a:rPr lang="zh-TW" altLang="en-US" sz="2400" dirty="0" smtClean="0"/>
              <a:t>管理</a:t>
            </a:r>
            <a:r>
              <a:rPr lang="en-US" altLang="zh-TW" sz="2400" dirty="0" smtClean="0"/>
              <a:t>;</a:t>
            </a:r>
            <a:endParaRPr lang="en-US" altLang="zh-CN" sz="2400" dirty="0" smtClean="0"/>
          </a:p>
          <a:p>
            <a:pPr marL="342900" indent="-342900">
              <a:buFont typeface="Arial" panose="020B0604020202020204" pitchFamily="34" charset="0"/>
              <a:buChar char="•"/>
            </a:pPr>
            <a:r>
              <a:rPr lang="zh-CN" altLang="en-US" sz="2400" dirty="0" smtClean="0"/>
              <a:t>政府</a:t>
            </a:r>
            <a:r>
              <a:rPr lang="zh-CN" altLang="en-US" sz="2400" dirty="0"/>
              <a:t>運用交通、環境資源等大數據等做出決策；</a:t>
            </a:r>
            <a:endParaRPr lang="en-US" altLang="zh-CN" sz="2400" dirty="0"/>
          </a:p>
          <a:p>
            <a:pPr marL="342900" indent="-342900">
              <a:buFont typeface="Arial" panose="020B0604020202020204" pitchFamily="34" charset="0"/>
              <a:buChar char="•"/>
            </a:pPr>
            <a:r>
              <a:rPr lang="zh-TW" altLang="en-US" sz="2400" dirty="0"/>
              <a:t>巴士公司可運用交通流量、人口密度等規劃巴士服務等</a:t>
            </a:r>
            <a:endParaRPr lang="zh-CN" altLang="en-US" sz="2400" dirty="0"/>
          </a:p>
        </p:txBody>
      </p:sp>
      <p:sp>
        <p:nvSpPr>
          <p:cNvPr id="11" name="标题 1">
            <a:extLst>
              <a:ext uri="{FF2B5EF4-FFF2-40B4-BE49-F238E27FC236}">
                <a16:creationId xmlns:a16="http://schemas.microsoft.com/office/drawing/2014/main" id="{E5A5E877-81CF-4B0C-ADED-DB9DA33017DA}"/>
              </a:ext>
            </a:extLst>
          </p:cNvPr>
          <p:cNvSpPr txBox="1">
            <a:spLocks noChangeArrowheads="1"/>
          </p:cNvSpPr>
          <p:nvPr/>
        </p:nvSpPr>
        <p:spPr bwMode="auto">
          <a:xfrm>
            <a:off x="3102445" y="228381"/>
            <a:ext cx="5415194" cy="647908"/>
          </a:xfrm>
          <a:prstGeom prst="round2Same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大</a:t>
            </a:r>
            <a:r>
              <a:rPr lang="zh-CN" altLang="en-US" sz="4000" dirty="0"/>
              <a:t>數據的應用</a:t>
            </a:r>
            <a:endParaRPr lang="en-US" altLang="zh-CN" sz="4000" dirty="0"/>
          </a:p>
        </p:txBody>
      </p:sp>
      <p:sp>
        <p:nvSpPr>
          <p:cNvPr id="13" name="Rectangle 12"/>
          <p:cNvSpPr/>
          <p:nvPr/>
        </p:nvSpPr>
        <p:spPr>
          <a:xfrm>
            <a:off x="7344662" y="1526285"/>
            <a:ext cx="2709802" cy="584775"/>
          </a:xfrm>
          <a:prstGeom prst="rect">
            <a:avLst/>
          </a:prstGeom>
          <a:solidFill>
            <a:schemeClr val="accent6">
              <a:lumMod val="20000"/>
              <a:lumOff val="80000"/>
            </a:schemeClr>
          </a:solidFill>
          <a:ln w="28575">
            <a:solidFill>
              <a:srgbClr val="FF0000"/>
            </a:solidFill>
          </a:ln>
        </p:spPr>
        <p:txBody>
          <a:bodyPr wrap="square">
            <a:spAutoFit/>
          </a:bodyPr>
          <a:lstStyle/>
          <a:p>
            <a:r>
              <a:rPr lang="zh-TW" altLang="en-US" sz="1600" dirty="0" smtClean="0">
                <a:latin typeface="Arial" panose="020B0604020202020204" pitchFamily="34" charset="0"/>
              </a:rPr>
              <a:t>點擊圖像觀看影片</a:t>
            </a:r>
            <a:r>
              <a:rPr lang="en-US" altLang="zh-TW" sz="1600" dirty="0" smtClean="0">
                <a:latin typeface="Arial" panose="020B0604020202020204" pitchFamily="34" charset="0"/>
              </a:rPr>
              <a:t>: </a:t>
            </a:r>
            <a:r>
              <a:rPr lang="zh-TW" altLang="en-US" sz="1600" dirty="0">
                <a:latin typeface="Arial" panose="020B0604020202020204" pitchFamily="34" charset="0"/>
              </a:rPr>
              <a:t>中國「大」城市變得更「聰明」</a:t>
            </a:r>
          </a:p>
        </p:txBody>
      </p:sp>
      <p:pic>
        <p:nvPicPr>
          <p:cNvPr id="14" name="Picture 13">
            <a:hlinkClick r:id="rId3"/>
          </p:cNvPr>
          <p:cNvPicPr>
            <a:picLocks noChangeAspect="1"/>
          </p:cNvPicPr>
          <p:nvPr/>
        </p:nvPicPr>
        <p:blipFill>
          <a:blip r:embed="rId4"/>
          <a:stretch>
            <a:fillRect/>
          </a:stretch>
        </p:blipFill>
        <p:spPr>
          <a:xfrm>
            <a:off x="7345908" y="2142834"/>
            <a:ext cx="2708556" cy="1430060"/>
          </a:xfrm>
          <a:prstGeom prst="rect">
            <a:avLst/>
          </a:prstGeom>
        </p:spPr>
      </p:pic>
      <p:pic>
        <p:nvPicPr>
          <p:cNvPr id="15" name="Picture 14">
            <a:hlinkClick r:id="rId5"/>
          </p:cNvPr>
          <p:cNvPicPr>
            <a:picLocks noChangeAspect="1"/>
          </p:cNvPicPr>
          <p:nvPr/>
        </p:nvPicPr>
        <p:blipFill>
          <a:blip r:embed="rId6"/>
          <a:stretch>
            <a:fillRect/>
          </a:stretch>
        </p:blipFill>
        <p:spPr>
          <a:xfrm>
            <a:off x="10233068" y="1555085"/>
            <a:ext cx="1719589" cy="2009579"/>
          </a:xfrm>
          <a:prstGeom prst="rect">
            <a:avLst/>
          </a:prstGeom>
        </p:spPr>
      </p:pic>
      <p:sp>
        <p:nvSpPr>
          <p:cNvPr id="16" name="Freeform 7">
            <a:extLst>
              <a:ext uri="{FF2B5EF4-FFF2-40B4-BE49-F238E27FC236}">
                <a16:creationId xmlns:a16="http://schemas.microsoft.com/office/drawing/2014/main" id="{446F059A-2CB8-457C-8355-E87A1186DA02}"/>
              </a:ext>
            </a:extLst>
          </p:cNvPr>
          <p:cNvSpPr/>
          <p:nvPr/>
        </p:nvSpPr>
        <p:spPr bwMode="auto">
          <a:xfrm>
            <a:off x="3237059" y="101655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Rectangle 16"/>
          <p:cNvSpPr/>
          <p:nvPr/>
        </p:nvSpPr>
        <p:spPr>
          <a:xfrm>
            <a:off x="3684164" y="907511"/>
            <a:ext cx="4852610" cy="523220"/>
          </a:xfrm>
          <a:prstGeom prst="rect">
            <a:avLst/>
          </a:prstGeom>
          <a:ln w="38100">
            <a:noFill/>
          </a:ln>
        </p:spPr>
        <p:txBody>
          <a:bodyPr wrap="none">
            <a:spAutoFit/>
          </a:bodyPr>
          <a:lstStyle/>
          <a:p>
            <a:r>
              <a:rPr lang="zh-TW" altLang="en-US" sz="2800" dirty="0">
                <a:latin typeface="標楷體" panose="03000509000000000000" pitchFamily="65" charset="-120"/>
                <a:ea typeface="標楷體" panose="03000509000000000000" pitchFamily="65" charset="-120"/>
              </a:rPr>
              <a:t>採用大數據</a:t>
            </a:r>
            <a:r>
              <a:rPr lang="zh-TW" altLang="en-US" sz="2800" dirty="0" smtClean="0">
                <a:latin typeface="標楷體" panose="03000509000000000000" pitchFamily="65" charset="-120"/>
                <a:ea typeface="標楷體" panose="03000509000000000000" pitchFamily="65" charset="-120"/>
              </a:rPr>
              <a:t>分析進行</a:t>
            </a:r>
            <a:r>
              <a:rPr lang="zh-TW" altLang="en-US" sz="2800" dirty="0">
                <a:latin typeface="標楷體" panose="03000509000000000000" pitchFamily="65" charset="-120"/>
                <a:ea typeface="標楷體" panose="03000509000000000000" pitchFamily="65" charset="-120"/>
              </a:rPr>
              <a:t>數碼轉型</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69078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5A5E877-81CF-4B0C-ADED-DB9DA33017DA}"/>
              </a:ext>
            </a:extLst>
          </p:cNvPr>
          <p:cNvSpPr txBox="1">
            <a:spLocks noChangeArrowheads="1"/>
          </p:cNvSpPr>
          <p:nvPr/>
        </p:nvSpPr>
        <p:spPr bwMode="auto">
          <a:xfrm>
            <a:off x="3069447" y="162628"/>
            <a:ext cx="5415194" cy="647908"/>
          </a:xfrm>
          <a:prstGeom prst="round2Same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大</a:t>
            </a:r>
            <a:r>
              <a:rPr lang="zh-CN" altLang="en-US" sz="4000" dirty="0"/>
              <a:t>數據的應用</a:t>
            </a:r>
            <a:endParaRPr lang="en-US" altLang="zh-CN" sz="4000" dirty="0"/>
          </a:p>
        </p:txBody>
      </p:sp>
      <p:sp>
        <p:nvSpPr>
          <p:cNvPr id="5" name="文本框 4">
            <a:extLst>
              <a:ext uri="{FF2B5EF4-FFF2-40B4-BE49-F238E27FC236}">
                <a16:creationId xmlns:a16="http://schemas.microsoft.com/office/drawing/2014/main" id="{C95CF40D-FA8A-410F-A3D6-5313A404F0FD}"/>
              </a:ext>
            </a:extLst>
          </p:cNvPr>
          <p:cNvSpPr txBox="1"/>
          <p:nvPr/>
        </p:nvSpPr>
        <p:spPr>
          <a:xfrm>
            <a:off x="374192" y="1469628"/>
            <a:ext cx="7747344" cy="1328023"/>
          </a:xfrm>
          <a:prstGeom prst="round2DiagRect">
            <a:avLst/>
          </a:prstGeom>
          <a:solidFill>
            <a:srgbClr val="3593AD">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r>
              <a:rPr lang="zh-TW" altLang="en-US" sz="2400" b="0" dirty="0" smtClean="0"/>
              <a:t>企業</a:t>
            </a:r>
            <a:r>
              <a:rPr lang="zh-TW" altLang="en-US" sz="2400" b="0" dirty="0"/>
              <a:t>透過收集大數據可以準確預測顧客行為，大幅增加對熱門產品的推銷，又可以隨市場需要減省物流與倉儲成本。數據分析企業可以提高效率、優化顧客體驗。</a:t>
            </a:r>
          </a:p>
        </p:txBody>
      </p:sp>
      <p:pic>
        <p:nvPicPr>
          <p:cNvPr id="8" name="Picture 7">
            <a:hlinkClick r:id="rId2"/>
          </p:cNvPr>
          <p:cNvPicPr>
            <a:picLocks noChangeAspect="1"/>
          </p:cNvPicPr>
          <p:nvPr/>
        </p:nvPicPr>
        <p:blipFill>
          <a:blip r:embed="rId3"/>
          <a:stretch>
            <a:fillRect/>
          </a:stretch>
        </p:blipFill>
        <p:spPr>
          <a:xfrm>
            <a:off x="8618679" y="2095723"/>
            <a:ext cx="3405848" cy="1755519"/>
          </a:xfrm>
          <a:prstGeom prst="rect">
            <a:avLst/>
          </a:prstGeom>
        </p:spPr>
      </p:pic>
      <p:sp>
        <p:nvSpPr>
          <p:cNvPr id="10" name="Rectangle 9"/>
          <p:cNvSpPr/>
          <p:nvPr/>
        </p:nvSpPr>
        <p:spPr>
          <a:xfrm>
            <a:off x="8585788" y="1707587"/>
            <a:ext cx="3438739" cy="369332"/>
          </a:xfrm>
          <a:prstGeom prst="rect">
            <a:avLst/>
          </a:prstGeom>
          <a:solidFill>
            <a:schemeClr val="accent6">
              <a:lumMod val="20000"/>
              <a:lumOff val="80000"/>
            </a:schemeClr>
          </a:solidFill>
          <a:ln w="28575">
            <a:solidFill>
              <a:srgbClr val="FF0000"/>
            </a:solidFill>
          </a:ln>
        </p:spPr>
        <p:txBody>
          <a:bodyPr wrap="square">
            <a:spAutoFit/>
          </a:bodyPr>
          <a:lstStyle/>
          <a:p>
            <a:r>
              <a:rPr lang="zh-TW" altLang="en-US" dirty="0" smtClean="0">
                <a:latin typeface="Arial" panose="020B0604020202020204" pitchFamily="34" charset="0"/>
              </a:rPr>
              <a:t>點擊觀看影片</a:t>
            </a:r>
            <a:r>
              <a:rPr lang="en-US" altLang="zh-TW" dirty="0" smtClean="0">
                <a:latin typeface="Arial" panose="020B0604020202020204" pitchFamily="34" charset="0"/>
              </a:rPr>
              <a:t>: </a:t>
            </a:r>
            <a:r>
              <a:rPr lang="zh-TW" altLang="en-US" dirty="0" smtClean="0">
                <a:latin typeface="Arial" panose="020B0604020202020204" pitchFamily="34" charset="0"/>
              </a:rPr>
              <a:t>握</a:t>
            </a:r>
            <a:r>
              <a:rPr lang="zh-TW" altLang="en-US" dirty="0">
                <a:latin typeface="Arial" panose="020B0604020202020204" pitchFamily="34" charset="0"/>
              </a:rPr>
              <a:t>數據者得天下</a:t>
            </a:r>
            <a:endParaRPr lang="en-US" dirty="0"/>
          </a:p>
        </p:txBody>
      </p:sp>
      <p:sp>
        <p:nvSpPr>
          <p:cNvPr id="11" name="Rectangle 10"/>
          <p:cNvSpPr/>
          <p:nvPr/>
        </p:nvSpPr>
        <p:spPr>
          <a:xfrm>
            <a:off x="8516987" y="3851242"/>
            <a:ext cx="3573321" cy="600164"/>
          </a:xfrm>
          <a:prstGeom prst="rect">
            <a:avLst/>
          </a:prstGeom>
        </p:spPr>
        <p:txBody>
          <a:bodyPr wrap="square">
            <a:spAutoFit/>
          </a:bodyPr>
          <a:lstStyle/>
          <a:p>
            <a:r>
              <a:rPr lang="zh-TW" altLang="en-US" sz="1100" dirty="0" smtClean="0"/>
              <a:t>資料來源</a:t>
            </a:r>
            <a:r>
              <a:rPr lang="en-US" altLang="zh-TW" sz="1100" dirty="0" smtClean="0"/>
              <a:t>: The China Current (</a:t>
            </a:r>
            <a:r>
              <a:rPr lang="en-US" sz="1100" dirty="0" smtClean="0"/>
              <a:t>https</a:t>
            </a:r>
            <a:r>
              <a:rPr lang="en-US" sz="1100" dirty="0"/>
              <a:t>://chinacurrent.com/hk/search/?s=%</a:t>
            </a:r>
            <a:r>
              <a:rPr lang="en-US" sz="1100" dirty="0" smtClean="0"/>
              <a:t>E5%A4%A7%E6%95%B8%E6%93%9A)</a:t>
            </a:r>
            <a:endParaRPr lang="en-US" sz="1100" dirty="0"/>
          </a:p>
        </p:txBody>
      </p:sp>
      <p:sp>
        <p:nvSpPr>
          <p:cNvPr id="12" name="Rectangle 11"/>
          <p:cNvSpPr/>
          <p:nvPr/>
        </p:nvSpPr>
        <p:spPr>
          <a:xfrm>
            <a:off x="372954" y="2940096"/>
            <a:ext cx="7748581" cy="2677656"/>
          </a:xfrm>
          <a:prstGeom prst="rect">
            <a:avLst/>
          </a:prstGeom>
          <a:solidFill>
            <a:schemeClr val="accent5">
              <a:lumMod val="20000"/>
              <a:lumOff val="80000"/>
            </a:schemeClr>
          </a:solidFill>
        </p:spPr>
        <p:txBody>
          <a:bodyPr wrap="square">
            <a:spAutoFit/>
          </a:bodyPr>
          <a:lstStyle/>
          <a:p>
            <a:pPr marL="342900" indent="-342900" fontAlgn="base">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大數據分析有助零售和電子商務、銀行和金融、物流和運輸，以及酒店服務業等改善營運效率和提升客戶體驗。</a:t>
            </a:r>
          </a:p>
          <a:p>
            <a:pPr marL="342900" indent="-342900" fontAlgn="base">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香港特區政府竭力建設智慧城市和開放公共數據。 由香港科技園營運的「數據技術中心」具備高速網絡和傳輸功能，讓租戶公司可以快速和嚴謹地存取和處理數據，以配合數碼業界對大數據技術的嚴格要求。</a:t>
            </a:r>
          </a:p>
        </p:txBody>
      </p:sp>
      <p:sp>
        <p:nvSpPr>
          <p:cNvPr id="13" name="Rectangle 12"/>
          <p:cNvSpPr/>
          <p:nvPr/>
        </p:nvSpPr>
        <p:spPr>
          <a:xfrm>
            <a:off x="3684164" y="951243"/>
            <a:ext cx="4185761" cy="461665"/>
          </a:xfrm>
          <a:prstGeom prst="rect">
            <a:avLst/>
          </a:prstGeom>
          <a:ln w="38100">
            <a:noFill/>
          </a:ln>
        </p:spPr>
        <p:txBody>
          <a:bodyPr wrap="none">
            <a:spAutoFit/>
          </a:bodyPr>
          <a:lstStyle/>
          <a:p>
            <a:r>
              <a:rPr lang="zh-TW" altLang="en-US" sz="2400" dirty="0" smtClean="0">
                <a:latin typeface="標楷體" panose="03000509000000000000" pitchFamily="65" charset="-120"/>
                <a:ea typeface="標楷體" panose="03000509000000000000" pitchFamily="65" charset="-120"/>
              </a:rPr>
              <a:t>大</a:t>
            </a:r>
            <a:r>
              <a:rPr lang="zh-TW" altLang="en-US" sz="2400" dirty="0">
                <a:latin typeface="標楷體" panose="03000509000000000000" pitchFamily="65" charset="-120"/>
                <a:ea typeface="標楷體" panose="03000509000000000000" pitchFamily="65" charset="-120"/>
              </a:rPr>
              <a:t>數據</a:t>
            </a:r>
            <a:r>
              <a:rPr lang="zh-TW" altLang="en-US" sz="2400" dirty="0" smtClean="0">
                <a:latin typeface="標楷體" panose="03000509000000000000" pitchFamily="65" charset="-120"/>
                <a:ea typeface="標楷體" panose="03000509000000000000" pitchFamily="65" charset="-120"/>
              </a:rPr>
              <a:t>分析協助企業發展業務</a:t>
            </a:r>
            <a:endParaRPr lang="en-US" sz="2400" dirty="0">
              <a:latin typeface="標楷體" panose="03000509000000000000" pitchFamily="65" charset="-120"/>
              <a:ea typeface="標楷體" panose="03000509000000000000" pitchFamily="65" charset="-120"/>
            </a:endParaRPr>
          </a:p>
        </p:txBody>
      </p:sp>
      <p:pic>
        <p:nvPicPr>
          <p:cNvPr id="14" name="Picture 13">
            <a:hlinkClick r:id="rId4"/>
          </p:cNvPr>
          <p:cNvPicPr>
            <a:picLocks noChangeAspect="1"/>
          </p:cNvPicPr>
          <p:nvPr/>
        </p:nvPicPr>
        <p:blipFill>
          <a:blip r:embed="rId5"/>
          <a:stretch>
            <a:fillRect/>
          </a:stretch>
        </p:blipFill>
        <p:spPr>
          <a:xfrm>
            <a:off x="8618679" y="4718649"/>
            <a:ext cx="3369938" cy="1587682"/>
          </a:xfrm>
          <a:prstGeom prst="rect">
            <a:avLst/>
          </a:prstGeom>
        </p:spPr>
      </p:pic>
      <p:sp>
        <p:nvSpPr>
          <p:cNvPr id="15" name="Rectangle 14"/>
          <p:cNvSpPr/>
          <p:nvPr/>
        </p:nvSpPr>
        <p:spPr>
          <a:xfrm>
            <a:off x="372954" y="5738831"/>
            <a:ext cx="7680196" cy="646331"/>
          </a:xfrm>
          <a:prstGeom prst="rect">
            <a:avLst/>
          </a:prstGeom>
        </p:spPr>
        <p:txBody>
          <a:bodyPr wrap="square">
            <a:spAutoFit/>
          </a:bodyPr>
          <a:lstStyle/>
          <a:p>
            <a:r>
              <a:rPr lang="zh-TW" altLang="en-US" sz="1200" dirty="0" smtClean="0"/>
              <a:t>資料來源</a:t>
            </a:r>
            <a:r>
              <a:rPr lang="en-US" altLang="zh-TW" sz="1200" dirty="0" smtClean="0"/>
              <a:t>: </a:t>
            </a:r>
          </a:p>
          <a:p>
            <a:r>
              <a:rPr lang="zh-TW" altLang="en-US" sz="1200" dirty="0" smtClean="0"/>
              <a:t>政府新聞公報 </a:t>
            </a:r>
            <a:r>
              <a:rPr lang="en-US" altLang="zh-TW" sz="1200" dirty="0" smtClean="0"/>
              <a:t>(https</a:t>
            </a:r>
            <a:r>
              <a:rPr lang="en-US" altLang="zh-TW" sz="1200" dirty="0"/>
              <a:t>://</a:t>
            </a:r>
            <a:r>
              <a:rPr lang="en-US" altLang="zh-TW" sz="1200" dirty="0" smtClean="0"/>
              <a:t>www.info.gov.hk/gia/general/202208/30/P2022083000589.htm</a:t>
            </a:r>
            <a:r>
              <a:rPr lang="en-US" altLang="zh-TW" sz="1200" dirty="0" smtClean="0"/>
              <a:t>)</a:t>
            </a:r>
            <a:endParaRPr lang="en-US" altLang="zh-TW" sz="1200" dirty="0"/>
          </a:p>
          <a:p>
            <a:r>
              <a:rPr lang="zh-TW" altLang="en-US" sz="1200" dirty="0" smtClean="0"/>
              <a:t>投資</a:t>
            </a:r>
            <a:r>
              <a:rPr lang="zh-TW" altLang="en-US" sz="1200" dirty="0"/>
              <a:t>推廣</a:t>
            </a:r>
            <a:r>
              <a:rPr lang="zh-TW" altLang="en-US" sz="1200" dirty="0" smtClean="0"/>
              <a:t>署 </a:t>
            </a:r>
            <a:r>
              <a:rPr lang="en-US" altLang="zh-TW" sz="1200" dirty="0" smtClean="0"/>
              <a:t>(</a:t>
            </a:r>
            <a:r>
              <a:rPr lang="en-US" sz="1200" dirty="0" smtClean="0"/>
              <a:t>https</a:t>
            </a:r>
            <a:r>
              <a:rPr lang="en-US" sz="1200" dirty="0"/>
              <a:t>://</a:t>
            </a:r>
            <a:r>
              <a:rPr lang="en-US" sz="1200" dirty="0" smtClean="0"/>
              <a:t>innotech.investhk.gov.hk/zh-hk/market-opportunities/big-data-analytics.html</a:t>
            </a:r>
            <a:r>
              <a:rPr lang="en-US" altLang="zh-TW" sz="1200" dirty="0" smtClean="0"/>
              <a:t>)</a:t>
            </a:r>
            <a:endParaRPr lang="en-US" sz="1200" dirty="0"/>
          </a:p>
        </p:txBody>
      </p:sp>
      <p:sp>
        <p:nvSpPr>
          <p:cNvPr id="17" name="Freeform 7">
            <a:extLst>
              <a:ext uri="{FF2B5EF4-FFF2-40B4-BE49-F238E27FC236}">
                <a16:creationId xmlns:a16="http://schemas.microsoft.com/office/drawing/2014/main" id="{446F059A-2CB8-457C-8355-E87A1186DA02}"/>
              </a:ext>
            </a:extLst>
          </p:cNvPr>
          <p:cNvSpPr/>
          <p:nvPr/>
        </p:nvSpPr>
        <p:spPr bwMode="auto">
          <a:xfrm>
            <a:off x="3237059" y="101655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1403626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8E05B-0B7D-4783-BCFA-F1CF8A112AAA}"/>
              </a:ext>
            </a:extLst>
          </p:cNvPr>
          <p:cNvSpPr txBox="1"/>
          <p:nvPr/>
        </p:nvSpPr>
        <p:spPr>
          <a:xfrm>
            <a:off x="-1707734" y="839889"/>
            <a:ext cx="8013699" cy="7893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zh-HK" altLang="en-US" sz="3600" b="1" dirty="0">
              <a:latin typeface="DFKai-SB" panose="03000509000000000000" pitchFamily="65" charset="-120"/>
              <a:ea typeface="DFKai-SB" panose="03000509000000000000" pitchFamily="65" charset="-120"/>
              <a:cs typeface="+mn-cs"/>
            </a:endParaRPr>
          </a:p>
        </p:txBody>
      </p:sp>
      <p:sp>
        <p:nvSpPr>
          <p:cNvPr id="4" name="矩形 3">
            <a:extLst>
              <a:ext uri="{FF2B5EF4-FFF2-40B4-BE49-F238E27FC236}">
                <a16:creationId xmlns:a16="http://schemas.microsoft.com/office/drawing/2014/main" id="{85785C1E-0324-4B68-9C0B-D51E22AB9DFC}"/>
              </a:ext>
            </a:extLst>
          </p:cNvPr>
          <p:cNvSpPr/>
          <p:nvPr/>
        </p:nvSpPr>
        <p:spPr>
          <a:xfrm>
            <a:off x="242672" y="1327260"/>
            <a:ext cx="11554190" cy="461665"/>
          </a:xfrm>
          <a:prstGeom prst="rect">
            <a:avLst/>
          </a:prstGeom>
          <a:ln w="38100">
            <a:solidFill>
              <a:srgbClr val="FF0000"/>
            </a:solidFill>
          </a:ln>
        </p:spPr>
        <p:txBody>
          <a:bodyPr wrap="square">
            <a:spAutoFit/>
          </a:bodyPr>
          <a:lstStyle/>
          <a:p>
            <a:r>
              <a:rPr lang="zh-TW" altLang="en-US" sz="2400" dirty="0" smtClean="0">
                <a:latin typeface="DFKai-SB" panose="03000509000000000000" pitchFamily="65" charset="-120"/>
                <a:ea typeface="DFKai-SB" panose="03000509000000000000" pitchFamily="65" charset="-120"/>
              </a:rPr>
              <a:t>醫療</a:t>
            </a:r>
            <a:r>
              <a:rPr lang="zh-TW" altLang="en-US" sz="2400" dirty="0">
                <a:latin typeface="DFKai-SB" panose="03000509000000000000" pitchFamily="65" charset="-120"/>
                <a:ea typeface="DFKai-SB" panose="03000509000000000000" pitchFamily="65" charset="-120"/>
              </a:rPr>
              <a:t>大</a:t>
            </a:r>
            <a:r>
              <a:rPr lang="zh-TW" altLang="en-US" sz="2400" dirty="0" smtClean="0">
                <a:latin typeface="DFKai-SB" panose="03000509000000000000" pitchFamily="65" charset="-120"/>
                <a:ea typeface="DFKai-SB" panose="03000509000000000000" pitchFamily="65" charset="-120"/>
              </a:rPr>
              <a:t>數據是</a:t>
            </a:r>
            <a:r>
              <a:rPr lang="zh-TW" altLang="en-US" sz="2400" dirty="0">
                <a:latin typeface="DFKai-SB" panose="03000509000000000000" pitchFamily="65" charset="-120"/>
                <a:ea typeface="DFKai-SB" panose="03000509000000000000" pitchFamily="65" charset="-120"/>
              </a:rPr>
              <a:t>指在人們疾病防治、健康管理等過程中產生的與健康醫療相關的數據</a:t>
            </a:r>
            <a:r>
              <a:rPr lang="zh-TW" altLang="en-US" sz="2400" dirty="0" smtClean="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p:txBody>
      </p:sp>
      <p:sp>
        <p:nvSpPr>
          <p:cNvPr id="7" name="标题 1">
            <a:extLst>
              <a:ext uri="{FF2B5EF4-FFF2-40B4-BE49-F238E27FC236}">
                <a16:creationId xmlns:a16="http://schemas.microsoft.com/office/drawing/2014/main" id="{BD2FBA8E-89A2-47A1-9B56-95CF30816F2F}"/>
              </a:ext>
            </a:extLst>
          </p:cNvPr>
          <p:cNvSpPr txBox="1">
            <a:spLocks noChangeArrowheads="1"/>
          </p:cNvSpPr>
          <p:nvPr/>
        </p:nvSpPr>
        <p:spPr bwMode="auto">
          <a:xfrm>
            <a:off x="4625619" y="837527"/>
            <a:ext cx="2094358"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latin typeface="DFKai-SB" panose="03000509000000000000" pitchFamily="65" charset="-120"/>
                <a:ea typeface="DFKai-SB" panose="03000509000000000000" pitchFamily="65" charset="-120"/>
                <a:cs typeface="+mn-cs"/>
              </a:rPr>
              <a:t>醫療大</a:t>
            </a:r>
            <a:r>
              <a:rPr lang="zh-CN" altLang="en-US" sz="2800" b="1" dirty="0">
                <a:cs typeface="+mn-cs"/>
              </a:rPr>
              <a:t>數據</a:t>
            </a:r>
            <a:endParaRPr lang="zh-HK" altLang="en-US" sz="2800" b="1" dirty="0">
              <a:latin typeface="DFKai-SB" panose="03000509000000000000" pitchFamily="65" charset="-120"/>
              <a:ea typeface="DFKai-SB" panose="03000509000000000000" pitchFamily="65" charset="-120"/>
              <a:cs typeface="+mn-cs"/>
            </a:endParaRPr>
          </a:p>
        </p:txBody>
      </p:sp>
      <p:sp>
        <p:nvSpPr>
          <p:cNvPr id="8" name="Freeform 7">
            <a:extLst>
              <a:ext uri="{FF2B5EF4-FFF2-40B4-BE49-F238E27FC236}">
                <a16:creationId xmlns:a16="http://schemas.microsoft.com/office/drawing/2014/main" id="{D6E2E2A7-E96D-4896-9C03-A4A4D224F9CD}"/>
              </a:ext>
            </a:extLst>
          </p:cNvPr>
          <p:cNvSpPr/>
          <p:nvPr/>
        </p:nvSpPr>
        <p:spPr bwMode="auto">
          <a:xfrm>
            <a:off x="4101155" y="89114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文字方塊 5">
            <a:hlinkClick r:id="rId3"/>
          </p:cNvPr>
          <p:cNvSpPr txBox="1"/>
          <p:nvPr/>
        </p:nvSpPr>
        <p:spPr>
          <a:xfrm>
            <a:off x="350833" y="6072985"/>
            <a:ext cx="7400332" cy="646331"/>
          </a:xfrm>
          <a:prstGeom prst="rect">
            <a:avLst/>
          </a:prstGeom>
          <a:noFill/>
        </p:spPr>
        <p:txBody>
          <a:bodyPr wrap="square" rtlCol="0">
            <a:spAutoFit/>
          </a:bodyPr>
          <a:lstStyle/>
          <a:p>
            <a:r>
              <a:rPr lang="zh-TW" altLang="en-US" sz="1200" dirty="0"/>
              <a:t>資料來源</a:t>
            </a:r>
            <a:r>
              <a:rPr lang="en-US" altLang="zh-TW" sz="1200" dirty="0"/>
              <a:t>: </a:t>
            </a:r>
          </a:p>
          <a:p>
            <a:pPr marL="171450" indent="-171450">
              <a:buFont typeface="Arial" panose="020B0604020202020204" pitchFamily="34" charset="0"/>
              <a:buChar char="•"/>
            </a:pPr>
            <a:r>
              <a:rPr lang="zh-TW" altLang="en-US" sz="1200" dirty="0" smtClean="0"/>
              <a:t>中國政府</a:t>
            </a:r>
            <a:r>
              <a:rPr lang="zh-TW" altLang="en-US" sz="1200" dirty="0" smtClean="0"/>
              <a:t>網 </a:t>
            </a:r>
            <a:r>
              <a:rPr lang="en-US" altLang="zh-TW" sz="1200" dirty="0" smtClean="0"/>
              <a:t>http</a:t>
            </a:r>
            <a:r>
              <a:rPr lang="en-US" altLang="zh-TW" sz="1200" dirty="0"/>
              <a:t>://www.gov.cn/xinwen/2018-09/14/content_5321983.htm</a:t>
            </a:r>
          </a:p>
          <a:p>
            <a:pPr marL="171450" indent="-171450">
              <a:buFont typeface="Arial" panose="020B0604020202020204" pitchFamily="34" charset="0"/>
              <a:buChar char="•"/>
            </a:pPr>
            <a:r>
              <a:rPr lang="zh-TW" altLang="en-US" sz="1200" dirty="0" smtClean="0"/>
              <a:t>政府</a:t>
            </a:r>
            <a:r>
              <a:rPr lang="zh-TW" altLang="en-US" sz="1200" dirty="0"/>
              <a:t>新聞公報 </a:t>
            </a:r>
            <a:r>
              <a:rPr lang="en-US" altLang="zh-TW" sz="1200" dirty="0"/>
              <a:t>(https://</a:t>
            </a:r>
            <a:r>
              <a:rPr lang="en-US" altLang="zh-TW" sz="1200" dirty="0" smtClean="0"/>
              <a:t>www.info.gov.hk/gia/general/202204/06/P2022040600403.htm</a:t>
            </a:r>
            <a:r>
              <a:rPr lang="en-US" altLang="zh-TW" sz="1200" dirty="0"/>
              <a:t>)</a:t>
            </a:r>
          </a:p>
        </p:txBody>
      </p:sp>
      <p:sp>
        <p:nvSpPr>
          <p:cNvPr id="12" name="标题 1">
            <a:extLst>
              <a:ext uri="{FF2B5EF4-FFF2-40B4-BE49-F238E27FC236}">
                <a16:creationId xmlns:a16="http://schemas.microsoft.com/office/drawing/2014/main" id="{E5A5E877-81CF-4B0C-ADED-DB9DA33017DA}"/>
              </a:ext>
            </a:extLst>
          </p:cNvPr>
          <p:cNvSpPr txBox="1">
            <a:spLocks noChangeArrowheads="1"/>
          </p:cNvSpPr>
          <p:nvPr/>
        </p:nvSpPr>
        <p:spPr bwMode="auto">
          <a:xfrm>
            <a:off x="3069447" y="162628"/>
            <a:ext cx="5415194" cy="647908"/>
          </a:xfrm>
          <a:prstGeom prst="round2Same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大</a:t>
            </a:r>
            <a:r>
              <a:rPr lang="zh-CN" altLang="en-US" sz="4000" dirty="0"/>
              <a:t>數據的應用</a:t>
            </a:r>
            <a:endParaRPr lang="en-US" altLang="zh-CN" sz="4000" dirty="0"/>
          </a:p>
        </p:txBody>
      </p:sp>
      <p:sp>
        <p:nvSpPr>
          <p:cNvPr id="3" name="Rectangle 2"/>
          <p:cNvSpPr/>
          <p:nvPr/>
        </p:nvSpPr>
        <p:spPr>
          <a:xfrm>
            <a:off x="242672" y="1918001"/>
            <a:ext cx="7400332" cy="4154984"/>
          </a:xfrm>
          <a:prstGeom prst="rect">
            <a:avLst/>
          </a:prstGeom>
          <a:solidFill>
            <a:schemeClr val="accent2">
              <a:lumMod val="20000"/>
              <a:lumOff val="80000"/>
            </a:schemeClr>
          </a:solidFill>
          <a:ln w="28575">
            <a:solidFill>
              <a:srgbClr val="1856AD"/>
            </a:solidFill>
          </a:ln>
        </p:spPr>
        <p:txBody>
          <a:bodyPr wrap="square">
            <a:spAutoFit/>
          </a:bodyPr>
          <a:lstStyle/>
          <a:p>
            <a:pPr marL="342900" indent="-342900">
              <a:buFont typeface="Arial" panose="020B0604020202020204" pitchFamily="34" charset="0"/>
              <a:buChar char="•"/>
            </a:pPr>
            <a:r>
              <a:rPr lang="zh-TW" altLang="en-US" sz="2400" dirty="0">
                <a:solidFill>
                  <a:srgbClr val="000000"/>
                </a:solidFill>
                <a:latin typeface="標楷體" panose="03000509000000000000" pitchFamily="65" charset="-120"/>
                <a:ea typeface="標楷體" panose="03000509000000000000" pitchFamily="65" charset="-120"/>
              </a:rPr>
              <a:t>國家衞健委建立醫療大數據開放共享的工作機制，加強健康醫療大數據的共享和交換，統籌建設健康醫療大數據上報系統</a:t>
            </a:r>
            <a:r>
              <a:rPr lang="zh-TW" altLang="en-US" sz="2400" dirty="0" smtClean="0">
                <a:solidFill>
                  <a:srgbClr val="000000"/>
                </a:solidFill>
                <a:latin typeface="標楷體" panose="03000509000000000000" pitchFamily="65" charset="-120"/>
                <a:ea typeface="標楷體" panose="03000509000000000000" pitchFamily="65" charset="-120"/>
              </a:rPr>
              <a:t>平</a:t>
            </a:r>
            <a:r>
              <a:rPr lang="zh-CN" altLang="en-US" sz="2400" dirty="0" smtClean="0">
                <a:solidFill>
                  <a:srgbClr val="000000"/>
                </a:solidFill>
                <a:latin typeface="標楷體" panose="03000509000000000000" pitchFamily="65" charset="-120"/>
                <a:ea typeface="標楷體" panose="03000509000000000000" pitchFamily="65" charset="-120"/>
              </a:rPr>
              <a:t>台</a:t>
            </a:r>
            <a:r>
              <a:rPr lang="zh-TW" altLang="en-US" sz="2400" dirty="0" smtClean="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信息資源目錄體系和共享交換體系</a:t>
            </a:r>
            <a:r>
              <a:rPr lang="zh-TW" altLang="en-US" sz="2400" dirty="0" smtClean="0">
                <a:solidFill>
                  <a:srgbClr val="000000"/>
                </a:solidFill>
                <a:latin typeface="標楷體" panose="03000509000000000000" pitchFamily="65" charset="-120"/>
                <a:ea typeface="標楷體" panose="03000509000000000000" pitchFamily="65" charset="-120"/>
              </a:rPr>
              <a:t>。</a:t>
            </a:r>
            <a:endParaRPr lang="en-US" altLang="zh-TW" sz="2400" dirty="0" smtClean="0">
              <a:solidFill>
                <a:srgbClr val="000000"/>
              </a:solidFill>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smtClean="0">
                <a:solidFill>
                  <a:srgbClr val="000000"/>
                </a:solidFill>
                <a:latin typeface="標楷體" panose="03000509000000000000" pitchFamily="65" charset="-120"/>
                <a:ea typeface="標楷體" panose="03000509000000000000" pitchFamily="65" charset="-120"/>
              </a:rPr>
              <a:t>香港政府鼓勵</a:t>
            </a:r>
            <a:r>
              <a:rPr lang="zh-TW" altLang="en-US" sz="2400" dirty="0">
                <a:solidFill>
                  <a:srgbClr val="000000"/>
                </a:solidFill>
                <a:latin typeface="標楷體" panose="03000509000000000000" pitchFamily="65" charset="-120"/>
                <a:ea typeface="標楷體" panose="03000509000000000000" pitchFamily="65" charset="-120"/>
              </a:rPr>
              <a:t>市民參與醫健通，以建立終身的電子健康紀錄</a:t>
            </a:r>
            <a:r>
              <a:rPr lang="zh-TW" altLang="en-US" sz="2400" dirty="0" smtClean="0">
                <a:solidFill>
                  <a:srgbClr val="000000"/>
                </a:solidFill>
                <a:latin typeface="標楷體" panose="03000509000000000000" pitchFamily="65" charset="-120"/>
                <a:ea typeface="標楷體" panose="03000509000000000000" pitchFamily="65" charset="-120"/>
              </a:rPr>
              <a:t>。醫</a:t>
            </a:r>
            <a:r>
              <a:rPr lang="zh-TW" altLang="en-US" sz="2400" dirty="0">
                <a:solidFill>
                  <a:srgbClr val="000000"/>
                </a:solidFill>
                <a:latin typeface="標楷體" panose="03000509000000000000" pitchFamily="65" charset="-120"/>
                <a:ea typeface="標楷體" panose="03000509000000000000" pitchFamily="65" charset="-120"/>
              </a:rPr>
              <a:t>健</a:t>
            </a:r>
            <a:r>
              <a:rPr lang="zh-TW" altLang="en-US" sz="2400" dirty="0" smtClean="0">
                <a:solidFill>
                  <a:srgbClr val="000000"/>
                </a:solidFill>
                <a:latin typeface="標楷體" panose="03000509000000000000" pitchFamily="65" charset="-120"/>
                <a:ea typeface="標楷體" panose="03000509000000000000" pitchFamily="65" charset="-120"/>
              </a:rPr>
              <a:t>通亦有助匯集</a:t>
            </a:r>
            <a:r>
              <a:rPr lang="zh-TW" altLang="en-US" sz="2400" dirty="0">
                <a:solidFill>
                  <a:srgbClr val="000000"/>
                </a:solidFill>
                <a:latin typeface="標楷體" panose="03000509000000000000" pitchFamily="65" charset="-120"/>
                <a:ea typeface="標楷體" panose="03000509000000000000" pitchFamily="65" charset="-120"/>
              </a:rPr>
              <a:t>市民在公私營系統和不同層的醫療系統的有用健康紀錄和數據，可逐步發展成為香港的醫療數據資料庫</a:t>
            </a:r>
            <a:r>
              <a:rPr lang="zh-TW" altLang="en-US" sz="2400" dirty="0" smtClean="0">
                <a:solidFill>
                  <a:srgbClr val="000000"/>
                </a:solidFill>
                <a:latin typeface="標楷體" panose="03000509000000000000" pitchFamily="65" charset="-120"/>
                <a:ea typeface="標楷體" panose="03000509000000000000" pitchFamily="65" charset="-120"/>
              </a:rPr>
              <a:t>。政府正考慮</a:t>
            </a:r>
            <a:r>
              <a:rPr lang="zh-TW" altLang="en-US" sz="2400" dirty="0">
                <a:solidFill>
                  <a:srgbClr val="000000"/>
                </a:solidFill>
                <a:latin typeface="標楷體" panose="03000509000000000000" pitchFamily="65" charset="-120"/>
                <a:ea typeface="標楷體" panose="03000509000000000000" pitchFamily="65" charset="-120"/>
              </a:rPr>
              <a:t>如何更佳地運用衞生署、醫管局以及地區康健中心分別蒐集到的健康資料和數據，包括有效運用有關數據用於制訂疾病監測、篩查、預防和治療的方案</a:t>
            </a:r>
            <a:r>
              <a:rPr lang="zh-TW" altLang="en-US" sz="2400" dirty="0" smtClean="0">
                <a:solidFill>
                  <a:srgbClr val="000000"/>
                </a:solidFill>
                <a:latin typeface="標楷體" panose="03000509000000000000" pitchFamily="65" charset="-120"/>
                <a:ea typeface="標楷體" panose="03000509000000000000" pitchFamily="65" charset="-120"/>
              </a:rPr>
              <a:t>。</a:t>
            </a:r>
            <a:endParaRPr lang="en-US" sz="2400" dirty="0">
              <a:latin typeface="標楷體" panose="03000509000000000000" pitchFamily="65" charset="-120"/>
              <a:ea typeface="標楷體" panose="03000509000000000000" pitchFamily="65" charset="-120"/>
            </a:endParaRPr>
          </a:p>
        </p:txBody>
      </p:sp>
      <p:pic>
        <p:nvPicPr>
          <p:cNvPr id="5" name="Picture 4">
            <a:hlinkClick r:id="rId4"/>
          </p:cNvPr>
          <p:cNvPicPr>
            <a:picLocks noChangeAspect="1"/>
          </p:cNvPicPr>
          <p:nvPr/>
        </p:nvPicPr>
        <p:blipFill>
          <a:blip r:embed="rId5"/>
          <a:stretch>
            <a:fillRect/>
          </a:stretch>
        </p:blipFill>
        <p:spPr>
          <a:xfrm>
            <a:off x="8145467" y="4088691"/>
            <a:ext cx="3245813" cy="1893391"/>
          </a:xfrm>
          <a:prstGeom prst="rect">
            <a:avLst/>
          </a:prstGeom>
        </p:spPr>
      </p:pic>
      <p:pic>
        <p:nvPicPr>
          <p:cNvPr id="10" name="Picture 9"/>
          <p:cNvPicPr>
            <a:picLocks noChangeAspect="1"/>
          </p:cNvPicPr>
          <p:nvPr/>
        </p:nvPicPr>
        <p:blipFill>
          <a:blip r:embed="rId6"/>
          <a:stretch>
            <a:fillRect/>
          </a:stretch>
        </p:blipFill>
        <p:spPr>
          <a:xfrm>
            <a:off x="8083447" y="6061999"/>
            <a:ext cx="1000265" cy="657317"/>
          </a:xfrm>
          <a:prstGeom prst="rect">
            <a:avLst/>
          </a:prstGeom>
        </p:spPr>
      </p:pic>
      <p:sp>
        <p:nvSpPr>
          <p:cNvPr id="13" name="Rectangle 12"/>
          <p:cNvSpPr/>
          <p:nvPr/>
        </p:nvSpPr>
        <p:spPr>
          <a:xfrm>
            <a:off x="7859232" y="1914264"/>
            <a:ext cx="3907999" cy="1938992"/>
          </a:xfrm>
          <a:prstGeom prst="rect">
            <a:avLst/>
          </a:prstGeom>
          <a:solidFill>
            <a:schemeClr val="accent5">
              <a:lumMod val="20000"/>
              <a:lumOff val="80000"/>
            </a:schemeClr>
          </a:solidFill>
          <a:ln w="38100">
            <a:solidFill>
              <a:srgbClr val="1856AD"/>
            </a:solidFill>
          </a:ln>
        </p:spPr>
        <p:txBody>
          <a:bodyPr wrap="square">
            <a:spAutoFit/>
          </a:bodyPr>
          <a:lstStyle/>
          <a:p>
            <a:pPr algn="ctr"/>
            <a:r>
              <a:rPr lang="zh-TW" altLang="en-US" sz="2400" dirty="0">
                <a:solidFill>
                  <a:srgbClr val="212121"/>
                </a:solidFill>
                <a:latin typeface="Muli-Regular"/>
              </a:rPr>
              <a:t>醫健</a:t>
            </a:r>
            <a:r>
              <a:rPr lang="zh-TW" altLang="en-US" sz="2400" dirty="0" smtClean="0">
                <a:solidFill>
                  <a:srgbClr val="212121"/>
                </a:solidFill>
                <a:latin typeface="Muli-Regular"/>
              </a:rPr>
              <a:t>通</a:t>
            </a:r>
            <a:endParaRPr lang="en-US" altLang="zh-TW" sz="2400" dirty="0" smtClean="0">
              <a:solidFill>
                <a:srgbClr val="212121"/>
              </a:solidFill>
              <a:latin typeface="Muli-Regular"/>
            </a:endParaRPr>
          </a:p>
          <a:p>
            <a:r>
              <a:rPr lang="zh-TW" altLang="en-US" sz="2400" dirty="0" smtClean="0">
                <a:solidFill>
                  <a:srgbClr val="212121"/>
                </a:solidFill>
                <a:latin typeface="Muli-Regular"/>
              </a:rPr>
              <a:t>由</a:t>
            </a:r>
            <a:r>
              <a:rPr lang="zh-TW" altLang="en-US" sz="2400" dirty="0">
                <a:solidFill>
                  <a:srgbClr val="212121"/>
                </a:solidFill>
                <a:latin typeface="Muli-Regular"/>
              </a:rPr>
              <a:t>香港政府開發的一個電子平台，目標為全港市民建立免費和終身的電子健康</a:t>
            </a:r>
            <a:r>
              <a:rPr lang="zh-TW" altLang="en-US" sz="2400" dirty="0" smtClean="0">
                <a:solidFill>
                  <a:srgbClr val="212121"/>
                </a:solidFill>
                <a:latin typeface="Muli-Regular"/>
              </a:rPr>
              <a:t>紀錄。點擊圖像了解更多。</a:t>
            </a:r>
            <a:endParaRPr lang="zh-TW" altLang="en-US" sz="2400" dirty="0">
              <a:solidFill>
                <a:srgbClr val="212121"/>
              </a:solidFill>
              <a:latin typeface="Muli-Regular"/>
            </a:endParaRPr>
          </a:p>
        </p:txBody>
      </p:sp>
      <p:sp>
        <p:nvSpPr>
          <p:cNvPr id="14" name="Rectangle 13"/>
          <p:cNvSpPr/>
          <p:nvPr/>
        </p:nvSpPr>
        <p:spPr>
          <a:xfrm>
            <a:off x="9083712" y="6067491"/>
            <a:ext cx="2459741" cy="646331"/>
          </a:xfrm>
          <a:prstGeom prst="rect">
            <a:avLst/>
          </a:prstGeom>
        </p:spPr>
        <p:txBody>
          <a:bodyPr wrap="square">
            <a:spAutoFit/>
          </a:bodyPr>
          <a:lstStyle/>
          <a:p>
            <a:r>
              <a:rPr lang="zh-TW" altLang="en-US" sz="1200" dirty="0" smtClean="0"/>
              <a:t>資料來源</a:t>
            </a:r>
            <a:r>
              <a:rPr lang="en-US" altLang="zh-TW" sz="1200" dirty="0" smtClean="0"/>
              <a:t>: </a:t>
            </a:r>
            <a:r>
              <a:rPr lang="zh-TW" altLang="en-US" sz="1200" dirty="0" smtClean="0"/>
              <a:t>醫健通 </a:t>
            </a:r>
            <a:r>
              <a:rPr lang="en-US" altLang="zh-TW" sz="1200" dirty="0" smtClean="0"/>
              <a:t>(</a:t>
            </a:r>
            <a:r>
              <a:rPr lang="en-US" sz="1200" dirty="0" smtClean="0"/>
              <a:t>https</a:t>
            </a:r>
            <a:r>
              <a:rPr lang="en-US" sz="1200" dirty="0"/>
              <a:t>://</a:t>
            </a:r>
            <a:r>
              <a:rPr lang="en-US" sz="1200" dirty="0" smtClean="0"/>
              <a:t>www.ehealth.gov.hk/tc/whats-ehealth/index.html</a:t>
            </a:r>
            <a:r>
              <a:rPr lang="en-US" altLang="zh-TW" sz="1200" dirty="0" smtClean="0"/>
              <a:t>)</a:t>
            </a:r>
            <a:endParaRPr lang="en-US" sz="1200" dirty="0"/>
          </a:p>
        </p:txBody>
      </p:sp>
    </p:spTree>
    <p:extLst>
      <p:ext uri="{BB962C8B-B14F-4D97-AF65-F5344CB8AC3E}">
        <p14:creationId xmlns:p14="http://schemas.microsoft.com/office/powerpoint/2010/main" val="3475691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F616ED0-E24B-49B7-8FC2-B996C92AE297}"/>
              </a:ext>
            </a:extLst>
          </p:cNvPr>
          <p:cNvSpPr txBox="1">
            <a:spLocks noChangeArrowheads="1"/>
          </p:cNvSpPr>
          <p:nvPr/>
        </p:nvSpPr>
        <p:spPr bwMode="auto">
          <a:xfrm>
            <a:off x="4116936" y="812952"/>
            <a:ext cx="3422552" cy="48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r>
              <a:rPr lang="zh-CN" altLang="en-US" sz="2800" b="1" dirty="0">
                <a:cs typeface="+mn-cs"/>
              </a:rPr>
              <a:t>數據</a:t>
            </a:r>
            <a:r>
              <a:rPr lang="zh-CN" altLang="en-US" sz="2800" b="1" dirty="0" smtClean="0">
                <a:cs typeface="+mn-cs"/>
              </a:rPr>
              <a:t>安全</a:t>
            </a:r>
            <a:r>
              <a:rPr lang="zh-TW" altLang="en-US" sz="2800" b="1" dirty="0" smtClean="0">
                <a:cs typeface="+mn-cs"/>
              </a:rPr>
              <a:t>及</a:t>
            </a:r>
            <a:r>
              <a:rPr lang="zh-TW" altLang="en-US" sz="2800" b="1" dirty="0">
                <a:cs typeface="+mn-cs"/>
              </a:rPr>
              <a:t>數據泄</a:t>
            </a:r>
            <a:r>
              <a:rPr lang="zh-TW" altLang="en-US" sz="2800" b="1" dirty="0" smtClean="0">
                <a:cs typeface="+mn-cs"/>
              </a:rPr>
              <a:t>露</a:t>
            </a:r>
            <a:endParaRPr lang="zh-HK" altLang="en-US" sz="2800" b="1" strike="sngStrike" dirty="0">
              <a:cs typeface="+mn-cs"/>
            </a:endParaRPr>
          </a:p>
        </p:txBody>
      </p:sp>
      <p:sp>
        <p:nvSpPr>
          <p:cNvPr id="6" name="Freeform 7">
            <a:extLst>
              <a:ext uri="{FF2B5EF4-FFF2-40B4-BE49-F238E27FC236}">
                <a16:creationId xmlns:a16="http://schemas.microsoft.com/office/drawing/2014/main" id="{5EB7317F-598A-4F3A-8052-E7D81DF4D387}"/>
              </a:ext>
            </a:extLst>
          </p:cNvPr>
          <p:cNvSpPr/>
          <p:nvPr/>
        </p:nvSpPr>
        <p:spPr bwMode="auto">
          <a:xfrm>
            <a:off x="3488678" y="86214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0" name="文本框 9">
            <a:extLst>
              <a:ext uri="{FF2B5EF4-FFF2-40B4-BE49-F238E27FC236}">
                <a16:creationId xmlns:a16="http://schemas.microsoft.com/office/drawing/2014/main" id="{AB26D7FB-CC4E-4011-BCB0-E58119EC8216}"/>
              </a:ext>
            </a:extLst>
          </p:cNvPr>
          <p:cNvSpPr txBox="1"/>
          <p:nvPr/>
        </p:nvSpPr>
        <p:spPr>
          <a:xfrm>
            <a:off x="338774" y="5151954"/>
            <a:ext cx="11140695" cy="1258372"/>
          </a:xfrm>
          <a:prstGeom prst="round2SameRect">
            <a:avLst/>
          </a:prstGeom>
          <a:solidFill>
            <a:schemeClr val="accent6">
              <a:lumMod val="20000"/>
              <a:lumOff val="80000"/>
            </a:schemeClr>
          </a:solidFill>
        </p:spPr>
        <p:txBody>
          <a:bodyPr wrap="square">
            <a:spAutoFit/>
          </a:bodyPr>
          <a:lstStyle/>
          <a:p>
            <a:pPr algn="just"/>
            <a:r>
              <a:rPr lang="en-US" altLang="zh-CN" sz="2400" dirty="0" smtClean="0"/>
              <a:t>2018</a:t>
            </a:r>
            <a:r>
              <a:rPr lang="zh-CN" altLang="en-US" sz="2400" dirty="0" smtClean="0"/>
              <a:t>年，</a:t>
            </a:r>
            <a:r>
              <a:rPr lang="zh-TW" altLang="en-US" sz="2400" dirty="0" smtClean="0"/>
              <a:t>一家國際大型連鎖酒店集團</a:t>
            </a:r>
            <a:r>
              <a:rPr lang="zh-CN" altLang="en-US" sz="2400" dirty="0" smtClean="0"/>
              <a:t>的</a:t>
            </a:r>
            <a:r>
              <a:rPr lang="zh-CN" altLang="en-US" sz="2400" dirty="0"/>
              <a:t>一個客房預訂資料庫</a:t>
            </a:r>
            <a:r>
              <a:rPr lang="zh-CN" altLang="en-US" sz="2400" dirty="0" smtClean="0"/>
              <a:t>被</a:t>
            </a:r>
            <a:r>
              <a:rPr lang="zh-TW" altLang="en-US" sz="2400" dirty="0" smtClean="0"/>
              <a:t>黑</a:t>
            </a:r>
            <a:r>
              <a:rPr lang="zh-CN" altLang="en-US" sz="2400" dirty="0" smtClean="0"/>
              <a:t>客</a:t>
            </a:r>
            <a:r>
              <a:rPr lang="zh-CN" altLang="en-US" sz="2400" dirty="0"/>
              <a:t>入侵</a:t>
            </a:r>
            <a:r>
              <a:rPr lang="zh-CN" altLang="en-US" sz="2400" dirty="0" smtClean="0"/>
              <a:t>，</a:t>
            </a:r>
            <a:r>
              <a:rPr lang="zh-TW" altLang="en-US" sz="2400" dirty="0" smtClean="0"/>
              <a:t>令眾多</a:t>
            </a:r>
            <a:r>
              <a:rPr lang="zh-CN" altLang="en-US" sz="2400" dirty="0" smtClean="0"/>
              <a:t>客人</a:t>
            </a:r>
            <a:r>
              <a:rPr lang="zh-CN" altLang="en-US" sz="2400" dirty="0"/>
              <a:t>的</a:t>
            </a:r>
            <a:r>
              <a:rPr lang="zh-CN" altLang="en-US" sz="2400" dirty="0" smtClean="0"/>
              <a:t>資訊</a:t>
            </a:r>
            <a:r>
              <a:rPr lang="zh-TW" altLang="en-US" sz="2400" dirty="0" smtClean="0"/>
              <a:t>（包括姓名、護照號碼、電話號碼</a:t>
            </a:r>
            <a:r>
              <a:rPr lang="zh-TW" altLang="en-US" sz="2400" dirty="0"/>
              <a:t>等</a:t>
            </a:r>
            <a:r>
              <a:rPr lang="zh-TW" altLang="en-US" sz="2400" dirty="0" smtClean="0"/>
              <a:t>）</a:t>
            </a:r>
            <a:r>
              <a:rPr lang="zh-CN" altLang="en-US" sz="2400" dirty="0" smtClean="0"/>
              <a:t>被</a:t>
            </a:r>
            <a:r>
              <a:rPr lang="zh-CN" altLang="en-US" sz="2400" dirty="0"/>
              <a:t>洩露</a:t>
            </a:r>
            <a:r>
              <a:rPr lang="zh-CN" altLang="en-US" sz="2400" dirty="0" smtClean="0"/>
              <a:t>。此事件直接導致</a:t>
            </a:r>
            <a:r>
              <a:rPr lang="zh-TW" altLang="en-US" sz="2400" dirty="0" smtClean="0"/>
              <a:t>該酒店集團的形象，及後經調查後亦被監管機構因未保護客人資料而罰款</a:t>
            </a:r>
            <a:r>
              <a:rPr lang="zh-CN" altLang="en-US" sz="2400" dirty="0" smtClean="0"/>
              <a:t>。</a:t>
            </a:r>
            <a:endParaRPr lang="zh-CN" altLang="en-US" sz="2400" dirty="0"/>
          </a:p>
        </p:txBody>
      </p:sp>
      <p:sp>
        <p:nvSpPr>
          <p:cNvPr id="12" name="文本框 11">
            <a:extLst>
              <a:ext uri="{FF2B5EF4-FFF2-40B4-BE49-F238E27FC236}">
                <a16:creationId xmlns:a16="http://schemas.microsoft.com/office/drawing/2014/main" id="{58CE21C9-0838-4466-B8A1-45B2E9A549E5}"/>
              </a:ext>
            </a:extLst>
          </p:cNvPr>
          <p:cNvSpPr txBox="1"/>
          <p:nvPr/>
        </p:nvSpPr>
        <p:spPr>
          <a:xfrm>
            <a:off x="338774" y="1319439"/>
            <a:ext cx="11140695" cy="1569660"/>
          </a:xfrm>
          <a:prstGeom prst="rect">
            <a:avLst/>
          </a:prstGeom>
          <a:solidFill>
            <a:schemeClr val="accent5">
              <a:lumMod val="20000"/>
              <a:lumOff val="80000"/>
            </a:schemeClr>
          </a:solidFill>
        </p:spPr>
        <p:txBody>
          <a:bodyPr wrap="square">
            <a:spAutoFit/>
          </a:bodyPr>
          <a:lstStyle/>
          <a:p>
            <a:pPr algn="just"/>
            <a:r>
              <a:rPr lang="zh-CN" altLang="en-US" sz="2400" dirty="0" smtClean="0"/>
              <a:t>在大數據時代，</a:t>
            </a:r>
            <a:r>
              <a:rPr lang="zh-TW" altLang="en-US" sz="2400" dirty="0" smtClean="0"/>
              <a:t>我們的個人資料很容易被收集</a:t>
            </a:r>
            <a:r>
              <a:rPr lang="zh-CN" altLang="en-US" sz="2400" dirty="0" smtClean="0"/>
              <a:t>，例如健身</a:t>
            </a:r>
            <a:r>
              <a:rPr lang="zh-CN" altLang="en-US" sz="2400" dirty="0"/>
              <a:t>設備可以收集</a:t>
            </a:r>
            <a:r>
              <a:rPr lang="zh-CN" altLang="en-US" sz="2400" dirty="0" smtClean="0"/>
              <a:t>人們的血壓、脈搏、睡眠數據，</a:t>
            </a:r>
            <a:r>
              <a:rPr lang="zh-TW" altLang="en-US" sz="2400" dirty="0" smtClean="0"/>
              <a:t>網上購物</a:t>
            </a:r>
            <a:r>
              <a:rPr lang="zh-CN" altLang="en-US" sz="2400" dirty="0" smtClean="0"/>
              <a:t>記錄購買商品的情況，航空公司通過購買機票的記錄收集旅行安排的資訊等。</a:t>
            </a:r>
            <a:r>
              <a:rPr lang="zh-TW" altLang="en-US" sz="2400" dirty="0" smtClean="0"/>
              <a:t>因此我們要提高意識保障及尊重</a:t>
            </a:r>
            <a:r>
              <a:rPr lang="zh-CN" altLang="en-US" sz="2400" dirty="0" smtClean="0"/>
              <a:t>個人私隱</a:t>
            </a:r>
            <a:r>
              <a:rPr lang="zh-TW" altLang="en-US" sz="2400" dirty="0" smtClean="0"/>
              <a:t>，在</a:t>
            </a:r>
            <a:r>
              <a:rPr lang="zh-TW" altLang="en-US" sz="2400" dirty="0"/>
              <a:t>網上</a:t>
            </a:r>
            <a:r>
              <a:rPr lang="zh-TW" altLang="en-US" sz="2400" dirty="0" smtClean="0"/>
              <a:t>接收或輸入</a:t>
            </a:r>
            <a:r>
              <a:rPr lang="zh-TW" altLang="en-US" sz="2400" dirty="0"/>
              <a:t>數據時</a:t>
            </a:r>
            <a:r>
              <a:rPr lang="zh-TW" altLang="en-US" sz="2400" dirty="0" smtClean="0"/>
              <a:t>要小心，善用工具交換資訊之餘，也要好好保護</a:t>
            </a:r>
            <a:r>
              <a:rPr lang="zh-TW" altLang="en-US" sz="2400" dirty="0"/>
              <a:t>私</a:t>
            </a:r>
            <a:r>
              <a:rPr lang="zh-TW" altLang="en-US" sz="2400" dirty="0" smtClean="0"/>
              <a:t>隱。</a:t>
            </a:r>
            <a:endParaRPr lang="zh-CN" altLang="en-US" sz="2400" dirty="0"/>
          </a:p>
        </p:txBody>
      </p:sp>
      <p:grpSp>
        <p:nvGrpSpPr>
          <p:cNvPr id="13" name="组合 38">
            <a:extLst>
              <a:ext uri="{FF2B5EF4-FFF2-40B4-BE49-F238E27FC236}">
                <a16:creationId xmlns:a16="http://schemas.microsoft.com/office/drawing/2014/main" id="{4C51EAF8-8E30-460E-9EA5-AEB3911860B7}"/>
              </a:ext>
            </a:extLst>
          </p:cNvPr>
          <p:cNvGrpSpPr/>
          <p:nvPr/>
        </p:nvGrpSpPr>
        <p:grpSpPr bwMode="auto">
          <a:xfrm>
            <a:off x="338774" y="4782622"/>
            <a:ext cx="638354" cy="458110"/>
            <a:chOff x="4225771" y="1065320"/>
            <a:chExt cx="895881" cy="947506"/>
          </a:xfrm>
        </p:grpSpPr>
        <p:sp>
          <p:nvSpPr>
            <p:cNvPr id="14" name="矩形 13">
              <a:extLst>
                <a:ext uri="{FF2B5EF4-FFF2-40B4-BE49-F238E27FC236}">
                  <a16:creationId xmlns:a16="http://schemas.microsoft.com/office/drawing/2014/main" id="{2CE95D45-5B3D-410C-9C4C-DFFB8462915A}"/>
                </a:ext>
              </a:extLst>
            </p:cNvPr>
            <p:cNvSpPr/>
            <p:nvPr/>
          </p:nvSpPr>
          <p:spPr>
            <a:xfrm>
              <a:off x="4269019"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5" name="矩形 14">
              <a:extLst>
                <a:ext uri="{FF2B5EF4-FFF2-40B4-BE49-F238E27FC236}">
                  <a16:creationId xmlns:a16="http://schemas.microsoft.com/office/drawing/2014/main" id="{B5F37832-75DA-4CE4-91B8-ADBA66600ECB}"/>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16" name="文本框 42">
            <a:extLst>
              <a:ext uri="{FF2B5EF4-FFF2-40B4-BE49-F238E27FC236}">
                <a16:creationId xmlns:a16="http://schemas.microsoft.com/office/drawing/2014/main" id="{843950D9-A2BB-488A-899E-2CE92A0195A9}"/>
              </a:ext>
            </a:extLst>
          </p:cNvPr>
          <p:cNvSpPr txBox="1">
            <a:spLocks noChangeArrowheads="1"/>
          </p:cNvSpPr>
          <p:nvPr/>
        </p:nvSpPr>
        <p:spPr bwMode="auto">
          <a:xfrm>
            <a:off x="349868" y="4782622"/>
            <a:ext cx="646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pitchFamily="2" charset="-122"/>
              </a:defRPr>
            </a:lvl1pPr>
            <a:lvl2pPr marL="742950" indent="-285750">
              <a:defRPr>
                <a:solidFill>
                  <a:schemeClr val="tx1"/>
                </a:solidFill>
                <a:latin typeface="Arial" panose="020B0604020202090204" pitchFamily="34" charset="0"/>
                <a:ea typeface="宋体" panose="02010600030101010101" pitchFamily="2" charset="-122"/>
              </a:defRPr>
            </a:lvl2pPr>
            <a:lvl3pPr marL="1143000" indent="-228600">
              <a:defRPr>
                <a:solidFill>
                  <a:schemeClr val="tx1"/>
                </a:solidFill>
                <a:latin typeface="Arial" panose="020B0604020202090204" pitchFamily="34" charset="0"/>
                <a:ea typeface="宋体" panose="02010600030101010101" pitchFamily="2" charset="-122"/>
              </a:defRPr>
            </a:lvl3pPr>
            <a:lvl4pPr marL="1600200" indent="-228600">
              <a:defRPr>
                <a:solidFill>
                  <a:schemeClr val="tx1"/>
                </a:solidFill>
                <a:latin typeface="Arial" panose="020B0604020202090204" pitchFamily="34" charset="0"/>
                <a:ea typeface="宋体" panose="02010600030101010101" pitchFamily="2" charset="-122"/>
              </a:defRPr>
            </a:lvl4pPr>
            <a:lvl5pPr marL="2057400" indent="-22860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r>
              <a:rPr lang="zh-CN" altLang="en-US" dirty="0" smtClean="0">
                <a:latin typeface="DFKai-SB" panose="03000509000000000000" pitchFamily="65" charset="-120"/>
                <a:ea typeface="DFKai-SB" panose="03000509000000000000" pitchFamily="65" charset="-120"/>
              </a:rPr>
              <a:t>案例</a:t>
            </a:r>
            <a:endParaRPr lang="zh-CN" altLang="en-US" dirty="0">
              <a:latin typeface="DFKai-SB" panose="03000509000000000000" pitchFamily="65" charset="-120"/>
              <a:ea typeface="DFKai-SB" panose="03000509000000000000" pitchFamily="65" charset="-120"/>
            </a:endParaRPr>
          </a:p>
        </p:txBody>
      </p:sp>
      <p:sp>
        <p:nvSpPr>
          <p:cNvPr id="18" name="文本框 17">
            <a:extLst>
              <a:ext uri="{FF2B5EF4-FFF2-40B4-BE49-F238E27FC236}">
                <a16:creationId xmlns:a16="http://schemas.microsoft.com/office/drawing/2014/main" id="{4D63ADFD-6A41-40E7-A21F-32CAECD3A4B1}"/>
              </a:ext>
            </a:extLst>
          </p:cNvPr>
          <p:cNvSpPr txBox="1"/>
          <p:nvPr/>
        </p:nvSpPr>
        <p:spPr>
          <a:xfrm>
            <a:off x="4531507" y="4657712"/>
            <a:ext cx="2755231" cy="523220"/>
          </a:xfrm>
          <a:prstGeom prst="rect">
            <a:avLst/>
          </a:prstGeom>
          <a:noFill/>
        </p:spPr>
        <p:txBody>
          <a:bodyPr wrap="square">
            <a:spAutoFit/>
          </a:bodyPr>
          <a:lstStyle/>
          <a:p>
            <a:r>
              <a:rPr lang="zh-CN" altLang="en-US" sz="2800" b="1" dirty="0"/>
              <a:t>客人資訊</a:t>
            </a:r>
            <a:r>
              <a:rPr lang="zh-CN" altLang="en-US" sz="2800" b="1" dirty="0" smtClean="0"/>
              <a:t>被</a:t>
            </a:r>
            <a:r>
              <a:rPr lang="zh-TW" altLang="en-US" sz="2800" b="1" dirty="0"/>
              <a:t>泄</a:t>
            </a:r>
            <a:r>
              <a:rPr lang="zh-CN" altLang="en-US" sz="2800" b="1" dirty="0" smtClean="0"/>
              <a:t>露</a:t>
            </a:r>
            <a:endParaRPr lang="zh-CN" altLang="en-US" sz="2800" b="1" dirty="0"/>
          </a:p>
        </p:txBody>
      </p:sp>
      <p:sp>
        <p:nvSpPr>
          <p:cNvPr id="3" name="文字方塊 2"/>
          <p:cNvSpPr txBox="1"/>
          <p:nvPr/>
        </p:nvSpPr>
        <p:spPr>
          <a:xfrm>
            <a:off x="542959" y="6507817"/>
            <a:ext cx="9608359" cy="276999"/>
          </a:xfrm>
          <a:prstGeom prst="rect">
            <a:avLst/>
          </a:prstGeom>
          <a:noFill/>
        </p:spPr>
        <p:txBody>
          <a:bodyPr wrap="square" rtlCol="0">
            <a:spAutoFit/>
          </a:bodyPr>
          <a:lstStyle/>
          <a:p>
            <a:r>
              <a:rPr lang="zh-TW" altLang="en-US" sz="1200" dirty="0" smtClean="0"/>
              <a:t>參考資料：</a:t>
            </a:r>
            <a:r>
              <a:rPr lang="en-US" altLang="zh-TW" sz="1200" dirty="0" smtClean="0"/>
              <a:t>National Cyber Security Centre (https</a:t>
            </a:r>
            <a:r>
              <a:rPr lang="en-US" altLang="zh-TW" sz="1200" dirty="0"/>
              <a:t>://www.ncsc.gov.uk/guidance/ncsc-advice-marriott-international-customers</a:t>
            </a:r>
            <a:r>
              <a:rPr lang="en-US" altLang="zh-TW" sz="1200" dirty="0" smtClean="0"/>
              <a:t>)</a:t>
            </a:r>
            <a:endParaRPr lang="zh-HK" altLang="en-US" sz="1200" dirty="0"/>
          </a:p>
        </p:txBody>
      </p:sp>
      <p:sp>
        <p:nvSpPr>
          <p:cNvPr id="17" name="任意多边形: 形状 12">
            <a:extLst>
              <a:ext uri="{FF2B5EF4-FFF2-40B4-BE49-F238E27FC236}">
                <a16:creationId xmlns:a16="http://schemas.microsoft.com/office/drawing/2014/main" id="{37C87608-262A-4309-807F-EA21E2EEB49F}"/>
              </a:ext>
            </a:extLst>
          </p:cNvPr>
          <p:cNvSpPr/>
          <p:nvPr/>
        </p:nvSpPr>
        <p:spPr bwMode="auto">
          <a:xfrm>
            <a:off x="2995255" y="137309"/>
            <a:ext cx="5275963"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大數據帶來</a:t>
            </a:r>
            <a:r>
              <a:rPr lang="zh-TW" altLang="en-US" sz="4000" b="1" dirty="0">
                <a:solidFill>
                  <a:srgbClr val="FFFFFF"/>
                </a:solidFill>
                <a:latin typeface="DFKai-SB" panose="03000509000000000000" pitchFamily="65" charset="-120"/>
                <a:ea typeface="DFKai-SB" panose="03000509000000000000" pitchFamily="65" charset="-120"/>
              </a:rPr>
              <a:t>的風險</a:t>
            </a:r>
          </a:p>
        </p:txBody>
      </p:sp>
      <p:sp>
        <p:nvSpPr>
          <p:cNvPr id="2" name="Rectangle 1"/>
          <p:cNvSpPr/>
          <p:nvPr/>
        </p:nvSpPr>
        <p:spPr>
          <a:xfrm>
            <a:off x="322642" y="3484802"/>
            <a:ext cx="11140695" cy="1200329"/>
          </a:xfrm>
          <a:prstGeom prst="rect">
            <a:avLst/>
          </a:prstGeom>
          <a:solidFill>
            <a:schemeClr val="accent2">
              <a:lumMod val="20000"/>
              <a:lumOff val="80000"/>
            </a:schemeClr>
          </a:solidFill>
        </p:spPr>
        <p:txBody>
          <a:bodyPr wrap="square">
            <a:spAutoFit/>
          </a:bodyPr>
          <a:lstStyle/>
          <a:p>
            <a:r>
              <a:rPr lang="zh-CN" altLang="en-US" sz="2400" dirty="0" smtClean="0">
                <a:latin typeface="DFKai-SB" panose="03000509000000000000" pitchFamily="65" charset="-120"/>
                <a:ea typeface="DFKai-SB" panose="03000509000000000000" pitchFamily="65" charset="-120"/>
              </a:rPr>
              <a:t>在</a:t>
            </a:r>
            <a:r>
              <a:rPr lang="zh-CN" altLang="en-US" sz="2400" dirty="0">
                <a:latin typeface="DFKai-SB" panose="03000509000000000000" pitchFamily="65" charset="-120"/>
                <a:ea typeface="DFKai-SB" panose="03000509000000000000" pitchFamily="65" charset="-120"/>
              </a:rPr>
              <a:t>智能手機上安裝一款新的</a:t>
            </a:r>
            <a:r>
              <a:rPr lang="zh-CN" altLang="en-US" sz="2400" dirty="0" smtClean="0">
                <a:latin typeface="DFKai-SB" panose="03000509000000000000" pitchFamily="65" charset="-120"/>
                <a:ea typeface="DFKai-SB" panose="03000509000000000000" pitchFamily="65" charset="-120"/>
              </a:rPr>
              <a:t>應用</a:t>
            </a:r>
            <a:r>
              <a:rPr lang="zh-TW" altLang="en-US" sz="2400" dirty="0" smtClean="0">
                <a:latin typeface="DFKai-SB" panose="03000509000000000000" pitchFamily="65" charset="-120"/>
                <a:ea typeface="DFKai-SB" panose="03000509000000000000" pitchFamily="65" charset="-120"/>
              </a:rPr>
              <a:t>程式時</a:t>
            </a:r>
            <a:r>
              <a:rPr lang="zh-TW" altLang="en-US" sz="2400" dirty="0">
                <a:latin typeface="DFKai-SB" panose="03000509000000000000" pitchFamily="65" charset="-120"/>
                <a:ea typeface="DFKai-SB" panose="03000509000000000000" pitchFamily="65" charset="-120"/>
              </a:rPr>
              <a:t>被</a:t>
            </a:r>
            <a:r>
              <a:rPr lang="zh-CN" altLang="en-US" sz="2400" dirty="0" smtClean="0">
                <a:latin typeface="DFKai-SB" panose="03000509000000000000" pitchFamily="65" charset="-120"/>
                <a:ea typeface="DFKai-SB" panose="03000509000000000000" pitchFamily="65" charset="-120"/>
              </a:rPr>
              <a:t>要求</a:t>
            </a:r>
            <a:r>
              <a:rPr lang="zh-CN" altLang="en-US" sz="2400" dirty="0">
                <a:latin typeface="DFKai-SB" panose="03000509000000000000" pitchFamily="65" charset="-120"/>
                <a:ea typeface="DFKai-SB" panose="03000509000000000000" pitchFamily="65" charset="-120"/>
              </a:rPr>
              <a:t>獲取位置、照片、通訊錄訪問等</a:t>
            </a:r>
            <a:r>
              <a:rPr lang="zh-CN" altLang="en-US" sz="2400" dirty="0" smtClean="0">
                <a:latin typeface="DFKai-SB" panose="03000509000000000000" pitchFamily="65" charset="-120"/>
                <a:ea typeface="DFKai-SB" panose="03000509000000000000" pitchFamily="65" charset="-120"/>
              </a:rPr>
              <a:t>授權</a:t>
            </a:r>
            <a:r>
              <a:rPr lang="zh-TW" altLang="en-US" sz="2400" dirty="0">
                <a:latin typeface="DFKai-SB" panose="03000509000000000000" pitchFamily="65" charset="-120"/>
                <a:ea typeface="DFKai-SB" panose="03000509000000000000" pitchFamily="65" charset="-120"/>
              </a:rPr>
              <a:t>，部分</a:t>
            </a:r>
            <a:r>
              <a:rPr lang="zh-TW" altLang="en-US" sz="2400" dirty="0" smtClean="0">
                <a:latin typeface="DFKai-SB" panose="03000509000000000000" pitchFamily="65" charset="-120"/>
                <a:ea typeface="DFKai-SB" panose="03000509000000000000" pitchFamily="65" charset="-120"/>
              </a:rPr>
              <a:t>應用程式甚至還會要求</a:t>
            </a:r>
            <a:r>
              <a:rPr lang="zh-TW" altLang="en-US" sz="2400" dirty="0">
                <a:latin typeface="DFKai-SB" panose="03000509000000000000" pitchFamily="65" charset="-120"/>
                <a:ea typeface="DFKai-SB" panose="03000509000000000000" pitchFamily="65" charset="-120"/>
              </a:rPr>
              <a:t>開放訪問通訊錄</a:t>
            </a:r>
            <a:r>
              <a:rPr lang="zh-TW" altLang="en-US" sz="2400" dirty="0" smtClean="0">
                <a:latin typeface="DFKai-SB" panose="03000509000000000000" pitchFamily="65" charset="-120"/>
                <a:ea typeface="DFKai-SB" panose="03000509000000000000" pitchFamily="65" charset="-120"/>
              </a:rPr>
              <a:t>權限，可能把我們的個人資料泄露給別人</a:t>
            </a:r>
            <a:r>
              <a:rPr lang="en-US" altLang="zh-TW" sz="2400" dirty="0" smtClean="0">
                <a:latin typeface="DFKai-SB" panose="03000509000000000000" pitchFamily="65" charset="-120"/>
                <a:ea typeface="DFKai-SB" panose="03000509000000000000" pitchFamily="65" charset="-120"/>
              </a:rPr>
              <a:t>……</a:t>
            </a:r>
            <a:endParaRPr lang="en-US" sz="2400" dirty="0"/>
          </a:p>
        </p:txBody>
      </p:sp>
      <p:grpSp>
        <p:nvGrpSpPr>
          <p:cNvPr id="19" name="组合 38">
            <a:extLst>
              <a:ext uri="{FF2B5EF4-FFF2-40B4-BE49-F238E27FC236}">
                <a16:creationId xmlns:a16="http://schemas.microsoft.com/office/drawing/2014/main" id="{4C51EAF8-8E30-460E-9EA5-AEB3911860B7}"/>
              </a:ext>
            </a:extLst>
          </p:cNvPr>
          <p:cNvGrpSpPr/>
          <p:nvPr/>
        </p:nvGrpSpPr>
        <p:grpSpPr bwMode="auto">
          <a:xfrm>
            <a:off x="322642" y="3061797"/>
            <a:ext cx="638354" cy="458110"/>
            <a:chOff x="4225771" y="1065320"/>
            <a:chExt cx="895881" cy="947506"/>
          </a:xfrm>
        </p:grpSpPr>
        <p:sp>
          <p:nvSpPr>
            <p:cNvPr id="20" name="矩形 13">
              <a:extLst>
                <a:ext uri="{FF2B5EF4-FFF2-40B4-BE49-F238E27FC236}">
                  <a16:creationId xmlns:a16="http://schemas.microsoft.com/office/drawing/2014/main" id="{2CE95D45-5B3D-410C-9C4C-DFFB8462915A}"/>
                </a:ext>
              </a:extLst>
            </p:cNvPr>
            <p:cNvSpPr/>
            <p:nvPr/>
          </p:nvSpPr>
          <p:spPr>
            <a:xfrm>
              <a:off x="4269019"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21" name="矩形 14">
              <a:extLst>
                <a:ext uri="{FF2B5EF4-FFF2-40B4-BE49-F238E27FC236}">
                  <a16:creationId xmlns:a16="http://schemas.microsoft.com/office/drawing/2014/main" id="{B5F37832-75DA-4CE4-91B8-ADBA66600ECB}"/>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22" name="文本框 42">
            <a:extLst>
              <a:ext uri="{FF2B5EF4-FFF2-40B4-BE49-F238E27FC236}">
                <a16:creationId xmlns:a16="http://schemas.microsoft.com/office/drawing/2014/main" id="{843950D9-A2BB-488A-899E-2CE92A0195A9}"/>
              </a:ext>
            </a:extLst>
          </p:cNvPr>
          <p:cNvSpPr txBox="1">
            <a:spLocks noChangeArrowheads="1"/>
          </p:cNvSpPr>
          <p:nvPr/>
        </p:nvSpPr>
        <p:spPr bwMode="auto">
          <a:xfrm>
            <a:off x="322642" y="3104564"/>
            <a:ext cx="646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90204" pitchFamily="34" charset="0"/>
                <a:ea typeface="宋体" panose="02010600030101010101" pitchFamily="2" charset="-122"/>
              </a:defRPr>
            </a:lvl1pPr>
            <a:lvl2pPr marL="742950" indent="-285750">
              <a:defRPr>
                <a:solidFill>
                  <a:schemeClr val="tx1"/>
                </a:solidFill>
                <a:latin typeface="Arial" panose="020B0604020202090204" pitchFamily="34" charset="0"/>
                <a:ea typeface="宋体" panose="02010600030101010101" pitchFamily="2" charset="-122"/>
              </a:defRPr>
            </a:lvl2pPr>
            <a:lvl3pPr marL="1143000" indent="-228600">
              <a:defRPr>
                <a:solidFill>
                  <a:schemeClr val="tx1"/>
                </a:solidFill>
                <a:latin typeface="Arial" panose="020B0604020202090204" pitchFamily="34" charset="0"/>
                <a:ea typeface="宋体" panose="02010600030101010101" pitchFamily="2" charset="-122"/>
              </a:defRPr>
            </a:lvl3pPr>
            <a:lvl4pPr marL="1600200" indent="-228600">
              <a:defRPr>
                <a:solidFill>
                  <a:schemeClr val="tx1"/>
                </a:solidFill>
                <a:latin typeface="Arial" panose="020B0604020202090204" pitchFamily="34" charset="0"/>
                <a:ea typeface="宋体" panose="02010600030101010101" pitchFamily="2" charset="-122"/>
              </a:defRPr>
            </a:lvl4pPr>
            <a:lvl5pPr marL="2057400" indent="-22860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r>
              <a:rPr lang="zh-TW" altLang="en-US" dirty="0" smtClean="0">
                <a:latin typeface="DFKai-SB" panose="03000509000000000000" pitchFamily="65" charset="-120"/>
                <a:ea typeface="DFKai-SB" panose="03000509000000000000" pitchFamily="65" charset="-120"/>
              </a:rPr>
              <a:t>情景</a:t>
            </a:r>
            <a:endParaRPr lang="zh-CN" altLang="en-US" dirty="0">
              <a:latin typeface="DFKai-SB" panose="03000509000000000000" pitchFamily="65" charset="-120"/>
              <a:ea typeface="DFKai-SB" panose="03000509000000000000" pitchFamily="65" charset="-120"/>
            </a:endParaRPr>
          </a:p>
        </p:txBody>
      </p:sp>
      <p:sp>
        <p:nvSpPr>
          <p:cNvPr id="23" name="文本框 17">
            <a:extLst>
              <a:ext uri="{FF2B5EF4-FFF2-40B4-BE49-F238E27FC236}">
                <a16:creationId xmlns:a16="http://schemas.microsoft.com/office/drawing/2014/main" id="{4D63ADFD-6A41-40E7-A21F-32CAECD3A4B1}"/>
              </a:ext>
            </a:extLst>
          </p:cNvPr>
          <p:cNvSpPr txBox="1"/>
          <p:nvPr/>
        </p:nvSpPr>
        <p:spPr>
          <a:xfrm>
            <a:off x="4950929" y="2945314"/>
            <a:ext cx="1656906" cy="523220"/>
          </a:xfrm>
          <a:prstGeom prst="rect">
            <a:avLst/>
          </a:prstGeom>
          <a:noFill/>
        </p:spPr>
        <p:txBody>
          <a:bodyPr wrap="square">
            <a:spAutoFit/>
          </a:bodyPr>
          <a:lstStyle/>
          <a:p>
            <a:r>
              <a:rPr lang="zh-CN" altLang="en-US" sz="2800" b="1" dirty="0" smtClean="0"/>
              <a:t>資訊</a:t>
            </a:r>
            <a:r>
              <a:rPr lang="zh-TW" altLang="en-US" sz="2800" b="1" dirty="0"/>
              <a:t>外</a:t>
            </a:r>
            <a:r>
              <a:rPr lang="zh-TW" altLang="en-US" sz="2800" b="1" dirty="0" smtClean="0"/>
              <a:t>泄</a:t>
            </a:r>
            <a:endParaRPr lang="zh-CN" altLang="en-US" sz="2800" b="1" dirty="0"/>
          </a:p>
        </p:txBody>
      </p:sp>
    </p:spTree>
    <p:extLst>
      <p:ext uri="{BB962C8B-B14F-4D97-AF65-F5344CB8AC3E}">
        <p14:creationId xmlns:p14="http://schemas.microsoft.com/office/powerpoint/2010/main" val="2561668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1" name="标题 3073">
            <a:extLst>
              <a:ext uri="{FF2B5EF4-FFF2-40B4-BE49-F238E27FC236}">
                <a16:creationId xmlns:a16="http://schemas.microsoft.com/office/drawing/2014/main" id="{8D5B1A8B-D556-4851-B320-9AC839A428DD}"/>
              </a:ext>
            </a:extLst>
          </p:cNvPr>
          <p:cNvSpPr txBox="1">
            <a:spLocks noChangeArrowheads="1"/>
          </p:cNvSpPr>
          <p:nvPr/>
        </p:nvSpPr>
        <p:spPr bwMode="auto">
          <a:xfrm>
            <a:off x="304800" y="147638"/>
            <a:ext cx="5717400" cy="649287"/>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en-US" altLang="zh-CN" sz="3200" dirty="0">
              <a:latin typeface="DFKai-SB" panose="03000509000000000000" pitchFamily="65" charset="-120"/>
              <a:ea typeface="DFKai-SB" panose="03000509000000000000"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529139700"/>
              </p:ext>
            </p:extLst>
          </p:nvPr>
        </p:nvGraphicFramePr>
        <p:xfrm>
          <a:off x="696000" y="1645825"/>
          <a:ext cx="10800000" cy="5017142"/>
        </p:xfrm>
        <a:graphic>
          <a:graphicData uri="http://schemas.openxmlformats.org/drawingml/2006/table">
            <a:tbl>
              <a:tblPr firstRow="1" bandRow="1">
                <a:tableStyleId>{7DF18680-E054-41AD-8BC1-D1AEF772440D}</a:tableStyleId>
              </a:tblPr>
              <a:tblGrid>
                <a:gridCol w="4686883">
                  <a:extLst>
                    <a:ext uri="{9D8B030D-6E8A-4147-A177-3AD203B41FA5}">
                      <a16:colId xmlns:a16="http://schemas.microsoft.com/office/drawing/2014/main" val="4252873917"/>
                    </a:ext>
                  </a:extLst>
                </a:gridCol>
                <a:gridCol w="6113117">
                  <a:extLst>
                    <a:ext uri="{9D8B030D-6E8A-4147-A177-3AD203B41FA5}">
                      <a16:colId xmlns:a16="http://schemas.microsoft.com/office/drawing/2014/main" val="3439002567"/>
                    </a:ext>
                  </a:extLst>
                </a:gridCol>
              </a:tblGrid>
              <a:tr h="2417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600" dirty="0" smtClean="0">
                          <a:solidFill>
                            <a:schemeClr val="tx1"/>
                          </a:solidFill>
                        </a:rPr>
                        <a:t>影片</a:t>
                      </a:r>
                      <a:r>
                        <a:rPr lang="en-US" altLang="zh-CN" sz="2600" dirty="0" smtClean="0">
                          <a:solidFill>
                            <a:schemeClr val="tx1"/>
                          </a:solidFill>
                        </a:rPr>
                        <a:t>1</a:t>
                      </a:r>
                      <a:r>
                        <a:rPr lang="zh-TW" altLang="en-US" sz="2600" dirty="0" smtClean="0">
                          <a:solidFill>
                            <a:schemeClr val="tx1"/>
                          </a:solidFill>
                        </a:rPr>
                        <a:t>：</a:t>
                      </a:r>
                      <a:r>
                        <a:rPr lang="en-US" altLang="zh-TW" sz="2600" dirty="0" smtClean="0">
                          <a:solidFill>
                            <a:schemeClr val="tx1"/>
                          </a:solidFill>
                        </a:rPr>
                        <a:t/>
                      </a:r>
                      <a:br>
                        <a:rPr lang="en-US" altLang="zh-TW" sz="2600" dirty="0" smtClean="0">
                          <a:solidFill>
                            <a:schemeClr val="tx1"/>
                          </a:solidFill>
                        </a:rPr>
                      </a:br>
                      <a:r>
                        <a:rPr lang="zh-TW" altLang="en-US" sz="2600" dirty="0" smtClean="0">
                          <a:solidFill>
                            <a:schemeClr val="tx1"/>
                          </a:solidFill>
                        </a:rPr>
                        <a:t>創新科技締造優質生活</a:t>
                      </a:r>
                      <a:endParaRPr lang="en-US" altLang="zh-TW" sz="26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000" b="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smtClean="0">
                          <a:solidFill>
                            <a:schemeClr val="tx1"/>
                          </a:solidFill>
                        </a:rPr>
                        <a:t>來源：香港生產力促進局 </a:t>
                      </a:r>
                      <a:r>
                        <a:rPr lang="en-US" altLang="zh-TW" sz="1200" b="0" dirty="0" smtClean="0">
                          <a:solidFill>
                            <a:schemeClr val="tx1"/>
                          </a:solidFill>
                        </a:rPr>
                        <a:t>(https://www.youtube.com/watch?v=PDcYZgYad5k</a:t>
                      </a:r>
                      <a:r>
                        <a:rPr lang="zh-TW" altLang="en-US" sz="1200" b="0" dirty="0" smtClean="0">
                          <a:solidFill>
                            <a:schemeClr val="tx1"/>
                          </a:solidFill>
                        </a:rPr>
                        <a:t>）</a:t>
                      </a:r>
                      <a:endParaRPr lang="zh-HK" altLang="en-US" sz="1200" b="0" dirty="0">
                        <a:solidFill>
                          <a:schemeClr val="tx1"/>
                        </a:solidFill>
                      </a:endParaRPr>
                    </a:p>
                  </a:txBody>
                  <a:tcPr>
                    <a:solidFill>
                      <a:schemeClr val="accent6">
                        <a:lumMod val="20000"/>
                        <a:lumOff val="80000"/>
                      </a:schemeClr>
                    </a:solidFill>
                  </a:tcPr>
                </a:tc>
                <a:tc>
                  <a:txBody>
                    <a:bodyPr/>
                    <a:lstStyle/>
                    <a:p>
                      <a:endParaRPr lang="zh-HK" altLang="en-US" sz="2600" dirty="0"/>
                    </a:p>
                  </a:txBody>
                  <a:tcPr>
                    <a:solidFill>
                      <a:schemeClr val="accent6">
                        <a:lumMod val="20000"/>
                        <a:lumOff val="80000"/>
                      </a:schemeClr>
                    </a:solidFill>
                  </a:tcPr>
                </a:tc>
                <a:extLst>
                  <a:ext uri="{0D108BD9-81ED-4DB2-BD59-A6C34878D82A}">
                    <a16:rowId xmlns:a16="http://schemas.microsoft.com/office/drawing/2014/main" val="627820144"/>
                  </a:ext>
                </a:extLst>
              </a:tr>
              <a:tr h="2599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smtClean="0"/>
                        <a:t>影片</a:t>
                      </a:r>
                      <a:r>
                        <a:rPr lang="en-US" altLang="zh-TW" sz="2400" b="1" dirty="0" smtClean="0"/>
                        <a:t>2</a:t>
                      </a:r>
                      <a:r>
                        <a:rPr lang="zh-TW" altLang="en-US" sz="2400" b="1" dirty="0" smtClean="0"/>
                        <a:t>：</a:t>
                      </a:r>
                      <a:r>
                        <a:rPr lang="en-US" altLang="zh-TW" sz="2400" b="1" dirty="0" smtClean="0"/>
                        <a:t/>
                      </a:r>
                      <a:br>
                        <a:rPr lang="en-US" altLang="zh-TW" sz="2400" b="1" dirty="0" smtClean="0"/>
                      </a:br>
                      <a:r>
                        <a:rPr lang="en-US" altLang="zh-TW" sz="2400" b="1" dirty="0" smtClean="0"/>
                        <a:t>《</a:t>
                      </a:r>
                      <a:r>
                        <a:rPr lang="zh-TW" altLang="en-US" sz="2400" b="1" dirty="0" smtClean="0"/>
                        <a:t>江山多智慧</a:t>
                      </a:r>
                      <a:r>
                        <a:rPr lang="en-US" altLang="zh-TW" sz="2400" b="1" dirty="0" smtClean="0"/>
                        <a:t>》</a:t>
                      </a:r>
                      <a:r>
                        <a:rPr lang="zh-TW" altLang="en-US" sz="2400" b="1" dirty="0" smtClean="0"/>
                        <a:t>第</a:t>
                      </a:r>
                      <a:r>
                        <a:rPr lang="en-US" altLang="zh-TW" sz="2400" b="1" dirty="0" smtClean="0"/>
                        <a:t>36</a:t>
                      </a:r>
                      <a:r>
                        <a:rPr lang="zh-TW" altLang="en-US" sz="2400" b="1" dirty="0" smtClean="0"/>
                        <a:t>集：</a:t>
                      </a:r>
                      <a:r>
                        <a:rPr lang="en-US" altLang="zh-TW" sz="2400" b="1" dirty="0" smtClean="0"/>
                        <a:t/>
                      </a:r>
                      <a:br>
                        <a:rPr lang="en-US" altLang="zh-TW" sz="2400" b="1" dirty="0" smtClean="0"/>
                      </a:br>
                      <a:r>
                        <a:rPr lang="zh-TW" altLang="en-US" sz="2400" b="1" dirty="0" smtClean="0"/>
                        <a:t> 智能工業和中國智造</a:t>
                      </a:r>
                      <a:endParaRPr lang="en-US" altLang="zh-TW" sz="2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2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來源：團結香港基金</a:t>
                      </a:r>
                      <a:r>
                        <a:rPr lang="en-US" altLang="zh-TW" sz="1200" dirty="0" smtClean="0"/>
                        <a:t>(https://www.youtube.com/watch?v=zbWZTHnt57o)</a:t>
                      </a:r>
                    </a:p>
                  </a:txBody>
                  <a:tcPr/>
                </a:tc>
                <a:tc>
                  <a:txBody>
                    <a:bodyPr/>
                    <a:lstStyle/>
                    <a:p>
                      <a:endParaRPr lang="zh-HK" altLang="en-US" sz="2600" dirty="0"/>
                    </a:p>
                  </a:txBody>
                  <a:tcPr/>
                </a:tc>
                <a:extLst>
                  <a:ext uri="{0D108BD9-81ED-4DB2-BD59-A6C34878D82A}">
                    <a16:rowId xmlns:a16="http://schemas.microsoft.com/office/drawing/2014/main" val="1372978829"/>
                  </a:ext>
                </a:extLst>
              </a:tr>
            </a:tbl>
          </a:graphicData>
        </a:graphic>
      </p:graphicFrame>
      <p:sp>
        <p:nvSpPr>
          <p:cNvPr id="6" name="文字方塊 5"/>
          <p:cNvSpPr txBox="1"/>
          <p:nvPr/>
        </p:nvSpPr>
        <p:spPr>
          <a:xfrm>
            <a:off x="696000" y="994770"/>
            <a:ext cx="10232735" cy="523220"/>
          </a:xfrm>
          <a:prstGeom prst="rect">
            <a:avLst/>
          </a:prstGeom>
          <a:noFill/>
        </p:spPr>
        <p:txBody>
          <a:bodyPr wrap="square" rtlCol="0">
            <a:spAutoFit/>
          </a:bodyPr>
          <a:lstStyle/>
          <a:p>
            <a:r>
              <a:rPr lang="zh-TW" altLang="en-US" sz="2800" dirty="0" smtClean="0"/>
              <a:t>根據以下的短片，描述我們的生活如何受益於新科技發展。</a:t>
            </a:r>
            <a:endParaRPr lang="zh-HK" altLang="en-US" sz="2800" dirty="0"/>
          </a:p>
        </p:txBody>
      </p:sp>
      <p:sp>
        <p:nvSpPr>
          <p:cNvPr id="7" name="任意多边形: 形状 4">
            <a:extLst>
              <a:ext uri="{FF2B5EF4-FFF2-40B4-BE49-F238E27FC236}">
                <a16:creationId xmlns:a16="http://schemas.microsoft.com/office/drawing/2014/main" id="{91500050-6FF2-4411-BFD6-E89E24D9BFE1}"/>
              </a:ext>
            </a:extLst>
          </p:cNvPr>
          <p:cNvSpPr/>
          <p:nvPr/>
        </p:nvSpPr>
        <p:spPr bwMode="auto">
          <a:xfrm>
            <a:off x="3615692" y="217647"/>
            <a:ext cx="470139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全球科技發展趨勢</a:t>
            </a:r>
          </a:p>
        </p:txBody>
      </p:sp>
      <p:pic>
        <p:nvPicPr>
          <p:cNvPr id="2" name="Picture 1">
            <a:hlinkClick r:id="rId3"/>
          </p:cNvPr>
          <p:cNvPicPr>
            <a:picLocks noChangeAspect="1"/>
          </p:cNvPicPr>
          <p:nvPr/>
        </p:nvPicPr>
        <p:blipFill>
          <a:blip r:embed="rId4"/>
          <a:stretch>
            <a:fillRect/>
          </a:stretch>
        </p:blipFill>
        <p:spPr>
          <a:xfrm>
            <a:off x="6241459" y="1715835"/>
            <a:ext cx="3559704" cy="1870720"/>
          </a:xfrm>
          <a:prstGeom prst="rect">
            <a:avLst/>
          </a:prstGeom>
        </p:spPr>
      </p:pic>
      <p:sp>
        <p:nvSpPr>
          <p:cNvPr id="8" name="Rectangle 7"/>
          <p:cNvSpPr/>
          <p:nvPr/>
        </p:nvSpPr>
        <p:spPr>
          <a:xfrm>
            <a:off x="6241459" y="6146116"/>
            <a:ext cx="3559704" cy="400110"/>
          </a:xfrm>
          <a:prstGeom prst="rect">
            <a:avLst/>
          </a:prstGeom>
          <a:ln w="19050">
            <a:solidFill>
              <a:srgbClr val="FF0000"/>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點</a:t>
            </a:r>
            <a:r>
              <a:rPr lang="zh-TW" altLang="en-US" sz="2000" dirty="0" smtClean="0">
                <a:latin typeface="標楷體" panose="03000509000000000000" pitchFamily="65" charset="-120"/>
                <a:ea typeface="標楷體" panose="03000509000000000000" pitchFamily="65" charset="-120"/>
              </a:rPr>
              <a:t>擊圖像觀看影片</a:t>
            </a:r>
            <a:endParaRPr lang="ja-JP" altLang="en-US" sz="2000" dirty="0">
              <a:latin typeface="標楷體" panose="03000509000000000000" pitchFamily="65" charset="-120"/>
              <a:ea typeface="標楷體" panose="03000509000000000000" pitchFamily="65" charset="-120"/>
            </a:endParaRPr>
          </a:p>
        </p:txBody>
      </p:sp>
      <p:sp>
        <p:nvSpPr>
          <p:cNvPr id="9" name="Rectangle 8"/>
          <p:cNvSpPr/>
          <p:nvPr/>
        </p:nvSpPr>
        <p:spPr>
          <a:xfrm>
            <a:off x="6241459" y="3581052"/>
            <a:ext cx="3559704" cy="400110"/>
          </a:xfrm>
          <a:prstGeom prst="rect">
            <a:avLst/>
          </a:prstGeom>
          <a:ln w="19050">
            <a:solidFill>
              <a:srgbClr val="FF0000"/>
            </a:solidFill>
          </a:ln>
        </p:spPr>
        <p:txBody>
          <a:bodyPr wrap="square">
            <a:spAutoFit/>
          </a:bodyPr>
          <a:lstStyle/>
          <a:p>
            <a:pPr algn="ctr"/>
            <a:r>
              <a:rPr lang="zh-TW" altLang="en-US" sz="2000" dirty="0">
                <a:latin typeface="標楷體" panose="03000509000000000000" pitchFamily="65" charset="-120"/>
                <a:ea typeface="標楷體" panose="03000509000000000000" pitchFamily="65" charset="-120"/>
              </a:rPr>
              <a:t>點</a:t>
            </a:r>
            <a:r>
              <a:rPr lang="zh-TW" altLang="en-US" sz="2000" dirty="0" smtClean="0">
                <a:latin typeface="標楷體" panose="03000509000000000000" pitchFamily="65" charset="-120"/>
                <a:ea typeface="標楷體" panose="03000509000000000000" pitchFamily="65" charset="-120"/>
              </a:rPr>
              <a:t>擊圖像觀看影片</a:t>
            </a:r>
            <a:endParaRPr lang="ja-JP" altLang="en-US" sz="2000" dirty="0">
              <a:latin typeface="標楷體" panose="03000509000000000000" pitchFamily="65" charset="-120"/>
              <a:ea typeface="標楷體" panose="03000509000000000000" pitchFamily="65" charset="-120"/>
            </a:endParaRPr>
          </a:p>
        </p:txBody>
      </p:sp>
      <p:pic>
        <p:nvPicPr>
          <p:cNvPr id="3" name="圖片 2">
            <a:hlinkClick r:id="rId5"/>
          </p:cNvPr>
          <p:cNvPicPr>
            <a:picLocks noChangeAspect="1"/>
          </p:cNvPicPr>
          <p:nvPr/>
        </p:nvPicPr>
        <p:blipFill>
          <a:blip r:embed="rId6"/>
          <a:stretch>
            <a:fillRect/>
          </a:stretch>
        </p:blipFill>
        <p:spPr>
          <a:xfrm>
            <a:off x="6241459" y="4132867"/>
            <a:ext cx="3559704" cy="2002334"/>
          </a:xfrm>
          <a:prstGeom prst="rect">
            <a:avLst/>
          </a:prstGeom>
        </p:spPr>
      </p:pic>
    </p:spTree>
    <p:extLst>
      <p:ext uri="{BB962C8B-B14F-4D97-AF65-F5344CB8AC3E}">
        <p14:creationId xmlns:p14="http://schemas.microsoft.com/office/powerpoint/2010/main" val="14603085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12">
            <a:extLst>
              <a:ext uri="{FF2B5EF4-FFF2-40B4-BE49-F238E27FC236}">
                <a16:creationId xmlns:a16="http://schemas.microsoft.com/office/drawing/2014/main" id="{37C87608-262A-4309-807F-EA21E2EEB49F}"/>
              </a:ext>
            </a:extLst>
          </p:cNvPr>
          <p:cNvSpPr/>
          <p:nvPr/>
        </p:nvSpPr>
        <p:spPr bwMode="auto">
          <a:xfrm>
            <a:off x="3012507" y="160163"/>
            <a:ext cx="5275963"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TW" altLang="en-US" sz="4000" b="1" dirty="0" smtClean="0">
                <a:solidFill>
                  <a:srgbClr val="FFFFFF"/>
                </a:solidFill>
                <a:latin typeface="DFKai-SB" panose="03000509000000000000" pitchFamily="65" charset="-120"/>
                <a:ea typeface="DFKai-SB" panose="03000509000000000000" pitchFamily="65" charset="-120"/>
              </a:rPr>
              <a:t>大數據帶來</a:t>
            </a:r>
            <a:r>
              <a:rPr lang="zh-TW" altLang="en-US" sz="4000" b="1" dirty="0">
                <a:solidFill>
                  <a:srgbClr val="FFFFFF"/>
                </a:solidFill>
                <a:latin typeface="DFKai-SB" panose="03000509000000000000" pitchFamily="65" charset="-120"/>
                <a:ea typeface="DFKai-SB" panose="03000509000000000000" pitchFamily="65" charset="-120"/>
              </a:rPr>
              <a:t>的風險</a:t>
            </a:r>
          </a:p>
        </p:txBody>
      </p:sp>
      <p:sp>
        <p:nvSpPr>
          <p:cNvPr id="6" name="Rectangle 5"/>
          <p:cNvSpPr/>
          <p:nvPr/>
        </p:nvSpPr>
        <p:spPr>
          <a:xfrm>
            <a:off x="283071" y="1550945"/>
            <a:ext cx="9344008" cy="2308324"/>
          </a:xfrm>
          <a:prstGeom prst="rect">
            <a:avLst/>
          </a:prstGeom>
          <a:solidFill>
            <a:schemeClr val="bg1">
              <a:lumMod val="95000"/>
            </a:schemeClr>
          </a:solidFill>
        </p:spPr>
        <p:txBody>
          <a:bodyPr wrap="square">
            <a:spAutoFit/>
          </a:bodyPr>
          <a:lstStyle/>
          <a:p>
            <a:pPr marL="342900" indent="-342900" algn="just" fontAlgn="base">
              <a:buFont typeface="Arial" panose="020B0604020202020204" pitchFamily="34" charset="0"/>
              <a:buChar char="•"/>
            </a:pPr>
            <a:r>
              <a:rPr lang="zh-TW" altLang="en-US" sz="2400" dirty="0" smtClean="0">
                <a:solidFill>
                  <a:srgbClr val="000000"/>
                </a:solidFill>
                <a:latin typeface="Times New Roman" panose="02020603050405020304" pitchFamily="18" charset="0"/>
                <a:cs typeface="Times New Roman" panose="02020603050405020304" pitchFamily="18" charset="0"/>
              </a:rPr>
              <a:t>一些</a:t>
            </a:r>
            <a:r>
              <a:rPr lang="zh-TW" altLang="en-US" sz="2400" dirty="0">
                <a:solidFill>
                  <a:srgbClr val="000000"/>
                </a:solidFill>
                <a:latin typeface="Times New Roman" panose="02020603050405020304" pitchFamily="18" charset="0"/>
                <a:cs typeface="Times New Roman" panose="02020603050405020304" pitchFamily="18" charset="0"/>
              </a:rPr>
              <a:t>惡意網站會強行</a:t>
            </a:r>
            <a:r>
              <a:rPr lang="zh-TW" altLang="en-US" sz="2400" dirty="0" smtClean="0">
                <a:solidFill>
                  <a:srgbClr val="000000"/>
                </a:solidFill>
                <a:latin typeface="Times New Roman" panose="02020603050405020304" pitchFamily="18" charset="0"/>
                <a:cs typeface="Times New Roman" panose="02020603050405020304" pitchFamily="18" charset="0"/>
              </a:rPr>
              <a:t>把</a:t>
            </a:r>
            <a:r>
              <a:rPr lang="en-US" altLang="zh-TW" sz="2400" dirty="0" smtClean="0">
                <a:solidFill>
                  <a:srgbClr val="000000"/>
                </a:solidFill>
                <a:latin typeface="Times New Roman" panose="02020603050405020304" pitchFamily="18" charset="0"/>
                <a:cs typeface="Times New Roman" panose="02020603050405020304" pitchFamily="18" charset="0"/>
              </a:rPr>
              <a:t>Cookie</a:t>
            </a:r>
            <a:r>
              <a:rPr lang="zh-TW" altLang="en-US" sz="2400" dirty="0" smtClean="0">
                <a:solidFill>
                  <a:srgbClr val="000000"/>
                </a:solidFill>
                <a:latin typeface="Times New Roman" panose="02020603050405020304" pitchFamily="18" charset="0"/>
                <a:cs typeface="Times New Roman" panose="02020603050405020304" pitchFamily="18" charset="0"/>
              </a:rPr>
              <a:t>寫入</a:t>
            </a:r>
            <a:r>
              <a:rPr lang="zh-TW" altLang="en-US" sz="2400" dirty="0">
                <a:solidFill>
                  <a:srgbClr val="000000"/>
                </a:solidFill>
                <a:latin typeface="Times New Roman" panose="02020603050405020304" pitchFamily="18" charset="0"/>
                <a:cs typeface="Times New Roman" panose="02020603050405020304" pitchFamily="18" charset="0"/>
              </a:rPr>
              <a:t>裝置內，並且不容易永久移除，這類稱為「</a:t>
            </a:r>
            <a:r>
              <a:rPr lang="zh-TW" altLang="en-US" sz="2400" dirty="0" smtClean="0">
                <a:solidFill>
                  <a:srgbClr val="000000"/>
                </a:solidFill>
                <a:latin typeface="Times New Roman" panose="02020603050405020304" pitchFamily="18" charset="0"/>
                <a:cs typeface="Times New Roman" panose="02020603050405020304" pitchFamily="18" charset="0"/>
              </a:rPr>
              <a:t>殭屍</a:t>
            </a:r>
            <a:r>
              <a:rPr lang="en-US" altLang="zh-TW" sz="2400" dirty="0" smtClean="0">
                <a:solidFill>
                  <a:srgbClr val="000000"/>
                </a:solidFill>
                <a:latin typeface="Times New Roman" panose="02020603050405020304" pitchFamily="18" charset="0"/>
                <a:cs typeface="Times New Roman" panose="02020603050405020304" pitchFamily="18" charset="0"/>
              </a:rPr>
              <a:t>Cookie</a:t>
            </a:r>
            <a:r>
              <a:rPr lang="zh-TW" altLang="en-US" sz="2400" dirty="0">
                <a:solidFill>
                  <a:srgbClr val="000000"/>
                </a:solidFill>
                <a:latin typeface="Times New Roman" panose="02020603050405020304" pitchFamily="18" charset="0"/>
                <a:cs typeface="Times New Roman" panose="02020603050405020304" pitchFamily="18" charset="0"/>
              </a:rPr>
              <a:t>」。這些 </a:t>
            </a:r>
            <a:r>
              <a:rPr lang="en-US" altLang="zh-TW" sz="2400" dirty="0">
                <a:solidFill>
                  <a:srgbClr val="000000"/>
                </a:solidFill>
                <a:latin typeface="Times New Roman" panose="02020603050405020304" pitchFamily="18" charset="0"/>
                <a:cs typeface="Times New Roman" panose="02020603050405020304" pitchFamily="18" charset="0"/>
              </a:rPr>
              <a:t>Cookie </a:t>
            </a:r>
            <a:r>
              <a:rPr lang="zh-TW" altLang="en-US" sz="2400" dirty="0">
                <a:solidFill>
                  <a:srgbClr val="000000"/>
                </a:solidFill>
                <a:latin typeface="Times New Roman" panose="02020603050405020304" pitchFamily="18" charset="0"/>
                <a:cs typeface="Times New Roman" panose="02020603050405020304" pitchFamily="18" charset="0"/>
              </a:rPr>
              <a:t>會把你的網上足跡發送給廣告商</a:t>
            </a:r>
            <a:r>
              <a:rPr lang="zh-TW" altLang="en-US" sz="2400" dirty="0" smtClean="0">
                <a:solidFill>
                  <a:srgbClr val="000000"/>
                </a:solidFill>
                <a:latin typeface="Times New Roman" panose="02020603050405020304" pitchFamily="18" charset="0"/>
                <a:cs typeface="Times New Roman" panose="02020603050405020304" pitchFamily="18" charset="0"/>
              </a:rPr>
              <a:t>。另外</a:t>
            </a:r>
            <a:r>
              <a:rPr lang="zh-TW" altLang="en-US" sz="2400" dirty="0">
                <a:solidFill>
                  <a:srgbClr val="000000"/>
                </a:solidFill>
                <a:latin typeface="Times New Roman" panose="02020603050405020304" pitchFamily="18" charset="0"/>
                <a:cs typeface="Times New Roman" panose="02020603050405020304" pitchFamily="18" charset="0"/>
              </a:rPr>
              <a:t>，黑客可以透過盜取</a:t>
            </a:r>
            <a:r>
              <a:rPr lang="en-US" altLang="zh-TW" sz="2400" dirty="0">
                <a:solidFill>
                  <a:srgbClr val="000000"/>
                </a:solidFill>
                <a:latin typeface="Times New Roman" panose="02020603050405020304" pitchFamily="18" charset="0"/>
                <a:cs typeface="Times New Roman" panose="02020603050405020304" pitchFamily="18" charset="0"/>
              </a:rPr>
              <a:t>Cookie</a:t>
            </a:r>
            <a:r>
              <a:rPr lang="zh-TW" altLang="en-US" sz="2400" dirty="0">
                <a:solidFill>
                  <a:srgbClr val="000000"/>
                </a:solidFill>
                <a:latin typeface="Times New Roman" panose="02020603050405020304" pitchFamily="18" charset="0"/>
                <a:cs typeface="Times New Roman" panose="02020603050405020304" pitchFamily="18" charset="0"/>
              </a:rPr>
              <a:t>內容進行跨網站指令碼攻擊，以登入用戶帳號。</a:t>
            </a:r>
          </a:p>
          <a:p>
            <a:pPr marL="342900" indent="-342900" algn="just" fontAlgn="base">
              <a:buFont typeface="Arial" panose="020B0604020202020204" pitchFamily="34" charset="0"/>
              <a:buChar char="•"/>
            </a:pPr>
            <a:r>
              <a:rPr lang="zh-TW" altLang="en-US" sz="2400" dirty="0" smtClean="0">
                <a:solidFill>
                  <a:srgbClr val="000000"/>
                </a:solidFill>
                <a:latin typeface="Times New Roman" panose="02020603050405020304" pitchFamily="18" charset="0"/>
                <a:cs typeface="Times New Roman" panose="02020603050405020304" pitchFamily="18" charset="0"/>
              </a:rPr>
              <a:t>要加強保護個人</a:t>
            </a:r>
            <a:r>
              <a:rPr lang="zh-TW" altLang="en-US" sz="2400" dirty="0">
                <a:solidFill>
                  <a:srgbClr val="000000"/>
                </a:solidFill>
                <a:latin typeface="Times New Roman" panose="02020603050405020304" pitchFamily="18" charset="0"/>
                <a:cs typeface="Times New Roman" panose="02020603050405020304" pitchFamily="18" charset="0"/>
              </a:rPr>
              <a:t>私隱，可在瀏覽器進行有關</a:t>
            </a:r>
            <a:r>
              <a:rPr lang="zh-TW" altLang="en-US" sz="2400" dirty="0" smtClean="0">
                <a:solidFill>
                  <a:srgbClr val="000000"/>
                </a:solidFill>
                <a:latin typeface="Times New Roman" panose="02020603050405020304" pitchFamily="18" charset="0"/>
                <a:cs typeface="Times New Roman" panose="02020603050405020304" pitchFamily="18" charset="0"/>
              </a:rPr>
              <a:t>設定，例如使用</a:t>
            </a:r>
            <a:r>
              <a:rPr lang="zh-TW" altLang="en-US" sz="2400" dirty="0">
                <a:solidFill>
                  <a:srgbClr val="000000"/>
                </a:solidFill>
                <a:latin typeface="Times New Roman" panose="02020603050405020304" pitchFamily="18" charset="0"/>
                <a:cs typeface="Times New Roman" panose="02020603050405020304" pitchFamily="18" charset="0"/>
              </a:rPr>
              <a:t>瀏覽器的「私人模式」或「無痕瀏覽」一般會自動拒絕 </a:t>
            </a:r>
            <a:r>
              <a:rPr lang="en-US" altLang="zh-TW" sz="2400" dirty="0" smtClean="0">
                <a:solidFill>
                  <a:srgbClr val="000000"/>
                </a:solidFill>
                <a:latin typeface="Times New Roman" panose="02020603050405020304" pitchFamily="18" charset="0"/>
                <a:cs typeface="Times New Roman" panose="02020603050405020304" pitchFamily="18" charset="0"/>
              </a:rPr>
              <a:t>Cookie</a:t>
            </a:r>
            <a:r>
              <a:rPr lang="zh-TW" altLang="en-US" sz="2400" dirty="0" smtClean="0">
                <a:solidFill>
                  <a:srgbClr val="000000"/>
                </a:solidFill>
                <a:latin typeface="Times New Roman" panose="02020603050405020304" pitchFamily="18" charset="0"/>
                <a:cs typeface="Times New Roman" panose="02020603050405020304" pitchFamily="18" charset="0"/>
              </a:rPr>
              <a:t>。</a:t>
            </a:r>
            <a:endParaRPr lang="zh-TW" altLang="en-US" sz="2400" dirty="0">
              <a:solidFill>
                <a:srgbClr val="0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2745210" y="949365"/>
            <a:ext cx="6442789" cy="461665"/>
          </a:xfrm>
          <a:prstGeom prst="rect">
            <a:avLst/>
          </a:prstGeom>
        </p:spPr>
        <p:txBody>
          <a:bodyPr wrap="none">
            <a:spAutoFit/>
          </a:bodyPr>
          <a:lstStyle/>
          <a:p>
            <a:pPr algn="ctr" fontAlgn="base"/>
            <a:r>
              <a:rPr lang="en-US" altLang="zh-TW" sz="2400" b="1" dirty="0">
                <a:latin typeface="Times New Roman" panose="02020603050405020304" pitchFamily="18" charset="0"/>
                <a:cs typeface="Times New Roman" panose="02020603050405020304" pitchFamily="18" charset="0"/>
              </a:rPr>
              <a:t>Cookie </a:t>
            </a:r>
            <a:r>
              <a:rPr lang="zh-TW" altLang="en-US" sz="2400" b="1" dirty="0">
                <a:latin typeface="Times New Roman" panose="02020603050405020304" pitchFamily="18" charset="0"/>
                <a:cs typeface="Times New Roman" panose="02020603050405020304" pitchFamily="18" charset="0"/>
              </a:rPr>
              <a:t>帶來的私</a:t>
            </a:r>
            <a:r>
              <a:rPr lang="zh-TW" altLang="en-US" sz="2400" b="1" dirty="0" smtClean="0">
                <a:latin typeface="Times New Roman" panose="02020603050405020304" pitchFamily="18" charset="0"/>
                <a:cs typeface="Times New Roman" panose="02020603050405020304" pitchFamily="18" charset="0"/>
              </a:rPr>
              <a:t>隱</a:t>
            </a:r>
            <a:r>
              <a:rPr lang="zh-TW" altLang="en-US" sz="2400" b="1" dirty="0">
                <a:latin typeface="Times New Roman" panose="02020603050405020304" pitchFamily="18" charset="0"/>
                <a:cs typeface="Times New Roman" panose="02020603050405020304" pitchFamily="18" charset="0"/>
              </a:rPr>
              <a:t>安全</a:t>
            </a:r>
            <a:r>
              <a:rPr lang="zh-TW" altLang="en-US" sz="2400" b="1" dirty="0" smtClean="0">
                <a:latin typeface="Times New Roman" panose="02020603050405020304" pitchFamily="18" charset="0"/>
                <a:cs typeface="Times New Roman" panose="02020603050405020304" pitchFamily="18" charset="0"/>
              </a:rPr>
              <a:t>風險和良好</a:t>
            </a:r>
            <a:r>
              <a:rPr lang="zh-TW" altLang="en-US" sz="2400" b="1" dirty="0">
                <a:latin typeface="Times New Roman" panose="02020603050405020304" pitchFamily="18" charset="0"/>
                <a:cs typeface="Times New Roman" panose="02020603050405020304" pitchFamily="18" charset="0"/>
              </a:rPr>
              <a:t>管理</a:t>
            </a:r>
            <a:r>
              <a:rPr lang="en-US" altLang="zh-TW" sz="2400" b="1" dirty="0" smtClean="0">
                <a:latin typeface="Times New Roman" panose="02020603050405020304" pitchFamily="18" charset="0"/>
                <a:cs typeface="Times New Roman" panose="02020603050405020304" pitchFamily="18" charset="0"/>
              </a:rPr>
              <a:t>Cookie</a:t>
            </a:r>
            <a:endParaRPr lang="en-US" altLang="zh-TW" sz="2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217653" y="4180370"/>
            <a:ext cx="8750120" cy="1938992"/>
          </a:xfrm>
          <a:prstGeom prst="rect">
            <a:avLst/>
          </a:prstGeom>
          <a:solidFill>
            <a:schemeClr val="accent2">
              <a:lumMod val="20000"/>
              <a:lumOff val="80000"/>
            </a:schemeClr>
          </a:solidFill>
        </p:spPr>
        <p:txBody>
          <a:bodyPr wrap="square">
            <a:spAutoFit/>
          </a:bodyPr>
          <a:lstStyle/>
          <a:p>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年實施的</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一般資料保護規則</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規定，除了必要的</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Cookie</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之外，網站要收集或追蹤使用者行為而使用</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Cookie</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時，必須取得使用者的明確同意，否則屬於違法。你會發現當第一次進入某個網站時，網頁下方會出現一句聲明，要求你同意使用</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Cookie</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，這就是該規則的要求了。</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83071" y="4125162"/>
            <a:ext cx="2687835" cy="1994200"/>
          </a:xfrm>
          <a:prstGeom prst="rect">
            <a:avLst/>
          </a:prstGeom>
        </p:spPr>
      </p:pic>
      <p:pic>
        <p:nvPicPr>
          <p:cNvPr id="10" name="Picture 9"/>
          <p:cNvPicPr>
            <a:picLocks noChangeAspect="1"/>
          </p:cNvPicPr>
          <p:nvPr/>
        </p:nvPicPr>
        <p:blipFill>
          <a:blip r:embed="rId3"/>
          <a:stretch>
            <a:fillRect/>
          </a:stretch>
        </p:blipFill>
        <p:spPr>
          <a:xfrm>
            <a:off x="9780774" y="1595887"/>
            <a:ext cx="2186999" cy="2228600"/>
          </a:xfrm>
          <a:prstGeom prst="rect">
            <a:avLst/>
          </a:prstGeom>
        </p:spPr>
      </p:pic>
      <p:sp>
        <p:nvSpPr>
          <p:cNvPr id="11" name="Freeform 7">
            <a:extLst>
              <a:ext uri="{FF2B5EF4-FFF2-40B4-BE49-F238E27FC236}">
                <a16:creationId xmlns:a16="http://schemas.microsoft.com/office/drawing/2014/main" id="{5EB7317F-598A-4F3A-8052-E7D81DF4D387}"/>
              </a:ext>
            </a:extLst>
          </p:cNvPr>
          <p:cNvSpPr/>
          <p:nvPr/>
        </p:nvSpPr>
        <p:spPr bwMode="auto">
          <a:xfrm>
            <a:off x="2269087" y="101878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Rectangle 11"/>
          <p:cNvSpPr/>
          <p:nvPr/>
        </p:nvSpPr>
        <p:spPr>
          <a:xfrm>
            <a:off x="3075757" y="6440463"/>
            <a:ext cx="4498091" cy="307777"/>
          </a:xfrm>
          <a:prstGeom prst="rect">
            <a:avLst/>
          </a:prstGeom>
        </p:spPr>
        <p:txBody>
          <a:bodyPr wrap="none">
            <a:spAutoFit/>
          </a:bodyPr>
          <a:lstStyle/>
          <a:p>
            <a:r>
              <a:rPr lang="zh-TW" altLang="en-US" sz="1400" dirty="0"/>
              <a:t>資料來源</a:t>
            </a:r>
            <a:r>
              <a:rPr lang="en-US" altLang="zh-TW" sz="1400" dirty="0"/>
              <a:t>: </a:t>
            </a:r>
            <a:r>
              <a:rPr lang="zh-TW" altLang="en-US" sz="1400" dirty="0"/>
              <a:t>守網者 </a:t>
            </a:r>
            <a:r>
              <a:rPr lang="en-US" altLang="zh-TW" sz="1400" dirty="0"/>
              <a:t>(https://cyberdefender.hk/whats-cookie/)</a:t>
            </a:r>
          </a:p>
        </p:txBody>
      </p:sp>
    </p:spTree>
    <p:extLst>
      <p:ext uri="{BB962C8B-B14F-4D97-AF65-F5344CB8AC3E}">
        <p14:creationId xmlns:p14="http://schemas.microsoft.com/office/powerpoint/2010/main" val="19886093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2E18D0D8-50F1-4DD3-AE20-AEDAC1C8B6D1}"/>
              </a:ext>
            </a:extLst>
          </p:cNvPr>
          <p:cNvSpPr txBox="1">
            <a:spLocks/>
          </p:cNvSpPr>
          <p:nvPr/>
        </p:nvSpPr>
        <p:spPr>
          <a:xfrm>
            <a:off x="4466955" y="984953"/>
            <a:ext cx="3527990" cy="662692"/>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2600" b="1" dirty="0">
                <a:latin typeface="DFKai-SB" panose="03000509000000000000" pitchFamily="65" charset="-120"/>
                <a:ea typeface="DFKai-SB" panose="03000509000000000000" pitchFamily="65" charset="-120"/>
              </a:rPr>
              <a:t>試想</a:t>
            </a:r>
            <a:r>
              <a:rPr lang="zh-CN" altLang="en-US" sz="2600" b="1" dirty="0" smtClean="0">
                <a:latin typeface="DFKai-SB" panose="03000509000000000000" pitchFamily="65" charset="-120"/>
                <a:ea typeface="DFKai-SB" panose="03000509000000000000" pitchFamily="65" charset="-120"/>
              </a:rPr>
              <a:t>像這樣一個場景：</a:t>
            </a:r>
            <a:endParaRPr lang="en-US" altLang="zh-CN" sz="2600" b="1" dirty="0">
              <a:latin typeface="DFKai-SB" panose="03000509000000000000" pitchFamily="65" charset="-120"/>
              <a:ea typeface="DFKai-SB" panose="03000509000000000000" pitchFamily="65" charset="-120"/>
            </a:endParaRPr>
          </a:p>
        </p:txBody>
      </p:sp>
      <p:pic>
        <p:nvPicPr>
          <p:cNvPr id="15" name="图片 14">
            <a:extLst>
              <a:ext uri="{FF2B5EF4-FFF2-40B4-BE49-F238E27FC236}">
                <a16:creationId xmlns:a16="http://schemas.microsoft.com/office/drawing/2014/main" id="{736DAABC-81AE-4661-BBB5-73B5BBE05328}"/>
              </a:ext>
            </a:extLst>
          </p:cNvPr>
          <p:cNvPicPr>
            <a:picLocks noChangeAspect="1"/>
          </p:cNvPicPr>
          <p:nvPr/>
        </p:nvPicPr>
        <p:blipFill>
          <a:blip r:embed="rId3" cstate="hqprint">
            <a:extLst>
              <a:ext uri="{28A0092B-C50C-407E-A947-70E740481C1C}">
                <a14:useLocalDpi xmlns:a14="http://schemas.microsoft.com/office/drawing/2010/main" val="0"/>
              </a:ext>
            </a:extLst>
          </a:blip>
          <a:srcRect l="17943" t="11798" r="17943" b="24088"/>
          <a:stretch>
            <a:fillRect/>
          </a:stretch>
        </p:blipFill>
        <p:spPr>
          <a:xfrm>
            <a:off x="204256" y="2587518"/>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6" name="对话气泡: 圆角矩形 15">
            <a:extLst>
              <a:ext uri="{FF2B5EF4-FFF2-40B4-BE49-F238E27FC236}">
                <a16:creationId xmlns:a16="http://schemas.microsoft.com/office/drawing/2014/main" id="{68471C80-9C4F-4EE4-BC51-12583DDA698B}"/>
              </a:ext>
            </a:extLst>
          </p:cNvPr>
          <p:cNvSpPr/>
          <p:nvPr/>
        </p:nvSpPr>
        <p:spPr>
          <a:xfrm>
            <a:off x="1702545" y="2080312"/>
            <a:ext cx="4252979" cy="1359443"/>
          </a:xfrm>
          <a:prstGeom prst="wedgeRoundRectCallout">
            <a:avLst>
              <a:gd name="adj1" fmla="val -57650"/>
              <a:gd name="adj2" fmla="val -588"/>
              <a:gd name="adj3" fmla="val 16667"/>
            </a:avLst>
          </a:prstGeom>
          <a:solidFill>
            <a:srgbClr val="0070C0">
              <a:alpha val="18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2400" dirty="0">
                <a:solidFill>
                  <a:schemeClr val="tx1"/>
                </a:solidFill>
                <a:latin typeface="DFKai-SB" panose="03000509000000000000" pitchFamily="65" charset="-120"/>
                <a:ea typeface="DFKai-SB" panose="03000509000000000000" pitchFamily="65" charset="-120"/>
              </a:rPr>
              <a:t>你</a:t>
            </a:r>
            <a:r>
              <a:rPr lang="zh-CN" altLang="en-US" sz="2400" dirty="0" smtClean="0">
                <a:solidFill>
                  <a:schemeClr val="tx1"/>
                </a:solidFill>
                <a:latin typeface="DFKai-SB" panose="03000509000000000000" pitchFamily="65" charset="-120"/>
                <a:ea typeface="DFKai-SB" panose="03000509000000000000" pitchFamily="65" charset="-120"/>
              </a:rPr>
              <a:t>昨天</a:t>
            </a:r>
            <a:r>
              <a:rPr lang="zh-TW" altLang="en-US" sz="2400" dirty="0">
                <a:solidFill>
                  <a:schemeClr val="tx1"/>
                </a:solidFill>
                <a:latin typeface="DFKai-SB" panose="03000509000000000000" pitchFamily="65" charset="-120"/>
                <a:ea typeface="DFKai-SB" panose="03000509000000000000" pitchFamily="65" charset="-120"/>
              </a:rPr>
              <a:t>傳送</a:t>
            </a:r>
            <a:r>
              <a:rPr lang="zh-CN" altLang="en-US" sz="2400" dirty="0" smtClean="0">
                <a:solidFill>
                  <a:schemeClr val="tx1"/>
                </a:solidFill>
                <a:latin typeface="DFKai-SB" panose="03000509000000000000" pitchFamily="65" charset="-120"/>
                <a:ea typeface="DFKai-SB" panose="03000509000000000000" pitchFamily="65" charset="-120"/>
              </a:rPr>
              <a:t>給</a:t>
            </a:r>
            <a:r>
              <a:rPr lang="zh-CN" altLang="en-US" sz="2400" dirty="0">
                <a:solidFill>
                  <a:schemeClr val="tx1"/>
                </a:solidFill>
                <a:latin typeface="DFKai-SB" panose="03000509000000000000" pitchFamily="65" charset="-120"/>
                <a:ea typeface="DFKai-SB" panose="03000509000000000000" pitchFamily="65" charset="-120"/>
              </a:rPr>
              <a:t>我的資料打不開，請</a:t>
            </a:r>
            <a:r>
              <a:rPr lang="zh-CN" altLang="en-US" sz="2400" dirty="0" smtClean="0">
                <a:solidFill>
                  <a:schemeClr val="tx1"/>
                </a:solidFill>
                <a:latin typeface="DFKai-SB" panose="03000509000000000000" pitchFamily="65" charset="-120"/>
                <a:ea typeface="DFKai-SB" panose="03000509000000000000" pitchFamily="65" charset="-120"/>
              </a:rPr>
              <a:t>再</a:t>
            </a:r>
            <a:r>
              <a:rPr lang="zh-TW" altLang="en-US" sz="2400" dirty="0" smtClean="0">
                <a:solidFill>
                  <a:schemeClr val="tx1"/>
                </a:solidFill>
                <a:latin typeface="DFKai-SB" panose="03000509000000000000" pitchFamily="65" charset="-120"/>
                <a:ea typeface="DFKai-SB" panose="03000509000000000000" pitchFamily="65" charset="-120"/>
              </a:rPr>
              <a:t>傳送</a:t>
            </a:r>
            <a:r>
              <a:rPr lang="zh-CN" altLang="en-US" sz="2400" dirty="0" smtClean="0">
                <a:solidFill>
                  <a:schemeClr val="tx1"/>
                </a:solidFill>
                <a:latin typeface="DFKai-SB" panose="03000509000000000000" pitchFamily="65" charset="-120"/>
                <a:ea typeface="DFKai-SB" panose="03000509000000000000" pitchFamily="65" charset="-120"/>
              </a:rPr>
              <a:t>給</a:t>
            </a:r>
            <a:r>
              <a:rPr lang="zh-CN" altLang="en-US" sz="2400" dirty="0">
                <a:solidFill>
                  <a:schemeClr val="tx1"/>
                </a:solidFill>
                <a:latin typeface="DFKai-SB" panose="03000509000000000000" pitchFamily="65" charset="-120"/>
                <a:ea typeface="DFKai-SB" panose="03000509000000000000" pitchFamily="65" charset="-120"/>
              </a:rPr>
              <a:t>我</a:t>
            </a:r>
            <a:r>
              <a:rPr lang="zh-CN" altLang="en-US" sz="2400" dirty="0" smtClean="0">
                <a:solidFill>
                  <a:schemeClr val="tx1"/>
                </a:solidFill>
                <a:latin typeface="DFKai-SB" panose="03000509000000000000" pitchFamily="65" charset="-120"/>
                <a:ea typeface="DFKai-SB" panose="03000509000000000000" pitchFamily="65" charset="-120"/>
              </a:rPr>
              <a:t>，</a:t>
            </a:r>
            <a:r>
              <a:rPr lang="zh-TW" altLang="en-US" sz="2400" dirty="0">
                <a:solidFill>
                  <a:schemeClr val="tx1"/>
                </a:solidFill>
                <a:latin typeface="DFKai-SB" panose="03000509000000000000" pitchFamily="65" charset="-120"/>
                <a:ea typeface="DFKai-SB" panose="03000509000000000000" pitchFamily="65" charset="-120"/>
              </a:rPr>
              <a:t>我</a:t>
            </a:r>
            <a:r>
              <a:rPr lang="zh-CN" altLang="en-US" sz="2400" dirty="0" smtClean="0">
                <a:solidFill>
                  <a:schemeClr val="tx1"/>
                </a:solidFill>
                <a:latin typeface="DFKai-SB" panose="03000509000000000000" pitchFamily="65" charset="-120"/>
                <a:ea typeface="DFKai-SB" panose="03000509000000000000" pitchFamily="65" charset="-120"/>
              </a:rPr>
              <a:t>現在</a:t>
            </a:r>
            <a:r>
              <a:rPr lang="zh-CN" altLang="en-US" sz="2400" dirty="0">
                <a:solidFill>
                  <a:schemeClr val="tx1"/>
                </a:solidFill>
                <a:latin typeface="DFKai-SB" panose="03000509000000000000" pitchFamily="65" charset="-120"/>
                <a:ea typeface="DFKai-SB" panose="03000509000000000000" pitchFamily="65" charset="-120"/>
              </a:rPr>
              <a:t>就需要討論這份資料呢。</a:t>
            </a:r>
          </a:p>
        </p:txBody>
      </p:sp>
      <p:sp>
        <p:nvSpPr>
          <p:cNvPr id="17" name="对话气泡: 圆角矩形 16">
            <a:extLst>
              <a:ext uri="{FF2B5EF4-FFF2-40B4-BE49-F238E27FC236}">
                <a16:creationId xmlns:a16="http://schemas.microsoft.com/office/drawing/2014/main" id="{6431F468-893C-416B-9000-7EBBC1EA0F99}"/>
              </a:ext>
            </a:extLst>
          </p:cNvPr>
          <p:cNvSpPr/>
          <p:nvPr/>
        </p:nvSpPr>
        <p:spPr>
          <a:xfrm>
            <a:off x="623888" y="4207262"/>
            <a:ext cx="4476520" cy="1275832"/>
          </a:xfrm>
          <a:prstGeom prst="wedgeRoundRectCallout">
            <a:avLst>
              <a:gd name="adj1" fmla="val 56213"/>
              <a:gd name="adj2" fmla="val 11357"/>
              <a:gd name="adj3" fmla="val 16667"/>
            </a:avLst>
          </a:prstGeom>
          <a:solidFill>
            <a:srgbClr val="FF3447">
              <a:alpha val="18000"/>
            </a:srgbClr>
          </a:solidFill>
          <a:ln>
            <a:solidFill>
              <a:srgbClr val="FF34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smtClean="0">
                <a:solidFill>
                  <a:schemeClr val="tx1"/>
                </a:solidFill>
                <a:latin typeface="DFKai-SB" panose="03000509000000000000" pitchFamily="65" charset="-120"/>
                <a:ea typeface="DFKai-SB" panose="03000509000000000000" pitchFamily="65" charset="-120"/>
              </a:rPr>
              <a:t>再</a:t>
            </a:r>
            <a:r>
              <a:rPr lang="zh-TW" altLang="en-US" sz="2400" dirty="0" smtClean="0">
                <a:solidFill>
                  <a:schemeClr val="tx1"/>
                </a:solidFill>
                <a:latin typeface="DFKai-SB" panose="03000509000000000000" pitchFamily="65" charset="-120"/>
                <a:ea typeface="DFKai-SB" panose="03000509000000000000" pitchFamily="65" charset="-120"/>
              </a:rPr>
              <a:t>傳送</a:t>
            </a:r>
            <a:r>
              <a:rPr lang="zh-CN" altLang="en-US" sz="2400" dirty="0" smtClean="0">
                <a:solidFill>
                  <a:schemeClr val="tx1"/>
                </a:solidFill>
                <a:latin typeface="DFKai-SB" panose="03000509000000000000" pitchFamily="65" charset="-120"/>
                <a:ea typeface="DFKai-SB" panose="03000509000000000000" pitchFamily="65" charset="-120"/>
              </a:rPr>
              <a:t>沒有</a:t>
            </a:r>
            <a:r>
              <a:rPr lang="zh-CN" altLang="en-US" sz="2400" dirty="0">
                <a:solidFill>
                  <a:schemeClr val="tx1"/>
                </a:solidFill>
                <a:latin typeface="DFKai-SB" panose="03000509000000000000" pitchFamily="65" charset="-120"/>
                <a:ea typeface="DFKai-SB" panose="03000509000000000000" pitchFamily="65" charset="-120"/>
              </a:rPr>
              <a:t>問題，但能不能等我回家</a:t>
            </a:r>
            <a:r>
              <a:rPr lang="zh-CN" altLang="en-US" sz="2400" dirty="0" smtClean="0">
                <a:solidFill>
                  <a:schemeClr val="tx1"/>
                </a:solidFill>
                <a:latin typeface="DFKai-SB" panose="03000509000000000000" pitchFamily="65" charset="-120"/>
                <a:ea typeface="DFKai-SB" panose="03000509000000000000" pitchFamily="65" charset="-120"/>
              </a:rPr>
              <a:t>再</a:t>
            </a:r>
            <a:r>
              <a:rPr lang="zh-TW" altLang="en-US" sz="2400" dirty="0" smtClean="0">
                <a:solidFill>
                  <a:schemeClr val="tx1"/>
                </a:solidFill>
                <a:latin typeface="DFKai-SB" panose="03000509000000000000" pitchFamily="65" charset="-120"/>
                <a:ea typeface="DFKai-SB" panose="03000509000000000000" pitchFamily="65" charset="-120"/>
              </a:rPr>
              <a:t>傳送</a:t>
            </a:r>
            <a:r>
              <a:rPr lang="zh-CN" altLang="en-US" sz="2400" dirty="0" smtClean="0">
                <a:solidFill>
                  <a:schemeClr val="tx1"/>
                </a:solidFill>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我現在人在外邊啊，怎麼辦</a:t>
            </a:r>
            <a:r>
              <a:rPr lang="en-US" altLang="zh-CN" sz="2400" dirty="0">
                <a:solidFill>
                  <a:schemeClr val="tx1"/>
                </a:solidFill>
                <a:latin typeface="宋体" panose="02010600030101010101" pitchFamily="2" charset="-122"/>
                <a:ea typeface="宋体" panose="02010600030101010101" pitchFamily="2" charset="-122"/>
              </a:rPr>
              <a:t>……</a:t>
            </a:r>
            <a:endParaRPr lang="zh-CN" altLang="en-US" sz="2400" dirty="0">
              <a:solidFill>
                <a:schemeClr val="tx1"/>
              </a:solidFill>
              <a:latin typeface="宋体" panose="02010600030101010101" pitchFamily="2" charset="-122"/>
              <a:ea typeface="宋体" panose="02010600030101010101" pitchFamily="2" charset="-122"/>
            </a:endParaRPr>
          </a:p>
        </p:txBody>
      </p:sp>
      <p:pic>
        <p:nvPicPr>
          <p:cNvPr id="18" name="图片 17">
            <a:extLst>
              <a:ext uri="{FF2B5EF4-FFF2-40B4-BE49-F238E27FC236}">
                <a16:creationId xmlns:a16="http://schemas.microsoft.com/office/drawing/2014/main" id="{96DDA18D-1F9E-499D-81E5-C474246DA02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5607649" y="4368143"/>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cxnSp>
        <p:nvCxnSpPr>
          <p:cNvPr id="19" name="直接连接符 18">
            <a:extLst>
              <a:ext uri="{FF2B5EF4-FFF2-40B4-BE49-F238E27FC236}">
                <a16:creationId xmlns:a16="http://schemas.microsoft.com/office/drawing/2014/main" id="{95AC335C-5EB5-454C-9665-7D0A84BB8DCC}"/>
              </a:ext>
            </a:extLst>
          </p:cNvPr>
          <p:cNvCxnSpPr>
            <a:cxnSpLocks/>
          </p:cNvCxnSpPr>
          <p:nvPr/>
        </p:nvCxnSpPr>
        <p:spPr>
          <a:xfrm>
            <a:off x="7039155" y="2001328"/>
            <a:ext cx="19139" cy="407339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39D4C611-1200-4BBB-89FB-84C1DEE4EA62}"/>
              </a:ext>
            </a:extLst>
          </p:cNvPr>
          <p:cNvSpPr txBox="1"/>
          <p:nvPr/>
        </p:nvSpPr>
        <p:spPr>
          <a:xfrm>
            <a:off x="7233107" y="1910796"/>
            <a:ext cx="4792115" cy="4222823"/>
          </a:xfrm>
          <a:prstGeom prst="rect">
            <a:avLst/>
          </a:prstGeom>
          <a:noFill/>
        </p:spPr>
        <p:txBody>
          <a:bodyPr wrap="square" rtlCol="0">
            <a:spAutoFit/>
          </a:bodyPr>
          <a:lstStyle/>
          <a:p>
            <a:pPr>
              <a:lnSpc>
                <a:spcPct val="150000"/>
              </a:lnSpc>
            </a:pPr>
            <a:r>
              <a:rPr lang="zh-CN" altLang="en-US" sz="2600" dirty="0"/>
              <a:t>這種場景</a:t>
            </a:r>
            <a:r>
              <a:rPr lang="zh-CN" altLang="en-US" sz="2600" dirty="0" smtClean="0"/>
              <a:t>很多人都曾</a:t>
            </a:r>
            <a:r>
              <a:rPr lang="zh-CN" altLang="en-US" sz="2600" dirty="0"/>
              <a:t>經</a:t>
            </a:r>
            <a:r>
              <a:rPr lang="zh-CN" altLang="en-US" sz="2600" dirty="0" smtClean="0"/>
              <a:t>遇到。</a:t>
            </a:r>
            <a:r>
              <a:rPr lang="zh-CN" altLang="en-US" sz="2600" dirty="0"/>
              <a:t>為甚麼要等「回家</a:t>
            </a:r>
            <a:r>
              <a:rPr lang="zh-CN" altLang="en-US" sz="2600" dirty="0" smtClean="0"/>
              <a:t>再</a:t>
            </a:r>
            <a:r>
              <a:rPr lang="zh-TW" altLang="en-US" sz="2600" dirty="0" smtClean="0">
                <a:latin typeface="DFKai-SB" panose="03000509000000000000" pitchFamily="65" charset="-120"/>
                <a:ea typeface="DFKai-SB" panose="03000509000000000000" pitchFamily="65" charset="-120"/>
              </a:rPr>
              <a:t>傳送</a:t>
            </a:r>
            <a:r>
              <a:rPr lang="zh-CN" altLang="en-US" sz="2600" dirty="0" smtClean="0"/>
              <a:t>」</a:t>
            </a:r>
            <a:r>
              <a:rPr lang="zh-CN" altLang="en-US" sz="2600" dirty="0"/>
              <a:t>呢？因為那份文件，存放在房間的某台電腦</a:t>
            </a:r>
            <a:r>
              <a:rPr lang="zh-CN" altLang="en-US" sz="2600" dirty="0" smtClean="0"/>
              <a:t>或某</a:t>
            </a:r>
            <a:r>
              <a:rPr lang="zh-CN" altLang="en-US" sz="2600" dirty="0"/>
              <a:t>個移動設備裡</a:t>
            </a:r>
            <a:r>
              <a:rPr lang="zh-CN" altLang="en-US" sz="2600" dirty="0" smtClean="0"/>
              <a:t>。</a:t>
            </a:r>
            <a:r>
              <a:rPr lang="en-US" altLang="zh-CN" sz="2600" dirty="0" smtClean="0"/>
              <a:t/>
            </a:r>
            <a:br>
              <a:rPr lang="en-US" altLang="zh-CN" sz="2600" dirty="0" smtClean="0"/>
            </a:br>
            <a:endParaRPr lang="en-US" altLang="zh-CN" sz="2600" dirty="0" smtClean="0"/>
          </a:p>
          <a:p>
            <a:pPr>
              <a:lnSpc>
                <a:spcPct val="150000"/>
              </a:lnSpc>
            </a:pPr>
            <a:r>
              <a:rPr lang="zh-TW" altLang="en-US" sz="2600" dirty="0" smtClean="0"/>
              <a:t>就此我們可以採用雲端儲存技術解決問題。</a:t>
            </a:r>
            <a:endParaRPr lang="en-US" altLang="zh-CN" sz="2600" dirty="0"/>
          </a:p>
        </p:txBody>
      </p:sp>
      <p:grpSp>
        <p:nvGrpSpPr>
          <p:cNvPr id="28" name="组合 38">
            <a:extLst>
              <a:ext uri="{FF2B5EF4-FFF2-40B4-BE49-F238E27FC236}">
                <a16:creationId xmlns:a16="http://schemas.microsoft.com/office/drawing/2014/main" id="{A531FA2A-EF4B-4E7B-9F1D-3F9836A3C3B4}"/>
              </a:ext>
            </a:extLst>
          </p:cNvPr>
          <p:cNvGrpSpPr>
            <a:grpSpLocks/>
          </p:cNvGrpSpPr>
          <p:nvPr/>
        </p:nvGrpSpPr>
        <p:grpSpPr bwMode="auto">
          <a:xfrm>
            <a:off x="1019176" y="654050"/>
            <a:ext cx="1581150" cy="647700"/>
            <a:chOff x="4225771" y="1065320"/>
            <a:chExt cx="895882" cy="947506"/>
          </a:xfrm>
        </p:grpSpPr>
        <p:sp>
          <p:nvSpPr>
            <p:cNvPr id="29" name="矩形 28">
              <a:extLst>
                <a:ext uri="{FF2B5EF4-FFF2-40B4-BE49-F238E27FC236}">
                  <a16:creationId xmlns:a16="http://schemas.microsoft.com/office/drawing/2014/main" id="{9BF5BF14-7E08-4A11-AB08-A4E2C712E40B}"/>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a:extLst>
                <a:ext uri="{FF2B5EF4-FFF2-40B4-BE49-F238E27FC236}">
                  <a16:creationId xmlns:a16="http://schemas.microsoft.com/office/drawing/2014/main" id="{6FEC7FE7-37C5-4AEC-9B49-AF9208609678}"/>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1" name="文本框 42">
            <a:extLst>
              <a:ext uri="{FF2B5EF4-FFF2-40B4-BE49-F238E27FC236}">
                <a16:creationId xmlns:a16="http://schemas.microsoft.com/office/drawing/2014/main" id="{3CE49FB8-FF36-4223-AABE-370F75B79898}"/>
              </a:ext>
            </a:extLst>
          </p:cNvPr>
          <p:cNvSpPr txBox="1">
            <a:spLocks noChangeArrowheads="1"/>
          </p:cNvSpPr>
          <p:nvPr/>
        </p:nvSpPr>
        <p:spPr bwMode="auto">
          <a:xfrm>
            <a:off x="1163217" y="635601"/>
            <a:ext cx="12168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smtClean="0">
                <a:solidFill>
                  <a:srgbClr val="0D0D0D"/>
                </a:solidFill>
                <a:latin typeface="+mn-ea"/>
                <a:ea typeface="+mn-ea"/>
              </a:rPr>
              <a:t>導</a:t>
            </a:r>
            <a:r>
              <a:rPr lang="zh-CN" altLang="en-US" sz="3200" b="1" dirty="0">
                <a:solidFill>
                  <a:srgbClr val="0D0D0D"/>
                </a:solidFill>
                <a:latin typeface="+mn-ea"/>
                <a:ea typeface="+mn-ea"/>
              </a:rPr>
              <a:t>入</a:t>
            </a:r>
          </a:p>
        </p:txBody>
      </p:sp>
      <p:sp>
        <p:nvSpPr>
          <p:cNvPr id="13" name="标题 1">
            <a:extLst>
              <a:ext uri="{FF2B5EF4-FFF2-40B4-BE49-F238E27FC236}">
                <a16:creationId xmlns:a16="http://schemas.microsoft.com/office/drawing/2014/main" id="{471950E6-2459-47D7-8B1B-938546CD0DDC}"/>
              </a:ext>
            </a:extLst>
          </p:cNvPr>
          <p:cNvSpPr txBox="1">
            <a:spLocks noChangeArrowheads="1"/>
          </p:cNvSpPr>
          <p:nvPr/>
        </p:nvSpPr>
        <p:spPr bwMode="auto">
          <a:xfrm>
            <a:off x="3829034" y="244219"/>
            <a:ext cx="39232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TW" altLang="en-US" sz="4000" dirty="0" smtClean="0"/>
              <a:t>認識</a:t>
            </a:r>
            <a:r>
              <a:rPr lang="zh-CN" altLang="en-US" sz="4000" dirty="0" smtClean="0"/>
              <a:t>雲端儲存</a:t>
            </a:r>
            <a:endParaRPr lang="en-US" altLang="zh-CN" sz="4000" dirty="0"/>
          </a:p>
        </p:txBody>
      </p:sp>
    </p:spTree>
    <p:extLst>
      <p:ext uri="{BB962C8B-B14F-4D97-AF65-F5344CB8AC3E}">
        <p14:creationId xmlns:p14="http://schemas.microsoft.com/office/powerpoint/2010/main" val="27568609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2E18D0D8-50F1-4DD3-AE20-AEDAC1C8B6D1}"/>
              </a:ext>
            </a:extLst>
          </p:cNvPr>
          <p:cNvSpPr txBox="1">
            <a:spLocks/>
          </p:cNvSpPr>
          <p:nvPr/>
        </p:nvSpPr>
        <p:spPr>
          <a:xfrm>
            <a:off x="1416000" y="2135945"/>
            <a:ext cx="9360000" cy="1638738"/>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0"/>
              </a:spcBef>
              <a:buNone/>
            </a:pPr>
            <a:endParaRPr lang="en-US" altLang="zh-CN" sz="2400" dirty="0">
              <a:latin typeface="DFKai-SB" panose="03000509000000000000" pitchFamily="65" charset="-120"/>
              <a:ea typeface="DFKai-SB" panose="03000509000000000000" pitchFamily="65" charset="-120"/>
            </a:endParaRPr>
          </a:p>
        </p:txBody>
      </p:sp>
      <p:sp>
        <p:nvSpPr>
          <p:cNvPr id="13" name="标题 1">
            <a:extLst>
              <a:ext uri="{FF2B5EF4-FFF2-40B4-BE49-F238E27FC236}">
                <a16:creationId xmlns:a16="http://schemas.microsoft.com/office/drawing/2014/main" id="{471950E6-2459-47D7-8B1B-938546CD0DDC}"/>
              </a:ext>
            </a:extLst>
          </p:cNvPr>
          <p:cNvSpPr txBox="1">
            <a:spLocks noChangeArrowheads="1"/>
          </p:cNvSpPr>
          <p:nvPr/>
        </p:nvSpPr>
        <p:spPr bwMode="auto">
          <a:xfrm>
            <a:off x="3778369" y="136479"/>
            <a:ext cx="39232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TW" altLang="en-US" sz="4000" dirty="0" smtClean="0"/>
              <a:t>認識</a:t>
            </a:r>
            <a:r>
              <a:rPr lang="zh-CN" altLang="en-US" sz="4000" dirty="0" smtClean="0"/>
              <a:t>雲端儲存</a:t>
            </a:r>
            <a:endParaRPr lang="en-US" altLang="zh-CN" sz="4000" dirty="0"/>
          </a:p>
        </p:txBody>
      </p:sp>
      <p:sp>
        <p:nvSpPr>
          <p:cNvPr id="17" name="标题 1">
            <a:extLst>
              <a:ext uri="{FF2B5EF4-FFF2-40B4-BE49-F238E27FC236}">
                <a16:creationId xmlns:a16="http://schemas.microsoft.com/office/drawing/2014/main" id="{6E5038F7-5AAE-4BF4-A520-8182DD038D7D}"/>
              </a:ext>
            </a:extLst>
          </p:cNvPr>
          <p:cNvSpPr txBox="1">
            <a:spLocks noChangeArrowheads="1"/>
          </p:cNvSpPr>
          <p:nvPr/>
        </p:nvSpPr>
        <p:spPr bwMode="auto">
          <a:xfrm>
            <a:off x="343125" y="1003146"/>
            <a:ext cx="11074428" cy="2246769"/>
          </a:xfrm>
          <a:prstGeom prst="rect">
            <a:avLst/>
          </a:prstGeom>
          <a:solidFill>
            <a:schemeClr val="accent5">
              <a:lumMod val="20000"/>
              <a:lumOff val="80000"/>
            </a:schemeClr>
          </a:solidFill>
          <a:ln w="38100">
            <a:solidFill>
              <a:srgbClr val="1856AD"/>
            </a:solidFill>
            <a:miter lim="800000"/>
            <a:headEnd/>
            <a:tailEnd/>
          </a:ln>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100000"/>
              </a:lnSpc>
            </a:pPr>
            <a:r>
              <a:rPr lang="zh-CN" altLang="en-US" sz="2800" dirty="0">
                <a:latin typeface="Times New Roman" panose="02020603050405020304" pitchFamily="18" charset="0"/>
                <a:cs typeface="Times New Roman" panose="02020603050405020304" pitchFamily="18" charset="0"/>
              </a:rPr>
              <a:t>雲端</a:t>
            </a:r>
            <a:r>
              <a:rPr lang="zh-CN" altLang="en-US" sz="2800" dirty="0" smtClean="0">
                <a:latin typeface="Times New Roman" panose="02020603050405020304" pitchFamily="18" charset="0"/>
                <a:cs typeface="Times New Roman" panose="02020603050405020304" pitchFamily="18" charset="0"/>
              </a:rPr>
              <a:t>儲存是</a:t>
            </a:r>
            <a:r>
              <a:rPr lang="zh-CN" altLang="en-US" sz="2800" dirty="0">
                <a:latin typeface="Times New Roman" panose="02020603050405020304" pitchFamily="18" charset="0"/>
                <a:cs typeface="Times New Roman" panose="02020603050405020304" pitchFamily="18" charset="0"/>
              </a:rPr>
              <a:t>一種</a:t>
            </a:r>
            <a:r>
              <a:rPr lang="zh-TW" altLang="en-US" sz="2800" dirty="0">
                <a:latin typeface="Times New Roman" panose="02020603050405020304" pitchFamily="18" charset="0"/>
                <a:cs typeface="Times New Roman" panose="02020603050405020304" pitchFamily="18" charset="0"/>
              </a:rPr>
              <a:t>網</a:t>
            </a:r>
            <a:r>
              <a:rPr lang="zh-TW" altLang="en-US" sz="2800" dirty="0" smtClean="0">
                <a:latin typeface="Times New Roman" panose="02020603050405020304" pitchFamily="18" charset="0"/>
                <a:cs typeface="Times New Roman" panose="02020603050405020304" pitchFamily="18" charset="0"/>
              </a:rPr>
              <a:t>絡儲存</a:t>
            </a:r>
            <a:r>
              <a:rPr lang="zh-TW" altLang="en-US" sz="2800" dirty="0">
                <a:latin typeface="Times New Roman" panose="02020603050405020304" pitchFamily="18" charset="0"/>
                <a:cs typeface="Times New Roman" panose="02020603050405020304" pitchFamily="18" charset="0"/>
              </a:rPr>
              <a:t>模式</a:t>
            </a:r>
            <a:r>
              <a:rPr lang="zh-TW" altLang="en-US" sz="2800" dirty="0" smtClean="0">
                <a:latin typeface="Times New Roman" panose="02020603050405020304" pitchFamily="18" charset="0"/>
                <a:cs typeface="Times New Roman" panose="02020603050405020304" pitchFamily="18" charset="0"/>
              </a:rPr>
              <a:t>。一指</a:t>
            </a:r>
            <a:r>
              <a:rPr lang="zh-TW" altLang="en-US" sz="2800" dirty="0">
                <a:latin typeface="Times New Roman" panose="02020603050405020304" pitchFamily="18" charset="0"/>
                <a:cs typeface="Times New Roman" panose="02020603050405020304" pitchFamily="18" charset="0"/>
              </a:rPr>
              <a:t>雲端服務供應商透過其伺服器經互聯網向用戶提供所需服務，有別於企業透過其設於處所內的伺服器向用戶提供服務。雲端服務的例子包括網上資料儲存和備份解決方案、網絡電郵服務、辦公室套件和文檔協作服務託管、資料庫處理、管理技術支援服務和其他服務。</a:t>
            </a:r>
          </a:p>
        </p:txBody>
      </p:sp>
      <p:pic>
        <p:nvPicPr>
          <p:cNvPr id="2" name="Picture 1"/>
          <p:cNvPicPr>
            <a:picLocks noChangeAspect="1"/>
          </p:cNvPicPr>
          <p:nvPr/>
        </p:nvPicPr>
        <p:blipFill>
          <a:blip r:embed="rId3"/>
          <a:stretch>
            <a:fillRect/>
          </a:stretch>
        </p:blipFill>
        <p:spPr>
          <a:xfrm>
            <a:off x="343125" y="3311554"/>
            <a:ext cx="812142" cy="640690"/>
          </a:xfrm>
          <a:prstGeom prst="rect">
            <a:avLst/>
          </a:prstGeom>
        </p:spPr>
      </p:pic>
      <p:sp>
        <p:nvSpPr>
          <p:cNvPr id="3" name="Rectangle 2"/>
          <p:cNvSpPr/>
          <p:nvPr/>
        </p:nvSpPr>
        <p:spPr>
          <a:xfrm>
            <a:off x="1624995" y="3492431"/>
            <a:ext cx="6672596" cy="338554"/>
          </a:xfrm>
          <a:prstGeom prst="rect">
            <a:avLst/>
          </a:prstGeom>
        </p:spPr>
        <p:txBody>
          <a:bodyPr wrap="none">
            <a:spAutoFit/>
          </a:bodyPr>
          <a:lstStyle/>
          <a:p>
            <a:r>
              <a:rPr lang="zh-TW" altLang="en-US" sz="1600" dirty="0" smtClean="0">
                <a:latin typeface="Times New Roman" panose="02020603050405020304" pitchFamily="18" charset="0"/>
                <a:cs typeface="Times New Roman" panose="02020603050405020304" pitchFamily="18" charset="0"/>
              </a:rPr>
              <a:t>資料來源</a:t>
            </a:r>
            <a:r>
              <a:rPr lang="en-US" altLang="zh-TW" sz="1600" dirty="0" smtClean="0">
                <a:latin typeface="Times New Roman" panose="02020603050405020304" pitchFamily="18" charset="0"/>
                <a:cs typeface="Times New Roman" panose="02020603050405020304" pitchFamily="18" charset="0"/>
              </a:rPr>
              <a:t>: </a:t>
            </a:r>
            <a:r>
              <a:rPr lang="zh-TW" altLang="en-US" sz="1600" dirty="0" smtClean="0">
                <a:latin typeface="Times New Roman" panose="02020603050405020304" pitchFamily="18" charset="0"/>
                <a:cs typeface="Times New Roman" panose="02020603050405020304" pitchFamily="18" charset="0"/>
              </a:rPr>
              <a:t>香港政府雲資訊 </a:t>
            </a:r>
            <a:r>
              <a:rPr lang="en-US" altLang="zh-TW" sz="1600"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https</a:t>
            </a:r>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www.infocloud.gov.hk/home/10?lang=tc</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9" name="文本框 12">
            <a:extLst>
              <a:ext uri="{FF2B5EF4-FFF2-40B4-BE49-F238E27FC236}">
                <a16:creationId xmlns:a16="http://schemas.microsoft.com/office/drawing/2014/main" id="{9F3C4923-F797-4A6D-859E-9FA23561ED27}"/>
              </a:ext>
            </a:extLst>
          </p:cNvPr>
          <p:cNvSpPr txBox="1"/>
          <p:nvPr/>
        </p:nvSpPr>
        <p:spPr>
          <a:xfrm>
            <a:off x="343125" y="4133887"/>
            <a:ext cx="8971472" cy="2327755"/>
          </a:xfrm>
          <a:prstGeom prst="round2DiagRect">
            <a:avLst>
              <a:gd name="adj1" fmla="val 12430"/>
              <a:gd name="adj2" fmla="val 0"/>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r>
              <a:rPr lang="zh-CN" altLang="en-US" sz="2400" dirty="0" smtClean="0"/>
              <a:t>想一想：</a:t>
            </a:r>
            <a:endParaRPr lang="en-US" altLang="zh-CN" sz="2400" dirty="0"/>
          </a:p>
          <a:p>
            <a:pPr marL="342900" indent="-342900" algn="l">
              <a:lnSpc>
                <a:spcPct val="100000"/>
              </a:lnSpc>
              <a:buAutoNum type="arabicPeriod"/>
            </a:pPr>
            <a:r>
              <a:rPr lang="zh-CN" altLang="en-US" sz="2400" b="0" dirty="0"/>
              <a:t>你的照片</a:t>
            </a:r>
            <a:r>
              <a:rPr lang="zh-CN" altLang="en-US" sz="2400" b="0" dirty="0" smtClean="0"/>
              <a:t>、影片</a:t>
            </a:r>
            <a:r>
              <a:rPr lang="zh-CN" altLang="en-US" sz="2400" b="0" dirty="0"/>
              <a:t>、文字檔案</a:t>
            </a:r>
            <a:r>
              <a:rPr lang="zh-CN" altLang="en-US" sz="2400" b="0" dirty="0" smtClean="0"/>
              <a:t>等</a:t>
            </a:r>
            <a:r>
              <a:rPr lang="zh-CN" altLang="en-US" sz="2400" b="0" dirty="0"/>
              <a:t>資料一般都儲存在哪裡</a:t>
            </a:r>
            <a:r>
              <a:rPr lang="zh-CN" altLang="en-US" sz="2400" b="0" dirty="0" smtClean="0"/>
              <a:t>？你</a:t>
            </a:r>
            <a:r>
              <a:rPr lang="zh-CN" altLang="en-US" sz="2400" b="0" dirty="0"/>
              <a:t>有用</a:t>
            </a:r>
            <a:r>
              <a:rPr lang="zh-CN" altLang="en-US" sz="2400" b="0" dirty="0" smtClean="0"/>
              <a:t>過</a:t>
            </a:r>
            <a:r>
              <a:rPr lang="zh-TW" altLang="en-US" sz="2400" b="0" dirty="0" smtClean="0"/>
              <a:t>一些</a:t>
            </a:r>
            <a:r>
              <a:rPr lang="zh-CN" altLang="en-US" sz="2400" b="0" dirty="0" smtClean="0"/>
              <a:t>雲端</a:t>
            </a:r>
            <a:r>
              <a:rPr lang="zh-TW" altLang="en-US" sz="2400" b="0" dirty="0" smtClean="0"/>
              <a:t>儲存</a:t>
            </a:r>
            <a:r>
              <a:rPr lang="zh-CN" altLang="en-US" sz="2400" b="0" dirty="0" smtClean="0"/>
              <a:t>？</a:t>
            </a:r>
            <a:r>
              <a:rPr lang="zh-TW" altLang="en-US" sz="2400" b="0" dirty="0" smtClean="0"/>
              <a:t>還是採用其他方法儲存</a:t>
            </a:r>
            <a:r>
              <a:rPr lang="en-US" altLang="zh-TW" sz="2400" b="0" dirty="0" smtClean="0"/>
              <a:t>? </a:t>
            </a:r>
          </a:p>
          <a:p>
            <a:pPr marL="342900" indent="-342900" algn="l">
              <a:lnSpc>
                <a:spcPct val="100000"/>
              </a:lnSpc>
              <a:buAutoNum type="arabicPeriod"/>
            </a:pPr>
            <a:r>
              <a:rPr lang="zh-TW" altLang="en-US" sz="2400" b="0" dirty="0" smtClean="0"/>
              <a:t>雲端儲存有甚麼好處，同時有甚麼風險</a:t>
            </a:r>
            <a:r>
              <a:rPr lang="en-US" altLang="zh-TW" sz="2400" b="0" dirty="0" smtClean="0"/>
              <a:t>?</a:t>
            </a:r>
            <a:endParaRPr lang="en-US" altLang="zh-CN" sz="2400" b="0" dirty="0"/>
          </a:p>
          <a:p>
            <a:pPr marL="342900" indent="-342900" algn="l">
              <a:lnSpc>
                <a:spcPct val="100000"/>
              </a:lnSpc>
              <a:buAutoNum type="arabicPeriod"/>
            </a:pPr>
            <a:r>
              <a:rPr lang="zh-TW" altLang="en-US" sz="2400" b="0" dirty="0" smtClean="0"/>
              <a:t>有甚麼方法可以減少雲端儲存時可能出現的風險</a:t>
            </a:r>
            <a:r>
              <a:rPr lang="en-US" altLang="zh-TW" sz="2400" b="0" dirty="0" smtClean="0"/>
              <a:t>?</a:t>
            </a:r>
            <a:endParaRPr lang="zh-CN" altLang="en-US" sz="2400" b="0" dirty="0"/>
          </a:p>
        </p:txBody>
      </p:sp>
      <p:pic>
        <p:nvPicPr>
          <p:cNvPr id="10" name="图形 11">
            <a:extLst>
              <a:ext uri="{FF2B5EF4-FFF2-40B4-BE49-F238E27FC236}">
                <a16:creationId xmlns:a16="http://schemas.microsoft.com/office/drawing/2014/main" id="{AED87EDF-ACA2-4DAD-876A-5F9932ABED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620023" y="4219561"/>
            <a:ext cx="1797530" cy="1932345"/>
          </a:xfrm>
          <a:prstGeom prst="rect">
            <a:avLst/>
          </a:prstGeom>
        </p:spPr>
      </p:pic>
    </p:spTree>
    <p:extLst>
      <p:ext uri="{BB962C8B-B14F-4D97-AF65-F5344CB8AC3E}">
        <p14:creationId xmlns:p14="http://schemas.microsoft.com/office/powerpoint/2010/main" val="7215688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4880ADF-1034-473A-BDFA-14E79780E1F7}"/>
              </a:ext>
            </a:extLst>
          </p:cNvPr>
          <p:cNvSpPr txBox="1"/>
          <p:nvPr/>
        </p:nvSpPr>
        <p:spPr>
          <a:xfrm>
            <a:off x="4637641" y="967681"/>
            <a:ext cx="2478679" cy="584775"/>
          </a:xfrm>
          <a:prstGeom prst="rect">
            <a:avLst/>
          </a:prstGeom>
          <a:noFill/>
        </p:spPr>
        <p:txBody>
          <a:bodyPr wrap="square" rtlCol="0">
            <a:spAutoFit/>
          </a:bodyPr>
          <a:lstStyle/>
          <a:p>
            <a:r>
              <a:rPr lang="zh-CN" altLang="en-US" sz="3200" dirty="0"/>
              <a:t>雲端運算</a:t>
            </a:r>
          </a:p>
        </p:txBody>
      </p:sp>
      <p:pic>
        <p:nvPicPr>
          <p:cNvPr id="2" name="圖片 1"/>
          <p:cNvPicPr>
            <a:picLocks noChangeAspect="1"/>
          </p:cNvPicPr>
          <p:nvPr/>
        </p:nvPicPr>
        <p:blipFill>
          <a:blip r:embed="rId3"/>
          <a:stretch>
            <a:fillRect/>
          </a:stretch>
        </p:blipFill>
        <p:spPr>
          <a:xfrm>
            <a:off x="7633885" y="1970739"/>
            <a:ext cx="4305073" cy="2931344"/>
          </a:xfrm>
          <a:prstGeom prst="rect">
            <a:avLst/>
          </a:prstGeom>
          <a:ln>
            <a:noFill/>
          </a:ln>
          <a:effectLst>
            <a:softEdge rad="112500"/>
          </a:effectLst>
        </p:spPr>
      </p:pic>
      <p:sp>
        <p:nvSpPr>
          <p:cNvPr id="12" name="标题 1">
            <a:extLst>
              <a:ext uri="{FF2B5EF4-FFF2-40B4-BE49-F238E27FC236}">
                <a16:creationId xmlns:a16="http://schemas.microsoft.com/office/drawing/2014/main" id="{471950E6-2459-47D7-8B1B-938546CD0DDC}"/>
              </a:ext>
            </a:extLst>
          </p:cNvPr>
          <p:cNvSpPr txBox="1">
            <a:spLocks noChangeArrowheads="1"/>
          </p:cNvSpPr>
          <p:nvPr/>
        </p:nvSpPr>
        <p:spPr bwMode="auto">
          <a:xfrm>
            <a:off x="3778369" y="136479"/>
            <a:ext cx="39232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TW" altLang="en-US" sz="4000" dirty="0" smtClean="0"/>
              <a:t>認識</a:t>
            </a:r>
            <a:r>
              <a:rPr lang="zh-CN" altLang="en-US" sz="4000" dirty="0" smtClean="0"/>
              <a:t>雲端儲存</a:t>
            </a:r>
            <a:endParaRPr lang="en-US" altLang="zh-CN" sz="4000" dirty="0"/>
          </a:p>
        </p:txBody>
      </p:sp>
      <p:pic>
        <p:nvPicPr>
          <p:cNvPr id="13" name="Picture 12"/>
          <p:cNvPicPr>
            <a:picLocks noChangeAspect="1"/>
          </p:cNvPicPr>
          <p:nvPr/>
        </p:nvPicPr>
        <p:blipFill>
          <a:blip r:embed="rId4"/>
          <a:stretch>
            <a:fillRect/>
          </a:stretch>
        </p:blipFill>
        <p:spPr>
          <a:xfrm>
            <a:off x="206063" y="284624"/>
            <a:ext cx="1594256" cy="580365"/>
          </a:xfrm>
          <a:prstGeom prst="rect">
            <a:avLst/>
          </a:prstGeom>
        </p:spPr>
      </p:pic>
      <p:sp>
        <p:nvSpPr>
          <p:cNvPr id="14" name="Rectangle 13"/>
          <p:cNvSpPr/>
          <p:nvPr/>
        </p:nvSpPr>
        <p:spPr>
          <a:xfrm>
            <a:off x="570468" y="1867222"/>
            <a:ext cx="6865501" cy="3108543"/>
          </a:xfrm>
          <a:prstGeom prst="rect">
            <a:avLst/>
          </a:prstGeom>
          <a:solidFill>
            <a:schemeClr val="accent2">
              <a:lumMod val="20000"/>
              <a:lumOff val="80000"/>
            </a:schemeClr>
          </a:solidFill>
          <a:ln w="38100">
            <a:solidFill>
              <a:schemeClr val="accent1"/>
            </a:solidFill>
          </a:ln>
        </p:spPr>
        <p:txBody>
          <a:bodyPr wrap="square">
            <a:spAutoFit/>
          </a:bodyPr>
          <a:lstStyle/>
          <a:p>
            <a:r>
              <a:rPr lang="zh-TW" altLang="en-US" sz="2800" dirty="0">
                <a:latin typeface="Open Sans"/>
              </a:rPr>
              <a:t>這是一種運算功能，可在電腦資源與相關技術結構（例如伺服器、儲存器、網絡）之間提供抽象層，以方便用戶按需要透過網絡接達可共用和配置的電腦資源。用戶只須投放少量的管理資源，或與服務供應商作適量的配合，便能迅速獲得提供有關的電腦資源。</a:t>
            </a:r>
            <a:endParaRPr lang="en-US" sz="2800" dirty="0"/>
          </a:p>
        </p:txBody>
      </p:sp>
      <p:sp>
        <p:nvSpPr>
          <p:cNvPr id="5" name="Rectangle 4"/>
          <p:cNvSpPr/>
          <p:nvPr/>
        </p:nvSpPr>
        <p:spPr>
          <a:xfrm>
            <a:off x="570468" y="5020522"/>
            <a:ext cx="5762218" cy="307777"/>
          </a:xfrm>
          <a:prstGeom prst="rect">
            <a:avLst/>
          </a:prstGeom>
        </p:spPr>
        <p:txBody>
          <a:bodyPr wrap="none">
            <a:spAutoFit/>
          </a:bodyPr>
          <a:lstStyle/>
          <a:p>
            <a:r>
              <a:rPr lang="zh-TW" altLang="en-US" sz="1400" dirty="0" smtClean="0"/>
              <a:t>資料來源</a:t>
            </a:r>
            <a:r>
              <a:rPr lang="en-US" altLang="zh-TW" sz="1400" dirty="0" smtClean="0"/>
              <a:t>: </a:t>
            </a:r>
            <a:r>
              <a:rPr lang="zh-TW" altLang="en-US" sz="1400" dirty="0"/>
              <a:t>香港政府雲資訊 </a:t>
            </a:r>
            <a:r>
              <a:rPr lang="en-US" altLang="zh-TW" sz="1400" dirty="0" smtClean="0"/>
              <a:t>(</a:t>
            </a:r>
            <a:r>
              <a:rPr lang="en-US" sz="1400" dirty="0" smtClean="0"/>
              <a:t>https</a:t>
            </a:r>
            <a:r>
              <a:rPr lang="en-US" sz="1400" dirty="0"/>
              <a:t>://</a:t>
            </a:r>
            <a:r>
              <a:rPr lang="en-US" sz="1400" dirty="0" smtClean="0"/>
              <a:t>www.infocloud.gov.hk/home/7?lang=tc</a:t>
            </a:r>
            <a:r>
              <a:rPr lang="en-US" altLang="zh-TW" sz="1400" dirty="0" smtClean="0"/>
              <a:t>)</a:t>
            </a:r>
            <a:endParaRPr lang="en-US" sz="1400" dirty="0"/>
          </a:p>
        </p:txBody>
      </p:sp>
    </p:spTree>
    <p:extLst>
      <p:ext uri="{BB962C8B-B14F-4D97-AF65-F5344CB8AC3E}">
        <p14:creationId xmlns:p14="http://schemas.microsoft.com/office/powerpoint/2010/main" val="336290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471950E6-2459-47D7-8B1B-938546CD0DDC}"/>
              </a:ext>
            </a:extLst>
          </p:cNvPr>
          <p:cNvSpPr txBox="1">
            <a:spLocks noChangeArrowheads="1"/>
          </p:cNvSpPr>
          <p:nvPr/>
        </p:nvSpPr>
        <p:spPr bwMode="auto">
          <a:xfrm>
            <a:off x="3804249" y="122680"/>
            <a:ext cx="39232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TW" altLang="en-US" sz="4000" dirty="0" smtClean="0"/>
              <a:t>認識</a:t>
            </a:r>
            <a:r>
              <a:rPr lang="zh-CN" altLang="en-US" sz="4000" dirty="0" smtClean="0"/>
              <a:t>雲端儲存</a:t>
            </a:r>
            <a:endParaRPr lang="en-US" altLang="zh-CN" sz="4000" dirty="0"/>
          </a:p>
        </p:txBody>
      </p:sp>
      <p:sp>
        <p:nvSpPr>
          <p:cNvPr id="14" name="标题 1">
            <a:extLst>
              <a:ext uri="{FF2B5EF4-FFF2-40B4-BE49-F238E27FC236}">
                <a16:creationId xmlns:a16="http://schemas.microsoft.com/office/drawing/2014/main" id="{320963CA-3586-4FF5-9332-8E82AF65AB16}"/>
              </a:ext>
            </a:extLst>
          </p:cNvPr>
          <p:cNvSpPr txBox="1">
            <a:spLocks noChangeArrowheads="1"/>
          </p:cNvSpPr>
          <p:nvPr/>
        </p:nvSpPr>
        <p:spPr bwMode="auto">
          <a:xfrm>
            <a:off x="3264980" y="766370"/>
            <a:ext cx="5319102" cy="6093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120000"/>
              </a:lnSpc>
            </a:pPr>
            <a:r>
              <a:rPr lang="zh-CN" altLang="en-US" sz="2800" b="1" dirty="0">
                <a:latin typeface="DFKai-SB" panose="03000509000000000000" pitchFamily="65" charset="-120"/>
                <a:ea typeface="DFKai-SB" panose="03000509000000000000" pitchFamily="65" charset="-120"/>
              </a:rPr>
              <a:t>雲端儲存</a:t>
            </a:r>
            <a:r>
              <a:rPr lang="zh-CN" altLang="en-US" sz="2800" b="1" dirty="0" smtClean="0"/>
              <a:t>可以大幅度地</a:t>
            </a:r>
            <a:r>
              <a:rPr lang="zh-CN" altLang="en-US" sz="2800" b="1" dirty="0"/>
              <a:t>提高</a:t>
            </a:r>
            <a:r>
              <a:rPr lang="zh-CN" altLang="en-US" sz="2800" b="1" dirty="0" smtClean="0"/>
              <a:t>效率</a:t>
            </a:r>
            <a:endParaRPr lang="zh-CN" altLang="en-US" sz="2800" b="1" dirty="0"/>
          </a:p>
        </p:txBody>
      </p:sp>
      <p:sp>
        <p:nvSpPr>
          <p:cNvPr id="15" name="Freeform 7">
            <a:extLst>
              <a:ext uri="{FF2B5EF4-FFF2-40B4-BE49-F238E27FC236}">
                <a16:creationId xmlns:a16="http://schemas.microsoft.com/office/drawing/2014/main" id="{5980B56D-F6D5-448B-A9E4-AD796BF78563}"/>
              </a:ext>
            </a:extLst>
          </p:cNvPr>
          <p:cNvSpPr/>
          <p:nvPr/>
        </p:nvSpPr>
        <p:spPr bwMode="auto">
          <a:xfrm>
            <a:off x="2871586" y="93484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矩形: 圆角 7">
            <a:extLst>
              <a:ext uri="{FF2B5EF4-FFF2-40B4-BE49-F238E27FC236}">
                <a16:creationId xmlns:a16="http://schemas.microsoft.com/office/drawing/2014/main" id="{D702EC68-60F3-40E2-89B3-9F1491546EA1}"/>
              </a:ext>
            </a:extLst>
          </p:cNvPr>
          <p:cNvSpPr/>
          <p:nvPr/>
        </p:nvSpPr>
        <p:spPr bwMode="auto">
          <a:xfrm>
            <a:off x="388189" y="1362839"/>
            <a:ext cx="11507637" cy="226617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8">
            <a:extLst>
              <a:ext uri="{FF2B5EF4-FFF2-40B4-BE49-F238E27FC236}">
                <a16:creationId xmlns:a16="http://schemas.microsoft.com/office/drawing/2014/main" id="{889F8A2B-88EB-42A0-8BBD-DE61838ACEAA}"/>
              </a:ext>
            </a:extLst>
          </p:cNvPr>
          <p:cNvSpPr/>
          <p:nvPr/>
        </p:nvSpPr>
        <p:spPr>
          <a:xfrm>
            <a:off x="563678" y="1477884"/>
            <a:ext cx="11157911" cy="206453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内容占位符 2">
            <a:extLst>
              <a:ext uri="{FF2B5EF4-FFF2-40B4-BE49-F238E27FC236}">
                <a16:creationId xmlns:a16="http://schemas.microsoft.com/office/drawing/2014/main" id="{53B6CBBB-07A0-46FB-8B82-6EE14484229E}"/>
              </a:ext>
            </a:extLst>
          </p:cNvPr>
          <p:cNvSpPr txBox="1">
            <a:spLocks/>
          </p:cNvSpPr>
          <p:nvPr/>
        </p:nvSpPr>
        <p:spPr>
          <a:xfrm>
            <a:off x="1783784" y="1456490"/>
            <a:ext cx="9551165" cy="196590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00B0F0"/>
              </a:buClr>
              <a:buFont typeface="Wingdings" panose="05000000000000000000" pitchFamily="2" charset="2"/>
              <a:buChar char="l"/>
            </a:pPr>
            <a:r>
              <a:rPr lang="zh-CN" altLang="en-US" sz="2600" dirty="0" smtClean="0">
                <a:latin typeface="DFKai-SB" panose="03000509000000000000" pitchFamily="65" charset="-120"/>
                <a:ea typeface="DFKai-SB" panose="03000509000000000000" pitchFamily="65" charset="-120"/>
              </a:rPr>
              <a:t>節</a:t>
            </a:r>
            <a:r>
              <a:rPr lang="zh-TW" altLang="en-US" sz="2600" dirty="0" smtClean="0">
                <a:latin typeface="DFKai-SB" panose="03000509000000000000" pitchFamily="65" charset="-120"/>
                <a:ea typeface="DFKai-SB" panose="03000509000000000000" pitchFamily="65" charset="-120"/>
              </a:rPr>
              <a:t>省</a:t>
            </a:r>
            <a:r>
              <a:rPr lang="zh-CN" altLang="en-US" sz="2600" dirty="0" smtClean="0">
                <a:latin typeface="DFKai-SB" panose="03000509000000000000" pitchFamily="65" charset="-120"/>
                <a:ea typeface="DFKai-SB" panose="03000509000000000000" pitchFamily="65" charset="-120"/>
              </a:rPr>
              <a:t>儲存</a:t>
            </a:r>
            <a:r>
              <a:rPr lang="zh-CN" altLang="en-US" sz="2600" dirty="0">
                <a:latin typeface="DFKai-SB" panose="03000509000000000000" pitchFamily="65" charset="-120"/>
                <a:ea typeface="DFKai-SB" panose="03000509000000000000" pitchFamily="65" charset="-120"/>
              </a:rPr>
              <a:t>成本</a:t>
            </a:r>
          </a:p>
          <a:p>
            <a:pPr marL="342900" indent="-342900">
              <a:lnSpc>
                <a:spcPct val="100000"/>
              </a:lnSpc>
              <a:spcBef>
                <a:spcPts val="0"/>
              </a:spcBef>
              <a:buClr>
                <a:srgbClr val="00B0F0"/>
              </a:buClr>
              <a:buFont typeface="Wingdings" panose="05000000000000000000" pitchFamily="2" charset="2"/>
              <a:buChar char="l"/>
            </a:pPr>
            <a:r>
              <a:rPr lang="zh-CN" altLang="en-US" sz="2600" dirty="0" smtClean="0">
                <a:latin typeface="DFKai-SB" panose="03000509000000000000" pitchFamily="65" charset="-120"/>
                <a:ea typeface="DFKai-SB" panose="03000509000000000000" pitchFamily="65" charset="-120"/>
              </a:rPr>
              <a:t>便利的</a:t>
            </a:r>
            <a:r>
              <a:rPr lang="zh-CN" altLang="en-US" sz="2600" dirty="0">
                <a:latin typeface="DFKai-SB" panose="03000509000000000000" pitchFamily="65" charset="-120"/>
                <a:ea typeface="DFKai-SB" panose="03000509000000000000" pitchFamily="65" charset="-120"/>
              </a:rPr>
              <a:t>數據</a:t>
            </a:r>
            <a:r>
              <a:rPr lang="zh-CN" altLang="en-US" sz="2600" dirty="0" smtClean="0">
                <a:latin typeface="DFKai-SB" panose="03000509000000000000" pitchFamily="65" charset="-120"/>
                <a:ea typeface="DFKai-SB" panose="03000509000000000000" pitchFamily="65" charset="-120"/>
              </a:rPr>
              <a:t>轉移</a:t>
            </a:r>
            <a:endParaRPr lang="zh-CN" altLang="en-US" sz="2600" dirty="0">
              <a:latin typeface="DFKai-SB" panose="03000509000000000000" pitchFamily="65" charset="-120"/>
              <a:ea typeface="DFKai-SB" panose="03000509000000000000" pitchFamily="65" charset="-120"/>
            </a:endParaRPr>
          </a:p>
          <a:p>
            <a:pPr marL="342900" indent="-342900">
              <a:lnSpc>
                <a:spcPct val="100000"/>
              </a:lnSpc>
              <a:spcBef>
                <a:spcPts val="0"/>
              </a:spcBef>
              <a:buClr>
                <a:srgbClr val="00B0F0"/>
              </a:buClr>
              <a:buFont typeface="Wingdings" panose="05000000000000000000" pitchFamily="2" charset="2"/>
              <a:buChar char="l"/>
            </a:pPr>
            <a:r>
              <a:rPr lang="zh-CN" altLang="en-US" sz="2600" dirty="0" smtClean="0"/>
              <a:t>便捷</a:t>
            </a:r>
            <a:r>
              <a:rPr lang="zh-CN" altLang="en-US" sz="2600" dirty="0" smtClean="0">
                <a:latin typeface="DFKai-SB" panose="03000509000000000000" pitchFamily="65" charset="-120"/>
                <a:ea typeface="DFKai-SB" panose="03000509000000000000" pitchFamily="65" charset="-120"/>
              </a:rPr>
              <a:t>存取</a:t>
            </a:r>
            <a:r>
              <a:rPr lang="zh-CN" altLang="en-US" sz="2600" dirty="0">
                <a:latin typeface="DFKai-SB" panose="03000509000000000000" pitchFamily="65" charset="-120"/>
                <a:ea typeface="DFKai-SB" panose="03000509000000000000" pitchFamily="65" charset="-120"/>
              </a:rPr>
              <a:t>數據</a:t>
            </a:r>
            <a:r>
              <a:rPr lang="zh-CN" altLang="en-US" sz="2600" dirty="0" smtClean="0">
                <a:latin typeface="DFKai-SB" panose="03000509000000000000" pitchFamily="65" charset="-120"/>
                <a:ea typeface="DFKai-SB" panose="03000509000000000000" pitchFamily="65" charset="-120"/>
              </a:rPr>
              <a:t>（有</a:t>
            </a:r>
            <a:r>
              <a:rPr lang="zh-CN" altLang="en-US" sz="2600" dirty="0">
                <a:latin typeface="DFKai-SB" panose="03000509000000000000" pitchFamily="65" charset="-120"/>
                <a:ea typeface="DFKai-SB" panose="03000509000000000000" pitchFamily="65" charset="-120"/>
              </a:rPr>
              <a:t>網絡情況下）</a:t>
            </a:r>
            <a:endParaRPr lang="en-US" altLang="zh-CN" sz="2600" dirty="0">
              <a:latin typeface="DFKai-SB" panose="03000509000000000000" pitchFamily="65" charset="-120"/>
              <a:ea typeface="DFKai-SB" panose="03000509000000000000" pitchFamily="65" charset="-120"/>
            </a:endParaRPr>
          </a:p>
          <a:p>
            <a:pPr marL="342900" indent="-342900">
              <a:lnSpc>
                <a:spcPct val="100000"/>
              </a:lnSpc>
              <a:spcBef>
                <a:spcPts val="0"/>
              </a:spcBef>
              <a:buClr>
                <a:srgbClr val="00B0F0"/>
              </a:buClr>
              <a:buFont typeface="Wingdings" panose="05000000000000000000" pitchFamily="2" charset="2"/>
              <a:buChar char="l"/>
            </a:pPr>
            <a:r>
              <a:rPr lang="zh-CN" altLang="en-US" sz="2600" dirty="0">
                <a:latin typeface="DFKai-SB" panose="03000509000000000000" pitchFamily="65" charset="-120"/>
                <a:ea typeface="DFKai-SB" panose="03000509000000000000" pitchFamily="65" charset="-120"/>
              </a:rPr>
              <a:t>方便調動更多的資源</a:t>
            </a:r>
          </a:p>
          <a:p>
            <a:pPr marL="342900" indent="-342900">
              <a:lnSpc>
                <a:spcPct val="100000"/>
              </a:lnSpc>
              <a:spcBef>
                <a:spcPts val="0"/>
              </a:spcBef>
              <a:buClr>
                <a:srgbClr val="00B0F0"/>
              </a:buClr>
              <a:buFont typeface="Wingdings" panose="05000000000000000000" pitchFamily="2" charset="2"/>
              <a:buChar char="l"/>
            </a:pPr>
            <a:r>
              <a:rPr lang="zh-CN" altLang="en-US" sz="2600" dirty="0">
                <a:latin typeface="DFKai-SB" panose="03000509000000000000" pitchFamily="65" charset="-120"/>
                <a:ea typeface="DFKai-SB" panose="03000509000000000000" pitchFamily="65" charset="-120"/>
              </a:rPr>
              <a:t>自動化和智能化</a:t>
            </a:r>
            <a:r>
              <a:rPr lang="en-US" altLang="zh-CN" sz="2600" dirty="0">
                <a:latin typeface="DFKai-SB" panose="03000509000000000000" pitchFamily="65" charset="-120"/>
                <a:ea typeface="DFKai-SB" panose="03000509000000000000" pitchFamily="65" charset="-120"/>
              </a:rPr>
              <a:t>……</a:t>
            </a:r>
            <a:endParaRPr lang="zh-CN" altLang="en-US" sz="2600" dirty="0">
              <a:latin typeface="DFKai-SB" panose="03000509000000000000" pitchFamily="65" charset="-120"/>
              <a:ea typeface="DFKai-SB" panose="03000509000000000000" pitchFamily="65" charset="-120"/>
            </a:endParaRPr>
          </a:p>
        </p:txBody>
      </p:sp>
      <p:grpSp>
        <p:nvGrpSpPr>
          <p:cNvPr id="20" name="Group 4">
            <a:extLst>
              <a:ext uri="{FF2B5EF4-FFF2-40B4-BE49-F238E27FC236}">
                <a16:creationId xmlns:a16="http://schemas.microsoft.com/office/drawing/2014/main" id="{3E3FA670-1F50-4F92-BF73-E09852E98508}"/>
              </a:ext>
            </a:extLst>
          </p:cNvPr>
          <p:cNvGrpSpPr>
            <a:grpSpLocks noChangeAspect="1"/>
          </p:cNvGrpSpPr>
          <p:nvPr/>
        </p:nvGrpSpPr>
        <p:grpSpPr bwMode="auto">
          <a:xfrm>
            <a:off x="9696976" y="1109730"/>
            <a:ext cx="1430193" cy="668338"/>
            <a:chOff x="844" y="224"/>
            <a:chExt cx="663" cy="421"/>
          </a:xfrm>
        </p:grpSpPr>
        <p:sp>
          <p:nvSpPr>
            <p:cNvPr id="21" name="Freeform 5">
              <a:extLst>
                <a:ext uri="{FF2B5EF4-FFF2-40B4-BE49-F238E27FC236}">
                  <a16:creationId xmlns:a16="http://schemas.microsoft.com/office/drawing/2014/main" id="{33A6E2EF-3958-4706-AC67-6BB66E3A4549}"/>
                </a:ext>
              </a:extLst>
            </p:cNvPr>
            <p:cNvSpPr>
              <a:spLocks noEditPoints="1"/>
            </p:cNvSpPr>
            <p:nvPr/>
          </p:nvSpPr>
          <p:spPr bwMode="auto">
            <a:xfrm>
              <a:off x="844" y="284"/>
              <a:ext cx="362" cy="361"/>
            </a:xfrm>
            <a:custGeom>
              <a:avLst/>
              <a:gdLst>
                <a:gd name="T0" fmla="*/ 144 w 151"/>
                <a:gd name="T1" fmla="*/ 60 h 150"/>
                <a:gd name="T2" fmla="*/ 132 w 151"/>
                <a:gd name="T3" fmla="*/ 56 h 150"/>
                <a:gd name="T4" fmla="*/ 129 w 151"/>
                <a:gd name="T5" fmla="*/ 47 h 150"/>
                <a:gd name="T6" fmla="*/ 134 w 151"/>
                <a:gd name="T7" fmla="*/ 28 h 150"/>
                <a:gd name="T8" fmla="*/ 112 w 151"/>
                <a:gd name="T9" fmla="*/ 17 h 150"/>
                <a:gd name="T10" fmla="*/ 102 w 151"/>
                <a:gd name="T11" fmla="*/ 22 h 150"/>
                <a:gd name="T12" fmla="*/ 92 w 151"/>
                <a:gd name="T13" fmla="*/ 17 h 150"/>
                <a:gd name="T14" fmla="*/ 82 w 151"/>
                <a:gd name="T15" fmla="*/ 0 h 150"/>
                <a:gd name="T16" fmla="*/ 60 w 151"/>
                <a:gd name="T17" fmla="*/ 7 h 150"/>
                <a:gd name="T18" fmla="*/ 56 w 151"/>
                <a:gd name="T19" fmla="*/ 19 h 150"/>
                <a:gd name="T20" fmla="*/ 46 w 151"/>
                <a:gd name="T21" fmla="*/ 22 h 150"/>
                <a:gd name="T22" fmla="*/ 27 w 151"/>
                <a:gd name="T23" fmla="*/ 17 h 150"/>
                <a:gd name="T24" fmla="*/ 17 w 151"/>
                <a:gd name="T25" fmla="*/ 39 h 150"/>
                <a:gd name="T26" fmla="*/ 22 w 151"/>
                <a:gd name="T27" fmla="*/ 49 h 150"/>
                <a:gd name="T28" fmla="*/ 17 w 151"/>
                <a:gd name="T29" fmla="*/ 58 h 150"/>
                <a:gd name="T30" fmla="*/ 0 w 151"/>
                <a:gd name="T31" fmla="*/ 68 h 150"/>
                <a:gd name="T32" fmla="*/ 7 w 151"/>
                <a:gd name="T33" fmla="*/ 91 h 150"/>
                <a:gd name="T34" fmla="*/ 19 w 151"/>
                <a:gd name="T35" fmla="*/ 94 h 150"/>
                <a:gd name="T36" fmla="*/ 22 w 151"/>
                <a:gd name="T37" fmla="*/ 104 h 150"/>
                <a:gd name="T38" fmla="*/ 18 w 151"/>
                <a:gd name="T39" fmla="*/ 124 h 150"/>
                <a:gd name="T40" fmla="*/ 40 w 151"/>
                <a:gd name="T41" fmla="*/ 134 h 150"/>
                <a:gd name="T42" fmla="*/ 49 w 151"/>
                <a:gd name="T43" fmla="*/ 128 h 150"/>
                <a:gd name="T44" fmla="*/ 58 w 151"/>
                <a:gd name="T45" fmla="*/ 133 h 150"/>
                <a:gd name="T46" fmla="*/ 68 w 151"/>
                <a:gd name="T47" fmla="*/ 150 h 150"/>
                <a:gd name="T48" fmla="*/ 91 w 151"/>
                <a:gd name="T49" fmla="*/ 144 h 150"/>
                <a:gd name="T50" fmla="*/ 94 w 151"/>
                <a:gd name="T51" fmla="*/ 132 h 150"/>
                <a:gd name="T52" fmla="*/ 104 w 151"/>
                <a:gd name="T53" fmla="*/ 128 h 150"/>
                <a:gd name="T54" fmla="*/ 118 w 151"/>
                <a:gd name="T55" fmla="*/ 136 h 150"/>
                <a:gd name="T56" fmla="*/ 133 w 151"/>
                <a:gd name="T57" fmla="*/ 124 h 150"/>
                <a:gd name="T58" fmla="*/ 129 w 151"/>
                <a:gd name="T59" fmla="*/ 104 h 150"/>
                <a:gd name="T60" fmla="*/ 132 w 151"/>
                <a:gd name="T61" fmla="*/ 94 h 150"/>
                <a:gd name="T62" fmla="*/ 143 w 151"/>
                <a:gd name="T63" fmla="*/ 91 h 150"/>
                <a:gd name="T64" fmla="*/ 151 w 151"/>
                <a:gd name="T65" fmla="*/ 68 h 150"/>
                <a:gd name="T66" fmla="*/ 43 w 151"/>
                <a:gd name="T67" fmla="*/ 75 h 150"/>
                <a:gd name="T68" fmla="*/ 108 w 151"/>
                <a:gd name="T6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50">
                  <a:moveTo>
                    <a:pt x="151" y="68"/>
                  </a:moveTo>
                  <a:cubicBezTo>
                    <a:pt x="151" y="64"/>
                    <a:pt x="148" y="61"/>
                    <a:pt x="144" y="60"/>
                  </a:cubicBezTo>
                  <a:cubicBezTo>
                    <a:pt x="141" y="59"/>
                    <a:pt x="137" y="59"/>
                    <a:pt x="134" y="58"/>
                  </a:cubicBezTo>
                  <a:cubicBezTo>
                    <a:pt x="133" y="58"/>
                    <a:pt x="132" y="57"/>
                    <a:pt x="132" y="56"/>
                  </a:cubicBezTo>
                  <a:cubicBezTo>
                    <a:pt x="131" y="54"/>
                    <a:pt x="130" y="51"/>
                    <a:pt x="129" y="49"/>
                  </a:cubicBezTo>
                  <a:cubicBezTo>
                    <a:pt x="128" y="48"/>
                    <a:pt x="128" y="47"/>
                    <a:pt x="129" y="47"/>
                  </a:cubicBezTo>
                  <a:cubicBezTo>
                    <a:pt x="131" y="44"/>
                    <a:pt x="133" y="41"/>
                    <a:pt x="135" y="38"/>
                  </a:cubicBezTo>
                  <a:cubicBezTo>
                    <a:pt x="137" y="35"/>
                    <a:pt x="137" y="30"/>
                    <a:pt x="134" y="28"/>
                  </a:cubicBezTo>
                  <a:cubicBezTo>
                    <a:pt x="131" y="24"/>
                    <a:pt x="128" y="21"/>
                    <a:pt x="124" y="18"/>
                  </a:cubicBezTo>
                  <a:cubicBezTo>
                    <a:pt x="121" y="14"/>
                    <a:pt x="116" y="14"/>
                    <a:pt x="112" y="17"/>
                  </a:cubicBezTo>
                  <a:cubicBezTo>
                    <a:pt x="109" y="18"/>
                    <a:pt x="107" y="20"/>
                    <a:pt x="104" y="22"/>
                  </a:cubicBezTo>
                  <a:cubicBezTo>
                    <a:pt x="104" y="22"/>
                    <a:pt x="103" y="22"/>
                    <a:pt x="102" y="22"/>
                  </a:cubicBezTo>
                  <a:cubicBezTo>
                    <a:pt x="100" y="21"/>
                    <a:pt x="97" y="20"/>
                    <a:pt x="94" y="18"/>
                  </a:cubicBezTo>
                  <a:cubicBezTo>
                    <a:pt x="93" y="18"/>
                    <a:pt x="92" y="18"/>
                    <a:pt x="92" y="17"/>
                  </a:cubicBezTo>
                  <a:cubicBezTo>
                    <a:pt x="92" y="14"/>
                    <a:pt x="91" y="11"/>
                    <a:pt x="91" y="8"/>
                  </a:cubicBezTo>
                  <a:cubicBezTo>
                    <a:pt x="90" y="3"/>
                    <a:pt x="87" y="0"/>
                    <a:pt x="82" y="0"/>
                  </a:cubicBezTo>
                  <a:cubicBezTo>
                    <a:pt x="77" y="0"/>
                    <a:pt x="73" y="0"/>
                    <a:pt x="68" y="0"/>
                  </a:cubicBezTo>
                  <a:cubicBezTo>
                    <a:pt x="64" y="0"/>
                    <a:pt x="60" y="3"/>
                    <a:pt x="60" y="7"/>
                  </a:cubicBezTo>
                  <a:cubicBezTo>
                    <a:pt x="59" y="10"/>
                    <a:pt x="58" y="14"/>
                    <a:pt x="58" y="17"/>
                  </a:cubicBezTo>
                  <a:cubicBezTo>
                    <a:pt x="58" y="18"/>
                    <a:pt x="57" y="19"/>
                    <a:pt x="56" y="19"/>
                  </a:cubicBezTo>
                  <a:cubicBezTo>
                    <a:pt x="54" y="20"/>
                    <a:pt x="51" y="21"/>
                    <a:pt x="48" y="22"/>
                  </a:cubicBezTo>
                  <a:cubicBezTo>
                    <a:pt x="48" y="23"/>
                    <a:pt x="47" y="23"/>
                    <a:pt x="46" y="22"/>
                  </a:cubicBezTo>
                  <a:cubicBezTo>
                    <a:pt x="44" y="20"/>
                    <a:pt x="41" y="18"/>
                    <a:pt x="38" y="16"/>
                  </a:cubicBezTo>
                  <a:cubicBezTo>
                    <a:pt x="35" y="14"/>
                    <a:pt x="30" y="14"/>
                    <a:pt x="27" y="17"/>
                  </a:cubicBezTo>
                  <a:cubicBezTo>
                    <a:pt x="24" y="20"/>
                    <a:pt x="20" y="24"/>
                    <a:pt x="17" y="27"/>
                  </a:cubicBezTo>
                  <a:cubicBezTo>
                    <a:pt x="14" y="30"/>
                    <a:pt x="14" y="36"/>
                    <a:pt x="17" y="39"/>
                  </a:cubicBezTo>
                  <a:cubicBezTo>
                    <a:pt x="18" y="42"/>
                    <a:pt x="20" y="45"/>
                    <a:pt x="22" y="47"/>
                  </a:cubicBezTo>
                  <a:cubicBezTo>
                    <a:pt x="22" y="48"/>
                    <a:pt x="22" y="48"/>
                    <a:pt x="22" y="49"/>
                  </a:cubicBezTo>
                  <a:cubicBezTo>
                    <a:pt x="21" y="52"/>
                    <a:pt x="20" y="55"/>
                    <a:pt x="19" y="57"/>
                  </a:cubicBezTo>
                  <a:cubicBezTo>
                    <a:pt x="18" y="58"/>
                    <a:pt x="18" y="58"/>
                    <a:pt x="17" y="58"/>
                  </a:cubicBezTo>
                  <a:cubicBezTo>
                    <a:pt x="8" y="60"/>
                    <a:pt x="8" y="60"/>
                    <a:pt x="8" y="60"/>
                  </a:cubicBezTo>
                  <a:cubicBezTo>
                    <a:pt x="4" y="60"/>
                    <a:pt x="0" y="64"/>
                    <a:pt x="0" y="68"/>
                  </a:cubicBezTo>
                  <a:cubicBezTo>
                    <a:pt x="0" y="73"/>
                    <a:pt x="0" y="78"/>
                    <a:pt x="0" y="83"/>
                  </a:cubicBezTo>
                  <a:cubicBezTo>
                    <a:pt x="0" y="87"/>
                    <a:pt x="3" y="90"/>
                    <a:pt x="7" y="91"/>
                  </a:cubicBezTo>
                  <a:cubicBezTo>
                    <a:pt x="10" y="92"/>
                    <a:pt x="14" y="93"/>
                    <a:pt x="17" y="93"/>
                  </a:cubicBezTo>
                  <a:cubicBezTo>
                    <a:pt x="18" y="93"/>
                    <a:pt x="19" y="94"/>
                    <a:pt x="19" y="94"/>
                  </a:cubicBezTo>
                  <a:cubicBezTo>
                    <a:pt x="20" y="97"/>
                    <a:pt x="21" y="100"/>
                    <a:pt x="22" y="102"/>
                  </a:cubicBezTo>
                  <a:cubicBezTo>
                    <a:pt x="23" y="103"/>
                    <a:pt x="23" y="104"/>
                    <a:pt x="22" y="104"/>
                  </a:cubicBezTo>
                  <a:cubicBezTo>
                    <a:pt x="21" y="107"/>
                    <a:pt x="19" y="109"/>
                    <a:pt x="17" y="112"/>
                  </a:cubicBezTo>
                  <a:cubicBezTo>
                    <a:pt x="14" y="116"/>
                    <a:pt x="15" y="121"/>
                    <a:pt x="18" y="124"/>
                  </a:cubicBezTo>
                  <a:cubicBezTo>
                    <a:pt x="21" y="127"/>
                    <a:pt x="24" y="130"/>
                    <a:pt x="27" y="133"/>
                  </a:cubicBezTo>
                  <a:cubicBezTo>
                    <a:pt x="30" y="137"/>
                    <a:pt x="36" y="137"/>
                    <a:pt x="40" y="134"/>
                  </a:cubicBezTo>
                  <a:cubicBezTo>
                    <a:pt x="42" y="132"/>
                    <a:pt x="45" y="130"/>
                    <a:pt x="47" y="128"/>
                  </a:cubicBezTo>
                  <a:cubicBezTo>
                    <a:pt x="48" y="128"/>
                    <a:pt x="48" y="128"/>
                    <a:pt x="49" y="128"/>
                  </a:cubicBezTo>
                  <a:cubicBezTo>
                    <a:pt x="52" y="130"/>
                    <a:pt x="54" y="131"/>
                    <a:pt x="57" y="132"/>
                  </a:cubicBezTo>
                  <a:cubicBezTo>
                    <a:pt x="58" y="132"/>
                    <a:pt x="58" y="133"/>
                    <a:pt x="58" y="133"/>
                  </a:cubicBezTo>
                  <a:cubicBezTo>
                    <a:pt x="59" y="137"/>
                    <a:pt x="59" y="140"/>
                    <a:pt x="60" y="143"/>
                  </a:cubicBezTo>
                  <a:cubicBezTo>
                    <a:pt x="60" y="147"/>
                    <a:pt x="64" y="150"/>
                    <a:pt x="68" y="150"/>
                  </a:cubicBezTo>
                  <a:cubicBezTo>
                    <a:pt x="73" y="150"/>
                    <a:pt x="78" y="150"/>
                    <a:pt x="83" y="150"/>
                  </a:cubicBezTo>
                  <a:cubicBezTo>
                    <a:pt x="87" y="150"/>
                    <a:pt x="90" y="147"/>
                    <a:pt x="91" y="144"/>
                  </a:cubicBezTo>
                  <a:cubicBezTo>
                    <a:pt x="92" y="140"/>
                    <a:pt x="92" y="137"/>
                    <a:pt x="93" y="133"/>
                  </a:cubicBezTo>
                  <a:cubicBezTo>
                    <a:pt x="93" y="133"/>
                    <a:pt x="93" y="132"/>
                    <a:pt x="94" y="132"/>
                  </a:cubicBezTo>
                  <a:cubicBezTo>
                    <a:pt x="97" y="131"/>
                    <a:pt x="100" y="130"/>
                    <a:pt x="102" y="128"/>
                  </a:cubicBezTo>
                  <a:cubicBezTo>
                    <a:pt x="103" y="128"/>
                    <a:pt x="104" y="128"/>
                    <a:pt x="104" y="128"/>
                  </a:cubicBezTo>
                  <a:cubicBezTo>
                    <a:pt x="112" y="134"/>
                    <a:pt x="112" y="134"/>
                    <a:pt x="112" y="134"/>
                  </a:cubicBezTo>
                  <a:cubicBezTo>
                    <a:pt x="113" y="135"/>
                    <a:pt x="116" y="136"/>
                    <a:pt x="118" y="136"/>
                  </a:cubicBezTo>
                  <a:cubicBezTo>
                    <a:pt x="120" y="136"/>
                    <a:pt x="122" y="135"/>
                    <a:pt x="123" y="133"/>
                  </a:cubicBezTo>
                  <a:cubicBezTo>
                    <a:pt x="127" y="130"/>
                    <a:pt x="130" y="127"/>
                    <a:pt x="133" y="124"/>
                  </a:cubicBezTo>
                  <a:cubicBezTo>
                    <a:pt x="137" y="121"/>
                    <a:pt x="137" y="115"/>
                    <a:pt x="134" y="111"/>
                  </a:cubicBezTo>
                  <a:cubicBezTo>
                    <a:pt x="129" y="104"/>
                    <a:pt x="129" y="104"/>
                    <a:pt x="129" y="104"/>
                  </a:cubicBezTo>
                  <a:cubicBezTo>
                    <a:pt x="128" y="103"/>
                    <a:pt x="128" y="102"/>
                    <a:pt x="129" y="102"/>
                  </a:cubicBezTo>
                  <a:cubicBezTo>
                    <a:pt x="130" y="99"/>
                    <a:pt x="131" y="96"/>
                    <a:pt x="132" y="94"/>
                  </a:cubicBezTo>
                  <a:cubicBezTo>
                    <a:pt x="132" y="93"/>
                    <a:pt x="133" y="93"/>
                    <a:pt x="134" y="92"/>
                  </a:cubicBezTo>
                  <a:cubicBezTo>
                    <a:pt x="137" y="92"/>
                    <a:pt x="140" y="92"/>
                    <a:pt x="143" y="91"/>
                  </a:cubicBezTo>
                  <a:cubicBezTo>
                    <a:pt x="147" y="90"/>
                    <a:pt x="151" y="87"/>
                    <a:pt x="151" y="82"/>
                  </a:cubicBezTo>
                  <a:cubicBezTo>
                    <a:pt x="151" y="78"/>
                    <a:pt x="151" y="73"/>
                    <a:pt x="151" y="68"/>
                  </a:cubicBezTo>
                  <a:close/>
                  <a:moveTo>
                    <a:pt x="75" y="108"/>
                  </a:moveTo>
                  <a:cubicBezTo>
                    <a:pt x="58" y="108"/>
                    <a:pt x="43" y="93"/>
                    <a:pt x="43" y="75"/>
                  </a:cubicBezTo>
                  <a:cubicBezTo>
                    <a:pt x="43" y="57"/>
                    <a:pt x="58" y="43"/>
                    <a:pt x="75" y="43"/>
                  </a:cubicBezTo>
                  <a:cubicBezTo>
                    <a:pt x="93" y="43"/>
                    <a:pt x="108" y="57"/>
                    <a:pt x="108" y="75"/>
                  </a:cubicBezTo>
                  <a:cubicBezTo>
                    <a:pt x="108" y="93"/>
                    <a:pt x="93" y="108"/>
                    <a:pt x="75" y="108"/>
                  </a:cubicBezTo>
                  <a:close/>
                </a:path>
              </a:pathLst>
            </a:custGeom>
            <a:solidFill>
              <a:srgbClr val="FFBC0E"/>
            </a:solidFill>
            <a:ln w="19050" cap="rnd">
              <a:solidFill>
                <a:srgbClr val="093F68"/>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2" name="Freeform 6">
              <a:extLst>
                <a:ext uri="{FF2B5EF4-FFF2-40B4-BE49-F238E27FC236}">
                  <a16:creationId xmlns:a16="http://schemas.microsoft.com/office/drawing/2014/main" id="{3BB33848-BAF8-4665-B2EE-08E3704C250A}"/>
                </a:ext>
              </a:extLst>
            </p:cNvPr>
            <p:cNvSpPr>
              <a:spLocks noEditPoints="1"/>
            </p:cNvSpPr>
            <p:nvPr/>
          </p:nvSpPr>
          <p:spPr bwMode="auto">
            <a:xfrm>
              <a:off x="1239" y="224"/>
              <a:ext cx="268" cy="269"/>
            </a:xfrm>
            <a:custGeom>
              <a:avLst/>
              <a:gdLst>
                <a:gd name="T0" fmla="*/ 107 w 112"/>
                <a:gd name="T1" fmla="*/ 45 h 112"/>
                <a:gd name="T2" fmla="*/ 98 w 112"/>
                <a:gd name="T3" fmla="*/ 42 h 112"/>
                <a:gd name="T4" fmla="*/ 95 w 112"/>
                <a:gd name="T5" fmla="*/ 35 h 112"/>
                <a:gd name="T6" fmla="*/ 99 w 112"/>
                <a:gd name="T7" fmla="*/ 21 h 112"/>
                <a:gd name="T8" fmla="*/ 83 w 112"/>
                <a:gd name="T9" fmla="*/ 13 h 112"/>
                <a:gd name="T10" fmla="*/ 76 w 112"/>
                <a:gd name="T11" fmla="*/ 17 h 112"/>
                <a:gd name="T12" fmla="*/ 69 w 112"/>
                <a:gd name="T13" fmla="*/ 13 h 112"/>
                <a:gd name="T14" fmla="*/ 61 w 112"/>
                <a:gd name="T15" fmla="*/ 0 h 112"/>
                <a:gd name="T16" fmla="*/ 44 w 112"/>
                <a:gd name="T17" fmla="*/ 6 h 112"/>
                <a:gd name="T18" fmla="*/ 42 w 112"/>
                <a:gd name="T19" fmla="*/ 14 h 112"/>
                <a:gd name="T20" fmla="*/ 34 w 112"/>
                <a:gd name="T21" fmla="*/ 17 h 112"/>
                <a:gd name="T22" fmla="*/ 20 w 112"/>
                <a:gd name="T23" fmla="*/ 13 h 112"/>
                <a:gd name="T24" fmla="*/ 12 w 112"/>
                <a:gd name="T25" fmla="*/ 29 h 112"/>
                <a:gd name="T26" fmla="*/ 16 w 112"/>
                <a:gd name="T27" fmla="*/ 36 h 112"/>
                <a:gd name="T28" fmla="*/ 13 w 112"/>
                <a:gd name="T29" fmla="*/ 43 h 112"/>
                <a:gd name="T30" fmla="*/ 0 w 112"/>
                <a:gd name="T31" fmla="*/ 51 h 112"/>
                <a:gd name="T32" fmla="*/ 5 w 112"/>
                <a:gd name="T33" fmla="*/ 68 h 112"/>
                <a:gd name="T34" fmla="*/ 14 w 112"/>
                <a:gd name="T35" fmla="*/ 70 h 112"/>
                <a:gd name="T36" fmla="*/ 16 w 112"/>
                <a:gd name="T37" fmla="*/ 78 h 112"/>
                <a:gd name="T38" fmla="*/ 13 w 112"/>
                <a:gd name="T39" fmla="*/ 92 h 112"/>
                <a:gd name="T40" fmla="*/ 29 w 112"/>
                <a:gd name="T41" fmla="*/ 100 h 112"/>
                <a:gd name="T42" fmla="*/ 36 w 112"/>
                <a:gd name="T43" fmla="*/ 96 h 112"/>
                <a:gd name="T44" fmla="*/ 43 w 112"/>
                <a:gd name="T45" fmla="*/ 99 h 112"/>
                <a:gd name="T46" fmla="*/ 50 w 112"/>
                <a:gd name="T47" fmla="*/ 112 h 112"/>
                <a:gd name="T48" fmla="*/ 67 w 112"/>
                <a:gd name="T49" fmla="*/ 107 h 112"/>
                <a:gd name="T50" fmla="*/ 70 w 112"/>
                <a:gd name="T51" fmla="*/ 98 h 112"/>
                <a:gd name="T52" fmla="*/ 77 w 112"/>
                <a:gd name="T53" fmla="*/ 96 h 112"/>
                <a:gd name="T54" fmla="*/ 87 w 112"/>
                <a:gd name="T55" fmla="*/ 101 h 112"/>
                <a:gd name="T56" fmla="*/ 98 w 112"/>
                <a:gd name="T57" fmla="*/ 92 h 112"/>
                <a:gd name="T58" fmla="*/ 95 w 112"/>
                <a:gd name="T59" fmla="*/ 77 h 112"/>
                <a:gd name="T60" fmla="*/ 98 w 112"/>
                <a:gd name="T61" fmla="*/ 70 h 112"/>
                <a:gd name="T62" fmla="*/ 106 w 112"/>
                <a:gd name="T63" fmla="*/ 68 h 112"/>
                <a:gd name="T64" fmla="*/ 112 w 112"/>
                <a:gd name="T65" fmla="*/ 51 h 112"/>
                <a:gd name="T66" fmla="*/ 32 w 112"/>
                <a:gd name="T67" fmla="*/ 56 h 112"/>
                <a:gd name="T68" fmla="*/ 80 w 112"/>
                <a:gd name="T69" fmla="*/ 56 h 112"/>
                <a:gd name="T70" fmla="*/ 56 w 112"/>
                <a:gd name="T71" fmla="*/ 8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112">
                  <a:moveTo>
                    <a:pt x="112" y="51"/>
                  </a:moveTo>
                  <a:cubicBezTo>
                    <a:pt x="112" y="48"/>
                    <a:pt x="110" y="45"/>
                    <a:pt x="107" y="45"/>
                  </a:cubicBezTo>
                  <a:cubicBezTo>
                    <a:pt x="104" y="44"/>
                    <a:pt x="102" y="44"/>
                    <a:pt x="99" y="44"/>
                  </a:cubicBezTo>
                  <a:cubicBezTo>
                    <a:pt x="99" y="43"/>
                    <a:pt x="98" y="43"/>
                    <a:pt x="98" y="42"/>
                  </a:cubicBezTo>
                  <a:cubicBezTo>
                    <a:pt x="97" y="40"/>
                    <a:pt x="96" y="38"/>
                    <a:pt x="95" y="36"/>
                  </a:cubicBezTo>
                  <a:cubicBezTo>
                    <a:pt x="95" y="36"/>
                    <a:pt x="95" y="35"/>
                    <a:pt x="95" y="35"/>
                  </a:cubicBezTo>
                  <a:cubicBezTo>
                    <a:pt x="97" y="33"/>
                    <a:pt x="98" y="31"/>
                    <a:pt x="100" y="29"/>
                  </a:cubicBezTo>
                  <a:cubicBezTo>
                    <a:pt x="102" y="26"/>
                    <a:pt x="101" y="23"/>
                    <a:pt x="99" y="21"/>
                  </a:cubicBezTo>
                  <a:cubicBezTo>
                    <a:pt x="97" y="18"/>
                    <a:pt x="95" y="16"/>
                    <a:pt x="92" y="14"/>
                  </a:cubicBezTo>
                  <a:cubicBezTo>
                    <a:pt x="90" y="11"/>
                    <a:pt x="86" y="10"/>
                    <a:pt x="83" y="13"/>
                  </a:cubicBezTo>
                  <a:cubicBezTo>
                    <a:pt x="81" y="14"/>
                    <a:pt x="79" y="15"/>
                    <a:pt x="77" y="17"/>
                  </a:cubicBezTo>
                  <a:cubicBezTo>
                    <a:pt x="77" y="17"/>
                    <a:pt x="76" y="17"/>
                    <a:pt x="76" y="17"/>
                  </a:cubicBezTo>
                  <a:cubicBezTo>
                    <a:pt x="74" y="16"/>
                    <a:pt x="72" y="15"/>
                    <a:pt x="69" y="14"/>
                  </a:cubicBezTo>
                  <a:cubicBezTo>
                    <a:pt x="69" y="14"/>
                    <a:pt x="69" y="13"/>
                    <a:pt x="69" y="13"/>
                  </a:cubicBezTo>
                  <a:cubicBezTo>
                    <a:pt x="68" y="11"/>
                    <a:pt x="68" y="8"/>
                    <a:pt x="67" y="6"/>
                  </a:cubicBezTo>
                  <a:cubicBezTo>
                    <a:pt x="67" y="3"/>
                    <a:pt x="64" y="0"/>
                    <a:pt x="61" y="0"/>
                  </a:cubicBezTo>
                  <a:cubicBezTo>
                    <a:pt x="57" y="0"/>
                    <a:pt x="54" y="0"/>
                    <a:pt x="50" y="0"/>
                  </a:cubicBezTo>
                  <a:cubicBezTo>
                    <a:pt x="47" y="0"/>
                    <a:pt x="45" y="3"/>
                    <a:pt x="44" y="6"/>
                  </a:cubicBezTo>
                  <a:cubicBezTo>
                    <a:pt x="44" y="8"/>
                    <a:pt x="43" y="11"/>
                    <a:pt x="43" y="13"/>
                  </a:cubicBezTo>
                  <a:cubicBezTo>
                    <a:pt x="43" y="14"/>
                    <a:pt x="42" y="14"/>
                    <a:pt x="42" y="14"/>
                  </a:cubicBezTo>
                  <a:cubicBezTo>
                    <a:pt x="40" y="15"/>
                    <a:pt x="38" y="16"/>
                    <a:pt x="36" y="17"/>
                  </a:cubicBezTo>
                  <a:cubicBezTo>
                    <a:pt x="35" y="17"/>
                    <a:pt x="35" y="17"/>
                    <a:pt x="34" y="17"/>
                  </a:cubicBezTo>
                  <a:cubicBezTo>
                    <a:pt x="32" y="15"/>
                    <a:pt x="30" y="14"/>
                    <a:pt x="28" y="12"/>
                  </a:cubicBezTo>
                  <a:cubicBezTo>
                    <a:pt x="26" y="11"/>
                    <a:pt x="22" y="11"/>
                    <a:pt x="20" y="13"/>
                  </a:cubicBezTo>
                  <a:cubicBezTo>
                    <a:pt x="18" y="15"/>
                    <a:pt x="15" y="18"/>
                    <a:pt x="13" y="21"/>
                  </a:cubicBezTo>
                  <a:cubicBezTo>
                    <a:pt x="10" y="23"/>
                    <a:pt x="10" y="27"/>
                    <a:pt x="12" y="29"/>
                  </a:cubicBezTo>
                  <a:cubicBezTo>
                    <a:pt x="16" y="35"/>
                    <a:pt x="16" y="35"/>
                    <a:pt x="16" y="35"/>
                  </a:cubicBezTo>
                  <a:cubicBezTo>
                    <a:pt x="16" y="36"/>
                    <a:pt x="16" y="36"/>
                    <a:pt x="16" y="36"/>
                  </a:cubicBezTo>
                  <a:cubicBezTo>
                    <a:pt x="15" y="38"/>
                    <a:pt x="14" y="41"/>
                    <a:pt x="14" y="43"/>
                  </a:cubicBezTo>
                  <a:cubicBezTo>
                    <a:pt x="13" y="43"/>
                    <a:pt x="13" y="43"/>
                    <a:pt x="13" y="43"/>
                  </a:cubicBezTo>
                  <a:cubicBezTo>
                    <a:pt x="6" y="45"/>
                    <a:pt x="6" y="45"/>
                    <a:pt x="6" y="45"/>
                  </a:cubicBezTo>
                  <a:cubicBezTo>
                    <a:pt x="3" y="45"/>
                    <a:pt x="0" y="48"/>
                    <a:pt x="0" y="51"/>
                  </a:cubicBezTo>
                  <a:cubicBezTo>
                    <a:pt x="0" y="55"/>
                    <a:pt x="0" y="58"/>
                    <a:pt x="0" y="62"/>
                  </a:cubicBezTo>
                  <a:cubicBezTo>
                    <a:pt x="0" y="65"/>
                    <a:pt x="2" y="67"/>
                    <a:pt x="5" y="68"/>
                  </a:cubicBezTo>
                  <a:cubicBezTo>
                    <a:pt x="8" y="68"/>
                    <a:pt x="10" y="69"/>
                    <a:pt x="13" y="69"/>
                  </a:cubicBezTo>
                  <a:cubicBezTo>
                    <a:pt x="13" y="69"/>
                    <a:pt x="14" y="70"/>
                    <a:pt x="14" y="70"/>
                  </a:cubicBezTo>
                  <a:cubicBezTo>
                    <a:pt x="15" y="72"/>
                    <a:pt x="16" y="74"/>
                    <a:pt x="16" y="76"/>
                  </a:cubicBezTo>
                  <a:cubicBezTo>
                    <a:pt x="17" y="77"/>
                    <a:pt x="17" y="77"/>
                    <a:pt x="16" y="78"/>
                  </a:cubicBezTo>
                  <a:cubicBezTo>
                    <a:pt x="15" y="79"/>
                    <a:pt x="14" y="81"/>
                    <a:pt x="12" y="83"/>
                  </a:cubicBezTo>
                  <a:cubicBezTo>
                    <a:pt x="10" y="86"/>
                    <a:pt x="11" y="90"/>
                    <a:pt x="13" y="92"/>
                  </a:cubicBezTo>
                  <a:cubicBezTo>
                    <a:pt x="15" y="95"/>
                    <a:pt x="18" y="97"/>
                    <a:pt x="20" y="99"/>
                  </a:cubicBezTo>
                  <a:cubicBezTo>
                    <a:pt x="22" y="102"/>
                    <a:pt x="26" y="102"/>
                    <a:pt x="29" y="100"/>
                  </a:cubicBezTo>
                  <a:cubicBezTo>
                    <a:pt x="31" y="98"/>
                    <a:pt x="33" y="97"/>
                    <a:pt x="35" y="96"/>
                  </a:cubicBezTo>
                  <a:cubicBezTo>
                    <a:pt x="35" y="95"/>
                    <a:pt x="36" y="95"/>
                    <a:pt x="36" y="96"/>
                  </a:cubicBezTo>
                  <a:cubicBezTo>
                    <a:pt x="38" y="96"/>
                    <a:pt x="40" y="97"/>
                    <a:pt x="42" y="98"/>
                  </a:cubicBezTo>
                  <a:cubicBezTo>
                    <a:pt x="42" y="98"/>
                    <a:pt x="43" y="99"/>
                    <a:pt x="43" y="99"/>
                  </a:cubicBezTo>
                  <a:cubicBezTo>
                    <a:pt x="43" y="102"/>
                    <a:pt x="44" y="104"/>
                    <a:pt x="44" y="106"/>
                  </a:cubicBezTo>
                  <a:cubicBezTo>
                    <a:pt x="44" y="109"/>
                    <a:pt x="47" y="112"/>
                    <a:pt x="50" y="112"/>
                  </a:cubicBezTo>
                  <a:cubicBezTo>
                    <a:pt x="54" y="112"/>
                    <a:pt x="58" y="112"/>
                    <a:pt x="61" y="112"/>
                  </a:cubicBezTo>
                  <a:cubicBezTo>
                    <a:pt x="64" y="112"/>
                    <a:pt x="67" y="110"/>
                    <a:pt x="67" y="107"/>
                  </a:cubicBezTo>
                  <a:cubicBezTo>
                    <a:pt x="68" y="104"/>
                    <a:pt x="68" y="102"/>
                    <a:pt x="69" y="99"/>
                  </a:cubicBezTo>
                  <a:cubicBezTo>
                    <a:pt x="69" y="99"/>
                    <a:pt x="69" y="98"/>
                    <a:pt x="70" y="98"/>
                  </a:cubicBezTo>
                  <a:cubicBezTo>
                    <a:pt x="72" y="97"/>
                    <a:pt x="74" y="96"/>
                    <a:pt x="76" y="96"/>
                  </a:cubicBezTo>
                  <a:cubicBezTo>
                    <a:pt x="76" y="95"/>
                    <a:pt x="77" y="95"/>
                    <a:pt x="77" y="96"/>
                  </a:cubicBezTo>
                  <a:cubicBezTo>
                    <a:pt x="83" y="100"/>
                    <a:pt x="83" y="100"/>
                    <a:pt x="83" y="100"/>
                  </a:cubicBezTo>
                  <a:cubicBezTo>
                    <a:pt x="84" y="101"/>
                    <a:pt x="86" y="101"/>
                    <a:pt x="87" y="101"/>
                  </a:cubicBezTo>
                  <a:cubicBezTo>
                    <a:pt x="89" y="101"/>
                    <a:pt x="90" y="100"/>
                    <a:pt x="91" y="99"/>
                  </a:cubicBezTo>
                  <a:cubicBezTo>
                    <a:pt x="94" y="97"/>
                    <a:pt x="96" y="95"/>
                    <a:pt x="98" y="92"/>
                  </a:cubicBezTo>
                  <a:cubicBezTo>
                    <a:pt x="101" y="90"/>
                    <a:pt x="101" y="86"/>
                    <a:pt x="99" y="83"/>
                  </a:cubicBezTo>
                  <a:cubicBezTo>
                    <a:pt x="98" y="81"/>
                    <a:pt x="97" y="79"/>
                    <a:pt x="95" y="77"/>
                  </a:cubicBezTo>
                  <a:cubicBezTo>
                    <a:pt x="95" y="77"/>
                    <a:pt x="95" y="76"/>
                    <a:pt x="95" y="76"/>
                  </a:cubicBezTo>
                  <a:cubicBezTo>
                    <a:pt x="96" y="74"/>
                    <a:pt x="97" y="72"/>
                    <a:pt x="98" y="70"/>
                  </a:cubicBezTo>
                  <a:cubicBezTo>
                    <a:pt x="98" y="69"/>
                    <a:pt x="98" y="69"/>
                    <a:pt x="99" y="69"/>
                  </a:cubicBezTo>
                  <a:cubicBezTo>
                    <a:pt x="101" y="69"/>
                    <a:pt x="103" y="68"/>
                    <a:pt x="106" y="68"/>
                  </a:cubicBezTo>
                  <a:cubicBezTo>
                    <a:pt x="109" y="67"/>
                    <a:pt x="111" y="65"/>
                    <a:pt x="111" y="61"/>
                  </a:cubicBezTo>
                  <a:cubicBezTo>
                    <a:pt x="112" y="58"/>
                    <a:pt x="112" y="54"/>
                    <a:pt x="112" y="51"/>
                  </a:cubicBezTo>
                  <a:close/>
                  <a:moveTo>
                    <a:pt x="56" y="80"/>
                  </a:moveTo>
                  <a:cubicBezTo>
                    <a:pt x="43" y="80"/>
                    <a:pt x="32" y="69"/>
                    <a:pt x="32" y="56"/>
                  </a:cubicBezTo>
                  <a:cubicBezTo>
                    <a:pt x="32" y="43"/>
                    <a:pt x="43" y="32"/>
                    <a:pt x="56" y="32"/>
                  </a:cubicBezTo>
                  <a:cubicBezTo>
                    <a:pt x="69" y="32"/>
                    <a:pt x="80" y="43"/>
                    <a:pt x="80" y="56"/>
                  </a:cubicBezTo>
                  <a:cubicBezTo>
                    <a:pt x="80" y="70"/>
                    <a:pt x="69" y="80"/>
                    <a:pt x="56" y="80"/>
                  </a:cubicBezTo>
                  <a:cubicBezTo>
                    <a:pt x="56" y="80"/>
                    <a:pt x="56" y="80"/>
                    <a:pt x="56" y="80"/>
                  </a:cubicBezTo>
                  <a:close/>
                </a:path>
              </a:pathLst>
            </a:custGeom>
            <a:solidFill>
              <a:srgbClr val="F56132"/>
            </a:solidFill>
            <a:ln w="19050" cap="rnd">
              <a:solidFill>
                <a:srgbClr val="093F68"/>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23" name="Rectangle 22"/>
          <p:cNvSpPr/>
          <p:nvPr/>
        </p:nvSpPr>
        <p:spPr>
          <a:xfrm>
            <a:off x="448573" y="3696986"/>
            <a:ext cx="11447253" cy="3046988"/>
          </a:xfrm>
          <a:prstGeom prst="rect">
            <a:avLst/>
          </a:prstGeom>
          <a:solidFill>
            <a:schemeClr val="accent2">
              <a:lumMod val="20000"/>
              <a:lumOff val="80000"/>
            </a:schemeClr>
          </a:solidFill>
          <a:ln w="38100">
            <a:solidFill>
              <a:srgbClr val="FF0000"/>
            </a:solidFill>
          </a:ln>
        </p:spPr>
        <p:txBody>
          <a:bodyPr wrap="square">
            <a:spAutoFit/>
          </a:bodyPr>
          <a:lstStyle/>
          <a:p>
            <a:r>
              <a:rPr lang="zh-TW" altLang="en-US" sz="2400" dirty="0" smtClean="0">
                <a:latin typeface="Open Sans"/>
              </a:rPr>
              <a:t>就企業而言，使用</a:t>
            </a:r>
            <a:r>
              <a:rPr lang="zh-TW" altLang="en-US" sz="2400" dirty="0">
                <a:latin typeface="Open Sans"/>
              </a:rPr>
              <a:t>雲端服務可帶來的好處包括</a:t>
            </a:r>
            <a:r>
              <a:rPr lang="zh-TW" altLang="en-US" sz="2400" dirty="0" smtClean="0">
                <a:latin typeface="Open Sans"/>
              </a:rPr>
              <a:t>：</a:t>
            </a:r>
            <a:endParaRPr lang="zh-TW" altLang="en-US" sz="2400" dirty="0">
              <a:latin typeface="Open Sans"/>
            </a:endParaRPr>
          </a:p>
          <a:p>
            <a:pPr marL="342900" indent="-342900">
              <a:buFont typeface="Arial" panose="020B0604020202020204" pitchFamily="34" charset="0"/>
              <a:buChar char="•"/>
            </a:pPr>
            <a:r>
              <a:rPr lang="zh-TW" altLang="en-US" sz="2400" dirty="0">
                <a:latin typeface="Open Sans"/>
              </a:rPr>
              <a:t>可共用數據中心，提升電腦資源的使用情況，並降低勞工成本和減少耗電量等，從而降低營運成本。</a:t>
            </a:r>
          </a:p>
          <a:p>
            <a:pPr marL="342900" indent="-342900">
              <a:buFont typeface="Arial" panose="020B0604020202020204" pitchFamily="34" charset="0"/>
              <a:buChar char="•"/>
            </a:pPr>
            <a:r>
              <a:rPr lang="zh-TW" altLang="en-US" sz="2400" dirty="0">
                <a:latin typeface="Open Sans"/>
              </a:rPr>
              <a:t>可按需要靈活提供電腦資源，以便更靈活處理業務上的轉變、縮短提供新服務所需的時間。</a:t>
            </a:r>
          </a:p>
          <a:p>
            <a:pPr marL="342900" indent="-342900">
              <a:buFont typeface="Arial" panose="020B0604020202020204" pitchFamily="34" charset="0"/>
              <a:buChar char="•"/>
            </a:pPr>
            <a:r>
              <a:rPr lang="zh-TW" altLang="en-US" sz="2400" dirty="0">
                <a:latin typeface="Open Sans"/>
              </a:rPr>
              <a:t>享用雲端服務供應商所提供的創新技術／服務而無需擁有或管理複雜的資訊科技資產</a:t>
            </a:r>
            <a:r>
              <a:rPr lang="zh-TW" altLang="en-US" sz="2400" dirty="0" smtClean="0">
                <a:latin typeface="Open Sans"/>
              </a:rPr>
              <a:t>。</a:t>
            </a:r>
            <a:endParaRPr lang="en-US" altLang="zh-TW" sz="2400" dirty="0" smtClean="0">
              <a:latin typeface="Open Sans"/>
            </a:endParaRPr>
          </a:p>
          <a:p>
            <a:endParaRPr lang="zh-TW" altLang="en-US" sz="2400" b="0" i="0" dirty="0">
              <a:effectLst/>
              <a:latin typeface="Open Sans"/>
            </a:endParaRPr>
          </a:p>
        </p:txBody>
      </p:sp>
      <p:sp>
        <p:nvSpPr>
          <p:cNvPr id="24" name="Rectangle 23"/>
          <p:cNvSpPr/>
          <p:nvPr/>
        </p:nvSpPr>
        <p:spPr>
          <a:xfrm>
            <a:off x="3058978" y="6273336"/>
            <a:ext cx="6672596" cy="338554"/>
          </a:xfrm>
          <a:prstGeom prst="rect">
            <a:avLst/>
          </a:prstGeom>
        </p:spPr>
        <p:txBody>
          <a:bodyPr wrap="none">
            <a:spAutoFit/>
          </a:bodyPr>
          <a:lstStyle/>
          <a:p>
            <a:r>
              <a:rPr lang="zh-TW" altLang="en-US" sz="1600" dirty="0" smtClean="0">
                <a:latin typeface="Times New Roman" panose="02020603050405020304" pitchFamily="18" charset="0"/>
                <a:cs typeface="Times New Roman" panose="02020603050405020304" pitchFamily="18" charset="0"/>
              </a:rPr>
              <a:t>資料來源</a:t>
            </a:r>
            <a:r>
              <a:rPr lang="en-US" altLang="zh-TW" sz="1600" dirty="0" smtClean="0">
                <a:latin typeface="Times New Roman" panose="02020603050405020304" pitchFamily="18" charset="0"/>
                <a:cs typeface="Times New Roman" panose="02020603050405020304" pitchFamily="18" charset="0"/>
              </a:rPr>
              <a:t>: </a:t>
            </a:r>
            <a:r>
              <a:rPr lang="zh-TW" altLang="en-US" sz="1600" dirty="0" smtClean="0">
                <a:latin typeface="Times New Roman" panose="02020603050405020304" pitchFamily="18" charset="0"/>
                <a:cs typeface="Times New Roman" panose="02020603050405020304" pitchFamily="18" charset="0"/>
              </a:rPr>
              <a:t>香港政府雲資訊 </a:t>
            </a:r>
            <a:r>
              <a:rPr lang="en-US" altLang="zh-TW" sz="1600"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https</a:t>
            </a:r>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www.infocloud.gov.hk/home/10?lang=tc</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9731574" y="5971200"/>
            <a:ext cx="812142" cy="640690"/>
          </a:xfrm>
          <a:prstGeom prst="rect">
            <a:avLst/>
          </a:prstGeom>
        </p:spPr>
      </p:pic>
      <p:pic>
        <p:nvPicPr>
          <p:cNvPr id="26" name="图形 11">
            <a:extLst>
              <a:ext uri="{FF2B5EF4-FFF2-40B4-BE49-F238E27FC236}">
                <a16:creationId xmlns:a16="http://schemas.microsoft.com/office/drawing/2014/main" id="{AED87EDF-ACA2-4DAD-876A-5F9932ABED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89026" y="1549890"/>
            <a:ext cx="2442548" cy="1932345"/>
          </a:xfrm>
          <a:prstGeom prst="rect">
            <a:avLst/>
          </a:prstGeom>
        </p:spPr>
      </p:pic>
    </p:spTree>
    <p:extLst>
      <p:ext uri="{BB962C8B-B14F-4D97-AF65-F5344CB8AC3E}">
        <p14:creationId xmlns:p14="http://schemas.microsoft.com/office/powerpoint/2010/main" val="480131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7FB9A117-3348-4D64-B3DF-58FF18C3E444}"/>
              </a:ext>
            </a:extLst>
          </p:cNvPr>
          <p:cNvSpPr txBox="1"/>
          <p:nvPr/>
        </p:nvSpPr>
        <p:spPr>
          <a:xfrm>
            <a:off x="3398441" y="1063830"/>
            <a:ext cx="4177320" cy="523220"/>
          </a:xfrm>
          <a:prstGeom prst="rect">
            <a:avLst/>
          </a:prstGeom>
          <a:noFill/>
        </p:spPr>
        <p:txBody>
          <a:bodyPr wrap="square">
            <a:spAutoFit/>
          </a:bodyPr>
          <a:lstStyle/>
          <a:p>
            <a:r>
              <a:rPr lang="zh-CN" altLang="en-US" sz="2800" b="1" dirty="0">
                <a:latin typeface="DFKai-SB" panose="03000509000000000000" pitchFamily="65" charset="-120"/>
                <a:ea typeface="DFKai-SB" panose="03000509000000000000" pitchFamily="65" charset="-120"/>
              </a:rPr>
              <a:t>雲端</a:t>
            </a:r>
            <a:r>
              <a:rPr lang="zh-CN" altLang="en-US" sz="2800" b="1" dirty="0" smtClean="0">
                <a:latin typeface="DFKai-SB" panose="03000509000000000000" pitchFamily="65" charset="-120"/>
                <a:ea typeface="DFKai-SB" panose="03000509000000000000" pitchFamily="65" charset="-120"/>
              </a:rPr>
              <a:t>儲存</a:t>
            </a:r>
            <a:r>
              <a:rPr lang="zh-TW" altLang="en-US" sz="2800" b="1" dirty="0" smtClean="0">
                <a:latin typeface="DFKai-SB" panose="03000509000000000000" pitchFamily="65" charset="-120"/>
                <a:ea typeface="DFKai-SB" panose="03000509000000000000" pitchFamily="65" charset="-120"/>
              </a:rPr>
              <a:t>融</a:t>
            </a:r>
            <a:r>
              <a:rPr lang="zh-CN" altLang="en-US" sz="2800" b="1" dirty="0" smtClean="0">
                <a:latin typeface="DFKai-SB" panose="03000509000000000000" pitchFamily="65" charset="-120"/>
                <a:ea typeface="DFKai-SB" panose="03000509000000000000" pitchFamily="65" charset="-120"/>
              </a:rPr>
              <a:t>入人們</a:t>
            </a:r>
            <a:r>
              <a:rPr lang="zh-CN" altLang="en-US" sz="2800" b="1" dirty="0">
                <a:latin typeface="DFKai-SB" panose="03000509000000000000" pitchFamily="65" charset="-120"/>
                <a:ea typeface="DFKai-SB" panose="03000509000000000000" pitchFamily="65" charset="-120"/>
              </a:rPr>
              <a:t>的生活</a:t>
            </a:r>
            <a:endParaRPr lang="en-US" altLang="zh-CN" sz="2800" b="1" dirty="0">
              <a:latin typeface="DFKai-SB" panose="03000509000000000000" pitchFamily="65" charset="-120"/>
              <a:ea typeface="DFKai-SB" panose="03000509000000000000" pitchFamily="65" charset="-120"/>
            </a:endParaRPr>
          </a:p>
        </p:txBody>
      </p:sp>
      <p:sp>
        <p:nvSpPr>
          <p:cNvPr id="18" name="Freeform 7">
            <a:extLst>
              <a:ext uri="{FF2B5EF4-FFF2-40B4-BE49-F238E27FC236}">
                <a16:creationId xmlns:a16="http://schemas.microsoft.com/office/drawing/2014/main" id="{E1F2832C-78DD-4212-ADD6-4768C4D56F95}"/>
              </a:ext>
            </a:extLst>
          </p:cNvPr>
          <p:cNvSpPr/>
          <p:nvPr/>
        </p:nvSpPr>
        <p:spPr bwMode="auto">
          <a:xfrm>
            <a:off x="2951336" y="115680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矩形 18">
            <a:extLst>
              <a:ext uri="{FF2B5EF4-FFF2-40B4-BE49-F238E27FC236}">
                <a16:creationId xmlns:a16="http://schemas.microsoft.com/office/drawing/2014/main" id="{BFC1A7CC-48DC-4964-A1EA-82576F7272F6}"/>
              </a:ext>
            </a:extLst>
          </p:cNvPr>
          <p:cNvSpPr/>
          <p:nvPr/>
        </p:nvSpPr>
        <p:spPr>
          <a:xfrm>
            <a:off x="677840" y="1769581"/>
            <a:ext cx="6897921" cy="4830040"/>
          </a:xfrm>
          <a:prstGeom prst="rect">
            <a:avLst/>
          </a:prstGeom>
          <a:solidFill>
            <a:schemeClr val="accent2">
              <a:lumMod val="20000"/>
              <a:lumOff val="80000"/>
            </a:schemeClr>
          </a:solidFill>
          <a:ln w="38100">
            <a:solidFill>
              <a:srgbClr val="FF0000"/>
            </a:solidFill>
          </a:ln>
        </p:spPr>
        <p:txBody>
          <a:bodyPr wrap="square">
            <a:spAutoFit/>
          </a:bodyPr>
          <a:lstStyle/>
          <a:p>
            <a:pPr>
              <a:lnSpc>
                <a:spcPct val="130000"/>
              </a:lnSpc>
              <a:spcBef>
                <a:spcPts val="1000"/>
              </a:spcBef>
            </a:pPr>
            <a:r>
              <a:rPr lang="zh-TW" altLang="en-US" sz="2800" dirty="0">
                <a:latin typeface="DFKai-SB" panose="03000509000000000000" pitchFamily="65" charset="-120"/>
                <a:ea typeface="DFKai-SB" panose="03000509000000000000" pitchFamily="65" charset="-120"/>
              </a:rPr>
              <a:t>雲端</a:t>
            </a:r>
            <a:r>
              <a:rPr lang="zh-TW" altLang="en-US" sz="2800" dirty="0" smtClean="0">
                <a:latin typeface="DFKai-SB" panose="03000509000000000000" pitchFamily="65" charset="-120"/>
                <a:ea typeface="DFKai-SB" panose="03000509000000000000" pitchFamily="65" charset="-120"/>
              </a:rPr>
              <a:t>儲存已多方面融入我們的生活為我們帶來很多便利，例如</a:t>
            </a:r>
            <a:r>
              <a:rPr lang="en-US" altLang="zh-TW" sz="2800" dirty="0" smtClean="0">
                <a:latin typeface="DFKai-SB" panose="03000509000000000000" pitchFamily="65" charset="-120"/>
                <a:ea typeface="DFKai-SB" panose="03000509000000000000" pitchFamily="65" charset="-120"/>
              </a:rPr>
              <a:t>:</a:t>
            </a:r>
            <a:endParaRPr lang="en-US" altLang="zh-CN" sz="2800" dirty="0" smtClean="0">
              <a:latin typeface="DFKai-SB" panose="03000509000000000000" pitchFamily="65" charset="-120"/>
              <a:ea typeface="DFKai-SB" panose="03000509000000000000" pitchFamily="65" charset="-120"/>
            </a:endParaRPr>
          </a:p>
          <a:p>
            <a:pPr marL="342900" indent="-342900">
              <a:lnSpc>
                <a:spcPct val="130000"/>
              </a:lnSpc>
              <a:spcBef>
                <a:spcPts val="1000"/>
              </a:spcBef>
              <a:buFont typeface="Arial" panose="020B0604020202020204" pitchFamily="34" charset="0"/>
              <a:buChar char="•"/>
            </a:pPr>
            <a:r>
              <a:rPr lang="zh-CN" altLang="en-US" sz="2800" dirty="0" smtClean="0">
                <a:latin typeface="DFKai-SB" panose="03000509000000000000" pitchFamily="65" charset="-120"/>
                <a:ea typeface="DFKai-SB" panose="03000509000000000000" pitchFamily="65" charset="-120"/>
              </a:rPr>
              <a:t>雲端</a:t>
            </a:r>
            <a:r>
              <a:rPr lang="zh-CN" altLang="en-US" sz="2800" dirty="0">
                <a:latin typeface="DFKai-SB" panose="03000509000000000000" pitchFamily="65" charset="-120"/>
                <a:ea typeface="DFKai-SB" panose="03000509000000000000" pitchFamily="65" charset="-120"/>
              </a:rPr>
              <a:t>儲存已經</a:t>
            </a:r>
            <a:r>
              <a:rPr lang="zh-CN" altLang="en-US" sz="2800" dirty="0" smtClean="0">
                <a:latin typeface="DFKai-SB" panose="03000509000000000000" pitchFamily="65" charset="-120"/>
                <a:ea typeface="DFKai-SB" panose="03000509000000000000" pitchFamily="65" charset="-120"/>
              </a:rPr>
              <a:t>深入人們</a:t>
            </a:r>
            <a:r>
              <a:rPr lang="zh-CN" altLang="en-US" sz="2800" dirty="0">
                <a:latin typeface="DFKai-SB" panose="03000509000000000000" pitchFamily="65" charset="-120"/>
                <a:ea typeface="DFKai-SB" panose="03000509000000000000" pitchFamily="65" charset="-120"/>
              </a:rPr>
              <a:t>的</a:t>
            </a:r>
            <a:r>
              <a:rPr lang="zh-CN" altLang="en-US" sz="2800" dirty="0" smtClean="0">
                <a:latin typeface="DFKai-SB" panose="03000509000000000000" pitchFamily="65" charset="-120"/>
                <a:ea typeface="DFKai-SB" panose="03000509000000000000" pitchFamily="65" charset="-120"/>
              </a:rPr>
              <a:t>生活，</a:t>
            </a:r>
            <a:r>
              <a:rPr lang="zh-CN" altLang="en-US" sz="2800" dirty="0">
                <a:latin typeface="DFKai-SB" panose="03000509000000000000" pitchFamily="65" charset="-120"/>
                <a:ea typeface="DFKai-SB" panose="03000509000000000000" pitchFamily="65" charset="-120"/>
              </a:rPr>
              <a:t>不論你在哪裡，</a:t>
            </a:r>
            <a:r>
              <a:rPr lang="zh-CN" altLang="en-US" sz="2800" dirty="0" smtClean="0">
                <a:latin typeface="DFKai-SB" panose="03000509000000000000" pitchFamily="65" charset="-120"/>
                <a:ea typeface="DFKai-SB" panose="03000509000000000000" pitchFamily="65" charset="-120"/>
              </a:rPr>
              <a:t>只要</a:t>
            </a:r>
            <a:r>
              <a:rPr lang="zh-TW" altLang="en-US" sz="2800" dirty="0" smtClean="0">
                <a:latin typeface="DFKai-SB" panose="03000509000000000000" pitchFamily="65" charset="-120"/>
                <a:ea typeface="DFKai-SB" panose="03000509000000000000" pitchFamily="65" charset="-120"/>
              </a:rPr>
              <a:t>透過</a:t>
            </a:r>
            <a:r>
              <a:rPr lang="zh-CN" altLang="en-US" sz="2800" dirty="0" smtClean="0">
                <a:latin typeface="DFKai-SB" panose="03000509000000000000" pitchFamily="65" charset="-120"/>
                <a:ea typeface="DFKai-SB" panose="03000509000000000000" pitchFamily="65" charset="-120"/>
              </a:rPr>
              <a:t>智能手機、平板電腦或筆記簿電腦，</a:t>
            </a:r>
            <a:r>
              <a:rPr lang="zh-CN" altLang="en-US" sz="2800" dirty="0">
                <a:latin typeface="DFKai-SB" panose="03000509000000000000" pitchFamily="65" charset="-120"/>
                <a:ea typeface="DFKai-SB" panose="03000509000000000000" pitchFamily="65" charset="-120"/>
              </a:rPr>
              <a:t>都能隨時調用儲存在</a:t>
            </a:r>
            <a:r>
              <a:rPr lang="zh-CN" altLang="en-US" sz="2800" dirty="0" smtClean="0">
                <a:latin typeface="DFKai-SB" panose="03000509000000000000" pitchFamily="65" charset="-120"/>
                <a:ea typeface="DFKai-SB" panose="03000509000000000000" pitchFamily="65" charset="-120"/>
              </a:rPr>
              <a:t>雲端的</a:t>
            </a:r>
            <a:r>
              <a:rPr lang="zh-CN" altLang="en-US" sz="2800" dirty="0">
                <a:latin typeface="DFKai-SB" panose="03000509000000000000" pitchFamily="65" charset="-120"/>
                <a:ea typeface="DFKai-SB" panose="03000509000000000000" pitchFamily="65" charset="-120"/>
              </a:rPr>
              <a:t>數據，也方便</a:t>
            </a:r>
            <a:r>
              <a:rPr lang="zh-CN" altLang="en-US" sz="2800" dirty="0" smtClean="0">
                <a:latin typeface="DFKai-SB" panose="03000509000000000000" pitchFamily="65" charset="-120"/>
                <a:ea typeface="DFKai-SB" panose="03000509000000000000" pitchFamily="65" charset="-120"/>
              </a:rPr>
              <a:t>分享</a:t>
            </a:r>
            <a:r>
              <a:rPr lang="zh-CN" altLang="en-US" sz="2800" dirty="0">
                <a:latin typeface="DFKai-SB" panose="03000509000000000000" pitchFamily="65" charset="-120"/>
                <a:ea typeface="DFKai-SB" panose="03000509000000000000" pitchFamily="65" charset="-120"/>
              </a:rPr>
              <a:t>數據</a:t>
            </a:r>
            <a:r>
              <a:rPr lang="zh-CN" altLang="en-US" sz="2800" dirty="0" smtClean="0">
                <a:latin typeface="DFKai-SB" panose="03000509000000000000" pitchFamily="65" charset="-120"/>
                <a:ea typeface="DFKai-SB" panose="03000509000000000000" pitchFamily="65" charset="-120"/>
              </a:rPr>
              <a:t>予</a:t>
            </a:r>
            <a:r>
              <a:rPr lang="zh-CN" altLang="en-US" sz="2800" dirty="0">
                <a:latin typeface="DFKai-SB" panose="03000509000000000000" pitchFamily="65" charset="-120"/>
                <a:ea typeface="DFKai-SB" panose="03000509000000000000" pitchFamily="65" charset="-120"/>
              </a:rPr>
              <a:t>他人。</a:t>
            </a:r>
            <a:endParaRPr lang="en-US" altLang="zh-CN" sz="2800" dirty="0">
              <a:latin typeface="DFKai-SB" panose="03000509000000000000" pitchFamily="65" charset="-120"/>
              <a:ea typeface="DFKai-SB" panose="03000509000000000000" pitchFamily="65" charset="-120"/>
            </a:endParaRPr>
          </a:p>
          <a:p>
            <a:pPr marL="342900" indent="-342900">
              <a:lnSpc>
                <a:spcPct val="130000"/>
              </a:lnSpc>
              <a:spcBef>
                <a:spcPts val="1000"/>
              </a:spcBef>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運用雲端儲存，不但</a:t>
            </a:r>
            <a:r>
              <a:rPr lang="zh-CN" altLang="en-US" sz="2800" dirty="0" smtClean="0">
                <a:latin typeface="DFKai-SB" panose="03000509000000000000" pitchFamily="65" charset="-120"/>
                <a:ea typeface="DFKai-SB" panose="03000509000000000000" pitchFamily="65" charset="-120"/>
              </a:rPr>
              <a:t>方便數據備</a:t>
            </a:r>
            <a:r>
              <a:rPr lang="zh-CN" altLang="en-US" sz="2800" dirty="0">
                <a:latin typeface="DFKai-SB" panose="03000509000000000000" pitchFamily="65" charset="-120"/>
                <a:ea typeface="DFKai-SB" panose="03000509000000000000" pitchFamily="65" charset="-120"/>
              </a:rPr>
              <a:t>份，還可以大大</a:t>
            </a:r>
            <a:r>
              <a:rPr lang="zh-CN" altLang="en-US" sz="2800" dirty="0" smtClean="0">
                <a:latin typeface="DFKai-SB" panose="03000509000000000000" pitchFamily="65" charset="-120"/>
                <a:ea typeface="DFKai-SB" panose="03000509000000000000" pitchFamily="65" charset="-120"/>
              </a:rPr>
              <a:t>提高</a:t>
            </a:r>
            <a:r>
              <a:rPr lang="zh-CN" altLang="en-US" sz="2800" dirty="0">
                <a:latin typeface="DFKai-SB" panose="03000509000000000000" pitchFamily="65" charset="-120"/>
                <a:ea typeface="DFKai-SB" panose="03000509000000000000" pitchFamily="65" charset="-120"/>
              </a:rPr>
              <a:t>數據</a:t>
            </a:r>
            <a:r>
              <a:rPr lang="zh-CN" altLang="en-US" sz="2800" dirty="0" smtClean="0">
                <a:latin typeface="DFKai-SB" panose="03000509000000000000" pitchFamily="65" charset="-120"/>
                <a:ea typeface="DFKai-SB" panose="03000509000000000000" pitchFamily="65" charset="-120"/>
              </a:rPr>
              <a:t>傳送的</a:t>
            </a:r>
            <a:r>
              <a:rPr lang="zh-CN" altLang="en-US" sz="2800" dirty="0">
                <a:latin typeface="DFKai-SB" panose="03000509000000000000" pitchFamily="65" charset="-120"/>
                <a:ea typeface="DFKai-SB" panose="03000509000000000000" pitchFamily="65" charset="-120"/>
              </a:rPr>
              <a:t>速度</a:t>
            </a:r>
            <a:r>
              <a:rPr lang="zh-CN" altLang="en-US" sz="2800" dirty="0" smtClean="0">
                <a:latin typeface="DFKai-SB" panose="03000509000000000000" pitchFamily="65" charset="-120"/>
                <a:ea typeface="DFKai-SB" panose="03000509000000000000" pitchFamily="65" charset="-120"/>
              </a:rPr>
              <a:t>。</a:t>
            </a:r>
            <a:endParaRPr lang="en-US" altLang="zh-CN" sz="2800" dirty="0">
              <a:latin typeface="DFKai-SB" panose="03000509000000000000" pitchFamily="65" charset="-120"/>
              <a:ea typeface="DFKai-SB" panose="03000509000000000000" pitchFamily="65" charset="-120"/>
            </a:endParaRPr>
          </a:p>
        </p:txBody>
      </p:sp>
      <p:sp>
        <p:nvSpPr>
          <p:cNvPr id="20" name="标题 1">
            <a:extLst>
              <a:ext uri="{FF2B5EF4-FFF2-40B4-BE49-F238E27FC236}">
                <a16:creationId xmlns:a16="http://schemas.microsoft.com/office/drawing/2014/main" id="{749376DD-E80C-4D1D-ADB6-3DF5BDBC602B}"/>
              </a:ext>
            </a:extLst>
          </p:cNvPr>
          <p:cNvSpPr txBox="1">
            <a:spLocks noChangeArrowheads="1"/>
          </p:cNvSpPr>
          <p:nvPr/>
        </p:nvSpPr>
        <p:spPr bwMode="auto">
          <a:xfrm>
            <a:off x="3536829" y="235079"/>
            <a:ext cx="4870311"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雲端儲存的</a:t>
            </a:r>
            <a:r>
              <a:rPr lang="zh-CN" altLang="en-US" sz="4000" dirty="0"/>
              <a:t>應用</a:t>
            </a:r>
            <a:endParaRPr lang="en-US" altLang="zh-CN" sz="4000" dirty="0"/>
          </a:p>
        </p:txBody>
      </p:sp>
      <p:sp>
        <p:nvSpPr>
          <p:cNvPr id="8" name="文本框 8">
            <a:extLst>
              <a:ext uri="{FF2B5EF4-FFF2-40B4-BE49-F238E27FC236}">
                <a16:creationId xmlns:a16="http://schemas.microsoft.com/office/drawing/2014/main" id="{998018A1-93EB-4811-AFB7-7705134007B3}"/>
              </a:ext>
            </a:extLst>
          </p:cNvPr>
          <p:cNvSpPr txBox="1"/>
          <p:nvPr/>
        </p:nvSpPr>
        <p:spPr>
          <a:xfrm>
            <a:off x="7859326" y="2003458"/>
            <a:ext cx="3937536" cy="398406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pPr>
            <a:endParaRPr lang="en-US" altLang="zh-CN" sz="2000" b="0" dirty="0" smtClean="0">
              <a:latin typeface="DFKai-SB" panose="03000509000000000000" pitchFamily="65" charset="-120"/>
              <a:ea typeface="DFKai-SB" panose="03000509000000000000" pitchFamily="65" charset="-120"/>
            </a:endParaRPr>
          </a:p>
          <a:p>
            <a:pPr algn="l">
              <a:lnSpc>
                <a:spcPct val="100000"/>
              </a:lnSpc>
              <a:spcBef>
                <a:spcPts val="0"/>
              </a:spcBef>
            </a:pPr>
            <a:r>
              <a:rPr lang="zh-TW" altLang="en-US" sz="2400" b="0" dirty="0"/>
              <a:t>智能手錶</a:t>
            </a:r>
            <a:r>
              <a:rPr lang="zh-TW" altLang="en-US" sz="2400" b="0" dirty="0" smtClean="0"/>
              <a:t>或手機等所紀錄的</a:t>
            </a:r>
            <a:r>
              <a:rPr lang="zh-TW" altLang="en-US" sz="2400" b="0" dirty="0"/>
              <a:t>數據，傳回大數據雲端（大數據資料庫），</a:t>
            </a:r>
            <a:r>
              <a:rPr lang="zh-TW" altLang="en-US" sz="2400" b="0" dirty="0" smtClean="0"/>
              <a:t>進行身體健康狀況</a:t>
            </a:r>
            <a:r>
              <a:rPr lang="zh-TW" altLang="en-US" sz="2400" b="0" dirty="0"/>
              <a:t>的追蹤及分析，以便我們</a:t>
            </a:r>
            <a:r>
              <a:rPr lang="zh-TW" altLang="en-US" sz="2400" b="0" dirty="0" smtClean="0"/>
              <a:t>管理身體狀況，例如熱量</a:t>
            </a:r>
            <a:r>
              <a:rPr lang="zh-TW" altLang="en-US" sz="2400" b="0" dirty="0"/>
              <a:t>消耗、睡眠品質、壓力高低</a:t>
            </a:r>
            <a:r>
              <a:rPr lang="zh-TW" altLang="en-US" sz="2400" b="0" dirty="0" smtClean="0"/>
              <a:t>等來</a:t>
            </a:r>
            <a:r>
              <a:rPr lang="zh-TW" altLang="en-US" sz="2400" b="0" dirty="0"/>
              <a:t>做出應對的對策。</a:t>
            </a:r>
            <a:endParaRPr lang="zh-CN" altLang="en-US" sz="2400" b="0" dirty="0"/>
          </a:p>
        </p:txBody>
      </p:sp>
      <p:sp>
        <p:nvSpPr>
          <p:cNvPr id="9" name="文本框 10">
            <a:extLst>
              <a:ext uri="{FF2B5EF4-FFF2-40B4-BE49-F238E27FC236}">
                <a16:creationId xmlns:a16="http://schemas.microsoft.com/office/drawing/2014/main" id="{4709B6B0-D848-4726-85B2-4BFB8F45720C}"/>
              </a:ext>
            </a:extLst>
          </p:cNvPr>
          <p:cNvSpPr txBox="1"/>
          <p:nvPr/>
        </p:nvSpPr>
        <p:spPr>
          <a:xfrm>
            <a:off x="8927944" y="2171652"/>
            <a:ext cx="1800300" cy="461665"/>
          </a:xfrm>
          <a:prstGeom prst="rect">
            <a:avLst/>
          </a:prstGeom>
          <a:noFill/>
        </p:spPr>
        <p:txBody>
          <a:bodyPr wrap="square">
            <a:spAutoFit/>
          </a:bodyPr>
          <a:lstStyle/>
          <a:p>
            <a:r>
              <a:rPr lang="zh-TW" altLang="en-US" sz="2400" b="1" dirty="0" smtClean="0"/>
              <a:t>生活化</a:t>
            </a:r>
            <a:r>
              <a:rPr lang="zh-CN" altLang="en-US" sz="2400" b="1" dirty="0" smtClean="0"/>
              <a:t>實例</a:t>
            </a:r>
            <a:endParaRPr lang="zh-CN" altLang="en-US" sz="2400" b="1" dirty="0"/>
          </a:p>
        </p:txBody>
      </p:sp>
    </p:spTree>
    <p:extLst>
      <p:ext uri="{BB962C8B-B14F-4D97-AF65-F5344CB8AC3E}">
        <p14:creationId xmlns:p14="http://schemas.microsoft.com/office/powerpoint/2010/main" val="1243282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3" name="Rectangle 2"/>
          <p:cNvSpPr/>
          <p:nvPr/>
        </p:nvSpPr>
        <p:spPr>
          <a:xfrm>
            <a:off x="889957" y="6044030"/>
            <a:ext cx="9566127" cy="646331"/>
          </a:xfrm>
          <a:prstGeom prst="rect">
            <a:avLst/>
          </a:prstGeom>
        </p:spPr>
        <p:txBody>
          <a:bodyPr wrap="square">
            <a:spAutoFit/>
          </a:bodyPr>
          <a:lstStyle/>
          <a:p>
            <a:r>
              <a:rPr lang="zh-TW" altLang="en-US" sz="1200" dirty="0" smtClean="0"/>
              <a:t>資料來源</a:t>
            </a:r>
            <a:r>
              <a:rPr lang="en-US" altLang="zh-TW" sz="1200" dirty="0" smtClean="0"/>
              <a:t>: </a:t>
            </a:r>
          </a:p>
          <a:p>
            <a:pPr marL="285750" indent="-285750">
              <a:buFont typeface="Arial" panose="020B0604020202020204" pitchFamily="34" charset="0"/>
              <a:buChar char="•"/>
            </a:pPr>
            <a:r>
              <a:rPr lang="zh-TW" altLang="en-US" sz="1200" dirty="0" smtClean="0"/>
              <a:t>香港政府新聞公報</a:t>
            </a:r>
            <a:r>
              <a:rPr lang="en-US" altLang="zh-TW" sz="1200" dirty="0" smtClean="0"/>
              <a:t>(</a:t>
            </a:r>
            <a:r>
              <a:rPr lang="en-US" sz="1200" dirty="0" smtClean="0"/>
              <a:t>https</a:t>
            </a:r>
            <a:r>
              <a:rPr lang="en-US" sz="1200" dirty="0"/>
              <a:t>://</a:t>
            </a:r>
            <a:r>
              <a:rPr lang="en-US" sz="1200" dirty="0" smtClean="0"/>
              <a:t>www.info.gov.hk/gia/general/202203/01/P2022030100254.htm</a:t>
            </a:r>
            <a:r>
              <a:rPr lang="en-US" altLang="zh-TW" sz="1200" dirty="0" smtClean="0"/>
              <a:t>)</a:t>
            </a:r>
          </a:p>
          <a:p>
            <a:pPr marL="285750" indent="-285750">
              <a:buFont typeface="Arial" panose="020B0604020202020204" pitchFamily="34" charset="0"/>
              <a:buChar char="•"/>
            </a:pPr>
            <a:r>
              <a:rPr lang="zh-TW" altLang="en-US" sz="1200" dirty="0" smtClean="0"/>
              <a:t>香港特別行政區律政司網頁</a:t>
            </a:r>
            <a:r>
              <a:rPr lang="en-US" altLang="zh-TW" sz="1200" dirty="0" smtClean="0"/>
              <a:t>(</a:t>
            </a:r>
            <a:r>
              <a:rPr lang="en-US" sz="1200" dirty="0" smtClean="0"/>
              <a:t>https</a:t>
            </a:r>
            <a:r>
              <a:rPr lang="en-US" sz="1200" dirty="0"/>
              <a:t>://</a:t>
            </a:r>
            <a:r>
              <a:rPr lang="en-US" sz="1200" dirty="0" smtClean="0"/>
              <a:t>www.doj.gov.hk/tc/legal_dispute/online_dispute_resolution_and_lawtech.html</a:t>
            </a:r>
            <a:r>
              <a:rPr lang="en-US" altLang="zh-TW" sz="1200" dirty="0" smtClean="0"/>
              <a:t>)</a:t>
            </a:r>
            <a:endParaRPr lang="en-US" sz="1200" dirty="0"/>
          </a:p>
        </p:txBody>
      </p:sp>
      <p:sp>
        <p:nvSpPr>
          <p:cNvPr id="5" name="标题 1">
            <a:extLst>
              <a:ext uri="{FF2B5EF4-FFF2-40B4-BE49-F238E27FC236}">
                <a16:creationId xmlns:a16="http://schemas.microsoft.com/office/drawing/2014/main" id="{749376DD-E80C-4D1D-ADB6-3DF5BDBC602B}"/>
              </a:ext>
            </a:extLst>
          </p:cNvPr>
          <p:cNvSpPr txBox="1">
            <a:spLocks noChangeArrowheads="1"/>
          </p:cNvSpPr>
          <p:nvPr/>
        </p:nvSpPr>
        <p:spPr bwMode="auto">
          <a:xfrm>
            <a:off x="3588587" y="200574"/>
            <a:ext cx="4870311"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雲端儲存的</a:t>
            </a:r>
            <a:r>
              <a:rPr lang="zh-CN" altLang="en-US" sz="4000" dirty="0"/>
              <a:t>應用</a:t>
            </a:r>
            <a:endParaRPr lang="en-US" altLang="zh-CN" sz="4000" dirty="0"/>
          </a:p>
        </p:txBody>
      </p:sp>
      <p:sp>
        <p:nvSpPr>
          <p:cNvPr id="4" name="Rectangle 3"/>
          <p:cNvSpPr/>
          <p:nvPr/>
        </p:nvSpPr>
        <p:spPr>
          <a:xfrm>
            <a:off x="803693" y="1940692"/>
            <a:ext cx="10246745" cy="3693319"/>
          </a:xfrm>
          <a:prstGeom prst="rect">
            <a:avLst/>
          </a:prstGeom>
          <a:solidFill>
            <a:schemeClr val="accent2">
              <a:lumMod val="20000"/>
              <a:lumOff val="80000"/>
            </a:schemeClr>
          </a:solidFill>
          <a:ln w="38100">
            <a:solidFill>
              <a:srgbClr val="1856AD"/>
            </a:solidFill>
          </a:ln>
        </p:spPr>
        <p:txBody>
          <a:bodyPr wrap="square">
            <a:spAutoFit/>
          </a:bodyPr>
          <a:lstStyle/>
          <a:p>
            <a:pPr marL="457200" indent="-457200">
              <a:buFont typeface="Arial" panose="020B0604020202020204" pitchFamily="34" charset="0"/>
              <a:buChar char="•"/>
            </a:pPr>
            <a:r>
              <a:rPr lang="zh-TW" altLang="en-US" sz="2600" dirty="0" smtClean="0">
                <a:solidFill>
                  <a:srgbClr val="000000"/>
                </a:solidFill>
              </a:rPr>
              <a:t>近年</a:t>
            </a:r>
            <a:r>
              <a:rPr lang="zh-TW" altLang="en-US" sz="2600" dirty="0">
                <a:solidFill>
                  <a:srgbClr val="000000"/>
                </a:solidFill>
              </a:rPr>
              <a:t>，科技在商業交易中的廣泛應用和電子商貿的發展，</a:t>
            </a:r>
            <a:r>
              <a:rPr lang="zh-TW" altLang="en-US" sz="2600" dirty="0"/>
              <a:t>促進</a:t>
            </a:r>
            <a:r>
              <a:rPr lang="zh-TW" altLang="en-US" sz="2600" dirty="0" smtClean="0"/>
              <a:t>了不</a:t>
            </a:r>
            <a:r>
              <a:rPr lang="zh-TW" altLang="en-US" sz="2600" dirty="0"/>
              <a:t>受文化、地域及語言限制的法律服務需求。有見及此，香港</a:t>
            </a:r>
            <a:r>
              <a:rPr lang="zh-TW" altLang="en-US" sz="2600" dirty="0" smtClean="0"/>
              <a:t>政府加強</a:t>
            </a:r>
            <a:r>
              <a:rPr lang="zh-TW" altLang="en-US" sz="2600" dirty="0"/>
              <a:t>本地法律及爭議解決業界利用現代科技提供服務的能力</a:t>
            </a:r>
            <a:r>
              <a:rPr lang="zh-TW" altLang="en-US" sz="2600" dirty="0" smtClean="0"/>
              <a:t>，於是香港</a:t>
            </a:r>
            <a:r>
              <a:rPr lang="zh-TW" altLang="en-US" sz="2600" dirty="0"/>
              <a:t>法律雲端服務</a:t>
            </a:r>
            <a:r>
              <a:rPr lang="zh-TW" altLang="en-US" sz="2600" dirty="0" smtClean="0"/>
              <a:t>（</a:t>
            </a:r>
            <a:r>
              <a:rPr lang="zh-TW" altLang="en-US" sz="2600" dirty="0"/>
              <a:t>下稱服務）在</a:t>
            </a:r>
            <a:r>
              <a:rPr lang="en-US" altLang="zh-TW" sz="2600" dirty="0"/>
              <a:t>2022</a:t>
            </a:r>
            <a:r>
              <a:rPr lang="zh-TW" altLang="en-US" sz="2600" dirty="0"/>
              <a:t>年</a:t>
            </a:r>
            <a:r>
              <a:rPr lang="en-US" altLang="zh-TW" sz="2600" dirty="0"/>
              <a:t>3</a:t>
            </a:r>
            <a:r>
              <a:rPr lang="zh-TW" altLang="en-US" sz="2600" dirty="0"/>
              <a:t>月</a:t>
            </a:r>
            <a:r>
              <a:rPr lang="en-US" altLang="zh-TW" sz="2600" dirty="0"/>
              <a:t>1</a:t>
            </a:r>
            <a:r>
              <a:rPr lang="zh-TW" altLang="en-US" sz="2600" dirty="0"/>
              <a:t>日正式推出</a:t>
            </a:r>
            <a:r>
              <a:rPr lang="zh-TW" altLang="en-US" sz="2600" dirty="0" smtClean="0"/>
              <a:t>。</a:t>
            </a:r>
            <a:endParaRPr lang="en-US" altLang="zh-TW" sz="2600" dirty="0" smtClean="0"/>
          </a:p>
          <a:p>
            <a:pPr marL="457200" indent="-457200">
              <a:buFont typeface="Arial" panose="020B0604020202020204" pitchFamily="34" charset="0"/>
              <a:buChar char="•"/>
            </a:pPr>
            <a:r>
              <a:rPr lang="zh-TW" altLang="en-US" sz="2600" dirty="0" smtClean="0"/>
              <a:t>服務為</a:t>
            </a:r>
            <a:r>
              <a:rPr lang="zh-TW" altLang="en-US" sz="2600" dirty="0"/>
              <a:t>本地法律及爭議解決業界提供安全穩妥及可負擔的資料儲存服務，從而加強業界利用現代科技提供相關服務的能力</a:t>
            </a:r>
            <a:r>
              <a:rPr lang="zh-TW" altLang="en-US" sz="2600" dirty="0" smtClean="0"/>
              <a:t>。律</a:t>
            </a:r>
            <a:r>
              <a:rPr lang="zh-TW" altLang="en-US" sz="2600" dirty="0"/>
              <a:t>政司</a:t>
            </a:r>
            <a:r>
              <a:rPr lang="zh-TW" altLang="en-US" sz="2600" dirty="0" smtClean="0"/>
              <a:t>司長指出藉</a:t>
            </a:r>
            <a:r>
              <a:rPr lang="zh-TW" altLang="en-US" sz="2600" dirty="0"/>
              <a:t>科技提供法律服務是一項重要的發展，服務為本地法律及爭議解決業界提供安全穩妥及可負擔的資料儲存服務，繼而促進香港整體法律和爭議解決服務的長遠發展。</a:t>
            </a:r>
            <a:endParaRPr lang="en-US" sz="2600" dirty="0"/>
          </a:p>
        </p:txBody>
      </p:sp>
      <p:sp>
        <p:nvSpPr>
          <p:cNvPr id="6" name="Rectangle 5"/>
          <p:cNvSpPr/>
          <p:nvPr/>
        </p:nvSpPr>
        <p:spPr>
          <a:xfrm>
            <a:off x="4495118" y="1150908"/>
            <a:ext cx="3057247"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香港法律雲端服務</a:t>
            </a:r>
            <a:endParaRPr lang="en-US" sz="2800" dirty="0">
              <a:latin typeface="標楷體" panose="03000509000000000000" pitchFamily="65" charset="-120"/>
              <a:ea typeface="標楷體" panose="03000509000000000000" pitchFamily="65" charset="-120"/>
            </a:endParaRPr>
          </a:p>
        </p:txBody>
      </p:sp>
      <p:sp>
        <p:nvSpPr>
          <p:cNvPr id="8" name="Freeform 7">
            <a:extLst>
              <a:ext uri="{FF2B5EF4-FFF2-40B4-BE49-F238E27FC236}">
                <a16:creationId xmlns:a16="http://schemas.microsoft.com/office/drawing/2014/main" id="{E1F2832C-78DD-4212-ADD6-4768C4D56F95}"/>
              </a:ext>
            </a:extLst>
          </p:cNvPr>
          <p:cNvSpPr/>
          <p:nvPr/>
        </p:nvSpPr>
        <p:spPr bwMode="auto">
          <a:xfrm>
            <a:off x="3943374" y="125145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1056160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6FA7BB66-0EAB-4F9C-9F17-E2F5E967CA7B}"/>
              </a:ext>
            </a:extLst>
          </p:cNvPr>
          <p:cNvGrpSpPr/>
          <p:nvPr/>
        </p:nvGrpSpPr>
        <p:grpSpPr>
          <a:xfrm>
            <a:off x="3997181" y="3281048"/>
            <a:ext cx="4000601" cy="3474693"/>
            <a:chOff x="4279783" y="1964795"/>
            <a:chExt cx="3201774" cy="4765456"/>
          </a:xfrm>
        </p:grpSpPr>
        <p:sp>
          <p:nvSpPr>
            <p:cNvPr id="21" name="직사각형 40">
              <a:extLst>
                <a:ext uri="{FF2B5EF4-FFF2-40B4-BE49-F238E27FC236}">
                  <a16:creationId xmlns:a16="http://schemas.microsoft.com/office/drawing/2014/main" id="{6CCBD818-87E8-4C52-882D-79A8BF6AD87F}"/>
                </a:ext>
              </a:extLst>
            </p:cNvPr>
            <p:cNvSpPr/>
            <p:nvPr/>
          </p:nvSpPr>
          <p:spPr>
            <a:xfrm>
              <a:off x="4307717" y="2209627"/>
              <a:ext cx="3147805" cy="4520624"/>
            </a:xfrm>
            <a:prstGeom prst="rect">
              <a:avLst/>
            </a:prstGeom>
            <a:solidFill>
              <a:sysClr val="window" lastClr="FFFFFF"/>
            </a:solidFill>
            <a:ln w="9525" cap="flat" cmpd="sng" algn="ctr">
              <a:solidFill>
                <a:sysClr val="window" lastClr="FFFFFF">
                  <a:lumMod val="75000"/>
                </a:sysClr>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algun Gothic" panose="020B0503020000020004" pitchFamily="34" charset="-127"/>
                <a:ea typeface="Malgun Gothic" panose="020B0503020000020004" pitchFamily="34" charset="-127"/>
                <a:cs typeface="+mn-cs"/>
              </a:endParaRPr>
            </a:p>
          </p:txBody>
        </p:sp>
        <p:sp>
          <p:nvSpPr>
            <p:cNvPr id="22" name="직사각형 40">
              <a:extLst>
                <a:ext uri="{FF2B5EF4-FFF2-40B4-BE49-F238E27FC236}">
                  <a16:creationId xmlns:a16="http://schemas.microsoft.com/office/drawing/2014/main" id="{0C30DA3C-6CA6-439A-90F7-4296B4F753BE}"/>
                </a:ext>
              </a:extLst>
            </p:cNvPr>
            <p:cNvSpPr/>
            <p:nvPr/>
          </p:nvSpPr>
          <p:spPr>
            <a:xfrm>
              <a:off x="4279783" y="1964795"/>
              <a:ext cx="3175739" cy="747808"/>
            </a:xfrm>
            <a:prstGeom prst="rect">
              <a:avLst/>
            </a:prstGeom>
            <a:solidFill>
              <a:srgbClr val="3593AD"/>
            </a:solidFill>
            <a:ln w="9525" cap="flat" cmpd="sng" algn="ctr">
              <a:solidFill>
                <a:srgbClr val="EF9D0A"/>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algn="ctr" fontAlgn="base" latinLnBrk="1">
                <a:spcBef>
                  <a:spcPct val="0"/>
                </a:spcBef>
                <a:spcAft>
                  <a:spcPct val="0"/>
                </a:spcAft>
              </a:pPr>
              <a:endParaRPr kumimoji="0" lang="ko-KR" altLang="en-US">
                <a:solidFill>
                  <a:srgbClr val="FFFFFF"/>
                </a:solidFill>
                <a:latin typeface="Malgun Gothic" panose="020B0503020000020004" pitchFamily="34" charset="-127"/>
                <a:ea typeface="Malgun Gothic" panose="020B0503020000020004" pitchFamily="34" charset="-127"/>
              </a:endParaRPr>
            </a:p>
          </p:txBody>
        </p:sp>
        <p:sp>
          <p:nvSpPr>
            <p:cNvPr id="23" name="TextBox 9">
              <a:extLst>
                <a:ext uri="{FF2B5EF4-FFF2-40B4-BE49-F238E27FC236}">
                  <a16:creationId xmlns:a16="http://schemas.microsoft.com/office/drawing/2014/main" id="{B0F44793-1CFD-41B1-A3E0-2A33A6E6EF25}"/>
                </a:ext>
              </a:extLst>
            </p:cNvPr>
            <p:cNvSpPr txBox="1"/>
            <p:nvPr/>
          </p:nvSpPr>
          <p:spPr>
            <a:xfrm>
              <a:off x="4817667" y="1978795"/>
              <a:ext cx="2099969" cy="461665"/>
            </a:xfrm>
            <a:prstGeom prst="rect">
              <a:avLst/>
            </a:prstGeom>
            <a:noFill/>
            <a:ln w="9525">
              <a:noFill/>
            </a:ln>
          </p:spPr>
          <p:txBody>
            <a:bodyPr wrap="square">
              <a:spAutoFit/>
            </a:bodyPr>
            <a:lstStyle/>
            <a:p>
              <a:pPr algn="ctr"/>
              <a:r>
                <a:rPr lang="zh-TW" altLang="en-US" sz="2400" b="1" dirty="0" smtClean="0">
                  <a:solidFill>
                    <a:schemeClr val="bg1"/>
                  </a:solidFill>
                  <a:latin typeface="DFKai-SB" panose="03000509000000000000" pitchFamily="65" charset="-120"/>
                  <a:ea typeface="DFKai-SB" panose="03000509000000000000" pitchFamily="65" charset="-120"/>
                </a:rPr>
                <a:t>黑客</a:t>
              </a:r>
              <a:r>
                <a:rPr lang="zh-TW" altLang="en-US" sz="2400" b="1" dirty="0">
                  <a:solidFill>
                    <a:schemeClr val="bg1"/>
                  </a:solidFill>
                  <a:latin typeface="DFKai-SB" panose="03000509000000000000" pitchFamily="65" charset="-120"/>
                  <a:ea typeface="DFKai-SB" panose="03000509000000000000" pitchFamily="65" charset="-120"/>
                </a:rPr>
                <a:t>攻擊</a:t>
              </a:r>
              <a:endParaRPr lang="zh-CN" altLang="en-US" sz="2400" b="1" dirty="0">
                <a:solidFill>
                  <a:schemeClr val="bg1"/>
                </a:solidFill>
                <a:latin typeface="DFKai-SB" panose="03000509000000000000" pitchFamily="65" charset="-120"/>
                <a:ea typeface="DFKai-SB" panose="03000509000000000000" pitchFamily="65" charset="-120"/>
              </a:endParaRPr>
            </a:p>
          </p:txBody>
        </p:sp>
        <p:pic>
          <p:nvPicPr>
            <p:cNvPr id="24" name="图片 23">
              <a:extLst>
                <a:ext uri="{FF2B5EF4-FFF2-40B4-BE49-F238E27FC236}">
                  <a16:creationId xmlns:a16="http://schemas.microsoft.com/office/drawing/2014/main" id="{B0A2DA0D-E8BC-4767-A6EB-2497E3D9C9F6}"/>
                </a:ext>
              </a:extLst>
            </p:cNvPr>
            <p:cNvPicPr>
              <a:picLocks noChangeAspect="1"/>
            </p:cNvPicPr>
            <p:nvPr/>
          </p:nvPicPr>
          <p:blipFill>
            <a:blip r:embed="rId3"/>
            <a:stretch>
              <a:fillRect/>
            </a:stretch>
          </p:blipFill>
          <p:spPr>
            <a:xfrm>
              <a:off x="4702097" y="2899307"/>
              <a:ext cx="2119914" cy="2071251"/>
            </a:xfrm>
            <a:prstGeom prst="rect">
              <a:avLst/>
            </a:prstGeom>
          </p:spPr>
        </p:pic>
        <p:sp>
          <p:nvSpPr>
            <p:cNvPr id="25" name="矩形 24">
              <a:extLst>
                <a:ext uri="{FF2B5EF4-FFF2-40B4-BE49-F238E27FC236}">
                  <a16:creationId xmlns:a16="http://schemas.microsoft.com/office/drawing/2014/main" id="{89E3441E-8E43-46E2-BEA8-8BB3285AE056}"/>
                </a:ext>
              </a:extLst>
            </p:cNvPr>
            <p:cNvSpPr/>
            <p:nvPr/>
          </p:nvSpPr>
          <p:spPr>
            <a:xfrm>
              <a:off x="4373918" y="5055761"/>
              <a:ext cx="3107639" cy="1139692"/>
            </a:xfrm>
            <a:prstGeom prst="rect">
              <a:avLst/>
            </a:prstGeom>
          </p:spPr>
          <p:txBody>
            <a:bodyPr wrap="square">
              <a:spAutoFit/>
            </a:bodyPr>
            <a:lstStyle/>
            <a:p>
              <a:r>
                <a:rPr lang="zh-TW" altLang="en-US" sz="2400" dirty="0" smtClean="0">
                  <a:latin typeface="DFKai-SB" panose="03000509000000000000" pitchFamily="65" charset="-120"/>
                  <a:ea typeface="DFKai-SB" panose="03000509000000000000" pitchFamily="65" charset="-120"/>
                </a:rPr>
                <a:t>黑</a:t>
              </a:r>
              <a:r>
                <a:rPr lang="zh-CN" altLang="en-US" sz="2400" dirty="0" smtClean="0">
                  <a:latin typeface="DFKai-SB" panose="03000509000000000000" pitchFamily="65" charset="-120"/>
                  <a:ea typeface="DFKai-SB" panose="03000509000000000000" pitchFamily="65" charset="-120"/>
                </a:rPr>
                <a:t>客攻擊給</a:t>
              </a:r>
              <a:r>
                <a:rPr lang="zh-CN" altLang="en-US" sz="2400" dirty="0">
                  <a:latin typeface="DFKai-SB" panose="03000509000000000000" pitchFamily="65" charset="-120"/>
                  <a:ea typeface="DFKai-SB" panose="03000509000000000000" pitchFamily="65" charset="-120"/>
                </a:rPr>
                <a:t>雲端儲存帶來巨大</a:t>
              </a:r>
              <a:r>
                <a:rPr lang="zh-CN" altLang="en-US" sz="2400" dirty="0" smtClean="0">
                  <a:latin typeface="DFKai-SB" panose="03000509000000000000" pitchFamily="65" charset="-120"/>
                  <a:ea typeface="DFKai-SB" panose="03000509000000000000" pitchFamily="65" charset="-120"/>
                </a:rPr>
                <a:t>風險</a:t>
              </a:r>
              <a:r>
                <a:rPr lang="zh-TW" altLang="en-US" sz="2400" dirty="0" smtClean="0">
                  <a:latin typeface="DFKai-SB" panose="03000509000000000000" pitchFamily="65" charset="-120"/>
                  <a:ea typeface="DFKai-SB" panose="03000509000000000000" pitchFamily="65" charset="-120"/>
                </a:rPr>
                <a:t>，令我們</a:t>
              </a:r>
              <a:r>
                <a:rPr lang="zh-TW" altLang="en-US" sz="2400" dirty="0">
                  <a:latin typeface="DFKai-SB" panose="03000509000000000000" pitchFamily="65" charset="-120"/>
                  <a:ea typeface="DFKai-SB" panose="03000509000000000000" pitchFamily="65" charset="-120"/>
                </a:rPr>
                <a:t>防不勝防。</a:t>
              </a:r>
              <a:endParaRPr lang="zh-CN" altLang="en-US" sz="2400" dirty="0">
                <a:latin typeface="DFKai-SB" panose="03000509000000000000" pitchFamily="65" charset="-120"/>
                <a:ea typeface="DFKai-SB" panose="03000509000000000000" pitchFamily="65" charset="-120"/>
              </a:endParaRPr>
            </a:p>
          </p:txBody>
        </p:sp>
      </p:grpSp>
      <p:grpSp>
        <p:nvGrpSpPr>
          <p:cNvPr id="26" name="组合 25">
            <a:extLst>
              <a:ext uri="{FF2B5EF4-FFF2-40B4-BE49-F238E27FC236}">
                <a16:creationId xmlns:a16="http://schemas.microsoft.com/office/drawing/2014/main" id="{91530A20-36A6-458B-BA4B-43A6549BF14F}"/>
              </a:ext>
            </a:extLst>
          </p:cNvPr>
          <p:cNvGrpSpPr/>
          <p:nvPr/>
        </p:nvGrpSpPr>
        <p:grpSpPr>
          <a:xfrm>
            <a:off x="333014" y="3271181"/>
            <a:ext cx="3514732" cy="3484560"/>
            <a:chOff x="1147539" y="2675828"/>
            <a:chExt cx="3165053" cy="4346614"/>
          </a:xfrm>
        </p:grpSpPr>
        <p:sp>
          <p:nvSpPr>
            <p:cNvPr id="27" name="직사각형 40">
              <a:extLst>
                <a:ext uri="{FF2B5EF4-FFF2-40B4-BE49-F238E27FC236}">
                  <a16:creationId xmlns:a16="http://schemas.microsoft.com/office/drawing/2014/main" id="{72EA1F36-2E90-4BD7-8C5A-B97313D22F37}"/>
                </a:ext>
              </a:extLst>
            </p:cNvPr>
            <p:cNvSpPr/>
            <p:nvPr/>
          </p:nvSpPr>
          <p:spPr>
            <a:xfrm>
              <a:off x="1147539" y="3343246"/>
              <a:ext cx="3147805" cy="3679196"/>
            </a:xfrm>
            <a:prstGeom prst="rect">
              <a:avLst/>
            </a:prstGeom>
            <a:solidFill>
              <a:sysClr val="window" lastClr="FFFFFF"/>
            </a:solidFill>
            <a:ln w="9525" cap="flat" cmpd="sng" algn="ctr">
              <a:solidFill>
                <a:sysClr val="window" lastClr="FFFFFF">
                  <a:lumMod val="75000"/>
                </a:sysClr>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algun Gothic" panose="020B0503020000020004" pitchFamily="34" charset="-127"/>
                <a:ea typeface="Malgun Gothic" panose="020B0503020000020004" pitchFamily="34" charset="-127"/>
                <a:cs typeface="+mn-cs"/>
              </a:endParaRPr>
            </a:p>
          </p:txBody>
        </p:sp>
        <p:sp>
          <p:nvSpPr>
            <p:cNvPr id="28" name="직사각형 40">
              <a:extLst>
                <a:ext uri="{FF2B5EF4-FFF2-40B4-BE49-F238E27FC236}">
                  <a16:creationId xmlns:a16="http://schemas.microsoft.com/office/drawing/2014/main" id="{F1C43F6B-AE55-4304-A5CA-687834D3560E}"/>
                </a:ext>
              </a:extLst>
            </p:cNvPr>
            <p:cNvSpPr/>
            <p:nvPr/>
          </p:nvSpPr>
          <p:spPr>
            <a:xfrm>
              <a:off x="1147541" y="2675828"/>
              <a:ext cx="3147803" cy="667416"/>
            </a:xfrm>
            <a:prstGeom prst="rect">
              <a:avLst/>
            </a:prstGeom>
            <a:solidFill>
              <a:srgbClr val="3593AD"/>
            </a:solidFill>
            <a:ln w="9525" cap="flat" cmpd="sng" algn="ctr">
              <a:solidFill>
                <a:srgbClr val="EF9D0A"/>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algn="ctr" fontAlgn="base" latinLnBrk="1">
                <a:spcBef>
                  <a:spcPct val="0"/>
                </a:spcBef>
                <a:spcAft>
                  <a:spcPct val="0"/>
                </a:spcAft>
              </a:pPr>
              <a:endParaRPr kumimoji="0" lang="ko-KR" altLang="en-US">
                <a:solidFill>
                  <a:srgbClr val="FFFFFF"/>
                </a:solidFill>
                <a:latin typeface="Malgun Gothic" panose="020B0503020000020004" pitchFamily="34" charset="-127"/>
                <a:ea typeface="Malgun Gothic" panose="020B0503020000020004" pitchFamily="34" charset="-127"/>
              </a:endParaRPr>
            </a:p>
          </p:txBody>
        </p:sp>
        <p:sp>
          <p:nvSpPr>
            <p:cNvPr id="29" name="TextBox 9">
              <a:extLst>
                <a:ext uri="{FF2B5EF4-FFF2-40B4-BE49-F238E27FC236}">
                  <a16:creationId xmlns:a16="http://schemas.microsoft.com/office/drawing/2014/main" id="{C7515B39-5A6B-4760-AB97-F126DB0A0B9A}"/>
                </a:ext>
              </a:extLst>
            </p:cNvPr>
            <p:cNvSpPr txBox="1"/>
            <p:nvPr/>
          </p:nvSpPr>
          <p:spPr>
            <a:xfrm>
              <a:off x="1567530" y="2688136"/>
              <a:ext cx="2099969" cy="461665"/>
            </a:xfrm>
            <a:prstGeom prst="rect">
              <a:avLst/>
            </a:prstGeom>
            <a:noFill/>
            <a:ln w="9525">
              <a:noFill/>
            </a:ln>
          </p:spPr>
          <p:txBody>
            <a:bodyPr wrap="square">
              <a:spAutoFit/>
            </a:bodyPr>
            <a:lstStyle/>
            <a:p>
              <a:pPr algn="ctr"/>
              <a:r>
                <a:rPr lang="zh-TW" altLang="en-US" sz="2400" b="1" dirty="0">
                  <a:solidFill>
                    <a:schemeClr val="bg1"/>
                  </a:solidFill>
                  <a:latin typeface="DFKai-SB" panose="03000509000000000000" pitchFamily="65" charset="-120"/>
                  <a:ea typeface="DFKai-SB" panose="03000509000000000000" pitchFamily="65" charset="-120"/>
                </a:rPr>
                <a:t>電腦病毒</a:t>
              </a:r>
              <a:endParaRPr lang="zh-CN" altLang="en-US" sz="2400" b="1" dirty="0">
                <a:solidFill>
                  <a:schemeClr val="bg1"/>
                </a:solidFill>
                <a:latin typeface="DFKai-SB" panose="03000509000000000000" pitchFamily="65" charset="-120"/>
                <a:ea typeface="DFKai-SB" panose="03000509000000000000" pitchFamily="65" charset="-120"/>
              </a:endParaRPr>
            </a:p>
          </p:txBody>
        </p:sp>
        <p:pic>
          <p:nvPicPr>
            <p:cNvPr id="30" name="图形 29" descr="细菌 纯色填充">
              <a:extLst>
                <a:ext uri="{FF2B5EF4-FFF2-40B4-BE49-F238E27FC236}">
                  <a16:creationId xmlns:a16="http://schemas.microsoft.com/office/drawing/2014/main" id="{F785FC18-5EAF-43FA-83F0-2605B16485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951055" y="3782438"/>
              <a:ext cx="1332919" cy="1332919"/>
            </a:xfrm>
            <a:prstGeom prst="rect">
              <a:avLst/>
            </a:prstGeom>
          </p:spPr>
        </p:pic>
        <p:sp>
          <p:nvSpPr>
            <p:cNvPr id="31" name="矩形 30">
              <a:extLst>
                <a:ext uri="{FF2B5EF4-FFF2-40B4-BE49-F238E27FC236}">
                  <a16:creationId xmlns:a16="http://schemas.microsoft.com/office/drawing/2014/main" id="{E41CA81F-34C2-4696-A6C4-DAE0CD9309C0}"/>
                </a:ext>
              </a:extLst>
            </p:cNvPr>
            <p:cNvSpPr/>
            <p:nvPr/>
          </p:nvSpPr>
          <p:spPr>
            <a:xfrm>
              <a:off x="1252592" y="5237773"/>
              <a:ext cx="3060000" cy="1497281"/>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電腦病毒可導致雲端儲存運營商無法正常管理工作</a:t>
              </a:r>
              <a:r>
                <a:rPr lang="zh-CN" altLang="en-US" sz="2400" dirty="0" smtClean="0">
                  <a:latin typeface="DFKai-SB" panose="03000509000000000000" pitchFamily="65" charset="-120"/>
                  <a:ea typeface="DFKai-SB" panose="03000509000000000000" pitchFamily="65" charset="-120"/>
                </a:rPr>
                <a:t>。</a:t>
              </a:r>
              <a:endParaRPr lang="zh-CN" altLang="en-US" sz="2400" dirty="0">
                <a:latin typeface="DFKai-SB" panose="03000509000000000000" pitchFamily="65" charset="-120"/>
                <a:ea typeface="DFKai-SB" panose="03000509000000000000" pitchFamily="65" charset="-120"/>
              </a:endParaRPr>
            </a:p>
          </p:txBody>
        </p:sp>
      </p:grpSp>
      <p:grpSp>
        <p:nvGrpSpPr>
          <p:cNvPr id="32" name="组合 31">
            <a:extLst>
              <a:ext uri="{FF2B5EF4-FFF2-40B4-BE49-F238E27FC236}">
                <a16:creationId xmlns:a16="http://schemas.microsoft.com/office/drawing/2014/main" id="{C75D8166-9F50-48BD-8A7C-4A442C62FC00}"/>
              </a:ext>
            </a:extLst>
          </p:cNvPr>
          <p:cNvGrpSpPr/>
          <p:nvPr/>
        </p:nvGrpSpPr>
        <p:grpSpPr>
          <a:xfrm>
            <a:off x="8133840" y="3271181"/>
            <a:ext cx="3583762" cy="3484560"/>
            <a:chOff x="7270015" y="1935536"/>
            <a:chExt cx="3147805" cy="4689743"/>
          </a:xfrm>
        </p:grpSpPr>
        <p:sp>
          <p:nvSpPr>
            <p:cNvPr id="33" name="직사각형 40">
              <a:extLst>
                <a:ext uri="{FF2B5EF4-FFF2-40B4-BE49-F238E27FC236}">
                  <a16:creationId xmlns:a16="http://schemas.microsoft.com/office/drawing/2014/main" id="{CE2EF4C2-EA9C-4623-9E7E-C4817F89AD4B}"/>
                </a:ext>
              </a:extLst>
            </p:cNvPr>
            <p:cNvSpPr/>
            <p:nvPr/>
          </p:nvSpPr>
          <p:spPr>
            <a:xfrm>
              <a:off x="7270015" y="2192919"/>
              <a:ext cx="3147805" cy="4432360"/>
            </a:xfrm>
            <a:prstGeom prst="rect">
              <a:avLst/>
            </a:prstGeom>
            <a:solidFill>
              <a:sysClr val="window" lastClr="FFFFFF"/>
            </a:solidFill>
            <a:ln w="9525" cap="flat" cmpd="sng" algn="ctr">
              <a:solidFill>
                <a:sysClr val="window" lastClr="FFFFFF">
                  <a:lumMod val="75000"/>
                </a:sysClr>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algun Gothic" panose="020B0503020000020004" pitchFamily="34" charset="-127"/>
                <a:ea typeface="Malgun Gothic" panose="020B0503020000020004" pitchFamily="34" charset="-127"/>
                <a:cs typeface="+mn-cs"/>
              </a:endParaRPr>
            </a:p>
          </p:txBody>
        </p:sp>
        <p:sp>
          <p:nvSpPr>
            <p:cNvPr id="34" name="직사각형 40">
              <a:extLst>
                <a:ext uri="{FF2B5EF4-FFF2-40B4-BE49-F238E27FC236}">
                  <a16:creationId xmlns:a16="http://schemas.microsoft.com/office/drawing/2014/main" id="{72C89183-09C2-43ED-9E6D-839DBC6B06A6}"/>
                </a:ext>
              </a:extLst>
            </p:cNvPr>
            <p:cNvSpPr/>
            <p:nvPr/>
          </p:nvSpPr>
          <p:spPr>
            <a:xfrm>
              <a:off x="7270015" y="1935536"/>
              <a:ext cx="3147803" cy="750031"/>
            </a:xfrm>
            <a:prstGeom prst="rect">
              <a:avLst/>
            </a:prstGeom>
            <a:solidFill>
              <a:srgbClr val="3593AD"/>
            </a:solidFill>
            <a:ln w="9525" cap="flat" cmpd="sng" algn="ctr">
              <a:solidFill>
                <a:srgbClr val="EF9D0A"/>
              </a:solidFill>
              <a:prstDash val="solid"/>
            </a:ln>
            <a:effectLst>
              <a:outerShdw blurRad="177800" dist="101600" dir="2700000" algn="tl" rotWithShape="0">
                <a:prstClr val="black">
                  <a:alpha val="16000"/>
                </a:prstClr>
              </a:outerShdw>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algn="ctr" fontAlgn="base" latinLnBrk="1">
                <a:spcBef>
                  <a:spcPct val="0"/>
                </a:spcBef>
                <a:spcAft>
                  <a:spcPct val="0"/>
                </a:spcAft>
              </a:pPr>
              <a:endParaRPr kumimoji="0" lang="ko-KR" altLang="en-US">
                <a:solidFill>
                  <a:srgbClr val="FFFFFF"/>
                </a:solidFill>
                <a:latin typeface="Malgun Gothic" panose="020B0503020000020004" pitchFamily="34" charset="-127"/>
                <a:ea typeface="Malgun Gothic" panose="020B0503020000020004" pitchFamily="34" charset="-127"/>
              </a:endParaRPr>
            </a:p>
          </p:txBody>
        </p:sp>
        <p:sp>
          <p:nvSpPr>
            <p:cNvPr id="35" name="TextBox 9">
              <a:extLst>
                <a:ext uri="{FF2B5EF4-FFF2-40B4-BE49-F238E27FC236}">
                  <a16:creationId xmlns:a16="http://schemas.microsoft.com/office/drawing/2014/main" id="{8F2D6828-AF21-43B7-8179-FEFC03330B80}"/>
                </a:ext>
              </a:extLst>
            </p:cNvPr>
            <p:cNvSpPr txBox="1"/>
            <p:nvPr/>
          </p:nvSpPr>
          <p:spPr>
            <a:xfrm>
              <a:off x="7793931" y="1935537"/>
              <a:ext cx="2099969" cy="461665"/>
            </a:xfrm>
            <a:prstGeom prst="rect">
              <a:avLst/>
            </a:prstGeom>
            <a:noFill/>
            <a:ln w="9525">
              <a:noFill/>
            </a:ln>
          </p:spPr>
          <p:txBody>
            <a:bodyPr wrap="square">
              <a:spAutoFit/>
            </a:bodyPr>
            <a:lstStyle/>
            <a:p>
              <a:pPr algn="ctr"/>
              <a:r>
                <a:rPr lang="zh-CN" altLang="en-US" sz="2400" b="1" dirty="0">
                  <a:solidFill>
                    <a:schemeClr val="bg1"/>
                  </a:solidFill>
                  <a:latin typeface="DFKai-SB" panose="03000509000000000000" pitchFamily="65" charset="-120"/>
                  <a:ea typeface="DFKai-SB" panose="03000509000000000000" pitchFamily="65" charset="-120"/>
                </a:rPr>
                <a:t>個人失誤</a:t>
              </a:r>
            </a:p>
          </p:txBody>
        </p:sp>
        <p:sp>
          <p:nvSpPr>
            <p:cNvPr id="37" name="矩形 36">
              <a:extLst>
                <a:ext uri="{FF2B5EF4-FFF2-40B4-BE49-F238E27FC236}">
                  <a16:creationId xmlns:a16="http://schemas.microsoft.com/office/drawing/2014/main" id="{8BFD8B65-9BC1-4EB2-9F81-08FCC5B1F7BD}"/>
                </a:ext>
              </a:extLst>
            </p:cNvPr>
            <p:cNvSpPr/>
            <p:nvPr/>
          </p:nvSpPr>
          <p:spPr>
            <a:xfrm>
              <a:off x="7313915" y="4307722"/>
              <a:ext cx="3060000" cy="2159153"/>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由於個人操作</a:t>
              </a:r>
              <a:r>
                <a:rPr lang="zh-CN" altLang="en-US" sz="2400" dirty="0" smtClean="0">
                  <a:latin typeface="DFKai-SB" panose="03000509000000000000" pitchFamily="65" charset="-120"/>
                  <a:ea typeface="DFKai-SB" panose="03000509000000000000" pitchFamily="65" charset="-120"/>
                </a:rPr>
                <a:t>失誤</a:t>
              </a:r>
              <a:r>
                <a:rPr lang="zh-TW" altLang="en-US" sz="2400" dirty="0" smtClean="0">
                  <a:latin typeface="DFKai-SB" panose="03000509000000000000" pitchFamily="65" charset="-120"/>
                  <a:ea typeface="DFKai-SB" panose="03000509000000000000" pitchFamily="65" charset="-120"/>
                </a:rPr>
                <a:t>、密碼</a:t>
              </a:r>
              <a:r>
                <a:rPr lang="zh-CN" altLang="en-US" sz="2400" dirty="0" smtClean="0">
                  <a:latin typeface="DFKai-SB" panose="03000509000000000000" pitchFamily="65" charset="-120"/>
                  <a:ea typeface="DFKai-SB" panose="03000509000000000000" pitchFamily="65" charset="-120"/>
                </a:rPr>
                <a:t>設置</a:t>
              </a:r>
              <a:r>
                <a:rPr lang="zh-CN" altLang="en-US" sz="2400" dirty="0">
                  <a:latin typeface="DFKai-SB" panose="03000509000000000000" pitchFamily="65" charset="-120"/>
                  <a:ea typeface="DFKai-SB" panose="03000509000000000000" pitchFamily="65" charset="-120"/>
                </a:rPr>
                <a:t>過於簡單易於破</a:t>
              </a:r>
              <a:r>
                <a:rPr lang="zh-CN" altLang="en-US" sz="2400" dirty="0" smtClean="0">
                  <a:latin typeface="DFKai-SB" panose="03000509000000000000" pitchFamily="65" charset="-120"/>
                  <a:ea typeface="DFKai-SB" panose="03000509000000000000" pitchFamily="65" charset="-120"/>
                </a:rPr>
                <a:t>解</a:t>
              </a:r>
              <a:r>
                <a:rPr lang="zh-TW" altLang="en-US" sz="2400" dirty="0" smtClean="0">
                  <a:latin typeface="DFKai-SB" panose="03000509000000000000" pitchFamily="65" charset="-120"/>
                  <a:ea typeface="DFKai-SB" panose="03000509000000000000" pitchFamily="65" charset="-120"/>
                </a:rPr>
                <a:t>等也會令</a:t>
              </a:r>
              <a:r>
                <a:rPr lang="zh-CN" altLang="en-US" sz="2400" dirty="0" smtClean="0">
                  <a:latin typeface="DFKai-SB" panose="03000509000000000000" pitchFamily="65" charset="-120"/>
                  <a:ea typeface="DFKai-SB" panose="03000509000000000000" pitchFamily="65" charset="-120"/>
                </a:rPr>
                <a:t>個人</a:t>
              </a:r>
              <a:r>
                <a:rPr lang="zh-CN" altLang="en-US" sz="2400" dirty="0">
                  <a:latin typeface="DFKai-SB" panose="03000509000000000000" pitchFamily="65" charset="-120"/>
                  <a:ea typeface="DFKai-SB" panose="03000509000000000000" pitchFamily="65" charset="-120"/>
                </a:rPr>
                <a:t>帳號</a:t>
              </a:r>
              <a:r>
                <a:rPr lang="zh-CN" altLang="en-US" sz="2400" dirty="0" smtClean="0">
                  <a:latin typeface="DFKai-SB" panose="03000509000000000000" pitchFamily="65" charset="-120"/>
                  <a:ea typeface="DFKai-SB" panose="03000509000000000000" pitchFamily="65" charset="-120"/>
                </a:rPr>
                <a:t>隨意</a:t>
              </a:r>
              <a:r>
                <a:rPr lang="zh-TW" altLang="en-US" sz="2400" dirty="0" smtClean="0">
                  <a:latin typeface="DFKai-SB" panose="03000509000000000000" pitchFamily="65" charset="-120"/>
                  <a:ea typeface="DFKai-SB" panose="03000509000000000000" pitchFamily="65" charset="-120"/>
                </a:rPr>
                <a:t>被</a:t>
              </a:r>
              <a:r>
                <a:rPr lang="zh-CN" altLang="en-US" sz="2400" dirty="0">
                  <a:latin typeface="DFKai-SB" panose="03000509000000000000" pitchFamily="65" charset="-120"/>
                  <a:ea typeface="DFKai-SB" panose="03000509000000000000" pitchFamily="65" charset="-120"/>
                </a:rPr>
                <a:t>他人</a:t>
              </a:r>
              <a:r>
                <a:rPr lang="zh-CN" altLang="en-US" sz="2400" dirty="0" smtClean="0">
                  <a:latin typeface="DFKai-SB" panose="03000509000000000000" pitchFamily="65" charset="-120"/>
                  <a:ea typeface="DFKai-SB" panose="03000509000000000000" pitchFamily="65" charset="-120"/>
                </a:rPr>
                <a:t>竊</a:t>
              </a:r>
              <a:r>
                <a:rPr lang="zh-TW" altLang="en-US" sz="2400" dirty="0" smtClean="0">
                  <a:latin typeface="DFKai-SB" panose="03000509000000000000" pitchFamily="65" charset="-120"/>
                  <a:ea typeface="DFKai-SB" panose="03000509000000000000" pitchFamily="65" charset="-120"/>
                </a:rPr>
                <a:t>用</a:t>
              </a:r>
              <a:r>
                <a:rPr lang="zh-CN" altLang="en-US" sz="2400" dirty="0" smtClean="0">
                  <a:latin typeface="DFKai-SB" panose="03000509000000000000" pitchFamily="65" charset="-120"/>
                  <a:ea typeface="DFKai-SB" panose="03000509000000000000" pitchFamily="65" charset="-120"/>
                </a:rPr>
                <a:t>。</a:t>
              </a:r>
              <a:endParaRPr lang="zh-CN" altLang="en-US" sz="2400" dirty="0">
                <a:latin typeface="DFKai-SB" panose="03000509000000000000" pitchFamily="65" charset="-120"/>
                <a:ea typeface="DFKai-SB" panose="03000509000000000000" pitchFamily="65" charset="-120"/>
              </a:endParaRPr>
            </a:p>
          </p:txBody>
        </p:sp>
      </p:grpSp>
      <p:sp>
        <p:nvSpPr>
          <p:cNvPr id="38" name="标题 1">
            <a:extLst>
              <a:ext uri="{FF2B5EF4-FFF2-40B4-BE49-F238E27FC236}">
                <a16:creationId xmlns:a16="http://schemas.microsoft.com/office/drawing/2014/main" id="{749376DD-E80C-4D1D-ADB6-3DF5BDBC602B}"/>
              </a:ext>
            </a:extLst>
          </p:cNvPr>
          <p:cNvSpPr txBox="1">
            <a:spLocks noChangeArrowheads="1"/>
          </p:cNvSpPr>
          <p:nvPr/>
        </p:nvSpPr>
        <p:spPr bwMode="auto">
          <a:xfrm>
            <a:off x="2566371" y="164754"/>
            <a:ext cx="65560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雲端儲存</a:t>
            </a:r>
            <a:r>
              <a:rPr lang="zh-TW" altLang="en-US" sz="4000" dirty="0" smtClean="0"/>
              <a:t>帶來的風險</a:t>
            </a:r>
            <a:endParaRPr lang="en-US" altLang="zh-CN" sz="4000" dirty="0"/>
          </a:p>
        </p:txBody>
      </p:sp>
      <p:sp>
        <p:nvSpPr>
          <p:cNvPr id="39" name="文本框 1">
            <a:extLst>
              <a:ext uri="{FF2B5EF4-FFF2-40B4-BE49-F238E27FC236}">
                <a16:creationId xmlns:a16="http://schemas.microsoft.com/office/drawing/2014/main" id="{3B165201-33FB-4377-9CD5-E4E654A141F7}"/>
              </a:ext>
            </a:extLst>
          </p:cNvPr>
          <p:cNvSpPr txBox="1"/>
          <p:nvPr/>
        </p:nvSpPr>
        <p:spPr>
          <a:xfrm>
            <a:off x="948905" y="920408"/>
            <a:ext cx="10755899" cy="1692771"/>
          </a:xfrm>
          <a:prstGeom prst="rect">
            <a:avLst/>
          </a:prstGeom>
          <a:noFill/>
          <a:ln w="57150">
            <a:solidFill>
              <a:srgbClr val="FFC000"/>
            </a:solidFill>
          </a:ln>
        </p:spPr>
        <p:txBody>
          <a:bodyPr wrap="square">
            <a:spAutoFit/>
          </a:bodyPr>
          <a:lstStyle/>
          <a:p>
            <a:r>
              <a:rPr lang="zh-TW" altLang="en-US" sz="2600" dirty="0">
                <a:latin typeface="DFKai-SB" panose="03000509000000000000" pitchFamily="65" charset="-120"/>
                <a:ea typeface="DFKai-SB" panose="03000509000000000000" pitchFamily="65" charset="-120"/>
              </a:rPr>
              <a:t>使用雲端服務的潛在風險包括</a:t>
            </a:r>
            <a:r>
              <a:rPr lang="zh-TW" altLang="en-US" sz="2600" dirty="0" smtClean="0">
                <a:latin typeface="DFKai-SB" panose="03000509000000000000" pitchFamily="65" charset="-120"/>
                <a:ea typeface="DFKai-SB" panose="03000509000000000000" pitchFamily="65" charset="-120"/>
              </a:rPr>
              <a:t>：</a:t>
            </a:r>
            <a:endParaRPr lang="zh-TW" altLang="en-US" sz="26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TW" altLang="en-US" sz="2600" dirty="0" smtClean="0">
                <a:latin typeface="DFKai-SB" panose="03000509000000000000" pitchFamily="65" charset="-120"/>
                <a:ea typeface="DFKai-SB" panose="03000509000000000000" pitchFamily="65" charset="-120"/>
              </a:rPr>
              <a:t>用戶</a:t>
            </a:r>
            <a:r>
              <a:rPr lang="zh-TW" altLang="en-US" sz="2600" dirty="0">
                <a:latin typeface="DFKai-SB" panose="03000509000000000000" pitchFamily="65" charset="-120"/>
                <a:ea typeface="DFKai-SB" panose="03000509000000000000" pitchFamily="65" charset="-120"/>
              </a:rPr>
              <a:t>把自己的資料儲存在雲端服務供應商的外部儲存設施時，可能會關注資料保安由哪方負責和資料控制權誰屬的問題。</a:t>
            </a:r>
          </a:p>
          <a:p>
            <a:pPr marL="342900" indent="-342900">
              <a:buFont typeface="Arial" panose="020B0604020202020204" pitchFamily="34" charset="0"/>
              <a:buChar char="•"/>
            </a:pPr>
            <a:r>
              <a:rPr lang="zh-TW" altLang="en-US" sz="2600" dirty="0">
                <a:latin typeface="DFKai-SB" panose="03000509000000000000" pitchFamily="65" charset="-120"/>
                <a:ea typeface="DFKai-SB" panose="03000509000000000000" pitchFamily="65" charset="-120"/>
              </a:rPr>
              <a:t>用戶可能會被鎖定須使用某雲端服務供應商的服務。</a:t>
            </a:r>
            <a:endParaRPr lang="en-US" altLang="zh-TW" sz="2600" dirty="0">
              <a:latin typeface="DFKai-SB" panose="03000509000000000000" pitchFamily="65" charset="-120"/>
              <a:ea typeface="DFKai-SB" panose="03000509000000000000" pitchFamily="65" charset="-120"/>
            </a:endParaRPr>
          </a:p>
        </p:txBody>
      </p:sp>
      <p:sp>
        <p:nvSpPr>
          <p:cNvPr id="40" name="Rectangle 39"/>
          <p:cNvSpPr/>
          <p:nvPr/>
        </p:nvSpPr>
        <p:spPr>
          <a:xfrm>
            <a:off x="8937436" y="1959531"/>
            <a:ext cx="2767368" cy="600164"/>
          </a:xfrm>
          <a:prstGeom prst="rect">
            <a:avLst/>
          </a:prstGeom>
        </p:spPr>
        <p:txBody>
          <a:bodyPr wrap="square">
            <a:spAutoFit/>
          </a:bodyPr>
          <a:lstStyle/>
          <a:p>
            <a:r>
              <a:rPr lang="zh-TW" altLang="en-US" sz="1100" dirty="0" smtClean="0">
                <a:latin typeface="Times New Roman" panose="02020603050405020304" pitchFamily="18" charset="0"/>
                <a:cs typeface="Times New Roman" panose="02020603050405020304" pitchFamily="18" charset="0"/>
              </a:rPr>
              <a:t>資料來源</a:t>
            </a:r>
            <a:r>
              <a:rPr lang="en-US" altLang="zh-TW" sz="1100" dirty="0" smtClean="0">
                <a:latin typeface="Times New Roman" panose="02020603050405020304" pitchFamily="18" charset="0"/>
                <a:cs typeface="Times New Roman" panose="02020603050405020304" pitchFamily="18" charset="0"/>
              </a:rPr>
              <a:t>: </a:t>
            </a:r>
            <a:r>
              <a:rPr lang="zh-TW" altLang="en-US" sz="1100" dirty="0" smtClean="0">
                <a:latin typeface="Times New Roman" panose="02020603050405020304" pitchFamily="18" charset="0"/>
                <a:cs typeface="Times New Roman" panose="02020603050405020304" pitchFamily="18" charset="0"/>
              </a:rPr>
              <a:t>香港政府雲資訊 </a:t>
            </a:r>
            <a:r>
              <a:rPr lang="en-US" altLang="zh-TW" sz="1100" dirty="0" smtClean="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www.infocloud.gov.hk/home/10?lang=tc</a:t>
            </a:r>
            <a:r>
              <a:rPr lang="en-US" altLang="zh-TW" sz="110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
        <p:nvSpPr>
          <p:cNvPr id="42" name="标题 1">
            <a:extLst>
              <a:ext uri="{FF2B5EF4-FFF2-40B4-BE49-F238E27FC236}">
                <a16:creationId xmlns:a16="http://schemas.microsoft.com/office/drawing/2014/main" id="{35D72E2D-2023-4353-ADBF-4DB05227B055}"/>
              </a:ext>
            </a:extLst>
          </p:cNvPr>
          <p:cNvSpPr txBox="1">
            <a:spLocks noChangeArrowheads="1"/>
          </p:cNvSpPr>
          <p:nvPr/>
        </p:nvSpPr>
        <p:spPr bwMode="auto">
          <a:xfrm>
            <a:off x="4677105" y="2711427"/>
            <a:ext cx="2334608" cy="498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120000"/>
              </a:lnSpc>
            </a:pPr>
            <a:r>
              <a:rPr lang="zh-TW" altLang="en-US" b="1" dirty="0" smtClean="0"/>
              <a:t>其他潛在風險</a:t>
            </a:r>
            <a:endParaRPr lang="en-US" altLang="zh-TW" b="1" dirty="0"/>
          </a:p>
        </p:txBody>
      </p:sp>
      <p:sp>
        <p:nvSpPr>
          <p:cNvPr id="43" name="Freeform 42">
            <a:extLst>
              <a:ext uri="{FF2B5EF4-FFF2-40B4-BE49-F238E27FC236}">
                <a16:creationId xmlns:a16="http://schemas.microsoft.com/office/drawing/2014/main" id="{E1F2832C-78DD-4212-ADD6-4768C4D56F95}"/>
              </a:ext>
            </a:extLst>
          </p:cNvPr>
          <p:cNvSpPr/>
          <p:nvPr/>
        </p:nvSpPr>
        <p:spPr bwMode="auto">
          <a:xfrm>
            <a:off x="226120" y="92040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44" name="Freeform 43">
            <a:extLst>
              <a:ext uri="{FF2B5EF4-FFF2-40B4-BE49-F238E27FC236}">
                <a16:creationId xmlns:a16="http://schemas.microsoft.com/office/drawing/2014/main" id="{E1F2832C-78DD-4212-ADD6-4768C4D56F95}"/>
              </a:ext>
            </a:extLst>
          </p:cNvPr>
          <p:cNvSpPr/>
          <p:nvPr/>
        </p:nvSpPr>
        <p:spPr bwMode="auto">
          <a:xfrm>
            <a:off x="4222159" y="280192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2" name="Picture 1"/>
          <p:cNvPicPr>
            <a:picLocks noChangeAspect="1"/>
          </p:cNvPicPr>
          <p:nvPr/>
        </p:nvPicPr>
        <p:blipFill>
          <a:blip r:embed="rId6"/>
          <a:stretch>
            <a:fillRect/>
          </a:stretch>
        </p:blipFill>
        <p:spPr>
          <a:xfrm>
            <a:off x="9138221" y="3944061"/>
            <a:ext cx="1574993" cy="1084816"/>
          </a:xfrm>
          <a:prstGeom prst="rect">
            <a:avLst/>
          </a:prstGeom>
        </p:spPr>
      </p:pic>
    </p:spTree>
    <p:extLst>
      <p:ext uri="{BB962C8B-B14F-4D97-AF65-F5344CB8AC3E}">
        <p14:creationId xmlns:p14="http://schemas.microsoft.com/office/powerpoint/2010/main" val="7710484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35D72E2D-2023-4353-ADBF-4DB05227B055}"/>
              </a:ext>
            </a:extLst>
          </p:cNvPr>
          <p:cNvSpPr txBox="1">
            <a:spLocks noChangeArrowheads="1"/>
          </p:cNvSpPr>
          <p:nvPr/>
        </p:nvSpPr>
        <p:spPr bwMode="auto">
          <a:xfrm>
            <a:off x="4038242" y="878779"/>
            <a:ext cx="3612334" cy="565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120000"/>
              </a:lnSpc>
            </a:pPr>
            <a:r>
              <a:rPr lang="zh-CN" altLang="en-US" sz="2800" b="1" dirty="0"/>
              <a:t>保護雲端的數據安全</a:t>
            </a:r>
            <a:endParaRPr lang="en-US" altLang="zh-TW" sz="2800" b="1" dirty="0"/>
          </a:p>
        </p:txBody>
      </p:sp>
      <p:sp>
        <p:nvSpPr>
          <p:cNvPr id="16" name="Freeform 7">
            <a:extLst>
              <a:ext uri="{FF2B5EF4-FFF2-40B4-BE49-F238E27FC236}">
                <a16:creationId xmlns:a16="http://schemas.microsoft.com/office/drawing/2014/main" id="{06EEBCF1-AA64-484A-91D5-FC6FE3A63505}"/>
              </a:ext>
            </a:extLst>
          </p:cNvPr>
          <p:cNvSpPr/>
          <p:nvPr/>
        </p:nvSpPr>
        <p:spPr bwMode="auto">
          <a:xfrm>
            <a:off x="3579958" y="102267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D7F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5" name="文本框 1">
            <a:extLst>
              <a:ext uri="{FF2B5EF4-FFF2-40B4-BE49-F238E27FC236}">
                <a16:creationId xmlns:a16="http://schemas.microsoft.com/office/drawing/2014/main" id="{3B165201-33FB-4377-9CD5-E4E654A141F7}"/>
              </a:ext>
            </a:extLst>
          </p:cNvPr>
          <p:cNvSpPr txBox="1"/>
          <p:nvPr/>
        </p:nvSpPr>
        <p:spPr>
          <a:xfrm>
            <a:off x="439947" y="1526863"/>
            <a:ext cx="11268964" cy="3046988"/>
          </a:xfrm>
          <a:prstGeom prst="rect">
            <a:avLst/>
          </a:prstGeom>
          <a:solidFill>
            <a:schemeClr val="accent5">
              <a:lumMod val="20000"/>
              <a:lumOff val="80000"/>
            </a:schemeClr>
          </a:solidFill>
        </p:spPr>
        <p:txBody>
          <a:bodyPr wrap="square">
            <a:spAutoFit/>
          </a:bodyPr>
          <a:lstStyle/>
          <a:p>
            <a:r>
              <a:rPr lang="zh-TW" altLang="en-US" sz="2400" dirty="0" smtClean="0">
                <a:latin typeface="DFKai-SB" panose="03000509000000000000" pitchFamily="65" charset="-120"/>
                <a:ea typeface="DFKai-SB" panose="03000509000000000000" pitchFamily="65" charset="-120"/>
              </a:rPr>
              <a:t>我們可以採取甚麼的方法以減少使用</a:t>
            </a:r>
            <a:r>
              <a:rPr lang="zh-TW" altLang="en-US" sz="2400" dirty="0">
                <a:latin typeface="DFKai-SB" panose="03000509000000000000" pitchFamily="65" charset="-120"/>
                <a:ea typeface="DFKai-SB" panose="03000509000000000000" pitchFamily="65" charset="-120"/>
              </a:rPr>
              <a:t>雲端</a:t>
            </a:r>
            <a:r>
              <a:rPr lang="zh-TW" altLang="en-US" sz="2400" dirty="0" smtClean="0">
                <a:latin typeface="DFKai-SB" panose="03000509000000000000" pitchFamily="65" charset="-120"/>
                <a:ea typeface="DFKai-SB" panose="03000509000000000000" pitchFamily="65" charset="-120"/>
              </a:rPr>
              <a:t>儲存而導致資料</a:t>
            </a:r>
            <a:r>
              <a:rPr lang="zh-TW" altLang="en-US" sz="2400" dirty="0">
                <a:latin typeface="DFKai-SB" panose="03000509000000000000" pitchFamily="65" charset="-120"/>
                <a:ea typeface="DFKai-SB" panose="03000509000000000000" pitchFamily="65" charset="-120"/>
              </a:rPr>
              <a:t>泄</a:t>
            </a:r>
            <a:r>
              <a:rPr lang="zh-TW" altLang="en-US" sz="2400" dirty="0" smtClean="0">
                <a:latin typeface="DFKai-SB" panose="03000509000000000000" pitchFamily="65" charset="-120"/>
                <a:ea typeface="DFKai-SB" panose="03000509000000000000" pitchFamily="65" charset="-120"/>
              </a:rPr>
              <a:t>露等風險</a:t>
            </a:r>
            <a:r>
              <a:rPr lang="en-US" altLang="zh-TW" sz="2400" dirty="0" smtClean="0">
                <a:latin typeface="DFKai-SB" panose="03000509000000000000" pitchFamily="65" charset="-120"/>
                <a:ea typeface="DFKai-SB" panose="03000509000000000000" pitchFamily="65" charset="-120"/>
              </a:rPr>
              <a:t>?</a:t>
            </a:r>
          </a:p>
          <a:p>
            <a:endParaRPr lang="en-US" altLang="zh-TW" sz="2400" dirty="0" smtClean="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保障</a:t>
            </a:r>
            <a:r>
              <a:rPr lang="zh-TW" altLang="en-US" sz="2400" dirty="0">
                <a:latin typeface="DFKai-SB" panose="03000509000000000000" pitchFamily="65" charset="-120"/>
                <a:ea typeface="DFKai-SB" panose="03000509000000000000" pitchFamily="65" charset="-120"/>
              </a:rPr>
              <a:t>數據的安全可從多方面入手，例如採用儲存的手段保證數據的安全，如對數據備份，並做好數據防護，通過加密方式保護數據</a:t>
            </a:r>
            <a:r>
              <a:rPr lang="zh-TW" altLang="en-US" sz="2400" dirty="0" smtClean="0">
                <a:latin typeface="DFKai-SB" panose="03000509000000000000" pitchFamily="65" charset="-120"/>
                <a:ea typeface="DFKai-SB" panose="03000509000000000000" pitchFamily="65" charset="-120"/>
              </a:rPr>
              <a:t>安全</a:t>
            </a:r>
            <a:r>
              <a:rPr lang="zh-TW" altLang="en-US" sz="2400" dirty="0">
                <a:latin typeface="DFKai-SB" panose="03000509000000000000" pitchFamily="65" charset="-120"/>
                <a:ea typeface="DFKai-SB" panose="03000509000000000000" pitchFamily="65" charset="-120"/>
              </a:rPr>
              <a:t>。</a:t>
            </a:r>
            <a:endParaRPr lang="en-US" altLang="zh-TW" sz="2400" dirty="0" smtClean="0">
              <a:latin typeface="DFKai-SB" panose="03000509000000000000" pitchFamily="65" charset="-120"/>
              <a:ea typeface="DFKai-SB" panose="03000509000000000000" pitchFamily="65" charset="-120"/>
            </a:endParaRPr>
          </a:p>
          <a:p>
            <a:r>
              <a:rPr lang="zh-TW" altLang="en-US" sz="2400" dirty="0" smtClean="0">
                <a:latin typeface="DFKai-SB" panose="03000509000000000000" pitchFamily="65" charset="-120"/>
                <a:ea typeface="DFKai-SB" panose="03000509000000000000" pitchFamily="65" charset="-120"/>
              </a:rPr>
              <a:t>除此之外</a:t>
            </a:r>
            <a:r>
              <a:rPr lang="zh-TW" altLang="en-US" sz="2400" dirty="0">
                <a:latin typeface="DFKai-SB" panose="03000509000000000000" pitchFamily="65" charset="-120"/>
                <a:ea typeface="DFKai-SB" panose="03000509000000000000" pitchFamily="65" charset="-120"/>
              </a:rPr>
              <a:t>，我們也可以 </a:t>
            </a:r>
          </a:p>
          <a:p>
            <a:pPr marL="457200" indent="-4572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使用雲端儲存後登出</a:t>
            </a:r>
            <a:r>
              <a:rPr lang="zh-TW" altLang="en-US" sz="2400" dirty="0" smtClean="0">
                <a:latin typeface="DFKai-SB" panose="03000509000000000000" pitchFamily="65" charset="-120"/>
                <a:ea typeface="DFKai-SB" panose="03000509000000000000" pitchFamily="65" charset="-120"/>
              </a:rPr>
              <a:t>帳戶</a:t>
            </a:r>
            <a:r>
              <a:rPr lang="en-US" altLang="zh-TW" sz="2400" dirty="0" smtClean="0">
                <a:latin typeface="DFKai-SB" panose="03000509000000000000" pitchFamily="65" charset="-120"/>
                <a:ea typeface="DFKai-SB" panose="03000509000000000000" pitchFamily="65" charset="-120"/>
              </a:rPr>
              <a:t> </a:t>
            </a:r>
            <a:endParaRPr lang="en-US" altLang="zh-TW" sz="2400" dirty="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確保流動裝置內已下載數據和設定在棄置前已被完全地</a:t>
            </a:r>
            <a:r>
              <a:rPr lang="zh-TW" altLang="en-US" sz="2400" dirty="0" smtClean="0">
                <a:latin typeface="DFKai-SB" panose="03000509000000000000" pitchFamily="65" charset="-120"/>
                <a:ea typeface="DFKai-SB" panose="03000509000000000000" pitchFamily="65" charset="-120"/>
              </a:rPr>
              <a:t>刪除</a:t>
            </a:r>
            <a:endParaRPr lang="en-US" altLang="zh-TW" sz="2400" dirty="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為雲端儲存設立強度高的密碼或雙重認證</a:t>
            </a:r>
            <a:r>
              <a:rPr lang="zh-TW" altLang="en-US" sz="2400" dirty="0" smtClean="0">
                <a:latin typeface="DFKai-SB" panose="03000509000000000000" pitchFamily="65" charset="-120"/>
                <a:ea typeface="DFKai-SB" panose="03000509000000000000" pitchFamily="65" charset="-120"/>
              </a:rPr>
              <a:t>登入</a:t>
            </a:r>
            <a:endParaRPr lang="en-US" altLang="zh-TW" sz="2400" dirty="0">
              <a:latin typeface="DFKai-SB" panose="03000509000000000000" pitchFamily="65" charset="-120"/>
              <a:ea typeface="DFKai-SB" panose="03000509000000000000" pitchFamily="65" charset="-120"/>
            </a:endParaRPr>
          </a:p>
        </p:txBody>
      </p:sp>
      <p:sp>
        <p:nvSpPr>
          <p:cNvPr id="7" name="标题 1">
            <a:extLst>
              <a:ext uri="{FF2B5EF4-FFF2-40B4-BE49-F238E27FC236}">
                <a16:creationId xmlns:a16="http://schemas.microsoft.com/office/drawing/2014/main" id="{749376DD-E80C-4D1D-ADB6-3DF5BDBC602B}"/>
              </a:ext>
            </a:extLst>
          </p:cNvPr>
          <p:cNvSpPr txBox="1">
            <a:spLocks noChangeArrowheads="1"/>
          </p:cNvSpPr>
          <p:nvPr/>
        </p:nvSpPr>
        <p:spPr bwMode="auto">
          <a:xfrm>
            <a:off x="2566371" y="164754"/>
            <a:ext cx="65560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雲端儲存</a:t>
            </a:r>
            <a:r>
              <a:rPr lang="zh-TW" altLang="en-US" sz="4000" dirty="0" smtClean="0"/>
              <a:t>帶來的風險</a:t>
            </a:r>
            <a:endParaRPr lang="en-US" altLang="zh-CN" sz="4000" dirty="0"/>
          </a:p>
        </p:txBody>
      </p:sp>
      <p:sp>
        <p:nvSpPr>
          <p:cNvPr id="3" name="Rectangle 2"/>
          <p:cNvSpPr/>
          <p:nvPr/>
        </p:nvSpPr>
        <p:spPr>
          <a:xfrm>
            <a:off x="433080" y="4699945"/>
            <a:ext cx="6840751" cy="1200329"/>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r>
              <a:rPr lang="zh-TW" altLang="en-US" sz="2400" dirty="0" smtClean="0">
                <a:latin typeface="Open Sans"/>
              </a:rPr>
              <a:t>企業或個人也可以參考政府為大眾提供的指引與建議，選取合適的雲端</a:t>
            </a:r>
            <a:r>
              <a:rPr lang="zh-TW" altLang="en-US" sz="2400" dirty="0">
                <a:latin typeface="Open Sans"/>
              </a:rPr>
              <a:t>儲存服務，以及細閱</a:t>
            </a:r>
            <a:r>
              <a:rPr lang="zh-TW" altLang="en-US" sz="2400" dirty="0" smtClean="0">
                <a:latin typeface="Open Sans"/>
              </a:rPr>
              <a:t>政府訂定使用雲端服務相關的資訊保安建議。</a:t>
            </a:r>
            <a:endParaRPr lang="en-US" altLang="zh-TW" sz="2400" dirty="0" smtClean="0">
              <a:latin typeface="Open Sans"/>
            </a:endParaRPr>
          </a:p>
        </p:txBody>
      </p:sp>
      <p:pic>
        <p:nvPicPr>
          <p:cNvPr id="4" name="Picture 3">
            <a:hlinkClick r:id="rId3"/>
          </p:cNvPr>
          <p:cNvPicPr>
            <a:picLocks noChangeAspect="1"/>
          </p:cNvPicPr>
          <p:nvPr/>
        </p:nvPicPr>
        <p:blipFill>
          <a:blip r:embed="rId4"/>
          <a:stretch>
            <a:fillRect/>
          </a:stretch>
        </p:blipFill>
        <p:spPr>
          <a:xfrm>
            <a:off x="7650576" y="4926829"/>
            <a:ext cx="3391410" cy="650722"/>
          </a:xfrm>
          <a:prstGeom prst="rect">
            <a:avLst/>
          </a:prstGeom>
        </p:spPr>
      </p:pic>
      <p:sp>
        <p:nvSpPr>
          <p:cNvPr id="10" name="标题 1">
            <a:extLst>
              <a:ext uri="{FF2B5EF4-FFF2-40B4-BE49-F238E27FC236}">
                <a16:creationId xmlns:a16="http://schemas.microsoft.com/office/drawing/2014/main" id="{35D72E2D-2023-4353-ADBF-4DB05227B055}"/>
              </a:ext>
            </a:extLst>
          </p:cNvPr>
          <p:cNvSpPr txBox="1">
            <a:spLocks noChangeArrowheads="1"/>
          </p:cNvSpPr>
          <p:nvPr/>
        </p:nvSpPr>
        <p:spPr bwMode="auto">
          <a:xfrm>
            <a:off x="8446141" y="5922174"/>
            <a:ext cx="2041815" cy="4247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rtlCol="0" anchor="ctr">
            <a:spAutoFit/>
          </a:bodyPr>
          <a:lstStyle>
            <a:defPPr>
              <a:defRPr lang="zh-CN"/>
            </a:defPPr>
            <a:lvl1pPr indent="0">
              <a:lnSpc>
                <a:spcPct val="90000"/>
              </a:lnSpc>
              <a:spcBef>
                <a:spcPct val="0"/>
              </a:spcBef>
              <a:buNone/>
              <a:defRPr sz="2400">
                <a:latin typeface="DFKai-SB" panose="03000509000000000000" pitchFamily="65" charset="-120"/>
                <a:ea typeface="DFKai-SB" panose="03000509000000000000" pitchFamily="65" charset="-120"/>
                <a:cs typeface="+mj-cs"/>
              </a:defRPr>
            </a:lvl1pPr>
          </a:lstStyle>
          <a:p>
            <a:pPr>
              <a:lnSpc>
                <a:spcPct val="120000"/>
              </a:lnSpc>
            </a:pPr>
            <a:r>
              <a:rPr lang="zh-TW" altLang="en-US" sz="1800" dirty="0" smtClean="0"/>
              <a:t>點擊圖像了解更多</a:t>
            </a:r>
            <a:endParaRPr lang="en-US" altLang="zh-TW" sz="1800" dirty="0"/>
          </a:p>
        </p:txBody>
      </p:sp>
      <p:sp>
        <p:nvSpPr>
          <p:cNvPr id="8" name="Up Arrow 7"/>
          <p:cNvSpPr/>
          <p:nvPr/>
        </p:nvSpPr>
        <p:spPr>
          <a:xfrm>
            <a:off x="9122448" y="5599634"/>
            <a:ext cx="534838" cy="330895"/>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6542" y="5930529"/>
            <a:ext cx="7011166" cy="830997"/>
          </a:xfrm>
          <a:prstGeom prst="rect">
            <a:avLst/>
          </a:prstGeom>
        </p:spPr>
        <p:txBody>
          <a:bodyPr wrap="square">
            <a:spAutoFit/>
          </a:bodyPr>
          <a:lstStyle/>
          <a:p>
            <a:r>
              <a:rPr lang="zh-TW" altLang="en-US" sz="1200" dirty="0"/>
              <a:t>資料來源</a:t>
            </a:r>
            <a:r>
              <a:rPr lang="en-US" altLang="zh-TW" sz="1200" dirty="0"/>
              <a:t>: </a:t>
            </a:r>
            <a:r>
              <a:rPr lang="zh-TW" altLang="en-US" sz="1200" dirty="0"/>
              <a:t>香港政府雲資訊 </a:t>
            </a:r>
            <a:endParaRPr lang="en-US" sz="1200" dirty="0" smtClean="0"/>
          </a:p>
          <a:p>
            <a:pPr marL="171450" indent="-171450">
              <a:buFont typeface="Arial" panose="020B0604020202020204" pitchFamily="34" charset="0"/>
              <a:buChar char="•"/>
            </a:pPr>
            <a:r>
              <a:rPr lang="en-US" sz="1200" dirty="0" smtClean="0"/>
              <a:t>https</a:t>
            </a:r>
            <a:r>
              <a:rPr lang="en-US" sz="1200" dirty="0"/>
              <a:t>://www.infocloud.gov.hk/home/9</a:t>
            </a:r>
          </a:p>
          <a:p>
            <a:pPr marL="171450" indent="-171450">
              <a:buFont typeface="Arial" panose="020B0604020202020204" pitchFamily="34" charset="0"/>
              <a:buChar char="•"/>
            </a:pPr>
            <a:r>
              <a:rPr lang="en-US" sz="1200" dirty="0" smtClean="0"/>
              <a:t>https</a:t>
            </a:r>
            <a:r>
              <a:rPr lang="en-US" sz="1200" dirty="0"/>
              <a:t>://www.infocloud.gov.hk/themes/ogcio/media/featuredarticles/WGCSP-4-6a_Security_Checklists_for_Cloud_Service_Consumers_TC.pdf</a:t>
            </a:r>
          </a:p>
        </p:txBody>
      </p:sp>
    </p:spTree>
    <p:extLst>
      <p:ext uri="{BB962C8B-B14F-4D97-AF65-F5344CB8AC3E}">
        <p14:creationId xmlns:p14="http://schemas.microsoft.com/office/powerpoint/2010/main" val="2351041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0552" y="1140181"/>
            <a:ext cx="11421374" cy="3046988"/>
          </a:xfrm>
          <a:prstGeom prst="rect">
            <a:avLst/>
          </a:prstGeom>
          <a:solidFill>
            <a:schemeClr val="accent2">
              <a:lumMod val="20000"/>
              <a:lumOff val="80000"/>
            </a:schemeClr>
          </a:solidFill>
          <a:ln w="38100">
            <a:solidFill>
              <a:srgbClr val="C00000"/>
            </a:solidFill>
          </a:ln>
        </p:spPr>
        <p:txBody>
          <a:bodyPr wrap="square">
            <a:spAutoFit/>
          </a:bodyPr>
          <a:lstStyle/>
          <a:p>
            <a:pPr algn="just"/>
            <a:r>
              <a:rPr lang="zh-CN" altLang="en-US" sz="2400" dirty="0" smtClean="0"/>
              <a:t>保護</a:t>
            </a:r>
            <a:r>
              <a:rPr lang="zh-TW" altLang="en-US" sz="2400" dirty="0" smtClean="0"/>
              <a:t>個人資料等</a:t>
            </a:r>
            <a:r>
              <a:rPr lang="zh-CN" altLang="en-US" sz="2400" dirty="0" smtClean="0"/>
              <a:t>數據意義</a:t>
            </a:r>
            <a:r>
              <a:rPr lang="zh-CN" altLang="en-US" sz="2400" dirty="0"/>
              <a:t>重大，</a:t>
            </a:r>
            <a:r>
              <a:rPr lang="zh-CN" altLang="en-US" sz="2400" dirty="0" smtClean="0"/>
              <a:t>不僅</a:t>
            </a:r>
            <a:r>
              <a:rPr lang="zh-TW" altLang="en-US" sz="2400" dirty="0" smtClean="0"/>
              <a:t>可以</a:t>
            </a:r>
            <a:r>
              <a:rPr lang="zh-CN" altLang="en-US" sz="2400" dirty="0" smtClean="0"/>
              <a:t>保障個人</a:t>
            </a:r>
            <a:r>
              <a:rPr lang="zh-TW" altLang="en-US" sz="2400" dirty="0" smtClean="0"/>
              <a:t>私隱</a:t>
            </a:r>
            <a:r>
              <a:rPr lang="zh-CN" altLang="en-US" sz="2400" dirty="0" smtClean="0"/>
              <a:t>，</a:t>
            </a:r>
            <a:r>
              <a:rPr lang="zh-TW" altLang="en-US" sz="2400" dirty="0" smtClean="0"/>
              <a:t>還可以保障</a:t>
            </a:r>
            <a:r>
              <a:rPr lang="zh-CN" altLang="en-US" sz="2400" dirty="0" smtClean="0"/>
              <a:t>國家</a:t>
            </a:r>
            <a:r>
              <a:rPr lang="zh-TW" altLang="en-US" sz="2400" dirty="0" smtClean="0"/>
              <a:t>與社會大眾的</a:t>
            </a:r>
            <a:r>
              <a:rPr lang="zh-CN" altLang="en-US" sz="2400" dirty="0" smtClean="0"/>
              <a:t>安全。</a:t>
            </a:r>
            <a:endParaRPr lang="en-US" altLang="zh-CN" sz="2400" dirty="0"/>
          </a:p>
          <a:p>
            <a:pPr marL="342900" indent="-342900" algn="just">
              <a:buFont typeface="Arial" panose="020B0604020202020204" pitchFamily="34" charset="0"/>
              <a:buChar char="•"/>
            </a:pPr>
            <a:r>
              <a:rPr lang="zh-TW" altLang="en-US" sz="2400" dirty="0" smtClean="0"/>
              <a:t>世界各地均應對資訊科技對國家安全與私隱構成的威脅，紛紛檢視現得法律、訂定新法律等以之應對。例如，香港政府就此修訂了</a:t>
            </a:r>
            <a:r>
              <a:rPr lang="en-US" altLang="zh-TW" sz="2400" dirty="0"/>
              <a:t>《2021</a:t>
            </a:r>
            <a:r>
              <a:rPr lang="zh-TW" altLang="en-US" sz="2400" dirty="0"/>
              <a:t>年個人資料</a:t>
            </a:r>
            <a:r>
              <a:rPr lang="en-US" altLang="zh-TW" sz="2400" dirty="0"/>
              <a:t>(</a:t>
            </a:r>
            <a:r>
              <a:rPr lang="zh-TW" altLang="en-US" sz="2400" dirty="0"/>
              <a:t>私隱</a:t>
            </a:r>
            <a:r>
              <a:rPr lang="en-US" altLang="zh-TW" sz="2400" dirty="0" smtClean="0"/>
              <a:t>)</a:t>
            </a:r>
            <a:r>
              <a:rPr lang="zh-TW" altLang="en-US" sz="2400" dirty="0" smtClean="0"/>
              <a:t>條例</a:t>
            </a:r>
            <a:r>
              <a:rPr lang="en-US" altLang="zh-TW" sz="2400" dirty="0" smtClean="0"/>
              <a:t>》</a:t>
            </a:r>
            <a:r>
              <a:rPr lang="zh-TW" altLang="en-US" sz="2400" dirty="0" smtClean="0"/>
              <a:t>來進一步保障大眾權益。</a:t>
            </a:r>
            <a:r>
              <a:rPr lang="en-US" altLang="zh-TW" sz="2400" dirty="0" smtClean="0"/>
              <a:t>*</a:t>
            </a:r>
          </a:p>
          <a:p>
            <a:pPr marL="342900" indent="-342900" algn="just">
              <a:buFont typeface="Arial" panose="020B0604020202020204" pitchFamily="34" charset="0"/>
              <a:buChar char="•"/>
            </a:pPr>
            <a:r>
              <a:rPr lang="zh-TW" altLang="en-US" sz="2400" dirty="0" smtClean="0"/>
              <a:t>許多時候法律</a:t>
            </a:r>
            <a:r>
              <a:rPr lang="zh-TW" altLang="en-US" sz="2400" dirty="0"/>
              <a:t>已保障我們使用資訊科技時相關的個人權益，但要保障個人私隱，我們仍然是第一道防線，因此我們應該提升意識，並採取應對策略。政府資訊科技</a:t>
            </a:r>
            <a:r>
              <a:rPr lang="zh-TW" altLang="en-US" sz="2400" dirty="0" smtClean="0"/>
              <a:t>總監</a:t>
            </a:r>
            <a:r>
              <a:rPr lang="zh-TW" altLang="en-US" sz="2400" dirty="0"/>
              <a:t>辦公室為我們提供以下多方面的建議</a:t>
            </a:r>
            <a:r>
              <a:rPr lang="zh-TW" altLang="en-US" sz="2400" dirty="0" smtClean="0"/>
              <a:t>。</a:t>
            </a:r>
            <a:endParaRPr lang="zh-TW" altLang="en-US" sz="2400" dirty="0"/>
          </a:p>
        </p:txBody>
      </p:sp>
      <p:sp>
        <p:nvSpPr>
          <p:cNvPr id="6" name="标题 1">
            <a:extLst>
              <a:ext uri="{FF2B5EF4-FFF2-40B4-BE49-F238E27FC236}">
                <a16:creationId xmlns:a16="http://schemas.microsoft.com/office/drawing/2014/main" id="{749376DD-E80C-4D1D-ADB6-3DF5BDBC602B}"/>
              </a:ext>
            </a:extLst>
          </p:cNvPr>
          <p:cNvSpPr txBox="1">
            <a:spLocks noChangeArrowheads="1"/>
          </p:cNvSpPr>
          <p:nvPr/>
        </p:nvSpPr>
        <p:spPr bwMode="auto">
          <a:xfrm>
            <a:off x="2587923" y="302777"/>
            <a:ext cx="6556077" cy="683770"/>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defPPr>
              <a:defRPr lang="zh-CN"/>
            </a:defPPr>
            <a:lvl1pPr algn="ctr" defTabSz="977900">
              <a:lnSpc>
                <a:spcPct val="90000"/>
              </a:lnSpc>
              <a:spcAft>
                <a:spcPct val="35000"/>
              </a:spcAft>
              <a:defRPr sz="2800" b="1">
                <a:solidFill>
                  <a:srgbClr val="FFFFFF"/>
                </a:solidFill>
                <a:latin typeface="DFKai-SB" panose="03000509000000000000" pitchFamily="65" charset="-120"/>
                <a:ea typeface="DFKai-SB" panose="03000509000000000000" pitchFamily="65" charset="-120"/>
              </a:defRPr>
            </a:lvl1pPr>
            <a:lvl2pPr marL="742950" indent="-285750" defTabSz="977900">
              <a:defRPr>
                <a:solidFill>
                  <a:schemeClr val="lt1"/>
                </a:solidFill>
                <a:latin typeface="Arial" panose="020B0604020202020204" pitchFamily="34" charset="0"/>
                <a:ea typeface="宋体" panose="02010600030101010101" pitchFamily="2" charset="-122"/>
              </a:defRPr>
            </a:lvl2pPr>
            <a:lvl3pPr marL="1143000" indent="-228600" defTabSz="977900">
              <a:defRPr>
                <a:solidFill>
                  <a:schemeClr val="lt1"/>
                </a:solidFill>
                <a:latin typeface="Arial" panose="020B0604020202020204" pitchFamily="34" charset="0"/>
                <a:ea typeface="宋体" panose="02010600030101010101" pitchFamily="2" charset="-122"/>
              </a:defRPr>
            </a:lvl3pPr>
            <a:lvl4pPr marL="1600200" indent="-228600" defTabSz="977900">
              <a:defRPr>
                <a:solidFill>
                  <a:schemeClr val="lt1"/>
                </a:solidFill>
                <a:latin typeface="Arial" panose="020B0604020202020204" pitchFamily="34" charset="0"/>
                <a:ea typeface="宋体" panose="02010600030101010101" pitchFamily="2" charset="-122"/>
              </a:defRPr>
            </a:lvl4pPr>
            <a:lvl5pPr marL="2057400" indent="-228600" defTabSz="977900">
              <a:defRPr>
                <a:solidFill>
                  <a:schemeClr val="lt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lt1"/>
                </a:solidFill>
                <a:latin typeface="Arial" panose="020B0604020202020204" pitchFamily="34" charset="0"/>
                <a:ea typeface="宋体" panose="02010600030101010101" pitchFamily="2" charset="-122"/>
              </a:defRPr>
            </a:lvl9pPr>
          </a:lstStyle>
          <a:p>
            <a:r>
              <a:rPr lang="zh-CN" altLang="en-US" sz="4000" dirty="0" smtClean="0"/>
              <a:t>雲端儲存</a:t>
            </a:r>
            <a:r>
              <a:rPr lang="zh-TW" altLang="en-US" sz="4000" dirty="0" smtClean="0"/>
              <a:t>帶來的風險</a:t>
            </a:r>
            <a:endParaRPr lang="en-US" altLang="zh-CN" sz="4000" dirty="0"/>
          </a:p>
        </p:txBody>
      </p:sp>
      <p:pic>
        <p:nvPicPr>
          <p:cNvPr id="8" name="Picture 7">
            <a:hlinkClick r:id="rId2"/>
          </p:cNvPr>
          <p:cNvPicPr>
            <a:picLocks noChangeAspect="1"/>
          </p:cNvPicPr>
          <p:nvPr/>
        </p:nvPicPr>
        <p:blipFill>
          <a:blip r:embed="rId3"/>
          <a:stretch>
            <a:fillRect/>
          </a:stretch>
        </p:blipFill>
        <p:spPr>
          <a:xfrm>
            <a:off x="832207" y="4710164"/>
            <a:ext cx="2000918" cy="1136168"/>
          </a:xfrm>
          <a:prstGeom prst="rect">
            <a:avLst/>
          </a:prstGeom>
        </p:spPr>
      </p:pic>
      <p:sp>
        <p:nvSpPr>
          <p:cNvPr id="9" name="Rectangle 8"/>
          <p:cNvSpPr/>
          <p:nvPr/>
        </p:nvSpPr>
        <p:spPr>
          <a:xfrm>
            <a:off x="801800" y="4343613"/>
            <a:ext cx="2031325" cy="338554"/>
          </a:xfrm>
          <a:prstGeom prst="rect">
            <a:avLst/>
          </a:prstGeom>
          <a:ln w="28575">
            <a:solidFill>
              <a:srgbClr val="C00000"/>
            </a:solidFill>
          </a:ln>
        </p:spPr>
        <p:txBody>
          <a:bodyPr wrap="none">
            <a:spAutoFit/>
          </a:bodyPr>
          <a:lstStyle/>
          <a:p>
            <a:r>
              <a:rPr lang="zh-TW" altLang="en-US" sz="1600" dirty="0">
                <a:latin typeface="Poppins"/>
              </a:rPr>
              <a:t>處理帳戶及密碼指引</a:t>
            </a:r>
            <a:endParaRPr lang="zh-TW" altLang="en-US" sz="1600" i="0" dirty="0">
              <a:effectLst/>
              <a:latin typeface="Poppins"/>
            </a:endParaRPr>
          </a:p>
        </p:txBody>
      </p:sp>
      <p:sp>
        <p:nvSpPr>
          <p:cNvPr id="10" name="Rectangle 9"/>
          <p:cNvSpPr/>
          <p:nvPr/>
        </p:nvSpPr>
        <p:spPr>
          <a:xfrm>
            <a:off x="702550" y="5969483"/>
            <a:ext cx="8283351" cy="307777"/>
          </a:xfrm>
          <a:prstGeom prst="rect">
            <a:avLst/>
          </a:prstGeom>
        </p:spPr>
        <p:txBody>
          <a:bodyPr wrap="square">
            <a:spAutoFit/>
          </a:bodyPr>
          <a:lstStyle/>
          <a:p>
            <a:pPr algn="just"/>
            <a:r>
              <a:rPr lang="en-US" altLang="zh-TW" sz="1400" dirty="0" smtClean="0"/>
              <a:t>*</a:t>
            </a:r>
            <a:r>
              <a:rPr lang="zh-TW" altLang="en-US" sz="1400" dirty="0" smtClean="0"/>
              <a:t>有關</a:t>
            </a:r>
            <a:r>
              <a:rPr lang="zh-TW" altLang="en-US" sz="1400" dirty="0"/>
              <a:t>現行相關法例，教師可自行參考主題三課題「科技發展與資訊素養」另外兩個簡報的相關介紹。</a:t>
            </a:r>
            <a:endParaRPr lang="en-US" altLang="zh-CN" sz="1400" dirty="0"/>
          </a:p>
        </p:txBody>
      </p:sp>
      <p:pic>
        <p:nvPicPr>
          <p:cNvPr id="11" name="Picture 10">
            <a:hlinkClick r:id="rId4"/>
          </p:cNvPr>
          <p:cNvPicPr>
            <a:picLocks noChangeAspect="1"/>
          </p:cNvPicPr>
          <p:nvPr/>
        </p:nvPicPr>
        <p:blipFill>
          <a:blip r:embed="rId5"/>
          <a:stretch>
            <a:fillRect/>
          </a:stretch>
        </p:blipFill>
        <p:spPr>
          <a:xfrm>
            <a:off x="3607637" y="4682167"/>
            <a:ext cx="1896178" cy="1131676"/>
          </a:xfrm>
          <a:prstGeom prst="rect">
            <a:avLst/>
          </a:prstGeom>
        </p:spPr>
      </p:pic>
      <p:sp>
        <p:nvSpPr>
          <p:cNvPr id="12" name="Rectangle 11"/>
          <p:cNvSpPr/>
          <p:nvPr/>
        </p:nvSpPr>
        <p:spPr>
          <a:xfrm>
            <a:off x="3607638" y="4344196"/>
            <a:ext cx="1896178" cy="338554"/>
          </a:xfrm>
          <a:prstGeom prst="rect">
            <a:avLst/>
          </a:prstGeom>
          <a:ln w="28575">
            <a:solidFill>
              <a:srgbClr val="C00000"/>
            </a:solidFill>
          </a:ln>
        </p:spPr>
        <p:txBody>
          <a:bodyPr wrap="square">
            <a:spAutoFit/>
          </a:bodyPr>
          <a:lstStyle/>
          <a:p>
            <a:r>
              <a:rPr lang="zh-TW" altLang="en-US" sz="1600" dirty="0">
                <a:latin typeface="Poppins"/>
              </a:rPr>
              <a:t>處理個人資料須知</a:t>
            </a:r>
            <a:endParaRPr lang="zh-TW" altLang="en-US" sz="1600" i="0" dirty="0">
              <a:effectLst/>
              <a:latin typeface="Poppins"/>
            </a:endParaRPr>
          </a:p>
        </p:txBody>
      </p:sp>
      <p:pic>
        <p:nvPicPr>
          <p:cNvPr id="13" name="Picture 12">
            <a:hlinkClick r:id="rId6"/>
          </p:cNvPr>
          <p:cNvPicPr>
            <a:picLocks noChangeAspect="1"/>
          </p:cNvPicPr>
          <p:nvPr/>
        </p:nvPicPr>
        <p:blipFill>
          <a:blip r:embed="rId7"/>
          <a:stretch>
            <a:fillRect/>
          </a:stretch>
        </p:blipFill>
        <p:spPr>
          <a:xfrm>
            <a:off x="6195154" y="4670148"/>
            <a:ext cx="2441695" cy="1180643"/>
          </a:xfrm>
          <a:prstGeom prst="rect">
            <a:avLst/>
          </a:prstGeom>
        </p:spPr>
      </p:pic>
      <p:sp>
        <p:nvSpPr>
          <p:cNvPr id="14" name="Rectangle 13"/>
          <p:cNvSpPr/>
          <p:nvPr/>
        </p:nvSpPr>
        <p:spPr>
          <a:xfrm>
            <a:off x="6195156" y="4352184"/>
            <a:ext cx="2441694" cy="338554"/>
          </a:xfrm>
          <a:prstGeom prst="rect">
            <a:avLst/>
          </a:prstGeom>
          <a:ln w="28575">
            <a:solidFill>
              <a:srgbClr val="C00000"/>
            </a:solidFill>
          </a:ln>
        </p:spPr>
        <p:txBody>
          <a:bodyPr wrap="none">
            <a:spAutoFit/>
          </a:bodyPr>
          <a:lstStyle/>
          <a:p>
            <a:r>
              <a:rPr lang="zh-TW" altLang="en-US" sz="1600" dirty="0">
                <a:latin typeface="Poppins"/>
              </a:rPr>
              <a:t>提高本身的資訊保安意識</a:t>
            </a:r>
            <a:endParaRPr lang="zh-TW" altLang="en-US" sz="1600" i="0" dirty="0">
              <a:effectLst/>
              <a:latin typeface="Poppins"/>
            </a:endParaRPr>
          </a:p>
        </p:txBody>
      </p:sp>
      <p:pic>
        <p:nvPicPr>
          <p:cNvPr id="15" name="Picture 14">
            <a:hlinkClick r:id="rId8"/>
          </p:cNvPr>
          <p:cNvPicPr>
            <a:picLocks noChangeAspect="1"/>
          </p:cNvPicPr>
          <p:nvPr/>
        </p:nvPicPr>
        <p:blipFill>
          <a:blip r:embed="rId9"/>
          <a:stretch>
            <a:fillRect/>
          </a:stretch>
        </p:blipFill>
        <p:spPr>
          <a:xfrm>
            <a:off x="8985900" y="4683865"/>
            <a:ext cx="2646879" cy="1188765"/>
          </a:xfrm>
          <a:prstGeom prst="rect">
            <a:avLst/>
          </a:prstGeom>
        </p:spPr>
      </p:pic>
      <p:sp>
        <p:nvSpPr>
          <p:cNvPr id="16" name="Rectangle 15"/>
          <p:cNvSpPr/>
          <p:nvPr/>
        </p:nvSpPr>
        <p:spPr>
          <a:xfrm>
            <a:off x="8985901" y="4354242"/>
            <a:ext cx="2646878" cy="338554"/>
          </a:xfrm>
          <a:prstGeom prst="rect">
            <a:avLst/>
          </a:prstGeom>
          <a:ln w="28575">
            <a:solidFill>
              <a:srgbClr val="C00000"/>
            </a:solidFill>
          </a:ln>
        </p:spPr>
        <p:txBody>
          <a:bodyPr wrap="none">
            <a:spAutoFit/>
          </a:bodyPr>
          <a:lstStyle/>
          <a:p>
            <a:r>
              <a:rPr lang="zh-TW" altLang="en-US" sz="1600" dirty="0">
                <a:latin typeface="Poppins"/>
              </a:rPr>
              <a:t>使用電子認證確保接達安全</a:t>
            </a:r>
            <a:endParaRPr lang="zh-TW" altLang="en-US" sz="1600" i="0" dirty="0">
              <a:effectLst/>
              <a:latin typeface="Poppins"/>
            </a:endParaRPr>
          </a:p>
        </p:txBody>
      </p:sp>
      <p:pic>
        <p:nvPicPr>
          <p:cNvPr id="17" name="Picture 16"/>
          <p:cNvPicPr>
            <a:picLocks noChangeAspect="1"/>
          </p:cNvPicPr>
          <p:nvPr/>
        </p:nvPicPr>
        <p:blipFill>
          <a:blip r:embed="rId10"/>
          <a:stretch>
            <a:fillRect/>
          </a:stretch>
        </p:blipFill>
        <p:spPr>
          <a:xfrm>
            <a:off x="607677" y="6363096"/>
            <a:ext cx="782267" cy="358379"/>
          </a:xfrm>
          <a:prstGeom prst="rect">
            <a:avLst/>
          </a:prstGeom>
        </p:spPr>
      </p:pic>
      <p:sp>
        <p:nvSpPr>
          <p:cNvPr id="18" name="Rectangle 17"/>
          <p:cNvSpPr/>
          <p:nvPr/>
        </p:nvSpPr>
        <p:spPr>
          <a:xfrm>
            <a:off x="1457936" y="6400412"/>
            <a:ext cx="5986767" cy="276999"/>
          </a:xfrm>
          <a:prstGeom prst="rect">
            <a:avLst/>
          </a:prstGeom>
        </p:spPr>
        <p:txBody>
          <a:bodyPr wrap="none">
            <a:spAutoFit/>
          </a:bodyPr>
          <a:lstStyle/>
          <a:p>
            <a:r>
              <a:rPr lang="zh-TW" altLang="en-US" sz="1200" dirty="0" smtClean="0">
                <a:latin typeface="Times New Roman" panose="02020603050405020304" pitchFamily="18" charset="0"/>
                <a:cs typeface="Times New Roman" panose="02020603050405020304" pitchFamily="18" charset="0"/>
              </a:rPr>
              <a:t>資料來源 </a:t>
            </a:r>
            <a:r>
              <a:rPr lang="en-US" altLang="zh-TW" sz="1200" dirty="0" smtClean="0">
                <a:latin typeface="Times New Roman" panose="02020603050405020304" pitchFamily="18" charset="0"/>
                <a:cs typeface="Times New Roman" panose="02020603050405020304" pitchFamily="18" charset="0"/>
              </a:rPr>
              <a:t>: </a:t>
            </a:r>
            <a:r>
              <a:rPr lang="zh-TW" altLang="en-US" sz="1200" dirty="0" smtClean="0">
                <a:latin typeface="Times New Roman" panose="02020603050405020304" pitchFamily="18" charset="0"/>
                <a:cs typeface="Times New Roman" panose="02020603050405020304" pitchFamily="18" charset="0"/>
              </a:rPr>
              <a:t>政府</a:t>
            </a:r>
            <a:r>
              <a:rPr lang="zh-TW" altLang="en-US" sz="1200" dirty="0">
                <a:latin typeface="Times New Roman" panose="02020603050405020304" pitchFamily="18" charset="0"/>
                <a:cs typeface="Times New Roman" panose="02020603050405020304" pitchFamily="18" charset="0"/>
              </a:rPr>
              <a:t>資訊科技總監</a:t>
            </a:r>
            <a:r>
              <a:rPr lang="zh-TW" altLang="en-US" sz="1200" dirty="0" smtClean="0">
                <a:latin typeface="Times New Roman" panose="02020603050405020304" pitchFamily="18" charset="0"/>
                <a:cs typeface="Times New Roman" panose="02020603050405020304" pitchFamily="18" charset="0"/>
              </a:rPr>
              <a:t>辦公室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://www.infosec.gov.hk/tc/best-practices/person</a:t>
            </a:r>
            <a:r>
              <a:rPr lang="en-US"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285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5F92B2-C01A-47DC-83E5-5042617C960A}"/>
              </a:ext>
            </a:extLst>
          </p:cNvPr>
          <p:cNvSpPr txBox="1"/>
          <p:nvPr/>
        </p:nvSpPr>
        <p:spPr>
          <a:xfrm>
            <a:off x="249545" y="1181862"/>
            <a:ext cx="11595976" cy="2677656"/>
          </a:xfrm>
          <a:prstGeom prst="rect">
            <a:avLst/>
          </a:prstGeom>
          <a:solidFill>
            <a:schemeClr val="accent6">
              <a:lumMod val="20000"/>
              <a:lumOff val="80000"/>
            </a:schemeClr>
          </a:solidFill>
          <a:ln w="38100">
            <a:solidFill>
              <a:srgbClr val="FF0000"/>
            </a:solidFill>
          </a:ln>
        </p:spPr>
        <p:txBody>
          <a:bodyPr wrap="square">
            <a:spAutoFit/>
          </a:bodyPr>
          <a:lstStyle/>
          <a:p>
            <a:pPr algn="just">
              <a:lnSpc>
                <a:spcPct val="150000"/>
              </a:lnSpc>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21</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世紀</a:t>
            </a:r>
            <a:r>
              <a:rPr lang="zh-CN" altLang="en-US" sz="2800" dirty="0">
                <a:latin typeface="DFKai-SB" panose="03000509000000000000" pitchFamily="65" charset="-120"/>
                <a:ea typeface="DFKai-SB" panose="03000509000000000000" pitchFamily="65" charset="-120"/>
              </a:rPr>
              <a:t>以來</a:t>
            </a:r>
            <a:r>
              <a:rPr lang="zh-TW" altLang="en-US" sz="2800" dirty="0" smtClean="0">
                <a:latin typeface="DFKai-SB" panose="03000509000000000000" pitchFamily="65" charset="-120"/>
                <a:ea typeface="DFKai-SB" panose="03000509000000000000" pitchFamily="65" charset="-120"/>
              </a:rPr>
              <a:t>，科技發展</a:t>
            </a:r>
            <a:r>
              <a:rPr lang="zh-TW" altLang="en-US" sz="2800" dirty="0">
                <a:latin typeface="DFKai-SB" panose="03000509000000000000" pitchFamily="65" charset="-120"/>
                <a:ea typeface="DFKai-SB" panose="03000509000000000000" pitchFamily="65" charset="-120"/>
              </a:rPr>
              <a:t>突飛猛進</a:t>
            </a:r>
            <a:r>
              <a:rPr lang="zh-CN" altLang="en-US" sz="2800" dirty="0" smtClean="0">
                <a:latin typeface="DFKai-SB" panose="03000509000000000000" pitchFamily="65" charset="-120"/>
                <a:ea typeface="DFKai-SB" panose="03000509000000000000" pitchFamily="65" charset="-120"/>
              </a:rPr>
              <a:t>。科技</a:t>
            </a:r>
            <a:r>
              <a:rPr lang="zh-CN" altLang="en-US" sz="2800" dirty="0">
                <a:latin typeface="DFKai-SB" panose="03000509000000000000" pitchFamily="65" charset="-120"/>
                <a:ea typeface="DFKai-SB" panose="03000509000000000000" pitchFamily="65" charset="-120"/>
              </a:rPr>
              <a:t>發展以現代資訊技術</a:t>
            </a:r>
            <a:r>
              <a:rPr lang="zh-CN" altLang="en-US" sz="2800" dirty="0" smtClean="0">
                <a:latin typeface="DFKai-SB" panose="03000509000000000000" pitchFamily="65" charset="-120"/>
                <a:ea typeface="DFKai-SB" panose="03000509000000000000" pitchFamily="65" charset="-120"/>
              </a:rPr>
              <a:t>為</a:t>
            </a:r>
            <a:r>
              <a:rPr lang="zh-TW" altLang="en-US" sz="2800" dirty="0" smtClean="0">
                <a:latin typeface="DFKai-SB" panose="03000509000000000000" pitchFamily="65" charset="-120"/>
                <a:ea typeface="DFKai-SB" panose="03000509000000000000" pitchFamily="65" charset="-120"/>
              </a:rPr>
              <a:t>骨幹</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令科技</a:t>
            </a:r>
            <a:r>
              <a:rPr lang="zh-CN" altLang="en-US" sz="2800" dirty="0" smtClean="0">
                <a:latin typeface="DFKai-SB" panose="03000509000000000000" pitchFamily="65" charset="-120"/>
                <a:ea typeface="DFKai-SB" panose="03000509000000000000" pitchFamily="65" charset="-120"/>
              </a:rPr>
              <a:t>產業</a:t>
            </a:r>
            <a:r>
              <a:rPr lang="zh-TW" altLang="en-US" sz="2800" dirty="0" smtClean="0">
                <a:latin typeface="DFKai-SB" panose="03000509000000000000" pitchFamily="65" charset="-120"/>
                <a:ea typeface="DFKai-SB" panose="03000509000000000000" pitchFamily="65" charset="-120"/>
              </a:rPr>
              <a:t>成為經濟發展的</a:t>
            </a:r>
            <a:r>
              <a:rPr lang="zh-TW" altLang="en-US" sz="2800" dirty="0">
                <a:latin typeface="DFKai-SB" panose="03000509000000000000" pitchFamily="65" charset="-120"/>
                <a:ea typeface="DFKai-SB" panose="03000509000000000000" pitchFamily="65" charset="-120"/>
              </a:rPr>
              <a:t>新</a:t>
            </a:r>
            <a:r>
              <a:rPr lang="zh-TW" altLang="en-US" sz="2800" dirty="0" smtClean="0">
                <a:latin typeface="DFKai-SB" panose="03000509000000000000" pitchFamily="65" charset="-120"/>
                <a:ea typeface="DFKai-SB" panose="03000509000000000000" pitchFamily="65" charset="-120"/>
              </a:rPr>
              <a:t>動力。</a:t>
            </a:r>
            <a:r>
              <a:rPr lang="zh-CN" altLang="en-US" sz="2800" dirty="0" smtClean="0">
                <a:latin typeface="DFKai-SB" panose="03000509000000000000" pitchFamily="65" charset="-120"/>
                <a:ea typeface="DFKai-SB" panose="03000509000000000000" pitchFamily="65" charset="-120"/>
              </a:rPr>
              <a:t>新</a:t>
            </a:r>
            <a:r>
              <a:rPr lang="zh-CN" altLang="en-US" sz="2800" dirty="0">
                <a:latin typeface="DFKai-SB" panose="03000509000000000000" pitchFamily="65" charset="-120"/>
                <a:ea typeface="DFKai-SB" panose="03000509000000000000" pitchFamily="65" charset="-120"/>
              </a:rPr>
              <a:t>科技發展廣泛滲透社會生活各個領域</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能改善</a:t>
            </a:r>
            <a:r>
              <a:rPr lang="zh-CN" altLang="en-US" sz="2800" dirty="0" smtClean="0">
                <a:latin typeface="DFKai-SB" panose="03000509000000000000" pitchFamily="65" charset="-120"/>
                <a:ea typeface="DFKai-SB" panose="03000509000000000000" pitchFamily="65" charset="-120"/>
              </a:rPr>
              <a:t>人們</a:t>
            </a:r>
            <a:r>
              <a:rPr lang="zh-CN" altLang="en-US" sz="2800" dirty="0">
                <a:latin typeface="DFKai-SB" panose="03000509000000000000" pitchFamily="65" charset="-120"/>
                <a:ea typeface="DFKai-SB" panose="03000509000000000000" pitchFamily="65" charset="-120"/>
              </a:rPr>
              <a:t>的</a:t>
            </a:r>
            <a:r>
              <a:rPr lang="zh-CN" altLang="en-US" sz="2800" dirty="0" smtClean="0">
                <a:latin typeface="DFKai-SB" panose="03000509000000000000" pitchFamily="65" charset="-120"/>
                <a:ea typeface="DFKai-SB" panose="03000509000000000000" pitchFamily="65" charset="-120"/>
              </a:rPr>
              <a:t>生活</a:t>
            </a:r>
            <a:r>
              <a:rPr lang="zh-TW" altLang="en-US" sz="2800" dirty="0" smtClean="0">
                <a:latin typeface="DFKai-SB" panose="03000509000000000000" pitchFamily="65" charset="-120"/>
                <a:ea typeface="DFKai-SB" panose="03000509000000000000" pitchFamily="65" charset="-120"/>
              </a:rPr>
              <a:t>。但同時也會帶來一些隱憂</a:t>
            </a:r>
            <a:r>
              <a:rPr lang="zh-CN" altLang="en-US" sz="2800" dirty="0">
                <a:latin typeface="DFKai-SB" panose="03000509000000000000" pitchFamily="65" charset="-120"/>
                <a:ea typeface="DFKai-SB" panose="03000509000000000000" pitchFamily="65" charset="-120"/>
              </a:rPr>
              <a:t>。</a:t>
            </a:r>
            <a:r>
              <a:rPr lang="zh-CN" altLang="en-US" sz="2800" dirty="0" smtClean="0">
                <a:latin typeface="DFKai-SB" panose="03000509000000000000" pitchFamily="65" charset="-120"/>
                <a:ea typeface="DFKai-SB" panose="03000509000000000000" pitchFamily="65" charset="-120"/>
              </a:rPr>
              <a:t>例如</a:t>
            </a:r>
            <a:r>
              <a:rPr lang="zh-TW" altLang="en-US" sz="2800" dirty="0" smtClean="0">
                <a:latin typeface="DFKai-SB" panose="03000509000000000000" pitchFamily="65" charset="-120"/>
                <a:ea typeface="DFKai-SB" panose="03000509000000000000" pitchFamily="65" charset="-120"/>
              </a:rPr>
              <a:t>違法或不道德使用資訊科技導致</a:t>
            </a:r>
            <a:r>
              <a:rPr lang="zh-TW" altLang="en-US" sz="2800" dirty="0">
                <a:latin typeface="DFKai-SB" panose="03000509000000000000" pitchFamily="65" charset="-120"/>
                <a:ea typeface="DFKai-SB" panose="03000509000000000000" pitchFamily="65" charset="-120"/>
              </a:rPr>
              <a:t>洩露私</a:t>
            </a:r>
            <a:r>
              <a:rPr lang="zh-TW" altLang="en-US" sz="2800" dirty="0" smtClean="0">
                <a:latin typeface="DFKai-SB" panose="03000509000000000000" pitchFamily="65" charset="-120"/>
                <a:ea typeface="DFKai-SB" panose="03000509000000000000" pitchFamily="65" charset="-120"/>
              </a:rPr>
              <a:t>隱</a:t>
            </a:r>
            <a:r>
              <a:rPr lang="zh-CN" altLang="en-US" sz="2800" dirty="0" smtClean="0">
                <a:latin typeface="DFKai-SB" panose="03000509000000000000" pitchFamily="65" charset="-120"/>
                <a:ea typeface="DFKai-SB" panose="03000509000000000000" pitchFamily="65" charset="-120"/>
              </a:rPr>
              <a:t>及犯法</a:t>
            </a:r>
            <a:r>
              <a:rPr lang="zh-TW" altLang="en-US" sz="2800" dirty="0" smtClean="0">
                <a:latin typeface="DFKai-SB" panose="03000509000000000000" pitchFamily="65" charset="-120"/>
                <a:ea typeface="DFKai-SB" panose="03000509000000000000" pitchFamily="65" charset="-120"/>
              </a:rPr>
              <a:t>等等都值得關注。</a:t>
            </a:r>
            <a:endParaRPr lang="zh-CN" altLang="en-US" sz="2800" dirty="0">
              <a:latin typeface="DFKai-SB" panose="03000509000000000000" pitchFamily="65" charset="-120"/>
              <a:ea typeface="DFKai-SB" panose="03000509000000000000" pitchFamily="65" charset="-120"/>
            </a:endParaRPr>
          </a:p>
        </p:txBody>
      </p:sp>
      <p:sp>
        <p:nvSpPr>
          <p:cNvPr id="11" name="矩形: 圆角 10">
            <a:extLst>
              <a:ext uri="{FF2B5EF4-FFF2-40B4-BE49-F238E27FC236}">
                <a16:creationId xmlns:a16="http://schemas.microsoft.com/office/drawing/2014/main" id="{B879A8D4-FE6B-4364-8E18-AB1E59792660}"/>
              </a:ext>
            </a:extLst>
          </p:cNvPr>
          <p:cNvSpPr/>
          <p:nvPr/>
        </p:nvSpPr>
        <p:spPr bwMode="auto">
          <a:xfrm>
            <a:off x="1294650" y="4082205"/>
            <a:ext cx="9505766" cy="2275181"/>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a:extLst>
              <a:ext uri="{FF2B5EF4-FFF2-40B4-BE49-F238E27FC236}">
                <a16:creationId xmlns:a16="http://schemas.microsoft.com/office/drawing/2014/main" id="{FBA8726A-9748-4905-AB7F-C021AAAB5D28}"/>
              </a:ext>
            </a:extLst>
          </p:cNvPr>
          <p:cNvSpPr/>
          <p:nvPr/>
        </p:nvSpPr>
        <p:spPr>
          <a:xfrm>
            <a:off x="1368506" y="4291274"/>
            <a:ext cx="9431910" cy="211923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zh-CN" altLang="en-US" dirty="0"/>
          </a:p>
        </p:txBody>
      </p:sp>
      <p:sp>
        <p:nvSpPr>
          <p:cNvPr id="9" name="文本框 8">
            <a:extLst>
              <a:ext uri="{FF2B5EF4-FFF2-40B4-BE49-F238E27FC236}">
                <a16:creationId xmlns:a16="http://schemas.microsoft.com/office/drawing/2014/main" id="{7310CA12-02EA-446B-8999-BAA75390E240}"/>
              </a:ext>
            </a:extLst>
          </p:cNvPr>
          <p:cNvSpPr txBox="1"/>
          <p:nvPr/>
        </p:nvSpPr>
        <p:spPr>
          <a:xfrm>
            <a:off x="1605927" y="4529128"/>
            <a:ext cx="6224981" cy="1643527"/>
          </a:xfrm>
          <a:prstGeom prst="rect">
            <a:avLst/>
          </a:prstGeom>
          <a:noFill/>
        </p:spPr>
        <p:txBody>
          <a:bodyPr wrap="square">
            <a:spAutoFit/>
          </a:bodyPr>
          <a:lstStyle/>
          <a:p>
            <a:pPr>
              <a:lnSpc>
                <a:spcPct val="120000"/>
              </a:lnSpc>
            </a:pPr>
            <a:r>
              <a:rPr lang="zh-CN" altLang="en-US" sz="2800" dirty="0" smtClean="0">
                <a:latin typeface="DFKai-SB" panose="03000509000000000000" pitchFamily="65" charset="-120"/>
                <a:ea typeface="DFKai-SB" panose="03000509000000000000" pitchFamily="65" charset="-120"/>
              </a:rPr>
              <a:t>現時</a:t>
            </a:r>
            <a:r>
              <a:rPr lang="zh-CN" altLang="en-US" sz="2800" dirty="0">
                <a:latin typeface="DFKai-SB" panose="03000509000000000000" pitchFamily="65" charset="-120"/>
                <a:ea typeface="DFKai-SB" panose="03000509000000000000" pitchFamily="65" charset="-120"/>
              </a:rPr>
              <a:t>，世界</a:t>
            </a:r>
            <a:r>
              <a:rPr lang="zh-CN" altLang="en-US" sz="2800" dirty="0" smtClean="0">
                <a:latin typeface="DFKai-SB" panose="03000509000000000000" pitchFamily="65" charset="-120"/>
                <a:ea typeface="DFKai-SB" panose="03000509000000000000" pitchFamily="65" charset="-120"/>
              </a:rPr>
              <a:t>科技不斷拓展、深</a:t>
            </a:r>
            <a:r>
              <a:rPr lang="zh-TW" altLang="en-US" sz="2800" dirty="0" smtClean="0">
                <a:latin typeface="DFKai-SB" panose="03000509000000000000" pitchFamily="65" charset="-120"/>
                <a:ea typeface="DFKai-SB" panose="03000509000000000000" pitchFamily="65" charset="-120"/>
              </a:rPr>
              <a:t>化</a:t>
            </a:r>
            <a:r>
              <a:rPr lang="zh-CN" altLang="en-US" sz="2800" dirty="0" smtClean="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科技創新的廣度、深度、速度、精準度遠超以往</a:t>
            </a:r>
            <a:r>
              <a:rPr lang="zh-CN" altLang="en-US" sz="2800" dirty="0" smtClean="0">
                <a:latin typeface="DFKai-SB" panose="03000509000000000000" pitchFamily="65" charset="-120"/>
                <a:ea typeface="DFKai-SB" panose="03000509000000000000" pitchFamily="65" charset="-120"/>
              </a:rPr>
              <a:t>。</a:t>
            </a:r>
            <a:endParaRPr lang="zh-CN" altLang="en-US" sz="2800" dirty="0"/>
          </a:p>
        </p:txBody>
      </p:sp>
      <p:pic>
        <p:nvPicPr>
          <p:cNvPr id="10" name="图片 9">
            <a:extLst>
              <a:ext uri="{FF2B5EF4-FFF2-40B4-BE49-F238E27FC236}">
                <a16:creationId xmlns:a16="http://schemas.microsoft.com/office/drawing/2014/main" id="{F8B10D5A-6E35-46E1-9495-C48583A8905C}"/>
              </a:ext>
            </a:extLst>
          </p:cNvPr>
          <p:cNvPicPr>
            <a:picLocks noChangeAspect="1"/>
          </p:cNvPicPr>
          <p:nvPr/>
        </p:nvPicPr>
        <p:blipFill>
          <a:blip r:embed="rId3"/>
          <a:stretch>
            <a:fillRect/>
          </a:stretch>
        </p:blipFill>
        <p:spPr>
          <a:xfrm>
            <a:off x="473831" y="4032423"/>
            <a:ext cx="1006218" cy="703053"/>
          </a:xfrm>
          <a:prstGeom prst="rect">
            <a:avLst/>
          </a:prstGeom>
        </p:spPr>
      </p:pic>
      <p:pic>
        <p:nvPicPr>
          <p:cNvPr id="3" name="图片 2">
            <a:extLst>
              <a:ext uri="{FF2B5EF4-FFF2-40B4-BE49-F238E27FC236}">
                <a16:creationId xmlns:a16="http://schemas.microsoft.com/office/drawing/2014/main" id="{86D43FD6-EE14-4C5C-A4EF-82DBF6518D98}"/>
              </a:ext>
            </a:extLst>
          </p:cNvPr>
          <p:cNvPicPr>
            <a:picLocks noChangeAspect="1"/>
          </p:cNvPicPr>
          <p:nvPr/>
        </p:nvPicPr>
        <p:blipFill>
          <a:blip r:embed="rId4"/>
          <a:stretch>
            <a:fillRect/>
          </a:stretch>
        </p:blipFill>
        <p:spPr>
          <a:xfrm>
            <a:off x="8068329" y="4513961"/>
            <a:ext cx="2397480" cy="1673862"/>
          </a:xfrm>
          <a:prstGeom prst="rect">
            <a:avLst/>
          </a:prstGeom>
        </p:spPr>
      </p:pic>
      <p:sp>
        <p:nvSpPr>
          <p:cNvPr id="8" name="任意多边形: 形状 4">
            <a:extLst>
              <a:ext uri="{FF2B5EF4-FFF2-40B4-BE49-F238E27FC236}">
                <a16:creationId xmlns:a16="http://schemas.microsoft.com/office/drawing/2014/main" id="{91500050-6FF2-4411-BFD6-E89E24D9BFE1}"/>
              </a:ext>
            </a:extLst>
          </p:cNvPr>
          <p:cNvSpPr/>
          <p:nvPr/>
        </p:nvSpPr>
        <p:spPr bwMode="auto">
          <a:xfrm>
            <a:off x="3529427" y="283911"/>
            <a:ext cx="470139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全球科技發展趨勢</a:t>
            </a:r>
          </a:p>
        </p:txBody>
      </p:sp>
    </p:spTree>
    <p:extLst>
      <p:ext uri="{BB962C8B-B14F-4D97-AF65-F5344CB8AC3E}">
        <p14:creationId xmlns:p14="http://schemas.microsoft.com/office/powerpoint/2010/main" val="1402548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12D2534-6E0F-4FB2-8D19-20277566A9F5}"/>
              </a:ext>
            </a:extLst>
          </p:cNvPr>
          <p:cNvSpPr txBox="1"/>
          <p:nvPr/>
        </p:nvSpPr>
        <p:spPr>
          <a:xfrm>
            <a:off x="856667" y="790547"/>
            <a:ext cx="10340644" cy="5693866"/>
          </a:xfrm>
          <a:prstGeom prst="rect">
            <a:avLst/>
          </a:prstGeom>
          <a:noFill/>
        </p:spPr>
        <p:txBody>
          <a:bodyPr wrap="square" rtlCol="0">
            <a:spAutoFit/>
          </a:bodyPr>
          <a:lstStyle/>
          <a:p>
            <a:r>
              <a:rPr lang="zh-CN" altLang="en-US" sz="2800" dirty="0" smtClean="0">
                <a:latin typeface="DFKai-SB" panose="03000509000000000000" pitchFamily="65" charset="-120"/>
                <a:ea typeface="DFKai-SB" panose="03000509000000000000" pitchFamily="65" charset="-120"/>
              </a:rPr>
              <a:t>人工智能、大數據、雲端儲存等新科技在社會中的應用越來越廣泛，</a:t>
            </a:r>
            <a:r>
              <a:rPr lang="zh-TW" altLang="en-US" sz="2800" dirty="0" smtClean="0">
                <a:latin typeface="DFKai-SB" panose="03000509000000000000" pitchFamily="65" charset="-120"/>
                <a:ea typeface="DFKai-SB" panose="03000509000000000000" pitchFamily="65" charset="-120"/>
              </a:rPr>
              <a:t>為我們帶來很多便利與機遇</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同時電腦</a:t>
            </a:r>
            <a:r>
              <a:rPr lang="zh-TW" altLang="en-US" sz="2800" dirty="0">
                <a:latin typeface="DFKai-SB" panose="03000509000000000000" pitchFamily="65" charset="-120"/>
                <a:ea typeface="DFKai-SB" panose="03000509000000000000" pitchFamily="65" charset="-120"/>
              </a:rPr>
              <a:t>、流動</a:t>
            </a:r>
            <a:r>
              <a:rPr lang="zh-TW" altLang="en-US" sz="2800" dirty="0" smtClean="0">
                <a:latin typeface="DFKai-SB" panose="03000509000000000000" pitchFamily="65" charset="-120"/>
                <a:ea typeface="DFKai-SB" panose="03000509000000000000" pitchFamily="65" charset="-120"/>
              </a:rPr>
              <a:t>裝置內等數據亦是重要</a:t>
            </a:r>
            <a:r>
              <a:rPr lang="zh-TW" altLang="en-US" sz="2800" dirty="0">
                <a:latin typeface="DFKai-SB" panose="03000509000000000000" pitchFamily="65" charset="-120"/>
                <a:ea typeface="DFKai-SB" panose="03000509000000000000" pitchFamily="65" charset="-120"/>
              </a:rPr>
              <a:t>的個人資產。因此，</a:t>
            </a:r>
            <a:r>
              <a:rPr lang="zh-TW" altLang="en-US" sz="2800" dirty="0" smtClean="0">
                <a:latin typeface="DFKai-SB" panose="03000509000000000000" pitchFamily="65" charset="-120"/>
                <a:ea typeface="DFKai-SB" panose="03000509000000000000" pitchFamily="65" charset="-120"/>
              </a:rPr>
              <a:t>我們需要</a:t>
            </a:r>
            <a:r>
              <a:rPr lang="zh-TW" altLang="en-US" sz="2800" dirty="0">
                <a:latin typeface="DFKai-SB" panose="03000509000000000000" pitchFamily="65" charset="-120"/>
                <a:ea typeface="DFKai-SB" panose="03000509000000000000" pitchFamily="65" charset="-120"/>
              </a:rPr>
              <a:t>謹慎</a:t>
            </a:r>
            <a:r>
              <a:rPr lang="zh-TW" altLang="en-US" sz="2800" dirty="0" smtClean="0">
                <a:latin typeface="DFKai-SB" panose="03000509000000000000" pitchFamily="65" charset="-120"/>
                <a:ea typeface="DFKai-SB" panose="03000509000000000000" pitchFamily="65" charset="-120"/>
              </a:rPr>
              <a:t>處理及儲存數據，採取措施以</a:t>
            </a:r>
            <a:r>
              <a:rPr lang="zh-TW" altLang="en-US" sz="2800" dirty="0">
                <a:latin typeface="DFKai-SB" panose="03000509000000000000" pitchFamily="65" charset="-120"/>
                <a:ea typeface="DFKai-SB" panose="03000509000000000000" pitchFamily="65" charset="-120"/>
              </a:rPr>
              <a:t>減少損失</a:t>
            </a:r>
            <a:r>
              <a:rPr lang="zh-TW" altLang="en-US" sz="2800" dirty="0" smtClean="0">
                <a:latin typeface="DFKai-SB" panose="03000509000000000000" pitchFamily="65" charset="-120"/>
                <a:ea typeface="DFKai-SB" panose="03000509000000000000" pitchFamily="65" charset="-120"/>
              </a:rPr>
              <a:t>及數據和</a:t>
            </a:r>
            <a:r>
              <a:rPr lang="zh-TW" altLang="en-US" sz="2800" dirty="0">
                <a:latin typeface="DFKai-SB" panose="03000509000000000000" pitchFamily="65" charset="-120"/>
                <a:ea typeface="DFKai-SB" panose="03000509000000000000" pitchFamily="65" charset="-120"/>
              </a:rPr>
              <a:t>私隱</a:t>
            </a:r>
            <a:r>
              <a:rPr lang="zh-TW" altLang="en-US" sz="2800" dirty="0" smtClean="0">
                <a:latin typeface="DFKai-SB" panose="03000509000000000000" pitchFamily="65" charset="-120"/>
                <a:ea typeface="DFKai-SB" panose="03000509000000000000" pitchFamily="65" charset="-120"/>
              </a:rPr>
              <a:t>泄漏的風險，使享受便利之時不致犧牲我們的私隱。</a:t>
            </a:r>
            <a:endParaRPr lang="en-US" altLang="zh-TW" sz="2800" dirty="0" smtClean="0">
              <a:latin typeface="DFKai-SB" panose="03000509000000000000" pitchFamily="65" charset="-120"/>
              <a:ea typeface="DFKai-SB" panose="03000509000000000000" pitchFamily="65" charset="-120"/>
            </a:endParaRPr>
          </a:p>
          <a:p>
            <a:endParaRPr lang="en-US" altLang="zh-CN" sz="2800" dirty="0" smtClean="0">
              <a:latin typeface="DFKai-SB" panose="03000509000000000000" pitchFamily="65" charset="-120"/>
              <a:ea typeface="DFKai-SB" panose="03000509000000000000" pitchFamily="65" charset="-120"/>
            </a:endParaRPr>
          </a:p>
          <a:p>
            <a:r>
              <a:rPr lang="zh-CN" altLang="en-US" sz="2800" dirty="0" smtClean="0">
                <a:latin typeface="DFKai-SB" panose="03000509000000000000" pitchFamily="65" charset="-120"/>
                <a:ea typeface="DFKai-SB" panose="03000509000000000000" pitchFamily="65" charset="-120"/>
              </a:rPr>
              <a:t>我們既要看到技術</a:t>
            </a:r>
            <a:r>
              <a:rPr lang="zh-TW" altLang="en-US" sz="2800" dirty="0" smtClean="0">
                <a:latin typeface="DFKai-SB" panose="03000509000000000000" pitchFamily="65" charset="-120"/>
                <a:ea typeface="DFKai-SB" panose="03000509000000000000" pitchFamily="65" charset="-120"/>
              </a:rPr>
              <a:t>進步</a:t>
            </a:r>
            <a:r>
              <a:rPr lang="zh-CN" altLang="en-US" sz="2800" dirty="0" smtClean="0">
                <a:latin typeface="DFKai-SB" panose="03000509000000000000" pitchFamily="65" charset="-120"/>
                <a:ea typeface="DFKai-SB" panose="03000509000000000000" pitchFamily="65" charset="-120"/>
              </a:rPr>
              <a:t>給社會帶來的積極影響，擁抱新科技，</a:t>
            </a:r>
            <a:r>
              <a:rPr lang="zh-TW" altLang="en-US" sz="2800" dirty="0">
                <a:latin typeface="DFKai-SB" panose="03000509000000000000" pitchFamily="65" charset="-120"/>
                <a:ea typeface="DFKai-SB" panose="03000509000000000000" pitchFamily="65" charset="-120"/>
              </a:rPr>
              <a:t>也要認識這些技術亦可能對國家安全、社會層面到個人層面帶來風險與問題</a:t>
            </a:r>
            <a:r>
              <a:rPr lang="zh-TW" altLang="en-US" sz="2800" dirty="0" smtClean="0">
                <a:latin typeface="DFKai-SB" panose="03000509000000000000" pitchFamily="65" charset="-120"/>
                <a:ea typeface="DFKai-SB" panose="03000509000000000000" pitchFamily="65" charset="-120"/>
              </a:rPr>
              <a:t>，並在合乎法律與道德情況下使用有關技術，</a:t>
            </a:r>
            <a:r>
              <a:rPr lang="zh-CN" altLang="en-US" sz="2800" dirty="0" smtClean="0">
                <a:latin typeface="DFKai-SB" panose="03000509000000000000" pitchFamily="65" charset="-120"/>
                <a:ea typeface="DFKai-SB" panose="03000509000000000000" pitchFamily="65" charset="-120"/>
              </a:rPr>
              <a:t>審慎思考可能的風險與問題。</a:t>
            </a:r>
            <a:endParaRPr lang="en-US" altLang="zh-CN" sz="2800" dirty="0" smtClean="0">
              <a:latin typeface="DFKai-SB" panose="03000509000000000000" pitchFamily="65" charset="-120"/>
              <a:ea typeface="DFKai-SB" panose="03000509000000000000" pitchFamily="65" charset="-120"/>
            </a:endParaRPr>
          </a:p>
          <a:p>
            <a:endParaRPr lang="en-US" altLang="zh-CN"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作為責負任的公民，我們要了解有關法律對使用資訊科技的監管，以身作則維護網絡安全，保護自身與大眾的權益</a:t>
            </a:r>
            <a:r>
              <a:rPr lang="zh-TW" altLang="en-US" sz="2800" dirty="0" smtClean="0">
                <a:latin typeface="DFKai-SB" panose="03000509000000000000" pitchFamily="65" charset="-120"/>
                <a:ea typeface="DFKai-SB" panose="03000509000000000000" pitchFamily="65" charset="-120"/>
              </a:rPr>
              <a:t>。</a:t>
            </a:r>
            <a:endParaRPr lang="zh-TW" altLang="en-US" sz="2800" dirty="0">
              <a:latin typeface="DFKai-SB" panose="03000509000000000000" pitchFamily="65" charset="-120"/>
              <a:ea typeface="DFKai-SB" panose="03000509000000000000" pitchFamily="65" charset="-120"/>
            </a:endParaRPr>
          </a:p>
        </p:txBody>
      </p:sp>
      <p:sp>
        <p:nvSpPr>
          <p:cNvPr id="4" name="文本框 3">
            <a:extLst>
              <a:ext uri="{FF2B5EF4-FFF2-40B4-BE49-F238E27FC236}">
                <a16:creationId xmlns:a16="http://schemas.microsoft.com/office/drawing/2014/main" id="{D868DBFB-5A6E-4426-BD81-7BC0E7E08FBD}"/>
              </a:ext>
            </a:extLst>
          </p:cNvPr>
          <p:cNvSpPr txBox="1"/>
          <p:nvPr/>
        </p:nvSpPr>
        <p:spPr>
          <a:xfrm>
            <a:off x="5011327" y="144216"/>
            <a:ext cx="2031325" cy="646331"/>
          </a:xfrm>
          <a:prstGeom prst="rect">
            <a:avLst/>
          </a:prstGeom>
          <a:noFill/>
        </p:spPr>
        <p:txBody>
          <a:bodyPr wrap="none" rtlCol="0">
            <a:spAutoFit/>
          </a:bodyPr>
          <a:lstStyle/>
          <a:p>
            <a:r>
              <a:rPr lang="zh-CN" altLang="en-US" sz="3600" b="1" dirty="0">
                <a:latin typeface="DFKai-SB" panose="03000509000000000000" pitchFamily="65" charset="-120"/>
                <a:ea typeface="DFKai-SB" panose="03000509000000000000" pitchFamily="65" charset="-120"/>
              </a:rPr>
              <a:t>課堂總結</a:t>
            </a:r>
          </a:p>
        </p:txBody>
      </p:sp>
    </p:spTree>
    <p:extLst>
      <p:ext uri="{BB962C8B-B14F-4D97-AF65-F5344CB8AC3E}">
        <p14:creationId xmlns:p14="http://schemas.microsoft.com/office/powerpoint/2010/main" val="20675215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6213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0DBDAC4-2AAF-49D6-871D-684DDD3B251E}"/>
              </a:ext>
            </a:extLst>
          </p:cNvPr>
          <p:cNvSpPr txBox="1"/>
          <p:nvPr/>
        </p:nvSpPr>
        <p:spPr>
          <a:xfrm>
            <a:off x="286324" y="2782547"/>
            <a:ext cx="6581604" cy="3416320"/>
          </a:xfrm>
          <a:prstGeom prst="rect">
            <a:avLst/>
          </a:prstGeom>
          <a:solidFill>
            <a:schemeClr val="accent1">
              <a:lumMod val="20000"/>
              <a:lumOff val="80000"/>
            </a:schemeClr>
          </a:solidFill>
          <a:ln w="28575">
            <a:solidFill>
              <a:srgbClr val="06919A"/>
            </a:solidFill>
          </a:ln>
        </p:spPr>
        <p:txBody>
          <a:bodyPr wrap="square">
            <a:spAutoFit/>
          </a:bodyPr>
          <a:lstStyle/>
          <a:p>
            <a:pPr marL="342900" indent="-342900" algn="just">
              <a:buFont typeface="Arial" panose="020B0604020202020204" pitchFamily="34" charset="0"/>
              <a:buChar char="•"/>
            </a:pPr>
            <a:r>
              <a:rPr lang="zh-TW" altLang="en-US" sz="2400" dirty="0" smtClean="0"/>
              <a:t>科技</a:t>
            </a:r>
            <a:r>
              <a:rPr lang="zh-TW" altLang="en-US" sz="2400" dirty="0"/>
              <a:t>創新的持續發展推動經濟社會加速向數碼化轉型。</a:t>
            </a:r>
          </a:p>
          <a:p>
            <a:pPr marL="342900" indent="-342900" algn="just">
              <a:buFont typeface="Arial" panose="020B0604020202020204" pitchFamily="34" charset="0"/>
              <a:buChar char="•"/>
            </a:pPr>
            <a:r>
              <a:rPr lang="zh-TW" altLang="en-US" sz="2400" dirty="0"/>
              <a:t>資訊科技的快速發展令人與人、人與物的聯繫日趨緊密。</a:t>
            </a:r>
          </a:p>
          <a:p>
            <a:pPr marL="342900" indent="-342900" algn="just">
              <a:buFont typeface="Arial" panose="020B0604020202020204" pitchFamily="34" charset="0"/>
              <a:buChar char="•"/>
            </a:pPr>
            <a:r>
              <a:rPr lang="zh-TW" altLang="en-US" sz="2400" dirty="0"/>
              <a:t>世界趨向成為一個整體，進入萬物智能互聯的時代。</a:t>
            </a:r>
          </a:p>
          <a:p>
            <a:pPr marL="342900" indent="-342900" algn="just">
              <a:buFont typeface="Arial" panose="020B0604020202020204" pitchFamily="34" charset="0"/>
              <a:buChar char="•"/>
            </a:pPr>
            <a:r>
              <a:rPr lang="zh-TW" altLang="en-US" sz="2400" dirty="0"/>
              <a:t>人類生活不斷改善及帶來便利。</a:t>
            </a:r>
          </a:p>
          <a:p>
            <a:pPr marL="342900" indent="-342900" algn="just">
              <a:buFont typeface="Arial" panose="020B0604020202020204" pitchFamily="34" charset="0"/>
              <a:buChar char="•"/>
            </a:pPr>
            <a:r>
              <a:rPr lang="zh-TW" altLang="en-US" sz="2400" dirty="0"/>
              <a:t>擴闊人類認知範圍及科學知識。</a:t>
            </a:r>
          </a:p>
          <a:p>
            <a:pPr algn="just"/>
            <a:r>
              <a:rPr lang="zh-TW" altLang="en-US" sz="2400" dirty="0" smtClean="0"/>
              <a:t>等等</a:t>
            </a:r>
            <a:r>
              <a:rPr lang="en-US" altLang="zh-TW" sz="2400" dirty="0" smtClean="0"/>
              <a:t>……</a:t>
            </a:r>
            <a:endParaRPr lang="zh-CN" altLang="en-US" sz="2400" dirty="0"/>
          </a:p>
        </p:txBody>
      </p:sp>
      <p:sp>
        <p:nvSpPr>
          <p:cNvPr id="41" name="任意多边形: 形状 4">
            <a:extLst>
              <a:ext uri="{FF2B5EF4-FFF2-40B4-BE49-F238E27FC236}">
                <a16:creationId xmlns:a16="http://schemas.microsoft.com/office/drawing/2014/main" id="{91500050-6FF2-4411-BFD6-E89E24D9BFE1}"/>
              </a:ext>
            </a:extLst>
          </p:cNvPr>
          <p:cNvSpPr/>
          <p:nvPr/>
        </p:nvSpPr>
        <p:spPr bwMode="auto">
          <a:xfrm>
            <a:off x="3386280" y="216977"/>
            <a:ext cx="470139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全球科技發展趨勢</a:t>
            </a:r>
          </a:p>
        </p:txBody>
      </p:sp>
      <p:sp>
        <p:nvSpPr>
          <p:cNvPr id="42" name="文本框 8">
            <a:extLst>
              <a:ext uri="{FF2B5EF4-FFF2-40B4-BE49-F238E27FC236}">
                <a16:creationId xmlns:a16="http://schemas.microsoft.com/office/drawing/2014/main" id="{1CDA15AB-1B2D-44B1-BA95-9B49CC125D0A}"/>
              </a:ext>
            </a:extLst>
          </p:cNvPr>
          <p:cNvSpPr txBox="1"/>
          <p:nvPr/>
        </p:nvSpPr>
        <p:spPr>
          <a:xfrm>
            <a:off x="3386280" y="908959"/>
            <a:ext cx="4892856" cy="523220"/>
          </a:xfrm>
          <a:prstGeom prst="rect">
            <a:avLst/>
          </a:prstGeom>
          <a:noFill/>
        </p:spPr>
        <p:txBody>
          <a:bodyPr wrap="square">
            <a:spAutoFit/>
          </a:bodyPr>
          <a:lstStyle/>
          <a:p>
            <a:r>
              <a:rPr lang="zh-CN" altLang="en-US" sz="2800" b="1" dirty="0" smtClean="0"/>
              <a:t>科技</a:t>
            </a:r>
            <a:r>
              <a:rPr lang="zh-CN" altLang="en-US" sz="2800" b="1" dirty="0"/>
              <a:t>快速</a:t>
            </a:r>
            <a:r>
              <a:rPr lang="zh-CN" altLang="en-US" sz="2800" b="1" dirty="0" smtClean="0"/>
              <a:t>發展</a:t>
            </a:r>
            <a:r>
              <a:rPr lang="zh-TW" altLang="en-US" sz="2800" b="1" dirty="0" smtClean="0"/>
              <a:t>深刻地改變世界</a:t>
            </a:r>
            <a:endParaRPr lang="zh-CN" altLang="en-US" sz="2800" b="1" dirty="0"/>
          </a:p>
        </p:txBody>
      </p:sp>
      <p:sp>
        <p:nvSpPr>
          <p:cNvPr id="43" name="Freeform 7">
            <a:extLst>
              <a:ext uri="{FF2B5EF4-FFF2-40B4-BE49-F238E27FC236}">
                <a16:creationId xmlns:a16="http://schemas.microsoft.com/office/drawing/2014/main" id="{B80C78EB-1D25-45EA-BE6C-E0D380417B1D}"/>
              </a:ext>
            </a:extLst>
          </p:cNvPr>
          <p:cNvSpPr/>
          <p:nvPr/>
        </p:nvSpPr>
        <p:spPr bwMode="auto">
          <a:xfrm>
            <a:off x="2747716" y="1014335"/>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45" name="组合 8">
            <a:extLst>
              <a:ext uri="{FF2B5EF4-FFF2-40B4-BE49-F238E27FC236}">
                <a16:creationId xmlns:a16="http://schemas.microsoft.com/office/drawing/2014/main" id="{EFD76798-AA81-4C0C-91AE-3E473849BF4B}"/>
              </a:ext>
            </a:extLst>
          </p:cNvPr>
          <p:cNvGrpSpPr/>
          <p:nvPr/>
        </p:nvGrpSpPr>
        <p:grpSpPr>
          <a:xfrm>
            <a:off x="7004649" y="3200702"/>
            <a:ext cx="4905688" cy="2648796"/>
            <a:chOff x="2323522" y="2495010"/>
            <a:chExt cx="7219960" cy="4175373"/>
          </a:xfrm>
        </p:grpSpPr>
        <p:sp>
          <p:nvSpPr>
            <p:cNvPr id="46" name="矩形: 圆角 9">
              <a:extLst>
                <a:ext uri="{FF2B5EF4-FFF2-40B4-BE49-F238E27FC236}">
                  <a16:creationId xmlns:a16="http://schemas.microsoft.com/office/drawing/2014/main" id="{2EE739E0-E3ED-4A36-8A5C-D55A385E7CBB}"/>
                </a:ext>
              </a:extLst>
            </p:cNvPr>
            <p:cNvSpPr/>
            <p:nvPr/>
          </p:nvSpPr>
          <p:spPr bwMode="auto">
            <a:xfrm>
              <a:off x="2323522" y="2495010"/>
              <a:ext cx="7004684" cy="3902312"/>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矩形 43">
              <a:extLst>
                <a:ext uri="{FF2B5EF4-FFF2-40B4-BE49-F238E27FC236}">
                  <a16:creationId xmlns:a16="http://schemas.microsoft.com/office/drawing/2014/main" id="{71175899-873E-4396-8F45-172BAD4F640D}"/>
                </a:ext>
              </a:extLst>
            </p:cNvPr>
            <p:cNvSpPr/>
            <p:nvPr/>
          </p:nvSpPr>
          <p:spPr>
            <a:xfrm>
              <a:off x="2450021" y="2537004"/>
              <a:ext cx="7093461" cy="408287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48" name="图片 11">
              <a:extLst>
                <a:ext uri="{FF2B5EF4-FFF2-40B4-BE49-F238E27FC236}">
                  <a16:creationId xmlns:a16="http://schemas.microsoft.com/office/drawing/2014/main" id="{C44F064D-B571-4E64-B9FD-5CDADF2A8273}"/>
                </a:ext>
              </a:extLst>
            </p:cNvPr>
            <p:cNvPicPr>
              <a:picLocks noChangeAspect="1"/>
            </p:cNvPicPr>
            <p:nvPr/>
          </p:nvPicPr>
          <p:blipFill>
            <a:blip r:embed="rId3"/>
            <a:srcRect l="3721" t="7256" r="6972" b="7256"/>
            <a:stretch>
              <a:fillRect/>
            </a:stretch>
          </p:blipFill>
          <p:spPr>
            <a:xfrm>
              <a:off x="4947595" y="4722802"/>
              <a:ext cx="2296810" cy="1295400"/>
            </a:xfrm>
            <a:custGeom>
              <a:avLst/>
              <a:gdLst>
                <a:gd name="connsiteX0" fmla="*/ 111132 w 2296810"/>
                <a:gd name="connsiteY0" fmla="*/ 0 h 1295400"/>
                <a:gd name="connsiteX1" fmla="*/ 2185678 w 2296810"/>
                <a:gd name="connsiteY1" fmla="*/ 0 h 1295400"/>
                <a:gd name="connsiteX2" fmla="*/ 2296810 w 2296810"/>
                <a:gd name="connsiteY2" fmla="*/ 111132 h 1295400"/>
                <a:gd name="connsiteX3" fmla="*/ 2296810 w 2296810"/>
                <a:gd name="connsiteY3" fmla="*/ 1184268 h 1295400"/>
                <a:gd name="connsiteX4" fmla="*/ 2185678 w 2296810"/>
                <a:gd name="connsiteY4" fmla="*/ 1295400 h 1295400"/>
                <a:gd name="connsiteX5" fmla="*/ 111132 w 2296810"/>
                <a:gd name="connsiteY5" fmla="*/ 1295400 h 1295400"/>
                <a:gd name="connsiteX6" fmla="*/ 0 w 2296810"/>
                <a:gd name="connsiteY6" fmla="*/ 1184268 h 1295400"/>
                <a:gd name="connsiteX7" fmla="*/ 0 w 2296810"/>
                <a:gd name="connsiteY7" fmla="*/ 111132 h 1295400"/>
                <a:gd name="connsiteX8" fmla="*/ 111132 w 2296810"/>
                <a:gd name="connsiteY8"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810" h="1295400">
                  <a:moveTo>
                    <a:pt x="111132" y="0"/>
                  </a:moveTo>
                  <a:lnTo>
                    <a:pt x="2185678" y="0"/>
                  </a:lnTo>
                  <a:cubicBezTo>
                    <a:pt x="2247055" y="0"/>
                    <a:pt x="2296810" y="49755"/>
                    <a:pt x="2296810" y="111132"/>
                  </a:cubicBezTo>
                  <a:lnTo>
                    <a:pt x="2296810" y="1184268"/>
                  </a:lnTo>
                  <a:cubicBezTo>
                    <a:pt x="2296810" y="1245645"/>
                    <a:pt x="2247055" y="1295400"/>
                    <a:pt x="2185678" y="1295400"/>
                  </a:cubicBezTo>
                  <a:lnTo>
                    <a:pt x="111132" y="1295400"/>
                  </a:lnTo>
                  <a:cubicBezTo>
                    <a:pt x="49755" y="1295400"/>
                    <a:pt x="0" y="1245645"/>
                    <a:pt x="0" y="1184268"/>
                  </a:cubicBezTo>
                  <a:lnTo>
                    <a:pt x="0" y="111132"/>
                  </a:lnTo>
                  <a:cubicBezTo>
                    <a:pt x="0" y="49755"/>
                    <a:pt x="49755" y="0"/>
                    <a:pt x="111132" y="0"/>
                  </a:cubicBezTo>
                  <a:close/>
                </a:path>
              </a:pathLst>
            </a:custGeom>
          </p:spPr>
        </p:pic>
        <p:sp>
          <p:nvSpPr>
            <p:cNvPr id="49" name="文本框 12">
              <a:extLst>
                <a:ext uri="{FF2B5EF4-FFF2-40B4-BE49-F238E27FC236}">
                  <a16:creationId xmlns:a16="http://schemas.microsoft.com/office/drawing/2014/main" id="{0747F9AE-815C-4B39-BA05-9B3BD891A638}"/>
                </a:ext>
              </a:extLst>
            </p:cNvPr>
            <p:cNvSpPr txBox="1"/>
            <p:nvPr/>
          </p:nvSpPr>
          <p:spPr>
            <a:xfrm>
              <a:off x="2713731" y="4090626"/>
              <a:ext cx="2233865" cy="727736"/>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rPr>
                <a:t>人人互聯</a:t>
              </a:r>
            </a:p>
          </p:txBody>
        </p:sp>
        <p:sp>
          <p:nvSpPr>
            <p:cNvPr id="50" name="文本框 13">
              <a:extLst>
                <a:ext uri="{FF2B5EF4-FFF2-40B4-BE49-F238E27FC236}">
                  <a16:creationId xmlns:a16="http://schemas.microsoft.com/office/drawing/2014/main" id="{9A526A06-D4FA-4768-9344-682752AA295E}"/>
                </a:ext>
              </a:extLst>
            </p:cNvPr>
            <p:cNvSpPr txBox="1"/>
            <p:nvPr/>
          </p:nvSpPr>
          <p:spPr>
            <a:xfrm>
              <a:off x="7173293" y="4028614"/>
              <a:ext cx="2142907" cy="727736"/>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rPr>
                <a:t>萬物互聯</a:t>
              </a:r>
            </a:p>
          </p:txBody>
        </p:sp>
        <p:sp>
          <p:nvSpPr>
            <p:cNvPr id="51" name="文本框 14">
              <a:extLst>
                <a:ext uri="{FF2B5EF4-FFF2-40B4-BE49-F238E27FC236}">
                  <a16:creationId xmlns:a16="http://schemas.microsoft.com/office/drawing/2014/main" id="{FAD12053-BEA2-4E59-B36E-4BFEB5DB18C7}"/>
                </a:ext>
              </a:extLst>
            </p:cNvPr>
            <p:cNvSpPr txBox="1"/>
            <p:nvPr/>
          </p:nvSpPr>
          <p:spPr>
            <a:xfrm>
              <a:off x="4702721" y="5942647"/>
              <a:ext cx="3033466" cy="727736"/>
            </a:xfrm>
            <a:prstGeom prst="rect">
              <a:avLst/>
            </a:prstGeom>
            <a:noFill/>
          </p:spPr>
          <p:txBody>
            <a:bodyPr wrap="square" rtlCol="0">
              <a:spAutoFit/>
            </a:bodyPr>
            <a:lstStyle/>
            <a:p>
              <a:r>
                <a:rPr lang="zh-CN" altLang="en-US" sz="2400" dirty="0" smtClean="0">
                  <a:latin typeface="DFKai-SB" panose="03000509000000000000" pitchFamily="65" charset="-120"/>
                  <a:ea typeface="DFKai-SB" panose="03000509000000000000" pitchFamily="65" charset="-120"/>
                </a:rPr>
                <a:t>世界</a:t>
              </a:r>
              <a:r>
                <a:rPr lang="zh-CN" altLang="en-US" sz="2400" dirty="0">
                  <a:latin typeface="DFKai-SB" panose="03000509000000000000" pitchFamily="65" charset="-120"/>
                  <a:ea typeface="DFKai-SB" panose="03000509000000000000" pitchFamily="65" charset="-120"/>
                </a:rPr>
                <a:t>互聯相依</a:t>
              </a:r>
            </a:p>
          </p:txBody>
        </p:sp>
        <p:pic>
          <p:nvPicPr>
            <p:cNvPr id="52" name="图片 15">
              <a:extLst>
                <a:ext uri="{FF2B5EF4-FFF2-40B4-BE49-F238E27FC236}">
                  <a16:creationId xmlns:a16="http://schemas.microsoft.com/office/drawing/2014/main" id="{312FF1CB-5864-4F15-B06C-57E4EAFF5918}"/>
                </a:ext>
              </a:extLst>
            </p:cNvPr>
            <p:cNvPicPr/>
            <p:nvPr/>
          </p:nvPicPr>
          <p:blipFill>
            <a:blip r:embed="rId4"/>
            <a:srcRect l="4331" t="2616" r="4331" b="2765"/>
            <a:stretch>
              <a:fillRect/>
            </a:stretch>
          </p:blipFill>
          <p:spPr>
            <a:xfrm>
              <a:off x="2737741" y="2841165"/>
              <a:ext cx="2296810" cy="1295400"/>
            </a:xfrm>
            <a:custGeom>
              <a:avLst/>
              <a:gdLst>
                <a:gd name="connsiteX0" fmla="*/ 111132 w 2296810"/>
                <a:gd name="connsiteY0" fmla="*/ 0 h 1295400"/>
                <a:gd name="connsiteX1" fmla="*/ 2185678 w 2296810"/>
                <a:gd name="connsiteY1" fmla="*/ 0 h 1295400"/>
                <a:gd name="connsiteX2" fmla="*/ 2296810 w 2296810"/>
                <a:gd name="connsiteY2" fmla="*/ 111132 h 1295400"/>
                <a:gd name="connsiteX3" fmla="*/ 2296810 w 2296810"/>
                <a:gd name="connsiteY3" fmla="*/ 1184268 h 1295400"/>
                <a:gd name="connsiteX4" fmla="*/ 2185678 w 2296810"/>
                <a:gd name="connsiteY4" fmla="*/ 1295400 h 1295400"/>
                <a:gd name="connsiteX5" fmla="*/ 111132 w 2296810"/>
                <a:gd name="connsiteY5" fmla="*/ 1295400 h 1295400"/>
                <a:gd name="connsiteX6" fmla="*/ 0 w 2296810"/>
                <a:gd name="connsiteY6" fmla="*/ 1184268 h 1295400"/>
                <a:gd name="connsiteX7" fmla="*/ 0 w 2296810"/>
                <a:gd name="connsiteY7" fmla="*/ 111132 h 1295400"/>
                <a:gd name="connsiteX8" fmla="*/ 111132 w 2296810"/>
                <a:gd name="connsiteY8"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810" h="1295400">
                  <a:moveTo>
                    <a:pt x="111132" y="0"/>
                  </a:moveTo>
                  <a:lnTo>
                    <a:pt x="2185678" y="0"/>
                  </a:lnTo>
                  <a:cubicBezTo>
                    <a:pt x="2247055" y="0"/>
                    <a:pt x="2296810" y="49755"/>
                    <a:pt x="2296810" y="111132"/>
                  </a:cubicBezTo>
                  <a:lnTo>
                    <a:pt x="2296810" y="1184268"/>
                  </a:lnTo>
                  <a:cubicBezTo>
                    <a:pt x="2296810" y="1245645"/>
                    <a:pt x="2247055" y="1295400"/>
                    <a:pt x="2185678" y="1295400"/>
                  </a:cubicBezTo>
                  <a:lnTo>
                    <a:pt x="111132" y="1295400"/>
                  </a:lnTo>
                  <a:cubicBezTo>
                    <a:pt x="49755" y="1295400"/>
                    <a:pt x="0" y="1245645"/>
                    <a:pt x="0" y="1184268"/>
                  </a:cubicBezTo>
                  <a:lnTo>
                    <a:pt x="0" y="111132"/>
                  </a:lnTo>
                  <a:cubicBezTo>
                    <a:pt x="0" y="49755"/>
                    <a:pt x="49755" y="0"/>
                    <a:pt x="111132" y="0"/>
                  </a:cubicBezTo>
                  <a:close/>
                </a:path>
              </a:pathLst>
            </a:custGeom>
          </p:spPr>
        </p:pic>
        <p:pic>
          <p:nvPicPr>
            <p:cNvPr id="53" name="图片 16">
              <a:extLst>
                <a:ext uri="{FF2B5EF4-FFF2-40B4-BE49-F238E27FC236}">
                  <a16:creationId xmlns:a16="http://schemas.microsoft.com/office/drawing/2014/main" id="{C67061D3-B387-4F29-BCB0-2E66CAB0A5BE}"/>
                </a:ext>
              </a:extLst>
            </p:cNvPr>
            <p:cNvPicPr>
              <a:picLocks noChangeAspect="1"/>
            </p:cNvPicPr>
            <p:nvPr/>
          </p:nvPicPr>
          <p:blipFill>
            <a:blip r:embed="rId5"/>
            <a:srcRect l="5343" t="2930" r="4066" b="12211"/>
            <a:stretch>
              <a:fillRect/>
            </a:stretch>
          </p:blipFill>
          <p:spPr>
            <a:xfrm>
              <a:off x="7007386" y="2817043"/>
              <a:ext cx="2296810" cy="1295400"/>
            </a:xfrm>
            <a:custGeom>
              <a:avLst/>
              <a:gdLst>
                <a:gd name="connsiteX0" fmla="*/ 111132 w 2296810"/>
                <a:gd name="connsiteY0" fmla="*/ 0 h 1295400"/>
                <a:gd name="connsiteX1" fmla="*/ 2185678 w 2296810"/>
                <a:gd name="connsiteY1" fmla="*/ 0 h 1295400"/>
                <a:gd name="connsiteX2" fmla="*/ 2296810 w 2296810"/>
                <a:gd name="connsiteY2" fmla="*/ 111132 h 1295400"/>
                <a:gd name="connsiteX3" fmla="*/ 2296810 w 2296810"/>
                <a:gd name="connsiteY3" fmla="*/ 1184268 h 1295400"/>
                <a:gd name="connsiteX4" fmla="*/ 2185678 w 2296810"/>
                <a:gd name="connsiteY4" fmla="*/ 1295400 h 1295400"/>
                <a:gd name="connsiteX5" fmla="*/ 111132 w 2296810"/>
                <a:gd name="connsiteY5" fmla="*/ 1295400 h 1295400"/>
                <a:gd name="connsiteX6" fmla="*/ 0 w 2296810"/>
                <a:gd name="connsiteY6" fmla="*/ 1184268 h 1295400"/>
                <a:gd name="connsiteX7" fmla="*/ 0 w 2296810"/>
                <a:gd name="connsiteY7" fmla="*/ 111132 h 1295400"/>
                <a:gd name="connsiteX8" fmla="*/ 111132 w 2296810"/>
                <a:gd name="connsiteY8"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810" h="1295400">
                  <a:moveTo>
                    <a:pt x="111132" y="0"/>
                  </a:moveTo>
                  <a:lnTo>
                    <a:pt x="2185678" y="0"/>
                  </a:lnTo>
                  <a:cubicBezTo>
                    <a:pt x="2247055" y="0"/>
                    <a:pt x="2296810" y="49755"/>
                    <a:pt x="2296810" y="111132"/>
                  </a:cubicBezTo>
                  <a:lnTo>
                    <a:pt x="2296810" y="1184268"/>
                  </a:lnTo>
                  <a:cubicBezTo>
                    <a:pt x="2296810" y="1245645"/>
                    <a:pt x="2247055" y="1295400"/>
                    <a:pt x="2185678" y="1295400"/>
                  </a:cubicBezTo>
                  <a:lnTo>
                    <a:pt x="111132" y="1295400"/>
                  </a:lnTo>
                  <a:cubicBezTo>
                    <a:pt x="49755" y="1295400"/>
                    <a:pt x="0" y="1245645"/>
                    <a:pt x="0" y="1184268"/>
                  </a:cubicBezTo>
                  <a:lnTo>
                    <a:pt x="0" y="111132"/>
                  </a:lnTo>
                  <a:cubicBezTo>
                    <a:pt x="0" y="49755"/>
                    <a:pt x="49755" y="0"/>
                    <a:pt x="111132" y="0"/>
                  </a:cubicBezTo>
                  <a:close/>
                </a:path>
              </a:pathLst>
            </a:custGeom>
          </p:spPr>
        </p:pic>
        <p:sp>
          <p:nvSpPr>
            <p:cNvPr id="54" name="Line 49">
              <a:extLst>
                <a:ext uri="{FF2B5EF4-FFF2-40B4-BE49-F238E27FC236}">
                  <a16:creationId xmlns:a16="http://schemas.microsoft.com/office/drawing/2014/main" id="{6D28F3BA-2F34-4FFE-B908-9BBC47F38DC6}"/>
                </a:ext>
              </a:extLst>
            </p:cNvPr>
            <p:cNvSpPr>
              <a:spLocks noChangeShapeType="1"/>
            </p:cNvSpPr>
            <p:nvPr/>
          </p:nvSpPr>
          <p:spPr bwMode="auto">
            <a:xfrm flipV="1">
              <a:off x="5034551" y="3522030"/>
              <a:ext cx="1977151" cy="34238"/>
            </a:xfrm>
            <a:prstGeom prst="line">
              <a:avLst/>
            </a:prstGeom>
            <a:noFill/>
            <a:ln w="76200">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zh-CN" altLang="en-US" dirty="0"/>
            </a:p>
          </p:txBody>
        </p:sp>
      </p:grpSp>
      <p:sp>
        <p:nvSpPr>
          <p:cNvPr id="5" name="Rectangle 4"/>
          <p:cNvSpPr/>
          <p:nvPr/>
        </p:nvSpPr>
        <p:spPr>
          <a:xfrm>
            <a:off x="286325" y="1474873"/>
            <a:ext cx="11624012" cy="1200329"/>
          </a:xfrm>
          <a:prstGeom prst="rect">
            <a:avLst/>
          </a:prstGeom>
          <a:solidFill>
            <a:schemeClr val="accent3">
              <a:lumMod val="20000"/>
              <a:lumOff val="80000"/>
            </a:schemeClr>
          </a:solidFill>
          <a:ln w="38100">
            <a:solidFill>
              <a:srgbClr val="06919A"/>
            </a:solidFill>
          </a:ln>
        </p:spPr>
        <p:txBody>
          <a:bodyPr wrap="square">
            <a:spAutoFit/>
          </a:bodyPr>
          <a:lstStyle/>
          <a:p>
            <a:pPr algn="just"/>
            <a:r>
              <a:rPr lang="zh-TW" altLang="en-US" sz="2400" dirty="0"/>
              <a:t>近年</a:t>
            </a:r>
            <a:r>
              <a:rPr lang="zh-CN" altLang="en-US" sz="2400" dirty="0"/>
              <a:t>新的</a:t>
            </a:r>
            <a:r>
              <a:rPr lang="zh-TW" altLang="en-US" sz="2400" dirty="0"/>
              <a:t>科技也</a:t>
            </a:r>
            <a:r>
              <a:rPr lang="zh-CN" altLang="en-US" sz="2400" dirty="0"/>
              <a:t>不斷地湧現</a:t>
            </a:r>
            <a:r>
              <a:rPr lang="zh-TW" altLang="en-US" sz="2400" dirty="0"/>
              <a:t>，例如</a:t>
            </a:r>
            <a:r>
              <a:rPr lang="zh-TW" altLang="en-US" sz="2400" dirty="0" smtClean="0"/>
              <a:t>以</a:t>
            </a:r>
            <a:r>
              <a:rPr lang="zh-CN" altLang="en-US" sz="2400" dirty="0" smtClean="0"/>
              <a:t>人工</a:t>
            </a:r>
            <a:r>
              <a:rPr lang="zh-CN" altLang="en-US" sz="2400" dirty="0"/>
              <a:t>智</a:t>
            </a:r>
            <a:r>
              <a:rPr lang="zh-TW" altLang="en-US" sz="2400" dirty="0"/>
              <a:t>能</a:t>
            </a:r>
            <a:r>
              <a:rPr lang="en-US" altLang="zh-TW" sz="2400" dirty="0" smtClean="0"/>
              <a:t>(Artificial Intelligence</a:t>
            </a:r>
            <a:r>
              <a:rPr lang="zh-TW" altLang="en-US" sz="2400" dirty="0"/>
              <a:t>，簡稱 </a:t>
            </a:r>
            <a:r>
              <a:rPr lang="en-US" altLang="zh-TW" sz="2400" dirty="0"/>
              <a:t>A.I.)</a:t>
            </a:r>
            <a:r>
              <a:rPr lang="zh-CN" altLang="en-US" sz="2400" dirty="0"/>
              <a:t>、大數據</a:t>
            </a:r>
            <a:r>
              <a:rPr lang="en-US" altLang="zh-TW" sz="2400" dirty="0"/>
              <a:t>(Big </a:t>
            </a:r>
            <a:r>
              <a:rPr lang="en-US" altLang="zh-TW" sz="2400" dirty="0" smtClean="0"/>
              <a:t>Data</a:t>
            </a:r>
            <a:r>
              <a:rPr lang="en-US" altLang="zh-TW" sz="2400" dirty="0"/>
              <a:t>)</a:t>
            </a:r>
            <a:r>
              <a:rPr lang="zh-CN" altLang="en-US" sz="2400" dirty="0"/>
              <a:t>、雲</a:t>
            </a:r>
            <a:r>
              <a:rPr lang="zh-TW" altLang="en-US" sz="2400" dirty="0"/>
              <a:t>端運</a:t>
            </a:r>
            <a:r>
              <a:rPr lang="zh-CN" altLang="en-US" sz="2400" dirty="0"/>
              <a:t>算</a:t>
            </a:r>
            <a:r>
              <a:rPr lang="en-US" altLang="zh-TW" sz="2400" dirty="0"/>
              <a:t>(Cloud Computing)</a:t>
            </a:r>
            <a:r>
              <a:rPr lang="zh-CN" altLang="en-US" sz="2400" dirty="0"/>
              <a:t>、物聯網、區塊鏈</a:t>
            </a:r>
            <a:r>
              <a:rPr lang="zh-CN" altLang="en-US" sz="2400" dirty="0" smtClean="0"/>
              <a:t>等</a:t>
            </a:r>
            <a:r>
              <a:rPr lang="zh-TW" altLang="en-US" sz="2400" dirty="0" smtClean="0"/>
              <a:t>為代表的</a:t>
            </a:r>
            <a:r>
              <a:rPr lang="zh-CN" altLang="en-US" sz="2400" dirty="0" smtClean="0"/>
              <a:t>資訊科技</a:t>
            </a:r>
            <a:r>
              <a:rPr lang="zh-TW" altLang="en-US" sz="2400" dirty="0" smtClean="0"/>
              <a:t>高</a:t>
            </a:r>
            <a:r>
              <a:rPr lang="zh-CN" altLang="en-US" sz="2400" dirty="0" smtClean="0"/>
              <a:t>速發展</a:t>
            </a:r>
            <a:r>
              <a:rPr lang="zh-TW" altLang="en-US" sz="2400" dirty="0" smtClean="0"/>
              <a:t>，並在</a:t>
            </a:r>
            <a:r>
              <a:rPr lang="zh-TW" altLang="en-US" sz="2400" dirty="0"/>
              <a:t>日常生活上被</a:t>
            </a:r>
            <a:r>
              <a:rPr lang="zh-CN" altLang="en-US" sz="2400" dirty="0"/>
              <a:t>廣泛應用</a:t>
            </a:r>
            <a:r>
              <a:rPr lang="zh-TW" altLang="en-US" sz="2400" dirty="0" smtClean="0"/>
              <a:t>，為</a:t>
            </a:r>
            <a:r>
              <a:rPr lang="zh-TW" altLang="en-US" sz="2400" dirty="0"/>
              <a:t>我們的生活帶來多方面改變，例如</a:t>
            </a:r>
            <a:r>
              <a:rPr lang="en-US" altLang="zh-TW" sz="2400" dirty="0"/>
              <a:t>:</a:t>
            </a:r>
            <a:endParaRPr lang="en-US" altLang="zh-CN" sz="2400" dirty="0"/>
          </a:p>
        </p:txBody>
      </p:sp>
      <p:sp>
        <p:nvSpPr>
          <p:cNvPr id="55" name="Line 49">
            <a:extLst>
              <a:ext uri="{FF2B5EF4-FFF2-40B4-BE49-F238E27FC236}">
                <a16:creationId xmlns:a16="http://schemas.microsoft.com/office/drawing/2014/main" id="{6D28F3BA-2F34-4FFE-B908-9BBC47F38DC6}"/>
              </a:ext>
            </a:extLst>
          </p:cNvPr>
          <p:cNvSpPr>
            <a:spLocks noChangeShapeType="1"/>
          </p:cNvSpPr>
          <p:nvPr/>
        </p:nvSpPr>
        <p:spPr bwMode="auto">
          <a:xfrm>
            <a:off x="7986178" y="4635263"/>
            <a:ext cx="758453" cy="677739"/>
          </a:xfrm>
          <a:prstGeom prst="line">
            <a:avLst/>
          </a:prstGeom>
          <a:noFill/>
          <a:ln w="76200">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zh-CN" altLang="en-US" dirty="0"/>
          </a:p>
        </p:txBody>
      </p:sp>
      <p:sp>
        <p:nvSpPr>
          <p:cNvPr id="56" name="Line 49">
            <a:extLst>
              <a:ext uri="{FF2B5EF4-FFF2-40B4-BE49-F238E27FC236}">
                <a16:creationId xmlns:a16="http://schemas.microsoft.com/office/drawing/2014/main" id="{6D28F3BA-2F34-4FFE-B908-9BBC47F38DC6}"/>
              </a:ext>
            </a:extLst>
          </p:cNvPr>
          <p:cNvSpPr>
            <a:spLocks noChangeShapeType="1"/>
          </p:cNvSpPr>
          <p:nvPr/>
        </p:nvSpPr>
        <p:spPr bwMode="auto">
          <a:xfrm flipH="1">
            <a:off x="10464753" y="4715044"/>
            <a:ext cx="758453" cy="677739"/>
          </a:xfrm>
          <a:prstGeom prst="line">
            <a:avLst/>
          </a:prstGeom>
          <a:noFill/>
          <a:ln w="76200">
            <a:solidFill>
              <a:srgbClr val="00B0F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zh-CN" altLang="en-US" dirty="0"/>
          </a:p>
        </p:txBody>
      </p:sp>
    </p:spTree>
    <p:extLst>
      <p:ext uri="{BB962C8B-B14F-4D97-AF65-F5344CB8AC3E}">
        <p14:creationId xmlns:p14="http://schemas.microsoft.com/office/powerpoint/2010/main" val="258303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
            <a:extLst>
              <a:ext uri="{FF2B5EF4-FFF2-40B4-BE49-F238E27FC236}">
                <a16:creationId xmlns:a16="http://schemas.microsoft.com/office/drawing/2014/main" id="{91500050-6FF2-4411-BFD6-E89E24D9BFE1}"/>
              </a:ext>
            </a:extLst>
          </p:cNvPr>
          <p:cNvSpPr/>
          <p:nvPr/>
        </p:nvSpPr>
        <p:spPr bwMode="auto">
          <a:xfrm>
            <a:off x="3386280" y="159469"/>
            <a:ext cx="4701397"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全球科技發展趨勢</a:t>
            </a:r>
          </a:p>
        </p:txBody>
      </p:sp>
      <p:sp>
        <p:nvSpPr>
          <p:cNvPr id="19" name="文本框 8">
            <a:extLst>
              <a:ext uri="{FF2B5EF4-FFF2-40B4-BE49-F238E27FC236}">
                <a16:creationId xmlns:a16="http://schemas.microsoft.com/office/drawing/2014/main" id="{1CDA15AB-1B2D-44B1-BA95-9B49CC125D0A}"/>
              </a:ext>
            </a:extLst>
          </p:cNvPr>
          <p:cNvSpPr txBox="1"/>
          <p:nvPr/>
        </p:nvSpPr>
        <p:spPr>
          <a:xfrm>
            <a:off x="3290550" y="800693"/>
            <a:ext cx="4892856" cy="523220"/>
          </a:xfrm>
          <a:prstGeom prst="rect">
            <a:avLst/>
          </a:prstGeom>
          <a:noFill/>
        </p:spPr>
        <p:txBody>
          <a:bodyPr wrap="square">
            <a:spAutoFit/>
          </a:bodyPr>
          <a:lstStyle/>
          <a:p>
            <a:r>
              <a:rPr lang="zh-CN" altLang="en-US" sz="2800" b="1" dirty="0" smtClean="0"/>
              <a:t>科技</a:t>
            </a:r>
            <a:r>
              <a:rPr lang="zh-CN" altLang="en-US" sz="2800" b="1" dirty="0"/>
              <a:t>快速</a:t>
            </a:r>
            <a:r>
              <a:rPr lang="zh-CN" altLang="en-US" sz="2800" b="1" dirty="0" smtClean="0"/>
              <a:t>發展</a:t>
            </a:r>
            <a:r>
              <a:rPr lang="zh-TW" altLang="en-US" sz="2800" b="1" dirty="0" smtClean="0"/>
              <a:t>深刻地改變世界</a:t>
            </a:r>
            <a:endParaRPr lang="zh-CN" altLang="en-US" sz="2800" b="1" dirty="0"/>
          </a:p>
        </p:txBody>
      </p:sp>
      <p:sp>
        <p:nvSpPr>
          <p:cNvPr id="22" name="文本框 10">
            <a:extLst>
              <a:ext uri="{FF2B5EF4-FFF2-40B4-BE49-F238E27FC236}">
                <a16:creationId xmlns:a16="http://schemas.microsoft.com/office/drawing/2014/main" id="{90DBDAC4-2AAF-49D6-871D-684DDD3B251E}"/>
              </a:ext>
            </a:extLst>
          </p:cNvPr>
          <p:cNvSpPr txBox="1"/>
          <p:nvPr/>
        </p:nvSpPr>
        <p:spPr>
          <a:xfrm>
            <a:off x="408802" y="1332082"/>
            <a:ext cx="8761077" cy="4154984"/>
          </a:xfrm>
          <a:prstGeom prst="rect">
            <a:avLst/>
          </a:prstGeom>
          <a:solidFill>
            <a:schemeClr val="accent2">
              <a:lumMod val="20000"/>
              <a:lumOff val="80000"/>
            </a:schemeClr>
          </a:solidFill>
          <a:ln w="28575">
            <a:solidFill>
              <a:srgbClr val="06919A"/>
            </a:solidFill>
          </a:ln>
        </p:spPr>
        <p:txBody>
          <a:bodyPr wrap="square">
            <a:spAutoFit/>
          </a:bodyPr>
          <a:lstStyle/>
          <a:p>
            <a:pPr algn="just"/>
            <a:r>
              <a:rPr lang="zh-TW" altLang="en-US" sz="2400" dirty="0"/>
              <a:t>以人工智能、大數據、雲端運算等成為科技發展的新焦點，世界各國</a:t>
            </a:r>
            <a:r>
              <a:rPr lang="en-US" altLang="zh-TW" sz="2400" dirty="0"/>
              <a:t>/ </a:t>
            </a:r>
            <a:r>
              <a:rPr lang="zh-TW" altLang="en-US" sz="2400" dirty="0"/>
              <a:t>地區也爭相發展</a:t>
            </a:r>
            <a:r>
              <a:rPr lang="zh-TW" altLang="en-US" sz="2400" dirty="0" smtClean="0"/>
              <a:t>，例如</a:t>
            </a:r>
            <a:r>
              <a:rPr lang="en-US" altLang="zh-TW" sz="2400" dirty="0" smtClean="0"/>
              <a:t>:</a:t>
            </a:r>
            <a:endParaRPr lang="en-US" altLang="zh-TW" sz="2400" dirty="0"/>
          </a:p>
          <a:p>
            <a:pPr marL="342900" indent="-342900" algn="just">
              <a:buFont typeface="Arial" panose="020B0604020202020204" pitchFamily="34" charset="0"/>
              <a:buChar char="•"/>
            </a:pPr>
            <a:r>
              <a:rPr lang="zh-TW" altLang="en-US" sz="2400" dirty="0" smtClean="0"/>
              <a:t>國家</a:t>
            </a:r>
            <a:r>
              <a:rPr lang="zh-CN" altLang="en-US" sz="2400" dirty="0" smtClean="0"/>
              <a:t>正在加速推動人工智能</a:t>
            </a:r>
            <a:r>
              <a:rPr lang="zh-CN" altLang="en-US" sz="2400" dirty="0"/>
              <a:t>產業</a:t>
            </a:r>
            <a:r>
              <a:rPr lang="zh-CN" altLang="en-US" sz="2400" dirty="0" smtClean="0"/>
              <a:t>發展</a:t>
            </a:r>
            <a:r>
              <a:rPr lang="zh-TW" altLang="en-US" sz="2400" dirty="0" smtClean="0"/>
              <a:t>，推出多項</a:t>
            </a:r>
            <a:r>
              <a:rPr lang="zh-CN" altLang="en-US" sz="2400" dirty="0" smtClean="0"/>
              <a:t>相關政策，覆蓋政務、醫療、工業互聯網</a:t>
            </a:r>
            <a:r>
              <a:rPr lang="zh-TW" altLang="en-US" sz="2400" dirty="0" smtClean="0"/>
              <a:t>、</a:t>
            </a:r>
            <a:r>
              <a:rPr lang="zh-CN" altLang="en-US" sz="2400" dirty="0" smtClean="0"/>
              <a:t>製造</a:t>
            </a:r>
            <a:r>
              <a:rPr lang="zh-TW" altLang="en-US" sz="2400" dirty="0" smtClean="0"/>
              <a:t>等</a:t>
            </a:r>
            <a:r>
              <a:rPr lang="zh-CN" altLang="en-US" sz="2400" dirty="0" smtClean="0"/>
              <a:t>多領域</a:t>
            </a:r>
            <a:r>
              <a:rPr lang="zh-TW" altLang="en-US" sz="2400" dirty="0" smtClean="0"/>
              <a:t>，推動相關產業、</a:t>
            </a:r>
            <a:r>
              <a:rPr lang="zh-CN" altLang="en-US" sz="2400" dirty="0" smtClean="0"/>
              <a:t>技術開發和應用</a:t>
            </a:r>
            <a:r>
              <a:rPr lang="zh-TW" altLang="en-US" sz="2400" dirty="0" smtClean="0"/>
              <a:t>。</a:t>
            </a:r>
            <a:endParaRPr lang="en-US" altLang="zh-TW" sz="2400" dirty="0" smtClean="0"/>
          </a:p>
          <a:p>
            <a:pPr marL="342900" indent="-342900" algn="just">
              <a:buFont typeface="Arial" panose="020B0604020202020204" pitchFamily="34" charset="0"/>
              <a:buChar char="•"/>
            </a:pPr>
            <a:r>
              <a:rPr lang="zh-TW" altLang="en-US" sz="2400" dirty="0" smtClean="0"/>
              <a:t>香港早在</a:t>
            </a:r>
            <a:r>
              <a:rPr lang="en-US" altLang="zh-TW" sz="2400" dirty="0" smtClean="0"/>
              <a:t>《</a:t>
            </a:r>
            <a:r>
              <a:rPr lang="zh-TW" altLang="en-US" sz="2400" dirty="0"/>
              <a:t>香港智慧城市藍圖</a:t>
            </a:r>
            <a:r>
              <a:rPr lang="en-US" altLang="zh-TW" sz="2400" dirty="0" smtClean="0"/>
              <a:t>》(2017) </a:t>
            </a:r>
            <a:r>
              <a:rPr lang="zh-TW" altLang="en-US" sz="2400" dirty="0" smtClean="0"/>
              <a:t>勾劃「智慧出行」、「智慧生活</a:t>
            </a:r>
            <a:r>
              <a:rPr lang="zh-TW" altLang="en-US" sz="2400" dirty="0"/>
              <a:t>」、</a:t>
            </a:r>
            <a:r>
              <a:rPr lang="zh-TW" altLang="en-US" sz="2400" dirty="0" smtClean="0"/>
              <a:t>「智慧環境」、「智慧市民」、「智慧政府」及「智慧經濟」</a:t>
            </a:r>
            <a:r>
              <a:rPr lang="en-US" altLang="zh-TW" sz="2400" dirty="0" smtClean="0"/>
              <a:t>6</a:t>
            </a:r>
            <a:r>
              <a:rPr lang="zh-TW" altLang="en-US" sz="2400" dirty="0" smtClean="0"/>
              <a:t>個</a:t>
            </a:r>
            <a:r>
              <a:rPr lang="zh-TW" altLang="en-US" sz="2400" dirty="0"/>
              <a:t>主要範疇將要推行</a:t>
            </a:r>
            <a:r>
              <a:rPr lang="zh-TW" altLang="en-US" sz="2400" dirty="0" smtClean="0"/>
              <a:t>的政策</a:t>
            </a:r>
            <a:r>
              <a:rPr lang="zh-TW" altLang="en-US" sz="2400" dirty="0"/>
              <a:t>及措施</a:t>
            </a:r>
            <a:r>
              <a:rPr lang="zh-TW" altLang="en-US" sz="2400" dirty="0" smtClean="0"/>
              <a:t>。</a:t>
            </a:r>
            <a:endParaRPr lang="en-US" altLang="zh-TW" sz="2400" dirty="0" smtClean="0"/>
          </a:p>
          <a:p>
            <a:pPr marL="342900" indent="-342900" algn="just">
              <a:buFont typeface="Arial" panose="020B0604020202020204" pitchFamily="34" charset="0"/>
              <a:buChar char="•"/>
            </a:pPr>
            <a:r>
              <a:rPr lang="en-US" altLang="zh-TW" sz="2400" dirty="0" smtClean="0"/>
              <a:t>2022</a:t>
            </a:r>
            <a:r>
              <a:rPr lang="zh-TW" altLang="en-US" sz="2400" dirty="0"/>
              <a:t>年，大數據與智能世界</a:t>
            </a:r>
            <a:r>
              <a:rPr lang="zh-TW" altLang="en-US" sz="2400" dirty="0" smtClean="0"/>
              <a:t>大會</a:t>
            </a:r>
            <a:r>
              <a:rPr lang="en-US" altLang="zh-TW" sz="2400" dirty="0"/>
              <a:t>(Big Data &amp; AI World</a:t>
            </a:r>
            <a:r>
              <a:rPr lang="en-US" altLang="zh-TW" sz="2400" dirty="0" smtClean="0"/>
              <a:t>)</a:t>
            </a:r>
            <a:r>
              <a:rPr lang="zh-TW" altLang="en-US" sz="2400" dirty="0" smtClean="0"/>
              <a:t>在倫敦舉行。不少參與者相信數碼轉型、大</a:t>
            </a:r>
            <a:r>
              <a:rPr lang="zh-TW" altLang="en-US" sz="2400" dirty="0"/>
              <a:t>數據</a:t>
            </a:r>
            <a:r>
              <a:rPr lang="zh-TW" altLang="en-US" sz="2400" dirty="0" smtClean="0"/>
              <a:t>分析等將</a:t>
            </a:r>
            <a:r>
              <a:rPr lang="zh-TW" altLang="en-US" sz="2400" dirty="0"/>
              <a:t>為企業帶來嶄新的商業</a:t>
            </a:r>
            <a:r>
              <a:rPr lang="zh-TW" altLang="en-US" sz="2400" dirty="0" smtClean="0"/>
              <a:t>優勢，</a:t>
            </a:r>
            <a:r>
              <a:rPr lang="zh-TW" altLang="en-US" sz="2400" dirty="0"/>
              <a:t>並帶來更豐厚的投資回報。</a:t>
            </a:r>
            <a:endParaRPr lang="zh-CN" altLang="en-US" sz="2400" dirty="0"/>
          </a:p>
        </p:txBody>
      </p:sp>
      <p:pic>
        <p:nvPicPr>
          <p:cNvPr id="3" name="Picture 2"/>
          <p:cNvPicPr>
            <a:picLocks noChangeAspect="1"/>
          </p:cNvPicPr>
          <p:nvPr/>
        </p:nvPicPr>
        <p:blipFill>
          <a:blip r:embed="rId3"/>
          <a:stretch>
            <a:fillRect/>
          </a:stretch>
        </p:blipFill>
        <p:spPr>
          <a:xfrm>
            <a:off x="9353713" y="3832781"/>
            <a:ext cx="2504718" cy="1653786"/>
          </a:xfrm>
          <a:prstGeom prst="rect">
            <a:avLst/>
          </a:prstGeom>
        </p:spPr>
      </p:pic>
      <p:sp>
        <p:nvSpPr>
          <p:cNvPr id="25" name="文字方塊 9"/>
          <p:cNvSpPr txBox="1"/>
          <p:nvPr/>
        </p:nvSpPr>
        <p:spPr>
          <a:xfrm>
            <a:off x="2792526" y="5602279"/>
            <a:ext cx="6989829" cy="1200329"/>
          </a:xfrm>
          <a:prstGeom prst="rect">
            <a:avLst/>
          </a:prstGeom>
          <a:noFill/>
        </p:spPr>
        <p:txBody>
          <a:bodyPr wrap="square" rtlCol="0">
            <a:spAutoFit/>
          </a:bodyPr>
          <a:lstStyle/>
          <a:p>
            <a:r>
              <a:rPr lang="zh-TW" altLang="en-US" sz="1200" dirty="0" smtClean="0"/>
              <a:t>有關上述的詳情，請參看：</a:t>
            </a:r>
            <a:endParaRPr lang="en-US" altLang="zh-TW" sz="1200" dirty="0" smtClean="0"/>
          </a:p>
          <a:p>
            <a:pPr marL="285750" indent="-285750">
              <a:buFont typeface="Arial" panose="020B0604020202020204" pitchFamily="34" charset="0"/>
              <a:buChar char="•"/>
            </a:pPr>
            <a:r>
              <a:rPr lang="zh-TW" altLang="en-US" sz="1200" dirty="0" smtClean="0"/>
              <a:t>中國政府網 </a:t>
            </a:r>
            <a:r>
              <a:rPr lang="en-US" altLang="zh-TW" sz="1200" dirty="0" smtClean="0"/>
              <a:t>(http</a:t>
            </a:r>
            <a:r>
              <a:rPr lang="en-US" altLang="zh-TW" sz="1200" dirty="0"/>
              <a:t>://</a:t>
            </a:r>
            <a:r>
              <a:rPr lang="en-US" altLang="zh-TW" sz="1200" dirty="0" smtClean="0"/>
              <a:t>www.gov.cn/xinwen/2020-06/25/content_5521854.htm)</a:t>
            </a:r>
          </a:p>
          <a:p>
            <a:pPr marL="285750" indent="-285750">
              <a:buFont typeface="Arial" panose="020B0604020202020204" pitchFamily="34" charset="0"/>
              <a:buChar char="•"/>
            </a:pPr>
            <a:r>
              <a:rPr lang="zh-TW" altLang="en-US" sz="1200" dirty="0" smtClean="0"/>
              <a:t>人民網 </a:t>
            </a:r>
            <a:r>
              <a:rPr lang="en-US" altLang="zh-TW" sz="1200" dirty="0" smtClean="0"/>
              <a:t>(http</a:t>
            </a:r>
            <a:r>
              <a:rPr lang="en-US" altLang="zh-TW" sz="1200" dirty="0"/>
              <a:t>://</a:t>
            </a:r>
            <a:r>
              <a:rPr lang="en-US" altLang="zh-TW" sz="1200" dirty="0" smtClean="0"/>
              <a:t>finance.people.com.cn/BIG5/n1/2021/0528/c1004-32115575.html)</a:t>
            </a:r>
            <a:endParaRPr lang="en-US" altLang="zh-TW" sz="1200" dirty="0"/>
          </a:p>
          <a:p>
            <a:pPr marL="285750" indent="-285750">
              <a:buFont typeface="Arial" panose="020B0604020202020204" pitchFamily="34" charset="0"/>
              <a:buChar char="•"/>
            </a:pPr>
            <a:r>
              <a:rPr lang="zh-TW" altLang="en-US" sz="1200" dirty="0" smtClean="0"/>
              <a:t>香港立法</a:t>
            </a:r>
            <a:r>
              <a:rPr lang="zh-TW" altLang="en-US" sz="1200" dirty="0"/>
              <a:t>會</a:t>
            </a:r>
            <a:r>
              <a:rPr lang="zh-TW" altLang="en-US" sz="1200" dirty="0" smtClean="0"/>
              <a:t>秘書處資料</a:t>
            </a:r>
            <a:r>
              <a:rPr lang="en-US" altLang="zh-TW" sz="1200" dirty="0" smtClean="0"/>
              <a:t>(</a:t>
            </a:r>
            <a:r>
              <a:rPr lang="zh-TW" altLang="en-US" sz="1200" dirty="0" smtClean="0"/>
              <a:t> </a:t>
            </a:r>
            <a:r>
              <a:rPr lang="en-US" altLang="zh-TW" sz="1200" dirty="0" smtClean="0"/>
              <a:t>https</a:t>
            </a:r>
            <a:r>
              <a:rPr lang="en-US" altLang="zh-TW" sz="1200" dirty="0"/>
              <a:t>://</a:t>
            </a:r>
            <a:r>
              <a:rPr lang="en-US" altLang="zh-TW" sz="1200" dirty="0" smtClean="0"/>
              <a:t>www.legco.gov.hk/research-publications/chinese/1920in01-study-of-development-blueprints-and-growth-drivers-of-artificial-intelligence-in-selected-places-20191023-c.pdf )</a:t>
            </a:r>
          </a:p>
          <a:p>
            <a:pPr marL="285750" indent="-285750">
              <a:buFont typeface="Arial" panose="020B0604020202020204" pitchFamily="34" charset="0"/>
              <a:buChar char="•"/>
            </a:pPr>
            <a:r>
              <a:rPr lang="zh-TW" altLang="en-US" sz="1200" dirty="0" smtClean="0"/>
              <a:t>香港貿易發展局 </a:t>
            </a:r>
            <a:r>
              <a:rPr lang="en-US" altLang="zh-TW" sz="1200" dirty="0" smtClean="0"/>
              <a:t>(</a:t>
            </a:r>
            <a:r>
              <a:rPr lang="en-US" altLang="zh-HK" sz="1200" dirty="0" smtClean="0"/>
              <a:t>https</a:t>
            </a:r>
            <a:r>
              <a:rPr lang="en-US" altLang="zh-HK" sz="1200" dirty="0"/>
              <a:t>://</a:t>
            </a:r>
            <a:r>
              <a:rPr lang="en-US" altLang="zh-HK" sz="1200" dirty="0" smtClean="0"/>
              <a:t>research.hktdc.com/tc/article/MTA0MDUzOTUxMA</a:t>
            </a:r>
            <a:r>
              <a:rPr lang="en-US" altLang="zh-TW" sz="1200" dirty="0" smtClean="0"/>
              <a:t>)</a:t>
            </a:r>
            <a:endParaRPr lang="zh-HK" altLang="en-US" sz="1200" dirty="0"/>
          </a:p>
        </p:txBody>
      </p:sp>
      <p:pic>
        <p:nvPicPr>
          <p:cNvPr id="4" name="Picture 3"/>
          <p:cNvPicPr>
            <a:picLocks noChangeAspect="1"/>
          </p:cNvPicPr>
          <p:nvPr/>
        </p:nvPicPr>
        <p:blipFill>
          <a:blip r:embed="rId4"/>
          <a:stretch>
            <a:fillRect/>
          </a:stretch>
        </p:blipFill>
        <p:spPr>
          <a:xfrm>
            <a:off x="408802" y="5592808"/>
            <a:ext cx="2256965" cy="298090"/>
          </a:xfrm>
          <a:prstGeom prst="rect">
            <a:avLst/>
          </a:prstGeom>
        </p:spPr>
      </p:pic>
      <p:pic>
        <p:nvPicPr>
          <p:cNvPr id="6" name="Picture 5"/>
          <p:cNvPicPr>
            <a:picLocks noChangeAspect="1"/>
          </p:cNvPicPr>
          <p:nvPr/>
        </p:nvPicPr>
        <p:blipFill>
          <a:blip r:embed="rId5"/>
          <a:stretch>
            <a:fillRect/>
          </a:stretch>
        </p:blipFill>
        <p:spPr>
          <a:xfrm>
            <a:off x="408802" y="6009863"/>
            <a:ext cx="762209" cy="287066"/>
          </a:xfrm>
          <a:prstGeom prst="rect">
            <a:avLst/>
          </a:prstGeom>
        </p:spPr>
      </p:pic>
      <p:pic>
        <p:nvPicPr>
          <p:cNvPr id="7" name="Picture 6"/>
          <p:cNvPicPr>
            <a:picLocks noChangeAspect="1"/>
          </p:cNvPicPr>
          <p:nvPr/>
        </p:nvPicPr>
        <p:blipFill>
          <a:blip r:embed="rId6"/>
          <a:stretch>
            <a:fillRect/>
          </a:stretch>
        </p:blipFill>
        <p:spPr>
          <a:xfrm>
            <a:off x="1386880" y="5979452"/>
            <a:ext cx="429959" cy="448386"/>
          </a:xfrm>
          <a:prstGeom prst="rect">
            <a:avLst/>
          </a:prstGeom>
        </p:spPr>
      </p:pic>
      <p:pic>
        <p:nvPicPr>
          <p:cNvPr id="8" name="Picture 7"/>
          <p:cNvPicPr>
            <a:picLocks noChangeAspect="1"/>
          </p:cNvPicPr>
          <p:nvPr/>
        </p:nvPicPr>
        <p:blipFill>
          <a:blip r:embed="rId7"/>
          <a:stretch>
            <a:fillRect/>
          </a:stretch>
        </p:blipFill>
        <p:spPr>
          <a:xfrm>
            <a:off x="2032709" y="5996640"/>
            <a:ext cx="514506" cy="411605"/>
          </a:xfrm>
          <a:prstGeom prst="rect">
            <a:avLst/>
          </a:prstGeom>
        </p:spPr>
      </p:pic>
      <p:sp>
        <p:nvSpPr>
          <p:cNvPr id="9" name="Rectangle 8"/>
          <p:cNvSpPr/>
          <p:nvPr/>
        </p:nvSpPr>
        <p:spPr>
          <a:xfrm>
            <a:off x="9759210" y="5486567"/>
            <a:ext cx="1997663" cy="276999"/>
          </a:xfrm>
          <a:prstGeom prst="rect">
            <a:avLst/>
          </a:prstGeom>
        </p:spPr>
        <p:txBody>
          <a:bodyPr wrap="none">
            <a:spAutoFit/>
          </a:bodyPr>
          <a:lstStyle/>
          <a:p>
            <a:r>
              <a:rPr lang="zh-TW" altLang="en-US" sz="1200" dirty="0" smtClean="0"/>
              <a:t>圖片來源</a:t>
            </a:r>
            <a:r>
              <a:rPr lang="en-US" altLang="zh-TW" sz="1200" dirty="0" smtClean="0"/>
              <a:t>: </a:t>
            </a:r>
            <a:r>
              <a:rPr lang="zh-TW" altLang="en-US" sz="1200" dirty="0" smtClean="0"/>
              <a:t>香港</a:t>
            </a:r>
            <a:r>
              <a:rPr lang="zh-TW" altLang="en-US" sz="1200" dirty="0"/>
              <a:t>貿易發展局 </a:t>
            </a:r>
            <a:endParaRPr lang="en-US" sz="1200" dirty="0"/>
          </a:p>
        </p:txBody>
      </p:sp>
      <p:pic>
        <p:nvPicPr>
          <p:cNvPr id="13" name="图片 9">
            <a:extLst>
              <a:ext uri="{FF2B5EF4-FFF2-40B4-BE49-F238E27FC236}">
                <a16:creationId xmlns:a16="http://schemas.microsoft.com/office/drawing/2014/main" id="{6C44F8F4-C508-8334-51C6-0B8AE14B8084}"/>
              </a:ext>
            </a:extLst>
          </p:cNvPr>
          <p:cNvPicPr>
            <a:picLocks noChangeAspect="1"/>
          </p:cNvPicPr>
          <p:nvPr/>
        </p:nvPicPr>
        <p:blipFill rotWithShape="1">
          <a:blip r:embed="rId8"/>
          <a:srcRect l="5033" t="4853" r="2202" b="6095"/>
          <a:stretch/>
        </p:blipFill>
        <p:spPr>
          <a:xfrm>
            <a:off x="9612159" y="1321967"/>
            <a:ext cx="1987826" cy="1929323"/>
          </a:xfrm>
          <a:prstGeom prst="rect">
            <a:avLst/>
          </a:prstGeom>
        </p:spPr>
      </p:pic>
      <p:sp>
        <p:nvSpPr>
          <p:cNvPr id="5" name="Rectangle 4"/>
          <p:cNvSpPr/>
          <p:nvPr/>
        </p:nvSpPr>
        <p:spPr>
          <a:xfrm>
            <a:off x="9368437" y="3265036"/>
            <a:ext cx="2468786" cy="553998"/>
          </a:xfrm>
          <a:prstGeom prst="rect">
            <a:avLst/>
          </a:prstGeom>
        </p:spPr>
        <p:txBody>
          <a:bodyPr wrap="square">
            <a:spAutoFit/>
          </a:bodyPr>
          <a:lstStyle/>
          <a:p>
            <a:r>
              <a:rPr lang="zh-TW" altLang="en-US" sz="1000" dirty="0"/>
              <a:t>圖片來源</a:t>
            </a:r>
            <a:r>
              <a:rPr lang="en-US" altLang="zh-TW" sz="1000" dirty="0"/>
              <a:t>: </a:t>
            </a:r>
            <a:r>
              <a:rPr lang="zh-CN" altLang="en-US" sz="1000" dirty="0"/>
              <a:t>香港智慧城市蓝图（</a:t>
            </a:r>
            <a:r>
              <a:rPr lang="en-US" altLang="zh-TW" sz="1000" dirty="0"/>
              <a:t>https://www.smartcity.gov.hk/tc/vision-and-mission.html</a:t>
            </a:r>
            <a:r>
              <a:rPr lang="zh-CN" altLang="en-US" sz="1000" dirty="0"/>
              <a:t>）</a:t>
            </a:r>
            <a:endParaRPr lang="en-US" sz="1000" dirty="0"/>
          </a:p>
        </p:txBody>
      </p:sp>
    </p:spTree>
    <p:extLst>
      <p:ext uri="{BB962C8B-B14F-4D97-AF65-F5344CB8AC3E}">
        <p14:creationId xmlns:p14="http://schemas.microsoft.com/office/powerpoint/2010/main" val="3680759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36DFBA9-3F5F-44BE-83E6-BA8ADD3371F2}"/>
              </a:ext>
            </a:extLst>
          </p:cNvPr>
          <p:cNvSpPr txBox="1"/>
          <p:nvPr/>
        </p:nvSpPr>
        <p:spPr>
          <a:xfrm>
            <a:off x="10051734" y="3229664"/>
            <a:ext cx="1959923" cy="461665"/>
          </a:xfrm>
          <a:prstGeom prst="rect">
            <a:avLst/>
          </a:prstGeom>
          <a:noFill/>
        </p:spPr>
        <p:txBody>
          <a:bodyPr wrap="square" rtlCol="0">
            <a:spAutoFit/>
          </a:bodyPr>
          <a:lstStyle/>
          <a:p>
            <a:r>
              <a:rPr lang="zh-CN" altLang="en-US" sz="1200" dirty="0">
                <a:latin typeface="DFKai-SB" panose="03000509000000000000" pitchFamily="65" charset="-120"/>
                <a:ea typeface="DFKai-SB" panose="03000509000000000000" pitchFamily="65" charset="-120"/>
                <a:cs typeface="+mj-cs"/>
              </a:rPr>
              <a:t>智能</a:t>
            </a:r>
            <a:r>
              <a:rPr lang="zh-CN" altLang="en-US" sz="1200" dirty="0" smtClean="0">
                <a:latin typeface="DFKai-SB" panose="03000509000000000000" pitchFamily="65" charset="-120"/>
                <a:ea typeface="DFKai-SB" panose="03000509000000000000" pitchFamily="65" charset="-120"/>
                <a:cs typeface="+mj-cs"/>
              </a:rPr>
              <a:t>手機語音輸入</a:t>
            </a:r>
            <a:r>
              <a:rPr lang="zh-TW" altLang="en-US" sz="1200" dirty="0" smtClean="0">
                <a:latin typeface="DFKai-SB" panose="03000509000000000000" pitchFamily="65" charset="-120"/>
                <a:ea typeface="DFKai-SB" panose="03000509000000000000" pitchFamily="65" charset="-120"/>
                <a:cs typeface="+mj-cs"/>
              </a:rPr>
              <a:t>、語音翻譯是人工智能科技應用</a:t>
            </a:r>
            <a:endParaRPr lang="zh-CN" altLang="en-US" sz="1200" dirty="0">
              <a:latin typeface="DFKai-SB" panose="03000509000000000000" pitchFamily="65" charset="-120"/>
              <a:ea typeface="DFKai-SB" panose="03000509000000000000" pitchFamily="65" charset="-120"/>
              <a:cs typeface="+mj-cs"/>
            </a:endParaRPr>
          </a:p>
        </p:txBody>
      </p:sp>
      <p:grpSp>
        <p:nvGrpSpPr>
          <p:cNvPr id="7" name="组合 6">
            <a:extLst>
              <a:ext uri="{FF2B5EF4-FFF2-40B4-BE49-F238E27FC236}">
                <a16:creationId xmlns:a16="http://schemas.microsoft.com/office/drawing/2014/main" id="{5BE96C4A-A614-4556-B033-19AB25921C80}"/>
              </a:ext>
            </a:extLst>
          </p:cNvPr>
          <p:cNvGrpSpPr/>
          <p:nvPr/>
        </p:nvGrpSpPr>
        <p:grpSpPr>
          <a:xfrm>
            <a:off x="566941" y="471785"/>
            <a:ext cx="1253234" cy="516434"/>
            <a:chOff x="977900" y="409604"/>
            <a:chExt cx="2674938" cy="822296"/>
          </a:xfrm>
        </p:grpSpPr>
        <p:sp>
          <p:nvSpPr>
            <p:cNvPr id="8" name="矩形 7">
              <a:extLst>
                <a:ext uri="{FF2B5EF4-FFF2-40B4-BE49-F238E27FC236}">
                  <a16:creationId xmlns:a16="http://schemas.microsoft.com/office/drawing/2014/main" id="{1A043CC8-6E32-47D3-94F1-9B9A7CCC4CA5}"/>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E4771F24-39A9-405C-A236-876485094006}"/>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文本框 13">
              <a:extLst>
                <a:ext uri="{FF2B5EF4-FFF2-40B4-BE49-F238E27FC236}">
                  <a16:creationId xmlns:a16="http://schemas.microsoft.com/office/drawing/2014/main" id="{F49CC6A3-9EE4-4FB5-B41B-3BAC94BB01EC}"/>
                </a:ext>
              </a:extLst>
            </p:cNvPr>
            <p:cNvSpPr txBox="1">
              <a:spLocks noChangeArrowheads="1"/>
            </p:cNvSpPr>
            <p:nvPr/>
          </p:nvSpPr>
          <p:spPr bwMode="auto">
            <a:xfrm>
              <a:off x="1341438" y="409604"/>
              <a:ext cx="231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smtClean="0">
                  <a:latin typeface="標楷體" panose="03000509000000000000" pitchFamily="65" charset="-120"/>
                  <a:ea typeface="標楷體" panose="03000509000000000000" pitchFamily="65" charset="-120"/>
                </a:rPr>
                <a:t>導入</a:t>
              </a:r>
              <a:endParaRPr lang="zh-CN" altLang="en-US" sz="2800" b="1" dirty="0">
                <a:latin typeface="標楷體" panose="03000509000000000000" pitchFamily="65" charset="-120"/>
                <a:ea typeface="標楷體" panose="03000509000000000000" pitchFamily="65" charset="-120"/>
              </a:endParaRPr>
            </a:p>
          </p:txBody>
        </p:sp>
        <p:cxnSp>
          <p:nvCxnSpPr>
            <p:cNvPr id="11" name="直接连接符 10">
              <a:extLst>
                <a:ext uri="{FF2B5EF4-FFF2-40B4-BE49-F238E27FC236}">
                  <a16:creationId xmlns:a16="http://schemas.microsoft.com/office/drawing/2014/main" id="{B6DD564D-039C-4196-87E9-E9705F303D4E}"/>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文本框 11">
            <a:extLst>
              <a:ext uri="{FF2B5EF4-FFF2-40B4-BE49-F238E27FC236}">
                <a16:creationId xmlns:a16="http://schemas.microsoft.com/office/drawing/2014/main" id="{FE625FC7-DE81-4114-93C0-FEC544F74478}"/>
              </a:ext>
            </a:extLst>
          </p:cNvPr>
          <p:cNvSpPr txBox="1"/>
          <p:nvPr/>
        </p:nvSpPr>
        <p:spPr>
          <a:xfrm>
            <a:off x="690957" y="1181624"/>
            <a:ext cx="9113586" cy="143017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spcBef>
                <a:spcPts val="0"/>
              </a:spcBef>
            </a:pPr>
            <a:r>
              <a:rPr lang="zh-CN" altLang="en-US" sz="2600" b="0" dirty="0" smtClean="0"/>
              <a:t>對於人工智</a:t>
            </a:r>
            <a:r>
              <a:rPr lang="zh-TW" altLang="en-US" sz="2600" b="0" dirty="0" smtClean="0"/>
              <a:t>能</a:t>
            </a:r>
            <a:r>
              <a:rPr lang="zh-CN" altLang="en-US" sz="2600" b="0" dirty="0" smtClean="0"/>
              <a:t>，人們最容易想到的就是機</a:t>
            </a:r>
            <a:r>
              <a:rPr lang="zh-TW" altLang="en-US" sz="2600" b="0" dirty="0" smtClean="0"/>
              <a:t>械</a:t>
            </a:r>
            <a:r>
              <a:rPr lang="zh-CN" altLang="en-US" sz="2600" b="0" dirty="0" smtClean="0"/>
              <a:t>人。事實上，除了機</a:t>
            </a:r>
            <a:r>
              <a:rPr lang="zh-TW" altLang="en-US" sz="2600" b="0" dirty="0" smtClean="0"/>
              <a:t>械</a:t>
            </a:r>
            <a:r>
              <a:rPr lang="zh-CN" altLang="en-US" sz="2600" b="0" dirty="0" smtClean="0"/>
              <a:t>人以外，生活中的智</a:t>
            </a:r>
            <a:r>
              <a:rPr lang="zh-TW" altLang="en-US" sz="2600" b="0" dirty="0" smtClean="0"/>
              <a:t>能</a:t>
            </a:r>
            <a:r>
              <a:rPr lang="zh-CN" altLang="en-US" sz="2600" b="0" dirty="0" smtClean="0"/>
              <a:t>手機、</a:t>
            </a:r>
            <a:r>
              <a:rPr lang="zh-CN" altLang="en-US" sz="2600" b="0" dirty="0"/>
              <a:t>語音輸入</a:t>
            </a:r>
            <a:r>
              <a:rPr lang="zh-CN" altLang="en-US" sz="2600" b="0" dirty="0" smtClean="0"/>
              <a:t>、</a:t>
            </a:r>
            <a:r>
              <a:rPr lang="zh-TW" altLang="en-US" sz="2600" b="0" dirty="0"/>
              <a:t>語音助理、</a:t>
            </a:r>
            <a:r>
              <a:rPr lang="zh-TW" altLang="en-US" sz="2600" b="0" dirty="0" smtClean="0"/>
              <a:t>翻譯</a:t>
            </a:r>
            <a:r>
              <a:rPr lang="zh-TW" altLang="en-US" sz="2600" b="0" dirty="0"/>
              <a:t>、</a:t>
            </a:r>
            <a:r>
              <a:rPr lang="zh-CN" altLang="en-US" sz="2600" b="0" dirty="0" smtClean="0"/>
              <a:t>無人機、生物特徵識別等都與應用人工智能相關。</a:t>
            </a:r>
            <a:endParaRPr lang="zh-CN" altLang="en-US" sz="2600" b="0" dirty="0"/>
          </a:p>
        </p:txBody>
      </p:sp>
      <p:sp>
        <p:nvSpPr>
          <p:cNvPr id="14" name="Rectangle 4">
            <a:extLst>
              <a:ext uri="{FF2B5EF4-FFF2-40B4-BE49-F238E27FC236}">
                <a16:creationId xmlns:a16="http://schemas.microsoft.com/office/drawing/2014/main" id="{8F75E1B4-07D6-431F-8A38-6A9D2A7C5AEE}"/>
              </a:ext>
            </a:extLst>
          </p:cNvPr>
          <p:cNvSpPr/>
          <p:nvPr/>
        </p:nvSpPr>
        <p:spPr>
          <a:xfrm>
            <a:off x="690957" y="2762754"/>
            <a:ext cx="9113586" cy="928575"/>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90204" pitchFamily="34" charset="0"/>
              <a:buChar char="•"/>
            </a:pPr>
            <a:r>
              <a:rPr lang="zh-CN" altLang="en-US" sz="2600" dirty="0" smtClean="0">
                <a:solidFill>
                  <a:schemeClr val="tx1"/>
                </a:solidFill>
                <a:latin typeface="DFKai-SB" panose="03000509000000000000" pitchFamily="65" charset="-120"/>
                <a:ea typeface="DFKai-SB" panose="03000509000000000000" pitchFamily="65" charset="-120"/>
              </a:rPr>
              <a:t>試分享人工智能</a:t>
            </a:r>
            <a:r>
              <a:rPr lang="zh-CN" altLang="en-US" sz="2600" dirty="0">
                <a:solidFill>
                  <a:schemeClr val="tx1"/>
                </a:solidFill>
                <a:latin typeface="DFKai-SB" panose="03000509000000000000" pitchFamily="65" charset="-120"/>
                <a:ea typeface="DFKai-SB" panose="03000509000000000000" pitchFamily="65" charset="-120"/>
              </a:rPr>
              <a:t>在生活中的</a:t>
            </a:r>
            <a:r>
              <a:rPr lang="zh-CN" altLang="en-US" sz="2600" dirty="0" smtClean="0">
                <a:solidFill>
                  <a:schemeClr val="tx1"/>
                </a:solidFill>
                <a:latin typeface="DFKai-SB" panose="03000509000000000000" pitchFamily="65" charset="-120"/>
                <a:ea typeface="DFKai-SB" panose="03000509000000000000" pitchFamily="65" charset="-120"/>
              </a:rPr>
              <a:t>應用</a:t>
            </a:r>
            <a:r>
              <a:rPr lang="zh-CN" altLang="en-US" sz="2600" dirty="0">
                <a:solidFill>
                  <a:schemeClr val="tx1"/>
                </a:solidFill>
                <a:latin typeface="DFKai-SB" panose="03000509000000000000" pitchFamily="65" charset="-120"/>
                <a:ea typeface="DFKai-SB" panose="03000509000000000000" pitchFamily="65" charset="-120"/>
              </a:rPr>
              <a:t>。</a:t>
            </a:r>
            <a:endParaRPr lang="en-US" altLang="zh-CN" sz="2600" dirty="0">
              <a:solidFill>
                <a:schemeClr val="tx1"/>
              </a:solidFill>
              <a:latin typeface="DFKai-SB" panose="03000509000000000000" pitchFamily="65" charset="-120"/>
              <a:ea typeface="DFKai-SB" panose="03000509000000000000" pitchFamily="65" charset="-120"/>
            </a:endParaRPr>
          </a:p>
          <a:p>
            <a:pPr marL="342900" indent="-342900">
              <a:buFont typeface="Arial" panose="020B0604020202090204" pitchFamily="34" charset="0"/>
              <a:buChar char="•"/>
            </a:pPr>
            <a:r>
              <a:rPr lang="zh-TW" altLang="en-US" sz="2600" dirty="0" smtClean="0">
                <a:solidFill>
                  <a:schemeClr val="tx1"/>
                </a:solidFill>
                <a:latin typeface="DFKai-SB" panose="03000509000000000000" pitchFamily="65" charset="-120"/>
                <a:ea typeface="DFKai-SB" panose="03000509000000000000" pitchFamily="65" charset="-120"/>
              </a:rPr>
              <a:t>你曾使用人工智能</a:t>
            </a:r>
            <a:r>
              <a:rPr lang="en-US" altLang="zh-TW" sz="2600" dirty="0" smtClean="0">
                <a:solidFill>
                  <a:schemeClr val="tx1"/>
                </a:solidFill>
                <a:latin typeface="DFKai-SB" panose="03000509000000000000" pitchFamily="65" charset="-120"/>
                <a:ea typeface="DFKai-SB" panose="03000509000000000000" pitchFamily="65" charset="-120"/>
              </a:rPr>
              <a:t>? </a:t>
            </a:r>
            <a:r>
              <a:rPr lang="zh-TW" altLang="en-US" sz="2600" dirty="0" smtClean="0">
                <a:solidFill>
                  <a:schemeClr val="tx1"/>
                </a:solidFill>
                <a:latin typeface="DFKai-SB" panose="03000509000000000000" pitchFamily="65" charset="-120"/>
                <a:ea typeface="DFKai-SB" panose="03000509000000000000" pitchFamily="65" charset="-120"/>
              </a:rPr>
              <a:t>分享你的體驗</a:t>
            </a:r>
            <a:r>
              <a:rPr lang="zh-CN" altLang="en-US" sz="2600" dirty="0" smtClean="0">
                <a:solidFill>
                  <a:schemeClr val="tx1"/>
                </a:solidFill>
                <a:latin typeface="DFKai-SB" panose="03000509000000000000" pitchFamily="65" charset="-120"/>
                <a:ea typeface="DFKai-SB" panose="03000509000000000000" pitchFamily="65" charset="-120"/>
              </a:rPr>
              <a:t>。</a:t>
            </a:r>
            <a:endParaRPr lang="en-US" altLang="zh-HK" sz="2600" dirty="0">
              <a:solidFill>
                <a:schemeClr val="tx1"/>
              </a:solidFill>
              <a:latin typeface="DFKai-SB" panose="03000509000000000000" pitchFamily="65" charset="-120"/>
              <a:ea typeface="DFKai-SB" panose="03000509000000000000" pitchFamily="65" charset="-120"/>
            </a:endParaRPr>
          </a:p>
        </p:txBody>
      </p:sp>
      <p:grpSp>
        <p:nvGrpSpPr>
          <p:cNvPr id="78" name="组合 77">
            <a:extLst>
              <a:ext uri="{FF2B5EF4-FFF2-40B4-BE49-F238E27FC236}">
                <a16:creationId xmlns:a16="http://schemas.microsoft.com/office/drawing/2014/main" id="{9A65D960-DF4A-4CD8-99B7-84A26FE97C1B}"/>
              </a:ext>
            </a:extLst>
          </p:cNvPr>
          <p:cNvGrpSpPr>
            <a:grpSpLocks noChangeAspect="1"/>
          </p:cNvGrpSpPr>
          <p:nvPr/>
        </p:nvGrpSpPr>
        <p:grpSpPr>
          <a:xfrm>
            <a:off x="335147" y="3972213"/>
            <a:ext cx="579614" cy="540000"/>
            <a:chOff x="4737417" y="536376"/>
            <a:chExt cx="848799" cy="790790"/>
          </a:xfrm>
        </p:grpSpPr>
        <p:sp>
          <p:nvSpPr>
            <p:cNvPr id="79" name="矩形: 对角圆角 78">
              <a:extLst>
                <a:ext uri="{FF2B5EF4-FFF2-40B4-BE49-F238E27FC236}">
                  <a16:creationId xmlns:a16="http://schemas.microsoft.com/office/drawing/2014/main" id="{84AD67B4-6009-4AFC-BEBE-8A39EF72336E}"/>
                </a:ext>
              </a:extLst>
            </p:cNvPr>
            <p:cNvSpPr/>
            <p:nvPr/>
          </p:nvSpPr>
          <p:spPr>
            <a:xfrm>
              <a:off x="4737417" y="563579"/>
              <a:ext cx="763587" cy="763587"/>
            </a:xfrm>
            <a:prstGeom prst="round2DiagRect">
              <a:avLst>
                <a:gd name="adj1" fmla="val 16667"/>
                <a:gd name="adj2" fmla="val 1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对角圆角 79">
              <a:extLst>
                <a:ext uri="{FF2B5EF4-FFF2-40B4-BE49-F238E27FC236}">
                  <a16:creationId xmlns:a16="http://schemas.microsoft.com/office/drawing/2014/main" id="{F4B1D789-9F78-45C1-8C8D-1A1BFE4CFEDB}"/>
                </a:ext>
              </a:extLst>
            </p:cNvPr>
            <p:cNvSpPr/>
            <p:nvPr/>
          </p:nvSpPr>
          <p:spPr>
            <a:xfrm>
              <a:off x="4822629" y="562971"/>
              <a:ext cx="763587" cy="763587"/>
            </a:xfrm>
            <a:prstGeom prst="round2DiagRect">
              <a:avLst>
                <a:gd name="adj1" fmla="val 16667"/>
                <a:gd name="adj2" fmla="val 1363"/>
              </a:avLst>
            </a:prstGeom>
            <a:solidFill>
              <a:srgbClr val="386DFC">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对角圆角 80">
              <a:extLst>
                <a:ext uri="{FF2B5EF4-FFF2-40B4-BE49-F238E27FC236}">
                  <a16:creationId xmlns:a16="http://schemas.microsoft.com/office/drawing/2014/main" id="{D2A8F8CB-EEE2-46EF-AD8C-7E310B382FC7}"/>
                </a:ext>
              </a:extLst>
            </p:cNvPr>
            <p:cNvSpPr/>
            <p:nvPr/>
          </p:nvSpPr>
          <p:spPr>
            <a:xfrm>
              <a:off x="4773939" y="536376"/>
              <a:ext cx="763587" cy="763587"/>
            </a:xfrm>
            <a:prstGeom prst="round2DiagRect">
              <a:avLst>
                <a:gd name="adj1" fmla="val 16667"/>
                <a:gd name="adj2" fmla="val 1363"/>
              </a:avLst>
            </a:prstGeom>
            <a:solidFill>
              <a:srgbClr val="386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Group 8">
              <a:extLst>
                <a:ext uri="{FF2B5EF4-FFF2-40B4-BE49-F238E27FC236}">
                  <a16:creationId xmlns:a16="http://schemas.microsoft.com/office/drawing/2014/main" id="{E247FB39-BD80-4349-B67D-D62FE1D08637}"/>
                </a:ext>
              </a:extLst>
            </p:cNvPr>
            <p:cNvGrpSpPr>
              <a:grpSpLocks noChangeAspect="1"/>
            </p:cNvGrpSpPr>
            <p:nvPr/>
          </p:nvGrpSpPr>
          <p:grpSpPr bwMode="auto">
            <a:xfrm>
              <a:off x="4880078" y="685968"/>
              <a:ext cx="528638" cy="487363"/>
              <a:chOff x="2938" y="305"/>
              <a:chExt cx="333" cy="307"/>
            </a:xfrm>
          </p:grpSpPr>
          <p:sp>
            <p:nvSpPr>
              <p:cNvPr id="83" name="Freeform 9">
                <a:extLst>
                  <a:ext uri="{FF2B5EF4-FFF2-40B4-BE49-F238E27FC236}">
                    <a16:creationId xmlns:a16="http://schemas.microsoft.com/office/drawing/2014/main" id="{CBB205F2-C2FB-457B-A0EF-C68E061BB0A4}"/>
                  </a:ext>
                </a:extLst>
              </p:cNvPr>
              <p:cNvSpPr>
                <a:spLocks/>
              </p:cNvSpPr>
              <p:nvPr/>
            </p:nvSpPr>
            <p:spPr bwMode="auto">
              <a:xfrm>
                <a:off x="2938" y="305"/>
                <a:ext cx="167" cy="307"/>
              </a:xfrm>
              <a:custGeom>
                <a:avLst/>
                <a:gdLst>
                  <a:gd name="T0" fmla="*/ 0 w 38"/>
                  <a:gd name="T1" fmla="*/ 0 h 70"/>
                  <a:gd name="T2" fmla="*/ 22 w 38"/>
                  <a:gd name="T3" fmla="*/ 0 h 70"/>
                  <a:gd name="T4" fmla="*/ 38 w 38"/>
                  <a:gd name="T5" fmla="*/ 16 h 70"/>
                  <a:gd name="T6" fmla="*/ 38 w 38"/>
                  <a:gd name="T7" fmla="*/ 70 h 70"/>
                  <a:gd name="T8" fmla="*/ 26 w 38"/>
                  <a:gd name="T9" fmla="*/ 58 h 70"/>
                  <a:gd name="T10" fmla="*/ 0 w 38"/>
                  <a:gd name="T11" fmla="*/ 58 h 70"/>
                  <a:gd name="T12" fmla="*/ 0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0" y="0"/>
                    </a:moveTo>
                    <a:cubicBezTo>
                      <a:pt x="22" y="0"/>
                      <a:pt x="22" y="0"/>
                      <a:pt x="22" y="0"/>
                    </a:cubicBezTo>
                    <a:cubicBezTo>
                      <a:pt x="31" y="0"/>
                      <a:pt x="38" y="7"/>
                      <a:pt x="38" y="16"/>
                    </a:cubicBezTo>
                    <a:cubicBezTo>
                      <a:pt x="38" y="70"/>
                      <a:pt x="38" y="70"/>
                      <a:pt x="38" y="70"/>
                    </a:cubicBezTo>
                    <a:cubicBezTo>
                      <a:pt x="38" y="63"/>
                      <a:pt x="33" y="58"/>
                      <a:pt x="26" y="58"/>
                    </a:cubicBezTo>
                    <a:cubicBezTo>
                      <a:pt x="0" y="58"/>
                      <a:pt x="0" y="58"/>
                      <a:pt x="0" y="58"/>
                    </a:cubicBezTo>
                    <a:lnTo>
                      <a:pt x="0" y="0"/>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10">
                <a:extLst>
                  <a:ext uri="{FF2B5EF4-FFF2-40B4-BE49-F238E27FC236}">
                    <a16:creationId xmlns:a16="http://schemas.microsoft.com/office/drawing/2014/main" id="{42A2BD8D-7010-474F-BB7D-93254F2A73A6}"/>
                  </a:ext>
                </a:extLst>
              </p:cNvPr>
              <p:cNvSpPr>
                <a:spLocks/>
              </p:cNvSpPr>
              <p:nvPr/>
            </p:nvSpPr>
            <p:spPr bwMode="auto">
              <a:xfrm>
                <a:off x="3105" y="305"/>
                <a:ext cx="166" cy="307"/>
              </a:xfrm>
              <a:custGeom>
                <a:avLst/>
                <a:gdLst>
                  <a:gd name="T0" fmla="*/ 38 w 38"/>
                  <a:gd name="T1" fmla="*/ 0 h 70"/>
                  <a:gd name="T2" fmla="*/ 16 w 38"/>
                  <a:gd name="T3" fmla="*/ 0 h 70"/>
                  <a:gd name="T4" fmla="*/ 0 w 38"/>
                  <a:gd name="T5" fmla="*/ 16 h 70"/>
                  <a:gd name="T6" fmla="*/ 0 w 38"/>
                  <a:gd name="T7" fmla="*/ 70 h 70"/>
                  <a:gd name="T8" fmla="*/ 12 w 38"/>
                  <a:gd name="T9" fmla="*/ 58 h 70"/>
                  <a:gd name="T10" fmla="*/ 38 w 38"/>
                  <a:gd name="T11" fmla="*/ 58 h 70"/>
                  <a:gd name="T12" fmla="*/ 38 w 38"/>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38" y="0"/>
                    </a:moveTo>
                    <a:cubicBezTo>
                      <a:pt x="16" y="0"/>
                      <a:pt x="16" y="0"/>
                      <a:pt x="16" y="0"/>
                    </a:cubicBezTo>
                    <a:cubicBezTo>
                      <a:pt x="7" y="0"/>
                      <a:pt x="0" y="7"/>
                      <a:pt x="0" y="16"/>
                    </a:cubicBezTo>
                    <a:cubicBezTo>
                      <a:pt x="0" y="70"/>
                      <a:pt x="0" y="70"/>
                      <a:pt x="0" y="70"/>
                    </a:cubicBezTo>
                    <a:cubicBezTo>
                      <a:pt x="0" y="63"/>
                      <a:pt x="5" y="58"/>
                      <a:pt x="12" y="58"/>
                    </a:cubicBezTo>
                    <a:cubicBezTo>
                      <a:pt x="38" y="58"/>
                      <a:pt x="38" y="58"/>
                      <a:pt x="38" y="58"/>
                    </a:cubicBezTo>
                    <a:lnTo>
                      <a:pt x="38" y="0"/>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 name="群組 2"/>
          <p:cNvGrpSpPr/>
          <p:nvPr/>
        </p:nvGrpSpPr>
        <p:grpSpPr>
          <a:xfrm>
            <a:off x="10156637" y="1107932"/>
            <a:ext cx="1548844" cy="2207673"/>
            <a:chOff x="8125753" y="707413"/>
            <a:chExt cx="2676034" cy="4583191"/>
          </a:xfrm>
        </p:grpSpPr>
        <p:pic>
          <p:nvPicPr>
            <p:cNvPr id="5" name="图片 4">
              <a:extLst>
                <a:ext uri="{FF2B5EF4-FFF2-40B4-BE49-F238E27FC236}">
                  <a16:creationId xmlns:a16="http://schemas.microsoft.com/office/drawing/2014/main" id="{F97649D8-DBF3-461D-B063-9F02B3C3A74C}"/>
                </a:ext>
              </a:extLst>
            </p:cNvPr>
            <p:cNvPicPr>
              <a:picLocks noChangeAspect="1"/>
            </p:cNvPicPr>
            <p:nvPr/>
          </p:nvPicPr>
          <p:blipFill>
            <a:blip r:embed="rId3"/>
            <a:stretch>
              <a:fillRect/>
            </a:stretch>
          </p:blipFill>
          <p:spPr>
            <a:xfrm>
              <a:off x="8125753" y="707413"/>
              <a:ext cx="2676034" cy="4583191"/>
            </a:xfrm>
            <a:prstGeom prst="rect">
              <a:avLst/>
            </a:prstGeom>
          </p:spPr>
        </p:pic>
        <p:grpSp>
          <p:nvGrpSpPr>
            <p:cNvPr id="23" name="群組 22"/>
            <p:cNvGrpSpPr/>
            <p:nvPr/>
          </p:nvGrpSpPr>
          <p:grpSpPr>
            <a:xfrm>
              <a:off x="8743770" y="2311751"/>
              <a:ext cx="1440000" cy="1440000"/>
              <a:chOff x="5952012" y="1086644"/>
              <a:chExt cx="2520000" cy="2520000"/>
            </a:xfrm>
          </p:grpSpPr>
          <p:sp>
            <p:nvSpPr>
              <p:cNvPr id="15" name="橢圓 14"/>
              <p:cNvSpPr/>
              <p:nvPr/>
            </p:nvSpPr>
            <p:spPr>
              <a:xfrm>
                <a:off x="5952012" y="1086644"/>
                <a:ext cx="2520000" cy="252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6976295" y="1446914"/>
                <a:ext cx="540000" cy="14400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拱形 19"/>
              <p:cNvSpPr/>
              <p:nvPr/>
            </p:nvSpPr>
            <p:spPr>
              <a:xfrm flipV="1">
                <a:off x="6706295" y="2071985"/>
                <a:ext cx="1080000" cy="1080000"/>
              </a:xfrm>
              <a:prstGeom prst="blockArc">
                <a:avLst>
                  <a:gd name="adj1" fmla="val 10800000"/>
                  <a:gd name="adj2" fmla="val 238490"/>
                  <a:gd name="adj3" fmla="val 15479"/>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22" name="直線接點 21"/>
              <p:cNvCxnSpPr/>
              <p:nvPr/>
            </p:nvCxnSpPr>
            <p:spPr>
              <a:xfrm>
                <a:off x="7246295" y="2975939"/>
                <a:ext cx="0" cy="360000"/>
              </a:xfrm>
              <a:prstGeom prst="line">
                <a:avLst/>
              </a:prstGeom>
              <a:ln w="1905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4" name="任意多边形: 形状 6">
            <a:extLst>
              <a:ext uri="{FF2B5EF4-FFF2-40B4-BE49-F238E27FC236}">
                <a16:creationId xmlns:a16="http://schemas.microsoft.com/office/drawing/2014/main" id="{43C69625-CFB6-4BB1-8C33-82DAF60BF0AE}"/>
              </a:ext>
            </a:extLst>
          </p:cNvPr>
          <p:cNvSpPr/>
          <p:nvPr/>
        </p:nvSpPr>
        <p:spPr bwMode="auto">
          <a:xfrm>
            <a:off x="3170324" y="338724"/>
            <a:ext cx="503381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人工智能的內涵</a:t>
            </a:r>
            <a:endParaRPr lang="zh-CN" altLang="en-US" sz="4000" b="1" dirty="0">
              <a:solidFill>
                <a:srgbClr val="FFFFFF"/>
              </a:solidFill>
              <a:latin typeface="DFKai-SB" panose="03000509000000000000" pitchFamily="65" charset="-120"/>
              <a:ea typeface="DFKai-SB" panose="03000509000000000000" pitchFamily="65" charset="-120"/>
            </a:endParaRPr>
          </a:p>
        </p:txBody>
      </p:sp>
      <p:pic>
        <p:nvPicPr>
          <p:cNvPr id="25" name="Picture 24">
            <a:hlinkClick r:id="rId4"/>
          </p:cNvPr>
          <p:cNvPicPr>
            <a:picLocks noChangeAspect="1"/>
          </p:cNvPicPr>
          <p:nvPr/>
        </p:nvPicPr>
        <p:blipFill>
          <a:blip r:embed="rId5"/>
          <a:stretch>
            <a:fillRect/>
          </a:stretch>
        </p:blipFill>
        <p:spPr>
          <a:xfrm>
            <a:off x="1097089" y="3972213"/>
            <a:ext cx="4029637" cy="2314898"/>
          </a:xfrm>
          <a:prstGeom prst="rect">
            <a:avLst/>
          </a:prstGeom>
        </p:spPr>
      </p:pic>
      <p:sp>
        <p:nvSpPr>
          <p:cNvPr id="6" name="Rectangle 5"/>
          <p:cNvSpPr/>
          <p:nvPr/>
        </p:nvSpPr>
        <p:spPr>
          <a:xfrm>
            <a:off x="5532192" y="3972213"/>
            <a:ext cx="6096000" cy="2492990"/>
          </a:xfrm>
          <a:prstGeom prst="rect">
            <a:avLst/>
          </a:prstGeom>
          <a:solidFill>
            <a:schemeClr val="accent2">
              <a:lumMod val="20000"/>
              <a:lumOff val="80000"/>
            </a:schemeClr>
          </a:solidFill>
          <a:ln w="38100">
            <a:solidFill>
              <a:srgbClr val="FF0000"/>
            </a:solidFill>
          </a:ln>
        </p:spPr>
        <p:txBody>
          <a:bodyPr>
            <a:spAutoFit/>
          </a:bodyPr>
          <a:lstStyle/>
          <a:p>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9</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日，韓國首爾的一場人機大戰吸引了全世界的目光</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，這就是圍棋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世界冠軍李世石與人工智能</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AlphaGo</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進行圍棋人機大戰</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你知道比賽結果</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點擊圖像了解詳情。</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1200" b="0" i="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b="0" i="0" dirty="0" smtClean="0">
                <a:effectLst/>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國家互聯網信息辦公室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www.cac.gov.cn/2016-07/21/c_1119259015.htm)</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www.xinhuanet.com/science/kshztj/zt1.htm</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2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Left Arrow 12"/>
          <p:cNvSpPr/>
          <p:nvPr/>
        </p:nvSpPr>
        <p:spPr>
          <a:xfrm>
            <a:off x="5116699" y="4926941"/>
            <a:ext cx="382222" cy="405442"/>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16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6"/>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83296F0-A641-4780-9A3E-0279DB6B6FC4}"/>
              </a:ext>
            </a:extLst>
          </p:cNvPr>
          <p:cNvSpPr/>
          <p:nvPr/>
        </p:nvSpPr>
        <p:spPr>
          <a:xfrm>
            <a:off x="417935" y="1055131"/>
            <a:ext cx="9575382" cy="1938992"/>
          </a:xfrm>
          <a:prstGeom prst="rect">
            <a:avLst/>
          </a:prstGeom>
          <a:solidFill>
            <a:schemeClr val="bg1">
              <a:lumMod val="95000"/>
            </a:schemeClr>
          </a:solidFill>
          <a:ln>
            <a:solidFill>
              <a:schemeClr val="accent2">
                <a:lumMod val="50000"/>
              </a:schemeClr>
            </a:solidFill>
          </a:ln>
        </p:spPr>
        <p:txBody>
          <a:bodyPr wrap="square">
            <a:spAutoFit/>
          </a:bodyPr>
          <a:lstStyle/>
          <a:p>
            <a:r>
              <a:rPr lang="zh-TW" altLang="en-US" sz="2400" dirty="0">
                <a:latin typeface="DFKai-SB" panose="03000509000000000000" pitchFamily="65" charset="-120"/>
                <a:ea typeface="DFKai-SB" panose="03000509000000000000" pitchFamily="65" charset="-120"/>
              </a:rPr>
              <a:t>人工</a:t>
            </a:r>
            <a:r>
              <a:rPr lang="zh-TW" altLang="en-US" sz="2400" dirty="0" smtClean="0">
                <a:latin typeface="DFKai-SB" panose="03000509000000000000" pitchFamily="65" charset="-120"/>
                <a:ea typeface="DFKai-SB" panose="03000509000000000000" pitchFamily="65" charset="-120"/>
              </a:rPr>
              <a:t>智能一</a:t>
            </a:r>
            <a:r>
              <a:rPr lang="zh-TW" altLang="en-US" sz="2400" dirty="0">
                <a:latin typeface="DFKai-SB" panose="03000509000000000000" pitchFamily="65" charset="-120"/>
                <a:ea typeface="DFKai-SB" panose="03000509000000000000" pitchFamily="65" charset="-120"/>
              </a:rPr>
              <a:t>詞本身具有多種</a:t>
            </a:r>
            <a:r>
              <a:rPr lang="zh-TW" altLang="en-US" sz="2400" dirty="0" smtClean="0">
                <a:latin typeface="DFKai-SB" panose="03000509000000000000" pitchFamily="65" charset="-120"/>
                <a:ea typeface="DFKai-SB" panose="03000509000000000000" pitchFamily="65" charset="-120"/>
              </a:rPr>
              <a:t>含義，但一般而言人工智能是指人類製造</a:t>
            </a:r>
            <a:r>
              <a:rPr lang="zh-TW" altLang="en-US" sz="2400" dirty="0">
                <a:latin typeface="DFKai-SB" panose="03000509000000000000" pitchFamily="65" charset="-120"/>
                <a:ea typeface="DFKai-SB" panose="03000509000000000000" pitchFamily="65" charset="-120"/>
              </a:rPr>
              <a:t>出來的</a:t>
            </a:r>
            <a:r>
              <a:rPr lang="zh-TW" altLang="en-US" sz="2400" dirty="0" smtClean="0">
                <a:latin typeface="DFKai-SB" panose="03000509000000000000" pitchFamily="65" charset="-120"/>
                <a:ea typeface="DFKai-SB" panose="03000509000000000000" pitchFamily="65" charset="-120"/>
              </a:rPr>
              <a:t>機器</a:t>
            </a:r>
            <a:r>
              <a:rPr lang="en-US" altLang="zh-TW" sz="2400" dirty="0" smtClean="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特別</a:t>
            </a:r>
            <a:r>
              <a:rPr lang="zh-TW" altLang="en-US" sz="2400" dirty="0" smtClean="0">
                <a:latin typeface="DFKai-SB" panose="03000509000000000000" pitchFamily="65" charset="-120"/>
                <a:ea typeface="DFKai-SB" panose="03000509000000000000" pitchFamily="65" charset="-120"/>
              </a:rPr>
              <a:t>是電腦系統</a:t>
            </a:r>
            <a:r>
              <a:rPr lang="en-US" altLang="zh-TW" sz="2400" dirty="0" smtClean="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所表現出來的</a:t>
            </a:r>
            <a:r>
              <a:rPr lang="zh-TW" altLang="en-US" sz="2400" dirty="0" smtClean="0">
                <a:latin typeface="DFKai-SB" panose="03000509000000000000" pitchFamily="65" charset="-120"/>
                <a:ea typeface="DFKai-SB" panose="03000509000000000000" pitchFamily="65" charset="-120"/>
              </a:rPr>
              <a:t>智慧，能夠完成需要</a:t>
            </a:r>
            <a:r>
              <a:rPr lang="zh-TW" altLang="en-US" sz="2400" dirty="0">
                <a:latin typeface="DFKai-SB" panose="03000509000000000000" pitchFamily="65" charset="-120"/>
                <a:ea typeface="DFKai-SB" panose="03000509000000000000" pitchFamily="65" charset="-120"/>
              </a:rPr>
              <a:t>人類智能相關的技術與能力才能執行的工作，例如視像和</a:t>
            </a:r>
            <a:r>
              <a:rPr lang="zh-TW" altLang="en-US" sz="2400" dirty="0" smtClean="0">
                <a:latin typeface="DFKai-SB" panose="03000509000000000000" pitchFamily="65" charset="-120"/>
                <a:ea typeface="DFKai-SB" panose="03000509000000000000" pitchFamily="65" charset="-120"/>
              </a:rPr>
              <a:t>語音識別</a:t>
            </a:r>
            <a:r>
              <a:rPr lang="zh-TW" altLang="en-US" sz="2400" dirty="0">
                <a:latin typeface="DFKai-SB" panose="03000509000000000000" pitchFamily="65" charset="-120"/>
                <a:ea typeface="DFKai-SB" panose="03000509000000000000" pitchFamily="65" charset="-120"/>
              </a:rPr>
              <a:t>、推理、學習及解決問題</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人工智能</a:t>
            </a:r>
            <a:r>
              <a:rPr lang="zh-TW" altLang="en-US" sz="2400" dirty="0">
                <a:latin typeface="DFKai-SB" panose="03000509000000000000" pitchFamily="65" charset="-120"/>
                <a:ea typeface="DFKai-SB" panose="03000509000000000000" pitchFamily="65" charset="-120"/>
              </a:rPr>
              <a:t>使機器模仿人類各類</a:t>
            </a:r>
            <a:r>
              <a:rPr lang="zh-TW" altLang="en-US" sz="2400" dirty="0" smtClean="0">
                <a:latin typeface="DFKai-SB" panose="03000509000000000000" pitchFamily="65" charset="-120"/>
                <a:ea typeface="DFKai-SB" panose="03000509000000000000" pitchFamily="65" charset="-120"/>
              </a:rPr>
              <a:t>行為，為</a:t>
            </a:r>
            <a:r>
              <a:rPr lang="zh-CN" altLang="en-US" sz="2400" dirty="0" smtClean="0">
                <a:latin typeface="DFKai-SB" panose="03000509000000000000" pitchFamily="65" charset="-120"/>
                <a:ea typeface="DFKai-SB" panose="03000509000000000000" pitchFamily="65" charset="-120"/>
              </a:rPr>
              <a:t>是一種</a:t>
            </a:r>
            <a:r>
              <a:rPr lang="zh-TW" altLang="en-US" sz="2400" dirty="0" smtClean="0">
                <a:latin typeface="DFKai-SB" panose="03000509000000000000" pitchFamily="65" charset="-120"/>
                <a:ea typeface="DFKai-SB" panose="03000509000000000000" pitchFamily="65" charset="-120"/>
              </a:rPr>
              <a:t>為</a:t>
            </a:r>
            <a:r>
              <a:rPr lang="zh-CN" altLang="en-US" sz="2400" dirty="0" smtClean="0">
                <a:latin typeface="DFKai-SB" panose="03000509000000000000" pitchFamily="65" charset="-120"/>
                <a:ea typeface="DFKai-SB" panose="03000509000000000000" pitchFamily="65" charset="-120"/>
              </a:rPr>
              <a:t>數據分析而服務的過程和能力</a:t>
            </a:r>
            <a:r>
              <a:rPr lang="zh-TW" altLang="en-US" sz="2400" dirty="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以進行學習和分析。</a:t>
            </a:r>
            <a:r>
              <a:rPr lang="en-US" altLang="zh-CN" sz="2400" dirty="0" smtClean="0">
                <a:latin typeface="DFKai-SB" panose="03000509000000000000" pitchFamily="65" charset="-120"/>
                <a:ea typeface="DFKai-SB" panose="03000509000000000000" pitchFamily="65" charset="-120"/>
              </a:rPr>
              <a:t>     </a:t>
            </a:r>
            <a:endParaRPr lang="zh-CN" altLang="en-US" sz="2400" dirty="0">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4CFC0914-5B68-4A10-88D4-4A4774DAE6F7}"/>
              </a:ext>
            </a:extLst>
          </p:cNvPr>
          <p:cNvSpPr txBox="1"/>
          <p:nvPr/>
        </p:nvSpPr>
        <p:spPr>
          <a:xfrm>
            <a:off x="388189" y="3274891"/>
            <a:ext cx="7850038" cy="2145268"/>
          </a:xfrm>
          <a:prstGeom prst="round2DiagRect">
            <a:avLst/>
          </a:prstGeom>
          <a:solidFill>
            <a:schemeClr val="accent2">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spcBef>
                <a:spcPts val="0"/>
              </a:spcBef>
            </a:pPr>
            <a:r>
              <a:rPr kumimoji="0" lang="zh-CN" altLang="en-US" sz="2400" b="0" i="0" u="none" strike="noStrike" kern="1200" cap="none" spc="0" normalizeH="0" baseline="0" noProof="0" dirty="0" smtClean="0">
                <a:ln>
                  <a:noFill/>
                </a:ln>
                <a:solidFill>
                  <a:prstClr val="black"/>
                </a:solidFill>
                <a:effectLst/>
                <a:uLnTx/>
                <a:uFillTx/>
              </a:rPr>
              <a:t>人工智能</a:t>
            </a:r>
            <a:r>
              <a:rPr lang="zh-TW" altLang="en-US" sz="2400" b="0" dirty="0" smtClean="0">
                <a:solidFill>
                  <a:prstClr val="black"/>
                </a:solidFill>
              </a:rPr>
              <a:t>可從複雜數據辨識出模式並作出預測</a:t>
            </a:r>
            <a:r>
              <a:rPr lang="zh-TW" altLang="en-US" sz="2400" b="0" dirty="0">
                <a:solidFill>
                  <a:prstClr val="black"/>
                </a:solidFill>
              </a:rPr>
              <a:t>，</a:t>
            </a:r>
            <a:r>
              <a:rPr lang="zh-CN" altLang="en-US" sz="2400" b="0" dirty="0" smtClean="0">
                <a:solidFill>
                  <a:prstClr val="black"/>
                </a:solidFill>
              </a:rPr>
              <a:t>具有多種形式。例如：</a:t>
            </a:r>
          </a:p>
          <a:p>
            <a:pPr marL="342900" indent="-342900" algn="l">
              <a:lnSpc>
                <a:spcPct val="100000"/>
              </a:lnSpc>
              <a:spcBef>
                <a:spcPts val="0"/>
              </a:spcBef>
              <a:buFont typeface="Arial" panose="020B0604020202020204" pitchFamily="34" charset="0"/>
              <a:buChar char="•"/>
            </a:pPr>
            <a:r>
              <a:rPr lang="zh-TW" altLang="en-US" sz="2400" b="0" dirty="0" smtClean="0">
                <a:solidFill>
                  <a:prstClr val="black"/>
                </a:solidFill>
              </a:rPr>
              <a:t>企業</a:t>
            </a:r>
            <a:r>
              <a:rPr lang="zh-CN" altLang="en-US" sz="2400" b="0" dirty="0" smtClean="0">
                <a:solidFill>
                  <a:prstClr val="black"/>
                </a:solidFill>
              </a:rPr>
              <a:t>使用</a:t>
            </a:r>
            <a:r>
              <a:rPr lang="zh-TW" altLang="en-US" sz="2400" b="0" dirty="0" smtClean="0">
                <a:solidFill>
                  <a:prstClr val="black"/>
                </a:solidFill>
              </a:rPr>
              <a:t>人工智能以協助回應</a:t>
            </a:r>
            <a:r>
              <a:rPr lang="zh-CN" altLang="en-US" sz="2400" b="0" dirty="0" smtClean="0">
                <a:solidFill>
                  <a:prstClr val="black"/>
                </a:solidFill>
              </a:rPr>
              <a:t>客戶問題並提供的回答</a:t>
            </a:r>
            <a:endParaRPr lang="en-US" altLang="zh-CN" sz="2400" b="0" dirty="0" smtClean="0">
              <a:solidFill>
                <a:prstClr val="black"/>
              </a:solidFill>
            </a:endParaRPr>
          </a:p>
          <a:p>
            <a:pPr marL="342900" indent="-342900" algn="l">
              <a:lnSpc>
                <a:spcPct val="100000"/>
              </a:lnSpc>
              <a:spcBef>
                <a:spcPts val="0"/>
              </a:spcBef>
              <a:buFont typeface="Arial" panose="020B0604020202020204" pitchFamily="34" charset="0"/>
              <a:buChar char="•"/>
            </a:pPr>
            <a:r>
              <a:rPr lang="zh-CN" altLang="en-US" sz="2400" b="0" dirty="0" smtClean="0">
                <a:solidFill>
                  <a:prstClr val="black"/>
                </a:solidFill>
              </a:rPr>
              <a:t>可以根據用戶的</a:t>
            </a:r>
            <a:r>
              <a:rPr lang="zh-TW" altLang="en-US" sz="2400" b="0" dirty="0" smtClean="0">
                <a:solidFill>
                  <a:prstClr val="black"/>
                </a:solidFill>
              </a:rPr>
              <a:t>消費</a:t>
            </a:r>
            <a:r>
              <a:rPr lang="zh-CN" altLang="en-US" sz="2400" b="0" dirty="0" smtClean="0">
                <a:solidFill>
                  <a:prstClr val="black"/>
                </a:solidFill>
              </a:rPr>
              <a:t>習慣自動推薦</a:t>
            </a:r>
            <a:r>
              <a:rPr lang="zh-TW" altLang="en-US" sz="2400" b="0" dirty="0" smtClean="0">
                <a:solidFill>
                  <a:prstClr val="black"/>
                </a:solidFill>
              </a:rPr>
              <a:t>相關產品</a:t>
            </a:r>
            <a:endParaRPr lang="en-US" altLang="zh-TW" sz="2400" b="0" dirty="0" smtClean="0">
              <a:solidFill>
                <a:prstClr val="black"/>
              </a:solidFill>
            </a:endParaRPr>
          </a:p>
          <a:p>
            <a:pPr algn="l">
              <a:lnSpc>
                <a:spcPct val="100000"/>
              </a:lnSpc>
              <a:spcBef>
                <a:spcPts val="0"/>
              </a:spcBef>
            </a:pPr>
            <a:r>
              <a:rPr lang="zh-TW" altLang="en-US" sz="2400" b="0" dirty="0" smtClean="0">
                <a:solidFill>
                  <a:prstClr val="black"/>
                </a:solidFill>
              </a:rPr>
              <a:t>等等</a:t>
            </a:r>
            <a:r>
              <a:rPr lang="en-US" altLang="zh-TW" sz="2400" b="0" dirty="0" smtClean="0">
                <a:solidFill>
                  <a:prstClr val="black"/>
                </a:solidFill>
              </a:rPr>
              <a:t>……</a:t>
            </a:r>
            <a:endParaRPr lang="zh-CN" altLang="en-US" sz="2400" strike="sngStrike" dirty="0">
              <a:solidFill>
                <a:schemeClr val="accent6"/>
              </a:solidFill>
            </a:endParaRPr>
          </a:p>
        </p:txBody>
      </p:sp>
      <p:sp>
        <p:nvSpPr>
          <p:cNvPr id="7" name="任意多边形: 形状 6">
            <a:extLst>
              <a:ext uri="{FF2B5EF4-FFF2-40B4-BE49-F238E27FC236}">
                <a16:creationId xmlns:a16="http://schemas.microsoft.com/office/drawing/2014/main" id="{43C69625-CFB6-4BB1-8C33-82DAF60BF0AE}"/>
              </a:ext>
            </a:extLst>
          </p:cNvPr>
          <p:cNvSpPr/>
          <p:nvPr/>
        </p:nvSpPr>
        <p:spPr bwMode="auto">
          <a:xfrm>
            <a:off x="3419943" y="193207"/>
            <a:ext cx="5033811" cy="64928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90204" pitchFamily="34" charset="0"/>
                <a:ea typeface="宋体" panose="02010600030101010101" pitchFamily="2" charset="-122"/>
              </a:defRPr>
            </a:lvl1pPr>
            <a:lvl2pPr marL="742950" indent="-285750" defTabSz="977900">
              <a:defRPr>
                <a:solidFill>
                  <a:schemeClr val="tx1"/>
                </a:solidFill>
                <a:latin typeface="Arial" panose="020B0604020202090204" pitchFamily="34" charset="0"/>
                <a:ea typeface="宋体" panose="02010600030101010101" pitchFamily="2" charset="-122"/>
              </a:defRPr>
            </a:lvl2pPr>
            <a:lvl3pPr marL="1143000" indent="-228600" defTabSz="977900">
              <a:defRPr>
                <a:solidFill>
                  <a:schemeClr val="tx1"/>
                </a:solidFill>
                <a:latin typeface="Arial" panose="020B0604020202090204" pitchFamily="34" charset="0"/>
                <a:ea typeface="宋体" panose="02010600030101010101" pitchFamily="2" charset="-122"/>
              </a:defRPr>
            </a:lvl3pPr>
            <a:lvl4pPr marL="1600200" indent="-228600" defTabSz="977900">
              <a:defRPr>
                <a:solidFill>
                  <a:schemeClr val="tx1"/>
                </a:solidFill>
                <a:latin typeface="Arial" panose="020B0604020202090204" pitchFamily="34" charset="0"/>
                <a:ea typeface="宋体" panose="02010600030101010101" pitchFamily="2" charset="-122"/>
              </a:defRPr>
            </a:lvl4pPr>
            <a:lvl5pPr marL="2057400" indent="-228600" defTabSz="977900">
              <a:defRPr>
                <a:solidFill>
                  <a:schemeClr val="tx1"/>
                </a:solidFill>
                <a:latin typeface="Arial" panose="020B060402020209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人工智能的內涵</a:t>
            </a:r>
            <a:endParaRPr lang="zh-CN" altLang="en-US" sz="4000" b="1" dirty="0">
              <a:solidFill>
                <a:srgbClr val="FFFFFF"/>
              </a:solidFill>
              <a:latin typeface="DFKai-SB" panose="03000509000000000000" pitchFamily="65" charset="-120"/>
              <a:ea typeface="DFKai-SB" panose="03000509000000000000" pitchFamily="65" charset="-120"/>
            </a:endParaRPr>
          </a:p>
        </p:txBody>
      </p:sp>
      <p:pic>
        <p:nvPicPr>
          <p:cNvPr id="8" name="图形 7">
            <a:extLst>
              <a:ext uri="{FF2B5EF4-FFF2-40B4-BE49-F238E27FC236}">
                <a16:creationId xmlns:a16="http://schemas.microsoft.com/office/drawing/2014/main" id="{C8C50E87-E037-4E50-873A-979F1CD87783}"/>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flipH="1">
            <a:off x="10254899" y="1229748"/>
            <a:ext cx="1593254" cy="1764375"/>
          </a:xfrm>
          <a:custGeom>
            <a:avLst/>
            <a:gdLst>
              <a:gd name="connsiteX0" fmla="*/ 1914296 w 1978277"/>
              <a:gd name="connsiteY0" fmla="*/ 0 h 2190750"/>
              <a:gd name="connsiteX1" fmla="*/ 0 w 1978277"/>
              <a:gd name="connsiteY1" fmla="*/ 0 h 2190750"/>
              <a:gd name="connsiteX2" fmla="*/ 0 w 1978277"/>
              <a:gd name="connsiteY2" fmla="*/ 2190750 h 2190750"/>
              <a:gd name="connsiteX3" fmla="*/ 246943 w 1978277"/>
              <a:gd name="connsiteY3" fmla="*/ 2190750 h 2190750"/>
              <a:gd name="connsiteX4" fmla="*/ 260509 w 1978277"/>
              <a:gd name="connsiteY4" fmla="*/ 2168735 h 2190750"/>
              <a:gd name="connsiteX5" fmla="*/ 282390 w 1978277"/>
              <a:gd name="connsiteY5" fmla="*/ 2133511 h 2190750"/>
              <a:gd name="connsiteX6" fmla="*/ 1526067 w 1978277"/>
              <a:gd name="connsiteY6" fmla="*/ 2133511 h 2190750"/>
              <a:gd name="connsiteX7" fmla="*/ 1935690 w 1978277"/>
              <a:gd name="connsiteY7" fmla="*/ 1889911 h 2190750"/>
              <a:gd name="connsiteX8" fmla="*/ 1978277 w 1978277"/>
              <a:gd name="connsiteY8" fmla="*/ 1802249 h 2190750"/>
              <a:gd name="connsiteX9" fmla="*/ 1978277 w 1978277"/>
              <a:gd name="connsiteY9" fmla="*/ 116648 h 2190750"/>
              <a:gd name="connsiteX10" fmla="*/ 1935872 w 1978277"/>
              <a:gd name="connsiteY10" fmla="*/ 29257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277" h="2190750">
                <a:moveTo>
                  <a:pt x="1914296" y="0"/>
                </a:moveTo>
                <a:lnTo>
                  <a:pt x="0" y="0"/>
                </a:lnTo>
                <a:lnTo>
                  <a:pt x="0" y="2190750"/>
                </a:lnTo>
                <a:lnTo>
                  <a:pt x="246943" y="2190750"/>
                </a:lnTo>
                <a:lnTo>
                  <a:pt x="260509" y="2168735"/>
                </a:lnTo>
                <a:lnTo>
                  <a:pt x="282390" y="2133511"/>
                </a:lnTo>
                <a:lnTo>
                  <a:pt x="1526067" y="2133511"/>
                </a:lnTo>
                <a:cubicBezTo>
                  <a:pt x="1696560" y="2133511"/>
                  <a:pt x="1846839" y="2036916"/>
                  <a:pt x="1935690" y="1889911"/>
                </a:cubicBezTo>
                <a:lnTo>
                  <a:pt x="1978277" y="1802249"/>
                </a:lnTo>
                <a:lnTo>
                  <a:pt x="1978277" y="116648"/>
                </a:lnTo>
                <a:lnTo>
                  <a:pt x="1935872" y="29257"/>
                </a:lnTo>
                <a:close/>
              </a:path>
            </a:pathLst>
          </a:custGeom>
        </p:spPr>
      </p:pic>
      <p:pic>
        <p:nvPicPr>
          <p:cNvPr id="9" name="图片 8">
            <a:extLst>
              <a:ext uri="{FF2B5EF4-FFF2-40B4-BE49-F238E27FC236}">
                <a16:creationId xmlns:a16="http://schemas.microsoft.com/office/drawing/2014/main" id="{E5144786-64A9-4E07-A291-F96E77E5034C}"/>
              </a:ext>
            </a:extLst>
          </p:cNvPr>
          <p:cNvPicPr>
            <a:picLocks noChangeAspect="1"/>
          </p:cNvPicPr>
          <p:nvPr/>
        </p:nvPicPr>
        <p:blipFill>
          <a:blip r:embed="rId5"/>
          <a:stretch>
            <a:fillRect/>
          </a:stretch>
        </p:blipFill>
        <p:spPr>
          <a:xfrm>
            <a:off x="134251" y="3032143"/>
            <a:ext cx="791725" cy="484267"/>
          </a:xfrm>
          <a:prstGeom prst="rect">
            <a:avLst/>
          </a:prstGeom>
        </p:spPr>
      </p:pic>
      <p:sp>
        <p:nvSpPr>
          <p:cNvPr id="10" name="文字方塊 9"/>
          <p:cNvSpPr txBox="1"/>
          <p:nvPr/>
        </p:nvSpPr>
        <p:spPr>
          <a:xfrm>
            <a:off x="388189" y="5700927"/>
            <a:ext cx="6840747" cy="830997"/>
          </a:xfrm>
          <a:prstGeom prst="rect">
            <a:avLst/>
          </a:prstGeom>
          <a:noFill/>
        </p:spPr>
        <p:txBody>
          <a:bodyPr wrap="square" rtlCol="0">
            <a:spAutoFit/>
          </a:bodyPr>
          <a:lstStyle/>
          <a:p>
            <a:r>
              <a:rPr lang="zh-TW" altLang="en-US" sz="1200" dirty="0" smtClean="0"/>
              <a:t>資料</a:t>
            </a:r>
            <a:r>
              <a:rPr lang="zh-TW" altLang="en-US" sz="1200" dirty="0"/>
              <a:t>來源</a:t>
            </a:r>
            <a:r>
              <a:rPr lang="zh-TW" altLang="en-US" sz="1200" dirty="0" smtClean="0"/>
              <a:t>：</a:t>
            </a:r>
            <a:endParaRPr lang="en-US" altLang="zh-TW" sz="1200" dirty="0" smtClean="0"/>
          </a:p>
          <a:p>
            <a:pPr marL="171450" indent="-171450">
              <a:buFont typeface="Arial" panose="020B0604020202020204" pitchFamily="34" charset="0"/>
              <a:buChar char="•"/>
            </a:pPr>
            <a:r>
              <a:rPr lang="zh-TW" altLang="en-US" sz="1200" dirty="0" smtClean="0"/>
              <a:t>立法</a:t>
            </a:r>
            <a:r>
              <a:rPr lang="zh-TW" altLang="en-US" sz="1200" dirty="0"/>
              <a:t>會秘書處 </a:t>
            </a:r>
            <a:r>
              <a:rPr lang="en-US" altLang="zh-TW" sz="1200" dirty="0" smtClean="0"/>
              <a:t>https</a:t>
            </a:r>
            <a:r>
              <a:rPr lang="en-US" altLang="zh-TW" sz="1200" dirty="0"/>
              <a:t>://</a:t>
            </a:r>
            <a:r>
              <a:rPr lang="en-US" altLang="zh-TW" sz="1200" dirty="0" smtClean="0"/>
              <a:t>www.legco.gov.hk/research-publications/chinese/1920in01-study-of-development-blueprints-and-growth-drivers-of-artificial-intelligence-in-selected-places-20191023-c.pdf </a:t>
            </a:r>
          </a:p>
          <a:p>
            <a:pPr marL="171450" indent="-171450">
              <a:buFont typeface="Arial" panose="020B0604020202020204" pitchFamily="34" charset="0"/>
              <a:buChar char="•"/>
            </a:pPr>
            <a:r>
              <a:rPr lang="zh-TW" altLang="en-US" sz="1200" dirty="0" smtClean="0"/>
              <a:t>香港電台</a:t>
            </a:r>
            <a:r>
              <a:rPr lang="en-US" altLang="zh-TW" sz="1200" dirty="0"/>
              <a:t>: https://www.rthk.hk/tv/dtt31/programme/globaltraveller/episode/771720?lang=en</a:t>
            </a:r>
            <a:endParaRPr lang="zh-HK" altLang="en-US" sz="1200" dirty="0"/>
          </a:p>
        </p:txBody>
      </p:sp>
      <p:pic>
        <p:nvPicPr>
          <p:cNvPr id="5" name="Picture 4">
            <a:hlinkClick r:id="rId6"/>
          </p:cNvPr>
          <p:cNvPicPr>
            <a:picLocks noChangeAspect="1"/>
          </p:cNvPicPr>
          <p:nvPr/>
        </p:nvPicPr>
        <p:blipFill>
          <a:blip r:embed="rId7"/>
          <a:stretch>
            <a:fillRect/>
          </a:stretch>
        </p:blipFill>
        <p:spPr>
          <a:xfrm>
            <a:off x="8475295" y="4546122"/>
            <a:ext cx="3389725" cy="1898246"/>
          </a:xfrm>
          <a:prstGeom prst="rect">
            <a:avLst/>
          </a:prstGeom>
        </p:spPr>
      </p:pic>
      <p:sp>
        <p:nvSpPr>
          <p:cNvPr id="11" name="Rectangle 10"/>
          <p:cNvSpPr/>
          <p:nvPr/>
        </p:nvSpPr>
        <p:spPr>
          <a:xfrm>
            <a:off x="8492165" y="3271129"/>
            <a:ext cx="3355988" cy="923330"/>
          </a:xfrm>
          <a:prstGeom prst="rect">
            <a:avLst/>
          </a:prstGeom>
          <a:solidFill>
            <a:schemeClr val="accent6">
              <a:lumMod val="20000"/>
              <a:lumOff val="80000"/>
            </a:schemeClr>
          </a:solidFill>
          <a:ln w="28575">
            <a:solidFill>
              <a:srgbClr val="FF0000"/>
            </a:solidFill>
          </a:ln>
        </p:spPr>
        <p:txBody>
          <a:bodyPr wrap="square">
            <a:spAutoFit/>
          </a:bodyPr>
          <a:lstStyle/>
          <a:p>
            <a:pPr algn="just" fontAlgn="base"/>
            <a:r>
              <a:rPr lang="zh-TW" altLang="en-US" dirty="0" smtClean="0">
                <a:latin typeface="ProximaNova_Light"/>
              </a:rPr>
              <a:t>點擊圖像觀看香港</a:t>
            </a:r>
            <a:r>
              <a:rPr lang="zh-TW" altLang="en-US" dirty="0">
                <a:latin typeface="ProximaNova_Light"/>
              </a:rPr>
              <a:t>電台影片</a:t>
            </a:r>
            <a:r>
              <a:rPr lang="zh-TW" altLang="en-US" dirty="0" smtClean="0">
                <a:latin typeface="ProximaNova_Light"/>
              </a:rPr>
              <a:t>「人工</a:t>
            </a:r>
            <a:r>
              <a:rPr lang="zh-TW" altLang="en-US" dirty="0">
                <a:latin typeface="ProximaNova_Light"/>
              </a:rPr>
              <a:t>智能、</a:t>
            </a:r>
            <a:r>
              <a:rPr lang="zh-TW" altLang="en-US" dirty="0" smtClean="0">
                <a:latin typeface="ProximaNova_Light"/>
              </a:rPr>
              <a:t>機械人」以了解有關的發展。</a:t>
            </a:r>
            <a:endParaRPr lang="zh-TW" altLang="en-US" i="0" dirty="0">
              <a:effectLst/>
              <a:latin typeface="ProximaNova_Light"/>
            </a:endParaRPr>
          </a:p>
        </p:txBody>
      </p:sp>
      <p:sp>
        <p:nvSpPr>
          <p:cNvPr id="12" name="Down Arrow 11"/>
          <p:cNvSpPr/>
          <p:nvPr/>
        </p:nvSpPr>
        <p:spPr>
          <a:xfrm>
            <a:off x="9993317" y="4235759"/>
            <a:ext cx="353683" cy="310363"/>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539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PMingLiU"/>
        <a:ea typeface="PMingLiU"/>
        <a:cs typeface=""/>
      </a:majorFont>
      <a:minorFont>
        <a:latin typeface="Times New Roman"/>
        <a:ea typeface="DFKai-SB"/>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7755</Words>
  <Application>Microsoft Office PowerPoint</Application>
  <PresentationFormat>寬螢幕</PresentationFormat>
  <Paragraphs>498</Paragraphs>
  <Slides>51</Slides>
  <Notes>34</Notes>
  <HiddenSlides>0</HiddenSlides>
  <MMClips>0</MMClips>
  <ScaleCrop>false</ScaleCrop>
  <HeadingPairs>
    <vt:vector size="6" baseType="variant">
      <vt:variant>
        <vt:lpstr>使用字型</vt:lpstr>
      </vt:variant>
      <vt:variant>
        <vt:i4>23</vt:i4>
      </vt:variant>
      <vt:variant>
        <vt:lpstr>佈景主題</vt:lpstr>
      </vt:variant>
      <vt:variant>
        <vt:i4>1</vt:i4>
      </vt:variant>
      <vt:variant>
        <vt:lpstr>投影片標題</vt:lpstr>
      </vt:variant>
      <vt:variant>
        <vt:i4>51</vt:i4>
      </vt:variant>
    </vt:vector>
  </HeadingPairs>
  <TitlesOfParts>
    <vt:vector size="75" baseType="lpstr">
      <vt:lpstr>等线</vt:lpstr>
      <vt:lpstr>等线 Light</vt:lpstr>
      <vt:lpstr>Gulim</vt:lpstr>
      <vt:lpstr>Helvetica Neue</vt:lpstr>
      <vt:lpstr>Malgun Gothic</vt:lpstr>
      <vt:lpstr>微软雅黑</vt:lpstr>
      <vt:lpstr>Muli-Regular</vt:lpstr>
      <vt:lpstr>Open Sans</vt:lpstr>
      <vt:lpstr>Poppins</vt:lpstr>
      <vt:lpstr>ProximaNova_Light</vt:lpstr>
      <vt:lpstr>宋体</vt:lpstr>
      <vt:lpstr>Microsoft JhengHei</vt:lpstr>
      <vt:lpstr>新細明體</vt:lpstr>
      <vt:lpstr>新細明體</vt:lpstr>
      <vt:lpstr>DFKai-SB</vt:lpstr>
      <vt:lpstr>DFKai-SB</vt:lpstr>
      <vt:lpstr>-불탄고딕B</vt:lpstr>
      <vt:lpstr>Agency FB</vt:lpstr>
      <vt:lpstr>Arial</vt:lpstr>
      <vt:lpstr>Calibri</vt:lpstr>
      <vt:lpstr>Calibri Light</vt:lpstr>
      <vt:lpstr>Times New Roman</vt:lpstr>
      <vt:lpstr>Wingdings</vt:lpstr>
      <vt:lpstr>默认设计模板</vt:lpstr>
      <vt:lpstr>學習重點  全球新科技發展概略： 人工智能、大數據、雲端儲存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2022-01-14T08:12:59Z</dcterms:created>
  <dcterms:modified xsi:type="dcterms:W3CDTF">2023-03-20T02:52:25Z</dcterms:modified>
</cp:coreProperties>
</file>