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1" r:id="rId2"/>
    <p:sldMasterId id="2147483664" r:id="rId3"/>
    <p:sldMasterId id="2147483666" r:id="rId4"/>
  </p:sldMasterIdLst>
  <p:notesMasterIdLst>
    <p:notesMasterId r:id="rId52"/>
  </p:notesMasterIdLst>
  <p:handoutMasterIdLst>
    <p:handoutMasterId r:id="rId53"/>
  </p:handoutMasterIdLst>
  <p:sldIdLst>
    <p:sldId id="1416" r:id="rId5"/>
    <p:sldId id="328" r:id="rId6"/>
    <p:sldId id="1454" r:id="rId7"/>
    <p:sldId id="1479" r:id="rId8"/>
    <p:sldId id="1327" r:id="rId9"/>
    <p:sldId id="1372" r:id="rId10"/>
    <p:sldId id="1371" r:id="rId11"/>
    <p:sldId id="1483" r:id="rId12"/>
    <p:sldId id="1495" r:id="rId13"/>
    <p:sldId id="1449" r:id="rId14"/>
    <p:sldId id="1497" r:id="rId15"/>
    <p:sldId id="1490" r:id="rId16"/>
    <p:sldId id="1473" r:id="rId17"/>
    <p:sldId id="1477" r:id="rId18"/>
    <p:sldId id="1478" r:id="rId19"/>
    <p:sldId id="1498" r:id="rId20"/>
    <p:sldId id="1492" r:id="rId21"/>
    <p:sldId id="1447" r:id="rId22"/>
    <p:sldId id="1469" r:id="rId23"/>
    <p:sldId id="1480" r:id="rId24"/>
    <p:sldId id="1417" r:id="rId25"/>
    <p:sldId id="1446" r:id="rId26"/>
    <p:sldId id="1445" r:id="rId27"/>
    <p:sldId id="1387" r:id="rId28"/>
    <p:sldId id="1385" r:id="rId29"/>
    <p:sldId id="1501" r:id="rId30"/>
    <p:sldId id="1500" r:id="rId31"/>
    <p:sldId id="1508" r:id="rId32"/>
    <p:sldId id="1509" r:id="rId33"/>
    <p:sldId id="1487" r:id="rId34"/>
    <p:sldId id="1403" r:id="rId35"/>
    <p:sldId id="1502" r:id="rId36"/>
    <p:sldId id="1395" r:id="rId37"/>
    <p:sldId id="1325" r:id="rId38"/>
    <p:sldId id="1424" r:id="rId39"/>
    <p:sldId id="1440" r:id="rId40"/>
    <p:sldId id="1504" r:id="rId41"/>
    <p:sldId id="1397" r:id="rId42"/>
    <p:sldId id="1434" r:id="rId43"/>
    <p:sldId id="1511" r:id="rId44"/>
    <p:sldId id="1436" r:id="rId45"/>
    <p:sldId id="1412" r:id="rId46"/>
    <p:sldId id="1505" r:id="rId47"/>
    <p:sldId id="1494" r:id="rId48"/>
    <p:sldId id="1488" r:id="rId49"/>
    <p:sldId id="1507" r:id="rId50"/>
    <p:sldId id="1510" r:id="rId51"/>
  </p:sldIdLst>
  <p:sldSz cx="12192000"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作者"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00FF"/>
    <a:srgbClr val="FFEECB"/>
    <a:srgbClr val="FFCCCC"/>
    <a:srgbClr val="FD7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96395" autoAdjust="0"/>
  </p:normalViewPr>
  <p:slideViewPr>
    <p:cSldViewPr snapToGrid="0">
      <p:cViewPr varScale="1">
        <p:scale>
          <a:sx n="88" d="100"/>
          <a:sy n="88" d="100"/>
        </p:scale>
        <p:origin x="108" y="46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E12649-E6A2-4449-A1C3-801E432D7E12}"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zh-HK" altLang="en-US"/>
        </a:p>
      </dgm:t>
    </dgm:pt>
    <dgm:pt modelId="{B5D9EF4F-E46B-4012-8EBC-727C7075B807}">
      <dgm:prSet phldrT="[文字]" custT="1"/>
      <dgm:spPr/>
      <dgm:t>
        <a:bodyPr/>
        <a:lstStyle/>
        <a:p>
          <a:r>
            <a:rPr lang="zh-TW" altLang="en-US" sz="2400" spc="100" baseline="0" dirty="0">
              <a:solidFill>
                <a:schemeClr val="tx1"/>
              </a:solidFill>
              <a:latin typeface="標楷體" panose="03000509000000000000" pitchFamily="65" charset="-120"/>
              <a:ea typeface="標楷體" panose="03000509000000000000" pitchFamily="65" charset="-120"/>
            </a:rPr>
            <a:t>認清資料來源，試從不同立場的媒體查找相關新聞，以多角度看事實。</a:t>
          </a:r>
          <a:endParaRPr lang="zh-HK" altLang="en-US" sz="2400" spc="100" baseline="0" dirty="0">
            <a:solidFill>
              <a:schemeClr val="tx1"/>
            </a:solidFill>
          </a:endParaRPr>
        </a:p>
      </dgm:t>
    </dgm:pt>
    <dgm:pt modelId="{9E968924-4A90-46C2-B168-9810EDCCB05F}" type="parTrans" cxnId="{C72F8733-CD80-4602-A67B-3B0DCDA87AB2}">
      <dgm:prSet/>
      <dgm:spPr/>
      <dgm:t>
        <a:bodyPr/>
        <a:lstStyle/>
        <a:p>
          <a:endParaRPr lang="zh-HK" altLang="en-US" sz="2400"/>
        </a:p>
      </dgm:t>
    </dgm:pt>
    <dgm:pt modelId="{D3F82AD3-AC77-4C18-BDAC-993C9ADC3BEE}" type="sibTrans" cxnId="{C72F8733-CD80-4602-A67B-3B0DCDA87AB2}">
      <dgm:prSet/>
      <dgm:spPr/>
      <dgm:t>
        <a:bodyPr/>
        <a:lstStyle/>
        <a:p>
          <a:endParaRPr lang="zh-HK" altLang="en-US" sz="2400"/>
        </a:p>
      </dgm:t>
    </dgm:pt>
    <dgm:pt modelId="{EDA8EB4E-2B08-4617-93B4-6C530CEB38BA}">
      <dgm:prSet phldrT="[文字]" custT="1"/>
      <dgm:spPr/>
      <dgm:t>
        <a:bodyPr/>
        <a:lstStyle/>
        <a:p>
          <a:pPr algn="just"/>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在解讀一些「消息指」、「或會」等的標題或訊息時要保持懷疑態度，因為這些內容未經完全查證。就算標明「</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Fact Checked</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」、「已</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FC</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」也要確認如何查證。</a:t>
          </a:r>
          <a:endParaRPr lang="zh-HK" altLang="en-US" sz="2400" dirty="0">
            <a:solidFill>
              <a:schemeClr val="tx1"/>
            </a:solidFill>
            <a:latin typeface="Times New Roman" panose="02020603050405020304" pitchFamily="18" charset="0"/>
            <a:cs typeface="Times New Roman" panose="02020603050405020304" pitchFamily="18" charset="0"/>
          </a:endParaRPr>
        </a:p>
      </dgm:t>
    </dgm:pt>
    <dgm:pt modelId="{8DD4D6CE-ECC9-45CE-AA58-8EA8636341A0}" type="parTrans" cxnId="{D7FDDF67-3814-473B-B791-96BD6EFF47B2}">
      <dgm:prSet/>
      <dgm:spPr/>
      <dgm:t>
        <a:bodyPr/>
        <a:lstStyle/>
        <a:p>
          <a:endParaRPr lang="zh-HK" altLang="en-US" sz="2400"/>
        </a:p>
      </dgm:t>
    </dgm:pt>
    <dgm:pt modelId="{1E04158A-3C21-44D9-A0CA-693D7DFFE5CE}" type="sibTrans" cxnId="{D7FDDF67-3814-473B-B791-96BD6EFF47B2}">
      <dgm:prSet/>
      <dgm:spPr/>
      <dgm:t>
        <a:bodyPr/>
        <a:lstStyle/>
        <a:p>
          <a:endParaRPr lang="zh-HK" altLang="en-US" sz="2400"/>
        </a:p>
      </dgm:t>
    </dgm:pt>
    <dgm:pt modelId="{657CF109-EEC0-420E-8204-4B93C072202D}">
      <dgm:prSet phldrT="[文字]" custT="1"/>
      <dgm:spPr/>
      <dgm:t>
        <a:bodyPr/>
        <a:lstStyle/>
        <a:p>
          <a:r>
            <a:rPr lang="zh-TW" altLang="en-US" sz="2400" spc="100" baseline="0" dirty="0">
              <a:solidFill>
                <a:schemeClr val="tx1"/>
              </a:solidFill>
              <a:latin typeface="標楷體" panose="03000509000000000000" pitchFamily="65" charset="-120"/>
              <a:ea typeface="標楷體" panose="03000509000000000000" pitchFamily="65" charset="-120"/>
            </a:rPr>
            <a:t>如懷疑內容被竄改，可嘗試在搜尋器輸入部分文章內容，並在關鍵字前後加上雙引號（“ ”）。</a:t>
          </a:r>
          <a:endParaRPr lang="zh-HK" altLang="en-US" sz="2400" spc="100" baseline="0" dirty="0">
            <a:solidFill>
              <a:schemeClr val="tx1"/>
            </a:solidFill>
          </a:endParaRPr>
        </a:p>
      </dgm:t>
    </dgm:pt>
    <dgm:pt modelId="{A883B03C-B446-4FD6-9E89-B2794012587A}" type="parTrans" cxnId="{3308D2B5-1EBB-42A8-A13F-2CEB9E8A57F7}">
      <dgm:prSet/>
      <dgm:spPr/>
      <dgm:t>
        <a:bodyPr/>
        <a:lstStyle/>
        <a:p>
          <a:endParaRPr lang="zh-HK" altLang="en-US" sz="2400"/>
        </a:p>
      </dgm:t>
    </dgm:pt>
    <dgm:pt modelId="{6E6D74D7-BC7E-49A0-9FCF-A34E087D5C34}" type="sibTrans" cxnId="{3308D2B5-1EBB-42A8-A13F-2CEB9E8A57F7}">
      <dgm:prSet/>
      <dgm:spPr/>
      <dgm:t>
        <a:bodyPr/>
        <a:lstStyle/>
        <a:p>
          <a:endParaRPr lang="zh-HK" altLang="en-US" sz="2400"/>
        </a:p>
      </dgm:t>
    </dgm:pt>
    <dgm:pt modelId="{4A66CDB0-4BD5-4251-98A4-7C02F3412CF7}">
      <dgm:prSet phldrT="[文字]" custT="1"/>
      <dgm:spPr/>
      <dgm:t>
        <a:bodyPr/>
        <a:lstStyle/>
        <a:p>
          <a:r>
            <a:rPr lang="zh-TW" altLang="en-US" sz="2400" spc="100" baseline="0" dirty="0">
              <a:solidFill>
                <a:schemeClr val="tx1"/>
              </a:solidFill>
              <a:latin typeface="標楷體" panose="03000509000000000000" pitchFamily="65" charset="-120"/>
              <a:ea typeface="標楷體" panose="03000509000000000000" pitchFamily="65" charset="-120"/>
            </a:rPr>
            <a:t>如懷疑圖片出處，可用搜尋器</a:t>
          </a:r>
          <a:r>
            <a:rPr lang="zh-TW" altLang="en-US" sz="2400" spc="100" baseline="0" dirty="0" smtClean="0">
              <a:solidFill>
                <a:schemeClr val="tx1"/>
              </a:solidFill>
              <a:latin typeface="標楷體" panose="03000509000000000000" pitchFamily="65" charset="-120"/>
              <a:ea typeface="標楷體" panose="03000509000000000000" pitchFamily="65" charset="-120"/>
            </a:rPr>
            <a:t>搜尋圖片</a:t>
          </a:r>
          <a:r>
            <a:rPr lang="zh-TW" altLang="en-US" sz="2400" spc="100" baseline="0" dirty="0">
              <a:solidFill>
                <a:schemeClr val="tx1"/>
              </a:solidFill>
              <a:latin typeface="標楷體" panose="03000509000000000000" pitchFamily="65" charset="-120"/>
              <a:ea typeface="標楷體" panose="03000509000000000000" pitchFamily="65" charset="-120"/>
            </a:rPr>
            <a:t>是否有其他出處。</a:t>
          </a:r>
          <a:endParaRPr lang="zh-HK" altLang="en-US" sz="2400" spc="100" baseline="0" dirty="0">
            <a:solidFill>
              <a:schemeClr val="tx1"/>
            </a:solidFill>
          </a:endParaRPr>
        </a:p>
      </dgm:t>
    </dgm:pt>
    <dgm:pt modelId="{6704869F-82A9-4478-8180-3FD2F494A1D8}" type="parTrans" cxnId="{3F9F3B3A-5F87-4E06-9259-00E5FD236C22}">
      <dgm:prSet/>
      <dgm:spPr/>
      <dgm:t>
        <a:bodyPr/>
        <a:lstStyle/>
        <a:p>
          <a:endParaRPr lang="zh-HK" altLang="en-US" sz="2400"/>
        </a:p>
      </dgm:t>
    </dgm:pt>
    <dgm:pt modelId="{556D8B7F-A79F-4ABB-8D5D-18BC89DC7E7A}" type="sibTrans" cxnId="{3F9F3B3A-5F87-4E06-9259-00E5FD236C22}">
      <dgm:prSet/>
      <dgm:spPr/>
      <dgm:t>
        <a:bodyPr/>
        <a:lstStyle/>
        <a:p>
          <a:endParaRPr lang="zh-HK" altLang="en-US" sz="2400"/>
        </a:p>
      </dgm:t>
    </dgm:pt>
    <dgm:pt modelId="{20091762-3CC5-4A43-9B39-89D25722A8DA}" type="pres">
      <dgm:prSet presAssocID="{92E12649-E6A2-4449-A1C3-801E432D7E12}" presName="Name0" presStyleCnt="0">
        <dgm:presLayoutVars>
          <dgm:chMax val="7"/>
          <dgm:chPref val="7"/>
          <dgm:dir/>
        </dgm:presLayoutVars>
      </dgm:prSet>
      <dgm:spPr/>
      <dgm:t>
        <a:bodyPr/>
        <a:lstStyle/>
        <a:p>
          <a:endParaRPr lang="zh-TW" altLang="en-US"/>
        </a:p>
      </dgm:t>
    </dgm:pt>
    <dgm:pt modelId="{3A548D8D-A90C-4CAD-BD08-6119C61330CD}" type="pres">
      <dgm:prSet presAssocID="{92E12649-E6A2-4449-A1C3-801E432D7E12}" presName="Name1" presStyleCnt="0"/>
      <dgm:spPr/>
    </dgm:pt>
    <dgm:pt modelId="{CDEE3007-0AA7-4132-822B-1D36839CE6C9}" type="pres">
      <dgm:prSet presAssocID="{92E12649-E6A2-4449-A1C3-801E432D7E12}" presName="cycle" presStyleCnt="0"/>
      <dgm:spPr/>
    </dgm:pt>
    <dgm:pt modelId="{4EE6DEB1-DFAF-4F1F-950A-A2F047FA9790}" type="pres">
      <dgm:prSet presAssocID="{92E12649-E6A2-4449-A1C3-801E432D7E12}" presName="srcNode" presStyleLbl="node1" presStyleIdx="0" presStyleCnt="4"/>
      <dgm:spPr/>
    </dgm:pt>
    <dgm:pt modelId="{5C54AF67-DBB5-4797-A332-EC044CE08173}" type="pres">
      <dgm:prSet presAssocID="{92E12649-E6A2-4449-A1C3-801E432D7E12}" presName="conn" presStyleLbl="parChTrans1D2" presStyleIdx="0" presStyleCnt="1"/>
      <dgm:spPr/>
      <dgm:t>
        <a:bodyPr/>
        <a:lstStyle/>
        <a:p>
          <a:endParaRPr lang="zh-TW" altLang="en-US"/>
        </a:p>
      </dgm:t>
    </dgm:pt>
    <dgm:pt modelId="{CA2C9058-3D47-4016-A51E-E774F272F24D}" type="pres">
      <dgm:prSet presAssocID="{92E12649-E6A2-4449-A1C3-801E432D7E12}" presName="extraNode" presStyleLbl="node1" presStyleIdx="0" presStyleCnt="4"/>
      <dgm:spPr/>
    </dgm:pt>
    <dgm:pt modelId="{9A06301A-0B56-4B74-9C79-1D22543941F4}" type="pres">
      <dgm:prSet presAssocID="{92E12649-E6A2-4449-A1C3-801E432D7E12}" presName="dstNode" presStyleLbl="node1" presStyleIdx="0" presStyleCnt="4"/>
      <dgm:spPr/>
    </dgm:pt>
    <dgm:pt modelId="{20076053-E966-424D-84F8-A185F7C166BB}" type="pres">
      <dgm:prSet presAssocID="{B5D9EF4F-E46B-4012-8EBC-727C7075B807}" presName="text_1" presStyleLbl="node1" presStyleIdx="0" presStyleCnt="4">
        <dgm:presLayoutVars>
          <dgm:bulletEnabled val="1"/>
        </dgm:presLayoutVars>
      </dgm:prSet>
      <dgm:spPr/>
      <dgm:t>
        <a:bodyPr/>
        <a:lstStyle/>
        <a:p>
          <a:endParaRPr lang="zh-TW" altLang="en-US"/>
        </a:p>
      </dgm:t>
    </dgm:pt>
    <dgm:pt modelId="{4D3E8C67-678F-4D44-AE1B-89ACA3B713EC}" type="pres">
      <dgm:prSet presAssocID="{B5D9EF4F-E46B-4012-8EBC-727C7075B807}" presName="accent_1" presStyleCnt="0"/>
      <dgm:spPr/>
    </dgm:pt>
    <dgm:pt modelId="{8ABF3EB7-5A8D-495C-B0D0-EDDC3055BFC8}" type="pres">
      <dgm:prSet presAssocID="{B5D9EF4F-E46B-4012-8EBC-727C7075B807}" presName="accentRepeatNode" presStyleLbl="solidFgAcc1" presStyleIdx="0" presStyleCnt="4"/>
      <dgm:spPr/>
    </dgm:pt>
    <dgm:pt modelId="{CB453E98-E298-445F-819F-F3C2D43AAE18}" type="pres">
      <dgm:prSet presAssocID="{EDA8EB4E-2B08-4617-93B4-6C530CEB38BA}" presName="text_2" presStyleLbl="node1" presStyleIdx="1" presStyleCnt="4" custScaleY="143328">
        <dgm:presLayoutVars>
          <dgm:bulletEnabled val="1"/>
        </dgm:presLayoutVars>
      </dgm:prSet>
      <dgm:spPr/>
      <dgm:t>
        <a:bodyPr/>
        <a:lstStyle/>
        <a:p>
          <a:endParaRPr lang="zh-TW" altLang="en-US"/>
        </a:p>
      </dgm:t>
    </dgm:pt>
    <dgm:pt modelId="{81E39693-C8EF-4DF5-9245-15768D05180A}" type="pres">
      <dgm:prSet presAssocID="{EDA8EB4E-2B08-4617-93B4-6C530CEB38BA}" presName="accent_2" presStyleCnt="0"/>
      <dgm:spPr/>
    </dgm:pt>
    <dgm:pt modelId="{577B04C0-B037-450B-AA90-051A16B4BF2C}" type="pres">
      <dgm:prSet presAssocID="{EDA8EB4E-2B08-4617-93B4-6C530CEB38BA}" presName="accentRepeatNode" presStyleLbl="solidFgAcc1" presStyleIdx="1" presStyleCnt="4"/>
      <dgm:spPr/>
    </dgm:pt>
    <dgm:pt modelId="{DFC1B3C5-42F8-4976-98FD-08D0B3C2EA45}" type="pres">
      <dgm:prSet presAssocID="{657CF109-EEC0-420E-8204-4B93C072202D}" presName="text_3" presStyleLbl="node1" presStyleIdx="2" presStyleCnt="4" custLinFactNeighborX="657" custLinFactNeighborY="-1331">
        <dgm:presLayoutVars>
          <dgm:bulletEnabled val="1"/>
        </dgm:presLayoutVars>
      </dgm:prSet>
      <dgm:spPr/>
      <dgm:t>
        <a:bodyPr/>
        <a:lstStyle/>
        <a:p>
          <a:endParaRPr lang="zh-TW" altLang="en-US"/>
        </a:p>
      </dgm:t>
    </dgm:pt>
    <dgm:pt modelId="{9E8DB841-0397-4A9B-9100-971D6F9FD742}" type="pres">
      <dgm:prSet presAssocID="{657CF109-EEC0-420E-8204-4B93C072202D}" presName="accent_3" presStyleCnt="0"/>
      <dgm:spPr/>
    </dgm:pt>
    <dgm:pt modelId="{8E51A56C-CFDC-428C-AD3C-2121AAAD35BF}" type="pres">
      <dgm:prSet presAssocID="{657CF109-EEC0-420E-8204-4B93C072202D}" presName="accentRepeatNode" presStyleLbl="solidFgAcc1" presStyleIdx="2" presStyleCnt="4"/>
      <dgm:spPr/>
    </dgm:pt>
    <dgm:pt modelId="{F73797A5-C834-47B6-89D4-017DB3E5243B}" type="pres">
      <dgm:prSet presAssocID="{4A66CDB0-4BD5-4251-98A4-7C02F3412CF7}" presName="text_4" presStyleLbl="node1" presStyleIdx="3" presStyleCnt="4" custLinFactNeighborX="583" custLinFactNeighborY="-27154">
        <dgm:presLayoutVars>
          <dgm:bulletEnabled val="1"/>
        </dgm:presLayoutVars>
      </dgm:prSet>
      <dgm:spPr/>
      <dgm:t>
        <a:bodyPr/>
        <a:lstStyle/>
        <a:p>
          <a:endParaRPr lang="zh-TW" altLang="en-US"/>
        </a:p>
      </dgm:t>
    </dgm:pt>
    <dgm:pt modelId="{429EBEAA-4FE3-4E61-8E96-DBC1F39B853A}" type="pres">
      <dgm:prSet presAssocID="{4A66CDB0-4BD5-4251-98A4-7C02F3412CF7}" presName="accent_4" presStyleCnt="0"/>
      <dgm:spPr/>
    </dgm:pt>
    <dgm:pt modelId="{D51B2D5C-B3C5-4D44-B8C9-29C26621D2FE}" type="pres">
      <dgm:prSet presAssocID="{4A66CDB0-4BD5-4251-98A4-7C02F3412CF7}" presName="accentRepeatNode" presStyleLbl="solidFgAcc1" presStyleIdx="3" presStyleCnt="4" custLinFactNeighborX="5290" custLinFactNeighborY="-20968"/>
      <dgm:spPr/>
    </dgm:pt>
  </dgm:ptLst>
  <dgm:cxnLst>
    <dgm:cxn modelId="{979EBB0B-D98A-4477-8141-AA85EFD3F53E}" type="presOf" srcId="{92E12649-E6A2-4449-A1C3-801E432D7E12}" destId="{20091762-3CC5-4A43-9B39-89D25722A8DA}" srcOrd="0" destOrd="0" presId="urn:microsoft.com/office/officeart/2008/layout/VerticalCurvedList"/>
    <dgm:cxn modelId="{C72F8733-CD80-4602-A67B-3B0DCDA87AB2}" srcId="{92E12649-E6A2-4449-A1C3-801E432D7E12}" destId="{B5D9EF4F-E46B-4012-8EBC-727C7075B807}" srcOrd="0" destOrd="0" parTransId="{9E968924-4A90-46C2-B168-9810EDCCB05F}" sibTransId="{D3F82AD3-AC77-4C18-BDAC-993C9ADC3BEE}"/>
    <dgm:cxn modelId="{D7A07B63-E4D4-41AC-98EA-1B04F9D2F254}" type="presOf" srcId="{657CF109-EEC0-420E-8204-4B93C072202D}" destId="{DFC1B3C5-42F8-4976-98FD-08D0B3C2EA45}" srcOrd="0" destOrd="0" presId="urn:microsoft.com/office/officeart/2008/layout/VerticalCurvedList"/>
    <dgm:cxn modelId="{31631CCC-4651-45DC-83EF-B15EC3444718}" type="presOf" srcId="{D3F82AD3-AC77-4C18-BDAC-993C9ADC3BEE}" destId="{5C54AF67-DBB5-4797-A332-EC044CE08173}" srcOrd="0" destOrd="0" presId="urn:microsoft.com/office/officeart/2008/layout/VerticalCurvedList"/>
    <dgm:cxn modelId="{D7FDDF67-3814-473B-B791-96BD6EFF47B2}" srcId="{92E12649-E6A2-4449-A1C3-801E432D7E12}" destId="{EDA8EB4E-2B08-4617-93B4-6C530CEB38BA}" srcOrd="1" destOrd="0" parTransId="{8DD4D6CE-ECC9-45CE-AA58-8EA8636341A0}" sibTransId="{1E04158A-3C21-44D9-A0CA-693D7DFFE5CE}"/>
    <dgm:cxn modelId="{EE444E87-654E-4CC6-82D1-C58A8F09E6F1}" type="presOf" srcId="{EDA8EB4E-2B08-4617-93B4-6C530CEB38BA}" destId="{CB453E98-E298-445F-819F-F3C2D43AAE18}" srcOrd="0" destOrd="0" presId="urn:microsoft.com/office/officeart/2008/layout/VerticalCurvedList"/>
    <dgm:cxn modelId="{A3DCF34C-9FA2-4C1C-9742-5D7FD3285498}" type="presOf" srcId="{B5D9EF4F-E46B-4012-8EBC-727C7075B807}" destId="{20076053-E966-424D-84F8-A185F7C166BB}" srcOrd="0" destOrd="0" presId="urn:microsoft.com/office/officeart/2008/layout/VerticalCurvedList"/>
    <dgm:cxn modelId="{3F9F3B3A-5F87-4E06-9259-00E5FD236C22}" srcId="{92E12649-E6A2-4449-A1C3-801E432D7E12}" destId="{4A66CDB0-4BD5-4251-98A4-7C02F3412CF7}" srcOrd="3" destOrd="0" parTransId="{6704869F-82A9-4478-8180-3FD2F494A1D8}" sibTransId="{556D8B7F-A79F-4ABB-8D5D-18BC89DC7E7A}"/>
    <dgm:cxn modelId="{3308D2B5-1EBB-42A8-A13F-2CEB9E8A57F7}" srcId="{92E12649-E6A2-4449-A1C3-801E432D7E12}" destId="{657CF109-EEC0-420E-8204-4B93C072202D}" srcOrd="2" destOrd="0" parTransId="{A883B03C-B446-4FD6-9E89-B2794012587A}" sibTransId="{6E6D74D7-BC7E-49A0-9FCF-A34E087D5C34}"/>
    <dgm:cxn modelId="{130B04EC-CBAF-40EF-9B75-3F8E67113FEF}" type="presOf" srcId="{4A66CDB0-4BD5-4251-98A4-7C02F3412CF7}" destId="{F73797A5-C834-47B6-89D4-017DB3E5243B}" srcOrd="0" destOrd="0" presId="urn:microsoft.com/office/officeart/2008/layout/VerticalCurvedList"/>
    <dgm:cxn modelId="{04B994C3-214C-4555-A140-1E5C3FB9B22D}" type="presParOf" srcId="{20091762-3CC5-4A43-9B39-89D25722A8DA}" destId="{3A548D8D-A90C-4CAD-BD08-6119C61330CD}" srcOrd="0" destOrd="0" presId="urn:microsoft.com/office/officeart/2008/layout/VerticalCurvedList"/>
    <dgm:cxn modelId="{717D4FE1-0DCE-4AA9-8AB4-22F00F81485B}" type="presParOf" srcId="{3A548D8D-A90C-4CAD-BD08-6119C61330CD}" destId="{CDEE3007-0AA7-4132-822B-1D36839CE6C9}" srcOrd="0" destOrd="0" presId="urn:microsoft.com/office/officeart/2008/layout/VerticalCurvedList"/>
    <dgm:cxn modelId="{B69007D6-A1D4-448E-B59F-83680A0F6EF8}" type="presParOf" srcId="{CDEE3007-0AA7-4132-822B-1D36839CE6C9}" destId="{4EE6DEB1-DFAF-4F1F-950A-A2F047FA9790}" srcOrd="0" destOrd="0" presId="urn:microsoft.com/office/officeart/2008/layout/VerticalCurvedList"/>
    <dgm:cxn modelId="{0B9908FD-A3CB-422D-81C5-3C8C6B96257B}" type="presParOf" srcId="{CDEE3007-0AA7-4132-822B-1D36839CE6C9}" destId="{5C54AF67-DBB5-4797-A332-EC044CE08173}" srcOrd="1" destOrd="0" presId="urn:microsoft.com/office/officeart/2008/layout/VerticalCurvedList"/>
    <dgm:cxn modelId="{1E43344B-0311-41E5-A819-5E6678EA3FD5}" type="presParOf" srcId="{CDEE3007-0AA7-4132-822B-1D36839CE6C9}" destId="{CA2C9058-3D47-4016-A51E-E774F272F24D}" srcOrd="2" destOrd="0" presId="urn:microsoft.com/office/officeart/2008/layout/VerticalCurvedList"/>
    <dgm:cxn modelId="{8B273E8B-3C90-4C22-A749-3688A6192F98}" type="presParOf" srcId="{CDEE3007-0AA7-4132-822B-1D36839CE6C9}" destId="{9A06301A-0B56-4B74-9C79-1D22543941F4}" srcOrd="3" destOrd="0" presId="urn:microsoft.com/office/officeart/2008/layout/VerticalCurvedList"/>
    <dgm:cxn modelId="{B8D02953-3BCA-4441-9DE1-574BCCCF8321}" type="presParOf" srcId="{3A548D8D-A90C-4CAD-BD08-6119C61330CD}" destId="{20076053-E966-424D-84F8-A185F7C166BB}" srcOrd="1" destOrd="0" presId="urn:microsoft.com/office/officeart/2008/layout/VerticalCurvedList"/>
    <dgm:cxn modelId="{6240A46C-624C-4D36-904D-673E15B56BD3}" type="presParOf" srcId="{3A548D8D-A90C-4CAD-BD08-6119C61330CD}" destId="{4D3E8C67-678F-4D44-AE1B-89ACA3B713EC}" srcOrd="2" destOrd="0" presId="urn:microsoft.com/office/officeart/2008/layout/VerticalCurvedList"/>
    <dgm:cxn modelId="{3BA73DB4-A741-45C8-98E7-87097480B664}" type="presParOf" srcId="{4D3E8C67-678F-4D44-AE1B-89ACA3B713EC}" destId="{8ABF3EB7-5A8D-495C-B0D0-EDDC3055BFC8}" srcOrd="0" destOrd="0" presId="urn:microsoft.com/office/officeart/2008/layout/VerticalCurvedList"/>
    <dgm:cxn modelId="{B6DD72B7-12F0-4749-83DE-B507DD46988B}" type="presParOf" srcId="{3A548D8D-A90C-4CAD-BD08-6119C61330CD}" destId="{CB453E98-E298-445F-819F-F3C2D43AAE18}" srcOrd="3" destOrd="0" presId="urn:microsoft.com/office/officeart/2008/layout/VerticalCurvedList"/>
    <dgm:cxn modelId="{A1999B58-F287-48D8-B08F-0AC9B4F1D72B}" type="presParOf" srcId="{3A548D8D-A90C-4CAD-BD08-6119C61330CD}" destId="{81E39693-C8EF-4DF5-9245-15768D05180A}" srcOrd="4" destOrd="0" presId="urn:microsoft.com/office/officeart/2008/layout/VerticalCurvedList"/>
    <dgm:cxn modelId="{B6323E52-7A61-45DB-9241-5D2D1EF278DF}" type="presParOf" srcId="{81E39693-C8EF-4DF5-9245-15768D05180A}" destId="{577B04C0-B037-450B-AA90-051A16B4BF2C}" srcOrd="0" destOrd="0" presId="urn:microsoft.com/office/officeart/2008/layout/VerticalCurvedList"/>
    <dgm:cxn modelId="{74349405-57CC-45B5-BD74-4B95F6C02D68}" type="presParOf" srcId="{3A548D8D-A90C-4CAD-BD08-6119C61330CD}" destId="{DFC1B3C5-42F8-4976-98FD-08D0B3C2EA45}" srcOrd="5" destOrd="0" presId="urn:microsoft.com/office/officeart/2008/layout/VerticalCurvedList"/>
    <dgm:cxn modelId="{CFDC5AA8-7E57-457A-B0AD-84AAA8E577A1}" type="presParOf" srcId="{3A548D8D-A90C-4CAD-BD08-6119C61330CD}" destId="{9E8DB841-0397-4A9B-9100-971D6F9FD742}" srcOrd="6" destOrd="0" presId="urn:microsoft.com/office/officeart/2008/layout/VerticalCurvedList"/>
    <dgm:cxn modelId="{E4B690D9-BD0E-4442-AE4F-D297A6FB0804}" type="presParOf" srcId="{9E8DB841-0397-4A9B-9100-971D6F9FD742}" destId="{8E51A56C-CFDC-428C-AD3C-2121AAAD35BF}" srcOrd="0" destOrd="0" presId="urn:microsoft.com/office/officeart/2008/layout/VerticalCurvedList"/>
    <dgm:cxn modelId="{2E898029-86CE-4FB6-9667-B2D22F965656}" type="presParOf" srcId="{3A548D8D-A90C-4CAD-BD08-6119C61330CD}" destId="{F73797A5-C834-47B6-89D4-017DB3E5243B}" srcOrd="7" destOrd="0" presId="urn:microsoft.com/office/officeart/2008/layout/VerticalCurvedList"/>
    <dgm:cxn modelId="{7461E1EB-38D4-40B7-A5F8-EEA403122D1D}" type="presParOf" srcId="{3A548D8D-A90C-4CAD-BD08-6119C61330CD}" destId="{429EBEAA-4FE3-4E61-8E96-DBC1F39B853A}" srcOrd="8" destOrd="0" presId="urn:microsoft.com/office/officeart/2008/layout/VerticalCurvedList"/>
    <dgm:cxn modelId="{B3AAA2A1-3428-4429-B114-552F121A460F}" type="presParOf" srcId="{429EBEAA-4FE3-4E61-8E96-DBC1F39B853A}" destId="{D51B2D5C-B3C5-4D44-B8C9-29C26621D2F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4AF67-DBB5-4797-A332-EC044CE08173}">
      <dsp:nvSpPr>
        <dsp:cNvPr id="0" name=""/>
        <dsp:cNvSpPr/>
      </dsp:nvSpPr>
      <dsp:spPr>
        <a:xfrm>
          <a:off x="-5436348" y="-832416"/>
          <a:ext cx="6473066" cy="6473066"/>
        </a:xfrm>
        <a:prstGeom prst="blockArc">
          <a:avLst>
            <a:gd name="adj1" fmla="val 18900000"/>
            <a:gd name="adj2" fmla="val 2700000"/>
            <a:gd name="adj3" fmla="val 334"/>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076053-E966-424D-84F8-A185F7C166BB}">
      <dsp:nvSpPr>
        <dsp:cNvPr id="0" name=""/>
        <dsp:cNvSpPr/>
      </dsp:nvSpPr>
      <dsp:spPr>
        <a:xfrm>
          <a:off x="542743" y="369657"/>
          <a:ext cx="8738526" cy="73969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136" tIns="60960" rIns="60960" bIns="60960" numCol="1" spcCol="1270" anchor="ctr" anchorCtr="0">
          <a:noAutofit/>
        </a:bodyPr>
        <a:lstStyle/>
        <a:p>
          <a:pPr lvl="0" algn="l" defTabSz="1066800">
            <a:lnSpc>
              <a:spcPct val="90000"/>
            </a:lnSpc>
            <a:spcBef>
              <a:spcPct val="0"/>
            </a:spcBef>
            <a:spcAft>
              <a:spcPct val="35000"/>
            </a:spcAft>
          </a:pPr>
          <a:r>
            <a:rPr lang="zh-TW" altLang="en-US" sz="2400" kern="1200" spc="100" baseline="0" dirty="0">
              <a:solidFill>
                <a:schemeClr val="tx1"/>
              </a:solidFill>
              <a:latin typeface="標楷體" panose="03000509000000000000" pitchFamily="65" charset="-120"/>
              <a:ea typeface="標楷體" panose="03000509000000000000" pitchFamily="65" charset="-120"/>
            </a:rPr>
            <a:t>認清資料來源，試從不同立場的媒體查找相關新聞，以多角度看事實。</a:t>
          </a:r>
          <a:endParaRPr lang="zh-HK" altLang="en-US" sz="2400" kern="1200" spc="100" baseline="0" dirty="0">
            <a:solidFill>
              <a:schemeClr val="tx1"/>
            </a:solidFill>
          </a:endParaRPr>
        </a:p>
      </dsp:txBody>
      <dsp:txXfrm>
        <a:off x="542743" y="369657"/>
        <a:ext cx="8738526" cy="739698"/>
      </dsp:txXfrm>
    </dsp:sp>
    <dsp:sp modelId="{8ABF3EB7-5A8D-495C-B0D0-EDDC3055BFC8}">
      <dsp:nvSpPr>
        <dsp:cNvPr id="0" name=""/>
        <dsp:cNvSpPr/>
      </dsp:nvSpPr>
      <dsp:spPr>
        <a:xfrm>
          <a:off x="80431" y="277194"/>
          <a:ext cx="924623" cy="92462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453E98-E298-445F-819F-F3C2D43AAE18}">
      <dsp:nvSpPr>
        <dsp:cNvPr id="0" name=""/>
        <dsp:cNvSpPr/>
      </dsp:nvSpPr>
      <dsp:spPr>
        <a:xfrm>
          <a:off x="966829" y="1319149"/>
          <a:ext cx="8314440" cy="1060195"/>
        </a:xfrm>
        <a:prstGeom prst="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136" tIns="60960" rIns="60960" bIns="60960" numCol="1" spcCol="1270" anchor="ctr" anchorCtr="0">
          <a:noAutofit/>
        </a:bodyPr>
        <a:lstStyle/>
        <a:p>
          <a:pPr lvl="0" algn="just" defTabSz="1066800">
            <a:lnSpc>
              <a:spcPct val="90000"/>
            </a:lnSpc>
            <a:spcBef>
              <a:spcPct val="0"/>
            </a:spcBef>
            <a:spcAft>
              <a:spcPct val="35000"/>
            </a:spcAft>
          </a:pPr>
          <a:r>
            <a:rPr lang="zh-TW" altLang="en-US" sz="24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在解讀一些「消息指」、「或會」等的標題或訊息時要保持懷疑態度，因為這些內容未經完全查證。就算標明「</a:t>
          </a:r>
          <a:r>
            <a:rPr lang="en-US" altLang="zh-TW" sz="24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Fact Checked</a:t>
          </a:r>
          <a:r>
            <a:rPr lang="zh-TW" altLang="en-US" sz="24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」、「已</a:t>
          </a:r>
          <a:r>
            <a:rPr lang="en-US" altLang="zh-TW" sz="24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FC</a:t>
          </a:r>
          <a:r>
            <a:rPr lang="zh-TW" altLang="en-US" sz="240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」也要確認如何查證。</a:t>
          </a:r>
          <a:endParaRPr lang="zh-HK" altLang="en-US" sz="2400" kern="1200" dirty="0">
            <a:solidFill>
              <a:schemeClr val="tx1"/>
            </a:solidFill>
            <a:latin typeface="Times New Roman" panose="02020603050405020304" pitchFamily="18" charset="0"/>
            <a:cs typeface="Times New Roman" panose="02020603050405020304" pitchFamily="18" charset="0"/>
          </a:endParaRPr>
        </a:p>
      </dsp:txBody>
      <dsp:txXfrm>
        <a:off x="966829" y="1319149"/>
        <a:ext cx="8314440" cy="1060195"/>
      </dsp:txXfrm>
    </dsp:sp>
    <dsp:sp modelId="{577B04C0-B037-450B-AA90-051A16B4BF2C}">
      <dsp:nvSpPr>
        <dsp:cNvPr id="0" name=""/>
        <dsp:cNvSpPr/>
      </dsp:nvSpPr>
      <dsp:spPr>
        <a:xfrm>
          <a:off x="504517" y="1386935"/>
          <a:ext cx="924623" cy="924623"/>
        </a:xfrm>
        <a:prstGeom prst="ellipse">
          <a:avLst/>
        </a:prstGeom>
        <a:solidFill>
          <a:schemeClr val="lt1">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C1B3C5-42F8-4976-98FD-08D0B3C2EA45}">
      <dsp:nvSpPr>
        <dsp:cNvPr id="0" name=""/>
        <dsp:cNvSpPr/>
      </dsp:nvSpPr>
      <dsp:spPr>
        <a:xfrm>
          <a:off x="1021455" y="2579292"/>
          <a:ext cx="8314440" cy="739698"/>
        </a:xfrm>
        <a:prstGeom prst="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136" tIns="60960" rIns="60960" bIns="60960" numCol="1" spcCol="1270" anchor="ctr" anchorCtr="0">
          <a:noAutofit/>
        </a:bodyPr>
        <a:lstStyle/>
        <a:p>
          <a:pPr lvl="0" algn="l" defTabSz="1066800">
            <a:lnSpc>
              <a:spcPct val="90000"/>
            </a:lnSpc>
            <a:spcBef>
              <a:spcPct val="0"/>
            </a:spcBef>
            <a:spcAft>
              <a:spcPct val="35000"/>
            </a:spcAft>
          </a:pPr>
          <a:r>
            <a:rPr lang="zh-TW" altLang="en-US" sz="2400" kern="1200" spc="100" baseline="0" dirty="0">
              <a:solidFill>
                <a:schemeClr val="tx1"/>
              </a:solidFill>
              <a:latin typeface="標楷體" panose="03000509000000000000" pitchFamily="65" charset="-120"/>
              <a:ea typeface="標楷體" panose="03000509000000000000" pitchFamily="65" charset="-120"/>
            </a:rPr>
            <a:t>如懷疑內容被竄改，可嘗試在搜尋器輸入部分文章內容，並在關鍵字前後加上雙引號（“ ”）。</a:t>
          </a:r>
          <a:endParaRPr lang="zh-HK" altLang="en-US" sz="2400" kern="1200" spc="100" baseline="0" dirty="0">
            <a:solidFill>
              <a:schemeClr val="tx1"/>
            </a:solidFill>
          </a:endParaRPr>
        </a:p>
      </dsp:txBody>
      <dsp:txXfrm>
        <a:off x="1021455" y="2579292"/>
        <a:ext cx="8314440" cy="739698"/>
      </dsp:txXfrm>
    </dsp:sp>
    <dsp:sp modelId="{8E51A56C-CFDC-428C-AD3C-2121AAAD35BF}">
      <dsp:nvSpPr>
        <dsp:cNvPr id="0" name=""/>
        <dsp:cNvSpPr/>
      </dsp:nvSpPr>
      <dsp:spPr>
        <a:xfrm>
          <a:off x="504517" y="2496675"/>
          <a:ext cx="924623" cy="924623"/>
        </a:xfrm>
        <a:prstGeom prst="ellipse">
          <a:avLst/>
        </a:prstGeom>
        <a:solidFill>
          <a:schemeClr val="lt1">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3797A5-C834-47B6-89D4-017DB3E5243B}">
      <dsp:nvSpPr>
        <dsp:cNvPr id="0" name=""/>
        <dsp:cNvSpPr/>
      </dsp:nvSpPr>
      <dsp:spPr>
        <a:xfrm>
          <a:off x="593688" y="3498020"/>
          <a:ext cx="8738526" cy="739698"/>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136" tIns="60960" rIns="60960" bIns="60960" numCol="1" spcCol="1270" anchor="ctr" anchorCtr="0">
          <a:noAutofit/>
        </a:bodyPr>
        <a:lstStyle/>
        <a:p>
          <a:pPr lvl="0" algn="l" defTabSz="1066800">
            <a:lnSpc>
              <a:spcPct val="90000"/>
            </a:lnSpc>
            <a:spcBef>
              <a:spcPct val="0"/>
            </a:spcBef>
            <a:spcAft>
              <a:spcPct val="35000"/>
            </a:spcAft>
          </a:pPr>
          <a:r>
            <a:rPr lang="zh-TW" altLang="en-US" sz="2400" kern="1200" spc="100" baseline="0" dirty="0">
              <a:solidFill>
                <a:schemeClr val="tx1"/>
              </a:solidFill>
              <a:latin typeface="標楷體" panose="03000509000000000000" pitchFamily="65" charset="-120"/>
              <a:ea typeface="標楷體" panose="03000509000000000000" pitchFamily="65" charset="-120"/>
            </a:rPr>
            <a:t>如懷疑圖片出處，可用搜尋器</a:t>
          </a:r>
          <a:r>
            <a:rPr lang="zh-TW" altLang="en-US" sz="2400" kern="1200" spc="100" baseline="0" dirty="0" smtClean="0">
              <a:solidFill>
                <a:schemeClr val="tx1"/>
              </a:solidFill>
              <a:latin typeface="標楷體" panose="03000509000000000000" pitchFamily="65" charset="-120"/>
              <a:ea typeface="標楷體" panose="03000509000000000000" pitchFamily="65" charset="-120"/>
            </a:rPr>
            <a:t>搜尋圖片</a:t>
          </a:r>
          <a:r>
            <a:rPr lang="zh-TW" altLang="en-US" sz="2400" kern="1200" spc="100" baseline="0" dirty="0">
              <a:solidFill>
                <a:schemeClr val="tx1"/>
              </a:solidFill>
              <a:latin typeface="標楷體" panose="03000509000000000000" pitchFamily="65" charset="-120"/>
              <a:ea typeface="標楷體" panose="03000509000000000000" pitchFamily="65" charset="-120"/>
            </a:rPr>
            <a:t>是否有其他出處。</a:t>
          </a:r>
          <a:endParaRPr lang="zh-HK" altLang="en-US" sz="2400" kern="1200" spc="100" baseline="0" dirty="0">
            <a:solidFill>
              <a:schemeClr val="tx1"/>
            </a:solidFill>
          </a:endParaRPr>
        </a:p>
      </dsp:txBody>
      <dsp:txXfrm>
        <a:off x="593688" y="3498020"/>
        <a:ext cx="8738526" cy="739698"/>
      </dsp:txXfrm>
    </dsp:sp>
    <dsp:sp modelId="{D51B2D5C-B3C5-4D44-B8C9-29C26621D2FE}">
      <dsp:nvSpPr>
        <dsp:cNvPr id="0" name=""/>
        <dsp:cNvSpPr/>
      </dsp:nvSpPr>
      <dsp:spPr>
        <a:xfrm>
          <a:off x="129343" y="3412540"/>
          <a:ext cx="924623" cy="924623"/>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36B9B15D-3AB7-4FF1-AE5E-BD842D0594E3}" type="datetimeFigureOut">
              <a:rPr lang="zh-HK" altLang="en-US" smtClean="0"/>
              <a:t>20/3/2023</a:t>
            </a:fld>
            <a:endParaRPr lang="zh-HK" altLang="en-US"/>
          </a:p>
        </p:txBody>
      </p:sp>
      <p:sp>
        <p:nvSpPr>
          <p:cNvPr id="4" name="頁尾版面配置區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64B200B-9DDE-4378-8D46-ACB96C402F22}" type="slidenum">
              <a:rPr lang="zh-HK" altLang="en-US" smtClean="0"/>
              <a:t>‹#›</a:t>
            </a:fld>
            <a:endParaRPr lang="zh-HK" altLang="en-US"/>
          </a:p>
        </p:txBody>
      </p:sp>
    </p:spTree>
    <p:extLst>
      <p:ext uri="{BB962C8B-B14F-4D97-AF65-F5344CB8AC3E}">
        <p14:creationId xmlns:p14="http://schemas.microsoft.com/office/powerpoint/2010/main" val="1315349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D6DB056-A87E-4D08-9034-EDB1B7D4CBA4}" type="datetimeFigureOut">
              <a:rPr lang="zh-CN" altLang="en-US" smtClean="0"/>
              <a:t>2023/3/20</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481B26D-AD5A-4DEC-A576-5668088F071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3</a:t>
            </a:fld>
            <a:endParaRPr lang="zh-CN" altLang="en-US" dirty="0"/>
          </a:p>
        </p:txBody>
      </p:sp>
    </p:spTree>
    <p:extLst>
      <p:ext uri="{BB962C8B-B14F-4D97-AF65-F5344CB8AC3E}">
        <p14:creationId xmlns:p14="http://schemas.microsoft.com/office/powerpoint/2010/main" val="2548880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28</a:t>
            </a:fld>
            <a:endParaRPr lang="zh-CN" altLang="en-US" dirty="0"/>
          </a:p>
        </p:txBody>
      </p:sp>
    </p:spTree>
    <p:extLst>
      <p:ext uri="{BB962C8B-B14F-4D97-AF65-F5344CB8AC3E}">
        <p14:creationId xmlns:p14="http://schemas.microsoft.com/office/powerpoint/2010/main" val="2821509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31</a:t>
            </a:fld>
            <a:endParaRPr lang="zh-CN" altLang="en-US" dirty="0"/>
          </a:p>
        </p:txBody>
      </p:sp>
    </p:spTree>
    <p:extLst>
      <p:ext uri="{BB962C8B-B14F-4D97-AF65-F5344CB8AC3E}">
        <p14:creationId xmlns:p14="http://schemas.microsoft.com/office/powerpoint/2010/main" val="3836335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32</a:t>
            </a:fld>
            <a:endParaRPr lang="zh-CN" altLang="en-US" dirty="0"/>
          </a:p>
        </p:txBody>
      </p:sp>
    </p:spTree>
    <p:extLst>
      <p:ext uri="{BB962C8B-B14F-4D97-AF65-F5344CB8AC3E}">
        <p14:creationId xmlns:p14="http://schemas.microsoft.com/office/powerpoint/2010/main" val="3924658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33</a:t>
            </a:fld>
            <a:endParaRPr lang="zh-CN" altLang="en-US" dirty="0"/>
          </a:p>
        </p:txBody>
      </p:sp>
    </p:spTree>
    <p:extLst>
      <p:ext uri="{BB962C8B-B14F-4D97-AF65-F5344CB8AC3E}">
        <p14:creationId xmlns:p14="http://schemas.microsoft.com/office/powerpoint/2010/main" val="806035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HK" dirty="0"/>
          </a:p>
        </p:txBody>
      </p:sp>
      <p:sp>
        <p:nvSpPr>
          <p:cNvPr id="4" name="投影片編號版面配置區 3"/>
          <p:cNvSpPr>
            <a:spLocks noGrp="1"/>
          </p:cNvSpPr>
          <p:nvPr>
            <p:ph type="sldNum" sz="quarter" idx="10"/>
          </p:nvPr>
        </p:nvSpPr>
        <p:spPr/>
        <p:txBody>
          <a:bodyPr/>
          <a:lstStyle/>
          <a:p>
            <a:fld id="{9481B26D-AD5A-4DEC-A576-5668088F0714}" type="slidenum">
              <a:rPr lang="zh-CN" altLang="en-US" smtClean="0"/>
              <a:t>37</a:t>
            </a:fld>
            <a:endParaRPr lang="zh-CN" altLang="en-US"/>
          </a:p>
        </p:txBody>
      </p:sp>
    </p:spTree>
    <p:extLst>
      <p:ext uri="{BB962C8B-B14F-4D97-AF65-F5344CB8AC3E}">
        <p14:creationId xmlns:p14="http://schemas.microsoft.com/office/powerpoint/2010/main" val="2470352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40</a:t>
            </a:fld>
            <a:endParaRPr lang="zh-CN" altLang="en-US" dirty="0"/>
          </a:p>
        </p:txBody>
      </p:sp>
    </p:spTree>
    <p:extLst>
      <p:ext uri="{BB962C8B-B14F-4D97-AF65-F5344CB8AC3E}">
        <p14:creationId xmlns:p14="http://schemas.microsoft.com/office/powerpoint/2010/main" val="1451575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44</a:t>
            </a:fld>
            <a:endParaRPr lang="zh-CN" altLang="en-US" dirty="0"/>
          </a:p>
        </p:txBody>
      </p:sp>
    </p:spTree>
    <p:extLst>
      <p:ext uri="{BB962C8B-B14F-4D97-AF65-F5344CB8AC3E}">
        <p14:creationId xmlns:p14="http://schemas.microsoft.com/office/powerpoint/2010/main" val="279411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6</a:t>
            </a:fld>
            <a:endParaRPr lang="zh-CN" altLang="en-US" dirty="0"/>
          </a:p>
        </p:txBody>
      </p:sp>
    </p:spTree>
    <p:extLst>
      <p:ext uri="{BB962C8B-B14F-4D97-AF65-F5344CB8AC3E}">
        <p14:creationId xmlns:p14="http://schemas.microsoft.com/office/powerpoint/2010/main" val="3808349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7</a:t>
            </a:fld>
            <a:endParaRPr lang="zh-CN" altLang="en-US" dirty="0"/>
          </a:p>
        </p:txBody>
      </p:sp>
    </p:spTree>
    <p:extLst>
      <p:ext uri="{BB962C8B-B14F-4D97-AF65-F5344CB8AC3E}">
        <p14:creationId xmlns:p14="http://schemas.microsoft.com/office/powerpoint/2010/main" val="3072280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8</a:t>
            </a:fld>
            <a:endParaRPr lang="zh-CN" altLang="en-US" dirty="0"/>
          </a:p>
        </p:txBody>
      </p:sp>
    </p:spTree>
    <p:extLst>
      <p:ext uri="{BB962C8B-B14F-4D97-AF65-F5344CB8AC3E}">
        <p14:creationId xmlns:p14="http://schemas.microsoft.com/office/powerpoint/2010/main" val="112257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F9993D1-6146-40C4-8862-8F5FDEE22CD9}" type="slidenum">
              <a:rPr lang="zh-HK" altLang="en-US" smtClean="0"/>
              <a:t>13</a:t>
            </a:fld>
            <a:endParaRPr lang="zh-HK" altLang="en-US"/>
          </a:p>
        </p:txBody>
      </p:sp>
    </p:spTree>
    <p:extLst>
      <p:ext uri="{BB962C8B-B14F-4D97-AF65-F5344CB8AC3E}">
        <p14:creationId xmlns:p14="http://schemas.microsoft.com/office/powerpoint/2010/main" val="272329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16</a:t>
            </a:fld>
            <a:endParaRPr lang="zh-CN" altLang="en-US" dirty="0"/>
          </a:p>
        </p:txBody>
      </p:sp>
    </p:spTree>
    <p:extLst>
      <p:ext uri="{BB962C8B-B14F-4D97-AF65-F5344CB8AC3E}">
        <p14:creationId xmlns:p14="http://schemas.microsoft.com/office/powerpoint/2010/main" val="3697147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481B26D-AD5A-4DEC-A576-5668088F0714}" type="slidenum">
              <a:rPr lang="zh-CN" altLang="en-US" smtClean="0"/>
              <a:t>19</a:t>
            </a:fld>
            <a:endParaRPr lang="zh-CN" altLang="en-US"/>
          </a:p>
        </p:txBody>
      </p:sp>
    </p:spTree>
    <p:extLst>
      <p:ext uri="{BB962C8B-B14F-4D97-AF65-F5344CB8AC3E}">
        <p14:creationId xmlns:p14="http://schemas.microsoft.com/office/powerpoint/2010/main" val="4242213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481B26D-AD5A-4DEC-A576-5668088F0714}" type="slidenum">
              <a:rPr lang="zh-CN" altLang="en-US" smtClean="0"/>
              <a:t>21</a:t>
            </a:fld>
            <a:endParaRPr lang="zh-CN" altLang="en-US"/>
          </a:p>
        </p:txBody>
      </p:sp>
    </p:spTree>
    <p:extLst>
      <p:ext uri="{BB962C8B-B14F-4D97-AF65-F5344CB8AC3E}">
        <p14:creationId xmlns:p14="http://schemas.microsoft.com/office/powerpoint/2010/main" val="2080045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25</a:t>
            </a:fld>
            <a:endParaRPr lang="zh-CN" altLang="en-US" dirty="0"/>
          </a:p>
        </p:txBody>
      </p:sp>
    </p:spTree>
    <p:extLst>
      <p:ext uri="{BB962C8B-B14F-4D97-AF65-F5344CB8AC3E}">
        <p14:creationId xmlns:p14="http://schemas.microsoft.com/office/powerpoint/2010/main" val="247907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12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4552461-8B9B-4647-8140-2882F3A87B01}"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4552461-8B9B-4647-8140-2882F3A87B0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4552461-8B9B-4647-8140-2882F3A87B01}"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87501E8-F100-41BB-8BD0-D57C51550447}"/>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灯片编号占位符 3">
            <a:extLst>
              <a:ext uri="{FF2B5EF4-FFF2-40B4-BE49-F238E27FC236}">
                <a16:creationId xmlns:a16="http://schemas.microsoft.com/office/drawing/2014/main" id="{96AD4163-5126-4D07-8C64-FA0B7D224971}"/>
              </a:ext>
            </a:extLst>
          </p:cNvPr>
          <p:cNvSpPr txBox="1">
            <a:spLocks/>
          </p:cNvSpPr>
          <p:nvPr userDrawn="1"/>
        </p:nvSpPr>
        <p:spPr>
          <a:xfrm>
            <a:off x="9120188" y="63817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DFKai-SB" panose="03000509000000000000" pitchFamily="65" charset="-120"/>
                <a:ea typeface="DFKai-SB" panose="03000509000000000000" pitchFamily="65"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68A1375-C6F2-41F5-93BB-BAEEB18A553A}" type="slidenum">
              <a:rPr lang="en-US" altLang="en-US" smtClean="0"/>
              <a:pPr>
                <a:defRPr/>
              </a:pPr>
              <a:t>‹#›</a:t>
            </a:fld>
            <a:endParaRPr lang="en-US"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85801" y="1723856"/>
            <a:ext cx="10394707" cy="2511835"/>
          </a:xfrm>
        </p:spPr>
        <p:txBody>
          <a:bodyPr anchor="b">
            <a:normAutofit/>
          </a:bodyPr>
          <a:lstStyle>
            <a:lvl1pPr algn="l">
              <a:defRPr sz="48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85801"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02398B29-7265-4A65-A2A4-6703C057B7C1}" type="datetimeFigureOut">
              <a:rPr lang="en-US" smtClean="0"/>
              <a:t>3/20/2023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91184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393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8653A4B-BE17-46C1-BFBC-662E46917335}"/>
              </a:ext>
            </a:extLst>
          </p:cNvPr>
          <p:cNvSpPr>
            <a:spLocks noGrp="1"/>
          </p:cNvSpPr>
          <p:nvPr>
            <p:ph type="sldNum" sz="quarter" idx="4"/>
          </p:nvPr>
        </p:nvSpPr>
        <p:spPr>
          <a:xfrm>
            <a:off x="9120188" y="6381750"/>
            <a:ext cx="2743200" cy="365125"/>
          </a:xfrm>
          <a:prstGeom prst="rect">
            <a:avLst/>
          </a:prstGeom>
        </p:spPr>
        <p:txBody>
          <a:bodyPr vert="horz" lIns="91440" tIns="45720" rIns="91440" bIns="45720" rtlCol="0" anchor="ctr"/>
          <a:lstStyle>
            <a:lvl1pPr>
              <a:defRPr lang="en-US" altLang="en-US" sz="1200" smtClean="0">
                <a:solidFill>
                  <a:schemeClr val="tx1">
                    <a:tint val="75000"/>
                  </a:schemeClr>
                </a:solidFill>
              </a:defRPr>
            </a:lvl1pPr>
          </a:lstStyle>
          <a:p>
            <a:pPr algn="r"/>
            <a:fld id="{C68A1375-C6F2-41F5-93BB-BAEEB18A553A}" type="slidenum">
              <a:rPr lang="en-US" altLang="zh-CN" smtClean="0"/>
              <a:pPr algn="r"/>
              <a:t>‹#›</a:t>
            </a:fld>
            <a:endParaRPr lang="zh-CN" altLang="en-US" dirty="0"/>
          </a:p>
        </p:txBody>
      </p:sp>
    </p:spTree>
    <p:extLst>
      <p:ext uri="{BB962C8B-B14F-4D97-AF65-F5344CB8AC3E}">
        <p14:creationId xmlns:p14="http://schemas.microsoft.com/office/powerpoint/2010/main" val="3942700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HK"/>
              <a:t>Click to edit Master title style</a:t>
            </a:r>
            <a:endParaRPr lang="zh-HK"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HK"/>
              <a:t>Click to edit Master subtitle style</a:t>
            </a:r>
            <a:endParaRPr lang="zh-HK" altLang="en-US"/>
          </a:p>
        </p:txBody>
      </p:sp>
      <p:sp>
        <p:nvSpPr>
          <p:cNvPr id="4" name="Date Placeholder 3"/>
          <p:cNvSpPr>
            <a:spLocks noGrp="1"/>
          </p:cNvSpPr>
          <p:nvPr>
            <p:ph type="dt" sz="half" idx="10"/>
          </p:nvPr>
        </p:nvSpPr>
        <p:spPr/>
        <p:txBody>
          <a:bodyPr/>
          <a:lstStyle/>
          <a:p>
            <a:fld id="{6071CA79-CD57-43EB-B2DA-4DE432647B2F}" type="datetimeFigureOut">
              <a:rPr lang="zh-HK" altLang="en-US" smtClean="0"/>
              <a:t>20/3/2023</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3813210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idx="1"/>
          </p:nvPr>
        </p:nvSpPr>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fld id="{6071CA79-CD57-43EB-B2DA-4DE432647B2F}" type="datetimeFigureOut">
              <a:rPr lang="zh-HK" altLang="en-US" smtClean="0"/>
              <a:t>20/3/2023</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3818706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HK"/>
              <a:t>Click to edit Master title style</a:t>
            </a:r>
            <a:endParaRPr lang="zh-HK"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p>
            <a:fld id="{6071CA79-CD57-43EB-B2DA-4DE432647B2F}" type="datetimeFigureOut">
              <a:rPr lang="zh-HK" altLang="en-US" smtClean="0"/>
              <a:t>20/3/2023</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3073890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Date Placeholder 4"/>
          <p:cNvSpPr>
            <a:spLocks noGrp="1"/>
          </p:cNvSpPr>
          <p:nvPr>
            <p:ph type="dt" sz="half" idx="10"/>
          </p:nvPr>
        </p:nvSpPr>
        <p:spPr/>
        <p:txBody>
          <a:bodyPr/>
          <a:lstStyle/>
          <a:p>
            <a:fld id="{6071CA79-CD57-43EB-B2DA-4DE432647B2F}" type="datetimeFigureOut">
              <a:rPr lang="zh-HK" altLang="en-US" smtClean="0"/>
              <a:t>20/3/2023</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478616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4552461-8B9B-4647-8140-2882F3A87B01}"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HK"/>
              <a:t>Click to edit Master title style</a:t>
            </a:r>
            <a:endParaRPr lang="zh-HK"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7" name="Date Placeholder 6"/>
          <p:cNvSpPr>
            <a:spLocks noGrp="1"/>
          </p:cNvSpPr>
          <p:nvPr>
            <p:ph type="dt" sz="half" idx="10"/>
          </p:nvPr>
        </p:nvSpPr>
        <p:spPr/>
        <p:txBody>
          <a:bodyPr/>
          <a:lstStyle/>
          <a:p>
            <a:fld id="{6071CA79-CD57-43EB-B2DA-4DE432647B2F}" type="datetimeFigureOut">
              <a:rPr lang="zh-HK" altLang="en-US" smtClean="0"/>
              <a:t>20/3/2023</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1439845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Date Placeholder 2"/>
          <p:cNvSpPr>
            <a:spLocks noGrp="1"/>
          </p:cNvSpPr>
          <p:nvPr>
            <p:ph type="dt" sz="half" idx="10"/>
          </p:nvPr>
        </p:nvSpPr>
        <p:spPr/>
        <p:txBody>
          <a:bodyPr/>
          <a:lstStyle/>
          <a:p>
            <a:fld id="{6071CA79-CD57-43EB-B2DA-4DE432647B2F}" type="datetimeFigureOut">
              <a:rPr lang="zh-HK" altLang="en-US" smtClean="0"/>
              <a:t>20/3/2023</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068998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71CA79-CD57-43EB-B2DA-4DE432647B2F}" type="datetimeFigureOut">
              <a:rPr lang="zh-HK" altLang="en-US" smtClean="0"/>
              <a:t>20/3/2023</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4133106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fld id="{6071CA79-CD57-43EB-B2DA-4DE432647B2F}" type="datetimeFigureOut">
              <a:rPr lang="zh-HK" altLang="en-US" smtClean="0"/>
              <a:t>20/3/2023</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620458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fld id="{6071CA79-CD57-43EB-B2DA-4DE432647B2F}" type="datetimeFigureOut">
              <a:rPr lang="zh-HK" altLang="en-US" smtClean="0"/>
              <a:t>20/3/2023</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4260217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Vertical Text Placeholder 2"/>
          <p:cNvSpPr>
            <a:spLocks noGrp="1"/>
          </p:cNvSpPr>
          <p:nvPr>
            <p:ph type="body" orient="vert" idx="1"/>
          </p:nvPr>
        </p:nvSpPr>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fld id="{6071CA79-CD57-43EB-B2DA-4DE432647B2F}" type="datetimeFigureOut">
              <a:rPr lang="zh-HK" altLang="en-US" smtClean="0"/>
              <a:t>20/3/2023</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4197175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fld id="{6071CA79-CD57-43EB-B2DA-4DE432647B2F}" type="datetimeFigureOut">
              <a:rPr lang="zh-HK" altLang="en-US" smtClean="0"/>
              <a:t>20/3/2023</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154134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4552461-8B9B-4647-8140-2882F3A87B01}"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4552461-8B9B-4647-8140-2882F3A87B0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4552461-8B9B-4647-8140-2882F3A87B0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4552461-8B9B-4647-8140-2882F3A87B0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4552461-8B9B-4647-8140-2882F3A87B01}"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4552461-8B9B-4647-8140-2882F3A87B01}"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4552461-8B9B-4647-8140-2882F3A87B01}"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552461-8B9B-4647-8140-2882F3A87B0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B19F61C-F79B-401C-80D5-F7FCBA77D8AA}"/>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灯片编号占位符 3">
            <a:extLst>
              <a:ext uri="{FF2B5EF4-FFF2-40B4-BE49-F238E27FC236}">
                <a16:creationId xmlns:a16="http://schemas.microsoft.com/office/drawing/2014/main" id="{744B25A9-6D3B-47CB-81A4-1345CD06E9F8}"/>
              </a:ext>
            </a:extLst>
          </p:cNvPr>
          <p:cNvSpPr txBox="1">
            <a:spLocks/>
          </p:cNvSpPr>
          <p:nvPr userDrawn="1"/>
        </p:nvSpPr>
        <p:spPr>
          <a:xfrm>
            <a:off x="9120188" y="6374667"/>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CN"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8A1375-C6F2-41F5-93BB-BAEEB18A553A}" type="slidenum">
              <a:rPr lang="en-US" altLang="zh-CN" smtClean="0"/>
              <a:pPr algn="r"/>
              <a:t>‹#›</a:t>
            </a:fld>
            <a:endParaRPr lang="zh-CN" altLang="en-US" dirty="0"/>
          </a:p>
        </p:txBody>
      </p:sp>
    </p:spTree>
    <p:extLst>
      <p:ext uri="{BB962C8B-B14F-4D97-AF65-F5344CB8AC3E}">
        <p14:creationId xmlns:p14="http://schemas.microsoft.com/office/powerpoint/2010/main" val="3542445854"/>
      </p:ext>
    </p:extLst>
  </p:cSld>
  <p:clrMap bg1="lt1" tx1="dk1" bg2="lt2" tx2="dk2" accent1="accent1" accent2="accent2" accent3="accent3" accent4="accent4" accent5="accent5" accent6="accent6" hlink="hlink" folHlink="folHlink"/>
  <p:sldLayoutIdLst>
    <p:sldLayoutId id="2147483662" r:id="rId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B19F61C-F79B-401C-80D5-F7FCBA77D8AA}"/>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F48A7EF3-058A-4E07-B229-2EAA8C0428A0}"/>
              </a:ext>
            </a:extLst>
          </p:cNvPr>
          <p:cNvSpPr>
            <a:spLocks noGrp="1"/>
          </p:cNvSpPr>
          <p:nvPr>
            <p:ph type="sldNum" sz="quarter" idx="4"/>
          </p:nvPr>
        </p:nvSpPr>
        <p:spPr>
          <a:xfrm>
            <a:off x="9120188" y="6381750"/>
            <a:ext cx="2743200" cy="365125"/>
          </a:xfrm>
          <a:prstGeom prst="rect">
            <a:avLst/>
          </a:prstGeom>
        </p:spPr>
        <p:txBody>
          <a:bodyPr vert="horz" lIns="91440" tIns="45720" rIns="91440" bIns="45720" rtlCol="0" anchor="ctr"/>
          <a:lstStyle>
            <a:lvl1pPr>
              <a:defRPr lang="en-US" altLang="zh-CN" sz="1200" smtClean="0">
                <a:solidFill>
                  <a:schemeClr val="tx1">
                    <a:tint val="75000"/>
                  </a:schemeClr>
                </a:solidFill>
              </a:defRPr>
            </a:lvl1pPr>
          </a:lstStyle>
          <a:p>
            <a:pPr algn="r"/>
            <a:fld id="{C68A1375-C6F2-41F5-93BB-BAEEB18A553A}" type="slidenum">
              <a:rPr lang="en-US" altLang="zh-CN" smtClean="0"/>
              <a:pPr algn="r"/>
              <a:t>‹#›</a:t>
            </a:fld>
            <a:endParaRPr lang="zh-CN" altLang="en-US" dirty="0"/>
          </a:p>
        </p:txBody>
      </p:sp>
      <p:sp>
        <p:nvSpPr>
          <p:cNvPr id="9" name="灯片编号占位符 3">
            <a:extLst>
              <a:ext uri="{FF2B5EF4-FFF2-40B4-BE49-F238E27FC236}">
                <a16:creationId xmlns:a16="http://schemas.microsoft.com/office/drawing/2014/main" id="{744B25A9-6D3B-47CB-81A4-1345CD06E9F8}"/>
              </a:ext>
            </a:extLst>
          </p:cNvPr>
          <p:cNvSpPr txBox="1">
            <a:spLocks/>
          </p:cNvSpPr>
          <p:nvPr userDrawn="1"/>
        </p:nvSpPr>
        <p:spPr>
          <a:xfrm>
            <a:off x="9120188" y="6374667"/>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CN"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8A1375-C6F2-41F5-93BB-BAEEB18A553A}" type="slidenum">
              <a:rPr lang="en-US" altLang="zh-CN" smtClean="0"/>
              <a:pPr algn="r"/>
              <a:t>‹#›</a:t>
            </a:fld>
            <a:endParaRPr lang="zh-CN" altLang="en-US" dirty="0"/>
          </a:p>
        </p:txBody>
      </p:sp>
    </p:spTree>
    <p:extLst>
      <p:ext uri="{BB962C8B-B14F-4D97-AF65-F5344CB8AC3E}">
        <p14:creationId xmlns:p14="http://schemas.microsoft.com/office/powerpoint/2010/main" val="4163472519"/>
      </p:ext>
    </p:extLst>
  </p:cSld>
  <p:clrMap bg1="lt1" tx1="dk1" bg2="lt2" tx2="dk2" accent1="accent1" accent2="accent2" accent3="accent3" accent4="accent4" accent5="accent5" accent6="accent6" hlink="hlink" folHlink="folHlink"/>
  <p:sldLayoutIdLst>
    <p:sldLayoutId id="2147483665" r:id="rId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HK"/>
              <a:t>Click to edit Master title style</a:t>
            </a:r>
            <a:endParaRPr lang="zh-HK"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1CA79-CD57-43EB-B2DA-4DE432647B2F}" type="datetimeFigureOut">
              <a:rPr lang="zh-HK" altLang="en-US" smtClean="0"/>
              <a:t>20/3/2023</a:t>
            </a:fld>
            <a:endParaRPr lang="zh-HK"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61004-B791-4E74-9F12-3DDC1644C5D2}" type="slidenum">
              <a:rPr lang="zh-HK" altLang="en-US" smtClean="0"/>
              <a:t>‹#›</a:t>
            </a:fld>
            <a:endParaRPr lang="zh-HK" altLang="en-US"/>
          </a:p>
        </p:txBody>
      </p:sp>
      <p:sp>
        <p:nvSpPr>
          <p:cNvPr id="7" name="矩形 6">
            <a:extLst>
              <a:ext uri="{FF2B5EF4-FFF2-40B4-BE49-F238E27FC236}">
                <a16:creationId xmlns:a16="http://schemas.microsoft.com/office/drawing/2014/main" id="{C127AB16-51F4-4979-B109-56D472A6D953}"/>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3">
            <a:extLst>
              <a:ext uri="{FF2B5EF4-FFF2-40B4-BE49-F238E27FC236}">
                <a16:creationId xmlns:a16="http://schemas.microsoft.com/office/drawing/2014/main" id="{B2FEEE17-2206-46D9-8E6B-C5B0EAEBD628}"/>
              </a:ext>
            </a:extLst>
          </p:cNvPr>
          <p:cNvSpPr txBox="1">
            <a:spLocks/>
          </p:cNvSpPr>
          <p:nvPr userDrawn="1"/>
        </p:nvSpPr>
        <p:spPr>
          <a:xfrm>
            <a:off x="9120188" y="6381750"/>
            <a:ext cx="2743200" cy="365125"/>
          </a:xfrm>
          <a:prstGeom prst="rect">
            <a:avLst/>
          </a:prstGeom>
        </p:spPr>
        <p:txBody>
          <a:bodyPr vert="horz" lIns="91440" tIns="45720" rIns="91440" bIns="45720" rtlCol="0" anchor="ctr"/>
          <a:lstStyle>
            <a:defPPr>
              <a:defRPr lang="zh-CN"/>
            </a:defPPr>
            <a:lvl1pPr algn="r">
              <a:defRPr sz="1200">
                <a:solidFill>
                  <a:schemeClr val="tx1">
                    <a:tint val="7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C68A1375-C6F2-41F5-93BB-BAEEB18A553A}" type="slidenum">
              <a:rPr lang="en-US" altLang="en-US" smtClean="0"/>
              <a:pPr lvl="0"/>
              <a:t>‹#›</a:t>
            </a:fld>
            <a:endParaRPr lang="en-US" altLang="en-US"/>
          </a:p>
        </p:txBody>
      </p:sp>
    </p:spTree>
    <p:extLst>
      <p:ext uri="{BB962C8B-B14F-4D97-AF65-F5344CB8AC3E}">
        <p14:creationId xmlns:p14="http://schemas.microsoft.com/office/powerpoint/2010/main" val="63686065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hyperlink" Target="https://www.museums.gov.hk/zh_TW/web/portal/mf2020_virtualtour.html" TargetMode="External"/><Relationship Id="rId13" Type="http://schemas.openxmlformats.org/officeDocument/2006/relationships/image" Target="../media/image23.png"/><Relationship Id="rId18" Type="http://schemas.openxmlformats.org/officeDocument/2006/relationships/hyperlink" Target="https://cs.edb.edcity.hk/file/redirect/230320_04.php" TargetMode="External"/><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hyperlink" Target="https://www.sxhm.com/" TargetMode="External"/><Relationship Id="rId17" Type="http://schemas.openxmlformats.org/officeDocument/2006/relationships/image" Target="../media/image25.png"/><Relationship Id="rId2" Type="http://schemas.openxmlformats.org/officeDocument/2006/relationships/image" Target="../media/image1.png"/><Relationship Id="rId16" Type="http://schemas.openxmlformats.org/officeDocument/2006/relationships/hyperlink" Target="http://www.gdmuseum.com/" TargetMode="External"/><Relationship Id="rId1" Type="http://schemas.openxmlformats.org/officeDocument/2006/relationships/slideLayout" Target="../slideLayouts/slideLayout12.xml"/><Relationship Id="rId6" Type="http://schemas.openxmlformats.org/officeDocument/2006/relationships/hyperlink" Target="https://www.heritagemuseum.gov.hk/zh_TW/web/hm/highlights/online_programmes.html" TargetMode="External"/><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hyperlink" Target="https://artsandculture.google.com/partner/the-british-museum" TargetMode="External"/><Relationship Id="rId19" Type="http://schemas.openxmlformats.org/officeDocument/2006/relationships/image" Target="../media/image26.png"/><Relationship Id="rId4" Type="http://schemas.openxmlformats.org/officeDocument/2006/relationships/hyperlink" Target="https://hk.history.museum/zh_TW/web/mh/exhibition/virtual.html" TargetMode="External"/><Relationship Id="rId9" Type="http://schemas.openxmlformats.org/officeDocument/2006/relationships/image" Target="../media/image21.png"/><Relationship Id="rId14" Type="http://schemas.openxmlformats.org/officeDocument/2006/relationships/hyperlink" Target="http://www.gemg1959.c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hyperlink" Target="https://www.np360.com.hk/tc/explore-np360/virtual-visit"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hk.observatory/videos/2160563884050934/?v=2160563884050934"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hyperlink" Target="https://chinacurrent.com/hk/story/20374/social-media-in-pandemic" TargetMode="External"/><Relationship Id="rId5"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adcc.gov.hk/zh-hk/alerts-detail/alerts-1444920522323329026.html" TargetMode="Externa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hyperlink" Target="https://www.adcc.gov.hk/zh-hk/video-detail/video-1495611268484386817.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hyperlink" Target="https://www.adcc.gov.hk/zh-hk/video-detail/video-1493053211351011330.html" TargetMode="External"/><Relationship Id="rId1" Type="http://schemas.openxmlformats.org/officeDocument/2006/relationships/slideLayout" Target="../slideLayouts/slideLayout12.xml"/><Relationship Id="rId6" Type="http://schemas.openxmlformats.org/officeDocument/2006/relationships/hyperlink" Target="https://cs.edb.edcity.hk/file/redirect/230320_05.php" TargetMode="External"/><Relationship Id="rId5" Type="http://schemas.openxmlformats.org/officeDocument/2006/relationships/image" Target="../media/image49.png"/><Relationship Id="rId4" Type="http://schemas.openxmlformats.org/officeDocument/2006/relationships/hyperlink" Target="https://zh-hk.facebook.com/HongKongPoliceForce/videos/%E8%97%8D%E9%AF%A8%E9%99%B7%E9%98%B1%E5%94%94%E4%BF%82%E8%AC%9B%E7%8E%A9/1475859745835318/"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hyperlink" Target="https://www.adcc.gov.hk/zh-hk/video-detail/video-1444920533165604866.html" TargetMode="External"/><Relationship Id="rId1" Type="http://schemas.openxmlformats.org/officeDocument/2006/relationships/slideLayout" Target="../slideLayouts/slideLayout12.xml"/><Relationship Id="rId6" Type="http://schemas.openxmlformats.org/officeDocument/2006/relationships/hyperlink" Target="https://cs.edb.edcity.hk/file/redirect/230320_06.php" TargetMode="External"/><Relationship Id="rId5" Type="http://schemas.openxmlformats.org/officeDocument/2006/relationships/image" Target="../media/image52.png"/><Relationship Id="rId4" Type="http://schemas.openxmlformats.org/officeDocument/2006/relationships/hyperlink" Target="https://www.adcc.gov.hk/zh-hk/video-detail/video-1444920533962522626.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mm.edcity.hk/media/t/1_xges1mm4" TargetMode="External"/><Relationship Id="rId2" Type="http://schemas.openxmlformats.org/officeDocument/2006/relationships/image" Target="../media/image54.emf"/><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hyperlink" Target="http://www.most.gov.cn/kjbgz/202109/t20210926_177063.html"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hyperlink" Target="http://www.gov.cn/zhengce/2022-03/20/content_5680105.htm" TargetMode="External"/><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hyperlink" Target="https://www.pcpd.org.hk/tc_chi/resources_centre/publications/files/guidance_ethical_c.pdf" TargetMode="Externa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hyperlink" Target="https://ec.europa.eu/futurium/en/ai-alliance-consultation.1.html"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18.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hyperlink" Target="https://zh.unesco.org/news/jiao-ke-wen-zu-zhi-hui-yuan-guo-tong-guo-shou-fen-ren-gong-zhi-neng-lun-li-quan-qiu-xie-yi" TargetMode="External"/><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hyperlink" Target="https://cs.edb.edcity.hk/file/redirect/230320_07.php" TargetMode="External"/><Relationship Id="rId2"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s://www.pdpc.gov.sg/Overview-of-PDPA/The-Legislation%20/Personal-Data-Protection-Act" TargetMode="External"/><Relationship Id="rId5" Type="http://schemas.openxmlformats.org/officeDocument/2006/relationships/image" Target="../media/image80.png"/><Relationship Id="rId4" Type="http://schemas.openxmlformats.org/officeDocument/2006/relationships/hyperlink" Target="https://www.ic.gc.ca/eic/site/062.nsf/eng/h_00108.html" TargetMode="External"/></Relationships>
</file>

<file path=ppt/slides/_rels/slide34.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8.png"/><Relationship Id="rId5" Type="http://schemas.openxmlformats.org/officeDocument/2006/relationships/tags" Target="../tags/tag5.xml"/><Relationship Id="rId10" Type="http://schemas.openxmlformats.org/officeDocument/2006/relationships/slideLayout" Target="../slideLayouts/slideLayout12.xml"/><Relationship Id="rId4" Type="http://schemas.openxmlformats.org/officeDocument/2006/relationships/tags" Target="../tags/tag4.xml"/><Relationship Id="rId9" Type="http://schemas.openxmlformats.org/officeDocument/2006/relationships/tags" Target="../tags/tag9.xml"/></Relationships>
</file>

<file path=ppt/slides/_rels/slide35.xml.rels><?xml version="1.0" encoding="UTF-8" standalone="yes"?>
<Relationships xmlns="http://schemas.openxmlformats.org/package/2006/relationships"><Relationship Id="rId3" Type="http://schemas.openxmlformats.org/officeDocument/2006/relationships/hyperlink" Target="https://cs.edb.edcity.hk/file/redirect/230320_08.php" TargetMode="External"/><Relationship Id="rId7" Type="http://schemas.openxmlformats.org/officeDocument/2006/relationships/image" Target="../media/image18.png"/><Relationship Id="rId2" Type="http://schemas.openxmlformats.org/officeDocument/2006/relationships/image" Target="../media/image79.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hyperlink" Target="https://cs.edb.edcity.hk/file/redirect/230320_09.php" TargetMode="Externa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hyperlink" Target="https://www.pcpd.org.hk/tc_chi/doxxing/index.html" TargetMode="External"/><Relationship Id="rId2" Type="http://schemas.openxmlformats.org/officeDocument/2006/relationships/image" Target="../media/image79.pn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hyperlink" Target="https://cs.edb.edcity.hk/file/redirect/230320_10.php"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hyperlink" Target="https://cs.edb.edcity.hk/file/redirect/230320_11.php" TargetMode="Externa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adcc.gov.hk/zh-hk/video-detail/video-1492039727515521026.html" TargetMode="External"/><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cs.edb.edcity.hk/file/redirect/230320_12.php" TargetMode="External"/><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pcpd.org.hk/tc_chi/resources_centre/publications/files/cyberbullying_c.pdf" TargetMode="External"/><Relationship Id="rId1" Type="http://schemas.openxmlformats.org/officeDocument/2006/relationships/slideLayout" Target="../slideLayouts/slideLayout12.xml"/><Relationship Id="rId5" Type="http://schemas.openxmlformats.org/officeDocument/2006/relationships/image" Target="../media/image93.png"/><Relationship Id="rId4" Type="http://schemas.openxmlformats.org/officeDocument/2006/relationships/hyperlink" Target="https://www.pcpd.org.hk/tc_chi/resources_centre/publications/files/social_media_guidance.pd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A30A530-AC98-4BB6-80B9-33A68AFC7DEA}"/>
              </a:ext>
            </a:extLst>
          </p:cNvPr>
          <p:cNvSpPr txBox="1">
            <a:spLocks noChangeArrowheads="1"/>
          </p:cNvSpPr>
          <p:nvPr/>
        </p:nvSpPr>
        <p:spPr bwMode="auto">
          <a:xfrm>
            <a:off x="478972" y="2318343"/>
            <a:ext cx="1082475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buFont typeface="Arial" panose="020B0604020202020204" pitchFamily="34" charset="0"/>
              <a:buNone/>
            </a:pPr>
            <a:r>
              <a:rPr lang="zh-TW" altLang="en-US" sz="36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學習重點</a:t>
            </a:r>
            <a:r>
              <a:rPr lang="en-US" altLang="zh-TW" sz="36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p>
          <a:p>
            <a:pPr marL="0" indent="0" algn="ctr" eaLnBrk="1" hangingPunct="1">
              <a:lnSpc>
                <a:spcPct val="150000"/>
              </a:lnSpc>
              <a:buFont typeface="Arial" panose="020B0604020202020204" pitchFamily="34" charset="0"/>
              <a:buNone/>
            </a:pPr>
            <a:r>
              <a:rPr lang="zh-CN" altLang="en-US" sz="36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資訊素養的內涵與正面價值觀的關係：</a:t>
            </a:r>
            <a:br>
              <a:rPr lang="zh-CN" altLang="en-US" sz="36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br>
            <a:r>
              <a:rPr lang="zh-CN" altLang="en-US" sz="36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辨別虛假資訊；使用科技的道德操守；遵守相關法律</a:t>
            </a:r>
            <a:endParaRPr lang="en-US" altLang="zh-CN" sz="36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p:txBody>
      </p:sp>
      <p:sp>
        <p:nvSpPr>
          <p:cNvPr id="2" name="灯片编号占位符 1">
            <a:extLst>
              <a:ext uri="{FF2B5EF4-FFF2-40B4-BE49-F238E27FC236}">
                <a16:creationId xmlns:a16="http://schemas.microsoft.com/office/drawing/2014/main" id="{4F223670-3492-4D9C-ACE1-D91E861AE0A4}"/>
              </a:ext>
            </a:extLst>
          </p:cNvPr>
          <p:cNvSpPr>
            <a:spLocks noGrp="1"/>
          </p:cNvSpPr>
          <p:nvPr>
            <p:ph type="sldNum" sz="quarter" idx="10"/>
          </p:nvPr>
        </p:nvSpPr>
        <p:spPr>
          <a:xfrm>
            <a:off x="9120188" y="63817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68A1375-C6F2-41F5-93BB-BAEEB18A553A}" type="slidenum">
              <a:rPr lang="en-US" altLang="en-US" smtClean="0"/>
              <a:pPr>
                <a:defRPr/>
              </a:pPr>
              <a:t>1</a:t>
            </a:fld>
            <a:endParaRPr lang="en-US" altLang="en-US" dirty="0"/>
          </a:p>
        </p:txBody>
      </p:sp>
      <p:sp>
        <p:nvSpPr>
          <p:cNvPr id="3" name="矩形 2">
            <a:extLst>
              <a:ext uri="{FF2B5EF4-FFF2-40B4-BE49-F238E27FC236}">
                <a16:creationId xmlns:a16="http://schemas.microsoft.com/office/drawing/2014/main" id="{FBA6FEAB-74A7-4F40-82C8-026362307A79}"/>
              </a:ext>
            </a:extLst>
          </p:cNvPr>
          <p:cNvSpPr/>
          <p:nvPr/>
        </p:nvSpPr>
        <p:spPr>
          <a:xfrm>
            <a:off x="288438" y="147761"/>
            <a:ext cx="4893162" cy="1384995"/>
          </a:xfrm>
          <a:prstGeom prst="rect">
            <a:avLst/>
          </a:prstGeom>
        </p:spPr>
        <p:txBody>
          <a:bodyPr wrap="square">
            <a:spAutoFit/>
          </a:bodyPr>
          <a:lstStyle/>
          <a:p>
            <a:r>
              <a:rPr lang="zh-TW" altLang="en-US" sz="2800" dirty="0">
                <a:latin typeface="DFKai-SB" panose="03000509000000000000" pitchFamily="65" charset="-120"/>
                <a:ea typeface="DFKai-SB" panose="03000509000000000000" pitchFamily="65" charset="-120"/>
              </a:rPr>
              <a:t>公民與社會發展科</a:t>
            </a:r>
            <a:endParaRPr lang="en-US" altLang="zh-TW"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主題</a:t>
            </a:r>
            <a:r>
              <a:rPr lang="zh-CN" altLang="en-US" sz="2800" dirty="0">
                <a:latin typeface="DFKai-SB" panose="03000509000000000000" pitchFamily="65" charset="-120"/>
                <a:ea typeface="DFKai-SB" panose="03000509000000000000" pitchFamily="65" charset="-120"/>
              </a:rPr>
              <a:t>三  互聯相依的當代世界</a:t>
            </a:r>
            <a:endParaRPr lang="en-US" altLang="zh-TW"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課題</a:t>
            </a:r>
            <a:r>
              <a:rPr lang="zh-CN" altLang="en-US" sz="2800" dirty="0">
                <a:latin typeface="DFKai-SB" panose="03000509000000000000" pitchFamily="65" charset="-120"/>
                <a:ea typeface="DFKai-SB" panose="03000509000000000000" pitchFamily="65" charset="-120"/>
              </a:rPr>
              <a:t>：科技發展與資訊素養</a:t>
            </a:r>
            <a:endParaRPr lang="en-US" altLang="zh-TW" sz="2800" dirty="0">
              <a:latin typeface="DFKai-SB" panose="03000509000000000000" pitchFamily="65" charset="-120"/>
              <a:ea typeface="DFKai-SB" panose="03000509000000000000" pitchFamily="65" charset="-120"/>
            </a:endParaRPr>
          </a:p>
        </p:txBody>
      </p:sp>
      <p:sp>
        <p:nvSpPr>
          <p:cNvPr id="7" name="Rectangle 6"/>
          <p:cNvSpPr/>
          <p:nvPr/>
        </p:nvSpPr>
        <p:spPr>
          <a:xfrm>
            <a:off x="4699427" y="4904423"/>
            <a:ext cx="2253672" cy="584775"/>
          </a:xfrm>
          <a:prstGeom prst="rect">
            <a:avLst/>
          </a:prstGeom>
        </p:spPr>
        <p:txBody>
          <a:bodyPr wrap="square">
            <a:spAutoFit/>
          </a:bodyPr>
          <a:lstStyle/>
          <a:p>
            <a:pPr algn="ctr"/>
            <a:r>
              <a:rPr lang="en-US" altLang="ja-JP" sz="3200" dirty="0" smtClean="0">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月</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3">
            <a:extLst>
              <a:ext uri="{FF2B5EF4-FFF2-40B4-BE49-F238E27FC236}">
                <a16:creationId xmlns:a16="http://schemas.microsoft.com/office/drawing/2014/main" id="{4BC195E0-6B9F-4DFE-A187-3F3E82D17AE4}"/>
              </a:ext>
            </a:extLst>
          </p:cNvPr>
          <p:cNvPicPr>
            <a:picLocks noChangeAspect="1"/>
          </p:cNvPicPr>
          <p:nvPr/>
        </p:nvPicPr>
        <p:blipFill>
          <a:blip r:embed="rId2"/>
          <a:stretch>
            <a:fillRect/>
          </a:stretch>
        </p:blipFill>
        <p:spPr>
          <a:xfrm>
            <a:off x="240215" y="1041991"/>
            <a:ext cx="11542481" cy="5646377"/>
          </a:xfrm>
          <a:prstGeom prst="rect">
            <a:avLst/>
          </a:prstGeom>
        </p:spPr>
      </p:pic>
      <p:sp>
        <p:nvSpPr>
          <p:cNvPr id="11" name="文本框 14">
            <a:extLst>
              <a:ext uri="{FF2B5EF4-FFF2-40B4-BE49-F238E27FC236}">
                <a16:creationId xmlns:a16="http://schemas.microsoft.com/office/drawing/2014/main" id="{19C595DC-2927-45C1-94DD-7ACBAFE3F996}"/>
              </a:ext>
            </a:extLst>
          </p:cNvPr>
          <p:cNvSpPr txBox="1"/>
          <p:nvPr/>
        </p:nvSpPr>
        <p:spPr>
          <a:xfrm>
            <a:off x="671512" y="2151928"/>
            <a:ext cx="10730784" cy="3847207"/>
          </a:xfrm>
          <a:prstGeom prst="rect">
            <a:avLst/>
          </a:prstGeom>
          <a:noFill/>
        </p:spPr>
        <p:txBody>
          <a:bodyPr wrap="square" rtlCol="0">
            <a:spAutoFit/>
          </a:bodyPr>
          <a:lstStyle/>
          <a:p>
            <a:pPr>
              <a:spcBef>
                <a:spcPts val="1200"/>
              </a:spcBef>
              <a:spcAft>
                <a:spcPts val="1200"/>
              </a:spcAft>
            </a:pPr>
            <a:r>
              <a:rPr lang="zh-TW" altLang="en-US" sz="2800" spc="100" dirty="0" smtClean="0">
                <a:latin typeface="標楷體" panose="03000509000000000000" pitchFamily="65" charset="-120"/>
                <a:ea typeface="標楷體" panose="03000509000000000000" pitchFamily="65" charset="-120"/>
              </a:rPr>
              <a:t>你</a:t>
            </a:r>
            <a:r>
              <a:rPr lang="zh-TW" altLang="en-US" sz="2800" spc="100" dirty="0">
                <a:latin typeface="標楷體" panose="03000509000000000000" pitchFamily="65" charset="-120"/>
                <a:ea typeface="標楷體" panose="03000509000000000000" pitchFamily="65" charset="-120"/>
              </a:rPr>
              <a:t>在選取報章或不同</a:t>
            </a:r>
            <a:r>
              <a:rPr lang="zh-TW" altLang="en-US" sz="2800" spc="100" dirty="0" smtClean="0">
                <a:latin typeface="標楷體" panose="03000509000000000000" pitchFamily="65" charset="-120"/>
                <a:ea typeface="標楷體" panose="03000509000000000000" pitchFamily="65" charset="-120"/>
              </a:rPr>
              <a:t>機構網站</a:t>
            </a:r>
            <a:r>
              <a:rPr lang="zh-TW" altLang="en-US" sz="2800" spc="100" dirty="0">
                <a:latin typeface="標楷體" panose="03000509000000000000" pitchFamily="65" charset="-120"/>
                <a:ea typeface="標楷體" panose="03000509000000000000" pitchFamily="65" charset="-120"/>
              </a:rPr>
              <a:t>所提供的資訊時</a:t>
            </a:r>
            <a:r>
              <a:rPr lang="zh-TW" altLang="en-US" sz="2800" spc="100" dirty="0" smtClean="0">
                <a:latin typeface="標楷體" panose="03000509000000000000" pitchFamily="65" charset="-120"/>
                <a:ea typeface="標楷體" panose="03000509000000000000" pitchFamily="65" charset="-120"/>
              </a:rPr>
              <a:t>，我們應留意</a:t>
            </a:r>
            <a:r>
              <a:rPr lang="zh-TW" altLang="en-US" sz="2800" spc="100" dirty="0">
                <a:latin typeface="標楷體" panose="03000509000000000000" pitchFamily="65" charset="-120"/>
                <a:ea typeface="標楷體" panose="03000509000000000000" pitchFamily="65" charset="-120"/>
              </a:rPr>
              <a:t>甚麼</a:t>
            </a:r>
            <a:r>
              <a:rPr lang="en-US" altLang="zh-TW" sz="2800" spc="100" dirty="0" smtClean="0">
                <a:latin typeface="標楷體" panose="03000509000000000000" pitchFamily="65" charset="-120"/>
                <a:ea typeface="標楷體" panose="03000509000000000000" pitchFamily="65" charset="-120"/>
              </a:rPr>
              <a:t>?</a:t>
            </a:r>
          </a:p>
          <a:p>
            <a:pPr marL="342900" indent="-342900">
              <a:buFont typeface="Arial" panose="020B0604020202020204" pitchFamily="34" charset="0"/>
              <a:buChar char="•"/>
            </a:pPr>
            <a:r>
              <a:rPr lang="zh-TW" altLang="en-US" sz="2800" spc="100" dirty="0" smtClean="0">
                <a:latin typeface="標楷體" panose="03000509000000000000" pitchFamily="65" charset="-120"/>
                <a:ea typeface="標楷體" panose="03000509000000000000" pitchFamily="65" charset="-120"/>
              </a:rPr>
              <a:t>資訊提供者的背景，例如立場或背後可能存在的商業利益</a:t>
            </a:r>
            <a:r>
              <a:rPr lang="en-US" altLang="zh-TW" sz="2800" spc="100" dirty="0" smtClean="0">
                <a:latin typeface="標楷體" panose="03000509000000000000" pitchFamily="65" charset="-120"/>
                <a:ea typeface="標楷體" panose="03000509000000000000" pitchFamily="65" charset="-120"/>
              </a:rPr>
              <a:t>;</a:t>
            </a:r>
          </a:p>
          <a:p>
            <a:pPr marL="342900" indent="-342900">
              <a:buFont typeface="Arial" panose="020B0604020202020204" pitchFamily="34" charset="0"/>
              <a:buChar char="•"/>
            </a:pPr>
            <a:r>
              <a:rPr lang="zh-TW" altLang="en-US" sz="2800" spc="100" dirty="0" smtClean="0">
                <a:latin typeface="標楷體" panose="03000509000000000000" pitchFamily="65" charset="-120"/>
                <a:ea typeface="標楷體" panose="03000509000000000000" pitchFamily="65" charset="-120"/>
              </a:rPr>
              <a:t>有沒有提供可信的證據、數據與資料來源等</a:t>
            </a:r>
            <a:r>
              <a:rPr lang="en-US" altLang="zh-TW" sz="2800" spc="100" dirty="0" smtClean="0">
                <a:latin typeface="標楷體" panose="03000509000000000000" pitchFamily="65" charset="-120"/>
                <a:ea typeface="標楷體" panose="03000509000000000000" pitchFamily="65" charset="-120"/>
              </a:rPr>
              <a:t>;</a:t>
            </a:r>
          </a:p>
          <a:p>
            <a:pPr marL="342900" indent="-342900">
              <a:buFont typeface="Arial" panose="020B0604020202020204" pitchFamily="34" charset="0"/>
              <a:buChar char="•"/>
            </a:pPr>
            <a:r>
              <a:rPr lang="zh-TW" altLang="en-US" sz="2800" spc="100" dirty="0" smtClean="0">
                <a:latin typeface="標楷體" panose="03000509000000000000" pitchFamily="65" charset="-120"/>
                <a:ea typeface="標楷體" panose="03000509000000000000" pitchFamily="65" charset="-120"/>
              </a:rPr>
              <a:t>判斷資訊提供</a:t>
            </a:r>
            <a:r>
              <a:rPr lang="zh-TW" altLang="en-US" sz="2800" spc="100" dirty="0">
                <a:latin typeface="標楷體" panose="03000509000000000000" pitchFamily="65" charset="-120"/>
                <a:ea typeface="標楷體" panose="03000509000000000000" pitchFamily="65" charset="-120"/>
              </a:rPr>
              <a:t>者表達資訊的手法，判別其資訊是否具誤導</a:t>
            </a:r>
            <a:r>
              <a:rPr lang="zh-TW" altLang="en-US" sz="2800" spc="100" dirty="0" smtClean="0">
                <a:latin typeface="標楷體" panose="03000509000000000000" pitchFamily="65" charset="-120"/>
                <a:ea typeface="標楷體" panose="03000509000000000000" pitchFamily="65" charset="-120"/>
              </a:rPr>
              <a:t>性質</a:t>
            </a:r>
            <a:r>
              <a:rPr lang="zh-TW" altLang="en-US" sz="2800" spc="100" dirty="0">
                <a:latin typeface="標楷體" panose="03000509000000000000" pitchFamily="65" charset="-120"/>
                <a:ea typeface="標楷體" panose="03000509000000000000" pitchFamily="65" charset="-120"/>
              </a:rPr>
              <a:t>或欠缺</a:t>
            </a:r>
            <a:r>
              <a:rPr lang="zh-TW" altLang="en-US" sz="2800" spc="100" dirty="0" smtClean="0">
                <a:latin typeface="標楷體" panose="03000509000000000000" pitchFamily="65" charset="-120"/>
                <a:ea typeface="標楷體" panose="03000509000000000000" pitchFamily="65" charset="-120"/>
              </a:rPr>
              <a:t>代表性</a:t>
            </a:r>
            <a:r>
              <a:rPr lang="en-US" altLang="zh-TW" sz="2800" spc="100" dirty="0" smtClean="0">
                <a:latin typeface="標楷體" panose="03000509000000000000" pitchFamily="65" charset="-120"/>
                <a:ea typeface="標楷體" panose="03000509000000000000" pitchFamily="65" charset="-120"/>
              </a:rPr>
              <a:t>;</a:t>
            </a:r>
          </a:p>
          <a:p>
            <a:pPr marL="342900" indent="-342900">
              <a:buFont typeface="Arial" panose="020B0604020202020204" pitchFamily="34" charset="0"/>
              <a:buChar char="•"/>
            </a:pPr>
            <a:r>
              <a:rPr lang="zh-TW" altLang="en-US" sz="2800" spc="100" dirty="0" smtClean="0">
                <a:latin typeface="標楷體" panose="03000509000000000000" pitchFamily="65" charset="-120"/>
                <a:ea typeface="標楷體" panose="03000509000000000000" pitchFamily="65" charset="-120"/>
              </a:rPr>
              <a:t>是否以偏蓋全、誇張表達</a:t>
            </a:r>
            <a:r>
              <a:rPr lang="en-US" altLang="zh-TW" sz="2800" spc="100" dirty="0" smtClean="0">
                <a:latin typeface="標楷體" panose="03000509000000000000" pitchFamily="65" charset="-120"/>
                <a:ea typeface="標楷體" panose="03000509000000000000" pitchFamily="65" charset="-120"/>
              </a:rPr>
              <a:t>……</a:t>
            </a:r>
          </a:p>
          <a:p>
            <a:pPr>
              <a:spcBef>
                <a:spcPts val="1200"/>
              </a:spcBef>
              <a:spcAft>
                <a:spcPts val="1200"/>
              </a:spcAft>
            </a:pPr>
            <a:r>
              <a:rPr lang="zh-TW" altLang="en-US" sz="2800" spc="100" dirty="0" smtClean="0">
                <a:latin typeface="標楷體" panose="03000509000000000000" pitchFamily="65" charset="-120"/>
                <a:ea typeface="標楷體" panose="03000509000000000000" pitchFamily="65" charset="-120"/>
              </a:rPr>
              <a:t>除此之外，我們亦應該閱讀不同資訊與觀點，以增加對討論事物的認識。</a:t>
            </a:r>
            <a:endParaRPr lang="en-US" altLang="zh-TW" sz="2800" spc="100" dirty="0">
              <a:latin typeface="標楷體" panose="03000509000000000000" pitchFamily="65" charset="-120"/>
              <a:ea typeface="標楷體" panose="03000509000000000000" pitchFamily="65" charset="-120"/>
            </a:endParaRPr>
          </a:p>
        </p:txBody>
      </p:sp>
      <p:grpSp>
        <p:nvGrpSpPr>
          <p:cNvPr id="13" name="组合 17">
            <a:extLst>
              <a:ext uri="{FF2B5EF4-FFF2-40B4-BE49-F238E27FC236}">
                <a16:creationId xmlns:a16="http://schemas.microsoft.com/office/drawing/2014/main" id="{8B84B86E-FB0D-4055-BF6C-8076029B56D3}"/>
              </a:ext>
            </a:extLst>
          </p:cNvPr>
          <p:cNvGrpSpPr>
            <a:grpSpLocks noChangeAspect="1"/>
          </p:cNvGrpSpPr>
          <p:nvPr/>
        </p:nvGrpSpPr>
        <p:grpSpPr>
          <a:xfrm flipH="1">
            <a:off x="377690" y="1255022"/>
            <a:ext cx="540000" cy="540000"/>
            <a:chOff x="5195979" y="428797"/>
            <a:chExt cx="927463" cy="927463"/>
          </a:xfrm>
        </p:grpSpPr>
        <p:sp>
          <p:nvSpPr>
            <p:cNvPr id="14" name="椭圆 18">
              <a:extLst>
                <a:ext uri="{FF2B5EF4-FFF2-40B4-BE49-F238E27FC236}">
                  <a16:creationId xmlns:a16="http://schemas.microsoft.com/office/drawing/2014/main" id="{07AF0542-AA28-4505-A633-1054CACF104C}"/>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9">
              <a:extLst>
                <a:ext uri="{FF2B5EF4-FFF2-40B4-BE49-F238E27FC236}">
                  <a16:creationId xmlns:a16="http://schemas.microsoft.com/office/drawing/2014/main" id="{670B0A88-265C-42F2-B8C4-4AF673FD1F87}"/>
                </a:ext>
              </a:extLst>
            </p:cNvPr>
            <p:cNvGrpSpPr/>
            <p:nvPr/>
          </p:nvGrpSpPr>
          <p:grpSpPr>
            <a:xfrm>
              <a:off x="5235042" y="460898"/>
              <a:ext cx="876427" cy="882962"/>
              <a:chOff x="6130069" y="1975983"/>
              <a:chExt cx="876427" cy="882962"/>
            </a:xfrm>
          </p:grpSpPr>
          <p:sp>
            <p:nvSpPr>
              <p:cNvPr id="18" name="Freeform 16">
                <a:extLst>
                  <a:ext uri="{FF2B5EF4-FFF2-40B4-BE49-F238E27FC236}">
                    <a16:creationId xmlns:a16="http://schemas.microsoft.com/office/drawing/2014/main" id="{7ADA8FF0-EDFC-43F5-89A2-B86BD29CC1D2}"/>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19" name="Freeform 16">
                <a:extLst>
                  <a:ext uri="{FF2B5EF4-FFF2-40B4-BE49-F238E27FC236}">
                    <a16:creationId xmlns:a16="http://schemas.microsoft.com/office/drawing/2014/main" id="{79034768-D3BF-4F97-9684-8ACEE6ECDC0B}"/>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16" name="Freeform 39">
              <a:extLst>
                <a:ext uri="{FF2B5EF4-FFF2-40B4-BE49-F238E27FC236}">
                  <a16:creationId xmlns:a16="http://schemas.microsoft.com/office/drawing/2014/main" id="{28671182-D370-4A01-BE2F-E99AF048CD52}"/>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Oval 40">
              <a:extLst>
                <a:ext uri="{FF2B5EF4-FFF2-40B4-BE49-F238E27FC236}">
                  <a16:creationId xmlns:a16="http://schemas.microsoft.com/office/drawing/2014/main" id="{0A64ACA9-A1E9-453B-B3AD-A2871880EF4E}"/>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35" name="文字方塊 34">
            <a:extLst>
              <a:ext uri="{FF2B5EF4-FFF2-40B4-BE49-F238E27FC236}">
                <a16:creationId xmlns:a16="http://schemas.microsoft.com/office/drawing/2014/main" id="{68003345-8D55-49D6-BF1F-C657EC810076}"/>
              </a:ext>
            </a:extLst>
          </p:cNvPr>
          <p:cNvSpPr txBox="1"/>
          <p:nvPr/>
        </p:nvSpPr>
        <p:spPr>
          <a:xfrm>
            <a:off x="965654" y="1282590"/>
            <a:ext cx="1995259" cy="584775"/>
          </a:xfrm>
          <a:prstGeom prst="rect">
            <a:avLst/>
          </a:prstGeom>
          <a:noFill/>
        </p:spPr>
        <p:txBody>
          <a:bodyPr wrap="square">
            <a:spAutoFit/>
          </a:bodyPr>
          <a:lstStyle/>
          <a:p>
            <a:r>
              <a:rPr lang="zh-TW" altLang="en-US" sz="3200" dirty="0">
                <a:latin typeface="標楷體" panose="03000509000000000000" pitchFamily="65" charset="-120"/>
                <a:ea typeface="標楷體" panose="03000509000000000000" pitchFamily="65" charset="-120"/>
              </a:rPr>
              <a:t>想</a:t>
            </a:r>
            <a:r>
              <a:rPr lang="zh-CN" altLang="en-US" sz="3200" dirty="0" smtClean="0">
                <a:latin typeface="標楷體" panose="03000509000000000000" pitchFamily="65" charset="-120"/>
                <a:ea typeface="標楷體" panose="03000509000000000000" pitchFamily="65" charset="-120"/>
              </a:rPr>
              <a:t>一</a:t>
            </a:r>
            <a:r>
              <a:rPr lang="zh-TW" altLang="en-US" sz="3200" dirty="0">
                <a:latin typeface="標楷體" panose="03000509000000000000" pitchFamily="65" charset="-120"/>
                <a:ea typeface="標楷體" panose="03000509000000000000" pitchFamily="65" charset="-120"/>
              </a:rPr>
              <a:t>想</a:t>
            </a:r>
            <a:r>
              <a:rPr lang="zh-CN" altLang="en-US" sz="3200" dirty="0" smtClean="0">
                <a:latin typeface="標楷體" panose="03000509000000000000" pitchFamily="65" charset="-120"/>
                <a:ea typeface="標楷體" panose="03000509000000000000" pitchFamily="65" charset="-120"/>
              </a:rPr>
              <a:t>：</a:t>
            </a:r>
            <a:endParaRPr lang="en-US" altLang="zh-CN" sz="3200" dirty="0">
              <a:latin typeface="標楷體" panose="03000509000000000000" pitchFamily="65" charset="-120"/>
              <a:ea typeface="標楷體" panose="03000509000000000000" pitchFamily="65" charset="-120"/>
            </a:endParaRPr>
          </a:p>
        </p:txBody>
      </p:sp>
      <p:sp>
        <p:nvSpPr>
          <p:cNvPr id="20" name="任意多边形: 形状 8">
            <a:extLst>
              <a:ext uri="{FF2B5EF4-FFF2-40B4-BE49-F238E27FC236}">
                <a16:creationId xmlns:a16="http://schemas.microsoft.com/office/drawing/2014/main" id="{22B111C9-BB0C-4A9A-85CA-F0B51D4743BC}"/>
              </a:ext>
            </a:extLst>
          </p:cNvPr>
          <p:cNvSpPr/>
          <p:nvPr/>
        </p:nvSpPr>
        <p:spPr>
          <a:xfrm>
            <a:off x="2570892" y="260183"/>
            <a:ext cx="69320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spc="100" dirty="0">
                <a:solidFill>
                  <a:srgbClr val="FFFFFF"/>
                </a:solidFill>
                <a:latin typeface="DFKai-SB" panose="03000509000000000000" pitchFamily="65" charset="-120"/>
                <a:ea typeface="DFKai-SB" panose="03000509000000000000" pitchFamily="65" charset="-120"/>
              </a:rPr>
              <a:t>資訊</a:t>
            </a:r>
            <a:r>
              <a:rPr lang="zh-CN" altLang="en-US" sz="4000" b="1" spc="100" dirty="0" smtClean="0">
                <a:solidFill>
                  <a:srgbClr val="FFFFFF"/>
                </a:solidFill>
                <a:latin typeface="DFKai-SB" panose="03000509000000000000" pitchFamily="65" charset="-120"/>
                <a:ea typeface="DFKai-SB" panose="03000509000000000000" pitchFamily="65" charset="-120"/>
              </a:rPr>
              <a:t>素養</a:t>
            </a:r>
            <a:r>
              <a:rPr lang="en-US" altLang="zh-TW" sz="4000" b="1" spc="100" dirty="0">
                <a:solidFill>
                  <a:schemeClr val="bg1"/>
                </a:solidFill>
                <a:latin typeface="DFKai-SB" panose="03000509000000000000" pitchFamily="65" charset="-120"/>
                <a:ea typeface="DFKai-SB" panose="03000509000000000000" pitchFamily="65" charset="-120"/>
              </a:rPr>
              <a:t>-</a:t>
            </a:r>
            <a:r>
              <a:rPr lang="zh-TW" altLang="en-US" sz="4000" b="1" spc="100" dirty="0">
                <a:solidFill>
                  <a:schemeClr val="bg1"/>
                </a:solidFill>
                <a:latin typeface="DFKai-SB" panose="03000509000000000000" pitchFamily="65" charset="-120"/>
                <a:ea typeface="DFKai-SB" panose="03000509000000000000" pitchFamily="65" charset="-120"/>
              </a:rPr>
              <a:t>不同資訊提供</a:t>
            </a:r>
            <a:r>
              <a:rPr lang="zh-TW" altLang="en-US" sz="4000" b="1" spc="100" dirty="0" smtClean="0">
                <a:solidFill>
                  <a:schemeClr val="bg1"/>
                </a:solidFill>
                <a:latin typeface="DFKai-SB" panose="03000509000000000000" pitchFamily="65" charset="-120"/>
                <a:ea typeface="DFKai-SB" panose="03000509000000000000" pitchFamily="65" charset="-120"/>
              </a:rPr>
              <a:t>者</a:t>
            </a:r>
            <a:endParaRPr lang="zh-CN" altLang="en-US" sz="4000" b="1" strike="sngStrike" spc="100" dirty="0">
              <a:solidFill>
                <a:schemeClr val="bg1"/>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750606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3">
            <a:extLst>
              <a:ext uri="{FF2B5EF4-FFF2-40B4-BE49-F238E27FC236}">
                <a16:creationId xmlns:a16="http://schemas.microsoft.com/office/drawing/2014/main" id="{4BC195E0-6B9F-4DFE-A187-3F3E82D17AE4}"/>
              </a:ext>
            </a:extLst>
          </p:cNvPr>
          <p:cNvPicPr>
            <a:picLocks noChangeAspect="1"/>
          </p:cNvPicPr>
          <p:nvPr/>
        </p:nvPicPr>
        <p:blipFill>
          <a:blip r:embed="rId2"/>
          <a:stretch>
            <a:fillRect/>
          </a:stretch>
        </p:blipFill>
        <p:spPr>
          <a:xfrm>
            <a:off x="134599" y="973093"/>
            <a:ext cx="5482430" cy="5682918"/>
          </a:xfrm>
          <a:prstGeom prst="rect">
            <a:avLst/>
          </a:prstGeom>
        </p:spPr>
      </p:pic>
      <p:sp>
        <p:nvSpPr>
          <p:cNvPr id="11" name="文本框 14">
            <a:extLst>
              <a:ext uri="{FF2B5EF4-FFF2-40B4-BE49-F238E27FC236}">
                <a16:creationId xmlns:a16="http://schemas.microsoft.com/office/drawing/2014/main" id="{19C595DC-2927-45C1-94DD-7ACBAFE3F996}"/>
              </a:ext>
            </a:extLst>
          </p:cNvPr>
          <p:cNvSpPr txBox="1"/>
          <p:nvPr/>
        </p:nvSpPr>
        <p:spPr>
          <a:xfrm>
            <a:off x="917690" y="1382451"/>
            <a:ext cx="3931340" cy="830997"/>
          </a:xfrm>
          <a:prstGeom prst="rect">
            <a:avLst/>
          </a:prstGeom>
          <a:noFill/>
        </p:spPr>
        <p:txBody>
          <a:bodyPr wrap="square" rtlCol="0">
            <a:spAutoFit/>
          </a:bodyPr>
          <a:lstStyle/>
          <a:p>
            <a:r>
              <a:rPr lang="zh-TW" altLang="en-US" sz="2400" spc="100" dirty="0" smtClean="0">
                <a:latin typeface="標楷體" panose="03000509000000000000" pitchFamily="65" charset="-120"/>
                <a:ea typeface="標楷體" panose="03000509000000000000" pitchFamily="65" charset="-120"/>
              </a:rPr>
              <a:t>你知道在網上也能觀看博物館的展覽與解說</a:t>
            </a:r>
            <a:r>
              <a:rPr lang="en-US" altLang="zh-TW" sz="2400" spc="100" dirty="0" smtClean="0">
                <a:latin typeface="標楷體" panose="03000509000000000000" pitchFamily="65" charset="-120"/>
                <a:ea typeface="標楷體" panose="03000509000000000000" pitchFamily="65" charset="-120"/>
              </a:rPr>
              <a:t>? </a:t>
            </a:r>
            <a:endParaRPr lang="en-US" altLang="zh-CN" sz="2400" spc="100" dirty="0">
              <a:latin typeface="標楷體" panose="03000509000000000000" pitchFamily="65" charset="-120"/>
              <a:ea typeface="標楷體" panose="03000509000000000000" pitchFamily="65" charset="-120"/>
            </a:endParaRPr>
          </a:p>
        </p:txBody>
      </p:sp>
      <p:grpSp>
        <p:nvGrpSpPr>
          <p:cNvPr id="13" name="组合 17">
            <a:extLst>
              <a:ext uri="{FF2B5EF4-FFF2-40B4-BE49-F238E27FC236}">
                <a16:creationId xmlns:a16="http://schemas.microsoft.com/office/drawing/2014/main" id="{8B84B86E-FB0D-4055-BF6C-8076029B56D3}"/>
              </a:ext>
            </a:extLst>
          </p:cNvPr>
          <p:cNvGrpSpPr>
            <a:grpSpLocks noChangeAspect="1"/>
          </p:cNvGrpSpPr>
          <p:nvPr/>
        </p:nvGrpSpPr>
        <p:grpSpPr>
          <a:xfrm flipH="1">
            <a:off x="245451" y="1241411"/>
            <a:ext cx="540000" cy="540000"/>
            <a:chOff x="5195979" y="428797"/>
            <a:chExt cx="927463" cy="927463"/>
          </a:xfrm>
        </p:grpSpPr>
        <p:sp>
          <p:nvSpPr>
            <p:cNvPr id="14" name="椭圆 18">
              <a:extLst>
                <a:ext uri="{FF2B5EF4-FFF2-40B4-BE49-F238E27FC236}">
                  <a16:creationId xmlns:a16="http://schemas.microsoft.com/office/drawing/2014/main" id="{07AF0542-AA28-4505-A633-1054CACF104C}"/>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9">
              <a:extLst>
                <a:ext uri="{FF2B5EF4-FFF2-40B4-BE49-F238E27FC236}">
                  <a16:creationId xmlns:a16="http://schemas.microsoft.com/office/drawing/2014/main" id="{670B0A88-265C-42F2-B8C4-4AF673FD1F87}"/>
                </a:ext>
              </a:extLst>
            </p:cNvPr>
            <p:cNvGrpSpPr/>
            <p:nvPr/>
          </p:nvGrpSpPr>
          <p:grpSpPr>
            <a:xfrm>
              <a:off x="5235042" y="460898"/>
              <a:ext cx="876427" cy="882962"/>
              <a:chOff x="6130069" y="1975983"/>
              <a:chExt cx="876427" cy="882962"/>
            </a:xfrm>
          </p:grpSpPr>
          <p:sp>
            <p:nvSpPr>
              <p:cNvPr id="18" name="Freeform 16">
                <a:extLst>
                  <a:ext uri="{FF2B5EF4-FFF2-40B4-BE49-F238E27FC236}">
                    <a16:creationId xmlns:a16="http://schemas.microsoft.com/office/drawing/2014/main" id="{7ADA8FF0-EDFC-43F5-89A2-B86BD29CC1D2}"/>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19" name="Freeform 16">
                <a:extLst>
                  <a:ext uri="{FF2B5EF4-FFF2-40B4-BE49-F238E27FC236}">
                    <a16:creationId xmlns:a16="http://schemas.microsoft.com/office/drawing/2014/main" id="{79034768-D3BF-4F97-9684-8ACEE6ECDC0B}"/>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16" name="Freeform 39">
              <a:extLst>
                <a:ext uri="{FF2B5EF4-FFF2-40B4-BE49-F238E27FC236}">
                  <a16:creationId xmlns:a16="http://schemas.microsoft.com/office/drawing/2014/main" id="{28671182-D370-4A01-BE2F-E99AF048CD52}"/>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Oval 40">
              <a:extLst>
                <a:ext uri="{FF2B5EF4-FFF2-40B4-BE49-F238E27FC236}">
                  <a16:creationId xmlns:a16="http://schemas.microsoft.com/office/drawing/2014/main" id="{0A64ACA9-A1E9-453B-B3AD-A2871880EF4E}"/>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25" name="Picture 24"/>
          <p:cNvPicPr>
            <a:picLocks noChangeAspect="1"/>
          </p:cNvPicPr>
          <p:nvPr/>
        </p:nvPicPr>
        <p:blipFill>
          <a:blip r:embed="rId3"/>
          <a:stretch>
            <a:fillRect/>
          </a:stretch>
        </p:blipFill>
        <p:spPr>
          <a:xfrm>
            <a:off x="200989" y="147322"/>
            <a:ext cx="1594256" cy="580365"/>
          </a:xfrm>
          <a:prstGeom prst="rect">
            <a:avLst/>
          </a:prstGeom>
        </p:spPr>
      </p:pic>
      <p:pic>
        <p:nvPicPr>
          <p:cNvPr id="4" name="Picture 3">
            <a:hlinkClick r:id="rId4"/>
          </p:cNvPr>
          <p:cNvPicPr>
            <a:picLocks noChangeAspect="1"/>
          </p:cNvPicPr>
          <p:nvPr/>
        </p:nvPicPr>
        <p:blipFill>
          <a:blip r:embed="rId5"/>
          <a:stretch>
            <a:fillRect/>
          </a:stretch>
        </p:blipFill>
        <p:spPr>
          <a:xfrm>
            <a:off x="233790" y="2786651"/>
            <a:ext cx="2028006" cy="752228"/>
          </a:xfrm>
          <a:prstGeom prst="rect">
            <a:avLst/>
          </a:prstGeom>
        </p:spPr>
      </p:pic>
      <p:pic>
        <p:nvPicPr>
          <p:cNvPr id="5" name="Picture 4">
            <a:hlinkClick r:id="rId6"/>
          </p:cNvPr>
          <p:cNvPicPr>
            <a:picLocks noChangeAspect="1"/>
          </p:cNvPicPr>
          <p:nvPr/>
        </p:nvPicPr>
        <p:blipFill>
          <a:blip r:embed="rId7"/>
          <a:stretch>
            <a:fillRect/>
          </a:stretch>
        </p:blipFill>
        <p:spPr>
          <a:xfrm>
            <a:off x="2123502" y="4880578"/>
            <a:ext cx="3291625" cy="595686"/>
          </a:xfrm>
          <a:prstGeom prst="rect">
            <a:avLst/>
          </a:prstGeom>
        </p:spPr>
      </p:pic>
      <p:pic>
        <p:nvPicPr>
          <p:cNvPr id="12" name="Picture 11">
            <a:hlinkClick r:id="rId8"/>
          </p:cNvPr>
          <p:cNvPicPr>
            <a:picLocks noChangeAspect="1"/>
          </p:cNvPicPr>
          <p:nvPr/>
        </p:nvPicPr>
        <p:blipFill>
          <a:blip r:embed="rId9"/>
          <a:stretch>
            <a:fillRect/>
          </a:stretch>
        </p:blipFill>
        <p:spPr>
          <a:xfrm>
            <a:off x="3889569" y="3580314"/>
            <a:ext cx="1587710" cy="939851"/>
          </a:xfrm>
          <a:prstGeom prst="rect">
            <a:avLst/>
          </a:prstGeom>
        </p:spPr>
      </p:pic>
      <p:pic>
        <p:nvPicPr>
          <p:cNvPr id="26" name="Picture 25">
            <a:hlinkClick r:id="rId10"/>
          </p:cNvPr>
          <p:cNvPicPr>
            <a:picLocks noChangeAspect="1"/>
          </p:cNvPicPr>
          <p:nvPr/>
        </p:nvPicPr>
        <p:blipFill>
          <a:blip r:embed="rId11"/>
          <a:stretch>
            <a:fillRect/>
          </a:stretch>
        </p:blipFill>
        <p:spPr>
          <a:xfrm>
            <a:off x="359643" y="4732999"/>
            <a:ext cx="1359114" cy="743265"/>
          </a:xfrm>
          <a:prstGeom prst="rect">
            <a:avLst/>
          </a:prstGeom>
        </p:spPr>
      </p:pic>
      <p:pic>
        <p:nvPicPr>
          <p:cNvPr id="27" name="Picture 26">
            <a:hlinkClick r:id="rId12"/>
          </p:cNvPr>
          <p:cNvPicPr>
            <a:picLocks noChangeAspect="1"/>
          </p:cNvPicPr>
          <p:nvPr/>
        </p:nvPicPr>
        <p:blipFill>
          <a:blip r:embed="rId13"/>
          <a:stretch>
            <a:fillRect/>
          </a:stretch>
        </p:blipFill>
        <p:spPr>
          <a:xfrm>
            <a:off x="2593503" y="2753462"/>
            <a:ext cx="2644784" cy="615909"/>
          </a:xfrm>
          <a:prstGeom prst="rect">
            <a:avLst/>
          </a:prstGeom>
        </p:spPr>
      </p:pic>
      <p:pic>
        <p:nvPicPr>
          <p:cNvPr id="28" name="Picture 27">
            <a:hlinkClick r:id="rId14"/>
          </p:cNvPr>
          <p:cNvPicPr>
            <a:picLocks noChangeAspect="1"/>
          </p:cNvPicPr>
          <p:nvPr/>
        </p:nvPicPr>
        <p:blipFill>
          <a:blip r:embed="rId15"/>
          <a:stretch>
            <a:fillRect/>
          </a:stretch>
        </p:blipFill>
        <p:spPr>
          <a:xfrm>
            <a:off x="2487329" y="3649565"/>
            <a:ext cx="1134388" cy="1020070"/>
          </a:xfrm>
          <a:prstGeom prst="rect">
            <a:avLst/>
          </a:prstGeom>
        </p:spPr>
      </p:pic>
      <p:pic>
        <p:nvPicPr>
          <p:cNvPr id="29" name="Picture 28">
            <a:hlinkClick r:id="rId16"/>
          </p:cNvPr>
          <p:cNvPicPr>
            <a:picLocks noChangeAspect="1"/>
          </p:cNvPicPr>
          <p:nvPr/>
        </p:nvPicPr>
        <p:blipFill>
          <a:blip r:embed="rId17"/>
          <a:stretch>
            <a:fillRect/>
          </a:stretch>
        </p:blipFill>
        <p:spPr>
          <a:xfrm>
            <a:off x="215974" y="3817357"/>
            <a:ext cx="2128624" cy="550604"/>
          </a:xfrm>
          <a:prstGeom prst="rect">
            <a:avLst/>
          </a:prstGeom>
        </p:spPr>
      </p:pic>
      <p:pic>
        <p:nvPicPr>
          <p:cNvPr id="31" name="图片 23">
            <a:extLst>
              <a:ext uri="{FF2B5EF4-FFF2-40B4-BE49-F238E27FC236}">
                <a16:creationId xmlns:a16="http://schemas.microsoft.com/office/drawing/2014/main" id="{4BC195E0-6B9F-4DFE-A187-3F3E82D17AE4}"/>
              </a:ext>
            </a:extLst>
          </p:cNvPr>
          <p:cNvPicPr>
            <a:picLocks noChangeAspect="1"/>
          </p:cNvPicPr>
          <p:nvPr/>
        </p:nvPicPr>
        <p:blipFill>
          <a:blip r:embed="rId2"/>
          <a:stretch>
            <a:fillRect/>
          </a:stretch>
        </p:blipFill>
        <p:spPr>
          <a:xfrm>
            <a:off x="5929058" y="1002240"/>
            <a:ext cx="5888473" cy="5682918"/>
          </a:xfrm>
          <a:prstGeom prst="rect">
            <a:avLst/>
          </a:prstGeom>
        </p:spPr>
      </p:pic>
      <p:sp>
        <p:nvSpPr>
          <p:cNvPr id="32" name="文字方塊 21">
            <a:extLst>
              <a:ext uri="{FF2B5EF4-FFF2-40B4-BE49-F238E27FC236}">
                <a16:creationId xmlns:a16="http://schemas.microsoft.com/office/drawing/2014/main" id="{46D69428-E956-4BFB-9D5B-048A5570FCD4}"/>
              </a:ext>
            </a:extLst>
          </p:cNvPr>
          <p:cNvSpPr txBox="1"/>
          <p:nvPr/>
        </p:nvSpPr>
        <p:spPr>
          <a:xfrm>
            <a:off x="7006785" y="1215396"/>
            <a:ext cx="4330421" cy="830997"/>
          </a:xfrm>
          <a:prstGeom prst="rect">
            <a:avLst/>
          </a:prstGeom>
          <a:noFill/>
        </p:spPr>
        <p:txBody>
          <a:bodyPr wrap="square">
            <a:spAutoFit/>
          </a:bodyPr>
          <a:lstStyle/>
          <a:p>
            <a:pPr algn="just" hangingPunct="0"/>
            <a:r>
              <a:rPr lang="zh-TW" altLang="en-US" sz="2400" dirty="0" smtClean="0">
                <a:latin typeface="標楷體" panose="03000509000000000000" pitchFamily="65" charset="-120"/>
                <a:ea typeface="標楷體" panose="03000509000000000000" pitchFamily="65" charset="-120"/>
              </a:rPr>
              <a:t>圖書館系統會</a:t>
            </a:r>
            <a:r>
              <a:rPr lang="zh-TW" altLang="en-US" sz="2400" dirty="0">
                <a:latin typeface="標楷體" panose="03000509000000000000" pitchFamily="65" charset="-120"/>
                <a:ea typeface="標楷體" panose="03000509000000000000" pitchFamily="65" charset="-120"/>
              </a:rPr>
              <a:t>如何檢索和揀選合適的資料及書籍呢</a:t>
            </a:r>
            <a:r>
              <a:rPr lang="zh-TW" altLang="en-US"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p:txBody>
      </p:sp>
      <p:pic>
        <p:nvPicPr>
          <p:cNvPr id="33" name="圖片 2">
            <a:hlinkClick r:id="rId18"/>
            <a:extLst>
              <a:ext uri="{FF2B5EF4-FFF2-40B4-BE49-F238E27FC236}">
                <a16:creationId xmlns:a16="http://schemas.microsoft.com/office/drawing/2014/main" id="{CBA542C0-1E97-4730-9635-26EC6DB59818}"/>
              </a:ext>
            </a:extLst>
          </p:cNvPr>
          <p:cNvPicPr>
            <a:picLocks noChangeAspect="1"/>
          </p:cNvPicPr>
          <p:nvPr/>
        </p:nvPicPr>
        <p:blipFill rotWithShape="1">
          <a:blip r:embed="rId19"/>
          <a:srcRect b="7693"/>
          <a:stretch/>
        </p:blipFill>
        <p:spPr>
          <a:xfrm>
            <a:off x="7179783" y="3786871"/>
            <a:ext cx="3046286" cy="1581710"/>
          </a:xfrm>
          <a:prstGeom prst="rect">
            <a:avLst/>
          </a:prstGeom>
        </p:spPr>
      </p:pic>
      <p:sp>
        <p:nvSpPr>
          <p:cNvPr id="34" name="Rectangle 14">
            <a:extLst>
              <a:ext uri="{FF2B5EF4-FFF2-40B4-BE49-F238E27FC236}">
                <a16:creationId xmlns:a16="http://schemas.microsoft.com/office/drawing/2014/main" id="{6C506651-64BE-4ACE-B9AC-905DEB2DF717}"/>
              </a:ext>
            </a:extLst>
          </p:cNvPr>
          <p:cNvSpPr/>
          <p:nvPr/>
        </p:nvSpPr>
        <p:spPr>
          <a:xfrm>
            <a:off x="7179783" y="5368581"/>
            <a:ext cx="3046286"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點擊圖像觀看短片</a:t>
            </a:r>
            <a:endParaRPr lang="en-US" altLang="zh-HK" b="1" dirty="0">
              <a:latin typeface="DFKai-SB" panose="03000509000000000000" pitchFamily="65" charset="-120"/>
              <a:ea typeface="DFKai-SB" panose="03000509000000000000" pitchFamily="65" charset="-120"/>
            </a:endParaRPr>
          </a:p>
        </p:txBody>
      </p:sp>
      <p:sp>
        <p:nvSpPr>
          <p:cNvPr id="36" name="文字方塊 19">
            <a:extLst>
              <a:ext uri="{FF2B5EF4-FFF2-40B4-BE49-F238E27FC236}">
                <a16:creationId xmlns:a16="http://schemas.microsoft.com/office/drawing/2014/main" id="{C19C5217-759A-4117-AACF-6BCB44DB18C3}"/>
              </a:ext>
            </a:extLst>
          </p:cNvPr>
          <p:cNvSpPr txBox="1"/>
          <p:nvPr/>
        </p:nvSpPr>
        <p:spPr>
          <a:xfrm>
            <a:off x="6050980" y="5751734"/>
            <a:ext cx="4998031" cy="646331"/>
          </a:xfrm>
          <a:prstGeom prst="rect">
            <a:avLst/>
          </a:prstGeom>
          <a:noFill/>
        </p:spPr>
        <p:txBody>
          <a:bodyPr wrap="square">
            <a:spAutoFit/>
          </a:bodyPr>
          <a:lstStyle/>
          <a:p>
            <a:r>
              <a:rPr lang="zh-TW" altLang="en-US" sz="1200" dirty="0">
                <a:latin typeface="標楷體" panose="03000509000000000000" pitchFamily="65" charset="-120"/>
                <a:ea typeface="標楷體" panose="03000509000000000000" pitchFamily="65" charset="-120"/>
              </a:rPr>
              <a:t>來源：香港公共圖書館</a:t>
            </a:r>
            <a:r>
              <a:rPr lang="en-US" altLang="zh-TW" sz="1200" b="0" i="0" dirty="0">
                <a:effectLst/>
                <a:latin typeface="標楷體" panose="03000509000000000000" pitchFamily="65" charset="-120"/>
                <a:ea typeface="標楷體" panose="03000509000000000000" pitchFamily="65" charset="-120"/>
              </a:rPr>
              <a:t>《</a:t>
            </a:r>
            <a:r>
              <a:rPr lang="zh-TW" altLang="en-US" sz="1200" b="0" i="0" dirty="0">
                <a:effectLst/>
                <a:latin typeface="標楷體" panose="03000509000000000000" pitchFamily="65" charset="-120"/>
                <a:ea typeface="標楷體" panose="03000509000000000000" pitchFamily="65" charset="-120"/>
              </a:rPr>
              <a:t>多媒體資訊系統使用指南</a:t>
            </a:r>
            <a:r>
              <a:rPr lang="en-US" altLang="zh-TW" sz="1200" b="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(https://www.youtube.com/watch?v=OLCy0NKrBDE&amp;list=PLA6pE89vH1ZqgzJtzC7f84Y1dineSk9Vw)</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37" name="组合 17">
            <a:extLst>
              <a:ext uri="{FF2B5EF4-FFF2-40B4-BE49-F238E27FC236}">
                <a16:creationId xmlns:a16="http://schemas.microsoft.com/office/drawing/2014/main" id="{8B84B86E-FB0D-4055-BF6C-8076029B56D3}"/>
              </a:ext>
            </a:extLst>
          </p:cNvPr>
          <p:cNvGrpSpPr>
            <a:grpSpLocks noChangeAspect="1"/>
          </p:cNvGrpSpPr>
          <p:nvPr/>
        </p:nvGrpSpPr>
        <p:grpSpPr>
          <a:xfrm flipH="1">
            <a:off x="6256335" y="1296840"/>
            <a:ext cx="540000" cy="540000"/>
            <a:chOff x="5195979" y="428797"/>
            <a:chExt cx="927463" cy="927463"/>
          </a:xfrm>
        </p:grpSpPr>
        <p:sp>
          <p:nvSpPr>
            <p:cNvPr id="38" name="椭圆 18">
              <a:extLst>
                <a:ext uri="{FF2B5EF4-FFF2-40B4-BE49-F238E27FC236}">
                  <a16:creationId xmlns:a16="http://schemas.microsoft.com/office/drawing/2014/main" id="{07AF0542-AA28-4505-A633-1054CACF104C}"/>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9" name="组合 19">
              <a:extLst>
                <a:ext uri="{FF2B5EF4-FFF2-40B4-BE49-F238E27FC236}">
                  <a16:creationId xmlns:a16="http://schemas.microsoft.com/office/drawing/2014/main" id="{670B0A88-265C-42F2-B8C4-4AF673FD1F87}"/>
                </a:ext>
              </a:extLst>
            </p:cNvPr>
            <p:cNvGrpSpPr/>
            <p:nvPr/>
          </p:nvGrpSpPr>
          <p:grpSpPr>
            <a:xfrm>
              <a:off x="5235042" y="460898"/>
              <a:ext cx="876427" cy="882962"/>
              <a:chOff x="6130069" y="1975983"/>
              <a:chExt cx="876427" cy="882962"/>
            </a:xfrm>
          </p:grpSpPr>
          <p:sp>
            <p:nvSpPr>
              <p:cNvPr id="42" name="Freeform 16">
                <a:extLst>
                  <a:ext uri="{FF2B5EF4-FFF2-40B4-BE49-F238E27FC236}">
                    <a16:creationId xmlns:a16="http://schemas.microsoft.com/office/drawing/2014/main" id="{7ADA8FF0-EDFC-43F5-89A2-B86BD29CC1D2}"/>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43" name="Freeform 16">
                <a:extLst>
                  <a:ext uri="{FF2B5EF4-FFF2-40B4-BE49-F238E27FC236}">
                    <a16:creationId xmlns:a16="http://schemas.microsoft.com/office/drawing/2014/main" id="{79034768-D3BF-4F97-9684-8ACEE6ECDC0B}"/>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40" name="Freeform 39">
              <a:extLst>
                <a:ext uri="{FF2B5EF4-FFF2-40B4-BE49-F238E27FC236}">
                  <a16:creationId xmlns:a16="http://schemas.microsoft.com/office/drawing/2014/main" id="{28671182-D370-4A01-BE2F-E99AF048CD52}"/>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Oval 40">
              <a:extLst>
                <a:ext uri="{FF2B5EF4-FFF2-40B4-BE49-F238E27FC236}">
                  <a16:creationId xmlns:a16="http://schemas.microsoft.com/office/drawing/2014/main" id="{0A64ACA9-A1E9-453B-B3AD-A2871880EF4E}"/>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30" name="Rectangle 29"/>
          <p:cNvSpPr/>
          <p:nvPr/>
        </p:nvSpPr>
        <p:spPr>
          <a:xfrm>
            <a:off x="6127604" y="2139413"/>
            <a:ext cx="5442802" cy="1569660"/>
          </a:xfrm>
          <a:prstGeom prst="rect">
            <a:avLst/>
          </a:prstGeom>
          <a:ln w="28575">
            <a:solidFill>
              <a:srgbClr val="0066FF"/>
            </a:solidFill>
          </a:ln>
        </p:spPr>
        <p:txBody>
          <a:bodyPr wrap="square">
            <a:spAutoFit/>
          </a:bodyPr>
          <a:lstStyle/>
          <a:p>
            <a:pPr algn="just" hangingPunct="0"/>
            <a:r>
              <a:rPr lang="zh-TW" altLang="en-US" sz="2400" dirty="0">
                <a:latin typeface="標楷體" panose="03000509000000000000" pitchFamily="65" charset="-120"/>
                <a:ea typeface="標楷體" panose="03000509000000000000" pitchFamily="65" charset="-12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多媒體資訊系統」，簡稱</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MMIS</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，是香港公共圖書館的網上平台，整合了數碼館藏、多媒體資料及電子書，讓市民隨時隨地瀏覽多元化的數碼資訊。</a:t>
            </a:r>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6" name="任意多边形: 形状 8">
            <a:extLst>
              <a:ext uri="{FF2B5EF4-FFF2-40B4-BE49-F238E27FC236}">
                <a16:creationId xmlns:a16="http://schemas.microsoft.com/office/drawing/2014/main" id="{22B111C9-BB0C-4A9A-85CA-F0B51D4743BC}"/>
              </a:ext>
            </a:extLst>
          </p:cNvPr>
          <p:cNvSpPr/>
          <p:nvPr/>
        </p:nvSpPr>
        <p:spPr>
          <a:xfrm>
            <a:off x="2547918" y="198127"/>
            <a:ext cx="69320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spc="100" dirty="0">
                <a:solidFill>
                  <a:srgbClr val="FFFFFF"/>
                </a:solidFill>
                <a:latin typeface="DFKai-SB" panose="03000509000000000000" pitchFamily="65" charset="-120"/>
                <a:ea typeface="DFKai-SB" panose="03000509000000000000" pitchFamily="65" charset="-120"/>
              </a:rPr>
              <a:t>資訊</a:t>
            </a:r>
            <a:r>
              <a:rPr lang="zh-CN" altLang="en-US" sz="4000" b="1" spc="100" dirty="0" smtClean="0">
                <a:solidFill>
                  <a:srgbClr val="FFFFFF"/>
                </a:solidFill>
                <a:latin typeface="DFKai-SB" panose="03000509000000000000" pitchFamily="65" charset="-120"/>
                <a:ea typeface="DFKai-SB" panose="03000509000000000000" pitchFamily="65" charset="-120"/>
              </a:rPr>
              <a:t>素養</a:t>
            </a:r>
            <a:r>
              <a:rPr lang="en-US" altLang="zh-TW" sz="4000" b="1" spc="100" dirty="0">
                <a:solidFill>
                  <a:schemeClr val="bg1"/>
                </a:solidFill>
                <a:latin typeface="DFKai-SB" panose="03000509000000000000" pitchFamily="65" charset="-120"/>
                <a:ea typeface="DFKai-SB" panose="03000509000000000000" pitchFamily="65" charset="-120"/>
              </a:rPr>
              <a:t>-</a:t>
            </a:r>
            <a:r>
              <a:rPr lang="zh-TW" altLang="en-US" sz="4000" b="1" spc="100" dirty="0">
                <a:solidFill>
                  <a:schemeClr val="bg1"/>
                </a:solidFill>
                <a:latin typeface="DFKai-SB" panose="03000509000000000000" pitchFamily="65" charset="-120"/>
                <a:ea typeface="DFKai-SB" panose="03000509000000000000" pitchFamily="65" charset="-120"/>
              </a:rPr>
              <a:t>不同資訊提供</a:t>
            </a:r>
            <a:r>
              <a:rPr lang="zh-TW" altLang="en-US" sz="4000" b="1" spc="100" dirty="0" smtClean="0">
                <a:solidFill>
                  <a:schemeClr val="bg1"/>
                </a:solidFill>
                <a:latin typeface="DFKai-SB" panose="03000509000000000000" pitchFamily="65" charset="-120"/>
                <a:ea typeface="DFKai-SB" panose="03000509000000000000" pitchFamily="65" charset="-120"/>
              </a:rPr>
              <a:t>者</a:t>
            </a:r>
            <a:endParaRPr lang="zh-CN" altLang="en-US" sz="4000" b="1" strike="sngStrike" spc="100" dirty="0">
              <a:solidFill>
                <a:schemeClr val="bg1"/>
              </a:solidFill>
              <a:latin typeface="DFKai-SB" panose="03000509000000000000" pitchFamily="65" charset="-120"/>
              <a:ea typeface="DFKai-SB" panose="03000509000000000000" pitchFamily="65" charset="-120"/>
            </a:endParaRPr>
          </a:p>
        </p:txBody>
      </p:sp>
      <p:sp>
        <p:nvSpPr>
          <p:cNvPr id="47" name="文字方塊 34">
            <a:extLst>
              <a:ext uri="{FF2B5EF4-FFF2-40B4-BE49-F238E27FC236}">
                <a16:creationId xmlns:a16="http://schemas.microsoft.com/office/drawing/2014/main" id="{68003345-8D55-49D6-BF1F-C657EC810076}"/>
              </a:ext>
            </a:extLst>
          </p:cNvPr>
          <p:cNvSpPr txBox="1"/>
          <p:nvPr/>
        </p:nvSpPr>
        <p:spPr>
          <a:xfrm>
            <a:off x="1718757" y="2315042"/>
            <a:ext cx="2032741" cy="400110"/>
          </a:xfrm>
          <a:prstGeom prst="rect">
            <a:avLst/>
          </a:prstGeom>
          <a:noFill/>
        </p:spPr>
        <p:txBody>
          <a:bodyPr wrap="square">
            <a:spAutoFit/>
          </a:bodyPr>
          <a:lstStyle/>
          <a:p>
            <a:r>
              <a:rPr lang="zh-TW" altLang="en-US" sz="2000" dirty="0" smtClean="0">
                <a:latin typeface="標楷體" panose="03000509000000000000" pitchFamily="65" charset="-120"/>
                <a:ea typeface="標楷體" panose="03000509000000000000" pitchFamily="65" charset="-120"/>
              </a:rPr>
              <a:t>網上博物館舉隅</a:t>
            </a:r>
            <a:endParaRPr lang="en-US" altLang="zh-CN"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490617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4F3DEC63-9A0A-41B5-BFBE-06F0133087D1}"/>
              </a:ext>
            </a:extLst>
          </p:cNvPr>
          <p:cNvPicPr>
            <a:picLocks noChangeAspect="1"/>
          </p:cNvPicPr>
          <p:nvPr/>
        </p:nvPicPr>
        <p:blipFill>
          <a:blip r:embed="rId2"/>
          <a:stretch>
            <a:fillRect/>
          </a:stretch>
        </p:blipFill>
        <p:spPr>
          <a:xfrm>
            <a:off x="322217" y="1023568"/>
            <a:ext cx="9288507" cy="1753107"/>
          </a:xfrm>
          <a:prstGeom prst="rect">
            <a:avLst/>
          </a:prstGeom>
        </p:spPr>
      </p:pic>
      <p:grpSp>
        <p:nvGrpSpPr>
          <p:cNvPr id="5" name="组合 17">
            <a:extLst>
              <a:ext uri="{FF2B5EF4-FFF2-40B4-BE49-F238E27FC236}">
                <a16:creationId xmlns:a16="http://schemas.microsoft.com/office/drawing/2014/main" id="{72D5A988-09A0-440C-A790-3DB2BF0AA9FC}"/>
              </a:ext>
            </a:extLst>
          </p:cNvPr>
          <p:cNvGrpSpPr>
            <a:grpSpLocks noChangeAspect="1"/>
          </p:cNvGrpSpPr>
          <p:nvPr/>
        </p:nvGrpSpPr>
        <p:grpSpPr>
          <a:xfrm flipH="1">
            <a:off x="415446" y="1095396"/>
            <a:ext cx="540000" cy="540000"/>
            <a:chOff x="5195979" y="428797"/>
            <a:chExt cx="927463" cy="927463"/>
          </a:xfrm>
        </p:grpSpPr>
        <p:sp>
          <p:nvSpPr>
            <p:cNvPr id="6" name="椭圆 18">
              <a:extLst>
                <a:ext uri="{FF2B5EF4-FFF2-40B4-BE49-F238E27FC236}">
                  <a16:creationId xmlns:a16="http://schemas.microsoft.com/office/drawing/2014/main" id="{E36390F1-F455-4863-B706-CB05C11BAE10}"/>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nvGrpSpPr>
            <p:cNvPr id="7" name="组合 19">
              <a:extLst>
                <a:ext uri="{FF2B5EF4-FFF2-40B4-BE49-F238E27FC236}">
                  <a16:creationId xmlns:a16="http://schemas.microsoft.com/office/drawing/2014/main" id="{4DCFD0DD-DB2E-412A-BCB6-4D79AC1E1E7C}"/>
                </a:ext>
              </a:extLst>
            </p:cNvPr>
            <p:cNvGrpSpPr/>
            <p:nvPr/>
          </p:nvGrpSpPr>
          <p:grpSpPr>
            <a:xfrm>
              <a:off x="5235042" y="460898"/>
              <a:ext cx="876427" cy="882962"/>
              <a:chOff x="6130069" y="1975983"/>
              <a:chExt cx="876427" cy="882962"/>
            </a:xfrm>
          </p:grpSpPr>
          <p:sp>
            <p:nvSpPr>
              <p:cNvPr id="10" name="Freeform 16">
                <a:extLst>
                  <a:ext uri="{FF2B5EF4-FFF2-40B4-BE49-F238E27FC236}">
                    <a16:creationId xmlns:a16="http://schemas.microsoft.com/office/drawing/2014/main" id="{1C983208-85C5-4107-B654-7F8D56846066}"/>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dirty="0">
                  <a:solidFill>
                    <a:srgbClr val="FF0000"/>
                  </a:solidFill>
                </a:endParaRPr>
              </a:p>
            </p:txBody>
          </p:sp>
          <p:sp>
            <p:nvSpPr>
              <p:cNvPr id="11" name="Freeform 16">
                <a:extLst>
                  <a:ext uri="{FF2B5EF4-FFF2-40B4-BE49-F238E27FC236}">
                    <a16:creationId xmlns:a16="http://schemas.microsoft.com/office/drawing/2014/main" id="{F21DE9D1-18C2-4642-B708-0319DA9574C5}"/>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sp>
          <p:nvSpPr>
            <p:cNvPr id="8" name="Freeform 39">
              <a:extLst>
                <a:ext uri="{FF2B5EF4-FFF2-40B4-BE49-F238E27FC236}">
                  <a16:creationId xmlns:a16="http://schemas.microsoft.com/office/drawing/2014/main" id="{CE69E7B5-6D7B-4612-9A2F-CBF30D87915B}"/>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sp>
          <p:nvSpPr>
            <p:cNvPr id="9" name="Oval 40">
              <a:extLst>
                <a:ext uri="{FF2B5EF4-FFF2-40B4-BE49-F238E27FC236}">
                  <a16:creationId xmlns:a16="http://schemas.microsoft.com/office/drawing/2014/main" id="{16A58154-824E-4DC7-BE4F-F1662FCEEA4D}"/>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sp>
        <p:nvSpPr>
          <p:cNvPr id="12" name="文字方塊 11">
            <a:extLst>
              <a:ext uri="{FF2B5EF4-FFF2-40B4-BE49-F238E27FC236}">
                <a16:creationId xmlns:a16="http://schemas.microsoft.com/office/drawing/2014/main" id="{D2B6D285-F94A-4A2C-A945-13027EF39200}"/>
              </a:ext>
            </a:extLst>
          </p:cNvPr>
          <p:cNvSpPr txBox="1"/>
          <p:nvPr/>
        </p:nvSpPr>
        <p:spPr>
          <a:xfrm>
            <a:off x="1082923" y="1023568"/>
            <a:ext cx="1766912" cy="523220"/>
          </a:xfrm>
          <a:prstGeom prst="rect">
            <a:avLst/>
          </a:prstGeom>
          <a:noFill/>
        </p:spPr>
        <p:txBody>
          <a:bodyPr wrap="square">
            <a:spAutoFit/>
          </a:bodyPr>
          <a:lstStyle/>
          <a:p>
            <a:r>
              <a:rPr lang="zh-CN" altLang="en-US" sz="2800" dirty="0">
                <a:latin typeface="標楷體" panose="03000509000000000000" pitchFamily="65" charset="-120"/>
                <a:ea typeface="標楷體" panose="03000509000000000000" pitchFamily="65" charset="-120"/>
              </a:rPr>
              <a:t>說一說：</a:t>
            </a:r>
            <a:endParaRPr lang="en-US" altLang="zh-CN" sz="2800" dirty="0">
              <a:latin typeface="標楷體" panose="03000509000000000000" pitchFamily="65" charset="-120"/>
              <a:ea typeface="標楷體" panose="03000509000000000000" pitchFamily="65" charset="-120"/>
            </a:endParaRPr>
          </a:p>
        </p:txBody>
      </p:sp>
      <p:sp>
        <p:nvSpPr>
          <p:cNvPr id="13" name="文字方塊 12">
            <a:extLst>
              <a:ext uri="{FF2B5EF4-FFF2-40B4-BE49-F238E27FC236}">
                <a16:creationId xmlns:a16="http://schemas.microsoft.com/office/drawing/2014/main" id="{1B8CED0B-FB1A-4E49-8469-3F6B1CE602AB}"/>
              </a:ext>
            </a:extLst>
          </p:cNvPr>
          <p:cNvSpPr txBox="1"/>
          <p:nvPr/>
        </p:nvSpPr>
        <p:spPr>
          <a:xfrm>
            <a:off x="322217" y="2866363"/>
            <a:ext cx="9196252" cy="2939266"/>
          </a:xfrm>
          <a:prstGeom prst="rect">
            <a:avLst/>
          </a:prstGeom>
          <a:solidFill>
            <a:schemeClr val="accent2">
              <a:lumMod val="20000"/>
              <a:lumOff val="80000"/>
            </a:schemeClr>
          </a:solidFill>
        </p:spPr>
        <p:txBody>
          <a:bodyPr wrap="square" rtlCol="0">
            <a:spAutoFit/>
          </a:bodyPr>
          <a:lstStyle/>
          <a:p>
            <a:pPr algn="just" hangingPunct="0">
              <a:lnSpc>
                <a:spcPts val="3000"/>
              </a:lnSpc>
              <a:spcBef>
                <a:spcPts val="600"/>
              </a:spcBef>
              <a:spcAft>
                <a:spcPts val="600"/>
              </a:spcAft>
            </a:pPr>
            <a:r>
              <a:rPr lang="zh-TW" altLang="en-US" sz="2600" spc="100" dirty="0" smtClean="0">
                <a:latin typeface="標楷體" panose="03000509000000000000" pitchFamily="65" charset="-120"/>
                <a:ea typeface="標楷體" panose="03000509000000000000" pitchFamily="65" charset="-120"/>
              </a:rPr>
              <a:t>在</a:t>
            </a:r>
            <a:r>
              <a:rPr lang="zh-TW" altLang="en-US" sz="2600" b="0" i="0" spc="100" dirty="0">
                <a:effectLst/>
                <a:latin typeface="標楷體" panose="03000509000000000000" pitchFamily="65" charset="-120"/>
                <a:ea typeface="標楷體" panose="03000509000000000000" pitchFamily="65" charset="-120"/>
              </a:rPr>
              <a:t>各國疫情</a:t>
            </a:r>
            <a:r>
              <a:rPr lang="zh-TW" altLang="en-US" sz="2600" b="0" i="0" spc="100" dirty="0">
                <a:effectLst/>
                <a:latin typeface="Times New Roman" panose="02020603050405020304" pitchFamily="18" charset="0"/>
                <a:ea typeface="標楷體" panose="03000509000000000000" pitchFamily="65" charset="-120"/>
                <a:cs typeface="Times New Roman" panose="02020603050405020304" pitchFamily="18" charset="0"/>
              </a:rPr>
              <a:t>反覆期間</a:t>
            </a:r>
            <a:r>
              <a:rPr lang="zh-TW" altLang="en-US" sz="2600" spc="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0" i="0" spc="100" dirty="0">
                <a:effectLst/>
                <a:latin typeface="Times New Roman" panose="02020603050405020304" pitchFamily="18" charset="0"/>
                <a:ea typeface="標楷體" panose="03000509000000000000" pitchFamily="65" charset="-120"/>
                <a:cs typeface="Times New Roman" panose="02020603050405020304" pitchFamily="18" charset="0"/>
              </a:rPr>
              <a:t>不少企業均開始利用創新科技打造全新的旅遊體驗，如虛擬導賞、虛擬實境</a:t>
            </a:r>
            <a:r>
              <a:rPr lang="en-US" altLang="zh-TW" sz="2600" b="0" i="0" spc="100" dirty="0">
                <a:effectLst/>
                <a:latin typeface="Times New Roman" panose="02020603050405020304" pitchFamily="18" charset="0"/>
                <a:ea typeface="標楷體" panose="03000509000000000000" pitchFamily="65" charset="-120"/>
                <a:cs typeface="Times New Roman" panose="02020603050405020304" pitchFamily="18" charset="0"/>
              </a:rPr>
              <a:t>(VR)</a:t>
            </a:r>
            <a:r>
              <a:rPr lang="zh-TW" altLang="en-US" sz="2600" b="0" i="0" spc="100" dirty="0">
                <a:effectLst/>
                <a:latin typeface="Times New Roman" panose="02020603050405020304" pitchFamily="18" charset="0"/>
                <a:ea typeface="標楷體" panose="03000509000000000000" pitchFamily="65" charset="-120"/>
                <a:cs typeface="Times New Roman" panose="02020603050405020304" pitchFamily="18" charset="0"/>
              </a:rPr>
              <a:t>影片、即時直播導</a:t>
            </a:r>
            <a:r>
              <a:rPr lang="zh-TW" altLang="en-US" sz="2600" b="0" i="0" spc="100" dirty="0" smtClean="0">
                <a:effectLst/>
                <a:latin typeface="Times New Roman" panose="02020603050405020304" pitchFamily="18" charset="0"/>
                <a:ea typeface="標楷體" panose="03000509000000000000" pitchFamily="65" charset="-120"/>
                <a:cs typeface="Times New Roman" panose="02020603050405020304" pitchFamily="18" charset="0"/>
              </a:rPr>
              <a:t>覽，</a:t>
            </a:r>
            <a:r>
              <a:rPr lang="zh-TW" altLang="en-US" sz="2600" b="0" i="0" spc="100" dirty="0">
                <a:effectLst/>
                <a:latin typeface="Times New Roman" panose="02020603050405020304" pitchFamily="18" charset="0"/>
                <a:ea typeface="標楷體" panose="03000509000000000000" pitchFamily="65" charset="-120"/>
                <a:cs typeface="Times New Roman" panose="02020603050405020304" pitchFamily="18" charset="0"/>
              </a:rPr>
              <a:t>令大眾安坐家中也能</a:t>
            </a:r>
            <a:r>
              <a:rPr lang="zh-TW" altLang="en-US" sz="2600" b="0" i="0" spc="100" dirty="0" smtClean="0">
                <a:effectLst/>
                <a:latin typeface="Times New Roman" panose="02020603050405020304" pitchFamily="18" charset="0"/>
                <a:ea typeface="標楷體" panose="03000509000000000000" pitchFamily="65" charset="-120"/>
                <a:cs typeface="Times New Roman" panose="02020603050405020304" pitchFamily="18" charset="0"/>
              </a:rPr>
              <a:t>周遊列國。</a:t>
            </a:r>
            <a:endParaRPr lang="en-US" altLang="zh-TW" sz="2600" b="0" i="0" spc="100" dirty="0" smtClean="0">
              <a:effectLst/>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ts val="3000"/>
              </a:lnSpc>
              <a:spcBef>
                <a:spcPts val="600"/>
              </a:spcBef>
              <a:spcAft>
                <a:spcPts val="600"/>
              </a:spcAft>
            </a:pPr>
            <a:r>
              <a:rPr lang="zh-TW" altLang="en-US" sz="2600" spc="100" dirty="0" smtClean="0">
                <a:latin typeface="Times New Roman" panose="02020603050405020304" pitchFamily="18" charset="0"/>
                <a:ea typeface="標楷體" panose="03000509000000000000" pitchFamily="65" charset="-120"/>
                <a:cs typeface="Times New Roman" panose="02020603050405020304" pitchFamily="18" charset="0"/>
              </a:rPr>
              <a:t>但虛擬旅遊無法替代實地到訪當地，親身感受與體驗、與當地人交流，再配合閱讀等才能較為</a:t>
            </a:r>
            <a:r>
              <a:rPr lang="zh-TW" altLang="en-US" sz="2600" spc="100" dirty="0">
                <a:latin typeface="Times New Roman" panose="02020603050405020304" pitchFamily="18" charset="0"/>
                <a:ea typeface="標楷體" panose="03000509000000000000" pitchFamily="65" charset="-120"/>
                <a:cs typeface="Times New Roman" panose="02020603050405020304" pitchFamily="18" charset="0"/>
              </a:rPr>
              <a:t>全</a:t>
            </a:r>
            <a:r>
              <a:rPr lang="zh-TW" altLang="en-US" sz="2600" spc="100" dirty="0" smtClean="0">
                <a:latin typeface="Times New Roman" panose="02020603050405020304" pitchFamily="18" charset="0"/>
                <a:ea typeface="標楷體" panose="03000509000000000000" pitchFamily="65" charset="-120"/>
                <a:cs typeface="Times New Roman" panose="02020603050405020304" pitchFamily="18" charset="0"/>
              </a:rPr>
              <a:t>面認識當地</a:t>
            </a:r>
            <a:r>
              <a:rPr lang="zh-TW" altLang="en-US" sz="2600" spc="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spc="100" dirty="0" smtClean="0">
                <a:latin typeface="Times New Roman" panose="02020603050405020304" pitchFamily="18" charset="0"/>
                <a:ea typeface="標楷體" panose="03000509000000000000" pitchFamily="65" charset="-120"/>
                <a:cs typeface="Times New Roman" panose="02020603050405020304" pitchFamily="18" charset="0"/>
              </a:rPr>
              <a:t>所以資訊科技能令我們體驗虛擬旅遊，但這只是認識當地方其中一種方式。</a:t>
            </a:r>
            <a:endParaRPr lang="zh-HK" altLang="en-US" sz="2600" spc="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文本框 14">
            <a:extLst>
              <a:ext uri="{FF2B5EF4-FFF2-40B4-BE49-F238E27FC236}">
                <a16:creationId xmlns:a16="http://schemas.microsoft.com/office/drawing/2014/main" id="{F97FC10A-3BB0-4139-9F55-009EEB8D544D}"/>
              </a:ext>
            </a:extLst>
          </p:cNvPr>
          <p:cNvSpPr txBox="1"/>
          <p:nvPr/>
        </p:nvSpPr>
        <p:spPr>
          <a:xfrm>
            <a:off x="758743" y="1425585"/>
            <a:ext cx="8493552" cy="1292662"/>
          </a:xfrm>
          <a:prstGeom prst="rect">
            <a:avLst/>
          </a:prstGeom>
          <a:noFill/>
        </p:spPr>
        <p:txBody>
          <a:bodyPr wrap="square" rtlCol="0">
            <a:spAutoFit/>
          </a:bodyPr>
          <a:lstStyle/>
          <a:p>
            <a:pPr marL="342900" indent="-342900" algn="just" hangingPunct="0">
              <a:buFont typeface="Arial" panose="020B0604020202020204" pitchFamily="34" charset="0"/>
              <a:buChar char="•"/>
            </a:pPr>
            <a:r>
              <a:rPr lang="zh-TW" altLang="en-US" sz="2600" spc="100" dirty="0">
                <a:latin typeface="標楷體" panose="03000509000000000000" pitchFamily="65" charset="-120"/>
                <a:ea typeface="標楷體" panose="03000509000000000000" pitchFamily="65" charset="-120"/>
              </a:rPr>
              <a:t>你認為「虛擬旅行」可以取代親身旅遊嗎？為甚麼？</a:t>
            </a:r>
            <a:endParaRPr lang="en-US" altLang="zh-TW" sz="2600" spc="100" dirty="0">
              <a:latin typeface="標楷體" panose="03000509000000000000" pitchFamily="65" charset="-120"/>
              <a:ea typeface="標楷體" panose="03000509000000000000" pitchFamily="65" charset="-120"/>
            </a:endParaRPr>
          </a:p>
          <a:p>
            <a:pPr marL="342900" indent="-342900" algn="just" hangingPunct="0">
              <a:buFont typeface="Arial" panose="020B0604020202020204" pitchFamily="34" charset="0"/>
              <a:buChar char="•"/>
            </a:pPr>
            <a:r>
              <a:rPr lang="zh-TW" altLang="en-US" sz="2600" spc="100" dirty="0">
                <a:latin typeface="標楷體" panose="03000509000000000000" pitchFamily="65" charset="-120"/>
                <a:ea typeface="標楷體" panose="03000509000000000000" pitchFamily="65" charset="-120"/>
              </a:rPr>
              <a:t>要</a:t>
            </a:r>
            <a:r>
              <a:rPr lang="zh-TW" altLang="en-US" sz="2600" spc="100" dirty="0" smtClean="0">
                <a:latin typeface="標楷體" panose="03000509000000000000" pitchFamily="65" charset="-120"/>
                <a:ea typeface="標楷體" panose="03000509000000000000" pitchFamily="65" charset="-120"/>
              </a:rPr>
              <a:t>全面了解</a:t>
            </a:r>
            <a:r>
              <a:rPr lang="zh-TW" altLang="en-US" sz="2600" spc="100" dirty="0">
                <a:latin typeface="標楷體" panose="03000509000000000000" pitchFamily="65" charset="-120"/>
                <a:ea typeface="標楷體" panose="03000509000000000000" pitchFamily="65" charset="-120"/>
              </a:rPr>
              <a:t>一個地方的文化</a:t>
            </a:r>
            <a:r>
              <a:rPr lang="zh-TW" altLang="en-US" sz="2600" spc="100" dirty="0" smtClean="0">
                <a:latin typeface="標楷體" panose="03000509000000000000" pitchFamily="65" charset="-120"/>
                <a:ea typeface="標楷體" panose="03000509000000000000" pitchFamily="65" charset="-120"/>
              </a:rPr>
              <a:t>，網上資訊、親身旅遊、閱讀</a:t>
            </a:r>
            <a:r>
              <a:rPr lang="zh-TW" altLang="en-US" sz="2600" spc="100" dirty="0">
                <a:latin typeface="標楷體" panose="03000509000000000000" pitchFamily="65" charset="-120"/>
                <a:ea typeface="標楷體" panose="03000509000000000000" pitchFamily="65" charset="-120"/>
              </a:rPr>
              <a:t>和個人思考在當中起了甚麼作用？</a:t>
            </a:r>
            <a:endParaRPr lang="en-US" altLang="zh-CN" sz="2600" spc="100" dirty="0">
              <a:latin typeface="標楷體" panose="03000509000000000000" pitchFamily="65" charset="-120"/>
              <a:ea typeface="標楷體" panose="03000509000000000000" pitchFamily="65" charset="-120"/>
            </a:endParaRPr>
          </a:p>
        </p:txBody>
      </p:sp>
      <p:pic>
        <p:nvPicPr>
          <p:cNvPr id="2050" name="Picture 2">
            <a:extLst>
              <a:ext uri="{FF2B5EF4-FFF2-40B4-BE49-F238E27FC236}">
                <a16:creationId xmlns:a16="http://schemas.microsoft.com/office/drawing/2014/main" id="{369448B5-7A3F-41F0-B8C5-4D52DAAB6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3947" y="1110068"/>
            <a:ext cx="2018671" cy="1514003"/>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934D8278-FF04-4384-BD39-F45E08FDE225}"/>
              </a:ext>
            </a:extLst>
          </p:cNvPr>
          <p:cNvSpPr txBox="1"/>
          <p:nvPr/>
        </p:nvSpPr>
        <p:spPr>
          <a:xfrm>
            <a:off x="322218" y="6053936"/>
            <a:ext cx="11190514" cy="646331"/>
          </a:xfrm>
          <a:prstGeom prst="rect">
            <a:avLst/>
          </a:prstGeom>
          <a:noFill/>
        </p:spPr>
        <p:txBody>
          <a:bodyPr wrap="square">
            <a:spAutoFit/>
          </a:bodyPr>
          <a:lstStyle/>
          <a:p>
            <a:r>
              <a:rPr lang="zh-TW" altLang="en-US" sz="1200" dirty="0">
                <a:latin typeface="標楷體" panose="03000509000000000000" pitchFamily="65" charset="-120"/>
                <a:ea typeface="標楷體" panose="03000509000000000000" pitchFamily="65" charset="-120"/>
              </a:rPr>
              <a:t>資料來源</a:t>
            </a:r>
            <a:r>
              <a:rPr lang="zh-TW" altLang="en-US" sz="1200" dirty="0" smtClean="0">
                <a:latin typeface="標楷體" panose="03000509000000000000" pitchFamily="65" charset="-120"/>
                <a:ea typeface="標楷體" panose="03000509000000000000" pitchFamily="65" charset="-120"/>
              </a:rPr>
              <a:t>：</a:t>
            </a:r>
            <a:endParaRPr lang="en-US" altLang="zh-TW" sz="1200" dirty="0" smtClean="0">
              <a:latin typeface="標楷體" panose="03000509000000000000" pitchFamily="65" charset="-120"/>
              <a:ea typeface="標楷體" panose="03000509000000000000" pitchFamily="65" charset="-120"/>
            </a:endParaRPr>
          </a:p>
          <a:p>
            <a:pPr marL="171450" indent="-171450">
              <a:buFont typeface="Arial" panose="020B0604020202020204" pitchFamily="34" charset="0"/>
              <a:buChar char="•"/>
            </a:pPr>
            <a:r>
              <a:rPr lang="zh-TW" altLang="en-US" sz="1200" dirty="0" smtClean="0">
                <a:latin typeface="標楷體" panose="03000509000000000000" pitchFamily="65" charset="-120"/>
                <a:ea typeface="標楷體" panose="03000509000000000000" pitchFamily="65" charset="-120"/>
              </a:rPr>
              <a:t>教</a:t>
            </a:r>
            <a:r>
              <a:rPr lang="zh-TW" altLang="en-US" sz="1200" dirty="0">
                <a:latin typeface="標楷體" panose="03000509000000000000" pitchFamily="65" charset="-120"/>
                <a:ea typeface="標楷體" panose="03000509000000000000" pitchFamily="65" charset="-120"/>
              </a:rPr>
              <a:t>城電子報─</a:t>
            </a:r>
            <a:r>
              <a:rPr lang="zh-TW" altLang="en-US" sz="1200" i="0" dirty="0">
                <a:effectLst/>
                <a:latin typeface="標楷體" panose="03000509000000000000" pitchFamily="65" charset="-120"/>
                <a:ea typeface="標楷體" panose="03000509000000000000" pitchFamily="65" charset="-120"/>
              </a:rPr>
              <a:t>踏上這虛擬</a:t>
            </a:r>
            <a:r>
              <a:rPr lang="zh-TW" altLang="en-US" sz="1200" i="0" dirty="0" smtClean="0">
                <a:effectLst/>
                <a:latin typeface="標楷體" panose="03000509000000000000" pitchFamily="65" charset="-120"/>
                <a:ea typeface="標楷體" panose="03000509000000000000" pitchFamily="65" charset="-120"/>
              </a:rPr>
              <a:t>旅途</a:t>
            </a:r>
            <a:r>
              <a:rPr lang="en-US" altLang="zh-HK" sz="1200" dirty="0" smtClean="0">
                <a:latin typeface="標楷體" panose="03000509000000000000" pitchFamily="65" charset="-120"/>
                <a:ea typeface="標楷體" panose="03000509000000000000" pitchFamily="65" charset="-12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https://www.edcity.hk/hq/zh-hant/content/%E8%B8%8F%E4%B8%8A%E9%80%99%E8%99%9B%E6%93%AC%E6%97%85%E9%80%94</a:t>
            </a:r>
            <a:r>
              <a:rPr lang="en-US" altLang="zh-HK" sz="1200" dirty="0" smtClean="0">
                <a:latin typeface="標楷體" panose="03000509000000000000" pitchFamily="65" charset="-120"/>
                <a:ea typeface="標楷體" panose="03000509000000000000" pitchFamily="65" charset="-120"/>
              </a:rPr>
              <a:t>)</a:t>
            </a: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昂坪</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360 (</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www.np360.com.hk/tc/explore-np360/virtual-visit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9" name="Picture 18"/>
          <p:cNvPicPr>
            <a:picLocks noChangeAspect="1"/>
          </p:cNvPicPr>
          <p:nvPr/>
        </p:nvPicPr>
        <p:blipFill>
          <a:blip r:embed="rId4"/>
          <a:stretch>
            <a:fillRect/>
          </a:stretch>
        </p:blipFill>
        <p:spPr>
          <a:xfrm>
            <a:off x="200989" y="147322"/>
            <a:ext cx="1594256" cy="580365"/>
          </a:xfrm>
          <a:prstGeom prst="rect">
            <a:avLst/>
          </a:prstGeom>
        </p:spPr>
      </p:pic>
      <p:sp>
        <p:nvSpPr>
          <p:cNvPr id="21" name="任意多边形: 形状 8">
            <a:extLst>
              <a:ext uri="{FF2B5EF4-FFF2-40B4-BE49-F238E27FC236}">
                <a16:creationId xmlns:a16="http://schemas.microsoft.com/office/drawing/2014/main" id="{22B111C9-BB0C-4A9A-85CA-F0B51D4743BC}"/>
              </a:ext>
            </a:extLst>
          </p:cNvPr>
          <p:cNvSpPr/>
          <p:nvPr/>
        </p:nvSpPr>
        <p:spPr>
          <a:xfrm>
            <a:off x="2678701" y="221346"/>
            <a:ext cx="69320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spc="100" dirty="0">
                <a:solidFill>
                  <a:srgbClr val="FFFFFF"/>
                </a:solidFill>
                <a:latin typeface="DFKai-SB" panose="03000509000000000000" pitchFamily="65" charset="-120"/>
                <a:ea typeface="DFKai-SB" panose="03000509000000000000" pitchFamily="65" charset="-120"/>
              </a:rPr>
              <a:t>資訊</a:t>
            </a:r>
            <a:r>
              <a:rPr lang="zh-CN" altLang="en-US" sz="4000" b="1" spc="100" dirty="0" smtClean="0">
                <a:solidFill>
                  <a:srgbClr val="FFFFFF"/>
                </a:solidFill>
                <a:latin typeface="DFKai-SB" panose="03000509000000000000" pitchFamily="65" charset="-120"/>
                <a:ea typeface="DFKai-SB" panose="03000509000000000000" pitchFamily="65" charset="-120"/>
              </a:rPr>
              <a:t>素養</a:t>
            </a:r>
            <a:r>
              <a:rPr lang="en-US" altLang="zh-TW" sz="4000" b="1" spc="100" dirty="0">
                <a:solidFill>
                  <a:schemeClr val="bg1"/>
                </a:solidFill>
                <a:latin typeface="DFKai-SB" panose="03000509000000000000" pitchFamily="65" charset="-120"/>
                <a:ea typeface="DFKai-SB" panose="03000509000000000000" pitchFamily="65" charset="-120"/>
              </a:rPr>
              <a:t>-</a:t>
            </a:r>
            <a:r>
              <a:rPr lang="zh-TW" altLang="en-US" sz="4000" b="1" spc="100" dirty="0">
                <a:solidFill>
                  <a:schemeClr val="bg1"/>
                </a:solidFill>
                <a:latin typeface="DFKai-SB" panose="03000509000000000000" pitchFamily="65" charset="-120"/>
                <a:ea typeface="DFKai-SB" panose="03000509000000000000" pitchFamily="65" charset="-120"/>
              </a:rPr>
              <a:t>不同資訊提供</a:t>
            </a:r>
            <a:r>
              <a:rPr lang="zh-TW" altLang="en-US" sz="4000" b="1" spc="100" dirty="0" smtClean="0">
                <a:solidFill>
                  <a:schemeClr val="bg1"/>
                </a:solidFill>
                <a:latin typeface="DFKai-SB" panose="03000509000000000000" pitchFamily="65" charset="-120"/>
                <a:ea typeface="DFKai-SB" panose="03000509000000000000" pitchFamily="65" charset="-120"/>
              </a:rPr>
              <a:t>者</a:t>
            </a:r>
            <a:endParaRPr lang="zh-CN" altLang="en-US" sz="4000" b="1" strike="sngStrike" spc="100" dirty="0">
              <a:solidFill>
                <a:schemeClr val="bg1"/>
              </a:solidFill>
              <a:latin typeface="DFKai-SB" panose="03000509000000000000" pitchFamily="65" charset="-120"/>
              <a:ea typeface="DFKai-SB" panose="03000509000000000000" pitchFamily="65" charset="-120"/>
            </a:endParaRPr>
          </a:p>
        </p:txBody>
      </p:sp>
      <p:pic>
        <p:nvPicPr>
          <p:cNvPr id="23" name="Picture 22">
            <a:hlinkClick r:id="rId5"/>
          </p:cNvPr>
          <p:cNvPicPr>
            <a:picLocks noChangeAspect="1"/>
          </p:cNvPicPr>
          <p:nvPr/>
        </p:nvPicPr>
        <p:blipFill>
          <a:blip r:embed="rId6"/>
          <a:stretch>
            <a:fillRect/>
          </a:stretch>
        </p:blipFill>
        <p:spPr>
          <a:xfrm>
            <a:off x="9678701" y="3006278"/>
            <a:ext cx="2229161" cy="2543530"/>
          </a:xfrm>
          <a:prstGeom prst="rect">
            <a:avLst/>
          </a:prstGeom>
        </p:spPr>
      </p:pic>
      <p:sp>
        <p:nvSpPr>
          <p:cNvPr id="25" name="Rectangle 14">
            <a:extLst>
              <a:ext uri="{FF2B5EF4-FFF2-40B4-BE49-F238E27FC236}">
                <a16:creationId xmlns:a16="http://schemas.microsoft.com/office/drawing/2014/main" id="{6C506651-64BE-4ACE-B9AC-905DEB2DF717}"/>
              </a:ext>
            </a:extLst>
          </p:cNvPr>
          <p:cNvSpPr/>
          <p:nvPr/>
        </p:nvSpPr>
        <p:spPr>
          <a:xfrm>
            <a:off x="9678701" y="5574796"/>
            <a:ext cx="2229161" cy="338554"/>
          </a:xfrm>
          <a:prstGeom prst="rect">
            <a:avLst/>
          </a:prstGeom>
          <a:ln w="28575">
            <a:solidFill>
              <a:srgbClr val="FF0000"/>
            </a:solidFill>
          </a:ln>
        </p:spPr>
        <p:txBody>
          <a:bodyPr wrap="square">
            <a:spAutoFit/>
          </a:bodyPr>
          <a:lstStyle/>
          <a:p>
            <a:pPr algn="ctr"/>
            <a:r>
              <a:rPr lang="zh-TW" altLang="en-US" sz="1600" b="1" dirty="0">
                <a:latin typeface="DFKai-SB" panose="03000509000000000000" pitchFamily="65" charset="-120"/>
                <a:ea typeface="DFKai-SB" panose="03000509000000000000" pitchFamily="65" charset="-120"/>
              </a:rPr>
              <a:t>點</a:t>
            </a:r>
            <a:r>
              <a:rPr lang="zh-TW" altLang="en-US" sz="1600" b="1" dirty="0" smtClean="0">
                <a:latin typeface="DFKai-SB" panose="03000509000000000000" pitchFamily="65" charset="-120"/>
                <a:ea typeface="DFKai-SB" panose="03000509000000000000" pitchFamily="65" charset="-120"/>
              </a:rPr>
              <a:t>擊上圖體驗</a:t>
            </a:r>
            <a:endParaRPr lang="en-US" altLang="zh-HK" sz="1600"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9674347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05396" y="6072703"/>
            <a:ext cx="10988890" cy="738664"/>
          </a:xfrm>
          <a:prstGeom prst="rect">
            <a:avLst/>
          </a:prstGeom>
          <a:noFill/>
        </p:spPr>
        <p:txBody>
          <a:bodyPr wrap="square" rtlCol="0">
            <a:spAutoFit/>
          </a:bodyPr>
          <a:lstStyle/>
          <a:p>
            <a:r>
              <a:rPr lang="zh-TW" altLang="en-US" sz="1400" dirty="0">
                <a:latin typeface="標楷體" panose="03000509000000000000" pitchFamily="65" charset="-120"/>
                <a:ea typeface="標楷體" panose="03000509000000000000" pitchFamily="65" charset="-120"/>
              </a:rPr>
              <a:t>資料來源</a:t>
            </a:r>
            <a:r>
              <a:rPr lang="zh-TW" altLang="en-US" sz="1400" dirty="0" smtClean="0">
                <a:latin typeface="標楷體" panose="03000509000000000000" pitchFamily="65" charset="-120"/>
                <a:ea typeface="標楷體" panose="03000509000000000000" pitchFamily="65" charset="-120"/>
              </a:rPr>
              <a:t>：</a:t>
            </a:r>
            <a:endParaRPr lang="en-US" altLang="zh-TW" sz="1400" dirty="0" smtClean="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1400" dirty="0" smtClean="0">
                <a:latin typeface="標楷體" panose="03000509000000000000" pitchFamily="65" charset="-120"/>
                <a:ea typeface="標楷體" panose="03000509000000000000" pitchFamily="65" charset="-120"/>
              </a:rPr>
              <a:t>香港</a:t>
            </a:r>
            <a:r>
              <a:rPr lang="zh-TW" altLang="en-US" sz="1400" dirty="0">
                <a:latin typeface="標楷體" panose="03000509000000000000" pitchFamily="65" charset="-120"/>
                <a:ea typeface="標楷體" panose="03000509000000000000" pitchFamily="65" charset="-120"/>
              </a:rPr>
              <a:t>天文台 </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謠言止於智者之盲搶</a:t>
            </a:r>
            <a:r>
              <a:rPr lang="zh-TW" altLang="en-US" sz="1400" dirty="0" smtClean="0">
                <a:latin typeface="標楷體" panose="03000509000000000000" pitchFamily="65" charset="-120"/>
                <a:ea typeface="標楷體" panose="03000509000000000000" pitchFamily="65" charset="-120"/>
              </a:rPr>
              <a:t>鹽</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https://www.youtube.com/watch?app=desktop&amp;v=PlOjcgVrlKw</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立法會秘書處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(https://www.legco.gov.hk/research-publications/chinese/essentials-1920ise10-measures-to-tackle-online-disinformation.htm)</a:t>
            </a:r>
          </a:p>
        </p:txBody>
      </p:sp>
      <p:pic>
        <p:nvPicPr>
          <p:cNvPr id="5" name="內容版面配置區 4">
            <a:hlinkClick r:id="rId3"/>
          </p:cNvPr>
          <p:cNvPicPr>
            <a:picLocks noGrp="1" noChangeAspect="1"/>
          </p:cNvPicPr>
          <p:nvPr>
            <p:ph idx="4294967295"/>
          </p:nvPr>
        </p:nvPicPr>
        <p:blipFill>
          <a:blip r:embed="rId4"/>
          <a:stretch>
            <a:fillRect/>
          </a:stretch>
        </p:blipFill>
        <p:spPr>
          <a:xfrm>
            <a:off x="7744377" y="1063077"/>
            <a:ext cx="3272104" cy="1852750"/>
          </a:xfrm>
          <a:prstGeom prst="rect">
            <a:avLst/>
          </a:prstGeom>
          <a:ln>
            <a:noFill/>
          </a:ln>
          <a:effectLst>
            <a:softEdge rad="112500"/>
          </a:effectLst>
        </p:spPr>
      </p:pic>
      <p:sp>
        <p:nvSpPr>
          <p:cNvPr id="3" name="文字方塊 2"/>
          <p:cNvSpPr txBox="1"/>
          <p:nvPr/>
        </p:nvSpPr>
        <p:spPr>
          <a:xfrm>
            <a:off x="500751" y="1275332"/>
            <a:ext cx="6640278" cy="1615827"/>
          </a:xfrm>
          <a:prstGeom prst="rect">
            <a:avLst/>
          </a:prstGeom>
          <a:noFill/>
        </p:spPr>
        <p:txBody>
          <a:bodyPr wrap="square" rtlCol="0">
            <a:spAutoFit/>
          </a:bodyPr>
          <a:lstStyle/>
          <a:p>
            <a:pPr marL="457200" indent="-457200" hangingPunct="0">
              <a:spcBef>
                <a:spcPts val="600"/>
              </a:spcBef>
              <a:spcAft>
                <a:spcPts val="1200"/>
              </a:spcAft>
              <a:buFont typeface="Arial" panose="020B0604020202020204" pitchFamily="34" charset="0"/>
              <a:buChar char="•"/>
            </a:pPr>
            <a:r>
              <a:rPr lang="zh-TW" altLang="en-US" sz="2800" spc="100" dirty="0" smtClean="0">
                <a:latin typeface="Times New Roman" panose="02020603050405020304" pitchFamily="18" charset="0"/>
                <a:ea typeface="標楷體" panose="03000509000000000000" pitchFamily="65" charset="-120"/>
                <a:cs typeface="Times New Roman" panose="02020603050405020304" pitchFamily="18" charset="0"/>
              </a:rPr>
              <a:t>你</a:t>
            </a:r>
            <a:r>
              <a:rPr lang="zh-TW" altLang="en-US" sz="2800" spc="100" dirty="0">
                <a:latin typeface="Times New Roman" panose="02020603050405020304" pitchFamily="18" charset="0"/>
                <a:ea typeface="標楷體" panose="03000509000000000000" pitchFamily="65" charset="-120"/>
                <a:cs typeface="Times New Roman" panose="02020603050405020304" pitchFamily="18" charset="0"/>
              </a:rPr>
              <a:t>曾否相信</a:t>
            </a:r>
            <a:r>
              <a:rPr lang="zh-TW" altLang="en-US" sz="2800" spc="100" dirty="0" smtClean="0">
                <a:latin typeface="Times New Roman" panose="02020603050405020304" pitchFamily="18" charset="0"/>
                <a:ea typeface="標楷體" panose="03000509000000000000" pitchFamily="65" charset="-120"/>
                <a:cs typeface="Times New Roman" panose="02020603050405020304" pitchFamily="18" charset="0"/>
              </a:rPr>
              <a:t>過</a:t>
            </a:r>
            <a:r>
              <a:rPr lang="zh-TW" altLang="en-US" sz="2800" spc="100" dirty="0" smtClean="0">
                <a:latin typeface="細明體" panose="02020509000000000000" pitchFamily="49" charset="-120"/>
                <a:ea typeface="細明體" panose="02020509000000000000" pitchFamily="49" charset="-120"/>
                <a:cs typeface="Times New Roman" panose="02020603050405020304" pitchFamily="18" charset="0"/>
              </a:rPr>
              <a:t>／</a:t>
            </a:r>
            <a:r>
              <a:rPr lang="zh-TW" altLang="en-US" sz="2800" spc="100" dirty="0" smtClean="0">
                <a:latin typeface="Times New Roman" panose="02020603050405020304" pitchFamily="18" charset="0"/>
                <a:ea typeface="標楷體" panose="03000509000000000000" pitchFamily="65" charset="-120"/>
                <a:cs typeface="Times New Roman" panose="02020603050405020304" pitchFamily="18" charset="0"/>
              </a:rPr>
              <a:t>分享</a:t>
            </a:r>
            <a:r>
              <a:rPr lang="zh-TW" altLang="en-US" sz="2800" spc="100" dirty="0">
                <a:latin typeface="Times New Roman" panose="02020603050405020304" pitchFamily="18" charset="0"/>
                <a:ea typeface="標楷體" panose="03000509000000000000" pitchFamily="65" charset="-120"/>
                <a:cs typeface="Times New Roman" panose="02020603050405020304" pitchFamily="18" charset="0"/>
              </a:rPr>
              <a:t>過社交平台未經證實的消息</a:t>
            </a:r>
            <a:r>
              <a:rPr lang="zh-TW" altLang="en-US" sz="2800" spc="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spc="1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hangingPunct="0">
              <a:spcBef>
                <a:spcPts val="600"/>
              </a:spcBef>
              <a:spcAft>
                <a:spcPts val="1200"/>
              </a:spcAft>
              <a:buFont typeface="Arial" panose="020B0604020202020204" pitchFamily="34" charset="0"/>
              <a:buChar char="•"/>
            </a:pPr>
            <a:r>
              <a:rPr lang="zh-TW" altLang="en-US" sz="2800" spc="100" dirty="0" smtClean="0">
                <a:latin typeface="Times New Roman" panose="02020603050405020304" pitchFamily="18" charset="0"/>
                <a:ea typeface="標楷體" panose="03000509000000000000" pitchFamily="65" charset="-120"/>
                <a:cs typeface="Times New Roman" panose="02020603050405020304" pitchFamily="18" charset="0"/>
              </a:rPr>
              <a:t>你</a:t>
            </a:r>
            <a:r>
              <a:rPr lang="zh-TW" altLang="en-US" sz="2800" spc="100" dirty="0">
                <a:latin typeface="Times New Roman" panose="02020603050405020304" pitchFamily="18" charset="0"/>
                <a:ea typeface="標楷體" panose="03000509000000000000" pitchFamily="65" charset="-120"/>
                <a:cs typeface="Times New Roman" panose="02020603050405020304" pitchFamily="18" charset="0"/>
              </a:rPr>
              <a:t>認為可如何</a:t>
            </a:r>
            <a:r>
              <a:rPr lang="zh-CN" altLang="en-US" sz="2800" spc="100" dirty="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辨別虛假資訊</a:t>
            </a:r>
            <a:r>
              <a:rPr lang="en-US" altLang="zh-TW" sz="2800" spc="100" dirty="0" smtClean="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a:t>
            </a:r>
            <a:endParaRPr lang="zh-CN" altLang="zh-CN" sz="2800" spc="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剪去對角線角落矩形 3"/>
          <p:cNvSpPr/>
          <p:nvPr/>
        </p:nvSpPr>
        <p:spPr>
          <a:xfrm>
            <a:off x="500751" y="1164461"/>
            <a:ext cx="6608480" cy="1800806"/>
          </a:xfrm>
          <a:prstGeom prst="snip2Diag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 name="Rectangle 14">
            <a:extLst>
              <a:ext uri="{FF2B5EF4-FFF2-40B4-BE49-F238E27FC236}">
                <a16:creationId xmlns:a16="http://schemas.microsoft.com/office/drawing/2014/main" id="{6C506651-64BE-4ACE-B9AC-905DEB2DF717}"/>
              </a:ext>
            </a:extLst>
          </p:cNvPr>
          <p:cNvSpPr/>
          <p:nvPr/>
        </p:nvSpPr>
        <p:spPr>
          <a:xfrm>
            <a:off x="7852074" y="2877852"/>
            <a:ext cx="3056709" cy="461665"/>
          </a:xfrm>
          <a:prstGeom prst="rect">
            <a:avLst/>
          </a:prstGeom>
          <a:ln w="28575">
            <a:solidFill>
              <a:srgbClr val="FF0000"/>
            </a:solidFill>
          </a:ln>
        </p:spPr>
        <p:txBody>
          <a:bodyPr wrap="square">
            <a:spAutoFit/>
          </a:bodyPr>
          <a:lstStyle/>
          <a:p>
            <a:pPr algn="ctr"/>
            <a:r>
              <a:rPr lang="zh-TW" altLang="en-US" sz="2400" b="1" dirty="0">
                <a:latin typeface="DFKai-SB" panose="03000509000000000000" pitchFamily="65" charset="-120"/>
                <a:ea typeface="DFKai-SB" panose="03000509000000000000" pitchFamily="65" charset="-120"/>
              </a:rPr>
              <a:t>點</a:t>
            </a:r>
            <a:r>
              <a:rPr lang="zh-TW" altLang="en-US" sz="2400" b="1" dirty="0" smtClean="0">
                <a:latin typeface="DFKai-SB" panose="03000509000000000000" pitchFamily="65" charset="-120"/>
                <a:ea typeface="DFKai-SB" panose="03000509000000000000" pitchFamily="65" charset="-120"/>
              </a:rPr>
              <a:t>擊</a:t>
            </a:r>
            <a:r>
              <a:rPr lang="zh-TW" altLang="en-US" sz="2400" b="1" dirty="0">
                <a:latin typeface="DFKai-SB" panose="03000509000000000000" pitchFamily="65" charset="-120"/>
                <a:ea typeface="DFKai-SB" panose="03000509000000000000" pitchFamily="65" charset="-120"/>
              </a:rPr>
              <a:t>上</a:t>
            </a:r>
            <a:r>
              <a:rPr lang="zh-TW" altLang="en-US" sz="2400" b="1" dirty="0" smtClean="0">
                <a:latin typeface="DFKai-SB" panose="03000509000000000000" pitchFamily="65" charset="-120"/>
                <a:ea typeface="DFKai-SB" panose="03000509000000000000" pitchFamily="65" charset="-120"/>
              </a:rPr>
              <a:t>圖觀看</a:t>
            </a:r>
            <a:r>
              <a:rPr lang="zh-TW" altLang="en-US" sz="2400" b="1" dirty="0">
                <a:latin typeface="DFKai-SB" panose="03000509000000000000" pitchFamily="65" charset="-120"/>
                <a:ea typeface="DFKai-SB" panose="03000509000000000000" pitchFamily="65" charset="-120"/>
              </a:rPr>
              <a:t>短片</a:t>
            </a:r>
            <a:endParaRPr lang="en-US" altLang="zh-HK" sz="2400" b="1" dirty="0">
              <a:latin typeface="DFKai-SB" panose="03000509000000000000" pitchFamily="65" charset="-120"/>
              <a:ea typeface="DFKai-SB" panose="03000509000000000000" pitchFamily="65" charset="-120"/>
            </a:endParaRPr>
          </a:p>
        </p:txBody>
      </p:sp>
      <p:sp>
        <p:nvSpPr>
          <p:cNvPr id="17" name="任意多边形: 形状 8">
            <a:extLst>
              <a:ext uri="{FF2B5EF4-FFF2-40B4-BE49-F238E27FC236}">
                <a16:creationId xmlns:a16="http://schemas.microsoft.com/office/drawing/2014/main" id="{22B111C9-BB0C-4A9A-85CA-F0B51D4743BC}"/>
              </a:ext>
            </a:extLst>
          </p:cNvPr>
          <p:cNvSpPr/>
          <p:nvPr/>
        </p:nvSpPr>
        <p:spPr>
          <a:xfrm>
            <a:off x="3028293" y="227884"/>
            <a:ext cx="5688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kumimoji="0" lang="zh-CN" altLang="en-US" sz="4000" b="1" i="0" u="none" strike="noStrike" kern="1200" cap="none" spc="100" normalizeH="0" noProof="0" dirty="0" smtClean="0">
                <a:ln>
                  <a:noFill/>
                </a:ln>
                <a:solidFill>
                  <a:srgbClr val="FFFFFF"/>
                </a:solidFill>
                <a:effectLst/>
                <a:uLnTx/>
                <a:uFillTx/>
                <a:latin typeface="DFKai-SB" panose="03000509000000000000" pitchFamily="65" charset="-120"/>
                <a:ea typeface="DFKai-SB" panose="03000509000000000000" pitchFamily="65" charset="-120"/>
              </a:rPr>
              <a:t>虛假</a:t>
            </a:r>
            <a:r>
              <a:rPr kumimoji="0" lang="zh-CN" altLang="en-US" sz="4000" b="1" i="0" u="none" strike="noStrike" kern="1200" cap="none" spc="100" normalizeH="0" noProof="0" dirty="0">
                <a:ln>
                  <a:noFill/>
                </a:ln>
                <a:solidFill>
                  <a:srgbClr val="FFFFFF"/>
                </a:solidFill>
                <a:effectLst/>
                <a:uLnTx/>
                <a:uFillTx/>
                <a:latin typeface="DFKai-SB" panose="03000509000000000000" pitchFamily="65" charset="-120"/>
                <a:ea typeface="DFKai-SB" panose="03000509000000000000" pitchFamily="65" charset="-120"/>
              </a:rPr>
              <a:t>資訊及其危害</a:t>
            </a:r>
            <a:endParaRPr lang="zh-CN" altLang="en-US" sz="4000" b="1" spc="100" dirty="0">
              <a:solidFill>
                <a:srgbClr val="FFFFFF"/>
              </a:solidFill>
              <a:latin typeface="DFKai-SB" panose="03000509000000000000" pitchFamily="65" charset="-120"/>
              <a:ea typeface="DFKai-SB" panose="03000509000000000000" pitchFamily="65" charset="-120"/>
            </a:endParaRPr>
          </a:p>
        </p:txBody>
      </p:sp>
      <p:sp>
        <p:nvSpPr>
          <p:cNvPr id="18" name="文本框 3">
            <a:extLst>
              <a:ext uri="{FF2B5EF4-FFF2-40B4-BE49-F238E27FC236}">
                <a16:creationId xmlns:a16="http://schemas.microsoft.com/office/drawing/2014/main" id="{523CDA18-BF4E-46E6-A3DF-82317A56D91E}"/>
              </a:ext>
            </a:extLst>
          </p:cNvPr>
          <p:cNvSpPr txBox="1"/>
          <p:nvPr/>
        </p:nvSpPr>
        <p:spPr>
          <a:xfrm>
            <a:off x="305396" y="3874213"/>
            <a:ext cx="9369827" cy="2092881"/>
          </a:xfrm>
          <a:prstGeom prst="rect">
            <a:avLst/>
          </a:prstGeom>
          <a:solidFill>
            <a:schemeClr val="accent6">
              <a:lumMod val="20000"/>
              <a:lumOff val="80000"/>
            </a:schemeClr>
          </a:solidFill>
          <a:ln w="28575">
            <a:solidFill>
              <a:srgbClr val="0000FF"/>
            </a:solidFill>
          </a:ln>
        </p:spPr>
        <p:txBody>
          <a:bodyPr wrap="square">
            <a:spAutoFit/>
          </a:bodyPr>
          <a:lstStyle/>
          <a:p>
            <a:pPr marL="457200" indent="-457200">
              <a:spcAft>
                <a:spcPts val="1200"/>
              </a:spcAft>
              <a:buFont typeface="Arial" panose="020B0604020202020204" pitchFamily="34" charset="0"/>
              <a:buChar char="•"/>
            </a:pPr>
            <a:r>
              <a:rPr lang="zh-CN" altLang="en-US" sz="2400" b="1" spc="100" dirty="0">
                <a:latin typeface="DFKai-SB" panose="03000509000000000000" pitchFamily="65" charset="-120"/>
                <a:ea typeface="DFKai-SB" panose="03000509000000000000" pitchFamily="65" charset="-120"/>
              </a:rPr>
              <a:t>虛假訊息 </a:t>
            </a:r>
            <a:r>
              <a:rPr lang="en-US" altLang="zh-CN" sz="2400" spc="100" dirty="0">
                <a:latin typeface="Times New Roman" panose="02020603050405020304" pitchFamily="18" charset="0"/>
                <a:ea typeface="DFKai-SB" panose="03000509000000000000" pitchFamily="65" charset="-120"/>
                <a:cs typeface="Times New Roman" panose="02020603050405020304" pitchFamily="18" charset="0"/>
              </a:rPr>
              <a:t>(disinformation) </a:t>
            </a:r>
            <a:r>
              <a:rPr lang="zh-CN" altLang="en-US" sz="2400" spc="100" dirty="0">
                <a:latin typeface="DFKai-SB" panose="03000509000000000000" pitchFamily="65" charset="-120"/>
                <a:ea typeface="DFKai-SB" panose="03000509000000000000" pitchFamily="65" charset="-120"/>
              </a:rPr>
              <a:t>：故意偽造的假訊息。</a:t>
            </a:r>
            <a:endParaRPr lang="en-US" altLang="zh-CN" sz="2400" spc="100" dirty="0">
              <a:latin typeface="DFKai-SB" panose="03000509000000000000" pitchFamily="65" charset="-120"/>
              <a:ea typeface="DFKai-SB" panose="03000509000000000000" pitchFamily="65" charset="-120"/>
            </a:endParaRPr>
          </a:p>
          <a:p>
            <a:pPr marL="444500" indent="-444500">
              <a:buFont typeface="Arial" panose="020B0604020202020204" pitchFamily="34" charset="0"/>
              <a:buChar char="•"/>
            </a:pPr>
            <a:r>
              <a:rPr lang="zh-CN" altLang="en-US" sz="2400" b="1" spc="100" dirty="0">
                <a:latin typeface="DFKai-SB" panose="03000509000000000000" pitchFamily="65" charset="-120"/>
                <a:ea typeface="DFKai-SB" panose="03000509000000000000" pitchFamily="65" charset="-120"/>
              </a:rPr>
              <a:t>錯誤訊息 </a:t>
            </a:r>
            <a:r>
              <a:rPr lang="en-US" altLang="zh-CN" sz="2400" spc="100" dirty="0">
                <a:latin typeface="Times New Roman" panose="02020603050405020304" pitchFamily="18" charset="0"/>
                <a:ea typeface="DFKai-SB" panose="03000509000000000000" pitchFamily="65" charset="-120"/>
                <a:cs typeface="Times New Roman" panose="02020603050405020304" pitchFamily="18" charset="0"/>
              </a:rPr>
              <a:t>(misinformation) </a:t>
            </a:r>
            <a:r>
              <a:rPr lang="zh-CN" altLang="en-US" sz="2400" spc="100" dirty="0">
                <a:latin typeface="DFKai-SB" panose="03000509000000000000" pitchFamily="65" charset="-120"/>
                <a:ea typeface="DFKai-SB" panose="03000509000000000000" pitchFamily="65" charset="-120"/>
              </a:rPr>
              <a:t>：通常指人為失誤或資料不完整</a:t>
            </a:r>
            <a:r>
              <a:rPr lang="zh-CN" altLang="en-US" sz="2400" spc="100" dirty="0" smtClean="0">
                <a:latin typeface="DFKai-SB" panose="03000509000000000000" pitchFamily="65" charset="-120"/>
                <a:ea typeface="DFKai-SB" panose="03000509000000000000" pitchFamily="65" charset="-120"/>
              </a:rPr>
              <a:t>等因素</a:t>
            </a:r>
            <a:r>
              <a:rPr lang="zh-TW" altLang="en-US" sz="2400" spc="100" dirty="0" smtClean="0">
                <a:latin typeface="DFKai-SB" panose="03000509000000000000" pitchFamily="65" charset="-120"/>
                <a:ea typeface="DFKai-SB" panose="03000509000000000000" pitchFamily="65" charset="-120"/>
              </a:rPr>
              <a:t>而</a:t>
            </a:r>
            <a:r>
              <a:rPr lang="zh-CN" altLang="en-US" sz="2400" spc="100" dirty="0" smtClean="0">
                <a:latin typeface="DFKai-SB" panose="03000509000000000000" pitchFamily="65" charset="-120"/>
                <a:ea typeface="DFKai-SB" panose="03000509000000000000" pitchFamily="65" charset="-120"/>
              </a:rPr>
              <a:t>造成不符合事實的訊息</a:t>
            </a:r>
            <a:endParaRPr lang="en-US" altLang="zh-CN" sz="2400" spc="100" dirty="0" smtClean="0">
              <a:latin typeface="DFKai-SB" panose="03000509000000000000" pitchFamily="65" charset="-120"/>
              <a:ea typeface="DFKai-SB" panose="03000509000000000000" pitchFamily="65" charset="-120"/>
            </a:endParaRPr>
          </a:p>
          <a:p>
            <a:r>
              <a:rPr lang="zh-TW" altLang="en-US" sz="2400" spc="100" dirty="0">
                <a:latin typeface="DFKai-SB" panose="03000509000000000000" pitchFamily="65" charset="-120"/>
                <a:ea typeface="DFKai-SB" panose="03000509000000000000" pitchFamily="65" charset="-120"/>
              </a:rPr>
              <a:t>虛假</a:t>
            </a:r>
            <a:r>
              <a:rPr lang="zh-TW" altLang="en-US" sz="2400" spc="100" dirty="0" smtClean="0">
                <a:latin typeface="DFKai-SB" panose="03000509000000000000" pitchFamily="65" charset="-120"/>
                <a:ea typeface="DFKai-SB" panose="03000509000000000000" pitchFamily="65" charset="-120"/>
              </a:rPr>
              <a:t>資訊包括</a:t>
            </a:r>
            <a:r>
              <a:rPr lang="zh-TW" altLang="en-US" sz="2400" spc="100" dirty="0">
                <a:latin typeface="DFKai-SB" panose="03000509000000000000" pitchFamily="65" charset="-120"/>
                <a:ea typeface="DFKai-SB" panose="03000509000000000000" pitchFamily="65" charset="-120"/>
              </a:rPr>
              <a:t>假新聞</a:t>
            </a:r>
            <a:r>
              <a:rPr lang="zh-TW" altLang="en-US" sz="2400" spc="100" dirty="0" smtClean="0">
                <a:latin typeface="DFKai-SB" panose="03000509000000000000" pitchFamily="65" charset="-120"/>
                <a:ea typeface="DFKai-SB" panose="03000509000000000000" pitchFamily="65" charset="-120"/>
              </a:rPr>
              <a:t>。 </a:t>
            </a:r>
            <a:r>
              <a:rPr lang="zh-TW" altLang="en-US" sz="2400" spc="100" dirty="0">
                <a:latin typeface="DFKai-SB" panose="03000509000000000000" pitchFamily="65" charset="-120"/>
                <a:ea typeface="DFKai-SB" panose="03000509000000000000" pitchFamily="65" charset="-120"/>
              </a:rPr>
              <a:t>雖然虛假資訊並非新現象，</a:t>
            </a:r>
            <a:r>
              <a:rPr lang="zh-TW" altLang="en-US" sz="2400" spc="100" dirty="0" smtClean="0">
                <a:latin typeface="DFKai-SB" panose="03000509000000000000" pitchFamily="65" charset="-120"/>
                <a:ea typeface="DFKai-SB" panose="03000509000000000000" pitchFamily="65" charset="-120"/>
              </a:rPr>
              <a:t>但在</a:t>
            </a:r>
            <a:r>
              <a:rPr lang="zh-TW" altLang="en-US" sz="2400" spc="100" dirty="0">
                <a:latin typeface="DFKai-SB" panose="03000509000000000000" pitchFamily="65" charset="-120"/>
                <a:ea typeface="DFKai-SB" panose="03000509000000000000" pitchFamily="65" charset="-120"/>
              </a:rPr>
              <a:t>數碼年代，互聯網及社交媒體網絡全面</a:t>
            </a:r>
            <a:r>
              <a:rPr lang="zh-TW" altLang="en-US" sz="2400" spc="100" dirty="0" smtClean="0">
                <a:latin typeface="DFKai-SB" panose="03000509000000000000" pitchFamily="65" charset="-120"/>
                <a:ea typeface="DFKai-SB" panose="03000509000000000000" pitchFamily="65" charset="-120"/>
              </a:rPr>
              <a:t>普及，令不真實資訊更容易被傳播。</a:t>
            </a:r>
            <a:endParaRPr lang="zh-CN" altLang="en-US" sz="2400" spc="100" dirty="0">
              <a:latin typeface="DFKai-SB" panose="03000509000000000000" pitchFamily="65" charset="-120"/>
              <a:ea typeface="DFKai-SB" panose="03000509000000000000" pitchFamily="65" charset="-120"/>
            </a:endParaRPr>
          </a:p>
        </p:txBody>
      </p:sp>
      <p:sp>
        <p:nvSpPr>
          <p:cNvPr id="19" name="文本框 13">
            <a:extLst>
              <a:ext uri="{FF2B5EF4-FFF2-40B4-BE49-F238E27FC236}">
                <a16:creationId xmlns:a16="http://schemas.microsoft.com/office/drawing/2014/main" id="{3BD186D7-D500-4B69-A7D1-4407742E6985}"/>
              </a:ext>
            </a:extLst>
          </p:cNvPr>
          <p:cNvSpPr txBox="1"/>
          <p:nvPr/>
        </p:nvSpPr>
        <p:spPr>
          <a:xfrm>
            <a:off x="1032388" y="3195184"/>
            <a:ext cx="3661532" cy="523220"/>
          </a:xfrm>
          <a:prstGeom prst="rect">
            <a:avLst/>
          </a:prstGeom>
          <a:noFill/>
        </p:spPr>
        <p:txBody>
          <a:bodyPr wrap="square">
            <a:spAutoFit/>
          </a:bodyPr>
          <a:lstStyle/>
          <a:p>
            <a:r>
              <a:rPr lang="zh-CN" altLang="en-US" sz="2800" b="1" spc="100" dirty="0">
                <a:latin typeface="DFKai-SB" panose="03000509000000000000" pitchFamily="65" charset="-120"/>
                <a:ea typeface="DFKai-SB" panose="03000509000000000000" pitchFamily="65" charset="-120"/>
              </a:rPr>
              <a:t>不</a:t>
            </a:r>
            <a:r>
              <a:rPr lang="zh-CN" altLang="en-US" sz="2800" b="1" spc="100" dirty="0" smtClean="0">
                <a:latin typeface="DFKai-SB" panose="03000509000000000000" pitchFamily="65" charset="-120"/>
                <a:ea typeface="DFKai-SB" panose="03000509000000000000" pitchFamily="65" charset="-120"/>
              </a:rPr>
              <a:t>真實</a:t>
            </a:r>
            <a:r>
              <a:rPr lang="zh-TW" altLang="en-US" sz="2800" b="1" spc="100" dirty="0" smtClean="0">
                <a:latin typeface="DFKai-SB" panose="03000509000000000000" pitchFamily="65" charset="-120"/>
                <a:ea typeface="DFKai-SB" panose="03000509000000000000" pitchFamily="65" charset="-120"/>
              </a:rPr>
              <a:t>資</a:t>
            </a:r>
            <a:r>
              <a:rPr lang="zh-CN" altLang="en-US" sz="2800" b="1" spc="100" dirty="0" smtClean="0">
                <a:latin typeface="DFKai-SB" panose="03000509000000000000" pitchFamily="65" charset="-120"/>
                <a:ea typeface="DFKai-SB" panose="03000509000000000000" pitchFamily="65" charset="-120"/>
              </a:rPr>
              <a:t>訊類型</a:t>
            </a:r>
            <a:r>
              <a:rPr lang="zh-TW" altLang="en-US" sz="2800" b="1" spc="100" dirty="0" smtClean="0">
                <a:latin typeface="DFKai-SB" panose="03000509000000000000" pitchFamily="65" charset="-120"/>
                <a:ea typeface="DFKai-SB" panose="03000509000000000000" pitchFamily="65" charset="-120"/>
              </a:rPr>
              <a:t>舉隅</a:t>
            </a:r>
            <a:endParaRPr lang="zh-CN" altLang="en-US" sz="2800" b="1" strike="sngStrike" spc="100" dirty="0">
              <a:latin typeface="DFKai-SB" panose="03000509000000000000" pitchFamily="65" charset="-120"/>
              <a:ea typeface="DFKai-SB" panose="03000509000000000000" pitchFamily="65" charset="-120"/>
            </a:endParaRPr>
          </a:p>
        </p:txBody>
      </p:sp>
      <p:sp>
        <p:nvSpPr>
          <p:cNvPr id="20" name="Freeform 5">
            <a:extLst>
              <a:ext uri="{FF2B5EF4-FFF2-40B4-BE49-F238E27FC236}">
                <a16:creationId xmlns:a16="http://schemas.microsoft.com/office/drawing/2014/main" id="{BC97D64E-FB3A-41A1-9A90-4E75E81CAC3C}"/>
              </a:ext>
            </a:extLst>
          </p:cNvPr>
          <p:cNvSpPr/>
          <p:nvPr/>
        </p:nvSpPr>
        <p:spPr bwMode="auto">
          <a:xfrm>
            <a:off x="305396" y="3389573"/>
            <a:ext cx="446151" cy="293928"/>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7F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pic>
        <p:nvPicPr>
          <p:cNvPr id="21" name="圖片 21"/>
          <p:cNvPicPr>
            <a:picLocks noChangeAspect="1"/>
          </p:cNvPicPr>
          <p:nvPr/>
        </p:nvPicPr>
        <p:blipFill rotWithShape="1">
          <a:blip r:embed="rId5"/>
          <a:srcRect l="67263" t="32476" r="9397" b="33091"/>
          <a:stretch/>
        </p:blipFill>
        <p:spPr>
          <a:xfrm>
            <a:off x="9796632" y="3990201"/>
            <a:ext cx="2224301" cy="1845817"/>
          </a:xfrm>
          <a:prstGeom prst="rect">
            <a:avLst/>
          </a:prstGeom>
          <a:ln>
            <a:noFill/>
          </a:ln>
          <a:effectLst>
            <a:softEdge rad="112500"/>
          </a:effectLst>
        </p:spPr>
      </p:pic>
    </p:spTree>
    <p:extLst>
      <p:ext uri="{BB962C8B-B14F-4D97-AF65-F5344CB8AC3E}">
        <p14:creationId xmlns:p14="http://schemas.microsoft.com/office/powerpoint/2010/main" val="305976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31">
            <a:extLst>
              <a:ext uri="{FF2B5EF4-FFF2-40B4-BE49-F238E27FC236}">
                <a16:creationId xmlns:a16="http://schemas.microsoft.com/office/drawing/2014/main" id="{818A2134-E088-42D3-9BBC-57FC257B2A2F}"/>
              </a:ext>
            </a:extLst>
          </p:cNvPr>
          <p:cNvSpPr txBox="1"/>
          <p:nvPr/>
        </p:nvSpPr>
        <p:spPr>
          <a:xfrm>
            <a:off x="1435640" y="6464620"/>
            <a:ext cx="1408958" cy="369332"/>
          </a:xfrm>
          <a:prstGeom prst="rect">
            <a:avLst/>
          </a:prstGeom>
          <a:noFill/>
        </p:spPr>
        <p:txBody>
          <a:bodyPr wrap="square" rtlCol="0">
            <a:spAutoFit/>
          </a:bodyPr>
          <a:lstStyle/>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模擬對話</a:t>
            </a:r>
            <a:r>
              <a:rPr lang="en-US" altLang="zh-TW" dirty="0">
                <a:latin typeface="標楷體" panose="03000509000000000000" pitchFamily="65" charset="-120"/>
                <a:ea typeface="標楷體" panose="03000509000000000000" pitchFamily="65" charset="-120"/>
              </a:rPr>
              <a:t>)</a:t>
            </a:r>
            <a:endParaRPr lang="zh-HK" altLang="en-US" dirty="0">
              <a:latin typeface="標楷體" panose="03000509000000000000" pitchFamily="65" charset="-120"/>
              <a:ea typeface="標楷體" panose="03000509000000000000" pitchFamily="65" charset="-120"/>
            </a:endParaRPr>
          </a:p>
        </p:txBody>
      </p:sp>
      <p:sp>
        <p:nvSpPr>
          <p:cNvPr id="26" name="Title 1">
            <a:extLst>
              <a:ext uri="{FF2B5EF4-FFF2-40B4-BE49-F238E27FC236}">
                <a16:creationId xmlns:a16="http://schemas.microsoft.com/office/drawing/2014/main" id="{BD9D4ABE-78D3-4742-8EA6-0592B20CFED9}"/>
              </a:ext>
            </a:extLst>
          </p:cNvPr>
          <p:cNvSpPr txBox="1">
            <a:spLocks/>
          </p:cNvSpPr>
          <p:nvPr/>
        </p:nvSpPr>
        <p:spPr>
          <a:xfrm>
            <a:off x="728288" y="891318"/>
            <a:ext cx="10515600" cy="6275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spc="100" dirty="0">
                <a:latin typeface="標楷體" panose="03000509000000000000" pitchFamily="65" charset="-120"/>
                <a:ea typeface="標楷體" panose="03000509000000000000" pitchFamily="65" charset="-120"/>
              </a:rPr>
              <a:t>根據以下的對話，你認為有哪些值得注意的地方？</a:t>
            </a:r>
            <a:endParaRPr lang="zh-HK" altLang="en-US" sz="2800" spc="100" dirty="0">
              <a:latin typeface="標楷體" panose="03000509000000000000" pitchFamily="65" charset="-120"/>
              <a:ea typeface="標楷體" panose="03000509000000000000" pitchFamily="65" charset="-120"/>
            </a:endParaRPr>
          </a:p>
        </p:txBody>
      </p:sp>
      <p:sp>
        <p:nvSpPr>
          <p:cNvPr id="28" name="文字方塊 27">
            <a:extLst>
              <a:ext uri="{FF2B5EF4-FFF2-40B4-BE49-F238E27FC236}">
                <a16:creationId xmlns:a16="http://schemas.microsoft.com/office/drawing/2014/main" id="{22B68EA9-3BFB-4A62-A426-ECD13B290202}"/>
              </a:ext>
            </a:extLst>
          </p:cNvPr>
          <p:cNvSpPr txBox="1"/>
          <p:nvPr/>
        </p:nvSpPr>
        <p:spPr>
          <a:xfrm>
            <a:off x="5751852" y="5741827"/>
            <a:ext cx="6147768" cy="738664"/>
          </a:xfrm>
          <a:prstGeom prst="rect">
            <a:avLst/>
          </a:prstGeom>
          <a:noFill/>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i="0" dirty="0" smtClean="0">
                <a:effectLst/>
                <a:latin typeface="Times New Roman" panose="02020603050405020304" pitchFamily="18" charset="0"/>
                <a:ea typeface="標楷體" panose="03000509000000000000" pitchFamily="65" charset="-120"/>
                <a:cs typeface="Times New Roman" panose="02020603050405020304" pitchFamily="18" charset="0"/>
              </a:rPr>
              <a:t>高中</a:t>
            </a:r>
            <a:r>
              <a:rPr lang="zh-TW" altLang="en-US" sz="1400" b="0" i="0" dirty="0">
                <a:effectLst/>
                <a:latin typeface="Times New Roman" panose="02020603050405020304" pitchFamily="18" charset="0"/>
                <a:ea typeface="標楷體" panose="03000509000000000000" pitchFamily="65" charset="-120"/>
                <a:cs typeface="Times New Roman" panose="02020603050405020304" pitchFamily="18" charset="0"/>
              </a:rPr>
              <a:t>公民與社會發展科</a:t>
            </a:r>
            <a:r>
              <a:rPr lang="en-US" altLang="zh-TW" sz="1400" b="0" i="0" dirty="0">
                <a:effectLst/>
                <a:latin typeface="Times New Roman" panose="02020603050405020304" pitchFamily="18" charset="0"/>
                <a:ea typeface="標楷體" panose="03000509000000000000" pitchFamily="65" charset="-120"/>
                <a:cs typeface="Times New Roman" panose="02020603050405020304" pitchFamily="18" charset="0"/>
              </a:rPr>
              <a:t>X</a:t>
            </a:r>
            <a:r>
              <a:rPr lang="zh-TW" altLang="en-US" sz="1400" b="0" i="0" dirty="0">
                <a:effectLst/>
                <a:latin typeface="Times New Roman" panose="02020603050405020304" pitchFamily="18" charset="0"/>
                <a:ea typeface="標楷體" panose="03000509000000000000" pitchFamily="65" charset="-120"/>
                <a:cs typeface="Times New Roman" panose="02020603050405020304" pitchFamily="18" charset="0"/>
              </a:rPr>
              <a:t>資訊素養 </a:t>
            </a:r>
            <a:r>
              <a:rPr lang="en-US" altLang="zh-TW" sz="1400" b="0" i="0" dirty="0">
                <a:effectLst/>
                <a:latin typeface="Times New Roman" panose="02020603050405020304" pitchFamily="18" charset="0"/>
                <a:ea typeface="標楷體" panose="03000509000000000000" pitchFamily="65" charset="-120"/>
                <a:cs typeface="Times New Roman" panose="02020603050405020304" pitchFamily="18" charset="0"/>
              </a:rPr>
              <a:t>- 2019</a:t>
            </a:r>
            <a:r>
              <a:rPr lang="zh-TW" altLang="en-US" sz="1400" b="0" i="0" dirty="0">
                <a:effectLst/>
                <a:latin typeface="Times New Roman" panose="02020603050405020304" pitchFamily="18" charset="0"/>
                <a:ea typeface="標楷體" panose="03000509000000000000" pitchFamily="65" charset="-120"/>
                <a:cs typeface="Times New Roman" panose="02020603050405020304" pitchFamily="18" charset="0"/>
              </a:rPr>
              <a:t>冠狀病毒病 </a:t>
            </a:r>
            <a:r>
              <a:rPr lang="en-US" altLang="zh-TW" sz="1400" b="0" i="0" dirty="0">
                <a:effectLst/>
                <a:latin typeface="Times New Roman" panose="02020603050405020304" pitchFamily="18" charset="0"/>
                <a:ea typeface="標楷體" panose="03000509000000000000" pitchFamily="65" charset="-120"/>
                <a:cs typeface="Times New Roman" panose="02020603050405020304" pitchFamily="18" charset="0"/>
              </a:rPr>
              <a:t>(COVID-19)</a:t>
            </a:r>
            <a:r>
              <a:rPr lang="zh-TW" altLang="en-US" sz="1400" b="0" i="0" dirty="0">
                <a:effectLst/>
                <a:latin typeface="Times New Roman" panose="02020603050405020304" pitchFamily="18" charset="0"/>
                <a:ea typeface="標楷體" panose="03000509000000000000" pitchFamily="65" charset="-120"/>
                <a:cs typeface="Times New Roman" panose="02020603050405020304" pitchFamily="18" charset="0"/>
              </a:rPr>
              <a:t>：「辨別虛假</a:t>
            </a:r>
            <a:r>
              <a:rPr lang="zh-TW" altLang="en-US" sz="1400" b="0" i="0" dirty="0" smtClean="0">
                <a:effectLst/>
                <a:latin typeface="Times New Roman" panose="02020603050405020304" pitchFamily="18" charset="0"/>
                <a:ea typeface="標楷體" panose="03000509000000000000" pitchFamily="65" charset="-120"/>
                <a:cs typeface="Times New Roman" panose="02020603050405020304" pitchFamily="18" charset="0"/>
              </a:rPr>
              <a:t>資訊」</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https://ls.edb.hkedcity.net/file/public/self_learning/sl_covid19_ppt_s.pptx)</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1" name="圖片 30">
            <a:extLst>
              <a:ext uri="{FF2B5EF4-FFF2-40B4-BE49-F238E27FC236}">
                <a16:creationId xmlns:a16="http://schemas.microsoft.com/office/drawing/2014/main" id="{AB01A929-2538-4EE6-9675-9FE1DDF515B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1347" y="1410336"/>
            <a:ext cx="4166997" cy="5070155"/>
          </a:xfrm>
          <a:prstGeom prst="rect">
            <a:avLst/>
          </a:prstGeom>
        </p:spPr>
      </p:pic>
      <p:sp>
        <p:nvSpPr>
          <p:cNvPr id="32" name="TextBox 16">
            <a:extLst>
              <a:ext uri="{FF2B5EF4-FFF2-40B4-BE49-F238E27FC236}">
                <a16:creationId xmlns:a16="http://schemas.microsoft.com/office/drawing/2014/main" id="{4A47559D-BBFA-48A9-B5F0-B815C2F6A9CD}"/>
              </a:ext>
            </a:extLst>
          </p:cNvPr>
          <p:cNvSpPr txBox="1"/>
          <p:nvPr/>
        </p:nvSpPr>
        <p:spPr>
          <a:xfrm>
            <a:off x="5986088" y="1758133"/>
            <a:ext cx="5577368" cy="1200329"/>
          </a:xfrm>
          <a:prstGeom prst="rect">
            <a:avLst/>
          </a:prstGeom>
          <a:solidFill>
            <a:schemeClr val="accent1">
              <a:lumMod val="20000"/>
              <a:lumOff val="80000"/>
            </a:schemeClr>
          </a:solidFill>
          <a:ln>
            <a:solidFill>
              <a:srgbClr val="002060"/>
            </a:solidFill>
          </a:ln>
        </p:spPr>
        <p:txBody>
          <a:bodyPr wrap="square" rtlCol="0">
            <a:spAutoFit/>
          </a:bodyPr>
          <a:lstStyle/>
          <a:p>
            <a:pPr algn="just" hangingPunct="0"/>
            <a:r>
              <a:rPr lang="en-US" altLang="zh-TW" sz="2400" dirty="0">
                <a:latin typeface="標楷體" panose="03000509000000000000" pitchFamily="65" charset="-120"/>
                <a:ea typeface="標楷體" panose="03000509000000000000" pitchFamily="65" charset="-120"/>
              </a:rPr>
              <a:t>(1) </a:t>
            </a:r>
            <a:r>
              <a:rPr lang="zh-TW" altLang="en-US" sz="2400" dirty="0">
                <a:latin typeface="標楷體" panose="03000509000000000000" pitchFamily="65" charset="-120"/>
                <a:ea typeface="標楷體" panose="03000509000000000000" pitchFamily="65" charset="-120"/>
              </a:rPr>
              <a:t>未能清楚資料來源，例如只能指出是「朋友」，卻未有提供任何網頁連結，讓別人查證消息的真偽。</a:t>
            </a:r>
            <a:endParaRPr lang="zh-HK" altLang="en-US" sz="2400" dirty="0">
              <a:latin typeface="標楷體" panose="03000509000000000000" pitchFamily="65" charset="-120"/>
              <a:ea typeface="標楷體" panose="03000509000000000000" pitchFamily="65" charset="-120"/>
            </a:endParaRPr>
          </a:p>
        </p:txBody>
      </p:sp>
      <p:sp>
        <p:nvSpPr>
          <p:cNvPr id="33" name="TextBox 20">
            <a:extLst>
              <a:ext uri="{FF2B5EF4-FFF2-40B4-BE49-F238E27FC236}">
                <a16:creationId xmlns:a16="http://schemas.microsoft.com/office/drawing/2014/main" id="{1B68D328-AF7E-4C3D-8F88-E2840EB3992C}"/>
              </a:ext>
            </a:extLst>
          </p:cNvPr>
          <p:cNvSpPr txBox="1"/>
          <p:nvPr/>
        </p:nvSpPr>
        <p:spPr>
          <a:xfrm>
            <a:off x="5999653" y="3390847"/>
            <a:ext cx="5550238" cy="830997"/>
          </a:xfrm>
          <a:prstGeom prst="rect">
            <a:avLst/>
          </a:prstGeom>
          <a:solidFill>
            <a:schemeClr val="accent3">
              <a:lumMod val="60000"/>
              <a:lumOff val="40000"/>
            </a:schemeClr>
          </a:solidFill>
          <a:ln>
            <a:solidFill>
              <a:srgbClr val="002060"/>
            </a:solidFill>
          </a:ln>
        </p:spPr>
        <p:txBody>
          <a:bodyPr wrap="square" rtlCol="0">
            <a:spAutoFit/>
          </a:bodyPr>
          <a:lstStyle/>
          <a:p>
            <a:pPr algn="just" hangingPunct="0"/>
            <a:r>
              <a:rPr lang="en-US" altLang="zh-TW" sz="2400" dirty="0">
                <a:latin typeface="標楷體" panose="03000509000000000000" pitchFamily="65" charset="-120"/>
                <a:ea typeface="標楷體" panose="03000509000000000000" pitchFamily="65" charset="-120"/>
              </a:rPr>
              <a:t>(2) </a:t>
            </a:r>
            <a:r>
              <a:rPr lang="zh-TW" altLang="en-US" sz="2400" dirty="0">
                <a:latin typeface="標楷體" panose="03000509000000000000" pitchFamily="65" charset="-120"/>
                <a:ea typeface="標楷體" panose="03000509000000000000" pitchFamily="65" charset="-120"/>
              </a:rPr>
              <a:t>沒有就所接收的訊息加以提問</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查詢，便相信、甚至廣傳。</a:t>
            </a:r>
            <a:endParaRPr lang="zh-HK" altLang="en-US" sz="2400" dirty="0">
              <a:latin typeface="標楷體" panose="03000509000000000000" pitchFamily="65" charset="-120"/>
              <a:ea typeface="標楷體" panose="03000509000000000000" pitchFamily="65" charset="-120"/>
            </a:endParaRPr>
          </a:p>
        </p:txBody>
      </p:sp>
      <p:sp>
        <p:nvSpPr>
          <p:cNvPr id="34" name="TextBox 22">
            <a:extLst>
              <a:ext uri="{FF2B5EF4-FFF2-40B4-BE49-F238E27FC236}">
                <a16:creationId xmlns:a16="http://schemas.microsoft.com/office/drawing/2014/main" id="{3F596FB3-0C29-4C31-8151-E71BD9E744D0}"/>
              </a:ext>
            </a:extLst>
          </p:cNvPr>
          <p:cNvSpPr txBox="1"/>
          <p:nvPr/>
        </p:nvSpPr>
        <p:spPr>
          <a:xfrm>
            <a:off x="5986088" y="4662997"/>
            <a:ext cx="5577368" cy="830997"/>
          </a:xfrm>
          <a:prstGeom prst="rect">
            <a:avLst/>
          </a:prstGeom>
          <a:solidFill>
            <a:schemeClr val="accent1">
              <a:lumMod val="20000"/>
              <a:lumOff val="80000"/>
            </a:schemeClr>
          </a:solidFill>
          <a:ln>
            <a:solidFill>
              <a:srgbClr val="002060"/>
            </a:solidFill>
          </a:ln>
        </p:spPr>
        <p:txBody>
          <a:bodyPr wrap="square" rtlCol="0">
            <a:spAutoFit/>
          </a:bodyPr>
          <a:lstStyle/>
          <a:p>
            <a:pPr algn="just"/>
            <a:r>
              <a:rPr lang="en-US" altLang="zh-TW" sz="2400" dirty="0">
                <a:latin typeface="標楷體" panose="03000509000000000000" pitchFamily="65" charset="-120"/>
                <a:ea typeface="標楷體" panose="03000509000000000000" pitchFamily="65" charset="-120"/>
              </a:rPr>
              <a:t>(3) </a:t>
            </a:r>
            <a:r>
              <a:rPr lang="zh-TW" altLang="en-US" sz="2400" dirty="0">
                <a:latin typeface="標楷體" panose="03000509000000000000" pitchFamily="65" charset="-120"/>
                <a:ea typeface="標楷體" panose="03000509000000000000" pitchFamily="65" charset="-120"/>
              </a:rPr>
              <a:t>觀念錯誤，「寧可信其有」的態度並不能幫助你們尋求事實和真相。</a:t>
            </a:r>
            <a:endParaRPr lang="zh-HK" altLang="en-US" sz="2400" dirty="0">
              <a:latin typeface="標楷體" panose="03000509000000000000" pitchFamily="65" charset="-120"/>
              <a:ea typeface="標楷體" panose="03000509000000000000" pitchFamily="65" charset="-120"/>
            </a:endParaRPr>
          </a:p>
        </p:txBody>
      </p:sp>
      <p:sp>
        <p:nvSpPr>
          <p:cNvPr id="35" name="Oval 5">
            <a:extLst>
              <a:ext uri="{FF2B5EF4-FFF2-40B4-BE49-F238E27FC236}">
                <a16:creationId xmlns:a16="http://schemas.microsoft.com/office/drawing/2014/main" id="{CF18A8D4-3850-43A1-B8D7-5011C47A4D9B}"/>
              </a:ext>
            </a:extLst>
          </p:cNvPr>
          <p:cNvSpPr/>
          <p:nvPr/>
        </p:nvSpPr>
        <p:spPr>
          <a:xfrm>
            <a:off x="972716" y="1363875"/>
            <a:ext cx="3455038" cy="9721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solidFill>
                <a:srgbClr val="FF0000"/>
              </a:solidFill>
            </a:endParaRPr>
          </a:p>
        </p:txBody>
      </p:sp>
      <p:cxnSp>
        <p:nvCxnSpPr>
          <p:cNvPr id="36" name="Straight Arrow Connector 10">
            <a:extLst>
              <a:ext uri="{FF2B5EF4-FFF2-40B4-BE49-F238E27FC236}">
                <a16:creationId xmlns:a16="http://schemas.microsoft.com/office/drawing/2014/main" id="{1A4BFBDF-473D-4166-8710-AB22E16FF85B}"/>
              </a:ext>
            </a:extLst>
          </p:cNvPr>
          <p:cNvCxnSpPr>
            <a:cxnSpLocks/>
            <a:endCxn id="32" idx="1"/>
          </p:cNvCxnSpPr>
          <p:nvPr/>
        </p:nvCxnSpPr>
        <p:spPr>
          <a:xfrm>
            <a:off x="4448481" y="1930781"/>
            <a:ext cx="1537607" cy="4275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Oval 17">
            <a:extLst>
              <a:ext uri="{FF2B5EF4-FFF2-40B4-BE49-F238E27FC236}">
                <a16:creationId xmlns:a16="http://schemas.microsoft.com/office/drawing/2014/main" id="{6D35E923-6B5F-4391-A629-CF029FC6D27A}"/>
              </a:ext>
            </a:extLst>
          </p:cNvPr>
          <p:cNvSpPr/>
          <p:nvPr/>
        </p:nvSpPr>
        <p:spPr>
          <a:xfrm>
            <a:off x="410051" y="2465814"/>
            <a:ext cx="3455038" cy="861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solidFill>
                <a:srgbClr val="FF0000"/>
              </a:solidFill>
            </a:endParaRPr>
          </a:p>
        </p:txBody>
      </p:sp>
      <p:cxnSp>
        <p:nvCxnSpPr>
          <p:cNvPr id="38" name="Straight Arrow Connector 18">
            <a:extLst>
              <a:ext uri="{FF2B5EF4-FFF2-40B4-BE49-F238E27FC236}">
                <a16:creationId xmlns:a16="http://schemas.microsoft.com/office/drawing/2014/main" id="{51A3D2F4-2A65-4A43-A212-253F5B5CF231}"/>
              </a:ext>
            </a:extLst>
          </p:cNvPr>
          <p:cNvCxnSpPr>
            <a:cxnSpLocks/>
            <a:stCxn id="37" idx="6"/>
          </p:cNvCxnSpPr>
          <p:nvPr/>
        </p:nvCxnSpPr>
        <p:spPr>
          <a:xfrm>
            <a:off x="3865089" y="2896527"/>
            <a:ext cx="2120999" cy="9516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Oval 7">
            <a:extLst>
              <a:ext uri="{FF2B5EF4-FFF2-40B4-BE49-F238E27FC236}">
                <a16:creationId xmlns:a16="http://schemas.microsoft.com/office/drawing/2014/main" id="{E2EBF5F0-7774-4F72-A5FD-476045D114A6}"/>
              </a:ext>
            </a:extLst>
          </p:cNvPr>
          <p:cNvSpPr/>
          <p:nvPr/>
        </p:nvSpPr>
        <p:spPr>
          <a:xfrm>
            <a:off x="1083269" y="3360419"/>
            <a:ext cx="3365212" cy="861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solidFill>
                <a:srgbClr val="FF0000"/>
              </a:solidFill>
            </a:endParaRPr>
          </a:p>
        </p:txBody>
      </p:sp>
      <p:cxnSp>
        <p:nvCxnSpPr>
          <p:cNvPr id="40" name="Straight Arrow Connector 12">
            <a:extLst>
              <a:ext uri="{FF2B5EF4-FFF2-40B4-BE49-F238E27FC236}">
                <a16:creationId xmlns:a16="http://schemas.microsoft.com/office/drawing/2014/main" id="{A25E3F7F-FBE0-43A3-98E6-B848097983B4}"/>
              </a:ext>
            </a:extLst>
          </p:cNvPr>
          <p:cNvCxnSpPr>
            <a:cxnSpLocks/>
            <a:endCxn id="34" idx="1"/>
          </p:cNvCxnSpPr>
          <p:nvPr/>
        </p:nvCxnSpPr>
        <p:spPr>
          <a:xfrm>
            <a:off x="4491032" y="3729501"/>
            <a:ext cx="1495056" cy="13489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Oval 8">
            <a:extLst>
              <a:ext uri="{FF2B5EF4-FFF2-40B4-BE49-F238E27FC236}">
                <a16:creationId xmlns:a16="http://schemas.microsoft.com/office/drawing/2014/main" id="{59CC3292-6D9E-4CB6-8F0B-9BC531AD83B0}"/>
              </a:ext>
            </a:extLst>
          </p:cNvPr>
          <p:cNvSpPr/>
          <p:nvPr/>
        </p:nvSpPr>
        <p:spPr>
          <a:xfrm>
            <a:off x="470610" y="4278876"/>
            <a:ext cx="3455038" cy="10641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solidFill>
                <a:srgbClr val="FF0000"/>
              </a:solidFill>
            </a:endParaRPr>
          </a:p>
        </p:txBody>
      </p:sp>
      <p:cxnSp>
        <p:nvCxnSpPr>
          <p:cNvPr id="42" name="Straight Arrow Connector 14">
            <a:extLst>
              <a:ext uri="{FF2B5EF4-FFF2-40B4-BE49-F238E27FC236}">
                <a16:creationId xmlns:a16="http://schemas.microsoft.com/office/drawing/2014/main" id="{82B7B3D8-DAEF-4628-9E05-99E4418BF23F}"/>
              </a:ext>
            </a:extLst>
          </p:cNvPr>
          <p:cNvCxnSpPr>
            <a:cxnSpLocks/>
          </p:cNvCxnSpPr>
          <p:nvPr/>
        </p:nvCxnSpPr>
        <p:spPr>
          <a:xfrm flipV="1">
            <a:off x="3952778" y="4012683"/>
            <a:ext cx="1945620" cy="8197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任意多边形: 形状 8">
            <a:extLst>
              <a:ext uri="{FF2B5EF4-FFF2-40B4-BE49-F238E27FC236}">
                <a16:creationId xmlns:a16="http://schemas.microsoft.com/office/drawing/2014/main" id="{22B111C9-BB0C-4A9A-85CA-F0B51D4743BC}"/>
              </a:ext>
            </a:extLst>
          </p:cNvPr>
          <p:cNvSpPr/>
          <p:nvPr/>
        </p:nvSpPr>
        <p:spPr>
          <a:xfrm>
            <a:off x="3142069" y="156501"/>
            <a:ext cx="5688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kumimoji="0" lang="zh-CN" altLang="en-US" sz="4000" b="1" i="0" u="none" strike="noStrike" kern="1200" cap="none" spc="100" normalizeH="0" noProof="0" dirty="0" smtClean="0">
                <a:ln>
                  <a:noFill/>
                </a:ln>
                <a:solidFill>
                  <a:srgbClr val="FFFFFF"/>
                </a:solidFill>
                <a:effectLst/>
                <a:uLnTx/>
                <a:uFillTx/>
                <a:latin typeface="DFKai-SB" panose="03000509000000000000" pitchFamily="65" charset="-120"/>
                <a:ea typeface="DFKai-SB" panose="03000509000000000000" pitchFamily="65" charset="-120"/>
              </a:rPr>
              <a:t>虛假</a:t>
            </a:r>
            <a:r>
              <a:rPr kumimoji="0" lang="zh-CN" altLang="en-US" sz="4000" b="1" i="0" u="none" strike="noStrike" kern="1200" cap="none" spc="100" normalizeH="0" noProof="0" dirty="0">
                <a:ln>
                  <a:noFill/>
                </a:ln>
                <a:solidFill>
                  <a:srgbClr val="FFFFFF"/>
                </a:solidFill>
                <a:effectLst/>
                <a:uLnTx/>
                <a:uFillTx/>
                <a:latin typeface="DFKai-SB" panose="03000509000000000000" pitchFamily="65" charset="-120"/>
                <a:ea typeface="DFKai-SB" panose="03000509000000000000" pitchFamily="65" charset="-120"/>
              </a:rPr>
              <a:t>資訊及其危害</a:t>
            </a:r>
            <a:endParaRPr lang="zh-CN" altLang="en-US" sz="4000" b="1" spc="100" dirty="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493378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8EE46-9A86-44A4-9886-96E4E3D48F33}"/>
              </a:ext>
            </a:extLst>
          </p:cNvPr>
          <p:cNvSpPr txBox="1">
            <a:spLocks/>
          </p:cNvSpPr>
          <p:nvPr/>
        </p:nvSpPr>
        <p:spPr>
          <a:xfrm>
            <a:off x="3295615" y="2562866"/>
            <a:ext cx="2428533" cy="6858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200" b="1" dirty="0">
                <a:latin typeface="標楷體" panose="03000509000000000000" pitchFamily="65" charset="-120"/>
                <a:ea typeface="標楷體" panose="03000509000000000000" pitchFamily="65" charset="-120"/>
              </a:rPr>
              <a:t>真相是</a:t>
            </a:r>
            <a:r>
              <a:rPr lang="en-US" altLang="zh-TW" sz="3200" b="1" dirty="0">
                <a:latin typeface="標楷體" panose="03000509000000000000" pitchFamily="65" charset="-120"/>
                <a:ea typeface="標楷體" panose="03000509000000000000" pitchFamily="65" charset="-120"/>
              </a:rPr>
              <a:t>. . .</a:t>
            </a:r>
            <a:endParaRPr lang="zh-HK" altLang="en-US" sz="3200" b="1" dirty="0">
              <a:latin typeface="標楷體" panose="03000509000000000000" pitchFamily="65" charset="-120"/>
              <a:ea typeface="標楷體" panose="03000509000000000000" pitchFamily="65" charset="-120"/>
            </a:endParaRPr>
          </a:p>
        </p:txBody>
      </p:sp>
      <p:sp>
        <p:nvSpPr>
          <p:cNvPr id="3" name="Text Placeholder 4">
            <a:extLst>
              <a:ext uri="{FF2B5EF4-FFF2-40B4-BE49-F238E27FC236}">
                <a16:creationId xmlns:a16="http://schemas.microsoft.com/office/drawing/2014/main" id="{2D947681-29F8-4A09-AEC5-6C7B3C7841E8}"/>
              </a:ext>
            </a:extLst>
          </p:cNvPr>
          <p:cNvSpPr txBox="1">
            <a:spLocks/>
          </p:cNvSpPr>
          <p:nvPr/>
        </p:nvSpPr>
        <p:spPr>
          <a:xfrm>
            <a:off x="164288" y="3174156"/>
            <a:ext cx="4650040" cy="908842"/>
          </a:xfrm>
          <a:prstGeom prst="rect">
            <a:avLst/>
          </a:prstGeom>
          <a:solidFill>
            <a:schemeClr val="accent5">
              <a:lumMod val="60000"/>
              <a:lumOff val="40000"/>
            </a:schemeClr>
          </a:solidFill>
          <a:ln>
            <a:solidFill>
              <a:schemeClr val="accent5">
                <a:lumMod val="60000"/>
                <a:lumOff val="40000"/>
              </a:schemeClr>
            </a:solidFill>
          </a:ln>
        </p:spPr>
        <p:txBody>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342900" indent="-342900" algn="just" hangingPunct="0">
              <a:lnSpc>
                <a:spcPct val="100000"/>
              </a:lnSpc>
              <a:spcBef>
                <a:spcPts val="0"/>
              </a:spcBef>
              <a:buFont typeface="Arial" panose="020B0604020202090204" pitchFamily="34" charset="0"/>
              <a:buAutoNum type="arabicParenBoth"/>
            </a:pPr>
            <a:r>
              <a:rPr lang="zh-TW" altLang="en-US" sz="2600" spc="100" dirty="0">
                <a:latin typeface="標楷體" panose="03000509000000000000" pitchFamily="65" charset="-120"/>
                <a:ea typeface="標楷體" panose="03000509000000000000" pitchFamily="65" charset="-120"/>
              </a:rPr>
              <a:t>特首呼籲市民不要誤信謠傳，產生不必要恐慌。</a:t>
            </a:r>
            <a:endParaRPr lang="en-US" altLang="zh-TW" sz="2600" spc="100" dirty="0">
              <a:latin typeface="標楷體" panose="03000509000000000000" pitchFamily="65" charset="-120"/>
              <a:ea typeface="標楷體" panose="03000509000000000000" pitchFamily="65" charset="-120"/>
            </a:endParaRPr>
          </a:p>
        </p:txBody>
      </p:sp>
      <p:sp>
        <p:nvSpPr>
          <p:cNvPr id="4" name="Content Placeholder 5">
            <a:extLst>
              <a:ext uri="{FF2B5EF4-FFF2-40B4-BE49-F238E27FC236}">
                <a16:creationId xmlns:a16="http://schemas.microsoft.com/office/drawing/2014/main" id="{056E644E-7F21-41FC-842D-EDFC22C53F1D}"/>
              </a:ext>
            </a:extLst>
          </p:cNvPr>
          <p:cNvSpPr txBox="1">
            <a:spLocks/>
          </p:cNvSpPr>
          <p:nvPr/>
        </p:nvSpPr>
        <p:spPr>
          <a:xfrm>
            <a:off x="197105" y="4458074"/>
            <a:ext cx="4650040" cy="1593012"/>
          </a:xfrm>
          <a:prstGeom prst="rect">
            <a:avLst/>
          </a:prstGeom>
          <a:ln w="28575">
            <a:solidFill>
              <a:srgbClr val="FF0000"/>
            </a:solidFill>
          </a:ln>
        </p:spPr>
        <p:txBody>
          <a:bodyPr>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Font typeface="Arial" panose="020B0604020202090204" pitchFamily="34" charset="0"/>
              <a:buNone/>
            </a:pPr>
            <a:r>
              <a:rPr lang="zh-TW" altLang="en-US" sz="1400" b="1" u="sng" dirty="0">
                <a:latin typeface="標楷體" panose="03000509000000000000" pitchFamily="65" charset="-120"/>
                <a:ea typeface="標楷體" panose="03000509000000000000" pitchFamily="65" charset="-120"/>
              </a:rPr>
              <a:t>相關新聞</a:t>
            </a:r>
            <a:r>
              <a:rPr lang="en-US" altLang="zh-TW" sz="1400" b="1" u="sng" dirty="0">
                <a:latin typeface="標楷體" panose="03000509000000000000" pitchFamily="65" charset="-120"/>
                <a:ea typeface="標楷體" panose="03000509000000000000" pitchFamily="65" charset="-120"/>
              </a:rPr>
              <a:t>/</a:t>
            </a:r>
            <a:r>
              <a:rPr lang="zh-TW" altLang="en-US" sz="1400" b="1" u="sng" dirty="0">
                <a:latin typeface="標楷體" panose="03000509000000000000" pitchFamily="65" charset="-120"/>
                <a:ea typeface="標楷體" panose="03000509000000000000" pitchFamily="65" charset="-120"/>
              </a:rPr>
              <a:t>資料</a:t>
            </a:r>
            <a:r>
              <a:rPr lang="en-US" altLang="zh-TW" sz="1400" b="1" u="sng" dirty="0">
                <a:latin typeface="標楷體" panose="03000509000000000000" pitchFamily="65" charset="-120"/>
                <a:ea typeface="標楷體" panose="03000509000000000000" pitchFamily="65" charset="-120"/>
              </a:rPr>
              <a:t>﹕</a:t>
            </a:r>
          </a:p>
          <a:p>
            <a:pPr algn="just" hangingPunct="0">
              <a:lnSpc>
                <a:spcPct val="100000"/>
              </a:lnSpc>
              <a:spcBef>
                <a:spcPts val="0"/>
              </a:spcBef>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全民檢測方案待定 特首籲勿信謠傳</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hangingPunct="0">
              <a:lnSpc>
                <a:spcPct val="100000"/>
              </a:lnSpc>
              <a:spcBef>
                <a:spcPts val="0"/>
              </a:spcBef>
              <a:buNone/>
            </a:pP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28</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日</a:t>
            </a:r>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取自政府新聞網</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00000"/>
              </a:lnSpc>
              <a:spcBef>
                <a:spcPts val="0"/>
              </a:spcBef>
              <a:buNone/>
            </a:pP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://www.news.gov.hk/chi/2022/02/20220228/20220228_204935_303.html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spcBef>
                <a:spcPts val="0"/>
              </a:spcBef>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保持冷靜 勿信謠言</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28</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日</a:t>
            </a:r>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00000"/>
              </a:lnSpc>
              <a:spcBef>
                <a:spcPts val="0"/>
              </a:spcBef>
              <a:buNone/>
            </a:pP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取</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自添馬</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台</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://www.facebook.com/TamarTalk.hk/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Text Placeholder 6">
            <a:extLst>
              <a:ext uri="{FF2B5EF4-FFF2-40B4-BE49-F238E27FC236}">
                <a16:creationId xmlns:a16="http://schemas.microsoft.com/office/drawing/2014/main" id="{92145939-9DCC-4149-8DB0-A7CE15F4A239}"/>
              </a:ext>
            </a:extLst>
          </p:cNvPr>
          <p:cNvSpPr txBox="1">
            <a:spLocks/>
          </p:cNvSpPr>
          <p:nvPr/>
        </p:nvSpPr>
        <p:spPr>
          <a:xfrm>
            <a:off x="5002988" y="3185163"/>
            <a:ext cx="6786305" cy="1366344"/>
          </a:xfrm>
          <a:prstGeom prst="rect">
            <a:avLst/>
          </a:prstGeom>
          <a:solidFill>
            <a:schemeClr val="tx2">
              <a:lumMod val="25000"/>
              <a:lumOff val="75000"/>
            </a:schemeClr>
          </a:solidFill>
          <a:ln>
            <a:solidFill>
              <a:schemeClr val="accent1">
                <a:lumMod val="60000"/>
                <a:lumOff val="40000"/>
              </a:schemeClr>
            </a:solidFill>
          </a:ln>
        </p:spPr>
        <p:txBody>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342900" indent="-342900" algn="just" hangingPunct="0">
              <a:lnSpc>
                <a:spcPct val="100000"/>
              </a:lnSpc>
              <a:spcBef>
                <a:spcPts val="0"/>
              </a:spcBef>
              <a:buFont typeface="Arial" panose="020B0604020202090204" pitchFamily="34" charset="0"/>
              <a:buAutoNum type="arabicParenBoth" startAt="2"/>
            </a:pPr>
            <a:r>
              <a:rPr lang="zh-TW" altLang="en-US" sz="2600" spc="100" dirty="0">
                <a:latin typeface="標楷體" panose="03000509000000000000" pitchFamily="65" charset="-120"/>
                <a:ea typeface="標楷體" panose="03000509000000000000" pitchFamily="65" charset="-120"/>
              </a:rPr>
              <a:t>政府於社交媒體專頁強調，任何人在網上散布謠言，引起公眾恐慌，</a:t>
            </a:r>
            <a:r>
              <a:rPr lang="zh-TW" altLang="en-US" sz="2600" u="sng" spc="100" dirty="0">
                <a:latin typeface="標楷體" panose="03000509000000000000" pitchFamily="65" charset="-120"/>
                <a:ea typeface="標楷體" panose="03000509000000000000" pitchFamily="65" charset="-120"/>
              </a:rPr>
              <a:t>如涉及刑事成分，執法當局一定會嚴正執法</a:t>
            </a:r>
            <a:r>
              <a:rPr lang="zh-TW" altLang="en-US" sz="2600" spc="100" dirty="0">
                <a:latin typeface="標楷體" panose="03000509000000000000" pitchFamily="65" charset="-120"/>
                <a:ea typeface="標楷體" panose="03000509000000000000" pitchFamily="65" charset="-120"/>
              </a:rPr>
              <a:t>。</a:t>
            </a:r>
            <a:endParaRPr lang="zh-HK" altLang="en-US" sz="2600" spc="100" dirty="0">
              <a:latin typeface="標楷體" panose="03000509000000000000" pitchFamily="65" charset="-120"/>
              <a:ea typeface="標楷體" panose="03000509000000000000" pitchFamily="65" charset="-120"/>
            </a:endParaRPr>
          </a:p>
        </p:txBody>
      </p:sp>
      <p:pic>
        <p:nvPicPr>
          <p:cNvPr id="6" name="Graphic 9" descr="Eye">
            <a:extLst>
              <a:ext uri="{FF2B5EF4-FFF2-40B4-BE49-F238E27FC236}">
                <a16:creationId xmlns:a16="http://schemas.microsoft.com/office/drawing/2014/main" id="{E5446BE9-3585-43E4-A01E-7C0F0C485C8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659789" y="2517522"/>
            <a:ext cx="664133" cy="664133"/>
          </a:xfrm>
          <a:prstGeom prst="rect">
            <a:avLst/>
          </a:prstGeom>
        </p:spPr>
      </p:pic>
      <p:sp>
        <p:nvSpPr>
          <p:cNvPr id="8" name="文字方塊 7">
            <a:extLst>
              <a:ext uri="{FF2B5EF4-FFF2-40B4-BE49-F238E27FC236}">
                <a16:creationId xmlns:a16="http://schemas.microsoft.com/office/drawing/2014/main" id="{F5FAF498-D427-4772-8469-B0016B7575CE}"/>
              </a:ext>
            </a:extLst>
          </p:cNvPr>
          <p:cNvSpPr txBox="1"/>
          <p:nvPr/>
        </p:nvSpPr>
        <p:spPr>
          <a:xfrm>
            <a:off x="197105" y="6504547"/>
            <a:ext cx="11167581" cy="276999"/>
          </a:xfrm>
          <a:prstGeom prst="rect">
            <a:avLst/>
          </a:prstGeom>
          <a:noFill/>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0" i="0" dirty="0" smtClean="0">
                <a:effectLst/>
                <a:latin typeface="Times New Roman" panose="02020603050405020304" pitchFamily="18" charset="0"/>
                <a:ea typeface="標楷體" panose="03000509000000000000" pitchFamily="65" charset="-120"/>
                <a:cs typeface="Times New Roman" panose="02020603050405020304" pitchFamily="18" charset="0"/>
              </a:rPr>
              <a:t>高中</a:t>
            </a:r>
            <a:r>
              <a:rPr lang="zh-TW" altLang="en-US" sz="1200" b="0" i="0" dirty="0">
                <a:effectLst/>
                <a:latin typeface="Times New Roman" panose="02020603050405020304" pitchFamily="18" charset="0"/>
                <a:ea typeface="標楷體" panose="03000509000000000000" pitchFamily="65" charset="-120"/>
                <a:cs typeface="Times New Roman" panose="02020603050405020304" pitchFamily="18" charset="0"/>
              </a:rPr>
              <a:t>公民與社會發展科</a:t>
            </a:r>
            <a:r>
              <a:rPr lang="en-US" altLang="zh-TW" sz="1200" b="0" i="0" dirty="0">
                <a:effectLst/>
                <a:latin typeface="Times New Roman" panose="02020603050405020304" pitchFamily="18" charset="0"/>
                <a:ea typeface="標楷體" panose="03000509000000000000" pitchFamily="65" charset="-120"/>
                <a:cs typeface="Times New Roman" panose="02020603050405020304" pitchFamily="18" charset="0"/>
              </a:rPr>
              <a:t>X</a:t>
            </a:r>
            <a:r>
              <a:rPr lang="zh-TW" altLang="en-US" sz="1200" b="0" i="0" dirty="0">
                <a:effectLst/>
                <a:latin typeface="Times New Roman" panose="02020603050405020304" pitchFamily="18" charset="0"/>
                <a:ea typeface="標楷體" panose="03000509000000000000" pitchFamily="65" charset="-120"/>
                <a:cs typeface="Times New Roman" panose="02020603050405020304" pitchFamily="18" charset="0"/>
              </a:rPr>
              <a:t>資訊素養 </a:t>
            </a:r>
            <a:r>
              <a:rPr lang="en-US" altLang="zh-TW" sz="1200" b="0" i="0" dirty="0">
                <a:effectLst/>
                <a:latin typeface="Times New Roman" panose="02020603050405020304" pitchFamily="18" charset="0"/>
                <a:ea typeface="標楷體" panose="03000509000000000000" pitchFamily="65" charset="-120"/>
                <a:cs typeface="Times New Roman" panose="02020603050405020304" pitchFamily="18" charset="0"/>
              </a:rPr>
              <a:t>- 2019</a:t>
            </a:r>
            <a:r>
              <a:rPr lang="zh-TW" altLang="en-US" sz="1200" b="0" i="0" dirty="0">
                <a:effectLst/>
                <a:latin typeface="Times New Roman" panose="02020603050405020304" pitchFamily="18" charset="0"/>
                <a:ea typeface="標楷體" panose="03000509000000000000" pitchFamily="65" charset="-120"/>
                <a:cs typeface="Times New Roman" panose="02020603050405020304" pitchFamily="18" charset="0"/>
              </a:rPr>
              <a:t>冠狀病毒病 </a:t>
            </a:r>
            <a:r>
              <a:rPr lang="en-US" altLang="zh-TW" sz="1200" b="0" i="0" dirty="0">
                <a:effectLst/>
                <a:latin typeface="Times New Roman" panose="02020603050405020304" pitchFamily="18" charset="0"/>
                <a:ea typeface="標楷體" panose="03000509000000000000" pitchFamily="65" charset="-120"/>
                <a:cs typeface="Times New Roman" panose="02020603050405020304" pitchFamily="18" charset="0"/>
              </a:rPr>
              <a:t>(COVID-19)</a:t>
            </a:r>
            <a:r>
              <a:rPr lang="zh-TW" altLang="en-US" sz="1200" b="0" i="0" dirty="0">
                <a:effectLst/>
                <a:latin typeface="Times New Roman" panose="02020603050405020304" pitchFamily="18" charset="0"/>
                <a:ea typeface="標楷體" panose="03000509000000000000" pitchFamily="65" charset="-120"/>
                <a:cs typeface="Times New Roman" panose="02020603050405020304" pitchFamily="18" charset="0"/>
              </a:rPr>
              <a:t>：「辨別虛假資訊</a:t>
            </a:r>
            <a:r>
              <a:rPr lang="zh-TW" altLang="en-US" sz="1200" b="0" i="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https://ls.edb.hkedcity.net/file/public/self_learning/sl_covid19_ppt_s.pptx)</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任意多边形: 形状 8">
            <a:extLst>
              <a:ext uri="{FF2B5EF4-FFF2-40B4-BE49-F238E27FC236}">
                <a16:creationId xmlns:a16="http://schemas.microsoft.com/office/drawing/2014/main" id="{22B111C9-BB0C-4A9A-85CA-F0B51D4743BC}"/>
              </a:ext>
            </a:extLst>
          </p:cNvPr>
          <p:cNvSpPr/>
          <p:nvPr/>
        </p:nvSpPr>
        <p:spPr>
          <a:xfrm>
            <a:off x="2936876" y="125502"/>
            <a:ext cx="5688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kumimoji="0" lang="zh-CN" altLang="en-US" sz="4000" b="1" i="0" u="none" strike="noStrike" kern="1200" cap="none" spc="100" normalizeH="0" noProof="0" dirty="0" smtClean="0">
                <a:ln>
                  <a:noFill/>
                </a:ln>
                <a:solidFill>
                  <a:srgbClr val="FFFFFF"/>
                </a:solidFill>
                <a:effectLst/>
                <a:uLnTx/>
                <a:uFillTx/>
                <a:latin typeface="DFKai-SB" panose="03000509000000000000" pitchFamily="65" charset="-120"/>
                <a:ea typeface="DFKai-SB" panose="03000509000000000000" pitchFamily="65" charset="-120"/>
              </a:rPr>
              <a:t>虛假</a:t>
            </a:r>
            <a:r>
              <a:rPr kumimoji="0" lang="zh-CN" altLang="en-US" sz="4000" b="1" i="0" u="none" strike="noStrike" kern="1200" cap="none" spc="100" normalizeH="0" noProof="0" dirty="0">
                <a:ln>
                  <a:noFill/>
                </a:ln>
                <a:solidFill>
                  <a:srgbClr val="FFFFFF"/>
                </a:solidFill>
                <a:effectLst/>
                <a:uLnTx/>
                <a:uFillTx/>
                <a:latin typeface="DFKai-SB" panose="03000509000000000000" pitchFamily="65" charset="-120"/>
                <a:ea typeface="DFKai-SB" panose="03000509000000000000" pitchFamily="65" charset="-120"/>
              </a:rPr>
              <a:t>資訊及其危害</a:t>
            </a:r>
            <a:endParaRPr lang="zh-CN" altLang="en-US" sz="4000" b="1" spc="100" dirty="0">
              <a:solidFill>
                <a:srgbClr val="FFFFFF"/>
              </a:solidFill>
              <a:latin typeface="DFKai-SB" panose="03000509000000000000" pitchFamily="65" charset="-120"/>
              <a:ea typeface="DFKai-SB" panose="03000509000000000000" pitchFamily="65" charset="-120"/>
            </a:endParaRPr>
          </a:p>
        </p:txBody>
      </p:sp>
      <p:sp>
        <p:nvSpPr>
          <p:cNvPr id="9" name="Down Arrow 8"/>
          <p:cNvSpPr/>
          <p:nvPr/>
        </p:nvSpPr>
        <p:spPr>
          <a:xfrm>
            <a:off x="2112836" y="4106081"/>
            <a:ext cx="655161" cy="3014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9">
            <a:extLst>
              <a:ext uri="{FF2B5EF4-FFF2-40B4-BE49-F238E27FC236}">
                <a16:creationId xmlns:a16="http://schemas.microsoft.com/office/drawing/2014/main" id="{1239D4A5-F791-4534-BF1F-845518F7171F}"/>
              </a:ext>
            </a:extLst>
          </p:cNvPr>
          <p:cNvSpPr txBox="1"/>
          <p:nvPr/>
        </p:nvSpPr>
        <p:spPr>
          <a:xfrm>
            <a:off x="197105" y="933619"/>
            <a:ext cx="8427808" cy="1569660"/>
          </a:xfrm>
          <a:prstGeom prst="rect">
            <a:avLst/>
          </a:prstGeom>
          <a:noFill/>
          <a:ln w="38100">
            <a:solidFill>
              <a:srgbClr val="FF0000"/>
            </a:solidFill>
          </a:ln>
        </p:spPr>
        <p:txBody>
          <a:bodyPr wrap="square">
            <a:spAutoFit/>
          </a:bodyPr>
          <a:lstStyle/>
          <a:p>
            <a:pPr algn="just"/>
            <a:r>
              <a:rPr lang="zh-TW" altLang="en-US" sz="2400" dirty="0" smtClean="0">
                <a:latin typeface="DFKai-SB" panose="03000509000000000000" pitchFamily="65" charset="-120"/>
                <a:ea typeface="DFKai-SB" panose="03000509000000000000" pitchFamily="65" charset="-120"/>
              </a:rPr>
              <a:t>在</a:t>
            </a:r>
            <a:r>
              <a:rPr lang="zh-TW" altLang="en-US" sz="2400" dirty="0">
                <a:latin typeface="DFKai-SB" panose="03000509000000000000" pitchFamily="65" charset="-120"/>
                <a:ea typeface="DFKai-SB" panose="03000509000000000000" pitchFamily="65" charset="-120"/>
              </a:rPr>
              <a:t>資訊爆炸的年代，社會上充斥著各式各樣的資訊</a:t>
            </a:r>
            <a:r>
              <a:rPr lang="zh-TW" altLang="en-US" sz="2400" dirty="0" smtClean="0">
                <a:latin typeface="DFKai-SB" panose="03000509000000000000" pitchFamily="65" charset="-120"/>
                <a:ea typeface="DFKai-SB" panose="03000509000000000000" pitchFamily="65" charset="-120"/>
              </a:rPr>
              <a:t>，普通</a:t>
            </a:r>
            <a:r>
              <a:rPr lang="zh-TW" altLang="en-US" sz="2400" dirty="0">
                <a:latin typeface="DFKai-SB" panose="03000509000000000000" pitchFamily="65" charset="-120"/>
                <a:ea typeface="DFKai-SB" panose="03000509000000000000" pitchFamily="65" charset="-120"/>
              </a:rPr>
              <a:t>市民亦能成為</a:t>
            </a:r>
            <a:r>
              <a:rPr lang="zh-CN" altLang="en-US" sz="2400" dirty="0">
                <a:latin typeface="DFKai-SB" panose="03000509000000000000" pitchFamily="65" charset="-120"/>
                <a:ea typeface="DFKai-SB" panose="03000509000000000000" pitchFamily="65" charset="-120"/>
              </a:rPr>
              <a:t>新聞的</a:t>
            </a:r>
            <a:r>
              <a:rPr lang="zh-TW" altLang="en-US" sz="2400" dirty="0">
                <a:latin typeface="DFKai-SB" panose="03000509000000000000" pitchFamily="65" charset="-120"/>
                <a:ea typeface="DFKai-SB" panose="03000509000000000000" pitchFamily="65" charset="-120"/>
              </a:rPr>
              <a:t>發布者，任何人透過電腦或手機發布訊息，便可能廣泛流傳。</a:t>
            </a:r>
            <a:r>
              <a:rPr lang="zh-CN" altLang="en-US" sz="2400" dirty="0">
                <a:latin typeface="DFKai-SB" panose="03000509000000000000" pitchFamily="65" charset="-120"/>
                <a:ea typeface="DFKai-SB" panose="03000509000000000000" pitchFamily="65" charset="-120"/>
              </a:rPr>
              <a:t>真假難辨的資訊給人們的生活帶來煩惱，甚至</a:t>
            </a:r>
            <a:r>
              <a:rPr lang="zh-CN" altLang="en-US" sz="2400" dirty="0" smtClean="0">
                <a:latin typeface="DFKai-SB" panose="03000509000000000000" pitchFamily="65" charset="-120"/>
                <a:ea typeface="DFKai-SB" panose="03000509000000000000" pitchFamily="65" charset="-120"/>
              </a:rPr>
              <a:t>可能</a:t>
            </a:r>
            <a:r>
              <a:rPr lang="zh-TW" altLang="en-US" sz="2400" dirty="0">
                <a:latin typeface="DFKai-SB" panose="03000509000000000000" pitchFamily="65" charset="-120"/>
                <a:ea typeface="DFKai-SB" panose="03000509000000000000" pitchFamily="65" charset="-120"/>
              </a:rPr>
              <a:t>讓</a:t>
            </a:r>
            <a:r>
              <a:rPr lang="zh-TW" altLang="en-US" sz="2400" dirty="0" smtClean="0">
                <a:latin typeface="DFKai-SB" panose="03000509000000000000" pitchFamily="65" charset="-120"/>
                <a:ea typeface="DFKai-SB" panose="03000509000000000000" pitchFamily="65" charset="-120"/>
              </a:rPr>
              <a:t>人們做出錯誤決定，</a:t>
            </a:r>
            <a:r>
              <a:rPr lang="zh-CN" altLang="en-US" sz="2400" dirty="0" smtClean="0">
                <a:latin typeface="DFKai-SB" panose="03000509000000000000" pitchFamily="65" charset="-120"/>
                <a:ea typeface="DFKai-SB" panose="03000509000000000000" pitchFamily="65" charset="-120"/>
              </a:rPr>
              <a:t>造成大</a:t>
            </a:r>
            <a:r>
              <a:rPr lang="zh-CN" altLang="en-US" sz="2400" dirty="0">
                <a:latin typeface="DFKai-SB" panose="03000509000000000000" pitchFamily="65" charset="-120"/>
                <a:ea typeface="DFKai-SB" panose="03000509000000000000" pitchFamily="65" charset="-120"/>
              </a:rPr>
              <a:t>的損害。</a:t>
            </a:r>
            <a:endParaRPr lang="zh-CN" altLang="en-US" sz="2400" strike="sngStrike" dirty="0">
              <a:latin typeface="DFKai-SB" panose="03000509000000000000" pitchFamily="65" charset="-120"/>
              <a:ea typeface="DFKai-SB" panose="03000509000000000000" pitchFamily="65" charset="-120"/>
            </a:endParaRPr>
          </a:p>
        </p:txBody>
      </p:sp>
      <p:pic>
        <p:nvPicPr>
          <p:cNvPr id="12" name="圖片 27">
            <a:hlinkClick r:id="rId6"/>
            <a:extLst>
              <a:ext uri="{FF2B5EF4-FFF2-40B4-BE49-F238E27FC236}">
                <a16:creationId xmlns:a16="http://schemas.microsoft.com/office/drawing/2014/main" id="{7B79EDE3-DA98-4094-B301-B903FCC69ACA}"/>
              </a:ext>
            </a:extLst>
          </p:cNvPr>
          <p:cNvPicPr>
            <a:picLocks noChangeAspect="1"/>
          </p:cNvPicPr>
          <p:nvPr/>
        </p:nvPicPr>
        <p:blipFill>
          <a:blip r:embed="rId7"/>
          <a:stretch>
            <a:fillRect/>
          </a:stretch>
        </p:blipFill>
        <p:spPr>
          <a:xfrm>
            <a:off x="8943650" y="983294"/>
            <a:ext cx="2357963" cy="1326354"/>
          </a:xfrm>
          <a:prstGeom prst="rect">
            <a:avLst/>
          </a:prstGeom>
        </p:spPr>
      </p:pic>
      <p:sp>
        <p:nvSpPr>
          <p:cNvPr id="13" name="Rectangle 14">
            <a:extLst>
              <a:ext uri="{FF2B5EF4-FFF2-40B4-BE49-F238E27FC236}">
                <a16:creationId xmlns:a16="http://schemas.microsoft.com/office/drawing/2014/main" id="{FF62AD24-3287-4326-9830-2C079B66D931}"/>
              </a:ext>
            </a:extLst>
          </p:cNvPr>
          <p:cNvSpPr/>
          <p:nvPr/>
        </p:nvSpPr>
        <p:spPr>
          <a:xfrm>
            <a:off x="8943650" y="2309648"/>
            <a:ext cx="2357963"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點擊圖像觀看短片</a:t>
            </a:r>
            <a:endParaRPr lang="en-US" altLang="zh-HK" b="1" dirty="0">
              <a:latin typeface="DFKai-SB" panose="03000509000000000000" pitchFamily="65" charset="-120"/>
              <a:ea typeface="DFKai-SB" panose="03000509000000000000" pitchFamily="65" charset="-120"/>
            </a:endParaRPr>
          </a:p>
        </p:txBody>
      </p:sp>
      <p:sp>
        <p:nvSpPr>
          <p:cNvPr id="14" name="文字方塊 29">
            <a:extLst>
              <a:ext uri="{FF2B5EF4-FFF2-40B4-BE49-F238E27FC236}">
                <a16:creationId xmlns:a16="http://schemas.microsoft.com/office/drawing/2014/main" id="{C84E45D3-3C33-45C7-A4F3-6DFB83E42263}"/>
              </a:ext>
            </a:extLst>
          </p:cNvPr>
          <p:cNvSpPr txBox="1"/>
          <p:nvPr/>
        </p:nvSpPr>
        <p:spPr>
          <a:xfrm>
            <a:off x="7983647" y="2705718"/>
            <a:ext cx="3805646" cy="400110"/>
          </a:xfrm>
          <a:prstGeom prst="rect">
            <a:avLst/>
          </a:prstGeom>
          <a:noFill/>
        </p:spPr>
        <p:txBody>
          <a:bodyPr wrap="square">
            <a:spAutoFit/>
          </a:bodyPr>
          <a:lstStyle/>
          <a:p>
            <a:r>
              <a:rPr lang="zh-TW" altLang="en-US" sz="1000" dirty="0" smtClean="0">
                <a:latin typeface="Times New Roman" panose="02020603050405020304" pitchFamily="18" charset="0"/>
                <a:ea typeface="標楷體" panose="03000509000000000000" pitchFamily="65" charset="-120"/>
                <a:cs typeface="Times New Roman" panose="02020603050405020304" pitchFamily="18" charset="0"/>
              </a:rPr>
              <a:t>影片來源</a:t>
            </a:r>
            <a:r>
              <a:rPr lang="zh-TW" altLang="en-US" sz="1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dirty="0">
                <a:latin typeface="Times New Roman" panose="02020603050405020304" pitchFamily="18" charset="0"/>
                <a:ea typeface="標楷體" panose="03000509000000000000" pitchFamily="65" charset="-120"/>
                <a:cs typeface="Times New Roman" panose="02020603050405020304" pitchFamily="18" charset="0"/>
              </a:rPr>
              <a:t>China </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Current</a:t>
            </a:r>
            <a:r>
              <a:rPr lang="en-US" altLang="zh-TW" sz="1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0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sz="1000" dirty="0">
                <a:latin typeface="Times New Roman" panose="02020603050405020304" pitchFamily="18" charset="0"/>
                <a:ea typeface="標楷體" panose="03000509000000000000" pitchFamily="65" charset="-120"/>
                <a:cs typeface="Times New Roman" panose="02020603050405020304" pitchFamily="18" charset="0"/>
              </a:rPr>
              <a:t>://chinacurrent.com/hk/story/20374/social-media-in-pandemic)</a:t>
            </a:r>
            <a:endParaRPr lang="zh-HK" altLang="en-US" sz="1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Up Arrow 14"/>
          <p:cNvSpPr/>
          <p:nvPr/>
        </p:nvSpPr>
        <p:spPr>
          <a:xfrm>
            <a:off x="9870082" y="2075928"/>
            <a:ext cx="505097" cy="216573"/>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圖片 14"/>
          <p:cNvPicPr>
            <a:picLocks noChangeAspect="1"/>
          </p:cNvPicPr>
          <p:nvPr/>
        </p:nvPicPr>
        <p:blipFill rotWithShape="1">
          <a:blip r:embed="rId8"/>
          <a:srcRect l="30093" t="18305" r="29864" b="11270"/>
          <a:stretch/>
        </p:blipFill>
        <p:spPr>
          <a:xfrm>
            <a:off x="6162954" y="4901125"/>
            <a:ext cx="1391603" cy="1376692"/>
          </a:xfrm>
          <a:prstGeom prst="rect">
            <a:avLst/>
          </a:prstGeom>
          <a:ln>
            <a:noFill/>
          </a:ln>
          <a:effectLst>
            <a:softEdge rad="112500"/>
          </a:effectLst>
        </p:spPr>
      </p:pic>
      <p:sp>
        <p:nvSpPr>
          <p:cNvPr id="17" name="矩形 15"/>
          <p:cNvSpPr/>
          <p:nvPr/>
        </p:nvSpPr>
        <p:spPr>
          <a:xfrm>
            <a:off x="7648034" y="5527866"/>
            <a:ext cx="1496212" cy="523220"/>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圖片來源</a:t>
            </a:r>
            <a:r>
              <a:rPr lang="en-US" altLang="zh-TW" sz="1400" dirty="0">
                <a:latin typeface="標楷體" panose="03000509000000000000" pitchFamily="65" charset="-120"/>
                <a:ea typeface="標楷體" panose="03000509000000000000" pitchFamily="65" charset="-120"/>
              </a:rPr>
              <a:t>: </a:t>
            </a:r>
            <a:r>
              <a:rPr lang="zh-TW" altLang="en-US" sz="1400" dirty="0">
                <a:latin typeface="標楷體" panose="03000509000000000000" pitchFamily="65" charset="-120"/>
                <a:ea typeface="標楷體" panose="03000509000000000000" pitchFamily="65" charset="-120"/>
              </a:rPr>
              <a:t>教育局教育多媒體</a:t>
            </a:r>
          </a:p>
        </p:txBody>
      </p:sp>
    </p:spTree>
    <p:extLst>
      <p:ext uri="{BB962C8B-B14F-4D97-AF65-F5344CB8AC3E}">
        <p14:creationId xmlns:p14="http://schemas.microsoft.com/office/powerpoint/2010/main" val="4166754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a:extLst>
              <a:ext uri="{FF2B5EF4-FFF2-40B4-BE49-F238E27FC236}">
                <a16:creationId xmlns:a16="http://schemas.microsoft.com/office/drawing/2014/main" id="{8EF1D278-611D-46B7-927C-8EBD0790A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91" y="476919"/>
            <a:ext cx="11546644" cy="598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48BF849F-1C16-4124-84B0-EAECAF2E2A93}"/>
              </a:ext>
            </a:extLst>
          </p:cNvPr>
          <p:cNvSpPr txBox="1"/>
          <p:nvPr/>
        </p:nvSpPr>
        <p:spPr>
          <a:xfrm>
            <a:off x="2077469" y="6498663"/>
            <a:ext cx="9342830" cy="276999"/>
          </a:xfrm>
          <a:prstGeom prst="rect">
            <a:avLst/>
          </a:prstGeom>
          <a:noFill/>
        </p:spPr>
        <p:txBody>
          <a:bodyPr wrap="square">
            <a:spAutoFit/>
          </a:bodyPr>
          <a:lstStyle/>
          <a:p>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來源：</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聯合國</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新聞</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專題報導──虛假信息泛濫 危害不亞於病毒</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https://news.un.org/zh/story/2020/08/1064862)</a:t>
            </a:r>
            <a:endParaRPr lang="zh-CN"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本框 5">
            <a:extLst>
              <a:ext uri="{FF2B5EF4-FFF2-40B4-BE49-F238E27FC236}">
                <a16:creationId xmlns:a16="http://schemas.microsoft.com/office/drawing/2014/main" id="{217D1CCE-BBFB-46E8-B70C-20E25F1DF4CE}"/>
              </a:ext>
            </a:extLst>
          </p:cNvPr>
          <p:cNvSpPr txBox="1"/>
          <p:nvPr/>
        </p:nvSpPr>
        <p:spPr>
          <a:xfrm>
            <a:off x="3412998" y="983220"/>
            <a:ext cx="4529219" cy="461665"/>
          </a:xfrm>
          <a:prstGeom prst="rect">
            <a:avLst/>
          </a:prstGeom>
          <a:noFill/>
        </p:spPr>
        <p:txBody>
          <a:bodyPr wrap="square">
            <a:spAutoFit/>
          </a:bodyPr>
          <a:lstStyle/>
          <a:p>
            <a:r>
              <a:rPr lang="zh-CN" altLang="en-US" sz="2400" b="1" spc="100" dirty="0">
                <a:latin typeface="DFKai-SB" panose="03000509000000000000" pitchFamily="65" charset="-120"/>
                <a:ea typeface="DFKai-SB" panose="03000509000000000000" pitchFamily="65" charset="-120"/>
              </a:rPr>
              <a:t>虛假訊息氾濫 危害不亞於病毒</a:t>
            </a:r>
          </a:p>
        </p:txBody>
      </p:sp>
      <p:sp>
        <p:nvSpPr>
          <p:cNvPr id="8" name="文本框 7">
            <a:extLst>
              <a:ext uri="{FF2B5EF4-FFF2-40B4-BE49-F238E27FC236}">
                <a16:creationId xmlns:a16="http://schemas.microsoft.com/office/drawing/2014/main" id="{95DE9F65-7D0E-4BB1-BB5B-0B3DAC807FA2}"/>
              </a:ext>
            </a:extLst>
          </p:cNvPr>
          <p:cNvSpPr txBox="1"/>
          <p:nvPr/>
        </p:nvSpPr>
        <p:spPr>
          <a:xfrm>
            <a:off x="552408" y="1585180"/>
            <a:ext cx="10533767" cy="1200329"/>
          </a:xfrm>
          <a:prstGeom prst="rect">
            <a:avLst/>
          </a:prstGeom>
          <a:noFill/>
        </p:spPr>
        <p:txBody>
          <a:bodyPr wrap="square" rtlCol="0">
            <a:spAutoFit/>
          </a:bodyPr>
          <a:lstStyle/>
          <a:p>
            <a:pPr marL="442913" indent="-442913"/>
            <a:r>
              <a:rPr lang="en-US" altLang="zh-CN" sz="2000" dirty="0" smtClean="0">
                <a:latin typeface="DFKai-SB" panose="03000509000000000000" pitchFamily="65" charset="-120"/>
                <a:ea typeface="DFKai-SB" panose="03000509000000000000" pitchFamily="65" charset="-120"/>
              </a:rPr>
              <a:t>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冠狀病毒病大流行期間，虛假訊息的</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氾濫。</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英國醫學雜誌</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發表</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的一</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項研究顯示，</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在</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短片</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網站</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YouTube</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上觀看次數最多的關於冠狀病毒病的</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影片</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中</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，超過</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四分之一含</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有</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誤導</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資訊</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當中包括以下兩項</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a:extLst>
              <a:ext uri="{FF2B5EF4-FFF2-40B4-BE49-F238E27FC236}">
                <a16:creationId xmlns:a16="http://schemas.microsoft.com/office/drawing/2014/main" id="{42DFB8F7-FC29-4C6C-AD54-0BE3780130E7}"/>
              </a:ext>
            </a:extLst>
          </p:cNvPr>
          <p:cNvSpPr txBox="1"/>
          <p:nvPr/>
        </p:nvSpPr>
        <p:spPr>
          <a:xfrm>
            <a:off x="324406" y="3062238"/>
            <a:ext cx="5808971" cy="2145268"/>
          </a:xfrm>
          <a:prstGeom prst="round2DiagRect">
            <a:avLst/>
          </a:prstGeom>
          <a:solidFill>
            <a:srgbClr val="51BDC2">
              <a:alpha val="18000"/>
            </a:srgbClr>
          </a:solidFill>
        </p:spPr>
        <p:txBody>
          <a:bodyPr wrap="square">
            <a:spAutoFit/>
          </a:bodyPr>
          <a:lstStyle>
            <a:defPPr>
              <a:defRPr lang="zh-CN"/>
            </a:defPPr>
            <a:lvl1pPr indent="0">
              <a:lnSpc>
                <a:spcPct val="120000"/>
              </a:lnSpc>
              <a:spcBef>
                <a:spcPct val="20000"/>
              </a:spcBef>
              <a:buFont typeface="Arial" panose="020B0604020202020204" pitchFamily="34" charset="0"/>
              <a:buNone/>
              <a:defRPr b="0" i="0">
                <a:effectLst/>
                <a:latin typeface="DFKai-SB" panose="03000509000000000000" pitchFamily="65" charset="-120"/>
                <a:ea typeface="DFKai-SB" panose="03000509000000000000" pitchFamily="65" charset="-12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342900" indent="-342900" algn="just" hangingPunct="0">
              <a:lnSpc>
                <a:spcPct val="100000"/>
              </a:lnSpc>
              <a:spcBef>
                <a:spcPts val="0"/>
              </a:spcBef>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社交</a:t>
            </a:r>
            <a:r>
              <a:rPr lang="zh-CN" altLang="en-US" sz="2400" dirty="0" smtClean="0">
                <a:latin typeface="Times New Roman" panose="02020603050405020304" pitchFamily="18" charset="0"/>
                <a:cs typeface="Times New Roman" panose="02020603050405020304" pitchFamily="18" charset="0"/>
              </a:rPr>
              <a:t>網</a:t>
            </a:r>
            <a:r>
              <a:rPr lang="zh-TW" altLang="en-US" sz="2400" dirty="0" smtClean="0">
                <a:latin typeface="Times New Roman" panose="02020603050405020304" pitchFamily="18" charset="0"/>
                <a:cs typeface="Times New Roman" panose="02020603050405020304" pitchFamily="18" charset="0"/>
              </a:rPr>
              <a:t>站</a:t>
            </a:r>
            <a:r>
              <a:rPr lang="zh-CN" altLang="en-US" sz="2400" dirty="0" smtClean="0">
                <a:latin typeface="Times New Roman" panose="02020603050405020304" pitchFamily="18" charset="0"/>
                <a:cs typeface="Times New Roman" panose="02020603050405020304" pitchFamily="18" charset="0"/>
              </a:rPr>
              <a:t>上流傳印度</a:t>
            </a:r>
            <a:r>
              <a:rPr lang="zh-CN" altLang="en-US" sz="2400" dirty="0">
                <a:latin typeface="Times New Roman" panose="02020603050405020304" pitchFamily="18" charset="0"/>
                <a:cs typeface="Times New Roman" panose="02020603050405020304" pitchFamily="18" charset="0"/>
              </a:rPr>
              <a:t>某著名學府</a:t>
            </a:r>
            <a:r>
              <a:rPr lang="zh-CN" altLang="en-US" sz="2400" dirty="0" smtClean="0">
                <a:latin typeface="Times New Roman" panose="02020603050405020304" pitchFamily="18" charset="0"/>
                <a:cs typeface="Times New Roman" panose="02020603050405020304" pitchFamily="18" charset="0"/>
              </a:rPr>
              <a:t>的學生發現</a:t>
            </a:r>
            <a:r>
              <a:rPr lang="zh-CN" altLang="en-US" sz="2400" dirty="0">
                <a:latin typeface="Times New Roman" panose="02020603050405020304" pitchFamily="18" charset="0"/>
                <a:cs typeface="Times New Roman" panose="02020603050405020304" pitchFamily="18" charset="0"/>
              </a:rPr>
              <a:t>了治療</a:t>
            </a:r>
            <a:r>
              <a:rPr lang="en-US" altLang="zh-CN" sz="2400" dirty="0">
                <a:latin typeface="Times New Roman" panose="02020603050405020304" pitchFamily="18" charset="0"/>
                <a:cs typeface="Times New Roman" panose="02020603050405020304" pitchFamily="18" charset="0"/>
              </a:rPr>
              <a:t>2019</a:t>
            </a:r>
            <a:r>
              <a:rPr lang="zh-CN" altLang="en-US" sz="2400" dirty="0">
                <a:latin typeface="Times New Roman" panose="02020603050405020304" pitchFamily="18" charset="0"/>
                <a:cs typeface="Times New Roman" panose="02020603050405020304" pitchFamily="18" charset="0"/>
              </a:rPr>
              <a:t>冠狀病毒病的方法</a:t>
            </a:r>
            <a:r>
              <a:rPr lang="zh-CN" altLang="en-US" sz="2400" dirty="0" smtClean="0">
                <a:latin typeface="Times New Roman" panose="02020603050405020304" pitchFamily="18" charset="0"/>
                <a:cs typeface="Times New Roman" panose="02020603050405020304" pitchFamily="18" charset="0"/>
              </a:rPr>
              <a:t>，只需</a:t>
            </a:r>
            <a:r>
              <a:rPr lang="zh-CN" altLang="en-US" sz="2400" dirty="0">
                <a:latin typeface="Times New Roman" panose="02020603050405020304" pitchFamily="18" charset="0"/>
                <a:cs typeface="Times New Roman" panose="02020603050405020304" pitchFamily="18" charset="0"/>
              </a:rPr>
              <a:t>將一湯匙的黑胡椒和兩湯匙蜂蜜混合，連續服用五天就可</a:t>
            </a:r>
            <a:r>
              <a:rPr lang="zh-TW" altLang="en-US" sz="2400" dirty="0">
                <a:latin typeface="Times New Roman" panose="02020603050405020304" pitchFamily="18" charset="0"/>
                <a:cs typeface="Times New Roman" panose="02020603050405020304" pitchFamily="18" charset="0"/>
              </a:rPr>
              <a:t>，此方法</a:t>
            </a:r>
            <a:r>
              <a:rPr lang="zh-CN" altLang="en-US" sz="2400" dirty="0">
                <a:latin typeface="Times New Roman" panose="02020603050405020304" pitchFamily="18" charset="0"/>
                <a:cs typeface="Times New Roman" panose="02020603050405020304" pitchFamily="18" charset="0"/>
              </a:rPr>
              <a:t>已經被世界</a:t>
            </a:r>
            <a:r>
              <a:rPr lang="zh-TW" altLang="en-US" sz="2400" dirty="0">
                <a:latin typeface="Times New Roman" panose="02020603050405020304" pitchFamily="18" charset="0"/>
                <a:cs typeface="Times New Roman" panose="02020603050405020304" pitchFamily="18" charset="0"/>
              </a:rPr>
              <a:t>衞</a:t>
            </a:r>
            <a:r>
              <a:rPr lang="zh-CN" altLang="en-US" sz="2400" dirty="0">
                <a:latin typeface="Times New Roman" panose="02020603050405020304" pitchFamily="18" charset="0"/>
                <a:cs typeface="Times New Roman" panose="02020603050405020304" pitchFamily="18" charset="0"/>
              </a:rPr>
              <a:t>生組織所</a:t>
            </a:r>
            <a:r>
              <a:rPr lang="zh-CN" altLang="en-US" sz="2400" dirty="0" smtClean="0">
                <a:latin typeface="Times New Roman" panose="02020603050405020304" pitchFamily="18" charset="0"/>
                <a:cs typeface="Times New Roman" panose="02020603050405020304" pitchFamily="18" charset="0"/>
              </a:rPr>
              <a:t>接受。</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14D78F28-CB18-4510-A4EE-9027E76BEBAB}"/>
              </a:ext>
            </a:extLst>
          </p:cNvPr>
          <p:cNvSpPr txBox="1"/>
          <p:nvPr/>
        </p:nvSpPr>
        <p:spPr>
          <a:xfrm>
            <a:off x="6273411" y="3098447"/>
            <a:ext cx="4812764" cy="2022043"/>
          </a:xfrm>
          <a:prstGeom prst="round2DiagRect">
            <a:avLst/>
          </a:prstGeom>
          <a:solidFill>
            <a:schemeClr val="accent2">
              <a:alpha val="18000"/>
            </a:schemeClr>
          </a:solidFill>
        </p:spPr>
        <p:txBody>
          <a:bodyPr wrap="square">
            <a:spAutoFit/>
          </a:bodyPr>
          <a:lstStyle>
            <a:defPPr>
              <a:defRPr lang="zh-CN"/>
            </a:defPPr>
            <a:lvl1pPr indent="0">
              <a:lnSpc>
                <a:spcPct val="120000"/>
              </a:lnSpc>
              <a:spcBef>
                <a:spcPct val="20000"/>
              </a:spcBef>
              <a:buFont typeface="Arial" panose="020B0604020202020204" pitchFamily="34" charset="0"/>
              <a:buNone/>
              <a:defRPr b="0" i="0">
                <a:effectLst/>
                <a:latin typeface="DFKai-SB" panose="03000509000000000000" pitchFamily="65" charset="-120"/>
                <a:ea typeface="DFKai-SB" panose="03000509000000000000" pitchFamily="65" charset="-12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342900" indent="-342900" algn="just">
              <a:buFont typeface="Arial" panose="020B0604020202020204" pitchFamily="34" charset="0"/>
              <a:buChar char="•"/>
            </a:pPr>
            <a:r>
              <a:rPr lang="zh-CN" altLang="en-US" sz="2400" dirty="0" smtClean="0">
                <a:latin typeface="Times New Roman" panose="02020603050405020304" pitchFamily="18" charset="0"/>
                <a:cs typeface="Times New Roman" panose="02020603050405020304" pitchFamily="18" charset="0"/>
              </a:rPr>
              <a:t>在</a:t>
            </a:r>
            <a:r>
              <a:rPr lang="zh-CN" altLang="en-US" sz="2400" dirty="0">
                <a:latin typeface="Times New Roman" panose="02020603050405020304" pitchFamily="18" charset="0"/>
                <a:cs typeface="Times New Roman" panose="02020603050405020304" pitchFamily="18" charset="0"/>
              </a:rPr>
              <a:t>疫情初期</a:t>
            </a:r>
            <a:r>
              <a:rPr lang="zh-CN" altLang="en-US" sz="2400" dirty="0" smtClean="0">
                <a:latin typeface="Times New Roman" panose="02020603050405020304" pitchFamily="18" charset="0"/>
                <a:cs typeface="Times New Roman" panose="02020603050405020304" pitchFamily="18" charset="0"/>
              </a:rPr>
              <a:t>，有人</a:t>
            </a:r>
            <a:r>
              <a:rPr lang="zh-CN" altLang="en-US" sz="2400" dirty="0">
                <a:latin typeface="Times New Roman" panose="02020603050405020304" pitchFamily="18" charset="0"/>
                <a:cs typeface="Times New Roman" panose="02020603050405020304" pitchFamily="18" charset="0"/>
              </a:rPr>
              <a:t>散布新一代</a:t>
            </a:r>
            <a:r>
              <a:rPr lang="en-US" altLang="zh-CN" sz="2400" dirty="0">
                <a:latin typeface="Times New Roman" panose="02020603050405020304" pitchFamily="18" charset="0"/>
                <a:cs typeface="Times New Roman" panose="02020603050405020304" pitchFamily="18" charset="0"/>
              </a:rPr>
              <a:t>5G</a:t>
            </a:r>
            <a:r>
              <a:rPr lang="zh-CN" altLang="en-US" sz="2400" dirty="0">
                <a:latin typeface="Times New Roman" panose="02020603050405020304" pitchFamily="18" charset="0"/>
                <a:cs typeface="Times New Roman" panose="02020603050405020304" pitchFamily="18" charset="0"/>
              </a:rPr>
              <a:t>通信</a:t>
            </a:r>
            <a:r>
              <a:rPr lang="zh-CN" altLang="en-US" sz="2400" dirty="0" smtClean="0">
                <a:latin typeface="Times New Roman" panose="02020603050405020304" pitchFamily="18" charset="0"/>
                <a:cs typeface="Times New Roman" panose="02020603050405020304" pitchFamily="18" charset="0"/>
              </a:rPr>
              <a:t>技術被</a:t>
            </a:r>
            <a:r>
              <a:rPr lang="zh-TW" altLang="en-US" sz="2400" dirty="0">
                <a:latin typeface="Times New Roman" panose="02020603050405020304" pitchFamily="18" charset="0"/>
                <a:cs typeface="Times New Roman" panose="02020603050405020304" pitchFamily="18" charset="0"/>
              </a:rPr>
              <a:t>利</a:t>
            </a:r>
            <a:r>
              <a:rPr lang="zh-CN" altLang="en-US" sz="2400" dirty="0">
                <a:latin typeface="Times New Roman" panose="02020603050405020304" pitchFamily="18" charset="0"/>
                <a:cs typeface="Times New Roman" panose="02020603050405020304" pitchFamily="18" charset="0"/>
              </a:rPr>
              <a:t>用來傳播疫情，導致世界各地的一些</a:t>
            </a:r>
            <a:r>
              <a:rPr lang="en-US" altLang="zh-CN" sz="2400" dirty="0">
                <a:latin typeface="Times New Roman" panose="02020603050405020304" pitchFamily="18" charset="0"/>
                <a:cs typeface="Times New Roman" panose="02020603050405020304" pitchFamily="18" charset="0"/>
              </a:rPr>
              <a:t>5G</a:t>
            </a:r>
            <a:r>
              <a:rPr lang="zh-CN" altLang="en-US" sz="2400" dirty="0">
                <a:latin typeface="Times New Roman" panose="02020603050405020304" pitchFamily="18" charset="0"/>
                <a:cs typeface="Times New Roman" panose="02020603050405020304" pitchFamily="18" charset="0"/>
              </a:rPr>
              <a:t>信號發射塔遭到破壞。</a:t>
            </a:r>
          </a:p>
        </p:txBody>
      </p:sp>
      <p:sp>
        <p:nvSpPr>
          <p:cNvPr id="16" name="文本框 15">
            <a:extLst>
              <a:ext uri="{FF2B5EF4-FFF2-40B4-BE49-F238E27FC236}">
                <a16:creationId xmlns:a16="http://schemas.microsoft.com/office/drawing/2014/main" id="{37AD99B5-5511-4C49-A9F8-49238A28DFA8}"/>
              </a:ext>
            </a:extLst>
          </p:cNvPr>
          <p:cNvSpPr txBox="1"/>
          <p:nvPr/>
        </p:nvSpPr>
        <p:spPr>
          <a:xfrm>
            <a:off x="450327" y="5359133"/>
            <a:ext cx="10969972" cy="830997"/>
          </a:xfrm>
          <a:prstGeom prst="rect">
            <a:avLst/>
          </a:prstGeom>
          <a:noFill/>
        </p:spPr>
        <p:txBody>
          <a:bodyPr wrap="square">
            <a:spAutoFit/>
          </a:bodyPr>
          <a:lstStyle/>
          <a:p>
            <a:r>
              <a:rPr lang="zh-CN" altLang="en-US" sz="2400" dirty="0">
                <a:latin typeface="DFKai-SB" panose="03000509000000000000" pitchFamily="65" charset="-120"/>
                <a:ea typeface="DFKai-SB" panose="03000509000000000000" pitchFamily="65" charset="-120"/>
              </a:rPr>
              <a:t>為</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應對</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虛</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假</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資訊</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日益</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猖獗</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的</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現象，聯合國於</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月發起了一項題為</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驗證</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的倡議，</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旨在</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終止</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錯誤資訊的</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傳播。</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8" name="Picture 17"/>
          <p:cNvPicPr>
            <a:picLocks noChangeAspect="1"/>
          </p:cNvPicPr>
          <p:nvPr/>
        </p:nvPicPr>
        <p:blipFill>
          <a:blip r:embed="rId4"/>
          <a:stretch>
            <a:fillRect/>
          </a:stretch>
        </p:blipFill>
        <p:spPr>
          <a:xfrm>
            <a:off x="161991" y="186737"/>
            <a:ext cx="1594256" cy="580365"/>
          </a:xfrm>
          <a:prstGeom prst="rect">
            <a:avLst/>
          </a:prstGeom>
        </p:spPr>
      </p:pic>
      <p:sp>
        <p:nvSpPr>
          <p:cNvPr id="19" name="任意多边形: 形状 8">
            <a:extLst>
              <a:ext uri="{FF2B5EF4-FFF2-40B4-BE49-F238E27FC236}">
                <a16:creationId xmlns:a16="http://schemas.microsoft.com/office/drawing/2014/main" id="{22B111C9-BB0C-4A9A-85CA-F0B51D4743BC}"/>
              </a:ext>
            </a:extLst>
          </p:cNvPr>
          <p:cNvSpPr/>
          <p:nvPr/>
        </p:nvSpPr>
        <p:spPr>
          <a:xfrm>
            <a:off x="2991756" y="222349"/>
            <a:ext cx="5688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kumimoji="0" lang="zh-CN" altLang="en-US" sz="4000" b="1" i="0" u="none" strike="noStrike" kern="1200" cap="none" spc="100" normalizeH="0" noProof="0" dirty="0" smtClean="0">
                <a:ln>
                  <a:noFill/>
                </a:ln>
                <a:solidFill>
                  <a:srgbClr val="FFFFFF"/>
                </a:solidFill>
                <a:effectLst/>
                <a:uLnTx/>
                <a:uFillTx/>
                <a:latin typeface="DFKai-SB" panose="03000509000000000000" pitchFamily="65" charset="-120"/>
                <a:ea typeface="DFKai-SB" panose="03000509000000000000" pitchFamily="65" charset="-120"/>
              </a:rPr>
              <a:t>虛假</a:t>
            </a:r>
            <a:r>
              <a:rPr kumimoji="0" lang="zh-CN" altLang="en-US" sz="4000" b="1" i="0" u="none" strike="noStrike" kern="1200" cap="none" spc="100" normalizeH="0" noProof="0" dirty="0">
                <a:ln>
                  <a:noFill/>
                </a:ln>
                <a:solidFill>
                  <a:srgbClr val="FFFFFF"/>
                </a:solidFill>
                <a:effectLst/>
                <a:uLnTx/>
                <a:uFillTx/>
                <a:latin typeface="DFKai-SB" panose="03000509000000000000" pitchFamily="65" charset="-120"/>
                <a:ea typeface="DFKai-SB" panose="03000509000000000000" pitchFamily="65" charset="-120"/>
              </a:rPr>
              <a:t>資訊及其危害</a:t>
            </a:r>
            <a:endParaRPr lang="zh-CN" altLang="en-US" sz="4000" b="1" spc="100" dirty="0">
              <a:solidFill>
                <a:srgbClr val="FFFFFF"/>
              </a:solidFill>
              <a:latin typeface="DFKai-SB" panose="03000509000000000000" pitchFamily="65" charset="-120"/>
              <a:ea typeface="DFKai-SB" panose="03000509000000000000" pitchFamily="65" charset="-120"/>
            </a:endParaRPr>
          </a:p>
        </p:txBody>
      </p:sp>
      <p:sp>
        <p:nvSpPr>
          <p:cNvPr id="20" name="Freeform 5">
            <a:extLst>
              <a:ext uri="{FF2B5EF4-FFF2-40B4-BE49-F238E27FC236}">
                <a16:creationId xmlns:a16="http://schemas.microsoft.com/office/drawing/2014/main" id="{2BADA156-41C6-4A18-902B-9A3BD69B30B3}"/>
              </a:ext>
            </a:extLst>
          </p:cNvPr>
          <p:cNvSpPr/>
          <p:nvPr/>
        </p:nvSpPr>
        <p:spPr bwMode="auto">
          <a:xfrm>
            <a:off x="2966847" y="108581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7F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Tree>
    <p:extLst>
      <p:ext uri="{BB962C8B-B14F-4D97-AF65-F5344CB8AC3E}">
        <p14:creationId xmlns:p14="http://schemas.microsoft.com/office/powerpoint/2010/main" val="42776184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字方塊 16">
            <a:extLst>
              <a:ext uri="{FF2B5EF4-FFF2-40B4-BE49-F238E27FC236}">
                <a16:creationId xmlns:a16="http://schemas.microsoft.com/office/drawing/2014/main" id="{EB80A8E5-01FC-4B2E-BCD3-B66770DB5D9C}"/>
              </a:ext>
            </a:extLst>
          </p:cNvPr>
          <p:cNvSpPr txBox="1"/>
          <p:nvPr/>
        </p:nvSpPr>
        <p:spPr>
          <a:xfrm>
            <a:off x="300747" y="1507292"/>
            <a:ext cx="11641081" cy="2308324"/>
          </a:xfrm>
          <a:prstGeom prst="rect">
            <a:avLst/>
          </a:prstGeom>
          <a:noFill/>
        </p:spPr>
        <p:txBody>
          <a:bodyPr wrap="square" rtlCol="0">
            <a:spAutoFit/>
          </a:bodyPr>
          <a:lstStyle/>
          <a:p>
            <a:pPr hangingPunct="0"/>
            <a:r>
              <a:rPr lang="zh-TW" altLang="en-US" sz="2400" b="0" i="0" spc="100" dirty="0">
                <a:effectLst/>
                <a:latin typeface="標楷體" panose="03000509000000000000" pitchFamily="65" charset="-120"/>
                <a:ea typeface="標楷體" panose="03000509000000000000" pitchFamily="65" charset="-120"/>
              </a:rPr>
              <a:t>提防仿冒詐騙網站、假連結和假訊息</a:t>
            </a:r>
            <a:r>
              <a:rPr lang="zh-TW" altLang="en-US" sz="2400" b="0" i="0" spc="100" dirty="0" smtClean="0">
                <a:effectLst/>
                <a:latin typeface="標楷體" panose="03000509000000000000" pitchFamily="65" charset="-120"/>
                <a:ea typeface="標楷體" panose="03000509000000000000" pitchFamily="65" charset="-120"/>
              </a:rPr>
              <a:t>：</a:t>
            </a:r>
            <a:endParaRPr lang="en-US" altLang="zh-TW" sz="2400" b="0" i="0" spc="100" dirty="0" smtClean="0">
              <a:effectLst/>
              <a:latin typeface="標楷體" panose="03000509000000000000" pitchFamily="65" charset="-120"/>
              <a:ea typeface="標楷體" panose="03000509000000000000" pitchFamily="65" charset="-120"/>
            </a:endParaRPr>
          </a:p>
          <a:p>
            <a:pPr marL="457200" indent="-457200" hangingPunct="0">
              <a:buAutoNum type="arabicPeriod"/>
            </a:pPr>
            <a:r>
              <a:rPr lang="zh-TW" altLang="en-US" sz="2400" b="0" i="0" spc="100" dirty="0" smtClean="0">
                <a:effectLst/>
                <a:latin typeface="標楷體" panose="03000509000000000000" pitchFamily="65" charset="-120"/>
                <a:ea typeface="標楷體" panose="03000509000000000000" pitchFamily="65" charset="-120"/>
              </a:rPr>
              <a:t>切</a:t>
            </a:r>
            <a:r>
              <a:rPr lang="zh-TW" altLang="en-US" sz="2400" b="0" i="0" spc="100" dirty="0">
                <a:effectLst/>
                <a:latin typeface="標楷體" panose="03000509000000000000" pitchFamily="65" charset="-120"/>
                <a:ea typeface="標楷體" panose="03000509000000000000" pitchFamily="65" charset="-120"/>
              </a:rPr>
              <a:t>勿下載可疑的檔案及程式，或開啟來歷不明（如電郵、即時通訊、短訊、二維碼、網站）的超連結及附件。</a:t>
            </a:r>
            <a:endParaRPr lang="en-US" altLang="zh-TW" sz="2400" b="0" i="0" spc="100" dirty="0">
              <a:effectLst/>
              <a:latin typeface="標楷體" panose="03000509000000000000" pitchFamily="65" charset="-120"/>
              <a:ea typeface="標楷體" panose="03000509000000000000" pitchFamily="65" charset="-120"/>
            </a:endParaRPr>
          </a:p>
          <a:p>
            <a:pPr marL="457200" indent="-457200" algn="just" hangingPunct="0">
              <a:buFont typeface="+mj-lt"/>
              <a:buAutoNum type="arabicPeriod" startAt="2"/>
            </a:pPr>
            <a:r>
              <a:rPr lang="zh-TW" altLang="en-US" sz="2400" spc="100" dirty="0">
                <a:latin typeface="標楷體" panose="03000509000000000000" pitchFamily="65" charset="-120"/>
                <a:ea typeface="標楷體" panose="03000509000000000000" pitchFamily="65" charset="-120"/>
              </a:rPr>
              <a:t>提防廣告及惡意軟件</a:t>
            </a:r>
            <a:r>
              <a:rPr lang="zh-TW" altLang="en-US" sz="2400" spc="100" dirty="0" smtClean="0">
                <a:latin typeface="標楷體" panose="03000509000000000000" pitchFamily="65" charset="-120"/>
                <a:ea typeface="標楷體" panose="03000509000000000000" pitchFamily="65" charset="-120"/>
              </a:rPr>
              <a:t>：安裝</a:t>
            </a:r>
            <a:r>
              <a:rPr lang="zh-TW" altLang="en-US" sz="2400" spc="100" dirty="0">
                <a:latin typeface="標楷體" panose="03000509000000000000" pitchFamily="65" charset="-120"/>
                <a:ea typeface="標楷體" panose="03000509000000000000" pitchFamily="65" charset="-120"/>
              </a:rPr>
              <a:t>免費軟件和共用軟件時，有可能暗示您同意安裝廣告軟件，所以要仔細閱讀使用</a:t>
            </a:r>
            <a:r>
              <a:rPr lang="zh-TW" altLang="en-US" sz="2400" spc="100" dirty="0" smtClean="0">
                <a:latin typeface="標楷體" panose="03000509000000000000" pitchFamily="65" charset="-120"/>
                <a:ea typeface="標楷體" panose="03000509000000000000" pitchFamily="65" charset="-120"/>
              </a:rPr>
              <a:t>條款</a:t>
            </a:r>
            <a:r>
              <a:rPr lang="en-US" altLang="zh-TW" sz="2400" spc="100" dirty="0" smtClean="0">
                <a:latin typeface="標楷體" panose="03000509000000000000" pitchFamily="65" charset="-120"/>
                <a:ea typeface="標楷體" panose="03000509000000000000" pitchFamily="65" charset="-120"/>
              </a:rPr>
              <a:t>;</a:t>
            </a:r>
            <a:r>
              <a:rPr lang="zh-TW" altLang="en-US" sz="2400" spc="100" dirty="0" smtClean="0">
                <a:latin typeface="標楷體" panose="03000509000000000000" pitchFamily="65" charset="-120"/>
                <a:ea typeface="標楷體" panose="03000509000000000000" pitchFamily="65" charset="-120"/>
              </a:rPr>
              <a:t>部分應用程式甚至被植入木馬病毒，用戶</a:t>
            </a:r>
            <a:r>
              <a:rPr lang="zh-TW" altLang="en-US" sz="2400" spc="100" dirty="0">
                <a:latin typeface="標楷體" panose="03000509000000000000" pitchFamily="65" charset="-120"/>
                <a:ea typeface="標楷體" panose="03000509000000000000" pitchFamily="65" charset="-120"/>
              </a:rPr>
              <a:t>下載這些程式後，其手機操作會被黑客暗中</a:t>
            </a:r>
            <a:r>
              <a:rPr lang="zh-TW" altLang="en-US" sz="2400" spc="100" dirty="0" smtClean="0">
                <a:latin typeface="標楷體" panose="03000509000000000000" pitchFamily="65" charset="-120"/>
                <a:ea typeface="標楷體" panose="03000509000000000000" pitchFamily="65" charset="-120"/>
              </a:rPr>
              <a:t>監控。</a:t>
            </a:r>
            <a:endParaRPr lang="zh-HK" altLang="en-US" sz="2400" spc="100" dirty="0">
              <a:latin typeface="標楷體" panose="03000509000000000000" pitchFamily="65" charset="-120"/>
              <a:ea typeface="標楷體" panose="03000509000000000000" pitchFamily="65" charset="-120"/>
            </a:endParaRPr>
          </a:p>
        </p:txBody>
      </p:sp>
      <p:pic>
        <p:nvPicPr>
          <p:cNvPr id="3074" name="Picture 2" descr="提防植入木馬病毒的手機應用程式">
            <a:hlinkClick r:id="rId2"/>
            <a:extLst>
              <a:ext uri="{FF2B5EF4-FFF2-40B4-BE49-F238E27FC236}">
                <a16:creationId xmlns:a16="http://schemas.microsoft.com/office/drawing/2014/main" id="{C29B7BF5-45A5-4B97-8D87-3E7BD20935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1110" y="3910148"/>
            <a:ext cx="2251118" cy="2253727"/>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5">
            <a:extLst>
              <a:ext uri="{FF2B5EF4-FFF2-40B4-BE49-F238E27FC236}">
                <a16:creationId xmlns:a16="http://schemas.microsoft.com/office/drawing/2014/main" id="{6FD7CE26-3470-47C7-9470-4F51513D6483}"/>
              </a:ext>
            </a:extLst>
          </p:cNvPr>
          <p:cNvSpPr txBox="1"/>
          <p:nvPr/>
        </p:nvSpPr>
        <p:spPr>
          <a:xfrm>
            <a:off x="4649765" y="949543"/>
            <a:ext cx="2672642" cy="523220"/>
          </a:xfrm>
          <a:prstGeom prst="rect">
            <a:avLst/>
          </a:prstGeom>
          <a:noFill/>
        </p:spPr>
        <p:txBody>
          <a:bodyPr wrap="square" rtlCol="0">
            <a:spAutoFit/>
          </a:bodyPr>
          <a:lstStyle/>
          <a:p>
            <a:r>
              <a:rPr lang="zh-TW" altLang="en-US" sz="2800" b="1" spc="100" dirty="0">
                <a:latin typeface="DFKai-SB" panose="03000509000000000000" pitchFamily="65" charset="-120"/>
                <a:ea typeface="DFKai-SB" panose="03000509000000000000" pitchFamily="65" charset="-120"/>
              </a:rPr>
              <a:t>提防</a:t>
            </a:r>
            <a:r>
              <a:rPr lang="zh-CN" altLang="en-US" sz="2800" b="1" spc="100" dirty="0">
                <a:latin typeface="DFKai-SB" panose="03000509000000000000" pitchFamily="65" charset="-120"/>
                <a:ea typeface="DFKai-SB" panose="03000509000000000000" pitchFamily="65" charset="-120"/>
              </a:rPr>
              <a:t>點擊誘餌</a:t>
            </a:r>
          </a:p>
        </p:txBody>
      </p:sp>
      <p:sp>
        <p:nvSpPr>
          <p:cNvPr id="16" name="Freeform 5">
            <a:extLst>
              <a:ext uri="{FF2B5EF4-FFF2-40B4-BE49-F238E27FC236}">
                <a16:creationId xmlns:a16="http://schemas.microsoft.com/office/drawing/2014/main" id="{2BADA156-41C6-4A18-902B-9A3BD69B30B3}"/>
              </a:ext>
            </a:extLst>
          </p:cNvPr>
          <p:cNvSpPr/>
          <p:nvPr/>
        </p:nvSpPr>
        <p:spPr bwMode="auto">
          <a:xfrm>
            <a:off x="4203614" y="105759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7F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8" name="文字方塊 17">
            <a:extLst>
              <a:ext uri="{FF2B5EF4-FFF2-40B4-BE49-F238E27FC236}">
                <a16:creationId xmlns:a16="http://schemas.microsoft.com/office/drawing/2014/main" id="{13202C0D-E31B-4111-B146-A4802345AC0C}"/>
              </a:ext>
            </a:extLst>
          </p:cNvPr>
          <p:cNvSpPr txBox="1"/>
          <p:nvPr/>
        </p:nvSpPr>
        <p:spPr>
          <a:xfrm>
            <a:off x="5986087" y="6232933"/>
            <a:ext cx="5164729" cy="461665"/>
          </a:xfrm>
          <a:prstGeom prst="rect">
            <a:avLst/>
          </a:prstGeom>
          <a:noFill/>
        </p:spPr>
        <p:txBody>
          <a:bodyPr wrap="square">
            <a:spAutoFit/>
          </a:bodyPr>
          <a:lstStyle/>
          <a:p>
            <a:r>
              <a:rPr lang="zh-TW" altLang="en-US" sz="1200" i="0" dirty="0">
                <a:effectLst/>
                <a:latin typeface="Times New Roman" panose="02020603050405020304" pitchFamily="18" charset="0"/>
                <a:ea typeface="標楷體" panose="03000509000000000000" pitchFamily="65" charset="-120"/>
                <a:cs typeface="Times New Roman" panose="02020603050405020304" pitchFamily="18" charset="0"/>
              </a:rPr>
              <a:t>資料來源：反透騙協調中心──提防植入木馬病毒的手機應用程式</a:t>
            </a:r>
            <a:endParaRPr lang="en-US" altLang="zh-TW" sz="1200" i="0" dirty="0">
              <a:effectLst/>
              <a:latin typeface="Times New Roman" panose="02020603050405020304" pitchFamily="18" charset="0"/>
              <a:ea typeface="標楷體" panose="03000509000000000000" pitchFamily="65" charset="-120"/>
              <a:cs typeface="Times New Roman" panose="02020603050405020304" pitchFamily="18" charset="0"/>
            </a:endParaRPr>
          </a:p>
          <a:p>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(https://www.adcc.gov.hk/zh-hk/alerts-detail/alerts-1444920522323329026.html)</a:t>
            </a:r>
          </a:p>
        </p:txBody>
      </p:sp>
      <p:pic>
        <p:nvPicPr>
          <p:cNvPr id="23" name="圖片 22">
            <a:hlinkClick r:id="rId4"/>
            <a:extLst>
              <a:ext uri="{FF2B5EF4-FFF2-40B4-BE49-F238E27FC236}">
                <a16:creationId xmlns:a16="http://schemas.microsoft.com/office/drawing/2014/main" id="{4D879D02-5931-4BD5-91FE-92ED52657BE0}"/>
              </a:ext>
            </a:extLst>
          </p:cNvPr>
          <p:cNvPicPr>
            <a:picLocks noChangeAspect="1"/>
          </p:cNvPicPr>
          <p:nvPr/>
        </p:nvPicPr>
        <p:blipFill rotWithShape="1">
          <a:blip r:embed="rId5"/>
          <a:srcRect b="11104"/>
          <a:stretch/>
        </p:blipFill>
        <p:spPr>
          <a:xfrm>
            <a:off x="2220686" y="3953732"/>
            <a:ext cx="3543221" cy="1771753"/>
          </a:xfrm>
          <a:prstGeom prst="rect">
            <a:avLst/>
          </a:prstGeom>
        </p:spPr>
      </p:pic>
      <p:sp>
        <p:nvSpPr>
          <p:cNvPr id="24" name="Rectangle 14">
            <a:extLst>
              <a:ext uri="{FF2B5EF4-FFF2-40B4-BE49-F238E27FC236}">
                <a16:creationId xmlns:a16="http://schemas.microsoft.com/office/drawing/2014/main" id="{F9B43978-2193-46A9-9357-10CFE6D3968E}"/>
              </a:ext>
            </a:extLst>
          </p:cNvPr>
          <p:cNvSpPr/>
          <p:nvPr/>
        </p:nvSpPr>
        <p:spPr>
          <a:xfrm>
            <a:off x="2220685" y="5725486"/>
            <a:ext cx="3543221"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點擊圖像觀看短片</a:t>
            </a:r>
            <a:endParaRPr lang="en-US" altLang="zh-HK" b="1" dirty="0">
              <a:latin typeface="DFKai-SB" panose="03000509000000000000" pitchFamily="65" charset="-120"/>
              <a:ea typeface="DFKai-SB" panose="03000509000000000000" pitchFamily="65" charset="-120"/>
            </a:endParaRPr>
          </a:p>
        </p:txBody>
      </p:sp>
      <p:sp>
        <p:nvSpPr>
          <p:cNvPr id="25" name="文字方塊 24">
            <a:extLst>
              <a:ext uri="{FF2B5EF4-FFF2-40B4-BE49-F238E27FC236}">
                <a16:creationId xmlns:a16="http://schemas.microsoft.com/office/drawing/2014/main" id="{B2388C72-F7D1-4896-BC9B-D138E6518D46}"/>
              </a:ext>
            </a:extLst>
          </p:cNvPr>
          <p:cNvSpPr txBox="1"/>
          <p:nvPr/>
        </p:nvSpPr>
        <p:spPr>
          <a:xfrm>
            <a:off x="300747" y="6232934"/>
            <a:ext cx="5454503" cy="461665"/>
          </a:xfrm>
          <a:prstGeom prst="rect">
            <a:avLst/>
          </a:prstGeom>
          <a:noFill/>
        </p:spPr>
        <p:txBody>
          <a:bodyPr wrap="square">
            <a:spAutoFit/>
          </a:bodyPr>
          <a:lstStyle/>
          <a:p>
            <a:r>
              <a:rPr lang="zh-TW" altLang="en-US" sz="1200" b="0" i="0" dirty="0" smtClean="0">
                <a:effectLst/>
                <a:latin typeface="Times New Roman" panose="02020603050405020304" pitchFamily="18" charset="0"/>
                <a:ea typeface="標楷體" panose="03000509000000000000" pitchFamily="65" charset="-120"/>
                <a:cs typeface="Times New Roman" panose="02020603050405020304" pitchFamily="18" charset="0"/>
              </a:rPr>
              <a:t>來源</a:t>
            </a:r>
            <a:r>
              <a:rPr lang="zh-TW" altLang="en-US" sz="1200" b="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香港警務處 </a:t>
            </a:r>
            <a:r>
              <a:rPr lang="zh-TW" altLang="en-US" sz="1200" b="0" i="0" dirty="0">
                <a:effectLst/>
                <a:latin typeface="Times New Roman" panose="02020603050405020304" pitchFamily="18" charset="0"/>
                <a:ea typeface="標楷體" panose="03000509000000000000" pitchFamily="65" charset="-120"/>
                <a:cs typeface="Times New Roman" panose="02020603050405020304" pitchFamily="18" charset="0"/>
              </a:rPr>
              <a:t>反詐騙協調中心</a:t>
            </a:r>
            <a:r>
              <a:rPr lang="en-US" altLang="zh-TW" sz="1200" b="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0" i="0" dirty="0">
                <a:effectLst/>
                <a:latin typeface="Times New Roman" panose="02020603050405020304" pitchFamily="18" charset="0"/>
                <a:ea typeface="標楷體" panose="03000509000000000000" pitchFamily="65" charset="-120"/>
                <a:cs typeface="Times New Roman" panose="02020603050405020304" pitchFamily="18" charset="0"/>
              </a:rPr>
              <a:t>釣魚特工</a:t>
            </a:r>
            <a:r>
              <a:rPr lang="en-US" altLang="zh-TW" sz="1200" b="0" i="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https://www.adcc.gov.hk/zh-hk/video-detail/video-1495611268484386817.html)</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任意多边形: 形状 8">
            <a:extLst>
              <a:ext uri="{FF2B5EF4-FFF2-40B4-BE49-F238E27FC236}">
                <a16:creationId xmlns:a16="http://schemas.microsoft.com/office/drawing/2014/main" id="{22B111C9-BB0C-4A9A-85CA-F0B51D4743BC}"/>
              </a:ext>
            </a:extLst>
          </p:cNvPr>
          <p:cNvSpPr/>
          <p:nvPr/>
        </p:nvSpPr>
        <p:spPr>
          <a:xfrm>
            <a:off x="3142068" y="237451"/>
            <a:ext cx="5688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kumimoji="0" lang="zh-CN" altLang="en-US" sz="4000" b="1" i="0" u="none" strike="noStrike" kern="1200" cap="none" spc="100" normalizeH="0" noProof="0" dirty="0" smtClean="0">
                <a:ln>
                  <a:noFill/>
                </a:ln>
                <a:solidFill>
                  <a:srgbClr val="FFFFFF"/>
                </a:solidFill>
                <a:effectLst/>
                <a:uLnTx/>
                <a:uFillTx/>
                <a:latin typeface="DFKai-SB" panose="03000509000000000000" pitchFamily="65" charset="-120"/>
                <a:ea typeface="DFKai-SB" panose="03000509000000000000" pitchFamily="65" charset="-120"/>
              </a:rPr>
              <a:t>虛假</a:t>
            </a:r>
            <a:r>
              <a:rPr kumimoji="0" lang="zh-CN" altLang="en-US" sz="4000" b="1" i="0" u="none" strike="noStrike" kern="1200" cap="none" spc="100" normalizeH="0" noProof="0" dirty="0">
                <a:ln>
                  <a:noFill/>
                </a:ln>
                <a:solidFill>
                  <a:srgbClr val="FFFFFF"/>
                </a:solidFill>
                <a:effectLst/>
                <a:uLnTx/>
                <a:uFillTx/>
                <a:latin typeface="DFKai-SB" panose="03000509000000000000" pitchFamily="65" charset="-120"/>
                <a:ea typeface="DFKai-SB" panose="03000509000000000000" pitchFamily="65" charset="-120"/>
              </a:rPr>
              <a:t>資訊及其危害</a:t>
            </a:r>
            <a:endParaRPr lang="zh-CN" altLang="en-US" sz="4000" b="1" spc="100" dirty="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8247334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B50E8F86-CF28-4D66-AD02-23D08CD34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91" y="1813383"/>
            <a:ext cx="8870042" cy="363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C6A7F8DC-75D4-4D61-B422-DAB8E6E7B134}"/>
              </a:ext>
            </a:extLst>
          </p:cNvPr>
          <p:cNvSpPr txBox="1"/>
          <p:nvPr/>
        </p:nvSpPr>
        <p:spPr>
          <a:xfrm>
            <a:off x="367307" y="2051250"/>
            <a:ext cx="8352302" cy="3293209"/>
          </a:xfrm>
          <a:prstGeom prst="rect">
            <a:avLst/>
          </a:prstGeom>
          <a:noFill/>
        </p:spPr>
        <p:txBody>
          <a:bodyPr wrap="square">
            <a:spAutoFit/>
          </a:bodyPr>
          <a:lstStyle/>
          <a:p>
            <a:pPr marL="457200" indent="-457200" algn="just" hangingPunct="0">
              <a:buFont typeface="Arial" panose="020B0604020202020204" pitchFamily="34" charset="0"/>
              <a:buChar char="•"/>
            </a:pPr>
            <a:r>
              <a:rPr lang="zh-TW" altLang="en-US" sz="2600" b="0" i="0" spc="100" dirty="0" smtClean="0">
                <a:effectLst/>
                <a:latin typeface="Times New Roman" panose="02020603050405020304" pitchFamily="18" charset="0"/>
                <a:ea typeface="標楷體" panose="03000509000000000000" pitchFamily="65" charset="-120"/>
                <a:cs typeface="Times New Roman" panose="02020603050405020304" pitchFamily="18" charset="0"/>
              </a:rPr>
              <a:t>互</a:t>
            </a:r>
            <a:r>
              <a:rPr lang="zh-TW" altLang="en-US" sz="2600" b="0" i="0" spc="100" dirty="0">
                <a:effectLst/>
                <a:latin typeface="Times New Roman" panose="02020603050405020304" pitchFamily="18" charset="0"/>
                <a:ea typeface="標楷體" panose="03000509000000000000" pitchFamily="65" charset="-120"/>
                <a:cs typeface="Times New Roman" panose="02020603050405020304" pitchFamily="18" charset="0"/>
              </a:rPr>
              <a:t>聯網已取代電視成為最受市民信賴的新聞來源，</a:t>
            </a:r>
            <a:r>
              <a:rPr lang="zh-TW" altLang="en-US" sz="2600" b="0" i="0" spc="100" dirty="0" smtClean="0">
                <a:effectLst/>
                <a:latin typeface="Times New Roman" panose="02020603050405020304" pitchFamily="18" charset="0"/>
                <a:ea typeface="標楷體" panose="03000509000000000000" pitchFamily="65" charset="-120"/>
                <a:cs typeface="Times New Roman" panose="02020603050405020304" pitchFamily="18" charset="0"/>
              </a:rPr>
              <a:t>其中</a:t>
            </a:r>
            <a:r>
              <a:rPr lang="zh-TW" altLang="en-US" sz="2600" spc="100" dirty="0" smtClean="0">
                <a:latin typeface="Times New Roman" panose="02020603050405020304" pitchFamily="18" charset="0"/>
                <a:ea typeface="標楷體" panose="03000509000000000000" pitchFamily="65" charset="-120"/>
                <a:cs typeface="Times New Roman" panose="02020603050405020304" pitchFamily="18" charset="0"/>
              </a:rPr>
              <a:t>許多市民</a:t>
            </a:r>
            <a:r>
              <a:rPr lang="zh-TW" altLang="en-US" sz="2600" b="0" i="0" spc="100" dirty="0" smtClean="0">
                <a:effectLst/>
                <a:latin typeface="Times New Roman" panose="02020603050405020304" pitchFamily="18" charset="0"/>
                <a:ea typeface="標楷體" panose="03000509000000000000" pitchFamily="65" charset="-120"/>
                <a:cs typeface="Times New Roman" panose="02020603050405020304" pitchFamily="18" charset="0"/>
              </a:rPr>
              <a:t>主要</a:t>
            </a:r>
            <a:r>
              <a:rPr lang="zh-TW" altLang="en-US" sz="2600" b="0" i="0" spc="100" dirty="0">
                <a:effectLst/>
                <a:latin typeface="Times New Roman" panose="02020603050405020304" pitchFamily="18" charset="0"/>
                <a:ea typeface="標楷體" panose="03000509000000000000" pitchFamily="65" charset="-120"/>
                <a:cs typeface="Times New Roman" panose="02020603050405020304" pitchFamily="18" charset="0"/>
              </a:rPr>
              <a:t>從網站取得新聞</a:t>
            </a:r>
            <a:r>
              <a:rPr lang="zh-TW" altLang="en-US" sz="2600" b="0" i="0" spc="100" dirty="0" smtClean="0">
                <a:effectLst/>
                <a:latin typeface="Times New Roman" panose="02020603050405020304" pitchFamily="18" charset="0"/>
                <a:ea typeface="標楷體" panose="03000509000000000000" pitchFamily="65" charset="-120"/>
                <a:cs typeface="Times New Roman" panose="02020603050405020304" pitchFamily="18" charset="0"/>
              </a:rPr>
              <a:t>資訊。</a:t>
            </a:r>
            <a:r>
              <a:rPr lang="zh-TW" altLang="en-US" sz="2600" b="0" i="0" spc="100" dirty="0">
                <a:effectLst/>
                <a:latin typeface="Times New Roman" panose="02020603050405020304" pitchFamily="18" charset="0"/>
                <a:ea typeface="標楷體" panose="03000509000000000000" pitchFamily="65" charset="-120"/>
                <a:cs typeface="Times New Roman" panose="02020603050405020304" pitchFamily="18" charset="0"/>
              </a:rPr>
              <a:t>然而，網上平台亦被視為散播虛假資訊的主要</a:t>
            </a:r>
            <a:r>
              <a:rPr lang="zh-TW" altLang="en-US" sz="2600" b="0" i="0" spc="100" dirty="0" smtClean="0">
                <a:effectLst/>
                <a:latin typeface="Times New Roman" panose="02020603050405020304" pitchFamily="18" charset="0"/>
                <a:ea typeface="標楷體" panose="03000509000000000000" pitchFamily="65" charset="-120"/>
                <a:cs typeface="Times New Roman" panose="02020603050405020304" pitchFamily="18" charset="0"/>
              </a:rPr>
              <a:t>渠道，不少市民曾接觸甚至誤信該</a:t>
            </a:r>
            <a:r>
              <a:rPr lang="zh-TW" altLang="en-US" sz="2600" b="0" i="0" spc="100" dirty="0">
                <a:effectLst/>
                <a:latin typeface="Times New Roman" panose="02020603050405020304" pitchFamily="18" charset="0"/>
                <a:ea typeface="標楷體" panose="03000509000000000000" pitchFamily="65" charset="-120"/>
                <a:cs typeface="Times New Roman" panose="02020603050405020304" pitchFamily="18" charset="0"/>
              </a:rPr>
              <a:t>等資訊。</a:t>
            </a:r>
          </a:p>
          <a:p>
            <a:pPr marL="457200" indent="-457200" algn="just" hangingPunct="0">
              <a:buFont typeface="Arial" panose="020B0604020202020204" pitchFamily="34" charset="0"/>
              <a:buChar char="•"/>
            </a:pPr>
            <a:r>
              <a:rPr lang="en-US" altLang="zh-TW" sz="2600" b="0" i="0" spc="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0" i="0" spc="100" dirty="0">
                <a:effectLst/>
                <a:latin typeface="Times New Roman" panose="02020603050405020304" pitchFamily="18" charset="0"/>
                <a:ea typeface="標楷體" panose="03000509000000000000" pitchFamily="65" charset="-120"/>
                <a:cs typeface="Times New Roman" panose="02020603050405020304" pitchFamily="18" charset="0"/>
              </a:rPr>
              <a:t>基本法</a:t>
            </a:r>
            <a:r>
              <a:rPr lang="en-US" altLang="zh-TW" sz="2600" b="0" i="0" spc="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0" i="0" spc="100" dirty="0">
                <a:effectLst/>
                <a:latin typeface="Times New Roman" panose="02020603050405020304" pitchFamily="18" charset="0"/>
                <a:ea typeface="標楷體" panose="03000509000000000000" pitchFamily="65" charset="-120"/>
                <a:cs typeface="Times New Roman" panose="02020603050405020304" pitchFamily="18" charset="0"/>
              </a:rPr>
              <a:t>保障香港居民的言論自由，但該等自由並非不受限制</a:t>
            </a:r>
            <a:r>
              <a:rPr lang="zh-TW" altLang="en-US" sz="2600" b="0" i="0" spc="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spc="100" dirty="0" smtClean="0">
                <a:latin typeface="Times New Roman" panose="02020603050405020304" pitchFamily="18" charset="0"/>
                <a:ea typeface="標楷體" panose="03000509000000000000" pitchFamily="65" charset="-120"/>
                <a:cs typeface="Times New Roman" panose="02020603050405020304" pitchFamily="18" charset="0"/>
              </a:rPr>
              <a:t>在</a:t>
            </a:r>
            <a:r>
              <a:rPr lang="zh-TW" altLang="en-US" sz="2600" spc="100" dirty="0">
                <a:latin typeface="Times New Roman" panose="02020603050405020304" pitchFamily="18" charset="0"/>
                <a:ea typeface="標楷體" panose="03000509000000000000" pitchFamily="65" charset="-120"/>
                <a:cs typeface="Times New Roman" panose="02020603050405020304" pitchFamily="18" charset="0"/>
              </a:rPr>
              <a:t>現行的法律框架之下，如果有人發放不當資訊，警方可根據</a:t>
            </a:r>
            <a:r>
              <a:rPr lang="en-US" altLang="zh-TW" sz="2600" spc="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spc="100" dirty="0">
                <a:latin typeface="Times New Roman" panose="02020603050405020304" pitchFamily="18" charset="0"/>
                <a:ea typeface="標楷體" panose="03000509000000000000" pitchFamily="65" charset="-120"/>
                <a:cs typeface="Times New Roman" panose="02020603050405020304" pitchFamily="18" charset="0"/>
              </a:rPr>
              <a:t>刑事罪行條例</a:t>
            </a:r>
            <a:r>
              <a:rPr lang="en-US" altLang="zh-TW" sz="2600" spc="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spc="100" dirty="0">
                <a:latin typeface="Times New Roman" panose="02020603050405020304" pitchFamily="18" charset="0"/>
                <a:ea typeface="標楷體" panose="03000509000000000000" pitchFamily="65" charset="-120"/>
                <a:cs typeface="Times New Roman" panose="02020603050405020304" pitchFamily="18" charset="0"/>
              </a:rPr>
              <a:t>或</a:t>
            </a:r>
            <a:r>
              <a:rPr lang="en-US" altLang="zh-TW" sz="2600" spc="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spc="100" dirty="0">
                <a:latin typeface="Times New Roman" panose="02020603050405020304" pitchFamily="18" charset="0"/>
                <a:ea typeface="標楷體" panose="03000509000000000000" pitchFamily="65" charset="-120"/>
                <a:cs typeface="Times New Roman" panose="02020603050405020304" pitchFamily="18" charset="0"/>
              </a:rPr>
              <a:t>香港國安法</a:t>
            </a:r>
            <a:r>
              <a:rPr lang="en-US" altLang="zh-TW" sz="2600" spc="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spc="100" dirty="0">
                <a:latin typeface="Times New Roman" panose="02020603050405020304" pitchFamily="18" charset="0"/>
                <a:ea typeface="標楷體" panose="03000509000000000000" pitchFamily="65" charset="-120"/>
                <a:cs typeface="Times New Roman" panose="02020603050405020304" pitchFamily="18" charset="0"/>
              </a:rPr>
              <a:t>等採取執法行動。</a:t>
            </a:r>
            <a:endParaRPr lang="zh-TW" altLang="en-US" sz="2600" b="0" i="0" strike="sngStrike" spc="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字方塊 4">
            <a:extLst>
              <a:ext uri="{FF2B5EF4-FFF2-40B4-BE49-F238E27FC236}">
                <a16:creationId xmlns:a16="http://schemas.microsoft.com/office/drawing/2014/main" id="{3EB93516-7CAB-4BAD-A6E1-119BE3214513}"/>
              </a:ext>
            </a:extLst>
          </p:cNvPr>
          <p:cNvSpPr txBox="1"/>
          <p:nvPr/>
        </p:nvSpPr>
        <p:spPr>
          <a:xfrm>
            <a:off x="367307" y="5704748"/>
            <a:ext cx="9325333" cy="954107"/>
          </a:xfrm>
          <a:prstGeom prst="rect">
            <a:avLst/>
          </a:prstGeom>
          <a:noFill/>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endParaRPr lang="en-US" altLang="zh-TW" sz="14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香港特別行政區立法</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會</a:t>
            </a:r>
            <a:endParaRPr lang="en-US" altLang="zh-HK" sz="1400" b="0" i="0" dirty="0">
              <a:effectLst/>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https://www.legco.gov.hk/research-publications/chinese/essentials-1920ise10-measures-to-tackle-online-disinformation.htm)</a:t>
            </a:r>
          </a:p>
          <a:p>
            <a:pPr marL="285750" indent="-285750">
              <a:buFont typeface="Arial" panose="020B0604020202020204" pitchFamily="34" charset="0"/>
              <a:buChar char="•"/>
            </a:pP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香港政府新聞公報</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https://www.info.gov.hk/gia/general/202107/21/P2021072100741.htm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4" name="Picture 4" descr="未提供相片說明。">
            <a:extLst>
              <a:ext uri="{FF2B5EF4-FFF2-40B4-BE49-F238E27FC236}">
                <a16:creationId xmlns:a16="http://schemas.microsoft.com/office/drawing/2014/main" id="{411BCAAE-2214-4257-99CB-6AA6FEEE5D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9533" y="2001598"/>
            <a:ext cx="2792418" cy="279241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8964709" y="4880050"/>
            <a:ext cx="2974742" cy="738664"/>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圖片來源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https://www.facebook.com/HongKongPoliceForce/posts/3869919946429274/</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任意多边形: 形状 8">
            <a:extLst>
              <a:ext uri="{FF2B5EF4-FFF2-40B4-BE49-F238E27FC236}">
                <a16:creationId xmlns:a16="http://schemas.microsoft.com/office/drawing/2014/main" id="{22B111C9-BB0C-4A9A-85CA-F0B51D4743BC}"/>
              </a:ext>
            </a:extLst>
          </p:cNvPr>
          <p:cNvSpPr/>
          <p:nvPr/>
        </p:nvSpPr>
        <p:spPr>
          <a:xfrm>
            <a:off x="2991756" y="222349"/>
            <a:ext cx="568803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kumimoji="0" lang="zh-CN" altLang="en-US" sz="4000" b="1" i="0" u="none" strike="noStrike" kern="1200" cap="none" spc="100" normalizeH="0" noProof="0" dirty="0" smtClean="0">
                <a:ln>
                  <a:noFill/>
                </a:ln>
                <a:solidFill>
                  <a:srgbClr val="FFFFFF"/>
                </a:solidFill>
                <a:effectLst/>
                <a:uLnTx/>
                <a:uFillTx/>
                <a:latin typeface="DFKai-SB" panose="03000509000000000000" pitchFamily="65" charset="-120"/>
                <a:ea typeface="DFKai-SB" panose="03000509000000000000" pitchFamily="65" charset="-120"/>
              </a:rPr>
              <a:t>虛假</a:t>
            </a:r>
            <a:r>
              <a:rPr kumimoji="0" lang="zh-CN" altLang="en-US" sz="4000" b="1" i="0" u="none" strike="noStrike" kern="1200" cap="none" spc="100" normalizeH="0" noProof="0" dirty="0">
                <a:ln>
                  <a:noFill/>
                </a:ln>
                <a:solidFill>
                  <a:srgbClr val="FFFFFF"/>
                </a:solidFill>
                <a:effectLst/>
                <a:uLnTx/>
                <a:uFillTx/>
                <a:latin typeface="DFKai-SB" panose="03000509000000000000" pitchFamily="65" charset="-120"/>
                <a:ea typeface="DFKai-SB" panose="03000509000000000000" pitchFamily="65" charset="-120"/>
              </a:rPr>
              <a:t>資訊及其危害</a:t>
            </a:r>
            <a:endParaRPr lang="zh-CN" altLang="en-US" sz="4000" b="1" spc="100" dirty="0">
              <a:solidFill>
                <a:srgbClr val="FFFFFF"/>
              </a:solidFill>
              <a:latin typeface="DFKai-SB" panose="03000509000000000000" pitchFamily="65" charset="-120"/>
              <a:ea typeface="DFKai-SB" panose="03000509000000000000" pitchFamily="65" charset="-120"/>
            </a:endParaRPr>
          </a:p>
        </p:txBody>
      </p:sp>
      <p:sp>
        <p:nvSpPr>
          <p:cNvPr id="19" name="文本框 15">
            <a:extLst>
              <a:ext uri="{FF2B5EF4-FFF2-40B4-BE49-F238E27FC236}">
                <a16:creationId xmlns:a16="http://schemas.microsoft.com/office/drawing/2014/main" id="{6FD7CE26-3470-47C7-9470-4F51513D6483}"/>
              </a:ext>
            </a:extLst>
          </p:cNvPr>
          <p:cNvSpPr txBox="1"/>
          <p:nvPr/>
        </p:nvSpPr>
        <p:spPr>
          <a:xfrm>
            <a:off x="4040777" y="1123015"/>
            <a:ext cx="3096484" cy="523220"/>
          </a:xfrm>
          <a:prstGeom prst="rect">
            <a:avLst/>
          </a:prstGeom>
          <a:noFill/>
        </p:spPr>
        <p:txBody>
          <a:bodyPr wrap="square" rtlCol="0">
            <a:spAutoFit/>
          </a:bodyPr>
          <a:lstStyle/>
          <a:p>
            <a:r>
              <a:rPr lang="zh-TW" altLang="en-US" sz="2800" b="1" spc="100" dirty="0" smtClean="0">
                <a:latin typeface="DFKai-SB" panose="03000509000000000000" pitchFamily="65" charset="-120"/>
                <a:ea typeface="DFKai-SB" panose="03000509000000000000" pitchFamily="65" charset="-120"/>
              </a:rPr>
              <a:t>法律打擊假資訊</a:t>
            </a:r>
            <a:endParaRPr lang="zh-CN" altLang="en-US" sz="2800" b="1" spc="100" dirty="0">
              <a:latin typeface="DFKai-SB" panose="03000509000000000000" pitchFamily="65" charset="-120"/>
              <a:ea typeface="DFKai-SB" panose="03000509000000000000" pitchFamily="65" charset="-120"/>
            </a:endParaRPr>
          </a:p>
        </p:txBody>
      </p:sp>
      <p:sp>
        <p:nvSpPr>
          <p:cNvPr id="20" name="Freeform 5">
            <a:extLst>
              <a:ext uri="{FF2B5EF4-FFF2-40B4-BE49-F238E27FC236}">
                <a16:creationId xmlns:a16="http://schemas.microsoft.com/office/drawing/2014/main" id="{2BADA156-41C6-4A18-902B-9A3BD69B30B3}"/>
              </a:ext>
            </a:extLst>
          </p:cNvPr>
          <p:cNvSpPr/>
          <p:nvPr/>
        </p:nvSpPr>
        <p:spPr bwMode="auto">
          <a:xfrm>
            <a:off x="3533054" y="124538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7F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Tree>
    <p:extLst>
      <p:ext uri="{BB962C8B-B14F-4D97-AF65-F5344CB8AC3E}">
        <p14:creationId xmlns:p14="http://schemas.microsoft.com/office/powerpoint/2010/main" val="14704671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11">
            <a:extLst>
              <a:ext uri="{FF2B5EF4-FFF2-40B4-BE49-F238E27FC236}">
                <a16:creationId xmlns:a16="http://schemas.microsoft.com/office/drawing/2014/main" id="{87F590C2-356A-4A19-84D6-A2DB8F0001B7}"/>
              </a:ext>
            </a:extLst>
          </p:cNvPr>
          <p:cNvSpPr/>
          <p:nvPr/>
        </p:nvSpPr>
        <p:spPr>
          <a:xfrm>
            <a:off x="2917373" y="160631"/>
            <a:ext cx="576775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kumimoji="0" lang="zh-CN" altLang="en-US" sz="4000" b="1" i="0" u="none" strike="noStrike" kern="1200" cap="none" spc="100" normalizeH="0" noProof="0" dirty="0" smtClean="0">
                <a:ln>
                  <a:noFill/>
                </a:ln>
                <a:solidFill>
                  <a:srgbClr val="FFFFFF"/>
                </a:solidFill>
                <a:effectLst/>
                <a:uLnTx/>
                <a:uFillTx/>
                <a:latin typeface="DFKai-SB" panose="03000509000000000000" pitchFamily="65" charset="-120"/>
                <a:ea typeface="DFKai-SB" panose="03000509000000000000" pitchFamily="65" charset="-120"/>
              </a:rPr>
              <a:t>辨別</a:t>
            </a:r>
            <a:r>
              <a:rPr kumimoji="0" lang="zh-CN" altLang="en-US" sz="4000" b="1" i="0" u="none" strike="noStrike" kern="1200" cap="none" spc="100" normalizeH="0" noProof="0" dirty="0">
                <a:ln>
                  <a:noFill/>
                </a:ln>
                <a:solidFill>
                  <a:srgbClr val="FFFFFF"/>
                </a:solidFill>
                <a:effectLst/>
                <a:uLnTx/>
                <a:uFillTx/>
                <a:latin typeface="DFKai-SB" panose="03000509000000000000" pitchFamily="65" charset="-120"/>
                <a:ea typeface="DFKai-SB" panose="03000509000000000000" pitchFamily="65" charset="-120"/>
              </a:rPr>
              <a:t>虛假資訊的策略</a:t>
            </a:r>
            <a:endParaRPr lang="zh-CN" altLang="en-US" sz="4000" b="1" spc="100" dirty="0">
              <a:solidFill>
                <a:srgbClr val="FFFFFF"/>
              </a:solidFill>
              <a:latin typeface="DFKai-SB" panose="03000509000000000000" pitchFamily="65" charset="-120"/>
              <a:ea typeface="DFKai-SB" panose="03000509000000000000" pitchFamily="65" charset="-120"/>
            </a:endParaRPr>
          </a:p>
        </p:txBody>
      </p:sp>
      <p:pic>
        <p:nvPicPr>
          <p:cNvPr id="9" name="Picture 8"/>
          <p:cNvPicPr>
            <a:picLocks noChangeAspect="1"/>
          </p:cNvPicPr>
          <p:nvPr/>
        </p:nvPicPr>
        <p:blipFill>
          <a:blip r:embed="rId3"/>
          <a:stretch>
            <a:fillRect/>
          </a:stretch>
        </p:blipFill>
        <p:spPr>
          <a:xfrm>
            <a:off x="6631048" y="5865181"/>
            <a:ext cx="4108158" cy="709460"/>
          </a:xfrm>
          <a:prstGeom prst="rect">
            <a:avLst/>
          </a:prstGeom>
        </p:spPr>
      </p:pic>
      <p:pic>
        <p:nvPicPr>
          <p:cNvPr id="11" name="Picture 10"/>
          <p:cNvPicPr>
            <a:picLocks noChangeAspect="1"/>
          </p:cNvPicPr>
          <p:nvPr/>
        </p:nvPicPr>
        <p:blipFill>
          <a:blip r:embed="rId4"/>
          <a:stretch>
            <a:fillRect/>
          </a:stretch>
        </p:blipFill>
        <p:spPr>
          <a:xfrm>
            <a:off x="6453050" y="2004655"/>
            <a:ext cx="5338355" cy="3343985"/>
          </a:xfrm>
          <a:prstGeom prst="rect">
            <a:avLst/>
          </a:prstGeom>
        </p:spPr>
      </p:pic>
      <p:pic>
        <p:nvPicPr>
          <p:cNvPr id="2" name="Picture 1"/>
          <p:cNvPicPr>
            <a:picLocks noChangeAspect="1"/>
          </p:cNvPicPr>
          <p:nvPr/>
        </p:nvPicPr>
        <p:blipFill>
          <a:blip r:embed="rId5"/>
          <a:stretch>
            <a:fillRect/>
          </a:stretch>
        </p:blipFill>
        <p:spPr>
          <a:xfrm>
            <a:off x="3587931" y="1078610"/>
            <a:ext cx="4645792" cy="649257"/>
          </a:xfrm>
          <a:prstGeom prst="rect">
            <a:avLst/>
          </a:prstGeom>
        </p:spPr>
      </p:pic>
      <p:pic>
        <p:nvPicPr>
          <p:cNvPr id="5" name="Picture 4"/>
          <p:cNvPicPr>
            <a:picLocks noChangeAspect="1"/>
          </p:cNvPicPr>
          <p:nvPr/>
        </p:nvPicPr>
        <p:blipFill>
          <a:blip r:embed="rId6"/>
          <a:stretch>
            <a:fillRect/>
          </a:stretch>
        </p:blipFill>
        <p:spPr>
          <a:xfrm>
            <a:off x="336457" y="1996723"/>
            <a:ext cx="5849808" cy="3321289"/>
          </a:xfrm>
          <a:prstGeom prst="rect">
            <a:avLst/>
          </a:prstGeom>
        </p:spPr>
      </p:pic>
      <p:sp>
        <p:nvSpPr>
          <p:cNvPr id="12" name="文字方塊 6">
            <a:extLst>
              <a:ext uri="{FF2B5EF4-FFF2-40B4-BE49-F238E27FC236}">
                <a16:creationId xmlns:a16="http://schemas.microsoft.com/office/drawing/2014/main" id="{A342FBA3-F138-4536-94F0-E755FEAED0FE}"/>
              </a:ext>
            </a:extLst>
          </p:cNvPr>
          <p:cNvSpPr txBox="1"/>
          <p:nvPr/>
        </p:nvSpPr>
        <p:spPr>
          <a:xfrm>
            <a:off x="374469" y="5902216"/>
            <a:ext cx="6078582" cy="646331"/>
          </a:xfrm>
          <a:prstGeom prst="rect">
            <a:avLst/>
          </a:prstGeom>
          <a:noFill/>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資料來源：教育局</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「真假資訊要認清」小貼士</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p>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https://www.edb.gov.hk/attachment/tc/edu-system/primary-secondary/applicable-to-primary-secondary/it-in-edu/Information-Literacy/Smart_Tips_for_Spotting_Fake_News_chi_poster.pdf)</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467727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D49E47DE-FA67-4D45-AE27-E2322E2CDBC4}"/>
              </a:ext>
            </a:extLst>
          </p:cNvPr>
          <p:cNvSpPr/>
          <p:nvPr/>
        </p:nvSpPr>
        <p:spPr bwMode="auto">
          <a:xfrm>
            <a:off x="4797363" y="418114"/>
            <a:ext cx="2354263"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HK" altLang="en-US" sz="3600" b="1" spc="400" dirty="0">
                <a:solidFill>
                  <a:srgbClr val="C80404"/>
                </a:solidFill>
                <a:latin typeface="標楷體" panose="03000509000000000000" pitchFamily="65" charset="-120"/>
                <a:ea typeface="標楷體" panose="03000509000000000000" pitchFamily="65" charset="-120"/>
              </a:rPr>
              <a:t>學習目標</a:t>
            </a:r>
            <a:endParaRPr lang="zh-CN" altLang="en-US" sz="3600" b="1" spc="400" dirty="0">
              <a:solidFill>
                <a:srgbClr val="C80404"/>
              </a:solidFill>
              <a:latin typeface="標楷體" panose="03000509000000000000" pitchFamily="65" charset="-120"/>
              <a:ea typeface="標楷體" panose="03000509000000000000" pitchFamily="65" charset="-120"/>
            </a:endParaRPr>
          </a:p>
        </p:txBody>
      </p:sp>
      <p:sp>
        <p:nvSpPr>
          <p:cNvPr id="10" name="直接连接符 8">
            <a:extLst>
              <a:ext uri="{FF2B5EF4-FFF2-40B4-BE49-F238E27FC236}">
                <a16:creationId xmlns:a16="http://schemas.microsoft.com/office/drawing/2014/main" id="{940CF188-83E7-401E-BF22-9520CED2B33A}"/>
              </a:ext>
            </a:extLst>
          </p:cNvPr>
          <p:cNvSpPr>
            <a:spLocks noChangeShapeType="1"/>
          </p:cNvSpPr>
          <p:nvPr/>
        </p:nvSpPr>
        <p:spPr bwMode="auto">
          <a:xfrm flipV="1">
            <a:off x="7558026" y="849914"/>
            <a:ext cx="1485900"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 name="直接连接符 10">
            <a:extLst>
              <a:ext uri="{FF2B5EF4-FFF2-40B4-BE49-F238E27FC236}">
                <a16:creationId xmlns:a16="http://schemas.microsoft.com/office/drawing/2014/main" id="{154B1987-4EDA-4A61-8BEC-6C5E6C3A7B45}"/>
              </a:ext>
            </a:extLst>
          </p:cNvPr>
          <p:cNvSpPr>
            <a:spLocks noChangeShapeType="1"/>
          </p:cNvSpPr>
          <p:nvPr/>
        </p:nvSpPr>
        <p:spPr bwMode="auto">
          <a:xfrm flipV="1">
            <a:off x="2779651" y="849914"/>
            <a:ext cx="1590675"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 name="椭圆 13">
            <a:extLst>
              <a:ext uri="{FF2B5EF4-FFF2-40B4-BE49-F238E27FC236}">
                <a16:creationId xmlns:a16="http://schemas.microsoft.com/office/drawing/2014/main" id="{4E12ADBC-8C3C-4703-9268-98722212D808}"/>
              </a:ext>
            </a:extLst>
          </p:cNvPr>
          <p:cNvSpPr>
            <a:spLocks noChangeArrowheads="1"/>
          </p:cNvSpPr>
          <p:nvPr/>
        </p:nvSpPr>
        <p:spPr bwMode="auto">
          <a:xfrm>
            <a:off x="4506851" y="775302"/>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13" name="椭圆 17">
            <a:extLst>
              <a:ext uri="{FF2B5EF4-FFF2-40B4-BE49-F238E27FC236}">
                <a16:creationId xmlns:a16="http://schemas.microsoft.com/office/drawing/2014/main" id="{FC47C25B-7DED-45EA-9A46-B6E5083A92FC}"/>
              </a:ext>
            </a:extLst>
          </p:cNvPr>
          <p:cNvSpPr>
            <a:spLocks noChangeArrowheads="1"/>
          </p:cNvSpPr>
          <p:nvPr/>
        </p:nvSpPr>
        <p:spPr bwMode="auto">
          <a:xfrm>
            <a:off x="7316726" y="775302"/>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14" name="内容占位符 2">
            <a:extLst>
              <a:ext uri="{FF2B5EF4-FFF2-40B4-BE49-F238E27FC236}">
                <a16:creationId xmlns:a16="http://schemas.microsoft.com/office/drawing/2014/main" id="{C0EAD8F3-7C43-43F8-91B7-B4CEFEE0119B}"/>
              </a:ext>
            </a:extLst>
          </p:cNvPr>
          <p:cNvSpPr txBox="1">
            <a:spLocks noChangeArrowheads="1"/>
          </p:cNvSpPr>
          <p:nvPr/>
        </p:nvSpPr>
        <p:spPr bwMode="auto">
          <a:xfrm>
            <a:off x="770338" y="1418408"/>
            <a:ext cx="10635360" cy="4964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HK" altLang="en-US" b="1" dirty="0" smtClean="0">
                <a:latin typeface="標楷體" panose="03000509000000000000" pitchFamily="65" charset="-120"/>
                <a:ea typeface="標楷體" panose="03000509000000000000" pitchFamily="65" charset="-120"/>
              </a:rPr>
              <a:t>知識</a:t>
            </a:r>
            <a:endParaRPr lang="en-US" altLang="zh-HK" b="1" dirty="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認識</a:t>
            </a:r>
            <a:r>
              <a:rPr lang="zh-TW" altLang="en-US" sz="2400" dirty="0">
                <a:latin typeface="標楷體" panose="03000509000000000000" pitchFamily="65" charset="-120"/>
                <a:ea typeface="標楷體" panose="03000509000000000000" pitchFamily="65" charset="-120"/>
              </a:rPr>
              <a:t>資訊</a:t>
            </a:r>
            <a:r>
              <a:rPr lang="zh-TW" altLang="en-US" sz="2400" dirty="0" smtClean="0">
                <a:latin typeface="標楷體" panose="03000509000000000000" pitchFamily="65" charset="-120"/>
                <a:ea typeface="標楷體" panose="03000509000000000000" pitchFamily="65" charset="-120"/>
              </a:rPr>
              <a:t>素養</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認識資訊科技</a:t>
            </a:r>
            <a:r>
              <a:rPr lang="zh-TW" altLang="en-US" sz="2400" dirty="0">
                <a:latin typeface="標楷體" panose="03000509000000000000" pitchFamily="65" charset="-120"/>
                <a:ea typeface="標楷體" panose="03000509000000000000" pitchFamily="65" charset="-120"/>
              </a:rPr>
              <a:t>對社會發展的</a:t>
            </a:r>
            <a:r>
              <a:rPr lang="zh-TW" altLang="en-US" sz="2400" dirty="0" smtClean="0">
                <a:latin typeface="標楷體" panose="03000509000000000000" pitchFamily="65" charset="-120"/>
                <a:ea typeface="標楷體" panose="03000509000000000000" pitchFamily="65" charset="-120"/>
              </a:rPr>
              <a:t>影響</a:t>
            </a:r>
            <a:endParaRPr lang="en-US" altLang="zh-CN" sz="2400" dirty="0">
              <a:latin typeface="標楷體" panose="03000509000000000000" pitchFamily="65" charset="-120"/>
              <a:ea typeface="標楷體" panose="03000509000000000000" pitchFamily="65" charset="-120"/>
            </a:endParaRPr>
          </a:p>
          <a:p>
            <a:r>
              <a:rPr lang="zh-CN" altLang="en-US" sz="2400" dirty="0" smtClean="0">
                <a:latin typeface="標楷體" panose="03000509000000000000" pitchFamily="65" charset="-120"/>
                <a:ea typeface="標楷體" panose="03000509000000000000" pitchFamily="65" charset="-120"/>
              </a:rPr>
              <a:t>了</a:t>
            </a:r>
            <a:r>
              <a:rPr lang="zh-TW" altLang="en-US" sz="2400" dirty="0">
                <a:latin typeface="標楷體" panose="03000509000000000000" pitchFamily="65" charset="-120"/>
                <a:ea typeface="標楷體" panose="03000509000000000000" pitchFamily="65" charset="-120"/>
              </a:rPr>
              <a:t>解使用</a:t>
            </a:r>
            <a:r>
              <a:rPr lang="zh-CN" altLang="en-US" sz="2400" dirty="0">
                <a:latin typeface="標楷體" panose="03000509000000000000" pitchFamily="65" charset="-120"/>
                <a:ea typeface="標楷體" panose="03000509000000000000" pitchFamily="65" charset="-120"/>
              </a:rPr>
              <a:t>資訊</a:t>
            </a:r>
            <a:r>
              <a:rPr lang="zh-TW" altLang="en-US" sz="2400" dirty="0">
                <a:latin typeface="標楷體" panose="03000509000000000000" pitchFamily="65" charset="-120"/>
                <a:ea typeface="標楷體" panose="03000509000000000000" pitchFamily="65" charset="-120"/>
              </a:rPr>
              <a:t>科技的道德操守和</a:t>
            </a:r>
            <a:r>
              <a:rPr lang="zh-CN" altLang="en-US" sz="2400" dirty="0">
                <a:latin typeface="標楷體" panose="03000509000000000000" pitchFamily="65" charset="-120"/>
                <a:ea typeface="標楷體" panose="03000509000000000000" pitchFamily="65" charset="-120"/>
              </a:rPr>
              <a:t>相關</a:t>
            </a:r>
            <a:r>
              <a:rPr lang="zh-TW" altLang="en-US" sz="2400" dirty="0" smtClean="0">
                <a:latin typeface="標楷體" panose="03000509000000000000" pitchFamily="65" charset="-120"/>
                <a:ea typeface="標楷體" panose="03000509000000000000" pitchFamily="65" charset="-120"/>
              </a:rPr>
              <a:t>法律規範</a:t>
            </a:r>
            <a:endParaRPr lang="en-US" altLang="zh-TW" sz="2400" dirty="0" smtClean="0">
              <a:latin typeface="標楷體" panose="03000509000000000000" pitchFamily="65" charset="-120"/>
              <a:ea typeface="標楷體" panose="03000509000000000000" pitchFamily="65" charset="-120"/>
            </a:endParaRPr>
          </a:p>
          <a:p>
            <a:pPr marL="0" indent="0">
              <a:buNone/>
            </a:pPr>
            <a:r>
              <a:rPr lang="zh-TW" altLang="en-US" b="1" dirty="0" smtClean="0">
                <a:latin typeface="標楷體" panose="03000509000000000000" pitchFamily="65" charset="-120"/>
                <a:ea typeface="標楷體" panose="03000509000000000000" pitchFamily="65" charset="-120"/>
              </a:rPr>
              <a:t>技能</a:t>
            </a:r>
            <a:endParaRPr lang="en-US" altLang="zh-TW" b="1" dirty="0">
              <a:latin typeface="標楷體" panose="03000509000000000000" pitchFamily="65" charset="-120"/>
              <a:ea typeface="標楷體" panose="03000509000000000000" pitchFamily="65" charset="-120"/>
            </a:endParaRPr>
          </a:p>
          <a:p>
            <a:r>
              <a:rPr lang="zh-CN" altLang="en-US" sz="2400" dirty="0" smtClean="0">
                <a:latin typeface="標楷體" panose="03000509000000000000" pitchFamily="65" charset="-120"/>
                <a:ea typeface="標楷體" panose="03000509000000000000" pitchFamily="65" charset="-120"/>
              </a:rPr>
              <a:t>建立</a:t>
            </a:r>
            <a:r>
              <a:rPr lang="zh-CN" altLang="en-US" sz="2400" dirty="0">
                <a:latin typeface="標楷體" panose="03000509000000000000" pitchFamily="65" charset="-120"/>
                <a:ea typeface="標楷體" panose="03000509000000000000" pitchFamily="65" charset="-120"/>
              </a:rPr>
              <a:t>慎思明辨的能力</a:t>
            </a:r>
            <a:r>
              <a:rPr lang="zh-CN" altLang="en-US" sz="2400" dirty="0" smtClean="0">
                <a:latin typeface="標楷體" panose="03000509000000000000" pitchFamily="65" charset="-120"/>
                <a:ea typeface="標楷體" panose="03000509000000000000" pitchFamily="65" charset="-120"/>
              </a:rPr>
              <a:t>，辨識</a:t>
            </a:r>
            <a:r>
              <a:rPr lang="zh-TW" altLang="en-US" sz="2400" dirty="0" smtClean="0">
                <a:latin typeface="標楷體" panose="03000509000000000000" pitchFamily="65" charset="-120"/>
                <a:ea typeface="標楷體" panose="03000509000000000000" pitchFamily="65" charset="-120"/>
              </a:rPr>
              <a:t>資訊真偽</a:t>
            </a:r>
            <a:r>
              <a:rPr lang="zh-TW" altLang="en-US" sz="2400" dirty="0">
                <a:latin typeface="標楷體" panose="03000509000000000000" pitchFamily="65" charset="-120"/>
                <a:ea typeface="標楷體" panose="03000509000000000000" pitchFamily="65" charset="-120"/>
              </a:rPr>
              <a:t>，理性思考、反思和獨立</a:t>
            </a:r>
            <a:r>
              <a:rPr lang="zh-TW" altLang="en-US" sz="2400" dirty="0" smtClean="0">
                <a:latin typeface="標楷體" panose="03000509000000000000" pitchFamily="65" charset="-120"/>
                <a:ea typeface="標楷體" panose="03000509000000000000" pitchFamily="65" charset="-120"/>
              </a:rPr>
              <a:t>思考，成為</a:t>
            </a:r>
            <a:r>
              <a:rPr lang="zh-TW" altLang="en-US" sz="2400" dirty="0">
                <a:latin typeface="標楷體" panose="03000509000000000000" pitchFamily="65" charset="-120"/>
                <a:ea typeface="標楷體" panose="03000509000000000000" pitchFamily="65" charset="-120"/>
              </a:rPr>
              <a:t>終身學習者</a:t>
            </a:r>
            <a:endParaRPr lang="en-US" altLang="zh-TW" sz="2400" dirty="0">
              <a:latin typeface="標楷體" panose="03000509000000000000" pitchFamily="65" charset="-120"/>
              <a:ea typeface="標楷體" panose="03000509000000000000" pitchFamily="65" charset="-120"/>
            </a:endParaRPr>
          </a:p>
          <a:p>
            <a:pPr marL="0" indent="0">
              <a:buNone/>
            </a:pPr>
            <a:r>
              <a:rPr lang="zh-TW" altLang="en-US" b="1" dirty="0">
                <a:latin typeface="標楷體" panose="03000509000000000000" pitchFamily="65" charset="-120"/>
                <a:ea typeface="標楷體" panose="03000509000000000000" pitchFamily="65" charset="-120"/>
              </a:rPr>
              <a:t>價值觀</a:t>
            </a:r>
            <a:endParaRPr lang="en-US" altLang="zh-TW" b="1" dirty="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建立</a:t>
            </a:r>
            <a:r>
              <a:rPr lang="zh-CN" altLang="en-US" sz="2400" dirty="0">
                <a:latin typeface="標楷體" panose="03000509000000000000" pitchFamily="65" charset="-120"/>
                <a:ea typeface="標楷體" panose="03000509000000000000" pitchFamily="65" charset="-120"/>
              </a:rPr>
              <a:t>資訊安全意識</a:t>
            </a:r>
            <a:endParaRPr lang="en-US" altLang="zh-CN" sz="2400" dirty="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培養</a:t>
            </a:r>
            <a:r>
              <a:rPr lang="zh-CN" altLang="en-US" sz="2400" dirty="0" smtClean="0">
                <a:latin typeface="標楷體" panose="03000509000000000000" pitchFamily="65" charset="-120"/>
                <a:ea typeface="標楷體" panose="03000509000000000000" pitchFamily="65" charset="-120"/>
              </a:rPr>
              <a:t>使用</a:t>
            </a:r>
            <a:r>
              <a:rPr lang="zh-TW" altLang="en-US" sz="2400" dirty="0" smtClean="0">
                <a:latin typeface="標楷體" panose="03000509000000000000" pitchFamily="65" charset="-120"/>
                <a:ea typeface="標楷體" panose="03000509000000000000" pitchFamily="65" charset="-120"/>
              </a:rPr>
              <a:t>媒體</a:t>
            </a:r>
            <a:r>
              <a:rPr lang="zh-CN" altLang="en-US" sz="2400" dirty="0" smtClean="0">
                <a:latin typeface="標楷體" panose="03000509000000000000" pitchFamily="65" charset="-120"/>
                <a:ea typeface="標楷體" panose="03000509000000000000" pitchFamily="65" charset="-120"/>
              </a:rPr>
              <a:t>資訊</a:t>
            </a:r>
            <a:r>
              <a:rPr lang="zh-CN" altLang="en-US" sz="2400" dirty="0">
                <a:latin typeface="標楷體" panose="03000509000000000000" pitchFamily="65" charset="-120"/>
                <a:ea typeface="標楷體" panose="03000509000000000000" pitchFamily="65" charset="-120"/>
              </a:rPr>
              <a:t>的道德操守</a:t>
            </a:r>
            <a:r>
              <a:rPr lang="zh-CN" altLang="en-US"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成為</a:t>
            </a:r>
            <a:r>
              <a:rPr lang="zh-CN" altLang="en-US" sz="2400" dirty="0" smtClean="0">
                <a:latin typeface="標楷體" panose="03000509000000000000" pitchFamily="65" charset="-120"/>
                <a:ea typeface="標楷體" panose="03000509000000000000" pitchFamily="65" charset="-120"/>
              </a:rPr>
              <a:t>守法</a:t>
            </a:r>
            <a:r>
              <a:rPr lang="zh-TW" altLang="en-US" sz="2400" dirty="0">
                <a:latin typeface="標楷體" panose="03000509000000000000" pitchFamily="65" charset="-120"/>
                <a:ea typeface="標楷體" panose="03000509000000000000" pitchFamily="65" charset="-120"/>
              </a:rPr>
              <a:t>及</a:t>
            </a:r>
            <a:r>
              <a:rPr lang="zh-TW" altLang="en-US" sz="2400" dirty="0" smtClean="0">
                <a:latin typeface="標楷體" panose="03000509000000000000" pitchFamily="65" charset="-120"/>
                <a:ea typeface="標楷體" panose="03000509000000000000" pitchFamily="65" charset="-120"/>
              </a:rPr>
              <a:t>負責任的公民，身體力行</a:t>
            </a:r>
            <a:r>
              <a:rPr lang="zh-CN" altLang="en-US" sz="2400" dirty="0" smtClean="0">
                <a:latin typeface="標楷體" panose="03000509000000000000" pitchFamily="65" charset="-120"/>
                <a:ea typeface="標楷體" panose="03000509000000000000" pitchFamily="65" charset="-120"/>
              </a:rPr>
              <a:t>共同</a:t>
            </a:r>
            <a:r>
              <a:rPr lang="zh-TW" altLang="en-US" sz="2400" dirty="0" smtClean="0">
                <a:latin typeface="標楷體" panose="03000509000000000000" pitchFamily="65" charset="-120"/>
                <a:ea typeface="標楷體" panose="03000509000000000000" pitchFamily="65" charset="-120"/>
              </a:rPr>
              <a:t>保障</a:t>
            </a:r>
            <a:r>
              <a:rPr lang="zh-TW" altLang="en-US" sz="2400" dirty="0">
                <a:latin typeface="標楷體" panose="03000509000000000000" pitchFamily="65" charset="-120"/>
                <a:ea typeface="標楷體" panose="03000509000000000000" pitchFamily="65" charset="-120"/>
              </a:rPr>
              <a:t>大眾</a:t>
            </a:r>
            <a:r>
              <a:rPr lang="zh-TW" altLang="en-US" sz="2400" dirty="0" smtClean="0">
                <a:latin typeface="標楷體" panose="03000509000000000000" pitchFamily="65" charset="-120"/>
                <a:ea typeface="標楷體" panose="03000509000000000000" pitchFamily="65" charset="-120"/>
              </a:rPr>
              <a:t>利益 </a:t>
            </a:r>
            <a:endParaRPr lang="zh-CN" altLang="en-US" sz="24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68635" y="836407"/>
            <a:ext cx="4275529" cy="523220"/>
          </a:xfrm>
          <a:prstGeom prst="rect">
            <a:avLst/>
          </a:prstGeom>
        </p:spPr>
        <p:txBody>
          <a:bodyPr wrap="none">
            <a:spAutoFit/>
          </a:bodyPr>
          <a:lstStyle/>
          <a:p>
            <a:pPr algn="ctr" fontAlgn="base"/>
            <a:r>
              <a:rPr lang="zh-TW" altLang="en-US" sz="2800" b="1" spc="100" dirty="0">
                <a:latin typeface="標楷體" panose="03000509000000000000" pitchFamily="65" charset="-120"/>
                <a:ea typeface="標楷體" panose="03000509000000000000" pitchFamily="65" charset="-120"/>
              </a:rPr>
              <a:t>如何識別假新聞和假資訊</a:t>
            </a:r>
            <a:endParaRPr lang="zh-TW" altLang="en-US" sz="2800" b="1" i="0" spc="100" dirty="0">
              <a:effectLst/>
              <a:latin typeface="標楷體" panose="03000509000000000000" pitchFamily="65" charset="-120"/>
              <a:ea typeface="標楷體" panose="03000509000000000000" pitchFamily="65" charset="-120"/>
            </a:endParaRPr>
          </a:p>
        </p:txBody>
      </p:sp>
      <p:sp>
        <p:nvSpPr>
          <p:cNvPr id="3" name="矩形 2"/>
          <p:cNvSpPr/>
          <p:nvPr/>
        </p:nvSpPr>
        <p:spPr>
          <a:xfrm>
            <a:off x="1887012" y="1334455"/>
            <a:ext cx="7787121" cy="461665"/>
          </a:xfrm>
          <a:prstGeom prst="rect">
            <a:avLst/>
          </a:prstGeom>
        </p:spPr>
        <p:txBody>
          <a:bodyPr wrap="square">
            <a:spAutoFit/>
          </a:bodyPr>
          <a:lstStyle/>
          <a:p>
            <a:pPr algn="just" fontAlgn="base"/>
            <a:r>
              <a:rPr lang="zh-TW" altLang="en-US" sz="2400" spc="100" dirty="0" smtClean="0">
                <a:latin typeface="標楷體" panose="03000509000000000000" pitchFamily="65" charset="-120"/>
                <a:ea typeface="標楷體" panose="03000509000000000000" pitchFamily="65" charset="-120"/>
              </a:rPr>
              <a:t>我們也可以</a:t>
            </a:r>
            <a:r>
              <a:rPr lang="zh-TW" altLang="en-US" sz="2400" spc="100" dirty="0">
                <a:latin typeface="標楷體" panose="03000509000000000000" pitchFamily="65" charset="-120"/>
                <a:ea typeface="標楷體" panose="03000509000000000000" pitchFamily="65" charset="-120"/>
              </a:rPr>
              <a:t>透過以下方法，就網上的訊息進行查證：</a:t>
            </a: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3836" y="2560867"/>
            <a:ext cx="2714407" cy="2230196"/>
          </a:xfrm>
          <a:prstGeom prst="rect">
            <a:avLst/>
          </a:prstGeom>
        </p:spPr>
      </p:pic>
      <p:sp>
        <p:nvSpPr>
          <p:cNvPr id="6" name="矩形 5"/>
          <p:cNvSpPr/>
          <p:nvPr/>
        </p:nvSpPr>
        <p:spPr>
          <a:xfrm>
            <a:off x="944389" y="6385836"/>
            <a:ext cx="5463099" cy="307777"/>
          </a:xfrm>
          <a:prstGeom prst="rect">
            <a:avLst/>
          </a:prstGeom>
        </p:spPr>
        <p:txBody>
          <a:bodyPr wrap="non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資料來源：守網者─分辦虛假資訊</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https://cyberdefender.hk/fakenews/</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4" name="資料庫圖表 3">
            <a:extLst>
              <a:ext uri="{FF2B5EF4-FFF2-40B4-BE49-F238E27FC236}">
                <a16:creationId xmlns:a16="http://schemas.microsoft.com/office/drawing/2014/main" id="{A4106D2E-70EA-4333-A536-AEA7B9326047}"/>
              </a:ext>
            </a:extLst>
          </p:cNvPr>
          <p:cNvGraphicFramePr/>
          <p:nvPr>
            <p:extLst>
              <p:ext uri="{D42A27DB-BD31-4B8C-83A1-F6EECF244321}">
                <p14:modId xmlns:p14="http://schemas.microsoft.com/office/powerpoint/2010/main" val="1537979036"/>
              </p:ext>
            </p:extLst>
          </p:nvPr>
        </p:nvGraphicFramePr>
        <p:xfrm>
          <a:off x="675354" y="1577603"/>
          <a:ext cx="9348211" cy="4808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圖片 7">
            <a:extLst>
              <a:ext uri="{FF2B5EF4-FFF2-40B4-BE49-F238E27FC236}">
                <a16:creationId xmlns:a16="http://schemas.microsoft.com/office/drawing/2014/main" id="{1B855618-0037-4D0C-B887-CDFF171FC6BF}"/>
              </a:ext>
            </a:extLst>
          </p:cNvPr>
          <p:cNvPicPr>
            <a:picLocks noChangeAspect="1"/>
          </p:cNvPicPr>
          <p:nvPr/>
        </p:nvPicPr>
        <p:blipFill rotWithShape="1">
          <a:blip r:embed="rId8"/>
          <a:srcRect l="11462" t="37303" r="84494" b="56584"/>
          <a:stretch/>
        </p:blipFill>
        <p:spPr>
          <a:xfrm>
            <a:off x="431515" y="1736612"/>
            <a:ext cx="760288" cy="646331"/>
          </a:xfrm>
          <a:prstGeom prst="rect">
            <a:avLst/>
          </a:prstGeom>
          <a:ln>
            <a:noFill/>
          </a:ln>
          <a:effectLst>
            <a:softEdge rad="112500"/>
          </a:effectLst>
        </p:spPr>
      </p:pic>
      <p:pic>
        <p:nvPicPr>
          <p:cNvPr id="10" name="圖片 9">
            <a:extLst>
              <a:ext uri="{FF2B5EF4-FFF2-40B4-BE49-F238E27FC236}">
                <a16:creationId xmlns:a16="http://schemas.microsoft.com/office/drawing/2014/main" id="{F5AD3251-3BDC-490D-85D8-3C4B8B503EE2}"/>
              </a:ext>
            </a:extLst>
          </p:cNvPr>
          <p:cNvPicPr>
            <a:picLocks noChangeAspect="1"/>
          </p:cNvPicPr>
          <p:nvPr/>
        </p:nvPicPr>
        <p:blipFill rotWithShape="1">
          <a:blip r:embed="rId8"/>
          <a:srcRect l="11636" t="79103" r="84321" b="15486"/>
          <a:stretch/>
        </p:blipFill>
        <p:spPr>
          <a:xfrm>
            <a:off x="431515" y="5583053"/>
            <a:ext cx="760287" cy="572032"/>
          </a:xfrm>
          <a:prstGeom prst="rect">
            <a:avLst/>
          </a:prstGeom>
        </p:spPr>
      </p:pic>
      <p:pic>
        <p:nvPicPr>
          <p:cNvPr id="11" name="圖片 10">
            <a:extLst>
              <a:ext uri="{FF2B5EF4-FFF2-40B4-BE49-F238E27FC236}">
                <a16:creationId xmlns:a16="http://schemas.microsoft.com/office/drawing/2014/main" id="{74C455BB-C70B-4EFE-A1C6-9CD1A858E901}"/>
              </a:ext>
            </a:extLst>
          </p:cNvPr>
          <p:cNvPicPr>
            <a:picLocks noChangeAspect="1"/>
          </p:cNvPicPr>
          <p:nvPr/>
        </p:nvPicPr>
        <p:blipFill rotWithShape="1">
          <a:blip r:embed="rId8"/>
          <a:srcRect l="12282" t="52795" r="84931" b="40396"/>
          <a:stretch/>
        </p:blipFill>
        <p:spPr>
          <a:xfrm>
            <a:off x="1016307" y="2950831"/>
            <a:ext cx="523982" cy="719853"/>
          </a:xfrm>
          <a:prstGeom prst="rect">
            <a:avLst/>
          </a:prstGeom>
        </p:spPr>
      </p:pic>
      <p:pic>
        <p:nvPicPr>
          <p:cNvPr id="12" name="圖片 11">
            <a:extLst>
              <a:ext uri="{FF2B5EF4-FFF2-40B4-BE49-F238E27FC236}">
                <a16:creationId xmlns:a16="http://schemas.microsoft.com/office/drawing/2014/main" id="{F916E90F-AB96-45C0-83E0-A340B99EE8A0}"/>
              </a:ext>
            </a:extLst>
          </p:cNvPr>
          <p:cNvPicPr>
            <a:picLocks noChangeAspect="1"/>
          </p:cNvPicPr>
          <p:nvPr/>
        </p:nvPicPr>
        <p:blipFill rotWithShape="1">
          <a:blip r:embed="rId8"/>
          <a:srcRect l="11790" t="68466" r="85041" b="24725"/>
          <a:stretch/>
        </p:blipFill>
        <p:spPr>
          <a:xfrm>
            <a:off x="944389" y="4238572"/>
            <a:ext cx="595900" cy="719853"/>
          </a:xfrm>
          <a:prstGeom prst="rect">
            <a:avLst/>
          </a:prstGeom>
        </p:spPr>
      </p:pic>
      <p:sp>
        <p:nvSpPr>
          <p:cNvPr id="13" name="任意多边形: 形状 11">
            <a:extLst>
              <a:ext uri="{FF2B5EF4-FFF2-40B4-BE49-F238E27FC236}">
                <a16:creationId xmlns:a16="http://schemas.microsoft.com/office/drawing/2014/main" id="{87F590C2-356A-4A19-84D6-A2DB8F0001B7}"/>
              </a:ext>
            </a:extLst>
          </p:cNvPr>
          <p:cNvSpPr/>
          <p:nvPr/>
        </p:nvSpPr>
        <p:spPr>
          <a:xfrm>
            <a:off x="2804161" y="148852"/>
            <a:ext cx="576775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kumimoji="0" lang="zh-CN" altLang="en-US" sz="4000" b="1" i="0" u="none" strike="noStrike" kern="1200" cap="none" spc="100" normalizeH="0" noProof="0" dirty="0" smtClean="0">
                <a:ln>
                  <a:noFill/>
                </a:ln>
                <a:solidFill>
                  <a:srgbClr val="FFFFFF"/>
                </a:solidFill>
                <a:effectLst/>
                <a:uLnTx/>
                <a:uFillTx/>
                <a:latin typeface="DFKai-SB" panose="03000509000000000000" pitchFamily="65" charset="-120"/>
                <a:ea typeface="DFKai-SB" panose="03000509000000000000" pitchFamily="65" charset="-120"/>
              </a:rPr>
              <a:t>辨別</a:t>
            </a:r>
            <a:r>
              <a:rPr kumimoji="0" lang="zh-CN" altLang="en-US" sz="4000" b="1" i="0" u="none" strike="noStrike" kern="1200" cap="none" spc="100" normalizeH="0" noProof="0" dirty="0">
                <a:ln>
                  <a:noFill/>
                </a:ln>
                <a:solidFill>
                  <a:srgbClr val="FFFFFF"/>
                </a:solidFill>
                <a:effectLst/>
                <a:uLnTx/>
                <a:uFillTx/>
                <a:latin typeface="DFKai-SB" panose="03000509000000000000" pitchFamily="65" charset="-120"/>
                <a:ea typeface="DFKai-SB" panose="03000509000000000000" pitchFamily="65" charset="-120"/>
              </a:rPr>
              <a:t>虛假資訊的策略</a:t>
            </a:r>
            <a:endParaRPr lang="zh-CN" altLang="en-US" sz="4000" b="1" spc="100" dirty="0">
              <a:solidFill>
                <a:srgbClr val="FFFFFF"/>
              </a:solidFill>
              <a:latin typeface="DFKai-SB" panose="03000509000000000000" pitchFamily="65" charset="-120"/>
              <a:ea typeface="DFKai-SB" panose="03000509000000000000" pitchFamily="65" charset="-120"/>
            </a:endParaRPr>
          </a:p>
        </p:txBody>
      </p:sp>
      <p:sp>
        <p:nvSpPr>
          <p:cNvPr id="15" name="Freeform 5">
            <a:extLst>
              <a:ext uri="{FF2B5EF4-FFF2-40B4-BE49-F238E27FC236}">
                <a16:creationId xmlns:a16="http://schemas.microsoft.com/office/drawing/2014/main" id="{2BADA156-41C6-4A18-902B-9A3BD69B30B3}"/>
              </a:ext>
            </a:extLst>
          </p:cNvPr>
          <p:cNvSpPr/>
          <p:nvPr/>
        </p:nvSpPr>
        <p:spPr bwMode="auto">
          <a:xfrm>
            <a:off x="2958288" y="94210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7F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Tree>
    <p:extLst>
      <p:ext uri="{BB962C8B-B14F-4D97-AF65-F5344CB8AC3E}">
        <p14:creationId xmlns:p14="http://schemas.microsoft.com/office/powerpoint/2010/main" val="2485515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6">
            <a:extLst>
              <a:ext uri="{FF2B5EF4-FFF2-40B4-BE49-F238E27FC236}">
                <a16:creationId xmlns:a16="http://schemas.microsoft.com/office/drawing/2014/main" id="{7F9D6AA9-5D47-4746-AE61-0B3BF458AE9B}"/>
              </a:ext>
            </a:extLst>
          </p:cNvPr>
          <p:cNvSpPr txBox="1">
            <a:spLocks/>
          </p:cNvSpPr>
          <p:nvPr/>
        </p:nvSpPr>
        <p:spPr>
          <a:xfrm>
            <a:off x="1284822" y="1840352"/>
            <a:ext cx="9722790" cy="193394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a:lnSpc>
                <a:spcPct val="100000"/>
              </a:lnSpc>
              <a:spcBef>
                <a:spcPts val="0"/>
              </a:spcBef>
              <a:buFont typeface="Arial" panose="020B0604020202020204" pitchFamily="34" charset="0"/>
              <a:buChar char="•"/>
            </a:pPr>
            <a:r>
              <a:rPr lang="zh-TW" altLang="en-US" sz="2600" dirty="0">
                <a:latin typeface="標楷體" panose="03000509000000000000" pitchFamily="65" charset="-120"/>
                <a:ea typeface="標楷體" panose="03000509000000000000" pitchFamily="65" charset="-120"/>
              </a:rPr>
              <a:t>誰是訊息的製造者？</a:t>
            </a:r>
            <a:endParaRPr lang="en-US" altLang="zh-TW" sz="2600" dirty="0">
              <a:latin typeface="標楷體" panose="03000509000000000000" pitchFamily="65" charset="-120"/>
              <a:ea typeface="標楷體" panose="03000509000000000000" pitchFamily="65" charset="-120"/>
            </a:endParaRPr>
          </a:p>
          <a:p>
            <a:pPr>
              <a:lnSpc>
                <a:spcPct val="100000"/>
              </a:lnSpc>
              <a:spcBef>
                <a:spcPts val="0"/>
              </a:spcBef>
              <a:buFont typeface="Arial" panose="020B0604020202020204" pitchFamily="34" charset="0"/>
              <a:buChar char="•"/>
            </a:pPr>
            <a:r>
              <a:rPr lang="zh-TW" altLang="en-US" sz="2600" dirty="0">
                <a:latin typeface="標楷體" panose="03000509000000000000" pitchFamily="65" charset="-120"/>
                <a:ea typeface="標楷體" panose="03000509000000000000" pitchFamily="65" charset="-120"/>
              </a:rPr>
              <a:t>是誰將訊息轉發給我？</a:t>
            </a:r>
            <a:endParaRPr lang="en-US" altLang="zh-TW" sz="2600" dirty="0">
              <a:latin typeface="標楷體" panose="03000509000000000000" pitchFamily="65" charset="-120"/>
              <a:ea typeface="標楷體" panose="03000509000000000000" pitchFamily="65" charset="-120"/>
            </a:endParaRPr>
          </a:p>
          <a:p>
            <a:pPr>
              <a:lnSpc>
                <a:spcPct val="100000"/>
              </a:lnSpc>
              <a:spcBef>
                <a:spcPts val="0"/>
              </a:spcBef>
              <a:buFont typeface="Arial" panose="020B0604020202020204" pitchFamily="34" charset="0"/>
              <a:buChar char="•"/>
            </a:pPr>
            <a:r>
              <a:rPr lang="zh-TW" altLang="en-US" sz="2600" dirty="0">
                <a:latin typeface="標楷體" panose="03000509000000000000" pitchFamily="65" charset="-120"/>
                <a:ea typeface="標楷體" panose="03000509000000000000" pitchFamily="65" charset="-120"/>
              </a:rPr>
              <a:t>收到訊息後，我應如何應對？</a:t>
            </a:r>
            <a:endParaRPr lang="en-US" altLang="zh-TW" sz="2600" dirty="0">
              <a:latin typeface="標楷體" panose="03000509000000000000" pitchFamily="65" charset="-120"/>
              <a:ea typeface="標楷體" panose="03000509000000000000" pitchFamily="65" charset="-120"/>
            </a:endParaRPr>
          </a:p>
          <a:p>
            <a:pPr>
              <a:lnSpc>
                <a:spcPct val="100000"/>
              </a:lnSpc>
              <a:spcBef>
                <a:spcPts val="0"/>
              </a:spcBef>
              <a:buFont typeface="Arial" panose="020B0604020202020204" pitchFamily="34" charset="0"/>
              <a:buChar char="•"/>
            </a:pPr>
            <a:r>
              <a:rPr lang="zh-TW" altLang="en-US" sz="2600" dirty="0">
                <a:latin typeface="標楷體" panose="03000509000000000000" pitchFamily="65" charset="-120"/>
                <a:ea typeface="標楷體" panose="03000509000000000000" pitchFamily="65" charset="-120"/>
              </a:rPr>
              <a:t>訊息中包括哪些內容，而我可以從哪裡了解內容的真偽？</a:t>
            </a:r>
            <a:endParaRPr lang="en-US" altLang="zh-TW" sz="2600" dirty="0">
              <a:latin typeface="標楷體" panose="03000509000000000000" pitchFamily="65" charset="-120"/>
              <a:ea typeface="標楷體" panose="03000509000000000000" pitchFamily="65" charset="-120"/>
            </a:endParaRPr>
          </a:p>
          <a:p>
            <a:pPr>
              <a:lnSpc>
                <a:spcPct val="100000"/>
              </a:lnSpc>
              <a:spcBef>
                <a:spcPts val="0"/>
              </a:spcBef>
              <a:buFont typeface="Arial" panose="020B0604020202020204" pitchFamily="34" charset="0"/>
              <a:buChar char="•"/>
            </a:pPr>
            <a:r>
              <a:rPr lang="zh-TW" altLang="en-US" sz="2600" dirty="0">
                <a:latin typeface="標楷體" panose="03000509000000000000" pitchFamily="65" charset="-120"/>
                <a:ea typeface="標楷體" panose="03000509000000000000" pitchFamily="65" charset="-120"/>
              </a:rPr>
              <a:t>假如我將沒有查證的訊息轉發，會造成哪些嚴重後果？</a:t>
            </a:r>
            <a:endParaRPr lang="en-US" altLang="zh-TW" sz="2600" dirty="0">
              <a:latin typeface="標楷體" panose="03000509000000000000" pitchFamily="65" charset="-120"/>
              <a:ea typeface="標楷體" panose="03000509000000000000" pitchFamily="65" charset="-120"/>
            </a:endParaRPr>
          </a:p>
        </p:txBody>
      </p:sp>
      <p:sp>
        <p:nvSpPr>
          <p:cNvPr id="12" name="文字方塊 11">
            <a:extLst>
              <a:ext uri="{FF2B5EF4-FFF2-40B4-BE49-F238E27FC236}">
                <a16:creationId xmlns:a16="http://schemas.microsoft.com/office/drawing/2014/main" id="{06F35AA9-2E93-40FA-AB60-C92062C6566B}"/>
              </a:ext>
            </a:extLst>
          </p:cNvPr>
          <p:cNvSpPr txBox="1"/>
          <p:nvPr/>
        </p:nvSpPr>
        <p:spPr>
          <a:xfrm>
            <a:off x="434701" y="6160126"/>
            <a:ext cx="8121072" cy="523220"/>
          </a:xfrm>
          <a:prstGeom prst="rect">
            <a:avLst/>
          </a:prstGeom>
          <a:noFill/>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：高中</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公民與社會發展科</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X</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資訊素養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- 2019</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冠狀病毒病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(COVID-19)</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：「辨別虛假資訊</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https://ls.edb.hkedcity.net/file/public/self_learning/sl_covid19_ppt_s.pptx)</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剪去對角線角落矩形 1"/>
          <p:cNvSpPr/>
          <p:nvPr/>
        </p:nvSpPr>
        <p:spPr>
          <a:xfrm>
            <a:off x="2030449" y="1052440"/>
            <a:ext cx="7219010" cy="553701"/>
          </a:xfrm>
          <a:prstGeom prst="snip2Diag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0825" indent="-1520825" algn="just"/>
            <a:r>
              <a:rPr lang="zh-TW" altLang="en-US" sz="2800" dirty="0" smtClean="0">
                <a:solidFill>
                  <a:schemeClr val="tx1"/>
                </a:solidFill>
                <a:latin typeface="標楷體" panose="03000509000000000000" pitchFamily="65" charset="-120"/>
                <a:ea typeface="標楷體" panose="03000509000000000000" pitchFamily="65" charset="-120"/>
              </a:rPr>
              <a:t>在</a:t>
            </a:r>
            <a:r>
              <a:rPr lang="zh-TW" altLang="en-US" sz="2800" dirty="0">
                <a:solidFill>
                  <a:schemeClr val="tx1"/>
                </a:solidFill>
                <a:latin typeface="標楷體" panose="03000509000000000000" pitchFamily="65" charset="-120"/>
                <a:ea typeface="標楷體" panose="03000509000000000000" pitchFamily="65" charset="-120"/>
              </a:rPr>
              <a:t>收到網絡資訊時，</a:t>
            </a:r>
            <a:r>
              <a:rPr lang="zh-TW" altLang="en-US" sz="2800" dirty="0" smtClean="0">
                <a:solidFill>
                  <a:schemeClr val="tx1"/>
                </a:solidFill>
                <a:latin typeface="標楷體" panose="03000509000000000000" pitchFamily="65" charset="-120"/>
                <a:ea typeface="標楷體" panose="03000509000000000000" pitchFamily="65" charset="-120"/>
              </a:rPr>
              <a:t>我們要</a:t>
            </a:r>
            <a:r>
              <a:rPr lang="zh-TW" altLang="en-US" sz="2800" dirty="0">
                <a:solidFill>
                  <a:schemeClr val="tx1"/>
                </a:solidFill>
                <a:latin typeface="標楷體" panose="03000509000000000000" pitchFamily="65" charset="-120"/>
                <a:ea typeface="標楷體" panose="03000509000000000000" pitchFamily="65" charset="-120"/>
              </a:rPr>
              <a:t>仔細</a:t>
            </a:r>
            <a:r>
              <a:rPr lang="zh-TW" altLang="en-US" sz="2800" dirty="0" smtClean="0">
                <a:solidFill>
                  <a:schemeClr val="tx1"/>
                </a:solidFill>
                <a:latin typeface="標楷體" panose="03000509000000000000" pitchFamily="65" charset="-120"/>
                <a:ea typeface="標楷體" panose="03000509000000000000" pitchFamily="65" charset="-120"/>
              </a:rPr>
              <a:t>思考以下</a:t>
            </a:r>
            <a:r>
              <a:rPr lang="zh-TW" altLang="en-US" sz="2800" dirty="0">
                <a:solidFill>
                  <a:schemeClr val="tx1"/>
                </a:solidFill>
                <a:latin typeface="標楷體" panose="03000509000000000000" pitchFamily="65" charset="-120"/>
                <a:ea typeface="標楷體" panose="03000509000000000000" pitchFamily="65" charset="-120"/>
              </a:rPr>
              <a:t>。</a:t>
            </a:r>
            <a:endParaRPr lang="zh-HK" altLang="en-US" sz="2800" dirty="0">
              <a:solidFill>
                <a:schemeClr val="tx1"/>
              </a:solidFill>
              <a:latin typeface="標楷體" panose="03000509000000000000" pitchFamily="65" charset="-120"/>
              <a:ea typeface="標楷體" panose="03000509000000000000" pitchFamily="65" charset="-120"/>
            </a:endParaRPr>
          </a:p>
        </p:txBody>
      </p:sp>
      <p:sp>
        <p:nvSpPr>
          <p:cNvPr id="15" name="任意多边形: 形状 11">
            <a:extLst>
              <a:ext uri="{FF2B5EF4-FFF2-40B4-BE49-F238E27FC236}">
                <a16:creationId xmlns:a16="http://schemas.microsoft.com/office/drawing/2014/main" id="{87F590C2-356A-4A19-84D6-A2DB8F0001B7}"/>
              </a:ext>
            </a:extLst>
          </p:cNvPr>
          <p:cNvSpPr/>
          <p:nvPr/>
        </p:nvSpPr>
        <p:spPr>
          <a:xfrm>
            <a:off x="2697016" y="231504"/>
            <a:ext cx="6048438"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kumimoji="0" lang="zh-CN" altLang="en-US" sz="4000" b="1" i="0" u="none" strike="noStrike" kern="1200" cap="none" spc="10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rPr>
              <a:t>辨別</a:t>
            </a:r>
            <a:r>
              <a:rPr kumimoji="0" lang="zh-CN" altLang="en-US" sz="4000" b="1" i="0" u="none" strike="noStrike" kern="1200" cap="none" spc="100" normalizeH="0" baseline="0" noProof="0" dirty="0">
                <a:ln>
                  <a:noFill/>
                </a:ln>
                <a:solidFill>
                  <a:srgbClr val="FFFFFF"/>
                </a:solidFill>
                <a:effectLst/>
                <a:uLnTx/>
                <a:uFillTx/>
                <a:latin typeface="DFKai-SB" panose="03000509000000000000" pitchFamily="65" charset="-120"/>
                <a:ea typeface="DFKai-SB" panose="03000509000000000000" pitchFamily="65" charset="-120"/>
              </a:rPr>
              <a:t>虛假資訊的策略</a:t>
            </a:r>
            <a:endParaRPr lang="zh-CN" altLang="en-US" sz="4000" b="1" spc="100" dirty="0">
              <a:solidFill>
                <a:srgbClr val="FFFFFF"/>
              </a:solidFill>
              <a:latin typeface="DFKai-SB" panose="03000509000000000000" pitchFamily="65" charset="-120"/>
              <a:ea typeface="DFKai-SB" panose="03000509000000000000" pitchFamily="65" charset="-120"/>
            </a:endParaRPr>
          </a:p>
        </p:txBody>
      </p:sp>
      <p:pic>
        <p:nvPicPr>
          <p:cNvPr id="17" name="圖片 16"/>
          <p:cNvPicPr>
            <a:picLocks noChangeAspect="1"/>
          </p:cNvPicPr>
          <p:nvPr/>
        </p:nvPicPr>
        <p:blipFill rotWithShape="1">
          <a:blip r:embed="rId3"/>
          <a:srcRect l="30118" t="16863" r="28978" b="11981"/>
          <a:stretch/>
        </p:blipFill>
        <p:spPr>
          <a:xfrm>
            <a:off x="1284822" y="4058077"/>
            <a:ext cx="1889760" cy="1849121"/>
          </a:xfrm>
          <a:prstGeom prst="rect">
            <a:avLst/>
          </a:prstGeom>
          <a:ln>
            <a:noFill/>
          </a:ln>
          <a:effectLst>
            <a:softEdge rad="112500"/>
          </a:effectLst>
        </p:spPr>
      </p:pic>
      <p:pic>
        <p:nvPicPr>
          <p:cNvPr id="18" name="圖片 17"/>
          <p:cNvPicPr>
            <a:picLocks noChangeAspect="1"/>
          </p:cNvPicPr>
          <p:nvPr/>
        </p:nvPicPr>
        <p:blipFill rotWithShape="1">
          <a:blip r:embed="rId4"/>
          <a:srcRect l="29208" t="16256" r="28964" b="11626"/>
          <a:stretch/>
        </p:blipFill>
        <p:spPr>
          <a:xfrm>
            <a:off x="8565077" y="4050269"/>
            <a:ext cx="1732003" cy="1679746"/>
          </a:xfrm>
          <a:prstGeom prst="rect">
            <a:avLst/>
          </a:prstGeom>
          <a:ln>
            <a:noFill/>
          </a:ln>
          <a:effectLst>
            <a:softEdge rad="112500"/>
          </a:effectLst>
        </p:spPr>
      </p:pic>
      <p:sp>
        <p:nvSpPr>
          <p:cNvPr id="20" name="矩形 19"/>
          <p:cNvSpPr/>
          <p:nvPr/>
        </p:nvSpPr>
        <p:spPr>
          <a:xfrm>
            <a:off x="8745454" y="6187123"/>
            <a:ext cx="2262158" cy="461665"/>
          </a:xfrm>
          <a:prstGeom prst="rect">
            <a:avLst/>
          </a:prstGeom>
        </p:spPr>
        <p:txBody>
          <a:bodyPr wrap="none">
            <a:spAutoFit/>
          </a:bodyPr>
          <a:lstStyle/>
          <a:p>
            <a:r>
              <a:rPr lang="zh-TW" altLang="en-US" sz="1200" dirty="0">
                <a:latin typeface="標楷體" panose="03000509000000000000" pitchFamily="65" charset="-120"/>
                <a:ea typeface="標楷體" panose="03000509000000000000" pitchFamily="65" charset="-120"/>
              </a:rPr>
              <a:t>圖片來源</a:t>
            </a:r>
            <a:r>
              <a:rPr lang="en-US" altLang="zh-TW" sz="1200" dirty="0">
                <a:latin typeface="標楷體" panose="03000509000000000000" pitchFamily="65" charset="-120"/>
                <a:ea typeface="標楷體" panose="03000509000000000000" pitchFamily="65" charset="-120"/>
              </a:rPr>
              <a:t>: </a:t>
            </a:r>
            <a:r>
              <a:rPr lang="zh-TW" altLang="en-US" sz="1200" dirty="0">
                <a:latin typeface="標楷體" panose="03000509000000000000" pitchFamily="65" charset="-120"/>
                <a:ea typeface="標楷體" panose="03000509000000000000" pitchFamily="65" charset="-120"/>
              </a:rPr>
              <a:t>教育局教育</a:t>
            </a:r>
            <a:r>
              <a:rPr lang="zh-TW" altLang="en-US" sz="1200" dirty="0" smtClean="0">
                <a:latin typeface="標楷體" panose="03000509000000000000" pitchFamily="65" charset="-120"/>
                <a:ea typeface="標楷體" panose="03000509000000000000" pitchFamily="65" charset="-120"/>
              </a:rPr>
              <a:t>多媒體</a:t>
            </a:r>
            <a:endParaRPr lang="en-US" altLang="zh-TW" sz="1200" dirty="0" smtClean="0">
              <a:latin typeface="標楷體" panose="03000509000000000000" pitchFamily="65" charset="-120"/>
              <a:ea typeface="標楷體" panose="03000509000000000000" pitchFamily="65" charset="-120"/>
            </a:endParaRPr>
          </a:p>
          <a:p>
            <a:r>
              <a:rPr lang="zh-TW" altLang="en-US" sz="1200" dirty="0">
                <a:latin typeface="標楷體" panose="03000509000000000000" pitchFamily="65" charset="-120"/>
                <a:ea typeface="標楷體" panose="03000509000000000000" pitchFamily="65" charset="-120"/>
              </a:rPr>
              <a:t>守網者─分辦虛假</a:t>
            </a:r>
            <a:r>
              <a:rPr lang="zh-TW" altLang="en-US" sz="1200" dirty="0" smtClean="0">
                <a:latin typeface="標楷體" panose="03000509000000000000" pitchFamily="65" charset="-120"/>
                <a:ea typeface="標楷體" panose="03000509000000000000" pitchFamily="65" charset="-120"/>
              </a:rPr>
              <a:t>資訊</a:t>
            </a:r>
            <a:endParaRPr lang="en-US" altLang="zh-TW" sz="1200" dirty="0">
              <a:latin typeface="標楷體" panose="03000509000000000000" pitchFamily="65" charset="-120"/>
              <a:ea typeface="標楷體" panose="03000509000000000000" pitchFamily="65" charset="-120"/>
            </a:endParaRPr>
          </a:p>
        </p:txBody>
      </p:sp>
      <p:pic>
        <p:nvPicPr>
          <p:cNvPr id="16" name="Picture 15"/>
          <p:cNvPicPr>
            <a:picLocks noChangeAspect="1"/>
          </p:cNvPicPr>
          <p:nvPr/>
        </p:nvPicPr>
        <p:blipFill>
          <a:blip r:embed="rId5"/>
          <a:stretch>
            <a:fillRect/>
          </a:stretch>
        </p:blipFill>
        <p:spPr>
          <a:xfrm>
            <a:off x="4385434" y="4008063"/>
            <a:ext cx="2820595" cy="1949150"/>
          </a:xfrm>
          <a:prstGeom prst="rect">
            <a:avLst/>
          </a:prstGeom>
        </p:spPr>
      </p:pic>
    </p:spTree>
    <p:extLst>
      <p:ext uri="{BB962C8B-B14F-4D97-AF65-F5344CB8AC3E}">
        <p14:creationId xmlns:p14="http://schemas.microsoft.com/office/powerpoint/2010/main" val="10427285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33FD9ECD-A65C-409D-869A-AEA2A7783F78}"/>
              </a:ext>
            </a:extLst>
          </p:cNvPr>
          <p:cNvSpPr txBox="1"/>
          <p:nvPr/>
        </p:nvSpPr>
        <p:spPr>
          <a:xfrm>
            <a:off x="4433829" y="849527"/>
            <a:ext cx="2394314" cy="523220"/>
          </a:xfrm>
          <a:prstGeom prst="rect">
            <a:avLst/>
          </a:prstGeom>
          <a:noFill/>
        </p:spPr>
        <p:txBody>
          <a:bodyPr wrap="square">
            <a:spAutoFit/>
          </a:bodyPr>
          <a:lstStyle/>
          <a:p>
            <a:r>
              <a:rPr lang="zh-TW" altLang="en-US" sz="2800" b="1" spc="100" dirty="0">
                <a:latin typeface="DFKai-SB" panose="03000509000000000000" pitchFamily="65" charset="-120"/>
                <a:ea typeface="DFKai-SB" panose="03000509000000000000" pitchFamily="65" charset="-120"/>
              </a:rPr>
              <a:t>警惕網</a:t>
            </a:r>
            <a:r>
              <a:rPr lang="zh-CN" altLang="en-US" sz="2800" b="1" spc="100" dirty="0" smtClean="0">
                <a:latin typeface="DFKai-SB" panose="03000509000000000000" pitchFamily="65" charset="-120"/>
                <a:ea typeface="DFKai-SB" panose="03000509000000000000" pitchFamily="65" charset="-120"/>
              </a:rPr>
              <a:t>絡</a:t>
            </a:r>
            <a:r>
              <a:rPr lang="zh-TW" altLang="en-US" sz="2800" b="1" spc="100" dirty="0" smtClean="0">
                <a:latin typeface="DFKai-SB" panose="03000509000000000000" pitchFamily="65" charset="-120"/>
                <a:ea typeface="DFKai-SB" panose="03000509000000000000" pitchFamily="65" charset="-120"/>
              </a:rPr>
              <a:t>陷阱</a:t>
            </a:r>
            <a:endParaRPr lang="zh-CN" altLang="en-US" sz="2800" b="1" spc="100" dirty="0">
              <a:latin typeface="DFKai-SB" panose="03000509000000000000" pitchFamily="65" charset="-120"/>
              <a:ea typeface="DFKai-SB" panose="03000509000000000000" pitchFamily="65" charset="-120"/>
            </a:endParaRPr>
          </a:p>
        </p:txBody>
      </p:sp>
      <p:sp>
        <p:nvSpPr>
          <p:cNvPr id="3" name="Freeform 5">
            <a:extLst>
              <a:ext uri="{FF2B5EF4-FFF2-40B4-BE49-F238E27FC236}">
                <a16:creationId xmlns:a16="http://schemas.microsoft.com/office/drawing/2014/main" id="{0EABABF2-B75F-4756-AC69-F81C8CF8428F}"/>
              </a:ext>
            </a:extLst>
          </p:cNvPr>
          <p:cNvSpPr/>
          <p:nvPr/>
        </p:nvSpPr>
        <p:spPr bwMode="auto">
          <a:xfrm>
            <a:off x="621671" y="38183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0070C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5" name="文字方塊 4">
            <a:extLst>
              <a:ext uri="{FF2B5EF4-FFF2-40B4-BE49-F238E27FC236}">
                <a16:creationId xmlns:a16="http://schemas.microsoft.com/office/drawing/2014/main" id="{B924882D-8228-4817-8123-44075994D1AB}"/>
              </a:ext>
            </a:extLst>
          </p:cNvPr>
          <p:cNvSpPr txBox="1"/>
          <p:nvPr/>
        </p:nvSpPr>
        <p:spPr>
          <a:xfrm>
            <a:off x="568859" y="5283323"/>
            <a:ext cx="3387906" cy="892552"/>
          </a:xfrm>
          <a:prstGeom prst="rect">
            <a:avLst/>
          </a:prstGeom>
          <a:noFill/>
        </p:spPr>
        <p:txBody>
          <a:bodyPr wrap="squar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a:t>
            </a:r>
            <a:r>
              <a:rPr lang="zh-TW" altLang="en-US" sz="1400" i="0" dirty="0" smtClean="0">
                <a:effectLst/>
                <a:latin typeface="Times New Roman" panose="02020603050405020304" pitchFamily="18" charset="0"/>
                <a:ea typeface="標楷體" panose="03000509000000000000" pitchFamily="65" charset="-120"/>
                <a:cs typeface="Times New Roman" panose="02020603050405020304" pitchFamily="18" charset="0"/>
              </a:rPr>
              <a:t>來源</a:t>
            </a:r>
            <a:r>
              <a:rPr lang="zh-TW" altLang="en-US" sz="140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香港警務處 </a:t>
            </a:r>
            <a:r>
              <a:rPr lang="zh-TW" altLang="en-US" sz="1400" i="0" dirty="0">
                <a:effectLst/>
                <a:latin typeface="Times New Roman" panose="02020603050405020304" pitchFamily="18" charset="0"/>
                <a:ea typeface="標楷體" panose="03000509000000000000" pitchFamily="65" charset="-120"/>
                <a:cs typeface="Times New Roman" panose="02020603050405020304" pitchFamily="18" charset="0"/>
              </a:rPr>
              <a:t>反詐騙協調</a:t>
            </a:r>
            <a:r>
              <a:rPr lang="zh-TW" altLang="en-US" sz="1400" i="0" dirty="0" smtClean="0">
                <a:effectLst/>
                <a:latin typeface="Times New Roman" panose="02020603050405020304" pitchFamily="18" charset="0"/>
                <a:ea typeface="標楷體" panose="03000509000000000000" pitchFamily="65" charset="-120"/>
                <a:cs typeface="Times New Roman" panose="02020603050405020304" pitchFamily="18" charset="0"/>
              </a:rPr>
              <a:t>中心</a:t>
            </a:r>
            <a:endParaRPr lang="en-US" altLang="zh-TW" sz="1400" i="0" dirty="0" smtClean="0">
              <a:effectLst/>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i="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HK" altLang="en-US" sz="1400" i="0" dirty="0">
                <a:effectLst/>
                <a:latin typeface="Times New Roman" panose="02020603050405020304" pitchFamily="18" charset="0"/>
                <a:ea typeface="標楷體" panose="03000509000000000000" pitchFamily="65" charset="-120"/>
                <a:cs typeface="Times New Roman" panose="02020603050405020304" pitchFamily="18" charset="0"/>
              </a:rPr>
              <a:t>騙愛玩家</a:t>
            </a:r>
            <a:r>
              <a:rPr lang="en-US" altLang="zh-TW" sz="1400" i="0" dirty="0">
                <a:effectLst/>
                <a:latin typeface="Times New Roman" panose="02020603050405020304" pitchFamily="18" charset="0"/>
                <a:ea typeface="標楷體" panose="03000509000000000000" pitchFamily="65" charset="-120"/>
                <a:cs typeface="Times New Roman" panose="02020603050405020304" pitchFamily="18" charset="0"/>
              </a:rPr>
              <a:t>》</a:t>
            </a:r>
          </a:p>
          <a:p>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(https://www.adcc.gov.hk/zh-hk/video-detail/video-1493053211351011330.html)</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6" name="圖片 15">
            <a:hlinkClick r:id="rId2"/>
            <a:extLst>
              <a:ext uri="{FF2B5EF4-FFF2-40B4-BE49-F238E27FC236}">
                <a16:creationId xmlns:a16="http://schemas.microsoft.com/office/drawing/2014/main" id="{78974516-5065-4D72-817C-91A819ECE633}"/>
              </a:ext>
            </a:extLst>
          </p:cNvPr>
          <p:cNvPicPr>
            <a:picLocks noChangeAspect="1"/>
          </p:cNvPicPr>
          <p:nvPr/>
        </p:nvPicPr>
        <p:blipFill rotWithShape="1">
          <a:blip r:embed="rId3"/>
          <a:srcRect b="9152"/>
          <a:stretch/>
        </p:blipFill>
        <p:spPr>
          <a:xfrm>
            <a:off x="531223" y="3130817"/>
            <a:ext cx="3312840" cy="1692936"/>
          </a:xfrm>
          <a:prstGeom prst="rect">
            <a:avLst/>
          </a:prstGeom>
        </p:spPr>
      </p:pic>
      <p:sp>
        <p:nvSpPr>
          <p:cNvPr id="22" name="文字方塊 21">
            <a:extLst>
              <a:ext uri="{FF2B5EF4-FFF2-40B4-BE49-F238E27FC236}">
                <a16:creationId xmlns:a16="http://schemas.microsoft.com/office/drawing/2014/main" id="{0480010A-2F9A-4336-B062-DAB9E76FCEF4}"/>
              </a:ext>
            </a:extLst>
          </p:cNvPr>
          <p:cNvSpPr txBox="1"/>
          <p:nvPr/>
        </p:nvSpPr>
        <p:spPr>
          <a:xfrm>
            <a:off x="1146200" y="2638852"/>
            <a:ext cx="2697863" cy="461665"/>
          </a:xfrm>
          <a:prstGeom prst="rect">
            <a:avLst/>
          </a:prstGeom>
          <a:noFill/>
        </p:spPr>
        <p:txBody>
          <a:bodyPr wrap="square">
            <a:spAutoFit/>
          </a:bodyPr>
          <a:lstStyle/>
          <a:p>
            <a:r>
              <a:rPr lang="zh-TW" altLang="en-US" sz="2400" b="0" i="0" dirty="0">
                <a:effectLst/>
                <a:latin typeface="標楷體" panose="03000509000000000000" pitchFamily="65" charset="-120"/>
                <a:ea typeface="標楷體" panose="03000509000000000000" pitchFamily="65" charset="-120"/>
              </a:rPr>
              <a:t>網上情緣騙案</a:t>
            </a:r>
            <a:endParaRPr lang="zh-HK" altLang="en-US" sz="2400" dirty="0">
              <a:latin typeface="標楷體" panose="03000509000000000000" pitchFamily="65" charset="-120"/>
              <a:ea typeface="標楷體" panose="03000509000000000000" pitchFamily="65" charset="-120"/>
            </a:endParaRPr>
          </a:p>
        </p:txBody>
      </p:sp>
      <p:sp>
        <p:nvSpPr>
          <p:cNvPr id="13" name="Rectangle 14">
            <a:extLst>
              <a:ext uri="{FF2B5EF4-FFF2-40B4-BE49-F238E27FC236}">
                <a16:creationId xmlns:a16="http://schemas.microsoft.com/office/drawing/2014/main" id="{4FCEF922-BD0E-4883-AED7-3551ADAD518E}"/>
              </a:ext>
            </a:extLst>
          </p:cNvPr>
          <p:cNvSpPr/>
          <p:nvPr/>
        </p:nvSpPr>
        <p:spPr>
          <a:xfrm>
            <a:off x="4508470" y="4913992"/>
            <a:ext cx="3318675"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點擊圖像觀看短片</a:t>
            </a:r>
            <a:endParaRPr lang="en-US" altLang="zh-HK" b="1" dirty="0">
              <a:latin typeface="DFKai-SB" panose="03000509000000000000" pitchFamily="65" charset="-120"/>
              <a:ea typeface="DFKai-SB" panose="03000509000000000000" pitchFamily="65" charset="-120"/>
            </a:endParaRPr>
          </a:p>
        </p:txBody>
      </p:sp>
      <p:sp>
        <p:nvSpPr>
          <p:cNvPr id="15" name="Rectangle 14">
            <a:extLst>
              <a:ext uri="{FF2B5EF4-FFF2-40B4-BE49-F238E27FC236}">
                <a16:creationId xmlns:a16="http://schemas.microsoft.com/office/drawing/2014/main" id="{EFE346D3-55B5-43E3-B610-8B39D6046A22}"/>
              </a:ext>
            </a:extLst>
          </p:cNvPr>
          <p:cNvSpPr/>
          <p:nvPr/>
        </p:nvSpPr>
        <p:spPr>
          <a:xfrm>
            <a:off x="526900" y="4823753"/>
            <a:ext cx="3317163"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點擊圖像觀看短片</a:t>
            </a:r>
            <a:endParaRPr lang="en-US" altLang="zh-HK" b="1" dirty="0">
              <a:latin typeface="DFKai-SB" panose="03000509000000000000" pitchFamily="65" charset="-120"/>
              <a:ea typeface="DFKai-SB" panose="03000509000000000000" pitchFamily="65" charset="-120"/>
            </a:endParaRPr>
          </a:p>
        </p:txBody>
      </p:sp>
      <p:sp>
        <p:nvSpPr>
          <p:cNvPr id="17" name="Rectangle 14">
            <a:extLst>
              <a:ext uri="{FF2B5EF4-FFF2-40B4-BE49-F238E27FC236}">
                <a16:creationId xmlns:a16="http://schemas.microsoft.com/office/drawing/2014/main" id="{4FCEF922-BD0E-4883-AED7-3551ADAD518E}"/>
              </a:ext>
            </a:extLst>
          </p:cNvPr>
          <p:cNvSpPr/>
          <p:nvPr/>
        </p:nvSpPr>
        <p:spPr>
          <a:xfrm>
            <a:off x="8338944" y="4979670"/>
            <a:ext cx="3272027"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點擊圖像觀看短片</a:t>
            </a:r>
            <a:endParaRPr lang="en-US" altLang="zh-HK" b="1" dirty="0">
              <a:latin typeface="DFKai-SB" panose="03000509000000000000" pitchFamily="65" charset="-120"/>
              <a:ea typeface="DFKai-SB" panose="03000509000000000000" pitchFamily="65" charset="-120"/>
            </a:endParaRPr>
          </a:p>
        </p:txBody>
      </p:sp>
      <p:sp>
        <p:nvSpPr>
          <p:cNvPr id="4" name="矩形 3"/>
          <p:cNvSpPr/>
          <p:nvPr/>
        </p:nvSpPr>
        <p:spPr>
          <a:xfrm>
            <a:off x="8296498" y="5349002"/>
            <a:ext cx="3656828" cy="1446550"/>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資料來源：香港警務處 </a:t>
            </a:r>
            <a:endPar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藍鯨」陷阱</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唔係講玩</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(https://zh-hk.facebook.com/HongKongPoliceForce/videos/%E8%97%8D%E9%AF%A8%E9%99%B7%E9%98%B1%E5%94%94%E4%BF%82%E8%AC%9B%E7%8E%A9/1475859745835318</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a:hlinkClick r:id="rId4"/>
          </p:cNvPr>
          <p:cNvPicPr>
            <a:picLocks noChangeAspect="1"/>
          </p:cNvPicPr>
          <p:nvPr/>
        </p:nvPicPr>
        <p:blipFill rotWithShape="1">
          <a:blip r:embed="rId5"/>
          <a:srcRect t="25299" r="40138" b="16077"/>
          <a:stretch/>
        </p:blipFill>
        <p:spPr>
          <a:xfrm>
            <a:off x="8338944" y="3130817"/>
            <a:ext cx="3272027" cy="1848853"/>
          </a:xfrm>
          <a:prstGeom prst="rect">
            <a:avLst/>
          </a:prstGeom>
        </p:spPr>
      </p:pic>
      <p:sp>
        <p:nvSpPr>
          <p:cNvPr id="7" name="文字方塊 6"/>
          <p:cNvSpPr txBox="1"/>
          <p:nvPr/>
        </p:nvSpPr>
        <p:spPr>
          <a:xfrm>
            <a:off x="8932604" y="2638852"/>
            <a:ext cx="2798253" cy="461665"/>
          </a:xfrm>
          <a:prstGeom prst="rect">
            <a:avLst/>
          </a:prstGeom>
          <a:noFill/>
        </p:spPr>
        <p:txBody>
          <a:bodyPr wrap="square" rtlCol="0">
            <a:spAutoFit/>
          </a:bodyPr>
          <a:lstStyle/>
          <a:p>
            <a:r>
              <a:rPr lang="zh-TW" altLang="en-US" sz="2400" dirty="0">
                <a:latin typeface="標楷體" panose="03000509000000000000" pitchFamily="65" charset="-120"/>
                <a:ea typeface="標楷體" panose="03000509000000000000" pitchFamily="65" charset="-120"/>
              </a:rPr>
              <a:t>網上自殘遊戲</a:t>
            </a:r>
            <a:endParaRPr lang="zh-HK" altLang="en-US" sz="2400" dirty="0">
              <a:latin typeface="標楷體" panose="03000509000000000000" pitchFamily="65" charset="-120"/>
              <a:ea typeface="標楷體" panose="03000509000000000000" pitchFamily="65" charset="-120"/>
            </a:endParaRPr>
          </a:p>
        </p:txBody>
      </p:sp>
      <p:sp>
        <p:nvSpPr>
          <p:cNvPr id="23" name="文字方塊 22">
            <a:extLst>
              <a:ext uri="{FF2B5EF4-FFF2-40B4-BE49-F238E27FC236}">
                <a16:creationId xmlns:a16="http://schemas.microsoft.com/office/drawing/2014/main" id="{CA15EA36-1B96-4757-A34A-BB95CEC4D3C8}"/>
              </a:ext>
            </a:extLst>
          </p:cNvPr>
          <p:cNvSpPr txBox="1"/>
          <p:nvPr/>
        </p:nvSpPr>
        <p:spPr>
          <a:xfrm>
            <a:off x="4508470" y="5349002"/>
            <a:ext cx="3401027" cy="707886"/>
          </a:xfrm>
          <a:prstGeom prst="rect">
            <a:avLst/>
          </a:prstGeom>
          <a:noFill/>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40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i="0" dirty="0">
                <a:effectLst/>
                <a:latin typeface="Times New Roman" panose="02020603050405020304" pitchFamily="18" charset="0"/>
                <a:ea typeface="標楷體" panose="03000509000000000000" pitchFamily="65" charset="-120"/>
                <a:cs typeface="Times New Roman" panose="02020603050405020304" pitchFamily="18" charset="0"/>
              </a:rPr>
              <a:t>香港電腦保安事故協調中心</a:t>
            </a:r>
            <a:r>
              <a:rPr lang="en-US" altLang="zh-TW" sz="1400" b="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i="0" dirty="0">
                <a:effectLst/>
                <a:latin typeface="Times New Roman" panose="02020603050405020304" pitchFamily="18" charset="0"/>
                <a:ea typeface="標楷體" panose="03000509000000000000" pitchFamily="65" charset="-120"/>
                <a:cs typeface="Times New Roman" panose="02020603050405020304" pitchFamily="18" charset="0"/>
              </a:rPr>
              <a:t>釣魚攻擊要小心 不明電郵咪亂開</a:t>
            </a:r>
            <a:r>
              <a:rPr lang="en-US" altLang="zh-TW" sz="1400" b="0" i="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b="0" i="0" dirty="0">
              <a:effectLst/>
              <a:latin typeface="Times New Roman" panose="02020603050405020304" pitchFamily="18" charset="0"/>
              <a:ea typeface="標楷體" panose="03000509000000000000" pitchFamily="65" charset="-120"/>
              <a:cs typeface="Times New Roman" panose="02020603050405020304" pitchFamily="18" charset="0"/>
            </a:endParaRPr>
          </a:p>
          <a:p>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(https://www.youtube.com/watch?v=aWk7LPO5zs4)</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8" name="圖片 27">
            <a:hlinkClick r:id="rId6"/>
            <a:extLst>
              <a:ext uri="{FF2B5EF4-FFF2-40B4-BE49-F238E27FC236}">
                <a16:creationId xmlns:a16="http://schemas.microsoft.com/office/drawing/2014/main" id="{15F0646B-DE07-475A-95DD-39CC2A54261C}"/>
              </a:ext>
            </a:extLst>
          </p:cNvPr>
          <p:cNvPicPr>
            <a:picLocks noChangeAspect="1"/>
          </p:cNvPicPr>
          <p:nvPr/>
        </p:nvPicPr>
        <p:blipFill rotWithShape="1">
          <a:blip r:embed="rId7"/>
          <a:srcRect b="11071"/>
          <a:stretch/>
        </p:blipFill>
        <p:spPr>
          <a:xfrm>
            <a:off x="4508470" y="3136514"/>
            <a:ext cx="3318675" cy="1777478"/>
          </a:xfrm>
          <a:prstGeom prst="rect">
            <a:avLst/>
          </a:prstGeom>
        </p:spPr>
      </p:pic>
      <p:sp>
        <p:nvSpPr>
          <p:cNvPr id="30" name="文字方塊 29">
            <a:extLst>
              <a:ext uri="{FF2B5EF4-FFF2-40B4-BE49-F238E27FC236}">
                <a16:creationId xmlns:a16="http://schemas.microsoft.com/office/drawing/2014/main" id="{3C261326-75F2-4B27-A9B4-60968FFDD9DA}"/>
              </a:ext>
            </a:extLst>
          </p:cNvPr>
          <p:cNvSpPr txBox="1"/>
          <p:nvPr/>
        </p:nvSpPr>
        <p:spPr>
          <a:xfrm>
            <a:off x="5222566" y="2624953"/>
            <a:ext cx="2321959" cy="461665"/>
          </a:xfrm>
          <a:prstGeom prst="rect">
            <a:avLst/>
          </a:prstGeom>
          <a:noFill/>
        </p:spPr>
        <p:txBody>
          <a:bodyPr wrap="square">
            <a:spAutoFit/>
          </a:bodyPr>
          <a:lstStyle/>
          <a:p>
            <a:r>
              <a:rPr lang="zh-TW" altLang="en-US" sz="2400" b="0" i="0" dirty="0">
                <a:effectLst/>
                <a:latin typeface="標楷體" panose="03000509000000000000" pitchFamily="65" charset="-120"/>
                <a:ea typeface="標楷體" panose="03000509000000000000" pitchFamily="65" charset="-120"/>
              </a:rPr>
              <a:t>網上不明電郵</a:t>
            </a:r>
            <a:endParaRPr lang="zh-HK" altLang="en-US" sz="2400" dirty="0"/>
          </a:p>
        </p:txBody>
      </p:sp>
      <p:pic>
        <p:nvPicPr>
          <p:cNvPr id="21" name="Picture 20"/>
          <p:cNvPicPr>
            <a:picLocks noChangeAspect="1"/>
          </p:cNvPicPr>
          <p:nvPr/>
        </p:nvPicPr>
        <p:blipFill>
          <a:blip r:embed="rId8"/>
          <a:stretch>
            <a:fillRect/>
          </a:stretch>
        </p:blipFill>
        <p:spPr>
          <a:xfrm>
            <a:off x="161991" y="186737"/>
            <a:ext cx="1594256" cy="580365"/>
          </a:xfrm>
          <a:prstGeom prst="rect">
            <a:avLst/>
          </a:prstGeom>
        </p:spPr>
      </p:pic>
      <p:sp>
        <p:nvSpPr>
          <p:cNvPr id="24" name="任意多边形: 形状 11">
            <a:extLst>
              <a:ext uri="{FF2B5EF4-FFF2-40B4-BE49-F238E27FC236}">
                <a16:creationId xmlns:a16="http://schemas.microsoft.com/office/drawing/2014/main" id="{87F590C2-356A-4A19-84D6-A2DB8F0001B7}"/>
              </a:ext>
            </a:extLst>
          </p:cNvPr>
          <p:cNvSpPr/>
          <p:nvPr/>
        </p:nvSpPr>
        <p:spPr>
          <a:xfrm>
            <a:off x="2697016" y="231504"/>
            <a:ext cx="6048438"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kumimoji="0" lang="zh-CN" altLang="en-US" sz="4000" b="1" i="0" u="none" strike="noStrike" kern="1200" cap="none" spc="10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rPr>
              <a:t>辨別</a:t>
            </a:r>
            <a:r>
              <a:rPr kumimoji="0" lang="zh-CN" altLang="en-US" sz="4000" b="1" i="0" u="none" strike="noStrike" kern="1200" cap="none" spc="100" normalizeH="0" baseline="0" noProof="0" dirty="0">
                <a:ln>
                  <a:noFill/>
                </a:ln>
                <a:solidFill>
                  <a:srgbClr val="FFFFFF"/>
                </a:solidFill>
                <a:effectLst/>
                <a:uLnTx/>
                <a:uFillTx/>
                <a:latin typeface="DFKai-SB" panose="03000509000000000000" pitchFamily="65" charset="-120"/>
                <a:ea typeface="DFKai-SB" panose="03000509000000000000" pitchFamily="65" charset="-120"/>
              </a:rPr>
              <a:t>虛假資訊的策略</a:t>
            </a:r>
            <a:endParaRPr lang="zh-CN" altLang="en-US" sz="4000" b="1" spc="100" dirty="0">
              <a:solidFill>
                <a:srgbClr val="FFFFFF"/>
              </a:solidFill>
              <a:latin typeface="DFKai-SB" panose="03000509000000000000" pitchFamily="65" charset="-120"/>
              <a:ea typeface="DFKai-SB" panose="03000509000000000000" pitchFamily="65" charset="-120"/>
            </a:endParaRPr>
          </a:p>
        </p:txBody>
      </p:sp>
      <p:sp>
        <p:nvSpPr>
          <p:cNvPr id="25" name="剪去對角線角落矩形 1"/>
          <p:cNvSpPr/>
          <p:nvPr/>
        </p:nvSpPr>
        <p:spPr>
          <a:xfrm>
            <a:off x="526901" y="1515294"/>
            <a:ext cx="10998792" cy="1008028"/>
          </a:xfrm>
          <a:prstGeom prst="snip2Diag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520825"/>
            <a:r>
              <a:rPr lang="zh-TW" altLang="en-US" sz="2800" dirty="0" smtClean="0">
                <a:solidFill>
                  <a:schemeClr val="tx1"/>
                </a:solidFill>
                <a:latin typeface="標楷體" panose="03000509000000000000" pitchFamily="65" charset="-120"/>
                <a:ea typeface="標楷體" panose="03000509000000000000" pitchFamily="65" charset="-120"/>
              </a:rPr>
              <a:t>網絡上還有各種</a:t>
            </a:r>
            <a:r>
              <a:rPr lang="zh-TW" altLang="en-US" sz="2800" dirty="0">
                <a:solidFill>
                  <a:schemeClr val="tx1"/>
                </a:solidFill>
                <a:latin typeface="標楷體" panose="03000509000000000000" pitchFamily="65" charset="-120"/>
                <a:ea typeface="標楷體" panose="03000509000000000000" pitchFamily="65" charset="-120"/>
              </a:rPr>
              <a:t>各樣的</a:t>
            </a:r>
            <a:r>
              <a:rPr lang="zh-TW" altLang="en-US" sz="2800" dirty="0" smtClean="0">
                <a:solidFill>
                  <a:schemeClr val="tx1"/>
                </a:solidFill>
                <a:latin typeface="標楷體" panose="03000509000000000000" pitchFamily="65" charset="-120"/>
                <a:ea typeface="標楷體" panose="03000509000000000000" pitchFamily="65" charset="-120"/>
              </a:rPr>
              <a:t>陷阱，我們必須要提高警惕，以下為一些常見網上騙案例子。</a:t>
            </a:r>
            <a:endParaRPr lang="zh-HK" altLang="en-US" sz="2800" dirty="0">
              <a:solidFill>
                <a:schemeClr val="tx1"/>
              </a:solidFill>
              <a:latin typeface="標楷體" panose="03000509000000000000" pitchFamily="65" charset="-120"/>
              <a:ea typeface="標楷體" panose="03000509000000000000" pitchFamily="65" charset="-120"/>
            </a:endParaRPr>
          </a:p>
        </p:txBody>
      </p:sp>
      <p:sp>
        <p:nvSpPr>
          <p:cNvPr id="26" name="Freeform 5">
            <a:extLst>
              <a:ext uri="{FF2B5EF4-FFF2-40B4-BE49-F238E27FC236}">
                <a16:creationId xmlns:a16="http://schemas.microsoft.com/office/drawing/2014/main" id="{2BADA156-41C6-4A18-902B-9A3BD69B30B3}"/>
              </a:ext>
            </a:extLst>
          </p:cNvPr>
          <p:cNvSpPr/>
          <p:nvPr/>
        </p:nvSpPr>
        <p:spPr bwMode="auto">
          <a:xfrm>
            <a:off x="3987678" y="96269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7F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Tree>
    <p:extLst>
      <p:ext uri="{BB962C8B-B14F-4D97-AF65-F5344CB8AC3E}">
        <p14:creationId xmlns:p14="http://schemas.microsoft.com/office/powerpoint/2010/main" val="12607787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7E719369-B5F5-48F7-82CC-F006A1C8AD55}"/>
              </a:ext>
            </a:extLst>
          </p:cNvPr>
          <p:cNvSpPr txBox="1"/>
          <p:nvPr/>
        </p:nvSpPr>
        <p:spPr>
          <a:xfrm>
            <a:off x="4531778" y="1216738"/>
            <a:ext cx="3411356" cy="523220"/>
          </a:xfrm>
          <a:prstGeom prst="rect">
            <a:avLst/>
          </a:prstGeom>
          <a:noFill/>
        </p:spPr>
        <p:txBody>
          <a:bodyPr wrap="square">
            <a:spAutoFit/>
          </a:bodyPr>
          <a:lstStyle/>
          <a:p>
            <a:r>
              <a:rPr lang="zh-CN" altLang="en-US" sz="2800" b="1" spc="100" dirty="0">
                <a:latin typeface="DFKai-SB" panose="03000509000000000000" pitchFamily="65" charset="-120"/>
                <a:ea typeface="DFKai-SB" panose="03000509000000000000" pitchFamily="65" charset="-120"/>
              </a:rPr>
              <a:t>警惕</a:t>
            </a:r>
            <a:r>
              <a:rPr lang="zh-TW" altLang="en-US" sz="2800" b="1" spc="100" dirty="0">
                <a:latin typeface="DFKai-SB" panose="03000509000000000000" pitchFamily="65" charset="-120"/>
                <a:ea typeface="DFKai-SB" panose="03000509000000000000" pitchFamily="65" charset="-120"/>
              </a:rPr>
              <a:t>網</a:t>
            </a:r>
            <a:r>
              <a:rPr lang="zh-CN" altLang="en-US" sz="2800" b="1" spc="100" dirty="0">
                <a:latin typeface="DFKai-SB" panose="03000509000000000000" pitchFamily="65" charset="-120"/>
                <a:ea typeface="DFKai-SB" panose="03000509000000000000" pitchFamily="65" charset="-120"/>
              </a:rPr>
              <a:t>絡</a:t>
            </a:r>
            <a:r>
              <a:rPr lang="zh-TW" altLang="en-US" sz="2800" b="1" spc="100" dirty="0">
                <a:latin typeface="DFKai-SB" panose="03000509000000000000" pitchFamily="65" charset="-120"/>
                <a:ea typeface="DFKai-SB" panose="03000509000000000000" pitchFamily="65" charset="-120"/>
              </a:rPr>
              <a:t>陷阱</a:t>
            </a:r>
            <a:endParaRPr lang="zh-CN" altLang="en-US" sz="2800" b="1" spc="100" dirty="0">
              <a:latin typeface="DFKai-SB" panose="03000509000000000000" pitchFamily="65" charset="-120"/>
              <a:ea typeface="DFKai-SB" panose="03000509000000000000" pitchFamily="65" charset="-120"/>
            </a:endParaRPr>
          </a:p>
        </p:txBody>
      </p:sp>
      <p:sp>
        <p:nvSpPr>
          <p:cNvPr id="4" name="文字方塊 3">
            <a:extLst>
              <a:ext uri="{FF2B5EF4-FFF2-40B4-BE49-F238E27FC236}">
                <a16:creationId xmlns:a16="http://schemas.microsoft.com/office/drawing/2014/main" id="{1C26FA5E-AD83-46B8-85FB-873E46EEDDD6}"/>
              </a:ext>
            </a:extLst>
          </p:cNvPr>
          <p:cNvSpPr txBox="1"/>
          <p:nvPr/>
        </p:nvSpPr>
        <p:spPr>
          <a:xfrm>
            <a:off x="228234" y="5534561"/>
            <a:ext cx="3411355" cy="830997"/>
          </a:xfrm>
          <a:prstGeom prst="rect">
            <a:avLst/>
          </a:prstGeom>
          <a:noFill/>
        </p:spPr>
        <p:txBody>
          <a:bodyPr wrap="square">
            <a:spAutoFit/>
          </a:bodyPr>
          <a:lstStyle/>
          <a:p>
            <a:r>
              <a:rPr lang="zh-TW" altLang="en-US" sz="1200" i="0" dirty="0">
                <a:effectLst/>
                <a:latin typeface="Times New Roman" panose="02020603050405020304" pitchFamily="18" charset="0"/>
                <a:ea typeface="標楷體" panose="03000509000000000000" pitchFamily="65" charset="-120"/>
                <a:cs typeface="Times New Roman" panose="02020603050405020304" pitchFamily="18" charset="0"/>
              </a:rPr>
              <a:t>來源：</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香港警務處 </a:t>
            </a:r>
            <a:r>
              <a:rPr lang="zh-TW" altLang="en-US" sz="1200" i="0" dirty="0">
                <a:effectLst/>
                <a:latin typeface="Times New Roman" panose="02020603050405020304" pitchFamily="18" charset="0"/>
                <a:ea typeface="標楷體" panose="03000509000000000000" pitchFamily="65" charset="-120"/>
                <a:cs typeface="Times New Roman" panose="02020603050405020304" pitchFamily="18" charset="0"/>
              </a:rPr>
              <a:t>反詐騙協調中心</a:t>
            </a:r>
            <a:endParaRPr lang="en-US" altLang="zh-TW" sz="1200" i="0" dirty="0">
              <a:effectLst/>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20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i="0" dirty="0">
                <a:effectLst/>
                <a:latin typeface="Times New Roman" panose="02020603050405020304" pitchFamily="18" charset="0"/>
                <a:ea typeface="標楷體" panose="03000509000000000000" pitchFamily="65" charset="-120"/>
                <a:cs typeface="Times New Roman" panose="02020603050405020304" pitchFamily="18" charset="0"/>
              </a:rPr>
              <a:t>提防社交媒體騙案</a:t>
            </a:r>
            <a:r>
              <a:rPr lang="en-US" altLang="zh-TW" sz="120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i="0" dirty="0">
                <a:effectLst/>
                <a:latin typeface="Times New Roman" panose="02020603050405020304" pitchFamily="18" charset="0"/>
                <a:ea typeface="標楷體" panose="03000509000000000000" pitchFamily="65" charset="-120"/>
                <a:cs typeface="Times New Roman" panose="02020603050405020304" pitchFamily="18" charset="0"/>
              </a:rPr>
              <a:t>裸聊騙案簡介</a:t>
            </a:r>
            <a:r>
              <a:rPr lang="en-US" altLang="zh-TW" sz="120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https://www.adcc.gov.hk/zh-hk/video-detail/video-1444920533165604866.html)</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a:hlinkClick r:id="rId2"/>
            <a:extLst>
              <a:ext uri="{FF2B5EF4-FFF2-40B4-BE49-F238E27FC236}">
                <a16:creationId xmlns:a16="http://schemas.microsoft.com/office/drawing/2014/main" id="{0C17106B-9E17-4478-A1DA-141775E6B90A}"/>
              </a:ext>
            </a:extLst>
          </p:cNvPr>
          <p:cNvPicPr>
            <a:picLocks noChangeAspect="1"/>
          </p:cNvPicPr>
          <p:nvPr/>
        </p:nvPicPr>
        <p:blipFill rotWithShape="1">
          <a:blip r:embed="rId3"/>
          <a:srcRect b="8992"/>
          <a:stretch/>
        </p:blipFill>
        <p:spPr>
          <a:xfrm>
            <a:off x="228234" y="2721448"/>
            <a:ext cx="3411356" cy="2181034"/>
          </a:xfrm>
          <a:prstGeom prst="rect">
            <a:avLst/>
          </a:prstGeom>
        </p:spPr>
      </p:pic>
      <p:sp>
        <p:nvSpPr>
          <p:cNvPr id="7" name="Freeform 5">
            <a:extLst>
              <a:ext uri="{FF2B5EF4-FFF2-40B4-BE49-F238E27FC236}">
                <a16:creationId xmlns:a16="http://schemas.microsoft.com/office/drawing/2014/main" id="{0091AA3B-E4D8-42E8-8E99-A418C78D38AB}"/>
              </a:ext>
            </a:extLst>
          </p:cNvPr>
          <p:cNvSpPr/>
          <p:nvPr/>
        </p:nvSpPr>
        <p:spPr bwMode="auto">
          <a:xfrm>
            <a:off x="3857292" y="134633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0070C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9" name="文字方塊 8">
            <a:extLst>
              <a:ext uri="{FF2B5EF4-FFF2-40B4-BE49-F238E27FC236}">
                <a16:creationId xmlns:a16="http://schemas.microsoft.com/office/drawing/2014/main" id="{230959B8-33C2-4733-B697-264434B75651}"/>
              </a:ext>
            </a:extLst>
          </p:cNvPr>
          <p:cNvSpPr txBox="1"/>
          <p:nvPr/>
        </p:nvSpPr>
        <p:spPr>
          <a:xfrm>
            <a:off x="4116880" y="5534561"/>
            <a:ext cx="3676764" cy="830997"/>
          </a:xfrm>
          <a:prstGeom prst="rect">
            <a:avLst/>
          </a:prstGeom>
          <a:noFill/>
        </p:spPr>
        <p:txBody>
          <a:bodyPr wrap="square">
            <a:spAutoFit/>
          </a:bodyPr>
          <a:lstStyle/>
          <a:p>
            <a:r>
              <a:rPr lang="zh-TW" altLang="en-US" sz="1200" i="0" dirty="0">
                <a:effectLst/>
                <a:latin typeface="Times New Roman" panose="02020603050405020304" pitchFamily="18" charset="0"/>
                <a:ea typeface="標楷體" panose="03000509000000000000" pitchFamily="65" charset="-120"/>
                <a:cs typeface="Times New Roman" panose="02020603050405020304" pitchFamily="18" charset="0"/>
              </a:rPr>
              <a:t>來源：</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香港警務處</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200" i="0" dirty="0">
                <a:effectLst/>
                <a:latin typeface="Times New Roman" panose="02020603050405020304" pitchFamily="18" charset="0"/>
                <a:ea typeface="標楷體" panose="03000509000000000000" pitchFamily="65" charset="-120"/>
                <a:cs typeface="Times New Roman" panose="02020603050405020304" pitchFamily="18" charset="0"/>
              </a:rPr>
              <a:t>反詐騙協調中心</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i="0" dirty="0">
                <a:effectLst/>
                <a:latin typeface="Times New Roman" panose="02020603050405020304" pitchFamily="18" charset="0"/>
                <a:ea typeface="標楷體" panose="03000509000000000000" pitchFamily="65" charset="-120"/>
                <a:cs typeface="Times New Roman" panose="02020603050405020304" pitchFamily="18" charset="0"/>
              </a:rPr>
              <a:t>網上購物騙案</a:t>
            </a:r>
            <a:r>
              <a:rPr lang="en-US" altLang="zh-TW" sz="120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https://www.adcc.gov.hk/zh-hk/video-detail/video-1444920533962522626.html)</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3" name="圖片 12">
            <a:hlinkClick r:id="rId4"/>
            <a:extLst>
              <a:ext uri="{FF2B5EF4-FFF2-40B4-BE49-F238E27FC236}">
                <a16:creationId xmlns:a16="http://schemas.microsoft.com/office/drawing/2014/main" id="{A81D9681-9FB6-48C6-8C16-638FEC3169DB}"/>
              </a:ext>
            </a:extLst>
          </p:cNvPr>
          <p:cNvPicPr>
            <a:picLocks noChangeAspect="1"/>
          </p:cNvPicPr>
          <p:nvPr/>
        </p:nvPicPr>
        <p:blipFill rotWithShape="1">
          <a:blip r:embed="rId5"/>
          <a:srcRect b="10072"/>
          <a:stretch/>
        </p:blipFill>
        <p:spPr>
          <a:xfrm>
            <a:off x="4043303" y="2721448"/>
            <a:ext cx="3750341" cy="2181034"/>
          </a:xfrm>
          <a:prstGeom prst="rect">
            <a:avLst/>
          </a:prstGeom>
        </p:spPr>
      </p:pic>
      <p:sp>
        <p:nvSpPr>
          <p:cNvPr id="10" name="文字方塊 9">
            <a:extLst>
              <a:ext uri="{FF2B5EF4-FFF2-40B4-BE49-F238E27FC236}">
                <a16:creationId xmlns:a16="http://schemas.microsoft.com/office/drawing/2014/main" id="{5AF558D9-5B35-4F7B-BAC4-C69AC9183CF4}"/>
              </a:ext>
            </a:extLst>
          </p:cNvPr>
          <p:cNvSpPr txBox="1"/>
          <p:nvPr/>
        </p:nvSpPr>
        <p:spPr>
          <a:xfrm>
            <a:off x="8366035" y="5521762"/>
            <a:ext cx="3627325" cy="830997"/>
          </a:xfrm>
          <a:prstGeom prst="rect">
            <a:avLst/>
          </a:prstGeom>
          <a:noFill/>
        </p:spPr>
        <p:txBody>
          <a:bodyPr wrap="square">
            <a:spAutoFit/>
          </a:bodyPr>
          <a:lstStyle/>
          <a:p>
            <a:r>
              <a:rPr lang="zh-TW" altLang="en-US" sz="1200" i="0" dirty="0">
                <a:effectLst/>
                <a:latin typeface="Times New Roman" panose="02020603050405020304" pitchFamily="18" charset="0"/>
                <a:ea typeface="標楷體" panose="03000509000000000000" pitchFamily="65" charset="-120"/>
                <a:cs typeface="Times New Roman" panose="02020603050405020304" pitchFamily="18" charset="0"/>
              </a:rPr>
              <a:t>來源：政府資訊科技總監辦公室</a:t>
            </a:r>
            <a:endParaRPr lang="en-US" altLang="zh-TW" sz="1200" i="0" dirty="0">
              <a:effectLst/>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200" i="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i="0" dirty="0">
                <a:effectLst/>
                <a:latin typeface="Times New Roman" panose="02020603050405020304" pitchFamily="18" charset="0"/>
                <a:ea typeface="標楷體" panose="03000509000000000000" pitchFamily="65" charset="-120"/>
                <a:cs typeface="Times New Roman" panose="02020603050405020304" pitchFamily="18" charset="0"/>
              </a:rPr>
              <a:t>網罪速「逮」</a:t>
            </a:r>
            <a:r>
              <a:rPr lang="en-US" altLang="zh-TW" sz="1200" i="0" dirty="0">
                <a:effectLst/>
                <a:latin typeface="Times New Roman" panose="02020603050405020304" pitchFamily="18" charset="0"/>
                <a:ea typeface="標楷體" panose="03000509000000000000" pitchFamily="65" charset="-120"/>
                <a:cs typeface="Times New Roman" panose="02020603050405020304" pitchFamily="18" charset="0"/>
              </a:rPr>
              <a:t>》</a:t>
            </a:r>
            <a:br>
              <a:rPr lang="en-US" altLang="zh-TW" sz="1200" i="0" dirty="0">
                <a:effectLst/>
                <a:latin typeface="Times New Roman" panose="02020603050405020304" pitchFamily="18" charset="0"/>
                <a:ea typeface="標楷體" panose="03000509000000000000" pitchFamily="65" charset="-120"/>
                <a:cs typeface="Times New Roman" panose="02020603050405020304" pitchFamily="18" charset="0"/>
              </a:rPr>
            </a:br>
            <a:r>
              <a:rPr lang="zh-TW" altLang="en-US" sz="1200" i="0" dirty="0">
                <a:effectLst/>
                <a:latin typeface="Times New Roman" panose="02020603050405020304" pitchFamily="18" charset="0"/>
                <a:ea typeface="標楷體" panose="03000509000000000000" pitchFamily="65" charset="-120"/>
                <a:cs typeface="Times New Roman" panose="02020603050405020304" pitchFamily="18" charset="0"/>
              </a:rPr>
              <a:t>「避開即時通訊軟件帳號被騎劫」</a:t>
            </a:r>
          </a:p>
          <a:p>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(https://www.youtube.com/watch?v=gicA-7WfcD8)</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圖片 7">
            <a:hlinkClick r:id="rId6"/>
            <a:extLst>
              <a:ext uri="{FF2B5EF4-FFF2-40B4-BE49-F238E27FC236}">
                <a16:creationId xmlns:a16="http://schemas.microsoft.com/office/drawing/2014/main" id="{6932FEBA-1E82-4C98-90DE-3D0B0EA6B49B}"/>
              </a:ext>
            </a:extLst>
          </p:cNvPr>
          <p:cNvPicPr>
            <a:picLocks noChangeAspect="1"/>
          </p:cNvPicPr>
          <p:nvPr/>
        </p:nvPicPr>
        <p:blipFill rotWithShape="1">
          <a:blip r:embed="rId7"/>
          <a:srcRect l="22936" t="24496" r="23953" b="16899"/>
          <a:stretch/>
        </p:blipFill>
        <p:spPr>
          <a:xfrm>
            <a:off x="8254759" y="2689731"/>
            <a:ext cx="3750342" cy="2201667"/>
          </a:xfrm>
          <a:prstGeom prst="rect">
            <a:avLst/>
          </a:prstGeom>
        </p:spPr>
      </p:pic>
      <p:sp>
        <p:nvSpPr>
          <p:cNvPr id="12" name="Rectangle 14">
            <a:extLst>
              <a:ext uri="{FF2B5EF4-FFF2-40B4-BE49-F238E27FC236}">
                <a16:creationId xmlns:a16="http://schemas.microsoft.com/office/drawing/2014/main" id="{EBB21BA7-4E4E-4011-81A5-CF3E4068D8F8}"/>
              </a:ext>
            </a:extLst>
          </p:cNvPr>
          <p:cNvSpPr/>
          <p:nvPr/>
        </p:nvSpPr>
        <p:spPr>
          <a:xfrm>
            <a:off x="228234" y="4897345"/>
            <a:ext cx="3411355"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點擊圖像觀看短片</a:t>
            </a:r>
            <a:endParaRPr lang="en-US" altLang="zh-HK" b="1" dirty="0">
              <a:latin typeface="DFKai-SB" panose="03000509000000000000" pitchFamily="65" charset="-120"/>
              <a:ea typeface="DFKai-SB" panose="03000509000000000000" pitchFamily="65" charset="-120"/>
            </a:endParaRPr>
          </a:p>
        </p:txBody>
      </p:sp>
      <p:sp>
        <p:nvSpPr>
          <p:cNvPr id="14" name="Rectangle 14">
            <a:extLst>
              <a:ext uri="{FF2B5EF4-FFF2-40B4-BE49-F238E27FC236}">
                <a16:creationId xmlns:a16="http://schemas.microsoft.com/office/drawing/2014/main" id="{21500BEC-07A0-4F83-9DD9-C4F78B18D160}"/>
              </a:ext>
            </a:extLst>
          </p:cNvPr>
          <p:cNvSpPr/>
          <p:nvPr/>
        </p:nvSpPr>
        <p:spPr>
          <a:xfrm>
            <a:off x="4043303" y="4923015"/>
            <a:ext cx="3750340"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點擊圖像觀看短片</a:t>
            </a:r>
            <a:endParaRPr lang="en-US" altLang="zh-HK" b="1" dirty="0">
              <a:latin typeface="DFKai-SB" panose="03000509000000000000" pitchFamily="65" charset="-120"/>
              <a:ea typeface="DFKai-SB" panose="03000509000000000000" pitchFamily="65" charset="-120"/>
            </a:endParaRPr>
          </a:p>
        </p:txBody>
      </p:sp>
      <p:sp>
        <p:nvSpPr>
          <p:cNvPr id="15" name="Rectangle 14">
            <a:extLst>
              <a:ext uri="{FF2B5EF4-FFF2-40B4-BE49-F238E27FC236}">
                <a16:creationId xmlns:a16="http://schemas.microsoft.com/office/drawing/2014/main" id="{4F2CB7F3-5BA7-486E-BDF1-0F6C7C6B864F}"/>
              </a:ext>
            </a:extLst>
          </p:cNvPr>
          <p:cNvSpPr/>
          <p:nvPr/>
        </p:nvSpPr>
        <p:spPr>
          <a:xfrm>
            <a:off x="8254759" y="4904711"/>
            <a:ext cx="3750342"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點擊圖像觀看短片</a:t>
            </a:r>
            <a:endParaRPr lang="en-US" altLang="zh-HK" b="1" dirty="0">
              <a:latin typeface="DFKai-SB" panose="03000509000000000000" pitchFamily="65" charset="-120"/>
              <a:ea typeface="DFKai-SB" panose="03000509000000000000" pitchFamily="65" charset="-120"/>
            </a:endParaRPr>
          </a:p>
        </p:txBody>
      </p:sp>
      <p:sp>
        <p:nvSpPr>
          <p:cNvPr id="16" name="文字方塊 15">
            <a:extLst>
              <a:ext uri="{FF2B5EF4-FFF2-40B4-BE49-F238E27FC236}">
                <a16:creationId xmlns:a16="http://schemas.microsoft.com/office/drawing/2014/main" id="{C97FC386-971C-4D9C-9960-94E601C7AAAE}"/>
              </a:ext>
            </a:extLst>
          </p:cNvPr>
          <p:cNvSpPr txBox="1"/>
          <p:nvPr/>
        </p:nvSpPr>
        <p:spPr>
          <a:xfrm>
            <a:off x="1043846" y="1938789"/>
            <a:ext cx="2023553" cy="461665"/>
          </a:xfrm>
          <a:prstGeom prst="rect">
            <a:avLst/>
          </a:prstGeom>
          <a:noFill/>
        </p:spPr>
        <p:txBody>
          <a:bodyPr wrap="square">
            <a:spAutoFit/>
          </a:bodyPr>
          <a:lstStyle/>
          <a:p>
            <a:r>
              <a:rPr lang="zh-TW" altLang="en-US" sz="2400" dirty="0" smtClean="0">
                <a:latin typeface="標楷體" panose="03000509000000000000" pitchFamily="65" charset="-120"/>
                <a:ea typeface="標楷體" panose="03000509000000000000" pitchFamily="65" charset="-120"/>
              </a:rPr>
              <a:t>社交媒體</a:t>
            </a:r>
            <a:r>
              <a:rPr lang="zh-TW" altLang="en-US" sz="2400" i="0" dirty="0" smtClean="0">
                <a:effectLst/>
                <a:latin typeface="標楷體" panose="03000509000000000000" pitchFamily="65" charset="-120"/>
                <a:ea typeface="標楷體" panose="03000509000000000000" pitchFamily="65" charset="-120"/>
              </a:rPr>
              <a:t>騙</a:t>
            </a:r>
            <a:r>
              <a:rPr lang="zh-TW" altLang="en-US" sz="2400" i="0" dirty="0">
                <a:effectLst/>
                <a:latin typeface="標楷體" panose="03000509000000000000" pitchFamily="65" charset="-120"/>
                <a:ea typeface="標楷體" panose="03000509000000000000" pitchFamily="65" charset="-120"/>
              </a:rPr>
              <a:t>案</a:t>
            </a:r>
            <a:endParaRPr lang="zh-HK" altLang="en-US" sz="2400" dirty="0"/>
          </a:p>
        </p:txBody>
      </p:sp>
      <p:sp>
        <p:nvSpPr>
          <p:cNvPr id="18" name="文字方塊 17">
            <a:extLst>
              <a:ext uri="{FF2B5EF4-FFF2-40B4-BE49-F238E27FC236}">
                <a16:creationId xmlns:a16="http://schemas.microsoft.com/office/drawing/2014/main" id="{CC05D558-EA6D-46B4-920B-0D80940B16FB}"/>
              </a:ext>
            </a:extLst>
          </p:cNvPr>
          <p:cNvSpPr txBox="1"/>
          <p:nvPr/>
        </p:nvSpPr>
        <p:spPr>
          <a:xfrm>
            <a:off x="4893496" y="1981163"/>
            <a:ext cx="2317015" cy="461665"/>
          </a:xfrm>
          <a:prstGeom prst="rect">
            <a:avLst/>
          </a:prstGeom>
          <a:noFill/>
        </p:spPr>
        <p:txBody>
          <a:bodyPr wrap="square">
            <a:spAutoFit/>
          </a:bodyPr>
          <a:lstStyle/>
          <a:p>
            <a:r>
              <a:rPr lang="zh-TW" altLang="en-US" sz="2400" i="0" dirty="0">
                <a:effectLst/>
                <a:latin typeface="標楷體" panose="03000509000000000000" pitchFamily="65" charset="-120"/>
                <a:ea typeface="標楷體" panose="03000509000000000000" pitchFamily="65" charset="-120"/>
              </a:rPr>
              <a:t>網上購物騙案</a:t>
            </a:r>
            <a:endParaRPr lang="zh-HK" altLang="en-US" sz="2400" dirty="0"/>
          </a:p>
        </p:txBody>
      </p:sp>
      <p:sp>
        <p:nvSpPr>
          <p:cNvPr id="20" name="文字方塊 19">
            <a:extLst>
              <a:ext uri="{FF2B5EF4-FFF2-40B4-BE49-F238E27FC236}">
                <a16:creationId xmlns:a16="http://schemas.microsoft.com/office/drawing/2014/main" id="{FFD5B9B4-F34B-45F0-A1E2-33DA610735C2}"/>
              </a:ext>
            </a:extLst>
          </p:cNvPr>
          <p:cNvSpPr txBox="1"/>
          <p:nvPr/>
        </p:nvSpPr>
        <p:spPr>
          <a:xfrm>
            <a:off x="8292772" y="1938790"/>
            <a:ext cx="3551297" cy="461665"/>
          </a:xfrm>
          <a:prstGeom prst="rect">
            <a:avLst/>
          </a:prstGeom>
          <a:noFill/>
        </p:spPr>
        <p:txBody>
          <a:bodyPr wrap="square">
            <a:spAutoFit/>
          </a:bodyPr>
          <a:lstStyle/>
          <a:p>
            <a:r>
              <a:rPr lang="zh-TW" altLang="en-US" sz="2400" i="0" dirty="0">
                <a:effectLst/>
                <a:latin typeface="標楷體" panose="03000509000000000000" pitchFamily="65" charset="-120"/>
                <a:ea typeface="標楷體" panose="03000509000000000000" pitchFamily="65" charset="-120"/>
              </a:rPr>
              <a:t>即時通訊軟件帳號被騎劫</a:t>
            </a:r>
            <a:endParaRPr lang="zh-HK" altLang="en-US" sz="2400" dirty="0"/>
          </a:p>
        </p:txBody>
      </p:sp>
      <p:sp>
        <p:nvSpPr>
          <p:cNvPr id="22" name="任意多边形: 形状 11">
            <a:extLst>
              <a:ext uri="{FF2B5EF4-FFF2-40B4-BE49-F238E27FC236}">
                <a16:creationId xmlns:a16="http://schemas.microsoft.com/office/drawing/2014/main" id="{87F590C2-356A-4A19-84D6-A2DB8F0001B7}"/>
              </a:ext>
            </a:extLst>
          </p:cNvPr>
          <p:cNvSpPr/>
          <p:nvPr/>
        </p:nvSpPr>
        <p:spPr>
          <a:xfrm>
            <a:off x="2712747" y="429875"/>
            <a:ext cx="6048438"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kumimoji="0" lang="zh-CN" altLang="en-US" sz="4000" b="1" i="0" u="none" strike="noStrike" kern="1200" cap="none" spc="10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rPr>
              <a:t>辨別</a:t>
            </a:r>
            <a:r>
              <a:rPr kumimoji="0" lang="zh-CN" altLang="en-US" sz="4000" b="1" i="0" u="none" strike="noStrike" kern="1200" cap="none" spc="100" normalizeH="0" baseline="0" noProof="0" dirty="0">
                <a:ln>
                  <a:noFill/>
                </a:ln>
                <a:solidFill>
                  <a:srgbClr val="FFFFFF"/>
                </a:solidFill>
                <a:effectLst/>
                <a:uLnTx/>
                <a:uFillTx/>
                <a:latin typeface="DFKai-SB" panose="03000509000000000000" pitchFamily="65" charset="-120"/>
                <a:ea typeface="DFKai-SB" panose="03000509000000000000" pitchFamily="65" charset="-120"/>
              </a:rPr>
              <a:t>虛假資訊的策略</a:t>
            </a:r>
            <a:endParaRPr lang="zh-CN" altLang="en-US" sz="4000" b="1" spc="100" dirty="0">
              <a:solidFill>
                <a:srgbClr val="FFFFFF"/>
              </a:solidFill>
              <a:latin typeface="DFKai-SB" panose="03000509000000000000" pitchFamily="65" charset="-120"/>
              <a:ea typeface="DFKai-SB" panose="03000509000000000000" pitchFamily="65" charset="-120"/>
            </a:endParaRPr>
          </a:p>
        </p:txBody>
      </p:sp>
      <p:pic>
        <p:nvPicPr>
          <p:cNvPr id="24" name="Picture 23"/>
          <p:cNvPicPr>
            <a:picLocks noChangeAspect="1"/>
          </p:cNvPicPr>
          <p:nvPr/>
        </p:nvPicPr>
        <p:blipFill>
          <a:blip r:embed="rId8"/>
          <a:stretch>
            <a:fillRect/>
          </a:stretch>
        </p:blipFill>
        <p:spPr>
          <a:xfrm>
            <a:off x="246718" y="198242"/>
            <a:ext cx="1594256" cy="580365"/>
          </a:xfrm>
          <a:prstGeom prst="rect">
            <a:avLst/>
          </a:prstGeom>
        </p:spPr>
      </p:pic>
    </p:spTree>
    <p:extLst>
      <p:ext uri="{BB962C8B-B14F-4D97-AF65-F5344CB8AC3E}">
        <p14:creationId xmlns:p14="http://schemas.microsoft.com/office/powerpoint/2010/main" val="4915619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2A8CA0AA-235E-4DD1-BB08-6B640139F0DA}"/>
              </a:ext>
            </a:extLst>
          </p:cNvPr>
          <p:cNvSpPr/>
          <p:nvPr/>
        </p:nvSpPr>
        <p:spPr bwMode="auto">
          <a:xfrm>
            <a:off x="226423" y="1420477"/>
            <a:ext cx="11578826" cy="2553097"/>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 5">
            <a:extLst>
              <a:ext uri="{FF2B5EF4-FFF2-40B4-BE49-F238E27FC236}">
                <a16:creationId xmlns:a16="http://schemas.microsoft.com/office/drawing/2014/main" id="{A0FE1A17-4BCB-4922-ACD2-885528C58FE9}"/>
              </a:ext>
            </a:extLst>
          </p:cNvPr>
          <p:cNvSpPr/>
          <p:nvPr/>
        </p:nvSpPr>
        <p:spPr>
          <a:xfrm>
            <a:off x="448921" y="1548267"/>
            <a:ext cx="11264108" cy="2352523"/>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4" name="文本框 3">
            <a:extLst>
              <a:ext uri="{FF2B5EF4-FFF2-40B4-BE49-F238E27FC236}">
                <a16:creationId xmlns:a16="http://schemas.microsoft.com/office/drawing/2014/main" id="{C451CE9D-DB4F-48C8-8BF1-B4DE3370111F}"/>
              </a:ext>
            </a:extLst>
          </p:cNvPr>
          <p:cNvSpPr txBox="1"/>
          <p:nvPr/>
        </p:nvSpPr>
        <p:spPr>
          <a:xfrm>
            <a:off x="552110" y="1592466"/>
            <a:ext cx="11038999" cy="2308324"/>
          </a:xfrm>
          <a:prstGeom prst="rect">
            <a:avLst/>
          </a:prstGeom>
          <a:noFill/>
        </p:spPr>
        <p:txBody>
          <a:bodyPr wrap="square">
            <a:spAutoFit/>
          </a:bodyPr>
          <a:lstStyle/>
          <a:p>
            <a:pPr marL="342900" indent="-342900" algn="just" hangingPunct="0">
              <a:buFont typeface="Arial" panose="020B0604020202020204" pitchFamily="34" charset="0"/>
              <a:buChar char="•"/>
            </a:pPr>
            <a:r>
              <a:rPr lang="zh-CN" altLang="en-US" sz="2400" kern="100" dirty="0" smtClean="0">
                <a:latin typeface="標楷體" panose="02010601000101010101" pitchFamily="65" charset="-120"/>
                <a:ea typeface="標楷體" panose="02010601000101010101" pitchFamily="65" charset="-120"/>
                <a:cs typeface="Times New Roman" panose="02020603050405020304" pitchFamily="18" charset="0"/>
              </a:rPr>
              <a:t>互</a:t>
            </a:r>
            <a:r>
              <a:rPr lang="zh-CN" altLang="en-US" sz="2400" kern="100" dirty="0">
                <a:latin typeface="標楷體" panose="02010601000101010101" pitchFamily="65" charset="-120"/>
                <a:ea typeface="標楷體" panose="02010601000101010101" pitchFamily="65" charset="-120"/>
                <a:cs typeface="Times New Roman" panose="02020603050405020304" pitchFamily="18" charset="0"/>
              </a:rPr>
              <a:t>聯網、大數據、人工</a:t>
            </a:r>
            <a:r>
              <a:rPr lang="zh-CN" altLang="en-US" sz="2400" kern="100" dirty="0" smtClean="0">
                <a:latin typeface="標楷體" panose="02010601000101010101" pitchFamily="65" charset="-120"/>
                <a:ea typeface="標楷體" panose="02010601000101010101" pitchFamily="65" charset="-120"/>
                <a:cs typeface="Times New Roman" panose="02020603050405020304" pitchFamily="18" charset="0"/>
              </a:rPr>
              <a:t>智</a:t>
            </a:r>
            <a:r>
              <a:rPr lang="zh-TW" altLang="en-US" sz="2400" kern="100" dirty="0" smtClean="0">
                <a:latin typeface="標楷體" panose="02010601000101010101" pitchFamily="65" charset="-120"/>
                <a:ea typeface="標楷體" panose="02010601000101010101" pitchFamily="65" charset="-120"/>
                <a:cs typeface="Times New Roman" panose="02020603050405020304" pitchFamily="18" charset="0"/>
              </a:rPr>
              <a:t>能</a:t>
            </a:r>
            <a:r>
              <a:rPr lang="zh-CN" altLang="en-US" sz="2400" kern="100" dirty="0" smtClean="0">
                <a:latin typeface="標楷體" panose="02010601000101010101" pitchFamily="65" charset="-120"/>
                <a:ea typeface="標楷體" panose="02010601000101010101" pitchFamily="65" charset="-120"/>
                <a:cs typeface="Times New Roman" panose="02020603050405020304" pitchFamily="18" charset="0"/>
              </a:rPr>
              <a:t>等</a:t>
            </a:r>
            <a:r>
              <a:rPr lang="zh-CN" altLang="en-US" sz="2400" kern="100" dirty="0">
                <a:latin typeface="標楷體" panose="02010601000101010101" pitchFamily="65" charset="-120"/>
                <a:ea typeface="標楷體" panose="02010601000101010101" pitchFamily="65" charset="-120"/>
                <a:cs typeface="Times New Roman" panose="02020603050405020304" pitchFamily="18" charset="0"/>
              </a:rPr>
              <a:t>的發展速度越來越快，科技發展變得更為複雜、更不可控、更難預測</a:t>
            </a:r>
            <a:r>
              <a:rPr lang="zh-CN" altLang="en-US" sz="2400" kern="100" dirty="0" smtClean="0">
                <a:latin typeface="標楷體" panose="02010601000101010101" pitchFamily="65" charset="-120"/>
                <a:ea typeface="標楷體" panose="02010601000101010101" pitchFamily="65" charset="-120"/>
                <a:cs typeface="Times New Roman" panose="02020603050405020304" pitchFamily="18" charset="0"/>
              </a:rPr>
              <a:t>。</a:t>
            </a:r>
            <a:r>
              <a:rPr lang="zh-TW" altLang="en-US" sz="2400" kern="100" dirty="0" smtClean="0">
                <a:latin typeface="標楷體" panose="02010601000101010101" pitchFamily="65" charset="-120"/>
                <a:ea typeface="標楷體" panose="02010601000101010101" pitchFamily="65" charset="-120"/>
                <a:cs typeface="Times New Roman" panose="02020603050405020304" pitchFamily="18" charset="0"/>
              </a:rPr>
              <a:t>資訊科技</a:t>
            </a:r>
            <a:r>
              <a:rPr lang="zh-TW" altLang="en-US" sz="2400" kern="100" dirty="0">
                <a:latin typeface="標楷體" panose="02010601000101010101" pitchFamily="65" charset="-120"/>
                <a:ea typeface="標楷體" panose="02010601000101010101" pitchFamily="65" charset="-120"/>
                <a:cs typeface="Times New Roman" panose="02020603050405020304" pitchFamily="18" charset="0"/>
              </a:rPr>
              <a:t>為人們帶來方便，解決生活問題</a:t>
            </a:r>
            <a:r>
              <a:rPr lang="zh-TW" altLang="en-US" sz="2400" kern="100" dirty="0" smtClean="0">
                <a:latin typeface="標楷體" panose="02010601000101010101" pitchFamily="65" charset="-120"/>
                <a:ea typeface="標楷體" panose="02010601000101010101" pitchFamily="65" charset="-120"/>
                <a:cs typeface="Times New Roman" panose="02020603050405020304" pitchFamily="18" charset="0"/>
              </a:rPr>
              <a:t>，同時也帶來</a:t>
            </a:r>
            <a:r>
              <a:rPr lang="zh-CN" altLang="en-US" sz="2400" kern="100" dirty="0">
                <a:latin typeface="標楷體" panose="02010601000101010101" pitchFamily="65" charset="-120"/>
                <a:ea typeface="標楷體" panose="02010601000101010101" pitchFamily="65" charset="-120"/>
                <a:cs typeface="Times New Roman" panose="02020603050405020304" pitchFamily="18" charset="0"/>
              </a:rPr>
              <a:t>保護私隱</a:t>
            </a:r>
            <a:r>
              <a:rPr lang="zh-CN" altLang="en-US" sz="2400" kern="100" dirty="0" smtClean="0">
                <a:latin typeface="標楷體" panose="02010601000101010101" pitchFamily="65" charset="-120"/>
                <a:ea typeface="標楷體" panose="02010601000101010101" pitchFamily="65" charset="-120"/>
                <a:cs typeface="Times New Roman" panose="02020603050405020304" pitchFamily="18" charset="0"/>
              </a:rPr>
              <a:t>問題</a:t>
            </a:r>
            <a:r>
              <a:rPr lang="zh-TW" altLang="en-US" sz="2400" kern="100" dirty="0" smtClean="0">
                <a:latin typeface="標楷體" panose="02010601000101010101" pitchFamily="65" charset="-120"/>
                <a:ea typeface="標楷體" panose="02010601000101010101" pitchFamily="65" charset="-120"/>
                <a:cs typeface="Times New Roman" panose="02020603050405020304" pitchFamily="18" charset="0"/>
              </a:rPr>
              <a:t>與網上罪案等。</a:t>
            </a:r>
            <a:endParaRPr lang="en-US" altLang="zh-TW" sz="2400" kern="100" dirty="0" smtClean="0">
              <a:latin typeface="標楷體" panose="02010601000101010101" pitchFamily="65" charset="-120"/>
              <a:ea typeface="標楷體" panose="02010601000101010101" pitchFamily="65" charset="-120"/>
              <a:cs typeface="Times New Roman" panose="02020603050405020304" pitchFamily="18" charset="0"/>
            </a:endParaRPr>
          </a:p>
          <a:p>
            <a:pPr marL="342900" indent="-342900" algn="just" hangingPunct="0">
              <a:buFont typeface="Arial" panose="020B0604020202020204" pitchFamily="34" charset="0"/>
              <a:buChar char="•"/>
            </a:pPr>
            <a:r>
              <a:rPr lang="zh-TW" altLang="en-US" sz="2400" dirty="0" smtClean="0">
                <a:latin typeface="標楷體" panose="03000509000000000000" pitchFamily="65" charset="-120"/>
                <a:ea typeface="標楷體" panose="03000509000000000000" pitchFamily="65" charset="-120"/>
              </a:rPr>
              <a:t>科學技術</a:t>
            </a:r>
            <a:r>
              <a:rPr lang="zh-TW" altLang="en-US" sz="2400" dirty="0">
                <a:latin typeface="標楷體" panose="03000509000000000000" pitchFamily="65" charset="-120"/>
                <a:ea typeface="標楷體" panose="03000509000000000000" pitchFamily="65" charset="-120"/>
              </a:rPr>
              <a:t>本身並無善惡之</a:t>
            </a:r>
            <a:r>
              <a:rPr lang="zh-TW" altLang="en-US" sz="2400" dirty="0" smtClean="0">
                <a:latin typeface="標楷體" panose="03000509000000000000" pitchFamily="65" charset="-120"/>
                <a:ea typeface="標楷體" panose="03000509000000000000" pitchFamily="65" charset="-120"/>
              </a:rPr>
              <a:t>分，可用於貢獻社會</a:t>
            </a:r>
            <a:r>
              <a:rPr lang="zh-TW" altLang="en-US"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造福人群，</a:t>
            </a:r>
            <a:r>
              <a:rPr lang="zh-TW" altLang="en-US" sz="2400" dirty="0">
                <a:latin typeface="標楷體" panose="03000509000000000000" pitchFamily="65" charset="-120"/>
                <a:ea typeface="標楷體" panose="03000509000000000000" pitchFamily="65" charset="-120"/>
              </a:rPr>
              <a:t>也可能</a:t>
            </a:r>
            <a:r>
              <a:rPr lang="zh-TW" altLang="en-US" sz="2400" dirty="0" smtClean="0">
                <a:latin typeface="標楷體" panose="03000509000000000000" pitchFamily="65" charset="-120"/>
                <a:ea typeface="標楷體" panose="03000509000000000000" pitchFamily="65" charset="-120"/>
              </a:rPr>
              <a:t>淪為犯罪、傷害別人的</a:t>
            </a:r>
            <a:r>
              <a:rPr lang="zh-TW" altLang="en-US" sz="2400" dirty="0">
                <a:latin typeface="標楷體" panose="03000509000000000000" pitchFamily="65" charset="-120"/>
                <a:ea typeface="標楷體" panose="03000509000000000000" pitchFamily="65" charset="-120"/>
              </a:rPr>
              <a:t>工具</a:t>
            </a:r>
            <a:r>
              <a:rPr lang="zh-TW" altLang="en-US" sz="2400" dirty="0" smtClean="0">
                <a:latin typeface="標楷體" panose="03000509000000000000" pitchFamily="65" charset="-120"/>
                <a:ea typeface="標楷體" panose="03000509000000000000" pitchFamily="65" charset="-120"/>
              </a:rPr>
              <a:t>。科學技術研究所關注的是「</a:t>
            </a:r>
            <a:r>
              <a:rPr lang="zh-TW" altLang="en-US" sz="2400" dirty="0">
                <a:latin typeface="標楷體" panose="03000509000000000000" pitchFamily="65" charset="-120"/>
                <a:ea typeface="標楷體" panose="03000509000000000000" pitchFamily="65" charset="-120"/>
              </a:rPr>
              <a:t>能不能做」，科學技術</a:t>
            </a:r>
            <a:r>
              <a:rPr lang="zh-TW" altLang="en-US" sz="2400" dirty="0" smtClean="0">
                <a:latin typeface="標楷體" panose="03000509000000000000" pitchFamily="65" charset="-120"/>
                <a:ea typeface="標楷體" panose="03000509000000000000" pitchFamily="65" charset="-120"/>
              </a:rPr>
              <a:t>倫理則是</a:t>
            </a:r>
            <a:r>
              <a:rPr lang="zh-TW" altLang="en-US" sz="2400" dirty="0">
                <a:latin typeface="標楷體" panose="03000509000000000000" pitchFamily="65" charset="-120"/>
                <a:ea typeface="標楷體" panose="03000509000000000000" pitchFamily="65" charset="-120"/>
              </a:rPr>
              <a:t>從道德準則層面關注「該不該做」。使用資訊科技也要符合道德與法律。</a:t>
            </a:r>
          </a:p>
        </p:txBody>
      </p:sp>
      <p:pic>
        <p:nvPicPr>
          <p:cNvPr id="7" name="图片 6">
            <a:extLst>
              <a:ext uri="{FF2B5EF4-FFF2-40B4-BE49-F238E27FC236}">
                <a16:creationId xmlns:a16="http://schemas.microsoft.com/office/drawing/2014/main" id="{648C5C03-D70C-4EA7-BEB2-8FE5B38700C7}"/>
              </a:ext>
            </a:extLst>
          </p:cNvPr>
          <p:cNvPicPr>
            <a:picLocks noChangeAspect="1"/>
          </p:cNvPicPr>
          <p:nvPr/>
        </p:nvPicPr>
        <p:blipFill>
          <a:blip r:embed="rId2"/>
          <a:stretch>
            <a:fillRect/>
          </a:stretch>
        </p:blipFill>
        <p:spPr>
          <a:xfrm>
            <a:off x="226423" y="1110840"/>
            <a:ext cx="818071" cy="571593"/>
          </a:xfrm>
          <a:prstGeom prst="rect">
            <a:avLst/>
          </a:prstGeom>
        </p:spPr>
      </p:pic>
      <p:sp>
        <p:nvSpPr>
          <p:cNvPr id="11" name="任意多边形: 形状 4">
            <a:extLst>
              <a:ext uri="{FF2B5EF4-FFF2-40B4-BE49-F238E27FC236}">
                <a16:creationId xmlns:a16="http://schemas.microsoft.com/office/drawing/2014/main" id="{1233FBAC-8F26-4009-A61D-A8D94F7C1448}"/>
              </a:ext>
            </a:extLst>
          </p:cNvPr>
          <p:cNvSpPr/>
          <p:nvPr/>
        </p:nvSpPr>
        <p:spPr>
          <a:xfrm>
            <a:off x="1815570" y="889392"/>
            <a:ext cx="8400532"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kumimoji="0" lang="zh-CN" altLang="en-US" sz="2800" b="1" i="0" u="none" strike="noStrike" kern="1200" cap="none" spc="100" normalizeH="0" noProof="0" dirty="0" smtClean="0">
                <a:ln>
                  <a:noFill/>
                </a:ln>
                <a:effectLst/>
                <a:uLnTx/>
                <a:uFillTx/>
                <a:latin typeface="DFKai-SB" panose="03000509000000000000" pitchFamily="65" charset="-120"/>
                <a:ea typeface="DFKai-SB" panose="03000509000000000000" pitchFamily="65" charset="-120"/>
              </a:rPr>
              <a:t>探索無止境 行為有邊界 </a:t>
            </a:r>
            <a:r>
              <a:rPr lang="zh-TW" altLang="en-US" sz="2800" b="1" spc="100" dirty="0" smtClean="0">
                <a:latin typeface="DFKai-SB" panose="03000509000000000000" pitchFamily="65" charset="-120"/>
                <a:ea typeface="DFKai-SB" panose="03000509000000000000" pitchFamily="65" charset="-120"/>
              </a:rPr>
              <a:t>應</a:t>
            </a:r>
            <a:r>
              <a:rPr lang="zh-TW" altLang="en-US" sz="2800" b="1" spc="100" dirty="0">
                <a:latin typeface="DFKai-SB" panose="03000509000000000000" pitchFamily="65" charset="-120"/>
                <a:ea typeface="DFKai-SB" panose="03000509000000000000" pitchFamily="65" charset="-120"/>
              </a:rPr>
              <a:t>遵循道德規範的</a:t>
            </a:r>
            <a:r>
              <a:rPr lang="zh-TW" altLang="en-US" sz="2800" b="1" spc="100" dirty="0" smtClean="0">
                <a:latin typeface="DFKai-SB" panose="03000509000000000000" pitchFamily="65" charset="-120"/>
                <a:ea typeface="DFKai-SB" panose="03000509000000000000" pitchFamily="65" charset="-120"/>
              </a:rPr>
              <a:t>約束</a:t>
            </a:r>
          </a:p>
        </p:txBody>
      </p:sp>
      <p:sp>
        <p:nvSpPr>
          <p:cNvPr id="16" name="任意多边形: 形状 4">
            <a:extLst>
              <a:ext uri="{FF2B5EF4-FFF2-40B4-BE49-F238E27FC236}">
                <a16:creationId xmlns:a16="http://schemas.microsoft.com/office/drawing/2014/main" id="{1233FBAC-8F26-4009-A61D-A8D94F7C1448}"/>
              </a:ext>
            </a:extLst>
          </p:cNvPr>
          <p:cNvSpPr/>
          <p:nvPr/>
        </p:nvSpPr>
        <p:spPr>
          <a:xfrm>
            <a:off x="2859651" y="190983"/>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spc="100" dirty="0">
                <a:solidFill>
                  <a:srgbClr val="FFFFFF"/>
                </a:solidFill>
                <a:latin typeface="DFKai-SB" panose="03000509000000000000" pitchFamily="65" charset="-120"/>
                <a:ea typeface="DFKai-SB" panose="03000509000000000000" pitchFamily="65" charset="-120"/>
              </a:rPr>
              <a:t>使用科技的道德</a:t>
            </a:r>
            <a:r>
              <a:rPr lang="zh-CN" altLang="en-US" sz="4000" b="1" spc="100" dirty="0" smtClean="0">
                <a:solidFill>
                  <a:srgbClr val="FFFFFF"/>
                </a:solidFill>
                <a:latin typeface="DFKai-SB" panose="03000509000000000000" pitchFamily="65" charset="-120"/>
                <a:ea typeface="DFKai-SB" panose="03000509000000000000" pitchFamily="65" charset="-120"/>
              </a:rPr>
              <a:t>操守</a:t>
            </a:r>
            <a:endParaRPr lang="zh-CN" altLang="en-US" sz="4000" b="1" spc="100" dirty="0">
              <a:solidFill>
                <a:srgbClr val="FFFFFF"/>
              </a:solidFill>
              <a:latin typeface="DFKai-SB" panose="03000509000000000000" pitchFamily="65" charset="-120"/>
              <a:ea typeface="DFKai-SB" panose="03000509000000000000" pitchFamily="65" charset="-120"/>
            </a:endParaRPr>
          </a:p>
        </p:txBody>
      </p:sp>
      <p:sp>
        <p:nvSpPr>
          <p:cNvPr id="17" name="文字方塊 27">
            <a:extLst>
              <a:ext uri="{FF2B5EF4-FFF2-40B4-BE49-F238E27FC236}">
                <a16:creationId xmlns:a16="http://schemas.microsoft.com/office/drawing/2014/main" id="{1ADAA774-FDAA-408B-91FE-C7B822E8EEB1}"/>
              </a:ext>
            </a:extLst>
          </p:cNvPr>
          <p:cNvSpPr txBox="1"/>
          <p:nvPr/>
        </p:nvSpPr>
        <p:spPr>
          <a:xfrm>
            <a:off x="3823063" y="4101364"/>
            <a:ext cx="7889966" cy="2123658"/>
          </a:xfrm>
          <a:prstGeom prst="rect">
            <a:avLst/>
          </a:prstGeom>
          <a:noFill/>
          <a:ln w="38100">
            <a:solidFill>
              <a:srgbClr val="0066FF"/>
            </a:solidFill>
          </a:ln>
        </p:spPr>
        <p:txBody>
          <a:bodyPr wrap="square">
            <a:spAutoFit/>
          </a:bodyPr>
          <a:lstStyle/>
          <a:p>
            <a:pPr hangingPunct="0"/>
            <a:r>
              <a:rPr lang="zh-TW" altLang="en-US" sz="2400" b="1" dirty="0" smtClean="0">
                <a:latin typeface="標楷體" panose="03000509000000000000" pitchFamily="65" charset="-120"/>
                <a:ea typeface="標楷體" panose="03000509000000000000" pitchFamily="65" charset="-120"/>
              </a:rPr>
              <a:t>事例</a:t>
            </a:r>
            <a:r>
              <a:rPr lang="en-US" altLang="zh-TW" sz="2400" b="1" dirty="0" smtClean="0">
                <a:latin typeface="標楷體" panose="03000509000000000000" pitchFamily="65" charset="-120"/>
                <a:ea typeface="標楷體" panose="03000509000000000000" pitchFamily="65" charset="-120"/>
              </a:rPr>
              <a:t>: </a:t>
            </a:r>
            <a:r>
              <a:rPr lang="zh-TW" altLang="en-US" sz="2400" b="0" i="0" spc="100" dirty="0" smtClean="0">
                <a:effectLst/>
                <a:latin typeface="標楷體" panose="03000509000000000000" pitchFamily="65" charset="-120"/>
                <a:ea typeface="標楷體" panose="03000509000000000000" pitchFamily="65" charset="-120"/>
              </a:rPr>
              <a:t>本地一</a:t>
            </a:r>
            <a:r>
              <a:rPr lang="zh-TW" altLang="en-US" sz="2400" b="0" i="0" spc="100" dirty="0">
                <a:effectLst/>
                <a:latin typeface="標楷體" panose="03000509000000000000" pitchFamily="65" charset="-120"/>
                <a:ea typeface="標楷體" panose="03000509000000000000" pitchFamily="65" charset="-120"/>
              </a:rPr>
              <a:t>所中學的學生，學習以</a:t>
            </a:r>
            <a:r>
              <a:rPr lang="en-US" altLang="zh-TW" sz="2400" b="0" i="0" spc="100" dirty="0">
                <a:effectLst/>
                <a:latin typeface="Times New Roman" panose="02020603050405020304" pitchFamily="18" charset="0"/>
                <a:ea typeface="標楷體" panose="03000509000000000000" pitchFamily="65" charset="-120"/>
                <a:cs typeface="Times New Roman" panose="02020603050405020304" pitchFamily="18" charset="0"/>
              </a:rPr>
              <a:t>3D</a:t>
            </a:r>
            <a:r>
              <a:rPr lang="zh-TW" altLang="en-US" sz="2400" b="0" i="0" spc="100" dirty="0">
                <a:effectLst/>
                <a:latin typeface="標楷體" panose="03000509000000000000" pitchFamily="65" charset="-120"/>
                <a:ea typeface="標楷體" panose="03000509000000000000" pitchFamily="65" charset="-120"/>
              </a:rPr>
              <a:t>打印技術製作義肢</a:t>
            </a:r>
            <a:r>
              <a:rPr lang="zh-TW" altLang="en-US" sz="2400" b="0" i="0" spc="100" dirty="0" smtClean="0">
                <a:effectLst/>
                <a:latin typeface="標楷體" panose="03000509000000000000" pitchFamily="65" charset="-120"/>
                <a:ea typeface="標楷體" panose="03000509000000000000" pitchFamily="65" charset="-120"/>
              </a:rPr>
              <a:t>，</a:t>
            </a:r>
            <a:r>
              <a:rPr lang="zh-TW" altLang="en-US" sz="2400" spc="100" dirty="0">
                <a:latin typeface="標楷體" panose="03000509000000000000" pitchFamily="65" charset="-120"/>
                <a:ea typeface="標楷體" panose="03000509000000000000" pitchFamily="65" charset="-120"/>
              </a:rPr>
              <a:t>幫助</a:t>
            </a:r>
            <a:r>
              <a:rPr lang="zh-TW" altLang="en-US" sz="2400" b="0" i="0" spc="100" dirty="0" smtClean="0">
                <a:effectLst/>
                <a:latin typeface="標楷體" panose="03000509000000000000" pitchFamily="65" charset="-120"/>
                <a:ea typeface="標楷體" panose="03000509000000000000" pitchFamily="65" charset="-120"/>
              </a:rPr>
              <a:t>非洲有</a:t>
            </a:r>
            <a:r>
              <a:rPr lang="zh-TW" altLang="en-US" sz="2400" b="0" i="0" spc="100" dirty="0">
                <a:effectLst/>
                <a:latin typeface="標楷體" panose="03000509000000000000" pitchFamily="65" charset="-120"/>
                <a:ea typeface="標楷體" panose="03000509000000000000" pitchFamily="65" charset="-120"/>
              </a:rPr>
              <a:t>需要的人</a:t>
            </a:r>
            <a:r>
              <a:rPr lang="zh-TW" altLang="en-US" sz="2400" b="0" i="0" spc="100" dirty="0" smtClean="0">
                <a:effectLst/>
                <a:latin typeface="標楷體" panose="03000509000000000000" pitchFamily="65" charset="-120"/>
                <a:ea typeface="標楷體" panose="03000509000000000000" pitchFamily="65" charset="-120"/>
              </a:rPr>
              <a:t>。學校聯繫</a:t>
            </a:r>
            <a:r>
              <a:rPr lang="zh-TW" altLang="en-US" sz="2400" b="0" i="0" spc="100" dirty="0">
                <a:effectLst/>
                <a:latin typeface="標楷體" panose="03000509000000000000" pitchFamily="65" charset="-120"/>
                <a:ea typeface="標楷體" panose="03000509000000000000" pitchFamily="65" charset="-120"/>
              </a:rPr>
              <a:t>專門製作義肢的團體與師生</a:t>
            </a:r>
            <a:r>
              <a:rPr lang="zh-TW" altLang="en-US" sz="2400" b="0" i="0" spc="100" dirty="0" smtClean="0">
                <a:effectLst/>
                <a:latin typeface="標楷體" panose="03000509000000000000" pitchFamily="65" charset="-120"/>
                <a:ea typeface="標楷體" panose="03000509000000000000" pitchFamily="65" charset="-120"/>
              </a:rPr>
              <a:t>合作，透過</a:t>
            </a:r>
            <a:r>
              <a:rPr lang="zh-TW" altLang="en-US" sz="2400" b="0" i="0" spc="100" dirty="0">
                <a:effectLst/>
                <a:latin typeface="標楷體" panose="03000509000000000000" pitchFamily="65" charset="-120"/>
                <a:ea typeface="標楷體" panose="03000509000000000000" pitchFamily="65" charset="-120"/>
              </a:rPr>
              <a:t>這個</a:t>
            </a:r>
            <a:r>
              <a:rPr lang="en-US" altLang="zh-TW" sz="2400" b="0" i="0" spc="100" dirty="0" smtClean="0">
                <a:effectLst/>
                <a:latin typeface="Times New Roman" panose="02020603050405020304" pitchFamily="18" charset="0"/>
                <a:ea typeface="標楷體" panose="03000509000000000000" pitchFamily="65" charset="-120"/>
                <a:cs typeface="Times New Roman" panose="02020603050405020304" pitchFamily="18" charset="0"/>
              </a:rPr>
              <a:t>STEM</a:t>
            </a:r>
            <a:r>
              <a:rPr lang="zh-TW" altLang="en-US" sz="2400" b="0" i="0" spc="100" dirty="0">
                <a:effectLst/>
                <a:latin typeface="標楷體" panose="03000509000000000000" pitchFamily="65" charset="-120"/>
                <a:ea typeface="標楷體" panose="03000509000000000000" pitchFamily="65" charset="-120"/>
              </a:rPr>
              <a:t>學習活動，</a:t>
            </a:r>
            <a:r>
              <a:rPr lang="zh-TW" altLang="en-US" sz="2400" b="0" i="0" spc="100" dirty="0" smtClean="0">
                <a:effectLst/>
                <a:latin typeface="標楷體" panose="03000509000000000000" pitchFamily="65" charset="-120"/>
                <a:ea typeface="標楷體" panose="03000509000000000000" pitchFamily="65" charset="-120"/>
              </a:rPr>
              <a:t>教師加</a:t>
            </a:r>
            <a:r>
              <a:rPr lang="zh-TW" altLang="en-US" sz="2400" b="0" i="0" spc="100" dirty="0">
                <a:effectLst/>
                <a:latin typeface="標楷體" panose="03000509000000000000" pitchFamily="65" charset="-120"/>
                <a:ea typeface="標楷體" panose="03000509000000000000" pitchFamily="65" charset="-120"/>
              </a:rPr>
              <a:t>强了學生協作及解難能力，</a:t>
            </a:r>
            <a:r>
              <a:rPr lang="zh-TW" altLang="en-US" sz="2400" b="0" i="0" spc="100" dirty="0" smtClean="0">
                <a:effectLst/>
                <a:latin typeface="標楷體" panose="03000509000000000000" pitchFamily="65" charset="-120"/>
                <a:ea typeface="標楷體" panose="03000509000000000000" pitchFamily="65" charset="-120"/>
              </a:rPr>
              <a:t>培養</a:t>
            </a:r>
            <a:r>
              <a:rPr lang="zh-TW" altLang="en-US" sz="2400" spc="100" dirty="0" smtClean="0">
                <a:latin typeface="標楷體" panose="03000509000000000000" pitchFamily="65" charset="-120"/>
                <a:ea typeface="標楷體" panose="03000509000000000000" pitchFamily="65" charset="-120"/>
              </a:rPr>
              <a:t>他們</a:t>
            </a:r>
            <a:r>
              <a:rPr lang="zh-TW" altLang="en-US" sz="2400" b="0" i="0" spc="100" dirty="0" smtClean="0">
                <a:effectLst/>
                <a:latin typeface="標楷體" panose="03000509000000000000" pitchFamily="65" charset="-120"/>
                <a:ea typeface="標楷體" panose="03000509000000000000" pitchFamily="65" charset="-120"/>
              </a:rPr>
              <a:t>尊重</a:t>
            </a:r>
            <a:r>
              <a:rPr lang="zh-TW" altLang="en-US" sz="2400" b="0" i="0" spc="100" dirty="0">
                <a:effectLst/>
                <a:latin typeface="標楷體" panose="03000509000000000000" pitchFamily="65" charset="-120"/>
                <a:ea typeface="標楷體" panose="03000509000000000000" pitchFamily="65" charset="-120"/>
              </a:rPr>
              <a:t>他人、關愛、同理心</a:t>
            </a:r>
            <a:r>
              <a:rPr lang="zh-TW" altLang="en-US" sz="2400" b="0" i="0" spc="100" dirty="0" smtClean="0">
                <a:effectLst/>
                <a:latin typeface="標楷體" panose="03000509000000000000" pitchFamily="65" charset="-120"/>
                <a:ea typeface="標楷體" panose="03000509000000000000" pitchFamily="65" charset="-120"/>
              </a:rPr>
              <a:t>等正面價值觀</a:t>
            </a:r>
            <a:r>
              <a:rPr lang="zh-TW" altLang="en-US" sz="2400" b="0" i="0" spc="100" dirty="0">
                <a:effectLst/>
                <a:latin typeface="標楷體" panose="03000509000000000000" pitchFamily="65" charset="-120"/>
                <a:ea typeface="標楷體" panose="03000509000000000000" pitchFamily="65" charset="-120"/>
              </a:rPr>
              <a:t>和態度</a:t>
            </a:r>
            <a:r>
              <a:rPr lang="zh-TW" altLang="en-US" sz="2400" b="0" i="0" spc="100" dirty="0" smtClean="0">
                <a:effectLst/>
                <a:latin typeface="標楷體" panose="03000509000000000000" pitchFamily="65" charset="-120"/>
                <a:ea typeface="標楷體" panose="03000509000000000000" pitchFamily="65" charset="-120"/>
              </a:rPr>
              <a:t>。</a:t>
            </a:r>
            <a:r>
              <a:rPr lang="zh-TW" altLang="en-US" sz="1200" spc="100" dirty="0" smtClean="0">
                <a:latin typeface="標楷體" panose="03000509000000000000" pitchFamily="65" charset="-120"/>
                <a:ea typeface="標楷體" panose="03000509000000000000" pitchFamily="65" charset="-120"/>
              </a:rPr>
              <a:t>*</a:t>
            </a:r>
            <a:r>
              <a:rPr lang="en-US" altLang="zh-TW" sz="1200" spc="100" dirty="0" smtClean="0">
                <a:latin typeface="標楷體" panose="03000509000000000000" pitchFamily="65" charset="-120"/>
                <a:ea typeface="標楷體" panose="03000509000000000000" pitchFamily="65" charset="-120"/>
              </a:rPr>
              <a:t>(</a:t>
            </a:r>
            <a:r>
              <a:rPr lang="zh-TW" altLang="en-US" sz="1200" spc="100" dirty="0" smtClean="0">
                <a:latin typeface="標楷體" panose="03000509000000000000" pitchFamily="65" charset="-120"/>
                <a:ea typeface="標楷體" panose="03000509000000000000" pitchFamily="65" charset="-120"/>
              </a:rPr>
              <a:t>教育局已推行</a:t>
            </a:r>
            <a:r>
              <a:rPr lang="en-US" altLang="zh-TW" sz="1200" spc="100" dirty="0" smtClean="0">
                <a:latin typeface="Times New Roman" panose="02020603050405020304" pitchFamily="18" charset="0"/>
                <a:ea typeface="標楷體" panose="03000509000000000000" pitchFamily="65" charset="-120"/>
                <a:cs typeface="Times New Roman" panose="02020603050405020304" pitchFamily="18" charset="0"/>
              </a:rPr>
              <a:t>STEAM</a:t>
            </a:r>
            <a:r>
              <a:rPr lang="zh-TW" altLang="en-US" sz="1200" spc="100" dirty="0" smtClean="0">
                <a:latin typeface="Times New Roman" panose="02020603050405020304" pitchFamily="18" charset="0"/>
                <a:ea typeface="標楷體" panose="03000509000000000000" pitchFamily="65" charset="-120"/>
                <a:cs typeface="Times New Roman" panose="02020603050405020304" pitchFamily="18" charset="0"/>
              </a:rPr>
              <a:t>。詳情</a:t>
            </a:r>
            <a:r>
              <a:rPr lang="en-US" altLang="zh-TW" sz="1200" spc="100" dirty="0">
                <a:latin typeface="Times New Roman" panose="02020603050405020304" pitchFamily="18" charset="0"/>
                <a:ea typeface="標楷體" panose="03000509000000000000" pitchFamily="65" charset="-120"/>
                <a:cs typeface="Times New Roman" panose="02020603050405020304" pitchFamily="18" charset="0"/>
              </a:rPr>
              <a:t>: https://www.edb.gov.hk/tc/curriculum-development/kla/ma/res/STEMexamples.html)</a:t>
            </a:r>
            <a:endParaRPr lang="zh-HK" altLang="en-US" sz="1200" spc="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8" name="圖片 4">
            <a:hlinkClick r:id="rId3"/>
            <a:extLst>
              <a:ext uri="{FF2B5EF4-FFF2-40B4-BE49-F238E27FC236}">
                <a16:creationId xmlns:a16="http://schemas.microsoft.com/office/drawing/2014/main" id="{EDDFCF9F-B57F-4AF3-B27E-813A93AF4B37}"/>
              </a:ext>
            </a:extLst>
          </p:cNvPr>
          <p:cNvPicPr>
            <a:picLocks noChangeAspect="1"/>
          </p:cNvPicPr>
          <p:nvPr/>
        </p:nvPicPr>
        <p:blipFill rotWithShape="1">
          <a:blip r:embed="rId4"/>
          <a:srcRect l="59242" t="34758" r="5117" b="29587"/>
          <a:stretch/>
        </p:blipFill>
        <p:spPr>
          <a:xfrm>
            <a:off x="448921" y="4161010"/>
            <a:ext cx="3225566" cy="1815104"/>
          </a:xfrm>
          <a:prstGeom prst="rect">
            <a:avLst/>
          </a:prstGeom>
        </p:spPr>
      </p:pic>
      <p:sp>
        <p:nvSpPr>
          <p:cNvPr id="19" name="文字方塊 19">
            <a:extLst>
              <a:ext uri="{FF2B5EF4-FFF2-40B4-BE49-F238E27FC236}">
                <a16:creationId xmlns:a16="http://schemas.microsoft.com/office/drawing/2014/main" id="{549B8F2C-E691-494B-BE40-5FD4250C11CB}"/>
              </a:ext>
            </a:extLst>
          </p:cNvPr>
          <p:cNvSpPr txBox="1"/>
          <p:nvPr/>
        </p:nvSpPr>
        <p:spPr>
          <a:xfrm>
            <a:off x="3883598" y="6198482"/>
            <a:ext cx="7768896" cy="523220"/>
          </a:xfrm>
          <a:prstGeom prst="rect">
            <a:avLst/>
          </a:prstGeom>
          <a:noFill/>
        </p:spPr>
        <p:txBody>
          <a:bodyPr wrap="squar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影片來源</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：教育局教育多媒體</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i="0" dirty="0">
                <a:effectLst/>
                <a:latin typeface="Times New Roman" panose="02020603050405020304" pitchFamily="18" charset="0"/>
                <a:ea typeface="標楷體" panose="03000509000000000000" pitchFamily="65" charset="-120"/>
                <a:cs typeface="Times New Roman" panose="02020603050405020304" pitchFamily="18" charset="0"/>
              </a:rPr>
              <a:t>從</a:t>
            </a:r>
            <a:r>
              <a:rPr lang="en-US" altLang="zh-TW" sz="1400" b="0" i="0" dirty="0">
                <a:effectLst/>
                <a:latin typeface="Times New Roman" panose="02020603050405020304" pitchFamily="18" charset="0"/>
                <a:ea typeface="標楷體" panose="03000509000000000000" pitchFamily="65" charset="-120"/>
                <a:cs typeface="Times New Roman" panose="02020603050405020304" pitchFamily="18" charset="0"/>
              </a:rPr>
              <a:t>STEM</a:t>
            </a:r>
            <a:r>
              <a:rPr lang="zh-TW" altLang="en-US" sz="1400" b="0" i="0" dirty="0">
                <a:effectLst/>
                <a:latin typeface="Times New Roman" panose="02020603050405020304" pitchFamily="18" charset="0"/>
                <a:ea typeface="標楷體" panose="03000509000000000000" pitchFamily="65" charset="-120"/>
                <a:cs typeface="Times New Roman" panose="02020603050405020304" pitchFamily="18" charset="0"/>
              </a:rPr>
              <a:t>教育到關愛社群──</a:t>
            </a:r>
            <a:r>
              <a:rPr lang="en-US" altLang="zh-TW" sz="1400" b="0" i="0" dirty="0">
                <a:effectLst/>
                <a:latin typeface="Times New Roman" panose="02020603050405020304" pitchFamily="18" charset="0"/>
                <a:ea typeface="標楷體" panose="03000509000000000000" pitchFamily="65" charset="-120"/>
                <a:cs typeface="Times New Roman" panose="02020603050405020304" pitchFamily="18" charset="0"/>
              </a:rPr>
              <a:t>3D</a:t>
            </a:r>
            <a:r>
              <a:rPr lang="zh-TW" altLang="en-US" sz="1400" b="0" i="0" dirty="0">
                <a:effectLst/>
                <a:latin typeface="Times New Roman" panose="02020603050405020304" pitchFamily="18" charset="0"/>
                <a:ea typeface="標楷體" panose="03000509000000000000" pitchFamily="65" charset="-120"/>
                <a:cs typeface="Times New Roman" panose="02020603050405020304" pitchFamily="18" charset="0"/>
              </a:rPr>
              <a:t>義肢組裝大行動</a:t>
            </a:r>
            <a:r>
              <a:rPr lang="en-US" altLang="zh-TW" sz="1400" b="0" i="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i="0" dirty="0">
                <a:effectLst/>
                <a:latin typeface="Times New Roman" panose="02020603050405020304" pitchFamily="18" charset="0"/>
                <a:ea typeface="標楷體" panose="03000509000000000000" pitchFamily="65" charset="-120"/>
                <a:cs typeface="Times New Roman" panose="02020603050405020304" pitchFamily="18" charset="0"/>
              </a:rPr>
              <a:t>https://emm.edcity.hk/media/t/1_xges1mm4</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 name="Rectangle 14">
            <a:extLst>
              <a:ext uri="{FF2B5EF4-FFF2-40B4-BE49-F238E27FC236}">
                <a16:creationId xmlns:a16="http://schemas.microsoft.com/office/drawing/2014/main" id="{8A5E8837-377C-4906-9256-D4AE2DEED88C}"/>
              </a:ext>
            </a:extLst>
          </p:cNvPr>
          <p:cNvSpPr/>
          <p:nvPr/>
        </p:nvSpPr>
        <p:spPr>
          <a:xfrm>
            <a:off x="466338" y="5999954"/>
            <a:ext cx="3182553"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點擊圖像觀看短片</a:t>
            </a:r>
            <a:endParaRPr lang="en-US" altLang="zh-HK"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482411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623AAFE-16BC-4AC3-9E1A-90E1A734DA1F}"/>
              </a:ext>
            </a:extLst>
          </p:cNvPr>
          <p:cNvSpPr txBox="1"/>
          <p:nvPr/>
        </p:nvSpPr>
        <p:spPr>
          <a:xfrm>
            <a:off x="1634947" y="3100198"/>
            <a:ext cx="9534906" cy="584775"/>
          </a:xfrm>
          <a:prstGeom prst="rect">
            <a:avLst/>
          </a:prstGeom>
          <a:noFill/>
        </p:spPr>
        <p:txBody>
          <a:bodyPr wrap="square">
            <a:spAutoFit/>
          </a:bodyPr>
          <a:lstStyle/>
          <a:p>
            <a:r>
              <a:rPr lang="zh-CN" altLang="en-US" sz="3200" b="1" kern="100" dirty="0">
                <a:latin typeface="DFKai-SB" panose="03000509000000000000" pitchFamily="65" charset="-120"/>
                <a:ea typeface="DFKai-SB" panose="03000509000000000000" pitchFamily="65" charset="-120"/>
                <a:cs typeface="Times New Roman" panose="02020603050405020304" pitchFamily="18" charset="0"/>
              </a:rPr>
              <a:t> </a:t>
            </a:r>
          </a:p>
        </p:txBody>
      </p:sp>
      <p:sp>
        <p:nvSpPr>
          <p:cNvPr id="10" name="矩形 9">
            <a:extLst>
              <a:ext uri="{FF2B5EF4-FFF2-40B4-BE49-F238E27FC236}">
                <a16:creationId xmlns:a16="http://schemas.microsoft.com/office/drawing/2014/main" id="{EFCD767A-7882-4A6C-B047-65448B5B4D79}"/>
              </a:ext>
            </a:extLst>
          </p:cNvPr>
          <p:cNvSpPr/>
          <p:nvPr/>
        </p:nvSpPr>
        <p:spPr>
          <a:xfrm>
            <a:off x="521605" y="1895472"/>
            <a:ext cx="11014721" cy="3649483"/>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latin typeface="DFKai-SB" panose="03000509000000000000" pitchFamily="65" charset="-120"/>
              <a:ea typeface="DFKai-SB" panose="03000509000000000000" pitchFamily="65" charset="-120"/>
            </a:endParaRPr>
          </a:p>
        </p:txBody>
      </p:sp>
      <p:sp>
        <p:nvSpPr>
          <p:cNvPr id="12" name="文本框 11">
            <a:extLst>
              <a:ext uri="{FF2B5EF4-FFF2-40B4-BE49-F238E27FC236}">
                <a16:creationId xmlns:a16="http://schemas.microsoft.com/office/drawing/2014/main" id="{9C50F5B9-B8F0-4E0E-AE69-EF30601218C2}"/>
              </a:ext>
            </a:extLst>
          </p:cNvPr>
          <p:cNvSpPr txBox="1"/>
          <p:nvPr/>
        </p:nvSpPr>
        <p:spPr>
          <a:xfrm>
            <a:off x="597428" y="2012053"/>
            <a:ext cx="10572425" cy="3416320"/>
          </a:xfrm>
          <a:prstGeom prst="rect">
            <a:avLst/>
          </a:prstGeom>
          <a:noFill/>
        </p:spPr>
        <p:txBody>
          <a:bodyPr wrap="square">
            <a:spAutoFit/>
          </a:bodyPr>
          <a:lstStyle/>
          <a:p>
            <a:pPr marL="342900" indent="-342900" algn="just">
              <a:buFont typeface="Wingdings" panose="05000000000000000000" pitchFamily="2" charset="2"/>
              <a:buChar char="ü"/>
            </a:pPr>
            <a:r>
              <a:rPr lang="zh-TW"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國家亦於</a:t>
            </a:r>
            <a:r>
              <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spc="100" dirty="0" smtClean="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月</a:t>
            </a:r>
            <a:r>
              <a:rPr lang="zh-CN" altLang="en-US" sz="2400" b="0" spc="100" dirty="0" smtClean="0">
                <a:effectLst/>
                <a:latin typeface="Times New Roman" panose="02020603050405020304" pitchFamily="18" charset="0"/>
                <a:ea typeface="標楷體" panose="03000509000000000000" pitchFamily="65" charset="-120"/>
                <a:cs typeface="Times New Roman" panose="02020603050405020304" pitchFamily="18" charset="0"/>
              </a:rPr>
              <a:t>發</a:t>
            </a:r>
            <a:r>
              <a:rPr lang="zh-TW" altLang="en-US" sz="2400" b="0" spc="100" dirty="0" smtClean="0">
                <a:effectLst/>
                <a:latin typeface="Times New Roman" panose="02020603050405020304" pitchFamily="18" charset="0"/>
                <a:ea typeface="標楷體" panose="03000509000000000000" pitchFamily="65" charset="-120"/>
                <a:cs typeface="Times New Roman" panose="02020603050405020304" pitchFamily="18" charset="0"/>
              </a:rPr>
              <a:t>布</a:t>
            </a:r>
            <a:r>
              <a:rPr lang="zh-CN" altLang="en-US" sz="2400" b="0" spc="100" dirty="0" smtClean="0">
                <a:effectLst/>
                <a:latin typeface="Times New Roman" panose="02020603050405020304" pitchFamily="18" charset="0"/>
                <a:ea typeface="標楷體" panose="03000509000000000000" pitchFamily="65" charset="-120"/>
                <a:cs typeface="Times New Roman" panose="02020603050405020304" pitchFamily="18" charset="0"/>
              </a:rPr>
              <a:t>了</a:t>
            </a:r>
            <a:r>
              <a:rPr lang="en-US" altLang="zh-CN" sz="2400" b="0" spc="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b="0" spc="100" dirty="0" smtClean="0">
                <a:effectLst/>
                <a:latin typeface="Times New Roman" panose="02020603050405020304" pitchFamily="18" charset="0"/>
                <a:ea typeface="標楷體" panose="03000509000000000000" pitchFamily="65" charset="-120"/>
                <a:cs typeface="Times New Roman" panose="02020603050405020304" pitchFamily="18" charset="0"/>
              </a:rPr>
              <a:t>新一代人工智</a:t>
            </a:r>
            <a:r>
              <a:rPr lang="zh-TW"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能</a:t>
            </a:r>
            <a:r>
              <a:rPr lang="zh-CN" altLang="en-US" sz="2400" b="0" spc="100" dirty="0" smtClean="0">
                <a:effectLst/>
                <a:latin typeface="Times New Roman" panose="02020603050405020304" pitchFamily="18" charset="0"/>
                <a:ea typeface="標楷體" panose="03000509000000000000" pitchFamily="65" charset="-120"/>
                <a:cs typeface="Times New Roman" panose="02020603050405020304" pitchFamily="18" charset="0"/>
              </a:rPr>
              <a:t>倫理規範</a:t>
            </a:r>
            <a:r>
              <a:rPr lang="en-US" altLang="zh-TW" sz="2400" spc="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以下簡稱</a:t>
            </a:r>
            <a:r>
              <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倫理規範</a:t>
            </a:r>
            <a:r>
              <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b="0" spc="100" dirty="0" smtClean="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這是國家首份針對人工智能倫理道德的政策文件，</a:t>
            </a:r>
            <a:r>
              <a:rPr lang="zh-CN"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從總體要求、倫理原則、倫理治理體制、倫理治理制度、審查與監管、教育與宣傳等角度對中國特色科技倫理體系建設提出系統化的設計與意見</a:t>
            </a:r>
            <a:r>
              <a:rPr lang="zh-TW"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spc="1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buFont typeface="Wingdings" panose="05000000000000000000" pitchFamily="2" charset="2"/>
              <a:buChar char="ü"/>
            </a:pPr>
            <a:r>
              <a:rPr lang="en-US" altLang="zh-CN" sz="2400" spc="1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spc="100" dirty="0">
                <a:latin typeface="Times New Roman" panose="02020603050405020304" pitchFamily="18" charset="0"/>
                <a:ea typeface="標楷體" panose="03000509000000000000" pitchFamily="65" charset="-120"/>
                <a:cs typeface="Times New Roman" panose="02020603050405020304" pitchFamily="18" charset="0"/>
              </a:rPr>
              <a:t>倫理規範</a:t>
            </a:r>
            <a:r>
              <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spc="100" dirty="0">
                <a:latin typeface="Times New Roman" panose="02020603050405020304" pitchFamily="18" charset="0"/>
                <a:ea typeface="標楷體" panose="03000509000000000000" pitchFamily="65" charset="-120"/>
                <a:cs typeface="Times New Roman" panose="02020603050405020304" pitchFamily="18" charset="0"/>
              </a:rPr>
              <a:t>是</a:t>
            </a:r>
            <a:r>
              <a:rPr lang="zh-CN"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考慮有關隱私、偏見、歧視、公平等倫理關切，包括總則、特定活動倫理規範和組織實施等內容。</a:t>
            </a:r>
            <a:endPar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buFont typeface="Wingdings" panose="05000000000000000000" pitchFamily="2" charset="2"/>
              <a:buChar char="ü"/>
            </a:pPr>
            <a:r>
              <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倫理規範</a:t>
            </a:r>
            <a:r>
              <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提出了增進人類福祉、促進公平公正、保護隱私安全、確保可控可信、強化責任擔當、提升倫理素養等</a:t>
            </a:r>
            <a:r>
              <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rPr>
              <a:t>6</a:t>
            </a:r>
            <a:r>
              <a:rPr lang="zh-CN"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項基本倫理要求。同時，提出人工智慧管理、研發、供應、使用等特定活動的</a:t>
            </a:r>
            <a:r>
              <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rPr>
              <a:t>18</a:t>
            </a:r>
            <a:r>
              <a:rPr lang="zh-CN"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項具體倫理要求。</a:t>
            </a:r>
            <a:endPar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本框 10">
            <a:extLst>
              <a:ext uri="{FF2B5EF4-FFF2-40B4-BE49-F238E27FC236}">
                <a16:creationId xmlns:a16="http://schemas.microsoft.com/office/drawing/2014/main" id="{BEA4CEE4-4EBF-46EF-B591-E5BF303C7581}"/>
              </a:ext>
            </a:extLst>
          </p:cNvPr>
          <p:cNvSpPr txBox="1"/>
          <p:nvPr/>
        </p:nvSpPr>
        <p:spPr>
          <a:xfrm>
            <a:off x="3277515" y="1163184"/>
            <a:ext cx="5523136" cy="523220"/>
          </a:xfrm>
          <a:prstGeom prst="rect">
            <a:avLst/>
          </a:prstGeom>
          <a:noFill/>
        </p:spPr>
        <p:txBody>
          <a:bodyPr wrap="square">
            <a:spAutoFit/>
          </a:bodyPr>
          <a:lstStyle/>
          <a:p>
            <a:r>
              <a:rPr lang="zh-CN" altLang="en-US" sz="2800" b="1" kern="100" spc="100" dirty="0">
                <a:latin typeface="DFKai-SB" panose="03000509000000000000" pitchFamily="65" charset="-120"/>
                <a:ea typeface="DFKai-SB" panose="03000509000000000000" pitchFamily="65" charset="-120"/>
                <a:cs typeface="Times New Roman" panose="02020603050405020304" pitchFamily="18" charset="0"/>
              </a:rPr>
              <a:t>科技創新應遵循道德規範的約束</a:t>
            </a:r>
            <a:endParaRPr lang="zh-CN" altLang="en-US" sz="2800" b="1" spc="100" dirty="0">
              <a:latin typeface="DFKai-SB" panose="03000509000000000000" pitchFamily="65" charset="-120"/>
              <a:ea typeface="DFKai-SB" panose="03000509000000000000" pitchFamily="65" charset="-120"/>
            </a:endParaRPr>
          </a:p>
        </p:txBody>
      </p:sp>
      <p:sp>
        <p:nvSpPr>
          <p:cNvPr id="14" name="Freeform 5">
            <a:extLst>
              <a:ext uri="{FF2B5EF4-FFF2-40B4-BE49-F238E27FC236}">
                <a16:creationId xmlns:a16="http://schemas.microsoft.com/office/drawing/2014/main" id="{376BC5AD-E0D4-4DA6-BAAB-6322D54E1711}"/>
              </a:ext>
            </a:extLst>
          </p:cNvPr>
          <p:cNvSpPr/>
          <p:nvPr/>
        </p:nvSpPr>
        <p:spPr bwMode="auto">
          <a:xfrm>
            <a:off x="2656481" y="126338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00B0F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5" name="任意多边形: 形状 4">
            <a:extLst>
              <a:ext uri="{FF2B5EF4-FFF2-40B4-BE49-F238E27FC236}">
                <a16:creationId xmlns:a16="http://schemas.microsoft.com/office/drawing/2014/main" id="{1233FBAC-8F26-4009-A61D-A8D94F7C1448}"/>
              </a:ext>
            </a:extLst>
          </p:cNvPr>
          <p:cNvSpPr/>
          <p:nvPr/>
        </p:nvSpPr>
        <p:spPr>
          <a:xfrm>
            <a:off x="2879555" y="323816"/>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spc="100" dirty="0">
                <a:solidFill>
                  <a:srgbClr val="FFFFFF"/>
                </a:solidFill>
                <a:latin typeface="DFKai-SB" panose="03000509000000000000" pitchFamily="65" charset="-120"/>
                <a:ea typeface="DFKai-SB" panose="03000509000000000000" pitchFamily="65" charset="-120"/>
              </a:rPr>
              <a:t>使用科技的道德</a:t>
            </a:r>
            <a:r>
              <a:rPr lang="zh-CN" altLang="en-US" sz="4000" b="1" spc="100" dirty="0" smtClean="0">
                <a:solidFill>
                  <a:srgbClr val="FFFFFF"/>
                </a:solidFill>
                <a:latin typeface="DFKai-SB" panose="03000509000000000000" pitchFamily="65" charset="-120"/>
                <a:ea typeface="DFKai-SB" panose="03000509000000000000" pitchFamily="65" charset="-120"/>
              </a:rPr>
              <a:t>操守</a:t>
            </a:r>
            <a:endParaRPr lang="zh-CN" altLang="en-US" sz="4000" b="1" spc="100" dirty="0">
              <a:solidFill>
                <a:srgbClr val="FFFFFF"/>
              </a:solidFill>
              <a:latin typeface="DFKai-SB" panose="03000509000000000000" pitchFamily="65" charset="-120"/>
              <a:ea typeface="DFKai-SB" panose="03000509000000000000" pitchFamily="65" charset="-120"/>
            </a:endParaRPr>
          </a:p>
        </p:txBody>
      </p:sp>
      <p:sp>
        <p:nvSpPr>
          <p:cNvPr id="4" name="Rectangle 3"/>
          <p:cNvSpPr/>
          <p:nvPr/>
        </p:nvSpPr>
        <p:spPr>
          <a:xfrm>
            <a:off x="4491318" y="5962423"/>
            <a:ext cx="6087035" cy="523220"/>
          </a:xfrm>
          <a:prstGeom prst="rect">
            <a:avLst/>
          </a:prstGeom>
        </p:spPr>
        <p:txBody>
          <a:bodyPr wrap="square">
            <a:spAutoFit/>
          </a:bodyPr>
          <a:lstStyle/>
          <a:p>
            <a:pPr>
              <a:spcAft>
                <a:spcPts val="0"/>
              </a:spcAft>
            </a:pPr>
            <a:r>
              <a:rPr lang="zh-TW" altLang="en-US" sz="1400" kern="1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kern="1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kern="100" dirty="0" smtClean="0">
                <a:latin typeface="標楷體" panose="03000509000000000000" pitchFamily="65" charset="-120"/>
                <a:ea typeface="標楷體" panose="03000509000000000000" pitchFamily="65" charset="-120"/>
                <a:cs typeface="Times New Roman" panose="02020603050405020304" pitchFamily="18" charset="0"/>
              </a:rPr>
              <a:t>國家科學技術部</a:t>
            </a:r>
            <a:r>
              <a:rPr lang="en-US" altLang="zh-TW" sz="1400" kern="100" dirty="0" smtClean="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sz="1400" kern="100" dirty="0" smtClean="0">
                <a:latin typeface="Times New Roman" panose="02020603050405020304" pitchFamily="18" charset="0"/>
                <a:ea typeface="新細明體" panose="02020500000000000000" pitchFamily="18" charset="-120"/>
                <a:cs typeface="Times New Roman" panose="02020603050405020304" pitchFamily="18" charset="0"/>
              </a:rPr>
              <a:t>http</a:t>
            </a:r>
            <a:r>
              <a:rPr lang="en-US" altLang="ja-JP" sz="1400" kern="1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sz="1400" kern="100" dirty="0" smtClean="0">
                <a:latin typeface="Times New Roman" panose="02020603050405020304" pitchFamily="18" charset="0"/>
                <a:ea typeface="新細明體" panose="02020500000000000000" pitchFamily="18" charset="-120"/>
                <a:cs typeface="Times New Roman" panose="02020603050405020304" pitchFamily="18" charset="0"/>
              </a:rPr>
              <a:t>www.most.gov.cn/kjbgz/202109/t20210926_177063.html</a:t>
            </a:r>
            <a:r>
              <a:rPr lang="en-US" altLang="zh-TW" sz="1400" kern="100" dirty="0" smtClean="0">
                <a:latin typeface="Times New Roman" panose="02020603050405020304" pitchFamily="18" charset="0"/>
                <a:ea typeface="新細明體" panose="02020500000000000000" pitchFamily="18" charset="-120"/>
                <a:cs typeface="Times New Roman" panose="02020603050405020304" pitchFamily="18" charset="0"/>
              </a:rPr>
              <a:t>)</a:t>
            </a:r>
            <a:endParaRPr lang="ja-JP" altLang="ja-JP" sz="1400"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5" name="Picture 4">
            <a:hlinkClick r:id="rId3"/>
          </p:cNvPr>
          <p:cNvPicPr>
            <a:picLocks noChangeAspect="1"/>
          </p:cNvPicPr>
          <p:nvPr/>
        </p:nvPicPr>
        <p:blipFill>
          <a:blip r:embed="rId4"/>
          <a:stretch>
            <a:fillRect/>
          </a:stretch>
        </p:blipFill>
        <p:spPr>
          <a:xfrm>
            <a:off x="521605" y="5714880"/>
            <a:ext cx="3694659" cy="630394"/>
          </a:xfrm>
          <a:prstGeom prst="rect">
            <a:avLst/>
          </a:prstGeom>
        </p:spPr>
      </p:pic>
      <p:pic>
        <p:nvPicPr>
          <p:cNvPr id="19" name="Picture 18"/>
          <p:cNvPicPr>
            <a:picLocks noChangeAspect="1"/>
          </p:cNvPicPr>
          <p:nvPr/>
        </p:nvPicPr>
        <p:blipFill>
          <a:blip r:embed="rId5"/>
          <a:stretch>
            <a:fillRect/>
          </a:stretch>
        </p:blipFill>
        <p:spPr>
          <a:xfrm>
            <a:off x="185758" y="101400"/>
            <a:ext cx="1594256" cy="580365"/>
          </a:xfrm>
          <a:prstGeom prst="rect">
            <a:avLst/>
          </a:prstGeom>
        </p:spPr>
      </p:pic>
      <p:sp>
        <p:nvSpPr>
          <p:cNvPr id="13" name="Rectangle 14">
            <a:extLst>
              <a:ext uri="{FF2B5EF4-FFF2-40B4-BE49-F238E27FC236}">
                <a16:creationId xmlns:a16="http://schemas.microsoft.com/office/drawing/2014/main" id="{4FCEF922-BD0E-4883-AED7-3551ADAD518E}"/>
              </a:ext>
            </a:extLst>
          </p:cNvPr>
          <p:cNvSpPr/>
          <p:nvPr/>
        </p:nvSpPr>
        <p:spPr>
          <a:xfrm>
            <a:off x="521605" y="6330533"/>
            <a:ext cx="3694659"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a:t>
            </a:r>
            <a:r>
              <a:rPr lang="zh-TW" altLang="en-US" b="1" dirty="0" smtClean="0">
                <a:latin typeface="DFKai-SB" panose="03000509000000000000" pitchFamily="65" charset="-120"/>
                <a:ea typeface="DFKai-SB" panose="03000509000000000000" pitchFamily="65" charset="-120"/>
              </a:rPr>
              <a:t>圖像了解詳細</a:t>
            </a:r>
            <a:endParaRPr lang="en-US" altLang="zh-HK"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442025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7816" y="1576247"/>
            <a:ext cx="11180378" cy="2092881"/>
          </a:xfrm>
          <a:prstGeom prst="rect">
            <a:avLst/>
          </a:prstGeom>
          <a:ln w="28575">
            <a:solidFill>
              <a:srgbClr val="0066FF"/>
            </a:solidFill>
          </a:ln>
        </p:spPr>
        <p:txBody>
          <a:bodyPr wrap="square">
            <a:spAutoFit/>
          </a:bodyPr>
          <a:lstStyle/>
          <a:p>
            <a:pPr marL="457200" indent="-457200">
              <a:buFont typeface="Arial" panose="020B0604020202020204" pitchFamily="34" charset="0"/>
              <a:buChar char="•"/>
            </a:pPr>
            <a:r>
              <a:rPr lang="zh-TW" altLang="en-US" sz="2600" dirty="0">
                <a:latin typeface="標楷體" panose="03000509000000000000" pitchFamily="65" charset="-120"/>
                <a:ea typeface="標楷體" panose="03000509000000000000" pitchFamily="65" charset="-120"/>
              </a:rPr>
              <a:t>科技倫理是開展科學研究、技術開發等科技活動需要遵循的價值理念和行為規範，是促進科技事業健康</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發展的重要保障</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。有見及此，</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月國家發布</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關於加強科技倫理治理的意見</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這是</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首</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份</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國家層面的科技倫理治理指導性文件</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並提出倫理先行，推動科技倫理要求貫穿科技活動全</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過程等基本要求。</a:t>
            </a:r>
            <a:endPar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任意多边形: 形状 4">
            <a:extLst>
              <a:ext uri="{FF2B5EF4-FFF2-40B4-BE49-F238E27FC236}">
                <a16:creationId xmlns:a16="http://schemas.microsoft.com/office/drawing/2014/main" id="{1233FBAC-8F26-4009-A61D-A8D94F7C1448}"/>
              </a:ext>
            </a:extLst>
          </p:cNvPr>
          <p:cNvSpPr/>
          <p:nvPr/>
        </p:nvSpPr>
        <p:spPr>
          <a:xfrm>
            <a:off x="2888264" y="201896"/>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spc="100" dirty="0">
                <a:solidFill>
                  <a:srgbClr val="FFFFFF"/>
                </a:solidFill>
                <a:latin typeface="DFKai-SB" panose="03000509000000000000" pitchFamily="65" charset="-120"/>
                <a:ea typeface="DFKai-SB" panose="03000509000000000000" pitchFamily="65" charset="-120"/>
              </a:rPr>
              <a:t>使用科技的道德</a:t>
            </a:r>
            <a:r>
              <a:rPr lang="zh-CN" altLang="en-US" sz="4000" b="1" spc="100" dirty="0" smtClean="0">
                <a:solidFill>
                  <a:srgbClr val="FFFFFF"/>
                </a:solidFill>
                <a:latin typeface="DFKai-SB" panose="03000509000000000000" pitchFamily="65" charset="-120"/>
                <a:ea typeface="DFKai-SB" panose="03000509000000000000" pitchFamily="65" charset="-120"/>
              </a:rPr>
              <a:t>操守</a:t>
            </a:r>
            <a:endParaRPr lang="zh-CN" altLang="en-US" sz="4000" b="1" spc="100" dirty="0">
              <a:solidFill>
                <a:srgbClr val="FFFFFF"/>
              </a:solidFill>
              <a:latin typeface="DFKai-SB" panose="03000509000000000000" pitchFamily="65" charset="-120"/>
              <a:ea typeface="DFKai-SB" panose="03000509000000000000" pitchFamily="65" charset="-120"/>
            </a:endParaRPr>
          </a:p>
        </p:txBody>
      </p:sp>
      <p:sp>
        <p:nvSpPr>
          <p:cNvPr id="4" name="文本框 10">
            <a:extLst>
              <a:ext uri="{FF2B5EF4-FFF2-40B4-BE49-F238E27FC236}">
                <a16:creationId xmlns:a16="http://schemas.microsoft.com/office/drawing/2014/main" id="{BEA4CEE4-4EBF-46EF-B591-E5BF303C7581}"/>
              </a:ext>
            </a:extLst>
          </p:cNvPr>
          <p:cNvSpPr txBox="1"/>
          <p:nvPr/>
        </p:nvSpPr>
        <p:spPr>
          <a:xfrm>
            <a:off x="3277515" y="938792"/>
            <a:ext cx="5523136" cy="523220"/>
          </a:xfrm>
          <a:prstGeom prst="rect">
            <a:avLst/>
          </a:prstGeom>
          <a:noFill/>
        </p:spPr>
        <p:txBody>
          <a:bodyPr wrap="square">
            <a:spAutoFit/>
          </a:bodyPr>
          <a:lstStyle/>
          <a:p>
            <a:r>
              <a:rPr lang="zh-CN" altLang="en-US" sz="2800" b="1" kern="100" spc="100" dirty="0">
                <a:latin typeface="DFKai-SB" panose="03000509000000000000" pitchFamily="65" charset="-120"/>
                <a:ea typeface="DFKai-SB" panose="03000509000000000000" pitchFamily="65" charset="-120"/>
                <a:cs typeface="Times New Roman" panose="02020603050405020304" pitchFamily="18" charset="0"/>
              </a:rPr>
              <a:t>科技創新應遵循道德規範的約束</a:t>
            </a:r>
            <a:endParaRPr lang="zh-CN" altLang="en-US" sz="2800" b="1" spc="100" dirty="0">
              <a:latin typeface="DFKai-SB" panose="03000509000000000000" pitchFamily="65" charset="-120"/>
              <a:ea typeface="DFKai-SB" panose="03000509000000000000" pitchFamily="65" charset="-120"/>
            </a:endParaRPr>
          </a:p>
        </p:txBody>
      </p:sp>
      <p:sp>
        <p:nvSpPr>
          <p:cNvPr id="5" name="Freeform 5">
            <a:extLst>
              <a:ext uri="{FF2B5EF4-FFF2-40B4-BE49-F238E27FC236}">
                <a16:creationId xmlns:a16="http://schemas.microsoft.com/office/drawing/2014/main" id="{376BC5AD-E0D4-4DA6-BAAB-6322D54E1711}"/>
              </a:ext>
            </a:extLst>
          </p:cNvPr>
          <p:cNvSpPr/>
          <p:nvPr/>
        </p:nvSpPr>
        <p:spPr bwMode="auto">
          <a:xfrm>
            <a:off x="2831364" y="1015419"/>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00B0F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pic>
        <p:nvPicPr>
          <p:cNvPr id="6" name="Picture 5"/>
          <p:cNvPicPr>
            <a:picLocks noChangeAspect="1"/>
          </p:cNvPicPr>
          <p:nvPr/>
        </p:nvPicPr>
        <p:blipFill>
          <a:blip r:embed="rId2"/>
          <a:stretch>
            <a:fillRect/>
          </a:stretch>
        </p:blipFill>
        <p:spPr>
          <a:xfrm>
            <a:off x="185758" y="101400"/>
            <a:ext cx="1594256" cy="580365"/>
          </a:xfrm>
          <a:prstGeom prst="rect">
            <a:avLst/>
          </a:prstGeom>
        </p:spPr>
      </p:pic>
      <p:sp>
        <p:nvSpPr>
          <p:cNvPr id="7" name="矩形 6"/>
          <p:cNvSpPr/>
          <p:nvPr/>
        </p:nvSpPr>
        <p:spPr>
          <a:xfrm>
            <a:off x="459140" y="6073579"/>
            <a:ext cx="4346760" cy="646331"/>
          </a:xfrm>
          <a:prstGeom prst="rect">
            <a:avLst/>
          </a:prstGeom>
        </p:spPr>
        <p:txBody>
          <a:bodyPr wrap="square">
            <a:spAutoFit/>
          </a:bodyPr>
          <a:lstStyle/>
          <a:p>
            <a:r>
              <a:rPr lang="zh-TW" altLang="en-US" sz="1200" dirty="0">
                <a:latin typeface="DFKai-SB" panose="03000509000000000000" pitchFamily="65" charset="-120"/>
                <a:ea typeface="DFKai-SB" panose="03000509000000000000" pitchFamily="65" charset="-120"/>
              </a:rPr>
              <a:t>資料來源</a:t>
            </a:r>
            <a:r>
              <a:rPr lang="zh-TW" altLang="en-US" sz="1200" dirty="0" smtClean="0">
                <a:latin typeface="DFKai-SB" panose="03000509000000000000" pitchFamily="65" charset="-120"/>
                <a:ea typeface="DFKai-SB" panose="03000509000000000000" pitchFamily="65" charset="-120"/>
              </a:rPr>
              <a:t>：中國政府網</a:t>
            </a:r>
            <a:endParaRPr lang="en-US" altLang="zh-TW" sz="1200" dirty="0">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www.gov.cn/zhengce/2022-03/20/content_5680105.htm</a:t>
            </a:r>
          </a:p>
          <a:p>
            <a:pPr marL="285750" indent="-285750">
              <a:buFont typeface="Arial" panose="020B0604020202020204" pitchFamily="34" charset="0"/>
              <a:buChar char="•"/>
            </a:pPr>
            <a:r>
              <a:rPr lang="en-US" altLang="zh-HK" sz="1200" dirty="0">
                <a:latin typeface="Times New Roman" panose="02020603050405020304" pitchFamily="18" charset="0"/>
                <a:cs typeface="Times New Roman" panose="02020603050405020304" pitchFamily="18" charset="0"/>
              </a:rPr>
              <a:t>http://www.gov.cn/zhengce/2022-03/31/content_5682767.htm </a:t>
            </a:r>
            <a:endParaRPr lang="zh-HK" altLang="en-US" sz="1200" dirty="0">
              <a:latin typeface="Times New Roman" panose="02020603050405020304" pitchFamily="18" charset="0"/>
              <a:cs typeface="Times New Roman" panose="02020603050405020304" pitchFamily="18" charset="0"/>
            </a:endParaRPr>
          </a:p>
        </p:txBody>
      </p:sp>
      <p:pic>
        <p:nvPicPr>
          <p:cNvPr id="8" name="Picture 7">
            <a:hlinkClick r:id="rId3"/>
          </p:cNvPr>
          <p:cNvPicPr>
            <a:picLocks noChangeAspect="1"/>
          </p:cNvPicPr>
          <p:nvPr/>
        </p:nvPicPr>
        <p:blipFill>
          <a:blip r:embed="rId4"/>
          <a:stretch>
            <a:fillRect/>
          </a:stretch>
        </p:blipFill>
        <p:spPr>
          <a:xfrm>
            <a:off x="505665" y="3907139"/>
            <a:ext cx="4916889" cy="1534859"/>
          </a:xfrm>
          <a:prstGeom prst="rect">
            <a:avLst/>
          </a:prstGeom>
        </p:spPr>
      </p:pic>
      <p:sp>
        <p:nvSpPr>
          <p:cNvPr id="9" name="Rectangle 14">
            <a:extLst>
              <a:ext uri="{FF2B5EF4-FFF2-40B4-BE49-F238E27FC236}">
                <a16:creationId xmlns:a16="http://schemas.microsoft.com/office/drawing/2014/main" id="{4FCEF922-BD0E-4883-AED7-3551ADAD518E}"/>
              </a:ext>
            </a:extLst>
          </p:cNvPr>
          <p:cNvSpPr/>
          <p:nvPr/>
        </p:nvSpPr>
        <p:spPr>
          <a:xfrm>
            <a:off x="497816" y="5441998"/>
            <a:ext cx="4916888"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a:t>
            </a:r>
            <a:r>
              <a:rPr lang="zh-TW" altLang="en-US" b="1" dirty="0" smtClean="0">
                <a:latin typeface="DFKai-SB" panose="03000509000000000000" pitchFamily="65" charset="-120"/>
                <a:ea typeface="DFKai-SB" panose="03000509000000000000" pitchFamily="65" charset="-120"/>
              </a:rPr>
              <a:t>圖像了解詳細</a:t>
            </a:r>
            <a:endParaRPr lang="en-US" altLang="zh-HK" b="1" dirty="0">
              <a:latin typeface="DFKai-SB" panose="03000509000000000000" pitchFamily="65" charset="-120"/>
              <a:ea typeface="DFKai-SB" panose="03000509000000000000" pitchFamily="65" charset="-120"/>
            </a:endParaRPr>
          </a:p>
        </p:txBody>
      </p:sp>
      <p:sp>
        <p:nvSpPr>
          <p:cNvPr id="11" name="Rectangle 10"/>
          <p:cNvSpPr/>
          <p:nvPr/>
        </p:nvSpPr>
        <p:spPr>
          <a:xfrm>
            <a:off x="5907422" y="3928898"/>
            <a:ext cx="5770771" cy="2677656"/>
          </a:xfrm>
          <a:prstGeom prst="rect">
            <a:avLst/>
          </a:prstGeom>
          <a:ln w="38100">
            <a:solidFill>
              <a:srgbClr val="0066FF"/>
            </a:solidFill>
          </a:ln>
        </p:spPr>
        <p:txBody>
          <a:bodyPr wrap="square">
            <a:spAutoFit/>
          </a:bodyPr>
          <a:lstStyle/>
          <a:p>
            <a:pPr algn="just" hangingPunct="0"/>
            <a:r>
              <a:rPr lang="en-US" altLang="zh-TW" sz="2400" spc="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spc="100" dirty="0">
                <a:latin typeface="Times New Roman" panose="02020603050405020304" pitchFamily="18" charset="0"/>
                <a:ea typeface="標楷體" panose="03000509000000000000" pitchFamily="65" charset="-120"/>
                <a:cs typeface="Times New Roman" panose="02020603050405020304" pitchFamily="18" charset="0"/>
              </a:rPr>
              <a:t>關於加強科技倫理治理的</a:t>
            </a:r>
            <a:r>
              <a:rPr lang="zh-TW"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意見</a:t>
            </a:r>
            <a:r>
              <a:rPr lang="en-US" altLang="zh-TW" sz="2400" spc="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中指出科技倫理五個原則</a:t>
            </a:r>
            <a:r>
              <a:rPr lang="en-US" altLang="zh-TW" sz="2400" spc="100" dirty="0" smtClean="0">
                <a:latin typeface="Times New Roman" panose="02020603050405020304" pitchFamily="18" charset="0"/>
                <a:ea typeface="標楷體" panose="03000509000000000000" pitchFamily="65" charset="-120"/>
                <a:cs typeface="Times New Roman" panose="02020603050405020304" pitchFamily="18" charset="0"/>
              </a:rPr>
              <a:t>:</a:t>
            </a:r>
          </a:p>
          <a:p>
            <a:pPr algn="just" hangingPunct="0"/>
            <a:r>
              <a:rPr lang="en-US" altLang="zh-TW" sz="2400" spc="100" dirty="0" smtClean="0">
                <a:latin typeface="Times New Roman" panose="02020603050405020304" pitchFamily="18" charset="0"/>
                <a:ea typeface="標楷體" panose="03000509000000000000" pitchFamily="65" charset="-120"/>
                <a:cs typeface="Times New Roman" panose="02020603050405020304" pitchFamily="18" charset="0"/>
              </a:rPr>
              <a:t>                  1</a:t>
            </a:r>
            <a:r>
              <a:rPr lang="en-US" altLang="zh-TW" sz="2400" spc="1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spc="100" dirty="0">
                <a:latin typeface="Times New Roman" panose="02020603050405020304" pitchFamily="18" charset="0"/>
                <a:ea typeface="標楷體" panose="03000509000000000000" pitchFamily="65" charset="-120"/>
                <a:cs typeface="Times New Roman" panose="02020603050405020304" pitchFamily="18" charset="0"/>
              </a:rPr>
              <a:t>增進人類福祉</a:t>
            </a:r>
            <a:endParaRPr lang="en-US" altLang="zh-CN" sz="2400" spc="1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r>
              <a:rPr lang="en-US" altLang="zh-TW" sz="2400" spc="100" dirty="0" smtClean="0">
                <a:latin typeface="Times New Roman" panose="02020603050405020304" pitchFamily="18" charset="0"/>
                <a:ea typeface="標楷體" panose="03000509000000000000" pitchFamily="65" charset="-120"/>
                <a:cs typeface="Times New Roman" panose="02020603050405020304" pitchFamily="18" charset="0"/>
              </a:rPr>
              <a:t>                  2</a:t>
            </a:r>
            <a:r>
              <a:rPr lang="en-US" altLang="zh-TW" sz="2400" spc="1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spc="100" dirty="0">
                <a:latin typeface="Times New Roman" panose="02020603050405020304" pitchFamily="18" charset="0"/>
                <a:ea typeface="標楷體" panose="03000509000000000000" pitchFamily="65" charset="-120"/>
                <a:cs typeface="Times New Roman" panose="02020603050405020304" pitchFamily="18" charset="0"/>
              </a:rPr>
              <a:t>尊重生命</a:t>
            </a:r>
            <a:r>
              <a:rPr lang="zh-CN"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權</a:t>
            </a:r>
            <a:endPar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r>
              <a:rPr lang="en-US" altLang="zh-TW" sz="2400" spc="100" dirty="0" smtClean="0">
                <a:latin typeface="Times New Roman" panose="02020603050405020304" pitchFamily="18" charset="0"/>
                <a:ea typeface="標楷體" panose="03000509000000000000" pitchFamily="65" charset="-120"/>
                <a:cs typeface="Times New Roman" panose="02020603050405020304" pitchFamily="18" charset="0"/>
              </a:rPr>
              <a:t>                  3</a:t>
            </a:r>
            <a:r>
              <a:rPr lang="en-US" altLang="zh-TW" sz="2400" spc="1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spc="100" dirty="0">
                <a:latin typeface="Times New Roman" panose="02020603050405020304" pitchFamily="18" charset="0"/>
                <a:ea typeface="標楷體" panose="03000509000000000000" pitchFamily="65" charset="-120"/>
                <a:cs typeface="Times New Roman" panose="02020603050405020304" pitchFamily="18" charset="0"/>
              </a:rPr>
              <a:t>堅持公平公正</a:t>
            </a:r>
          </a:p>
          <a:p>
            <a:pPr algn="just" hangingPunct="0"/>
            <a:r>
              <a:rPr lang="en-US" altLang="zh-TW" sz="2400" spc="100" dirty="0" smtClean="0">
                <a:latin typeface="Times New Roman" panose="02020603050405020304" pitchFamily="18" charset="0"/>
                <a:ea typeface="標楷體" panose="03000509000000000000" pitchFamily="65" charset="-120"/>
                <a:cs typeface="Times New Roman" panose="02020603050405020304" pitchFamily="18" charset="0"/>
              </a:rPr>
              <a:t>                  4</a:t>
            </a:r>
            <a:r>
              <a:rPr lang="en-US" altLang="zh-TW" sz="2400" spc="1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spc="100" dirty="0">
                <a:latin typeface="Times New Roman" panose="02020603050405020304" pitchFamily="18" charset="0"/>
                <a:ea typeface="標楷體" panose="03000509000000000000" pitchFamily="65" charset="-120"/>
                <a:cs typeface="Times New Roman" panose="02020603050405020304" pitchFamily="18" charset="0"/>
              </a:rPr>
              <a:t>合理控制風險</a:t>
            </a:r>
            <a:endParaRPr lang="en-US" altLang="zh-CN" sz="2400" spc="1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r>
              <a:rPr lang="en-US" altLang="zh-TW" sz="2400" spc="100" dirty="0" smtClean="0">
                <a:latin typeface="Times New Roman" panose="02020603050405020304" pitchFamily="18" charset="0"/>
                <a:ea typeface="標楷體" panose="03000509000000000000" pitchFamily="65" charset="-120"/>
                <a:cs typeface="Times New Roman" panose="02020603050405020304" pitchFamily="18" charset="0"/>
              </a:rPr>
              <a:t>                  5</a:t>
            </a:r>
            <a:r>
              <a:rPr lang="en-US" altLang="zh-TW" sz="2400" spc="1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spc="100" dirty="0">
                <a:latin typeface="Times New Roman" panose="02020603050405020304" pitchFamily="18" charset="0"/>
                <a:ea typeface="標楷體" panose="03000509000000000000" pitchFamily="65" charset="-120"/>
                <a:cs typeface="Times New Roman" panose="02020603050405020304" pitchFamily="18" charset="0"/>
              </a:rPr>
              <a:t>保持公開透明</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6537106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12">
            <a:extLst>
              <a:ext uri="{FF2B5EF4-FFF2-40B4-BE49-F238E27FC236}">
                <a16:creationId xmlns:a16="http://schemas.microsoft.com/office/drawing/2014/main" id="{BEB52442-41EC-44B7-929A-B8576F6F9ADF}"/>
              </a:ext>
            </a:extLst>
          </p:cNvPr>
          <p:cNvSpPr txBox="1"/>
          <p:nvPr/>
        </p:nvSpPr>
        <p:spPr>
          <a:xfrm>
            <a:off x="564790" y="6481624"/>
            <a:ext cx="8824856" cy="276999"/>
          </a:xfrm>
          <a:prstGeom prst="rect">
            <a:avLst/>
          </a:prstGeom>
          <a:noFill/>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個人資料私隱專員</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公署</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https://www.pcpd.org.hk/tc_chi/resources_centre/publications/files/guidance_ethical_c.pdf</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任意多边形: 形状 4">
            <a:extLst>
              <a:ext uri="{FF2B5EF4-FFF2-40B4-BE49-F238E27FC236}">
                <a16:creationId xmlns:a16="http://schemas.microsoft.com/office/drawing/2014/main" id="{1233FBAC-8F26-4009-A61D-A8D94F7C1448}"/>
              </a:ext>
            </a:extLst>
          </p:cNvPr>
          <p:cNvSpPr/>
          <p:nvPr/>
        </p:nvSpPr>
        <p:spPr>
          <a:xfrm>
            <a:off x="2888264" y="201896"/>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spc="100" dirty="0">
                <a:solidFill>
                  <a:srgbClr val="FFFFFF"/>
                </a:solidFill>
                <a:latin typeface="DFKai-SB" panose="03000509000000000000" pitchFamily="65" charset="-120"/>
                <a:ea typeface="DFKai-SB" panose="03000509000000000000" pitchFamily="65" charset="-120"/>
              </a:rPr>
              <a:t>使用科技的道德</a:t>
            </a:r>
            <a:r>
              <a:rPr lang="zh-CN" altLang="en-US" sz="4000" b="1" spc="100" dirty="0" smtClean="0">
                <a:solidFill>
                  <a:srgbClr val="FFFFFF"/>
                </a:solidFill>
                <a:latin typeface="DFKai-SB" panose="03000509000000000000" pitchFamily="65" charset="-120"/>
                <a:ea typeface="DFKai-SB" panose="03000509000000000000" pitchFamily="65" charset="-120"/>
              </a:rPr>
              <a:t>操守</a:t>
            </a:r>
            <a:endParaRPr lang="zh-CN" altLang="en-US" sz="4000" b="1" spc="100" dirty="0">
              <a:solidFill>
                <a:srgbClr val="FFFFFF"/>
              </a:solidFill>
              <a:latin typeface="DFKai-SB" panose="03000509000000000000" pitchFamily="65" charset="-120"/>
              <a:ea typeface="DFKai-SB" panose="03000509000000000000" pitchFamily="65" charset="-120"/>
            </a:endParaRPr>
          </a:p>
        </p:txBody>
      </p:sp>
      <p:sp>
        <p:nvSpPr>
          <p:cNvPr id="6" name="文本框 10">
            <a:extLst>
              <a:ext uri="{FF2B5EF4-FFF2-40B4-BE49-F238E27FC236}">
                <a16:creationId xmlns:a16="http://schemas.microsoft.com/office/drawing/2014/main" id="{BEA4CEE4-4EBF-46EF-B591-E5BF303C7581}"/>
              </a:ext>
            </a:extLst>
          </p:cNvPr>
          <p:cNvSpPr txBox="1"/>
          <p:nvPr/>
        </p:nvSpPr>
        <p:spPr>
          <a:xfrm>
            <a:off x="3277515" y="938792"/>
            <a:ext cx="5523136" cy="523220"/>
          </a:xfrm>
          <a:prstGeom prst="rect">
            <a:avLst/>
          </a:prstGeom>
          <a:noFill/>
        </p:spPr>
        <p:txBody>
          <a:bodyPr wrap="square">
            <a:spAutoFit/>
          </a:bodyPr>
          <a:lstStyle/>
          <a:p>
            <a:r>
              <a:rPr lang="zh-CN" altLang="en-US" sz="2800" b="1" kern="100" spc="100" dirty="0">
                <a:latin typeface="DFKai-SB" panose="03000509000000000000" pitchFamily="65" charset="-120"/>
                <a:ea typeface="DFKai-SB" panose="03000509000000000000" pitchFamily="65" charset="-120"/>
                <a:cs typeface="Times New Roman" panose="02020603050405020304" pitchFamily="18" charset="0"/>
              </a:rPr>
              <a:t>科技創新應遵循道德規範的約束</a:t>
            </a:r>
            <a:endParaRPr lang="zh-CN" altLang="en-US" sz="2800" b="1" spc="100" dirty="0">
              <a:latin typeface="DFKai-SB" panose="03000509000000000000" pitchFamily="65" charset="-120"/>
              <a:ea typeface="DFKai-SB" panose="03000509000000000000" pitchFamily="65" charset="-120"/>
            </a:endParaRPr>
          </a:p>
        </p:txBody>
      </p:sp>
      <p:sp>
        <p:nvSpPr>
          <p:cNvPr id="7" name="Freeform 5">
            <a:extLst>
              <a:ext uri="{FF2B5EF4-FFF2-40B4-BE49-F238E27FC236}">
                <a16:creationId xmlns:a16="http://schemas.microsoft.com/office/drawing/2014/main" id="{376BC5AD-E0D4-4DA6-BAAB-6322D54E1711}"/>
              </a:ext>
            </a:extLst>
          </p:cNvPr>
          <p:cNvSpPr/>
          <p:nvPr/>
        </p:nvSpPr>
        <p:spPr bwMode="auto">
          <a:xfrm>
            <a:off x="2735570" y="103899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00B0F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8" name="Rectangle 7"/>
          <p:cNvSpPr/>
          <p:nvPr/>
        </p:nvSpPr>
        <p:spPr>
          <a:xfrm>
            <a:off x="400594" y="1720422"/>
            <a:ext cx="8799061" cy="2308324"/>
          </a:xfrm>
          <a:prstGeom prst="rect">
            <a:avLst/>
          </a:prstGeom>
          <a:ln w="38100">
            <a:solidFill>
              <a:srgbClr val="FF0000"/>
            </a:solidFill>
          </a:ln>
        </p:spPr>
        <p:txBody>
          <a:bodyPr wrap="square">
            <a:spAutoFit/>
          </a:bodyPr>
          <a:lstStyle/>
          <a:p>
            <a:r>
              <a:rPr lang="zh-TW" altLang="en-US" sz="2400" dirty="0" smtClean="0">
                <a:latin typeface="標楷體" panose="03000509000000000000" pitchFamily="65" charset="-120"/>
                <a:ea typeface="標楷體" panose="03000509000000000000" pitchFamily="65" charset="-120"/>
              </a:rPr>
              <a:t>開發</a:t>
            </a:r>
            <a:r>
              <a:rPr lang="zh-TW" altLang="en-US" sz="2400" dirty="0">
                <a:latin typeface="標楷體" panose="03000509000000000000" pitchFamily="65" charset="-120"/>
                <a:ea typeface="標楷體" panose="03000509000000000000" pitchFamily="65" charset="-120"/>
              </a:rPr>
              <a:t>或使用人工智能系統時涉及</a:t>
            </a:r>
            <a:r>
              <a:rPr lang="zh-TW" altLang="en-US" sz="2400" dirty="0" smtClean="0">
                <a:latin typeface="標楷體" panose="03000509000000000000" pitchFamily="65" charset="-120"/>
                <a:ea typeface="標楷體" panose="03000509000000000000" pitchFamily="65" charset="-120"/>
              </a:rPr>
              <a:t>使用</a:t>
            </a:r>
            <a:r>
              <a:rPr lang="zh-TW" altLang="en-US" sz="2400" dirty="0">
                <a:latin typeface="標楷體" panose="03000509000000000000" pitchFamily="65" charset="-120"/>
                <a:ea typeface="標楷體" panose="03000509000000000000" pitchFamily="65" charset="-120"/>
              </a:rPr>
              <a:t>個人資料，或涉及識別、評估</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或監察個人，都可能影響到個人資料私隱。香港個人資料私隱專員</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公署於</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月訂定</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開發及使用人工智能道德</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標準</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指引</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目的</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是促進在香港健康發展和使用人工智能，並協助機構在開發及使用 人工智能時遵從</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個人資料（私隱）條例</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486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章）（</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私隱條例</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）的規定。 </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Picture 8">
            <a:hlinkClick r:id="rId2"/>
          </p:cNvPr>
          <p:cNvPicPr>
            <a:picLocks noChangeAspect="1"/>
          </p:cNvPicPr>
          <p:nvPr/>
        </p:nvPicPr>
        <p:blipFill>
          <a:blip r:embed="rId3"/>
          <a:stretch>
            <a:fillRect/>
          </a:stretch>
        </p:blipFill>
        <p:spPr>
          <a:xfrm>
            <a:off x="9386454" y="1720422"/>
            <a:ext cx="2322911" cy="3402685"/>
          </a:xfrm>
          <a:prstGeom prst="rect">
            <a:avLst/>
          </a:prstGeom>
        </p:spPr>
      </p:pic>
      <p:pic>
        <p:nvPicPr>
          <p:cNvPr id="10" name="Picture 9"/>
          <p:cNvPicPr>
            <a:picLocks noChangeAspect="1"/>
          </p:cNvPicPr>
          <p:nvPr/>
        </p:nvPicPr>
        <p:blipFill>
          <a:blip r:embed="rId4"/>
          <a:stretch>
            <a:fillRect/>
          </a:stretch>
        </p:blipFill>
        <p:spPr>
          <a:xfrm>
            <a:off x="3758235" y="5059679"/>
            <a:ext cx="2231971" cy="1349366"/>
          </a:xfrm>
          <a:prstGeom prst="rect">
            <a:avLst/>
          </a:prstGeom>
        </p:spPr>
      </p:pic>
      <p:pic>
        <p:nvPicPr>
          <p:cNvPr id="11" name="Picture 10"/>
          <p:cNvPicPr>
            <a:picLocks noChangeAspect="1"/>
          </p:cNvPicPr>
          <p:nvPr/>
        </p:nvPicPr>
        <p:blipFill>
          <a:blip r:embed="rId5"/>
          <a:stretch>
            <a:fillRect/>
          </a:stretch>
        </p:blipFill>
        <p:spPr>
          <a:xfrm>
            <a:off x="1371352" y="5059680"/>
            <a:ext cx="2220474" cy="1349365"/>
          </a:xfrm>
          <a:prstGeom prst="rect">
            <a:avLst/>
          </a:prstGeom>
        </p:spPr>
      </p:pic>
      <p:pic>
        <p:nvPicPr>
          <p:cNvPr id="12" name="Picture 11"/>
          <p:cNvPicPr>
            <a:picLocks noChangeAspect="1"/>
          </p:cNvPicPr>
          <p:nvPr/>
        </p:nvPicPr>
        <p:blipFill>
          <a:blip r:embed="rId6"/>
          <a:stretch>
            <a:fillRect/>
          </a:stretch>
        </p:blipFill>
        <p:spPr>
          <a:xfrm>
            <a:off x="6177005" y="5059679"/>
            <a:ext cx="2194594" cy="1330314"/>
          </a:xfrm>
          <a:prstGeom prst="rect">
            <a:avLst/>
          </a:prstGeom>
        </p:spPr>
      </p:pic>
      <p:pic>
        <p:nvPicPr>
          <p:cNvPr id="13" name="Picture 12"/>
          <p:cNvPicPr>
            <a:picLocks noChangeAspect="1"/>
          </p:cNvPicPr>
          <p:nvPr/>
        </p:nvPicPr>
        <p:blipFill>
          <a:blip r:embed="rId7"/>
          <a:stretch>
            <a:fillRect/>
          </a:stretch>
        </p:blipFill>
        <p:spPr>
          <a:xfrm>
            <a:off x="4208401" y="4228832"/>
            <a:ext cx="1030756" cy="630761"/>
          </a:xfrm>
          <a:prstGeom prst="rect">
            <a:avLst/>
          </a:prstGeom>
        </p:spPr>
      </p:pic>
      <p:cxnSp>
        <p:nvCxnSpPr>
          <p:cNvPr id="15" name="Straight Connector 14"/>
          <p:cNvCxnSpPr>
            <a:stCxn id="13" idx="2"/>
          </p:cNvCxnSpPr>
          <p:nvPr/>
        </p:nvCxnSpPr>
        <p:spPr>
          <a:xfrm flipH="1">
            <a:off x="2958645" y="4859593"/>
            <a:ext cx="1765134" cy="200086"/>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a:stCxn id="13" idx="2"/>
          </p:cNvCxnSpPr>
          <p:nvPr/>
        </p:nvCxnSpPr>
        <p:spPr>
          <a:xfrm>
            <a:off x="4723779" y="4859593"/>
            <a:ext cx="0" cy="200086"/>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a:stCxn id="13" idx="2"/>
          </p:cNvCxnSpPr>
          <p:nvPr/>
        </p:nvCxnSpPr>
        <p:spPr>
          <a:xfrm>
            <a:off x="4723779" y="4859593"/>
            <a:ext cx="1816358" cy="200086"/>
          </a:xfrm>
          <a:prstGeom prst="line">
            <a:avLst/>
          </a:prstGeom>
        </p:spPr>
        <p:style>
          <a:lnRef idx="1">
            <a:schemeClr val="dk1"/>
          </a:lnRef>
          <a:fillRef idx="0">
            <a:schemeClr val="dk1"/>
          </a:fillRef>
          <a:effectRef idx="0">
            <a:schemeClr val="dk1"/>
          </a:effectRef>
          <a:fontRef idx="minor">
            <a:schemeClr val="tx1"/>
          </a:fontRef>
        </p:style>
      </p:cxnSp>
      <p:sp>
        <p:nvSpPr>
          <p:cNvPr id="20" name="Rectangle 14">
            <a:extLst>
              <a:ext uri="{FF2B5EF4-FFF2-40B4-BE49-F238E27FC236}">
                <a16:creationId xmlns:a16="http://schemas.microsoft.com/office/drawing/2014/main" id="{4FCEF922-BD0E-4883-AED7-3551ADAD518E}"/>
              </a:ext>
            </a:extLst>
          </p:cNvPr>
          <p:cNvSpPr/>
          <p:nvPr/>
        </p:nvSpPr>
        <p:spPr>
          <a:xfrm>
            <a:off x="9386454" y="5123107"/>
            <a:ext cx="2322911"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a:t>
            </a:r>
            <a:r>
              <a:rPr lang="zh-TW" altLang="en-US" b="1" dirty="0" smtClean="0">
                <a:latin typeface="DFKai-SB" panose="03000509000000000000" pitchFamily="65" charset="-120"/>
                <a:ea typeface="DFKai-SB" panose="03000509000000000000" pitchFamily="65" charset="-120"/>
              </a:rPr>
              <a:t>圖像了解詳細</a:t>
            </a:r>
            <a:endParaRPr lang="en-US" altLang="zh-HK" b="1" dirty="0">
              <a:latin typeface="DFKai-SB" panose="03000509000000000000" pitchFamily="65" charset="-120"/>
              <a:ea typeface="DFKai-SB" panose="03000509000000000000" pitchFamily="65" charset="-120"/>
            </a:endParaRPr>
          </a:p>
        </p:txBody>
      </p:sp>
      <p:pic>
        <p:nvPicPr>
          <p:cNvPr id="21" name="Picture 20"/>
          <p:cNvPicPr>
            <a:picLocks noChangeAspect="1"/>
          </p:cNvPicPr>
          <p:nvPr/>
        </p:nvPicPr>
        <p:blipFill>
          <a:blip r:embed="rId8"/>
          <a:stretch>
            <a:fillRect/>
          </a:stretch>
        </p:blipFill>
        <p:spPr>
          <a:xfrm>
            <a:off x="229300" y="170616"/>
            <a:ext cx="1594256" cy="580365"/>
          </a:xfrm>
          <a:prstGeom prst="rect">
            <a:avLst/>
          </a:prstGeom>
        </p:spPr>
      </p:pic>
    </p:spTree>
    <p:extLst>
      <p:ext uri="{BB962C8B-B14F-4D97-AF65-F5344CB8AC3E}">
        <p14:creationId xmlns:p14="http://schemas.microsoft.com/office/powerpoint/2010/main" val="35420463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623AAFE-16BC-4AC3-9E1A-90E1A734DA1F}"/>
              </a:ext>
            </a:extLst>
          </p:cNvPr>
          <p:cNvSpPr txBox="1"/>
          <p:nvPr/>
        </p:nvSpPr>
        <p:spPr>
          <a:xfrm>
            <a:off x="1634947" y="3100198"/>
            <a:ext cx="9534906" cy="584775"/>
          </a:xfrm>
          <a:prstGeom prst="rect">
            <a:avLst/>
          </a:prstGeom>
          <a:noFill/>
        </p:spPr>
        <p:txBody>
          <a:bodyPr wrap="square">
            <a:spAutoFit/>
          </a:bodyPr>
          <a:lstStyle/>
          <a:p>
            <a:r>
              <a:rPr lang="zh-CN" altLang="en-US" sz="3200" b="1" kern="100" dirty="0">
                <a:latin typeface="DFKai-SB" panose="03000509000000000000" pitchFamily="65" charset="-120"/>
                <a:ea typeface="DFKai-SB" panose="03000509000000000000" pitchFamily="65" charset="-120"/>
                <a:cs typeface="Times New Roman" panose="02020603050405020304" pitchFamily="18" charset="0"/>
              </a:rPr>
              <a:t> </a:t>
            </a:r>
          </a:p>
        </p:txBody>
      </p:sp>
      <p:sp>
        <p:nvSpPr>
          <p:cNvPr id="10" name="矩形 9">
            <a:extLst>
              <a:ext uri="{FF2B5EF4-FFF2-40B4-BE49-F238E27FC236}">
                <a16:creationId xmlns:a16="http://schemas.microsoft.com/office/drawing/2014/main" id="{EFCD767A-7882-4A6C-B047-65448B5B4D79}"/>
              </a:ext>
            </a:extLst>
          </p:cNvPr>
          <p:cNvSpPr/>
          <p:nvPr/>
        </p:nvSpPr>
        <p:spPr>
          <a:xfrm>
            <a:off x="124798" y="1850331"/>
            <a:ext cx="11840779" cy="4261289"/>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latin typeface="DFKai-SB" panose="03000509000000000000" pitchFamily="65" charset="-120"/>
              <a:ea typeface="DFKai-SB" panose="03000509000000000000" pitchFamily="65" charset="-120"/>
            </a:endParaRPr>
          </a:p>
        </p:txBody>
      </p:sp>
      <p:sp>
        <p:nvSpPr>
          <p:cNvPr id="12" name="文本框 11">
            <a:extLst>
              <a:ext uri="{FF2B5EF4-FFF2-40B4-BE49-F238E27FC236}">
                <a16:creationId xmlns:a16="http://schemas.microsoft.com/office/drawing/2014/main" id="{9C50F5B9-B8F0-4E0E-AE69-EF30601218C2}"/>
              </a:ext>
            </a:extLst>
          </p:cNvPr>
          <p:cNvSpPr txBox="1"/>
          <p:nvPr/>
        </p:nvSpPr>
        <p:spPr>
          <a:xfrm>
            <a:off x="316458" y="2105870"/>
            <a:ext cx="4769348" cy="3785652"/>
          </a:xfrm>
          <a:prstGeom prst="rect">
            <a:avLst/>
          </a:prstGeom>
          <a:noFill/>
          <a:ln w="38100">
            <a:solidFill>
              <a:srgbClr val="FF0000"/>
            </a:solidFill>
          </a:ln>
        </p:spPr>
        <p:txBody>
          <a:bodyPr wrap="square">
            <a:spAutoFit/>
          </a:bodyPr>
          <a:lstStyle/>
          <a:p>
            <a:r>
              <a:rPr lang="en-US" altLang="zh-CN" sz="2400" spc="100"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spc="100" dirty="0">
                <a:latin typeface="Times New Roman" panose="02020603050405020304" pitchFamily="18" charset="0"/>
                <a:ea typeface="DFKai-SB" panose="03000509000000000000" pitchFamily="65" charset="-120"/>
                <a:cs typeface="Times New Roman" panose="02020603050405020304" pitchFamily="18" charset="0"/>
              </a:rPr>
              <a:t>4</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月，歐盟發布首</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份</a:t>
            </a: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人工智能</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道德指引，</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列出</a:t>
            </a:r>
            <a:r>
              <a:rPr lang="en-US" altLang="zh-CN" sz="2400" spc="100" dirty="0">
                <a:latin typeface="Times New Roman" panose="02020603050405020304" pitchFamily="18" charset="0"/>
                <a:ea typeface="DFKai-SB" panose="03000509000000000000" pitchFamily="65" charset="-120"/>
                <a:cs typeface="Times New Roman" panose="02020603050405020304" pitchFamily="18" charset="0"/>
              </a:rPr>
              <a:t>7</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項原則，包括</a:t>
            </a: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400" spc="100" dirty="0" smtClean="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必須</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由</a:t>
            </a: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人代理</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和監督；</a:t>
            </a:r>
            <a:endParaRPr lang="en-US" altLang="zh-TW" sz="2400" spc="1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技術</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穩健及安全</a:t>
            </a:r>
            <a:endParaRPr lang="en-US" altLang="zh-TW" sz="2400" spc="1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能</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保護私隱及數據</a:t>
            </a:r>
            <a:endParaRPr lang="en-US" altLang="zh-TW" sz="2400" spc="1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具</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透明度</a:t>
            </a:r>
            <a:endParaRPr lang="en-US" altLang="zh-TW" sz="2400" spc="1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具</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多樣性、非歧視性及公平性</a:t>
            </a:r>
            <a:endParaRPr lang="en-US" altLang="zh-TW" sz="2400" spc="1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能</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考慮社會和環境福祉</a:t>
            </a:r>
            <a:endParaRPr lang="en-US" altLang="zh-TW" sz="2400" spc="1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具</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問責</a:t>
            </a: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制</a:t>
            </a:r>
            <a:endParaRPr lang="en-US" altLang="zh-TW" sz="2400" spc="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Freeform 5">
            <a:extLst>
              <a:ext uri="{FF2B5EF4-FFF2-40B4-BE49-F238E27FC236}">
                <a16:creationId xmlns:a16="http://schemas.microsoft.com/office/drawing/2014/main" id="{376BC5AD-E0D4-4DA6-BAAB-6322D54E1711}"/>
              </a:ext>
            </a:extLst>
          </p:cNvPr>
          <p:cNvSpPr/>
          <p:nvPr/>
        </p:nvSpPr>
        <p:spPr bwMode="auto">
          <a:xfrm>
            <a:off x="316458" y="110361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00B0F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3" name="文字方塊 12">
            <a:extLst>
              <a:ext uri="{FF2B5EF4-FFF2-40B4-BE49-F238E27FC236}">
                <a16:creationId xmlns:a16="http://schemas.microsoft.com/office/drawing/2014/main" id="{BEB52442-41EC-44B7-929A-B8576F6F9ADF}"/>
              </a:ext>
            </a:extLst>
          </p:cNvPr>
          <p:cNvSpPr txBox="1"/>
          <p:nvPr/>
        </p:nvSpPr>
        <p:spPr>
          <a:xfrm>
            <a:off x="1023372" y="6152658"/>
            <a:ext cx="6492125" cy="646331"/>
          </a:xfrm>
          <a:prstGeom prst="rect">
            <a:avLst/>
          </a:prstGeom>
          <a:noFill/>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European Commission</a:t>
            </a:r>
          </a:p>
          <a:p>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(https://ec.europa.eu/futurium/en/ai-alliance-consultation.1.html</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sz="12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(https://eur-lex.europa.eu/legal-content/EN/TXT/HTML/?uri=CELEX:52021PC0206&amp;from=EN)</a:t>
            </a:r>
          </a:p>
        </p:txBody>
      </p:sp>
      <p:sp>
        <p:nvSpPr>
          <p:cNvPr id="2" name="矩形 1"/>
          <p:cNvSpPr/>
          <p:nvPr/>
        </p:nvSpPr>
        <p:spPr>
          <a:xfrm>
            <a:off x="828970" y="901136"/>
            <a:ext cx="10885714" cy="830997"/>
          </a:xfrm>
          <a:prstGeom prst="rect">
            <a:avLst/>
          </a:prstGeom>
        </p:spPr>
        <p:txBody>
          <a:bodyPr wrap="square">
            <a:spAutoFit/>
          </a:bodyPr>
          <a:lstStyle/>
          <a:p>
            <a:r>
              <a:rPr lang="zh-CN" altLang="en-US" sz="2400" kern="100" spc="100" dirty="0" smtClean="0">
                <a:latin typeface="DFKai-SB" panose="03000509000000000000" pitchFamily="65" charset="-120"/>
                <a:ea typeface="DFKai-SB" panose="03000509000000000000" pitchFamily="65" charset="-120"/>
                <a:cs typeface="Times New Roman" panose="02020603050405020304" pitchFamily="18" charset="0"/>
              </a:rPr>
              <a:t>現行</a:t>
            </a:r>
            <a:r>
              <a:rPr lang="zh-CN" altLang="en-US" sz="2400" kern="100" spc="100" dirty="0">
                <a:latin typeface="DFKai-SB" panose="03000509000000000000" pitchFamily="65" charset="-120"/>
                <a:ea typeface="DFKai-SB" panose="03000509000000000000" pitchFamily="65" charset="-120"/>
                <a:cs typeface="Times New Roman" panose="02020603050405020304" pitchFamily="18" charset="0"/>
              </a:rPr>
              <a:t>的政策法規難以跟上技術創新的</a:t>
            </a:r>
            <a:r>
              <a:rPr lang="zh-CN" altLang="en-US" sz="2400" kern="100" spc="100" dirty="0" smtClean="0">
                <a:latin typeface="DFKai-SB" panose="03000509000000000000" pitchFamily="65" charset="-120"/>
                <a:ea typeface="DFKai-SB" panose="03000509000000000000" pitchFamily="65" charset="-120"/>
                <a:cs typeface="Times New Roman" panose="02020603050405020304" pitchFamily="18" charset="0"/>
              </a:rPr>
              <a:t>步伐</a:t>
            </a:r>
            <a:r>
              <a:rPr lang="zh-TW" altLang="en-US" sz="2400" kern="100" spc="100" dirty="0" smtClean="0">
                <a:latin typeface="DFKai-SB" panose="03000509000000000000" pitchFamily="65" charset="-120"/>
                <a:ea typeface="DFKai-SB" panose="03000509000000000000" pitchFamily="65" charset="-120"/>
                <a:cs typeface="Times New Roman" panose="02020603050405020304" pitchFamily="18" charset="0"/>
              </a:rPr>
              <a:t>，</a:t>
            </a:r>
            <a:r>
              <a:rPr lang="zh-CN" altLang="en-US" sz="2400" kern="100" spc="100" dirty="0" smtClean="0">
                <a:latin typeface="DFKai-SB" panose="03000509000000000000" pitchFamily="65" charset="-120"/>
                <a:ea typeface="DFKai-SB" panose="03000509000000000000" pitchFamily="65" charset="-120"/>
                <a:cs typeface="Times New Roman" panose="02020603050405020304" pitchFamily="18" charset="0"/>
              </a:rPr>
              <a:t>科技</a:t>
            </a:r>
            <a:r>
              <a:rPr lang="zh-CN" altLang="en-US" sz="2400" kern="100" spc="100" dirty="0">
                <a:latin typeface="DFKai-SB" panose="03000509000000000000" pitchFamily="65" charset="-120"/>
                <a:ea typeface="DFKai-SB" panose="03000509000000000000" pitchFamily="65" charset="-120"/>
                <a:cs typeface="Times New Roman" panose="02020603050405020304" pitchFamily="18" charset="0"/>
              </a:rPr>
              <a:t>領域的創新要遵循道德規範的約束</a:t>
            </a:r>
            <a:r>
              <a:rPr lang="zh-CN" altLang="en-US" sz="2400" kern="100" spc="1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2400" kern="100" spc="100" dirty="0" smtClean="0">
                <a:latin typeface="DFKai-SB" panose="03000509000000000000" pitchFamily="65" charset="-120"/>
                <a:ea typeface="DFKai-SB" panose="03000509000000000000" pitchFamily="65" charset="-120"/>
                <a:cs typeface="Times New Roman" panose="02020603050405020304" pitchFamily="18" charset="0"/>
              </a:rPr>
              <a:t>歐盟發布有關人工知能道德指引與法律框架。</a:t>
            </a:r>
            <a:endParaRPr lang="zh-CN" altLang="en-US" sz="2400" kern="100" spc="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7" name="任意多边形: 形状 4">
            <a:extLst>
              <a:ext uri="{FF2B5EF4-FFF2-40B4-BE49-F238E27FC236}">
                <a16:creationId xmlns:a16="http://schemas.microsoft.com/office/drawing/2014/main" id="{1233FBAC-8F26-4009-A61D-A8D94F7C1448}"/>
              </a:ext>
            </a:extLst>
          </p:cNvPr>
          <p:cNvSpPr/>
          <p:nvPr/>
        </p:nvSpPr>
        <p:spPr>
          <a:xfrm>
            <a:off x="2936163" y="207533"/>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spc="100" dirty="0">
                <a:solidFill>
                  <a:srgbClr val="FFFFFF"/>
                </a:solidFill>
                <a:latin typeface="DFKai-SB" panose="03000509000000000000" pitchFamily="65" charset="-120"/>
                <a:ea typeface="DFKai-SB" panose="03000509000000000000" pitchFamily="65" charset="-120"/>
              </a:rPr>
              <a:t>使用科技的道德</a:t>
            </a:r>
            <a:r>
              <a:rPr lang="zh-CN" altLang="en-US" sz="4000" b="1" spc="100" dirty="0" smtClean="0">
                <a:solidFill>
                  <a:srgbClr val="FFFFFF"/>
                </a:solidFill>
                <a:latin typeface="DFKai-SB" panose="03000509000000000000" pitchFamily="65" charset="-120"/>
                <a:ea typeface="DFKai-SB" panose="03000509000000000000" pitchFamily="65" charset="-120"/>
              </a:rPr>
              <a:t>操守</a:t>
            </a:r>
            <a:endParaRPr lang="zh-CN" altLang="en-US" sz="4000" b="1" spc="100" dirty="0">
              <a:solidFill>
                <a:srgbClr val="FFFFFF"/>
              </a:solidFill>
              <a:latin typeface="DFKai-SB" panose="03000509000000000000" pitchFamily="65" charset="-120"/>
              <a:ea typeface="DFKai-SB" panose="03000509000000000000" pitchFamily="65" charset="-120"/>
            </a:endParaRPr>
          </a:p>
        </p:txBody>
      </p:sp>
      <p:sp>
        <p:nvSpPr>
          <p:cNvPr id="4" name="Rectangle 3"/>
          <p:cNvSpPr/>
          <p:nvPr/>
        </p:nvSpPr>
        <p:spPr>
          <a:xfrm>
            <a:off x="7247442" y="2029260"/>
            <a:ext cx="4456878" cy="1200329"/>
          </a:xfrm>
          <a:prstGeom prst="rect">
            <a:avLst/>
          </a:prstGeom>
          <a:ln w="28575">
            <a:solidFill>
              <a:srgbClr val="FF0000"/>
            </a:solidFill>
          </a:ln>
        </p:spPr>
        <p:txBody>
          <a:bodyPr wrap="square">
            <a:spAutoFit/>
          </a:bodyPr>
          <a:lstStyle/>
          <a:p>
            <a:r>
              <a:rPr lang="en-US" altLang="zh-CN" sz="2400" spc="100" dirty="0">
                <a:latin typeface="Times New Roman" panose="02020603050405020304" pitchFamily="18" charset="0"/>
                <a:ea typeface="DFKai-SB" panose="03000509000000000000" pitchFamily="65" charset="-120"/>
                <a:cs typeface="Times New Roman" panose="02020603050405020304" pitchFamily="18" charset="0"/>
              </a:rPr>
              <a:t>202</a:t>
            </a:r>
            <a:r>
              <a:rPr lang="en-US" altLang="zh-TW" sz="2400" spc="100" dirty="0">
                <a:latin typeface="Times New Roman" panose="02020603050405020304" pitchFamily="18" charset="0"/>
                <a:ea typeface="DFKai-SB" panose="03000509000000000000" pitchFamily="65" charset="-120"/>
                <a:cs typeface="Times New Roman" panose="02020603050405020304" pitchFamily="18" charset="0"/>
              </a:rPr>
              <a:t>1</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400" spc="100" dirty="0">
                <a:latin typeface="Times New Roman" panose="02020603050405020304" pitchFamily="18" charset="0"/>
                <a:ea typeface="DFKai-SB" panose="03000509000000000000" pitchFamily="65" charset="-120"/>
                <a:cs typeface="Times New Roman" panose="02020603050405020304" pitchFamily="18" charset="0"/>
              </a:rPr>
              <a:t>4</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月，</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歐盟</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發布</a:t>
            </a: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規範人工智能的</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條例</a:t>
            </a: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提案</a:t>
            </a:r>
            <a:r>
              <a:rPr lang="zh-TW"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，為人工智能立法提供框架。</a:t>
            </a:r>
            <a:endParaRPr lang="en-US" sz="2400" dirty="0"/>
          </a:p>
        </p:txBody>
      </p:sp>
      <p:pic>
        <p:nvPicPr>
          <p:cNvPr id="6" name="Picture 5">
            <a:hlinkClick r:id="rId3"/>
          </p:cNvPr>
          <p:cNvPicPr>
            <a:picLocks noChangeAspect="1"/>
          </p:cNvPicPr>
          <p:nvPr/>
        </p:nvPicPr>
        <p:blipFill>
          <a:blip r:embed="rId4"/>
          <a:stretch>
            <a:fillRect/>
          </a:stretch>
        </p:blipFill>
        <p:spPr>
          <a:xfrm>
            <a:off x="5392430" y="2712761"/>
            <a:ext cx="1758794" cy="2456045"/>
          </a:xfrm>
          <a:prstGeom prst="rect">
            <a:avLst/>
          </a:prstGeom>
        </p:spPr>
      </p:pic>
      <p:sp>
        <p:nvSpPr>
          <p:cNvPr id="7" name="Right Arrow 6"/>
          <p:cNvSpPr/>
          <p:nvPr/>
        </p:nvSpPr>
        <p:spPr>
          <a:xfrm>
            <a:off x="5085806" y="3752268"/>
            <a:ext cx="296147" cy="3396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stretch>
            <a:fillRect/>
          </a:stretch>
        </p:blipFill>
        <p:spPr>
          <a:xfrm>
            <a:off x="124798" y="83983"/>
            <a:ext cx="1594256" cy="580365"/>
          </a:xfrm>
          <a:prstGeom prst="rect">
            <a:avLst/>
          </a:prstGeom>
        </p:spPr>
      </p:pic>
      <p:sp>
        <p:nvSpPr>
          <p:cNvPr id="21" name="Rectangle 20"/>
          <p:cNvSpPr/>
          <p:nvPr/>
        </p:nvSpPr>
        <p:spPr>
          <a:xfrm>
            <a:off x="7635964" y="4625436"/>
            <a:ext cx="3786066" cy="1384995"/>
          </a:xfrm>
          <a:prstGeom prst="rect">
            <a:avLst/>
          </a:prstGeom>
        </p:spPr>
        <p:txBody>
          <a:bodyPr wrap="square">
            <a:spAutoFit/>
          </a:bodyPr>
          <a:lstStyle/>
          <a:p>
            <a:pPr algn="ctr" fontAlgn="base"/>
            <a:r>
              <a:rPr lang="en-US" sz="1200" dirty="0">
                <a:solidFill>
                  <a:srgbClr val="000000"/>
                </a:solidFill>
                <a:latin typeface="Times New Roman" panose="02020603050405020304" pitchFamily="18" charset="0"/>
                <a:cs typeface="Times New Roman" panose="02020603050405020304" pitchFamily="18" charset="0"/>
              </a:rPr>
              <a:t>Proposal for a</a:t>
            </a:r>
          </a:p>
          <a:p>
            <a:pPr algn="ctr" fontAlgn="base"/>
            <a:r>
              <a:rPr lang="en-US" sz="1200" dirty="0">
                <a:solidFill>
                  <a:srgbClr val="000000"/>
                </a:solidFill>
                <a:latin typeface="Times New Roman" panose="02020603050405020304" pitchFamily="18" charset="0"/>
                <a:cs typeface="Times New Roman" panose="02020603050405020304" pitchFamily="18" charset="0"/>
              </a:rPr>
              <a:t>REGULATION OF THE EUROPEAN PARLIAMENT AND OF THE COUNCIL</a:t>
            </a:r>
          </a:p>
          <a:p>
            <a:pPr algn="ctr" fontAlgn="base"/>
            <a:r>
              <a:rPr lang="en-US" sz="1200" dirty="0">
                <a:solidFill>
                  <a:srgbClr val="000000"/>
                </a:solidFill>
                <a:latin typeface="Times New Roman" panose="02020603050405020304" pitchFamily="18" charset="0"/>
                <a:cs typeface="Times New Roman" panose="02020603050405020304" pitchFamily="18" charset="0"/>
              </a:rPr>
              <a:t>LAYING DOWN HARMONISED RULES ON ARTIFICIAL INTELLIGENCE (ARTIFICIAL INTELLIGENCE ACT) AND AMENDING CERTAIN UNION LEGISLATIVE ACTS</a:t>
            </a:r>
            <a:endParaRPr lang="en-US" sz="1200" i="0" dirty="0">
              <a:solidFill>
                <a:srgbClr val="000000"/>
              </a:solidFill>
              <a:effectLst/>
              <a:latin typeface="Times New Roman" panose="02020603050405020304" pitchFamily="18" charset="0"/>
              <a:cs typeface="Times New Roman" panose="02020603050405020304" pitchFamily="18" charset="0"/>
            </a:endParaRPr>
          </a:p>
        </p:txBody>
      </p:sp>
      <p:sp>
        <p:nvSpPr>
          <p:cNvPr id="3" name="Down Arrow 2"/>
          <p:cNvSpPr/>
          <p:nvPr/>
        </p:nvSpPr>
        <p:spPr>
          <a:xfrm>
            <a:off x="9197490" y="3280563"/>
            <a:ext cx="556779" cy="2453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icture 10"/>
          <p:cNvPicPr>
            <a:picLocks noChangeAspect="1"/>
          </p:cNvPicPr>
          <p:nvPr/>
        </p:nvPicPr>
        <p:blipFill>
          <a:blip r:embed="rId6"/>
          <a:stretch>
            <a:fillRect/>
          </a:stretch>
        </p:blipFill>
        <p:spPr>
          <a:xfrm>
            <a:off x="7297164" y="3522572"/>
            <a:ext cx="4357429" cy="1156729"/>
          </a:xfrm>
          <a:prstGeom prst="rect">
            <a:avLst/>
          </a:prstGeom>
        </p:spPr>
      </p:pic>
    </p:spTree>
    <p:extLst>
      <p:ext uri="{BB962C8B-B14F-4D97-AF65-F5344CB8AC3E}">
        <p14:creationId xmlns:p14="http://schemas.microsoft.com/office/powerpoint/2010/main" val="42532048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
            <a:extLst>
              <a:ext uri="{FF2B5EF4-FFF2-40B4-BE49-F238E27FC236}">
                <a16:creationId xmlns:a16="http://schemas.microsoft.com/office/drawing/2014/main" id="{1233FBAC-8F26-4009-A61D-A8D94F7C1448}"/>
              </a:ext>
            </a:extLst>
          </p:cNvPr>
          <p:cNvSpPr/>
          <p:nvPr/>
        </p:nvSpPr>
        <p:spPr>
          <a:xfrm>
            <a:off x="2875203" y="391582"/>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spc="100" dirty="0">
                <a:solidFill>
                  <a:srgbClr val="FFFFFF"/>
                </a:solidFill>
                <a:latin typeface="DFKai-SB" panose="03000509000000000000" pitchFamily="65" charset="-120"/>
                <a:ea typeface="DFKai-SB" panose="03000509000000000000" pitchFamily="65" charset="-120"/>
              </a:rPr>
              <a:t>使用科技的道德</a:t>
            </a:r>
            <a:r>
              <a:rPr lang="zh-CN" altLang="en-US" sz="4000" b="1" spc="100" dirty="0" smtClean="0">
                <a:solidFill>
                  <a:srgbClr val="FFFFFF"/>
                </a:solidFill>
                <a:latin typeface="DFKai-SB" panose="03000509000000000000" pitchFamily="65" charset="-120"/>
                <a:ea typeface="DFKai-SB" panose="03000509000000000000" pitchFamily="65" charset="-120"/>
              </a:rPr>
              <a:t>操守</a:t>
            </a:r>
            <a:endParaRPr lang="zh-CN" altLang="en-US" sz="4000" b="1" spc="100" dirty="0">
              <a:solidFill>
                <a:srgbClr val="FFFFFF"/>
              </a:solidFill>
              <a:latin typeface="DFKai-SB" panose="03000509000000000000" pitchFamily="65" charset="-120"/>
              <a:ea typeface="DFKai-SB" panose="03000509000000000000" pitchFamily="65" charset="-120"/>
            </a:endParaRPr>
          </a:p>
        </p:txBody>
      </p:sp>
      <p:pic>
        <p:nvPicPr>
          <p:cNvPr id="5" name="Picture 4"/>
          <p:cNvPicPr>
            <a:picLocks noChangeAspect="1"/>
          </p:cNvPicPr>
          <p:nvPr/>
        </p:nvPicPr>
        <p:blipFill>
          <a:blip r:embed="rId2"/>
          <a:stretch>
            <a:fillRect/>
          </a:stretch>
        </p:blipFill>
        <p:spPr>
          <a:xfrm>
            <a:off x="185758" y="101400"/>
            <a:ext cx="1594256" cy="580365"/>
          </a:xfrm>
          <a:prstGeom prst="rect">
            <a:avLst/>
          </a:prstGeom>
        </p:spPr>
      </p:pic>
      <p:sp>
        <p:nvSpPr>
          <p:cNvPr id="6" name="矩形 9">
            <a:extLst>
              <a:ext uri="{FF2B5EF4-FFF2-40B4-BE49-F238E27FC236}">
                <a16:creationId xmlns:a16="http://schemas.microsoft.com/office/drawing/2014/main" id="{EFCD767A-7882-4A6C-B047-65448B5B4D79}"/>
              </a:ext>
            </a:extLst>
          </p:cNvPr>
          <p:cNvSpPr/>
          <p:nvPr/>
        </p:nvSpPr>
        <p:spPr>
          <a:xfrm>
            <a:off x="485130" y="1550521"/>
            <a:ext cx="7376917" cy="3572807"/>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latin typeface="DFKai-SB" panose="03000509000000000000" pitchFamily="65" charset="-120"/>
              <a:ea typeface="DFKai-SB" panose="03000509000000000000" pitchFamily="65" charset="-120"/>
            </a:endParaRPr>
          </a:p>
        </p:txBody>
      </p:sp>
      <p:sp>
        <p:nvSpPr>
          <p:cNvPr id="7" name="文本框 11">
            <a:extLst>
              <a:ext uri="{FF2B5EF4-FFF2-40B4-BE49-F238E27FC236}">
                <a16:creationId xmlns:a16="http://schemas.microsoft.com/office/drawing/2014/main" id="{9C50F5B9-B8F0-4E0E-AE69-EF30601218C2}"/>
              </a:ext>
            </a:extLst>
          </p:cNvPr>
          <p:cNvSpPr txBox="1"/>
          <p:nvPr/>
        </p:nvSpPr>
        <p:spPr>
          <a:xfrm>
            <a:off x="503058" y="1444098"/>
            <a:ext cx="7132320" cy="3785652"/>
          </a:xfrm>
          <a:prstGeom prst="rect">
            <a:avLst/>
          </a:prstGeom>
          <a:noFill/>
        </p:spPr>
        <p:txBody>
          <a:bodyPr wrap="square">
            <a:spAutoFit/>
          </a:bodyPr>
          <a:lstStyle/>
          <a:p>
            <a:pPr marL="342900" indent="-342900" algn="just">
              <a:lnSpc>
                <a:spcPct val="150000"/>
              </a:lnSpc>
              <a:spcBef>
                <a:spcPts val="1200"/>
              </a:spcBef>
              <a:spcAft>
                <a:spcPts val="1200"/>
              </a:spcAft>
              <a:buFont typeface="Wingdings" panose="05000000000000000000" pitchFamily="2" charset="2"/>
              <a:buChar char="ü"/>
            </a:pPr>
            <a:r>
              <a:rPr lang="en-US" altLang="zh-CN" sz="3200" spc="1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3200" spc="1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spc="100" dirty="0" smtClean="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3200" spc="100" dirty="0" smtClean="0">
                <a:latin typeface="Times New Roman" panose="02020603050405020304" pitchFamily="18" charset="0"/>
                <a:ea typeface="標楷體" panose="03000509000000000000" pitchFamily="65" charset="-120"/>
                <a:cs typeface="Times New Roman" panose="02020603050405020304" pitchFamily="18" charset="0"/>
              </a:rPr>
              <a:t>月，</a:t>
            </a:r>
            <a:r>
              <a:rPr lang="zh-TW" altLang="en-US" sz="3200" spc="100" dirty="0" smtClean="0">
                <a:latin typeface="標楷體" panose="03000509000000000000" pitchFamily="65" charset="-120"/>
                <a:ea typeface="標楷體" panose="03000509000000000000" pitchFamily="65" charset="-120"/>
              </a:rPr>
              <a:t>聯合國</a:t>
            </a:r>
            <a:r>
              <a:rPr lang="zh-CN" altLang="en-US" sz="3200" b="0" spc="100" dirty="0" smtClean="0">
                <a:effectLst/>
                <a:latin typeface="標楷體" panose="03000509000000000000" pitchFamily="65" charset="-120"/>
                <a:ea typeface="標楷體" panose="03000509000000000000" pitchFamily="65" charset="-120"/>
              </a:rPr>
              <a:t>教科文組織會員國通過</a:t>
            </a:r>
            <a:r>
              <a:rPr lang="en-US" altLang="zh-CN" sz="3200" b="0" spc="100" dirty="0" smtClean="0">
                <a:effectLst/>
                <a:latin typeface="標楷體" panose="03000509000000000000" pitchFamily="65" charset="-120"/>
                <a:ea typeface="標楷體" panose="03000509000000000000" pitchFamily="65" charset="-120"/>
              </a:rPr>
              <a:t>《</a:t>
            </a:r>
            <a:r>
              <a:rPr lang="zh-CN" altLang="en-US" sz="3200" b="0" spc="100" dirty="0" smtClean="0">
                <a:effectLst/>
                <a:latin typeface="標楷體" panose="03000509000000000000" pitchFamily="65" charset="-120"/>
                <a:ea typeface="標楷體" panose="03000509000000000000" pitchFamily="65" charset="-120"/>
              </a:rPr>
              <a:t>人工智慧倫理問題建議書</a:t>
            </a:r>
            <a:r>
              <a:rPr lang="en-US" altLang="zh-CN" sz="3200" b="0" spc="100" dirty="0" smtClean="0">
                <a:effectLst/>
                <a:latin typeface="標楷體" panose="03000509000000000000" pitchFamily="65" charset="-120"/>
                <a:ea typeface="標楷體" panose="03000509000000000000" pitchFamily="65" charset="-120"/>
              </a:rPr>
              <a:t>》</a:t>
            </a:r>
            <a:r>
              <a:rPr lang="zh-TW" altLang="en-US" sz="3200" b="0" spc="100" dirty="0" smtClean="0">
                <a:effectLst/>
                <a:latin typeface="標楷體" panose="03000509000000000000" pitchFamily="65" charset="-120"/>
                <a:ea typeface="標楷體" panose="03000509000000000000" pitchFamily="65" charset="-120"/>
              </a:rPr>
              <a:t>，</a:t>
            </a:r>
            <a:r>
              <a:rPr lang="zh-CN" altLang="en-US" sz="3200" b="0" spc="100" dirty="0" smtClean="0">
                <a:effectLst/>
                <a:latin typeface="標楷體" panose="03000509000000000000" pitchFamily="65" charset="-120"/>
                <a:ea typeface="標楷體" panose="03000509000000000000" pitchFamily="65" charset="-120"/>
              </a:rPr>
              <a:t>制定了規範性全球框架，同時賦予各國在相應層面應用該框架的責任。</a:t>
            </a:r>
            <a:endParaRPr lang="en-US" altLang="zh-CN" sz="3200" spc="100" dirty="0">
              <a:latin typeface="DFKai-SB" panose="03000509000000000000" pitchFamily="65" charset="-120"/>
              <a:ea typeface="DFKai-SB" panose="03000509000000000000" pitchFamily="65" charset="-120"/>
            </a:endParaRPr>
          </a:p>
        </p:txBody>
      </p:sp>
      <p:sp>
        <p:nvSpPr>
          <p:cNvPr id="8" name="Rectangle 7"/>
          <p:cNvSpPr/>
          <p:nvPr/>
        </p:nvSpPr>
        <p:spPr>
          <a:xfrm>
            <a:off x="503058" y="5575012"/>
            <a:ext cx="7376917" cy="800219"/>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聯合國教科文組織</a:t>
            </a: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(https://zh.unesco.org/news/jiao-ke-wen-zu-zhi-hui-yuan-guo-tong-guo-shou-fen-ren-gong-zhi-neng-lun-li-quan-qiu-xie-yi)</a:t>
            </a:r>
          </a:p>
        </p:txBody>
      </p:sp>
      <p:pic>
        <p:nvPicPr>
          <p:cNvPr id="9" name="Picture 8">
            <a:hlinkClick r:id="rId3"/>
          </p:cNvPr>
          <p:cNvPicPr>
            <a:picLocks noChangeAspect="1"/>
          </p:cNvPicPr>
          <p:nvPr/>
        </p:nvPicPr>
        <p:blipFill>
          <a:blip r:embed="rId4"/>
          <a:stretch>
            <a:fillRect/>
          </a:stretch>
        </p:blipFill>
        <p:spPr>
          <a:xfrm>
            <a:off x="8139125" y="3444591"/>
            <a:ext cx="3440179" cy="1869164"/>
          </a:xfrm>
          <a:prstGeom prst="rect">
            <a:avLst/>
          </a:prstGeom>
        </p:spPr>
      </p:pic>
      <p:pic>
        <p:nvPicPr>
          <p:cNvPr id="12" name="Picture 11">
            <a:hlinkClick r:id="rId3"/>
          </p:cNvPr>
          <p:cNvPicPr>
            <a:picLocks noChangeAspect="1"/>
          </p:cNvPicPr>
          <p:nvPr/>
        </p:nvPicPr>
        <p:blipFill>
          <a:blip r:embed="rId5"/>
          <a:stretch>
            <a:fillRect/>
          </a:stretch>
        </p:blipFill>
        <p:spPr>
          <a:xfrm>
            <a:off x="8099634" y="1489334"/>
            <a:ext cx="3587266" cy="1820809"/>
          </a:xfrm>
          <a:prstGeom prst="rect">
            <a:avLst/>
          </a:prstGeom>
        </p:spPr>
      </p:pic>
      <p:sp>
        <p:nvSpPr>
          <p:cNvPr id="13" name="Rectangle 14">
            <a:extLst>
              <a:ext uri="{FF2B5EF4-FFF2-40B4-BE49-F238E27FC236}">
                <a16:creationId xmlns:a16="http://schemas.microsoft.com/office/drawing/2014/main" id="{4FCEF922-BD0E-4883-AED7-3551ADAD518E}"/>
              </a:ext>
            </a:extLst>
          </p:cNvPr>
          <p:cNvSpPr/>
          <p:nvPr/>
        </p:nvSpPr>
        <p:spPr>
          <a:xfrm>
            <a:off x="8157053" y="5297864"/>
            <a:ext cx="3422251"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a:t>
            </a:r>
            <a:r>
              <a:rPr lang="zh-TW" altLang="en-US" b="1" dirty="0" smtClean="0">
                <a:latin typeface="DFKai-SB" panose="03000509000000000000" pitchFamily="65" charset="-120"/>
                <a:ea typeface="DFKai-SB" panose="03000509000000000000" pitchFamily="65" charset="-120"/>
              </a:rPr>
              <a:t>圖像了解詳細</a:t>
            </a:r>
            <a:endParaRPr lang="en-US" altLang="zh-HK"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1563227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B925F46B-A326-4A94-BAB4-19412E460F23}"/>
              </a:ext>
            </a:extLst>
          </p:cNvPr>
          <p:cNvGrpSpPr/>
          <p:nvPr/>
        </p:nvGrpSpPr>
        <p:grpSpPr>
          <a:xfrm>
            <a:off x="404655" y="124795"/>
            <a:ext cx="2674938" cy="674687"/>
            <a:chOff x="977900" y="557213"/>
            <a:chExt cx="2674938" cy="674687"/>
          </a:xfrm>
        </p:grpSpPr>
        <p:sp>
          <p:nvSpPr>
            <p:cNvPr id="21" name="矩形 20">
              <a:extLst>
                <a:ext uri="{FF2B5EF4-FFF2-40B4-BE49-F238E27FC236}">
                  <a16:creationId xmlns:a16="http://schemas.microsoft.com/office/drawing/2014/main" id="{F5A0B359-C209-4339-ABDE-AACC05E986CF}"/>
                </a:ext>
              </a:extLst>
            </p:cNvPr>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矩形 21">
              <a:extLst>
                <a:ext uri="{FF2B5EF4-FFF2-40B4-BE49-F238E27FC236}">
                  <a16:creationId xmlns:a16="http://schemas.microsoft.com/office/drawing/2014/main" id="{A80D8086-3147-420F-9D50-52924A30B703}"/>
                </a:ext>
              </a:extLst>
            </p:cNvPr>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文本框 13">
              <a:extLst>
                <a:ext uri="{FF2B5EF4-FFF2-40B4-BE49-F238E27FC236}">
                  <a16:creationId xmlns:a16="http://schemas.microsoft.com/office/drawing/2014/main" id="{D3A7E693-C35E-4DFC-8C3F-7AFC22418889}"/>
                </a:ext>
              </a:extLst>
            </p:cNvPr>
            <p:cNvSpPr txBox="1">
              <a:spLocks noChangeArrowheads="1"/>
            </p:cNvSpPr>
            <p:nvPr/>
          </p:nvSpPr>
          <p:spPr bwMode="auto">
            <a:xfrm>
              <a:off x="1341438" y="557213"/>
              <a:ext cx="231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3600" b="1" dirty="0" smtClean="0">
                  <a:latin typeface="標楷體" panose="03000509000000000000" pitchFamily="65" charset="-120"/>
                  <a:ea typeface="標楷體" panose="03000509000000000000" pitchFamily="65" charset="-120"/>
                </a:rPr>
                <a:t>引</a:t>
              </a:r>
              <a:r>
                <a:rPr lang="zh-CN" altLang="en-US" sz="3600" b="1" dirty="0" smtClean="0">
                  <a:latin typeface="標楷體" panose="03000509000000000000" pitchFamily="65" charset="-120"/>
                  <a:ea typeface="標楷體" panose="03000509000000000000" pitchFamily="65" charset="-120"/>
                </a:rPr>
                <a:t>入</a:t>
              </a:r>
              <a:endParaRPr lang="zh-CN" altLang="en-US" sz="3600" b="1" dirty="0">
                <a:latin typeface="標楷體" panose="03000509000000000000" pitchFamily="65" charset="-120"/>
                <a:ea typeface="標楷體" panose="03000509000000000000" pitchFamily="65" charset="-120"/>
              </a:endParaRPr>
            </a:p>
          </p:txBody>
        </p:sp>
        <p:cxnSp>
          <p:nvCxnSpPr>
            <p:cNvPr id="24" name="直接连接符 23">
              <a:extLst>
                <a:ext uri="{FF2B5EF4-FFF2-40B4-BE49-F238E27FC236}">
                  <a16:creationId xmlns:a16="http://schemas.microsoft.com/office/drawing/2014/main" id="{001F3284-334D-4FCA-9F2E-BCE5ACE59F9B}"/>
                </a:ext>
              </a:extLst>
            </p:cNvPr>
            <p:cNvCxnSpPr>
              <a:cxnSpLocks/>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0" name="组合 24">
            <a:extLst>
              <a:ext uri="{FF2B5EF4-FFF2-40B4-BE49-F238E27FC236}">
                <a16:creationId xmlns:a16="http://schemas.microsoft.com/office/drawing/2014/main" id="{9B8D1213-5C38-4BEF-8909-DE034CDB767F}"/>
              </a:ext>
            </a:extLst>
          </p:cNvPr>
          <p:cNvGrpSpPr/>
          <p:nvPr/>
        </p:nvGrpSpPr>
        <p:grpSpPr>
          <a:xfrm>
            <a:off x="399417" y="961770"/>
            <a:ext cx="6106173" cy="5681493"/>
            <a:chOff x="369465" y="1750529"/>
            <a:chExt cx="5611830" cy="4907723"/>
          </a:xfrm>
        </p:grpSpPr>
        <p:sp>
          <p:nvSpPr>
            <p:cNvPr id="51" name="矩形 50">
              <a:extLst>
                <a:ext uri="{FF2B5EF4-FFF2-40B4-BE49-F238E27FC236}">
                  <a16:creationId xmlns:a16="http://schemas.microsoft.com/office/drawing/2014/main" id="{B10058C7-319B-42B6-91A3-238D64D52887}"/>
                </a:ext>
              </a:extLst>
            </p:cNvPr>
            <p:cNvSpPr/>
            <p:nvPr/>
          </p:nvSpPr>
          <p:spPr>
            <a:xfrm>
              <a:off x="610249" y="1750529"/>
              <a:ext cx="4956050" cy="4907723"/>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52" name="矩形: 剪去左右顶角 26">
              <a:extLst>
                <a:ext uri="{FF2B5EF4-FFF2-40B4-BE49-F238E27FC236}">
                  <a16:creationId xmlns:a16="http://schemas.microsoft.com/office/drawing/2014/main" id="{C1867C40-B353-4A81-AACC-6C3A30BB4868}"/>
                </a:ext>
              </a:extLst>
            </p:cNvPr>
            <p:cNvSpPr/>
            <p:nvPr/>
          </p:nvSpPr>
          <p:spPr>
            <a:xfrm rot="10800000">
              <a:off x="629658" y="1811462"/>
              <a:ext cx="4956050" cy="637915"/>
            </a:xfrm>
            <a:prstGeom prst="snip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latin typeface="Microsoft JhengHei" panose="020B0604030504040204" pitchFamily="34" charset="-120"/>
                <a:ea typeface="Microsoft JhengHei" panose="020B0604030504040204" pitchFamily="34" charset="-120"/>
              </a:endParaRPr>
            </a:p>
          </p:txBody>
        </p:sp>
        <p:sp>
          <p:nvSpPr>
            <p:cNvPr id="53" name="内容占位符 2">
              <a:extLst>
                <a:ext uri="{FF2B5EF4-FFF2-40B4-BE49-F238E27FC236}">
                  <a16:creationId xmlns:a16="http://schemas.microsoft.com/office/drawing/2014/main" id="{75AB4576-E09E-4AF8-A9FD-7EB47B34C9BE}"/>
                </a:ext>
              </a:extLst>
            </p:cNvPr>
            <p:cNvSpPr txBox="1">
              <a:spLocks/>
            </p:cNvSpPr>
            <p:nvPr/>
          </p:nvSpPr>
          <p:spPr>
            <a:xfrm>
              <a:off x="369465" y="1767770"/>
              <a:ext cx="5611830" cy="63806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90204" pitchFamily="34" charset="0"/>
                <a:buNone/>
              </a:pPr>
              <a:r>
                <a:rPr lang="zh-CN" altLang="en-US" b="1" dirty="0" smtClean="0">
                  <a:solidFill>
                    <a:schemeClr val="bg1"/>
                  </a:solidFill>
                  <a:latin typeface="標楷體" panose="03000509000000000000" pitchFamily="65" charset="-120"/>
                  <a:ea typeface="標楷體" panose="03000509000000000000" pitchFamily="65" charset="-120"/>
                </a:rPr>
                <a:t>投票</a:t>
              </a:r>
              <a:r>
                <a:rPr lang="zh-CN" altLang="en-US" b="1" dirty="0">
                  <a:solidFill>
                    <a:schemeClr val="bg1"/>
                  </a:solidFill>
                  <a:latin typeface="標楷體" panose="03000509000000000000" pitchFamily="65" charset="-120"/>
                  <a:ea typeface="標楷體" panose="03000509000000000000" pitchFamily="65" charset="-120"/>
                </a:rPr>
                <a:t>統計</a:t>
              </a:r>
              <a:r>
                <a:rPr lang="zh-TW" altLang="en-US" b="1" dirty="0">
                  <a:solidFill>
                    <a:schemeClr val="bg1"/>
                  </a:solidFill>
                  <a:latin typeface="標楷體" panose="03000509000000000000" pitchFamily="65" charset="-120"/>
                  <a:ea typeface="標楷體" panose="03000509000000000000" pitchFamily="65" charset="-120"/>
                </a:rPr>
                <a:t>全班使用互聯網的習慣</a:t>
              </a:r>
              <a:endParaRPr lang="zh-CN" altLang="en-US" b="1" dirty="0">
                <a:solidFill>
                  <a:schemeClr val="bg1"/>
                </a:solidFill>
                <a:latin typeface="標楷體" panose="03000509000000000000" pitchFamily="65" charset="-120"/>
                <a:ea typeface="標楷體" panose="03000509000000000000" pitchFamily="65" charset="-120"/>
              </a:endParaRPr>
            </a:p>
          </p:txBody>
        </p:sp>
        <p:grpSp>
          <p:nvGrpSpPr>
            <p:cNvPr id="54" name="组合 28">
              <a:extLst>
                <a:ext uri="{FF2B5EF4-FFF2-40B4-BE49-F238E27FC236}">
                  <a16:creationId xmlns:a16="http://schemas.microsoft.com/office/drawing/2014/main" id="{C5BA7E19-04E6-4409-BE49-25A860EE9E69}"/>
                </a:ext>
              </a:extLst>
            </p:cNvPr>
            <p:cNvGrpSpPr/>
            <p:nvPr/>
          </p:nvGrpSpPr>
          <p:grpSpPr>
            <a:xfrm>
              <a:off x="1282542" y="2593017"/>
              <a:ext cx="3305452" cy="3386637"/>
              <a:chOff x="1373003" y="2513118"/>
              <a:chExt cx="3305452" cy="3386637"/>
            </a:xfrm>
          </p:grpSpPr>
          <p:sp>
            <p:nvSpPr>
              <p:cNvPr id="55" name="AutoShape 11">
                <a:extLst>
                  <a:ext uri="{FF2B5EF4-FFF2-40B4-BE49-F238E27FC236}">
                    <a16:creationId xmlns:a16="http://schemas.microsoft.com/office/drawing/2014/main" id="{D962BE0E-16C1-4B09-BD65-B3199A58F25D}"/>
                  </a:ext>
                </a:extLst>
              </p:cNvPr>
              <p:cNvSpPr/>
              <p:nvPr/>
            </p:nvSpPr>
            <p:spPr>
              <a:xfrm>
                <a:off x="1373003" y="2513118"/>
                <a:ext cx="3305452" cy="397877"/>
              </a:xfrm>
              <a:prstGeom prst="roundRect">
                <a:avLst>
                  <a:gd name="adj" fmla="val 5528"/>
                </a:avLst>
              </a:prstGeom>
              <a:solidFill>
                <a:srgbClr val="FFC000">
                  <a:alpha val="10196"/>
                </a:srgbClr>
              </a:solidFill>
              <a:ln w="19050" cap="rnd" cmpd="sng">
                <a:solidFill>
                  <a:srgbClr val="9E9E9E"/>
                </a:solidFill>
                <a:prstDash val="sysDot"/>
                <a:headEnd type="none" w="med" len="med"/>
                <a:tailEnd type="none" w="med" len="med"/>
              </a:ln>
            </p:spPr>
            <p:txBody>
              <a:bodyPr wrap="none" anchor="ctr" anchorCtr="0"/>
              <a:lstStyle/>
              <a:p>
                <a:pPr algn="l"/>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56" name="AutoShape 11">
                <a:extLst>
                  <a:ext uri="{FF2B5EF4-FFF2-40B4-BE49-F238E27FC236}">
                    <a16:creationId xmlns:a16="http://schemas.microsoft.com/office/drawing/2014/main" id="{C9119E1C-B670-4AD2-A166-CFFE75181E9E}"/>
                  </a:ext>
                </a:extLst>
              </p:cNvPr>
              <p:cNvSpPr/>
              <p:nvPr/>
            </p:nvSpPr>
            <p:spPr>
              <a:xfrm>
                <a:off x="1373003" y="3077273"/>
                <a:ext cx="3305452" cy="397877"/>
              </a:xfrm>
              <a:prstGeom prst="roundRect">
                <a:avLst>
                  <a:gd name="adj" fmla="val 5528"/>
                </a:avLst>
              </a:prstGeom>
              <a:solidFill>
                <a:srgbClr val="FFC000">
                  <a:alpha val="10196"/>
                </a:srgbClr>
              </a:solidFill>
              <a:ln w="19050" cap="rnd" cmpd="sng">
                <a:solidFill>
                  <a:srgbClr val="9E9E9E"/>
                </a:solidFill>
                <a:prstDash val="sysDot"/>
                <a:headEnd type="none" w="med" len="med"/>
                <a:tailEnd type="none" w="med" len="med"/>
              </a:ln>
            </p:spPr>
            <p:txBody>
              <a:bodyPr wrap="none" anchor="ctr" anchorCtr="0"/>
              <a:lstStyle/>
              <a:p>
                <a:pPr algn="l"/>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57" name="AutoShape 11">
                <a:extLst>
                  <a:ext uri="{FF2B5EF4-FFF2-40B4-BE49-F238E27FC236}">
                    <a16:creationId xmlns:a16="http://schemas.microsoft.com/office/drawing/2014/main" id="{24833279-9E6E-4EFB-BE04-417CCF402F8B}"/>
                  </a:ext>
                </a:extLst>
              </p:cNvPr>
              <p:cNvSpPr/>
              <p:nvPr/>
            </p:nvSpPr>
            <p:spPr>
              <a:xfrm>
                <a:off x="1373003" y="3661162"/>
                <a:ext cx="3305452" cy="397877"/>
              </a:xfrm>
              <a:prstGeom prst="roundRect">
                <a:avLst>
                  <a:gd name="adj" fmla="val 5528"/>
                </a:avLst>
              </a:prstGeom>
              <a:solidFill>
                <a:srgbClr val="FFC000">
                  <a:alpha val="10196"/>
                </a:srgbClr>
              </a:solidFill>
              <a:ln w="19050" cap="rnd" cmpd="sng">
                <a:solidFill>
                  <a:srgbClr val="9E9E9E"/>
                </a:solidFill>
                <a:prstDash val="sysDot"/>
                <a:headEnd type="none" w="med" len="med"/>
                <a:tailEnd type="none" w="med" len="med"/>
              </a:ln>
            </p:spPr>
            <p:txBody>
              <a:bodyPr wrap="none" anchor="ctr" anchorCtr="0"/>
              <a:lstStyle/>
              <a:p>
                <a:pPr algn="l"/>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58" name="AutoShape 11">
                <a:extLst>
                  <a:ext uri="{FF2B5EF4-FFF2-40B4-BE49-F238E27FC236}">
                    <a16:creationId xmlns:a16="http://schemas.microsoft.com/office/drawing/2014/main" id="{E3953B24-2546-48BE-896B-21860A3AF31E}"/>
                  </a:ext>
                </a:extLst>
              </p:cNvPr>
              <p:cNvSpPr/>
              <p:nvPr/>
            </p:nvSpPr>
            <p:spPr>
              <a:xfrm>
                <a:off x="1373003" y="4262271"/>
                <a:ext cx="3305452" cy="397877"/>
              </a:xfrm>
              <a:prstGeom prst="roundRect">
                <a:avLst>
                  <a:gd name="adj" fmla="val 5528"/>
                </a:avLst>
              </a:prstGeom>
              <a:solidFill>
                <a:srgbClr val="FFC000">
                  <a:alpha val="10196"/>
                </a:srgbClr>
              </a:solidFill>
              <a:ln w="19050" cap="rnd" cmpd="sng">
                <a:solidFill>
                  <a:srgbClr val="9E9E9E"/>
                </a:solidFill>
                <a:prstDash val="sysDot"/>
                <a:headEnd type="none" w="med" len="med"/>
                <a:tailEnd type="none" w="med" len="med"/>
              </a:ln>
            </p:spPr>
            <p:txBody>
              <a:bodyPr wrap="none" anchor="ctr" anchorCtr="0"/>
              <a:lstStyle/>
              <a:p>
                <a:pPr algn="l"/>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59" name="AutoShape 11">
                <a:extLst>
                  <a:ext uri="{FF2B5EF4-FFF2-40B4-BE49-F238E27FC236}">
                    <a16:creationId xmlns:a16="http://schemas.microsoft.com/office/drawing/2014/main" id="{A4079797-D67A-4DDC-BBA9-DEB232ECB64B}"/>
                  </a:ext>
                </a:extLst>
              </p:cNvPr>
              <p:cNvSpPr/>
              <p:nvPr/>
            </p:nvSpPr>
            <p:spPr>
              <a:xfrm>
                <a:off x="1373003" y="4827555"/>
                <a:ext cx="3305452" cy="397877"/>
              </a:xfrm>
              <a:prstGeom prst="roundRect">
                <a:avLst>
                  <a:gd name="adj" fmla="val 5528"/>
                </a:avLst>
              </a:prstGeom>
              <a:solidFill>
                <a:srgbClr val="FFC000">
                  <a:alpha val="10196"/>
                </a:srgbClr>
              </a:solidFill>
              <a:ln w="19050" cap="rnd" cmpd="sng">
                <a:solidFill>
                  <a:srgbClr val="9E9E9E"/>
                </a:solidFill>
                <a:prstDash val="sysDot"/>
                <a:headEnd type="none" w="med" len="med"/>
                <a:tailEnd type="none" w="med" len="med"/>
              </a:ln>
            </p:spPr>
            <p:txBody>
              <a:bodyPr wrap="none" anchor="ctr" anchorCtr="0"/>
              <a:lstStyle/>
              <a:p>
                <a:pPr algn="l"/>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60" name="AutoShape 11">
                <a:extLst>
                  <a:ext uri="{FF2B5EF4-FFF2-40B4-BE49-F238E27FC236}">
                    <a16:creationId xmlns:a16="http://schemas.microsoft.com/office/drawing/2014/main" id="{72E44803-0E00-4801-A3A4-8B35520BD0C7}"/>
                  </a:ext>
                </a:extLst>
              </p:cNvPr>
              <p:cNvSpPr/>
              <p:nvPr/>
            </p:nvSpPr>
            <p:spPr>
              <a:xfrm>
                <a:off x="1373003" y="5485705"/>
                <a:ext cx="3305452" cy="397877"/>
              </a:xfrm>
              <a:prstGeom prst="roundRect">
                <a:avLst>
                  <a:gd name="adj" fmla="val 5528"/>
                </a:avLst>
              </a:prstGeom>
              <a:solidFill>
                <a:srgbClr val="FFC000">
                  <a:alpha val="10196"/>
                </a:srgbClr>
              </a:solidFill>
              <a:ln w="19050" cap="rnd" cmpd="sng">
                <a:solidFill>
                  <a:srgbClr val="9E9E9E"/>
                </a:solidFill>
                <a:prstDash val="sysDot"/>
                <a:headEnd type="none" w="med" len="med"/>
                <a:tailEnd type="none" w="med" len="med"/>
              </a:ln>
            </p:spPr>
            <p:txBody>
              <a:bodyPr wrap="none" anchor="ctr" anchorCtr="0"/>
              <a:lstStyle/>
              <a:p>
                <a:pPr algn="l"/>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61" name="文本框 35">
                <a:extLst>
                  <a:ext uri="{FF2B5EF4-FFF2-40B4-BE49-F238E27FC236}">
                    <a16:creationId xmlns:a16="http://schemas.microsoft.com/office/drawing/2014/main" id="{64A73AB5-687B-4545-AAF8-16528FE15E1B}"/>
                  </a:ext>
                </a:extLst>
              </p:cNvPr>
              <p:cNvSpPr txBox="1"/>
              <p:nvPr/>
            </p:nvSpPr>
            <p:spPr>
              <a:xfrm>
                <a:off x="1838297" y="2513118"/>
                <a:ext cx="2361935" cy="398790"/>
              </a:xfrm>
              <a:prstGeom prst="rect">
                <a:avLst/>
              </a:prstGeom>
              <a:noFill/>
            </p:spPr>
            <p:txBody>
              <a:bodyPr wrap="square">
                <a:spAutoFit/>
              </a:bodyPr>
              <a:lstStyle/>
              <a:p>
                <a:pPr marL="268288" indent="-268288"/>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a:t>
                </a:r>
                <a:r>
                  <a:rPr lang="en-US" altLang="zh-CN" sz="24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2400" b="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社交</a:t>
                </a:r>
                <a:r>
                  <a:rPr lang="zh-CN" altLang="en-US" sz="2400" b="0" kern="1200" dirty="0">
                    <a:latin typeface="Times New Roman" panose="02020603050405020304" pitchFamily="18" charset="0"/>
                    <a:ea typeface="DFKai-SB" panose="03000509000000000000" pitchFamily="65" charset="-120"/>
                    <a:cs typeface="Times New Roman" panose="02020603050405020304" pitchFamily="18" charset="0"/>
                  </a:rPr>
                  <a:t>網路</a:t>
                </a:r>
                <a:r>
                  <a:rPr lang="zh-TW" altLang="en-US" sz="2400" b="0" kern="1200" dirty="0">
                    <a:latin typeface="Times New Roman" panose="02020603050405020304" pitchFamily="18" charset="0"/>
                    <a:ea typeface="DFKai-SB" panose="03000509000000000000" pitchFamily="65" charset="-120"/>
                    <a:cs typeface="Times New Roman" panose="02020603050405020304" pitchFamily="18" charset="0"/>
                  </a:rPr>
                  <a:t>活動</a:t>
                </a:r>
                <a:endParaRPr lang="zh-CN" altLang="en-US" sz="2400" b="0" kern="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2" name="文本框 36">
                <a:extLst>
                  <a:ext uri="{FF2B5EF4-FFF2-40B4-BE49-F238E27FC236}">
                    <a16:creationId xmlns:a16="http://schemas.microsoft.com/office/drawing/2014/main" id="{9C150C69-CD5E-4879-9C93-019DB2162601}"/>
                  </a:ext>
                </a:extLst>
              </p:cNvPr>
              <p:cNvSpPr txBox="1"/>
              <p:nvPr/>
            </p:nvSpPr>
            <p:spPr>
              <a:xfrm>
                <a:off x="1838297" y="3066305"/>
                <a:ext cx="2193942" cy="398790"/>
              </a:xfrm>
              <a:prstGeom prst="rect">
                <a:avLst/>
              </a:prstGeom>
              <a:noFill/>
            </p:spPr>
            <p:txBody>
              <a:bodyPr wrap="square">
                <a:spAutoFit/>
              </a:bodyPr>
              <a:lstStyle/>
              <a:p>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b </a:t>
                </a:r>
                <a:r>
                  <a:rPr lang="zh-TW" altLang="en-US" sz="24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搜集</a:t>
                </a:r>
                <a:r>
                  <a:rPr lang="zh-CN" altLang="en-US" sz="24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資訊</a:t>
                </a:r>
              </a:p>
            </p:txBody>
          </p:sp>
          <p:sp>
            <p:nvSpPr>
              <p:cNvPr id="63" name="文本框 37">
                <a:extLst>
                  <a:ext uri="{FF2B5EF4-FFF2-40B4-BE49-F238E27FC236}">
                    <a16:creationId xmlns:a16="http://schemas.microsoft.com/office/drawing/2014/main" id="{555602AE-842B-47FF-858E-1D45339B526E}"/>
                  </a:ext>
                </a:extLst>
              </p:cNvPr>
              <p:cNvSpPr txBox="1"/>
              <p:nvPr/>
            </p:nvSpPr>
            <p:spPr>
              <a:xfrm>
                <a:off x="1804167" y="3635800"/>
                <a:ext cx="2787954" cy="398790"/>
              </a:xfrm>
              <a:prstGeom prst="rect">
                <a:avLst/>
              </a:prstGeom>
              <a:noFill/>
            </p:spPr>
            <p:txBody>
              <a:bodyPr wrap="square">
                <a:spAutoFit/>
              </a:bodyPr>
              <a:lstStyle/>
              <a:p>
                <a:r>
                  <a:rPr lang="en-US" altLang="zh-CN" sz="24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 </a:t>
                </a:r>
                <a:r>
                  <a:rPr lang="zh-TW" altLang="en-US" sz="24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閱讀新聞／文章</a:t>
                </a:r>
                <a:endParaRPr lang="zh-CN" altLang="en-US" sz="24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4" name="文本框 38">
                <a:extLst>
                  <a:ext uri="{FF2B5EF4-FFF2-40B4-BE49-F238E27FC236}">
                    <a16:creationId xmlns:a16="http://schemas.microsoft.com/office/drawing/2014/main" id="{DCD8C258-D37E-45F5-8C55-B2A2226936A2}"/>
                  </a:ext>
                </a:extLst>
              </p:cNvPr>
              <p:cNvSpPr txBox="1"/>
              <p:nvPr/>
            </p:nvSpPr>
            <p:spPr>
              <a:xfrm>
                <a:off x="1838297" y="4266407"/>
                <a:ext cx="2193942" cy="398790"/>
              </a:xfrm>
              <a:prstGeom prst="rect">
                <a:avLst/>
              </a:prstGeom>
              <a:noFill/>
            </p:spPr>
            <p:txBody>
              <a:bodyPr wrap="square">
                <a:spAutoFit/>
              </a:bodyPr>
              <a:lstStyle/>
              <a:p>
                <a:r>
                  <a:rPr lang="en-US" altLang="zh-CN" sz="24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 </a:t>
                </a:r>
                <a:r>
                  <a:rPr lang="zh-TW" altLang="en-US" sz="24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網上購物</a:t>
                </a:r>
                <a:endParaRPr lang="zh-CN" altLang="en-US" sz="24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5" name="文本框 39">
                <a:extLst>
                  <a:ext uri="{FF2B5EF4-FFF2-40B4-BE49-F238E27FC236}">
                    <a16:creationId xmlns:a16="http://schemas.microsoft.com/office/drawing/2014/main" id="{C8E96259-97BB-4390-89A1-EDC0DED9F481}"/>
                  </a:ext>
                </a:extLst>
              </p:cNvPr>
              <p:cNvSpPr txBox="1"/>
              <p:nvPr/>
            </p:nvSpPr>
            <p:spPr>
              <a:xfrm>
                <a:off x="1804167" y="4854662"/>
                <a:ext cx="2193942" cy="398790"/>
              </a:xfrm>
              <a:prstGeom prst="rect">
                <a:avLst/>
              </a:prstGeom>
              <a:noFill/>
            </p:spPr>
            <p:txBody>
              <a:bodyPr wrap="square">
                <a:spAutoFit/>
              </a:bodyPr>
              <a:lstStyle/>
              <a:p>
                <a:r>
                  <a:rPr lang="en-US" altLang="zh-TW" sz="24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 </a:t>
                </a:r>
                <a:r>
                  <a:rPr lang="zh-TW" altLang="en-US" sz="24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觀看</a:t>
                </a:r>
                <a:r>
                  <a:rPr lang="zh-TW" altLang="en-US" sz="2400" b="0" kern="1200" dirty="0">
                    <a:latin typeface="Times New Roman" panose="02020603050405020304" pitchFamily="18" charset="0"/>
                    <a:ea typeface="DFKai-SB" panose="03000509000000000000" pitchFamily="65" charset="-120"/>
                    <a:cs typeface="Times New Roman" panose="02020603050405020304" pitchFamily="18" charset="0"/>
                  </a:rPr>
                  <a:t>短</a:t>
                </a:r>
                <a:r>
                  <a:rPr lang="zh-TW" altLang="en-US" sz="2400" b="0" kern="1200" dirty="0" smtClean="0">
                    <a:latin typeface="Times New Roman" panose="02020603050405020304" pitchFamily="18" charset="0"/>
                    <a:ea typeface="DFKai-SB" panose="03000509000000000000" pitchFamily="65" charset="-120"/>
                    <a:cs typeface="Times New Roman" panose="02020603050405020304" pitchFamily="18" charset="0"/>
                  </a:rPr>
                  <a:t>片</a:t>
                </a:r>
                <a:endParaRPr lang="zh-CN" altLang="en-US" sz="2400" b="0" strike="sngStrike" kern="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6" name="文本框 40">
                <a:extLst>
                  <a:ext uri="{FF2B5EF4-FFF2-40B4-BE49-F238E27FC236}">
                    <a16:creationId xmlns:a16="http://schemas.microsoft.com/office/drawing/2014/main" id="{9B4E7C0B-C644-4E52-8D1B-F87EE2134611}"/>
                  </a:ext>
                </a:extLst>
              </p:cNvPr>
              <p:cNvSpPr txBox="1"/>
              <p:nvPr/>
            </p:nvSpPr>
            <p:spPr>
              <a:xfrm>
                <a:off x="1804167" y="5500965"/>
                <a:ext cx="2193942" cy="398790"/>
              </a:xfrm>
              <a:prstGeom prst="rect">
                <a:avLst/>
              </a:prstGeom>
              <a:noFill/>
            </p:spPr>
            <p:txBody>
              <a:bodyPr wrap="square">
                <a:spAutoFit/>
              </a:bodyPr>
              <a:lstStyle/>
              <a:p>
                <a:r>
                  <a:rPr lang="en-US" altLang="zh-TW" sz="24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 </a:t>
                </a:r>
                <a:r>
                  <a:rPr lang="zh-TW" altLang="en-US" sz="24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玩電腦遊戲</a:t>
                </a:r>
                <a:endParaRPr lang="zh-CN" altLang="en-US" sz="24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grpSp>
      </p:grpSp>
      <p:sp>
        <p:nvSpPr>
          <p:cNvPr id="67" name="AutoShape 11">
            <a:extLst>
              <a:ext uri="{FF2B5EF4-FFF2-40B4-BE49-F238E27FC236}">
                <a16:creationId xmlns:a16="http://schemas.microsoft.com/office/drawing/2014/main" id="{30112745-ECF3-453B-AE6B-94698E906908}"/>
              </a:ext>
            </a:extLst>
          </p:cNvPr>
          <p:cNvSpPr/>
          <p:nvPr/>
        </p:nvSpPr>
        <p:spPr>
          <a:xfrm>
            <a:off x="1378017" y="6028655"/>
            <a:ext cx="3549470" cy="444399"/>
          </a:xfrm>
          <a:prstGeom prst="roundRect">
            <a:avLst>
              <a:gd name="adj" fmla="val 5528"/>
            </a:avLst>
          </a:prstGeom>
          <a:solidFill>
            <a:srgbClr val="FFC000">
              <a:alpha val="10196"/>
            </a:srgbClr>
          </a:solidFill>
          <a:ln w="19050" cap="rnd" cmpd="sng">
            <a:solidFill>
              <a:srgbClr val="9E9E9E"/>
            </a:solidFill>
            <a:prstDash val="sysDot"/>
            <a:headEnd type="none" w="med" len="med"/>
            <a:tailEnd type="none" w="med" len="med"/>
          </a:ln>
        </p:spPr>
        <p:txBody>
          <a:bodyPr wrap="none" anchor="ctr" anchorCtr="0"/>
          <a:lstStyle/>
          <a:p>
            <a:pPr algn="l"/>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68" name="文本框 40">
            <a:extLst>
              <a:ext uri="{FF2B5EF4-FFF2-40B4-BE49-F238E27FC236}">
                <a16:creationId xmlns:a16="http://schemas.microsoft.com/office/drawing/2014/main" id="{6C171B9A-A287-4958-916C-596EE300DA30}"/>
              </a:ext>
            </a:extLst>
          </p:cNvPr>
          <p:cNvSpPr txBox="1"/>
          <p:nvPr/>
        </p:nvSpPr>
        <p:spPr>
          <a:xfrm>
            <a:off x="1840811" y="6025138"/>
            <a:ext cx="2686787" cy="461665"/>
          </a:xfrm>
          <a:prstGeom prst="rect">
            <a:avLst/>
          </a:prstGeom>
          <a:noFill/>
        </p:spPr>
        <p:txBody>
          <a:bodyPr wrap="square">
            <a:spAutoFit/>
          </a:bodyPr>
          <a:lstStyle/>
          <a:p>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g</a:t>
            </a:r>
            <a:r>
              <a:rPr lang="en-US" altLang="zh-TW" sz="2400" b="0" kern="12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2400" b="0" kern="1200" dirty="0">
                <a:latin typeface="Times New Roman" panose="02020603050405020304" pitchFamily="18" charset="0"/>
                <a:ea typeface="DFKai-SB" panose="03000509000000000000" pitchFamily="65" charset="-120"/>
                <a:cs typeface="Times New Roman" panose="02020603050405020304" pitchFamily="18" charset="0"/>
              </a:rPr>
              <a:t>處理學校課業</a:t>
            </a:r>
            <a:endParaRPr lang="zh-CN" altLang="en-US" sz="2400" b="0" kern="12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7" name="图片 23">
            <a:extLst>
              <a:ext uri="{FF2B5EF4-FFF2-40B4-BE49-F238E27FC236}">
                <a16:creationId xmlns:a16="http://schemas.microsoft.com/office/drawing/2014/main" id="{C9057094-3BDA-4D98-9E1E-6C18CA1DC219}"/>
              </a:ext>
            </a:extLst>
          </p:cNvPr>
          <p:cNvPicPr>
            <a:picLocks noChangeAspect="1"/>
          </p:cNvPicPr>
          <p:nvPr/>
        </p:nvPicPr>
        <p:blipFill>
          <a:blip r:embed="rId3"/>
          <a:stretch>
            <a:fillRect/>
          </a:stretch>
        </p:blipFill>
        <p:spPr>
          <a:xfrm>
            <a:off x="6371456" y="1226245"/>
            <a:ext cx="5491772" cy="5260557"/>
          </a:xfrm>
          <a:prstGeom prst="rect">
            <a:avLst/>
          </a:prstGeom>
        </p:spPr>
      </p:pic>
      <p:sp>
        <p:nvSpPr>
          <p:cNvPr id="38" name="文本框 14">
            <a:extLst>
              <a:ext uri="{FF2B5EF4-FFF2-40B4-BE49-F238E27FC236}">
                <a16:creationId xmlns:a16="http://schemas.microsoft.com/office/drawing/2014/main" id="{30B3FFCB-3CCD-464F-8A96-8160F7454473}"/>
              </a:ext>
            </a:extLst>
          </p:cNvPr>
          <p:cNvSpPr txBox="1"/>
          <p:nvPr/>
        </p:nvSpPr>
        <p:spPr>
          <a:xfrm>
            <a:off x="6598974" y="1219568"/>
            <a:ext cx="5036736" cy="4278094"/>
          </a:xfrm>
          <a:prstGeom prst="rect">
            <a:avLst/>
          </a:prstGeom>
          <a:noFill/>
        </p:spPr>
        <p:txBody>
          <a:bodyPr wrap="square" rtlCol="0">
            <a:spAutoFit/>
          </a:bodyPr>
          <a:lstStyle/>
          <a:p>
            <a:pPr algn="ctr">
              <a:lnSpc>
                <a:spcPct val="150000"/>
              </a:lnSpc>
              <a:spcBef>
                <a:spcPts val="600"/>
              </a:spcBef>
              <a:spcAft>
                <a:spcPts val="600"/>
              </a:spcAft>
            </a:pPr>
            <a:r>
              <a:rPr lang="zh-CN" altLang="en-US" sz="2800" dirty="0">
                <a:latin typeface="DFKai-SB" panose="03000509000000000000" pitchFamily="65" charset="-120"/>
                <a:ea typeface="DFKai-SB" panose="03000509000000000000" pitchFamily="65" charset="-120"/>
              </a:rPr>
              <a:t>說一說：</a:t>
            </a:r>
            <a:endParaRPr lang="en-US" altLang="zh-CN" sz="2800" dirty="0">
              <a:latin typeface="DFKai-SB" panose="03000509000000000000" pitchFamily="65" charset="-120"/>
              <a:ea typeface="DFKai-SB" panose="03000509000000000000" pitchFamily="65" charset="-120"/>
            </a:endParaRPr>
          </a:p>
          <a:p>
            <a:pPr algn="just" hangingPunct="0">
              <a:lnSpc>
                <a:spcPct val="150000"/>
              </a:lnSpc>
              <a:spcBef>
                <a:spcPts val="600"/>
              </a:spcBef>
              <a:spcAft>
                <a:spcPts val="600"/>
              </a:spcAft>
            </a:pPr>
            <a:r>
              <a:rPr lang="zh-TW" altLang="en-US" sz="2800" dirty="0" smtClean="0">
                <a:latin typeface="標楷體" panose="03000509000000000000" pitchFamily="65" charset="-120"/>
                <a:ea typeface="標楷體" panose="03000509000000000000" pitchFamily="65" charset="-120"/>
              </a:rPr>
              <a:t>請</a:t>
            </a:r>
            <a:r>
              <a:rPr lang="zh-TW" altLang="en-US" sz="2800" dirty="0">
                <a:latin typeface="標楷體" panose="03000509000000000000" pitchFamily="65" charset="-120"/>
                <a:ea typeface="標楷體" panose="03000509000000000000" pitchFamily="65" charset="-120"/>
              </a:rPr>
              <a:t>分享你</a:t>
            </a:r>
            <a:r>
              <a:rPr lang="zh-TW" altLang="en-US" sz="2800" dirty="0" smtClean="0">
                <a:latin typeface="標楷體" panose="03000509000000000000" pitchFamily="65" charset="-120"/>
                <a:ea typeface="標楷體" panose="03000509000000000000" pitchFamily="65" charset="-120"/>
              </a:rPr>
              <a:t>曾</a:t>
            </a:r>
            <a:r>
              <a:rPr lang="zh-CN" altLang="en-US" sz="2800" dirty="0" smtClean="0">
                <a:latin typeface="標楷體" panose="03000509000000000000" pitchFamily="65" charset="-120"/>
                <a:ea typeface="標楷體" panose="03000509000000000000" pitchFamily="65" charset="-120"/>
              </a:rPr>
              <a:t>否遇過</a:t>
            </a:r>
            <a:r>
              <a:rPr lang="zh-CN" altLang="en-US" sz="2800" dirty="0">
                <a:latin typeface="標楷體" panose="03000509000000000000" pitchFamily="65" charset="-120"/>
                <a:ea typeface="標楷體" panose="03000509000000000000" pitchFamily="65" charset="-120"/>
              </a:rPr>
              <a:t>網絡陷阱，如被</a:t>
            </a:r>
            <a:r>
              <a:rPr lang="zh-CN" altLang="en-US" sz="2800" dirty="0" smtClean="0">
                <a:latin typeface="標楷體" panose="03000509000000000000" pitchFamily="65" charset="-120"/>
                <a:ea typeface="標楷體" panose="03000509000000000000" pitchFamily="65" charset="-120"/>
              </a:rPr>
              <a:t>騙取個人</a:t>
            </a:r>
            <a:r>
              <a:rPr lang="zh-CN" altLang="en-US" sz="2800" dirty="0">
                <a:latin typeface="標楷體" panose="03000509000000000000" pitchFamily="65" charset="-120"/>
                <a:ea typeface="標楷體" panose="03000509000000000000" pitchFamily="65" charset="-120"/>
              </a:rPr>
              <a:t>資訊、突然連接</a:t>
            </a:r>
            <a:r>
              <a:rPr lang="zh-CN" altLang="en-US" sz="2800" dirty="0" smtClean="0">
                <a:latin typeface="標楷體" panose="03000509000000000000" pitchFamily="65" charset="-120"/>
                <a:ea typeface="標楷體" panose="03000509000000000000" pitchFamily="65" charset="-120"/>
              </a:rPr>
              <a:t>到</a:t>
            </a:r>
            <a:r>
              <a:rPr lang="zh-TW" altLang="en-US" sz="2800" dirty="0" smtClean="0">
                <a:latin typeface="標楷體" panose="03000509000000000000" pitchFamily="65" charset="-120"/>
                <a:ea typeface="標楷體" panose="03000509000000000000" pitchFamily="65" charset="-120"/>
              </a:rPr>
              <a:t>意識不良</a:t>
            </a:r>
            <a:r>
              <a:rPr lang="zh-CN" altLang="en-US" sz="2800" dirty="0" smtClean="0">
                <a:latin typeface="標楷體" panose="03000509000000000000" pitchFamily="65" charset="-120"/>
                <a:ea typeface="標楷體" panose="03000509000000000000" pitchFamily="65" charset="-120"/>
              </a:rPr>
              <a:t>的網站。</a:t>
            </a:r>
            <a:endParaRPr lang="en-US" altLang="zh-CN" sz="2800" dirty="0" smtClean="0">
              <a:latin typeface="標楷體" panose="03000509000000000000" pitchFamily="65" charset="-120"/>
              <a:ea typeface="標楷體" panose="03000509000000000000" pitchFamily="65" charset="-120"/>
            </a:endParaRPr>
          </a:p>
          <a:p>
            <a:pPr algn="just" hangingPunct="0">
              <a:lnSpc>
                <a:spcPct val="150000"/>
              </a:lnSpc>
              <a:spcBef>
                <a:spcPts val="600"/>
              </a:spcBef>
              <a:spcAft>
                <a:spcPts val="600"/>
              </a:spcAft>
            </a:pPr>
            <a:r>
              <a:rPr lang="en-US" altLang="zh-CN" sz="2800" dirty="0" smtClean="0">
                <a:latin typeface="標楷體" panose="03000509000000000000" pitchFamily="65" charset="-120"/>
                <a:ea typeface="標楷體" panose="03000509000000000000" pitchFamily="65" charset="-120"/>
              </a:rPr>
              <a:t>【</a:t>
            </a:r>
            <a:r>
              <a:rPr lang="zh-CN" altLang="en-US" sz="2800" dirty="0" smtClean="0">
                <a:latin typeface="標楷體" panose="03000509000000000000" pitchFamily="65" charset="-120"/>
                <a:ea typeface="標楷體" panose="03000509000000000000" pitchFamily="65" charset="-120"/>
              </a:rPr>
              <a:t>教師可額外提醒有關電話騙案的危險。</a:t>
            </a:r>
            <a:r>
              <a:rPr lang="en-US" altLang="zh-CN" sz="2800" dirty="0" smtClean="0">
                <a:latin typeface="標楷體" panose="03000509000000000000" pitchFamily="65" charset="-120"/>
                <a:ea typeface="標楷體" panose="03000509000000000000" pitchFamily="65" charset="-120"/>
              </a:rPr>
              <a:t>】</a:t>
            </a:r>
            <a:endParaRPr lang="en-US" altLang="zh-CN" sz="2800" dirty="0">
              <a:latin typeface="DFKai-SB" panose="03000509000000000000" pitchFamily="65" charset="-120"/>
              <a:ea typeface="DFKai-SB" panose="03000509000000000000" pitchFamily="65" charset="-120"/>
            </a:endParaRPr>
          </a:p>
        </p:txBody>
      </p:sp>
      <p:grpSp>
        <p:nvGrpSpPr>
          <p:cNvPr id="39" name="组合 17">
            <a:extLst>
              <a:ext uri="{FF2B5EF4-FFF2-40B4-BE49-F238E27FC236}">
                <a16:creationId xmlns:a16="http://schemas.microsoft.com/office/drawing/2014/main" id="{D7DAC8BF-C0D9-40A8-92E7-E96F9C412D5B}"/>
              </a:ext>
            </a:extLst>
          </p:cNvPr>
          <p:cNvGrpSpPr>
            <a:grpSpLocks noChangeAspect="1"/>
          </p:cNvGrpSpPr>
          <p:nvPr/>
        </p:nvGrpSpPr>
        <p:grpSpPr>
          <a:xfrm flipH="1">
            <a:off x="6406725" y="1672216"/>
            <a:ext cx="460848" cy="460848"/>
            <a:chOff x="5195979" y="428797"/>
            <a:chExt cx="927463" cy="927463"/>
          </a:xfrm>
        </p:grpSpPr>
        <p:sp>
          <p:nvSpPr>
            <p:cNvPr id="40" name="椭圆 18">
              <a:extLst>
                <a:ext uri="{FF2B5EF4-FFF2-40B4-BE49-F238E27FC236}">
                  <a16:creationId xmlns:a16="http://schemas.microsoft.com/office/drawing/2014/main" id="{20D27399-27AD-49D1-8A18-FABA8E9601E7}"/>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1" name="组合 19">
              <a:extLst>
                <a:ext uri="{FF2B5EF4-FFF2-40B4-BE49-F238E27FC236}">
                  <a16:creationId xmlns:a16="http://schemas.microsoft.com/office/drawing/2014/main" id="{A4B2F3E5-4286-4FDB-9E68-840A8CDF6F78}"/>
                </a:ext>
              </a:extLst>
            </p:cNvPr>
            <p:cNvGrpSpPr/>
            <p:nvPr/>
          </p:nvGrpSpPr>
          <p:grpSpPr>
            <a:xfrm>
              <a:off x="5235042" y="460898"/>
              <a:ext cx="876427" cy="882962"/>
              <a:chOff x="6130069" y="1975983"/>
              <a:chExt cx="876427" cy="882962"/>
            </a:xfrm>
          </p:grpSpPr>
          <p:sp>
            <p:nvSpPr>
              <p:cNvPr id="71" name="Freeform 16">
                <a:extLst>
                  <a:ext uri="{FF2B5EF4-FFF2-40B4-BE49-F238E27FC236}">
                    <a16:creationId xmlns:a16="http://schemas.microsoft.com/office/drawing/2014/main" id="{1452C62B-E588-40D2-BFEC-BEBC0486D13E}"/>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72" name="Freeform 16">
                <a:extLst>
                  <a:ext uri="{FF2B5EF4-FFF2-40B4-BE49-F238E27FC236}">
                    <a16:creationId xmlns:a16="http://schemas.microsoft.com/office/drawing/2014/main" id="{8C5555C2-5262-4352-BB9A-C1619C51EB1F}"/>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49" name="Freeform 39">
              <a:extLst>
                <a:ext uri="{FF2B5EF4-FFF2-40B4-BE49-F238E27FC236}">
                  <a16:creationId xmlns:a16="http://schemas.microsoft.com/office/drawing/2014/main" id="{44AC189F-A1FA-42A1-88AB-4D70D7EF5EB5}"/>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Oval 40">
              <a:extLst>
                <a:ext uri="{FF2B5EF4-FFF2-40B4-BE49-F238E27FC236}">
                  <a16:creationId xmlns:a16="http://schemas.microsoft.com/office/drawing/2014/main" id="{4DFCCDAD-47D5-4C6E-A86F-AB2FB8BE9545}"/>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9339373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525689F0-0134-4AAD-97B3-B2C8C1383B63}"/>
              </a:ext>
            </a:extLst>
          </p:cNvPr>
          <p:cNvSpPr txBox="1"/>
          <p:nvPr/>
        </p:nvSpPr>
        <p:spPr>
          <a:xfrm>
            <a:off x="156857" y="6446846"/>
            <a:ext cx="4533542" cy="276999"/>
          </a:xfrm>
          <a:prstGeom prst="rect">
            <a:avLst/>
          </a:prstGeom>
          <a:noFill/>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資料來源：守網者─網絡禮儀</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https://cyberdefender.hk/netiquette/)</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Freeform 5">
            <a:extLst>
              <a:ext uri="{FF2B5EF4-FFF2-40B4-BE49-F238E27FC236}">
                <a16:creationId xmlns:a16="http://schemas.microsoft.com/office/drawing/2014/main" id="{4D50CE08-0287-4D5F-A9DF-FA4C09B8F67D}"/>
              </a:ext>
            </a:extLst>
          </p:cNvPr>
          <p:cNvSpPr/>
          <p:nvPr/>
        </p:nvSpPr>
        <p:spPr bwMode="auto">
          <a:xfrm>
            <a:off x="575530" y="114606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00B0F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2" name="Rectangle 14">
            <a:extLst>
              <a:ext uri="{FF2B5EF4-FFF2-40B4-BE49-F238E27FC236}">
                <a16:creationId xmlns:a16="http://schemas.microsoft.com/office/drawing/2014/main" id="{AD226F03-666D-4306-9F9A-901484EC6E1B}"/>
              </a:ext>
            </a:extLst>
          </p:cNvPr>
          <p:cNvSpPr/>
          <p:nvPr/>
        </p:nvSpPr>
        <p:spPr>
          <a:xfrm>
            <a:off x="9681788" y="4676935"/>
            <a:ext cx="2288376" cy="923330"/>
          </a:xfrm>
          <a:prstGeom prst="rect">
            <a:avLst/>
          </a:prstGeom>
          <a:ln w="28575">
            <a:solidFill>
              <a:srgbClr val="FF0000"/>
            </a:solidFill>
          </a:ln>
        </p:spPr>
        <p:txBody>
          <a:bodyPr wrap="square">
            <a:spAutoFit/>
          </a:bodyPr>
          <a:lstStyle/>
          <a:p>
            <a:r>
              <a:rPr lang="zh-TW" altLang="en-US" b="1" dirty="0">
                <a:latin typeface="DFKai-SB" panose="03000509000000000000" pitchFamily="65" charset="-120"/>
                <a:ea typeface="DFKai-SB" panose="03000509000000000000" pitchFamily="65" charset="-120"/>
              </a:rPr>
              <a:t>點擊圖像觀看</a:t>
            </a:r>
            <a:r>
              <a:rPr lang="zh-TW" altLang="en-US" b="1" dirty="0" smtClean="0">
                <a:latin typeface="DFKai-SB" panose="03000509000000000000" pitchFamily="65" charset="-120"/>
                <a:ea typeface="DFKai-SB" panose="03000509000000000000" pitchFamily="65" charset="-120"/>
              </a:rPr>
              <a:t>影片，</a:t>
            </a:r>
            <a:endParaRPr lang="en-US" altLang="zh-TW" b="1" dirty="0" smtClean="0">
              <a:latin typeface="DFKai-SB" panose="03000509000000000000" pitchFamily="65" charset="-120"/>
              <a:ea typeface="DFKai-SB" panose="03000509000000000000" pitchFamily="65" charset="-120"/>
            </a:endParaRPr>
          </a:p>
          <a:p>
            <a:r>
              <a:rPr lang="zh-TW" altLang="en-US" b="1" dirty="0" smtClean="0">
                <a:latin typeface="DFKai-SB" panose="03000509000000000000" pitchFamily="65" charset="-120"/>
                <a:ea typeface="DFKai-SB" panose="03000509000000000000" pitchFamily="65" charset="-120"/>
              </a:rPr>
              <a:t>並進入網頁詳細了解網絡禮儀。</a:t>
            </a:r>
            <a:endParaRPr lang="en-US" altLang="zh-HK" b="1" dirty="0">
              <a:latin typeface="DFKai-SB" panose="03000509000000000000" pitchFamily="65" charset="-120"/>
              <a:ea typeface="DFKai-SB" panose="03000509000000000000" pitchFamily="65" charset="-120"/>
            </a:endParaRPr>
          </a:p>
        </p:txBody>
      </p:sp>
      <p:sp>
        <p:nvSpPr>
          <p:cNvPr id="13" name="文字方塊 12">
            <a:extLst>
              <a:ext uri="{FF2B5EF4-FFF2-40B4-BE49-F238E27FC236}">
                <a16:creationId xmlns:a16="http://schemas.microsoft.com/office/drawing/2014/main" id="{4709F045-E32E-4672-895D-01B45DCD669C}"/>
              </a:ext>
            </a:extLst>
          </p:cNvPr>
          <p:cNvSpPr txBox="1"/>
          <p:nvPr/>
        </p:nvSpPr>
        <p:spPr>
          <a:xfrm>
            <a:off x="5002854" y="6444260"/>
            <a:ext cx="5901742" cy="276999"/>
          </a:xfrm>
          <a:prstGeom prst="rect">
            <a:avLst/>
          </a:prstGeom>
          <a:noFill/>
        </p:spPr>
        <p:txBody>
          <a:bodyPr wrap="square">
            <a:spAutoFit/>
          </a:bodyPr>
          <a:lstStyle/>
          <a:p>
            <a:r>
              <a:rPr lang="zh-TW" altLang="en-US" sz="1200" b="0" i="0" dirty="0">
                <a:effectLst/>
                <a:latin typeface="Times New Roman" panose="02020603050405020304" pitchFamily="18" charset="0"/>
                <a:ea typeface="標楷體" panose="03000509000000000000" pitchFamily="65" charset="-120"/>
                <a:cs typeface="Times New Roman" panose="02020603050405020304" pitchFamily="18" charset="0"/>
              </a:rPr>
              <a:t>影片來源</a:t>
            </a:r>
            <a:r>
              <a:rPr lang="zh-TW" altLang="en-US" sz="1200" b="0" i="0" dirty="0" smtClean="0">
                <a:effectLst/>
                <a:latin typeface="Times New Roman" panose="02020603050405020304" pitchFamily="18" charset="0"/>
                <a:ea typeface="標楷體" panose="03000509000000000000" pitchFamily="65" charset="-120"/>
                <a:cs typeface="Times New Roman" panose="02020603050405020304" pitchFamily="18" charset="0"/>
              </a:rPr>
              <a:t>：香港</a:t>
            </a:r>
            <a:r>
              <a:rPr lang="zh-TW" altLang="en-US" sz="1200" b="0" i="0" dirty="0">
                <a:effectLst/>
                <a:latin typeface="Times New Roman" panose="02020603050405020304" pitchFamily="18" charset="0"/>
                <a:ea typeface="標楷體" panose="03000509000000000000" pitchFamily="65" charset="-120"/>
                <a:cs typeface="Times New Roman" panose="02020603050405020304" pitchFamily="18" charset="0"/>
              </a:rPr>
              <a:t>個人資料私隱</a:t>
            </a:r>
            <a:r>
              <a:rPr lang="zh-TW" altLang="en-US" sz="1200" b="0" i="0" dirty="0" smtClean="0">
                <a:effectLst/>
                <a:latin typeface="Times New Roman" panose="02020603050405020304" pitchFamily="18" charset="0"/>
                <a:ea typeface="標楷體" panose="03000509000000000000" pitchFamily="65" charset="-120"/>
                <a:cs typeface="Times New Roman" panose="02020603050405020304" pitchFamily="18" charset="0"/>
              </a:rPr>
              <a:t>公署</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(https://www.youtube.com/watch?v=_ukkl_xe27k</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文字方塊 16">
            <a:extLst>
              <a:ext uri="{FF2B5EF4-FFF2-40B4-BE49-F238E27FC236}">
                <a16:creationId xmlns:a16="http://schemas.microsoft.com/office/drawing/2014/main" id="{A07D4511-4CEE-43CB-8F2B-CCF38EF95303}"/>
              </a:ext>
            </a:extLst>
          </p:cNvPr>
          <p:cNvSpPr txBox="1"/>
          <p:nvPr/>
        </p:nvSpPr>
        <p:spPr>
          <a:xfrm>
            <a:off x="1050288" y="1027545"/>
            <a:ext cx="10767243" cy="1200329"/>
          </a:xfrm>
          <a:prstGeom prst="rect">
            <a:avLst/>
          </a:prstGeom>
          <a:noFill/>
        </p:spPr>
        <p:txBody>
          <a:bodyPr wrap="square">
            <a:spAutoFit/>
          </a:bodyPr>
          <a:lstStyle/>
          <a:p>
            <a:r>
              <a:rPr lang="zh-TW"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社交要講禮儀，網上社交亦有一套「網絡禮儀」。網上溝通多以文字、表情符號等可能較容易產生誤會，以及網絡的匿名性和即時性，有些人在網絡的行為可能會超越現實世界的道德標準，所以應該注意以下「網絡禮儀」。</a:t>
            </a:r>
            <a:endParaRPr lang="en-US" altLang="zh-TW" sz="2400" b="0" i="0" spc="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任意多边形: 形状 4">
            <a:extLst>
              <a:ext uri="{FF2B5EF4-FFF2-40B4-BE49-F238E27FC236}">
                <a16:creationId xmlns:a16="http://schemas.microsoft.com/office/drawing/2014/main" id="{1233FBAC-8F26-4009-A61D-A8D94F7C1448}"/>
              </a:ext>
            </a:extLst>
          </p:cNvPr>
          <p:cNvSpPr/>
          <p:nvPr/>
        </p:nvSpPr>
        <p:spPr>
          <a:xfrm>
            <a:off x="3171508" y="278353"/>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spc="100" dirty="0">
                <a:solidFill>
                  <a:srgbClr val="FFFFFF"/>
                </a:solidFill>
                <a:latin typeface="DFKai-SB" panose="03000509000000000000" pitchFamily="65" charset="-120"/>
                <a:ea typeface="DFKai-SB" panose="03000509000000000000" pitchFamily="65" charset="-120"/>
              </a:rPr>
              <a:t>使用科技的道德</a:t>
            </a:r>
            <a:r>
              <a:rPr lang="zh-CN" altLang="en-US" sz="4000" b="1" spc="100" dirty="0" smtClean="0">
                <a:solidFill>
                  <a:srgbClr val="FFFFFF"/>
                </a:solidFill>
                <a:latin typeface="DFKai-SB" panose="03000509000000000000" pitchFamily="65" charset="-120"/>
                <a:ea typeface="DFKai-SB" panose="03000509000000000000" pitchFamily="65" charset="-120"/>
              </a:rPr>
              <a:t>操守</a:t>
            </a:r>
            <a:endParaRPr lang="zh-CN" altLang="en-US" sz="4000" b="1" spc="100" dirty="0">
              <a:solidFill>
                <a:srgbClr val="FFFFFF"/>
              </a:solidFill>
              <a:latin typeface="DFKai-SB" panose="03000509000000000000" pitchFamily="65" charset="-120"/>
              <a:ea typeface="DFKai-SB" panose="03000509000000000000" pitchFamily="65" charset="-120"/>
            </a:endParaRPr>
          </a:p>
        </p:txBody>
      </p:sp>
      <p:sp>
        <p:nvSpPr>
          <p:cNvPr id="16" name="矩形 9">
            <a:extLst>
              <a:ext uri="{FF2B5EF4-FFF2-40B4-BE49-F238E27FC236}">
                <a16:creationId xmlns:a16="http://schemas.microsoft.com/office/drawing/2014/main" id="{EFCD767A-7882-4A6C-B047-65448B5B4D79}"/>
              </a:ext>
            </a:extLst>
          </p:cNvPr>
          <p:cNvSpPr/>
          <p:nvPr/>
        </p:nvSpPr>
        <p:spPr>
          <a:xfrm>
            <a:off x="268595" y="2441006"/>
            <a:ext cx="1736078" cy="191046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latin typeface="DFKai-SB" panose="03000509000000000000" pitchFamily="65" charset="-120"/>
              <a:ea typeface="DFKai-SB" panose="03000509000000000000" pitchFamily="65" charset="-120"/>
            </a:endParaRPr>
          </a:p>
        </p:txBody>
      </p:sp>
      <p:pic>
        <p:nvPicPr>
          <p:cNvPr id="18" name="Picture 17"/>
          <p:cNvPicPr>
            <a:picLocks noChangeAspect="1"/>
          </p:cNvPicPr>
          <p:nvPr/>
        </p:nvPicPr>
        <p:blipFill>
          <a:blip r:embed="rId2"/>
          <a:stretch>
            <a:fillRect/>
          </a:stretch>
        </p:blipFill>
        <p:spPr>
          <a:xfrm>
            <a:off x="557837" y="2481896"/>
            <a:ext cx="984903" cy="905377"/>
          </a:xfrm>
          <a:prstGeom prst="rect">
            <a:avLst/>
          </a:prstGeom>
        </p:spPr>
      </p:pic>
      <p:sp>
        <p:nvSpPr>
          <p:cNvPr id="6" name="Rectangle 5"/>
          <p:cNvSpPr/>
          <p:nvPr/>
        </p:nvSpPr>
        <p:spPr>
          <a:xfrm>
            <a:off x="298273" y="3471886"/>
            <a:ext cx="1912466" cy="707886"/>
          </a:xfrm>
          <a:prstGeom prst="rect">
            <a:avLst/>
          </a:prstGeom>
        </p:spPr>
        <p:txBody>
          <a:bodyPr wrap="square">
            <a:spAutoFit/>
          </a:bodyPr>
          <a:lstStyle/>
          <a:p>
            <a:pPr>
              <a:lnSpc>
                <a:spcPct val="100000"/>
              </a:lnSpc>
              <a:spcBef>
                <a:spcPts val="0"/>
              </a:spcBef>
            </a:pPr>
            <a:r>
              <a:rPr lang="zh-TW" altLang="en-US" sz="2000" spc="100" dirty="0">
                <a:latin typeface="標楷體" panose="03000509000000000000" pitchFamily="65" charset="-120"/>
                <a:ea typeface="標楷體" panose="03000509000000000000" pitchFamily="65" charset="-120"/>
              </a:rPr>
              <a:t>以人為</a:t>
            </a:r>
            <a:r>
              <a:rPr lang="zh-TW" altLang="en-US" sz="2000" spc="100" dirty="0" smtClean="0">
                <a:latin typeface="標楷體" panose="03000509000000000000" pitchFamily="65" charset="-120"/>
                <a:ea typeface="標楷體" panose="03000509000000000000" pitchFamily="65" charset="-120"/>
              </a:rPr>
              <a:t>本</a:t>
            </a:r>
            <a:endParaRPr lang="en-US" altLang="zh-TW" sz="2000" spc="100" dirty="0" smtClean="0">
              <a:latin typeface="標楷體" panose="03000509000000000000" pitchFamily="65" charset="-120"/>
              <a:ea typeface="標楷體" panose="03000509000000000000" pitchFamily="65" charset="-120"/>
            </a:endParaRPr>
          </a:p>
          <a:p>
            <a:pPr>
              <a:lnSpc>
                <a:spcPct val="100000"/>
              </a:lnSpc>
              <a:spcBef>
                <a:spcPts val="0"/>
              </a:spcBef>
            </a:pPr>
            <a:r>
              <a:rPr lang="zh-TW" altLang="en-US" sz="2000" spc="100" dirty="0" smtClean="0">
                <a:latin typeface="標楷體" panose="03000509000000000000" pitchFamily="65" charset="-120"/>
                <a:ea typeface="標楷體" panose="03000509000000000000" pitchFamily="65" charset="-120"/>
              </a:rPr>
              <a:t>尊重</a:t>
            </a:r>
            <a:r>
              <a:rPr lang="zh-TW" altLang="en-US" sz="2000" spc="100" dirty="0">
                <a:latin typeface="標楷體" panose="03000509000000000000" pitchFamily="65" charset="-120"/>
                <a:ea typeface="標楷體" panose="03000509000000000000" pitchFamily="65" charset="-120"/>
              </a:rPr>
              <a:t>和同理</a:t>
            </a:r>
            <a:r>
              <a:rPr lang="zh-TW" altLang="en-US" sz="2000" spc="100" dirty="0" smtClean="0">
                <a:latin typeface="標楷體" panose="03000509000000000000" pitchFamily="65" charset="-120"/>
                <a:ea typeface="標楷體" panose="03000509000000000000" pitchFamily="65" charset="-120"/>
              </a:rPr>
              <a:t>心</a:t>
            </a:r>
            <a:endParaRPr lang="en-US" altLang="zh-TW" sz="2000" spc="100" dirty="0">
              <a:latin typeface="標楷體" panose="03000509000000000000" pitchFamily="65" charset="-120"/>
              <a:ea typeface="標楷體" panose="03000509000000000000" pitchFamily="65" charset="-120"/>
            </a:endParaRPr>
          </a:p>
        </p:txBody>
      </p:sp>
      <p:sp>
        <p:nvSpPr>
          <p:cNvPr id="19" name="矩形 9">
            <a:extLst>
              <a:ext uri="{FF2B5EF4-FFF2-40B4-BE49-F238E27FC236}">
                <a16:creationId xmlns:a16="http://schemas.microsoft.com/office/drawing/2014/main" id="{EFCD767A-7882-4A6C-B047-65448B5B4D79}"/>
              </a:ext>
            </a:extLst>
          </p:cNvPr>
          <p:cNvSpPr/>
          <p:nvPr/>
        </p:nvSpPr>
        <p:spPr>
          <a:xfrm>
            <a:off x="2155611" y="2432039"/>
            <a:ext cx="1736078" cy="191046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latin typeface="DFKai-SB" panose="03000509000000000000" pitchFamily="65" charset="-120"/>
              <a:ea typeface="DFKai-SB" panose="03000509000000000000" pitchFamily="65" charset="-120"/>
            </a:endParaRPr>
          </a:p>
        </p:txBody>
      </p:sp>
      <p:sp>
        <p:nvSpPr>
          <p:cNvPr id="20" name="矩形 9">
            <a:extLst>
              <a:ext uri="{FF2B5EF4-FFF2-40B4-BE49-F238E27FC236}">
                <a16:creationId xmlns:a16="http://schemas.microsoft.com/office/drawing/2014/main" id="{EFCD767A-7882-4A6C-B047-65448B5B4D79}"/>
              </a:ext>
            </a:extLst>
          </p:cNvPr>
          <p:cNvSpPr/>
          <p:nvPr/>
        </p:nvSpPr>
        <p:spPr>
          <a:xfrm>
            <a:off x="7808258" y="4452145"/>
            <a:ext cx="1736078" cy="191046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latin typeface="DFKai-SB" panose="03000509000000000000" pitchFamily="65" charset="-120"/>
              <a:ea typeface="DFKai-SB" panose="03000509000000000000" pitchFamily="65" charset="-120"/>
            </a:endParaRPr>
          </a:p>
        </p:txBody>
      </p:sp>
      <p:sp>
        <p:nvSpPr>
          <p:cNvPr id="21" name="矩形 9">
            <a:extLst>
              <a:ext uri="{FF2B5EF4-FFF2-40B4-BE49-F238E27FC236}">
                <a16:creationId xmlns:a16="http://schemas.microsoft.com/office/drawing/2014/main" id="{EFCD767A-7882-4A6C-B047-65448B5B4D79}"/>
              </a:ext>
            </a:extLst>
          </p:cNvPr>
          <p:cNvSpPr/>
          <p:nvPr/>
        </p:nvSpPr>
        <p:spPr>
          <a:xfrm>
            <a:off x="7800521" y="2442671"/>
            <a:ext cx="1736078" cy="191046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latin typeface="DFKai-SB" panose="03000509000000000000" pitchFamily="65" charset="-120"/>
              <a:ea typeface="DFKai-SB" panose="03000509000000000000" pitchFamily="65" charset="-120"/>
            </a:endParaRPr>
          </a:p>
        </p:txBody>
      </p:sp>
      <p:sp>
        <p:nvSpPr>
          <p:cNvPr id="22" name="矩形 9">
            <a:extLst>
              <a:ext uri="{FF2B5EF4-FFF2-40B4-BE49-F238E27FC236}">
                <a16:creationId xmlns:a16="http://schemas.microsoft.com/office/drawing/2014/main" id="{EFCD767A-7882-4A6C-B047-65448B5B4D79}"/>
              </a:ext>
            </a:extLst>
          </p:cNvPr>
          <p:cNvSpPr/>
          <p:nvPr/>
        </p:nvSpPr>
        <p:spPr>
          <a:xfrm>
            <a:off x="5932831" y="2454357"/>
            <a:ext cx="1736078" cy="191046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latin typeface="DFKai-SB" panose="03000509000000000000" pitchFamily="65" charset="-120"/>
              <a:ea typeface="DFKai-SB" panose="03000509000000000000" pitchFamily="65" charset="-120"/>
            </a:endParaRPr>
          </a:p>
        </p:txBody>
      </p:sp>
      <p:sp>
        <p:nvSpPr>
          <p:cNvPr id="23" name="矩形 9">
            <a:extLst>
              <a:ext uri="{FF2B5EF4-FFF2-40B4-BE49-F238E27FC236}">
                <a16:creationId xmlns:a16="http://schemas.microsoft.com/office/drawing/2014/main" id="{EFCD767A-7882-4A6C-B047-65448B5B4D79}"/>
              </a:ext>
            </a:extLst>
          </p:cNvPr>
          <p:cNvSpPr/>
          <p:nvPr/>
        </p:nvSpPr>
        <p:spPr>
          <a:xfrm>
            <a:off x="4049394" y="4450296"/>
            <a:ext cx="1736078" cy="191046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latin typeface="DFKai-SB" panose="03000509000000000000" pitchFamily="65" charset="-120"/>
              <a:ea typeface="DFKai-SB" panose="03000509000000000000" pitchFamily="65" charset="-120"/>
            </a:endParaRPr>
          </a:p>
        </p:txBody>
      </p:sp>
      <p:sp>
        <p:nvSpPr>
          <p:cNvPr id="24" name="矩形 9">
            <a:extLst>
              <a:ext uri="{FF2B5EF4-FFF2-40B4-BE49-F238E27FC236}">
                <a16:creationId xmlns:a16="http://schemas.microsoft.com/office/drawing/2014/main" id="{EFCD767A-7882-4A6C-B047-65448B5B4D79}"/>
              </a:ext>
            </a:extLst>
          </p:cNvPr>
          <p:cNvSpPr/>
          <p:nvPr/>
        </p:nvSpPr>
        <p:spPr>
          <a:xfrm>
            <a:off x="2163649" y="4434559"/>
            <a:ext cx="1736078" cy="191046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latin typeface="DFKai-SB" panose="03000509000000000000" pitchFamily="65" charset="-120"/>
              <a:ea typeface="DFKai-SB" panose="03000509000000000000" pitchFamily="65" charset="-120"/>
            </a:endParaRPr>
          </a:p>
        </p:txBody>
      </p:sp>
      <p:sp>
        <p:nvSpPr>
          <p:cNvPr id="25" name="矩形 9">
            <a:extLst>
              <a:ext uri="{FF2B5EF4-FFF2-40B4-BE49-F238E27FC236}">
                <a16:creationId xmlns:a16="http://schemas.microsoft.com/office/drawing/2014/main" id="{EFCD767A-7882-4A6C-B047-65448B5B4D79}"/>
              </a:ext>
            </a:extLst>
          </p:cNvPr>
          <p:cNvSpPr/>
          <p:nvPr/>
        </p:nvSpPr>
        <p:spPr>
          <a:xfrm>
            <a:off x="290698" y="4430853"/>
            <a:ext cx="1736078" cy="191046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latin typeface="DFKai-SB" panose="03000509000000000000" pitchFamily="65" charset="-120"/>
              <a:ea typeface="DFKai-SB" panose="03000509000000000000" pitchFamily="65" charset="-120"/>
            </a:endParaRPr>
          </a:p>
        </p:txBody>
      </p:sp>
      <p:sp>
        <p:nvSpPr>
          <p:cNvPr id="26" name="矩形 9">
            <a:extLst>
              <a:ext uri="{FF2B5EF4-FFF2-40B4-BE49-F238E27FC236}">
                <a16:creationId xmlns:a16="http://schemas.microsoft.com/office/drawing/2014/main" id="{EFCD767A-7882-4A6C-B047-65448B5B4D79}"/>
              </a:ext>
            </a:extLst>
          </p:cNvPr>
          <p:cNvSpPr/>
          <p:nvPr/>
        </p:nvSpPr>
        <p:spPr>
          <a:xfrm>
            <a:off x="4049394" y="2444087"/>
            <a:ext cx="1736078" cy="191046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latin typeface="DFKai-SB" panose="03000509000000000000" pitchFamily="65" charset="-120"/>
              <a:ea typeface="DFKai-SB" panose="03000509000000000000" pitchFamily="65" charset="-120"/>
            </a:endParaRPr>
          </a:p>
        </p:txBody>
      </p:sp>
      <p:pic>
        <p:nvPicPr>
          <p:cNvPr id="27" name="Picture 26"/>
          <p:cNvPicPr>
            <a:picLocks noChangeAspect="1"/>
          </p:cNvPicPr>
          <p:nvPr/>
        </p:nvPicPr>
        <p:blipFill>
          <a:blip r:embed="rId3"/>
          <a:stretch>
            <a:fillRect/>
          </a:stretch>
        </p:blipFill>
        <p:spPr>
          <a:xfrm>
            <a:off x="2428787" y="2454404"/>
            <a:ext cx="1132576" cy="1024368"/>
          </a:xfrm>
          <a:prstGeom prst="rect">
            <a:avLst/>
          </a:prstGeom>
        </p:spPr>
      </p:pic>
      <p:sp>
        <p:nvSpPr>
          <p:cNvPr id="8" name="Rectangle 7"/>
          <p:cNvSpPr/>
          <p:nvPr/>
        </p:nvSpPr>
        <p:spPr>
          <a:xfrm>
            <a:off x="2278271" y="3387273"/>
            <a:ext cx="1648463" cy="923330"/>
          </a:xfrm>
          <a:prstGeom prst="rect">
            <a:avLst/>
          </a:prstGeom>
        </p:spPr>
        <p:txBody>
          <a:bodyPr wrap="square">
            <a:spAutoFit/>
          </a:bodyPr>
          <a:lstStyle/>
          <a:p>
            <a:r>
              <a:rPr lang="zh-TW" altLang="en-US" spc="100" dirty="0">
                <a:latin typeface="標楷體" panose="03000509000000000000" pitchFamily="65" charset="-120"/>
                <a:ea typeface="標楷體" panose="03000509000000000000" pitchFamily="65" charset="-120"/>
              </a:rPr>
              <a:t>把現實世界的行為標準放在網上</a:t>
            </a:r>
            <a:endParaRPr lang="en-US" dirty="0"/>
          </a:p>
        </p:txBody>
      </p:sp>
      <p:pic>
        <p:nvPicPr>
          <p:cNvPr id="9" name="Picture 8"/>
          <p:cNvPicPr>
            <a:picLocks noChangeAspect="1"/>
          </p:cNvPicPr>
          <p:nvPr/>
        </p:nvPicPr>
        <p:blipFill>
          <a:blip r:embed="rId4"/>
          <a:stretch>
            <a:fillRect/>
          </a:stretch>
        </p:blipFill>
        <p:spPr>
          <a:xfrm>
            <a:off x="4254892" y="2466191"/>
            <a:ext cx="1325082" cy="994515"/>
          </a:xfrm>
          <a:prstGeom prst="rect">
            <a:avLst/>
          </a:prstGeom>
        </p:spPr>
      </p:pic>
      <p:sp>
        <p:nvSpPr>
          <p:cNvPr id="28" name="Rectangle 27"/>
          <p:cNvSpPr/>
          <p:nvPr/>
        </p:nvSpPr>
        <p:spPr>
          <a:xfrm>
            <a:off x="4099511" y="3395797"/>
            <a:ext cx="1773214" cy="923330"/>
          </a:xfrm>
          <a:prstGeom prst="rect">
            <a:avLst/>
          </a:prstGeom>
        </p:spPr>
        <p:txBody>
          <a:bodyPr wrap="square">
            <a:spAutoFit/>
          </a:bodyPr>
          <a:lstStyle/>
          <a:p>
            <a:pPr>
              <a:lnSpc>
                <a:spcPct val="100000"/>
              </a:lnSpc>
              <a:spcBef>
                <a:spcPts val="0"/>
              </a:spcBef>
            </a:pPr>
            <a:r>
              <a:rPr lang="zh-TW" altLang="en-US" spc="100" dirty="0">
                <a:latin typeface="標楷體" panose="03000509000000000000" pitchFamily="65" charset="-120"/>
                <a:ea typeface="標楷體" panose="03000509000000000000" pitchFamily="65" charset="-120"/>
              </a:rPr>
              <a:t>知道自己身處網上的群組和潛規則</a:t>
            </a:r>
            <a:endParaRPr lang="en-US" dirty="0"/>
          </a:p>
        </p:txBody>
      </p:sp>
      <p:pic>
        <p:nvPicPr>
          <p:cNvPr id="29" name="Picture 28"/>
          <p:cNvPicPr>
            <a:picLocks noChangeAspect="1"/>
          </p:cNvPicPr>
          <p:nvPr/>
        </p:nvPicPr>
        <p:blipFill>
          <a:blip r:embed="rId5"/>
          <a:stretch>
            <a:fillRect/>
          </a:stretch>
        </p:blipFill>
        <p:spPr>
          <a:xfrm>
            <a:off x="416265" y="4472810"/>
            <a:ext cx="1440738" cy="864617"/>
          </a:xfrm>
          <a:prstGeom prst="rect">
            <a:avLst/>
          </a:prstGeom>
        </p:spPr>
      </p:pic>
      <p:sp>
        <p:nvSpPr>
          <p:cNvPr id="30" name="Rectangle 29"/>
          <p:cNvSpPr/>
          <p:nvPr/>
        </p:nvSpPr>
        <p:spPr>
          <a:xfrm>
            <a:off x="272398" y="5397054"/>
            <a:ext cx="1839073" cy="877163"/>
          </a:xfrm>
          <a:prstGeom prst="rect">
            <a:avLst/>
          </a:prstGeom>
        </p:spPr>
        <p:txBody>
          <a:bodyPr wrap="square">
            <a:spAutoFit/>
          </a:bodyPr>
          <a:lstStyle/>
          <a:p>
            <a:r>
              <a:rPr lang="zh-TW" altLang="en-US" sz="1700" spc="100" dirty="0">
                <a:latin typeface="標楷體" panose="03000509000000000000" pitchFamily="65" charset="-120"/>
                <a:ea typeface="標楷體" panose="03000509000000000000" pitchFamily="65" charset="-120"/>
              </a:rPr>
              <a:t>不要</a:t>
            </a:r>
            <a:r>
              <a:rPr lang="zh-TW" altLang="en-US" sz="1700" spc="100" dirty="0" smtClean="0">
                <a:latin typeface="標楷體" panose="03000509000000000000" pitchFamily="65" charset="-120"/>
                <a:ea typeface="標楷體" panose="03000509000000000000" pitchFamily="65" charset="-120"/>
              </a:rPr>
              <a:t>浪費別人時間</a:t>
            </a:r>
            <a:r>
              <a:rPr lang="zh-TW" altLang="en-US" sz="1700" spc="100" dirty="0">
                <a:latin typeface="標楷體" panose="03000509000000000000" pitchFamily="65" charset="-120"/>
                <a:ea typeface="標楷體" panose="03000509000000000000" pitchFamily="65" charset="-120"/>
              </a:rPr>
              <a:t>和</a:t>
            </a:r>
            <a:r>
              <a:rPr lang="zh-TW" altLang="en-US" sz="1700" spc="100" dirty="0" smtClean="0">
                <a:latin typeface="標楷體" panose="03000509000000000000" pitchFamily="65" charset="-120"/>
                <a:ea typeface="標楷體" panose="03000509000000000000" pitchFamily="65" charset="-120"/>
              </a:rPr>
              <a:t>數據</a:t>
            </a:r>
            <a:endParaRPr lang="en-US" altLang="zh-TW" sz="1700" spc="100" dirty="0">
              <a:latin typeface="標楷體" panose="03000509000000000000" pitchFamily="65" charset="-120"/>
              <a:ea typeface="標楷體" panose="03000509000000000000" pitchFamily="65" charset="-120"/>
            </a:endParaRPr>
          </a:p>
          <a:p>
            <a:r>
              <a:rPr lang="zh-TW" altLang="en-US" sz="1700" spc="100" dirty="0" smtClean="0">
                <a:latin typeface="標楷體" panose="03000509000000000000" pitchFamily="65" charset="-120"/>
                <a:ea typeface="標楷體" panose="03000509000000000000" pitchFamily="65" charset="-120"/>
              </a:rPr>
              <a:t>轉發訊息要三思</a:t>
            </a:r>
            <a:endParaRPr lang="en-US" sz="1700" dirty="0"/>
          </a:p>
        </p:txBody>
      </p:sp>
      <p:pic>
        <p:nvPicPr>
          <p:cNvPr id="31" name="Picture 30"/>
          <p:cNvPicPr>
            <a:picLocks noChangeAspect="1"/>
          </p:cNvPicPr>
          <p:nvPr/>
        </p:nvPicPr>
        <p:blipFill>
          <a:blip r:embed="rId6"/>
          <a:stretch>
            <a:fillRect/>
          </a:stretch>
        </p:blipFill>
        <p:spPr>
          <a:xfrm>
            <a:off x="2289562" y="4472810"/>
            <a:ext cx="1444413" cy="1054602"/>
          </a:xfrm>
          <a:prstGeom prst="rect">
            <a:avLst/>
          </a:prstGeom>
        </p:spPr>
      </p:pic>
      <p:sp>
        <p:nvSpPr>
          <p:cNvPr id="32" name="Rectangle 31"/>
          <p:cNvSpPr/>
          <p:nvPr/>
        </p:nvSpPr>
        <p:spPr>
          <a:xfrm>
            <a:off x="2203619" y="5613001"/>
            <a:ext cx="1640062" cy="646331"/>
          </a:xfrm>
          <a:prstGeom prst="rect">
            <a:avLst/>
          </a:prstGeom>
        </p:spPr>
        <p:txBody>
          <a:bodyPr wrap="square">
            <a:spAutoFit/>
          </a:bodyPr>
          <a:lstStyle/>
          <a:p>
            <a:pPr>
              <a:lnSpc>
                <a:spcPct val="100000"/>
              </a:lnSpc>
              <a:spcBef>
                <a:spcPts val="0"/>
              </a:spcBef>
            </a:pPr>
            <a:r>
              <a:rPr lang="zh-TW" altLang="en-US" spc="100" dirty="0">
                <a:latin typeface="標楷體" panose="03000509000000000000" pitchFamily="65" charset="-120"/>
                <a:ea typeface="標楷體" panose="03000509000000000000" pitchFamily="65" charset="-120"/>
              </a:rPr>
              <a:t>保持良好個人</a:t>
            </a:r>
            <a:r>
              <a:rPr lang="zh-TW" altLang="en-US" spc="100" dirty="0" smtClean="0">
                <a:latin typeface="標楷體" panose="03000509000000000000" pitchFamily="65" charset="-120"/>
                <a:ea typeface="標楷體" panose="03000509000000000000" pitchFamily="65" charset="-120"/>
              </a:rPr>
              <a:t>形象</a:t>
            </a:r>
            <a:endParaRPr lang="en-US" altLang="zh-TW" spc="100" dirty="0">
              <a:latin typeface="標楷體" panose="03000509000000000000" pitchFamily="65" charset="-120"/>
              <a:ea typeface="標楷體" panose="03000509000000000000" pitchFamily="65" charset="-120"/>
            </a:endParaRPr>
          </a:p>
        </p:txBody>
      </p:sp>
      <p:pic>
        <p:nvPicPr>
          <p:cNvPr id="33" name="Picture 32"/>
          <p:cNvPicPr>
            <a:picLocks noChangeAspect="1"/>
          </p:cNvPicPr>
          <p:nvPr/>
        </p:nvPicPr>
        <p:blipFill>
          <a:blip r:embed="rId7"/>
          <a:stretch>
            <a:fillRect/>
          </a:stretch>
        </p:blipFill>
        <p:spPr>
          <a:xfrm>
            <a:off x="4191911" y="4517834"/>
            <a:ext cx="1437761" cy="1075729"/>
          </a:xfrm>
          <a:prstGeom prst="rect">
            <a:avLst/>
          </a:prstGeom>
        </p:spPr>
      </p:pic>
      <p:sp>
        <p:nvSpPr>
          <p:cNvPr id="34" name="Rectangle 33"/>
          <p:cNvSpPr/>
          <p:nvPr/>
        </p:nvSpPr>
        <p:spPr>
          <a:xfrm>
            <a:off x="4099511" y="5766192"/>
            <a:ext cx="1646605" cy="369332"/>
          </a:xfrm>
          <a:prstGeom prst="rect">
            <a:avLst/>
          </a:prstGeom>
        </p:spPr>
        <p:txBody>
          <a:bodyPr wrap="none">
            <a:spAutoFit/>
          </a:bodyPr>
          <a:lstStyle/>
          <a:p>
            <a:pPr>
              <a:lnSpc>
                <a:spcPct val="100000"/>
              </a:lnSpc>
              <a:spcBef>
                <a:spcPts val="0"/>
              </a:spcBef>
            </a:pPr>
            <a:r>
              <a:rPr lang="zh-TW" altLang="en-US" spc="100" dirty="0">
                <a:latin typeface="標楷體" panose="03000509000000000000" pitchFamily="65" charset="-120"/>
                <a:ea typeface="標楷體" panose="03000509000000000000" pitchFamily="65" charset="-120"/>
              </a:rPr>
              <a:t>分享專家</a:t>
            </a:r>
            <a:r>
              <a:rPr lang="zh-TW" altLang="en-US" spc="100" dirty="0" smtClean="0">
                <a:latin typeface="標楷體" panose="03000509000000000000" pitchFamily="65" charset="-120"/>
                <a:ea typeface="標楷體" panose="03000509000000000000" pitchFamily="65" charset="-120"/>
              </a:rPr>
              <a:t>知識</a:t>
            </a:r>
            <a:endParaRPr lang="en-US" altLang="zh-TW" spc="100" dirty="0">
              <a:latin typeface="標楷體" panose="03000509000000000000" pitchFamily="65" charset="-120"/>
              <a:ea typeface="標楷體" panose="03000509000000000000" pitchFamily="65" charset="-120"/>
            </a:endParaRPr>
          </a:p>
        </p:txBody>
      </p:sp>
      <p:pic>
        <p:nvPicPr>
          <p:cNvPr id="35" name="Picture 34"/>
          <p:cNvPicPr>
            <a:picLocks noChangeAspect="1"/>
          </p:cNvPicPr>
          <p:nvPr/>
        </p:nvPicPr>
        <p:blipFill>
          <a:blip r:embed="rId8"/>
          <a:stretch>
            <a:fillRect/>
          </a:stretch>
        </p:blipFill>
        <p:spPr>
          <a:xfrm>
            <a:off x="6138897" y="2510177"/>
            <a:ext cx="1249626" cy="1019742"/>
          </a:xfrm>
          <a:prstGeom prst="rect">
            <a:avLst/>
          </a:prstGeom>
        </p:spPr>
      </p:pic>
      <p:sp>
        <p:nvSpPr>
          <p:cNvPr id="36" name="Rectangle 35"/>
          <p:cNvSpPr/>
          <p:nvPr/>
        </p:nvSpPr>
        <p:spPr>
          <a:xfrm>
            <a:off x="6055326" y="3730826"/>
            <a:ext cx="1646605" cy="369332"/>
          </a:xfrm>
          <a:prstGeom prst="rect">
            <a:avLst/>
          </a:prstGeom>
        </p:spPr>
        <p:txBody>
          <a:bodyPr wrap="none">
            <a:spAutoFit/>
          </a:bodyPr>
          <a:lstStyle/>
          <a:p>
            <a:r>
              <a:rPr lang="zh-TW" altLang="en-US" spc="100" dirty="0">
                <a:latin typeface="標楷體" panose="03000509000000000000" pitchFamily="65" charset="-120"/>
                <a:ea typeface="標楷體" panose="03000509000000000000" pitchFamily="65" charset="-120"/>
              </a:rPr>
              <a:t>保持理性討論</a:t>
            </a:r>
            <a:endParaRPr lang="en-US" dirty="0"/>
          </a:p>
        </p:txBody>
      </p:sp>
      <p:pic>
        <p:nvPicPr>
          <p:cNvPr id="37" name="Picture 36"/>
          <p:cNvPicPr>
            <a:picLocks noChangeAspect="1"/>
          </p:cNvPicPr>
          <p:nvPr/>
        </p:nvPicPr>
        <p:blipFill>
          <a:blip r:embed="rId9"/>
          <a:stretch>
            <a:fillRect/>
          </a:stretch>
        </p:blipFill>
        <p:spPr>
          <a:xfrm>
            <a:off x="7953725" y="2557425"/>
            <a:ext cx="1286883" cy="1017529"/>
          </a:xfrm>
          <a:prstGeom prst="rect">
            <a:avLst/>
          </a:prstGeom>
        </p:spPr>
      </p:pic>
      <p:sp>
        <p:nvSpPr>
          <p:cNvPr id="38" name="Rectangle 37"/>
          <p:cNvSpPr/>
          <p:nvPr/>
        </p:nvSpPr>
        <p:spPr>
          <a:xfrm>
            <a:off x="7843688" y="3684392"/>
            <a:ext cx="1646605" cy="369332"/>
          </a:xfrm>
          <a:prstGeom prst="rect">
            <a:avLst/>
          </a:prstGeom>
        </p:spPr>
        <p:txBody>
          <a:bodyPr wrap="none">
            <a:spAutoFit/>
          </a:bodyPr>
          <a:lstStyle/>
          <a:p>
            <a:r>
              <a:rPr lang="zh-TW" altLang="en-US" spc="100" dirty="0">
                <a:latin typeface="標楷體" panose="03000509000000000000" pitchFamily="65" charset="-120"/>
                <a:ea typeface="標楷體" panose="03000509000000000000" pitchFamily="65" charset="-120"/>
              </a:rPr>
              <a:t>尊重他人私隱</a:t>
            </a:r>
            <a:endParaRPr lang="en-US" dirty="0"/>
          </a:p>
        </p:txBody>
      </p:sp>
      <p:pic>
        <p:nvPicPr>
          <p:cNvPr id="39" name="Picture 38"/>
          <p:cNvPicPr>
            <a:picLocks noChangeAspect="1"/>
          </p:cNvPicPr>
          <p:nvPr/>
        </p:nvPicPr>
        <p:blipFill>
          <a:blip r:embed="rId10"/>
          <a:stretch>
            <a:fillRect/>
          </a:stretch>
        </p:blipFill>
        <p:spPr>
          <a:xfrm>
            <a:off x="7969182" y="4516924"/>
            <a:ext cx="1280613" cy="896947"/>
          </a:xfrm>
          <a:prstGeom prst="rect">
            <a:avLst/>
          </a:prstGeom>
        </p:spPr>
      </p:pic>
      <p:sp>
        <p:nvSpPr>
          <p:cNvPr id="40" name="矩形 9">
            <a:extLst>
              <a:ext uri="{FF2B5EF4-FFF2-40B4-BE49-F238E27FC236}">
                <a16:creationId xmlns:a16="http://schemas.microsoft.com/office/drawing/2014/main" id="{EFCD767A-7882-4A6C-B047-65448B5B4D79}"/>
              </a:ext>
            </a:extLst>
          </p:cNvPr>
          <p:cNvSpPr/>
          <p:nvPr/>
        </p:nvSpPr>
        <p:spPr>
          <a:xfrm>
            <a:off x="5942466" y="4448537"/>
            <a:ext cx="1736078" cy="191046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latin typeface="DFKai-SB" panose="03000509000000000000" pitchFamily="65" charset="-120"/>
              <a:ea typeface="DFKai-SB" panose="03000509000000000000" pitchFamily="65" charset="-120"/>
            </a:endParaRPr>
          </a:p>
        </p:txBody>
      </p:sp>
      <p:sp>
        <p:nvSpPr>
          <p:cNvPr id="41" name="Rectangle 40"/>
          <p:cNvSpPr/>
          <p:nvPr/>
        </p:nvSpPr>
        <p:spPr>
          <a:xfrm>
            <a:off x="6230295" y="5675350"/>
            <a:ext cx="1160421" cy="646331"/>
          </a:xfrm>
          <a:prstGeom prst="rect">
            <a:avLst/>
          </a:prstGeom>
        </p:spPr>
        <p:txBody>
          <a:bodyPr wrap="square">
            <a:spAutoFit/>
          </a:bodyPr>
          <a:lstStyle/>
          <a:p>
            <a:pPr>
              <a:lnSpc>
                <a:spcPct val="100000"/>
              </a:lnSpc>
              <a:spcBef>
                <a:spcPts val="0"/>
              </a:spcBef>
            </a:pPr>
            <a:r>
              <a:rPr lang="zh-HK" altLang="en-US" spc="100" dirty="0" smtClean="0">
                <a:latin typeface="標楷體" panose="03000509000000000000" pitchFamily="65" charset="-120"/>
                <a:ea typeface="標楷體" panose="03000509000000000000" pitchFamily="65" charset="-120"/>
              </a:rPr>
              <a:t>待人</a:t>
            </a:r>
            <a:r>
              <a:rPr lang="zh-HK" altLang="en-US" spc="100" dirty="0">
                <a:latin typeface="標楷體" panose="03000509000000000000" pitchFamily="65" charset="-120"/>
                <a:ea typeface="標楷體" panose="03000509000000000000" pitchFamily="65" charset="-120"/>
              </a:rPr>
              <a:t>以</a:t>
            </a:r>
            <a:r>
              <a:rPr lang="zh-HK" altLang="en-US" spc="100" dirty="0" smtClean="0">
                <a:latin typeface="標楷體" panose="03000509000000000000" pitchFamily="65" charset="-120"/>
                <a:ea typeface="標楷體" panose="03000509000000000000" pitchFamily="65" charset="-120"/>
              </a:rPr>
              <a:t>寬</a:t>
            </a:r>
            <a:endParaRPr lang="en-US" altLang="zh-HK" spc="100" dirty="0" smtClean="0">
              <a:latin typeface="標楷體" panose="03000509000000000000" pitchFamily="65" charset="-120"/>
              <a:ea typeface="標楷體" panose="03000509000000000000" pitchFamily="65" charset="-120"/>
            </a:endParaRPr>
          </a:p>
          <a:p>
            <a:pPr>
              <a:lnSpc>
                <a:spcPct val="100000"/>
              </a:lnSpc>
              <a:spcBef>
                <a:spcPts val="0"/>
              </a:spcBef>
            </a:pPr>
            <a:r>
              <a:rPr lang="zh-TW" altLang="en-US" spc="100" dirty="0" smtClean="0">
                <a:latin typeface="標楷體" panose="03000509000000000000" pitchFamily="65" charset="-120"/>
                <a:ea typeface="標楷體" panose="03000509000000000000" pitchFamily="65" charset="-120"/>
              </a:rPr>
              <a:t>包容</a:t>
            </a:r>
            <a:endParaRPr lang="en-US" altLang="zh-TW" spc="100" dirty="0">
              <a:latin typeface="標楷體" panose="03000509000000000000" pitchFamily="65" charset="-120"/>
              <a:ea typeface="標楷體" panose="03000509000000000000" pitchFamily="65" charset="-120"/>
            </a:endParaRPr>
          </a:p>
        </p:txBody>
      </p:sp>
      <p:sp>
        <p:nvSpPr>
          <p:cNvPr id="42" name="Rectangle 41"/>
          <p:cNvSpPr/>
          <p:nvPr/>
        </p:nvSpPr>
        <p:spPr>
          <a:xfrm>
            <a:off x="7850336" y="5417991"/>
            <a:ext cx="1736078" cy="923330"/>
          </a:xfrm>
          <a:prstGeom prst="rect">
            <a:avLst/>
          </a:prstGeom>
        </p:spPr>
        <p:txBody>
          <a:bodyPr wrap="square">
            <a:spAutoFit/>
          </a:bodyPr>
          <a:lstStyle/>
          <a:p>
            <a:pPr>
              <a:lnSpc>
                <a:spcPct val="100000"/>
              </a:lnSpc>
              <a:spcBef>
                <a:spcPts val="0"/>
              </a:spcBef>
            </a:pPr>
            <a:r>
              <a:rPr lang="zh-TW" altLang="en-US" spc="100" dirty="0">
                <a:latin typeface="標楷體" panose="03000509000000000000" pitchFamily="65" charset="-120"/>
                <a:ea typeface="標楷體" panose="03000509000000000000" pitchFamily="65" charset="-120"/>
              </a:rPr>
              <a:t>不要濫用</a:t>
            </a:r>
            <a:r>
              <a:rPr lang="zh-TW" altLang="en-US" spc="100" dirty="0" smtClean="0">
                <a:latin typeface="標楷體" panose="03000509000000000000" pitchFamily="65" charset="-120"/>
                <a:ea typeface="標楷體" panose="03000509000000000000" pitchFamily="65" charset="-120"/>
              </a:rPr>
              <a:t>權力恰當</a:t>
            </a:r>
            <a:r>
              <a:rPr lang="zh-TW" altLang="en-US" spc="100" dirty="0">
                <a:latin typeface="標楷體" panose="03000509000000000000" pitchFamily="65" charset="-120"/>
                <a:ea typeface="標楷體" panose="03000509000000000000" pitchFamily="65" charset="-120"/>
              </a:rPr>
              <a:t>使用群</a:t>
            </a:r>
            <a:r>
              <a:rPr lang="zh-TW" altLang="en-US" spc="100" dirty="0" smtClean="0">
                <a:latin typeface="標楷體" panose="03000509000000000000" pitchFamily="65" charset="-120"/>
                <a:ea typeface="標楷體" panose="03000509000000000000" pitchFamily="65" charset="-120"/>
              </a:rPr>
              <a:t>組管理員</a:t>
            </a:r>
            <a:r>
              <a:rPr lang="zh-TW" altLang="en-US" spc="100" dirty="0">
                <a:latin typeface="標楷體" panose="03000509000000000000" pitchFamily="65" charset="-120"/>
                <a:ea typeface="標楷體" panose="03000509000000000000" pitchFamily="65" charset="-120"/>
              </a:rPr>
              <a:t>身分。</a:t>
            </a:r>
          </a:p>
        </p:txBody>
      </p:sp>
      <p:pic>
        <p:nvPicPr>
          <p:cNvPr id="43" name="Picture 42"/>
          <p:cNvPicPr>
            <a:picLocks noChangeAspect="1"/>
          </p:cNvPicPr>
          <p:nvPr/>
        </p:nvPicPr>
        <p:blipFill>
          <a:blip r:embed="rId11"/>
          <a:stretch>
            <a:fillRect/>
          </a:stretch>
        </p:blipFill>
        <p:spPr>
          <a:xfrm>
            <a:off x="6200770" y="4497742"/>
            <a:ext cx="1232756" cy="1120688"/>
          </a:xfrm>
          <a:prstGeom prst="rect">
            <a:avLst/>
          </a:prstGeom>
        </p:spPr>
      </p:pic>
      <p:pic>
        <p:nvPicPr>
          <p:cNvPr id="44" name="Picture 43">
            <a:hlinkClick r:id="rId12"/>
          </p:cNvPr>
          <p:cNvPicPr>
            <a:picLocks noChangeAspect="1"/>
          </p:cNvPicPr>
          <p:nvPr/>
        </p:nvPicPr>
        <p:blipFill>
          <a:blip r:embed="rId13"/>
          <a:stretch>
            <a:fillRect/>
          </a:stretch>
        </p:blipFill>
        <p:spPr>
          <a:xfrm>
            <a:off x="9674050" y="3228267"/>
            <a:ext cx="2296114" cy="1475510"/>
          </a:xfrm>
          <a:prstGeom prst="rect">
            <a:avLst/>
          </a:prstGeom>
        </p:spPr>
      </p:pic>
    </p:spTree>
    <p:extLst>
      <p:ext uri="{BB962C8B-B14F-4D97-AF65-F5344CB8AC3E}">
        <p14:creationId xmlns:p14="http://schemas.microsoft.com/office/powerpoint/2010/main" val="22890979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023AB0F-4172-4879-9FB9-F63DE6BB0051}"/>
              </a:ext>
            </a:extLst>
          </p:cNvPr>
          <p:cNvSpPr txBox="1"/>
          <p:nvPr/>
        </p:nvSpPr>
        <p:spPr>
          <a:xfrm>
            <a:off x="403919" y="1277771"/>
            <a:ext cx="11309110" cy="1384995"/>
          </a:xfrm>
          <a:prstGeom prst="rect">
            <a:avLst/>
          </a:prstGeom>
          <a:solidFill>
            <a:schemeClr val="accent5">
              <a:lumMod val="20000"/>
              <a:lumOff val="80000"/>
            </a:schemeClr>
          </a:solidFill>
          <a:ln w="38100">
            <a:solidFill>
              <a:srgbClr val="FF0000"/>
            </a:solidFill>
          </a:ln>
        </p:spPr>
        <p:txBody>
          <a:bodyPr wrap="square">
            <a:spAutoFit/>
          </a:bodyPr>
          <a:lstStyle/>
          <a:p>
            <a:pPr algn="just" hangingPunct="0"/>
            <a:r>
              <a:rPr lang="zh-TW" altLang="en-US" sz="2800" kern="100" spc="100" dirty="0" smtClean="0">
                <a:latin typeface="DFKai-SB" panose="03000509000000000000" pitchFamily="65" charset="-120"/>
                <a:ea typeface="DFKai-SB" panose="03000509000000000000" pitchFamily="65" charset="-120"/>
                <a:cs typeface="Times New Roman" panose="02020603050405020304" pitchFamily="18" charset="0"/>
              </a:rPr>
              <a:t>應對</a:t>
            </a:r>
            <a:r>
              <a:rPr lang="zh-CN" altLang="en-US" sz="2800" kern="100" spc="100" dirty="0" smtClean="0">
                <a:latin typeface="DFKai-SB" panose="03000509000000000000" pitchFamily="65" charset="-120"/>
                <a:ea typeface="DFKai-SB" panose="03000509000000000000" pitchFamily="65" charset="-120"/>
                <a:cs typeface="Times New Roman" panose="02020603050405020304" pitchFamily="18" charset="0"/>
              </a:rPr>
              <a:t>資訊</a:t>
            </a:r>
            <a:r>
              <a:rPr lang="zh-TW" altLang="en-US" sz="2800" kern="100" spc="100" dirty="0" smtClean="0">
                <a:latin typeface="DFKai-SB" panose="03000509000000000000" pitchFamily="65" charset="-120"/>
                <a:ea typeface="DFKai-SB" panose="03000509000000000000" pitchFamily="65" charset="-120"/>
                <a:cs typeface="Times New Roman" panose="02020603050405020304" pitchFamily="18" charset="0"/>
              </a:rPr>
              <a:t>科</a:t>
            </a:r>
            <a:r>
              <a:rPr lang="zh-TW" altLang="en-US" sz="2800" kern="100" spc="100" dirty="0">
                <a:latin typeface="DFKai-SB" panose="03000509000000000000" pitchFamily="65" charset="-120"/>
                <a:ea typeface="DFKai-SB" panose="03000509000000000000" pitchFamily="65" charset="-120"/>
                <a:cs typeface="Times New Roman" panose="02020603050405020304" pitchFamily="18" charset="0"/>
              </a:rPr>
              <a:t>技</a:t>
            </a:r>
            <a:r>
              <a:rPr lang="zh-CN" altLang="en-US" sz="2800" kern="100" spc="100" dirty="0" smtClean="0">
                <a:latin typeface="DFKai-SB" panose="03000509000000000000" pitchFamily="65" charset="-120"/>
                <a:ea typeface="DFKai-SB" panose="03000509000000000000" pitchFamily="65" charset="-120"/>
                <a:cs typeface="Times New Roman" panose="02020603050405020304" pitchFamily="18" charset="0"/>
              </a:rPr>
              <a:t>在</a:t>
            </a:r>
            <a:r>
              <a:rPr lang="zh-CN" altLang="en-US" sz="2800" kern="100" spc="100" dirty="0">
                <a:latin typeface="DFKai-SB" panose="03000509000000000000" pitchFamily="65" charset="-120"/>
                <a:ea typeface="DFKai-SB" panose="03000509000000000000" pitchFamily="65" charset="-120"/>
                <a:cs typeface="Times New Roman" panose="02020603050405020304" pitchFamily="18" charset="0"/>
              </a:rPr>
              <a:t>提供便利的同時也帶來虛假訊息</a:t>
            </a:r>
            <a:r>
              <a:rPr lang="zh-TW" altLang="en-US" sz="2800" kern="100" spc="100" dirty="0">
                <a:latin typeface="DFKai-SB" panose="03000509000000000000" pitchFamily="65" charset="-120"/>
                <a:ea typeface="DFKai-SB" panose="03000509000000000000" pitchFamily="65" charset="-120"/>
                <a:cs typeface="Times New Roman" panose="02020603050405020304" pitchFamily="18" charset="0"/>
              </a:rPr>
              <a:t>的</a:t>
            </a:r>
            <a:r>
              <a:rPr lang="zh-CN" altLang="en-US" sz="2800" kern="100" spc="100" dirty="0">
                <a:latin typeface="DFKai-SB" panose="03000509000000000000" pitchFamily="65" charset="-120"/>
                <a:ea typeface="DFKai-SB" panose="03000509000000000000" pitchFamily="65" charset="-120"/>
                <a:cs typeface="Times New Roman" panose="02020603050405020304" pitchFamily="18" charset="0"/>
              </a:rPr>
              <a:t>傳播、個人訊息濫用</a:t>
            </a:r>
            <a:r>
              <a:rPr lang="zh-CN" altLang="en-US" sz="2800" kern="100" spc="100" dirty="0" smtClean="0">
                <a:latin typeface="DFKai-SB" panose="03000509000000000000" pitchFamily="65" charset="-120"/>
                <a:ea typeface="DFKai-SB" panose="03000509000000000000" pitchFamily="65" charset="-120"/>
                <a:cs typeface="Times New Roman" panose="02020603050405020304" pitchFamily="18" charset="0"/>
              </a:rPr>
              <a:t>等問題</a:t>
            </a:r>
            <a:r>
              <a:rPr lang="zh-TW" altLang="en-US" sz="2800" kern="100" spc="100" dirty="0">
                <a:latin typeface="DFKai-SB" panose="03000509000000000000" pitchFamily="65" charset="-120"/>
                <a:ea typeface="DFKai-SB" panose="03000509000000000000" pitchFamily="65" charset="-120"/>
                <a:cs typeface="Times New Roman" panose="02020603050405020304" pitchFamily="18" charset="0"/>
              </a:rPr>
              <a:t>，</a:t>
            </a:r>
            <a:r>
              <a:rPr lang="zh-TW" altLang="en-US" sz="2800" kern="100" spc="100" dirty="0" smtClean="0">
                <a:latin typeface="DFKai-SB" panose="03000509000000000000" pitchFamily="65" charset="-120"/>
                <a:ea typeface="DFKai-SB" panose="03000509000000000000" pitchFamily="65" charset="-120"/>
                <a:cs typeface="Times New Roman" panose="02020603050405020304" pitchFamily="18" charset="0"/>
              </a:rPr>
              <a:t>不同</a:t>
            </a:r>
            <a:r>
              <a:rPr lang="zh-CN" altLang="en-US" sz="2800" kern="100" spc="100" dirty="0" smtClean="0">
                <a:latin typeface="DFKai-SB" panose="03000509000000000000" pitchFamily="65" charset="-120"/>
                <a:ea typeface="DFKai-SB" panose="03000509000000000000" pitchFamily="65" charset="-120"/>
                <a:cs typeface="Times New Roman" panose="02020603050405020304" pitchFamily="18" charset="0"/>
              </a:rPr>
              <a:t>國家</a:t>
            </a:r>
            <a:r>
              <a:rPr lang="zh-CN" altLang="en-US" sz="2800" kern="100" spc="100" dirty="0">
                <a:latin typeface="DFKai-SB" panose="03000509000000000000" pitchFamily="65" charset="-120"/>
                <a:ea typeface="DFKai-SB" panose="03000509000000000000" pitchFamily="65" charset="-120"/>
                <a:cs typeface="Times New Roman" panose="02020603050405020304" pitchFamily="18" charset="0"/>
              </a:rPr>
              <a:t>和地區紛紛加強資訊科技領域的立法和執法，以保障國家安全、維護社會穩定、保護個人權益。 </a:t>
            </a:r>
          </a:p>
        </p:txBody>
      </p:sp>
      <p:pic>
        <p:nvPicPr>
          <p:cNvPr id="7" name="圖片 6"/>
          <p:cNvPicPr>
            <a:picLocks noChangeAspect="1"/>
          </p:cNvPicPr>
          <p:nvPr/>
        </p:nvPicPr>
        <p:blipFill rotWithShape="1">
          <a:blip r:embed="rId3"/>
          <a:srcRect l="29828" t="16533" r="29701" b="10186"/>
          <a:stretch/>
        </p:blipFill>
        <p:spPr>
          <a:xfrm>
            <a:off x="332115" y="2830723"/>
            <a:ext cx="1835450" cy="1869440"/>
          </a:xfrm>
          <a:prstGeom prst="rect">
            <a:avLst/>
          </a:prstGeom>
          <a:ln>
            <a:noFill/>
          </a:ln>
          <a:effectLst>
            <a:softEdge rad="112500"/>
          </a:effectLst>
        </p:spPr>
      </p:pic>
      <p:sp>
        <p:nvSpPr>
          <p:cNvPr id="8" name="文字方塊 7"/>
          <p:cNvSpPr txBox="1"/>
          <p:nvPr/>
        </p:nvSpPr>
        <p:spPr>
          <a:xfrm>
            <a:off x="403919" y="4700163"/>
            <a:ext cx="1889760" cy="523220"/>
          </a:xfrm>
          <a:prstGeom prst="rect">
            <a:avLst/>
          </a:prstGeom>
          <a:noFill/>
        </p:spPr>
        <p:txBody>
          <a:bodyPr wrap="square" rtlCol="0">
            <a:spAutoFit/>
          </a:bodyPr>
          <a:lstStyle/>
          <a:p>
            <a:r>
              <a:rPr lang="zh-TW" altLang="en-US" sz="1400" dirty="0">
                <a:latin typeface="標楷體" panose="03000509000000000000" pitchFamily="65" charset="-120"/>
                <a:ea typeface="標楷體" panose="03000509000000000000" pitchFamily="65" charset="-120"/>
              </a:rPr>
              <a:t>圖片來源</a:t>
            </a:r>
            <a:r>
              <a:rPr lang="en-US" altLang="zh-TW" sz="1400" dirty="0">
                <a:latin typeface="標楷體" panose="03000509000000000000" pitchFamily="65" charset="-120"/>
                <a:ea typeface="標楷體" panose="03000509000000000000" pitchFamily="65" charset="-120"/>
              </a:rPr>
              <a:t>: </a:t>
            </a:r>
            <a:endParaRPr lang="en-US" altLang="zh-TW" sz="1400" dirty="0" smtClean="0">
              <a:latin typeface="標楷體" panose="03000509000000000000" pitchFamily="65" charset="-120"/>
              <a:ea typeface="標楷體" panose="03000509000000000000" pitchFamily="65" charset="-120"/>
            </a:endParaRPr>
          </a:p>
          <a:p>
            <a:r>
              <a:rPr lang="zh-TW" altLang="en-US" sz="1400" dirty="0" smtClean="0">
                <a:latin typeface="標楷體" panose="03000509000000000000" pitchFamily="65" charset="-120"/>
                <a:ea typeface="標楷體" panose="03000509000000000000" pitchFamily="65" charset="-120"/>
              </a:rPr>
              <a:t>教育局</a:t>
            </a:r>
            <a:r>
              <a:rPr lang="zh-TW" altLang="en-US" sz="1400" dirty="0">
                <a:latin typeface="標楷體" panose="03000509000000000000" pitchFamily="65" charset="-120"/>
                <a:ea typeface="標楷體" panose="03000509000000000000" pitchFamily="65" charset="-120"/>
              </a:rPr>
              <a:t>教育多媒體</a:t>
            </a:r>
            <a:endParaRPr lang="zh-HK" altLang="en-US" sz="1400" dirty="0">
              <a:latin typeface="標楷體" panose="03000509000000000000" pitchFamily="65" charset="-120"/>
              <a:ea typeface="標楷體" panose="03000509000000000000" pitchFamily="65" charset="-120"/>
            </a:endParaRPr>
          </a:p>
        </p:txBody>
      </p:sp>
      <p:sp>
        <p:nvSpPr>
          <p:cNvPr id="9" name="任意多边形: 形状 4">
            <a:extLst>
              <a:ext uri="{FF2B5EF4-FFF2-40B4-BE49-F238E27FC236}">
                <a16:creationId xmlns:a16="http://schemas.microsoft.com/office/drawing/2014/main" id="{1233FBAC-8F26-4009-A61D-A8D94F7C1448}"/>
              </a:ext>
            </a:extLst>
          </p:cNvPr>
          <p:cNvSpPr/>
          <p:nvPr/>
        </p:nvSpPr>
        <p:spPr>
          <a:xfrm>
            <a:off x="3171508" y="278353"/>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spc="100" dirty="0">
                <a:solidFill>
                  <a:srgbClr val="FFFFFF"/>
                </a:solidFill>
                <a:latin typeface="DFKai-SB" panose="03000509000000000000" pitchFamily="65" charset="-120"/>
                <a:ea typeface="DFKai-SB" panose="03000509000000000000" pitchFamily="65" charset="-120"/>
              </a:rPr>
              <a:t>尊重他人遵守法律</a:t>
            </a:r>
          </a:p>
        </p:txBody>
      </p:sp>
      <p:sp>
        <p:nvSpPr>
          <p:cNvPr id="10" name="文本框 24">
            <a:extLst>
              <a:ext uri="{FF2B5EF4-FFF2-40B4-BE49-F238E27FC236}">
                <a16:creationId xmlns:a16="http://schemas.microsoft.com/office/drawing/2014/main" id="{F54B43C6-60E6-49F1-95A4-75270E9ED3DD}"/>
              </a:ext>
            </a:extLst>
          </p:cNvPr>
          <p:cNvSpPr txBox="1"/>
          <p:nvPr/>
        </p:nvSpPr>
        <p:spPr>
          <a:xfrm>
            <a:off x="2293679" y="2862320"/>
            <a:ext cx="9419350" cy="2677656"/>
          </a:xfrm>
          <a:prstGeom prst="rect">
            <a:avLst/>
          </a:prstGeom>
          <a:noFill/>
          <a:ln w="38100">
            <a:solidFill>
              <a:srgbClr val="0066FF"/>
            </a:solidFill>
          </a:ln>
        </p:spPr>
        <p:txBody>
          <a:bodyPr wrap="square">
            <a:spAutoFit/>
          </a:bodyPr>
          <a:lstStyle/>
          <a:p>
            <a:pPr algn="just"/>
            <a:r>
              <a:rPr lang="zh-TW" altLang="en-US" sz="2400" dirty="0" smtClean="0">
                <a:latin typeface="DFKai-SB" panose="03000509000000000000" pitchFamily="65" charset="-120"/>
                <a:ea typeface="DFKai-SB" panose="03000509000000000000" pitchFamily="65" charset="-120"/>
              </a:rPr>
              <a:t>資訊科技迅速發展與普及，法律的訂定與修改非常迫切。</a:t>
            </a:r>
            <a:endParaRPr lang="en-US" altLang="zh-TW" sz="2400" dirty="0" smtClean="0">
              <a:latin typeface="DFKai-SB" panose="03000509000000000000" pitchFamily="65" charset="-120"/>
              <a:ea typeface="DFKai-SB" panose="03000509000000000000" pitchFamily="65" charset="-120"/>
            </a:endParaRPr>
          </a:p>
          <a:p>
            <a:pPr algn="just"/>
            <a:r>
              <a:rPr lang="zh-TW" altLang="en-US" sz="2400" dirty="0" smtClean="0">
                <a:latin typeface="DFKai-SB" panose="03000509000000000000" pitchFamily="65" charset="-120"/>
                <a:ea typeface="DFKai-SB" panose="03000509000000000000" pitchFamily="65" charset="-120"/>
              </a:rPr>
              <a:t>互聯網發展與普及現況</a:t>
            </a:r>
            <a:r>
              <a:rPr lang="en-US" altLang="zh-TW" sz="2400" dirty="0" smtClean="0">
                <a:latin typeface="DFKai-SB" panose="03000509000000000000" pitchFamily="65" charset="-120"/>
                <a:ea typeface="DFKai-SB" panose="03000509000000000000" pitchFamily="65" charset="-120"/>
              </a:rPr>
              <a:t>:</a:t>
            </a:r>
          </a:p>
          <a:p>
            <a:pPr marL="342900" indent="-342900" algn="just">
              <a:buFont typeface="Arial" panose="020B0604020202020204" pitchFamily="34" charset="0"/>
              <a:buChar char="•"/>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截至</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2022</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8</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月，我國網民規模持續穩定增長，較</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12</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月新增網民</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1919</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萬，互聯網普及率較</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12</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月提升</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1.4</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百分點</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個人資訊的</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收集</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與</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使用活動</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等</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更為</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廣泛。</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buFont typeface="Arial" panose="020B0604020202020204" pitchFamily="34" charset="0"/>
              <a:buChar char="•"/>
            </a:pP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以</a:t>
            </a:r>
            <a:r>
              <a:rPr lang="zh-TW" altLang="zh-HK" sz="2400" kern="100" dirty="0" smtClean="0">
                <a:latin typeface="Times New Roman" panose="02020603050405020304" pitchFamily="18" charset="0"/>
                <a:ea typeface="標楷體" panose="03000509000000000000" pitchFamily="65" charset="-120"/>
                <a:cs typeface="Times New Roman" panose="02020603050405020304" pitchFamily="18" charset="0"/>
              </a:rPr>
              <a:t>政府</a:t>
            </a:r>
            <a:r>
              <a:rPr lang="zh-TW" altLang="zh-HK" sz="2400" kern="100" dirty="0">
                <a:latin typeface="Times New Roman" panose="02020603050405020304" pitchFamily="18" charset="0"/>
                <a:ea typeface="標楷體" panose="03000509000000000000" pitchFamily="65" charset="-120"/>
                <a:cs typeface="Times New Roman" panose="02020603050405020304" pitchFamily="18" charset="0"/>
              </a:rPr>
              <a:t>統計</a:t>
            </a:r>
            <a:r>
              <a:rPr lang="zh-TW" altLang="zh-HK" sz="2400" kern="100" dirty="0" smtClean="0">
                <a:latin typeface="Times New Roman" panose="02020603050405020304" pitchFamily="18" charset="0"/>
                <a:ea typeface="標楷體" panose="03000509000000000000" pitchFamily="65" charset="-120"/>
                <a:cs typeface="Times New Roman" panose="02020603050405020304" pitchFamily="18" charset="0"/>
              </a:rPr>
              <a:t>處</a:t>
            </a: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在</a:t>
            </a:r>
            <a:r>
              <a:rPr lang="en-US" altLang="zh-TW" sz="2400" kern="1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月公布的</a:t>
            </a: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數據為例</a:t>
            </a:r>
            <a:r>
              <a:rPr lang="zh-TW" altLang="zh-HK" sz="24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香港</a:t>
            </a:r>
            <a:r>
              <a:rPr lang="en-US" altLang="zh-HK" sz="2400" kern="1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zh-HK" sz="2400" kern="100" dirty="0">
                <a:latin typeface="Times New Roman" panose="02020603050405020304" pitchFamily="18" charset="0"/>
                <a:ea typeface="標楷體" panose="03000509000000000000" pitchFamily="65" charset="-120"/>
                <a:cs typeface="Times New Roman" panose="02020603050405020304" pitchFamily="18" charset="0"/>
              </a:rPr>
              <a:t>歲以上曾使用互聯網的人數達</a:t>
            </a:r>
            <a:r>
              <a:rPr lang="en-US" altLang="zh-HK" sz="2400" kern="100" dirty="0" smtClean="0">
                <a:latin typeface="Times New Roman" panose="02020603050405020304" pitchFamily="18" charset="0"/>
                <a:ea typeface="標楷體" panose="03000509000000000000" pitchFamily="65" charset="-120"/>
                <a:cs typeface="Times New Roman" panose="02020603050405020304" pitchFamily="18" charset="0"/>
              </a:rPr>
              <a:t>600</a:t>
            </a: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多萬</a:t>
            </a:r>
            <a:r>
              <a:rPr lang="zh-TW" altLang="zh-HK" sz="2400" kern="100" dirty="0">
                <a:latin typeface="Times New Roman" panose="02020603050405020304" pitchFamily="18" charset="0"/>
                <a:ea typeface="標楷體" panose="03000509000000000000" pitchFamily="65" charset="-120"/>
                <a:cs typeface="Times New Roman" panose="02020603050405020304" pitchFamily="18" charset="0"/>
              </a:rPr>
              <a:t>人，</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普及率是</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92.4%</a:t>
            </a: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zh-HK" sz="2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3">
            <a:extLst>
              <a:ext uri="{FF2B5EF4-FFF2-40B4-BE49-F238E27FC236}">
                <a16:creationId xmlns:a16="http://schemas.microsoft.com/office/drawing/2014/main" id="{CEA43959-93FA-4423-8C8D-33833ADB8BFD}"/>
              </a:ext>
            </a:extLst>
          </p:cNvPr>
          <p:cNvSpPr txBox="1"/>
          <p:nvPr/>
        </p:nvSpPr>
        <p:spPr>
          <a:xfrm>
            <a:off x="414553" y="5810769"/>
            <a:ext cx="11121773" cy="830997"/>
          </a:xfrm>
          <a:prstGeom prst="rect">
            <a:avLst/>
          </a:prstGeom>
          <a:noFill/>
        </p:spPr>
        <p:txBody>
          <a:bodyPr wrap="square" rtlCol="0">
            <a:spAutoFit/>
          </a:bodyPr>
          <a:lstStyle/>
          <a:p>
            <a:r>
              <a:rPr kumimoji="1"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endParaRPr kumimoji="1"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kumimoji="1" lang="en-US" altLang="zh-TW" sz="1200" dirty="0">
                <a:latin typeface="Times New Roman" panose="02020603050405020304" pitchFamily="18" charset="0"/>
                <a:ea typeface="標楷體" panose="03000509000000000000" pitchFamily="65" charset="-120"/>
                <a:cs typeface="Times New Roman" panose="02020603050405020304" pitchFamily="18" charset="0"/>
              </a:rPr>
              <a:t>2022</a:t>
            </a:r>
            <a:r>
              <a:rPr kumimoji="1" lang="zh-TW" altLang="en-US" sz="1200" dirty="0">
                <a:latin typeface="Times New Roman" panose="02020603050405020304" pitchFamily="18" charset="0"/>
                <a:ea typeface="標楷體" panose="03000509000000000000" pitchFamily="65" charset="-120"/>
                <a:cs typeface="Times New Roman" panose="02020603050405020304" pitchFamily="18" charset="0"/>
              </a:rPr>
              <a:t>年</a:t>
            </a:r>
            <a:r>
              <a:rPr kumimoji="1" lang="en-US" altLang="zh-TW" sz="1200" dirty="0">
                <a:latin typeface="Times New Roman" panose="02020603050405020304" pitchFamily="18" charset="0"/>
                <a:ea typeface="標楷體" panose="03000509000000000000" pitchFamily="65" charset="-120"/>
                <a:cs typeface="Times New Roman" panose="02020603050405020304" pitchFamily="18" charset="0"/>
              </a:rPr>
              <a:t>8</a:t>
            </a:r>
            <a:r>
              <a:rPr kumimoji="1" lang="zh-TW" altLang="en-US" sz="1200" dirty="0">
                <a:latin typeface="Times New Roman" panose="02020603050405020304" pitchFamily="18" charset="0"/>
                <a:ea typeface="標楷體" panose="03000509000000000000" pitchFamily="65" charset="-120"/>
                <a:cs typeface="Times New Roman" panose="02020603050405020304" pitchFamily="18" charset="0"/>
              </a:rPr>
              <a:t>月</a:t>
            </a:r>
            <a:r>
              <a:rPr kumimoji="1"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latin typeface="Times New Roman" panose="02020603050405020304" pitchFamily="18" charset="0"/>
                <a:ea typeface="標楷體" panose="03000509000000000000" pitchFamily="65" charset="-120"/>
                <a:cs typeface="Times New Roman" panose="02020603050405020304" pitchFamily="18" charset="0"/>
              </a:rPr>
              <a:t>中國互聯網路發展狀況統計報告</a:t>
            </a:r>
            <a:r>
              <a:rPr kumimoji="1" lang="en-US" altLang="zh-TW" sz="1200" dirty="0">
                <a:latin typeface="Times New Roman" panose="02020603050405020304" pitchFamily="18" charset="0"/>
                <a:ea typeface="標楷體" panose="03000509000000000000" pitchFamily="65" charset="-120"/>
                <a:cs typeface="Times New Roman" panose="02020603050405020304" pitchFamily="18" charset="0"/>
              </a:rPr>
              <a:t>》 http://www.cnnic.net.cn/n4/2022/0914/c88-10226.html)</a:t>
            </a: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政府</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統計處</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主題性住戶統計調查第</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73</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號報告書</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資訊科技使用情況和普及程度</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https://www.censtatd.gov.hk/en/data/stat_report/product/C0000031/att/B11302732021XXXXB0100.pdf</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7983155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7B20DE1-4E85-440F-A3BD-44F838FBEEB1}"/>
              </a:ext>
            </a:extLst>
          </p:cNvPr>
          <p:cNvSpPr txBox="1"/>
          <p:nvPr/>
        </p:nvSpPr>
        <p:spPr>
          <a:xfrm flipH="1">
            <a:off x="337329" y="1097802"/>
            <a:ext cx="11164016" cy="1200329"/>
          </a:xfrm>
          <a:prstGeom prst="rect">
            <a:avLst/>
          </a:prstGeom>
          <a:noFill/>
          <a:ln w="38100">
            <a:solidFill>
              <a:srgbClr val="FF0000"/>
            </a:solidFill>
          </a:ln>
        </p:spPr>
        <p:txBody>
          <a:bodyPr wrap="square" rtlCol="0">
            <a:spAutoFit/>
          </a:bodyPr>
          <a:lstStyle/>
          <a:p>
            <a:r>
              <a:rPr lang="zh-TW" altLang="en-US" sz="2400" dirty="0" smtClean="0">
                <a:latin typeface="DFKai-SB" panose="03000509000000000000" pitchFamily="65" charset="-120"/>
                <a:ea typeface="DFKai-SB" panose="03000509000000000000" pitchFamily="65" charset="-120"/>
              </a:rPr>
              <a:t>處</a:t>
            </a:r>
            <a:r>
              <a:rPr lang="zh-TW" altLang="en-US" sz="2400" dirty="0">
                <a:latin typeface="DFKai-SB" panose="03000509000000000000" pitchFamily="65" charset="-120"/>
                <a:ea typeface="DFKai-SB" panose="03000509000000000000" pitchFamily="65" charset="-120"/>
              </a:rPr>
              <a:t>身</a:t>
            </a:r>
            <a:r>
              <a:rPr lang="zh-TW" altLang="en-US" sz="2400" dirty="0" smtClean="0">
                <a:latin typeface="DFKai-SB" panose="03000509000000000000" pitchFamily="65" charset="-120"/>
                <a:ea typeface="DFKai-SB" panose="03000509000000000000" pitchFamily="65" charset="-120"/>
              </a:rPr>
              <a:t>資訊社會，</a:t>
            </a:r>
            <a:r>
              <a:rPr lang="zh-TW" altLang="en-US" sz="2400" dirty="0">
                <a:latin typeface="DFKai-SB" panose="03000509000000000000" pitchFamily="65" charset="-120"/>
                <a:ea typeface="DFKai-SB" panose="03000509000000000000" pitchFamily="65" charset="-120"/>
              </a:rPr>
              <a:t>幾乎到處都要</a:t>
            </a:r>
            <a:r>
              <a:rPr lang="zh-TW" altLang="en-US" sz="2400" dirty="0" smtClean="0">
                <a:latin typeface="DFKai-SB" panose="03000509000000000000" pitchFamily="65" charset="-120"/>
                <a:ea typeface="DFKai-SB" panose="03000509000000000000" pitchFamily="65" charset="-120"/>
              </a:rPr>
              <a:t>應用資訊資訊系統，例如公共</a:t>
            </a:r>
            <a:r>
              <a:rPr lang="zh-TW" altLang="en-US" sz="2400" dirty="0">
                <a:latin typeface="DFKai-SB" panose="03000509000000000000" pitchFamily="65" charset="-120"/>
                <a:ea typeface="DFKai-SB" panose="03000509000000000000" pitchFamily="65" charset="-120"/>
              </a:rPr>
              <a:t>交通網絡、通訊網絡，以至各種商業</a:t>
            </a:r>
            <a:r>
              <a:rPr lang="zh-TW" altLang="en-US" sz="2400" dirty="0" smtClean="0">
                <a:latin typeface="DFKai-SB" panose="03000509000000000000" pitchFamily="65" charset="-120"/>
                <a:ea typeface="DFKai-SB" panose="03000509000000000000" pitchFamily="65" charset="-120"/>
              </a:rPr>
              <a:t>運作等。</a:t>
            </a:r>
            <a:r>
              <a:rPr lang="zh-TW" altLang="en-US" sz="2400" dirty="0">
                <a:latin typeface="DFKai-SB" panose="03000509000000000000" pitchFamily="65" charset="-120"/>
                <a:ea typeface="DFKai-SB" panose="03000509000000000000" pitchFamily="65" charset="-120"/>
              </a:rPr>
              <a:t>這些系統一旦受到刑事毀壞</a:t>
            </a:r>
            <a:r>
              <a:rPr lang="zh-TW" altLang="en-US" sz="2400" dirty="0" smtClean="0">
                <a:latin typeface="DFKai-SB" panose="03000509000000000000" pitchFamily="65" charset="-120"/>
                <a:ea typeface="DFKai-SB" panose="03000509000000000000" pitchFamily="65" charset="-120"/>
              </a:rPr>
              <a:t>，造成嚴重</a:t>
            </a:r>
            <a:r>
              <a:rPr lang="zh-TW" altLang="en-US" sz="2400" dirty="0">
                <a:latin typeface="DFKai-SB" panose="03000509000000000000" pitchFamily="65" charset="-120"/>
                <a:ea typeface="DFKai-SB" panose="03000509000000000000" pitchFamily="65" charset="-120"/>
              </a:rPr>
              <a:t>影響</a:t>
            </a:r>
            <a:r>
              <a:rPr lang="zh-TW" altLang="en-US" sz="2400" dirty="0" smtClean="0">
                <a:latin typeface="DFKai-SB" panose="03000509000000000000" pitchFamily="65" charset="-120"/>
                <a:ea typeface="DFKai-SB" panose="03000509000000000000" pitchFamily="65" charset="-120"/>
              </a:rPr>
              <a:t>。事實上，網</a:t>
            </a:r>
            <a:r>
              <a:rPr lang="zh-TW" altLang="en-US" sz="2400" dirty="0">
                <a:latin typeface="DFKai-SB" panose="03000509000000000000" pitchFamily="65" charset="-120"/>
                <a:ea typeface="DFKai-SB" panose="03000509000000000000" pitchFamily="65" charset="-120"/>
              </a:rPr>
              <a:t>絡不是法外之地，違反法律規定、侵犯他人合法權益，同樣要承擔法律責任。</a:t>
            </a:r>
            <a:r>
              <a:rPr lang="zh-TW" altLang="en-US" sz="2400" dirty="0" smtClean="0">
                <a:latin typeface="DFKai-SB" panose="03000509000000000000" pitchFamily="65" charset="-120"/>
                <a:ea typeface="DFKai-SB" panose="03000509000000000000" pitchFamily="65" charset="-120"/>
              </a:rPr>
              <a:t> </a:t>
            </a:r>
            <a:endParaRPr lang="zh-CN" altLang="en-US" sz="2400" dirty="0">
              <a:latin typeface="DFKai-SB" panose="03000509000000000000" pitchFamily="65" charset="-120"/>
              <a:ea typeface="DFKai-SB" panose="03000509000000000000" pitchFamily="65" charset="-120"/>
            </a:endParaRPr>
          </a:p>
        </p:txBody>
      </p:sp>
      <p:grpSp>
        <p:nvGrpSpPr>
          <p:cNvPr id="18" name="组合 34">
            <a:extLst>
              <a:ext uri="{FF2B5EF4-FFF2-40B4-BE49-F238E27FC236}">
                <a16:creationId xmlns:a16="http://schemas.microsoft.com/office/drawing/2014/main" id="{FB0C8779-14F3-4ECC-AAF7-71604D69A0AF}"/>
              </a:ext>
            </a:extLst>
          </p:cNvPr>
          <p:cNvGrpSpPr/>
          <p:nvPr/>
        </p:nvGrpSpPr>
        <p:grpSpPr>
          <a:xfrm>
            <a:off x="337329" y="2578302"/>
            <a:ext cx="7110923" cy="3232705"/>
            <a:chOff x="927888" y="3174246"/>
            <a:chExt cx="4358281" cy="4049820"/>
          </a:xfrm>
        </p:grpSpPr>
        <p:grpSp>
          <p:nvGrpSpPr>
            <p:cNvPr id="19" name="组合 9">
              <a:extLst>
                <a:ext uri="{FF2B5EF4-FFF2-40B4-BE49-F238E27FC236}">
                  <a16:creationId xmlns:a16="http://schemas.microsoft.com/office/drawing/2014/main" id="{9516963F-2A34-4C43-A82E-08D1304C9222}"/>
                </a:ext>
              </a:extLst>
            </p:cNvPr>
            <p:cNvGrpSpPr/>
            <p:nvPr/>
          </p:nvGrpSpPr>
          <p:grpSpPr>
            <a:xfrm>
              <a:off x="927888" y="3174246"/>
              <a:ext cx="4339207" cy="4049820"/>
              <a:chOff x="149625" y="2981005"/>
              <a:chExt cx="2370222" cy="3128022"/>
            </a:xfrm>
          </p:grpSpPr>
          <p:sp>
            <p:nvSpPr>
              <p:cNvPr id="21" name="Rounded Rectangle 141">
                <a:extLst>
                  <a:ext uri="{FF2B5EF4-FFF2-40B4-BE49-F238E27FC236}">
                    <a16:creationId xmlns:a16="http://schemas.microsoft.com/office/drawing/2014/main" id="{8EBEE9C7-4586-4373-A46C-6363DF668A10}"/>
                  </a:ext>
                </a:extLst>
              </p:cNvPr>
              <p:cNvSpPr/>
              <p:nvPr/>
            </p:nvSpPr>
            <p:spPr bwMode="auto">
              <a:xfrm>
                <a:off x="160044" y="3008367"/>
                <a:ext cx="2359803" cy="3100660"/>
              </a:xfrm>
              <a:prstGeom prst="roundRect">
                <a:avLst>
                  <a:gd name="adj" fmla="val 0"/>
                </a:avLst>
              </a:prstGeom>
              <a:solidFill>
                <a:schemeClr val="bg1"/>
              </a:solidFill>
              <a:ln w="9525" cap="flat" cmpd="sng" algn="ctr">
                <a:solidFill>
                  <a:srgbClr val="59585A">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rgbClr val="FF0000"/>
                  </a:solidFill>
                  <a:effectLst/>
                  <a:uLnTx/>
                  <a:uFillTx/>
                  <a:latin typeface="Microsoft JhengHei" panose="020B0604030504040204" pitchFamily="34" charset="-120"/>
                  <a:ea typeface="Microsoft JhengHei" panose="020B0604030504040204" pitchFamily="34" charset="-120"/>
                </a:endParaRPr>
              </a:p>
            </p:txBody>
          </p:sp>
          <p:sp>
            <p:nvSpPr>
              <p:cNvPr id="22" name="Rounded Rectangle 159">
                <a:extLst>
                  <a:ext uri="{FF2B5EF4-FFF2-40B4-BE49-F238E27FC236}">
                    <a16:creationId xmlns:a16="http://schemas.microsoft.com/office/drawing/2014/main" id="{11E42111-8E23-436C-A46E-87A0AC1C0501}"/>
                  </a:ext>
                </a:extLst>
              </p:cNvPr>
              <p:cNvSpPr/>
              <p:nvPr/>
            </p:nvSpPr>
            <p:spPr bwMode="auto">
              <a:xfrm>
                <a:off x="149625" y="2981005"/>
                <a:ext cx="2359803" cy="532330"/>
              </a:xfrm>
              <a:prstGeom prst="roundRect">
                <a:avLst>
                  <a:gd name="adj" fmla="val 0"/>
                </a:avLst>
              </a:prstGeom>
              <a:solidFill>
                <a:schemeClr val="accent4">
                  <a:lumMod val="20000"/>
                  <a:lumOff val="80000"/>
                </a:schemeClr>
              </a:solidFill>
              <a:ln w="9525" cap="flat" cmpd="sng" algn="ctr">
                <a:solidFill>
                  <a:schemeClr val="accent6"/>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a:lnSpc>
                    <a:spcPct val="130000"/>
                  </a:lnSpc>
                </a:pPr>
                <a:r>
                  <a:rPr lang="zh-TW" altLang="en-US" sz="2400" b="1" spc="100" dirty="0">
                    <a:latin typeface="DFKai-SB" panose="03000509000000000000" pitchFamily="65" charset="-120"/>
                    <a:ea typeface="DFKai-SB" panose="03000509000000000000" pitchFamily="65" charset="-120"/>
                  </a:rPr>
                  <a:t>電腦罪行類別：</a:t>
                </a:r>
                <a:endParaRPr lang="en-US" altLang="zh-TW" sz="2400" b="1" spc="100" dirty="0">
                  <a:latin typeface="DFKai-SB" panose="03000509000000000000" pitchFamily="65" charset="-120"/>
                  <a:ea typeface="DFKai-SB" panose="03000509000000000000" pitchFamily="65" charset="-120"/>
                </a:endParaRPr>
              </a:p>
            </p:txBody>
          </p:sp>
        </p:grpSp>
        <p:sp>
          <p:nvSpPr>
            <p:cNvPr id="20" name="文本框 28">
              <a:extLst>
                <a:ext uri="{FF2B5EF4-FFF2-40B4-BE49-F238E27FC236}">
                  <a16:creationId xmlns:a16="http://schemas.microsoft.com/office/drawing/2014/main" id="{14FAC49E-BFB1-4EB8-B1D6-E89E43A6B9E6}"/>
                </a:ext>
              </a:extLst>
            </p:cNvPr>
            <p:cNvSpPr txBox="1"/>
            <p:nvPr/>
          </p:nvSpPr>
          <p:spPr>
            <a:xfrm>
              <a:off x="972481" y="4185055"/>
              <a:ext cx="4313688" cy="2695616"/>
            </a:xfrm>
            <a:prstGeom prst="rect">
              <a:avLst/>
            </a:prstGeom>
            <a:noFill/>
          </p:spPr>
          <p:txBody>
            <a:bodyPr wrap="square">
              <a:spAutoFit/>
            </a:bodyPr>
            <a:lstStyle/>
            <a:p>
              <a:pPr marL="342900" indent="-342900" algn="l">
                <a:buFont typeface="Arial" panose="020B0604020202020204" pitchFamily="34" charset="0"/>
                <a:buChar char="•"/>
              </a:pPr>
              <a:r>
                <a:rPr lang="zh-TW" altLang="en-US" sz="2400" b="0" i="0" spc="100" dirty="0">
                  <a:effectLst/>
                  <a:latin typeface="標楷體" panose="03000509000000000000" pitchFamily="65" charset="-120"/>
                  <a:ea typeface="標楷體" panose="03000509000000000000" pitchFamily="65" charset="-120"/>
                </a:rPr>
                <a:t>直接以電腦或電腦系統為目標的罪行，例如非法闖入電腦伺服器或損毀網頁</a:t>
              </a:r>
            </a:p>
            <a:p>
              <a:pPr marL="342900" indent="-342900" algn="l">
                <a:buFont typeface="Arial" panose="020B0604020202020204" pitchFamily="34" charset="0"/>
                <a:buChar char="•"/>
              </a:pPr>
              <a:r>
                <a:rPr lang="zh-TW" altLang="en-US" sz="2400" b="0" i="0" spc="100" dirty="0">
                  <a:effectLst/>
                  <a:latin typeface="標楷體" panose="03000509000000000000" pitchFamily="65" charset="-120"/>
                  <a:ea typeface="標楷體" panose="03000509000000000000" pitchFamily="65" charset="-120"/>
                </a:rPr>
                <a:t>使用互聯網犯罪的罪行，例如網上賭博或網上色情</a:t>
              </a:r>
            </a:p>
            <a:p>
              <a:pPr marL="342900" indent="-342900" algn="l">
                <a:buFont typeface="Arial" panose="020B0604020202020204" pitchFamily="34" charset="0"/>
                <a:buChar char="•"/>
              </a:pPr>
              <a:r>
                <a:rPr lang="zh-TW" altLang="en-US" sz="2400" b="0" i="0" spc="100" dirty="0">
                  <a:effectLst/>
                  <a:latin typeface="標楷體" panose="03000509000000000000" pitchFamily="65" charset="-120"/>
                  <a:ea typeface="標楷體" panose="03000509000000000000" pitchFamily="65" charset="-120"/>
                </a:rPr>
                <a:t>檢索及取用含有證據性價值的電子數據等罪行，例如檢索詐騙數據的存檔或付款紀錄</a:t>
              </a:r>
            </a:p>
          </p:txBody>
        </p:sp>
      </p:grpSp>
      <p:sp>
        <p:nvSpPr>
          <p:cNvPr id="23" name="文字方塊 22">
            <a:extLst>
              <a:ext uri="{FF2B5EF4-FFF2-40B4-BE49-F238E27FC236}">
                <a16:creationId xmlns:a16="http://schemas.microsoft.com/office/drawing/2014/main" id="{4D561656-BE05-47AC-8A70-767CD77D1F86}"/>
              </a:ext>
            </a:extLst>
          </p:cNvPr>
          <p:cNvSpPr txBox="1"/>
          <p:nvPr/>
        </p:nvSpPr>
        <p:spPr>
          <a:xfrm>
            <a:off x="329285" y="6055712"/>
            <a:ext cx="4845682" cy="461665"/>
          </a:xfrm>
          <a:prstGeom prst="rect">
            <a:avLst/>
          </a:prstGeom>
          <a:noFill/>
        </p:spPr>
        <p:txBody>
          <a:bodyPr wrap="square">
            <a:spAutoFit/>
          </a:bodyPr>
          <a:lstStyle/>
          <a:p>
            <a:pPr algn="just"/>
            <a:r>
              <a:rPr lang="zh-TW" altLang="en-US" sz="1200" b="0" i="0" dirty="0">
                <a:effectLst/>
                <a:latin typeface="Times New Roman" panose="02020603050405020304" pitchFamily="18" charset="0"/>
                <a:ea typeface="標楷體" panose="03000509000000000000" pitchFamily="65" charset="-120"/>
                <a:cs typeface="Times New Roman" panose="02020603050405020304" pitchFamily="18" charset="0"/>
              </a:rPr>
              <a:t>資料來源：政府資訊科技總監辦公室「資訊安全網</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https://www.infosec.gov.hk/tc/knowledge-centre/computer-related-crime)</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任意多边形: 形状 4">
            <a:extLst>
              <a:ext uri="{FF2B5EF4-FFF2-40B4-BE49-F238E27FC236}">
                <a16:creationId xmlns:a16="http://schemas.microsoft.com/office/drawing/2014/main" id="{1233FBAC-8F26-4009-A61D-A8D94F7C1448}"/>
              </a:ext>
            </a:extLst>
          </p:cNvPr>
          <p:cNvSpPr/>
          <p:nvPr/>
        </p:nvSpPr>
        <p:spPr>
          <a:xfrm>
            <a:off x="2901542" y="199608"/>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spc="100" dirty="0">
                <a:solidFill>
                  <a:srgbClr val="FFFFFF"/>
                </a:solidFill>
                <a:latin typeface="DFKai-SB" panose="03000509000000000000" pitchFamily="65" charset="-120"/>
                <a:ea typeface="DFKai-SB" panose="03000509000000000000" pitchFamily="65" charset="-120"/>
              </a:rPr>
              <a:t>尊重他人遵守法律</a:t>
            </a:r>
          </a:p>
        </p:txBody>
      </p:sp>
      <p:sp>
        <p:nvSpPr>
          <p:cNvPr id="27" name="文字方塊 11">
            <a:extLst>
              <a:ext uri="{FF2B5EF4-FFF2-40B4-BE49-F238E27FC236}">
                <a16:creationId xmlns:a16="http://schemas.microsoft.com/office/drawing/2014/main" id="{16FA4F98-15DF-42EF-90C8-6F2525D2A743}"/>
              </a:ext>
            </a:extLst>
          </p:cNvPr>
          <p:cNvSpPr txBox="1"/>
          <p:nvPr/>
        </p:nvSpPr>
        <p:spPr>
          <a:xfrm>
            <a:off x="8383348" y="6224143"/>
            <a:ext cx="2754915" cy="461665"/>
          </a:xfrm>
          <a:prstGeom prst="rect">
            <a:avLst/>
          </a:prstGeom>
          <a:noFill/>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：守</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網者「科技罪案</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數字」</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https://cyberdefender.hk/statistics/)</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8" name="文本框 3">
            <a:extLst>
              <a:ext uri="{FF2B5EF4-FFF2-40B4-BE49-F238E27FC236}">
                <a16:creationId xmlns:a16="http://schemas.microsoft.com/office/drawing/2014/main" id="{CA12FBD5-13B9-40F5-A18B-43D853AC0D6D}"/>
              </a:ext>
            </a:extLst>
          </p:cNvPr>
          <p:cNvSpPr txBox="1"/>
          <p:nvPr/>
        </p:nvSpPr>
        <p:spPr>
          <a:xfrm>
            <a:off x="8383348" y="2311692"/>
            <a:ext cx="2354321" cy="499880"/>
          </a:xfrm>
          <a:prstGeom prst="rect">
            <a:avLst/>
          </a:prstGeom>
          <a:noFill/>
        </p:spPr>
        <p:txBody>
          <a:bodyPr wrap="square">
            <a:spAutoFit/>
          </a:bodyPr>
          <a:lstStyle/>
          <a:p>
            <a:pPr>
              <a:lnSpc>
                <a:spcPct val="150000"/>
              </a:lnSpc>
            </a:pPr>
            <a:r>
              <a:rPr lang="zh-TW" altLang="en-US" sz="2000" spc="100" dirty="0">
                <a:latin typeface="標楷體" panose="03000509000000000000" pitchFamily="65" charset="-120"/>
                <a:ea typeface="標楷體" panose="03000509000000000000" pitchFamily="65" charset="-120"/>
              </a:rPr>
              <a:t>香</a:t>
            </a:r>
            <a:r>
              <a:rPr lang="zh-TW" altLang="en-US" sz="2000" i="0" spc="100" dirty="0" smtClean="0">
                <a:effectLst/>
                <a:latin typeface="標楷體" panose="03000509000000000000" pitchFamily="65" charset="-120"/>
                <a:ea typeface="標楷體" panose="03000509000000000000" pitchFamily="65" charset="-120"/>
              </a:rPr>
              <a:t>港</a:t>
            </a:r>
            <a:r>
              <a:rPr lang="zh-TW" altLang="en-US" sz="2000" i="0" spc="100" dirty="0">
                <a:effectLst/>
                <a:latin typeface="標楷體" panose="03000509000000000000" pitchFamily="65" charset="-120"/>
                <a:ea typeface="標楷體" panose="03000509000000000000" pitchFamily="65" charset="-120"/>
              </a:rPr>
              <a:t>科技罪案統計</a:t>
            </a:r>
            <a:endParaRPr lang="en-US" altLang="zh-TW" sz="2000" spc="100" dirty="0">
              <a:latin typeface="標楷體" panose="03000509000000000000" pitchFamily="65" charset="-120"/>
              <a:ea typeface="標楷體" panose="03000509000000000000" pitchFamily="65" charset="-120"/>
            </a:endParaRPr>
          </a:p>
        </p:txBody>
      </p:sp>
      <p:graphicFrame>
        <p:nvGraphicFramePr>
          <p:cNvPr id="2" name="Table 1"/>
          <p:cNvGraphicFramePr>
            <a:graphicFrameLocks noGrp="1"/>
          </p:cNvGraphicFramePr>
          <p:nvPr>
            <p:extLst>
              <p:ext uri="{D42A27DB-BD31-4B8C-83A1-F6EECF244321}">
                <p14:modId xmlns:p14="http://schemas.microsoft.com/office/powerpoint/2010/main" val="1585080124"/>
              </p:ext>
            </p:extLst>
          </p:nvPr>
        </p:nvGraphicFramePr>
        <p:xfrm>
          <a:off x="8046721" y="2853374"/>
          <a:ext cx="3161210" cy="3325223"/>
        </p:xfrm>
        <a:graphic>
          <a:graphicData uri="http://schemas.openxmlformats.org/drawingml/2006/table">
            <a:tbl>
              <a:tblPr firstRow="1" bandRow="1"/>
              <a:tblGrid>
                <a:gridCol w="574765">
                  <a:extLst>
                    <a:ext uri="{9D8B030D-6E8A-4147-A177-3AD203B41FA5}">
                      <a16:colId xmlns:a16="http://schemas.microsoft.com/office/drawing/2014/main" val="4244346963"/>
                    </a:ext>
                  </a:extLst>
                </a:gridCol>
                <a:gridCol w="1083294">
                  <a:extLst>
                    <a:ext uri="{9D8B030D-6E8A-4147-A177-3AD203B41FA5}">
                      <a16:colId xmlns:a16="http://schemas.microsoft.com/office/drawing/2014/main" val="2955968586"/>
                    </a:ext>
                  </a:extLst>
                </a:gridCol>
                <a:gridCol w="1503151">
                  <a:extLst>
                    <a:ext uri="{9D8B030D-6E8A-4147-A177-3AD203B41FA5}">
                      <a16:colId xmlns:a16="http://schemas.microsoft.com/office/drawing/2014/main" val="1229940529"/>
                    </a:ext>
                  </a:extLst>
                </a:gridCol>
              </a:tblGrid>
              <a:tr h="482217">
                <a:tc>
                  <a:txBody>
                    <a:bodyPr/>
                    <a:lstStyle/>
                    <a:p>
                      <a:pPr algn="ctr">
                        <a:lnSpc>
                          <a:spcPct val="107000"/>
                        </a:lnSpc>
                        <a:spcAft>
                          <a:spcPts val="800"/>
                        </a:spcAft>
                      </a:pPr>
                      <a:r>
                        <a:rPr lang="zh-TW" sz="1100" b="1" dirty="0">
                          <a:effectLst/>
                          <a:latin typeface="Times New Roman" panose="02020603050405020304" pitchFamily="18" charset="0"/>
                          <a:ea typeface="標楷體" panose="03000509000000000000" pitchFamily="65" charset="-120"/>
                          <a:cs typeface="Times New Roman" panose="02020603050405020304" pitchFamily="18" charset="0"/>
                        </a:rPr>
                        <a:t>年份</a:t>
                      </a:r>
                      <a:endParaRPr lang="en-US" sz="1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a:lnSpc>
                          <a:spcPct val="107000"/>
                        </a:lnSpc>
                        <a:spcAft>
                          <a:spcPts val="800"/>
                        </a:spcAft>
                      </a:pPr>
                      <a:r>
                        <a:rPr lang="zh-TW" sz="1100" b="1" dirty="0">
                          <a:effectLst/>
                          <a:latin typeface="Times New Roman" panose="02020603050405020304" pitchFamily="18" charset="0"/>
                          <a:ea typeface="標楷體" panose="03000509000000000000" pitchFamily="65" charset="-120"/>
                          <a:cs typeface="Times New Roman" panose="02020603050405020304" pitchFamily="18" charset="0"/>
                        </a:rPr>
                        <a:t>電腦罪案數目</a:t>
                      </a:r>
                      <a:endParaRPr lang="en-US" sz="1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a:lnSpc>
                          <a:spcPct val="107000"/>
                        </a:lnSpc>
                        <a:spcAft>
                          <a:spcPts val="800"/>
                        </a:spcAft>
                      </a:pPr>
                      <a:r>
                        <a:rPr lang="zh-TW" sz="1100" b="1" dirty="0">
                          <a:effectLst/>
                          <a:latin typeface="Times New Roman" panose="02020603050405020304" pitchFamily="18" charset="0"/>
                          <a:ea typeface="標楷體" panose="03000509000000000000" pitchFamily="65" charset="-120"/>
                          <a:cs typeface="Times New Roman" panose="02020603050405020304" pitchFamily="18" charset="0"/>
                        </a:rPr>
                        <a:t>財政損失總數</a:t>
                      </a:r>
                      <a:endParaRPr lang="en-US" sz="1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107000"/>
                        </a:lnSpc>
                        <a:spcAft>
                          <a:spcPts val="800"/>
                        </a:spcAft>
                      </a:pPr>
                      <a:r>
                        <a:rPr lang="en-US" sz="1100" b="1" dirty="0">
                          <a:effectLst/>
                          <a:latin typeface="Times New Roman" panose="02020603050405020304" pitchFamily="18" charset="0"/>
                          <a:ea typeface="標楷體" panose="03000509000000000000" pitchFamily="65" charset="-120"/>
                          <a:cs typeface="Times New Roman" panose="02020603050405020304" pitchFamily="18" charset="0"/>
                        </a:rPr>
                        <a:t> ( </a:t>
                      </a:r>
                      <a:r>
                        <a:rPr lang="zh-TW" sz="1100" b="1" dirty="0">
                          <a:effectLst/>
                          <a:latin typeface="Times New Roman" panose="02020603050405020304" pitchFamily="18" charset="0"/>
                          <a:ea typeface="標楷體" panose="03000509000000000000" pitchFamily="65" charset="-120"/>
                          <a:cs typeface="Times New Roman" panose="02020603050405020304" pitchFamily="18" charset="0"/>
                        </a:rPr>
                        <a:t>百萬港幣計</a:t>
                      </a:r>
                      <a:r>
                        <a:rPr lang="en-US" sz="1100" b="1"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en-US" sz="1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extLst>
                  <a:ext uri="{0D108BD9-81ED-4DB2-BD59-A6C34878D82A}">
                    <a16:rowId xmlns:a16="http://schemas.microsoft.com/office/drawing/2014/main" val="2995601415"/>
                  </a:ext>
                </a:extLst>
              </a:tr>
              <a:tr h="346676">
                <a:tc>
                  <a:txBody>
                    <a:bodyPr/>
                    <a:lstStyle/>
                    <a:p>
                      <a:pPr algn="ctr">
                        <a:lnSpc>
                          <a:spcPct val="107000"/>
                        </a:lnSpc>
                        <a:spcAft>
                          <a:spcPts val="800"/>
                        </a:spcAft>
                      </a:pPr>
                      <a:r>
                        <a:rPr lang="en-US" sz="1100" dirty="0">
                          <a:effectLst/>
                          <a:latin typeface="Times New Roman" panose="02020603050405020304" pitchFamily="18" charset="0"/>
                          <a:ea typeface="標楷體" panose="03000509000000000000" pitchFamily="65" charset="-120"/>
                          <a:cs typeface="Times New Roman" panose="02020603050405020304" pitchFamily="18" charset="0"/>
                        </a:rPr>
                        <a:t>2014</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標楷體" panose="03000509000000000000" pitchFamily="65" charset="-120"/>
                          <a:cs typeface="Times New Roman" panose="02020603050405020304" pitchFamily="18" charset="0"/>
                        </a:rPr>
                        <a:t>6778</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標楷體" panose="03000509000000000000" pitchFamily="65" charset="-120"/>
                          <a:cs typeface="Times New Roman" panose="02020603050405020304" pitchFamily="18" charset="0"/>
                        </a:rPr>
                        <a:t>1201</a:t>
                      </a:r>
                    </a:p>
                  </a:txBody>
                  <a:tcPr marL="74295" marR="74295" marT="74295" marB="7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9464603"/>
                  </a:ext>
                </a:extLst>
              </a:tr>
              <a:tr h="346676">
                <a:tc>
                  <a:txBody>
                    <a:bodyPr/>
                    <a:lstStyle/>
                    <a:p>
                      <a:pPr algn="ctr">
                        <a:lnSpc>
                          <a:spcPct val="107000"/>
                        </a:lnSpc>
                        <a:spcAft>
                          <a:spcPts val="800"/>
                        </a:spcAft>
                      </a:pPr>
                      <a:r>
                        <a:rPr lang="en-US" sz="1100">
                          <a:effectLst/>
                          <a:latin typeface="Times New Roman" panose="02020603050405020304" pitchFamily="18" charset="0"/>
                          <a:ea typeface="標楷體" panose="03000509000000000000" pitchFamily="65" charset="-120"/>
                          <a:cs typeface="Times New Roman" panose="02020603050405020304" pitchFamily="18" charset="0"/>
                        </a:rPr>
                        <a:t>2015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標楷體" panose="03000509000000000000" pitchFamily="65" charset="-120"/>
                          <a:cs typeface="Times New Roman" panose="02020603050405020304" pitchFamily="18" charset="0"/>
                        </a:rPr>
                        <a:t>6862</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標楷體" panose="03000509000000000000" pitchFamily="65" charset="-120"/>
                          <a:cs typeface="Times New Roman" panose="02020603050405020304" pitchFamily="18" charset="0"/>
                        </a:rPr>
                        <a:t>1828</a:t>
                      </a:r>
                    </a:p>
                  </a:txBody>
                  <a:tcPr marL="74295" marR="74295" marT="74295" marB="7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668529"/>
                  </a:ext>
                </a:extLst>
              </a:tr>
              <a:tr h="346676">
                <a:tc>
                  <a:txBody>
                    <a:bodyPr/>
                    <a:lstStyle/>
                    <a:p>
                      <a:pPr algn="ctr">
                        <a:lnSpc>
                          <a:spcPct val="107000"/>
                        </a:lnSpc>
                        <a:spcAft>
                          <a:spcPts val="800"/>
                        </a:spcAft>
                      </a:pPr>
                      <a:r>
                        <a:rPr lang="en-US" sz="1100">
                          <a:effectLst/>
                          <a:latin typeface="Times New Roman" panose="02020603050405020304" pitchFamily="18" charset="0"/>
                          <a:ea typeface="標楷體" panose="03000509000000000000" pitchFamily="65" charset="-120"/>
                          <a:cs typeface="Times New Roman" panose="02020603050405020304" pitchFamily="18" charset="0"/>
                        </a:rPr>
                        <a:t>2016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100">
                          <a:effectLst/>
                          <a:latin typeface="Times New Roman" panose="02020603050405020304" pitchFamily="18" charset="0"/>
                          <a:ea typeface="標楷體" panose="03000509000000000000" pitchFamily="65" charset="-120"/>
                          <a:cs typeface="Times New Roman" panose="02020603050405020304" pitchFamily="18" charset="0"/>
                        </a:rPr>
                        <a:t>5939</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標楷體" panose="03000509000000000000" pitchFamily="65" charset="-120"/>
                          <a:cs typeface="Times New Roman" panose="02020603050405020304" pitchFamily="18" charset="0"/>
                        </a:rPr>
                        <a:t>2300</a:t>
                      </a:r>
                    </a:p>
                  </a:txBody>
                  <a:tcPr marL="74295" marR="74295" marT="74295" marB="7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08273"/>
                  </a:ext>
                </a:extLst>
              </a:tr>
              <a:tr h="346676">
                <a:tc>
                  <a:txBody>
                    <a:bodyPr/>
                    <a:lstStyle/>
                    <a:p>
                      <a:pPr algn="ctr">
                        <a:lnSpc>
                          <a:spcPct val="107000"/>
                        </a:lnSpc>
                        <a:spcAft>
                          <a:spcPts val="800"/>
                        </a:spcAft>
                      </a:pPr>
                      <a:r>
                        <a:rPr lang="en-US" sz="1100" dirty="0">
                          <a:effectLst/>
                          <a:latin typeface="Times New Roman" panose="02020603050405020304" pitchFamily="18" charset="0"/>
                          <a:ea typeface="標楷體" panose="03000509000000000000" pitchFamily="65" charset="-120"/>
                          <a:cs typeface="Times New Roman" panose="02020603050405020304" pitchFamily="18" charset="0"/>
                        </a:rPr>
                        <a:t>2017</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標楷體" panose="03000509000000000000" pitchFamily="65" charset="-120"/>
                          <a:cs typeface="Times New Roman" panose="02020603050405020304" pitchFamily="18" charset="0"/>
                        </a:rPr>
                        <a:t>5567</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標楷體" panose="03000509000000000000" pitchFamily="65" charset="-120"/>
                          <a:cs typeface="Times New Roman" panose="02020603050405020304" pitchFamily="18" charset="0"/>
                        </a:rPr>
                        <a:t>1393</a:t>
                      </a:r>
                    </a:p>
                  </a:txBody>
                  <a:tcPr marL="74295" marR="74295" marT="74295" marB="7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297381"/>
                  </a:ext>
                </a:extLst>
              </a:tr>
              <a:tr h="346676">
                <a:tc>
                  <a:txBody>
                    <a:bodyPr/>
                    <a:lstStyle/>
                    <a:p>
                      <a:pPr algn="ctr">
                        <a:lnSpc>
                          <a:spcPct val="107000"/>
                        </a:lnSpc>
                        <a:spcAft>
                          <a:spcPts val="800"/>
                        </a:spcAft>
                      </a:pPr>
                      <a:r>
                        <a:rPr lang="en-US" sz="1100">
                          <a:effectLst/>
                          <a:latin typeface="Times New Roman" panose="02020603050405020304" pitchFamily="18" charset="0"/>
                          <a:ea typeface="標楷體" panose="03000509000000000000" pitchFamily="65" charset="-120"/>
                          <a:cs typeface="Times New Roman" panose="02020603050405020304" pitchFamily="18" charset="0"/>
                        </a:rPr>
                        <a:t>2018</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100">
                          <a:effectLst/>
                          <a:latin typeface="Times New Roman" panose="02020603050405020304" pitchFamily="18" charset="0"/>
                          <a:ea typeface="標楷體" panose="03000509000000000000" pitchFamily="65" charset="-120"/>
                          <a:cs typeface="Times New Roman" panose="02020603050405020304" pitchFamily="18" charset="0"/>
                        </a:rPr>
                        <a:t>7838</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標楷體" panose="03000509000000000000" pitchFamily="65" charset="-120"/>
                          <a:cs typeface="Times New Roman" panose="02020603050405020304" pitchFamily="18" charset="0"/>
                        </a:rPr>
                        <a:t>2771</a:t>
                      </a:r>
                    </a:p>
                  </a:txBody>
                  <a:tcPr marL="74295" marR="74295" marT="74295" marB="7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072240"/>
                  </a:ext>
                </a:extLst>
              </a:tr>
              <a:tr h="346676">
                <a:tc>
                  <a:txBody>
                    <a:bodyPr/>
                    <a:lstStyle/>
                    <a:p>
                      <a:pPr algn="ctr">
                        <a:lnSpc>
                          <a:spcPct val="107000"/>
                        </a:lnSpc>
                        <a:spcAft>
                          <a:spcPts val="800"/>
                        </a:spcAft>
                      </a:pPr>
                      <a:r>
                        <a:rPr lang="en-US" sz="1100">
                          <a:effectLst/>
                          <a:latin typeface="Times New Roman" panose="02020603050405020304" pitchFamily="18" charset="0"/>
                          <a:ea typeface="標楷體" panose="03000509000000000000" pitchFamily="65" charset="-120"/>
                          <a:cs typeface="Times New Roman" panose="02020603050405020304" pitchFamily="18" charset="0"/>
                        </a:rPr>
                        <a:t>2019</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100">
                          <a:effectLst/>
                          <a:latin typeface="Times New Roman" panose="02020603050405020304" pitchFamily="18" charset="0"/>
                          <a:ea typeface="標楷體" panose="03000509000000000000" pitchFamily="65" charset="-120"/>
                          <a:cs typeface="Times New Roman" panose="02020603050405020304" pitchFamily="18" charset="0"/>
                        </a:rPr>
                        <a:t>8322</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標楷體" panose="03000509000000000000" pitchFamily="65" charset="-120"/>
                          <a:cs typeface="Times New Roman" panose="02020603050405020304" pitchFamily="18" charset="0"/>
                        </a:rPr>
                        <a:t>2906</a:t>
                      </a:r>
                    </a:p>
                  </a:txBody>
                  <a:tcPr marL="74295" marR="74295" marT="74295" marB="7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8411291"/>
                  </a:ext>
                </a:extLst>
              </a:tr>
              <a:tr h="346676">
                <a:tc>
                  <a:txBody>
                    <a:bodyPr/>
                    <a:lstStyle/>
                    <a:p>
                      <a:pPr algn="ctr">
                        <a:lnSpc>
                          <a:spcPct val="107000"/>
                        </a:lnSpc>
                        <a:spcAft>
                          <a:spcPts val="800"/>
                        </a:spcAft>
                      </a:pPr>
                      <a:r>
                        <a:rPr lang="en-US" sz="1100">
                          <a:effectLst/>
                          <a:latin typeface="Times New Roman" panose="02020603050405020304" pitchFamily="18" charset="0"/>
                          <a:ea typeface="標楷體" panose="03000509000000000000" pitchFamily="65" charset="-120"/>
                          <a:cs typeface="Times New Roman" panose="02020603050405020304" pitchFamily="18" charset="0"/>
                        </a:rPr>
                        <a:t>2020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100">
                          <a:effectLst/>
                          <a:latin typeface="Times New Roman" panose="02020603050405020304" pitchFamily="18" charset="0"/>
                          <a:ea typeface="標楷體" panose="03000509000000000000" pitchFamily="65" charset="-120"/>
                          <a:cs typeface="Times New Roman" panose="02020603050405020304" pitchFamily="18" charset="0"/>
                        </a:rPr>
                        <a:t>12916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標楷體" panose="03000509000000000000" pitchFamily="65" charset="-120"/>
                          <a:cs typeface="Times New Roman" panose="02020603050405020304" pitchFamily="18" charset="0"/>
                        </a:rPr>
                        <a:t>2964</a:t>
                      </a:r>
                    </a:p>
                  </a:txBody>
                  <a:tcPr marL="74295" marR="74295" marT="74295" marB="7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9039122"/>
                  </a:ext>
                </a:extLst>
              </a:tr>
              <a:tr h="346676">
                <a:tc>
                  <a:txBody>
                    <a:bodyPr/>
                    <a:lstStyle/>
                    <a:p>
                      <a:pPr algn="ctr">
                        <a:lnSpc>
                          <a:spcPct val="107000"/>
                        </a:lnSpc>
                        <a:spcAft>
                          <a:spcPts val="800"/>
                        </a:spcAft>
                      </a:pPr>
                      <a:r>
                        <a:rPr lang="en-US" sz="1100">
                          <a:effectLst/>
                          <a:latin typeface="Times New Roman" panose="02020603050405020304" pitchFamily="18" charset="0"/>
                          <a:ea typeface="標楷體" panose="03000509000000000000" pitchFamily="65" charset="-120"/>
                          <a:cs typeface="Times New Roman" panose="02020603050405020304" pitchFamily="18" charset="0"/>
                        </a:rPr>
                        <a:t>2021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100">
                          <a:effectLst/>
                          <a:latin typeface="Times New Roman" panose="02020603050405020304" pitchFamily="18" charset="0"/>
                          <a:ea typeface="標楷體" panose="03000509000000000000" pitchFamily="65" charset="-120"/>
                          <a:cs typeface="Times New Roman" panose="02020603050405020304" pitchFamily="18" charset="0"/>
                        </a:rPr>
                        <a:t>16159</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標楷體" panose="03000509000000000000" pitchFamily="65" charset="-120"/>
                          <a:cs typeface="Times New Roman" panose="02020603050405020304" pitchFamily="18" charset="0"/>
                        </a:rPr>
                        <a:t>3024</a:t>
                      </a:r>
                    </a:p>
                  </a:txBody>
                  <a:tcPr marL="74295" marR="74295" marT="74295" marB="7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4575535"/>
                  </a:ext>
                </a:extLst>
              </a:tr>
            </a:tbl>
          </a:graphicData>
        </a:graphic>
      </p:graphicFrame>
    </p:spTree>
    <p:extLst>
      <p:ext uri="{BB962C8B-B14F-4D97-AF65-F5344CB8AC3E}">
        <p14:creationId xmlns:p14="http://schemas.microsoft.com/office/powerpoint/2010/main" val="8460080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855F56A-375B-4C39-A061-0F3CF2E61AB1}"/>
              </a:ext>
            </a:extLst>
          </p:cNvPr>
          <p:cNvSpPr txBox="1"/>
          <p:nvPr/>
        </p:nvSpPr>
        <p:spPr>
          <a:xfrm>
            <a:off x="583297" y="1737490"/>
            <a:ext cx="10997411" cy="954107"/>
          </a:xfrm>
          <a:prstGeom prst="rect">
            <a:avLst/>
          </a:prstGeom>
          <a:noFill/>
        </p:spPr>
        <p:txBody>
          <a:bodyPr wrap="square">
            <a:spAutoFit/>
          </a:bodyPr>
          <a:lstStyle/>
          <a:p>
            <a:pPr algn="just" hangingPunct="0"/>
            <a:r>
              <a:rPr lang="zh-CN" altLang="en-US" sz="2800" spc="100" dirty="0" smtClean="0">
                <a:latin typeface="DFKai-SB" panose="03000509000000000000" pitchFamily="65" charset="-120"/>
                <a:ea typeface="DFKai-SB" panose="03000509000000000000" pitchFamily="65" charset="-120"/>
              </a:rPr>
              <a:t>許多</a:t>
            </a:r>
            <a:r>
              <a:rPr lang="zh-CN" altLang="en-US" sz="2800" spc="100" dirty="0">
                <a:latin typeface="DFKai-SB" panose="03000509000000000000" pitchFamily="65" charset="-120"/>
                <a:ea typeface="DFKai-SB" panose="03000509000000000000" pitchFamily="65" charset="-120"/>
              </a:rPr>
              <a:t>國家和</a:t>
            </a:r>
            <a:r>
              <a:rPr lang="zh-CN" altLang="en-US" sz="2800" spc="100" dirty="0" smtClean="0">
                <a:latin typeface="DFKai-SB" panose="03000509000000000000" pitchFamily="65" charset="-120"/>
                <a:ea typeface="DFKai-SB" panose="03000509000000000000" pitchFamily="65" charset="-120"/>
              </a:rPr>
              <a:t>地區通過立法</a:t>
            </a:r>
            <a:r>
              <a:rPr lang="zh-TW" altLang="en-US" sz="2800" kern="100" spc="100" dirty="0" smtClean="0">
                <a:latin typeface="DFKai-SB" panose="03000509000000000000" pitchFamily="65" charset="-120"/>
                <a:ea typeface="DFKai-SB" panose="03000509000000000000" pitchFamily="65" charset="-120"/>
                <a:cs typeface="Times New Roman" panose="02020603050405020304" pitchFamily="18" charset="0"/>
              </a:rPr>
              <a:t>、修訂現行法例等方式致力</a:t>
            </a:r>
            <a:r>
              <a:rPr lang="zh-TW" altLang="en-US" sz="2800" kern="100" spc="100" dirty="0">
                <a:latin typeface="DFKai-SB" panose="03000509000000000000" pitchFamily="65" charset="-120"/>
                <a:ea typeface="DFKai-SB" panose="03000509000000000000" pitchFamily="65" charset="-120"/>
                <a:cs typeface="Times New Roman" panose="02020603050405020304" pitchFamily="18" charset="0"/>
              </a:rPr>
              <a:t>遏止虛假資訊的</a:t>
            </a:r>
            <a:r>
              <a:rPr lang="zh-TW" altLang="en-US" sz="2800" kern="100" spc="100" dirty="0" smtClean="0">
                <a:latin typeface="DFKai-SB" panose="03000509000000000000" pitchFamily="65" charset="-120"/>
                <a:ea typeface="DFKai-SB" panose="03000509000000000000" pitchFamily="65" charset="-120"/>
                <a:cs typeface="Times New Roman" panose="02020603050405020304" pitchFamily="18" charset="0"/>
              </a:rPr>
              <a:t>散播，</a:t>
            </a:r>
            <a:r>
              <a:rPr lang="zh-CN" altLang="en-US" sz="2800" kern="100" spc="100" dirty="0" smtClean="0">
                <a:latin typeface="DFKai-SB" panose="03000509000000000000" pitchFamily="65" charset="-120"/>
                <a:ea typeface="DFKai-SB" panose="03000509000000000000" pitchFamily="65" charset="-120"/>
                <a:cs typeface="Times New Roman" panose="02020603050405020304" pitchFamily="18" charset="0"/>
              </a:rPr>
              <a:t>保障</a:t>
            </a:r>
            <a:r>
              <a:rPr lang="zh-CN" altLang="en-US" sz="2800" kern="100" spc="100" dirty="0">
                <a:latin typeface="DFKai-SB" panose="03000509000000000000" pitchFamily="65" charset="-120"/>
                <a:ea typeface="DFKai-SB" panose="03000509000000000000" pitchFamily="65" charset="-120"/>
                <a:cs typeface="Times New Roman" panose="02020603050405020304" pitchFamily="18" charset="0"/>
              </a:rPr>
              <a:t>國家安全、維護社會穩定、</a:t>
            </a:r>
            <a:r>
              <a:rPr lang="zh-TW" altLang="en-US" sz="2800" spc="100" dirty="0">
                <a:latin typeface="標楷體" panose="03000509000000000000" pitchFamily="65" charset="-120"/>
                <a:ea typeface="標楷體" panose="03000509000000000000" pitchFamily="65" charset="-120"/>
              </a:rPr>
              <a:t>保護</a:t>
            </a:r>
            <a:r>
              <a:rPr lang="zh-TW" altLang="en-US" sz="2800" b="0" i="0" spc="100" dirty="0" smtClean="0">
                <a:effectLst/>
                <a:latin typeface="標楷體" panose="03000509000000000000" pitchFamily="65" charset="-120"/>
                <a:ea typeface="標楷體" panose="03000509000000000000" pitchFamily="65" charset="-120"/>
              </a:rPr>
              <a:t>個人</a:t>
            </a:r>
            <a:r>
              <a:rPr lang="zh-TW" altLang="en-US" sz="2800" spc="100" dirty="0" smtClean="0">
                <a:latin typeface="標楷體" panose="03000509000000000000" pitchFamily="65" charset="-120"/>
                <a:ea typeface="標楷體" panose="03000509000000000000" pitchFamily="65" charset="-120"/>
              </a:rPr>
              <a:t>權益與</a:t>
            </a:r>
            <a:r>
              <a:rPr lang="zh-TW" altLang="en-US" sz="2800" spc="100" dirty="0">
                <a:latin typeface="標楷體" panose="03000509000000000000" pitchFamily="65" charset="-120"/>
                <a:ea typeface="標楷體" panose="03000509000000000000" pitchFamily="65" charset="-120"/>
              </a:rPr>
              <a:t>私隱</a:t>
            </a:r>
            <a:r>
              <a:rPr lang="zh-CN" altLang="en-US" sz="2800" spc="100" dirty="0">
                <a:latin typeface="標楷體" panose="03000509000000000000" pitchFamily="65" charset="-120"/>
                <a:ea typeface="標楷體" panose="03000509000000000000" pitchFamily="65" charset="-120"/>
              </a:rPr>
              <a:t>。</a:t>
            </a:r>
          </a:p>
        </p:txBody>
      </p:sp>
      <p:sp>
        <p:nvSpPr>
          <p:cNvPr id="10" name="Freeform 5">
            <a:extLst>
              <a:ext uri="{FF2B5EF4-FFF2-40B4-BE49-F238E27FC236}">
                <a16:creationId xmlns:a16="http://schemas.microsoft.com/office/drawing/2014/main" id="{8B0B8A5D-B868-4457-B59A-957441F628AD}"/>
              </a:ext>
            </a:extLst>
          </p:cNvPr>
          <p:cNvSpPr/>
          <p:nvPr/>
        </p:nvSpPr>
        <p:spPr bwMode="auto">
          <a:xfrm>
            <a:off x="2578735" y="116913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1" name="任意多边形: 形状 10">
            <a:extLst>
              <a:ext uri="{FF2B5EF4-FFF2-40B4-BE49-F238E27FC236}">
                <a16:creationId xmlns:a16="http://schemas.microsoft.com/office/drawing/2014/main" id="{4EB6A4DD-4523-4F58-AEFD-CD4100464264}"/>
              </a:ext>
            </a:extLst>
          </p:cNvPr>
          <p:cNvSpPr/>
          <p:nvPr/>
        </p:nvSpPr>
        <p:spPr>
          <a:xfrm>
            <a:off x="3007342" y="1103695"/>
            <a:ext cx="6000206"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2800" b="1" dirty="0" smtClean="0">
                <a:latin typeface="DFKai-SB" panose="03000509000000000000" pitchFamily="65" charset="-120"/>
                <a:ea typeface="DFKai-SB" panose="03000509000000000000" pitchFamily="65" charset="-120"/>
              </a:rPr>
              <a:t>應對不當使用</a:t>
            </a:r>
            <a:r>
              <a:rPr lang="zh-CN" altLang="en-US" sz="2800" b="1" spc="100" dirty="0" smtClean="0">
                <a:latin typeface="DFKai-SB" panose="03000509000000000000" pitchFamily="65" charset="-120"/>
                <a:ea typeface="DFKai-SB" panose="03000509000000000000" pitchFamily="65" charset="-120"/>
              </a:rPr>
              <a:t>資訊科技</a:t>
            </a:r>
            <a:r>
              <a:rPr lang="zh-CN" altLang="en-US" sz="2800" b="1" spc="100" dirty="0">
                <a:latin typeface="DFKai-SB" panose="03000509000000000000" pitchFamily="65" charset="-120"/>
                <a:ea typeface="DFKai-SB" panose="03000509000000000000" pitchFamily="65" charset="-120"/>
              </a:rPr>
              <a:t>的</a:t>
            </a:r>
            <a:r>
              <a:rPr lang="zh-CN" altLang="en-US" sz="2800" b="1" spc="100" dirty="0" smtClean="0">
                <a:latin typeface="DFKai-SB" panose="03000509000000000000" pitchFamily="65" charset="-120"/>
                <a:ea typeface="DFKai-SB" panose="03000509000000000000" pitchFamily="65" charset="-120"/>
              </a:rPr>
              <a:t>法律</a:t>
            </a:r>
            <a:r>
              <a:rPr lang="zh-TW" altLang="en-US" sz="2800" b="1" spc="100" dirty="0" smtClean="0">
                <a:latin typeface="DFKai-SB" panose="03000509000000000000" pitchFamily="65" charset="-120"/>
                <a:ea typeface="DFKai-SB" panose="03000509000000000000" pitchFamily="65" charset="-120"/>
              </a:rPr>
              <a:t>舉隅</a:t>
            </a:r>
            <a:endParaRPr lang="zh-CN" altLang="en-US" sz="2800" b="1" strike="sngStrike" spc="100" dirty="0">
              <a:latin typeface="DFKai-SB" panose="03000509000000000000" pitchFamily="65" charset="-120"/>
              <a:ea typeface="DFKai-SB" panose="03000509000000000000" pitchFamily="65" charset="-120"/>
            </a:endParaRPr>
          </a:p>
        </p:txBody>
      </p:sp>
      <p:sp>
        <p:nvSpPr>
          <p:cNvPr id="13" name="Rectangle 4">
            <a:extLst>
              <a:ext uri="{FF2B5EF4-FFF2-40B4-BE49-F238E27FC236}">
                <a16:creationId xmlns:a16="http://schemas.microsoft.com/office/drawing/2014/main" id="{77160BC7-3D87-471B-A219-B3F7A6CBBFEA}"/>
              </a:ext>
            </a:extLst>
          </p:cNvPr>
          <p:cNvSpPr/>
          <p:nvPr/>
        </p:nvSpPr>
        <p:spPr>
          <a:xfrm>
            <a:off x="641397" y="3166123"/>
            <a:ext cx="5111889" cy="3408848"/>
          </a:xfrm>
          <a:prstGeom prst="rect">
            <a:avLst/>
          </a:prstGeom>
          <a:solidFill>
            <a:schemeClr val="bg1"/>
          </a:solidFill>
          <a:ln>
            <a:noFill/>
          </a:ln>
          <a:effectLst>
            <a:outerShdw blurRad="190500" dist="508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solidFill>
                <a:srgbClr val="FF0000"/>
              </a:solidFill>
              <a:latin typeface="Microsoft JhengHei" panose="020B0604030504040204" pitchFamily="34" charset="-120"/>
              <a:ea typeface="Microsoft JhengHei" panose="020B0604030504040204" pitchFamily="34" charset="-120"/>
            </a:endParaRPr>
          </a:p>
        </p:txBody>
      </p:sp>
      <p:sp>
        <p:nvSpPr>
          <p:cNvPr id="14" name="TextBox 5">
            <a:extLst>
              <a:ext uri="{FF2B5EF4-FFF2-40B4-BE49-F238E27FC236}">
                <a16:creationId xmlns:a16="http://schemas.microsoft.com/office/drawing/2014/main" id="{20882CDA-B49D-46B0-BE1C-769319D227B2}"/>
              </a:ext>
            </a:extLst>
          </p:cNvPr>
          <p:cNvSpPr txBox="1"/>
          <p:nvPr/>
        </p:nvSpPr>
        <p:spPr>
          <a:xfrm>
            <a:off x="974483" y="3331964"/>
            <a:ext cx="4504460" cy="1200329"/>
          </a:xfrm>
          <a:prstGeom prst="rect">
            <a:avLst/>
          </a:prstGeom>
          <a:noFill/>
        </p:spPr>
        <p:txBody>
          <a:bodyPr wrap="square" rtlCol="0">
            <a:spAutoFit/>
          </a:bodyPr>
          <a:lstStyle/>
          <a:p>
            <a:pPr algn="just"/>
            <a:r>
              <a:rPr lang="en-US" altLang="zh-CN" sz="2400" spc="1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spc="100" dirty="0">
                <a:latin typeface="Times New Roman" panose="02020603050405020304" pitchFamily="18" charset="0"/>
                <a:ea typeface="DFKai-SB" panose="03000509000000000000" pitchFamily="65" charset="-120"/>
                <a:cs typeface="Times New Roman" panose="02020603050405020304" pitchFamily="18" charset="0"/>
              </a:rPr>
              <a:t>11</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月，</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加拿大</a:t>
            </a: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政府</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提出新法規旨在</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適應資訊</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時代</a:t>
            </a: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的</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需要</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，更好</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保</a:t>
            </a: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障</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公民</a:t>
            </a: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私</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隱</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spc="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8" name="Rectangle 4">
            <a:extLst>
              <a:ext uri="{FF2B5EF4-FFF2-40B4-BE49-F238E27FC236}">
                <a16:creationId xmlns:a16="http://schemas.microsoft.com/office/drawing/2014/main" id="{D7407CB1-267F-455C-8F8D-AAB0C712F854}"/>
              </a:ext>
            </a:extLst>
          </p:cNvPr>
          <p:cNvSpPr/>
          <p:nvPr/>
        </p:nvSpPr>
        <p:spPr>
          <a:xfrm>
            <a:off x="6055325" y="3166123"/>
            <a:ext cx="5525383" cy="3408848"/>
          </a:xfrm>
          <a:prstGeom prst="rect">
            <a:avLst/>
          </a:prstGeom>
          <a:solidFill>
            <a:schemeClr val="bg1"/>
          </a:solidFill>
          <a:ln>
            <a:noFill/>
          </a:ln>
          <a:effectLst>
            <a:outerShdw blurRad="190500" dist="508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latin typeface="Microsoft JhengHei" panose="020B0604030504040204" pitchFamily="34" charset="-120"/>
              <a:ea typeface="Microsoft JhengHei" panose="020B0604030504040204" pitchFamily="34" charset="-120"/>
            </a:endParaRPr>
          </a:p>
        </p:txBody>
      </p:sp>
      <p:pic>
        <p:nvPicPr>
          <p:cNvPr id="36" name="图片 35">
            <a:extLst>
              <a:ext uri="{FF2B5EF4-FFF2-40B4-BE49-F238E27FC236}">
                <a16:creationId xmlns:a16="http://schemas.microsoft.com/office/drawing/2014/main" id="{C072A3BD-C15B-4678-917D-23CA2A217127}"/>
              </a:ext>
            </a:extLst>
          </p:cNvPr>
          <p:cNvPicPr>
            <a:picLocks noChangeAspect="1"/>
          </p:cNvPicPr>
          <p:nvPr/>
        </p:nvPicPr>
        <p:blipFill>
          <a:blip r:embed="rId3"/>
          <a:stretch>
            <a:fillRect/>
          </a:stretch>
        </p:blipFill>
        <p:spPr>
          <a:xfrm>
            <a:off x="410555" y="2977748"/>
            <a:ext cx="579170" cy="542591"/>
          </a:xfrm>
          <a:prstGeom prst="rect">
            <a:avLst/>
          </a:prstGeom>
        </p:spPr>
      </p:pic>
      <p:pic>
        <p:nvPicPr>
          <p:cNvPr id="37" name="图片 36">
            <a:extLst>
              <a:ext uri="{FF2B5EF4-FFF2-40B4-BE49-F238E27FC236}">
                <a16:creationId xmlns:a16="http://schemas.microsoft.com/office/drawing/2014/main" id="{B773D78F-4FDA-44F7-90AB-4C4CED3E8C00}"/>
              </a:ext>
            </a:extLst>
          </p:cNvPr>
          <p:cNvPicPr>
            <a:picLocks noChangeAspect="1"/>
          </p:cNvPicPr>
          <p:nvPr/>
        </p:nvPicPr>
        <p:blipFill>
          <a:blip r:embed="rId3"/>
          <a:stretch>
            <a:fillRect/>
          </a:stretch>
        </p:blipFill>
        <p:spPr>
          <a:xfrm>
            <a:off x="5765740" y="3011325"/>
            <a:ext cx="579170" cy="542591"/>
          </a:xfrm>
          <a:prstGeom prst="rect">
            <a:avLst/>
          </a:prstGeom>
        </p:spPr>
      </p:pic>
      <p:sp>
        <p:nvSpPr>
          <p:cNvPr id="15" name="文字方塊 14">
            <a:extLst>
              <a:ext uri="{FF2B5EF4-FFF2-40B4-BE49-F238E27FC236}">
                <a16:creationId xmlns:a16="http://schemas.microsoft.com/office/drawing/2014/main" id="{116553A3-8D6E-4E65-8623-3FDC0458867B}"/>
              </a:ext>
            </a:extLst>
          </p:cNvPr>
          <p:cNvSpPr txBox="1"/>
          <p:nvPr/>
        </p:nvSpPr>
        <p:spPr>
          <a:xfrm>
            <a:off x="974483" y="5995856"/>
            <a:ext cx="4394046" cy="461665"/>
          </a:xfrm>
          <a:prstGeom prst="rect">
            <a:avLst/>
          </a:prstGeom>
          <a:noFill/>
        </p:spPr>
        <p:txBody>
          <a:bodyPr wrap="square">
            <a:spAutoFit/>
          </a:bodyPr>
          <a:lstStyle/>
          <a:p>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資料來源</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Government of Canada</a:t>
            </a:r>
            <a:endParaRPr lang="en-US" altLang="zh-TW" sz="12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https://www.ic.gc.ca/eic/site/062.nsf/eng/h_00108.html)</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文字方塊 16">
            <a:extLst>
              <a:ext uri="{FF2B5EF4-FFF2-40B4-BE49-F238E27FC236}">
                <a16:creationId xmlns:a16="http://schemas.microsoft.com/office/drawing/2014/main" id="{04F08FBA-439B-472C-A03C-59CE2B8BDE77}"/>
              </a:ext>
            </a:extLst>
          </p:cNvPr>
          <p:cNvSpPr txBox="1"/>
          <p:nvPr/>
        </p:nvSpPr>
        <p:spPr>
          <a:xfrm>
            <a:off x="6256903" y="5872745"/>
            <a:ext cx="5364480" cy="646331"/>
          </a:xfrm>
          <a:prstGeom prst="rect">
            <a:avLst/>
          </a:prstGeom>
          <a:noFill/>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Personal Data Protection Commission Singapore (</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https://www.pdpc.gov.sg/Overview-of-PDPA/The-Legislation /Personal-Data-Protection-Act)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TextBox 5">
            <a:extLst>
              <a:ext uri="{FF2B5EF4-FFF2-40B4-BE49-F238E27FC236}">
                <a16:creationId xmlns:a16="http://schemas.microsoft.com/office/drawing/2014/main" id="{039A0CBE-B81A-440C-A201-0EC4CE062648}"/>
              </a:ext>
            </a:extLst>
          </p:cNvPr>
          <p:cNvSpPr txBox="1"/>
          <p:nvPr/>
        </p:nvSpPr>
        <p:spPr>
          <a:xfrm>
            <a:off x="6303834" y="3331964"/>
            <a:ext cx="5102917" cy="1200329"/>
          </a:xfrm>
          <a:prstGeom prst="rect">
            <a:avLst/>
          </a:prstGeom>
          <a:noFill/>
        </p:spPr>
        <p:txBody>
          <a:bodyPr wrap="square" rtlCol="0">
            <a:spAutoFit/>
          </a:bodyPr>
          <a:lstStyle/>
          <a:p>
            <a:pPr algn="just"/>
            <a:r>
              <a:rPr lang="en-US" altLang="zh-CN" sz="2400" spc="100" dirty="0" smtClean="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spc="100" dirty="0">
                <a:latin typeface="Times New Roman" panose="02020603050405020304" pitchFamily="18" charset="0"/>
                <a:ea typeface="DFKai-SB" panose="03000509000000000000" pitchFamily="65" charset="-120"/>
                <a:cs typeface="Times New Roman" panose="02020603050405020304" pitchFamily="18" charset="0"/>
              </a:rPr>
              <a:t>2</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月，新加坡</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分階段</a:t>
            </a: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實施法例</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加強機構問責制，進一步提升對個人資料的保護。</a:t>
            </a:r>
          </a:p>
        </p:txBody>
      </p:sp>
      <p:sp>
        <p:nvSpPr>
          <p:cNvPr id="20" name="任意多边形: 形状 4">
            <a:extLst>
              <a:ext uri="{FF2B5EF4-FFF2-40B4-BE49-F238E27FC236}">
                <a16:creationId xmlns:a16="http://schemas.microsoft.com/office/drawing/2014/main" id="{1233FBAC-8F26-4009-A61D-A8D94F7C1448}"/>
              </a:ext>
            </a:extLst>
          </p:cNvPr>
          <p:cNvSpPr/>
          <p:nvPr/>
        </p:nvSpPr>
        <p:spPr>
          <a:xfrm>
            <a:off x="3171508" y="278353"/>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spc="100" dirty="0">
                <a:solidFill>
                  <a:srgbClr val="FFFFFF"/>
                </a:solidFill>
                <a:latin typeface="DFKai-SB" panose="03000509000000000000" pitchFamily="65" charset="-120"/>
                <a:ea typeface="DFKai-SB" panose="03000509000000000000" pitchFamily="65" charset="-120"/>
              </a:rPr>
              <a:t>尊重他人遵守法律</a:t>
            </a:r>
          </a:p>
        </p:txBody>
      </p:sp>
      <p:pic>
        <p:nvPicPr>
          <p:cNvPr id="5" name="Picture 4">
            <a:hlinkClick r:id="rId4"/>
          </p:cNvPr>
          <p:cNvPicPr>
            <a:picLocks noChangeAspect="1"/>
          </p:cNvPicPr>
          <p:nvPr/>
        </p:nvPicPr>
        <p:blipFill>
          <a:blip r:embed="rId5"/>
          <a:stretch>
            <a:fillRect/>
          </a:stretch>
        </p:blipFill>
        <p:spPr>
          <a:xfrm>
            <a:off x="974483" y="4701779"/>
            <a:ext cx="4354621" cy="1073135"/>
          </a:xfrm>
          <a:prstGeom prst="rect">
            <a:avLst/>
          </a:prstGeom>
        </p:spPr>
      </p:pic>
      <p:pic>
        <p:nvPicPr>
          <p:cNvPr id="8" name="Picture 7">
            <a:hlinkClick r:id="rId6"/>
          </p:cNvPr>
          <p:cNvPicPr>
            <a:picLocks noChangeAspect="1"/>
          </p:cNvPicPr>
          <p:nvPr/>
        </p:nvPicPr>
        <p:blipFill>
          <a:blip r:embed="rId7"/>
          <a:stretch>
            <a:fillRect/>
          </a:stretch>
        </p:blipFill>
        <p:spPr>
          <a:xfrm>
            <a:off x="6959637" y="4623609"/>
            <a:ext cx="3959012" cy="1008349"/>
          </a:xfrm>
          <a:prstGeom prst="rect">
            <a:avLst/>
          </a:prstGeom>
        </p:spPr>
      </p:pic>
      <p:pic>
        <p:nvPicPr>
          <p:cNvPr id="23" name="Picture 22"/>
          <p:cNvPicPr>
            <a:picLocks noChangeAspect="1"/>
          </p:cNvPicPr>
          <p:nvPr/>
        </p:nvPicPr>
        <p:blipFill>
          <a:blip r:embed="rId8"/>
          <a:stretch>
            <a:fillRect/>
          </a:stretch>
        </p:blipFill>
        <p:spPr>
          <a:xfrm>
            <a:off x="229300" y="170616"/>
            <a:ext cx="1594256" cy="580365"/>
          </a:xfrm>
          <a:prstGeom prst="rect">
            <a:avLst/>
          </a:prstGeom>
        </p:spPr>
      </p:pic>
    </p:spTree>
    <p:extLst>
      <p:ext uri="{BB962C8B-B14F-4D97-AF65-F5344CB8AC3E}">
        <p14:creationId xmlns:p14="http://schemas.microsoft.com/office/powerpoint/2010/main" val="38006860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1B477A67-9BE0-3342-8167-507CC3A677A8}"/>
              </a:ext>
            </a:extLst>
          </p:cNvPr>
          <p:cNvSpPr/>
          <p:nvPr/>
        </p:nvSpPr>
        <p:spPr>
          <a:xfrm>
            <a:off x="382793" y="1664311"/>
            <a:ext cx="11319888" cy="1569660"/>
          </a:xfrm>
          <a:prstGeom prst="rect">
            <a:avLst/>
          </a:prstGeom>
          <a:ln w="38100">
            <a:solidFill>
              <a:srgbClr val="FF0000"/>
            </a:solidFill>
          </a:ln>
        </p:spPr>
        <p:txBody>
          <a:bodyPr wrap="square">
            <a:spAutoFit/>
          </a:bodyPr>
          <a:lstStyle/>
          <a:p>
            <a:pPr algn="just" hangingPunct="0"/>
            <a:r>
              <a:rPr lang="zh-TW" altLang="en-US" sz="2400" spc="100" dirty="0" smtClean="0">
                <a:latin typeface="標楷體" panose="03000509000000000000" pitchFamily="65" charset="-120"/>
                <a:ea typeface="標楷體" panose="03000509000000000000" pitchFamily="65" charset="-120"/>
              </a:rPr>
              <a:t>根據</a:t>
            </a:r>
            <a:r>
              <a:rPr lang="en-US" altLang="zh-TW" sz="2400" spc="100" dirty="0">
                <a:latin typeface="標楷體" panose="03000509000000000000" pitchFamily="65" charset="-120"/>
                <a:ea typeface="標楷體" panose="03000509000000000000" pitchFamily="65" charset="-120"/>
              </a:rPr>
              <a:t>《</a:t>
            </a:r>
            <a:r>
              <a:rPr lang="zh-CN" altLang="en-US" sz="2400" b="0" i="0" spc="100" dirty="0">
                <a:effectLst/>
                <a:latin typeface="標楷體" panose="03000509000000000000" pitchFamily="65" charset="-120"/>
                <a:ea typeface="標楷體" panose="03000509000000000000" pitchFamily="65" charset="-120"/>
              </a:rPr>
              <a:t>中華人民共和國國家安全法</a:t>
            </a:r>
            <a:r>
              <a:rPr lang="en-US" altLang="zh-TW" sz="2400" b="0" i="0" spc="100" dirty="0" smtClean="0">
                <a:effectLst/>
                <a:latin typeface="標楷體" panose="03000509000000000000" pitchFamily="65" charset="-120"/>
                <a:ea typeface="標楷體" panose="03000509000000000000" pitchFamily="65" charset="-120"/>
              </a:rPr>
              <a:t>》(</a:t>
            </a:r>
            <a:r>
              <a:rPr lang="en-US" altLang="zh-TW" sz="2400" b="0" i="0" spc="100" dirty="0" smtClean="0">
                <a:effectLst/>
                <a:latin typeface="Times New Roman" panose="02020603050405020304" pitchFamily="18" charset="0"/>
                <a:ea typeface="標楷體" panose="03000509000000000000" pitchFamily="65" charset="-120"/>
                <a:cs typeface="Times New Roman" panose="02020603050405020304" pitchFamily="18" charset="0"/>
              </a:rPr>
              <a:t>2015</a:t>
            </a:r>
            <a:r>
              <a:rPr lang="en-US" altLang="zh-TW" sz="2400" b="0" i="0" spc="100" dirty="0" smtClean="0">
                <a:effectLst/>
                <a:latin typeface="標楷體" panose="03000509000000000000" pitchFamily="65" charset="-120"/>
                <a:ea typeface="標楷體" panose="03000509000000000000" pitchFamily="65" charset="-120"/>
              </a:rPr>
              <a:t>)</a:t>
            </a:r>
            <a:r>
              <a:rPr lang="zh-TW" altLang="en-US" sz="2400" b="0" i="0" spc="100" dirty="0" smtClean="0">
                <a:effectLst/>
                <a:latin typeface="標楷體" panose="03000509000000000000" pitchFamily="65" charset="-120"/>
                <a:ea typeface="標楷體" panose="03000509000000000000" pitchFamily="65" charset="-120"/>
              </a:rPr>
              <a:t>第</a:t>
            </a:r>
            <a:r>
              <a:rPr lang="zh-TW" altLang="en-US" sz="2400" spc="100" dirty="0" smtClean="0">
                <a:latin typeface="標楷體" panose="03000509000000000000" pitchFamily="65" charset="-120"/>
                <a:ea typeface="標楷體" panose="03000509000000000000" pitchFamily="65" charset="-120"/>
              </a:rPr>
              <a:t>二</a:t>
            </a:r>
            <a:r>
              <a:rPr lang="zh-TW" altLang="en-US" sz="2400" spc="100" dirty="0">
                <a:latin typeface="標楷體" panose="03000509000000000000" pitchFamily="65" charset="-120"/>
                <a:ea typeface="標楷體" panose="03000509000000000000" pitchFamily="65" charset="-120"/>
              </a:rPr>
              <a:t>章第二十五條，國家建設網絡與信息安全保障</a:t>
            </a:r>
            <a:r>
              <a:rPr lang="zh-TW" altLang="en-US" sz="2400" spc="100" dirty="0" smtClean="0">
                <a:latin typeface="標楷體" panose="03000509000000000000" pitchFamily="65" charset="-120"/>
                <a:ea typeface="標楷體" panose="03000509000000000000" pitchFamily="65" charset="-120"/>
              </a:rPr>
              <a:t>體系以提升</a:t>
            </a:r>
            <a:r>
              <a:rPr lang="zh-TW" altLang="en-US" sz="2400" spc="100" dirty="0">
                <a:latin typeface="標楷體" panose="03000509000000000000" pitchFamily="65" charset="-120"/>
                <a:ea typeface="標楷體" panose="03000509000000000000" pitchFamily="65" charset="-120"/>
              </a:rPr>
              <a:t>網絡與信息安全保護能力，並</a:t>
            </a:r>
            <a:r>
              <a:rPr lang="zh-TW" altLang="en-US" sz="2400" spc="100" dirty="0" smtClean="0">
                <a:latin typeface="標楷體" panose="03000509000000000000" pitchFamily="65" charset="-120"/>
                <a:ea typeface="標楷體" panose="03000509000000000000" pitchFamily="65" charset="-120"/>
              </a:rPr>
              <a:t>「加強</a:t>
            </a:r>
            <a:r>
              <a:rPr lang="zh-TW" altLang="en-US" sz="2400" spc="100" dirty="0">
                <a:latin typeface="標楷體" panose="03000509000000000000" pitchFamily="65" charset="-120"/>
                <a:ea typeface="標楷體" panose="03000509000000000000" pitchFamily="65" charset="-120"/>
              </a:rPr>
              <a:t>網絡管理，防範、制止和依法懲治網絡攻擊、網絡入侵、網絡竊密、散布違法有害信息等網絡違法犯罪行為，維護國家網絡空間主權、安全和發展利益</a:t>
            </a:r>
            <a:r>
              <a:rPr lang="zh-TW" altLang="en-US" sz="2400" spc="100" dirty="0" smtClean="0">
                <a:latin typeface="標楷體" panose="03000509000000000000" pitchFamily="65" charset="-120"/>
                <a:ea typeface="標楷體" panose="03000509000000000000" pitchFamily="65" charset="-120"/>
              </a:rPr>
              <a:t>。」</a:t>
            </a:r>
            <a:endParaRPr lang="en-US" altLang="zh-CN" sz="2400" spc="100" dirty="0">
              <a:latin typeface="標楷體" panose="03000509000000000000" pitchFamily="65" charset="-120"/>
              <a:ea typeface="標楷體" panose="03000509000000000000" pitchFamily="65" charset="-120"/>
            </a:endParaRPr>
          </a:p>
        </p:txBody>
      </p:sp>
      <p:sp>
        <p:nvSpPr>
          <p:cNvPr id="21" name="文本框 20">
            <a:extLst>
              <a:ext uri="{FF2B5EF4-FFF2-40B4-BE49-F238E27FC236}">
                <a16:creationId xmlns:a16="http://schemas.microsoft.com/office/drawing/2014/main" id="{98F06148-094D-48CC-8068-A70F902301A9}"/>
              </a:ext>
            </a:extLst>
          </p:cNvPr>
          <p:cNvSpPr txBox="1"/>
          <p:nvPr/>
        </p:nvSpPr>
        <p:spPr>
          <a:xfrm>
            <a:off x="3301632" y="963542"/>
            <a:ext cx="4971509" cy="523220"/>
          </a:xfrm>
          <a:prstGeom prst="rect">
            <a:avLst/>
          </a:prstGeom>
          <a:noFill/>
        </p:spPr>
        <p:txBody>
          <a:bodyPr wrap="square">
            <a:spAutoFit/>
          </a:bodyPr>
          <a:lstStyle/>
          <a:p>
            <a:pPr algn="just"/>
            <a:r>
              <a:rPr lang="zh-TW" altLang="en-US" sz="2800" b="1" spc="100" dirty="0" smtClean="0">
                <a:latin typeface="DFKai-SB" panose="03000509000000000000" pitchFamily="65" charset="-120"/>
                <a:ea typeface="DFKai-SB" panose="03000509000000000000" pitchFamily="65" charset="-120"/>
              </a:rPr>
              <a:t>國家</a:t>
            </a:r>
            <a:r>
              <a:rPr lang="zh-CN" altLang="en-US" sz="2800" b="1" spc="100" dirty="0">
                <a:latin typeface="DFKai-SB" panose="03000509000000000000" pitchFamily="65" charset="-120"/>
                <a:ea typeface="DFKai-SB" panose="03000509000000000000" pitchFamily="65" charset="-120"/>
              </a:rPr>
              <a:t>資訊科技</a:t>
            </a:r>
            <a:r>
              <a:rPr lang="zh-CN" altLang="en-US" sz="2800" b="1" spc="100" dirty="0" smtClean="0">
                <a:solidFill>
                  <a:srgbClr val="121212"/>
                </a:solidFill>
                <a:latin typeface="DFKai-SB" panose="03000509000000000000" pitchFamily="65" charset="-120"/>
                <a:ea typeface="DFKai-SB" panose="03000509000000000000" pitchFamily="65" charset="-120"/>
              </a:rPr>
              <a:t>的</a:t>
            </a:r>
            <a:r>
              <a:rPr lang="zh-TW" altLang="en-US" sz="2800" b="1" spc="100" dirty="0" smtClean="0">
                <a:latin typeface="DFKai-SB" panose="03000509000000000000" pitchFamily="65" charset="-120"/>
                <a:ea typeface="DFKai-SB" panose="03000509000000000000" pitchFamily="65" charset="-120"/>
              </a:rPr>
              <a:t>立法</a:t>
            </a:r>
            <a:r>
              <a:rPr lang="zh-CN" altLang="en-US" sz="2800" b="1" spc="100" dirty="0" smtClean="0">
                <a:latin typeface="DFKai-SB" panose="03000509000000000000" pitchFamily="65" charset="-120"/>
                <a:ea typeface="DFKai-SB" panose="03000509000000000000" pitchFamily="65" charset="-120"/>
              </a:rPr>
              <a:t>進程</a:t>
            </a:r>
            <a:r>
              <a:rPr lang="zh-TW" altLang="en-US" sz="2800" b="1" spc="100" dirty="0" smtClean="0">
                <a:latin typeface="DFKai-SB" panose="03000509000000000000" pitchFamily="65" charset="-120"/>
                <a:ea typeface="DFKai-SB" panose="03000509000000000000" pitchFamily="65" charset="-120"/>
              </a:rPr>
              <a:t>舉隅</a:t>
            </a:r>
            <a:endParaRPr lang="zh-CN" altLang="en-US" sz="2800" b="1" i="0" spc="100" dirty="0">
              <a:effectLst/>
              <a:latin typeface="DFKai-SB" panose="03000509000000000000" pitchFamily="65" charset="-120"/>
              <a:ea typeface="DFKai-SB" panose="03000509000000000000" pitchFamily="65" charset="-120"/>
            </a:endParaRPr>
          </a:p>
        </p:txBody>
      </p:sp>
      <p:sp>
        <p:nvSpPr>
          <p:cNvPr id="22" name="Freeform 5">
            <a:extLst>
              <a:ext uri="{FF2B5EF4-FFF2-40B4-BE49-F238E27FC236}">
                <a16:creationId xmlns:a16="http://schemas.microsoft.com/office/drawing/2014/main" id="{154794FD-6EF4-4BE9-9B1A-CECC47BA17C6}"/>
              </a:ext>
            </a:extLst>
          </p:cNvPr>
          <p:cNvSpPr/>
          <p:nvPr/>
        </p:nvSpPr>
        <p:spPr bwMode="auto">
          <a:xfrm>
            <a:off x="2811864" y="104730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grpSp>
        <p:nvGrpSpPr>
          <p:cNvPr id="26" name="组合 25">
            <a:extLst>
              <a:ext uri="{FF2B5EF4-FFF2-40B4-BE49-F238E27FC236}">
                <a16:creationId xmlns:a16="http://schemas.microsoft.com/office/drawing/2014/main" id="{3A620A73-C1CB-42DD-8858-7A2559611C1E}"/>
              </a:ext>
            </a:extLst>
          </p:cNvPr>
          <p:cNvGrpSpPr/>
          <p:nvPr/>
        </p:nvGrpSpPr>
        <p:grpSpPr>
          <a:xfrm>
            <a:off x="867922" y="3549797"/>
            <a:ext cx="10435804" cy="1968202"/>
            <a:chOff x="1198455" y="2576897"/>
            <a:chExt cx="9113641" cy="2892007"/>
          </a:xfrm>
        </p:grpSpPr>
        <p:sp>
          <p:nvSpPr>
            <p:cNvPr id="27" name="AutoShape 11">
              <a:extLst>
                <a:ext uri="{FF2B5EF4-FFF2-40B4-BE49-F238E27FC236}">
                  <a16:creationId xmlns:a16="http://schemas.microsoft.com/office/drawing/2014/main" id="{4CC33BFF-DA09-4D10-8B16-883A28C0E57C}"/>
                </a:ext>
              </a:extLst>
            </p:cNvPr>
            <p:cNvSpPr/>
            <p:nvPr/>
          </p:nvSpPr>
          <p:spPr>
            <a:xfrm>
              <a:off x="1216228" y="2643301"/>
              <a:ext cx="2762335" cy="2339299"/>
            </a:xfrm>
            <a:prstGeom prst="roundRect">
              <a:avLst>
                <a:gd name="adj" fmla="val 5528"/>
              </a:avLst>
            </a:prstGeom>
            <a:gradFill>
              <a:gsLst>
                <a:gs pos="0">
                  <a:srgbClr val="FF0000">
                    <a:alpha val="0"/>
                  </a:srgbClr>
                </a:gs>
                <a:gs pos="100000">
                  <a:srgbClr val="FF0000">
                    <a:alpha val="10000"/>
                  </a:srgbClr>
                </a:gs>
              </a:gsLst>
              <a:lin ang="5400000" scaled="1"/>
            </a:gradFill>
            <a:ln w="19050" cap="rnd" cmpd="sng">
              <a:noFill/>
              <a:prstDash val="sysDot"/>
              <a:headEnd type="none" w="med" len="med"/>
              <a:tailEnd type="none" w="med" len="med"/>
            </a:ln>
          </p:spPr>
          <p:txBody>
            <a:bodyPr wrap="none" anchor="ctr" anchorCtr="0"/>
            <a:lstStyle/>
            <a:p>
              <a:pPr algn="l"/>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28" name="AutoShape 11">
              <a:extLst>
                <a:ext uri="{FF2B5EF4-FFF2-40B4-BE49-F238E27FC236}">
                  <a16:creationId xmlns:a16="http://schemas.microsoft.com/office/drawing/2014/main" id="{AC42AB19-020F-43D0-A615-8D4E917FE180}"/>
                </a:ext>
              </a:extLst>
            </p:cNvPr>
            <p:cNvSpPr/>
            <p:nvPr/>
          </p:nvSpPr>
          <p:spPr>
            <a:xfrm>
              <a:off x="4328212" y="2709705"/>
              <a:ext cx="2762335" cy="2339299"/>
            </a:xfrm>
            <a:prstGeom prst="roundRect">
              <a:avLst>
                <a:gd name="adj" fmla="val 5528"/>
              </a:avLst>
            </a:prstGeom>
            <a:gradFill>
              <a:gsLst>
                <a:gs pos="0">
                  <a:schemeClr val="accent4">
                    <a:lumMod val="75000"/>
                    <a:alpha val="0"/>
                  </a:schemeClr>
                </a:gs>
                <a:gs pos="100000">
                  <a:schemeClr val="accent4">
                    <a:lumMod val="75000"/>
                    <a:alpha val="10000"/>
                  </a:schemeClr>
                </a:gs>
              </a:gsLst>
              <a:lin ang="5400000" scaled="1"/>
            </a:gradFill>
            <a:ln w="19050" cap="rnd" cmpd="sng">
              <a:noFill/>
              <a:prstDash val="sysDot"/>
              <a:headEnd type="none" w="med" len="med"/>
              <a:tailEnd type="none" w="med" len="med"/>
            </a:ln>
          </p:spPr>
          <p:txBody>
            <a:bodyPr wrap="none" anchor="ctr" anchorCtr="0"/>
            <a:lstStyle/>
            <a:p>
              <a:pPr algn="l"/>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29" name="AutoShape 11">
              <a:extLst>
                <a:ext uri="{FF2B5EF4-FFF2-40B4-BE49-F238E27FC236}">
                  <a16:creationId xmlns:a16="http://schemas.microsoft.com/office/drawing/2014/main" id="{EC97EF42-F8A9-4A4D-8E46-D927D636687E}"/>
                </a:ext>
              </a:extLst>
            </p:cNvPr>
            <p:cNvSpPr/>
            <p:nvPr/>
          </p:nvSpPr>
          <p:spPr>
            <a:xfrm>
              <a:off x="7440195" y="2709705"/>
              <a:ext cx="2762335" cy="2339299"/>
            </a:xfrm>
            <a:prstGeom prst="roundRect">
              <a:avLst>
                <a:gd name="adj" fmla="val 5528"/>
              </a:avLst>
            </a:prstGeom>
            <a:gradFill>
              <a:gsLst>
                <a:gs pos="0">
                  <a:schemeClr val="accent6">
                    <a:alpha val="0"/>
                  </a:schemeClr>
                </a:gs>
                <a:gs pos="100000">
                  <a:schemeClr val="accent6">
                    <a:alpha val="10000"/>
                  </a:schemeClr>
                </a:gs>
              </a:gsLst>
              <a:lin ang="5400000" scaled="1"/>
            </a:gradFill>
            <a:ln w="19050" cap="rnd" cmpd="sng">
              <a:noFill/>
              <a:prstDash val="sysDot"/>
              <a:headEnd type="none" w="med" len="med"/>
              <a:tailEnd type="none" w="med" len="med"/>
            </a:ln>
          </p:spPr>
          <p:txBody>
            <a:bodyPr wrap="none" anchor="ctr" anchorCtr="0"/>
            <a:lstStyle/>
            <a:p>
              <a:pPr algn="l"/>
              <a:endParaRPr lang="zh-CN" altLang="en-US" dirty="0">
                <a:solidFill>
                  <a:srgbClr val="000000"/>
                </a:solidFill>
                <a:latin typeface="Microsoft JhengHei" panose="020B0604030504040204" pitchFamily="34" charset="-120"/>
                <a:ea typeface="Microsoft JhengHei" panose="020B0604030504040204" pitchFamily="34" charset="-120"/>
              </a:endParaRPr>
            </a:p>
          </p:txBody>
        </p:sp>
        <p:grpSp>
          <p:nvGrpSpPr>
            <p:cNvPr id="30" name="组合 29">
              <a:extLst>
                <a:ext uri="{FF2B5EF4-FFF2-40B4-BE49-F238E27FC236}">
                  <a16:creationId xmlns:a16="http://schemas.microsoft.com/office/drawing/2014/main" id="{9A99988D-1CD8-411A-B27C-FA5984AA8298}"/>
                </a:ext>
              </a:extLst>
            </p:cNvPr>
            <p:cNvGrpSpPr/>
            <p:nvPr/>
          </p:nvGrpSpPr>
          <p:grpSpPr>
            <a:xfrm>
              <a:off x="1198455" y="4982600"/>
              <a:ext cx="2902488" cy="486304"/>
              <a:chOff x="1478760" y="4982600"/>
              <a:chExt cx="2902488" cy="486304"/>
            </a:xfrm>
          </p:grpSpPr>
          <p:sp>
            <p:nvSpPr>
              <p:cNvPr id="42" name="PA_任意多边形 12">
                <a:extLst>
                  <a:ext uri="{FF2B5EF4-FFF2-40B4-BE49-F238E27FC236}">
                    <a16:creationId xmlns:a16="http://schemas.microsoft.com/office/drawing/2014/main" id="{35D977EC-359E-48EF-81E8-D02DBB5AF72E}"/>
                  </a:ext>
                </a:extLst>
              </p:cNvPr>
              <p:cNvSpPr/>
              <p:nvPr>
                <p:custDataLst>
                  <p:tags r:id="rId7"/>
                </p:custDataLst>
              </p:nvPr>
            </p:nvSpPr>
            <p:spPr bwMode="auto">
              <a:xfrm>
                <a:off x="1478760" y="5063621"/>
                <a:ext cx="2902488" cy="405283"/>
              </a:xfrm>
              <a:custGeom>
                <a:avLst/>
                <a:gdLst>
                  <a:gd name="T0" fmla="*/ 1170 w 1268"/>
                  <a:gd name="T1" fmla="*/ 177 h 177"/>
                  <a:gd name="T2" fmla="*/ 0 w 1268"/>
                  <a:gd name="T3" fmla="*/ 177 h 177"/>
                  <a:gd name="T4" fmla="*/ 99 w 1268"/>
                  <a:gd name="T5" fmla="*/ 88 h 177"/>
                  <a:gd name="T6" fmla="*/ 0 w 1268"/>
                  <a:gd name="T7" fmla="*/ 0 h 177"/>
                  <a:gd name="T8" fmla="*/ 1170 w 1268"/>
                  <a:gd name="T9" fmla="*/ 0 h 177"/>
                  <a:gd name="T10" fmla="*/ 1268 w 1268"/>
                  <a:gd name="T11" fmla="*/ 88 h 177"/>
                  <a:gd name="T12" fmla="*/ 1170 w 1268"/>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8" h="177">
                    <a:moveTo>
                      <a:pt x="1170" y="177"/>
                    </a:moveTo>
                    <a:lnTo>
                      <a:pt x="0" y="177"/>
                    </a:lnTo>
                    <a:lnTo>
                      <a:pt x="99" y="88"/>
                    </a:lnTo>
                    <a:lnTo>
                      <a:pt x="0" y="0"/>
                    </a:lnTo>
                    <a:lnTo>
                      <a:pt x="1170" y="0"/>
                    </a:lnTo>
                    <a:lnTo>
                      <a:pt x="1268" y="88"/>
                    </a:lnTo>
                    <a:lnTo>
                      <a:pt x="1170" y="177"/>
                    </a:lnTo>
                    <a:close/>
                  </a:path>
                </a:pathLst>
              </a:custGeom>
              <a:solidFill>
                <a:srgbClr val="DC4D57"/>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endParaRPr>
              </a:p>
            </p:txBody>
          </p:sp>
          <p:sp>
            <p:nvSpPr>
              <p:cNvPr id="43" name="PA_椭圆 13">
                <a:extLst>
                  <a:ext uri="{FF2B5EF4-FFF2-40B4-BE49-F238E27FC236}">
                    <a16:creationId xmlns:a16="http://schemas.microsoft.com/office/drawing/2014/main" id="{9CF4944F-BD06-4D9D-9173-5600FEA68836}"/>
                  </a:ext>
                </a:extLst>
              </p:cNvPr>
              <p:cNvSpPr>
                <a:spLocks noChangeArrowheads="1"/>
              </p:cNvSpPr>
              <p:nvPr>
                <p:custDataLst>
                  <p:tags r:id="rId8"/>
                </p:custDataLst>
              </p:nvPr>
            </p:nvSpPr>
            <p:spPr bwMode="auto">
              <a:xfrm>
                <a:off x="2885978" y="4982600"/>
                <a:ext cx="123608" cy="130516"/>
              </a:xfrm>
              <a:prstGeom prst="ellipse">
                <a:avLst/>
              </a:prstGeom>
              <a:solidFill>
                <a:srgbClr val="E5AAA4"/>
              </a:solidFill>
              <a:ln w="12700">
                <a:solidFill>
                  <a:srgbClr val="FFFFFF"/>
                </a:solidFill>
                <a:rou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33333"/>
                  </a:solidFill>
                  <a:effectLst/>
                  <a:uLnTx/>
                  <a:uFillTx/>
                  <a:latin typeface="DFKai-SB" panose="03000509000000000000" pitchFamily="65" charset="-120"/>
                  <a:ea typeface="DFKai-SB" panose="03000509000000000000" pitchFamily="65" charset="-120"/>
                </a:endParaRPr>
              </a:p>
            </p:txBody>
          </p:sp>
          <p:sp>
            <p:nvSpPr>
              <p:cNvPr id="44" name="PA_淘宝店chenying0907 33">
                <a:extLst>
                  <a:ext uri="{FF2B5EF4-FFF2-40B4-BE49-F238E27FC236}">
                    <a16:creationId xmlns:a16="http://schemas.microsoft.com/office/drawing/2014/main" id="{9E7A3F47-EA7A-4595-8104-B9E5328919BB}"/>
                  </a:ext>
                </a:extLst>
              </p:cNvPr>
              <p:cNvSpPr>
                <a:spLocks noChangeArrowheads="1"/>
              </p:cNvSpPr>
              <p:nvPr>
                <p:custDataLst>
                  <p:tags r:id="rId9"/>
                </p:custDataLst>
              </p:nvPr>
            </p:nvSpPr>
            <p:spPr bwMode="auto">
              <a:xfrm>
                <a:off x="1715773" y="4992433"/>
                <a:ext cx="2428460" cy="29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TW"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2016</a:t>
                </a:r>
                <a:r>
                  <a:rPr lang="zh-TW" alt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年 </a:t>
                </a:r>
                <a:endParaRPr lang="zh-CN" alt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grpSp>
        <p:grpSp>
          <p:nvGrpSpPr>
            <p:cNvPr id="31" name="组合 30">
              <a:extLst>
                <a:ext uri="{FF2B5EF4-FFF2-40B4-BE49-F238E27FC236}">
                  <a16:creationId xmlns:a16="http://schemas.microsoft.com/office/drawing/2014/main" id="{90F67DB8-67C6-4F45-B73F-C1F3405DDB02}"/>
                </a:ext>
              </a:extLst>
            </p:cNvPr>
            <p:cNvGrpSpPr/>
            <p:nvPr/>
          </p:nvGrpSpPr>
          <p:grpSpPr>
            <a:xfrm>
              <a:off x="4302886" y="4953296"/>
              <a:ext cx="2900200" cy="500991"/>
              <a:chOff x="4302886" y="4953296"/>
              <a:chExt cx="2900200" cy="500991"/>
            </a:xfrm>
          </p:grpSpPr>
          <p:sp>
            <p:nvSpPr>
              <p:cNvPr id="39" name="PA_任意多边形 16">
                <a:extLst>
                  <a:ext uri="{FF2B5EF4-FFF2-40B4-BE49-F238E27FC236}">
                    <a16:creationId xmlns:a16="http://schemas.microsoft.com/office/drawing/2014/main" id="{63C6EC9B-851E-42C2-BE63-96FAFEABFA4C}"/>
                  </a:ext>
                </a:extLst>
              </p:cNvPr>
              <p:cNvSpPr/>
              <p:nvPr>
                <p:custDataLst>
                  <p:tags r:id="rId4"/>
                </p:custDataLst>
              </p:nvPr>
            </p:nvSpPr>
            <p:spPr bwMode="auto">
              <a:xfrm>
                <a:off x="4302886" y="5049004"/>
                <a:ext cx="2900200" cy="405283"/>
              </a:xfrm>
              <a:custGeom>
                <a:avLst/>
                <a:gdLst>
                  <a:gd name="T0" fmla="*/ 1169 w 1267"/>
                  <a:gd name="T1" fmla="*/ 177 h 177"/>
                  <a:gd name="T2" fmla="*/ 0 w 1267"/>
                  <a:gd name="T3" fmla="*/ 177 h 177"/>
                  <a:gd name="T4" fmla="*/ 98 w 1267"/>
                  <a:gd name="T5" fmla="*/ 88 h 177"/>
                  <a:gd name="T6" fmla="*/ 0 w 1267"/>
                  <a:gd name="T7" fmla="*/ 0 h 177"/>
                  <a:gd name="T8" fmla="*/ 1169 w 1267"/>
                  <a:gd name="T9" fmla="*/ 0 h 177"/>
                  <a:gd name="T10" fmla="*/ 1267 w 1267"/>
                  <a:gd name="T11" fmla="*/ 88 h 177"/>
                  <a:gd name="T12" fmla="*/ 1169 w 1267"/>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7" h="177">
                    <a:moveTo>
                      <a:pt x="1169" y="177"/>
                    </a:moveTo>
                    <a:lnTo>
                      <a:pt x="0" y="177"/>
                    </a:lnTo>
                    <a:lnTo>
                      <a:pt x="98" y="88"/>
                    </a:lnTo>
                    <a:lnTo>
                      <a:pt x="0" y="0"/>
                    </a:lnTo>
                    <a:lnTo>
                      <a:pt x="1169" y="0"/>
                    </a:lnTo>
                    <a:lnTo>
                      <a:pt x="1267" y="88"/>
                    </a:lnTo>
                    <a:lnTo>
                      <a:pt x="1169" y="177"/>
                    </a:lnTo>
                    <a:close/>
                  </a:path>
                </a:pathLst>
              </a:custGeom>
              <a:solidFill>
                <a:srgbClr val="E69B0A"/>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endParaRPr>
              </a:p>
            </p:txBody>
          </p:sp>
          <p:sp>
            <p:nvSpPr>
              <p:cNvPr id="40" name="PA_椭圆 17">
                <a:extLst>
                  <a:ext uri="{FF2B5EF4-FFF2-40B4-BE49-F238E27FC236}">
                    <a16:creationId xmlns:a16="http://schemas.microsoft.com/office/drawing/2014/main" id="{81593114-43AD-44BE-ACEA-F0C6940A9675}"/>
                  </a:ext>
                </a:extLst>
              </p:cNvPr>
              <p:cNvSpPr>
                <a:spLocks noChangeArrowheads="1"/>
              </p:cNvSpPr>
              <p:nvPr>
                <p:custDataLst>
                  <p:tags r:id="rId5"/>
                </p:custDataLst>
              </p:nvPr>
            </p:nvSpPr>
            <p:spPr bwMode="auto">
              <a:xfrm>
                <a:off x="5692327" y="4982600"/>
                <a:ext cx="123608" cy="130516"/>
              </a:xfrm>
              <a:prstGeom prst="ellipse">
                <a:avLst/>
              </a:prstGeom>
              <a:solidFill>
                <a:schemeClr val="accent4">
                  <a:lumMod val="60000"/>
                  <a:lumOff val="40000"/>
                </a:schemeClr>
              </a:solidFill>
              <a:ln w="12700">
                <a:solidFill>
                  <a:srgbClr val="FFFFFF"/>
                </a:solidFill>
                <a:rou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33333"/>
                  </a:solidFill>
                  <a:effectLst/>
                  <a:uLnTx/>
                  <a:uFillTx/>
                  <a:latin typeface="DFKai-SB" panose="03000509000000000000" pitchFamily="65" charset="-120"/>
                  <a:ea typeface="DFKai-SB" panose="03000509000000000000" pitchFamily="65" charset="-120"/>
                </a:endParaRPr>
              </a:p>
            </p:txBody>
          </p:sp>
          <p:sp>
            <p:nvSpPr>
              <p:cNvPr id="41" name="PA_淘宝店chenying0907 34">
                <a:extLst>
                  <a:ext uri="{FF2B5EF4-FFF2-40B4-BE49-F238E27FC236}">
                    <a16:creationId xmlns:a16="http://schemas.microsoft.com/office/drawing/2014/main" id="{0ABC82D0-3CF6-4274-8A71-51C3DA69C2D4}"/>
                  </a:ext>
                </a:extLst>
              </p:cNvPr>
              <p:cNvSpPr>
                <a:spLocks noChangeArrowheads="1"/>
              </p:cNvSpPr>
              <p:nvPr>
                <p:custDataLst>
                  <p:tags r:id="rId6"/>
                </p:custDataLst>
              </p:nvPr>
            </p:nvSpPr>
            <p:spPr bwMode="auto">
              <a:xfrm>
                <a:off x="4892025" y="4953296"/>
                <a:ext cx="1651246" cy="29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6</a:t>
                </a:r>
                <a:r>
                  <a:rPr lang="zh-CN" alt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月</a:t>
                </a:r>
                <a:endParaRPr kumimoji="0" lang="zh-CN" altLang="en-US" sz="2000" b="1" i="0" u="none" strike="noStrike" kern="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grpSp>
          <p:nvGrpSpPr>
            <p:cNvPr id="32" name="组合 31">
              <a:extLst>
                <a:ext uri="{FF2B5EF4-FFF2-40B4-BE49-F238E27FC236}">
                  <a16:creationId xmlns:a16="http://schemas.microsoft.com/office/drawing/2014/main" id="{DB6CFC29-EF6C-4867-8FF7-34FA0C9CF808}"/>
                </a:ext>
              </a:extLst>
            </p:cNvPr>
            <p:cNvGrpSpPr/>
            <p:nvPr/>
          </p:nvGrpSpPr>
          <p:grpSpPr>
            <a:xfrm>
              <a:off x="7405030" y="4978872"/>
              <a:ext cx="2907066" cy="475415"/>
              <a:chOff x="7106947" y="4978872"/>
              <a:chExt cx="2907066" cy="475415"/>
            </a:xfrm>
          </p:grpSpPr>
          <p:sp>
            <p:nvSpPr>
              <p:cNvPr id="36" name="PA_任意多边形 20">
                <a:extLst>
                  <a:ext uri="{FF2B5EF4-FFF2-40B4-BE49-F238E27FC236}">
                    <a16:creationId xmlns:a16="http://schemas.microsoft.com/office/drawing/2014/main" id="{E39B7F4A-3BDA-403A-896C-80C1D74B7242}"/>
                  </a:ext>
                </a:extLst>
              </p:cNvPr>
              <p:cNvSpPr/>
              <p:nvPr>
                <p:custDataLst>
                  <p:tags r:id="rId1"/>
                </p:custDataLst>
              </p:nvPr>
            </p:nvSpPr>
            <p:spPr bwMode="auto">
              <a:xfrm>
                <a:off x="7106947" y="5049004"/>
                <a:ext cx="2907066" cy="405283"/>
              </a:xfrm>
              <a:custGeom>
                <a:avLst/>
                <a:gdLst>
                  <a:gd name="T0" fmla="*/ 1170 w 1270"/>
                  <a:gd name="T1" fmla="*/ 177 h 177"/>
                  <a:gd name="T2" fmla="*/ 0 w 1270"/>
                  <a:gd name="T3" fmla="*/ 177 h 177"/>
                  <a:gd name="T4" fmla="*/ 100 w 1270"/>
                  <a:gd name="T5" fmla="*/ 88 h 177"/>
                  <a:gd name="T6" fmla="*/ 0 w 1270"/>
                  <a:gd name="T7" fmla="*/ 0 h 177"/>
                  <a:gd name="T8" fmla="*/ 1170 w 1270"/>
                  <a:gd name="T9" fmla="*/ 0 h 177"/>
                  <a:gd name="T10" fmla="*/ 1270 w 1270"/>
                  <a:gd name="T11" fmla="*/ 88 h 177"/>
                  <a:gd name="T12" fmla="*/ 1170 w 1270"/>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70" h="177">
                    <a:moveTo>
                      <a:pt x="1170" y="177"/>
                    </a:moveTo>
                    <a:lnTo>
                      <a:pt x="0" y="177"/>
                    </a:lnTo>
                    <a:lnTo>
                      <a:pt x="100" y="88"/>
                    </a:lnTo>
                    <a:lnTo>
                      <a:pt x="0" y="0"/>
                    </a:lnTo>
                    <a:lnTo>
                      <a:pt x="1170" y="0"/>
                    </a:lnTo>
                    <a:lnTo>
                      <a:pt x="1270" y="88"/>
                    </a:lnTo>
                    <a:lnTo>
                      <a:pt x="1170" y="177"/>
                    </a:lnTo>
                    <a:close/>
                  </a:path>
                </a:pathLst>
              </a:custGeom>
              <a:solidFill>
                <a:srgbClr val="31BB67"/>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endParaRPr>
              </a:p>
            </p:txBody>
          </p:sp>
          <p:sp>
            <p:nvSpPr>
              <p:cNvPr id="37" name="PA_椭圆 21">
                <a:extLst>
                  <a:ext uri="{FF2B5EF4-FFF2-40B4-BE49-F238E27FC236}">
                    <a16:creationId xmlns:a16="http://schemas.microsoft.com/office/drawing/2014/main" id="{CFA3B0F6-7864-4FCE-9D5C-0AD016B9BC3B}"/>
                  </a:ext>
                </a:extLst>
              </p:cNvPr>
              <p:cNvSpPr>
                <a:spLocks noChangeArrowheads="1"/>
              </p:cNvSpPr>
              <p:nvPr>
                <p:custDataLst>
                  <p:tags r:id="rId2"/>
                </p:custDataLst>
              </p:nvPr>
            </p:nvSpPr>
            <p:spPr bwMode="auto">
              <a:xfrm>
                <a:off x="8496385" y="4982600"/>
                <a:ext cx="128186" cy="130516"/>
              </a:xfrm>
              <a:prstGeom prst="ellipse">
                <a:avLst/>
              </a:prstGeom>
              <a:solidFill>
                <a:schemeClr val="accent6">
                  <a:lumMod val="60000"/>
                  <a:lumOff val="40000"/>
                </a:schemeClr>
              </a:solidFill>
              <a:ln w="12700">
                <a:solidFill>
                  <a:srgbClr val="FFFFFF"/>
                </a:solidFill>
                <a:rou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33333"/>
                  </a:solidFill>
                  <a:effectLst/>
                  <a:uLnTx/>
                  <a:uFillTx/>
                  <a:latin typeface="DFKai-SB" panose="03000509000000000000" pitchFamily="65" charset="-120"/>
                  <a:ea typeface="DFKai-SB" panose="03000509000000000000" pitchFamily="65" charset="-120"/>
                </a:endParaRPr>
              </a:p>
            </p:txBody>
          </p:sp>
          <p:sp>
            <p:nvSpPr>
              <p:cNvPr id="38" name="PA_淘宝店chenying0907 35">
                <a:extLst>
                  <a:ext uri="{FF2B5EF4-FFF2-40B4-BE49-F238E27FC236}">
                    <a16:creationId xmlns:a16="http://schemas.microsoft.com/office/drawing/2014/main" id="{9EDDDC7B-C5A3-4CC1-81C7-64EF787BF40A}"/>
                  </a:ext>
                </a:extLst>
              </p:cNvPr>
              <p:cNvSpPr>
                <a:spLocks noChangeArrowheads="1"/>
              </p:cNvSpPr>
              <p:nvPr>
                <p:custDataLst>
                  <p:tags r:id="rId3"/>
                </p:custDataLst>
              </p:nvPr>
            </p:nvSpPr>
            <p:spPr bwMode="auto">
              <a:xfrm>
                <a:off x="7494142" y="4978872"/>
                <a:ext cx="2134527" cy="29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TW"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8</a:t>
                </a:r>
                <a:r>
                  <a:rPr lang="zh-TW" altLang="en-US" sz="2000" b="1"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月</a:t>
                </a:r>
                <a:endParaRPr kumimoji="0" lang="zh-CN" altLang="en-US" sz="2000" b="1" i="0" u="none" strike="sngStrike" kern="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33" name="文本框 32">
              <a:extLst>
                <a:ext uri="{FF2B5EF4-FFF2-40B4-BE49-F238E27FC236}">
                  <a16:creationId xmlns:a16="http://schemas.microsoft.com/office/drawing/2014/main" id="{7B66F87C-F823-4BFD-8287-9488BDFBBDA5}"/>
                </a:ext>
              </a:extLst>
            </p:cNvPr>
            <p:cNvSpPr txBox="1"/>
            <p:nvPr/>
          </p:nvSpPr>
          <p:spPr>
            <a:xfrm>
              <a:off x="1286303" y="2576897"/>
              <a:ext cx="2622183" cy="1798507"/>
            </a:xfrm>
            <a:prstGeom prst="rect">
              <a:avLst/>
            </a:prstGeom>
            <a:noFill/>
            <a:effectLst>
              <a:glow rad="63500">
                <a:schemeClr val="accent3">
                  <a:satMod val="175000"/>
                  <a:alpha val="40000"/>
                </a:schemeClr>
              </a:glow>
            </a:effectLst>
          </p:spPr>
          <p:txBody>
            <a:bodyPr wrap="square">
              <a:spAutoFit/>
            </a:bodyPr>
            <a:lstStyle>
              <a:defPPr>
                <a:defRPr lang="zh-CN"/>
              </a:defPPr>
              <a:lvl1pPr>
                <a:defRPr sz="2000">
                  <a:latin typeface="DFKai-SB" panose="03000509000000000000" pitchFamily="65" charset="-120"/>
                  <a:ea typeface="DFKai-SB" panose="03000509000000000000" pitchFamily="65" charset="-120"/>
                </a:defRPr>
              </a:lvl1pPr>
            </a:lstStyle>
            <a:p>
              <a:pPr algn="just"/>
              <a:r>
                <a:rPr lang="zh-TW" altLang="en-US" dirty="0"/>
                <a:t>頒布了</a:t>
              </a:r>
              <a:r>
                <a:rPr lang="en-US" altLang="zh-TW" dirty="0"/>
                <a:t>《</a:t>
              </a:r>
              <a:r>
                <a:rPr lang="zh-TW" altLang="en-US" dirty="0"/>
                <a:t>中華人民共和國網絡安全法</a:t>
              </a:r>
              <a:r>
                <a:rPr lang="en-US" altLang="zh-TW" dirty="0"/>
                <a:t>》</a:t>
              </a:r>
              <a:r>
                <a:rPr lang="zh-TW" altLang="en-US" dirty="0"/>
                <a:t>，包括網絡運行安全、關鍵資訊基礎設施的運行安全、網絡資訊安全等內容。</a:t>
              </a:r>
              <a:endParaRPr lang="zh-CN" altLang="en-US" dirty="0"/>
            </a:p>
          </p:txBody>
        </p:sp>
        <p:sp>
          <p:nvSpPr>
            <p:cNvPr id="34" name="文本框 33">
              <a:extLst>
                <a:ext uri="{FF2B5EF4-FFF2-40B4-BE49-F238E27FC236}">
                  <a16:creationId xmlns:a16="http://schemas.microsoft.com/office/drawing/2014/main" id="{41EB0233-CEDA-4090-B8E2-60BF6AD14D09}"/>
                </a:ext>
              </a:extLst>
            </p:cNvPr>
            <p:cNvSpPr txBox="1"/>
            <p:nvPr/>
          </p:nvSpPr>
          <p:spPr>
            <a:xfrm>
              <a:off x="4450712" y="2829213"/>
              <a:ext cx="2517334" cy="1513032"/>
            </a:xfrm>
            <a:prstGeom prst="rect">
              <a:avLst/>
            </a:prstGeom>
            <a:noFill/>
            <a:effectLst>
              <a:glow rad="63500">
                <a:schemeClr val="accent3">
                  <a:satMod val="175000"/>
                  <a:alpha val="40000"/>
                </a:schemeClr>
              </a:glow>
            </a:effectLst>
          </p:spPr>
          <p:txBody>
            <a:bodyPr wrap="square">
              <a:spAutoFit/>
            </a:bodyPr>
            <a:lstStyle>
              <a:defPPr>
                <a:defRPr lang="zh-CN"/>
              </a:defPPr>
              <a:lvl1pPr>
                <a:defRPr sz="2000">
                  <a:latin typeface="DFKai-SB" panose="03000509000000000000" pitchFamily="65" charset="-120"/>
                  <a:ea typeface="DFKai-SB" panose="03000509000000000000" pitchFamily="65" charset="-120"/>
                </a:defRPr>
              </a:lvl1pPr>
            </a:lstStyle>
            <a:p>
              <a:pPr algn="just"/>
              <a:r>
                <a:rPr lang="zh-CN" altLang="en-US" dirty="0"/>
                <a:t>通過了</a:t>
              </a:r>
              <a:r>
                <a:rPr lang="en-US" altLang="zh-CN" dirty="0"/>
                <a:t>《</a:t>
              </a:r>
              <a:r>
                <a:rPr lang="zh-TW" altLang="en-US" dirty="0"/>
                <a:t>中華人民共和國</a:t>
              </a:r>
              <a:r>
                <a:rPr lang="zh-CN" altLang="en-US" dirty="0"/>
                <a:t>數據安全法</a:t>
              </a:r>
              <a:r>
                <a:rPr lang="en-US" altLang="zh-CN" dirty="0"/>
                <a:t>》</a:t>
              </a:r>
              <a:r>
                <a:rPr lang="zh-CN" altLang="en-US" dirty="0"/>
                <a:t>以規範數據處理活動，促進數據開發利用</a:t>
              </a:r>
              <a:r>
                <a:rPr lang="zh-CN" altLang="en-US" dirty="0" smtClean="0"/>
                <a:t>。</a:t>
              </a:r>
              <a:endParaRPr lang="zh-CN" altLang="en-US" dirty="0"/>
            </a:p>
          </p:txBody>
        </p:sp>
        <p:sp>
          <p:nvSpPr>
            <p:cNvPr id="35" name="文本框 34">
              <a:extLst>
                <a:ext uri="{FF2B5EF4-FFF2-40B4-BE49-F238E27FC236}">
                  <a16:creationId xmlns:a16="http://schemas.microsoft.com/office/drawing/2014/main" id="{44219774-8120-464C-A4B3-7A22DE9839AB}"/>
                </a:ext>
              </a:extLst>
            </p:cNvPr>
            <p:cNvSpPr txBox="1"/>
            <p:nvPr/>
          </p:nvSpPr>
          <p:spPr>
            <a:xfrm>
              <a:off x="7545535" y="2937921"/>
              <a:ext cx="2551652" cy="1605574"/>
            </a:xfrm>
            <a:prstGeom prst="rect">
              <a:avLst/>
            </a:prstGeom>
            <a:noFill/>
            <a:effectLst>
              <a:glow rad="63500">
                <a:schemeClr val="accent3">
                  <a:satMod val="175000"/>
                  <a:alpha val="40000"/>
                </a:schemeClr>
              </a:glow>
            </a:effectLst>
          </p:spPr>
          <p:txBody>
            <a:bodyPr wrap="square">
              <a:spAutoFit/>
            </a:bodyPr>
            <a:lstStyle>
              <a:defPPr>
                <a:defRPr lang="zh-CN"/>
              </a:defPPr>
              <a:lvl1pPr>
                <a:defRPr sz="2000">
                  <a:latin typeface="DFKai-SB" panose="03000509000000000000" pitchFamily="65" charset="-120"/>
                  <a:ea typeface="DFKai-SB" panose="03000509000000000000" pitchFamily="65" charset="-120"/>
                </a:defRPr>
              </a:lvl1pPr>
            </a:lstStyle>
            <a:p>
              <a:pPr algn="just" hangingPunct="0"/>
              <a:r>
                <a:rPr lang="zh-TW" altLang="en-US" dirty="0"/>
                <a:t>通過</a:t>
              </a:r>
              <a:r>
                <a:rPr lang="en-US" altLang="zh-TW" dirty="0"/>
                <a:t>《</a:t>
              </a:r>
              <a:r>
                <a:rPr lang="zh-TW" altLang="en-US" dirty="0"/>
                <a:t>中華人民共和國個人信息保護法</a:t>
              </a:r>
              <a:r>
                <a:rPr lang="en-US" altLang="zh-TW" dirty="0"/>
                <a:t>》</a:t>
              </a:r>
              <a:r>
                <a:rPr lang="zh-TW" altLang="en-US" dirty="0"/>
                <a:t>，</a:t>
              </a:r>
              <a:r>
                <a:rPr lang="zh-CN" altLang="en-US" dirty="0"/>
                <a:t>保護個人資訊權益。</a:t>
              </a:r>
              <a:endParaRPr lang="en-US" altLang="zh-CN" dirty="0"/>
            </a:p>
            <a:p>
              <a:pPr>
                <a:lnSpc>
                  <a:spcPct val="150000"/>
                </a:lnSpc>
              </a:pPr>
              <a:endParaRPr lang="zh-TW" altLang="en-US" dirty="0"/>
            </a:p>
          </p:txBody>
        </p:sp>
      </p:grpSp>
      <p:sp>
        <p:nvSpPr>
          <p:cNvPr id="25" name="文字方塊 24">
            <a:extLst>
              <a:ext uri="{FF2B5EF4-FFF2-40B4-BE49-F238E27FC236}">
                <a16:creationId xmlns:a16="http://schemas.microsoft.com/office/drawing/2014/main" id="{9DAE0710-5A43-42AF-8B97-22B9C4A49B91}"/>
              </a:ext>
            </a:extLst>
          </p:cNvPr>
          <p:cNvSpPr txBox="1"/>
          <p:nvPr/>
        </p:nvSpPr>
        <p:spPr>
          <a:xfrm>
            <a:off x="433819" y="5701759"/>
            <a:ext cx="9825174" cy="1015663"/>
          </a:xfrm>
          <a:prstGeom prst="rect">
            <a:avLst/>
          </a:prstGeom>
          <a:noFill/>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中華人民共和國政府</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200" b="0" i="0" dirty="0">
                <a:effectLst/>
                <a:latin typeface="Times New Roman" panose="02020603050405020304" pitchFamily="18" charset="0"/>
                <a:ea typeface="標楷體" panose="03000509000000000000" pitchFamily="65" charset="-120"/>
                <a:cs typeface="Times New Roman" panose="02020603050405020304" pitchFamily="18" charset="0"/>
              </a:rPr>
              <a:t>中華人民共和國國家安全法</a:t>
            </a:r>
            <a:r>
              <a:rPr lang="en-US" altLang="zh-TW" sz="1200" b="0" i="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http://www.gov.cn/zhengce/2015-07/01/content_2893902.htm)</a:t>
            </a:r>
          </a:p>
          <a:p>
            <a:pPr marL="285750" indent="-2857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中華人民共和國國家互聯網信息辦公室</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中華人民共和國網絡安全法</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http://www.cac.gov.cn/2016-11/07/c_1119867116.htm)</a:t>
            </a:r>
          </a:p>
          <a:p>
            <a:pPr marL="285750" indent="-2857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全國人民代表大會</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中華人民共和國</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數據安全法</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》(http://www.npc.gov.cn/npc/c30834/202106/7c9af12f51334a73b56d7938f99a788a.shtml)</a:t>
            </a:r>
          </a:p>
          <a:p>
            <a:pPr marL="285750" indent="-2857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全國人民代表大會</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中華人民共和國個人資訊保護法</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(http://www.npc.gov.cn/npc/c30834/202108/a8c4e3672c74491a80b53a172bb753fe.shtml)</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7" name="任意多边形: 形状 4">
            <a:extLst>
              <a:ext uri="{FF2B5EF4-FFF2-40B4-BE49-F238E27FC236}">
                <a16:creationId xmlns:a16="http://schemas.microsoft.com/office/drawing/2014/main" id="{1233FBAC-8F26-4009-A61D-A8D94F7C1448}"/>
              </a:ext>
            </a:extLst>
          </p:cNvPr>
          <p:cNvSpPr/>
          <p:nvPr/>
        </p:nvSpPr>
        <p:spPr>
          <a:xfrm>
            <a:off x="2993750" y="245026"/>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spc="100" dirty="0">
                <a:solidFill>
                  <a:srgbClr val="FFFFFF"/>
                </a:solidFill>
                <a:latin typeface="DFKai-SB" panose="03000509000000000000" pitchFamily="65" charset="-120"/>
                <a:ea typeface="DFKai-SB" panose="03000509000000000000" pitchFamily="65" charset="-120"/>
              </a:rPr>
              <a:t>遵守相關法律</a:t>
            </a:r>
            <a:endParaRPr lang="zh-CN" altLang="en-US" sz="4000" b="1" spc="100" dirty="0">
              <a:solidFill>
                <a:srgbClr val="FFFFFF"/>
              </a:solidFill>
              <a:latin typeface="DFKai-SB" panose="03000509000000000000" pitchFamily="65" charset="-120"/>
              <a:ea typeface="DFKai-SB" panose="03000509000000000000" pitchFamily="65" charset="-120"/>
            </a:endParaRPr>
          </a:p>
        </p:txBody>
      </p:sp>
      <p:pic>
        <p:nvPicPr>
          <p:cNvPr id="48" name="Picture 47"/>
          <p:cNvPicPr>
            <a:picLocks noChangeAspect="1"/>
          </p:cNvPicPr>
          <p:nvPr/>
        </p:nvPicPr>
        <p:blipFill>
          <a:blip r:embed="rId11"/>
          <a:stretch>
            <a:fillRect/>
          </a:stretch>
        </p:blipFill>
        <p:spPr>
          <a:xfrm>
            <a:off x="229300" y="170616"/>
            <a:ext cx="1594256" cy="580365"/>
          </a:xfrm>
          <a:prstGeom prst="rect">
            <a:avLst/>
          </a:prstGeom>
        </p:spPr>
      </p:pic>
      <p:sp>
        <p:nvSpPr>
          <p:cNvPr id="49" name="矩形 11"/>
          <p:cNvSpPr/>
          <p:nvPr/>
        </p:nvSpPr>
        <p:spPr>
          <a:xfrm>
            <a:off x="8418284" y="5562597"/>
            <a:ext cx="3435272" cy="369332"/>
          </a:xfrm>
          <a:prstGeom prst="rect">
            <a:avLst/>
          </a:prstGeom>
          <a:ln w="38100">
            <a:solidFill>
              <a:srgbClr val="0070C0"/>
            </a:solidFill>
          </a:ln>
        </p:spPr>
        <p:txBody>
          <a:bodyPr wrap="square">
            <a:spAutoFit/>
          </a:bodyPr>
          <a:lstStyle/>
          <a:p>
            <a:pPr algn="ctr"/>
            <a:r>
              <a:rPr lang="zh-TW" altLang="en-US" b="1" dirty="0" smtClean="0">
                <a:solidFill>
                  <a:srgbClr val="FF0000"/>
                </a:solidFill>
                <a:latin typeface="標楷體" panose="03000509000000000000" pitchFamily="65" charset="-120"/>
                <a:ea typeface="標楷體" panose="03000509000000000000" pitchFamily="65" charset="-120"/>
              </a:rPr>
              <a:t>老師必須留意國家最新</a:t>
            </a:r>
            <a:r>
              <a:rPr lang="zh-TW" altLang="en-US" b="1" dirty="0">
                <a:solidFill>
                  <a:srgbClr val="FF0000"/>
                </a:solidFill>
                <a:latin typeface="標楷體" panose="03000509000000000000" pitchFamily="65" charset="-120"/>
                <a:ea typeface="標楷體" panose="03000509000000000000" pitchFamily="65" charset="-120"/>
              </a:rPr>
              <a:t>法規發布。</a:t>
            </a:r>
            <a:endParaRPr lang="zh-CN" altLang="en-US" b="1" dirty="0">
              <a:solidFill>
                <a:srgbClr val="FF0000"/>
              </a:solidFill>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713405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4F856A4-5D43-4D94-A9F4-15C13FEC1B23}"/>
              </a:ext>
            </a:extLst>
          </p:cNvPr>
          <p:cNvSpPr txBox="1"/>
          <p:nvPr/>
        </p:nvSpPr>
        <p:spPr>
          <a:xfrm>
            <a:off x="731879" y="863320"/>
            <a:ext cx="8934994" cy="461665"/>
          </a:xfrm>
          <a:prstGeom prst="rect">
            <a:avLst/>
          </a:prstGeom>
          <a:noFill/>
        </p:spPr>
        <p:txBody>
          <a:bodyPr wrap="square">
            <a:spAutoFit/>
          </a:bodyPr>
          <a:lstStyle/>
          <a:p>
            <a:r>
              <a:rPr lang="zh-TW" altLang="en-US" sz="2400" spc="100" dirty="0" smtClean="0">
                <a:latin typeface="DFKai-SB" panose="03000509000000000000" pitchFamily="65" charset="-120"/>
                <a:ea typeface="DFKai-SB" panose="03000509000000000000" pitchFamily="65" charset="-120"/>
              </a:rPr>
              <a:t>大部分</a:t>
            </a:r>
            <a:r>
              <a:rPr lang="zh-TW" altLang="en-US" sz="2400" spc="100" dirty="0">
                <a:latin typeface="DFKai-SB" panose="03000509000000000000" pitchFamily="65" charset="-120"/>
                <a:ea typeface="DFKai-SB" panose="03000509000000000000" pitchFamily="65" charset="-120"/>
              </a:rPr>
              <a:t>香港現行防止罪行的</a:t>
            </a:r>
            <a:r>
              <a:rPr lang="zh-TW" altLang="en-US" sz="2400" spc="100" dirty="0" smtClean="0">
                <a:latin typeface="DFKai-SB" panose="03000509000000000000" pitchFamily="65" charset="-120"/>
                <a:ea typeface="DFKai-SB" panose="03000509000000000000" pitchFamily="65" charset="-120"/>
              </a:rPr>
              <a:t>法例均</a:t>
            </a:r>
            <a:r>
              <a:rPr lang="zh-TW" altLang="en-US" sz="2400" spc="100" dirty="0">
                <a:latin typeface="DFKai-SB" panose="03000509000000000000" pitchFamily="65" charset="-120"/>
                <a:ea typeface="DFKai-SB" panose="03000509000000000000" pitchFamily="65" charset="-120"/>
              </a:rPr>
              <a:t>適用於互聯網世界</a:t>
            </a:r>
            <a:r>
              <a:rPr lang="zh-TW" altLang="en-US" sz="2400" spc="100" dirty="0" smtClean="0">
                <a:latin typeface="DFKai-SB" panose="03000509000000000000" pitchFamily="65" charset="-120"/>
                <a:ea typeface="DFKai-SB" panose="03000509000000000000" pitchFamily="65" charset="-120"/>
              </a:rPr>
              <a:t>，例如</a:t>
            </a:r>
            <a:r>
              <a:rPr lang="en-US" altLang="zh-TW" sz="2400" spc="100" dirty="0" smtClean="0">
                <a:latin typeface="DFKai-SB" panose="03000509000000000000" pitchFamily="65" charset="-120"/>
                <a:ea typeface="DFKai-SB" panose="03000509000000000000" pitchFamily="65" charset="-120"/>
              </a:rPr>
              <a:t>:</a:t>
            </a:r>
            <a:endParaRPr lang="en-US" altLang="zh-TW" sz="2400" spc="100" dirty="0">
              <a:latin typeface="DFKai-SB" panose="03000509000000000000" pitchFamily="65" charset="-120"/>
              <a:ea typeface="DFKai-SB" panose="03000509000000000000" pitchFamily="65" charset="-120"/>
            </a:endParaRPr>
          </a:p>
        </p:txBody>
      </p:sp>
      <p:sp>
        <p:nvSpPr>
          <p:cNvPr id="9" name="矩形 8">
            <a:extLst>
              <a:ext uri="{FF2B5EF4-FFF2-40B4-BE49-F238E27FC236}">
                <a16:creationId xmlns:a16="http://schemas.microsoft.com/office/drawing/2014/main" id="{9F0D7E0D-D81B-4F9B-8456-C37EC4B03955}"/>
              </a:ext>
            </a:extLst>
          </p:cNvPr>
          <p:cNvSpPr/>
          <p:nvPr/>
        </p:nvSpPr>
        <p:spPr>
          <a:xfrm>
            <a:off x="547912" y="1368908"/>
            <a:ext cx="11459257" cy="3037270"/>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8" name="文本框 7">
            <a:extLst>
              <a:ext uri="{FF2B5EF4-FFF2-40B4-BE49-F238E27FC236}">
                <a16:creationId xmlns:a16="http://schemas.microsoft.com/office/drawing/2014/main" id="{D7487804-391B-4C4D-96E1-7C5C4DD8FB80}"/>
              </a:ext>
            </a:extLst>
          </p:cNvPr>
          <p:cNvSpPr txBox="1"/>
          <p:nvPr/>
        </p:nvSpPr>
        <p:spPr>
          <a:xfrm>
            <a:off x="442294" y="1281063"/>
            <a:ext cx="11406886" cy="3064669"/>
          </a:xfrm>
          <a:prstGeom prst="round2Diag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香港</a:t>
            </a:r>
            <a:r>
              <a:rPr kumimoji="0" lang="zh-TW" altLang="en-US" sz="2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電腦罪行相關</a:t>
            </a:r>
            <a:r>
              <a:rPr kumimoji="0" lang="zh-TW" altLang="en-US" sz="2000" b="1"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rPr>
              <a:t>條例</a:t>
            </a:r>
            <a:r>
              <a:rPr kumimoji="0" lang="zh-TW" altLang="en-US" sz="2000" b="1"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舉隅：</a:t>
            </a:r>
            <a:endParaRPr kumimoji="0" lang="zh-TW" altLang="en-US" sz="2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zh-TW" altLang="en-US" sz="2200" b="0" i="0" u="none" strike="noStrike" kern="1200" cap="none" spc="10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第</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200</a:t>
            </a: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章</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刑事罪行條例</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161</a:t>
            </a: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條 有犯罪或不誠實意圖而取用電腦。</a:t>
            </a:r>
          </a:p>
          <a:p>
            <a:pPr marL="342900" marR="0" lvl="0" indent="-342900"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zh-TW" altLang="en-US" sz="2200" b="0" i="0" u="none" strike="noStrike" kern="1200" cap="none" spc="10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106</a:t>
            </a: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章</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電訊條例</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27A</a:t>
            </a: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條 藉電訊而在未獲授權下取用電腦資料。</a:t>
            </a:r>
            <a:endPar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buFont typeface="Arial" panose="020B0604020202020204" pitchFamily="34" charset="0"/>
              <a:buChar char="•"/>
              <a:defRPr/>
            </a:pP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210</a:t>
            </a: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章</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盜竊罪條例</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b="0" i="0" spc="100" dirty="0">
                <a:effectLst/>
                <a:latin typeface="Times New Roman" panose="02020603050405020304" pitchFamily="18" charset="0"/>
                <a:ea typeface="標楷體" panose="03000509000000000000" pitchFamily="65" charset="-120"/>
                <a:cs typeface="Times New Roman" panose="02020603050405020304" pitchFamily="18" charset="0"/>
              </a:rPr>
              <a:t>針對打擊毀壞、污損、隱藏或揑改電腦保存的紀錄等罪行。</a:t>
            </a:r>
            <a:endParaRPr lang="en-US" altLang="zh-TW" sz="2200" b="0" i="0" spc="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buFont typeface="Arial" panose="020B0604020202020204" pitchFamily="34" charset="0"/>
              <a:buChar char="•"/>
              <a:defRPr/>
            </a:pP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390</a:t>
            </a: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章</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淫褻及不雅物品管制條例</a:t>
            </a:r>
            <a:r>
              <a:rPr lang="en-US" altLang="zh-TW" sz="2200" spc="100" dirty="0">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buFont typeface="Arial" panose="020B0604020202020204" pitchFamily="34" charset="0"/>
              <a:buChar char="•"/>
              <a:defRPr/>
            </a:pP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579</a:t>
            </a: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章</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防止兒童色情物品條例</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條 </a:t>
            </a:r>
            <a:r>
              <a:rPr lang="zh-TW" altLang="en-US" sz="2200" b="0" i="0" spc="100" dirty="0">
                <a:effectLst/>
                <a:latin typeface="Times New Roman" panose="02020603050405020304" pitchFamily="18" charset="0"/>
                <a:ea typeface="標楷體" panose="03000509000000000000" pitchFamily="65" charset="-120"/>
                <a:cs typeface="Times New Roman" panose="02020603050405020304" pitchFamily="18" charset="0"/>
              </a:rPr>
              <a:t>任何人印刷、製作、生產、複製、複印、進口、出口、發布、管有和宣傳兒童色情物品，即屬犯罪。（兒童色情物品包括以電腦產生的影像或以電子方式製作或產生的影像描劃等）</a:t>
            </a:r>
            <a:r>
              <a:rPr lang="zh-TW" altLang="en-US" sz="2200" b="0" i="0" spc="100" dirty="0" smtClean="0">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22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 name="图片 9">
            <a:extLst>
              <a:ext uri="{FF2B5EF4-FFF2-40B4-BE49-F238E27FC236}">
                <a16:creationId xmlns:a16="http://schemas.microsoft.com/office/drawing/2014/main" id="{9F29D319-29D2-4E81-A26A-822EAB394DB6}"/>
              </a:ext>
            </a:extLst>
          </p:cNvPr>
          <p:cNvPicPr>
            <a:picLocks noChangeAspect="1"/>
          </p:cNvPicPr>
          <p:nvPr/>
        </p:nvPicPr>
        <p:blipFill>
          <a:blip r:embed="rId2"/>
          <a:stretch>
            <a:fillRect/>
          </a:stretch>
        </p:blipFill>
        <p:spPr>
          <a:xfrm>
            <a:off x="152709" y="1076895"/>
            <a:ext cx="579170" cy="542591"/>
          </a:xfrm>
          <a:prstGeom prst="rect">
            <a:avLst/>
          </a:prstGeom>
        </p:spPr>
      </p:pic>
      <p:pic>
        <p:nvPicPr>
          <p:cNvPr id="5" name="圖片 4">
            <a:hlinkClick r:id="rId3"/>
            <a:extLst>
              <a:ext uri="{FF2B5EF4-FFF2-40B4-BE49-F238E27FC236}">
                <a16:creationId xmlns:a16="http://schemas.microsoft.com/office/drawing/2014/main" id="{12FFD87C-0FF2-4EAE-9FEA-CDD115B93751}"/>
              </a:ext>
            </a:extLst>
          </p:cNvPr>
          <p:cNvPicPr>
            <a:picLocks noChangeAspect="1"/>
          </p:cNvPicPr>
          <p:nvPr/>
        </p:nvPicPr>
        <p:blipFill rotWithShape="1">
          <a:blip r:embed="rId4"/>
          <a:srcRect b="8065"/>
          <a:stretch/>
        </p:blipFill>
        <p:spPr>
          <a:xfrm>
            <a:off x="569865" y="4589680"/>
            <a:ext cx="2556512" cy="1502221"/>
          </a:xfrm>
          <a:prstGeom prst="rect">
            <a:avLst/>
          </a:prstGeom>
        </p:spPr>
      </p:pic>
      <p:sp>
        <p:nvSpPr>
          <p:cNvPr id="12" name="Rectangle 14">
            <a:extLst>
              <a:ext uri="{FF2B5EF4-FFF2-40B4-BE49-F238E27FC236}">
                <a16:creationId xmlns:a16="http://schemas.microsoft.com/office/drawing/2014/main" id="{992EEDB7-CD75-4CCD-8F72-544FF2F43848}"/>
              </a:ext>
            </a:extLst>
          </p:cNvPr>
          <p:cNvSpPr/>
          <p:nvPr/>
        </p:nvSpPr>
        <p:spPr>
          <a:xfrm>
            <a:off x="2386716" y="6275403"/>
            <a:ext cx="2031325" cy="369332"/>
          </a:xfrm>
          <a:prstGeom prst="rect">
            <a:avLst/>
          </a:prstGeom>
          <a:ln w="28575">
            <a:solidFill>
              <a:srgbClr val="FF0000"/>
            </a:solidFill>
          </a:ln>
        </p:spPr>
        <p:txBody>
          <a:bodyPr wrap="none">
            <a:spAutoFit/>
          </a:bodyPr>
          <a:lstStyle/>
          <a:p>
            <a:r>
              <a:rPr lang="zh-TW" altLang="en-US" b="1" dirty="0">
                <a:latin typeface="DFKai-SB" panose="03000509000000000000" pitchFamily="65" charset="-120"/>
                <a:ea typeface="DFKai-SB" panose="03000509000000000000" pitchFamily="65" charset="-120"/>
              </a:rPr>
              <a:t>點擊圖像觀看短片</a:t>
            </a:r>
            <a:endParaRPr lang="en-US" altLang="zh-HK" b="1" dirty="0">
              <a:latin typeface="DFKai-SB" panose="03000509000000000000" pitchFamily="65" charset="-120"/>
              <a:ea typeface="DFKai-SB" panose="03000509000000000000" pitchFamily="65" charset="-120"/>
            </a:endParaRPr>
          </a:p>
        </p:txBody>
      </p:sp>
      <p:sp>
        <p:nvSpPr>
          <p:cNvPr id="13" name="文字方塊 12">
            <a:extLst>
              <a:ext uri="{FF2B5EF4-FFF2-40B4-BE49-F238E27FC236}">
                <a16:creationId xmlns:a16="http://schemas.microsoft.com/office/drawing/2014/main" id="{C85967F8-E745-417E-B63F-D34AEC0F7CCA}"/>
              </a:ext>
            </a:extLst>
          </p:cNvPr>
          <p:cNvSpPr txBox="1"/>
          <p:nvPr/>
        </p:nvSpPr>
        <p:spPr>
          <a:xfrm>
            <a:off x="6855234" y="4646517"/>
            <a:ext cx="4993946" cy="1754326"/>
          </a:xfrm>
          <a:prstGeom prst="rect">
            <a:avLst/>
          </a:prstGeom>
          <a:noFill/>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來源：</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警務處</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0" i="0" dirty="0">
                <a:effectLst/>
                <a:latin typeface="Times New Roman" panose="02020603050405020304" pitchFamily="18" charset="0"/>
                <a:ea typeface="標楷體" panose="03000509000000000000" pitchFamily="65" charset="-120"/>
                <a:cs typeface="Times New Roman" panose="02020603050405020304" pitchFamily="18" charset="0"/>
              </a:rPr>
              <a:t>罪案呼籲─電郵騙案</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https://www.youtube.com/watch?v=CDNZbVaTTuk&amp;list=PLslN1DbNu8TNW4lJuneFpWAiKmVvk99z4&amp;index=34</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HK" altLang="en-US" sz="1200" dirty="0" smtClean="0">
                <a:latin typeface="Times New Roman" panose="02020603050405020304" pitchFamily="18" charset="0"/>
                <a:ea typeface="標楷體" panose="03000509000000000000" pitchFamily="65" charset="-120"/>
                <a:cs typeface="Times New Roman" panose="02020603050405020304" pitchFamily="18" charset="0"/>
              </a:rPr>
              <a:t>政府</a:t>
            </a:r>
            <a:r>
              <a:rPr lang="zh-HK" altLang="en-US" sz="1200" dirty="0">
                <a:latin typeface="Times New Roman" panose="02020603050405020304" pitchFamily="18" charset="0"/>
                <a:ea typeface="標楷體" panose="03000509000000000000" pitchFamily="65" charset="-120"/>
                <a:cs typeface="Times New Roman" panose="02020603050405020304" pitchFamily="18" charset="0"/>
              </a:rPr>
              <a:t>資訊科技總監辦公室「資訊安全網」</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(https://www.infosec.gov.hk/tc/useful-resources/related-ordinances</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政府新聞處</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睇真</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D‧</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知多</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D</a:t>
            </a:r>
            <a:r>
              <a:rPr lang="zh-HK" alt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第十一則資訊</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https://www.youtube.com/watch?v=U2ewaYnh99I&amp;list=PLSIOvjUwNfl64uq_-QxEVERZu_EdiRpzS&amp;index=23</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5" name="圖片 14">
            <a:hlinkClick r:id="rId5"/>
            <a:extLst>
              <a:ext uri="{FF2B5EF4-FFF2-40B4-BE49-F238E27FC236}">
                <a16:creationId xmlns:a16="http://schemas.microsoft.com/office/drawing/2014/main" id="{B5FFAC1B-A809-4895-8A19-734BCDD9C4F8}"/>
              </a:ext>
            </a:extLst>
          </p:cNvPr>
          <p:cNvPicPr>
            <a:picLocks noChangeAspect="1"/>
          </p:cNvPicPr>
          <p:nvPr/>
        </p:nvPicPr>
        <p:blipFill rotWithShape="1">
          <a:blip r:embed="rId6"/>
          <a:srcRect r="9473" b="9356"/>
          <a:stretch/>
        </p:blipFill>
        <p:spPr>
          <a:xfrm>
            <a:off x="3600464" y="4594601"/>
            <a:ext cx="2658440" cy="1497300"/>
          </a:xfrm>
          <a:prstGeom prst="rect">
            <a:avLst/>
          </a:prstGeom>
        </p:spPr>
      </p:pic>
      <p:sp>
        <p:nvSpPr>
          <p:cNvPr id="18" name="任意多边形: 形状 4">
            <a:extLst>
              <a:ext uri="{FF2B5EF4-FFF2-40B4-BE49-F238E27FC236}">
                <a16:creationId xmlns:a16="http://schemas.microsoft.com/office/drawing/2014/main" id="{1233FBAC-8F26-4009-A61D-A8D94F7C1448}"/>
              </a:ext>
            </a:extLst>
          </p:cNvPr>
          <p:cNvSpPr/>
          <p:nvPr/>
        </p:nvSpPr>
        <p:spPr>
          <a:xfrm>
            <a:off x="3011787" y="168325"/>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spc="100" dirty="0">
                <a:solidFill>
                  <a:srgbClr val="FFFFFF"/>
                </a:solidFill>
                <a:latin typeface="DFKai-SB" panose="03000509000000000000" pitchFamily="65" charset="-120"/>
                <a:ea typeface="DFKai-SB" panose="03000509000000000000" pitchFamily="65" charset="-120"/>
              </a:rPr>
              <a:t>尊重他人遵守法律</a:t>
            </a:r>
          </a:p>
        </p:txBody>
      </p:sp>
      <p:pic>
        <p:nvPicPr>
          <p:cNvPr id="19" name="Picture 18"/>
          <p:cNvPicPr>
            <a:picLocks noChangeAspect="1"/>
          </p:cNvPicPr>
          <p:nvPr/>
        </p:nvPicPr>
        <p:blipFill>
          <a:blip r:embed="rId7"/>
          <a:stretch>
            <a:fillRect/>
          </a:stretch>
        </p:blipFill>
        <p:spPr>
          <a:xfrm>
            <a:off x="243105" y="146452"/>
            <a:ext cx="1594256" cy="580365"/>
          </a:xfrm>
          <a:prstGeom prst="rect">
            <a:avLst/>
          </a:prstGeom>
        </p:spPr>
      </p:pic>
    </p:spTree>
    <p:extLst>
      <p:ext uri="{BB962C8B-B14F-4D97-AF65-F5344CB8AC3E}">
        <p14:creationId xmlns:p14="http://schemas.microsoft.com/office/powerpoint/2010/main" val="18283134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9F0D7E0D-D81B-4F9B-8456-C37EC4B03955}"/>
              </a:ext>
            </a:extLst>
          </p:cNvPr>
          <p:cNvSpPr/>
          <p:nvPr/>
        </p:nvSpPr>
        <p:spPr>
          <a:xfrm>
            <a:off x="528633" y="1179695"/>
            <a:ext cx="11318194" cy="2965821"/>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200" dirty="0">
              <a:solidFill>
                <a:srgbClr val="0070C0"/>
              </a:solidFill>
              <a:latin typeface="標楷體" panose="03000509000000000000" pitchFamily="65" charset="-120"/>
              <a:ea typeface="標楷體" panose="03000509000000000000" pitchFamily="65" charset="-120"/>
            </a:endParaRPr>
          </a:p>
        </p:txBody>
      </p:sp>
      <p:sp>
        <p:nvSpPr>
          <p:cNvPr id="8" name="文本框 7">
            <a:extLst>
              <a:ext uri="{FF2B5EF4-FFF2-40B4-BE49-F238E27FC236}">
                <a16:creationId xmlns:a16="http://schemas.microsoft.com/office/drawing/2014/main" id="{D7487804-391B-4C4D-96E1-7C5C4DD8FB80}"/>
              </a:ext>
            </a:extLst>
          </p:cNvPr>
          <p:cNvSpPr txBox="1"/>
          <p:nvPr/>
        </p:nvSpPr>
        <p:spPr>
          <a:xfrm>
            <a:off x="528633" y="1074175"/>
            <a:ext cx="11506613" cy="3149798"/>
          </a:xfrm>
          <a:prstGeom prst="round2DiagRect">
            <a:avLst/>
          </a:prstGeom>
          <a:noFill/>
        </p:spPr>
        <p:txBody>
          <a:bodyPr wrap="square">
            <a:spAutoFit/>
          </a:bodyPr>
          <a:lstStyle/>
          <a:p>
            <a:pPr lvl="0">
              <a:defRPr/>
            </a:pPr>
            <a:r>
              <a:rPr kumimoji="0" lang="zh-CN" altLang="en-US" sz="2200"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香港</a:t>
            </a:r>
            <a:r>
              <a:rPr kumimoji="0" lang="zh-TW" altLang="en-US" sz="2200"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電腦罪行相關</a:t>
            </a:r>
            <a:r>
              <a:rPr kumimoji="0" lang="zh-TW" altLang="en-US" sz="2200" b="1"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條例</a:t>
            </a:r>
            <a:r>
              <a:rPr lang="zh-TW" altLang="en-US" sz="2200" b="1" dirty="0">
                <a:latin typeface="標楷體" panose="03000509000000000000" pitchFamily="65" charset="-120"/>
                <a:ea typeface="標楷體" panose="03000509000000000000" pitchFamily="65" charset="-120"/>
              </a:rPr>
              <a:t>舉隅</a:t>
            </a:r>
            <a:r>
              <a:rPr kumimoji="0" lang="zh-TW" altLang="en-US" sz="2200" b="1"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2200"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268288" marR="0" lvl="0" indent="-268288" algn="just" defTabSz="914400" rtl="0" eaLnBrk="1" fontAlgn="auto" latinLnBrk="0" hangingPunct="1">
              <a:spcBef>
                <a:spcPts val="600"/>
              </a:spcBef>
              <a:spcAft>
                <a:spcPts val="0"/>
              </a:spcAft>
              <a:buClrTx/>
              <a:buSzTx/>
              <a:buFont typeface="Arial" panose="020B0604020202020204" pitchFamily="34" charset="0"/>
              <a:buChar char="•"/>
              <a:tabLst/>
              <a:defRPr/>
            </a:pPr>
            <a:r>
              <a:rPr lang="zh-TW" altLang="en-US" sz="2200" spc="1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200" spc="100" dirty="0">
                <a:latin typeface="Times New Roman" panose="02020603050405020304" pitchFamily="18" charset="0"/>
                <a:ea typeface="標楷體" panose="03000509000000000000" pitchFamily="65" charset="-120"/>
                <a:cs typeface="Times New Roman" panose="02020603050405020304" pitchFamily="18" charset="0"/>
              </a:rPr>
              <a:t>148</a:t>
            </a:r>
            <a:r>
              <a:rPr lang="zh-TW" altLang="en-US" sz="2200" spc="100" dirty="0">
                <a:latin typeface="Times New Roman" panose="02020603050405020304" pitchFamily="18" charset="0"/>
                <a:ea typeface="標楷體" panose="03000509000000000000" pitchFamily="65" charset="-120"/>
                <a:cs typeface="Times New Roman" panose="02020603050405020304" pitchFamily="18" charset="0"/>
              </a:rPr>
              <a:t>章</a:t>
            </a:r>
            <a:r>
              <a:rPr lang="en-US" altLang="zh-TW" sz="2200" spc="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spc="100" dirty="0">
                <a:latin typeface="Times New Roman" panose="02020603050405020304" pitchFamily="18" charset="0"/>
                <a:ea typeface="標楷體" panose="03000509000000000000" pitchFamily="65" charset="-120"/>
                <a:cs typeface="Times New Roman" panose="02020603050405020304" pitchFamily="18" charset="0"/>
              </a:rPr>
              <a:t>賭博條例</a:t>
            </a:r>
            <a:r>
              <a:rPr lang="en-US" altLang="zh-TW" sz="2200" spc="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b="0" i="0" spc="100" dirty="0">
                <a:effectLst/>
                <a:latin typeface="Times New Roman" panose="02020603050405020304" pitchFamily="18" charset="0"/>
                <a:ea typeface="標楷體" panose="03000509000000000000" pitchFamily="65" charset="-120"/>
                <a:cs typeface="Times New Roman" panose="02020603050405020304" pitchFamily="18" charset="0"/>
              </a:rPr>
              <a:t>打擊包括在互聯網上進行的非法賭博活動。</a:t>
            </a:r>
            <a:endParaRPr lang="en-US" altLang="zh-TW" sz="2200" b="0" i="0" spc="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268288" marR="0" lvl="0" indent="-268288" algn="just" defTabSz="914400" rtl="0" eaLnBrk="1" fontAlgn="auto" latinLnBrk="0" hangingPunct="0">
              <a:spcBef>
                <a:spcPts val="0"/>
              </a:spcBef>
              <a:spcAft>
                <a:spcPts val="0"/>
              </a:spcAft>
              <a:buClrTx/>
              <a:buSzTx/>
              <a:buFont typeface="Arial" panose="020B0604020202020204" pitchFamily="34" charset="0"/>
              <a:buChar char="•"/>
              <a:tabLst/>
              <a:defRPr/>
            </a:pPr>
            <a:r>
              <a:rPr kumimoji="0" lang="zh-TW" altLang="en-US" sz="22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sz="22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593</a:t>
            </a:r>
            <a:r>
              <a:rPr kumimoji="0" lang="zh-TW" altLang="en-US" sz="22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章</a:t>
            </a:r>
            <a:r>
              <a:rPr kumimoji="0" lang="en-US" altLang="zh-TW" sz="22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2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非應邀電子訊息條例</a:t>
            </a:r>
            <a:r>
              <a:rPr kumimoji="0" lang="en-US" altLang="zh-TW" sz="22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b="0" i="0" spc="100" dirty="0">
                <a:effectLst/>
                <a:latin typeface="Times New Roman" panose="02020603050405020304" pitchFamily="18" charset="0"/>
                <a:ea typeface="標楷體" panose="03000509000000000000" pitchFamily="65" charset="-120"/>
                <a:cs typeface="Times New Roman" panose="02020603050405020304" pitchFamily="18" charset="0"/>
              </a:rPr>
              <a:t>禁止進行與發送多項商業電子訊息相關的詐騙活動。</a:t>
            </a:r>
            <a:endParaRPr lang="en-US" altLang="zh-TW" sz="2100" b="0" i="0" spc="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268288" marR="0" lvl="0" indent="-268288" algn="just" defTabSz="914400" rtl="0" eaLnBrk="1" fontAlgn="auto" latinLnBrk="0" hangingPunct="0">
              <a:spcBef>
                <a:spcPts val="0"/>
              </a:spcBef>
              <a:spcAft>
                <a:spcPts val="0"/>
              </a:spcAft>
              <a:buClrTx/>
              <a:buSzTx/>
              <a:buFont typeface="Arial" panose="020B0604020202020204" pitchFamily="34" charset="0"/>
              <a:buChar char="•"/>
              <a:tabLst/>
              <a:defRPr/>
            </a:pPr>
            <a:r>
              <a:rPr kumimoji="0" lang="zh-TW" altLang="en-US"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553</a:t>
            </a:r>
            <a:r>
              <a:rPr kumimoji="0" lang="zh-TW" altLang="en-US"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章</a:t>
            </a:r>
            <a:r>
              <a:rPr kumimoji="0" lang="en-US" altLang="zh-TW"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電子交易條例</a:t>
            </a:r>
            <a:r>
              <a:rPr kumimoji="0" lang="en-US" altLang="zh-TW"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b="0" i="0" spc="100" dirty="0">
                <a:effectLst/>
                <a:latin typeface="Times New Roman" panose="02020603050405020304" pitchFamily="18" charset="0"/>
                <a:ea typeface="標楷體" panose="03000509000000000000" pitchFamily="65" charset="-120"/>
                <a:cs typeface="Times New Roman" panose="02020603050405020304" pitchFamily="18" charset="0"/>
              </a:rPr>
              <a:t>賦予用於電子交易上的電子記錄及數碼簽署跟文件記錄及簽署相同的法律地位。</a:t>
            </a:r>
            <a:endParaRPr lang="en-US" altLang="zh-TW" sz="2100" b="0" i="0" spc="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268288" marR="0" lvl="0" indent="-268288" algn="just" defTabSz="914400" rtl="0" eaLnBrk="1" fontAlgn="auto" latinLnBrk="0" hangingPunct="0">
              <a:spcBef>
                <a:spcPts val="0"/>
              </a:spcBef>
              <a:spcAft>
                <a:spcPts val="0"/>
              </a:spcAft>
              <a:buClrTx/>
              <a:buSzTx/>
              <a:buFont typeface="Arial" panose="020B0604020202020204" pitchFamily="34" charset="0"/>
              <a:buChar char="•"/>
              <a:tabLst/>
              <a:defRPr/>
            </a:pPr>
            <a:r>
              <a:rPr kumimoji="0" lang="zh-TW" altLang="en-US"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sz="2100" u="none" strike="noStrike" kern="1200" cap="none" spc="100" normalizeH="0" baseline="0" noProof="0" dirty="0" smtClean="0">
                <a:ln>
                  <a:noFill/>
                </a:ln>
                <a:uLnTx/>
                <a:uFillTx/>
                <a:latin typeface="Times New Roman" panose="02020603050405020304" pitchFamily="18" charset="0"/>
                <a:ea typeface="標楷體" panose="03000509000000000000" pitchFamily="65" charset="-120"/>
                <a:cs typeface="Times New Roman" panose="02020603050405020304" pitchFamily="18" charset="0"/>
              </a:rPr>
              <a:t>528</a:t>
            </a:r>
            <a:r>
              <a:rPr kumimoji="0" lang="zh-TW" altLang="en-US" sz="2100" u="none" strike="noStrike" kern="1200" cap="none" spc="100" normalizeH="0" baseline="0" noProof="0" dirty="0" smtClean="0">
                <a:ln>
                  <a:noFill/>
                </a:ln>
                <a:uLnTx/>
                <a:uFillTx/>
                <a:latin typeface="Times New Roman" panose="02020603050405020304" pitchFamily="18" charset="0"/>
                <a:ea typeface="標楷體" panose="03000509000000000000" pitchFamily="65" charset="-120"/>
                <a:cs typeface="Times New Roman" panose="02020603050405020304" pitchFamily="18" charset="0"/>
              </a:rPr>
              <a:t>章</a:t>
            </a:r>
            <a:r>
              <a:rPr kumimoji="0" lang="en-US" altLang="zh-TW"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版權條例</a:t>
            </a:r>
            <a:r>
              <a:rPr kumimoji="0" lang="en-US" altLang="zh-TW"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保</a:t>
            </a:r>
            <a:r>
              <a:rPr lang="zh-TW" altLang="en-US" sz="2100" b="0" i="0" spc="100" dirty="0">
                <a:effectLst/>
                <a:latin typeface="Times New Roman" panose="02020603050405020304" pitchFamily="18" charset="0"/>
                <a:ea typeface="標楷體" panose="03000509000000000000" pitchFamily="65" charset="-120"/>
                <a:cs typeface="Times New Roman" panose="02020603050405020304" pitchFamily="18" charset="0"/>
              </a:rPr>
              <a:t>障各個已認可的作品類目，包括經互聯網向公眾發放的作品。</a:t>
            </a:r>
            <a:endParaRPr lang="en-US" altLang="zh-TW" sz="2100" b="0" i="0" spc="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268288" marR="0" lvl="0" indent="-268288" algn="just" defTabSz="914400" rtl="0" eaLnBrk="1" fontAlgn="auto" latinLnBrk="0" hangingPunct="0">
              <a:spcBef>
                <a:spcPts val="0"/>
              </a:spcBef>
              <a:spcAft>
                <a:spcPts val="0"/>
              </a:spcAft>
              <a:buClrTx/>
              <a:buSzTx/>
              <a:buFont typeface="Arial" panose="020B0604020202020204" pitchFamily="34" charset="0"/>
              <a:buChar char="•"/>
              <a:tabLst/>
              <a:defRPr/>
            </a:pPr>
            <a:r>
              <a:rPr kumimoji="0" lang="zh-TW" altLang="en-US"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371</a:t>
            </a:r>
            <a:r>
              <a:rPr kumimoji="0" lang="zh-TW" altLang="en-US"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章</a:t>
            </a:r>
            <a:r>
              <a:rPr kumimoji="0" lang="en-US" altLang="zh-TW"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吸煙</a:t>
            </a:r>
            <a:r>
              <a:rPr kumimoji="0" lang="en-US" altLang="zh-TW"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公眾衞生</a:t>
            </a:r>
            <a:r>
              <a:rPr kumimoji="0" lang="en-US" altLang="zh-TW"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條例</a:t>
            </a:r>
            <a:r>
              <a:rPr kumimoji="0" lang="en-US" altLang="zh-TW"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13B</a:t>
            </a:r>
            <a:r>
              <a:rPr kumimoji="0" lang="zh-TW" altLang="en-US" sz="2100" u="none" strike="noStrike" kern="1200" cap="none" spc="100" normalizeH="0" baseline="0" noProof="0" dirty="0">
                <a:ln>
                  <a:noFill/>
                </a:ln>
                <a:uLnTx/>
                <a:uFillTx/>
                <a:latin typeface="Times New Roman" panose="02020603050405020304" pitchFamily="18" charset="0"/>
                <a:ea typeface="標楷體" panose="03000509000000000000" pitchFamily="65" charset="-120"/>
                <a:cs typeface="Times New Roman" panose="02020603050405020304" pitchFamily="18" charset="0"/>
              </a:rPr>
              <a:t>條 禁止將煙草廣告置於互聯網上。</a:t>
            </a:r>
            <a:endParaRPr kumimoji="0" lang="zh-CN" altLang="en-US" sz="2100" b="0" i="0" u="none" strike="noStrike" kern="1200" cap="none" spc="10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268288" marR="0" lvl="0" indent="-268288" algn="just" defTabSz="914400" rtl="0" eaLnBrk="1" fontAlgn="auto" latinLnBrk="0" hangingPunct="0">
              <a:spcBef>
                <a:spcPts val="0"/>
              </a:spcBef>
              <a:spcAft>
                <a:spcPts val="0"/>
              </a:spcAft>
              <a:buClrTx/>
              <a:buSzTx/>
              <a:buFont typeface="Arial" panose="020B0604020202020204" pitchFamily="34" charset="0"/>
              <a:buChar char="•"/>
              <a:tabLst/>
              <a:defRPr/>
            </a:pPr>
            <a:r>
              <a:rPr lang="zh-TW" altLang="en-US" sz="2100" spc="1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100" spc="100" dirty="0">
                <a:latin typeface="Times New Roman" panose="02020603050405020304" pitchFamily="18" charset="0"/>
                <a:ea typeface="標楷體" panose="03000509000000000000" pitchFamily="65" charset="-120"/>
                <a:cs typeface="Times New Roman" panose="02020603050405020304" pitchFamily="18" charset="0"/>
              </a:rPr>
              <a:t>486</a:t>
            </a:r>
            <a:r>
              <a:rPr lang="zh-TW" altLang="en-US" sz="2100" spc="100" dirty="0">
                <a:latin typeface="Times New Roman" panose="02020603050405020304" pitchFamily="18" charset="0"/>
                <a:ea typeface="標楷體" panose="03000509000000000000" pitchFamily="65" charset="-120"/>
                <a:cs typeface="Times New Roman" panose="02020603050405020304" pitchFamily="18" charset="0"/>
              </a:rPr>
              <a:t>章</a:t>
            </a:r>
            <a:r>
              <a:rPr lang="en-US" altLang="zh-TW" sz="2100" spc="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spc="100" dirty="0">
                <a:latin typeface="Times New Roman" panose="02020603050405020304" pitchFamily="18" charset="0"/>
                <a:ea typeface="標楷體" panose="03000509000000000000" pitchFamily="65" charset="-120"/>
                <a:cs typeface="Times New Roman" panose="02020603050405020304" pitchFamily="18" charset="0"/>
              </a:rPr>
              <a:t>個人資料</a:t>
            </a:r>
            <a:r>
              <a:rPr lang="en-US" altLang="zh-TW" sz="2100" spc="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spc="100" dirty="0">
                <a:latin typeface="Times New Roman" panose="02020603050405020304" pitchFamily="18" charset="0"/>
                <a:ea typeface="標楷體" panose="03000509000000000000" pitchFamily="65" charset="-120"/>
                <a:cs typeface="Times New Roman" panose="02020603050405020304" pitchFamily="18" charset="0"/>
              </a:rPr>
              <a:t>私隱條例</a:t>
            </a:r>
            <a:r>
              <a:rPr lang="en-US" altLang="zh-TW" sz="2100" spc="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b="0" i="0" spc="100" dirty="0">
                <a:effectLst/>
                <a:latin typeface="Times New Roman" panose="02020603050405020304" pitchFamily="18" charset="0"/>
                <a:ea typeface="標楷體" panose="03000509000000000000" pitchFamily="65" charset="-120"/>
                <a:cs typeface="Times New Roman" panose="02020603050405020304" pitchFamily="18" charset="0"/>
              </a:rPr>
              <a:t>在個人資料</a:t>
            </a:r>
            <a:r>
              <a:rPr lang="zh-TW" altLang="en-US" sz="2200" b="0" i="0" spc="100" dirty="0">
                <a:effectLst/>
                <a:latin typeface="Times New Roman" panose="02020603050405020304" pitchFamily="18" charset="0"/>
                <a:ea typeface="標楷體" panose="03000509000000000000" pitchFamily="65" charset="-120"/>
                <a:cs typeface="Times New Roman" panose="02020603050405020304" pitchFamily="18" charset="0"/>
              </a:rPr>
              <a:t>方面保障在世人士的私隱。</a:t>
            </a:r>
            <a:endParaRPr lang="en-US" altLang="zh-TW" sz="2200" b="0" i="0" spc="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 name="图片 9">
            <a:extLst>
              <a:ext uri="{FF2B5EF4-FFF2-40B4-BE49-F238E27FC236}">
                <a16:creationId xmlns:a16="http://schemas.microsoft.com/office/drawing/2014/main" id="{9F29D319-29D2-4E81-A26A-822EAB394DB6}"/>
              </a:ext>
            </a:extLst>
          </p:cNvPr>
          <p:cNvPicPr>
            <a:picLocks noChangeAspect="1"/>
          </p:cNvPicPr>
          <p:nvPr/>
        </p:nvPicPr>
        <p:blipFill>
          <a:blip r:embed="rId2"/>
          <a:stretch>
            <a:fillRect/>
          </a:stretch>
        </p:blipFill>
        <p:spPr>
          <a:xfrm>
            <a:off x="205924" y="780975"/>
            <a:ext cx="579170" cy="542591"/>
          </a:xfrm>
          <a:prstGeom prst="rect">
            <a:avLst/>
          </a:prstGeom>
        </p:spPr>
      </p:pic>
      <p:pic>
        <p:nvPicPr>
          <p:cNvPr id="12" name="圖片 11">
            <a:hlinkClick r:id="rId3"/>
            <a:extLst>
              <a:ext uri="{FF2B5EF4-FFF2-40B4-BE49-F238E27FC236}">
                <a16:creationId xmlns:a16="http://schemas.microsoft.com/office/drawing/2014/main" id="{B95B2568-D642-4DAD-A6AE-6E8A4EFB92B9}"/>
              </a:ext>
            </a:extLst>
          </p:cNvPr>
          <p:cNvPicPr>
            <a:picLocks noChangeAspect="1"/>
          </p:cNvPicPr>
          <p:nvPr/>
        </p:nvPicPr>
        <p:blipFill rotWithShape="1">
          <a:blip r:embed="rId4"/>
          <a:srcRect b="19380"/>
          <a:stretch/>
        </p:blipFill>
        <p:spPr>
          <a:xfrm>
            <a:off x="528633" y="4376636"/>
            <a:ext cx="2667412" cy="1452721"/>
          </a:xfrm>
          <a:prstGeom prst="rect">
            <a:avLst/>
          </a:prstGeom>
        </p:spPr>
      </p:pic>
      <p:sp>
        <p:nvSpPr>
          <p:cNvPr id="13" name="Rectangle 14">
            <a:extLst>
              <a:ext uri="{FF2B5EF4-FFF2-40B4-BE49-F238E27FC236}">
                <a16:creationId xmlns:a16="http://schemas.microsoft.com/office/drawing/2014/main" id="{6A0554E5-65FE-44C7-9383-73D41B6DFD45}"/>
              </a:ext>
            </a:extLst>
          </p:cNvPr>
          <p:cNvSpPr/>
          <p:nvPr/>
        </p:nvSpPr>
        <p:spPr>
          <a:xfrm>
            <a:off x="535982" y="5823186"/>
            <a:ext cx="2660063"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點擊圖像觀看短片</a:t>
            </a:r>
            <a:endParaRPr lang="en-US" altLang="zh-HK" b="1" dirty="0">
              <a:latin typeface="DFKai-SB" panose="03000509000000000000" pitchFamily="65" charset="-120"/>
              <a:ea typeface="DFKai-SB" panose="03000509000000000000" pitchFamily="65" charset="-120"/>
            </a:endParaRPr>
          </a:p>
        </p:txBody>
      </p:sp>
      <p:sp>
        <p:nvSpPr>
          <p:cNvPr id="14" name="文字方塊 13">
            <a:extLst>
              <a:ext uri="{FF2B5EF4-FFF2-40B4-BE49-F238E27FC236}">
                <a16:creationId xmlns:a16="http://schemas.microsoft.com/office/drawing/2014/main" id="{D3529532-4B58-482E-92FA-E3F40A03A8A5}"/>
              </a:ext>
            </a:extLst>
          </p:cNvPr>
          <p:cNvSpPr txBox="1"/>
          <p:nvPr/>
        </p:nvSpPr>
        <p:spPr>
          <a:xfrm>
            <a:off x="3326674" y="4518944"/>
            <a:ext cx="8530786" cy="1446550"/>
          </a:xfrm>
          <a:prstGeom prst="rect">
            <a:avLst/>
          </a:prstGeom>
          <a:noFill/>
          <a:ln w="38100">
            <a:solidFill>
              <a:srgbClr val="FF0000"/>
            </a:solidFill>
          </a:ln>
        </p:spPr>
        <p:txBody>
          <a:bodyPr wrap="square">
            <a:spAutoFit/>
          </a:bodyPr>
          <a:lstStyle/>
          <a:p>
            <a:pPr algn="just" hangingPunct="0"/>
            <a:r>
              <a:rPr lang="en-US" altLang="zh-TW" sz="2200" b="0" i="0" spc="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b="0" i="0" spc="100" dirty="0">
                <a:effectLst/>
                <a:latin typeface="Times New Roman" panose="02020603050405020304" pitchFamily="18" charset="0"/>
                <a:ea typeface="標楷體" panose="03000509000000000000" pitchFamily="65" charset="-120"/>
                <a:cs typeface="Times New Roman" panose="02020603050405020304" pitchFamily="18" charset="0"/>
              </a:rPr>
              <a:t>個人資料（私隱）條例</a:t>
            </a:r>
            <a:r>
              <a:rPr lang="en-US" altLang="zh-TW" sz="2200" b="0" i="0" spc="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b="0" i="0" spc="100" dirty="0">
                <a:effectLst/>
                <a:latin typeface="Times New Roman" panose="02020603050405020304" pitchFamily="18" charset="0"/>
                <a:ea typeface="標楷體" panose="03000509000000000000" pitchFamily="65" charset="-120"/>
                <a:cs typeface="Times New Roman" panose="02020603050405020304" pitchFamily="18" charset="0"/>
              </a:rPr>
              <a:t>有關「起底」的修訂條文於</a:t>
            </a:r>
            <a:r>
              <a:rPr lang="en-US" altLang="zh-TW" sz="2200" b="0" i="0" spc="100" dirty="0">
                <a:effectLst/>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200" b="0" i="0" spc="100" dirty="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200" b="0" i="0" spc="10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200" b="0" i="0" spc="100" dirty="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200" b="0" i="0" spc="100" dirty="0">
                <a:effectLst/>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200" b="0" i="0" spc="100" dirty="0">
                <a:effectLst/>
                <a:latin typeface="Times New Roman" panose="02020603050405020304" pitchFamily="18" charset="0"/>
                <a:ea typeface="標楷體" panose="03000509000000000000" pitchFamily="65" charset="-120"/>
                <a:cs typeface="Times New Roman" panose="02020603050405020304" pitchFamily="18" charset="0"/>
              </a:rPr>
              <a:t>日正式生效。條例將「起底」行為訂為刑事罪行，並賦予專員多項調查及執法權力，包括送達停止披露</a:t>
            </a:r>
            <a:r>
              <a:rPr lang="zh-TW" altLang="en-US" sz="2200" spc="100" dirty="0">
                <a:latin typeface="Times New Roman" panose="02020603050405020304" pitchFamily="18" charset="0"/>
                <a:ea typeface="標楷體" panose="03000509000000000000" pitchFamily="65" charset="-120"/>
                <a:cs typeface="Times New Roman" panose="02020603050405020304" pitchFamily="18" charset="0"/>
              </a:rPr>
              <a:t>通知</a:t>
            </a:r>
            <a:r>
              <a:rPr lang="zh-TW" altLang="en-US" sz="2200" spc="1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spc="100" dirty="0">
                <a:latin typeface="Times New Roman" panose="02020603050405020304" pitchFamily="18" charset="0"/>
                <a:ea typeface="標楷體" panose="03000509000000000000" pitchFamily="65" charset="-120"/>
                <a:cs typeface="Times New Roman" panose="02020603050405020304" pitchFamily="18" charset="0"/>
              </a:rPr>
              <a:t>要求</a:t>
            </a:r>
            <a:r>
              <a:rPr lang="zh-TW" altLang="en-US" sz="2200" b="0" i="0" spc="100" dirty="0">
                <a:effectLst/>
                <a:latin typeface="Times New Roman" panose="02020603050405020304" pitchFamily="18" charset="0"/>
                <a:ea typeface="標楷體" panose="03000509000000000000" pitchFamily="65" charset="-120"/>
                <a:cs typeface="Times New Roman" panose="02020603050405020304" pitchFamily="18" charset="0"/>
              </a:rPr>
              <a:t>停止或限制披露涉及「起底」內容。</a:t>
            </a:r>
            <a:endParaRPr lang="zh-HK" altLang="en-US" sz="2200" spc="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文字方塊 15">
            <a:extLst>
              <a:ext uri="{FF2B5EF4-FFF2-40B4-BE49-F238E27FC236}">
                <a16:creationId xmlns:a16="http://schemas.microsoft.com/office/drawing/2014/main" id="{833FF901-2CE9-467C-BDF2-C0554F4D82C1}"/>
              </a:ext>
            </a:extLst>
          </p:cNvPr>
          <p:cNvSpPr txBox="1"/>
          <p:nvPr/>
        </p:nvSpPr>
        <p:spPr>
          <a:xfrm>
            <a:off x="3196045" y="6070997"/>
            <a:ext cx="8351520" cy="646331"/>
          </a:xfrm>
          <a:prstGeom prst="rect">
            <a:avLst/>
          </a:prstGeom>
          <a:noFill/>
        </p:spPr>
        <p:txBody>
          <a:bodyPr wrap="square">
            <a:spAutoFit/>
          </a:bodyPr>
          <a:lstStyle/>
          <a:p>
            <a:r>
              <a:rPr lang="zh-TW" altLang="en-US" sz="1200" b="0" i="0" dirty="0">
                <a:effectLst/>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200" b="0" i="0" dirty="0" smtClean="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b="0" i="0" dirty="0" smtClean="0">
              <a:effectLst/>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b="0" i="0" dirty="0" smtClean="0">
                <a:effectLst/>
                <a:latin typeface="Times New Roman" panose="02020603050405020304" pitchFamily="18" charset="0"/>
                <a:ea typeface="標楷體" panose="03000509000000000000" pitchFamily="65" charset="-120"/>
                <a:cs typeface="Times New Roman" panose="02020603050405020304" pitchFamily="18" charset="0"/>
              </a:rPr>
              <a:t>政府</a:t>
            </a:r>
            <a:r>
              <a:rPr lang="zh-TW" altLang="en-US" sz="1200" b="0" i="0" dirty="0">
                <a:effectLst/>
                <a:latin typeface="Times New Roman" panose="02020603050405020304" pitchFamily="18" charset="0"/>
                <a:ea typeface="標楷體" panose="03000509000000000000" pitchFamily="65" charset="-120"/>
                <a:cs typeface="Times New Roman" panose="02020603050405020304" pitchFamily="18" charset="0"/>
              </a:rPr>
              <a:t>資訊科技總監辦公室「資訊安全網</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(https://www.infosec.gov.hk/tc/useful-resources/related-ordinances</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個人資料私隱專員公署</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個人資料（私隱）</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修訂</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短</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片</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(https://www.pcpd.org.hk/tc_chi/doxxing/index.html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任意多边形: 形状 4">
            <a:extLst>
              <a:ext uri="{FF2B5EF4-FFF2-40B4-BE49-F238E27FC236}">
                <a16:creationId xmlns:a16="http://schemas.microsoft.com/office/drawing/2014/main" id="{1233FBAC-8F26-4009-A61D-A8D94F7C1448}"/>
              </a:ext>
            </a:extLst>
          </p:cNvPr>
          <p:cNvSpPr/>
          <p:nvPr/>
        </p:nvSpPr>
        <p:spPr>
          <a:xfrm>
            <a:off x="2891468" y="266694"/>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spc="100" dirty="0" smtClean="0">
                <a:solidFill>
                  <a:srgbClr val="FFFFFF"/>
                </a:solidFill>
                <a:latin typeface="DFKai-SB" panose="03000509000000000000" pitchFamily="65" charset="-120"/>
                <a:ea typeface="DFKai-SB" panose="03000509000000000000" pitchFamily="65" charset="-120"/>
              </a:rPr>
              <a:t>尊重他人遵守法律</a:t>
            </a:r>
            <a:endParaRPr lang="zh-CN" altLang="en-US" sz="4000" b="1" spc="100" dirty="0">
              <a:solidFill>
                <a:srgbClr val="FFFFFF"/>
              </a:solidFill>
              <a:latin typeface="DFKai-SB" panose="03000509000000000000" pitchFamily="65" charset="-120"/>
              <a:ea typeface="DFKai-SB" panose="03000509000000000000" pitchFamily="65" charset="-120"/>
            </a:endParaRPr>
          </a:p>
        </p:txBody>
      </p:sp>
      <p:sp>
        <p:nvSpPr>
          <p:cNvPr id="20" name="Rectangle 14">
            <a:extLst>
              <a:ext uri="{FF2B5EF4-FFF2-40B4-BE49-F238E27FC236}">
                <a16:creationId xmlns:a16="http://schemas.microsoft.com/office/drawing/2014/main" id="{6A0554E5-65FE-44C7-9383-73D41B6DFD45}"/>
              </a:ext>
            </a:extLst>
          </p:cNvPr>
          <p:cNvSpPr/>
          <p:nvPr/>
        </p:nvSpPr>
        <p:spPr>
          <a:xfrm>
            <a:off x="744621" y="791771"/>
            <a:ext cx="1053737" cy="369332"/>
          </a:xfrm>
          <a:prstGeom prst="rect">
            <a:avLst/>
          </a:prstGeom>
          <a:ln w="28575">
            <a:solidFill>
              <a:srgbClr val="FF0000"/>
            </a:solidFill>
          </a:ln>
        </p:spPr>
        <p:txBody>
          <a:bodyPr wrap="square">
            <a:spAutoFit/>
          </a:bodyPr>
          <a:lstStyle/>
          <a:p>
            <a:pPr algn="ctr"/>
            <a:r>
              <a:rPr lang="zh-TW" altLang="en-US" b="1" dirty="0" smtClean="0">
                <a:latin typeface="DFKai-SB" panose="03000509000000000000" pitchFamily="65" charset="-120"/>
                <a:ea typeface="DFKai-SB" panose="03000509000000000000" pitchFamily="65" charset="-120"/>
              </a:rPr>
              <a:t>續上頁</a:t>
            </a:r>
            <a:endParaRPr lang="en-US" altLang="zh-HK"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2174516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311850" y="840964"/>
            <a:ext cx="2723823" cy="584775"/>
          </a:xfrm>
          <a:prstGeom prst="rect">
            <a:avLst/>
          </a:prstGeom>
        </p:spPr>
        <p:txBody>
          <a:bodyPr wrap="none">
            <a:spAutoFit/>
          </a:bodyPr>
          <a:lstStyle/>
          <a:p>
            <a:r>
              <a:rPr lang="zh-TW" altLang="en-US" sz="3200" spc="100" dirty="0">
                <a:latin typeface="DFKai-SB" panose="03000509000000000000" pitchFamily="65" charset="-120"/>
                <a:ea typeface="DFKai-SB" panose="03000509000000000000" pitchFamily="65" charset="-120"/>
              </a:rPr>
              <a:t>尊重知識產權</a:t>
            </a:r>
            <a:endParaRPr lang="zh-HK" altLang="en-US" sz="3200" spc="100" dirty="0"/>
          </a:p>
        </p:txBody>
      </p:sp>
      <p:sp>
        <p:nvSpPr>
          <p:cNvPr id="7" name="Rectangle 14">
            <a:extLst>
              <a:ext uri="{FF2B5EF4-FFF2-40B4-BE49-F238E27FC236}">
                <a16:creationId xmlns:a16="http://schemas.microsoft.com/office/drawing/2014/main" id="{0A8664AC-7A56-4DB8-A990-D05C503DD07B}"/>
              </a:ext>
            </a:extLst>
          </p:cNvPr>
          <p:cNvSpPr/>
          <p:nvPr/>
        </p:nvSpPr>
        <p:spPr>
          <a:xfrm>
            <a:off x="8704296" y="4880309"/>
            <a:ext cx="2749461"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點擊圖像觀看短片</a:t>
            </a:r>
            <a:endParaRPr lang="en-US" altLang="zh-HK" b="1" dirty="0">
              <a:latin typeface="DFKai-SB" panose="03000509000000000000" pitchFamily="65" charset="-120"/>
              <a:ea typeface="DFKai-SB" panose="03000509000000000000" pitchFamily="65" charset="-120"/>
            </a:endParaRPr>
          </a:p>
        </p:txBody>
      </p:sp>
      <p:sp>
        <p:nvSpPr>
          <p:cNvPr id="9" name="矩形 8"/>
          <p:cNvSpPr/>
          <p:nvPr/>
        </p:nvSpPr>
        <p:spPr>
          <a:xfrm>
            <a:off x="339635" y="1458987"/>
            <a:ext cx="8130969" cy="4154984"/>
          </a:xfrm>
          <a:prstGeom prst="rect">
            <a:avLst/>
          </a:prstGeom>
          <a:ln w="38100">
            <a:solidFill>
              <a:srgbClr val="FF0000"/>
            </a:solidFill>
          </a:ln>
        </p:spPr>
        <p:txBody>
          <a:bodyPr wrap="square">
            <a:spAutoFit/>
          </a:bodyPr>
          <a:lstStyle/>
          <a:p>
            <a:pPr marL="342900" indent="-342900" algn="just" hangingPunct="0">
              <a:buFont typeface="Arial" panose="020B0604020202020204" pitchFamily="34" charset="0"/>
              <a:buChar char="•"/>
            </a:pPr>
            <a:r>
              <a:rPr lang="zh-TW" altLang="en-US" sz="2400" spc="100" dirty="0">
                <a:latin typeface="標楷體" panose="03000509000000000000" pitchFamily="65" charset="-120"/>
                <a:ea typeface="標楷體" panose="03000509000000000000" pitchFamily="65" charset="-120"/>
              </a:rPr>
              <a:t>知識產權泛指一些無形的財產，包括版權、專利權、外觀設計權等，我們日常生活有許多事物，均與知識產權息息相關，例如玩具、圖書、電視節目、流行歌曲、電影及時裝設計。</a:t>
            </a:r>
            <a:endParaRPr lang="en-US" altLang="zh-TW" sz="2400" spc="100" dirty="0">
              <a:latin typeface="標楷體" panose="03000509000000000000" pitchFamily="65" charset="-120"/>
              <a:ea typeface="標楷體" panose="03000509000000000000" pitchFamily="65" charset="-120"/>
            </a:endParaRPr>
          </a:p>
          <a:p>
            <a:pPr marL="342900" indent="-342900" algn="just" hangingPunct="0">
              <a:buFont typeface="Arial" panose="020B0604020202020204" pitchFamily="34" charset="0"/>
              <a:buChar char="•"/>
            </a:pPr>
            <a:r>
              <a:rPr lang="zh-TW" altLang="en-US" sz="2400" spc="100" dirty="0">
                <a:latin typeface="標楷體" panose="03000509000000000000" pitchFamily="65" charset="-120"/>
                <a:ea typeface="標楷體" panose="03000509000000000000" pitchFamily="65" charset="-120"/>
              </a:rPr>
              <a:t>互聯網上的資料同樣受知識產權保護，大家切勿在非法平台下載音樂、影片及圖像；避免與朋友互相傳送這些檔案。</a:t>
            </a:r>
            <a:endParaRPr lang="en-US" altLang="zh-TW" sz="2400" spc="100" dirty="0">
              <a:latin typeface="標楷體" panose="03000509000000000000" pitchFamily="65" charset="-120"/>
              <a:ea typeface="標楷體" panose="03000509000000000000" pitchFamily="65" charset="-120"/>
            </a:endParaRPr>
          </a:p>
          <a:p>
            <a:pPr marL="342900" indent="-342900" algn="just" hangingPunct="0">
              <a:buFont typeface="Arial" panose="020B0604020202020204" pitchFamily="34" charset="0"/>
              <a:buChar char="•"/>
            </a:pPr>
            <a:r>
              <a:rPr lang="zh-TW" altLang="en-US" sz="2400" spc="100" dirty="0">
                <a:latin typeface="標楷體" panose="03000509000000000000" pitchFamily="65" charset="-120"/>
                <a:ea typeface="標楷體" panose="03000509000000000000" pitchFamily="65" charset="-120"/>
              </a:rPr>
              <a:t>尊重知識產權是我們應盡的公民責任，若我們隨意侵犯知識產權，不但觸犯法律，亦令創作者蒙受損失，甚至失去繼續創作的資源和動力，日後我們便難以欣賞到出色的作品了</a:t>
            </a:r>
            <a:r>
              <a:rPr lang="zh-TW" altLang="en-US" sz="2400" spc="100" dirty="0" smtClean="0">
                <a:latin typeface="標楷體" panose="03000509000000000000" pitchFamily="65" charset="-120"/>
                <a:ea typeface="標楷體" panose="03000509000000000000" pitchFamily="65" charset="-120"/>
              </a:rPr>
              <a:t>。</a:t>
            </a:r>
            <a:endParaRPr lang="en-US" altLang="zh-TW" sz="2400" spc="100" dirty="0">
              <a:latin typeface="標楷體" panose="03000509000000000000" pitchFamily="65" charset="-120"/>
              <a:ea typeface="標楷體" panose="03000509000000000000" pitchFamily="65" charset="-120"/>
            </a:endParaRPr>
          </a:p>
        </p:txBody>
      </p:sp>
      <p:pic>
        <p:nvPicPr>
          <p:cNvPr id="13" name="圖片 12">
            <a:hlinkClick r:id="rId3"/>
            <a:extLst>
              <a:ext uri="{FF2B5EF4-FFF2-40B4-BE49-F238E27FC236}">
                <a16:creationId xmlns:a16="http://schemas.microsoft.com/office/drawing/2014/main" id="{219E2DB5-3176-445E-A38D-005997071DCB}"/>
              </a:ext>
            </a:extLst>
          </p:cNvPr>
          <p:cNvPicPr>
            <a:picLocks noChangeAspect="1"/>
          </p:cNvPicPr>
          <p:nvPr/>
        </p:nvPicPr>
        <p:blipFill rotWithShape="1">
          <a:blip r:embed="rId4"/>
          <a:srcRect l="12725" t="15016" r="13071" b="14949"/>
          <a:stretch/>
        </p:blipFill>
        <p:spPr>
          <a:xfrm>
            <a:off x="8676184" y="3232817"/>
            <a:ext cx="2777573" cy="1474608"/>
          </a:xfrm>
          <a:prstGeom prst="rect">
            <a:avLst/>
          </a:prstGeom>
        </p:spPr>
      </p:pic>
      <p:sp>
        <p:nvSpPr>
          <p:cNvPr id="11" name="任意多边形: 形状 4">
            <a:extLst>
              <a:ext uri="{FF2B5EF4-FFF2-40B4-BE49-F238E27FC236}">
                <a16:creationId xmlns:a16="http://schemas.microsoft.com/office/drawing/2014/main" id="{1233FBAC-8F26-4009-A61D-A8D94F7C1448}"/>
              </a:ext>
            </a:extLst>
          </p:cNvPr>
          <p:cNvSpPr/>
          <p:nvPr/>
        </p:nvSpPr>
        <p:spPr>
          <a:xfrm>
            <a:off x="3057964" y="222941"/>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spc="100" dirty="0">
                <a:solidFill>
                  <a:srgbClr val="FFFFFF"/>
                </a:solidFill>
                <a:latin typeface="DFKai-SB" panose="03000509000000000000" pitchFamily="65" charset="-120"/>
                <a:ea typeface="DFKai-SB" panose="03000509000000000000" pitchFamily="65" charset="-120"/>
              </a:rPr>
              <a:t>尊重他人遵守法律</a:t>
            </a:r>
          </a:p>
        </p:txBody>
      </p:sp>
      <p:sp>
        <p:nvSpPr>
          <p:cNvPr id="6" name="Rectangle 5"/>
          <p:cNvSpPr/>
          <p:nvPr/>
        </p:nvSpPr>
        <p:spPr>
          <a:xfrm>
            <a:off x="339635" y="5912297"/>
            <a:ext cx="6130834" cy="830997"/>
          </a:xfrm>
          <a:prstGeom prst="rect">
            <a:avLst/>
          </a:prstGeom>
        </p:spPr>
        <p:txBody>
          <a:bodyPr wrap="square">
            <a:spAutoFit/>
          </a:bodyPr>
          <a:lstStyle/>
          <a:p>
            <a:pPr>
              <a:spcBef>
                <a:spcPts val="1200"/>
              </a:spcBef>
            </a:pPr>
            <a:r>
              <a:rPr lang="zh-TW" altLang="en-US" sz="1200" dirty="0">
                <a:latin typeface="標楷體" panose="03000509000000000000" pitchFamily="65" charset="-120"/>
                <a:ea typeface="標楷體" panose="03000509000000000000" pitchFamily="65" charset="-120"/>
              </a:rPr>
              <a:t>來源</a:t>
            </a:r>
            <a:r>
              <a:rPr lang="en-US" altLang="zh-TW" sz="1200" dirty="0" smtClean="0">
                <a:latin typeface="標楷體" panose="03000509000000000000" pitchFamily="65" charset="-120"/>
                <a:ea typeface="標楷體" panose="03000509000000000000" pitchFamily="65" charset="-120"/>
              </a:rPr>
              <a:t>:</a:t>
            </a:r>
          </a:p>
          <a:p>
            <a:pPr marL="171450" indent="-171450">
              <a:buFont typeface="Arial" panose="020B0604020202020204" pitchFamily="34" charset="0"/>
              <a:buChar char="•"/>
            </a:pPr>
            <a:r>
              <a:rPr lang="zh-HK"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a:t>
            </a:r>
            <a:r>
              <a:rPr lang="zh-HK" altLang="en-US" sz="1200" dirty="0">
                <a:latin typeface="Times New Roman" panose="02020603050405020304" pitchFamily="18" charset="0"/>
                <a:ea typeface="標楷體" panose="03000509000000000000" pitchFamily="65" charset="-120"/>
                <a:cs typeface="Times New Roman" panose="02020603050405020304" pitchFamily="18" charset="0"/>
              </a:rPr>
              <a:t>教育城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https://www.edcity.hk/hq/zh-hant/content/%</a:t>
            </a:r>
            <a:r>
              <a:rPr lang="en-US" sz="1200" dirty="0" smtClean="0">
                <a:latin typeface="Times New Roman" panose="02020603050405020304" pitchFamily="18" charset="0"/>
                <a:cs typeface="Times New Roman" panose="02020603050405020304" pitchFamily="18" charset="0"/>
              </a:rPr>
              <a:t>E4%BF%9D%E8%AD%B7%E7%9F%A5%E8%AD%98%E7%94%A2%E6%AC%8A%E3%80%80%E4%BD%A0%E6%88%91%E6%9C%89%E8%B2%AC</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4" name="Freeform 5">
            <a:extLst>
              <a:ext uri="{FF2B5EF4-FFF2-40B4-BE49-F238E27FC236}">
                <a16:creationId xmlns:a16="http://schemas.microsoft.com/office/drawing/2014/main" id="{154794FD-6EF4-4BE9-9B1A-CECC47BA17C6}"/>
              </a:ext>
            </a:extLst>
          </p:cNvPr>
          <p:cNvSpPr/>
          <p:nvPr/>
        </p:nvSpPr>
        <p:spPr bwMode="auto">
          <a:xfrm>
            <a:off x="3855266" y="95324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pic>
        <p:nvPicPr>
          <p:cNvPr id="8" name="Picture 7">
            <a:hlinkClick r:id="rId5"/>
          </p:cNvPr>
          <p:cNvPicPr>
            <a:picLocks noChangeAspect="1"/>
          </p:cNvPicPr>
          <p:nvPr/>
        </p:nvPicPr>
        <p:blipFill>
          <a:blip r:embed="rId6"/>
          <a:stretch>
            <a:fillRect/>
          </a:stretch>
        </p:blipFill>
        <p:spPr>
          <a:xfrm>
            <a:off x="8704296" y="1445064"/>
            <a:ext cx="2721350" cy="1480914"/>
          </a:xfrm>
          <a:prstGeom prst="rect">
            <a:avLst/>
          </a:prstGeom>
        </p:spPr>
      </p:pic>
      <p:sp>
        <p:nvSpPr>
          <p:cNvPr id="10" name="Rectangle 9"/>
          <p:cNvSpPr/>
          <p:nvPr/>
        </p:nvSpPr>
        <p:spPr>
          <a:xfrm>
            <a:off x="7091057" y="6098933"/>
            <a:ext cx="3640184" cy="646331"/>
          </a:xfrm>
          <a:prstGeom prst="rect">
            <a:avLst/>
          </a:prstGeom>
        </p:spPr>
        <p:txBody>
          <a:bodyPr wrap="square">
            <a:spAutoFit/>
          </a:bodyPr>
          <a:lstStyle/>
          <a:p>
            <a:pPr marL="171450" indent="-1714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香港特別行政區政府知識產權署 </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https://www.youtube.com/watch?v=f7p6CjSRGRE</a:t>
            </a:r>
          </a:p>
          <a:p>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www.youtube.com/watch?v=FsNZO5IwIpc</a:t>
            </a:r>
            <a:endParaRPr lang="en-US" altLang="zh-HK"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022126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204DA4F2-8B44-4FB9-9DEB-F26C3AC69146}"/>
              </a:ext>
            </a:extLst>
          </p:cNvPr>
          <p:cNvSpPr/>
          <p:nvPr/>
        </p:nvSpPr>
        <p:spPr>
          <a:xfrm flipV="1">
            <a:off x="446660" y="2370432"/>
            <a:ext cx="11387373" cy="2680002"/>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文本框 6">
            <a:extLst>
              <a:ext uri="{FF2B5EF4-FFF2-40B4-BE49-F238E27FC236}">
                <a16:creationId xmlns:a16="http://schemas.microsoft.com/office/drawing/2014/main" id="{F599A742-7CEB-4129-A855-72C11E8234DF}"/>
              </a:ext>
            </a:extLst>
          </p:cNvPr>
          <p:cNvSpPr txBox="1"/>
          <p:nvPr/>
        </p:nvSpPr>
        <p:spPr>
          <a:xfrm>
            <a:off x="561377" y="2505770"/>
            <a:ext cx="10760808" cy="2332946"/>
          </a:xfrm>
          <a:prstGeom prst="rect">
            <a:avLst/>
          </a:prstGeom>
          <a:noFill/>
        </p:spPr>
        <p:txBody>
          <a:bodyPr wrap="square">
            <a:spAutoFit/>
          </a:bodyPr>
          <a:lstStyle/>
          <a:p>
            <a:pPr marL="342900" indent="-342900" algn="just" hangingPunct="0">
              <a:lnSpc>
                <a:spcPct val="130000"/>
              </a:lnSpc>
              <a:buFont typeface="Arial" panose="020B0604020202020204" pitchFamily="34" charset="0"/>
              <a:buChar char="•"/>
            </a:pPr>
            <a:r>
              <a:rPr lang="en-US" altLang="zh-CN" sz="2800" spc="1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800" spc="1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800" spc="100" dirty="0">
                <a:latin typeface="Times New Roman" panose="02020603050405020304" pitchFamily="18" charset="0"/>
                <a:ea typeface="DFKai-SB" panose="03000509000000000000" pitchFamily="65" charset="-120"/>
                <a:cs typeface="Times New Roman" panose="02020603050405020304" pitchFamily="18" charset="0"/>
              </a:rPr>
              <a:t>1</a:t>
            </a:r>
            <a:r>
              <a:rPr lang="zh-CN" altLang="en-US" sz="2800" spc="100" dirty="0">
                <a:latin typeface="Times New Roman" panose="02020603050405020304" pitchFamily="18" charset="0"/>
                <a:ea typeface="DFKai-SB" panose="03000509000000000000" pitchFamily="65" charset="-120"/>
                <a:cs typeface="Times New Roman" panose="02020603050405020304" pitchFamily="18" charset="0"/>
              </a:rPr>
              <a:t>月</a:t>
            </a:r>
            <a:r>
              <a:rPr lang="zh-CN" altLang="en-US" sz="2800" spc="1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spc="100" dirty="0">
                <a:latin typeface="Times New Roman" panose="02020603050405020304" pitchFamily="18" charset="0"/>
                <a:ea typeface="DFKai-SB" panose="03000509000000000000" pitchFamily="65" charset="-120"/>
                <a:cs typeface="Times New Roman" panose="02020603050405020304" pitchFamily="18" charset="0"/>
              </a:rPr>
              <a:t>歐洲電子和電信零售商</a:t>
            </a:r>
            <a:r>
              <a:rPr lang="en-US" altLang="zh-TW" sz="2800" spc="100" dirty="0">
                <a:latin typeface="Times New Roman" panose="02020603050405020304" pitchFamily="18" charset="0"/>
                <a:ea typeface="DFKai-SB" panose="03000509000000000000" pitchFamily="65" charset="-120"/>
                <a:cs typeface="Times New Roman" panose="02020603050405020304" pitchFamily="18" charset="0"/>
              </a:rPr>
              <a:t>Dixons </a:t>
            </a:r>
            <a:r>
              <a:rPr lang="en-US" altLang="zh-TW" sz="2800" spc="100" dirty="0" err="1" smtClean="0">
                <a:latin typeface="Times New Roman" panose="02020603050405020304" pitchFamily="18" charset="0"/>
                <a:ea typeface="DFKai-SB" panose="03000509000000000000" pitchFamily="65" charset="-120"/>
                <a:cs typeface="Times New Roman" panose="02020603050405020304" pitchFamily="18" charset="0"/>
              </a:rPr>
              <a:t>Carphone</a:t>
            </a:r>
            <a:r>
              <a:rPr lang="zh-CN" altLang="en-US" sz="2800" spc="100" dirty="0" smtClean="0">
                <a:latin typeface="Times New Roman" panose="02020603050405020304" pitchFamily="18" charset="0"/>
                <a:ea typeface="DFKai-SB" panose="03000509000000000000" pitchFamily="65" charset="-120"/>
                <a:cs typeface="Times New Roman" panose="02020603050405020304" pitchFamily="18" charset="0"/>
              </a:rPr>
              <a:t>因</a:t>
            </a:r>
            <a:r>
              <a:rPr lang="zh-TW" altLang="en-US" sz="2800" spc="100" dirty="0" smtClean="0">
                <a:latin typeface="Times New Roman" panose="02020603050405020304" pitchFamily="18" charset="0"/>
                <a:ea typeface="DFKai-SB" panose="03000509000000000000" pitchFamily="65" charset="-120"/>
                <a:cs typeface="Times New Roman" panose="02020603050405020304" pitchFamily="18" charset="0"/>
              </a:rPr>
              <a:t>未能保障客戶資料，</a:t>
            </a:r>
            <a:r>
              <a:rPr lang="zh-CN" altLang="en-US" sz="2800" spc="100" dirty="0" smtClean="0">
                <a:latin typeface="Times New Roman" panose="02020603050405020304" pitchFamily="18" charset="0"/>
                <a:ea typeface="DFKai-SB" panose="03000509000000000000" pitchFamily="65" charset="-120"/>
                <a:cs typeface="Times New Roman" panose="02020603050405020304" pitchFamily="18" charset="0"/>
              </a:rPr>
              <a:t>遭受</a:t>
            </a:r>
            <a:r>
              <a:rPr lang="zh-CN" altLang="en-US" sz="2800" spc="100" dirty="0">
                <a:latin typeface="Times New Roman" panose="02020603050405020304" pitchFamily="18" charset="0"/>
                <a:ea typeface="DFKai-SB" panose="03000509000000000000" pitchFamily="65" charset="-120"/>
                <a:cs typeface="Times New Roman" panose="02020603050405020304" pitchFamily="18" charset="0"/>
              </a:rPr>
              <a:t>網絡攻擊導致駭客竊取了</a:t>
            </a:r>
            <a:r>
              <a:rPr lang="en-US" altLang="zh-CN" sz="2800" spc="100" dirty="0" smtClean="0">
                <a:latin typeface="Times New Roman" panose="02020603050405020304" pitchFamily="18" charset="0"/>
                <a:ea typeface="DFKai-SB" panose="03000509000000000000" pitchFamily="65" charset="-120"/>
                <a:cs typeface="Times New Roman" panose="02020603050405020304" pitchFamily="18" charset="0"/>
              </a:rPr>
              <a:t>1400</a:t>
            </a:r>
            <a:r>
              <a:rPr lang="zh-CN" altLang="en-US" sz="2800" spc="100" dirty="0">
                <a:latin typeface="Times New Roman" panose="02020603050405020304" pitchFamily="18" charset="0"/>
                <a:ea typeface="DFKai-SB" panose="03000509000000000000" pitchFamily="65" charset="-120"/>
                <a:cs typeface="Times New Roman" panose="02020603050405020304" pitchFamily="18" charset="0"/>
              </a:rPr>
              <a:t>萬人的個人資訊</a:t>
            </a:r>
            <a:r>
              <a:rPr lang="zh-CN" altLang="en-US" sz="2800" spc="100" dirty="0" smtClean="0">
                <a:latin typeface="Times New Roman" panose="02020603050405020304" pitchFamily="18" charset="0"/>
                <a:ea typeface="DFKai-SB" panose="03000509000000000000" pitchFamily="65" charset="-120"/>
                <a:cs typeface="Times New Roman" panose="02020603050405020304" pitchFamily="18" charset="0"/>
              </a:rPr>
              <a:t>，包含</a:t>
            </a:r>
            <a:r>
              <a:rPr lang="zh-TW" altLang="en-US" sz="2800" spc="100" dirty="0" smtClean="0">
                <a:latin typeface="Times New Roman" panose="02020603050405020304" pitchFamily="18" charset="0"/>
                <a:ea typeface="DFKai-SB" panose="03000509000000000000" pitchFamily="65" charset="-120"/>
                <a:cs typeface="Times New Roman" panose="02020603050405020304" pitchFamily="18" charset="0"/>
              </a:rPr>
              <a:t>信用卡交易</a:t>
            </a:r>
            <a:r>
              <a:rPr lang="zh-CN" altLang="en-US" sz="2800" spc="100" dirty="0" smtClean="0">
                <a:latin typeface="Times New Roman" panose="02020603050405020304" pitchFamily="18" charset="0"/>
                <a:ea typeface="DFKai-SB" panose="03000509000000000000" pitchFamily="65" charset="-120"/>
                <a:cs typeface="Times New Roman" panose="02020603050405020304" pitchFamily="18" charset="0"/>
              </a:rPr>
              <a:t>記錄</a:t>
            </a:r>
            <a:r>
              <a:rPr lang="zh-TW" altLang="en-US" sz="2800" spc="100" dirty="0" smtClean="0">
                <a:latin typeface="Times New Roman" panose="02020603050405020304" pitchFamily="18" charset="0"/>
                <a:ea typeface="DFKai-SB" panose="03000509000000000000" pitchFamily="65" charset="-120"/>
                <a:cs typeface="Times New Roman" panose="02020603050405020304" pitchFamily="18" charset="0"/>
              </a:rPr>
              <a:t>，以及客戶</a:t>
            </a:r>
            <a:r>
              <a:rPr lang="zh-CN" altLang="en-US" sz="2800" spc="100" dirty="0" smtClean="0">
                <a:latin typeface="Times New Roman" panose="02020603050405020304" pitchFamily="18" charset="0"/>
                <a:ea typeface="DFKai-SB" panose="03000509000000000000" pitchFamily="65" charset="-120"/>
                <a:cs typeface="Times New Roman" panose="02020603050405020304" pitchFamily="18" charset="0"/>
              </a:rPr>
              <a:t>姓名</a:t>
            </a:r>
            <a:r>
              <a:rPr lang="zh-CN" altLang="en-US" sz="2800" spc="100" dirty="0">
                <a:latin typeface="Times New Roman" panose="02020603050405020304" pitchFamily="18" charset="0"/>
                <a:ea typeface="DFKai-SB" panose="03000509000000000000" pitchFamily="65" charset="-120"/>
                <a:cs typeface="Times New Roman" panose="02020603050405020304" pitchFamily="18" charset="0"/>
              </a:rPr>
              <a:t>、地址或電子郵件</a:t>
            </a:r>
            <a:r>
              <a:rPr lang="zh-CN" altLang="en-US" sz="2800" spc="100" dirty="0" smtClean="0">
                <a:latin typeface="Times New Roman" panose="02020603050405020304" pitchFamily="18" charset="0"/>
                <a:ea typeface="DFKai-SB" panose="03000509000000000000" pitchFamily="65" charset="-120"/>
                <a:cs typeface="Times New Roman" panose="02020603050405020304" pitchFamily="18" charset="0"/>
              </a:rPr>
              <a:t>地址</a:t>
            </a:r>
            <a:r>
              <a:rPr lang="zh-TW" altLang="en-US" sz="2800" spc="100" dirty="0" smtClean="0">
                <a:latin typeface="Times New Roman" panose="02020603050405020304" pitchFamily="18" charset="0"/>
                <a:ea typeface="DFKai-SB" panose="03000509000000000000" pitchFamily="65" charset="-120"/>
                <a:cs typeface="Times New Roman" panose="02020603050405020304" pitchFamily="18" charset="0"/>
              </a:rPr>
              <a:t>等資料</a:t>
            </a:r>
            <a:r>
              <a:rPr lang="zh-TW" altLang="en-US" sz="2800" spc="1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spc="100" dirty="0" smtClean="0">
                <a:latin typeface="Times New Roman" panose="02020603050405020304" pitchFamily="18" charset="0"/>
                <a:ea typeface="DFKai-SB" panose="03000509000000000000" pitchFamily="65" charset="-120"/>
                <a:cs typeface="Times New Roman" panose="02020603050405020304" pitchFamily="18" charset="0"/>
              </a:rPr>
              <a:t>被</a:t>
            </a:r>
            <a:r>
              <a:rPr lang="zh-CN" altLang="en-US" sz="2800" spc="100" dirty="0" smtClean="0">
                <a:latin typeface="Times New Roman" panose="02020603050405020304" pitchFamily="18" charset="0"/>
                <a:ea typeface="DFKai-SB" panose="03000509000000000000" pitchFamily="65" charset="-120"/>
                <a:cs typeface="Times New Roman" panose="02020603050405020304" pitchFamily="18" charset="0"/>
              </a:rPr>
              <a:t>英國</a:t>
            </a:r>
            <a:r>
              <a:rPr lang="zh-TW" altLang="en-US" sz="2800" spc="100" dirty="0" smtClean="0">
                <a:latin typeface="Times New Roman" panose="02020603050405020304" pitchFamily="18" charset="0"/>
                <a:ea typeface="DFKai-SB" panose="03000509000000000000" pitchFamily="65" charset="-120"/>
                <a:cs typeface="Times New Roman" panose="02020603050405020304" pitchFamily="18" charset="0"/>
              </a:rPr>
              <a:t>當局</a:t>
            </a:r>
            <a:r>
              <a:rPr lang="zh-CN" altLang="en-US" sz="2800" spc="100" dirty="0" smtClean="0">
                <a:latin typeface="Times New Roman" panose="02020603050405020304" pitchFamily="18" charset="0"/>
                <a:ea typeface="DFKai-SB" panose="03000509000000000000" pitchFamily="65" charset="-120"/>
                <a:cs typeface="Times New Roman" panose="02020603050405020304" pitchFamily="18" charset="0"/>
              </a:rPr>
              <a:t>罰款。</a:t>
            </a:r>
            <a:endParaRPr lang="en-US" altLang="zh-CN" sz="2800" spc="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矩形 2">
            <a:extLst>
              <a:ext uri="{FF2B5EF4-FFF2-40B4-BE49-F238E27FC236}">
                <a16:creationId xmlns:a16="http://schemas.microsoft.com/office/drawing/2014/main" id="{6FD6AADF-FD2A-4B13-89E3-F3C998E7208D}"/>
              </a:ext>
            </a:extLst>
          </p:cNvPr>
          <p:cNvSpPr/>
          <p:nvPr/>
        </p:nvSpPr>
        <p:spPr>
          <a:xfrm>
            <a:off x="3618069" y="1223841"/>
            <a:ext cx="4647426" cy="523220"/>
          </a:xfrm>
          <a:prstGeom prst="rect">
            <a:avLst/>
          </a:prstGeom>
        </p:spPr>
        <p:txBody>
          <a:bodyPr wrap="none">
            <a:spAutoFit/>
          </a:bodyPr>
          <a:lstStyle/>
          <a:p>
            <a:r>
              <a:rPr lang="zh-TW" altLang="en-US" sz="2800" b="1" spc="100" dirty="0" smtClean="0">
                <a:latin typeface="DFKai-SB" panose="03000509000000000000" pitchFamily="65" charset="-120"/>
                <a:ea typeface="DFKai-SB" panose="03000509000000000000" pitchFamily="65" charset="-120"/>
              </a:rPr>
              <a:t>法律保障</a:t>
            </a:r>
            <a:r>
              <a:rPr lang="zh-CN" altLang="en-US" sz="2800" b="1" spc="100" dirty="0" smtClean="0">
                <a:latin typeface="DFKai-SB" panose="03000509000000000000" pitchFamily="65" charset="-120"/>
                <a:ea typeface="DFKai-SB" panose="03000509000000000000" pitchFamily="65" charset="-120"/>
              </a:rPr>
              <a:t>個人</a:t>
            </a:r>
            <a:r>
              <a:rPr lang="zh-TW" altLang="en-US" sz="2800" b="1" spc="100" dirty="0" smtClean="0">
                <a:latin typeface="DFKai-SB" panose="03000509000000000000" pitchFamily="65" charset="-120"/>
                <a:ea typeface="DFKai-SB" panose="03000509000000000000" pitchFamily="65" charset="-120"/>
              </a:rPr>
              <a:t>資</a:t>
            </a:r>
            <a:r>
              <a:rPr lang="zh-TW" altLang="en-US" sz="2800" b="1" spc="100" dirty="0">
                <a:latin typeface="DFKai-SB" panose="03000509000000000000" pitchFamily="65" charset="-120"/>
                <a:ea typeface="DFKai-SB" panose="03000509000000000000" pitchFamily="65" charset="-120"/>
              </a:rPr>
              <a:t>料</a:t>
            </a:r>
            <a:r>
              <a:rPr lang="zh-TW" altLang="en-US" sz="2800" b="1" spc="100" dirty="0" smtClean="0">
                <a:latin typeface="DFKai-SB" panose="03000509000000000000" pitchFamily="65" charset="-120"/>
                <a:ea typeface="DFKai-SB" panose="03000509000000000000" pitchFamily="65" charset="-120"/>
              </a:rPr>
              <a:t>的重要性</a:t>
            </a:r>
            <a:endParaRPr lang="zh-CN" altLang="en-US" sz="2800" b="1" spc="100" dirty="0">
              <a:latin typeface="DFKai-SB" panose="03000509000000000000" pitchFamily="65" charset="-120"/>
              <a:ea typeface="DFKai-SB" panose="03000509000000000000" pitchFamily="65" charset="-120"/>
            </a:endParaRPr>
          </a:p>
        </p:txBody>
      </p:sp>
      <p:sp>
        <p:nvSpPr>
          <p:cNvPr id="9" name="文本框 8">
            <a:extLst>
              <a:ext uri="{FF2B5EF4-FFF2-40B4-BE49-F238E27FC236}">
                <a16:creationId xmlns:a16="http://schemas.microsoft.com/office/drawing/2014/main" id="{CEEA154B-632D-4C99-A7E9-394B4EB9A472}"/>
              </a:ext>
            </a:extLst>
          </p:cNvPr>
          <p:cNvSpPr txBox="1"/>
          <p:nvPr/>
        </p:nvSpPr>
        <p:spPr>
          <a:xfrm>
            <a:off x="5120964" y="1827387"/>
            <a:ext cx="1019383" cy="523220"/>
          </a:xfrm>
          <a:prstGeom prst="rect">
            <a:avLst/>
          </a:prstGeom>
          <a:noFill/>
        </p:spPr>
        <p:txBody>
          <a:bodyPr wrap="square">
            <a:spAutoFit/>
          </a:bodyPr>
          <a:lstStyle/>
          <a:p>
            <a:pPr algn="just"/>
            <a:r>
              <a:rPr lang="zh-TW" altLang="en-US" sz="2800" b="1" spc="100" dirty="0" smtClean="0">
                <a:latin typeface="DFKai-SB" panose="03000509000000000000" pitchFamily="65" charset="-120"/>
                <a:ea typeface="DFKai-SB" panose="03000509000000000000" pitchFamily="65" charset="-120"/>
              </a:rPr>
              <a:t>個案</a:t>
            </a:r>
            <a:endParaRPr lang="zh-CN" altLang="en-US" sz="2800" b="1" spc="100" dirty="0">
              <a:latin typeface="DFKai-SB" panose="03000509000000000000" pitchFamily="65" charset="-120"/>
              <a:ea typeface="DFKai-SB" panose="03000509000000000000" pitchFamily="65" charset="-120"/>
            </a:endParaRPr>
          </a:p>
        </p:txBody>
      </p:sp>
      <p:sp>
        <p:nvSpPr>
          <p:cNvPr id="11" name="Freeform 5">
            <a:extLst>
              <a:ext uri="{FF2B5EF4-FFF2-40B4-BE49-F238E27FC236}">
                <a16:creationId xmlns:a16="http://schemas.microsoft.com/office/drawing/2014/main" id="{F431BAC1-267E-47AD-B99D-F54DB12EFDA5}"/>
              </a:ext>
            </a:extLst>
          </p:cNvPr>
          <p:cNvSpPr/>
          <p:nvPr/>
        </p:nvSpPr>
        <p:spPr bwMode="auto">
          <a:xfrm>
            <a:off x="3052296" y="129326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4" name="文字方塊 13">
            <a:extLst>
              <a:ext uri="{FF2B5EF4-FFF2-40B4-BE49-F238E27FC236}">
                <a16:creationId xmlns:a16="http://schemas.microsoft.com/office/drawing/2014/main" id="{9E0AA18E-2686-46BB-AF69-58CFEDE219E9}"/>
              </a:ext>
            </a:extLst>
          </p:cNvPr>
          <p:cNvSpPr txBox="1"/>
          <p:nvPr/>
        </p:nvSpPr>
        <p:spPr>
          <a:xfrm>
            <a:off x="2082373" y="5586021"/>
            <a:ext cx="8115953" cy="523220"/>
          </a:xfrm>
          <a:prstGeom prst="rect">
            <a:avLst/>
          </a:prstGeom>
          <a:noFill/>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Information Commissioner’s Office </a:t>
            </a:r>
          </a:p>
          <a:p>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rPr>
              <a:t>ico.org.uk/media/action-weve-taken/mpns/2172972/carphone-warehouse-mpn-20180110.pdf)</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77AAA482-4610-44B5-8D5E-D7F0F27AD57E}"/>
              </a:ext>
            </a:extLst>
          </p:cNvPr>
          <p:cNvPicPr>
            <a:picLocks noChangeAspect="1"/>
          </p:cNvPicPr>
          <p:nvPr/>
        </p:nvPicPr>
        <p:blipFill rotWithShape="1">
          <a:blip r:embed="rId2"/>
          <a:srcRect l="7390" t="11072" r="75320" b="73237"/>
          <a:stretch/>
        </p:blipFill>
        <p:spPr>
          <a:xfrm>
            <a:off x="646951" y="5563236"/>
            <a:ext cx="1309445" cy="668439"/>
          </a:xfrm>
          <a:prstGeom prst="rect">
            <a:avLst/>
          </a:prstGeom>
        </p:spPr>
      </p:pic>
      <p:sp>
        <p:nvSpPr>
          <p:cNvPr id="15" name="任意多边形: 形状 4">
            <a:extLst>
              <a:ext uri="{FF2B5EF4-FFF2-40B4-BE49-F238E27FC236}">
                <a16:creationId xmlns:a16="http://schemas.microsoft.com/office/drawing/2014/main" id="{1233FBAC-8F26-4009-A61D-A8D94F7C1448}"/>
              </a:ext>
            </a:extLst>
          </p:cNvPr>
          <p:cNvSpPr/>
          <p:nvPr/>
        </p:nvSpPr>
        <p:spPr>
          <a:xfrm>
            <a:off x="3057964" y="222941"/>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spc="100" dirty="0">
                <a:solidFill>
                  <a:srgbClr val="FFFFFF"/>
                </a:solidFill>
                <a:latin typeface="DFKai-SB" panose="03000509000000000000" pitchFamily="65" charset="-120"/>
                <a:ea typeface="DFKai-SB" panose="03000509000000000000" pitchFamily="65" charset="-120"/>
              </a:rPr>
              <a:t>尊重他人遵守法律</a:t>
            </a:r>
          </a:p>
        </p:txBody>
      </p:sp>
      <p:pic>
        <p:nvPicPr>
          <p:cNvPr id="16" name="Picture 15"/>
          <p:cNvPicPr>
            <a:picLocks noChangeAspect="1"/>
          </p:cNvPicPr>
          <p:nvPr/>
        </p:nvPicPr>
        <p:blipFill>
          <a:blip r:embed="rId3"/>
          <a:stretch>
            <a:fillRect/>
          </a:stretch>
        </p:blipFill>
        <p:spPr>
          <a:xfrm>
            <a:off x="229300" y="170616"/>
            <a:ext cx="1594256" cy="580365"/>
          </a:xfrm>
          <a:prstGeom prst="rect">
            <a:avLst/>
          </a:prstGeom>
        </p:spPr>
      </p:pic>
    </p:spTree>
    <p:extLst>
      <p:ext uri="{BB962C8B-B14F-4D97-AF65-F5344CB8AC3E}">
        <p14:creationId xmlns:p14="http://schemas.microsoft.com/office/powerpoint/2010/main" val="40743894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2">
            <a:extLst>
              <a:ext uri="{FF2B5EF4-FFF2-40B4-BE49-F238E27FC236}">
                <a16:creationId xmlns:a16="http://schemas.microsoft.com/office/drawing/2014/main" id="{B5ACF20E-17A9-436A-8EAE-0E7958961133}"/>
              </a:ext>
            </a:extLst>
          </p:cNvPr>
          <p:cNvSpPr/>
          <p:nvPr/>
        </p:nvSpPr>
        <p:spPr>
          <a:xfrm flipV="1">
            <a:off x="336501" y="1683232"/>
            <a:ext cx="11548962" cy="2489131"/>
          </a:xfrm>
          <a:prstGeom prst="roundRect">
            <a:avLst>
              <a:gd name="adj" fmla="val 10000"/>
            </a:avLst>
          </a:prstGeom>
          <a:solidFill>
            <a:srgbClr val="92D05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8" name="文本框 9">
            <a:extLst>
              <a:ext uri="{FF2B5EF4-FFF2-40B4-BE49-F238E27FC236}">
                <a16:creationId xmlns:a16="http://schemas.microsoft.com/office/drawing/2014/main" id="{3A4A3C17-1BE9-40EC-A473-806CD90484EE}"/>
              </a:ext>
            </a:extLst>
          </p:cNvPr>
          <p:cNvSpPr txBox="1"/>
          <p:nvPr/>
        </p:nvSpPr>
        <p:spPr>
          <a:xfrm>
            <a:off x="498449" y="1817474"/>
            <a:ext cx="11121004" cy="1200329"/>
          </a:xfrm>
          <a:prstGeom prst="rect">
            <a:avLst/>
          </a:prstGeom>
          <a:noFill/>
        </p:spPr>
        <p:txBody>
          <a:bodyPr wrap="square">
            <a:spAutoFit/>
          </a:bodyPr>
          <a:lstStyle/>
          <a:p>
            <a:pPr lvl="0" algn="just">
              <a:defRPr/>
            </a:pPr>
            <a:r>
              <a:rPr kumimoji="0" lang="en-US" altLang="zh-CN" sz="2400" b="0" i="0" u="none" strike="noStrike" kern="1200" cap="none" spc="10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CN" altLang="en-US" sz="2400" b="0" i="0" u="none" strike="noStrike" kern="1200" cap="none" spc="10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400" b="0" i="0" u="none" strike="noStrike" kern="1200" cap="none" spc="10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3</a:t>
            </a:r>
            <a:r>
              <a:rPr kumimoji="0" lang="zh-CN" altLang="en-US" sz="2400" b="0" i="0" u="none" strike="noStrike" kern="1200" cap="none" spc="10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zh-CN" altLang="en-US" sz="2400" b="0" i="0" u="none" strike="noStrike" kern="1200" cap="none" spc="10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2400" b="0" i="0" u="none" kern="1200" cap="none" spc="10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Google</a:t>
            </a:r>
            <a:r>
              <a:rPr kumimoji="0" lang="zh-CN" altLang="en-US" sz="2400" b="0" i="0" u="none" strike="noStrike" kern="1200" cap="none" spc="10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由於沒實現</a:t>
            </a:r>
            <a:r>
              <a:rPr kumimoji="0" lang="zh-CN" altLang="en-US" sz="2400" b="0" i="0" u="none" strike="noStrike" kern="1200" cap="none" spc="10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用戶的</a:t>
            </a:r>
            <a:r>
              <a:rPr kumimoji="0" lang="zh-TW" altLang="en-US" sz="2400" b="0" i="0" u="none" strike="noStrike" kern="1200" cap="none" spc="10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10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被遺忘權</a:t>
            </a:r>
            <a:r>
              <a:rPr kumimoji="0" lang="zh-TW" altLang="en-US" sz="2400" b="0" i="0" u="none" strike="noStrike" kern="1200" cap="none" spc="10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10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請求</a:t>
            </a:r>
            <a:r>
              <a:rPr kumimoji="0" lang="zh-CN" altLang="en-US" sz="2400" b="0" i="0" u="none" strike="noStrike" kern="1200" cap="none" spc="10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2400" b="0" i="0" u="none" strike="noStrike" kern="1200" cap="none" spc="10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被</a:t>
            </a:r>
            <a:r>
              <a:rPr kumimoji="0" lang="zh-CN" altLang="en-US" sz="2400" b="0" i="0" u="none" strike="noStrike" kern="1200" cap="none" spc="10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瑞典</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當</a:t>
            </a:r>
            <a:r>
              <a:rPr kumimoji="0" lang="zh-CN" altLang="en-US" sz="2400" b="0" i="0" u="none" strike="noStrike" kern="1200" cap="none" spc="10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局</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罰款</a:t>
            </a:r>
            <a:r>
              <a:rPr kumimoji="0" lang="en-US" altLang="zh-CN" sz="2400" b="0" i="0" u="none" strike="noStrike" kern="1200" cap="none" spc="10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7500</a:t>
            </a:r>
            <a:r>
              <a:rPr kumimoji="0" lang="zh-CN" altLang="en-US" sz="2400" b="0" i="0" u="none" strike="noStrike" kern="1200" cap="none" spc="10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萬瑞典克</a:t>
            </a:r>
            <a:r>
              <a:rPr kumimoji="0" lang="zh-CN" altLang="en-US" sz="2400" b="0" i="0" u="none" strike="noStrike" kern="1200" cap="none" spc="10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朗</a:t>
            </a:r>
            <a:r>
              <a:rPr lang="en-US" altLang="zh-CN" sz="2400" spc="100" noProof="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spc="100" noProof="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spc="100" dirty="0" smtClean="0">
                <a:latin typeface="Times New Roman" panose="02020603050405020304" pitchFamily="18" charset="0"/>
                <a:ea typeface="DFKai-SB" panose="03000509000000000000" pitchFamily="65" charset="-120"/>
                <a:cs typeface="Times New Roman" panose="02020603050405020304" pitchFamily="18" charset="0"/>
              </a:rPr>
              <a:t>kronor</a:t>
            </a:r>
            <a:r>
              <a:rPr lang="en-US" altLang="zh-TW" sz="2400" spc="100" dirty="0" smtClean="0">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10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同年</a:t>
            </a:r>
            <a:r>
              <a:rPr kumimoji="0" lang="en-US" altLang="zh-CN" sz="2400" b="0" i="0" u="none" strike="noStrike" kern="1200" cap="none" spc="10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7</a:t>
            </a:r>
            <a:r>
              <a:rPr kumimoji="0" lang="zh-CN" altLang="en-US" sz="2400" b="0" i="0" u="none" strike="noStrike" kern="1200" cap="none" spc="10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zh-CN" altLang="en-US" sz="2400" b="0" i="0" u="none" strike="noStrike" kern="1200" cap="none" spc="10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由於</a:t>
            </a:r>
            <a:r>
              <a:rPr kumimoji="0" lang="en-US" altLang="zh-TW" sz="2400" b="0" i="0" u="none" kern="1200" cap="none" spc="10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Google</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亦</a:t>
            </a:r>
            <a:r>
              <a:rPr kumimoji="0" lang="zh-CN" altLang="en-US" sz="2400" b="0" i="0" u="none" strike="noStrike" kern="1200" cap="none" spc="10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未能</a:t>
            </a:r>
            <a:r>
              <a:rPr kumimoji="0" lang="zh-CN" altLang="en-US" sz="2400" b="0" i="0" u="none" strike="noStrike" kern="1200" cap="none" spc="10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充分處理比利時公眾人物提出的刪除權請求</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，被</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比利時</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當</a:t>
            </a:r>
            <a:r>
              <a:rPr kumimoji="0" lang="zh-CN" altLang="en-US" sz="2400" b="0" i="0" u="none" strike="noStrike" kern="1200" cap="none" spc="10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局</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罰款</a:t>
            </a:r>
            <a:r>
              <a:rPr kumimoji="0" lang="en-US" altLang="zh-CN" sz="2400" b="0" i="0" u="none" strike="noStrike" kern="1200" cap="none" spc="10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60</a:t>
            </a:r>
            <a:r>
              <a:rPr kumimoji="0" lang="zh-CN" altLang="en-US" sz="2400" b="0" i="0" u="none" strike="noStrike" kern="1200" cap="none" spc="10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萬歐元罰款。</a:t>
            </a:r>
          </a:p>
        </p:txBody>
      </p:sp>
      <p:sp>
        <p:nvSpPr>
          <p:cNvPr id="10" name="文字方塊 9">
            <a:extLst>
              <a:ext uri="{FF2B5EF4-FFF2-40B4-BE49-F238E27FC236}">
                <a16:creationId xmlns:a16="http://schemas.microsoft.com/office/drawing/2014/main" id="{EF95FB1A-506D-4DF2-A3CA-3C89FD05F46D}"/>
              </a:ext>
            </a:extLst>
          </p:cNvPr>
          <p:cNvSpPr txBox="1"/>
          <p:nvPr/>
        </p:nvSpPr>
        <p:spPr>
          <a:xfrm>
            <a:off x="562453" y="3500099"/>
            <a:ext cx="8507213" cy="646331"/>
          </a:xfrm>
          <a:prstGeom prst="rect">
            <a:avLst/>
          </a:prstGeom>
          <a:noFill/>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The European Data Protection Board (EDPB) </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edpb.europa.eu/news/national-news/2020/swedish-data-protection-authority-imposes-administrative-fine-google_en</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edpb.europa.eu/news/national-news/2020/belgian-dpa-imposes-eu600000-fine-google-belgium-not-respecting-right-be_en</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Freeform 5">
            <a:extLst>
              <a:ext uri="{FF2B5EF4-FFF2-40B4-BE49-F238E27FC236}">
                <a16:creationId xmlns:a16="http://schemas.microsoft.com/office/drawing/2014/main" id="{49FA2268-22DE-43C3-946B-53674871D329}"/>
              </a:ext>
            </a:extLst>
          </p:cNvPr>
          <p:cNvSpPr/>
          <p:nvPr/>
        </p:nvSpPr>
        <p:spPr bwMode="auto">
          <a:xfrm>
            <a:off x="3341118" y="112323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8" name="矩形 17">
            <a:extLst>
              <a:ext uri="{FF2B5EF4-FFF2-40B4-BE49-F238E27FC236}">
                <a16:creationId xmlns:a16="http://schemas.microsoft.com/office/drawing/2014/main" id="{FD792620-10D5-4FEB-8E06-73DDB4334927}"/>
              </a:ext>
            </a:extLst>
          </p:cNvPr>
          <p:cNvSpPr/>
          <p:nvPr/>
        </p:nvSpPr>
        <p:spPr>
          <a:xfrm>
            <a:off x="336501" y="4282706"/>
            <a:ext cx="11548962" cy="2225299"/>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l">
              <a:spcAft>
                <a:spcPts val="600"/>
              </a:spcAft>
            </a:pPr>
            <a:endParaRPr lang="en-US" altLang="zh-TW" sz="2200" b="0" i="0" dirty="0">
              <a:solidFill>
                <a:srgbClr val="FF0000"/>
              </a:solidFill>
              <a:effectLst/>
              <a:latin typeface="標楷體" panose="03000509000000000000" pitchFamily="65" charset="-120"/>
              <a:ea typeface="標楷體" panose="03000509000000000000" pitchFamily="65" charset="-120"/>
            </a:endParaRPr>
          </a:p>
        </p:txBody>
      </p:sp>
      <p:sp>
        <p:nvSpPr>
          <p:cNvPr id="21" name="文字方塊 20">
            <a:extLst>
              <a:ext uri="{FF2B5EF4-FFF2-40B4-BE49-F238E27FC236}">
                <a16:creationId xmlns:a16="http://schemas.microsoft.com/office/drawing/2014/main" id="{7FF84DC9-7C4A-4115-B6DA-92D2C6BF5F0E}"/>
              </a:ext>
            </a:extLst>
          </p:cNvPr>
          <p:cNvSpPr txBox="1"/>
          <p:nvPr/>
        </p:nvSpPr>
        <p:spPr>
          <a:xfrm>
            <a:off x="336501" y="6508005"/>
            <a:ext cx="7657968" cy="276999"/>
          </a:xfrm>
          <a:prstGeom prst="rect">
            <a:avLst/>
          </a:prstGeom>
          <a:noFill/>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Google</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法律相關問題說明</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https://support.google.com/legal/answer/10769224?hl=zh-Hant)</a:t>
            </a:r>
            <a:endParaRPr lang="zh-TW" altLang="en-US" sz="12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2" name="文字方塊 21">
            <a:extLst>
              <a:ext uri="{FF2B5EF4-FFF2-40B4-BE49-F238E27FC236}">
                <a16:creationId xmlns:a16="http://schemas.microsoft.com/office/drawing/2014/main" id="{F723F37C-3359-494B-805C-E8E7F2574ED2}"/>
              </a:ext>
            </a:extLst>
          </p:cNvPr>
          <p:cNvSpPr txBox="1"/>
          <p:nvPr/>
        </p:nvSpPr>
        <p:spPr>
          <a:xfrm>
            <a:off x="451519" y="4387388"/>
            <a:ext cx="11214864" cy="2015936"/>
          </a:xfrm>
          <a:prstGeom prst="rect">
            <a:avLst/>
          </a:prstGeom>
          <a:noFill/>
        </p:spPr>
        <p:txBody>
          <a:bodyPr wrap="square">
            <a:spAutoFit/>
          </a:bodyPr>
          <a:lstStyle/>
          <a:p>
            <a:pPr algn="l">
              <a:spcAft>
                <a:spcPts val="600"/>
              </a:spcAft>
            </a:pPr>
            <a:r>
              <a:rPr lang="zh-TW" altLang="en-US" sz="2400" b="1" dirty="0">
                <a:latin typeface="標楷體" panose="03000509000000000000" pitchFamily="65" charset="-120"/>
                <a:ea typeface="標楷體" panose="03000509000000000000" pitchFamily="65" charset="-120"/>
              </a:rPr>
              <a:t>甚</a:t>
            </a:r>
            <a:r>
              <a:rPr lang="zh-TW" altLang="en-US" sz="2400" b="1" i="0" dirty="0">
                <a:effectLst/>
                <a:latin typeface="標楷體" panose="03000509000000000000" pitchFamily="65" charset="-120"/>
                <a:ea typeface="標楷體" panose="03000509000000000000" pitchFamily="65" charset="-120"/>
              </a:rPr>
              <a:t>麼是「被遺忘權」？</a:t>
            </a:r>
          </a:p>
          <a:p>
            <a:pPr algn="just"/>
            <a:r>
              <a:rPr lang="zh-TW" altLang="en-US" sz="2400" spc="100" dirty="0">
                <a:latin typeface="Times New Roman" panose="02020603050405020304" pitchFamily="18" charset="0"/>
                <a:ea typeface="標楷體" panose="03000509000000000000" pitchFamily="65" charset="-120"/>
                <a:cs typeface="Times New Roman" panose="02020603050405020304" pitchFamily="18" charset="0"/>
              </a:rPr>
              <a:t>根據歐盟資料保護法規定，個人</a:t>
            </a:r>
            <a:r>
              <a:rPr lang="zh-TW" altLang="en-US" sz="2400" b="0" i="0" spc="100" dirty="0">
                <a:effectLst/>
                <a:latin typeface="Times New Roman" panose="02020603050405020304" pitchFamily="18" charset="0"/>
                <a:ea typeface="標楷體" panose="03000509000000000000" pitchFamily="65" charset="-120"/>
                <a:cs typeface="Times New Roman" panose="02020603050405020304" pitchFamily="18" charset="0"/>
              </a:rPr>
              <a:t>有權要求 </a:t>
            </a:r>
            <a:r>
              <a:rPr lang="en-US" altLang="zh-TW" sz="2400" b="0" i="0" spc="100" dirty="0">
                <a:effectLst/>
                <a:latin typeface="Times New Roman" panose="02020603050405020304" pitchFamily="18" charset="0"/>
                <a:ea typeface="標楷體" panose="03000509000000000000" pitchFamily="65" charset="-120"/>
                <a:cs typeface="Times New Roman" panose="02020603050405020304" pitchFamily="18" charset="0"/>
              </a:rPr>
              <a:t>Google </a:t>
            </a:r>
            <a:r>
              <a:rPr lang="zh-TW" altLang="en-US" sz="2400" b="0" i="0" spc="100" dirty="0">
                <a:effectLst/>
                <a:latin typeface="Times New Roman" panose="02020603050405020304" pitchFamily="18" charset="0"/>
                <a:ea typeface="標楷體" panose="03000509000000000000" pitchFamily="65" charset="-120"/>
                <a:cs typeface="Times New Roman" panose="02020603050405020304" pitchFamily="18" charset="0"/>
              </a:rPr>
              <a:t>等搜尋引擎撤除與人名相關的特定查詢結果。搜尋引擎必須判斷有爭議的資訊是否「不正確、不恰當、不相關</a:t>
            </a:r>
            <a:r>
              <a:rPr lang="zh-TW" altLang="en-US" sz="2400" b="0" i="0" spc="100" dirty="0">
                <a:effectLst/>
                <a:latin typeface="標楷體" panose="03000509000000000000" pitchFamily="65" charset="-120"/>
                <a:ea typeface="標楷體" panose="03000509000000000000" pitchFamily="65" charset="-120"/>
              </a:rPr>
              <a:t>或過多」，並考量在搜尋結果中保留該資訊是否符合公眾利益，再決定撤除哪些內容。</a:t>
            </a:r>
            <a:endParaRPr lang="en-US" altLang="zh-TW" sz="2400" b="0" i="0" spc="100" dirty="0">
              <a:effectLst/>
              <a:latin typeface="標楷體" panose="03000509000000000000" pitchFamily="65" charset="-120"/>
              <a:ea typeface="標楷體" panose="03000509000000000000" pitchFamily="65" charset="-120"/>
            </a:endParaRPr>
          </a:p>
        </p:txBody>
      </p:sp>
      <p:sp>
        <p:nvSpPr>
          <p:cNvPr id="2" name="Rectangle 1"/>
          <p:cNvSpPr/>
          <p:nvPr/>
        </p:nvSpPr>
        <p:spPr>
          <a:xfrm>
            <a:off x="498449" y="3120310"/>
            <a:ext cx="5178597" cy="307777"/>
          </a:xfrm>
          <a:prstGeom prst="rect">
            <a:avLst/>
          </a:prstGeom>
        </p:spPr>
        <p:txBody>
          <a:bodyPr wrap="square">
            <a:spAutoFit/>
          </a:bodyPr>
          <a:lstStyle/>
          <a:p>
            <a:r>
              <a:rPr lang="zh-TW" altLang="en-US" sz="1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被</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遺忘</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權</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(right to be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forgotten)</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亦</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稱刪除</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權</a:t>
            </a:r>
            <a:r>
              <a:rPr 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the </a:t>
            </a:r>
            <a:r>
              <a:rPr lang="en-US" sz="1400" dirty="0">
                <a:latin typeface="Times New Roman" panose="02020603050405020304" pitchFamily="18" charset="0"/>
                <a:ea typeface="標楷體" panose="03000509000000000000" pitchFamily="65" charset="-120"/>
                <a:cs typeface="Times New Roman" panose="02020603050405020304" pitchFamily="18" charset="0"/>
              </a:rPr>
              <a:t>right to </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erasure</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 name="矩形 2">
            <a:extLst>
              <a:ext uri="{FF2B5EF4-FFF2-40B4-BE49-F238E27FC236}">
                <a16:creationId xmlns:a16="http://schemas.microsoft.com/office/drawing/2014/main" id="{6FD6AADF-FD2A-4B13-89E3-F3C998E7208D}"/>
              </a:ext>
            </a:extLst>
          </p:cNvPr>
          <p:cNvSpPr/>
          <p:nvPr/>
        </p:nvSpPr>
        <p:spPr>
          <a:xfrm>
            <a:off x="3787269" y="1029866"/>
            <a:ext cx="4647426" cy="523220"/>
          </a:xfrm>
          <a:prstGeom prst="rect">
            <a:avLst/>
          </a:prstGeom>
        </p:spPr>
        <p:txBody>
          <a:bodyPr wrap="none">
            <a:spAutoFit/>
          </a:bodyPr>
          <a:lstStyle/>
          <a:p>
            <a:r>
              <a:rPr lang="zh-TW" altLang="en-US" sz="2800" b="1" spc="100" dirty="0" smtClean="0">
                <a:latin typeface="DFKai-SB" panose="03000509000000000000" pitchFamily="65" charset="-120"/>
                <a:ea typeface="DFKai-SB" panose="03000509000000000000" pitchFamily="65" charset="-120"/>
              </a:rPr>
              <a:t>法律保障</a:t>
            </a:r>
            <a:r>
              <a:rPr lang="zh-CN" altLang="en-US" sz="2800" b="1" spc="100" dirty="0" smtClean="0">
                <a:latin typeface="DFKai-SB" panose="03000509000000000000" pitchFamily="65" charset="-120"/>
                <a:ea typeface="DFKai-SB" panose="03000509000000000000" pitchFamily="65" charset="-120"/>
              </a:rPr>
              <a:t>個人</a:t>
            </a:r>
            <a:r>
              <a:rPr lang="zh-TW" altLang="en-US" sz="2800" b="1" spc="100" dirty="0" smtClean="0">
                <a:latin typeface="DFKai-SB" panose="03000509000000000000" pitchFamily="65" charset="-120"/>
                <a:ea typeface="DFKai-SB" panose="03000509000000000000" pitchFamily="65" charset="-120"/>
              </a:rPr>
              <a:t>資</a:t>
            </a:r>
            <a:r>
              <a:rPr lang="zh-TW" altLang="en-US" sz="2800" b="1" spc="100" dirty="0">
                <a:latin typeface="DFKai-SB" panose="03000509000000000000" pitchFamily="65" charset="-120"/>
                <a:ea typeface="DFKai-SB" panose="03000509000000000000" pitchFamily="65" charset="-120"/>
              </a:rPr>
              <a:t>料</a:t>
            </a:r>
            <a:r>
              <a:rPr lang="zh-TW" altLang="en-US" sz="2800" b="1" spc="100" dirty="0" smtClean="0">
                <a:latin typeface="DFKai-SB" panose="03000509000000000000" pitchFamily="65" charset="-120"/>
                <a:ea typeface="DFKai-SB" panose="03000509000000000000" pitchFamily="65" charset="-120"/>
              </a:rPr>
              <a:t>的重要性</a:t>
            </a:r>
            <a:endParaRPr lang="zh-CN" altLang="en-US" sz="2800" b="1" spc="100" dirty="0">
              <a:latin typeface="DFKai-SB" panose="03000509000000000000" pitchFamily="65" charset="-120"/>
              <a:ea typeface="DFKai-SB" panose="03000509000000000000" pitchFamily="65" charset="-120"/>
            </a:endParaRPr>
          </a:p>
        </p:txBody>
      </p:sp>
      <p:sp>
        <p:nvSpPr>
          <p:cNvPr id="24" name="任意多边形: 形状 4">
            <a:extLst>
              <a:ext uri="{FF2B5EF4-FFF2-40B4-BE49-F238E27FC236}">
                <a16:creationId xmlns:a16="http://schemas.microsoft.com/office/drawing/2014/main" id="{1233FBAC-8F26-4009-A61D-A8D94F7C1448}"/>
              </a:ext>
            </a:extLst>
          </p:cNvPr>
          <p:cNvSpPr/>
          <p:nvPr/>
        </p:nvSpPr>
        <p:spPr>
          <a:xfrm>
            <a:off x="3057964" y="222941"/>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spc="100" dirty="0">
                <a:solidFill>
                  <a:srgbClr val="FFFFFF"/>
                </a:solidFill>
                <a:latin typeface="DFKai-SB" panose="03000509000000000000" pitchFamily="65" charset="-120"/>
                <a:ea typeface="DFKai-SB" panose="03000509000000000000" pitchFamily="65" charset="-120"/>
              </a:rPr>
              <a:t>尊重他人遵守法律</a:t>
            </a:r>
          </a:p>
        </p:txBody>
      </p:sp>
      <p:pic>
        <p:nvPicPr>
          <p:cNvPr id="25" name="Picture 24"/>
          <p:cNvPicPr>
            <a:picLocks noChangeAspect="1"/>
          </p:cNvPicPr>
          <p:nvPr/>
        </p:nvPicPr>
        <p:blipFill>
          <a:blip r:embed="rId2"/>
          <a:stretch>
            <a:fillRect/>
          </a:stretch>
        </p:blipFill>
        <p:spPr>
          <a:xfrm>
            <a:off x="229300" y="170616"/>
            <a:ext cx="1594256" cy="580365"/>
          </a:xfrm>
          <a:prstGeom prst="rect">
            <a:avLst/>
          </a:prstGeom>
        </p:spPr>
      </p:pic>
    </p:spTree>
    <p:extLst>
      <p:ext uri="{BB962C8B-B14F-4D97-AF65-F5344CB8AC3E}">
        <p14:creationId xmlns:p14="http://schemas.microsoft.com/office/powerpoint/2010/main" val="1899962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a:extLst>
              <a:ext uri="{FF2B5EF4-FFF2-40B4-BE49-F238E27FC236}">
                <a16:creationId xmlns:a16="http://schemas.microsoft.com/office/drawing/2014/main" id="{B925F46B-A326-4A94-BAB4-19412E460F23}"/>
              </a:ext>
            </a:extLst>
          </p:cNvPr>
          <p:cNvGrpSpPr/>
          <p:nvPr/>
        </p:nvGrpSpPr>
        <p:grpSpPr>
          <a:xfrm>
            <a:off x="261391" y="169413"/>
            <a:ext cx="2674938" cy="674687"/>
            <a:chOff x="977900" y="557213"/>
            <a:chExt cx="2674938" cy="674687"/>
          </a:xfrm>
        </p:grpSpPr>
        <p:sp>
          <p:nvSpPr>
            <p:cNvPr id="3" name="矩形 2">
              <a:extLst>
                <a:ext uri="{FF2B5EF4-FFF2-40B4-BE49-F238E27FC236}">
                  <a16:creationId xmlns:a16="http://schemas.microsoft.com/office/drawing/2014/main" id="{F5A0B359-C209-4339-ABDE-AACC05E986CF}"/>
                </a:ext>
              </a:extLst>
            </p:cNvPr>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0000"/>
                </a:solidFill>
              </a:endParaRPr>
            </a:p>
          </p:txBody>
        </p:sp>
        <p:sp>
          <p:nvSpPr>
            <p:cNvPr id="4" name="矩形 3">
              <a:extLst>
                <a:ext uri="{FF2B5EF4-FFF2-40B4-BE49-F238E27FC236}">
                  <a16:creationId xmlns:a16="http://schemas.microsoft.com/office/drawing/2014/main" id="{A80D8086-3147-420F-9D50-52924A30B703}"/>
                </a:ext>
              </a:extLst>
            </p:cNvPr>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0000"/>
                </a:solidFill>
              </a:endParaRPr>
            </a:p>
          </p:txBody>
        </p:sp>
        <p:sp>
          <p:nvSpPr>
            <p:cNvPr id="5" name="文本框 13">
              <a:extLst>
                <a:ext uri="{FF2B5EF4-FFF2-40B4-BE49-F238E27FC236}">
                  <a16:creationId xmlns:a16="http://schemas.microsoft.com/office/drawing/2014/main" id="{D3A7E693-C35E-4DFC-8C3F-7AFC22418889}"/>
                </a:ext>
              </a:extLst>
            </p:cNvPr>
            <p:cNvSpPr txBox="1">
              <a:spLocks noChangeArrowheads="1"/>
            </p:cNvSpPr>
            <p:nvPr/>
          </p:nvSpPr>
          <p:spPr bwMode="auto">
            <a:xfrm>
              <a:off x="1341438" y="557213"/>
              <a:ext cx="231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3600" b="1" dirty="0" smtClean="0">
                  <a:latin typeface="標楷體" panose="03000509000000000000" pitchFamily="65" charset="-120"/>
                  <a:ea typeface="標楷體" panose="03000509000000000000" pitchFamily="65" charset="-120"/>
                </a:rPr>
                <a:t>活動</a:t>
              </a:r>
              <a:endParaRPr lang="zh-CN" altLang="en-US" sz="3600" b="1" dirty="0">
                <a:latin typeface="標楷體" panose="03000509000000000000" pitchFamily="65" charset="-120"/>
                <a:ea typeface="標楷體" panose="03000509000000000000" pitchFamily="65" charset="-120"/>
              </a:endParaRPr>
            </a:p>
          </p:txBody>
        </p:sp>
        <p:cxnSp>
          <p:nvCxnSpPr>
            <p:cNvPr id="6" name="直接连接符 23">
              <a:extLst>
                <a:ext uri="{FF2B5EF4-FFF2-40B4-BE49-F238E27FC236}">
                  <a16:creationId xmlns:a16="http://schemas.microsoft.com/office/drawing/2014/main" id="{001F3284-334D-4FCA-9F2E-BCE5ACE59F9B}"/>
                </a:ext>
              </a:extLst>
            </p:cNvPr>
            <p:cNvCxnSpPr>
              <a:cxnSpLocks/>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4" name="图片 23">
            <a:extLst>
              <a:ext uri="{FF2B5EF4-FFF2-40B4-BE49-F238E27FC236}">
                <a16:creationId xmlns:a16="http://schemas.microsoft.com/office/drawing/2014/main" id="{3DB21CC9-6402-4EB8-9F1D-7EA92B5E6EFE}"/>
              </a:ext>
            </a:extLst>
          </p:cNvPr>
          <p:cNvPicPr>
            <a:picLocks noChangeAspect="1"/>
          </p:cNvPicPr>
          <p:nvPr/>
        </p:nvPicPr>
        <p:blipFill>
          <a:blip r:embed="rId2"/>
          <a:stretch>
            <a:fillRect/>
          </a:stretch>
        </p:blipFill>
        <p:spPr>
          <a:xfrm>
            <a:off x="234246" y="949022"/>
            <a:ext cx="6915492" cy="4893373"/>
          </a:xfrm>
          <a:prstGeom prst="rect">
            <a:avLst/>
          </a:prstGeom>
        </p:spPr>
      </p:pic>
      <p:grpSp>
        <p:nvGrpSpPr>
          <p:cNvPr id="16" name="组合 17">
            <a:extLst>
              <a:ext uri="{FF2B5EF4-FFF2-40B4-BE49-F238E27FC236}">
                <a16:creationId xmlns:a16="http://schemas.microsoft.com/office/drawing/2014/main" id="{B313BE14-FED8-4248-8DD5-D22E8E83E660}"/>
              </a:ext>
            </a:extLst>
          </p:cNvPr>
          <p:cNvGrpSpPr>
            <a:grpSpLocks noChangeAspect="1"/>
          </p:cNvGrpSpPr>
          <p:nvPr/>
        </p:nvGrpSpPr>
        <p:grpSpPr>
          <a:xfrm flipH="1">
            <a:off x="607603" y="1267896"/>
            <a:ext cx="460848" cy="460848"/>
            <a:chOff x="5195979" y="428797"/>
            <a:chExt cx="927463" cy="927463"/>
          </a:xfrm>
        </p:grpSpPr>
        <p:sp>
          <p:nvSpPr>
            <p:cNvPr id="17" name="椭圆 18">
              <a:extLst>
                <a:ext uri="{FF2B5EF4-FFF2-40B4-BE49-F238E27FC236}">
                  <a16:creationId xmlns:a16="http://schemas.microsoft.com/office/drawing/2014/main" id="{C5359030-B0B5-4161-8E63-1C351EEDF6EA}"/>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標楷體" panose="03000509000000000000" pitchFamily="65" charset="-120"/>
                <a:ea typeface="標楷體" panose="03000509000000000000" pitchFamily="65" charset="-120"/>
              </a:endParaRPr>
            </a:p>
          </p:txBody>
        </p:sp>
        <p:grpSp>
          <p:nvGrpSpPr>
            <p:cNvPr id="18" name="组合 19">
              <a:extLst>
                <a:ext uri="{FF2B5EF4-FFF2-40B4-BE49-F238E27FC236}">
                  <a16:creationId xmlns:a16="http://schemas.microsoft.com/office/drawing/2014/main" id="{55E0FB3F-6C2D-440C-9FEB-A833B618A48C}"/>
                </a:ext>
              </a:extLst>
            </p:cNvPr>
            <p:cNvGrpSpPr/>
            <p:nvPr/>
          </p:nvGrpSpPr>
          <p:grpSpPr>
            <a:xfrm>
              <a:off x="5235042" y="460898"/>
              <a:ext cx="876427" cy="882962"/>
              <a:chOff x="6130069" y="1975983"/>
              <a:chExt cx="876427" cy="882962"/>
            </a:xfrm>
          </p:grpSpPr>
          <p:sp>
            <p:nvSpPr>
              <p:cNvPr id="21" name="Freeform 16">
                <a:extLst>
                  <a:ext uri="{FF2B5EF4-FFF2-40B4-BE49-F238E27FC236}">
                    <a16:creationId xmlns:a16="http://schemas.microsoft.com/office/drawing/2014/main" id="{2827933E-D6DF-46B6-AD6D-0F5217C4E045}"/>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dirty="0">
                  <a:solidFill>
                    <a:srgbClr val="FF0000"/>
                  </a:solidFill>
                  <a:latin typeface="標楷體" panose="03000509000000000000" pitchFamily="65" charset="-120"/>
                  <a:ea typeface="標楷體" panose="03000509000000000000" pitchFamily="65" charset="-120"/>
                </a:endParaRPr>
              </a:p>
            </p:txBody>
          </p:sp>
          <p:sp>
            <p:nvSpPr>
              <p:cNvPr id="22" name="Freeform 16">
                <a:extLst>
                  <a:ext uri="{FF2B5EF4-FFF2-40B4-BE49-F238E27FC236}">
                    <a16:creationId xmlns:a16="http://schemas.microsoft.com/office/drawing/2014/main" id="{CC2F08F8-1098-418C-A258-421B436CA52A}"/>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rgbClr val="FF0000"/>
                  </a:solidFill>
                  <a:latin typeface="標楷體" panose="03000509000000000000" pitchFamily="65" charset="-120"/>
                  <a:ea typeface="標楷體" panose="03000509000000000000" pitchFamily="65" charset="-120"/>
                </a:endParaRPr>
              </a:p>
            </p:txBody>
          </p:sp>
        </p:grpSp>
        <p:sp>
          <p:nvSpPr>
            <p:cNvPr id="19" name="Freeform 39">
              <a:extLst>
                <a:ext uri="{FF2B5EF4-FFF2-40B4-BE49-F238E27FC236}">
                  <a16:creationId xmlns:a16="http://schemas.microsoft.com/office/drawing/2014/main" id="{C48C6070-E9B1-411E-8E80-3BDABD2EF1E7}"/>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srgbClr val="FF0000"/>
                </a:solidFill>
                <a:latin typeface="標楷體" panose="03000509000000000000" pitchFamily="65" charset="-120"/>
                <a:ea typeface="標楷體" panose="03000509000000000000" pitchFamily="65" charset="-120"/>
              </a:endParaRPr>
            </a:p>
          </p:txBody>
        </p:sp>
        <p:sp>
          <p:nvSpPr>
            <p:cNvPr id="20" name="Oval 40">
              <a:extLst>
                <a:ext uri="{FF2B5EF4-FFF2-40B4-BE49-F238E27FC236}">
                  <a16:creationId xmlns:a16="http://schemas.microsoft.com/office/drawing/2014/main" id="{D6A4785D-DE97-44C5-A16C-94AC8C231328}"/>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FF0000"/>
                </a:solidFill>
                <a:latin typeface="標楷體" panose="03000509000000000000" pitchFamily="65" charset="-120"/>
                <a:ea typeface="標楷體" panose="03000509000000000000" pitchFamily="65" charset="-120"/>
              </a:endParaRPr>
            </a:p>
          </p:txBody>
        </p:sp>
      </p:grpSp>
      <p:sp>
        <p:nvSpPr>
          <p:cNvPr id="24" name="文字方塊 23">
            <a:extLst>
              <a:ext uri="{FF2B5EF4-FFF2-40B4-BE49-F238E27FC236}">
                <a16:creationId xmlns:a16="http://schemas.microsoft.com/office/drawing/2014/main" id="{7C7740CC-C61C-4715-B990-62C30ECA8452}"/>
              </a:ext>
            </a:extLst>
          </p:cNvPr>
          <p:cNvSpPr txBox="1"/>
          <p:nvPr/>
        </p:nvSpPr>
        <p:spPr>
          <a:xfrm>
            <a:off x="1146543" y="1221271"/>
            <a:ext cx="5811605" cy="2308324"/>
          </a:xfrm>
          <a:prstGeom prst="rect">
            <a:avLst/>
          </a:prstGeom>
          <a:noFill/>
        </p:spPr>
        <p:txBody>
          <a:bodyPr wrap="square">
            <a:spAutoFit/>
          </a:bodyPr>
          <a:lstStyle/>
          <a:p>
            <a:r>
              <a:rPr lang="zh-CN" altLang="en-US" sz="2400" spc="100" dirty="0">
                <a:latin typeface="標楷體" panose="03000509000000000000" pitchFamily="65" charset="-120"/>
                <a:ea typeface="標楷體" panose="03000509000000000000" pitchFamily="65" charset="-120"/>
              </a:rPr>
              <a:t>說一說：</a:t>
            </a:r>
            <a:endParaRPr lang="en-US" altLang="zh-CN" sz="2400" spc="1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2400" spc="100" dirty="0">
                <a:latin typeface="標楷體" panose="03000509000000000000" pitchFamily="65" charset="-120"/>
                <a:ea typeface="標楷體" panose="03000509000000000000" pitchFamily="65" charset="-120"/>
              </a:rPr>
              <a:t>如果你的朋友在</a:t>
            </a:r>
            <a:r>
              <a:rPr lang="zh-TW" altLang="en-US" sz="2400" spc="100" dirty="0" smtClean="0">
                <a:latin typeface="標楷體" panose="03000509000000000000" pitchFamily="65" charset="-120"/>
                <a:ea typeface="標楷體" panose="03000509000000000000" pitchFamily="65" charset="-120"/>
              </a:rPr>
              <a:t>網上看見以下的招聘訊息後</a:t>
            </a:r>
            <a:r>
              <a:rPr lang="zh-TW" altLang="en-US" sz="2400" spc="100" dirty="0">
                <a:latin typeface="標楷體" panose="03000509000000000000" pitchFamily="65" charset="-120"/>
                <a:ea typeface="標楷體" panose="03000509000000000000" pitchFamily="65" charset="-120"/>
              </a:rPr>
              <a:t>有意求職，你</a:t>
            </a:r>
            <a:r>
              <a:rPr lang="zh-TW" altLang="en-US" sz="2400" spc="100" dirty="0" smtClean="0">
                <a:latin typeface="標楷體" panose="03000509000000000000" pitchFamily="65" charset="-120"/>
                <a:ea typeface="標楷體" panose="03000509000000000000" pitchFamily="65" charset="-120"/>
              </a:rPr>
              <a:t>會如何勸阻他嗎？</a:t>
            </a:r>
            <a:endParaRPr lang="en-US" altLang="zh-TW" sz="2400" spc="100" dirty="0" smtClean="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endParaRPr lang="en-US" altLang="zh-CN" sz="2400" spc="1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endParaRPr lang="en-US" altLang="zh-CN" sz="2400" spc="100" dirty="0" smtClean="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endParaRPr lang="en-US" altLang="zh-CN" sz="2400" spc="100" dirty="0">
              <a:latin typeface="標楷體" panose="03000509000000000000" pitchFamily="65" charset="-120"/>
              <a:ea typeface="標楷體" panose="03000509000000000000" pitchFamily="65" charset="-120"/>
            </a:endParaRPr>
          </a:p>
        </p:txBody>
      </p:sp>
      <p:sp>
        <p:nvSpPr>
          <p:cNvPr id="7" name="矩形 6"/>
          <p:cNvSpPr/>
          <p:nvPr/>
        </p:nvSpPr>
        <p:spPr>
          <a:xfrm>
            <a:off x="7632332" y="4663118"/>
            <a:ext cx="4101390" cy="738664"/>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來源：反詐騙協調中心─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防騙短片</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求職騙案</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cs typeface="Times New Roman" panose="02020603050405020304" pitchFamily="18" charset="0"/>
              </a:rPr>
              <a:t>https://www.adcc.gov.hk/zh-hk/video-detail/video-1492039727515521026.html</a:t>
            </a:r>
            <a:r>
              <a:rPr lang="en-US" altLang="zh-TW" sz="1400" dirty="0" smtClean="0">
                <a:latin typeface="Times New Roman" panose="02020603050405020304" pitchFamily="18" charset="0"/>
                <a:cs typeface="Times New Roman" panose="02020603050405020304" pitchFamily="18" charset="0"/>
              </a:rPr>
              <a:t>)</a:t>
            </a:r>
            <a:endParaRPr lang="zh-HK" altLang="en-US" sz="1400" dirty="0">
              <a:latin typeface="Times New Roman" panose="02020603050405020304" pitchFamily="18" charset="0"/>
              <a:cs typeface="Times New Roman" panose="02020603050405020304" pitchFamily="18" charset="0"/>
            </a:endParaRPr>
          </a:p>
        </p:txBody>
      </p:sp>
      <p:sp>
        <p:nvSpPr>
          <p:cNvPr id="27" name="Rectangle 14">
            <a:extLst>
              <a:ext uri="{FF2B5EF4-FFF2-40B4-BE49-F238E27FC236}">
                <a16:creationId xmlns:a16="http://schemas.microsoft.com/office/drawing/2014/main" id="{6C506651-64BE-4ACE-B9AC-905DEB2DF717}"/>
              </a:ext>
            </a:extLst>
          </p:cNvPr>
          <p:cNvSpPr/>
          <p:nvPr/>
        </p:nvSpPr>
        <p:spPr>
          <a:xfrm>
            <a:off x="7514870" y="1072633"/>
            <a:ext cx="4279912" cy="954107"/>
          </a:xfrm>
          <a:prstGeom prst="rect">
            <a:avLst/>
          </a:prstGeom>
          <a:ln w="28575">
            <a:solidFill>
              <a:srgbClr val="FF0000"/>
            </a:solidFill>
          </a:ln>
        </p:spPr>
        <p:txBody>
          <a:bodyPr wrap="square">
            <a:spAutoFit/>
          </a:bodyPr>
          <a:lstStyle/>
          <a:p>
            <a:r>
              <a:rPr lang="zh-TW" altLang="en-US" sz="2800" b="1" dirty="0">
                <a:latin typeface="DFKai-SB" panose="03000509000000000000" pitchFamily="65" charset="-120"/>
                <a:ea typeface="DFKai-SB" panose="03000509000000000000" pitchFamily="65" charset="-120"/>
              </a:rPr>
              <a:t>點擊圖像</a:t>
            </a:r>
            <a:r>
              <a:rPr lang="zh-TW" altLang="en-US" sz="2800" b="1" dirty="0" smtClean="0">
                <a:latin typeface="DFKai-SB" panose="03000509000000000000" pitchFamily="65" charset="-120"/>
                <a:ea typeface="DFKai-SB" panose="03000509000000000000" pitchFamily="65" charset="-120"/>
              </a:rPr>
              <a:t>觀看短片了解相關犯案以及應對策略</a:t>
            </a:r>
            <a:endParaRPr lang="en-US" altLang="zh-HK" sz="2800" b="1" dirty="0">
              <a:latin typeface="DFKai-SB" panose="03000509000000000000" pitchFamily="65" charset="-120"/>
              <a:ea typeface="DFKai-SB" panose="03000509000000000000" pitchFamily="65" charset="-120"/>
            </a:endParaRPr>
          </a:p>
        </p:txBody>
      </p:sp>
      <p:sp>
        <p:nvSpPr>
          <p:cNvPr id="29" name="文字方塊 28">
            <a:extLst>
              <a:ext uri="{FF2B5EF4-FFF2-40B4-BE49-F238E27FC236}">
                <a16:creationId xmlns:a16="http://schemas.microsoft.com/office/drawing/2014/main" id="{75CBFD3C-CF2B-430B-87DB-CC201A476448}"/>
              </a:ext>
            </a:extLst>
          </p:cNvPr>
          <p:cNvSpPr txBox="1"/>
          <p:nvPr/>
        </p:nvSpPr>
        <p:spPr>
          <a:xfrm>
            <a:off x="261391" y="5692610"/>
            <a:ext cx="6809969" cy="646331"/>
          </a:xfrm>
          <a:prstGeom prst="rect">
            <a:avLst/>
          </a:prstGeom>
          <a:noFill/>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反</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詐騙協調中心─</a:t>
            </a:r>
            <a:r>
              <a:rPr lang="zh-TW" altLang="en-US" sz="1200" i="0" dirty="0">
                <a:effectLst/>
                <a:latin typeface="Times New Roman" panose="02020603050405020304" pitchFamily="18" charset="0"/>
                <a:ea typeface="標楷體" panose="03000509000000000000" pitchFamily="65" charset="-120"/>
                <a:cs typeface="Times New Roman" panose="02020603050405020304" pitchFamily="18" charset="0"/>
              </a:rPr>
              <a:t>「刷單賺佣」求職騙局</a:t>
            </a:r>
            <a:endParaRPr lang="en-US" altLang="zh-TW" sz="1200" i="0" dirty="0">
              <a:effectLst/>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20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https://www.adcc.gov.hk/zh-hk/alerts-detail/alerts-1509000900093759490.html)</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 name="Picture 9">
            <a:hlinkClick r:id="rId3"/>
          </p:cNvPr>
          <p:cNvPicPr>
            <a:picLocks noChangeAspect="1"/>
          </p:cNvPicPr>
          <p:nvPr/>
        </p:nvPicPr>
        <p:blipFill>
          <a:blip r:embed="rId4"/>
          <a:stretch>
            <a:fillRect/>
          </a:stretch>
        </p:blipFill>
        <p:spPr>
          <a:xfrm>
            <a:off x="7665126" y="2436867"/>
            <a:ext cx="3979400" cy="2185456"/>
          </a:xfrm>
          <a:prstGeom prst="rect">
            <a:avLst/>
          </a:prstGeom>
        </p:spPr>
      </p:pic>
      <p:pic>
        <p:nvPicPr>
          <p:cNvPr id="25" name="Picture 2">
            <a:extLst>
              <a:ext uri="{FF2B5EF4-FFF2-40B4-BE49-F238E27FC236}">
                <a16:creationId xmlns:a16="http://schemas.microsoft.com/office/drawing/2014/main" id="{20568FC6-B048-4A6A-B43D-686E232FCF4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000" t="55025" r="3386" b="7912"/>
          <a:stretch/>
        </p:blipFill>
        <p:spPr bwMode="auto">
          <a:xfrm>
            <a:off x="2152172" y="2548978"/>
            <a:ext cx="2926937" cy="2774300"/>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p:cNvSpPr/>
          <p:nvPr/>
        </p:nvSpPr>
        <p:spPr>
          <a:xfrm>
            <a:off x="9336963" y="2059471"/>
            <a:ext cx="635726" cy="3486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4163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E2DFEB32-54AA-4683-B864-9122A809D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 y="1095153"/>
            <a:ext cx="11678194" cy="544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字方塊 22">
            <a:extLst>
              <a:ext uri="{FF2B5EF4-FFF2-40B4-BE49-F238E27FC236}">
                <a16:creationId xmlns:a16="http://schemas.microsoft.com/office/drawing/2014/main" id="{FDDED03E-902E-4525-B354-17C3E9FE4B3C}"/>
              </a:ext>
            </a:extLst>
          </p:cNvPr>
          <p:cNvSpPr txBox="1"/>
          <p:nvPr/>
        </p:nvSpPr>
        <p:spPr>
          <a:xfrm>
            <a:off x="1959613" y="1209056"/>
            <a:ext cx="7607522" cy="584775"/>
          </a:xfrm>
          <a:prstGeom prst="rect">
            <a:avLst/>
          </a:prstGeom>
          <a:noFill/>
        </p:spPr>
        <p:txBody>
          <a:bodyPr wrap="square">
            <a:spAutoFit/>
          </a:bodyPr>
          <a:lstStyle/>
          <a:p>
            <a:pPr algn="l" fontAlgn="base"/>
            <a:r>
              <a:rPr lang="zh-TW" altLang="en-US" sz="3200" b="1" i="0" spc="100" dirty="0">
                <a:effectLst/>
                <a:latin typeface="標楷體" panose="03000509000000000000" pitchFamily="65" charset="-120"/>
                <a:ea typeface="標楷體" panose="03000509000000000000" pitchFamily="65" charset="-120"/>
              </a:rPr>
              <a:t>起底行為刑事化後  私隱公署首次拘捕</a:t>
            </a:r>
          </a:p>
        </p:txBody>
      </p:sp>
      <p:sp>
        <p:nvSpPr>
          <p:cNvPr id="24" name="文字方塊 23">
            <a:extLst>
              <a:ext uri="{FF2B5EF4-FFF2-40B4-BE49-F238E27FC236}">
                <a16:creationId xmlns:a16="http://schemas.microsoft.com/office/drawing/2014/main" id="{860385D4-2EBA-4018-BA80-6707ABF37ACA}"/>
              </a:ext>
            </a:extLst>
          </p:cNvPr>
          <p:cNvSpPr txBox="1"/>
          <p:nvPr/>
        </p:nvSpPr>
        <p:spPr>
          <a:xfrm>
            <a:off x="1260350" y="2091073"/>
            <a:ext cx="9889013" cy="3108543"/>
          </a:xfrm>
          <a:prstGeom prst="rect">
            <a:avLst/>
          </a:prstGeom>
          <a:noFill/>
        </p:spPr>
        <p:txBody>
          <a:bodyPr wrap="square">
            <a:spAutoFit/>
          </a:bodyPr>
          <a:lstStyle/>
          <a:p>
            <a:pPr marL="342900" indent="-342900" algn="just" hangingPunct="0">
              <a:buFont typeface="Arial" panose="020B0604020202020204" pitchFamily="34" charset="0"/>
              <a:buChar char="•"/>
            </a:pPr>
            <a:r>
              <a:rPr lang="zh-TW"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2021</a:t>
            </a:r>
            <a:r>
              <a:rPr lang="zh-TW"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年個人資料（私隱）（修訂）條例》於</a:t>
            </a:r>
            <a:r>
              <a:rPr lang="en-US"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2021</a:t>
            </a:r>
            <a:r>
              <a:rPr lang="zh-TW"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8</a:t>
            </a:r>
            <a:r>
              <a:rPr lang="zh-TW"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日生效後，個人資料私隱專員公署於</a:t>
            </a:r>
            <a:r>
              <a:rPr lang="en-US"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12</a:t>
            </a:r>
            <a:r>
              <a:rPr lang="zh-TW"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13</a:t>
            </a:r>
            <a:r>
              <a:rPr lang="zh-TW"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日首次就法例作出拘捕行動。一名</a:t>
            </a:r>
            <a:r>
              <a:rPr lang="en-US"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31</a:t>
            </a:r>
            <a:r>
              <a:rPr lang="zh-TW"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歲男子涉嫌因金錢糾紛作出「起底」行為，在網上平台公開內容及事主個人資料，違反《個人資料</a:t>
            </a:r>
            <a:r>
              <a:rPr lang="en-US"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私隱</a:t>
            </a:r>
            <a:r>
              <a:rPr lang="en-US"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rPr>
              <a:t>條例</a:t>
            </a:r>
            <a:r>
              <a:rPr lang="zh-TW" altLang="zh-HK" sz="2800" kern="100" spc="100" dirty="0" smtClean="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kern="100" spc="100" dirty="0" smtClean="0">
              <a:effectLst/>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hangingPunct="0">
              <a:buFont typeface="Arial" panose="020B0604020202020204" pitchFamily="34" charset="0"/>
              <a:buChar char="•"/>
            </a:pPr>
            <a:r>
              <a:rPr lang="zh-TW" altLang="en-US" sz="2800" kern="0" spc="100" dirty="0" smtClean="0">
                <a:effectLst/>
                <a:latin typeface="Times New Roman" panose="02020603050405020304" pitchFamily="18" charset="0"/>
                <a:ea typeface="標楷體" panose="03000509000000000000" pitchFamily="65" charset="-120"/>
                <a:cs typeface="Times New Roman" panose="02020603050405020304" pitchFamily="18" charset="0"/>
              </a:rPr>
              <a:t>公署</a:t>
            </a:r>
            <a:r>
              <a:rPr lang="zh-TW" altLang="en-US" sz="2800" b="0" i="0" spc="100" dirty="0">
                <a:effectLst/>
                <a:latin typeface="Times New Roman" panose="02020603050405020304" pitchFamily="18" charset="0"/>
                <a:ea typeface="標楷體" panose="03000509000000000000" pitchFamily="65" charset="-120"/>
                <a:cs typeface="Times New Roman" panose="02020603050405020304" pitchFamily="18" charset="0"/>
              </a:rPr>
              <a:t>提醒公眾轉發相關「起底」內容亦可能違例，呼籲切勿以身試法。</a:t>
            </a:r>
            <a:endParaRPr lang="zh-TW" altLang="zh-HK" sz="2800" kern="100" spc="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7" name="Picture 16"/>
          <p:cNvPicPr>
            <a:picLocks noChangeAspect="1"/>
          </p:cNvPicPr>
          <p:nvPr/>
        </p:nvPicPr>
        <p:blipFill>
          <a:blip r:embed="rId4"/>
          <a:stretch>
            <a:fillRect/>
          </a:stretch>
        </p:blipFill>
        <p:spPr>
          <a:xfrm>
            <a:off x="229300" y="170616"/>
            <a:ext cx="1594256" cy="580365"/>
          </a:xfrm>
          <a:prstGeom prst="rect">
            <a:avLst/>
          </a:prstGeom>
        </p:spPr>
      </p:pic>
      <p:sp>
        <p:nvSpPr>
          <p:cNvPr id="19" name="任意多边形: 形状 4">
            <a:extLst>
              <a:ext uri="{FF2B5EF4-FFF2-40B4-BE49-F238E27FC236}">
                <a16:creationId xmlns:a16="http://schemas.microsoft.com/office/drawing/2014/main" id="{1233FBAC-8F26-4009-A61D-A8D94F7C1448}"/>
              </a:ext>
            </a:extLst>
          </p:cNvPr>
          <p:cNvSpPr/>
          <p:nvPr/>
        </p:nvSpPr>
        <p:spPr>
          <a:xfrm>
            <a:off x="2890190" y="344977"/>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spc="100" dirty="0">
                <a:solidFill>
                  <a:srgbClr val="FFFFFF"/>
                </a:solidFill>
                <a:latin typeface="DFKai-SB" panose="03000509000000000000" pitchFamily="65" charset="-120"/>
                <a:ea typeface="DFKai-SB" panose="03000509000000000000" pitchFamily="65" charset="-120"/>
              </a:rPr>
              <a:t>尊重他人遵守法律</a:t>
            </a:r>
          </a:p>
        </p:txBody>
      </p:sp>
      <p:sp>
        <p:nvSpPr>
          <p:cNvPr id="2" name="Rectangle 1"/>
          <p:cNvSpPr/>
          <p:nvPr/>
        </p:nvSpPr>
        <p:spPr>
          <a:xfrm>
            <a:off x="5257806" y="5847016"/>
            <a:ext cx="5962979" cy="307777"/>
          </a:xfrm>
          <a:prstGeom prst="rect">
            <a:avLst/>
          </a:prstGeom>
        </p:spPr>
        <p:txBody>
          <a:bodyPr wrap="non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參考資料</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私隱專員公署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https://www.pcpd.org.hk/tc_chi/doxxing/index.html</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2" name="Freeform 5">
            <a:extLst>
              <a:ext uri="{FF2B5EF4-FFF2-40B4-BE49-F238E27FC236}">
                <a16:creationId xmlns:a16="http://schemas.microsoft.com/office/drawing/2014/main" id="{154794FD-6EF4-4BE9-9B1A-CECC47BA17C6}"/>
              </a:ext>
            </a:extLst>
          </p:cNvPr>
          <p:cNvSpPr/>
          <p:nvPr/>
        </p:nvSpPr>
        <p:spPr bwMode="auto">
          <a:xfrm>
            <a:off x="1513462" y="134454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pic>
        <p:nvPicPr>
          <p:cNvPr id="5" name="Picture 4"/>
          <p:cNvPicPr>
            <a:picLocks noChangeAspect="1"/>
          </p:cNvPicPr>
          <p:nvPr/>
        </p:nvPicPr>
        <p:blipFill>
          <a:blip r:embed="rId5"/>
          <a:stretch>
            <a:fillRect/>
          </a:stretch>
        </p:blipFill>
        <p:spPr>
          <a:xfrm>
            <a:off x="1167948" y="5543788"/>
            <a:ext cx="3701420" cy="694415"/>
          </a:xfrm>
          <a:prstGeom prst="rect">
            <a:avLst/>
          </a:prstGeom>
        </p:spPr>
      </p:pic>
    </p:spTree>
    <p:extLst>
      <p:ext uri="{BB962C8B-B14F-4D97-AF65-F5344CB8AC3E}">
        <p14:creationId xmlns:p14="http://schemas.microsoft.com/office/powerpoint/2010/main" val="12444046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8733A19-1AC4-4371-8C73-08FD667B0DDF}"/>
              </a:ext>
            </a:extLst>
          </p:cNvPr>
          <p:cNvSpPr txBox="1"/>
          <p:nvPr/>
        </p:nvSpPr>
        <p:spPr>
          <a:xfrm>
            <a:off x="253985" y="1917038"/>
            <a:ext cx="5976887" cy="2677656"/>
          </a:xfrm>
          <a:prstGeom prst="rect">
            <a:avLst/>
          </a:prstGeom>
          <a:noFill/>
          <a:ln w="38100">
            <a:solidFill>
              <a:srgbClr val="0000FF"/>
            </a:solidFill>
          </a:ln>
        </p:spPr>
        <p:txBody>
          <a:bodyPr wrap="square">
            <a:spAutoFit/>
          </a:bodyPr>
          <a:lstStyle/>
          <a:p>
            <a:pPr algn="just" hangingPunct="0"/>
            <a:r>
              <a:rPr lang="zh-CN" altLang="en-US" sz="2400" spc="100" dirty="0" smtClean="0">
                <a:latin typeface="DFKai-SB" panose="03000509000000000000" pitchFamily="65" charset="-120"/>
                <a:ea typeface="DFKai-SB" panose="03000509000000000000" pitchFamily="65" charset="-120"/>
              </a:rPr>
              <a:t>網</a:t>
            </a:r>
            <a:r>
              <a:rPr lang="zh-CN" altLang="en-US" sz="2400" spc="100" dirty="0">
                <a:latin typeface="DFKai-SB" panose="03000509000000000000" pitchFamily="65" charset="-120"/>
                <a:ea typeface="DFKai-SB" panose="03000509000000000000" pitchFamily="65" charset="-120"/>
              </a:rPr>
              <a:t>絡</a:t>
            </a:r>
            <a:r>
              <a:rPr lang="zh-CN" altLang="en-US" sz="2400" spc="100" dirty="0" smtClean="0">
                <a:latin typeface="DFKai-SB" panose="03000509000000000000" pitchFamily="65" charset="-120"/>
                <a:ea typeface="DFKai-SB" panose="03000509000000000000" pitchFamily="65" charset="-120"/>
              </a:rPr>
              <a:t>欺</a:t>
            </a:r>
            <a:r>
              <a:rPr lang="zh-TW" altLang="en-US" sz="2400" spc="100" dirty="0" smtClean="0">
                <a:latin typeface="DFKai-SB" panose="03000509000000000000" pitchFamily="65" charset="-120"/>
                <a:ea typeface="DFKai-SB" panose="03000509000000000000" pitchFamily="65" charset="-120"/>
              </a:rPr>
              <a:t>凌</a:t>
            </a:r>
            <a:r>
              <a:rPr lang="zh-CN" altLang="en-US" sz="2400" spc="100" dirty="0">
                <a:latin typeface="DFKai-SB" panose="03000509000000000000" pitchFamily="65" charset="-120"/>
                <a:ea typeface="DFKai-SB" panose="03000509000000000000" pitchFamily="65" charset="-120"/>
              </a:rPr>
              <a:t>一般是指涉及利用電郵、網頁上的圖像或文字資訊，通過聊天室、討論區、在線遊戲或其它通訊科技</a:t>
            </a:r>
            <a:r>
              <a:rPr lang="zh-CN" altLang="en-US" sz="2400" spc="100" dirty="0" smtClean="0">
                <a:latin typeface="DFKai-SB" panose="03000509000000000000" pitchFamily="65" charset="-120"/>
                <a:ea typeface="DFKai-SB" panose="03000509000000000000" pitchFamily="65" charset="-120"/>
              </a:rPr>
              <a:t>平台</a:t>
            </a:r>
            <a:r>
              <a:rPr lang="zh-TW" altLang="en-US" sz="2400" spc="100" dirty="0">
                <a:latin typeface="DFKai-SB" panose="03000509000000000000" pitchFamily="65" charset="-120"/>
                <a:ea typeface="DFKai-SB" panose="03000509000000000000" pitchFamily="65" charset="-120"/>
              </a:rPr>
              <a:t>等</a:t>
            </a:r>
            <a:r>
              <a:rPr lang="zh-CN" altLang="en-US" sz="2400" spc="100" dirty="0" smtClean="0">
                <a:latin typeface="DFKai-SB" panose="03000509000000000000" pitchFamily="65" charset="-120"/>
                <a:ea typeface="DFKai-SB" panose="03000509000000000000" pitchFamily="65" charset="-120"/>
              </a:rPr>
              <a:t>對</a:t>
            </a:r>
            <a:r>
              <a:rPr lang="zh-CN" altLang="en-US" sz="2400" spc="100" dirty="0">
                <a:latin typeface="DFKai-SB" panose="03000509000000000000" pitchFamily="65" charset="-120"/>
                <a:ea typeface="DFKai-SB" panose="03000509000000000000" pitchFamily="65" charset="-120"/>
              </a:rPr>
              <a:t>他人作出的欺淩行為。網絡欺淩包括騷擾、抹黑、披露他人在現實世界中的身份，誣陷、假冒他人，欺詐及排斥</a:t>
            </a:r>
            <a:r>
              <a:rPr lang="zh-CN" altLang="en-US" sz="2400" spc="100" dirty="0" smtClean="0">
                <a:latin typeface="DFKai-SB" panose="03000509000000000000" pitchFamily="65" charset="-120"/>
                <a:ea typeface="DFKai-SB" panose="03000509000000000000" pitchFamily="65" charset="-120"/>
              </a:rPr>
              <a:t>他人</a:t>
            </a:r>
            <a:r>
              <a:rPr lang="zh-TW" altLang="en-US" sz="2400" spc="100" dirty="0" smtClean="0">
                <a:latin typeface="DFKai-SB" panose="03000509000000000000" pitchFamily="65" charset="-120"/>
                <a:ea typeface="DFKai-SB" panose="03000509000000000000" pitchFamily="65" charset="-120"/>
              </a:rPr>
              <a:t>等</a:t>
            </a:r>
            <a:r>
              <a:rPr lang="zh-CN" altLang="en-US" sz="2400" spc="100" dirty="0" smtClean="0">
                <a:latin typeface="DFKai-SB" panose="03000509000000000000" pitchFamily="65" charset="-120"/>
                <a:ea typeface="DFKai-SB" panose="03000509000000000000" pitchFamily="65" charset="-120"/>
              </a:rPr>
              <a:t>行為。</a:t>
            </a:r>
            <a:r>
              <a:rPr lang="zh-TW" altLang="en-US" sz="2400" spc="100" dirty="0" smtClean="0">
                <a:latin typeface="DFKai-SB" panose="03000509000000000000" pitchFamily="65" charset="-120"/>
                <a:ea typeface="DFKai-SB" panose="03000509000000000000" pitchFamily="65" charset="-120"/>
              </a:rPr>
              <a:t>任何人</a:t>
            </a:r>
            <a:r>
              <a:rPr lang="zh-CN" altLang="en-US" sz="2400" spc="100" dirty="0" smtClean="0">
                <a:latin typeface="DFKai-SB" panose="03000509000000000000" pitchFamily="65" charset="-120"/>
                <a:ea typeface="DFKai-SB" panose="03000509000000000000" pitchFamily="65" charset="-120"/>
              </a:rPr>
              <a:t>都</a:t>
            </a:r>
            <a:r>
              <a:rPr lang="zh-CN" altLang="en-US" sz="2400" spc="100" dirty="0">
                <a:latin typeface="DFKai-SB" panose="03000509000000000000" pitchFamily="65" charset="-120"/>
                <a:ea typeface="DFKai-SB" panose="03000509000000000000" pitchFamily="65" charset="-120"/>
              </a:rPr>
              <a:t>可能成為網絡欺淩的受害者。</a:t>
            </a:r>
          </a:p>
        </p:txBody>
      </p:sp>
      <p:sp>
        <p:nvSpPr>
          <p:cNvPr id="12" name="对话气泡: 圆角矩形 11">
            <a:extLst>
              <a:ext uri="{FF2B5EF4-FFF2-40B4-BE49-F238E27FC236}">
                <a16:creationId xmlns:a16="http://schemas.microsoft.com/office/drawing/2014/main" id="{D118F1CC-68E1-43E9-BEF0-7F6E5204D935}"/>
              </a:ext>
            </a:extLst>
          </p:cNvPr>
          <p:cNvSpPr/>
          <p:nvPr/>
        </p:nvSpPr>
        <p:spPr>
          <a:xfrm>
            <a:off x="1554224" y="1310488"/>
            <a:ext cx="9097320" cy="459008"/>
          </a:xfrm>
          <a:prstGeom prst="wedgeRoundRectCallout">
            <a:avLst>
              <a:gd name="adj1" fmla="val -49875"/>
              <a:gd name="adj2" fmla="val -8350"/>
              <a:gd name="adj3" fmla="val 16667"/>
            </a:avLst>
          </a:prstGeom>
          <a:solidFill>
            <a:srgbClr val="FF3447">
              <a:alpha val="18000"/>
            </a:srgbClr>
          </a:solidFill>
          <a:ln>
            <a:solidFill>
              <a:srgbClr val="FF3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hangingPunct="0"/>
            <a:r>
              <a:rPr lang="zh-TW" altLang="en-US" sz="2400" dirty="0" smtClean="0">
                <a:solidFill>
                  <a:schemeClr val="tx1"/>
                </a:solidFill>
                <a:latin typeface="DFKai-SB" panose="03000509000000000000" pitchFamily="65" charset="-120"/>
                <a:ea typeface="DFKai-SB" panose="03000509000000000000" pitchFamily="65" charset="-120"/>
              </a:rPr>
              <a:t>如何構成</a:t>
            </a:r>
            <a:r>
              <a:rPr lang="zh-CN" altLang="en-US" sz="2400" dirty="0" smtClean="0">
                <a:solidFill>
                  <a:schemeClr val="tx1"/>
                </a:solidFill>
                <a:latin typeface="DFKai-SB" panose="03000509000000000000" pitchFamily="65" charset="-120"/>
                <a:ea typeface="DFKai-SB" panose="03000509000000000000" pitchFamily="65" charset="-120"/>
              </a:rPr>
              <a:t>網絡</a:t>
            </a:r>
            <a:r>
              <a:rPr lang="zh-TW" altLang="en-US" sz="2400" dirty="0" smtClean="0">
                <a:solidFill>
                  <a:schemeClr val="tx1"/>
                </a:solidFill>
                <a:latin typeface="DFKai-SB" panose="03000509000000000000" pitchFamily="65" charset="-120"/>
                <a:ea typeface="DFKai-SB" panose="03000509000000000000" pitchFamily="65" charset="-120"/>
              </a:rPr>
              <a:t>欺凌</a:t>
            </a:r>
            <a:r>
              <a:rPr lang="zh-CN" altLang="en-US" sz="2400" dirty="0" smtClean="0">
                <a:solidFill>
                  <a:schemeClr val="tx1"/>
                </a:solidFill>
                <a:latin typeface="DFKai-SB" panose="03000509000000000000" pitchFamily="65" charset="-120"/>
                <a:ea typeface="DFKai-SB" panose="03000509000000000000" pitchFamily="65" charset="-120"/>
              </a:rPr>
              <a:t>？</a:t>
            </a:r>
            <a:r>
              <a:rPr lang="zh-TW" altLang="en-US" sz="2400" dirty="0" smtClean="0">
                <a:solidFill>
                  <a:schemeClr val="tx1"/>
                </a:solidFill>
                <a:latin typeface="DFKai-SB" panose="03000509000000000000" pitchFamily="65" charset="-120"/>
                <a:ea typeface="DFKai-SB" panose="03000509000000000000" pitchFamily="65" charset="-120"/>
              </a:rPr>
              <a:t>我們應該</a:t>
            </a:r>
            <a:r>
              <a:rPr lang="zh-CN" altLang="en-US" sz="2400" dirty="0" smtClean="0">
                <a:solidFill>
                  <a:schemeClr val="tx1"/>
                </a:solidFill>
                <a:latin typeface="DFKai-SB" panose="03000509000000000000" pitchFamily="65" charset="-120"/>
                <a:ea typeface="DFKai-SB" panose="03000509000000000000" pitchFamily="65" charset="-120"/>
              </a:rPr>
              <a:t>如何</a:t>
            </a:r>
            <a:r>
              <a:rPr lang="zh-TW" altLang="en-US" sz="2400" dirty="0">
                <a:solidFill>
                  <a:schemeClr val="tx1"/>
                </a:solidFill>
                <a:latin typeface="DFKai-SB" panose="03000509000000000000" pitchFamily="65" charset="-120"/>
                <a:ea typeface="DFKai-SB" panose="03000509000000000000" pitchFamily="65" charset="-120"/>
              </a:rPr>
              <a:t>預防及</a:t>
            </a:r>
            <a:r>
              <a:rPr lang="zh-CN" altLang="en-US" sz="2400" dirty="0" smtClean="0">
                <a:solidFill>
                  <a:schemeClr val="tx1"/>
                </a:solidFill>
                <a:latin typeface="DFKai-SB" panose="03000509000000000000" pitchFamily="65" charset="-120"/>
                <a:ea typeface="DFKai-SB" panose="03000509000000000000" pitchFamily="65" charset="-120"/>
              </a:rPr>
              <a:t>處理</a:t>
            </a:r>
            <a:r>
              <a:rPr lang="zh-TW" altLang="en-US" sz="2400" dirty="0" smtClean="0">
                <a:solidFill>
                  <a:schemeClr val="tx1"/>
                </a:solidFill>
                <a:latin typeface="DFKai-SB" panose="03000509000000000000" pitchFamily="65" charset="-120"/>
                <a:ea typeface="DFKai-SB" panose="03000509000000000000" pitchFamily="65" charset="-120"/>
              </a:rPr>
              <a:t>，保護自己與他人</a:t>
            </a:r>
            <a:r>
              <a:rPr lang="en-US" altLang="zh-TW" sz="2400" dirty="0" smtClean="0">
                <a:solidFill>
                  <a:schemeClr val="tx1"/>
                </a:solidFill>
                <a:latin typeface="DFKai-SB" panose="03000509000000000000" pitchFamily="65" charset="-120"/>
                <a:ea typeface="DFKai-SB" panose="03000509000000000000" pitchFamily="65" charset="-120"/>
              </a:rPr>
              <a:t>?</a:t>
            </a:r>
            <a:endParaRPr lang="zh-CN" altLang="en-US" sz="2400" dirty="0">
              <a:solidFill>
                <a:schemeClr val="tx1"/>
              </a:solidFill>
              <a:latin typeface="DFKai-SB" panose="03000509000000000000" pitchFamily="65" charset="-120"/>
              <a:ea typeface="DFKai-SB" panose="03000509000000000000" pitchFamily="65" charset="-120"/>
            </a:endParaRPr>
          </a:p>
        </p:txBody>
      </p:sp>
      <p:sp>
        <p:nvSpPr>
          <p:cNvPr id="13" name="文本框 12">
            <a:extLst>
              <a:ext uri="{FF2B5EF4-FFF2-40B4-BE49-F238E27FC236}">
                <a16:creationId xmlns:a16="http://schemas.microsoft.com/office/drawing/2014/main" id="{80BB9379-AD3C-4EC9-85FF-CB870EE6AFE5}"/>
              </a:ext>
            </a:extLst>
          </p:cNvPr>
          <p:cNvSpPr txBox="1"/>
          <p:nvPr/>
        </p:nvSpPr>
        <p:spPr>
          <a:xfrm>
            <a:off x="4730772" y="771043"/>
            <a:ext cx="2505344" cy="523220"/>
          </a:xfrm>
          <a:prstGeom prst="rect">
            <a:avLst/>
          </a:prstGeom>
          <a:noFill/>
        </p:spPr>
        <p:txBody>
          <a:bodyPr wrap="square" rtlCol="0">
            <a:spAutoFit/>
          </a:bodyPr>
          <a:lstStyle/>
          <a:p>
            <a:r>
              <a:rPr lang="zh-CN" altLang="en-US" sz="2800" b="1" spc="100" dirty="0">
                <a:latin typeface="DFKai-SB" panose="03000509000000000000" pitchFamily="65" charset="-120"/>
                <a:ea typeface="DFKai-SB" panose="03000509000000000000" pitchFamily="65" charset="-120"/>
              </a:rPr>
              <a:t>小心網</a:t>
            </a:r>
            <a:r>
              <a:rPr lang="zh-CN" altLang="en-US" sz="2800" b="1" spc="100" dirty="0" smtClean="0">
                <a:latin typeface="DFKai-SB" panose="03000509000000000000" pitchFamily="65" charset="-120"/>
                <a:ea typeface="DFKai-SB" panose="03000509000000000000" pitchFamily="65" charset="-120"/>
              </a:rPr>
              <a:t>絡</a:t>
            </a:r>
            <a:r>
              <a:rPr lang="zh-TW" altLang="en-US" sz="2800" b="1" spc="100" dirty="0" smtClean="0">
                <a:latin typeface="DFKai-SB" panose="03000509000000000000" pitchFamily="65" charset="-120"/>
                <a:ea typeface="DFKai-SB" panose="03000509000000000000" pitchFamily="65" charset="-120"/>
              </a:rPr>
              <a:t>欺凌</a:t>
            </a:r>
            <a:endParaRPr lang="zh-CN" altLang="en-US" sz="2800" b="1" strike="sngStrike" spc="100" dirty="0">
              <a:latin typeface="DFKai-SB" panose="03000509000000000000" pitchFamily="65" charset="-120"/>
              <a:ea typeface="DFKai-SB" panose="03000509000000000000" pitchFamily="65" charset="-120"/>
            </a:endParaRPr>
          </a:p>
        </p:txBody>
      </p:sp>
      <p:grpSp>
        <p:nvGrpSpPr>
          <p:cNvPr id="20" name="组合 19">
            <a:extLst>
              <a:ext uri="{FF2B5EF4-FFF2-40B4-BE49-F238E27FC236}">
                <a16:creationId xmlns:a16="http://schemas.microsoft.com/office/drawing/2014/main" id="{404F9649-7D92-4F69-957A-6CC434942571}"/>
              </a:ext>
            </a:extLst>
          </p:cNvPr>
          <p:cNvGrpSpPr>
            <a:grpSpLocks noChangeAspect="1"/>
          </p:cNvGrpSpPr>
          <p:nvPr/>
        </p:nvGrpSpPr>
        <p:grpSpPr>
          <a:xfrm flipH="1">
            <a:off x="785424" y="1206718"/>
            <a:ext cx="540000" cy="540000"/>
            <a:chOff x="5195979" y="428797"/>
            <a:chExt cx="927463" cy="927463"/>
          </a:xfrm>
        </p:grpSpPr>
        <p:sp>
          <p:nvSpPr>
            <p:cNvPr id="21" name="椭圆 20">
              <a:extLst>
                <a:ext uri="{FF2B5EF4-FFF2-40B4-BE49-F238E27FC236}">
                  <a16:creationId xmlns:a16="http://schemas.microsoft.com/office/drawing/2014/main" id="{94ACB84F-CDB8-4B09-8A47-62EFB7536C04}"/>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2" name="组合 21">
              <a:extLst>
                <a:ext uri="{FF2B5EF4-FFF2-40B4-BE49-F238E27FC236}">
                  <a16:creationId xmlns:a16="http://schemas.microsoft.com/office/drawing/2014/main" id="{392FC6A5-0EF5-4DD5-A2D8-0D3B0BA52B7A}"/>
                </a:ext>
              </a:extLst>
            </p:cNvPr>
            <p:cNvGrpSpPr/>
            <p:nvPr/>
          </p:nvGrpSpPr>
          <p:grpSpPr>
            <a:xfrm>
              <a:off x="5235042" y="460898"/>
              <a:ext cx="876427" cy="882962"/>
              <a:chOff x="6130069" y="1975983"/>
              <a:chExt cx="876427" cy="882962"/>
            </a:xfrm>
          </p:grpSpPr>
          <p:sp>
            <p:nvSpPr>
              <p:cNvPr id="25" name="Freeform 16">
                <a:extLst>
                  <a:ext uri="{FF2B5EF4-FFF2-40B4-BE49-F238E27FC236}">
                    <a16:creationId xmlns:a16="http://schemas.microsoft.com/office/drawing/2014/main" id="{E2C6E22F-7973-4744-B6A8-8FEA0A4FAA63}"/>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26" name="Freeform 16">
                <a:extLst>
                  <a:ext uri="{FF2B5EF4-FFF2-40B4-BE49-F238E27FC236}">
                    <a16:creationId xmlns:a16="http://schemas.microsoft.com/office/drawing/2014/main" id="{68EF9BE1-A749-4357-90D0-77CDCAC25C0A}"/>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23" name="Freeform 39">
              <a:extLst>
                <a:ext uri="{FF2B5EF4-FFF2-40B4-BE49-F238E27FC236}">
                  <a16:creationId xmlns:a16="http://schemas.microsoft.com/office/drawing/2014/main" id="{9B60EC3F-CA9C-48DA-8630-5C703587BFC3}"/>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Oval 40">
              <a:extLst>
                <a:ext uri="{FF2B5EF4-FFF2-40B4-BE49-F238E27FC236}">
                  <a16:creationId xmlns:a16="http://schemas.microsoft.com/office/drawing/2014/main" id="{40808B89-01F1-4BEB-B7EE-81A9B41FDB63}"/>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27" name="文字方塊 26">
            <a:extLst>
              <a:ext uri="{FF2B5EF4-FFF2-40B4-BE49-F238E27FC236}">
                <a16:creationId xmlns:a16="http://schemas.microsoft.com/office/drawing/2014/main" id="{14C730B9-D57B-4E7E-99A8-BD3E4309A320}"/>
              </a:ext>
            </a:extLst>
          </p:cNvPr>
          <p:cNvSpPr txBox="1"/>
          <p:nvPr/>
        </p:nvSpPr>
        <p:spPr>
          <a:xfrm>
            <a:off x="5431417" y="5567837"/>
            <a:ext cx="5346203" cy="600164"/>
          </a:xfrm>
          <a:prstGeom prst="rect">
            <a:avLst/>
          </a:prstGeom>
          <a:noFill/>
        </p:spPr>
        <p:txBody>
          <a:bodyPr wrap="square">
            <a:spAutoFit/>
          </a:bodyPr>
          <a:lstStyle/>
          <a:p>
            <a:r>
              <a:rPr lang="zh-TW" altLang="en-US" sz="1100" dirty="0">
                <a:latin typeface="標楷體" panose="03000509000000000000" pitchFamily="65" charset="-120"/>
                <a:ea typeface="標楷體" panose="03000509000000000000" pitchFamily="65" charset="-120"/>
              </a:rPr>
              <a:t>資料來源</a:t>
            </a:r>
            <a:r>
              <a:rPr lang="zh-TW" altLang="en-US" sz="1100" dirty="0" smtClean="0">
                <a:latin typeface="標楷體" panose="03000509000000000000" pitchFamily="65" charset="-120"/>
                <a:ea typeface="標楷體" panose="03000509000000000000" pitchFamily="65" charset="-120"/>
              </a:rPr>
              <a:t>：</a:t>
            </a:r>
            <a:endParaRPr lang="en-US" altLang="zh-TW" sz="1100" dirty="0" smtClean="0">
              <a:latin typeface="標楷體" panose="03000509000000000000" pitchFamily="65" charset="-120"/>
              <a:ea typeface="標楷體" panose="03000509000000000000" pitchFamily="65" charset="-120"/>
            </a:endParaRPr>
          </a:p>
          <a:p>
            <a:pPr marL="171450" indent="-1714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香港</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個人私隱專員公署</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100" dirty="0">
                <a:latin typeface="Times New Roman" panose="02020603050405020304" pitchFamily="18" charset="0"/>
                <a:ea typeface="標楷體" panose="03000509000000000000" pitchFamily="65" charset="-120"/>
                <a:cs typeface="Times New Roman" panose="02020603050405020304" pitchFamily="18" charset="0"/>
              </a:rPr>
              <a:t>https://www.pcpd.org.hk/besmartonline/Cyber-bullying.html</a:t>
            </a:r>
            <a:r>
              <a:rPr lang="en-US" altLang="zh-HK" sz="11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沙田區少年</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警訊</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https://www.youtube.com/watch?v=5ESSh0uyBMM) </a:t>
            </a:r>
            <a:endPar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圖片 2">
            <a:hlinkClick r:id="rId2"/>
            <a:extLst>
              <a:ext uri="{FF2B5EF4-FFF2-40B4-BE49-F238E27FC236}">
                <a16:creationId xmlns:a16="http://schemas.microsoft.com/office/drawing/2014/main" id="{07B14809-FB0E-47B1-929E-96E556A88BF4}"/>
              </a:ext>
            </a:extLst>
          </p:cNvPr>
          <p:cNvPicPr>
            <a:picLocks noChangeAspect="1"/>
          </p:cNvPicPr>
          <p:nvPr/>
        </p:nvPicPr>
        <p:blipFill rotWithShape="1">
          <a:blip r:embed="rId3"/>
          <a:srcRect b="12225"/>
          <a:stretch/>
        </p:blipFill>
        <p:spPr>
          <a:xfrm>
            <a:off x="1181566" y="4677469"/>
            <a:ext cx="3799787" cy="1647305"/>
          </a:xfrm>
          <a:prstGeom prst="rect">
            <a:avLst/>
          </a:prstGeom>
        </p:spPr>
      </p:pic>
      <p:sp>
        <p:nvSpPr>
          <p:cNvPr id="31" name="Rectangle 14">
            <a:extLst>
              <a:ext uri="{FF2B5EF4-FFF2-40B4-BE49-F238E27FC236}">
                <a16:creationId xmlns:a16="http://schemas.microsoft.com/office/drawing/2014/main" id="{0A8664AC-7A56-4DB8-A990-D05C503DD07B}"/>
              </a:ext>
            </a:extLst>
          </p:cNvPr>
          <p:cNvSpPr/>
          <p:nvPr/>
        </p:nvSpPr>
        <p:spPr>
          <a:xfrm>
            <a:off x="1181567" y="6324774"/>
            <a:ext cx="3799787"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點擊圖像觀看短片</a:t>
            </a:r>
            <a:endParaRPr lang="en-US" altLang="zh-HK" b="1" dirty="0">
              <a:latin typeface="DFKai-SB" panose="03000509000000000000" pitchFamily="65" charset="-120"/>
              <a:ea typeface="DFKai-SB" panose="03000509000000000000" pitchFamily="65" charset="-120"/>
            </a:endParaRPr>
          </a:p>
        </p:txBody>
      </p:sp>
      <p:sp>
        <p:nvSpPr>
          <p:cNvPr id="32" name="任意多边形: 形状 4">
            <a:extLst>
              <a:ext uri="{FF2B5EF4-FFF2-40B4-BE49-F238E27FC236}">
                <a16:creationId xmlns:a16="http://schemas.microsoft.com/office/drawing/2014/main" id="{1233FBAC-8F26-4009-A61D-A8D94F7C1448}"/>
              </a:ext>
            </a:extLst>
          </p:cNvPr>
          <p:cNvSpPr/>
          <p:nvPr/>
        </p:nvSpPr>
        <p:spPr>
          <a:xfrm>
            <a:off x="3044463" y="155522"/>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spc="100" dirty="0">
                <a:solidFill>
                  <a:srgbClr val="FFFFFF"/>
                </a:solidFill>
                <a:latin typeface="DFKai-SB" panose="03000509000000000000" pitchFamily="65" charset="-120"/>
                <a:ea typeface="DFKai-SB" panose="03000509000000000000" pitchFamily="65" charset="-120"/>
              </a:rPr>
              <a:t>尊重</a:t>
            </a:r>
            <a:r>
              <a:rPr lang="zh-TW" altLang="en-US" sz="4000" b="1" spc="100" dirty="0" smtClean="0">
                <a:solidFill>
                  <a:srgbClr val="FFFFFF"/>
                </a:solidFill>
                <a:latin typeface="DFKai-SB" panose="03000509000000000000" pitchFamily="65" charset="-120"/>
                <a:ea typeface="DFKai-SB" panose="03000509000000000000" pitchFamily="65" charset="-120"/>
              </a:rPr>
              <a:t>他人保護自己</a:t>
            </a:r>
            <a:endParaRPr lang="zh-TW" altLang="en-US" sz="4000" b="1" spc="100" dirty="0">
              <a:solidFill>
                <a:srgbClr val="FFFFFF"/>
              </a:solidFill>
              <a:latin typeface="DFKai-SB" panose="03000509000000000000" pitchFamily="65" charset="-120"/>
              <a:ea typeface="DFKai-SB" panose="03000509000000000000" pitchFamily="65" charset="-120"/>
            </a:endParaRPr>
          </a:p>
        </p:txBody>
      </p:sp>
      <p:sp>
        <p:nvSpPr>
          <p:cNvPr id="33" name="Freeform 5">
            <a:extLst>
              <a:ext uri="{FF2B5EF4-FFF2-40B4-BE49-F238E27FC236}">
                <a16:creationId xmlns:a16="http://schemas.microsoft.com/office/drawing/2014/main" id="{154794FD-6EF4-4BE9-9B1A-CECC47BA17C6}"/>
              </a:ext>
            </a:extLst>
          </p:cNvPr>
          <p:cNvSpPr/>
          <p:nvPr/>
        </p:nvSpPr>
        <p:spPr bwMode="auto">
          <a:xfrm>
            <a:off x="4047357" y="88698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pic>
        <p:nvPicPr>
          <p:cNvPr id="34" name="圖片 1"/>
          <p:cNvPicPr>
            <a:picLocks noChangeAspect="1"/>
          </p:cNvPicPr>
          <p:nvPr/>
        </p:nvPicPr>
        <p:blipFill rotWithShape="1">
          <a:blip r:embed="rId4">
            <a:extLst>
              <a:ext uri="{28A0092B-C50C-407E-A947-70E740481C1C}">
                <a14:useLocalDpi xmlns:a14="http://schemas.microsoft.com/office/drawing/2010/main" val="0"/>
              </a:ext>
            </a:extLst>
          </a:blip>
          <a:srcRect t="3430"/>
          <a:stretch/>
        </p:blipFill>
        <p:spPr>
          <a:xfrm>
            <a:off x="6374838" y="1917038"/>
            <a:ext cx="2757267" cy="3761591"/>
          </a:xfrm>
          <a:prstGeom prst="rect">
            <a:avLst/>
          </a:prstGeom>
        </p:spPr>
      </p:pic>
      <p:pic>
        <p:nvPicPr>
          <p:cNvPr id="35" name="圖片 1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215111" y="1917037"/>
            <a:ext cx="2872866" cy="3761591"/>
          </a:xfrm>
          <a:prstGeom prst="rect">
            <a:avLst/>
          </a:prstGeom>
        </p:spPr>
      </p:pic>
      <p:sp>
        <p:nvSpPr>
          <p:cNvPr id="36" name="矩形 9"/>
          <p:cNvSpPr/>
          <p:nvPr/>
        </p:nvSpPr>
        <p:spPr>
          <a:xfrm>
            <a:off x="5431417" y="6209358"/>
            <a:ext cx="6221429" cy="600164"/>
          </a:xfrm>
          <a:prstGeom prst="rect">
            <a:avLst/>
          </a:prstGeom>
        </p:spPr>
        <p:txBody>
          <a:bodyPr wrap="square">
            <a:spAutoFit/>
          </a:bodyPr>
          <a:lstStyle/>
          <a:p>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衞生署網頁</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://www.studenthealth.gov.hk/tc_chi/internet/media/files/stand_against_cyber_bullying_post_b.pdf</a:t>
            </a:r>
          </a:p>
          <a:p>
            <a:pPr marL="285750" indent="-285750">
              <a:buFont typeface="Arial" panose="020B0604020202020204" pitchFamily="34" charset="0"/>
              <a:buChar char="•"/>
            </a:pP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www.studenthealth.gov.hk/tc_chi/internet/media/files/stand_against_cyber_bullying_post_a.pdf</a:t>
            </a:r>
            <a:endParaRPr lang="en-US" altLang="zh-TW" sz="11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0194771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6AE8EDCE-3417-45C6-A052-1597B285CB00}"/>
              </a:ext>
            </a:extLst>
          </p:cNvPr>
          <p:cNvSpPr txBox="1"/>
          <p:nvPr/>
        </p:nvSpPr>
        <p:spPr>
          <a:xfrm>
            <a:off x="966530" y="5574979"/>
            <a:ext cx="4569166" cy="646331"/>
          </a:xfrm>
          <a:prstGeom prst="rect">
            <a:avLst/>
          </a:prstGeom>
          <a:noFill/>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資料來源：香港個人資料私隱專員公署</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網絡欺凌你要知！</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https://www.pcpd.org.hk/tc_chi/resources_centre/publications/files/cyberbullying_c.pdf)</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圖片 4">
            <a:hlinkClick r:id="rId2"/>
            <a:extLst>
              <a:ext uri="{FF2B5EF4-FFF2-40B4-BE49-F238E27FC236}">
                <a16:creationId xmlns:a16="http://schemas.microsoft.com/office/drawing/2014/main" id="{34122BCE-ADD3-4D33-94A4-E4577B9416C7}"/>
              </a:ext>
            </a:extLst>
          </p:cNvPr>
          <p:cNvPicPr>
            <a:picLocks noChangeAspect="1"/>
          </p:cNvPicPr>
          <p:nvPr/>
        </p:nvPicPr>
        <p:blipFill rotWithShape="1">
          <a:blip r:embed="rId3"/>
          <a:srcRect l="30000" t="18033" r="8359" b="6976"/>
          <a:stretch/>
        </p:blipFill>
        <p:spPr>
          <a:xfrm>
            <a:off x="1147762" y="2799675"/>
            <a:ext cx="3996732" cy="2103347"/>
          </a:xfrm>
          <a:prstGeom prst="rect">
            <a:avLst/>
          </a:prstGeom>
        </p:spPr>
      </p:pic>
      <p:sp>
        <p:nvSpPr>
          <p:cNvPr id="31" name="文字方塊 30">
            <a:extLst>
              <a:ext uri="{FF2B5EF4-FFF2-40B4-BE49-F238E27FC236}">
                <a16:creationId xmlns:a16="http://schemas.microsoft.com/office/drawing/2014/main" id="{4121AB3B-AFDD-4322-9A48-3565406C7A75}"/>
              </a:ext>
            </a:extLst>
          </p:cNvPr>
          <p:cNvSpPr txBox="1"/>
          <p:nvPr/>
        </p:nvSpPr>
        <p:spPr>
          <a:xfrm>
            <a:off x="776491" y="1261758"/>
            <a:ext cx="10300812" cy="1384995"/>
          </a:xfrm>
          <a:prstGeom prst="rect">
            <a:avLst/>
          </a:prstGeom>
          <a:noFill/>
          <a:ln w="28575">
            <a:solidFill>
              <a:srgbClr val="FF0000"/>
            </a:solidFill>
          </a:ln>
        </p:spPr>
        <p:txBody>
          <a:bodyPr wrap="square">
            <a:spAutoFit/>
          </a:bodyPr>
          <a:lstStyle/>
          <a:p>
            <a:r>
              <a:rPr lang="zh-TW" altLang="en-US" sz="2800" spc="100" dirty="0">
                <a:latin typeface="標楷體" panose="03000509000000000000" pitchFamily="65" charset="-120"/>
                <a:ea typeface="標楷體" panose="03000509000000000000" pitchFamily="65" charset="-120"/>
              </a:rPr>
              <a:t>網絡</a:t>
            </a:r>
            <a:r>
              <a:rPr lang="zh-TW" altLang="en-US" sz="2800" spc="100" dirty="0" smtClean="0">
                <a:latin typeface="標楷體" panose="03000509000000000000" pitchFamily="65" charset="-120"/>
                <a:ea typeface="標楷體" panose="03000509000000000000" pitchFamily="65" charset="-120"/>
              </a:rPr>
              <a:t>欺凌當中</a:t>
            </a:r>
            <a:r>
              <a:rPr lang="zh-TW" altLang="en-US" sz="2800" spc="100" dirty="0">
                <a:latin typeface="標楷體" panose="03000509000000000000" pitchFamily="65" charset="-120"/>
                <a:ea typeface="標楷體" panose="03000509000000000000" pitchFamily="65" charset="-120"/>
              </a:rPr>
              <a:t>牽涉的私隱及法律問題，互聯網使用者在網絡世界應尊重別人的私隱權。在社交媒體張貼或發送資訊時應留意的事項</a:t>
            </a:r>
            <a:r>
              <a:rPr lang="zh-TW" altLang="en-US" sz="2800" spc="100" dirty="0" smtClean="0">
                <a:latin typeface="標楷體" panose="03000509000000000000" pitchFamily="65" charset="-120"/>
                <a:ea typeface="標楷體" panose="03000509000000000000" pitchFamily="65" charset="-120"/>
              </a:rPr>
              <a:t>。</a:t>
            </a:r>
            <a:endParaRPr lang="zh-TW" altLang="en-US" sz="2800" spc="100" dirty="0">
              <a:latin typeface="標楷體" panose="03000509000000000000" pitchFamily="65" charset="-120"/>
              <a:ea typeface="標楷體" panose="03000509000000000000" pitchFamily="65" charset="-120"/>
            </a:endParaRPr>
          </a:p>
        </p:txBody>
      </p:sp>
      <p:sp>
        <p:nvSpPr>
          <p:cNvPr id="33" name="Rectangle 14">
            <a:extLst>
              <a:ext uri="{FF2B5EF4-FFF2-40B4-BE49-F238E27FC236}">
                <a16:creationId xmlns:a16="http://schemas.microsoft.com/office/drawing/2014/main" id="{8E84A1D5-994B-4D5D-8261-C387A3C66E53}"/>
              </a:ext>
            </a:extLst>
          </p:cNvPr>
          <p:cNvSpPr/>
          <p:nvPr/>
        </p:nvSpPr>
        <p:spPr>
          <a:xfrm>
            <a:off x="1147762" y="4949972"/>
            <a:ext cx="3996732"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點擊圖像了解更多</a:t>
            </a:r>
            <a:endParaRPr lang="en-US" altLang="zh-HK" b="1" dirty="0">
              <a:latin typeface="DFKai-SB" panose="03000509000000000000" pitchFamily="65" charset="-120"/>
              <a:ea typeface="DFKai-SB" panose="03000509000000000000" pitchFamily="65" charset="-120"/>
            </a:endParaRPr>
          </a:p>
        </p:txBody>
      </p:sp>
      <p:sp>
        <p:nvSpPr>
          <p:cNvPr id="13" name="文字方塊 12">
            <a:extLst>
              <a:ext uri="{FF2B5EF4-FFF2-40B4-BE49-F238E27FC236}">
                <a16:creationId xmlns:a16="http://schemas.microsoft.com/office/drawing/2014/main" id="{2E5E843F-DCB1-4818-8E01-2A5A8BA7D8A1}"/>
              </a:ext>
            </a:extLst>
          </p:cNvPr>
          <p:cNvSpPr txBox="1"/>
          <p:nvPr/>
        </p:nvSpPr>
        <p:spPr>
          <a:xfrm>
            <a:off x="5926896" y="5482645"/>
            <a:ext cx="4440759" cy="830997"/>
          </a:xfrm>
          <a:prstGeom prst="rect">
            <a:avLst/>
          </a:prstGeom>
          <a:noFill/>
        </p:spPr>
        <p:txBody>
          <a:bodyPr wrap="square">
            <a:spAutoFit/>
          </a:bodyPr>
          <a:lstStyle/>
          <a:p>
            <a:pPr algn="l"/>
            <a:r>
              <a:rPr lang="zh-TW" altLang="en-US" sz="1200" b="0" i="0" u="none" strike="noStrike" baseline="0" dirty="0">
                <a:latin typeface="Times New Roman" panose="02020603050405020304" pitchFamily="18" charset="0"/>
                <a:ea typeface="標楷體" panose="03000509000000000000" pitchFamily="65" charset="-120"/>
                <a:cs typeface="Times New Roman" panose="02020603050405020304" pitchFamily="18" charset="0"/>
              </a:rPr>
              <a:t>資料來源：香港個人資料私隱專員公署</a:t>
            </a:r>
            <a:r>
              <a:rPr lang="en-US" altLang="zh-TW" sz="1200" b="0" i="0" u="none" strike="noStrike" baseline="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0" i="0" u="none" strike="noStrike" baseline="0" dirty="0">
                <a:latin typeface="Times New Roman" panose="02020603050405020304" pitchFamily="18" charset="0"/>
                <a:ea typeface="標楷體" panose="03000509000000000000" pitchFamily="65" charset="-120"/>
                <a:cs typeface="Times New Roman" panose="02020603050405020304" pitchFamily="18" charset="0"/>
              </a:rPr>
              <a:t>保障個人資料私隱</a:t>
            </a:r>
            <a:r>
              <a:rPr lang="en-US" altLang="zh-TW" sz="1200" b="0" i="0" u="none" strike="noStrike" baseline="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0" i="0" u="none" strike="noStrike" baseline="0" dirty="0">
                <a:latin typeface="Times New Roman" panose="02020603050405020304" pitchFamily="18" charset="0"/>
                <a:ea typeface="標楷體" panose="03000509000000000000" pitchFamily="65" charset="-120"/>
                <a:cs typeface="Times New Roman" panose="02020603050405020304" pitchFamily="18" charset="0"/>
              </a:rPr>
              <a:t>使用社交媒體及即時通訊軟件的指引</a:t>
            </a:r>
            <a:r>
              <a:rPr lang="en-US" altLang="zh-TW" sz="1200" b="0" i="0" u="none" strike="noStrike" baseline="0" dirty="0">
                <a:latin typeface="Times New Roman" panose="02020603050405020304" pitchFamily="18" charset="0"/>
                <a:ea typeface="標楷體" panose="03000509000000000000" pitchFamily="65" charset="-120"/>
                <a:cs typeface="Times New Roman" panose="02020603050405020304" pitchFamily="18" charset="0"/>
              </a:rPr>
              <a:t>》</a:t>
            </a:r>
          </a:p>
          <a:p>
            <a:pPr algn="l"/>
            <a:r>
              <a:rPr lang="en-US" altLang="zh-TW" sz="1200" b="0" i="0" u="none" strike="noStrike" baseline="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b="0" i="0" u="none" strike="noStrike" baseline="0" dirty="0">
                <a:latin typeface="Times New Roman" panose="02020603050405020304" pitchFamily="18" charset="0"/>
                <a:ea typeface="標楷體" panose="03000509000000000000" pitchFamily="65" charset="-120"/>
                <a:cs typeface="Times New Roman" panose="02020603050405020304" pitchFamily="18" charset="0"/>
              </a:rPr>
              <a:t>https://www.pcpd.org.hk/tc_chi/resources_centre/publications/files/social_media_guidance.pdf)</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 name="Rectangle 14">
            <a:extLst>
              <a:ext uri="{FF2B5EF4-FFF2-40B4-BE49-F238E27FC236}">
                <a16:creationId xmlns:a16="http://schemas.microsoft.com/office/drawing/2014/main" id="{69CC3C1B-43B1-4D8B-AEFD-2EBD9FF5E439}"/>
              </a:ext>
            </a:extLst>
          </p:cNvPr>
          <p:cNvSpPr/>
          <p:nvPr/>
        </p:nvSpPr>
        <p:spPr>
          <a:xfrm>
            <a:off x="5848560" y="4915368"/>
            <a:ext cx="4597423"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點擊圖像了解更多</a:t>
            </a:r>
            <a:endParaRPr lang="en-US" altLang="zh-HK" b="1" dirty="0">
              <a:latin typeface="DFKai-SB" panose="03000509000000000000" pitchFamily="65" charset="-120"/>
              <a:ea typeface="DFKai-SB" panose="03000509000000000000" pitchFamily="65" charset="-120"/>
            </a:endParaRPr>
          </a:p>
        </p:txBody>
      </p:sp>
      <p:sp>
        <p:nvSpPr>
          <p:cNvPr id="24" name="任意多边形: 形状 4">
            <a:extLst>
              <a:ext uri="{FF2B5EF4-FFF2-40B4-BE49-F238E27FC236}">
                <a16:creationId xmlns:a16="http://schemas.microsoft.com/office/drawing/2014/main" id="{1233FBAC-8F26-4009-A61D-A8D94F7C1448}"/>
              </a:ext>
            </a:extLst>
          </p:cNvPr>
          <p:cNvSpPr/>
          <p:nvPr/>
        </p:nvSpPr>
        <p:spPr>
          <a:xfrm>
            <a:off x="3043079" y="305100"/>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spc="100" dirty="0">
                <a:solidFill>
                  <a:srgbClr val="FFFFFF"/>
                </a:solidFill>
                <a:latin typeface="DFKai-SB" panose="03000509000000000000" pitchFamily="65" charset="-120"/>
                <a:ea typeface="DFKai-SB" panose="03000509000000000000" pitchFamily="65" charset="-120"/>
              </a:rPr>
              <a:t>尊重</a:t>
            </a:r>
            <a:r>
              <a:rPr lang="zh-TW" altLang="en-US" sz="4000" b="1" spc="100" dirty="0" smtClean="0">
                <a:solidFill>
                  <a:srgbClr val="FFFFFF"/>
                </a:solidFill>
                <a:latin typeface="DFKai-SB" panose="03000509000000000000" pitchFamily="65" charset="-120"/>
                <a:ea typeface="DFKai-SB" panose="03000509000000000000" pitchFamily="65" charset="-120"/>
              </a:rPr>
              <a:t>他人保護自己</a:t>
            </a:r>
            <a:endParaRPr lang="zh-TW" altLang="en-US" sz="4000" b="1" spc="100" dirty="0">
              <a:solidFill>
                <a:srgbClr val="FFFFFF"/>
              </a:solidFill>
              <a:latin typeface="DFKai-SB" panose="03000509000000000000" pitchFamily="65" charset="-120"/>
              <a:ea typeface="DFKai-SB" panose="03000509000000000000" pitchFamily="65" charset="-120"/>
            </a:endParaRPr>
          </a:p>
        </p:txBody>
      </p:sp>
      <p:pic>
        <p:nvPicPr>
          <p:cNvPr id="6" name="Picture 5">
            <a:hlinkClick r:id="rId4"/>
          </p:cNvPr>
          <p:cNvPicPr>
            <a:picLocks noChangeAspect="1"/>
          </p:cNvPicPr>
          <p:nvPr/>
        </p:nvPicPr>
        <p:blipFill>
          <a:blip r:embed="rId5"/>
          <a:stretch>
            <a:fillRect/>
          </a:stretch>
        </p:blipFill>
        <p:spPr>
          <a:xfrm>
            <a:off x="5848561" y="2843765"/>
            <a:ext cx="4597423" cy="2059257"/>
          </a:xfrm>
          <a:prstGeom prst="rect">
            <a:avLst/>
          </a:prstGeom>
        </p:spPr>
      </p:pic>
    </p:spTree>
    <p:extLst>
      <p:ext uri="{BB962C8B-B14F-4D97-AF65-F5344CB8AC3E}">
        <p14:creationId xmlns:p14="http://schemas.microsoft.com/office/powerpoint/2010/main" val="21334861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8E2874AA-FFF7-48AB-85D7-7F6B7038F441}"/>
              </a:ext>
            </a:extLst>
          </p:cNvPr>
          <p:cNvGrpSpPr/>
          <p:nvPr/>
        </p:nvGrpSpPr>
        <p:grpSpPr>
          <a:xfrm>
            <a:off x="513805" y="3408178"/>
            <a:ext cx="11173099" cy="2809742"/>
            <a:chOff x="6619790" y="2966068"/>
            <a:chExt cx="4553437" cy="5598132"/>
          </a:xfrm>
        </p:grpSpPr>
        <p:grpSp>
          <p:nvGrpSpPr>
            <p:cNvPr id="10" name="组合 30">
              <a:extLst>
                <a:ext uri="{FF2B5EF4-FFF2-40B4-BE49-F238E27FC236}">
                  <a16:creationId xmlns:a16="http://schemas.microsoft.com/office/drawing/2014/main" id="{6BFA21B6-63AA-4A9F-BDA8-DAF366BF2414}"/>
                </a:ext>
              </a:extLst>
            </p:cNvPr>
            <p:cNvGrpSpPr/>
            <p:nvPr/>
          </p:nvGrpSpPr>
          <p:grpSpPr>
            <a:xfrm>
              <a:off x="6619790" y="2966068"/>
              <a:ext cx="4512646" cy="5598132"/>
              <a:chOff x="149625" y="2958962"/>
              <a:chExt cx="2464960" cy="4323915"/>
            </a:xfrm>
          </p:grpSpPr>
          <p:sp>
            <p:nvSpPr>
              <p:cNvPr id="14" name="Rounded Rectangle 141">
                <a:extLst>
                  <a:ext uri="{FF2B5EF4-FFF2-40B4-BE49-F238E27FC236}">
                    <a16:creationId xmlns:a16="http://schemas.microsoft.com/office/drawing/2014/main" id="{95D9ED4B-6BEC-4C09-9F53-E17A0158E95D}"/>
                  </a:ext>
                </a:extLst>
              </p:cNvPr>
              <p:cNvSpPr/>
              <p:nvPr/>
            </p:nvSpPr>
            <p:spPr bwMode="auto">
              <a:xfrm>
                <a:off x="149625" y="2981098"/>
                <a:ext cx="2464960" cy="4301779"/>
              </a:xfrm>
              <a:prstGeom prst="roundRect">
                <a:avLst>
                  <a:gd name="adj" fmla="val 0"/>
                </a:avLst>
              </a:prstGeom>
              <a:solidFill>
                <a:schemeClr val="bg1"/>
              </a:solidFill>
              <a:ln w="9525" cap="flat" cmpd="sng" algn="ctr">
                <a:solidFill>
                  <a:srgbClr val="59585A">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Microsoft JhengHei" panose="020B0604030504040204" pitchFamily="34" charset="-120"/>
                  <a:ea typeface="Microsoft JhengHei" panose="020B0604030504040204" pitchFamily="34" charset="-120"/>
                </a:endParaRPr>
              </a:p>
            </p:txBody>
          </p:sp>
          <p:sp>
            <p:nvSpPr>
              <p:cNvPr id="15" name="Rounded Rectangle 159">
                <a:extLst>
                  <a:ext uri="{FF2B5EF4-FFF2-40B4-BE49-F238E27FC236}">
                    <a16:creationId xmlns:a16="http://schemas.microsoft.com/office/drawing/2014/main" id="{030E674E-DA0F-4436-A29E-92F8B087C502}"/>
                  </a:ext>
                </a:extLst>
              </p:cNvPr>
              <p:cNvSpPr/>
              <p:nvPr/>
            </p:nvSpPr>
            <p:spPr bwMode="auto">
              <a:xfrm>
                <a:off x="149625" y="2958962"/>
                <a:ext cx="2464960" cy="606094"/>
              </a:xfrm>
              <a:prstGeom prst="roundRect">
                <a:avLst>
                  <a:gd name="adj" fmla="val 0"/>
                </a:avLst>
              </a:prstGeom>
              <a:solidFill>
                <a:schemeClr val="accent6">
                  <a:lumMod val="20000"/>
                  <a:lumOff val="80000"/>
                </a:schemeClr>
              </a:solidFill>
              <a:ln w="9525" cap="flat" cmpd="sng" algn="ctr">
                <a:solidFill>
                  <a:schemeClr val="accent6"/>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a:r>
                  <a:rPr lang="zh-TW" altLang="en-US" sz="2800" b="1" spc="100" dirty="0">
                    <a:latin typeface="DFKai-SB" panose="03000509000000000000" pitchFamily="65" charset="-120"/>
                    <a:ea typeface="DFKai-SB" panose="03000509000000000000" pitchFamily="65" charset="-120"/>
                  </a:rPr>
                  <a:t>做個負責任的網民</a:t>
                </a:r>
                <a:r>
                  <a:rPr lang="en-US" altLang="zh-TW" sz="2800" b="1" spc="100" dirty="0">
                    <a:latin typeface="DFKai-SB" panose="03000509000000000000" pitchFamily="65" charset="-120"/>
                    <a:ea typeface="DFKai-SB" panose="03000509000000000000" pitchFamily="65" charset="-120"/>
                  </a:rPr>
                  <a:t>:</a:t>
                </a:r>
                <a:endParaRPr lang="zh-TW" altLang="en-US" sz="2800" b="1" spc="100" dirty="0">
                  <a:latin typeface="DFKai-SB" panose="03000509000000000000" pitchFamily="65" charset="-120"/>
                  <a:ea typeface="DFKai-SB" panose="03000509000000000000" pitchFamily="65" charset="-120"/>
                </a:endParaRPr>
              </a:p>
            </p:txBody>
          </p:sp>
        </p:grpSp>
        <p:sp>
          <p:nvSpPr>
            <p:cNvPr id="13" name="文本框 33">
              <a:extLst>
                <a:ext uri="{FF2B5EF4-FFF2-40B4-BE49-F238E27FC236}">
                  <a16:creationId xmlns:a16="http://schemas.microsoft.com/office/drawing/2014/main" id="{5431DF2E-9676-4814-BFB4-D2E062791FBA}"/>
                </a:ext>
              </a:extLst>
            </p:cNvPr>
            <p:cNvSpPr txBox="1"/>
            <p:nvPr/>
          </p:nvSpPr>
          <p:spPr>
            <a:xfrm>
              <a:off x="6655843" y="4237708"/>
              <a:ext cx="4517384" cy="3617965"/>
            </a:xfrm>
            <a:prstGeom prst="rect">
              <a:avLst/>
            </a:prstGeom>
            <a:noFill/>
          </p:spPr>
          <p:txBody>
            <a:bodyPr wrap="square">
              <a:spAutoFit/>
            </a:bodyPr>
            <a:lstStyle/>
            <a:p>
              <a:pPr marL="342900" indent="-342900" algn="just">
                <a:buFont typeface="Arial" panose="020B0604020202020204" pitchFamily="34" charset="0"/>
                <a:buChar char="•"/>
              </a:pPr>
              <a:r>
                <a:rPr lang="zh-TW" altLang="en-US" sz="2800" spc="100" dirty="0">
                  <a:latin typeface="DFKai-SB" panose="03000509000000000000" pitchFamily="65" charset="-120"/>
                  <a:ea typeface="DFKai-SB" panose="03000509000000000000" pitchFamily="65" charset="-120"/>
                </a:rPr>
                <a:t>不應儲存、</a:t>
              </a:r>
              <a:r>
                <a:rPr lang="zh-CN" altLang="en-US" sz="2800" spc="100" dirty="0">
                  <a:latin typeface="DFKai-SB" panose="03000509000000000000" pitchFamily="65" charset="-120"/>
                  <a:ea typeface="DFKai-SB" panose="03000509000000000000" pitchFamily="65" charset="-120"/>
                </a:rPr>
                <a:t>傳播</a:t>
              </a:r>
              <a:r>
                <a:rPr lang="zh-TW" altLang="en-US" sz="2800" spc="100" dirty="0">
                  <a:latin typeface="DFKai-SB" panose="03000509000000000000" pitchFamily="65" charset="-120"/>
                  <a:ea typeface="DFKai-SB" panose="03000509000000000000" pitchFamily="65" charset="-120"/>
                </a:rPr>
                <a:t>任何令人反感或淫穢的內容</a:t>
              </a:r>
            </a:p>
            <a:p>
              <a:pPr marL="342900" indent="-342900" algn="just">
                <a:buFont typeface="Arial" panose="020B0604020202020204" pitchFamily="34" charset="0"/>
                <a:buChar char="•"/>
              </a:pPr>
              <a:r>
                <a:rPr lang="zh-CN" altLang="en-US" sz="2800" spc="100" dirty="0">
                  <a:latin typeface="DFKai-SB" panose="03000509000000000000" pitchFamily="65" charset="-120"/>
                  <a:ea typeface="DFKai-SB" panose="03000509000000000000" pitchFamily="65" charset="-120"/>
                </a:rPr>
                <a:t>尊重知識版權，</a:t>
              </a:r>
              <a:r>
                <a:rPr lang="zh-TW" altLang="en-US" sz="2800" spc="100" dirty="0">
                  <a:latin typeface="DFKai-SB" panose="03000509000000000000" pitchFamily="65" charset="-120"/>
                  <a:ea typeface="DFKai-SB" panose="03000509000000000000" pitchFamily="65" charset="-120"/>
                </a:rPr>
                <a:t>在不侵犯他人的權利下分享資訊</a:t>
              </a:r>
            </a:p>
            <a:p>
              <a:pPr marL="342900" indent="-342900" algn="just">
                <a:buFont typeface="Arial" panose="020B0604020202020204" pitchFamily="34" charset="0"/>
                <a:buChar char="•"/>
              </a:pPr>
              <a:r>
                <a:rPr lang="zh-TW" altLang="en-US" sz="2800" spc="100" dirty="0">
                  <a:latin typeface="DFKai-SB" panose="03000509000000000000" pitchFamily="65" charset="-120"/>
                  <a:ea typeface="DFKai-SB" panose="03000509000000000000" pitchFamily="65" charset="-120"/>
                </a:rPr>
                <a:t>不應散播電腦病毒或惡意</a:t>
              </a:r>
              <a:r>
                <a:rPr lang="zh-CN" altLang="en-US" sz="2800" spc="100" dirty="0">
                  <a:latin typeface="DFKai-SB" panose="03000509000000000000" pitchFamily="65" charset="-120"/>
                  <a:ea typeface="DFKai-SB" panose="03000509000000000000" pitchFamily="65" charset="-120"/>
                </a:rPr>
                <a:t>程式</a:t>
              </a:r>
              <a:r>
                <a:rPr lang="zh-TW" altLang="en-US" sz="2800" spc="100" dirty="0">
                  <a:latin typeface="DFKai-SB" panose="03000509000000000000" pitchFamily="65" charset="-120"/>
                  <a:ea typeface="DFKai-SB" panose="03000509000000000000" pitchFamily="65" charset="-120"/>
                </a:rPr>
                <a:t>，或</a:t>
              </a:r>
              <a:r>
                <a:rPr lang="zh-CN" altLang="en-US" sz="2800" spc="100" dirty="0">
                  <a:latin typeface="DFKai-SB" panose="03000509000000000000" pitchFamily="65" charset="-120"/>
                  <a:ea typeface="DFKai-SB" panose="03000509000000000000" pitchFamily="65" charset="-120"/>
                </a:rPr>
                <a:t>是侵入</a:t>
              </a:r>
              <a:r>
                <a:rPr lang="zh-TW" altLang="en-US" sz="2800" spc="100" dirty="0">
                  <a:latin typeface="DFKai-SB" panose="03000509000000000000" pitchFamily="65" charset="-120"/>
                  <a:ea typeface="DFKai-SB" panose="03000509000000000000" pitchFamily="65" charset="-120"/>
                </a:rPr>
                <a:t>其他電腦</a:t>
              </a:r>
              <a:endParaRPr lang="en-US" altLang="zh-TW" sz="2800" spc="100" dirty="0">
                <a:latin typeface="DFKai-SB" panose="03000509000000000000" pitchFamily="65" charset="-120"/>
                <a:ea typeface="DFKai-SB" panose="03000509000000000000" pitchFamily="65" charset="-120"/>
              </a:endParaRPr>
            </a:p>
            <a:p>
              <a:pPr marL="342900" indent="-342900" algn="just">
                <a:buFont typeface="Arial" panose="020B0604020202020204" pitchFamily="34" charset="0"/>
                <a:buChar char="•"/>
              </a:pPr>
              <a:r>
                <a:rPr lang="zh-TW" altLang="en-US" sz="2800" spc="100" dirty="0">
                  <a:latin typeface="DFKai-SB" panose="03000509000000000000" pitchFamily="65" charset="-120"/>
                  <a:ea typeface="DFKai-SB" panose="03000509000000000000" pitchFamily="65" charset="-120"/>
                </a:rPr>
                <a:t>尊重其他互聯網用戶，不威嚇、騷擾、追蹤或侵犯其他</a:t>
              </a:r>
              <a:r>
                <a:rPr lang="zh-TW" altLang="en-US" sz="2800" spc="100" dirty="0" smtClean="0">
                  <a:latin typeface="DFKai-SB" panose="03000509000000000000" pitchFamily="65" charset="-120"/>
                  <a:ea typeface="DFKai-SB" panose="03000509000000000000" pitchFamily="65" charset="-120"/>
                </a:rPr>
                <a:t>用戶等等</a:t>
              </a:r>
              <a:endParaRPr lang="zh-TW" altLang="en-US" sz="2800" spc="100" dirty="0">
                <a:latin typeface="DFKai-SB" panose="03000509000000000000" pitchFamily="65" charset="-120"/>
                <a:ea typeface="DFKai-SB" panose="03000509000000000000" pitchFamily="65" charset="-120"/>
              </a:endParaRPr>
            </a:p>
          </p:txBody>
        </p:sp>
      </p:grpSp>
      <p:sp>
        <p:nvSpPr>
          <p:cNvPr id="16" name="任意多边形: 形状 4">
            <a:extLst>
              <a:ext uri="{FF2B5EF4-FFF2-40B4-BE49-F238E27FC236}">
                <a16:creationId xmlns:a16="http://schemas.microsoft.com/office/drawing/2014/main" id="{1233FBAC-8F26-4009-A61D-A8D94F7C1448}"/>
              </a:ext>
            </a:extLst>
          </p:cNvPr>
          <p:cNvSpPr/>
          <p:nvPr/>
        </p:nvSpPr>
        <p:spPr>
          <a:xfrm>
            <a:off x="3189095" y="221859"/>
            <a:ext cx="5767635"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spc="100" dirty="0">
                <a:solidFill>
                  <a:srgbClr val="FFFFFF"/>
                </a:solidFill>
                <a:latin typeface="DFKai-SB" panose="03000509000000000000" pitchFamily="65" charset="-120"/>
                <a:ea typeface="DFKai-SB" panose="03000509000000000000" pitchFamily="65" charset="-120"/>
              </a:rPr>
              <a:t>尊重他人遵守法律</a:t>
            </a:r>
          </a:p>
        </p:txBody>
      </p:sp>
      <p:sp>
        <p:nvSpPr>
          <p:cNvPr id="17" name="文本框 3">
            <a:extLst>
              <a:ext uri="{FF2B5EF4-FFF2-40B4-BE49-F238E27FC236}">
                <a16:creationId xmlns:a16="http://schemas.microsoft.com/office/drawing/2014/main" id="{F7B20DE1-4E85-440F-A3BD-44F838FBEEB1}"/>
              </a:ext>
            </a:extLst>
          </p:cNvPr>
          <p:cNvSpPr txBox="1"/>
          <p:nvPr/>
        </p:nvSpPr>
        <p:spPr>
          <a:xfrm flipH="1">
            <a:off x="513805" y="1357960"/>
            <a:ext cx="11173098" cy="1815882"/>
          </a:xfrm>
          <a:prstGeom prst="rect">
            <a:avLst/>
          </a:prstGeom>
          <a:noFill/>
          <a:ln w="38100">
            <a:solidFill>
              <a:srgbClr val="FF0000"/>
            </a:solidFill>
          </a:ln>
        </p:spPr>
        <p:txBody>
          <a:bodyPr wrap="square" rtlCol="0">
            <a:spAutoFit/>
          </a:bodyPr>
          <a:lstStyle/>
          <a:p>
            <a:r>
              <a:rPr lang="zh-TW" altLang="en-US" sz="2800" dirty="0">
                <a:latin typeface="DFKai-SB" panose="03000509000000000000" pitchFamily="65" charset="-120"/>
                <a:ea typeface="DFKai-SB" panose="03000509000000000000" pitchFamily="65" charset="-120"/>
              </a:rPr>
              <a:t>雖然在</a:t>
            </a:r>
            <a:r>
              <a:rPr lang="zh-TW" altLang="en-US" sz="2800" dirty="0" smtClean="0">
                <a:latin typeface="DFKai-SB" panose="03000509000000000000" pitchFamily="65" charset="-120"/>
                <a:ea typeface="DFKai-SB" panose="03000509000000000000" pitchFamily="65" charset="-120"/>
              </a:rPr>
              <a:t>網上留言與分享資訊方便，但在網絡上的不當言論與行為除了對他人可能造成傷害，該等言論與行為在網上會留下難以刪除的記錄，所以必須要三思而行，也因為網</a:t>
            </a:r>
            <a:r>
              <a:rPr lang="zh-TW" altLang="en-US" sz="2800" dirty="0">
                <a:latin typeface="DFKai-SB" panose="03000509000000000000" pitchFamily="65" charset="-120"/>
                <a:ea typeface="DFKai-SB" panose="03000509000000000000" pitchFamily="65" charset="-120"/>
              </a:rPr>
              <a:t>絡不是法外之地</a:t>
            </a:r>
            <a:r>
              <a:rPr lang="zh-TW" altLang="en-US" sz="2800" dirty="0" smtClean="0">
                <a:latin typeface="DFKai-SB" panose="03000509000000000000" pitchFamily="65" charset="-120"/>
                <a:ea typeface="DFKai-SB" panose="03000509000000000000" pitchFamily="65" charset="-120"/>
              </a:rPr>
              <a:t>，我們必須認識相關法律，做個符合道德守法的公民。 </a:t>
            </a:r>
            <a:endParaRPr lang="zh-CN" altLang="en-US" sz="28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6347826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3E0DABA-2B5C-374C-9602-237229DCFB6A}"/>
              </a:ext>
            </a:extLst>
          </p:cNvPr>
          <p:cNvSpPr/>
          <p:nvPr/>
        </p:nvSpPr>
        <p:spPr>
          <a:xfrm>
            <a:off x="512759" y="1384263"/>
            <a:ext cx="9079003" cy="4493538"/>
          </a:xfrm>
          <a:prstGeom prst="rect">
            <a:avLst/>
          </a:prstGeom>
        </p:spPr>
        <p:txBody>
          <a:bodyPr wrap="square">
            <a:spAutoFit/>
          </a:bodyPr>
          <a:lstStyle/>
          <a:p>
            <a:pPr marL="457200" indent="-457200">
              <a:buFont typeface="Arial" panose="020B0604020202020204" pitchFamily="34" charset="0"/>
              <a:buChar char="•"/>
            </a:pPr>
            <a:r>
              <a:rPr lang="zh-CN" altLang="en-US" sz="2600" kern="100" dirty="0">
                <a:latin typeface="標楷體" panose="03000509000000000000" pitchFamily="65" charset="-120"/>
                <a:ea typeface="標楷體" panose="03000509000000000000" pitchFamily="65" charset="-120"/>
                <a:cs typeface="Times New Roman" panose="02020603050405020304" pitchFamily="18" charset="0"/>
              </a:rPr>
              <a:t>科學探索</a:t>
            </a:r>
            <a:r>
              <a:rPr lang="zh-CN" altLang="en-US" sz="2600" kern="100" spc="100" dirty="0">
                <a:latin typeface="標楷體" panose="03000509000000000000" pitchFamily="65" charset="-120"/>
                <a:ea typeface="標楷體" panose="03000509000000000000" pitchFamily="65" charset="-120"/>
                <a:cs typeface="Times New Roman" panose="02020603050405020304" pitchFamily="18" charset="0"/>
              </a:rPr>
              <a:t>無止境，運用科學技術有界</a:t>
            </a:r>
            <a:r>
              <a:rPr lang="zh-TW" altLang="en-US" sz="2600" kern="100" spc="100" dirty="0">
                <a:latin typeface="標楷體" panose="03000509000000000000" pitchFamily="65" charset="-120"/>
                <a:ea typeface="標楷體" panose="03000509000000000000" pitchFamily="65" charset="-120"/>
                <a:cs typeface="Times New Roman" panose="02020603050405020304" pitchFamily="18" charset="0"/>
              </a:rPr>
              <a:t>線</a:t>
            </a:r>
            <a:r>
              <a:rPr lang="zh-CN" altLang="en-US" sz="2600" kern="100" spc="100" dirty="0">
                <a:latin typeface="標楷體" panose="03000509000000000000" pitchFamily="65" charset="-120"/>
                <a:ea typeface="標楷體" panose="03000509000000000000" pitchFamily="65" charset="-120"/>
                <a:cs typeface="Times New Roman" panose="02020603050405020304" pitchFamily="18" charset="0"/>
              </a:rPr>
              <a:t>。在探索未知領域</a:t>
            </a:r>
            <a:r>
              <a:rPr lang="zh-TW" altLang="en-US" sz="2600" kern="100" spc="100" dirty="0">
                <a:latin typeface="標楷體" panose="03000509000000000000" pitchFamily="65" charset="-120"/>
                <a:ea typeface="標楷體" panose="03000509000000000000" pitchFamily="65" charset="-120"/>
                <a:cs typeface="Times New Roman" panose="02020603050405020304" pitchFamily="18" charset="0"/>
              </a:rPr>
              <a:t>、開發先進的科技</a:t>
            </a:r>
            <a:r>
              <a:rPr lang="zh-CN" altLang="en-US" sz="2600" kern="100" spc="100" dirty="0">
                <a:latin typeface="標楷體" panose="03000509000000000000" pitchFamily="65" charset="-120"/>
                <a:ea typeface="標楷體" panose="03000509000000000000" pitchFamily="65" charset="-120"/>
                <a:cs typeface="Times New Roman" panose="02020603050405020304" pitchFamily="18" charset="0"/>
              </a:rPr>
              <a:t>時，</a:t>
            </a:r>
            <a:r>
              <a:rPr lang="zh-TW" altLang="en-US" sz="2600" kern="100" spc="100" dirty="0">
                <a:latin typeface="標楷體" panose="03000509000000000000" pitchFamily="65" charset="-120"/>
                <a:ea typeface="標楷體" panose="03000509000000000000" pitchFamily="65" charset="-120"/>
                <a:cs typeface="Times New Roman" panose="02020603050405020304" pitchFamily="18" charset="0"/>
              </a:rPr>
              <a:t>人們</a:t>
            </a:r>
            <a:r>
              <a:rPr lang="zh-CN" altLang="en-US" sz="2600" kern="100" spc="100" dirty="0">
                <a:latin typeface="標楷體" panose="03000509000000000000" pitchFamily="65" charset="-120"/>
                <a:ea typeface="標楷體" panose="03000509000000000000" pitchFamily="65" charset="-120"/>
                <a:cs typeface="Times New Roman" panose="02020603050405020304" pitchFamily="18" charset="0"/>
              </a:rPr>
              <a:t>應</a:t>
            </a:r>
            <a:r>
              <a:rPr lang="zh-TW" altLang="en-US" sz="2600" kern="100" spc="100" dirty="0">
                <a:latin typeface="標楷體" panose="03000509000000000000" pitchFamily="65" charset="-120"/>
                <a:ea typeface="標楷體" panose="03000509000000000000" pitchFamily="65" charset="-120"/>
                <a:cs typeface="Times New Roman" panose="02020603050405020304" pitchFamily="18" charset="0"/>
              </a:rPr>
              <a:t>恪守「以人為本」的原則，</a:t>
            </a:r>
            <a:r>
              <a:rPr lang="zh-CN" altLang="en-US" sz="2600" kern="100" spc="100" dirty="0">
                <a:latin typeface="標楷體" panose="03000509000000000000" pitchFamily="65" charset="-120"/>
                <a:ea typeface="標楷體" panose="03000509000000000000" pitchFamily="65" charset="-120"/>
                <a:cs typeface="Times New Roman" panose="02020603050405020304" pitchFamily="18" charset="0"/>
              </a:rPr>
              <a:t>注重科學技術倫理，</a:t>
            </a:r>
            <a:r>
              <a:rPr lang="zh-TW" altLang="en-US" sz="2600" kern="100" spc="100" dirty="0">
                <a:latin typeface="標楷體" panose="03000509000000000000" pitchFamily="65" charset="-120"/>
                <a:ea typeface="標楷體" panose="03000509000000000000" pitchFamily="65" charset="-120"/>
                <a:cs typeface="Times New Roman" panose="02020603050405020304" pitchFamily="18" charset="0"/>
              </a:rPr>
              <a:t>重視</a:t>
            </a:r>
            <a:r>
              <a:rPr lang="zh-CN" altLang="en-US" sz="2600" kern="100" spc="100" dirty="0">
                <a:latin typeface="標楷體" panose="03000509000000000000" pitchFamily="65" charset="-120"/>
                <a:ea typeface="標楷體" panose="03000509000000000000" pitchFamily="65" charset="-120"/>
                <a:cs typeface="Times New Roman" panose="02020603050405020304" pitchFamily="18" charset="0"/>
              </a:rPr>
              <a:t>道德操守，</a:t>
            </a:r>
            <a:r>
              <a:rPr lang="zh-TW" altLang="en-US" sz="2600" kern="100" spc="100" dirty="0">
                <a:latin typeface="標楷體" panose="03000509000000000000" pitchFamily="65" charset="-120"/>
                <a:ea typeface="標楷體" panose="03000509000000000000" pitchFamily="65" charset="-120"/>
                <a:cs typeface="Times New Roman" panose="02020603050405020304" pitchFamily="18" charset="0"/>
              </a:rPr>
              <a:t>尊重別人的權利和私</a:t>
            </a:r>
            <a:r>
              <a:rPr lang="zh-TW" altLang="en-US" sz="2600" kern="100" spc="100" dirty="0" smtClean="0">
                <a:latin typeface="標楷體" panose="03000509000000000000" pitchFamily="65" charset="-120"/>
                <a:ea typeface="標楷體" panose="03000509000000000000" pitchFamily="65" charset="-120"/>
                <a:cs typeface="Times New Roman" panose="02020603050405020304" pitchFamily="18" charset="0"/>
              </a:rPr>
              <a:t>隱。</a:t>
            </a:r>
            <a:endParaRPr lang="en-US" altLang="zh-TW" sz="2600" dirty="0" smtClean="0">
              <a:latin typeface="DFKai-SB" panose="03000509000000000000" pitchFamily="65" charset="-120"/>
              <a:ea typeface="DFKai-SB" panose="03000509000000000000" pitchFamily="65" charset="-120"/>
            </a:endParaRPr>
          </a:p>
          <a:p>
            <a:pPr marL="457200" indent="-457200">
              <a:buFont typeface="Arial" panose="020B0604020202020204" pitchFamily="34" charset="0"/>
              <a:buChar char="•"/>
            </a:pPr>
            <a:r>
              <a:rPr lang="zh-TW" altLang="en-US" sz="2600" dirty="0" smtClean="0">
                <a:latin typeface="DFKai-SB" panose="03000509000000000000" pitchFamily="65" charset="-120"/>
                <a:ea typeface="DFKai-SB" panose="03000509000000000000" pitchFamily="65" charset="-120"/>
              </a:rPr>
              <a:t>因應</a:t>
            </a:r>
            <a:r>
              <a:rPr lang="zh-CN" altLang="en-US" sz="2600" dirty="0" smtClean="0">
                <a:latin typeface="DFKai-SB" panose="03000509000000000000" pitchFamily="65" charset="-120"/>
                <a:ea typeface="DFKai-SB" panose="03000509000000000000" pitchFamily="65" charset="-120"/>
              </a:rPr>
              <a:t>資訊科技</a:t>
            </a:r>
            <a:r>
              <a:rPr lang="zh-TW" altLang="en-US" sz="2600" dirty="0" smtClean="0">
                <a:latin typeface="DFKai-SB" panose="03000509000000000000" pitchFamily="65" charset="-120"/>
                <a:ea typeface="DFKai-SB" panose="03000509000000000000" pitchFamily="65" charset="-120"/>
              </a:rPr>
              <a:t>相關罪案嚴重影響社會</a:t>
            </a:r>
            <a:r>
              <a:rPr lang="zh-CN" altLang="en-US" sz="2600" dirty="0" smtClean="0">
                <a:latin typeface="DFKai-SB" panose="03000509000000000000" pitchFamily="65" charset="-120"/>
                <a:ea typeface="DFKai-SB" panose="03000509000000000000" pitchFamily="65" charset="-120"/>
              </a:rPr>
              <a:t>，各國</a:t>
            </a:r>
            <a:r>
              <a:rPr lang="en-US" altLang="zh-TW" sz="2600" dirty="0" smtClean="0">
                <a:latin typeface="DFKai-SB" panose="03000509000000000000" pitchFamily="65" charset="-120"/>
                <a:ea typeface="DFKai-SB" panose="03000509000000000000" pitchFamily="65" charset="-120"/>
              </a:rPr>
              <a:t>/</a:t>
            </a:r>
            <a:r>
              <a:rPr lang="zh-CN" altLang="en-US" sz="2600" dirty="0" smtClean="0">
                <a:latin typeface="DFKai-SB" panose="03000509000000000000" pitchFamily="65" charset="-120"/>
                <a:ea typeface="DFKai-SB" panose="03000509000000000000" pitchFamily="65" charset="-120"/>
              </a:rPr>
              <a:t>地區</a:t>
            </a:r>
            <a:r>
              <a:rPr lang="zh-CN" altLang="en-US" sz="2600" dirty="0">
                <a:latin typeface="DFKai-SB" panose="03000509000000000000" pitchFamily="65" charset="-120"/>
                <a:ea typeface="DFKai-SB" panose="03000509000000000000" pitchFamily="65" charset="-120"/>
              </a:rPr>
              <a:t>紛紛完善法規</a:t>
            </a:r>
            <a:r>
              <a:rPr lang="zh-CN" altLang="en-US" sz="2600" dirty="0" smtClean="0">
                <a:latin typeface="DFKai-SB" panose="03000509000000000000" pitchFamily="65" charset="-120"/>
                <a:ea typeface="DFKai-SB" panose="03000509000000000000" pitchFamily="65" charset="-120"/>
              </a:rPr>
              <a:t>條例</a:t>
            </a:r>
            <a:r>
              <a:rPr lang="zh-TW" altLang="en-US" sz="2600" dirty="0">
                <a:latin typeface="DFKai-SB" panose="03000509000000000000" pitchFamily="65" charset="-120"/>
                <a:ea typeface="DFKai-SB" panose="03000509000000000000" pitchFamily="65" charset="-120"/>
              </a:rPr>
              <a:t>等</a:t>
            </a:r>
            <a:r>
              <a:rPr lang="zh-CN" altLang="en-US" sz="2600" dirty="0" smtClean="0">
                <a:latin typeface="DFKai-SB" panose="03000509000000000000" pitchFamily="65" charset="-120"/>
                <a:ea typeface="DFKai-SB" panose="03000509000000000000" pitchFamily="65" charset="-120"/>
              </a:rPr>
              <a:t>多種措施</a:t>
            </a:r>
            <a:r>
              <a:rPr lang="zh-TW" altLang="en-US" sz="2600" dirty="0" smtClean="0">
                <a:latin typeface="DFKai-SB" panose="03000509000000000000" pitchFamily="65" charset="-120"/>
                <a:ea typeface="DFKai-SB" panose="03000509000000000000" pitchFamily="65" charset="-120"/>
              </a:rPr>
              <a:t>推動</a:t>
            </a:r>
            <a:r>
              <a:rPr lang="zh-CN" altLang="en-US" sz="2600" dirty="0" smtClean="0">
                <a:latin typeface="DFKai-SB" panose="03000509000000000000" pitchFamily="65" charset="-120"/>
                <a:ea typeface="DFKai-SB" panose="03000509000000000000" pitchFamily="65" charset="-120"/>
              </a:rPr>
              <a:t>健康</a:t>
            </a:r>
            <a:r>
              <a:rPr lang="zh-CN" altLang="en-US" sz="2600" dirty="0">
                <a:latin typeface="DFKai-SB" panose="03000509000000000000" pitchFamily="65" charset="-120"/>
                <a:ea typeface="DFKai-SB" panose="03000509000000000000" pitchFamily="65" charset="-120"/>
              </a:rPr>
              <a:t>有序的資訊社會</a:t>
            </a:r>
            <a:r>
              <a:rPr lang="zh-CN" altLang="en-US" sz="2600" dirty="0" smtClean="0">
                <a:latin typeface="DFKai-SB" panose="03000509000000000000" pitchFamily="65" charset="-120"/>
                <a:ea typeface="DFKai-SB" panose="03000509000000000000" pitchFamily="65" charset="-120"/>
              </a:rPr>
              <a:t>。</a:t>
            </a:r>
            <a:r>
              <a:rPr lang="zh-TW" altLang="en-US" sz="2600" dirty="0" smtClean="0">
                <a:latin typeface="DFKai-SB" panose="03000509000000000000" pitchFamily="65" charset="-120"/>
                <a:ea typeface="DFKai-SB" panose="03000509000000000000" pitchFamily="65" charset="-120"/>
              </a:rPr>
              <a:t>個人</a:t>
            </a:r>
            <a:r>
              <a:rPr lang="zh-CN" altLang="en-US" sz="2600" dirty="0" smtClean="0">
                <a:latin typeface="DFKai-SB" panose="03000509000000000000" pitchFamily="65" charset="-120"/>
                <a:ea typeface="DFKai-SB" panose="03000509000000000000" pitchFamily="65" charset="-120"/>
              </a:rPr>
              <a:t>應</a:t>
            </a:r>
            <a:r>
              <a:rPr lang="zh-CN" altLang="en-US" sz="2600" dirty="0">
                <a:latin typeface="DFKai-SB" panose="03000509000000000000" pitchFamily="65" charset="-120"/>
                <a:ea typeface="DFKai-SB" panose="03000509000000000000" pitchFamily="65" charset="-120"/>
              </a:rPr>
              <a:t>具備良好的資訊素養，</a:t>
            </a:r>
            <a:r>
              <a:rPr lang="zh-CN" altLang="en-US" sz="2600" dirty="0">
                <a:latin typeface="DFKai-SB" panose="03000509000000000000" pitchFamily="65" charset="-120"/>
                <a:ea typeface="DFKai-SB" panose="03000509000000000000" pitchFamily="65" charset="-120"/>
                <a:sym typeface="宋体" panose="02010600030101010101" pitchFamily="2" charset="-122"/>
              </a:rPr>
              <a:t>了</a:t>
            </a:r>
            <a:r>
              <a:rPr lang="zh-CN" altLang="en-US" sz="2600" dirty="0">
                <a:latin typeface="DFKai-SB" panose="03000509000000000000" pitchFamily="65" charset="-120"/>
                <a:ea typeface="DFKai-SB" panose="03000509000000000000" pitchFamily="65" charset="-120"/>
              </a:rPr>
              <a:t>解</a:t>
            </a:r>
            <a:r>
              <a:rPr lang="zh-TW" altLang="en-US" sz="2600" dirty="0">
                <a:latin typeface="DFKai-SB" panose="03000509000000000000" pitchFamily="65" charset="-120"/>
                <a:ea typeface="DFKai-SB" panose="03000509000000000000" pitchFamily="65" charset="-120"/>
              </a:rPr>
              <a:t>使用</a:t>
            </a:r>
            <a:r>
              <a:rPr lang="zh-TW" altLang="en-US" sz="2600" dirty="0" smtClean="0">
                <a:latin typeface="DFKai-SB" panose="03000509000000000000" pitchFamily="65" charset="-120"/>
                <a:ea typeface="DFKai-SB" panose="03000509000000000000" pitchFamily="65" charset="-120"/>
              </a:rPr>
              <a:t>資訊科技的</a:t>
            </a:r>
            <a:r>
              <a:rPr lang="zh-TW" altLang="en-US" sz="2600" dirty="0">
                <a:latin typeface="DFKai-SB" panose="03000509000000000000" pitchFamily="65" charset="-120"/>
                <a:ea typeface="DFKai-SB" panose="03000509000000000000" pitchFamily="65" charset="-120"/>
              </a:rPr>
              <a:t>法律、社會及道德責任──</a:t>
            </a:r>
            <a:r>
              <a:rPr lang="zh-CN" altLang="en-US" sz="2600" dirty="0">
                <a:latin typeface="DFKai-SB" panose="03000509000000000000" pitchFamily="65" charset="-120"/>
                <a:ea typeface="DFKai-SB" panose="03000509000000000000" pitchFamily="65" charset="-120"/>
              </a:rPr>
              <a:t>尊重他人的權利，合理運用資訊科技，遵守相關法律</a:t>
            </a:r>
            <a:r>
              <a:rPr lang="zh-CN" altLang="en-US" sz="2600" dirty="0" smtClean="0">
                <a:latin typeface="DFKai-SB" panose="03000509000000000000" pitchFamily="65" charset="-120"/>
                <a:ea typeface="DFKai-SB" panose="03000509000000000000" pitchFamily="65" charset="-120"/>
              </a:rPr>
              <a:t>，</a:t>
            </a:r>
            <a:r>
              <a:rPr lang="zh-TW" altLang="en-US" sz="2600" dirty="0" smtClean="0">
                <a:latin typeface="DFKai-SB" panose="03000509000000000000" pitchFamily="65" charset="-120"/>
                <a:ea typeface="DFKai-SB" panose="03000509000000000000" pitchFamily="65" charset="-120"/>
              </a:rPr>
              <a:t>維護</a:t>
            </a:r>
            <a:r>
              <a:rPr lang="zh-TW" altLang="en-US" sz="2600" dirty="0">
                <a:latin typeface="DFKai-SB" panose="03000509000000000000" pitchFamily="65" charset="-120"/>
                <a:ea typeface="DFKai-SB" panose="03000509000000000000" pitchFamily="65" charset="-120"/>
              </a:rPr>
              <a:t>公共安全，成為</a:t>
            </a:r>
            <a:r>
              <a:rPr lang="zh-TW" altLang="en-US" sz="2600" dirty="0" smtClean="0">
                <a:latin typeface="DFKai-SB" panose="03000509000000000000" pitchFamily="65" charset="-120"/>
                <a:ea typeface="DFKai-SB" panose="03000509000000000000" pitchFamily="65" charset="-120"/>
              </a:rPr>
              <a:t>具識</a:t>
            </a:r>
            <a:r>
              <a:rPr lang="zh-TW" altLang="en-US" sz="2600" dirty="0">
                <a:latin typeface="DFKai-SB" panose="03000509000000000000" pitchFamily="65" charset="-120"/>
                <a:ea typeface="DFKai-SB" panose="03000509000000000000" pitchFamily="65" charset="-120"/>
              </a:rPr>
              <a:t>見</a:t>
            </a:r>
            <a:r>
              <a:rPr lang="zh-TW" altLang="en-US" sz="2600" dirty="0">
                <a:latin typeface="標楷體" panose="03000509000000000000" pitchFamily="65" charset="-120"/>
                <a:ea typeface="標楷體" panose="03000509000000000000" pitchFamily="65" charset="-120"/>
              </a:rPr>
              <a:t>、守法</a:t>
            </a:r>
            <a:r>
              <a:rPr lang="zh-TW" altLang="en-US" sz="2600" dirty="0">
                <a:latin typeface="DFKai-SB" panose="03000509000000000000" pitchFamily="65" charset="-120"/>
                <a:ea typeface="DFKai-SB" panose="03000509000000000000" pitchFamily="65" charset="-120"/>
              </a:rPr>
              <a:t>及</a:t>
            </a:r>
            <a:r>
              <a:rPr lang="zh-TW" altLang="en-US" sz="2600" dirty="0" smtClean="0">
                <a:latin typeface="DFKai-SB" panose="03000509000000000000" pitchFamily="65" charset="-120"/>
                <a:ea typeface="DFKai-SB" panose="03000509000000000000" pitchFamily="65" charset="-120"/>
              </a:rPr>
              <a:t>負責任的公民</a:t>
            </a:r>
            <a:r>
              <a:rPr lang="zh-TW" altLang="en-US" sz="2600" dirty="0">
                <a:latin typeface="DFKai-SB" panose="03000509000000000000" pitchFamily="65" charset="-120"/>
                <a:ea typeface="DFKai-SB" panose="03000509000000000000" pitchFamily="65" charset="-120"/>
              </a:rPr>
              <a:t>，符合</a:t>
            </a:r>
            <a:r>
              <a:rPr lang="zh-TW" altLang="en-US" sz="2600" dirty="0" smtClean="0">
                <a:latin typeface="DFKai-SB" panose="03000509000000000000" pitchFamily="65" charset="-120"/>
                <a:ea typeface="DFKai-SB" panose="03000509000000000000" pitchFamily="65" charset="-120"/>
              </a:rPr>
              <a:t>法律與道德地使用</a:t>
            </a:r>
            <a:r>
              <a:rPr lang="zh-TW" altLang="en-US" sz="2600" dirty="0">
                <a:latin typeface="DFKai-SB" panose="03000509000000000000" pitchFamily="65" charset="-120"/>
                <a:ea typeface="DFKai-SB" panose="03000509000000000000" pitchFamily="65" charset="-120"/>
              </a:rPr>
              <a:t>資訊科技，持守正面的價值觀和行為，共同</a:t>
            </a:r>
            <a:r>
              <a:rPr lang="zh-TW" altLang="en-US" sz="2600" dirty="0" smtClean="0">
                <a:latin typeface="DFKai-SB" panose="03000509000000000000" pitchFamily="65" charset="-120"/>
                <a:ea typeface="DFKai-SB" panose="03000509000000000000" pitchFamily="65" charset="-120"/>
              </a:rPr>
              <a:t>享資訊科技</a:t>
            </a:r>
            <a:r>
              <a:rPr lang="zh-TW" altLang="en-US" sz="2600" dirty="0">
                <a:latin typeface="DFKai-SB" panose="03000509000000000000" pitchFamily="65" charset="-120"/>
                <a:ea typeface="DFKai-SB" panose="03000509000000000000" pitchFamily="65" charset="-120"/>
              </a:rPr>
              <a:t>所帶來的方便、優點與機遇</a:t>
            </a:r>
            <a:r>
              <a:rPr lang="zh-TW" altLang="en-US" sz="2600" dirty="0" smtClean="0">
                <a:latin typeface="DFKai-SB" panose="03000509000000000000" pitchFamily="65" charset="-120"/>
                <a:ea typeface="DFKai-SB" panose="03000509000000000000" pitchFamily="65" charset="-120"/>
              </a:rPr>
              <a:t>。</a:t>
            </a:r>
            <a:endParaRPr lang="zh-TW" altLang="en-US" sz="2600" dirty="0">
              <a:latin typeface="DFKai-SB" panose="03000509000000000000" pitchFamily="65" charset="-120"/>
              <a:ea typeface="DFKai-SB" panose="03000509000000000000" pitchFamily="65" charset="-120"/>
            </a:endParaRPr>
          </a:p>
        </p:txBody>
      </p:sp>
      <p:sp>
        <p:nvSpPr>
          <p:cNvPr id="4" name="文本框 3">
            <a:extLst>
              <a:ext uri="{FF2B5EF4-FFF2-40B4-BE49-F238E27FC236}">
                <a16:creationId xmlns:a16="http://schemas.microsoft.com/office/drawing/2014/main" id="{CC5107C5-6547-49D1-8A45-26B6D0B9B18D}"/>
              </a:ext>
            </a:extLst>
          </p:cNvPr>
          <p:cNvSpPr txBox="1"/>
          <p:nvPr/>
        </p:nvSpPr>
        <p:spPr>
          <a:xfrm>
            <a:off x="5052261" y="495081"/>
            <a:ext cx="1107996" cy="646331"/>
          </a:xfrm>
          <a:prstGeom prst="rect">
            <a:avLst/>
          </a:prstGeom>
          <a:noFill/>
        </p:spPr>
        <p:txBody>
          <a:bodyPr wrap="none" rtlCol="0">
            <a:spAutoFit/>
          </a:bodyPr>
          <a:lstStyle/>
          <a:p>
            <a:r>
              <a:rPr lang="zh-TW" altLang="en-US" sz="3600" b="1" dirty="0">
                <a:latin typeface="DFKai-SB" panose="03000509000000000000" pitchFamily="65" charset="-120"/>
                <a:ea typeface="DFKai-SB" panose="03000509000000000000" pitchFamily="65" charset="-120"/>
              </a:rPr>
              <a:t>總</a:t>
            </a:r>
            <a:r>
              <a:rPr lang="zh-CN" altLang="en-US" sz="3600" b="1" dirty="0" smtClean="0">
                <a:latin typeface="DFKai-SB" panose="03000509000000000000" pitchFamily="65" charset="-120"/>
                <a:ea typeface="DFKai-SB" panose="03000509000000000000" pitchFamily="65" charset="-120"/>
              </a:rPr>
              <a:t>結</a:t>
            </a:r>
            <a:endParaRPr lang="zh-CN" altLang="en-US" sz="3600" b="1" dirty="0">
              <a:latin typeface="DFKai-SB" panose="03000509000000000000" pitchFamily="65" charset="-120"/>
              <a:ea typeface="DFKai-SB" panose="03000509000000000000" pitchFamily="65" charset="-120"/>
            </a:endParaRPr>
          </a:p>
        </p:txBody>
      </p:sp>
      <p:pic>
        <p:nvPicPr>
          <p:cNvPr id="7" name="圖片 6"/>
          <p:cNvPicPr>
            <a:picLocks noChangeAspect="1"/>
          </p:cNvPicPr>
          <p:nvPr/>
        </p:nvPicPr>
        <p:blipFill rotWithShape="1">
          <a:blip r:embed="rId3"/>
          <a:srcRect l="28762" t="16231" r="29859" b="12990"/>
          <a:stretch/>
        </p:blipFill>
        <p:spPr>
          <a:xfrm>
            <a:off x="9634715" y="2266320"/>
            <a:ext cx="2220075" cy="2136071"/>
          </a:xfrm>
          <a:prstGeom prst="ellipse">
            <a:avLst/>
          </a:prstGeom>
          <a:ln>
            <a:noFill/>
          </a:ln>
          <a:effectLst>
            <a:softEdge rad="112500"/>
          </a:effectLst>
        </p:spPr>
      </p:pic>
      <p:sp>
        <p:nvSpPr>
          <p:cNvPr id="8" name="文字方塊 7"/>
          <p:cNvSpPr txBox="1"/>
          <p:nvPr/>
        </p:nvSpPr>
        <p:spPr>
          <a:xfrm>
            <a:off x="10025035" y="4402391"/>
            <a:ext cx="1754282" cy="523220"/>
          </a:xfrm>
          <a:prstGeom prst="rect">
            <a:avLst/>
          </a:prstGeom>
          <a:noFill/>
        </p:spPr>
        <p:txBody>
          <a:bodyPr wrap="square" rtlCol="0">
            <a:spAutoFit/>
          </a:bodyPr>
          <a:lstStyle/>
          <a:p>
            <a:r>
              <a:rPr lang="zh-TW" altLang="en-US" sz="1400" dirty="0">
                <a:latin typeface="標楷體" panose="03000509000000000000" pitchFamily="65" charset="-120"/>
                <a:ea typeface="標楷體" panose="03000509000000000000" pitchFamily="65" charset="-120"/>
              </a:rPr>
              <a:t>圖片來源</a:t>
            </a:r>
            <a:r>
              <a:rPr lang="en-US" altLang="zh-TW" sz="1400" dirty="0">
                <a:latin typeface="標楷體" panose="03000509000000000000" pitchFamily="65" charset="-120"/>
                <a:ea typeface="標楷體" panose="03000509000000000000" pitchFamily="65" charset="-120"/>
              </a:rPr>
              <a:t>: </a:t>
            </a:r>
            <a:endParaRPr lang="en-US" altLang="zh-TW" sz="1400" dirty="0" smtClean="0">
              <a:latin typeface="標楷體" panose="03000509000000000000" pitchFamily="65" charset="-120"/>
              <a:ea typeface="標楷體" panose="03000509000000000000" pitchFamily="65" charset="-120"/>
            </a:endParaRPr>
          </a:p>
          <a:p>
            <a:r>
              <a:rPr lang="zh-TW" altLang="en-US" sz="1400" dirty="0" smtClean="0">
                <a:latin typeface="標楷體" panose="03000509000000000000" pitchFamily="65" charset="-120"/>
                <a:ea typeface="標楷體" panose="03000509000000000000" pitchFamily="65" charset="-120"/>
              </a:rPr>
              <a:t>教育局</a:t>
            </a:r>
            <a:r>
              <a:rPr lang="zh-TW" altLang="en-US" sz="1400" dirty="0">
                <a:latin typeface="標楷體" panose="03000509000000000000" pitchFamily="65" charset="-120"/>
                <a:ea typeface="標楷體" panose="03000509000000000000" pitchFamily="65" charset="-120"/>
              </a:rPr>
              <a:t>教育多媒體</a:t>
            </a:r>
            <a:endParaRPr lang="zh-HK" altLang="en-US" sz="1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945205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1">
            <a:extLst>
              <a:ext uri="{FF2B5EF4-FFF2-40B4-BE49-F238E27FC236}">
                <a16:creationId xmlns:a16="http://schemas.microsoft.com/office/drawing/2014/main" id="{887DEE88-E66A-4405-98D5-B45490108D43}"/>
              </a:ext>
            </a:extLst>
          </p:cNvPr>
          <p:cNvGrpSpPr/>
          <p:nvPr/>
        </p:nvGrpSpPr>
        <p:grpSpPr>
          <a:xfrm>
            <a:off x="3985433" y="308180"/>
            <a:ext cx="4087539" cy="674687"/>
            <a:chOff x="1193537" y="1344264"/>
            <a:chExt cx="2887752" cy="674687"/>
          </a:xfrm>
        </p:grpSpPr>
        <p:sp>
          <p:nvSpPr>
            <p:cNvPr id="3" name="矩形 2">
              <a:extLst>
                <a:ext uri="{FF2B5EF4-FFF2-40B4-BE49-F238E27FC236}">
                  <a16:creationId xmlns:a16="http://schemas.microsoft.com/office/drawing/2014/main" id="{9576252F-F03E-4FA9-A347-761003929ACD}"/>
                </a:ext>
              </a:extLst>
            </p:cNvPr>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矩形 3">
              <a:extLst>
                <a:ext uri="{FF2B5EF4-FFF2-40B4-BE49-F238E27FC236}">
                  <a16:creationId xmlns:a16="http://schemas.microsoft.com/office/drawing/2014/main" id="{FFF01605-3163-4D85-9ECF-8E0754EC9552}"/>
                </a:ext>
              </a:extLst>
            </p:cNvPr>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文本框 13">
              <a:extLst>
                <a:ext uri="{FF2B5EF4-FFF2-40B4-BE49-F238E27FC236}">
                  <a16:creationId xmlns:a16="http://schemas.microsoft.com/office/drawing/2014/main" id="{C0FB24A4-9179-4B45-9E23-091902935C49}"/>
                </a:ext>
              </a:extLst>
            </p:cNvPr>
            <p:cNvSpPr txBox="1">
              <a:spLocks noChangeArrowheads="1"/>
            </p:cNvSpPr>
            <p:nvPr/>
          </p:nvSpPr>
          <p:spPr bwMode="auto">
            <a:xfrm>
              <a:off x="1557074" y="1344264"/>
              <a:ext cx="25242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3600" b="1" dirty="0" smtClean="0">
                  <a:latin typeface="標楷體" panose="03000509000000000000" pitchFamily="65" charset="-120"/>
                  <a:ea typeface="標楷體" panose="03000509000000000000" pitchFamily="65" charset="-120"/>
                </a:rPr>
                <a:t>延伸參考網址</a:t>
              </a:r>
              <a:endParaRPr lang="zh-CN" altLang="en-US" sz="3600" b="1" dirty="0">
                <a:latin typeface="標楷體" panose="03000509000000000000" pitchFamily="65" charset="-120"/>
                <a:ea typeface="標楷體" panose="03000509000000000000" pitchFamily="65" charset="-120"/>
              </a:endParaRPr>
            </a:p>
          </p:txBody>
        </p:sp>
        <p:cxnSp>
          <p:nvCxnSpPr>
            <p:cNvPr id="6" name="直接连接符 15">
              <a:extLst>
                <a:ext uri="{FF2B5EF4-FFF2-40B4-BE49-F238E27FC236}">
                  <a16:creationId xmlns:a16="http://schemas.microsoft.com/office/drawing/2014/main" id="{E6B9CA17-9995-42B9-B08E-8F254B3E4DC2}"/>
                </a:ext>
              </a:extLst>
            </p:cNvPr>
            <p:cNvCxnSpPr>
              <a:cxnSpLocks/>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 name="文字方塊 7">
            <a:extLst>
              <a:ext uri="{FF2B5EF4-FFF2-40B4-BE49-F238E27FC236}">
                <a16:creationId xmlns:a16="http://schemas.microsoft.com/office/drawing/2014/main" id="{91FECD23-3277-411A-A13D-F09AF00A52D3}"/>
              </a:ext>
            </a:extLst>
          </p:cNvPr>
          <p:cNvSpPr txBox="1"/>
          <p:nvPr/>
        </p:nvSpPr>
        <p:spPr>
          <a:xfrm>
            <a:off x="583474" y="1203748"/>
            <a:ext cx="10961126" cy="5170646"/>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教育局─香港學生資訊素養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www.edb.gov.hk/tc/edu-system/primary-secondary/applicable-to-primary-secondary/it-in-edu/Information-Literacy/il-s-resources.html)</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教育局─資訊素養及電子安全參考資料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(https://www.edb.gov.hk/attachment/tc/edu-system/primary-secondary/applicable-to-primary-secondary/it-in-edu/Information-Literacy/ListofmaterialsonInformationLiteracyande-safety/InformationLiteracyande-safety(March)2022.pdf)</a:t>
            </a:r>
          </a:p>
          <a:p>
            <a:pPr marL="342900" indent="-342900">
              <a:spcBef>
                <a:spcPts val="600"/>
              </a:spcBef>
              <a:spcAft>
                <a:spcPts val="600"/>
              </a:spcAft>
              <a:buFont typeface="Arial" panose="020B0604020202020204" pitchFamily="34" charset="0"/>
              <a:buChar cha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教育局─價值觀教育（德育、公民及國民教育）資訊素養教育的相關「生活事件」</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教案</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www.edb.gov.hk/tc/curriculum-development/4-key-tasks/moral-civic/L_and_T/IT_Education/IT_Ed_Lea.html)</a:t>
            </a:r>
          </a:p>
          <a:p>
            <a:pPr marL="342900" indent="-342900">
              <a:spcBef>
                <a:spcPts val="600"/>
              </a:spcBef>
              <a:spcAft>
                <a:spcPts val="600"/>
              </a:spcAft>
              <a:buFont typeface="Arial" panose="020B0604020202020204" pitchFamily="34" charset="0"/>
              <a:buChar cha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政府</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資訊科技總監辦公室─網絡安全資訊站</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學習</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天地</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www.cybersecurity.hk/tc/learning.php</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政府</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資訊科技總監辦公室─資訊安全網</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多媒體中心</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www.infosec.gov.hk/tc/useful-resources/multimedia-centre</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政府資訊科技總監辦公室</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rPr>
              <a:t>安全</a:t>
            </a:r>
            <a:r>
              <a:rPr lang="zh-HK" altLang="en-US" dirty="0">
                <a:latin typeface="Times New Roman" panose="02020603050405020304" pitchFamily="18" charset="0"/>
                <a:ea typeface="標楷體" panose="03000509000000000000" pitchFamily="65" charset="-120"/>
                <a:cs typeface="Times New Roman" panose="02020603050405020304" pitchFamily="18" charset="0"/>
              </a:rPr>
              <a:t>的網上社交網絡</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rPr>
              <a:t>活動</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www.infosec.gov.hk/tc/best-practices/person/safe-online-social-networking</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政府資訊科技總監辦公室</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rPr>
              <a:t>安全</a:t>
            </a:r>
            <a:r>
              <a:rPr lang="zh-HK" altLang="en-US" dirty="0">
                <a:latin typeface="Times New Roman" panose="02020603050405020304" pitchFamily="18" charset="0"/>
                <a:ea typeface="標楷體" panose="03000509000000000000" pitchFamily="65" charset="-120"/>
                <a:cs typeface="Times New Roman" panose="02020603050405020304" pitchFamily="18" charset="0"/>
              </a:rPr>
              <a:t>地使用即時</a:t>
            </a:r>
            <a:r>
              <a:rPr lang="zh-HK" altLang="en-US" dirty="0" smtClean="0">
                <a:latin typeface="Times New Roman" panose="02020603050405020304" pitchFamily="18" charset="0"/>
                <a:ea typeface="標楷體" panose="03000509000000000000" pitchFamily="65" charset="-120"/>
                <a:cs typeface="Times New Roman" panose="02020603050405020304" pitchFamily="18" charset="0"/>
              </a:rPr>
              <a:t>通訊</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www.infosec.gov.hk/tc/best-practices/person/using-instant-messaging-safely</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6751577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2812" y="1446183"/>
            <a:ext cx="10537372" cy="4493538"/>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香港個人</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資料私隱專員公署</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年個人資料（私隱）（修訂）條例</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www.pcpd.org.hk/tc_chi/data_privacy_law/amendments_2021/amendment_2021.html)</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香港個人</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資料私隱專員公署介紹歐盟</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通用數據保障條例</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www.pcpd.org.hk/tc_chi/data_privacy_law/eu/eu.html)</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香港個人</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資料私隱專員公署介紹內地</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個人信息保護法</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www.pcpd.org.hk/tc_chi/data_privacy_law/mainland_law/mainland_law.html)</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香港個人</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資料私隱專員公署──資源中心 單張</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小冊子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www.pcpd.org.hk/tc_chi/resources_centre/publications/booklets/booklets.html)</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香港青年協會─</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M21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網絡教育教材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://m21.hk/medialiteracy</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守網者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://cyberdefender.hk</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反詐騙協調中心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www.adcc.gov.hk/zh-hk/home.html)</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香港警務</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處 網</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絡安全及科技罪案</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www.police.gov.hk/ppp_tc/04_crime_matters/tcd/)</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3" name="组合 11">
            <a:extLst>
              <a:ext uri="{FF2B5EF4-FFF2-40B4-BE49-F238E27FC236}">
                <a16:creationId xmlns:a16="http://schemas.microsoft.com/office/drawing/2014/main" id="{887DEE88-E66A-4405-98D5-B45490108D43}"/>
              </a:ext>
            </a:extLst>
          </p:cNvPr>
          <p:cNvGrpSpPr/>
          <p:nvPr/>
        </p:nvGrpSpPr>
        <p:grpSpPr>
          <a:xfrm>
            <a:off x="3934841" y="449233"/>
            <a:ext cx="4087539" cy="674687"/>
            <a:chOff x="1193537" y="1344264"/>
            <a:chExt cx="2887752" cy="674687"/>
          </a:xfrm>
        </p:grpSpPr>
        <p:sp>
          <p:nvSpPr>
            <p:cNvPr id="4" name="矩形 2">
              <a:extLst>
                <a:ext uri="{FF2B5EF4-FFF2-40B4-BE49-F238E27FC236}">
                  <a16:creationId xmlns:a16="http://schemas.microsoft.com/office/drawing/2014/main" id="{9576252F-F03E-4FA9-A347-761003929ACD}"/>
                </a:ext>
              </a:extLst>
            </p:cNvPr>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矩形 3">
              <a:extLst>
                <a:ext uri="{FF2B5EF4-FFF2-40B4-BE49-F238E27FC236}">
                  <a16:creationId xmlns:a16="http://schemas.microsoft.com/office/drawing/2014/main" id="{FFF01605-3163-4D85-9ECF-8E0754EC9552}"/>
                </a:ext>
              </a:extLst>
            </p:cNvPr>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文本框 13">
              <a:extLst>
                <a:ext uri="{FF2B5EF4-FFF2-40B4-BE49-F238E27FC236}">
                  <a16:creationId xmlns:a16="http://schemas.microsoft.com/office/drawing/2014/main" id="{C0FB24A4-9179-4B45-9E23-091902935C49}"/>
                </a:ext>
              </a:extLst>
            </p:cNvPr>
            <p:cNvSpPr txBox="1">
              <a:spLocks noChangeArrowheads="1"/>
            </p:cNvSpPr>
            <p:nvPr/>
          </p:nvSpPr>
          <p:spPr bwMode="auto">
            <a:xfrm>
              <a:off x="1557074" y="1344264"/>
              <a:ext cx="25242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3600" b="1" dirty="0" smtClean="0">
                  <a:latin typeface="標楷體" panose="03000509000000000000" pitchFamily="65" charset="-120"/>
                  <a:ea typeface="標楷體" panose="03000509000000000000" pitchFamily="65" charset="-120"/>
                </a:rPr>
                <a:t>延伸參考網址</a:t>
              </a:r>
              <a:endParaRPr lang="zh-CN" altLang="en-US" sz="3600" b="1" dirty="0">
                <a:latin typeface="標楷體" panose="03000509000000000000" pitchFamily="65" charset="-120"/>
                <a:ea typeface="標楷體" panose="03000509000000000000" pitchFamily="65" charset="-120"/>
              </a:endParaRPr>
            </a:p>
          </p:txBody>
        </p:sp>
        <p:cxnSp>
          <p:nvCxnSpPr>
            <p:cNvPr id="7" name="直接连接符 15">
              <a:extLst>
                <a:ext uri="{FF2B5EF4-FFF2-40B4-BE49-F238E27FC236}">
                  <a16:creationId xmlns:a16="http://schemas.microsoft.com/office/drawing/2014/main" id="{E6B9CA17-9995-42B9-B08E-8F254B3E4DC2}"/>
                </a:ext>
              </a:extLst>
            </p:cNvPr>
            <p:cNvCxnSpPr>
              <a:cxnSpLocks/>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95638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本資料以教師為</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主要</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對象，提供與課題相關的知識內容，方便教師備課時掌握教學內容</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en-US" altLang="zh-CN"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本資源所提供的資料、視頻、相片、圖片、思考問題與建議答案等</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可作多用途使用，如</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教師課</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堂教學材料</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課</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程規劃和學與教的參考、</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學生課業等</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。教師應</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配合</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公民與社會發展科課程及評估指引</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中四至中六</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下稱</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指引</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按學生學習多樣性、課堂教學、</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評估</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需</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要</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等調整以作出合適的</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處理。</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就本資源的內容，教師可提供適切的補充或安排學生預習</a:t>
            </a:r>
            <a:r>
              <a:rPr kumimoji="0" lang="en-US" altLang="zh-CN"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延伸學習，加深學生對資料和課題的認識。</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教師可以按照本科課程理念與宗旨</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選取其他正確可信、客觀持平</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的</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學與教資源，</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以助學生建立穩固的知識基礎，</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培養正面價值觀和積極的態度</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，以及提升慎思明辨</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解難等思考能力和不同的共通能力</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部分</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資料因版權問題而未能</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下載方便即時瀏覽</a:t>
            </a:r>
            <a:r>
              <a:rPr kumimoji="0" lang="zh-CN"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已</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提供有關網址，</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請自行上網瀏覽。</a:t>
            </a:r>
            <a:endParaRPr kumimoji="0" lang="en-US" altLang="zh-CN"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部分資料可能在教師使用時已有所更新，教師可</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瀏</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覽網址，以取得最新資料。</a:t>
            </a:r>
            <a:endParaRPr kumimoji="0" lang="en-US" altLang="zh-CN"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請同時參閱</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指引</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以了解課程學與教的要求與安排</a:t>
            </a:r>
            <a:r>
              <a:rPr kumimoji="0" lang="zh-CN"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。歡迎教師指正未盡完善之處</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，亦歡迎提供</a:t>
            </a:r>
            <a:r>
              <a:rPr kumimoji="0" lang="zh-CN"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更新資料，以增潤內容，供所有教師參考之用。</a:t>
            </a:r>
            <a:endParaRPr kumimoji="0" lang="en-US" altLang="zh-CN"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2124995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2A6AD25-E127-F34E-9404-12D10965ED23}"/>
              </a:ext>
            </a:extLst>
          </p:cNvPr>
          <p:cNvSpPr/>
          <p:nvPr/>
        </p:nvSpPr>
        <p:spPr>
          <a:xfrm>
            <a:off x="733878" y="1245304"/>
            <a:ext cx="8958762" cy="4524315"/>
          </a:xfrm>
          <a:prstGeom prst="rect">
            <a:avLst/>
          </a:prstGeom>
        </p:spPr>
        <p:txBody>
          <a:bodyPr wrap="square">
            <a:spAutoFit/>
          </a:bodyPr>
          <a:lstStyle/>
          <a:p>
            <a:pPr algn="just" hangingPunct="0">
              <a:lnSpc>
                <a:spcPct val="150000"/>
              </a:lnSpc>
            </a:pPr>
            <a:r>
              <a:rPr lang="zh-TW" altLang="en-US" sz="3200" dirty="0" smtClean="0">
                <a:latin typeface="標楷體" panose="03000509000000000000" pitchFamily="65" charset="-120"/>
                <a:ea typeface="標楷體" panose="03000509000000000000" pitchFamily="65" charset="-120"/>
              </a:rPr>
              <a:t>資訊科技可以</a:t>
            </a:r>
            <a:r>
              <a:rPr lang="zh-TW" altLang="en-US" sz="3200" dirty="0">
                <a:latin typeface="標楷體" panose="03000509000000000000" pitchFamily="65" charset="-120"/>
                <a:ea typeface="標楷體" panose="03000509000000000000" pitchFamily="65" charset="-120"/>
              </a:rPr>
              <a:t>改善</a:t>
            </a:r>
            <a:r>
              <a:rPr lang="zh-TW" altLang="en-US" sz="3200" dirty="0" smtClean="0">
                <a:latin typeface="標楷體" panose="03000509000000000000" pitchFamily="65" charset="-120"/>
                <a:ea typeface="標楷體" panose="03000509000000000000" pitchFamily="65" charset="-120"/>
              </a:rPr>
              <a:t>生活促進</a:t>
            </a:r>
            <a:r>
              <a:rPr lang="zh-TW" altLang="en-US" sz="3200" dirty="0">
                <a:latin typeface="標楷體" panose="03000509000000000000" pitchFamily="65" charset="-120"/>
                <a:ea typeface="標楷體" panose="03000509000000000000" pitchFamily="65" charset="-120"/>
              </a:rPr>
              <a:t>社會及經濟發展。香港是全球領先的數碼</a:t>
            </a:r>
            <a:r>
              <a:rPr lang="zh-TW" altLang="en-US" sz="3200" dirty="0" smtClean="0">
                <a:latin typeface="標楷體" panose="03000509000000000000" pitchFamily="65" charset="-120"/>
                <a:ea typeface="標楷體" panose="03000509000000000000" pitchFamily="65" charset="-120"/>
              </a:rPr>
              <a:t>城市之一，</a:t>
            </a:r>
            <a:r>
              <a:rPr lang="zh-TW" altLang="en-US" sz="3200" dirty="0">
                <a:latin typeface="標楷體" panose="03000509000000000000" pitchFamily="65" charset="-120"/>
                <a:ea typeface="標楷體" panose="03000509000000000000" pitchFamily="65" charset="-120"/>
              </a:rPr>
              <a:t>數碼化的生活與工作模式，已經融入</a:t>
            </a:r>
            <a:r>
              <a:rPr lang="zh-TW" altLang="en-US" sz="3200" dirty="0" smtClean="0">
                <a:latin typeface="標楷體" panose="03000509000000000000" pitchFamily="65" charset="-120"/>
                <a:ea typeface="標楷體" panose="03000509000000000000" pitchFamily="65" charset="-120"/>
              </a:rPr>
              <a:t>社會不同層面。</a:t>
            </a:r>
            <a:r>
              <a:rPr lang="zh-CN" altLang="en-US" sz="3200" dirty="0" smtClean="0">
                <a:latin typeface="DFKai-SB" panose="03000509000000000000" pitchFamily="65" charset="-120"/>
                <a:ea typeface="DFKai-SB" panose="03000509000000000000" pitchFamily="65" charset="-120"/>
              </a:rPr>
              <a:t>然而，互</a:t>
            </a:r>
            <a:r>
              <a:rPr lang="zh-CN" altLang="en-US" sz="3200" dirty="0">
                <a:latin typeface="DFKai-SB" panose="03000509000000000000" pitchFamily="65" charset="-120"/>
                <a:ea typeface="DFKai-SB" panose="03000509000000000000" pitchFamily="65" charset="-120"/>
              </a:rPr>
              <a:t>聯網</a:t>
            </a:r>
            <a:r>
              <a:rPr lang="zh-CN" altLang="en-US" sz="3200" dirty="0" smtClean="0">
                <a:latin typeface="DFKai-SB" panose="03000509000000000000" pitchFamily="65" charset="-120"/>
                <a:ea typeface="DFKai-SB" panose="03000509000000000000" pitchFamily="65" charset="-120"/>
              </a:rPr>
              <a:t>中</a:t>
            </a:r>
            <a:r>
              <a:rPr lang="zh-TW" altLang="en-US" sz="3200" dirty="0">
                <a:latin typeface="DFKai-SB" panose="03000509000000000000" pitchFamily="65" charset="-120"/>
                <a:ea typeface="DFKai-SB" panose="03000509000000000000" pitchFamily="65" charset="-120"/>
              </a:rPr>
              <a:t>的</a:t>
            </a:r>
            <a:r>
              <a:rPr lang="zh-CN" altLang="en-US" sz="3200" dirty="0" smtClean="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人」和「事」都</a:t>
            </a:r>
            <a:r>
              <a:rPr lang="zh-TW" altLang="en-US" sz="3200" dirty="0" smtClean="0">
                <a:latin typeface="DFKai-SB" panose="03000509000000000000" pitchFamily="65" charset="-120"/>
                <a:ea typeface="DFKai-SB" panose="03000509000000000000" pitchFamily="65" charset="-120"/>
              </a:rPr>
              <a:t>未必全部真實</a:t>
            </a:r>
            <a:r>
              <a:rPr lang="zh-CN" altLang="en-US" sz="3200" dirty="0" smtClean="0">
                <a:latin typeface="DFKai-SB" panose="03000509000000000000" pitchFamily="65" charset="-120"/>
                <a:ea typeface="DFKai-SB" panose="03000509000000000000" pitchFamily="65" charset="-120"/>
              </a:rPr>
              <a:t>，</a:t>
            </a:r>
            <a:r>
              <a:rPr lang="zh-TW" altLang="en-US" sz="3200" dirty="0" smtClean="0">
                <a:latin typeface="DFKai-SB" panose="03000509000000000000" pitchFamily="65" charset="-120"/>
                <a:ea typeface="DFKai-SB" panose="03000509000000000000" pitchFamily="65" charset="-120"/>
              </a:rPr>
              <a:t>符合道德</a:t>
            </a:r>
            <a:r>
              <a:rPr lang="zh-TW" altLang="en-US" sz="3200" dirty="0">
                <a:latin typeface="DFKai-SB" panose="03000509000000000000" pitchFamily="65" charset="-120"/>
                <a:ea typeface="DFKai-SB" panose="03000509000000000000" pitchFamily="65" charset="-120"/>
              </a:rPr>
              <a:t>、</a:t>
            </a:r>
            <a:r>
              <a:rPr lang="zh-TW" altLang="en-US" sz="3200" dirty="0" smtClean="0">
                <a:latin typeface="DFKai-SB" panose="03000509000000000000" pitchFamily="65" charset="-120"/>
                <a:ea typeface="DFKai-SB" panose="03000509000000000000" pitchFamily="65" charset="-120"/>
              </a:rPr>
              <a:t>法例與負責任地</a:t>
            </a:r>
            <a:r>
              <a:rPr lang="zh-TW" altLang="en-US" sz="3200" dirty="0">
                <a:latin typeface="DFKai-SB" panose="03000509000000000000" pitchFamily="65" charset="-120"/>
                <a:ea typeface="DFKai-SB" panose="03000509000000000000" pitchFamily="65" charset="-120"/>
              </a:rPr>
              <a:t>運用媒體</a:t>
            </a:r>
            <a:r>
              <a:rPr lang="zh-TW" altLang="en-US" sz="3200" dirty="0" smtClean="0">
                <a:latin typeface="DFKai-SB" panose="03000509000000000000" pitchFamily="65" charset="-120"/>
                <a:ea typeface="DFKai-SB" panose="03000509000000000000" pitchFamily="65" charset="-120"/>
              </a:rPr>
              <a:t>資訊和資訊科技是</a:t>
            </a:r>
            <a:r>
              <a:rPr lang="zh-TW" altLang="en-US" sz="3200" dirty="0">
                <a:latin typeface="DFKai-SB" panose="03000509000000000000" pitchFamily="65" charset="-120"/>
                <a:ea typeface="DFKai-SB" panose="03000509000000000000" pitchFamily="65" charset="-120"/>
              </a:rPr>
              <a:t>現今知識型社會的重要素養</a:t>
            </a:r>
            <a:r>
              <a:rPr lang="zh-CN" altLang="en-US" sz="3200" dirty="0">
                <a:latin typeface="DFKai-SB" panose="03000509000000000000" pitchFamily="65" charset="-120"/>
                <a:ea typeface="DFKai-SB" panose="03000509000000000000" pitchFamily="65" charset="-120"/>
              </a:rPr>
              <a:t>。</a:t>
            </a:r>
            <a:endParaRPr lang="zh-CN" altLang="en-US" sz="3200" dirty="0"/>
          </a:p>
        </p:txBody>
      </p:sp>
      <p:pic>
        <p:nvPicPr>
          <p:cNvPr id="6" name="圖片 5"/>
          <p:cNvPicPr>
            <a:picLocks noChangeAspect="1"/>
          </p:cNvPicPr>
          <p:nvPr/>
        </p:nvPicPr>
        <p:blipFill rotWithShape="1">
          <a:blip r:embed="rId2"/>
          <a:srcRect l="29856" t="17281" r="29634" b="11649"/>
          <a:stretch/>
        </p:blipFill>
        <p:spPr>
          <a:xfrm>
            <a:off x="9944634" y="2928386"/>
            <a:ext cx="1740744" cy="1717828"/>
          </a:xfrm>
          <a:prstGeom prst="rect">
            <a:avLst/>
          </a:prstGeom>
          <a:ln>
            <a:noFill/>
          </a:ln>
          <a:effectLst>
            <a:softEdge rad="112500"/>
          </a:effectLst>
        </p:spPr>
      </p:pic>
      <p:sp>
        <p:nvSpPr>
          <p:cNvPr id="7" name="矩形 6"/>
          <p:cNvSpPr/>
          <p:nvPr/>
        </p:nvSpPr>
        <p:spPr>
          <a:xfrm>
            <a:off x="10064421" y="4650759"/>
            <a:ext cx="1620957" cy="523220"/>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圖片來源</a:t>
            </a:r>
            <a:r>
              <a:rPr lang="en-US" altLang="zh-TW" sz="1400" dirty="0">
                <a:latin typeface="標楷體" panose="03000509000000000000" pitchFamily="65" charset="-120"/>
                <a:ea typeface="標楷體" panose="03000509000000000000" pitchFamily="65" charset="-120"/>
              </a:rPr>
              <a:t>: </a:t>
            </a:r>
            <a:endParaRPr lang="en-US" altLang="zh-TW" sz="1400" dirty="0" smtClean="0">
              <a:latin typeface="標楷體" panose="03000509000000000000" pitchFamily="65" charset="-120"/>
              <a:ea typeface="標楷體" panose="03000509000000000000" pitchFamily="65" charset="-120"/>
            </a:endParaRPr>
          </a:p>
          <a:p>
            <a:r>
              <a:rPr lang="zh-TW" altLang="en-US" sz="1400" dirty="0" smtClean="0">
                <a:latin typeface="標楷體" panose="03000509000000000000" pitchFamily="65" charset="-120"/>
                <a:ea typeface="標楷體" panose="03000509000000000000" pitchFamily="65" charset="-120"/>
              </a:rPr>
              <a:t>教育局</a:t>
            </a:r>
            <a:r>
              <a:rPr lang="zh-TW" altLang="en-US" sz="1400" dirty="0">
                <a:latin typeface="標楷體" panose="03000509000000000000" pitchFamily="65" charset="-120"/>
                <a:ea typeface="標楷體" panose="03000509000000000000" pitchFamily="65" charset="-120"/>
              </a:rPr>
              <a:t>教育多媒體</a:t>
            </a:r>
          </a:p>
        </p:txBody>
      </p:sp>
      <p:sp>
        <p:nvSpPr>
          <p:cNvPr id="9" name="任意多边形: 形状 8">
            <a:extLst>
              <a:ext uri="{FF2B5EF4-FFF2-40B4-BE49-F238E27FC236}">
                <a16:creationId xmlns:a16="http://schemas.microsoft.com/office/drawing/2014/main" id="{22B111C9-BB0C-4A9A-85CA-F0B51D4743BC}"/>
              </a:ext>
            </a:extLst>
          </p:cNvPr>
          <p:cNvSpPr/>
          <p:nvPr/>
        </p:nvSpPr>
        <p:spPr>
          <a:xfrm>
            <a:off x="2830286" y="477130"/>
            <a:ext cx="523431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spc="100" dirty="0">
                <a:solidFill>
                  <a:srgbClr val="FFFFFF"/>
                </a:solidFill>
                <a:latin typeface="DFKai-SB" panose="03000509000000000000" pitchFamily="65" charset="-120"/>
                <a:ea typeface="DFKai-SB" panose="03000509000000000000" pitchFamily="65" charset="-120"/>
              </a:rPr>
              <a:t>資訊素養</a:t>
            </a:r>
          </a:p>
        </p:txBody>
      </p:sp>
    </p:spTree>
    <p:extLst>
      <p:ext uri="{BB962C8B-B14F-4D97-AF65-F5344CB8AC3E}">
        <p14:creationId xmlns:p14="http://schemas.microsoft.com/office/powerpoint/2010/main" val="13926959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2BD85015-3A4C-4597-AA26-8AD0A89E5B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534189" y="4519083"/>
            <a:ext cx="1275832" cy="1275832"/>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
        <p:nvSpPr>
          <p:cNvPr id="16" name="文本框 15">
            <a:extLst>
              <a:ext uri="{FF2B5EF4-FFF2-40B4-BE49-F238E27FC236}">
                <a16:creationId xmlns:a16="http://schemas.microsoft.com/office/drawing/2014/main" id="{FB71F666-99F6-4DCE-A784-3BA071A2BBCB}"/>
              </a:ext>
            </a:extLst>
          </p:cNvPr>
          <p:cNvSpPr txBox="1"/>
          <p:nvPr/>
        </p:nvSpPr>
        <p:spPr>
          <a:xfrm>
            <a:off x="1128923" y="1649143"/>
            <a:ext cx="6209680" cy="523220"/>
          </a:xfrm>
          <a:prstGeom prst="rect">
            <a:avLst/>
          </a:prstGeom>
          <a:noFill/>
        </p:spPr>
        <p:txBody>
          <a:bodyPr wrap="square">
            <a:spAutoFit/>
          </a:bodyPr>
          <a:lstStyle/>
          <a:p>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1</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b="1" spc="100" dirty="0">
                <a:latin typeface="DFKai-SB" panose="03000509000000000000" pitchFamily="65" charset="-120"/>
                <a:ea typeface="DFKai-SB" panose="03000509000000000000" pitchFamily="65" charset="-120"/>
              </a:rPr>
              <a:t>基本</a:t>
            </a:r>
            <a:r>
              <a:rPr lang="zh-TW" altLang="en-US" sz="2800" b="1" spc="100" dirty="0">
                <a:latin typeface="DFKai-SB" panose="03000509000000000000" pitchFamily="65" charset="-120"/>
                <a:ea typeface="DFKai-SB" panose="03000509000000000000" pitchFamily="65" charset="-120"/>
              </a:rPr>
              <a:t>的資訊素養能力 </a:t>
            </a:r>
            <a:endParaRPr lang="zh-CN" altLang="en-US" sz="2800" b="1" spc="100" dirty="0">
              <a:latin typeface="DFKai-SB" panose="03000509000000000000" pitchFamily="65" charset="-120"/>
              <a:ea typeface="DFKai-SB" panose="03000509000000000000" pitchFamily="65" charset="-120"/>
            </a:endParaRPr>
          </a:p>
        </p:txBody>
      </p:sp>
      <p:sp>
        <p:nvSpPr>
          <p:cNvPr id="17" name="Freeform 5">
            <a:extLst>
              <a:ext uri="{FF2B5EF4-FFF2-40B4-BE49-F238E27FC236}">
                <a16:creationId xmlns:a16="http://schemas.microsoft.com/office/drawing/2014/main" id="{189664E9-C725-40C7-B59B-028497C74444}"/>
              </a:ext>
            </a:extLst>
          </p:cNvPr>
          <p:cNvSpPr/>
          <p:nvPr/>
        </p:nvSpPr>
        <p:spPr bwMode="auto">
          <a:xfrm>
            <a:off x="596294" y="180286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grpSp>
        <p:nvGrpSpPr>
          <p:cNvPr id="18" name="组合 17">
            <a:extLst>
              <a:ext uri="{FF2B5EF4-FFF2-40B4-BE49-F238E27FC236}">
                <a16:creationId xmlns:a16="http://schemas.microsoft.com/office/drawing/2014/main" id="{109827AF-2E81-4885-AFDE-7B0FE130361C}"/>
              </a:ext>
            </a:extLst>
          </p:cNvPr>
          <p:cNvGrpSpPr/>
          <p:nvPr/>
        </p:nvGrpSpPr>
        <p:grpSpPr>
          <a:xfrm>
            <a:off x="236901" y="2534447"/>
            <a:ext cx="11955099" cy="1235304"/>
            <a:chOff x="541470" y="2172616"/>
            <a:chExt cx="11955099" cy="1235304"/>
          </a:xfrm>
        </p:grpSpPr>
        <p:sp>
          <p:nvSpPr>
            <p:cNvPr id="19" name="任意多边形: 形状 18">
              <a:extLst>
                <a:ext uri="{FF2B5EF4-FFF2-40B4-BE49-F238E27FC236}">
                  <a16:creationId xmlns:a16="http://schemas.microsoft.com/office/drawing/2014/main" id="{BD7D7D48-4BCE-4C24-979A-C250C39334B5}"/>
                </a:ext>
              </a:extLst>
            </p:cNvPr>
            <p:cNvSpPr/>
            <p:nvPr/>
          </p:nvSpPr>
          <p:spPr>
            <a:xfrm>
              <a:off x="541470" y="2172616"/>
              <a:ext cx="3377619" cy="1235304"/>
            </a:xfrm>
            <a:custGeom>
              <a:avLst/>
              <a:gdLst>
                <a:gd name="connsiteX0" fmla="*/ 0 w 3088260"/>
                <a:gd name="connsiteY0" fmla="*/ 0 h 1235304"/>
                <a:gd name="connsiteX1" fmla="*/ 2470608 w 3088260"/>
                <a:gd name="connsiteY1" fmla="*/ 0 h 1235304"/>
                <a:gd name="connsiteX2" fmla="*/ 3088260 w 3088260"/>
                <a:gd name="connsiteY2" fmla="*/ 617652 h 1235304"/>
                <a:gd name="connsiteX3" fmla="*/ 2470608 w 3088260"/>
                <a:gd name="connsiteY3" fmla="*/ 1235304 h 1235304"/>
                <a:gd name="connsiteX4" fmla="*/ 0 w 3088260"/>
                <a:gd name="connsiteY4" fmla="*/ 1235304 h 1235304"/>
                <a:gd name="connsiteX5" fmla="*/ 617652 w 3088260"/>
                <a:gd name="connsiteY5" fmla="*/ 617652 h 1235304"/>
                <a:gd name="connsiteX6" fmla="*/ 0 w 3088260"/>
                <a:gd name="connsiteY6" fmla="*/ 0 h 123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8260" h="1235304">
                  <a:moveTo>
                    <a:pt x="0" y="0"/>
                  </a:moveTo>
                  <a:lnTo>
                    <a:pt x="2470608" y="0"/>
                  </a:lnTo>
                  <a:lnTo>
                    <a:pt x="3088260" y="617652"/>
                  </a:lnTo>
                  <a:lnTo>
                    <a:pt x="2470608" y="1235304"/>
                  </a:lnTo>
                  <a:lnTo>
                    <a:pt x="0" y="1235304"/>
                  </a:lnTo>
                  <a:lnTo>
                    <a:pt x="617652" y="617652"/>
                  </a:lnTo>
                  <a:lnTo>
                    <a:pt x="0" y="0"/>
                  </a:lnTo>
                  <a:close/>
                </a:path>
              </a:pathLst>
            </a:custGeom>
            <a:solidFill>
              <a:schemeClr val="accent2">
                <a:lumMod val="40000"/>
                <a:lumOff val="60000"/>
              </a:schemeClr>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705663" tIns="29337" rIns="646989" bIns="29337" numCol="1" spcCol="1270" anchor="ctr" anchorCtr="0">
              <a:noAutofit/>
            </a:bodyPr>
            <a:lstStyle/>
            <a:p>
              <a:pPr marL="0" lvl="0" indent="0" algn="l" defTabSz="977900">
                <a:lnSpc>
                  <a:spcPct val="90000"/>
                </a:lnSpc>
                <a:spcBef>
                  <a:spcPct val="0"/>
                </a:spcBef>
                <a:spcAft>
                  <a:spcPct val="35000"/>
                </a:spcAft>
                <a:buNone/>
              </a:pPr>
              <a:r>
                <a:rPr lang="zh-TW" altLang="en-US" sz="2200" kern="1200" spc="100" dirty="0">
                  <a:solidFill>
                    <a:schemeClr val="tx1"/>
                  </a:solidFill>
                  <a:latin typeface="DFKai-SB" panose="03000509000000000000" pitchFamily="65" charset="-120"/>
                  <a:ea typeface="DFKai-SB" panose="03000509000000000000" pitchFamily="65" charset="-120"/>
                </a:rPr>
                <a:t>識別和定義對資訊的需求 </a:t>
              </a:r>
              <a:endParaRPr lang="zh-CN" altLang="en-US" sz="2200" kern="1200" spc="100" dirty="0">
                <a:solidFill>
                  <a:schemeClr val="tx1"/>
                </a:solidFill>
                <a:latin typeface="DFKai-SB" panose="03000509000000000000" pitchFamily="65" charset="-120"/>
                <a:ea typeface="DFKai-SB" panose="03000509000000000000" pitchFamily="65" charset="-120"/>
              </a:endParaRPr>
            </a:p>
          </p:txBody>
        </p:sp>
        <p:sp>
          <p:nvSpPr>
            <p:cNvPr id="20" name="任意多边形: 形状 19">
              <a:extLst>
                <a:ext uri="{FF2B5EF4-FFF2-40B4-BE49-F238E27FC236}">
                  <a16:creationId xmlns:a16="http://schemas.microsoft.com/office/drawing/2014/main" id="{7564F6EF-83B4-4C3F-B373-070F13D50C8E}"/>
                </a:ext>
              </a:extLst>
            </p:cNvPr>
            <p:cNvSpPr/>
            <p:nvPr/>
          </p:nvSpPr>
          <p:spPr>
            <a:xfrm>
              <a:off x="3516720" y="2172616"/>
              <a:ext cx="3088260" cy="1235304"/>
            </a:xfrm>
            <a:custGeom>
              <a:avLst/>
              <a:gdLst>
                <a:gd name="connsiteX0" fmla="*/ 0 w 3088260"/>
                <a:gd name="connsiteY0" fmla="*/ 0 h 1235304"/>
                <a:gd name="connsiteX1" fmla="*/ 2470608 w 3088260"/>
                <a:gd name="connsiteY1" fmla="*/ 0 h 1235304"/>
                <a:gd name="connsiteX2" fmla="*/ 3088260 w 3088260"/>
                <a:gd name="connsiteY2" fmla="*/ 617652 h 1235304"/>
                <a:gd name="connsiteX3" fmla="*/ 2470608 w 3088260"/>
                <a:gd name="connsiteY3" fmla="*/ 1235304 h 1235304"/>
                <a:gd name="connsiteX4" fmla="*/ 0 w 3088260"/>
                <a:gd name="connsiteY4" fmla="*/ 1235304 h 1235304"/>
                <a:gd name="connsiteX5" fmla="*/ 617652 w 3088260"/>
                <a:gd name="connsiteY5" fmla="*/ 617652 h 1235304"/>
                <a:gd name="connsiteX6" fmla="*/ 0 w 3088260"/>
                <a:gd name="connsiteY6" fmla="*/ 0 h 123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8260" h="1235304">
                  <a:moveTo>
                    <a:pt x="0" y="0"/>
                  </a:moveTo>
                  <a:lnTo>
                    <a:pt x="2470608" y="0"/>
                  </a:lnTo>
                  <a:lnTo>
                    <a:pt x="3088260" y="617652"/>
                  </a:lnTo>
                  <a:lnTo>
                    <a:pt x="2470608" y="1235304"/>
                  </a:lnTo>
                  <a:lnTo>
                    <a:pt x="0" y="1235304"/>
                  </a:lnTo>
                  <a:lnTo>
                    <a:pt x="617652" y="617652"/>
                  </a:lnTo>
                  <a:lnTo>
                    <a:pt x="0" y="0"/>
                  </a:lnTo>
                  <a:close/>
                </a:path>
              </a:pathLst>
            </a:custGeom>
            <a:solidFill>
              <a:schemeClr val="accent4">
                <a:lumMod val="40000"/>
                <a:lumOff val="60000"/>
              </a:schemeClr>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705663" tIns="29337" rIns="646989" bIns="29337" numCol="1" spcCol="1270" anchor="ctr" anchorCtr="0">
              <a:noAutofit/>
            </a:bodyPr>
            <a:lstStyle/>
            <a:p>
              <a:pPr marL="0" lvl="0" indent="0" algn="l" defTabSz="977900">
                <a:lnSpc>
                  <a:spcPct val="90000"/>
                </a:lnSpc>
                <a:spcBef>
                  <a:spcPct val="0"/>
                </a:spcBef>
                <a:spcAft>
                  <a:spcPct val="35000"/>
                </a:spcAft>
                <a:buNone/>
              </a:pPr>
              <a:r>
                <a:rPr lang="zh-TW" altLang="en-US" sz="2200" kern="1200" spc="100" dirty="0">
                  <a:solidFill>
                    <a:schemeClr val="tx1"/>
                  </a:solidFill>
                  <a:latin typeface="DFKai-SB" panose="03000509000000000000" pitchFamily="65" charset="-120"/>
                  <a:ea typeface="DFKai-SB" panose="03000509000000000000" pitchFamily="65" charset="-120"/>
                </a:rPr>
                <a:t>找出和獲取</a:t>
              </a:r>
              <a:r>
                <a:rPr lang="en-US" altLang="zh-TW" sz="2200" kern="1200" spc="100" dirty="0">
                  <a:solidFill>
                    <a:schemeClr val="tx1"/>
                  </a:solidFill>
                  <a:latin typeface="DFKai-SB" panose="03000509000000000000" pitchFamily="65" charset="-120"/>
                  <a:ea typeface="DFKai-SB" panose="03000509000000000000" pitchFamily="65" charset="-120"/>
                </a:rPr>
                <a:t/>
              </a:r>
              <a:br>
                <a:rPr lang="en-US" altLang="zh-TW" sz="2200" kern="1200" spc="100" dirty="0">
                  <a:solidFill>
                    <a:schemeClr val="tx1"/>
                  </a:solidFill>
                  <a:latin typeface="DFKai-SB" panose="03000509000000000000" pitchFamily="65" charset="-120"/>
                  <a:ea typeface="DFKai-SB" panose="03000509000000000000" pitchFamily="65" charset="-120"/>
                </a:rPr>
              </a:br>
              <a:r>
                <a:rPr lang="zh-TW" altLang="en-US" sz="2200" kern="1200" spc="100" dirty="0">
                  <a:solidFill>
                    <a:schemeClr val="tx1"/>
                  </a:solidFill>
                  <a:latin typeface="DFKai-SB" panose="03000509000000000000" pitchFamily="65" charset="-120"/>
                  <a:ea typeface="DFKai-SB" panose="03000509000000000000" pitchFamily="65" charset="-120"/>
                </a:rPr>
                <a:t>相關資訊 </a:t>
              </a:r>
              <a:endParaRPr lang="zh-CN" altLang="en-US" sz="2200" kern="1200" spc="100" dirty="0">
                <a:solidFill>
                  <a:schemeClr val="tx1"/>
                </a:solidFill>
                <a:latin typeface="DFKai-SB" panose="03000509000000000000" pitchFamily="65" charset="-120"/>
                <a:ea typeface="DFKai-SB" panose="03000509000000000000" pitchFamily="65" charset="-120"/>
              </a:endParaRPr>
            </a:p>
          </p:txBody>
        </p:sp>
        <p:sp>
          <p:nvSpPr>
            <p:cNvPr id="21" name="任意多边形: 形状 20">
              <a:extLst>
                <a:ext uri="{FF2B5EF4-FFF2-40B4-BE49-F238E27FC236}">
                  <a16:creationId xmlns:a16="http://schemas.microsoft.com/office/drawing/2014/main" id="{4B9E7EBA-1A28-480C-B226-98354195007D}"/>
                </a:ext>
              </a:extLst>
            </p:cNvPr>
            <p:cNvSpPr/>
            <p:nvPr/>
          </p:nvSpPr>
          <p:spPr>
            <a:xfrm>
              <a:off x="6259036" y="2172616"/>
              <a:ext cx="3411205" cy="1235304"/>
            </a:xfrm>
            <a:custGeom>
              <a:avLst/>
              <a:gdLst>
                <a:gd name="connsiteX0" fmla="*/ 0 w 3088260"/>
                <a:gd name="connsiteY0" fmla="*/ 0 h 1235304"/>
                <a:gd name="connsiteX1" fmla="*/ 2470608 w 3088260"/>
                <a:gd name="connsiteY1" fmla="*/ 0 h 1235304"/>
                <a:gd name="connsiteX2" fmla="*/ 3088260 w 3088260"/>
                <a:gd name="connsiteY2" fmla="*/ 617652 h 1235304"/>
                <a:gd name="connsiteX3" fmla="*/ 2470608 w 3088260"/>
                <a:gd name="connsiteY3" fmla="*/ 1235304 h 1235304"/>
                <a:gd name="connsiteX4" fmla="*/ 0 w 3088260"/>
                <a:gd name="connsiteY4" fmla="*/ 1235304 h 1235304"/>
                <a:gd name="connsiteX5" fmla="*/ 617652 w 3088260"/>
                <a:gd name="connsiteY5" fmla="*/ 617652 h 1235304"/>
                <a:gd name="connsiteX6" fmla="*/ 0 w 3088260"/>
                <a:gd name="connsiteY6" fmla="*/ 0 h 123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8260" h="1235304">
                  <a:moveTo>
                    <a:pt x="0" y="0"/>
                  </a:moveTo>
                  <a:lnTo>
                    <a:pt x="2470608" y="0"/>
                  </a:lnTo>
                  <a:lnTo>
                    <a:pt x="3088260" y="617652"/>
                  </a:lnTo>
                  <a:lnTo>
                    <a:pt x="2470608" y="1235304"/>
                  </a:lnTo>
                  <a:lnTo>
                    <a:pt x="0" y="1235304"/>
                  </a:lnTo>
                  <a:lnTo>
                    <a:pt x="617652" y="617652"/>
                  </a:lnTo>
                  <a:lnTo>
                    <a:pt x="0" y="0"/>
                  </a:lnTo>
                  <a:close/>
                </a:path>
              </a:pathLst>
            </a:custGeom>
            <a:solidFill>
              <a:schemeClr val="accent5">
                <a:lumMod val="40000"/>
                <a:lumOff val="60000"/>
              </a:schemeClr>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705663" tIns="29337" rIns="646989" bIns="29337" numCol="1" spcCol="1270" anchor="ctr" anchorCtr="0">
              <a:noAutofit/>
            </a:bodyPr>
            <a:lstStyle/>
            <a:p>
              <a:pPr lvl="0" defTabSz="977900">
                <a:lnSpc>
                  <a:spcPct val="90000"/>
                </a:lnSpc>
                <a:spcBef>
                  <a:spcPct val="0"/>
                </a:spcBef>
                <a:spcAft>
                  <a:spcPct val="35000"/>
                </a:spcAft>
              </a:pPr>
              <a:r>
                <a:rPr lang="zh-TW" altLang="en-US" sz="2200" spc="100" dirty="0">
                  <a:solidFill>
                    <a:schemeClr val="tx1"/>
                  </a:solidFill>
                  <a:latin typeface="DFKai-SB" panose="03000509000000000000" pitchFamily="65" charset="-120"/>
                  <a:ea typeface="DFKai-SB" panose="03000509000000000000" pitchFamily="65" charset="-120"/>
                </a:rPr>
                <a:t>評估資訊、媒體內容和資訊來源／提供者</a:t>
              </a:r>
              <a:endParaRPr lang="zh-CN" altLang="en-US" sz="2200" kern="1200" spc="100" dirty="0">
                <a:solidFill>
                  <a:schemeClr val="tx1"/>
                </a:solidFill>
                <a:latin typeface="DFKai-SB" panose="03000509000000000000" pitchFamily="65" charset="-120"/>
                <a:ea typeface="DFKai-SB" panose="03000509000000000000" pitchFamily="65" charset="-120"/>
              </a:endParaRPr>
            </a:p>
          </p:txBody>
        </p:sp>
        <p:sp>
          <p:nvSpPr>
            <p:cNvPr id="22" name="任意多边形: 形状 21">
              <a:extLst>
                <a:ext uri="{FF2B5EF4-FFF2-40B4-BE49-F238E27FC236}">
                  <a16:creationId xmlns:a16="http://schemas.microsoft.com/office/drawing/2014/main" id="{86079079-5CC5-4DEB-9647-1C812ED753EA}"/>
                </a:ext>
              </a:extLst>
            </p:cNvPr>
            <p:cNvSpPr/>
            <p:nvPr/>
          </p:nvSpPr>
          <p:spPr>
            <a:xfrm>
              <a:off x="9283071" y="2172616"/>
              <a:ext cx="3213498" cy="1235304"/>
            </a:xfrm>
            <a:custGeom>
              <a:avLst/>
              <a:gdLst>
                <a:gd name="connsiteX0" fmla="*/ 0 w 3088260"/>
                <a:gd name="connsiteY0" fmla="*/ 0 h 1235304"/>
                <a:gd name="connsiteX1" fmla="*/ 2470608 w 3088260"/>
                <a:gd name="connsiteY1" fmla="*/ 0 h 1235304"/>
                <a:gd name="connsiteX2" fmla="*/ 3088260 w 3088260"/>
                <a:gd name="connsiteY2" fmla="*/ 617652 h 1235304"/>
                <a:gd name="connsiteX3" fmla="*/ 2470608 w 3088260"/>
                <a:gd name="connsiteY3" fmla="*/ 1235304 h 1235304"/>
                <a:gd name="connsiteX4" fmla="*/ 0 w 3088260"/>
                <a:gd name="connsiteY4" fmla="*/ 1235304 h 1235304"/>
                <a:gd name="connsiteX5" fmla="*/ 617652 w 3088260"/>
                <a:gd name="connsiteY5" fmla="*/ 617652 h 1235304"/>
                <a:gd name="connsiteX6" fmla="*/ 0 w 3088260"/>
                <a:gd name="connsiteY6" fmla="*/ 0 h 123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8260" h="1235304">
                  <a:moveTo>
                    <a:pt x="0" y="0"/>
                  </a:moveTo>
                  <a:lnTo>
                    <a:pt x="2470608" y="0"/>
                  </a:lnTo>
                  <a:lnTo>
                    <a:pt x="3088260" y="617652"/>
                  </a:lnTo>
                  <a:lnTo>
                    <a:pt x="2470608" y="1235304"/>
                  </a:lnTo>
                  <a:lnTo>
                    <a:pt x="0" y="1235304"/>
                  </a:lnTo>
                  <a:lnTo>
                    <a:pt x="617652" y="617652"/>
                  </a:lnTo>
                  <a:lnTo>
                    <a:pt x="0" y="0"/>
                  </a:lnTo>
                  <a:close/>
                </a:path>
              </a:pathLst>
            </a:custGeom>
            <a:solidFill>
              <a:schemeClr val="accent6">
                <a:lumMod val="40000"/>
                <a:lumOff val="60000"/>
              </a:schemeClr>
            </a:solid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705663" tIns="29337" rIns="646989" bIns="29337" numCol="1" spcCol="1270" anchor="ctr" anchorCtr="0">
              <a:noAutofit/>
            </a:bodyPr>
            <a:lstStyle/>
            <a:p>
              <a:pPr defTabSz="977900">
                <a:lnSpc>
                  <a:spcPct val="90000"/>
                </a:lnSpc>
                <a:spcBef>
                  <a:spcPct val="0"/>
                </a:spcBef>
                <a:spcAft>
                  <a:spcPct val="35000"/>
                </a:spcAft>
              </a:pPr>
              <a:r>
                <a:rPr lang="zh-TW" altLang="en-US" sz="2200" spc="100" dirty="0">
                  <a:solidFill>
                    <a:schemeClr val="tx1"/>
                  </a:solidFill>
                  <a:latin typeface="DFKai-SB" panose="03000509000000000000" pitchFamily="65" charset="-120"/>
                  <a:ea typeface="DFKai-SB" panose="03000509000000000000" pitchFamily="65" charset="-120"/>
                </a:rPr>
                <a:t>提取和整理資訊、產生及表達新意念</a:t>
              </a:r>
              <a:endParaRPr lang="zh-CN" altLang="en-US" sz="2200" kern="1200" spc="100" dirty="0">
                <a:solidFill>
                  <a:schemeClr val="tx1"/>
                </a:solidFill>
                <a:latin typeface="DFKai-SB" panose="03000509000000000000" pitchFamily="65" charset="-120"/>
                <a:ea typeface="DFKai-SB" panose="03000509000000000000" pitchFamily="65" charset="-120"/>
              </a:endParaRPr>
            </a:p>
          </p:txBody>
        </p:sp>
      </p:grpSp>
      <p:grpSp>
        <p:nvGrpSpPr>
          <p:cNvPr id="27" name="组合 26">
            <a:extLst>
              <a:ext uri="{FF2B5EF4-FFF2-40B4-BE49-F238E27FC236}">
                <a16:creationId xmlns:a16="http://schemas.microsoft.com/office/drawing/2014/main" id="{4B3E05D9-A41E-42F7-AB7A-655EC6848338}"/>
              </a:ext>
            </a:extLst>
          </p:cNvPr>
          <p:cNvGrpSpPr/>
          <p:nvPr/>
        </p:nvGrpSpPr>
        <p:grpSpPr>
          <a:xfrm>
            <a:off x="5679154" y="3879334"/>
            <a:ext cx="2731692" cy="1901122"/>
            <a:chOff x="5520900" y="3246011"/>
            <a:chExt cx="2731692" cy="1901122"/>
          </a:xfrm>
        </p:grpSpPr>
        <p:sp>
          <p:nvSpPr>
            <p:cNvPr id="24" name="思想气泡: 云 23">
              <a:extLst>
                <a:ext uri="{FF2B5EF4-FFF2-40B4-BE49-F238E27FC236}">
                  <a16:creationId xmlns:a16="http://schemas.microsoft.com/office/drawing/2014/main" id="{3731F61C-85C5-4592-B776-BE19DDCEF7AB}"/>
                </a:ext>
              </a:extLst>
            </p:cNvPr>
            <p:cNvSpPr/>
            <p:nvPr/>
          </p:nvSpPr>
          <p:spPr>
            <a:xfrm>
              <a:off x="5520900" y="3246011"/>
              <a:ext cx="2731692" cy="1901122"/>
            </a:xfrm>
            <a:prstGeom prst="cloudCallout">
              <a:avLst>
                <a:gd name="adj1" fmla="val -78299"/>
                <a:gd name="adj2" fmla="val 2123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800" b="1" dirty="0"/>
            </a:p>
          </p:txBody>
        </p:sp>
        <p:pic>
          <p:nvPicPr>
            <p:cNvPr id="29" name="图形 28" descr="QR 代码 纯色填充">
              <a:extLst>
                <a:ext uri="{FF2B5EF4-FFF2-40B4-BE49-F238E27FC236}">
                  <a16:creationId xmlns:a16="http://schemas.microsoft.com/office/drawing/2014/main" id="{D9645CC2-6FBF-42E8-A340-9DD15C7455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658296" y="4393411"/>
              <a:ext cx="522053" cy="522053"/>
            </a:xfrm>
            <a:prstGeom prst="rect">
              <a:avLst/>
            </a:prstGeom>
          </p:spPr>
        </p:pic>
        <p:pic>
          <p:nvPicPr>
            <p:cNvPr id="31" name="图形 30" descr="报纸 轮廓">
              <a:extLst>
                <a:ext uri="{FF2B5EF4-FFF2-40B4-BE49-F238E27FC236}">
                  <a16:creationId xmlns:a16="http://schemas.microsoft.com/office/drawing/2014/main" id="{9F71EF73-060C-418B-ABD3-3B1FEB7105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544428" y="3379169"/>
              <a:ext cx="635921" cy="635921"/>
            </a:xfrm>
            <a:prstGeom prst="rect">
              <a:avLst/>
            </a:prstGeom>
          </p:spPr>
        </p:pic>
        <p:pic>
          <p:nvPicPr>
            <p:cNvPr id="32" name="图形 31" descr="书架上的书籍 轮廓">
              <a:extLst>
                <a:ext uri="{FF2B5EF4-FFF2-40B4-BE49-F238E27FC236}">
                  <a16:creationId xmlns:a16="http://schemas.microsoft.com/office/drawing/2014/main" id="{DB049EE4-A654-4891-8AEA-C2FEA95A144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412248" y="3713290"/>
              <a:ext cx="635921" cy="635921"/>
            </a:xfrm>
            <a:prstGeom prst="rect">
              <a:avLst/>
            </a:prstGeom>
          </p:spPr>
        </p:pic>
        <p:pic>
          <p:nvPicPr>
            <p:cNvPr id="33" name="图形 32" descr="在线网络 轮廓">
              <a:extLst>
                <a:ext uri="{FF2B5EF4-FFF2-40B4-BE49-F238E27FC236}">
                  <a16:creationId xmlns:a16="http://schemas.microsoft.com/office/drawing/2014/main" id="{6AAFBC8F-BDC7-43BF-8EBB-8D6D12DE7C3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772121" y="3826535"/>
              <a:ext cx="740073" cy="740073"/>
            </a:xfrm>
            <a:prstGeom prst="rect">
              <a:avLst/>
            </a:prstGeom>
          </p:spPr>
        </p:pic>
        <p:sp>
          <p:nvSpPr>
            <p:cNvPr id="34" name="文本框 33">
              <a:extLst>
                <a:ext uri="{FF2B5EF4-FFF2-40B4-BE49-F238E27FC236}">
                  <a16:creationId xmlns:a16="http://schemas.microsoft.com/office/drawing/2014/main" id="{BC6BE42D-4151-4B86-B4DA-7F4FAADFD02F}"/>
                </a:ext>
              </a:extLst>
            </p:cNvPr>
            <p:cNvSpPr txBox="1"/>
            <p:nvPr/>
          </p:nvSpPr>
          <p:spPr>
            <a:xfrm>
              <a:off x="6304519" y="3996517"/>
              <a:ext cx="1159709" cy="400110"/>
            </a:xfrm>
            <a:prstGeom prst="rect">
              <a:avLst/>
            </a:prstGeom>
            <a:noFill/>
          </p:spPr>
          <p:txBody>
            <a:bodyPr wrap="square">
              <a:spAutoFit/>
            </a:bodyPr>
            <a:lstStyle/>
            <a:p>
              <a:pPr algn="ctr"/>
              <a:r>
                <a:rPr lang="zh-CN" altLang="en-US" sz="2000" b="1" dirty="0">
                  <a:latin typeface="DFKai-SB" panose="03000509000000000000" pitchFamily="65" charset="-120"/>
                  <a:ea typeface="DFKai-SB" panose="03000509000000000000" pitchFamily="65" charset="-120"/>
                </a:rPr>
                <a:t>？？？</a:t>
              </a:r>
            </a:p>
          </p:txBody>
        </p:sp>
      </p:grpSp>
      <p:sp>
        <p:nvSpPr>
          <p:cNvPr id="26" name="文字方塊 25">
            <a:extLst>
              <a:ext uri="{FF2B5EF4-FFF2-40B4-BE49-F238E27FC236}">
                <a16:creationId xmlns:a16="http://schemas.microsoft.com/office/drawing/2014/main" id="{D8FD1835-AE4E-45D3-9001-1B1264F86F27}"/>
              </a:ext>
            </a:extLst>
          </p:cNvPr>
          <p:cNvSpPr txBox="1"/>
          <p:nvPr/>
        </p:nvSpPr>
        <p:spPr>
          <a:xfrm>
            <a:off x="359972" y="5982305"/>
            <a:ext cx="11188990" cy="830997"/>
          </a:xfrm>
          <a:prstGeom prst="rect">
            <a:avLst/>
          </a:prstGeom>
          <a:noFill/>
        </p:spPr>
        <p:txBody>
          <a:bodyPr wrap="square" rtlCol="0">
            <a:spAutoFit/>
          </a:bodyPr>
          <a:lstStyle/>
          <a:p>
            <a:r>
              <a:rPr lang="zh-TW" altLang="en-US" sz="1600" dirty="0" smtClean="0">
                <a:latin typeface="標楷體" panose="03000509000000000000" pitchFamily="65" charset="-120"/>
                <a:ea typeface="標楷體" panose="03000509000000000000" pitchFamily="65" charset="-120"/>
              </a:rPr>
              <a:t>參考資料：</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香港學生資訊素養</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學習架構（更新版）（擬定稿） </a:t>
            </a:r>
            <a:endPar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600" dirty="0" smtClean="0">
                <a:latin typeface="標楷體" panose="03000509000000000000" pitchFamily="65" charset="-120"/>
                <a:ea typeface="標楷體" panose="03000509000000000000" pitchFamily="65" charset="-12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https://www.edb.gov.hk/attachment/tc/edu-system/primary-secondary/applicable-to-primary-secondary/it-in-edu/Information-Literacy/IL_learningFramework/IL_Framework(UpdatedVersion)(Draft)(CH).pdf</a:t>
            </a:r>
            <a:r>
              <a:rPr lang="en-US" altLang="zh-TW" sz="1600" dirty="0" smtClean="0">
                <a:latin typeface="標楷體" panose="03000509000000000000" pitchFamily="65" charset="-120"/>
                <a:ea typeface="標楷體" panose="03000509000000000000" pitchFamily="65" charset="-120"/>
              </a:rPr>
              <a:t>)</a:t>
            </a:r>
            <a:endParaRPr lang="zh-HK" altLang="en-US" sz="1600" dirty="0">
              <a:latin typeface="標楷體" panose="03000509000000000000" pitchFamily="65" charset="-120"/>
              <a:ea typeface="標楷體" panose="03000509000000000000" pitchFamily="65" charset="-120"/>
            </a:endParaRPr>
          </a:p>
        </p:txBody>
      </p:sp>
      <p:sp>
        <p:nvSpPr>
          <p:cNvPr id="2" name="矩形 1"/>
          <p:cNvSpPr/>
          <p:nvPr/>
        </p:nvSpPr>
        <p:spPr>
          <a:xfrm>
            <a:off x="381581" y="1005996"/>
            <a:ext cx="11312867" cy="523220"/>
          </a:xfrm>
          <a:prstGeom prst="rect">
            <a:avLst/>
          </a:prstGeom>
        </p:spPr>
        <p:txBody>
          <a:bodyPr wrap="square">
            <a:spAutoFit/>
          </a:bodyPr>
          <a:lstStyle/>
          <a:p>
            <a:r>
              <a:rPr lang="zh-TW" altLang="en-US" sz="2800" spc="100" dirty="0">
                <a:latin typeface="DFKai-SB" panose="03000509000000000000" pitchFamily="65" charset="-120"/>
                <a:ea typeface="DFKai-SB" panose="03000509000000000000" pitchFamily="65" charset="-120"/>
              </a:rPr>
              <a:t>資訊素養是促進學生有效及符合道德地使用資訊的相關能力及態度</a:t>
            </a:r>
            <a:r>
              <a:rPr lang="zh-CN" altLang="en-US" sz="2800" spc="100" dirty="0">
                <a:latin typeface="DFKai-SB" panose="03000509000000000000" pitchFamily="65" charset="-120"/>
                <a:ea typeface="DFKai-SB" panose="03000509000000000000" pitchFamily="65" charset="-120"/>
              </a:rPr>
              <a:t>。</a:t>
            </a:r>
            <a:endParaRPr lang="zh-HK" altLang="en-US" sz="2800" spc="100" dirty="0"/>
          </a:p>
        </p:txBody>
      </p:sp>
      <p:sp>
        <p:nvSpPr>
          <p:cNvPr id="30" name="任意多边形: 形状 8">
            <a:extLst>
              <a:ext uri="{FF2B5EF4-FFF2-40B4-BE49-F238E27FC236}">
                <a16:creationId xmlns:a16="http://schemas.microsoft.com/office/drawing/2014/main" id="{22B111C9-BB0C-4A9A-85CA-F0B51D4743BC}"/>
              </a:ext>
            </a:extLst>
          </p:cNvPr>
          <p:cNvSpPr/>
          <p:nvPr/>
        </p:nvSpPr>
        <p:spPr>
          <a:xfrm>
            <a:off x="2891246" y="302982"/>
            <a:ext cx="523431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spc="100" dirty="0" smtClean="0">
                <a:solidFill>
                  <a:srgbClr val="FFFFFF"/>
                </a:solidFill>
                <a:latin typeface="DFKai-SB" panose="03000509000000000000" pitchFamily="65" charset="-120"/>
                <a:ea typeface="DFKai-SB" panose="03000509000000000000" pitchFamily="65" charset="-120"/>
              </a:rPr>
              <a:t>資訊</a:t>
            </a:r>
            <a:r>
              <a:rPr lang="zh-CN" altLang="en-US" sz="4000" b="1" spc="100" dirty="0">
                <a:solidFill>
                  <a:srgbClr val="FFFFFF"/>
                </a:solidFill>
                <a:latin typeface="DFKai-SB" panose="03000509000000000000" pitchFamily="65" charset="-120"/>
                <a:ea typeface="DFKai-SB" panose="03000509000000000000" pitchFamily="65" charset="-120"/>
              </a:rPr>
              <a:t>素養</a:t>
            </a:r>
          </a:p>
        </p:txBody>
      </p:sp>
    </p:spTree>
    <p:extLst>
      <p:ext uri="{BB962C8B-B14F-4D97-AF65-F5344CB8AC3E}">
        <p14:creationId xmlns:p14="http://schemas.microsoft.com/office/powerpoint/2010/main" val="30634849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1F33A2A-4157-41EE-8E06-7A7475462B37}"/>
              </a:ext>
            </a:extLst>
          </p:cNvPr>
          <p:cNvSpPr txBox="1"/>
          <p:nvPr/>
        </p:nvSpPr>
        <p:spPr>
          <a:xfrm>
            <a:off x="952596" y="825861"/>
            <a:ext cx="9534906" cy="523220"/>
          </a:xfrm>
          <a:prstGeom prst="rect">
            <a:avLst/>
          </a:prstGeom>
          <a:noFill/>
        </p:spPr>
        <p:txBody>
          <a:bodyPr wrap="square">
            <a:spAutoFit/>
          </a:bodyPr>
          <a:lstStyle/>
          <a:p>
            <a:r>
              <a:rPr lang="en-US" altLang="zh-CN" sz="2800" b="1" dirty="0">
                <a:solidFill>
                  <a:srgbClr val="00B050"/>
                </a:solidFill>
                <a:latin typeface="DFKai-SB" panose="03000509000000000000" pitchFamily="65" charset="-120"/>
                <a:ea typeface="DFKai-SB" panose="03000509000000000000" pitchFamily="65" charset="-120"/>
              </a:rPr>
              <a:t> </a:t>
            </a:r>
            <a:r>
              <a:rPr lang="en-US" altLang="zh-CN" sz="2800" b="1" dirty="0">
                <a:latin typeface="DFKai-SB" panose="03000509000000000000" pitchFamily="65" charset="-120"/>
                <a:ea typeface="DFKai-SB" panose="03000509000000000000" pitchFamily="65" charset="-120"/>
              </a:rPr>
              <a:t>2. </a:t>
            </a:r>
            <a:r>
              <a:rPr lang="zh-TW" altLang="en-US" sz="2800" b="1" spc="100" dirty="0" smtClean="0">
                <a:latin typeface="DFKai-SB" panose="03000509000000000000" pitchFamily="65" charset="-120"/>
                <a:ea typeface="DFKai-SB" panose="03000509000000000000" pitchFamily="65" charset="-120"/>
              </a:rPr>
              <a:t>運用與分享資訊時考慮以下各項</a:t>
            </a:r>
            <a:r>
              <a:rPr lang="en-US" altLang="zh-TW" sz="2800" b="1" spc="100" dirty="0" smtClean="0">
                <a:latin typeface="DFKai-SB" panose="03000509000000000000" pitchFamily="65" charset="-120"/>
                <a:ea typeface="DFKai-SB" panose="03000509000000000000" pitchFamily="65" charset="-120"/>
              </a:rPr>
              <a:t>:</a:t>
            </a:r>
            <a:endParaRPr lang="zh-CN" altLang="en-US" sz="2800" b="1" spc="100" dirty="0">
              <a:latin typeface="DFKai-SB" panose="03000509000000000000" pitchFamily="65" charset="-120"/>
              <a:ea typeface="DFKai-SB" panose="03000509000000000000" pitchFamily="65" charset="-120"/>
            </a:endParaRPr>
          </a:p>
        </p:txBody>
      </p:sp>
      <p:sp>
        <p:nvSpPr>
          <p:cNvPr id="9" name="Freeform 5">
            <a:extLst>
              <a:ext uri="{FF2B5EF4-FFF2-40B4-BE49-F238E27FC236}">
                <a16:creationId xmlns:a16="http://schemas.microsoft.com/office/drawing/2014/main" id="{6DCBC351-DD47-4478-B2CB-6B2165CBCE38}"/>
              </a:ext>
            </a:extLst>
          </p:cNvPr>
          <p:cNvSpPr/>
          <p:nvPr/>
        </p:nvSpPr>
        <p:spPr bwMode="auto">
          <a:xfrm>
            <a:off x="506445" y="91010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grpSp>
        <p:nvGrpSpPr>
          <p:cNvPr id="3" name="群組 2">
            <a:extLst>
              <a:ext uri="{FF2B5EF4-FFF2-40B4-BE49-F238E27FC236}">
                <a16:creationId xmlns:a16="http://schemas.microsoft.com/office/drawing/2014/main" id="{249A49EC-D477-4787-AC64-3E6EF309D3CD}"/>
              </a:ext>
            </a:extLst>
          </p:cNvPr>
          <p:cNvGrpSpPr/>
          <p:nvPr/>
        </p:nvGrpSpPr>
        <p:grpSpPr>
          <a:xfrm>
            <a:off x="344029" y="1450717"/>
            <a:ext cx="11499627" cy="4709776"/>
            <a:chOff x="548638" y="1198316"/>
            <a:chExt cx="10968730" cy="5070103"/>
          </a:xfrm>
        </p:grpSpPr>
        <p:sp>
          <p:nvSpPr>
            <p:cNvPr id="44" name="矩形: 圆角 43">
              <a:extLst>
                <a:ext uri="{FF2B5EF4-FFF2-40B4-BE49-F238E27FC236}">
                  <a16:creationId xmlns:a16="http://schemas.microsoft.com/office/drawing/2014/main" id="{64795073-499A-4F2B-9A2F-E3B341A6B683}"/>
                </a:ext>
              </a:extLst>
            </p:cNvPr>
            <p:cNvSpPr/>
            <p:nvPr/>
          </p:nvSpPr>
          <p:spPr bwMode="auto">
            <a:xfrm>
              <a:off x="548638" y="1198316"/>
              <a:ext cx="10607112" cy="4390176"/>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5" name="矩形 44">
              <a:extLst>
                <a:ext uri="{FF2B5EF4-FFF2-40B4-BE49-F238E27FC236}">
                  <a16:creationId xmlns:a16="http://schemas.microsoft.com/office/drawing/2014/main" id="{DDEE76D5-4BEA-42ED-84E0-EFD7A5B2AC48}"/>
                </a:ext>
              </a:extLst>
            </p:cNvPr>
            <p:cNvSpPr/>
            <p:nvPr/>
          </p:nvSpPr>
          <p:spPr>
            <a:xfrm>
              <a:off x="635769" y="1340239"/>
              <a:ext cx="10881599" cy="486366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nvGrpSpPr>
            <p:cNvPr id="16" name="组合 15">
              <a:extLst>
                <a:ext uri="{FF2B5EF4-FFF2-40B4-BE49-F238E27FC236}">
                  <a16:creationId xmlns:a16="http://schemas.microsoft.com/office/drawing/2014/main" id="{01ABD154-5079-435F-A49C-10A5814E8D01}"/>
                </a:ext>
              </a:extLst>
            </p:cNvPr>
            <p:cNvGrpSpPr/>
            <p:nvPr/>
          </p:nvGrpSpPr>
          <p:grpSpPr>
            <a:xfrm>
              <a:off x="861784" y="1485966"/>
              <a:ext cx="10646112" cy="4782453"/>
              <a:chOff x="1109887" y="1367161"/>
              <a:chExt cx="10646112" cy="4782453"/>
            </a:xfrm>
          </p:grpSpPr>
          <p:sp>
            <p:nvSpPr>
              <p:cNvPr id="17" name="Block Arc 6">
                <a:extLst>
                  <a:ext uri="{FF2B5EF4-FFF2-40B4-BE49-F238E27FC236}">
                    <a16:creationId xmlns:a16="http://schemas.microsoft.com/office/drawing/2014/main" id="{828CBB97-63E0-4EF2-B9F1-3B06FE47293B}"/>
                  </a:ext>
                </a:extLst>
              </p:cNvPr>
              <p:cNvSpPr/>
              <p:nvPr/>
            </p:nvSpPr>
            <p:spPr>
              <a:xfrm>
                <a:off x="4132414" y="1367161"/>
                <a:ext cx="1371042" cy="1371044"/>
              </a:xfrm>
              <a:prstGeom prst="blockArc">
                <a:avLst>
                  <a:gd name="adj1" fmla="val 10800000"/>
                  <a:gd name="adj2" fmla="val 5445255"/>
                  <a:gd name="adj3" fmla="val 14593"/>
                </a:avLst>
              </a:prstGeom>
              <a:solidFill>
                <a:srgbClr val="FFBC0B"/>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sym typeface="Arial" panose="020B0604020202020204" pitchFamily="34" charset="0"/>
                </a:endParaRPr>
              </a:p>
            </p:txBody>
          </p:sp>
          <p:sp>
            <p:nvSpPr>
              <p:cNvPr id="18" name="Block Arc 7">
                <a:extLst>
                  <a:ext uri="{FF2B5EF4-FFF2-40B4-BE49-F238E27FC236}">
                    <a16:creationId xmlns:a16="http://schemas.microsoft.com/office/drawing/2014/main" id="{0A00CBA5-BB38-452A-AF47-3FEF2652C2D4}"/>
                  </a:ext>
                </a:extLst>
              </p:cNvPr>
              <p:cNvSpPr/>
              <p:nvPr/>
            </p:nvSpPr>
            <p:spPr>
              <a:xfrm rot="10800000">
                <a:off x="4132416" y="2533650"/>
                <a:ext cx="1371042" cy="1371044"/>
              </a:xfrm>
              <a:prstGeom prst="blockArc">
                <a:avLst>
                  <a:gd name="adj1" fmla="val 10800000"/>
                  <a:gd name="adj2" fmla="val 5445255"/>
                  <a:gd name="adj3" fmla="val 14593"/>
                </a:avLst>
              </a:prstGeom>
              <a:solidFill>
                <a:srgbClr val="F556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sym typeface="Arial" panose="020B0604020202020204" pitchFamily="34" charset="0"/>
                </a:endParaRPr>
              </a:p>
            </p:txBody>
          </p:sp>
          <p:sp>
            <p:nvSpPr>
              <p:cNvPr id="20" name="Block Arc 8">
                <a:extLst>
                  <a:ext uri="{FF2B5EF4-FFF2-40B4-BE49-F238E27FC236}">
                    <a16:creationId xmlns:a16="http://schemas.microsoft.com/office/drawing/2014/main" id="{839FAD9B-1AA7-4BD2-84A0-A05A2BCF7B3C}"/>
                  </a:ext>
                </a:extLst>
              </p:cNvPr>
              <p:cNvSpPr/>
              <p:nvPr/>
            </p:nvSpPr>
            <p:spPr>
              <a:xfrm>
                <a:off x="5310794" y="2542166"/>
                <a:ext cx="1371042" cy="1371044"/>
              </a:xfrm>
              <a:prstGeom prst="blockArc">
                <a:avLst>
                  <a:gd name="adj1" fmla="val 10800000"/>
                  <a:gd name="adj2" fmla="val 5445255"/>
                  <a:gd name="adj3" fmla="val 14593"/>
                </a:avLst>
              </a:prstGeom>
              <a:solidFill>
                <a:srgbClr val="FFBC0B"/>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sym typeface="Arial" panose="020B0604020202020204" pitchFamily="34" charset="0"/>
                </a:endParaRPr>
              </a:p>
            </p:txBody>
          </p:sp>
          <p:sp>
            <p:nvSpPr>
              <p:cNvPr id="22" name="Block Arc 9">
                <a:extLst>
                  <a:ext uri="{FF2B5EF4-FFF2-40B4-BE49-F238E27FC236}">
                    <a16:creationId xmlns:a16="http://schemas.microsoft.com/office/drawing/2014/main" id="{BD33EA17-BA4D-4072-B1DF-84BF9E674880}"/>
                  </a:ext>
                </a:extLst>
              </p:cNvPr>
              <p:cNvSpPr/>
              <p:nvPr/>
            </p:nvSpPr>
            <p:spPr>
              <a:xfrm rot="10800000">
                <a:off x="5310795" y="3718396"/>
                <a:ext cx="1371042" cy="1371044"/>
              </a:xfrm>
              <a:prstGeom prst="blockArc">
                <a:avLst>
                  <a:gd name="adj1" fmla="val 10800000"/>
                  <a:gd name="adj2" fmla="val 5445255"/>
                  <a:gd name="adj3" fmla="val 14593"/>
                </a:avLst>
              </a:prstGeom>
              <a:solidFill>
                <a:srgbClr val="F556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sym typeface="Arial" panose="020B0604020202020204" pitchFamily="34" charset="0"/>
                </a:endParaRPr>
              </a:p>
            </p:txBody>
          </p:sp>
          <p:sp>
            <p:nvSpPr>
              <p:cNvPr id="23" name="Block Arc 10">
                <a:extLst>
                  <a:ext uri="{FF2B5EF4-FFF2-40B4-BE49-F238E27FC236}">
                    <a16:creationId xmlns:a16="http://schemas.microsoft.com/office/drawing/2014/main" id="{5F33310E-C9FA-4023-AF70-23C34FB9B5F5}"/>
                  </a:ext>
                </a:extLst>
              </p:cNvPr>
              <p:cNvSpPr/>
              <p:nvPr/>
            </p:nvSpPr>
            <p:spPr>
              <a:xfrm>
                <a:off x="6480660" y="3726912"/>
                <a:ext cx="1371042" cy="1371044"/>
              </a:xfrm>
              <a:prstGeom prst="blockArc">
                <a:avLst>
                  <a:gd name="adj1" fmla="val 10800000"/>
                  <a:gd name="adj2" fmla="val 5445255"/>
                  <a:gd name="adj3" fmla="val 14593"/>
                </a:avLst>
              </a:prstGeom>
              <a:solidFill>
                <a:srgbClr val="FFBC0B"/>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sym typeface="Arial" panose="020B0604020202020204" pitchFamily="34" charset="0"/>
                </a:endParaRPr>
              </a:p>
            </p:txBody>
          </p:sp>
          <p:sp>
            <p:nvSpPr>
              <p:cNvPr id="27" name="Oval 11">
                <a:extLst>
                  <a:ext uri="{FF2B5EF4-FFF2-40B4-BE49-F238E27FC236}">
                    <a16:creationId xmlns:a16="http://schemas.microsoft.com/office/drawing/2014/main" id="{31F508CF-63B3-451E-A728-5A55ACD02A12}"/>
                  </a:ext>
                </a:extLst>
              </p:cNvPr>
              <p:cNvSpPr/>
              <p:nvPr/>
            </p:nvSpPr>
            <p:spPr>
              <a:xfrm>
                <a:off x="4494336" y="1729083"/>
                <a:ext cx="647200" cy="647200"/>
              </a:xfrm>
              <a:prstGeom prst="ellipse">
                <a:avLst/>
              </a:prstGeom>
              <a:solidFill>
                <a:srgbClr val="FFBC0B"/>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sym typeface="Arial" panose="020B0604020202020204" pitchFamily="34" charset="0"/>
                </a:endParaRPr>
              </a:p>
            </p:txBody>
          </p:sp>
          <p:sp>
            <p:nvSpPr>
              <p:cNvPr id="29" name="Oval 12">
                <a:extLst>
                  <a:ext uri="{FF2B5EF4-FFF2-40B4-BE49-F238E27FC236}">
                    <a16:creationId xmlns:a16="http://schemas.microsoft.com/office/drawing/2014/main" id="{F2AD0585-7C05-40BB-99C8-F877F86083D3}"/>
                  </a:ext>
                </a:extLst>
              </p:cNvPr>
              <p:cNvSpPr/>
              <p:nvPr/>
            </p:nvSpPr>
            <p:spPr>
              <a:xfrm>
                <a:off x="4498592" y="2895572"/>
                <a:ext cx="647200" cy="647200"/>
              </a:xfrm>
              <a:prstGeom prst="ellipse">
                <a:avLst/>
              </a:prstGeom>
              <a:solidFill>
                <a:srgbClr val="F556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sym typeface="Arial" panose="020B0604020202020204" pitchFamily="34" charset="0"/>
                </a:endParaRPr>
              </a:p>
            </p:txBody>
          </p:sp>
          <p:sp>
            <p:nvSpPr>
              <p:cNvPr id="31" name="Oval 13">
                <a:extLst>
                  <a:ext uri="{FF2B5EF4-FFF2-40B4-BE49-F238E27FC236}">
                    <a16:creationId xmlns:a16="http://schemas.microsoft.com/office/drawing/2014/main" id="{D90CD7BD-4553-4A40-833D-7ACEC3BEB845}"/>
                  </a:ext>
                </a:extLst>
              </p:cNvPr>
              <p:cNvSpPr/>
              <p:nvPr/>
            </p:nvSpPr>
            <p:spPr>
              <a:xfrm>
                <a:off x="5676972" y="2904087"/>
                <a:ext cx="647200" cy="647200"/>
              </a:xfrm>
              <a:prstGeom prst="ellipse">
                <a:avLst/>
              </a:prstGeom>
              <a:solidFill>
                <a:srgbClr val="FFBC0B"/>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sym typeface="Arial" panose="020B0604020202020204" pitchFamily="34" charset="0"/>
                </a:endParaRPr>
              </a:p>
            </p:txBody>
          </p:sp>
          <p:sp>
            <p:nvSpPr>
              <p:cNvPr id="32" name="Oval 14">
                <a:extLst>
                  <a:ext uri="{FF2B5EF4-FFF2-40B4-BE49-F238E27FC236}">
                    <a16:creationId xmlns:a16="http://schemas.microsoft.com/office/drawing/2014/main" id="{A2ADCC1E-BCCA-4FAB-BB8E-9F79CCE9A774}"/>
                  </a:ext>
                </a:extLst>
              </p:cNvPr>
              <p:cNvSpPr/>
              <p:nvPr/>
            </p:nvSpPr>
            <p:spPr>
              <a:xfrm>
                <a:off x="5676972" y="4088834"/>
                <a:ext cx="647200" cy="647200"/>
              </a:xfrm>
              <a:prstGeom prst="ellipse">
                <a:avLst/>
              </a:prstGeom>
              <a:solidFill>
                <a:srgbClr val="F556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sym typeface="Arial" panose="020B0604020202020204" pitchFamily="34" charset="0"/>
                </a:endParaRPr>
              </a:p>
            </p:txBody>
          </p:sp>
          <p:sp>
            <p:nvSpPr>
              <p:cNvPr id="33" name="Oval 15">
                <a:extLst>
                  <a:ext uri="{FF2B5EF4-FFF2-40B4-BE49-F238E27FC236}">
                    <a16:creationId xmlns:a16="http://schemas.microsoft.com/office/drawing/2014/main" id="{B688344E-C569-4727-B91B-1E30DB0E8954}"/>
                  </a:ext>
                </a:extLst>
              </p:cNvPr>
              <p:cNvSpPr/>
              <p:nvPr/>
            </p:nvSpPr>
            <p:spPr>
              <a:xfrm>
                <a:off x="6838324" y="4080316"/>
                <a:ext cx="647200" cy="647200"/>
              </a:xfrm>
              <a:prstGeom prst="ellipse">
                <a:avLst/>
              </a:prstGeom>
              <a:solidFill>
                <a:srgbClr val="FFBC0B"/>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sym typeface="Arial" panose="020B0604020202020204" pitchFamily="34" charset="0"/>
                </a:endParaRPr>
              </a:p>
            </p:txBody>
          </p:sp>
          <p:sp>
            <p:nvSpPr>
              <p:cNvPr id="34" name="TextBox 16">
                <a:extLst>
                  <a:ext uri="{FF2B5EF4-FFF2-40B4-BE49-F238E27FC236}">
                    <a16:creationId xmlns:a16="http://schemas.microsoft.com/office/drawing/2014/main" id="{33D353FF-33B2-4AE4-A8C5-E8D09DDD0B2C}"/>
                  </a:ext>
                </a:extLst>
              </p:cNvPr>
              <p:cNvSpPr txBox="1"/>
              <p:nvPr/>
            </p:nvSpPr>
            <p:spPr>
              <a:xfrm>
                <a:off x="5503456" y="1583677"/>
                <a:ext cx="5593632" cy="461665"/>
              </a:xfrm>
              <a:prstGeom prst="rect">
                <a:avLst/>
              </a:prstGeom>
              <a:noFill/>
            </p:spPr>
            <p:txBody>
              <a:bodyPr wrap="square" rtlCol="0">
                <a:spAutoFit/>
              </a:bodyPr>
              <a:lstStyle/>
              <a:p>
                <a:r>
                  <a:rPr lang="zh-TW" altLang="en-US" sz="2400" spc="100" dirty="0">
                    <a:latin typeface="DFKai-SB" panose="03000509000000000000" pitchFamily="65" charset="-120"/>
                    <a:ea typeface="DFKai-SB" panose="03000509000000000000" pitchFamily="65" charset="-120"/>
                  </a:rPr>
                  <a:t>尊重知識產權，包括版權</a:t>
                </a:r>
                <a:r>
                  <a:rPr lang="zh-TW" altLang="en-US" sz="2400" spc="100" dirty="0" smtClean="0">
                    <a:latin typeface="DFKai-SB" panose="03000509000000000000" pitchFamily="65" charset="-120"/>
                    <a:ea typeface="DFKai-SB" panose="03000509000000000000" pitchFamily="65" charset="-120"/>
                  </a:rPr>
                  <a:t>及共享</a:t>
                </a:r>
                <a:r>
                  <a:rPr lang="zh-TW" altLang="en-US" sz="2400" spc="100" dirty="0">
                    <a:latin typeface="DFKai-SB" panose="03000509000000000000" pitchFamily="65" charset="-120"/>
                    <a:ea typeface="DFKai-SB" panose="03000509000000000000" pitchFamily="65" charset="-120"/>
                  </a:rPr>
                  <a:t>創意</a:t>
                </a:r>
                <a:endParaRPr lang="zh-CN" altLang="en-US" sz="2400" spc="100" dirty="0">
                  <a:latin typeface="DFKai-SB" panose="03000509000000000000" pitchFamily="65" charset="-120"/>
                  <a:ea typeface="DFKai-SB" panose="03000509000000000000" pitchFamily="65" charset="-120"/>
                </a:endParaRPr>
              </a:p>
            </p:txBody>
          </p:sp>
          <p:sp>
            <p:nvSpPr>
              <p:cNvPr id="35" name="TextBox 17">
                <a:extLst>
                  <a:ext uri="{FF2B5EF4-FFF2-40B4-BE49-F238E27FC236}">
                    <a16:creationId xmlns:a16="http://schemas.microsoft.com/office/drawing/2014/main" id="{A51F87B1-8075-4FB3-96A2-6303E71D056C}"/>
                  </a:ext>
                </a:extLst>
              </p:cNvPr>
              <p:cNvSpPr txBox="1"/>
              <p:nvPr/>
            </p:nvSpPr>
            <p:spPr>
              <a:xfrm>
                <a:off x="6669896" y="2272765"/>
                <a:ext cx="4638196" cy="894573"/>
              </a:xfrm>
              <a:prstGeom prst="rect">
                <a:avLst/>
              </a:prstGeom>
              <a:noFill/>
            </p:spPr>
            <p:txBody>
              <a:bodyPr wrap="square" rtlCol="0">
                <a:spAutoFit/>
              </a:bodyPr>
              <a:lstStyle/>
              <a:p>
                <a:r>
                  <a:rPr lang="zh-TW" altLang="en-US" sz="2400" spc="100" dirty="0">
                    <a:latin typeface="DFKai-SB" panose="03000509000000000000" pitchFamily="65" charset="-120"/>
                    <a:ea typeface="DFKai-SB" panose="03000509000000000000" pitchFamily="65" charset="-120"/>
                  </a:rPr>
                  <a:t>提防互聯網上的潛在危險及風險</a:t>
                </a:r>
                <a:r>
                  <a:rPr lang="en-US" altLang="zh-TW" sz="2400" spc="100" dirty="0">
                    <a:latin typeface="DFKai-SB" panose="03000509000000000000" pitchFamily="65" charset="-120"/>
                    <a:ea typeface="DFKai-SB" panose="03000509000000000000" pitchFamily="65" charset="-120"/>
                  </a:rPr>
                  <a:t>(</a:t>
                </a:r>
                <a:r>
                  <a:rPr lang="zh-TW" altLang="en-US" sz="2400" spc="100" dirty="0">
                    <a:latin typeface="DFKai-SB" panose="03000509000000000000" pitchFamily="65" charset="-120"/>
                    <a:ea typeface="DFKai-SB" panose="03000509000000000000" pitchFamily="65" charset="-120"/>
                  </a:rPr>
                  <a:t>如網絡欺凌和侵犯</a:t>
                </a:r>
                <a:r>
                  <a:rPr lang="zh-TW" altLang="en-US" sz="2400" spc="100" dirty="0" smtClean="0">
                    <a:latin typeface="DFKai-SB" panose="03000509000000000000" pitchFamily="65" charset="-120"/>
                    <a:ea typeface="DFKai-SB" panose="03000509000000000000" pitchFamily="65" charset="-120"/>
                  </a:rPr>
                  <a:t>知識產權等</a:t>
                </a:r>
                <a:r>
                  <a:rPr lang="en-US" altLang="zh-TW" sz="2400" spc="100" dirty="0" smtClean="0">
                    <a:latin typeface="DFKai-SB" panose="03000509000000000000" pitchFamily="65" charset="-120"/>
                    <a:ea typeface="DFKai-SB" panose="03000509000000000000" pitchFamily="65" charset="-120"/>
                  </a:rPr>
                  <a:t>)</a:t>
                </a:r>
                <a:endParaRPr lang="en-US" altLang="zh-TW" sz="2400" spc="100" dirty="0">
                  <a:latin typeface="DFKai-SB" panose="03000509000000000000" pitchFamily="65" charset="-120"/>
                  <a:ea typeface="DFKai-SB" panose="03000509000000000000" pitchFamily="65" charset="-120"/>
                </a:endParaRPr>
              </a:p>
            </p:txBody>
          </p:sp>
          <p:sp>
            <p:nvSpPr>
              <p:cNvPr id="36" name="TextBox 18">
                <a:extLst>
                  <a:ext uri="{FF2B5EF4-FFF2-40B4-BE49-F238E27FC236}">
                    <a16:creationId xmlns:a16="http://schemas.microsoft.com/office/drawing/2014/main" id="{D3439A03-B635-4BCA-92D7-FD16647F257D}"/>
                  </a:ext>
                </a:extLst>
              </p:cNvPr>
              <p:cNvSpPr txBox="1"/>
              <p:nvPr/>
            </p:nvSpPr>
            <p:spPr>
              <a:xfrm>
                <a:off x="7804649" y="3227687"/>
                <a:ext cx="3951350" cy="2921927"/>
              </a:xfrm>
              <a:prstGeom prst="rect">
                <a:avLst/>
              </a:prstGeom>
              <a:noFill/>
            </p:spPr>
            <p:txBody>
              <a:bodyPr wrap="square" rtlCol="0">
                <a:spAutoFit/>
              </a:bodyPr>
              <a:lstStyle/>
              <a:p>
                <a:pPr>
                  <a:lnSpc>
                    <a:spcPct val="120000"/>
                  </a:lnSpc>
                </a:pPr>
                <a:r>
                  <a:rPr lang="zh-TW" altLang="en-US" sz="2400" spc="100" dirty="0">
                    <a:latin typeface="DFKai-SB" panose="03000509000000000000" pitchFamily="65" charset="-120"/>
                    <a:ea typeface="DFKai-SB" panose="03000509000000000000" pitchFamily="65" charset="-120"/>
                  </a:rPr>
                  <a:t>提供資訊時，應考慮不同的觀點及表述，認識編輯手法對視覺媒體及其所發放訊息的意義（例如有否刪減相異的見解、篩選或暗示特定觀點、強調某類</a:t>
                </a:r>
                <a:r>
                  <a:rPr lang="zh-TW" altLang="en-US" sz="2400" spc="100" dirty="0" smtClean="0">
                    <a:latin typeface="DFKai-SB" panose="03000509000000000000" pitchFamily="65" charset="-120"/>
                    <a:ea typeface="DFKai-SB" panose="03000509000000000000" pitchFamily="65" charset="-120"/>
                  </a:rPr>
                  <a:t>想法）等等</a:t>
                </a:r>
                <a:endParaRPr lang="zh-CN" altLang="en-US" sz="2400" spc="100" dirty="0">
                  <a:latin typeface="DFKai-SB" panose="03000509000000000000" pitchFamily="65" charset="-120"/>
                  <a:ea typeface="DFKai-SB" panose="03000509000000000000" pitchFamily="65" charset="-120"/>
                </a:endParaRPr>
              </a:p>
            </p:txBody>
          </p:sp>
          <p:sp>
            <p:nvSpPr>
              <p:cNvPr id="37" name="TextBox 19">
                <a:extLst>
                  <a:ext uri="{FF2B5EF4-FFF2-40B4-BE49-F238E27FC236}">
                    <a16:creationId xmlns:a16="http://schemas.microsoft.com/office/drawing/2014/main" id="{226F7FE2-DAA4-4A56-80D5-579E92321350}"/>
                  </a:ext>
                </a:extLst>
              </p:cNvPr>
              <p:cNvSpPr txBox="1"/>
              <p:nvPr/>
            </p:nvSpPr>
            <p:spPr>
              <a:xfrm>
                <a:off x="1134191" y="2932735"/>
                <a:ext cx="2775212" cy="830997"/>
              </a:xfrm>
              <a:prstGeom prst="rect">
                <a:avLst/>
              </a:prstGeom>
              <a:noFill/>
            </p:spPr>
            <p:txBody>
              <a:bodyPr wrap="square" rtlCol="0">
                <a:spAutoFit/>
              </a:bodyPr>
              <a:lstStyle/>
              <a:p>
                <a:r>
                  <a:rPr lang="zh-TW" altLang="en-US" sz="2400" spc="100" dirty="0">
                    <a:latin typeface="DFKai-SB" panose="03000509000000000000" pitchFamily="65" charset="-120"/>
                    <a:ea typeface="DFKai-SB" panose="03000509000000000000" pitchFamily="65" charset="-120"/>
                  </a:rPr>
                  <a:t>保護自己及他人的私隱權</a:t>
                </a:r>
                <a:endParaRPr lang="en-US" altLang="zh-TW" sz="2400" spc="100" dirty="0">
                  <a:latin typeface="DFKai-SB" panose="03000509000000000000" pitchFamily="65" charset="-120"/>
                  <a:ea typeface="DFKai-SB" panose="03000509000000000000" pitchFamily="65" charset="-120"/>
                </a:endParaRPr>
              </a:p>
            </p:txBody>
          </p:sp>
          <p:sp>
            <p:nvSpPr>
              <p:cNvPr id="38" name="TextBox 20">
                <a:extLst>
                  <a:ext uri="{FF2B5EF4-FFF2-40B4-BE49-F238E27FC236}">
                    <a16:creationId xmlns:a16="http://schemas.microsoft.com/office/drawing/2014/main" id="{B2DA437F-33BB-486B-9EE9-A8CB0342517E}"/>
                  </a:ext>
                </a:extLst>
              </p:cNvPr>
              <p:cNvSpPr txBox="1"/>
              <p:nvPr/>
            </p:nvSpPr>
            <p:spPr>
              <a:xfrm>
                <a:off x="1109887" y="4423976"/>
                <a:ext cx="3939745" cy="830997"/>
              </a:xfrm>
              <a:prstGeom prst="rect">
                <a:avLst/>
              </a:prstGeom>
              <a:noFill/>
            </p:spPr>
            <p:txBody>
              <a:bodyPr wrap="square" rtlCol="0">
                <a:spAutoFit/>
              </a:bodyPr>
              <a:lstStyle/>
              <a:p>
                <a:r>
                  <a:rPr lang="zh-TW" altLang="en-US" sz="2400" spc="100" dirty="0">
                    <a:latin typeface="DFKai-SB" panose="03000509000000000000" pitchFamily="65" charset="-120"/>
                    <a:ea typeface="DFKai-SB" panose="03000509000000000000" pitchFamily="65" charset="-120"/>
                  </a:rPr>
                  <a:t>在適當的情況下，恰當地作資訊交流 </a:t>
                </a:r>
                <a:endParaRPr lang="zh-CN" altLang="en-US" sz="2400" spc="100" dirty="0">
                  <a:latin typeface="DFKai-SB" panose="03000509000000000000" pitchFamily="65" charset="-120"/>
                  <a:ea typeface="DFKai-SB" panose="03000509000000000000" pitchFamily="65" charset="-120"/>
                </a:endParaRPr>
              </a:p>
            </p:txBody>
          </p:sp>
          <p:pic>
            <p:nvPicPr>
              <p:cNvPr id="39" name="图片 38">
                <a:extLst>
                  <a:ext uri="{FF2B5EF4-FFF2-40B4-BE49-F238E27FC236}">
                    <a16:creationId xmlns:a16="http://schemas.microsoft.com/office/drawing/2014/main" id="{A1DB01EF-F0F1-4E57-BDB0-0A22E8E953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6038" y="1787925"/>
                <a:ext cx="513333" cy="513333"/>
              </a:xfrm>
              <a:prstGeom prst="rect">
                <a:avLst/>
              </a:prstGeom>
            </p:spPr>
          </p:pic>
          <p:pic>
            <p:nvPicPr>
              <p:cNvPr id="40" name="图片 39">
                <a:extLst>
                  <a:ext uri="{FF2B5EF4-FFF2-40B4-BE49-F238E27FC236}">
                    <a16:creationId xmlns:a16="http://schemas.microsoft.com/office/drawing/2014/main" id="{CC08A0BC-8AF4-4690-83B3-7B29BB559E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608" y="2982976"/>
                <a:ext cx="446024" cy="446024"/>
              </a:xfrm>
              <a:prstGeom prst="rect">
                <a:avLst/>
              </a:prstGeom>
            </p:spPr>
          </p:pic>
          <p:pic>
            <p:nvPicPr>
              <p:cNvPr id="41" name="图片 40">
                <a:extLst>
                  <a:ext uri="{FF2B5EF4-FFF2-40B4-BE49-F238E27FC236}">
                    <a16:creationId xmlns:a16="http://schemas.microsoft.com/office/drawing/2014/main" id="{0C39FFAA-606F-4E86-80B8-E80CA9D07D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8200" y="2982976"/>
                <a:ext cx="516445" cy="516445"/>
              </a:xfrm>
              <a:prstGeom prst="rect">
                <a:avLst/>
              </a:prstGeom>
            </p:spPr>
          </p:pic>
          <p:pic>
            <p:nvPicPr>
              <p:cNvPr id="42" name="图片 41">
                <a:extLst>
                  <a:ext uri="{FF2B5EF4-FFF2-40B4-BE49-F238E27FC236}">
                    <a16:creationId xmlns:a16="http://schemas.microsoft.com/office/drawing/2014/main" id="{F32AE264-8A34-4563-AC73-428FBDF13D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4845" y="4172302"/>
                <a:ext cx="503349" cy="503349"/>
              </a:xfrm>
              <a:prstGeom prst="rect">
                <a:avLst/>
              </a:prstGeom>
            </p:spPr>
          </p:pic>
          <p:pic>
            <p:nvPicPr>
              <p:cNvPr id="43" name="图片 42">
                <a:extLst>
                  <a:ext uri="{FF2B5EF4-FFF2-40B4-BE49-F238E27FC236}">
                    <a16:creationId xmlns:a16="http://schemas.microsoft.com/office/drawing/2014/main" id="{2FDE25D4-E9DC-46EB-8EB8-624720D191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1592" y="4152241"/>
                <a:ext cx="503349" cy="503349"/>
              </a:xfrm>
              <a:prstGeom prst="rect">
                <a:avLst/>
              </a:prstGeom>
            </p:spPr>
          </p:pic>
        </p:grpSp>
      </p:grpSp>
      <p:sp>
        <p:nvSpPr>
          <p:cNvPr id="48" name="任意多边形: 形状 8">
            <a:extLst>
              <a:ext uri="{FF2B5EF4-FFF2-40B4-BE49-F238E27FC236}">
                <a16:creationId xmlns:a16="http://schemas.microsoft.com/office/drawing/2014/main" id="{22B111C9-BB0C-4A9A-85CA-F0B51D4743BC}"/>
              </a:ext>
            </a:extLst>
          </p:cNvPr>
          <p:cNvSpPr/>
          <p:nvPr/>
        </p:nvSpPr>
        <p:spPr>
          <a:xfrm>
            <a:off x="3287126" y="179808"/>
            <a:ext cx="523431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spc="100" dirty="0">
                <a:solidFill>
                  <a:srgbClr val="FFFFFF"/>
                </a:solidFill>
                <a:latin typeface="DFKai-SB" panose="03000509000000000000" pitchFamily="65" charset="-120"/>
                <a:ea typeface="DFKai-SB" panose="03000509000000000000" pitchFamily="65" charset="-120"/>
              </a:rPr>
              <a:t>資訊素養</a:t>
            </a:r>
          </a:p>
        </p:txBody>
      </p:sp>
      <p:sp>
        <p:nvSpPr>
          <p:cNvPr id="47" name="文字方塊 25">
            <a:extLst>
              <a:ext uri="{FF2B5EF4-FFF2-40B4-BE49-F238E27FC236}">
                <a16:creationId xmlns:a16="http://schemas.microsoft.com/office/drawing/2014/main" id="{D8FD1835-AE4E-45D3-9001-1B1264F86F27}"/>
              </a:ext>
            </a:extLst>
          </p:cNvPr>
          <p:cNvSpPr txBox="1"/>
          <p:nvPr/>
        </p:nvSpPr>
        <p:spPr>
          <a:xfrm>
            <a:off x="435377" y="6062132"/>
            <a:ext cx="11188990" cy="769441"/>
          </a:xfrm>
          <a:prstGeom prst="rect">
            <a:avLst/>
          </a:prstGeom>
          <a:noFill/>
        </p:spPr>
        <p:txBody>
          <a:bodyPr wrap="square" rtlCol="0">
            <a:spAutoFit/>
          </a:bodyPr>
          <a:lstStyle/>
          <a:p>
            <a:r>
              <a:rPr lang="zh-TW" altLang="en-US" sz="1200" dirty="0">
                <a:latin typeface="標楷體" panose="03000509000000000000" pitchFamily="65" charset="-120"/>
                <a:ea typeface="標楷體" panose="03000509000000000000" pitchFamily="65" charset="-120"/>
              </a:rPr>
              <a:t>參考資料</a:t>
            </a:r>
            <a:r>
              <a:rPr lang="zh-TW" altLang="en-US" sz="1200" dirty="0" smtClean="0">
                <a:latin typeface="標楷體" panose="03000509000000000000" pitchFamily="65" charset="-120"/>
                <a:ea typeface="標楷體" panose="03000509000000000000" pitchFamily="65" charset="-12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香港學生資訊素養</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學習架構（更新版）（擬定稿） </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600" dirty="0" smtClean="0">
                <a:latin typeface="標楷體" panose="03000509000000000000" pitchFamily="65" charset="-120"/>
                <a:ea typeface="標楷體" panose="03000509000000000000" pitchFamily="65" charset="-12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https://www.edb.gov.hk/attachment/tc/edu-system/primary-secondary/applicable-to-primary-secondary/it-in-edu/Information-Literacy/IL_learningFramework/IL_Framework(UpdatedVersion)(Draft)(CH).pdf</a:t>
            </a:r>
            <a:r>
              <a:rPr lang="en-US" altLang="zh-TW" sz="1600" dirty="0" smtClean="0">
                <a:latin typeface="標楷體" panose="03000509000000000000" pitchFamily="65" charset="-120"/>
                <a:ea typeface="標楷體" panose="03000509000000000000" pitchFamily="65" charset="-120"/>
              </a:rPr>
              <a:t>)</a:t>
            </a:r>
            <a:endParaRPr lang="zh-HK" altLang="en-US" sz="16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001691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8AA92F77-3DFD-4C18-BF76-A1CD2D65E250}"/>
              </a:ext>
            </a:extLst>
          </p:cNvPr>
          <p:cNvSpPr txBox="1"/>
          <p:nvPr/>
        </p:nvSpPr>
        <p:spPr>
          <a:xfrm>
            <a:off x="931795" y="4160745"/>
            <a:ext cx="9895638" cy="1384995"/>
          </a:xfrm>
          <a:prstGeom prst="rect">
            <a:avLst/>
          </a:prstGeom>
          <a:noFill/>
          <a:ln w="28575">
            <a:solidFill>
              <a:srgbClr val="0070C0"/>
            </a:solidFill>
          </a:ln>
        </p:spPr>
        <p:txBody>
          <a:bodyPr wrap="square" rtlCol="0">
            <a:spAutoFit/>
          </a:bodyPr>
          <a:lstStyle/>
          <a:p>
            <a:r>
              <a:rPr lang="zh-TW" altLang="en-US" sz="2800" dirty="0" smtClean="0">
                <a:latin typeface="標楷體" panose="03000509000000000000" pitchFamily="65" charset="-120"/>
                <a:ea typeface="標楷體" panose="03000509000000000000" pitchFamily="65" charset="-120"/>
              </a:rPr>
              <a:t>在資訊社會，每</a:t>
            </a:r>
            <a:r>
              <a:rPr lang="zh-TW" altLang="en-US" sz="2800" dirty="0">
                <a:latin typeface="標楷體" panose="03000509000000000000" pitchFamily="65" charset="-120"/>
                <a:ea typeface="標楷體" panose="03000509000000000000" pitchFamily="65" charset="-120"/>
              </a:rPr>
              <a:t>位公民</a:t>
            </a:r>
            <a:r>
              <a:rPr lang="zh-TW" altLang="en-US" sz="2800" dirty="0" smtClean="0">
                <a:latin typeface="標楷體" panose="03000509000000000000" pitchFamily="65" charset="-120"/>
                <a:ea typeface="標楷體" panose="03000509000000000000" pitchFamily="65" charset="-120"/>
              </a:rPr>
              <a:t>都應成為</a:t>
            </a:r>
            <a:r>
              <a:rPr lang="zh-TW" altLang="en-US" sz="2800" dirty="0">
                <a:latin typeface="標楷體" panose="03000509000000000000" pitchFamily="65" charset="-120"/>
                <a:ea typeface="標楷體" panose="03000509000000000000" pitchFamily="65" charset="-120"/>
              </a:rPr>
              <a:t>負責任</a:t>
            </a:r>
            <a:r>
              <a:rPr lang="zh-TW" altLang="en-US" sz="2800" dirty="0" smtClean="0">
                <a:latin typeface="標楷體" panose="03000509000000000000" pitchFamily="65" charset="-120"/>
                <a:ea typeface="標楷體" panose="03000509000000000000" pitchFamily="65" charset="-120"/>
              </a:rPr>
              <a:t>的資訊</a:t>
            </a:r>
            <a:r>
              <a:rPr lang="zh-TW" altLang="en-US" sz="2800" dirty="0">
                <a:latin typeface="標楷體" panose="03000509000000000000" pitchFamily="65" charset="-120"/>
                <a:ea typeface="標楷體" panose="03000509000000000000" pitchFamily="65" charset="-120"/>
              </a:rPr>
              <a:t>提供</a:t>
            </a:r>
            <a:r>
              <a:rPr lang="zh-TW" altLang="en-US" sz="2800" dirty="0" smtClean="0">
                <a:latin typeface="標楷體" panose="03000509000000000000" pitchFamily="65" charset="-120"/>
                <a:ea typeface="標楷體" panose="03000509000000000000" pitchFamily="65" charset="-120"/>
              </a:rPr>
              <a:t>者，同時也能判斷</a:t>
            </a:r>
            <a:r>
              <a:rPr lang="zh-TW" altLang="en-US" sz="2800" dirty="0">
                <a:latin typeface="標楷體" panose="03000509000000000000" pitchFamily="65" charset="-120"/>
                <a:ea typeface="標楷體" panose="03000509000000000000" pitchFamily="65" charset="-120"/>
              </a:rPr>
              <a:t>不同</a:t>
            </a:r>
            <a:r>
              <a:rPr lang="zh-TW" altLang="en-US" sz="2800" dirty="0" smtClean="0">
                <a:latin typeface="標楷體" panose="03000509000000000000" pitchFamily="65" charset="-120"/>
                <a:ea typeface="標楷體" panose="03000509000000000000" pitchFamily="65" charset="-120"/>
              </a:rPr>
              <a:t>資訊</a:t>
            </a:r>
            <a:r>
              <a:rPr lang="zh-TW" altLang="en-US" sz="2800" dirty="0">
                <a:latin typeface="標楷體" panose="03000509000000000000" pitchFamily="65" charset="-120"/>
                <a:ea typeface="標楷體" panose="03000509000000000000" pitchFamily="65" charset="-120"/>
              </a:rPr>
              <a:t>提供者的</a:t>
            </a:r>
            <a:r>
              <a:rPr lang="zh-TW" altLang="en-US" sz="2800" dirty="0" smtClean="0">
                <a:latin typeface="標楷體" panose="03000509000000000000" pitchFamily="65" charset="-120"/>
                <a:ea typeface="標楷體" panose="03000509000000000000" pitchFamily="65" charset="-120"/>
              </a:rPr>
              <a:t>行為是否符合道德</a:t>
            </a:r>
            <a:r>
              <a:rPr lang="zh-TW" altLang="en-US" sz="2800" dirty="0">
                <a:latin typeface="標楷體" panose="03000509000000000000" pitchFamily="65" charset="-120"/>
                <a:ea typeface="標楷體" panose="03000509000000000000" pitchFamily="65" charset="-120"/>
              </a:rPr>
              <a:t>及</a:t>
            </a:r>
            <a:r>
              <a:rPr lang="zh-TW" altLang="en-US" sz="2800" dirty="0" smtClean="0">
                <a:latin typeface="標楷體" panose="03000509000000000000" pitchFamily="65" charset="-120"/>
                <a:ea typeface="標楷體" panose="03000509000000000000" pitchFamily="65" charset="-120"/>
              </a:rPr>
              <a:t>法律，並能分析所收發資訊</a:t>
            </a:r>
            <a:r>
              <a:rPr lang="zh-TW" altLang="en-US" sz="2800" dirty="0">
                <a:latin typeface="標楷體" panose="03000509000000000000" pitchFamily="65" charset="-120"/>
                <a:ea typeface="標楷體" panose="03000509000000000000" pitchFamily="65" charset="-120"/>
              </a:rPr>
              <a:t>的準確性、問責性及</a:t>
            </a:r>
            <a:r>
              <a:rPr lang="zh-TW" altLang="en-US" sz="2800" dirty="0" smtClean="0">
                <a:latin typeface="標楷體" panose="03000509000000000000" pitchFamily="65" charset="-120"/>
                <a:ea typeface="標楷體" panose="03000509000000000000" pitchFamily="65" charset="-120"/>
              </a:rPr>
              <a:t>透明度</a:t>
            </a:r>
            <a:r>
              <a:rPr lang="zh-TW" altLang="en-US" sz="2800" dirty="0">
                <a:latin typeface="標楷體" panose="03000509000000000000" pitchFamily="65" charset="-120"/>
                <a:ea typeface="標楷體" panose="03000509000000000000" pitchFamily="65" charset="-120"/>
              </a:rPr>
              <a:t>。</a:t>
            </a:r>
            <a:endParaRPr lang="en-US" altLang="zh-CN" sz="2800" spc="100" dirty="0">
              <a:latin typeface="標楷體" panose="03000509000000000000" pitchFamily="65" charset="-120"/>
              <a:ea typeface="標楷體" panose="03000509000000000000" pitchFamily="65" charset="-120"/>
            </a:endParaRPr>
          </a:p>
        </p:txBody>
      </p:sp>
      <p:sp>
        <p:nvSpPr>
          <p:cNvPr id="23" name="文本框 22">
            <a:extLst>
              <a:ext uri="{FF2B5EF4-FFF2-40B4-BE49-F238E27FC236}">
                <a16:creationId xmlns:a16="http://schemas.microsoft.com/office/drawing/2014/main" id="{7FC6AE15-EAF9-476A-98A3-187D755FC2F0}"/>
              </a:ext>
            </a:extLst>
          </p:cNvPr>
          <p:cNvSpPr txBox="1"/>
          <p:nvPr/>
        </p:nvSpPr>
        <p:spPr>
          <a:xfrm>
            <a:off x="511349" y="1718719"/>
            <a:ext cx="11241845" cy="461665"/>
          </a:xfrm>
          <a:prstGeom prst="rect">
            <a:avLst/>
          </a:prstGeom>
          <a:noFill/>
        </p:spPr>
        <p:txBody>
          <a:bodyPr wrap="square">
            <a:spAutoFit/>
          </a:bodyPr>
          <a:lstStyle/>
          <a:p>
            <a:pPr marL="342900" indent="-342900">
              <a:buFont typeface="Arial" panose="020B0604020202020204" pitchFamily="34" charset="0"/>
              <a:buChar char="•"/>
            </a:pPr>
            <a:endParaRPr lang="zh-TW" altLang="en-US" sz="2400" spc="100" dirty="0">
              <a:latin typeface="DFKai-SB" panose="03000509000000000000" pitchFamily="65" charset="-120"/>
              <a:ea typeface="DFKai-SB" panose="03000509000000000000" pitchFamily="65" charset="-120"/>
            </a:endParaRPr>
          </a:p>
        </p:txBody>
      </p:sp>
      <p:sp>
        <p:nvSpPr>
          <p:cNvPr id="16" name="文本框 15">
            <a:extLst>
              <a:ext uri="{FF2B5EF4-FFF2-40B4-BE49-F238E27FC236}">
                <a16:creationId xmlns:a16="http://schemas.microsoft.com/office/drawing/2014/main" id="{03DCF7DA-C1F5-4A4D-958C-74C650F8FC9C}"/>
              </a:ext>
            </a:extLst>
          </p:cNvPr>
          <p:cNvSpPr txBox="1"/>
          <p:nvPr/>
        </p:nvSpPr>
        <p:spPr>
          <a:xfrm>
            <a:off x="863876" y="1395902"/>
            <a:ext cx="10589645" cy="2677656"/>
          </a:xfrm>
          <a:prstGeom prst="rect">
            <a:avLst/>
          </a:prstGeom>
          <a:noFill/>
        </p:spPr>
        <p:txBody>
          <a:bodyPr wrap="square">
            <a:spAutoFit/>
          </a:bodyPr>
          <a:lstStyle/>
          <a:p>
            <a:r>
              <a:rPr lang="en-US" altLang="zh-TW" sz="2800" b="1" dirty="0">
                <a:latin typeface="DFKai-SB" panose="03000509000000000000" pitchFamily="65" charset="-120"/>
                <a:ea typeface="DFKai-SB" panose="03000509000000000000" pitchFamily="65" charset="-120"/>
              </a:rPr>
              <a:t>3</a:t>
            </a:r>
            <a:r>
              <a:rPr lang="en-US" altLang="zh-TW" sz="2800" b="1" spc="100" dirty="0" smtClean="0">
                <a:latin typeface="DFKai-SB" panose="03000509000000000000" pitchFamily="65" charset="-120"/>
                <a:ea typeface="DFKai-SB" panose="03000509000000000000" pitchFamily="65" charset="-120"/>
              </a:rPr>
              <a:t>.</a:t>
            </a:r>
            <a:r>
              <a:rPr lang="zh-TW" altLang="en-US" sz="2800" b="1" spc="100" dirty="0" smtClean="0">
                <a:latin typeface="DFKai-SB" panose="03000509000000000000" pitchFamily="65" charset="-120"/>
                <a:ea typeface="DFKai-SB" panose="03000509000000000000" pitchFamily="65" charset="-120"/>
              </a:rPr>
              <a:t>認識不同資訊</a:t>
            </a:r>
            <a:r>
              <a:rPr lang="zh-TW" altLang="en-US" sz="2800" b="1" spc="100" dirty="0">
                <a:latin typeface="DFKai-SB" panose="03000509000000000000" pitchFamily="65" charset="-120"/>
                <a:ea typeface="DFKai-SB" panose="03000509000000000000" pitchFamily="65" charset="-120"/>
              </a:rPr>
              <a:t>提供</a:t>
            </a:r>
            <a:r>
              <a:rPr lang="zh-TW" altLang="en-US" sz="2800" b="1" spc="100" dirty="0" smtClean="0">
                <a:latin typeface="DFKai-SB" panose="03000509000000000000" pitchFamily="65" charset="-120"/>
                <a:ea typeface="DFKai-SB" panose="03000509000000000000" pitchFamily="65" charset="-120"/>
              </a:rPr>
              <a:t>者的</a:t>
            </a:r>
            <a:r>
              <a:rPr lang="zh-TW" altLang="en-US" sz="2800" b="1" spc="100" dirty="0">
                <a:latin typeface="DFKai-SB" panose="03000509000000000000" pitchFamily="65" charset="-120"/>
                <a:ea typeface="DFKai-SB" panose="03000509000000000000" pitchFamily="65" charset="-120"/>
              </a:rPr>
              <a:t>角色和</a:t>
            </a:r>
            <a:r>
              <a:rPr lang="zh-TW" altLang="en-US" sz="2800" b="1" spc="100" dirty="0" smtClean="0">
                <a:latin typeface="DFKai-SB" panose="03000509000000000000" pitchFamily="65" charset="-120"/>
                <a:ea typeface="DFKai-SB" panose="03000509000000000000" pitchFamily="65" charset="-120"/>
              </a:rPr>
              <a:t>功能以適應資訊世界，包括</a:t>
            </a:r>
            <a:endParaRPr lang="en-US" altLang="zh-TW" sz="2800" b="1" spc="100" dirty="0" smtClean="0">
              <a:latin typeface="DFKai-SB" panose="03000509000000000000" pitchFamily="65" charset="-120"/>
              <a:ea typeface="DFKai-SB" panose="03000509000000000000" pitchFamily="65" charset="-120"/>
            </a:endParaRPr>
          </a:p>
          <a:p>
            <a:pPr marL="457200" indent="-457200">
              <a:buFont typeface="Arial" panose="020B0604020202020204" pitchFamily="34" charset="0"/>
              <a:buChar char="•"/>
            </a:pPr>
            <a:r>
              <a:rPr lang="zh-TW" altLang="en-US" sz="2800" spc="100" dirty="0">
                <a:latin typeface="DFKai-SB" panose="03000509000000000000" pitchFamily="65" charset="-120"/>
                <a:ea typeface="DFKai-SB" panose="03000509000000000000" pitchFamily="65" charset="-120"/>
              </a:rPr>
              <a:t>運用資訊科技的技能以識別及定義對資訊的需求，</a:t>
            </a:r>
            <a:r>
              <a:rPr lang="zh-TW" altLang="en-US" sz="2800" spc="100" dirty="0" smtClean="0">
                <a:latin typeface="DFKai-SB" panose="03000509000000000000" pitchFamily="65" charset="-120"/>
                <a:ea typeface="DFKai-SB" panose="03000509000000000000" pitchFamily="65" charset="-120"/>
              </a:rPr>
              <a:t>找出</a:t>
            </a:r>
            <a:r>
              <a:rPr lang="zh-TW" altLang="en-US" sz="2800" spc="100" dirty="0">
                <a:latin typeface="DFKai-SB" panose="03000509000000000000" pitchFamily="65" charset="-120"/>
                <a:ea typeface="DFKai-SB" panose="03000509000000000000" pitchFamily="65" charset="-120"/>
              </a:rPr>
              <a:t>和獲取相關資訊，評估、提取及組織資訊，並</a:t>
            </a:r>
            <a:r>
              <a:rPr lang="zh-TW" altLang="en-US" sz="2800" spc="100" dirty="0" smtClean="0">
                <a:latin typeface="DFKai-SB" panose="03000509000000000000" pitchFamily="65" charset="-120"/>
                <a:ea typeface="DFKai-SB" panose="03000509000000000000" pitchFamily="65" charset="-120"/>
              </a:rPr>
              <a:t>產生新</a:t>
            </a:r>
            <a:r>
              <a:rPr lang="zh-TW" altLang="en-US" sz="2800" spc="100" dirty="0">
                <a:latin typeface="DFKai-SB" panose="03000509000000000000" pitchFamily="65" charset="-120"/>
                <a:ea typeface="DFKai-SB" panose="03000509000000000000" pitchFamily="65" charset="-120"/>
              </a:rPr>
              <a:t>意念</a:t>
            </a:r>
            <a:r>
              <a:rPr lang="zh-TW" altLang="en-US" sz="2800" spc="100" dirty="0" smtClean="0">
                <a:latin typeface="DFKai-SB" panose="03000509000000000000" pitchFamily="65" charset="-120"/>
                <a:ea typeface="DFKai-SB" panose="03000509000000000000" pitchFamily="65" charset="-120"/>
              </a:rPr>
              <a:t>。</a:t>
            </a:r>
            <a:endParaRPr lang="en-US" altLang="zh-TW" sz="2800" spc="100" dirty="0" smtClean="0">
              <a:latin typeface="DFKai-SB" panose="03000509000000000000" pitchFamily="65" charset="-120"/>
              <a:ea typeface="DFKai-SB" panose="03000509000000000000" pitchFamily="65" charset="-120"/>
            </a:endParaRPr>
          </a:p>
          <a:p>
            <a:pPr marL="457200" indent="-457200">
              <a:buFont typeface="Arial" panose="020B0604020202020204" pitchFamily="34" charset="0"/>
              <a:buChar char="•"/>
            </a:pPr>
            <a:r>
              <a:rPr lang="zh-TW" altLang="en-US" sz="2800" spc="100" dirty="0" smtClean="0">
                <a:latin typeface="DFKai-SB" panose="03000509000000000000" pitchFamily="65" charset="-120"/>
                <a:ea typeface="DFKai-SB" panose="03000509000000000000" pitchFamily="65" charset="-120"/>
              </a:rPr>
              <a:t>認識社會上不同的資訊</a:t>
            </a:r>
            <a:r>
              <a:rPr lang="zh-TW" altLang="en-US" sz="2800" spc="100" dirty="0">
                <a:latin typeface="DFKai-SB" panose="03000509000000000000" pitchFamily="65" charset="-120"/>
                <a:ea typeface="DFKai-SB" panose="03000509000000000000" pitchFamily="65" charset="-120"/>
              </a:rPr>
              <a:t>提供者（例如圖書館、博物館、互聯網</a:t>
            </a:r>
            <a:r>
              <a:rPr lang="zh-TW" altLang="en-US" sz="2800" spc="100" dirty="0" smtClean="0">
                <a:latin typeface="DFKai-SB" panose="03000509000000000000" pitchFamily="65" charset="-120"/>
                <a:ea typeface="DFKai-SB" panose="03000509000000000000" pitchFamily="65" charset="-120"/>
              </a:rPr>
              <a:t>）的</a:t>
            </a:r>
            <a:r>
              <a:rPr lang="zh-TW" altLang="en-US" sz="2800" spc="100" dirty="0">
                <a:latin typeface="DFKai-SB" panose="03000509000000000000" pitchFamily="65" charset="-120"/>
                <a:ea typeface="DFKai-SB" panose="03000509000000000000" pitchFamily="65" charset="-120"/>
              </a:rPr>
              <a:t>角色和功能 </a:t>
            </a:r>
          </a:p>
          <a:p>
            <a:pPr marL="457200" indent="-457200">
              <a:buFont typeface="Arial" panose="020B0604020202020204" pitchFamily="34" charset="0"/>
              <a:buChar char="•"/>
            </a:pPr>
            <a:r>
              <a:rPr lang="zh-TW" altLang="en-US" sz="2800" spc="100" dirty="0" smtClean="0">
                <a:latin typeface="DFKai-SB" panose="03000509000000000000" pitchFamily="65" charset="-120"/>
                <a:ea typeface="DFKai-SB" panose="03000509000000000000" pitchFamily="65" charset="-120"/>
              </a:rPr>
              <a:t>能夠安全</a:t>
            </a:r>
            <a:r>
              <a:rPr lang="zh-TW" altLang="en-US" sz="2800" spc="100" dirty="0">
                <a:latin typeface="DFKai-SB" panose="03000509000000000000" pitchFamily="65" charset="-120"/>
                <a:ea typeface="DFKai-SB" panose="03000509000000000000" pitchFamily="65" charset="-120"/>
              </a:rPr>
              <a:t>地、負責任地及合法地分享資訊和媒體內容。</a:t>
            </a:r>
          </a:p>
        </p:txBody>
      </p:sp>
      <p:sp>
        <p:nvSpPr>
          <p:cNvPr id="17" name="Freeform 5">
            <a:extLst>
              <a:ext uri="{FF2B5EF4-FFF2-40B4-BE49-F238E27FC236}">
                <a16:creationId xmlns:a16="http://schemas.microsoft.com/office/drawing/2014/main" id="{6C8CE300-7193-40D8-A85F-A7315D220C7D}"/>
              </a:ext>
            </a:extLst>
          </p:cNvPr>
          <p:cNvSpPr/>
          <p:nvPr/>
        </p:nvSpPr>
        <p:spPr bwMode="auto">
          <a:xfrm>
            <a:off x="341128" y="139590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0" name="任意多边形: 形状 8">
            <a:extLst>
              <a:ext uri="{FF2B5EF4-FFF2-40B4-BE49-F238E27FC236}">
                <a16:creationId xmlns:a16="http://schemas.microsoft.com/office/drawing/2014/main" id="{22B111C9-BB0C-4A9A-85CA-F0B51D4743BC}"/>
              </a:ext>
            </a:extLst>
          </p:cNvPr>
          <p:cNvSpPr/>
          <p:nvPr/>
        </p:nvSpPr>
        <p:spPr>
          <a:xfrm>
            <a:off x="3004458" y="423254"/>
            <a:ext cx="523431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spc="100" dirty="0">
                <a:solidFill>
                  <a:srgbClr val="FFFFFF"/>
                </a:solidFill>
                <a:latin typeface="DFKai-SB" panose="03000509000000000000" pitchFamily="65" charset="-120"/>
                <a:ea typeface="DFKai-SB" panose="03000509000000000000" pitchFamily="65" charset="-120"/>
              </a:rPr>
              <a:t>資訊素養</a:t>
            </a:r>
          </a:p>
        </p:txBody>
      </p:sp>
      <p:sp>
        <p:nvSpPr>
          <p:cNvPr id="11" name="文字方塊 25">
            <a:extLst>
              <a:ext uri="{FF2B5EF4-FFF2-40B4-BE49-F238E27FC236}">
                <a16:creationId xmlns:a16="http://schemas.microsoft.com/office/drawing/2014/main" id="{D8FD1835-AE4E-45D3-9001-1B1264F86F27}"/>
              </a:ext>
            </a:extLst>
          </p:cNvPr>
          <p:cNvSpPr txBox="1"/>
          <p:nvPr/>
        </p:nvSpPr>
        <p:spPr>
          <a:xfrm>
            <a:off x="931795" y="5632927"/>
            <a:ext cx="9240474" cy="1077218"/>
          </a:xfrm>
          <a:prstGeom prst="rect">
            <a:avLst/>
          </a:prstGeom>
          <a:noFill/>
        </p:spPr>
        <p:txBody>
          <a:bodyPr wrap="square" rtlCol="0">
            <a:spAutoFit/>
          </a:bodyPr>
          <a:lstStyle/>
          <a:p>
            <a:r>
              <a:rPr lang="zh-TW" altLang="en-US" sz="2000" dirty="0" smtClean="0">
                <a:latin typeface="標楷體" panose="03000509000000000000" pitchFamily="65" charset="-120"/>
                <a:ea typeface="標楷體" panose="03000509000000000000" pitchFamily="65" charset="-120"/>
              </a:rPr>
              <a:t>其他有關資訊素養內容請參考以下資料</a:t>
            </a:r>
            <a:endParaRPr lang="en-US" altLang="zh-TW" sz="2000" dirty="0" smtClean="0">
              <a:latin typeface="標楷體" panose="03000509000000000000" pitchFamily="65" charset="-120"/>
              <a:ea typeface="標楷體" panose="03000509000000000000" pitchFamily="65" charset="-120"/>
            </a:endParaRPr>
          </a:p>
          <a:p>
            <a:r>
              <a:rPr lang="zh-TW" altLang="en-US" sz="1200" dirty="0" smtClean="0">
                <a:latin typeface="標楷體" panose="03000509000000000000" pitchFamily="65" charset="-120"/>
                <a:ea typeface="標楷體" panose="03000509000000000000" pitchFamily="65" charset="-120"/>
              </a:rPr>
              <a:t>參考</a:t>
            </a:r>
            <a:r>
              <a:rPr lang="zh-TW" altLang="en-US" sz="1200" dirty="0">
                <a:latin typeface="標楷體" panose="03000509000000000000" pitchFamily="65" charset="-120"/>
                <a:ea typeface="標楷體" panose="03000509000000000000" pitchFamily="65" charset="-120"/>
              </a:rPr>
              <a:t>資料</a:t>
            </a:r>
            <a:r>
              <a:rPr lang="zh-TW" altLang="en-US" sz="1200" dirty="0" smtClean="0">
                <a:latin typeface="標楷體" panose="03000509000000000000" pitchFamily="65" charset="-120"/>
                <a:ea typeface="標楷體" panose="03000509000000000000" pitchFamily="65" charset="-12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香港學生資訊素養</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學習架構（更新版）（擬定稿） </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600" dirty="0" smtClean="0">
                <a:latin typeface="標楷體" panose="03000509000000000000" pitchFamily="65" charset="-120"/>
                <a:ea typeface="標楷體" panose="03000509000000000000" pitchFamily="65" charset="-12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https://www.edb.gov.hk/attachment/tc/edu-system/primary-secondary/applicable-to-primary-secondary/it-in-edu/Information-Literacy/IL_learningFramework/IL_Framework(UpdatedVersion)(Draft)(CH).pdf</a:t>
            </a:r>
            <a:r>
              <a:rPr lang="en-US" altLang="zh-TW" sz="1600" dirty="0" smtClean="0">
                <a:latin typeface="標楷體" panose="03000509000000000000" pitchFamily="65" charset="-120"/>
                <a:ea typeface="標楷體" panose="03000509000000000000" pitchFamily="65" charset="-120"/>
              </a:rPr>
              <a:t>)</a:t>
            </a:r>
            <a:endParaRPr lang="zh-HK" altLang="en-US" sz="16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705040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27">
            <a:extLst>
              <a:ext uri="{FF2B5EF4-FFF2-40B4-BE49-F238E27FC236}">
                <a16:creationId xmlns:a16="http://schemas.microsoft.com/office/drawing/2014/main" id="{DCA423E9-24EC-4C43-9641-A028B6D0A705}"/>
              </a:ext>
            </a:extLst>
          </p:cNvPr>
          <p:cNvGrpSpPr/>
          <p:nvPr/>
        </p:nvGrpSpPr>
        <p:grpSpPr>
          <a:xfrm>
            <a:off x="236383" y="2006868"/>
            <a:ext cx="11677756" cy="3847289"/>
            <a:chOff x="175097" y="2409289"/>
            <a:chExt cx="11767706" cy="3554072"/>
          </a:xfrm>
        </p:grpSpPr>
        <p:grpSp>
          <p:nvGrpSpPr>
            <p:cNvPr id="3" name="群組 29">
              <a:extLst>
                <a:ext uri="{FF2B5EF4-FFF2-40B4-BE49-F238E27FC236}">
                  <a16:creationId xmlns:a16="http://schemas.microsoft.com/office/drawing/2014/main" id="{9D55C7CF-6CC9-4C5A-B9B6-DC1AD87517B0}"/>
                </a:ext>
              </a:extLst>
            </p:cNvPr>
            <p:cNvGrpSpPr/>
            <p:nvPr/>
          </p:nvGrpSpPr>
          <p:grpSpPr>
            <a:xfrm>
              <a:off x="175097" y="2409289"/>
              <a:ext cx="11767706" cy="3554072"/>
              <a:chOff x="548638" y="1198316"/>
              <a:chExt cx="10837892" cy="4880995"/>
            </a:xfrm>
          </p:grpSpPr>
          <p:sp>
            <p:nvSpPr>
              <p:cNvPr id="10" name="矩形: 圆角 43">
                <a:extLst>
                  <a:ext uri="{FF2B5EF4-FFF2-40B4-BE49-F238E27FC236}">
                    <a16:creationId xmlns:a16="http://schemas.microsoft.com/office/drawing/2014/main" id="{0834036E-DD00-43E1-9461-77413F2B2B6F}"/>
                  </a:ext>
                </a:extLst>
              </p:cNvPr>
              <p:cNvSpPr/>
              <p:nvPr/>
            </p:nvSpPr>
            <p:spPr bwMode="auto">
              <a:xfrm>
                <a:off x="548638" y="1198316"/>
                <a:ext cx="10607112" cy="4880995"/>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0000"/>
                  </a:solidFill>
                </a:endParaRPr>
              </a:p>
            </p:txBody>
          </p:sp>
          <p:sp>
            <p:nvSpPr>
              <p:cNvPr id="11" name="矩形 38">
                <a:extLst>
                  <a:ext uri="{FF2B5EF4-FFF2-40B4-BE49-F238E27FC236}">
                    <a16:creationId xmlns:a16="http://schemas.microsoft.com/office/drawing/2014/main" id="{D87CEFF0-F3CB-403E-BAF5-3B7FFA1476E2}"/>
                  </a:ext>
                </a:extLst>
              </p:cNvPr>
              <p:cNvSpPr/>
              <p:nvPr/>
            </p:nvSpPr>
            <p:spPr>
              <a:xfrm>
                <a:off x="644984" y="1301248"/>
                <a:ext cx="10741546" cy="4778062"/>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0000"/>
                  </a:solidFill>
                </a:endParaRPr>
              </a:p>
            </p:txBody>
          </p:sp>
          <p:pic>
            <p:nvPicPr>
              <p:cNvPr id="12" name="图片 42">
                <a:extLst>
                  <a:ext uri="{FF2B5EF4-FFF2-40B4-BE49-F238E27FC236}">
                    <a16:creationId xmlns:a16="http://schemas.microsoft.com/office/drawing/2014/main" id="{D016B8C4-D430-4035-8F4C-E659CC2E8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3489" y="4271046"/>
                <a:ext cx="503349" cy="503349"/>
              </a:xfrm>
              <a:prstGeom prst="rect">
                <a:avLst/>
              </a:prstGeom>
            </p:spPr>
          </p:pic>
        </p:grpSp>
        <p:sp>
          <p:nvSpPr>
            <p:cNvPr id="4" name="矩形 34">
              <a:extLst>
                <a:ext uri="{FF2B5EF4-FFF2-40B4-BE49-F238E27FC236}">
                  <a16:creationId xmlns:a16="http://schemas.microsoft.com/office/drawing/2014/main" id="{F3EC16A4-742D-455C-8E93-30C27BE735A8}"/>
                </a:ext>
              </a:extLst>
            </p:cNvPr>
            <p:cNvSpPr/>
            <p:nvPr/>
          </p:nvSpPr>
          <p:spPr>
            <a:xfrm>
              <a:off x="375740" y="3716977"/>
              <a:ext cx="10153930" cy="10721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85750" indent="-285750">
                <a:buFont typeface="Arial" panose="020B0604020202020204" pitchFamily="34" charset="0"/>
                <a:buChar char="•"/>
              </a:pPr>
              <a:r>
                <a:rPr lang="zh-TW" altLang="en-US" sz="2400" spc="100" dirty="0">
                  <a:latin typeface="標楷體" panose="03000509000000000000" pitchFamily="65" charset="-120"/>
                  <a:ea typeface="標楷體" panose="03000509000000000000" pitchFamily="65" charset="-120"/>
                </a:rPr>
                <a:t>博物館讓大眾能透過文物觀賞追溯歷史源流、瞭解世代的生活環境和探求當中蘊藏的思想</a:t>
              </a:r>
              <a:r>
                <a:rPr lang="zh-TW" altLang="en-US" sz="2400" spc="100" dirty="0" smtClean="0">
                  <a:latin typeface="標楷體" panose="03000509000000000000" pitchFamily="65" charset="-120"/>
                  <a:ea typeface="標楷體" panose="03000509000000000000" pitchFamily="65" charset="-120"/>
                </a:rPr>
                <a:t>文化，並提供</a:t>
              </a:r>
              <a:r>
                <a:rPr lang="zh-TW" altLang="en-US" sz="2400" spc="100" dirty="0">
                  <a:latin typeface="標楷體" panose="03000509000000000000" pitchFamily="65" charset="-120"/>
                  <a:ea typeface="標楷體" panose="03000509000000000000" pitchFamily="65" charset="-120"/>
                </a:rPr>
                <a:t>了一個終身學習平台，讓大眾輕易地透過接觸及欣賞不同種類的文化承傳，藉此啟發想像力及創意。</a:t>
              </a:r>
              <a:endParaRPr lang="zh-HK" altLang="en-US" sz="2400" spc="100" dirty="0">
                <a:latin typeface="標楷體" panose="03000509000000000000" pitchFamily="65" charset="-120"/>
                <a:ea typeface="標楷體" panose="03000509000000000000" pitchFamily="65" charset="-120"/>
              </a:endParaRPr>
            </a:p>
          </p:txBody>
        </p:sp>
        <p:sp>
          <p:nvSpPr>
            <p:cNvPr id="5" name="矩形 35">
              <a:extLst>
                <a:ext uri="{FF2B5EF4-FFF2-40B4-BE49-F238E27FC236}">
                  <a16:creationId xmlns:a16="http://schemas.microsoft.com/office/drawing/2014/main" id="{EDF3DF05-33EA-43F9-AA85-19FF081938CA}"/>
                </a:ext>
              </a:extLst>
            </p:cNvPr>
            <p:cNvSpPr/>
            <p:nvPr/>
          </p:nvSpPr>
          <p:spPr>
            <a:xfrm>
              <a:off x="1677236" y="4809228"/>
              <a:ext cx="10184310" cy="1108847"/>
            </a:xfrm>
            <a:prstGeom prst="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buFont typeface="Arial" panose="020B0604020202020204" pitchFamily="34" charset="0"/>
                <a:buChar char="•"/>
              </a:pPr>
              <a:r>
                <a:rPr lang="zh-TW" altLang="en-US" sz="2400" spc="100" dirty="0" smtClean="0">
                  <a:latin typeface="標楷體" panose="03000509000000000000" pitchFamily="65" charset="-120"/>
                  <a:ea typeface="標楷體" panose="03000509000000000000" pitchFamily="65" charset="-120"/>
                </a:rPr>
                <a:t>每個人都可以在互</a:t>
              </a:r>
              <a:r>
                <a:rPr lang="zh-TW" altLang="en-US" sz="2400" spc="100" dirty="0">
                  <a:latin typeface="標楷體" panose="03000509000000000000" pitchFamily="65" charset="-120"/>
                  <a:ea typeface="標楷體" panose="03000509000000000000" pitchFamily="65" charset="-120"/>
                </a:rPr>
                <a:t>聯</a:t>
              </a:r>
              <a:r>
                <a:rPr lang="zh-TW" altLang="en-US" sz="2400" spc="100" dirty="0" smtClean="0">
                  <a:latin typeface="標楷體" panose="03000509000000000000" pitchFamily="65" charset="-120"/>
                  <a:ea typeface="標楷體" panose="03000509000000000000" pitchFamily="65" charset="-120"/>
                </a:rPr>
                <a:t>網上接發資訊，它是</a:t>
              </a:r>
              <a:r>
                <a:rPr lang="zh-TW" altLang="en-US" sz="2400" spc="100" dirty="0">
                  <a:latin typeface="標楷體" panose="03000509000000000000" pitchFamily="65" charset="-120"/>
                  <a:ea typeface="標楷體" panose="03000509000000000000" pitchFamily="65" charset="-120"/>
                </a:rPr>
                <a:t>日常工作中的資料來源或研究工具，更讓我們可以隨時隨地在網上工作、進行交易、與親友聯絡，並且提供學習和娛樂的平台。</a:t>
              </a:r>
              <a:endParaRPr lang="zh-HK" altLang="en-US" sz="2400" spc="100" dirty="0">
                <a:latin typeface="標楷體" panose="03000509000000000000" pitchFamily="65" charset="-120"/>
                <a:ea typeface="標楷體" panose="03000509000000000000" pitchFamily="65" charset="-120"/>
              </a:endParaRPr>
            </a:p>
          </p:txBody>
        </p:sp>
        <p:sp>
          <p:nvSpPr>
            <p:cNvPr id="6" name="矩形 30">
              <a:extLst>
                <a:ext uri="{FF2B5EF4-FFF2-40B4-BE49-F238E27FC236}">
                  <a16:creationId xmlns:a16="http://schemas.microsoft.com/office/drawing/2014/main" id="{F36A102E-9D26-44D2-B2F0-D7E0F3BDACE7}"/>
                </a:ext>
              </a:extLst>
            </p:cNvPr>
            <p:cNvSpPr/>
            <p:nvPr/>
          </p:nvSpPr>
          <p:spPr>
            <a:xfrm>
              <a:off x="1799633" y="2558185"/>
              <a:ext cx="10061913" cy="1072130"/>
            </a:xfrm>
            <a:prstGeom prst="rect">
              <a:avLst/>
            </a:pr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marL="285750" indent="-285750">
                <a:buFont typeface="Arial" panose="020B0604020202020204" pitchFamily="34" charset="0"/>
                <a:buChar char="•"/>
              </a:pPr>
              <a:r>
                <a:rPr lang="zh-TW" altLang="en-US" sz="2400" spc="100" dirty="0">
                  <a:latin typeface="標楷體" panose="03000509000000000000" pitchFamily="65" charset="-120"/>
                  <a:ea typeface="標楷體" panose="03000509000000000000" pitchFamily="65" charset="-120"/>
                </a:rPr>
                <a:t>根據「聯合國教科文組織公共圖書館宣言」中所載的信念，公共圖書館是開展教育、傳播文化和提供資訊的有力工具，也是在市民的思想中，樹立和平觀念和豐富精神生活的重要工具。</a:t>
              </a:r>
              <a:endParaRPr lang="zh-HK" altLang="en-US" sz="2400" spc="100" dirty="0">
                <a:latin typeface="標楷體" panose="03000509000000000000" pitchFamily="65" charset="-120"/>
                <a:ea typeface="標楷體" panose="03000509000000000000" pitchFamily="65" charset="-120"/>
              </a:endParaRPr>
            </a:p>
          </p:txBody>
        </p:sp>
        <p:pic>
          <p:nvPicPr>
            <p:cNvPr id="7" name="圖片 32">
              <a:extLst>
                <a:ext uri="{FF2B5EF4-FFF2-40B4-BE49-F238E27FC236}">
                  <a16:creationId xmlns:a16="http://schemas.microsoft.com/office/drawing/2014/main" id="{C96381C1-3E19-48C4-8D1C-B35F11820A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8412" y="3705208"/>
              <a:ext cx="1413134" cy="1128890"/>
            </a:xfrm>
            <a:prstGeom prst="rect">
              <a:avLst/>
            </a:prstGeom>
          </p:spPr>
        </p:pic>
        <p:pic>
          <p:nvPicPr>
            <p:cNvPr id="8" name="圖片 36">
              <a:extLst>
                <a:ext uri="{FF2B5EF4-FFF2-40B4-BE49-F238E27FC236}">
                  <a16:creationId xmlns:a16="http://schemas.microsoft.com/office/drawing/2014/main" id="{69B44D9E-CD69-436A-B9CE-2B83C0FA0D92}"/>
                </a:ext>
              </a:extLst>
            </p:cNvPr>
            <p:cNvPicPr>
              <a:picLocks noChangeAspect="1"/>
            </p:cNvPicPr>
            <p:nvPr/>
          </p:nvPicPr>
          <p:blipFill rotWithShape="1">
            <a:blip r:embed="rId4"/>
            <a:srcRect l="45334" t="29773" r="40874" b="28866"/>
            <a:stretch/>
          </p:blipFill>
          <p:spPr>
            <a:xfrm>
              <a:off x="422073" y="4822106"/>
              <a:ext cx="1231810" cy="999740"/>
            </a:xfrm>
            <a:prstGeom prst="rect">
              <a:avLst/>
            </a:prstGeom>
          </p:spPr>
        </p:pic>
        <p:pic>
          <p:nvPicPr>
            <p:cNvPr id="9" name="圖片 31">
              <a:extLst>
                <a:ext uri="{FF2B5EF4-FFF2-40B4-BE49-F238E27FC236}">
                  <a16:creationId xmlns:a16="http://schemas.microsoft.com/office/drawing/2014/main" id="{FAEB47B7-0F3E-41F2-A358-05F7CA0853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740" y="2568644"/>
              <a:ext cx="1455213" cy="1087252"/>
            </a:xfrm>
            <a:prstGeom prst="rect">
              <a:avLst/>
            </a:prstGeom>
          </p:spPr>
        </p:pic>
      </p:grpSp>
      <p:sp>
        <p:nvSpPr>
          <p:cNvPr id="13" name="文字方塊 28">
            <a:extLst>
              <a:ext uri="{FF2B5EF4-FFF2-40B4-BE49-F238E27FC236}">
                <a16:creationId xmlns:a16="http://schemas.microsoft.com/office/drawing/2014/main" id="{73745DF2-1F00-45B6-B61F-EB732BD14928}"/>
              </a:ext>
            </a:extLst>
          </p:cNvPr>
          <p:cNvSpPr txBox="1"/>
          <p:nvPr/>
        </p:nvSpPr>
        <p:spPr>
          <a:xfrm>
            <a:off x="340195" y="5945525"/>
            <a:ext cx="10502055" cy="830997"/>
          </a:xfrm>
          <a:prstGeom prst="rect">
            <a:avLst/>
          </a:prstGeom>
          <a:noFill/>
        </p:spPr>
        <p:txBody>
          <a:bodyPr wrap="square" rtlCol="0">
            <a:spAutoFit/>
          </a:bodyPr>
          <a:lstStyle/>
          <a:p>
            <a:r>
              <a:rPr lang="zh-TW" altLang="en-US" sz="1200" dirty="0">
                <a:latin typeface="標楷體" panose="03000509000000000000" pitchFamily="65" charset="-120"/>
                <a:ea typeface="標楷體" panose="03000509000000000000" pitchFamily="65" charset="-120"/>
              </a:rPr>
              <a:t>資料來源：</a:t>
            </a:r>
            <a:endParaRPr lang="en-US" altLang="zh-TW" sz="1200" dirty="0">
              <a:latin typeface="標楷體" panose="03000509000000000000" pitchFamily="65" charset="-120"/>
              <a:ea typeface="標楷體" panose="03000509000000000000" pitchFamily="65" charset="-12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公共圖書館─簡介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https://www.hkpl.gov.hk/tc/about-us/intro/intro.html)</a:t>
            </a:r>
          </a:p>
          <a:p>
            <a:pPr marL="171450" indent="-1714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康文署博物館─關於我們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https://www.museums.gov.hk/zh_TW/web/portal/about-us.html)</a:t>
            </a:r>
          </a:p>
          <a:p>
            <a:pPr marL="171450" indent="-1714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資訊安全網─正確使用互聯網守則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(https://www.infosec.gov.hk/tc/best-practices/person/proper-use-of-the-internet)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4" name="组合 17">
            <a:extLst>
              <a:ext uri="{FF2B5EF4-FFF2-40B4-BE49-F238E27FC236}">
                <a16:creationId xmlns:a16="http://schemas.microsoft.com/office/drawing/2014/main" id="{6EC6D9D8-88BD-4430-A2C4-98D410F427CF}"/>
              </a:ext>
            </a:extLst>
          </p:cNvPr>
          <p:cNvGrpSpPr>
            <a:grpSpLocks noChangeAspect="1"/>
          </p:cNvGrpSpPr>
          <p:nvPr/>
        </p:nvGrpSpPr>
        <p:grpSpPr>
          <a:xfrm flipH="1">
            <a:off x="397213" y="901651"/>
            <a:ext cx="760324" cy="971493"/>
            <a:chOff x="5195979" y="428797"/>
            <a:chExt cx="927463" cy="927463"/>
          </a:xfrm>
        </p:grpSpPr>
        <p:sp>
          <p:nvSpPr>
            <p:cNvPr id="15" name="椭圆 18">
              <a:extLst>
                <a:ext uri="{FF2B5EF4-FFF2-40B4-BE49-F238E27FC236}">
                  <a16:creationId xmlns:a16="http://schemas.microsoft.com/office/drawing/2014/main" id="{C3740D9C-E86A-4407-8F4A-A5037E6A6586}"/>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6" name="组合 19">
              <a:extLst>
                <a:ext uri="{FF2B5EF4-FFF2-40B4-BE49-F238E27FC236}">
                  <a16:creationId xmlns:a16="http://schemas.microsoft.com/office/drawing/2014/main" id="{4474A42A-9EAE-456A-BBE2-C01FE349C09E}"/>
                </a:ext>
              </a:extLst>
            </p:cNvPr>
            <p:cNvGrpSpPr/>
            <p:nvPr/>
          </p:nvGrpSpPr>
          <p:grpSpPr>
            <a:xfrm>
              <a:off x="5235042" y="460898"/>
              <a:ext cx="876427" cy="882962"/>
              <a:chOff x="6130069" y="1975983"/>
              <a:chExt cx="876427" cy="882962"/>
            </a:xfrm>
          </p:grpSpPr>
          <p:sp>
            <p:nvSpPr>
              <p:cNvPr id="19" name="Freeform 16">
                <a:extLst>
                  <a:ext uri="{FF2B5EF4-FFF2-40B4-BE49-F238E27FC236}">
                    <a16:creationId xmlns:a16="http://schemas.microsoft.com/office/drawing/2014/main" id="{253C445F-DC31-4866-AF3B-7F5EDF2C9CEF}"/>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20" name="Freeform 16">
                <a:extLst>
                  <a:ext uri="{FF2B5EF4-FFF2-40B4-BE49-F238E27FC236}">
                    <a16:creationId xmlns:a16="http://schemas.microsoft.com/office/drawing/2014/main" id="{C1965405-904D-463D-9DAC-6E0D2A60FCFA}"/>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17" name="Freeform 39">
              <a:extLst>
                <a:ext uri="{FF2B5EF4-FFF2-40B4-BE49-F238E27FC236}">
                  <a16:creationId xmlns:a16="http://schemas.microsoft.com/office/drawing/2014/main" id="{415CEDE9-A334-47CB-ABF2-BCB967634136}"/>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Oval 40">
              <a:extLst>
                <a:ext uri="{FF2B5EF4-FFF2-40B4-BE49-F238E27FC236}">
                  <a16:creationId xmlns:a16="http://schemas.microsoft.com/office/drawing/2014/main" id="{8359E60B-01C9-42FF-8330-E477028B6E1F}"/>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22" name="Rectangle 21"/>
          <p:cNvSpPr/>
          <p:nvPr/>
        </p:nvSpPr>
        <p:spPr>
          <a:xfrm>
            <a:off x="1397046" y="972177"/>
            <a:ext cx="9549628" cy="892552"/>
          </a:xfrm>
          <a:prstGeom prst="rect">
            <a:avLst/>
          </a:prstGeom>
        </p:spPr>
        <p:txBody>
          <a:bodyPr wrap="square">
            <a:spAutoFit/>
          </a:bodyPr>
          <a:lstStyle/>
          <a:p>
            <a:r>
              <a:rPr lang="zh-TW" altLang="en-US" sz="2600" dirty="0">
                <a:latin typeface="標楷體" panose="03000509000000000000" pitchFamily="65" charset="-120"/>
                <a:ea typeface="標楷體" panose="03000509000000000000" pitchFamily="65" charset="-120"/>
              </a:rPr>
              <a:t>就</a:t>
            </a:r>
            <a:r>
              <a:rPr lang="zh-TW" altLang="en-US" sz="2600" dirty="0" smtClean="0">
                <a:latin typeface="標楷體" panose="03000509000000000000" pitchFamily="65" charset="-120"/>
                <a:ea typeface="標楷體" panose="03000509000000000000" pitchFamily="65" charset="-120"/>
              </a:rPr>
              <a:t>資訊</a:t>
            </a:r>
            <a:r>
              <a:rPr lang="zh-TW" altLang="en-US" sz="2600" dirty="0">
                <a:latin typeface="標楷體" panose="03000509000000000000" pitchFamily="65" charset="-120"/>
                <a:ea typeface="標楷體" panose="03000509000000000000" pitchFamily="65" charset="-120"/>
              </a:rPr>
              <a:t>的準確性、問責性及</a:t>
            </a:r>
            <a:r>
              <a:rPr lang="zh-TW" altLang="en-US" sz="2600" dirty="0" smtClean="0">
                <a:latin typeface="標楷體" panose="03000509000000000000" pitchFamily="65" charset="-120"/>
                <a:ea typeface="標楷體" panose="03000509000000000000" pitchFamily="65" charset="-120"/>
              </a:rPr>
              <a:t>透明度而言，以下不同的資訊提供者有何不同</a:t>
            </a:r>
            <a:r>
              <a:rPr lang="en-US" altLang="zh-TW" sz="2600" dirty="0" smtClean="0">
                <a:latin typeface="標楷體" panose="03000509000000000000" pitchFamily="65" charset="-120"/>
                <a:ea typeface="標楷體" panose="03000509000000000000" pitchFamily="65" charset="-120"/>
              </a:rPr>
              <a:t>? </a:t>
            </a:r>
            <a:r>
              <a:rPr lang="zh-TW" altLang="en-US" sz="2600" dirty="0" smtClean="0">
                <a:latin typeface="標楷體" panose="03000509000000000000" pitchFamily="65" charset="-120"/>
                <a:ea typeface="標楷體" panose="03000509000000000000" pitchFamily="65" charset="-120"/>
              </a:rPr>
              <a:t>哪更可信</a:t>
            </a:r>
            <a:r>
              <a:rPr lang="en-US" altLang="zh-TW" sz="2600" dirty="0" smtClean="0">
                <a:latin typeface="標楷體" panose="03000509000000000000" pitchFamily="65" charset="-120"/>
                <a:ea typeface="標楷體" panose="03000509000000000000" pitchFamily="65" charset="-120"/>
              </a:rPr>
              <a:t>? </a:t>
            </a:r>
            <a:r>
              <a:rPr lang="zh-TW" altLang="en-US" sz="2600" dirty="0" smtClean="0">
                <a:latin typeface="標楷體" panose="03000509000000000000" pitchFamily="65" charset="-120"/>
                <a:ea typeface="標楷體" panose="03000509000000000000" pitchFamily="65" charset="-120"/>
              </a:rPr>
              <a:t>為甚麼</a:t>
            </a:r>
            <a:r>
              <a:rPr lang="en-US" altLang="zh-TW" sz="2600" dirty="0" smtClean="0">
                <a:latin typeface="標楷體" panose="03000509000000000000" pitchFamily="65" charset="-120"/>
                <a:ea typeface="標楷體" panose="03000509000000000000" pitchFamily="65" charset="-120"/>
              </a:rPr>
              <a:t>?</a:t>
            </a:r>
            <a:endParaRPr lang="en-US" sz="2600" dirty="0"/>
          </a:p>
        </p:txBody>
      </p:sp>
      <p:sp>
        <p:nvSpPr>
          <p:cNvPr id="23" name="任意多边形: 形状 8">
            <a:extLst>
              <a:ext uri="{FF2B5EF4-FFF2-40B4-BE49-F238E27FC236}">
                <a16:creationId xmlns:a16="http://schemas.microsoft.com/office/drawing/2014/main" id="{22B111C9-BB0C-4A9A-85CA-F0B51D4743BC}"/>
              </a:ext>
            </a:extLst>
          </p:cNvPr>
          <p:cNvSpPr/>
          <p:nvPr/>
        </p:nvSpPr>
        <p:spPr>
          <a:xfrm>
            <a:off x="3204754" y="212015"/>
            <a:ext cx="523431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spc="100" dirty="0">
                <a:solidFill>
                  <a:srgbClr val="FFFFFF"/>
                </a:solidFill>
                <a:latin typeface="DFKai-SB" panose="03000509000000000000" pitchFamily="65" charset="-120"/>
                <a:ea typeface="DFKai-SB" panose="03000509000000000000" pitchFamily="65" charset="-120"/>
              </a:rPr>
              <a:t>資訊素養</a:t>
            </a:r>
          </a:p>
        </p:txBody>
      </p:sp>
    </p:spTree>
    <p:extLst>
      <p:ext uri="{BB962C8B-B14F-4D97-AF65-F5344CB8AC3E}">
        <p14:creationId xmlns:p14="http://schemas.microsoft.com/office/powerpoint/2010/main" val="374684539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默认设计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6978</Words>
  <Application>Microsoft Office PowerPoint</Application>
  <PresentationFormat>寬螢幕</PresentationFormat>
  <Paragraphs>494</Paragraphs>
  <Slides>47</Slides>
  <Notes>16</Notes>
  <HiddenSlides>0</HiddenSlides>
  <MMClips>0</MMClips>
  <ScaleCrop>false</ScaleCrop>
  <HeadingPairs>
    <vt:vector size="6" baseType="variant">
      <vt:variant>
        <vt:lpstr>使用字型</vt:lpstr>
      </vt:variant>
      <vt:variant>
        <vt:i4>16</vt:i4>
      </vt:variant>
      <vt:variant>
        <vt:lpstr>佈景主題</vt:lpstr>
      </vt:variant>
      <vt:variant>
        <vt:i4>4</vt:i4>
      </vt:variant>
      <vt:variant>
        <vt:lpstr>投影片標題</vt:lpstr>
      </vt:variant>
      <vt:variant>
        <vt:i4>47</vt:i4>
      </vt:variant>
    </vt:vector>
  </HeadingPairs>
  <TitlesOfParts>
    <vt:vector size="67" baseType="lpstr">
      <vt:lpstr>等线</vt:lpstr>
      <vt:lpstr>等线 Light</vt:lpstr>
      <vt:lpstr>微软雅黑</vt:lpstr>
      <vt:lpstr>宋体</vt:lpstr>
      <vt:lpstr>游ゴシック</vt:lpstr>
      <vt:lpstr>細明體</vt:lpstr>
      <vt:lpstr>Microsoft JhengHei</vt:lpstr>
      <vt:lpstr>新細明體</vt:lpstr>
      <vt:lpstr>標楷體</vt:lpstr>
      <vt:lpstr>標楷體</vt:lpstr>
      <vt:lpstr>Agency FB</vt:lpstr>
      <vt:lpstr>Arial</vt:lpstr>
      <vt:lpstr>Calibri</vt:lpstr>
      <vt:lpstr>Calibri Light</vt:lpstr>
      <vt:lpstr>Times New Roman</vt:lpstr>
      <vt:lpstr>Wingdings</vt:lpstr>
      <vt:lpstr>1_Office 主题​​</vt:lpstr>
      <vt:lpstr>默认设计模板</vt:lpstr>
      <vt:lpstr>1_默认设计模板</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2022-01-14T08:18:38Z</dcterms:created>
  <dcterms:modified xsi:type="dcterms:W3CDTF">2023-03-20T06:12:45Z</dcterms:modified>
</cp:coreProperties>
</file>