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notesSlides/notesSlide34.xml" ContentType="application/vnd.openxmlformats-officedocument.presentationml.notesSlide+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notesSlides/notesSlide35.xml" ContentType="application/vnd.openxmlformats-officedocument.presentationml.notesSlide+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notesSlides/notesSlide36.xml" ContentType="application/vnd.openxmlformats-officedocument.presentationml.notesSlide+xml"/>
  <Override PartName="/ppt/tags/tag55.xml" ContentType="application/vnd.openxmlformats-officedocument.presentationml.tags+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tags/tag56.xml" ContentType="application/vnd.openxmlformats-officedocument.presentationml.tags+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notesSlides/notesSlide47.xml" ContentType="application/vnd.openxmlformats-officedocument.presentationml.notesSlide+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tags/tag101.xml" ContentType="application/vnd.openxmlformats-officedocument.presentationml.tags+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tags/tag102.xml" ContentType="application/vnd.openxmlformats-officedocument.presentationml.tags+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notesSlides/notesSlide54.xml" ContentType="application/vnd.openxmlformats-officedocument.presentationml.notesSlide+xml"/>
  <Override PartName="/ppt/tags/tag108.xml" ContentType="application/vnd.openxmlformats-officedocument.presentationml.tags+xml"/>
  <Override PartName="/ppt/tags/tag109.xml" ContentType="application/vnd.openxmlformats-officedocument.presentationml.tags+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notesSlides/notesSlide60.xml" ContentType="application/vnd.openxmlformats-officedocument.presentationml.notesSlide+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notesSlides/notesSlide61.xml" ContentType="application/vnd.openxmlformats-officedocument.presentationml.notesSlide+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notesSlides/notesSlide62.xml" ContentType="application/vnd.openxmlformats-officedocument.presentationml.notesSlide+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tags/tag168.xml" ContentType="application/vnd.openxmlformats-officedocument.presentationml.tags+xml"/>
  <Override PartName="/ppt/notesSlides/notesSlide72.xml" ContentType="application/vnd.openxmlformats-officedocument.presentationml.notesSlide+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p:sldMasterIdLst>
    <p:sldMasterId id="2147483648" r:id="rId1"/>
  </p:sldMasterIdLst>
  <p:notesMasterIdLst>
    <p:notesMasterId r:id="rId79"/>
  </p:notesMasterIdLst>
  <p:sldIdLst>
    <p:sldId id="1381" r:id="rId2"/>
    <p:sldId id="1382" r:id="rId3"/>
    <p:sldId id="1383" r:id="rId4"/>
    <p:sldId id="1384" r:id="rId5"/>
    <p:sldId id="1385" r:id="rId6"/>
    <p:sldId id="1386" r:id="rId7"/>
    <p:sldId id="1387" r:id="rId8"/>
    <p:sldId id="1388" r:id="rId9"/>
    <p:sldId id="1389" r:id="rId10"/>
    <p:sldId id="1390" r:id="rId11"/>
    <p:sldId id="1391" r:id="rId12"/>
    <p:sldId id="1392" r:id="rId13"/>
    <p:sldId id="1393" r:id="rId14"/>
    <p:sldId id="1394" r:id="rId15"/>
    <p:sldId id="1395" r:id="rId16"/>
    <p:sldId id="1396" r:id="rId17"/>
    <p:sldId id="1397" r:id="rId18"/>
    <p:sldId id="1398" r:id="rId19"/>
    <p:sldId id="1399" r:id="rId20"/>
    <p:sldId id="1400" r:id="rId21"/>
    <p:sldId id="1401" r:id="rId22"/>
    <p:sldId id="1402" r:id="rId23"/>
    <p:sldId id="1403" r:id="rId24"/>
    <p:sldId id="1404" r:id="rId25"/>
    <p:sldId id="1405" r:id="rId26"/>
    <p:sldId id="1406" r:id="rId27"/>
    <p:sldId id="1407" r:id="rId28"/>
    <p:sldId id="1408" r:id="rId29"/>
    <p:sldId id="1409" r:id="rId30"/>
    <p:sldId id="1410" r:id="rId31"/>
    <p:sldId id="1411" r:id="rId32"/>
    <p:sldId id="1412" r:id="rId33"/>
    <p:sldId id="1413" r:id="rId34"/>
    <p:sldId id="1414" r:id="rId35"/>
    <p:sldId id="1415" r:id="rId36"/>
    <p:sldId id="1416" r:id="rId37"/>
    <p:sldId id="1417" r:id="rId38"/>
    <p:sldId id="1418" r:id="rId39"/>
    <p:sldId id="1419" r:id="rId40"/>
    <p:sldId id="1420" r:id="rId41"/>
    <p:sldId id="1421" r:id="rId42"/>
    <p:sldId id="1422" r:id="rId43"/>
    <p:sldId id="1423" r:id="rId44"/>
    <p:sldId id="1424" r:id="rId45"/>
    <p:sldId id="1425" r:id="rId46"/>
    <p:sldId id="1426" r:id="rId47"/>
    <p:sldId id="1427" r:id="rId48"/>
    <p:sldId id="1428" r:id="rId49"/>
    <p:sldId id="1429" r:id="rId50"/>
    <p:sldId id="1430" r:id="rId51"/>
    <p:sldId id="1431" r:id="rId52"/>
    <p:sldId id="1432" r:id="rId53"/>
    <p:sldId id="1433" r:id="rId54"/>
    <p:sldId id="1434" r:id="rId55"/>
    <p:sldId id="1435" r:id="rId56"/>
    <p:sldId id="1436" r:id="rId57"/>
    <p:sldId id="1437" r:id="rId58"/>
    <p:sldId id="1438" r:id="rId59"/>
    <p:sldId id="1439" r:id="rId60"/>
    <p:sldId id="1440" r:id="rId61"/>
    <p:sldId id="1458" r:id="rId62"/>
    <p:sldId id="1442" r:id="rId63"/>
    <p:sldId id="1443" r:id="rId64"/>
    <p:sldId id="1444" r:id="rId65"/>
    <p:sldId id="1445" r:id="rId66"/>
    <p:sldId id="1446" r:id="rId67"/>
    <p:sldId id="1447" r:id="rId68"/>
    <p:sldId id="1448" r:id="rId69"/>
    <p:sldId id="1449" r:id="rId70"/>
    <p:sldId id="1450" r:id="rId71"/>
    <p:sldId id="1451" r:id="rId72"/>
    <p:sldId id="1452" r:id="rId73"/>
    <p:sldId id="1453" r:id="rId74"/>
    <p:sldId id="1454" r:id="rId75"/>
    <p:sldId id="1455" r:id="rId76"/>
    <p:sldId id="1456" r:id="rId77"/>
    <p:sldId id="1457" r:id="rId78"/>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17">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4" name="作者" initials="A" lastIdx="0"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9933"/>
    <a:srgbClr val="FEF4F4"/>
    <a:srgbClr val="0070C0"/>
    <a:srgbClr val="FF9966"/>
    <a:srgbClr val="FCCCCC"/>
    <a:srgbClr val="FFAEC9"/>
    <a:srgbClr val="FFF8E5"/>
    <a:srgbClr val="FFEBB6"/>
    <a:srgbClr val="92D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12C8C85-51F0-491E-9774-3900AFEF0FD7}" styleName="浅色样式 2 - 强调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DF18680-E054-41AD-8BC1-D1AEF772440D}" styleName="中度样式 2 - 强调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16D9F66E-5EB9-4882-86FB-DCBF35E3C3E4}" styleName="中度样式 4 - 强调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14" autoAdjust="0"/>
    <p:restoredTop sz="96395" autoAdjust="0"/>
  </p:normalViewPr>
  <p:slideViewPr>
    <p:cSldViewPr snapToGrid="0">
      <p:cViewPr varScale="1">
        <p:scale>
          <a:sx n="94" d="100"/>
          <a:sy n="94" d="100"/>
        </p:scale>
        <p:origin x="84" y="330"/>
      </p:cViewPr>
      <p:guideLst>
        <p:guide orient="horz" pos="2160"/>
        <p:guide pos="3817"/>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83" d="100"/>
          <a:sy n="83" d="100"/>
        </p:scale>
        <p:origin x="2946" y="9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commentAuthors" Target="commen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diagrams/colors1.xml><?xml version="1.0" encoding="utf-8"?>
<dgm:colorsDef xmlns:dgm="http://schemas.openxmlformats.org/drawingml/2006/diagram" xmlns:a="http://schemas.openxmlformats.org/drawingml/2006/main" uniqueId="urn:microsoft.com/office/officeart/2005/8/colors/colorful5#1">
  <dgm:title val=""/>
  <dgm:desc val=""/>
  <dgm:catLst>
    <dgm:cat type="colorful" pri="10500"/>
  </dgm:catLst>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B72B22E6-92F7-49A0-869B-E2BD9F55C284}" type="doc">
      <dgm:prSet loTypeId="urn:microsoft.com/office/officeart/2005/8/layout/process1" loCatId="process" qsTypeId="urn:microsoft.com/office/officeart/2005/8/quickstyle/simple5#1" qsCatId="simple" csTypeId="urn:microsoft.com/office/officeart/2005/8/colors/colorful5#1" csCatId="colorful" phldr="1"/>
      <dgm:spPr/>
    </dgm:pt>
    <dgm:pt modelId="{7799911B-3F8E-4235-B24B-927AE9E92347}">
      <dgm:prSet phldrT="[文本]" custT="1"/>
      <dgm:spPr/>
      <dgm:t>
        <a:bodyPr/>
        <a:lstStyle/>
        <a:p>
          <a:r>
            <a:rPr lang="zh-CN" altLang="en-US" sz="2800" dirty="0" smtClean="0">
              <a:latin typeface="DFKai-SB" panose="03000509000000000000" pitchFamily="65" charset="-120"/>
              <a:ea typeface="DFKai-SB" panose="03000509000000000000" pitchFamily="65" charset="-120"/>
            </a:rPr>
            <a:t>人類</a:t>
          </a:r>
          <a:r>
            <a:rPr lang="zh-TW" altLang="en-US" sz="2800" dirty="0" smtClean="0">
              <a:latin typeface="DFKai-SB" panose="03000509000000000000" pitchFamily="65" charset="-120"/>
              <a:ea typeface="DFKai-SB" panose="03000509000000000000" pitchFamily="65" charset="-120"/>
            </a:rPr>
            <a:t>的可持續</a:t>
          </a:r>
          <a:r>
            <a:rPr lang="zh-CN" altLang="en-US" sz="2800" dirty="0" smtClean="0">
              <a:latin typeface="DFKai-SB" panose="03000509000000000000" pitchFamily="65" charset="-120"/>
              <a:ea typeface="DFKai-SB" panose="03000509000000000000" pitchFamily="65" charset="-120"/>
            </a:rPr>
            <a:t>發展</a:t>
          </a:r>
          <a:endParaRPr lang="zh-CN" altLang="en-US" sz="2800" dirty="0">
            <a:latin typeface="DFKai-SB" panose="03000509000000000000" pitchFamily="65" charset="-120"/>
            <a:ea typeface="DFKai-SB" panose="03000509000000000000" pitchFamily="65" charset="-120"/>
          </a:endParaRPr>
        </a:p>
      </dgm:t>
    </dgm:pt>
    <dgm:pt modelId="{8F317EAD-3A77-4B99-B16E-7D3237866A71}" type="parTrans" cxnId="{EB78A1F3-EAEB-416F-AB96-4EC2C80379C0}">
      <dgm:prSet/>
      <dgm:spPr/>
      <dgm:t>
        <a:bodyPr/>
        <a:lstStyle/>
        <a:p>
          <a:endParaRPr lang="zh-CN" altLang="en-US">
            <a:latin typeface="DFKai-SB" panose="03000509000000000000" pitchFamily="65" charset="-120"/>
            <a:ea typeface="DFKai-SB" panose="03000509000000000000" pitchFamily="65" charset="-120"/>
          </a:endParaRPr>
        </a:p>
      </dgm:t>
    </dgm:pt>
    <dgm:pt modelId="{CB548FD6-F269-4B35-8498-F2AD6A3DE5D0}" type="sibTrans" cxnId="{EB78A1F3-EAEB-416F-AB96-4EC2C80379C0}">
      <dgm:prSet custT="1"/>
      <dgm:spPr>
        <a:solidFill>
          <a:srgbClr val="FED287"/>
        </a:solidFill>
      </dgm:spPr>
      <dgm:t>
        <a:bodyPr/>
        <a:lstStyle/>
        <a:p>
          <a:r>
            <a:rPr lang="zh-CN" altLang="en-US" sz="2600" dirty="0" smtClean="0">
              <a:solidFill>
                <a:schemeClr val="tx1">
                  <a:lumMod val="95000"/>
                  <a:lumOff val="5000"/>
                </a:schemeClr>
              </a:solidFill>
              <a:latin typeface="DFKai-SB" panose="03000509000000000000" pitchFamily="65" charset="-120"/>
              <a:ea typeface="DFKai-SB" panose="03000509000000000000" pitchFamily="65" charset="-120"/>
            </a:rPr>
            <a:t>依賴於</a:t>
          </a:r>
          <a:endParaRPr lang="zh-CN" altLang="en-US" sz="2600" dirty="0">
            <a:solidFill>
              <a:schemeClr val="tx1">
                <a:lumMod val="95000"/>
                <a:lumOff val="5000"/>
              </a:schemeClr>
            </a:solidFill>
            <a:latin typeface="DFKai-SB" panose="03000509000000000000" pitchFamily="65" charset="-120"/>
            <a:ea typeface="DFKai-SB" panose="03000509000000000000" pitchFamily="65" charset="-120"/>
          </a:endParaRPr>
        </a:p>
      </dgm:t>
    </dgm:pt>
    <dgm:pt modelId="{083D9BE0-C593-425E-9DFF-B8CB60CC891B}">
      <dgm:prSet phldrT="[文本]" custT="1"/>
      <dgm:spPr/>
      <dgm:t>
        <a:bodyPr/>
        <a:lstStyle/>
        <a:p>
          <a:r>
            <a:rPr lang="zh-TW" altLang="en-US" sz="2800" dirty="0" smtClean="0">
              <a:latin typeface="DFKai-SB" panose="03000509000000000000" pitchFamily="65" charset="-120"/>
              <a:ea typeface="DFKai-SB" panose="03000509000000000000" pitchFamily="65" charset="-120"/>
            </a:rPr>
            <a:t>自然</a:t>
          </a:r>
          <a:r>
            <a:rPr lang="zh-CN" altLang="en-US" sz="2800" dirty="0" smtClean="0">
              <a:latin typeface="DFKai-SB" panose="03000509000000000000" pitchFamily="65" charset="-120"/>
              <a:ea typeface="DFKai-SB" panose="03000509000000000000" pitchFamily="65" charset="-120"/>
            </a:rPr>
            <a:t>環境</a:t>
          </a:r>
          <a:r>
            <a:rPr lang="zh-CN" altLang="en-US" sz="2800" dirty="0">
              <a:latin typeface="DFKai-SB" panose="03000509000000000000" pitchFamily="65" charset="-120"/>
              <a:ea typeface="DFKai-SB" panose="03000509000000000000" pitchFamily="65" charset="-120"/>
            </a:rPr>
            <a:t>的可持續</a:t>
          </a:r>
        </a:p>
      </dgm:t>
    </dgm:pt>
    <dgm:pt modelId="{1910EF3D-EA9E-4EB1-868D-1C102A7814DD}" type="parTrans" cxnId="{0CE9C3AC-3D8D-40A5-B703-52A697232B8D}">
      <dgm:prSet/>
      <dgm:spPr/>
      <dgm:t>
        <a:bodyPr/>
        <a:lstStyle/>
        <a:p>
          <a:endParaRPr lang="zh-CN" altLang="en-US">
            <a:latin typeface="DFKai-SB" panose="03000509000000000000" pitchFamily="65" charset="-120"/>
            <a:ea typeface="DFKai-SB" panose="03000509000000000000" pitchFamily="65" charset="-120"/>
          </a:endParaRPr>
        </a:p>
      </dgm:t>
    </dgm:pt>
    <dgm:pt modelId="{547FCAB0-BA6D-4A9B-8CD0-71540F22F6E9}" type="sibTrans" cxnId="{0CE9C3AC-3D8D-40A5-B703-52A697232B8D}">
      <dgm:prSet/>
      <dgm:spPr/>
      <dgm:t>
        <a:bodyPr/>
        <a:lstStyle/>
        <a:p>
          <a:endParaRPr lang="zh-CN" altLang="en-US">
            <a:latin typeface="DFKai-SB" panose="03000509000000000000" pitchFamily="65" charset="-120"/>
            <a:ea typeface="DFKai-SB" panose="03000509000000000000" pitchFamily="65" charset="-120"/>
          </a:endParaRPr>
        </a:p>
      </dgm:t>
    </dgm:pt>
    <dgm:pt modelId="{BE20436B-CC9B-41BD-9AA8-20F823D00608}" type="pres">
      <dgm:prSet presAssocID="{B72B22E6-92F7-49A0-869B-E2BD9F55C284}" presName="Name0" presStyleCnt="0">
        <dgm:presLayoutVars>
          <dgm:dir/>
          <dgm:resizeHandles val="exact"/>
        </dgm:presLayoutVars>
      </dgm:prSet>
      <dgm:spPr/>
    </dgm:pt>
    <dgm:pt modelId="{AD559A42-3BD9-4D20-AD0B-04299309B02E}" type="pres">
      <dgm:prSet presAssocID="{7799911B-3F8E-4235-B24B-927AE9E92347}" presName="node" presStyleLbl="node1" presStyleIdx="0" presStyleCnt="2">
        <dgm:presLayoutVars>
          <dgm:bulletEnabled val="1"/>
        </dgm:presLayoutVars>
      </dgm:prSet>
      <dgm:spPr/>
      <dgm:t>
        <a:bodyPr/>
        <a:lstStyle/>
        <a:p>
          <a:endParaRPr lang="zh-TW" altLang="en-US"/>
        </a:p>
      </dgm:t>
    </dgm:pt>
    <dgm:pt modelId="{BFB01FCD-FDE6-473E-B8F5-47E084C8F67D}" type="pres">
      <dgm:prSet presAssocID="{CB548FD6-F269-4B35-8498-F2AD6A3DE5D0}" presName="sibTrans" presStyleLbl="sibTrans2D1" presStyleIdx="0" presStyleCnt="1" custScaleX="183670" custScaleY="112905" custLinFactNeighborX="-2711" custLinFactNeighborY="-1595"/>
      <dgm:spPr/>
      <dgm:t>
        <a:bodyPr/>
        <a:lstStyle/>
        <a:p>
          <a:endParaRPr lang="zh-TW" altLang="en-US"/>
        </a:p>
      </dgm:t>
    </dgm:pt>
    <dgm:pt modelId="{71FB5358-2B13-431D-9E9E-702604C9C1D5}" type="pres">
      <dgm:prSet presAssocID="{CB548FD6-F269-4B35-8498-F2AD6A3DE5D0}" presName="connectorText" presStyleLbl="sibTrans2D1" presStyleIdx="0" presStyleCnt="1"/>
      <dgm:spPr/>
      <dgm:t>
        <a:bodyPr/>
        <a:lstStyle/>
        <a:p>
          <a:endParaRPr lang="zh-TW" altLang="en-US"/>
        </a:p>
      </dgm:t>
    </dgm:pt>
    <dgm:pt modelId="{E22F278E-AEB9-40A3-88ED-18FE1F7598B8}" type="pres">
      <dgm:prSet presAssocID="{083D9BE0-C593-425E-9DFF-B8CB60CC891B}" presName="node" presStyleLbl="node1" presStyleIdx="1" presStyleCnt="2">
        <dgm:presLayoutVars>
          <dgm:bulletEnabled val="1"/>
        </dgm:presLayoutVars>
      </dgm:prSet>
      <dgm:spPr/>
      <dgm:t>
        <a:bodyPr/>
        <a:lstStyle/>
        <a:p>
          <a:endParaRPr lang="zh-TW" altLang="en-US"/>
        </a:p>
      </dgm:t>
    </dgm:pt>
  </dgm:ptLst>
  <dgm:cxnLst>
    <dgm:cxn modelId="{E2FCC9AE-C8A3-4031-A68D-9CEF3D398427}" type="presOf" srcId="{083D9BE0-C593-425E-9DFF-B8CB60CC891B}" destId="{E22F278E-AEB9-40A3-88ED-18FE1F7598B8}" srcOrd="0" destOrd="0" presId="urn:microsoft.com/office/officeart/2005/8/layout/process1"/>
    <dgm:cxn modelId="{CFFE1EE5-CB74-45DE-94F7-647375A1106E}" type="presOf" srcId="{B72B22E6-92F7-49A0-869B-E2BD9F55C284}" destId="{BE20436B-CC9B-41BD-9AA8-20F823D00608}" srcOrd="0" destOrd="0" presId="urn:microsoft.com/office/officeart/2005/8/layout/process1"/>
    <dgm:cxn modelId="{7D67FE59-DC13-485E-B989-C388A6EE1A4D}" type="presOf" srcId="{CB548FD6-F269-4B35-8498-F2AD6A3DE5D0}" destId="{BFB01FCD-FDE6-473E-B8F5-47E084C8F67D}" srcOrd="0" destOrd="0" presId="urn:microsoft.com/office/officeart/2005/8/layout/process1"/>
    <dgm:cxn modelId="{DBAEDC5F-853F-4D22-B6C0-D21FBDF72700}" type="presOf" srcId="{CB548FD6-F269-4B35-8498-F2AD6A3DE5D0}" destId="{71FB5358-2B13-431D-9E9E-702604C9C1D5}" srcOrd="1" destOrd="0" presId="urn:microsoft.com/office/officeart/2005/8/layout/process1"/>
    <dgm:cxn modelId="{0CE9C3AC-3D8D-40A5-B703-52A697232B8D}" srcId="{B72B22E6-92F7-49A0-869B-E2BD9F55C284}" destId="{083D9BE0-C593-425E-9DFF-B8CB60CC891B}" srcOrd="1" destOrd="0" parTransId="{1910EF3D-EA9E-4EB1-868D-1C102A7814DD}" sibTransId="{547FCAB0-BA6D-4A9B-8CD0-71540F22F6E9}"/>
    <dgm:cxn modelId="{811E9468-04AE-4932-A4C7-66FCDA1A0896}" type="presOf" srcId="{7799911B-3F8E-4235-B24B-927AE9E92347}" destId="{AD559A42-3BD9-4D20-AD0B-04299309B02E}" srcOrd="0" destOrd="0" presId="urn:microsoft.com/office/officeart/2005/8/layout/process1"/>
    <dgm:cxn modelId="{EB78A1F3-EAEB-416F-AB96-4EC2C80379C0}" srcId="{B72B22E6-92F7-49A0-869B-E2BD9F55C284}" destId="{7799911B-3F8E-4235-B24B-927AE9E92347}" srcOrd="0" destOrd="0" parTransId="{8F317EAD-3A77-4B99-B16E-7D3237866A71}" sibTransId="{CB548FD6-F269-4B35-8498-F2AD6A3DE5D0}"/>
    <dgm:cxn modelId="{67321294-6876-4105-88A4-5999D159E356}" type="presParOf" srcId="{BE20436B-CC9B-41BD-9AA8-20F823D00608}" destId="{AD559A42-3BD9-4D20-AD0B-04299309B02E}" srcOrd="0" destOrd="0" presId="urn:microsoft.com/office/officeart/2005/8/layout/process1"/>
    <dgm:cxn modelId="{0AD66536-96D3-459A-8F4F-ABF820395CBF}" type="presParOf" srcId="{BE20436B-CC9B-41BD-9AA8-20F823D00608}" destId="{BFB01FCD-FDE6-473E-B8F5-47E084C8F67D}" srcOrd="1" destOrd="0" presId="urn:microsoft.com/office/officeart/2005/8/layout/process1"/>
    <dgm:cxn modelId="{D86D69D0-96D8-4469-90AE-376798EA178A}" type="presParOf" srcId="{BFB01FCD-FDE6-473E-B8F5-47E084C8F67D}" destId="{71FB5358-2B13-431D-9E9E-702604C9C1D5}" srcOrd="0" destOrd="0" presId="urn:microsoft.com/office/officeart/2005/8/layout/process1"/>
    <dgm:cxn modelId="{C5100BD5-3A88-4A87-9B58-1CE9A5BA6261}" type="presParOf" srcId="{BE20436B-CC9B-41BD-9AA8-20F823D00608}" destId="{E22F278E-AEB9-40A3-88ED-18FE1F7598B8}" srcOrd="2"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559A42-3BD9-4D20-AD0B-04299309B02E}">
      <dsp:nvSpPr>
        <dsp:cNvPr id="0" name=""/>
        <dsp:cNvSpPr/>
      </dsp:nvSpPr>
      <dsp:spPr>
        <a:xfrm>
          <a:off x="1587" y="0"/>
          <a:ext cx="3385343" cy="751840"/>
        </a:xfrm>
        <a:prstGeom prst="roundRect">
          <a:avLst>
            <a:gd name="adj" fmla="val 1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zh-CN" altLang="en-US" sz="2800" kern="1200" dirty="0" smtClean="0">
              <a:latin typeface="DFKai-SB" panose="03000509000000000000" pitchFamily="65" charset="-120"/>
              <a:ea typeface="DFKai-SB" panose="03000509000000000000" pitchFamily="65" charset="-120"/>
            </a:rPr>
            <a:t>人類</a:t>
          </a:r>
          <a:r>
            <a:rPr lang="zh-TW" altLang="en-US" sz="2800" kern="1200" dirty="0" smtClean="0">
              <a:latin typeface="DFKai-SB" panose="03000509000000000000" pitchFamily="65" charset="-120"/>
              <a:ea typeface="DFKai-SB" panose="03000509000000000000" pitchFamily="65" charset="-120"/>
            </a:rPr>
            <a:t>的可持續</a:t>
          </a:r>
          <a:r>
            <a:rPr lang="zh-CN" altLang="en-US" sz="2800" kern="1200" dirty="0" smtClean="0">
              <a:latin typeface="DFKai-SB" panose="03000509000000000000" pitchFamily="65" charset="-120"/>
              <a:ea typeface="DFKai-SB" panose="03000509000000000000" pitchFamily="65" charset="-120"/>
            </a:rPr>
            <a:t>發展</a:t>
          </a:r>
          <a:endParaRPr lang="zh-CN" altLang="en-US" sz="2800" kern="1200" dirty="0">
            <a:latin typeface="DFKai-SB" panose="03000509000000000000" pitchFamily="65" charset="-120"/>
            <a:ea typeface="DFKai-SB" panose="03000509000000000000" pitchFamily="65" charset="-120"/>
          </a:endParaRPr>
        </a:p>
      </dsp:txBody>
      <dsp:txXfrm>
        <a:off x="23608" y="22021"/>
        <a:ext cx="3341301" cy="707798"/>
      </dsp:txXfrm>
    </dsp:sp>
    <dsp:sp modelId="{BFB01FCD-FDE6-473E-B8F5-47E084C8F67D}">
      <dsp:nvSpPr>
        <dsp:cNvPr id="0" name=""/>
        <dsp:cNvSpPr/>
      </dsp:nvSpPr>
      <dsp:spPr>
        <a:xfrm>
          <a:off x="3405762" y="-60504"/>
          <a:ext cx="1318186" cy="848864"/>
        </a:xfrm>
        <a:prstGeom prst="rightArrow">
          <a:avLst>
            <a:gd name="adj1" fmla="val 60000"/>
            <a:gd name="adj2" fmla="val 50000"/>
          </a:avLst>
        </a:prstGeom>
        <a:solidFill>
          <a:srgbClr val="FED287"/>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1155700">
            <a:lnSpc>
              <a:spcPct val="90000"/>
            </a:lnSpc>
            <a:spcBef>
              <a:spcPct val="0"/>
            </a:spcBef>
            <a:spcAft>
              <a:spcPct val="35000"/>
            </a:spcAft>
          </a:pPr>
          <a:r>
            <a:rPr lang="zh-CN" altLang="en-US" sz="2600" kern="1200" dirty="0" smtClean="0">
              <a:solidFill>
                <a:schemeClr val="tx1">
                  <a:lumMod val="95000"/>
                  <a:lumOff val="5000"/>
                </a:schemeClr>
              </a:solidFill>
              <a:latin typeface="DFKai-SB" panose="03000509000000000000" pitchFamily="65" charset="-120"/>
              <a:ea typeface="DFKai-SB" panose="03000509000000000000" pitchFamily="65" charset="-120"/>
            </a:rPr>
            <a:t>依賴於</a:t>
          </a:r>
          <a:endParaRPr lang="zh-CN" altLang="en-US" sz="2600" kern="1200" dirty="0">
            <a:solidFill>
              <a:schemeClr val="tx1">
                <a:lumMod val="95000"/>
                <a:lumOff val="5000"/>
              </a:schemeClr>
            </a:solidFill>
            <a:latin typeface="DFKai-SB" panose="03000509000000000000" pitchFamily="65" charset="-120"/>
            <a:ea typeface="DFKai-SB" panose="03000509000000000000" pitchFamily="65" charset="-120"/>
          </a:endParaRPr>
        </a:p>
      </dsp:txBody>
      <dsp:txXfrm>
        <a:off x="3405762" y="109269"/>
        <a:ext cx="1063527" cy="509318"/>
      </dsp:txXfrm>
    </dsp:sp>
    <dsp:sp modelId="{E22F278E-AEB9-40A3-88ED-18FE1F7598B8}">
      <dsp:nvSpPr>
        <dsp:cNvPr id="0" name=""/>
        <dsp:cNvSpPr/>
      </dsp:nvSpPr>
      <dsp:spPr>
        <a:xfrm>
          <a:off x="4741068" y="0"/>
          <a:ext cx="3385343" cy="751840"/>
        </a:xfrm>
        <a:prstGeom prst="roundRect">
          <a:avLst>
            <a:gd name="adj" fmla="val 10000"/>
          </a:avLst>
        </a:prstGeom>
        <a:gradFill rotWithShape="0">
          <a:gsLst>
            <a:gs pos="0">
              <a:schemeClr val="accent5">
                <a:hueOff val="-7353344"/>
                <a:satOff val="-10228"/>
                <a:lumOff val="-3922"/>
                <a:alphaOff val="0"/>
                <a:satMod val="103000"/>
                <a:lumMod val="102000"/>
                <a:tint val="94000"/>
              </a:schemeClr>
            </a:gs>
            <a:gs pos="50000">
              <a:schemeClr val="accent5">
                <a:hueOff val="-7353344"/>
                <a:satOff val="-10228"/>
                <a:lumOff val="-3922"/>
                <a:alphaOff val="0"/>
                <a:satMod val="110000"/>
                <a:lumMod val="100000"/>
                <a:shade val="100000"/>
              </a:schemeClr>
            </a:gs>
            <a:gs pos="100000">
              <a:schemeClr val="accent5">
                <a:hueOff val="-7353344"/>
                <a:satOff val="-10228"/>
                <a:lumOff val="-3922"/>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zh-TW" altLang="en-US" sz="2800" kern="1200" dirty="0" smtClean="0">
              <a:latin typeface="DFKai-SB" panose="03000509000000000000" pitchFamily="65" charset="-120"/>
              <a:ea typeface="DFKai-SB" panose="03000509000000000000" pitchFamily="65" charset="-120"/>
            </a:rPr>
            <a:t>自然</a:t>
          </a:r>
          <a:r>
            <a:rPr lang="zh-CN" altLang="en-US" sz="2800" kern="1200" dirty="0" smtClean="0">
              <a:latin typeface="DFKai-SB" panose="03000509000000000000" pitchFamily="65" charset="-120"/>
              <a:ea typeface="DFKai-SB" panose="03000509000000000000" pitchFamily="65" charset="-120"/>
            </a:rPr>
            <a:t>環境</a:t>
          </a:r>
          <a:r>
            <a:rPr lang="zh-CN" altLang="en-US" sz="2800" kern="1200" dirty="0">
              <a:latin typeface="DFKai-SB" panose="03000509000000000000" pitchFamily="65" charset="-120"/>
              <a:ea typeface="DFKai-SB" panose="03000509000000000000" pitchFamily="65" charset="-120"/>
            </a:rPr>
            <a:t>的可持續</a:t>
          </a:r>
        </a:p>
      </dsp:txBody>
      <dsp:txXfrm>
        <a:off x="4763089" y="22021"/>
        <a:ext cx="3341301" cy="707798"/>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1">
  <dgm:title val=""/>
  <dgm:desc val=""/>
  <dgm:catLst>
    <dgm:cat type="simple" pri="10500"/>
  </dgm:catLst>
  <dgm:scene3d>
    <a:camera prst="orthographicFront"/>
    <a:lightRig rig="threePt" dir="t"/>
  </dgm:scene3d>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F55CC4-EDB9-4FD9-BD5E-9424B95F3C7B}" type="datetimeFigureOut">
              <a:rPr lang="zh-CN" altLang="en-US" smtClean="0"/>
              <a:t>2023/3/28</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D294CC-D8DC-40B2-BBF8-F67E2749BE4D}"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7D294CC-D8DC-40B2-BBF8-F67E2749BE4D}" type="slidenum">
              <a:rPr lang="zh-CN" altLang="en-US" smtClean="0"/>
              <a:t>1</a:t>
            </a:fld>
            <a:endParaRPr lang="zh-CN" alt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17D294CC-D8DC-40B2-BBF8-F67E2749BE4D}" type="slidenum">
              <a:rPr lang="zh-CN" altLang="en-US" smtClean="0"/>
              <a:t>10</a:t>
            </a:fld>
            <a:endParaRPr lang="zh-CN" altLang="en-US"/>
          </a:p>
        </p:txBody>
      </p:sp>
    </p:spTree>
    <p:extLst>
      <p:ext uri="{BB962C8B-B14F-4D97-AF65-F5344CB8AC3E}">
        <p14:creationId xmlns:p14="http://schemas.microsoft.com/office/powerpoint/2010/main" val="42606961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17D294CC-D8DC-40B2-BBF8-F67E2749BE4D}" type="slidenum">
              <a:rPr lang="zh-CN" altLang="en-US" smtClean="0"/>
              <a:t>11</a:t>
            </a:fld>
            <a:endParaRPr lang="zh-CN" altLang="en-US"/>
          </a:p>
        </p:txBody>
      </p:sp>
    </p:spTree>
    <p:extLst>
      <p:ext uri="{BB962C8B-B14F-4D97-AF65-F5344CB8AC3E}">
        <p14:creationId xmlns:p14="http://schemas.microsoft.com/office/powerpoint/2010/main" val="3913888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7D294CC-D8DC-40B2-BBF8-F67E2749BE4D}" type="slidenum">
              <a:rPr lang="zh-CN" altLang="en-US" smtClean="0"/>
              <a:t>12</a:t>
            </a:fld>
            <a:endParaRPr lang="zh-CN" altLang="en-US" dirty="0"/>
          </a:p>
        </p:txBody>
      </p:sp>
    </p:spTree>
    <p:extLst>
      <p:ext uri="{BB962C8B-B14F-4D97-AF65-F5344CB8AC3E}">
        <p14:creationId xmlns:p14="http://schemas.microsoft.com/office/powerpoint/2010/main" val="42562165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17D294CC-D8DC-40B2-BBF8-F67E2749BE4D}" type="slidenum">
              <a:rPr lang="zh-CN" altLang="en-US" smtClean="0"/>
              <a:t>13</a:t>
            </a:fld>
            <a:endParaRPr lang="zh-CN" altLang="en-US"/>
          </a:p>
        </p:txBody>
      </p:sp>
    </p:spTree>
    <p:extLst>
      <p:ext uri="{BB962C8B-B14F-4D97-AF65-F5344CB8AC3E}">
        <p14:creationId xmlns:p14="http://schemas.microsoft.com/office/powerpoint/2010/main" val="736373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17D294CC-D8DC-40B2-BBF8-F67E2749BE4D}" type="slidenum">
              <a:rPr lang="zh-CN" altLang="en-US" smtClean="0"/>
              <a:t>14</a:t>
            </a:fld>
            <a:endParaRPr lang="zh-CN" altLang="en-US"/>
          </a:p>
        </p:txBody>
      </p:sp>
    </p:spTree>
    <p:extLst>
      <p:ext uri="{BB962C8B-B14F-4D97-AF65-F5344CB8AC3E}">
        <p14:creationId xmlns:p14="http://schemas.microsoft.com/office/powerpoint/2010/main" val="33574767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7D294CC-D8DC-40B2-BBF8-F67E2749BE4D}" type="slidenum">
              <a:rPr lang="zh-CN" altLang="en-US" smtClean="0"/>
              <a:t>15</a:t>
            </a:fld>
            <a:endParaRPr lang="zh-CN" altLang="en-US" dirty="0"/>
          </a:p>
        </p:txBody>
      </p:sp>
    </p:spTree>
    <p:extLst>
      <p:ext uri="{BB962C8B-B14F-4D97-AF65-F5344CB8AC3E}">
        <p14:creationId xmlns:p14="http://schemas.microsoft.com/office/powerpoint/2010/main" val="14841906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17D294CC-D8DC-40B2-BBF8-F67E2749BE4D}" type="slidenum">
              <a:rPr lang="zh-CN" altLang="en-US" smtClean="0"/>
              <a:t>16</a:t>
            </a:fld>
            <a:endParaRPr lang="zh-CN" altLang="en-US"/>
          </a:p>
        </p:txBody>
      </p:sp>
    </p:spTree>
    <p:extLst>
      <p:ext uri="{BB962C8B-B14F-4D97-AF65-F5344CB8AC3E}">
        <p14:creationId xmlns:p14="http://schemas.microsoft.com/office/powerpoint/2010/main" val="5876246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17D294CC-D8DC-40B2-BBF8-F67E2749BE4D}" type="slidenum">
              <a:rPr lang="zh-CN" altLang="en-US" smtClean="0"/>
              <a:t>17</a:t>
            </a:fld>
            <a:endParaRPr lang="zh-CN" altLang="en-US"/>
          </a:p>
        </p:txBody>
      </p:sp>
    </p:spTree>
    <p:extLst>
      <p:ext uri="{BB962C8B-B14F-4D97-AF65-F5344CB8AC3E}">
        <p14:creationId xmlns:p14="http://schemas.microsoft.com/office/powerpoint/2010/main" val="36257491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7D294CC-D8DC-40B2-BBF8-F67E2749BE4D}" type="slidenum">
              <a:rPr lang="zh-CN" altLang="en-US" smtClean="0"/>
              <a:t>18</a:t>
            </a:fld>
            <a:endParaRPr lang="zh-CN" altLang="en-US" dirty="0"/>
          </a:p>
        </p:txBody>
      </p:sp>
    </p:spTree>
    <p:extLst>
      <p:ext uri="{BB962C8B-B14F-4D97-AF65-F5344CB8AC3E}">
        <p14:creationId xmlns:p14="http://schemas.microsoft.com/office/powerpoint/2010/main" val="12003951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7D294CC-D8DC-40B2-BBF8-F67E2749BE4D}" type="slidenum">
              <a:rPr lang="zh-CN" altLang="en-US" smtClean="0"/>
              <a:t>19</a:t>
            </a:fld>
            <a:endParaRPr lang="zh-CN" altLang="en-US" dirty="0"/>
          </a:p>
        </p:txBody>
      </p:sp>
    </p:spTree>
    <p:extLst>
      <p:ext uri="{BB962C8B-B14F-4D97-AF65-F5344CB8AC3E}">
        <p14:creationId xmlns:p14="http://schemas.microsoft.com/office/powerpoint/2010/main" val="22529779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17D294CC-D8DC-40B2-BBF8-F67E2749BE4D}" type="slidenum">
              <a:rPr lang="zh-CN" altLang="en-US" smtClean="0"/>
              <a:t>2</a:t>
            </a:fld>
            <a:endParaRPr lang="zh-CN" altLang="en-US"/>
          </a:p>
        </p:txBody>
      </p:sp>
    </p:spTree>
    <p:extLst>
      <p:ext uri="{BB962C8B-B14F-4D97-AF65-F5344CB8AC3E}">
        <p14:creationId xmlns:p14="http://schemas.microsoft.com/office/powerpoint/2010/main" val="16174174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17D294CC-D8DC-40B2-BBF8-F67E2749BE4D}" type="slidenum">
              <a:rPr lang="zh-CN" altLang="en-US" smtClean="0"/>
              <a:t>20</a:t>
            </a:fld>
            <a:endParaRPr lang="zh-CN" altLang="en-US"/>
          </a:p>
        </p:txBody>
      </p:sp>
    </p:spTree>
    <p:extLst>
      <p:ext uri="{BB962C8B-B14F-4D97-AF65-F5344CB8AC3E}">
        <p14:creationId xmlns:p14="http://schemas.microsoft.com/office/powerpoint/2010/main" val="22969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17D294CC-D8DC-40B2-BBF8-F67E2749BE4D}" type="slidenum">
              <a:rPr lang="zh-CN" altLang="en-US" smtClean="0"/>
              <a:t>21</a:t>
            </a:fld>
            <a:endParaRPr lang="zh-CN" altLang="en-US"/>
          </a:p>
        </p:txBody>
      </p:sp>
    </p:spTree>
    <p:extLst>
      <p:ext uri="{BB962C8B-B14F-4D97-AF65-F5344CB8AC3E}">
        <p14:creationId xmlns:p14="http://schemas.microsoft.com/office/powerpoint/2010/main" val="1723149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17D294CC-D8DC-40B2-BBF8-F67E2749BE4D}" type="slidenum">
              <a:rPr lang="zh-CN" altLang="en-US" smtClean="0"/>
              <a:t>22</a:t>
            </a:fld>
            <a:endParaRPr lang="zh-CN" altLang="en-US"/>
          </a:p>
        </p:txBody>
      </p:sp>
    </p:spTree>
    <p:extLst>
      <p:ext uri="{BB962C8B-B14F-4D97-AF65-F5344CB8AC3E}">
        <p14:creationId xmlns:p14="http://schemas.microsoft.com/office/powerpoint/2010/main" val="39042802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endParaRPr lang="en-US" altLang="zh-CN" dirty="0">
              <a:sym typeface="+mn-ea"/>
            </a:endParaRPr>
          </a:p>
        </p:txBody>
      </p:sp>
      <p:sp>
        <p:nvSpPr>
          <p:cNvPr id="4" name="灯片编号占位符 3"/>
          <p:cNvSpPr>
            <a:spLocks noGrp="1"/>
          </p:cNvSpPr>
          <p:nvPr>
            <p:ph type="sldNum" sz="quarter" idx="5"/>
          </p:nvPr>
        </p:nvSpPr>
        <p:spPr/>
        <p:txBody>
          <a:bodyPr/>
          <a:lstStyle/>
          <a:p>
            <a:fld id="{3E4359A4-24C4-4BFE-AE7B-A489EB99A558}" type="slidenum">
              <a:rPr lang="zh-CN" altLang="en-US" smtClean="0"/>
              <a:t>23</a:t>
            </a:fld>
            <a:endParaRPr lang="zh-CN" altLang="en-US" dirty="0"/>
          </a:p>
        </p:txBody>
      </p:sp>
    </p:spTree>
    <p:extLst>
      <p:ext uri="{BB962C8B-B14F-4D97-AF65-F5344CB8AC3E}">
        <p14:creationId xmlns:p14="http://schemas.microsoft.com/office/powerpoint/2010/main" val="10933224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E4359A4-24C4-4BFE-AE7B-A489EB99A558}" type="slidenum">
              <a:rPr lang="zh-CN" altLang="en-US" smtClean="0"/>
              <a:t>24</a:t>
            </a:fld>
            <a:endParaRPr lang="zh-CN" altLang="en-US" dirty="0"/>
          </a:p>
        </p:txBody>
      </p:sp>
    </p:spTree>
    <p:extLst>
      <p:ext uri="{BB962C8B-B14F-4D97-AF65-F5344CB8AC3E}">
        <p14:creationId xmlns:p14="http://schemas.microsoft.com/office/powerpoint/2010/main" val="996912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17D294CC-D8DC-40B2-BBF8-F67E2749BE4D}" type="slidenum">
              <a:rPr lang="zh-CN" altLang="en-US" smtClean="0"/>
              <a:t>25</a:t>
            </a:fld>
            <a:endParaRPr lang="zh-CN" altLang="en-US"/>
          </a:p>
        </p:txBody>
      </p:sp>
    </p:spTree>
    <p:extLst>
      <p:ext uri="{BB962C8B-B14F-4D97-AF65-F5344CB8AC3E}">
        <p14:creationId xmlns:p14="http://schemas.microsoft.com/office/powerpoint/2010/main" val="1758588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7D294CC-D8DC-40B2-BBF8-F67E2749BE4D}" type="slidenum">
              <a:rPr lang="zh-CN" altLang="en-US" smtClean="0"/>
              <a:t>26</a:t>
            </a:fld>
            <a:endParaRPr lang="zh-CN" altLang="en-US" dirty="0"/>
          </a:p>
        </p:txBody>
      </p:sp>
    </p:spTree>
    <p:extLst>
      <p:ext uri="{BB962C8B-B14F-4D97-AF65-F5344CB8AC3E}">
        <p14:creationId xmlns:p14="http://schemas.microsoft.com/office/powerpoint/2010/main" val="29498648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17D294CC-D8DC-40B2-BBF8-F67E2749BE4D}" type="slidenum">
              <a:rPr lang="zh-CN" altLang="en-US" smtClean="0"/>
              <a:t>27</a:t>
            </a:fld>
            <a:endParaRPr lang="zh-CN" altLang="en-US"/>
          </a:p>
        </p:txBody>
      </p:sp>
    </p:spTree>
    <p:extLst>
      <p:ext uri="{BB962C8B-B14F-4D97-AF65-F5344CB8AC3E}">
        <p14:creationId xmlns:p14="http://schemas.microsoft.com/office/powerpoint/2010/main" val="12635711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17D294CC-D8DC-40B2-BBF8-F67E2749BE4D}" type="slidenum">
              <a:rPr lang="zh-CN" altLang="en-US" smtClean="0"/>
              <a:t>28</a:t>
            </a:fld>
            <a:endParaRPr lang="zh-CN" altLang="en-US"/>
          </a:p>
        </p:txBody>
      </p:sp>
    </p:spTree>
    <p:extLst>
      <p:ext uri="{BB962C8B-B14F-4D97-AF65-F5344CB8AC3E}">
        <p14:creationId xmlns:p14="http://schemas.microsoft.com/office/powerpoint/2010/main" val="4195294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17D294CC-D8DC-40B2-BBF8-F67E2749BE4D}" type="slidenum">
              <a:rPr lang="zh-CN" altLang="en-US" smtClean="0"/>
              <a:t>29</a:t>
            </a:fld>
            <a:endParaRPr lang="zh-CN" altLang="en-US"/>
          </a:p>
        </p:txBody>
      </p:sp>
    </p:spTree>
    <p:extLst>
      <p:ext uri="{BB962C8B-B14F-4D97-AF65-F5344CB8AC3E}">
        <p14:creationId xmlns:p14="http://schemas.microsoft.com/office/powerpoint/2010/main" val="35739141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7D294CC-D8DC-40B2-BBF8-F67E2749BE4D}" type="slidenum">
              <a:rPr lang="zh-CN" altLang="en-US" smtClean="0"/>
              <a:t>3</a:t>
            </a:fld>
            <a:endParaRPr lang="zh-CN" altLang="en-US" dirty="0"/>
          </a:p>
        </p:txBody>
      </p:sp>
    </p:spTree>
    <p:extLst>
      <p:ext uri="{BB962C8B-B14F-4D97-AF65-F5344CB8AC3E}">
        <p14:creationId xmlns:p14="http://schemas.microsoft.com/office/powerpoint/2010/main" val="18465756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17D294CC-D8DC-40B2-BBF8-F67E2749BE4D}" type="slidenum">
              <a:rPr lang="zh-CN" altLang="en-US" smtClean="0"/>
              <a:t>30</a:t>
            </a:fld>
            <a:endParaRPr lang="zh-CN" altLang="en-US"/>
          </a:p>
        </p:txBody>
      </p:sp>
    </p:spTree>
    <p:extLst>
      <p:ext uri="{BB962C8B-B14F-4D97-AF65-F5344CB8AC3E}">
        <p14:creationId xmlns:p14="http://schemas.microsoft.com/office/powerpoint/2010/main" val="391940584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t>31</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08997917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17D294CC-D8DC-40B2-BBF8-F67E2749BE4D}" type="slidenum">
              <a:rPr lang="zh-CN" altLang="en-US" smtClean="0"/>
              <a:t>32</a:t>
            </a:fld>
            <a:endParaRPr lang="zh-CN" altLang="en-US"/>
          </a:p>
        </p:txBody>
      </p:sp>
    </p:spTree>
    <p:extLst>
      <p:ext uri="{BB962C8B-B14F-4D97-AF65-F5344CB8AC3E}">
        <p14:creationId xmlns:p14="http://schemas.microsoft.com/office/powerpoint/2010/main" val="199423417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17D294CC-D8DC-40B2-BBF8-F67E2749BE4D}" type="slidenum">
              <a:rPr lang="zh-CN" altLang="en-US" smtClean="0"/>
              <a:t>33</a:t>
            </a:fld>
            <a:endParaRPr lang="zh-CN" altLang="en-US"/>
          </a:p>
        </p:txBody>
      </p:sp>
    </p:spTree>
    <p:extLst>
      <p:ext uri="{BB962C8B-B14F-4D97-AF65-F5344CB8AC3E}">
        <p14:creationId xmlns:p14="http://schemas.microsoft.com/office/powerpoint/2010/main" val="120647006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17D294CC-D8DC-40B2-BBF8-F67E2749BE4D}" type="slidenum">
              <a:rPr lang="zh-CN" altLang="en-US" smtClean="0"/>
              <a:t>34</a:t>
            </a:fld>
            <a:endParaRPr lang="zh-CN" altLang="en-US"/>
          </a:p>
        </p:txBody>
      </p:sp>
    </p:spTree>
    <p:extLst>
      <p:ext uri="{BB962C8B-B14F-4D97-AF65-F5344CB8AC3E}">
        <p14:creationId xmlns:p14="http://schemas.microsoft.com/office/powerpoint/2010/main" val="402477915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17D294CC-D8DC-40B2-BBF8-F67E2749BE4D}" type="slidenum">
              <a:rPr lang="zh-CN" altLang="en-US" smtClean="0"/>
              <a:t>35</a:t>
            </a:fld>
            <a:endParaRPr lang="zh-CN" altLang="en-US"/>
          </a:p>
        </p:txBody>
      </p:sp>
    </p:spTree>
    <p:extLst>
      <p:ext uri="{BB962C8B-B14F-4D97-AF65-F5344CB8AC3E}">
        <p14:creationId xmlns:p14="http://schemas.microsoft.com/office/powerpoint/2010/main" val="109644172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84762901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321748719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sz="1200" dirty="0">
              <a:solidFill>
                <a:srgbClr val="FF0000"/>
              </a:solidFill>
            </a:endParaRPr>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t>38</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58847414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17D294CC-D8DC-40B2-BBF8-F67E2749BE4D}" type="slidenum">
              <a:rPr lang="zh-CN" altLang="en-US" smtClean="0"/>
              <a:t>39</a:t>
            </a:fld>
            <a:endParaRPr lang="zh-CN" altLang="en-US"/>
          </a:p>
        </p:txBody>
      </p:sp>
    </p:spTree>
    <p:extLst>
      <p:ext uri="{BB962C8B-B14F-4D97-AF65-F5344CB8AC3E}">
        <p14:creationId xmlns:p14="http://schemas.microsoft.com/office/powerpoint/2010/main" val="31384242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7D294CC-D8DC-40B2-BBF8-F67E2749BE4D}" type="slidenum">
              <a:rPr lang="zh-CN" altLang="en-US" smtClean="0"/>
              <a:t>4</a:t>
            </a:fld>
            <a:endParaRPr lang="zh-CN" altLang="en-US" dirty="0"/>
          </a:p>
        </p:txBody>
      </p:sp>
    </p:spTree>
    <p:extLst>
      <p:ext uri="{BB962C8B-B14F-4D97-AF65-F5344CB8AC3E}">
        <p14:creationId xmlns:p14="http://schemas.microsoft.com/office/powerpoint/2010/main" val="394597761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sz="1200" dirty="0">
              <a:solidFill>
                <a:srgbClr val="FF0000"/>
              </a:solidFill>
            </a:endParaRPr>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t>40</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75072332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sz="1200" dirty="0">
              <a:solidFill>
                <a:srgbClr val="FF0000"/>
              </a:solidFill>
            </a:endParaRPr>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t>41</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64248664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17D294CC-D8DC-40B2-BBF8-F67E2749BE4D}" type="slidenum">
              <a:rPr lang="zh-CN" altLang="en-US" smtClean="0"/>
              <a:t>42</a:t>
            </a:fld>
            <a:endParaRPr lang="zh-CN" altLang="en-US"/>
          </a:p>
        </p:txBody>
      </p:sp>
    </p:spTree>
    <p:extLst>
      <p:ext uri="{BB962C8B-B14F-4D97-AF65-F5344CB8AC3E}">
        <p14:creationId xmlns:p14="http://schemas.microsoft.com/office/powerpoint/2010/main" val="69666185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17D294CC-D8DC-40B2-BBF8-F67E2749BE4D}" type="slidenum">
              <a:rPr lang="zh-CN" altLang="en-US" smtClean="0"/>
              <a:t>43</a:t>
            </a:fld>
            <a:endParaRPr lang="zh-CN" altLang="en-US"/>
          </a:p>
        </p:txBody>
      </p:sp>
    </p:spTree>
    <p:extLst>
      <p:ext uri="{BB962C8B-B14F-4D97-AF65-F5344CB8AC3E}">
        <p14:creationId xmlns:p14="http://schemas.microsoft.com/office/powerpoint/2010/main" val="286116969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sz="1200" dirty="0">
              <a:solidFill>
                <a:srgbClr val="FF0000"/>
              </a:solidFill>
            </a:endParaRPr>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t>44</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20042548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17D294CC-D8DC-40B2-BBF8-F67E2749BE4D}" type="slidenum">
              <a:rPr lang="zh-CN" altLang="en-US" smtClean="0"/>
              <a:t>45</a:t>
            </a:fld>
            <a:endParaRPr lang="zh-CN" altLang="en-US"/>
          </a:p>
        </p:txBody>
      </p:sp>
    </p:spTree>
    <p:extLst>
      <p:ext uri="{BB962C8B-B14F-4D97-AF65-F5344CB8AC3E}">
        <p14:creationId xmlns:p14="http://schemas.microsoft.com/office/powerpoint/2010/main" val="251200819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17D294CC-D8DC-40B2-BBF8-F67E2749BE4D}" type="slidenum">
              <a:rPr lang="zh-CN" altLang="en-US" smtClean="0"/>
              <a:t>46</a:t>
            </a:fld>
            <a:endParaRPr lang="zh-CN" altLang="en-US"/>
          </a:p>
        </p:txBody>
      </p:sp>
    </p:spTree>
    <p:extLst>
      <p:ext uri="{BB962C8B-B14F-4D97-AF65-F5344CB8AC3E}">
        <p14:creationId xmlns:p14="http://schemas.microsoft.com/office/powerpoint/2010/main" val="193489141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17D294CC-D8DC-40B2-BBF8-F67E2749BE4D}" type="slidenum">
              <a:rPr lang="zh-CN" altLang="en-US" smtClean="0"/>
              <a:t>47</a:t>
            </a:fld>
            <a:endParaRPr lang="zh-CN" altLang="en-US"/>
          </a:p>
        </p:txBody>
      </p:sp>
    </p:spTree>
    <p:extLst>
      <p:ext uri="{BB962C8B-B14F-4D97-AF65-F5344CB8AC3E}">
        <p14:creationId xmlns:p14="http://schemas.microsoft.com/office/powerpoint/2010/main" val="285254167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17D294CC-D8DC-40B2-BBF8-F67E2749BE4D}" type="slidenum">
              <a:rPr lang="zh-CN" altLang="en-US" smtClean="0"/>
              <a:t>48</a:t>
            </a:fld>
            <a:endParaRPr lang="zh-CN" altLang="en-US"/>
          </a:p>
        </p:txBody>
      </p:sp>
    </p:spTree>
    <p:extLst>
      <p:ext uri="{BB962C8B-B14F-4D97-AF65-F5344CB8AC3E}">
        <p14:creationId xmlns:p14="http://schemas.microsoft.com/office/powerpoint/2010/main" val="100001122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17D294CC-D8DC-40B2-BBF8-F67E2749BE4D}" type="slidenum">
              <a:rPr lang="zh-CN" altLang="en-US" smtClean="0"/>
              <a:t>49</a:t>
            </a:fld>
            <a:endParaRPr lang="zh-CN" altLang="en-US"/>
          </a:p>
        </p:txBody>
      </p:sp>
    </p:spTree>
    <p:extLst>
      <p:ext uri="{BB962C8B-B14F-4D97-AF65-F5344CB8AC3E}">
        <p14:creationId xmlns:p14="http://schemas.microsoft.com/office/powerpoint/2010/main" val="6397317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17D294CC-D8DC-40B2-BBF8-F67E2749BE4D}" type="slidenum">
              <a:rPr lang="zh-CN" altLang="en-US" smtClean="0"/>
              <a:t>5</a:t>
            </a:fld>
            <a:endParaRPr lang="zh-CN" altLang="en-US"/>
          </a:p>
        </p:txBody>
      </p:sp>
    </p:spTree>
    <p:extLst>
      <p:ext uri="{BB962C8B-B14F-4D97-AF65-F5344CB8AC3E}">
        <p14:creationId xmlns:p14="http://schemas.microsoft.com/office/powerpoint/2010/main" val="76376051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17D294CC-D8DC-40B2-BBF8-F67E2749BE4D}" type="slidenum">
              <a:rPr lang="zh-CN" altLang="en-US" smtClean="0"/>
              <a:t>50</a:t>
            </a:fld>
            <a:endParaRPr lang="zh-CN" altLang="en-US"/>
          </a:p>
        </p:txBody>
      </p:sp>
    </p:spTree>
    <p:extLst>
      <p:ext uri="{BB962C8B-B14F-4D97-AF65-F5344CB8AC3E}">
        <p14:creationId xmlns:p14="http://schemas.microsoft.com/office/powerpoint/2010/main" val="147655671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17D294CC-D8DC-40B2-BBF8-F67E2749BE4D}" type="slidenum">
              <a:rPr lang="zh-CN" altLang="en-US" smtClean="0"/>
              <a:t>51</a:t>
            </a:fld>
            <a:endParaRPr lang="zh-CN" altLang="en-US"/>
          </a:p>
        </p:txBody>
      </p:sp>
    </p:spTree>
    <p:extLst>
      <p:ext uri="{BB962C8B-B14F-4D97-AF65-F5344CB8AC3E}">
        <p14:creationId xmlns:p14="http://schemas.microsoft.com/office/powerpoint/2010/main" val="370074977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HK" altLang="en-US" dirty="0"/>
          </a:p>
        </p:txBody>
      </p:sp>
      <p:sp>
        <p:nvSpPr>
          <p:cNvPr id="4" name="投影片編號版面配置區 3"/>
          <p:cNvSpPr>
            <a:spLocks noGrp="1"/>
          </p:cNvSpPr>
          <p:nvPr>
            <p:ph type="sldNum" sz="quarter" idx="10"/>
          </p:nvPr>
        </p:nvSpPr>
        <p:spPr/>
        <p:txBody>
          <a:bodyPr/>
          <a:lstStyle/>
          <a:p>
            <a:fld id="{17D294CC-D8DC-40B2-BBF8-F67E2749BE4D}" type="slidenum">
              <a:rPr lang="zh-CN" altLang="en-US" smtClean="0"/>
              <a:t>52</a:t>
            </a:fld>
            <a:endParaRPr lang="zh-CN" altLang="en-US"/>
          </a:p>
        </p:txBody>
      </p:sp>
    </p:spTree>
    <p:extLst>
      <p:ext uri="{BB962C8B-B14F-4D97-AF65-F5344CB8AC3E}">
        <p14:creationId xmlns:p14="http://schemas.microsoft.com/office/powerpoint/2010/main" val="193732878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17D294CC-D8DC-40B2-BBF8-F67E2749BE4D}" type="slidenum">
              <a:rPr lang="zh-CN" altLang="en-US" smtClean="0"/>
              <a:t>53</a:t>
            </a:fld>
            <a:endParaRPr lang="zh-CN" altLang="en-US"/>
          </a:p>
        </p:txBody>
      </p:sp>
    </p:spTree>
    <p:extLst>
      <p:ext uri="{BB962C8B-B14F-4D97-AF65-F5344CB8AC3E}">
        <p14:creationId xmlns:p14="http://schemas.microsoft.com/office/powerpoint/2010/main" val="11236787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17D294CC-D8DC-40B2-BBF8-F67E2749BE4D}" type="slidenum">
              <a:rPr lang="zh-CN" altLang="en-US" smtClean="0"/>
              <a:t>54</a:t>
            </a:fld>
            <a:endParaRPr lang="zh-CN" altLang="en-US"/>
          </a:p>
        </p:txBody>
      </p:sp>
    </p:spTree>
    <p:extLst>
      <p:ext uri="{BB962C8B-B14F-4D97-AF65-F5344CB8AC3E}">
        <p14:creationId xmlns:p14="http://schemas.microsoft.com/office/powerpoint/2010/main" val="87294304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17D294CC-D8DC-40B2-BBF8-F67E2749BE4D}" type="slidenum">
              <a:rPr lang="zh-CN" altLang="en-US" smtClean="0"/>
              <a:t>55</a:t>
            </a:fld>
            <a:endParaRPr lang="zh-CN" altLang="en-US"/>
          </a:p>
        </p:txBody>
      </p:sp>
    </p:spTree>
    <p:extLst>
      <p:ext uri="{BB962C8B-B14F-4D97-AF65-F5344CB8AC3E}">
        <p14:creationId xmlns:p14="http://schemas.microsoft.com/office/powerpoint/2010/main" val="269945457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17D294CC-D8DC-40B2-BBF8-F67E2749BE4D}" type="slidenum">
              <a:rPr lang="zh-CN" altLang="en-US" smtClean="0"/>
              <a:t>56</a:t>
            </a:fld>
            <a:endParaRPr lang="zh-CN" altLang="en-US"/>
          </a:p>
        </p:txBody>
      </p:sp>
    </p:spTree>
    <p:extLst>
      <p:ext uri="{BB962C8B-B14F-4D97-AF65-F5344CB8AC3E}">
        <p14:creationId xmlns:p14="http://schemas.microsoft.com/office/powerpoint/2010/main" val="411190865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17D294CC-D8DC-40B2-BBF8-F67E2749BE4D}" type="slidenum">
              <a:rPr lang="zh-CN" altLang="en-US" smtClean="0"/>
              <a:t>57</a:t>
            </a:fld>
            <a:endParaRPr lang="zh-CN" altLang="en-US"/>
          </a:p>
        </p:txBody>
      </p:sp>
    </p:spTree>
    <p:extLst>
      <p:ext uri="{BB962C8B-B14F-4D97-AF65-F5344CB8AC3E}">
        <p14:creationId xmlns:p14="http://schemas.microsoft.com/office/powerpoint/2010/main" val="50470172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t>58</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67757728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17D294CC-D8DC-40B2-BBF8-F67E2749BE4D}" type="slidenum">
              <a:rPr lang="zh-CN" altLang="en-US" smtClean="0"/>
              <a:t>59</a:t>
            </a:fld>
            <a:endParaRPr lang="zh-CN" altLang="en-US"/>
          </a:p>
        </p:txBody>
      </p:sp>
    </p:spTree>
    <p:extLst>
      <p:ext uri="{BB962C8B-B14F-4D97-AF65-F5344CB8AC3E}">
        <p14:creationId xmlns:p14="http://schemas.microsoft.com/office/powerpoint/2010/main" val="31697113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17D294CC-D8DC-40B2-BBF8-F67E2749BE4D}" type="slidenum">
              <a:rPr lang="zh-CN" altLang="en-US" smtClean="0"/>
              <a:t>6</a:t>
            </a:fld>
            <a:endParaRPr lang="zh-CN" altLang="en-US"/>
          </a:p>
        </p:txBody>
      </p:sp>
    </p:spTree>
    <p:extLst>
      <p:ext uri="{BB962C8B-B14F-4D97-AF65-F5344CB8AC3E}">
        <p14:creationId xmlns:p14="http://schemas.microsoft.com/office/powerpoint/2010/main" val="135511870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extLst>
      <p:ext uri="{BB962C8B-B14F-4D97-AF65-F5344CB8AC3E}">
        <p14:creationId xmlns:p14="http://schemas.microsoft.com/office/powerpoint/2010/main" val="121106572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17D294CC-D8DC-40B2-BBF8-F67E2749BE4D}" type="slidenum">
              <a:rPr lang="zh-CN" altLang="en-US" smtClean="0"/>
              <a:t>62</a:t>
            </a:fld>
            <a:endParaRPr lang="zh-CN" altLang="en-US"/>
          </a:p>
        </p:txBody>
      </p:sp>
    </p:spTree>
    <p:extLst>
      <p:ext uri="{BB962C8B-B14F-4D97-AF65-F5344CB8AC3E}">
        <p14:creationId xmlns:p14="http://schemas.microsoft.com/office/powerpoint/2010/main" val="37397837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17D294CC-D8DC-40B2-BBF8-F67E2749BE4D}" type="slidenum">
              <a:rPr lang="zh-CN" altLang="en-US" smtClean="0"/>
              <a:t>63</a:t>
            </a:fld>
            <a:endParaRPr lang="zh-CN" altLang="en-US"/>
          </a:p>
        </p:txBody>
      </p:sp>
    </p:spTree>
    <p:extLst>
      <p:ext uri="{BB962C8B-B14F-4D97-AF65-F5344CB8AC3E}">
        <p14:creationId xmlns:p14="http://schemas.microsoft.com/office/powerpoint/2010/main" val="267087592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17D294CC-D8DC-40B2-BBF8-F67E2749BE4D}" type="slidenum">
              <a:rPr lang="zh-CN" altLang="en-US" smtClean="0"/>
              <a:t>64</a:t>
            </a:fld>
            <a:endParaRPr lang="zh-CN" altLang="en-US"/>
          </a:p>
        </p:txBody>
      </p:sp>
    </p:spTree>
    <p:extLst>
      <p:ext uri="{BB962C8B-B14F-4D97-AF65-F5344CB8AC3E}">
        <p14:creationId xmlns:p14="http://schemas.microsoft.com/office/powerpoint/2010/main" val="239474304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17D294CC-D8DC-40B2-BBF8-F67E2749BE4D}" type="slidenum">
              <a:rPr lang="zh-CN" altLang="en-US" smtClean="0"/>
              <a:t>65</a:t>
            </a:fld>
            <a:endParaRPr lang="zh-CN" altLang="en-US"/>
          </a:p>
        </p:txBody>
      </p:sp>
    </p:spTree>
    <p:extLst>
      <p:ext uri="{BB962C8B-B14F-4D97-AF65-F5344CB8AC3E}">
        <p14:creationId xmlns:p14="http://schemas.microsoft.com/office/powerpoint/2010/main" val="33117428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17D294CC-D8DC-40B2-BBF8-F67E2749BE4D}" type="slidenum">
              <a:rPr lang="zh-CN" altLang="en-US" smtClean="0"/>
              <a:t>66</a:t>
            </a:fld>
            <a:endParaRPr lang="zh-CN" altLang="en-US"/>
          </a:p>
        </p:txBody>
      </p:sp>
    </p:spTree>
    <p:extLst>
      <p:ext uri="{BB962C8B-B14F-4D97-AF65-F5344CB8AC3E}">
        <p14:creationId xmlns:p14="http://schemas.microsoft.com/office/powerpoint/2010/main" val="90795259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17D294CC-D8DC-40B2-BBF8-F67E2749BE4D}" type="slidenum">
              <a:rPr lang="zh-CN" altLang="en-US" smtClean="0"/>
              <a:t>67</a:t>
            </a:fld>
            <a:endParaRPr lang="zh-CN" altLang="en-US"/>
          </a:p>
        </p:txBody>
      </p:sp>
    </p:spTree>
    <p:extLst>
      <p:ext uri="{BB962C8B-B14F-4D97-AF65-F5344CB8AC3E}">
        <p14:creationId xmlns:p14="http://schemas.microsoft.com/office/powerpoint/2010/main" val="69767880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HK" altLang="en-US" dirty="0"/>
          </a:p>
        </p:txBody>
      </p:sp>
      <p:sp>
        <p:nvSpPr>
          <p:cNvPr id="4" name="投影片編號版面配置區 3"/>
          <p:cNvSpPr>
            <a:spLocks noGrp="1"/>
          </p:cNvSpPr>
          <p:nvPr>
            <p:ph type="sldNum" sz="quarter" idx="10"/>
          </p:nvPr>
        </p:nvSpPr>
        <p:spPr/>
        <p:txBody>
          <a:bodyPr/>
          <a:lstStyle/>
          <a:p>
            <a:fld id="{17D294CC-D8DC-40B2-BBF8-F67E2749BE4D}" type="slidenum">
              <a:rPr lang="zh-CN" altLang="en-US" smtClean="0"/>
              <a:t>68</a:t>
            </a:fld>
            <a:endParaRPr lang="zh-CN" altLang="en-US"/>
          </a:p>
        </p:txBody>
      </p:sp>
    </p:spTree>
    <p:extLst>
      <p:ext uri="{BB962C8B-B14F-4D97-AF65-F5344CB8AC3E}">
        <p14:creationId xmlns:p14="http://schemas.microsoft.com/office/powerpoint/2010/main" val="392282789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17D294CC-D8DC-40B2-BBF8-F67E2749BE4D}" type="slidenum">
              <a:rPr lang="zh-CN" altLang="en-US" smtClean="0"/>
              <a:t>69</a:t>
            </a:fld>
            <a:endParaRPr lang="zh-CN" altLang="en-US"/>
          </a:p>
        </p:txBody>
      </p:sp>
    </p:spTree>
    <p:extLst>
      <p:ext uri="{BB962C8B-B14F-4D97-AF65-F5344CB8AC3E}">
        <p14:creationId xmlns:p14="http://schemas.microsoft.com/office/powerpoint/2010/main" val="202071578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17D294CC-D8DC-40B2-BBF8-F67E2749BE4D}" type="slidenum">
              <a:rPr lang="zh-CN" altLang="en-US" smtClean="0"/>
              <a:t>70</a:t>
            </a:fld>
            <a:endParaRPr lang="zh-CN" altLang="en-US"/>
          </a:p>
        </p:txBody>
      </p:sp>
    </p:spTree>
    <p:extLst>
      <p:ext uri="{BB962C8B-B14F-4D97-AF65-F5344CB8AC3E}">
        <p14:creationId xmlns:p14="http://schemas.microsoft.com/office/powerpoint/2010/main" val="36537156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17D294CC-D8DC-40B2-BBF8-F67E2749BE4D}" type="slidenum">
              <a:rPr lang="zh-CN" altLang="en-US" smtClean="0"/>
              <a:t>7</a:t>
            </a:fld>
            <a:endParaRPr lang="zh-CN" altLang="en-US"/>
          </a:p>
        </p:txBody>
      </p:sp>
    </p:spTree>
    <p:extLst>
      <p:ext uri="{BB962C8B-B14F-4D97-AF65-F5344CB8AC3E}">
        <p14:creationId xmlns:p14="http://schemas.microsoft.com/office/powerpoint/2010/main" val="108028729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altLang="zh-TW" sz="1200" b="1" i="0" kern="1200" dirty="0" smtClean="0">
              <a:solidFill>
                <a:schemeClr val="tx1"/>
              </a:solidFill>
              <a:effectLst/>
              <a:latin typeface="+mn-lt"/>
              <a:ea typeface="+mn-ea"/>
              <a:cs typeface="+mn-cs"/>
            </a:endParaRPr>
          </a:p>
        </p:txBody>
      </p:sp>
      <p:sp>
        <p:nvSpPr>
          <p:cNvPr id="4" name="投影片編號版面配置區 3"/>
          <p:cNvSpPr>
            <a:spLocks noGrp="1"/>
          </p:cNvSpPr>
          <p:nvPr>
            <p:ph type="sldNum" sz="quarter" idx="10"/>
          </p:nvPr>
        </p:nvSpPr>
        <p:spPr/>
        <p:txBody>
          <a:bodyPr/>
          <a:lstStyle/>
          <a:p>
            <a:fld id="{17D294CC-D8DC-40B2-BBF8-F67E2749BE4D}" type="slidenum">
              <a:rPr lang="zh-CN" altLang="en-US" smtClean="0"/>
              <a:t>71</a:t>
            </a:fld>
            <a:endParaRPr lang="zh-CN" altLang="en-US"/>
          </a:p>
        </p:txBody>
      </p:sp>
    </p:spTree>
    <p:extLst>
      <p:ext uri="{BB962C8B-B14F-4D97-AF65-F5344CB8AC3E}">
        <p14:creationId xmlns:p14="http://schemas.microsoft.com/office/powerpoint/2010/main" val="125722984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17D294CC-D8DC-40B2-BBF8-F67E2749BE4D}" type="slidenum">
              <a:rPr lang="zh-CN" altLang="en-US" smtClean="0"/>
              <a:t>72</a:t>
            </a:fld>
            <a:endParaRPr lang="zh-CN" altLang="en-US"/>
          </a:p>
        </p:txBody>
      </p:sp>
    </p:spTree>
    <p:extLst>
      <p:ext uri="{BB962C8B-B14F-4D97-AF65-F5344CB8AC3E}">
        <p14:creationId xmlns:p14="http://schemas.microsoft.com/office/powerpoint/2010/main" val="401553015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HK" altLang="en-US" dirty="0"/>
          </a:p>
        </p:txBody>
      </p:sp>
      <p:sp>
        <p:nvSpPr>
          <p:cNvPr id="4" name="投影片編號版面配置區 3"/>
          <p:cNvSpPr>
            <a:spLocks noGrp="1"/>
          </p:cNvSpPr>
          <p:nvPr>
            <p:ph type="sldNum" sz="quarter" idx="10"/>
          </p:nvPr>
        </p:nvSpPr>
        <p:spPr/>
        <p:txBody>
          <a:bodyPr/>
          <a:lstStyle/>
          <a:p>
            <a:fld id="{17D294CC-D8DC-40B2-BBF8-F67E2749BE4D}" type="slidenum">
              <a:rPr lang="zh-CN" altLang="en-US" smtClean="0"/>
              <a:t>73</a:t>
            </a:fld>
            <a:endParaRPr lang="zh-CN" altLang="en-US"/>
          </a:p>
        </p:txBody>
      </p:sp>
    </p:spTree>
    <p:extLst>
      <p:ext uri="{BB962C8B-B14F-4D97-AF65-F5344CB8AC3E}">
        <p14:creationId xmlns:p14="http://schemas.microsoft.com/office/powerpoint/2010/main" val="307921842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HK" altLang="en-US" dirty="0"/>
          </a:p>
        </p:txBody>
      </p:sp>
      <p:sp>
        <p:nvSpPr>
          <p:cNvPr id="4" name="投影片編號版面配置區 3"/>
          <p:cNvSpPr>
            <a:spLocks noGrp="1"/>
          </p:cNvSpPr>
          <p:nvPr>
            <p:ph type="sldNum" sz="quarter" idx="10"/>
          </p:nvPr>
        </p:nvSpPr>
        <p:spPr/>
        <p:txBody>
          <a:bodyPr/>
          <a:lstStyle/>
          <a:p>
            <a:fld id="{17D294CC-D8DC-40B2-BBF8-F67E2749BE4D}" type="slidenum">
              <a:rPr lang="zh-CN" altLang="en-US" smtClean="0"/>
              <a:t>74</a:t>
            </a:fld>
            <a:endParaRPr lang="zh-CN" altLang="en-US"/>
          </a:p>
        </p:txBody>
      </p:sp>
    </p:spTree>
    <p:extLst>
      <p:ext uri="{BB962C8B-B14F-4D97-AF65-F5344CB8AC3E}">
        <p14:creationId xmlns:p14="http://schemas.microsoft.com/office/powerpoint/2010/main" val="240521699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HK" altLang="en-US" dirty="0"/>
          </a:p>
        </p:txBody>
      </p:sp>
      <p:sp>
        <p:nvSpPr>
          <p:cNvPr id="4" name="投影片編號版面配置區 3"/>
          <p:cNvSpPr>
            <a:spLocks noGrp="1"/>
          </p:cNvSpPr>
          <p:nvPr>
            <p:ph type="sldNum" sz="quarter" idx="10"/>
          </p:nvPr>
        </p:nvSpPr>
        <p:spPr/>
        <p:txBody>
          <a:bodyPr/>
          <a:lstStyle/>
          <a:p>
            <a:fld id="{17D294CC-D8DC-40B2-BBF8-F67E2749BE4D}" type="slidenum">
              <a:rPr lang="zh-CN" altLang="en-US" smtClean="0"/>
              <a:t>75</a:t>
            </a:fld>
            <a:endParaRPr lang="zh-CN" altLang="en-US"/>
          </a:p>
        </p:txBody>
      </p:sp>
    </p:spTree>
    <p:extLst>
      <p:ext uri="{BB962C8B-B14F-4D97-AF65-F5344CB8AC3E}">
        <p14:creationId xmlns:p14="http://schemas.microsoft.com/office/powerpoint/2010/main" val="163093286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smtClean="0">
              <a:ln>
                <a:noFill/>
              </a:ln>
              <a:solidFill>
                <a:srgbClr val="FF0000"/>
              </a:solidFill>
              <a:effectLst/>
              <a:uLnTx/>
              <a:uFillTx/>
              <a:latin typeface="DFKai-SB" panose="03000509000000000000" pitchFamily="65" charset="-120"/>
              <a:ea typeface="DFKai-SB" panose="03000509000000000000" pitchFamily="65" charset="-120"/>
              <a:cs typeface="+mn-cs"/>
            </a:endParaRPr>
          </a:p>
        </p:txBody>
      </p:sp>
      <p:sp>
        <p:nvSpPr>
          <p:cNvPr id="4" name="投影片編號版面配置區 3"/>
          <p:cNvSpPr>
            <a:spLocks noGrp="1"/>
          </p:cNvSpPr>
          <p:nvPr>
            <p:ph type="sldNum" sz="quarter" idx="10"/>
          </p:nvPr>
        </p:nvSpPr>
        <p:spPr/>
        <p:txBody>
          <a:bodyPr/>
          <a:lstStyle/>
          <a:p>
            <a:fld id="{17D294CC-D8DC-40B2-BBF8-F67E2749BE4D}" type="slidenum">
              <a:rPr lang="zh-CN" altLang="en-US" smtClean="0"/>
              <a:t>76</a:t>
            </a:fld>
            <a:endParaRPr lang="zh-CN" altLang="en-US"/>
          </a:p>
        </p:txBody>
      </p:sp>
    </p:spTree>
    <p:extLst>
      <p:ext uri="{BB962C8B-B14F-4D97-AF65-F5344CB8AC3E}">
        <p14:creationId xmlns:p14="http://schemas.microsoft.com/office/powerpoint/2010/main" val="329167811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17D294CC-D8DC-40B2-BBF8-F67E2749BE4D}" type="slidenum">
              <a:rPr lang="zh-CN" altLang="en-US" smtClean="0"/>
              <a:t>77</a:t>
            </a:fld>
            <a:endParaRPr lang="zh-CN" altLang="en-US"/>
          </a:p>
        </p:txBody>
      </p:sp>
    </p:spTree>
    <p:extLst>
      <p:ext uri="{BB962C8B-B14F-4D97-AF65-F5344CB8AC3E}">
        <p14:creationId xmlns:p14="http://schemas.microsoft.com/office/powerpoint/2010/main" val="26062833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7D294CC-D8DC-40B2-BBF8-F67E2749BE4D}" type="slidenum">
              <a:rPr lang="zh-CN" altLang="en-US" smtClean="0"/>
              <a:t>8</a:t>
            </a:fld>
            <a:endParaRPr lang="zh-CN" altLang="en-US" dirty="0"/>
          </a:p>
        </p:txBody>
      </p:sp>
    </p:spTree>
    <p:extLst>
      <p:ext uri="{BB962C8B-B14F-4D97-AF65-F5344CB8AC3E}">
        <p14:creationId xmlns:p14="http://schemas.microsoft.com/office/powerpoint/2010/main" val="31108659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17D294CC-D8DC-40B2-BBF8-F67E2749BE4D}" type="slidenum">
              <a:rPr lang="zh-CN" altLang="en-US" smtClean="0"/>
              <a:t>9</a:t>
            </a:fld>
            <a:endParaRPr lang="zh-CN" altLang="en-US"/>
          </a:p>
        </p:txBody>
      </p:sp>
    </p:spTree>
    <p:extLst>
      <p:ext uri="{BB962C8B-B14F-4D97-AF65-F5344CB8AC3E}">
        <p14:creationId xmlns:p14="http://schemas.microsoft.com/office/powerpoint/2010/main" val="119331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fld id="{6071CA79-CD57-43EB-B2DA-4DE432647B2F}" type="datetimeFigureOut">
              <a:rPr lang="zh-HK" altLang="en-US" smtClean="0"/>
              <a:t>28/3/2023</a:t>
            </a:fld>
            <a:endParaRPr lang="zh-HK" alt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zh-HK" alt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3361004-B791-4E74-9F12-3DDC1644C5D2}" type="slidenum">
              <a:rPr lang="zh-HK" altLang="en-US" smtClean="0"/>
              <a:t>‹#›</a:t>
            </a:fld>
            <a:endParaRPr lang="zh-HK"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ltLang="zh-HK"/>
              <a:t>Click to edit Master title style</a:t>
            </a:r>
            <a:endParaRPr lang="zh-HK" altLang="en-US"/>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ltLang="zh-HK"/>
              <a:t>Edit Master text styles</a:t>
            </a:r>
          </a:p>
          <a:p>
            <a:pPr lvl="1"/>
            <a:r>
              <a:rPr lang="en-US" altLang="zh-HK"/>
              <a:t>Second level</a:t>
            </a:r>
          </a:p>
          <a:p>
            <a:pPr lvl="2"/>
            <a:r>
              <a:rPr lang="en-US" altLang="zh-HK"/>
              <a:t>Third level</a:t>
            </a:r>
          </a:p>
          <a:p>
            <a:pPr lvl="3"/>
            <a:r>
              <a:rPr lang="en-US" altLang="zh-HK"/>
              <a:t>Fourth level</a:t>
            </a:r>
          </a:p>
          <a:p>
            <a:pPr lvl="4"/>
            <a:r>
              <a:rPr lang="en-US" altLang="zh-HK"/>
              <a:t>Fifth level</a:t>
            </a:r>
            <a:endParaRPr lang="zh-HK" alt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071CA79-CD57-43EB-B2DA-4DE432647B2F}" type="datetimeFigureOut">
              <a:rPr lang="zh-HK" altLang="en-US" smtClean="0"/>
              <a:t>28/3/2023</a:t>
            </a:fld>
            <a:endParaRPr lang="zh-HK" alt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zh-HK" alt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3361004-B791-4E74-9F12-3DDC1644C5D2}" type="slidenum">
              <a:rPr lang="zh-HK" altLang="en-US" smtClean="0"/>
              <a:t>‹#›</a:t>
            </a:fld>
            <a:endParaRPr lang="zh-HK"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ltLang="zh-HK"/>
              <a:t>Click to edit Master title style</a:t>
            </a:r>
            <a:endParaRPr lang="zh-HK" altLang="en-US"/>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ltLang="zh-HK"/>
              <a:t>Edit Master text styles</a:t>
            </a:r>
          </a:p>
          <a:p>
            <a:pPr lvl="1"/>
            <a:r>
              <a:rPr lang="en-US" altLang="zh-HK"/>
              <a:t>Second level</a:t>
            </a:r>
          </a:p>
          <a:p>
            <a:pPr lvl="2"/>
            <a:r>
              <a:rPr lang="en-US" altLang="zh-HK"/>
              <a:t>Third level</a:t>
            </a:r>
          </a:p>
          <a:p>
            <a:pPr lvl="3"/>
            <a:r>
              <a:rPr lang="en-US" altLang="zh-HK"/>
              <a:t>Fourth level</a:t>
            </a:r>
          </a:p>
          <a:p>
            <a:pPr lvl="4"/>
            <a:r>
              <a:rPr lang="en-US" altLang="zh-HK"/>
              <a:t>Fifth level</a:t>
            </a:r>
            <a:endParaRPr lang="zh-HK" alt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071CA79-CD57-43EB-B2DA-4DE432647B2F}" type="datetimeFigureOut">
              <a:rPr lang="zh-HK" altLang="en-US" smtClean="0"/>
              <a:t>28/3/2023</a:t>
            </a:fld>
            <a:endParaRPr lang="zh-HK" alt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zh-HK" alt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3361004-B791-4E74-9F12-3DDC1644C5D2}" type="slidenum">
              <a:rPr lang="zh-HK" altLang="en-US" smtClean="0"/>
              <a:t>‹#›</a:t>
            </a:fld>
            <a:endParaRPr lang="zh-HK"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CC3F777-B636-4C9D-9DD8-DA34AA59E78C}" type="datetime1">
              <a:rPr lang="zh-HK" altLang="en-US" smtClean="0"/>
              <a:t>28/3/2023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DD3FE3-9D7A-43AA-AB63-7B8D4BBA8200}" type="slidenum">
              <a:rPr lang="en-US" smtClean="0"/>
              <a:t>‹#›</a:t>
            </a:fld>
            <a:endParaRPr lang="en-US"/>
          </a:p>
        </p:txBody>
      </p:sp>
    </p:spTree>
    <p:extLst>
      <p:ext uri="{BB962C8B-B14F-4D97-AF65-F5344CB8AC3E}">
        <p14:creationId xmlns:p14="http://schemas.microsoft.com/office/powerpoint/2010/main" val="25512993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06015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fld id="{6071CA79-CD57-43EB-B2DA-4DE432647B2F}" type="datetimeFigureOut">
              <a:rPr lang="zh-HK" altLang="en-US" smtClean="0"/>
              <a:t>28/3/2023</a:t>
            </a:fld>
            <a:endParaRPr lang="zh-HK" alt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zh-HK" alt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3361004-B791-4E74-9F12-3DDC1644C5D2}" type="slidenum">
              <a:rPr lang="zh-HK" altLang="en-US" smtClean="0"/>
              <a:t>‹#›</a:t>
            </a:fld>
            <a:endParaRPr lang="zh-HK"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fld id="{6071CA79-CD57-43EB-B2DA-4DE432647B2F}" type="datetimeFigureOut">
              <a:rPr lang="zh-HK" altLang="en-US" smtClean="0"/>
              <a:t>28/3/2023</a:t>
            </a:fld>
            <a:endParaRPr lang="zh-HK" alt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zh-HK" alt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3361004-B791-4E74-9F12-3DDC1644C5D2}" type="slidenum">
              <a:rPr lang="zh-HK" altLang="en-US" smtClean="0"/>
              <a:t>‹#›</a:t>
            </a:fld>
            <a:endParaRPr lang="zh-HK"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a:xfrm>
            <a:off x="838200" y="6356350"/>
            <a:ext cx="2743200" cy="365125"/>
          </a:xfrm>
          <a:prstGeom prst="rect">
            <a:avLst/>
          </a:prstGeom>
        </p:spPr>
        <p:txBody>
          <a:bodyPr/>
          <a:lstStyle/>
          <a:p>
            <a:fld id="{6071CA79-CD57-43EB-B2DA-4DE432647B2F}" type="datetimeFigureOut">
              <a:rPr lang="zh-HK" altLang="en-US" smtClean="0"/>
              <a:t>28/3/2023</a:t>
            </a:fld>
            <a:endParaRPr lang="zh-HK" alt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zh-HK" alt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B3361004-B791-4E74-9F12-3DDC1644C5D2}" type="slidenum">
              <a:rPr lang="zh-HK" altLang="en-US" smtClean="0"/>
              <a:t>‹#›</a:t>
            </a:fld>
            <a:endParaRPr lang="zh-HK"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7" name="Date Placeholder 6"/>
          <p:cNvSpPr>
            <a:spLocks noGrp="1"/>
          </p:cNvSpPr>
          <p:nvPr>
            <p:ph type="dt" sz="half" idx="10"/>
          </p:nvPr>
        </p:nvSpPr>
        <p:spPr>
          <a:xfrm>
            <a:off x="838200" y="6356350"/>
            <a:ext cx="2743200" cy="365125"/>
          </a:xfrm>
          <a:prstGeom prst="rect">
            <a:avLst/>
          </a:prstGeom>
        </p:spPr>
        <p:txBody>
          <a:bodyPr/>
          <a:lstStyle/>
          <a:p>
            <a:fld id="{6071CA79-CD57-43EB-B2DA-4DE432647B2F}" type="datetimeFigureOut">
              <a:rPr lang="zh-HK" altLang="en-US" smtClean="0"/>
              <a:t>28/3/2023</a:t>
            </a:fld>
            <a:endParaRPr lang="zh-HK" alt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zh-HK" alt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B3361004-B791-4E74-9F12-3DDC1644C5D2}" type="slidenum">
              <a:rPr lang="zh-HK" altLang="en-US" smtClean="0"/>
              <a:t>‹#›</a:t>
            </a:fld>
            <a:endParaRPr lang="zh-HK"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838200" y="6356350"/>
            <a:ext cx="2743200" cy="365125"/>
          </a:xfrm>
          <a:prstGeom prst="rect">
            <a:avLst/>
          </a:prstGeom>
        </p:spPr>
        <p:txBody>
          <a:bodyPr/>
          <a:lstStyle/>
          <a:p>
            <a:fld id="{6071CA79-CD57-43EB-B2DA-4DE432647B2F}" type="datetimeFigureOut">
              <a:rPr lang="zh-HK" altLang="en-US" smtClean="0"/>
              <a:t>28/3/2023</a:t>
            </a:fld>
            <a:endParaRPr lang="zh-HK" alt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zh-HK" alt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B3361004-B791-4E74-9F12-3DDC1644C5D2}" type="slidenum">
              <a:rPr lang="zh-HK" altLang="en-US" smtClean="0"/>
              <a:t>‹#›</a:t>
            </a:fld>
            <a:endParaRPr lang="zh-HK"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6071CA79-CD57-43EB-B2DA-4DE432647B2F}" type="datetimeFigureOut">
              <a:rPr lang="zh-HK" altLang="en-US" smtClean="0"/>
              <a:t>28/3/2023</a:t>
            </a:fld>
            <a:endParaRPr lang="zh-HK" alt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zh-HK" alt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B3361004-B791-4E74-9F12-3DDC1644C5D2}" type="slidenum">
              <a:rPr lang="zh-HK" altLang="en-US" smtClean="0"/>
              <a:t>‹#›</a:t>
            </a:fld>
            <a:endParaRPr lang="zh-HK"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ltLang="zh-HK"/>
              <a:t>Click to edit Master title style</a:t>
            </a:r>
            <a:endParaRPr lang="zh-HK" altLang="en-US"/>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HK"/>
              <a:t>Edit Master text styles</a:t>
            </a:r>
          </a:p>
          <a:p>
            <a:pPr lvl="1"/>
            <a:r>
              <a:rPr lang="en-US" altLang="zh-HK"/>
              <a:t>Second level</a:t>
            </a:r>
          </a:p>
          <a:p>
            <a:pPr lvl="2"/>
            <a:r>
              <a:rPr lang="en-US" altLang="zh-HK"/>
              <a:t>Third level</a:t>
            </a:r>
          </a:p>
          <a:p>
            <a:pPr lvl="3"/>
            <a:r>
              <a:rPr lang="en-US" altLang="zh-HK"/>
              <a:t>Fourth level</a:t>
            </a:r>
          </a:p>
          <a:p>
            <a:pPr lvl="4"/>
            <a:r>
              <a:rPr lang="en-US" altLang="zh-HK"/>
              <a:t>Fifth level</a:t>
            </a:r>
            <a:endParaRPr lang="zh-HK" alt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HK"/>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6071CA79-CD57-43EB-B2DA-4DE432647B2F}" type="datetimeFigureOut">
              <a:rPr lang="zh-HK" altLang="en-US" smtClean="0"/>
              <a:t>28/3/2023</a:t>
            </a:fld>
            <a:endParaRPr lang="zh-HK" alt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zh-HK" alt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B3361004-B791-4E74-9F12-3DDC1644C5D2}" type="slidenum">
              <a:rPr lang="zh-HK" altLang="en-US" smtClean="0"/>
              <a:t>‹#›</a:t>
            </a:fld>
            <a:endParaRPr lang="zh-HK"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ltLang="zh-HK"/>
              <a:t>Click to edit Master title style</a:t>
            </a:r>
            <a:endParaRPr lang="zh-HK" altLang="en-US"/>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HK" alt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HK"/>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6071CA79-CD57-43EB-B2DA-4DE432647B2F}" type="datetimeFigureOut">
              <a:rPr lang="zh-HK" altLang="en-US" smtClean="0"/>
              <a:t>28/3/2023</a:t>
            </a:fld>
            <a:endParaRPr lang="zh-HK" alt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zh-HK" alt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B3361004-B791-4E74-9F12-3DDC1644C5D2}" type="slidenum">
              <a:rPr lang="zh-HK" altLang="en-US" smtClean="0"/>
              <a:t>‹#›</a:t>
            </a:fld>
            <a:endParaRPr lang="zh-HK"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矩形 7"/>
          <p:cNvSpPr/>
          <p:nvPr userDrawn="1"/>
        </p:nvSpPr>
        <p:spPr>
          <a:xfrm>
            <a:off x="0" y="0"/>
            <a:ext cx="12192000" cy="6858000"/>
          </a:xfrm>
          <a:prstGeom prst="rect">
            <a:avLst/>
          </a:prstGeom>
          <a:solidFill>
            <a:schemeClr val="accent4">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4" name="灯片编号占位符 3"/>
          <p:cNvSpPr txBox="1"/>
          <p:nvPr userDrawn="1"/>
        </p:nvSpPr>
        <p:spPr>
          <a:xfrm>
            <a:off x="9120188" y="6381750"/>
            <a:ext cx="2743200" cy="365125"/>
          </a:xfrm>
          <a:prstGeom prst="rect">
            <a:avLst/>
          </a:prstGeom>
        </p:spPr>
        <p:txBody>
          <a:bodyPr vert="horz" lIns="91440" tIns="45720" rIns="91440" bIns="45720" rtlCol="0" anchor="ctr"/>
          <a:lstStyle>
            <a:defPPr>
              <a:defRPr lang="zh-CN"/>
            </a:defPPr>
            <a:lvl1pPr marL="0" algn="l" defTabSz="914400" rtl="0" eaLnBrk="1" latinLnBrk="0" hangingPunct="1">
              <a:defRPr lang="en-US" altLang="en-US" sz="1200" kern="1200" smtClean="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68A1375-C6F2-41F5-93BB-BAEEB18A553A}" type="slidenum">
              <a:rPr lang="en-US" altLang="zh-CN" smtClean="0"/>
              <a:t>‹#›</a:t>
            </a:fld>
            <a:endParaRPr lang="zh-CN"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H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chinacurrent.com/hk/story/20443/saihanba-national-forest-park"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13.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tags" Target="../tags/tag8.xml"/><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image" Target="../media/image14.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hyperlink" Target="https://cs.edb.edcity.hk/file/redirect/230327_01.php" TargetMode="External"/><Relationship Id="rId5" Type="http://schemas.openxmlformats.org/officeDocument/2006/relationships/tags" Target="../tags/tag5.xml"/><Relationship Id="rId10" Type="http://schemas.openxmlformats.org/officeDocument/2006/relationships/notesSlide" Target="../notesSlides/notesSlide25.xml"/><Relationship Id="rId4" Type="http://schemas.openxmlformats.org/officeDocument/2006/relationships/tags" Target="../tags/tag4.xml"/><Relationship Id="rId9"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www.un.org/sustainabledevelopment/zh/decade-of-action"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28.xml.rels><?xml version="1.0" encoding="UTF-8" standalone="yes"?>
<Relationships xmlns="http://schemas.openxmlformats.org/package/2006/relationships"><Relationship Id="rId3" Type="http://schemas.openxmlformats.org/officeDocument/2006/relationships/hyperlink" Target="https://cs.edb.edcity.hk/file/redirect/230327_02.php"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hyperlink" Target="https://www.un.org/sustainabledevelopment/sustainable-development-goals/"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30.xml"/><Relationship Id="rId1" Type="http://schemas.openxmlformats.org/officeDocument/2006/relationships/slideLayout" Target="../slideLayouts/slideLayout12.xml"/><Relationship Id="rId5" Type="http://schemas.openxmlformats.org/officeDocument/2006/relationships/image" Target="../media/image21.png"/><Relationship Id="rId4" Type="http://schemas.openxmlformats.org/officeDocument/2006/relationships/hyperlink" Target="https://chinacurrent.com/hk/story/23219/10-green-gains-for-china" TargetMode="Externa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8" Type="http://schemas.openxmlformats.org/officeDocument/2006/relationships/notesSlide" Target="../notesSlides/notesSlide32.xml"/><Relationship Id="rId3" Type="http://schemas.openxmlformats.org/officeDocument/2006/relationships/tags" Target="../tags/tag11.xml"/><Relationship Id="rId7" Type="http://schemas.openxmlformats.org/officeDocument/2006/relationships/slideLayout" Target="../slideLayouts/slideLayout12.xml"/><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tags" Target="../tags/tag14.xml"/><Relationship Id="rId5" Type="http://schemas.openxmlformats.org/officeDocument/2006/relationships/tags" Target="../tags/tag13.xml"/><Relationship Id="rId4" Type="http://schemas.openxmlformats.org/officeDocument/2006/relationships/tags" Target="../tags/tag12.xml"/></Relationships>
</file>

<file path=ppt/slides/_rels/slide33.xml.rels><?xml version="1.0" encoding="UTF-8" standalone="yes"?>
<Relationships xmlns="http://schemas.openxmlformats.org/package/2006/relationships"><Relationship Id="rId3" Type="http://schemas.openxmlformats.org/officeDocument/2006/relationships/image" Target="../media/image9.emf"/><Relationship Id="rId7" Type="http://schemas.openxmlformats.org/officeDocument/2006/relationships/image" Target="../media/image6.png"/><Relationship Id="rId2" Type="http://schemas.openxmlformats.org/officeDocument/2006/relationships/notesSlide" Target="../notesSlides/notesSlide33.xml"/><Relationship Id="rId1" Type="http://schemas.openxmlformats.org/officeDocument/2006/relationships/slideLayout" Target="../slideLayouts/slideLayout12.xml"/><Relationship Id="rId6" Type="http://schemas.openxmlformats.org/officeDocument/2006/relationships/image" Target="../media/image23.jpeg"/><Relationship Id="rId5" Type="http://schemas.openxmlformats.org/officeDocument/2006/relationships/image" Target="../media/image22.png"/><Relationship Id="rId4" Type="http://schemas.openxmlformats.org/officeDocument/2006/relationships/hyperlink" Target="https://www.ourhkfoundation.org.hk/zh-hant/event/90/%E5%9C%98%E7%B5%90%E9%A6%99%E6%B8%AF%E5%9F%BA%E9%87%91/%E3%80%8A%E6%B1%9F%E5%B1%B1%E5%A4%9A%E9%A9%95%E3%80%8B%E7%AC%AC%E4%B8%89%E5%8D%81%E5%85%AB%E9%9B%86-%E7%99%BE%E6%97%A5%E4%BC%91%E6%BC%81%E6%9C%9F" TargetMode="External"/></Relationships>
</file>

<file path=ppt/slides/_rels/slide34.xml.rels><?xml version="1.0" encoding="UTF-8" standalone="yes"?>
<Relationships xmlns="http://schemas.openxmlformats.org/package/2006/relationships"><Relationship Id="rId8" Type="http://schemas.openxmlformats.org/officeDocument/2006/relationships/tags" Target="../tags/tag22.xml"/><Relationship Id="rId13" Type="http://schemas.openxmlformats.org/officeDocument/2006/relationships/tags" Target="../tags/tag27.xml"/><Relationship Id="rId3" Type="http://schemas.openxmlformats.org/officeDocument/2006/relationships/tags" Target="../tags/tag17.xml"/><Relationship Id="rId7" Type="http://schemas.openxmlformats.org/officeDocument/2006/relationships/tags" Target="../tags/tag21.xml"/><Relationship Id="rId12" Type="http://schemas.openxmlformats.org/officeDocument/2006/relationships/tags" Target="../tags/tag26.xml"/><Relationship Id="rId17" Type="http://schemas.openxmlformats.org/officeDocument/2006/relationships/notesSlide" Target="../notesSlides/notesSlide34.xml"/><Relationship Id="rId2" Type="http://schemas.openxmlformats.org/officeDocument/2006/relationships/tags" Target="../tags/tag16.xml"/><Relationship Id="rId16" Type="http://schemas.openxmlformats.org/officeDocument/2006/relationships/slideLayout" Target="../slideLayouts/slideLayout12.xml"/><Relationship Id="rId1" Type="http://schemas.openxmlformats.org/officeDocument/2006/relationships/tags" Target="../tags/tag15.xml"/><Relationship Id="rId6" Type="http://schemas.openxmlformats.org/officeDocument/2006/relationships/tags" Target="../tags/tag20.xml"/><Relationship Id="rId11" Type="http://schemas.openxmlformats.org/officeDocument/2006/relationships/tags" Target="../tags/tag25.xml"/><Relationship Id="rId5" Type="http://schemas.openxmlformats.org/officeDocument/2006/relationships/tags" Target="../tags/tag19.xml"/><Relationship Id="rId15" Type="http://schemas.openxmlformats.org/officeDocument/2006/relationships/tags" Target="../tags/tag29.xml"/><Relationship Id="rId10" Type="http://schemas.openxmlformats.org/officeDocument/2006/relationships/tags" Target="../tags/tag24.xml"/><Relationship Id="rId4" Type="http://schemas.openxmlformats.org/officeDocument/2006/relationships/tags" Target="../tags/tag18.xml"/><Relationship Id="rId9" Type="http://schemas.openxmlformats.org/officeDocument/2006/relationships/tags" Target="../tags/tag23.xml"/><Relationship Id="rId14" Type="http://schemas.openxmlformats.org/officeDocument/2006/relationships/tags" Target="../tags/tag28.xml"/></Relationships>
</file>

<file path=ppt/slides/_rels/slide35.xml.rels><?xml version="1.0" encoding="UTF-8" standalone="yes"?>
<Relationships xmlns="http://schemas.openxmlformats.org/package/2006/relationships"><Relationship Id="rId8" Type="http://schemas.openxmlformats.org/officeDocument/2006/relationships/tags" Target="../tags/tag37.xml"/><Relationship Id="rId13" Type="http://schemas.openxmlformats.org/officeDocument/2006/relationships/tags" Target="../tags/tag42.xml"/><Relationship Id="rId18" Type="http://schemas.openxmlformats.org/officeDocument/2006/relationships/tags" Target="../tags/tag47.xml"/><Relationship Id="rId3" Type="http://schemas.openxmlformats.org/officeDocument/2006/relationships/tags" Target="../tags/tag32.xml"/><Relationship Id="rId21" Type="http://schemas.openxmlformats.org/officeDocument/2006/relationships/image" Target="../media/image24.jpeg"/><Relationship Id="rId7" Type="http://schemas.openxmlformats.org/officeDocument/2006/relationships/tags" Target="../tags/tag36.xml"/><Relationship Id="rId12" Type="http://schemas.openxmlformats.org/officeDocument/2006/relationships/tags" Target="../tags/tag41.xml"/><Relationship Id="rId17" Type="http://schemas.openxmlformats.org/officeDocument/2006/relationships/tags" Target="../tags/tag46.xml"/><Relationship Id="rId2" Type="http://schemas.openxmlformats.org/officeDocument/2006/relationships/tags" Target="../tags/tag31.xml"/><Relationship Id="rId16" Type="http://schemas.openxmlformats.org/officeDocument/2006/relationships/tags" Target="../tags/tag45.xml"/><Relationship Id="rId20" Type="http://schemas.openxmlformats.org/officeDocument/2006/relationships/notesSlide" Target="../notesSlides/notesSlide35.xml"/><Relationship Id="rId1" Type="http://schemas.openxmlformats.org/officeDocument/2006/relationships/tags" Target="../tags/tag30.xml"/><Relationship Id="rId6" Type="http://schemas.openxmlformats.org/officeDocument/2006/relationships/tags" Target="../tags/tag35.xml"/><Relationship Id="rId11" Type="http://schemas.openxmlformats.org/officeDocument/2006/relationships/tags" Target="../tags/tag40.xml"/><Relationship Id="rId5" Type="http://schemas.openxmlformats.org/officeDocument/2006/relationships/tags" Target="../tags/tag34.xml"/><Relationship Id="rId15" Type="http://schemas.openxmlformats.org/officeDocument/2006/relationships/tags" Target="../tags/tag44.xml"/><Relationship Id="rId10" Type="http://schemas.openxmlformats.org/officeDocument/2006/relationships/tags" Target="../tags/tag39.xml"/><Relationship Id="rId19" Type="http://schemas.openxmlformats.org/officeDocument/2006/relationships/slideLayout" Target="../slideLayouts/slideLayout12.xml"/><Relationship Id="rId4" Type="http://schemas.openxmlformats.org/officeDocument/2006/relationships/tags" Target="../tags/tag33.xml"/><Relationship Id="rId9" Type="http://schemas.openxmlformats.org/officeDocument/2006/relationships/tags" Target="../tags/tag38.xml"/><Relationship Id="rId14" Type="http://schemas.openxmlformats.org/officeDocument/2006/relationships/tags" Target="../tags/tag43.xml"/></Relationships>
</file>

<file path=ppt/slides/_rels/slide36.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tags" Target="../tags/tag50.xml"/><Relationship Id="rId7" Type="http://schemas.openxmlformats.org/officeDocument/2006/relationships/tags" Target="../tags/tag54.xml"/><Relationship Id="rId2" Type="http://schemas.openxmlformats.org/officeDocument/2006/relationships/tags" Target="../tags/tag49.xml"/><Relationship Id="rId1" Type="http://schemas.openxmlformats.org/officeDocument/2006/relationships/tags" Target="../tags/tag48.xml"/><Relationship Id="rId6" Type="http://schemas.openxmlformats.org/officeDocument/2006/relationships/tags" Target="../tags/tag53.xml"/><Relationship Id="rId11" Type="http://schemas.openxmlformats.org/officeDocument/2006/relationships/image" Target="../media/image25.png"/><Relationship Id="rId5" Type="http://schemas.openxmlformats.org/officeDocument/2006/relationships/tags" Target="../tags/tag52.xml"/><Relationship Id="rId10" Type="http://schemas.openxmlformats.org/officeDocument/2006/relationships/hyperlink" Target="https://chinacurrent.com/hk/story/20355/river-protection" TargetMode="External"/><Relationship Id="rId4" Type="http://schemas.openxmlformats.org/officeDocument/2006/relationships/tags" Target="../tags/tag51.xml"/><Relationship Id="rId9"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2.xml"/><Relationship Id="rId1" Type="http://schemas.openxmlformats.org/officeDocument/2006/relationships/tags" Target="../tags/tag55.xml"/><Relationship Id="rId6" Type="http://schemas.openxmlformats.org/officeDocument/2006/relationships/image" Target="../media/image27.png"/><Relationship Id="rId5" Type="http://schemas.openxmlformats.org/officeDocument/2006/relationships/image" Target="../media/image26.jpeg"/><Relationship Id="rId4" Type="http://schemas.openxmlformats.org/officeDocument/2006/relationships/hyperlink" Target="https://chinacurrent.com/hk/story/22749/solve-discharging-sewage-into-rivers"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8.xml"/><Relationship Id="rId1" Type="http://schemas.openxmlformats.org/officeDocument/2006/relationships/slideLayout" Target="../slideLayouts/slideLayout12.xml"/><Relationship Id="rId6" Type="http://schemas.openxmlformats.org/officeDocument/2006/relationships/image" Target="../media/image30.png"/><Relationship Id="rId5" Type="http://schemas.openxmlformats.org/officeDocument/2006/relationships/image" Target="../media/image29.png"/><Relationship Id="rId4" Type="http://schemas.microsoft.com/office/2007/relationships/hdphoto" Target="../media/hdphoto1.wdp"/></Relationships>
</file>

<file path=ppt/slides/_rels/slide39.xml.rels><?xml version="1.0" encoding="UTF-8" standalone="yes"?>
<Relationships xmlns="http://schemas.openxmlformats.org/package/2006/relationships"><Relationship Id="rId8" Type="http://schemas.openxmlformats.org/officeDocument/2006/relationships/image" Target="file:///C:\Users\sj30051\AppData\Local\Temp\wps\INetCache\be6ab723215ca9d9616526303a845600" TargetMode="External"/><Relationship Id="rId3" Type="http://schemas.openxmlformats.org/officeDocument/2006/relationships/image" Target="../media/image31.jpeg"/><Relationship Id="rId7" Type="http://schemas.openxmlformats.org/officeDocument/2006/relationships/image" Target="../media/image33.jpeg"/><Relationship Id="rId2" Type="http://schemas.openxmlformats.org/officeDocument/2006/relationships/notesSlide" Target="../notesSlides/notesSlide39.xml"/><Relationship Id="rId1" Type="http://schemas.openxmlformats.org/officeDocument/2006/relationships/slideLayout" Target="../slideLayouts/slideLayout12.xml"/><Relationship Id="rId6" Type="http://schemas.openxmlformats.org/officeDocument/2006/relationships/image" Target="file:///C:\Users\sj30051\AppData\Local\Temp\wps\INetCache\c83b3c3d622631ed37c3beb58e87d650" TargetMode="External"/><Relationship Id="rId5" Type="http://schemas.openxmlformats.org/officeDocument/2006/relationships/image" Target="../media/image32.jpeg"/><Relationship Id="rId4" Type="http://schemas.openxmlformats.org/officeDocument/2006/relationships/image" Target="file:///C:\Users\sj30051\AppData\Local\Temp\wps\INetCache\a804a90296ce40bcb64bf6ce74a3cc88"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6.png"/><Relationship Id="rId2" Type="http://schemas.openxmlformats.org/officeDocument/2006/relationships/notesSlide" Target="../notesSlides/notesSlide40.xml"/><Relationship Id="rId1" Type="http://schemas.openxmlformats.org/officeDocument/2006/relationships/slideLayout" Target="../slideLayouts/slideLayout12.xml"/><Relationship Id="rId6" Type="http://schemas.openxmlformats.org/officeDocument/2006/relationships/hyperlink" Target="https://chinacurrent.com/hk/story/20428/green-china-green-earth" TargetMode="External"/><Relationship Id="rId5" Type="http://schemas.openxmlformats.org/officeDocument/2006/relationships/image" Target="../media/image35.jpeg"/><Relationship Id="rId4" Type="http://schemas.openxmlformats.org/officeDocument/2006/relationships/hyperlink" Target="https://chinacurrent.com/hk/story/22749/solve-discharging-sewage-into-rivers"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41.xml"/><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38.jpeg"/><Relationship Id="rId4" Type="http://schemas.openxmlformats.org/officeDocument/2006/relationships/image" Target="../media/image37.png"/></Relationships>
</file>

<file path=ppt/slides/_rels/slide4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2.xml"/><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12.xml"/><Relationship Id="rId1" Type="http://schemas.openxmlformats.org/officeDocument/2006/relationships/tags" Target="../tags/tag56.xml"/><Relationship Id="rId4" Type="http://schemas.openxmlformats.org/officeDocument/2006/relationships/image" Target="../media/image40.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hyperlink" Target="https://chinacurrent.com/hk/story/20354/waste-recycling-shanghai" TargetMode="External"/><Relationship Id="rId7" Type="http://schemas.openxmlformats.org/officeDocument/2006/relationships/image" Target="../media/image43.png"/><Relationship Id="rId2" Type="http://schemas.openxmlformats.org/officeDocument/2006/relationships/notesSlide" Target="../notesSlides/notesSlide45.xml"/><Relationship Id="rId1" Type="http://schemas.openxmlformats.org/officeDocument/2006/relationships/slideLayout" Target="../slideLayouts/slideLayout12.xml"/><Relationship Id="rId6" Type="http://schemas.openxmlformats.org/officeDocument/2006/relationships/image" Target="../media/image42.png"/><Relationship Id="rId5" Type="http://schemas.openxmlformats.org/officeDocument/2006/relationships/hyperlink" Target="https://chinacurrent.com/hk/story/20309/shanghai-waste-recycling" TargetMode="External"/><Relationship Id="rId4" Type="http://schemas.openxmlformats.org/officeDocument/2006/relationships/image" Target="../media/image41.png"/></Relationships>
</file>

<file path=ppt/slides/_rels/slide46.xml.rels><?xml version="1.0" encoding="UTF-8" standalone="yes"?>
<Relationships xmlns="http://schemas.openxmlformats.org/package/2006/relationships"><Relationship Id="rId3" Type="http://schemas.openxmlformats.org/officeDocument/2006/relationships/hyperlink" Target="https://chinacurrent.com/hk/story/22731/autonomous-rail-rapid-transit" TargetMode="External"/><Relationship Id="rId7" Type="http://schemas.openxmlformats.org/officeDocument/2006/relationships/image" Target="../media/image47.png"/><Relationship Id="rId2" Type="http://schemas.openxmlformats.org/officeDocument/2006/relationships/notesSlide" Target="../notesSlides/notesSlide46.xml"/><Relationship Id="rId1" Type="http://schemas.openxmlformats.org/officeDocument/2006/relationships/slideLayout" Target="../slideLayouts/slideLayout1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47.xml.rels><?xml version="1.0" encoding="UTF-8" standalone="yes"?>
<Relationships xmlns="http://schemas.openxmlformats.org/package/2006/relationships"><Relationship Id="rId8" Type="http://schemas.openxmlformats.org/officeDocument/2006/relationships/tags" Target="../tags/tag64.xml"/><Relationship Id="rId13" Type="http://schemas.openxmlformats.org/officeDocument/2006/relationships/tags" Target="../tags/tag69.xml"/><Relationship Id="rId18" Type="http://schemas.openxmlformats.org/officeDocument/2006/relationships/tags" Target="../tags/tag74.xml"/><Relationship Id="rId3" Type="http://schemas.openxmlformats.org/officeDocument/2006/relationships/tags" Target="../tags/tag59.xml"/><Relationship Id="rId21" Type="http://schemas.openxmlformats.org/officeDocument/2006/relationships/tags" Target="../tags/tag77.xml"/><Relationship Id="rId7" Type="http://schemas.openxmlformats.org/officeDocument/2006/relationships/tags" Target="../tags/tag63.xml"/><Relationship Id="rId12" Type="http://schemas.openxmlformats.org/officeDocument/2006/relationships/tags" Target="../tags/tag68.xml"/><Relationship Id="rId17" Type="http://schemas.openxmlformats.org/officeDocument/2006/relationships/tags" Target="../tags/tag73.xml"/><Relationship Id="rId2" Type="http://schemas.openxmlformats.org/officeDocument/2006/relationships/tags" Target="../tags/tag58.xml"/><Relationship Id="rId16" Type="http://schemas.openxmlformats.org/officeDocument/2006/relationships/tags" Target="../tags/tag72.xml"/><Relationship Id="rId20" Type="http://schemas.openxmlformats.org/officeDocument/2006/relationships/tags" Target="../tags/tag76.xml"/><Relationship Id="rId1" Type="http://schemas.openxmlformats.org/officeDocument/2006/relationships/tags" Target="../tags/tag57.xml"/><Relationship Id="rId6" Type="http://schemas.openxmlformats.org/officeDocument/2006/relationships/tags" Target="../tags/tag62.xml"/><Relationship Id="rId11" Type="http://schemas.openxmlformats.org/officeDocument/2006/relationships/tags" Target="../tags/tag67.xml"/><Relationship Id="rId24" Type="http://schemas.openxmlformats.org/officeDocument/2006/relationships/image" Target="../media/image48.png"/><Relationship Id="rId5" Type="http://schemas.openxmlformats.org/officeDocument/2006/relationships/tags" Target="../tags/tag61.xml"/><Relationship Id="rId15" Type="http://schemas.openxmlformats.org/officeDocument/2006/relationships/tags" Target="../tags/tag71.xml"/><Relationship Id="rId23" Type="http://schemas.openxmlformats.org/officeDocument/2006/relationships/notesSlide" Target="../notesSlides/notesSlide47.xml"/><Relationship Id="rId10" Type="http://schemas.openxmlformats.org/officeDocument/2006/relationships/tags" Target="../tags/tag66.xml"/><Relationship Id="rId19" Type="http://schemas.openxmlformats.org/officeDocument/2006/relationships/tags" Target="../tags/tag75.xml"/><Relationship Id="rId4" Type="http://schemas.openxmlformats.org/officeDocument/2006/relationships/tags" Target="../tags/tag60.xml"/><Relationship Id="rId9" Type="http://schemas.openxmlformats.org/officeDocument/2006/relationships/tags" Target="../tags/tag65.xml"/><Relationship Id="rId14" Type="http://schemas.openxmlformats.org/officeDocument/2006/relationships/tags" Target="../tags/tag70.xml"/><Relationship Id="rId22"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8" Type="http://schemas.openxmlformats.org/officeDocument/2006/relationships/tags" Target="../tags/tag85.xml"/><Relationship Id="rId13" Type="http://schemas.openxmlformats.org/officeDocument/2006/relationships/tags" Target="../tags/tag90.xml"/><Relationship Id="rId18" Type="http://schemas.openxmlformats.org/officeDocument/2006/relationships/tags" Target="../tags/tag95.xml"/><Relationship Id="rId26" Type="http://schemas.openxmlformats.org/officeDocument/2006/relationships/image" Target="../media/image49.png"/><Relationship Id="rId3" Type="http://schemas.openxmlformats.org/officeDocument/2006/relationships/tags" Target="../tags/tag80.xml"/><Relationship Id="rId21" Type="http://schemas.openxmlformats.org/officeDocument/2006/relationships/tags" Target="../tags/tag98.xml"/><Relationship Id="rId7" Type="http://schemas.openxmlformats.org/officeDocument/2006/relationships/tags" Target="../tags/tag84.xml"/><Relationship Id="rId12" Type="http://schemas.openxmlformats.org/officeDocument/2006/relationships/tags" Target="../tags/tag89.xml"/><Relationship Id="rId17" Type="http://schemas.openxmlformats.org/officeDocument/2006/relationships/tags" Target="../tags/tag94.xml"/><Relationship Id="rId25" Type="http://schemas.openxmlformats.org/officeDocument/2006/relationships/notesSlide" Target="../notesSlides/notesSlide48.xml"/><Relationship Id="rId2" Type="http://schemas.openxmlformats.org/officeDocument/2006/relationships/tags" Target="../tags/tag79.xml"/><Relationship Id="rId16" Type="http://schemas.openxmlformats.org/officeDocument/2006/relationships/tags" Target="../tags/tag93.xml"/><Relationship Id="rId20" Type="http://schemas.openxmlformats.org/officeDocument/2006/relationships/tags" Target="../tags/tag97.xml"/><Relationship Id="rId1" Type="http://schemas.openxmlformats.org/officeDocument/2006/relationships/tags" Target="../tags/tag78.xml"/><Relationship Id="rId6" Type="http://schemas.openxmlformats.org/officeDocument/2006/relationships/tags" Target="../tags/tag83.xml"/><Relationship Id="rId11" Type="http://schemas.openxmlformats.org/officeDocument/2006/relationships/tags" Target="../tags/tag88.xml"/><Relationship Id="rId24" Type="http://schemas.openxmlformats.org/officeDocument/2006/relationships/slideLayout" Target="../slideLayouts/slideLayout13.xml"/><Relationship Id="rId5" Type="http://schemas.openxmlformats.org/officeDocument/2006/relationships/tags" Target="../tags/tag82.xml"/><Relationship Id="rId15" Type="http://schemas.openxmlformats.org/officeDocument/2006/relationships/tags" Target="../tags/tag92.xml"/><Relationship Id="rId23" Type="http://schemas.openxmlformats.org/officeDocument/2006/relationships/tags" Target="../tags/tag100.xml"/><Relationship Id="rId10" Type="http://schemas.openxmlformats.org/officeDocument/2006/relationships/tags" Target="../tags/tag87.xml"/><Relationship Id="rId19" Type="http://schemas.openxmlformats.org/officeDocument/2006/relationships/tags" Target="../tags/tag96.xml"/><Relationship Id="rId4" Type="http://schemas.openxmlformats.org/officeDocument/2006/relationships/tags" Target="../tags/tag81.xml"/><Relationship Id="rId9" Type="http://schemas.openxmlformats.org/officeDocument/2006/relationships/tags" Target="../tags/tag86.xml"/><Relationship Id="rId14" Type="http://schemas.openxmlformats.org/officeDocument/2006/relationships/tags" Target="../tags/tag91.xml"/><Relationship Id="rId22" Type="http://schemas.openxmlformats.org/officeDocument/2006/relationships/tags" Target="../tags/tag99.xml"/><Relationship Id="rId27" Type="http://schemas.openxmlformats.org/officeDocument/2006/relationships/image" Target="../media/image6.png"/></Relationships>
</file>

<file path=ppt/slides/_rels/slide49.xml.rels><?xml version="1.0" encoding="UTF-8" standalone="yes"?>
<Relationships xmlns="http://schemas.openxmlformats.org/package/2006/relationships"><Relationship Id="rId8" Type="http://schemas.openxmlformats.org/officeDocument/2006/relationships/hyperlink" Target="https://chinacurrent.com/story/20680/what-is-carbon-neutrality" TargetMode="External"/><Relationship Id="rId3" Type="http://schemas.openxmlformats.org/officeDocument/2006/relationships/hyperlink" Target="https://chinacurrent.com/story/20548/2060-carbon-neutral" TargetMode="External"/><Relationship Id="rId7" Type="http://schemas.openxmlformats.org/officeDocument/2006/relationships/image" Target="../media/image52.png"/><Relationship Id="rId2" Type="http://schemas.openxmlformats.org/officeDocument/2006/relationships/notesSlide" Target="../notesSlides/notesSlide49.xml"/><Relationship Id="rId1" Type="http://schemas.openxmlformats.org/officeDocument/2006/relationships/slideLayout" Target="../slideLayouts/slideLayout13.xml"/><Relationship Id="rId6" Type="http://schemas.openxmlformats.org/officeDocument/2006/relationships/hyperlink" Target="https://www.climateready.gov.hk/files/report/tc/1.pdf" TargetMode="External"/><Relationship Id="rId5" Type="http://schemas.openxmlformats.org/officeDocument/2006/relationships/image" Target="../media/image51.jpeg"/><Relationship Id="rId4" Type="http://schemas.openxmlformats.org/officeDocument/2006/relationships/image" Target="../media/image50.png"/><Relationship Id="rId9" Type="http://schemas.openxmlformats.org/officeDocument/2006/relationships/image" Target="../media/image53.png"/></Relationships>
</file>

<file path=ppt/slides/_rels/slide5.xml.rels><?xml version="1.0" encoding="UTF-8" standalone="yes"?>
<Relationships xmlns="http://schemas.openxmlformats.org/package/2006/relationships"><Relationship Id="rId3" Type="http://schemas.openxmlformats.org/officeDocument/2006/relationships/hyperlink" Target="https://www.un.org/zh/desa/leaving_no_villages_behind" TargetMode="External"/><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13.xml"/><Relationship Id="rId1" Type="http://schemas.openxmlformats.org/officeDocument/2006/relationships/tags" Target="../tags/tag101.xml"/><Relationship Id="rId6" Type="http://schemas.openxmlformats.org/officeDocument/2006/relationships/image" Target="../media/image6.png"/><Relationship Id="rId5" Type="http://schemas.openxmlformats.org/officeDocument/2006/relationships/image" Target="file:///C:\Users\sj30051\AppData\Local\Temp\wps\INetCache\7d537cc5809bb85ab74f70be53903fea" TargetMode="External"/><Relationship Id="rId4" Type="http://schemas.openxmlformats.org/officeDocument/2006/relationships/image" Target="../media/image54.jpeg"/></Relationships>
</file>

<file path=ppt/slides/_rels/slide51.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hyperlink" Target="https://www.eeb.gov.hk/sites/default/files/pdf/waste_blueprint_2035_chi.pdf" TargetMode="External"/><Relationship Id="rId7" Type="http://schemas.openxmlformats.org/officeDocument/2006/relationships/hyperlink" Target="https://www.eeb.gov.hk/sites/default/files/pdf/Clean_Air_Plan_2035_chi.pdf" TargetMode="External"/><Relationship Id="rId2" Type="http://schemas.openxmlformats.org/officeDocument/2006/relationships/notesSlide" Target="../notesSlides/notesSlide51.xml"/><Relationship Id="rId1" Type="http://schemas.openxmlformats.org/officeDocument/2006/relationships/slideLayout" Target="../slideLayouts/slideLayout12.xml"/><Relationship Id="rId6" Type="http://schemas.openxmlformats.org/officeDocument/2006/relationships/image" Target="../media/image56.png"/><Relationship Id="rId5" Type="http://schemas.openxmlformats.org/officeDocument/2006/relationships/hyperlink" Target="https://www.eeb.gov.hk/sites/default/files/pdf/cap_2050_tc.pdf" TargetMode="External"/><Relationship Id="rId4" Type="http://schemas.openxmlformats.org/officeDocument/2006/relationships/image" Target="../media/image55.png"/></Relationships>
</file>

<file path=ppt/slides/_rels/slide52.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notesSlide" Target="../notesSlides/notesSlide52.xml"/><Relationship Id="rId7" Type="http://schemas.openxmlformats.org/officeDocument/2006/relationships/image" Target="../media/image59.png"/><Relationship Id="rId2" Type="http://schemas.openxmlformats.org/officeDocument/2006/relationships/slideLayout" Target="../slideLayouts/slideLayout12.xml"/><Relationship Id="rId1" Type="http://schemas.openxmlformats.org/officeDocument/2006/relationships/tags" Target="../tags/tag102.xml"/><Relationship Id="rId6" Type="http://schemas.openxmlformats.org/officeDocument/2006/relationships/hyperlink" Target="https://www.geopark.gov.hk/tc" TargetMode="External"/><Relationship Id="rId5" Type="http://schemas.openxmlformats.org/officeDocument/2006/relationships/image" Target="../media/image58.jpeg"/><Relationship Id="rId4" Type="http://schemas.openxmlformats.org/officeDocument/2006/relationships/hyperlink" Target="https://www.afcd.gov.hk/tc_chi/country/cou_vis/cou_vis_cou/cou_vis_cou_1.html" TargetMode="External"/><Relationship Id="rId9" Type="http://schemas.openxmlformats.org/officeDocument/2006/relationships/image" Target="../media/image61.png"/></Relationships>
</file>

<file path=ppt/slides/_rels/slide5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3.xml"/><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63.png"/><Relationship Id="rId4" Type="http://schemas.openxmlformats.org/officeDocument/2006/relationships/hyperlink" Target="https://www.heritage.gov.hk/filemanager/heritage/en/content_46/Heritage_Newsletter_75.pdf" TargetMode="External"/></Relationships>
</file>

<file path=ppt/slides/_rels/slide54.xml.rels><?xml version="1.0" encoding="UTF-8" standalone="yes"?>
<Relationships xmlns="http://schemas.openxmlformats.org/package/2006/relationships"><Relationship Id="rId8" Type="http://schemas.openxmlformats.org/officeDocument/2006/relationships/hyperlink" Target="https://www.climateready.gov.hk/files/report/tc/HK_Climate_Action_Plan_2030+_booklet_Chin.pdf" TargetMode="External"/><Relationship Id="rId13" Type="http://schemas.openxmlformats.org/officeDocument/2006/relationships/image" Target="../media/image68.png"/><Relationship Id="rId3" Type="http://schemas.openxmlformats.org/officeDocument/2006/relationships/tags" Target="../tags/tag105.xml"/><Relationship Id="rId7" Type="http://schemas.openxmlformats.org/officeDocument/2006/relationships/notesSlide" Target="../notesSlides/notesSlide54.xml"/><Relationship Id="rId12" Type="http://schemas.openxmlformats.org/officeDocument/2006/relationships/image" Target="../media/image67.png"/><Relationship Id="rId2" Type="http://schemas.openxmlformats.org/officeDocument/2006/relationships/tags" Target="../tags/tag104.xml"/><Relationship Id="rId1" Type="http://schemas.openxmlformats.org/officeDocument/2006/relationships/tags" Target="../tags/tag103.xml"/><Relationship Id="rId6" Type="http://schemas.openxmlformats.org/officeDocument/2006/relationships/slideLayout" Target="../slideLayouts/slideLayout12.xml"/><Relationship Id="rId11" Type="http://schemas.openxmlformats.org/officeDocument/2006/relationships/image" Target="../media/image66.png"/><Relationship Id="rId5" Type="http://schemas.openxmlformats.org/officeDocument/2006/relationships/tags" Target="../tags/tag107.xml"/><Relationship Id="rId15" Type="http://schemas.openxmlformats.org/officeDocument/2006/relationships/image" Target="../media/image70.png"/><Relationship Id="rId10" Type="http://schemas.openxmlformats.org/officeDocument/2006/relationships/image" Target="../media/image65.png"/><Relationship Id="rId4" Type="http://schemas.openxmlformats.org/officeDocument/2006/relationships/tags" Target="../tags/tag106.xml"/><Relationship Id="rId9" Type="http://schemas.openxmlformats.org/officeDocument/2006/relationships/image" Target="../media/image64.png"/><Relationship Id="rId14" Type="http://schemas.openxmlformats.org/officeDocument/2006/relationships/image" Target="../media/image69.png"/></Relationships>
</file>

<file path=ppt/slides/_rels/slide55.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slideLayout" Target="../slideLayouts/slideLayout12.xml"/><Relationship Id="rId7" Type="http://schemas.openxmlformats.org/officeDocument/2006/relationships/image" Target="../media/image72.png"/><Relationship Id="rId2" Type="http://schemas.openxmlformats.org/officeDocument/2006/relationships/tags" Target="../tags/tag109.xml"/><Relationship Id="rId1" Type="http://schemas.openxmlformats.org/officeDocument/2006/relationships/tags" Target="../tags/tag108.xml"/><Relationship Id="rId6" Type="http://schemas.openxmlformats.org/officeDocument/2006/relationships/hyperlink" Target="https://bih.gov.hk/tc/feature-studies/index.html" TargetMode="External"/><Relationship Id="rId5" Type="http://schemas.openxmlformats.org/officeDocument/2006/relationships/image" Target="../media/image71.png"/><Relationship Id="rId4"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6.xml"/><Relationship Id="rId1" Type="http://schemas.openxmlformats.org/officeDocument/2006/relationships/slideLayout" Target="../slideLayouts/slideLayout12.xml"/><Relationship Id="rId5" Type="http://schemas.openxmlformats.org/officeDocument/2006/relationships/image" Target="../media/image75.png"/><Relationship Id="rId4" Type="http://schemas.openxmlformats.org/officeDocument/2006/relationships/hyperlink" Target="https://www.mswcharging.gov.hk/" TargetMode="External"/></Relationships>
</file>

<file path=ppt/slides/_rels/slide57.xml.rels><?xml version="1.0" encoding="UTF-8" standalone="yes"?>
<Relationships xmlns="http://schemas.openxmlformats.org/package/2006/relationships"><Relationship Id="rId3" Type="http://schemas.openxmlformats.org/officeDocument/2006/relationships/tags" Target="../tags/tag112.xml"/><Relationship Id="rId7" Type="http://schemas.openxmlformats.org/officeDocument/2006/relationships/notesSlide" Target="../notesSlides/notesSlide57.xml"/><Relationship Id="rId2" Type="http://schemas.openxmlformats.org/officeDocument/2006/relationships/tags" Target="../tags/tag111.xml"/><Relationship Id="rId1" Type="http://schemas.openxmlformats.org/officeDocument/2006/relationships/tags" Target="../tags/tag110.xml"/><Relationship Id="rId6" Type="http://schemas.openxmlformats.org/officeDocument/2006/relationships/slideLayout" Target="../slideLayouts/slideLayout12.xml"/><Relationship Id="rId5" Type="http://schemas.openxmlformats.org/officeDocument/2006/relationships/tags" Target="../tags/tag114.xml"/><Relationship Id="rId4" Type="http://schemas.openxmlformats.org/officeDocument/2006/relationships/tags" Target="../tags/tag113.xml"/></Relationships>
</file>

<file path=ppt/slides/_rels/slide58.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9.emf"/><Relationship Id="rId7" Type="http://schemas.openxmlformats.org/officeDocument/2006/relationships/image" Target="../media/image78.png"/><Relationship Id="rId2" Type="http://schemas.openxmlformats.org/officeDocument/2006/relationships/notesSlide" Target="../notesSlides/notesSlide58.xml"/><Relationship Id="rId1" Type="http://schemas.openxmlformats.org/officeDocument/2006/relationships/slideLayout" Target="../slideLayouts/slideLayout13.xml"/><Relationship Id="rId6" Type="http://schemas.openxmlformats.org/officeDocument/2006/relationships/image" Target="../media/image6.png"/><Relationship Id="rId5" Type="http://schemas.openxmlformats.org/officeDocument/2006/relationships/image" Target="../media/image77.png"/><Relationship Id="rId4" Type="http://schemas.openxmlformats.org/officeDocument/2006/relationships/image" Target="../media/image76.png"/><Relationship Id="rId9" Type="http://schemas.openxmlformats.org/officeDocument/2006/relationships/image" Target="../media/image80.png"/></Relationships>
</file>

<file path=ppt/slides/_rels/slide59.xml.rels><?xml version="1.0" encoding="UTF-8" standalone="yes"?>
<Relationships xmlns="http://schemas.openxmlformats.org/package/2006/relationships"><Relationship Id="rId8" Type="http://schemas.openxmlformats.org/officeDocument/2006/relationships/image" Target="../media/image83.jpeg"/><Relationship Id="rId3" Type="http://schemas.openxmlformats.org/officeDocument/2006/relationships/image" Target="../media/image81.png"/><Relationship Id="rId7" Type="http://schemas.openxmlformats.org/officeDocument/2006/relationships/hyperlink" Target="https://www.youtube.com/watch?v=qR7hJOww5HE" TargetMode="External"/><Relationship Id="rId2" Type="http://schemas.openxmlformats.org/officeDocument/2006/relationships/notesSlide" Target="../notesSlides/notesSlide59.xml"/><Relationship Id="rId1" Type="http://schemas.openxmlformats.org/officeDocument/2006/relationships/slideLayout" Target="../slideLayouts/slideLayout13.xml"/><Relationship Id="rId6" Type="http://schemas.openxmlformats.org/officeDocument/2006/relationships/image" Target="../media/image82.png"/><Relationship Id="rId11" Type="http://schemas.openxmlformats.org/officeDocument/2006/relationships/image" Target="../media/image85.png"/><Relationship Id="rId5" Type="http://schemas.openxmlformats.org/officeDocument/2006/relationships/hyperlink" Target="https://www.isd.gov.hk/chi/tvapi/18_ep190.html" TargetMode="External"/><Relationship Id="rId10" Type="http://schemas.openxmlformats.org/officeDocument/2006/relationships/hyperlink" Target="https://www.isd.gov.hk/chi/tvapi/21_ep202.html" TargetMode="External"/><Relationship Id="rId4" Type="http://schemas.microsoft.com/office/2007/relationships/hdphoto" Target="../media/hdphoto2.wdp"/><Relationship Id="rId9" Type="http://schemas.openxmlformats.org/officeDocument/2006/relationships/image" Target="../media/image84.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8" Type="http://schemas.openxmlformats.org/officeDocument/2006/relationships/tags" Target="../tags/tag122.xml"/><Relationship Id="rId13" Type="http://schemas.openxmlformats.org/officeDocument/2006/relationships/hyperlink" Target="https://www.opark.gov.hk/upload/Videos/Food%20Smart%20program%20(Aug)/201022_Corporate_Video_TC_Final.mp4" TargetMode="External"/><Relationship Id="rId18" Type="http://schemas.openxmlformats.org/officeDocument/2006/relationships/image" Target="file:///C:\Users\sj30051\AppData\Local\Temp\wps\INetCache\ab9080d0f7ae0fe3dbabc2d5c84a036e" TargetMode="External"/><Relationship Id="rId3" Type="http://schemas.openxmlformats.org/officeDocument/2006/relationships/tags" Target="../tags/tag117.xml"/><Relationship Id="rId7" Type="http://schemas.openxmlformats.org/officeDocument/2006/relationships/tags" Target="../tags/tag121.xml"/><Relationship Id="rId12" Type="http://schemas.openxmlformats.org/officeDocument/2006/relationships/notesSlide" Target="../notesSlides/notesSlide60.xml"/><Relationship Id="rId17" Type="http://schemas.openxmlformats.org/officeDocument/2006/relationships/image" Target="../media/image88.jpeg"/><Relationship Id="rId2" Type="http://schemas.openxmlformats.org/officeDocument/2006/relationships/tags" Target="../tags/tag116.xml"/><Relationship Id="rId16" Type="http://schemas.openxmlformats.org/officeDocument/2006/relationships/hyperlink" Target="https://www.isd.gov.hk/chi/tvapi/16_ep180.html" TargetMode="External"/><Relationship Id="rId20" Type="http://schemas.openxmlformats.org/officeDocument/2006/relationships/image" Target="../media/image89.png"/><Relationship Id="rId1" Type="http://schemas.openxmlformats.org/officeDocument/2006/relationships/tags" Target="../tags/tag115.xml"/><Relationship Id="rId6" Type="http://schemas.openxmlformats.org/officeDocument/2006/relationships/tags" Target="../tags/tag120.xml"/><Relationship Id="rId11" Type="http://schemas.openxmlformats.org/officeDocument/2006/relationships/slideLayout" Target="../slideLayouts/slideLayout12.xml"/><Relationship Id="rId5" Type="http://schemas.openxmlformats.org/officeDocument/2006/relationships/tags" Target="../tags/tag119.xml"/><Relationship Id="rId15" Type="http://schemas.openxmlformats.org/officeDocument/2006/relationships/image" Target="../media/image87.png"/><Relationship Id="rId10" Type="http://schemas.openxmlformats.org/officeDocument/2006/relationships/tags" Target="../tags/tag124.xml"/><Relationship Id="rId19" Type="http://schemas.openxmlformats.org/officeDocument/2006/relationships/hyperlink" Target="https://www.dsd.gov.hk/TC/DSD_Events/Solar_Farm_at_Siu_Ho_Wan_Sewage_Treatment_Works/Videos/index.html" TargetMode="External"/><Relationship Id="rId4" Type="http://schemas.openxmlformats.org/officeDocument/2006/relationships/tags" Target="../tags/tag118.xml"/><Relationship Id="rId9" Type="http://schemas.openxmlformats.org/officeDocument/2006/relationships/tags" Target="../tags/tag123.xml"/><Relationship Id="rId14" Type="http://schemas.openxmlformats.org/officeDocument/2006/relationships/image" Target="../media/image86.jpeg"/></Relationships>
</file>

<file path=ppt/slides/_rels/slide6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slideLayout" Target="../slideLayouts/slideLayout12.xml"/><Relationship Id="rId1" Type="http://schemas.openxmlformats.org/officeDocument/2006/relationships/tags" Target="../tags/tag125.xml"/></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127.xml"/><Relationship Id="rId1" Type="http://schemas.openxmlformats.org/officeDocument/2006/relationships/tags" Target="../tags/tag126.xml"/><Relationship Id="rId5" Type="http://schemas.openxmlformats.org/officeDocument/2006/relationships/image" Target="../media/image91.png"/><Relationship Id="rId4" Type="http://schemas.openxmlformats.org/officeDocument/2006/relationships/notesSlide" Target="../notesSlides/notesSlide61.xml"/></Relationships>
</file>

<file path=ppt/slides/_rels/slide63.xml.rels><?xml version="1.0" encoding="UTF-8" standalone="yes"?>
<Relationships xmlns="http://schemas.openxmlformats.org/package/2006/relationships"><Relationship Id="rId8" Type="http://schemas.openxmlformats.org/officeDocument/2006/relationships/tags" Target="../tags/tag135.xml"/><Relationship Id="rId13" Type="http://schemas.openxmlformats.org/officeDocument/2006/relationships/tags" Target="../tags/tag140.xml"/><Relationship Id="rId18" Type="http://schemas.openxmlformats.org/officeDocument/2006/relationships/notesSlide" Target="../notesSlides/notesSlide62.xml"/><Relationship Id="rId3" Type="http://schemas.openxmlformats.org/officeDocument/2006/relationships/tags" Target="../tags/tag130.xml"/><Relationship Id="rId7" Type="http://schemas.openxmlformats.org/officeDocument/2006/relationships/tags" Target="../tags/tag134.xml"/><Relationship Id="rId12" Type="http://schemas.openxmlformats.org/officeDocument/2006/relationships/tags" Target="../tags/tag139.xml"/><Relationship Id="rId17" Type="http://schemas.openxmlformats.org/officeDocument/2006/relationships/slideLayout" Target="../slideLayouts/slideLayout12.xml"/><Relationship Id="rId2" Type="http://schemas.openxmlformats.org/officeDocument/2006/relationships/tags" Target="../tags/tag129.xml"/><Relationship Id="rId16" Type="http://schemas.openxmlformats.org/officeDocument/2006/relationships/tags" Target="../tags/tag143.xml"/><Relationship Id="rId1" Type="http://schemas.openxmlformats.org/officeDocument/2006/relationships/tags" Target="../tags/tag128.xml"/><Relationship Id="rId6" Type="http://schemas.openxmlformats.org/officeDocument/2006/relationships/tags" Target="../tags/tag133.xml"/><Relationship Id="rId11" Type="http://schemas.openxmlformats.org/officeDocument/2006/relationships/tags" Target="../tags/tag138.xml"/><Relationship Id="rId5" Type="http://schemas.openxmlformats.org/officeDocument/2006/relationships/tags" Target="../tags/tag132.xml"/><Relationship Id="rId15" Type="http://schemas.openxmlformats.org/officeDocument/2006/relationships/tags" Target="../tags/tag142.xml"/><Relationship Id="rId10" Type="http://schemas.openxmlformats.org/officeDocument/2006/relationships/tags" Target="../tags/tag137.xml"/><Relationship Id="rId4" Type="http://schemas.openxmlformats.org/officeDocument/2006/relationships/tags" Target="../tags/tag131.xml"/><Relationship Id="rId9" Type="http://schemas.openxmlformats.org/officeDocument/2006/relationships/tags" Target="../tags/tag136.xml"/><Relationship Id="rId14" Type="http://schemas.openxmlformats.org/officeDocument/2006/relationships/tags" Target="../tags/tag141.xml"/></Relationships>
</file>

<file path=ppt/slides/_rels/slide64.xml.rels><?xml version="1.0" encoding="UTF-8" standalone="yes"?>
<Relationships xmlns="http://schemas.openxmlformats.org/package/2006/relationships"><Relationship Id="rId8" Type="http://schemas.openxmlformats.org/officeDocument/2006/relationships/tags" Target="../tags/tag151.xml"/><Relationship Id="rId13" Type="http://schemas.openxmlformats.org/officeDocument/2006/relationships/image" Target="../media/image93.png"/><Relationship Id="rId3" Type="http://schemas.openxmlformats.org/officeDocument/2006/relationships/tags" Target="../tags/tag146.xml"/><Relationship Id="rId7" Type="http://schemas.openxmlformats.org/officeDocument/2006/relationships/tags" Target="../tags/tag150.xml"/><Relationship Id="rId12" Type="http://schemas.openxmlformats.org/officeDocument/2006/relationships/image" Target="../media/image92.png"/><Relationship Id="rId2" Type="http://schemas.openxmlformats.org/officeDocument/2006/relationships/tags" Target="../tags/tag145.xml"/><Relationship Id="rId1" Type="http://schemas.openxmlformats.org/officeDocument/2006/relationships/tags" Target="../tags/tag144.xml"/><Relationship Id="rId6" Type="http://schemas.openxmlformats.org/officeDocument/2006/relationships/tags" Target="../tags/tag149.xml"/><Relationship Id="rId11" Type="http://schemas.openxmlformats.org/officeDocument/2006/relationships/notesSlide" Target="../notesSlides/notesSlide63.xml"/><Relationship Id="rId5" Type="http://schemas.openxmlformats.org/officeDocument/2006/relationships/tags" Target="../tags/tag148.xml"/><Relationship Id="rId10" Type="http://schemas.openxmlformats.org/officeDocument/2006/relationships/slideLayout" Target="../slideLayouts/slideLayout12.xml"/><Relationship Id="rId4" Type="http://schemas.openxmlformats.org/officeDocument/2006/relationships/tags" Target="../tags/tag147.xml"/><Relationship Id="rId9" Type="http://schemas.openxmlformats.org/officeDocument/2006/relationships/tags" Target="../tags/tag152.xml"/><Relationship Id="rId14" Type="http://schemas.openxmlformats.org/officeDocument/2006/relationships/image" Target="../media/image6.png"/></Relationships>
</file>

<file path=ppt/slides/_rels/slide65.xml.rels><?xml version="1.0" encoding="UTF-8" standalone="yes"?>
<Relationships xmlns="http://schemas.openxmlformats.org/package/2006/relationships"><Relationship Id="rId3" Type="http://schemas.openxmlformats.org/officeDocument/2006/relationships/image" Target="../media/image9.emf"/><Relationship Id="rId7" Type="http://schemas.openxmlformats.org/officeDocument/2006/relationships/image" Target="../media/image97.png"/><Relationship Id="rId2" Type="http://schemas.openxmlformats.org/officeDocument/2006/relationships/notesSlide" Target="../notesSlides/notesSlide64.xml"/><Relationship Id="rId1" Type="http://schemas.openxmlformats.org/officeDocument/2006/relationships/slideLayout" Target="../slideLayouts/slideLayout12.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66.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65.xml"/><Relationship Id="rId1" Type="http://schemas.openxmlformats.org/officeDocument/2006/relationships/slideLayout" Target="../slideLayouts/slideLayout12.xml"/><Relationship Id="rId5" Type="http://schemas.openxmlformats.org/officeDocument/2006/relationships/image" Target="../media/image100.png"/><Relationship Id="rId4" Type="http://schemas.openxmlformats.org/officeDocument/2006/relationships/image" Target="../media/image99.png"/></Relationships>
</file>

<file path=ppt/slides/_rels/slide67.xml.rels><?xml version="1.0" encoding="UTF-8" standalone="yes"?>
<Relationships xmlns="http://schemas.openxmlformats.org/package/2006/relationships"><Relationship Id="rId8" Type="http://schemas.openxmlformats.org/officeDocument/2006/relationships/tags" Target="../tags/tag160.xml"/><Relationship Id="rId13" Type="http://schemas.openxmlformats.org/officeDocument/2006/relationships/tags" Target="../tags/tag165.xml"/><Relationship Id="rId3" Type="http://schemas.openxmlformats.org/officeDocument/2006/relationships/tags" Target="../tags/tag155.xml"/><Relationship Id="rId7" Type="http://schemas.openxmlformats.org/officeDocument/2006/relationships/tags" Target="../tags/tag159.xml"/><Relationship Id="rId12" Type="http://schemas.openxmlformats.org/officeDocument/2006/relationships/tags" Target="../tags/tag164.xml"/><Relationship Id="rId17" Type="http://schemas.openxmlformats.org/officeDocument/2006/relationships/notesSlide" Target="../notesSlides/notesSlide66.xml"/><Relationship Id="rId2" Type="http://schemas.openxmlformats.org/officeDocument/2006/relationships/tags" Target="../tags/tag154.xml"/><Relationship Id="rId16" Type="http://schemas.openxmlformats.org/officeDocument/2006/relationships/slideLayout" Target="../slideLayouts/slideLayout12.xml"/><Relationship Id="rId1" Type="http://schemas.openxmlformats.org/officeDocument/2006/relationships/tags" Target="../tags/tag153.xml"/><Relationship Id="rId6" Type="http://schemas.openxmlformats.org/officeDocument/2006/relationships/tags" Target="../tags/tag158.xml"/><Relationship Id="rId11" Type="http://schemas.openxmlformats.org/officeDocument/2006/relationships/tags" Target="../tags/tag163.xml"/><Relationship Id="rId5" Type="http://schemas.openxmlformats.org/officeDocument/2006/relationships/tags" Target="../tags/tag157.xml"/><Relationship Id="rId15" Type="http://schemas.openxmlformats.org/officeDocument/2006/relationships/tags" Target="../tags/tag167.xml"/><Relationship Id="rId10" Type="http://schemas.openxmlformats.org/officeDocument/2006/relationships/tags" Target="../tags/tag162.xml"/><Relationship Id="rId4" Type="http://schemas.openxmlformats.org/officeDocument/2006/relationships/tags" Target="../tags/tag156.xml"/><Relationship Id="rId9" Type="http://schemas.openxmlformats.org/officeDocument/2006/relationships/tags" Target="../tags/tag161.xml"/><Relationship Id="rId14" Type="http://schemas.openxmlformats.org/officeDocument/2006/relationships/tags" Target="../tags/tag166.xml"/></Relationships>
</file>

<file path=ppt/slides/_rels/slide68.xml.rels><?xml version="1.0" encoding="UTF-8" standalone="yes"?>
<Relationships xmlns="http://schemas.openxmlformats.org/package/2006/relationships"><Relationship Id="rId3" Type="http://schemas.openxmlformats.org/officeDocument/2006/relationships/hyperlink" Target="https://news.un.org/en/story/2020/12/1080152" TargetMode="External"/><Relationship Id="rId2" Type="http://schemas.openxmlformats.org/officeDocument/2006/relationships/notesSlide" Target="../notesSlides/notesSlide67.xml"/><Relationship Id="rId1" Type="http://schemas.openxmlformats.org/officeDocument/2006/relationships/slideLayout" Target="../slideLayouts/slideLayout13.xml"/><Relationship Id="rId4" Type="http://schemas.openxmlformats.org/officeDocument/2006/relationships/image" Target="../media/image101.png"/></Relationships>
</file>

<file path=ppt/slides/_rels/slide6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68.xml"/><Relationship Id="rId1" Type="http://schemas.openxmlformats.org/officeDocument/2006/relationships/slideLayout" Target="../slideLayouts/slideLayout12.xml"/><Relationship Id="rId5" Type="http://schemas.openxmlformats.org/officeDocument/2006/relationships/image" Target="../media/image103.png"/><Relationship Id="rId4" Type="http://schemas.openxmlformats.org/officeDocument/2006/relationships/hyperlink" Target="https://sustainabledevelopment.un.org/content/documents/2375Mobilizing%20Sustainable%20Transport.pdf"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chinacurrent.com/hk/story/23488/national-botanical-garden-china"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hyperlink" Target="https://chinacurrent.com/hk/story/22567/global-climate-change-glacier-disappearing" TargetMode="External"/><Relationship Id="rId4" Type="http://schemas.openxmlformats.org/officeDocument/2006/relationships/image" Target="../media/image2.png"/></Relationships>
</file>

<file path=ppt/slides/_rels/slide7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69.xml"/><Relationship Id="rId1" Type="http://schemas.openxmlformats.org/officeDocument/2006/relationships/slideLayout" Target="../slideLayouts/slideLayout12.xml"/><Relationship Id="rId4" Type="http://schemas.openxmlformats.org/officeDocument/2006/relationships/image" Target="../media/image105.png"/></Relationships>
</file>

<file path=ppt/slides/_rels/slide71.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70.xml"/><Relationship Id="rId1" Type="http://schemas.openxmlformats.org/officeDocument/2006/relationships/slideLayout" Target="../slideLayouts/slideLayout12.xml"/><Relationship Id="rId6" Type="http://schemas.openxmlformats.org/officeDocument/2006/relationships/image" Target="../media/image109.jpeg"/><Relationship Id="rId5" Type="http://schemas.openxmlformats.org/officeDocument/2006/relationships/image" Target="../media/image108.jpeg"/><Relationship Id="rId4" Type="http://schemas.openxmlformats.org/officeDocument/2006/relationships/image" Target="../media/image107.png"/></Relationships>
</file>

<file path=ppt/slides/_rels/slide72.xml.rels><?xml version="1.0" encoding="UTF-8" standalone="yes"?>
<Relationships xmlns="http://schemas.openxmlformats.org/package/2006/relationships"><Relationship Id="rId3" Type="http://schemas.openxmlformats.org/officeDocument/2006/relationships/hyperlink" Target="https://denmark.dk/people-and-culture/biking" TargetMode="External"/><Relationship Id="rId2" Type="http://schemas.openxmlformats.org/officeDocument/2006/relationships/notesSlide" Target="../notesSlides/notesSlide71.xml"/><Relationship Id="rId1" Type="http://schemas.openxmlformats.org/officeDocument/2006/relationships/slideLayout" Target="../slideLayouts/slideLayout12.xml"/><Relationship Id="rId5" Type="http://schemas.openxmlformats.org/officeDocument/2006/relationships/image" Target="../media/image111.png"/><Relationship Id="rId4" Type="http://schemas.openxmlformats.org/officeDocument/2006/relationships/image" Target="../media/image110.png"/></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12.xml"/><Relationship Id="rId1" Type="http://schemas.openxmlformats.org/officeDocument/2006/relationships/tags" Target="../tags/tag168.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hyperlink" Target="https://cs.edb.edcity.hk/file/redirect/230327_03.php" TargetMode="External"/></Relationships>
</file>

<file path=ppt/slides/_rels/slide74.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tags" Target="../tags/tag171.xml"/><Relationship Id="rId7" Type="http://schemas.openxmlformats.org/officeDocument/2006/relationships/hyperlink" Target="http://video.chinanews.com/flv/2019/0701/0005.mp4" TargetMode="External"/><Relationship Id="rId2" Type="http://schemas.openxmlformats.org/officeDocument/2006/relationships/tags" Target="../tags/tag170.xml"/><Relationship Id="rId1" Type="http://schemas.openxmlformats.org/officeDocument/2006/relationships/tags" Target="../tags/tag169.xml"/><Relationship Id="rId6" Type="http://schemas.openxmlformats.org/officeDocument/2006/relationships/notesSlide" Target="../notesSlides/notesSlide73.xml"/><Relationship Id="rId5" Type="http://schemas.openxmlformats.org/officeDocument/2006/relationships/slideLayout" Target="../slideLayouts/slideLayout12.xml"/><Relationship Id="rId10" Type="http://schemas.openxmlformats.org/officeDocument/2006/relationships/image" Target="../media/image115.png"/><Relationship Id="rId4" Type="http://schemas.openxmlformats.org/officeDocument/2006/relationships/tags" Target="../tags/tag172.xml"/><Relationship Id="rId9" Type="http://schemas.openxmlformats.org/officeDocument/2006/relationships/hyperlink" Target="https://www.city.shibuya.tokyo.jp/assets/kurashi/000050060.pdf" TargetMode="External"/></Relationships>
</file>

<file path=ppt/slides/_rels/slide75.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74.xml"/><Relationship Id="rId1" Type="http://schemas.openxmlformats.org/officeDocument/2006/relationships/slideLayout" Target="../slideLayouts/slideLayout12.xml"/><Relationship Id="rId5" Type="http://schemas.openxmlformats.org/officeDocument/2006/relationships/image" Target="../media/image118.png"/><Relationship Id="rId4" Type="http://schemas.openxmlformats.org/officeDocument/2006/relationships/image" Target="../media/image117.png"/></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noChangeArrowheads="1"/>
          </p:cNvSpPr>
          <p:nvPr/>
        </p:nvSpPr>
        <p:spPr bwMode="auto">
          <a:xfrm>
            <a:off x="1123733" y="1693388"/>
            <a:ext cx="9683551" cy="2754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defRPr>
                <a:solidFill>
                  <a:schemeClr val="tx1"/>
                </a:solidFill>
                <a:latin typeface="Arial" panose="020B0604020202020204" pitchFamily="34" charset="0"/>
                <a:ea typeface="宋体" panose="02010600030101010101" pitchFamily="2" charset="-122"/>
              </a:defRPr>
            </a:lvl1pPr>
            <a:lvl2pPr marL="685800" indent="-22860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lnSpc>
                <a:spcPct val="150000"/>
              </a:lnSpc>
              <a:buFont typeface="Arial" panose="020B0604020202020204" pitchFamily="34" charset="0"/>
              <a:buNone/>
            </a:pPr>
            <a:r>
              <a:rPr lang="zh-TW" altLang="en-US" sz="4000" b="1" dirty="0">
                <a:solidFill>
                  <a:srgbClr val="000000"/>
                </a:solidFill>
                <a:latin typeface="DFKai-SB" panose="03000509000000000000" pitchFamily="65" charset="-120"/>
                <a:ea typeface="DFKai-SB" panose="03000509000000000000" pitchFamily="65" charset="-120"/>
                <a:sym typeface="微软雅黑" panose="020B0503020204020204" pitchFamily="34" charset="-122"/>
              </a:rPr>
              <a:t>學習重點</a:t>
            </a:r>
            <a:r>
              <a:rPr lang="en-US" altLang="zh-TW" sz="4000" b="1" dirty="0">
                <a:solidFill>
                  <a:srgbClr val="000000"/>
                </a:solidFill>
                <a:latin typeface="DFKai-SB" panose="03000509000000000000" pitchFamily="65" charset="-120"/>
                <a:ea typeface="DFKai-SB" panose="03000509000000000000" pitchFamily="65" charset="-120"/>
                <a:sym typeface="微软雅黑" panose="020B0503020204020204" pitchFamily="34" charset="-122"/>
              </a:rPr>
              <a:t>:</a:t>
            </a:r>
          </a:p>
          <a:p>
            <a:pPr marL="0" indent="0" eaLnBrk="1" hangingPunct="1">
              <a:lnSpc>
                <a:spcPct val="150000"/>
              </a:lnSpc>
              <a:buFont typeface="Arial" panose="020B0604020202020204" pitchFamily="34" charset="0"/>
              <a:buNone/>
            </a:pPr>
            <a:r>
              <a:rPr lang="zh-CN" altLang="en-US" sz="4000" dirty="0">
                <a:latin typeface="標楷體" panose="03000509000000000000" pitchFamily="65" charset="-120"/>
                <a:ea typeface="標楷體" panose="03000509000000000000" pitchFamily="65" charset="-120"/>
              </a:rPr>
              <a:t>可持續發展的理念，以及國家、香港和其他地區在環境保育的實踐經驗</a:t>
            </a:r>
            <a:endParaRPr lang="en-US" altLang="zh-TW" sz="4000" dirty="0">
              <a:solidFill>
                <a:srgbClr val="000000"/>
              </a:solidFill>
              <a:latin typeface="DFKai-SB" panose="03000509000000000000" pitchFamily="65" charset="-120"/>
              <a:ea typeface="DFKai-SB" panose="03000509000000000000" pitchFamily="65" charset="-120"/>
              <a:sym typeface="微软雅黑" panose="020B0503020204020204" pitchFamily="34" charset="-122"/>
            </a:endParaRPr>
          </a:p>
        </p:txBody>
      </p:sp>
      <p:sp>
        <p:nvSpPr>
          <p:cNvPr id="3" name="矩形 2">
            <a:extLst>
              <a:ext uri="{FF2B5EF4-FFF2-40B4-BE49-F238E27FC236}">
                <a16:creationId xmlns:a16="http://schemas.microsoft.com/office/drawing/2014/main" id="{2DB0CFB4-04ED-469A-9BB0-479CA08B1FB5}"/>
              </a:ext>
            </a:extLst>
          </p:cNvPr>
          <p:cNvSpPr/>
          <p:nvPr/>
        </p:nvSpPr>
        <p:spPr>
          <a:xfrm>
            <a:off x="148586" y="114277"/>
            <a:ext cx="4906991" cy="1384995"/>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TW" altLang="en-US" sz="2800" dirty="0">
                <a:latin typeface="DFKai-SB" panose="03000509000000000000" pitchFamily="65" charset="-120"/>
                <a:ea typeface="DFKai-SB" panose="03000509000000000000" pitchFamily="65" charset="-120"/>
              </a:rPr>
              <a:t>公民與社會發展科</a:t>
            </a:r>
            <a:endParaRPr lang="en-US" altLang="zh-TW" sz="2800" dirty="0">
              <a:latin typeface="DFKai-SB" panose="03000509000000000000" pitchFamily="65" charset="-120"/>
              <a:ea typeface="DFKai-SB" panose="03000509000000000000" pitchFamily="65" charset="-120"/>
            </a:endParaRPr>
          </a:p>
          <a:p>
            <a:r>
              <a:rPr lang="zh-TW" altLang="en-US" sz="2800" dirty="0">
                <a:latin typeface="DFKai-SB" panose="03000509000000000000" pitchFamily="65" charset="-120"/>
                <a:ea typeface="DFKai-SB" panose="03000509000000000000" pitchFamily="65" charset="-120"/>
              </a:rPr>
              <a:t>主題</a:t>
            </a:r>
            <a:r>
              <a:rPr lang="zh-CN" altLang="en-US" sz="2800" dirty="0">
                <a:latin typeface="DFKai-SB" panose="03000509000000000000" pitchFamily="65" charset="-120"/>
                <a:ea typeface="DFKai-SB" panose="03000509000000000000" pitchFamily="65" charset="-120"/>
              </a:rPr>
              <a:t>三  互聯相依的當代世界</a:t>
            </a:r>
            <a:endParaRPr lang="en-US" altLang="zh-TW" sz="2800" dirty="0">
              <a:latin typeface="DFKai-SB" panose="03000509000000000000" pitchFamily="65" charset="-120"/>
              <a:ea typeface="DFKai-SB" panose="03000509000000000000" pitchFamily="65" charset="-120"/>
            </a:endParaRPr>
          </a:p>
          <a:p>
            <a:r>
              <a:rPr lang="zh-TW" altLang="en-US" sz="2800" dirty="0">
                <a:latin typeface="DFKai-SB" panose="03000509000000000000" pitchFamily="65" charset="-120"/>
                <a:ea typeface="DFKai-SB" panose="03000509000000000000" pitchFamily="65" charset="-120"/>
              </a:rPr>
              <a:t>課題</a:t>
            </a:r>
            <a:r>
              <a:rPr lang="zh-CN" altLang="en-US" sz="2800" dirty="0">
                <a:latin typeface="DFKai-SB" panose="03000509000000000000" pitchFamily="65" charset="-120"/>
                <a:ea typeface="DFKai-SB" panose="03000509000000000000" pitchFamily="65" charset="-120"/>
              </a:rPr>
              <a:t>：可持續發展</a:t>
            </a:r>
            <a:endParaRPr lang="en-US" altLang="zh-TW" sz="2800" dirty="0">
              <a:latin typeface="DFKai-SB" panose="03000509000000000000" pitchFamily="65" charset="-120"/>
              <a:ea typeface="DFKai-SB" panose="03000509000000000000" pitchFamily="65" charset="-120"/>
            </a:endParaRPr>
          </a:p>
        </p:txBody>
      </p:sp>
      <p:sp>
        <p:nvSpPr>
          <p:cNvPr id="7" name="Rectangle 6"/>
          <p:cNvSpPr/>
          <p:nvPr/>
        </p:nvSpPr>
        <p:spPr>
          <a:xfrm>
            <a:off x="4838672" y="4862859"/>
            <a:ext cx="2253672" cy="584775"/>
          </a:xfrm>
          <a:prstGeom prst="rect">
            <a:avLst/>
          </a:prstGeom>
        </p:spPr>
        <p:txBody>
          <a:bodyPr wrap="square">
            <a:spAutoFit/>
          </a:bodyPr>
          <a:lstStyle/>
          <a:p>
            <a:pPr algn="ctr"/>
            <a:r>
              <a:rPr lang="en-US" altLang="ja-JP" sz="3200" dirty="0" smtClean="0">
                <a:latin typeface="Times New Roman" panose="02020603050405020304" pitchFamily="18" charset="0"/>
                <a:ea typeface="標楷體" panose="03000509000000000000" pitchFamily="65" charset="-120"/>
                <a:cs typeface="Times New Roman" panose="02020603050405020304" pitchFamily="18" charset="0"/>
              </a:rPr>
              <a:t>2023</a:t>
            </a:r>
            <a:r>
              <a:rPr lang="zh-TW" altLang="en-US" sz="3200" dirty="0" smtClean="0">
                <a:latin typeface="Times New Roman" panose="02020603050405020304" pitchFamily="18" charset="0"/>
                <a:ea typeface="標楷體" panose="03000509000000000000" pitchFamily="65" charset="-120"/>
                <a:cs typeface="Times New Roman" panose="02020603050405020304" pitchFamily="18" charset="0"/>
              </a:rPr>
              <a:t>年</a:t>
            </a: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3</a:t>
            </a:r>
            <a:r>
              <a:rPr lang="zh-TW" altLang="en-US" sz="3200" dirty="0" smtClean="0">
                <a:latin typeface="Times New Roman" panose="02020603050405020304" pitchFamily="18" charset="0"/>
                <a:ea typeface="標楷體" panose="03000509000000000000" pitchFamily="65" charset="-120"/>
                <a:cs typeface="Times New Roman" panose="02020603050405020304" pitchFamily="18" charset="0"/>
              </a:rPr>
              <a:t>月</a:t>
            </a:r>
            <a:endParaRPr lang="en-US" altLang="zh-TW" sz="3200" dirty="0">
              <a:latin typeface="Times New Roman" panose="02020603050405020304" pitchFamily="18" charset="0"/>
              <a:ea typeface="標楷體" panose="03000509000000000000" pitchFamily="65" charset="-12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4294967295"/>
          </p:nvPr>
        </p:nvSpPr>
        <p:spPr>
          <a:xfrm>
            <a:off x="659423" y="1531288"/>
            <a:ext cx="7721562" cy="4031873"/>
          </a:xfrm>
          <a:prstGeom prst="rect">
            <a:avLst/>
          </a:prstGeom>
          <a:solidFill>
            <a:schemeClr val="bg1">
              <a:lumMod val="95000"/>
            </a:schemeClr>
          </a:solidFill>
          <a:ln w="57150">
            <a:solidFill>
              <a:srgbClr val="0070C0"/>
            </a:solidFill>
          </a:ln>
        </p:spPr>
        <p:txBody>
          <a:bodyPr wrap="square">
            <a:spAutoFit/>
          </a:bodyPr>
          <a:lstStyle/>
          <a:p>
            <a:pPr marL="0" indent="0" algn="just" hangingPunct="0">
              <a:lnSpc>
                <a:spcPct val="100000"/>
              </a:lnSpc>
              <a:buClr>
                <a:srgbClr val="0070C0"/>
              </a:buClr>
              <a:buNone/>
            </a:pPr>
            <a:r>
              <a:rPr lang="zh-CN" altLang="en-US" sz="3200" dirty="0" smtClean="0">
                <a:latin typeface="DFKai-SB" panose="03000509000000000000" pitchFamily="65" charset="-120"/>
                <a:ea typeface="DFKai-SB" panose="03000509000000000000" pitchFamily="65" charset="-120"/>
              </a:rPr>
              <a:t>可</a:t>
            </a:r>
            <a:r>
              <a:rPr lang="zh-CN" altLang="en-US" sz="3200" dirty="0">
                <a:latin typeface="DFKai-SB" panose="03000509000000000000" pitchFamily="65" charset="-120"/>
                <a:ea typeface="DFKai-SB" panose="03000509000000000000" pitchFamily="65" charset="-120"/>
              </a:rPr>
              <a:t>持續發展理念是在人類</a:t>
            </a:r>
            <a:r>
              <a:rPr lang="zh-CN" altLang="en-US" sz="3200" dirty="0" smtClean="0">
                <a:latin typeface="DFKai-SB" panose="03000509000000000000" pitchFamily="65" charset="-120"/>
                <a:ea typeface="DFKai-SB" panose="03000509000000000000" pitchFamily="65" charset="-120"/>
              </a:rPr>
              <a:t>尋找解</a:t>
            </a:r>
            <a:r>
              <a:rPr lang="zh-TW" altLang="en-US" sz="3200" dirty="0" smtClean="0">
                <a:latin typeface="DFKai-SB" panose="03000509000000000000" pitchFamily="65" charset="-120"/>
                <a:ea typeface="DFKai-SB" panose="03000509000000000000" pitchFamily="65" charset="-120"/>
              </a:rPr>
              <a:t>決</a:t>
            </a:r>
            <a:r>
              <a:rPr lang="zh-CN" altLang="en-US" sz="3200" dirty="0" smtClean="0">
                <a:latin typeface="DFKai-SB" panose="03000509000000000000" pitchFamily="65" charset="-120"/>
                <a:ea typeface="DFKai-SB" panose="03000509000000000000" pitchFamily="65" charset="-120"/>
              </a:rPr>
              <a:t>環境</a:t>
            </a:r>
            <a:r>
              <a:rPr lang="zh-TW" altLang="en-US" sz="3200" dirty="0" smtClean="0">
                <a:latin typeface="DFKai-SB" panose="03000509000000000000" pitchFamily="65" charset="-120"/>
                <a:ea typeface="DFKai-SB" panose="03000509000000000000" pitchFamily="65" charset="-120"/>
              </a:rPr>
              <a:t>問題</a:t>
            </a:r>
            <a:r>
              <a:rPr lang="zh-CN" altLang="en-US" sz="3200" dirty="0" smtClean="0">
                <a:latin typeface="DFKai-SB" panose="03000509000000000000" pitchFamily="65" charset="-120"/>
                <a:ea typeface="DFKai-SB" panose="03000509000000000000" pitchFamily="65" charset="-120"/>
              </a:rPr>
              <a:t>的答案中</a:t>
            </a:r>
            <a:r>
              <a:rPr lang="zh-CN" altLang="en-US" sz="3200" dirty="0">
                <a:latin typeface="DFKai-SB" panose="03000509000000000000" pitchFamily="65" charset="-120"/>
                <a:ea typeface="DFKai-SB" panose="03000509000000000000" pitchFamily="65" charset="-120"/>
              </a:rPr>
              <a:t>逐漸成熟，並成為全世界的共識</a:t>
            </a:r>
            <a:r>
              <a:rPr lang="zh-CN" altLang="en-US" sz="3200" dirty="0">
                <a:latin typeface="Times New Roman" panose="02020603050405020304" pitchFamily="18" charset="0"/>
                <a:ea typeface="DFKai-SB" panose="03000509000000000000" pitchFamily="65" charset="-120"/>
                <a:cs typeface="Times New Roman" panose="02020603050405020304" pitchFamily="18" charset="0"/>
              </a:rPr>
              <a:t>。</a:t>
            </a:r>
            <a:r>
              <a:rPr lang="zh-CN" altLang="en-US" sz="3200" dirty="0">
                <a:latin typeface="Times New Roman" panose="02020603050405020304" pitchFamily="18" charset="0"/>
                <a:ea typeface="DFKai-SB" panose="03000509000000000000" pitchFamily="65" charset="-120"/>
                <a:cs typeface="Times New Roman" panose="02020603050405020304" pitchFamily="18" charset="0"/>
                <a:sym typeface="+mn-ea"/>
              </a:rPr>
              <a:t>1987年</a:t>
            </a:r>
            <a:r>
              <a:rPr lang="zh-CN" altLang="en-US" sz="3200" dirty="0">
                <a:latin typeface="Times New Roman" panose="02020603050405020304" pitchFamily="18" charset="0"/>
                <a:ea typeface="DFKai-SB" panose="03000509000000000000" pitchFamily="65" charset="-120"/>
                <a:cs typeface="Times New Roman" panose="02020603050405020304" pitchFamily="18" charset="0"/>
              </a:rPr>
              <a:t>世界環境與發展</a:t>
            </a:r>
            <a:r>
              <a:rPr lang="zh-CN" altLang="en-US" sz="3200" dirty="0" smtClean="0">
                <a:latin typeface="Times New Roman" panose="02020603050405020304" pitchFamily="18" charset="0"/>
                <a:ea typeface="DFKai-SB" panose="03000509000000000000" pitchFamily="65" charset="-120"/>
                <a:cs typeface="Times New Roman" panose="02020603050405020304" pitchFamily="18" charset="0"/>
              </a:rPr>
              <a:t>委員會發表</a:t>
            </a:r>
            <a:r>
              <a:rPr lang="zh-CN" altLang="en-US" sz="3200" dirty="0">
                <a:latin typeface="Times New Roman" panose="02020603050405020304" pitchFamily="18" charset="0"/>
                <a:ea typeface="DFKai-SB" panose="03000509000000000000" pitchFamily="65" charset="-120"/>
                <a:cs typeface="Times New Roman" panose="02020603050405020304" pitchFamily="18" charset="0"/>
              </a:rPr>
              <a:t>報告《我們共同的</a:t>
            </a:r>
            <a:r>
              <a:rPr lang="zh-CN" altLang="en-US" sz="3200" dirty="0" smtClean="0">
                <a:latin typeface="Times New Roman" panose="02020603050405020304" pitchFamily="18" charset="0"/>
                <a:ea typeface="DFKai-SB" panose="03000509000000000000" pitchFamily="65" charset="-120"/>
                <a:cs typeface="Times New Roman" panose="02020603050405020304" pitchFamily="18" charset="0"/>
              </a:rPr>
              <a:t>未來》，</a:t>
            </a:r>
            <a:r>
              <a:rPr lang="zh-CN" altLang="en-US" sz="3200" dirty="0">
                <a:latin typeface="Times New Roman" panose="02020603050405020304" pitchFamily="18" charset="0"/>
                <a:ea typeface="DFKai-SB" panose="03000509000000000000" pitchFamily="65" charset="-120"/>
                <a:cs typeface="Times New Roman" panose="02020603050405020304" pitchFamily="18" charset="0"/>
              </a:rPr>
              <a:t>第一次系統闡述</a:t>
            </a:r>
            <a:r>
              <a:rPr lang="zh-CN" altLang="en-US" sz="3200" dirty="0">
                <a:latin typeface="DFKai-SB" panose="03000509000000000000" pitchFamily="65" charset="-120"/>
                <a:ea typeface="DFKai-SB" panose="03000509000000000000" pitchFamily="65" charset="-120"/>
              </a:rPr>
              <a:t>了可持續發展的</a:t>
            </a:r>
            <a:r>
              <a:rPr lang="zh-CN" altLang="en-US" sz="3200" dirty="0" smtClean="0">
                <a:latin typeface="DFKai-SB" panose="03000509000000000000" pitchFamily="65" charset="-120"/>
                <a:ea typeface="DFKai-SB" panose="03000509000000000000" pitchFamily="65" charset="-120"/>
              </a:rPr>
              <a:t>內</a:t>
            </a:r>
            <a:r>
              <a:rPr lang="zh-TW" altLang="en-US" sz="3200" dirty="0" smtClean="0">
                <a:latin typeface="DFKai-SB" panose="03000509000000000000" pitchFamily="65" charset="-120"/>
                <a:ea typeface="DFKai-SB" panose="03000509000000000000" pitchFamily="65" charset="-120"/>
              </a:rPr>
              <a:t>容</a:t>
            </a:r>
            <a:r>
              <a:rPr lang="zh-CN" altLang="en-US" sz="3200" dirty="0" smtClean="0">
                <a:latin typeface="DFKai-SB" panose="03000509000000000000" pitchFamily="65" charset="-120"/>
                <a:ea typeface="DFKai-SB" panose="03000509000000000000" pitchFamily="65" charset="-120"/>
              </a:rPr>
              <a:t>，即</a:t>
            </a:r>
            <a:r>
              <a:rPr lang="zh-TW" altLang="en-US" sz="3200" dirty="0" smtClean="0">
                <a:latin typeface="DFKai-SB" panose="03000509000000000000" pitchFamily="65" charset="-120"/>
                <a:ea typeface="DFKai-SB" panose="03000509000000000000" pitchFamily="65" charset="-120"/>
              </a:rPr>
              <a:t>既能滿足當代的需要，而同時又不損及後代滿足其需要的發展模式。</a:t>
            </a:r>
            <a:r>
              <a:rPr lang="zh-CN" altLang="en-US" sz="3200" dirty="0" smtClean="0">
                <a:latin typeface="DFKai-SB" panose="03000509000000000000" pitchFamily="65" charset="-120"/>
                <a:ea typeface="DFKai-SB" panose="03000509000000000000" pitchFamily="65" charset="-120"/>
              </a:rPr>
              <a:t>該</a:t>
            </a:r>
            <a:r>
              <a:rPr lang="zh-CN" altLang="en-US" sz="3200" dirty="0">
                <a:latin typeface="DFKai-SB" panose="03000509000000000000" pitchFamily="65" charset="-120"/>
                <a:ea typeface="DFKai-SB" panose="03000509000000000000" pitchFamily="65" charset="-120"/>
              </a:rPr>
              <a:t>報告的問世，是可持續發展思想形成的</a:t>
            </a:r>
            <a:r>
              <a:rPr lang="zh-CN" altLang="en-US" sz="3200" dirty="0" smtClean="0">
                <a:latin typeface="DFKai-SB" panose="03000509000000000000" pitchFamily="65" charset="-120"/>
                <a:ea typeface="DFKai-SB" panose="03000509000000000000" pitchFamily="65" charset="-120"/>
              </a:rPr>
              <a:t>重要</a:t>
            </a:r>
            <a:r>
              <a:rPr lang="zh-TW" altLang="en-US" sz="3200" dirty="0" smtClean="0">
                <a:latin typeface="DFKai-SB" panose="03000509000000000000" pitchFamily="65" charset="-120"/>
                <a:ea typeface="DFKai-SB" panose="03000509000000000000" pitchFamily="65" charset="-120"/>
              </a:rPr>
              <a:t>里程碑</a:t>
            </a:r>
            <a:r>
              <a:rPr lang="zh-CN" altLang="en-US" sz="3200" dirty="0" smtClean="0">
                <a:latin typeface="DFKai-SB" panose="03000509000000000000" pitchFamily="65" charset="-120"/>
                <a:ea typeface="DFKai-SB" panose="03000509000000000000" pitchFamily="65" charset="-120"/>
              </a:rPr>
              <a:t>。</a:t>
            </a:r>
            <a:endParaRPr lang="zh-CN" altLang="en-US" sz="3200" dirty="0">
              <a:latin typeface="DFKai-SB" panose="03000509000000000000" pitchFamily="65" charset="-120"/>
              <a:ea typeface="DFKai-SB" panose="03000509000000000000" pitchFamily="65" charset="-120"/>
            </a:endParaRPr>
          </a:p>
        </p:txBody>
      </p:sp>
      <p:pic>
        <p:nvPicPr>
          <p:cNvPr id="4" name="图片 3"/>
          <p:cNvPicPr>
            <a:picLocks noChangeAspect="1"/>
          </p:cNvPicPr>
          <p:nvPr/>
        </p:nvPicPr>
        <p:blipFill>
          <a:blip r:embed="rId3"/>
          <a:stretch>
            <a:fillRect/>
          </a:stretch>
        </p:blipFill>
        <p:spPr>
          <a:xfrm>
            <a:off x="8778516" y="1531288"/>
            <a:ext cx="2835294" cy="3822400"/>
          </a:xfrm>
          <a:prstGeom prst="rect">
            <a:avLst/>
          </a:prstGeom>
          <a:ln w="12700" cap="sq">
            <a:solidFill>
              <a:srgbClr val="000000"/>
            </a:solidFill>
            <a:prstDash val="solid"/>
            <a:miter lim="800000"/>
            <a:headEnd/>
            <a:tailEnd/>
          </a:ln>
          <a:effectLst>
            <a:outerShdw blurRad="50800" dist="38100" dir="2700000" algn="tl" rotWithShape="0">
              <a:srgbClr val="000000">
                <a:alpha val="18000"/>
              </a:srgbClr>
            </a:outerShdw>
          </a:effectLst>
        </p:spPr>
      </p:pic>
      <p:sp>
        <p:nvSpPr>
          <p:cNvPr id="2" name="矩形 1"/>
          <p:cNvSpPr/>
          <p:nvPr/>
        </p:nvSpPr>
        <p:spPr>
          <a:xfrm>
            <a:off x="9065084" y="5398877"/>
            <a:ext cx="2262158" cy="369332"/>
          </a:xfrm>
          <a:prstGeom prst="rect">
            <a:avLst/>
          </a:prstGeom>
        </p:spPr>
        <p:txBody>
          <a:bodyPr wrap="none">
            <a:spAutoFit/>
          </a:bodyPr>
          <a:lstStyle/>
          <a:p>
            <a:r>
              <a:rPr lang="en-US" altLang="zh-CN" dirty="0">
                <a:latin typeface="DFKai-SB" panose="03000509000000000000" pitchFamily="65" charset="-120"/>
                <a:ea typeface="DFKai-SB" panose="03000509000000000000" pitchFamily="65" charset="-120"/>
              </a:rPr>
              <a:t>《</a:t>
            </a:r>
            <a:r>
              <a:rPr lang="zh-CN" altLang="en-US" dirty="0">
                <a:latin typeface="DFKai-SB" panose="03000509000000000000" pitchFamily="65" charset="-120"/>
                <a:ea typeface="DFKai-SB" panose="03000509000000000000" pitchFamily="65" charset="-120"/>
              </a:rPr>
              <a:t>我們共同的未來》</a:t>
            </a:r>
          </a:p>
        </p:txBody>
      </p:sp>
      <p:sp>
        <p:nvSpPr>
          <p:cNvPr id="7" name="矩形 6"/>
          <p:cNvSpPr/>
          <p:nvPr/>
        </p:nvSpPr>
        <p:spPr>
          <a:xfrm>
            <a:off x="601234" y="5768209"/>
            <a:ext cx="8030916" cy="307777"/>
          </a:xfrm>
          <a:prstGeom prst="rect">
            <a:avLst/>
          </a:prstGeom>
        </p:spPr>
        <p:txBody>
          <a:bodyPr wrap="none">
            <a:spAutoFit/>
          </a:bodyPr>
          <a:lstStyle/>
          <a:p>
            <a:r>
              <a:rPr lang="zh-TW" altLang="en-US" sz="1400" dirty="0" smtClean="0">
                <a:latin typeface="Times New Roman" panose="02020603050405020304" pitchFamily="18" charset="0"/>
                <a:ea typeface="標楷體" panose="03000509000000000000" pitchFamily="65" charset="-120"/>
                <a:cs typeface="Times New Roman" panose="02020603050405020304" pitchFamily="18" charset="0"/>
              </a:rPr>
              <a:t>資料來源</a:t>
            </a:r>
            <a:r>
              <a:rPr lang="en-US" altLang="zh-TW" sz="1400" dirty="0" smtClean="0">
                <a:latin typeface="Times New Roman" panose="02020603050405020304" pitchFamily="18" charset="0"/>
                <a:ea typeface="標楷體" panose="03000509000000000000" pitchFamily="65" charset="-120"/>
                <a:cs typeface="Times New Roman" panose="02020603050405020304" pitchFamily="18" charset="0"/>
              </a:rPr>
              <a:t>:  </a:t>
            </a:r>
            <a:r>
              <a:rPr lang="en-US" altLang="zh-HK" sz="1400" dirty="0" smtClean="0">
                <a:latin typeface="Times New Roman" panose="02020603050405020304" pitchFamily="18" charset="0"/>
                <a:ea typeface="標楷體" panose="03000509000000000000" pitchFamily="65" charset="-120"/>
                <a:cs typeface="Times New Roman" panose="02020603050405020304" pitchFamily="18" charset="0"/>
              </a:rPr>
              <a:t> </a:t>
            </a:r>
            <a:r>
              <a:rPr lang="zh-TW" altLang="en-US" sz="1400" dirty="0" smtClean="0">
                <a:latin typeface="Times New Roman" panose="02020603050405020304" pitchFamily="18" charset="0"/>
                <a:ea typeface="標楷體" panose="03000509000000000000" pitchFamily="65" charset="-120"/>
                <a:cs typeface="Times New Roman" panose="02020603050405020304" pitchFamily="18" charset="0"/>
              </a:rPr>
              <a:t>聯合國 </a:t>
            </a:r>
            <a:r>
              <a:rPr lang="en-US" altLang="zh-TW" sz="1400" dirty="0" smtClean="0">
                <a:latin typeface="Times New Roman" panose="02020603050405020304" pitchFamily="18" charset="0"/>
                <a:ea typeface="標楷體" panose="03000509000000000000" pitchFamily="65" charset="-120"/>
                <a:cs typeface="Times New Roman" panose="02020603050405020304" pitchFamily="18" charset="0"/>
              </a:rPr>
              <a:t>(</a:t>
            </a:r>
            <a:r>
              <a:rPr lang="en-US" altLang="zh-HK" sz="1400" dirty="0">
                <a:latin typeface="Times New Roman" panose="02020603050405020304" pitchFamily="18" charset="0"/>
                <a:ea typeface="標楷體" panose="03000509000000000000" pitchFamily="65" charset="-120"/>
                <a:cs typeface="Times New Roman" panose="02020603050405020304" pitchFamily="18" charset="0"/>
              </a:rPr>
              <a:t>https://sustainabledevelopment.un.org/content/documents/5987our-common-future.pdf</a:t>
            </a:r>
            <a:r>
              <a:rPr lang="en-US" altLang="zh-TW" sz="1400"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en-US" altLang="zh-HK" sz="1400" dirty="0" smtClean="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3" name="任意多边形: 形状 11"/>
          <p:cNvSpPr/>
          <p:nvPr/>
        </p:nvSpPr>
        <p:spPr>
          <a:xfrm>
            <a:off x="3159804" y="236915"/>
            <a:ext cx="5606984" cy="6180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90000"/>
              </a:lnSpc>
              <a:spcAft>
                <a:spcPct val="35000"/>
              </a:spcAft>
              <a:defRPr/>
            </a:pPr>
            <a:r>
              <a:rPr lang="zh-CN" altLang="en-US" sz="4000" b="1" dirty="0" smtClean="0">
                <a:solidFill>
                  <a:srgbClr val="FFFFFF"/>
                </a:solidFill>
                <a:latin typeface="DFKai-SB" panose="03000509000000000000" pitchFamily="65" charset="-120"/>
                <a:ea typeface="DFKai-SB" panose="03000509000000000000" pitchFamily="65" charset="-120"/>
              </a:rPr>
              <a:t>可</a:t>
            </a:r>
            <a:r>
              <a:rPr lang="zh-CN" altLang="en-US" sz="4000" b="1" dirty="0">
                <a:solidFill>
                  <a:srgbClr val="FFFFFF"/>
                </a:solidFill>
                <a:latin typeface="DFKai-SB" panose="03000509000000000000" pitchFamily="65" charset="-120"/>
                <a:ea typeface="DFKai-SB" panose="03000509000000000000" pitchFamily="65" charset="-120"/>
              </a:rPr>
              <a:t>持續發展理念的形成</a:t>
            </a:r>
          </a:p>
        </p:txBody>
      </p:sp>
      <p:pic>
        <p:nvPicPr>
          <p:cNvPr id="14" name="Picture 13"/>
          <p:cNvPicPr>
            <a:picLocks noChangeAspect="1"/>
          </p:cNvPicPr>
          <p:nvPr/>
        </p:nvPicPr>
        <p:blipFill>
          <a:blip r:embed="rId4"/>
          <a:stretch>
            <a:fillRect/>
          </a:stretch>
        </p:blipFill>
        <p:spPr>
          <a:xfrm>
            <a:off x="245583" y="153343"/>
            <a:ext cx="1594256" cy="580365"/>
          </a:xfrm>
          <a:prstGeom prst="rect">
            <a:avLst/>
          </a:prstGeom>
        </p:spPr>
      </p:pic>
    </p:spTree>
    <p:extLst>
      <p:ext uri="{BB962C8B-B14F-4D97-AF65-F5344CB8AC3E}">
        <p14:creationId xmlns:p14="http://schemas.microsoft.com/office/powerpoint/2010/main" val="270515240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4294967295"/>
          </p:nvPr>
        </p:nvSpPr>
        <p:spPr>
          <a:xfrm>
            <a:off x="407870" y="1635315"/>
            <a:ext cx="7233920" cy="3970318"/>
          </a:xfrm>
          <a:prstGeom prst="rect">
            <a:avLst/>
          </a:prstGeom>
          <a:solidFill>
            <a:schemeClr val="bg1">
              <a:lumMod val="95000"/>
            </a:schemeClr>
          </a:solidFill>
          <a:ln w="38100">
            <a:solidFill>
              <a:srgbClr val="0070C0"/>
            </a:solidFill>
          </a:ln>
        </p:spPr>
        <p:txBody>
          <a:bodyPr wrap="square">
            <a:spAutoFit/>
          </a:bodyPr>
          <a:lstStyle/>
          <a:p>
            <a:pPr marL="0" indent="0">
              <a:lnSpc>
                <a:spcPct val="100000"/>
              </a:lnSpc>
              <a:buNone/>
            </a:pPr>
            <a:r>
              <a:rPr lang="zh-CN" altLang="en-US" dirty="0" smtClean="0">
                <a:latin typeface="DFKai-SB" panose="03000509000000000000" pitchFamily="65" charset="-120"/>
                <a:ea typeface="DFKai-SB" panose="03000509000000000000" pitchFamily="65" charset="-120"/>
              </a:rPr>
              <a:t>隨著</a:t>
            </a:r>
            <a:r>
              <a:rPr lang="zh-CN" altLang="en-US" dirty="0">
                <a:latin typeface="DFKai-SB" panose="03000509000000000000" pitchFamily="65" charset="-120"/>
                <a:ea typeface="DFKai-SB" panose="03000509000000000000" pitchFamily="65" charset="-120"/>
              </a:rPr>
              <a:t>全世界環境保護意識的提升，可持續發展的概念也逐漸</a:t>
            </a:r>
            <a:r>
              <a:rPr lang="zh-CN" altLang="en-US" dirty="0">
                <a:latin typeface="Times New Roman" panose="02020603050405020304" pitchFamily="18" charset="0"/>
                <a:ea typeface="DFKai-SB" panose="03000509000000000000" pitchFamily="65" charset="-120"/>
                <a:cs typeface="Times New Roman" panose="02020603050405020304" pitchFamily="18" charset="0"/>
              </a:rPr>
              <a:t>得到了</a:t>
            </a:r>
            <a:r>
              <a:rPr lang="zh-CN" altLang="en-US" dirty="0" smtClean="0">
                <a:latin typeface="Times New Roman" panose="02020603050405020304" pitchFamily="18" charset="0"/>
                <a:ea typeface="DFKai-SB" panose="03000509000000000000" pitchFamily="65" charset="-120"/>
                <a:cs typeface="Times New Roman" panose="02020603050405020304" pitchFamily="18" charset="0"/>
              </a:rPr>
              <a:t>認同。</a:t>
            </a:r>
            <a:r>
              <a:rPr lang="en-US" altLang="zh-CN" dirty="0">
                <a:latin typeface="Times New Roman" panose="02020603050405020304" pitchFamily="18" charset="0"/>
                <a:ea typeface="DFKai-SB" panose="03000509000000000000" pitchFamily="65" charset="-120"/>
                <a:cs typeface="Times New Roman" panose="02020603050405020304" pitchFamily="18" charset="0"/>
              </a:rPr>
              <a:t>1992</a:t>
            </a:r>
            <a:r>
              <a:rPr lang="zh-CN" altLang="en-US" dirty="0">
                <a:latin typeface="Times New Roman" panose="02020603050405020304" pitchFamily="18" charset="0"/>
                <a:ea typeface="DFKai-SB" panose="03000509000000000000" pitchFamily="65" charset="-120"/>
                <a:cs typeface="Times New Roman" panose="02020603050405020304" pitchFamily="18" charset="0"/>
              </a:rPr>
              <a:t>年</a:t>
            </a:r>
            <a:r>
              <a:rPr lang="en-US" altLang="zh-CN" dirty="0" smtClean="0">
                <a:latin typeface="Times New Roman" panose="02020603050405020304" pitchFamily="18" charset="0"/>
                <a:ea typeface="DFKai-SB" panose="03000509000000000000" pitchFamily="65" charset="-120"/>
                <a:cs typeface="Times New Roman" panose="02020603050405020304" pitchFamily="18" charset="0"/>
              </a:rPr>
              <a:t>6</a:t>
            </a:r>
            <a:r>
              <a:rPr lang="zh-CN" altLang="en-US" dirty="0" smtClean="0">
                <a:latin typeface="Times New Roman" panose="02020603050405020304" pitchFamily="18" charset="0"/>
                <a:ea typeface="DFKai-SB" panose="03000509000000000000" pitchFamily="65" charset="-120"/>
                <a:cs typeface="Times New Roman" panose="02020603050405020304" pitchFamily="18" charset="0"/>
              </a:rPr>
              <a:t>月，聯合國環境與發展大會（地球高峰會議）在巴西</a:t>
            </a:r>
            <a:r>
              <a:rPr lang="zh-TW" altLang="en-US" dirty="0" smtClean="0">
                <a:latin typeface="Times New Roman" panose="02020603050405020304" pitchFamily="18" charset="0"/>
                <a:ea typeface="DFKai-SB" panose="03000509000000000000" pitchFamily="65" charset="-120"/>
                <a:cs typeface="Times New Roman" panose="02020603050405020304" pitchFamily="18" charset="0"/>
              </a:rPr>
              <a:t>里</a:t>
            </a:r>
            <a:r>
              <a:rPr lang="zh-CN" altLang="en-US" dirty="0" smtClean="0">
                <a:latin typeface="Times New Roman" panose="02020603050405020304" pitchFamily="18" charset="0"/>
                <a:ea typeface="DFKai-SB" panose="03000509000000000000" pitchFamily="65" charset="-120"/>
                <a:cs typeface="Times New Roman" panose="02020603050405020304" pitchFamily="18" charset="0"/>
              </a:rPr>
              <a:t>約熱內盧舉行，討論並通過了</a:t>
            </a:r>
            <a:r>
              <a:rPr lang="en-US" altLang="zh-HK" dirty="0">
                <a:latin typeface="Times New Roman" panose="02020603050405020304" pitchFamily="18" charset="0"/>
                <a:ea typeface="DFKai-SB" panose="03000509000000000000" pitchFamily="65" charset="-120"/>
                <a:cs typeface="Times New Roman" panose="02020603050405020304" pitchFamily="18" charset="0"/>
              </a:rPr>
              <a:t>《</a:t>
            </a:r>
            <a:r>
              <a:rPr lang="en-US" altLang="zh-HK" dirty="0" smtClean="0">
                <a:latin typeface="Times New Roman" panose="02020603050405020304" pitchFamily="18" charset="0"/>
                <a:ea typeface="DFKai-SB" panose="03000509000000000000" pitchFamily="65" charset="-120"/>
                <a:cs typeface="Times New Roman" panose="02020603050405020304" pitchFamily="18" charset="0"/>
              </a:rPr>
              <a:t>21</a:t>
            </a:r>
            <a:r>
              <a:rPr lang="zh-HK" altLang="en-US" dirty="0" smtClean="0">
                <a:latin typeface="Times New Roman" panose="02020603050405020304" pitchFamily="18" charset="0"/>
                <a:ea typeface="DFKai-SB" panose="03000509000000000000" pitchFamily="65" charset="-120"/>
                <a:cs typeface="Times New Roman" panose="02020603050405020304" pitchFamily="18" charset="0"/>
              </a:rPr>
              <a:t>世紀議程</a:t>
            </a:r>
            <a:r>
              <a:rPr lang="en-US" altLang="zh-HK" dirty="0" smtClean="0">
                <a:latin typeface="Times New Roman" panose="02020603050405020304" pitchFamily="18" charset="0"/>
                <a:ea typeface="DFKai-SB" panose="03000509000000000000" pitchFamily="65" charset="-120"/>
                <a:cs typeface="Times New Roman" panose="02020603050405020304" pitchFamily="18" charset="0"/>
              </a:rPr>
              <a:t>》</a:t>
            </a:r>
            <a:r>
              <a:rPr lang="en-US" altLang="zh-TW" dirty="0" smtClean="0">
                <a:latin typeface="Times New Roman" panose="02020603050405020304" pitchFamily="18" charset="0"/>
                <a:ea typeface="DFKai-SB" panose="03000509000000000000" pitchFamily="65" charset="-120"/>
                <a:cs typeface="Times New Roman" panose="02020603050405020304" pitchFamily="18" charset="0"/>
              </a:rPr>
              <a:t>(Agenda 21)</a:t>
            </a:r>
            <a:r>
              <a:rPr lang="zh-HK" altLang="en-US" dirty="0" smtClean="0">
                <a:latin typeface="Times New Roman" panose="02020603050405020304" pitchFamily="18" charset="0"/>
                <a:ea typeface="DFKai-SB" panose="03000509000000000000" pitchFamily="65" charset="-120"/>
                <a:cs typeface="Times New Roman" panose="02020603050405020304" pitchFamily="18" charset="0"/>
              </a:rPr>
              <a:t>（</a:t>
            </a:r>
            <a:r>
              <a:rPr lang="zh-CN" altLang="en-US" dirty="0" smtClean="0">
                <a:latin typeface="Times New Roman" panose="02020603050405020304" pitchFamily="18" charset="0"/>
                <a:ea typeface="DFKai-SB" panose="03000509000000000000" pitchFamily="65" charset="-120"/>
                <a:cs typeface="Times New Roman" panose="02020603050405020304" pitchFamily="18" charset="0"/>
              </a:rPr>
              <a:t>針對教育、自然資源保護、經濟可持續發展等方面提出了建議</a:t>
            </a:r>
            <a:r>
              <a:rPr lang="zh-HK" altLang="en-US" dirty="0" smtClean="0">
                <a:latin typeface="Times New Roman" panose="02020603050405020304" pitchFamily="18" charset="0"/>
                <a:ea typeface="DFKai-SB" panose="03000509000000000000" pitchFamily="65" charset="-120"/>
                <a:cs typeface="Times New Roman" panose="02020603050405020304" pitchFamily="18" charset="0"/>
              </a:rPr>
              <a:t>）、 </a:t>
            </a:r>
            <a:r>
              <a:rPr lang="en-US" altLang="zh-CN" dirty="0" smtClean="0">
                <a:latin typeface="Times New Roman" panose="02020603050405020304" pitchFamily="18" charset="0"/>
                <a:ea typeface="DFKai-SB" panose="03000509000000000000" pitchFamily="65" charset="-120"/>
                <a:cs typeface="Times New Roman" panose="02020603050405020304" pitchFamily="18" charset="0"/>
              </a:rPr>
              <a:t>《</a:t>
            </a:r>
            <a:r>
              <a:rPr lang="zh-TW" altLang="en-US" dirty="0" smtClean="0">
                <a:latin typeface="Times New Roman" panose="02020603050405020304" pitchFamily="18" charset="0"/>
                <a:ea typeface="DFKai-SB" panose="03000509000000000000" pitchFamily="65" charset="-120"/>
                <a:cs typeface="Times New Roman" panose="02020603050405020304" pitchFamily="18" charset="0"/>
              </a:rPr>
              <a:t>里</a:t>
            </a:r>
            <a:r>
              <a:rPr lang="zh-CN" altLang="en-US" dirty="0" smtClean="0">
                <a:latin typeface="Times New Roman" panose="02020603050405020304" pitchFamily="18" charset="0"/>
                <a:ea typeface="DFKai-SB" panose="03000509000000000000" pitchFamily="65" charset="-120"/>
                <a:cs typeface="Times New Roman" panose="02020603050405020304" pitchFamily="18" charset="0"/>
              </a:rPr>
              <a:t>約宣言</a:t>
            </a:r>
            <a:r>
              <a:rPr lang="en-US" altLang="zh-CN" dirty="0" smtClean="0">
                <a:latin typeface="Times New Roman" panose="02020603050405020304" pitchFamily="18" charset="0"/>
                <a:ea typeface="DFKai-SB" panose="03000509000000000000" pitchFamily="65" charset="-120"/>
                <a:cs typeface="Times New Roman" panose="02020603050405020304" pitchFamily="18" charset="0"/>
              </a:rPr>
              <a:t>》</a:t>
            </a:r>
            <a:r>
              <a:rPr lang="zh-CN" altLang="en-US" dirty="0" smtClean="0">
                <a:latin typeface="Times New Roman" panose="02020603050405020304" pitchFamily="18" charset="0"/>
                <a:ea typeface="DFKai-SB" panose="03000509000000000000" pitchFamily="65" charset="-120"/>
                <a:cs typeface="Times New Roman" panose="02020603050405020304" pitchFamily="18" charset="0"/>
              </a:rPr>
              <a:t>等</a:t>
            </a:r>
            <a:r>
              <a:rPr lang="zh-CN" altLang="en-US" dirty="0">
                <a:latin typeface="Times New Roman" panose="02020603050405020304" pitchFamily="18" charset="0"/>
                <a:ea typeface="DFKai-SB" panose="03000509000000000000" pitchFamily="65" charset="-120"/>
                <a:cs typeface="Times New Roman" panose="02020603050405020304" pitchFamily="18" charset="0"/>
              </a:rPr>
              <a:t>文件，並簽署了</a:t>
            </a:r>
            <a:r>
              <a:rPr lang="en-US" altLang="zh-CN" dirty="0" smtClean="0">
                <a:latin typeface="Times New Roman" panose="02020603050405020304" pitchFamily="18" charset="0"/>
                <a:ea typeface="DFKai-SB" panose="03000509000000000000" pitchFamily="65" charset="-120"/>
                <a:cs typeface="Times New Roman" panose="02020603050405020304" pitchFamily="18" charset="0"/>
              </a:rPr>
              <a:t>《</a:t>
            </a:r>
            <a:r>
              <a:rPr lang="zh-HK" altLang="en-US" dirty="0">
                <a:latin typeface="Times New Roman" panose="02020603050405020304" pitchFamily="18" charset="0"/>
                <a:ea typeface="DFKai-SB" panose="03000509000000000000" pitchFamily="65" charset="-120"/>
                <a:cs typeface="Times New Roman" panose="02020603050405020304" pitchFamily="18" charset="0"/>
              </a:rPr>
              <a:t>聯合國</a:t>
            </a:r>
            <a:r>
              <a:rPr lang="zh-CN" altLang="en-US" dirty="0" smtClean="0">
                <a:latin typeface="Times New Roman" panose="02020603050405020304" pitchFamily="18" charset="0"/>
                <a:ea typeface="DFKai-SB" panose="03000509000000000000" pitchFamily="65" charset="-120"/>
                <a:cs typeface="Times New Roman" panose="02020603050405020304" pitchFamily="18" charset="0"/>
              </a:rPr>
              <a:t>氣候</a:t>
            </a:r>
            <a:r>
              <a:rPr lang="zh-CN" altLang="en-US" dirty="0">
                <a:latin typeface="Times New Roman" panose="02020603050405020304" pitchFamily="18" charset="0"/>
                <a:ea typeface="DFKai-SB" panose="03000509000000000000" pitchFamily="65" charset="-120"/>
                <a:cs typeface="Times New Roman" panose="02020603050405020304" pitchFamily="18" charset="0"/>
              </a:rPr>
              <a:t>變化框架公約</a:t>
            </a:r>
            <a:r>
              <a:rPr lang="en-US" altLang="zh-CN" dirty="0">
                <a:latin typeface="Times New Roman" panose="02020603050405020304" pitchFamily="18" charset="0"/>
                <a:ea typeface="DFKai-SB" panose="03000509000000000000" pitchFamily="65" charset="-120"/>
                <a:cs typeface="Times New Roman" panose="02020603050405020304" pitchFamily="18" charset="0"/>
              </a:rPr>
              <a:t>》</a:t>
            </a:r>
            <a:r>
              <a:rPr lang="zh-CN" altLang="en-US" dirty="0">
                <a:latin typeface="Times New Roman" panose="02020603050405020304" pitchFamily="18" charset="0"/>
                <a:ea typeface="DFKai-SB" panose="03000509000000000000" pitchFamily="65" charset="-120"/>
                <a:cs typeface="Times New Roman" panose="02020603050405020304" pitchFamily="18" charset="0"/>
              </a:rPr>
              <a:t>和</a:t>
            </a:r>
            <a:r>
              <a:rPr lang="en-US" altLang="zh-CN" dirty="0">
                <a:latin typeface="Times New Roman" panose="02020603050405020304" pitchFamily="18" charset="0"/>
                <a:ea typeface="DFKai-SB" panose="03000509000000000000" pitchFamily="65" charset="-120"/>
                <a:cs typeface="Times New Roman" panose="02020603050405020304" pitchFamily="18" charset="0"/>
              </a:rPr>
              <a:t>《</a:t>
            </a:r>
            <a:r>
              <a:rPr lang="zh-CN" altLang="en-US" dirty="0">
                <a:latin typeface="Times New Roman" panose="02020603050405020304" pitchFamily="18" charset="0"/>
                <a:ea typeface="DFKai-SB" panose="03000509000000000000" pitchFamily="65" charset="-120"/>
                <a:cs typeface="Times New Roman" panose="02020603050405020304" pitchFamily="18" charset="0"/>
              </a:rPr>
              <a:t>生物多樣化公約</a:t>
            </a:r>
            <a:r>
              <a:rPr lang="en-US" altLang="zh-CN" dirty="0" smtClean="0">
                <a:latin typeface="Times New Roman" panose="02020603050405020304" pitchFamily="18" charset="0"/>
                <a:ea typeface="DFKai-SB" panose="03000509000000000000" pitchFamily="65" charset="-120"/>
                <a:cs typeface="Times New Roman" panose="02020603050405020304" pitchFamily="18" charset="0"/>
              </a:rPr>
              <a:t>》</a:t>
            </a:r>
            <a:r>
              <a:rPr lang="zh-CN" altLang="en-US" dirty="0" smtClean="0">
                <a:latin typeface="Times New Roman" panose="02020603050405020304" pitchFamily="18" charset="0"/>
                <a:ea typeface="DFKai-SB" panose="03000509000000000000" pitchFamily="65" charset="-120"/>
                <a:cs typeface="Times New Roman" panose="02020603050405020304" pitchFamily="18" charset="0"/>
              </a:rPr>
              <a:t>，</a:t>
            </a:r>
            <a:r>
              <a:rPr lang="zh-TW" altLang="en-US" dirty="0" smtClean="0">
                <a:latin typeface="Times New Roman" panose="02020603050405020304" pitchFamily="18" charset="0"/>
                <a:ea typeface="DFKai-SB" panose="03000509000000000000" pitchFamily="65" charset="-120"/>
                <a:cs typeface="Times New Roman" panose="02020603050405020304" pitchFamily="18" charset="0"/>
              </a:rPr>
              <a:t>致</a:t>
            </a:r>
            <a:r>
              <a:rPr lang="zh-CN" altLang="en-US" dirty="0" smtClean="0">
                <a:latin typeface="Times New Roman" panose="02020603050405020304" pitchFamily="18" charset="0"/>
                <a:ea typeface="DFKai-SB" panose="03000509000000000000" pitchFamily="65" charset="-120"/>
                <a:cs typeface="Times New Roman" panose="02020603050405020304" pitchFamily="18" charset="0"/>
              </a:rPr>
              <a:t>力推動了全球的生態環境保護行動。</a:t>
            </a:r>
            <a:endParaRPr lang="en-US" altLang="zh-CN"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7" name="文本框 6"/>
          <p:cNvSpPr txBox="1"/>
          <p:nvPr/>
        </p:nvSpPr>
        <p:spPr>
          <a:xfrm>
            <a:off x="8205928" y="4248261"/>
            <a:ext cx="3277062" cy="830997"/>
          </a:xfrm>
          <a:prstGeom prst="rect">
            <a:avLst/>
          </a:prstGeom>
          <a:noFill/>
        </p:spPr>
        <p:txBody>
          <a:bodyPr wrap="square" rtlCol="0" anchor="t">
            <a:spAutoFit/>
          </a:bodyPr>
          <a:lstStyle/>
          <a:p>
            <a:r>
              <a:rPr lang="zh-TW" altLang="en-US" sz="1600" dirty="0" smtClean="0">
                <a:latin typeface="DFKai-SB" panose="03000509000000000000" pitchFamily="65" charset="-120"/>
                <a:ea typeface="DFKai-SB" panose="03000509000000000000" pitchFamily="65" charset="-120"/>
              </a:rPr>
              <a:t>超過</a:t>
            </a:r>
            <a:r>
              <a:rPr lang="en-US" altLang="zh-CN" sz="1600" dirty="0" smtClean="0">
                <a:latin typeface="Times New Roman" panose="02020603050405020304" pitchFamily="18" charset="0"/>
                <a:ea typeface="DFKai-SB" panose="03000509000000000000" pitchFamily="65" charset="-120"/>
                <a:cs typeface="Times New Roman" panose="02020603050405020304" pitchFamily="18" charset="0"/>
              </a:rPr>
              <a:t>1</a:t>
            </a:r>
            <a:r>
              <a:rPr lang="en-US" altLang="zh-TW" sz="1600" dirty="0" smtClean="0">
                <a:latin typeface="Times New Roman" panose="02020603050405020304" pitchFamily="18" charset="0"/>
                <a:ea typeface="DFKai-SB" panose="03000509000000000000" pitchFamily="65" charset="-120"/>
                <a:cs typeface="Times New Roman" panose="02020603050405020304" pitchFamily="18" charset="0"/>
              </a:rPr>
              <a:t>7</a:t>
            </a:r>
            <a:r>
              <a:rPr lang="en-US" altLang="zh-CN" sz="1600" dirty="0" smtClean="0">
                <a:latin typeface="Times New Roman" panose="02020603050405020304" pitchFamily="18" charset="0"/>
                <a:ea typeface="DFKai-SB" panose="03000509000000000000" pitchFamily="65" charset="-120"/>
                <a:cs typeface="Times New Roman" panose="02020603050405020304" pitchFamily="18" charset="0"/>
              </a:rPr>
              <a:t>0</a:t>
            </a:r>
            <a:r>
              <a:rPr lang="zh-CN" altLang="en-US" sz="1600" dirty="0" smtClean="0">
                <a:latin typeface="DFKai-SB" panose="03000509000000000000" pitchFamily="65" charset="-120"/>
                <a:ea typeface="DFKai-SB" panose="03000509000000000000" pitchFamily="65" charset="-120"/>
              </a:rPr>
              <a:t>個國家參加的聯合國世界環境與發展大會在巴西</a:t>
            </a:r>
            <a:r>
              <a:rPr lang="zh-TW" altLang="en-US" sz="1600" dirty="0" smtClean="0">
                <a:latin typeface="DFKai-SB" panose="03000509000000000000" pitchFamily="65" charset="-120"/>
                <a:ea typeface="DFKai-SB" panose="03000509000000000000" pitchFamily="65" charset="-120"/>
              </a:rPr>
              <a:t>里</a:t>
            </a:r>
            <a:r>
              <a:rPr lang="zh-CN" altLang="en-US" sz="1600" dirty="0" smtClean="0">
                <a:latin typeface="DFKai-SB" panose="03000509000000000000" pitchFamily="65" charset="-120"/>
                <a:ea typeface="DFKai-SB" panose="03000509000000000000" pitchFamily="65" charset="-120"/>
              </a:rPr>
              <a:t>約熱內盧召開</a:t>
            </a:r>
            <a:endParaRPr lang="zh-CN" altLang="en-US" sz="1600" dirty="0">
              <a:latin typeface="DFKai-SB" panose="03000509000000000000" pitchFamily="65" charset="-120"/>
              <a:ea typeface="DFKai-SB" panose="03000509000000000000" pitchFamily="65" charset="-120"/>
            </a:endParaRPr>
          </a:p>
        </p:txBody>
      </p:sp>
      <p:sp>
        <p:nvSpPr>
          <p:cNvPr id="9" name="文本框 8"/>
          <p:cNvSpPr txBox="1"/>
          <p:nvPr/>
        </p:nvSpPr>
        <p:spPr>
          <a:xfrm>
            <a:off x="3750031" y="932942"/>
            <a:ext cx="3739736" cy="523220"/>
          </a:xfrm>
          <a:prstGeom prst="rect">
            <a:avLst/>
          </a:prstGeom>
          <a:noFill/>
        </p:spPr>
        <p:txBody>
          <a:bodyPr wrap="square">
            <a:spAutoFit/>
          </a:bodyPr>
          <a:lstStyle/>
          <a:p>
            <a:r>
              <a:rPr lang="zh-CN" altLang="en-US" sz="2800" b="1" dirty="0">
                <a:latin typeface="DFKai-SB" panose="03000509000000000000" pitchFamily="65" charset="-120"/>
                <a:ea typeface="DFKai-SB" panose="03000509000000000000" pitchFamily="65" charset="-120"/>
              </a:rPr>
              <a:t>可持續發展理念</a:t>
            </a:r>
            <a:r>
              <a:rPr lang="zh-TW" altLang="en-US" sz="2800" b="1" dirty="0">
                <a:latin typeface="DFKai-SB" panose="03000509000000000000" pitchFamily="65" charset="-120"/>
                <a:ea typeface="DFKai-SB" panose="03000509000000000000" pitchFamily="65" charset="-120"/>
              </a:rPr>
              <a:t>的實踐</a:t>
            </a:r>
            <a:endParaRPr lang="zh-CN" altLang="en-US" sz="2800" b="1" dirty="0">
              <a:latin typeface="DFKai-SB" panose="03000509000000000000" pitchFamily="65" charset="-120"/>
              <a:ea typeface="DFKai-SB" panose="03000509000000000000" pitchFamily="65" charset="-120"/>
            </a:endParaRPr>
          </a:p>
        </p:txBody>
      </p:sp>
      <p:sp>
        <p:nvSpPr>
          <p:cNvPr id="10" name="Freeform 5"/>
          <p:cNvSpPr/>
          <p:nvPr/>
        </p:nvSpPr>
        <p:spPr bwMode="auto">
          <a:xfrm>
            <a:off x="3116697" y="1050103"/>
            <a:ext cx="446151" cy="322817"/>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FBF53"/>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2" name="矩形 1"/>
          <p:cNvSpPr/>
          <p:nvPr/>
        </p:nvSpPr>
        <p:spPr>
          <a:xfrm>
            <a:off x="407870" y="5946367"/>
            <a:ext cx="5773825" cy="307777"/>
          </a:xfrm>
          <a:prstGeom prst="rect">
            <a:avLst/>
          </a:prstGeom>
        </p:spPr>
        <p:txBody>
          <a:bodyPr wrap="none">
            <a:spAutoFit/>
          </a:bodyPr>
          <a:lstStyle/>
          <a:p>
            <a:r>
              <a:rPr lang="zh-TW" altLang="en-US" sz="1400" dirty="0" smtClean="0">
                <a:latin typeface="Times New Roman" panose="02020603050405020304" pitchFamily="18" charset="0"/>
                <a:ea typeface="標楷體" panose="03000509000000000000" pitchFamily="65" charset="-120"/>
                <a:cs typeface="Times New Roman" panose="02020603050405020304" pitchFamily="18" charset="0"/>
              </a:rPr>
              <a:t>資料來源</a:t>
            </a:r>
            <a:r>
              <a:rPr lang="en-US" altLang="zh-TW" sz="1400" dirty="0" smtClean="0">
                <a:latin typeface="Times New Roman" panose="02020603050405020304" pitchFamily="18" charset="0"/>
                <a:ea typeface="標楷體" panose="03000509000000000000" pitchFamily="65" charset="-120"/>
                <a:cs typeface="Times New Roman" panose="02020603050405020304" pitchFamily="18" charset="0"/>
              </a:rPr>
              <a:t>: </a:t>
            </a:r>
            <a:r>
              <a:rPr lang="zh-TW" altLang="en-US" sz="1400" dirty="0" smtClean="0">
                <a:latin typeface="Times New Roman" panose="02020603050405020304" pitchFamily="18" charset="0"/>
                <a:ea typeface="標楷體" panose="03000509000000000000" pitchFamily="65" charset="-120"/>
                <a:cs typeface="Times New Roman" panose="02020603050405020304" pitchFamily="18" charset="0"/>
              </a:rPr>
              <a:t>聯合國 </a:t>
            </a:r>
            <a:r>
              <a:rPr lang="en-US" altLang="zh-TW" sz="1400" dirty="0" smtClean="0">
                <a:latin typeface="Times New Roman" panose="02020603050405020304" pitchFamily="18" charset="0"/>
                <a:cs typeface="Times New Roman" panose="02020603050405020304" pitchFamily="18" charset="0"/>
              </a:rPr>
              <a:t>(</a:t>
            </a:r>
            <a:r>
              <a:rPr lang="en-US" altLang="zh-HK" sz="1400" dirty="0" smtClean="0">
                <a:latin typeface="Times New Roman" panose="02020603050405020304" pitchFamily="18" charset="0"/>
                <a:cs typeface="Times New Roman" panose="02020603050405020304" pitchFamily="18" charset="0"/>
              </a:rPr>
              <a:t>https</a:t>
            </a:r>
            <a:r>
              <a:rPr lang="en-US" altLang="zh-HK" sz="1400" dirty="0">
                <a:latin typeface="Times New Roman" panose="02020603050405020304" pitchFamily="18" charset="0"/>
                <a:cs typeface="Times New Roman" panose="02020603050405020304" pitchFamily="18" charset="0"/>
              </a:rPr>
              <a:t>://</a:t>
            </a:r>
            <a:r>
              <a:rPr lang="en-US" altLang="zh-HK" sz="1400" dirty="0" smtClean="0">
                <a:latin typeface="Times New Roman" panose="02020603050405020304" pitchFamily="18" charset="0"/>
                <a:cs typeface="Times New Roman" panose="02020603050405020304" pitchFamily="18" charset="0"/>
              </a:rPr>
              <a:t>www.un.org/zh/conferences/environment/rio1992</a:t>
            </a:r>
            <a:r>
              <a:rPr lang="en-US" altLang="zh-TW" sz="1400" dirty="0" smtClean="0">
                <a:latin typeface="Times New Roman" panose="02020603050405020304" pitchFamily="18" charset="0"/>
                <a:cs typeface="Times New Roman" panose="02020603050405020304" pitchFamily="18" charset="0"/>
              </a:rPr>
              <a:t>)</a:t>
            </a:r>
            <a:endParaRPr lang="en-US" altLang="zh-HK" sz="1400" dirty="0" smtClean="0">
              <a:latin typeface="Times New Roman" panose="02020603050405020304" pitchFamily="18" charset="0"/>
              <a:cs typeface="Times New Roman" panose="02020603050405020304" pitchFamily="18" charset="0"/>
            </a:endParaRPr>
          </a:p>
        </p:txBody>
      </p:sp>
      <p:sp>
        <p:nvSpPr>
          <p:cNvPr id="4" name="文字方塊 3"/>
          <p:cNvSpPr txBox="1"/>
          <p:nvPr/>
        </p:nvSpPr>
        <p:spPr>
          <a:xfrm>
            <a:off x="8205928" y="5151050"/>
            <a:ext cx="3256742" cy="646331"/>
          </a:xfrm>
          <a:prstGeom prst="rect">
            <a:avLst/>
          </a:prstGeom>
          <a:noFill/>
        </p:spPr>
        <p:txBody>
          <a:bodyPr wrap="square" rtlCol="0">
            <a:spAutoFit/>
          </a:bodyPr>
          <a:lstStyle/>
          <a:p>
            <a:r>
              <a:rPr lang="zh-TW" altLang="en-US" sz="1200" dirty="0" smtClean="0">
                <a:latin typeface="Times New Roman" panose="02020603050405020304" pitchFamily="18" charset="0"/>
                <a:ea typeface="標楷體" panose="03000509000000000000" pitchFamily="65" charset="-120"/>
                <a:cs typeface="Times New Roman" panose="02020603050405020304" pitchFamily="18" charset="0"/>
              </a:rPr>
              <a:t>圖片來源</a:t>
            </a:r>
            <a:r>
              <a:rPr lang="en-US" altLang="zh-TW" sz="1200" dirty="0">
                <a:latin typeface="Times New Roman" panose="02020603050405020304" pitchFamily="18" charset="0"/>
                <a:ea typeface="標楷體" panose="03000509000000000000" pitchFamily="65" charset="-120"/>
                <a:cs typeface="Times New Roman" panose="02020603050405020304" pitchFamily="18" charset="0"/>
              </a:rPr>
              <a:t>: </a:t>
            </a:r>
            <a:r>
              <a:rPr lang="zh-TW" altLang="en-US" sz="1200" dirty="0" smtClean="0">
                <a:latin typeface="Times New Roman" panose="02020603050405020304" pitchFamily="18" charset="0"/>
                <a:ea typeface="標楷體" panose="03000509000000000000" pitchFamily="65" charset="-120"/>
                <a:cs typeface="Times New Roman" panose="02020603050405020304" pitchFamily="18" charset="0"/>
              </a:rPr>
              <a:t>聯合國</a:t>
            </a:r>
            <a:endPar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endParaRPr>
          </a:p>
          <a:p>
            <a:r>
              <a:rPr lang="en-US" altLang="zh-TW" sz="1200" dirty="0" smtClean="0">
                <a:latin typeface="Times New Roman" panose="02020603050405020304" pitchFamily="18" charset="0"/>
                <a:cs typeface="Times New Roman" panose="02020603050405020304" pitchFamily="18" charset="0"/>
              </a:rPr>
              <a:t>https</a:t>
            </a:r>
            <a:r>
              <a:rPr lang="en-US" altLang="zh-TW" sz="1200" dirty="0">
                <a:latin typeface="Times New Roman" panose="02020603050405020304" pitchFamily="18" charset="0"/>
                <a:cs typeface="Times New Roman" panose="02020603050405020304" pitchFamily="18" charset="0"/>
              </a:rPr>
              <a:t>://www.un.org/en/about-us/history-of-the-un/1991-2000 </a:t>
            </a:r>
            <a:endParaRPr lang="en-US" altLang="zh-TW" sz="1200" dirty="0" smtClean="0">
              <a:latin typeface="Times New Roman" panose="02020603050405020304" pitchFamily="18" charset="0"/>
              <a:cs typeface="Times New Roman" panose="02020603050405020304" pitchFamily="18" charset="0"/>
            </a:endParaRPr>
          </a:p>
        </p:txBody>
      </p:sp>
      <p:pic>
        <p:nvPicPr>
          <p:cNvPr id="5" name="圖片 4"/>
          <p:cNvPicPr>
            <a:picLocks noChangeAspect="1"/>
          </p:cNvPicPr>
          <p:nvPr/>
        </p:nvPicPr>
        <p:blipFill rotWithShape="1">
          <a:blip r:embed="rId3"/>
          <a:srcRect l="13582" t="31118" r="61717" b="40217"/>
          <a:stretch/>
        </p:blipFill>
        <p:spPr>
          <a:xfrm>
            <a:off x="7953077" y="1792224"/>
            <a:ext cx="3762444" cy="2456037"/>
          </a:xfrm>
          <a:prstGeom prst="rect">
            <a:avLst/>
          </a:prstGeom>
          <a:ln>
            <a:noFill/>
          </a:ln>
          <a:effectLst>
            <a:softEdge rad="112500"/>
          </a:effectLst>
        </p:spPr>
      </p:pic>
      <p:sp>
        <p:nvSpPr>
          <p:cNvPr id="13" name="任意多边形: 形状 11"/>
          <p:cNvSpPr/>
          <p:nvPr/>
        </p:nvSpPr>
        <p:spPr>
          <a:xfrm>
            <a:off x="3003578" y="169685"/>
            <a:ext cx="5606984" cy="6180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90000"/>
              </a:lnSpc>
              <a:spcAft>
                <a:spcPct val="35000"/>
              </a:spcAft>
              <a:defRPr/>
            </a:pPr>
            <a:r>
              <a:rPr lang="zh-CN" altLang="en-US" sz="4000" b="1" dirty="0" smtClean="0">
                <a:solidFill>
                  <a:srgbClr val="FFFFFF"/>
                </a:solidFill>
                <a:latin typeface="DFKai-SB" panose="03000509000000000000" pitchFamily="65" charset="-120"/>
                <a:ea typeface="DFKai-SB" panose="03000509000000000000" pitchFamily="65" charset="-120"/>
              </a:rPr>
              <a:t>可</a:t>
            </a:r>
            <a:r>
              <a:rPr lang="zh-CN" altLang="en-US" sz="4000" b="1" dirty="0">
                <a:solidFill>
                  <a:srgbClr val="FFFFFF"/>
                </a:solidFill>
                <a:latin typeface="DFKai-SB" panose="03000509000000000000" pitchFamily="65" charset="-120"/>
                <a:ea typeface="DFKai-SB" panose="03000509000000000000" pitchFamily="65" charset="-120"/>
              </a:rPr>
              <a:t>持續發展理念的形成</a:t>
            </a:r>
          </a:p>
        </p:txBody>
      </p:sp>
    </p:spTree>
    <p:extLst>
      <p:ext uri="{BB962C8B-B14F-4D97-AF65-F5344CB8AC3E}">
        <p14:creationId xmlns:p14="http://schemas.microsoft.com/office/powerpoint/2010/main" val="120851594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4294967295"/>
          </p:nvPr>
        </p:nvSpPr>
        <p:spPr>
          <a:xfrm>
            <a:off x="275024" y="1104360"/>
            <a:ext cx="5025695" cy="2492990"/>
          </a:xfrm>
          <a:prstGeom prst="rect">
            <a:avLst/>
          </a:prstGeom>
          <a:solidFill>
            <a:schemeClr val="accent4">
              <a:lumMod val="20000"/>
              <a:lumOff val="80000"/>
            </a:schemeClr>
          </a:solidFill>
          <a:ln w="57150">
            <a:solidFill>
              <a:srgbClr val="FF0000"/>
            </a:solidFill>
          </a:ln>
        </p:spPr>
        <p:txBody>
          <a:bodyPr wrap="square">
            <a:spAutoFit/>
          </a:bodyPr>
          <a:lstStyle/>
          <a:p>
            <a:pPr algn="just" hangingPunct="0">
              <a:lnSpc>
                <a:spcPct val="100000"/>
              </a:lnSpc>
              <a:defRPr/>
            </a:pPr>
            <a:r>
              <a:rPr kumimoji="0" lang="en-US" altLang="zh-CN" sz="26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2000</a:t>
            </a:r>
            <a:r>
              <a:rPr kumimoji="0" lang="zh-CN" altLang="en-US" sz="26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年</a:t>
            </a:r>
            <a:r>
              <a:rPr kumimoji="0" lang="en-US" altLang="zh-CN" sz="26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9</a:t>
            </a:r>
            <a:r>
              <a:rPr kumimoji="0" lang="zh-CN" altLang="en-US" sz="26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月，聯合國首腦會議通過並簽署了</a:t>
            </a:r>
            <a:r>
              <a:rPr kumimoji="0" lang="en-US" altLang="zh-CN" sz="26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a:t>
            </a:r>
            <a:r>
              <a:rPr kumimoji="0" lang="zh-CN" altLang="en-US" sz="26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聯合國千年宣言</a:t>
            </a:r>
            <a:r>
              <a:rPr kumimoji="0" lang="en-US" altLang="zh-CN" sz="26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a:t>
            </a:r>
            <a:r>
              <a:rPr kumimoji="0" lang="zh-CN" altLang="en-US" sz="26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，確定「聯合國千年發展目標</a:t>
            </a:r>
            <a:r>
              <a:rPr lang="zh-CN" altLang="en-US" sz="2600" dirty="0" smtClean="0">
                <a:latin typeface="Times New Roman" panose="02020603050405020304" pitchFamily="18" charset="0"/>
                <a:ea typeface="DFKai-SB" panose="03000509000000000000" pitchFamily="65" charset="-120"/>
                <a:cs typeface="Times New Roman" panose="02020603050405020304" pitchFamily="18" charset="0"/>
              </a:rPr>
              <a:t>」</a:t>
            </a:r>
            <a:r>
              <a:rPr kumimoji="0" lang="zh-CN" altLang="en-US" sz="26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a:t>
            </a:r>
            <a:r>
              <a:rPr kumimoji="0" lang="zh-CN" altLang="en-US" sz="26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從環境可持續問題與經濟和社會發展問題，關注發展中</a:t>
            </a:r>
            <a:r>
              <a:rPr kumimoji="0" lang="zh-CN" altLang="en-US" sz="26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國家</a:t>
            </a:r>
            <a:r>
              <a:rPr kumimoji="0" lang="zh-CN" altLang="en-US" sz="2600" b="0" i="0" u="non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的</a:t>
            </a:r>
            <a:r>
              <a:rPr kumimoji="0" lang="zh-CN" altLang="en-US" sz="2600" b="0" i="0" u="non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發展</a:t>
            </a:r>
            <a:r>
              <a:rPr kumimoji="0" lang="zh-CN" altLang="en-US" sz="26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a:t>
            </a:r>
            <a:endParaRPr kumimoji="0" lang="en-US" altLang="zh-CN" sz="2600" b="0" i="0" u="none" strike="sngStrike" kern="1200" cap="none" spc="0" normalizeH="0" baseline="0" noProof="0" dirty="0">
              <a:ln>
                <a:noFill/>
              </a:ln>
              <a:solidFill>
                <a:srgbClr val="FF0000"/>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6" name="文本框 5"/>
          <p:cNvSpPr txBox="1"/>
          <p:nvPr/>
        </p:nvSpPr>
        <p:spPr>
          <a:xfrm>
            <a:off x="428801" y="5818721"/>
            <a:ext cx="4718143" cy="461665"/>
          </a:xfrm>
          <a:prstGeom prst="rect">
            <a:avLst/>
          </a:prstGeom>
          <a:noFill/>
        </p:spPr>
        <p:txBody>
          <a:bodyPr wrap="square">
            <a:spAutoFit/>
          </a:bodyPr>
          <a:lstStyle/>
          <a:p>
            <a:r>
              <a:rPr lang="zh-CN" altLang="en-US" sz="1200" dirty="0">
                <a:latin typeface="Times New Roman" panose="02020603050405020304" pitchFamily="18" charset="0"/>
                <a:ea typeface="標楷體" panose="03000509000000000000" pitchFamily="65" charset="-120"/>
                <a:cs typeface="Times New Roman" panose="02020603050405020304" pitchFamily="18" charset="0"/>
              </a:rPr>
              <a:t>資料來源</a:t>
            </a:r>
            <a:r>
              <a:rPr lang="zh-CN" altLang="en-US" sz="1200"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1200" dirty="0" smtClean="0">
                <a:latin typeface="Times New Roman" panose="02020603050405020304" pitchFamily="18" charset="0"/>
                <a:ea typeface="標楷體" panose="03000509000000000000" pitchFamily="65" charset="-120"/>
                <a:cs typeface="Times New Roman" panose="02020603050405020304" pitchFamily="18" charset="0"/>
              </a:rPr>
              <a:t>聯合國</a:t>
            </a:r>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rPr>
              <a:t>(</a:t>
            </a:r>
            <a:r>
              <a:rPr lang="pt-BR" altLang="zh-CN" sz="1200" dirty="0" smtClean="0">
                <a:latin typeface="Times New Roman" panose="02020603050405020304" pitchFamily="18" charset="0"/>
                <a:ea typeface="標楷體" panose="03000509000000000000" pitchFamily="65" charset="-120"/>
                <a:cs typeface="Times New Roman" panose="02020603050405020304" pitchFamily="18" charset="0"/>
              </a:rPr>
              <a:t>https</a:t>
            </a:r>
            <a:r>
              <a:rPr lang="pt-BR" altLang="zh-CN" sz="1200" dirty="0">
                <a:latin typeface="Times New Roman" panose="02020603050405020304" pitchFamily="18" charset="0"/>
                <a:ea typeface="標楷體" panose="03000509000000000000" pitchFamily="65" charset="-120"/>
                <a:cs typeface="Times New Roman" panose="02020603050405020304" pitchFamily="18" charset="0"/>
              </a:rPr>
              <a:t>://</a:t>
            </a:r>
            <a:r>
              <a:rPr lang="pt-BR" altLang="zh-CN" sz="1200" dirty="0" smtClean="0">
                <a:latin typeface="Times New Roman" panose="02020603050405020304" pitchFamily="18" charset="0"/>
                <a:ea typeface="標楷體" panose="03000509000000000000" pitchFamily="65" charset="-120"/>
                <a:cs typeface="Times New Roman" panose="02020603050405020304" pitchFamily="18" charset="0"/>
              </a:rPr>
              <a:t>www.un.org/zh/conferences/environment/newyork2000</a:t>
            </a:r>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pt-BR" altLang="zh-CN" sz="1200" dirty="0" smtClean="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2" name="剪去對角線角落矩形 1"/>
          <p:cNvSpPr/>
          <p:nvPr/>
        </p:nvSpPr>
        <p:spPr>
          <a:xfrm>
            <a:off x="1050907" y="3883820"/>
            <a:ext cx="3988941" cy="1754326"/>
          </a:xfrm>
          <a:prstGeom prst="snip2Diag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4" name="文字方塊 3"/>
          <p:cNvSpPr txBox="1"/>
          <p:nvPr/>
        </p:nvSpPr>
        <p:spPr>
          <a:xfrm>
            <a:off x="1183479" y="3976153"/>
            <a:ext cx="3627852" cy="1569660"/>
          </a:xfrm>
          <a:prstGeom prst="rect">
            <a:avLst/>
          </a:prstGeom>
          <a:noFill/>
        </p:spPr>
        <p:txBody>
          <a:bodyPr wrap="square" rtlCol="0">
            <a:spAutoFit/>
          </a:bodyPr>
          <a:lstStyle/>
          <a:p>
            <a:r>
              <a:rPr lang="zh-TW" altLang="en-US" sz="2400" u="sng" dirty="0" smtClean="0">
                <a:latin typeface="Times New Roman" panose="02020603050405020304" pitchFamily="18" charset="0"/>
                <a:ea typeface="標楷體" panose="03000509000000000000" pitchFamily="65" charset="-120"/>
                <a:cs typeface="Times New Roman" panose="02020603050405020304" pitchFamily="18" charset="0"/>
              </a:rPr>
              <a:t>小活動</a:t>
            </a:r>
            <a:endParaRPr lang="en-US" altLang="zh-TW" sz="2400" u="sng" dirty="0" smtClean="0">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近</a:t>
            </a:r>
            <a:r>
              <a:rPr lang="en-US" altLang="zh-TW" sz="2400" dirty="0" smtClean="0">
                <a:latin typeface="Times New Roman" panose="02020603050405020304" pitchFamily="18" charset="0"/>
                <a:ea typeface="標楷體" panose="03000509000000000000" pitchFamily="65" charset="-120"/>
                <a:cs typeface="Times New Roman" panose="02020603050405020304" pitchFamily="18" charset="0"/>
              </a:rPr>
              <a:t>190</a:t>
            </a:r>
            <a:r>
              <a:rPr lang="zh-CN" altLang="en-US" sz="2400" dirty="0" smtClean="0">
                <a:latin typeface="Times New Roman" panose="02020603050405020304" pitchFamily="18" charset="0"/>
                <a:ea typeface="標楷體" panose="03000509000000000000" pitchFamily="65" charset="-120"/>
                <a:cs typeface="Times New Roman" panose="02020603050405020304" pitchFamily="18" charset="0"/>
              </a:rPr>
              <a:t>個國</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家在</a:t>
            </a:r>
            <a:r>
              <a:rPr lang="en-US" altLang="zh-TW" sz="2400" dirty="0" smtClean="0">
                <a:latin typeface="Times New Roman" panose="02020603050405020304" pitchFamily="18" charset="0"/>
                <a:ea typeface="標楷體" panose="03000509000000000000" pitchFamily="65" charset="-120"/>
                <a:cs typeface="Times New Roman" panose="02020603050405020304" pitchFamily="18" charset="0"/>
              </a:rPr>
              <a:t>2000</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年</a:t>
            </a:r>
            <a:r>
              <a:rPr lang="zh-CN" altLang="en-US" sz="2400" dirty="0" smtClean="0">
                <a:latin typeface="Times New Roman" panose="02020603050405020304" pitchFamily="18" charset="0"/>
                <a:ea typeface="標楷體" panose="03000509000000000000" pitchFamily="65" charset="-120"/>
                <a:cs typeface="Times New Roman" panose="02020603050405020304" pitchFamily="18" charset="0"/>
              </a:rPr>
              <a:t>通過</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的</a:t>
            </a:r>
            <a:r>
              <a:rPr lang="en-US" altLang="zh-CN" sz="2400" dirty="0" smtClean="0">
                <a:latin typeface="Times New Roman" panose="02020603050405020304" pitchFamily="18" charset="0"/>
                <a:ea typeface="標楷體" panose="03000509000000000000" pitchFamily="65" charset="-120"/>
                <a:cs typeface="Times New Roman" panose="02020603050405020304" pitchFamily="18" charset="0"/>
              </a:rPr>
              <a:t>《</a:t>
            </a:r>
            <a:r>
              <a:rPr lang="zh-CN" altLang="en-US" sz="2400" dirty="0">
                <a:latin typeface="Times New Roman" panose="02020603050405020304" pitchFamily="18" charset="0"/>
                <a:ea typeface="標楷體" panose="03000509000000000000" pitchFamily="65" charset="-120"/>
                <a:cs typeface="Times New Roman" panose="02020603050405020304" pitchFamily="18" charset="0"/>
              </a:rPr>
              <a:t>千年宣言</a:t>
            </a:r>
            <a:r>
              <a:rPr lang="en-US" altLang="zh-CN" sz="2400"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中</a:t>
            </a:r>
            <a:r>
              <a:rPr lang="zh-CN" altLang="en-US" sz="2400"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有哪</a:t>
            </a:r>
            <a:r>
              <a:rPr lang="en-US" altLang="zh-CN" sz="2400" dirty="0" smtClean="0">
                <a:latin typeface="Times New Roman" panose="02020603050405020304" pitchFamily="18" charset="0"/>
                <a:ea typeface="標楷體" panose="03000509000000000000" pitchFamily="65" charset="-120"/>
                <a:cs typeface="Times New Roman" panose="02020603050405020304" pitchFamily="18" charset="0"/>
              </a:rPr>
              <a:t>8</a:t>
            </a:r>
            <a:r>
              <a:rPr lang="zh-CN" altLang="en-US" sz="2400" dirty="0" smtClean="0">
                <a:latin typeface="Times New Roman" panose="02020603050405020304" pitchFamily="18" charset="0"/>
                <a:ea typeface="標楷體" panose="03000509000000000000" pitchFamily="65" charset="-120"/>
                <a:cs typeface="Times New Roman" panose="02020603050405020304" pitchFamily="18" charset="0"/>
              </a:rPr>
              <a:t>項發展目標</a:t>
            </a:r>
            <a:r>
              <a:rPr lang="en-US" altLang="zh-TW" sz="2400" dirty="0" smtClean="0">
                <a:latin typeface="Times New Roman" panose="02020603050405020304" pitchFamily="18" charset="0"/>
                <a:ea typeface="標楷體" panose="03000509000000000000" pitchFamily="65" charset="-120"/>
                <a:cs typeface="Times New Roman" panose="02020603050405020304" pitchFamily="18" charset="0"/>
              </a:rPr>
              <a:t>?</a:t>
            </a:r>
          </a:p>
        </p:txBody>
      </p:sp>
      <p:sp>
        <p:nvSpPr>
          <p:cNvPr id="10" name="内容占位符 2"/>
          <p:cNvSpPr txBox="1">
            <a:spLocks/>
          </p:cNvSpPr>
          <p:nvPr/>
        </p:nvSpPr>
        <p:spPr>
          <a:xfrm>
            <a:off x="5470825" y="1104360"/>
            <a:ext cx="6348720" cy="5021888"/>
          </a:xfrm>
          <a:prstGeom prst="rect">
            <a:avLst/>
          </a:prstGeom>
          <a:solidFill>
            <a:schemeClr val="accent4">
              <a:lumMod val="20000"/>
              <a:lumOff val="80000"/>
            </a:schemeClr>
          </a:solidFill>
          <a:ln w="57150">
            <a:solidFill>
              <a:srgbClr val="0070C0"/>
            </a:solidFill>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hangingPunct="0">
              <a:lnSpc>
                <a:spcPct val="100000"/>
              </a:lnSpc>
              <a:spcBef>
                <a:spcPts val="0"/>
              </a:spcBef>
            </a:pPr>
            <a:r>
              <a:rPr lang="en-US" altLang="zh-CN" sz="2400" dirty="0" smtClean="0">
                <a:latin typeface="Times New Roman" panose="02020603050405020304" pitchFamily="18" charset="0"/>
                <a:ea typeface="DFKai-SB" panose="03000509000000000000" pitchFamily="65" charset="-120"/>
                <a:cs typeface="Times New Roman" panose="02020603050405020304" pitchFamily="18" charset="0"/>
              </a:rPr>
              <a:t>2015</a:t>
            </a:r>
            <a:r>
              <a:rPr lang="zh-CN" altLang="en-US" sz="2400" dirty="0" smtClean="0">
                <a:latin typeface="Times New Roman" panose="02020603050405020304" pitchFamily="18" charset="0"/>
                <a:ea typeface="DFKai-SB" panose="03000509000000000000" pitchFamily="65" charset="-120"/>
                <a:cs typeface="Times New Roman" panose="02020603050405020304" pitchFamily="18" charset="0"/>
              </a:rPr>
              <a:t>年，聯合國可持續發展峰會通過推動世界和平和繁榮、促進人類可持續發展的新議程</a:t>
            </a:r>
            <a:r>
              <a:rPr lang="en-US" altLang="zh-CN" sz="2400" dirty="0" smtClean="0">
                <a:latin typeface="Times New Roman" panose="02020603050405020304" pitchFamily="18" charset="0"/>
                <a:ea typeface="DFKai-SB" panose="03000509000000000000" pitchFamily="65" charset="-120"/>
                <a:cs typeface="Times New Roman" panose="02020603050405020304" pitchFamily="18" charset="0"/>
              </a:rPr>
              <a:t>——《</a:t>
            </a:r>
            <a:r>
              <a:rPr lang="zh-CN" altLang="en-US" sz="2400" dirty="0" smtClean="0">
                <a:latin typeface="Times New Roman" panose="02020603050405020304" pitchFamily="18" charset="0"/>
                <a:ea typeface="DFKai-SB" panose="03000509000000000000" pitchFamily="65" charset="-120"/>
                <a:cs typeface="Times New Roman" panose="02020603050405020304" pitchFamily="18" charset="0"/>
              </a:rPr>
              <a:t>變革我們的世界</a:t>
            </a:r>
            <a:r>
              <a:rPr lang="en-US" altLang="zh-CN" sz="2400" dirty="0" smtClean="0">
                <a:latin typeface="Times New Roman" panose="02020603050405020304" pitchFamily="18" charset="0"/>
                <a:ea typeface="DFKai-SB" panose="03000509000000000000" pitchFamily="65" charset="-120"/>
                <a:cs typeface="Times New Roman" panose="02020603050405020304" pitchFamily="18" charset="0"/>
              </a:rPr>
              <a:t>——2030</a:t>
            </a:r>
            <a:r>
              <a:rPr lang="zh-CN" altLang="en-US" sz="2400" dirty="0" smtClean="0">
                <a:latin typeface="Times New Roman" panose="02020603050405020304" pitchFamily="18" charset="0"/>
                <a:ea typeface="DFKai-SB" panose="03000509000000000000" pitchFamily="65" charset="-120"/>
                <a:cs typeface="Times New Roman" panose="02020603050405020304" pitchFamily="18" charset="0"/>
              </a:rPr>
              <a:t>年可持續發展議程</a:t>
            </a:r>
            <a:r>
              <a:rPr lang="en-US" altLang="zh-CN" sz="2400" dirty="0" smtClean="0">
                <a:latin typeface="Times New Roman" panose="02020603050405020304" pitchFamily="18" charset="0"/>
                <a:ea typeface="DFKai-SB" panose="03000509000000000000" pitchFamily="65" charset="-120"/>
                <a:cs typeface="Times New Roman" panose="02020603050405020304" pitchFamily="18" charset="0"/>
              </a:rPr>
              <a:t>》</a:t>
            </a:r>
            <a:r>
              <a:rPr lang="zh-CN" altLang="en-US" sz="2400" dirty="0" smtClean="0">
                <a:latin typeface="Times New Roman" panose="02020603050405020304" pitchFamily="18" charset="0"/>
                <a:ea typeface="DFKai-SB" panose="03000509000000000000" pitchFamily="65" charset="-120"/>
                <a:cs typeface="Times New Roman" panose="02020603050405020304" pitchFamily="18" charset="0"/>
              </a:rPr>
              <a:t>，</a:t>
            </a:r>
            <a:r>
              <a:rPr lang="zh-TW" altLang="en-US" sz="2400" dirty="0" smtClean="0">
                <a:latin typeface="Times New Roman" panose="02020603050405020304" pitchFamily="18" charset="0"/>
                <a:ea typeface="DFKai-SB" panose="03000509000000000000" pitchFamily="65" charset="-120"/>
                <a:cs typeface="Times New Roman" panose="02020603050405020304" pitchFamily="18" charset="0"/>
              </a:rPr>
              <a:t>包括</a:t>
            </a:r>
            <a:r>
              <a:rPr lang="en-US" altLang="zh-HK" sz="2400" dirty="0" smtClean="0">
                <a:latin typeface="Times New Roman" panose="02020603050405020304" pitchFamily="18" charset="0"/>
                <a:ea typeface="DFKai-SB" panose="03000509000000000000" pitchFamily="65" charset="-120"/>
                <a:cs typeface="Times New Roman" panose="02020603050405020304" pitchFamily="18" charset="0"/>
              </a:rPr>
              <a:t>1</a:t>
            </a:r>
            <a:r>
              <a:rPr lang="zh-HK" altLang="en-US" sz="2400" dirty="0" smtClean="0">
                <a:latin typeface="Times New Roman" panose="02020603050405020304" pitchFamily="18" charset="0"/>
                <a:ea typeface="DFKai-SB" panose="03000509000000000000" pitchFamily="65" charset="-120"/>
                <a:cs typeface="Times New Roman" panose="02020603050405020304" pitchFamily="18" charset="0"/>
              </a:rPr>
              <a:t>項宣言、</a:t>
            </a:r>
            <a:r>
              <a:rPr lang="en-US" altLang="zh-CN" sz="2400" dirty="0" smtClean="0">
                <a:latin typeface="Times New Roman" panose="02020603050405020304" pitchFamily="18" charset="0"/>
                <a:ea typeface="DFKai-SB" panose="03000509000000000000" pitchFamily="65" charset="-120"/>
                <a:cs typeface="Times New Roman" panose="02020603050405020304" pitchFamily="18" charset="0"/>
              </a:rPr>
              <a:t>17</a:t>
            </a:r>
            <a:r>
              <a:rPr lang="zh-CN" altLang="en-US" sz="2400" dirty="0" smtClean="0">
                <a:latin typeface="Times New Roman" panose="02020603050405020304" pitchFamily="18" charset="0"/>
                <a:ea typeface="DFKai-SB" panose="03000509000000000000" pitchFamily="65" charset="-120"/>
                <a:cs typeface="Times New Roman" panose="02020603050405020304" pitchFamily="18" charset="0"/>
              </a:rPr>
              <a:t>個可持續發展目標</a:t>
            </a:r>
            <a:r>
              <a:rPr lang="zh-TW" altLang="en-US" sz="2400" dirty="0" smtClean="0">
                <a:latin typeface="Times New Roman" panose="02020603050405020304" pitchFamily="18" charset="0"/>
                <a:ea typeface="DFKai-SB" panose="03000509000000000000" pitchFamily="65" charset="-120"/>
                <a:cs typeface="Times New Roman" panose="02020603050405020304" pitchFamily="18" charset="0"/>
              </a:rPr>
              <a:t>及</a:t>
            </a:r>
            <a:r>
              <a:rPr lang="en-US" altLang="zh-CN" sz="2400" dirty="0" smtClean="0">
                <a:latin typeface="Times New Roman" panose="02020603050405020304" pitchFamily="18" charset="0"/>
                <a:ea typeface="DFKai-SB" panose="03000509000000000000" pitchFamily="65" charset="-120"/>
                <a:cs typeface="Times New Roman" panose="02020603050405020304" pitchFamily="18" charset="0"/>
              </a:rPr>
              <a:t>169</a:t>
            </a:r>
            <a:r>
              <a:rPr lang="zh-CN" altLang="en-US" sz="2400" dirty="0" smtClean="0">
                <a:latin typeface="Times New Roman" panose="02020603050405020304" pitchFamily="18" charset="0"/>
                <a:ea typeface="DFKai-SB" panose="03000509000000000000" pitchFamily="65" charset="-120"/>
                <a:cs typeface="Times New Roman" panose="02020603050405020304" pitchFamily="18" charset="0"/>
              </a:rPr>
              <a:t>個</a:t>
            </a:r>
            <a:r>
              <a:rPr lang="zh-TW" altLang="en-US" sz="2400" dirty="0" smtClean="0">
                <a:latin typeface="Times New Roman" panose="02020603050405020304" pitchFamily="18" charset="0"/>
                <a:ea typeface="DFKai-SB" panose="03000509000000000000" pitchFamily="65" charset="-120"/>
                <a:cs typeface="Times New Roman" panose="02020603050405020304" pitchFamily="18" charset="0"/>
              </a:rPr>
              <a:t>具體目標</a:t>
            </a:r>
            <a:r>
              <a:rPr lang="zh-CN" altLang="en-US" sz="2400" dirty="0" smtClean="0">
                <a:latin typeface="Times New Roman" panose="02020603050405020304" pitchFamily="18" charset="0"/>
                <a:ea typeface="DFKai-SB" panose="03000509000000000000" pitchFamily="65" charset="-120"/>
                <a:cs typeface="Times New Roman" panose="02020603050405020304" pitchFamily="18" charset="0"/>
              </a:rPr>
              <a:t>，從經濟增長、社會包容性和環境可持續性三個相互聯繫的面向，提出</a:t>
            </a:r>
            <a:r>
              <a:rPr lang="en-US" altLang="zh-CN" sz="2400" dirty="0" smtClean="0">
                <a:latin typeface="Times New Roman" panose="02020603050405020304" pitchFamily="18" charset="0"/>
                <a:ea typeface="DFKai-SB" panose="03000509000000000000" pitchFamily="65" charset="-120"/>
                <a:cs typeface="Times New Roman" panose="02020603050405020304" pitchFamily="18" charset="0"/>
              </a:rPr>
              <a:t>5P</a:t>
            </a:r>
            <a:r>
              <a:rPr lang="zh-CN" altLang="en-US" sz="2400" dirty="0" smtClean="0">
                <a:latin typeface="Times New Roman" panose="02020603050405020304" pitchFamily="18" charset="0"/>
                <a:ea typeface="DFKai-SB" panose="03000509000000000000" pitchFamily="65" charset="-120"/>
                <a:cs typeface="Times New Roman" panose="02020603050405020304" pitchFamily="18" charset="0"/>
              </a:rPr>
              <a:t>理念：</a:t>
            </a:r>
            <a:r>
              <a:rPr lang="en-US" altLang="zh-CN" sz="2400" dirty="0" smtClean="0">
                <a:latin typeface="Times New Roman" panose="02020603050405020304" pitchFamily="18" charset="0"/>
                <a:ea typeface="DFKai-SB" panose="03000509000000000000" pitchFamily="65" charset="-120"/>
                <a:cs typeface="Times New Roman" panose="02020603050405020304" pitchFamily="18" charset="0"/>
              </a:rPr>
              <a:t>People, Planet, Prosperity, Peace, Partnership</a:t>
            </a:r>
            <a:r>
              <a:rPr lang="zh-CN" altLang="en-US" sz="2400" dirty="0" smtClean="0">
                <a:latin typeface="Times New Roman" panose="02020603050405020304" pitchFamily="18" charset="0"/>
                <a:ea typeface="DFKai-SB" panose="03000509000000000000" pitchFamily="65" charset="-120"/>
                <a:cs typeface="Times New Roman" panose="02020603050405020304" pitchFamily="18" charset="0"/>
              </a:rPr>
              <a:t>（人</a:t>
            </a:r>
            <a:r>
              <a:rPr lang="zh-TW" altLang="en-US" sz="2400" dirty="0" smtClean="0">
                <a:latin typeface="Times New Roman" panose="02020603050405020304" pitchFamily="18" charset="0"/>
                <a:ea typeface="DFKai-SB" panose="03000509000000000000" pitchFamily="65" charset="-120"/>
                <a:cs typeface="Times New Roman" panose="02020603050405020304" pitchFamily="18" charset="0"/>
              </a:rPr>
              <a:t>類</a:t>
            </a:r>
            <a:r>
              <a:rPr lang="zh-CN" altLang="en-US" sz="2400" dirty="0" smtClean="0">
                <a:latin typeface="Times New Roman" panose="02020603050405020304" pitchFamily="18" charset="0"/>
                <a:ea typeface="DFKai-SB" panose="03000509000000000000" pitchFamily="65" charset="-120"/>
                <a:cs typeface="Times New Roman" panose="02020603050405020304" pitchFamily="18" charset="0"/>
              </a:rPr>
              <a:t>、地球、繁榮、和平、夥伴關係）。這對人類可持續發展具有里程碑意義。</a:t>
            </a:r>
            <a:endParaRPr lang="en-US" altLang="zh-CN" sz="2400" dirty="0" smtClean="0">
              <a:latin typeface="Times New Roman" panose="02020603050405020304" pitchFamily="18" charset="0"/>
              <a:ea typeface="DFKai-SB" panose="03000509000000000000" pitchFamily="65" charset="-120"/>
              <a:cs typeface="Times New Roman" panose="02020603050405020304" pitchFamily="18" charset="0"/>
            </a:endParaRPr>
          </a:p>
          <a:p>
            <a:pPr algn="just" hangingPunct="0">
              <a:lnSpc>
                <a:spcPct val="100000"/>
              </a:lnSpc>
              <a:spcBef>
                <a:spcPts val="0"/>
              </a:spcBef>
            </a:pPr>
            <a:r>
              <a:rPr lang="en-US" altLang="zh-CN" sz="2400" dirty="0" smtClean="0">
                <a:latin typeface="Times New Roman" panose="02020603050405020304" pitchFamily="18" charset="0"/>
                <a:ea typeface="DFKai-SB" panose="03000509000000000000" pitchFamily="65" charset="-120"/>
                <a:cs typeface="Times New Roman" panose="02020603050405020304" pitchFamily="18" charset="0"/>
              </a:rPr>
              <a:t>2015</a:t>
            </a:r>
            <a:r>
              <a:rPr lang="zh-CN" altLang="en-US" sz="2400" dirty="0" smtClean="0">
                <a:latin typeface="Times New Roman" panose="02020603050405020304" pitchFamily="18" charset="0"/>
                <a:ea typeface="DFKai-SB" panose="03000509000000000000" pitchFamily="65" charset="-120"/>
                <a:cs typeface="Times New Roman" panose="02020603050405020304" pitchFamily="18" charset="0"/>
              </a:rPr>
              <a:t>年</a:t>
            </a:r>
            <a:r>
              <a:rPr lang="en-US" altLang="zh-CN" sz="2400" dirty="0" smtClean="0">
                <a:latin typeface="Times New Roman" panose="02020603050405020304" pitchFamily="18" charset="0"/>
                <a:ea typeface="DFKai-SB" panose="03000509000000000000" pitchFamily="65" charset="-120"/>
                <a:cs typeface="Times New Roman" panose="02020603050405020304" pitchFamily="18" charset="0"/>
              </a:rPr>
              <a:t>12</a:t>
            </a:r>
            <a:r>
              <a:rPr lang="zh-CN" altLang="en-US" sz="2400" dirty="0" smtClean="0">
                <a:latin typeface="Times New Roman" panose="02020603050405020304" pitchFamily="18" charset="0"/>
                <a:ea typeface="DFKai-SB" panose="03000509000000000000" pitchFamily="65" charset="-120"/>
                <a:cs typeface="Times New Roman" panose="02020603050405020304" pitchFamily="18" charset="0"/>
              </a:rPr>
              <a:t>月，在巴黎氣候變化大會各方達成</a:t>
            </a:r>
            <a:r>
              <a:rPr lang="en-US" altLang="zh-CN" sz="2400" dirty="0" smtClean="0">
                <a:latin typeface="Times New Roman" panose="02020603050405020304" pitchFamily="18" charset="0"/>
                <a:ea typeface="DFKai-SB" panose="03000509000000000000" pitchFamily="65" charset="-120"/>
                <a:cs typeface="Times New Roman" panose="02020603050405020304" pitchFamily="18" charset="0"/>
              </a:rPr>
              <a:t>《</a:t>
            </a:r>
            <a:r>
              <a:rPr lang="zh-CN" altLang="en-US" sz="2400" dirty="0" smtClean="0">
                <a:latin typeface="Times New Roman" panose="02020603050405020304" pitchFamily="18" charset="0"/>
                <a:ea typeface="DFKai-SB" panose="03000509000000000000" pitchFamily="65" charset="-120"/>
                <a:cs typeface="Times New Roman" panose="02020603050405020304" pitchFamily="18" charset="0"/>
              </a:rPr>
              <a:t>巴黎協定</a:t>
            </a:r>
            <a:r>
              <a:rPr lang="en-US" altLang="zh-CN" sz="2400" dirty="0" smtClean="0">
                <a:latin typeface="Times New Roman" panose="02020603050405020304" pitchFamily="18" charset="0"/>
                <a:ea typeface="DFKai-SB" panose="03000509000000000000" pitchFamily="65" charset="-120"/>
                <a:cs typeface="Times New Roman" panose="02020603050405020304" pitchFamily="18" charset="0"/>
              </a:rPr>
              <a:t>》</a:t>
            </a:r>
            <a:r>
              <a:rPr lang="zh-CN" altLang="en-US" sz="2400" dirty="0" smtClean="0">
                <a:latin typeface="Times New Roman" panose="02020603050405020304" pitchFamily="18" charset="0"/>
                <a:ea typeface="DFKai-SB" panose="03000509000000000000" pitchFamily="65" charset="-120"/>
                <a:cs typeface="Times New Roman" panose="02020603050405020304" pitchFamily="18" charset="0"/>
              </a:rPr>
              <a:t>，</a:t>
            </a:r>
            <a:r>
              <a:rPr lang="zh-TW" altLang="en-US" sz="2400" dirty="0" smtClean="0">
                <a:latin typeface="Times New Roman" panose="02020603050405020304" pitchFamily="18" charset="0"/>
                <a:ea typeface="DFKai-SB" panose="03000509000000000000" pitchFamily="65" charset="-120"/>
                <a:cs typeface="Times New Roman" panose="02020603050405020304" pitchFamily="18" charset="0"/>
              </a:rPr>
              <a:t>以</a:t>
            </a:r>
            <a:r>
              <a:rPr lang="zh-CN" altLang="en-US" sz="2400" dirty="0" smtClean="0">
                <a:latin typeface="Times New Roman" panose="02020603050405020304" pitchFamily="18" charset="0"/>
                <a:ea typeface="DFKai-SB" panose="03000509000000000000" pitchFamily="65" charset="-120"/>
                <a:cs typeface="Times New Roman" panose="02020603050405020304" pitchFamily="18" charset="0"/>
              </a:rPr>
              <a:t>應對氣候變化，實現可持續的低碳未來。</a:t>
            </a:r>
            <a:endParaRPr lang="zh-CN" altLang="en-US" sz="24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1" name="文本框 6"/>
          <p:cNvSpPr txBox="1"/>
          <p:nvPr/>
        </p:nvSpPr>
        <p:spPr>
          <a:xfrm>
            <a:off x="5900928" y="6280386"/>
            <a:ext cx="6028225" cy="523220"/>
          </a:xfrm>
          <a:prstGeom prst="rect">
            <a:avLst/>
          </a:prstGeom>
          <a:noFill/>
        </p:spPr>
        <p:txBody>
          <a:bodyPr wrap="square">
            <a:spAutoFit/>
          </a:bodyPr>
          <a:lstStyle/>
          <a:p>
            <a:r>
              <a:rPr lang="zh-CN" altLang="en-US" sz="1400" dirty="0">
                <a:latin typeface="Times New Roman" panose="02020603050405020304" pitchFamily="18" charset="0"/>
                <a:ea typeface="標楷體" panose="03000509000000000000" pitchFamily="65" charset="-120"/>
                <a:cs typeface="Times New Roman" panose="02020603050405020304" pitchFamily="18" charset="0"/>
              </a:rPr>
              <a:t>資料來源：聯合國網站 </a:t>
            </a:r>
            <a:r>
              <a:rPr lang="en-US" altLang="zh-CN" sz="1400" dirty="0">
                <a:latin typeface="Times New Roman" panose="02020603050405020304" pitchFamily="18" charset="0"/>
                <a:cs typeface="Times New Roman" panose="02020603050405020304" pitchFamily="18" charset="0"/>
              </a:rPr>
              <a:t>https://www.un.org/sustainabledevelopment/zh/development-agenda/</a:t>
            </a:r>
          </a:p>
        </p:txBody>
      </p:sp>
      <p:sp>
        <p:nvSpPr>
          <p:cNvPr id="12" name="任意多边形: 形状 11"/>
          <p:cNvSpPr/>
          <p:nvPr/>
        </p:nvSpPr>
        <p:spPr>
          <a:xfrm>
            <a:off x="2997405" y="245375"/>
            <a:ext cx="5606984" cy="6180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90000"/>
              </a:lnSpc>
              <a:spcAft>
                <a:spcPct val="35000"/>
              </a:spcAft>
              <a:defRPr/>
            </a:pPr>
            <a:r>
              <a:rPr lang="zh-CN" altLang="en-US" sz="4000" b="1" dirty="0" smtClean="0">
                <a:solidFill>
                  <a:srgbClr val="FFFFFF"/>
                </a:solidFill>
                <a:latin typeface="DFKai-SB" panose="03000509000000000000" pitchFamily="65" charset="-120"/>
                <a:ea typeface="DFKai-SB" panose="03000509000000000000" pitchFamily="65" charset="-120"/>
              </a:rPr>
              <a:t>可</a:t>
            </a:r>
            <a:r>
              <a:rPr lang="zh-CN" altLang="en-US" sz="4000" b="1" dirty="0">
                <a:solidFill>
                  <a:srgbClr val="FFFFFF"/>
                </a:solidFill>
                <a:latin typeface="DFKai-SB" panose="03000509000000000000" pitchFamily="65" charset="-120"/>
                <a:ea typeface="DFKai-SB" panose="03000509000000000000" pitchFamily="65" charset="-120"/>
              </a:rPr>
              <a:t>持續發展理念的形成</a:t>
            </a:r>
          </a:p>
        </p:txBody>
      </p:sp>
      <p:grpSp>
        <p:nvGrpSpPr>
          <p:cNvPr id="13" name="组合 17"/>
          <p:cNvGrpSpPr>
            <a:grpSpLocks noChangeAspect="1"/>
          </p:cNvGrpSpPr>
          <p:nvPr/>
        </p:nvGrpSpPr>
        <p:grpSpPr>
          <a:xfrm flipH="1">
            <a:off x="289451" y="3900434"/>
            <a:ext cx="540000" cy="540000"/>
            <a:chOff x="5195979" y="428797"/>
            <a:chExt cx="927463" cy="927463"/>
          </a:xfrm>
        </p:grpSpPr>
        <p:sp>
          <p:nvSpPr>
            <p:cNvPr id="14" name="椭圆 18"/>
            <p:cNvSpPr/>
            <p:nvPr/>
          </p:nvSpPr>
          <p:spPr>
            <a:xfrm>
              <a:off x="5195979" y="428797"/>
              <a:ext cx="927463" cy="927463"/>
            </a:xfrm>
            <a:prstGeom prst="ellipse">
              <a:avLst/>
            </a:prstGeom>
            <a:solidFill>
              <a:srgbClr val="C00000">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5" name="组合 19"/>
            <p:cNvGrpSpPr/>
            <p:nvPr/>
          </p:nvGrpSpPr>
          <p:grpSpPr>
            <a:xfrm>
              <a:off x="5235042" y="460898"/>
              <a:ext cx="876427" cy="882962"/>
              <a:chOff x="6130069" y="1975983"/>
              <a:chExt cx="876427" cy="882962"/>
            </a:xfrm>
          </p:grpSpPr>
          <p:sp>
            <p:nvSpPr>
              <p:cNvPr id="18" name="Freeform 16"/>
              <p:cNvSpPr/>
              <p:nvPr/>
            </p:nvSpPr>
            <p:spPr bwMode="auto">
              <a:xfrm>
                <a:off x="6138783" y="1991232"/>
                <a:ext cx="867713" cy="867713"/>
              </a:xfrm>
              <a:custGeom>
                <a:avLst/>
                <a:gdLst>
                  <a:gd name="T0" fmla="*/ 40 w 80"/>
                  <a:gd name="T1" fmla="*/ 80 h 80"/>
                  <a:gd name="T2" fmla="*/ 80 w 80"/>
                  <a:gd name="T3" fmla="*/ 40 h 80"/>
                  <a:gd name="T4" fmla="*/ 40 w 80"/>
                  <a:gd name="T5" fmla="*/ 0 h 80"/>
                  <a:gd name="T6" fmla="*/ 0 w 80"/>
                  <a:gd name="T7" fmla="*/ 40 h 80"/>
                  <a:gd name="T8" fmla="*/ 3 w 80"/>
                  <a:gd name="T9" fmla="*/ 55 h 80"/>
                  <a:gd name="T10" fmla="*/ 7 w 80"/>
                  <a:gd name="T11" fmla="*/ 62 h 80"/>
                  <a:gd name="T12" fmla="*/ 4 w 80"/>
                  <a:gd name="T13" fmla="*/ 76 h 80"/>
                  <a:gd name="T14" fmla="*/ 18 w 80"/>
                  <a:gd name="T15" fmla="*/ 73 h 80"/>
                  <a:gd name="T16" fmla="*/ 25 w 80"/>
                  <a:gd name="T17" fmla="*/ 77 h 80"/>
                  <a:gd name="T18" fmla="*/ 40 w 80"/>
                  <a:gd name="T19"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80">
                    <a:moveTo>
                      <a:pt x="40" y="80"/>
                    </a:moveTo>
                    <a:cubicBezTo>
                      <a:pt x="62" y="80"/>
                      <a:pt x="80" y="62"/>
                      <a:pt x="80" y="40"/>
                    </a:cubicBezTo>
                    <a:cubicBezTo>
                      <a:pt x="80" y="18"/>
                      <a:pt x="62" y="0"/>
                      <a:pt x="40" y="0"/>
                    </a:cubicBezTo>
                    <a:cubicBezTo>
                      <a:pt x="18" y="0"/>
                      <a:pt x="0" y="18"/>
                      <a:pt x="0" y="40"/>
                    </a:cubicBezTo>
                    <a:cubicBezTo>
                      <a:pt x="0" y="45"/>
                      <a:pt x="1" y="51"/>
                      <a:pt x="3" y="55"/>
                    </a:cubicBezTo>
                    <a:cubicBezTo>
                      <a:pt x="4" y="58"/>
                      <a:pt x="5" y="60"/>
                      <a:pt x="7" y="62"/>
                    </a:cubicBezTo>
                    <a:cubicBezTo>
                      <a:pt x="7" y="63"/>
                      <a:pt x="6" y="68"/>
                      <a:pt x="4" y="76"/>
                    </a:cubicBezTo>
                    <a:cubicBezTo>
                      <a:pt x="12" y="74"/>
                      <a:pt x="17" y="73"/>
                      <a:pt x="18" y="73"/>
                    </a:cubicBezTo>
                    <a:cubicBezTo>
                      <a:pt x="20" y="75"/>
                      <a:pt x="22" y="76"/>
                      <a:pt x="25" y="77"/>
                    </a:cubicBezTo>
                    <a:cubicBezTo>
                      <a:pt x="29" y="79"/>
                      <a:pt x="35" y="80"/>
                      <a:pt x="40" y="80"/>
                    </a:cubicBezTo>
                    <a:close/>
                  </a:path>
                </a:pathLst>
              </a:custGeom>
              <a:solidFill>
                <a:srgbClr val="826118"/>
              </a:solidFill>
              <a:ln w="15875" cap="flat">
                <a:noFill/>
                <a:prstDash val="solid"/>
                <a:round/>
              </a:ln>
            </p:spPr>
            <p:txBody>
              <a:bodyPr vert="horz" wrap="square" lIns="91440" tIns="45720" rIns="91440" bIns="45720" numCol="1" anchor="t" anchorCtr="0" compatLnSpc="1"/>
              <a:lstStyle/>
              <a:p>
                <a:endParaRPr lang="zh-CN" altLang="en-US" dirty="0"/>
              </a:p>
            </p:txBody>
          </p:sp>
          <p:sp>
            <p:nvSpPr>
              <p:cNvPr id="19" name="Freeform 16"/>
              <p:cNvSpPr/>
              <p:nvPr/>
            </p:nvSpPr>
            <p:spPr bwMode="auto">
              <a:xfrm>
                <a:off x="6130069" y="1975983"/>
                <a:ext cx="867712" cy="867711"/>
              </a:xfrm>
              <a:custGeom>
                <a:avLst/>
                <a:gdLst>
                  <a:gd name="T0" fmla="*/ 40 w 80"/>
                  <a:gd name="T1" fmla="*/ 80 h 80"/>
                  <a:gd name="T2" fmla="*/ 80 w 80"/>
                  <a:gd name="T3" fmla="*/ 40 h 80"/>
                  <a:gd name="T4" fmla="*/ 40 w 80"/>
                  <a:gd name="T5" fmla="*/ 0 h 80"/>
                  <a:gd name="T6" fmla="*/ 0 w 80"/>
                  <a:gd name="T7" fmla="*/ 40 h 80"/>
                  <a:gd name="T8" fmla="*/ 3 w 80"/>
                  <a:gd name="T9" fmla="*/ 55 h 80"/>
                  <a:gd name="T10" fmla="*/ 7 w 80"/>
                  <a:gd name="T11" fmla="*/ 62 h 80"/>
                  <a:gd name="T12" fmla="*/ 4 w 80"/>
                  <a:gd name="T13" fmla="*/ 76 h 80"/>
                  <a:gd name="T14" fmla="*/ 18 w 80"/>
                  <a:gd name="T15" fmla="*/ 73 h 80"/>
                  <a:gd name="T16" fmla="*/ 25 w 80"/>
                  <a:gd name="T17" fmla="*/ 77 h 80"/>
                  <a:gd name="T18" fmla="*/ 40 w 80"/>
                  <a:gd name="T19"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80">
                    <a:moveTo>
                      <a:pt x="40" y="80"/>
                    </a:moveTo>
                    <a:cubicBezTo>
                      <a:pt x="62" y="80"/>
                      <a:pt x="80" y="62"/>
                      <a:pt x="80" y="40"/>
                    </a:cubicBezTo>
                    <a:cubicBezTo>
                      <a:pt x="80" y="18"/>
                      <a:pt x="62" y="0"/>
                      <a:pt x="40" y="0"/>
                    </a:cubicBezTo>
                    <a:cubicBezTo>
                      <a:pt x="18" y="0"/>
                      <a:pt x="0" y="18"/>
                      <a:pt x="0" y="40"/>
                    </a:cubicBezTo>
                    <a:cubicBezTo>
                      <a:pt x="0" y="45"/>
                      <a:pt x="1" y="51"/>
                      <a:pt x="3" y="55"/>
                    </a:cubicBezTo>
                    <a:cubicBezTo>
                      <a:pt x="4" y="58"/>
                      <a:pt x="5" y="60"/>
                      <a:pt x="7" y="62"/>
                    </a:cubicBezTo>
                    <a:cubicBezTo>
                      <a:pt x="7" y="63"/>
                      <a:pt x="6" y="68"/>
                      <a:pt x="4" y="76"/>
                    </a:cubicBezTo>
                    <a:cubicBezTo>
                      <a:pt x="12" y="74"/>
                      <a:pt x="17" y="73"/>
                      <a:pt x="18" y="73"/>
                    </a:cubicBezTo>
                    <a:cubicBezTo>
                      <a:pt x="20" y="75"/>
                      <a:pt x="22" y="76"/>
                      <a:pt x="25" y="77"/>
                    </a:cubicBezTo>
                    <a:cubicBezTo>
                      <a:pt x="29" y="79"/>
                      <a:pt x="35" y="80"/>
                      <a:pt x="40" y="80"/>
                    </a:cubicBezTo>
                    <a:close/>
                  </a:path>
                </a:pathLst>
              </a:custGeom>
              <a:solidFill>
                <a:srgbClr val="FF0000"/>
              </a:solidFill>
              <a:ln w="15875" cap="flat">
                <a:noFill/>
                <a:prstDash val="solid"/>
                <a:round/>
              </a:ln>
            </p:spPr>
            <p:txBody>
              <a:bodyPr vert="horz" wrap="square" lIns="91440" tIns="45720" rIns="91440" bIns="45720" numCol="1" anchor="t" anchorCtr="0" compatLnSpc="1"/>
              <a:lstStyle/>
              <a:p>
                <a:endParaRPr lang="zh-CN" altLang="en-US"/>
              </a:p>
            </p:txBody>
          </p:sp>
        </p:grpSp>
        <p:sp>
          <p:nvSpPr>
            <p:cNvPr id="16" name="Freeform 39"/>
            <p:cNvSpPr/>
            <p:nvPr/>
          </p:nvSpPr>
          <p:spPr bwMode="auto">
            <a:xfrm flipH="1">
              <a:off x="5533821" y="626452"/>
              <a:ext cx="276775" cy="369453"/>
            </a:xfrm>
            <a:custGeom>
              <a:avLst/>
              <a:gdLst>
                <a:gd name="T0" fmla="*/ 12 w 24"/>
                <a:gd name="T1" fmla="*/ 32 h 32"/>
                <a:gd name="T2" fmla="*/ 12 w 24"/>
                <a:gd name="T3" fmla="*/ 24 h 32"/>
                <a:gd name="T4" fmla="*/ 24 w 24"/>
                <a:gd name="T5" fmla="*/ 12 h 32"/>
                <a:gd name="T6" fmla="*/ 12 w 24"/>
                <a:gd name="T7" fmla="*/ 0 h 32"/>
                <a:gd name="T8" fmla="*/ 0 w 24"/>
                <a:gd name="T9" fmla="*/ 12 h 32"/>
              </a:gdLst>
              <a:ahLst/>
              <a:cxnLst>
                <a:cxn ang="0">
                  <a:pos x="T0" y="T1"/>
                </a:cxn>
                <a:cxn ang="0">
                  <a:pos x="T2" y="T3"/>
                </a:cxn>
                <a:cxn ang="0">
                  <a:pos x="T4" y="T5"/>
                </a:cxn>
                <a:cxn ang="0">
                  <a:pos x="T6" y="T7"/>
                </a:cxn>
                <a:cxn ang="0">
                  <a:pos x="T8" y="T9"/>
                </a:cxn>
              </a:cxnLst>
              <a:rect l="0" t="0" r="r" b="b"/>
              <a:pathLst>
                <a:path w="24" h="32">
                  <a:moveTo>
                    <a:pt x="12" y="32"/>
                  </a:moveTo>
                  <a:cubicBezTo>
                    <a:pt x="12" y="24"/>
                    <a:pt x="12" y="24"/>
                    <a:pt x="12" y="24"/>
                  </a:cubicBezTo>
                  <a:cubicBezTo>
                    <a:pt x="19" y="24"/>
                    <a:pt x="24" y="19"/>
                    <a:pt x="24" y="12"/>
                  </a:cubicBezTo>
                  <a:cubicBezTo>
                    <a:pt x="24" y="6"/>
                    <a:pt x="19" y="0"/>
                    <a:pt x="12" y="0"/>
                  </a:cubicBezTo>
                  <a:cubicBezTo>
                    <a:pt x="5" y="0"/>
                    <a:pt x="0" y="6"/>
                    <a:pt x="0" y="12"/>
                  </a:cubicBezTo>
                </a:path>
              </a:pathLst>
            </a:custGeom>
            <a:noFill/>
            <a:ln w="58738" cap="rnd">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7" name="Oval 40"/>
            <p:cNvSpPr>
              <a:spLocks noChangeArrowheads="1"/>
            </p:cNvSpPr>
            <p:nvPr/>
          </p:nvSpPr>
          <p:spPr bwMode="auto">
            <a:xfrm>
              <a:off x="5618795" y="1102644"/>
              <a:ext cx="116471" cy="115219"/>
            </a:xfrm>
            <a:prstGeom prst="ellipse">
              <a:avLst/>
            </a:prstGeom>
            <a:solidFill>
              <a:schemeClr val="bg1"/>
            </a:solidFill>
            <a:ln w="9525">
              <a:solidFill>
                <a:schemeClr val="bg1"/>
              </a:solidFill>
              <a:round/>
            </a:ln>
          </p:spPr>
          <p:txBody>
            <a:bodyPr vert="horz" wrap="square" lIns="91440" tIns="45720" rIns="91440" bIns="45720" numCol="1" anchor="t" anchorCtr="0" compatLnSpc="1"/>
            <a:lstStyle/>
            <a:p>
              <a:endParaRPr lang="zh-CN" altLang="en-US"/>
            </a:p>
          </p:txBody>
        </p:sp>
      </p:grpSp>
    </p:spTree>
    <p:extLst>
      <p:ext uri="{BB962C8B-B14F-4D97-AF65-F5344CB8AC3E}">
        <p14:creationId xmlns:p14="http://schemas.microsoft.com/office/powerpoint/2010/main" val="64228488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16"/>
          <p:cNvGrpSpPr/>
          <p:nvPr/>
        </p:nvGrpSpPr>
        <p:grpSpPr>
          <a:xfrm>
            <a:off x="2086495" y="4222733"/>
            <a:ext cx="6900570" cy="2023360"/>
            <a:chOff x="1534192" y="4330695"/>
            <a:chExt cx="6900570" cy="2023360"/>
          </a:xfrm>
        </p:grpSpPr>
        <p:sp>
          <p:nvSpPr>
            <p:cNvPr id="8" name="任意多边形: 形状 7"/>
            <p:cNvSpPr/>
            <p:nvPr/>
          </p:nvSpPr>
          <p:spPr>
            <a:xfrm>
              <a:off x="1534192" y="4739949"/>
              <a:ext cx="2000829" cy="1198121"/>
            </a:xfrm>
            <a:custGeom>
              <a:avLst/>
              <a:gdLst>
                <a:gd name="connsiteX0" fmla="*/ 0 w 1539299"/>
                <a:gd name="connsiteY0" fmla="*/ 119812 h 1198121"/>
                <a:gd name="connsiteX1" fmla="*/ 119812 w 1539299"/>
                <a:gd name="connsiteY1" fmla="*/ 0 h 1198121"/>
                <a:gd name="connsiteX2" fmla="*/ 1419487 w 1539299"/>
                <a:gd name="connsiteY2" fmla="*/ 0 h 1198121"/>
                <a:gd name="connsiteX3" fmla="*/ 1539299 w 1539299"/>
                <a:gd name="connsiteY3" fmla="*/ 119812 h 1198121"/>
                <a:gd name="connsiteX4" fmla="*/ 1539299 w 1539299"/>
                <a:gd name="connsiteY4" fmla="*/ 1078309 h 1198121"/>
                <a:gd name="connsiteX5" fmla="*/ 1419487 w 1539299"/>
                <a:gd name="connsiteY5" fmla="*/ 1198121 h 1198121"/>
                <a:gd name="connsiteX6" fmla="*/ 119812 w 1539299"/>
                <a:gd name="connsiteY6" fmla="*/ 1198121 h 1198121"/>
                <a:gd name="connsiteX7" fmla="*/ 0 w 1539299"/>
                <a:gd name="connsiteY7" fmla="*/ 1078309 h 1198121"/>
                <a:gd name="connsiteX8" fmla="*/ 0 w 1539299"/>
                <a:gd name="connsiteY8" fmla="*/ 119812 h 1198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9299" h="1198121">
                  <a:moveTo>
                    <a:pt x="0" y="119812"/>
                  </a:moveTo>
                  <a:cubicBezTo>
                    <a:pt x="0" y="53642"/>
                    <a:pt x="53642" y="0"/>
                    <a:pt x="119812" y="0"/>
                  </a:cubicBezTo>
                  <a:lnTo>
                    <a:pt x="1419487" y="0"/>
                  </a:lnTo>
                  <a:cubicBezTo>
                    <a:pt x="1485657" y="0"/>
                    <a:pt x="1539299" y="53642"/>
                    <a:pt x="1539299" y="119812"/>
                  </a:cubicBezTo>
                  <a:lnTo>
                    <a:pt x="1539299" y="1078309"/>
                  </a:lnTo>
                  <a:cubicBezTo>
                    <a:pt x="1539299" y="1144479"/>
                    <a:pt x="1485657" y="1198121"/>
                    <a:pt x="1419487" y="1198121"/>
                  </a:cubicBezTo>
                  <a:lnTo>
                    <a:pt x="119812" y="1198121"/>
                  </a:lnTo>
                  <a:cubicBezTo>
                    <a:pt x="53642" y="1198121"/>
                    <a:pt x="0" y="1144479"/>
                    <a:pt x="0" y="1078309"/>
                  </a:cubicBezTo>
                  <a:lnTo>
                    <a:pt x="0" y="119812"/>
                  </a:lnTo>
                  <a:close/>
                </a:path>
              </a:pathLst>
            </a:custGeom>
            <a:solidFill>
              <a:srgbClr val="0070C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8572" tIns="38572" rIns="38572" bIns="38572" numCol="1" spcCol="1270" anchor="ctr" anchorCtr="0">
              <a:noAutofit/>
            </a:bodyPr>
            <a:lstStyle/>
            <a:p>
              <a:pPr algn="ctr" defTabSz="889000">
                <a:spcBef>
                  <a:spcPct val="0"/>
                </a:spcBef>
              </a:pPr>
              <a:r>
                <a:rPr lang="zh-CN" altLang="en-US" sz="2800" b="1" dirty="0">
                  <a:solidFill>
                    <a:schemeClr val="bg1"/>
                  </a:solidFill>
                  <a:latin typeface="DFKai-SB" panose="03000509000000000000" pitchFamily="65" charset="-120"/>
                  <a:ea typeface="DFKai-SB" panose="03000509000000000000" pitchFamily="65" charset="-120"/>
                </a:rPr>
                <a:t>可持續發展</a:t>
              </a:r>
            </a:p>
          </p:txBody>
        </p:sp>
        <p:sp>
          <p:nvSpPr>
            <p:cNvPr id="9" name="任意多边形: 形状 8"/>
            <p:cNvSpPr/>
            <p:nvPr/>
          </p:nvSpPr>
          <p:spPr>
            <a:xfrm rot="18237835">
              <a:off x="3349072" y="4962470"/>
              <a:ext cx="842672" cy="54175"/>
            </a:xfrm>
            <a:custGeom>
              <a:avLst/>
              <a:gdLst>
                <a:gd name="connsiteX0" fmla="*/ 0 w 842672"/>
                <a:gd name="connsiteY0" fmla="*/ 27087 h 54175"/>
                <a:gd name="connsiteX1" fmla="*/ 842672 w 842672"/>
                <a:gd name="connsiteY1" fmla="*/ 27087 h 54175"/>
              </a:gdLst>
              <a:ahLst/>
              <a:cxnLst>
                <a:cxn ang="0">
                  <a:pos x="connsiteX0" y="connsiteY0"/>
                </a:cxn>
                <a:cxn ang="0">
                  <a:pos x="connsiteX1" y="connsiteY1"/>
                </a:cxn>
              </a:cxnLst>
              <a:rect l="l" t="t" r="r" b="b"/>
              <a:pathLst>
                <a:path w="842672" h="54175">
                  <a:moveTo>
                    <a:pt x="0" y="27087"/>
                  </a:moveTo>
                  <a:lnTo>
                    <a:pt x="842672" y="27087"/>
                  </a:lnTo>
                </a:path>
              </a:pathLst>
            </a:custGeom>
            <a:noFill/>
            <a:ln>
              <a:solidFill>
                <a:schemeClr val="tx1"/>
              </a:solidFill>
            </a:ln>
          </p:spPr>
          <p:style>
            <a:lnRef idx="2">
              <a:schemeClr val="accent2">
                <a:hueOff val="0"/>
                <a:satOff val="0"/>
                <a:lumOff val="0"/>
                <a:alphaOff val="0"/>
              </a:schemeClr>
            </a:lnRef>
            <a:fillRef idx="0">
              <a:scrgbClr r="0" g="0" b="0"/>
            </a:fillRef>
            <a:effectRef idx="0">
              <a:schemeClr val="accent3">
                <a:tint val="90000"/>
                <a:hueOff val="0"/>
                <a:satOff val="0"/>
                <a:lumOff val="0"/>
                <a:alphaOff val="0"/>
              </a:schemeClr>
            </a:effectRef>
            <a:fontRef idx="minor">
              <a:schemeClr val="tx1">
                <a:hueOff val="0"/>
                <a:satOff val="0"/>
                <a:lumOff val="0"/>
                <a:alphaOff val="0"/>
              </a:schemeClr>
            </a:fontRef>
          </p:style>
          <p:txBody>
            <a:bodyPr spcFirstLastPara="0" vert="horz" wrap="square" lIns="412969" tIns="6021" rIns="412969" bIns="6020" numCol="1" spcCol="1270" anchor="ctr" anchorCtr="0">
              <a:noAutofit/>
            </a:bodyPr>
            <a:lstStyle/>
            <a:p>
              <a:pPr marL="0" lvl="0" indent="0" algn="ctr" defTabSz="222250">
                <a:lnSpc>
                  <a:spcPct val="90000"/>
                </a:lnSpc>
                <a:spcBef>
                  <a:spcPct val="0"/>
                </a:spcBef>
                <a:spcAft>
                  <a:spcPct val="35000"/>
                </a:spcAft>
                <a:buNone/>
              </a:pPr>
              <a:endParaRPr lang="zh-CN" altLang="en-US" sz="500" kern="1200"/>
            </a:p>
          </p:txBody>
        </p:sp>
        <p:sp>
          <p:nvSpPr>
            <p:cNvPr id="10" name="任意多边形: 形状 9"/>
            <p:cNvSpPr/>
            <p:nvPr/>
          </p:nvSpPr>
          <p:spPr>
            <a:xfrm>
              <a:off x="4005797" y="4330695"/>
              <a:ext cx="4421674" cy="618823"/>
            </a:xfrm>
            <a:custGeom>
              <a:avLst/>
              <a:gdLst>
                <a:gd name="connsiteX0" fmla="*/ 0 w 5626832"/>
                <a:gd name="connsiteY0" fmla="*/ 61882 h 618823"/>
                <a:gd name="connsiteX1" fmla="*/ 61882 w 5626832"/>
                <a:gd name="connsiteY1" fmla="*/ 0 h 618823"/>
                <a:gd name="connsiteX2" fmla="*/ 5564950 w 5626832"/>
                <a:gd name="connsiteY2" fmla="*/ 0 h 618823"/>
                <a:gd name="connsiteX3" fmla="*/ 5626832 w 5626832"/>
                <a:gd name="connsiteY3" fmla="*/ 61882 h 618823"/>
                <a:gd name="connsiteX4" fmla="*/ 5626832 w 5626832"/>
                <a:gd name="connsiteY4" fmla="*/ 556941 h 618823"/>
                <a:gd name="connsiteX5" fmla="*/ 5564950 w 5626832"/>
                <a:gd name="connsiteY5" fmla="*/ 618823 h 618823"/>
                <a:gd name="connsiteX6" fmla="*/ 61882 w 5626832"/>
                <a:gd name="connsiteY6" fmla="*/ 618823 h 618823"/>
                <a:gd name="connsiteX7" fmla="*/ 0 w 5626832"/>
                <a:gd name="connsiteY7" fmla="*/ 556941 h 618823"/>
                <a:gd name="connsiteX8" fmla="*/ 0 w 5626832"/>
                <a:gd name="connsiteY8" fmla="*/ 61882 h 618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26832" h="618823">
                  <a:moveTo>
                    <a:pt x="0" y="61882"/>
                  </a:moveTo>
                  <a:cubicBezTo>
                    <a:pt x="0" y="27706"/>
                    <a:pt x="27706" y="0"/>
                    <a:pt x="61882" y="0"/>
                  </a:cubicBezTo>
                  <a:lnTo>
                    <a:pt x="5564950" y="0"/>
                  </a:lnTo>
                  <a:cubicBezTo>
                    <a:pt x="5599126" y="0"/>
                    <a:pt x="5626832" y="27706"/>
                    <a:pt x="5626832" y="61882"/>
                  </a:cubicBezTo>
                  <a:lnTo>
                    <a:pt x="5626832" y="556941"/>
                  </a:lnTo>
                  <a:cubicBezTo>
                    <a:pt x="5626832" y="591117"/>
                    <a:pt x="5599126" y="618823"/>
                    <a:pt x="5564950" y="618823"/>
                  </a:cubicBezTo>
                  <a:lnTo>
                    <a:pt x="61882" y="618823"/>
                  </a:lnTo>
                  <a:cubicBezTo>
                    <a:pt x="27706" y="618823"/>
                    <a:pt x="0" y="591117"/>
                    <a:pt x="0" y="556941"/>
                  </a:cubicBezTo>
                  <a:lnTo>
                    <a:pt x="0" y="61882"/>
                  </a:lnTo>
                  <a:close/>
                </a:path>
              </a:pathLst>
            </a:custGeom>
            <a:solidFill>
              <a:srgbClr val="FF505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38572" tIns="38572" rIns="38572" bIns="38572" numCol="1" spcCol="1270" anchor="ctr" anchorCtr="0">
              <a:noAutofit/>
            </a:bodyPr>
            <a:lstStyle/>
            <a:p>
              <a:pPr algn="ctr" defTabSz="889000">
                <a:lnSpc>
                  <a:spcPct val="90000"/>
                </a:lnSpc>
                <a:spcBef>
                  <a:spcPct val="0"/>
                </a:spcBef>
                <a:spcAft>
                  <a:spcPct val="35000"/>
                </a:spcAft>
              </a:pPr>
              <a:r>
                <a:rPr lang="zh-CN" altLang="en-US" sz="2800" dirty="0">
                  <a:solidFill>
                    <a:schemeClr val="bg1"/>
                  </a:solidFill>
                  <a:latin typeface="DFKai-SB" panose="03000509000000000000" pitchFamily="65" charset="-120"/>
                  <a:ea typeface="DFKai-SB" panose="03000509000000000000" pitchFamily="65" charset="-120"/>
                </a:rPr>
                <a:t>發展與可持續的統一</a:t>
              </a:r>
            </a:p>
          </p:txBody>
        </p:sp>
        <p:sp>
          <p:nvSpPr>
            <p:cNvPr id="11" name="任意多边形: 形状 10"/>
            <p:cNvSpPr/>
            <p:nvPr/>
          </p:nvSpPr>
          <p:spPr>
            <a:xfrm rot="223171">
              <a:off x="3534564" y="5325971"/>
              <a:ext cx="433108" cy="54175"/>
            </a:xfrm>
            <a:custGeom>
              <a:avLst/>
              <a:gdLst>
                <a:gd name="connsiteX0" fmla="*/ 0 w 433108"/>
                <a:gd name="connsiteY0" fmla="*/ 27087 h 54175"/>
                <a:gd name="connsiteX1" fmla="*/ 433108 w 433108"/>
                <a:gd name="connsiteY1" fmla="*/ 27087 h 54175"/>
              </a:gdLst>
              <a:ahLst/>
              <a:cxnLst>
                <a:cxn ang="0">
                  <a:pos x="connsiteX0" y="connsiteY0"/>
                </a:cxn>
                <a:cxn ang="0">
                  <a:pos x="connsiteX1" y="connsiteY1"/>
                </a:cxn>
              </a:cxnLst>
              <a:rect l="l" t="t" r="r" b="b"/>
              <a:pathLst>
                <a:path w="433108" h="54175">
                  <a:moveTo>
                    <a:pt x="0" y="27087"/>
                  </a:moveTo>
                  <a:lnTo>
                    <a:pt x="433108" y="27087"/>
                  </a:lnTo>
                </a:path>
              </a:pathLst>
            </a:custGeom>
            <a:noFill/>
            <a:ln>
              <a:solidFill>
                <a:schemeClr val="tx1"/>
              </a:solidFill>
            </a:ln>
          </p:spPr>
          <p:style>
            <a:lnRef idx="2">
              <a:schemeClr val="accent2">
                <a:hueOff val="0"/>
                <a:satOff val="0"/>
                <a:lumOff val="0"/>
                <a:alphaOff val="0"/>
              </a:schemeClr>
            </a:lnRef>
            <a:fillRef idx="0">
              <a:scrgbClr r="0" g="0" b="0"/>
            </a:fillRef>
            <a:effectRef idx="0">
              <a:schemeClr val="accent3">
                <a:tint val="90000"/>
                <a:hueOff val="0"/>
                <a:satOff val="0"/>
                <a:lumOff val="0"/>
                <a:alphaOff val="0"/>
              </a:schemeClr>
            </a:effectRef>
            <a:fontRef idx="minor">
              <a:schemeClr val="tx1">
                <a:hueOff val="0"/>
                <a:satOff val="0"/>
                <a:lumOff val="0"/>
                <a:alphaOff val="0"/>
              </a:schemeClr>
            </a:fontRef>
          </p:style>
          <p:txBody>
            <a:bodyPr spcFirstLastPara="0" vert="horz" wrap="square" lIns="218427" tIns="16259" rIns="218425" bIns="16260" numCol="1" spcCol="1270" anchor="ctr" anchorCtr="0">
              <a:noAutofit/>
            </a:bodyPr>
            <a:lstStyle/>
            <a:p>
              <a:pPr marL="0" lvl="0" indent="0" algn="ctr" defTabSz="222250">
                <a:lnSpc>
                  <a:spcPct val="90000"/>
                </a:lnSpc>
                <a:spcBef>
                  <a:spcPct val="0"/>
                </a:spcBef>
                <a:spcAft>
                  <a:spcPct val="35000"/>
                </a:spcAft>
                <a:buNone/>
              </a:pPr>
              <a:endParaRPr lang="zh-CN" altLang="en-US" sz="500" kern="1200"/>
            </a:p>
          </p:txBody>
        </p:sp>
        <p:sp>
          <p:nvSpPr>
            <p:cNvPr id="12" name="任意多边形: 形状 11"/>
            <p:cNvSpPr/>
            <p:nvPr/>
          </p:nvSpPr>
          <p:spPr>
            <a:xfrm>
              <a:off x="3967217" y="5062271"/>
              <a:ext cx="4457692" cy="609671"/>
            </a:xfrm>
            <a:custGeom>
              <a:avLst/>
              <a:gdLst>
                <a:gd name="connsiteX0" fmla="*/ 0 w 5672667"/>
                <a:gd name="connsiteY0" fmla="*/ 60967 h 609671"/>
                <a:gd name="connsiteX1" fmla="*/ 60967 w 5672667"/>
                <a:gd name="connsiteY1" fmla="*/ 0 h 609671"/>
                <a:gd name="connsiteX2" fmla="*/ 5611700 w 5672667"/>
                <a:gd name="connsiteY2" fmla="*/ 0 h 609671"/>
                <a:gd name="connsiteX3" fmla="*/ 5672667 w 5672667"/>
                <a:gd name="connsiteY3" fmla="*/ 60967 h 609671"/>
                <a:gd name="connsiteX4" fmla="*/ 5672667 w 5672667"/>
                <a:gd name="connsiteY4" fmla="*/ 548704 h 609671"/>
                <a:gd name="connsiteX5" fmla="*/ 5611700 w 5672667"/>
                <a:gd name="connsiteY5" fmla="*/ 609671 h 609671"/>
                <a:gd name="connsiteX6" fmla="*/ 60967 w 5672667"/>
                <a:gd name="connsiteY6" fmla="*/ 609671 h 609671"/>
                <a:gd name="connsiteX7" fmla="*/ 0 w 5672667"/>
                <a:gd name="connsiteY7" fmla="*/ 548704 h 609671"/>
                <a:gd name="connsiteX8" fmla="*/ 0 w 5672667"/>
                <a:gd name="connsiteY8" fmla="*/ 60967 h 609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72667" h="609671">
                  <a:moveTo>
                    <a:pt x="0" y="60967"/>
                  </a:moveTo>
                  <a:cubicBezTo>
                    <a:pt x="0" y="27296"/>
                    <a:pt x="27296" y="0"/>
                    <a:pt x="60967" y="0"/>
                  </a:cubicBezTo>
                  <a:lnTo>
                    <a:pt x="5611700" y="0"/>
                  </a:lnTo>
                  <a:cubicBezTo>
                    <a:pt x="5645371" y="0"/>
                    <a:pt x="5672667" y="27296"/>
                    <a:pt x="5672667" y="60967"/>
                  </a:cubicBezTo>
                  <a:lnTo>
                    <a:pt x="5672667" y="548704"/>
                  </a:lnTo>
                  <a:cubicBezTo>
                    <a:pt x="5672667" y="582375"/>
                    <a:pt x="5645371" y="609671"/>
                    <a:pt x="5611700" y="609671"/>
                  </a:cubicBezTo>
                  <a:lnTo>
                    <a:pt x="60967" y="609671"/>
                  </a:lnTo>
                  <a:cubicBezTo>
                    <a:pt x="27296" y="609671"/>
                    <a:pt x="0" y="582375"/>
                    <a:pt x="0" y="548704"/>
                  </a:cubicBezTo>
                  <a:lnTo>
                    <a:pt x="0" y="60967"/>
                  </a:lnTo>
                  <a:close/>
                </a:path>
              </a:pathLst>
            </a:custGeom>
            <a:solidFill>
              <a:srgbClr val="FF505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38572" tIns="38572" rIns="38572" bIns="38572" numCol="1" spcCol="1270" anchor="ctr" anchorCtr="0">
              <a:noAutofit/>
            </a:bodyPr>
            <a:lstStyle/>
            <a:p>
              <a:pPr algn="ctr" defTabSz="889000">
                <a:lnSpc>
                  <a:spcPct val="90000"/>
                </a:lnSpc>
                <a:spcBef>
                  <a:spcPct val="0"/>
                </a:spcBef>
                <a:spcAft>
                  <a:spcPct val="35000"/>
                </a:spcAft>
              </a:pPr>
              <a:r>
                <a:rPr lang="zh-CN" altLang="en-US" sz="2800" dirty="0">
                  <a:solidFill>
                    <a:schemeClr val="bg1"/>
                  </a:solidFill>
                  <a:latin typeface="DFKai-SB" panose="03000509000000000000" pitchFamily="65" charset="-120"/>
                  <a:ea typeface="DFKai-SB" panose="03000509000000000000" pitchFamily="65" charset="-120"/>
                </a:rPr>
                <a:t>經濟、社會和環境協調發展</a:t>
              </a:r>
            </a:p>
          </p:txBody>
        </p:sp>
        <p:sp>
          <p:nvSpPr>
            <p:cNvPr id="13" name="任意多边形: 形状 12"/>
            <p:cNvSpPr/>
            <p:nvPr/>
          </p:nvSpPr>
          <p:spPr>
            <a:xfrm rot="3487297">
              <a:off x="3337689" y="5667027"/>
              <a:ext cx="836356" cy="54175"/>
            </a:xfrm>
            <a:custGeom>
              <a:avLst/>
              <a:gdLst>
                <a:gd name="connsiteX0" fmla="*/ 0 w 836356"/>
                <a:gd name="connsiteY0" fmla="*/ 27087 h 54175"/>
                <a:gd name="connsiteX1" fmla="*/ 836356 w 836356"/>
                <a:gd name="connsiteY1" fmla="*/ 27087 h 54175"/>
              </a:gdLst>
              <a:ahLst/>
              <a:cxnLst>
                <a:cxn ang="0">
                  <a:pos x="connsiteX0" y="connsiteY0"/>
                </a:cxn>
                <a:cxn ang="0">
                  <a:pos x="connsiteX1" y="connsiteY1"/>
                </a:cxn>
              </a:cxnLst>
              <a:rect l="l" t="t" r="r" b="b"/>
              <a:pathLst>
                <a:path w="836356" h="54175">
                  <a:moveTo>
                    <a:pt x="0" y="27087"/>
                  </a:moveTo>
                  <a:lnTo>
                    <a:pt x="836356" y="27087"/>
                  </a:lnTo>
                </a:path>
              </a:pathLst>
            </a:custGeom>
            <a:noFill/>
            <a:ln>
              <a:solidFill>
                <a:schemeClr val="tx1"/>
              </a:solidFill>
            </a:ln>
          </p:spPr>
          <p:style>
            <a:lnRef idx="2">
              <a:schemeClr val="accent2">
                <a:hueOff val="0"/>
                <a:satOff val="0"/>
                <a:lumOff val="0"/>
                <a:alphaOff val="0"/>
              </a:schemeClr>
            </a:lnRef>
            <a:fillRef idx="0">
              <a:scrgbClr r="0" g="0" b="0"/>
            </a:fillRef>
            <a:effectRef idx="0">
              <a:schemeClr val="accent3">
                <a:tint val="90000"/>
                <a:hueOff val="0"/>
                <a:satOff val="0"/>
                <a:lumOff val="0"/>
                <a:alphaOff val="0"/>
              </a:schemeClr>
            </a:effectRef>
            <a:fontRef idx="minor">
              <a:schemeClr val="tx1">
                <a:hueOff val="0"/>
                <a:satOff val="0"/>
                <a:lumOff val="0"/>
                <a:alphaOff val="0"/>
              </a:schemeClr>
            </a:fontRef>
          </p:style>
          <p:txBody>
            <a:bodyPr spcFirstLastPara="0" vert="horz" wrap="square" lIns="409970" tIns="6178" rIns="409968" bIns="6179" numCol="1" spcCol="1270" anchor="ctr" anchorCtr="0">
              <a:noAutofit/>
            </a:bodyPr>
            <a:lstStyle/>
            <a:p>
              <a:pPr marL="0" lvl="0" indent="0" algn="ctr" defTabSz="222250">
                <a:lnSpc>
                  <a:spcPct val="90000"/>
                </a:lnSpc>
                <a:spcBef>
                  <a:spcPct val="0"/>
                </a:spcBef>
                <a:spcAft>
                  <a:spcPct val="35000"/>
                </a:spcAft>
                <a:buNone/>
              </a:pPr>
              <a:endParaRPr lang="zh-CN" altLang="en-US" sz="500" kern="1200"/>
            </a:p>
          </p:txBody>
        </p:sp>
        <p:sp>
          <p:nvSpPr>
            <p:cNvPr id="14" name="任意多边形: 形状 13"/>
            <p:cNvSpPr/>
            <p:nvPr/>
          </p:nvSpPr>
          <p:spPr>
            <a:xfrm>
              <a:off x="3976716" y="5744384"/>
              <a:ext cx="4458046" cy="609671"/>
            </a:xfrm>
            <a:custGeom>
              <a:avLst/>
              <a:gdLst>
                <a:gd name="connsiteX0" fmla="*/ 0 w 5673118"/>
                <a:gd name="connsiteY0" fmla="*/ 60967 h 609671"/>
                <a:gd name="connsiteX1" fmla="*/ 60967 w 5673118"/>
                <a:gd name="connsiteY1" fmla="*/ 0 h 609671"/>
                <a:gd name="connsiteX2" fmla="*/ 5612151 w 5673118"/>
                <a:gd name="connsiteY2" fmla="*/ 0 h 609671"/>
                <a:gd name="connsiteX3" fmla="*/ 5673118 w 5673118"/>
                <a:gd name="connsiteY3" fmla="*/ 60967 h 609671"/>
                <a:gd name="connsiteX4" fmla="*/ 5673118 w 5673118"/>
                <a:gd name="connsiteY4" fmla="*/ 548704 h 609671"/>
                <a:gd name="connsiteX5" fmla="*/ 5612151 w 5673118"/>
                <a:gd name="connsiteY5" fmla="*/ 609671 h 609671"/>
                <a:gd name="connsiteX6" fmla="*/ 60967 w 5673118"/>
                <a:gd name="connsiteY6" fmla="*/ 609671 h 609671"/>
                <a:gd name="connsiteX7" fmla="*/ 0 w 5673118"/>
                <a:gd name="connsiteY7" fmla="*/ 548704 h 609671"/>
                <a:gd name="connsiteX8" fmla="*/ 0 w 5673118"/>
                <a:gd name="connsiteY8" fmla="*/ 60967 h 609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73118" h="609671">
                  <a:moveTo>
                    <a:pt x="0" y="60967"/>
                  </a:moveTo>
                  <a:cubicBezTo>
                    <a:pt x="0" y="27296"/>
                    <a:pt x="27296" y="0"/>
                    <a:pt x="60967" y="0"/>
                  </a:cubicBezTo>
                  <a:lnTo>
                    <a:pt x="5612151" y="0"/>
                  </a:lnTo>
                  <a:cubicBezTo>
                    <a:pt x="5645822" y="0"/>
                    <a:pt x="5673118" y="27296"/>
                    <a:pt x="5673118" y="60967"/>
                  </a:cubicBezTo>
                  <a:lnTo>
                    <a:pt x="5673118" y="548704"/>
                  </a:lnTo>
                  <a:cubicBezTo>
                    <a:pt x="5673118" y="582375"/>
                    <a:pt x="5645822" y="609671"/>
                    <a:pt x="5612151" y="609671"/>
                  </a:cubicBezTo>
                  <a:lnTo>
                    <a:pt x="60967" y="609671"/>
                  </a:lnTo>
                  <a:cubicBezTo>
                    <a:pt x="27296" y="609671"/>
                    <a:pt x="0" y="582375"/>
                    <a:pt x="0" y="548704"/>
                  </a:cubicBezTo>
                  <a:lnTo>
                    <a:pt x="0" y="60967"/>
                  </a:lnTo>
                  <a:close/>
                </a:path>
              </a:pathLst>
            </a:custGeom>
            <a:solidFill>
              <a:srgbClr val="FF505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38572" tIns="38572" rIns="38572" bIns="38572" numCol="1" spcCol="1270" anchor="ctr" anchorCtr="0">
              <a:noAutofit/>
            </a:bodyPr>
            <a:lstStyle/>
            <a:p>
              <a:pPr algn="ctr" defTabSz="889000">
                <a:lnSpc>
                  <a:spcPct val="90000"/>
                </a:lnSpc>
                <a:spcBef>
                  <a:spcPct val="0"/>
                </a:spcBef>
                <a:spcAft>
                  <a:spcPct val="35000"/>
                </a:spcAft>
              </a:pPr>
              <a:r>
                <a:rPr lang="zh-CN" altLang="en-US" sz="2800" dirty="0">
                  <a:solidFill>
                    <a:schemeClr val="bg1"/>
                  </a:solidFill>
                  <a:latin typeface="DFKai-SB" panose="03000509000000000000" pitchFamily="65" charset="-120"/>
                  <a:ea typeface="DFKai-SB" panose="03000509000000000000" pitchFamily="65" charset="-120"/>
                </a:rPr>
                <a:t>世界各國共同的責任</a:t>
              </a:r>
            </a:p>
          </p:txBody>
        </p:sp>
      </p:grpSp>
      <p:sp>
        <p:nvSpPr>
          <p:cNvPr id="6" name="任意多边形: 形状 5"/>
          <p:cNvSpPr/>
          <p:nvPr/>
        </p:nvSpPr>
        <p:spPr>
          <a:xfrm>
            <a:off x="2702476" y="460045"/>
            <a:ext cx="6435323" cy="6180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90000"/>
              </a:lnSpc>
              <a:spcAft>
                <a:spcPct val="35000"/>
              </a:spcAft>
              <a:defRPr/>
            </a:pPr>
            <a:r>
              <a:rPr lang="zh-CN" altLang="en-US" sz="4000" b="1" dirty="0" smtClean="0">
                <a:solidFill>
                  <a:srgbClr val="FFFFFF"/>
                </a:solidFill>
                <a:latin typeface="DFKai-SB" panose="03000509000000000000" pitchFamily="65" charset="-120"/>
                <a:ea typeface="DFKai-SB" panose="03000509000000000000" pitchFamily="65" charset="-120"/>
              </a:rPr>
              <a:t>可</a:t>
            </a:r>
            <a:r>
              <a:rPr lang="zh-CN" altLang="en-US" sz="4000" b="1" dirty="0">
                <a:solidFill>
                  <a:srgbClr val="FFFFFF"/>
                </a:solidFill>
                <a:latin typeface="DFKai-SB" panose="03000509000000000000" pitchFamily="65" charset="-120"/>
                <a:ea typeface="DFKai-SB" panose="03000509000000000000" pitchFamily="65" charset="-120"/>
              </a:rPr>
              <a:t>持續</a:t>
            </a:r>
            <a:r>
              <a:rPr lang="zh-CN" altLang="en-US" sz="4000" b="1" dirty="0" smtClean="0">
                <a:solidFill>
                  <a:srgbClr val="FFFFFF"/>
                </a:solidFill>
                <a:latin typeface="DFKai-SB" panose="03000509000000000000" pitchFamily="65" charset="-120"/>
                <a:ea typeface="DFKai-SB" panose="03000509000000000000" pitchFamily="65" charset="-120"/>
              </a:rPr>
              <a:t>發展</a:t>
            </a:r>
            <a:r>
              <a:rPr lang="zh-TW" altLang="en-US" sz="4000" b="1" dirty="0" smtClean="0">
                <a:solidFill>
                  <a:srgbClr val="FFFFFF"/>
                </a:solidFill>
                <a:latin typeface="DFKai-SB" panose="03000509000000000000" pitchFamily="65" charset="-120"/>
                <a:ea typeface="DFKai-SB" panose="03000509000000000000" pitchFamily="65" charset="-120"/>
              </a:rPr>
              <a:t>的理念</a:t>
            </a:r>
            <a:endParaRPr lang="zh-CN" altLang="en-US" sz="4000" b="1" strike="sngStrike" dirty="0">
              <a:solidFill>
                <a:srgbClr val="FF0000"/>
              </a:solidFill>
              <a:latin typeface="DFKai-SB" panose="03000509000000000000" pitchFamily="65" charset="-120"/>
              <a:ea typeface="DFKai-SB" panose="03000509000000000000" pitchFamily="65" charset="-120"/>
            </a:endParaRPr>
          </a:p>
        </p:txBody>
      </p:sp>
      <p:sp>
        <p:nvSpPr>
          <p:cNvPr id="15" name="文本框 14"/>
          <p:cNvSpPr txBox="1"/>
          <p:nvPr/>
        </p:nvSpPr>
        <p:spPr>
          <a:xfrm>
            <a:off x="586137" y="1269928"/>
            <a:ext cx="10668000" cy="2485787"/>
          </a:xfrm>
          <a:prstGeom prst="round2DiagRect">
            <a:avLst/>
          </a:prstGeom>
          <a:solidFill>
            <a:srgbClr val="51BDC2">
              <a:alpha val="18000"/>
            </a:srgbClr>
          </a:solidFill>
        </p:spPr>
        <p:txBody>
          <a:bodyPr wrap="square">
            <a:spAutoFit/>
          </a:bodyPr>
          <a:lstStyle>
            <a:defPPr>
              <a:defRPr lang="en-US"/>
            </a:defPPr>
            <a:lvl1pPr indent="0" algn="ctr" defTabSz="914400">
              <a:lnSpc>
                <a:spcPct val="120000"/>
              </a:lnSpc>
              <a:spcBef>
                <a:spcPct val="20000"/>
              </a:spcBef>
              <a:buFont typeface="Arial" panose="020B0604020202020204" pitchFamily="34" charset="0"/>
              <a:buNone/>
              <a:defRPr sz="2800" b="1">
                <a:latin typeface="DFKai-SB" panose="03000509000000000000" pitchFamily="65" charset="-120"/>
                <a:ea typeface="DFKai-SB" panose="03000509000000000000" pitchFamily="65" charset="-120"/>
              </a:defRPr>
            </a:lvl1pPr>
            <a:lvl2pPr marL="742950" indent="-285750" defTabSz="914400">
              <a:spcBef>
                <a:spcPct val="20000"/>
              </a:spcBef>
              <a:buFont typeface="Arial" panose="020B0604020202020204" pitchFamily="34" charset="0"/>
              <a:buChar char="–"/>
              <a:defRPr sz="2800"/>
            </a:lvl2pPr>
            <a:lvl3pPr marL="1143000" indent="-228600" defTabSz="914400">
              <a:spcBef>
                <a:spcPct val="20000"/>
              </a:spcBef>
              <a:buFont typeface="Arial" panose="020B0604020202020204" pitchFamily="34" charset="0"/>
              <a:buChar char="•"/>
              <a:defRPr sz="2400"/>
            </a:lvl3pPr>
            <a:lvl4pPr marL="1600200" indent="-228600" defTabSz="914400">
              <a:spcBef>
                <a:spcPct val="20000"/>
              </a:spcBef>
              <a:buFont typeface="Arial" panose="020B0604020202020204" pitchFamily="34" charset="0"/>
              <a:buChar char="–"/>
              <a:defRPr sz="2000"/>
            </a:lvl4pPr>
            <a:lvl5pPr marL="2057400" indent="-228600" defTabSz="914400">
              <a:spcBef>
                <a:spcPct val="20000"/>
              </a:spcBef>
              <a:buFont typeface="Arial" panose="020B0604020202020204" pitchFamily="34" charset="0"/>
              <a:buChar char="»"/>
              <a:defRPr sz="2000"/>
            </a:lvl5pPr>
            <a:lvl6pPr marL="2514600" indent="-228600" defTabSz="914400">
              <a:spcBef>
                <a:spcPct val="20000"/>
              </a:spcBef>
              <a:buFont typeface="Arial" panose="020B0604020202020204" pitchFamily="34" charset="0"/>
              <a:buChar char="•"/>
              <a:defRPr sz="2000"/>
            </a:lvl6pPr>
            <a:lvl7pPr marL="2971800" indent="-228600" defTabSz="914400">
              <a:spcBef>
                <a:spcPct val="20000"/>
              </a:spcBef>
              <a:buFont typeface="Arial" panose="020B0604020202020204" pitchFamily="34" charset="0"/>
              <a:buChar char="•"/>
              <a:defRPr sz="2000"/>
            </a:lvl7pPr>
            <a:lvl8pPr marL="3429000" indent="-228600" defTabSz="914400">
              <a:spcBef>
                <a:spcPct val="20000"/>
              </a:spcBef>
              <a:buFont typeface="Arial" panose="020B0604020202020204" pitchFamily="34" charset="0"/>
              <a:buChar char="•"/>
              <a:defRPr sz="2000"/>
            </a:lvl8pPr>
            <a:lvl9pPr marL="3886200" indent="-228600" defTabSz="914400">
              <a:spcBef>
                <a:spcPct val="20000"/>
              </a:spcBef>
              <a:buFont typeface="Arial" panose="020B0604020202020204" pitchFamily="34" charset="0"/>
              <a:buChar char="•"/>
              <a:defRPr sz="2000"/>
            </a:lvl9pPr>
          </a:lstStyle>
          <a:p>
            <a:pPr lvl="0" algn="l">
              <a:lnSpc>
                <a:spcPct val="100000"/>
              </a:lnSpc>
              <a:spcBef>
                <a:spcPts val="0"/>
              </a:spcBef>
              <a:defRPr/>
            </a:pPr>
            <a:r>
              <a:rPr lang="en-US" altLang="zh-TW" b="0" dirty="0" smtClean="0">
                <a:latin typeface="Times New Roman" panose="02020603050405020304" pitchFamily="18" charset="0"/>
                <a:cs typeface="Times New Roman" panose="02020603050405020304" pitchFamily="18" charset="0"/>
              </a:rPr>
              <a:t>《</a:t>
            </a:r>
            <a:r>
              <a:rPr lang="zh-TW" altLang="en-US" b="0" dirty="0">
                <a:latin typeface="Times New Roman" panose="02020603050405020304" pitchFamily="18" charset="0"/>
                <a:cs typeface="Times New Roman" panose="02020603050405020304" pitchFamily="18" charset="0"/>
              </a:rPr>
              <a:t>我們共同的未來</a:t>
            </a:r>
            <a:r>
              <a:rPr lang="en-US" altLang="zh-TW" b="0" dirty="0" smtClean="0">
                <a:latin typeface="Times New Roman" panose="02020603050405020304" pitchFamily="18" charset="0"/>
                <a:cs typeface="Times New Roman" panose="02020603050405020304" pitchFamily="18" charset="0"/>
              </a:rPr>
              <a:t>》</a:t>
            </a:r>
            <a:r>
              <a:rPr lang="zh-TW" altLang="en-US" b="0" dirty="0" smtClean="0">
                <a:latin typeface="Times New Roman" panose="02020603050405020304" pitchFamily="18" charset="0"/>
                <a:cs typeface="Times New Roman" panose="02020603050405020304" pitchFamily="18" charset="0"/>
              </a:rPr>
              <a:t>首次</a:t>
            </a:r>
            <a:r>
              <a:rPr lang="zh-TW" altLang="en-US" b="0" dirty="0">
                <a:latin typeface="Times New Roman" panose="02020603050405020304" pitchFamily="18" charset="0"/>
                <a:cs typeface="Times New Roman" panose="02020603050405020304" pitchFamily="18" charset="0"/>
              </a:rPr>
              <a:t>明確提出了可持續發展的概念</a:t>
            </a:r>
            <a:r>
              <a:rPr lang="zh-TW" altLang="en-US" b="0" dirty="0" smtClean="0">
                <a:latin typeface="Times New Roman" panose="02020603050405020304" pitchFamily="18" charset="0"/>
                <a:cs typeface="Times New Roman" panose="02020603050405020304" pitchFamily="18" charset="0"/>
              </a:rPr>
              <a:t>，並將</a:t>
            </a:r>
            <a:r>
              <a:rPr lang="zh-TW" altLang="en-US" b="0" dirty="0">
                <a:latin typeface="Times New Roman" panose="02020603050405020304" pitchFamily="18" charset="0"/>
                <a:cs typeface="Times New Roman" panose="02020603050405020304" pitchFamily="18" charset="0"/>
              </a:rPr>
              <a:t>其定義爲</a:t>
            </a:r>
            <a:r>
              <a:rPr lang="zh-TW" altLang="en-US" b="0" dirty="0" smtClean="0">
                <a:latin typeface="Times New Roman" panose="02020603050405020304" pitchFamily="18" charset="0"/>
                <a:cs typeface="Times New Roman" panose="02020603050405020304" pitchFamily="18" charset="0"/>
              </a:rPr>
              <a:t>：既</a:t>
            </a:r>
            <a:r>
              <a:rPr lang="zh-TW" altLang="en-US" b="0" dirty="0">
                <a:latin typeface="Times New Roman" panose="02020603050405020304" pitchFamily="18" charset="0"/>
                <a:cs typeface="Times New Roman" panose="02020603050405020304" pitchFamily="18" charset="0"/>
              </a:rPr>
              <a:t>能滿足當代的需要，而同時又不損及後代滿足其需要的發展</a:t>
            </a:r>
            <a:r>
              <a:rPr lang="zh-TW" altLang="en-US" b="0" dirty="0" smtClean="0">
                <a:latin typeface="Times New Roman" panose="02020603050405020304" pitchFamily="18" charset="0"/>
                <a:cs typeface="Times New Roman" panose="02020603050405020304" pitchFamily="18" charset="0"/>
              </a:rPr>
              <a:t>模式。</a:t>
            </a:r>
            <a:r>
              <a:rPr lang="en-US" altLang="zh-TW" b="0" dirty="0">
                <a:latin typeface="Times New Roman" panose="02020603050405020304" pitchFamily="18" charset="0"/>
                <a:cs typeface="Times New Roman" panose="02020603050405020304" pitchFamily="18" charset="0"/>
              </a:rPr>
              <a:t>《</a:t>
            </a:r>
            <a:r>
              <a:rPr lang="zh-TW" altLang="en-US" b="0" dirty="0">
                <a:latin typeface="Times New Roman" panose="02020603050405020304" pitchFamily="18" charset="0"/>
                <a:cs typeface="Times New Roman" panose="02020603050405020304" pitchFamily="18" charset="0"/>
              </a:rPr>
              <a:t>變革我們的世界</a:t>
            </a:r>
            <a:r>
              <a:rPr lang="en-US" altLang="zh-TW" b="0" dirty="0">
                <a:latin typeface="Times New Roman" panose="02020603050405020304" pitchFamily="18" charset="0"/>
                <a:cs typeface="Times New Roman" panose="02020603050405020304" pitchFamily="18" charset="0"/>
              </a:rPr>
              <a:t>——2030</a:t>
            </a:r>
            <a:r>
              <a:rPr lang="zh-TW" altLang="en-US" b="0" dirty="0">
                <a:latin typeface="Times New Roman" panose="02020603050405020304" pitchFamily="18" charset="0"/>
                <a:cs typeface="Times New Roman" panose="02020603050405020304" pitchFamily="18" charset="0"/>
              </a:rPr>
              <a:t>年可持續發展議程</a:t>
            </a:r>
            <a:r>
              <a:rPr lang="en-US" altLang="zh-TW" b="0" dirty="0" smtClean="0">
                <a:latin typeface="Times New Roman" panose="02020603050405020304" pitchFamily="18" charset="0"/>
                <a:cs typeface="Times New Roman" panose="02020603050405020304" pitchFamily="18" charset="0"/>
              </a:rPr>
              <a:t>》</a:t>
            </a:r>
            <a:r>
              <a:rPr lang="zh-TW" altLang="en-US" b="0" dirty="0" smtClean="0">
                <a:latin typeface="Times New Roman" panose="02020603050405020304" pitchFamily="18" charset="0"/>
                <a:cs typeface="Times New Roman" panose="02020603050405020304" pitchFamily="18" charset="0"/>
              </a:rPr>
              <a:t>提出消除貧困、應對氣候變化、構建經濟增長和解決一系列社會需求的目標，進一步完善了可持續發展的內涵。</a:t>
            </a:r>
            <a:endParaRPr lang="zh-TW" altLang="en-US" b="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0354154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4294967295"/>
          </p:nvPr>
        </p:nvSpPr>
        <p:spPr>
          <a:xfrm>
            <a:off x="765191" y="1054487"/>
            <a:ext cx="10734040" cy="1397792"/>
          </a:xfrm>
          <a:prstGeom prst="rect">
            <a:avLst/>
          </a:prstGeom>
          <a:solidFill>
            <a:schemeClr val="accent6">
              <a:lumMod val="20000"/>
              <a:lumOff val="80000"/>
            </a:schemeClr>
          </a:solidFill>
          <a:ln w="38100">
            <a:solidFill>
              <a:srgbClr val="FFC000"/>
            </a:solidFill>
          </a:ln>
        </p:spPr>
        <p:txBody>
          <a:bodyPr>
            <a:noAutofit/>
          </a:bodyPr>
          <a:lstStyle/>
          <a:p>
            <a:pPr marL="0" indent="0">
              <a:lnSpc>
                <a:spcPct val="100000"/>
              </a:lnSpc>
              <a:buNone/>
            </a:pPr>
            <a:r>
              <a:rPr lang="zh-CN" altLang="en-US" dirty="0" smtClean="0">
                <a:latin typeface="DFKai-SB" panose="03000509000000000000" pitchFamily="65" charset="-120"/>
                <a:ea typeface="DFKai-SB" panose="03000509000000000000" pitchFamily="65" charset="-120"/>
              </a:rPr>
              <a:t>可</a:t>
            </a:r>
            <a:r>
              <a:rPr lang="zh-CN" altLang="en-US" dirty="0">
                <a:latin typeface="DFKai-SB" panose="03000509000000000000" pitchFamily="65" charset="-120"/>
                <a:ea typeface="DFKai-SB" panose="03000509000000000000" pitchFamily="65" charset="-120"/>
              </a:rPr>
              <a:t>持續發展必</a:t>
            </a:r>
            <a:r>
              <a:rPr lang="zh-CN" altLang="en-US" dirty="0" smtClean="0">
                <a:latin typeface="DFKai-SB" panose="03000509000000000000" pitchFamily="65" charset="-120"/>
                <a:ea typeface="DFKai-SB" panose="03000509000000000000" pitchFamily="65" charset="-120"/>
              </a:rPr>
              <a:t>須以</a:t>
            </a:r>
            <a:r>
              <a:rPr lang="zh-CN" altLang="en-US" dirty="0">
                <a:latin typeface="DFKai-SB" panose="03000509000000000000" pitchFamily="65" charset="-120"/>
                <a:ea typeface="DFKai-SB" panose="03000509000000000000" pitchFamily="65" charset="-120"/>
              </a:rPr>
              <a:t>人為</a:t>
            </a:r>
            <a:r>
              <a:rPr lang="zh-CN" altLang="en-US" dirty="0" smtClean="0">
                <a:latin typeface="DFKai-SB" panose="03000509000000000000" pitchFamily="65" charset="-120"/>
                <a:ea typeface="DFKai-SB" panose="03000509000000000000" pitchFamily="65" charset="-120"/>
              </a:rPr>
              <a:t>核心，</a:t>
            </a:r>
            <a:r>
              <a:rPr lang="zh-CN" altLang="en-US" dirty="0">
                <a:latin typeface="DFKai-SB" panose="03000509000000000000" pitchFamily="65" charset="-120"/>
                <a:ea typeface="DFKai-SB" panose="03000509000000000000" pitchFamily="65" charset="-120"/>
              </a:rPr>
              <a:t>堅持共同發展和公平發展，保障當代</a:t>
            </a:r>
            <a:r>
              <a:rPr lang="zh-CN" altLang="en-US" dirty="0" smtClean="0">
                <a:latin typeface="DFKai-SB" panose="03000509000000000000" pitchFamily="65" charset="-120"/>
                <a:ea typeface="DFKai-SB" panose="03000509000000000000" pitchFamily="65" charset="-120"/>
              </a:rPr>
              <a:t>人的</a:t>
            </a:r>
            <a:r>
              <a:rPr lang="zh-CN" altLang="en-US" dirty="0">
                <a:latin typeface="DFKai-SB" panose="03000509000000000000" pitchFamily="65" charset="-120"/>
                <a:ea typeface="DFKai-SB" panose="03000509000000000000" pitchFamily="65" charset="-120"/>
              </a:rPr>
              <a:t>代內公平和區際公平，保障當代人和後代人之間的代際公平。</a:t>
            </a:r>
          </a:p>
        </p:txBody>
      </p:sp>
      <p:grpSp>
        <p:nvGrpSpPr>
          <p:cNvPr id="71" name="组合 70"/>
          <p:cNvGrpSpPr/>
          <p:nvPr/>
        </p:nvGrpSpPr>
        <p:grpSpPr>
          <a:xfrm>
            <a:off x="765192" y="2709122"/>
            <a:ext cx="10734039" cy="3965169"/>
            <a:chOff x="1924007" y="2640446"/>
            <a:chExt cx="8729197" cy="3542487"/>
          </a:xfrm>
        </p:grpSpPr>
        <p:sp>
          <p:nvSpPr>
            <p:cNvPr id="70" name="Rounded Rectangle 141"/>
            <p:cNvSpPr/>
            <p:nvPr/>
          </p:nvSpPr>
          <p:spPr bwMode="auto">
            <a:xfrm>
              <a:off x="1924007" y="2640446"/>
              <a:ext cx="8729197" cy="3542487"/>
            </a:xfrm>
            <a:prstGeom prst="roundRect">
              <a:avLst>
                <a:gd name="adj" fmla="val 0"/>
              </a:avLst>
            </a:prstGeom>
            <a:solidFill>
              <a:schemeClr val="bg1"/>
            </a:solidFill>
            <a:ln w="9525" cap="flat" cmpd="sng" algn="ctr">
              <a:solidFill>
                <a:srgbClr val="59585A">
                  <a:shade val="95000"/>
                  <a:satMod val="105000"/>
                </a:srgbClr>
              </a:solidFill>
              <a:prstDash val="solid"/>
              <a:headEnd type="none" w="med" len="med"/>
              <a:tailEnd type="none" w="med" len="med"/>
            </a:ln>
            <a:effectLst>
              <a:outerShdw blurRad="40000" dist="23000" dir="5400000" rotWithShape="0">
                <a:srgbClr val="000000">
                  <a:alpha val="35000"/>
                </a:srgbClr>
              </a:outerShdw>
            </a:effectLst>
          </p:spPr>
          <p:txBody>
            <a:bodyPr vert="horz" wrap="square" lIns="91436" tIns="45718" rIns="91436" bIns="45718" numCol="1" rtlCol="0" anchor="ctr" anchorCtr="0" compatLnSpc="1"/>
            <a:lstStyle/>
            <a:p>
              <a:pPr marL="0" marR="0" lvl="0" indent="0" algn="ctr" defTabSz="914400" eaLnBrk="1" fontAlgn="base" latinLnBrk="0" hangingPunct="1">
                <a:lnSpc>
                  <a:spcPct val="100000"/>
                </a:lnSpc>
                <a:spcBef>
                  <a:spcPct val="0"/>
                </a:spcBef>
                <a:spcAft>
                  <a:spcPct val="0"/>
                </a:spcAft>
                <a:buClrTx/>
                <a:buSzTx/>
                <a:buFontTx/>
                <a:buNone/>
                <a:defRPr/>
              </a:pPr>
              <a:endParaRPr kumimoji="0" lang="en-US" sz="2200" b="0" i="0" u="none" strike="noStrike" kern="0" cap="none" spc="0" normalizeH="0" baseline="0" noProof="0" dirty="0">
                <a:ln>
                  <a:noFill/>
                </a:ln>
                <a:gradFill>
                  <a:gsLst>
                    <a:gs pos="0">
                      <a:srgbClr val="FFFFFF"/>
                    </a:gs>
                    <a:gs pos="100000">
                      <a:srgbClr val="FFFFFF"/>
                    </a:gs>
                  </a:gsLst>
                  <a:lin ang="5400000" scaled="0"/>
                </a:gradFill>
                <a:effectLst/>
                <a:uLnTx/>
                <a:uFillTx/>
                <a:latin typeface="Microsoft JhengHei" panose="020B0604030504040204" pitchFamily="34" charset="-120"/>
                <a:ea typeface="Microsoft JhengHei" panose="020B0604030504040204" pitchFamily="34" charset="-120"/>
              </a:endParaRPr>
            </a:p>
          </p:txBody>
        </p:sp>
        <p:grpSp>
          <p:nvGrpSpPr>
            <p:cNvPr id="69" name="组合 68"/>
            <p:cNvGrpSpPr/>
            <p:nvPr/>
          </p:nvGrpSpPr>
          <p:grpSpPr>
            <a:xfrm>
              <a:off x="2502611" y="2682863"/>
              <a:ext cx="7554937" cy="3150339"/>
              <a:chOff x="2129749" y="2536220"/>
              <a:chExt cx="7554937" cy="3150339"/>
            </a:xfrm>
          </p:grpSpPr>
          <p:grpSp>
            <p:nvGrpSpPr>
              <p:cNvPr id="62" name="组合 61"/>
              <p:cNvGrpSpPr/>
              <p:nvPr/>
            </p:nvGrpSpPr>
            <p:grpSpPr>
              <a:xfrm>
                <a:off x="2129749" y="2538330"/>
                <a:ext cx="2350455" cy="893694"/>
                <a:chOff x="2129749" y="2588019"/>
                <a:chExt cx="2350455" cy="893694"/>
              </a:xfrm>
            </p:grpSpPr>
            <p:sp>
              <p:nvSpPr>
                <p:cNvPr id="54" name="矩形: 圆角 10"/>
                <p:cNvSpPr/>
                <p:nvPr/>
              </p:nvSpPr>
              <p:spPr>
                <a:xfrm>
                  <a:off x="2129749" y="2593840"/>
                  <a:ext cx="2350455" cy="887873"/>
                </a:xfrm>
                <a:prstGeom prst="roundRect">
                  <a:avLst>
                    <a:gd name="adj" fmla="val 50000"/>
                  </a:avLst>
                </a:prstGeom>
                <a:solidFill>
                  <a:srgbClr val="0070C0"/>
                </a:solidFill>
                <a:ln w="57150" cap="flat" cmpd="sng" algn="ctr">
                  <a:solidFill>
                    <a:srgbClr val="F7EFE6"/>
                  </a:solidFill>
                  <a:prstDash val="solid"/>
                  <a:miter lim="800000"/>
                </a:ln>
                <a:effectLst/>
              </p:spPr>
              <p:txBody>
                <a:bodyPr spcFirstLastPara="0" vert="horz" wrap="square" lIns="270566" tIns="31703" rIns="270566" bIns="31703" numCol="1" spcCol="1270" anchor="ctr" anchorCtr="0">
                  <a:noAutofit/>
                </a:bodyPr>
                <a:lstStyle/>
                <a:p>
                  <a:pPr marL="0" marR="0" lvl="0" indent="0" defTabSz="977900" eaLnBrk="1" fontAlgn="auto" latinLnBrk="0" hangingPunct="1">
                    <a:lnSpc>
                      <a:spcPct val="90000"/>
                    </a:lnSpc>
                    <a:spcBef>
                      <a:spcPct val="0"/>
                    </a:spcBef>
                    <a:spcAft>
                      <a:spcPct val="35000"/>
                    </a:spcAft>
                    <a:buClrTx/>
                    <a:buSzTx/>
                    <a:buFontTx/>
                    <a:buNone/>
                    <a:defRPr/>
                  </a:pPr>
                  <a:endParaRPr kumimoji="0" lang="zh-CN" altLang="en-US" sz="1400" b="0" i="0" u="none" strike="noStrike" kern="0" cap="none" spc="0" normalizeH="0" baseline="0" noProof="0">
                    <a:ln>
                      <a:noFill/>
                    </a:ln>
                    <a:solidFill>
                      <a:srgbClr val="FFFFFF"/>
                    </a:solidFill>
                    <a:effectLst/>
                    <a:uLnTx/>
                    <a:uFillTx/>
                    <a:latin typeface="Microsoft JhengHei" panose="020B0604030504040204" pitchFamily="34" charset="-120"/>
                    <a:ea typeface="Microsoft JhengHei" panose="020B0604030504040204" pitchFamily="34" charset="-120"/>
                  </a:endParaRPr>
                </a:p>
              </p:txBody>
            </p:sp>
            <p:sp>
              <p:nvSpPr>
                <p:cNvPr id="55" name="矩形 54"/>
                <p:cNvSpPr/>
                <p:nvPr/>
              </p:nvSpPr>
              <p:spPr>
                <a:xfrm>
                  <a:off x="2346833" y="2588019"/>
                  <a:ext cx="1976476" cy="824904"/>
                </a:xfrm>
                <a:prstGeom prst="rect">
                  <a:avLst/>
                </a:prstGeom>
              </p:spPr>
              <p:txBody>
                <a:bodyPr wrap="square">
                  <a:spAutoFit/>
                  <a:scene3d>
                    <a:camera prst="orthographicFront"/>
                    <a:lightRig rig="threePt" dir="t"/>
                  </a:scene3d>
                  <a:sp3d contourW="12700"/>
                </a:bodyPr>
                <a:lstStyle/>
                <a:p>
                  <a:pPr lvl="0" algn="ctr" defTabSz="1466850">
                    <a:lnSpc>
                      <a:spcPct val="90000"/>
                    </a:lnSpc>
                    <a:spcBef>
                      <a:spcPct val="0"/>
                    </a:spcBef>
                    <a:spcAft>
                      <a:spcPct val="35000"/>
                    </a:spcAft>
                  </a:pPr>
                  <a:r>
                    <a:rPr lang="zh-CN" altLang="en-US" sz="2000" b="1" kern="1200"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代內</a:t>
                  </a:r>
                  <a:r>
                    <a:rPr lang="zh-CN" altLang="en-US" sz="2000" b="1" kern="1200" dirty="0" smtClean="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公平</a:t>
                  </a:r>
                  <a:r>
                    <a:rPr lang="en-US" altLang="zh-TW" sz="2000" b="1" kern="1200" dirty="0" smtClean="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a:t>
                  </a:r>
                  <a:r>
                    <a:rPr lang="en-US" altLang="zh-TW" sz="2000" b="1" dirty="0" smtClean="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Intra</a:t>
                  </a:r>
                  <a:r>
                    <a:rPr lang="en-US" altLang="zh-CN" sz="2000" b="1" dirty="0" smtClean="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a:t>
                  </a:r>
                  <a:r>
                    <a:rPr lang="en-US" altLang="zh-TW" sz="2000" b="1" dirty="0" smtClean="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generation </a:t>
                  </a:r>
                  <a:r>
                    <a:rPr lang="en-US" altLang="zh-TW" sz="2000" b="1"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Equitable)</a:t>
                  </a:r>
                  <a:endParaRPr lang="zh-CN" altLang="en-US" sz="2000" b="1" kern="1200"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endParaRPr>
                </a:p>
              </p:txBody>
            </p:sp>
          </p:grpSp>
          <p:grpSp>
            <p:nvGrpSpPr>
              <p:cNvPr id="68" name="组合 67"/>
              <p:cNvGrpSpPr/>
              <p:nvPr/>
            </p:nvGrpSpPr>
            <p:grpSpPr>
              <a:xfrm>
                <a:off x="2186004" y="3342528"/>
                <a:ext cx="2245783" cy="2344031"/>
                <a:chOff x="2186004" y="3342528"/>
                <a:chExt cx="2245783" cy="2344031"/>
              </a:xfrm>
            </p:grpSpPr>
            <p:grpSp>
              <p:nvGrpSpPr>
                <p:cNvPr id="47" name="组合 46"/>
                <p:cNvGrpSpPr/>
                <p:nvPr/>
              </p:nvGrpSpPr>
              <p:grpSpPr>
                <a:xfrm>
                  <a:off x="2186004" y="3342528"/>
                  <a:ext cx="2237950" cy="2344031"/>
                  <a:chOff x="2186004" y="3342528"/>
                  <a:chExt cx="2237950" cy="2344031"/>
                </a:xfrm>
              </p:grpSpPr>
              <p:sp>
                <p:nvSpPr>
                  <p:cNvPr id="41" name="직사각형 79"/>
                  <p:cNvSpPr/>
                  <p:nvPr/>
                </p:nvSpPr>
                <p:spPr>
                  <a:xfrm>
                    <a:off x="2186004" y="3696912"/>
                    <a:ext cx="2237946" cy="1989647"/>
                  </a:xfrm>
                  <a:prstGeom prst="rect">
                    <a:avLst/>
                  </a:prstGeom>
                  <a:solidFill>
                    <a:srgbClr val="C3F1D2"/>
                  </a:solidFill>
                  <a:ln w="9525" cap="flat" cmpd="sng" algn="ctr">
                    <a:solidFill>
                      <a:srgbClr val="099DDB"/>
                    </a:solidFill>
                    <a:prstDash val="solid"/>
                  </a:ln>
                  <a:effectLst/>
                </p:spPr>
                <p:txBody>
                  <a:bodyPr anchor="ctr"/>
                  <a:lstStyle>
                    <a:lvl1pPr eaLnBrk="0" hangingPunct="0">
                      <a:defRPr kumimoji="1">
                        <a:solidFill>
                          <a:schemeClr val="tx1"/>
                        </a:solidFill>
                        <a:latin typeface="Gulim" panose="020B0600000101010101" pitchFamily="34" charset="-127"/>
                        <a:ea typeface="Gulim" panose="020B0600000101010101" pitchFamily="34" charset="-127"/>
                      </a:defRPr>
                    </a:lvl1pPr>
                    <a:lvl2pPr marL="742950" indent="-285750" eaLnBrk="0" hangingPunct="0">
                      <a:defRPr kumimoji="1">
                        <a:solidFill>
                          <a:schemeClr val="tx1"/>
                        </a:solidFill>
                        <a:latin typeface="Gulim" panose="020B0600000101010101" pitchFamily="34" charset="-127"/>
                        <a:ea typeface="Gulim" panose="020B0600000101010101" pitchFamily="34" charset="-127"/>
                      </a:defRPr>
                    </a:lvl2pPr>
                    <a:lvl3pPr marL="1143000" indent="-228600" eaLnBrk="0" hangingPunct="0">
                      <a:defRPr kumimoji="1">
                        <a:solidFill>
                          <a:schemeClr val="tx1"/>
                        </a:solidFill>
                        <a:latin typeface="Gulim" panose="020B0600000101010101" pitchFamily="34" charset="-127"/>
                        <a:ea typeface="Gulim" panose="020B0600000101010101" pitchFamily="34" charset="-127"/>
                      </a:defRPr>
                    </a:lvl3pPr>
                    <a:lvl4pPr marL="1600200" indent="-228600" eaLnBrk="0" hangingPunct="0">
                      <a:defRPr kumimoji="1">
                        <a:solidFill>
                          <a:schemeClr val="tx1"/>
                        </a:solidFill>
                        <a:latin typeface="Gulim" panose="020B0600000101010101" pitchFamily="34" charset="-127"/>
                        <a:ea typeface="Gulim" panose="020B0600000101010101" pitchFamily="34" charset="-127"/>
                      </a:defRPr>
                    </a:lvl4pPr>
                    <a:lvl5pPr marL="2057400" indent="-228600" eaLnBrk="0" hangingPunct="0">
                      <a:defRPr kumimoji="1">
                        <a:solidFill>
                          <a:schemeClr val="tx1"/>
                        </a:solidFill>
                        <a:latin typeface="Gulim" panose="020B0600000101010101" pitchFamily="34" charset="-127"/>
                        <a:ea typeface="Gulim" panose="020B0600000101010101" pitchFamily="34" charset="-127"/>
                      </a:defRPr>
                    </a:lvl5pPr>
                    <a:lvl6pPr marL="2514600" indent="-228600" eaLnBrk="0" fontAlgn="base" latinLnBrk="1" hangingPunct="0">
                      <a:spcBef>
                        <a:spcPct val="0"/>
                      </a:spcBef>
                      <a:spcAft>
                        <a:spcPct val="0"/>
                      </a:spcAft>
                      <a:defRPr kumimoji="1">
                        <a:solidFill>
                          <a:schemeClr val="tx1"/>
                        </a:solidFill>
                        <a:latin typeface="Gulim" panose="020B0600000101010101" pitchFamily="34" charset="-127"/>
                        <a:ea typeface="Gulim" panose="020B0600000101010101" pitchFamily="34" charset="-127"/>
                      </a:defRPr>
                    </a:lvl6pPr>
                    <a:lvl7pPr marL="2971800" indent="-228600" eaLnBrk="0" fontAlgn="base" latinLnBrk="1" hangingPunct="0">
                      <a:spcBef>
                        <a:spcPct val="0"/>
                      </a:spcBef>
                      <a:spcAft>
                        <a:spcPct val="0"/>
                      </a:spcAft>
                      <a:defRPr kumimoji="1">
                        <a:solidFill>
                          <a:schemeClr val="tx1"/>
                        </a:solidFill>
                        <a:latin typeface="Gulim" panose="020B0600000101010101" pitchFamily="34" charset="-127"/>
                        <a:ea typeface="Gulim" panose="020B0600000101010101" pitchFamily="34" charset="-127"/>
                      </a:defRPr>
                    </a:lvl7pPr>
                    <a:lvl8pPr marL="3429000" indent="-228600" eaLnBrk="0" fontAlgn="base" latinLnBrk="1" hangingPunct="0">
                      <a:spcBef>
                        <a:spcPct val="0"/>
                      </a:spcBef>
                      <a:spcAft>
                        <a:spcPct val="0"/>
                      </a:spcAft>
                      <a:defRPr kumimoji="1">
                        <a:solidFill>
                          <a:schemeClr val="tx1"/>
                        </a:solidFill>
                        <a:latin typeface="Gulim" panose="020B0600000101010101" pitchFamily="34" charset="-127"/>
                        <a:ea typeface="Gulim" panose="020B0600000101010101" pitchFamily="34" charset="-127"/>
                      </a:defRPr>
                    </a:lvl8pPr>
                    <a:lvl9pPr marL="3886200" indent="-228600" eaLnBrk="0" fontAlgn="base" latinLnBrk="1" hangingPunct="0">
                      <a:spcBef>
                        <a:spcPct val="0"/>
                      </a:spcBef>
                      <a:spcAft>
                        <a:spcPct val="0"/>
                      </a:spcAft>
                      <a:defRPr kumimoji="1">
                        <a:solidFill>
                          <a:schemeClr val="tx1"/>
                        </a:solidFill>
                        <a:latin typeface="Gulim" panose="020B0600000101010101" pitchFamily="34" charset="-127"/>
                        <a:ea typeface="Gulim" panose="020B0600000101010101" pitchFamily="34" charset="-127"/>
                      </a:defRPr>
                    </a:lvl9pPr>
                  </a:lstStyle>
                  <a:p>
                    <a:pPr marL="0" marR="0" lvl="0" indent="0" algn="ctr" defTabSz="914400" rtl="0" eaLnBrk="1" fontAlgn="base" latinLnBrk="1" hangingPunct="1">
                      <a:lnSpc>
                        <a:spcPct val="100000"/>
                      </a:lnSpc>
                      <a:spcBef>
                        <a:spcPct val="0"/>
                      </a:spcBef>
                      <a:spcAft>
                        <a:spcPct val="0"/>
                      </a:spcAft>
                      <a:buClrTx/>
                      <a:buSzTx/>
                      <a:buFontTx/>
                      <a:buNone/>
                      <a:defRPr/>
                    </a:pPr>
                    <a:endParaRPr kumimoji="0" lang="ko-KR" altLang="en-US" sz="1800" b="0" i="0" u="none" strike="noStrike" kern="1200" cap="none" spc="0" normalizeH="0" baseline="0" noProof="0">
                      <a:ln>
                        <a:noFill/>
                      </a:ln>
                      <a:solidFill>
                        <a:srgbClr val="FFFFFF"/>
                      </a:solidFill>
                      <a:effectLst/>
                      <a:uLnTx/>
                      <a:uFillTx/>
                      <a:latin typeface="Microsoft JhengHei" panose="020B0604030504040204" pitchFamily="34" charset="-120"/>
                      <a:ea typeface="Malgun Gothic" panose="020B0503020000020004" pitchFamily="34" charset="-127"/>
                    </a:endParaRPr>
                  </a:p>
                </p:txBody>
              </p:sp>
              <p:sp>
                <p:nvSpPr>
                  <p:cNvPr id="42" name="직사각형 80"/>
                  <p:cNvSpPr/>
                  <p:nvPr/>
                </p:nvSpPr>
                <p:spPr>
                  <a:xfrm>
                    <a:off x="2186008" y="3342528"/>
                    <a:ext cx="2237946" cy="2113082"/>
                  </a:xfrm>
                  <a:prstGeom prst="rect">
                    <a:avLst/>
                  </a:prstGeom>
                  <a:gradFill>
                    <a:gsLst>
                      <a:gs pos="100000">
                        <a:schemeClr val="bg1">
                          <a:alpha val="20000"/>
                        </a:schemeClr>
                      </a:gs>
                      <a:gs pos="0">
                        <a:schemeClr val="bg1">
                          <a:alpha val="50000"/>
                        </a:schemeClr>
                      </a:gs>
                    </a:gsLst>
                    <a:lin ang="5400000" scaled="0"/>
                  </a:gradFill>
                  <a:ln w="9525" cap="flat" cmpd="sng" algn="ctr">
                    <a:noFill/>
                    <a:prstDash val="solid"/>
                  </a:ln>
                  <a:effectLst/>
                </p:spPr>
                <p:txBody>
                  <a:bodyPr anchor="ctr"/>
                  <a:lstStyle>
                    <a:lvl1pPr eaLnBrk="0" hangingPunct="0">
                      <a:defRPr kumimoji="1">
                        <a:solidFill>
                          <a:schemeClr val="tx1"/>
                        </a:solidFill>
                        <a:latin typeface="Gulim" panose="020B0600000101010101" pitchFamily="34" charset="-127"/>
                        <a:ea typeface="Gulim" panose="020B0600000101010101" pitchFamily="34" charset="-127"/>
                      </a:defRPr>
                    </a:lvl1pPr>
                    <a:lvl2pPr marL="742950" indent="-285750" eaLnBrk="0" hangingPunct="0">
                      <a:defRPr kumimoji="1">
                        <a:solidFill>
                          <a:schemeClr val="tx1"/>
                        </a:solidFill>
                        <a:latin typeface="Gulim" panose="020B0600000101010101" pitchFamily="34" charset="-127"/>
                        <a:ea typeface="Gulim" panose="020B0600000101010101" pitchFamily="34" charset="-127"/>
                      </a:defRPr>
                    </a:lvl2pPr>
                    <a:lvl3pPr marL="1143000" indent="-228600" eaLnBrk="0" hangingPunct="0">
                      <a:defRPr kumimoji="1">
                        <a:solidFill>
                          <a:schemeClr val="tx1"/>
                        </a:solidFill>
                        <a:latin typeface="Gulim" panose="020B0600000101010101" pitchFamily="34" charset="-127"/>
                        <a:ea typeface="Gulim" panose="020B0600000101010101" pitchFamily="34" charset="-127"/>
                      </a:defRPr>
                    </a:lvl3pPr>
                    <a:lvl4pPr marL="1600200" indent="-228600" eaLnBrk="0" hangingPunct="0">
                      <a:defRPr kumimoji="1">
                        <a:solidFill>
                          <a:schemeClr val="tx1"/>
                        </a:solidFill>
                        <a:latin typeface="Gulim" panose="020B0600000101010101" pitchFamily="34" charset="-127"/>
                        <a:ea typeface="Gulim" panose="020B0600000101010101" pitchFamily="34" charset="-127"/>
                      </a:defRPr>
                    </a:lvl4pPr>
                    <a:lvl5pPr marL="2057400" indent="-228600" eaLnBrk="0" hangingPunct="0">
                      <a:defRPr kumimoji="1">
                        <a:solidFill>
                          <a:schemeClr val="tx1"/>
                        </a:solidFill>
                        <a:latin typeface="Gulim" panose="020B0600000101010101" pitchFamily="34" charset="-127"/>
                        <a:ea typeface="Gulim" panose="020B0600000101010101" pitchFamily="34" charset="-127"/>
                      </a:defRPr>
                    </a:lvl5pPr>
                    <a:lvl6pPr marL="2514600" indent="-228600" eaLnBrk="0" fontAlgn="base" latinLnBrk="1" hangingPunct="0">
                      <a:spcBef>
                        <a:spcPct val="0"/>
                      </a:spcBef>
                      <a:spcAft>
                        <a:spcPct val="0"/>
                      </a:spcAft>
                      <a:defRPr kumimoji="1">
                        <a:solidFill>
                          <a:schemeClr val="tx1"/>
                        </a:solidFill>
                        <a:latin typeface="Gulim" panose="020B0600000101010101" pitchFamily="34" charset="-127"/>
                        <a:ea typeface="Gulim" panose="020B0600000101010101" pitchFamily="34" charset="-127"/>
                      </a:defRPr>
                    </a:lvl6pPr>
                    <a:lvl7pPr marL="2971800" indent="-228600" eaLnBrk="0" fontAlgn="base" latinLnBrk="1" hangingPunct="0">
                      <a:spcBef>
                        <a:spcPct val="0"/>
                      </a:spcBef>
                      <a:spcAft>
                        <a:spcPct val="0"/>
                      </a:spcAft>
                      <a:defRPr kumimoji="1">
                        <a:solidFill>
                          <a:schemeClr val="tx1"/>
                        </a:solidFill>
                        <a:latin typeface="Gulim" panose="020B0600000101010101" pitchFamily="34" charset="-127"/>
                        <a:ea typeface="Gulim" panose="020B0600000101010101" pitchFamily="34" charset="-127"/>
                      </a:defRPr>
                    </a:lvl7pPr>
                    <a:lvl8pPr marL="3429000" indent="-228600" eaLnBrk="0" fontAlgn="base" latinLnBrk="1" hangingPunct="0">
                      <a:spcBef>
                        <a:spcPct val="0"/>
                      </a:spcBef>
                      <a:spcAft>
                        <a:spcPct val="0"/>
                      </a:spcAft>
                      <a:defRPr kumimoji="1">
                        <a:solidFill>
                          <a:schemeClr val="tx1"/>
                        </a:solidFill>
                        <a:latin typeface="Gulim" panose="020B0600000101010101" pitchFamily="34" charset="-127"/>
                        <a:ea typeface="Gulim" panose="020B0600000101010101" pitchFamily="34" charset="-127"/>
                      </a:defRPr>
                    </a:lvl8pPr>
                    <a:lvl9pPr marL="3886200" indent="-228600" eaLnBrk="0" fontAlgn="base" latinLnBrk="1" hangingPunct="0">
                      <a:spcBef>
                        <a:spcPct val="0"/>
                      </a:spcBef>
                      <a:spcAft>
                        <a:spcPct val="0"/>
                      </a:spcAft>
                      <a:defRPr kumimoji="1">
                        <a:solidFill>
                          <a:schemeClr val="tx1"/>
                        </a:solidFill>
                        <a:latin typeface="Gulim" panose="020B0600000101010101" pitchFamily="34" charset="-127"/>
                        <a:ea typeface="Gulim" panose="020B0600000101010101" pitchFamily="34" charset="-127"/>
                      </a:defRPr>
                    </a:lvl9pPr>
                  </a:lstStyle>
                  <a:p>
                    <a:pPr marL="0" marR="0" lvl="0" indent="0" algn="ctr" defTabSz="914400" rtl="0" eaLnBrk="1" fontAlgn="base" latinLnBrk="1" hangingPunct="1">
                      <a:lnSpc>
                        <a:spcPct val="100000"/>
                      </a:lnSpc>
                      <a:spcBef>
                        <a:spcPct val="0"/>
                      </a:spcBef>
                      <a:spcAft>
                        <a:spcPct val="0"/>
                      </a:spcAft>
                      <a:buClrTx/>
                      <a:buSzTx/>
                      <a:buFontTx/>
                      <a:buNone/>
                      <a:defRPr/>
                    </a:pPr>
                    <a:endParaRPr kumimoji="0" lang="ko-KR" altLang="en-US" sz="1800" b="0" i="0" u="none" strike="noStrike" kern="1200" cap="none" spc="0" normalizeH="0" baseline="0" noProof="0">
                      <a:ln>
                        <a:noFill/>
                      </a:ln>
                      <a:solidFill>
                        <a:srgbClr val="FFFFFF"/>
                      </a:solidFill>
                      <a:effectLst/>
                      <a:uLnTx/>
                      <a:uFillTx/>
                      <a:latin typeface="Microsoft JhengHei" panose="020B0604030504040204" pitchFamily="34" charset="-120"/>
                      <a:ea typeface="Malgun Gothic" panose="020B0503020000020004" pitchFamily="34" charset="-127"/>
                    </a:endParaRPr>
                  </a:p>
                </p:txBody>
              </p:sp>
            </p:grpSp>
            <p:sp>
              <p:nvSpPr>
                <p:cNvPr id="56" name="任意多边形: 形状 55"/>
                <p:cNvSpPr/>
                <p:nvPr/>
              </p:nvSpPr>
              <p:spPr>
                <a:xfrm>
                  <a:off x="2299169" y="3613149"/>
                  <a:ext cx="2132618" cy="2007913"/>
                </a:xfrm>
                <a:custGeom>
                  <a:avLst/>
                  <a:gdLst>
                    <a:gd name="connsiteX0" fmla="*/ 0 w 1648420"/>
                    <a:gd name="connsiteY0" fmla="*/ 164842 h 2007913"/>
                    <a:gd name="connsiteX1" fmla="*/ 164842 w 1648420"/>
                    <a:gd name="connsiteY1" fmla="*/ 0 h 2007913"/>
                    <a:gd name="connsiteX2" fmla="*/ 1483578 w 1648420"/>
                    <a:gd name="connsiteY2" fmla="*/ 0 h 2007913"/>
                    <a:gd name="connsiteX3" fmla="*/ 1648420 w 1648420"/>
                    <a:gd name="connsiteY3" fmla="*/ 164842 h 2007913"/>
                    <a:gd name="connsiteX4" fmla="*/ 1648420 w 1648420"/>
                    <a:gd name="connsiteY4" fmla="*/ 1843071 h 2007913"/>
                    <a:gd name="connsiteX5" fmla="*/ 1483578 w 1648420"/>
                    <a:gd name="connsiteY5" fmla="*/ 2007913 h 2007913"/>
                    <a:gd name="connsiteX6" fmla="*/ 164842 w 1648420"/>
                    <a:gd name="connsiteY6" fmla="*/ 2007913 h 2007913"/>
                    <a:gd name="connsiteX7" fmla="*/ 0 w 1648420"/>
                    <a:gd name="connsiteY7" fmla="*/ 1843071 h 2007913"/>
                    <a:gd name="connsiteX8" fmla="*/ 0 w 1648420"/>
                    <a:gd name="connsiteY8" fmla="*/ 164842 h 2007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48420" h="2007913">
                      <a:moveTo>
                        <a:pt x="0" y="164842"/>
                      </a:moveTo>
                      <a:cubicBezTo>
                        <a:pt x="0" y="73802"/>
                        <a:pt x="73802" y="0"/>
                        <a:pt x="164842" y="0"/>
                      </a:cubicBezTo>
                      <a:lnTo>
                        <a:pt x="1483578" y="0"/>
                      </a:lnTo>
                      <a:cubicBezTo>
                        <a:pt x="1574618" y="0"/>
                        <a:pt x="1648420" y="73802"/>
                        <a:pt x="1648420" y="164842"/>
                      </a:cubicBezTo>
                      <a:lnTo>
                        <a:pt x="1648420" y="1843071"/>
                      </a:lnTo>
                      <a:cubicBezTo>
                        <a:pt x="1648420" y="1934111"/>
                        <a:pt x="1574618" y="2007913"/>
                        <a:pt x="1483578" y="2007913"/>
                      </a:cubicBezTo>
                      <a:lnTo>
                        <a:pt x="164842" y="2007913"/>
                      </a:lnTo>
                      <a:cubicBezTo>
                        <a:pt x="73802" y="2007913"/>
                        <a:pt x="0" y="1934111"/>
                        <a:pt x="0" y="1843071"/>
                      </a:cubicBezTo>
                      <a:lnTo>
                        <a:pt x="0" y="164842"/>
                      </a:lnTo>
                      <a:close/>
                    </a:path>
                  </a:pathLst>
                </a:custGeom>
                <a:noFill/>
                <a:ln>
                  <a:no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94001" tIns="82571" rIns="94001" bIns="82571" numCol="1" spcCol="1270" anchor="ctr" anchorCtr="0">
                  <a:noAutofit/>
                </a:bodyPr>
                <a:lstStyle/>
                <a:p>
                  <a:pPr marL="0" lvl="0" indent="0" defTabSz="800100">
                    <a:lnSpc>
                      <a:spcPct val="150000"/>
                    </a:lnSpc>
                    <a:spcBef>
                      <a:spcPct val="0"/>
                    </a:spcBef>
                    <a:spcAft>
                      <a:spcPct val="35000"/>
                    </a:spcAft>
                    <a:buNone/>
                  </a:pPr>
                  <a:r>
                    <a:rPr lang="zh-CN" altLang="en-US" sz="2400" kern="1200" dirty="0">
                      <a:solidFill>
                        <a:schemeClr val="tx1"/>
                      </a:solidFill>
                      <a:latin typeface="DFKai-SB" panose="03000509000000000000" pitchFamily="65" charset="-120"/>
                      <a:ea typeface="DFKai-SB" panose="03000509000000000000" pitchFamily="65" charset="-120"/>
                    </a:rPr>
                    <a:t>一個國家或地區內一部分人的發展不能損害其他人的發展</a:t>
                  </a:r>
                </a:p>
              </p:txBody>
            </p:sp>
          </p:grpSp>
          <p:grpSp>
            <p:nvGrpSpPr>
              <p:cNvPr id="67" name="组合 66"/>
              <p:cNvGrpSpPr/>
              <p:nvPr/>
            </p:nvGrpSpPr>
            <p:grpSpPr>
              <a:xfrm>
                <a:off x="4779763" y="3672279"/>
                <a:ext cx="2237950" cy="2014280"/>
                <a:chOff x="4779763" y="3672279"/>
                <a:chExt cx="2237950" cy="2014280"/>
              </a:xfrm>
            </p:grpSpPr>
            <p:grpSp>
              <p:nvGrpSpPr>
                <p:cNvPr id="48" name="组合 47"/>
                <p:cNvGrpSpPr/>
                <p:nvPr/>
              </p:nvGrpSpPr>
              <p:grpSpPr>
                <a:xfrm>
                  <a:off x="4779763" y="3696912"/>
                  <a:ext cx="2237950" cy="1989647"/>
                  <a:chOff x="2186004" y="3696912"/>
                  <a:chExt cx="2237950" cy="1989647"/>
                </a:xfrm>
              </p:grpSpPr>
              <p:sp>
                <p:nvSpPr>
                  <p:cNvPr id="49" name="직사각형 79"/>
                  <p:cNvSpPr/>
                  <p:nvPr/>
                </p:nvSpPr>
                <p:spPr>
                  <a:xfrm>
                    <a:off x="2186004" y="3696912"/>
                    <a:ext cx="2237946" cy="1989647"/>
                  </a:xfrm>
                  <a:prstGeom prst="rect">
                    <a:avLst/>
                  </a:prstGeom>
                  <a:solidFill>
                    <a:srgbClr val="FFEBB6"/>
                  </a:solidFill>
                  <a:ln w="9525" cap="flat" cmpd="sng" algn="ctr">
                    <a:solidFill>
                      <a:srgbClr val="099DDB"/>
                    </a:solidFill>
                    <a:prstDash val="solid"/>
                  </a:ln>
                  <a:effectLst/>
                </p:spPr>
                <p:txBody>
                  <a:bodyPr anchor="ctr"/>
                  <a:lstStyle>
                    <a:lvl1pPr eaLnBrk="0" hangingPunct="0">
                      <a:defRPr kumimoji="1">
                        <a:solidFill>
                          <a:schemeClr val="tx1"/>
                        </a:solidFill>
                        <a:latin typeface="Gulim" panose="020B0600000101010101" pitchFamily="34" charset="-127"/>
                        <a:ea typeface="Gulim" panose="020B0600000101010101" pitchFamily="34" charset="-127"/>
                      </a:defRPr>
                    </a:lvl1pPr>
                    <a:lvl2pPr marL="742950" indent="-285750" eaLnBrk="0" hangingPunct="0">
                      <a:defRPr kumimoji="1">
                        <a:solidFill>
                          <a:schemeClr val="tx1"/>
                        </a:solidFill>
                        <a:latin typeface="Gulim" panose="020B0600000101010101" pitchFamily="34" charset="-127"/>
                        <a:ea typeface="Gulim" panose="020B0600000101010101" pitchFamily="34" charset="-127"/>
                      </a:defRPr>
                    </a:lvl2pPr>
                    <a:lvl3pPr marL="1143000" indent="-228600" eaLnBrk="0" hangingPunct="0">
                      <a:defRPr kumimoji="1">
                        <a:solidFill>
                          <a:schemeClr val="tx1"/>
                        </a:solidFill>
                        <a:latin typeface="Gulim" panose="020B0600000101010101" pitchFamily="34" charset="-127"/>
                        <a:ea typeface="Gulim" panose="020B0600000101010101" pitchFamily="34" charset="-127"/>
                      </a:defRPr>
                    </a:lvl3pPr>
                    <a:lvl4pPr marL="1600200" indent="-228600" eaLnBrk="0" hangingPunct="0">
                      <a:defRPr kumimoji="1">
                        <a:solidFill>
                          <a:schemeClr val="tx1"/>
                        </a:solidFill>
                        <a:latin typeface="Gulim" panose="020B0600000101010101" pitchFamily="34" charset="-127"/>
                        <a:ea typeface="Gulim" panose="020B0600000101010101" pitchFamily="34" charset="-127"/>
                      </a:defRPr>
                    </a:lvl4pPr>
                    <a:lvl5pPr marL="2057400" indent="-228600" eaLnBrk="0" hangingPunct="0">
                      <a:defRPr kumimoji="1">
                        <a:solidFill>
                          <a:schemeClr val="tx1"/>
                        </a:solidFill>
                        <a:latin typeface="Gulim" panose="020B0600000101010101" pitchFamily="34" charset="-127"/>
                        <a:ea typeface="Gulim" panose="020B0600000101010101" pitchFamily="34" charset="-127"/>
                      </a:defRPr>
                    </a:lvl5pPr>
                    <a:lvl6pPr marL="2514600" indent="-228600" eaLnBrk="0" fontAlgn="base" latinLnBrk="1" hangingPunct="0">
                      <a:spcBef>
                        <a:spcPct val="0"/>
                      </a:spcBef>
                      <a:spcAft>
                        <a:spcPct val="0"/>
                      </a:spcAft>
                      <a:defRPr kumimoji="1">
                        <a:solidFill>
                          <a:schemeClr val="tx1"/>
                        </a:solidFill>
                        <a:latin typeface="Gulim" panose="020B0600000101010101" pitchFamily="34" charset="-127"/>
                        <a:ea typeface="Gulim" panose="020B0600000101010101" pitchFamily="34" charset="-127"/>
                      </a:defRPr>
                    </a:lvl6pPr>
                    <a:lvl7pPr marL="2971800" indent="-228600" eaLnBrk="0" fontAlgn="base" latinLnBrk="1" hangingPunct="0">
                      <a:spcBef>
                        <a:spcPct val="0"/>
                      </a:spcBef>
                      <a:spcAft>
                        <a:spcPct val="0"/>
                      </a:spcAft>
                      <a:defRPr kumimoji="1">
                        <a:solidFill>
                          <a:schemeClr val="tx1"/>
                        </a:solidFill>
                        <a:latin typeface="Gulim" panose="020B0600000101010101" pitchFamily="34" charset="-127"/>
                        <a:ea typeface="Gulim" panose="020B0600000101010101" pitchFamily="34" charset="-127"/>
                      </a:defRPr>
                    </a:lvl7pPr>
                    <a:lvl8pPr marL="3429000" indent="-228600" eaLnBrk="0" fontAlgn="base" latinLnBrk="1" hangingPunct="0">
                      <a:spcBef>
                        <a:spcPct val="0"/>
                      </a:spcBef>
                      <a:spcAft>
                        <a:spcPct val="0"/>
                      </a:spcAft>
                      <a:defRPr kumimoji="1">
                        <a:solidFill>
                          <a:schemeClr val="tx1"/>
                        </a:solidFill>
                        <a:latin typeface="Gulim" panose="020B0600000101010101" pitchFamily="34" charset="-127"/>
                        <a:ea typeface="Gulim" panose="020B0600000101010101" pitchFamily="34" charset="-127"/>
                      </a:defRPr>
                    </a:lvl8pPr>
                    <a:lvl9pPr marL="3886200" indent="-228600" eaLnBrk="0" fontAlgn="base" latinLnBrk="1" hangingPunct="0">
                      <a:spcBef>
                        <a:spcPct val="0"/>
                      </a:spcBef>
                      <a:spcAft>
                        <a:spcPct val="0"/>
                      </a:spcAft>
                      <a:defRPr kumimoji="1">
                        <a:solidFill>
                          <a:schemeClr val="tx1"/>
                        </a:solidFill>
                        <a:latin typeface="Gulim" panose="020B0600000101010101" pitchFamily="34" charset="-127"/>
                        <a:ea typeface="Gulim" panose="020B0600000101010101" pitchFamily="34" charset="-127"/>
                      </a:defRPr>
                    </a:lvl9pPr>
                  </a:lstStyle>
                  <a:p>
                    <a:pPr marL="0" marR="0" lvl="0" indent="0" algn="ctr" defTabSz="914400" rtl="0" eaLnBrk="1" fontAlgn="base" latinLnBrk="1" hangingPunct="1">
                      <a:lnSpc>
                        <a:spcPct val="100000"/>
                      </a:lnSpc>
                      <a:spcBef>
                        <a:spcPct val="0"/>
                      </a:spcBef>
                      <a:spcAft>
                        <a:spcPct val="0"/>
                      </a:spcAft>
                      <a:buClrTx/>
                      <a:buSzTx/>
                      <a:buFontTx/>
                      <a:buNone/>
                      <a:defRPr/>
                    </a:pPr>
                    <a:endParaRPr kumimoji="0" lang="ko-KR" altLang="en-US" sz="1800" b="0" i="0" u="none" strike="noStrike" kern="1200" cap="none" spc="0" normalizeH="0" baseline="0" noProof="0">
                      <a:ln>
                        <a:noFill/>
                      </a:ln>
                      <a:solidFill>
                        <a:srgbClr val="FFFFFF"/>
                      </a:solidFill>
                      <a:effectLst/>
                      <a:uLnTx/>
                      <a:uFillTx/>
                      <a:latin typeface="Microsoft JhengHei" panose="020B0604030504040204" pitchFamily="34" charset="-120"/>
                      <a:ea typeface="Malgun Gothic" panose="020B0503020000020004" pitchFamily="34" charset="-127"/>
                    </a:endParaRPr>
                  </a:p>
                </p:txBody>
              </p:sp>
              <p:sp>
                <p:nvSpPr>
                  <p:cNvPr id="50" name="직사각형 80"/>
                  <p:cNvSpPr/>
                  <p:nvPr/>
                </p:nvSpPr>
                <p:spPr>
                  <a:xfrm>
                    <a:off x="2186008" y="3778604"/>
                    <a:ext cx="2237946" cy="1677005"/>
                  </a:xfrm>
                  <a:prstGeom prst="rect">
                    <a:avLst/>
                  </a:prstGeom>
                  <a:gradFill>
                    <a:gsLst>
                      <a:gs pos="100000">
                        <a:schemeClr val="bg1">
                          <a:alpha val="20000"/>
                        </a:schemeClr>
                      </a:gs>
                      <a:gs pos="0">
                        <a:schemeClr val="bg1">
                          <a:alpha val="50000"/>
                        </a:schemeClr>
                      </a:gs>
                    </a:gsLst>
                    <a:lin ang="5400000" scaled="0"/>
                  </a:gradFill>
                  <a:ln w="9525" cap="flat" cmpd="sng" algn="ctr">
                    <a:noFill/>
                    <a:prstDash val="solid"/>
                  </a:ln>
                  <a:effectLst/>
                </p:spPr>
                <p:txBody>
                  <a:bodyPr anchor="ctr"/>
                  <a:lstStyle>
                    <a:lvl1pPr eaLnBrk="0" hangingPunct="0">
                      <a:defRPr kumimoji="1">
                        <a:solidFill>
                          <a:schemeClr val="tx1"/>
                        </a:solidFill>
                        <a:latin typeface="Gulim" panose="020B0600000101010101" pitchFamily="34" charset="-127"/>
                        <a:ea typeface="Gulim" panose="020B0600000101010101" pitchFamily="34" charset="-127"/>
                      </a:defRPr>
                    </a:lvl1pPr>
                    <a:lvl2pPr marL="742950" indent="-285750" eaLnBrk="0" hangingPunct="0">
                      <a:defRPr kumimoji="1">
                        <a:solidFill>
                          <a:schemeClr val="tx1"/>
                        </a:solidFill>
                        <a:latin typeface="Gulim" panose="020B0600000101010101" pitchFamily="34" charset="-127"/>
                        <a:ea typeface="Gulim" panose="020B0600000101010101" pitchFamily="34" charset="-127"/>
                      </a:defRPr>
                    </a:lvl2pPr>
                    <a:lvl3pPr marL="1143000" indent="-228600" eaLnBrk="0" hangingPunct="0">
                      <a:defRPr kumimoji="1">
                        <a:solidFill>
                          <a:schemeClr val="tx1"/>
                        </a:solidFill>
                        <a:latin typeface="Gulim" panose="020B0600000101010101" pitchFamily="34" charset="-127"/>
                        <a:ea typeface="Gulim" panose="020B0600000101010101" pitchFamily="34" charset="-127"/>
                      </a:defRPr>
                    </a:lvl3pPr>
                    <a:lvl4pPr marL="1600200" indent="-228600" eaLnBrk="0" hangingPunct="0">
                      <a:defRPr kumimoji="1">
                        <a:solidFill>
                          <a:schemeClr val="tx1"/>
                        </a:solidFill>
                        <a:latin typeface="Gulim" panose="020B0600000101010101" pitchFamily="34" charset="-127"/>
                        <a:ea typeface="Gulim" panose="020B0600000101010101" pitchFamily="34" charset="-127"/>
                      </a:defRPr>
                    </a:lvl4pPr>
                    <a:lvl5pPr marL="2057400" indent="-228600" eaLnBrk="0" hangingPunct="0">
                      <a:defRPr kumimoji="1">
                        <a:solidFill>
                          <a:schemeClr val="tx1"/>
                        </a:solidFill>
                        <a:latin typeface="Gulim" panose="020B0600000101010101" pitchFamily="34" charset="-127"/>
                        <a:ea typeface="Gulim" panose="020B0600000101010101" pitchFamily="34" charset="-127"/>
                      </a:defRPr>
                    </a:lvl5pPr>
                    <a:lvl6pPr marL="2514600" indent="-228600" eaLnBrk="0" fontAlgn="base" latinLnBrk="1" hangingPunct="0">
                      <a:spcBef>
                        <a:spcPct val="0"/>
                      </a:spcBef>
                      <a:spcAft>
                        <a:spcPct val="0"/>
                      </a:spcAft>
                      <a:defRPr kumimoji="1">
                        <a:solidFill>
                          <a:schemeClr val="tx1"/>
                        </a:solidFill>
                        <a:latin typeface="Gulim" panose="020B0600000101010101" pitchFamily="34" charset="-127"/>
                        <a:ea typeface="Gulim" panose="020B0600000101010101" pitchFamily="34" charset="-127"/>
                      </a:defRPr>
                    </a:lvl6pPr>
                    <a:lvl7pPr marL="2971800" indent="-228600" eaLnBrk="0" fontAlgn="base" latinLnBrk="1" hangingPunct="0">
                      <a:spcBef>
                        <a:spcPct val="0"/>
                      </a:spcBef>
                      <a:spcAft>
                        <a:spcPct val="0"/>
                      </a:spcAft>
                      <a:defRPr kumimoji="1">
                        <a:solidFill>
                          <a:schemeClr val="tx1"/>
                        </a:solidFill>
                        <a:latin typeface="Gulim" panose="020B0600000101010101" pitchFamily="34" charset="-127"/>
                        <a:ea typeface="Gulim" panose="020B0600000101010101" pitchFamily="34" charset="-127"/>
                      </a:defRPr>
                    </a:lvl7pPr>
                    <a:lvl8pPr marL="3429000" indent="-228600" eaLnBrk="0" fontAlgn="base" latinLnBrk="1" hangingPunct="0">
                      <a:spcBef>
                        <a:spcPct val="0"/>
                      </a:spcBef>
                      <a:spcAft>
                        <a:spcPct val="0"/>
                      </a:spcAft>
                      <a:defRPr kumimoji="1">
                        <a:solidFill>
                          <a:schemeClr val="tx1"/>
                        </a:solidFill>
                        <a:latin typeface="Gulim" panose="020B0600000101010101" pitchFamily="34" charset="-127"/>
                        <a:ea typeface="Gulim" panose="020B0600000101010101" pitchFamily="34" charset="-127"/>
                      </a:defRPr>
                    </a:lvl8pPr>
                    <a:lvl9pPr marL="3886200" indent="-228600" eaLnBrk="0" fontAlgn="base" latinLnBrk="1" hangingPunct="0">
                      <a:spcBef>
                        <a:spcPct val="0"/>
                      </a:spcBef>
                      <a:spcAft>
                        <a:spcPct val="0"/>
                      </a:spcAft>
                      <a:defRPr kumimoji="1">
                        <a:solidFill>
                          <a:schemeClr val="tx1"/>
                        </a:solidFill>
                        <a:latin typeface="Gulim" panose="020B0600000101010101" pitchFamily="34" charset="-127"/>
                        <a:ea typeface="Gulim" panose="020B0600000101010101" pitchFamily="34" charset="-127"/>
                      </a:defRPr>
                    </a:lvl9pPr>
                  </a:lstStyle>
                  <a:p>
                    <a:pPr marL="0" marR="0" lvl="0" indent="0" algn="ctr" defTabSz="914400" rtl="0" eaLnBrk="1" fontAlgn="base" latinLnBrk="1" hangingPunct="1">
                      <a:lnSpc>
                        <a:spcPct val="100000"/>
                      </a:lnSpc>
                      <a:spcBef>
                        <a:spcPct val="0"/>
                      </a:spcBef>
                      <a:spcAft>
                        <a:spcPct val="0"/>
                      </a:spcAft>
                      <a:buClrTx/>
                      <a:buSzTx/>
                      <a:buFontTx/>
                      <a:buNone/>
                      <a:defRPr/>
                    </a:pPr>
                    <a:endParaRPr kumimoji="0" lang="ko-KR" altLang="en-US" sz="1800" b="0" i="0" u="none" strike="noStrike" kern="1200" cap="none" spc="0" normalizeH="0" baseline="0" noProof="0" dirty="0">
                      <a:ln>
                        <a:noFill/>
                      </a:ln>
                      <a:solidFill>
                        <a:srgbClr val="FFFFFF"/>
                      </a:solidFill>
                      <a:effectLst/>
                      <a:uLnTx/>
                      <a:uFillTx/>
                      <a:latin typeface="Microsoft JhengHei" panose="020B0604030504040204" pitchFamily="34" charset="-120"/>
                      <a:ea typeface="Malgun Gothic" panose="020B0503020000020004" pitchFamily="34" charset="-127"/>
                    </a:endParaRPr>
                  </a:p>
                </p:txBody>
              </p:sp>
            </p:grpSp>
            <p:sp>
              <p:nvSpPr>
                <p:cNvPr id="57" name="任意多边形: 形状 56"/>
                <p:cNvSpPr/>
                <p:nvPr/>
              </p:nvSpPr>
              <p:spPr>
                <a:xfrm>
                  <a:off x="4832427" y="3672279"/>
                  <a:ext cx="2132618" cy="2007913"/>
                </a:xfrm>
                <a:custGeom>
                  <a:avLst/>
                  <a:gdLst>
                    <a:gd name="connsiteX0" fmla="*/ 0 w 1648420"/>
                    <a:gd name="connsiteY0" fmla="*/ 164842 h 2007913"/>
                    <a:gd name="connsiteX1" fmla="*/ 164842 w 1648420"/>
                    <a:gd name="connsiteY1" fmla="*/ 0 h 2007913"/>
                    <a:gd name="connsiteX2" fmla="*/ 1483578 w 1648420"/>
                    <a:gd name="connsiteY2" fmla="*/ 0 h 2007913"/>
                    <a:gd name="connsiteX3" fmla="*/ 1648420 w 1648420"/>
                    <a:gd name="connsiteY3" fmla="*/ 164842 h 2007913"/>
                    <a:gd name="connsiteX4" fmla="*/ 1648420 w 1648420"/>
                    <a:gd name="connsiteY4" fmla="*/ 1843071 h 2007913"/>
                    <a:gd name="connsiteX5" fmla="*/ 1483578 w 1648420"/>
                    <a:gd name="connsiteY5" fmla="*/ 2007913 h 2007913"/>
                    <a:gd name="connsiteX6" fmla="*/ 164842 w 1648420"/>
                    <a:gd name="connsiteY6" fmla="*/ 2007913 h 2007913"/>
                    <a:gd name="connsiteX7" fmla="*/ 0 w 1648420"/>
                    <a:gd name="connsiteY7" fmla="*/ 1843071 h 2007913"/>
                    <a:gd name="connsiteX8" fmla="*/ 0 w 1648420"/>
                    <a:gd name="connsiteY8" fmla="*/ 164842 h 2007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48420" h="2007913">
                      <a:moveTo>
                        <a:pt x="0" y="164842"/>
                      </a:moveTo>
                      <a:cubicBezTo>
                        <a:pt x="0" y="73802"/>
                        <a:pt x="73802" y="0"/>
                        <a:pt x="164842" y="0"/>
                      </a:cubicBezTo>
                      <a:lnTo>
                        <a:pt x="1483578" y="0"/>
                      </a:lnTo>
                      <a:cubicBezTo>
                        <a:pt x="1574618" y="0"/>
                        <a:pt x="1648420" y="73802"/>
                        <a:pt x="1648420" y="164842"/>
                      </a:cubicBezTo>
                      <a:lnTo>
                        <a:pt x="1648420" y="1843071"/>
                      </a:lnTo>
                      <a:cubicBezTo>
                        <a:pt x="1648420" y="1934111"/>
                        <a:pt x="1574618" y="2007913"/>
                        <a:pt x="1483578" y="2007913"/>
                      </a:cubicBezTo>
                      <a:lnTo>
                        <a:pt x="164842" y="2007913"/>
                      </a:lnTo>
                      <a:cubicBezTo>
                        <a:pt x="73802" y="2007913"/>
                        <a:pt x="0" y="1934111"/>
                        <a:pt x="0" y="1843071"/>
                      </a:cubicBezTo>
                      <a:lnTo>
                        <a:pt x="0" y="164842"/>
                      </a:lnTo>
                      <a:close/>
                    </a:path>
                  </a:pathLst>
                </a:custGeom>
                <a:noFill/>
                <a:ln>
                  <a:noFill/>
                </a:ln>
              </p:spPr>
              <p:style>
                <a:lnRef idx="2">
                  <a:schemeClr val="lt1">
                    <a:hueOff val="0"/>
                    <a:satOff val="0"/>
                    <a:lumOff val="0"/>
                    <a:alphaOff val="0"/>
                  </a:schemeClr>
                </a:lnRef>
                <a:fillRef idx="1">
                  <a:schemeClr val="accent2">
                    <a:hueOff val="-727682"/>
                    <a:satOff val="-41963"/>
                    <a:lumOff val="4314"/>
                    <a:alphaOff val="0"/>
                  </a:schemeClr>
                </a:fillRef>
                <a:effectRef idx="0">
                  <a:schemeClr val="accent2">
                    <a:hueOff val="-727682"/>
                    <a:satOff val="-41963"/>
                    <a:lumOff val="4314"/>
                    <a:alphaOff val="0"/>
                  </a:schemeClr>
                </a:effectRef>
                <a:fontRef idx="minor">
                  <a:schemeClr val="lt1"/>
                </a:fontRef>
              </p:style>
              <p:txBody>
                <a:bodyPr spcFirstLastPara="0" vert="horz" wrap="square" lIns="94001" tIns="82571" rIns="94001" bIns="82571" numCol="1" spcCol="1270" anchor="ctr" anchorCtr="0">
                  <a:noAutofit/>
                </a:bodyPr>
                <a:lstStyle/>
                <a:p>
                  <a:pPr marL="0" lvl="0" indent="0" defTabSz="800100">
                    <a:lnSpc>
                      <a:spcPct val="150000"/>
                    </a:lnSpc>
                    <a:spcBef>
                      <a:spcPct val="0"/>
                    </a:spcBef>
                    <a:spcAft>
                      <a:spcPct val="35000"/>
                    </a:spcAft>
                    <a:buNone/>
                  </a:pPr>
                  <a:r>
                    <a:rPr lang="zh-CN" altLang="en-US" sz="2400" kern="1200" dirty="0">
                      <a:solidFill>
                        <a:schemeClr val="tx1"/>
                      </a:solidFill>
                      <a:latin typeface="DFKai-SB" panose="03000509000000000000" pitchFamily="65" charset="-120"/>
                      <a:ea typeface="DFKai-SB" panose="03000509000000000000" pitchFamily="65" charset="-120"/>
                    </a:rPr>
                    <a:t>一個國家或地區的發展不應損害其他國家和地區的發展</a:t>
                  </a:r>
                </a:p>
              </p:txBody>
            </p:sp>
          </p:grpSp>
          <p:grpSp>
            <p:nvGrpSpPr>
              <p:cNvPr id="66" name="组合 65"/>
              <p:cNvGrpSpPr/>
              <p:nvPr/>
            </p:nvGrpSpPr>
            <p:grpSpPr>
              <a:xfrm>
                <a:off x="7384426" y="3629733"/>
                <a:ext cx="2300260" cy="2056826"/>
                <a:chOff x="7384426" y="3629733"/>
                <a:chExt cx="2300260" cy="2056826"/>
              </a:xfrm>
            </p:grpSpPr>
            <p:grpSp>
              <p:nvGrpSpPr>
                <p:cNvPr id="51" name="组合 50"/>
                <p:cNvGrpSpPr/>
                <p:nvPr/>
              </p:nvGrpSpPr>
              <p:grpSpPr>
                <a:xfrm>
                  <a:off x="7384426" y="3696912"/>
                  <a:ext cx="2237950" cy="1989647"/>
                  <a:chOff x="2186004" y="3696912"/>
                  <a:chExt cx="2237950" cy="1989647"/>
                </a:xfrm>
              </p:grpSpPr>
              <p:sp>
                <p:nvSpPr>
                  <p:cNvPr id="52" name="직사각형 79"/>
                  <p:cNvSpPr/>
                  <p:nvPr/>
                </p:nvSpPr>
                <p:spPr>
                  <a:xfrm>
                    <a:off x="2186004" y="3696912"/>
                    <a:ext cx="2237946" cy="1989647"/>
                  </a:xfrm>
                  <a:prstGeom prst="rect">
                    <a:avLst/>
                  </a:prstGeom>
                  <a:solidFill>
                    <a:srgbClr val="FCCCCC"/>
                  </a:solidFill>
                  <a:ln w="9525" cap="flat" cmpd="sng" algn="ctr">
                    <a:solidFill>
                      <a:srgbClr val="099DDB"/>
                    </a:solidFill>
                    <a:prstDash val="solid"/>
                  </a:ln>
                  <a:effectLst/>
                </p:spPr>
                <p:txBody>
                  <a:bodyPr anchor="ctr"/>
                  <a:lstStyle>
                    <a:lvl1pPr eaLnBrk="0" hangingPunct="0">
                      <a:defRPr kumimoji="1">
                        <a:solidFill>
                          <a:schemeClr val="tx1"/>
                        </a:solidFill>
                        <a:latin typeface="Gulim" panose="020B0600000101010101" pitchFamily="34" charset="-127"/>
                        <a:ea typeface="Gulim" panose="020B0600000101010101" pitchFamily="34" charset="-127"/>
                      </a:defRPr>
                    </a:lvl1pPr>
                    <a:lvl2pPr marL="742950" indent="-285750" eaLnBrk="0" hangingPunct="0">
                      <a:defRPr kumimoji="1">
                        <a:solidFill>
                          <a:schemeClr val="tx1"/>
                        </a:solidFill>
                        <a:latin typeface="Gulim" panose="020B0600000101010101" pitchFamily="34" charset="-127"/>
                        <a:ea typeface="Gulim" panose="020B0600000101010101" pitchFamily="34" charset="-127"/>
                      </a:defRPr>
                    </a:lvl2pPr>
                    <a:lvl3pPr marL="1143000" indent="-228600" eaLnBrk="0" hangingPunct="0">
                      <a:defRPr kumimoji="1">
                        <a:solidFill>
                          <a:schemeClr val="tx1"/>
                        </a:solidFill>
                        <a:latin typeface="Gulim" panose="020B0600000101010101" pitchFamily="34" charset="-127"/>
                        <a:ea typeface="Gulim" panose="020B0600000101010101" pitchFamily="34" charset="-127"/>
                      </a:defRPr>
                    </a:lvl3pPr>
                    <a:lvl4pPr marL="1600200" indent="-228600" eaLnBrk="0" hangingPunct="0">
                      <a:defRPr kumimoji="1">
                        <a:solidFill>
                          <a:schemeClr val="tx1"/>
                        </a:solidFill>
                        <a:latin typeface="Gulim" panose="020B0600000101010101" pitchFamily="34" charset="-127"/>
                        <a:ea typeface="Gulim" panose="020B0600000101010101" pitchFamily="34" charset="-127"/>
                      </a:defRPr>
                    </a:lvl4pPr>
                    <a:lvl5pPr marL="2057400" indent="-228600" eaLnBrk="0" hangingPunct="0">
                      <a:defRPr kumimoji="1">
                        <a:solidFill>
                          <a:schemeClr val="tx1"/>
                        </a:solidFill>
                        <a:latin typeface="Gulim" panose="020B0600000101010101" pitchFamily="34" charset="-127"/>
                        <a:ea typeface="Gulim" panose="020B0600000101010101" pitchFamily="34" charset="-127"/>
                      </a:defRPr>
                    </a:lvl5pPr>
                    <a:lvl6pPr marL="2514600" indent="-228600" eaLnBrk="0" fontAlgn="base" latinLnBrk="1" hangingPunct="0">
                      <a:spcBef>
                        <a:spcPct val="0"/>
                      </a:spcBef>
                      <a:spcAft>
                        <a:spcPct val="0"/>
                      </a:spcAft>
                      <a:defRPr kumimoji="1">
                        <a:solidFill>
                          <a:schemeClr val="tx1"/>
                        </a:solidFill>
                        <a:latin typeface="Gulim" panose="020B0600000101010101" pitchFamily="34" charset="-127"/>
                        <a:ea typeface="Gulim" panose="020B0600000101010101" pitchFamily="34" charset="-127"/>
                      </a:defRPr>
                    </a:lvl6pPr>
                    <a:lvl7pPr marL="2971800" indent="-228600" eaLnBrk="0" fontAlgn="base" latinLnBrk="1" hangingPunct="0">
                      <a:spcBef>
                        <a:spcPct val="0"/>
                      </a:spcBef>
                      <a:spcAft>
                        <a:spcPct val="0"/>
                      </a:spcAft>
                      <a:defRPr kumimoji="1">
                        <a:solidFill>
                          <a:schemeClr val="tx1"/>
                        </a:solidFill>
                        <a:latin typeface="Gulim" panose="020B0600000101010101" pitchFamily="34" charset="-127"/>
                        <a:ea typeface="Gulim" panose="020B0600000101010101" pitchFamily="34" charset="-127"/>
                      </a:defRPr>
                    </a:lvl7pPr>
                    <a:lvl8pPr marL="3429000" indent="-228600" eaLnBrk="0" fontAlgn="base" latinLnBrk="1" hangingPunct="0">
                      <a:spcBef>
                        <a:spcPct val="0"/>
                      </a:spcBef>
                      <a:spcAft>
                        <a:spcPct val="0"/>
                      </a:spcAft>
                      <a:defRPr kumimoji="1">
                        <a:solidFill>
                          <a:schemeClr val="tx1"/>
                        </a:solidFill>
                        <a:latin typeface="Gulim" panose="020B0600000101010101" pitchFamily="34" charset="-127"/>
                        <a:ea typeface="Gulim" panose="020B0600000101010101" pitchFamily="34" charset="-127"/>
                      </a:defRPr>
                    </a:lvl8pPr>
                    <a:lvl9pPr marL="3886200" indent="-228600" eaLnBrk="0" fontAlgn="base" latinLnBrk="1" hangingPunct="0">
                      <a:spcBef>
                        <a:spcPct val="0"/>
                      </a:spcBef>
                      <a:spcAft>
                        <a:spcPct val="0"/>
                      </a:spcAft>
                      <a:defRPr kumimoji="1">
                        <a:solidFill>
                          <a:schemeClr val="tx1"/>
                        </a:solidFill>
                        <a:latin typeface="Gulim" panose="020B0600000101010101" pitchFamily="34" charset="-127"/>
                        <a:ea typeface="Gulim" panose="020B0600000101010101" pitchFamily="34" charset="-127"/>
                      </a:defRPr>
                    </a:lvl9pPr>
                  </a:lstStyle>
                  <a:p>
                    <a:pPr marL="0" marR="0" lvl="0" indent="0" algn="ctr" defTabSz="914400" rtl="0" eaLnBrk="1" fontAlgn="base" latinLnBrk="1" hangingPunct="1">
                      <a:lnSpc>
                        <a:spcPct val="100000"/>
                      </a:lnSpc>
                      <a:spcBef>
                        <a:spcPct val="0"/>
                      </a:spcBef>
                      <a:spcAft>
                        <a:spcPct val="0"/>
                      </a:spcAft>
                      <a:buClrTx/>
                      <a:buSzTx/>
                      <a:buFontTx/>
                      <a:buNone/>
                      <a:defRPr/>
                    </a:pPr>
                    <a:endParaRPr kumimoji="0" lang="ko-KR" altLang="en-US" sz="1800" b="0" i="0" u="none" strike="noStrike" kern="1200" cap="none" spc="0" normalizeH="0" baseline="0" noProof="0">
                      <a:ln>
                        <a:noFill/>
                      </a:ln>
                      <a:solidFill>
                        <a:srgbClr val="FFFFFF"/>
                      </a:solidFill>
                      <a:effectLst/>
                      <a:uLnTx/>
                      <a:uFillTx/>
                      <a:latin typeface="Microsoft JhengHei" panose="020B0604030504040204" pitchFamily="34" charset="-120"/>
                      <a:ea typeface="Malgun Gothic" panose="020B0503020000020004" pitchFamily="34" charset="-127"/>
                    </a:endParaRPr>
                  </a:p>
                </p:txBody>
              </p:sp>
              <p:sp>
                <p:nvSpPr>
                  <p:cNvPr id="53" name="직사각형 80"/>
                  <p:cNvSpPr/>
                  <p:nvPr/>
                </p:nvSpPr>
                <p:spPr>
                  <a:xfrm>
                    <a:off x="2186008" y="3778604"/>
                    <a:ext cx="2237946" cy="1677005"/>
                  </a:xfrm>
                  <a:prstGeom prst="rect">
                    <a:avLst/>
                  </a:prstGeom>
                  <a:gradFill>
                    <a:gsLst>
                      <a:gs pos="100000">
                        <a:schemeClr val="bg1">
                          <a:alpha val="20000"/>
                        </a:schemeClr>
                      </a:gs>
                      <a:gs pos="0">
                        <a:schemeClr val="bg1">
                          <a:alpha val="50000"/>
                        </a:schemeClr>
                      </a:gs>
                    </a:gsLst>
                    <a:lin ang="5400000" scaled="0"/>
                  </a:gradFill>
                  <a:ln w="9525" cap="flat" cmpd="sng" algn="ctr">
                    <a:noFill/>
                    <a:prstDash val="solid"/>
                  </a:ln>
                  <a:effectLst/>
                </p:spPr>
                <p:txBody>
                  <a:bodyPr anchor="ctr"/>
                  <a:lstStyle>
                    <a:lvl1pPr eaLnBrk="0" hangingPunct="0">
                      <a:defRPr kumimoji="1">
                        <a:solidFill>
                          <a:schemeClr val="tx1"/>
                        </a:solidFill>
                        <a:latin typeface="Gulim" panose="020B0600000101010101" pitchFamily="34" charset="-127"/>
                        <a:ea typeface="Gulim" panose="020B0600000101010101" pitchFamily="34" charset="-127"/>
                      </a:defRPr>
                    </a:lvl1pPr>
                    <a:lvl2pPr marL="742950" indent="-285750" eaLnBrk="0" hangingPunct="0">
                      <a:defRPr kumimoji="1">
                        <a:solidFill>
                          <a:schemeClr val="tx1"/>
                        </a:solidFill>
                        <a:latin typeface="Gulim" panose="020B0600000101010101" pitchFamily="34" charset="-127"/>
                        <a:ea typeface="Gulim" panose="020B0600000101010101" pitchFamily="34" charset="-127"/>
                      </a:defRPr>
                    </a:lvl2pPr>
                    <a:lvl3pPr marL="1143000" indent="-228600" eaLnBrk="0" hangingPunct="0">
                      <a:defRPr kumimoji="1">
                        <a:solidFill>
                          <a:schemeClr val="tx1"/>
                        </a:solidFill>
                        <a:latin typeface="Gulim" panose="020B0600000101010101" pitchFamily="34" charset="-127"/>
                        <a:ea typeface="Gulim" panose="020B0600000101010101" pitchFamily="34" charset="-127"/>
                      </a:defRPr>
                    </a:lvl3pPr>
                    <a:lvl4pPr marL="1600200" indent="-228600" eaLnBrk="0" hangingPunct="0">
                      <a:defRPr kumimoji="1">
                        <a:solidFill>
                          <a:schemeClr val="tx1"/>
                        </a:solidFill>
                        <a:latin typeface="Gulim" panose="020B0600000101010101" pitchFamily="34" charset="-127"/>
                        <a:ea typeface="Gulim" panose="020B0600000101010101" pitchFamily="34" charset="-127"/>
                      </a:defRPr>
                    </a:lvl4pPr>
                    <a:lvl5pPr marL="2057400" indent="-228600" eaLnBrk="0" hangingPunct="0">
                      <a:defRPr kumimoji="1">
                        <a:solidFill>
                          <a:schemeClr val="tx1"/>
                        </a:solidFill>
                        <a:latin typeface="Gulim" panose="020B0600000101010101" pitchFamily="34" charset="-127"/>
                        <a:ea typeface="Gulim" panose="020B0600000101010101" pitchFamily="34" charset="-127"/>
                      </a:defRPr>
                    </a:lvl5pPr>
                    <a:lvl6pPr marL="2514600" indent="-228600" eaLnBrk="0" fontAlgn="base" latinLnBrk="1" hangingPunct="0">
                      <a:spcBef>
                        <a:spcPct val="0"/>
                      </a:spcBef>
                      <a:spcAft>
                        <a:spcPct val="0"/>
                      </a:spcAft>
                      <a:defRPr kumimoji="1">
                        <a:solidFill>
                          <a:schemeClr val="tx1"/>
                        </a:solidFill>
                        <a:latin typeface="Gulim" panose="020B0600000101010101" pitchFamily="34" charset="-127"/>
                        <a:ea typeface="Gulim" panose="020B0600000101010101" pitchFamily="34" charset="-127"/>
                      </a:defRPr>
                    </a:lvl6pPr>
                    <a:lvl7pPr marL="2971800" indent="-228600" eaLnBrk="0" fontAlgn="base" latinLnBrk="1" hangingPunct="0">
                      <a:spcBef>
                        <a:spcPct val="0"/>
                      </a:spcBef>
                      <a:spcAft>
                        <a:spcPct val="0"/>
                      </a:spcAft>
                      <a:defRPr kumimoji="1">
                        <a:solidFill>
                          <a:schemeClr val="tx1"/>
                        </a:solidFill>
                        <a:latin typeface="Gulim" panose="020B0600000101010101" pitchFamily="34" charset="-127"/>
                        <a:ea typeface="Gulim" panose="020B0600000101010101" pitchFamily="34" charset="-127"/>
                      </a:defRPr>
                    </a:lvl7pPr>
                    <a:lvl8pPr marL="3429000" indent="-228600" eaLnBrk="0" fontAlgn="base" latinLnBrk="1" hangingPunct="0">
                      <a:spcBef>
                        <a:spcPct val="0"/>
                      </a:spcBef>
                      <a:spcAft>
                        <a:spcPct val="0"/>
                      </a:spcAft>
                      <a:defRPr kumimoji="1">
                        <a:solidFill>
                          <a:schemeClr val="tx1"/>
                        </a:solidFill>
                        <a:latin typeface="Gulim" panose="020B0600000101010101" pitchFamily="34" charset="-127"/>
                        <a:ea typeface="Gulim" panose="020B0600000101010101" pitchFamily="34" charset="-127"/>
                      </a:defRPr>
                    </a:lvl8pPr>
                    <a:lvl9pPr marL="3886200" indent="-228600" eaLnBrk="0" fontAlgn="base" latinLnBrk="1" hangingPunct="0">
                      <a:spcBef>
                        <a:spcPct val="0"/>
                      </a:spcBef>
                      <a:spcAft>
                        <a:spcPct val="0"/>
                      </a:spcAft>
                      <a:defRPr kumimoji="1">
                        <a:solidFill>
                          <a:schemeClr val="tx1"/>
                        </a:solidFill>
                        <a:latin typeface="Gulim" panose="020B0600000101010101" pitchFamily="34" charset="-127"/>
                        <a:ea typeface="Gulim" panose="020B0600000101010101" pitchFamily="34" charset="-127"/>
                      </a:defRPr>
                    </a:lvl9pPr>
                  </a:lstStyle>
                  <a:p>
                    <a:pPr marL="0" marR="0" lvl="0" indent="0" algn="ctr" defTabSz="914400" rtl="0" eaLnBrk="1" fontAlgn="base" latinLnBrk="1" hangingPunct="1">
                      <a:lnSpc>
                        <a:spcPct val="100000"/>
                      </a:lnSpc>
                      <a:spcBef>
                        <a:spcPct val="0"/>
                      </a:spcBef>
                      <a:spcAft>
                        <a:spcPct val="0"/>
                      </a:spcAft>
                      <a:buClrTx/>
                      <a:buSzTx/>
                      <a:buFontTx/>
                      <a:buNone/>
                      <a:defRPr/>
                    </a:pPr>
                    <a:endParaRPr kumimoji="0" lang="ko-KR" altLang="en-US" sz="1800" b="0" i="0" u="none" strike="noStrike" kern="1200" cap="none" spc="0" normalizeH="0" baseline="0" noProof="0">
                      <a:ln>
                        <a:noFill/>
                      </a:ln>
                      <a:solidFill>
                        <a:srgbClr val="FFFFFF"/>
                      </a:solidFill>
                      <a:effectLst/>
                      <a:uLnTx/>
                      <a:uFillTx/>
                      <a:latin typeface="Microsoft JhengHei" panose="020B0604030504040204" pitchFamily="34" charset="-120"/>
                      <a:ea typeface="Malgun Gothic" panose="020B0503020000020004" pitchFamily="34" charset="-127"/>
                    </a:endParaRPr>
                  </a:p>
                </p:txBody>
              </p:sp>
            </p:grpSp>
            <p:sp>
              <p:nvSpPr>
                <p:cNvPr id="58" name="任意多边形: 形状 57"/>
                <p:cNvSpPr/>
                <p:nvPr/>
              </p:nvSpPr>
              <p:spPr>
                <a:xfrm>
                  <a:off x="7552068" y="3629733"/>
                  <a:ext cx="2132618" cy="2007913"/>
                </a:xfrm>
                <a:custGeom>
                  <a:avLst/>
                  <a:gdLst>
                    <a:gd name="connsiteX0" fmla="*/ 0 w 1648420"/>
                    <a:gd name="connsiteY0" fmla="*/ 164842 h 2007913"/>
                    <a:gd name="connsiteX1" fmla="*/ 164842 w 1648420"/>
                    <a:gd name="connsiteY1" fmla="*/ 0 h 2007913"/>
                    <a:gd name="connsiteX2" fmla="*/ 1483578 w 1648420"/>
                    <a:gd name="connsiteY2" fmla="*/ 0 h 2007913"/>
                    <a:gd name="connsiteX3" fmla="*/ 1648420 w 1648420"/>
                    <a:gd name="connsiteY3" fmla="*/ 164842 h 2007913"/>
                    <a:gd name="connsiteX4" fmla="*/ 1648420 w 1648420"/>
                    <a:gd name="connsiteY4" fmla="*/ 1843071 h 2007913"/>
                    <a:gd name="connsiteX5" fmla="*/ 1483578 w 1648420"/>
                    <a:gd name="connsiteY5" fmla="*/ 2007913 h 2007913"/>
                    <a:gd name="connsiteX6" fmla="*/ 164842 w 1648420"/>
                    <a:gd name="connsiteY6" fmla="*/ 2007913 h 2007913"/>
                    <a:gd name="connsiteX7" fmla="*/ 0 w 1648420"/>
                    <a:gd name="connsiteY7" fmla="*/ 1843071 h 2007913"/>
                    <a:gd name="connsiteX8" fmla="*/ 0 w 1648420"/>
                    <a:gd name="connsiteY8" fmla="*/ 164842 h 2007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48420" h="2007913">
                      <a:moveTo>
                        <a:pt x="0" y="164842"/>
                      </a:moveTo>
                      <a:cubicBezTo>
                        <a:pt x="0" y="73802"/>
                        <a:pt x="73802" y="0"/>
                        <a:pt x="164842" y="0"/>
                      </a:cubicBezTo>
                      <a:lnTo>
                        <a:pt x="1483578" y="0"/>
                      </a:lnTo>
                      <a:cubicBezTo>
                        <a:pt x="1574618" y="0"/>
                        <a:pt x="1648420" y="73802"/>
                        <a:pt x="1648420" y="164842"/>
                      </a:cubicBezTo>
                      <a:lnTo>
                        <a:pt x="1648420" y="1843071"/>
                      </a:lnTo>
                      <a:cubicBezTo>
                        <a:pt x="1648420" y="1934111"/>
                        <a:pt x="1574618" y="2007913"/>
                        <a:pt x="1483578" y="2007913"/>
                      </a:cubicBezTo>
                      <a:lnTo>
                        <a:pt x="164842" y="2007913"/>
                      </a:lnTo>
                      <a:cubicBezTo>
                        <a:pt x="73802" y="2007913"/>
                        <a:pt x="0" y="1934111"/>
                        <a:pt x="0" y="1843071"/>
                      </a:cubicBezTo>
                      <a:lnTo>
                        <a:pt x="0" y="164842"/>
                      </a:lnTo>
                      <a:close/>
                    </a:path>
                  </a:pathLst>
                </a:custGeom>
                <a:noFill/>
                <a:ln>
                  <a:noFill/>
                </a:ln>
              </p:spPr>
              <p:style>
                <a:lnRef idx="2">
                  <a:schemeClr val="lt1">
                    <a:hueOff val="0"/>
                    <a:satOff val="0"/>
                    <a:lumOff val="0"/>
                    <a:alphaOff val="0"/>
                  </a:schemeClr>
                </a:lnRef>
                <a:fillRef idx="1">
                  <a:schemeClr val="accent2">
                    <a:hueOff val="-1455363"/>
                    <a:satOff val="-83927"/>
                    <a:lumOff val="8628"/>
                    <a:alphaOff val="0"/>
                  </a:schemeClr>
                </a:fillRef>
                <a:effectRef idx="0">
                  <a:schemeClr val="accent2">
                    <a:hueOff val="-1455363"/>
                    <a:satOff val="-83927"/>
                    <a:lumOff val="8628"/>
                    <a:alphaOff val="0"/>
                  </a:schemeClr>
                </a:effectRef>
                <a:fontRef idx="minor">
                  <a:schemeClr val="lt1"/>
                </a:fontRef>
              </p:style>
              <p:txBody>
                <a:bodyPr spcFirstLastPara="0" vert="horz" wrap="square" lIns="94001" tIns="82571" rIns="94001" bIns="82571" numCol="1" spcCol="1270" anchor="ctr" anchorCtr="0">
                  <a:noAutofit/>
                </a:bodyPr>
                <a:lstStyle/>
                <a:p>
                  <a:pPr marL="0" lvl="0" indent="0" defTabSz="800100">
                    <a:lnSpc>
                      <a:spcPct val="150000"/>
                    </a:lnSpc>
                    <a:spcBef>
                      <a:spcPct val="0"/>
                    </a:spcBef>
                    <a:spcAft>
                      <a:spcPct val="35000"/>
                    </a:spcAft>
                    <a:buNone/>
                  </a:pPr>
                  <a:r>
                    <a:rPr lang="zh-CN" altLang="en-US" sz="2400" kern="1200" dirty="0">
                      <a:solidFill>
                        <a:schemeClr val="tx1"/>
                      </a:solidFill>
                      <a:latin typeface="DFKai-SB" panose="03000509000000000000" pitchFamily="65" charset="-120"/>
                      <a:ea typeface="DFKai-SB" panose="03000509000000000000" pitchFamily="65" charset="-120"/>
                    </a:rPr>
                    <a:t>發展既要滿足當代人的需要，又不損害後代的發展能力</a:t>
                  </a:r>
                </a:p>
              </p:txBody>
            </p:sp>
          </p:grpSp>
          <p:grpSp>
            <p:nvGrpSpPr>
              <p:cNvPr id="61" name="组合 60"/>
              <p:cNvGrpSpPr/>
              <p:nvPr/>
            </p:nvGrpSpPr>
            <p:grpSpPr>
              <a:xfrm>
                <a:off x="4906572" y="2542593"/>
                <a:ext cx="2058473" cy="953893"/>
                <a:chOff x="2463015" y="2736205"/>
                <a:chExt cx="2058473" cy="953893"/>
              </a:xfrm>
            </p:grpSpPr>
            <p:sp>
              <p:nvSpPr>
                <p:cNvPr id="59" name="矩形: 圆角 10"/>
                <p:cNvSpPr/>
                <p:nvPr/>
              </p:nvSpPr>
              <p:spPr>
                <a:xfrm>
                  <a:off x="2463015" y="2736205"/>
                  <a:ext cx="2058473" cy="953893"/>
                </a:xfrm>
                <a:prstGeom prst="roundRect">
                  <a:avLst>
                    <a:gd name="adj" fmla="val 50000"/>
                  </a:avLst>
                </a:prstGeom>
                <a:solidFill>
                  <a:srgbClr val="0070C0"/>
                </a:solidFill>
                <a:ln w="57150" cap="flat" cmpd="sng" algn="ctr">
                  <a:solidFill>
                    <a:srgbClr val="F7EFE6"/>
                  </a:solidFill>
                  <a:prstDash val="solid"/>
                  <a:miter lim="800000"/>
                </a:ln>
                <a:effectLst/>
              </p:spPr>
              <p:txBody>
                <a:bodyPr spcFirstLastPara="0" vert="horz" wrap="square" lIns="270566" tIns="31703" rIns="270566" bIns="31703" numCol="1" spcCol="1270" anchor="ctr" anchorCtr="0">
                  <a:noAutofit/>
                </a:bodyPr>
                <a:lstStyle/>
                <a:p>
                  <a:pPr marL="0" marR="0" lvl="0" indent="0" defTabSz="977900" eaLnBrk="1" fontAlgn="auto" latinLnBrk="0" hangingPunct="1">
                    <a:lnSpc>
                      <a:spcPct val="90000"/>
                    </a:lnSpc>
                    <a:spcBef>
                      <a:spcPct val="0"/>
                    </a:spcBef>
                    <a:spcAft>
                      <a:spcPct val="35000"/>
                    </a:spcAft>
                    <a:buClrTx/>
                    <a:buSzTx/>
                    <a:buFontTx/>
                    <a:buNone/>
                    <a:defRPr/>
                  </a:pPr>
                  <a:endParaRPr kumimoji="0" lang="zh-CN" altLang="en-US" sz="1400" b="0" i="0" u="none" strike="noStrike" kern="0" cap="none" spc="0" normalizeH="0" baseline="0" noProof="0">
                    <a:ln>
                      <a:noFill/>
                    </a:ln>
                    <a:solidFill>
                      <a:srgbClr val="FFFFFF"/>
                    </a:solidFill>
                    <a:effectLst/>
                    <a:uLnTx/>
                    <a:uFillTx/>
                    <a:latin typeface="Microsoft JhengHei" panose="020B0604030504040204" pitchFamily="34" charset="-120"/>
                    <a:ea typeface="Microsoft JhengHei" panose="020B0604030504040204" pitchFamily="34" charset="-120"/>
                  </a:endParaRPr>
                </a:p>
              </p:txBody>
            </p:sp>
            <p:sp>
              <p:nvSpPr>
                <p:cNvPr id="60" name="矩形 59"/>
                <p:cNvSpPr/>
                <p:nvPr/>
              </p:nvSpPr>
              <p:spPr>
                <a:xfrm>
                  <a:off x="2573873" y="2804696"/>
                  <a:ext cx="1762612" cy="711464"/>
                </a:xfrm>
                <a:prstGeom prst="rect">
                  <a:avLst/>
                </a:prstGeom>
              </p:spPr>
              <p:txBody>
                <a:bodyPr wrap="square">
                  <a:spAutoFit/>
                  <a:scene3d>
                    <a:camera prst="orthographicFront"/>
                    <a:lightRig rig="threePt" dir="t"/>
                  </a:scene3d>
                  <a:sp3d contourW="12700"/>
                </a:bodyPr>
                <a:lstStyle/>
                <a:p>
                  <a:pPr marL="0" lvl="0" indent="0" algn="ctr" defTabSz="1466850">
                    <a:lnSpc>
                      <a:spcPct val="90000"/>
                    </a:lnSpc>
                    <a:spcBef>
                      <a:spcPct val="0"/>
                    </a:spcBef>
                    <a:spcAft>
                      <a:spcPct val="35000"/>
                    </a:spcAft>
                    <a:buNone/>
                  </a:pPr>
                  <a:r>
                    <a:rPr lang="zh-CN" altLang="en-US" sz="2000" b="1"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區際</a:t>
                  </a:r>
                  <a:r>
                    <a:rPr lang="zh-CN" altLang="en-US" sz="2000" b="1" kern="1200" dirty="0" smtClean="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公平 </a:t>
                  </a:r>
                  <a:r>
                    <a:rPr lang="en-US" altLang="zh-CN" sz="2000" b="1" kern="1200" dirty="0" smtClean="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(International Equitable)</a:t>
                  </a:r>
                  <a:endParaRPr lang="zh-CN" altLang="en-US" sz="2000" b="1" kern="1200"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endParaRPr>
                </a:p>
              </p:txBody>
            </p:sp>
          </p:grpSp>
          <p:grpSp>
            <p:nvGrpSpPr>
              <p:cNvPr id="63" name="组合 62"/>
              <p:cNvGrpSpPr/>
              <p:nvPr/>
            </p:nvGrpSpPr>
            <p:grpSpPr>
              <a:xfrm>
                <a:off x="7465727" y="2536220"/>
                <a:ext cx="2058473" cy="1192216"/>
                <a:chOff x="2417507" y="2738309"/>
                <a:chExt cx="2058473" cy="1192216"/>
              </a:xfrm>
            </p:grpSpPr>
            <p:sp>
              <p:nvSpPr>
                <p:cNvPr id="64" name="矩形: 圆角 10"/>
                <p:cNvSpPr/>
                <p:nvPr/>
              </p:nvSpPr>
              <p:spPr>
                <a:xfrm>
                  <a:off x="2417507" y="2738309"/>
                  <a:ext cx="2058473" cy="929742"/>
                </a:xfrm>
                <a:prstGeom prst="roundRect">
                  <a:avLst>
                    <a:gd name="adj" fmla="val 50000"/>
                  </a:avLst>
                </a:prstGeom>
                <a:solidFill>
                  <a:srgbClr val="0070C0"/>
                </a:solidFill>
                <a:ln w="57150" cap="flat" cmpd="sng" algn="ctr">
                  <a:solidFill>
                    <a:srgbClr val="F7EFE6"/>
                  </a:solidFill>
                  <a:prstDash val="solid"/>
                  <a:miter lim="800000"/>
                </a:ln>
                <a:effectLst/>
              </p:spPr>
              <p:txBody>
                <a:bodyPr spcFirstLastPara="0" vert="horz" wrap="square" lIns="270566" tIns="31703" rIns="270566" bIns="31703" numCol="1" spcCol="1270" anchor="ctr" anchorCtr="0">
                  <a:noAutofit/>
                </a:bodyPr>
                <a:lstStyle/>
                <a:p>
                  <a:pPr marL="0" marR="0" lvl="0" indent="0" defTabSz="977900" eaLnBrk="1" fontAlgn="auto" latinLnBrk="0" hangingPunct="1">
                    <a:lnSpc>
                      <a:spcPct val="90000"/>
                    </a:lnSpc>
                    <a:spcBef>
                      <a:spcPct val="0"/>
                    </a:spcBef>
                    <a:spcAft>
                      <a:spcPct val="35000"/>
                    </a:spcAft>
                    <a:buClrTx/>
                    <a:buSzTx/>
                    <a:buFontTx/>
                    <a:buNone/>
                    <a:defRPr/>
                  </a:pPr>
                  <a:endParaRPr kumimoji="0" lang="zh-CN" altLang="en-US" sz="1400" b="0" i="0" u="none" strike="noStrike" kern="0" cap="none" spc="0" normalizeH="0" baseline="0" noProof="0">
                    <a:ln>
                      <a:noFill/>
                    </a:ln>
                    <a:solidFill>
                      <a:srgbClr val="FFFFFF"/>
                    </a:solidFill>
                    <a:effectLst/>
                    <a:uLnTx/>
                    <a:uFillTx/>
                    <a:latin typeface="Microsoft JhengHei" panose="020B0604030504040204" pitchFamily="34" charset="-120"/>
                    <a:ea typeface="Microsoft JhengHei" panose="020B0604030504040204" pitchFamily="34" charset="-120"/>
                  </a:endParaRPr>
                </a:p>
              </p:txBody>
            </p:sp>
            <p:sp>
              <p:nvSpPr>
                <p:cNvPr id="65" name="矩形 64"/>
                <p:cNvSpPr/>
                <p:nvPr/>
              </p:nvSpPr>
              <p:spPr>
                <a:xfrm>
                  <a:off x="2441530" y="2761912"/>
                  <a:ext cx="1921506" cy="1168613"/>
                </a:xfrm>
                <a:prstGeom prst="rect">
                  <a:avLst/>
                </a:prstGeom>
              </p:spPr>
              <p:txBody>
                <a:bodyPr wrap="square">
                  <a:spAutoFit/>
                  <a:scene3d>
                    <a:camera prst="orthographicFront"/>
                    <a:lightRig rig="threePt" dir="t"/>
                  </a:scene3d>
                  <a:sp3d contourW="12700"/>
                </a:bodyPr>
                <a:lstStyle/>
                <a:p>
                  <a:pPr algn="ctr" defTabSz="1466850">
                    <a:lnSpc>
                      <a:spcPct val="90000"/>
                    </a:lnSpc>
                    <a:spcBef>
                      <a:spcPct val="0"/>
                    </a:spcBef>
                    <a:spcAft>
                      <a:spcPct val="35000"/>
                    </a:spcAft>
                  </a:pPr>
                  <a:r>
                    <a:rPr lang="zh-CN" altLang="en-US" sz="2000" b="1"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代際</a:t>
                  </a:r>
                  <a:r>
                    <a:rPr lang="zh-CN" altLang="en-US" sz="2000" b="1" kern="1200" dirty="0" smtClean="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公平</a:t>
                  </a:r>
                  <a:r>
                    <a:rPr lang="en-US" altLang="zh-TW" sz="2000" b="1"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a:t>
                  </a:r>
                  <a:r>
                    <a:rPr lang="en-US" altLang="zh-TW" sz="2000" b="1" dirty="0" smtClean="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Inter</a:t>
                  </a:r>
                  <a:r>
                    <a:rPr lang="en-US" altLang="zh-CN" sz="2000" b="1" dirty="0" smtClean="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a:t>
                  </a:r>
                  <a:r>
                    <a:rPr lang="en-US" altLang="zh-TW" sz="2000" b="1" dirty="0" smtClean="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generation </a:t>
                  </a:r>
                  <a:r>
                    <a:rPr lang="en-US" altLang="zh-TW" sz="2000" b="1"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rPr>
                    <a:t>Equitable)</a:t>
                  </a:r>
                  <a:endParaRPr lang="zh-CN" altLang="en-US" sz="2000" b="1" dirty="0">
                    <a:solidFill>
                      <a:schemeClr val="bg1"/>
                    </a:solidFill>
                    <a:latin typeface="Times New Roman" panose="02020603050405020304" pitchFamily="18" charset="0"/>
                    <a:ea typeface="標楷體" panose="03000509000000000000" pitchFamily="65" charset="-120"/>
                    <a:cs typeface="Times New Roman" panose="02020603050405020304" pitchFamily="18" charset="0"/>
                  </a:endParaRPr>
                </a:p>
                <a:p>
                  <a:pPr marL="0" lvl="0" indent="0" algn="ctr" defTabSz="1466850">
                    <a:lnSpc>
                      <a:spcPct val="90000"/>
                    </a:lnSpc>
                    <a:spcBef>
                      <a:spcPct val="0"/>
                    </a:spcBef>
                    <a:spcAft>
                      <a:spcPct val="35000"/>
                    </a:spcAft>
                    <a:buNone/>
                  </a:pPr>
                  <a:endParaRPr lang="zh-CN" altLang="en-US" sz="2000" b="1" kern="1200" dirty="0">
                    <a:solidFill>
                      <a:srgbClr val="FF0000"/>
                    </a:solidFill>
                    <a:latin typeface="Microsoft JhengHei" panose="020B0604030504040204" pitchFamily="34" charset="-120"/>
                    <a:ea typeface="Microsoft JhengHei" panose="020B0604030504040204" pitchFamily="34" charset="-120"/>
                  </a:endParaRPr>
                </a:p>
              </p:txBody>
            </p:sp>
          </p:grpSp>
        </p:grpSp>
      </p:grpSp>
      <p:sp>
        <p:nvSpPr>
          <p:cNvPr id="32" name="任意多边形: 形状 5"/>
          <p:cNvSpPr/>
          <p:nvPr/>
        </p:nvSpPr>
        <p:spPr>
          <a:xfrm>
            <a:off x="2842641" y="160631"/>
            <a:ext cx="6435323" cy="6180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90000"/>
              </a:lnSpc>
              <a:spcAft>
                <a:spcPct val="35000"/>
              </a:spcAft>
              <a:defRPr/>
            </a:pPr>
            <a:r>
              <a:rPr lang="zh-CN" altLang="en-US" sz="4000" b="1" dirty="0" smtClean="0">
                <a:solidFill>
                  <a:srgbClr val="FFFFFF"/>
                </a:solidFill>
                <a:latin typeface="DFKai-SB" panose="03000509000000000000" pitchFamily="65" charset="-120"/>
                <a:ea typeface="DFKai-SB" panose="03000509000000000000" pitchFamily="65" charset="-120"/>
              </a:rPr>
              <a:t>可</a:t>
            </a:r>
            <a:r>
              <a:rPr lang="zh-CN" altLang="en-US" sz="4000" b="1" dirty="0">
                <a:solidFill>
                  <a:srgbClr val="FFFFFF"/>
                </a:solidFill>
                <a:latin typeface="DFKai-SB" panose="03000509000000000000" pitchFamily="65" charset="-120"/>
                <a:ea typeface="DFKai-SB" panose="03000509000000000000" pitchFamily="65" charset="-120"/>
              </a:rPr>
              <a:t>持續</a:t>
            </a:r>
            <a:r>
              <a:rPr lang="zh-CN" altLang="en-US" sz="4000" b="1" dirty="0" smtClean="0">
                <a:solidFill>
                  <a:srgbClr val="FFFFFF"/>
                </a:solidFill>
                <a:latin typeface="DFKai-SB" panose="03000509000000000000" pitchFamily="65" charset="-120"/>
                <a:ea typeface="DFKai-SB" panose="03000509000000000000" pitchFamily="65" charset="-120"/>
              </a:rPr>
              <a:t>發展</a:t>
            </a:r>
            <a:r>
              <a:rPr lang="zh-TW" altLang="en-US" sz="4000" b="1" dirty="0" smtClean="0">
                <a:solidFill>
                  <a:srgbClr val="FFFFFF"/>
                </a:solidFill>
                <a:latin typeface="DFKai-SB" panose="03000509000000000000" pitchFamily="65" charset="-120"/>
                <a:ea typeface="DFKai-SB" panose="03000509000000000000" pitchFamily="65" charset="-120"/>
              </a:rPr>
              <a:t>的理念</a:t>
            </a:r>
            <a:endParaRPr lang="zh-CN" altLang="en-US" sz="4000" b="1" strike="sngStrike" dirty="0">
              <a:solidFill>
                <a:srgbClr val="FF0000"/>
              </a:solidFill>
              <a:latin typeface="DFKai-SB" panose="03000509000000000000" pitchFamily="65" charset="-120"/>
              <a:ea typeface="DFKai-SB" panose="03000509000000000000" pitchFamily="65" charset="-120"/>
            </a:endParaRPr>
          </a:p>
        </p:txBody>
      </p:sp>
    </p:spTree>
    <p:extLst>
      <p:ext uri="{BB962C8B-B14F-4D97-AF65-F5344CB8AC3E}">
        <p14:creationId xmlns:p14="http://schemas.microsoft.com/office/powerpoint/2010/main" val="211408903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4294967295"/>
          </p:nvPr>
        </p:nvSpPr>
        <p:spPr>
          <a:xfrm>
            <a:off x="372299" y="1560962"/>
            <a:ext cx="11376004" cy="1815882"/>
          </a:xfrm>
          <a:prstGeom prst="rect">
            <a:avLst/>
          </a:prstGeom>
          <a:solidFill>
            <a:schemeClr val="accent4">
              <a:lumMod val="20000"/>
              <a:lumOff val="80000"/>
            </a:schemeClr>
          </a:solidFill>
          <a:ln w="38100">
            <a:solidFill>
              <a:srgbClr val="0070C0"/>
            </a:solidFill>
          </a:ln>
        </p:spPr>
        <p:txBody>
          <a:bodyPr wrap="square">
            <a:spAutoFit/>
          </a:bodyPr>
          <a:lstStyle/>
          <a:p>
            <a:pPr marL="0" indent="0">
              <a:lnSpc>
                <a:spcPct val="100000"/>
              </a:lnSpc>
              <a:spcBef>
                <a:spcPts val="0"/>
              </a:spcBef>
              <a:buNone/>
            </a:pPr>
            <a:r>
              <a:rPr lang="zh-CN" altLang="en-US" dirty="0" smtClean="0">
                <a:latin typeface="DFKai-SB" panose="03000509000000000000" pitchFamily="65" charset="-120"/>
                <a:ea typeface="DFKai-SB" panose="03000509000000000000" pitchFamily="65" charset="-120"/>
              </a:rPr>
              <a:t>在</a:t>
            </a:r>
            <a:r>
              <a:rPr lang="zh-CN" altLang="en-US" dirty="0">
                <a:latin typeface="DFKai-SB" panose="03000509000000000000" pitchFamily="65" charset="-120"/>
                <a:ea typeface="DFKai-SB" panose="03000509000000000000" pitchFamily="65" charset="-120"/>
              </a:rPr>
              <a:t>不同消費模式下，人的生態足印差異巨大。高生態足印國家或地區超額消耗著他國的和未來的資源，生態赤字嚴重。這反映了人類在資源佔用和排放上存在</a:t>
            </a:r>
            <a:r>
              <a:rPr lang="zh-CN" altLang="en-US" dirty="0" smtClean="0">
                <a:latin typeface="DFKai-SB" panose="03000509000000000000" pitchFamily="65" charset="-120"/>
                <a:ea typeface="DFKai-SB" panose="03000509000000000000" pitchFamily="65" charset="-120"/>
              </a:rPr>
              <a:t>著不</a:t>
            </a:r>
            <a:r>
              <a:rPr lang="zh-CN" altLang="en-US" dirty="0">
                <a:latin typeface="DFKai-SB" panose="03000509000000000000" pitchFamily="65" charset="-120"/>
                <a:ea typeface="DFKai-SB" panose="03000509000000000000" pitchFamily="65" charset="-120"/>
              </a:rPr>
              <a:t>平等，即一個國家或地區的發展，損害了其他國家和地區以及後代人的發展需要。</a:t>
            </a:r>
            <a:endParaRPr lang="en-US" altLang="zh-CN" dirty="0">
              <a:latin typeface="DFKai-SB" panose="03000509000000000000" pitchFamily="65" charset="-120"/>
              <a:ea typeface="DFKai-SB" panose="03000509000000000000" pitchFamily="65" charset="-120"/>
            </a:endParaRPr>
          </a:p>
        </p:txBody>
      </p:sp>
      <p:sp>
        <p:nvSpPr>
          <p:cNvPr id="21" name="文本框 8"/>
          <p:cNvSpPr txBox="1"/>
          <p:nvPr/>
        </p:nvSpPr>
        <p:spPr>
          <a:xfrm>
            <a:off x="372299" y="3577846"/>
            <a:ext cx="11376005" cy="2308324"/>
          </a:xfrm>
          <a:prstGeom prst="rect">
            <a:avLst/>
          </a:prstGeom>
          <a:solidFill>
            <a:schemeClr val="accent6">
              <a:lumMod val="20000"/>
              <a:lumOff val="80000"/>
            </a:schemeClr>
          </a:solidFill>
          <a:ln w="57150">
            <a:solidFill>
              <a:srgbClr val="339933"/>
            </a:solidFill>
          </a:ln>
        </p:spPr>
        <p:txBody>
          <a:bodyPr wrap="square" rtlCol="0">
            <a:spAutoFit/>
          </a:bodyPr>
          <a:lstStyle/>
          <a:p>
            <a:pPr marL="342900" indent="-342900" algn="just" hangingPunct="0">
              <a:buFont typeface="Wingdings" panose="05000000000000000000" pitchFamily="2" charset="2"/>
              <a:buChar char="§"/>
            </a:pPr>
            <a:r>
              <a:rPr lang="zh-CN" sz="2400" dirty="0">
                <a:latin typeface="Times New Roman" panose="02020603050405020304" pitchFamily="18" charset="0"/>
                <a:ea typeface="DFKai-SB" panose="03000509000000000000" pitchFamily="65" charset="-120"/>
                <a:cs typeface="Times New Roman" panose="02020603050405020304" pitchFamily="18" charset="0"/>
              </a:rPr>
              <a:t>生態</a:t>
            </a:r>
            <a:r>
              <a:rPr lang="zh-CN" sz="2400" dirty="0" smtClean="0">
                <a:latin typeface="Times New Roman" panose="02020603050405020304" pitchFamily="18" charset="0"/>
                <a:ea typeface="DFKai-SB" panose="03000509000000000000" pitchFamily="65" charset="-120"/>
                <a:cs typeface="Times New Roman" panose="02020603050405020304" pitchFamily="18" charset="0"/>
              </a:rPr>
              <a:t>足</a:t>
            </a:r>
            <a:r>
              <a:rPr lang="zh-TW" altLang="en-US" sz="2400" dirty="0" smtClean="0">
                <a:latin typeface="Times New Roman" panose="02020603050405020304" pitchFamily="18" charset="0"/>
                <a:ea typeface="DFKai-SB" panose="03000509000000000000" pitchFamily="65" charset="-120"/>
                <a:cs typeface="Times New Roman" panose="02020603050405020304" pitchFamily="18" charset="0"/>
              </a:rPr>
              <a:t>印</a:t>
            </a:r>
            <a:r>
              <a:rPr lang="zh-CN" sz="2400" dirty="0" smtClean="0">
                <a:latin typeface="Times New Roman" panose="02020603050405020304" pitchFamily="18" charset="0"/>
                <a:ea typeface="DFKai-SB" panose="03000509000000000000" pitchFamily="65" charset="-120"/>
                <a:cs typeface="Times New Roman" panose="02020603050405020304" pitchFamily="18" charset="0"/>
              </a:rPr>
              <a:t>（</a:t>
            </a: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ecological footprint</a:t>
            </a:r>
            <a:r>
              <a:rPr lang="zh-CN" sz="2400" dirty="0">
                <a:latin typeface="Times New Roman" panose="02020603050405020304" pitchFamily="18" charset="0"/>
                <a:ea typeface="DFKai-SB" panose="03000509000000000000" pitchFamily="65" charset="-120"/>
                <a:cs typeface="Times New Roman" panose="02020603050405020304" pitchFamily="18" charset="0"/>
              </a:rPr>
              <a:t>），也稱為</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「生態佔用」或「生態</a:t>
            </a:r>
            <a:r>
              <a:rPr lang="zh-CN" altLang="en-US" sz="2400" dirty="0" smtClean="0">
                <a:latin typeface="Times New Roman" panose="02020603050405020304" pitchFamily="18" charset="0"/>
                <a:ea typeface="DFKai-SB" panose="03000509000000000000" pitchFamily="65" charset="-120"/>
                <a:cs typeface="Times New Roman" panose="02020603050405020304" pitchFamily="18" charset="0"/>
              </a:rPr>
              <a:t>足</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跡</a:t>
            </a:r>
            <a:r>
              <a:rPr lang="zh-CN" altLang="en-US" sz="2400" dirty="0" smtClean="0">
                <a:latin typeface="Times New Roman" panose="02020603050405020304" pitchFamily="18" charset="0"/>
                <a:ea typeface="DFKai-SB" panose="03000509000000000000" pitchFamily="65" charset="-120"/>
                <a:cs typeface="Times New Roman" panose="02020603050405020304" pitchFamily="18" charset="0"/>
              </a:rPr>
              <a:t>」，</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是指用地球公頃（</a:t>
            </a: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global hectare, </a:t>
            </a:r>
            <a:r>
              <a:rPr lang="en-US" altLang="zh-CN" sz="2400" dirty="0" err="1">
                <a:latin typeface="Times New Roman" panose="02020603050405020304" pitchFamily="18" charset="0"/>
                <a:ea typeface="DFKai-SB" panose="03000509000000000000" pitchFamily="65" charset="-120"/>
                <a:cs typeface="Times New Roman" panose="02020603050405020304" pitchFamily="18" charset="0"/>
              </a:rPr>
              <a:t>gha</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）為單位，衡量一個人</a:t>
            </a:r>
            <a:r>
              <a:rPr lang="zh-CN" altLang="en-US" sz="2400" dirty="0" smtClean="0">
                <a:latin typeface="Times New Roman" panose="02020603050405020304" pitchFamily="18" charset="0"/>
                <a:ea typeface="DFKai-SB" panose="03000509000000000000" pitchFamily="65" charset="-120"/>
                <a:cs typeface="Times New Roman" panose="02020603050405020304" pitchFamily="18" charset="0"/>
              </a:rPr>
              <a:t>、地區</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或國家按照其生活方式消費的資</a:t>
            </a:r>
            <a:r>
              <a:rPr lang="zh-CN" altLang="en-US" sz="2400" dirty="0" smtClean="0">
                <a:latin typeface="Times New Roman" panose="02020603050405020304" pitchFamily="18" charset="0"/>
                <a:ea typeface="DFKai-SB" panose="03000509000000000000" pitchFamily="65" charset="-120"/>
                <a:cs typeface="Times New Roman" panose="02020603050405020304" pitchFamily="18" charset="0"/>
              </a:rPr>
              <a:t>源，以及</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消化廢棄物所</a:t>
            </a:r>
            <a:r>
              <a:rPr lang="zh-CN" altLang="en-US" sz="2400" dirty="0" smtClean="0">
                <a:latin typeface="Times New Roman" panose="02020603050405020304" pitchFamily="18" charset="0"/>
                <a:ea typeface="DFKai-SB" panose="03000509000000000000" pitchFamily="65" charset="-120"/>
                <a:cs typeface="Times New Roman" panose="02020603050405020304" pitchFamily="18" charset="0"/>
              </a:rPr>
              <a:t>需要的具備生產</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力的土地（或水域）面積</a:t>
            </a:r>
            <a:r>
              <a:rPr lang="zh-CN" altLang="en-US" sz="2400" dirty="0" smtClean="0">
                <a:latin typeface="Times New Roman" panose="02020603050405020304" pitchFamily="18" charset="0"/>
                <a:ea typeface="DFKai-SB" panose="03000509000000000000" pitchFamily="65" charset="-120"/>
                <a:cs typeface="Times New Roman" panose="02020603050405020304" pitchFamily="18" charset="0"/>
              </a:rPr>
              <a:t>。</a:t>
            </a:r>
            <a:endParaRPr lang="en-US" altLang="zh-CN" sz="2400" dirty="0" smtClean="0">
              <a:latin typeface="Times New Roman" panose="02020603050405020304" pitchFamily="18" charset="0"/>
              <a:ea typeface="DFKai-SB" panose="03000509000000000000" pitchFamily="65" charset="-120"/>
              <a:cs typeface="Times New Roman" panose="02020603050405020304" pitchFamily="18" charset="0"/>
            </a:endParaRPr>
          </a:p>
          <a:p>
            <a:pPr marL="342900" indent="-342900" algn="just" hangingPunct="0">
              <a:buFont typeface="Wingdings" panose="05000000000000000000" pitchFamily="2" charset="2"/>
              <a:buChar char="§"/>
            </a:pPr>
            <a:r>
              <a:rPr lang="zh-CN" altLang="en-US" sz="2400" dirty="0" smtClean="0">
                <a:latin typeface="Times New Roman" panose="02020603050405020304" pitchFamily="18" charset="0"/>
                <a:ea typeface="DFKai-SB" panose="03000509000000000000" pitchFamily="65" charset="-120"/>
                <a:cs typeface="Times New Roman" panose="02020603050405020304" pitchFamily="18" charset="0"/>
              </a:rPr>
              <a:t>它用來評估人類活動的可持續性，其</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值越大，代表人類所需資源越多，對生態和環境的影響越嚴重。</a:t>
            </a:r>
            <a:endParaRPr lang="en-US" altLang="zh-CN" sz="2400" dirty="0">
              <a:latin typeface="Times New Roman" panose="02020603050405020304" pitchFamily="18" charset="0"/>
              <a:ea typeface="DFKai-SB" panose="03000509000000000000" pitchFamily="65" charset="-120"/>
              <a:cs typeface="Times New Roman" panose="02020603050405020304" pitchFamily="18" charset="0"/>
            </a:endParaRPr>
          </a:p>
          <a:p>
            <a:pPr marL="342900" indent="-342900" algn="just" hangingPunct="0">
              <a:buFont typeface="Wingdings" panose="05000000000000000000" pitchFamily="2" charset="2"/>
              <a:buChar char="§"/>
            </a:pP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一個地區的生態</a:t>
            </a:r>
            <a:r>
              <a:rPr lang="zh-CN" altLang="en-US" sz="2400" dirty="0" smtClean="0">
                <a:latin typeface="Times New Roman" panose="02020603050405020304" pitchFamily="18" charset="0"/>
                <a:ea typeface="DFKai-SB" panose="03000509000000000000" pitchFamily="65" charset="-120"/>
                <a:cs typeface="Times New Roman" panose="02020603050405020304" pitchFamily="18" charset="0"/>
              </a:rPr>
              <a:t>足</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印</a:t>
            </a:r>
            <a:r>
              <a:rPr lang="zh-CN" altLang="en-US" sz="2400" dirty="0" smtClean="0">
                <a:latin typeface="Times New Roman" panose="02020603050405020304" pitchFamily="18" charset="0"/>
                <a:ea typeface="DFKai-SB" panose="03000509000000000000" pitchFamily="65" charset="-120"/>
                <a:cs typeface="Times New Roman" panose="02020603050405020304" pitchFamily="18" charset="0"/>
              </a:rPr>
              <a:t>小於</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其生態</a:t>
            </a:r>
            <a:r>
              <a:rPr lang="zh-CN" altLang="en-US" sz="2400" dirty="0">
                <a:latin typeface="DFKai-SB" panose="03000509000000000000" pitchFamily="65" charset="-120"/>
                <a:ea typeface="DFKai-SB" panose="03000509000000000000" pitchFamily="65" charset="-120"/>
              </a:rPr>
              <a:t>承載</a:t>
            </a:r>
            <a:r>
              <a:rPr lang="zh-CN" altLang="en-US" sz="2400" dirty="0" smtClean="0">
                <a:latin typeface="DFKai-SB" panose="03000509000000000000" pitchFamily="65" charset="-120"/>
                <a:ea typeface="DFKai-SB" panose="03000509000000000000" pitchFamily="65" charset="-120"/>
              </a:rPr>
              <a:t>力則</a:t>
            </a:r>
            <a:r>
              <a:rPr lang="zh-CN" altLang="en-US" sz="2400" dirty="0">
                <a:latin typeface="DFKai-SB" panose="03000509000000000000" pitchFamily="65" charset="-120"/>
                <a:ea typeface="DFKai-SB" panose="03000509000000000000" pitchFamily="65" charset="-120"/>
              </a:rPr>
              <a:t>產生生態盈餘，反之則出現生態赤字。</a:t>
            </a:r>
            <a:endParaRPr lang="en-US" altLang="zh-CN" sz="2400" dirty="0">
              <a:latin typeface="DFKai-SB" panose="03000509000000000000" pitchFamily="65" charset="-120"/>
              <a:ea typeface="DFKai-SB" panose="03000509000000000000" pitchFamily="65" charset="-120"/>
            </a:endParaRPr>
          </a:p>
        </p:txBody>
      </p:sp>
      <p:sp>
        <p:nvSpPr>
          <p:cNvPr id="27" name="文本框 14"/>
          <p:cNvSpPr txBox="1"/>
          <p:nvPr/>
        </p:nvSpPr>
        <p:spPr>
          <a:xfrm>
            <a:off x="386504" y="6175712"/>
            <a:ext cx="5961795" cy="523220"/>
          </a:xfrm>
          <a:prstGeom prst="rect">
            <a:avLst/>
          </a:prstGeom>
          <a:noFill/>
        </p:spPr>
        <p:txBody>
          <a:bodyPr wrap="square">
            <a:spAutoFit/>
          </a:bodyPr>
          <a:lstStyle/>
          <a:p>
            <a:r>
              <a:rPr lang="zh-CN" altLang="en-US" sz="1400" dirty="0">
                <a:latin typeface="Times New Roman" panose="02020603050405020304" pitchFamily="18" charset="0"/>
                <a:ea typeface="標楷體" panose="03000509000000000000" pitchFamily="65" charset="-120"/>
                <a:cs typeface="Times New Roman" panose="02020603050405020304" pitchFamily="18" charset="0"/>
              </a:rPr>
              <a:t>資料來源</a:t>
            </a:r>
            <a:r>
              <a:rPr lang="zh-CN" altLang="en-US" sz="1400"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1400" dirty="0">
                <a:latin typeface="Times New Roman" panose="02020603050405020304" pitchFamily="18" charset="0"/>
                <a:ea typeface="標楷體" panose="03000509000000000000" pitchFamily="65" charset="-120"/>
                <a:cs typeface="Times New Roman" panose="02020603050405020304" pitchFamily="18" charset="0"/>
              </a:rPr>
              <a:t>中科院生態環境研究中心</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1400" dirty="0">
                <a:latin typeface="Times New Roman" panose="02020603050405020304" pitchFamily="18" charset="0"/>
                <a:ea typeface="標楷體" panose="03000509000000000000" pitchFamily="65" charset="-120"/>
                <a:cs typeface="Times New Roman" panose="02020603050405020304" pitchFamily="18" charset="0"/>
              </a:rPr>
              <a:t>甚麼是生態足跡</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a:t>
            </a:r>
          </a:p>
          <a:p>
            <a:r>
              <a:rPr lang="en-US" altLang="zh-TW" sz="1400" dirty="0" smtClean="0">
                <a:latin typeface="Times New Roman" panose="02020603050405020304" pitchFamily="18" charset="0"/>
                <a:ea typeface="標楷體" panose="03000509000000000000" pitchFamily="65" charset="-120"/>
                <a:cs typeface="Times New Roman" panose="02020603050405020304" pitchFamily="18" charset="0"/>
              </a:rPr>
              <a:t>http</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TW" sz="1400" dirty="0" smtClean="0">
                <a:latin typeface="Times New Roman" panose="02020603050405020304" pitchFamily="18" charset="0"/>
                <a:ea typeface="標楷體" panose="03000509000000000000" pitchFamily="65" charset="-120"/>
                <a:cs typeface="Times New Roman" panose="02020603050405020304" pitchFamily="18" charset="0"/>
              </a:rPr>
              <a:t>www.rcees.ac.cn/kxcb/kpwz/200911/t20091103_2646904.html</a:t>
            </a:r>
            <a:endParaRPr lang="en-US" altLang="zh-TW" sz="14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3" name="任意多边形: 形状 5"/>
          <p:cNvSpPr/>
          <p:nvPr/>
        </p:nvSpPr>
        <p:spPr>
          <a:xfrm>
            <a:off x="2842641" y="160631"/>
            <a:ext cx="6435323" cy="6180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90000"/>
              </a:lnSpc>
              <a:spcAft>
                <a:spcPct val="35000"/>
              </a:spcAft>
              <a:defRPr/>
            </a:pPr>
            <a:r>
              <a:rPr lang="zh-CN" altLang="en-US" sz="4000" b="1" dirty="0" smtClean="0">
                <a:solidFill>
                  <a:srgbClr val="FFFFFF"/>
                </a:solidFill>
                <a:latin typeface="DFKai-SB" panose="03000509000000000000" pitchFamily="65" charset="-120"/>
                <a:ea typeface="DFKai-SB" panose="03000509000000000000" pitchFamily="65" charset="-120"/>
              </a:rPr>
              <a:t>可</a:t>
            </a:r>
            <a:r>
              <a:rPr lang="zh-CN" altLang="en-US" sz="4000" b="1" dirty="0">
                <a:solidFill>
                  <a:srgbClr val="FFFFFF"/>
                </a:solidFill>
                <a:latin typeface="DFKai-SB" panose="03000509000000000000" pitchFamily="65" charset="-120"/>
                <a:ea typeface="DFKai-SB" panose="03000509000000000000" pitchFamily="65" charset="-120"/>
              </a:rPr>
              <a:t>持續</a:t>
            </a:r>
            <a:r>
              <a:rPr lang="zh-CN" altLang="en-US" sz="4000" b="1" dirty="0" smtClean="0">
                <a:solidFill>
                  <a:srgbClr val="FFFFFF"/>
                </a:solidFill>
                <a:latin typeface="DFKai-SB" panose="03000509000000000000" pitchFamily="65" charset="-120"/>
                <a:ea typeface="DFKai-SB" panose="03000509000000000000" pitchFamily="65" charset="-120"/>
              </a:rPr>
              <a:t>發展</a:t>
            </a:r>
            <a:r>
              <a:rPr lang="zh-TW" altLang="en-US" sz="4000" b="1" dirty="0" smtClean="0">
                <a:solidFill>
                  <a:srgbClr val="FFFFFF"/>
                </a:solidFill>
                <a:latin typeface="DFKai-SB" panose="03000509000000000000" pitchFamily="65" charset="-120"/>
                <a:ea typeface="DFKai-SB" panose="03000509000000000000" pitchFamily="65" charset="-120"/>
              </a:rPr>
              <a:t>的理念</a:t>
            </a:r>
            <a:endParaRPr lang="zh-CN" altLang="en-US" sz="4000" b="1" strike="sngStrike" dirty="0">
              <a:solidFill>
                <a:srgbClr val="FF0000"/>
              </a:solidFill>
              <a:latin typeface="DFKai-SB" panose="03000509000000000000" pitchFamily="65" charset="-120"/>
              <a:ea typeface="DFKai-SB" panose="03000509000000000000" pitchFamily="65" charset="-120"/>
            </a:endParaRPr>
          </a:p>
        </p:txBody>
      </p:sp>
      <p:sp>
        <p:nvSpPr>
          <p:cNvPr id="2" name="Rectangle 1"/>
          <p:cNvSpPr/>
          <p:nvPr/>
        </p:nvSpPr>
        <p:spPr>
          <a:xfrm>
            <a:off x="5031271" y="813337"/>
            <a:ext cx="1826141" cy="584775"/>
          </a:xfrm>
          <a:prstGeom prst="rect">
            <a:avLst/>
          </a:prstGeom>
        </p:spPr>
        <p:txBody>
          <a:bodyPr wrap="none">
            <a:spAutoFit/>
          </a:bodyPr>
          <a:lstStyle/>
          <a:p>
            <a:r>
              <a:rPr lang="zh-CN" altLang="en-US" sz="3200" dirty="0">
                <a:latin typeface="Times New Roman" panose="02020603050405020304" pitchFamily="18" charset="0"/>
                <a:ea typeface="DFKai-SB" panose="03000509000000000000" pitchFamily="65" charset="-120"/>
                <a:cs typeface="Times New Roman" panose="02020603050405020304" pitchFamily="18" charset="0"/>
              </a:rPr>
              <a:t>生態足</a:t>
            </a:r>
            <a:r>
              <a:rPr lang="zh-TW" altLang="en-US" sz="3200" dirty="0">
                <a:latin typeface="Times New Roman" panose="02020603050405020304" pitchFamily="18" charset="0"/>
                <a:ea typeface="DFKai-SB" panose="03000509000000000000" pitchFamily="65" charset="-120"/>
                <a:cs typeface="Times New Roman" panose="02020603050405020304" pitchFamily="18" charset="0"/>
              </a:rPr>
              <a:t>印</a:t>
            </a:r>
            <a:endParaRPr lang="en-US" sz="3200" dirty="0"/>
          </a:p>
        </p:txBody>
      </p:sp>
      <p:sp>
        <p:nvSpPr>
          <p:cNvPr id="15" name="Freeform 5"/>
          <p:cNvSpPr/>
          <p:nvPr/>
        </p:nvSpPr>
        <p:spPr bwMode="auto">
          <a:xfrm>
            <a:off x="4471672" y="941504"/>
            <a:ext cx="446151" cy="322817"/>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FBF53"/>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Tree>
    <p:extLst>
      <p:ext uri="{BB962C8B-B14F-4D97-AF65-F5344CB8AC3E}">
        <p14:creationId xmlns:p14="http://schemas.microsoft.com/office/powerpoint/2010/main" val="373659131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p:cNvSpPr txBox="1"/>
          <p:nvPr/>
        </p:nvSpPr>
        <p:spPr>
          <a:xfrm>
            <a:off x="985084" y="1214860"/>
            <a:ext cx="10032496" cy="2616101"/>
          </a:xfrm>
          <a:prstGeom prst="rect">
            <a:avLst/>
          </a:prstGeom>
          <a:noFill/>
          <a:ln w="38100">
            <a:solidFill>
              <a:srgbClr val="FF0000"/>
            </a:solidFill>
          </a:ln>
        </p:spPr>
        <p:txBody>
          <a:bodyPr wrap="square">
            <a:spAutoFit/>
          </a:bodyPr>
          <a:lstStyle/>
          <a:p>
            <a:pPr hangingPunct="0">
              <a:spcBef>
                <a:spcPts val="600"/>
              </a:spcBef>
              <a:spcAft>
                <a:spcPts val="600"/>
              </a:spcAft>
            </a:pP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目前世界人均生態足印約為</a:t>
            </a: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1.7gha</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，請你參考此指標完成下列活動：</a:t>
            </a:r>
            <a:endParaRPr lang="en-US" altLang="zh-CN" sz="2400" dirty="0">
              <a:latin typeface="Times New Roman" panose="02020603050405020304" pitchFamily="18" charset="0"/>
              <a:ea typeface="DFKai-SB" panose="03000509000000000000" pitchFamily="65" charset="-120"/>
              <a:cs typeface="Times New Roman" panose="02020603050405020304" pitchFamily="18" charset="0"/>
            </a:endParaRPr>
          </a:p>
          <a:p>
            <a:pPr marL="457200" indent="-457200" hangingPunct="0">
              <a:spcBef>
                <a:spcPts val="600"/>
              </a:spcBef>
              <a:spcAft>
                <a:spcPts val="600"/>
              </a:spcAft>
              <a:buFont typeface="+mj-lt"/>
              <a:buAutoNum type="arabicPeriod"/>
            </a:pP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上網搜索</a:t>
            </a:r>
            <a:r>
              <a:rPr lang="en-US" altLang="zh-CN" sz="2400" dirty="0" smtClean="0">
                <a:latin typeface="Times New Roman" panose="02020603050405020304" pitchFamily="18" charset="0"/>
                <a:ea typeface="DFKai-SB" panose="03000509000000000000" pitchFamily="65" charset="-120"/>
                <a:cs typeface="Times New Roman" panose="02020603050405020304" pitchFamily="18" charset="0"/>
              </a:rPr>
              <a:t>footprintnetwork.org </a:t>
            </a:r>
            <a:r>
              <a:rPr lang="zh-TW" altLang="en-US" sz="2400" dirty="0" smtClean="0">
                <a:latin typeface="Times New Roman" panose="02020603050405020304" pitchFamily="18" charset="0"/>
                <a:ea typeface="DFKai-SB" panose="03000509000000000000" pitchFamily="65" charset="-120"/>
                <a:cs typeface="Times New Roman" panose="02020603050405020304" pitchFamily="18" charset="0"/>
              </a:rPr>
              <a:t>及 </a:t>
            </a:r>
            <a:r>
              <a:rPr lang="en-US" altLang="zh-TW" sz="2400" dirty="0" smtClean="0">
                <a:latin typeface="Times New Roman" panose="02020603050405020304" pitchFamily="18" charset="0"/>
                <a:ea typeface="DFKai-SB" panose="03000509000000000000" pitchFamily="65" charset="-120"/>
                <a:cs typeface="Times New Roman" panose="02020603050405020304" pitchFamily="18" charset="0"/>
              </a:rPr>
              <a:t>https</a:t>
            </a:r>
            <a:r>
              <a:rPr lang="en-US" altLang="zh-TW" sz="2400" dirty="0">
                <a:latin typeface="Times New Roman" panose="02020603050405020304" pitchFamily="18" charset="0"/>
                <a:ea typeface="DFKai-SB" panose="03000509000000000000" pitchFamily="65" charset="-120"/>
                <a:cs typeface="Times New Roman" panose="02020603050405020304" pitchFamily="18" charset="0"/>
              </a:rPr>
              <a:t>://www.wwf.org.hk/cities/footprint/</a:t>
            </a:r>
            <a:r>
              <a:rPr lang="zh-CN" altLang="en-US" sz="2400" dirty="0" smtClean="0">
                <a:latin typeface="Times New Roman" panose="02020603050405020304" pitchFamily="18" charset="0"/>
                <a:ea typeface="DFKai-SB" panose="03000509000000000000" pitchFamily="65" charset="-120"/>
                <a:cs typeface="Times New Roman" panose="02020603050405020304" pitchFamily="18" charset="0"/>
              </a:rPr>
              <a:t>，查看</a:t>
            </a:r>
            <a:r>
              <a:rPr lang="en-US" altLang="zh-TW" sz="2400" dirty="0" smtClean="0">
                <a:latin typeface="Times New Roman" panose="02020603050405020304" pitchFamily="18" charset="0"/>
                <a:ea typeface="DFKai-SB" panose="03000509000000000000" pitchFamily="65" charset="-120"/>
                <a:cs typeface="Times New Roman" panose="02020603050405020304" pitchFamily="18" charset="0"/>
              </a:rPr>
              <a:t>5</a:t>
            </a:r>
            <a:r>
              <a:rPr lang="zh-TW" altLang="en-US" sz="2400" dirty="0" smtClean="0">
                <a:latin typeface="Times New Roman" panose="02020603050405020304" pitchFamily="18" charset="0"/>
                <a:ea typeface="DFKai-SB" panose="03000509000000000000" pitchFamily="65" charset="-120"/>
                <a:cs typeface="Times New Roman" panose="02020603050405020304" pitchFamily="18" charset="0"/>
              </a:rPr>
              <a:t>個</a:t>
            </a:r>
            <a:r>
              <a:rPr lang="zh-CN" altLang="en-US" sz="2400" dirty="0" smtClean="0">
                <a:latin typeface="Times New Roman" panose="02020603050405020304" pitchFamily="18" charset="0"/>
                <a:ea typeface="DFKai-SB" panose="03000509000000000000" pitchFamily="65" charset="-120"/>
                <a:cs typeface="Times New Roman" panose="02020603050405020304" pitchFamily="18" charset="0"/>
              </a:rPr>
              <a:t>世界</a:t>
            </a:r>
            <a:r>
              <a:rPr lang="zh-TW" altLang="en-US" sz="2400" dirty="0" smtClean="0">
                <a:latin typeface="Times New Roman" panose="02020603050405020304" pitchFamily="18" charset="0"/>
                <a:ea typeface="DFKai-SB" panose="03000509000000000000" pitchFamily="65" charset="-120"/>
                <a:cs typeface="Times New Roman" panose="02020603050405020304" pitchFamily="18" charset="0"/>
              </a:rPr>
              <a:t>不同國家</a:t>
            </a:r>
            <a:r>
              <a:rPr lang="en-US" altLang="zh-TW" sz="2400" dirty="0" smtClean="0">
                <a:latin typeface="Times New Roman" panose="02020603050405020304" pitchFamily="18" charset="0"/>
                <a:ea typeface="DFKai-SB" panose="03000509000000000000" pitchFamily="65" charset="-120"/>
                <a:cs typeface="Times New Roman" panose="02020603050405020304" pitchFamily="18" charset="0"/>
              </a:rPr>
              <a:t>/</a:t>
            </a:r>
            <a:r>
              <a:rPr lang="zh-TW" altLang="en-US" sz="2400" dirty="0" smtClean="0">
                <a:latin typeface="Times New Roman" panose="02020603050405020304" pitchFamily="18" charset="0"/>
                <a:ea typeface="DFKai-SB" panose="03000509000000000000" pitchFamily="65" charset="-120"/>
                <a:cs typeface="Times New Roman" panose="02020603050405020304" pitchFamily="18" charset="0"/>
              </a:rPr>
              <a:t>地方及香港</a:t>
            </a:r>
            <a:r>
              <a:rPr lang="zh-CN" altLang="en-US" sz="2400" dirty="0" smtClean="0">
                <a:latin typeface="Times New Roman" panose="02020603050405020304" pitchFamily="18" charset="0"/>
                <a:ea typeface="DFKai-SB" panose="03000509000000000000" pitchFamily="65" charset="-120"/>
                <a:cs typeface="Times New Roman" panose="02020603050405020304" pitchFamily="18" charset="0"/>
              </a:rPr>
              <a:t>人</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均生態足印圖，與同學們交流你從中獲取的資訊。</a:t>
            </a:r>
            <a:endParaRPr lang="en-US" altLang="zh-CN" sz="2400" dirty="0">
              <a:latin typeface="Times New Roman" panose="02020603050405020304" pitchFamily="18" charset="0"/>
              <a:ea typeface="DFKai-SB" panose="03000509000000000000" pitchFamily="65" charset="-120"/>
              <a:cs typeface="Times New Roman" panose="02020603050405020304" pitchFamily="18" charset="0"/>
            </a:endParaRPr>
          </a:p>
          <a:p>
            <a:pPr marL="457200" indent="-457200" hangingPunct="0">
              <a:spcBef>
                <a:spcPts val="600"/>
              </a:spcBef>
              <a:spcAft>
                <a:spcPts val="600"/>
              </a:spcAft>
              <a:buFont typeface="+mj-lt"/>
              <a:buAutoNum type="arabicPeriod"/>
            </a:pP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上網搜索</a:t>
            </a: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Ecological Footprint Calculator</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，計算自己的生態足印，並說說</a:t>
            </a:r>
            <a:r>
              <a:rPr lang="zh-CN" altLang="en-US" sz="2400" dirty="0" smtClean="0">
                <a:latin typeface="Times New Roman" panose="02020603050405020304" pitchFamily="18" charset="0"/>
                <a:ea typeface="DFKai-SB" panose="03000509000000000000" pitchFamily="65" charset="-120"/>
                <a:cs typeface="Times New Roman" panose="02020603050405020304" pitchFamily="18" charset="0"/>
              </a:rPr>
              <a:t>自己</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在衣</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、食、住、行各</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方面未來可</a:t>
            </a:r>
            <a:r>
              <a:rPr lang="zh-CN" altLang="en-US" sz="2400" dirty="0" smtClean="0">
                <a:latin typeface="Times New Roman" panose="02020603050405020304" pitchFamily="18" charset="0"/>
                <a:ea typeface="DFKai-SB" panose="03000509000000000000" pitchFamily="65" charset="-120"/>
                <a:cs typeface="Times New Roman" panose="02020603050405020304" pitchFamily="18" charset="0"/>
              </a:rPr>
              <a:t>怎</a:t>
            </a:r>
            <a:r>
              <a:rPr lang="zh-TW" altLang="en-US" sz="2400" dirty="0" smtClean="0">
                <a:latin typeface="Times New Roman" panose="02020603050405020304" pitchFamily="18" charset="0"/>
                <a:ea typeface="DFKai-SB" panose="03000509000000000000" pitchFamily="65" charset="-120"/>
                <a:cs typeface="Times New Roman" panose="02020603050405020304" pitchFamily="18" charset="0"/>
              </a:rPr>
              <a:t>樣實踐低碳生活</a:t>
            </a:r>
            <a:r>
              <a:rPr lang="en-US" altLang="zh-TW" sz="2400" dirty="0" smtClean="0">
                <a:latin typeface="Times New Roman" panose="02020603050405020304" pitchFamily="18" charset="0"/>
                <a:ea typeface="DFKai-SB" panose="03000509000000000000" pitchFamily="65" charset="-120"/>
                <a:cs typeface="Times New Roman" panose="02020603050405020304" pitchFamily="18" charset="0"/>
              </a:rPr>
              <a:t>?</a:t>
            </a:r>
            <a:endParaRPr lang="en-US" altLang="zh-CN" sz="2400" strike="sngStrike" dirty="0">
              <a:latin typeface="Times New Roman" panose="02020603050405020304" pitchFamily="18" charset="0"/>
              <a:ea typeface="DFKai-SB" panose="03000509000000000000" pitchFamily="65" charset="-120"/>
              <a:cs typeface="Times New Roman" panose="02020603050405020304" pitchFamily="18" charset="0"/>
            </a:endParaRPr>
          </a:p>
        </p:txBody>
      </p:sp>
      <p:grpSp>
        <p:nvGrpSpPr>
          <p:cNvPr id="18" name="组合 17"/>
          <p:cNvGrpSpPr/>
          <p:nvPr/>
        </p:nvGrpSpPr>
        <p:grpSpPr>
          <a:xfrm>
            <a:off x="237319" y="173597"/>
            <a:ext cx="2069655" cy="652980"/>
            <a:chOff x="1193537" y="1365971"/>
            <a:chExt cx="2069655" cy="652980"/>
          </a:xfrm>
        </p:grpSpPr>
        <p:sp>
          <p:nvSpPr>
            <p:cNvPr id="20" name="矩形 19"/>
            <p:cNvSpPr/>
            <p:nvPr/>
          </p:nvSpPr>
          <p:spPr>
            <a:xfrm>
              <a:off x="1193537" y="1593501"/>
              <a:ext cx="363537" cy="363538"/>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1" name="矩形 20"/>
            <p:cNvSpPr/>
            <p:nvPr/>
          </p:nvSpPr>
          <p:spPr>
            <a:xfrm>
              <a:off x="1317362" y="1728439"/>
              <a:ext cx="303212" cy="290512"/>
            </a:xfrm>
            <a:prstGeom prst="rect">
              <a:avLst/>
            </a:prstGeom>
            <a:solidFill>
              <a:srgbClr val="C8040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3" name="文本框 22"/>
            <p:cNvSpPr txBox="1">
              <a:spLocks noChangeArrowheads="1"/>
            </p:cNvSpPr>
            <p:nvPr/>
          </p:nvSpPr>
          <p:spPr bwMode="auto">
            <a:xfrm>
              <a:off x="1566001" y="1365971"/>
              <a:ext cx="169719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3200" b="1" dirty="0">
                  <a:latin typeface="標楷體" panose="03000509000000000000" pitchFamily="65" charset="-120"/>
                  <a:ea typeface="標楷體" panose="03000509000000000000" pitchFamily="65" charset="-120"/>
                </a:rPr>
                <a:t>小活動</a:t>
              </a:r>
            </a:p>
          </p:txBody>
        </p:sp>
        <p:cxnSp>
          <p:nvCxnSpPr>
            <p:cNvPr id="25" name="直接连接符 24"/>
            <p:cNvCxnSpPr/>
            <p:nvPr/>
          </p:nvCxnSpPr>
          <p:spPr>
            <a:xfrm>
              <a:off x="1620574" y="1991964"/>
              <a:ext cx="1405091"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10" name="内容占位符 2"/>
          <p:cNvSpPr txBox="1"/>
          <p:nvPr/>
        </p:nvSpPr>
        <p:spPr>
          <a:xfrm>
            <a:off x="1010717" y="4601590"/>
            <a:ext cx="10032496" cy="1923900"/>
          </a:xfrm>
          <a:prstGeom prst="rect">
            <a:avLst/>
          </a:prstGeom>
          <a:ln w="38100">
            <a:solidFill>
              <a:srgbClr val="0070C0"/>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gn="just" hangingPunct="0">
              <a:lnSpc>
                <a:spcPts val="3200"/>
              </a:lnSpc>
              <a:spcBef>
                <a:spcPts val="600"/>
              </a:spcBef>
              <a:spcAft>
                <a:spcPts val="600"/>
              </a:spcAft>
              <a:buFont typeface="+mj-lt"/>
              <a:buAutoNum type="arabicPeriod"/>
            </a:pPr>
            <a:r>
              <a:rPr lang="zh-CN" altLang="en-US" sz="2400" dirty="0" smtClean="0">
                <a:latin typeface="Times New Roman" panose="02020603050405020304" pitchFamily="18" charset="0"/>
                <a:ea typeface="DFKai-SB" panose="03000509000000000000" pitchFamily="65" charset="-120"/>
                <a:cs typeface="Times New Roman" panose="02020603050405020304" pitchFamily="18" charset="0"/>
              </a:rPr>
              <a:t>學生可</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對不同國家進行統計分析得出資料，亦可從不同國家人均生態足印的比較分析差異，說明人類在生態佔用上的不公平及其影響。</a:t>
            </a:r>
            <a:endParaRPr lang="en-US" altLang="zh-CN" sz="2400" dirty="0">
              <a:latin typeface="Times New Roman" panose="02020603050405020304" pitchFamily="18" charset="0"/>
              <a:ea typeface="DFKai-SB" panose="03000509000000000000" pitchFamily="65" charset="-120"/>
              <a:cs typeface="Times New Roman" panose="02020603050405020304" pitchFamily="18" charset="0"/>
            </a:endParaRPr>
          </a:p>
          <a:p>
            <a:pPr marL="457200" indent="-457200" algn="just" hangingPunct="0">
              <a:lnSpc>
                <a:spcPts val="3200"/>
              </a:lnSpc>
              <a:spcBef>
                <a:spcPts val="600"/>
              </a:spcBef>
              <a:spcAft>
                <a:spcPts val="600"/>
              </a:spcAft>
              <a:buFont typeface="+mj-lt"/>
              <a:buAutoNum type="arabicPeriod"/>
            </a:pP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學生上網填寫真實資料測算自身生態足印，並說明</a:t>
            </a:r>
            <a:r>
              <a:rPr lang="zh-CN" altLang="en-US" sz="2400" dirty="0" smtClean="0">
                <a:latin typeface="Times New Roman" panose="02020603050405020304" pitchFamily="18" charset="0"/>
                <a:ea typeface="DFKai-SB" panose="03000509000000000000" pitchFamily="65" charset="-120"/>
                <a:cs typeface="Times New Roman" panose="02020603050405020304" pitchFamily="18" charset="0"/>
              </a:rPr>
              <a:t>準備如何</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在衣</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、食、住、行各方面</a:t>
            </a:r>
            <a:r>
              <a:rPr lang="zh-CN" altLang="en-US" sz="2400" dirty="0" smtClean="0">
                <a:latin typeface="Times New Roman" panose="02020603050405020304" pitchFamily="18" charset="0"/>
                <a:ea typeface="DFKai-SB" panose="03000509000000000000" pitchFamily="65" charset="-120"/>
                <a:cs typeface="Times New Roman" panose="02020603050405020304" pitchFamily="18" charset="0"/>
              </a:rPr>
              <a:t>減小</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自己的生態足印，為實現可持續發展做貢獻。</a:t>
            </a:r>
            <a:endParaRPr lang="en-US" altLang="zh-CN" sz="2400" dirty="0">
              <a:latin typeface="Times New Roman" panose="02020603050405020304" pitchFamily="18" charset="0"/>
              <a:ea typeface="DFKai-SB" panose="03000509000000000000" pitchFamily="65" charset="-120"/>
              <a:cs typeface="Times New Roman" panose="02020603050405020304" pitchFamily="18" charset="0"/>
            </a:endParaRPr>
          </a:p>
        </p:txBody>
      </p:sp>
      <p:grpSp>
        <p:nvGrpSpPr>
          <p:cNvPr id="12" name="组合 9"/>
          <p:cNvGrpSpPr/>
          <p:nvPr/>
        </p:nvGrpSpPr>
        <p:grpSpPr>
          <a:xfrm>
            <a:off x="1003363" y="3953410"/>
            <a:ext cx="2697590" cy="466607"/>
            <a:chOff x="955248" y="857302"/>
            <a:chExt cx="2697590" cy="466607"/>
          </a:xfrm>
        </p:grpSpPr>
        <p:sp>
          <p:nvSpPr>
            <p:cNvPr id="13" name="矩形 12"/>
            <p:cNvSpPr/>
            <p:nvPr/>
          </p:nvSpPr>
          <p:spPr>
            <a:xfrm>
              <a:off x="955248" y="904875"/>
              <a:ext cx="363538" cy="363538"/>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4" name="矩形 13"/>
            <p:cNvSpPr/>
            <p:nvPr/>
          </p:nvSpPr>
          <p:spPr>
            <a:xfrm>
              <a:off x="1110847" y="1033397"/>
              <a:ext cx="303213" cy="290512"/>
            </a:xfrm>
            <a:prstGeom prst="rect">
              <a:avLst/>
            </a:prstGeom>
            <a:solidFill>
              <a:srgbClr val="C8040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5" name="文本框 13"/>
            <p:cNvSpPr txBox="1">
              <a:spLocks noChangeArrowheads="1"/>
            </p:cNvSpPr>
            <p:nvPr/>
          </p:nvSpPr>
          <p:spPr bwMode="auto">
            <a:xfrm>
              <a:off x="1341438" y="857302"/>
              <a:ext cx="2311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2400" b="1" dirty="0">
                  <a:latin typeface="標楷體" panose="03000509000000000000" pitchFamily="65" charset="-120"/>
                  <a:ea typeface="標楷體" panose="03000509000000000000" pitchFamily="65" charset="-120"/>
                </a:rPr>
                <a:t>活動提示</a:t>
              </a:r>
            </a:p>
          </p:txBody>
        </p:sp>
        <p:cxnSp>
          <p:nvCxnSpPr>
            <p:cNvPr id="16" name="直接连接符 13"/>
            <p:cNvCxnSpPr/>
            <p:nvPr/>
          </p:nvCxnSpPr>
          <p:spPr>
            <a:xfrm>
              <a:off x="1404938" y="1281878"/>
              <a:ext cx="1936750"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17" name="任意多边形: 形状 5"/>
          <p:cNvSpPr/>
          <p:nvPr/>
        </p:nvSpPr>
        <p:spPr>
          <a:xfrm>
            <a:off x="2955903" y="311356"/>
            <a:ext cx="6435323" cy="6180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90000"/>
              </a:lnSpc>
              <a:spcAft>
                <a:spcPct val="35000"/>
              </a:spcAft>
              <a:defRPr/>
            </a:pPr>
            <a:r>
              <a:rPr lang="zh-CN" altLang="en-US" sz="4000" b="1" dirty="0" smtClean="0">
                <a:solidFill>
                  <a:srgbClr val="FFFFFF"/>
                </a:solidFill>
                <a:latin typeface="DFKai-SB" panose="03000509000000000000" pitchFamily="65" charset="-120"/>
                <a:ea typeface="DFKai-SB" panose="03000509000000000000" pitchFamily="65" charset="-120"/>
              </a:rPr>
              <a:t>可</a:t>
            </a:r>
            <a:r>
              <a:rPr lang="zh-CN" altLang="en-US" sz="4000" b="1" dirty="0">
                <a:solidFill>
                  <a:srgbClr val="FFFFFF"/>
                </a:solidFill>
                <a:latin typeface="DFKai-SB" panose="03000509000000000000" pitchFamily="65" charset="-120"/>
                <a:ea typeface="DFKai-SB" panose="03000509000000000000" pitchFamily="65" charset="-120"/>
              </a:rPr>
              <a:t>持續</a:t>
            </a:r>
            <a:r>
              <a:rPr lang="zh-CN" altLang="en-US" sz="4000" b="1" dirty="0" smtClean="0">
                <a:solidFill>
                  <a:srgbClr val="FFFFFF"/>
                </a:solidFill>
                <a:latin typeface="DFKai-SB" panose="03000509000000000000" pitchFamily="65" charset="-120"/>
                <a:ea typeface="DFKai-SB" panose="03000509000000000000" pitchFamily="65" charset="-120"/>
              </a:rPr>
              <a:t>發展</a:t>
            </a:r>
            <a:r>
              <a:rPr lang="zh-TW" altLang="en-US" sz="4000" b="1" dirty="0" smtClean="0">
                <a:solidFill>
                  <a:srgbClr val="FFFFFF"/>
                </a:solidFill>
                <a:latin typeface="DFKai-SB" panose="03000509000000000000" pitchFamily="65" charset="-120"/>
                <a:ea typeface="DFKai-SB" panose="03000509000000000000" pitchFamily="65" charset="-120"/>
              </a:rPr>
              <a:t>的理念</a:t>
            </a:r>
            <a:endParaRPr lang="zh-CN" altLang="en-US" sz="4000" b="1" strike="sngStrike" dirty="0">
              <a:solidFill>
                <a:srgbClr val="FF0000"/>
              </a:solidFill>
              <a:latin typeface="DFKai-SB" panose="03000509000000000000" pitchFamily="65" charset="-120"/>
              <a:ea typeface="DFKai-SB" panose="03000509000000000000" pitchFamily="65" charset="-120"/>
            </a:endParaRPr>
          </a:p>
        </p:txBody>
      </p:sp>
      <p:grpSp>
        <p:nvGrpSpPr>
          <p:cNvPr id="19" name="组合 17"/>
          <p:cNvGrpSpPr>
            <a:grpSpLocks noChangeAspect="1"/>
          </p:cNvGrpSpPr>
          <p:nvPr/>
        </p:nvGrpSpPr>
        <p:grpSpPr>
          <a:xfrm flipH="1">
            <a:off x="219282" y="1122326"/>
            <a:ext cx="540000" cy="540000"/>
            <a:chOff x="5195979" y="428797"/>
            <a:chExt cx="927463" cy="927463"/>
          </a:xfrm>
        </p:grpSpPr>
        <p:sp>
          <p:nvSpPr>
            <p:cNvPr id="22" name="椭圆 18"/>
            <p:cNvSpPr/>
            <p:nvPr/>
          </p:nvSpPr>
          <p:spPr>
            <a:xfrm>
              <a:off x="5195979" y="428797"/>
              <a:ext cx="927463" cy="927463"/>
            </a:xfrm>
            <a:prstGeom prst="ellipse">
              <a:avLst/>
            </a:prstGeom>
            <a:solidFill>
              <a:srgbClr val="C00000">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24" name="组合 19"/>
            <p:cNvGrpSpPr/>
            <p:nvPr/>
          </p:nvGrpSpPr>
          <p:grpSpPr>
            <a:xfrm>
              <a:off x="5235042" y="460898"/>
              <a:ext cx="876427" cy="882962"/>
              <a:chOff x="6130069" y="1975983"/>
              <a:chExt cx="876427" cy="882962"/>
            </a:xfrm>
          </p:grpSpPr>
          <p:sp>
            <p:nvSpPr>
              <p:cNvPr id="28" name="Freeform 16"/>
              <p:cNvSpPr/>
              <p:nvPr/>
            </p:nvSpPr>
            <p:spPr bwMode="auto">
              <a:xfrm>
                <a:off x="6138783" y="1991232"/>
                <a:ext cx="867713" cy="867713"/>
              </a:xfrm>
              <a:custGeom>
                <a:avLst/>
                <a:gdLst>
                  <a:gd name="T0" fmla="*/ 40 w 80"/>
                  <a:gd name="T1" fmla="*/ 80 h 80"/>
                  <a:gd name="T2" fmla="*/ 80 w 80"/>
                  <a:gd name="T3" fmla="*/ 40 h 80"/>
                  <a:gd name="T4" fmla="*/ 40 w 80"/>
                  <a:gd name="T5" fmla="*/ 0 h 80"/>
                  <a:gd name="T6" fmla="*/ 0 w 80"/>
                  <a:gd name="T7" fmla="*/ 40 h 80"/>
                  <a:gd name="T8" fmla="*/ 3 w 80"/>
                  <a:gd name="T9" fmla="*/ 55 h 80"/>
                  <a:gd name="T10" fmla="*/ 7 w 80"/>
                  <a:gd name="T11" fmla="*/ 62 h 80"/>
                  <a:gd name="T12" fmla="*/ 4 w 80"/>
                  <a:gd name="T13" fmla="*/ 76 h 80"/>
                  <a:gd name="T14" fmla="*/ 18 w 80"/>
                  <a:gd name="T15" fmla="*/ 73 h 80"/>
                  <a:gd name="T16" fmla="*/ 25 w 80"/>
                  <a:gd name="T17" fmla="*/ 77 h 80"/>
                  <a:gd name="T18" fmla="*/ 40 w 80"/>
                  <a:gd name="T19"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80">
                    <a:moveTo>
                      <a:pt x="40" y="80"/>
                    </a:moveTo>
                    <a:cubicBezTo>
                      <a:pt x="62" y="80"/>
                      <a:pt x="80" y="62"/>
                      <a:pt x="80" y="40"/>
                    </a:cubicBezTo>
                    <a:cubicBezTo>
                      <a:pt x="80" y="18"/>
                      <a:pt x="62" y="0"/>
                      <a:pt x="40" y="0"/>
                    </a:cubicBezTo>
                    <a:cubicBezTo>
                      <a:pt x="18" y="0"/>
                      <a:pt x="0" y="18"/>
                      <a:pt x="0" y="40"/>
                    </a:cubicBezTo>
                    <a:cubicBezTo>
                      <a:pt x="0" y="45"/>
                      <a:pt x="1" y="51"/>
                      <a:pt x="3" y="55"/>
                    </a:cubicBezTo>
                    <a:cubicBezTo>
                      <a:pt x="4" y="58"/>
                      <a:pt x="5" y="60"/>
                      <a:pt x="7" y="62"/>
                    </a:cubicBezTo>
                    <a:cubicBezTo>
                      <a:pt x="7" y="63"/>
                      <a:pt x="6" y="68"/>
                      <a:pt x="4" y="76"/>
                    </a:cubicBezTo>
                    <a:cubicBezTo>
                      <a:pt x="12" y="74"/>
                      <a:pt x="17" y="73"/>
                      <a:pt x="18" y="73"/>
                    </a:cubicBezTo>
                    <a:cubicBezTo>
                      <a:pt x="20" y="75"/>
                      <a:pt x="22" y="76"/>
                      <a:pt x="25" y="77"/>
                    </a:cubicBezTo>
                    <a:cubicBezTo>
                      <a:pt x="29" y="79"/>
                      <a:pt x="35" y="80"/>
                      <a:pt x="40" y="80"/>
                    </a:cubicBezTo>
                    <a:close/>
                  </a:path>
                </a:pathLst>
              </a:custGeom>
              <a:solidFill>
                <a:srgbClr val="826118"/>
              </a:solidFill>
              <a:ln w="15875" cap="flat">
                <a:noFill/>
                <a:prstDash val="solid"/>
                <a:round/>
              </a:ln>
            </p:spPr>
            <p:txBody>
              <a:bodyPr vert="horz" wrap="square" lIns="91440" tIns="45720" rIns="91440" bIns="45720" numCol="1" anchor="t" anchorCtr="0" compatLnSpc="1"/>
              <a:lstStyle/>
              <a:p>
                <a:endParaRPr lang="zh-CN" altLang="en-US" dirty="0"/>
              </a:p>
            </p:txBody>
          </p:sp>
          <p:sp>
            <p:nvSpPr>
              <p:cNvPr id="29" name="Freeform 16"/>
              <p:cNvSpPr/>
              <p:nvPr/>
            </p:nvSpPr>
            <p:spPr bwMode="auto">
              <a:xfrm>
                <a:off x="6130069" y="1975983"/>
                <a:ext cx="867712" cy="867711"/>
              </a:xfrm>
              <a:custGeom>
                <a:avLst/>
                <a:gdLst>
                  <a:gd name="T0" fmla="*/ 40 w 80"/>
                  <a:gd name="T1" fmla="*/ 80 h 80"/>
                  <a:gd name="T2" fmla="*/ 80 w 80"/>
                  <a:gd name="T3" fmla="*/ 40 h 80"/>
                  <a:gd name="T4" fmla="*/ 40 w 80"/>
                  <a:gd name="T5" fmla="*/ 0 h 80"/>
                  <a:gd name="T6" fmla="*/ 0 w 80"/>
                  <a:gd name="T7" fmla="*/ 40 h 80"/>
                  <a:gd name="T8" fmla="*/ 3 w 80"/>
                  <a:gd name="T9" fmla="*/ 55 h 80"/>
                  <a:gd name="T10" fmla="*/ 7 w 80"/>
                  <a:gd name="T11" fmla="*/ 62 h 80"/>
                  <a:gd name="T12" fmla="*/ 4 w 80"/>
                  <a:gd name="T13" fmla="*/ 76 h 80"/>
                  <a:gd name="T14" fmla="*/ 18 w 80"/>
                  <a:gd name="T15" fmla="*/ 73 h 80"/>
                  <a:gd name="T16" fmla="*/ 25 w 80"/>
                  <a:gd name="T17" fmla="*/ 77 h 80"/>
                  <a:gd name="T18" fmla="*/ 40 w 80"/>
                  <a:gd name="T19"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80">
                    <a:moveTo>
                      <a:pt x="40" y="80"/>
                    </a:moveTo>
                    <a:cubicBezTo>
                      <a:pt x="62" y="80"/>
                      <a:pt x="80" y="62"/>
                      <a:pt x="80" y="40"/>
                    </a:cubicBezTo>
                    <a:cubicBezTo>
                      <a:pt x="80" y="18"/>
                      <a:pt x="62" y="0"/>
                      <a:pt x="40" y="0"/>
                    </a:cubicBezTo>
                    <a:cubicBezTo>
                      <a:pt x="18" y="0"/>
                      <a:pt x="0" y="18"/>
                      <a:pt x="0" y="40"/>
                    </a:cubicBezTo>
                    <a:cubicBezTo>
                      <a:pt x="0" y="45"/>
                      <a:pt x="1" y="51"/>
                      <a:pt x="3" y="55"/>
                    </a:cubicBezTo>
                    <a:cubicBezTo>
                      <a:pt x="4" y="58"/>
                      <a:pt x="5" y="60"/>
                      <a:pt x="7" y="62"/>
                    </a:cubicBezTo>
                    <a:cubicBezTo>
                      <a:pt x="7" y="63"/>
                      <a:pt x="6" y="68"/>
                      <a:pt x="4" y="76"/>
                    </a:cubicBezTo>
                    <a:cubicBezTo>
                      <a:pt x="12" y="74"/>
                      <a:pt x="17" y="73"/>
                      <a:pt x="18" y="73"/>
                    </a:cubicBezTo>
                    <a:cubicBezTo>
                      <a:pt x="20" y="75"/>
                      <a:pt x="22" y="76"/>
                      <a:pt x="25" y="77"/>
                    </a:cubicBezTo>
                    <a:cubicBezTo>
                      <a:pt x="29" y="79"/>
                      <a:pt x="35" y="80"/>
                      <a:pt x="40" y="80"/>
                    </a:cubicBezTo>
                    <a:close/>
                  </a:path>
                </a:pathLst>
              </a:custGeom>
              <a:solidFill>
                <a:srgbClr val="FF0000"/>
              </a:solidFill>
              <a:ln w="15875" cap="flat">
                <a:noFill/>
                <a:prstDash val="solid"/>
                <a:round/>
              </a:ln>
            </p:spPr>
            <p:txBody>
              <a:bodyPr vert="horz" wrap="square" lIns="91440" tIns="45720" rIns="91440" bIns="45720" numCol="1" anchor="t" anchorCtr="0" compatLnSpc="1"/>
              <a:lstStyle/>
              <a:p>
                <a:endParaRPr lang="zh-CN" altLang="en-US"/>
              </a:p>
            </p:txBody>
          </p:sp>
        </p:grpSp>
        <p:sp>
          <p:nvSpPr>
            <p:cNvPr id="26" name="Freeform 39"/>
            <p:cNvSpPr/>
            <p:nvPr/>
          </p:nvSpPr>
          <p:spPr bwMode="auto">
            <a:xfrm flipH="1">
              <a:off x="5533821" y="626452"/>
              <a:ext cx="276775" cy="369453"/>
            </a:xfrm>
            <a:custGeom>
              <a:avLst/>
              <a:gdLst>
                <a:gd name="T0" fmla="*/ 12 w 24"/>
                <a:gd name="T1" fmla="*/ 32 h 32"/>
                <a:gd name="T2" fmla="*/ 12 w 24"/>
                <a:gd name="T3" fmla="*/ 24 h 32"/>
                <a:gd name="T4" fmla="*/ 24 w 24"/>
                <a:gd name="T5" fmla="*/ 12 h 32"/>
                <a:gd name="T6" fmla="*/ 12 w 24"/>
                <a:gd name="T7" fmla="*/ 0 h 32"/>
                <a:gd name="T8" fmla="*/ 0 w 24"/>
                <a:gd name="T9" fmla="*/ 12 h 32"/>
              </a:gdLst>
              <a:ahLst/>
              <a:cxnLst>
                <a:cxn ang="0">
                  <a:pos x="T0" y="T1"/>
                </a:cxn>
                <a:cxn ang="0">
                  <a:pos x="T2" y="T3"/>
                </a:cxn>
                <a:cxn ang="0">
                  <a:pos x="T4" y="T5"/>
                </a:cxn>
                <a:cxn ang="0">
                  <a:pos x="T6" y="T7"/>
                </a:cxn>
                <a:cxn ang="0">
                  <a:pos x="T8" y="T9"/>
                </a:cxn>
              </a:cxnLst>
              <a:rect l="0" t="0" r="r" b="b"/>
              <a:pathLst>
                <a:path w="24" h="32">
                  <a:moveTo>
                    <a:pt x="12" y="32"/>
                  </a:moveTo>
                  <a:cubicBezTo>
                    <a:pt x="12" y="24"/>
                    <a:pt x="12" y="24"/>
                    <a:pt x="12" y="24"/>
                  </a:cubicBezTo>
                  <a:cubicBezTo>
                    <a:pt x="19" y="24"/>
                    <a:pt x="24" y="19"/>
                    <a:pt x="24" y="12"/>
                  </a:cubicBezTo>
                  <a:cubicBezTo>
                    <a:pt x="24" y="6"/>
                    <a:pt x="19" y="0"/>
                    <a:pt x="12" y="0"/>
                  </a:cubicBezTo>
                  <a:cubicBezTo>
                    <a:pt x="5" y="0"/>
                    <a:pt x="0" y="6"/>
                    <a:pt x="0" y="12"/>
                  </a:cubicBezTo>
                </a:path>
              </a:pathLst>
            </a:custGeom>
            <a:noFill/>
            <a:ln w="58738" cap="rnd">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27" name="Oval 40"/>
            <p:cNvSpPr>
              <a:spLocks noChangeArrowheads="1"/>
            </p:cNvSpPr>
            <p:nvPr/>
          </p:nvSpPr>
          <p:spPr bwMode="auto">
            <a:xfrm>
              <a:off x="5618795" y="1102644"/>
              <a:ext cx="116471" cy="115219"/>
            </a:xfrm>
            <a:prstGeom prst="ellipse">
              <a:avLst/>
            </a:prstGeom>
            <a:solidFill>
              <a:schemeClr val="bg1"/>
            </a:solidFill>
            <a:ln w="9525">
              <a:solidFill>
                <a:schemeClr val="bg1"/>
              </a:solidFill>
              <a:round/>
            </a:ln>
          </p:spPr>
          <p:txBody>
            <a:bodyPr vert="horz" wrap="square" lIns="91440" tIns="45720" rIns="91440" bIns="45720" numCol="1" anchor="t" anchorCtr="0" compatLnSpc="1"/>
            <a:lstStyle/>
            <a:p>
              <a:endParaRPr lang="zh-CN" altLang="en-US"/>
            </a:p>
          </p:txBody>
        </p:sp>
      </p:grpSp>
      <p:grpSp>
        <p:nvGrpSpPr>
          <p:cNvPr id="30" name="组合 35"/>
          <p:cNvGrpSpPr>
            <a:grpSpLocks noChangeAspect="1"/>
          </p:cNvGrpSpPr>
          <p:nvPr/>
        </p:nvGrpSpPr>
        <p:grpSpPr>
          <a:xfrm>
            <a:off x="237319" y="3865439"/>
            <a:ext cx="533881" cy="634626"/>
            <a:chOff x="6523756" y="488141"/>
            <a:chExt cx="883270" cy="966551"/>
          </a:xfrm>
        </p:grpSpPr>
        <p:sp>
          <p:nvSpPr>
            <p:cNvPr id="31" name="流程图: 离页连接符 36"/>
            <p:cNvSpPr/>
            <p:nvPr/>
          </p:nvSpPr>
          <p:spPr>
            <a:xfrm>
              <a:off x="6523756" y="488141"/>
              <a:ext cx="826517" cy="891903"/>
            </a:xfrm>
            <a:prstGeom prst="flowChartOffpageConnector">
              <a:avLst/>
            </a:prstGeom>
            <a:solidFill>
              <a:srgbClr val="21D0C2">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流程图: 离页连接符 37"/>
            <p:cNvSpPr/>
            <p:nvPr/>
          </p:nvSpPr>
          <p:spPr>
            <a:xfrm>
              <a:off x="6580509" y="562789"/>
              <a:ext cx="826517" cy="891903"/>
            </a:xfrm>
            <a:prstGeom prst="flowChartOffpageConnector">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流程图: 离页连接符 38"/>
            <p:cNvSpPr/>
            <p:nvPr/>
          </p:nvSpPr>
          <p:spPr>
            <a:xfrm>
              <a:off x="6560792" y="529167"/>
              <a:ext cx="826517" cy="891903"/>
            </a:xfrm>
            <a:prstGeom prst="flowChartOffpageConnector">
              <a:avLst/>
            </a:prstGeom>
            <a:solidFill>
              <a:srgbClr val="21D0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4" name="组合 39"/>
            <p:cNvGrpSpPr/>
            <p:nvPr/>
          </p:nvGrpSpPr>
          <p:grpSpPr>
            <a:xfrm>
              <a:off x="6676279" y="647264"/>
              <a:ext cx="600075" cy="568325"/>
              <a:chOff x="5991226" y="2949576"/>
              <a:chExt cx="600075" cy="568325"/>
            </a:xfrm>
          </p:grpSpPr>
          <p:sp>
            <p:nvSpPr>
              <p:cNvPr id="35" name="Freeform 46"/>
              <p:cNvSpPr/>
              <p:nvPr/>
            </p:nvSpPr>
            <p:spPr bwMode="auto">
              <a:xfrm>
                <a:off x="5991226" y="3168651"/>
                <a:ext cx="349250" cy="349250"/>
              </a:xfrm>
              <a:custGeom>
                <a:avLst/>
                <a:gdLst>
                  <a:gd name="T0" fmla="*/ 36 w 43"/>
                  <a:gd name="T1" fmla="*/ 8 h 43"/>
                  <a:gd name="T2" fmla="*/ 41 w 43"/>
                  <a:gd name="T3" fmla="*/ 27 h 43"/>
                  <a:gd name="T4" fmla="*/ 27 w 43"/>
                  <a:gd name="T5" fmla="*/ 41 h 43"/>
                  <a:gd name="T6" fmla="*/ 8 w 43"/>
                  <a:gd name="T7" fmla="*/ 36 h 43"/>
                  <a:gd name="T8" fmla="*/ 8 w 43"/>
                  <a:gd name="T9" fmla="*/ 8 h 43"/>
                  <a:gd name="T10" fmla="*/ 36 w 43"/>
                  <a:gd name="T11" fmla="*/ 8 h 43"/>
                </a:gdLst>
                <a:ahLst/>
                <a:cxnLst>
                  <a:cxn ang="0">
                    <a:pos x="T0" y="T1"/>
                  </a:cxn>
                  <a:cxn ang="0">
                    <a:pos x="T2" y="T3"/>
                  </a:cxn>
                  <a:cxn ang="0">
                    <a:pos x="T4" y="T5"/>
                  </a:cxn>
                  <a:cxn ang="0">
                    <a:pos x="T6" y="T7"/>
                  </a:cxn>
                  <a:cxn ang="0">
                    <a:pos x="T8" y="T9"/>
                  </a:cxn>
                  <a:cxn ang="0">
                    <a:pos x="T10" y="T11"/>
                  </a:cxn>
                </a:cxnLst>
                <a:rect l="0" t="0" r="r" b="b"/>
                <a:pathLst>
                  <a:path w="43" h="43">
                    <a:moveTo>
                      <a:pt x="36" y="8"/>
                    </a:moveTo>
                    <a:cubicBezTo>
                      <a:pt x="41" y="13"/>
                      <a:pt x="43" y="20"/>
                      <a:pt x="41" y="27"/>
                    </a:cubicBezTo>
                    <a:cubicBezTo>
                      <a:pt x="39" y="34"/>
                      <a:pt x="34" y="39"/>
                      <a:pt x="27" y="41"/>
                    </a:cubicBezTo>
                    <a:cubicBezTo>
                      <a:pt x="20" y="43"/>
                      <a:pt x="13" y="41"/>
                      <a:pt x="8" y="36"/>
                    </a:cubicBezTo>
                    <a:cubicBezTo>
                      <a:pt x="0" y="28"/>
                      <a:pt x="0" y="15"/>
                      <a:pt x="8" y="8"/>
                    </a:cubicBezTo>
                    <a:cubicBezTo>
                      <a:pt x="16" y="0"/>
                      <a:pt x="28" y="0"/>
                      <a:pt x="36" y="8"/>
                    </a:cubicBezTo>
                    <a:close/>
                  </a:path>
                </a:pathLst>
              </a:custGeom>
              <a:noFill/>
              <a:ln w="38100" cap="flat">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36" name="Line 47"/>
              <p:cNvSpPr>
                <a:spLocks noChangeShapeType="1"/>
              </p:cNvSpPr>
              <p:nvPr/>
            </p:nvSpPr>
            <p:spPr bwMode="auto">
              <a:xfrm flipV="1">
                <a:off x="6283326" y="2949576"/>
                <a:ext cx="274638" cy="276225"/>
              </a:xfrm>
              <a:prstGeom prst="line">
                <a:avLst/>
              </a:prstGeom>
              <a:noFill/>
              <a:ln w="38100" cap="rnd">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37" name="Freeform 48"/>
              <p:cNvSpPr/>
              <p:nvPr/>
            </p:nvSpPr>
            <p:spPr bwMode="auto">
              <a:xfrm>
                <a:off x="6403976" y="3006726"/>
                <a:ext cx="187325" cy="195263"/>
              </a:xfrm>
              <a:custGeom>
                <a:avLst/>
                <a:gdLst>
                  <a:gd name="T0" fmla="*/ 0 w 118"/>
                  <a:gd name="T1" fmla="*/ 67 h 123"/>
                  <a:gd name="T2" fmla="*/ 51 w 118"/>
                  <a:gd name="T3" fmla="*/ 123 h 123"/>
                  <a:gd name="T4" fmla="*/ 118 w 118"/>
                  <a:gd name="T5" fmla="*/ 56 h 123"/>
                  <a:gd name="T6" fmla="*/ 62 w 118"/>
                  <a:gd name="T7" fmla="*/ 0 h 123"/>
                  <a:gd name="T8" fmla="*/ 0 w 118"/>
                  <a:gd name="T9" fmla="*/ 67 h 123"/>
                </a:gdLst>
                <a:ahLst/>
                <a:cxnLst>
                  <a:cxn ang="0">
                    <a:pos x="T0" y="T1"/>
                  </a:cxn>
                  <a:cxn ang="0">
                    <a:pos x="T2" y="T3"/>
                  </a:cxn>
                  <a:cxn ang="0">
                    <a:pos x="T4" y="T5"/>
                  </a:cxn>
                  <a:cxn ang="0">
                    <a:pos x="T6" y="T7"/>
                  </a:cxn>
                  <a:cxn ang="0">
                    <a:pos x="T8" y="T9"/>
                  </a:cxn>
                </a:cxnLst>
                <a:rect l="0" t="0" r="r" b="b"/>
                <a:pathLst>
                  <a:path w="118" h="123">
                    <a:moveTo>
                      <a:pt x="0" y="67"/>
                    </a:moveTo>
                    <a:lnTo>
                      <a:pt x="51" y="123"/>
                    </a:lnTo>
                    <a:lnTo>
                      <a:pt x="118" y="56"/>
                    </a:lnTo>
                    <a:lnTo>
                      <a:pt x="62" y="0"/>
                    </a:lnTo>
                    <a:lnTo>
                      <a:pt x="0" y="67"/>
                    </a:lnTo>
                    <a:close/>
                  </a:path>
                </a:pathLst>
              </a:custGeom>
              <a:noFill/>
              <a:ln w="38100" cap="flat">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grpSp>
      </p:grpSp>
    </p:spTree>
    <p:extLst>
      <p:ext uri="{BB962C8B-B14F-4D97-AF65-F5344CB8AC3E}">
        <p14:creationId xmlns:p14="http://schemas.microsoft.com/office/powerpoint/2010/main" val="414675797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4294967295"/>
          </p:nvPr>
        </p:nvSpPr>
        <p:spPr>
          <a:xfrm>
            <a:off x="733428" y="1650274"/>
            <a:ext cx="10847563" cy="3108543"/>
          </a:xfrm>
          <a:prstGeom prst="rect">
            <a:avLst/>
          </a:prstGeom>
          <a:solidFill>
            <a:schemeClr val="accent6">
              <a:lumMod val="20000"/>
              <a:lumOff val="80000"/>
            </a:schemeClr>
          </a:solidFill>
          <a:ln w="57150">
            <a:solidFill>
              <a:srgbClr val="339933"/>
            </a:solidFill>
          </a:ln>
        </p:spPr>
        <p:txBody>
          <a:bodyPr wrap="square">
            <a:spAutoFit/>
          </a:bodyPr>
          <a:lstStyle/>
          <a:p>
            <a:pPr marL="0" indent="0">
              <a:lnSpc>
                <a:spcPct val="100000"/>
              </a:lnSpc>
              <a:spcBef>
                <a:spcPts val="0"/>
              </a:spcBef>
              <a:buNone/>
            </a:pPr>
            <a:r>
              <a:rPr lang="zh-TW" altLang="en-US" kern="100" dirty="0" smtClean="0">
                <a:latin typeface="DFKai-SB" panose="03000509000000000000" pitchFamily="65" charset="-120"/>
                <a:ea typeface="DFKai-SB" panose="03000509000000000000" pitchFamily="65" charset="-120"/>
                <a:cs typeface="Times New Roman" panose="02020603050405020304" pitchFamily="18" charset="0"/>
              </a:rPr>
              <a:t>自然</a:t>
            </a:r>
            <a:r>
              <a:rPr lang="zh-CN" altLang="en-US" kern="100" dirty="0" smtClean="0">
                <a:latin typeface="DFKai-SB" panose="03000509000000000000" pitchFamily="65" charset="-120"/>
                <a:ea typeface="DFKai-SB" panose="03000509000000000000" pitchFamily="65" charset="-120"/>
                <a:cs typeface="Times New Roman" panose="02020603050405020304" pitchFamily="18" charset="0"/>
              </a:rPr>
              <a:t>環境</a:t>
            </a:r>
            <a:r>
              <a:rPr lang="zh-CN" altLang="en-US" kern="100" dirty="0">
                <a:latin typeface="DFKai-SB" panose="03000509000000000000" pitchFamily="65" charset="-120"/>
                <a:ea typeface="DFKai-SB" panose="03000509000000000000" pitchFamily="65" charset="-120"/>
                <a:cs typeface="Times New Roman" panose="02020603050405020304" pitchFamily="18" charset="0"/>
              </a:rPr>
              <a:t>是人類生存與發展的基礎和條件，</a:t>
            </a:r>
            <a:r>
              <a:rPr lang="zh-CN" altLang="en-US" kern="100" dirty="0" smtClean="0">
                <a:latin typeface="DFKai-SB" panose="03000509000000000000" pitchFamily="65" charset="-120"/>
                <a:ea typeface="DFKai-SB" panose="03000509000000000000" pitchFamily="65" charset="-120"/>
                <a:cs typeface="Times New Roman" panose="02020603050405020304" pitchFamily="18" charset="0"/>
              </a:rPr>
              <a:t>只有可</a:t>
            </a:r>
            <a:r>
              <a:rPr lang="zh-CN" altLang="en-US" kern="100" dirty="0">
                <a:latin typeface="DFKai-SB" panose="03000509000000000000" pitchFamily="65" charset="-120"/>
                <a:ea typeface="DFKai-SB" panose="03000509000000000000" pitchFamily="65" charset="-120"/>
                <a:cs typeface="Times New Roman" panose="02020603050405020304" pitchFamily="18" charset="0"/>
              </a:rPr>
              <a:t>持續才能實現人類的永續發展。</a:t>
            </a:r>
            <a:endParaRPr lang="en-US" altLang="zh-CN" kern="100" dirty="0">
              <a:latin typeface="DFKai-SB" panose="03000509000000000000" pitchFamily="65" charset="-120"/>
              <a:ea typeface="DFKai-SB" panose="03000509000000000000" pitchFamily="65" charset="-120"/>
              <a:cs typeface="Times New Roman" panose="02020603050405020304" pitchFamily="18" charset="0"/>
            </a:endParaRPr>
          </a:p>
          <a:p>
            <a:pPr>
              <a:lnSpc>
                <a:spcPct val="100000"/>
              </a:lnSpc>
              <a:spcBef>
                <a:spcPts val="0"/>
              </a:spcBef>
            </a:pPr>
            <a:r>
              <a:rPr lang="zh-CN" altLang="zh-CN" kern="100" dirty="0">
                <a:latin typeface="DFKai-SB" panose="03000509000000000000" pitchFamily="65" charset="-120"/>
                <a:ea typeface="DFKai-SB" panose="03000509000000000000" pitchFamily="65" charset="-120"/>
                <a:cs typeface="Times New Roman" panose="02020603050405020304" pitchFamily="18" charset="0"/>
              </a:rPr>
              <a:t>自然資源</a:t>
            </a:r>
            <a:r>
              <a:rPr lang="zh-CN" altLang="zh-CN" kern="100" dirty="0" smtClean="0">
                <a:latin typeface="DFKai-SB" panose="03000509000000000000" pitchFamily="65" charset="-120"/>
                <a:ea typeface="DFKai-SB" panose="03000509000000000000" pitchFamily="65" charset="-120"/>
                <a:cs typeface="Times New Roman" panose="02020603050405020304" pitchFamily="18" charset="0"/>
              </a:rPr>
              <a:t>的</a:t>
            </a:r>
            <a:r>
              <a:rPr lang="zh-TW" altLang="en-US" kern="100" dirty="0" smtClean="0">
                <a:latin typeface="DFKai-SB" panose="03000509000000000000" pitchFamily="65" charset="-120"/>
                <a:ea typeface="DFKai-SB" panose="03000509000000000000" pitchFamily="65" charset="-120"/>
                <a:cs typeface="Times New Roman" panose="02020603050405020304" pitchFamily="18" charset="0"/>
              </a:rPr>
              <a:t>蘊藏</a:t>
            </a:r>
            <a:r>
              <a:rPr lang="zh-CN" altLang="zh-CN" kern="100" dirty="0" smtClean="0">
                <a:latin typeface="DFKai-SB" panose="03000509000000000000" pitchFamily="65" charset="-120"/>
                <a:ea typeface="DFKai-SB" panose="03000509000000000000" pitchFamily="65" charset="-120"/>
                <a:cs typeface="Times New Roman" panose="02020603050405020304" pitchFamily="18" charset="0"/>
              </a:rPr>
              <a:t>量</a:t>
            </a:r>
            <a:r>
              <a:rPr lang="zh-CN" altLang="zh-CN" kern="100" dirty="0">
                <a:latin typeface="DFKai-SB" panose="03000509000000000000" pitchFamily="65" charset="-120"/>
                <a:ea typeface="DFKai-SB" panose="03000509000000000000" pitchFamily="65" charset="-120"/>
                <a:cs typeface="Times New Roman" panose="02020603050405020304" pitchFamily="18" charset="0"/>
              </a:rPr>
              <a:t>和環境的承載能力是有限的，</a:t>
            </a:r>
            <a:r>
              <a:rPr lang="zh-CN" altLang="en-US" kern="100" dirty="0">
                <a:latin typeface="DFKai-SB" panose="03000509000000000000" pitchFamily="65" charset="-120"/>
                <a:ea typeface="DFKai-SB" panose="03000509000000000000" pitchFamily="65" charset="-120"/>
                <a:cs typeface="Times New Roman" panose="02020603050405020304" pitchFamily="18" charset="0"/>
              </a:rPr>
              <a:t>它們</a:t>
            </a:r>
            <a:r>
              <a:rPr lang="zh-CN" altLang="zh-CN" kern="100" dirty="0">
                <a:latin typeface="DFKai-SB" panose="03000509000000000000" pitchFamily="65" charset="-120"/>
                <a:ea typeface="DFKai-SB" panose="03000509000000000000" pitchFamily="65" charset="-120"/>
                <a:cs typeface="Times New Roman" panose="02020603050405020304" pitchFamily="18" charset="0"/>
              </a:rPr>
              <a:t>構成了</a:t>
            </a:r>
            <a:r>
              <a:rPr lang="zh-CN" altLang="en-US" kern="100" dirty="0">
                <a:latin typeface="DFKai-SB" panose="03000509000000000000" pitchFamily="65" charset="-120"/>
                <a:ea typeface="DFKai-SB" panose="03000509000000000000" pitchFamily="65" charset="-120"/>
                <a:cs typeface="Times New Roman" panose="02020603050405020304" pitchFamily="18" charset="0"/>
              </a:rPr>
              <a:t>對</a:t>
            </a:r>
            <a:r>
              <a:rPr lang="zh-CN" altLang="zh-CN" kern="100" dirty="0">
                <a:latin typeface="DFKai-SB" panose="03000509000000000000" pitchFamily="65" charset="-120"/>
                <a:ea typeface="DFKai-SB" panose="03000509000000000000" pitchFamily="65" charset="-120"/>
                <a:cs typeface="Times New Roman" panose="02020603050405020304" pitchFamily="18" charset="0"/>
              </a:rPr>
              <a:t>經濟社會發展的限制條件</a:t>
            </a:r>
            <a:r>
              <a:rPr lang="zh-CN" altLang="en-US" kern="100" dirty="0">
                <a:latin typeface="DFKai-SB" panose="03000509000000000000" pitchFamily="65" charset="-120"/>
                <a:ea typeface="DFKai-SB" panose="03000509000000000000" pitchFamily="65" charset="-120"/>
                <a:cs typeface="Times New Roman" panose="02020603050405020304" pitchFamily="18" charset="0"/>
              </a:rPr>
              <a:t>。而人類的需求是無限的，</a:t>
            </a:r>
            <a:r>
              <a:rPr lang="zh-CN" altLang="en-US" dirty="0">
                <a:latin typeface="DFKai-SB" panose="03000509000000000000" pitchFamily="65" charset="-120"/>
                <a:ea typeface="DFKai-SB" panose="03000509000000000000" pitchFamily="65" charset="-120"/>
              </a:rPr>
              <a:t>人類必</a:t>
            </a:r>
            <a:r>
              <a:rPr lang="zh-CN" altLang="en-US" dirty="0" smtClean="0">
                <a:latin typeface="DFKai-SB" panose="03000509000000000000" pitchFamily="65" charset="-120"/>
                <a:ea typeface="DFKai-SB" panose="03000509000000000000" pitchFamily="65" charset="-120"/>
              </a:rPr>
              <a:t>須盡力減輕</a:t>
            </a:r>
            <a:r>
              <a:rPr lang="en-US" altLang="zh-CN" dirty="0" smtClean="0">
                <a:latin typeface="DFKai-SB" panose="03000509000000000000" pitchFamily="65" charset="-120"/>
                <a:ea typeface="DFKai-SB" panose="03000509000000000000" pitchFamily="65" charset="-120"/>
              </a:rPr>
              <a:t>/</a:t>
            </a:r>
            <a:r>
              <a:rPr lang="zh-CN" altLang="en-US" dirty="0" smtClean="0">
                <a:latin typeface="DFKai-SB" panose="03000509000000000000" pitchFamily="65" charset="-120"/>
                <a:ea typeface="DFKai-SB" panose="03000509000000000000" pitchFamily="65" charset="-120"/>
              </a:rPr>
              <a:t>解</a:t>
            </a:r>
            <a:r>
              <a:rPr lang="zh-CN" altLang="en-US" dirty="0">
                <a:latin typeface="DFKai-SB" panose="03000509000000000000" pitchFamily="65" charset="-120"/>
                <a:ea typeface="DFKai-SB" panose="03000509000000000000" pitchFamily="65" charset="-120"/>
              </a:rPr>
              <a:t>決面臨的資源危機和生態環境問題，保障資源環境的可</a:t>
            </a:r>
            <a:r>
              <a:rPr lang="zh-CN" altLang="en-US" dirty="0" smtClean="0">
                <a:latin typeface="DFKai-SB" panose="03000509000000000000" pitchFamily="65" charset="-120"/>
                <a:ea typeface="DFKai-SB" panose="03000509000000000000" pitchFamily="65" charset="-120"/>
              </a:rPr>
              <a:t>持續</a:t>
            </a:r>
            <a:r>
              <a:rPr lang="zh-TW" altLang="en-US" dirty="0">
                <a:latin typeface="DFKai-SB" panose="03000509000000000000" pitchFamily="65" charset="-120"/>
                <a:ea typeface="DFKai-SB" panose="03000509000000000000" pitchFamily="65" charset="-120"/>
              </a:rPr>
              <a:t>性</a:t>
            </a:r>
            <a:r>
              <a:rPr lang="zh-CN" altLang="en-US" kern="100" dirty="0" smtClean="0">
                <a:latin typeface="DFKai-SB" panose="03000509000000000000" pitchFamily="65" charset="-120"/>
                <a:ea typeface="DFKai-SB" panose="03000509000000000000" pitchFamily="65" charset="-120"/>
                <a:cs typeface="Times New Roman" panose="02020603050405020304" pitchFamily="18" charset="0"/>
              </a:rPr>
              <a:t>。</a:t>
            </a:r>
            <a:endParaRPr lang="en-US" altLang="zh-CN" kern="100" dirty="0">
              <a:latin typeface="DFKai-SB" panose="03000509000000000000" pitchFamily="65" charset="-120"/>
              <a:ea typeface="DFKai-SB" panose="03000509000000000000" pitchFamily="65" charset="-120"/>
              <a:cs typeface="Times New Roman" panose="02020603050405020304" pitchFamily="18" charset="0"/>
            </a:endParaRPr>
          </a:p>
          <a:p>
            <a:pPr>
              <a:lnSpc>
                <a:spcPct val="100000"/>
              </a:lnSpc>
              <a:spcBef>
                <a:spcPts val="0"/>
              </a:spcBef>
            </a:pPr>
            <a:r>
              <a:rPr lang="zh-CN" altLang="zh-CN" kern="100" dirty="0">
                <a:latin typeface="DFKai-SB" panose="03000509000000000000" pitchFamily="65" charset="-120"/>
                <a:ea typeface="DFKai-SB" panose="03000509000000000000" pitchFamily="65" charset="-120"/>
                <a:cs typeface="Times New Roman" panose="02020603050405020304" pitchFamily="18" charset="0"/>
              </a:rPr>
              <a:t>在發展過程中</a:t>
            </a:r>
            <a:r>
              <a:rPr lang="zh-CN" altLang="zh-CN" kern="100" dirty="0" smtClean="0">
                <a:latin typeface="DFKai-SB" panose="03000509000000000000" pitchFamily="65" charset="-120"/>
                <a:ea typeface="DFKai-SB" panose="03000509000000000000" pitchFamily="65" charset="-120"/>
                <a:cs typeface="Times New Roman" panose="02020603050405020304" pitchFamily="18" charset="0"/>
              </a:rPr>
              <a:t>，</a:t>
            </a:r>
            <a:r>
              <a:rPr lang="zh-TW" altLang="en-US" kern="100" dirty="0" smtClean="0">
                <a:latin typeface="DFKai-SB" panose="03000509000000000000" pitchFamily="65" charset="-120"/>
                <a:ea typeface="DFKai-SB" panose="03000509000000000000" pitchFamily="65" charset="-120"/>
                <a:cs typeface="Times New Roman" panose="02020603050405020304" pitchFamily="18" charset="0"/>
              </a:rPr>
              <a:t>我們</a:t>
            </a:r>
            <a:r>
              <a:rPr lang="zh-CN" altLang="zh-CN" kern="100" dirty="0" smtClean="0">
                <a:latin typeface="DFKai-SB" panose="03000509000000000000" pitchFamily="65" charset="-120"/>
                <a:ea typeface="DFKai-SB" panose="03000509000000000000" pitchFamily="65" charset="-120"/>
                <a:cs typeface="Times New Roman" panose="02020603050405020304" pitchFamily="18" charset="0"/>
              </a:rPr>
              <a:t>不僅</a:t>
            </a:r>
            <a:r>
              <a:rPr lang="zh-CN" altLang="zh-CN" kern="100" dirty="0">
                <a:latin typeface="DFKai-SB" panose="03000509000000000000" pitchFamily="65" charset="-120"/>
                <a:ea typeface="DFKai-SB" panose="03000509000000000000" pitchFamily="65" charset="-120"/>
                <a:cs typeface="Times New Roman" panose="02020603050405020304" pitchFamily="18" charset="0"/>
              </a:rPr>
              <a:t>要考慮自身</a:t>
            </a:r>
            <a:r>
              <a:rPr lang="zh-CN" altLang="zh-CN" kern="100" dirty="0" smtClean="0">
                <a:latin typeface="DFKai-SB" panose="03000509000000000000" pitchFamily="65" charset="-120"/>
                <a:ea typeface="DFKai-SB" panose="03000509000000000000" pitchFamily="65" charset="-120"/>
                <a:cs typeface="Times New Roman" panose="02020603050405020304" pitchFamily="18" charset="0"/>
              </a:rPr>
              <a:t>的</a:t>
            </a:r>
            <a:r>
              <a:rPr lang="zh-TW" altLang="en-US" kern="100" dirty="0" smtClean="0">
                <a:latin typeface="DFKai-SB" panose="03000509000000000000" pitchFamily="65" charset="-120"/>
                <a:ea typeface="DFKai-SB" panose="03000509000000000000" pitchFamily="65" charset="-120"/>
                <a:cs typeface="Times New Roman" panose="02020603050405020304" pitchFamily="18" charset="0"/>
              </a:rPr>
              <a:t>發展需要</a:t>
            </a:r>
            <a:r>
              <a:rPr lang="zh-CN" altLang="zh-CN" kern="100" dirty="0" smtClean="0">
                <a:latin typeface="DFKai-SB" panose="03000509000000000000" pitchFamily="65" charset="-120"/>
                <a:ea typeface="DFKai-SB" panose="03000509000000000000" pitchFamily="65" charset="-120"/>
                <a:cs typeface="Times New Roman" panose="02020603050405020304" pitchFamily="18" charset="0"/>
              </a:rPr>
              <a:t>，</a:t>
            </a:r>
            <a:r>
              <a:rPr lang="zh-CN" altLang="zh-CN" kern="100" dirty="0">
                <a:latin typeface="DFKai-SB" panose="03000509000000000000" pitchFamily="65" charset="-120"/>
                <a:ea typeface="DFKai-SB" panose="03000509000000000000" pitchFamily="65" charset="-120"/>
                <a:cs typeface="Times New Roman" panose="02020603050405020304" pitchFamily="18" charset="0"/>
              </a:rPr>
              <a:t>而且</a:t>
            </a:r>
            <a:r>
              <a:rPr lang="zh-CN" altLang="en-US" kern="100" dirty="0">
                <a:latin typeface="DFKai-SB" panose="03000509000000000000" pitchFamily="65" charset="-120"/>
                <a:ea typeface="DFKai-SB" panose="03000509000000000000" pitchFamily="65" charset="-120"/>
                <a:cs typeface="Times New Roman" panose="02020603050405020304" pitchFamily="18" charset="0"/>
              </a:rPr>
              <a:t>必須從資源環境方面</a:t>
            </a:r>
            <a:r>
              <a:rPr lang="zh-CN" altLang="zh-CN" kern="100" dirty="0">
                <a:latin typeface="DFKai-SB" panose="03000509000000000000" pitchFamily="65" charset="-120"/>
                <a:ea typeface="DFKai-SB" panose="03000509000000000000" pitchFamily="65" charset="-120"/>
                <a:cs typeface="Times New Roman" panose="02020603050405020304" pitchFamily="18" charset="0"/>
              </a:rPr>
              <a:t>為</a:t>
            </a:r>
            <a:r>
              <a:rPr lang="zh-CN" altLang="zh-CN" kern="100" dirty="0" smtClean="0">
                <a:latin typeface="DFKai-SB" panose="03000509000000000000" pitchFamily="65" charset="-120"/>
                <a:ea typeface="DFKai-SB" panose="03000509000000000000" pitchFamily="65" charset="-120"/>
                <a:cs typeface="Times New Roman" panose="02020603050405020304" pitchFamily="18" charset="0"/>
              </a:rPr>
              <a:t>後代</a:t>
            </a:r>
            <a:r>
              <a:rPr lang="zh-TW" altLang="en-US" kern="100" dirty="0">
                <a:latin typeface="DFKai-SB" panose="03000509000000000000" pitchFamily="65" charset="-120"/>
                <a:ea typeface="DFKai-SB" panose="03000509000000000000" pitchFamily="65" charset="-120"/>
                <a:cs typeface="Times New Roman" panose="02020603050405020304" pitchFamily="18" charset="0"/>
              </a:rPr>
              <a:t>的</a:t>
            </a:r>
            <a:r>
              <a:rPr lang="zh-CN" altLang="zh-CN" kern="100" dirty="0" smtClean="0">
                <a:latin typeface="DFKai-SB" panose="03000509000000000000" pitchFamily="65" charset="-120"/>
                <a:ea typeface="DFKai-SB" panose="03000509000000000000" pitchFamily="65" charset="-120"/>
                <a:cs typeface="Times New Roman" panose="02020603050405020304" pitchFamily="18" charset="0"/>
              </a:rPr>
              <a:t>發展</a:t>
            </a:r>
            <a:r>
              <a:rPr lang="zh-TW" altLang="en-US" kern="100" dirty="0" smtClean="0">
                <a:latin typeface="DFKai-SB" panose="03000509000000000000" pitchFamily="65" charset="-120"/>
                <a:ea typeface="DFKai-SB" panose="03000509000000000000" pitchFamily="65" charset="-120"/>
                <a:cs typeface="Times New Roman" panose="02020603050405020304" pitchFamily="18" charset="0"/>
              </a:rPr>
              <a:t>考慮</a:t>
            </a:r>
            <a:r>
              <a:rPr lang="zh-CN" altLang="en-US" kern="100" dirty="0" smtClean="0">
                <a:latin typeface="DFKai-SB" panose="03000509000000000000" pitchFamily="65" charset="-120"/>
                <a:ea typeface="DFKai-SB" panose="03000509000000000000" pitchFamily="65" charset="-120"/>
                <a:cs typeface="Times New Roman" panose="02020603050405020304" pitchFamily="18" charset="0"/>
              </a:rPr>
              <a:t>，</a:t>
            </a:r>
            <a:r>
              <a:rPr lang="zh-CN" altLang="en-US" kern="100" dirty="0">
                <a:latin typeface="DFKai-SB" panose="03000509000000000000" pitchFamily="65" charset="-120"/>
                <a:ea typeface="DFKai-SB" panose="03000509000000000000" pitchFamily="65" charset="-120"/>
                <a:cs typeface="Times New Roman" panose="02020603050405020304" pitchFamily="18" charset="0"/>
              </a:rPr>
              <a:t>保障人類發展的可</a:t>
            </a:r>
            <a:r>
              <a:rPr lang="zh-CN" altLang="en-US" kern="100" dirty="0" smtClean="0">
                <a:latin typeface="DFKai-SB" panose="03000509000000000000" pitchFamily="65" charset="-120"/>
                <a:ea typeface="DFKai-SB" panose="03000509000000000000" pitchFamily="65" charset="-120"/>
                <a:cs typeface="Times New Roman" panose="02020603050405020304" pitchFamily="18" charset="0"/>
              </a:rPr>
              <a:t>持續</a:t>
            </a:r>
            <a:r>
              <a:rPr lang="zh-TW" altLang="en-US" dirty="0">
                <a:latin typeface="DFKai-SB" panose="03000509000000000000" pitchFamily="65" charset="-120"/>
                <a:ea typeface="DFKai-SB" panose="03000509000000000000" pitchFamily="65" charset="-120"/>
              </a:rPr>
              <a:t>性</a:t>
            </a:r>
            <a:r>
              <a:rPr lang="zh-CN" altLang="zh-CN" kern="100" dirty="0" smtClean="0">
                <a:latin typeface="DFKai-SB" panose="03000509000000000000" pitchFamily="65" charset="-120"/>
                <a:ea typeface="DFKai-SB" panose="03000509000000000000" pitchFamily="65" charset="-120"/>
                <a:cs typeface="Times New Roman" panose="02020603050405020304" pitchFamily="18" charset="0"/>
              </a:rPr>
              <a:t>。</a:t>
            </a:r>
            <a:endParaRPr lang="zh-CN" altLang="zh-CN" kern="100" dirty="0">
              <a:latin typeface="DFKai-SB" panose="03000509000000000000" pitchFamily="65" charset="-120"/>
              <a:ea typeface="DFKai-SB" panose="03000509000000000000" pitchFamily="65" charset="-120"/>
              <a:cs typeface="Times New Roman" panose="02020603050405020304" pitchFamily="18" charset="0"/>
            </a:endParaRPr>
          </a:p>
        </p:txBody>
      </p:sp>
      <p:sp>
        <p:nvSpPr>
          <p:cNvPr id="5" name="标题 1"/>
          <p:cNvSpPr txBox="1"/>
          <p:nvPr/>
        </p:nvSpPr>
        <p:spPr>
          <a:xfrm>
            <a:off x="838200" y="538856"/>
            <a:ext cx="10515600" cy="7243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CN" altLang="en-US" sz="3600" dirty="0">
                <a:latin typeface="DFKai-SB" panose="03000509000000000000" pitchFamily="65" charset="-120"/>
                <a:ea typeface="DFKai-SB" panose="03000509000000000000" pitchFamily="65" charset="-120"/>
              </a:rPr>
              <a:t>  </a:t>
            </a:r>
            <a:endParaRPr lang="zh-CN" altLang="en-US" sz="3200" b="1" dirty="0">
              <a:latin typeface="DFKai-SB" panose="03000509000000000000" pitchFamily="65" charset="-120"/>
              <a:ea typeface="DFKai-SB" panose="03000509000000000000" pitchFamily="65" charset="-120"/>
            </a:endParaRPr>
          </a:p>
        </p:txBody>
      </p:sp>
      <p:sp>
        <p:nvSpPr>
          <p:cNvPr id="8" name="文本框 7"/>
          <p:cNvSpPr txBox="1"/>
          <p:nvPr/>
        </p:nvSpPr>
        <p:spPr>
          <a:xfrm>
            <a:off x="3109996" y="961405"/>
            <a:ext cx="6094428" cy="523220"/>
          </a:xfrm>
          <a:prstGeom prst="rect">
            <a:avLst/>
          </a:prstGeom>
          <a:noFill/>
        </p:spPr>
        <p:txBody>
          <a:bodyPr wrap="square">
            <a:spAutoFit/>
          </a:bodyPr>
          <a:lstStyle/>
          <a:p>
            <a:r>
              <a:rPr lang="zh-CN" altLang="en-US" sz="2800" b="1" dirty="0">
                <a:latin typeface="DFKai-SB" panose="03000509000000000000" pitchFamily="65" charset="-120"/>
                <a:ea typeface="DFKai-SB" panose="03000509000000000000" pitchFamily="65" charset="-120"/>
              </a:rPr>
              <a:t>可持續是人類生存與發展的迫切需要</a:t>
            </a:r>
          </a:p>
        </p:txBody>
      </p:sp>
      <p:sp>
        <p:nvSpPr>
          <p:cNvPr id="9" name="Freeform 5"/>
          <p:cNvSpPr/>
          <p:nvPr/>
        </p:nvSpPr>
        <p:spPr bwMode="auto">
          <a:xfrm>
            <a:off x="2632998" y="1061606"/>
            <a:ext cx="446151" cy="322817"/>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92D050"/>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graphicFrame>
        <p:nvGraphicFramePr>
          <p:cNvPr id="13" name="图示 12"/>
          <p:cNvGraphicFramePr/>
          <p:nvPr>
            <p:extLst/>
          </p:nvPr>
        </p:nvGraphicFramePr>
        <p:xfrm>
          <a:off x="1883274" y="5466080"/>
          <a:ext cx="8128000" cy="7518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任意多边形: 形状 5"/>
          <p:cNvSpPr/>
          <p:nvPr/>
        </p:nvSpPr>
        <p:spPr>
          <a:xfrm>
            <a:off x="2729612" y="166930"/>
            <a:ext cx="6435323" cy="6180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90000"/>
              </a:lnSpc>
              <a:spcAft>
                <a:spcPct val="35000"/>
              </a:spcAft>
              <a:defRPr/>
            </a:pPr>
            <a:r>
              <a:rPr lang="zh-CN" altLang="en-US" sz="4000" b="1" dirty="0" smtClean="0">
                <a:solidFill>
                  <a:srgbClr val="FFFFFF"/>
                </a:solidFill>
                <a:latin typeface="DFKai-SB" panose="03000509000000000000" pitchFamily="65" charset="-120"/>
                <a:ea typeface="DFKai-SB" panose="03000509000000000000" pitchFamily="65" charset="-120"/>
              </a:rPr>
              <a:t>可</a:t>
            </a:r>
            <a:r>
              <a:rPr lang="zh-CN" altLang="en-US" sz="4000" b="1" dirty="0">
                <a:solidFill>
                  <a:srgbClr val="FFFFFF"/>
                </a:solidFill>
                <a:latin typeface="DFKai-SB" panose="03000509000000000000" pitchFamily="65" charset="-120"/>
                <a:ea typeface="DFKai-SB" panose="03000509000000000000" pitchFamily="65" charset="-120"/>
              </a:rPr>
              <a:t>持續</a:t>
            </a:r>
            <a:r>
              <a:rPr lang="zh-CN" altLang="en-US" sz="4000" b="1" dirty="0" smtClean="0">
                <a:solidFill>
                  <a:srgbClr val="FFFFFF"/>
                </a:solidFill>
                <a:latin typeface="DFKai-SB" panose="03000509000000000000" pitchFamily="65" charset="-120"/>
                <a:ea typeface="DFKai-SB" panose="03000509000000000000" pitchFamily="65" charset="-120"/>
              </a:rPr>
              <a:t>發展</a:t>
            </a:r>
            <a:r>
              <a:rPr lang="zh-TW" altLang="en-US" sz="4000" b="1" dirty="0" smtClean="0">
                <a:solidFill>
                  <a:srgbClr val="FFFFFF"/>
                </a:solidFill>
                <a:latin typeface="DFKai-SB" panose="03000509000000000000" pitchFamily="65" charset="-120"/>
                <a:ea typeface="DFKai-SB" panose="03000509000000000000" pitchFamily="65" charset="-120"/>
              </a:rPr>
              <a:t>的理念</a:t>
            </a:r>
            <a:endParaRPr lang="zh-CN" altLang="en-US" sz="4000" b="1" strike="sngStrike" dirty="0">
              <a:solidFill>
                <a:srgbClr val="FF0000"/>
              </a:solidFill>
              <a:latin typeface="DFKai-SB" panose="03000509000000000000" pitchFamily="65" charset="-120"/>
              <a:ea typeface="DFKai-SB" panose="03000509000000000000" pitchFamily="65" charset="-120"/>
            </a:endParaRPr>
          </a:p>
        </p:txBody>
      </p:sp>
    </p:spTree>
    <p:extLst>
      <p:ext uri="{BB962C8B-B14F-4D97-AF65-F5344CB8AC3E}">
        <p14:creationId xmlns:p14="http://schemas.microsoft.com/office/powerpoint/2010/main" val="416141853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910" y="493750"/>
            <a:ext cx="11226154" cy="6265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文本框 13"/>
          <p:cNvSpPr txBox="1"/>
          <p:nvPr/>
        </p:nvSpPr>
        <p:spPr>
          <a:xfrm>
            <a:off x="575877" y="1339656"/>
            <a:ext cx="6442363" cy="4573560"/>
          </a:xfrm>
          <a:prstGeom prst="rect">
            <a:avLst/>
          </a:prstGeom>
          <a:solidFill>
            <a:srgbClr val="FEF4F4"/>
          </a:solidFill>
          <a:ln w="38100">
            <a:solidFill>
              <a:srgbClr val="339933"/>
            </a:solidFill>
          </a:ln>
        </p:spPr>
        <p:txBody>
          <a:bodyPr wrap="square">
            <a:spAutoFit/>
          </a:bodyPr>
          <a:lstStyle/>
          <a:p>
            <a:pPr>
              <a:lnSpc>
                <a:spcPct val="130000"/>
              </a:lnSpc>
            </a:pPr>
            <a:r>
              <a:rPr lang="zh-CN" altLang="en-US" sz="2800" dirty="0" smtClean="0">
                <a:latin typeface="Times New Roman" panose="02020603050405020304" pitchFamily="18" charset="0"/>
                <a:ea typeface="DFKai-SB" panose="03000509000000000000" pitchFamily="65" charset="-120"/>
                <a:cs typeface="Times New Roman" panose="02020603050405020304" pitchFamily="18" charset="0"/>
              </a:rPr>
              <a:t>人類持</a:t>
            </a:r>
            <a:r>
              <a:rPr lang="zh-CN" altLang="en-US" sz="2800" dirty="0">
                <a:latin typeface="Times New Roman" panose="02020603050405020304" pitchFamily="18" charset="0"/>
                <a:ea typeface="DFKai-SB" panose="03000509000000000000" pitchFamily="65" charset="-120"/>
                <a:cs typeface="Times New Roman" panose="02020603050405020304" pitchFamily="18" charset="0"/>
              </a:rPr>
              <a:t>續地大量開採</a:t>
            </a:r>
            <a:r>
              <a:rPr lang="zh-CN" altLang="en-US" sz="2800" dirty="0" smtClean="0">
                <a:latin typeface="Times New Roman" panose="02020603050405020304" pitchFamily="18" charset="0"/>
                <a:ea typeface="DFKai-SB" panose="03000509000000000000" pitchFamily="65" charset="-120"/>
                <a:cs typeface="Times New Roman" panose="02020603050405020304" pitchFamily="18" charset="0"/>
              </a:rPr>
              <a:t>和</a:t>
            </a:r>
            <a:r>
              <a:rPr lang="zh-TW" altLang="en-US" sz="2800" dirty="0" smtClean="0">
                <a:latin typeface="Times New Roman" panose="02020603050405020304" pitchFamily="18" charset="0"/>
                <a:ea typeface="DFKai-SB" panose="03000509000000000000" pitchFamily="65" charset="-120"/>
                <a:cs typeface="Times New Roman" panose="02020603050405020304" pitchFamily="18" charset="0"/>
              </a:rPr>
              <a:t>消耗</a:t>
            </a:r>
            <a:r>
              <a:rPr lang="zh-CN" altLang="en-US" sz="2800" dirty="0" smtClean="0">
                <a:latin typeface="Times New Roman" panose="02020603050405020304" pitchFamily="18" charset="0"/>
                <a:ea typeface="DFKai-SB" panose="03000509000000000000" pitchFamily="65" charset="-120"/>
                <a:cs typeface="Times New Roman" panose="02020603050405020304" pitchFamily="18" charset="0"/>
              </a:rPr>
              <a:t>自然資源</a:t>
            </a:r>
            <a:r>
              <a:rPr lang="zh-CN" altLang="en-US" sz="2800" dirty="0">
                <a:latin typeface="Times New Roman" panose="02020603050405020304" pitchFamily="18" charset="0"/>
                <a:ea typeface="DFKai-SB" panose="03000509000000000000" pitchFamily="65" charset="-120"/>
                <a:cs typeface="Times New Roman" panose="02020603050405020304" pitchFamily="18" charset="0"/>
              </a:rPr>
              <a:t>，給地球帶來巨大的壓力</a:t>
            </a:r>
            <a:r>
              <a:rPr lang="zh-CN" altLang="en-US" sz="2800" dirty="0" smtClean="0">
                <a:latin typeface="Times New Roman" panose="02020603050405020304" pitchFamily="18" charset="0"/>
                <a:ea typeface="DFKai-SB" panose="03000509000000000000" pitchFamily="65" charset="-120"/>
                <a:cs typeface="Times New Roman" panose="02020603050405020304" pitchFamily="18" charset="0"/>
              </a:rPr>
              <a:t>。</a:t>
            </a:r>
            <a:r>
              <a:rPr lang="en-US" altLang="zh-CN" sz="2800" dirty="0" smtClean="0">
                <a:latin typeface="Times New Roman" panose="02020603050405020304" pitchFamily="18" charset="0"/>
                <a:ea typeface="DFKai-SB" panose="03000509000000000000" pitchFamily="65" charset="-120"/>
                <a:cs typeface="Times New Roman" panose="02020603050405020304" pitchFamily="18" charset="0"/>
              </a:rPr>
              <a:t>2022</a:t>
            </a:r>
            <a:r>
              <a:rPr lang="zh-CN" altLang="en-US" sz="2800" dirty="0" smtClean="0">
                <a:latin typeface="Times New Roman" panose="02020603050405020304" pitchFamily="18" charset="0"/>
                <a:ea typeface="DFKai-SB" panose="03000509000000000000" pitchFamily="65" charset="-120"/>
                <a:cs typeface="Times New Roman" panose="02020603050405020304" pitchFamily="18" charset="0"/>
              </a:rPr>
              <a:t>年</a:t>
            </a:r>
            <a:r>
              <a:rPr lang="zh-CN" altLang="en-US" sz="2800" dirty="0">
                <a:latin typeface="Times New Roman" panose="02020603050405020304" pitchFamily="18" charset="0"/>
                <a:ea typeface="DFKai-SB" panose="03000509000000000000" pitchFamily="65" charset="-120"/>
                <a:cs typeface="Times New Roman" panose="02020603050405020304" pitchFamily="18" charset="0"/>
              </a:rPr>
              <a:t>人類需要</a:t>
            </a:r>
            <a:r>
              <a:rPr lang="en-US" altLang="zh-CN" sz="2800" dirty="0">
                <a:latin typeface="Times New Roman" panose="02020603050405020304" pitchFamily="18" charset="0"/>
                <a:ea typeface="DFKai-SB" panose="03000509000000000000" pitchFamily="65" charset="-120"/>
                <a:cs typeface="Times New Roman" panose="02020603050405020304" pitchFamily="18" charset="0"/>
              </a:rPr>
              <a:t>1.75</a:t>
            </a:r>
            <a:r>
              <a:rPr lang="zh-CN" altLang="en-US" sz="2800" dirty="0">
                <a:latin typeface="Times New Roman" panose="02020603050405020304" pitchFamily="18" charset="0"/>
                <a:ea typeface="DFKai-SB" panose="03000509000000000000" pitchFamily="65" charset="-120"/>
                <a:cs typeface="Times New Roman" panose="02020603050405020304" pitchFamily="18" charset="0"/>
              </a:rPr>
              <a:t>個地球才能維持現有的生活模式，有的國家甚至需要</a:t>
            </a:r>
            <a:r>
              <a:rPr lang="en-US" altLang="zh-CN" sz="2800" dirty="0" smtClean="0">
                <a:latin typeface="Times New Roman" panose="02020603050405020304" pitchFamily="18" charset="0"/>
                <a:ea typeface="DFKai-SB" panose="03000509000000000000" pitchFamily="65" charset="-120"/>
                <a:cs typeface="Times New Roman" panose="02020603050405020304" pitchFamily="18" charset="0"/>
              </a:rPr>
              <a:t>5.1</a:t>
            </a:r>
            <a:r>
              <a:rPr lang="zh-CN" altLang="en-US" sz="2800" dirty="0" smtClean="0">
                <a:latin typeface="Times New Roman" panose="02020603050405020304" pitchFamily="18" charset="0"/>
                <a:ea typeface="DFKai-SB" panose="03000509000000000000" pitchFamily="65" charset="-120"/>
                <a:cs typeface="Times New Roman" panose="02020603050405020304" pitchFamily="18" charset="0"/>
              </a:rPr>
              <a:t>個</a:t>
            </a:r>
            <a:r>
              <a:rPr lang="zh-CN" altLang="en-US" sz="2800" dirty="0">
                <a:latin typeface="Times New Roman" panose="02020603050405020304" pitchFamily="18" charset="0"/>
                <a:ea typeface="DFKai-SB" panose="03000509000000000000" pitchFamily="65" charset="-120"/>
                <a:cs typeface="Times New Roman" panose="02020603050405020304" pitchFamily="18" charset="0"/>
              </a:rPr>
              <a:t>地球的資源總量才能實現「收支平衡</a:t>
            </a:r>
            <a:r>
              <a:rPr lang="zh-CN" altLang="en-US" sz="2800" dirty="0" smtClean="0">
                <a:latin typeface="Times New Roman" panose="02020603050405020304" pitchFamily="18" charset="0"/>
                <a:ea typeface="DFKai-SB" panose="03000509000000000000" pitchFamily="65" charset="-120"/>
                <a:cs typeface="Times New Roman" panose="02020603050405020304" pitchFamily="18" charset="0"/>
              </a:rPr>
              <a:t>」。</a:t>
            </a:r>
            <a:r>
              <a:rPr lang="zh-CN" altLang="en-US" sz="2800" dirty="0">
                <a:latin typeface="Times New Roman" panose="02020603050405020304" pitchFamily="18" charset="0"/>
                <a:ea typeface="DFKai-SB" panose="03000509000000000000" pitchFamily="65" charset="-120"/>
                <a:cs typeface="Times New Roman" panose="02020603050405020304" pitchFamily="18" charset="0"/>
              </a:rPr>
              <a:t>大量透支已使地球資源的生產和供</a:t>
            </a:r>
            <a:r>
              <a:rPr lang="zh-CN" altLang="en-US" sz="2800" dirty="0" smtClean="0">
                <a:latin typeface="Times New Roman" panose="02020603050405020304" pitchFamily="18" charset="0"/>
                <a:ea typeface="DFKai-SB" panose="03000509000000000000" pitchFamily="65" charset="-120"/>
                <a:cs typeface="Times New Roman" panose="02020603050405020304" pitchFamily="18" charset="0"/>
              </a:rPr>
              <a:t>給難以持續 </a:t>
            </a:r>
            <a:r>
              <a:rPr lang="zh-CN" altLang="en-US" sz="2800" dirty="0">
                <a:latin typeface="Times New Roman" panose="02020603050405020304" pitchFamily="18" charset="0"/>
                <a:ea typeface="DFKai-SB" panose="03000509000000000000" pitchFamily="65" charset="-120"/>
                <a:cs typeface="Times New Roman" panose="02020603050405020304" pitchFamily="18" charset="0"/>
              </a:rPr>
              <a:t>，</a:t>
            </a:r>
            <a:r>
              <a:rPr lang="zh-CN" altLang="en-US" sz="2800" dirty="0" smtClean="0">
                <a:latin typeface="Times New Roman" panose="02020603050405020304" pitchFamily="18" charset="0"/>
                <a:ea typeface="DFKai-SB" panose="03000509000000000000" pitchFamily="65" charset="-120"/>
                <a:cs typeface="Times New Roman" panose="02020603050405020304" pitchFamily="18" charset="0"/>
              </a:rPr>
              <a:t>必須</a:t>
            </a:r>
            <a:r>
              <a:rPr lang="zh-TW" altLang="en-US" sz="2800" dirty="0" smtClean="0">
                <a:latin typeface="Times New Roman" panose="02020603050405020304" pitchFamily="18" charset="0"/>
                <a:ea typeface="DFKai-SB" panose="03000509000000000000" pitchFamily="65" charset="-120"/>
                <a:cs typeface="Times New Roman" panose="02020603050405020304" pitchFamily="18" charset="0"/>
              </a:rPr>
              <a:t>推動</a:t>
            </a:r>
            <a:r>
              <a:rPr lang="zh-CN" altLang="en-US" sz="2800" dirty="0" smtClean="0">
                <a:latin typeface="Times New Roman" panose="02020603050405020304" pitchFamily="18" charset="0"/>
                <a:ea typeface="DFKai-SB" panose="03000509000000000000" pitchFamily="65" charset="-120"/>
                <a:cs typeface="Times New Roman" panose="02020603050405020304" pitchFamily="18" charset="0"/>
              </a:rPr>
              <a:t>負責任</a:t>
            </a:r>
            <a:r>
              <a:rPr lang="zh-CN" altLang="en-US" sz="2800" dirty="0">
                <a:latin typeface="Times New Roman" panose="02020603050405020304" pitchFamily="18" charset="0"/>
                <a:ea typeface="DFKai-SB" panose="03000509000000000000" pitchFamily="65" charset="-120"/>
                <a:cs typeface="Times New Roman" panose="02020603050405020304" pitchFamily="18" charset="0"/>
              </a:rPr>
              <a:t>的消費和生產，解決需要與限制之間的衝突。</a:t>
            </a:r>
          </a:p>
        </p:txBody>
      </p:sp>
      <p:sp>
        <p:nvSpPr>
          <p:cNvPr id="11" name="文本框 10"/>
          <p:cNvSpPr txBox="1"/>
          <p:nvPr/>
        </p:nvSpPr>
        <p:spPr>
          <a:xfrm>
            <a:off x="7403627" y="6046967"/>
            <a:ext cx="3554123" cy="646331"/>
          </a:xfrm>
          <a:prstGeom prst="rect">
            <a:avLst/>
          </a:prstGeom>
          <a:noFill/>
        </p:spPr>
        <p:txBody>
          <a:bodyPr wrap="square">
            <a:spAutoFit/>
          </a:bodyPr>
          <a:lstStyle/>
          <a:p>
            <a:r>
              <a:rPr lang="zh-CN" altLang="en-US" sz="1200" dirty="0">
                <a:latin typeface="Times New Roman" panose="02020603050405020304" pitchFamily="18" charset="0"/>
                <a:ea typeface="標楷體" panose="03000509000000000000" pitchFamily="65" charset="-120"/>
                <a:cs typeface="Times New Roman" panose="02020603050405020304" pitchFamily="18" charset="0"/>
              </a:rPr>
              <a:t>資料來源</a:t>
            </a:r>
            <a:r>
              <a:rPr lang="zh-CN" altLang="en-US" sz="1200" dirty="0" smtClean="0">
                <a:latin typeface="Times New Roman" panose="02020603050405020304" pitchFamily="18" charset="0"/>
                <a:ea typeface="標楷體" panose="03000509000000000000" pitchFamily="65" charset="-120"/>
                <a:cs typeface="Times New Roman" panose="02020603050405020304" pitchFamily="18" charset="0"/>
              </a:rPr>
              <a:t>：</a:t>
            </a:r>
            <a:r>
              <a:rPr lang="en-US" altLang="zh-CN" sz="1200" dirty="0">
                <a:latin typeface="Times New Roman" panose="02020603050405020304" pitchFamily="18" charset="0"/>
                <a:ea typeface="標楷體" panose="03000509000000000000" pitchFamily="65" charset="-120"/>
                <a:cs typeface="Times New Roman" panose="02020603050405020304" pitchFamily="18" charset="0"/>
              </a:rPr>
              <a:t>Earth Overshoot </a:t>
            </a:r>
            <a:r>
              <a:rPr lang="en-US" altLang="zh-CN" sz="1200" dirty="0" smtClean="0">
                <a:latin typeface="Times New Roman" panose="02020603050405020304" pitchFamily="18" charset="0"/>
                <a:ea typeface="標楷體" panose="03000509000000000000" pitchFamily="65" charset="-120"/>
                <a:cs typeface="Times New Roman" panose="02020603050405020304" pitchFamily="18" charset="0"/>
              </a:rPr>
              <a:t>Day </a:t>
            </a:r>
          </a:p>
          <a:p>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rPr>
              <a:t>(</a:t>
            </a:r>
            <a:r>
              <a:rPr lang="en-US" altLang="zh-CN" sz="1200" dirty="0" smtClean="0">
                <a:latin typeface="Times New Roman" panose="02020603050405020304" pitchFamily="18" charset="0"/>
                <a:ea typeface="標楷體" panose="03000509000000000000" pitchFamily="65" charset="-120"/>
                <a:cs typeface="Times New Roman" panose="02020603050405020304" pitchFamily="18" charset="0"/>
              </a:rPr>
              <a:t>https</a:t>
            </a:r>
            <a:r>
              <a:rPr lang="en-US" altLang="zh-CN" sz="1200" dirty="0">
                <a:latin typeface="Times New Roman" panose="02020603050405020304" pitchFamily="18" charset="0"/>
                <a:ea typeface="標楷體" panose="03000509000000000000" pitchFamily="65" charset="-120"/>
                <a:cs typeface="Times New Roman" panose="02020603050405020304" pitchFamily="18" charset="0"/>
              </a:rPr>
              <a:t>://www.overshootday.org/how-many-earths-or-countries-do-we-need</a:t>
            </a:r>
            <a:r>
              <a:rPr lang="en-US" altLang="zh-CN" sz="1200" dirty="0" smtClean="0">
                <a:latin typeface="Times New Roman" panose="02020603050405020304" pitchFamily="18" charset="0"/>
                <a:ea typeface="標楷體" panose="03000509000000000000" pitchFamily="65" charset="-120"/>
                <a:cs typeface="Times New Roman" panose="02020603050405020304" pitchFamily="18" charset="0"/>
              </a:rPr>
              <a:t>/</a:t>
            </a:r>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en-US" altLang="zh-CN" sz="1200" dirty="0" smtClean="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5" name="任意多边形: 形状 5"/>
          <p:cNvSpPr/>
          <p:nvPr/>
        </p:nvSpPr>
        <p:spPr>
          <a:xfrm>
            <a:off x="2569373" y="240881"/>
            <a:ext cx="6435323" cy="6180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90000"/>
              </a:lnSpc>
              <a:spcAft>
                <a:spcPct val="35000"/>
              </a:spcAft>
              <a:defRPr/>
            </a:pPr>
            <a:r>
              <a:rPr lang="zh-CN" altLang="en-US" sz="4000" b="1" dirty="0" smtClean="0">
                <a:solidFill>
                  <a:srgbClr val="FFFFFF"/>
                </a:solidFill>
                <a:latin typeface="DFKai-SB" panose="03000509000000000000" pitchFamily="65" charset="-120"/>
                <a:ea typeface="DFKai-SB" panose="03000509000000000000" pitchFamily="65" charset="-120"/>
              </a:rPr>
              <a:t>可</a:t>
            </a:r>
            <a:r>
              <a:rPr lang="zh-CN" altLang="en-US" sz="4000" b="1" dirty="0">
                <a:solidFill>
                  <a:srgbClr val="FFFFFF"/>
                </a:solidFill>
                <a:latin typeface="DFKai-SB" panose="03000509000000000000" pitchFamily="65" charset="-120"/>
                <a:ea typeface="DFKai-SB" panose="03000509000000000000" pitchFamily="65" charset="-120"/>
              </a:rPr>
              <a:t>持續</a:t>
            </a:r>
            <a:r>
              <a:rPr lang="zh-CN" altLang="en-US" sz="4000" b="1" dirty="0" smtClean="0">
                <a:solidFill>
                  <a:srgbClr val="FFFFFF"/>
                </a:solidFill>
                <a:latin typeface="DFKai-SB" panose="03000509000000000000" pitchFamily="65" charset="-120"/>
                <a:ea typeface="DFKai-SB" panose="03000509000000000000" pitchFamily="65" charset="-120"/>
              </a:rPr>
              <a:t>發展</a:t>
            </a:r>
            <a:r>
              <a:rPr lang="zh-TW" altLang="en-US" sz="4000" b="1" dirty="0" smtClean="0">
                <a:solidFill>
                  <a:srgbClr val="FFFFFF"/>
                </a:solidFill>
                <a:latin typeface="DFKai-SB" panose="03000509000000000000" pitchFamily="65" charset="-120"/>
                <a:ea typeface="DFKai-SB" panose="03000509000000000000" pitchFamily="65" charset="-120"/>
              </a:rPr>
              <a:t>的理念</a:t>
            </a:r>
            <a:endParaRPr lang="zh-CN" altLang="en-US" sz="4000" b="1" strike="sngStrike" dirty="0">
              <a:solidFill>
                <a:srgbClr val="FF0000"/>
              </a:solidFill>
              <a:latin typeface="DFKai-SB" panose="03000509000000000000" pitchFamily="65" charset="-120"/>
              <a:ea typeface="DFKai-SB" panose="03000509000000000000" pitchFamily="65" charset="-120"/>
            </a:endParaRPr>
          </a:p>
        </p:txBody>
      </p:sp>
      <p:pic>
        <p:nvPicPr>
          <p:cNvPr id="2" name="Picture 1"/>
          <p:cNvPicPr>
            <a:picLocks noChangeAspect="1"/>
          </p:cNvPicPr>
          <p:nvPr/>
        </p:nvPicPr>
        <p:blipFill>
          <a:blip r:embed="rId4"/>
          <a:stretch>
            <a:fillRect/>
          </a:stretch>
        </p:blipFill>
        <p:spPr>
          <a:xfrm>
            <a:off x="7258587" y="936021"/>
            <a:ext cx="3705900" cy="5143930"/>
          </a:xfrm>
          <a:prstGeom prst="rect">
            <a:avLst/>
          </a:prstGeom>
        </p:spPr>
      </p:pic>
      <p:pic>
        <p:nvPicPr>
          <p:cNvPr id="16" name="Picture 15"/>
          <p:cNvPicPr>
            <a:picLocks noChangeAspect="1"/>
          </p:cNvPicPr>
          <p:nvPr/>
        </p:nvPicPr>
        <p:blipFill>
          <a:blip r:embed="rId5"/>
          <a:stretch>
            <a:fillRect/>
          </a:stretch>
        </p:blipFill>
        <p:spPr>
          <a:xfrm>
            <a:off x="270521" y="203568"/>
            <a:ext cx="1594256" cy="580365"/>
          </a:xfrm>
          <a:prstGeom prst="rect">
            <a:avLst/>
          </a:prstGeom>
        </p:spPr>
      </p:pic>
    </p:spTree>
    <p:extLst>
      <p:ext uri="{BB962C8B-B14F-4D97-AF65-F5344CB8AC3E}">
        <p14:creationId xmlns:p14="http://schemas.microsoft.com/office/powerpoint/2010/main" val="189498707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矩形: 对角圆角 22"/>
          <p:cNvSpPr/>
          <p:nvPr/>
        </p:nvSpPr>
        <p:spPr>
          <a:xfrm>
            <a:off x="6163316" y="2183841"/>
            <a:ext cx="5744273" cy="3183989"/>
          </a:xfrm>
          <a:prstGeom prst="round2DiagRect">
            <a:avLst>
              <a:gd name="adj1" fmla="val 11399"/>
              <a:gd name="adj2" fmla="val 0"/>
            </a:avLst>
          </a:prstGeom>
          <a:solidFill>
            <a:srgbClr val="FDB602">
              <a:alpha val="10196"/>
            </a:srgbClr>
          </a:solidFill>
          <a:ln w="19050" cap="rnd" cmpd="sng">
            <a:solidFill>
              <a:srgbClr val="F7B60D"/>
            </a:solidFill>
            <a:prstDash val="sysDot"/>
            <a:headEnd type="none" w="med" len="med"/>
            <a:tailEnd type="none" w="med" len="med"/>
          </a:ln>
        </p:spPr>
        <p:txBody>
          <a:bodyPr/>
          <a:lstStyle/>
          <a:p>
            <a:endParaRPr lang="zh-CN" altLang="en-US">
              <a:solidFill>
                <a:srgbClr val="000000"/>
              </a:solidFill>
              <a:latin typeface="Microsoft JhengHei" panose="020B0604030504040204" pitchFamily="34" charset="-120"/>
              <a:ea typeface="Microsoft JhengHei" panose="020B0604030504040204" pitchFamily="34" charset="-120"/>
            </a:endParaRPr>
          </a:p>
        </p:txBody>
      </p:sp>
      <p:sp>
        <p:nvSpPr>
          <p:cNvPr id="10" name="文本框 9"/>
          <p:cNvSpPr txBox="1"/>
          <p:nvPr/>
        </p:nvSpPr>
        <p:spPr>
          <a:xfrm>
            <a:off x="6532112" y="2678713"/>
            <a:ext cx="5292599" cy="2677656"/>
          </a:xfrm>
          <a:prstGeom prst="rect">
            <a:avLst/>
          </a:prstGeom>
          <a:noFill/>
          <a:ln>
            <a:noFill/>
          </a:ln>
        </p:spPr>
        <p:txBody>
          <a:bodyPr wrap="square">
            <a:spAutoFit/>
          </a:bodyPr>
          <a:lstStyle/>
          <a:p>
            <a:pPr hangingPunct="0"/>
            <a:r>
              <a:rPr lang="zh-CN" altLang="en-US" sz="2400" b="1" dirty="0">
                <a:latin typeface="DFKai-SB" panose="03000509000000000000" pitchFamily="65" charset="-120"/>
                <a:ea typeface="DFKai-SB" panose="03000509000000000000" pitchFamily="65" charset="-120"/>
              </a:rPr>
              <a:t>地球透支</a:t>
            </a:r>
            <a:r>
              <a:rPr lang="zh-CN" altLang="en-US" sz="2400" b="1" dirty="0" smtClean="0">
                <a:latin typeface="DFKai-SB" panose="03000509000000000000" pitchFamily="65" charset="-120"/>
                <a:ea typeface="DFKai-SB" panose="03000509000000000000" pitchFamily="65" charset="-120"/>
              </a:rPr>
              <a:t>日</a:t>
            </a:r>
            <a:r>
              <a:rPr lang="zh-CN" altLang="en-US" sz="2400" b="0" i="0" dirty="0" smtClean="0">
                <a:solidFill>
                  <a:schemeClr val="tx1"/>
                </a:solidFill>
                <a:effectLst/>
                <a:latin typeface="DFKai-SB" panose="03000509000000000000" pitchFamily="65" charset="-120"/>
                <a:ea typeface="DFKai-SB" panose="03000509000000000000" pitchFamily="65" charset="-120"/>
              </a:rPr>
              <a:t>也稱</a:t>
            </a:r>
            <a:r>
              <a:rPr lang="zh-CN" altLang="en-US" sz="2400" dirty="0" smtClean="0">
                <a:solidFill>
                  <a:schemeClr val="tx1"/>
                </a:solidFill>
                <a:latin typeface="DFKai-SB" panose="03000509000000000000" pitchFamily="65" charset="-120"/>
                <a:ea typeface="DFKai-SB" panose="03000509000000000000" pitchFamily="65" charset="-120"/>
              </a:rPr>
              <a:t>地球</a:t>
            </a:r>
            <a:r>
              <a:rPr lang="zh-CN" altLang="en-US" sz="2400" dirty="0">
                <a:solidFill>
                  <a:schemeClr val="tx1"/>
                </a:solidFill>
                <a:latin typeface="DFKai-SB" panose="03000509000000000000" pitchFamily="65" charset="-120"/>
                <a:ea typeface="DFKai-SB" panose="03000509000000000000" pitchFamily="65" charset="-120"/>
              </a:rPr>
              <a:t>生態赤字日</a:t>
            </a:r>
            <a:r>
              <a:rPr lang="zh-CN" altLang="en-US" sz="2400" b="0" i="0" dirty="0">
                <a:solidFill>
                  <a:schemeClr val="tx1"/>
                </a:solidFill>
                <a:effectLst/>
                <a:latin typeface="DFKai-SB" panose="03000509000000000000" pitchFamily="65" charset="-120"/>
                <a:ea typeface="DFKai-SB" panose="03000509000000000000" pitchFamily="65" charset="-120"/>
              </a:rPr>
              <a:t>、</a:t>
            </a:r>
            <a:r>
              <a:rPr lang="zh-CN" altLang="en-US" sz="2400" dirty="0">
                <a:solidFill>
                  <a:schemeClr val="tx1"/>
                </a:solidFill>
                <a:latin typeface="DFKai-SB" panose="03000509000000000000" pitchFamily="65" charset="-120"/>
                <a:ea typeface="DFKai-SB" panose="03000509000000000000" pitchFamily="65" charset="-120"/>
              </a:rPr>
              <a:t>生態超載日，是指本年度人類將地球為滿足一整年的用度而產出的資源消耗殆盡的日期。在「生態赤字日</a:t>
            </a:r>
            <a:r>
              <a:rPr lang="zh-CN" altLang="en-US" sz="2400" dirty="0">
                <a:latin typeface="DFKai-SB" panose="03000509000000000000" pitchFamily="65" charset="-120"/>
                <a:ea typeface="DFKai-SB" panose="03000509000000000000" pitchFamily="65" charset="-120"/>
              </a:rPr>
              <a:t>」之後的該年度其餘時間內，人類是在以透支方式消耗後代子孫的資源來維持當前</a:t>
            </a:r>
            <a:r>
              <a:rPr lang="zh-CN" altLang="en-US" sz="2400" dirty="0">
                <a:solidFill>
                  <a:schemeClr val="tx1"/>
                </a:solidFill>
                <a:latin typeface="DFKai-SB" panose="03000509000000000000" pitchFamily="65" charset="-120"/>
                <a:ea typeface="DFKai-SB" panose="03000509000000000000" pitchFamily="65" charset="-120"/>
              </a:rPr>
              <a:t>的生活方式。</a:t>
            </a:r>
          </a:p>
        </p:txBody>
      </p:sp>
      <p:sp>
        <p:nvSpPr>
          <p:cNvPr id="11" name="文本框 10"/>
          <p:cNvSpPr txBox="1"/>
          <p:nvPr/>
        </p:nvSpPr>
        <p:spPr>
          <a:xfrm>
            <a:off x="295736" y="858649"/>
            <a:ext cx="11611853" cy="1200329"/>
          </a:xfrm>
          <a:prstGeom prst="rect">
            <a:avLst/>
          </a:prstGeom>
          <a:solidFill>
            <a:schemeClr val="accent5">
              <a:lumMod val="20000"/>
              <a:lumOff val="80000"/>
            </a:schemeClr>
          </a:solidFill>
          <a:ln w="38100">
            <a:solidFill>
              <a:srgbClr val="FF0000"/>
            </a:solidFill>
          </a:ln>
        </p:spPr>
        <p:txBody>
          <a:bodyPr wrap="square">
            <a:spAutoFit/>
          </a:bodyPr>
          <a:lstStyle/>
          <a:p>
            <a:pPr algn="just" hangingPunct="0"/>
            <a:r>
              <a:rPr lang="en-US" altLang="zh-CN" sz="2400" b="0" i="0" spc="100" dirty="0" smtClean="0">
                <a:solidFill>
                  <a:schemeClr val="tx1"/>
                </a:solidFill>
                <a:effectLst/>
                <a:latin typeface="Times New Roman" panose="02020603050405020304" pitchFamily="18" charset="0"/>
                <a:ea typeface="DFKai-SB" panose="03000509000000000000" pitchFamily="65" charset="-120"/>
                <a:cs typeface="Times New Roman" panose="02020603050405020304" pitchFamily="18" charset="0"/>
              </a:rPr>
              <a:t>1970</a:t>
            </a:r>
            <a:r>
              <a:rPr lang="zh-CN" altLang="en-US" sz="2400" b="0" i="0" spc="100" dirty="0">
                <a:solidFill>
                  <a:schemeClr val="tx1"/>
                </a:solidFill>
                <a:effectLst/>
                <a:latin typeface="Times New Roman" panose="02020603050405020304" pitchFamily="18" charset="0"/>
                <a:ea typeface="DFKai-SB" panose="03000509000000000000" pitchFamily="65" charset="-120"/>
                <a:cs typeface="Times New Roman" panose="02020603050405020304" pitchFamily="18" charset="0"/>
              </a:rPr>
              <a:t>年</a:t>
            </a:r>
            <a:r>
              <a:rPr lang="en-US" altLang="zh-CN" sz="2400" b="0" i="0" spc="100" dirty="0">
                <a:solidFill>
                  <a:schemeClr val="tx1"/>
                </a:solidFill>
                <a:effectLst/>
                <a:latin typeface="Times New Roman" panose="02020603050405020304" pitchFamily="18" charset="0"/>
                <a:ea typeface="DFKai-SB" panose="03000509000000000000" pitchFamily="65" charset="-120"/>
                <a:cs typeface="Times New Roman" panose="02020603050405020304" pitchFamily="18" charset="0"/>
              </a:rPr>
              <a:t>12</a:t>
            </a:r>
            <a:r>
              <a:rPr lang="zh-CN" altLang="en-US" sz="2400" b="0" i="0" spc="100" dirty="0">
                <a:solidFill>
                  <a:schemeClr val="tx1"/>
                </a:solidFill>
                <a:effectLst/>
                <a:latin typeface="Times New Roman" panose="02020603050405020304" pitchFamily="18" charset="0"/>
                <a:ea typeface="DFKai-SB" panose="03000509000000000000" pitchFamily="65" charset="-120"/>
                <a:cs typeface="Times New Roman" panose="02020603050405020304" pitchFamily="18" charset="0"/>
              </a:rPr>
              <a:t>月</a:t>
            </a:r>
            <a:r>
              <a:rPr lang="en-US" altLang="zh-CN" sz="2400" b="0" i="0" spc="100" dirty="0">
                <a:solidFill>
                  <a:schemeClr val="tx1"/>
                </a:solidFill>
                <a:effectLst/>
                <a:latin typeface="Times New Roman" panose="02020603050405020304" pitchFamily="18" charset="0"/>
                <a:ea typeface="DFKai-SB" panose="03000509000000000000" pitchFamily="65" charset="-120"/>
                <a:cs typeface="Times New Roman" panose="02020603050405020304" pitchFamily="18" charset="0"/>
              </a:rPr>
              <a:t>29</a:t>
            </a:r>
            <a:r>
              <a:rPr lang="zh-CN" altLang="en-US" sz="2400" b="0" i="0" spc="100" dirty="0">
                <a:solidFill>
                  <a:schemeClr val="tx1"/>
                </a:solidFill>
                <a:effectLst/>
                <a:latin typeface="Times New Roman" panose="02020603050405020304" pitchFamily="18" charset="0"/>
                <a:ea typeface="DFKai-SB" panose="03000509000000000000" pitchFamily="65" charset="-120"/>
                <a:cs typeface="Times New Roman" panose="02020603050405020304" pitchFamily="18" charset="0"/>
              </a:rPr>
              <a:t>日</a:t>
            </a:r>
            <a:r>
              <a:rPr lang="zh-CN" altLang="en-US" sz="2400" spc="100" dirty="0">
                <a:latin typeface="Times New Roman" panose="02020603050405020304" pitchFamily="18" charset="0"/>
                <a:ea typeface="DFKai-SB" panose="03000509000000000000" pitchFamily="65" charset="-120"/>
                <a:cs typeface="Times New Roman" panose="02020603050405020304" pitchFamily="18" charset="0"/>
              </a:rPr>
              <a:t>地球首次進入赤字</a:t>
            </a:r>
            <a:r>
              <a:rPr lang="zh-CN" altLang="en-US" sz="2400" b="0" i="0" spc="100" dirty="0">
                <a:effectLst/>
                <a:latin typeface="Times New Roman" panose="02020603050405020304" pitchFamily="18" charset="0"/>
                <a:ea typeface="DFKai-SB" panose="03000509000000000000" pitchFamily="65" charset="-120"/>
                <a:cs typeface="Times New Roman" panose="02020603050405020304" pitchFamily="18" charset="0"/>
              </a:rPr>
              <a:t>狀態，此後地球透支日以驚人的速度提前到來。</a:t>
            </a:r>
            <a:r>
              <a:rPr lang="en-US" altLang="zh-CN" sz="2400" spc="100" dirty="0">
                <a:latin typeface="Times New Roman" panose="02020603050405020304" pitchFamily="18" charset="0"/>
                <a:ea typeface="DFKai-SB" panose="03000509000000000000" pitchFamily="65" charset="-120"/>
                <a:cs typeface="Times New Roman" panose="02020603050405020304" pitchFamily="18" charset="0"/>
              </a:rPr>
              <a:t>2019</a:t>
            </a:r>
            <a:r>
              <a:rPr lang="zh-CN" altLang="en-US" sz="2400" spc="100" dirty="0">
                <a:latin typeface="Times New Roman" panose="02020603050405020304" pitchFamily="18" charset="0"/>
                <a:ea typeface="DFKai-SB" panose="03000509000000000000" pitchFamily="65" charset="-120"/>
                <a:cs typeface="Times New Roman" panose="02020603050405020304" pitchFamily="18" charset="0"/>
              </a:rPr>
              <a:t>年人類在</a:t>
            </a:r>
            <a:r>
              <a:rPr lang="en-US" altLang="zh-CN" sz="2400" spc="100" dirty="0">
                <a:latin typeface="Times New Roman" panose="02020603050405020304" pitchFamily="18" charset="0"/>
                <a:ea typeface="DFKai-SB" panose="03000509000000000000" pitchFamily="65" charset="-120"/>
                <a:cs typeface="Times New Roman" panose="02020603050405020304" pitchFamily="18" charset="0"/>
              </a:rPr>
              <a:t>7</a:t>
            </a:r>
            <a:r>
              <a:rPr lang="zh-CN" altLang="en-US" sz="2400" spc="100" dirty="0">
                <a:latin typeface="Times New Roman" panose="02020603050405020304" pitchFamily="18" charset="0"/>
                <a:ea typeface="DFKai-SB" panose="03000509000000000000" pitchFamily="65" charset="-120"/>
                <a:cs typeface="Times New Roman" panose="02020603050405020304" pitchFamily="18" charset="0"/>
              </a:rPr>
              <a:t>月</a:t>
            </a:r>
            <a:r>
              <a:rPr lang="en-US" altLang="zh-CN" sz="2400" spc="100" dirty="0" smtClean="0">
                <a:latin typeface="Times New Roman" panose="02020603050405020304" pitchFamily="18" charset="0"/>
                <a:ea typeface="DFKai-SB" panose="03000509000000000000" pitchFamily="65" charset="-120"/>
                <a:cs typeface="Times New Roman" panose="02020603050405020304" pitchFamily="18" charset="0"/>
              </a:rPr>
              <a:t>2</a:t>
            </a:r>
            <a:r>
              <a:rPr lang="en-US" altLang="zh-TW" sz="2400" spc="100" dirty="0" smtClean="0">
                <a:latin typeface="Times New Roman" panose="02020603050405020304" pitchFamily="18" charset="0"/>
                <a:ea typeface="DFKai-SB" panose="03000509000000000000" pitchFamily="65" charset="-120"/>
                <a:cs typeface="Times New Roman" panose="02020603050405020304" pitchFamily="18" charset="0"/>
              </a:rPr>
              <a:t>6</a:t>
            </a:r>
            <a:r>
              <a:rPr lang="zh-CN" altLang="en-US" sz="2400" spc="100" dirty="0" smtClean="0">
                <a:latin typeface="Times New Roman" panose="02020603050405020304" pitchFamily="18" charset="0"/>
                <a:ea typeface="DFKai-SB" panose="03000509000000000000" pitchFamily="65" charset="-120"/>
                <a:cs typeface="Times New Roman" panose="02020603050405020304" pitchFamily="18" charset="0"/>
              </a:rPr>
              <a:t>日</a:t>
            </a:r>
            <a:r>
              <a:rPr lang="zh-CN" altLang="en-US" sz="2400" spc="100" dirty="0">
                <a:latin typeface="Times New Roman" panose="02020603050405020304" pitchFamily="18" charset="0"/>
                <a:ea typeface="DFKai-SB" panose="03000509000000000000" pitchFamily="65" charset="-120"/>
                <a:cs typeface="Times New Roman" panose="02020603050405020304" pitchFamily="18" charset="0"/>
              </a:rPr>
              <a:t>已耗盡全年的自然資源，</a:t>
            </a:r>
            <a:r>
              <a:rPr lang="en-US" altLang="zh-CN" sz="2400" spc="100" dirty="0" smtClean="0">
                <a:latin typeface="Times New Roman" panose="02020603050405020304" pitchFamily="18" charset="0"/>
                <a:ea typeface="DFKai-SB" panose="03000509000000000000" pitchFamily="65" charset="-120"/>
                <a:cs typeface="Times New Roman" panose="02020603050405020304" pitchFamily="18" charset="0"/>
              </a:rPr>
              <a:t>2020</a:t>
            </a:r>
            <a:r>
              <a:rPr lang="zh-CN" altLang="en-US" sz="2400" spc="100" dirty="0" smtClean="0">
                <a:latin typeface="Times New Roman" panose="02020603050405020304" pitchFamily="18" charset="0"/>
                <a:ea typeface="DFKai-SB" panose="03000509000000000000" pitchFamily="65" charset="-120"/>
                <a:cs typeface="Times New Roman" panose="02020603050405020304" pitchFamily="18" charset="0"/>
              </a:rPr>
              <a:t>年</a:t>
            </a:r>
            <a:r>
              <a:rPr lang="zh-TW" altLang="en-US" sz="2400" spc="100" dirty="0">
                <a:latin typeface="Times New Roman" panose="02020603050405020304" pitchFamily="18" charset="0"/>
                <a:ea typeface="DFKai-SB" panose="03000509000000000000" pitchFamily="65" charset="-120"/>
                <a:cs typeface="Times New Roman" panose="02020603050405020304" pitchFamily="18" charset="0"/>
              </a:rPr>
              <a:t>受冠狀病毒病疫情衝擊，全球經濟低迷</a:t>
            </a:r>
            <a:r>
              <a:rPr lang="zh-TW" altLang="en-US" sz="2400" spc="100" dirty="0" smtClean="0">
                <a:latin typeface="Times New Roman" panose="02020603050405020304" pitchFamily="18" charset="0"/>
                <a:ea typeface="DFKai-SB" panose="03000509000000000000" pitchFamily="65" charset="-120"/>
                <a:cs typeface="Times New Roman" panose="02020603050405020304" pitchFamily="18" charset="0"/>
              </a:rPr>
              <a:t>，</a:t>
            </a:r>
            <a:r>
              <a:rPr lang="zh-CN" altLang="en-US" sz="2400" spc="100" dirty="0" smtClean="0">
                <a:latin typeface="Times New Roman" panose="02020603050405020304" pitchFamily="18" charset="0"/>
                <a:ea typeface="DFKai-SB" panose="03000509000000000000" pitchFamily="65" charset="-120"/>
                <a:cs typeface="Times New Roman" panose="02020603050405020304" pitchFamily="18" charset="0"/>
              </a:rPr>
              <a:t>推遲</a:t>
            </a:r>
            <a:r>
              <a:rPr lang="zh-CN" altLang="en-US" sz="2400" spc="100" dirty="0">
                <a:latin typeface="Times New Roman" panose="02020603050405020304" pitchFamily="18" charset="0"/>
                <a:ea typeface="DFKai-SB" panose="03000509000000000000" pitchFamily="65" charset="-120"/>
                <a:cs typeface="Times New Roman" panose="02020603050405020304" pitchFamily="18" charset="0"/>
              </a:rPr>
              <a:t>到</a:t>
            </a:r>
            <a:r>
              <a:rPr lang="en-US" altLang="zh-CN" sz="2400" spc="100" dirty="0">
                <a:latin typeface="Times New Roman" panose="02020603050405020304" pitchFamily="18" charset="0"/>
                <a:ea typeface="DFKai-SB" panose="03000509000000000000" pitchFamily="65" charset="-120"/>
                <a:cs typeface="Times New Roman" panose="02020603050405020304" pitchFamily="18" charset="0"/>
              </a:rPr>
              <a:t>8</a:t>
            </a:r>
            <a:r>
              <a:rPr lang="zh-CN" altLang="en-US" sz="2400" spc="100" dirty="0">
                <a:latin typeface="Times New Roman" panose="02020603050405020304" pitchFamily="18" charset="0"/>
                <a:ea typeface="DFKai-SB" panose="03000509000000000000" pitchFamily="65" charset="-120"/>
                <a:cs typeface="Times New Roman" panose="02020603050405020304" pitchFamily="18" charset="0"/>
              </a:rPr>
              <a:t>月</a:t>
            </a:r>
            <a:r>
              <a:rPr lang="en-US" altLang="zh-CN" sz="2400" spc="100" dirty="0">
                <a:latin typeface="Times New Roman" panose="02020603050405020304" pitchFamily="18" charset="0"/>
                <a:ea typeface="DFKai-SB" panose="03000509000000000000" pitchFamily="65" charset="-120"/>
                <a:cs typeface="Times New Roman" panose="02020603050405020304" pitchFamily="18" charset="0"/>
              </a:rPr>
              <a:t>22</a:t>
            </a:r>
            <a:r>
              <a:rPr lang="zh-CN" altLang="en-US" sz="2400" spc="100" dirty="0">
                <a:latin typeface="Times New Roman" panose="02020603050405020304" pitchFamily="18" charset="0"/>
                <a:ea typeface="DFKai-SB" panose="03000509000000000000" pitchFamily="65" charset="-120"/>
                <a:cs typeface="Times New Roman" panose="02020603050405020304" pitchFamily="18" charset="0"/>
              </a:rPr>
              <a:t>日，但</a:t>
            </a:r>
            <a:r>
              <a:rPr lang="en-US" altLang="zh-CN" sz="2400" spc="100" dirty="0">
                <a:latin typeface="Times New Roman" panose="02020603050405020304" pitchFamily="18" charset="0"/>
                <a:ea typeface="DFKai-SB" panose="03000509000000000000" pitchFamily="65" charset="-120"/>
                <a:cs typeface="Times New Roman" panose="02020603050405020304" pitchFamily="18" charset="0"/>
              </a:rPr>
              <a:t>2021</a:t>
            </a:r>
            <a:r>
              <a:rPr lang="zh-CN" altLang="en-US" sz="2400" spc="100" dirty="0">
                <a:latin typeface="Times New Roman" panose="02020603050405020304" pitchFamily="18" charset="0"/>
                <a:ea typeface="DFKai-SB" panose="03000509000000000000" pitchFamily="65" charset="-120"/>
                <a:cs typeface="Times New Roman" panose="02020603050405020304" pitchFamily="18" charset="0"/>
              </a:rPr>
              <a:t>年立即回到接近歷史高</a:t>
            </a:r>
            <a:r>
              <a:rPr lang="zh-CN" altLang="en-US" sz="2400" spc="100" dirty="0" smtClean="0">
                <a:latin typeface="Times New Roman" panose="02020603050405020304" pitchFamily="18" charset="0"/>
                <a:ea typeface="DFKai-SB" panose="03000509000000000000" pitchFamily="65" charset="-120"/>
                <a:cs typeface="Times New Roman" panose="02020603050405020304" pitchFamily="18" charset="0"/>
              </a:rPr>
              <a:t>點。</a:t>
            </a:r>
            <a:endParaRPr lang="zh-CN" altLang="en-US" sz="2400" spc="100" dirty="0">
              <a:latin typeface="Times New Roman" panose="02020603050405020304" pitchFamily="18" charset="0"/>
              <a:ea typeface="DFKai-SB" panose="03000509000000000000" pitchFamily="65" charset="-120"/>
              <a:cs typeface="Times New Roman" panose="02020603050405020304" pitchFamily="18" charset="0"/>
            </a:endParaRPr>
          </a:p>
        </p:txBody>
      </p:sp>
      <p:grpSp>
        <p:nvGrpSpPr>
          <p:cNvPr id="16" name="组合 15"/>
          <p:cNvGrpSpPr/>
          <p:nvPr/>
        </p:nvGrpSpPr>
        <p:grpSpPr>
          <a:xfrm>
            <a:off x="8332938" y="2201586"/>
            <a:ext cx="1874552" cy="382456"/>
            <a:chOff x="1193537" y="1593501"/>
            <a:chExt cx="2124228" cy="425450"/>
          </a:xfrm>
        </p:grpSpPr>
        <p:sp>
          <p:nvSpPr>
            <p:cNvPr id="17" name="矩形 16"/>
            <p:cNvSpPr/>
            <p:nvPr/>
          </p:nvSpPr>
          <p:spPr>
            <a:xfrm>
              <a:off x="1193537" y="1593501"/>
              <a:ext cx="363537" cy="363538"/>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8" name="矩形 17"/>
            <p:cNvSpPr/>
            <p:nvPr/>
          </p:nvSpPr>
          <p:spPr>
            <a:xfrm>
              <a:off x="1317362" y="1728439"/>
              <a:ext cx="303212" cy="290512"/>
            </a:xfrm>
            <a:prstGeom prst="rect">
              <a:avLst/>
            </a:prstGeom>
            <a:solidFill>
              <a:srgbClr val="C8040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9" name="文本框 13"/>
            <p:cNvSpPr txBox="1">
              <a:spLocks noChangeArrowheads="1"/>
            </p:cNvSpPr>
            <p:nvPr/>
          </p:nvSpPr>
          <p:spPr bwMode="auto">
            <a:xfrm>
              <a:off x="1620574" y="1600703"/>
              <a:ext cx="169719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2000" b="1" dirty="0">
                  <a:latin typeface="標楷體" panose="03000509000000000000" pitchFamily="65" charset="-120"/>
                  <a:ea typeface="標楷體" panose="03000509000000000000" pitchFamily="65" charset="-120"/>
                </a:rPr>
                <a:t>知多點</a:t>
              </a:r>
            </a:p>
          </p:txBody>
        </p:sp>
        <p:cxnSp>
          <p:nvCxnSpPr>
            <p:cNvPr id="20" name="直接连接符 19"/>
            <p:cNvCxnSpPr/>
            <p:nvPr/>
          </p:nvCxnSpPr>
          <p:spPr>
            <a:xfrm>
              <a:off x="1620574" y="1991964"/>
              <a:ext cx="1405091"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2" name="矩形 1"/>
          <p:cNvSpPr/>
          <p:nvPr/>
        </p:nvSpPr>
        <p:spPr>
          <a:xfrm>
            <a:off x="295736" y="6403510"/>
            <a:ext cx="5166635" cy="461665"/>
          </a:xfrm>
          <a:prstGeom prst="rect">
            <a:avLst/>
          </a:prstGeom>
        </p:spPr>
        <p:txBody>
          <a:bodyPr wrap="square">
            <a:spAutoFit/>
          </a:bodyPr>
          <a:lstStyle/>
          <a:p>
            <a:r>
              <a:rPr lang="zh-CN" altLang="en-US" sz="1200" dirty="0">
                <a:latin typeface="Times New Roman" panose="02020603050405020304" pitchFamily="18" charset="0"/>
                <a:ea typeface="標楷體" panose="03000509000000000000" pitchFamily="65" charset="-120"/>
                <a:cs typeface="Times New Roman" panose="02020603050405020304" pitchFamily="18" charset="0"/>
              </a:rPr>
              <a:t>資料來源</a:t>
            </a:r>
            <a:r>
              <a:rPr lang="zh-CN" altLang="en-US" sz="1200" dirty="0" smtClean="0">
                <a:latin typeface="Times New Roman" panose="02020603050405020304" pitchFamily="18" charset="0"/>
                <a:ea typeface="標楷體" panose="03000509000000000000" pitchFamily="65" charset="-120"/>
                <a:cs typeface="Times New Roman" panose="02020603050405020304" pitchFamily="18" charset="0"/>
              </a:rPr>
              <a:t>：</a:t>
            </a:r>
            <a:r>
              <a:rPr lang="en-US" altLang="zh-CN" sz="1200" dirty="0">
                <a:latin typeface="Times New Roman" panose="02020603050405020304" pitchFamily="18" charset="0"/>
                <a:ea typeface="標楷體" panose="03000509000000000000" pitchFamily="65" charset="-120"/>
                <a:cs typeface="Times New Roman" panose="02020603050405020304" pitchFamily="18" charset="0"/>
              </a:rPr>
              <a:t>Earth Overshoot Day </a:t>
            </a:r>
          </a:p>
          <a:p>
            <a:r>
              <a:rPr lang="en-US" altLang="zh-CN" sz="1200" dirty="0" smtClean="0">
                <a:latin typeface="Times New Roman" panose="02020603050405020304" pitchFamily="18" charset="0"/>
                <a:ea typeface="標楷體" panose="03000509000000000000" pitchFamily="65" charset="-120"/>
                <a:cs typeface="Times New Roman" panose="02020603050405020304" pitchFamily="18" charset="0"/>
              </a:rPr>
              <a:t>https</a:t>
            </a:r>
            <a:r>
              <a:rPr lang="en-US" altLang="zh-CN" sz="1200" dirty="0">
                <a:latin typeface="Times New Roman" panose="02020603050405020304" pitchFamily="18" charset="0"/>
                <a:ea typeface="標楷體" panose="03000509000000000000" pitchFamily="65" charset="-120"/>
                <a:cs typeface="Times New Roman" panose="02020603050405020304" pitchFamily="18" charset="0"/>
              </a:rPr>
              <a:t>://www.overshootday.org/newsroom/past-earth-overshoot-days</a:t>
            </a:r>
            <a:r>
              <a:rPr lang="en-US" altLang="zh-CN" sz="1200" dirty="0"/>
              <a:t>/</a:t>
            </a:r>
            <a:endParaRPr lang="zh-CN" altLang="en-US" sz="1200" dirty="0"/>
          </a:p>
        </p:txBody>
      </p:sp>
      <p:pic>
        <p:nvPicPr>
          <p:cNvPr id="3" name="圖片 2"/>
          <p:cNvPicPr>
            <a:picLocks noChangeAspect="1"/>
          </p:cNvPicPr>
          <p:nvPr/>
        </p:nvPicPr>
        <p:blipFill rotWithShape="1">
          <a:blip r:embed="rId3"/>
          <a:srcRect l="13953" t="20029" r="34623" b="11638"/>
          <a:stretch/>
        </p:blipFill>
        <p:spPr>
          <a:xfrm>
            <a:off x="295736" y="2198073"/>
            <a:ext cx="5715339" cy="4271974"/>
          </a:xfrm>
          <a:prstGeom prst="rect">
            <a:avLst/>
          </a:prstGeom>
        </p:spPr>
      </p:pic>
      <p:sp>
        <p:nvSpPr>
          <p:cNvPr id="4" name="矩形 3"/>
          <p:cNvSpPr/>
          <p:nvPr/>
        </p:nvSpPr>
        <p:spPr>
          <a:xfrm>
            <a:off x="6532112" y="5569288"/>
            <a:ext cx="5160141" cy="954107"/>
          </a:xfrm>
          <a:prstGeom prst="rect">
            <a:avLst/>
          </a:prstGeom>
        </p:spPr>
        <p:txBody>
          <a:bodyPr wrap="square">
            <a:spAutoFit/>
          </a:bodyPr>
          <a:lstStyle/>
          <a:p>
            <a:r>
              <a:rPr lang="zh-TW" altLang="en-US" sz="2800" dirty="0" smtClean="0">
                <a:latin typeface="DFKai-SB" panose="03000509000000000000" pitchFamily="65" charset="-120"/>
                <a:ea typeface="DFKai-SB" panose="03000509000000000000" pitchFamily="65" charset="-120"/>
              </a:rPr>
              <a:t>思考</a:t>
            </a:r>
            <a:r>
              <a:rPr lang="en-US" altLang="zh-TW" sz="2800" dirty="0" smtClean="0">
                <a:latin typeface="DFKai-SB" panose="03000509000000000000" pitchFamily="65" charset="-120"/>
                <a:ea typeface="DFKai-SB" panose="03000509000000000000" pitchFamily="65" charset="-120"/>
              </a:rPr>
              <a:t>: </a:t>
            </a:r>
            <a:r>
              <a:rPr lang="zh-CN" altLang="en-US" sz="2800" dirty="0" smtClean="0">
                <a:latin typeface="DFKai-SB" panose="03000509000000000000" pitchFamily="65" charset="-120"/>
                <a:ea typeface="DFKai-SB" panose="03000509000000000000" pitchFamily="65" charset="-120"/>
              </a:rPr>
              <a:t>人類</a:t>
            </a:r>
            <a:r>
              <a:rPr lang="zh-CN" altLang="en-US" sz="2800" dirty="0">
                <a:latin typeface="DFKai-SB" panose="03000509000000000000" pitchFamily="65" charset="-120"/>
                <a:ea typeface="DFKai-SB" panose="03000509000000000000" pitchFamily="65" charset="-120"/>
              </a:rPr>
              <a:t>應該怎樣推遲地球透支日的到來？</a:t>
            </a:r>
          </a:p>
        </p:txBody>
      </p:sp>
      <p:sp>
        <p:nvSpPr>
          <p:cNvPr id="5" name="剪去對角線角落矩形 4"/>
          <p:cNvSpPr/>
          <p:nvPr/>
        </p:nvSpPr>
        <p:spPr>
          <a:xfrm>
            <a:off x="6323720" y="5526362"/>
            <a:ext cx="5613407" cy="1043426"/>
          </a:xfrm>
          <a:prstGeom prst="snip2Diag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任意多边形: 形状 5"/>
          <p:cNvSpPr/>
          <p:nvPr/>
        </p:nvSpPr>
        <p:spPr>
          <a:xfrm>
            <a:off x="2695100" y="137494"/>
            <a:ext cx="6435323" cy="5626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90000"/>
              </a:lnSpc>
              <a:spcAft>
                <a:spcPct val="35000"/>
              </a:spcAft>
              <a:defRPr/>
            </a:pPr>
            <a:r>
              <a:rPr lang="zh-CN" altLang="en-US" sz="3600" b="1" dirty="0" smtClean="0">
                <a:solidFill>
                  <a:srgbClr val="FFFFFF"/>
                </a:solidFill>
                <a:latin typeface="DFKai-SB" panose="03000509000000000000" pitchFamily="65" charset="-120"/>
                <a:ea typeface="DFKai-SB" panose="03000509000000000000" pitchFamily="65" charset="-120"/>
              </a:rPr>
              <a:t>可</a:t>
            </a:r>
            <a:r>
              <a:rPr lang="zh-CN" altLang="en-US" sz="3600" b="1" dirty="0">
                <a:solidFill>
                  <a:srgbClr val="FFFFFF"/>
                </a:solidFill>
                <a:latin typeface="DFKai-SB" panose="03000509000000000000" pitchFamily="65" charset="-120"/>
                <a:ea typeface="DFKai-SB" panose="03000509000000000000" pitchFamily="65" charset="-120"/>
              </a:rPr>
              <a:t>持續</a:t>
            </a:r>
            <a:r>
              <a:rPr lang="zh-CN" altLang="en-US" sz="3600" b="1" dirty="0" smtClean="0">
                <a:solidFill>
                  <a:srgbClr val="FFFFFF"/>
                </a:solidFill>
                <a:latin typeface="DFKai-SB" panose="03000509000000000000" pitchFamily="65" charset="-120"/>
                <a:ea typeface="DFKai-SB" panose="03000509000000000000" pitchFamily="65" charset="-120"/>
              </a:rPr>
              <a:t>發展</a:t>
            </a:r>
            <a:r>
              <a:rPr lang="zh-TW" altLang="en-US" sz="3600" b="1" dirty="0" smtClean="0">
                <a:solidFill>
                  <a:srgbClr val="FFFFFF"/>
                </a:solidFill>
                <a:latin typeface="DFKai-SB" panose="03000509000000000000" pitchFamily="65" charset="-120"/>
                <a:ea typeface="DFKai-SB" panose="03000509000000000000" pitchFamily="65" charset="-120"/>
              </a:rPr>
              <a:t>的理念</a:t>
            </a:r>
            <a:endParaRPr lang="zh-CN" altLang="en-US" sz="3600" b="1" strike="sngStrike" dirty="0">
              <a:solidFill>
                <a:srgbClr val="FF0000"/>
              </a:solidFill>
              <a:latin typeface="DFKai-SB" panose="03000509000000000000" pitchFamily="65" charset="-120"/>
              <a:ea typeface="DFKai-SB" panose="03000509000000000000" pitchFamily="65" charset="-120"/>
            </a:endParaRPr>
          </a:p>
        </p:txBody>
      </p:sp>
      <p:pic>
        <p:nvPicPr>
          <p:cNvPr id="22" name="Picture 21"/>
          <p:cNvPicPr>
            <a:picLocks noChangeAspect="1"/>
          </p:cNvPicPr>
          <p:nvPr/>
        </p:nvPicPr>
        <p:blipFill>
          <a:blip r:embed="rId4"/>
          <a:stretch>
            <a:fillRect/>
          </a:stretch>
        </p:blipFill>
        <p:spPr>
          <a:xfrm>
            <a:off x="145980" y="91440"/>
            <a:ext cx="1286536" cy="468344"/>
          </a:xfrm>
          <a:prstGeom prst="rect">
            <a:avLst/>
          </a:prstGeom>
        </p:spPr>
      </p:pic>
    </p:spTree>
    <p:extLst>
      <p:ext uri="{BB962C8B-B14F-4D97-AF65-F5344CB8AC3E}">
        <p14:creationId xmlns:p14="http://schemas.microsoft.com/office/powerpoint/2010/main" val="233338307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2907506" y="333976"/>
            <a:ext cx="6264275" cy="714375"/>
            <a:chOff x="2907506" y="333976"/>
            <a:chExt cx="6264275" cy="714375"/>
          </a:xfrm>
        </p:grpSpPr>
        <p:sp>
          <p:nvSpPr>
            <p:cNvPr id="3" name="矩形: 圆角 2"/>
            <p:cNvSpPr/>
            <p:nvPr/>
          </p:nvSpPr>
          <p:spPr bwMode="auto">
            <a:xfrm>
              <a:off x="4918868" y="333976"/>
              <a:ext cx="2354263" cy="714375"/>
            </a:xfrm>
            <a:prstGeom prst="roundRect">
              <a:avLst/>
            </a:prstGeom>
            <a:noFill/>
            <a:ln>
              <a:noFill/>
              <a:headEnd type="none" w="med" len="med"/>
              <a:tailEnd type="none" w="med" len="med"/>
            </a:ln>
          </p:spPr>
          <p:style>
            <a:lnRef idx="2">
              <a:schemeClr val="accent5"/>
            </a:lnRef>
            <a:fillRef idx="1">
              <a:schemeClr val="lt1"/>
            </a:fillRef>
            <a:effectRef idx="0">
              <a:schemeClr val="accent5"/>
            </a:effectRef>
            <a:fontRef idx="minor">
              <a:schemeClr val="dk1"/>
            </a:fontRef>
          </p:style>
          <p:txBody>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defRPr/>
              </a:pPr>
              <a:r>
                <a:rPr lang="zh-HK" altLang="en-US" sz="3600" b="1" spc="400" dirty="0">
                  <a:latin typeface="標楷體" panose="03000509000000000000" pitchFamily="65" charset="-120"/>
                  <a:ea typeface="標楷體" panose="03000509000000000000" pitchFamily="65" charset="-120"/>
                </a:rPr>
                <a:t>學習目標</a:t>
              </a:r>
              <a:endParaRPr lang="zh-CN" altLang="en-US" sz="3600" b="1" spc="400" dirty="0">
                <a:latin typeface="標楷體" panose="03000509000000000000" pitchFamily="65" charset="-120"/>
                <a:ea typeface="標楷體" panose="03000509000000000000" pitchFamily="65" charset="-120"/>
              </a:endParaRPr>
            </a:p>
          </p:txBody>
        </p:sp>
        <p:sp>
          <p:nvSpPr>
            <p:cNvPr id="4" name="直接连接符 8"/>
            <p:cNvSpPr>
              <a:spLocks noChangeShapeType="1"/>
            </p:cNvSpPr>
            <p:nvPr/>
          </p:nvSpPr>
          <p:spPr bwMode="auto">
            <a:xfrm flipV="1">
              <a:off x="7685881" y="735613"/>
              <a:ext cx="1485900" cy="0"/>
            </a:xfrm>
            <a:prstGeom prst="line">
              <a:avLst/>
            </a:prstGeom>
            <a:noFill/>
            <a:ln w="6350">
              <a:solidFill>
                <a:srgbClr val="2F2637"/>
              </a:solidFill>
              <a:miter lim="800000"/>
            </a:ln>
            <a:extLst>
              <a:ext uri="{909E8E84-426E-40DD-AFC4-6F175D3DCCD1}">
                <a14:hiddenFill xmlns:a14="http://schemas.microsoft.com/office/drawing/2010/main">
                  <a:noFill/>
                </a14:hiddenFill>
              </a:ext>
            </a:extLst>
          </p:spPr>
          <p:txBody>
            <a:bodyPr/>
            <a:lstStyle/>
            <a:p>
              <a:endParaRPr lang="zh-CN" altLang="en-US"/>
            </a:p>
          </p:txBody>
        </p:sp>
        <p:sp>
          <p:nvSpPr>
            <p:cNvPr id="5" name="直接连接符 10"/>
            <p:cNvSpPr>
              <a:spLocks noChangeShapeType="1"/>
            </p:cNvSpPr>
            <p:nvPr/>
          </p:nvSpPr>
          <p:spPr bwMode="auto">
            <a:xfrm flipV="1">
              <a:off x="2907506" y="735613"/>
              <a:ext cx="1590675" cy="0"/>
            </a:xfrm>
            <a:prstGeom prst="line">
              <a:avLst/>
            </a:prstGeom>
            <a:noFill/>
            <a:ln w="6350">
              <a:solidFill>
                <a:srgbClr val="2F2637"/>
              </a:solidFill>
              <a:miter lim="800000"/>
            </a:ln>
            <a:extLst>
              <a:ext uri="{909E8E84-426E-40DD-AFC4-6F175D3DCCD1}">
                <a14:hiddenFill xmlns:a14="http://schemas.microsoft.com/office/drawing/2010/main">
                  <a:noFill/>
                </a14:hiddenFill>
              </a:ext>
            </a:extLst>
          </p:spPr>
          <p:txBody>
            <a:bodyPr/>
            <a:lstStyle/>
            <a:p>
              <a:endParaRPr lang="zh-CN" altLang="en-US"/>
            </a:p>
          </p:txBody>
        </p:sp>
        <p:sp>
          <p:nvSpPr>
            <p:cNvPr id="6" name="椭圆 13"/>
            <p:cNvSpPr>
              <a:spLocks noChangeArrowheads="1"/>
            </p:cNvSpPr>
            <p:nvPr/>
          </p:nvSpPr>
          <p:spPr bwMode="auto">
            <a:xfrm>
              <a:off x="4634706" y="661001"/>
              <a:ext cx="153987" cy="153987"/>
            </a:xfrm>
            <a:prstGeom prst="ellipse">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endParaRPr lang="zh-CN" altLang="zh-CN" sz="1400">
                <a:solidFill>
                  <a:srgbClr val="FFFFFF"/>
                </a:solidFill>
                <a:latin typeface="宋体" panose="02010600030101010101" pitchFamily="2" charset="-122"/>
                <a:sym typeface="宋体" panose="02010600030101010101" pitchFamily="2" charset="-122"/>
              </a:endParaRPr>
            </a:p>
          </p:txBody>
        </p:sp>
        <p:sp>
          <p:nvSpPr>
            <p:cNvPr id="7" name="椭圆 17"/>
            <p:cNvSpPr>
              <a:spLocks noChangeArrowheads="1"/>
            </p:cNvSpPr>
            <p:nvPr/>
          </p:nvSpPr>
          <p:spPr bwMode="auto">
            <a:xfrm>
              <a:off x="7444581" y="661001"/>
              <a:ext cx="153987" cy="153987"/>
            </a:xfrm>
            <a:prstGeom prst="ellipse">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endParaRPr lang="zh-CN" altLang="zh-CN" sz="1400">
                <a:solidFill>
                  <a:srgbClr val="FFFFFF"/>
                </a:solidFill>
                <a:latin typeface="宋体" panose="02010600030101010101" pitchFamily="2" charset="-122"/>
                <a:sym typeface="宋体" panose="02010600030101010101" pitchFamily="2" charset="-122"/>
              </a:endParaRPr>
            </a:p>
          </p:txBody>
        </p:sp>
      </p:grpSp>
      <p:sp>
        <p:nvSpPr>
          <p:cNvPr id="8" name="内容占位符 2"/>
          <p:cNvSpPr txBox="1">
            <a:spLocks noChangeArrowheads="1"/>
          </p:cNvSpPr>
          <p:nvPr/>
        </p:nvSpPr>
        <p:spPr bwMode="auto">
          <a:xfrm>
            <a:off x="707970" y="1147219"/>
            <a:ext cx="11126477" cy="538292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zh-HK" altLang="en-US" b="1" dirty="0" smtClean="0">
                <a:latin typeface="DFKai-SB" panose="03000509000000000000" pitchFamily="65" charset="-120"/>
                <a:ea typeface="DFKai-SB" panose="03000509000000000000" pitchFamily="65" charset="-120"/>
              </a:rPr>
              <a:t>知識</a:t>
            </a:r>
            <a:endParaRPr lang="en-US" altLang="zh-HK" b="1" dirty="0">
              <a:latin typeface="DFKai-SB" panose="03000509000000000000" pitchFamily="65" charset="-120"/>
              <a:ea typeface="DFKai-SB" panose="03000509000000000000" pitchFamily="65" charset="-120"/>
            </a:endParaRPr>
          </a:p>
          <a:p>
            <a:pPr>
              <a:lnSpc>
                <a:spcPts val="2600"/>
              </a:lnSpc>
            </a:pPr>
            <a:r>
              <a:rPr lang="zh-TW" altLang="en-US" sz="2600" dirty="0" smtClean="0">
                <a:latin typeface="DFKai-SB" panose="03000509000000000000" pitchFamily="65" charset="-120"/>
                <a:ea typeface="DFKai-SB" panose="03000509000000000000" pitchFamily="65" charset="-120"/>
              </a:rPr>
              <a:t>認識</a:t>
            </a:r>
            <a:r>
              <a:rPr lang="zh-CN" altLang="en-US" sz="2600" dirty="0" smtClean="0">
                <a:latin typeface="DFKai-SB" panose="03000509000000000000" pitchFamily="65" charset="-120"/>
                <a:ea typeface="DFKai-SB" panose="03000509000000000000" pitchFamily="65" charset="-120"/>
              </a:rPr>
              <a:t>人類面臨的發展</a:t>
            </a:r>
            <a:r>
              <a:rPr lang="zh-TW" altLang="en-US" sz="2600" dirty="0" smtClean="0">
                <a:latin typeface="DFKai-SB" panose="03000509000000000000" pitchFamily="65" charset="-120"/>
                <a:ea typeface="DFKai-SB" panose="03000509000000000000" pitchFamily="65" charset="-120"/>
              </a:rPr>
              <a:t>機遇和</a:t>
            </a:r>
            <a:r>
              <a:rPr lang="zh-CN" altLang="en-US" sz="2600" dirty="0" smtClean="0">
                <a:latin typeface="DFKai-SB" panose="03000509000000000000" pitchFamily="65" charset="-120"/>
                <a:ea typeface="DFKai-SB" panose="03000509000000000000" pitchFamily="65" charset="-120"/>
              </a:rPr>
              <a:t>挑戰，</a:t>
            </a:r>
            <a:r>
              <a:rPr lang="zh-TW" altLang="en-US" sz="2600" dirty="0" smtClean="0">
                <a:latin typeface="DFKai-SB" panose="03000509000000000000" pitchFamily="65" charset="-120"/>
                <a:ea typeface="DFKai-SB" panose="03000509000000000000" pitchFamily="65" charset="-120"/>
              </a:rPr>
              <a:t>認識</a:t>
            </a:r>
            <a:r>
              <a:rPr lang="zh-CN" altLang="en-US" sz="2600" dirty="0" smtClean="0">
                <a:latin typeface="DFKai-SB" panose="03000509000000000000" pitchFamily="65" charset="-120"/>
                <a:ea typeface="DFKai-SB" panose="03000509000000000000" pitchFamily="65" charset="-120"/>
              </a:rPr>
              <a:t>可持續發展的</a:t>
            </a:r>
            <a:r>
              <a:rPr lang="zh-TW" altLang="en-US" sz="2600" dirty="0" smtClean="0">
                <a:latin typeface="DFKai-SB" panose="03000509000000000000" pitchFamily="65" charset="-120"/>
                <a:ea typeface="DFKai-SB" panose="03000509000000000000" pitchFamily="65" charset="-120"/>
              </a:rPr>
              <a:t>理念</a:t>
            </a:r>
            <a:endParaRPr lang="en-US" altLang="zh-TW" sz="2600" dirty="0" smtClean="0">
              <a:latin typeface="DFKai-SB" panose="03000509000000000000" pitchFamily="65" charset="-120"/>
              <a:ea typeface="DFKai-SB" panose="03000509000000000000" pitchFamily="65" charset="-120"/>
            </a:endParaRPr>
          </a:p>
          <a:p>
            <a:pPr>
              <a:lnSpc>
                <a:spcPts val="2600"/>
              </a:lnSpc>
            </a:pPr>
            <a:r>
              <a:rPr lang="zh-TW" altLang="en-US" sz="2600" dirty="0" smtClean="0">
                <a:latin typeface="DFKai-SB" panose="03000509000000000000" pitchFamily="65" charset="-120"/>
                <a:ea typeface="DFKai-SB" panose="03000509000000000000" pitchFamily="65" charset="-120"/>
              </a:rPr>
              <a:t>認識</a:t>
            </a:r>
            <a:r>
              <a:rPr lang="zh-CN" altLang="en-US" sz="2600" dirty="0" smtClean="0">
                <a:latin typeface="DFKai-SB" panose="03000509000000000000" pitchFamily="65" charset="-120"/>
                <a:ea typeface="DFKai-SB" panose="03000509000000000000" pitchFamily="65" charset="-120"/>
              </a:rPr>
              <a:t>國家、香港和其他地區的環境保育實踐經驗</a:t>
            </a:r>
            <a:endParaRPr lang="en-US" altLang="zh-TW" sz="2600" dirty="0">
              <a:latin typeface="DFKai-SB" panose="03000509000000000000" pitchFamily="65" charset="-120"/>
              <a:ea typeface="DFKai-SB" panose="03000509000000000000" pitchFamily="65" charset="-120"/>
            </a:endParaRPr>
          </a:p>
          <a:p>
            <a:pPr marL="0" indent="0">
              <a:lnSpc>
                <a:spcPct val="100000"/>
              </a:lnSpc>
              <a:buNone/>
            </a:pPr>
            <a:r>
              <a:rPr lang="zh-TW" altLang="en-US" b="1" dirty="0">
                <a:latin typeface="DFKai-SB" panose="03000509000000000000" pitchFamily="65" charset="-120"/>
                <a:ea typeface="DFKai-SB" panose="03000509000000000000" pitchFamily="65" charset="-120"/>
              </a:rPr>
              <a:t>技能</a:t>
            </a:r>
            <a:endParaRPr lang="en-US" altLang="zh-TW" b="1" dirty="0">
              <a:latin typeface="DFKai-SB" panose="03000509000000000000" pitchFamily="65" charset="-120"/>
              <a:ea typeface="DFKai-SB" panose="03000509000000000000" pitchFamily="65" charset="-120"/>
            </a:endParaRPr>
          </a:p>
          <a:p>
            <a:pPr>
              <a:lnSpc>
                <a:spcPts val="2600"/>
              </a:lnSpc>
            </a:pPr>
            <a:r>
              <a:rPr lang="zh-CN" altLang="en-US" sz="2600" dirty="0" smtClean="0">
                <a:latin typeface="DFKai-SB" panose="03000509000000000000" pitchFamily="65" charset="-120"/>
                <a:ea typeface="DFKai-SB" panose="03000509000000000000" pitchFamily="65" charset="-120"/>
              </a:rPr>
              <a:t>理性</a:t>
            </a:r>
            <a:r>
              <a:rPr lang="zh-TW" altLang="en-US" sz="2600" dirty="0" smtClean="0">
                <a:latin typeface="DFKai-SB" panose="03000509000000000000" pitchFamily="65" charset="-120"/>
                <a:ea typeface="DFKai-SB" panose="03000509000000000000" pitchFamily="65" charset="-120"/>
              </a:rPr>
              <a:t>客觀地</a:t>
            </a:r>
            <a:r>
              <a:rPr lang="zh-CN" altLang="en-US" sz="2600" dirty="0" smtClean="0">
                <a:latin typeface="DFKai-SB" panose="03000509000000000000" pitchFamily="65" charset="-120"/>
                <a:ea typeface="DFKai-SB" panose="03000509000000000000" pitchFamily="65" charset="-120"/>
              </a:rPr>
              <a:t>分析</a:t>
            </a:r>
            <a:r>
              <a:rPr lang="zh-CN" altLang="en-US" sz="2600" dirty="0">
                <a:latin typeface="DFKai-SB" panose="03000509000000000000" pitchFamily="65" charset="-120"/>
                <a:ea typeface="DFKai-SB" panose="03000509000000000000" pitchFamily="65" charset="-120"/>
              </a:rPr>
              <a:t>人類面臨的發展</a:t>
            </a:r>
            <a:r>
              <a:rPr lang="zh-CN" altLang="en-US" sz="2600" dirty="0" smtClean="0">
                <a:latin typeface="DFKai-SB" panose="03000509000000000000" pitchFamily="65" charset="-120"/>
                <a:ea typeface="DFKai-SB" panose="03000509000000000000" pitchFamily="65" charset="-120"/>
              </a:rPr>
              <a:t>挑戰</a:t>
            </a:r>
            <a:r>
              <a:rPr lang="zh-TW" altLang="en-US" sz="2600" dirty="0" smtClean="0">
                <a:latin typeface="DFKai-SB" panose="03000509000000000000" pitchFamily="65" charset="-120"/>
                <a:ea typeface="DFKai-SB" panose="03000509000000000000" pitchFamily="65" charset="-120"/>
              </a:rPr>
              <a:t>，以培養慎思明</a:t>
            </a:r>
            <a:r>
              <a:rPr lang="zh-CN" altLang="en-US" sz="2600" dirty="0" smtClean="0">
                <a:latin typeface="DFKai-SB" panose="03000509000000000000" pitchFamily="65" charset="-120"/>
                <a:ea typeface="DFKai-SB" panose="03000509000000000000" pitchFamily="65" charset="-120"/>
              </a:rPr>
              <a:t>辨</a:t>
            </a:r>
            <a:r>
              <a:rPr lang="zh-TW" altLang="en-US" sz="2600" dirty="0" smtClean="0">
                <a:latin typeface="DFKai-SB" panose="03000509000000000000" pitchFamily="65" charset="-120"/>
                <a:ea typeface="DFKai-SB" panose="03000509000000000000" pitchFamily="65" charset="-120"/>
              </a:rPr>
              <a:t>能力</a:t>
            </a:r>
            <a:endParaRPr lang="en-US" altLang="zh-CN" sz="2600" dirty="0">
              <a:latin typeface="DFKai-SB" panose="03000509000000000000" pitchFamily="65" charset="-120"/>
              <a:ea typeface="DFKai-SB" panose="03000509000000000000" pitchFamily="65" charset="-120"/>
            </a:endParaRPr>
          </a:p>
          <a:p>
            <a:pPr>
              <a:lnSpc>
                <a:spcPts val="2600"/>
              </a:lnSpc>
            </a:pPr>
            <a:r>
              <a:rPr lang="zh-TW" altLang="en-US" sz="2600" dirty="0" smtClean="0">
                <a:latin typeface="DFKai-SB" panose="03000509000000000000" pitchFamily="65" charset="-120"/>
                <a:ea typeface="DFKai-SB" panose="03000509000000000000" pitchFamily="65" charset="-120"/>
              </a:rPr>
              <a:t>運用</a:t>
            </a:r>
            <a:r>
              <a:rPr lang="zh-TW" altLang="en-US" sz="2600" dirty="0">
                <a:latin typeface="DFKai-SB" panose="03000509000000000000" pitchFamily="65" charset="-120"/>
                <a:ea typeface="DFKai-SB" panose="03000509000000000000" pitchFamily="65" charset="-120"/>
              </a:rPr>
              <a:t>可持續發展</a:t>
            </a:r>
            <a:r>
              <a:rPr lang="zh-TW" altLang="en-US" sz="2600" dirty="0" smtClean="0">
                <a:latin typeface="DFKai-SB" panose="03000509000000000000" pitchFamily="65" charset="-120"/>
                <a:ea typeface="DFKai-SB" panose="03000509000000000000" pitchFamily="65" charset="-120"/>
              </a:rPr>
              <a:t>理念，並</a:t>
            </a:r>
            <a:r>
              <a:rPr lang="zh-CN" altLang="en-US" sz="2600" dirty="0" smtClean="0">
                <a:latin typeface="DFKai-SB" panose="03000509000000000000" pitchFamily="65" charset="-120"/>
                <a:ea typeface="DFKai-SB" panose="03000509000000000000" pitchFamily="65" charset="-120"/>
              </a:rPr>
              <a:t>基於</a:t>
            </a:r>
            <a:r>
              <a:rPr lang="zh-CN" altLang="en-US" sz="2600" dirty="0">
                <a:latin typeface="DFKai-SB" panose="03000509000000000000" pitchFamily="65" charset="-120"/>
                <a:ea typeface="DFKai-SB" panose="03000509000000000000" pitchFamily="65" charset="-120"/>
              </a:rPr>
              <a:t>環境保育的實踐經驗，提出應對環境問題的策略</a:t>
            </a:r>
            <a:endParaRPr lang="en-US" altLang="zh-TW" sz="2600" dirty="0">
              <a:latin typeface="DFKai-SB" panose="03000509000000000000" pitchFamily="65" charset="-120"/>
              <a:ea typeface="DFKai-SB" panose="03000509000000000000" pitchFamily="65" charset="-120"/>
            </a:endParaRPr>
          </a:p>
          <a:p>
            <a:pPr marL="0" indent="0">
              <a:lnSpc>
                <a:spcPct val="100000"/>
              </a:lnSpc>
              <a:buNone/>
            </a:pPr>
            <a:r>
              <a:rPr lang="zh-TW" altLang="en-US" b="1" dirty="0">
                <a:latin typeface="DFKai-SB" panose="03000509000000000000" pitchFamily="65" charset="-120"/>
                <a:ea typeface="DFKai-SB" panose="03000509000000000000" pitchFamily="65" charset="-120"/>
              </a:rPr>
              <a:t>價值觀</a:t>
            </a:r>
            <a:endParaRPr lang="en-US" altLang="zh-TW" b="1" dirty="0">
              <a:latin typeface="DFKai-SB" panose="03000509000000000000" pitchFamily="65" charset="-120"/>
              <a:ea typeface="DFKai-SB" panose="03000509000000000000" pitchFamily="65" charset="-120"/>
            </a:endParaRPr>
          </a:p>
          <a:p>
            <a:pPr>
              <a:lnSpc>
                <a:spcPts val="2600"/>
              </a:lnSpc>
            </a:pPr>
            <a:r>
              <a:rPr lang="zh-CN" altLang="en-US" sz="2600" dirty="0" smtClean="0">
                <a:latin typeface="DFKai-SB" panose="03000509000000000000" pitchFamily="65" charset="-120"/>
                <a:ea typeface="DFKai-SB" panose="03000509000000000000" pitchFamily="65" charset="-120"/>
              </a:rPr>
              <a:t>認同環境保護</a:t>
            </a:r>
            <a:r>
              <a:rPr lang="zh-CN" altLang="en-US" sz="2600" dirty="0">
                <a:latin typeface="DFKai-SB" panose="03000509000000000000" pitchFamily="65" charset="-120"/>
                <a:ea typeface="DFKai-SB" panose="03000509000000000000" pitchFamily="65" charset="-120"/>
              </a:rPr>
              <a:t>和可持續發</a:t>
            </a:r>
            <a:r>
              <a:rPr lang="zh-CN" altLang="en-US" sz="2600" dirty="0" smtClean="0">
                <a:latin typeface="DFKai-SB" panose="03000509000000000000" pitchFamily="65" charset="-120"/>
                <a:ea typeface="DFKai-SB" panose="03000509000000000000" pitchFamily="65" charset="-120"/>
              </a:rPr>
              <a:t>展的</a:t>
            </a:r>
            <a:r>
              <a:rPr lang="zh-TW" altLang="en-US" sz="2600" dirty="0" smtClean="0">
                <a:latin typeface="DFKai-SB" panose="03000509000000000000" pitchFamily="65" charset="-120"/>
                <a:ea typeface="DFKai-SB" panose="03000509000000000000" pitchFamily="65" charset="-120"/>
              </a:rPr>
              <a:t>重要</a:t>
            </a:r>
            <a:endParaRPr lang="en-US" altLang="zh-TW" sz="2600" strike="sngStrike" dirty="0">
              <a:latin typeface="DFKai-SB" panose="03000509000000000000" pitchFamily="65" charset="-120"/>
              <a:ea typeface="DFKai-SB" panose="03000509000000000000" pitchFamily="65" charset="-120"/>
            </a:endParaRPr>
          </a:p>
          <a:p>
            <a:pPr>
              <a:lnSpc>
                <a:spcPts val="2600"/>
              </a:lnSpc>
            </a:pPr>
            <a:r>
              <a:rPr lang="zh-TW" altLang="en-US" sz="2600" dirty="0" smtClean="0">
                <a:latin typeface="DFKai-SB" panose="03000509000000000000" pitchFamily="65" charset="-120"/>
                <a:ea typeface="DFKai-SB" panose="03000509000000000000" pitchFamily="65" charset="-120"/>
              </a:rPr>
              <a:t>關注香港</a:t>
            </a:r>
            <a:r>
              <a:rPr lang="zh-TW" altLang="en-US" sz="2600" dirty="0" smtClean="0">
                <a:latin typeface="標楷體" panose="03000509000000000000" pitchFamily="65" charset="-120"/>
                <a:ea typeface="標楷體" panose="03000509000000000000" pitchFamily="65" charset="-120"/>
              </a:rPr>
              <a:t>、</a:t>
            </a:r>
            <a:r>
              <a:rPr lang="zh-TW" altLang="en-US" sz="2600" dirty="0" smtClean="0">
                <a:latin typeface="DFKai-SB" panose="03000509000000000000" pitchFamily="65" charset="-120"/>
                <a:ea typeface="DFKai-SB" panose="03000509000000000000" pitchFamily="65" charset="-120"/>
              </a:rPr>
              <a:t>國家及世界的</a:t>
            </a:r>
            <a:r>
              <a:rPr lang="zh-TW" altLang="en-US" sz="2600" dirty="0">
                <a:latin typeface="DFKai-SB" panose="03000509000000000000" pitchFamily="65" charset="-120"/>
                <a:ea typeface="DFKai-SB" panose="03000509000000000000" pitchFamily="65" charset="-120"/>
              </a:rPr>
              <a:t>環境</a:t>
            </a:r>
            <a:r>
              <a:rPr lang="zh-TW" altLang="en-US" sz="2600" dirty="0" smtClean="0">
                <a:latin typeface="DFKai-SB" panose="03000509000000000000" pitchFamily="65" charset="-120"/>
                <a:ea typeface="DFKai-SB" panose="03000509000000000000" pitchFamily="65" charset="-120"/>
              </a:rPr>
              <a:t>問題</a:t>
            </a:r>
            <a:r>
              <a:rPr lang="zh-TW" altLang="en-US" sz="2600" dirty="0">
                <a:latin typeface="DFKai-SB" panose="03000509000000000000" pitchFamily="65" charset="-120"/>
                <a:ea typeface="DFKai-SB" panose="03000509000000000000" pitchFamily="65" charset="-120"/>
              </a:rPr>
              <a:t>，重視人與自然環境相互依存的關係</a:t>
            </a:r>
            <a:endParaRPr lang="en-US" altLang="zh-CN" sz="2600" dirty="0">
              <a:latin typeface="DFKai-SB" panose="03000509000000000000" pitchFamily="65" charset="-120"/>
              <a:ea typeface="DFKai-SB" panose="03000509000000000000" pitchFamily="65" charset="-120"/>
            </a:endParaRPr>
          </a:p>
          <a:p>
            <a:pPr>
              <a:lnSpc>
                <a:spcPts val="2600"/>
              </a:lnSpc>
            </a:pPr>
            <a:r>
              <a:rPr lang="zh-TW" altLang="en-US" sz="2600" dirty="0" smtClean="0">
                <a:latin typeface="DFKai-SB" panose="03000509000000000000" pitchFamily="65" charset="-120"/>
                <a:ea typeface="DFKai-SB" panose="03000509000000000000" pitchFamily="65" charset="-120"/>
              </a:rPr>
              <a:t>培養承擔</a:t>
            </a:r>
            <a:r>
              <a:rPr lang="zh-CN" altLang="en-US" sz="2600" dirty="0" smtClean="0">
                <a:latin typeface="DFKai-SB" panose="03000509000000000000" pitchFamily="65" charset="-120"/>
                <a:ea typeface="DFKai-SB" panose="03000509000000000000" pitchFamily="65" charset="-120"/>
              </a:rPr>
              <a:t>環境</a:t>
            </a:r>
            <a:r>
              <a:rPr lang="zh-TW" altLang="en-US" sz="2600" dirty="0" smtClean="0">
                <a:latin typeface="DFKai-SB" panose="03000509000000000000" pitchFamily="65" charset="-120"/>
                <a:ea typeface="DFKai-SB" panose="03000509000000000000" pitchFamily="65" charset="-120"/>
              </a:rPr>
              <a:t>保育的</a:t>
            </a:r>
            <a:r>
              <a:rPr lang="zh-CN" altLang="en-US" sz="2600" dirty="0" smtClean="0">
                <a:latin typeface="DFKai-SB" panose="03000509000000000000" pitchFamily="65" charset="-120"/>
                <a:ea typeface="DFKai-SB" panose="03000509000000000000" pitchFamily="65" charset="-120"/>
              </a:rPr>
              <a:t>責任，</a:t>
            </a:r>
            <a:r>
              <a:rPr lang="zh-TW" altLang="en-US" sz="2600" dirty="0" smtClean="0">
                <a:latin typeface="DFKai-SB" panose="03000509000000000000" pitchFamily="65" charset="-120"/>
                <a:ea typeface="DFKai-SB" panose="03000509000000000000" pitchFamily="65" charset="-120"/>
              </a:rPr>
              <a:t>積極</a:t>
            </a:r>
            <a:r>
              <a:rPr lang="zh-CN" altLang="en-US" sz="2600" dirty="0" smtClean="0">
                <a:latin typeface="DFKai-SB" panose="03000509000000000000" pitchFamily="65" charset="-120"/>
                <a:ea typeface="DFKai-SB" panose="03000509000000000000" pitchFamily="65" charset="-120"/>
              </a:rPr>
              <a:t>參與環保行動</a:t>
            </a:r>
            <a:endParaRPr lang="en-US" altLang="zh-CN" sz="2600" dirty="0">
              <a:latin typeface="DFKai-SB" panose="03000509000000000000" pitchFamily="65" charset="-120"/>
              <a:ea typeface="DFKai-SB" panose="03000509000000000000" pitchFamily="65" charset="-120"/>
            </a:endParaRPr>
          </a:p>
          <a:p>
            <a:pPr marL="0" indent="0">
              <a:lnSpc>
                <a:spcPct val="100000"/>
              </a:lnSpc>
              <a:buNone/>
            </a:pPr>
            <a:endParaRPr lang="en-US" altLang="zh-TW" sz="2400" dirty="0">
              <a:latin typeface="DFKai-SB" panose="03000509000000000000" pitchFamily="65" charset="-120"/>
              <a:ea typeface="DFKai-SB" panose="03000509000000000000" pitchFamily="65" charset="-120"/>
            </a:endParaRPr>
          </a:p>
          <a:p>
            <a:pPr marL="0" indent="0">
              <a:lnSpc>
                <a:spcPct val="100000"/>
              </a:lnSpc>
              <a:buNone/>
            </a:pPr>
            <a:r>
              <a:rPr lang="zh-CN" altLang="en-US" sz="2400" dirty="0">
                <a:latin typeface="DFKai-SB" panose="03000509000000000000" pitchFamily="65" charset="-120"/>
                <a:ea typeface="DFKai-SB" panose="03000509000000000000" pitchFamily="65" charset="-120"/>
              </a:rPr>
              <a:t>    </a:t>
            </a:r>
            <a:r>
              <a:rPr lang="en-US" altLang="zh-CN" sz="2400" dirty="0">
                <a:latin typeface="DFKai-SB" panose="03000509000000000000" pitchFamily="65" charset="-120"/>
                <a:ea typeface="DFKai-SB" panose="03000509000000000000" pitchFamily="65" charset="-120"/>
              </a:rPr>
              <a:t>    </a:t>
            </a:r>
            <a:endParaRPr lang="zh-CN" altLang="en-US" sz="2400" dirty="0">
              <a:latin typeface="DFKai-SB" panose="03000509000000000000" pitchFamily="65" charset="-120"/>
              <a:ea typeface="DFKai-SB" panose="03000509000000000000" pitchFamily="65" charset="-120"/>
            </a:endParaRPr>
          </a:p>
        </p:txBody>
      </p:sp>
    </p:spTree>
    <p:extLst>
      <p:ext uri="{BB962C8B-B14F-4D97-AF65-F5344CB8AC3E}">
        <p14:creationId xmlns:p14="http://schemas.microsoft.com/office/powerpoint/2010/main" val="122139542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文本框 23"/>
          <p:cNvSpPr txBox="1"/>
          <p:nvPr/>
        </p:nvSpPr>
        <p:spPr>
          <a:xfrm>
            <a:off x="519452" y="1702447"/>
            <a:ext cx="7354363" cy="4401205"/>
          </a:xfrm>
          <a:prstGeom prst="rect">
            <a:avLst/>
          </a:prstGeom>
          <a:noFill/>
        </p:spPr>
        <p:txBody>
          <a:bodyPr wrap="square">
            <a:spAutoFit/>
          </a:bodyPr>
          <a:lstStyle/>
          <a:p>
            <a:pPr marL="457200" indent="-457200" algn="just" hangingPunct="0">
              <a:buFont typeface="Arial" panose="020B0604020202020204" pitchFamily="34" charset="0"/>
              <a:buChar char="•"/>
            </a:pPr>
            <a:r>
              <a:rPr lang="zh-TW" altLang="en-US" sz="2800" dirty="0" smtClean="0">
                <a:latin typeface="DFKai-SB" panose="03000509000000000000" pitchFamily="65" charset="-120"/>
                <a:ea typeface="DFKai-SB" panose="03000509000000000000" pitchFamily="65" charset="-120"/>
              </a:rPr>
              <a:t>可</a:t>
            </a:r>
            <a:r>
              <a:rPr lang="zh-TW" altLang="en-US" sz="2800" dirty="0">
                <a:latin typeface="DFKai-SB" panose="03000509000000000000" pitchFamily="65" charset="-120"/>
                <a:ea typeface="DFKai-SB" panose="03000509000000000000" pitchFamily="65" charset="-120"/>
              </a:rPr>
              <a:t>持續發展</a:t>
            </a:r>
            <a:r>
              <a:rPr lang="zh-TW" altLang="en-US" sz="2800" dirty="0" smtClean="0">
                <a:latin typeface="DFKai-SB" panose="03000509000000000000" pitchFamily="65" charset="-120"/>
                <a:ea typeface="DFKai-SB" panose="03000509000000000000" pitchFamily="65" charset="-120"/>
              </a:rPr>
              <a:t>強調平衡經濟發展、社會共融及環境保護三個因素。這些因素相互關連，對個人及社會的健康發展至為重要。</a:t>
            </a:r>
            <a:endParaRPr lang="en-US" altLang="zh-TW" sz="2800" dirty="0" smtClean="0">
              <a:latin typeface="DFKai-SB" panose="03000509000000000000" pitchFamily="65" charset="-120"/>
              <a:ea typeface="DFKai-SB" panose="03000509000000000000" pitchFamily="65" charset="-120"/>
            </a:endParaRPr>
          </a:p>
          <a:p>
            <a:pPr marL="457200" indent="-457200" algn="just" hangingPunct="0">
              <a:buFont typeface="Arial" panose="020B0604020202020204" pitchFamily="34" charset="0"/>
              <a:buChar char="•"/>
            </a:pPr>
            <a:r>
              <a:rPr lang="zh-CN" altLang="en-US" sz="2800" dirty="0" smtClean="0">
                <a:latin typeface="DFKai-SB" panose="03000509000000000000" pitchFamily="65" charset="-120"/>
                <a:ea typeface="DFKai-SB" panose="03000509000000000000" pitchFamily="65" charset="-120"/>
              </a:rPr>
              <a:t>要</a:t>
            </a:r>
            <a:r>
              <a:rPr lang="zh-CN" altLang="en-US" sz="2800" dirty="0">
                <a:latin typeface="DFKai-SB" panose="03000509000000000000" pitchFamily="65" charset="-120"/>
                <a:ea typeface="DFKai-SB" panose="03000509000000000000" pitchFamily="65" charset="-120"/>
              </a:rPr>
              <a:t>實現可持續發展，就要從單純追求發展數量和當代人的利益</a:t>
            </a:r>
            <a:r>
              <a:rPr lang="zh-CN" altLang="en-US" sz="2800" dirty="0" smtClean="0">
                <a:latin typeface="DFKai-SB" panose="03000509000000000000" pitchFamily="65" charset="-120"/>
                <a:ea typeface="DFKai-SB" panose="03000509000000000000" pitchFamily="65" charset="-120"/>
              </a:rPr>
              <a:t>的發展</a:t>
            </a:r>
            <a:r>
              <a:rPr lang="zh-CN" altLang="en-US" sz="2800" dirty="0">
                <a:latin typeface="DFKai-SB" panose="03000509000000000000" pitchFamily="65" charset="-120"/>
                <a:ea typeface="DFKai-SB" panose="03000509000000000000" pitchFamily="65" charset="-120"/>
              </a:rPr>
              <a:t>模式，轉變為注重發展品質和後代人幸福的可持續發展模式，將人類近期利益和長遠</a:t>
            </a:r>
            <a:r>
              <a:rPr lang="zh-CN" altLang="en-US" sz="2800" dirty="0" smtClean="0">
                <a:latin typeface="DFKai-SB" panose="03000509000000000000" pitchFamily="65" charset="-120"/>
                <a:ea typeface="DFKai-SB" panose="03000509000000000000" pitchFamily="65" charset="-120"/>
              </a:rPr>
              <a:t>利益統一起</a:t>
            </a:r>
            <a:r>
              <a:rPr lang="zh-CN" altLang="en-US" sz="2800" dirty="0">
                <a:latin typeface="DFKai-SB" panose="03000509000000000000" pitchFamily="65" charset="-120"/>
                <a:ea typeface="DFKai-SB" panose="03000509000000000000" pitchFamily="65" charset="-120"/>
              </a:rPr>
              <a:t>來，促進人口、經濟、社會、資源、環境的協調發展，全面實現</a:t>
            </a:r>
            <a:r>
              <a:rPr lang="zh-CN" altLang="en-US" sz="2800" dirty="0" smtClean="0">
                <a:latin typeface="DFKai-SB" panose="03000509000000000000" pitchFamily="65" charset="-120"/>
                <a:ea typeface="DFKai-SB" panose="03000509000000000000" pitchFamily="65" charset="-120"/>
              </a:rPr>
              <a:t>生態</a:t>
            </a:r>
            <a:r>
              <a:rPr lang="zh-TW" altLang="en-US" sz="2800" dirty="0" smtClean="0">
                <a:latin typeface="DFKai-SB" panose="03000509000000000000" pitchFamily="65" charset="-120"/>
                <a:ea typeface="DFKai-SB" panose="03000509000000000000" pitchFamily="65" charset="-120"/>
              </a:rPr>
              <a:t>保育</a:t>
            </a:r>
            <a:r>
              <a:rPr lang="zh-CN" altLang="en-US" sz="2800" dirty="0" smtClean="0">
                <a:latin typeface="DFKai-SB" panose="03000509000000000000" pitchFamily="65" charset="-120"/>
                <a:ea typeface="DFKai-SB" panose="03000509000000000000" pitchFamily="65" charset="-120"/>
              </a:rPr>
              <a:t>、</a:t>
            </a:r>
            <a:r>
              <a:rPr lang="zh-CN" altLang="en-US" sz="2800" dirty="0">
                <a:latin typeface="DFKai-SB" panose="03000509000000000000" pitchFamily="65" charset="-120"/>
                <a:ea typeface="DFKai-SB" panose="03000509000000000000" pitchFamily="65" charset="-120"/>
              </a:rPr>
              <a:t>經濟發展、社會進步的目標。</a:t>
            </a:r>
          </a:p>
        </p:txBody>
      </p:sp>
      <p:sp>
        <p:nvSpPr>
          <p:cNvPr id="5" name="标题 1"/>
          <p:cNvSpPr txBox="1">
            <a:spLocks noChangeArrowheads="1"/>
          </p:cNvSpPr>
          <p:nvPr/>
        </p:nvSpPr>
        <p:spPr bwMode="auto">
          <a:xfrm>
            <a:off x="3300153" y="1079965"/>
            <a:ext cx="5316769" cy="5159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CN" altLang="en-US" sz="2800" b="1" dirty="0" smtClean="0">
                <a:latin typeface="DFKai-SB" panose="03000509000000000000" pitchFamily="65" charset="-120"/>
                <a:ea typeface="DFKai-SB" panose="03000509000000000000" pitchFamily="65" charset="-120"/>
              </a:rPr>
              <a:t>促進</a:t>
            </a:r>
            <a:r>
              <a:rPr lang="zh-CN" altLang="en-US" sz="2800" b="1" dirty="0">
                <a:latin typeface="DFKai-SB" panose="03000509000000000000" pitchFamily="65" charset="-120"/>
                <a:ea typeface="DFKai-SB" panose="03000509000000000000" pitchFamily="65" charset="-120"/>
              </a:rPr>
              <a:t>經濟、社會、環境協調發展</a:t>
            </a:r>
            <a:endParaRPr lang="en-US" altLang="zh-CN" sz="2800" b="1" dirty="0">
              <a:latin typeface="DFKai-SB" panose="03000509000000000000" pitchFamily="65" charset="-120"/>
              <a:ea typeface="DFKai-SB" panose="03000509000000000000" pitchFamily="65" charset="-120"/>
            </a:endParaRPr>
          </a:p>
        </p:txBody>
      </p:sp>
      <p:pic>
        <p:nvPicPr>
          <p:cNvPr id="2" name="圖片 1"/>
          <p:cNvPicPr>
            <a:picLocks noChangeAspect="1"/>
          </p:cNvPicPr>
          <p:nvPr/>
        </p:nvPicPr>
        <p:blipFill rotWithShape="1">
          <a:blip r:embed="rId3"/>
          <a:srcRect l="32825" t="24731" r="32120" b="17020"/>
          <a:stretch/>
        </p:blipFill>
        <p:spPr>
          <a:xfrm>
            <a:off x="8144930" y="1916106"/>
            <a:ext cx="3520926" cy="3290915"/>
          </a:xfrm>
          <a:prstGeom prst="rect">
            <a:avLst/>
          </a:prstGeom>
          <a:ln>
            <a:noFill/>
          </a:ln>
          <a:effectLst>
            <a:softEdge rad="112500"/>
          </a:effectLst>
        </p:spPr>
      </p:pic>
      <p:sp>
        <p:nvSpPr>
          <p:cNvPr id="3" name="文字方塊 2"/>
          <p:cNvSpPr txBox="1"/>
          <p:nvPr/>
        </p:nvSpPr>
        <p:spPr>
          <a:xfrm>
            <a:off x="8369374" y="5367528"/>
            <a:ext cx="3538501" cy="523220"/>
          </a:xfrm>
          <a:prstGeom prst="rect">
            <a:avLst/>
          </a:prstGeom>
          <a:noFill/>
        </p:spPr>
        <p:txBody>
          <a:bodyPr wrap="square" rtlCol="0">
            <a:spAutoFit/>
          </a:bodyPr>
          <a:lstStyle/>
          <a:p>
            <a:r>
              <a:rPr lang="zh-TW" altLang="en-US" sz="1600" dirty="0" smtClean="0">
                <a:latin typeface="Times New Roman" panose="02020603050405020304" pitchFamily="18" charset="0"/>
                <a:ea typeface="標楷體" panose="03000509000000000000" pitchFamily="65" charset="-120"/>
                <a:cs typeface="Times New Roman" panose="02020603050405020304" pitchFamily="18" charset="0"/>
              </a:rPr>
              <a:t>圖片來源</a:t>
            </a: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  </a:t>
            </a:r>
            <a:r>
              <a:rPr lang="zh-TW" altLang="en-US" sz="1600" dirty="0" smtClean="0">
                <a:latin typeface="Times New Roman" panose="02020603050405020304" pitchFamily="18" charset="0"/>
                <a:ea typeface="標楷體" panose="03000509000000000000" pitchFamily="65" charset="-120"/>
                <a:cs typeface="Times New Roman" panose="02020603050405020304" pitchFamily="18" charset="0"/>
              </a:rPr>
              <a:t>環境及生態局</a:t>
            </a:r>
            <a:r>
              <a:rPr lang="en-US" altLang="zh-TW" sz="1600" dirty="0" smtClean="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200" dirty="0">
                <a:latin typeface="Times New Roman" panose="02020603050405020304" pitchFamily="18" charset="0"/>
                <a:ea typeface="標楷體" panose="03000509000000000000" pitchFamily="65" charset="-120"/>
                <a:cs typeface="Times New Roman" panose="02020603050405020304" pitchFamily="18" charset="0"/>
              </a:rPr>
              <a:t>https://www.eeb.gov.hk/tc/susdev/sdf/index.htm</a:t>
            </a:r>
            <a:endParaRPr lang="en-US" sz="12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8" name="任意多边形: 形状 5"/>
          <p:cNvSpPr/>
          <p:nvPr/>
        </p:nvSpPr>
        <p:spPr>
          <a:xfrm>
            <a:off x="2569373" y="240881"/>
            <a:ext cx="6435323" cy="6180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90000"/>
              </a:lnSpc>
              <a:spcAft>
                <a:spcPct val="35000"/>
              </a:spcAft>
              <a:defRPr/>
            </a:pPr>
            <a:r>
              <a:rPr lang="zh-CN" altLang="en-US" sz="4000" b="1" dirty="0" smtClean="0">
                <a:solidFill>
                  <a:srgbClr val="FFFFFF"/>
                </a:solidFill>
                <a:latin typeface="DFKai-SB" panose="03000509000000000000" pitchFamily="65" charset="-120"/>
                <a:ea typeface="DFKai-SB" panose="03000509000000000000" pitchFamily="65" charset="-120"/>
              </a:rPr>
              <a:t>可</a:t>
            </a:r>
            <a:r>
              <a:rPr lang="zh-CN" altLang="en-US" sz="4000" b="1" dirty="0">
                <a:solidFill>
                  <a:srgbClr val="FFFFFF"/>
                </a:solidFill>
                <a:latin typeface="DFKai-SB" panose="03000509000000000000" pitchFamily="65" charset="-120"/>
                <a:ea typeface="DFKai-SB" panose="03000509000000000000" pitchFamily="65" charset="-120"/>
              </a:rPr>
              <a:t>持續</a:t>
            </a:r>
            <a:r>
              <a:rPr lang="zh-CN" altLang="en-US" sz="4000" b="1" dirty="0" smtClean="0">
                <a:solidFill>
                  <a:srgbClr val="FFFFFF"/>
                </a:solidFill>
                <a:latin typeface="DFKai-SB" panose="03000509000000000000" pitchFamily="65" charset="-120"/>
                <a:ea typeface="DFKai-SB" panose="03000509000000000000" pitchFamily="65" charset="-120"/>
              </a:rPr>
              <a:t>發展</a:t>
            </a:r>
            <a:r>
              <a:rPr lang="zh-TW" altLang="en-US" sz="4000" b="1" dirty="0" smtClean="0">
                <a:solidFill>
                  <a:srgbClr val="FFFFFF"/>
                </a:solidFill>
                <a:latin typeface="DFKai-SB" panose="03000509000000000000" pitchFamily="65" charset="-120"/>
                <a:ea typeface="DFKai-SB" panose="03000509000000000000" pitchFamily="65" charset="-120"/>
              </a:rPr>
              <a:t>的理念</a:t>
            </a:r>
            <a:endParaRPr lang="zh-CN" altLang="en-US" sz="4000" b="1" strike="sngStrike" dirty="0">
              <a:solidFill>
                <a:srgbClr val="FF0000"/>
              </a:solidFill>
              <a:latin typeface="DFKai-SB" panose="03000509000000000000" pitchFamily="65" charset="-120"/>
              <a:ea typeface="DFKai-SB" panose="03000509000000000000" pitchFamily="65" charset="-120"/>
            </a:endParaRPr>
          </a:p>
        </p:txBody>
      </p:sp>
      <p:sp>
        <p:nvSpPr>
          <p:cNvPr id="9" name="Freeform 5"/>
          <p:cNvSpPr/>
          <p:nvPr/>
        </p:nvSpPr>
        <p:spPr bwMode="auto">
          <a:xfrm>
            <a:off x="2863683" y="1119267"/>
            <a:ext cx="446151" cy="322817"/>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92D050"/>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Tree>
    <p:extLst>
      <p:ext uri="{BB962C8B-B14F-4D97-AF65-F5344CB8AC3E}">
        <p14:creationId xmlns:p14="http://schemas.microsoft.com/office/powerpoint/2010/main" val="348505744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组合 31"/>
          <p:cNvGrpSpPr/>
          <p:nvPr/>
        </p:nvGrpSpPr>
        <p:grpSpPr>
          <a:xfrm>
            <a:off x="332509" y="1365546"/>
            <a:ext cx="11575365" cy="4126908"/>
            <a:chOff x="863443" y="1377247"/>
            <a:chExt cx="10739672" cy="4126908"/>
          </a:xfrm>
        </p:grpSpPr>
        <p:sp>
          <p:nvSpPr>
            <p:cNvPr id="27" name="矩形: 圆角 26"/>
            <p:cNvSpPr/>
            <p:nvPr/>
          </p:nvSpPr>
          <p:spPr bwMode="auto">
            <a:xfrm>
              <a:off x="863443" y="1377247"/>
              <a:ext cx="10480345" cy="3873404"/>
            </a:xfrm>
            <a:prstGeom prst="roundRect">
              <a:avLst>
                <a:gd name="adj" fmla="val 0"/>
              </a:avLst>
            </a:prstGeom>
            <a:solidFill>
              <a:srgbClr val="4472C4">
                <a:alpha val="1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8" name="矩形 27"/>
            <p:cNvSpPr/>
            <p:nvPr/>
          </p:nvSpPr>
          <p:spPr>
            <a:xfrm>
              <a:off x="989943" y="1486233"/>
              <a:ext cx="10613172" cy="4017922"/>
            </a:xfrm>
            <a:prstGeom prst="rect">
              <a:avLst/>
            </a:prstGeom>
            <a:pattFill prst="lgGrid">
              <a:fgClr>
                <a:schemeClr val="bg1">
                  <a:lumMod val="95000"/>
                </a:schemeClr>
              </a:fgClr>
              <a:bgClr>
                <a:schemeClr val="bg1"/>
              </a:bgClr>
            </a:pattFill>
            <a:ln w="19050">
              <a:solidFill>
                <a:schemeClr val="bg1">
                  <a:lumMod val="50000"/>
                </a:schemeClr>
              </a:solidFill>
            </a:ln>
            <a:effectLst>
              <a:outerShdw blurRad="50800" dist="38100" dir="2700000" algn="tl"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p>
          </p:txBody>
        </p:sp>
        <p:sp>
          <p:nvSpPr>
            <p:cNvPr id="29" name="AutoShape 28"/>
            <p:cNvSpPr/>
            <p:nvPr/>
          </p:nvSpPr>
          <p:spPr>
            <a:xfrm>
              <a:off x="1080930" y="1775388"/>
              <a:ext cx="10353843" cy="1079015"/>
            </a:xfrm>
            <a:prstGeom prst="roundRect">
              <a:avLst>
                <a:gd name="adj" fmla="val 18718"/>
              </a:avLst>
            </a:prstGeom>
            <a:solidFill>
              <a:srgbClr val="FF0000">
                <a:alpha val="10196"/>
              </a:srgbClr>
            </a:solidFill>
            <a:ln w="19050" cap="rnd" cmpd="sng">
              <a:solidFill>
                <a:srgbClr val="99CC00"/>
              </a:solidFill>
              <a:prstDash val="sysDot"/>
              <a:headEnd type="none" w="med" len="med"/>
              <a:tailEnd type="none" w="med" len="med"/>
            </a:ln>
            <a:effectLst>
              <a:outerShdw dist="35921" dir="2699999" algn="ctr" rotWithShape="0">
                <a:schemeClr val="bg1">
                  <a:alpha val="50000"/>
                </a:schemeClr>
              </a:outerShdw>
            </a:effectLst>
          </p:spPr>
          <p:txBody>
            <a:bodyPr wrap="none" anchor="ctr" anchorCtr="0"/>
            <a:lstStyle/>
            <a:p>
              <a:pPr algn="ctr">
                <a:buNone/>
              </a:pPr>
              <a:endParaRPr lang="zh-CN" altLang="en-US" dirty="0">
                <a:solidFill>
                  <a:srgbClr val="000000"/>
                </a:solidFill>
                <a:latin typeface="Microsoft JhengHei" panose="020B0604030504040204" pitchFamily="34" charset="-120"/>
                <a:ea typeface="Microsoft JhengHei" panose="020B0604030504040204" pitchFamily="34" charset="-120"/>
              </a:endParaRPr>
            </a:p>
          </p:txBody>
        </p:sp>
        <p:sp>
          <p:nvSpPr>
            <p:cNvPr id="30" name="AutoShape 28"/>
            <p:cNvSpPr/>
            <p:nvPr/>
          </p:nvSpPr>
          <p:spPr>
            <a:xfrm>
              <a:off x="1080930" y="2984571"/>
              <a:ext cx="10353843" cy="1079015"/>
            </a:xfrm>
            <a:prstGeom prst="roundRect">
              <a:avLst>
                <a:gd name="adj" fmla="val 18718"/>
              </a:avLst>
            </a:prstGeom>
            <a:solidFill>
              <a:srgbClr val="FFC000">
                <a:alpha val="10196"/>
              </a:srgbClr>
            </a:solidFill>
            <a:ln w="19050" cap="rnd" cmpd="sng">
              <a:solidFill>
                <a:srgbClr val="99CC00"/>
              </a:solidFill>
              <a:prstDash val="sysDot"/>
              <a:headEnd type="none" w="med" len="med"/>
              <a:tailEnd type="none" w="med" len="med"/>
            </a:ln>
            <a:effectLst>
              <a:outerShdw dist="35921" dir="2699999" algn="ctr" rotWithShape="0">
                <a:schemeClr val="bg1">
                  <a:alpha val="50000"/>
                </a:schemeClr>
              </a:outerShdw>
            </a:effectLst>
          </p:spPr>
          <p:txBody>
            <a:bodyPr wrap="none" anchor="ctr" anchorCtr="0"/>
            <a:lstStyle/>
            <a:p>
              <a:pPr algn="ctr">
                <a:buNone/>
              </a:pPr>
              <a:endParaRPr lang="zh-CN" altLang="en-US" dirty="0">
                <a:solidFill>
                  <a:srgbClr val="000000"/>
                </a:solidFill>
                <a:latin typeface="Microsoft JhengHei" panose="020B0604030504040204" pitchFamily="34" charset="-120"/>
                <a:ea typeface="Microsoft JhengHei" panose="020B0604030504040204" pitchFamily="34" charset="-120"/>
              </a:endParaRPr>
            </a:p>
          </p:txBody>
        </p:sp>
        <p:sp>
          <p:nvSpPr>
            <p:cNvPr id="31" name="AutoShape 28"/>
            <p:cNvSpPr/>
            <p:nvPr/>
          </p:nvSpPr>
          <p:spPr>
            <a:xfrm>
              <a:off x="1080930" y="4193754"/>
              <a:ext cx="10353843" cy="1079015"/>
            </a:xfrm>
            <a:prstGeom prst="roundRect">
              <a:avLst>
                <a:gd name="adj" fmla="val 18718"/>
              </a:avLst>
            </a:prstGeom>
            <a:solidFill>
              <a:srgbClr val="92D050">
                <a:alpha val="10196"/>
              </a:srgbClr>
            </a:solidFill>
            <a:ln w="19050" cap="rnd" cmpd="sng">
              <a:solidFill>
                <a:srgbClr val="99CC00"/>
              </a:solidFill>
              <a:prstDash val="sysDot"/>
              <a:headEnd type="none" w="med" len="med"/>
              <a:tailEnd type="none" w="med" len="med"/>
            </a:ln>
            <a:effectLst>
              <a:outerShdw dist="35921" dir="2699999" algn="ctr" rotWithShape="0">
                <a:schemeClr val="bg1">
                  <a:alpha val="50000"/>
                </a:schemeClr>
              </a:outerShdw>
            </a:effectLst>
          </p:spPr>
          <p:txBody>
            <a:bodyPr wrap="none" anchor="ctr" anchorCtr="0"/>
            <a:lstStyle/>
            <a:p>
              <a:pPr algn="ctr">
                <a:buNone/>
              </a:pPr>
              <a:endParaRPr lang="zh-CN" altLang="en-US" dirty="0">
                <a:solidFill>
                  <a:srgbClr val="000000"/>
                </a:solidFill>
                <a:latin typeface="Microsoft JhengHei" panose="020B0604030504040204" pitchFamily="34" charset="-120"/>
                <a:ea typeface="Microsoft JhengHei" panose="020B0604030504040204" pitchFamily="34" charset="-120"/>
              </a:endParaRPr>
            </a:p>
          </p:txBody>
        </p:sp>
        <p:grpSp>
          <p:nvGrpSpPr>
            <p:cNvPr id="2" name="组合 1"/>
            <p:cNvGrpSpPr/>
            <p:nvPr/>
          </p:nvGrpSpPr>
          <p:grpSpPr>
            <a:xfrm>
              <a:off x="1116444" y="1739736"/>
              <a:ext cx="10353842" cy="3510915"/>
              <a:chOff x="989943" y="1717040"/>
              <a:chExt cx="10353842" cy="3510915"/>
            </a:xfrm>
          </p:grpSpPr>
          <p:sp>
            <p:nvSpPr>
              <p:cNvPr id="8" name="矩形 7"/>
              <p:cNvSpPr/>
              <p:nvPr/>
            </p:nvSpPr>
            <p:spPr>
              <a:xfrm>
                <a:off x="989943" y="1717040"/>
                <a:ext cx="10212113" cy="3510915"/>
              </a:xfrm>
              <a:prstGeom prst="rect">
                <a:avLst/>
              </a:prstGeom>
              <a:ln w="19050">
                <a:noFill/>
              </a:ln>
              <a:effectLst>
                <a:outerShdw blurRad="50800" dist="38100" algn="l" rotWithShape="0">
                  <a:prstClr val="black">
                    <a:alpha val="40000"/>
                  </a:prstClr>
                </a:outerShdw>
              </a:effectLst>
            </p:spPr>
          </p:sp>
          <p:sp>
            <p:nvSpPr>
              <p:cNvPr id="10" name="任意多边形: 形状 9"/>
              <p:cNvSpPr/>
              <p:nvPr/>
            </p:nvSpPr>
            <p:spPr>
              <a:xfrm>
                <a:off x="1066534" y="1911455"/>
                <a:ext cx="2042422" cy="948392"/>
              </a:xfrm>
              <a:custGeom>
                <a:avLst/>
                <a:gdLst>
                  <a:gd name="connsiteX0" fmla="*/ 0 w 2042422"/>
                  <a:gd name="connsiteY0" fmla="*/ 0 h 1169162"/>
                  <a:gd name="connsiteX1" fmla="*/ 2042422 w 2042422"/>
                  <a:gd name="connsiteY1" fmla="*/ 0 h 1169162"/>
                  <a:gd name="connsiteX2" fmla="*/ 2042422 w 2042422"/>
                  <a:gd name="connsiteY2" fmla="*/ 1169162 h 1169162"/>
                  <a:gd name="connsiteX3" fmla="*/ 0 w 2042422"/>
                  <a:gd name="connsiteY3" fmla="*/ 1169162 h 1169162"/>
                  <a:gd name="connsiteX4" fmla="*/ 0 w 2042422"/>
                  <a:gd name="connsiteY4" fmla="*/ 0 h 11691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2422" h="1169162">
                    <a:moveTo>
                      <a:pt x="0" y="0"/>
                    </a:moveTo>
                    <a:lnTo>
                      <a:pt x="2042422" y="0"/>
                    </a:lnTo>
                    <a:lnTo>
                      <a:pt x="2042422" y="1169162"/>
                    </a:lnTo>
                    <a:lnTo>
                      <a:pt x="0" y="116916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ts val="0"/>
                  </a:spcAft>
                  <a:buNone/>
                </a:pPr>
                <a:r>
                  <a:rPr lang="zh-CN" altLang="en-US" sz="2800" b="1" kern="1200" dirty="0">
                    <a:latin typeface="DFKai-SB" panose="03000509000000000000" pitchFamily="65" charset="-120"/>
                    <a:ea typeface="DFKai-SB" panose="03000509000000000000" pitchFamily="65" charset="-120"/>
                  </a:rPr>
                  <a:t>經濟</a:t>
                </a:r>
                <a:endParaRPr lang="en-US" altLang="zh-CN" sz="2800" b="1" kern="1200" dirty="0">
                  <a:latin typeface="DFKai-SB" panose="03000509000000000000" pitchFamily="65" charset="-120"/>
                  <a:ea typeface="DFKai-SB" panose="03000509000000000000" pitchFamily="65" charset="-120"/>
                </a:endParaRPr>
              </a:p>
              <a:p>
                <a:pPr marL="0" lvl="0" indent="0" algn="l" defTabSz="1066800">
                  <a:lnSpc>
                    <a:spcPct val="90000"/>
                  </a:lnSpc>
                  <a:spcBef>
                    <a:spcPct val="0"/>
                  </a:spcBef>
                  <a:spcAft>
                    <a:spcPts val="0"/>
                  </a:spcAft>
                  <a:buNone/>
                </a:pPr>
                <a:r>
                  <a:rPr lang="zh-CN" altLang="en-US" sz="2800" b="1" kern="1200" dirty="0">
                    <a:latin typeface="DFKai-SB" panose="03000509000000000000" pitchFamily="65" charset="-120"/>
                    <a:ea typeface="DFKai-SB" panose="03000509000000000000" pitchFamily="65" charset="-120"/>
                  </a:rPr>
                  <a:t>可持續發展</a:t>
                </a:r>
              </a:p>
            </p:txBody>
          </p:sp>
          <p:sp>
            <p:nvSpPr>
              <p:cNvPr id="11" name="任意多边形: 形状 10"/>
              <p:cNvSpPr/>
              <p:nvPr/>
            </p:nvSpPr>
            <p:spPr>
              <a:xfrm>
                <a:off x="3185547" y="1816952"/>
                <a:ext cx="8016508" cy="543477"/>
              </a:xfrm>
              <a:custGeom>
                <a:avLst/>
                <a:gdLst>
                  <a:gd name="connsiteX0" fmla="*/ 0 w 8016508"/>
                  <a:gd name="connsiteY0" fmla="*/ 0 h 543477"/>
                  <a:gd name="connsiteX1" fmla="*/ 8016508 w 8016508"/>
                  <a:gd name="connsiteY1" fmla="*/ 0 h 543477"/>
                  <a:gd name="connsiteX2" fmla="*/ 8016508 w 8016508"/>
                  <a:gd name="connsiteY2" fmla="*/ 543477 h 543477"/>
                  <a:gd name="connsiteX3" fmla="*/ 0 w 8016508"/>
                  <a:gd name="connsiteY3" fmla="*/ 543477 h 543477"/>
                  <a:gd name="connsiteX4" fmla="*/ 0 w 8016508"/>
                  <a:gd name="connsiteY4" fmla="*/ 0 h 54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16508" h="543477">
                    <a:moveTo>
                      <a:pt x="0" y="0"/>
                    </a:moveTo>
                    <a:lnTo>
                      <a:pt x="8016508" y="0"/>
                    </a:lnTo>
                    <a:lnTo>
                      <a:pt x="8016508" y="543477"/>
                    </a:lnTo>
                    <a:lnTo>
                      <a:pt x="0" y="54347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3820" tIns="83820" rIns="83820" bIns="83820" numCol="1" spcCol="1270" anchor="t" anchorCtr="0">
                <a:noAutofit/>
              </a:bodyPr>
              <a:lstStyle/>
              <a:p>
                <a:pPr marL="342900" lvl="0" indent="-342900" algn="l" defTabSz="977900">
                  <a:lnSpc>
                    <a:spcPct val="90000"/>
                  </a:lnSpc>
                  <a:spcBef>
                    <a:spcPct val="0"/>
                  </a:spcBef>
                  <a:spcAft>
                    <a:spcPct val="35000"/>
                  </a:spcAft>
                  <a:buFont typeface="Arial" panose="020B0604020202020204" pitchFamily="34" charset="0"/>
                  <a:buChar char="•"/>
                </a:pPr>
                <a:r>
                  <a:rPr lang="zh-CN" altLang="en-US" sz="2400" b="0" kern="1200" dirty="0">
                    <a:latin typeface="DFKai-SB" panose="03000509000000000000" pitchFamily="65" charset="-120"/>
                    <a:ea typeface="DFKai-SB" panose="03000509000000000000" pitchFamily="65" charset="-120"/>
                  </a:rPr>
                  <a:t>不降低環境品質和不破壞地球自然環境基礎的經濟增長</a:t>
                </a:r>
              </a:p>
            </p:txBody>
          </p:sp>
          <p:sp>
            <p:nvSpPr>
              <p:cNvPr id="13" name="任意多边形: 形状 12"/>
              <p:cNvSpPr/>
              <p:nvPr/>
            </p:nvSpPr>
            <p:spPr>
              <a:xfrm>
                <a:off x="3185547" y="2316579"/>
                <a:ext cx="8016508" cy="543477"/>
              </a:xfrm>
              <a:custGeom>
                <a:avLst/>
                <a:gdLst>
                  <a:gd name="connsiteX0" fmla="*/ 0 w 8016508"/>
                  <a:gd name="connsiteY0" fmla="*/ 0 h 543477"/>
                  <a:gd name="connsiteX1" fmla="*/ 8016508 w 8016508"/>
                  <a:gd name="connsiteY1" fmla="*/ 0 h 543477"/>
                  <a:gd name="connsiteX2" fmla="*/ 8016508 w 8016508"/>
                  <a:gd name="connsiteY2" fmla="*/ 543477 h 543477"/>
                  <a:gd name="connsiteX3" fmla="*/ 0 w 8016508"/>
                  <a:gd name="connsiteY3" fmla="*/ 543477 h 543477"/>
                  <a:gd name="connsiteX4" fmla="*/ 0 w 8016508"/>
                  <a:gd name="connsiteY4" fmla="*/ 0 h 54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16508" h="543477">
                    <a:moveTo>
                      <a:pt x="0" y="0"/>
                    </a:moveTo>
                    <a:lnTo>
                      <a:pt x="8016508" y="0"/>
                    </a:lnTo>
                    <a:lnTo>
                      <a:pt x="8016508" y="543477"/>
                    </a:lnTo>
                    <a:lnTo>
                      <a:pt x="0" y="54347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3820" tIns="83820" rIns="83820" bIns="83820" numCol="1" spcCol="1270" anchor="t" anchorCtr="0">
                <a:noAutofit/>
              </a:bodyPr>
              <a:lstStyle/>
              <a:p>
                <a:pPr marL="342900" lvl="0" indent="-342900" algn="l" defTabSz="977900">
                  <a:lnSpc>
                    <a:spcPct val="90000"/>
                  </a:lnSpc>
                  <a:spcBef>
                    <a:spcPct val="0"/>
                  </a:spcBef>
                  <a:spcAft>
                    <a:spcPct val="35000"/>
                  </a:spcAft>
                  <a:buFont typeface="Arial" panose="020B0604020202020204" pitchFamily="34" charset="0"/>
                  <a:buChar char="•"/>
                </a:pPr>
                <a:r>
                  <a:rPr lang="zh-CN" altLang="en-US" sz="2400" b="0" kern="1200" dirty="0">
                    <a:latin typeface="DFKai-SB" panose="03000509000000000000" pitchFamily="65" charset="-120"/>
                    <a:ea typeface="DFKai-SB" panose="03000509000000000000" pitchFamily="65" charset="-120"/>
                    <a:cs typeface="+mn-cs"/>
                  </a:rPr>
                  <a:t>實現不同國家、地區和人群的財富公平和共同增長</a:t>
                </a:r>
              </a:p>
            </p:txBody>
          </p:sp>
          <p:sp>
            <p:nvSpPr>
              <p:cNvPr id="16" name="任意多边形: 形状 15"/>
              <p:cNvSpPr/>
              <p:nvPr/>
            </p:nvSpPr>
            <p:spPr>
              <a:xfrm>
                <a:off x="1066534" y="3080617"/>
                <a:ext cx="2042422" cy="948392"/>
              </a:xfrm>
              <a:custGeom>
                <a:avLst/>
                <a:gdLst>
                  <a:gd name="connsiteX0" fmla="*/ 0 w 2042422"/>
                  <a:gd name="connsiteY0" fmla="*/ 0 h 1169162"/>
                  <a:gd name="connsiteX1" fmla="*/ 2042422 w 2042422"/>
                  <a:gd name="connsiteY1" fmla="*/ 0 h 1169162"/>
                  <a:gd name="connsiteX2" fmla="*/ 2042422 w 2042422"/>
                  <a:gd name="connsiteY2" fmla="*/ 1169162 h 1169162"/>
                  <a:gd name="connsiteX3" fmla="*/ 0 w 2042422"/>
                  <a:gd name="connsiteY3" fmla="*/ 1169162 h 1169162"/>
                  <a:gd name="connsiteX4" fmla="*/ 0 w 2042422"/>
                  <a:gd name="connsiteY4" fmla="*/ 0 h 11691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2422" h="1169162">
                    <a:moveTo>
                      <a:pt x="0" y="0"/>
                    </a:moveTo>
                    <a:lnTo>
                      <a:pt x="2042422" y="0"/>
                    </a:lnTo>
                    <a:lnTo>
                      <a:pt x="2042422" y="1169162"/>
                    </a:lnTo>
                    <a:lnTo>
                      <a:pt x="0" y="116916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ts val="0"/>
                  </a:spcAft>
                  <a:buNone/>
                </a:pPr>
                <a:r>
                  <a:rPr lang="zh-CN" altLang="en-US" sz="2800" b="1" kern="1200" dirty="0">
                    <a:latin typeface="DFKai-SB" panose="03000509000000000000" pitchFamily="65" charset="-120"/>
                    <a:ea typeface="DFKai-SB" panose="03000509000000000000" pitchFamily="65" charset="-120"/>
                    <a:cs typeface="+mn-cs"/>
                  </a:rPr>
                  <a:t>社會</a:t>
                </a:r>
                <a:endParaRPr lang="en-US" altLang="zh-CN" sz="2800" b="1" kern="1200" dirty="0">
                  <a:latin typeface="DFKai-SB" panose="03000509000000000000" pitchFamily="65" charset="-120"/>
                  <a:ea typeface="DFKai-SB" panose="03000509000000000000" pitchFamily="65" charset="-120"/>
                  <a:cs typeface="+mn-cs"/>
                </a:endParaRPr>
              </a:p>
              <a:p>
                <a:pPr marL="0" lvl="0" indent="0" algn="l" defTabSz="1066800">
                  <a:lnSpc>
                    <a:spcPct val="90000"/>
                  </a:lnSpc>
                  <a:spcBef>
                    <a:spcPct val="0"/>
                  </a:spcBef>
                  <a:spcAft>
                    <a:spcPts val="0"/>
                  </a:spcAft>
                  <a:buNone/>
                </a:pPr>
                <a:r>
                  <a:rPr lang="zh-CN" altLang="en-US" sz="2800" b="1" kern="1200" dirty="0">
                    <a:latin typeface="DFKai-SB" panose="03000509000000000000" pitchFamily="65" charset="-120"/>
                    <a:ea typeface="DFKai-SB" panose="03000509000000000000" pitchFamily="65" charset="-120"/>
                    <a:cs typeface="+mn-cs"/>
                  </a:rPr>
                  <a:t>可持續發展</a:t>
                </a:r>
              </a:p>
            </p:txBody>
          </p:sp>
          <p:sp>
            <p:nvSpPr>
              <p:cNvPr id="17" name="任意多边形: 形状 16"/>
              <p:cNvSpPr/>
              <p:nvPr/>
            </p:nvSpPr>
            <p:spPr>
              <a:xfrm>
                <a:off x="3185547" y="3039382"/>
                <a:ext cx="8016508" cy="543477"/>
              </a:xfrm>
              <a:custGeom>
                <a:avLst/>
                <a:gdLst>
                  <a:gd name="connsiteX0" fmla="*/ 0 w 8016508"/>
                  <a:gd name="connsiteY0" fmla="*/ 0 h 543477"/>
                  <a:gd name="connsiteX1" fmla="*/ 8016508 w 8016508"/>
                  <a:gd name="connsiteY1" fmla="*/ 0 h 543477"/>
                  <a:gd name="connsiteX2" fmla="*/ 8016508 w 8016508"/>
                  <a:gd name="connsiteY2" fmla="*/ 543477 h 543477"/>
                  <a:gd name="connsiteX3" fmla="*/ 0 w 8016508"/>
                  <a:gd name="connsiteY3" fmla="*/ 543477 h 543477"/>
                  <a:gd name="connsiteX4" fmla="*/ 0 w 8016508"/>
                  <a:gd name="connsiteY4" fmla="*/ 0 h 54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16508" h="543477">
                    <a:moveTo>
                      <a:pt x="0" y="0"/>
                    </a:moveTo>
                    <a:lnTo>
                      <a:pt x="8016508" y="0"/>
                    </a:lnTo>
                    <a:lnTo>
                      <a:pt x="8016508" y="543477"/>
                    </a:lnTo>
                    <a:lnTo>
                      <a:pt x="0" y="54347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3820" tIns="83820" rIns="83820" bIns="83820" numCol="1" spcCol="1270" anchor="t" anchorCtr="0">
                <a:noAutofit/>
              </a:bodyPr>
              <a:lstStyle/>
              <a:p>
                <a:pPr marL="342900" lvl="0" indent="-342900" algn="l" defTabSz="977900">
                  <a:lnSpc>
                    <a:spcPct val="90000"/>
                  </a:lnSpc>
                  <a:spcBef>
                    <a:spcPct val="0"/>
                  </a:spcBef>
                  <a:spcAft>
                    <a:spcPct val="35000"/>
                  </a:spcAft>
                  <a:buFont typeface="Arial" panose="020B0604020202020204" pitchFamily="34" charset="0"/>
                  <a:buChar char="•"/>
                </a:pPr>
                <a:r>
                  <a:rPr lang="zh-CN" altLang="en-US" sz="2400" b="0" kern="1200" dirty="0">
                    <a:latin typeface="DFKai-SB" panose="03000509000000000000" pitchFamily="65" charset="-120"/>
                    <a:ea typeface="DFKai-SB" panose="03000509000000000000" pitchFamily="65" charset="-120"/>
                    <a:cs typeface="+mn-cs"/>
                  </a:rPr>
                  <a:t>遵循可持續的生產和消費方式，實現人與自然和諧共生</a:t>
                </a:r>
              </a:p>
            </p:txBody>
          </p:sp>
          <p:sp>
            <p:nvSpPr>
              <p:cNvPr id="19" name="任意多边形: 形状 18"/>
              <p:cNvSpPr/>
              <p:nvPr/>
            </p:nvSpPr>
            <p:spPr>
              <a:xfrm>
                <a:off x="3185546" y="3521253"/>
                <a:ext cx="8158239" cy="543477"/>
              </a:xfrm>
              <a:custGeom>
                <a:avLst/>
                <a:gdLst>
                  <a:gd name="connsiteX0" fmla="*/ 0 w 8016508"/>
                  <a:gd name="connsiteY0" fmla="*/ 0 h 543477"/>
                  <a:gd name="connsiteX1" fmla="*/ 8016508 w 8016508"/>
                  <a:gd name="connsiteY1" fmla="*/ 0 h 543477"/>
                  <a:gd name="connsiteX2" fmla="*/ 8016508 w 8016508"/>
                  <a:gd name="connsiteY2" fmla="*/ 543477 h 543477"/>
                  <a:gd name="connsiteX3" fmla="*/ 0 w 8016508"/>
                  <a:gd name="connsiteY3" fmla="*/ 543477 h 543477"/>
                  <a:gd name="connsiteX4" fmla="*/ 0 w 8016508"/>
                  <a:gd name="connsiteY4" fmla="*/ 0 h 54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16508" h="543477">
                    <a:moveTo>
                      <a:pt x="0" y="0"/>
                    </a:moveTo>
                    <a:lnTo>
                      <a:pt x="8016508" y="0"/>
                    </a:lnTo>
                    <a:lnTo>
                      <a:pt x="8016508" y="543477"/>
                    </a:lnTo>
                    <a:lnTo>
                      <a:pt x="0" y="54347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3820" tIns="83820" rIns="83820" bIns="83820" numCol="1" spcCol="1270" anchor="t" anchorCtr="0">
                <a:noAutofit/>
              </a:bodyPr>
              <a:lstStyle/>
              <a:p>
                <a:pPr marL="342900" lvl="0" indent="-342900" defTabSz="977900">
                  <a:lnSpc>
                    <a:spcPct val="90000"/>
                  </a:lnSpc>
                  <a:spcBef>
                    <a:spcPct val="0"/>
                  </a:spcBef>
                  <a:spcAft>
                    <a:spcPct val="35000"/>
                  </a:spcAft>
                  <a:buFont typeface="Arial" panose="020B0604020202020204" pitchFamily="34" charset="0"/>
                  <a:buChar char="•"/>
                </a:pPr>
                <a:r>
                  <a:rPr lang="zh-CN" altLang="en-US" sz="2400" b="0" kern="1200" dirty="0">
                    <a:latin typeface="DFKai-SB" panose="03000509000000000000" pitchFamily="65" charset="-120"/>
                    <a:ea typeface="DFKai-SB" panose="03000509000000000000" pitchFamily="65" charset="-120"/>
                    <a:cs typeface="+mn-cs"/>
                  </a:rPr>
                  <a:t>消除貧困和饑餓，促進每個人的全面發展，實現</a:t>
                </a:r>
                <a:r>
                  <a:rPr lang="zh-CN" altLang="en-US" sz="2400" b="0" kern="1200" dirty="0" smtClean="0">
                    <a:latin typeface="DFKai-SB" panose="03000509000000000000" pitchFamily="65" charset="-120"/>
                    <a:ea typeface="DFKai-SB" panose="03000509000000000000" pitchFamily="65" charset="-120"/>
                    <a:cs typeface="+mn-cs"/>
                  </a:rPr>
                  <a:t>社會</a:t>
                </a:r>
                <a:r>
                  <a:rPr lang="zh-TW" altLang="en-US" sz="2400" dirty="0">
                    <a:solidFill>
                      <a:schemeClr val="tx1"/>
                    </a:solidFill>
                    <a:latin typeface="DFKai-SB" panose="03000509000000000000" pitchFamily="65" charset="-120"/>
                    <a:ea typeface="DFKai-SB" panose="03000509000000000000" pitchFamily="65" charset="-120"/>
                  </a:rPr>
                  <a:t>共</a:t>
                </a:r>
                <a:r>
                  <a:rPr lang="zh-CN" altLang="en-US" sz="2400" dirty="0" smtClean="0">
                    <a:solidFill>
                      <a:schemeClr val="tx1"/>
                    </a:solidFill>
                    <a:latin typeface="DFKai-SB" panose="03000509000000000000" pitchFamily="65" charset="-120"/>
                    <a:ea typeface="DFKai-SB" panose="03000509000000000000" pitchFamily="65" charset="-120"/>
                  </a:rPr>
                  <a:t>融</a:t>
                </a:r>
                <a:endParaRPr lang="zh-CN" altLang="en-US" sz="2400" b="0" kern="1200" dirty="0">
                  <a:solidFill>
                    <a:schemeClr val="tx1"/>
                  </a:solidFill>
                  <a:latin typeface="DFKai-SB" panose="03000509000000000000" pitchFamily="65" charset="-120"/>
                  <a:ea typeface="DFKai-SB" panose="03000509000000000000" pitchFamily="65" charset="-120"/>
                </a:endParaRPr>
              </a:p>
            </p:txBody>
          </p:sp>
          <p:sp>
            <p:nvSpPr>
              <p:cNvPr id="22" name="任意多边形: 形状 21"/>
              <p:cNvSpPr/>
              <p:nvPr/>
            </p:nvSpPr>
            <p:spPr>
              <a:xfrm>
                <a:off x="1066534" y="4249779"/>
                <a:ext cx="2042422" cy="948392"/>
              </a:xfrm>
              <a:custGeom>
                <a:avLst/>
                <a:gdLst>
                  <a:gd name="connsiteX0" fmla="*/ 0 w 2042422"/>
                  <a:gd name="connsiteY0" fmla="*/ 0 h 1169162"/>
                  <a:gd name="connsiteX1" fmla="*/ 2042422 w 2042422"/>
                  <a:gd name="connsiteY1" fmla="*/ 0 h 1169162"/>
                  <a:gd name="connsiteX2" fmla="*/ 2042422 w 2042422"/>
                  <a:gd name="connsiteY2" fmla="*/ 1169162 h 1169162"/>
                  <a:gd name="connsiteX3" fmla="*/ 0 w 2042422"/>
                  <a:gd name="connsiteY3" fmla="*/ 1169162 h 1169162"/>
                  <a:gd name="connsiteX4" fmla="*/ 0 w 2042422"/>
                  <a:gd name="connsiteY4" fmla="*/ 0 h 11691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2422" h="1169162">
                    <a:moveTo>
                      <a:pt x="0" y="0"/>
                    </a:moveTo>
                    <a:lnTo>
                      <a:pt x="2042422" y="0"/>
                    </a:lnTo>
                    <a:lnTo>
                      <a:pt x="2042422" y="1169162"/>
                    </a:lnTo>
                    <a:lnTo>
                      <a:pt x="0" y="116916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ts val="0"/>
                  </a:spcAft>
                  <a:buNone/>
                </a:pPr>
                <a:r>
                  <a:rPr lang="zh-CN" altLang="en-US" sz="2800" b="1" kern="1200" dirty="0">
                    <a:latin typeface="DFKai-SB" panose="03000509000000000000" pitchFamily="65" charset="-120"/>
                    <a:ea typeface="DFKai-SB" panose="03000509000000000000" pitchFamily="65" charset="-120"/>
                    <a:cs typeface="+mn-cs"/>
                  </a:rPr>
                  <a:t>生態</a:t>
                </a:r>
                <a:endParaRPr lang="en-US" altLang="zh-CN" sz="2800" b="1" kern="1200" dirty="0">
                  <a:latin typeface="DFKai-SB" panose="03000509000000000000" pitchFamily="65" charset="-120"/>
                  <a:ea typeface="DFKai-SB" panose="03000509000000000000" pitchFamily="65" charset="-120"/>
                  <a:cs typeface="+mn-cs"/>
                </a:endParaRPr>
              </a:p>
              <a:p>
                <a:pPr marL="0" lvl="0" indent="0" algn="l" defTabSz="1066800">
                  <a:lnSpc>
                    <a:spcPct val="90000"/>
                  </a:lnSpc>
                  <a:spcBef>
                    <a:spcPct val="0"/>
                  </a:spcBef>
                  <a:spcAft>
                    <a:spcPts val="0"/>
                  </a:spcAft>
                  <a:buNone/>
                </a:pPr>
                <a:r>
                  <a:rPr lang="zh-CN" altLang="en-US" sz="2800" b="1" kern="1200" dirty="0">
                    <a:latin typeface="DFKai-SB" panose="03000509000000000000" pitchFamily="65" charset="-120"/>
                    <a:ea typeface="DFKai-SB" panose="03000509000000000000" pitchFamily="65" charset="-120"/>
                    <a:cs typeface="+mn-cs"/>
                  </a:rPr>
                  <a:t>可持續發展</a:t>
                </a:r>
              </a:p>
            </p:txBody>
          </p:sp>
          <p:sp>
            <p:nvSpPr>
              <p:cNvPr id="23" name="任意多边形: 形状 22"/>
              <p:cNvSpPr/>
              <p:nvPr/>
            </p:nvSpPr>
            <p:spPr>
              <a:xfrm>
                <a:off x="3185547" y="4306675"/>
                <a:ext cx="8016508" cy="764435"/>
              </a:xfrm>
              <a:custGeom>
                <a:avLst/>
                <a:gdLst>
                  <a:gd name="connsiteX0" fmla="*/ 0 w 8016508"/>
                  <a:gd name="connsiteY0" fmla="*/ 0 h 1061836"/>
                  <a:gd name="connsiteX1" fmla="*/ 8016508 w 8016508"/>
                  <a:gd name="connsiteY1" fmla="*/ 0 h 1061836"/>
                  <a:gd name="connsiteX2" fmla="*/ 8016508 w 8016508"/>
                  <a:gd name="connsiteY2" fmla="*/ 1061836 h 1061836"/>
                  <a:gd name="connsiteX3" fmla="*/ 0 w 8016508"/>
                  <a:gd name="connsiteY3" fmla="*/ 1061836 h 1061836"/>
                  <a:gd name="connsiteX4" fmla="*/ 0 w 8016508"/>
                  <a:gd name="connsiteY4" fmla="*/ 0 h 10618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16508" h="1061836">
                    <a:moveTo>
                      <a:pt x="0" y="0"/>
                    </a:moveTo>
                    <a:lnTo>
                      <a:pt x="8016508" y="0"/>
                    </a:lnTo>
                    <a:lnTo>
                      <a:pt x="8016508" y="1061836"/>
                    </a:lnTo>
                    <a:lnTo>
                      <a:pt x="0" y="106183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3820" tIns="83820" rIns="83820" bIns="83820" numCol="1" spcCol="1270" anchor="t" anchorCtr="0">
                <a:noAutofit/>
              </a:bodyPr>
              <a:lstStyle/>
              <a:p>
                <a:pPr marL="342900" lvl="0" indent="-342900" algn="l" defTabSz="977900">
                  <a:lnSpc>
                    <a:spcPct val="90000"/>
                  </a:lnSpc>
                  <a:spcBef>
                    <a:spcPct val="0"/>
                  </a:spcBef>
                  <a:spcAft>
                    <a:spcPct val="35000"/>
                  </a:spcAft>
                  <a:buFont typeface="Arial" panose="020B0604020202020204" pitchFamily="34" charset="0"/>
                  <a:buChar char="•"/>
                </a:pPr>
                <a:r>
                  <a:rPr lang="zh-CN" altLang="en-US" sz="2400" b="0" kern="1200" dirty="0">
                    <a:latin typeface="DFKai-SB" panose="03000509000000000000" pitchFamily="65" charset="-120"/>
                    <a:ea typeface="DFKai-SB" panose="03000509000000000000" pitchFamily="65" charset="-120"/>
                    <a:cs typeface="+mn-cs"/>
                  </a:rPr>
                  <a:t>保持或改善地球的生命支援系統的完整性，保證生態系統的完整性和生物的多樣性</a:t>
                </a:r>
              </a:p>
            </p:txBody>
          </p:sp>
        </p:grpSp>
      </p:grpSp>
      <p:sp>
        <p:nvSpPr>
          <p:cNvPr id="21" name="任意多边形: 形状 5"/>
          <p:cNvSpPr/>
          <p:nvPr/>
        </p:nvSpPr>
        <p:spPr>
          <a:xfrm>
            <a:off x="2762776" y="370703"/>
            <a:ext cx="6435323" cy="6180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90000"/>
              </a:lnSpc>
              <a:spcAft>
                <a:spcPct val="35000"/>
              </a:spcAft>
              <a:defRPr/>
            </a:pPr>
            <a:r>
              <a:rPr lang="zh-CN" altLang="en-US" sz="4000" b="1" dirty="0" smtClean="0">
                <a:solidFill>
                  <a:srgbClr val="FFFFFF"/>
                </a:solidFill>
                <a:latin typeface="DFKai-SB" panose="03000509000000000000" pitchFamily="65" charset="-120"/>
                <a:ea typeface="DFKai-SB" panose="03000509000000000000" pitchFamily="65" charset="-120"/>
              </a:rPr>
              <a:t>可</a:t>
            </a:r>
            <a:r>
              <a:rPr lang="zh-CN" altLang="en-US" sz="4000" b="1" dirty="0">
                <a:solidFill>
                  <a:srgbClr val="FFFFFF"/>
                </a:solidFill>
                <a:latin typeface="DFKai-SB" panose="03000509000000000000" pitchFamily="65" charset="-120"/>
                <a:ea typeface="DFKai-SB" panose="03000509000000000000" pitchFamily="65" charset="-120"/>
              </a:rPr>
              <a:t>持續</a:t>
            </a:r>
            <a:r>
              <a:rPr lang="zh-CN" altLang="en-US" sz="4000" b="1" dirty="0" smtClean="0">
                <a:solidFill>
                  <a:srgbClr val="FFFFFF"/>
                </a:solidFill>
                <a:latin typeface="DFKai-SB" panose="03000509000000000000" pitchFamily="65" charset="-120"/>
                <a:ea typeface="DFKai-SB" panose="03000509000000000000" pitchFamily="65" charset="-120"/>
              </a:rPr>
              <a:t>發展</a:t>
            </a:r>
            <a:r>
              <a:rPr lang="zh-TW" altLang="en-US" sz="4000" b="1" dirty="0" smtClean="0">
                <a:solidFill>
                  <a:srgbClr val="FFFFFF"/>
                </a:solidFill>
                <a:latin typeface="DFKai-SB" panose="03000509000000000000" pitchFamily="65" charset="-120"/>
                <a:ea typeface="DFKai-SB" panose="03000509000000000000" pitchFamily="65" charset="-120"/>
              </a:rPr>
              <a:t>的理念</a:t>
            </a:r>
            <a:endParaRPr lang="zh-CN" altLang="en-US" sz="4000" b="1" strike="sngStrike" dirty="0">
              <a:solidFill>
                <a:srgbClr val="FF0000"/>
              </a:solidFill>
              <a:latin typeface="DFKai-SB" panose="03000509000000000000" pitchFamily="65" charset="-120"/>
              <a:ea typeface="DFKai-SB" panose="03000509000000000000" pitchFamily="65" charset="-120"/>
            </a:endParaRPr>
          </a:p>
        </p:txBody>
      </p:sp>
    </p:spTree>
    <p:extLst>
      <p:ext uri="{BB962C8B-B14F-4D97-AF65-F5344CB8AC3E}">
        <p14:creationId xmlns:p14="http://schemas.microsoft.com/office/powerpoint/2010/main" val="266808328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4294967295"/>
          </p:nvPr>
        </p:nvSpPr>
        <p:spPr>
          <a:xfrm>
            <a:off x="567941" y="986631"/>
            <a:ext cx="11248849" cy="830997"/>
          </a:xfrm>
          <a:prstGeom prst="rect">
            <a:avLst/>
          </a:prstGeom>
        </p:spPr>
        <p:txBody>
          <a:bodyPr wrap="square">
            <a:spAutoFit/>
          </a:bodyPr>
          <a:lstStyle/>
          <a:p>
            <a:pPr marL="0" indent="0">
              <a:lnSpc>
                <a:spcPct val="150000"/>
              </a:lnSpc>
              <a:buNone/>
            </a:pPr>
            <a:r>
              <a:rPr lang="zh-CN" altLang="en-US" sz="3200" dirty="0" smtClean="0">
                <a:latin typeface="DFKai-SB" panose="03000509000000000000" pitchFamily="65" charset="-120"/>
                <a:ea typeface="DFKai-SB" panose="03000509000000000000" pitchFamily="65" charset="-120"/>
              </a:rPr>
              <a:t>可</a:t>
            </a:r>
            <a:r>
              <a:rPr lang="zh-CN" altLang="en-US" sz="3200" dirty="0">
                <a:latin typeface="DFKai-SB" panose="03000509000000000000" pitchFamily="65" charset="-120"/>
                <a:ea typeface="DFKai-SB" panose="03000509000000000000" pitchFamily="65" charset="-120"/>
              </a:rPr>
              <a:t>持續發展必須構建和</a:t>
            </a:r>
            <a:r>
              <a:rPr lang="zh-CN" altLang="en-US" sz="3200" dirty="0" smtClean="0">
                <a:latin typeface="DFKai-SB" panose="03000509000000000000" pitchFamily="65" charset="-120"/>
                <a:ea typeface="DFKai-SB" panose="03000509000000000000" pitchFamily="65" charset="-120"/>
              </a:rPr>
              <a:t>實現經濟</a:t>
            </a:r>
            <a:r>
              <a:rPr lang="zh-CN" altLang="en-US" sz="3200" dirty="0">
                <a:latin typeface="DFKai-SB" panose="03000509000000000000" pitchFamily="65" charset="-120"/>
                <a:ea typeface="DFKai-SB" panose="03000509000000000000" pitchFamily="65" charset="-120"/>
              </a:rPr>
              <a:t>、社會和</a:t>
            </a:r>
            <a:r>
              <a:rPr lang="zh-CN" altLang="en-US" sz="3200" dirty="0" smtClean="0">
                <a:latin typeface="DFKai-SB" panose="03000509000000000000" pitchFamily="65" charset="-120"/>
                <a:ea typeface="DFKai-SB" panose="03000509000000000000" pitchFamily="65" charset="-120"/>
              </a:rPr>
              <a:t>環境之間的</a:t>
            </a:r>
            <a:r>
              <a:rPr lang="zh-CN" altLang="en-US" sz="3200" dirty="0">
                <a:latin typeface="DFKai-SB" panose="03000509000000000000" pitchFamily="65" charset="-120"/>
                <a:ea typeface="DFKai-SB" panose="03000509000000000000" pitchFamily="65" charset="-120"/>
              </a:rPr>
              <a:t>良性循環。</a:t>
            </a:r>
          </a:p>
        </p:txBody>
      </p:sp>
      <p:sp>
        <p:nvSpPr>
          <p:cNvPr id="5" name="流程图: 可选过程 4"/>
          <p:cNvSpPr/>
          <p:nvPr/>
        </p:nvSpPr>
        <p:spPr>
          <a:xfrm>
            <a:off x="5091497" y="2017371"/>
            <a:ext cx="2350333" cy="968710"/>
          </a:xfrm>
          <a:prstGeom prst="flowChartAlternateProcess">
            <a:avLst/>
          </a:prstGeom>
          <a:solidFill>
            <a:srgbClr val="FF505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38572" tIns="38572" rIns="38572" bIns="38572" numCol="1" spcCol="1270" anchor="ctr" anchorCtr="0">
            <a:noAutofit/>
          </a:bodyPr>
          <a:lstStyle/>
          <a:p>
            <a:pPr algn="ctr" defTabSz="889000">
              <a:lnSpc>
                <a:spcPct val="90000"/>
              </a:lnSpc>
              <a:spcBef>
                <a:spcPct val="0"/>
              </a:spcBef>
              <a:spcAft>
                <a:spcPct val="35000"/>
              </a:spcAft>
            </a:pPr>
            <a:r>
              <a:rPr lang="zh-CN" altLang="en-US" sz="2800" dirty="0" smtClean="0">
                <a:solidFill>
                  <a:schemeClr val="tx1"/>
                </a:solidFill>
                <a:latin typeface="DFKai-SB" panose="03000509000000000000" pitchFamily="65" charset="-120"/>
                <a:ea typeface="DFKai-SB" panose="03000509000000000000" pitchFamily="65" charset="-120"/>
              </a:rPr>
              <a:t>社會</a:t>
            </a:r>
            <a:r>
              <a:rPr lang="zh-TW" altLang="en-US" sz="2800" dirty="0">
                <a:solidFill>
                  <a:schemeClr val="tx1"/>
                </a:solidFill>
                <a:latin typeface="DFKai-SB" panose="03000509000000000000" pitchFamily="65" charset="-120"/>
                <a:ea typeface="DFKai-SB" panose="03000509000000000000" pitchFamily="65" charset="-120"/>
              </a:rPr>
              <a:t>共融</a:t>
            </a:r>
            <a:endParaRPr lang="zh-CN" altLang="en-US" sz="2800" dirty="0">
              <a:solidFill>
                <a:schemeClr val="tx1"/>
              </a:solidFill>
              <a:latin typeface="DFKai-SB" panose="03000509000000000000" pitchFamily="65" charset="-120"/>
              <a:ea typeface="DFKai-SB" panose="03000509000000000000" pitchFamily="65" charset="-120"/>
            </a:endParaRPr>
          </a:p>
        </p:txBody>
      </p:sp>
      <p:sp>
        <p:nvSpPr>
          <p:cNvPr id="6" name="流程图: 可选过程 5"/>
          <p:cNvSpPr/>
          <p:nvPr/>
        </p:nvSpPr>
        <p:spPr>
          <a:xfrm>
            <a:off x="1817084" y="5294951"/>
            <a:ext cx="2291400" cy="968710"/>
          </a:xfrm>
          <a:prstGeom prst="flowChartAlternateProcess">
            <a:avLst/>
          </a:prstGeom>
          <a:solidFill>
            <a:srgbClr val="FFC00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38572" tIns="38572" rIns="38572" bIns="38572" numCol="1" spcCol="1270" anchor="ctr" anchorCtr="0">
            <a:noAutofit/>
          </a:bodyPr>
          <a:lstStyle/>
          <a:p>
            <a:pPr algn="ctr" defTabSz="889000">
              <a:lnSpc>
                <a:spcPct val="90000"/>
              </a:lnSpc>
              <a:spcBef>
                <a:spcPct val="0"/>
              </a:spcBef>
              <a:spcAft>
                <a:spcPct val="35000"/>
              </a:spcAft>
            </a:pPr>
            <a:r>
              <a:rPr lang="zh-CN" altLang="en-US" sz="2800" dirty="0" smtClean="0">
                <a:solidFill>
                  <a:schemeClr val="tx1"/>
                </a:solidFill>
                <a:latin typeface="DFKai-SB" panose="03000509000000000000" pitchFamily="65" charset="-120"/>
                <a:ea typeface="DFKai-SB" panose="03000509000000000000" pitchFamily="65" charset="-120"/>
              </a:rPr>
              <a:t>經濟增長</a:t>
            </a:r>
            <a:endParaRPr lang="zh-CN" altLang="en-US" sz="2800" dirty="0">
              <a:solidFill>
                <a:schemeClr val="tx1"/>
              </a:solidFill>
              <a:latin typeface="DFKai-SB" panose="03000509000000000000" pitchFamily="65" charset="-120"/>
              <a:ea typeface="DFKai-SB" panose="03000509000000000000" pitchFamily="65" charset="-120"/>
            </a:endParaRPr>
          </a:p>
        </p:txBody>
      </p:sp>
      <p:sp>
        <p:nvSpPr>
          <p:cNvPr id="7" name="流程图: 可选过程 6"/>
          <p:cNvSpPr/>
          <p:nvPr/>
        </p:nvSpPr>
        <p:spPr>
          <a:xfrm>
            <a:off x="8157853" y="5315114"/>
            <a:ext cx="2280966" cy="1034895"/>
          </a:xfrm>
          <a:prstGeom prst="flowChartAlternateProcess">
            <a:avLst/>
          </a:prstGeom>
          <a:solidFill>
            <a:srgbClr val="92D05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38572" tIns="38572" rIns="38572" bIns="38572" numCol="1" spcCol="1270" anchor="ctr" anchorCtr="0">
            <a:noAutofit/>
          </a:bodyPr>
          <a:lstStyle/>
          <a:p>
            <a:pPr algn="ctr" defTabSz="889000">
              <a:lnSpc>
                <a:spcPct val="130000"/>
              </a:lnSpc>
              <a:spcBef>
                <a:spcPct val="0"/>
              </a:spcBef>
            </a:pPr>
            <a:r>
              <a:rPr lang="zh-CN" altLang="en-US" sz="2800" dirty="0" smtClean="0">
                <a:solidFill>
                  <a:schemeClr val="tx1"/>
                </a:solidFill>
                <a:latin typeface="DFKai-SB" panose="03000509000000000000" pitchFamily="65" charset="-120"/>
                <a:ea typeface="DFKai-SB" panose="03000509000000000000" pitchFamily="65" charset="-120"/>
              </a:rPr>
              <a:t>生態良好</a:t>
            </a:r>
            <a:endParaRPr lang="zh-CN" altLang="en-US" sz="2800" dirty="0">
              <a:solidFill>
                <a:schemeClr val="tx1"/>
              </a:solidFill>
              <a:latin typeface="DFKai-SB" panose="03000509000000000000" pitchFamily="65" charset="-120"/>
              <a:ea typeface="DFKai-SB" panose="03000509000000000000" pitchFamily="65" charset="-120"/>
            </a:endParaRPr>
          </a:p>
        </p:txBody>
      </p:sp>
      <p:sp>
        <p:nvSpPr>
          <p:cNvPr id="8" name="等腰三角形 7"/>
          <p:cNvSpPr/>
          <p:nvPr/>
        </p:nvSpPr>
        <p:spPr>
          <a:xfrm>
            <a:off x="4990579" y="3050134"/>
            <a:ext cx="2500412" cy="1998266"/>
          </a:xfrm>
          <a:prstGeom prst="triangle">
            <a:avLst/>
          </a:prstGeom>
          <a:solidFill>
            <a:srgbClr val="0070C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8572" tIns="38572" rIns="38572" bIns="38572" numCol="1" spcCol="1270" anchor="ctr" anchorCtr="0">
            <a:noAutofit/>
          </a:bodyPr>
          <a:lstStyle/>
          <a:p>
            <a:pPr algn="ctr" defTabSz="889000">
              <a:spcBef>
                <a:spcPct val="0"/>
              </a:spcBef>
            </a:pPr>
            <a:endParaRPr lang="zh-CN" altLang="en-US" sz="2000" b="1" dirty="0">
              <a:solidFill>
                <a:schemeClr val="bg1"/>
              </a:solidFill>
              <a:latin typeface="DFKai-SB" panose="03000509000000000000" pitchFamily="65" charset="-120"/>
              <a:ea typeface="DFKai-SB" panose="03000509000000000000" pitchFamily="65" charset="-120"/>
            </a:endParaRPr>
          </a:p>
        </p:txBody>
      </p:sp>
      <p:sp>
        <p:nvSpPr>
          <p:cNvPr id="9" name="文本框 8"/>
          <p:cNvSpPr txBox="1"/>
          <p:nvPr/>
        </p:nvSpPr>
        <p:spPr>
          <a:xfrm>
            <a:off x="5429466" y="3896152"/>
            <a:ext cx="1592438" cy="954107"/>
          </a:xfrm>
          <a:prstGeom prst="rect">
            <a:avLst/>
          </a:prstGeom>
          <a:noFill/>
        </p:spPr>
        <p:txBody>
          <a:bodyPr wrap="square" rtlCol="0">
            <a:spAutoFit/>
          </a:bodyPr>
          <a:lstStyle/>
          <a:p>
            <a:pPr algn="ctr"/>
            <a:r>
              <a:rPr lang="zh-CN" altLang="en-US" sz="2800" dirty="0">
                <a:solidFill>
                  <a:schemeClr val="bg1"/>
                </a:solidFill>
                <a:latin typeface="DFKai-SB" panose="03000509000000000000" pitchFamily="65" charset="-120"/>
                <a:ea typeface="DFKai-SB" panose="03000509000000000000" pitchFamily="65" charset="-120"/>
              </a:rPr>
              <a:t>可持</a:t>
            </a:r>
            <a:endParaRPr lang="en-US" altLang="zh-CN" sz="2800" dirty="0">
              <a:solidFill>
                <a:schemeClr val="bg1"/>
              </a:solidFill>
              <a:latin typeface="DFKai-SB" panose="03000509000000000000" pitchFamily="65" charset="-120"/>
              <a:ea typeface="DFKai-SB" panose="03000509000000000000" pitchFamily="65" charset="-120"/>
            </a:endParaRPr>
          </a:p>
          <a:p>
            <a:pPr algn="ctr"/>
            <a:r>
              <a:rPr lang="zh-CN" altLang="en-US" sz="2800" dirty="0">
                <a:solidFill>
                  <a:schemeClr val="bg1"/>
                </a:solidFill>
                <a:latin typeface="DFKai-SB" panose="03000509000000000000" pitchFamily="65" charset="-120"/>
                <a:ea typeface="DFKai-SB" panose="03000509000000000000" pitchFamily="65" charset="-120"/>
              </a:rPr>
              <a:t>續發展</a:t>
            </a:r>
          </a:p>
        </p:txBody>
      </p:sp>
      <p:cxnSp>
        <p:nvCxnSpPr>
          <p:cNvPr id="10" name="直接箭头连接符 9"/>
          <p:cNvCxnSpPr/>
          <p:nvPr/>
        </p:nvCxnSpPr>
        <p:spPr>
          <a:xfrm flipV="1">
            <a:off x="3044863" y="3018536"/>
            <a:ext cx="1474822" cy="1952512"/>
          </a:xfrm>
          <a:prstGeom prst="straightConnector1">
            <a:avLst/>
          </a:prstGeom>
          <a:ln w="25400">
            <a:solidFill>
              <a:srgbClr val="FFC000"/>
            </a:solidFill>
            <a:tailEnd type="triangle" w="lg" len="lg"/>
          </a:ln>
        </p:spPr>
        <p:style>
          <a:lnRef idx="3">
            <a:schemeClr val="accent2"/>
          </a:lnRef>
          <a:fillRef idx="0">
            <a:schemeClr val="accent2"/>
          </a:fillRef>
          <a:effectRef idx="2">
            <a:schemeClr val="accent2"/>
          </a:effectRef>
          <a:fontRef idx="minor">
            <a:schemeClr val="tx1"/>
          </a:fontRef>
        </p:style>
      </p:cxnSp>
      <p:cxnSp>
        <p:nvCxnSpPr>
          <p:cNvPr id="11" name="直接箭头连接符 10"/>
          <p:cNvCxnSpPr/>
          <p:nvPr/>
        </p:nvCxnSpPr>
        <p:spPr>
          <a:xfrm flipH="1">
            <a:off x="3197476" y="3095058"/>
            <a:ext cx="1428976" cy="1945737"/>
          </a:xfrm>
          <a:prstGeom prst="straightConnector1">
            <a:avLst/>
          </a:prstGeom>
          <a:ln w="25400">
            <a:tailEnd type="triangle" w="lg" len="lg"/>
          </a:ln>
        </p:spPr>
        <p:style>
          <a:lnRef idx="3">
            <a:schemeClr val="accent6"/>
          </a:lnRef>
          <a:fillRef idx="0">
            <a:schemeClr val="accent6"/>
          </a:fillRef>
          <a:effectRef idx="2">
            <a:schemeClr val="accent6"/>
          </a:effectRef>
          <a:fontRef idx="minor">
            <a:schemeClr val="tx1"/>
          </a:fontRef>
        </p:style>
      </p:cxnSp>
      <p:cxnSp>
        <p:nvCxnSpPr>
          <p:cNvPr id="12" name="直接箭头连接符 11"/>
          <p:cNvCxnSpPr/>
          <p:nvPr/>
        </p:nvCxnSpPr>
        <p:spPr>
          <a:xfrm>
            <a:off x="7752387" y="2782403"/>
            <a:ext cx="1331013" cy="2128529"/>
          </a:xfrm>
          <a:prstGeom prst="straightConnector1">
            <a:avLst/>
          </a:prstGeom>
          <a:ln w="25400">
            <a:solidFill>
              <a:srgbClr val="FF0000"/>
            </a:solidFill>
            <a:tailEnd type="triangle" w="lg" len="lg"/>
          </a:ln>
        </p:spPr>
        <p:style>
          <a:lnRef idx="3">
            <a:schemeClr val="accent2"/>
          </a:lnRef>
          <a:fillRef idx="0">
            <a:schemeClr val="accent2"/>
          </a:fillRef>
          <a:effectRef idx="2">
            <a:schemeClr val="accent2"/>
          </a:effectRef>
          <a:fontRef idx="minor">
            <a:schemeClr val="tx1"/>
          </a:fontRef>
        </p:style>
      </p:cxnSp>
      <p:cxnSp>
        <p:nvCxnSpPr>
          <p:cNvPr id="13" name="直接箭头连接符 12"/>
          <p:cNvCxnSpPr/>
          <p:nvPr/>
        </p:nvCxnSpPr>
        <p:spPr>
          <a:xfrm flipH="1">
            <a:off x="4545477" y="5609172"/>
            <a:ext cx="3175382" cy="420"/>
          </a:xfrm>
          <a:prstGeom prst="straightConnector1">
            <a:avLst/>
          </a:prstGeom>
          <a:ln w="25400">
            <a:solidFill>
              <a:srgbClr val="00B050"/>
            </a:solidFill>
            <a:tailEnd type="triangle" w="lg" len="lg"/>
          </a:ln>
        </p:spPr>
        <p:style>
          <a:lnRef idx="3">
            <a:schemeClr val="accent2"/>
          </a:lnRef>
          <a:fillRef idx="0">
            <a:schemeClr val="accent2"/>
          </a:fillRef>
          <a:effectRef idx="2">
            <a:schemeClr val="accent2"/>
          </a:effectRef>
          <a:fontRef idx="minor">
            <a:schemeClr val="tx1"/>
          </a:fontRef>
        </p:style>
      </p:cxnSp>
      <p:cxnSp>
        <p:nvCxnSpPr>
          <p:cNvPr id="14" name="直接箭头连接符 13"/>
          <p:cNvCxnSpPr/>
          <p:nvPr/>
        </p:nvCxnSpPr>
        <p:spPr>
          <a:xfrm flipV="1">
            <a:off x="4567212" y="5462050"/>
            <a:ext cx="3338192" cy="10842"/>
          </a:xfrm>
          <a:prstGeom prst="straightConnector1">
            <a:avLst/>
          </a:prstGeom>
          <a:ln w="25400">
            <a:solidFill>
              <a:srgbClr val="FFC000"/>
            </a:solidFill>
            <a:tailEnd type="triangle" w="lg" len="lg"/>
          </a:ln>
        </p:spPr>
        <p:style>
          <a:lnRef idx="3">
            <a:schemeClr val="accent6"/>
          </a:lnRef>
          <a:fillRef idx="0">
            <a:schemeClr val="accent6"/>
          </a:fillRef>
          <a:effectRef idx="2">
            <a:schemeClr val="accent6"/>
          </a:effectRef>
          <a:fontRef idx="minor">
            <a:schemeClr val="tx1"/>
          </a:fontRef>
        </p:style>
      </p:cxnSp>
      <p:cxnSp>
        <p:nvCxnSpPr>
          <p:cNvPr id="15" name="直接箭头连接符 14"/>
          <p:cNvCxnSpPr/>
          <p:nvPr/>
        </p:nvCxnSpPr>
        <p:spPr>
          <a:xfrm flipH="1" flipV="1">
            <a:off x="7673977" y="2934415"/>
            <a:ext cx="1220397" cy="1954055"/>
          </a:xfrm>
          <a:prstGeom prst="straightConnector1">
            <a:avLst/>
          </a:prstGeom>
          <a:ln w="25400">
            <a:solidFill>
              <a:srgbClr val="00B050"/>
            </a:solidFill>
            <a:tailEnd type="triangle" w="lg" len="lg"/>
          </a:ln>
        </p:spPr>
        <p:style>
          <a:lnRef idx="3">
            <a:schemeClr val="accent6"/>
          </a:lnRef>
          <a:fillRef idx="0">
            <a:schemeClr val="accent6"/>
          </a:fillRef>
          <a:effectRef idx="2">
            <a:schemeClr val="accent6"/>
          </a:effectRef>
          <a:fontRef idx="minor">
            <a:schemeClr val="tx1"/>
          </a:fontRef>
        </p:style>
      </p:cxnSp>
      <p:sp>
        <p:nvSpPr>
          <p:cNvPr id="16" name="矩形 15"/>
          <p:cNvSpPr/>
          <p:nvPr/>
        </p:nvSpPr>
        <p:spPr>
          <a:xfrm rot="3484803">
            <a:off x="7209507" y="3663674"/>
            <a:ext cx="3029365" cy="3823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solidFill>
                  <a:schemeClr val="tx1"/>
                </a:solidFill>
                <a:latin typeface="DFKai-SB" panose="03000509000000000000" pitchFamily="65" charset="-120"/>
                <a:ea typeface="DFKai-SB" panose="03000509000000000000" pitchFamily="65" charset="-120"/>
              </a:rPr>
              <a:t>修復生態、保護環境</a:t>
            </a:r>
          </a:p>
        </p:txBody>
      </p:sp>
      <p:sp>
        <p:nvSpPr>
          <p:cNvPr id="17" name="矩形 16"/>
          <p:cNvSpPr/>
          <p:nvPr/>
        </p:nvSpPr>
        <p:spPr>
          <a:xfrm rot="18410580">
            <a:off x="2024899" y="3553044"/>
            <a:ext cx="3106442" cy="3761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400" dirty="0">
                <a:solidFill>
                  <a:schemeClr val="tx1"/>
                </a:solidFill>
                <a:latin typeface="DFKai-SB" panose="03000509000000000000" pitchFamily="65" charset="-120"/>
                <a:ea typeface="DFKai-SB" panose="03000509000000000000" pitchFamily="65" charset="-120"/>
              </a:rPr>
              <a:t>回饋財富和保障公平</a:t>
            </a:r>
          </a:p>
        </p:txBody>
      </p:sp>
      <p:sp>
        <p:nvSpPr>
          <p:cNvPr id="18" name="矩形 17"/>
          <p:cNvSpPr/>
          <p:nvPr/>
        </p:nvSpPr>
        <p:spPr>
          <a:xfrm rot="3444029">
            <a:off x="6635072" y="3931963"/>
            <a:ext cx="3076458" cy="3201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solidFill>
                  <a:schemeClr val="tx1"/>
                </a:solidFill>
                <a:latin typeface="DFKai-SB" panose="03000509000000000000" pitchFamily="65" charset="-120"/>
                <a:ea typeface="DFKai-SB" panose="03000509000000000000" pitchFamily="65" charset="-120"/>
              </a:rPr>
              <a:t>提供良好生態環境</a:t>
            </a:r>
          </a:p>
        </p:txBody>
      </p:sp>
      <p:sp>
        <p:nvSpPr>
          <p:cNvPr id="19" name="矩形 18"/>
          <p:cNvSpPr/>
          <p:nvPr/>
        </p:nvSpPr>
        <p:spPr>
          <a:xfrm>
            <a:off x="4659985" y="5705304"/>
            <a:ext cx="3644366" cy="3754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solidFill>
                  <a:schemeClr val="tx1"/>
                </a:solidFill>
                <a:latin typeface="DFKai-SB" panose="03000509000000000000" pitchFamily="65" charset="-120"/>
                <a:ea typeface="DFKai-SB" panose="03000509000000000000" pitchFamily="65" charset="-120"/>
              </a:rPr>
              <a:t>供給資源、降解污染</a:t>
            </a:r>
          </a:p>
        </p:txBody>
      </p:sp>
      <p:sp>
        <p:nvSpPr>
          <p:cNvPr id="20" name="矩形 19"/>
          <p:cNvSpPr/>
          <p:nvPr/>
        </p:nvSpPr>
        <p:spPr>
          <a:xfrm>
            <a:off x="4851113" y="5018116"/>
            <a:ext cx="2876539" cy="39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solidFill>
                  <a:schemeClr val="tx1"/>
                </a:solidFill>
                <a:latin typeface="DFKai-SB" panose="03000509000000000000" pitchFamily="65" charset="-120"/>
                <a:ea typeface="DFKai-SB" panose="03000509000000000000" pitchFamily="65" charset="-120"/>
              </a:rPr>
              <a:t>提供治理資金設備</a:t>
            </a:r>
          </a:p>
        </p:txBody>
      </p:sp>
      <p:sp>
        <p:nvSpPr>
          <p:cNvPr id="21" name="矩形 20"/>
          <p:cNvSpPr/>
          <p:nvPr/>
        </p:nvSpPr>
        <p:spPr>
          <a:xfrm rot="18355695">
            <a:off x="2635386" y="3920604"/>
            <a:ext cx="3159451" cy="2946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solidFill>
                  <a:schemeClr val="tx1"/>
                </a:solidFill>
                <a:latin typeface="DFKai-SB" panose="03000509000000000000" pitchFamily="65" charset="-120"/>
                <a:ea typeface="DFKai-SB" panose="03000509000000000000" pitchFamily="65" charset="-120"/>
              </a:rPr>
              <a:t>提供勞動力、科技等</a:t>
            </a:r>
          </a:p>
        </p:txBody>
      </p:sp>
      <p:sp>
        <p:nvSpPr>
          <p:cNvPr id="24" name="任意多边形: 形状 5"/>
          <p:cNvSpPr/>
          <p:nvPr/>
        </p:nvSpPr>
        <p:spPr>
          <a:xfrm>
            <a:off x="2844011" y="249994"/>
            <a:ext cx="6435323" cy="6180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90000"/>
              </a:lnSpc>
              <a:spcAft>
                <a:spcPct val="35000"/>
              </a:spcAft>
              <a:defRPr/>
            </a:pPr>
            <a:r>
              <a:rPr lang="zh-CN" altLang="en-US" sz="4000" b="1" dirty="0" smtClean="0">
                <a:solidFill>
                  <a:srgbClr val="FFFFFF"/>
                </a:solidFill>
                <a:latin typeface="DFKai-SB" panose="03000509000000000000" pitchFamily="65" charset="-120"/>
                <a:ea typeface="DFKai-SB" panose="03000509000000000000" pitchFamily="65" charset="-120"/>
              </a:rPr>
              <a:t>可</a:t>
            </a:r>
            <a:r>
              <a:rPr lang="zh-CN" altLang="en-US" sz="4000" b="1" dirty="0">
                <a:solidFill>
                  <a:srgbClr val="FFFFFF"/>
                </a:solidFill>
                <a:latin typeface="DFKai-SB" panose="03000509000000000000" pitchFamily="65" charset="-120"/>
                <a:ea typeface="DFKai-SB" panose="03000509000000000000" pitchFamily="65" charset="-120"/>
              </a:rPr>
              <a:t>持續</a:t>
            </a:r>
            <a:r>
              <a:rPr lang="zh-CN" altLang="en-US" sz="4000" b="1" dirty="0" smtClean="0">
                <a:solidFill>
                  <a:srgbClr val="FFFFFF"/>
                </a:solidFill>
                <a:latin typeface="DFKai-SB" panose="03000509000000000000" pitchFamily="65" charset="-120"/>
                <a:ea typeface="DFKai-SB" panose="03000509000000000000" pitchFamily="65" charset="-120"/>
              </a:rPr>
              <a:t>發展</a:t>
            </a:r>
            <a:r>
              <a:rPr lang="zh-TW" altLang="en-US" sz="4000" b="1" dirty="0" smtClean="0">
                <a:solidFill>
                  <a:srgbClr val="FFFFFF"/>
                </a:solidFill>
                <a:latin typeface="DFKai-SB" panose="03000509000000000000" pitchFamily="65" charset="-120"/>
                <a:ea typeface="DFKai-SB" panose="03000509000000000000" pitchFamily="65" charset="-120"/>
              </a:rPr>
              <a:t>的理念</a:t>
            </a:r>
            <a:endParaRPr lang="zh-CN" altLang="en-US" sz="4000" b="1" strike="sngStrike" dirty="0">
              <a:solidFill>
                <a:srgbClr val="FF0000"/>
              </a:solidFill>
              <a:latin typeface="DFKai-SB" panose="03000509000000000000" pitchFamily="65" charset="-120"/>
              <a:ea typeface="DFKai-SB" panose="03000509000000000000" pitchFamily="65" charset="-120"/>
            </a:endParaRPr>
          </a:p>
        </p:txBody>
      </p:sp>
    </p:spTree>
    <p:extLst>
      <p:ext uri="{BB962C8B-B14F-4D97-AF65-F5344CB8AC3E}">
        <p14:creationId xmlns:p14="http://schemas.microsoft.com/office/powerpoint/2010/main" val="393246057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内容占位符 2"/>
          <p:cNvSpPr>
            <a:spLocks noGrp="1"/>
          </p:cNvSpPr>
          <p:nvPr/>
        </p:nvSpPr>
        <p:spPr>
          <a:xfrm>
            <a:off x="519709" y="1057614"/>
            <a:ext cx="8104081" cy="2092881"/>
          </a:xfrm>
          <a:prstGeom prst="rect">
            <a:avLst/>
          </a:prstGeom>
          <a:solidFill>
            <a:schemeClr val="accent2">
              <a:lumMod val="20000"/>
              <a:lumOff val="80000"/>
            </a:schemeClr>
          </a:solidFill>
          <a:ln w="38100">
            <a:solidFill>
              <a:srgbClr val="C00000"/>
            </a:solidFill>
          </a:ln>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zh-CN" altLang="en-US" sz="2600" dirty="0" smtClean="0">
                <a:latin typeface="Times New Roman" panose="02020603050405020304" pitchFamily="18" charset="0"/>
                <a:ea typeface="DFKai-SB" panose="03000509000000000000" pitchFamily="65" charset="-120"/>
                <a:cs typeface="Times New Roman" panose="02020603050405020304" pitchFamily="18" charset="0"/>
              </a:rPr>
              <a:t>國</a:t>
            </a:r>
            <a:r>
              <a:rPr lang="zh-TW" altLang="en-US" sz="2600" dirty="0" smtClean="0">
                <a:latin typeface="Times New Roman" panose="02020603050405020304" pitchFamily="18" charset="0"/>
                <a:ea typeface="DFKai-SB" panose="03000509000000000000" pitchFamily="65" charset="-120"/>
                <a:cs typeface="Times New Roman" panose="02020603050405020304" pitchFamily="18" charset="0"/>
              </a:rPr>
              <a:t>家</a:t>
            </a:r>
            <a:r>
              <a:rPr lang="zh-CN" altLang="en-US" sz="2600" dirty="0" smtClean="0">
                <a:latin typeface="Times New Roman" panose="02020603050405020304" pitchFamily="18" charset="0"/>
                <a:ea typeface="DFKai-SB" panose="03000509000000000000" pitchFamily="65" charset="-120"/>
                <a:cs typeface="Times New Roman" panose="02020603050405020304" pitchFamily="18" charset="0"/>
              </a:rPr>
              <a:t>河北省</a:t>
            </a:r>
            <a:r>
              <a:rPr lang="zh-CN" altLang="en-US" sz="2600" dirty="0">
                <a:latin typeface="Times New Roman" panose="02020603050405020304" pitchFamily="18" charset="0"/>
                <a:ea typeface="DFKai-SB" panose="03000509000000000000" pitchFamily="65" charset="-120"/>
                <a:cs typeface="Times New Roman" panose="02020603050405020304" pitchFamily="18" charset="0"/>
              </a:rPr>
              <a:t>塞罕壩地處內蒙古高原東南緣，曾</a:t>
            </a:r>
            <a:r>
              <a:rPr lang="zh-CN" altLang="en-US" sz="2600" dirty="0" smtClean="0">
                <a:latin typeface="Times New Roman" panose="02020603050405020304" pitchFamily="18" charset="0"/>
                <a:ea typeface="DFKai-SB" panose="03000509000000000000" pitchFamily="65" charset="-120"/>
                <a:cs typeface="Times New Roman" panose="02020603050405020304" pitchFamily="18" charset="0"/>
              </a:rPr>
              <a:t>是皇帝</a:t>
            </a:r>
            <a:r>
              <a:rPr lang="zh-CN" altLang="en-US" sz="2600" dirty="0">
                <a:latin typeface="Times New Roman" panose="02020603050405020304" pitchFamily="18" charset="0"/>
                <a:ea typeface="DFKai-SB" panose="03000509000000000000" pitchFamily="65" charset="-120"/>
                <a:cs typeface="Times New Roman" panose="02020603050405020304" pitchFamily="18" charset="0"/>
              </a:rPr>
              <a:t>狩獵之</a:t>
            </a:r>
            <a:r>
              <a:rPr lang="zh-CN" altLang="en-US" sz="2600" dirty="0" smtClean="0">
                <a:latin typeface="Times New Roman" panose="02020603050405020304" pitchFamily="18" charset="0"/>
                <a:ea typeface="DFKai-SB" panose="03000509000000000000" pitchFamily="65" charset="-120"/>
                <a:cs typeface="Times New Roman" panose="02020603050405020304" pitchFamily="18" charset="0"/>
              </a:rPr>
              <a:t>所 </a:t>
            </a:r>
            <a:r>
              <a:rPr lang="zh-CN" altLang="en-US" sz="2600" dirty="0">
                <a:latin typeface="Times New Roman" panose="02020603050405020304" pitchFamily="18" charset="0"/>
                <a:ea typeface="DFKai-SB" panose="03000509000000000000" pitchFamily="65" charset="-120"/>
                <a:cs typeface="Times New Roman" panose="02020603050405020304" pitchFamily="18" charset="0"/>
              </a:rPr>
              <a:t>，上世紀</a:t>
            </a:r>
            <a:r>
              <a:rPr lang="en-US" altLang="zh-CN" sz="2600" dirty="0">
                <a:latin typeface="Times New Roman" panose="02020603050405020304" pitchFamily="18" charset="0"/>
                <a:ea typeface="DFKai-SB" panose="03000509000000000000" pitchFamily="65" charset="-120"/>
                <a:cs typeface="Times New Roman" panose="02020603050405020304" pitchFamily="18" charset="0"/>
              </a:rPr>
              <a:t>60</a:t>
            </a:r>
            <a:r>
              <a:rPr lang="zh-CN" altLang="en-US" sz="2600" dirty="0">
                <a:latin typeface="Times New Roman" panose="02020603050405020304" pitchFamily="18" charset="0"/>
                <a:ea typeface="DFKai-SB" panose="03000509000000000000" pitchFamily="65" charset="-120"/>
                <a:cs typeface="Times New Roman" panose="02020603050405020304" pitchFamily="18" charset="0"/>
              </a:rPr>
              <a:t>年代前，集高寒、高海拔、大風、沙化、少雨五種極端環境於一體，自然環境十分惡劣，人們的生活異常艱難</a:t>
            </a:r>
            <a:r>
              <a:rPr lang="zh-CN" altLang="en-US" sz="2600" dirty="0" smtClean="0">
                <a:latin typeface="Times New Roman" panose="02020603050405020304" pitchFamily="18" charset="0"/>
                <a:ea typeface="DFKai-SB" panose="03000509000000000000" pitchFamily="65" charset="-120"/>
                <a:cs typeface="Times New Roman" panose="02020603050405020304" pitchFamily="18" charset="0"/>
              </a:rPr>
              <a:t>。</a:t>
            </a:r>
            <a:r>
              <a:rPr lang="zh-TW" altLang="en-US" sz="2600" dirty="0" smtClean="0">
                <a:latin typeface="Times New Roman" panose="02020603050405020304" pitchFamily="18" charset="0"/>
                <a:ea typeface="DFKai-SB" panose="03000509000000000000" pitchFamily="65" charset="-120"/>
                <a:cs typeface="Times New Roman" panose="02020603050405020304" pitchFamily="18" charset="0"/>
              </a:rPr>
              <a:t>當地的</a:t>
            </a:r>
            <a:r>
              <a:rPr lang="zh-TW" altLang="en-US" sz="2600" dirty="0">
                <a:latin typeface="Times New Roman" panose="02020603050405020304" pitchFamily="18" charset="0"/>
                <a:ea typeface="DFKai-SB" panose="03000509000000000000" pitchFamily="65" charset="-120"/>
                <a:cs typeface="Times New Roman" panose="02020603050405020304" pitchFamily="18" charset="0"/>
              </a:rPr>
              <a:t>發展是如何將經濟、社會和環境統一</a:t>
            </a:r>
            <a:r>
              <a:rPr lang="zh-TW" altLang="en-US" sz="2600" dirty="0" smtClean="0">
                <a:latin typeface="Times New Roman" panose="02020603050405020304" pitchFamily="18" charset="0"/>
                <a:ea typeface="DFKai-SB" panose="03000509000000000000" pitchFamily="65" charset="-120"/>
                <a:cs typeface="Times New Roman" panose="02020603050405020304" pitchFamily="18" charset="0"/>
              </a:rPr>
              <a:t>起來，以克服上述困難？</a:t>
            </a:r>
            <a:endParaRPr lang="en-US" altLang="zh-CN" sz="2600" dirty="0" smtClean="0">
              <a:latin typeface="Times New Roman" panose="02020603050405020304" pitchFamily="18" charset="0"/>
              <a:ea typeface="DFKai-SB" panose="03000509000000000000" pitchFamily="65" charset="-120"/>
              <a:cs typeface="Times New Roman" panose="02020603050405020304" pitchFamily="18" charset="0"/>
            </a:endParaRPr>
          </a:p>
        </p:txBody>
      </p:sp>
      <p:grpSp>
        <p:nvGrpSpPr>
          <p:cNvPr id="27" name="组合 26"/>
          <p:cNvGrpSpPr>
            <a:grpSpLocks noChangeAspect="1"/>
          </p:cNvGrpSpPr>
          <p:nvPr/>
        </p:nvGrpSpPr>
        <p:grpSpPr>
          <a:xfrm flipH="1">
            <a:off x="161547" y="736674"/>
            <a:ext cx="540000" cy="540000"/>
            <a:chOff x="5195979" y="428797"/>
            <a:chExt cx="927463" cy="927463"/>
          </a:xfrm>
        </p:grpSpPr>
        <p:sp>
          <p:nvSpPr>
            <p:cNvPr id="28" name="椭圆 27"/>
            <p:cNvSpPr/>
            <p:nvPr/>
          </p:nvSpPr>
          <p:spPr>
            <a:xfrm>
              <a:off x="5195979" y="428797"/>
              <a:ext cx="927463" cy="927463"/>
            </a:xfrm>
            <a:prstGeom prst="ellipse">
              <a:avLst/>
            </a:prstGeom>
            <a:solidFill>
              <a:srgbClr val="C00000">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29" name="组合 28"/>
            <p:cNvGrpSpPr/>
            <p:nvPr/>
          </p:nvGrpSpPr>
          <p:grpSpPr>
            <a:xfrm>
              <a:off x="5235042" y="460898"/>
              <a:ext cx="876427" cy="882962"/>
              <a:chOff x="6130069" y="1975983"/>
              <a:chExt cx="876427" cy="882962"/>
            </a:xfrm>
          </p:grpSpPr>
          <p:sp>
            <p:nvSpPr>
              <p:cNvPr id="32" name="Freeform 16"/>
              <p:cNvSpPr/>
              <p:nvPr/>
            </p:nvSpPr>
            <p:spPr bwMode="auto">
              <a:xfrm>
                <a:off x="6138783" y="1991232"/>
                <a:ext cx="867713" cy="867713"/>
              </a:xfrm>
              <a:custGeom>
                <a:avLst/>
                <a:gdLst>
                  <a:gd name="T0" fmla="*/ 40 w 80"/>
                  <a:gd name="T1" fmla="*/ 80 h 80"/>
                  <a:gd name="T2" fmla="*/ 80 w 80"/>
                  <a:gd name="T3" fmla="*/ 40 h 80"/>
                  <a:gd name="T4" fmla="*/ 40 w 80"/>
                  <a:gd name="T5" fmla="*/ 0 h 80"/>
                  <a:gd name="T6" fmla="*/ 0 w 80"/>
                  <a:gd name="T7" fmla="*/ 40 h 80"/>
                  <a:gd name="T8" fmla="*/ 3 w 80"/>
                  <a:gd name="T9" fmla="*/ 55 h 80"/>
                  <a:gd name="T10" fmla="*/ 7 w 80"/>
                  <a:gd name="T11" fmla="*/ 62 h 80"/>
                  <a:gd name="T12" fmla="*/ 4 w 80"/>
                  <a:gd name="T13" fmla="*/ 76 h 80"/>
                  <a:gd name="T14" fmla="*/ 18 w 80"/>
                  <a:gd name="T15" fmla="*/ 73 h 80"/>
                  <a:gd name="T16" fmla="*/ 25 w 80"/>
                  <a:gd name="T17" fmla="*/ 77 h 80"/>
                  <a:gd name="T18" fmla="*/ 40 w 80"/>
                  <a:gd name="T19"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80">
                    <a:moveTo>
                      <a:pt x="40" y="80"/>
                    </a:moveTo>
                    <a:cubicBezTo>
                      <a:pt x="62" y="80"/>
                      <a:pt x="80" y="62"/>
                      <a:pt x="80" y="40"/>
                    </a:cubicBezTo>
                    <a:cubicBezTo>
                      <a:pt x="80" y="18"/>
                      <a:pt x="62" y="0"/>
                      <a:pt x="40" y="0"/>
                    </a:cubicBezTo>
                    <a:cubicBezTo>
                      <a:pt x="18" y="0"/>
                      <a:pt x="0" y="18"/>
                      <a:pt x="0" y="40"/>
                    </a:cubicBezTo>
                    <a:cubicBezTo>
                      <a:pt x="0" y="45"/>
                      <a:pt x="1" y="51"/>
                      <a:pt x="3" y="55"/>
                    </a:cubicBezTo>
                    <a:cubicBezTo>
                      <a:pt x="4" y="58"/>
                      <a:pt x="5" y="60"/>
                      <a:pt x="7" y="62"/>
                    </a:cubicBezTo>
                    <a:cubicBezTo>
                      <a:pt x="7" y="63"/>
                      <a:pt x="6" y="68"/>
                      <a:pt x="4" y="76"/>
                    </a:cubicBezTo>
                    <a:cubicBezTo>
                      <a:pt x="12" y="74"/>
                      <a:pt x="17" y="73"/>
                      <a:pt x="18" y="73"/>
                    </a:cubicBezTo>
                    <a:cubicBezTo>
                      <a:pt x="20" y="75"/>
                      <a:pt x="22" y="76"/>
                      <a:pt x="25" y="77"/>
                    </a:cubicBezTo>
                    <a:cubicBezTo>
                      <a:pt x="29" y="79"/>
                      <a:pt x="35" y="80"/>
                      <a:pt x="40" y="80"/>
                    </a:cubicBezTo>
                    <a:close/>
                  </a:path>
                </a:pathLst>
              </a:custGeom>
              <a:solidFill>
                <a:srgbClr val="826118"/>
              </a:solidFill>
              <a:ln w="15875" cap="flat">
                <a:noFill/>
                <a:prstDash val="solid"/>
                <a:round/>
              </a:ln>
            </p:spPr>
            <p:txBody>
              <a:bodyPr vert="horz" wrap="square" lIns="91440" tIns="45720" rIns="91440" bIns="45720" numCol="1" anchor="t" anchorCtr="0" compatLnSpc="1"/>
              <a:lstStyle/>
              <a:p>
                <a:endParaRPr lang="zh-CN" altLang="en-US" dirty="0"/>
              </a:p>
            </p:txBody>
          </p:sp>
          <p:sp>
            <p:nvSpPr>
              <p:cNvPr id="33" name="Freeform 16"/>
              <p:cNvSpPr/>
              <p:nvPr/>
            </p:nvSpPr>
            <p:spPr bwMode="auto">
              <a:xfrm>
                <a:off x="6130069" y="1975983"/>
                <a:ext cx="867712" cy="867711"/>
              </a:xfrm>
              <a:custGeom>
                <a:avLst/>
                <a:gdLst>
                  <a:gd name="T0" fmla="*/ 40 w 80"/>
                  <a:gd name="T1" fmla="*/ 80 h 80"/>
                  <a:gd name="T2" fmla="*/ 80 w 80"/>
                  <a:gd name="T3" fmla="*/ 40 h 80"/>
                  <a:gd name="T4" fmla="*/ 40 w 80"/>
                  <a:gd name="T5" fmla="*/ 0 h 80"/>
                  <a:gd name="T6" fmla="*/ 0 w 80"/>
                  <a:gd name="T7" fmla="*/ 40 h 80"/>
                  <a:gd name="T8" fmla="*/ 3 w 80"/>
                  <a:gd name="T9" fmla="*/ 55 h 80"/>
                  <a:gd name="T10" fmla="*/ 7 w 80"/>
                  <a:gd name="T11" fmla="*/ 62 h 80"/>
                  <a:gd name="T12" fmla="*/ 4 w 80"/>
                  <a:gd name="T13" fmla="*/ 76 h 80"/>
                  <a:gd name="T14" fmla="*/ 18 w 80"/>
                  <a:gd name="T15" fmla="*/ 73 h 80"/>
                  <a:gd name="T16" fmla="*/ 25 w 80"/>
                  <a:gd name="T17" fmla="*/ 77 h 80"/>
                  <a:gd name="T18" fmla="*/ 40 w 80"/>
                  <a:gd name="T19"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80">
                    <a:moveTo>
                      <a:pt x="40" y="80"/>
                    </a:moveTo>
                    <a:cubicBezTo>
                      <a:pt x="62" y="80"/>
                      <a:pt x="80" y="62"/>
                      <a:pt x="80" y="40"/>
                    </a:cubicBezTo>
                    <a:cubicBezTo>
                      <a:pt x="80" y="18"/>
                      <a:pt x="62" y="0"/>
                      <a:pt x="40" y="0"/>
                    </a:cubicBezTo>
                    <a:cubicBezTo>
                      <a:pt x="18" y="0"/>
                      <a:pt x="0" y="18"/>
                      <a:pt x="0" y="40"/>
                    </a:cubicBezTo>
                    <a:cubicBezTo>
                      <a:pt x="0" y="45"/>
                      <a:pt x="1" y="51"/>
                      <a:pt x="3" y="55"/>
                    </a:cubicBezTo>
                    <a:cubicBezTo>
                      <a:pt x="4" y="58"/>
                      <a:pt x="5" y="60"/>
                      <a:pt x="7" y="62"/>
                    </a:cubicBezTo>
                    <a:cubicBezTo>
                      <a:pt x="7" y="63"/>
                      <a:pt x="6" y="68"/>
                      <a:pt x="4" y="76"/>
                    </a:cubicBezTo>
                    <a:cubicBezTo>
                      <a:pt x="12" y="74"/>
                      <a:pt x="17" y="73"/>
                      <a:pt x="18" y="73"/>
                    </a:cubicBezTo>
                    <a:cubicBezTo>
                      <a:pt x="20" y="75"/>
                      <a:pt x="22" y="76"/>
                      <a:pt x="25" y="77"/>
                    </a:cubicBezTo>
                    <a:cubicBezTo>
                      <a:pt x="29" y="79"/>
                      <a:pt x="35" y="80"/>
                      <a:pt x="40" y="80"/>
                    </a:cubicBezTo>
                    <a:close/>
                  </a:path>
                </a:pathLst>
              </a:custGeom>
              <a:solidFill>
                <a:srgbClr val="FF0000"/>
              </a:solidFill>
              <a:ln w="15875" cap="flat">
                <a:noFill/>
                <a:prstDash val="solid"/>
                <a:round/>
              </a:ln>
            </p:spPr>
            <p:txBody>
              <a:bodyPr vert="horz" wrap="square" lIns="91440" tIns="45720" rIns="91440" bIns="45720" numCol="1" anchor="t" anchorCtr="0" compatLnSpc="1"/>
              <a:lstStyle/>
              <a:p>
                <a:endParaRPr lang="zh-CN" altLang="en-US"/>
              </a:p>
            </p:txBody>
          </p:sp>
        </p:grpSp>
        <p:sp>
          <p:nvSpPr>
            <p:cNvPr id="30" name="Freeform 39"/>
            <p:cNvSpPr/>
            <p:nvPr/>
          </p:nvSpPr>
          <p:spPr bwMode="auto">
            <a:xfrm flipH="1">
              <a:off x="5533821" y="626452"/>
              <a:ext cx="276775" cy="369453"/>
            </a:xfrm>
            <a:custGeom>
              <a:avLst/>
              <a:gdLst>
                <a:gd name="T0" fmla="*/ 12 w 24"/>
                <a:gd name="T1" fmla="*/ 32 h 32"/>
                <a:gd name="T2" fmla="*/ 12 w 24"/>
                <a:gd name="T3" fmla="*/ 24 h 32"/>
                <a:gd name="T4" fmla="*/ 24 w 24"/>
                <a:gd name="T5" fmla="*/ 12 h 32"/>
                <a:gd name="T6" fmla="*/ 12 w 24"/>
                <a:gd name="T7" fmla="*/ 0 h 32"/>
                <a:gd name="T8" fmla="*/ 0 w 24"/>
                <a:gd name="T9" fmla="*/ 12 h 32"/>
              </a:gdLst>
              <a:ahLst/>
              <a:cxnLst>
                <a:cxn ang="0">
                  <a:pos x="T0" y="T1"/>
                </a:cxn>
                <a:cxn ang="0">
                  <a:pos x="T2" y="T3"/>
                </a:cxn>
                <a:cxn ang="0">
                  <a:pos x="T4" y="T5"/>
                </a:cxn>
                <a:cxn ang="0">
                  <a:pos x="T6" y="T7"/>
                </a:cxn>
                <a:cxn ang="0">
                  <a:pos x="T8" y="T9"/>
                </a:cxn>
              </a:cxnLst>
              <a:rect l="0" t="0" r="r" b="b"/>
              <a:pathLst>
                <a:path w="24" h="32">
                  <a:moveTo>
                    <a:pt x="12" y="32"/>
                  </a:moveTo>
                  <a:cubicBezTo>
                    <a:pt x="12" y="24"/>
                    <a:pt x="12" y="24"/>
                    <a:pt x="12" y="24"/>
                  </a:cubicBezTo>
                  <a:cubicBezTo>
                    <a:pt x="19" y="24"/>
                    <a:pt x="24" y="19"/>
                    <a:pt x="24" y="12"/>
                  </a:cubicBezTo>
                  <a:cubicBezTo>
                    <a:pt x="24" y="6"/>
                    <a:pt x="19" y="0"/>
                    <a:pt x="12" y="0"/>
                  </a:cubicBezTo>
                  <a:cubicBezTo>
                    <a:pt x="5" y="0"/>
                    <a:pt x="0" y="6"/>
                    <a:pt x="0" y="12"/>
                  </a:cubicBezTo>
                </a:path>
              </a:pathLst>
            </a:custGeom>
            <a:noFill/>
            <a:ln w="58738" cap="rnd">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31" name="Oval 40"/>
            <p:cNvSpPr>
              <a:spLocks noChangeArrowheads="1"/>
            </p:cNvSpPr>
            <p:nvPr/>
          </p:nvSpPr>
          <p:spPr bwMode="auto">
            <a:xfrm>
              <a:off x="5618795" y="1102644"/>
              <a:ext cx="116471" cy="115219"/>
            </a:xfrm>
            <a:prstGeom prst="ellipse">
              <a:avLst/>
            </a:prstGeom>
            <a:solidFill>
              <a:schemeClr val="bg1"/>
            </a:solidFill>
            <a:ln w="9525">
              <a:solidFill>
                <a:schemeClr val="bg1"/>
              </a:solidFill>
              <a:round/>
            </a:ln>
          </p:spPr>
          <p:txBody>
            <a:bodyPr vert="horz" wrap="square" lIns="91440" tIns="45720" rIns="91440" bIns="45720" numCol="1" anchor="t" anchorCtr="0" compatLnSpc="1"/>
            <a:lstStyle/>
            <a:p>
              <a:endParaRPr lang="zh-CN" altLang="en-US"/>
            </a:p>
          </p:txBody>
        </p:sp>
      </p:grpSp>
      <p:pic>
        <p:nvPicPr>
          <p:cNvPr id="7" name="圖片 6">
            <a:hlinkClick r:id="rId3"/>
          </p:cNvPr>
          <p:cNvPicPr>
            <a:picLocks noChangeAspect="1"/>
          </p:cNvPicPr>
          <p:nvPr/>
        </p:nvPicPr>
        <p:blipFill rotWithShape="1">
          <a:blip r:embed="rId4"/>
          <a:srcRect l="13633" t="16720" r="11713" b="4803"/>
          <a:stretch/>
        </p:blipFill>
        <p:spPr>
          <a:xfrm>
            <a:off x="8688130" y="1053645"/>
            <a:ext cx="3280544" cy="1939799"/>
          </a:xfrm>
          <a:prstGeom prst="rect">
            <a:avLst/>
          </a:prstGeom>
        </p:spPr>
      </p:pic>
      <p:sp>
        <p:nvSpPr>
          <p:cNvPr id="37" name="Rectangle 14">
            <a:extLst>
              <a:ext uri="{FF2B5EF4-FFF2-40B4-BE49-F238E27FC236}">
                <a16:creationId xmlns:a16="http://schemas.microsoft.com/office/drawing/2014/main" id="{FF62AD24-3287-4326-9830-2C079B66D931}"/>
              </a:ext>
            </a:extLst>
          </p:cNvPr>
          <p:cNvSpPr/>
          <p:nvPr/>
        </p:nvSpPr>
        <p:spPr>
          <a:xfrm>
            <a:off x="8688130" y="2993444"/>
            <a:ext cx="3280544" cy="369332"/>
          </a:xfrm>
          <a:prstGeom prst="rect">
            <a:avLst/>
          </a:prstGeom>
          <a:ln w="28575">
            <a:solidFill>
              <a:srgbClr val="FF0000"/>
            </a:solidFill>
          </a:ln>
        </p:spPr>
        <p:txBody>
          <a:bodyPr wrap="square">
            <a:spAutoFit/>
          </a:bodyPr>
          <a:lstStyle/>
          <a:p>
            <a:pPr algn="ctr"/>
            <a:r>
              <a:rPr lang="zh-TW" altLang="en-US" b="1" dirty="0">
                <a:solidFill>
                  <a:srgbClr val="FF0000"/>
                </a:solidFill>
                <a:latin typeface="DFKai-SB" panose="03000509000000000000" pitchFamily="65" charset="-120"/>
                <a:ea typeface="DFKai-SB" panose="03000509000000000000" pitchFamily="65" charset="-120"/>
              </a:rPr>
              <a:t>點擊圖像</a:t>
            </a:r>
            <a:r>
              <a:rPr lang="zh-TW" altLang="en-US" b="1" dirty="0" smtClean="0">
                <a:solidFill>
                  <a:srgbClr val="FF0000"/>
                </a:solidFill>
                <a:latin typeface="DFKai-SB" panose="03000509000000000000" pitchFamily="65" charset="-120"/>
                <a:ea typeface="DFKai-SB" panose="03000509000000000000" pitchFamily="65" charset="-120"/>
              </a:rPr>
              <a:t>觀看短片</a:t>
            </a:r>
            <a:endParaRPr lang="en-US" altLang="zh-HK" b="1" dirty="0">
              <a:solidFill>
                <a:srgbClr val="FF0000"/>
              </a:solidFill>
              <a:latin typeface="DFKai-SB" panose="03000509000000000000" pitchFamily="65" charset="-120"/>
              <a:ea typeface="DFKai-SB" panose="03000509000000000000" pitchFamily="65" charset="-120"/>
            </a:endParaRPr>
          </a:p>
        </p:txBody>
      </p:sp>
      <p:sp>
        <p:nvSpPr>
          <p:cNvPr id="9" name="文字方塊 8"/>
          <p:cNvSpPr txBox="1"/>
          <p:nvPr/>
        </p:nvSpPr>
        <p:spPr>
          <a:xfrm>
            <a:off x="455369" y="5876598"/>
            <a:ext cx="6115777" cy="646331"/>
          </a:xfrm>
          <a:prstGeom prst="rect">
            <a:avLst/>
          </a:prstGeom>
          <a:noFill/>
        </p:spPr>
        <p:txBody>
          <a:bodyPr wrap="none" rtlCol="0">
            <a:spAutoFit/>
          </a:bodyPr>
          <a:lstStyle/>
          <a:p>
            <a:r>
              <a:rPr lang="zh-TW" altLang="en-US" sz="1200" dirty="0" smtClean="0">
                <a:latin typeface="Times New Roman" panose="02020603050405020304" pitchFamily="18" charset="0"/>
                <a:ea typeface="標楷體" panose="03000509000000000000" pitchFamily="65" charset="-120"/>
                <a:cs typeface="Times New Roman" panose="02020603050405020304" pitchFamily="18" charset="0"/>
              </a:rPr>
              <a:t>資料來源</a:t>
            </a:r>
            <a:r>
              <a:rPr lang="en-US" altLang="zh-TW" sz="1200" dirty="0">
                <a:latin typeface="Times New Roman" panose="02020603050405020304" pitchFamily="18" charset="0"/>
                <a:ea typeface="標楷體" panose="03000509000000000000" pitchFamily="65" charset="-120"/>
                <a:cs typeface="Times New Roman" panose="02020603050405020304" pitchFamily="18" charset="0"/>
              </a:rPr>
              <a:t>:  </a:t>
            </a:r>
            <a:endParaRPr lang="en-US" altLang="zh-TW" sz="1200" strike="sngStrike"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endParaRPr>
          </a:p>
          <a:p>
            <a:pPr marL="285750" indent="-285750">
              <a:buFont typeface="Arial" panose="020B0604020202020204" pitchFamily="34" charset="0"/>
              <a:buChar char="•"/>
            </a:pPr>
            <a:r>
              <a:rPr lang="zh-TW" altLang="en-US" sz="1200" dirty="0" smtClean="0">
                <a:latin typeface="Times New Roman" panose="02020603050405020304" pitchFamily="18" charset="0"/>
                <a:ea typeface="標楷體" panose="03000509000000000000" pitchFamily="65" charset="-120"/>
                <a:cs typeface="Times New Roman" panose="02020603050405020304" pitchFamily="18" charset="0"/>
              </a:rPr>
              <a:t>人民網 </a:t>
            </a:r>
            <a:r>
              <a:rPr lang="en-US" altLang="zh-TW" sz="1200" dirty="0" smtClean="0">
                <a:latin typeface="Times New Roman" panose="02020603050405020304" pitchFamily="18" charset="0"/>
                <a:cs typeface="Times New Roman" panose="02020603050405020304" pitchFamily="18" charset="0"/>
              </a:rPr>
              <a:t>(</a:t>
            </a:r>
            <a:r>
              <a:rPr lang="en-US" sz="1200" dirty="0" smtClean="0">
                <a:latin typeface="Times New Roman" panose="02020603050405020304" pitchFamily="18" charset="0"/>
                <a:cs typeface="Times New Roman" panose="02020603050405020304" pitchFamily="18" charset="0"/>
              </a:rPr>
              <a:t>http</a:t>
            </a:r>
            <a:r>
              <a:rPr lang="en-US" sz="1200" dirty="0">
                <a:latin typeface="Times New Roman" panose="02020603050405020304" pitchFamily="18" charset="0"/>
                <a:cs typeface="Times New Roman" panose="02020603050405020304" pitchFamily="18" charset="0"/>
              </a:rPr>
              <a:t>://</a:t>
            </a:r>
            <a:r>
              <a:rPr lang="en-US" sz="1200" dirty="0" smtClean="0">
                <a:latin typeface="Times New Roman" panose="02020603050405020304" pitchFamily="18" charset="0"/>
                <a:cs typeface="Times New Roman" panose="02020603050405020304" pitchFamily="18" charset="0"/>
              </a:rPr>
              <a:t>politics.people.com.cn/BIG5/n1/2022/0406/c1001-32392052.html</a:t>
            </a:r>
            <a:r>
              <a:rPr lang="en-US" altLang="zh-TW" sz="1200" dirty="0" smtClean="0">
                <a:latin typeface="Times New Roman" panose="02020603050405020304" pitchFamily="18" charset="0"/>
                <a:cs typeface="Times New Roman" panose="02020603050405020304" pitchFamily="18" charset="0"/>
              </a:rPr>
              <a:t>)</a:t>
            </a:r>
            <a:endParaRPr lang="en-US" sz="1200" dirty="0" smtClean="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1200" dirty="0" smtClean="0">
                <a:latin typeface="Times New Roman" panose="02020603050405020304" pitchFamily="18" charset="0"/>
                <a:cs typeface="Times New Roman" panose="02020603050405020304" pitchFamily="18" charset="0"/>
              </a:rPr>
              <a:t>The China Current (https</a:t>
            </a:r>
            <a:r>
              <a:rPr lang="en-US" sz="1200" dirty="0">
                <a:latin typeface="Times New Roman" panose="02020603050405020304" pitchFamily="18" charset="0"/>
                <a:cs typeface="Times New Roman" panose="02020603050405020304" pitchFamily="18" charset="0"/>
              </a:rPr>
              <a:t>://</a:t>
            </a:r>
            <a:r>
              <a:rPr lang="en-US" sz="1200" dirty="0" smtClean="0">
                <a:latin typeface="Times New Roman" panose="02020603050405020304" pitchFamily="18" charset="0"/>
                <a:cs typeface="Times New Roman" panose="02020603050405020304" pitchFamily="18" charset="0"/>
              </a:rPr>
              <a:t>chinacurrent.com/hk/story/20443/saihanba-national-forest-park)</a:t>
            </a:r>
            <a:endParaRPr lang="en-US" sz="1200" dirty="0">
              <a:latin typeface="Times New Roman" panose="02020603050405020304" pitchFamily="18" charset="0"/>
              <a:cs typeface="Times New Roman" panose="02020603050405020304" pitchFamily="18" charset="0"/>
            </a:endParaRPr>
          </a:p>
        </p:txBody>
      </p:sp>
      <p:sp>
        <p:nvSpPr>
          <p:cNvPr id="35" name="任意多边形: 形状 5"/>
          <p:cNvSpPr/>
          <p:nvPr/>
        </p:nvSpPr>
        <p:spPr>
          <a:xfrm>
            <a:off x="2527463" y="216255"/>
            <a:ext cx="6435323" cy="6180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90000"/>
              </a:lnSpc>
              <a:spcAft>
                <a:spcPct val="35000"/>
              </a:spcAft>
              <a:defRPr/>
            </a:pPr>
            <a:r>
              <a:rPr lang="zh-CN" altLang="en-US" sz="4000" b="1" dirty="0" smtClean="0">
                <a:solidFill>
                  <a:srgbClr val="FFFFFF"/>
                </a:solidFill>
                <a:latin typeface="DFKai-SB" panose="03000509000000000000" pitchFamily="65" charset="-120"/>
                <a:ea typeface="DFKai-SB" panose="03000509000000000000" pitchFamily="65" charset="-120"/>
              </a:rPr>
              <a:t>可</a:t>
            </a:r>
            <a:r>
              <a:rPr lang="zh-CN" altLang="en-US" sz="4000" b="1" dirty="0">
                <a:solidFill>
                  <a:srgbClr val="FFFFFF"/>
                </a:solidFill>
                <a:latin typeface="DFKai-SB" panose="03000509000000000000" pitchFamily="65" charset="-120"/>
                <a:ea typeface="DFKai-SB" panose="03000509000000000000" pitchFamily="65" charset="-120"/>
              </a:rPr>
              <a:t>持續</a:t>
            </a:r>
            <a:r>
              <a:rPr lang="zh-CN" altLang="en-US" sz="4000" b="1" dirty="0" smtClean="0">
                <a:solidFill>
                  <a:srgbClr val="FFFFFF"/>
                </a:solidFill>
                <a:latin typeface="DFKai-SB" panose="03000509000000000000" pitchFamily="65" charset="-120"/>
                <a:ea typeface="DFKai-SB" panose="03000509000000000000" pitchFamily="65" charset="-120"/>
              </a:rPr>
              <a:t>發展</a:t>
            </a:r>
            <a:r>
              <a:rPr lang="zh-TW" altLang="en-US" sz="4000" b="1" dirty="0" smtClean="0">
                <a:solidFill>
                  <a:srgbClr val="FFFFFF"/>
                </a:solidFill>
                <a:latin typeface="DFKai-SB" panose="03000509000000000000" pitchFamily="65" charset="-120"/>
                <a:ea typeface="DFKai-SB" panose="03000509000000000000" pitchFamily="65" charset="-120"/>
              </a:rPr>
              <a:t>的理念</a:t>
            </a:r>
            <a:endParaRPr lang="zh-CN" altLang="en-US" sz="4000" b="1" strike="sngStrike" dirty="0">
              <a:solidFill>
                <a:srgbClr val="FF0000"/>
              </a:solidFill>
              <a:latin typeface="DFKai-SB" panose="03000509000000000000" pitchFamily="65" charset="-120"/>
              <a:ea typeface="DFKai-SB" panose="03000509000000000000" pitchFamily="65" charset="-120"/>
            </a:endParaRPr>
          </a:p>
        </p:txBody>
      </p:sp>
      <p:pic>
        <p:nvPicPr>
          <p:cNvPr id="38" name="Picture 37"/>
          <p:cNvPicPr>
            <a:picLocks noChangeAspect="1"/>
          </p:cNvPicPr>
          <p:nvPr/>
        </p:nvPicPr>
        <p:blipFill>
          <a:blip r:embed="rId5"/>
          <a:stretch>
            <a:fillRect/>
          </a:stretch>
        </p:blipFill>
        <p:spPr>
          <a:xfrm>
            <a:off x="249398" y="202344"/>
            <a:ext cx="1286536" cy="468344"/>
          </a:xfrm>
          <a:prstGeom prst="rect">
            <a:avLst/>
          </a:prstGeom>
        </p:spPr>
      </p:pic>
      <p:sp>
        <p:nvSpPr>
          <p:cNvPr id="18" name="文本框 9"/>
          <p:cNvSpPr txBox="1"/>
          <p:nvPr/>
        </p:nvSpPr>
        <p:spPr>
          <a:xfrm>
            <a:off x="519709" y="3705858"/>
            <a:ext cx="11430420" cy="1938992"/>
          </a:xfrm>
          <a:prstGeom prst="rect">
            <a:avLst/>
          </a:prstGeom>
          <a:solidFill>
            <a:schemeClr val="accent6">
              <a:lumMod val="40000"/>
              <a:lumOff val="60000"/>
            </a:schemeClr>
          </a:solidFill>
          <a:ln w="38100">
            <a:solidFill>
              <a:srgbClr val="0070C0"/>
            </a:solidFill>
          </a:ln>
        </p:spPr>
        <p:txBody>
          <a:bodyPr wrap="square" rtlCol="0">
            <a:spAutoFit/>
          </a:bodyPr>
          <a:lstStyle/>
          <a:p>
            <a:r>
              <a:rPr lang="zh-CN" altLang="en-US" sz="2400" b="0"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sym typeface="+mn-ea"/>
              </a:rPr>
              <a:t>塞</a:t>
            </a:r>
            <a:r>
              <a:rPr lang="zh-CN" altLang="en-US" sz="2400" b="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sym typeface="+mn-ea"/>
              </a:rPr>
              <a:t>罕壩人發展綠色產業，通過長期努力，將荒原變林海，</a:t>
            </a:r>
            <a:r>
              <a:rPr lang="zh-CN" altLang="en-US" sz="2400" b="0"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sym typeface="+mn-ea"/>
              </a:rPr>
              <a:t>創造巨大</a:t>
            </a:r>
            <a:r>
              <a:rPr lang="zh-CN" altLang="en-US" sz="2400" b="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sym typeface="+mn-ea"/>
              </a:rPr>
              <a:t>的經濟效益，</a:t>
            </a:r>
            <a:r>
              <a:rPr lang="zh-CN" altLang="en-US" sz="2400" b="0"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sym typeface="+mn-ea"/>
              </a:rPr>
              <a:t>擺脫貧困，</a:t>
            </a:r>
            <a:r>
              <a:rPr lang="zh-CN" altLang="en-US" sz="2400" b="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sym typeface="+mn-ea"/>
              </a:rPr>
              <a:t>又</a:t>
            </a:r>
            <a:r>
              <a:rPr lang="zh-CN" altLang="en-US" sz="2400" b="0"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sym typeface="+mn-ea"/>
              </a:rPr>
              <a:t>創造巨大</a:t>
            </a:r>
            <a:r>
              <a:rPr lang="zh-CN" altLang="en-US" sz="2400" b="0" dirty="0">
                <a:latin typeface="Times New Roman" panose="02020603050405020304" pitchFamily="18" charset="0"/>
                <a:ea typeface="DFKai-SB" panose="03000509000000000000" pitchFamily="65" charset="-120"/>
                <a:cs typeface="Times New Roman" panose="02020603050405020304" pitchFamily="18" charset="0"/>
                <a:sym typeface="+mn-ea"/>
              </a:rPr>
              <a:t>的生態效益和環境效益，為當代和後代發展需要提供豐富的資源和良好的環境</a:t>
            </a:r>
            <a:r>
              <a:rPr lang="zh-CN" altLang="en-US" sz="2400" b="0" dirty="0" smtClean="0">
                <a:latin typeface="Times New Roman" panose="02020603050405020304" pitchFamily="18" charset="0"/>
                <a:ea typeface="DFKai-SB" panose="03000509000000000000" pitchFamily="65" charset="-120"/>
                <a:cs typeface="Times New Roman" panose="02020603050405020304" pitchFamily="18" charset="0"/>
                <a:sym typeface="+mn-ea"/>
              </a:rPr>
              <a:t>，</a:t>
            </a:r>
            <a:r>
              <a:rPr lang="zh-TW" altLang="en-US" sz="2400" dirty="0" smtClean="0">
                <a:latin typeface="Times New Roman" panose="02020603050405020304" pitchFamily="18" charset="0"/>
                <a:ea typeface="DFKai-SB" panose="03000509000000000000" pitchFamily="65" charset="-120"/>
                <a:cs typeface="Times New Roman" panose="02020603050405020304" pitchFamily="18" charset="0"/>
                <a:sym typeface="+mn-ea"/>
              </a:rPr>
              <a:t>促進</a:t>
            </a:r>
            <a:r>
              <a:rPr lang="zh-CN" altLang="en-US" sz="2400" b="0" dirty="0" smtClean="0">
                <a:latin typeface="Times New Roman" panose="02020603050405020304" pitchFamily="18" charset="0"/>
                <a:ea typeface="DFKai-SB" panose="03000509000000000000" pitchFamily="65" charset="-120"/>
                <a:cs typeface="Times New Roman" panose="02020603050405020304" pitchFamily="18" charset="0"/>
                <a:sym typeface="+mn-ea"/>
              </a:rPr>
              <a:t>可持續</a:t>
            </a:r>
            <a:r>
              <a:rPr lang="zh-TW" altLang="en-US" sz="2400" b="0" dirty="0" smtClean="0">
                <a:latin typeface="Times New Roman" panose="02020603050405020304" pitchFamily="18" charset="0"/>
                <a:ea typeface="DFKai-SB" panose="03000509000000000000" pitchFamily="65" charset="-120"/>
                <a:cs typeface="Times New Roman" panose="02020603050405020304" pitchFamily="18" charset="0"/>
                <a:sym typeface="+mn-ea"/>
              </a:rPr>
              <a:t>發展</a:t>
            </a:r>
            <a:r>
              <a:rPr lang="zh-CN" altLang="en-US" sz="2400" b="0" dirty="0" smtClean="0">
                <a:latin typeface="Times New Roman" panose="02020603050405020304" pitchFamily="18" charset="0"/>
                <a:ea typeface="DFKai-SB" panose="03000509000000000000" pitchFamily="65" charset="-120"/>
                <a:cs typeface="Times New Roman" panose="02020603050405020304" pitchFamily="18" charset="0"/>
                <a:sym typeface="+mn-ea"/>
              </a:rPr>
              <a:t>，</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sym typeface="+mn-ea"/>
              </a:rPr>
              <a:t>達</a:t>
            </a:r>
            <a:r>
              <a:rPr lang="zh-CN" altLang="en-US" sz="2400" b="0" dirty="0" smtClean="0">
                <a:latin typeface="Times New Roman" panose="02020603050405020304" pitchFamily="18" charset="0"/>
                <a:ea typeface="DFKai-SB" panose="03000509000000000000" pitchFamily="65" charset="-120"/>
                <a:cs typeface="Times New Roman" panose="02020603050405020304" pitchFamily="18" charset="0"/>
                <a:sym typeface="+mn-ea"/>
              </a:rPr>
              <a:t>到</a:t>
            </a:r>
            <a:r>
              <a:rPr lang="zh-CN" altLang="en-US" sz="2400" b="0" dirty="0">
                <a:latin typeface="Times New Roman" panose="02020603050405020304" pitchFamily="18" charset="0"/>
                <a:ea typeface="DFKai-SB" panose="03000509000000000000" pitchFamily="65" charset="-120"/>
                <a:cs typeface="Times New Roman" panose="02020603050405020304" pitchFamily="18" charset="0"/>
                <a:sym typeface="+mn-ea"/>
              </a:rPr>
              <a:t>生態修復、經濟</a:t>
            </a:r>
            <a:r>
              <a:rPr lang="zh-CN" altLang="en-US" sz="2400" b="0" dirty="0" smtClean="0">
                <a:latin typeface="Times New Roman" panose="02020603050405020304" pitchFamily="18" charset="0"/>
                <a:ea typeface="DFKai-SB" panose="03000509000000000000" pitchFamily="65" charset="-120"/>
                <a:cs typeface="Times New Roman" panose="02020603050405020304" pitchFamily="18" charset="0"/>
                <a:sym typeface="+mn-ea"/>
              </a:rPr>
              <a:t>增長</a:t>
            </a:r>
            <a:r>
              <a:rPr lang="zh-TW" altLang="en-US" sz="2400" b="0" dirty="0" smtClean="0">
                <a:latin typeface="Times New Roman" panose="02020603050405020304" pitchFamily="18" charset="0"/>
                <a:ea typeface="DFKai-SB" panose="03000509000000000000" pitchFamily="65" charset="-120"/>
                <a:cs typeface="Times New Roman" panose="02020603050405020304" pitchFamily="18" charset="0"/>
                <a:sym typeface="+mn-ea"/>
              </a:rPr>
              <a:t>與</a:t>
            </a:r>
            <a:r>
              <a:rPr lang="zh-CN" altLang="en-US" sz="2400" b="0" dirty="0" smtClean="0">
                <a:latin typeface="Times New Roman" panose="02020603050405020304" pitchFamily="18" charset="0"/>
                <a:ea typeface="DFKai-SB" panose="03000509000000000000" pitchFamily="65" charset="-120"/>
                <a:cs typeface="Times New Roman" panose="02020603050405020304" pitchFamily="18" charset="0"/>
                <a:sym typeface="+mn-ea"/>
              </a:rPr>
              <a:t>社會</a:t>
            </a:r>
            <a:r>
              <a:rPr lang="zh-TW" altLang="en-US" sz="2400" dirty="0" smtClean="0">
                <a:latin typeface="Times New Roman" panose="02020603050405020304" pitchFamily="18" charset="0"/>
                <a:ea typeface="DFKai-SB" panose="03000509000000000000" pitchFamily="65" charset="-120"/>
                <a:cs typeface="Times New Roman" panose="02020603050405020304" pitchFamily="18" charset="0"/>
                <a:sym typeface="+mn-ea"/>
              </a:rPr>
              <a:t>發展</a:t>
            </a:r>
            <a:r>
              <a:rPr lang="zh-CN" altLang="en-US" sz="2400" b="0" dirty="0" smtClean="0">
                <a:latin typeface="Times New Roman" panose="02020603050405020304" pitchFamily="18" charset="0"/>
                <a:ea typeface="DFKai-SB" panose="03000509000000000000" pitchFamily="65" charset="-120"/>
                <a:cs typeface="Times New Roman" panose="02020603050405020304" pitchFamily="18" charset="0"/>
                <a:sym typeface="+mn-ea"/>
              </a:rPr>
              <a:t>。</a:t>
            </a:r>
            <a:r>
              <a:rPr lang="en-US" altLang="zh-TW" sz="2400" dirty="0">
                <a:latin typeface="Times New Roman" panose="02020603050405020304" pitchFamily="18" charset="0"/>
                <a:ea typeface="DFKai-SB" panose="03000509000000000000" pitchFamily="65" charset="-120"/>
                <a:cs typeface="Times New Roman" panose="02020603050405020304" pitchFamily="18" charset="0"/>
                <a:sym typeface="+mn-ea"/>
              </a:rPr>
              <a:t>2017</a:t>
            </a:r>
            <a:r>
              <a:rPr lang="zh-TW" altLang="en-US" sz="2400" dirty="0" smtClean="0">
                <a:latin typeface="Times New Roman" panose="02020603050405020304" pitchFamily="18" charset="0"/>
                <a:ea typeface="DFKai-SB" panose="03000509000000000000" pitchFamily="65" charset="-120"/>
                <a:cs typeface="Times New Roman" panose="02020603050405020304" pitchFamily="18" charset="0"/>
                <a:sym typeface="+mn-ea"/>
              </a:rPr>
              <a:t>年，</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sym typeface="+mn-ea"/>
              </a:rPr>
              <a:t>塞罕壩榮獲聯合國環保最高獎項「地球衛士獎」，</a:t>
            </a:r>
            <a:r>
              <a:rPr lang="en-US" altLang="zh-TW" sz="2400" dirty="0">
                <a:latin typeface="Times New Roman" panose="02020603050405020304" pitchFamily="18" charset="0"/>
                <a:ea typeface="DFKai-SB" panose="03000509000000000000" pitchFamily="65" charset="-120"/>
                <a:cs typeface="Times New Roman" panose="02020603050405020304" pitchFamily="18" charset="0"/>
                <a:sym typeface="+mn-ea"/>
              </a:rPr>
              <a:t>2021</a:t>
            </a:r>
            <a:r>
              <a:rPr lang="zh-TW" altLang="en-US" sz="2400" dirty="0" smtClean="0">
                <a:latin typeface="Times New Roman" panose="02020603050405020304" pitchFamily="18" charset="0"/>
                <a:ea typeface="DFKai-SB" panose="03000509000000000000" pitchFamily="65" charset="-120"/>
                <a:cs typeface="Times New Roman" panose="02020603050405020304" pitchFamily="18" charset="0"/>
                <a:sym typeface="+mn-ea"/>
              </a:rPr>
              <a:t>年，</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sym typeface="+mn-ea"/>
              </a:rPr>
              <a:t>又榮獲聯合國防治荒漠化領域最高榮譽「土地生命獎」，成為全球環境治理</a:t>
            </a:r>
            <a:r>
              <a:rPr lang="zh-TW" altLang="en-US" sz="2400" dirty="0" smtClean="0">
                <a:latin typeface="Times New Roman" panose="02020603050405020304" pitchFamily="18" charset="0"/>
                <a:ea typeface="DFKai-SB" panose="03000509000000000000" pitchFamily="65" charset="-120"/>
                <a:cs typeface="Times New Roman" panose="02020603050405020304" pitchFamily="18" charset="0"/>
                <a:sym typeface="+mn-ea"/>
              </a:rPr>
              <a:t>的中國榜樣 </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sym typeface="+mn-ea"/>
              </a:rPr>
              <a:t>。 </a:t>
            </a:r>
            <a:endParaRPr lang="zh-CN" altLang="en-US" sz="24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2" name="Rectangle 1"/>
          <p:cNvSpPr/>
          <p:nvPr/>
        </p:nvSpPr>
        <p:spPr>
          <a:xfrm>
            <a:off x="4934647" y="3188733"/>
            <a:ext cx="1620957" cy="523220"/>
          </a:xfrm>
          <a:prstGeom prst="rect">
            <a:avLst/>
          </a:prstGeom>
        </p:spPr>
        <p:txBody>
          <a:bodyPr wrap="none">
            <a:spAutoFit/>
          </a:bodyPr>
          <a:lstStyle/>
          <a:p>
            <a:r>
              <a:rPr lang="zh-CN" altLang="en-US" sz="2800" b="1" dirty="0">
                <a:latin typeface="DFKai-SB" panose="03000509000000000000" pitchFamily="65" charset="-120"/>
                <a:ea typeface="DFKai-SB" panose="03000509000000000000" pitchFamily="65" charset="-120"/>
              </a:rPr>
              <a:t>參考答案</a:t>
            </a:r>
            <a:endParaRPr lang="en-US" sz="2800" dirty="0"/>
          </a:p>
        </p:txBody>
      </p:sp>
      <p:grpSp>
        <p:nvGrpSpPr>
          <p:cNvPr id="20" name="组合 10"/>
          <p:cNvGrpSpPr>
            <a:grpSpLocks noChangeAspect="1"/>
          </p:cNvGrpSpPr>
          <p:nvPr/>
        </p:nvGrpSpPr>
        <p:grpSpPr>
          <a:xfrm>
            <a:off x="150301" y="3200252"/>
            <a:ext cx="541644" cy="592714"/>
            <a:chOff x="6523756" y="488141"/>
            <a:chExt cx="883270" cy="966551"/>
          </a:xfrm>
        </p:grpSpPr>
        <p:sp>
          <p:nvSpPr>
            <p:cNvPr id="21" name="流程图: 离页连接符 11"/>
            <p:cNvSpPr/>
            <p:nvPr/>
          </p:nvSpPr>
          <p:spPr>
            <a:xfrm>
              <a:off x="6523756" y="488141"/>
              <a:ext cx="826517" cy="891903"/>
            </a:xfrm>
            <a:prstGeom prst="flowChartOffpageConnector">
              <a:avLst/>
            </a:prstGeom>
            <a:solidFill>
              <a:srgbClr val="21D0C2">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流程图: 离页连接符 12"/>
            <p:cNvSpPr/>
            <p:nvPr/>
          </p:nvSpPr>
          <p:spPr>
            <a:xfrm>
              <a:off x="6580509" y="562789"/>
              <a:ext cx="826517" cy="891903"/>
            </a:xfrm>
            <a:prstGeom prst="flowChartOffpageConnector">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流程图: 离页连接符 13"/>
            <p:cNvSpPr/>
            <p:nvPr/>
          </p:nvSpPr>
          <p:spPr>
            <a:xfrm>
              <a:off x="6560792" y="529167"/>
              <a:ext cx="826517" cy="891903"/>
            </a:xfrm>
            <a:prstGeom prst="flowChartOffpageConnector">
              <a:avLst/>
            </a:prstGeom>
            <a:solidFill>
              <a:srgbClr val="21D0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5" name="组合 15"/>
            <p:cNvGrpSpPr/>
            <p:nvPr/>
          </p:nvGrpSpPr>
          <p:grpSpPr>
            <a:xfrm>
              <a:off x="6676279" y="647264"/>
              <a:ext cx="600075" cy="568325"/>
              <a:chOff x="5991226" y="2949576"/>
              <a:chExt cx="600075" cy="568325"/>
            </a:xfrm>
          </p:grpSpPr>
          <p:sp>
            <p:nvSpPr>
              <p:cNvPr id="26" name="Freeform 46"/>
              <p:cNvSpPr/>
              <p:nvPr/>
            </p:nvSpPr>
            <p:spPr bwMode="auto">
              <a:xfrm>
                <a:off x="5991226" y="3168651"/>
                <a:ext cx="349250" cy="349250"/>
              </a:xfrm>
              <a:custGeom>
                <a:avLst/>
                <a:gdLst>
                  <a:gd name="T0" fmla="*/ 36 w 43"/>
                  <a:gd name="T1" fmla="*/ 8 h 43"/>
                  <a:gd name="T2" fmla="*/ 41 w 43"/>
                  <a:gd name="T3" fmla="*/ 27 h 43"/>
                  <a:gd name="T4" fmla="*/ 27 w 43"/>
                  <a:gd name="T5" fmla="*/ 41 h 43"/>
                  <a:gd name="T6" fmla="*/ 8 w 43"/>
                  <a:gd name="T7" fmla="*/ 36 h 43"/>
                  <a:gd name="T8" fmla="*/ 8 w 43"/>
                  <a:gd name="T9" fmla="*/ 8 h 43"/>
                  <a:gd name="T10" fmla="*/ 36 w 43"/>
                  <a:gd name="T11" fmla="*/ 8 h 43"/>
                </a:gdLst>
                <a:ahLst/>
                <a:cxnLst>
                  <a:cxn ang="0">
                    <a:pos x="T0" y="T1"/>
                  </a:cxn>
                  <a:cxn ang="0">
                    <a:pos x="T2" y="T3"/>
                  </a:cxn>
                  <a:cxn ang="0">
                    <a:pos x="T4" y="T5"/>
                  </a:cxn>
                  <a:cxn ang="0">
                    <a:pos x="T6" y="T7"/>
                  </a:cxn>
                  <a:cxn ang="0">
                    <a:pos x="T8" y="T9"/>
                  </a:cxn>
                  <a:cxn ang="0">
                    <a:pos x="T10" y="T11"/>
                  </a:cxn>
                </a:cxnLst>
                <a:rect l="0" t="0" r="r" b="b"/>
                <a:pathLst>
                  <a:path w="43" h="43">
                    <a:moveTo>
                      <a:pt x="36" y="8"/>
                    </a:moveTo>
                    <a:cubicBezTo>
                      <a:pt x="41" y="13"/>
                      <a:pt x="43" y="20"/>
                      <a:pt x="41" y="27"/>
                    </a:cubicBezTo>
                    <a:cubicBezTo>
                      <a:pt x="39" y="34"/>
                      <a:pt x="34" y="39"/>
                      <a:pt x="27" y="41"/>
                    </a:cubicBezTo>
                    <a:cubicBezTo>
                      <a:pt x="20" y="43"/>
                      <a:pt x="13" y="41"/>
                      <a:pt x="8" y="36"/>
                    </a:cubicBezTo>
                    <a:cubicBezTo>
                      <a:pt x="0" y="28"/>
                      <a:pt x="0" y="15"/>
                      <a:pt x="8" y="8"/>
                    </a:cubicBezTo>
                    <a:cubicBezTo>
                      <a:pt x="16" y="0"/>
                      <a:pt x="28" y="0"/>
                      <a:pt x="36" y="8"/>
                    </a:cubicBezTo>
                    <a:close/>
                  </a:path>
                </a:pathLst>
              </a:custGeom>
              <a:noFill/>
              <a:ln w="38100" cap="flat">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36" name="Line 47"/>
              <p:cNvSpPr>
                <a:spLocks noChangeShapeType="1"/>
              </p:cNvSpPr>
              <p:nvPr/>
            </p:nvSpPr>
            <p:spPr bwMode="auto">
              <a:xfrm flipV="1">
                <a:off x="6283326" y="2949576"/>
                <a:ext cx="274638" cy="276225"/>
              </a:xfrm>
              <a:prstGeom prst="line">
                <a:avLst/>
              </a:prstGeom>
              <a:noFill/>
              <a:ln w="38100" cap="rnd">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39" name="Freeform 48"/>
              <p:cNvSpPr/>
              <p:nvPr/>
            </p:nvSpPr>
            <p:spPr bwMode="auto">
              <a:xfrm>
                <a:off x="6403976" y="3006726"/>
                <a:ext cx="187325" cy="195263"/>
              </a:xfrm>
              <a:custGeom>
                <a:avLst/>
                <a:gdLst>
                  <a:gd name="T0" fmla="*/ 0 w 118"/>
                  <a:gd name="T1" fmla="*/ 67 h 123"/>
                  <a:gd name="T2" fmla="*/ 51 w 118"/>
                  <a:gd name="T3" fmla="*/ 123 h 123"/>
                  <a:gd name="T4" fmla="*/ 118 w 118"/>
                  <a:gd name="T5" fmla="*/ 56 h 123"/>
                  <a:gd name="T6" fmla="*/ 62 w 118"/>
                  <a:gd name="T7" fmla="*/ 0 h 123"/>
                  <a:gd name="T8" fmla="*/ 0 w 118"/>
                  <a:gd name="T9" fmla="*/ 67 h 123"/>
                </a:gdLst>
                <a:ahLst/>
                <a:cxnLst>
                  <a:cxn ang="0">
                    <a:pos x="T0" y="T1"/>
                  </a:cxn>
                  <a:cxn ang="0">
                    <a:pos x="T2" y="T3"/>
                  </a:cxn>
                  <a:cxn ang="0">
                    <a:pos x="T4" y="T5"/>
                  </a:cxn>
                  <a:cxn ang="0">
                    <a:pos x="T6" y="T7"/>
                  </a:cxn>
                  <a:cxn ang="0">
                    <a:pos x="T8" y="T9"/>
                  </a:cxn>
                </a:cxnLst>
                <a:rect l="0" t="0" r="r" b="b"/>
                <a:pathLst>
                  <a:path w="118" h="123">
                    <a:moveTo>
                      <a:pt x="0" y="67"/>
                    </a:moveTo>
                    <a:lnTo>
                      <a:pt x="51" y="123"/>
                    </a:lnTo>
                    <a:lnTo>
                      <a:pt x="118" y="56"/>
                    </a:lnTo>
                    <a:lnTo>
                      <a:pt x="62" y="0"/>
                    </a:lnTo>
                    <a:lnTo>
                      <a:pt x="0" y="67"/>
                    </a:lnTo>
                    <a:close/>
                  </a:path>
                </a:pathLst>
              </a:custGeom>
              <a:noFill/>
              <a:ln w="38100" cap="flat">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grpSp>
      </p:grpSp>
    </p:spTree>
    <p:extLst>
      <p:ext uri="{BB962C8B-B14F-4D97-AF65-F5344CB8AC3E}">
        <p14:creationId xmlns:p14="http://schemas.microsoft.com/office/powerpoint/2010/main" val="238357813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28"/>
          <p:cNvSpPr/>
          <p:nvPr/>
        </p:nvSpPr>
        <p:spPr>
          <a:xfrm>
            <a:off x="885612" y="4080631"/>
            <a:ext cx="10587929" cy="2243050"/>
          </a:xfrm>
          <a:prstGeom prst="roundRect">
            <a:avLst>
              <a:gd name="adj" fmla="val 18718"/>
            </a:avLst>
          </a:prstGeom>
          <a:solidFill>
            <a:srgbClr val="92D050">
              <a:alpha val="10196"/>
            </a:srgbClr>
          </a:solidFill>
          <a:ln w="19050" cap="rnd" cmpd="sng">
            <a:solidFill>
              <a:srgbClr val="99CC00"/>
            </a:solidFill>
            <a:prstDash val="sysDot"/>
            <a:headEnd type="none" w="med" len="med"/>
            <a:tailEnd type="none" w="med" len="med"/>
          </a:ln>
          <a:effectLst>
            <a:outerShdw dist="35921" dir="2699999" algn="ctr" rotWithShape="0">
              <a:schemeClr val="bg1">
                <a:alpha val="50000"/>
              </a:schemeClr>
            </a:outerShdw>
          </a:effectLst>
        </p:spPr>
        <p:txBody>
          <a:bodyPr wrap="none" anchor="ctr" anchorCtr="0"/>
          <a:lstStyle/>
          <a:p>
            <a:pPr algn="ctr">
              <a:buNone/>
            </a:pPr>
            <a:endParaRPr lang="zh-CN" altLang="en-US" dirty="0">
              <a:solidFill>
                <a:srgbClr val="000000"/>
              </a:solidFill>
              <a:latin typeface="Microsoft JhengHei" panose="020B0604030504040204" pitchFamily="34" charset="-120"/>
              <a:ea typeface="Microsoft JhengHei" panose="020B0604030504040204" pitchFamily="34" charset="-120"/>
            </a:endParaRPr>
          </a:p>
        </p:txBody>
      </p:sp>
      <p:sp>
        <p:nvSpPr>
          <p:cNvPr id="6" name="AutoShape 28"/>
          <p:cNvSpPr/>
          <p:nvPr/>
        </p:nvSpPr>
        <p:spPr>
          <a:xfrm>
            <a:off x="917315" y="1631769"/>
            <a:ext cx="10587929" cy="2315809"/>
          </a:xfrm>
          <a:prstGeom prst="roundRect">
            <a:avLst>
              <a:gd name="adj" fmla="val 18718"/>
            </a:avLst>
          </a:prstGeom>
          <a:solidFill>
            <a:srgbClr val="FF0000">
              <a:alpha val="10196"/>
            </a:srgbClr>
          </a:solidFill>
          <a:ln w="19050" cap="rnd" cmpd="sng">
            <a:solidFill>
              <a:srgbClr val="99CC00"/>
            </a:solidFill>
            <a:prstDash val="sysDot"/>
            <a:headEnd type="none" w="med" len="med"/>
            <a:tailEnd type="none" w="med" len="med"/>
          </a:ln>
          <a:effectLst>
            <a:outerShdw dist="35921" dir="2699999" algn="ctr" rotWithShape="0">
              <a:schemeClr val="bg1">
                <a:alpha val="50000"/>
              </a:schemeClr>
            </a:outerShdw>
          </a:effectLst>
        </p:spPr>
        <p:txBody>
          <a:bodyPr wrap="none" anchor="ctr" anchorCtr="0"/>
          <a:lstStyle/>
          <a:p>
            <a:pPr algn="just" hangingPunct="0">
              <a:buNone/>
            </a:pPr>
            <a:endParaRPr lang="zh-CN" altLang="en-US" dirty="0">
              <a:solidFill>
                <a:srgbClr val="000000"/>
              </a:solidFill>
              <a:latin typeface="Microsoft JhengHei" panose="020B0604030504040204" pitchFamily="34" charset="-120"/>
              <a:ea typeface="Microsoft JhengHei" panose="020B0604030504040204" pitchFamily="34" charset="-120"/>
            </a:endParaRPr>
          </a:p>
        </p:txBody>
      </p:sp>
      <p:sp>
        <p:nvSpPr>
          <p:cNvPr id="3" name="内容占位符 2"/>
          <p:cNvSpPr>
            <a:spLocks noGrp="1"/>
          </p:cNvSpPr>
          <p:nvPr>
            <p:ph idx="4294967295"/>
          </p:nvPr>
        </p:nvSpPr>
        <p:spPr>
          <a:xfrm>
            <a:off x="885612" y="1592029"/>
            <a:ext cx="10740005" cy="2308324"/>
          </a:xfrm>
          <a:prstGeom prst="rect">
            <a:avLst/>
          </a:prstGeom>
        </p:spPr>
        <p:txBody>
          <a:bodyPr wrap="square">
            <a:spAutoFit/>
          </a:bodyPr>
          <a:lstStyle/>
          <a:p>
            <a:pPr marL="0" indent="0" algn="just" hangingPunct="0">
              <a:lnSpc>
                <a:spcPct val="150000"/>
              </a:lnSpc>
              <a:buClr>
                <a:srgbClr val="0070C0"/>
              </a:buClr>
              <a:buNone/>
            </a:pPr>
            <a:r>
              <a:rPr lang="zh-CN" altLang="en-US" sz="2400" dirty="0" smtClean="0">
                <a:latin typeface="DFKai-SB" panose="03000509000000000000" pitchFamily="65" charset="-120"/>
                <a:ea typeface="DFKai-SB" panose="03000509000000000000" pitchFamily="65" charset="-120"/>
              </a:rPr>
              <a:t>可</a:t>
            </a:r>
            <a:r>
              <a:rPr lang="zh-CN" altLang="en-US" sz="2400" dirty="0">
                <a:latin typeface="DFKai-SB" panose="03000509000000000000" pitchFamily="65" charset="-120"/>
                <a:ea typeface="DFKai-SB" panose="03000509000000000000" pitchFamily="65" charset="-120"/>
              </a:rPr>
              <a:t>持續發展是面向未來和全球的發展模式，</a:t>
            </a:r>
            <a:r>
              <a:rPr lang="zh-CN" altLang="en-US" sz="2400" dirty="0">
                <a:solidFill>
                  <a:srgbClr val="121212"/>
                </a:solidFill>
                <a:latin typeface="DFKai-SB" panose="03000509000000000000" pitchFamily="65" charset="-120"/>
                <a:ea typeface="DFKai-SB" panose="03000509000000000000" pitchFamily="65" charset="-120"/>
                <a:cs typeface="等线" panose="02010600030101010101" pitchFamily="2" charset="-122"/>
              </a:rPr>
              <a:t>聯合國呼籲所有國家行動起來，在推動經濟繁榮的同時促進公平、保護地球。</a:t>
            </a:r>
            <a:r>
              <a:rPr lang="zh-CN" altLang="en-US" sz="2400" dirty="0">
                <a:latin typeface="DFKai-SB" panose="03000509000000000000" pitchFamily="65" charset="-120"/>
                <a:ea typeface="DFKai-SB" panose="03000509000000000000" pitchFamily="65" charset="-120"/>
              </a:rPr>
              <a:t>各個國家和地區，包括所有發達國家和不發達國家，必須共同努力消除貧困、減少不平等和應對氣候變化，促進經濟、社會、環境等方面協調發展，實現聯合國可持續發展目標。</a:t>
            </a:r>
          </a:p>
        </p:txBody>
      </p:sp>
      <p:sp>
        <p:nvSpPr>
          <p:cNvPr id="5" name="标题 1"/>
          <p:cNvSpPr txBox="1">
            <a:spLocks noChangeArrowheads="1"/>
          </p:cNvSpPr>
          <p:nvPr/>
        </p:nvSpPr>
        <p:spPr bwMode="auto">
          <a:xfrm>
            <a:off x="4048298" y="948436"/>
            <a:ext cx="3907299" cy="5159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CN" altLang="en-US" sz="2800" b="1" dirty="0" smtClean="0">
                <a:latin typeface="DFKai-SB" panose="03000509000000000000" pitchFamily="65" charset="-120"/>
                <a:ea typeface="DFKai-SB" panose="03000509000000000000" pitchFamily="65" charset="-120"/>
              </a:rPr>
              <a:t>推動</a:t>
            </a:r>
            <a:r>
              <a:rPr lang="zh-CN" altLang="en-US" sz="2800" b="1" dirty="0">
                <a:latin typeface="DFKai-SB" panose="03000509000000000000" pitchFamily="65" charset="-120"/>
                <a:ea typeface="DFKai-SB" panose="03000509000000000000" pitchFamily="65" charset="-120"/>
              </a:rPr>
              <a:t>各國的夥伴協作</a:t>
            </a:r>
            <a:endParaRPr lang="en-US" altLang="zh-CN" sz="2800" b="1" dirty="0">
              <a:latin typeface="DFKai-SB" panose="03000509000000000000" pitchFamily="65" charset="-120"/>
              <a:ea typeface="DFKai-SB" panose="03000509000000000000" pitchFamily="65" charset="-120"/>
            </a:endParaRPr>
          </a:p>
        </p:txBody>
      </p:sp>
      <p:sp>
        <p:nvSpPr>
          <p:cNvPr id="4" name="内容占位符 2"/>
          <p:cNvSpPr txBox="1"/>
          <p:nvPr/>
        </p:nvSpPr>
        <p:spPr>
          <a:xfrm>
            <a:off x="885612" y="4055097"/>
            <a:ext cx="10619632" cy="2308324"/>
          </a:xfrm>
          <a:prstGeom prst="rect">
            <a:avLst/>
          </a:prstGeom>
          <a:ln>
            <a:noFill/>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hangingPunct="0">
              <a:lnSpc>
                <a:spcPct val="150000"/>
              </a:lnSpc>
              <a:buNone/>
            </a:pPr>
            <a:r>
              <a:rPr lang="zh-CN" altLang="en-US" sz="2400" dirty="0" smtClean="0">
                <a:latin typeface="DFKai-SB" panose="03000509000000000000" pitchFamily="65" charset="-120"/>
                <a:ea typeface="DFKai-SB" panose="03000509000000000000" pitchFamily="65" charset="-120"/>
              </a:rPr>
              <a:t>為</a:t>
            </a:r>
            <a:r>
              <a:rPr lang="zh-CN" altLang="en-US" sz="2400" dirty="0">
                <a:latin typeface="DFKai-SB" panose="03000509000000000000" pitchFamily="65" charset="-120"/>
                <a:ea typeface="DFKai-SB" panose="03000509000000000000" pitchFamily="65" charset="-120"/>
              </a:rPr>
              <a:t>應對共同的挑戰，</a:t>
            </a:r>
            <a:r>
              <a:rPr lang="zh-CN" altLang="en-US" sz="2400" dirty="0">
                <a:latin typeface="DFKai-SB" panose="03000509000000000000" pitchFamily="65" charset="-120"/>
                <a:ea typeface="DFKai-SB" panose="03000509000000000000" pitchFamily="65" charset="-120"/>
                <a:cs typeface="等线" panose="02010600030101010101" pitchFamily="2" charset="-122"/>
                <a:sym typeface="+mn-ea"/>
              </a:rPr>
              <a:t>世界各</a:t>
            </a:r>
            <a:r>
              <a:rPr lang="zh-CN" altLang="en-US" sz="2400" dirty="0">
                <a:latin typeface="DFKai-SB" panose="03000509000000000000" pitchFamily="65" charset="-120"/>
                <a:ea typeface="DFKai-SB" panose="03000509000000000000" pitchFamily="65" charset="-120"/>
              </a:rPr>
              <a:t>個</a:t>
            </a:r>
            <a:r>
              <a:rPr lang="zh-CN" altLang="en-US" sz="2400" dirty="0">
                <a:latin typeface="DFKai-SB" panose="03000509000000000000" pitchFamily="65" charset="-120"/>
                <a:ea typeface="DFKai-SB" panose="03000509000000000000" pitchFamily="65" charset="-120"/>
                <a:cs typeface="等线" panose="02010600030101010101" pitchFamily="2" charset="-122"/>
                <a:sym typeface="+mn-ea"/>
              </a:rPr>
              <a:t>國家取得共識：和平、發展和保護環境是互相依存、不可分割的，應在環境與發展領域加強國際合作，為建立一種新的、公平的全球夥伴關係而努力</a:t>
            </a:r>
            <a:r>
              <a:rPr lang="zh-CN" altLang="en-US" sz="2400" dirty="0" smtClean="0">
                <a:latin typeface="DFKai-SB" panose="03000509000000000000" pitchFamily="65" charset="-120"/>
                <a:ea typeface="DFKai-SB" panose="03000509000000000000" pitchFamily="65" charset="-120"/>
                <a:cs typeface="等线" panose="02010600030101010101" pitchFamily="2" charset="-122"/>
                <a:sym typeface="+mn-ea"/>
              </a:rPr>
              <a:t>。</a:t>
            </a:r>
            <a:r>
              <a:rPr lang="zh-CN" altLang="en-US" sz="2400" dirty="0" smtClean="0">
                <a:latin typeface="DFKai-SB" panose="03000509000000000000" pitchFamily="65" charset="-120"/>
                <a:ea typeface="DFKai-SB" panose="03000509000000000000" pitchFamily="65" charset="-120"/>
              </a:rPr>
              <a:t>在</a:t>
            </a:r>
            <a:r>
              <a:rPr lang="zh-CN" altLang="en-US" sz="2400" dirty="0">
                <a:latin typeface="DFKai-SB" panose="03000509000000000000" pitchFamily="65" charset="-120"/>
                <a:ea typeface="DFKai-SB" panose="03000509000000000000" pitchFamily="65" charset="-120"/>
              </a:rPr>
              <a:t>聯合國主導下，各國達成一系列的協議，採取了大量推動可持續發展的行動。</a:t>
            </a:r>
            <a:endParaRPr lang="zh-CN" altLang="en-US" sz="2400" dirty="0">
              <a:solidFill>
                <a:srgbClr val="C00000"/>
              </a:solidFill>
              <a:latin typeface="DFKai-SB" panose="03000509000000000000" pitchFamily="65" charset="-120"/>
              <a:ea typeface="DFKai-SB" panose="03000509000000000000" pitchFamily="65" charset="-120"/>
              <a:cs typeface="等线" panose="02010600030101010101" pitchFamily="2" charset="-122"/>
              <a:sym typeface="+mn-ea"/>
            </a:endParaRPr>
          </a:p>
        </p:txBody>
      </p:sp>
      <p:sp>
        <p:nvSpPr>
          <p:cNvPr id="11" name="任意多边形: 形状 5"/>
          <p:cNvSpPr/>
          <p:nvPr/>
        </p:nvSpPr>
        <p:spPr>
          <a:xfrm>
            <a:off x="2572865" y="202757"/>
            <a:ext cx="6435323" cy="6180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90000"/>
              </a:lnSpc>
              <a:spcAft>
                <a:spcPct val="35000"/>
              </a:spcAft>
              <a:defRPr/>
            </a:pPr>
            <a:r>
              <a:rPr lang="zh-CN" altLang="en-US" sz="4000" b="1" dirty="0" smtClean="0">
                <a:solidFill>
                  <a:srgbClr val="FFFFFF"/>
                </a:solidFill>
                <a:latin typeface="DFKai-SB" panose="03000509000000000000" pitchFamily="65" charset="-120"/>
                <a:ea typeface="DFKai-SB" panose="03000509000000000000" pitchFamily="65" charset="-120"/>
              </a:rPr>
              <a:t>可</a:t>
            </a:r>
            <a:r>
              <a:rPr lang="zh-CN" altLang="en-US" sz="4000" b="1" dirty="0">
                <a:solidFill>
                  <a:srgbClr val="FFFFFF"/>
                </a:solidFill>
                <a:latin typeface="DFKai-SB" panose="03000509000000000000" pitchFamily="65" charset="-120"/>
                <a:ea typeface="DFKai-SB" panose="03000509000000000000" pitchFamily="65" charset="-120"/>
              </a:rPr>
              <a:t>持續</a:t>
            </a:r>
            <a:r>
              <a:rPr lang="zh-CN" altLang="en-US" sz="4000" b="1" dirty="0" smtClean="0">
                <a:solidFill>
                  <a:srgbClr val="FFFFFF"/>
                </a:solidFill>
                <a:latin typeface="DFKai-SB" panose="03000509000000000000" pitchFamily="65" charset="-120"/>
                <a:ea typeface="DFKai-SB" panose="03000509000000000000" pitchFamily="65" charset="-120"/>
              </a:rPr>
              <a:t>發展</a:t>
            </a:r>
            <a:r>
              <a:rPr lang="zh-TW" altLang="en-US" sz="4000" b="1" dirty="0" smtClean="0">
                <a:solidFill>
                  <a:srgbClr val="FFFFFF"/>
                </a:solidFill>
                <a:latin typeface="DFKai-SB" panose="03000509000000000000" pitchFamily="65" charset="-120"/>
                <a:ea typeface="DFKai-SB" panose="03000509000000000000" pitchFamily="65" charset="-120"/>
              </a:rPr>
              <a:t>的理念</a:t>
            </a:r>
            <a:endParaRPr lang="zh-CN" altLang="en-US" sz="4000" b="1" strike="sngStrike" dirty="0">
              <a:solidFill>
                <a:srgbClr val="FF0000"/>
              </a:solidFill>
              <a:latin typeface="DFKai-SB" panose="03000509000000000000" pitchFamily="65" charset="-120"/>
              <a:ea typeface="DFKai-SB" panose="03000509000000000000" pitchFamily="65" charset="-120"/>
            </a:endParaRPr>
          </a:p>
        </p:txBody>
      </p:sp>
      <p:sp>
        <p:nvSpPr>
          <p:cNvPr id="12" name="Freeform 5"/>
          <p:cNvSpPr/>
          <p:nvPr/>
        </p:nvSpPr>
        <p:spPr bwMode="auto">
          <a:xfrm>
            <a:off x="3825222" y="1016682"/>
            <a:ext cx="446151" cy="322817"/>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92D050"/>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Tree>
    <p:extLst>
      <p:ext uri="{BB962C8B-B14F-4D97-AF65-F5344CB8AC3E}">
        <p14:creationId xmlns:p14="http://schemas.microsoft.com/office/powerpoint/2010/main" val="264817200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4294967295"/>
          </p:nvPr>
        </p:nvSpPr>
        <p:spPr>
          <a:xfrm>
            <a:off x="477293" y="1351296"/>
            <a:ext cx="7494612" cy="2492990"/>
          </a:xfrm>
          <a:prstGeom prst="rect">
            <a:avLst/>
          </a:prstGeom>
          <a:solidFill>
            <a:schemeClr val="accent6">
              <a:lumMod val="20000"/>
              <a:lumOff val="80000"/>
            </a:schemeClr>
          </a:solidFill>
          <a:ln w="38100">
            <a:solidFill>
              <a:srgbClr val="339933"/>
            </a:solidFill>
          </a:ln>
        </p:spPr>
        <p:txBody>
          <a:bodyPr wrap="square" lIns="144000">
            <a:spAutoFit/>
          </a:bodyPr>
          <a:lstStyle/>
          <a:p>
            <a:pPr marL="0" indent="0" algn="just">
              <a:lnSpc>
                <a:spcPct val="130000"/>
              </a:lnSpc>
              <a:spcBef>
                <a:spcPts val="0"/>
              </a:spcBef>
              <a:buClr>
                <a:srgbClr val="0070C0"/>
              </a:buClr>
              <a:buNone/>
            </a:pPr>
            <a:r>
              <a:rPr lang="zh-CN" altLang="en-US" sz="2400" dirty="0" smtClean="0">
                <a:latin typeface="DFKai-SB" panose="03000509000000000000" pitchFamily="65" charset="-120"/>
                <a:ea typeface="DFKai-SB" panose="03000509000000000000" pitchFamily="65" charset="-120"/>
              </a:rPr>
              <a:t>為</a:t>
            </a:r>
            <a:r>
              <a:rPr lang="zh-CN" altLang="en-US" sz="2400" dirty="0">
                <a:latin typeface="DFKai-SB" panose="03000509000000000000" pitchFamily="65" charset="-120"/>
                <a:ea typeface="DFKai-SB" panose="03000509000000000000" pitchFamily="65" charset="-120"/>
              </a:rPr>
              <a:t>應對氣候變化</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，全世界</a:t>
            </a: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178</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個締約方在巴黎氣候變化大會上達成了</a:t>
            </a: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巴黎協定</a:t>
            </a: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，通過自主貢獻和共同努力，控制全球氣溫上升幅度。目標是將全球平均氣溫</a:t>
            </a:r>
            <a:r>
              <a:rPr lang="zh-CN" altLang="en-US" sz="2400" dirty="0" smtClean="0">
                <a:latin typeface="Times New Roman" panose="02020603050405020304" pitchFamily="18" charset="0"/>
                <a:ea typeface="DFKai-SB" panose="03000509000000000000" pitchFamily="65" charset="-120"/>
                <a:cs typeface="Times New Roman" panose="02020603050405020304" pitchFamily="18" charset="0"/>
              </a:rPr>
              <a:t>上升</a:t>
            </a:r>
            <a:r>
              <a:rPr lang="zh-TW" altLang="en-US" sz="2400" dirty="0" smtClean="0">
                <a:latin typeface="Times New Roman" panose="02020603050405020304" pitchFamily="18" charset="0"/>
                <a:ea typeface="DFKai-SB" panose="03000509000000000000" pitchFamily="65" charset="-120"/>
                <a:cs typeface="Times New Roman" panose="02020603050405020304" pitchFamily="18" charset="0"/>
              </a:rPr>
              <a:t>控制</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在工業化前水平</a:t>
            </a:r>
            <a:r>
              <a:rPr lang="zh-TW" altLang="en-US" sz="2400" dirty="0" smtClean="0">
                <a:latin typeface="Times New Roman" panose="02020603050405020304" pitchFamily="18" charset="0"/>
                <a:ea typeface="DFKai-SB" panose="03000509000000000000" pitchFamily="65" charset="-120"/>
                <a:cs typeface="Times New Roman" panose="02020603050405020304" pitchFamily="18" charset="0"/>
              </a:rPr>
              <a:t>低</a:t>
            </a: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2</a:t>
            </a:r>
            <a:r>
              <a:rPr lang="en-US" altLang="zh-CN" sz="2400" dirty="0" smtClean="0">
                <a:latin typeface="Times New Roman" panose="02020603050405020304" pitchFamily="18" charset="0"/>
                <a:ea typeface="DFKai-SB" panose="03000509000000000000" pitchFamily="65" charset="-120"/>
                <a:cs typeface="Times New Roman" panose="02020603050405020304" pitchFamily="18" charset="0"/>
              </a:rPr>
              <a:t>℃</a:t>
            </a:r>
            <a:r>
              <a:rPr lang="zh-CN" altLang="en-US" sz="2400" dirty="0" smtClean="0">
                <a:latin typeface="Times New Roman" panose="02020603050405020304" pitchFamily="18" charset="0"/>
                <a:ea typeface="DFKai-SB" panose="03000509000000000000" pitchFamily="65" charset="-120"/>
                <a:cs typeface="Times New Roman" panose="02020603050405020304" pitchFamily="18" charset="0"/>
              </a:rPr>
              <a:t>以內</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，並努力將氣溫升幅限制在</a:t>
            </a:r>
            <a:r>
              <a:rPr lang="en-US" altLang="zh-CN" sz="2400" dirty="0" smtClean="0">
                <a:latin typeface="Times New Roman" panose="02020603050405020304" pitchFamily="18" charset="0"/>
                <a:ea typeface="DFKai-SB" panose="03000509000000000000" pitchFamily="65" charset="-120"/>
                <a:cs typeface="Times New Roman" panose="02020603050405020304" pitchFamily="18" charset="0"/>
              </a:rPr>
              <a:t>1.5</a:t>
            </a: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2400" dirty="0" smtClean="0">
                <a:latin typeface="Times New Roman" panose="02020603050405020304" pitchFamily="18" charset="0"/>
                <a:ea typeface="DFKai-SB" panose="03000509000000000000" pitchFamily="65" charset="-120"/>
                <a:cs typeface="Times New Roman" panose="02020603050405020304" pitchFamily="18" charset="0"/>
              </a:rPr>
              <a:t>℃</a:t>
            </a:r>
            <a:r>
              <a:rPr lang="zh-CN" altLang="en-US" sz="2400" dirty="0" smtClean="0">
                <a:latin typeface="Times New Roman" panose="02020603050405020304" pitchFamily="18" charset="0"/>
                <a:ea typeface="DFKai-SB" panose="03000509000000000000" pitchFamily="65" charset="-120"/>
                <a:cs typeface="Times New Roman" panose="02020603050405020304" pitchFamily="18" charset="0"/>
              </a:rPr>
              <a:t>以內。</a:t>
            </a:r>
            <a:endParaRPr lang="zh-CN" altLang="en-US" sz="22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4" name="文本框 13"/>
          <p:cNvSpPr txBox="1"/>
          <p:nvPr/>
        </p:nvSpPr>
        <p:spPr>
          <a:xfrm>
            <a:off x="3675757" y="3899949"/>
            <a:ext cx="3961228" cy="461665"/>
          </a:xfrm>
          <a:prstGeom prst="rect">
            <a:avLst/>
          </a:prstGeom>
          <a:noFill/>
        </p:spPr>
        <p:txBody>
          <a:bodyPr wrap="square">
            <a:spAutoFit/>
          </a:bodyPr>
          <a:lstStyle/>
          <a:p>
            <a:pPr algn="ctr"/>
            <a:r>
              <a:rPr lang="en-US" altLang="zh-CN" sz="2400" b="1" i="0" dirty="0">
                <a:effectLst/>
                <a:latin typeface="DFKai-SB" panose="03000509000000000000" pitchFamily="65" charset="-120"/>
                <a:ea typeface="DFKai-SB" panose="03000509000000000000" pitchFamily="65" charset="-120"/>
              </a:rPr>
              <a:t>《</a:t>
            </a:r>
            <a:r>
              <a:rPr lang="zh-CN" altLang="en-US" sz="2400" b="1" i="0" dirty="0">
                <a:effectLst/>
                <a:latin typeface="DFKai-SB" panose="03000509000000000000" pitchFamily="65" charset="-120"/>
                <a:ea typeface="DFKai-SB" panose="03000509000000000000" pitchFamily="65" charset="-120"/>
              </a:rPr>
              <a:t>巴黎協定</a:t>
            </a:r>
            <a:r>
              <a:rPr lang="en-US" altLang="zh-CN" sz="2400" b="1" i="0" dirty="0">
                <a:effectLst/>
                <a:latin typeface="DFKai-SB" panose="03000509000000000000" pitchFamily="65" charset="-120"/>
                <a:ea typeface="DFKai-SB" panose="03000509000000000000" pitchFamily="65" charset="-120"/>
              </a:rPr>
              <a:t>》</a:t>
            </a:r>
            <a:r>
              <a:rPr lang="zh-CN" altLang="en-US" sz="2400" b="1" i="0" dirty="0">
                <a:effectLst/>
                <a:latin typeface="DFKai-SB" panose="03000509000000000000" pitchFamily="65" charset="-120"/>
                <a:ea typeface="DFKai-SB" panose="03000509000000000000" pitchFamily="65" charset="-120"/>
              </a:rPr>
              <a:t>產生歷程</a:t>
            </a:r>
            <a:endParaRPr lang="zh-CN" altLang="en-US" sz="2400" b="1" dirty="0">
              <a:latin typeface="DFKai-SB" panose="03000509000000000000" pitchFamily="65" charset="-120"/>
              <a:ea typeface="DFKai-SB" panose="03000509000000000000" pitchFamily="65" charset="-120"/>
            </a:endParaRPr>
          </a:p>
        </p:txBody>
      </p:sp>
      <p:grpSp>
        <p:nvGrpSpPr>
          <p:cNvPr id="23" name="组合 22"/>
          <p:cNvGrpSpPr/>
          <p:nvPr/>
        </p:nvGrpSpPr>
        <p:grpSpPr>
          <a:xfrm>
            <a:off x="637764" y="4405683"/>
            <a:ext cx="10711124" cy="2328285"/>
            <a:chOff x="847600" y="3072878"/>
            <a:chExt cx="10711124" cy="2328285"/>
          </a:xfrm>
        </p:grpSpPr>
        <p:sp>
          <p:nvSpPr>
            <p:cNvPr id="24" name="AutoShape 17"/>
            <p:cNvSpPr/>
            <p:nvPr/>
          </p:nvSpPr>
          <p:spPr>
            <a:xfrm>
              <a:off x="870067" y="3577896"/>
              <a:ext cx="2576368" cy="1749966"/>
            </a:xfrm>
            <a:prstGeom prst="roundRect">
              <a:avLst>
                <a:gd name="adj" fmla="val 7936"/>
              </a:avLst>
            </a:prstGeom>
            <a:solidFill>
              <a:srgbClr val="139AFF">
                <a:alpha val="10196"/>
              </a:srgbClr>
            </a:solidFill>
            <a:ln w="19050" cap="rnd" cmpd="sng">
              <a:solidFill>
                <a:schemeClr val="tx1"/>
              </a:solidFill>
              <a:prstDash val="sysDot"/>
              <a:headEnd type="none" w="med" len="med"/>
              <a:tailEnd type="none" w="med" len="med"/>
            </a:ln>
          </p:spPr>
          <p:txBody>
            <a:bodyPr/>
            <a:lstStyle/>
            <a:p>
              <a:endParaRPr lang="zh-CN" altLang="en-US" dirty="0">
                <a:solidFill>
                  <a:srgbClr val="000000"/>
                </a:solidFill>
                <a:latin typeface="Microsoft JhengHei" panose="020B0604030504040204" pitchFamily="34" charset="-120"/>
                <a:ea typeface="Microsoft JhengHei" panose="020B0604030504040204" pitchFamily="34" charset="-120"/>
              </a:endParaRPr>
            </a:p>
          </p:txBody>
        </p:sp>
        <p:sp>
          <p:nvSpPr>
            <p:cNvPr id="25" name="AutoShape 17"/>
            <p:cNvSpPr/>
            <p:nvPr/>
          </p:nvSpPr>
          <p:spPr>
            <a:xfrm>
              <a:off x="3574163" y="3577896"/>
              <a:ext cx="2576368" cy="1749966"/>
            </a:xfrm>
            <a:prstGeom prst="roundRect">
              <a:avLst>
                <a:gd name="adj" fmla="val 7936"/>
              </a:avLst>
            </a:prstGeom>
            <a:solidFill>
              <a:srgbClr val="FF0000">
                <a:alpha val="10196"/>
              </a:srgbClr>
            </a:solidFill>
            <a:ln w="19050" cap="rnd" cmpd="sng">
              <a:solidFill>
                <a:schemeClr val="tx1"/>
              </a:solidFill>
              <a:prstDash val="sysDot"/>
              <a:headEnd type="none" w="med" len="med"/>
              <a:tailEnd type="none" w="med" len="med"/>
            </a:ln>
          </p:spPr>
          <p:txBody>
            <a:bodyPr/>
            <a:lstStyle/>
            <a:p>
              <a:endParaRPr lang="zh-CN" altLang="en-US" dirty="0">
                <a:solidFill>
                  <a:srgbClr val="000000"/>
                </a:solidFill>
                <a:latin typeface="Microsoft JhengHei" panose="020B0604030504040204" pitchFamily="34" charset="-120"/>
                <a:ea typeface="Microsoft JhengHei" panose="020B0604030504040204" pitchFamily="34" charset="-120"/>
              </a:endParaRPr>
            </a:p>
          </p:txBody>
        </p:sp>
        <p:sp>
          <p:nvSpPr>
            <p:cNvPr id="26" name="AutoShape 17"/>
            <p:cNvSpPr/>
            <p:nvPr/>
          </p:nvSpPr>
          <p:spPr>
            <a:xfrm>
              <a:off x="6278259" y="3577896"/>
              <a:ext cx="2576368" cy="1749966"/>
            </a:xfrm>
            <a:prstGeom prst="roundRect">
              <a:avLst>
                <a:gd name="adj" fmla="val 7936"/>
              </a:avLst>
            </a:prstGeom>
            <a:solidFill>
              <a:srgbClr val="FFC000">
                <a:alpha val="10196"/>
              </a:srgbClr>
            </a:solidFill>
            <a:ln w="19050" cap="rnd" cmpd="sng">
              <a:solidFill>
                <a:schemeClr val="tx1"/>
              </a:solidFill>
              <a:prstDash val="sysDot"/>
              <a:headEnd type="none" w="med" len="med"/>
              <a:tailEnd type="none" w="med" len="med"/>
            </a:ln>
          </p:spPr>
          <p:txBody>
            <a:bodyPr/>
            <a:lstStyle/>
            <a:p>
              <a:endParaRPr lang="zh-CN" altLang="en-US" dirty="0">
                <a:solidFill>
                  <a:srgbClr val="000000"/>
                </a:solidFill>
                <a:latin typeface="Microsoft JhengHei" panose="020B0604030504040204" pitchFamily="34" charset="-120"/>
                <a:ea typeface="Microsoft JhengHei" panose="020B0604030504040204" pitchFamily="34" charset="-120"/>
              </a:endParaRPr>
            </a:p>
          </p:txBody>
        </p:sp>
        <p:sp>
          <p:nvSpPr>
            <p:cNvPr id="27" name="AutoShape 17"/>
            <p:cNvSpPr/>
            <p:nvPr/>
          </p:nvSpPr>
          <p:spPr>
            <a:xfrm>
              <a:off x="8982356" y="3577896"/>
              <a:ext cx="2576368" cy="1749966"/>
            </a:xfrm>
            <a:prstGeom prst="roundRect">
              <a:avLst>
                <a:gd name="adj" fmla="val 7936"/>
              </a:avLst>
            </a:prstGeom>
            <a:solidFill>
              <a:srgbClr val="00B050">
                <a:alpha val="10196"/>
              </a:srgbClr>
            </a:solidFill>
            <a:ln w="19050" cap="rnd" cmpd="sng">
              <a:solidFill>
                <a:schemeClr val="tx1"/>
              </a:solidFill>
              <a:prstDash val="sysDot"/>
              <a:headEnd type="none" w="med" len="med"/>
              <a:tailEnd type="none" w="med" len="med"/>
            </a:ln>
          </p:spPr>
          <p:txBody>
            <a:bodyPr/>
            <a:lstStyle/>
            <a:p>
              <a:endParaRPr lang="zh-CN" altLang="en-US" dirty="0">
                <a:solidFill>
                  <a:srgbClr val="000000"/>
                </a:solidFill>
                <a:latin typeface="Microsoft JhengHei" panose="020B0604030504040204" pitchFamily="34" charset="-120"/>
                <a:ea typeface="Microsoft JhengHei" panose="020B0604030504040204" pitchFamily="34" charset="-120"/>
              </a:endParaRPr>
            </a:p>
          </p:txBody>
        </p:sp>
        <p:sp>
          <p:nvSpPr>
            <p:cNvPr id="28" name="PA_任意多边形 8"/>
            <p:cNvSpPr/>
            <p:nvPr>
              <p:custDataLst>
                <p:tags r:id="rId1"/>
              </p:custDataLst>
            </p:nvPr>
          </p:nvSpPr>
          <p:spPr bwMode="auto">
            <a:xfrm>
              <a:off x="915906" y="3091034"/>
              <a:ext cx="2494618" cy="478503"/>
            </a:xfrm>
            <a:custGeom>
              <a:avLst/>
              <a:gdLst>
                <a:gd name="T0" fmla="*/ 1169 w 1267"/>
                <a:gd name="T1" fmla="*/ 177 h 177"/>
                <a:gd name="T2" fmla="*/ 0 w 1267"/>
                <a:gd name="T3" fmla="*/ 177 h 177"/>
                <a:gd name="T4" fmla="*/ 98 w 1267"/>
                <a:gd name="T5" fmla="*/ 88 h 177"/>
                <a:gd name="T6" fmla="*/ 0 w 1267"/>
                <a:gd name="T7" fmla="*/ 0 h 177"/>
                <a:gd name="T8" fmla="*/ 1169 w 1267"/>
                <a:gd name="T9" fmla="*/ 0 h 177"/>
                <a:gd name="T10" fmla="*/ 1267 w 1267"/>
                <a:gd name="T11" fmla="*/ 88 h 177"/>
                <a:gd name="T12" fmla="*/ 1169 w 1267"/>
                <a:gd name="T13" fmla="*/ 177 h 177"/>
              </a:gdLst>
              <a:ahLst/>
              <a:cxnLst>
                <a:cxn ang="0">
                  <a:pos x="T0" y="T1"/>
                </a:cxn>
                <a:cxn ang="0">
                  <a:pos x="T2" y="T3"/>
                </a:cxn>
                <a:cxn ang="0">
                  <a:pos x="T4" y="T5"/>
                </a:cxn>
                <a:cxn ang="0">
                  <a:pos x="T6" y="T7"/>
                </a:cxn>
                <a:cxn ang="0">
                  <a:pos x="T8" y="T9"/>
                </a:cxn>
                <a:cxn ang="0">
                  <a:pos x="T10" y="T11"/>
                </a:cxn>
                <a:cxn ang="0">
                  <a:pos x="T12" y="T13"/>
                </a:cxn>
              </a:cxnLst>
              <a:rect l="0" t="0" r="r" b="b"/>
              <a:pathLst>
                <a:path w="1267" h="177">
                  <a:moveTo>
                    <a:pt x="1169" y="177"/>
                  </a:moveTo>
                  <a:lnTo>
                    <a:pt x="0" y="177"/>
                  </a:lnTo>
                  <a:lnTo>
                    <a:pt x="98" y="88"/>
                  </a:lnTo>
                  <a:lnTo>
                    <a:pt x="0" y="0"/>
                  </a:lnTo>
                  <a:lnTo>
                    <a:pt x="1169" y="0"/>
                  </a:lnTo>
                  <a:lnTo>
                    <a:pt x="1267" y="88"/>
                  </a:lnTo>
                  <a:lnTo>
                    <a:pt x="1169" y="177"/>
                  </a:lnTo>
                  <a:close/>
                </a:path>
              </a:pathLst>
            </a:custGeom>
            <a:solidFill>
              <a:srgbClr val="1F88DE"/>
            </a:solidFill>
            <a:ln w="25400" cap="flat" cmpd="sng" algn="ctr">
              <a:noFill/>
              <a:prstDash val="solid"/>
            </a:ln>
            <a:effectLst>
              <a:outerShdw blurRad="190500" dist="63500" dir="3300000" algn="tl" rotWithShape="0">
                <a:srgbClr val="333333">
                  <a:alpha val="30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000" b="0" i="0" u="none" strike="noStrike" kern="0" cap="none" spc="0" normalizeH="0" baseline="0" noProof="0">
                <a:ln>
                  <a:noFill/>
                </a:ln>
                <a:solidFill>
                  <a:srgbClr val="FFFFFF"/>
                </a:solidFill>
                <a:effectLst/>
                <a:uLnTx/>
                <a:uFillTx/>
                <a:latin typeface="Microsoft JhengHei" panose="020B0604030504040204" pitchFamily="34" charset="-120"/>
                <a:ea typeface="Microsoft JhengHei" panose="020B0604030504040204" pitchFamily="34" charset="-120"/>
              </a:endParaRPr>
            </a:p>
          </p:txBody>
        </p:sp>
        <p:sp>
          <p:nvSpPr>
            <p:cNvPr id="29" name="PA_任意多边形 12"/>
            <p:cNvSpPr/>
            <p:nvPr>
              <p:custDataLst>
                <p:tags r:id="rId2"/>
              </p:custDataLst>
            </p:nvPr>
          </p:nvSpPr>
          <p:spPr bwMode="auto">
            <a:xfrm>
              <a:off x="3611786" y="3091034"/>
              <a:ext cx="2496588" cy="478503"/>
            </a:xfrm>
            <a:custGeom>
              <a:avLst/>
              <a:gdLst>
                <a:gd name="T0" fmla="*/ 1170 w 1268"/>
                <a:gd name="T1" fmla="*/ 177 h 177"/>
                <a:gd name="T2" fmla="*/ 0 w 1268"/>
                <a:gd name="T3" fmla="*/ 177 h 177"/>
                <a:gd name="T4" fmla="*/ 99 w 1268"/>
                <a:gd name="T5" fmla="*/ 88 h 177"/>
                <a:gd name="T6" fmla="*/ 0 w 1268"/>
                <a:gd name="T7" fmla="*/ 0 h 177"/>
                <a:gd name="T8" fmla="*/ 1170 w 1268"/>
                <a:gd name="T9" fmla="*/ 0 h 177"/>
                <a:gd name="T10" fmla="*/ 1268 w 1268"/>
                <a:gd name="T11" fmla="*/ 88 h 177"/>
                <a:gd name="T12" fmla="*/ 1170 w 1268"/>
                <a:gd name="T13" fmla="*/ 177 h 177"/>
              </a:gdLst>
              <a:ahLst/>
              <a:cxnLst>
                <a:cxn ang="0">
                  <a:pos x="T0" y="T1"/>
                </a:cxn>
                <a:cxn ang="0">
                  <a:pos x="T2" y="T3"/>
                </a:cxn>
                <a:cxn ang="0">
                  <a:pos x="T4" y="T5"/>
                </a:cxn>
                <a:cxn ang="0">
                  <a:pos x="T6" y="T7"/>
                </a:cxn>
                <a:cxn ang="0">
                  <a:pos x="T8" y="T9"/>
                </a:cxn>
                <a:cxn ang="0">
                  <a:pos x="T10" y="T11"/>
                </a:cxn>
                <a:cxn ang="0">
                  <a:pos x="T12" y="T13"/>
                </a:cxn>
              </a:cxnLst>
              <a:rect l="0" t="0" r="r" b="b"/>
              <a:pathLst>
                <a:path w="1268" h="177">
                  <a:moveTo>
                    <a:pt x="1170" y="177"/>
                  </a:moveTo>
                  <a:lnTo>
                    <a:pt x="0" y="177"/>
                  </a:lnTo>
                  <a:lnTo>
                    <a:pt x="99" y="88"/>
                  </a:lnTo>
                  <a:lnTo>
                    <a:pt x="0" y="0"/>
                  </a:lnTo>
                  <a:lnTo>
                    <a:pt x="1170" y="0"/>
                  </a:lnTo>
                  <a:lnTo>
                    <a:pt x="1268" y="88"/>
                  </a:lnTo>
                  <a:lnTo>
                    <a:pt x="1170" y="177"/>
                  </a:lnTo>
                  <a:close/>
                </a:path>
              </a:pathLst>
            </a:custGeom>
            <a:solidFill>
              <a:srgbClr val="DC4D57"/>
            </a:solidFill>
            <a:ln w="25400" cap="flat" cmpd="sng" algn="ctr">
              <a:noFill/>
              <a:prstDash val="solid"/>
            </a:ln>
            <a:effectLst>
              <a:outerShdw blurRad="190500" dist="63500" dir="3300000" algn="tl" rotWithShape="0">
                <a:srgbClr val="333333">
                  <a:alpha val="30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000" b="0" i="0" u="none" strike="noStrike" kern="0" cap="none" spc="0" normalizeH="0" baseline="0" noProof="0">
                <a:ln>
                  <a:noFill/>
                </a:ln>
                <a:solidFill>
                  <a:srgbClr val="FFFFFF"/>
                </a:solidFill>
                <a:effectLst/>
                <a:uLnTx/>
                <a:uFillTx/>
                <a:latin typeface="Microsoft JhengHei" panose="020B0604030504040204" pitchFamily="34" charset="-120"/>
                <a:ea typeface="Microsoft JhengHei" panose="020B0604030504040204" pitchFamily="34" charset="-120"/>
              </a:endParaRPr>
            </a:p>
          </p:txBody>
        </p:sp>
        <p:sp>
          <p:nvSpPr>
            <p:cNvPr id="30" name="PA_任意多边形 16"/>
            <p:cNvSpPr/>
            <p:nvPr>
              <p:custDataLst>
                <p:tags r:id="rId3"/>
              </p:custDataLst>
            </p:nvPr>
          </p:nvSpPr>
          <p:spPr bwMode="auto">
            <a:xfrm>
              <a:off x="6309636" y="3091034"/>
              <a:ext cx="2494620" cy="478503"/>
            </a:xfrm>
            <a:custGeom>
              <a:avLst/>
              <a:gdLst>
                <a:gd name="T0" fmla="*/ 1169 w 1267"/>
                <a:gd name="T1" fmla="*/ 177 h 177"/>
                <a:gd name="T2" fmla="*/ 0 w 1267"/>
                <a:gd name="T3" fmla="*/ 177 h 177"/>
                <a:gd name="T4" fmla="*/ 98 w 1267"/>
                <a:gd name="T5" fmla="*/ 88 h 177"/>
                <a:gd name="T6" fmla="*/ 0 w 1267"/>
                <a:gd name="T7" fmla="*/ 0 h 177"/>
                <a:gd name="T8" fmla="*/ 1169 w 1267"/>
                <a:gd name="T9" fmla="*/ 0 h 177"/>
                <a:gd name="T10" fmla="*/ 1267 w 1267"/>
                <a:gd name="T11" fmla="*/ 88 h 177"/>
                <a:gd name="T12" fmla="*/ 1169 w 1267"/>
                <a:gd name="T13" fmla="*/ 177 h 177"/>
              </a:gdLst>
              <a:ahLst/>
              <a:cxnLst>
                <a:cxn ang="0">
                  <a:pos x="T0" y="T1"/>
                </a:cxn>
                <a:cxn ang="0">
                  <a:pos x="T2" y="T3"/>
                </a:cxn>
                <a:cxn ang="0">
                  <a:pos x="T4" y="T5"/>
                </a:cxn>
                <a:cxn ang="0">
                  <a:pos x="T6" y="T7"/>
                </a:cxn>
                <a:cxn ang="0">
                  <a:pos x="T8" y="T9"/>
                </a:cxn>
                <a:cxn ang="0">
                  <a:pos x="T10" y="T11"/>
                </a:cxn>
                <a:cxn ang="0">
                  <a:pos x="T12" y="T13"/>
                </a:cxn>
              </a:cxnLst>
              <a:rect l="0" t="0" r="r" b="b"/>
              <a:pathLst>
                <a:path w="1267" h="177">
                  <a:moveTo>
                    <a:pt x="1169" y="177"/>
                  </a:moveTo>
                  <a:lnTo>
                    <a:pt x="0" y="177"/>
                  </a:lnTo>
                  <a:lnTo>
                    <a:pt x="98" y="88"/>
                  </a:lnTo>
                  <a:lnTo>
                    <a:pt x="0" y="0"/>
                  </a:lnTo>
                  <a:lnTo>
                    <a:pt x="1169" y="0"/>
                  </a:lnTo>
                  <a:lnTo>
                    <a:pt x="1267" y="88"/>
                  </a:lnTo>
                  <a:lnTo>
                    <a:pt x="1169" y="177"/>
                  </a:lnTo>
                  <a:close/>
                </a:path>
              </a:pathLst>
            </a:custGeom>
            <a:solidFill>
              <a:srgbClr val="E69B0A"/>
            </a:solidFill>
            <a:ln w="25400" cap="flat" cmpd="sng" algn="ctr">
              <a:noFill/>
              <a:prstDash val="solid"/>
            </a:ln>
            <a:effectLst>
              <a:outerShdw blurRad="190500" dist="63500" dir="3300000" algn="tl" rotWithShape="0">
                <a:srgbClr val="333333">
                  <a:alpha val="30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000" b="0" i="0" u="none" strike="noStrike" kern="0" cap="none" spc="0" normalizeH="0" baseline="0" noProof="0">
                <a:ln>
                  <a:noFill/>
                </a:ln>
                <a:solidFill>
                  <a:srgbClr val="FFFFFF"/>
                </a:solidFill>
                <a:effectLst/>
                <a:uLnTx/>
                <a:uFillTx/>
                <a:latin typeface="Microsoft JhengHei" panose="020B0604030504040204" pitchFamily="34" charset="-120"/>
                <a:ea typeface="Microsoft JhengHei" panose="020B0604030504040204" pitchFamily="34" charset="-120"/>
              </a:endParaRPr>
            </a:p>
          </p:txBody>
        </p:sp>
        <p:sp>
          <p:nvSpPr>
            <p:cNvPr id="31" name="PA_任意多边形 20"/>
            <p:cNvSpPr/>
            <p:nvPr>
              <p:custDataLst>
                <p:tags r:id="rId4"/>
              </p:custDataLst>
            </p:nvPr>
          </p:nvSpPr>
          <p:spPr bwMode="auto">
            <a:xfrm>
              <a:off x="9022139" y="3072878"/>
              <a:ext cx="2500526" cy="478503"/>
            </a:xfrm>
            <a:custGeom>
              <a:avLst/>
              <a:gdLst>
                <a:gd name="T0" fmla="*/ 1170 w 1270"/>
                <a:gd name="T1" fmla="*/ 177 h 177"/>
                <a:gd name="T2" fmla="*/ 0 w 1270"/>
                <a:gd name="T3" fmla="*/ 177 h 177"/>
                <a:gd name="T4" fmla="*/ 100 w 1270"/>
                <a:gd name="T5" fmla="*/ 88 h 177"/>
                <a:gd name="T6" fmla="*/ 0 w 1270"/>
                <a:gd name="T7" fmla="*/ 0 h 177"/>
                <a:gd name="T8" fmla="*/ 1170 w 1270"/>
                <a:gd name="T9" fmla="*/ 0 h 177"/>
                <a:gd name="T10" fmla="*/ 1270 w 1270"/>
                <a:gd name="T11" fmla="*/ 88 h 177"/>
                <a:gd name="T12" fmla="*/ 1170 w 1270"/>
                <a:gd name="T13" fmla="*/ 177 h 177"/>
              </a:gdLst>
              <a:ahLst/>
              <a:cxnLst>
                <a:cxn ang="0">
                  <a:pos x="T0" y="T1"/>
                </a:cxn>
                <a:cxn ang="0">
                  <a:pos x="T2" y="T3"/>
                </a:cxn>
                <a:cxn ang="0">
                  <a:pos x="T4" y="T5"/>
                </a:cxn>
                <a:cxn ang="0">
                  <a:pos x="T6" y="T7"/>
                </a:cxn>
                <a:cxn ang="0">
                  <a:pos x="T8" y="T9"/>
                </a:cxn>
                <a:cxn ang="0">
                  <a:pos x="T10" y="T11"/>
                </a:cxn>
                <a:cxn ang="0">
                  <a:pos x="T12" y="T13"/>
                </a:cxn>
              </a:cxnLst>
              <a:rect l="0" t="0" r="r" b="b"/>
              <a:pathLst>
                <a:path w="1270" h="177">
                  <a:moveTo>
                    <a:pt x="1170" y="177"/>
                  </a:moveTo>
                  <a:lnTo>
                    <a:pt x="0" y="177"/>
                  </a:lnTo>
                  <a:lnTo>
                    <a:pt x="100" y="88"/>
                  </a:lnTo>
                  <a:lnTo>
                    <a:pt x="0" y="0"/>
                  </a:lnTo>
                  <a:lnTo>
                    <a:pt x="1170" y="0"/>
                  </a:lnTo>
                  <a:lnTo>
                    <a:pt x="1270" y="88"/>
                  </a:lnTo>
                  <a:lnTo>
                    <a:pt x="1170" y="177"/>
                  </a:lnTo>
                  <a:close/>
                </a:path>
              </a:pathLst>
            </a:custGeom>
            <a:solidFill>
              <a:srgbClr val="31BB67"/>
            </a:solidFill>
            <a:ln w="25400" cap="flat" cmpd="sng" algn="ctr">
              <a:noFill/>
              <a:prstDash val="solid"/>
            </a:ln>
            <a:effectLst>
              <a:outerShdw blurRad="190500" dist="63500" dir="3300000" algn="tl" rotWithShape="0">
                <a:srgbClr val="333333">
                  <a:alpha val="30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000" b="0" i="0" u="none" strike="noStrike" kern="0" cap="none" spc="0" normalizeH="0" baseline="0" noProof="0">
                <a:ln>
                  <a:noFill/>
                </a:ln>
                <a:solidFill>
                  <a:srgbClr val="FFFFFF"/>
                </a:solidFill>
                <a:effectLst/>
                <a:uLnTx/>
                <a:uFillTx/>
                <a:latin typeface="Microsoft JhengHei" panose="020B0604030504040204" pitchFamily="34" charset="-120"/>
                <a:ea typeface="Microsoft JhengHei" panose="020B0604030504040204" pitchFamily="34" charset="-120"/>
              </a:endParaRPr>
            </a:p>
          </p:txBody>
        </p:sp>
        <p:sp>
          <p:nvSpPr>
            <p:cNvPr id="32" name="PA_淘宝店chenying0907 32"/>
            <p:cNvSpPr>
              <a:spLocks noChangeArrowheads="1"/>
            </p:cNvSpPr>
            <p:nvPr>
              <p:custDataLst>
                <p:tags r:id="rId5"/>
              </p:custDataLst>
            </p:nvPr>
          </p:nvSpPr>
          <p:spPr bwMode="auto">
            <a:xfrm>
              <a:off x="1579579" y="3172694"/>
              <a:ext cx="1167272" cy="332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lvl="0" indent="0" algn="l" defTabSz="889000">
                <a:lnSpc>
                  <a:spcPct val="90000"/>
                </a:lnSpc>
                <a:spcBef>
                  <a:spcPct val="0"/>
                </a:spcBef>
                <a:spcAft>
                  <a:spcPct val="35000"/>
                </a:spcAft>
                <a:buNone/>
              </a:pPr>
              <a:r>
                <a:rPr lang="en-US" altLang="zh-CN" sz="2400" kern="1200" dirty="0">
                  <a:solidFill>
                    <a:schemeClr val="bg1"/>
                  </a:solidFill>
                  <a:latin typeface="Times New Roman" panose="02020603050405020304" pitchFamily="18" charset="0"/>
                  <a:ea typeface="Microsoft JhengHei" panose="020B0604030504040204" pitchFamily="34" charset="-120"/>
                  <a:cs typeface="Times New Roman" panose="02020603050405020304" pitchFamily="18" charset="0"/>
                </a:rPr>
                <a:t>1992</a:t>
              </a:r>
              <a:r>
                <a:rPr lang="zh-CN" altLang="en-US" sz="2400" kern="1200" dirty="0">
                  <a:solidFill>
                    <a:schemeClr val="bg1"/>
                  </a:solidFill>
                  <a:latin typeface="Times New Roman" panose="02020603050405020304" pitchFamily="18" charset="0"/>
                  <a:ea typeface="Microsoft JhengHei" panose="020B0604030504040204" pitchFamily="34" charset="-120"/>
                  <a:cs typeface="Times New Roman" panose="02020603050405020304" pitchFamily="18" charset="0"/>
                </a:rPr>
                <a:t>年</a:t>
              </a:r>
            </a:p>
          </p:txBody>
        </p:sp>
        <p:sp>
          <p:nvSpPr>
            <p:cNvPr id="33" name="任意多边形: 形状 32"/>
            <p:cNvSpPr/>
            <p:nvPr/>
          </p:nvSpPr>
          <p:spPr>
            <a:xfrm>
              <a:off x="847600" y="3702803"/>
              <a:ext cx="2691263" cy="1500152"/>
            </a:xfrm>
            <a:custGeom>
              <a:avLst/>
              <a:gdLst>
                <a:gd name="connsiteX0" fmla="*/ 0 w 2421561"/>
                <a:gd name="connsiteY0" fmla="*/ 0 h 1749966"/>
                <a:gd name="connsiteX1" fmla="*/ 2421561 w 2421561"/>
                <a:gd name="connsiteY1" fmla="*/ 0 h 1749966"/>
                <a:gd name="connsiteX2" fmla="*/ 2421561 w 2421561"/>
                <a:gd name="connsiteY2" fmla="*/ 1749966 h 1749966"/>
                <a:gd name="connsiteX3" fmla="*/ 0 w 2421561"/>
                <a:gd name="connsiteY3" fmla="*/ 1749966 h 1749966"/>
                <a:gd name="connsiteX4" fmla="*/ 0 w 2421561"/>
                <a:gd name="connsiteY4" fmla="*/ 0 h 17499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1561" h="1749966">
                  <a:moveTo>
                    <a:pt x="0" y="0"/>
                  </a:moveTo>
                  <a:lnTo>
                    <a:pt x="2421561" y="0"/>
                  </a:lnTo>
                  <a:lnTo>
                    <a:pt x="2421561" y="1749966"/>
                  </a:lnTo>
                  <a:lnTo>
                    <a:pt x="0" y="1749966"/>
                  </a:lnTo>
                  <a:lnTo>
                    <a:pt x="0" y="0"/>
                  </a:lnTo>
                  <a:close/>
                </a:path>
              </a:pathLst>
            </a:custGeom>
            <a:ln>
              <a:noFill/>
            </a:ln>
          </p:spPr>
          <p:style>
            <a:lnRef idx="0">
              <a:scrgbClr r="0" g="0" b="0"/>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0800" tIns="50800" rIns="50800" bIns="50800" numCol="1" spcCol="1270" anchor="t" anchorCtr="0">
              <a:noAutofit/>
            </a:bodyPr>
            <a:lstStyle/>
            <a:p>
              <a:pPr lvl="0" algn="just" defTabSz="889000" hangingPunct="0">
                <a:spcBef>
                  <a:spcPct val="0"/>
                </a:spcBef>
              </a:pPr>
              <a:r>
                <a:rPr lang="zh-CN" altLang="en-US" sz="2000" kern="1200" dirty="0" smtClean="0">
                  <a:latin typeface="Times New Roman" panose="02020603050405020304" pitchFamily="18" charset="0"/>
                  <a:ea typeface="DFKai-SB" panose="03000509000000000000" pitchFamily="65" charset="-120"/>
                  <a:cs typeface="Times New Roman" panose="02020603050405020304" pitchFamily="18" charset="0"/>
                </a:rPr>
                <a:t>聯合國在</a:t>
              </a:r>
              <a:r>
                <a:rPr lang="zh-TW" altLang="en-US" sz="2000"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里</a:t>
              </a:r>
              <a:r>
                <a:rPr lang="zh-CN" altLang="en-US" sz="2000" kern="1200"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約熱內盧召開的環境與發展大會</a:t>
              </a:r>
              <a:r>
                <a:rPr lang="zh-CN" altLang="en-US" sz="2000" kern="1200" dirty="0" smtClean="0">
                  <a:latin typeface="Times New Roman" panose="02020603050405020304" pitchFamily="18" charset="0"/>
                  <a:ea typeface="DFKai-SB" panose="03000509000000000000" pitchFamily="65" charset="-120"/>
                  <a:cs typeface="Times New Roman" panose="02020603050405020304" pitchFamily="18" charset="0"/>
                </a:rPr>
                <a:t>，</a:t>
              </a:r>
              <a:r>
                <a:rPr lang="en-US" altLang="en-US" sz="2000" kern="1200" dirty="0" smtClean="0">
                  <a:latin typeface="Times New Roman" panose="02020603050405020304" pitchFamily="18" charset="0"/>
                  <a:ea typeface="DFKai-SB" panose="03000509000000000000" pitchFamily="65" charset="-120"/>
                  <a:cs typeface="Times New Roman" panose="02020603050405020304" pitchFamily="18" charset="0"/>
                </a:rPr>
                <a:t>154</a:t>
              </a:r>
              <a:r>
                <a:rPr lang="zh-CN" altLang="en-US" sz="2000" kern="1200" dirty="0">
                  <a:latin typeface="Times New Roman" panose="02020603050405020304" pitchFamily="18" charset="0"/>
                  <a:ea typeface="DFKai-SB" panose="03000509000000000000" pitchFamily="65" charset="-120"/>
                  <a:cs typeface="Times New Roman" panose="02020603050405020304" pitchFamily="18" charset="0"/>
                </a:rPr>
                <a:t>個國家</a:t>
              </a:r>
              <a:r>
                <a:rPr lang="zh-CN" altLang="en-US" sz="2000" kern="1200" dirty="0" smtClean="0">
                  <a:latin typeface="Times New Roman" panose="02020603050405020304" pitchFamily="18" charset="0"/>
                  <a:ea typeface="DFKai-SB" panose="03000509000000000000" pitchFamily="65" charset="-120"/>
                  <a:cs typeface="Times New Roman" panose="02020603050405020304" pitchFamily="18" charset="0"/>
                </a:rPr>
                <a:t>簽署</a:t>
              </a:r>
              <a:endParaRPr lang="en-US" altLang="zh-CN" sz="2000" kern="1200" dirty="0" smtClean="0">
                <a:latin typeface="Times New Roman" panose="02020603050405020304" pitchFamily="18" charset="0"/>
                <a:ea typeface="DFKai-SB" panose="03000509000000000000" pitchFamily="65" charset="-120"/>
                <a:cs typeface="Times New Roman" panose="02020603050405020304" pitchFamily="18" charset="0"/>
              </a:endParaRPr>
            </a:p>
            <a:p>
              <a:pPr lvl="0" algn="just" defTabSz="889000" hangingPunct="0">
                <a:spcBef>
                  <a:spcPct val="0"/>
                </a:spcBef>
              </a:pPr>
              <a:r>
                <a:rPr lang="en-US" altLang="en-US" sz="2000" kern="1200" dirty="0" smtClean="0">
                  <a:latin typeface="Times New Roman" panose="02020603050405020304" pitchFamily="18" charset="0"/>
                  <a:ea typeface="DFKai-SB" panose="03000509000000000000" pitchFamily="65" charset="-120"/>
                  <a:cs typeface="Times New Roman" panose="02020603050405020304" pitchFamily="18" charset="0"/>
                </a:rPr>
                <a:t>《</a:t>
              </a:r>
              <a:r>
                <a:rPr lang="zh-CN" altLang="en-US" sz="2000" kern="1200" dirty="0">
                  <a:latin typeface="Times New Roman" panose="02020603050405020304" pitchFamily="18" charset="0"/>
                  <a:ea typeface="DFKai-SB" panose="03000509000000000000" pitchFamily="65" charset="-120"/>
                  <a:cs typeface="Times New Roman" panose="02020603050405020304" pitchFamily="18" charset="0"/>
                </a:rPr>
                <a:t>氣候變化框架公約</a:t>
              </a:r>
              <a:r>
                <a:rPr lang="en-US" altLang="en-US" sz="2000" kern="1200" dirty="0">
                  <a:latin typeface="Times New Roman" panose="02020603050405020304" pitchFamily="18" charset="0"/>
                  <a:ea typeface="DFKai-SB" panose="03000509000000000000" pitchFamily="65" charset="-120"/>
                  <a:cs typeface="Times New Roman" panose="02020603050405020304" pitchFamily="18" charset="0"/>
                </a:rPr>
                <a:t>》</a:t>
              </a:r>
              <a:endParaRPr lang="zh-CN" altLang="en-US" sz="2000" kern="12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34" name="任意多边形: 形状 33"/>
            <p:cNvSpPr/>
            <p:nvPr/>
          </p:nvSpPr>
          <p:spPr>
            <a:xfrm>
              <a:off x="3669134" y="3676273"/>
              <a:ext cx="2432399" cy="1499411"/>
            </a:xfrm>
            <a:custGeom>
              <a:avLst/>
              <a:gdLst>
                <a:gd name="connsiteX0" fmla="*/ 0 w 2432399"/>
                <a:gd name="connsiteY0" fmla="*/ 0 h 1749966"/>
                <a:gd name="connsiteX1" fmla="*/ 2432399 w 2432399"/>
                <a:gd name="connsiteY1" fmla="*/ 0 h 1749966"/>
                <a:gd name="connsiteX2" fmla="*/ 2432399 w 2432399"/>
                <a:gd name="connsiteY2" fmla="*/ 1749966 h 1749966"/>
                <a:gd name="connsiteX3" fmla="*/ 0 w 2432399"/>
                <a:gd name="connsiteY3" fmla="*/ 1749966 h 1749966"/>
                <a:gd name="connsiteX4" fmla="*/ 0 w 2432399"/>
                <a:gd name="connsiteY4" fmla="*/ 0 h 17499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99" h="1749966">
                  <a:moveTo>
                    <a:pt x="0" y="0"/>
                  </a:moveTo>
                  <a:lnTo>
                    <a:pt x="2432399" y="0"/>
                  </a:lnTo>
                  <a:lnTo>
                    <a:pt x="2432399" y="1749966"/>
                  </a:lnTo>
                  <a:lnTo>
                    <a:pt x="0" y="1749966"/>
                  </a:lnTo>
                  <a:lnTo>
                    <a:pt x="0" y="0"/>
                  </a:lnTo>
                  <a:close/>
                </a:path>
              </a:pathLst>
            </a:custGeom>
            <a:ln>
              <a:noFill/>
            </a:ln>
          </p:spPr>
          <p:style>
            <a:lnRef idx="0">
              <a:scrgbClr r="0" g="0" b="0"/>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0800" tIns="50800" rIns="50800" bIns="50800" numCol="1" spcCol="1270" anchor="t" anchorCtr="0">
              <a:noAutofit/>
            </a:bodyPr>
            <a:lstStyle/>
            <a:p>
              <a:pPr marL="0" lvl="0" algn="l" defTabSz="889000">
                <a:spcBef>
                  <a:spcPct val="0"/>
                </a:spcBef>
                <a:spcAft>
                  <a:spcPts val="0"/>
                </a:spcAft>
                <a:buNone/>
              </a:pPr>
              <a:r>
                <a:rPr lang="zh-CN" altLang="en-US" sz="2000" kern="1200" dirty="0">
                  <a:latin typeface="DFKai-SB" panose="03000509000000000000" pitchFamily="65" charset="-120"/>
                  <a:ea typeface="DFKai-SB" panose="03000509000000000000" pitchFamily="65" charset="-120"/>
                </a:rPr>
                <a:t>聯合國氣候變化框架公約締約方在日本京都通過</a:t>
              </a:r>
              <a:r>
                <a:rPr lang="en-US" altLang="zh-CN" sz="2000" kern="1200" dirty="0">
                  <a:latin typeface="DFKai-SB" panose="03000509000000000000" pitchFamily="65" charset="-120"/>
                  <a:ea typeface="DFKai-SB" panose="03000509000000000000" pitchFamily="65" charset="-120"/>
                </a:rPr>
                <a:t>《</a:t>
              </a:r>
              <a:r>
                <a:rPr lang="zh-CN" altLang="zh-CN" sz="2000" kern="1200" dirty="0">
                  <a:latin typeface="DFKai-SB" panose="03000509000000000000" pitchFamily="65" charset="-120"/>
                  <a:ea typeface="DFKai-SB" panose="03000509000000000000" pitchFamily="65" charset="-120"/>
                </a:rPr>
                <a:t>聯合國氣候變化框架公約的京都</a:t>
              </a:r>
              <a:r>
                <a:rPr lang="zh-CN" altLang="zh-CN" sz="2000" kern="1200" dirty="0" smtClean="0">
                  <a:latin typeface="DFKai-SB" panose="03000509000000000000" pitchFamily="65" charset="-120"/>
                  <a:ea typeface="DFKai-SB" panose="03000509000000000000" pitchFamily="65" charset="-120"/>
                </a:rPr>
                <a:t>議定書</a:t>
              </a:r>
              <a:r>
                <a:rPr lang="en-US" altLang="zh-CN" sz="2000" kern="1200" dirty="0" smtClean="0">
                  <a:latin typeface="DFKai-SB" panose="03000509000000000000" pitchFamily="65" charset="-120"/>
                  <a:ea typeface="DFKai-SB" panose="03000509000000000000" pitchFamily="65" charset="-120"/>
                </a:rPr>
                <a:t>》</a:t>
              </a:r>
              <a:endParaRPr lang="zh-CN" altLang="en-US" sz="2000" kern="1200" dirty="0">
                <a:latin typeface="DFKai-SB" panose="03000509000000000000" pitchFamily="65" charset="-120"/>
                <a:ea typeface="DFKai-SB" panose="03000509000000000000" pitchFamily="65" charset="-120"/>
              </a:endParaRPr>
            </a:p>
          </p:txBody>
        </p:sp>
        <p:sp>
          <p:nvSpPr>
            <p:cNvPr id="35" name="任意多边形: 形状 34"/>
            <p:cNvSpPr/>
            <p:nvPr/>
          </p:nvSpPr>
          <p:spPr>
            <a:xfrm>
              <a:off x="6245502" y="3651197"/>
              <a:ext cx="2644425" cy="1749966"/>
            </a:xfrm>
            <a:custGeom>
              <a:avLst/>
              <a:gdLst>
                <a:gd name="connsiteX0" fmla="*/ 0 w 2500526"/>
                <a:gd name="connsiteY0" fmla="*/ 0 h 1749966"/>
                <a:gd name="connsiteX1" fmla="*/ 2500526 w 2500526"/>
                <a:gd name="connsiteY1" fmla="*/ 0 h 1749966"/>
                <a:gd name="connsiteX2" fmla="*/ 2500526 w 2500526"/>
                <a:gd name="connsiteY2" fmla="*/ 1749966 h 1749966"/>
                <a:gd name="connsiteX3" fmla="*/ 0 w 2500526"/>
                <a:gd name="connsiteY3" fmla="*/ 1749966 h 1749966"/>
                <a:gd name="connsiteX4" fmla="*/ 0 w 2500526"/>
                <a:gd name="connsiteY4" fmla="*/ 0 h 17499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0526" h="1749966">
                  <a:moveTo>
                    <a:pt x="0" y="0"/>
                  </a:moveTo>
                  <a:lnTo>
                    <a:pt x="2500526" y="0"/>
                  </a:lnTo>
                  <a:lnTo>
                    <a:pt x="2500526" y="1749966"/>
                  </a:lnTo>
                  <a:lnTo>
                    <a:pt x="0" y="1749966"/>
                  </a:lnTo>
                  <a:lnTo>
                    <a:pt x="0" y="0"/>
                  </a:lnTo>
                  <a:close/>
                </a:path>
              </a:pathLst>
            </a:custGeom>
            <a:ln>
              <a:noFill/>
            </a:ln>
          </p:spPr>
          <p:style>
            <a:lnRef idx="0">
              <a:scrgbClr r="0" g="0" b="0"/>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0800" tIns="50800" rIns="50800" bIns="50800" numCol="1" spcCol="1270" anchor="t" anchorCtr="0">
              <a:noAutofit/>
            </a:bodyPr>
            <a:lstStyle/>
            <a:p>
              <a:pPr marL="0" lvl="0" algn="l" defTabSz="889000">
                <a:spcBef>
                  <a:spcPct val="0"/>
                </a:spcBef>
                <a:spcAft>
                  <a:spcPts val="0"/>
                </a:spcAft>
                <a:buNone/>
              </a:pPr>
              <a:r>
                <a:rPr lang="zh-CN" altLang="en-US" sz="2000" kern="1200" dirty="0">
                  <a:latin typeface="DFKai-SB" panose="03000509000000000000" pitchFamily="65" charset="-120"/>
                  <a:ea typeface="DFKai-SB" panose="03000509000000000000" pitchFamily="65" charset="-120"/>
                </a:rPr>
                <a:t>聯合國氣候變化框架公約締約方在巴黎氣候變化</a:t>
              </a:r>
              <a:r>
                <a:rPr lang="zh-CN" altLang="en-US" sz="2000" kern="1200" dirty="0">
                  <a:solidFill>
                    <a:schemeClr val="tx1"/>
                  </a:solidFill>
                  <a:latin typeface="DFKai-SB" panose="03000509000000000000" pitchFamily="65" charset="-120"/>
                  <a:ea typeface="DFKai-SB" panose="03000509000000000000" pitchFamily="65" charset="-120"/>
                </a:rPr>
                <a:t>大會上達成</a:t>
              </a:r>
              <a:r>
                <a:rPr lang="en-US" altLang="en-US" sz="2000" kern="1200" dirty="0">
                  <a:solidFill>
                    <a:schemeClr val="tx1"/>
                  </a:solidFill>
                  <a:latin typeface="DFKai-SB" panose="03000509000000000000" pitchFamily="65" charset="-120"/>
                  <a:ea typeface="DFKai-SB" panose="03000509000000000000" pitchFamily="65" charset="-120"/>
                </a:rPr>
                <a:t>《</a:t>
              </a:r>
              <a:r>
                <a:rPr lang="zh-CN" altLang="en-US" sz="2000" kern="1200" dirty="0">
                  <a:solidFill>
                    <a:schemeClr val="tx1"/>
                  </a:solidFill>
                  <a:latin typeface="DFKai-SB" panose="03000509000000000000" pitchFamily="65" charset="-120"/>
                  <a:ea typeface="DFKai-SB" panose="03000509000000000000" pitchFamily="65" charset="-120"/>
                </a:rPr>
                <a:t>巴黎協定</a:t>
              </a:r>
              <a:r>
                <a:rPr lang="en-US" altLang="en-US" sz="2000" kern="1200" dirty="0" smtClean="0">
                  <a:solidFill>
                    <a:schemeClr val="tx1"/>
                  </a:solidFill>
                  <a:latin typeface="DFKai-SB" panose="03000509000000000000" pitchFamily="65" charset="-120"/>
                  <a:ea typeface="DFKai-SB" panose="03000509000000000000" pitchFamily="65" charset="-120"/>
                </a:rPr>
                <a:t>》</a:t>
              </a:r>
              <a:r>
                <a:rPr lang="zh-CN" altLang="en-US" sz="2000" kern="1200" dirty="0" smtClean="0">
                  <a:solidFill>
                    <a:schemeClr val="tx1"/>
                  </a:solidFill>
                  <a:latin typeface="DFKai-SB" panose="03000509000000000000" pitchFamily="65" charset="-120"/>
                  <a:ea typeface="DFKai-SB" panose="03000509000000000000" pitchFamily="65" charset="-120"/>
                </a:rPr>
                <a:t>，形成具有法律約束力的</a:t>
              </a:r>
              <a:r>
                <a:rPr lang="zh-TW" altLang="en-US" sz="2000" kern="1200" dirty="0" smtClean="0">
                  <a:solidFill>
                    <a:schemeClr val="tx1"/>
                  </a:solidFill>
                  <a:latin typeface="DFKai-SB" panose="03000509000000000000" pitchFamily="65" charset="-120"/>
                  <a:ea typeface="DFKai-SB" panose="03000509000000000000" pitchFamily="65" charset="-120"/>
                </a:rPr>
                <a:t>國際協定</a:t>
              </a:r>
              <a:endParaRPr lang="zh-CN" altLang="en-US" sz="2000" kern="1200" dirty="0">
                <a:solidFill>
                  <a:schemeClr val="tx1"/>
                </a:solidFill>
                <a:latin typeface="DFKai-SB" panose="03000509000000000000" pitchFamily="65" charset="-120"/>
                <a:ea typeface="DFKai-SB" panose="03000509000000000000" pitchFamily="65" charset="-120"/>
              </a:endParaRPr>
            </a:p>
          </p:txBody>
        </p:sp>
        <p:sp>
          <p:nvSpPr>
            <p:cNvPr id="36" name="任意多边形: 形状 35"/>
            <p:cNvSpPr/>
            <p:nvPr/>
          </p:nvSpPr>
          <p:spPr>
            <a:xfrm>
              <a:off x="9040095" y="3651197"/>
              <a:ext cx="2460889" cy="1500152"/>
            </a:xfrm>
            <a:custGeom>
              <a:avLst/>
              <a:gdLst>
                <a:gd name="connsiteX0" fmla="*/ 0 w 2460889"/>
                <a:gd name="connsiteY0" fmla="*/ 0 h 1749966"/>
                <a:gd name="connsiteX1" fmla="*/ 2460889 w 2460889"/>
                <a:gd name="connsiteY1" fmla="*/ 0 h 1749966"/>
                <a:gd name="connsiteX2" fmla="*/ 2460889 w 2460889"/>
                <a:gd name="connsiteY2" fmla="*/ 1749966 h 1749966"/>
                <a:gd name="connsiteX3" fmla="*/ 0 w 2460889"/>
                <a:gd name="connsiteY3" fmla="*/ 1749966 h 1749966"/>
                <a:gd name="connsiteX4" fmla="*/ 0 w 2460889"/>
                <a:gd name="connsiteY4" fmla="*/ 0 h 17499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0889" h="1749966">
                  <a:moveTo>
                    <a:pt x="0" y="0"/>
                  </a:moveTo>
                  <a:lnTo>
                    <a:pt x="2460889" y="0"/>
                  </a:lnTo>
                  <a:lnTo>
                    <a:pt x="2460889" y="1749966"/>
                  </a:lnTo>
                  <a:lnTo>
                    <a:pt x="0" y="1749966"/>
                  </a:lnTo>
                  <a:lnTo>
                    <a:pt x="0" y="0"/>
                  </a:lnTo>
                  <a:close/>
                </a:path>
              </a:pathLst>
            </a:custGeom>
            <a:ln>
              <a:noFill/>
            </a:ln>
          </p:spPr>
          <p:style>
            <a:lnRef idx="0">
              <a:scrgbClr r="0" g="0" b="0"/>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0800" tIns="50800" rIns="50800" bIns="50800" numCol="1" spcCol="1270" anchor="t" anchorCtr="0">
              <a:noAutofit/>
            </a:bodyPr>
            <a:lstStyle/>
            <a:p>
              <a:pPr marL="0" lvl="0" algn="just" defTabSz="889000" hangingPunct="0">
                <a:spcBef>
                  <a:spcPct val="0"/>
                </a:spcBef>
                <a:buNone/>
              </a:pPr>
              <a:r>
                <a:rPr lang="zh-CN" altLang="en-US" sz="2000" kern="1200" dirty="0">
                  <a:latin typeface="DFKai-SB" panose="03000509000000000000" pitchFamily="65" charset="-120"/>
                  <a:ea typeface="DFKai-SB" panose="03000509000000000000" pitchFamily="65" charset="-120"/>
                </a:rPr>
                <a:t>聯合國氣候變化卡托維茲大會如期完成了</a:t>
              </a:r>
              <a:r>
                <a:rPr lang="en-US" altLang="en-US" sz="2000" kern="1200" dirty="0">
                  <a:latin typeface="DFKai-SB" panose="03000509000000000000" pitchFamily="65" charset="-120"/>
                  <a:ea typeface="DFKai-SB" panose="03000509000000000000" pitchFamily="65" charset="-120"/>
                </a:rPr>
                <a:t>《</a:t>
              </a:r>
              <a:r>
                <a:rPr lang="zh-CN" altLang="en-US" sz="2000" kern="1200" dirty="0">
                  <a:latin typeface="DFKai-SB" panose="03000509000000000000" pitchFamily="65" charset="-120"/>
                  <a:ea typeface="DFKai-SB" panose="03000509000000000000" pitchFamily="65" charset="-120"/>
                </a:rPr>
                <a:t>巴黎協定</a:t>
              </a:r>
              <a:r>
                <a:rPr lang="en-US" altLang="en-US" sz="2000" kern="1200" dirty="0">
                  <a:latin typeface="DFKai-SB" panose="03000509000000000000" pitchFamily="65" charset="-120"/>
                  <a:ea typeface="DFKai-SB" panose="03000509000000000000" pitchFamily="65" charset="-120"/>
                </a:rPr>
                <a:t>》</a:t>
              </a:r>
              <a:r>
                <a:rPr lang="zh-CN" altLang="en-US" sz="2000" kern="1200" dirty="0">
                  <a:latin typeface="DFKai-SB" panose="03000509000000000000" pitchFamily="65" charset="-120"/>
                  <a:ea typeface="DFKai-SB" panose="03000509000000000000" pitchFamily="65" charset="-120"/>
                </a:rPr>
                <a:t>實施細則談判，全面落實各項條款要求</a:t>
              </a:r>
            </a:p>
          </p:txBody>
        </p:sp>
        <p:sp>
          <p:nvSpPr>
            <p:cNvPr id="37" name="PA_淘宝店chenying0907 32"/>
            <p:cNvSpPr>
              <a:spLocks noChangeArrowheads="1"/>
            </p:cNvSpPr>
            <p:nvPr>
              <p:custDataLst>
                <p:tags r:id="rId6"/>
              </p:custDataLst>
            </p:nvPr>
          </p:nvSpPr>
          <p:spPr bwMode="auto">
            <a:xfrm>
              <a:off x="4395280" y="3172694"/>
              <a:ext cx="1167272" cy="332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lvl="0" indent="0" algn="l" defTabSz="889000">
                <a:lnSpc>
                  <a:spcPct val="90000"/>
                </a:lnSpc>
                <a:spcBef>
                  <a:spcPct val="0"/>
                </a:spcBef>
                <a:spcAft>
                  <a:spcPct val="35000"/>
                </a:spcAft>
                <a:buNone/>
              </a:pPr>
              <a:r>
                <a:rPr lang="en-US" altLang="zh-CN" sz="2400" kern="1200" dirty="0">
                  <a:solidFill>
                    <a:schemeClr val="bg1"/>
                  </a:solidFill>
                  <a:latin typeface="Times New Roman" panose="02020603050405020304" pitchFamily="18" charset="0"/>
                  <a:ea typeface="Microsoft JhengHei" panose="020B0604030504040204" pitchFamily="34" charset="-120"/>
                  <a:cs typeface="Times New Roman" panose="02020603050405020304" pitchFamily="18" charset="0"/>
                </a:rPr>
                <a:t>1997</a:t>
              </a:r>
              <a:r>
                <a:rPr lang="zh-CN" altLang="en-US" sz="2400" kern="1200" dirty="0">
                  <a:solidFill>
                    <a:schemeClr val="bg1"/>
                  </a:solidFill>
                  <a:latin typeface="Times New Roman" panose="02020603050405020304" pitchFamily="18" charset="0"/>
                  <a:ea typeface="Microsoft JhengHei" panose="020B0604030504040204" pitchFamily="34" charset="-120"/>
                  <a:cs typeface="Times New Roman" panose="02020603050405020304" pitchFamily="18" charset="0"/>
                </a:rPr>
                <a:t>年</a:t>
              </a:r>
            </a:p>
          </p:txBody>
        </p:sp>
        <p:sp>
          <p:nvSpPr>
            <p:cNvPr id="38" name="PA_淘宝店chenying0907 32"/>
            <p:cNvSpPr>
              <a:spLocks noChangeArrowheads="1"/>
            </p:cNvSpPr>
            <p:nvPr>
              <p:custDataLst>
                <p:tags r:id="rId7"/>
              </p:custDataLst>
            </p:nvPr>
          </p:nvSpPr>
          <p:spPr bwMode="auto">
            <a:xfrm>
              <a:off x="7112465" y="3174913"/>
              <a:ext cx="1167272" cy="332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lvl="0" indent="0" algn="l" defTabSz="889000">
                <a:lnSpc>
                  <a:spcPct val="90000"/>
                </a:lnSpc>
                <a:spcBef>
                  <a:spcPct val="0"/>
                </a:spcBef>
                <a:spcAft>
                  <a:spcPct val="35000"/>
                </a:spcAft>
                <a:buNone/>
              </a:pPr>
              <a:r>
                <a:rPr lang="en-US" altLang="zh-CN" sz="2400" dirty="0">
                  <a:solidFill>
                    <a:schemeClr val="bg1"/>
                  </a:solidFill>
                  <a:latin typeface="Times New Roman" panose="02020603050405020304" pitchFamily="18" charset="0"/>
                  <a:ea typeface="Microsoft JhengHei" panose="020B0604030504040204" pitchFamily="34" charset="-120"/>
                  <a:cs typeface="Times New Roman" panose="02020603050405020304" pitchFamily="18" charset="0"/>
                </a:rPr>
                <a:t>2015</a:t>
              </a:r>
              <a:r>
                <a:rPr lang="zh-CN" altLang="en-US" sz="2400" kern="1200" dirty="0">
                  <a:solidFill>
                    <a:schemeClr val="bg1"/>
                  </a:solidFill>
                  <a:latin typeface="Times New Roman" panose="02020603050405020304" pitchFamily="18" charset="0"/>
                  <a:ea typeface="Microsoft JhengHei" panose="020B0604030504040204" pitchFamily="34" charset="-120"/>
                  <a:cs typeface="Times New Roman" panose="02020603050405020304" pitchFamily="18" charset="0"/>
                </a:rPr>
                <a:t>年</a:t>
              </a:r>
            </a:p>
          </p:txBody>
        </p:sp>
        <p:sp>
          <p:nvSpPr>
            <p:cNvPr id="39" name="PA_淘宝店chenying0907 32"/>
            <p:cNvSpPr>
              <a:spLocks noChangeArrowheads="1"/>
            </p:cNvSpPr>
            <p:nvPr>
              <p:custDataLst>
                <p:tags r:id="rId8"/>
              </p:custDataLst>
            </p:nvPr>
          </p:nvSpPr>
          <p:spPr bwMode="auto">
            <a:xfrm>
              <a:off x="9749751" y="3172694"/>
              <a:ext cx="1167272" cy="332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lvl="0" indent="0" algn="l" defTabSz="889000">
                <a:lnSpc>
                  <a:spcPct val="90000"/>
                </a:lnSpc>
                <a:spcBef>
                  <a:spcPct val="0"/>
                </a:spcBef>
                <a:spcAft>
                  <a:spcPct val="35000"/>
                </a:spcAft>
                <a:buNone/>
              </a:pPr>
              <a:r>
                <a:rPr lang="en-US" altLang="zh-CN" sz="2400" dirty="0">
                  <a:solidFill>
                    <a:schemeClr val="bg1"/>
                  </a:solidFill>
                  <a:latin typeface="Times New Roman" panose="02020603050405020304" pitchFamily="18" charset="0"/>
                  <a:ea typeface="Microsoft JhengHei" panose="020B0604030504040204" pitchFamily="34" charset="-120"/>
                  <a:cs typeface="Times New Roman" panose="02020603050405020304" pitchFamily="18" charset="0"/>
                </a:rPr>
                <a:t>2018</a:t>
              </a:r>
              <a:r>
                <a:rPr lang="zh-CN" altLang="en-US" sz="2400" kern="1200" dirty="0">
                  <a:solidFill>
                    <a:schemeClr val="bg1"/>
                  </a:solidFill>
                  <a:latin typeface="Times New Roman" panose="02020603050405020304" pitchFamily="18" charset="0"/>
                  <a:ea typeface="Microsoft JhengHei" panose="020B0604030504040204" pitchFamily="34" charset="-120"/>
                  <a:cs typeface="Times New Roman" panose="02020603050405020304" pitchFamily="18" charset="0"/>
                </a:rPr>
                <a:t>年</a:t>
              </a:r>
            </a:p>
          </p:txBody>
        </p:sp>
      </p:grpSp>
      <p:pic>
        <p:nvPicPr>
          <p:cNvPr id="2" name="圖片 1">
            <a:hlinkClick r:id="rId11"/>
          </p:cNvPr>
          <p:cNvPicPr>
            <a:picLocks noChangeAspect="1"/>
          </p:cNvPicPr>
          <p:nvPr/>
        </p:nvPicPr>
        <p:blipFill rotWithShape="1">
          <a:blip r:embed="rId12"/>
          <a:srcRect l="5718" t="16622" r="28000" b="20357"/>
          <a:stretch/>
        </p:blipFill>
        <p:spPr>
          <a:xfrm>
            <a:off x="8253483" y="1368268"/>
            <a:ext cx="3263128" cy="174520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40" name="矩形 39"/>
          <p:cNvSpPr/>
          <p:nvPr/>
        </p:nvSpPr>
        <p:spPr>
          <a:xfrm>
            <a:off x="8175364" y="3645424"/>
            <a:ext cx="3462454" cy="461665"/>
          </a:xfrm>
          <a:prstGeom prst="rect">
            <a:avLst/>
          </a:prstGeom>
        </p:spPr>
        <p:txBody>
          <a:bodyPr wrap="square">
            <a:spAutoFit/>
          </a:bodyPr>
          <a:lstStyle/>
          <a:p>
            <a:r>
              <a:rPr lang="zh-TW" altLang="en-US" sz="1200" dirty="0" smtClean="0">
                <a:latin typeface="Times New Roman" panose="02020603050405020304" pitchFamily="18" charset="0"/>
                <a:ea typeface="標楷體" panose="03000509000000000000" pitchFamily="65" charset="-120"/>
                <a:cs typeface="Times New Roman" panose="02020603050405020304" pitchFamily="18" charset="0"/>
              </a:rPr>
              <a:t>短片來源</a:t>
            </a:r>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rPr>
              <a:t>: </a:t>
            </a:r>
            <a:r>
              <a:rPr lang="zh-TW" altLang="en-US" sz="1200" dirty="0" smtClean="0">
                <a:latin typeface="Times New Roman" panose="02020603050405020304" pitchFamily="18" charset="0"/>
                <a:ea typeface="標楷體" panose="03000509000000000000" pitchFamily="65" charset="-120"/>
                <a:cs typeface="Times New Roman" panose="02020603050405020304" pitchFamily="18" charset="0"/>
              </a:rPr>
              <a:t>香港天文台</a:t>
            </a:r>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rPr>
              <a:t>(</a:t>
            </a:r>
            <a:r>
              <a:rPr lang="en-US" altLang="zh-TW" sz="1200" dirty="0" smtClean="0">
                <a:latin typeface="Times New Roman" panose="02020603050405020304" pitchFamily="18" charset="0"/>
                <a:cs typeface="Times New Roman" panose="02020603050405020304" pitchFamily="18" charset="0"/>
              </a:rPr>
              <a:t>https</a:t>
            </a:r>
            <a:r>
              <a:rPr lang="en-US" altLang="zh-TW" sz="1200" dirty="0">
                <a:latin typeface="Times New Roman" panose="02020603050405020304" pitchFamily="18" charset="0"/>
                <a:cs typeface="Times New Roman" panose="02020603050405020304" pitchFamily="18" charset="0"/>
              </a:rPr>
              <a:t>://</a:t>
            </a:r>
            <a:r>
              <a:rPr lang="en-US" altLang="zh-TW" sz="1200" dirty="0" smtClean="0">
                <a:latin typeface="Times New Roman" panose="02020603050405020304" pitchFamily="18" charset="0"/>
                <a:cs typeface="Times New Roman" panose="02020603050405020304" pitchFamily="18" charset="0"/>
              </a:rPr>
              <a:t>www.youtube.com/watch?v=h9XSkbQlHKU)</a:t>
            </a:r>
            <a:endParaRPr lang="zh-HK" altLang="en-US" sz="1200" dirty="0">
              <a:latin typeface="Times New Roman" panose="02020603050405020304" pitchFamily="18" charset="0"/>
              <a:cs typeface="Times New Roman" panose="02020603050405020304" pitchFamily="18" charset="0"/>
            </a:endParaRPr>
          </a:p>
        </p:txBody>
      </p:sp>
      <p:sp>
        <p:nvSpPr>
          <p:cNvPr id="41" name="Rectangle 14">
            <a:extLst>
              <a:ext uri="{FF2B5EF4-FFF2-40B4-BE49-F238E27FC236}">
                <a16:creationId xmlns:a16="http://schemas.microsoft.com/office/drawing/2014/main" id="{FF62AD24-3287-4326-9830-2C079B66D931}"/>
              </a:ext>
            </a:extLst>
          </p:cNvPr>
          <p:cNvSpPr/>
          <p:nvPr/>
        </p:nvSpPr>
        <p:spPr>
          <a:xfrm>
            <a:off x="8186919" y="3224864"/>
            <a:ext cx="3450899" cy="369332"/>
          </a:xfrm>
          <a:prstGeom prst="rect">
            <a:avLst/>
          </a:prstGeom>
          <a:ln w="28575">
            <a:solidFill>
              <a:srgbClr val="FF0000"/>
            </a:solidFill>
          </a:ln>
        </p:spPr>
        <p:txBody>
          <a:bodyPr wrap="square">
            <a:spAutoFit/>
          </a:bodyPr>
          <a:lstStyle/>
          <a:p>
            <a:pPr algn="ctr"/>
            <a:r>
              <a:rPr lang="zh-TW" altLang="en-US" b="1" dirty="0">
                <a:solidFill>
                  <a:srgbClr val="FF0000"/>
                </a:solidFill>
                <a:latin typeface="DFKai-SB" panose="03000509000000000000" pitchFamily="65" charset="-120"/>
                <a:ea typeface="DFKai-SB" panose="03000509000000000000" pitchFamily="65" charset="-120"/>
              </a:rPr>
              <a:t>點擊圖像</a:t>
            </a:r>
            <a:r>
              <a:rPr lang="zh-TW" altLang="en-US" b="1" dirty="0" smtClean="0">
                <a:solidFill>
                  <a:srgbClr val="FF0000"/>
                </a:solidFill>
                <a:latin typeface="DFKai-SB" panose="03000509000000000000" pitchFamily="65" charset="-120"/>
                <a:ea typeface="DFKai-SB" panose="03000509000000000000" pitchFamily="65" charset="-120"/>
              </a:rPr>
              <a:t>觀看短片</a:t>
            </a:r>
            <a:endParaRPr lang="en-US" altLang="zh-HK" b="1" dirty="0">
              <a:solidFill>
                <a:srgbClr val="FF0000"/>
              </a:solidFill>
              <a:latin typeface="DFKai-SB" panose="03000509000000000000" pitchFamily="65" charset="-120"/>
              <a:ea typeface="DFKai-SB" panose="03000509000000000000" pitchFamily="65" charset="-120"/>
            </a:endParaRPr>
          </a:p>
        </p:txBody>
      </p:sp>
      <p:sp>
        <p:nvSpPr>
          <p:cNvPr id="42" name="任意多边形: 形状 5"/>
          <p:cNvSpPr/>
          <p:nvPr/>
        </p:nvSpPr>
        <p:spPr>
          <a:xfrm>
            <a:off x="2537015" y="127857"/>
            <a:ext cx="6435323" cy="6180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90000"/>
              </a:lnSpc>
              <a:spcAft>
                <a:spcPct val="35000"/>
              </a:spcAft>
              <a:defRPr/>
            </a:pPr>
            <a:r>
              <a:rPr lang="zh-CN" altLang="en-US" sz="4000" b="1" dirty="0" smtClean="0">
                <a:solidFill>
                  <a:srgbClr val="FFFFFF"/>
                </a:solidFill>
                <a:latin typeface="DFKai-SB" panose="03000509000000000000" pitchFamily="65" charset="-120"/>
                <a:ea typeface="DFKai-SB" panose="03000509000000000000" pitchFamily="65" charset="-120"/>
              </a:rPr>
              <a:t>可</a:t>
            </a:r>
            <a:r>
              <a:rPr lang="zh-CN" altLang="en-US" sz="4000" b="1" dirty="0">
                <a:solidFill>
                  <a:srgbClr val="FFFFFF"/>
                </a:solidFill>
                <a:latin typeface="DFKai-SB" panose="03000509000000000000" pitchFamily="65" charset="-120"/>
                <a:ea typeface="DFKai-SB" panose="03000509000000000000" pitchFamily="65" charset="-120"/>
              </a:rPr>
              <a:t>持續</a:t>
            </a:r>
            <a:r>
              <a:rPr lang="zh-CN" altLang="en-US" sz="4000" b="1" dirty="0" smtClean="0">
                <a:solidFill>
                  <a:srgbClr val="FFFFFF"/>
                </a:solidFill>
                <a:latin typeface="DFKai-SB" panose="03000509000000000000" pitchFamily="65" charset="-120"/>
                <a:ea typeface="DFKai-SB" panose="03000509000000000000" pitchFamily="65" charset="-120"/>
              </a:rPr>
              <a:t>發展</a:t>
            </a:r>
            <a:r>
              <a:rPr lang="zh-TW" altLang="en-US" sz="4000" b="1" dirty="0" smtClean="0">
                <a:solidFill>
                  <a:srgbClr val="FFFFFF"/>
                </a:solidFill>
                <a:latin typeface="DFKai-SB" panose="03000509000000000000" pitchFamily="65" charset="-120"/>
                <a:ea typeface="DFKai-SB" panose="03000509000000000000" pitchFamily="65" charset="-120"/>
              </a:rPr>
              <a:t>的理念</a:t>
            </a:r>
            <a:endParaRPr lang="zh-CN" altLang="en-US" sz="4000" b="1" strike="sngStrike" dirty="0">
              <a:solidFill>
                <a:srgbClr val="FF0000"/>
              </a:solidFill>
              <a:latin typeface="DFKai-SB" panose="03000509000000000000" pitchFamily="65" charset="-120"/>
              <a:ea typeface="DFKai-SB" panose="03000509000000000000" pitchFamily="65" charset="-120"/>
            </a:endParaRPr>
          </a:p>
        </p:txBody>
      </p:sp>
      <p:sp>
        <p:nvSpPr>
          <p:cNvPr id="43" name="文本框 13"/>
          <p:cNvSpPr txBox="1"/>
          <p:nvPr/>
        </p:nvSpPr>
        <p:spPr>
          <a:xfrm>
            <a:off x="4403542" y="823277"/>
            <a:ext cx="2505658" cy="523220"/>
          </a:xfrm>
          <a:prstGeom prst="rect">
            <a:avLst/>
          </a:prstGeom>
          <a:noFill/>
        </p:spPr>
        <p:txBody>
          <a:bodyPr wrap="square">
            <a:spAutoFit/>
          </a:bodyPr>
          <a:lstStyle/>
          <a:p>
            <a:pPr algn="ctr"/>
            <a:r>
              <a:rPr lang="en-US" altLang="zh-CN" sz="2800" b="1" i="0" dirty="0">
                <a:effectLst/>
                <a:latin typeface="DFKai-SB" panose="03000509000000000000" pitchFamily="65" charset="-120"/>
                <a:ea typeface="DFKai-SB" panose="03000509000000000000" pitchFamily="65" charset="-120"/>
              </a:rPr>
              <a:t>《</a:t>
            </a:r>
            <a:r>
              <a:rPr lang="zh-CN" altLang="en-US" sz="2800" b="1" i="0" dirty="0">
                <a:effectLst/>
                <a:latin typeface="DFKai-SB" panose="03000509000000000000" pitchFamily="65" charset="-120"/>
                <a:ea typeface="DFKai-SB" panose="03000509000000000000" pitchFamily="65" charset="-120"/>
              </a:rPr>
              <a:t>巴黎協定</a:t>
            </a:r>
            <a:r>
              <a:rPr lang="en-US" altLang="zh-CN" sz="2800" b="1" i="0" dirty="0" smtClean="0">
                <a:effectLst/>
                <a:latin typeface="DFKai-SB" panose="03000509000000000000" pitchFamily="65" charset="-120"/>
                <a:ea typeface="DFKai-SB" panose="03000509000000000000" pitchFamily="65" charset="-120"/>
              </a:rPr>
              <a:t>》</a:t>
            </a:r>
            <a:endParaRPr lang="zh-CN" altLang="en-US" sz="2800" b="1" dirty="0">
              <a:latin typeface="DFKai-SB" panose="03000509000000000000" pitchFamily="65" charset="-120"/>
              <a:ea typeface="DFKai-SB" panose="03000509000000000000" pitchFamily="65" charset="-120"/>
            </a:endParaRPr>
          </a:p>
        </p:txBody>
      </p:sp>
      <p:sp>
        <p:nvSpPr>
          <p:cNvPr id="44" name="Freeform 5"/>
          <p:cNvSpPr/>
          <p:nvPr/>
        </p:nvSpPr>
        <p:spPr bwMode="auto">
          <a:xfrm>
            <a:off x="4054188" y="923478"/>
            <a:ext cx="446151" cy="322817"/>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92D050"/>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Tree>
    <p:extLst>
      <p:ext uri="{BB962C8B-B14F-4D97-AF65-F5344CB8AC3E}">
        <p14:creationId xmlns:p14="http://schemas.microsoft.com/office/powerpoint/2010/main" val="205519287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278627" y="1600722"/>
            <a:ext cx="11464980" cy="2092881"/>
          </a:xfrm>
          <a:prstGeom prst="rect">
            <a:avLst/>
          </a:prstGeom>
          <a:solidFill>
            <a:schemeClr val="accent5">
              <a:lumMod val="20000"/>
              <a:lumOff val="80000"/>
            </a:schemeClr>
          </a:solidFill>
          <a:ln w="38100">
            <a:solidFill>
              <a:srgbClr val="0070C0"/>
            </a:solidFill>
          </a:ln>
        </p:spPr>
        <p:txBody>
          <a:bodyPr wrap="square">
            <a:spAutoFit/>
          </a:bodyPr>
          <a:lstStyle/>
          <a:p>
            <a:pPr algn="just">
              <a:lnSpc>
                <a:spcPts val="3900"/>
              </a:lnSpc>
              <a:spcBef>
                <a:spcPts val="1200"/>
              </a:spcBef>
              <a:spcAft>
                <a:spcPts val="600"/>
              </a:spcAft>
            </a:pPr>
            <a:r>
              <a:rPr lang="zh-CN" altLang="en-US" sz="2400" dirty="0" smtClean="0">
                <a:latin typeface="DFKai-SB" panose="03000509000000000000" pitchFamily="65" charset="-120"/>
                <a:ea typeface="DFKai-SB" panose="03000509000000000000" pitchFamily="65" charset="-120"/>
              </a:rPr>
              <a:t>聯合國</a:t>
            </a:r>
            <a:r>
              <a:rPr lang="zh-CN" altLang="en-US" sz="2400" dirty="0">
                <a:latin typeface="DFKai-SB" panose="03000509000000000000" pitchFamily="65" charset="-120"/>
                <a:ea typeface="DFKai-SB" panose="03000509000000000000" pitchFamily="65" charset="-120"/>
              </a:rPr>
              <a:t>積極協調不同國家在可持續發展上的責任關係。</a:t>
            </a:r>
            <a:r>
              <a:rPr lang="en-US" altLang="zh-CN" sz="2400" dirty="0">
                <a:latin typeface="DFKai-SB" panose="03000509000000000000" pitchFamily="65" charset="-120"/>
                <a:ea typeface="DFKai-SB" panose="03000509000000000000" pitchFamily="65" charset="-120"/>
              </a:rPr>
              <a:t>《</a:t>
            </a:r>
            <a:r>
              <a:rPr lang="zh-CN" altLang="en-US" sz="2400" dirty="0">
                <a:latin typeface="DFKai-SB" panose="03000509000000000000" pitchFamily="65" charset="-120"/>
                <a:ea typeface="DFKai-SB" panose="03000509000000000000" pitchFamily="65" charset="-120"/>
              </a:rPr>
              <a:t>聯合國氣候變化框架公約</a:t>
            </a:r>
            <a:r>
              <a:rPr lang="en-US" altLang="zh-CN" sz="2400" dirty="0" smtClean="0">
                <a:latin typeface="DFKai-SB" panose="03000509000000000000" pitchFamily="65" charset="-120"/>
                <a:ea typeface="DFKai-SB" panose="03000509000000000000" pitchFamily="65" charset="-120"/>
              </a:rPr>
              <a:t>》</a:t>
            </a:r>
            <a:r>
              <a:rPr lang="zh-CN" altLang="en-US" sz="2400" dirty="0" smtClean="0">
                <a:latin typeface="DFKai-SB" panose="03000509000000000000" pitchFamily="65" charset="-120"/>
                <a:ea typeface="DFKai-SB" panose="03000509000000000000" pitchFamily="65" charset="-120"/>
              </a:rPr>
              <a:t>提出，各締約方應當在公平的基礎上，根據共同但有區別的責任和各自的能力，為人類當代和後代的利益保護氣候系統。要求發達國家率先對付氣候變化及其不利影響，並給發展中國家減緩或適應氣候變化提供資金和技術支援。</a:t>
            </a:r>
            <a:endParaRPr lang="en-US" altLang="zh-CN" sz="2400" dirty="0">
              <a:latin typeface="DFKai-SB" panose="03000509000000000000" pitchFamily="65" charset="-120"/>
              <a:ea typeface="DFKai-SB" panose="03000509000000000000" pitchFamily="65" charset="-120"/>
            </a:endParaRPr>
          </a:p>
        </p:txBody>
      </p:sp>
      <p:sp>
        <p:nvSpPr>
          <p:cNvPr id="7" name="文本框 6"/>
          <p:cNvSpPr txBox="1"/>
          <p:nvPr/>
        </p:nvSpPr>
        <p:spPr>
          <a:xfrm>
            <a:off x="3108960" y="911691"/>
            <a:ext cx="5576552" cy="523220"/>
          </a:xfrm>
          <a:prstGeom prst="rect">
            <a:avLst/>
          </a:prstGeom>
          <a:noFill/>
        </p:spPr>
        <p:txBody>
          <a:bodyPr wrap="square">
            <a:spAutoFit/>
          </a:bodyPr>
          <a:lstStyle/>
          <a:p>
            <a:pPr algn="ctr"/>
            <a:r>
              <a:rPr lang="zh-CN" altLang="en-US" sz="2800" dirty="0">
                <a:latin typeface="DFKai-SB" panose="03000509000000000000" pitchFamily="65" charset="-120"/>
                <a:ea typeface="DFKai-SB" panose="03000509000000000000" pitchFamily="65" charset="-120"/>
              </a:rPr>
              <a:t>各國應當承擔共同而有區別的責任</a:t>
            </a:r>
          </a:p>
        </p:txBody>
      </p:sp>
      <p:sp>
        <p:nvSpPr>
          <p:cNvPr id="6" name="文本框 3"/>
          <p:cNvSpPr txBox="1"/>
          <p:nvPr/>
        </p:nvSpPr>
        <p:spPr>
          <a:xfrm>
            <a:off x="278627" y="4406049"/>
            <a:ext cx="11464980" cy="2075165"/>
          </a:xfrm>
          <a:prstGeom prst="rect">
            <a:avLst/>
          </a:prstGeom>
          <a:gradFill flip="none" rotWithShape="1">
            <a:gsLst>
              <a:gs pos="0">
                <a:srgbClr val="FFF8E5"/>
              </a:gs>
              <a:gs pos="74000">
                <a:schemeClr val="accent1">
                  <a:lumMod val="45000"/>
                  <a:lumOff val="55000"/>
                </a:schemeClr>
              </a:gs>
              <a:gs pos="83000">
                <a:schemeClr val="accent1">
                  <a:lumMod val="45000"/>
                  <a:lumOff val="55000"/>
                </a:schemeClr>
              </a:gs>
              <a:gs pos="100000">
                <a:schemeClr val="accent1">
                  <a:lumMod val="30000"/>
                  <a:lumOff val="70000"/>
                </a:schemeClr>
              </a:gs>
            </a:gsLst>
            <a:lin ang="0" scaled="1"/>
            <a:tileRect/>
          </a:gradFill>
          <a:ln>
            <a:solidFill>
              <a:srgbClr val="0070C0"/>
            </a:solidFill>
          </a:ln>
        </p:spPr>
        <p:txBody>
          <a:bodyPr wrap="square" lIns="180000" rIns="108000" bIns="144000">
            <a:spAutoFit/>
          </a:bodyPr>
          <a:lstStyle/>
          <a:p>
            <a:pPr algn="ctr">
              <a:lnSpc>
                <a:spcPct val="150000"/>
              </a:lnSpc>
            </a:pPr>
            <a:r>
              <a:rPr lang="zh-CN" altLang="en-US" sz="2400" dirty="0" smtClean="0">
                <a:latin typeface="DFKai-SB" panose="03000509000000000000" pitchFamily="65" charset="-120"/>
                <a:ea typeface="DFKai-SB" panose="03000509000000000000" pitchFamily="65" charset="-120"/>
              </a:rPr>
              <a:t>為甚麼</a:t>
            </a:r>
            <a:r>
              <a:rPr lang="zh-TW" altLang="en-US" sz="2400" dirty="0" smtClean="0">
                <a:latin typeface="DFKai-SB" panose="03000509000000000000" pitchFamily="65" charset="-120"/>
                <a:ea typeface="DFKai-SB" panose="03000509000000000000" pitchFamily="65" charset="-120"/>
              </a:rPr>
              <a:t>已發展</a:t>
            </a:r>
            <a:r>
              <a:rPr lang="zh-CN" altLang="en-US" sz="2400" dirty="0" smtClean="0">
                <a:latin typeface="DFKai-SB" panose="03000509000000000000" pitchFamily="65" charset="-120"/>
                <a:ea typeface="DFKai-SB" panose="03000509000000000000" pitchFamily="65" charset="-120"/>
              </a:rPr>
              <a:t>國家</a:t>
            </a:r>
            <a:r>
              <a:rPr lang="zh-CN" altLang="en-US" sz="2400" dirty="0">
                <a:latin typeface="DFKai-SB" panose="03000509000000000000" pitchFamily="65" charset="-120"/>
                <a:ea typeface="DFKai-SB" panose="03000509000000000000" pitchFamily="65" charset="-120"/>
              </a:rPr>
              <a:t>要負有主要責任？</a:t>
            </a:r>
            <a:endParaRPr lang="en-US" altLang="zh-CN" sz="2400" dirty="0">
              <a:latin typeface="DFKai-SB" panose="03000509000000000000" pitchFamily="65" charset="-120"/>
              <a:ea typeface="DFKai-SB" panose="03000509000000000000" pitchFamily="65" charset="-120"/>
            </a:endParaRPr>
          </a:p>
          <a:p>
            <a:pPr>
              <a:lnSpc>
                <a:spcPct val="120000"/>
              </a:lnSpc>
            </a:pPr>
            <a:r>
              <a:rPr lang="zh-CN" altLang="en-US" sz="2400" dirty="0">
                <a:latin typeface="DFKai-SB" panose="03000509000000000000" pitchFamily="65" charset="-120"/>
                <a:ea typeface="DFKai-SB" panose="03000509000000000000" pitchFamily="65" charset="-120"/>
              </a:rPr>
              <a:t>大氣中殘存的二氧化碳主要是由西方國家的工業化進程帶來的；目前全球溫室氣體排放的最大部分也源自已發展國家</a:t>
            </a:r>
            <a:r>
              <a:rPr lang="zh-CN" altLang="en-US" sz="2400" dirty="0" smtClean="0">
                <a:latin typeface="DFKai-SB" panose="03000509000000000000" pitchFamily="65" charset="-120"/>
                <a:ea typeface="DFKai-SB" panose="03000509000000000000" pitchFamily="65" charset="-120"/>
              </a:rPr>
              <a:t>，</a:t>
            </a:r>
            <a:r>
              <a:rPr lang="zh-CN" altLang="en-US" sz="2400" dirty="0">
                <a:latin typeface="DFKai-SB" panose="03000509000000000000" pitchFamily="65" charset="-120"/>
                <a:ea typeface="DFKai-SB" panose="03000509000000000000" pitchFamily="65" charset="-120"/>
              </a:rPr>
              <a:t>其人均排放量遠高於發展中國家；發展中國家</a:t>
            </a:r>
            <a:r>
              <a:rPr lang="zh-CN" altLang="en-US" sz="2400" dirty="0" smtClean="0">
                <a:latin typeface="DFKai-SB" panose="03000509000000000000" pitchFamily="65" charset="-120"/>
                <a:ea typeface="DFKai-SB" panose="03000509000000000000" pitchFamily="65" charset="-120"/>
              </a:rPr>
              <a:t>大量</a:t>
            </a:r>
            <a:r>
              <a:rPr lang="zh-TW" altLang="en-US" sz="2400" dirty="0" smtClean="0">
                <a:latin typeface="DFKai-SB" panose="03000509000000000000" pitchFamily="65" charset="-120"/>
                <a:ea typeface="DFKai-SB" panose="03000509000000000000" pitchFamily="65" charset="-120"/>
              </a:rPr>
              <a:t>高</a:t>
            </a:r>
            <a:r>
              <a:rPr lang="zh-CN" altLang="en-US" sz="2400" dirty="0" smtClean="0">
                <a:latin typeface="DFKai-SB" panose="03000509000000000000" pitchFamily="65" charset="-120"/>
                <a:ea typeface="DFKai-SB" panose="03000509000000000000" pitchFamily="65" charset="-120"/>
              </a:rPr>
              <a:t>碳</a:t>
            </a:r>
            <a:r>
              <a:rPr lang="zh-TW" altLang="en-US" sz="2400" dirty="0" smtClean="0">
                <a:latin typeface="DFKai-SB" panose="03000509000000000000" pitchFamily="65" charset="-120"/>
                <a:ea typeface="DFKai-SB" panose="03000509000000000000" pitchFamily="65" charset="-120"/>
              </a:rPr>
              <a:t>排放</a:t>
            </a:r>
            <a:r>
              <a:rPr lang="zh-CN" altLang="en-US" sz="2400" dirty="0" smtClean="0">
                <a:latin typeface="DFKai-SB" panose="03000509000000000000" pitchFamily="65" charset="-120"/>
                <a:ea typeface="DFKai-SB" panose="03000509000000000000" pitchFamily="65" charset="-120"/>
              </a:rPr>
              <a:t>產品</a:t>
            </a:r>
            <a:r>
              <a:rPr lang="zh-CN" altLang="en-US" sz="2400" dirty="0">
                <a:latin typeface="DFKai-SB" panose="03000509000000000000" pitchFamily="65" charset="-120"/>
                <a:ea typeface="DFKai-SB" panose="03000509000000000000" pitchFamily="65" charset="-120"/>
              </a:rPr>
              <a:t>也是銷往已發展國家。</a:t>
            </a:r>
            <a:endParaRPr lang="zh-CN" altLang="en-US" sz="2400" dirty="0"/>
          </a:p>
        </p:txBody>
      </p:sp>
      <p:sp>
        <p:nvSpPr>
          <p:cNvPr id="8" name="任意多边形: 形状 5"/>
          <p:cNvSpPr/>
          <p:nvPr/>
        </p:nvSpPr>
        <p:spPr>
          <a:xfrm>
            <a:off x="2537015" y="127857"/>
            <a:ext cx="6435323" cy="6180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90000"/>
              </a:lnSpc>
              <a:spcAft>
                <a:spcPct val="35000"/>
              </a:spcAft>
              <a:defRPr/>
            </a:pPr>
            <a:r>
              <a:rPr lang="zh-CN" altLang="en-US" sz="4000" b="1" dirty="0" smtClean="0">
                <a:solidFill>
                  <a:srgbClr val="FFFFFF"/>
                </a:solidFill>
                <a:latin typeface="DFKai-SB" panose="03000509000000000000" pitchFamily="65" charset="-120"/>
                <a:ea typeface="DFKai-SB" panose="03000509000000000000" pitchFamily="65" charset="-120"/>
              </a:rPr>
              <a:t>可</a:t>
            </a:r>
            <a:r>
              <a:rPr lang="zh-CN" altLang="en-US" sz="4000" b="1" dirty="0">
                <a:solidFill>
                  <a:srgbClr val="FFFFFF"/>
                </a:solidFill>
                <a:latin typeface="DFKai-SB" panose="03000509000000000000" pitchFamily="65" charset="-120"/>
                <a:ea typeface="DFKai-SB" panose="03000509000000000000" pitchFamily="65" charset="-120"/>
              </a:rPr>
              <a:t>持續</a:t>
            </a:r>
            <a:r>
              <a:rPr lang="zh-CN" altLang="en-US" sz="4000" b="1" dirty="0" smtClean="0">
                <a:solidFill>
                  <a:srgbClr val="FFFFFF"/>
                </a:solidFill>
                <a:latin typeface="DFKai-SB" panose="03000509000000000000" pitchFamily="65" charset="-120"/>
                <a:ea typeface="DFKai-SB" panose="03000509000000000000" pitchFamily="65" charset="-120"/>
              </a:rPr>
              <a:t>發展</a:t>
            </a:r>
            <a:r>
              <a:rPr lang="zh-TW" altLang="en-US" sz="4000" b="1" dirty="0" smtClean="0">
                <a:solidFill>
                  <a:srgbClr val="FFFFFF"/>
                </a:solidFill>
                <a:latin typeface="DFKai-SB" panose="03000509000000000000" pitchFamily="65" charset="-120"/>
                <a:ea typeface="DFKai-SB" panose="03000509000000000000" pitchFamily="65" charset="-120"/>
              </a:rPr>
              <a:t>的理念</a:t>
            </a:r>
            <a:endParaRPr lang="zh-CN" altLang="en-US" sz="4000" b="1" strike="sngStrike" dirty="0">
              <a:solidFill>
                <a:srgbClr val="FF0000"/>
              </a:solidFill>
              <a:latin typeface="DFKai-SB" panose="03000509000000000000" pitchFamily="65" charset="-120"/>
              <a:ea typeface="DFKai-SB" panose="03000509000000000000" pitchFamily="65" charset="-120"/>
            </a:endParaRPr>
          </a:p>
        </p:txBody>
      </p:sp>
      <p:sp>
        <p:nvSpPr>
          <p:cNvPr id="2" name="Rectangle 1"/>
          <p:cNvSpPr/>
          <p:nvPr/>
        </p:nvSpPr>
        <p:spPr>
          <a:xfrm>
            <a:off x="278627" y="3773860"/>
            <a:ext cx="10502981" cy="307777"/>
          </a:xfrm>
          <a:prstGeom prst="rect">
            <a:avLst/>
          </a:prstGeom>
        </p:spPr>
        <p:txBody>
          <a:bodyPr wrap="square">
            <a:spAutoFit/>
          </a:bodyPr>
          <a:lstStyle/>
          <a:p>
            <a:r>
              <a:rPr lang="zh-CN" altLang="en-US" sz="1400" dirty="0">
                <a:latin typeface="Times New Roman" panose="02020603050405020304" pitchFamily="18" charset="0"/>
                <a:ea typeface="DFKai-SB" panose="03000509000000000000" pitchFamily="65" charset="-120"/>
                <a:cs typeface="Times New Roman" panose="02020603050405020304" pitchFamily="18" charset="0"/>
              </a:rPr>
              <a:t>資料來源：</a:t>
            </a:r>
            <a:r>
              <a:rPr lang="en-US" altLang="zh-CN" sz="1400" dirty="0">
                <a:latin typeface="Times New Roman" panose="02020603050405020304" pitchFamily="18" charset="0"/>
                <a:ea typeface="DFKai-SB" panose="03000509000000000000" pitchFamily="65" charset="-120"/>
                <a:cs typeface="Times New Roman" panose="02020603050405020304" pitchFamily="18" charset="0"/>
              </a:rPr>
              <a:t>《</a:t>
            </a:r>
            <a:r>
              <a:rPr lang="zh-CN" altLang="en-US" sz="1400" dirty="0">
                <a:latin typeface="Times New Roman" panose="02020603050405020304" pitchFamily="18" charset="0"/>
                <a:ea typeface="DFKai-SB" panose="03000509000000000000" pitchFamily="65" charset="-120"/>
                <a:cs typeface="Times New Roman" panose="02020603050405020304" pitchFamily="18" charset="0"/>
              </a:rPr>
              <a:t>聯合國氣候變化框架公約</a:t>
            </a:r>
            <a:r>
              <a:rPr lang="en-US" altLang="zh-CN" sz="1400" dirty="0">
                <a:latin typeface="Times New Roman" panose="02020603050405020304" pitchFamily="18" charset="0"/>
                <a:ea typeface="DFKai-SB" panose="03000509000000000000" pitchFamily="65" charset="-120"/>
                <a:cs typeface="Times New Roman" panose="02020603050405020304" pitchFamily="18" charset="0"/>
              </a:rPr>
              <a:t>》https://www.un.org/zh/documents/treaty/A-AC.237-18%28PARTII%29-ADD.1</a:t>
            </a:r>
          </a:p>
        </p:txBody>
      </p:sp>
      <p:sp>
        <p:nvSpPr>
          <p:cNvPr id="10" name="Freeform 5"/>
          <p:cNvSpPr/>
          <p:nvPr/>
        </p:nvSpPr>
        <p:spPr bwMode="auto">
          <a:xfrm>
            <a:off x="2551152" y="1005020"/>
            <a:ext cx="446151" cy="322817"/>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92D050"/>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pic>
        <p:nvPicPr>
          <p:cNvPr id="11" name="Picture 10"/>
          <p:cNvPicPr>
            <a:picLocks noChangeAspect="1"/>
          </p:cNvPicPr>
          <p:nvPr/>
        </p:nvPicPr>
        <p:blipFill>
          <a:blip r:embed="rId3"/>
          <a:stretch>
            <a:fillRect/>
          </a:stretch>
        </p:blipFill>
        <p:spPr>
          <a:xfrm>
            <a:off x="371922" y="310310"/>
            <a:ext cx="1286536" cy="468344"/>
          </a:xfrm>
          <a:prstGeom prst="rect">
            <a:avLst/>
          </a:prstGeom>
        </p:spPr>
      </p:pic>
    </p:spTree>
    <p:extLst>
      <p:ext uri="{BB962C8B-B14F-4D97-AF65-F5344CB8AC3E}">
        <p14:creationId xmlns:p14="http://schemas.microsoft.com/office/powerpoint/2010/main" val="195524393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4294967295"/>
          </p:nvPr>
        </p:nvSpPr>
        <p:spPr>
          <a:xfrm>
            <a:off x="437316" y="1185556"/>
            <a:ext cx="6787996" cy="4493538"/>
          </a:xfrm>
          <a:prstGeom prst="rect">
            <a:avLst/>
          </a:prstGeom>
        </p:spPr>
        <p:txBody>
          <a:bodyPr wrap="square">
            <a:spAutoFit/>
          </a:bodyPr>
          <a:lstStyle/>
          <a:p>
            <a:pPr algn="just" hangingPunct="0">
              <a:lnSpc>
                <a:spcPct val="100000"/>
              </a:lnSpc>
              <a:spcBef>
                <a:spcPts val="0"/>
              </a:spcBef>
            </a:pPr>
            <a:r>
              <a:rPr lang="zh-CN" altLang="en-US" sz="2600" dirty="0" smtClean="0">
                <a:latin typeface="Times New Roman" panose="02020603050405020304" pitchFamily="18" charset="0"/>
                <a:ea typeface="DFKai-SB" panose="03000509000000000000" pitchFamily="65" charset="-120"/>
                <a:cs typeface="Times New Roman" panose="02020603050405020304" pitchFamily="18" charset="0"/>
              </a:rPr>
              <a:t>可持續發展目標呼籲全世界改善所有人的生活和未來。</a:t>
            </a:r>
            <a:r>
              <a:rPr lang="en-US" altLang="zh-CN" sz="2600" dirty="0" smtClean="0">
                <a:latin typeface="Times New Roman" panose="02020603050405020304" pitchFamily="18" charset="0"/>
                <a:ea typeface="DFKai-SB" panose="03000509000000000000" pitchFamily="65" charset="-120"/>
                <a:cs typeface="Times New Roman" panose="02020603050405020304" pitchFamily="18" charset="0"/>
              </a:rPr>
              <a:t>17</a:t>
            </a:r>
            <a:r>
              <a:rPr lang="zh-CN" altLang="en-US" sz="2600" dirty="0" smtClean="0">
                <a:latin typeface="Times New Roman" panose="02020603050405020304" pitchFamily="18" charset="0"/>
                <a:ea typeface="DFKai-SB" panose="03000509000000000000" pitchFamily="65" charset="-120"/>
                <a:cs typeface="Times New Roman" panose="02020603050405020304" pitchFamily="18" charset="0"/>
              </a:rPr>
              <a:t>項目標於</a:t>
            </a:r>
            <a:r>
              <a:rPr lang="en-US" altLang="zh-CN" sz="2600" dirty="0" smtClean="0">
                <a:latin typeface="Times New Roman" panose="02020603050405020304" pitchFamily="18" charset="0"/>
                <a:ea typeface="DFKai-SB" panose="03000509000000000000" pitchFamily="65" charset="-120"/>
                <a:cs typeface="Times New Roman" panose="02020603050405020304" pitchFamily="18" charset="0"/>
              </a:rPr>
              <a:t>2015</a:t>
            </a:r>
            <a:r>
              <a:rPr lang="zh-CN" altLang="en-US" sz="2600" dirty="0" smtClean="0">
                <a:latin typeface="Times New Roman" panose="02020603050405020304" pitchFamily="18" charset="0"/>
                <a:ea typeface="DFKai-SB" panose="03000509000000000000" pitchFamily="65" charset="-120"/>
                <a:cs typeface="Times New Roman" panose="02020603050405020304" pitchFamily="18" charset="0"/>
              </a:rPr>
              <a:t>年作為</a:t>
            </a:r>
            <a:r>
              <a:rPr lang="en-US" altLang="zh-CN" sz="2600" dirty="0" smtClean="0">
                <a:latin typeface="Times New Roman" panose="02020603050405020304" pitchFamily="18" charset="0"/>
                <a:ea typeface="DFKai-SB" panose="03000509000000000000" pitchFamily="65" charset="-120"/>
                <a:cs typeface="Times New Roman" panose="02020603050405020304" pitchFamily="18" charset="0"/>
              </a:rPr>
              <a:t>2030</a:t>
            </a:r>
            <a:r>
              <a:rPr lang="zh-CN" altLang="en-US" sz="2600" dirty="0" smtClean="0">
                <a:latin typeface="Times New Roman" panose="02020603050405020304" pitchFamily="18" charset="0"/>
                <a:ea typeface="DFKai-SB" panose="03000509000000000000" pitchFamily="65" charset="-120"/>
                <a:cs typeface="Times New Roman" panose="02020603050405020304" pitchFamily="18" charset="0"/>
              </a:rPr>
              <a:t>年可持續發展議程的組成部分</a:t>
            </a:r>
            <a:r>
              <a:rPr lang="zh-TW" altLang="en-US" sz="2600" dirty="0" smtClean="0">
                <a:latin typeface="Times New Roman" panose="02020603050405020304" pitchFamily="18" charset="0"/>
                <a:ea typeface="DFKai-SB" panose="03000509000000000000" pitchFamily="65" charset="-120"/>
                <a:cs typeface="Times New Roman" panose="02020603050405020304" pitchFamily="18" charset="0"/>
              </a:rPr>
              <a:t>，</a:t>
            </a:r>
            <a:r>
              <a:rPr lang="zh-CN" altLang="en-US" sz="2600" dirty="0" smtClean="0">
                <a:latin typeface="Times New Roman" panose="02020603050405020304" pitchFamily="18" charset="0"/>
                <a:ea typeface="DFKai-SB" panose="03000509000000000000" pitchFamily="65" charset="-120"/>
                <a:cs typeface="Times New Roman" panose="02020603050405020304" pitchFamily="18" charset="0"/>
              </a:rPr>
              <a:t>為世界在</a:t>
            </a:r>
            <a:r>
              <a:rPr lang="en-US" altLang="zh-CN" sz="2600" dirty="0" smtClean="0">
                <a:latin typeface="Times New Roman" panose="02020603050405020304" pitchFamily="18" charset="0"/>
                <a:ea typeface="DFKai-SB" panose="03000509000000000000" pitchFamily="65" charset="-120"/>
                <a:cs typeface="Times New Roman" panose="02020603050405020304" pitchFamily="18" charset="0"/>
              </a:rPr>
              <a:t>15</a:t>
            </a:r>
            <a:r>
              <a:rPr lang="zh-CN" altLang="en-US" sz="2600" dirty="0" smtClean="0">
                <a:latin typeface="Times New Roman" panose="02020603050405020304" pitchFamily="18" charset="0"/>
                <a:ea typeface="DFKai-SB" panose="03000509000000000000" pitchFamily="65" charset="-120"/>
                <a:cs typeface="Times New Roman" panose="02020603050405020304" pitchFamily="18" charset="0"/>
              </a:rPr>
              <a:t>年內實現</a:t>
            </a:r>
            <a:r>
              <a:rPr lang="en-US" altLang="zh-CN" sz="2600" dirty="0" smtClean="0">
                <a:latin typeface="Times New Roman" panose="02020603050405020304" pitchFamily="18" charset="0"/>
                <a:ea typeface="DFKai-SB" panose="03000509000000000000" pitchFamily="65" charset="-120"/>
                <a:cs typeface="Times New Roman" panose="02020603050405020304" pitchFamily="18" charset="0"/>
              </a:rPr>
              <a:t>17</a:t>
            </a:r>
            <a:r>
              <a:rPr lang="zh-CN" altLang="en-US" sz="2600" dirty="0" smtClean="0">
                <a:latin typeface="Times New Roman" panose="02020603050405020304" pitchFamily="18" charset="0"/>
                <a:ea typeface="DFKai-SB" panose="03000509000000000000" pitchFamily="65" charset="-120"/>
                <a:cs typeface="Times New Roman" panose="02020603050405020304" pitchFamily="18" charset="0"/>
              </a:rPr>
              <a:t>項目標指明了方向。</a:t>
            </a:r>
            <a:r>
              <a:rPr lang="zh-TW" altLang="en-US" sz="2600" dirty="0" smtClean="0">
                <a:latin typeface="Times New Roman" panose="02020603050405020304" pitchFamily="18" charset="0"/>
                <a:ea typeface="DFKai-SB" panose="03000509000000000000" pitchFamily="65" charset="-120"/>
                <a:cs typeface="Times New Roman" panose="02020603050405020304" pitchFamily="18" charset="0"/>
              </a:rPr>
              <a:t>聯合國</a:t>
            </a:r>
            <a:r>
              <a:rPr lang="zh-CN" altLang="en-US" sz="2600" dirty="0" smtClean="0">
                <a:latin typeface="Times New Roman" panose="02020603050405020304" pitchFamily="18" charset="0"/>
                <a:ea typeface="DFKai-SB" panose="03000509000000000000" pitchFamily="65" charset="-120"/>
                <a:cs typeface="Times New Roman" panose="02020603050405020304" pitchFamily="18" charset="0"/>
              </a:rPr>
              <a:t>在</a:t>
            </a:r>
            <a:r>
              <a:rPr lang="en-US" altLang="zh-CN" sz="2600" dirty="0" smtClean="0">
                <a:latin typeface="Times New Roman" panose="02020603050405020304" pitchFamily="18" charset="0"/>
                <a:ea typeface="DFKai-SB" panose="03000509000000000000" pitchFamily="65" charset="-120"/>
                <a:cs typeface="Times New Roman" panose="02020603050405020304" pitchFamily="18" charset="0"/>
              </a:rPr>
              <a:t>2020</a:t>
            </a:r>
            <a:r>
              <a:rPr lang="zh-CN" altLang="en-US" sz="2600" dirty="0" smtClean="0">
                <a:latin typeface="Times New Roman" panose="02020603050405020304" pitchFamily="18" charset="0"/>
                <a:ea typeface="DFKai-SB" panose="03000509000000000000" pitchFamily="65" charset="-120"/>
                <a:cs typeface="Times New Roman" panose="02020603050405020304" pitchFamily="18" charset="0"/>
              </a:rPr>
              <a:t>年開啟未來十年雄心勃勃的行動</a:t>
            </a:r>
            <a:r>
              <a:rPr lang="zh-CN" altLang="en-US" sz="2600" dirty="0">
                <a:latin typeface="Times New Roman" panose="02020603050405020304" pitchFamily="18" charset="0"/>
                <a:ea typeface="DFKai-SB" panose="03000509000000000000" pitchFamily="65" charset="-120"/>
                <a:cs typeface="Times New Roman" panose="02020603050405020304" pitchFamily="18" charset="0"/>
              </a:rPr>
              <a:t>，以加快</a:t>
            </a:r>
            <a:r>
              <a:rPr lang="zh-CN" altLang="en-US" sz="2600" dirty="0" smtClean="0">
                <a:latin typeface="Times New Roman" panose="02020603050405020304" pitchFamily="18" charset="0"/>
                <a:ea typeface="DFKai-SB" panose="03000509000000000000" pitchFamily="65" charset="-120"/>
                <a:cs typeface="Times New Roman" panose="02020603050405020304" pitchFamily="18" charset="0"/>
              </a:rPr>
              <a:t>達成</a:t>
            </a:r>
            <a:r>
              <a:rPr lang="en-US" altLang="zh-CN" sz="2600" dirty="0" smtClean="0">
                <a:latin typeface="Times New Roman" panose="02020603050405020304" pitchFamily="18" charset="0"/>
                <a:ea typeface="DFKai-SB" panose="03000509000000000000" pitchFamily="65" charset="-120"/>
                <a:cs typeface="Times New Roman" panose="02020603050405020304" pitchFamily="18" charset="0"/>
              </a:rPr>
              <a:t>2030</a:t>
            </a:r>
            <a:r>
              <a:rPr lang="zh-CN" altLang="en-US" sz="2600" dirty="0" smtClean="0">
                <a:latin typeface="Times New Roman" panose="02020603050405020304" pitchFamily="18" charset="0"/>
                <a:ea typeface="DFKai-SB" panose="03000509000000000000" pitchFamily="65" charset="-120"/>
                <a:cs typeface="Times New Roman" panose="02020603050405020304" pitchFamily="18" charset="0"/>
              </a:rPr>
              <a:t>年實現可持續發展目標。</a:t>
            </a:r>
          </a:p>
          <a:p>
            <a:pPr algn="just" hangingPunct="0">
              <a:lnSpc>
                <a:spcPct val="100000"/>
              </a:lnSpc>
              <a:spcBef>
                <a:spcPts val="0"/>
              </a:spcBef>
            </a:pPr>
            <a:endParaRPr lang="zh-CN" altLang="en-US" sz="2600" dirty="0">
              <a:latin typeface="Times New Roman" panose="02020603050405020304" pitchFamily="18" charset="0"/>
              <a:ea typeface="DFKai-SB" panose="03000509000000000000" pitchFamily="65" charset="-120"/>
              <a:cs typeface="Times New Roman" panose="02020603050405020304" pitchFamily="18" charset="0"/>
            </a:endParaRPr>
          </a:p>
          <a:p>
            <a:pPr algn="just" hangingPunct="0">
              <a:lnSpc>
                <a:spcPct val="100000"/>
              </a:lnSpc>
              <a:spcBef>
                <a:spcPts val="0"/>
              </a:spcBef>
            </a:pPr>
            <a:r>
              <a:rPr lang="en-US" altLang="zh-CN" sz="2600" dirty="0">
                <a:latin typeface="Times New Roman" panose="02020603050405020304" pitchFamily="18" charset="0"/>
                <a:ea typeface="DFKai-SB" panose="03000509000000000000" pitchFamily="65" charset="-120"/>
                <a:cs typeface="Times New Roman" panose="02020603050405020304" pitchFamily="18" charset="0"/>
              </a:rPr>
              <a:t>2019</a:t>
            </a:r>
            <a:r>
              <a:rPr lang="zh-CN" altLang="en-US" sz="2600" dirty="0">
                <a:latin typeface="Times New Roman" panose="02020603050405020304" pitchFamily="18" charset="0"/>
                <a:ea typeface="DFKai-SB" panose="03000509000000000000" pitchFamily="65" charset="-120"/>
                <a:cs typeface="Times New Roman" panose="02020603050405020304" pitchFamily="18" charset="0"/>
              </a:rPr>
              <a:t>年</a:t>
            </a:r>
            <a:r>
              <a:rPr lang="en-US" altLang="zh-CN" sz="2600" dirty="0" smtClean="0">
                <a:latin typeface="Times New Roman" panose="02020603050405020304" pitchFamily="18" charset="0"/>
                <a:ea typeface="DFKai-SB" panose="03000509000000000000" pitchFamily="65" charset="-120"/>
                <a:cs typeface="Times New Roman" panose="02020603050405020304" pitchFamily="18" charset="0"/>
              </a:rPr>
              <a:t>9</a:t>
            </a:r>
            <a:r>
              <a:rPr lang="zh-CN" altLang="en-US" sz="2600" dirty="0" smtClean="0">
                <a:latin typeface="Times New Roman" panose="02020603050405020304" pitchFamily="18" charset="0"/>
                <a:ea typeface="DFKai-SB" panose="03000509000000000000" pitchFamily="65" charset="-120"/>
                <a:cs typeface="Times New Roman" panose="02020603050405020304" pitchFamily="18" charset="0"/>
              </a:rPr>
              <a:t>月，聯合國秘書長呼籲社會各界</a:t>
            </a:r>
            <a:r>
              <a:rPr lang="zh-TW" altLang="en-US" sz="2600" dirty="0" smtClean="0">
                <a:latin typeface="Times New Roman" panose="02020603050405020304" pitchFamily="18" charset="0"/>
                <a:ea typeface="DFKai-SB" panose="03000509000000000000" pitchFamily="65" charset="-120"/>
                <a:cs typeface="Times New Roman" panose="02020603050405020304" pitchFamily="18" charset="0"/>
              </a:rPr>
              <a:t>響應，並</a:t>
            </a:r>
            <a:r>
              <a:rPr lang="zh-CN" altLang="en-US" sz="2600" dirty="0" smtClean="0">
                <a:latin typeface="Times New Roman" panose="02020603050405020304" pitchFamily="18" charset="0"/>
                <a:ea typeface="DFKai-SB" panose="03000509000000000000" pitchFamily="65" charset="-120"/>
                <a:cs typeface="Times New Roman" panose="02020603050405020304" pitchFamily="18" charset="0"/>
              </a:rPr>
              <a:t>在全球</a:t>
            </a:r>
            <a:r>
              <a:rPr lang="zh-TW" altLang="en-US" sz="2600" dirty="0" smtClean="0">
                <a:latin typeface="Times New Roman" panose="02020603050405020304" pitchFamily="18" charset="0"/>
                <a:ea typeface="DFKai-SB" panose="03000509000000000000" pitchFamily="65" charset="-120"/>
                <a:cs typeface="Times New Roman" panose="02020603050405020304" pitchFamily="18" charset="0"/>
              </a:rPr>
              <a:t>、地方與個人三個</a:t>
            </a:r>
            <a:r>
              <a:rPr lang="zh-CN" altLang="en-US" sz="2600" dirty="0" smtClean="0">
                <a:latin typeface="Times New Roman" panose="02020603050405020304" pitchFamily="18" charset="0"/>
                <a:ea typeface="DFKai-SB" panose="03000509000000000000" pitchFamily="65" charset="-120"/>
                <a:cs typeface="Times New Roman" panose="02020603050405020304" pitchFamily="18" charset="0"/>
              </a:rPr>
              <a:t>層面採取行動</a:t>
            </a:r>
            <a:r>
              <a:rPr lang="zh-TW" altLang="en-US" sz="2600" dirty="0" smtClean="0">
                <a:latin typeface="Times New Roman" panose="02020603050405020304" pitchFamily="18" charset="0"/>
                <a:ea typeface="DFKai-SB" panose="03000509000000000000" pitchFamily="65" charset="-120"/>
                <a:cs typeface="Times New Roman" panose="02020603050405020304" pitchFamily="18" charset="0"/>
              </a:rPr>
              <a:t>來實現</a:t>
            </a:r>
            <a:r>
              <a:rPr lang="en-US" altLang="zh-CN" sz="2600" dirty="0" smtClean="0">
                <a:latin typeface="Times New Roman" panose="02020603050405020304" pitchFamily="18" charset="0"/>
                <a:ea typeface="DFKai-SB" panose="03000509000000000000" pitchFamily="65" charset="-120"/>
                <a:cs typeface="Times New Roman" panose="02020603050405020304" pitchFamily="18" charset="0"/>
              </a:rPr>
              <a:t>17</a:t>
            </a:r>
            <a:r>
              <a:rPr lang="zh-CN" altLang="en-US" sz="2600" dirty="0" smtClean="0">
                <a:latin typeface="Times New Roman" panose="02020603050405020304" pitchFamily="18" charset="0"/>
                <a:ea typeface="DFKai-SB" panose="03000509000000000000" pitchFamily="65" charset="-120"/>
                <a:cs typeface="Times New Roman" panose="02020603050405020304" pitchFamily="18" charset="0"/>
              </a:rPr>
              <a:t>個可持續發展目標是實現所有人更美好和更可持續未來的藍圖。</a:t>
            </a:r>
            <a:endParaRPr lang="en-US" altLang="zh-CN" sz="2600" dirty="0">
              <a:solidFill>
                <a:srgbClr val="00B050"/>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9" name="任意多边形: 形状 5"/>
          <p:cNvSpPr/>
          <p:nvPr/>
        </p:nvSpPr>
        <p:spPr>
          <a:xfrm>
            <a:off x="2759826" y="269573"/>
            <a:ext cx="6289040" cy="6180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90000"/>
              </a:lnSpc>
              <a:spcAft>
                <a:spcPct val="35000"/>
              </a:spcAft>
              <a:defRPr/>
            </a:pPr>
            <a:r>
              <a:rPr lang="en-US" altLang="zh-CN" sz="4000" b="1" dirty="0" smtClean="0">
                <a:solidFill>
                  <a:srgbClr val="FFFFFF"/>
                </a:solidFill>
                <a:latin typeface="Times New Roman" panose="02020603050405020304" pitchFamily="18" charset="0"/>
                <a:ea typeface="DFKai-SB" panose="03000509000000000000" pitchFamily="65" charset="-120"/>
                <a:cs typeface="Times New Roman" panose="02020603050405020304" pitchFamily="18" charset="0"/>
              </a:rPr>
              <a:t>2030</a:t>
            </a:r>
            <a:r>
              <a:rPr lang="zh-CN" altLang="en-US" sz="4000" b="1" dirty="0" smtClean="0">
                <a:solidFill>
                  <a:srgbClr val="FFFFFF"/>
                </a:solidFill>
                <a:latin typeface="Times New Roman" panose="02020603050405020304" pitchFamily="18" charset="0"/>
                <a:ea typeface="DFKai-SB" panose="03000509000000000000" pitchFamily="65" charset="-120"/>
                <a:cs typeface="Times New Roman" panose="02020603050405020304" pitchFamily="18" charset="0"/>
              </a:rPr>
              <a:t>年可持續發展議程</a:t>
            </a:r>
            <a:endParaRPr lang="zh-CN" altLang="en-US" sz="4000" b="1" dirty="0">
              <a:solidFill>
                <a:srgbClr val="FFFFFF"/>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0" name="矩形 9"/>
          <p:cNvSpPr/>
          <p:nvPr/>
        </p:nvSpPr>
        <p:spPr>
          <a:xfrm>
            <a:off x="616588" y="6028116"/>
            <a:ext cx="6429452" cy="307777"/>
          </a:xfrm>
          <a:prstGeom prst="rect">
            <a:avLst/>
          </a:prstGeom>
        </p:spPr>
        <p:txBody>
          <a:bodyPr wrap="none">
            <a:spAutoFit/>
          </a:bodyPr>
          <a:lstStyle/>
          <a:p>
            <a:r>
              <a:rPr lang="zh-TW" altLang="en-US" sz="1400" dirty="0" smtClean="0">
                <a:latin typeface="Times New Roman" panose="02020603050405020304" pitchFamily="18" charset="0"/>
                <a:ea typeface="標楷體" panose="03000509000000000000" pitchFamily="65" charset="-120"/>
                <a:cs typeface="Times New Roman" panose="02020603050405020304" pitchFamily="18" charset="0"/>
              </a:rPr>
              <a:t>資料來源</a:t>
            </a:r>
            <a:r>
              <a:rPr lang="en-US" altLang="zh-TW" sz="1400" dirty="0" smtClean="0">
                <a:latin typeface="Times New Roman" panose="02020603050405020304" pitchFamily="18" charset="0"/>
                <a:ea typeface="標楷體" panose="03000509000000000000" pitchFamily="65" charset="-120"/>
                <a:cs typeface="Times New Roman" panose="02020603050405020304" pitchFamily="18" charset="0"/>
              </a:rPr>
              <a:t>:  </a:t>
            </a:r>
            <a:r>
              <a:rPr lang="zh-TW" altLang="en-US" sz="1400" dirty="0" smtClean="0">
                <a:latin typeface="Times New Roman" panose="02020603050405020304" pitchFamily="18" charset="0"/>
                <a:ea typeface="標楷體" panose="03000509000000000000" pitchFamily="65" charset="-120"/>
                <a:cs typeface="Times New Roman" panose="02020603050405020304" pitchFamily="18" charset="0"/>
              </a:rPr>
              <a:t>聯合國 </a:t>
            </a:r>
            <a:r>
              <a:rPr lang="en-US" altLang="zh-TW" sz="1400" dirty="0" smtClean="0">
                <a:latin typeface="Times New Roman" panose="02020603050405020304" pitchFamily="18" charset="0"/>
                <a:ea typeface="標楷體" panose="03000509000000000000" pitchFamily="65" charset="-120"/>
                <a:cs typeface="Times New Roman" panose="02020603050405020304" pitchFamily="18" charset="0"/>
              </a:rPr>
              <a:t>(</a:t>
            </a:r>
            <a:r>
              <a:rPr lang="en-US" altLang="zh-HK" sz="1400" dirty="0">
                <a:latin typeface="Times New Roman" panose="02020603050405020304" pitchFamily="18" charset="0"/>
                <a:ea typeface="標楷體" panose="03000509000000000000" pitchFamily="65" charset="-120"/>
                <a:cs typeface="Times New Roman" panose="02020603050405020304" pitchFamily="18" charset="0"/>
              </a:rPr>
              <a:t>https://www.un.org/sustainabledevelopment/zh/decade-of-action/</a:t>
            </a:r>
            <a:r>
              <a:rPr lang="en-US" altLang="zh-TW" sz="1400"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en-US" altLang="zh-HK" sz="1400" dirty="0" smtClean="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6" name="Picture 5">
            <a:hlinkClick r:id="rId3"/>
          </p:cNvPr>
          <p:cNvPicPr>
            <a:picLocks noChangeAspect="1"/>
          </p:cNvPicPr>
          <p:nvPr/>
        </p:nvPicPr>
        <p:blipFill>
          <a:blip r:embed="rId4"/>
          <a:stretch>
            <a:fillRect/>
          </a:stretch>
        </p:blipFill>
        <p:spPr>
          <a:xfrm>
            <a:off x="7713231" y="3605585"/>
            <a:ext cx="4295172" cy="2408377"/>
          </a:xfrm>
          <a:prstGeom prst="rect">
            <a:avLst/>
          </a:prstGeom>
        </p:spPr>
      </p:pic>
      <p:sp>
        <p:nvSpPr>
          <p:cNvPr id="11" name="Rectangle 14">
            <a:extLst>
              <a:ext uri="{FF2B5EF4-FFF2-40B4-BE49-F238E27FC236}">
                <a16:creationId xmlns:a16="http://schemas.microsoft.com/office/drawing/2014/main" id="{FF62AD24-3287-4326-9830-2C079B66D931}"/>
              </a:ext>
            </a:extLst>
          </p:cNvPr>
          <p:cNvSpPr/>
          <p:nvPr/>
        </p:nvSpPr>
        <p:spPr>
          <a:xfrm>
            <a:off x="7713231" y="6028116"/>
            <a:ext cx="4295172" cy="369332"/>
          </a:xfrm>
          <a:prstGeom prst="rect">
            <a:avLst/>
          </a:prstGeom>
          <a:ln w="28575">
            <a:solidFill>
              <a:srgbClr val="FF0000"/>
            </a:solidFill>
          </a:ln>
        </p:spPr>
        <p:txBody>
          <a:bodyPr wrap="square">
            <a:spAutoFit/>
          </a:bodyPr>
          <a:lstStyle/>
          <a:p>
            <a:pPr algn="ctr"/>
            <a:r>
              <a:rPr lang="zh-TW" altLang="en-US" b="1" dirty="0">
                <a:solidFill>
                  <a:srgbClr val="FF0000"/>
                </a:solidFill>
                <a:latin typeface="DFKai-SB" panose="03000509000000000000" pitchFamily="65" charset="-120"/>
                <a:ea typeface="DFKai-SB" panose="03000509000000000000" pitchFamily="65" charset="-120"/>
              </a:rPr>
              <a:t>點擊圖像</a:t>
            </a:r>
            <a:r>
              <a:rPr lang="zh-TW" altLang="en-US" b="1" dirty="0" smtClean="0">
                <a:solidFill>
                  <a:srgbClr val="FF0000"/>
                </a:solidFill>
                <a:latin typeface="DFKai-SB" panose="03000509000000000000" pitchFamily="65" charset="-120"/>
                <a:ea typeface="DFKai-SB" panose="03000509000000000000" pitchFamily="65" charset="-120"/>
              </a:rPr>
              <a:t>觀看短片</a:t>
            </a:r>
            <a:endParaRPr lang="en-US" altLang="zh-HK" b="1" dirty="0">
              <a:solidFill>
                <a:srgbClr val="FF0000"/>
              </a:solidFill>
              <a:latin typeface="DFKai-SB" panose="03000509000000000000" pitchFamily="65" charset="-120"/>
              <a:ea typeface="DFKai-SB" panose="03000509000000000000" pitchFamily="65" charset="-120"/>
            </a:endParaRPr>
          </a:p>
        </p:txBody>
      </p:sp>
      <p:pic>
        <p:nvPicPr>
          <p:cNvPr id="12" name="圖片 9"/>
          <p:cNvPicPr>
            <a:picLocks noChangeAspect="1"/>
          </p:cNvPicPr>
          <p:nvPr/>
        </p:nvPicPr>
        <p:blipFill rotWithShape="1">
          <a:blip r:embed="rId5"/>
          <a:srcRect l="16834" t="29016" r="69101" b="45886"/>
          <a:stretch/>
        </p:blipFill>
        <p:spPr>
          <a:xfrm>
            <a:off x="7461076" y="1226242"/>
            <a:ext cx="1982182" cy="1989634"/>
          </a:xfrm>
          <a:prstGeom prst="rect">
            <a:avLst/>
          </a:prstGeom>
        </p:spPr>
      </p:pic>
      <p:pic>
        <p:nvPicPr>
          <p:cNvPr id="7" name="Picture 6"/>
          <p:cNvPicPr>
            <a:picLocks noChangeAspect="1"/>
          </p:cNvPicPr>
          <p:nvPr/>
        </p:nvPicPr>
        <p:blipFill>
          <a:blip r:embed="rId6"/>
          <a:stretch>
            <a:fillRect/>
          </a:stretch>
        </p:blipFill>
        <p:spPr>
          <a:xfrm>
            <a:off x="9535684" y="1670858"/>
            <a:ext cx="2598126" cy="728195"/>
          </a:xfrm>
          <a:prstGeom prst="rect">
            <a:avLst/>
          </a:prstGeom>
        </p:spPr>
      </p:pic>
    </p:spTree>
    <p:extLst>
      <p:ext uri="{BB962C8B-B14F-4D97-AF65-F5344CB8AC3E}">
        <p14:creationId xmlns:p14="http://schemas.microsoft.com/office/powerpoint/2010/main" val="50122973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322521" y="1213047"/>
            <a:ext cx="11645094" cy="1384995"/>
          </a:xfrm>
          <a:prstGeom prst="rect">
            <a:avLst/>
          </a:prstGeom>
          <a:solidFill>
            <a:schemeClr val="accent5">
              <a:lumMod val="20000"/>
              <a:lumOff val="80000"/>
            </a:schemeClr>
          </a:solidFill>
          <a:ln w="38100">
            <a:solidFill>
              <a:srgbClr val="0070C0"/>
            </a:solidFill>
          </a:ln>
        </p:spPr>
        <p:txBody>
          <a:bodyPr wrap="square">
            <a:spAutoFit/>
          </a:bodyPr>
          <a:lstStyle/>
          <a:p>
            <a:pPr>
              <a:lnSpc>
                <a:spcPct val="150000"/>
              </a:lnSpc>
            </a:pPr>
            <a:r>
              <a:rPr lang="zh-CN" altLang="en-US" sz="2800" b="0" i="0" dirty="0" smtClean="0">
                <a:effectLst/>
                <a:latin typeface="Times New Roman" panose="02020603050405020304" pitchFamily="18" charset="0"/>
                <a:ea typeface="DFKai-SB" panose="03000509000000000000" pitchFamily="65" charset="-120"/>
                <a:cs typeface="Times New Roman" panose="02020603050405020304" pitchFamily="18" charset="0"/>
              </a:rPr>
              <a:t>為了</a:t>
            </a:r>
            <a:r>
              <a:rPr lang="zh-CN" altLang="en-US" sz="2800" b="0" i="0" dirty="0">
                <a:effectLst/>
                <a:latin typeface="Times New Roman" panose="02020603050405020304" pitchFamily="18" charset="0"/>
                <a:ea typeface="DFKai-SB" panose="03000509000000000000" pitchFamily="65" charset="-120"/>
                <a:cs typeface="Times New Roman" panose="02020603050405020304" pitchFamily="18" charset="0"/>
              </a:rPr>
              <a:t>實現</a:t>
            </a:r>
            <a:r>
              <a:rPr lang="en-US" altLang="zh-CN" sz="2800" b="0" i="0" dirty="0">
                <a:effectLst/>
                <a:latin typeface="Times New Roman" panose="02020603050405020304" pitchFamily="18" charset="0"/>
                <a:ea typeface="DFKai-SB" panose="03000509000000000000" pitchFamily="65" charset="-120"/>
                <a:cs typeface="Times New Roman" panose="02020603050405020304" pitchFamily="18" charset="0"/>
              </a:rPr>
              <a:t>2030</a:t>
            </a:r>
            <a:r>
              <a:rPr lang="zh-CN" altLang="en-US" sz="2800" b="0" i="0" dirty="0">
                <a:effectLst/>
                <a:latin typeface="Times New Roman" panose="02020603050405020304" pitchFamily="18" charset="0"/>
                <a:ea typeface="DFKai-SB" panose="03000509000000000000" pitchFamily="65" charset="-120"/>
                <a:cs typeface="Times New Roman" panose="02020603050405020304" pitchFamily="18" charset="0"/>
              </a:rPr>
              <a:t>年可持續發展目標，</a:t>
            </a:r>
            <a:r>
              <a:rPr lang="en-US" altLang="zh-CN" sz="2800" b="0" i="0" dirty="0">
                <a:effectLst/>
                <a:latin typeface="Times New Roman" panose="02020603050405020304" pitchFamily="18" charset="0"/>
                <a:ea typeface="DFKai-SB" panose="03000509000000000000" pitchFamily="65" charset="-120"/>
                <a:cs typeface="Times New Roman" panose="02020603050405020304" pitchFamily="18" charset="0"/>
              </a:rPr>
              <a:t>2019</a:t>
            </a:r>
            <a:r>
              <a:rPr lang="zh-CN" altLang="en-US" sz="2800" b="0" i="0" dirty="0">
                <a:effectLst/>
                <a:latin typeface="Times New Roman" panose="02020603050405020304" pitchFamily="18" charset="0"/>
                <a:ea typeface="DFKai-SB" panose="03000509000000000000" pitchFamily="65" charset="-120"/>
                <a:cs typeface="Times New Roman" panose="02020603050405020304" pitchFamily="18" charset="0"/>
              </a:rPr>
              <a:t>年</a:t>
            </a:r>
            <a:r>
              <a:rPr lang="en-US" altLang="zh-CN" sz="2800" b="0" i="0" dirty="0">
                <a:effectLst/>
                <a:latin typeface="Times New Roman" panose="02020603050405020304" pitchFamily="18" charset="0"/>
                <a:ea typeface="DFKai-SB" panose="03000509000000000000" pitchFamily="65" charset="-120"/>
                <a:cs typeface="Times New Roman" panose="02020603050405020304" pitchFamily="18" charset="0"/>
              </a:rPr>
              <a:t>9</a:t>
            </a:r>
            <a:r>
              <a:rPr lang="zh-CN" altLang="en-US" sz="2800" b="0" i="0" dirty="0">
                <a:effectLst/>
                <a:latin typeface="Times New Roman" panose="02020603050405020304" pitchFamily="18" charset="0"/>
                <a:ea typeface="DFKai-SB" panose="03000509000000000000" pitchFamily="65" charset="-120"/>
                <a:cs typeface="Times New Roman" panose="02020603050405020304" pitchFamily="18" charset="0"/>
              </a:rPr>
              <a:t>月，聯合國秘書長呼籲社會各界在三個層面上開展行動十年：</a:t>
            </a:r>
            <a:endParaRPr lang="en-US" altLang="zh-CN" sz="2800" b="0" i="0" dirty="0">
              <a:effectLst/>
              <a:latin typeface="Times New Roman" panose="02020603050405020304" pitchFamily="18" charset="0"/>
              <a:ea typeface="DFKai-SB" panose="03000509000000000000" pitchFamily="65" charset="-120"/>
              <a:cs typeface="Times New Roman" panose="02020603050405020304" pitchFamily="18" charset="0"/>
            </a:endParaRPr>
          </a:p>
        </p:txBody>
      </p:sp>
      <p:grpSp>
        <p:nvGrpSpPr>
          <p:cNvPr id="22" name="组合 21"/>
          <p:cNvGrpSpPr/>
          <p:nvPr/>
        </p:nvGrpSpPr>
        <p:grpSpPr>
          <a:xfrm>
            <a:off x="323251" y="2556252"/>
            <a:ext cx="8321986" cy="3335284"/>
            <a:chOff x="1686105" y="2896930"/>
            <a:chExt cx="8607290" cy="3005115"/>
          </a:xfrm>
        </p:grpSpPr>
        <p:sp>
          <p:nvSpPr>
            <p:cNvPr id="23" name="Freeform 11"/>
            <p:cNvSpPr/>
            <p:nvPr/>
          </p:nvSpPr>
          <p:spPr bwMode="auto">
            <a:xfrm>
              <a:off x="7560603" y="5846672"/>
              <a:ext cx="1743456" cy="0"/>
            </a:xfrm>
            <a:custGeom>
              <a:avLst/>
              <a:gdLst>
                <a:gd name="T0" fmla="*/ 1984 w 1984"/>
                <a:gd name="T1" fmla="*/ 0 w 1984"/>
                <a:gd name="T2" fmla="*/ 1984 w 1984"/>
              </a:gdLst>
              <a:ahLst/>
              <a:cxnLst>
                <a:cxn ang="0">
                  <a:pos x="T0" y="0"/>
                </a:cxn>
                <a:cxn ang="0">
                  <a:pos x="T1" y="0"/>
                </a:cxn>
                <a:cxn ang="0">
                  <a:pos x="T2" y="0"/>
                </a:cxn>
              </a:cxnLst>
              <a:rect l="0" t="0" r="r" b="b"/>
              <a:pathLst>
                <a:path w="1984">
                  <a:moveTo>
                    <a:pt x="1984" y="0"/>
                  </a:moveTo>
                  <a:lnTo>
                    <a:pt x="0" y="0"/>
                  </a:lnTo>
                  <a:lnTo>
                    <a:pt x="1984" y="0"/>
                  </a:lnTo>
                  <a:close/>
                </a:path>
              </a:pathLst>
            </a:custGeom>
            <a:solidFill>
              <a:srgbClr val="04617B"/>
            </a:solidFill>
            <a:ln>
              <a:noFill/>
            </a:ln>
            <a:extLst>
              <a:ext uri="{91240B29-F687-4F45-9708-019B960494DF}">
                <a14:hiddenLine xmlns:a14="http://schemas.microsoft.com/office/drawing/2010/main" w="9525">
                  <a:solidFill>
                    <a:srgbClr val="000000"/>
                  </a:solidFill>
                  <a:round/>
                </a14:hiddenLine>
              </a:ext>
            </a:extLst>
          </p:spPr>
          <p:txBody>
            <a:bodyPr vert="horz" wrap="square" lIns="91435" tIns="45717" rIns="91435" bIns="45717"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Calibri" panose="020F0502020204030204"/>
              </a:endParaRPr>
            </a:p>
          </p:txBody>
        </p:sp>
        <p:sp>
          <p:nvSpPr>
            <p:cNvPr id="24" name="Line 12"/>
            <p:cNvSpPr>
              <a:spLocks noChangeShapeType="1"/>
            </p:cNvSpPr>
            <p:nvPr/>
          </p:nvSpPr>
          <p:spPr bwMode="auto">
            <a:xfrm flipH="1">
              <a:off x="7560603" y="5846672"/>
              <a:ext cx="1743456" cy="0"/>
            </a:xfrm>
            <a:prstGeom prst="line">
              <a:avLst/>
            </a:prstGeom>
            <a:solidFill>
              <a:srgbClr val="04617B"/>
            </a:solidFill>
            <a:ln>
              <a:noFill/>
            </a:ln>
            <a:extLst>
              <a:ext uri="{91240B29-F687-4F45-9708-019B960494DF}">
                <a14:hiddenLine xmlns:a14="http://schemas.microsoft.com/office/drawing/2010/main" w="9525">
                  <a:solidFill>
                    <a:srgbClr val="000000"/>
                  </a:solidFill>
                  <a:round/>
                </a14:hiddenLine>
              </a:ext>
            </a:extLst>
          </p:spPr>
          <p:txBody>
            <a:bodyPr vert="horz" wrap="square" lIns="91435" tIns="45717" rIns="91435" bIns="45717"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Calibri" panose="020F0502020204030204"/>
              </a:endParaRPr>
            </a:p>
          </p:txBody>
        </p:sp>
        <p:cxnSp>
          <p:nvCxnSpPr>
            <p:cNvPr id="25" name="直接连接符 24"/>
            <p:cNvCxnSpPr/>
            <p:nvPr/>
          </p:nvCxnSpPr>
          <p:spPr>
            <a:xfrm flipV="1">
              <a:off x="7674263" y="3686434"/>
              <a:ext cx="0" cy="1516989"/>
            </a:xfrm>
            <a:prstGeom prst="line">
              <a:avLst/>
            </a:prstGeom>
            <a:noFill/>
            <a:ln w="9525" cap="flat" cmpd="sng" algn="ctr">
              <a:solidFill>
                <a:sysClr val="windowText" lastClr="000000"/>
              </a:solidFill>
              <a:prstDash val="dash"/>
              <a:tailEnd type="oval"/>
            </a:ln>
            <a:effectLst/>
          </p:spPr>
        </p:cxnSp>
        <p:sp>
          <p:nvSpPr>
            <p:cNvPr id="26" name="Freeform 8"/>
            <p:cNvSpPr/>
            <p:nvPr/>
          </p:nvSpPr>
          <p:spPr bwMode="auto">
            <a:xfrm>
              <a:off x="7674305" y="5203423"/>
              <a:ext cx="2497090" cy="643251"/>
            </a:xfrm>
            <a:custGeom>
              <a:avLst/>
              <a:gdLst>
                <a:gd name="T0" fmla="*/ 1985 w 2306"/>
                <a:gd name="T1" fmla="*/ 732 h 732"/>
                <a:gd name="T2" fmla="*/ 0 w 2306"/>
                <a:gd name="T3" fmla="*/ 732 h 732"/>
                <a:gd name="T4" fmla="*/ 322 w 2306"/>
                <a:gd name="T5" fmla="*/ 366 h 732"/>
                <a:gd name="T6" fmla="*/ 0 w 2306"/>
                <a:gd name="T7" fmla="*/ 0 h 732"/>
                <a:gd name="T8" fmla="*/ 1985 w 2306"/>
                <a:gd name="T9" fmla="*/ 0 h 732"/>
                <a:gd name="T10" fmla="*/ 2306 w 2306"/>
                <a:gd name="T11" fmla="*/ 366 h 732"/>
                <a:gd name="T12" fmla="*/ 1985 w 2306"/>
                <a:gd name="T13" fmla="*/ 732 h 732"/>
              </a:gdLst>
              <a:ahLst/>
              <a:cxnLst>
                <a:cxn ang="0">
                  <a:pos x="T0" y="T1"/>
                </a:cxn>
                <a:cxn ang="0">
                  <a:pos x="T2" y="T3"/>
                </a:cxn>
                <a:cxn ang="0">
                  <a:pos x="T4" y="T5"/>
                </a:cxn>
                <a:cxn ang="0">
                  <a:pos x="T6" y="T7"/>
                </a:cxn>
                <a:cxn ang="0">
                  <a:pos x="T8" y="T9"/>
                </a:cxn>
                <a:cxn ang="0">
                  <a:pos x="T10" y="T11"/>
                </a:cxn>
                <a:cxn ang="0">
                  <a:pos x="T12" y="T13"/>
                </a:cxn>
              </a:cxnLst>
              <a:rect l="0" t="0" r="r" b="b"/>
              <a:pathLst>
                <a:path w="2306" h="732">
                  <a:moveTo>
                    <a:pt x="1985" y="732"/>
                  </a:moveTo>
                  <a:lnTo>
                    <a:pt x="0" y="732"/>
                  </a:lnTo>
                  <a:lnTo>
                    <a:pt x="322" y="366"/>
                  </a:lnTo>
                  <a:lnTo>
                    <a:pt x="0" y="0"/>
                  </a:lnTo>
                  <a:lnTo>
                    <a:pt x="1985" y="0"/>
                  </a:lnTo>
                  <a:lnTo>
                    <a:pt x="2306" y="366"/>
                  </a:lnTo>
                  <a:lnTo>
                    <a:pt x="1985" y="732"/>
                  </a:lnTo>
                  <a:close/>
                </a:path>
              </a:pathLst>
            </a:custGeom>
            <a:solidFill>
              <a:srgbClr val="1EA4A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black"/>
                </a:solidFill>
                <a:effectLst/>
                <a:uLnTx/>
                <a:uFillTx/>
                <a:latin typeface="Calibri" panose="020F0502020204030204"/>
              </a:endParaRPr>
            </a:p>
          </p:txBody>
        </p:sp>
        <p:grpSp>
          <p:nvGrpSpPr>
            <p:cNvPr id="27" name="Group 29"/>
            <p:cNvGrpSpPr>
              <a:grpSpLocks noChangeAspect="1"/>
            </p:cNvGrpSpPr>
            <p:nvPr/>
          </p:nvGrpSpPr>
          <p:grpSpPr bwMode="auto">
            <a:xfrm>
              <a:off x="6234067" y="2896930"/>
              <a:ext cx="11527" cy="0"/>
              <a:chOff x="4464" y="1952"/>
              <a:chExt cx="9" cy="0"/>
            </a:xfrm>
            <a:solidFill>
              <a:sysClr val="window" lastClr="FFFFFF"/>
            </a:solidFill>
            <a:effectLst>
              <a:outerShdw blurRad="25400" dist="25400" dir="2700000" algn="tl" rotWithShape="0">
                <a:prstClr val="black">
                  <a:alpha val="40000"/>
                </a:prstClr>
              </a:outerShdw>
            </a:effectLst>
          </p:grpSpPr>
          <p:sp>
            <p:nvSpPr>
              <p:cNvPr id="38" name="Freeform 31"/>
              <p:cNvSpPr/>
              <p:nvPr/>
            </p:nvSpPr>
            <p:spPr bwMode="auto">
              <a:xfrm>
                <a:off x="4464" y="1952"/>
                <a:ext cx="5" cy="0"/>
              </a:xfrm>
              <a:custGeom>
                <a:avLst/>
                <a:gdLst>
                  <a:gd name="T0" fmla="*/ 1 w 1"/>
                  <a:gd name="T1" fmla="*/ 0 w 1"/>
                  <a:gd name="T2" fmla="*/ 0 w 1"/>
                  <a:gd name="T3" fmla="*/ 1 w 1"/>
                </a:gdLst>
                <a:ahLst/>
                <a:cxnLst>
                  <a:cxn ang="0">
                    <a:pos x="T0" y="0"/>
                  </a:cxn>
                  <a:cxn ang="0">
                    <a:pos x="T1" y="0"/>
                  </a:cxn>
                  <a:cxn ang="0">
                    <a:pos x="T2" y="0"/>
                  </a:cxn>
                  <a:cxn ang="0">
                    <a:pos x="T3" y="0"/>
                  </a:cxn>
                </a:cxnLst>
                <a:rect l="0" t="0" r="r" b="b"/>
                <a:pathLst>
                  <a:path w="1">
                    <a:moveTo>
                      <a:pt x="1" y="0"/>
                    </a:moveTo>
                    <a:cubicBezTo>
                      <a:pt x="0" y="0"/>
                      <a:pt x="0" y="0"/>
                      <a:pt x="0" y="0"/>
                    </a:cubicBezTo>
                    <a:cubicBezTo>
                      <a:pt x="0" y="0"/>
                      <a:pt x="0" y="0"/>
                      <a:pt x="0" y="0"/>
                    </a:cubicBezTo>
                    <a:cubicBezTo>
                      <a:pt x="0" y="0"/>
                      <a:pt x="0"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Calibri" panose="020F0502020204030204"/>
                </a:endParaRPr>
              </a:p>
            </p:txBody>
          </p:sp>
          <p:sp>
            <p:nvSpPr>
              <p:cNvPr id="39" name="Freeform 34"/>
              <p:cNvSpPr/>
              <p:nvPr/>
            </p:nvSpPr>
            <p:spPr bwMode="auto">
              <a:xfrm>
                <a:off x="4469" y="1952"/>
                <a:ext cx="4" cy="0"/>
              </a:xfrm>
              <a:custGeom>
                <a:avLst/>
                <a:gdLst>
                  <a:gd name="T0" fmla="*/ 1 w 1"/>
                  <a:gd name="T1" fmla="*/ 1 w 1"/>
                  <a:gd name="T2" fmla="*/ 0 w 1"/>
                  <a:gd name="T3" fmla="*/ 0 w 1"/>
                  <a:gd name="T4" fmla="*/ 1 w 1"/>
                </a:gdLst>
                <a:ahLst/>
                <a:cxnLst>
                  <a:cxn ang="0">
                    <a:pos x="T0" y="0"/>
                  </a:cxn>
                  <a:cxn ang="0">
                    <a:pos x="T1" y="0"/>
                  </a:cxn>
                  <a:cxn ang="0">
                    <a:pos x="T2" y="0"/>
                  </a:cxn>
                  <a:cxn ang="0">
                    <a:pos x="T3" y="0"/>
                  </a:cxn>
                  <a:cxn ang="0">
                    <a:pos x="T4" y="0"/>
                  </a:cxn>
                </a:cxnLst>
                <a:rect l="0" t="0" r="r" b="b"/>
                <a:pathLst>
                  <a:path w="1">
                    <a:moveTo>
                      <a:pt x="1" y="0"/>
                    </a:moveTo>
                    <a:cubicBezTo>
                      <a:pt x="1" y="0"/>
                      <a:pt x="1" y="0"/>
                      <a:pt x="1" y="0"/>
                    </a:cubicBezTo>
                    <a:cubicBezTo>
                      <a:pt x="0" y="0"/>
                      <a:pt x="0" y="0"/>
                      <a:pt x="0" y="0"/>
                    </a:cubicBezTo>
                    <a:cubicBezTo>
                      <a:pt x="0" y="0"/>
                      <a:pt x="0" y="0"/>
                      <a:pt x="0" y="0"/>
                    </a:cubicBezTo>
                    <a:cubicBezTo>
                      <a:pt x="1" y="0"/>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Calibri" panose="020F0502020204030204"/>
                </a:endParaRPr>
              </a:p>
            </p:txBody>
          </p:sp>
        </p:grpSp>
        <p:cxnSp>
          <p:nvCxnSpPr>
            <p:cNvPr id="28" name="直接连接符 27"/>
            <p:cNvCxnSpPr/>
            <p:nvPr/>
          </p:nvCxnSpPr>
          <p:spPr>
            <a:xfrm flipV="1">
              <a:off x="4677049" y="3686434"/>
              <a:ext cx="0" cy="1516989"/>
            </a:xfrm>
            <a:prstGeom prst="line">
              <a:avLst/>
            </a:prstGeom>
            <a:noFill/>
            <a:ln w="9525" cap="flat" cmpd="sng" algn="ctr">
              <a:solidFill>
                <a:sysClr val="windowText" lastClr="000000"/>
              </a:solidFill>
              <a:prstDash val="dash"/>
              <a:tailEnd type="oval"/>
            </a:ln>
            <a:effectLst/>
          </p:spPr>
        </p:cxnSp>
        <p:sp>
          <p:nvSpPr>
            <p:cNvPr id="29" name="Freeform 7"/>
            <p:cNvSpPr/>
            <p:nvPr/>
          </p:nvSpPr>
          <p:spPr bwMode="auto">
            <a:xfrm>
              <a:off x="4684198" y="5203423"/>
              <a:ext cx="2496007" cy="643251"/>
            </a:xfrm>
            <a:custGeom>
              <a:avLst/>
              <a:gdLst>
                <a:gd name="T0" fmla="*/ 1984 w 2305"/>
                <a:gd name="T1" fmla="*/ 732 h 732"/>
                <a:gd name="T2" fmla="*/ 0 w 2305"/>
                <a:gd name="T3" fmla="*/ 732 h 732"/>
                <a:gd name="T4" fmla="*/ 321 w 2305"/>
                <a:gd name="T5" fmla="*/ 366 h 732"/>
                <a:gd name="T6" fmla="*/ 0 w 2305"/>
                <a:gd name="T7" fmla="*/ 0 h 732"/>
                <a:gd name="T8" fmla="*/ 1984 w 2305"/>
                <a:gd name="T9" fmla="*/ 0 h 732"/>
                <a:gd name="T10" fmla="*/ 2305 w 2305"/>
                <a:gd name="T11" fmla="*/ 366 h 732"/>
                <a:gd name="T12" fmla="*/ 1984 w 2305"/>
                <a:gd name="T13" fmla="*/ 732 h 732"/>
              </a:gdLst>
              <a:ahLst/>
              <a:cxnLst>
                <a:cxn ang="0">
                  <a:pos x="T0" y="T1"/>
                </a:cxn>
                <a:cxn ang="0">
                  <a:pos x="T2" y="T3"/>
                </a:cxn>
                <a:cxn ang="0">
                  <a:pos x="T4" y="T5"/>
                </a:cxn>
                <a:cxn ang="0">
                  <a:pos x="T6" y="T7"/>
                </a:cxn>
                <a:cxn ang="0">
                  <a:pos x="T8" y="T9"/>
                </a:cxn>
                <a:cxn ang="0">
                  <a:pos x="T10" y="T11"/>
                </a:cxn>
                <a:cxn ang="0">
                  <a:pos x="T12" y="T13"/>
                </a:cxn>
              </a:cxnLst>
              <a:rect l="0" t="0" r="r" b="b"/>
              <a:pathLst>
                <a:path w="2305" h="732">
                  <a:moveTo>
                    <a:pt x="1984" y="732"/>
                  </a:moveTo>
                  <a:lnTo>
                    <a:pt x="0" y="732"/>
                  </a:lnTo>
                  <a:lnTo>
                    <a:pt x="321" y="366"/>
                  </a:lnTo>
                  <a:lnTo>
                    <a:pt x="0" y="0"/>
                  </a:lnTo>
                  <a:lnTo>
                    <a:pt x="1984" y="0"/>
                  </a:lnTo>
                  <a:lnTo>
                    <a:pt x="2305" y="366"/>
                  </a:lnTo>
                  <a:lnTo>
                    <a:pt x="1984" y="732"/>
                  </a:lnTo>
                  <a:close/>
                </a:path>
              </a:pathLst>
            </a:custGeom>
            <a:solidFill>
              <a:srgbClr val="F2BA2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Calibri" panose="020F0502020204030204"/>
              </a:endParaRPr>
            </a:p>
          </p:txBody>
        </p:sp>
        <p:cxnSp>
          <p:nvCxnSpPr>
            <p:cNvPr id="30" name="直接连接符 29"/>
            <p:cNvCxnSpPr>
              <a:stCxn id="31" idx="3"/>
            </p:cNvCxnSpPr>
            <p:nvPr/>
          </p:nvCxnSpPr>
          <p:spPr>
            <a:xfrm flipV="1">
              <a:off x="1686105" y="3686435"/>
              <a:ext cx="0" cy="1516988"/>
            </a:xfrm>
            <a:prstGeom prst="line">
              <a:avLst/>
            </a:prstGeom>
            <a:noFill/>
            <a:ln w="9525" cap="flat" cmpd="sng" algn="ctr">
              <a:solidFill>
                <a:sysClr val="windowText" lastClr="000000"/>
              </a:solidFill>
              <a:prstDash val="dash"/>
              <a:tailEnd type="oval"/>
            </a:ln>
            <a:effectLst/>
          </p:spPr>
        </p:cxnSp>
        <p:sp>
          <p:nvSpPr>
            <p:cNvPr id="31" name="Freeform 6"/>
            <p:cNvSpPr/>
            <p:nvPr/>
          </p:nvSpPr>
          <p:spPr bwMode="auto">
            <a:xfrm>
              <a:off x="1686105" y="5203423"/>
              <a:ext cx="2497090" cy="643251"/>
            </a:xfrm>
            <a:custGeom>
              <a:avLst/>
              <a:gdLst>
                <a:gd name="T0" fmla="*/ 1984 w 2306"/>
                <a:gd name="T1" fmla="*/ 732 h 732"/>
                <a:gd name="T2" fmla="*/ 0 w 2306"/>
                <a:gd name="T3" fmla="*/ 732 h 732"/>
                <a:gd name="T4" fmla="*/ 321 w 2306"/>
                <a:gd name="T5" fmla="*/ 366 h 732"/>
                <a:gd name="T6" fmla="*/ 0 w 2306"/>
                <a:gd name="T7" fmla="*/ 0 h 732"/>
                <a:gd name="T8" fmla="*/ 1984 w 2306"/>
                <a:gd name="T9" fmla="*/ 0 h 732"/>
                <a:gd name="T10" fmla="*/ 2306 w 2306"/>
                <a:gd name="T11" fmla="*/ 366 h 732"/>
                <a:gd name="T12" fmla="*/ 1984 w 2306"/>
                <a:gd name="T13" fmla="*/ 732 h 732"/>
              </a:gdLst>
              <a:ahLst/>
              <a:cxnLst>
                <a:cxn ang="0">
                  <a:pos x="T0" y="T1"/>
                </a:cxn>
                <a:cxn ang="0">
                  <a:pos x="T2" y="T3"/>
                </a:cxn>
                <a:cxn ang="0">
                  <a:pos x="T4" y="T5"/>
                </a:cxn>
                <a:cxn ang="0">
                  <a:pos x="T6" y="T7"/>
                </a:cxn>
                <a:cxn ang="0">
                  <a:pos x="T8" y="T9"/>
                </a:cxn>
                <a:cxn ang="0">
                  <a:pos x="T10" y="T11"/>
                </a:cxn>
                <a:cxn ang="0">
                  <a:pos x="T12" y="T13"/>
                </a:cxn>
              </a:cxnLst>
              <a:rect l="0" t="0" r="r" b="b"/>
              <a:pathLst>
                <a:path w="2306" h="732">
                  <a:moveTo>
                    <a:pt x="1984" y="732"/>
                  </a:moveTo>
                  <a:lnTo>
                    <a:pt x="0" y="732"/>
                  </a:lnTo>
                  <a:lnTo>
                    <a:pt x="321" y="366"/>
                  </a:lnTo>
                  <a:lnTo>
                    <a:pt x="0" y="0"/>
                  </a:lnTo>
                  <a:lnTo>
                    <a:pt x="1984" y="0"/>
                  </a:lnTo>
                  <a:lnTo>
                    <a:pt x="2306" y="366"/>
                  </a:lnTo>
                  <a:lnTo>
                    <a:pt x="1984" y="732"/>
                  </a:lnTo>
                  <a:close/>
                </a:path>
              </a:pathLst>
            </a:custGeom>
            <a:solidFill>
              <a:srgbClr val="1EA4A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2" name="任意多边形: 形状 31"/>
            <p:cNvSpPr/>
            <p:nvPr/>
          </p:nvSpPr>
          <p:spPr>
            <a:xfrm>
              <a:off x="1712856" y="3018240"/>
              <a:ext cx="2655958" cy="2129811"/>
            </a:xfrm>
            <a:custGeom>
              <a:avLst/>
              <a:gdLst>
                <a:gd name="connsiteX0" fmla="*/ 0 w 3074230"/>
                <a:gd name="connsiteY0" fmla="*/ 0 h 2361440"/>
                <a:gd name="connsiteX1" fmla="*/ 3074230 w 3074230"/>
                <a:gd name="connsiteY1" fmla="*/ 0 h 2361440"/>
                <a:gd name="connsiteX2" fmla="*/ 3074230 w 3074230"/>
                <a:gd name="connsiteY2" fmla="*/ 2361440 h 2361440"/>
                <a:gd name="connsiteX3" fmla="*/ 0 w 3074230"/>
                <a:gd name="connsiteY3" fmla="*/ 2361440 h 2361440"/>
                <a:gd name="connsiteX4" fmla="*/ 0 w 3074230"/>
                <a:gd name="connsiteY4" fmla="*/ 0 h 23614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4230" h="2361440">
                  <a:moveTo>
                    <a:pt x="0" y="0"/>
                  </a:moveTo>
                  <a:lnTo>
                    <a:pt x="3074230" y="0"/>
                  </a:lnTo>
                  <a:lnTo>
                    <a:pt x="3074230" y="2361440"/>
                  </a:lnTo>
                  <a:lnTo>
                    <a:pt x="0" y="236144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70688" tIns="170688" rIns="170688" bIns="170688" numCol="1" spcCol="1270" anchor="ctr" anchorCtr="0">
              <a:noAutofit/>
            </a:bodyPr>
            <a:lstStyle/>
            <a:p>
              <a:pPr marL="0" lvl="0" indent="0" defTabSz="1066800" hangingPunct="0">
                <a:spcBef>
                  <a:spcPct val="0"/>
                </a:spcBef>
                <a:buNone/>
              </a:pPr>
              <a:r>
                <a:rPr lang="zh-CN" altLang="en-US" sz="2400" kern="1200" dirty="0">
                  <a:latin typeface="DFKai-SB" panose="03000509000000000000" pitchFamily="65" charset="-120"/>
                  <a:ea typeface="DFKai-SB" panose="03000509000000000000" pitchFamily="65" charset="-120"/>
                </a:rPr>
                <a:t>採取全球行動，為實現可持續發展目標提供更強的領導力、更多資源和更明智的解決方案</a:t>
              </a:r>
            </a:p>
          </p:txBody>
        </p:sp>
        <p:sp>
          <p:nvSpPr>
            <p:cNvPr id="33" name="任意多边形: 形状 32"/>
            <p:cNvSpPr/>
            <p:nvPr/>
          </p:nvSpPr>
          <p:spPr>
            <a:xfrm>
              <a:off x="4803925" y="2974767"/>
              <a:ext cx="2421571" cy="2253001"/>
            </a:xfrm>
            <a:custGeom>
              <a:avLst/>
              <a:gdLst>
                <a:gd name="connsiteX0" fmla="*/ 0 w 3046531"/>
                <a:gd name="connsiteY0" fmla="*/ 0 h 2376458"/>
                <a:gd name="connsiteX1" fmla="*/ 3046531 w 3046531"/>
                <a:gd name="connsiteY1" fmla="*/ 0 h 2376458"/>
                <a:gd name="connsiteX2" fmla="*/ 3046531 w 3046531"/>
                <a:gd name="connsiteY2" fmla="*/ 2376458 h 2376458"/>
                <a:gd name="connsiteX3" fmla="*/ 0 w 3046531"/>
                <a:gd name="connsiteY3" fmla="*/ 2376458 h 2376458"/>
                <a:gd name="connsiteX4" fmla="*/ 0 w 3046531"/>
                <a:gd name="connsiteY4" fmla="*/ 0 h 23764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6531" h="2376458">
                  <a:moveTo>
                    <a:pt x="0" y="0"/>
                  </a:moveTo>
                  <a:lnTo>
                    <a:pt x="3046531" y="0"/>
                  </a:lnTo>
                  <a:lnTo>
                    <a:pt x="3046531" y="2376458"/>
                  </a:lnTo>
                  <a:lnTo>
                    <a:pt x="0" y="237645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70688" tIns="170688" rIns="170688" bIns="170688" numCol="1" spcCol="1270" anchor="ctr" anchorCtr="0">
              <a:noAutofit/>
            </a:bodyPr>
            <a:lstStyle/>
            <a:p>
              <a:pPr marL="0" lvl="0" indent="0" algn="just" defTabSz="889000" hangingPunct="0">
                <a:spcBef>
                  <a:spcPct val="0"/>
                </a:spcBef>
                <a:buNone/>
              </a:pPr>
              <a:r>
                <a:rPr lang="zh-CN" altLang="en-US" sz="2400" dirty="0">
                  <a:latin typeface="DFKai-SB" panose="03000509000000000000" pitchFamily="65" charset="-120"/>
                  <a:ea typeface="DFKai-SB" panose="03000509000000000000" pitchFamily="65" charset="-120"/>
                </a:rPr>
                <a:t>國家和地區的政策、預算和監管框架應</a:t>
              </a:r>
              <a:r>
                <a:rPr lang="zh-TW" altLang="en-US" sz="2400" dirty="0">
                  <a:latin typeface="DFKai-SB" panose="03000509000000000000" pitchFamily="65" charset="-120"/>
                  <a:ea typeface="DFKai-SB" panose="03000509000000000000" pitchFamily="65" charset="-120"/>
                </a:rPr>
                <a:t>圍繞可持續發展目標</a:t>
              </a:r>
              <a:r>
                <a:rPr lang="zh-CN" altLang="en-US" sz="2400" dirty="0">
                  <a:latin typeface="DFKai-SB" panose="03000509000000000000" pitchFamily="65" charset="-120"/>
                  <a:ea typeface="DFKai-SB" panose="03000509000000000000" pitchFamily="65" charset="-120"/>
                </a:rPr>
                <a:t>進行必要的轉型</a:t>
              </a:r>
            </a:p>
          </p:txBody>
        </p:sp>
        <p:sp>
          <p:nvSpPr>
            <p:cNvPr id="34" name="任意多边形: 形状 33"/>
            <p:cNvSpPr/>
            <p:nvPr/>
          </p:nvSpPr>
          <p:spPr>
            <a:xfrm>
              <a:off x="7676086" y="3144746"/>
              <a:ext cx="2617309" cy="1913044"/>
            </a:xfrm>
            <a:custGeom>
              <a:avLst/>
              <a:gdLst>
                <a:gd name="connsiteX0" fmla="*/ 0 w 3074230"/>
                <a:gd name="connsiteY0" fmla="*/ 0 h 2298603"/>
                <a:gd name="connsiteX1" fmla="*/ 3074230 w 3074230"/>
                <a:gd name="connsiteY1" fmla="*/ 0 h 2298603"/>
                <a:gd name="connsiteX2" fmla="*/ 3074230 w 3074230"/>
                <a:gd name="connsiteY2" fmla="*/ 2298603 h 2298603"/>
                <a:gd name="connsiteX3" fmla="*/ 0 w 3074230"/>
                <a:gd name="connsiteY3" fmla="*/ 2298603 h 2298603"/>
                <a:gd name="connsiteX4" fmla="*/ 0 w 3074230"/>
                <a:gd name="connsiteY4" fmla="*/ 0 h 22986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4230" h="2298603">
                  <a:moveTo>
                    <a:pt x="0" y="0"/>
                  </a:moveTo>
                  <a:lnTo>
                    <a:pt x="3074230" y="0"/>
                  </a:lnTo>
                  <a:lnTo>
                    <a:pt x="3074230" y="2298603"/>
                  </a:lnTo>
                  <a:lnTo>
                    <a:pt x="0" y="229860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70688" tIns="170688" rIns="144000" bIns="170688" numCol="1" spcCol="1270" anchor="ctr" anchorCtr="0">
              <a:noAutofit/>
            </a:bodyPr>
            <a:lstStyle/>
            <a:p>
              <a:pPr marL="0" lvl="0" indent="0" defTabSz="1066800" hangingPunct="0">
                <a:spcBef>
                  <a:spcPct val="0"/>
                </a:spcBef>
                <a:buNone/>
              </a:pPr>
              <a:r>
                <a:rPr lang="zh-CN" altLang="en-US" sz="2400" dirty="0" smtClean="0">
                  <a:latin typeface="DFKai-SB" panose="03000509000000000000" pitchFamily="65" charset="-120"/>
                  <a:ea typeface="DFKai-SB" panose="03000509000000000000" pitchFamily="65" charset="-120"/>
                </a:rPr>
                <a:t>青年</a:t>
              </a:r>
              <a:r>
                <a:rPr lang="zh-CN" altLang="en-US" sz="2400" dirty="0">
                  <a:latin typeface="DFKai-SB" panose="03000509000000000000" pitchFamily="65" charset="-120"/>
                  <a:ea typeface="DFKai-SB" panose="03000509000000000000" pitchFamily="65" charset="-120"/>
                </a:rPr>
                <a:t>、民間社會、媒體、私營部門、聯盟、學術界和其他持份</a:t>
              </a:r>
              <a:r>
                <a:rPr lang="zh-CN" altLang="en-US" sz="2400" dirty="0" smtClean="0">
                  <a:latin typeface="DFKai-SB" panose="03000509000000000000" pitchFamily="65" charset="-120"/>
                  <a:ea typeface="DFKai-SB" panose="03000509000000000000" pitchFamily="65" charset="-120"/>
                </a:rPr>
                <a:t>者</a:t>
              </a:r>
              <a:r>
                <a:rPr lang="zh-TW" altLang="en-US" sz="2400" dirty="0" smtClean="0">
                  <a:latin typeface="DFKai-SB" panose="03000509000000000000" pitchFamily="65" charset="-120"/>
                  <a:ea typeface="DFKai-SB" panose="03000509000000000000" pitchFamily="65" charset="-120"/>
                </a:rPr>
                <a:t>一起</a:t>
              </a:r>
              <a:r>
                <a:rPr lang="zh-CN" altLang="en-US" sz="2400" dirty="0" smtClean="0">
                  <a:latin typeface="DFKai-SB" panose="03000509000000000000" pitchFamily="65" charset="-120"/>
                  <a:ea typeface="DFKai-SB" panose="03000509000000000000" pitchFamily="65" charset="-120"/>
                </a:rPr>
                <a:t>推動</a:t>
              </a:r>
              <a:r>
                <a:rPr lang="zh-CN" altLang="en-US" sz="2400" dirty="0">
                  <a:latin typeface="DFKai-SB" panose="03000509000000000000" pitchFamily="65" charset="-120"/>
                  <a:ea typeface="DFKai-SB" panose="03000509000000000000" pitchFamily="65" charset="-120"/>
                </a:rPr>
                <a:t>必要的變革</a:t>
              </a:r>
            </a:p>
          </p:txBody>
        </p:sp>
        <p:sp>
          <p:nvSpPr>
            <p:cNvPr id="35" name="任意多边形: 形状 34"/>
            <p:cNvSpPr/>
            <p:nvPr/>
          </p:nvSpPr>
          <p:spPr>
            <a:xfrm>
              <a:off x="1886983" y="5203423"/>
              <a:ext cx="1949410" cy="698622"/>
            </a:xfrm>
            <a:custGeom>
              <a:avLst/>
              <a:gdLst>
                <a:gd name="connsiteX0" fmla="*/ 0 w 3305624"/>
                <a:gd name="connsiteY0" fmla="*/ 0 h 698622"/>
                <a:gd name="connsiteX1" fmla="*/ 3305624 w 3305624"/>
                <a:gd name="connsiteY1" fmla="*/ 0 h 698622"/>
                <a:gd name="connsiteX2" fmla="*/ 3305624 w 3305624"/>
                <a:gd name="connsiteY2" fmla="*/ 698622 h 698622"/>
                <a:gd name="connsiteX3" fmla="*/ 0 w 3305624"/>
                <a:gd name="connsiteY3" fmla="*/ 698622 h 698622"/>
                <a:gd name="connsiteX4" fmla="*/ 0 w 3305624"/>
                <a:gd name="connsiteY4" fmla="*/ 0 h 6986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5624" h="698622">
                  <a:moveTo>
                    <a:pt x="0" y="0"/>
                  </a:moveTo>
                  <a:lnTo>
                    <a:pt x="3305624" y="0"/>
                  </a:lnTo>
                  <a:lnTo>
                    <a:pt x="3305624" y="698622"/>
                  </a:lnTo>
                  <a:lnTo>
                    <a:pt x="0" y="69862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3340" tIns="35560" rIns="53340" bIns="35560" numCol="1" spcCol="1270" anchor="ctr" anchorCtr="0">
              <a:noAutofit/>
            </a:bodyPr>
            <a:lstStyle/>
            <a:p>
              <a:pPr marL="0" lvl="0" indent="0" algn="ctr" defTabSz="1244600">
                <a:lnSpc>
                  <a:spcPct val="90000"/>
                </a:lnSpc>
                <a:spcBef>
                  <a:spcPct val="0"/>
                </a:spcBef>
                <a:spcAft>
                  <a:spcPct val="35000"/>
                </a:spcAft>
                <a:buNone/>
              </a:pPr>
              <a:r>
                <a:rPr lang="zh-CN" altLang="en-US" sz="2400" b="1" kern="1200" dirty="0">
                  <a:solidFill>
                    <a:schemeClr val="bg1"/>
                  </a:solidFill>
                  <a:latin typeface="標楷體" panose="03000509000000000000" pitchFamily="65" charset="-120"/>
                  <a:ea typeface="標楷體" panose="03000509000000000000" pitchFamily="65" charset="-120"/>
                </a:rPr>
                <a:t>在全球層面</a:t>
              </a:r>
            </a:p>
          </p:txBody>
        </p:sp>
        <p:sp>
          <p:nvSpPr>
            <p:cNvPr id="36" name="任意多边形: 形状 35"/>
            <p:cNvSpPr/>
            <p:nvPr/>
          </p:nvSpPr>
          <p:spPr>
            <a:xfrm>
              <a:off x="5001297" y="5203423"/>
              <a:ext cx="1949410" cy="698622"/>
            </a:xfrm>
            <a:custGeom>
              <a:avLst/>
              <a:gdLst>
                <a:gd name="connsiteX0" fmla="*/ 0 w 3305624"/>
                <a:gd name="connsiteY0" fmla="*/ 0 h 698622"/>
                <a:gd name="connsiteX1" fmla="*/ 3305624 w 3305624"/>
                <a:gd name="connsiteY1" fmla="*/ 0 h 698622"/>
                <a:gd name="connsiteX2" fmla="*/ 3305624 w 3305624"/>
                <a:gd name="connsiteY2" fmla="*/ 698622 h 698622"/>
                <a:gd name="connsiteX3" fmla="*/ 0 w 3305624"/>
                <a:gd name="connsiteY3" fmla="*/ 698622 h 698622"/>
                <a:gd name="connsiteX4" fmla="*/ 0 w 3305624"/>
                <a:gd name="connsiteY4" fmla="*/ 0 h 6986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5624" h="698622">
                  <a:moveTo>
                    <a:pt x="0" y="0"/>
                  </a:moveTo>
                  <a:lnTo>
                    <a:pt x="3305624" y="0"/>
                  </a:lnTo>
                  <a:lnTo>
                    <a:pt x="3305624" y="698622"/>
                  </a:lnTo>
                  <a:lnTo>
                    <a:pt x="0" y="69862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3340" tIns="35560" rIns="53340" bIns="35560" numCol="1" spcCol="1270" anchor="ctr" anchorCtr="0">
              <a:noAutofit/>
            </a:bodyPr>
            <a:lstStyle/>
            <a:p>
              <a:pPr marL="0" lvl="0" indent="0" algn="ctr" defTabSz="1244600">
                <a:lnSpc>
                  <a:spcPct val="90000"/>
                </a:lnSpc>
                <a:spcBef>
                  <a:spcPct val="0"/>
                </a:spcBef>
                <a:spcAft>
                  <a:spcPct val="35000"/>
                </a:spcAft>
                <a:buNone/>
              </a:pPr>
              <a:r>
                <a:rPr lang="zh-CN" altLang="en-US" sz="2400" b="1" kern="1200" dirty="0">
                  <a:solidFill>
                    <a:schemeClr val="bg1"/>
                  </a:solidFill>
                  <a:latin typeface="標楷體" panose="03000509000000000000" pitchFamily="65" charset="-120"/>
                  <a:ea typeface="標楷體" panose="03000509000000000000" pitchFamily="65" charset="-120"/>
                </a:rPr>
                <a:t>在</a:t>
              </a:r>
              <a:r>
                <a:rPr lang="zh-CN" altLang="en-US" sz="2400" b="1" dirty="0">
                  <a:solidFill>
                    <a:schemeClr val="bg1"/>
                  </a:solidFill>
                  <a:latin typeface="標楷體" panose="03000509000000000000" pitchFamily="65" charset="-120"/>
                  <a:ea typeface="標楷體" panose="03000509000000000000" pitchFamily="65" charset="-120"/>
                </a:rPr>
                <a:t>政府</a:t>
              </a:r>
              <a:r>
                <a:rPr lang="zh-CN" altLang="en-US" sz="2400" b="1" kern="1200" dirty="0">
                  <a:solidFill>
                    <a:schemeClr val="bg1"/>
                  </a:solidFill>
                  <a:latin typeface="標楷體" panose="03000509000000000000" pitchFamily="65" charset="-120"/>
                  <a:ea typeface="標楷體" panose="03000509000000000000" pitchFamily="65" charset="-120"/>
                </a:rPr>
                <a:t>層面</a:t>
              </a:r>
            </a:p>
          </p:txBody>
        </p:sp>
        <p:sp>
          <p:nvSpPr>
            <p:cNvPr id="37" name="任意多边形: 形状 36"/>
            <p:cNvSpPr/>
            <p:nvPr/>
          </p:nvSpPr>
          <p:spPr>
            <a:xfrm>
              <a:off x="7998552" y="5203423"/>
              <a:ext cx="1949410" cy="698622"/>
            </a:xfrm>
            <a:custGeom>
              <a:avLst/>
              <a:gdLst>
                <a:gd name="connsiteX0" fmla="*/ 0 w 3305624"/>
                <a:gd name="connsiteY0" fmla="*/ 0 h 698622"/>
                <a:gd name="connsiteX1" fmla="*/ 3305624 w 3305624"/>
                <a:gd name="connsiteY1" fmla="*/ 0 h 698622"/>
                <a:gd name="connsiteX2" fmla="*/ 3305624 w 3305624"/>
                <a:gd name="connsiteY2" fmla="*/ 698622 h 698622"/>
                <a:gd name="connsiteX3" fmla="*/ 0 w 3305624"/>
                <a:gd name="connsiteY3" fmla="*/ 698622 h 698622"/>
                <a:gd name="connsiteX4" fmla="*/ 0 w 3305624"/>
                <a:gd name="connsiteY4" fmla="*/ 0 h 6986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5624" h="698622">
                  <a:moveTo>
                    <a:pt x="0" y="0"/>
                  </a:moveTo>
                  <a:lnTo>
                    <a:pt x="3305624" y="0"/>
                  </a:lnTo>
                  <a:lnTo>
                    <a:pt x="3305624" y="698622"/>
                  </a:lnTo>
                  <a:lnTo>
                    <a:pt x="0" y="69862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3340" tIns="35560" rIns="53340" bIns="35560" numCol="1" spcCol="1270" anchor="ctr" anchorCtr="0">
              <a:noAutofit/>
            </a:bodyPr>
            <a:lstStyle/>
            <a:p>
              <a:pPr marL="0" lvl="0" indent="0" algn="ctr" defTabSz="1244600">
                <a:lnSpc>
                  <a:spcPct val="90000"/>
                </a:lnSpc>
                <a:spcBef>
                  <a:spcPct val="0"/>
                </a:spcBef>
                <a:spcAft>
                  <a:spcPct val="35000"/>
                </a:spcAft>
                <a:buNone/>
              </a:pPr>
              <a:r>
                <a:rPr lang="zh-CN" altLang="en-US" sz="2400" b="1" kern="1200" dirty="0" smtClean="0">
                  <a:solidFill>
                    <a:schemeClr val="bg1"/>
                  </a:solidFill>
                  <a:latin typeface="標楷體" panose="03000509000000000000" pitchFamily="65" charset="-120"/>
                  <a:ea typeface="標楷體" panose="03000509000000000000" pitchFamily="65" charset="-120"/>
                </a:rPr>
                <a:t>在</a:t>
              </a:r>
              <a:r>
                <a:rPr lang="zh-TW" altLang="en-US" sz="2400" b="1" kern="1200" dirty="0" smtClean="0">
                  <a:solidFill>
                    <a:schemeClr val="bg1"/>
                  </a:solidFill>
                  <a:latin typeface="標楷體" panose="03000509000000000000" pitchFamily="65" charset="-120"/>
                  <a:ea typeface="標楷體" panose="03000509000000000000" pitchFamily="65" charset="-120"/>
                </a:rPr>
                <a:t>個人</a:t>
              </a:r>
              <a:r>
                <a:rPr lang="zh-CN" altLang="en-US" sz="2400" b="1" kern="1200" dirty="0" smtClean="0">
                  <a:solidFill>
                    <a:schemeClr val="bg1"/>
                  </a:solidFill>
                  <a:latin typeface="標楷體" panose="03000509000000000000" pitchFamily="65" charset="-120"/>
                  <a:ea typeface="標楷體" panose="03000509000000000000" pitchFamily="65" charset="-120"/>
                </a:rPr>
                <a:t>層面</a:t>
              </a:r>
              <a:endParaRPr lang="zh-CN" altLang="en-US" sz="2400" b="1" kern="1200" dirty="0">
                <a:solidFill>
                  <a:schemeClr val="bg1"/>
                </a:solidFill>
                <a:latin typeface="標楷體" panose="03000509000000000000" pitchFamily="65" charset="-120"/>
                <a:ea typeface="標楷體" panose="03000509000000000000" pitchFamily="65" charset="-120"/>
              </a:endParaRPr>
            </a:p>
          </p:txBody>
        </p:sp>
      </p:grpSp>
      <p:sp>
        <p:nvSpPr>
          <p:cNvPr id="2" name="矩形 1"/>
          <p:cNvSpPr/>
          <p:nvPr/>
        </p:nvSpPr>
        <p:spPr>
          <a:xfrm>
            <a:off x="559546" y="6087428"/>
            <a:ext cx="9671304" cy="646331"/>
          </a:xfrm>
          <a:prstGeom prst="rect">
            <a:avLst/>
          </a:prstGeom>
        </p:spPr>
        <p:txBody>
          <a:bodyPr wrap="square">
            <a:spAutoFit/>
          </a:bodyPr>
          <a:lstStyle/>
          <a:p>
            <a:r>
              <a:rPr lang="zh-TW" altLang="en-US" sz="1200" dirty="0" smtClean="0">
                <a:latin typeface="Times New Roman" panose="02020603050405020304" pitchFamily="18" charset="0"/>
                <a:ea typeface="標楷體" panose="03000509000000000000" pitchFamily="65" charset="-120"/>
                <a:cs typeface="Times New Roman" panose="02020603050405020304" pitchFamily="18" charset="0"/>
              </a:rPr>
              <a:t>資料來源</a:t>
            </a:r>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rPr>
              <a:t>: </a:t>
            </a:r>
            <a:r>
              <a:rPr lang="zh-TW" altLang="en-US" sz="1200" dirty="0" smtClean="0">
                <a:latin typeface="Times New Roman" panose="02020603050405020304" pitchFamily="18" charset="0"/>
                <a:ea typeface="標楷體" panose="03000509000000000000" pitchFamily="65" charset="-120"/>
                <a:cs typeface="Times New Roman" panose="02020603050405020304" pitchFamily="18" charset="0"/>
              </a:rPr>
              <a:t>聯合國</a:t>
            </a:r>
            <a:endPar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endParaRPr>
          </a:p>
          <a:p>
            <a:pPr marL="285750" indent="-285750">
              <a:buFont typeface="Arial" panose="020B0604020202020204" pitchFamily="34" charset="0"/>
              <a:buChar char="•"/>
            </a:pPr>
            <a:r>
              <a:rPr lang="en-US" altLang="zh-TW" sz="1200" dirty="0">
                <a:latin typeface="Times New Roman" panose="02020603050405020304" pitchFamily="18" charset="0"/>
                <a:cs typeface="Times New Roman" panose="02020603050405020304" pitchFamily="18" charset="0"/>
              </a:rPr>
              <a:t>https://hlpf.un.org</a:t>
            </a:r>
            <a:r>
              <a:rPr lang="en-US" altLang="zh-TW" sz="1200" dirty="0" smtClean="0">
                <a:latin typeface="Times New Roman" panose="02020603050405020304" pitchFamily="18" charset="0"/>
                <a:cs typeface="Times New Roman" panose="02020603050405020304" pitchFamily="18" charset="0"/>
              </a:rPr>
              <a:t>/</a:t>
            </a:r>
          </a:p>
          <a:p>
            <a:pPr marL="285750" indent="-285750">
              <a:buFont typeface="Arial" panose="020B0604020202020204" pitchFamily="34" charset="0"/>
              <a:buChar char="•"/>
            </a:pPr>
            <a:r>
              <a:rPr lang="en-US" sz="1200" dirty="0" smtClean="0">
                <a:latin typeface="Times New Roman" panose="02020603050405020304" pitchFamily="18" charset="0"/>
                <a:cs typeface="Times New Roman" panose="02020603050405020304" pitchFamily="18" charset="0"/>
              </a:rPr>
              <a:t>https://www.un.org/sustainabledevelopment/zh/decade-of-action/</a:t>
            </a:r>
            <a:endParaRPr lang="en-US" sz="1200" dirty="0">
              <a:latin typeface="Times New Roman" panose="02020603050405020304" pitchFamily="18" charset="0"/>
              <a:cs typeface="Times New Roman" panose="02020603050405020304" pitchFamily="18" charset="0"/>
            </a:endParaRPr>
          </a:p>
        </p:txBody>
      </p:sp>
      <p:sp>
        <p:nvSpPr>
          <p:cNvPr id="42" name="Rectangle 14">
            <a:extLst>
              <a:ext uri="{FF2B5EF4-FFF2-40B4-BE49-F238E27FC236}">
                <a16:creationId xmlns:a16="http://schemas.microsoft.com/office/drawing/2014/main" id="{FF62AD24-3287-4326-9830-2C079B66D931}"/>
              </a:ext>
            </a:extLst>
          </p:cNvPr>
          <p:cNvSpPr/>
          <p:nvPr/>
        </p:nvSpPr>
        <p:spPr>
          <a:xfrm>
            <a:off x="8734687" y="4893196"/>
            <a:ext cx="3232928" cy="369332"/>
          </a:xfrm>
          <a:prstGeom prst="rect">
            <a:avLst/>
          </a:prstGeom>
          <a:ln w="28575">
            <a:solidFill>
              <a:srgbClr val="FF0000"/>
            </a:solidFill>
          </a:ln>
        </p:spPr>
        <p:txBody>
          <a:bodyPr wrap="square">
            <a:spAutoFit/>
          </a:bodyPr>
          <a:lstStyle/>
          <a:p>
            <a:pPr algn="ctr"/>
            <a:r>
              <a:rPr lang="zh-TW" altLang="en-US" b="1" dirty="0">
                <a:solidFill>
                  <a:srgbClr val="FF0000"/>
                </a:solidFill>
                <a:latin typeface="DFKai-SB" panose="03000509000000000000" pitchFamily="65" charset="-120"/>
                <a:ea typeface="DFKai-SB" panose="03000509000000000000" pitchFamily="65" charset="-120"/>
              </a:rPr>
              <a:t>點擊圖像</a:t>
            </a:r>
            <a:r>
              <a:rPr lang="zh-TW" altLang="en-US" b="1" dirty="0" smtClean="0">
                <a:solidFill>
                  <a:srgbClr val="FF0000"/>
                </a:solidFill>
                <a:latin typeface="DFKai-SB" panose="03000509000000000000" pitchFamily="65" charset="-120"/>
                <a:ea typeface="DFKai-SB" panose="03000509000000000000" pitchFamily="65" charset="-120"/>
              </a:rPr>
              <a:t>觀看短片</a:t>
            </a:r>
            <a:endParaRPr lang="en-US" altLang="zh-HK" b="1" dirty="0">
              <a:solidFill>
                <a:srgbClr val="FF0000"/>
              </a:solidFill>
              <a:latin typeface="DFKai-SB" panose="03000509000000000000" pitchFamily="65" charset="-120"/>
              <a:ea typeface="DFKai-SB" panose="03000509000000000000" pitchFamily="65" charset="-120"/>
            </a:endParaRPr>
          </a:p>
        </p:txBody>
      </p:sp>
      <p:pic>
        <p:nvPicPr>
          <p:cNvPr id="9" name="圖片 8">
            <a:hlinkClick r:id="rId3"/>
          </p:cNvPr>
          <p:cNvPicPr>
            <a:picLocks noChangeAspect="1"/>
          </p:cNvPicPr>
          <p:nvPr/>
        </p:nvPicPr>
        <p:blipFill rotWithShape="1">
          <a:blip r:embed="rId4"/>
          <a:srcRect l="23458" t="36274" r="38719" b="24059"/>
          <a:stretch/>
        </p:blipFill>
        <p:spPr>
          <a:xfrm>
            <a:off x="8736676" y="2987175"/>
            <a:ext cx="3230939" cy="1906021"/>
          </a:xfrm>
          <a:prstGeom prst="rect">
            <a:avLst/>
          </a:prstGeom>
        </p:spPr>
      </p:pic>
      <p:sp>
        <p:nvSpPr>
          <p:cNvPr id="43" name="任意多边形: 形状 5"/>
          <p:cNvSpPr/>
          <p:nvPr/>
        </p:nvSpPr>
        <p:spPr>
          <a:xfrm>
            <a:off x="2919962" y="306916"/>
            <a:ext cx="6289040" cy="6180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90000"/>
              </a:lnSpc>
              <a:spcAft>
                <a:spcPct val="35000"/>
              </a:spcAft>
              <a:defRPr/>
            </a:pPr>
            <a:r>
              <a:rPr lang="en-US" altLang="zh-CN" sz="4000" b="1" dirty="0" smtClean="0">
                <a:solidFill>
                  <a:srgbClr val="FFFFFF"/>
                </a:solidFill>
                <a:latin typeface="Times New Roman" panose="02020603050405020304" pitchFamily="18" charset="0"/>
                <a:ea typeface="DFKai-SB" panose="03000509000000000000" pitchFamily="65" charset="-120"/>
                <a:cs typeface="Times New Roman" panose="02020603050405020304" pitchFamily="18" charset="0"/>
              </a:rPr>
              <a:t>2030</a:t>
            </a:r>
            <a:r>
              <a:rPr lang="zh-CN" altLang="en-US" sz="4000" b="1" dirty="0" smtClean="0">
                <a:solidFill>
                  <a:srgbClr val="FFFFFF"/>
                </a:solidFill>
                <a:latin typeface="Times New Roman" panose="02020603050405020304" pitchFamily="18" charset="0"/>
                <a:ea typeface="DFKai-SB" panose="03000509000000000000" pitchFamily="65" charset="-120"/>
                <a:cs typeface="Times New Roman" panose="02020603050405020304" pitchFamily="18" charset="0"/>
              </a:rPr>
              <a:t>年可持續發展議程</a:t>
            </a:r>
            <a:endParaRPr lang="zh-CN" altLang="en-US" sz="4000" b="1" dirty="0">
              <a:solidFill>
                <a:srgbClr val="FFFFFF"/>
              </a:solidFill>
              <a:latin typeface="Times New Roman" panose="02020603050405020304" pitchFamily="18" charset="0"/>
              <a:ea typeface="DFKai-SB"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43220700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4294967295"/>
          </p:nvPr>
        </p:nvSpPr>
        <p:spPr>
          <a:xfrm>
            <a:off x="238787" y="1024371"/>
            <a:ext cx="11573598" cy="954107"/>
          </a:xfrm>
          <a:prstGeom prst="rect">
            <a:avLst/>
          </a:prstGeom>
          <a:ln w="38100">
            <a:solidFill>
              <a:srgbClr val="C00000"/>
            </a:solidFill>
          </a:ln>
        </p:spPr>
        <p:txBody>
          <a:bodyPr wrap="square">
            <a:spAutoFit/>
          </a:bodyPr>
          <a:lstStyle/>
          <a:p>
            <a:pPr marL="0" indent="0">
              <a:lnSpc>
                <a:spcPct val="100000"/>
              </a:lnSpc>
              <a:spcBef>
                <a:spcPts val="0"/>
              </a:spcBef>
              <a:buNone/>
            </a:pPr>
            <a:r>
              <a:rPr lang="zh-TW" altLang="en-US" dirty="0" smtClean="0">
                <a:latin typeface="Times New Roman" panose="02020603050405020304" pitchFamily="18" charset="0"/>
                <a:ea typeface="DFKai-SB" panose="03000509000000000000" pitchFamily="65" charset="-120"/>
                <a:cs typeface="Times New Roman" panose="02020603050405020304" pitchFamily="18" charset="0"/>
              </a:rPr>
              <a:t>透過以下網頁與短片，認識</a:t>
            </a:r>
            <a:r>
              <a:rPr lang="zh-CN" altLang="en-US" dirty="0" smtClean="0">
                <a:latin typeface="Times New Roman" panose="02020603050405020304" pitchFamily="18" charset="0"/>
                <a:ea typeface="DFKai-SB" panose="03000509000000000000" pitchFamily="65" charset="-120"/>
                <a:cs typeface="Times New Roman" panose="02020603050405020304" pitchFamily="18" charset="0"/>
              </a:rPr>
              <a:t>聯合國</a:t>
            </a:r>
            <a:r>
              <a:rPr lang="en-US" altLang="zh-CN" dirty="0">
                <a:latin typeface="Times New Roman" panose="02020603050405020304" pitchFamily="18" charset="0"/>
                <a:ea typeface="DFKai-SB" panose="03000509000000000000" pitchFamily="65" charset="-120"/>
                <a:cs typeface="Times New Roman" panose="02020603050405020304" pitchFamily="18" charset="0"/>
              </a:rPr>
              <a:t>2030</a:t>
            </a:r>
            <a:r>
              <a:rPr lang="zh-CN" altLang="en-US" dirty="0">
                <a:latin typeface="Times New Roman" panose="02020603050405020304" pitchFamily="18" charset="0"/>
                <a:ea typeface="DFKai-SB" panose="03000509000000000000" pitchFamily="65" charset="-120"/>
                <a:cs typeface="Times New Roman" panose="02020603050405020304" pitchFamily="18" charset="0"/>
              </a:rPr>
              <a:t>年可持續</a:t>
            </a:r>
            <a:r>
              <a:rPr lang="zh-CN" altLang="en-US" dirty="0" smtClean="0">
                <a:latin typeface="Times New Roman" panose="02020603050405020304" pitchFamily="18" charset="0"/>
                <a:ea typeface="DFKai-SB" panose="03000509000000000000" pitchFamily="65" charset="-120"/>
                <a:cs typeface="Times New Roman" panose="02020603050405020304" pitchFamily="18" charset="0"/>
              </a:rPr>
              <a:t>發展</a:t>
            </a:r>
            <a:r>
              <a:rPr lang="en-US" altLang="zh-TW" dirty="0" smtClean="0">
                <a:latin typeface="Times New Roman" panose="02020603050405020304" pitchFamily="18" charset="0"/>
                <a:ea typeface="DFKai-SB" panose="03000509000000000000" pitchFamily="65" charset="-120"/>
                <a:cs typeface="Times New Roman" panose="02020603050405020304" pitchFamily="18" charset="0"/>
              </a:rPr>
              <a:t>17</a:t>
            </a:r>
            <a:r>
              <a:rPr lang="zh-TW" altLang="en-US" dirty="0" smtClean="0">
                <a:latin typeface="Times New Roman" panose="02020603050405020304" pitchFamily="18" charset="0"/>
                <a:ea typeface="DFKai-SB" panose="03000509000000000000" pitchFamily="65" charset="-120"/>
                <a:cs typeface="Times New Roman" panose="02020603050405020304" pitchFamily="18" charset="0"/>
              </a:rPr>
              <a:t>個</a:t>
            </a:r>
            <a:r>
              <a:rPr lang="zh-CN" altLang="en-US" dirty="0" smtClean="0">
                <a:latin typeface="Times New Roman" panose="02020603050405020304" pitchFamily="18" charset="0"/>
                <a:ea typeface="DFKai-SB" panose="03000509000000000000" pitchFamily="65" charset="-120"/>
                <a:cs typeface="Times New Roman" panose="02020603050405020304" pitchFamily="18" charset="0"/>
              </a:rPr>
              <a:t>目標</a:t>
            </a:r>
            <a:r>
              <a:rPr lang="zh-TW" altLang="en-US" dirty="0" smtClean="0">
                <a:latin typeface="Times New Roman" panose="02020603050405020304" pitchFamily="18" charset="0"/>
                <a:ea typeface="DFKai-SB" panose="03000509000000000000" pitchFamily="65" charset="-120"/>
                <a:cs typeface="Times New Roman" panose="02020603050405020304" pitchFamily="18" charset="0"/>
              </a:rPr>
              <a:t>，以及詳細說明</a:t>
            </a:r>
            <a:r>
              <a:rPr lang="zh-CN" altLang="en-US" dirty="0" smtClean="0">
                <a:latin typeface="Times New Roman" panose="02020603050405020304" pitchFamily="18" charset="0"/>
                <a:ea typeface="DFKai-SB" panose="03000509000000000000" pitchFamily="65" charset="-120"/>
                <a:cs typeface="Times New Roman" panose="02020603050405020304" pitchFamily="18" charset="0"/>
              </a:rPr>
              <a:t>。</a:t>
            </a:r>
            <a:endParaRPr lang="zh-CN" altLang="en-US" b="1" dirty="0">
              <a:latin typeface="Times New Roman" panose="02020603050405020304" pitchFamily="18" charset="0"/>
              <a:ea typeface="DFKai-SB" panose="03000509000000000000" pitchFamily="65" charset="-120"/>
              <a:cs typeface="Times New Roman" panose="02020603050405020304" pitchFamily="18" charset="0"/>
            </a:endParaRPr>
          </a:p>
        </p:txBody>
      </p:sp>
      <p:grpSp>
        <p:nvGrpSpPr>
          <p:cNvPr id="12" name="组合 11"/>
          <p:cNvGrpSpPr/>
          <p:nvPr/>
        </p:nvGrpSpPr>
        <p:grpSpPr>
          <a:xfrm>
            <a:off x="314960" y="330985"/>
            <a:ext cx="2060728" cy="493180"/>
            <a:chOff x="1193537" y="1525771"/>
            <a:chExt cx="2060728" cy="493180"/>
          </a:xfrm>
        </p:grpSpPr>
        <p:sp>
          <p:nvSpPr>
            <p:cNvPr id="13" name="矩形 12"/>
            <p:cNvSpPr/>
            <p:nvPr/>
          </p:nvSpPr>
          <p:spPr>
            <a:xfrm>
              <a:off x="1193537" y="1593501"/>
              <a:ext cx="363537" cy="363538"/>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4" name="矩形 13"/>
            <p:cNvSpPr/>
            <p:nvPr/>
          </p:nvSpPr>
          <p:spPr>
            <a:xfrm>
              <a:off x="1317362" y="1728439"/>
              <a:ext cx="303212" cy="290512"/>
            </a:xfrm>
            <a:prstGeom prst="rect">
              <a:avLst/>
            </a:prstGeom>
            <a:solidFill>
              <a:srgbClr val="C8040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5" name="文本框 14"/>
            <p:cNvSpPr txBox="1">
              <a:spLocks noChangeArrowheads="1"/>
            </p:cNvSpPr>
            <p:nvPr/>
          </p:nvSpPr>
          <p:spPr bwMode="auto">
            <a:xfrm>
              <a:off x="1557074" y="1525771"/>
              <a:ext cx="169719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2400" b="1" dirty="0">
                  <a:latin typeface="標楷體" panose="03000509000000000000" pitchFamily="65" charset="-120"/>
                  <a:ea typeface="標楷體" panose="03000509000000000000" pitchFamily="65" charset="-120"/>
                </a:rPr>
                <a:t>小活動</a:t>
              </a:r>
            </a:p>
          </p:txBody>
        </p:sp>
        <p:cxnSp>
          <p:nvCxnSpPr>
            <p:cNvPr id="16" name="直接连接符 15"/>
            <p:cNvCxnSpPr/>
            <p:nvPr/>
          </p:nvCxnSpPr>
          <p:spPr>
            <a:xfrm>
              <a:off x="1620574" y="1991964"/>
              <a:ext cx="1405091"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grpSp>
      <p:pic>
        <p:nvPicPr>
          <p:cNvPr id="4" name="圖片 3"/>
          <p:cNvPicPr>
            <a:picLocks noChangeAspect="1"/>
          </p:cNvPicPr>
          <p:nvPr/>
        </p:nvPicPr>
        <p:blipFill rotWithShape="1">
          <a:blip r:embed="rId3"/>
          <a:srcRect l="-10" t="31179" r="42219" b="16484"/>
          <a:stretch/>
        </p:blipFill>
        <p:spPr>
          <a:xfrm>
            <a:off x="238787" y="2073104"/>
            <a:ext cx="7634176" cy="3888943"/>
          </a:xfrm>
          <a:prstGeom prst="rect">
            <a:avLst/>
          </a:prstGeom>
        </p:spPr>
      </p:pic>
      <p:sp>
        <p:nvSpPr>
          <p:cNvPr id="6" name="文字方塊 5"/>
          <p:cNvSpPr txBox="1"/>
          <p:nvPr/>
        </p:nvSpPr>
        <p:spPr>
          <a:xfrm>
            <a:off x="238787" y="5962047"/>
            <a:ext cx="9262659" cy="830997"/>
          </a:xfrm>
          <a:prstGeom prst="rect">
            <a:avLst/>
          </a:prstGeom>
          <a:noFill/>
        </p:spPr>
        <p:txBody>
          <a:bodyPr wrap="square" rtlCol="0">
            <a:spAutoFit/>
          </a:bodyPr>
          <a:lstStyle/>
          <a:p>
            <a:r>
              <a:rPr lang="zh-TW" altLang="en-US" sz="1200" dirty="0" smtClean="0">
                <a:latin typeface="Times New Roman" panose="02020603050405020304" pitchFamily="18" charset="0"/>
                <a:ea typeface="標楷體" panose="03000509000000000000" pitchFamily="65" charset="-120"/>
                <a:cs typeface="Times New Roman" panose="02020603050405020304" pitchFamily="18" charset="0"/>
              </a:rPr>
              <a:t>資料來源</a:t>
            </a:r>
            <a:r>
              <a:rPr lang="en-US" altLang="zh-TW" sz="1200" dirty="0">
                <a:latin typeface="Times New Roman" panose="02020603050405020304" pitchFamily="18" charset="0"/>
                <a:ea typeface="標楷體" panose="03000509000000000000" pitchFamily="65" charset="-120"/>
                <a:cs typeface="Times New Roman" panose="02020603050405020304" pitchFamily="18" charset="0"/>
              </a:rPr>
              <a:t>: </a:t>
            </a:r>
            <a:r>
              <a:rPr lang="zh-TW" altLang="en-US" sz="1200" dirty="0" smtClean="0">
                <a:latin typeface="Times New Roman" panose="02020603050405020304" pitchFamily="18" charset="0"/>
                <a:ea typeface="標楷體" panose="03000509000000000000" pitchFamily="65" charset="-120"/>
                <a:cs typeface="Times New Roman" panose="02020603050405020304" pitchFamily="18" charset="0"/>
              </a:rPr>
              <a:t>聯合國</a:t>
            </a:r>
            <a:endPar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endParaRPr>
          </a:p>
          <a:p>
            <a:pPr marL="171450" indent="-171450">
              <a:buFont typeface="Arial" panose="020B0604020202020204" pitchFamily="34" charset="0"/>
              <a:buChar char="•"/>
            </a:pPr>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rPr>
              <a:t>https</a:t>
            </a:r>
            <a:r>
              <a:rPr lang="en-US" altLang="zh-TW" sz="1200"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rPr>
              <a:t>www.unhcr.org/hk/what-we-do/2030%E5%B9%B4%E5%8F%AF%E6%8C%81%E7%BA%8C%E7%99%BC%E5%B1%95%E8%AD%B0%E7%A8%8B</a:t>
            </a:r>
          </a:p>
          <a:p>
            <a:pPr marL="171450" indent="-171450">
              <a:buFont typeface="Arial" panose="020B0604020202020204" pitchFamily="34" charset="0"/>
              <a:buChar char="•"/>
            </a:pPr>
            <a:r>
              <a:rPr lang="en-US" altLang="zh-HK" sz="1200" dirty="0">
                <a:latin typeface="Times New Roman" panose="02020603050405020304" pitchFamily="18" charset="0"/>
                <a:ea typeface="標楷體" panose="03000509000000000000" pitchFamily="65" charset="-120"/>
                <a:cs typeface="Times New Roman" panose="02020603050405020304" pitchFamily="18" charset="0"/>
              </a:rPr>
              <a:t>https://www.un.org/sustainabledevelopment/sustainable-development-goals/</a:t>
            </a:r>
            <a:endParaRPr lang="zh-HK" altLang="en-US" sz="12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7" name="任意多边形: 形状 11"/>
          <p:cNvSpPr/>
          <p:nvPr/>
        </p:nvSpPr>
        <p:spPr>
          <a:xfrm>
            <a:off x="2988198" y="270643"/>
            <a:ext cx="5606984" cy="6180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90000"/>
              </a:lnSpc>
              <a:spcAft>
                <a:spcPct val="35000"/>
              </a:spcAft>
              <a:defRPr/>
            </a:pPr>
            <a:r>
              <a:rPr lang="zh-CN" altLang="en-US" sz="4000" b="1" dirty="0" smtClean="0">
                <a:solidFill>
                  <a:srgbClr val="FFFFFF"/>
                </a:solidFill>
                <a:latin typeface="DFKai-SB" panose="03000509000000000000" pitchFamily="65" charset="-120"/>
                <a:ea typeface="DFKai-SB" panose="03000509000000000000" pitchFamily="65" charset="-120"/>
              </a:rPr>
              <a:t>可</a:t>
            </a:r>
            <a:r>
              <a:rPr lang="zh-CN" altLang="en-US" sz="4000" b="1" dirty="0">
                <a:solidFill>
                  <a:srgbClr val="FFFFFF"/>
                </a:solidFill>
                <a:latin typeface="DFKai-SB" panose="03000509000000000000" pitchFamily="65" charset="-120"/>
                <a:ea typeface="DFKai-SB" panose="03000509000000000000" pitchFamily="65" charset="-120"/>
              </a:rPr>
              <a:t>持續發展理念的形成</a:t>
            </a:r>
          </a:p>
        </p:txBody>
      </p:sp>
      <p:pic>
        <p:nvPicPr>
          <p:cNvPr id="2" name="Picture 1">
            <a:hlinkClick r:id="rId4"/>
          </p:cNvPr>
          <p:cNvPicPr>
            <a:picLocks noChangeAspect="1"/>
          </p:cNvPicPr>
          <p:nvPr/>
        </p:nvPicPr>
        <p:blipFill>
          <a:blip r:embed="rId5"/>
          <a:stretch>
            <a:fillRect/>
          </a:stretch>
        </p:blipFill>
        <p:spPr>
          <a:xfrm>
            <a:off x="7958418" y="2420333"/>
            <a:ext cx="3926223" cy="2242997"/>
          </a:xfrm>
          <a:prstGeom prst="rect">
            <a:avLst/>
          </a:prstGeom>
        </p:spPr>
      </p:pic>
      <p:sp>
        <p:nvSpPr>
          <p:cNvPr id="18" name="Rectangle 14">
            <a:extLst>
              <a:ext uri="{FF2B5EF4-FFF2-40B4-BE49-F238E27FC236}">
                <a16:creationId xmlns:a16="http://schemas.microsoft.com/office/drawing/2014/main" id="{FF62AD24-3287-4326-9830-2C079B66D931}"/>
              </a:ext>
            </a:extLst>
          </p:cNvPr>
          <p:cNvSpPr/>
          <p:nvPr/>
        </p:nvSpPr>
        <p:spPr>
          <a:xfrm>
            <a:off x="7958418" y="4702293"/>
            <a:ext cx="3926223" cy="369332"/>
          </a:xfrm>
          <a:prstGeom prst="rect">
            <a:avLst/>
          </a:prstGeom>
          <a:ln w="28575">
            <a:solidFill>
              <a:srgbClr val="FF0000"/>
            </a:solidFill>
          </a:ln>
        </p:spPr>
        <p:txBody>
          <a:bodyPr wrap="square">
            <a:spAutoFit/>
          </a:bodyPr>
          <a:lstStyle/>
          <a:p>
            <a:pPr algn="ctr"/>
            <a:r>
              <a:rPr lang="zh-TW" altLang="en-US" b="1" dirty="0">
                <a:solidFill>
                  <a:srgbClr val="FF0000"/>
                </a:solidFill>
                <a:latin typeface="DFKai-SB" panose="03000509000000000000" pitchFamily="65" charset="-120"/>
                <a:ea typeface="DFKai-SB" panose="03000509000000000000" pitchFamily="65" charset="-120"/>
              </a:rPr>
              <a:t>點擊圖像</a:t>
            </a:r>
            <a:r>
              <a:rPr lang="zh-TW" altLang="en-US" b="1" dirty="0" smtClean="0">
                <a:solidFill>
                  <a:srgbClr val="FF0000"/>
                </a:solidFill>
                <a:latin typeface="DFKai-SB" panose="03000509000000000000" pitchFamily="65" charset="-120"/>
                <a:ea typeface="DFKai-SB" panose="03000509000000000000" pitchFamily="65" charset="-120"/>
              </a:rPr>
              <a:t>觀看短片</a:t>
            </a:r>
            <a:endParaRPr lang="en-US" altLang="zh-HK" b="1" dirty="0">
              <a:solidFill>
                <a:srgbClr val="FF0000"/>
              </a:solidFill>
              <a:latin typeface="DFKai-SB" panose="03000509000000000000" pitchFamily="65" charset="-120"/>
              <a:ea typeface="DFKai-SB" panose="03000509000000000000" pitchFamily="65" charset="-120"/>
            </a:endParaRPr>
          </a:p>
        </p:txBody>
      </p:sp>
    </p:spTree>
    <p:extLst>
      <p:ext uri="{BB962C8B-B14F-4D97-AF65-F5344CB8AC3E}">
        <p14:creationId xmlns:p14="http://schemas.microsoft.com/office/powerpoint/2010/main" val="136127059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p:cNvSpPr txBox="1"/>
          <p:nvPr/>
        </p:nvSpPr>
        <p:spPr>
          <a:xfrm>
            <a:off x="196620" y="1802203"/>
            <a:ext cx="6456902" cy="3046988"/>
          </a:xfrm>
          <a:prstGeom prst="rect">
            <a:avLst/>
          </a:prstGeom>
          <a:noFill/>
        </p:spPr>
        <p:txBody>
          <a:bodyPr wrap="square" lIns="216000">
            <a:spAutoFit/>
          </a:bodyPr>
          <a:lstStyle/>
          <a:p>
            <a:pPr algn="just" hangingPunct="0"/>
            <a:r>
              <a:rPr lang="zh-TW" altLang="en-US" sz="3200" dirty="0">
                <a:latin typeface="DFKai-SB" panose="03000509000000000000" pitchFamily="65" charset="-120"/>
                <a:ea typeface="DFKai-SB" panose="03000509000000000000" pitchFamily="65" charset="-120"/>
              </a:rPr>
              <a:t>人類進入工業文明以來，科技日新月異，生產力飛速發展，物質財富快速增長，生活條件大幅改善。</a:t>
            </a:r>
            <a:endParaRPr lang="en-US" altLang="zh-TW" sz="3200" dirty="0">
              <a:latin typeface="DFKai-SB" panose="03000509000000000000" pitchFamily="65" charset="-120"/>
              <a:ea typeface="DFKai-SB" panose="03000509000000000000" pitchFamily="65" charset="-120"/>
            </a:endParaRPr>
          </a:p>
          <a:p>
            <a:pPr algn="just" hangingPunct="0"/>
            <a:r>
              <a:rPr lang="zh-CN" altLang="en-US" sz="3200" dirty="0">
                <a:latin typeface="DFKai-SB" panose="03000509000000000000" pitchFamily="65" charset="-120"/>
                <a:ea typeface="DFKai-SB" panose="03000509000000000000" pitchFamily="65" charset="-120"/>
              </a:rPr>
              <a:t>但是，人類面臨著人口劇增、經濟發展失衡、社會不平等</a:t>
            </a:r>
            <a:r>
              <a:rPr lang="zh-CN" altLang="en-US" sz="3200" dirty="0" smtClean="0">
                <a:latin typeface="DFKai-SB" panose="03000509000000000000" pitchFamily="65" charset="-120"/>
                <a:ea typeface="DFKai-SB" panose="03000509000000000000" pitchFamily="65" charset="-120"/>
              </a:rPr>
              <a:t>、生態</a:t>
            </a:r>
            <a:r>
              <a:rPr lang="zh-CN" altLang="en-US" sz="3200" dirty="0">
                <a:latin typeface="DFKai-SB" panose="03000509000000000000" pitchFamily="65" charset="-120"/>
                <a:ea typeface="DFKai-SB" panose="03000509000000000000" pitchFamily="65" charset="-120"/>
              </a:rPr>
              <a:t>環境破壞等嚴峻問題。</a:t>
            </a:r>
            <a:endParaRPr lang="en-US" altLang="zh-CN" sz="3200" dirty="0">
              <a:latin typeface="DFKai-SB" panose="03000509000000000000" pitchFamily="65" charset="-120"/>
              <a:ea typeface="DFKai-SB" panose="03000509000000000000" pitchFamily="65" charset="-120"/>
            </a:endParaRPr>
          </a:p>
        </p:txBody>
      </p:sp>
      <p:sp>
        <p:nvSpPr>
          <p:cNvPr id="6" name="任意多边形: 形状 5"/>
          <p:cNvSpPr/>
          <p:nvPr/>
        </p:nvSpPr>
        <p:spPr>
          <a:xfrm>
            <a:off x="2599426" y="340267"/>
            <a:ext cx="6821704" cy="6180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90000"/>
              </a:lnSpc>
              <a:spcAft>
                <a:spcPct val="35000"/>
              </a:spcAft>
              <a:defRPr/>
            </a:pPr>
            <a:r>
              <a:rPr lang="zh-CN" altLang="en-US" sz="4000" b="1" dirty="0" smtClean="0">
                <a:solidFill>
                  <a:srgbClr val="FFFFFF"/>
                </a:solidFill>
                <a:latin typeface="DFKai-SB" panose="03000509000000000000" pitchFamily="65" charset="-120"/>
                <a:ea typeface="DFKai-SB" panose="03000509000000000000" pitchFamily="65" charset="-120"/>
              </a:rPr>
              <a:t>人類</a:t>
            </a:r>
            <a:r>
              <a:rPr lang="zh-CN" altLang="en-US" sz="4000" b="1" dirty="0">
                <a:solidFill>
                  <a:srgbClr val="FFFFFF"/>
                </a:solidFill>
                <a:latin typeface="DFKai-SB" panose="03000509000000000000" pitchFamily="65" charset="-120"/>
                <a:ea typeface="DFKai-SB" panose="03000509000000000000" pitchFamily="65" charset="-120"/>
              </a:rPr>
              <a:t>發展遇到</a:t>
            </a:r>
            <a:r>
              <a:rPr lang="zh-CN" altLang="en-US" sz="4000" b="1" dirty="0" smtClean="0">
                <a:solidFill>
                  <a:srgbClr val="FFFFFF"/>
                </a:solidFill>
                <a:latin typeface="DFKai-SB" panose="03000509000000000000" pitchFamily="65" charset="-120"/>
                <a:ea typeface="DFKai-SB" panose="03000509000000000000" pitchFamily="65" charset="-120"/>
              </a:rPr>
              <a:t>的</a:t>
            </a:r>
            <a:r>
              <a:rPr lang="zh-TW" altLang="en-US" sz="4000" b="1" dirty="0">
                <a:solidFill>
                  <a:srgbClr val="FFFFFF"/>
                </a:solidFill>
                <a:latin typeface="DFKai-SB" panose="03000509000000000000" pitchFamily="65" charset="-120"/>
                <a:ea typeface="DFKai-SB" panose="03000509000000000000" pitchFamily="65" charset="-120"/>
              </a:rPr>
              <a:t>機遇和挑戰</a:t>
            </a:r>
            <a:endParaRPr lang="zh-CN" altLang="en-US" sz="4000" b="1" dirty="0">
              <a:solidFill>
                <a:srgbClr val="FFFFFF"/>
              </a:solidFill>
              <a:latin typeface="DFKai-SB" panose="03000509000000000000" pitchFamily="65" charset="-120"/>
              <a:ea typeface="DFKai-SB" panose="03000509000000000000" pitchFamily="65" charset="-120"/>
            </a:endParaRPr>
          </a:p>
        </p:txBody>
      </p:sp>
      <p:grpSp>
        <p:nvGrpSpPr>
          <p:cNvPr id="32" name="组合 31"/>
          <p:cNvGrpSpPr/>
          <p:nvPr/>
        </p:nvGrpSpPr>
        <p:grpSpPr>
          <a:xfrm>
            <a:off x="6991330" y="1138232"/>
            <a:ext cx="4859599" cy="4820320"/>
            <a:chOff x="6663616" y="1522435"/>
            <a:chExt cx="4859599" cy="4820320"/>
          </a:xfrm>
        </p:grpSpPr>
        <p:grpSp>
          <p:nvGrpSpPr>
            <p:cNvPr id="2" name="组合 1"/>
            <p:cNvGrpSpPr/>
            <p:nvPr/>
          </p:nvGrpSpPr>
          <p:grpSpPr>
            <a:xfrm>
              <a:off x="6663616" y="1522435"/>
              <a:ext cx="4859599" cy="4820320"/>
              <a:chOff x="6679110" y="1982951"/>
              <a:chExt cx="4379711" cy="4344311"/>
            </a:xfrm>
          </p:grpSpPr>
          <p:sp>
            <p:nvSpPr>
              <p:cNvPr id="4" name="任意多边形: 形状 3"/>
              <p:cNvSpPr/>
              <p:nvPr/>
            </p:nvSpPr>
            <p:spPr>
              <a:xfrm rot="16200000">
                <a:off x="8541465" y="3129584"/>
                <a:ext cx="796397" cy="24068"/>
              </a:xfrm>
              <a:custGeom>
                <a:avLst/>
                <a:gdLst>
                  <a:gd name="connsiteX0" fmla="*/ 0 w 796397"/>
                  <a:gd name="connsiteY0" fmla="*/ 12034 h 24068"/>
                  <a:gd name="connsiteX1" fmla="*/ 796397 w 796397"/>
                  <a:gd name="connsiteY1" fmla="*/ 12034 h 24068"/>
                </a:gdLst>
                <a:ahLst/>
                <a:cxnLst>
                  <a:cxn ang="0">
                    <a:pos x="connsiteX0" y="connsiteY0"/>
                  </a:cxn>
                  <a:cxn ang="0">
                    <a:pos x="connsiteX1" y="connsiteY1"/>
                  </a:cxn>
                </a:cxnLst>
                <a:rect l="l" t="t" r="r" b="b"/>
                <a:pathLst>
                  <a:path w="796397" h="24068">
                    <a:moveTo>
                      <a:pt x="0" y="12034"/>
                    </a:moveTo>
                    <a:lnTo>
                      <a:pt x="796397" y="12034"/>
                    </a:lnTo>
                  </a:path>
                </a:pathLst>
              </a:custGeom>
              <a:noFill/>
            </p:spPr>
            <p:style>
              <a:lnRef idx="2">
                <a:schemeClr val="accent2">
                  <a:hueOff val="0"/>
                  <a:satOff val="0"/>
                  <a:lumOff val="0"/>
                  <a:alphaOff val="0"/>
                </a:schemeClr>
              </a:lnRef>
              <a:fillRef idx="0">
                <a:scrgbClr r="0" g="0" b="0"/>
              </a:fillRef>
              <a:effectRef idx="0">
                <a:schemeClr val="accent3">
                  <a:tint val="90000"/>
                  <a:hueOff val="0"/>
                  <a:satOff val="0"/>
                  <a:lumOff val="0"/>
                  <a:alphaOff val="0"/>
                </a:schemeClr>
              </a:effectRef>
              <a:fontRef idx="minor">
                <a:schemeClr val="tx1">
                  <a:hueOff val="0"/>
                  <a:satOff val="0"/>
                  <a:lumOff val="0"/>
                  <a:alphaOff val="0"/>
                </a:schemeClr>
              </a:fontRef>
            </p:style>
            <p:txBody>
              <a:bodyPr spcFirstLastPara="0" vert="horz" wrap="square" lIns="390989" tIns="-7875" rIns="390989" bIns="-7876" numCol="1" spcCol="1270" anchor="ctr" anchorCtr="0">
                <a:noAutofit/>
              </a:bodyPr>
              <a:lstStyle/>
              <a:p>
                <a:pPr marL="0" lvl="0" indent="0" algn="ctr" defTabSz="800100">
                  <a:lnSpc>
                    <a:spcPct val="90000"/>
                  </a:lnSpc>
                  <a:spcBef>
                    <a:spcPct val="0"/>
                  </a:spcBef>
                  <a:spcAft>
                    <a:spcPct val="35000"/>
                  </a:spcAft>
                  <a:buNone/>
                </a:pPr>
                <a:endParaRPr lang="zh-CN" altLang="en-US" sz="1800" b="1" kern="1200">
                  <a:solidFill>
                    <a:schemeClr val="tx1"/>
                  </a:solidFill>
                  <a:latin typeface="Microsoft JhengHei" panose="020B0604030504040204" pitchFamily="34" charset="-120"/>
                  <a:ea typeface="Microsoft JhengHei" panose="020B0604030504040204" pitchFamily="34" charset="-120"/>
                </a:endParaRPr>
              </a:p>
            </p:txBody>
          </p:sp>
          <p:sp>
            <p:nvSpPr>
              <p:cNvPr id="8" name="任意多边形: 形状 7"/>
              <p:cNvSpPr/>
              <p:nvPr/>
            </p:nvSpPr>
            <p:spPr>
              <a:xfrm>
                <a:off x="8418033" y="1982951"/>
                <a:ext cx="901865" cy="901865"/>
              </a:xfrm>
              <a:custGeom>
                <a:avLst/>
                <a:gdLst>
                  <a:gd name="connsiteX0" fmla="*/ 0 w 760468"/>
                  <a:gd name="connsiteY0" fmla="*/ 380234 h 760468"/>
                  <a:gd name="connsiteX1" fmla="*/ 380234 w 760468"/>
                  <a:gd name="connsiteY1" fmla="*/ 0 h 760468"/>
                  <a:gd name="connsiteX2" fmla="*/ 760468 w 760468"/>
                  <a:gd name="connsiteY2" fmla="*/ 380234 h 760468"/>
                  <a:gd name="connsiteX3" fmla="*/ 380234 w 760468"/>
                  <a:gd name="connsiteY3" fmla="*/ 760468 h 760468"/>
                  <a:gd name="connsiteX4" fmla="*/ 0 w 760468"/>
                  <a:gd name="connsiteY4" fmla="*/ 380234 h 7604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468" h="760468">
                    <a:moveTo>
                      <a:pt x="0" y="380234"/>
                    </a:moveTo>
                    <a:cubicBezTo>
                      <a:pt x="0" y="170237"/>
                      <a:pt x="170237" y="0"/>
                      <a:pt x="380234" y="0"/>
                    </a:cubicBezTo>
                    <a:cubicBezTo>
                      <a:pt x="590231" y="0"/>
                      <a:pt x="760468" y="170237"/>
                      <a:pt x="760468" y="380234"/>
                    </a:cubicBezTo>
                    <a:cubicBezTo>
                      <a:pt x="760468" y="590231"/>
                      <a:pt x="590231" y="760468"/>
                      <a:pt x="380234" y="760468"/>
                    </a:cubicBezTo>
                    <a:cubicBezTo>
                      <a:pt x="170237" y="760468"/>
                      <a:pt x="0" y="590231"/>
                      <a:pt x="0" y="380234"/>
                    </a:cubicBez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22798" tIns="122798" rIns="122798" bIns="122798" numCol="1" spcCol="1270" anchor="ctr" anchorCtr="0">
                <a:noAutofit/>
              </a:bodyPr>
              <a:lstStyle/>
              <a:p>
                <a:pPr marL="0" lvl="0" indent="0" algn="ctr" defTabSz="800100">
                  <a:lnSpc>
                    <a:spcPct val="90000"/>
                  </a:lnSpc>
                  <a:spcBef>
                    <a:spcPct val="0"/>
                  </a:spcBef>
                  <a:spcAft>
                    <a:spcPct val="35000"/>
                  </a:spcAft>
                  <a:buNone/>
                </a:pPr>
                <a:r>
                  <a:rPr lang="zh-CN" altLang="en-US" sz="2400" b="1" kern="1200" dirty="0">
                    <a:latin typeface="DFKai-SB" panose="03000509000000000000" pitchFamily="65" charset="-120"/>
                    <a:ea typeface="DFKai-SB" panose="03000509000000000000" pitchFamily="65" charset="-120"/>
                  </a:rPr>
                  <a:t>貧困</a:t>
                </a:r>
              </a:p>
            </p:txBody>
          </p:sp>
          <p:sp>
            <p:nvSpPr>
              <p:cNvPr id="9" name="任意多边形: 形状 8"/>
              <p:cNvSpPr/>
              <p:nvPr/>
            </p:nvSpPr>
            <p:spPr>
              <a:xfrm rot="18163636">
                <a:off x="9072082" y="3283986"/>
                <a:ext cx="794231" cy="24068"/>
              </a:xfrm>
              <a:custGeom>
                <a:avLst/>
                <a:gdLst>
                  <a:gd name="connsiteX0" fmla="*/ 0 w 794231"/>
                  <a:gd name="connsiteY0" fmla="*/ 12034 h 24068"/>
                  <a:gd name="connsiteX1" fmla="*/ 794231 w 794231"/>
                  <a:gd name="connsiteY1" fmla="*/ 12034 h 24068"/>
                </a:gdLst>
                <a:ahLst/>
                <a:cxnLst>
                  <a:cxn ang="0">
                    <a:pos x="connsiteX0" y="connsiteY0"/>
                  </a:cxn>
                  <a:cxn ang="0">
                    <a:pos x="connsiteX1" y="connsiteY1"/>
                  </a:cxn>
                </a:cxnLst>
                <a:rect l="l" t="t" r="r" b="b"/>
                <a:pathLst>
                  <a:path w="794231" h="24068">
                    <a:moveTo>
                      <a:pt x="0" y="12034"/>
                    </a:moveTo>
                    <a:lnTo>
                      <a:pt x="794231" y="12034"/>
                    </a:lnTo>
                  </a:path>
                </a:pathLst>
              </a:custGeom>
              <a:noFill/>
            </p:spPr>
            <p:style>
              <a:lnRef idx="2">
                <a:schemeClr val="accent2">
                  <a:hueOff val="0"/>
                  <a:satOff val="0"/>
                  <a:lumOff val="0"/>
                  <a:alphaOff val="0"/>
                </a:schemeClr>
              </a:lnRef>
              <a:fillRef idx="0">
                <a:scrgbClr r="0" g="0" b="0"/>
              </a:fillRef>
              <a:effectRef idx="0">
                <a:schemeClr val="accent3">
                  <a:tint val="90000"/>
                  <a:hueOff val="0"/>
                  <a:satOff val="0"/>
                  <a:lumOff val="0"/>
                  <a:alphaOff val="0"/>
                </a:schemeClr>
              </a:effectRef>
              <a:fontRef idx="minor">
                <a:schemeClr val="tx1">
                  <a:hueOff val="0"/>
                  <a:satOff val="0"/>
                  <a:lumOff val="0"/>
                  <a:alphaOff val="0"/>
                </a:schemeClr>
              </a:fontRef>
            </p:style>
            <p:txBody>
              <a:bodyPr spcFirstLastPara="0" vert="horz" wrap="square" lIns="389959" tIns="-7823" rIns="389960" bIns="-7821" numCol="1" spcCol="1270" anchor="ctr" anchorCtr="0">
                <a:noAutofit/>
              </a:bodyPr>
              <a:lstStyle/>
              <a:p>
                <a:pPr marL="0" lvl="0" indent="0" algn="ctr" defTabSz="800100">
                  <a:lnSpc>
                    <a:spcPct val="90000"/>
                  </a:lnSpc>
                  <a:spcBef>
                    <a:spcPct val="0"/>
                  </a:spcBef>
                  <a:spcAft>
                    <a:spcPct val="35000"/>
                  </a:spcAft>
                  <a:buNone/>
                </a:pPr>
                <a:endParaRPr lang="zh-CN" altLang="en-US" sz="1800" b="1" kern="1200">
                  <a:solidFill>
                    <a:schemeClr val="tx1"/>
                  </a:solidFill>
                  <a:latin typeface="Microsoft JhengHei" panose="020B0604030504040204" pitchFamily="34" charset="-120"/>
                  <a:ea typeface="Microsoft JhengHei" panose="020B0604030504040204" pitchFamily="34" charset="-120"/>
                </a:endParaRPr>
              </a:p>
            </p:txBody>
          </p:sp>
          <p:sp>
            <p:nvSpPr>
              <p:cNvPr id="10" name="任意多边形: 形状 9"/>
              <p:cNvSpPr/>
              <p:nvPr/>
            </p:nvSpPr>
            <p:spPr>
              <a:xfrm>
                <a:off x="9367833" y="2261838"/>
                <a:ext cx="901865" cy="901865"/>
              </a:xfrm>
              <a:custGeom>
                <a:avLst/>
                <a:gdLst>
                  <a:gd name="connsiteX0" fmla="*/ 0 w 760468"/>
                  <a:gd name="connsiteY0" fmla="*/ 380234 h 760468"/>
                  <a:gd name="connsiteX1" fmla="*/ 380234 w 760468"/>
                  <a:gd name="connsiteY1" fmla="*/ 0 h 760468"/>
                  <a:gd name="connsiteX2" fmla="*/ 760468 w 760468"/>
                  <a:gd name="connsiteY2" fmla="*/ 380234 h 760468"/>
                  <a:gd name="connsiteX3" fmla="*/ 380234 w 760468"/>
                  <a:gd name="connsiteY3" fmla="*/ 760468 h 760468"/>
                  <a:gd name="connsiteX4" fmla="*/ 0 w 760468"/>
                  <a:gd name="connsiteY4" fmla="*/ 380234 h 7604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468" h="760468">
                    <a:moveTo>
                      <a:pt x="0" y="380234"/>
                    </a:moveTo>
                    <a:cubicBezTo>
                      <a:pt x="0" y="170237"/>
                      <a:pt x="170237" y="0"/>
                      <a:pt x="380234" y="0"/>
                    </a:cubicBezTo>
                    <a:cubicBezTo>
                      <a:pt x="590231" y="0"/>
                      <a:pt x="760468" y="170237"/>
                      <a:pt x="760468" y="380234"/>
                    </a:cubicBezTo>
                    <a:cubicBezTo>
                      <a:pt x="760468" y="590231"/>
                      <a:pt x="590231" y="760468"/>
                      <a:pt x="380234" y="760468"/>
                    </a:cubicBezTo>
                    <a:cubicBezTo>
                      <a:pt x="170237" y="760468"/>
                      <a:pt x="0" y="590231"/>
                      <a:pt x="0" y="380234"/>
                    </a:cubicBez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22798" tIns="122798" rIns="122798" bIns="122798" numCol="1" spcCol="1270" anchor="ctr" anchorCtr="0">
                <a:noAutofit/>
              </a:bodyPr>
              <a:lstStyle/>
              <a:p>
                <a:pPr marL="0" lvl="0" indent="0" algn="ctr" defTabSz="800100">
                  <a:lnSpc>
                    <a:spcPct val="90000"/>
                  </a:lnSpc>
                  <a:spcBef>
                    <a:spcPct val="0"/>
                  </a:spcBef>
                  <a:spcAft>
                    <a:spcPct val="35000"/>
                  </a:spcAft>
                  <a:buNone/>
                </a:pPr>
                <a:r>
                  <a:rPr lang="zh-CN" altLang="en-US" sz="2400" b="1" kern="1200" dirty="0">
                    <a:latin typeface="DFKai-SB" panose="03000509000000000000" pitchFamily="65" charset="-120"/>
                    <a:ea typeface="DFKai-SB" panose="03000509000000000000" pitchFamily="65" charset="-120"/>
                  </a:rPr>
                  <a:t>不平等</a:t>
                </a:r>
              </a:p>
            </p:txBody>
          </p:sp>
          <p:sp>
            <p:nvSpPr>
              <p:cNvPr id="11" name="任意多边形: 形状 10"/>
              <p:cNvSpPr/>
              <p:nvPr/>
            </p:nvSpPr>
            <p:spPr>
              <a:xfrm rot="20127273">
                <a:off x="9437339" y="3700239"/>
                <a:ext cx="790201" cy="24068"/>
              </a:xfrm>
              <a:custGeom>
                <a:avLst/>
                <a:gdLst>
                  <a:gd name="connsiteX0" fmla="*/ 0 w 790201"/>
                  <a:gd name="connsiteY0" fmla="*/ 12034 h 24068"/>
                  <a:gd name="connsiteX1" fmla="*/ 790201 w 790201"/>
                  <a:gd name="connsiteY1" fmla="*/ 12034 h 24068"/>
                </a:gdLst>
                <a:ahLst/>
                <a:cxnLst>
                  <a:cxn ang="0">
                    <a:pos x="connsiteX0" y="connsiteY0"/>
                  </a:cxn>
                  <a:cxn ang="0">
                    <a:pos x="connsiteX1" y="connsiteY1"/>
                  </a:cxn>
                </a:cxnLst>
                <a:rect l="l" t="t" r="r" b="b"/>
                <a:pathLst>
                  <a:path w="790201" h="24068">
                    <a:moveTo>
                      <a:pt x="0" y="12034"/>
                    </a:moveTo>
                    <a:lnTo>
                      <a:pt x="790201" y="12034"/>
                    </a:lnTo>
                  </a:path>
                </a:pathLst>
              </a:custGeom>
              <a:noFill/>
            </p:spPr>
            <p:style>
              <a:lnRef idx="2">
                <a:schemeClr val="accent2">
                  <a:hueOff val="0"/>
                  <a:satOff val="0"/>
                  <a:lumOff val="0"/>
                  <a:alphaOff val="0"/>
                </a:schemeClr>
              </a:lnRef>
              <a:fillRef idx="0">
                <a:scrgbClr r="0" g="0" b="0"/>
              </a:fillRef>
              <a:effectRef idx="0">
                <a:schemeClr val="accent3">
                  <a:tint val="90000"/>
                  <a:hueOff val="0"/>
                  <a:satOff val="0"/>
                  <a:lumOff val="0"/>
                  <a:alphaOff val="0"/>
                </a:schemeClr>
              </a:effectRef>
              <a:fontRef idx="minor">
                <a:schemeClr val="tx1">
                  <a:hueOff val="0"/>
                  <a:satOff val="0"/>
                  <a:lumOff val="0"/>
                  <a:alphaOff val="0"/>
                </a:schemeClr>
              </a:fontRef>
            </p:style>
            <p:txBody>
              <a:bodyPr spcFirstLastPara="0" vert="horz" wrap="square" lIns="388045" tIns="-7721" rIns="388045" bIns="-7722" numCol="1" spcCol="1270" anchor="ctr" anchorCtr="0">
                <a:noAutofit/>
              </a:bodyPr>
              <a:lstStyle/>
              <a:p>
                <a:pPr marL="0" lvl="0" indent="0" algn="ctr" defTabSz="800100">
                  <a:lnSpc>
                    <a:spcPct val="90000"/>
                  </a:lnSpc>
                  <a:spcBef>
                    <a:spcPct val="0"/>
                  </a:spcBef>
                  <a:spcAft>
                    <a:spcPct val="35000"/>
                  </a:spcAft>
                  <a:buNone/>
                </a:pPr>
                <a:endParaRPr lang="zh-CN" altLang="en-US" sz="1800" b="1" kern="1200">
                  <a:solidFill>
                    <a:schemeClr val="tx1"/>
                  </a:solidFill>
                  <a:latin typeface="Microsoft JhengHei" panose="020B0604030504040204" pitchFamily="34" charset="-120"/>
                  <a:ea typeface="Microsoft JhengHei" panose="020B0604030504040204" pitchFamily="34" charset="-120"/>
                </a:endParaRPr>
              </a:p>
            </p:txBody>
          </p:sp>
          <p:sp>
            <p:nvSpPr>
              <p:cNvPr id="14" name="任意多边形: 形状 13"/>
              <p:cNvSpPr/>
              <p:nvPr/>
            </p:nvSpPr>
            <p:spPr>
              <a:xfrm>
                <a:off x="10016078" y="3009953"/>
                <a:ext cx="901865" cy="901865"/>
              </a:xfrm>
              <a:custGeom>
                <a:avLst/>
                <a:gdLst>
                  <a:gd name="connsiteX0" fmla="*/ 0 w 760468"/>
                  <a:gd name="connsiteY0" fmla="*/ 380234 h 760468"/>
                  <a:gd name="connsiteX1" fmla="*/ 380234 w 760468"/>
                  <a:gd name="connsiteY1" fmla="*/ 0 h 760468"/>
                  <a:gd name="connsiteX2" fmla="*/ 760468 w 760468"/>
                  <a:gd name="connsiteY2" fmla="*/ 380234 h 760468"/>
                  <a:gd name="connsiteX3" fmla="*/ 380234 w 760468"/>
                  <a:gd name="connsiteY3" fmla="*/ 760468 h 760468"/>
                  <a:gd name="connsiteX4" fmla="*/ 0 w 760468"/>
                  <a:gd name="connsiteY4" fmla="*/ 380234 h 7604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468" h="760468">
                    <a:moveTo>
                      <a:pt x="0" y="380234"/>
                    </a:moveTo>
                    <a:cubicBezTo>
                      <a:pt x="0" y="170237"/>
                      <a:pt x="170237" y="0"/>
                      <a:pt x="380234" y="0"/>
                    </a:cubicBezTo>
                    <a:cubicBezTo>
                      <a:pt x="590231" y="0"/>
                      <a:pt x="760468" y="170237"/>
                      <a:pt x="760468" y="380234"/>
                    </a:cubicBezTo>
                    <a:cubicBezTo>
                      <a:pt x="760468" y="590231"/>
                      <a:pt x="590231" y="760468"/>
                      <a:pt x="380234" y="760468"/>
                    </a:cubicBezTo>
                    <a:cubicBezTo>
                      <a:pt x="170237" y="760468"/>
                      <a:pt x="0" y="590231"/>
                      <a:pt x="0" y="380234"/>
                    </a:cubicBezTo>
                    <a:close/>
                  </a:path>
                </a:pathLst>
              </a:custGeom>
              <a:solidFill>
                <a:schemeClr val="accent4">
                  <a:lumMod val="75000"/>
                </a:schemeClr>
              </a:solid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22798" tIns="122798" rIns="122798" bIns="122798" numCol="1" spcCol="1270" anchor="ctr" anchorCtr="0">
                <a:noAutofit/>
              </a:bodyPr>
              <a:lstStyle/>
              <a:p>
                <a:pPr marL="0" lvl="0" indent="0" algn="ctr" defTabSz="800100">
                  <a:lnSpc>
                    <a:spcPct val="90000"/>
                  </a:lnSpc>
                  <a:spcBef>
                    <a:spcPct val="0"/>
                  </a:spcBef>
                  <a:spcAft>
                    <a:spcPct val="35000"/>
                  </a:spcAft>
                  <a:buNone/>
                </a:pPr>
                <a:r>
                  <a:rPr lang="zh-CN" altLang="en-US" sz="2400" b="1" kern="1200" dirty="0">
                    <a:latin typeface="DFKai-SB" panose="03000509000000000000" pitchFamily="65" charset="-120"/>
                    <a:ea typeface="DFKai-SB" panose="03000509000000000000" pitchFamily="65" charset="-120"/>
                  </a:rPr>
                  <a:t>失業</a:t>
                </a:r>
              </a:p>
            </p:txBody>
          </p:sp>
          <p:sp>
            <p:nvSpPr>
              <p:cNvPr id="15" name="任意多边形: 形状 14"/>
              <p:cNvSpPr/>
              <p:nvPr/>
            </p:nvSpPr>
            <p:spPr>
              <a:xfrm rot="490909">
                <a:off x="9517199" y="4247716"/>
                <a:ext cx="789039" cy="24068"/>
              </a:xfrm>
              <a:custGeom>
                <a:avLst/>
                <a:gdLst>
                  <a:gd name="connsiteX0" fmla="*/ 0 w 789039"/>
                  <a:gd name="connsiteY0" fmla="*/ 12034 h 24068"/>
                  <a:gd name="connsiteX1" fmla="*/ 789039 w 789039"/>
                  <a:gd name="connsiteY1" fmla="*/ 12034 h 24068"/>
                </a:gdLst>
                <a:ahLst/>
                <a:cxnLst>
                  <a:cxn ang="0">
                    <a:pos x="connsiteX0" y="connsiteY0"/>
                  </a:cxn>
                  <a:cxn ang="0">
                    <a:pos x="connsiteX1" y="connsiteY1"/>
                  </a:cxn>
                </a:cxnLst>
                <a:rect l="l" t="t" r="r" b="b"/>
                <a:pathLst>
                  <a:path w="789039" h="24068">
                    <a:moveTo>
                      <a:pt x="0" y="12034"/>
                    </a:moveTo>
                    <a:lnTo>
                      <a:pt x="789039" y="12034"/>
                    </a:lnTo>
                  </a:path>
                </a:pathLst>
              </a:custGeom>
              <a:noFill/>
            </p:spPr>
            <p:style>
              <a:lnRef idx="2">
                <a:schemeClr val="accent2">
                  <a:hueOff val="0"/>
                  <a:satOff val="0"/>
                  <a:lumOff val="0"/>
                  <a:alphaOff val="0"/>
                </a:schemeClr>
              </a:lnRef>
              <a:fillRef idx="0">
                <a:scrgbClr r="0" g="0" b="0"/>
              </a:fillRef>
              <a:effectRef idx="0">
                <a:schemeClr val="accent3">
                  <a:tint val="90000"/>
                  <a:hueOff val="0"/>
                  <a:satOff val="0"/>
                  <a:lumOff val="0"/>
                  <a:alphaOff val="0"/>
                </a:schemeClr>
              </a:effectRef>
              <a:fontRef idx="minor">
                <a:schemeClr val="tx1">
                  <a:hueOff val="0"/>
                  <a:satOff val="0"/>
                  <a:lumOff val="0"/>
                  <a:alphaOff val="0"/>
                </a:schemeClr>
              </a:fontRef>
            </p:style>
            <p:txBody>
              <a:bodyPr spcFirstLastPara="0" vert="horz" wrap="square" lIns="387493" tIns="-7693" rIns="387494" bIns="-7691" numCol="1" spcCol="1270" anchor="ctr" anchorCtr="0">
                <a:noAutofit/>
              </a:bodyPr>
              <a:lstStyle/>
              <a:p>
                <a:pPr marL="0" lvl="0" indent="0" algn="ctr" defTabSz="800100">
                  <a:lnSpc>
                    <a:spcPct val="90000"/>
                  </a:lnSpc>
                  <a:spcBef>
                    <a:spcPct val="0"/>
                  </a:spcBef>
                  <a:spcAft>
                    <a:spcPct val="35000"/>
                  </a:spcAft>
                  <a:buNone/>
                </a:pPr>
                <a:endParaRPr lang="zh-CN" altLang="en-US" sz="1800" b="1" kern="1200">
                  <a:solidFill>
                    <a:schemeClr val="tx1"/>
                  </a:solidFill>
                  <a:latin typeface="Microsoft JhengHei" panose="020B0604030504040204" pitchFamily="34" charset="-120"/>
                  <a:ea typeface="Microsoft JhengHei" panose="020B0604030504040204" pitchFamily="34" charset="-120"/>
                </a:endParaRPr>
              </a:p>
            </p:txBody>
          </p:sp>
          <p:sp>
            <p:nvSpPr>
              <p:cNvPr id="16" name="任意多边形: 形状 15"/>
              <p:cNvSpPr/>
              <p:nvPr/>
            </p:nvSpPr>
            <p:spPr>
              <a:xfrm>
                <a:off x="10156956" y="3989775"/>
                <a:ext cx="901865" cy="901865"/>
              </a:xfrm>
              <a:custGeom>
                <a:avLst/>
                <a:gdLst>
                  <a:gd name="connsiteX0" fmla="*/ 0 w 760468"/>
                  <a:gd name="connsiteY0" fmla="*/ 380234 h 760468"/>
                  <a:gd name="connsiteX1" fmla="*/ 380234 w 760468"/>
                  <a:gd name="connsiteY1" fmla="*/ 0 h 760468"/>
                  <a:gd name="connsiteX2" fmla="*/ 760468 w 760468"/>
                  <a:gd name="connsiteY2" fmla="*/ 380234 h 760468"/>
                  <a:gd name="connsiteX3" fmla="*/ 380234 w 760468"/>
                  <a:gd name="connsiteY3" fmla="*/ 760468 h 760468"/>
                  <a:gd name="connsiteX4" fmla="*/ 0 w 760468"/>
                  <a:gd name="connsiteY4" fmla="*/ 380234 h 7604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468" h="760468">
                    <a:moveTo>
                      <a:pt x="0" y="380234"/>
                    </a:moveTo>
                    <a:cubicBezTo>
                      <a:pt x="0" y="170237"/>
                      <a:pt x="170237" y="0"/>
                      <a:pt x="380234" y="0"/>
                    </a:cubicBezTo>
                    <a:cubicBezTo>
                      <a:pt x="590231" y="0"/>
                      <a:pt x="760468" y="170237"/>
                      <a:pt x="760468" y="380234"/>
                    </a:cubicBezTo>
                    <a:cubicBezTo>
                      <a:pt x="760468" y="590231"/>
                      <a:pt x="590231" y="760468"/>
                      <a:pt x="380234" y="760468"/>
                    </a:cubicBezTo>
                    <a:cubicBezTo>
                      <a:pt x="170237" y="760468"/>
                      <a:pt x="0" y="590231"/>
                      <a:pt x="0" y="380234"/>
                    </a:cubicBez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22798" tIns="122798" rIns="122798" bIns="122798" numCol="1" spcCol="1270" anchor="ctr" anchorCtr="0">
                <a:noAutofit/>
              </a:bodyPr>
              <a:lstStyle/>
              <a:p>
                <a:pPr marL="0" lvl="0" indent="0" algn="ctr" defTabSz="800100">
                  <a:lnSpc>
                    <a:spcPct val="90000"/>
                  </a:lnSpc>
                  <a:spcBef>
                    <a:spcPct val="0"/>
                  </a:spcBef>
                  <a:spcAft>
                    <a:spcPct val="35000"/>
                  </a:spcAft>
                  <a:buNone/>
                </a:pPr>
                <a:r>
                  <a:rPr lang="zh-CN" altLang="en-US" sz="2400" b="1" kern="1200" dirty="0">
                    <a:latin typeface="DFKai-SB" panose="03000509000000000000" pitchFamily="65" charset="-120"/>
                    <a:ea typeface="DFKai-SB" panose="03000509000000000000" pitchFamily="65" charset="-120"/>
                  </a:rPr>
                  <a:t>疾病</a:t>
                </a:r>
              </a:p>
            </p:txBody>
          </p:sp>
          <p:sp>
            <p:nvSpPr>
              <p:cNvPr id="17" name="任意多边形: 形状 16"/>
              <p:cNvSpPr/>
              <p:nvPr/>
            </p:nvSpPr>
            <p:spPr>
              <a:xfrm rot="2454545">
                <a:off x="9284605" y="4750046"/>
                <a:ext cx="792141" cy="24068"/>
              </a:xfrm>
              <a:custGeom>
                <a:avLst/>
                <a:gdLst>
                  <a:gd name="connsiteX0" fmla="*/ 0 w 792141"/>
                  <a:gd name="connsiteY0" fmla="*/ 12034 h 24068"/>
                  <a:gd name="connsiteX1" fmla="*/ 792141 w 792141"/>
                  <a:gd name="connsiteY1" fmla="*/ 12034 h 24068"/>
                </a:gdLst>
                <a:ahLst/>
                <a:cxnLst>
                  <a:cxn ang="0">
                    <a:pos x="connsiteX0" y="connsiteY0"/>
                  </a:cxn>
                  <a:cxn ang="0">
                    <a:pos x="connsiteX1" y="connsiteY1"/>
                  </a:cxn>
                </a:cxnLst>
                <a:rect l="l" t="t" r="r" b="b"/>
                <a:pathLst>
                  <a:path w="792141" h="24068">
                    <a:moveTo>
                      <a:pt x="0" y="12034"/>
                    </a:moveTo>
                    <a:lnTo>
                      <a:pt x="792141" y="12034"/>
                    </a:lnTo>
                  </a:path>
                </a:pathLst>
              </a:custGeom>
              <a:noFill/>
            </p:spPr>
            <p:style>
              <a:lnRef idx="2">
                <a:schemeClr val="accent2">
                  <a:hueOff val="0"/>
                  <a:satOff val="0"/>
                  <a:lumOff val="0"/>
                  <a:alphaOff val="0"/>
                </a:schemeClr>
              </a:lnRef>
              <a:fillRef idx="0">
                <a:scrgbClr r="0" g="0" b="0"/>
              </a:fillRef>
              <a:effectRef idx="0">
                <a:schemeClr val="accent3">
                  <a:tint val="90000"/>
                  <a:hueOff val="0"/>
                  <a:satOff val="0"/>
                  <a:lumOff val="0"/>
                  <a:alphaOff val="0"/>
                </a:schemeClr>
              </a:effectRef>
              <a:fontRef idx="minor">
                <a:schemeClr val="tx1">
                  <a:hueOff val="0"/>
                  <a:satOff val="0"/>
                  <a:lumOff val="0"/>
                  <a:alphaOff val="0"/>
                </a:schemeClr>
              </a:fontRef>
            </p:style>
            <p:txBody>
              <a:bodyPr spcFirstLastPara="0" vert="horz" wrap="square" lIns="388967" tIns="-7770" rIns="388966" bIns="-7770" numCol="1" spcCol="1270" anchor="ctr" anchorCtr="0">
                <a:noAutofit/>
              </a:bodyPr>
              <a:lstStyle/>
              <a:p>
                <a:pPr marL="0" lvl="0" indent="0" algn="ctr" defTabSz="800100">
                  <a:lnSpc>
                    <a:spcPct val="90000"/>
                  </a:lnSpc>
                  <a:spcBef>
                    <a:spcPct val="0"/>
                  </a:spcBef>
                  <a:spcAft>
                    <a:spcPct val="35000"/>
                  </a:spcAft>
                  <a:buNone/>
                </a:pPr>
                <a:endParaRPr lang="zh-CN" altLang="en-US" sz="1800" b="1" kern="1200">
                  <a:solidFill>
                    <a:schemeClr val="tx1"/>
                  </a:solidFill>
                  <a:latin typeface="Microsoft JhengHei" panose="020B0604030504040204" pitchFamily="34" charset="-120"/>
                  <a:ea typeface="Microsoft JhengHei" panose="020B0604030504040204" pitchFamily="34" charset="-120"/>
                </a:endParaRPr>
              </a:p>
            </p:txBody>
          </p:sp>
          <p:sp>
            <p:nvSpPr>
              <p:cNvPr id="18" name="任意多边形: 形状 17"/>
              <p:cNvSpPr/>
              <p:nvPr/>
            </p:nvSpPr>
            <p:spPr>
              <a:xfrm>
                <a:off x="9745737" y="4890218"/>
                <a:ext cx="901865" cy="901865"/>
              </a:xfrm>
              <a:custGeom>
                <a:avLst/>
                <a:gdLst>
                  <a:gd name="connsiteX0" fmla="*/ 0 w 760468"/>
                  <a:gd name="connsiteY0" fmla="*/ 380234 h 760468"/>
                  <a:gd name="connsiteX1" fmla="*/ 380234 w 760468"/>
                  <a:gd name="connsiteY1" fmla="*/ 0 h 760468"/>
                  <a:gd name="connsiteX2" fmla="*/ 760468 w 760468"/>
                  <a:gd name="connsiteY2" fmla="*/ 380234 h 760468"/>
                  <a:gd name="connsiteX3" fmla="*/ 380234 w 760468"/>
                  <a:gd name="connsiteY3" fmla="*/ 760468 h 760468"/>
                  <a:gd name="connsiteX4" fmla="*/ 0 w 760468"/>
                  <a:gd name="connsiteY4" fmla="*/ 380234 h 7604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468" h="760468">
                    <a:moveTo>
                      <a:pt x="0" y="380234"/>
                    </a:moveTo>
                    <a:cubicBezTo>
                      <a:pt x="0" y="170237"/>
                      <a:pt x="170237" y="0"/>
                      <a:pt x="380234" y="0"/>
                    </a:cubicBezTo>
                    <a:cubicBezTo>
                      <a:pt x="590231" y="0"/>
                      <a:pt x="760468" y="170237"/>
                      <a:pt x="760468" y="380234"/>
                    </a:cubicBezTo>
                    <a:cubicBezTo>
                      <a:pt x="760468" y="590231"/>
                      <a:pt x="590231" y="760468"/>
                      <a:pt x="380234" y="760468"/>
                    </a:cubicBezTo>
                    <a:cubicBezTo>
                      <a:pt x="170237" y="760468"/>
                      <a:pt x="0" y="590231"/>
                      <a:pt x="0" y="380234"/>
                    </a:cubicBezTo>
                    <a:close/>
                  </a:path>
                </a:pathLst>
              </a:cu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122798" tIns="122798" rIns="122798" bIns="122798" numCol="1" spcCol="1270" anchor="ctr" anchorCtr="0">
                <a:noAutofit/>
              </a:bodyPr>
              <a:lstStyle/>
              <a:p>
                <a:pPr marL="0" lvl="0" indent="0" algn="ctr" defTabSz="800100">
                  <a:lnSpc>
                    <a:spcPct val="90000"/>
                  </a:lnSpc>
                  <a:spcBef>
                    <a:spcPct val="0"/>
                  </a:spcBef>
                  <a:spcAft>
                    <a:spcPct val="35000"/>
                  </a:spcAft>
                  <a:buNone/>
                </a:pPr>
                <a:r>
                  <a:rPr lang="zh-CN" altLang="en-US" sz="2400" b="1" kern="1200" dirty="0">
                    <a:latin typeface="DFKai-SB" panose="03000509000000000000" pitchFamily="65" charset="-120"/>
                    <a:ea typeface="DFKai-SB" panose="03000509000000000000" pitchFamily="65" charset="-120"/>
                  </a:rPr>
                  <a:t>暴力</a:t>
                </a:r>
                <a:endParaRPr lang="en-US" altLang="zh-CN" sz="2400" b="1" kern="1200" dirty="0">
                  <a:latin typeface="DFKai-SB" panose="03000509000000000000" pitchFamily="65" charset="-120"/>
                  <a:ea typeface="DFKai-SB" panose="03000509000000000000" pitchFamily="65" charset="-120"/>
                </a:endParaRPr>
              </a:p>
              <a:p>
                <a:pPr marL="0" lvl="0" indent="0" algn="ctr" defTabSz="800100">
                  <a:lnSpc>
                    <a:spcPct val="90000"/>
                  </a:lnSpc>
                  <a:spcBef>
                    <a:spcPct val="0"/>
                  </a:spcBef>
                  <a:spcAft>
                    <a:spcPct val="35000"/>
                  </a:spcAft>
                  <a:buNone/>
                </a:pPr>
                <a:r>
                  <a:rPr lang="zh-CN" altLang="en-US" sz="2400" b="1" kern="1200" dirty="0">
                    <a:latin typeface="DFKai-SB" panose="03000509000000000000" pitchFamily="65" charset="-120"/>
                    <a:ea typeface="DFKai-SB" panose="03000509000000000000" pitchFamily="65" charset="-120"/>
                  </a:rPr>
                  <a:t>衝突</a:t>
                </a:r>
              </a:p>
            </p:txBody>
          </p:sp>
          <p:sp>
            <p:nvSpPr>
              <p:cNvPr id="19" name="任意多边形: 形状 18"/>
              <p:cNvSpPr/>
              <p:nvPr/>
            </p:nvSpPr>
            <p:spPr>
              <a:xfrm rot="4418182">
                <a:off x="8817480" y="5046978"/>
                <a:ext cx="795811" cy="24068"/>
              </a:xfrm>
              <a:custGeom>
                <a:avLst/>
                <a:gdLst>
                  <a:gd name="connsiteX0" fmla="*/ 0 w 795811"/>
                  <a:gd name="connsiteY0" fmla="*/ 12034 h 24068"/>
                  <a:gd name="connsiteX1" fmla="*/ 795811 w 795811"/>
                  <a:gd name="connsiteY1" fmla="*/ 12034 h 24068"/>
                </a:gdLst>
                <a:ahLst/>
                <a:cxnLst>
                  <a:cxn ang="0">
                    <a:pos x="connsiteX0" y="connsiteY0"/>
                  </a:cxn>
                  <a:cxn ang="0">
                    <a:pos x="connsiteX1" y="connsiteY1"/>
                  </a:cxn>
                </a:cxnLst>
                <a:rect l="l" t="t" r="r" b="b"/>
                <a:pathLst>
                  <a:path w="795811" h="24068">
                    <a:moveTo>
                      <a:pt x="0" y="12034"/>
                    </a:moveTo>
                    <a:lnTo>
                      <a:pt x="795811" y="12034"/>
                    </a:lnTo>
                  </a:path>
                </a:pathLst>
              </a:custGeom>
              <a:noFill/>
            </p:spPr>
            <p:style>
              <a:lnRef idx="2">
                <a:schemeClr val="accent2">
                  <a:hueOff val="0"/>
                  <a:satOff val="0"/>
                  <a:lumOff val="0"/>
                  <a:alphaOff val="0"/>
                </a:schemeClr>
              </a:lnRef>
              <a:fillRef idx="0">
                <a:scrgbClr r="0" g="0" b="0"/>
              </a:fillRef>
              <a:effectRef idx="0">
                <a:schemeClr val="accent3">
                  <a:tint val="90000"/>
                  <a:hueOff val="0"/>
                  <a:satOff val="0"/>
                  <a:lumOff val="0"/>
                  <a:alphaOff val="0"/>
                </a:schemeClr>
              </a:effectRef>
              <a:fontRef idx="minor">
                <a:schemeClr val="tx1">
                  <a:hueOff val="0"/>
                  <a:satOff val="0"/>
                  <a:lumOff val="0"/>
                  <a:alphaOff val="0"/>
                </a:schemeClr>
              </a:fontRef>
            </p:style>
            <p:txBody>
              <a:bodyPr spcFirstLastPara="0" vert="horz" wrap="square" lIns="390709" tIns="-7862" rIns="390711" bIns="-7861" numCol="1" spcCol="1270" anchor="ctr" anchorCtr="0">
                <a:noAutofit/>
              </a:bodyPr>
              <a:lstStyle/>
              <a:p>
                <a:pPr marL="0" lvl="0" indent="0" algn="ctr" defTabSz="800100">
                  <a:lnSpc>
                    <a:spcPct val="90000"/>
                  </a:lnSpc>
                  <a:spcBef>
                    <a:spcPct val="0"/>
                  </a:spcBef>
                  <a:spcAft>
                    <a:spcPct val="35000"/>
                  </a:spcAft>
                  <a:buNone/>
                </a:pPr>
                <a:endParaRPr lang="zh-CN" altLang="en-US" sz="1800" b="1" kern="1200">
                  <a:solidFill>
                    <a:schemeClr val="tx1"/>
                  </a:solidFill>
                  <a:latin typeface="Microsoft JhengHei" panose="020B0604030504040204" pitchFamily="34" charset="-120"/>
                  <a:ea typeface="Microsoft JhengHei" panose="020B0604030504040204" pitchFamily="34" charset="-120"/>
                </a:endParaRPr>
              </a:p>
            </p:txBody>
          </p:sp>
          <p:sp>
            <p:nvSpPr>
              <p:cNvPr id="20" name="任意多边形: 形状 19"/>
              <p:cNvSpPr/>
              <p:nvPr/>
            </p:nvSpPr>
            <p:spPr>
              <a:xfrm>
                <a:off x="8912982" y="5425397"/>
                <a:ext cx="901865" cy="901865"/>
              </a:xfrm>
              <a:custGeom>
                <a:avLst/>
                <a:gdLst>
                  <a:gd name="connsiteX0" fmla="*/ 0 w 760468"/>
                  <a:gd name="connsiteY0" fmla="*/ 380234 h 760468"/>
                  <a:gd name="connsiteX1" fmla="*/ 380234 w 760468"/>
                  <a:gd name="connsiteY1" fmla="*/ 0 h 760468"/>
                  <a:gd name="connsiteX2" fmla="*/ 760468 w 760468"/>
                  <a:gd name="connsiteY2" fmla="*/ 380234 h 760468"/>
                  <a:gd name="connsiteX3" fmla="*/ 380234 w 760468"/>
                  <a:gd name="connsiteY3" fmla="*/ 760468 h 760468"/>
                  <a:gd name="connsiteX4" fmla="*/ 0 w 760468"/>
                  <a:gd name="connsiteY4" fmla="*/ 380234 h 7604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468" h="760468">
                    <a:moveTo>
                      <a:pt x="0" y="380234"/>
                    </a:moveTo>
                    <a:cubicBezTo>
                      <a:pt x="0" y="170237"/>
                      <a:pt x="170237" y="0"/>
                      <a:pt x="380234" y="0"/>
                    </a:cubicBezTo>
                    <a:cubicBezTo>
                      <a:pt x="590231" y="0"/>
                      <a:pt x="760468" y="170237"/>
                      <a:pt x="760468" y="380234"/>
                    </a:cubicBezTo>
                    <a:cubicBezTo>
                      <a:pt x="760468" y="590231"/>
                      <a:pt x="590231" y="760468"/>
                      <a:pt x="380234" y="760468"/>
                    </a:cubicBezTo>
                    <a:cubicBezTo>
                      <a:pt x="170237" y="760468"/>
                      <a:pt x="0" y="590231"/>
                      <a:pt x="0" y="380234"/>
                    </a:cubicBez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22798" tIns="122798" rIns="122798" bIns="122798" numCol="1" spcCol="1270" anchor="ctr" anchorCtr="0">
                <a:noAutofit/>
              </a:bodyPr>
              <a:lstStyle/>
              <a:p>
                <a:pPr marL="0" lvl="0" indent="0" algn="ctr" defTabSz="800100">
                  <a:lnSpc>
                    <a:spcPct val="90000"/>
                  </a:lnSpc>
                  <a:spcBef>
                    <a:spcPct val="0"/>
                  </a:spcBef>
                  <a:spcAft>
                    <a:spcPct val="35000"/>
                  </a:spcAft>
                  <a:buNone/>
                </a:pPr>
                <a:r>
                  <a:rPr lang="zh-CN" altLang="en-US" sz="2400" b="1" kern="1200" dirty="0">
                    <a:latin typeface="DFKai-SB" panose="03000509000000000000" pitchFamily="65" charset="-120"/>
                    <a:ea typeface="DFKai-SB" panose="03000509000000000000" pitchFamily="65" charset="-120"/>
                  </a:rPr>
                  <a:t>恐怖</a:t>
                </a:r>
                <a:endParaRPr lang="en-US" altLang="zh-CN" sz="2400" b="1" kern="1200" dirty="0">
                  <a:latin typeface="DFKai-SB" panose="03000509000000000000" pitchFamily="65" charset="-120"/>
                  <a:ea typeface="DFKai-SB" panose="03000509000000000000" pitchFamily="65" charset="-120"/>
                </a:endParaRPr>
              </a:p>
              <a:p>
                <a:pPr marL="0" lvl="0" indent="0" algn="ctr" defTabSz="800100">
                  <a:lnSpc>
                    <a:spcPct val="90000"/>
                  </a:lnSpc>
                  <a:spcBef>
                    <a:spcPct val="0"/>
                  </a:spcBef>
                  <a:spcAft>
                    <a:spcPct val="35000"/>
                  </a:spcAft>
                  <a:buNone/>
                </a:pPr>
                <a:r>
                  <a:rPr lang="zh-CN" altLang="en-US" sz="2400" b="1" kern="1200" dirty="0">
                    <a:latin typeface="DFKai-SB" panose="03000509000000000000" pitchFamily="65" charset="-120"/>
                    <a:ea typeface="DFKai-SB" panose="03000509000000000000" pitchFamily="65" charset="-120"/>
                  </a:rPr>
                  <a:t>主義</a:t>
                </a:r>
              </a:p>
            </p:txBody>
          </p:sp>
          <p:sp>
            <p:nvSpPr>
              <p:cNvPr id="21" name="任意多边形: 形状 20"/>
              <p:cNvSpPr/>
              <p:nvPr/>
            </p:nvSpPr>
            <p:spPr>
              <a:xfrm rot="17181818">
                <a:off x="8266037" y="5046977"/>
                <a:ext cx="795812" cy="24069"/>
              </a:xfrm>
              <a:custGeom>
                <a:avLst/>
                <a:gdLst>
                  <a:gd name="connsiteX0" fmla="*/ 0 w 795811"/>
                  <a:gd name="connsiteY0" fmla="*/ 12034 h 24068"/>
                  <a:gd name="connsiteX1" fmla="*/ 795811 w 795811"/>
                  <a:gd name="connsiteY1" fmla="*/ 12034 h 24068"/>
                </a:gdLst>
                <a:ahLst/>
                <a:cxnLst>
                  <a:cxn ang="0">
                    <a:pos x="connsiteX0" y="connsiteY0"/>
                  </a:cxn>
                  <a:cxn ang="0">
                    <a:pos x="connsiteX1" y="connsiteY1"/>
                  </a:cxn>
                </a:cxnLst>
                <a:rect l="l" t="t" r="r" b="b"/>
                <a:pathLst>
                  <a:path w="795811" h="24068">
                    <a:moveTo>
                      <a:pt x="795811" y="12034"/>
                    </a:moveTo>
                    <a:lnTo>
                      <a:pt x="0" y="12034"/>
                    </a:lnTo>
                  </a:path>
                </a:pathLst>
              </a:custGeom>
              <a:noFill/>
            </p:spPr>
            <p:style>
              <a:lnRef idx="2">
                <a:schemeClr val="accent2">
                  <a:hueOff val="0"/>
                  <a:satOff val="0"/>
                  <a:lumOff val="0"/>
                  <a:alphaOff val="0"/>
                </a:schemeClr>
              </a:lnRef>
              <a:fillRef idx="0">
                <a:scrgbClr r="0" g="0" b="0"/>
              </a:fillRef>
              <a:effectRef idx="0">
                <a:schemeClr val="accent3">
                  <a:tint val="90000"/>
                  <a:hueOff val="0"/>
                  <a:satOff val="0"/>
                  <a:lumOff val="0"/>
                  <a:alphaOff val="0"/>
                </a:schemeClr>
              </a:effectRef>
              <a:fontRef idx="minor">
                <a:schemeClr val="tx1">
                  <a:hueOff val="0"/>
                  <a:satOff val="0"/>
                  <a:lumOff val="0"/>
                  <a:alphaOff val="0"/>
                </a:schemeClr>
              </a:fontRef>
            </p:style>
            <p:txBody>
              <a:bodyPr spcFirstLastPara="0" vert="horz" wrap="square" lIns="390710" tIns="-7862" rIns="390711" bIns="-7860" numCol="1" spcCol="1270" anchor="ctr" anchorCtr="0">
                <a:noAutofit/>
              </a:bodyPr>
              <a:lstStyle/>
              <a:p>
                <a:pPr marL="0" lvl="0" indent="0" algn="ctr" defTabSz="800100">
                  <a:lnSpc>
                    <a:spcPct val="90000"/>
                  </a:lnSpc>
                  <a:spcBef>
                    <a:spcPct val="0"/>
                  </a:spcBef>
                  <a:spcAft>
                    <a:spcPct val="35000"/>
                  </a:spcAft>
                  <a:buNone/>
                </a:pPr>
                <a:endParaRPr lang="zh-CN" altLang="en-US" sz="1800" b="1" kern="1200">
                  <a:solidFill>
                    <a:schemeClr val="tx1"/>
                  </a:solidFill>
                  <a:latin typeface="Microsoft JhengHei" panose="020B0604030504040204" pitchFamily="34" charset="-120"/>
                  <a:ea typeface="Microsoft JhengHei" panose="020B0604030504040204" pitchFamily="34" charset="-120"/>
                </a:endParaRPr>
              </a:p>
            </p:txBody>
          </p:sp>
          <p:sp>
            <p:nvSpPr>
              <p:cNvPr id="22" name="任意多边形: 形状 21"/>
              <p:cNvSpPr/>
              <p:nvPr/>
            </p:nvSpPr>
            <p:spPr>
              <a:xfrm>
                <a:off x="7923084" y="5425397"/>
                <a:ext cx="901865" cy="901865"/>
              </a:xfrm>
              <a:custGeom>
                <a:avLst/>
                <a:gdLst>
                  <a:gd name="connsiteX0" fmla="*/ 0 w 760468"/>
                  <a:gd name="connsiteY0" fmla="*/ 380234 h 760468"/>
                  <a:gd name="connsiteX1" fmla="*/ 380234 w 760468"/>
                  <a:gd name="connsiteY1" fmla="*/ 0 h 760468"/>
                  <a:gd name="connsiteX2" fmla="*/ 760468 w 760468"/>
                  <a:gd name="connsiteY2" fmla="*/ 380234 h 760468"/>
                  <a:gd name="connsiteX3" fmla="*/ 380234 w 760468"/>
                  <a:gd name="connsiteY3" fmla="*/ 760468 h 760468"/>
                  <a:gd name="connsiteX4" fmla="*/ 0 w 760468"/>
                  <a:gd name="connsiteY4" fmla="*/ 380234 h 7604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468" h="760468">
                    <a:moveTo>
                      <a:pt x="0" y="380234"/>
                    </a:moveTo>
                    <a:cubicBezTo>
                      <a:pt x="0" y="170237"/>
                      <a:pt x="170237" y="0"/>
                      <a:pt x="380234" y="0"/>
                    </a:cubicBezTo>
                    <a:cubicBezTo>
                      <a:pt x="590231" y="0"/>
                      <a:pt x="760468" y="170237"/>
                      <a:pt x="760468" y="380234"/>
                    </a:cubicBezTo>
                    <a:cubicBezTo>
                      <a:pt x="760468" y="590231"/>
                      <a:pt x="590231" y="760468"/>
                      <a:pt x="380234" y="760468"/>
                    </a:cubicBezTo>
                    <a:cubicBezTo>
                      <a:pt x="170237" y="760468"/>
                      <a:pt x="0" y="590231"/>
                      <a:pt x="0" y="380234"/>
                    </a:cubicBez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22798" tIns="122798" rIns="122798" bIns="122798" numCol="1" spcCol="1270" anchor="ctr" anchorCtr="0">
                <a:noAutofit/>
              </a:bodyPr>
              <a:lstStyle/>
              <a:p>
                <a:pPr marL="0" lvl="0" indent="0" algn="ctr" defTabSz="800100">
                  <a:lnSpc>
                    <a:spcPct val="90000"/>
                  </a:lnSpc>
                  <a:spcBef>
                    <a:spcPct val="0"/>
                  </a:spcBef>
                  <a:spcAft>
                    <a:spcPct val="35000"/>
                  </a:spcAft>
                  <a:buNone/>
                </a:pPr>
                <a:r>
                  <a:rPr lang="zh-CN" altLang="en-US" sz="2400" b="1" kern="1200" dirty="0">
                    <a:latin typeface="DFKai-SB" panose="03000509000000000000" pitchFamily="65" charset="-120"/>
                    <a:ea typeface="DFKai-SB" panose="03000509000000000000" pitchFamily="65" charset="-120"/>
                  </a:rPr>
                  <a:t>資源</a:t>
                </a:r>
                <a:endParaRPr lang="en-US" altLang="zh-CN" sz="2400" b="1" kern="1200" dirty="0">
                  <a:latin typeface="DFKai-SB" panose="03000509000000000000" pitchFamily="65" charset="-120"/>
                  <a:ea typeface="DFKai-SB" panose="03000509000000000000" pitchFamily="65" charset="-120"/>
                </a:endParaRPr>
              </a:p>
              <a:p>
                <a:pPr marL="0" lvl="0" indent="0" algn="ctr" defTabSz="800100">
                  <a:lnSpc>
                    <a:spcPct val="90000"/>
                  </a:lnSpc>
                  <a:spcBef>
                    <a:spcPct val="0"/>
                  </a:spcBef>
                  <a:spcAft>
                    <a:spcPct val="35000"/>
                  </a:spcAft>
                  <a:buNone/>
                </a:pPr>
                <a:r>
                  <a:rPr lang="zh-CN" altLang="en-US" sz="2400" b="1" kern="1200" dirty="0">
                    <a:latin typeface="DFKai-SB" panose="03000509000000000000" pitchFamily="65" charset="-120"/>
                    <a:ea typeface="DFKai-SB" panose="03000509000000000000" pitchFamily="65" charset="-120"/>
                  </a:rPr>
                  <a:t>枯竭</a:t>
                </a:r>
              </a:p>
            </p:txBody>
          </p:sp>
          <p:sp>
            <p:nvSpPr>
              <p:cNvPr id="23" name="任意多边形: 形状 22"/>
              <p:cNvSpPr/>
              <p:nvPr/>
            </p:nvSpPr>
            <p:spPr>
              <a:xfrm rot="19145455">
                <a:off x="7802581" y="4750045"/>
                <a:ext cx="792141" cy="24069"/>
              </a:xfrm>
              <a:custGeom>
                <a:avLst/>
                <a:gdLst>
                  <a:gd name="connsiteX0" fmla="*/ 0 w 792141"/>
                  <a:gd name="connsiteY0" fmla="*/ 12034 h 24068"/>
                  <a:gd name="connsiteX1" fmla="*/ 792141 w 792141"/>
                  <a:gd name="connsiteY1" fmla="*/ 12034 h 24068"/>
                </a:gdLst>
                <a:ahLst/>
                <a:cxnLst>
                  <a:cxn ang="0">
                    <a:pos x="connsiteX0" y="connsiteY0"/>
                  </a:cxn>
                  <a:cxn ang="0">
                    <a:pos x="connsiteX1" y="connsiteY1"/>
                  </a:cxn>
                </a:cxnLst>
                <a:rect l="l" t="t" r="r" b="b"/>
                <a:pathLst>
                  <a:path w="792141" h="24068">
                    <a:moveTo>
                      <a:pt x="792141" y="12034"/>
                    </a:moveTo>
                    <a:lnTo>
                      <a:pt x="0" y="12034"/>
                    </a:lnTo>
                  </a:path>
                </a:pathLst>
              </a:custGeom>
              <a:noFill/>
            </p:spPr>
            <p:style>
              <a:lnRef idx="2">
                <a:schemeClr val="accent2">
                  <a:hueOff val="0"/>
                  <a:satOff val="0"/>
                  <a:lumOff val="0"/>
                  <a:alphaOff val="0"/>
                </a:schemeClr>
              </a:lnRef>
              <a:fillRef idx="0">
                <a:scrgbClr r="0" g="0" b="0"/>
              </a:fillRef>
              <a:effectRef idx="0">
                <a:schemeClr val="accent3">
                  <a:tint val="90000"/>
                  <a:hueOff val="0"/>
                  <a:satOff val="0"/>
                  <a:lumOff val="0"/>
                  <a:alphaOff val="0"/>
                </a:schemeClr>
              </a:effectRef>
              <a:fontRef idx="minor">
                <a:schemeClr val="tx1">
                  <a:hueOff val="0"/>
                  <a:satOff val="0"/>
                  <a:lumOff val="0"/>
                  <a:alphaOff val="0"/>
                </a:schemeClr>
              </a:fontRef>
            </p:style>
            <p:txBody>
              <a:bodyPr spcFirstLastPara="0" vert="horz" wrap="square" lIns="388965" tIns="-7769" rIns="388968" bIns="-7770" numCol="1" spcCol="1270" anchor="ctr" anchorCtr="0">
                <a:noAutofit/>
              </a:bodyPr>
              <a:lstStyle/>
              <a:p>
                <a:pPr marL="0" lvl="0" indent="0" algn="ctr" defTabSz="800100">
                  <a:lnSpc>
                    <a:spcPct val="90000"/>
                  </a:lnSpc>
                  <a:spcBef>
                    <a:spcPct val="0"/>
                  </a:spcBef>
                  <a:spcAft>
                    <a:spcPct val="35000"/>
                  </a:spcAft>
                  <a:buNone/>
                </a:pPr>
                <a:endParaRPr lang="zh-CN" altLang="en-US" sz="1800" b="1" kern="1200">
                  <a:solidFill>
                    <a:schemeClr val="tx1"/>
                  </a:solidFill>
                  <a:latin typeface="Microsoft JhengHei" panose="020B0604030504040204" pitchFamily="34" charset="-120"/>
                  <a:ea typeface="Microsoft JhengHei" panose="020B0604030504040204" pitchFamily="34" charset="-120"/>
                </a:endParaRPr>
              </a:p>
            </p:txBody>
          </p:sp>
          <p:sp>
            <p:nvSpPr>
              <p:cNvPr id="24" name="任意多边形: 形状 23"/>
              <p:cNvSpPr/>
              <p:nvPr/>
            </p:nvSpPr>
            <p:spPr>
              <a:xfrm>
                <a:off x="7112910" y="4890218"/>
                <a:ext cx="901865" cy="901865"/>
              </a:xfrm>
              <a:custGeom>
                <a:avLst/>
                <a:gdLst>
                  <a:gd name="connsiteX0" fmla="*/ 0 w 760468"/>
                  <a:gd name="connsiteY0" fmla="*/ 380234 h 760468"/>
                  <a:gd name="connsiteX1" fmla="*/ 380234 w 760468"/>
                  <a:gd name="connsiteY1" fmla="*/ 0 h 760468"/>
                  <a:gd name="connsiteX2" fmla="*/ 760468 w 760468"/>
                  <a:gd name="connsiteY2" fmla="*/ 380234 h 760468"/>
                  <a:gd name="connsiteX3" fmla="*/ 380234 w 760468"/>
                  <a:gd name="connsiteY3" fmla="*/ 760468 h 760468"/>
                  <a:gd name="connsiteX4" fmla="*/ 0 w 760468"/>
                  <a:gd name="connsiteY4" fmla="*/ 380234 h 7604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468" h="760468">
                    <a:moveTo>
                      <a:pt x="0" y="380234"/>
                    </a:moveTo>
                    <a:cubicBezTo>
                      <a:pt x="0" y="170237"/>
                      <a:pt x="170237" y="0"/>
                      <a:pt x="380234" y="0"/>
                    </a:cubicBezTo>
                    <a:cubicBezTo>
                      <a:pt x="590231" y="0"/>
                      <a:pt x="760468" y="170237"/>
                      <a:pt x="760468" y="380234"/>
                    </a:cubicBezTo>
                    <a:cubicBezTo>
                      <a:pt x="760468" y="590231"/>
                      <a:pt x="590231" y="760468"/>
                      <a:pt x="380234" y="760468"/>
                    </a:cubicBezTo>
                    <a:cubicBezTo>
                      <a:pt x="170237" y="760468"/>
                      <a:pt x="0" y="590231"/>
                      <a:pt x="0" y="380234"/>
                    </a:cubicBezTo>
                    <a:close/>
                  </a:path>
                </a:pathLst>
              </a:custGeom>
              <a:solidFill>
                <a:schemeClr val="accent4">
                  <a:lumMod val="75000"/>
                </a:schemeClr>
              </a:solid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22798" tIns="122798" rIns="122798" bIns="122798" numCol="1" spcCol="1270" anchor="ctr" anchorCtr="0">
                <a:noAutofit/>
              </a:bodyPr>
              <a:lstStyle/>
              <a:p>
                <a:pPr marL="0" lvl="0" indent="0" algn="ctr" defTabSz="800100">
                  <a:lnSpc>
                    <a:spcPct val="90000"/>
                  </a:lnSpc>
                  <a:spcBef>
                    <a:spcPct val="0"/>
                  </a:spcBef>
                  <a:spcAft>
                    <a:spcPct val="35000"/>
                  </a:spcAft>
                  <a:buNone/>
                </a:pPr>
                <a:r>
                  <a:rPr lang="zh-CN" altLang="en-US" sz="2400" b="1" kern="1200" dirty="0">
                    <a:latin typeface="DFKai-SB" panose="03000509000000000000" pitchFamily="65" charset="-120"/>
                    <a:ea typeface="DFKai-SB" panose="03000509000000000000" pitchFamily="65" charset="-120"/>
                  </a:rPr>
                  <a:t>環境</a:t>
                </a:r>
                <a:endParaRPr lang="en-US" altLang="zh-CN" sz="2400" b="1" kern="1200" dirty="0">
                  <a:latin typeface="DFKai-SB" panose="03000509000000000000" pitchFamily="65" charset="-120"/>
                  <a:ea typeface="DFKai-SB" panose="03000509000000000000" pitchFamily="65" charset="-120"/>
                </a:endParaRPr>
              </a:p>
              <a:p>
                <a:pPr marL="0" lvl="0" indent="0" algn="ctr" defTabSz="800100">
                  <a:lnSpc>
                    <a:spcPct val="90000"/>
                  </a:lnSpc>
                  <a:spcBef>
                    <a:spcPct val="0"/>
                  </a:spcBef>
                  <a:spcAft>
                    <a:spcPct val="35000"/>
                  </a:spcAft>
                  <a:buNone/>
                </a:pPr>
                <a:r>
                  <a:rPr lang="zh-CN" altLang="en-US" sz="2400" b="1" kern="1200" dirty="0">
                    <a:latin typeface="DFKai-SB" panose="03000509000000000000" pitchFamily="65" charset="-120"/>
                    <a:ea typeface="DFKai-SB" panose="03000509000000000000" pitchFamily="65" charset="-120"/>
                  </a:rPr>
                  <a:t>退化</a:t>
                </a:r>
              </a:p>
            </p:txBody>
          </p:sp>
          <p:sp>
            <p:nvSpPr>
              <p:cNvPr id="25" name="任意多边形: 形状 24"/>
              <p:cNvSpPr/>
              <p:nvPr/>
            </p:nvSpPr>
            <p:spPr>
              <a:xfrm rot="21109091">
                <a:off x="7573090" y="4247715"/>
                <a:ext cx="789039" cy="24069"/>
              </a:xfrm>
              <a:custGeom>
                <a:avLst/>
                <a:gdLst>
                  <a:gd name="connsiteX0" fmla="*/ 0 w 789039"/>
                  <a:gd name="connsiteY0" fmla="*/ 12034 h 24068"/>
                  <a:gd name="connsiteX1" fmla="*/ 789039 w 789039"/>
                  <a:gd name="connsiteY1" fmla="*/ 12034 h 24068"/>
                </a:gdLst>
                <a:ahLst/>
                <a:cxnLst>
                  <a:cxn ang="0">
                    <a:pos x="connsiteX0" y="connsiteY0"/>
                  </a:cxn>
                  <a:cxn ang="0">
                    <a:pos x="connsiteX1" y="connsiteY1"/>
                  </a:cxn>
                </a:cxnLst>
                <a:rect l="l" t="t" r="r" b="b"/>
                <a:pathLst>
                  <a:path w="789039" h="24068">
                    <a:moveTo>
                      <a:pt x="789039" y="12034"/>
                    </a:moveTo>
                    <a:lnTo>
                      <a:pt x="0" y="12034"/>
                    </a:lnTo>
                  </a:path>
                </a:pathLst>
              </a:custGeom>
              <a:noFill/>
            </p:spPr>
            <p:style>
              <a:lnRef idx="2">
                <a:schemeClr val="accent2">
                  <a:hueOff val="0"/>
                  <a:satOff val="0"/>
                  <a:lumOff val="0"/>
                  <a:alphaOff val="0"/>
                </a:schemeClr>
              </a:lnRef>
              <a:fillRef idx="0">
                <a:scrgbClr r="0" g="0" b="0"/>
              </a:fillRef>
              <a:effectRef idx="0">
                <a:schemeClr val="accent3">
                  <a:tint val="90000"/>
                  <a:hueOff val="0"/>
                  <a:satOff val="0"/>
                  <a:lumOff val="0"/>
                  <a:alphaOff val="0"/>
                </a:schemeClr>
              </a:effectRef>
              <a:fontRef idx="minor">
                <a:schemeClr val="tx1">
                  <a:hueOff val="0"/>
                  <a:satOff val="0"/>
                  <a:lumOff val="0"/>
                  <a:alphaOff val="0"/>
                </a:schemeClr>
              </a:fontRef>
            </p:style>
            <p:txBody>
              <a:bodyPr spcFirstLastPara="0" vert="horz" wrap="square" lIns="387492" tIns="-7692" rIns="387495" bIns="-7691" numCol="1" spcCol="1270" anchor="ctr" anchorCtr="0">
                <a:noAutofit/>
              </a:bodyPr>
              <a:lstStyle/>
              <a:p>
                <a:pPr marL="0" lvl="0" indent="0" algn="ctr" defTabSz="800100">
                  <a:lnSpc>
                    <a:spcPct val="90000"/>
                  </a:lnSpc>
                  <a:spcBef>
                    <a:spcPct val="0"/>
                  </a:spcBef>
                  <a:spcAft>
                    <a:spcPct val="35000"/>
                  </a:spcAft>
                  <a:buNone/>
                </a:pPr>
                <a:endParaRPr lang="zh-CN" altLang="en-US" sz="1800" b="1" kern="1200">
                  <a:solidFill>
                    <a:schemeClr val="tx1"/>
                  </a:solidFill>
                  <a:latin typeface="Microsoft JhengHei" panose="020B0604030504040204" pitchFamily="34" charset="-120"/>
                  <a:ea typeface="Microsoft JhengHei" panose="020B0604030504040204" pitchFamily="34" charset="-120"/>
                </a:endParaRPr>
              </a:p>
            </p:txBody>
          </p:sp>
          <p:sp>
            <p:nvSpPr>
              <p:cNvPr id="26" name="任意多边形: 形状 25"/>
              <p:cNvSpPr/>
              <p:nvPr/>
            </p:nvSpPr>
            <p:spPr>
              <a:xfrm>
                <a:off x="6679110" y="3989775"/>
                <a:ext cx="901865" cy="901865"/>
              </a:xfrm>
              <a:custGeom>
                <a:avLst/>
                <a:gdLst>
                  <a:gd name="connsiteX0" fmla="*/ 0 w 760468"/>
                  <a:gd name="connsiteY0" fmla="*/ 380234 h 760468"/>
                  <a:gd name="connsiteX1" fmla="*/ 380234 w 760468"/>
                  <a:gd name="connsiteY1" fmla="*/ 0 h 760468"/>
                  <a:gd name="connsiteX2" fmla="*/ 760468 w 760468"/>
                  <a:gd name="connsiteY2" fmla="*/ 380234 h 760468"/>
                  <a:gd name="connsiteX3" fmla="*/ 380234 w 760468"/>
                  <a:gd name="connsiteY3" fmla="*/ 760468 h 760468"/>
                  <a:gd name="connsiteX4" fmla="*/ 0 w 760468"/>
                  <a:gd name="connsiteY4" fmla="*/ 380234 h 7604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468" h="760468">
                    <a:moveTo>
                      <a:pt x="0" y="380234"/>
                    </a:moveTo>
                    <a:cubicBezTo>
                      <a:pt x="0" y="170237"/>
                      <a:pt x="170237" y="0"/>
                      <a:pt x="380234" y="0"/>
                    </a:cubicBezTo>
                    <a:cubicBezTo>
                      <a:pt x="590231" y="0"/>
                      <a:pt x="760468" y="170237"/>
                      <a:pt x="760468" y="380234"/>
                    </a:cubicBezTo>
                    <a:cubicBezTo>
                      <a:pt x="760468" y="590231"/>
                      <a:pt x="590231" y="760468"/>
                      <a:pt x="380234" y="760468"/>
                    </a:cubicBezTo>
                    <a:cubicBezTo>
                      <a:pt x="170237" y="760468"/>
                      <a:pt x="0" y="590231"/>
                      <a:pt x="0" y="380234"/>
                    </a:cubicBez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22798" tIns="122798" rIns="122798" bIns="122798" numCol="1" spcCol="1270" anchor="ctr" anchorCtr="0">
                <a:noAutofit/>
              </a:bodyPr>
              <a:lstStyle/>
              <a:p>
                <a:pPr marL="0" lvl="0" indent="0" algn="ctr" defTabSz="800100">
                  <a:lnSpc>
                    <a:spcPct val="90000"/>
                  </a:lnSpc>
                  <a:spcBef>
                    <a:spcPct val="0"/>
                  </a:spcBef>
                  <a:spcAft>
                    <a:spcPct val="35000"/>
                  </a:spcAft>
                  <a:buNone/>
                </a:pPr>
                <a:r>
                  <a:rPr lang="zh-CN" altLang="en-US" sz="2400" b="1" kern="1200" dirty="0">
                    <a:latin typeface="DFKai-SB" panose="03000509000000000000" pitchFamily="65" charset="-120"/>
                    <a:ea typeface="DFKai-SB" panose="03000509000000000000" pitchFamily="65" charset="-120"/>
                  </a:rPr>
                  <a:t>氣候</a:t>
                </a:r>
                <a:endParaRPr lang="en-US" altLang="zh-CN" sz="2400" b="1" kern="1200" dirty="0">
                  <a:latin typeface="DFKai-SB" panose="03000509000000000000" pitchFamily="65" charset="-120"/>
                  <a:ea typeface="DFKai-SB" panose="03000509000000000000" pitchFamily="65" charset="-120"/>
                </a:endParaRPr>
              </a:p>
              <a:p>
                <a:pPr marL="0" lvl="0" indent="0" algn="ctr" defTabSz="800100">
                  <a:lnSpc>
                    <a:spcPct val="90000"/>
                  </a:lnSpc>
                  <a:spcBef>
                    <a:spcPct val="0"/>
                  </a:spcBef>
                  <a:spcAft>
                    <a:spcPct val="35000"/>
                  </a:spcAft>
                  <a:buNone/>
                </a:pPr>
                <a:r>
                  <a:rPr lang="zh-CN" altLang="en-US" sz="2400" b="1" kern="1200" dirty="0">
                    <a:latin typeface="DFKai-SB" panose="03000509000000000000" pitchFamily="65" charset="-120"/>
                    <a:ea typeface="DFKai-SB" panose="03000509000000000000" pitchFamily="65" charset="-120"/>
                  </a:rPr>
                  <a:t>變暖</a:t>
                </a:r>
              </a:p>
            </p:txBody>
          </p:sp>
          <p:sp>
            <p:nvSpPr>
              <p:cNvPr id="27" name="任意多边形: 形状 26"/>
              <p:cNvSpPr/>
              <p:nvPr/>
            </p:nvSpPr>
            <p:spPr>
              <a:xfrm rot="23072727">
                <a:off x="7651787" y="3700238"/>
                <a:ext cx="790201" cy="24069"/>
              </a:xfrm>
              <a:custGeom>
                <a:avLst/>
                <a:gdLst>
                  <a:gd name="connsiteX0" fmla="*/ 0 w 790201"/>
                  <a:gd name="connsiteY0" fmla="*/ 12034 h 24068"/>
                  <a:gd name="connsiteX1" fmla="*/ 790201 w 790201"/>
                  <a:gd name="connsiteY1" fmla="*/ 12034 h 24068"/>
                </a:gdLst>
                <a:ahLst/>
                <a:cxnLst>
                  <a:cxn ang="0">
                    <a:pos x="connsiteX0" y="connsiteY0"/>
                  </a:cxn>
                  <a:cxn ang="0">
                    <a:pos x="connsiteX1" y="connsiteY1"/>
                  </a:cxn>
                </a:cxnLst>
                <a:rect l="l" t="t" r="r" b="b"/>
                <a:pathLst>
                  <a:path w="790201" h="24068">
                    <a:moveTo>
                      <a:pt x="790201" y="12034"/>
                    </a:moveTo>
                    <a:lnTo>
                      <a:pt x="0" y="12034"/>
                    </a:lnTo>
                  </a:path>
                </a:pathLst>
              </a:custGeom>
              <a:noFill/>
            </p:spPr>
            <p:style>
              <a:lnRef idx="2">
                <a:schemeClr val="accent2">
                  <a:hueOff val="0"/>
                  <a:satOff val="0"/>
                  <a:lumOff val="0"/>
                  <a:alphaOff val="0"/>
                </a:schemeClr>
              </a:lnRef>
              <a:fillRef idx="0">
                <a:scrgbClr r="0" g="0" b="0"/>
              </a:fillRef>
              <a:effectRef idx="0">
                <a:schemeClr val="accent3">
                  <a:tint val="90000"/>
                  <a:hueOff val="0"/>
                  <a:satOff val="0"/>
                  <a:lumOff val="0"/>
                  <a:alphaOff val="0"/>
                </a:schemeClr>
              </a:effectRef>
              <a:fontRef idx="minor">
                <a:schemeClr val="tx1">
                  <a:hueOff val="0"/>
                  <a:satOff val="0"/>
                  <a:lumOff val="0"/>
                  <a:alphaOff val="0"/>
                </a:schemeClr>
              </a:fontRef>
            </p:style>
            <p:txBody>
              <a:bodyPr spcFirstLastPara="0" vert="horz" wrap="square" lIns="388046" tIns="-7721" rIns="388044" bIns="-7721" numCol="1" spcCol="1270" anchor="ctr" anchorCtr="0">
                <a:noAutofit/>
              </a:bodyPr>
              <a:lstStyle/>
              <a:p>
                <a:pPr marL="0" lvl="0" indent="0" algn="ctr" defTabSz="800100">
                  <a:lnSpc>
                    <a:spcPct val="90000"/>
                  </a:lnSpc>
                  <a:spcBef>
                    <a:spcPct val="0"/>
                  </a:spcBef>
                  <a:spcAft>
                    <a:spcPct val="35000"/>
                  </a:spcAft>
                  <a:buNone/>
                </a:pPr>
                <a:endParaRPr lang="zh-CN" altLang="en-US" sz="1800" b="1" kern="1200">
                  <a:solidFill>
                    <a:schemeClr val="tx1"/>
                  </a:solidFill>
                  <a:latin typeface="Microsoft JhengHei" panose="020B0604030504040204" pitchFamily="34" charset="-120"/>
                  <a:ea typeface="Microsoft JhengHei" panose="020B0604030504040204" pitchFamily="34" charset="-120"/>
                </a:endParaRPr>
              </a:p>
            </p:txBody>
          </p:sp>
          <p:sp>
            <p:nvSpPr>
              <p:cNvPr id="28" name="任意多边形: 形状 27"/>
              <p:cNvSpPr/>
              <p:nvPr/>
            </p:nvSpPr>
            <p:spPr>
              <a:xfrm>
                <a:off x="6819987" y="3009953"/>
                <a:ext cx="901865" cy="901865"/>
              </a:xfrm>
              <a:custGeom>
                <a:avLst/>
                <a:gdLst>
                  <a:gd name="connsiteX0" fmla="*/ 0 w 760468"/>
                  <a:gd name="connsiteY0" fmla="*/ 380234 h 760468"/>
                  <a:gd name="connsiteX1" fmla="*/ 380234 w 760468"/>
                  <a:gd name="connsiteY1" fmla="*/ 0 h 760468"/>
                  <a:gd name="connsiteX2" fmla="*/ 760468 w 760468"/>
                  <a:gd name="connsiteY2" fmla="*/ 380234 h 760468"/>
                  <a:gd name="connsiteX3" fmla="*/ 380234 w 760468"/>
                  <a:gd name="connsiteY3" fmla="*/ 760468 h 760468"/>
                  <a:gd name="connsiteX4" fmla="*/ 0 w 760468"/>
                  <a:gd name="connsiteY4" fmla="*/ 380234 h 7604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468" h="760468">
                    <a:moveTo>
                      <a:pt x="0" y="380234"/>
                    </a:moveTo>
                    <a:cubicBezTo>
                      <a:pt x="0" y="170237"/>
                      <a:pt x="170237" y="0"/>
                      <a:pt x="380234" y="0"/>
                    </a:cubicBezTo>
                    <a:cubicBezTo>
                      <a:pt x="590231" y="0"/>
                      <a:pt x="760468" y="170237"/>
                      <a:pt x="760468" y="380234"/>
                    </a:cubicBezTo>
                    <a:cubicBezTo>
                      <a:pt x="760468" y="590231"/>
                      <a:pt x="590231" y="760468"/>
                      <a:pt x="380234" y="760468"/>
                    </a:cubicBezTo>
                    <a:cubicBezTo>
                      <a:pt x="170237" y="760468"/>
                      <a:pt x="0" y="590231"/>
                      <a:pt x="0" y="380234"/>
                    </a:cubicBezTo>
                    <a:close/>
                  </a:path>
                </a:pathLst>
              </a:cu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122798" tIns="122798" rIns="122798" bIns="122798" numCol="1" spcCol="1270" anchor="ctr" anchorCtr="0">
                <a:noAutofit/>
              </a:bodyPr>
              <a:lstStyle/>
              <a:p>
                <a:pPr marL="0" lvl="0" indent="0" algn="ctr" defTabSz="889000">
                  <a:lnSpc>
                    <a:spcPct val="90000"/>
                  </a:lnSpc>
                  <a:spcBef>
                    <a:spcPct val="0"/>
                  </a:spcBef>
                  <a:spcAft>
                    <a:spcPts val="0"/>
                  </a:spcAft>
                  <a:buNone/>
                </a:pPr>
                <a:r>
                  <a:rPr lang="zh-CN" altLang="en-US" sz="2400" b="1" dirty="0">
                    <a:latin typeface="DFKai-SB" panose="03000509000000000000" pitchFamily="65" charset="-120"/>
                    <a:ea typeface="DFKai-SB" panose="03000509000000000000" pitchFamily="65" charset="-120"/>
                  </a:rPr>
                  <a:t>物種</a:t>
                </a:r>
                <a:endParaRPr lang="en-US" altLang="zh-CN" sz="2400" b="1" dirty="0">
                  <a:latin typeface="DFKai-SB" panose="03000509000000000000" pitchFamily="65" charset="-120"/>
                  <a:ea typeface="DFKai-SB" panose="03000509000000000000" pitchFamily="65" charset="-120"/>
                </a:endParaRPr>
              </a:p>
              <a:p>
                <a:pPr marL="0" lvl="0" indent="0" algn="ctr" defTabSz="889000">
                  <a:lnSpc>
                    <a:spcPct val="90000"/>
                  </a:lnSpc>
                  <a:spcBef>
                    <a:spcPct val="0"/>
                  </a:spcBef>
                  <a:spcAft>
                    <a:spcPts val="0"/>
                  </a:spcAft>
                  <a:buNone/>
                </a:pPr>
                <a:r>
                  <a:rPr lang="zh-CN" altLang="en-US" sz="2400" b="1" dirty="0">
                    <a:latin typeface="DFKai-SB" panose="03000509000000000000" pitchFamily="65" charset="-120"/>
                    <a:ea typeface="DFKai-SB" panose="03000509000000000000" pitchFamily="65" charset="-120"/>
                  </a:rPr>
                  <a:t>銳</a:t>
                </a:r>
                <a:r>
                  <a:rPr lang="zh-TW" altLang="en-US" sz="2400" b="1" dirty="0">
                    <a:latin typeface="DFKai-SB" panose="03000509000000000000" pitchFamily="65" charset="-120"/>
                    <a:ea typeface="DFKai-SB" panose="03000509000000000000" pitchFamily="65" charset="-120"/>
                  </a:rPr>
                  <a:t>減</a:t>
                </a:r>
                <a:endParaRPr lang="zh-CN" altLang="en-US" sz="2400" b="1" dirty="0">
                  <a:latin typeface="DFKai-SB" panose="03000509000000000000" pitchFamily="65" charset="-120"/>
                  <a:ea typeface="DFKai-SB" panose="03000509000000000000" pitchFamily="65" charset="-120"/>
                </a:endParaRPr>
              </a:p>
            </p:txBody>
          </p:sp>
          <p:sp>
            <p:nvSpPr>
              <p:cNvPr id="29" name="任意多边形: 形状 28"/>
              <p:cNvSpPr/>
              <p:nvPr/>
            </p:nvSpPr>
            <p:spPr>
              <a:xfrm rot="25036364">
                <a:off x="8013015" y="3283985"/>
                <a:ext cx="794231" cy="24069"/>
              </a:xfrm>
              <a:custGeom>
                <a:avLst/>
                <a:gdLst>
                  <a:gd name="connsiteX0" fmla="*/ 0 w 794231"/>
                  <a:gd name="connsiteY0" fmla="*/ 12034 h 24068"/>
                  <a:gd name="connsiteX1" fmla="*/ 794231 w 794231"/>
                  <a:gd name="connsiteY1" fmla="*/ 12034 h 24068"/>
                </a:gdLst>
                <a:ahLst/>
                <a:cxnLst>
                  <a:cxn ang="0">
                    <a:pos x="connsiteX0" y="connsiteY0"/>
                  </a:cxn>
                  <a:cxn ang="0">
                    <a:pos x="connsiteX1" y="connsiteY1"/>
                  </a:cxn>
                </a:cxnLst>
                <a:rect l="l" t="t" r="r" b="b"/>
                <a:pathLst>
                  <a:path w="794231" h="24068">
                    <a:moveTo>
                      <a:pt x="794231" y="12034"/>
                    </a:moveTo>
                    <a:lnTo>
                      <a:pt x="0" y="12034"/>
                    </a:lnTo>
                  </a:path>
                </a:pathLst>
              </a:custGeom>
              <a:noFill/>
            </p:spPr>
            <p:style>
              <a:lnRef idx="2">
                <a:schemeClr val="accent2">
                  <a:hueOff val="0"/>
                  <a:satOff val="0"/>
                  <a:lumOff val="0"/>
                  <a:alphaOff val="0"/>
                </a:schemeClr>
              </a:lnRef>
              <a:fillRef idx="0">
                <a:scrgbClr r="0" g="0" b="0"/>
              </a:fillRef>
              <a:effectRef idx="0">
                <a:schemeClr val="accent3">
                  <a:tint val="90000"/>
                  <a:hueOff val="0"/>
                  <a:satOff val="0"/>
                  <a:lumOff val="0"/>
                  <a:alphaOff val="0"/>
                </a:schemeClr>
              </a:effectRef>
              <a:fontRef idx="minor">
                <a:schemeClr val="tx1">
                  <a:hueOff val="0"/>
                  <a:satOff val="0"/>
                  <a:lumOff val="0"/>
                  <a:alphaOff val="0"/>
                </a:schemeClr>
              </a:fontRef>
            </p:style>
            <p:txBody>
              <a:bodyPr spcFirstLastPara="0" vert="horz" wrap="square" lIns="389960" tIns="-7822" rIns="389959" bIns="-7821" numCol="1" spcCol="1270" anchor="ctr" anchorCtr="0">
                <a:noAutofit/>
              </a:bodyPr>
              <a:lstStyle/>
              <a:p>
                <a:pPr marL="0" lvl="0" indent="0" algn="ctr" defTabSz="800100">
                  <a:lnSpc>
                    <a:spcPct val="90000"/>
                  </a:lnSpc>
                  <a:spcBef>
                    <a:spcPct val="0"/>
                  </a:spcBef>
                  <a:spcAft>
                    <a:spcPct val="35000"/>
                  </a:spcAft>
                  <a:buNone/>
                </a:pPr>
                <a:endParaRPr lang="zh-CN" altLang="en-US" sz="1800" b="1" kern="1200">
                  <a:solidFill>
                    <a:schemeClr val="tx1"/>
                  </a:solidFill>
                  <a:latin typeface="Microsoft JhengHei" panose="020B0604030504040204" pitchFamily="34" charset="-120"/>
                  <a:ea typeface="Microsoft JhengHei" panose="020B0604030504040204" pitchFamily="34" charset="-120"/>
                </a:endParaRPr>
              </a:p>
            </p:txBody>
          </p:sp>
          <p:sp>
            <p:nvSpPr>
              <p:cNvPr id="30" name="任意多边形: 形状 29"/>
              <p:cNvSpPr/>
              <p:nvPr/>
            </p:nvSpPr>
            <p:spPr>
              <a:xfrm>
                <a:off x="7468233" y="2261838"/>
                <a:ext cx="901865" cy="901865"/>
              </a:xfrm>
              <a:custGeom>
                <a:avLst/>
                <a:gdLst>
                  <a:gd name="connsiteX0" fmla="*/ 0 w 760468"/>
                  <a:gd name="connsiteY0" fmla="*/ 380234 h 760468"/>
                  <a:gd name="connsiteX1" fmla="*/ 380234 w 760468"/>
                  <a:gd name="connsiteY1" fmla="*/ 0 h 760468"/>
                  <a:gd name="connsiteX2" fmla="*/ 760468 w 760468"/>
                  <a:gd name="connsiteY2" fmla="*/ 380234 h 760468"/>
                  <a:gd name="connsiteX3" fmla="*/ 380234 w 760468"/>
                  <a:gd name="connsiteY3" fmla="*/ 760468 h 760468"/>
                  <a:gd name="connsiteX4" fmla="*/ 0 w 760468"/>
                  <a:gd name="connsiteY4" fmla="*/ 380234 h 7604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468" h="760468">
                    <a:moveTo>
                      <a:pt x="0" y="380234"/>
                    </a:moveTo>
                    <a:cubicBezTo>
                      <a:pt x="0" y="170237"/>
                      <a:pt x="170237" y="0"/>
                      <a:pt x="380234" y="0"/>
                    </a:cubicBezTo>
                    <a:cubicBezTo>
                      <a:pt x="590231" y="0"/>
                      <a:pt x="760468" y="170237"/>
                      <a:pt x="760468" y="380234"/>
                    </a:cubicBezTo>
                    <a:cubicBezTo>
                      <a:pt x="760468" y="590231"/>
                      <a:pt x="590231" y="760468"/>
                      <a:pt x="380234" y="760468"/>
                    </a:cubicBezTo>
                    <a:cubicBezTo>
                      <a:pt x="170237" y="760468"/>
                      <a:pt x="0" y="590231"/>
                      <a:pt x="0" y="380234"/>
                    </a:cubicBez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22798" tIns="122798" rIns="122798" bIns="122798" numCol="1" spcCol="1270" anchor="ctr" anchorCtr="0">
                <a:noAutofit/>
              </a:bodyPr>
              <a:lstStyle/>
              <a:p>
                <a:pPr marL="0" lvl="0" indent="0" algn="ctr" defTabSz="889000">
                  <a:lnSpc>
                    <a:spcPct val="90000"/>
                  </a:lnSpc>
                  <a:spcBef>
                    <a:spcPct val="0"/>
                  </a:spcBef>
                  <a:spcAft>
                    <a:spcPts val="0"/>
                  </a:spcAft>
                  <a:buNone/>
                </a:pPr>
                <a:r>
                  <a:rPr lang="en-US" altLang="zh-CN" sz="1800" b="1" kern="1200" dirty="0">
                    <a:latin typeface="DFKai-SB" panose="03000509000000000000" pitchFamily="65" charset="-120"/>
                    <a:ea typeface="DFKai-SB" panose="03000509000000000000" pitchFamily="65" charset="-120"/>
                  </a:rPr>
                  <a:t>······</a:t>
                </a:r>
                <a:endParaRPr lang="zh-CN" altLang="en-US" sz="1800" b="1" kern="1200" dirty="0">
                  <a:latin typeface="DFKai-SB" panose="03000509000000000000" pitchFamily="65" charset="-120"/>
                  <a:ea typeface="DFKai-SB" panose="03000509000000000000" pitchFamily="65" charset="-120"/>
                </a:endParaRPr>
              </a:p>
            </p:txBody>
          </p:sp>
        </p:grpSp>
        <p:sp>
          <p:nvSpPr>
            <p:cNvPr id="31" name="任意多边形: 形状 30"/>
            <p:cNvSpPr/>
            <p:nvPr/>
          </p:nvSpPr>
          <p:spPr>
            <a:xfrm>
              <a:off x="8309460" y="3127884"/>
              <a:ext cx="1546474" cy="1526703"/>
            </a:xfrm>
            <a:custGeom>
              <a:avLst/>
              <a:gdLst>
                <a:gd name="connsiteX0" fmla="*/ 0 w 1175372"/>
                <a:gd name="connsiteY0" fmla="*/ 580173 h 1160345"/>
                <a:gd name="connsiteX1" fmla="*/ 587686 w 1175372"/>
                <a:gd name="connsiteY1" fmla="*/ 0 h 1160345"/>
                <a:gd name="connsiteX2" fmla="*/ 1175372 w 1175372"/>
                <a:gd name="connsiteY2" fmla="*/ 580173 h 1160345"/>
                <a:gd name="connsiteX3" fmla="*/ 587686 w 1175372"/>
                <a:gd name="connsiteY3" fmla="*/ 1160346 h 1160345"/>
                <a:gd name="connsiteX4" fmla="*/ 0 w 1175372"/>
                <a:gd name="connsiteY4" fmla="*/ 580173 h 1160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5372" h="1160345">
                  <a:moveTo>
                    <a:pt x="0" y="580173"/>
                  </a:moveTo>
                  <a:cubicBezTo>
                    <a:pt x="0" y="259752"/>
                    <a:pt x="263116" y="0"/>
                    <a:pt x="587686" y="0"/>
                  </a:cubicBezTo>
                  <a:cubicBezTo>
                    <a:pt x="912256" y="0"/>
                    <a:pt x="1175372" y="259752"/>
                    <a:pt x="1175372" y="580173"/>
                  </a:cubicBezTo>
                  <a:cubicBezTo>
                    <a:pt x="1175372" y="900594"/>
                    <a:pt x="912256" y="1160346"/>
                    <a:pt x="587686" y="1160346"/>
                  </a:cubicBezTo>
                  <a:cubicBezTo>
                    <a:pt x="263116" y="1160346"/>
                    <a:pt x="0" y="900594"/>
                    <a:pt x="0" y="580173"/>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3559" tIns="181359" rIns="183559" bIns="181359" numCol="1" spcCol="1270" anchor="ctr" anchorCtr="0">
              <a:noAutofit/>
            </a:bodyPr>
            <a:lstStyle/>
            <a:p>
              <a:pPr marL="0" lvl="0" indent="0" algn="ctr" defTabSz="800100">
                <a:spcBef>
                  <a:spcPct val="0"/>
                </a:spcBef>
                <a:spcAft>
                  <a:spcPts val="0"/>
                </a:spcAft>
                <a:buNone/>
              </a:pPr>
              <a:r>
                <a:rPr lang="zh-CN" altLang="en-US" sz="2400" b="1" kern="1200" dirty="0">
                  <a:latin typeface="標楷體" panose="03000509000000000000" pitchFamily="65" charset="-120"/>
                  <a:ea typeface="標楷體" panose="03000509000000000000" pitchFamily="65" charset="-120"/>
                </a:rPr>
                <a:t>人類</a:t>
              </a:r>
              <a:endParaRPr lang="en-US" altLang="zh-CN" sz="2400" b="1" kern="1200" dirty="0">
                <a:latin typeface="標楷體" panose="03000509000000000000" pitchFamily="65" charset="-120"/>
                <a:ea typeface="標楷體" panose="03000509000000000000" pitchFamily="65" charset="-120"/>
              </a:endParaRPr>
            </a:p>
            <a:p>
              <a:pPr marL="0" lvl="0" indent="0" algn="ctr" defTabSz="800100">
                <a:spcBef>
                  <a:spcPct val="0"/>
                </a:spcBef>
                <a:spcAft>
                  <a:spcPts val="0"/>
                </a:spcAft>
                <a:buNone/>
              </a:pPr>
              <a:r>
                <a:rPr lang="zh-CN" altLang="en-US" sz="2400" b="1" kern="1200" dirty="0">
                  <a:latin typeface="標楷體" panose="03000509000000000000" pitchFamily="65" charset="-120"/>
                  <a:ea typeface="標楷體" panose="03000509000000000000" pitchFamily="65" charset="-120"/>
                </a:rPr>
                <a:t>面臨的挑戰</a:t>
              </a:r>
            </a:p>
          </p:txBody>
        </p:sp>
      </p:grpSp>
    </p:spTree>
    <p:extLst>
      <p:ext uri="{BB962C8B-B14F-4D97-AF65-F5344CB8AC3E}">
        <p14:creationId xmlns:p14="http://schemas.microsoft.com/office/powerpoint/2010/main" val="398794621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060" y="897852"/>
            <a:ext cx="12192000" cy="5804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文本框 5"/>
          <p:cNvSpPr txBox="1"/>
          <p:nvPr/>
        </p:nvSpPr>
        <p:spPr>
          <a:xfrm>
            <a:off x="306902" y="1266821"/>
            <a:ext cx="7905404" cy="4524315"/>
          </a:xfrm>
          <a:prstGeom prst="rect">
            <a:avLst/>
          </a:prstGeom>
          <a:noFill/>
          <a:ln w="38100">
            <a:solidFill>
              <a:srgbClr val="FF0000"/>
            </a:solidFill>
          </a:ln>
        </p:spPr>
        <p:txBody>
          <a:bodyPr wrap="square">
            <a:spAutoFit/>
          </a:bodyPr>
          <a:lstStyle/>
          <a:p>
            <a:pPr>
              <a:defRPr/>
            </a:pPr>
            <a:r>
              <a:rPr lang="zh-TW" altLang="en-US" sz="2400" dirty="0" smtClean="0">
                <a:latin typeface="Times New Roman" panose="02020603050405020304" pitchFamily="18" charset="0"/>
                <a:ea typeface="DFKai-SB" panose="03000509000000000000" pitchFamily="65" charset="-120"/>
                <a:cs typeface="Times New Roman" panose="02020603050405020304" pitchFamily="18" charset="0"/>
              </a:rPr>
              <a:t>國家在</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環境</a:t>
            </a:r>
            <a:r>
              <a:rPr lang="zh-TW" altLang="en-US" sz="2400" dirty="0" smtClean="0">
                <a:latin typeface="Times New Roman" panose="02020603050405020304" pitchFamily="18" charset="0"/>
                <a:ea typeface="DFKai-SB" panose="03000509000000000000" pitchFamily="65" charset="-120"/>
                <a:cs typeface="Times New Roman" panose="02020603050405020304" pitchFamily="18" charset="0"/>
              </a:rPr>
              <a:t>保育上積極</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實踐，</a:t>
            </a:r>
            <a:r>
              <a:rPr lang="zh-TW" altLang="en-US" sz="2400" dirty="0" smtClean="0">
                <a:latin typeface="Times New Roman" panose="02020603050405020304" pitchFamily="18" charset="0"/>
                <a:ea typeface="DFKai-SB" panose="03000509000000000000" pitchFamily="65" charset="-120"/>
                <a:cs typeface="Times New Roman" panose="02020603050405020304" pitchFamily="18" charset="0"/>
              </a:rPr>
              <a:t>取得許多成功經驗。</a:t>
            </a:r>
            <a:r>
              <a:rPr kumimoji="0" lang="en-US" altLang="zh-CN" sz="24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1994</a:t>
            </a:r>
            <a:r>
              <a:rPr kumimoji="0" lang="zh-CN" altLang="en-US" sz="24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年國</a:t>
            </a:r>
            <a:r>
              <a:rPr kumimoji="0" lang="zh-TW" altLang="en-US" sz="24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家</a:t>
            </a:r>
            <a:r>
              <a:rPr kumimoji="0" lang="zh-CN" altLang="en-US" sz="24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發布</a:t>
            </a:r>
            <a:r>
              <a:rPr kumimoji="0" lang="en-US" altLang="zh-CN" sz="24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a:t>
            </a:r>
            <a:r>
              <a:rPr kumimoji="0" lang="zh-CN" altLang="en-US" sz="24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中國</a:t>
            </a:r>
            <a:r>
              <a:rPr kumimoji="0" lang="en-US" altLang="zh-CN" sz="24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21</a:t>
            </a:r>
            <a:r>
              <a:rPr kumimoji="0" lang="zh-CN" altLang="en-US" sz="24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世紀</a:t>
            </a:r>
            <a:r>
              <a:rPr kumimoji="0" lang="zh-CN" altLang="en-US" sz="24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議程</a:t>
            </a:r>
            <a:r>
              <a:rPr lang="en-US" altLang="zh-TW" sz="2400" dirty="0">
                <a:latin typeface="Times New Roman" panose="02020603050405020304" pitchFamily="18" charset="0"/>
                <a:ea typeface="DFKai-SB" panose="03000509000000000000" pitchFamily="65" charset="-120"/>
                <a:cs typeface="Times New Roman" panose="02020603050405020304" pitchFamily="18" charset="0"/>
              </a:rPr>
              <a:t>-</a:t>
            </a:r>
            <a:r>
              <a:rPr kumimoji="0" lang="zh-CN" altLang="en-US" sz="24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中國</a:t>
            </a:r>
            <a:r>
              <a:rPr kumimoji="0" lang="en-US" altLang="zh-CN" sz="24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21</a:t>
            </a:r>
            <a:r>
              <a:rPr kumimoji="0" lang="zh-CN" altLang="en-US" sz="24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世紀人口、環境與發展白皮書</a:t>
            </a:r>
            <a:r>
              <a:rPr kumimoji="0" lang="en-US" altLang="zh-CN" sz="24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a:t>
            </a:r>
            <a:r>
              <a:rPr kumimoji="0" lang="zh-CN" altLang="en-US" sz="24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，成為</a:t>
            </a:r>
            <a:r>
              <a:rPr kumimoji="0" lang="zh-CN" altLang="en-US" sz="24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世界</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首個編</a:t>
            </a:r>
            <a:r>
              <a:rPr lang="zh-TW" altLang="zh-HK" sz="2400" dirty="0">
                <a:latin typeface="Times New Roman" panose="02020603050405020304" pitchFamily="18" charset="0"/>
                <a:ea typeface="DFKai-SB" panose="03000509000000000000" pitchFamily="65" charset="-120"/>
                <a:cs typeface="Times New Roman" panose="02020603050405020304" pitchFamily="18" charset="0"/>
              </a:rPr>
              <a:t>製</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本</a:t>
            </a:r>
            <a:r>
              <a:rPr kumimoji="0" lang="zh-CN" altLang="en-US" sz="24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國行動</a:t>
            </a:r>
            <a:r>
              <a:rPr kumimoji="0" lang="zh-CN" altLang="en-US" sz="24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方案的</a:t>
            </a:r>
            <a:r>
              <a:rPr kumimoji="0" lang="zh-CN" altLang="en-US" sz="24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國家</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a:t>
            </a:r>
            <a:r>
              <a:rPr lang="zh-CN" altLang="en-US" sz="2400" dirty="0" smtClean="0">
                <a:latin typeface="Times New Roman" panose="02020603050405020304" pitchFamily="18" charset="0"/>
                <a:ea typeface="DFKai-SB" panose="03000509000000000000" pitchFamily="65" charset="-120"/>
                <a:cs typeface="Times New Roman" panose="02020603050405020304" pitchFamily="18" charset="0"/>
                <a:sym typeface="+mn-ea"/>
              </a:rPr>
              <a:t>確立中國可持續發展的</a:t>
            </a:r>
            <a:r>
              <a:rPr lang="en-US" altLang="zh-CN" sz="2400" dirty="0" smtClean="0">
                <a:latin typeface="Times New Roman" panose="02020603050405020304" pitchFamily="18" charset="0"/>
                <a:ea typeface="DFKai-SB" panose="03000509000000000000" pitchFamily="65" charset="-120"/>
                <a:cs typeface="Times New Roman" panose="02020603050405020304" pitchFamily="18" charset="0"/>
                <a:sym typeface="+mn-ea"/>
              </a:rPr>
              <a:t>4</a:t>
            </a:r>
            <a:r>
              <a:rPr lang="zh-CN" altLang="en-US" sz="2400" dirty="0" smtClean="0">
                <a:latin typeface="Times New Roman" panose="02020603050405020304" pitchFamily="18" charset="0"/>
                <a:ea typeface="DFKai-SB" panose="03000509000000000000" pitchFamily="65" charset="-120"/>
                <a:cs typeface="Times New Roman" panose="02020603050405020304" pitchFamily="18" charset="0"/>
                <a:sym typeface="+mn-ea"/>
              </a:rPr>
              <a:t>個主要</a:t>
            </a:r>
            <a:r>
              <a:rPr lang="zh-TW" altLang="en-US" sz="2400" dirty="0" smtClean="0">
                <a:latin typeface="Times New Roman" panose="02020603050405020304" pitchFamily="18" charset="0"/>
                <a:ea typeface="DFKai-SB" panose="03000509000000000000" pitchFamily="65" charset="-120"/>
                <a:cs typeface="Times New Roman" panose="02020603050405020304" pitchFamily="18" charset="0"/>
                <a:sym typeface="+mn-ea"/>
              </a:rPr>
              <a:t>策</a:t>
            </a:r>
            <a:r>
              <a:rPr lang="zh-CN" altLang="en-US" sz="2400" dirty="0" smtClean="0">
                <a:latin typeface="Times New Roman" panose="02020603050405020304" pitchFamily="18" charset="0"/>
                <a:ea typeface="DFKai-SB" panose="03000509000000000000" pitchFamily="65" charset="-120"/>
                <a:cs typeface="Times New Roman" panose="02020603050405020304" pitchFamily="18" charset="0"/>
                <a:sym typeface="+mn-ea"/>
              </a:rPr>
              <a:t>略目標</a:t>
            </a:r>
            <a:r>
              <a:rPr lang="en-US" altLang="zh-CN" sz="2400" dirty="0" smtClean="0">
                <a:latin typeface="Times New Roman" panose="02020603050405020304" pitchFamily="18" charset="0"/>
                <a:ea typeface="DFKai-SB" panose="03000509000000000000" pitchFamily="65" charset="-120"/>
                <a:cs typeface="Times New Roman" panose="02020603050405020304" pitchFamily="18" charset="0"/>
                <a:sym typeface="+mn-ea"/>
              </a:rPr>
              <a:t>:</a:t>
            </a:r>
          </a:p>
          <a:p>
            <a:pPr lvl="0">
              <a:defRPr/>
            </a:pPr>
            <a:endParaRPr lang="en-US" altLang="zh-CN" sz="2400" dirty="0">
              <a:latin typeface="DFKai-SB" panose="03000509000000000000" pitchFamily="65" charset="-120"/>
              <a:ea typeface="DFKai-SB" panose="03000509000000000000" pitchFamily="65" charset="-120"/>
              <a:cs typeface="等线" panose="02010600030101010101" pitchFamily="2" charset="-122"/>
              <a:sym typeface="+mn-ea"/>
            </a:endParaRPr>
          </a:p>
          <a:p>
            <a:pPr marL="342900" lvl="0" indent="-342900">
              <a:buFont typeface="Arial" panose="020B0604020202020204" pitchFamily="34" charset="0"/>
              <a:buChar char="•"/>
              <a:defRPr/>
            </a:pPr>
            <a:r>
              <a:rPr lang="zh-CN" altLang="en-US" sz="2400" dirty="0" smtClean="0">
                <a:latin typeface="DFKai-SB" panose="03000509000000000000" pitchFamily="65" charset="-120"/>
                <a:ea typeface="DFKai-SB" panose="03000509000000000000" pitchFamily="65" charset="-120"/>
                <a:cs typeface="等线" panose="02010600030101010101" pitchFamily="2" charset="-122"/>
                <a:sym typeface="+mn-ea"/>
              </a:rPr>
              <a:t>在保持經濟快速增長的同時，依靠科技進步和提高勞動者素質，不斷改善發展的質量；</a:t>
            </a:r>
            <a:endParaRPr lang="en-US" altLang="zh-CN" sz="2400" dirty="0" smtClean="0">
              <a:latin typeface="DFKai-SB" panose="03000509000000000000" pitchFamily="65" charset="-120"/>
              <a:ea typeface="DFKai-SB" panose="03000509000000000000" pitchFamily="65" charset="-120"/>
              <a:cs typeface="等线" panose="02010600030101010101" pitchFamily="2" charset="-122"/>
              <a:sym typeface="+mn-ea"/>
            </a:endParaRPr>
          </a:p>
          <a:p>
            <a:pPr marL="342900" lvl="0" indent="-342900">
              <a:buFont typeface="Arial" panose="020B0604020202020204" pitchFamily="34" charset="0"/>
              <a:buChar char="•"/>
              <a:defRPr/>
            </a:pPr>
            <a:r>
              <a:rPr lang="zh-CN" altLang="en-US" sz="2400" dirty="0" smtClean="0">
                <a:latin typeface="DFKai-SB" panose="03000509000000000000" pitchFamily="65" charset="-120"/>
                <a:ea typeface="DFKai-SB" panose="03000509000000000000" pitchFamily="65" charset="-120"/>
                <a:cs typeface="等线" panose="02010600030101010101" pitchFamily="2" charset="-122"/>
                <a:sym typeface="+mn-ea"/>
              </a:rPr>
              <a:t>促進社會全面發展與進步，建立可持續發展的社會基礎；</a:t>
            </a:r>
            <a:endParaRPr lang="en-US" altLang="zh-CN" sz="2400" dirty="0" smtClean="0">
              <a:latin typeface="DFKai-SB" panose="03000509000000000000" pitchFamily="65" charset="-120"/>
              <a:ea typeface="DFKai-SB" panose="03000509000000000000" pitchFamily="65" charset="-120"/>
              <a:cs typeface="等线" panose="02010600030101010101" pitchFamily="2" charset="-122"/>
              <a:sym typeface="+mn-ea"/>
            </a:endParaRPr>
          </a:p>
          <a:p>
            <a:pPr marL="342900" lvl="0" indent="-342900">
              <a:buFont typeface="Arial" panose="020B0604020202020204" pitchFamily="34" charset="0"/>
              <a:buChar char="•"/>
              <a:defRPr/>
            </a:pPr>
            <a:r>
              <a:rPr lang="zh-CN" altLang="en-US" sz="2400" dirty="0" smtClean="0">
                <a:latin typeface="DFKai-SB" panose="03000509000000000000" pitchFamily="65" charset="-120"/>
                <a:ea typeface="DFKai-SB" panose="03000509000000000000" pitchFamily="65" charset="-120"/>
                <a:cs typeface="等线" panose="02010600030101010101" pitchFamily="2" charset="-122"/>
                <a:sym typeface="+mn-ea"/>
              </a:rPr>
              <a:t>控制環境污染，改善生態環境，保護可持續利用的資源基礎；</a:t>
            </a:r>
            <a:endParaRPr lang="en-US" altLang="zh-CN" sz="2400" dirty="0" smtClean="0">
              <a:latin typeface="DFKai-SB" panose="03000509000000000000" pitchFamily="65" charset="-120"/>
              <a:ea typeface="DFKai-SB" panose="03000509000000000000" pitchFamily="65" charset="-120"/>
              <a:cs typeface="等线" panose="02010600030101010101" pitchFamily="2" charset="-122"/>
              <a:sym typeface="+mn-ea"/>
            </a:endParaRPr>
          </a:p>
          <a:p>
            <a:pPr marL="342900" lvl="0" indent="-342900">
              <a:buFont typeface="Arial" panose="020B0604020202020204" pitchFamily="34" charset="0"/>
              <a:buChar char="•"/>
              <a:defRPr/>
            </a:pPr>
            <a:r>
              <a:rPr lang="zh-CN" altLang="en-US" sz="2400" dirty="0" smtClean="0">
                <a:latin typeface="DFKai-SB" panose="03000509000000000000" pitchFamily="65" charset="-120"/>
                <a:ea typeface="DFKai-SB" panose="03000509000000000000" pitchFamily="65" charset="-120"/>
                <a:cs typeface="等线" panose="02010600030101010101" pitchFamily="2" charset="-122"/>
                <a:sym typeface="+mn-ea"/>
              </a:rPr>
              <a:t>逐步建立國家可持續發展的政策體系、法律體系及可持續發展的綜合決策機制和協調管理機制。</a:t>
            </a:r>
            <a:endParaRPr kumimoji="0" lang="zh-CN" altLang="en-US" sz="2400" b="0" i="0" u="none" strike="noStrike" kern="1200" cap="none" spc="0" normalizeH="0" baseline="0" noProof="0" dirty="0">
              <a:ln>
                <a:noFill/>
              </a:ln>
              <a:effectLst/>
              <a:uLnTx/>
              <a:uFillTx/>
              <a:latin typeface="DFKai-SB" panose="03000509000000000000" pitchFamily="65" charset="-120"/>
              <a:ea typeface="DFKai-SB" panose="03000509000000000000" pitchFamily="65" charset="-120"/>
              <a:cs typeface="等线" panose="02010600030101010101" pitchFamily="2" charset="-122"/>
              <a:sym typeface="+mn-ea"/>
            </a:endParaRPr>
          </a:p>
        </p:txBody>
      </p:sp>
      <p:sp>
        <p:nvSpPr>
          <p:cNvPr id="2" name="文字方塊 1"/>
          <p:cNvSpPr txBox="1"/>
          <p:nvPr/>
        </p:nvSpPr>
        <p:spPr>
          <a:xfrm>
            <a:off x="521501" y="5871745"/>
            <a:ext cx="6928243" cy="646331"/>
          </a:xfrm>
          <a:prstGeom prst="rect">
            <a:avLst/>
          </a:prstGeom>
          <a:noFill/>
        </p:spPr>
        <p:txBody>
          <a:bodyPr wrap="square" rtlCol="0">
            <a:spAutoFit/>
          </a:bodyPr>
          <a:lstStyle/>
          <a:p>
            <a:r>
              <a:rPr lang="zh-TW" altLang="en-US" sz="1200" dirty="0" smtClean="0">
                <a:latin typeface="Times New Roman" panose="02020603050405020304" pitchFamily="18" charset="0"/>
                <a:ea typeface="標楷體" panose="03000509000000000000" pitchFamily="65" charset="-120"/>
                <a:cs typeface="Times New Roman" panose="02020603050405020304" pitchFamily="18" charset="0"/>
              </a:rPr>
              <a:t>參考來源</a:t>
            </a:r>
            <a:r>
              <a:rPr lang="en-US" altLang="zh-TW" sz="1200" dirty="0">
                <a:latin typeface="Times New Roman" panose="02020603050405020304" pitchFamily="18" charset="0"/>
                <a:ea typeface="標楷體" panose="03000509000000000000" pitchFamily="65" charset="-120"/>
                <a:cs typeface="Times New Roman" panose="02020603050405020304" pitchFamily="18" charset="0"/>
              </a:rPr>
              <a:t>: </a:t>
            </a:r>
            <a:endPar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endParaRPr>
          </a:p>
          <a:p>
            <a:pPr marL="285750" indent="-285750">
              <a:buFont typeface="Arial" panose="020B0604020202020204" pitchFamily="34" charset="0"/>
              <a:buChar char="•"/>
            </a:pPr>
            <a:r>
              <a:rPr lang="zh-TW" altLang="en-US" sz="1200" dirty="0" smtClean="0">
                <a:latin typeface="Times New Roman" panose="02020603050405020304" pitchFamily="18" charset="0"/>
                <a:ea typeface="標楷體" panose="03000509000000000000" pitchFamily="65" charset="-120"/>
                <a:cs typeface="Times New Roman" panose="02020603050405020304" pitchFamily="18" charset="0"/>
              </a:rPr>
              <a:t>中國氣候變化信息網 </a:t>
            </a:r>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rPr>
              <a:t>(https</a:t>
            </a:r>
            <a:r>
              <a:rPr lang="en-US" altLang="zh-TW" sz="1200"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rPr>
              <a:t>www.ccchina.org.cn/Detail.aspx?newsId=27870&amp;TId=59)</a:t>
            </a:r>
            <a:endParaRPr lang="en-US" altLang="zh-TW" sz="1200" strike="sngStrike" dirty="0" smtClean="0">
              <a:solidFill>
                <a:srgbClr val="FF0000"/>
              </a:solidFill>
              <a:latin typeface="Times New Roman" panose="02020603050405020304" pitchFamily="18" charset="0"/>
              <a:ea typeface="標楷體" panose="03000509000000000000" pitchFamily="65" charset="-120"/>
              <a:cs typeface="Times New Roman" panose="02020603050405020304" pitchFamily="18" charset="0"/>
            </a:endParaRPr>
          </a:p>
          <a:p>
            <a:pPr marL="285750" indent="-285750">
              <a:buFont typeface="Arial" panose="020B0604020202020204" pitchFamily="34" charset="0"/>
              <a:buChar char="•"/>
            </a:pPr>
            <a:r>
              <a:rPr lang="en-US" altLang="zh-TW" sz="1200" dirty="0">
                <a:latin typeface="Times New Roman" panose="02020603050405020304" pitchFamily="18" charset="0"/>
                <a:ea typeface="標楷體" panose="03000509000000000000" pitchFamily="65" charset="-120"/>
                <a:cs typeface="Times New Roman" panose="02020603050405020304" pitchFamily="18" charset="0"/>
              </a:rPr>
              <a:t>The China </a:t>
            </a:r>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rPr>
              <a:t>Current (https</a:t>
            </a:r>
            <a:r>
              <a:rPr lang="en-US" altLang="zh-TW" sz="1200"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rPr>
              <a:t>chinacurrent.com/hk/story/23219/10-green-gains-for-china)</a:t>
            </a:r>
            <a:endParaRPr lang="en-US" altLang="zh-TW" sz="12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2" name="任意多边形: 形状 11"/>
          <p:cNvSpPr/>
          <p:nvPr/>
        </p:nvSpPr>
        <p:spPr>
          <a:xfrm>
            <a:off x="2586967" y="253706"/>
            <a:ext cx="7047576" cy="6180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77900" rtl="0" eaLnBrk="1" fontAlgn="auto" latinLnBrk="0" hangingPunct="1">
              <a:lnSpc>
                <a:spcPct val="90000"/>
              </a:lnSpc>
              <a:spcBef>
                <a:spcPts val="0"/>
              </a:spcBef>
              <a:spcAft>
                <a:spcPct val="35000"/>
              </a:spcAft>
              <a:buClrTx/>
              <a:buSzTx/>
              <a:buFontTx/>
              <a:buNone/>
              <a:defRPr/>
            </a:pPr>
            <a:r>
              <a:rPr kumimoji="0" lang="zh-CN" altLang="en-US" sz="4000" b="1" i="0" u="none" strike="noStrike" kern="1200" cap="none" spc="0" normalizeH="0" baseline="0" noProof="0" dirty="0" smtClean="0">
                <a:ln>
                  <a:noFill/>
                </a:ln>
                <a:solidFill>
                  <a:srgbClr val="FFFFFF"/>
                </a:solidFill>
                <a:effectLst/>
                <a:uLnTx/>
                <a:uFillTx/>
                <a:latin typeface="DFKai-SB" panose="03000509000000000000" pitchFamily="65" charset="-120"/>
                <a:ea typeface="DFKai-SB" panose="03000509000000000000" pitchFamily="65" charset="-120"/>
                <a:cs typeface="+mn-cs"/>
              </a:rPr>
              <a:t>國家</a:t>
            </a:r>
            <a:r>
              <a:rPr kumimoji="0" lang="zh-CN" altLang="en-US" sz="4000" b="1" i="0" u="none" strike="noStrike" kern="1200" cap="none" spc="0" normalizeH="0" baseline="0" noProof="0" dirty="0">
                <a:ln>
                  <a:noFill/>
                </a:ln>
                <a:solidFill>
                  <a:srgbClr val="FFFFFF"/>
                </a:solidFill>
                <a:effectLst/>
                <a:uLnTx/>
                <a:uFillTx/>
                <a:latin typeface="DFKai-SB" panose="03000509000000000000" pitchFamily="65" charset="-120"/>
                <a:ea typeface="DFKai-SB" panose="03000509000000000000" pitchFamily="65" charset="-120"/>
                <a:cs typeface="+mn-cs"/>
              </a:rPr>
              <a:t>的環境保育實踐經驗</a:t>
            </a:r>
          </a:p>
        </p:txBody>
      </p:sp>
      <p:pic>
        <p:nvPicPr>
          <p:cNvPr id="13" name="圖片 9">
            <a:hlinkClick r:id="rId4"/>
          </p:cNvPr>
          <p:cNvPicPr>
            <a:picLocks noChangeAspect="1"/>
          </p:cNvPicPr>
          <p:nvPr/>
        </p:nvPicPr>
        <p:blipFill>
          <a:blip r:embed="rId5"/>
          <a:stretch>
            <a:fillRect/>
          </a:stretch>
        </p:blipFill>
        <p:spPr>
          <a:xfrm>
            <a:off x="8412482" y="3324746"/>
            <a:ext cx="3500012" cy="2105217"/>
          </a:xfrm>
          <a:prstGeom prst="rect">
            <a:avLst/>
          </a:prstGeom>
        </p:spPr>
      </p:pic>
      <p:sp>
        <p:nvSpPr>
          <p:cNvPr id="15" name="文本框 7">
            <a:extLst>
              <a:ext uri="{FF2B5EF4-FFF2-40B4-BE49-F238E27FC236}">
                <a16:creationId xmlns:a16="http://schemas.microsoft.com/office/drawing/2014/main" id="{4B77002B-37B3-4240-B04C-56E284BDB485}"/>
              </a:ext>
            </a:extLst>
          </p:cNvPr>
          <p:cNvSpPr txBox="1"/>
          <p:nvPr/>
        </p:nvSpPr>
        <p:spPr>
          <a:xfrm>
            <a:off x="8412482" y="1266821"/>
            <a:ext cx="3429662" cy="1569660"/>
          </a:xfrm>
          <a:prstGeom prst="rect">
            <a:avLst/>
          </a:prstGeom>
          <a:solidFill>
            <a:schemeClr val="accent6">
              <a:lumMod val="20000"/>
              <a:lumOff val="80000"/>
            </a:schemeClr>
          </a:solidFill>
          <a:ln w="38100">
            <a:solidFill>
              <a:srgbClr val="0070C0"/>
            </a:solidFill>
          </a:ln>
        </p:spPr>
        <p:txBody>
          <a:bodyPr wrap="square">
            <a:spAutoFit/>
          </a:bodyPr>
          <a:lstStyle/>
          <a:p>
            <a:r>
              <a:rPr lang="zh-CN" altLang="en-US" sz="2400" dirty="0">
                <a:latin typeface="標楷體" panose="03000509000000000000" pitchFamily="65" charset="-120"/>
                <a:ea typeface="標楷體" panose="03000509000000000000" pitchFamily="65" charset="-120"/>
              </a:rPr>
              <a:t>觀看</a:t>
            </a:r>
            <a:r>
              <a:rPr lang="zh-CN" altLang="en-US" sz="2400" dirty="0" smtClean="0">
                <a:latin typeface="標楷體" panose="03000509000000000000" pitchFamily="65" charset="-120"/>
                <a:ea typeface="標楷體" panose="03000509000000000000" pitchFamily="65" charset="-120"/>
              </a:rPr>
              <a:t>影片</a:t>
            </a:r>
            <a:r>
              <a:rPr lang="zh-TW" altLang="en-US" sz="2400" dirty="0" smtClean="0">
                <a:latin typeface="標楷體" panose="03000509000000000000" pitchFamily="65" charset="-120"/>
                <a:ea typeface="標楷體" panose="03000509000000000000" pitchFamily="65" charset="-120"/>
              </a:rPr>
              <a:t>以了解</a:t>
            </a:r>
            <a:r>
              <a:rPr lang="en-US" altLang="zh-CN" sz="2400" dirty="0" smtClean="0">
                <a:latin typeface="Times New Roman" panose="02020603050405020304" pitchFamily="18" charset="0"/>
                <a:ea typeface="標楷體" panose="03000509000000000000" pitchFamily="65" charset="-120"/>
                <a:cs typeface="Times New Roman" panose="02020603050405020304" pitchFamily="18" charset="0"/>
              </a:rPr>
              <a:t>2021</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年中國</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十大</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環保實踐成果，以認識國家多方面的環保努力。</a:t>
            </a:r>
            <a:endParaRPr lang="en-US" altLang="zh-TW" sz="24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4" name="Down Arrow 3"/>
          <p:cNvSpPr/>
          <p:nvPr/>
        </p:nvSpPr>
        <p:spPr>
          <a:xfrm>
            <a:off x="9837830" y="3044129"/>
            <a:ext cx="431800" cy="28061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4">
            <a:extLst>
              <a:ext uri="{FF2B5EF4-FFF2-40B4-BE49-F238E27FC236}">
                <a16:creationId xmlns:a16="http://schemas.microsoft.com/office/drawing/2014/main" id="{FF62AD24-3287-4326-9830-2C079B66D931}"/>
              </a:ext>
            </a:extLst>
          </p:cNvPr>
          <p:cNvSpPr/>
          <p:nvPr/>
        </p:nvSpPr>
        <p:spPr>
          <a:xfrm>
            <a:off x="8412482" y="5432532"/>
            <a:ext cx="3500012" cy="369332"/>
          </a:xfrm>
          <a:prstGeom prst="rect">
            <a:avLst/>
          </a:prstGeom>
          <a:ln w="28575">
            <a:solidFill>
              <a:srgbClr val="FF0000"/>
            </a:solidFill>
          </a:ln>
        </p:spPr>
        <p:txBody>
          <a:bodyPr wrap="square">
            <a:spAutoFit/>
          </a:bodyPr>
          <a:lstStyle/>
          <a:p>
            <a:pPr algn="ctr"/>
            <a:r>
              <a:rPr lang="zh-TW" altLang="en-US" b="1" dirty="0">
                <a:solidFill>
                  <a:srgbClr val="FF0000"/>
                </a:solidFill>
                <a:latin typeface="DFKai-SB" panose="03000509000000000000" pitchFamily="65" charset="-120"/>
                <a:ea typeface="DFKai-SB" panose="03000509000000000000" pitchFamily="65" charset="-120"/>
              </a:rPr>
              <a:t>點擊圖像</a:t>
            </a:r>
            <a:r>
              <a:rPr lang="zh-TW" altLang="en-US" b="1" dirty="0" smtClean="0">
                <a:solidFill>
                  <a:srgbClr val="FF0000"/>
                </a:solidFill>
                <a:latin typeface="DFKai-SB" panose="03000509000000000000" pitchFamily="65" charset="-120"/>
                <a:ea typeface="DFKai-SB" panose="03000509000000000000" pitchFamily="65" charset="-120"/>
              </a:rPr>
              <a:t>觀看短片</a:t>
            </a:r>
            <a:endParaRPr lang="en-US" altLang="zh-HK" b="1" dirty="0">
              <a:solidFill>
                <a:srgbClr val="FF0000"/>
              </a:solidFill>
              <a:latin typeface="DFKai-SB" panose="03000509000000000000" pitchFamily="65" charset="-120"/>
              <a:ea typeface="DFKai-SB" panose="03000509000000000000" pitchFamily="65" charset="-120"/>
            </a:endParaRPr>
          </a:p>
        </p:txBody>
      </p:sp>
    </p:spTree>
    <p:extLst>
      <p:ext uri="{BB962C8B-B14F-4D97-AF65-F5344CB8AC3E}">
        <p14:creationId xmlns:p14="http://schemas.microsoft.com/office/powerpoint/2010/main" val="158998488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457169" y="1272853"/>
            <a:ext cx="11432884" cy="2246769"/>
          </a:xfrm>
          <a:prstGeom prst="rect">
            <a:avLst/>
          </a:prstGeom>
          <a:solidFill>
            <a:schemeClr val="accent3">
              <a:lumMod val="20000"/>
              <a:lumOff val="80000"/>
            </a:schemeClr>
          </a:solidFill>
          <a:ln w="38100">
            <a:solidFill>
              <a:srgbClr val="0070C0"/>
            </a:solidFill>
          </a:ln>
        </p:spPr>
        <p:txBody>
          <a:bodyPr wrap="square" rtlCol="0" anchor="t">
            <a:spAutoFit/>
          </a:bodyPr>
          <a:lstStyle/>
          <a:p>
            <a:pPr lvl="0" algn="just">
              <a:buClr>
                <a:srgbClr val="0070C0"/>
              </a:buClr>
              <a:defRPr/>
            </a:pPr>
            <a:r>
              <a:rPr lang="zh-TW" altLang="en-US" sz="2800" dirty="0">
                <a:latin typeface="DFKai-SB" panose="03000509000000000000" pitchFamily="65" charset="-120"/>
                <a:ea typeface="DFKai-SB" panose="03000509000000000000" pitchFamily="65" charset="-120"/>
                <a:sym typeface="+mn-ea"/>
              </a:rPr>
              <a:t>我</a:t>
            </a:r>
            <a:r>
              <a:rPr lang="zh-TW" altLang="en-US" sz="2800" dirty="0" smtClean="0">
                <a:latin typeface="DFKai-SB" panose="03000509000000000000" pitchFamily="65" charset="-120"/>
                <a:ea typeface="DFKai-SB" panose="03000509000000000000" pitchFamily="65" charset="-120"/>
                <a:sym typeface="+mn-ea"/>
              </a:rPr>
              <a:t>國對</a:t>
            </a:r>
            <a:r>
              <a:rPr lang="zh-TW" altLang="en-US" sz="2800" dirty="0">
                <a:latin typeface="DFKai-SB" panose="03000509000000000000" pitchFamily="65" charset="-120"/>
                <a:ea typeface="DFKai-SB" panose="03000509000000000000" pitchFamily="65" charset="-120"/>
                <a:sym typeface="+mn-ea"/>
              </a:rPr>
              <a:t>生態環境進行長期規劃、整體設計、區域統籌，完善政策措施，籌集資金，利用新節能技術，守護藍天、水質、淨土。我國已初步建立一大批重大生態環境工程，逐步實現經濟、社會與生態環境的協調發展。</a:t>
            </a:r>
          </a:p>
          <a:p>
            <a:pPr lvl="0" algn="just">
              <a:buClr>
                <a:srgbClr val="0070C0"/>
              </a:buClr>
              <a:defRPr/>
            </a:pPr>
            <a:r>
              <a:rPr lang="zh-TW" altLang="en-US" sz="2800" dirty="0">
                <a:latin typeface="DFKai-SB" panose="03000509000000000000" pitchFamily="65" charset="-120"/>
                <a:ea typeface="DFKai-SB" panose="03000509000000000000" pitchFamily="65" charset="-120"/>
                <a:sym typeface="+mn-ea"/>
              </a:rPr>
              <a:t>我國</a:t>
            </a:r>
            <a:r>
              <a:rPr kumimoji="0" lang="zh-CN" altLang="en-US" sz="2800" b="0" i="0" u="none" strike="noStrike" kern="1200" cap="none" spc="0" normalizeH="0" baseline="0" noProof="0" dirty="0" smtClean="0">
                <a:ln>
                  <a:noFill/>
                </a:ln>
                <a:effectLst/>
                <a:uLnTx/>
                <a:uFillTx/>
                <a:latin typeface="DFKai-SB" panose="03000509000000000000" pitchFamily="65" charset="-120"/>
                <a:ea typeface="DFKai-SB" panose="03000509000000000000" pitchFamily="65" charset="-120"/>
                <a:sym typeface="+mn-ea"/>
              </a:rPr>
              <a:t>通過</a:t>
            </a:r>
            <a:r>
              <a:rPr kumimoji="0" lang="zh-CN" altLang="en-US" sz="2800" b="0" i="0" u="none" strike="noStrike" kern="1200" cap="none" spc="0" normalizeH="0" baseline="0" noProof="0" dirty="0">
                <a:ln>
                  <a:noFill/>
                </a:ln>
                <a:effectLst/>
                <a:uLnTx/>
                <a:uFillTx/>
                <a:latin typeface="DFKai-SB" panose="03000509000000000000" pitchFamily="65" charset="-120"/>
                <a:ea typeface="DFKai-SB" panose="03000509000000000000" pitchFamily="65" charset="-120"/>
                <a:sym typeface="+mn-ea"/>
              </a:rPr>
              <a:t>法律、政策、</a:t>
            </a:r>
            <a:r>
              <a:rPr kumimoji="0" lang="zh-CN" altLang="en-US" sz="2800" b="0" i="0" u="none" strike="noStrike" kern="1200" cap="none" spc="0" normalizeH="0" baseline="0" noProof="0" dirty="0" smtClean="0">
                <a:ln>
                  <a:noFill/>
                </a:ln>
                <a:effectLst/>
                <a:uLnTx/>
                <a:uFillTx/>
                <a:latin typeface="DFKai-SB" panose="03000509000000000000" pitchFamily="65" charset="-120"/>
                <a:ea typeface="DFKai-SB" panose="03000509000000000000" pitchFamily="65" charset="-120"/>
                <a:sym typeface="+mn-ea"/>
              </a:rPr>
              <a:t>規劃</a:t>
            </a:r>
            <a:r>
              <a:rPr lang="zh-TW" altLang="en-US" sz="2800" dirty="0">
                <a:latin typeface="DFKai-SB" panose="03000509000000000000" pitchFamily="65" charset="-120"/>
                <a:ea typeface="DFKai-SB" panose="03000509000000000000" pitchFamily="65" charset="-120"/>
                <a:sym typeface="+mn-ea"/>
              </a:rPr>
              <a:t>、教育、</a:t>
            </a:r>
            <a:r>
              <a:rPr lang="zh-TW" altLang="en-US" sz="2800" dirty="0" smtClean="0">
                <a:latin typeface="DFKai-SB" panose="03000509000000000000" pitchFamily="65" charset="-120"/>
                <a:ea typeface="DFKai-SB" panose="03000509000000000000" pitchFamily="65" charset="-120"/>
                <a:sym typeface="+mn-ea"/>
              </a:rPr>
              <a:t>宣傳</a:t>
            </a:r>
            <a:r>
              <a:rPr kumimoji="0" lang="zh-CN" altLang="en-US" sz="2800" b="0" i="0" u="none" strike="noStrike" kern="1200" cap="none" spc="0" normalizeH="0" baseline="0" noProof="0" dirty="0" smtClean="0">
                <a:ln>
                  <a:noFill/>
                </a:ln>
                <a:effectLst/>
                <a:uLnTx/>
                <a:uFillTx/>
                <a:latin typeface="DFKai-SB" panose="03000509000000000000" pitchFamily="65" charset="-120"/>
                <a:ea typeface="DFKai-SB" panose="03000509000000000000" pitchFamily="65" charset="-120"/>
                <a:sym typeface="+mn-ea"/>
              </a:rPr>
              <a:t>等</a:t>
            </a:r>
            <a:r>
              <a:rPr kumimoji="0" lang="zh-CN" altLang="en-US" sz="2800" b="0" i="0" u="none" strike="noStrike" kern="1200" cap="none" spc="0" normalizeH="0" baseline="0" noProof="0" dirty="0">
                <a:ln>
                  <a:noFill/>
                </a:ln>
                <a:effectLst/>
                <a:uLnTx/>
                <a:uFillTx/>
                <a:latin typeface="DFKai-SB" panose="03000509000000000000" pitchFamily="65" charset="-120"/>
                <a:ea typeface="DFKai-SB" panose="03000509000000000000" pitchFamily="65" charset="-120"/>
                <a:sym typeface="+mn-ea"/>
              </a:rPr>
              <a:t>手段統籌協調</a:t>
            </a:r>
            <a:r>
              <a:rPr kumimoji="0" lang="zh-CN" altLang="en-US" sz="2800" b="0" i="0" u="none" strike="noStrike" kern="1200" cap="none" spc="0" normalizeH="0" baseline="0" noProof="0" dirty="0" smtClean="0">
                <a:ln>
                  <a:noFill/>
                </a:ln>
                <a:effectLst/>
                <a:uLnTx/>
                <a:uFillTx/>
                <a:latin typeface="DFKai-SB" panose="03000509000000000000" pitchFamily="65" charset="-120"/>
                <a:ea typeface="DFKai-SB" panose="03000509000000000000" pitchFamily="65" charset="-120"/>
                <a:sym typeface="+mn-ea"/>
              </a:rPr>
              <a:t>，</a:t>
            </a:r>
            <a:r>
              <a:rPr lang="zh-TW" altLang="en-US" sz="2800" dirty="0" smtClean="0">
                <a:latin typeface="DFKai-SB" panose="03000509000000000000" pitchFamily="65" charset="-120"/>
                <a:ea typeface="DFKai-SB" panose="03000509000000000000" pitchFamily="65" charset="-120"/>
                <a:sym typeface="+mn-ea"/>
              </a:rPr>
              <a:t>在</a:t>
            </a:r>
            <a:r>
              <a:rPr kumimoji="0" lang="zh-CN" altLang="en-US" sz="2800" b="0" i="0" u="none" strike="noStrike" kern="1200" cap="none" spc="0" normalizeH="0" baseline="0" noProof="0" dirty="0" smtClean="0">
                <a:ln>
                  <a:noFill/>
                </a:ln>
                <a:effectLst/>
                <a:uLnTx/>
                <a:uFillTx/>
                <a:latin typeface="DFKai-SB" panose="03000509000000000000" pitchFamily="65" charset="-120"/>
                <a:ea typeface="DFKai-SB" panose="03000509000000000000" pitchFamily="65" charset="-120"/>
                <a:sym typeface="+mn-ea"/>
              </a:rPr>
              <a:t>組織</a:t>
            </a:r>
            <a:r>
              <a:rPr kumimoji="0" lang="zh-CN" altLang="en-US" sz="2800" b="0" i="0" u="none" strike="noStrike" kern="1200" cap="none" spc="0" normalizeH="0" baseline="0" noProof="0" dirty="0">
                <a:ln>
                  <a:noFill/>
                </a:ln>
                <a:effectLst/>
                <a:uLnTx/>
                <a:uFillTx/>
                <a:latin typeface="DFKai-SB" panose="03000509000000000000" pitchFamily="65" charset="-120"/>
                <a:ea typeface="DFKai-SB" panose="03000509000000000000" pitchFamily="65" charset="-120"/>
                <a:sym typeface="+mn-ea"/>
              </a:rPr>
              <a:t>各方面力量參與生態</a:t>
            </a:r>
            <a:r>
              <a:rPr kumimoji="0" lang="zh-CN" altLang="en-US" sz="2800" b="0" i="0" u="none" strike="noStrike" kern="1200" cap="none" spc="0" normalizeH="0" baseline="0" noProof="0" dirty="0" smtClean="0">
                <a:ln>
                  <a:noFill/>
                </a:ln>
                <a:effectLst/>
                <a:uLnTx/>
                <a:uFillTx/>
                <a:latin typeface="DFKai-SB" panose="03000509000000000000" pitchFamily="65" charset="-120"/>
                <a:ea typeface="DFKai-SB" panose="03000509000000000000" pitchFamily="65" charset="-120"/>
                <a:sym typeface="+mn-ea"/>
              </a:rPr>
              <a:t>建設</a:t>
            </a:r>
            <a:r>
              <a:rPr lang="zh-TW" altLang="en-US" sz="2800" dirty="0" smtClean="0">
                <a:latin typeface="DFKai-SB" panose="03000509000000000000" pitchFamily="65" charset="-120"/>
                <a:ea typeface="DFKai-SB" panose="03000509000000000000" pitchFamily="65" charset="-120"/>
                <a:sym typeface="+mn-ea"/>
              </a:rPr>
              <a:t>、減緩氣候變化的影響</a:t>
            </a:r>
            <a:r>
              <a:rPr lang="zh-TW" altLang="en-US" sz="2800" noProof="0" dirty="0" smtClean="0">
                <a:latin typeface="DFKai-SB" panose="03000509000000000000" pitchFamily="65" charset="-120"/>
                <a:ea typeface="DFKai-SB" panose="03000509000000000000" pitchFamily="65" charset="-120"/>
                <a:sym typeface="+mn-ea"/>
              </a:rPr>
              <a:t>以達致理想的</a:t>
            </a:r>
            <a:r>
              <a:rPr lang="zh-TW" altLang="en-US" sz="2800" dirty="0" smtClean="0">
                <a:latin typeface="DFKai-SB" panose="03000509000000000000" pitchFamily="65" charset="-120"/>
                <a:ea typeface="DFKai-SB" panose="03000509000000000000" pitchFamily="65" charset="-120"/>
                <a:sym typeface="+mn-ea"/>
              </a:rPr>
              <a:t>可持續發展</a:t>
            </a:r>
            <a:r>
              <a:rPr kumimoji="0" lang="zh-CN" altLang="en-US" sz="2800" b="0" i="0" u="none" strike="noStrike" kern="1200" cap="none" spc="0" normalizeH="0" baseline="0" noProof="0" dirty="0" smtClean="0">
                <a:ln>
                  <a:noFill/>
                </a:ln>
                <a:effectLst/>
                <a:uLnTx/>
                <a:uFillTx/>
                <a:latin typeface="DFKai-SB" panose="03000509000000000000" pitchFamily="65" charset="-120"/>
                <a:ea typeface="DFKai-SB" panose="03000509000000000000" pitchFamily="65" charset="-120"/>
                <a:sym typeface="+mn-ea"/>
              </a:rPr>
              <a:t>。</a:t>
            </a:r>
            <a:endParaRPr kumimoji="0" lang="zh-CN" altLang="en-US" sz="2800" b="0" i="0" u="none" strike="noStrike" kern="1200" cap="none" spc="0" normalizeH="0" baseline="0" noProof="0" dirty="0">
              <a:ln>
                <a:noFill/>
              </a:ln>
              <a:effectLst/>
              <a:uLnTx/>
              <a:uFillTx/>
              <a:latin typeface="DFKai-SB" panose="03000509000000000000" pitchFamily="65" charset="-120"/>
              <a:ea typeface="DFKai-SB" panose="03000509000000000000" pitchFamily="65" charset="-120"/>
              <a:sym typeface="+mn-ea"/>
            </a:endParaRPr>
          </a:p>
        </p:txBody>
      </p:sp>
      <p:grpSp>
        <p:nvGrpSpPr>
          <p:cNvPr id="5" name="组合 4"/>
          <p:cNvGrpSpPr/>
          <p:nvPr/>
        </p:nvGrpSpPr>
        <p:grpSpPr>
          <a:xfrm>
            <a:off x="923192" y="3714599"/>
            <a:ext cx="10023231" cy="2167455"/>
            <a:chOff x="1018668" y="3707346"/>
            <a:chExt cx="10243562" cy="2028397"/>
          </a:xfrm>
        </p:grpSpPr>
        <p:sp>
          <p:nvSpPr>
            <p:cNvPr id="6" name="任意多边形: 形状 5"/>
            <p:cNvSpPr/>
            <p:nvPr/>
          </p:nvSpPr>
          <p:spPr>
            <a:xfrm>
              <a:off x="6087626" y="4477635"/>
              <a:ext cx="4433293" cy="359775"/>
            </a:xfrm>
            <a:custGeom>
              <a:avLst/>
              <a:gdLst/>
              <a:ahLst/>
              <a:cxnLst/>
              <a:rect l="0" t="0" r="0" b="0"/>
              <a:pathLst>
                <a:path>
                  <a:moveTo>
                    <a:pt x="0" y="0"/>
                  </a:moveTo>
                  <a:lnTo>
                    <a:pt x="0" y="247399"/>
                  </a:lnTo>
                  <a:lnTo>
                    <a:pt x="4433293" y="247399"/>
                  </a:lnTo>
                  <a:lnTo>
                    <a:pt x="4433293" y="359775"/>
                  </a:lnTo>
                </a:path>
              </a:pathLst>
            </a:custGeom>
            <a:noFill/>
          </p:spPr>
          <p:style>
            <a:lnRef idx="2">
              <a:schemeClr val="accent2">
                <a:hueOff val="0"/>
                <a:satOff val="0"/>
                <a:lumOff val="0"/>
                <a:alphaOff val="0"/>
              </a:schemeClr>
            </a:lnRef>
            <a:fillRef idx="0">
              <a:scrgbClr r="0" g="0" b="0"/>
            </a:fillRef>
            <a:effectRef idx="0">
              <a:schemeClr val="accent3">
                <a:tint val="90000"/>
                <a:hueOff val="0"/>
                <a:satOff val="0"/>
                <a:lumOff val="0"/>
                <a:alphaOff val="0"/>
              </a:schemeClr>
            </a:effectRef>
            <a:fontRef idx="minor">
              <a:schemeClr val="tx1">
                <a:hueOff val="0"/>
                <a:satOff val="0"/>
                <a:lumOff val="0"/>
                <a:alphaOff val="0"/>
              </a:schemeClr>
            </a:fontRef>
          </p:style>
        </p:sp>
        <p:sp>
          <p:nvSpPr>
            <p:cNvPr id="13" name="任意多边形: 形状 12"/>
            <p:cNvSpPr/>
            <p:nvPr/>
          </p:nvSpPr>
          <p:spPr>
            <a:xfrm>
              <a:off x="6087626" y="4477635"/>
              <a:ext cx="2950672" cy="359775"/>
            </a:xfrm>
            <a:custGeom>
              <a:avLst/>
              <a:gdLst/>
              <a:ahLst/>
              <a:cxnLst/>
              <a:rect l="0" t="0" r="0" b="0"/>
              <a:pathLst>
                <a:path>
                  <a:moveTo>
                    <a:pt x="0" y="0"/>
                  </a:moveTo>
                  <a:lnTo>
                    <a:pt x="0" y="247399"/>
                  </a:lnTo>
                  <a:lnTo>
                    <a:pt x="2950672" y="247399"/>
                  </a:lnTo>
                  <a:lnTo>
                    <a:pt x="2950672" y="359775"/>
                  </a:lnTo>
                </a:path>
              </a:pathLst>
            </a:custGeom>
            <a:noFill/>
          </p:spPr>
          <p:style>
            <a:lnRef idx="2">
              <a:schemeClr val="accent2">
                <a:hueOff val="0"/>
                <a:satOff val="0"/>
                <a:lumOff val="0"/>
                <a:alphaOff val="0"/>
              </a:schemeClr>
            </a:lnRef>
            <a:fillRef idx="0">
              <a:scrgbClr r="0" g="0" b="0"/>
            </a:fillRef>
            <a:effectRef idx="0">
              <a:schemeClr val="accent3">
                <a:tint val="90000"/>
                <a:hueOff val="0"/>
                <a:satOff val="0"/>
                <a:lumOff val="0"/>
                <a:alphaOff val="0"/>
              </a:schemeClr>
            </a:effectRef>
            <a:fontRef idx="minor">
              <a:schemeClr val="tx1">
                <a:hueOff val="0"/>
                <a:satOff val="0"/>
                <a:lumOff val="0"/>
                <a:alphaOff val="0"/>
              </a:schemeClr>
            </a:fontRef>
          </p:style>
        </p:sp>
        <p:sp>
          <p:nvSpPr>
            <p:cNvPr id="14" name="任意多边形: 形状 13"/>
            <p:cNvSpPr/>
            <p:nvPr/>
          </p:nvSpPr>
          <p:spPr>
            <a:xfrm>
              <a:off x="6087626" y="4477635"/>
              <a:ext cx="1468052" cy="359775"/>
            </a:xfrm>
            <a:custGeom>
              <a:avLst/>
              <a:gdLst/>
              <a:ahLst/>
              <a:cxnLst/>
              <a:rect l="0" t="0" r="0" b="0"/>
              <a:pathLst>
                <a:path>
                  <a:moveTo>
                    <a:pt x="0" y="0"/>
                  </a:moveTo>
                  <a:lnTo>
                    <a:pt x="0" y="247399"/>
                  </a:lnTo>
                  <a:lnTo>
                    <a:pt x="1468052" y="247399"/>
                  </a:lnTo>
                  <a:lnTo>
                    <a:pt x="1468052" y="359775"/>
                  </a:lnTo>
                </a:path>
              </a:pathLst>
            </a:custGeom>
            <a:noFill/>
          </p:spPr>
          <p:style>
            <a:lnRef idx="2">
              <a:schemeClr val="accent2">
                <a:hueOff val="0"/>
                <a:satOff val="0"/>
                <a:lumOff val="0"/>
                <a:alphaOff val="0"/>
              </a:schemeClr>
            </a:lnRef>
            <a:fillRef idx="0">
              <a:scrgbClr r="0" g="0" b="0"/>
            </a:fillRef>
            <a:effectRef idx="0">
              <a:schemeClr val="accent3">
                <a:tint val="90000"/>
                <a:hueOff val="0"/>
                <a:satOff val="0"/>
                <a:lumOff val="0"/>
                <a:alphaOff val="0"/>
              </a:schemeClr>
            </a:effectRef>
            <a:fontRef idx="minor">
              <a:schemeClr val="tx1">
                <a:hueOff val="0"/>
                <a:satOff val="0"/>
                <a:lumOff val="0"/>
                <a:alphaOff val="0"/>
              </a:schemeClr>
            </a:fontRef>
          </p:style>
        </p:sp>
        <p:sp>
          <p:nvSpPr>
            <p:cNvPr id="15" name="任意多边形: 形状 14"/>
            <p:cNvSpPr/>
            <p:nvPr/>
          </p:nvSpPr>
          <p:spPr>
            <a:xfrm>
              <a:off x="6027338" y="4477635"/>
              <a:ext cx="91440" cy="359775"/>
            </a:xfrm>
            <a:custGeom>
              <a:avLst/>
              <a:gdLst/>
              <a:ahLst/>
              <a:cxnLst/>
              <a:rect l="0" t="0" r="0" b="0"/>
              <a:pathLst>
                <a:path>
                  <a:moveTo>
                    <a:pt x="60288" y="0"/>
                  </a:moveTo>
                  <a:lnTo>
                    <a:pt x="60288" y="247399"/>
                  </a:lnTo>
                  <a:lnTo>
                    <a:pt x="45720" y="247399"/>
                  </a:lnTo>
                  <a:lnTo>
                    <a:pt x="45720" y="359775"/>
                  </a:lnTo>
                </a:path>
              </a:pathLst>
            </a:custGeom>
            <a:noFill/>
          </p:spPr>
          <p:style>
            <a:lnRef idx="2">
              <a:schemeClr val="accent2">
                <a:hueOff val="0"/>
                <a:satOff val="0"/>
                <a:lumOff val="0"/>
                <a:alphaOff val="0"/>
              </a:schemeClr>
            </a:lnRef>
            <a:fillRef idx="0">
              <a:scrgbClr r="0" g="0" b="0"/>
            </a:fillRef>
            <a:effectRef idx="0">
              <a:schemeClr val="accent3">
                <a:tint val="90000"/>
                <a:hueOff val="0"/>
                <a:satOff val="0"/>
                <a:lumOff val="0"/>
                <a:alphaOff val="0"/>
              </a:schemeClr>
            </a:effectRef>
            <a:fontRef idx="minor">
              <a:schemeClr val="tx1">
                <a:hueOff val="0"/>
                <a:satOff val="0"/>
                <a:lumOff val="0"/>
                <a:alphaOff val="0"/>
              </a:schemeClr>
            </a:fontRef>
          </p:style>
        </p:sp>
        <p:sp>
          <p:nvSpPr>
            <p:cNvPr id="16" name="任意多边形: 形状 15"/>
            <p:cNvSpPr/>
            <p:nvPr/>
          </p:nvSpPr>
          <p:spPr>
            <a:xfrm>
              <a:off x="4590437" y="4477635"/>
              <a:ext cx="1497189" cy="359775"/>
            </a:xfrm>
            <a:custGeom>
              <a:avLst/>
              <a:gdLst/>
              <a:ahLst/>
              <a:cxnLst/>
              <a:rect l="0" t="0" r="0" b="0"/>
              <a:pathLst>
                <a:path>
                  <a:moveTo>
                    <a:pt x="1497189" y="0"/>
                  </a:moveTo>
                  <a:lnTo>
                    <a:pt x="1497189" y="247399"/>
                  </a:lnTo>
                  <a:lnTo>
                    <a:pt x="0" y="247399"/>
                  </a:lnTo>
                  <a:lnTo>
                    <a:pt x="0" y="359775"/>
                  </a:lnTo>
                </a:path>
              </a:pathLst>
            </a:custGeom>
            <a:noFill/>
          </p:spPr>
          <p:style>
            <a:lnRef idx="2">
              <a:schemeClr val="accent2">
                <a:hueOff val="0"/>
                <a:satOff val="0"/>
                <a:lumOff val="0"/>
                <a:alphaOff val="0"/>
              </a:schemeClr>
            </a:lnRef>
            <a:fillRef idx="0">
              <a:scrgbClr r="0" g="0" b="0"/>
            </a:fillRef>
            <a:effectRef idx="0">
              <a:schemeClr val="accent3">
                <a:tint val="90000"/>
                <a:hueOff val="0"/>
                <a:satOff val="0"/>
                <a:lumOff val="0"/>
                <a:alphaOff val="0"/>
              </a:schemeClr>
            </a:effectRef>
            <a:fontRef idx="minor">
              <a:schemeClr val="tx1">
                <a:hueOff val="0"/>
                <a:satOff val="0"/>
                <a:lumOff val="0"/>
                <a:alphaOff val="0"/>
              </a:schemeClr>
            </a:fontRef>
          </p:style>
        </p:sp>
        <p:sp>
          <p:nvSpPr>
            <p:cNvPr id="17" name="任意多边形: 形状 16"/>
            <p:cNvSpPr/>
            <p:nvPr/>
          </p:nvSpPr>
          <p:spPr>
            <a:xfrm>
              <a:off x="3107816" y="4477635"/>
              <a:ext cx="2979810" cy="359775"/>
            </a:xfrm>
            <a:custGeom>
              <a:avLst/>
              <a:gdLst/>
              <a:ahLst/>
              <a:cxnLst/>
              <a:rect l="0" t="0" r="0" b="0"/>
              <a:pathLst>
                <a:path>
                  <a:moveTo>
                    <a:pt x="2979810" y="0"/>
                  </a:moveTo>
                  <a:lnTo>
                    <a:pt x="2979810" y="247399"/>
                  </a:lnTo>
                  <a:lnTo>
                    <a:pt x="0" y="247399"/>
                  </a:lnTo>
                  <a:lnTo>
                    <a:pt x="0" y="359775"/>
                  </a:lnTo>
                </a:path>
              </a:pathLst>
            </a:custGeom>
            <a:noFill/>
          </p:spPr>
          <p:style>
            <a:lnRef idx="2">
              <a:schemeClr val="accent2">
                <a:hueOff val="0"/>
                <a:satOff val="0"/>
                <a:lumOff val="0"/>
                <a:alphaOff val="0"/>
              </a:schemeClr>
            </a:lnRef>
            <a:fillRef idx="0">
              <a:scrgbClr r="0" g="0" b="0"/>
            </a:fillRef>
            <a:effectRef idx="0">
              <a:schemeClr val="accent3">
                <a:tint val="90000"/>
                <a:hueOff val="0"/>
                <a:satOff val="0"/>
                <a:lumOff val="0"/>
                <a:alphaOff val="0"/>
              </a:schemeClr>
            </a:effectRef>
            <a:fontRef idx="minor">
              <a:schemeClr val="tx1">
                <a:hueOff val="0"/>
                <a:satOff val="0"/>
                <a:lumOff val="0"/>
                <a:alphaOff val="0"/>
              </a:schemeClr>
            </a:fontRef>
          </p:style>
        </p:sp>
        <p:sp>
          <p:nvSpPr>
            <p:cNvPr id="18" name="任意多边形: 形状 17"/>
            <p:cNvSpPr/>
            <p:nvPr/>
          </p:nvSpPr>
          <p:spPr>
            <a:xfrm>
              <a:off x="1625195" y="4477635"/>
              <a:ext cx="4462431" cy="359775"/>
            </a:xfrm>
            <a:custGeom>
              <a:avLst/>
              <a:gdLst/>
              <a:ahLst/>
              <a:cxnLst/>
              <a:rect l="0" t="0" r="0" b="0"/>
              <a:pathLst>
                <a:path>
                  <a:moveTo>
                    <a:pt x="4462431" y="0"/>
                  </a:moveTo>
                  <a:lnTo>
                    <a:pt x="4462431" y="247399"/>
                  </a:lnTo>
                  <a:lnTo>
                    <a:pt x="0" y="247399"/>
                  </a:lnTo>
                  <a:lnTo>
                    <a:pt x="0" y="359775"/>
                  </a:lnTo>
                </a:path>
              </a:pathLst>
            </a:custGeom>
            <a:noFill/>
          </p:spPr>
          <p:style>
            <a:lnRef idx="2">
              <a:schemeClr val="accent2">
                <a:hueOff val="0"/>
                <a:satOff val="0"/>
                <a:lumOff val="0"/>
                <a:alphaOff val="0"/>
              </a:schemeClr>
            </a:lnRef>
            <a:fillRef idx="0">
              <a:scrgbClr r="0" g="0" b="0"/>
            </a:fillRef>
            <a:effectRef idx="0">
              <a:schemeClr val="accent3">
                <a:tint val="90000"/>
                <a:hueOff val="0"/>
                <a:satOff val="0"/>
                <a:lumOff val="0"/>
                <a:alphaOff val="0"/>
              </a:schemeClr>
            </a:effectRef>
            <a:fontRef idx="minor">
              <a:schemeClr val="tx1">
                <a:hueOff val="0"/>
                <a:satOff val="0"/>
                <a:lumOff val="0"/>
                <a:alphaOff val="0"/>
              </a:schemeClr>
            </a:fontRef>
          </p:style>
        </p:sp>
        <p:sp>
          <p:nvSpPr>
            <p:cNvPr id="19" name="矩形: 圆角 18"/>
            <p:cNvSpPr/>
            <p:nvPr/>
          </p:nvSpPr>
          <p:spPr>
            <a:xfrm>
              <a:off x="5208484" y="3707346"/>
              <a:ext cx="1758284" cy="770288"/>
            </a:xfrm>
            <a:prstGeom prst="roundRect">
              <a:avLst>
                <a:gd name="adj" fmla="val 10000"/>
              </a:avLst>
            </a:prstGeom>
            <a:solidFill>
              <a:srgbClr val="256DB7"/>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0" name="任意多边形: 形状 19"/>
            <p:cNvSpPr/>
            <p:nvPr/>
          </p:nvSpPr>
          <p:spPr>
            <a:xfrm>
              <a:off x="5325651" y="3771368"/>
              <a:ext cx="1758284" cy="770288"/>
            </a:xfrm>
            <a:custGeom>
              <a:avLst/>
              <a:gdLst>
                <a:gd name="connsiteX0" fmla="*/ 0 w 1758284"/>
                <a:gd name="connsiteY0" fmla="*/ 77029 h 770288"/>
                <a:gd name="connsiteX1" fmla="*/ 77029 w 1758284"/>
                <a:gd name="connsiteY1" fmla="*/ 0 h 770288"/>
                <a:gd name="connsiteX2" fmla="*/ 1681255 w 1758284"/>
                <a:gd name="connsiteY2" fmla="*/ 0 h 770288"/>
                <a:gd name="connsiteX3" fmla="*/ 1758284 w 1758284"/>
                <a:gd name="connsiteY3" fmla="*/ 77029 h 770288"/>
                <a:gd name="connsiteX4" fmla="*/ 1758284 w 1758284"/>
                <a:gd name="connsiteY4" fmla="*/ 693259 h 770288"/>
                <a:gd name="connsiteX5" fmla="*/ 1681255 w 1758284"/>
                <a:gd name="connsiteY5" fmla="*/ 770288 h 770288"/>
                <a:gd name="connsiteX6" fmla="*/ 77029 w 1758284"/>
                <a:gd name="connsiteY6" fmla="*/ 770288 h 770288"/>
                <a:gd name="connsiteX7" fmla="*/ 0 w 1758284"/>
                <a:gd name="connsiteY7" fmla="*/ 693259 h 770288"/>
                <a:gd name="connsiteX8" fmla="*/ 0 w 1758284"/>
                <a:gd name="connsiteY8" fmla="*/ 77029 h 770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58284" h="770288">
                  <a:moveTo>
                    <a:pt x="0" y="77029"/>
                  </a:moveTo>
                  <a:cubicBezTo>
                    <a:pt x="0" y="34487"/>
                    <a:pt x="34487" y="0"/>
                    <a:pt x="77029" y="0"/>
                  </a:cubicBezTo>
                  <a:lnTo>
                    <a:pt x="1681255" y="0"/>
                  </a:lnTo>
                  <a:cubicBezTo>
                    <a:pt x="1723797" y="0"/>
                    <a:pt x="1758284" y="34487"/>
                    <a:pt x="1758284" y="77029"/>
                  </a:cubicBezTo>
                  <a:lnTo>
                    <a:pt x="1758284" y="693259"/>
                  </a:lnTo>
                  <a:cubicBezTo>
                    <a:pt x="1758284" y="735801"/>
                    <a:pt x="1723797" y="770288"/>
                    <a:pt x="1681255" y="770288"/>
                  </a:cubicBezTo>
                  <a:lnTo>
                    <a:pt x="77029" y="770288"/>
                  </a:lnTo>
                  <a:cubicBezTo>
                    <a:pt x="34487" y="770288"/>
                    <a:pt x="0" y="735801"/>
                    <a:pt x="0" y="693259"/>
                  </a:cubicBezTo>
                  <a:lnTo>
                    <a:pt x="0" y="77029"/>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4951" tIns="94951" rIns="94951" bIns="94951" numCol="1" spcCol="1270" anchor="ctr" anchorCtr="0">
              <a:noAutofit/>
            </a:bodyPr>
            <a:lstStyle/>
            <a:p>
              <a:pPr marL="0" marR="0" lvl="0" indent="0" algn="ctr" defTabSz="844550" rtl="0" eaLnBrk="1" fontAlgn="auto" latinLnBrk="0" hangingPunct="1">
                <a:lnSpc>
                  <a:spcPct val="100000"/>
                </a:lnSpc>
                <a:spcBef>
                  <a:spcPct val="0"/>
                </a:spcBef>
                <a:spcAft>
                  <a:spcPct val="35000"/>
                </a:spcAft>
                <a:buClrTx/>
                <a:buSzTx/>
                <a:buFontTx/>
                <a:buNone/>
                <a:defRPr/>
              </a:pPr>
              <a:r>
                <a:rPr kumimoji="0" lang="zh-CN" altLang="en-US" sz="2000" b="1" i="0" u="none" strike="noStrike" kern="1200" cap="none" spc="0" normalizeH="0" baseline="0" noProof="0" dirty="0">
                  <a:ln>
                    <a:noFill/>
                  </a:ln>
                  <a:solidFill>
                    <a:prstClr val="black">
                      <a:hueOff val="0"/>
                      <a:satOff val="0"/>
                      <a:lumOff val="0"/>
                      <a:alphaOff val="0"/>
                    </a:prstClr>
                  </a:solidFill>
                  <a:effectLst/>
                  <a:uLnTx/>
                  <a:uFillTx/>
                  <a:latin typeface="DFKai-SB" panose="03000509000000000000" pitchFamily="65" charset="-120"/>
                  <a:ea typeface="DFKai-SB" panose="03000509000000000000" pitchFamily="65" charset="-120"/>
                  <a:cs typeface="+mn-cs"/>
                </a:rPr>
                <a:t>政府環保</a:t>
              </a:r>
              <a:r>
                <a:rPr kumimoji="0" lang="zh-CN" altLang="en-US" sz="2000" b="1" i="0" u="none" strike="noStrike" kern="1200" cap="none" spc="0" normalizeH="0" baseline="0" noProof="0" dirty="0" smtClean="0">
                  <a:ln>
                    <a:noFill/>
                  </a:ln>
                  <a:solidFill>
                    <a:prstClr val="black">
                      <a:hueOff val="0"/>
                      <a:satOff val="0"/>
                      <a:lumOff val="0"/>
                      <a:alphaOff val="0"/>
                    </a:prstClr>
                  </a:solidFill>
                  <a:effectLst/>
                  <a:uLnTx/>
                  <a:uFillTx/>
                  <a:latin typeface="DFKai-SB" panose="03000509000000000000" pitchFamily="65" charset="-120"/>
                  <a:ea typeface="DFKai-SB" panose="03000509000000000000" pitchFamily="65" charset="-120"/>
                  <a:cs typeface="+mn-cs"/>
                </a:rPr>
                <a:t>職責</a:t>
              </a:r>
              <a:r>
                <a:rPr kumimoji="0" lang="en-US" altLang="zh-TW" sz="2000" b="1" i="0" u="none" strike="noStrike" kern="1200" cap="none" spc="0" normalizeH="0" baseline="0" noProof="0" dirty="0" smtClean="0">
                  <a:ln>
                    <a:noFill/>
                  </a:ln>
                  <a:solidFill>
                    <a:prstClr val="black">
                      <a:hueOff val="0"/>
                      <a:satOff val="0"/>
                      <a:lumOff val="0"/>
                      <a:alphaOff val="0"/>
                    </a:prstClr>
                  </a:solidFill>
                  <a:effectLst/>
                  <a:uLnTx/>
                  <a:uFillTx/>
                  <a:latin typeface="DFKai-SB" panose="03000509000000000000" pitchFamily="65" charset="-120"/>
                  <a:ea typeface="DFKai-SB" panose="03000509000000000000" pitchFamily="65" charset="-120"/>
                  <a:cs typeface="+mn-cs"/>
                </a:rPr>
                <a:t>(</a:t>
              </a:r>
              <a:r>
                <a:rPr lang="zh-TW" altLang="en-US" sz="2000" b="1" dirty="0" smtClean="0">
                  <a:solidFill>
                    <a:prstClr val="black">
                      <a:hueOff val="0"/>
                      <a:satOff val="0"/>
                      <a:lumOff val="0"/>
                      <a:alphaOff val="0"/>
                    </a:prstClr>
                  </a:solidFill>
                  <a:latin typeface="DFKai-SB" panose="03000509000000000000" pitchFamily="65" charset="-120"/>
                  <a:ea typeface="DFKai-SB" panose="03000509000000000000" pitchFamily="65" charset="-120"/>
                </a:rPr>
                <a:t>舉隅</a:t>
              </a:r>
              <a:r>
                <a:rPr lang="en-US" altLang="zh-TW" sz="2000" b="1" dirty="0" smtClean="0">
                  <a:solidFill>
                    <a:prstClr val="black">
                      <a:hueOff val="0"/>
                      <a:satOff val="0"/>
                      <a:lumOff val="0"/>
                      <a:alphaOff val="0"/>
                    </a:prstClr>
                  </a:solidFill>
                  <a:latin typeface="DFKai-SB" panose="03000509000000000000" pitchFamily="65" charset="-120"/>
                  <a:ea typeface="DFKai-SB" panose="03000509000000000000" pitchFamily="65" charset="-120"/>
                </a:rPr>
                <a:t>)</a:t>
              </a:r>
              <a:endParaRPr kumimoji="0" lang="zh-CN" altLang="en-US" sz="2000" b="1" i="0" u="none" strike="noStrike" kern="1200" cap="none" spc="0" normalizeH="0" baseline="0" noProof="0" dirty="0">
                <a:ln>
                  <a:noFill/>
                </a:ln>
                <a:solidFill>
                  <a:prstClr val="black">
                    <a:hueOff val="0"/>
                    <a:satOff val="0"/>
                    <a:lumOff val="0"/>
                    <a:alphaOff val="0"/>
                  </a:prstClr>
                </a:solidFill>
                <a:effectLst/>
                <a:uLnTx/>
                <a:uFillTx/>
                <a:latin typeface="DFKai-SB" panose="03000509000000000000" pitchFamily="65" charset="-120"/>
                <a:ea typeface="DFKai-SB" panose="03000509000000000000" pitchFamily="65" charset="-120"/>
                <a:cs typeface="+mn-cs"/>
              </a:endParaRPr>
            </a:p>
          </p:txBody>
        </p:sp>
        <p:sp>
          <p:nvSpPr>
            <p:cNvPr id="21" name="矩形: 圆角 20"/>
            <p:cNvSpPr/>
            <p:nvPr/>
          </p:nvSpPr>
          <p:spPr>
            <a:xfrm>
              <a:off x="1018668" y="4837410"/>
              <a:ext cx="1213053" cy="770288"/>
            </a:xfrm>
            <a:prstGeom prst="roundRect">
              <a:avLst>
                <a:gd name="adj" fmla="val 10000"/>
              </a:avLst>
            </a:prstGeom>
            <a:solidFill>
              <a:srgbClr val="FFC000"/>
            </a:solid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22" name="任意多边形: 形状 21"/>
            <p:cNvSpPr/>
            <p:nvPr/>
          </p:nvSpPr>
          <p:spPr>
            <a:xfrm>
              <a:off x="1153452" y="4965455"/>
              <a:ext cx="1213053" cy="770288"/>
            </a:xfrm>
            <a:custGeom>
              <a:avLst/>
              <a:gdLst>
                <a:gd name="connsiteX0" fmla="*/ 0 w 1213053"/>
                <a:gd name="connsiteY0" fmla="*/ 77029 h 770288"/>
                <a:gd name="connsiteX1" fmla="*/ 77029 w 1213053"/>
                <a:gd name="connsiteY1" fmla="*/ 0 h 770288"/>
                <a:gd name="connsiteX2" fmla="*/ 1136024 w 1213053"/>
                <a:gd name="connsiteY2" fmla="*/ 0 h 770288"/>
                <a:gd name="connsiteX3" fmla="*/ 1213053 w 1213053"/>
                <a:gd name="connsiteY3" fmla="*/ 77029 h 770288"/>
                <a:gd name="connsiteX4" fmla="*/ 1213053 w 1213053"/>
                <a:gd name="connsiteY4" fmla="*/ 693259 h 770288"/>
                <a:gd name="connsiteX5" fmla="*/ 1136024 w 1213053"/>
                <a:gd name="connsiteY5" fmla="*/ 770288 h 770288"/>
                <a:gd name="connsiteX6" fmla="*/ 77029 w 1213053"/>
                <a:gd name="connsiteY6" fmla="*/ 770288 h 770288"/>
                <a:gd name="connsiteX7" fmla="*/ 0 w 1213053"/>
                <a:gd name="connsiteY7" fmla="*/ 693259 h 770288"/>
                <a:gd name="connsiteX8" fmla="*/ 0 w 1213053"/>
                <a:gd name="connsiteY8" fmla="*/ 77029 h 770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3053" h="770288">
                  <a:moveTo>
                    <a:pt x="0" y="77029"/>
                  </a:moveTo>
                  <a:cubicBezTo>
                    <a:pt x="0" y="34487"/>
                    <a:pt x="34487" y="0"/>
                    <a:pt x="77029" y="0"/>
                  </a:cubicBezTo>
                  <a:lnTo>
                    <a:pt x="1136024" y="0"/>
                  </a:lnTo>
                  <a:cubicBezTo>
                    <a:pt x="1178566" y="0"/>
                    <a:pt x="1213053" y="34487"/>
                    <a:pt x="1213053" y="77029"/>
                  </a:cubicBezTo>
                  <a:lnTo>
                    <a:pt x="1213053" y="693259"/>
                  </a:lnTo>
                  <a:cubicBezTo>
                    <a:pt x="1213053" y="735801"/>
                    <a:pt x="1178566" y="770288"/>
                    <a:pt x="1136024" y="770288"/>
                  </a:cubicBezTo>
                  <a:lnTo>
                    <a:pt x="77029" y="770288"/>
                  </a:lnTo>
                  <a:cubicBezTo>
                    <a:pt x="34487" y="770288"/>
                    <a:pt x="0" y="735801"/>
                    <a:pt x="0" y="693259"/>
                  </a:cubicBezTo>
                  <a:lnTo>
                    <a:pt x="0" y="77029"/>
                  </a:lnTo>
                  <a:close/>
                </a:path>
              </a:pathLst>
            </a:custGeom>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4951" tIns="94951" rIns="94951" bIns="94951" numCol="1" spcCol="1270" anchor="ctr" anchorCtr="0">
              <a:noAutofit/>
            </a:bodyPr>
            <a:lstStyle/>
            <a:p>
              <a:pPr marL="0" marR="0" lvl="0" indent="0" algn="ctr" defTabSz="844550" rtl="0" eaLnBrk="1" fontAlgn="auto" latinLnBrk="0" hangingPunct="1">
                <a:lnSpc>
                  <a:spcPct val="90000"/>
                </a:lnSpc>
                <a:spcBef>
                  <a:spcPct val="0"/>
                </a:spcBef>
                <a:spcAft>
                  <a:spcPct val="35000"/>
                </a:spcAft>
                <a:buClrTx/>
                <a:buSzTx/>
                <a:buFontTx/>
                <a:buNone/>
                <a:defRPr/>
              </a:pPr>
              <a:r>
                <a:rPr kumimoji="0" lang="zh-CN" altLang="en-US" sz="1900" b="0" i="0" u="none" strike="noStrike" kern="1200" cap="none" spc="0" normalizeH="0" baseline="0" noProof="0" dirty="0">
                  <a:ln>
                    <a:noFill/>
                  </a:ln>
                  <a:solidFill>
                    <a:prstClr val="black">
                      <a:hueOff val="0"/>
                      <a:satOff val="0"/>
                      <a:lumOff val="0"/>
                      <a:alphaOff val="0"/>
                    </a:prstClr>
                  </a:solidFill>
                  <a:effectLst/>
                  <a:uLnTx/>
                  <a:uFillTx/>
                  <a:latin typeface="DFKai-SB" panose="03000509000000000000" pitchFamily="65" charset="-120"/>
                  <a:ea typeface="DFKai-SB" panose="03000509000000000000" pitchFamily="65" charset="-120"/>
                  <a:cs typeface="+mn-cs"/>
                </a:rPr>
                <a:t>規劃設計</a:t>
              </a:r>
            </a:p>
          </p:txBody>
        </p:sp>
        <p:sp>
          <p:nvSpPr>
            <p:cNvPr id="23" name="矩形: 圆角 22"/>
            <p:cNvSpPr/>
            <p:nvPr/>
          </p:nvSpPr>
          <p:spPr>
            <a:xfrm>
              <a:off x="2501289" y="4837410"/>
              <a:ext cx="1213053" cy="770288"/>
            </a:xfrm>
            <a:prstGeom prst="roundRect">
              <a:avLst>
                <a:gd name="adj" fmla="val 10000"/>
              </a:avLst>
            </a:prstGeom>
            <a:solidFill>
              <a:srgbClr val="FFC000"/>
            </a:solid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24" name="任意多边形: 形状 23"/>
            <p:cNvSpPr/>
            <p:nvPr/>
          </p:nvSpPr>
          <p:spPr>
            <a:xfrm>
              <a:off x="2636073" y="4965455"/>
              <a:ext cx="1213053" cy="770288"/>
            </a:xfrm>
            <a:custGeom>
              <a:avLst/>
              <a:gdLst>
                <a:gd name="connsiteX0" fmla="*/ 0 w 1213053"/>
                <a:gd name="connsiteY0" fmla="*/ 77029 h 770288"/>
                <a:gd name="connsiteX1" fmla="*/ 77029 w 1213053"/>
                <a:gd name="connsiteY1" fmla="*/ 0 h 770288"/>
                <a:gd name="connsiteX2" fmla="*/ 1136024 w 1213053"/>
                <a:gd name="connsiteY2" fmla="*/ 0 h 770288"/>
                <a:gd name="connsiteX3" fmla="*/ 1213053 w 1213053"/>
                <a:gd name="connsiteY3" fmla="*/ 77029 h 770288"/>
                <a:gd name="connsiteX4" fmla="*/ 1213053 w 1213053"/>
                <a:gd name="connsiteY4" fmla="*/ 693259 h 770288"/>
                <a:gd name="connsiteX5" fmla="*/ 1136024 w 1213053"/>
                <a:gd name="connsiteY5" fmla="*/ 770288 h 770288"/>
                <a:gd name="connsiteX6" fmla="*/ 77029 w 1213053"/>
                <a:gd name="connsiteY6" fmla="*/ 770288 h 770288"/>
                <a:gd name="connsiteX7" fmla="*/ 0 w 1213053"/>
                <a:gd name="connsiteY7" fmla="*/ 693259 h 770288"/>
                <a:gd name="connsiteX8" fmla="*/ 0 w 1213053"/>
                <a:gd name="connsiteY8" fmla="*/ 77029 h 770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3053" h="770288">
                  <a:moveTo>
                    <a:pt x="0" y="77029"/>
                  </a:moveTo>
                  <a:cubicBezTo>
                    <a:pt x="0" y="34487"/>
                    <a:pt x="34487" y="0"/>
                    <a:pt x="77029" y="0"/>
                  </a:cubicBezTo>
                  <a:lnTo>
                    <a:pt x="1136024" y="0"/>
                  </a:lnTo>
                  <a:cubicBezTo>
                    <a:pt x="1178566" y="0"/>
                    <a:pt x="1213053" y="34487"/>
                    <a:pt x="1213053" y="77029"/>
                  </a:cubicBezTo>
                  <a:lnTo>
                    <a:pt x="1213053" y="693259"/>
                  </a:lnTo>
                  <a:cubicBezTo>
                    <a:pt x="1213053" y="735801"/>
                    <a:pt x="1178566" y="770288"/>
                    <a:pt x="1136024" y="770288"/>
                  </a:cubicBezTo>
                  <a:lnTo>
                    <a:pt x="77029" y="770288"/>
                  </a:lnTo>
                  <a:cubicBezTo>
                    <a:pt x="34487" y="770288"/>
                    <a:pt x="0" y="735801"/>
                    <a:pt x="0" y="693259"/>
                  </a:cubicBezTo>
                  <a:lnTo>
                    <a:pt x="0" y="77029"/>
                  </a:lnTo>
                  <a:close/>
                </a:path>
              </a:pathLst>
            </a:custGeom>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1141" tIns="91141" rIns="91141" bIns="91141" numCol="1" spcCol="1270" anchor="ctr" anchorCtr="0">
              <a:noAutofit/>
            </a:body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zh-CN" altLang="en-US" sz="1800" b="0" i="0" u="none" strike="noStrike" kern="1200" cap="none" spc="0" normalizeH="0" baseline="0" noProof="0" dirty="0">
                  <a:ln>
                    <a:noFill/>
                  </a:ln>
                  <a:solidFill>
                    <a:prstClr val="black">
                      <a:hueOff val="0"/>
                      <a:satOff val="0"/>
                      <a:lumOff val="0"/>
                      <a:alphaOff val="0"/>
                    </a:prstClr>
                  </a:solidFill>
                  <a:effectLst/>
                  <a:uLnTx/>
                  <a:uFillTx/>
                  <a:latin typeface="DFKai-SB" panose="03000509000000000000" pitchFamily="65" charset="-120"/>
                  <a:ea typeface="DFKai-SB" panose="03000509000000000000" pitchFamily="65" charset="-120"/>
                  <a:cs typeface="+mn-cs"/>
                </a:rPr>
                <a:t>經濟投入</a:t>
              </a:r>
            </a:p>
          </p:txBody>
        </p:sp>
        <p:sp>
          <p:nvSpPr>
            <p:cNvPr id="25" name="矩形: 圆角 24"/>
            <p:cNvSpPr/>
            <p:nvPr/>
          </p:nvSpPr>
          <p:spPr>
            <a:xfrm>
              <a:off x="3983910" y="4837410"/>
              <a:ext cx="1213053" cy="770288"/>
            </a:xfrm>
            <a:prstGeom prst="roundRect">
              <a:avLst>
                <a:gd name="adj" fmla="val 10000"/>
              </a:avLst>
            </a:prstGeom>
            <a:solidFill>
              <a:srgbClr val="FFC000"/>
            </a:solid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26" name="任意多边形: 形状 25"/>
            <p:cNvSpPr/>
            <p:nvPr/>
          </p:nvSpPr>
          <p:spPr>
            <a:xfrm>
              <a:off x="4118694" y="4965455"/>
              <a:ext cx="1213053" cy="770288"/>
            </a:xfrm>
            <a:custGeom>
              <a:avLst/>
              <a:gdLst>
                <a:gd name="connsiteX0" fmla="*/ 0 w 1213053"/>
                <a:gd name="connsiteY0" fmla="*/ 77029 h 770288"/>
                <a:gd name="connsiteX1" fmla="*/ 77029 w 1213053"/>
                <a:gd name="connsiteY1" fmla="*/ 0 h 770288"/>
                <a:gd name="connsiteX2" fmla="*/ 1136024 w 1213053"/>
                <a:gd name="connsiteY2" fmla="*/ 0 h 770288"/>
                <a:gd name="connsiteX3" fmla="*/ 1213053 w 1213053"/>
                <a:gd name="connsiteY3" fmla="*/ 77029 h 770288"/>
                <a:gd name="connsiteX4" fmla="*/ 1213053 w 1213053"/>
                <a:gd name="connsiteY4" fmla="*/ 693259 h 770288"/>
                <a:gd name="connsiteX5" fmla="*/ 1136024 w 1213053"/>
                <a:gd name="connsiteY5" fmla="*/ 770288 h 770288"/>
                <a:gd name="connsiteX6" fmla="*/ 77029 w 1213053"/>
                <a:gd name="connsiteY6" fmla="*/ 770288 h 770288"/>
                <a:gd name="connsiteX7" fmla="*/ 0 w 1213053"/>
                <a:gd name="connsiteY7" fmla="*/ 693259 h 770288"/>
                <a:gd name="connsiteX8" fmla="*/ 0 w 1213053"/>
                <a:gd name="connsiteY8" fmla="*/ 77029 h 770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3053" h="770288">
                  <a:moveTo>
                    <a:pt x="0" y="77029"/>
                  </a:moveTo>
                  <a:cubicBezTo>
                    <a:pt x="0" y="34487"/>
                    <a:pt x="34487" y="0"/>
                    <a:pt x="77029" y="0"/>
                  </a:cubicBezTo>
                  <a:lnTo>
                    <a:pt x="1136024" y="0"/>
                  </a:lnTo>
                  <a:cubicBezTo>
                    <a:pt x="1178566" y="0"/>
                    <a:pt x="1213053" y="34487"/>
                    <a:pt x="1213053" y="77029"/>
                  </a:cubicBezTo>
                  <a:lnTo>
                    <a:pt x="1213053" y="693259"/>
                  </a:lnTo>
                  <a:cubicBezTo>
                    <a:pt x="1213053" y="735801"/>
                    <a:pt x="1178566" y="770288"/>
                    <a:pt x="1136024" y="770288"/>
                  </a:cubicBezTo>
                  <a:lnTo>
                    <a:pt x="77029" y="770288"/>
                  </a:lnTo>
                  <a:cubicBezTo>
                    <a:pt x="34487" y="770288"/>
                    <a:pt x="0" y="735801"/>
                    <a:pt x="0" y="693259"/>
                  </a:cubicBezTo>
                  <a:lnTo>
                    <a:pt x="0" y="77029"/>
                  </a:lnTo>
                  <a:close/>
                </a:path>
              </a:pathLst>
            </a:custGeom>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4951" tIns="94951" rIns="94951" bIns="94951" numCol="1" spcCol="1270" anchor="ctr" anchorCtr="0">
              <a:noAutofit/>
            </a:bodyPr>
            <a:lstStyle/>
            <a:p>
              <a:pPr marL="0" marR="0" lvl="0" indent="0" algn="ctr" defTabSz="844550" rtl="0" eaLnBrk="1" fontAlgn="auto" latinLnBrk="0" hangingPunct="1">
                <a:lnSpc>
                  <a:spcPct val="90000"/>
                </a:lnSpc>
                <a:spcBef>
                  <a:spcPct val="0"/>
                </a:spcBef>
                <a:spcAft>
                  <a:spcPct val="35000"/>
                </a:spcAft>
                <a:buClrTx/>
                <a:buSzTx/>
                <a:buFontTx/>
                <a:buNone/>
                <a:defRPr/>
              </a:pPr>
              <a:r>
                <a:rPr kumimoji="0" lang="zh-CN" altLang="en-US" sz="1900" b="0" i="0" u="none" strike="noStrike" kern="1200" cap="none" spc="0" normalizeH="0" baseline="0" noProof="0" dirty="0">
                  <a:ln>
                    <a:noFill/>
                  </a:ln>
                  <a:solidFill>
                    <a:prstClr val="black">
                      <a:hueOff val="0"/>
                      <a:satOff val="0"/>
                      <a:lumOff val="0"/>
                      <a:alphaOff val="0"/>
                    </a:prstClr>
                  </a:solidFill>
                  <a:effectLst/>
                  <a:uLnTx/>
                  <a:uFillTx/>
                  <a:latin typeface="DFKai-SB" panose="03000509000000000000" pitchFamily="65" charset="-120"/>
                  <a:ea typeface="DFKai-SB" panose="03000509000000000000" pitchFamily="65" charset="-120"/>
                  <a:cs typeface="+mn-cs"/>
                </a:rPr>
                <a:t>依法監管</a:t>
              </a:r>
            </a:p>
          </p:txBody>
        </p:sp>
        <p:sp>
          <p:nvSpPr>
            <p:cNvPr id="27" name="矩形: 圆角 26"/>
            <p:cNvSpPr/>
            <p:nvPr/>
          </p:nvSpPr>
          <p:spPr>
            <a:xfrm>
              <a:off x="5466531" y="4837410"/>
              <a:ext cx="1213053" cy="770288"/>
            </a:xfrm>
            <a:prstGeom prst="roundRect">
              <a:avLst>
                <a:gd name="adj" fmla="val 10000"/>
              </a:avLst>
            </a:prstGeom>
            <a:solidFill>
              <a:srgbClr val="FFC000"/>
            </a:solid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28" name="任意多边形: 形状 27"/>
            <p:cNvSpPr/>
            <p:nvPr/>
          </p:nvSpPr>
          <p:spPr>
            <a:xfrm>
              <a:off x="5601315" y="4965455"/>
              <a:ext cx="1213053" cy="770288"/>
            </a:xfrm>
            <a:custGeom>
              <a:avLst/>
              <a:gdLst>
                <a:gd name="connsiteX0" fmla="*/ 0 w 1213053"/>
                <a:gd name="connsiteY0" fmla="*/ 77029 h 770288"/>
                <a:gd name="connsiteX1" fmla="*/ 77029 w 1213053"/>
                <a:gd name="connsiteY1" fmla="*/ 0 h 770288"/>
                <a:gd name="connsiteX2" fmla="*/ 1136024 w 1213053"/>
                <a:gd name="connsiteY2" fmla="*/ 0 h 770288"/>
                <a:gd name="connsiteX3" fmla="*/ 1213053 w 1213053"/>
                <a:gd name="connsiteY3" fmla="*/ 77029 h 770288"/>
                <a:gd name="connsiteX4" fmla="*/ 1213053 w 1213053"/>
                <a:gd name="connsiteY4" fmla="*/ 693259 h 770288"/>
                <a:gd name="connsiteX5" fmla="*/ 1136024 w 1213053"/>
                <a:gd name="connsiteY5" fmla="*/ 770288 h 770288"/>
                <a:gd name="connsiteX6" fmla="*/ 77029 w 1213053"/>
                <a:gd name="connsiteY6" fmla="*/ 770288 h 770288"/>
                <a:gd name="connsiteX7" fmla="*/ 0 w 1213053"/>
                <a:gd name="connsiteY7" fmla="*/ 693259 h 770288"/>
                <a:gd name="connsiteX8" fmla="*/ 0 w 1213053"/>
                <a:gd name="connsiteY8" fmla="*/ 77029 h 770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3053" h="770288">
                  <a:moveTo>
                    <a:pt x="0" y="77029"/>
                  </a:moveTo>
                  <a:cubicBezTo>
                    <a:pt x="0" y="34487"/>
                    <a:pt x="34487" y="0"/>
                    <a:pt x="77029" y="0"/>
                  </a:cubicBezTo>
                  <a:lnTo>
                    <a:pt x="1136024" y="0"/>
                  </a:lnTo>
                  <a:cubicBezTo>
                    <a:pt x="1178566" y="0"/>
                    <a:pt x="1213053" y="34487"/>
                    <a:pt x="1213053" y="77029"/>
                  </a:cubicBezTo>
                  <a:lnTo>
                    <a:pt x="1213053" y="693259"/>
                  </a:lnTo>
                  <a:cubicBezTo>
                    <a:pt x="1213053" y="735801"/>
                    <a:pt x="1178566" y="770288"/>
                    <a:pt x="1136024" y="770288"/>
                  </a:cubicBezTo>
                  <a:lnTo>
                    <a:pt x="77029" y="770288"/>
                  </a:lnTo>
                  <a:cubicBezTo>
                    <a:pt x="34487" y="770288"/>
                    <a:pt x="0" y="735801"/>
                    <a:pt x="0" y="693259"/>
                  </a:cubicBezTo>
                  <a:lnTo>
                    <a:pt x="0" y="77029"/>
                  </a:lnTo>
                  <a:close/>
                </a:path>
              </a:pathLst>
            </a:custGeom>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4951" tIns="94951" rIns="94951" bIns="94951" numCol="1" spcCol="1270" anchor="ctr" anchorCtr="0">
              <a:noAutofit/>
            </a:bodyPr>
            <a:lstStyle/>
            <a:p>
              <a:pPr marL="0" marR="0" lvl="0" indent="0" algn="ctr" defTabSz="844550" rtl="0" eaLnBrk="1" fontAlgn="auto" latinLnBrk="0" hangingPunct="1">
                <a:lnSpc>
                  <a:spcPct val="90000"/>
                </a:lnSpc>
                <a:spcBef>
                  <a:spcPct val="0"/>
                </a:spcBef>
                <a:spcAft>
                  <a:spcPct val="35000"/>
                </a:spcAft>
                <a:buClrTx/>
                <a:buSzTx/>
                <a:buFontTx/>
                <a:buNone/>
                <a:defRPr/>
              </a:pPr>
              <a:r>
                <a:rPr kumimoji="0" lang="zh-CN" altLang="en-US" sz="1900" b="0" i="0" u="none" strike="noStrike" kern="1200" cap="none" spc="0" normalizeH="0" baseline="0" noProof="0" dirty="0">
                  <a:ln>
                    <a:noFill/>
                  </a:ln>
                  <a:solidFill>
                    <a:prstClr val="black">
                      <a:hueOff val="0"/>
                      <a:satOff val="0"/>
                      <a:lumOff val="0"/>
                      <a:alphaOff val="0"/>
                    </a:prstClr>
                  </a:solidFill>
                  <a:effectLst/>
                  <a:uLnTx/>
                  <a:uFillTx/>
                  <a:latin typeface="DFKai-SB" panose="03000509000000000000" pitchFamily="65" charset="-120"/>
                  <a:ea typeface="DFKai-SB" panose="03000509000000000000" pitchFamily="65" charset="-120"/>
                  <a:cs typeface="+mn-cs"/>
                </a:rPr>
                <a:t>獎懲激勵</a:t>
              </a:r>
            </a:p>
          </p:txBody>
        </p:sp>
        <p:sp>
          <p:nvSpPr>
            <p:cNvPr id="29" name="矩形: 圆角 28"/>
            <p:cNvSpPr/>
            <p:nvPr/>
          </p:nvSpPr>
          <p:spPr>
            <a:xfrm>
              <a:off x="6949152" y="4837410"/>
              <a:ext cx="1213053" cy="770288"/>
            </a:xfrm>
            <a:prstGeom prst="roundRect">
              <a:avLst>
                <a:gd name="adj" fmla="val 10000"/>
              </a:avLst>
            </a:prstGeom>
            <a:solidFill>
              <a:srgbClr val="FFC000"/>
            </a:solid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30" name="任意多边形: 形状 29"/>
            <p:cNvSpPr/>
            <p:nvPr/>
          </p:nvSpPr>
          <p:spPr>
            <a:xfrm>
              <a:off x="7083935" y="4965455"/>
              <a:ext cx="1213053" cy="770288"/>
            </a:xfrm>
            <a:custGeom>
              <a:avLst/>
              <a:gdLst>
                <a:gd name="connsiteX0" fmla="*/ 0 w 1213053"/>
                <a:gd name="connsiteY0" fmla="*/ 77029 h 770288"/>
                <a:gd name="connsiteX1" fmla="*/ 77029 w 1213053"/>
                <a:gd name="connsiteY1" fmla="*/ 0 h 770288"/>
                <a:gd name="connsiteX2" fmla="*/ 1136024 w 1213053"/>
                <a:gd name="connsiteY2" fmla="*/ 0 h 770288"/>
                <a:gd name="connsiteX3" fmla="*/ 1213053 w 1213053"/>
                <a:gd name="connsiteY3" fmla="*/ 77029 h 770288"/>
                <a:gd name="connsiteX4" fmla="*/ 1213053 w 1213053"/>
                <a:gd name="connsiteY4" fmla="*/ 693259 h 770288"/>
                <a:gd name="connsiteX5" fmla="*/ 1136024 w 1213053"/>
                <a:gd name="connsiteY5" fmla="*/ 770288 h 770288"/>
                <a:gd name="connsiteX6" fmla="*/ 77029 w 1213053"/>
                <a:gd name="connsiteY6" fmla="*/ 770288 h 770288"/>
                <a:gd name="connsiteX7" fmla="*/ 0 w 1213053"/>
                <a:gd name="connsiteY7" fmla="*/ 693259 h 770288"/>
                <a:gd name="connsiteX8" fmla="*/ 0 w 1213053"/>
                <a:gd name="connsiteY8" fmla="*/ 77029 h 770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3053" h="770288">
                  <a:moveTo>
                    <a:pt x="0" y="77029"/>
                  </a:moveTo>
                  <a:cubicBezTo>
                    <a:pt x="0" y="34487"/>
                    <a:pt x="34487" y="0"/>
                    <a:pt x="77029" y="0"/>
                  </a:cubicBezTo>
                  <a:lnTo>
                    <a:pt x="1136024" y="0"/>
                  </a:lnTo>
                  <a:cubicBezTo>
                    <a:pt x="1178566" y="0"/>
                    <a:pt x="1213053" y="34487"/>
                    <a:pt x="1213053" y="77029"/>
                  </a:cubicBezTo>
                  <a:lnTo>
                    <a:pt x="1213053" y="693259"/>
                  </a:lnTo>
                  <a:cubicBezTo>
                    <a:pt x="1213053" y="735801"/>
                    <a:pt x="1178566" y="770288"/>
                    <a:pt x="1136024" y="770288"/>
                  </a:cubicBezTo>
                  <a:lnTo>
                    <a:pt x="77029" y="770288"/>
                  </a:lnTo>
                  <a:cubicBezTo>
                    <a:pt x="34487" y="770288"/>
                    <a:pt x="0" y="735801"/>
                    <a:pt x="0" y="693259"/>
                  </a:cubicBezTo>
                  <a:lnTo>
                    <a:pt x="0" y="77029"/>
                  </a:lnTo>
                  <a:close/>
                </a:path>
              </a:pathLst>
            </a:custGeom>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4951" tIns="94951" rIns="94951" bIns="94951" numCol="1" spcCol="1270" anchor="ctr" anchorCtr="0">
              <a:noAutofit/>
            </a:bodyPr>
            <a:lstStyle/>
            <a:p>
              <a:pPr marL="0" marR="0" lvl="0" indent="0" algn="ctr" defTabSz="844550" rtl="0" eaLnBrk="1" fontAlgn="auto" latinLnBrk="0" hangingPunct="1">
                <a:lnSpc>
                  <a:spcPct val="90000"/>
                </a:lnSpc>
                <a:spcBef>
                  <a:spcPct val="0"/>
                </a:spcBef>
                <a:spcAft>
                  <a:spcPct val="35000"/>
                </a:spcAft>
                <a:buClrTx/>
                <a:buSzTx/>
                <a:buFontTx/>
                <a:buNone/>
                <a:defRPr/>
              </a:pPr>
              <a:r>
                <a:rPr lang="zh-TW" altLang="en-US" sz="1900" noProof="0" dirty="0" smtClean="0">
                  <a:solidFill>
                    <a:schemeClr val="tx1"/>
                  </a:solidFill>
                  <a:latin typeface="DFKai-SB" panose="03000509000000000000" pitchFamily="65" charset="-120"/>
                  <a:ea typeface="DFKai-SB" panose="03000509000000000000" pitchFamily="65" charset="-120"/>
                </a:rPr>
                <a:t>鼓勵市民參與</a:t>
              </a:r>
              <a:endParaRPr kumimoji="0" lang="zh-CN" altLang="en-US" sz="1900" b="0" i="0" u="none" kern="1200" cap="none" spc="0" normalizeH="0" baseline="0" noProof="0" dirty="0">
                <a:ln>
                  <a:noFill/>
                </a:ln>
                <a:solidFill>
                  <a:schemeClr val="tx1"/>
                </a:solidFill>
                <a:effectLst/>
                <a:uLnTx/>
                <a:uFillTx/>
                <a:latin typeface="DFKai-SB" panose="03000509000000000000" pitchFamily="65" charset="-120"/>
                <a:ea typeface="DFKai-SB" panose="03000509000000000000" pitchFamily="65" charset="-120"/>
              </a:endParaRPr>
            </a:p>
          </p:txBody>
        </p:sp>
        <p:sp>
          <p:nvSpPr>
            <p:cNvPr id="31" name="矩形: 圆角 30"/>
            <p:cNvSpPr/>
            <p:nvPr/>
          </p:nvSpPr>
          <p:spPr>
            <a:xfrm>
              <a:off x="8431773" y="4837410"/>
              <a:ext cx="1213053" cy="770288"/>
            </a:xfrm>
            <a:prstGeom prst="roundRect">
              <a:avLst>
                <a:gd name="adj" fmla="val 10000"/>
              </a:avLst>
            </a:prstGeom>
            <a:solidFill>
              <a:srgbClr val="FFC000"/>
            </a:solid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32" name="任意多边形: 形状 31"/>
            <p:cNvSpPr/>
            <p:nvPr/>
          </p:nvSpPr>
          <p:spPr>
            <a:xfrm>
              <a:off x="8566556" y="4965455"/>
              <a:ext cx="1213053" cy="770288"/>
            </a:xfrm>
            <a:custGeom>
              <a:avLst/>
              <a:gdLst>
                <a:gd name="connsiteX0" fmla="*/ 0 w 1213053"/>
                <a:gd name="connsiteY0" fmla="*/ 77029 h 770288"/>
                <a:gd name="connsiteX1" fmla="*/ 77029 w 1213053"/>
                <a:gd name="connsiteY1" fmla="*/ 0 h 770288"/>
                <a:gd name="connsiteX2" fmla="*/ 1136024 w 1213053"/>
                <a:gd name="connsiteY2" fmla="*/ 0 h 770288"/>
                <a:gd name="connsiteX3" fmla="*/ 1213053 w 1213053"/>
                <a:gd name="connsiteY3" fmla="*/ 77029 h 770288"/>
                <a:gd name="connsiteX4" fmla="*/ 1213053 w 1213053"/>
                <a:gd name="connsiteY4" fmla="*/ 693259 h 770288"/>
                <a:gd name="connsiteX5" fmla="*/ 1136024 w 1213053"/>
                <a:gd name="connsiteY5" fmla="*/ 770288 h 770288"/>
                <a:gd name="connsiteX6" fmla="*/ 77029 w 1213053"/>
                <a:gd name="connsiteY6" fmla="*/ 770288 h 770288"/>
                <a:gd name="connsiteX7" fmla="*/ 0 w 1213053"/>
                <a:gd name="connsiteY7" fmla="*/ 693259 h 770288"/>
                <a:gd name="connsiteX8" fmla="*/ 0 w 1213053"/>
                <a:gd name="connsiteY8" fmla="*/ 77029 h 770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3053" h="770288">
                  <a:moveTo>
                    <a:pt x="0" y="77029"/>
                  </a:moveTo>
                  <a:cubicBezTo>
                    <a:pt x="0" y="34487"/>
                    <a:pt x="34487" y="0"/>
                    <a:pt x="77029" y="0"/>
                  </a:cubicBezTo>
                  <a:lnTo>
                    <a:pt x="1136024" y="0"/>
                  </a:lnTo>
                  <a:cubicBezTo>
                    <a:pt x="1178566" y="0"/>
                    <a:pt x="1213053" y="34487"/>
                    <a:pt x="1213053" y="77029"/>
                  </a:cubicBezTo>
                  <a:lnTo>
                    <a:pt x="1213053" y="693259"/>
                  </a:lnTo>
                  <a:cubicBezTo>
                    <a:pt x="1213053" y="735801"/>
                    <a:pt x="1178566" y="770288"/>
                    <a:pt x="1136024" y="770288"/>
                  </a:cubicBezTo>
                  <a:lnTo>
                    <a:pt x="77029" y="770288"/>
                  </a:lnTo>
                  <a:cubicBezTo>
                    <a:pt x="34487" y="770288"/>
                    <a:pt x="0" y="735801"/>
                    <a:pt x="0" y="693259"/>
                  </a:cubicBezTo>
                  <a:lnTo>
                    <a:pt x="0" y="77029"/>
                  </a:lnTo>
                  <a:close/>
                </a:path>
              </a:pathLst>
            </a:custGeom>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4951" tIns="94951" rIns="94951" bIns="94951" numCol="1" spcCol="1270" anchor="ctr" anchorCtr="0">
              <a:noAutofit/>
            </a:bodyPr>
            <a:lstStyle/>
            <a:p>
              <a:pPr marL="0" marR="0" lvl="0" indent="0" algn="ctr" defTabSz="844550" rtl="0" eaLnBrk="1" fontAlgn="auto" latinLnBrk="0" hangingPunct="1">
                <a:lnSpc>
                  <a:spcPct val="90000"/>
                </a:lnSpc>
                <a:spcBef>
                  <a:spcPct val="0"/>
                </a:spcBef>
                <a:spcAft>
                  <a:spcPct val="35000"/>
                </a:spcAft>
                <a:buClrTx/>
                <a:buSzTx/>
                <a:buFontTx/>
                <a:buNone/>
                <a:defRPr/>
              </a:pPr>
              <a:r>
                <a:rPr kumimoji="0" lang="zh-CN" altLang="en-US" sz="1900" b="0" i="0" u="none" strike="noStrike" kern="1200" cap="none" spc="0" normalizeH="0" baseline="0" noProof="0" dirty="0" smtClean="0">
                  <a:ln>
                    <a:noFill/>
                  </a:ln>
                  <a:solidFill>
                    <a:prstClr val="black">
                      <a:hueOff val="0"/>
                      <a:satOff val="0"/>
                      <a:lumOff val="0"/>
                      <a:alphaOff val="0"/>
                    </a:prstClr>
                  </a:solidFill>
                  <a:effectLst/>
                  <a:uLnTx/>
                  <a:uFillTx/>
                  <a:latin typeface="DFKai-SB" panose="03000509000000000000" pitchFamily="65" charset="-120"/>
                  <a:ea typeface="DFKai-SB" panose="03000509000000000000" pitchFamily="65" charset="-120"/>
                  <a:cs typeface="+mn-cs"/>
                </a:rPr>
                <a:t>公共</a:t>
              </a:r>
              <a:r>
                <a:rPr kumimoji="0" lang="zh-CN" altLang="en-US" sz="1900" b="0" i="0" u="none" strike="noStrike" kern="1200" cap="none" spc="0" normalizeH="0" baseline="0" noProof="0" dirty="0" smtClean="0">
                  <a:ln>
                    <a:noFill/>
                  </a:ln>
                  <a:solidFill>
                    <a:schemeClr val="tx1"/>
                  </a:solidFill>
                  <a:effectLst/>
                  <a:uLnTx/>
                  <a:uFillTx/>
                  <a:latin typeface="DFKai-SB" panose="03000509000000000000" pitchFamily="65" charset="-120"/>
                  <a:ea typeface="DFKai-SB" panose="03000509000000000000" pitchFamily="65" charset="-120"/>
                  <a:cs typeface="+mn-cs"/>
                </a:rPr>
                <a:t>服務</a:t>
              </a:r>
              <a:r>
                <a:rPr kumimoji="0" lang="en-US" altLang="zh-CN" sz="1900" b="0" i="0" u="none" strike="noStrike" kern="1200" cap="none" spc="0" normalizeH="0" baseline="0" noProof="0" dirty="0" smtClean="0">
                  <a:ln>
                    <a:noFill/>
                  </a:ln>
                  <a:solidFill>
                    <a:schemeClr val="tx1"/>
                  </a:solidFill>
                  <a:effectLst/>
                  <a:uLnTx/>
                  <a:uFillTx/>
                  <a:latin typeface="DFKai-SB" panose="03000509000000000000" pitchFamily="65" charset="-120"/>
                  <a:ea typeface="DFKai-SB" panose="03000509000000000000" pitchFamily="65" charset="-120"/>
                  <a:cs typeface="+mn-cs"/>
                </a:rPr>
                <a:t/>
              </a:r>
              <a:br>
                <a:rPr kumimoji="0" lang="en-US" altLang="zh-CN" sz="1900" b="0" i="0" u="none" strike="noStrike" kern="1200" cap="none" spc="0" normalizeH="0" baseline="0" noProof="0" dirty="0" smtClean="0">
                  <a:ln>
                    <a:noFill/>
                  </a:ln>
                  <a:solidFill>
                    <a:schemeClr val="tx1"/>
                  </a:solidFill>
                  <a:effectLst/>
                  <a:uLnTx/>
                  <a:uFillTx/>
                  <a:latin typeface="DFKai-SB" panose="03000509000000000000" pitchFamily="65" charset="-120"/>
                  <a:ea typeface="DFKai-SB" panose="03000509000000000000" pitchFamily="65" charset="-120"/>
                  <a:cs typeface="+mn-cs"/>
                </a:rPr>
              </a:br>
              <a:r>
                <a:rPr kumimoji="0" lang="zh-TW" altLang="en-US" sz="1900" b="0" i="0" u="none" strike="noStrike" kern="1200" cap="none" spc="0" normalizeH="0" baseline="0" noProof="0" dirty="0" smtClean="0">
                  <a:ln>
                    <a:noFill/>
                  </a:ln>
                  <a:solidFill>
                    <a:schemeClr val="tx1"/>
                  </a:solidFill>
                  <a:effectLst/>
                  <a:uLnTx/>
                  <a:uFillTx/>
                  <a:latin typeface="DFKai-SB" panose="03000509000000000000" pitchFamily="65" charset="-120"/>
                  <a:ea typeface="DFKai-SB" panose="03000509000000000000" pitchFamily="65" charset="-120"/>
                  <a:cs typeface="+mn-cs"/>
                </a:rPr>
                <a:t>及教育</a:t>
              </a:r>
              <a:endParaRPr kumimoji="0" lang="zh-CN" altLang="en-US" sz="1900" b="0" i="0" u="none" strike="noStrike" kern="1200" cap="none" spc="0" normalizeH="0" baseline="0" noProof="0" dirty="0">
                <a:ln>
                  <a:noFill/>
                </a:ln>
                <a:solidFill>
                  <a:schemeClr val="tx1"/>
                </a:solidFill>
                <a:effectLst/>
                <a:uLnTx/>
                <a:uFillTx/>
                <a:latin typeface="DFKai-SB" panose="03000509000000000000" pitchFamily="65" charset="-120"/>
                <a:ea typeface="DFKai-SB" panose="03000509000000000000" pitchFamily="65" charset="-120"/>
                <a:cs typeface="+mn-cs"/>
              </a:endParaRPr>
            </a:p>
          </p:txBody>
        </p:sp>
        <p:sp>
          <p:nvSpPr>
            <p:cNvPr id="33" name="矩形: 圆角 32"/>
            <p:cNvSpPr/>
            <p:nvPr/>
          </p:nvSpPr>
          <p:spPr>
            <a:xfrm>
              <a:off x="9914393" y="4837410"/>
              <a:ext cx="1213053" cy="770288"/>
            </a:xfrm>
            <a:prstGeom prst="roundRect">
              <a:avLst>
                <a:gd name="adj" fmla="val 10000"/>
              </a:avLst>
            </a:prstGeom>
            <a:solidFill>
              <a:srgbClr val="FFC000"/>
            </a:solid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34" name="任意多边形: 形状 33"/>
            <p:cNvSpPr/>
            <p:nvPr/>
          </p:nvSpPr>
          <p:spPr>
            <a:xfrm>
              <a:off x="10049177" y="4965455"/>
              <a:ext cx="1213053" cy="770288"/>
            </a:xfrm>
            <a:custGeom>
              <a:avLst/>
              <a:gdLst>
                <a:gd name="connsiteX0" fmla="*/ 0 w 1213053"/>
                <a:gd name="connsiteY0" fmla="*/ 77029 h 770288"/>
                <a:gd name="connsiteX1" fmla="*/ 77029 w 1213053"/>
                <a:gd name="connsiteY1" fmla="*/ 0 h 770288"/>
                <a:gd name="connsiteX2" fmla="*/ 1136024 w 1213053"/>
                <a:gd name="connsiteY2" fmla="*/ 0 h 770288"/>
                <a:gd name="connsiteX3" fmla="*/ 1213053 w 1213053"/>
                <a:gd name="connsiteY3" fmla="*/ 77029 h 770288"/>
                <a:gd name="connsiteX4" fmla="*/ 1213053 w 1213053"/>
                <a:gd name="connsiteY4" fmla="*/ 693259 h 770288"/>
                <a:gd name="connsiteX5" fmla="*/ 1136024 w 1213053"/>
                <a:gd name="connsiteY5" fmla="*/ 770288 h 770288"/>
                <a:gd name="connsiteX6" fmla="*/ 77029 w 1213053"/>
                <a:gd name="connsiteY6" fmla="*/ 770288 h 770288"/>
                <a:gd name="connsiteX7" fmla="*/ 0 w 1213053"/>
                <a:gd name="connsiteY7" fmla="*/ 693259 h 770288"/>
                <a:gd name="connsiteX8" fmla="*/ 0 w 1213053"/>
                <a:gd name="connsiteY8" fmla="*/ 77029 h 770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3053" h="770288">
                  <a:moveTo>
                    <a:pt x="0" y="77029"/>
                  </a:moveTo>
                  <a:cubicBezTo>
                    <a:pt x="0" y="34487"/>
                    <a:pt x="34487" y="0"/>
                    <a:pt x="77029" y="0"/>
                  </a:cubicBezTo>
                  <a:lnTo>
                    <a:pt x="1136024" y="0"/>
                  </a:lnTo>
                  <a:cubicBezTo>
                    <a:pt x="1178566" y="0"/>
                    <a:pt x="1213053" y="34487"/>
                    <a:pt x="1213053" y="77029"/>
                  </a:cubicBezTo>
                  <a:lnTo>
                    <a:pt x="1213053" y="693259"/>
                  </a:lnTo>
                  <a:cubicBezTo>
                    <a:pt x="1213053" y="735801"/>
                    <a:pt x="1178566" y="770288"/>
                    <a:pt x="1136024" y="770288"/>
                  </a:cubicBezTo>
                  <a:lnTo>
                    <a:pt x="77029" y="770288"/>
                  </a:lnTo>
                  <a:cubicBezTo>
                    <a:pt x="34487" y="770288"/>
                    <a:pt x="0" y="735801"/>
                    <a:pt x="0" y="693259"/>
                  </a:cubicBezTo>
                  <a:lnTo>
                    <a:pt x="0" y="77029"/>
                  </a:lnTo>
                  <a:close/>
                </a:path>
              </a:pathLst>
            </a:custGeom>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4951" tIns="94951" rIns="94951" bIns="94951" numCol="1" spcCol="1270" anchor="ctr" anchorCtr="0">
              <a:noAutofit/>
            </a:bodyPr>
            <a:lstStyle/>
            <a:p>
              <a:pPr marL="0" marR="0" lvl="0" indent="0" algn="ctr" defTabSz="844550" rtl="0" eaLnBrk="1" fontAlgn="auto" latinLnBrk="0" hangingPunct="1">
                <a:lnSpc>
                  <a:spcPct val="90000"/>
                </a:lnSpc>
                <a:spcBef>
                  <a:spcPct val="0"/>
                </a:spcBef>
                <a:spcAft>
                  <a:spcPct val="35000"/>
                </a:spcAft>
                <a:buClrTx/>
                <a:buSzTx/>
                <a:buFontTx/>
                <a:buNone/>
                <a:defRPr/>
              </a:pPr>
              <a:r>
                <a:rPr kumimoji="0" lang="zh-CN" altLang="en-US" sz="1900" b="0" i="0" u="none" strike="noStrike" kern="1200" cap="none" spc="0" normalizeH="0" baseline="0" noProof="0" dirty="0">
                  <a:ln>
                    <a:noFill/>
                  </a:ln>
                  <a:solidFill>
                    <a:prstClr val="black">
                      <a:hueOff val="0"/>
                      <a:satOff val="0"/>
                      <a:lumOff val="0"/>
                      <a:alphaOff val="0"/>
                    </a:prstClr>
                  </a:solidFill>
                  <a:effectLst/>
                  <a:uLnTx/>
                  <a:uFillTx/>
                  <a:latin typeface="DFKai-SB" panose="03000509000000000000" pitchFamily="65" charset="-120"/>
                  <a:ea typeface="DFKai-SB" panose="03000509000000000000" pitchFamily="65" charset="-120"/>
                  <a:cs typeface="+mn-cs"/>
                </a:rPr>
                <a:t>推動</a:t>
              </a:r>
              <a:r>
                <a:rPr kumimoji="0" lang="zh-CN" altLang="en-US" sz="1900" b="0" i="0" u="none" strike="noStrike" kern="1200" cap="none" spc="0" normalizeH="0" baseline="0" noProof="0" dirty="0" smtClean="0">
                  <a:ln>
                    <a:noFill/>
                  </a:ln>
                  <a:solidFill>
                    <a:prstClr val="black">
                      <a:hueOff val="0"/>
                      <a:satOff val="0"/>
                      <a:lumOff val="0"/>
                      <a:alphaOff val="0"/>
                    </a:prstClr>
                  </a:solidFill>
                  <a:effectLst/>
                  <a:uLnTx/>
                  <a:uFillTx/>
                  <a:latin typeface="DFKai-SB" panose="03000509000000000000" pitchFamily="65" charset="-120"/>
                  <a:ea typeface="DFKai-SB" panose="03000509000000000000" pitchFamily="65" charset="-120"/>
                  <a:cs typeface="+mn-cs"/>
                </a:rPr>
                <a:t>合作</a:t>
              </a:r>
              <a:r>
                <a:rPr kumimoji="0" lang="zh-TW" altLang="en-US" sz="1900" b="0" i="0" u="none" strike="noStrike" kern="1200" cap="none" spc="0" normalizeH="0" baseline="0" noProof="0" dirty="0" smtClean="0">
                  <a:ln>
                    <a:noFill/>
                  </a:ln>
                  <a:solidFill>
                    <a:schemeClr val="tx1"/>
                  </a:solidFill>
                  <a:effectLst/>
                  <a:uLnTx/>
                  <a:uFillTx/>
                  <a:latin typeface="DFKai-SB" panose="03000509000000000000" pitchFamily="65" charset="-120"/>
                  <a:ea typeface="DFKai-SB" panose="03000509000000000000" pitchFamily="65" charset="-120"/>
                  <a:cs typeface="+mn-cs"/>
                </a:rPr>
                <a:t>及科研</a:t>
              </a:r>
              <a:endParaRPr kumimoji="0" lang="zh-CN" altLang="en-US" sz="1900" b="0" i="0" u="none" strike="noStrike" kern="1200" cap="none" spc="0" normalizeH="0" baseline="0" noProof="0" dirty="0">
                <a:ln>
                  <a:noFill/>
                </a:ln>
                <a:solidFill>
                  <a:schemeClr val="tx1"/>
                </a:solidFill>
                <a:effectLst/>
                <a:uLnTx/>
                <a:uFillTx/>
                <a:latin typeface="DFKai-SB" panose="03000509000000000000" pitchFamily="65" charset="-120"/>
                <a:ea typeface="DFKai-SB" panose="03000509000000000000" pitchFamily="65" charset="-120"/>
                <a:cs typeface="+mn-cs"/>
              </a:endParaRPr>
            </a:p>
          </p:txBody>
        </p:sp>
      </p:grpSp>
      <p:sp>
        <p:nvSpPr>
          <p:cNvPr id="12" name="任意多边形: 形状 11"/>
          <p:cNvSpPr/>
          <p:nvPr/>
        </p:nvSpPr>
        <p:spPr>
          <a:xfrm>
            <a:off x="2584045" y="245057"/>
            <a:ext cx="6991459" cy="6180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lvl="0" algn="ctr">
              <a:lnSpc>
                <a:spcPct val="90000"/>
              </a:lnSpc>
              <a:spcAft>
                <a:spcPct val="35000"/>
              </a:spcAft>
              <a:defRPr/>
            </a:pPr>
            <a:r>
              <a:rPr lang="zh-TW" altLang="en-US" sz="4000" b="1" dirty="0">
                <a:solidFill>
                  <a:srgbClr val="FFFFFF"/>
                </a:solidFill>
                <a:latin typeface="DFKai-SB" panose="03000509000000000000" pitchFamily="65" charset="-120"/>
                <a:ea typeface="DFKai-SB" panose="03000509000000000000" pitchFamily="65" charset="-120"/>
              </a:rPr>
              <a:t>國家的環境保育實踐經驗</a:t>
            </a:r>
          </a:p>
        </p:txBody>
      </p:sp>
      <p:sp>
        <p:nvSpPr>
          <p:cNvPr id="2" name="文字方塊 1"/>
          <p:cNvSpPr txBox="1"/>
          <p:nvPr/>
        </p:nvSpPr>
        <p:spPr>
          <a:xfrm>
            <a:off x="1784815" y="6302702"/>
            <a:ext cx="6778643" cy="523220"/>
          </a:xfrm>
          <a:prstGeom prst="rect">
            <a:avLst/>
          </a:prstGeom>
          <a:noFill/>
        </p:spPr>
        <p:txBody>
          <a:bodyPr wrap="square" rtlCol="0">
            <a:spAutoFit/>
          </a:bodyPr>
          <a:lstStyle/>
          <a:p>
            <a:r>
              <a:rPr lang="zh-TW" altLang="en-US" sz="1400" dirty="0" smtClean="0">
                <a:latin typeface="標楷體" panose="03000509000000000000" pitchFamily="65" charset="-120"/>
                <a:ea typeface="標楷體" panose="03000509000000000000" pitchFamily="65" charset="-120"/>
              </a:rPr>
              <a:t>延伸參考資料</a:t>
            </a:r>
            <a:r>
              <a:rPr lang="en-US" altLang="zh-TW" sz="1400" dirty="0" smtClean="0">
                <a:latin typeface="標楷體" panose="03000509000000000000" pitchFamily="65" charset="-120"/>
                <a:ea typeface="標楷體" panose="03000509000000000000" pitchFamily="65" charset="-120"/>
              </a:rPr>
              <a:t>: </a:t>
            </a:r>
            <a:r>
              <a:rPr lang="zh-TW" altLang="en-US" sz="1400" dirty="0" smtClean="0">
                <a:latin typeface="標楷體" panose="03000509000000000000" pitchFamily="65" charset="-120"/>
                <a:ea typeface="標楷體" panose="03000509000000000000" pitchFamily="65" charset="-120"/>
              </a:rPr>
              <a:t>國務院關於加快</a:t>
            </a:r>
            <a:r>
              <a:rPr lang="zh-CN" altLang="en-US" sz="1400" dirty="0" smtClean="0">
                <a:latin typeface="標楷體" panose="03000509000000000000" pitchFamily="65" charset="-120"/>
                <a:ea typeface="標楷體" panose="03000509000000000000" pitchFamily="65" charset="-120"/>
              </a:rPr>
              <a:t>建立健全</a:t>
            </a:r>
            <a:r>
              <a:rPr lang="zh-TW" altLang="en-US" sz="1400" dirty="0" smtClean="0">
                <a:latin typeface="標楷體" panose="03000509000000000000" pitchFamily="65" charset="-120"/>
                <a:ea typeface="標楷體" panose="03000509000000000000" pitchFamily="65" charset="-120"/>
              </a:rPr>
              <a:t>綠</a:t>
            </a:r>
            <a:r>
              <a:rPr lang="zh-CN" altLang="en-US" sz="1400" dirty="0" smtClean="0">
                <a:latin typeface="標楷體" panose="03000509000000000000" pitchFamily="65" charset="-120"/>
                <a:ea typeface="標楷體" panose="03000509000000000000" pitchFamily="65" charset="-120"/>
              </a:rPr>
              <a:t>色</a:t>
            </a:r>
            <a:r>
              <a:rPr lang="zh-CN" altLang="en-US" sz="1400" dirty="0">
                <a:latin typeface="標楷體" panose="03000509000000000000" pitchFamily="65" charset="-120"/>
                <a:ea typeface="標楷體" panose="03000509000000000000" pitchFamily="65" charset="-120"/>
              </a:rPr>
              <a:t>低碳</a:t>
            </a:r>
            <a:r>
              <a:rPr lang="zh-CN" altLang="en-US" sz="1400" dirty="0" smtClean="0">
                <a:latin typeface="標楷體" panose="03000509000000000000" pitchFamily="65" charset="-120"/>
                <a:ea typeface="標楷體" panose="03000509000000000000" pitchFamily="65" charset="-120"/>
              </a:rPr>
              <a:t>循</a:t>
            </a:r>
            <a:r>
              <a:rPr lang="zh-TW" altLang="en-US" sz="1400" dirty="0" smtClean="0">
                <a:latin typeface="標楷體" panose="03000509000000000000" pitchFamily="65" charset="-120"/>
                <a:ea typeface="標楷體" panose="03000509000000000000" pitchFamily="65" charset="-120"/>
              </a:rPr>
              <a:t>環發</a:t>
            </a:r>
            <a:r>
              <a:rPr lang="zh-CN" altLang="en-US" sz="1400" dirty="0" smtClean="0">
                <a:latin typeface="標楷體" panose="03000509000000000000" pitchFamily="65" charset="-120"/>
                <a:ea typeface="標楷體" panose="03000509000000000000" pitchFamily="65" charset="-120"/>
              </a:rPr>
              <a:t>展</a:t>
            </a:r>
            <a:r>
              <a:rPr lang="zh-TW" altLang="en-US" sz="1400" dirty="0" smtClean="0">
                <a:latin typeface="標楷體" panose="03000509000000000000" pitchFamily="65" charset="-120"/>
                <a:ea typeface="標楷體" panose="03000509000000000000" pitchFamily="65" charset="-120"/>
              </a:rPr>
              <a:t>經濟體系的指導意見 </a:t>
            </a:r>
            <a:r>
              <a:rPr lang="en-US" altLang="zh-TW" sz="1400" dirty="0" smtClean="0">
                <a:latin typeface="標楷體" panose="03000509000000000000" pitchFamily="65" charset="-120"/>
                <a:ea typeface="標楷體" panose="03000509000000000000" pitchFamily="65" charset="-120"/>
              </a:rPr>
              <a:t/>
            </a:r>
            <a:br>
              <a:rPr lang="en-US" altLang="zh-TW" sz="1400" dirty="0" smtClean="0">
                <a:latin typeface="標楷體" panose="03000509000000000000" pitchFamily="65" charset="-120"/>
                <a:ea typeface="標楷體" panose="03000509000000000000" pitchFamily="65" charset="-120"/>
              </a:rPr>
            </a:br>
            <a:r>
              <a:rPr lang="en-US" altLang="zh-TW" sz="1400" dirty="0" smtClean="0">
                <a:latin typeface="標楷體" panose="03000509000000000000" pitchFamily="65" charset="-120"/>
                <a:ea typeface="標楷體" panose="03000509000000000000" pitchFamily="65" charset="-120"/>
              </a:rPr>
              <a:t>                (</a:t>
            </a:r>
            <a:r>
              <a:rPr lang="en-US" altLang="zh-TW" sz="1400" dirty="0" smtClean="0">
                <a:latin typeface="Times New Roman" panose="02020603050405020304" pitchFamily="18" charset="0"/>
                <a:ea typeface="標楷體" panose="03000509000000000000" pitchFamily="65" charset="-120"/>
                <a:cs typeface="Times New Roman" panose="02020603050405020304" pitchFamily="18" charset="0"/>
              </a:rPr>
              <a:t>http</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://www.gov.cn/zhengce/content/2021-02/22/content_5588274.htm</a:t>
            </a:r>
            <a:r>
              <a:rPr lang="en-US" altLang="zh-TW" sz="1400" dirty="0">
                <a:latin typeface="標楷體" panose="03000509000000000000" pitchFamily="65" charset="-120"/>
                <a:ea typeface="標楷體" panose="03000509000000000000" pitchFamily="65" charset="-120"/>
              </a:rPr>
              <a:t>)</a:t>
            </a:r>
            <a:endParaRPr lang="zh-HK" altLang="en-US" sz="1400"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59793493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510163" y="1532578"/>
            <a:ext cx="10979669" cy="954107"/>
          </a:xfrm>
          <a:prstGeom prst="rect">
            <a:avLst/>
          </a:prstGeom>
          <a:noFill/>
          <a:ln w="38100">
            <a:solidFill>
              <a:srgbClr val="FF0000"/>
            </a:solidFill>
          </a:ln>
        </p:spPr>
        <p:txBody>
          <a:bodyPr wrap="square" rtlCol="0" anchor="t">
            <a:spAutoFit/>
          </a:bodyPr>
          <a:lstStyle/>
          <a:p>
            <a:pPr marL="0" marR="0" lvl="0" indent="0" algn="l" defTabSz="914400" rtl="0" eaLnBrk="1" fontAlgn="auto" latinLnBrk="0" hangingPunct="1">
              <a:spcBef>
                <a:spcPts val="0"/>
              </a:spcBef>
              <a:spcAft>
                <a:spcPts val="0"/>
              </a:spcAft>
              <a:buClr>
                <a:srgbClr val="FF0000"/>
              </a:buClr>
              <a:buSzTx/>
              <a:buFont typeface="Arial" panose="020B0604020202020204" pitchFamily="34" charset="0"/>
              <a:buNone/>
              <a:defRPr/>
            </a:pPr>
            <a:r>
              <a:rPr kumimoji="0" lang="zh-CN" altLang="en-US" sz="28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mn-cs"/>
                <a:sym typeface="+mn-ea"/>
              </a:rPr>
              <a:t>國</a:t>
            </a:r>
            <a:r>
              <a:rPr kumimoji="0" lang="zh-TW" altLang="en-US" sz="28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mn-cs"/>
                <a:sym typeface="+mn-ea"/>
              </a:rPr>
              <a:t>家</a:t>
            </a:r>
            <a:r>
              <a:rPr kumimoji="0" lang="zh-CN" altLang="en-US" sz="28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mn-cs"/>
                <a:sym typeface="+mn-ea"/>
              </a:rPr>
              <a:t>高度</a:t>
            </a:r>
            <a:r>
              <a:rPr kumimoji="0" lang="zh-CN" altLang="en-US" sz="28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sym typeface="+mn-ea"/>
              </a:rPr>
              <a:t>重視環境立法工作，從法律、行政法規和部門規章三個層面構建嚴密的環境保育</a:t>
            </a:r>
            <a:r>
              <a:rPr kumimoji="0" lang="zh-CN" altLang="en-US" sz="28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mn-cs"/>
                <a:sym typeface="+mn-ea"/>
              </a:rPr>
              <a:t>法制。</a:t>
            </a:r>
            <a:endParaRPr kumimoji="0" lang="zh-CN" altLang="en-US" sz="2800" b="0" i="0" u="none" strike="noStrike" kern="1200" cap="none" spc="0" normalizeH="0" baseline="0" noProof="0" dirty="0">
              <a:ln>
                <a:noFill/>
              </a:ln>
              <a:solidFill>
                <a:srgbClr val="FF0000"/>
              </a:solidFill>
              <a:effectLst/>
              <a:uLnTx/>
              <a:uFillTx/>
              <a:latin typeface="DFKai-SB" panose="03000509000000000000" pitchFamily="65" charset="-120"/>
              <a:ea typeface="DFKai-SB" panose="03000509000000000000" pitchFamily="65" charset="-120"/>
              <a:cs typeface="+mn-cs"/>
              <a:sym typeface="+mn-ea"/>
            </a:endParaRPr>
          </a:p>
        </p:txBody>
      </p:sp>
      <p:sp>
        <p:nvSpPr>
          <p:cNvPr id="28" name="标题 1"/>
          <p:cNvSpPr txBox="1">
            <a:spLocks noChangeArrowheads="1"/>
          </p:cNvSpPr>
          <p:nvPr/>
        </p:nvSpPr>
        <p:spPr bwMode="auto">
          <a:xfrm>
            <a:off x="3018211" y="972681"/>
            <a:ext cx="6387580" cy="5159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defRPr/>
            </a:pPr>
            <a:r>
              <a:rPr lang="zh-TW" altLang="en-US" sz="2800" b="1" noProof="0" dirty="0" smtClean="0">
                <a:latin typeface="DFKai-SB" panose="03000509000000000000" pitchFamily="65" charset="-120"/>
                <a:ea typeface="DFKai-SB" panose="03000509000000000000" pitchFamily="65" charset="-120"/>
                <a:sym typeface="+mn-ea"/>
              </a:rPr>
              <a:t>以</a:t>
            </a:r>
            <a:r>
              <a:rPr lang="zh-TW" altLang="en-US" sz="2800" b="1" dirty="0" smtClean="0">
                <a:latin typeface="DFKai-SB" panose="03000509000000000000" pitchFamily="65" charset="-120"/>
                <a:ea typeface="DFKai-SB" panose="03000509000000000000" pitchFamily="65" charset="-120"/>
                <a:sym typeface="+mn-ea"/>
              </a:rPr>
              <a:t>立法及</a:t>
            </a:r>
            <a:r>
              <a:rPr lang="zh-TW" altLang="en-US" sz="2800" b="1" noProof="0" dirty="0" smtClean="0">
                <a:latin typeface="DFKai-SB" panose="03000509000000000000" pitchFamily="65" charset="-120"/>
                <a:ea typeface="DFKai-SB" panose="03000509000000000000" pitchFamily="65" charset="-120"/>
                <a:sym typeface="+mn-ea"/>
              </a:rPr>
              <a:t>行政方式改善環境及生態系統</a:t>
            </a:r>
            <a:endParaRPr kumimoji="0" lang="zh-CN" altLang="en-US" sz="2800" b="1" i="0" u="none" strike="sngStrike" kern="1200" cap="none" spc="0" normalizeH="0" baseline="0" noProof="0" dirty="0">
              <a:ln>
                <a:noFill/>
              </a:ln>
              <a:effectLst/>
              <a:uLnTx/>
              <a:uFillTx/>
              <a:latin typeface="DFKai-SB" panose="03000509000000000000" pitchFamily="65" charset="-120"/>
              <a:ea typeface="DFKai-SB" panose="03000509000000000000" pitchFamily="65" charset="-120"/>
            </a:endParaRPr>
          </a:p>
        </p:txBody>
      </p:sp>
      <p:grpSp>
        <p:nvGrpSpPr>
          <p:cNvPr id="29" name="组合 28"/>
          <p:cNvGrpSpPr/>
          <p:nvPr/>
        </p:nvGrpSpPr>
        <p:grpSpPr>
          <a:xfrm>
            <a:off x="944444" y="2648820"/>
            <a:ext cx="10111105" cy="2941955"/>
            <a:chOff x="870067" y="3091034"/>
            <a:chExt cx="7984560" cy="2236828"/>
          </a:xfrm>
        </p:grpSpPr>
        <p:sp>
          <p:nvSpPr>
            <p:cNvPr id="30" name="AutoShape 17"/>
            <p:cNvSpPr/>
            <p:nvPr/>
          </p:nvSpPr>
          <p:spPr>
            <a:xfrm>
              <a:off x="870067" y="3577896"/>
              <a:ext cx="2576368" cy="1749966"/>
            </a:xfrm>
            <a:prstGeom prst="roundRect">
              <a:avLst>
                <a:gd name="adj" fmla="val 7936"/>
              </a:avLst>
            </a:prstGeom>
            <a:solidFill>
              <a:srgbClr val="139AFF">
                <a:alpha val="10196"/>
              </a:srgbClr>
            </a:solidFill>
            <a:ln w="19050" cap="rnd" cmpd="sng">
              <a:solidFill>
                <a:schemeClr val="tx1"/>
              </a:solidFill>
              <a:prstDash val="sysDot"/>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Microsoft JhengHei" panose="020B0604030504040204" pitchFamily="34" charset="-120"/>
                <a:ea typeface="Microsoft JhengHei" panose="020B0604030504040204" pitchFamily="34" charset="-120"/>
                <a:cs typeface="+mn-cs"/>
              </a:endParaRPr>
            </a:p>
          </p:txBody>
        </p:sp>
        <p:sp>
          <p:nvSpPr>
            <p:cNvPr id="31" name="AutoShape 17"/>
            <p:cNvSpPr/>
            <p:nvPr/>
          </p:nvSpPr>
          <p:spPr>
            <a:xfrm>
              <a:off x="3574163" y="3577896"/>
              <a:ext cx="2576368" cy="1749966"/>
            </a:xfrm>
            <a:prstGeom prst="roundRect">
              <a:avLst>
                <a:gd name="adj" fmla="val 7936"/>
              </a:avLst>
            </a:prstGeom>
            <a:solidFill>
              <a:srgbClr val="FF0000">
                <a:alpha val="10196"/>
              </a:srgbClr>
            </a:solidFill>
            <a:ln w="19050" cap="rnd" cmpd="sng">
              <a:solidFill>
                <a:schemeClr val="tx1"/>
              </a:solidFill>
              <a:prstDash val="sysDot"/>
              <a:headEnd type="none" w="med" len="med"/>
              <a:tailEnd type="none" w="med" len="med"/>
            </a:ln>
          </p:spPr>
          <p: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endParaRPr kumimoji="0" lang="zh-CN" altLang="en-US" sz="1800" b="0" i="0" u="none" strike="noStrike" kern="1200" cap="none" spc="0" normalizeH="0" baseline="0" noProof="0" dirty="0">
                <a:ln>
                  <a:noFill/>
                </a:ln>
                <a:solidFill>
                  <a:srgbClr val="000000"/>
                </a:solidFill>
                <a:effectLst/>
                <a:uLnTx/>
                <a:uFillTx/>
                <a:latin typeface="Microsoft JhengHei" panose="020B0604030504040204" pitchFamily="34" charset="-120"/>
                <a:ea typeface="Microsoft JhengHei" panose="020B0604030504040204" pitchFamily="34" charset="-120"/>
                <a:cs typeface="+mn-cs"/>
              </a:endParaRPr>
            </a:p>
          </p:txBody>
        </p:sp>
        <p:sp>
          <p:nvSpPr>
            <p:cNvPr id="33" name="AutoShape 17"/>
            <p:cNvSpPr/>
            <p:nvPr/>
          </p:nvSpPr>
          <p:spPr>
            <a:xfrm>
              <a:off x="6278259" y="3577896"/>
              <a:ext cx="2576368" cy="1749966"/>
            </a:xfrm>
            <a:prstGeom prst="roundRect">
              <a:avLst>
                <a:gd name="adj" fmla="val 7936"/>
              </a:avLst>
            </a:prstGeom>
            <a:solidFill>
              <a:srgbClr val="FFC000">
                <a:alpha val="10196"/>
              </a:srgbClr>
            </a:solidFill>
            <a:ln w="19050" cap="rnd" cmpd="sng">
              <a:solidFill>
                <a:schemeClr val="tx1"/>
              </a:solidFill>
              <a:prstDash val="sysDot"/>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Microsoft JhengHei" panose="020B0604030504040204" pitchFamily="34" charset="-120"/>
                <a:ea typeface="Microsoft JhengHei" panose="020B0604030504040204" pitchFamily="34" charset="-120"/>
                <a:cs typeface="+mn-cs"/>
              </a:endParaRPr>
            </a:p>
          </p:txBody>
        </p:sp>
        <p:sp>
          <p:nvSpPr>
            <p:cNvPr id="34" name="PA_任意多边形 8"/>
            <p:cNvSpPr/>
            <p:nvPr>
              <p:custDataLst>
                <p:tags r:id="rId1"/>
              </p:custDataLst>
            </p:nvPr>
          </p:nvSpPr>
          <p:spPr bwMode="auto">
            <a:xfrm>
              <a:off x="915906" y="3091034"/>
              <a:ext cx="2494618" cy="478503"/>
            </a:xfrm>
            <a:custGeom>
              <a:avLst/>
              <a:gdLst>
                <a:gd name="T0" fmla="*/ 1169 w 1267"/>
                <a:gd name="T1" fmla="*/ 177 h 177"/>
                <a:gd name="T2" fmla="*/ 0 w 1267"/>
                <a:gd name="T3" fmla="*/ 177 h 177"/>
                <a:gd name="T4" fmla="*/ 98 w 1267"/>
                <a:gd name="T5" fmla="*/ 88 h 177"/>
                <a:gd name="T6" fmla="*/ 0 w 1267"/>
                <a:gd name="T7" fmla="*/ 0 h 177"/>
                <a:gd name="T8" fmla="*/ 1169 w 1267"/>
                <a:gd name="T9" fmla="*/ 0 h 177"/>
                <a:gd name="T10" fmla="*/ 1267 w 1267"/>
                <a:gd name="T11" fmla="*/ 88 h 177"/>
                <a:gd name="T12" fmla="*/ 1169 w 1267"/>
                <a:gd name="T13" fmla="*/ 177 h 177"/>
              </a:gdLst>
              <a:ahLst/>
              <a:cxnLst>
                <a:cxn ang="0">
                  <a:pos x="T0" y="T1"/>
                </a:cxn>
                <a:cxn ang="0">
                  <a:pos x="T2" y="T3"/>
                </a:cxn>
                <a:cxn ang="0">
                  <a:pos x="T4" y="T5"/>
                </a:cxn>
                <a:cxn ang="0">
                  <a:pos x="T6" y="T7"/>
                </a:cxn>
                <a:cxn ang="0">
                  <a:pos x="T8" y="T9"/>
                </a:cxn>
                <a:cxn ang="0">
                  <a:pos x="T10" y="T11"/>
                </a:cxn>
                <a:cxn ang="0">
                  <a:pos x="T12" y="T13"/>
                </a:cxn>
              </a:cxnLst>
              <a:rect l="0" t="0" r="r" b="b"/>
              <a:pathLst>
                <a:path w="1267" h="177">
                  <a:moveTo>
                    <a:pt x="1169" y="177"/>
                  </a:moveTo>
                  <a:lnTo>
                    <a:pt x="0" y="177"/>
                  </a:lnTo>
                  <a:lnTo>
                    <a:pt x="98" y="88"/>
                  </a:lnTo>
                  <a:lnTo>
                    <a:pt x="0" y="0"/>
                  </a:lnTo>
                  <a:lnTo>
                    <a:pt x="1169" y="0"/>
                  </a:lnTo>
                  <a:lnTo>
                    <a:pt x="1267" y="88"/>
                  </a:lnTo>
                  <a:lnTo>
                    <a:pt x="1169" y="177"/>
                  </a:lnTo>
                  <a:close/>
                </a:path>
              </a:pathLst>
            </a:custGeom>
            <a:solidFill>
              <a:srgbClr val="1F88DE"/>
            </a:solidFill>
            <a:ln w="25400" cap="flat" cmpd="sng" algn="ctr">
              <a:noFill/>
              <a:prstDash val="solid"/>
            </a:ln>
            <a:effectLst>
              <a:outerShdw blurRad="190500" dist="63500" dir="3300000" algn="tl" rotWithShape="0">
                <a:srgbClr val="333333">
                  <a:alpha val="30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0" cap="none" spc="0" normalizeH="0" baseline="0" noProof="0">
                <a:ln>
                  <a:noFill/>
                </a:ln>
                <a:solidFill>
                  <a:srgbClr val="FFFFFF"/>
                </a:solidFill>
                <a:effectLst/>
                <a:uLnTx/>
                <a:uFillTx/>
                <a:latin typeface="Microsoft JhengHei" panose="020B0604030504040204" pitchFamily="34" charset="-120"/>
                <a:ea typeface="Microsoft JhengHei" panose="020B0604030504040204" pitchFamily="34" charset="-120"/>
                <a:cs typeface="+mn-cs"/>
              </a:endParaRPr>
            </a:p>
          </p:txBody>
        </p:sp>
        <p:sp>
          <p:nvSpPr>
            <p:cNvPr id="35" name="PA_任意多边形 12"/>
            <p:cNvSpPr/>
            <p:nvPr>
              <p:custDataLst>
                <p:tags r:id="rId2"/>
              </p:custDataLst>
            </p:nvPr>
          </p:nvSpPr>
          <p:spPr bwMode="auto">
            <a:xfrm>
              <a:off x="3611786" y="3091034"/>
              <a:ext cx="2496588" cy="478503"/>
            </a:xfrm>
            <a:custGeom>
              <a:avLst/>
              <a:gdLst>
                <a:gd name="T0" fmla="*/ 1170 w 1268"/>
                <a:gd name="T1" fmla="*/ 177 h 177"/>
                <a:gd name="T2" fmla="*/ 0 w 1268"/>
                <a:gd name="T3" fmla="*/ 177 h 177"/>
                <a:gd name="T4" fmla="*/ 99 w 1268"/>
                <a:gd name="T5" fmla="*/ 88 h 177"/>
                <a:gd name="T6" fmla="*/ 0 w 1268"/>
                <a:gd name="T7" fmla="*/ 0 h 177"/>
                <a:gd name="T8" fmla="*/ 1170 w 1268"/>
                <a:gd name="T9" fmla="*/ 0 h 177"/>
                <a:gd name="T10" fmla="*/ 1268 w 1268"/>
                <a:gd name="T11" fmla="*/ 88 h 177"/>
                <a:gd name="T12" fmla="*/ 1170 w 1268"/>
                <a:gd name="T13" fmla="*/ 177 h 177"/>
              </a:gdLst>
              <a:ahLst/>
              <a:cxnLst>
                <a:cxn ang="0">
                  <a:pos x="T0" y="T1"/>
                </a:cxn>
                <a:cxn ang="0">
                  <a:pos x="T2" y="T3"/>
                </a:cxn>
                <a:cxn ang="0">
                  <a:pos x="T4" y="T5"/>
                </a:cxn>
                <a:cxn ang="0">
                  <a:pos x="T6" y="T7"/>
                </a:cxn>
                <a:cxn ang="0">
                  <a:pos x="T8" y="T9"/>
                </a:cxn>
                <a:cxn ang="0">
                  <a:pos x="T10" y="T11"/>
                </a:cxn>
                <a:cxn ang="0">
                  <a:pos x="T12" y="T13"/>
                </a:cxn>
              </a:cxnLst>
              <a:rect l="0" t="0" r="r" b="b"/>
              <a:pathLst>
                <a:path w="1268" h="177">
                  <a:moveTo>
                    <a:pt x="1170" y="177"/>
                  </a:moveTo>
                  <a:lnTo>
                    <a:pt x="0" y="177"/>
                  </a:lnTo>
                  <a:lnTo>
                    <a:pt x="99" y="88"/>
                  </a:lnTo>
                  <a:lnTo>
                    <a:pt x="0" y="0"/>
                  </a:lnTo>
                  <a:lnTo>
                    <a:pt x="1170" y="0"/>
                  </a:lnTo>
                  <a:lnTo>
                    <a:pt x="1268" y="88"/>
                  </a:lnTo>
                  <a:lnTo>
                    <a:pt x="1170" y="177"/>
                  </a:lnTo>
                  <a:close/>
                </a:path>
              </a:pathLst>
            </a:custGeom>
            <a:solidFill>
              <a:srgbClr val="DC4D57"/>
            </a:solidFill>
            <a:ln w="25400" cap="flat" cmpd="sng" algn="ctr">
              <a:noFill/>
              <a:prstDash val="solid"/>
            </a:ln>
            <a:effectLst>
              <a:outerShdw blurRad="190500" dist="63500" dir="3300000" algn="tl" rotWithShape="0">
                <a:srgbClr val="333333">
                  <a:alpha val="30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0" cap="none" spc="0" normalizeH="0" baseline="0" noProof="0">
                <a:ln>
                  <a:noFill/>
                </a:ln>
                <a:solidFill>
                  <a:srgbClr val="FFFFFF"/>
                </a:solidFill>
                <a:effectLst/>
                <a:uLnTx/>
                <a:uFillTx/>
                <a:latin typeface="Microsoft JhengHei" panose="020B0604030504040204" pitchFamily="34" charset="-120"/>
                <a:ea typeface="Microsoft JhengHei" panose="020B0604030504040204" pitchFamily="34" charset="-120"/>
                <a:cs typeface="+mn-cs"/>
              </a:endParaRPr>
            </a:p>
          </p:txBody>
        </p:sp>
        <p:sp>
          <p:nvSpPr>
            <p:cNvPr id="37" name="PA_任意多边形 16"/>
            <p:cNvSpPr/>
            <p:nvPr>
              <p:custDataLst>
                <p:tags r:id="rId3"/>
              </p:custDataLst>
            </p:nvPr>
          </p:nvSpPr>
          <p:spPr bwMode="auto">
            <a:xfrm>
              <a:off x="6309636" y="3091034"/>
              <a:ext cx="2494620" cy="478503"/>
            </a:xfrm>
            <a:custGeom>
              <a:avLst/>
              <a:gdLst>
                <a:gd name="T0" fmla="*/ 1169 w 1267"/>
                <a:gd name="T1" fmla="*/ 177 h 177"/>
                <a:gd name="T2" fmla="*/ 0 w 1267"/>
                <a:gd name="T3" fmla="*/ 177 h 177"/>
                <a:gd name="T4" fmla="*/ 98 w 1267"/>
                <a:gd name="T5" fmla="*/ 88 h 177"/>
                <a:gd name="T6" fmla="*/ 0 w 1267"/>
                <a:gd name="T7" fmla="*/ 0 h 177"/>
                <a:gd name="T8" fmla="*/ 1169 w 1267"/>
                <a:gd name="T9" fmla="*/ 0 h 177"/>
                <a:gd name="T10" fmla="*/ 1267 w 1267"/>
                <a:gd name="T11" fmla="*/ 88 h 177"/>
                <a:gd name="T12" fmla="*/ 1169 w 1267"/>
                <a:gd name="T13" fmla="*/ 177 h 177"/>
              </a:gdLst>
              <a:ahLst/>
              <a:cxnLst>
                <a:cxn ang="0">
                  <a:pos x="T0" y="T1"/>
                </a:cxn>
                <a:cxn ang="0">
                  <a:pos x="T2" y="T3"/>
                </a:cxn>
                <a:cxn ang="0">
                  <a:pos x="T4" y="T5"/>
                </a:cxn>
                <a:cxn ang="0">
                  <a:pos x="T6" y="T7"/>
                </a:cxn>
                <a:cxn ang="0">
                  <a:pos x="T8" y="T9"/>
                </a:cxn>
                <a:cxn ang="0">
                  <a:pos x="T10" y="T11"/>
                </a:cxn>
                <a:cxn ang="0">
                  <a:pos x="T12" y="T13"/>
                </a:cxn>
              </a:cxnLst>
              <a:rect l="0" t="0" r="r" b="b"/>
              <a:pathLst>
                <a:path w="1267" h="177">
                  <a:moveTo>
                    <a:pt x="1169" y="177"/>
                  </a:moveTo>
                  <a:lnTo>
                    <a:pt x="0" y="177"/>
                  </a:lnTo>
                  <a:lnTo>
                    <a:pt x="98" y="88"/>
                  </a:lnTo>
                  <a:lnTo>
                    <a:pt x="0" y="0"/>
                  </a:lnTo>
                  <a:lnTo>
                    <a:pt x="1169" y="0"/>
                  </a:lnTo>
                  <a:lnTo>
                    <a:pt x="1267" y="88"/>
                  </a:lnTo>
                  <a:lnTo>
                    <a:pt x="1169" y="177"/>
                  </a:lnTo>
                  <a:close/>
                </a:path>
              </a:pathLst>
            </a:custGeom>
            <a:solidFill>
              <a:srgbClr val="E69B0A"/>
            </a:solidFill>
            <a:ln w="25400" cap="flat" cmpd="sng" algn="ctr">
              <a:noFill/>
              <a:prstDash val="solid"/>
            </a:ln>
            <a:effectLst>
              <a:outerShdw blurRad="190500" dist="63500" dir="3300000" algn="tl" rotWithShape="0">
                <a:srgbClr val="333333">
                  <a:alpha val="30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0" cap="none" spc="0" normalizeH="0" baseline="0" noProof="0">
                <a:ln>
                  <a:noFill/>
                </a:ln>
                <a:solidFill>
                  <a:srgbClr val="FFFFFF"/>
                </a:solidFill>
                <a:effectLst/>
                <a:uLnTx/>
                <a:uFillTx/>
                <a:latin typeface="Microsoft JhengHei" panose="020B0604030504040204" pitchFamily="34" charset="-120"/>
                <a:ea typeface="Microsoft JhengHei" panose="020B0604030504040204" pitchFamily="34" charset="-120"/>
                <a:cs typeface="+mn-cs"/>
              </a:endParaRPr>
            </a:p>
          </p:txBody>
        </p:sp>
        <p:sp>
          <p:nvSpPr>
            <p:cNvPr id="40" name="PA_淘宝店chenying0907 32"/>
            <p:cNvSpPr>
              <a:spLocks noChangeArrowheads="1"/>
            </p:cNvSpPr>
            <p:nvPr>
              <p:custDataLst>
                <p:tags r:id="rId4"/>
              </p:custDataLst>
            </p:nvPr>
          </p:nvSpPr>
          <p:spPr bwMode="auto">
            <a:xfrm>
              <a:off x="1760247" y="3164085"/>
              <a:ext cx="1167272" cy="294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l" defTabSz="889000" rtl="0" eaLnBrk="1" fontAlgn="auto" latinLnBrk="0" hangingPunct="1">
                <a:lnSpc>
                  <a:spcPct val="90000"/>
                </a:lnSpc>
                <a:spcBef>
                  <a:spcPct val="0"/>
                </a:spcBef>
                <a:spcAft>
                  <a:spcPct val="35000"/>
                </a:spcAft>
                <a:buClrTx/>
                <a:buSzTx/>
                <a:buFontTx/>
                <a:buNone/>
                <a:defRPr/>
              </a:pPr>
              <a:r>
                <a:rPr kumimoji="0" lang="zh-CN" altLang="en-US" sz="2800" b="1" i="0" u="none" strike="noStrike" kern="1200" cap="none" spc="0" normalizeH="0" baseline="0" noProof="0" dirty="0">
                  <a:ln>
                    <a:noFill/>
                  </a:ln>
                  <a:solidFill>
                    <a:srgbClr val="FFFFFF"/>
                  </a:solidFill>
                  <a:effectLst/>
                  <a:uLnTx/>
                  <a:uFillTx/>
                  <a:latin typeface="DFKai-SB" panose="03000509000000000000" pitchFamily="65" charset="-120"/>
                  <a:ea typeface="DFKai-SB" panose="03000509000000000000" pitchFamily="65" charset="-120"/>
                  <a:cs typeface="+mn-ea"/>
                </a:rPr>
                <a:t>法</a:t>
              </a:r>
              <a:r>
                <a:rPr kumimoji="0" lang="en-US" altLang="zh-CN" sz="2800" b="1" i="0" u="none" strike="noStrike" kern="1200" cap="none" spc="0" normalizeH="0" baseline="0" noProof="0" dirty="0">
                  <a:ln>
                    <a:noFill/>
                  </a:ln>
                  <a:solidFill>
                    <a:srgbClr val="FFFFFF"/>
                  </a:solidFill>
                  <a:effectLst/>
                  <a:uLnTx/>
                  <a:uFillTx/>
                  <a:latin typeface="DFKai-SB" panose="03000509000000000000" pitchFamily="65" charset="-120"/>
                  <a:ea typeface="DFKai-SB" panose="03000509000000000000" pitchFamily="65" charset="-120"/>
                  <a:cs typeface="+mn-ea"/>
                </a:rPr>
                <a:t> </a:t>
              </a:r>
              <a:r>
                <a:rPr kumimoji="0" lang="zh-CN" altLang="en-US" sz="2800" b="1" i="0" u="none" strike="noStrike" kern="1200" cap="none" spc="0" normalizeH="0" baseline="0" noProof="0" dirty="0">
                  <a:ln>
                    <a:noFill/>
                  </a:ln>
                  <a:solidFill>
                    <a:srgbClr val="FFFFFF"/>
                  </a:solidFill>
                  <a:effectLst/>
                  <a:uLnTx/>
                  <a:uFillTx/>
                  <a:latin typeface="DFKai-SB" panose="03000509000000000000" pitchFamily="65" charset="-120"/>
                  <a:ea typeface="DFKai-SB" panose="03000509000000000000" pitchFamily="65" charset="-120"/>
                  <a:cs typeface="+mn-ea"/>
                </a:rPr>
                <a:t>律</a:t>
              </a:r>
            </a:p>
          </p:txBody>
        </p:sp>
        <p:sp>
          <p:nvSpPr>
            <p:cNvPr id="41" name="任意多边形: 形状 40"/>
            <p:cNvSpPr/>
            <p:nvPr/>
          </p:nvSpPr>
          <p:spPr>
            <a:xfrm>
              <a:off x="915907" y="3675532"/>
              <a:ext cx="2494616" cy="1500152"/>
            </a:xfrm>
            <a:custGeom>
              <a:avLst/>
              <a:gdLst>
                <a:gd name="connsiteX0" fmla="*/ 0 w 2421561"/>
                <a:gd name="connsiteY0" fmla="*/ 0 h 1749966"/>
                <a:gd name="connsiteX1" fmla="*/ 2421561 w 2421561"/>
                <a:gd name="connsiteY1" fmla="*/ 0 h 1749966"/>
                <a:gd name="connsiteX2" fmla="*/ 2421561 w 2421561"/>
                <a:gd name="connsiteY2" fmla="*/ 1749966 h 1749966"/>
                <a:gd name="connsiteX3" fmla="*/ 0 w 2421561"/>
                <a:gd name="connsiteY3" fmla="*/ 1749966 h 1749966"/>
                <a:gd name="connsiteX4" fmla="*/ 0 w 2421561"/>
                <a:gd name="connsiteY4" fmla="*/ 0 h 17499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1561" h="1749966">
                  <a:moveTo>
                    <a:pt x="0" y="0"/>
                  </a:moveTo>
                  <a:lnTo>
                    <a:pt x="2421561" y="0"/>
                  </a:lnTo>
                  <a:lnTo>
                    <a:pt x="2421561" y="1749966"/>
                  </a:lnTo>
                  <a:lnTo>
                    <a:pt x="0" y="1749966"/>
                  </a:lnTo>
                  <a:lnTo>
                    <a:pt x="0" y="0"/>
                  </a:lnTo>
                  <a:close/>
                </a:path>
              </a:pathLst>
            </a:custGeom>
            <a:ln>
              <a:noFill/>
            </a:ln>
          </p:spPr>
          <p:style>
            <a:lnRef idx="0">
              <a:scrgbClr r="0" g="0" b="0"/>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0800" tIns="50800" rIns="50800" bIns="50800" numCol="1" spcCol="1270" anchor="t" anchorCtr="0">
              <a:noAutofit/>
            </a:bodyPr>
            <a:lstStyle/>
            <a:p>
              <a:pPr lvl="0">
                <a:lnSpc>
                  <a:spcPct val="125000"/>
                </a:lnSpc>
                <a:defRPr/>
              </a:pPr>
              <a:r>
                <a:rPr kumimoji="0" lang="zh-CN" altLang="en-US" sz="2400" b="0" i="0" u="none" strike="noStrike" kern="1200" cap="none" spc="0" normalizeH="0" baseline="0" noProof="0" dirty="0">
                  <a:ln>
                    <a:noFill/>
                  </a:ln>
                  <a:solidFill>
                    <a:prstClr val="black">
                      <a:hueOff val="0"/>
                      <a:satOff val="0"/>
                      <a:lumOff val="0"/>
                      <a:alphaOff val="0"/>
                    </a:prstClr>
                  </a:solidFill>
                  <a:effectLst/>
                  <a:uLnTx/>
                  <a:uFillTx/>
                  <a:latin typeface="DFKai-SB" panose="03000509000000000000" pitchFamily="65" charset="-120"/>
                  <a:ea typeface="DFKai-SB" panose="03000509000000000000" pitchFamily="65" charset="-120"/>
                  <a:sym typeface="+mn-ea"/>
                </a:rPr>
                <a:t>《環境保護法》、《水污染防治法》、《大氣污染防治法》</a:t>
              </a:r>
              <a:r>
                <a:rPr kumimoji="0" lang="zh-CN" altLang="en-US" sz="2400" b="0" i="0" u="none" strike="noStrike" kern="1200" cap="none" spc="0" normalizeH="0" baseline="0" noProof="0" dirty="0" smtClean="0">
                  <a:ln>
                    <a:noFill/>
                  </a:ln>
                  <a:solidFill>
                    <a:prstClr val="black">
                      <a:hueOff val="0"/>
                      <a:satOff val="0"/>
                      <a:lumOff val="0"/>
                      <a:alphaOff val="0"/>
                    </a:prstClr>
                  </a:solidFill>
                  <a:effectLst/>
                  <a:uLnTx/>
                  <a:uFillTx/>
                  <a:latin typeface="DFKai-SB" panose="03000509000000000000" pitchFamily="65" charset="-120"/>
                  <a:ea typeface="DFKai-SB" panose="03000509000000000000" pitchFamily="65" charset="-120"/>
                  <a:sym typeface="+mn-ea"/>
                </a:rPr>
                <a:t>《</a:t>
              </a:r>
              <a:r>
                <a:rPr lang="zh-CN" altLang="en-US" sz="2400" dirty="0">
                  <a:solidFill>
                    <a:prstClr val="black">
                      <a:hueOff val="0"/>
                      <a:satOff val="0"/>
                      <a:lumOff val="0"/>
                      <a:alphaOff val="0"/>
                    </a:prstClr>
                  </a:solidFill>
                  <a:latin typeface="DFKai-SB" panose="03000509000000000000" pitchFamily="65" charset="-120"/>
                  <a:ea typeface="DFKai-SB" panose="03000509000000000000" pitchFamily="65" charset="-120"/>
                  <a:sym typeface="+mn-ea"/>
                </a:rPr>
                <a:t>長江保護法</a:t>
              </a:r>
              <a:r>
                <a:rPr kumimoji="0" lang="zh-CN" altLang="en-US" sz="2400" b="0" i="0" u="none" strike="noStrike" kern="1200" cap="none" spc="0" normalizeH="0" baseline="0" noProof="0" dirty="0" smtClean="0">
                  <a:ln>
                    <a:noFill/>
                  </a:ln>
                  <a:solidFill>
                    <a:prstClr val="black">
                      <a:hueOff val="0"/>
                      <a:satOff val="0"/>
                      <a:lumOff val="0"/>
                      <a:alphaOff val="0"/>
                    </a:prstClr>
                  </a:solidFill>
                  <a:effectLst/>
                  <a:uLnTx/>
                  <a:uFillTx/>
                  <a:latin typeface="DFKai-SB" panose="03000509000000000000" pitchFamily="65" charset="-120"/>
                  <a:ea typeface="DFKai-SB" panose="03000509000000000000" pitchFamily="65" charset="-120"/>
                  <a:sym typeface="+mn-ea"/>
                </a:rPr>
                <a:t>》等</a:t>
              </a:r>
              <a:r>
                <a:rPr lang="zh-TW" altLang="en-US" sz="2400" noProof="0" dirty="0">
                  <a:solidFill>
                    <a:schemeClr val="tx1"/>
                  </a:solidFill>
                  <a:latin typeface="DFKai-SB" panose="03000509000000000000" pitchFamily="65" charset="-120"/>
                  <a:ea typeface="DFKai-SB" panose="03000509000000000000" pitchFamily="65" charset="-120"/>
                  <a:sym typeface="+mn-ea"/>
                </a:rPr>
                <a:t>多</a:t>
              </a:r>
              <a:r>
                <a:rPr kumimoji="0" lang="zh-CN" altLang="en-US" sz="2400" b="0" i="0" u="none" strike="noStrike" kern="1200" cap="none" spc="0" normalizeH="0" baseline="0" noProof="0" dirty="0" smtClean="0">
                  <a:ln>
                    <a:noFill/>
                  </a:ln>
                  <a:solidFill>
                    <a:schemeClr val="tx1"/>
                  </a:solidFill>
                  <a:effectLst/>
                  <a:uLnTx/>
                  <a:uFillTx/>
                  <a:latin typeface="DFKai-SB" panose="03000509000000000000" pitchFamily="65" charset="-120"/>
                  <a:ea typeface="DFKai-SB" panose="03000509000000000000" pitchFamily="65" charset="-120"/>
                  <a:sym typeface="+mn-ea"/>
                </a:rPr>
                <a:t>部</a:t>
              </a:r>
              <a:r>
                <a:rPr kumimoji="0" lang="zh-TW" altLang="en-US" sz="2400" b="0" i="0" u="none" strike="noStrike" kern="1200" cap="none" spc="0" normalizeH="0" baseline="0" noProof="0" dirty="0" smtClean="0">
                  <a:ln>
                    <a:noFill/>
                  </a:ln>
                  <a:solidFill>
                    <a:schemeClr val="tx1"/>
                  </a:solidFill>
                  <a:effectLst/>
                  <a:uLnTx/>
                  <a:uFillTx/>
                  <a:latin typeface="DFKai-SB" panose="03000509000000000000" pitchFamily="65" charset="-120"/>
                  <a:ea typeface="DFKai-SB" panose="03000509000000000000" pitchFamily="65" charset="-120"/>
                  <a:sym typeface="+mn-ea"/>
                </a:rPr>
                <a:t>法律</a:t>
              </a:r>
              <a:r>
                <a:rPr kumimoji="0" lang="zh-CN" altLang="en-US" sz="2400" b="0" i="0" u="none" strike="noStrike" kern="1200" cap="none" spc="0" normalizeH="0" baseline="0" noProof="0" dirty="0" smtClean="0">
                  <a:ln>
                    <a:noFill/>
                  </a:ln>
                  <a:solidFill>
                    <a:schemeClr val="tx1"/>
                  </a:solidFill>
                  <a:effectLst/>
                  <a:uLnTx/>
                  <a:uFillTx/>
                  <a:latin typeface="DFKai-SB" panose="03000509000000000000" pitchFamily="65" charset="-120"/>
                  <a:ea typeface="DFKai-SB" panose="03000509000000000000" pitchFamily="65" charset="-120"/>
                  <a:sym typeface="+mn-ea"/>
                </a:rPr>
                <a:t>。</a:t>
              </a:r>
              <a:endParaRPr kumimoji="0" lang="zh-CN" altLang="en-US" sz="2400" b="0" i="0" u="none" strike="noStrike" kern="1200" cap="none" spc="0" normalizeH="0" baseline="0" noProof="0" dirty="0">
                <a:ln>
                  <a:noFill/>
                </a:ln>
                <a:solidFill>
                  <a:schemeClr val="tx1"/>
                </a:solidFill>
                <a:effectLst/>
                <a:uLnTx/>
                <a:uFillTx/>
                <a:latin typeface="DFKai-SB" panose="03000509000000000000" pitchFamily="65" charset="-120"/>
                <a:ea typeface="DFKai-SB" panose="03000509000000000000" pitchFamily="65" charset="-120"/>
                <a:sym typeface="+mn-ea"/>
              </a:endParaRPr>
            </a:p>
          </p:txBody>
        </p:sp>
        <p:sp>
          <p:nvSpPr>
            <p:cNvPr id="47" name="任意多边形: 形状 46"/>
            <p:cNvSpPr/>
            <p:nvPr/>
          </p:nvSpPr>
          <p:spPr>
            <a:xfrm>
              <a:off x="3569363" y="3676192"/>
              <a:ext cx="2539012" cy="1499587"/>
            </a:xfrm>
            <a:custGeom>
              <a:avLst/>
              <a:gdLst>
                <a:gd name="connsiteX0" fmla="*/ 0 w 2432399"/>
                <a:gd name="connsiteY0" fmla="*/ 0 h 1749966"/>
                <a:gd name="connsiteX1" fmla="*/ 2432399 w 2432399"/>
                <a:gd name="connsiteY1" fmla="*/ 0 h 1749966"/>
                <a:gd name="connsiteX2" fmla="*/ 2432399 w 2432399"/>
                <a:gd name="connsiteY2" fmla="*/ 1749966 h 1749966"/>
                <a:gd name="connsiteX3" fmla="*/ 0 w 2432399"/>
                <a:gd name="connsiteY3" fmla="*/ 1749966 h 1749966"/>
                <a:gd name="connsiteX4" fmla="*/ 0 w 2432399"/>
                <a:gd name="connsiteY4" fmla="*/ 0 h 17499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99" h="1749966">
                  <a:moveTo>
                    <a:pt x="0" y="0"/>
                  </a:moveTo>
                  <a:lnTo>
                    <a:pt x="2432399" y="0"/>
                  </a:lnTo>
                  <a:lnTo>
                    <a:pt x="2432399" y="1749966"/>
                  </a:lnTo>
                  <a:lnTo>
                    <a:pt x="0" y="1749966"/>
                  </a:lnTo>
                  <a:lnTo>
                    <a:pt x="0" y="0"/>
                  </a:lnTo>
                  <a:close/>
                </a:path>
              </a:pathLst>
            </a:custGeom>
            <a:ln>
              <a:noFill/>
            </a:ln>
          </p:spPr>
          <p:style>
            <a:lnRef idx="0">
              <a:scrgbClr r="0" g="0" b="0"/>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0800" tIns="50800" rIns="50800" bIns="50800" numCol="1" spcCol="1270" anchor="t" anchorCtr="0">
              <a:noAutofit/>
            </a:bodyPr>
            <a:lstStyle/>
            <a:p>
              <a:pPr marL="0" marR="0" lvl="0" indent="0" algn="l" defTabSz="914400" rtl="0" eaLnBrk="1" fontAlgn="auto" latinLnBrk="0" hangingPunct="1">
                <a:lnSpc>
                  <a:spcPct val="125000"/>
                </a:lnSpc>
                <a:spcBef>
                  <a:spcPts val="0"/>
                </a:spcBef>
                <a:spcAft>
                  <a:spcPts val="0"/>
                </a:spcAft>
                <a:buClrTx/>
                <a:buSzTx/>
                <a:buFontTx/>
                <a:buNone/>
                <a:defRPr/>
              </a:pPr>
              <a:r>
                <a:rPr kumimoji="0" lang="zh-CN" altLang="en-US" sz="2400" b="0" i="0" u="none" strike="noStrike" kern="1200" cap="none" spc="0" normalizeH="0" baseline="0" noProof="0" dirty="0">
                  <a:ln>
                    <a:noFill/>
                  </a:ln>
                  <a:solidFill>
                    <a:prstClr val="black">
                      <a:hueOff val="0"/>
                      <a:satOff val="0"/>
                      <a:lumOff val="0"/>
                      <a:alphaOff val="0"/>
                    </a:prstClr>
                  </a:solidFill>
                  <a:effectLst/>
                  <a:uLnTx/>
                  <a:uFillTx/>
                  <a:latin typeface="DFKai-SB" panose="03000509000000000000" pitchFamily="65" charset="-120"/>
                  <a:ea typeface="DFKai-SB" panose="03000509000000000000" pitchFamily="65" charset="-120"/>
                  <a:sym typeface="+mn-ea"/>
                </a:rPr>
                <a:t>《自然保護區條例》、《全國</a:t>
              </a:r>
              <a:r>
                <a:rPr kumimoji="0" lang="zh-CN" altLang="en-US" sz="2400" b="0" i="0" u="none" strike="noStrike" kern="1200" cap="none" spc="0" normalizeH="0" baseline="0" noProof="0" dirty="0">
                  <a:ln>
                    <a:noFill/>
                  </a:ln>
                  <a:solidFill>
                    <a:schemeClr val="tx1"/>
                  </a:solidFill>
                  <a:effectLst/>
                  <a:uLnTx/>
                  <a:uFillTx/>
                  <a:latin typeface="DFKai-SB" panose="03000509000000000000" pitchFamily="65" charset="-120"/>
                  <a:ea typeface="DFKai-SB" panose="03000509000000000000" pitchFamily="65" charset="-120"/>
                  <a:sym typeface="+mn-ea"/>
                </a:rPr>
                <a:t>污染源普查條例》、《環境保護稅法實施條例》</a:t>
              </a:r>
              <a:r>
                <a:rPr kumimoji="0" lang="zh-CN" altLang="en-US" sz="2400" b="0" i="0" u="none" strike="noStrike" kern="1200" cap="none" spc="0" normalizeH="0" baseline="0" noProof="0" dirty="0" smtClean="0">
                  <a:ln>
                    <a:noFill/>
                  </a:ln>
                  <a:solidFill>
                    <a:schemeClr val="tx1"/>
                  </a:solidFill>
                  <a:effectLst/>
                  <a:uLnTx/>
                  <a:uFillTx/>
                  <a:latin typeface="DFKai-SB" panose="03000509000000000000" pitchFamily="65" charset="-120"/>
                  <a:ea typeface="DFKai-SB" panose="03000509000000000000" pitchFamily="65" charset="-120"/>
                  <a:sym typeface="+mn-ea"/>
                </a:rPr>
                <a:t>等</a:t>
              </a:r>
              <a:r>
                <a:rPr lang="zh-TW" altLang="en-US" sz="2400" dirty="0">
                  <a:solidFill>
                    <a:schemeClr val="tx1"/>
                  </a:solidFill>
                  <a:latin typeface="DFKai-SB" panose="03000509000000000000" pitchFamily="65" charset="-120"/>
                  <a:ea typeface="DFKai-SB" panose="03000509000000000000" pitchFamily="65" charset="-120"/>
                  <a:sym typeface="+mn-ea"/>
                </a:rPr>
                <a:t>多</a:t>
              </a:r>
              <a:r>
                <a:rPr kumimoji="0" lang="zh-CN" altLang="en-US" sz="2400" b="0" i="0" u="none" strike="noStrike" kern="1200" cap="none" spc="0" normalizeH="0" baseline="0" noProof="0" dirty="0" smtClean="0">
                  <a:ln>
                    <a:noFill/>
                  </a:ln>
                  <a:solidFill>
                    <a:schemeClr val="tx1"/>
                  </a:solidFill>
                  <a:effectLst/>
                  <a:uLnTx/>
                  <a:uFillTx/>
                  <a:latin typeface="DFKai-SB" panose="03000509000000000000" pitchFamily="65" charset="-120"/>
                  <a:ea typeface="DFKai-SB" panose="03000509000000000000" pitchFamily="65" charset="-120"/>
                  <a:sym typeface="+mn-ea"/>
                </a:rPr>
                <a:t>部</a:t>
              </a:r>
              <a:r>
                <a:rPr kumimoji="0" lang="zh-TW" altLang="en-US" sz="2400" b="0" i="0" u="none" strike="noStrike" kern="1200" cap="none" spc="0" normalizeH="0" baseline="0" noProof="0" dirty="0" smtClean="0">
                  <a:ln>
                    <a:noFill/>
                  </a:ln>
                  <a:solidFill>
                    <a:schemeClr val="tx1"/>
                  </a:solidFill>
                  <a:effectLst/>
                  <a:uLnTx/>
                  <a:uFillTx/>
                  <a:latin typeface="DFKai-SB" panose="03000509000000000000" pitchFamily="65" charset="-120"/>
                  <a:ea typeface="DFKai-SB" panose="03000509000000000000" pitchFamily="65" charset="-120"/>
                  <a:sym typeface="+mn-ea"/>
                </a:rPr>
                <a:t>法規</a:t>
              </a:r>
              <a:r>
                <a:rPr kumimoji="0" lang="zh-CN" altLang="en-US" sz="2400" b="0" i="0" u="none" strike="noStrike" kern="1200" cap="none" spc="0" normalizeH="0" baseline="0" noProof="0" dirty="0" smtClean="0">
                  <a:ln>
                    <a:noFill/>
                  </a:ln>
                  <a:solidFill>
                    <a:schemeClr val="tx1"/>
                  </a:solidFill>
                  <a:effectLst/>
                  <a:uLnTx/>
                  <a:uFillTx/>
                  <a:latin typeface="DFKai-SB" panose="03000509000000000000" pitchFamily="65" charset="-120"/>
                  <a:ea typeface="DFKai-SB" panose="03000509000000000000" pitchFamily="65" charset="-120"/>
                  <a:sym typeface="+mn-ea"/>
                </a:rPr>
                <a:t>。</a:t>
              </a:r>
              <a:endParaRPr kumimoji="0" lang="zh-CN" altLang="en-US" sz="2400" b="0" i="0" u="none" strike="noStrike" kern="1200" cap="none" spc="0" normalizeH="0" baseline="0" noProof="0" dirty="0">
                <a:ln>
                  <a:noFill/>
                </a:ln>
                <a:solidFill>
                  <a:schemeClr val="tx1"/>
                </a:solidFill>
                <a:effectLst/>
                <a:uLnTx/>
                <a:uFillTx/>
                <a:latin typeface="DFKai-SB" panose="03000509000000000000" pitchFamily="65" charset="-120"/>
                <a:ea typeface="DFKai-SB" panose="03000509000000000000" pitchFamily="65" charset="-120"/>
                <a:sym typeface="+mn-ea"/>
              </a:endParaRPr>
            </a:p>
          </p:txBody>
        </p:sp>
        <p:sp>
          <p:nvSpPr>
            <p:cNvPr id="51" name="任意多边形: 形状 50"/>
            <p:cNvSpPr/>
            <p:nvPr/>
          </p:nvSpPr>
          <p:spPr>
            <a:xfrm>
              <a:off x="6388505" y="3676192"/>
              <a:ext cx="2356305" cy="1444548"/>
            </a:xfrm>
            <a:custGeom>
              <a:avLst/>
              <a:gdLst>
                <a:gd name="connsiteX0" fmla="*/ 0 w 2500526"/>
                <a:gd name="connsiteY0" fmla="*/ 0 h 1749966"/>
                <a:gd name="connsiteX1" fmla="*/ 2500526 w 2500526"/>
                <a:gd name="connsiteY1" fmla="*/ 0 h 1749966"/>
                <a:gd name="connsiteX2" fmla="*/ 2500526 w 2500526"/>
                <a:gd name="connsiteY2" fmla="*/ 1749966 h 1749966"/>
                <a:gd name="connsiteX3" fmla="*/ 0 w 2500526"/>
                <a:gd name="connsiteY3" fmla="*/ 1749966 h 1749966"/>
                <a:gd name="connsiteX4" fmla="*/ 0 w 2500526"/>
                <a:gd name="connsiteY4" fmla="*/ 0 h 17499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0526" h="1749966">
                  <a:moveTo>
                    <a:pt x="0" y="0"/>
                  </a:moveTo>
                  <a:lnTo>
                    <a:pt x="2500526" y="0"/>
                  </a:lnTo>
                  <a:lnTo>
                    <a:pt x="2500526" y="1749966"/>
                  </a:lnTo>
                  <a:lnTo>
                    <a:pt x="0" y="1749966"/>
                  </a:lnTo>
                  <a:lnTo>
                    <a:pt x="0" y="0"/>
                  </a:lnTo>
                  <a:close/>
                </a:path>
              </a:pathLst>
            </a:custGeom>
            <a:ln>
              <a:noFill/>
            </a:ln>
          </p:spPr>
          <p:style>
            <a:lnRef idx="0">
              <a:scrgbClr r="0" g="0" b="0"/>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0800" tIns="50800" rIns="50800" bIns="50800" numCol="1" spcCol="1270" anchor="t" anchorCtr="0">
              <a:noAutofit/>
            </a:bodyPr>
            <a:lstStyle/>
            <a:p>
              <a:pPr lvl="0">
                <a:lnSpc>
                  <a:spcPct val="125000"/>
                </a:lnSpc>
                <a:defRPr/>
              </a:pPr>
              <a:r>
                <a:rPr kumimoji="0" lang="zh-TW" altLang="en-US" sz="2400" b="0" i="0" u="none" strike="noStrike" kern="1200" cap="none" spc="0" normalizeH="0" baseline="0" noProof="0" dirty="0" smtClean="0">
                  <a:ln>
                    <a:noFill/>
                  </a:ln>
                  <a:solidFill>
                    <a:schemeClr val="tx1"/>
                  </a:solidFill>
                  <a:effectLst/>
                  <a:uLnTx/>
                  <a:uFillTx/>
                  <a:latin typeface="DFKai-SB" panose="03000509000000000000" pitchFamily="65" charset="-120"/>
                  <a:ea typeface="DFKai-SB" panose="03000509000000000000" pitchFamily="65" charset="-120"/>
                  <a:sym typeface="+mn-ea"/>
                </a:rPr>
                <a:t>相關環境部門就</a:t>
              </a:r>
              <a:r>
                <a:rPr kumimoji="0" lang="zh-CN" altLang="en-US" sz="2400" b="0" i="0" u="none" strike="noStrike" kern="1200" cap="none" spc="0" normalizeH="0" baseline="0" noProof="0" dirty="0" smtClean="0">
                  <a:ln>
                    <a:noFill/>
                  </a:ln>
                  <a:solidFill>
                    <a:schemeClr val="tx1"/>
                  </a:solidFill>
                  <a:effectLst/>
                  <a:uLnTx/>
                  <a:uFillTx/>
                  <a:latin typeface="DFKai-SB" panose="03000509000000000000" pitchFamily="65" charset="-120"/>
                  <a:ea typeface="DFKai-SB" panose="03000509000000000000" pitchFamily="65" charset="-120"/>
                  <a:sym typeface="+mn-ea"/>
                </a:rPr>
                <a:t>排污許可管理</a:t>
              </a:r>
              <a:r>
                <a:rPr kumimoji="0" lang="zh-TW" altLang="en-US" sz="2400" b="0" i="0" u="none" strike="noStrike" kern="1200" cap="none" spc="0" normalizeH="0" baseline="0" noProof="0" dirty="0" smtClean="0">
                  <a:ln>
                    <a:noFill/>
                  </a:ln>
                  <a:solidFill>
                    <a:schemeClr val="tx1"/>
                  </a:solidFill>
                  <a:effectLst/>
                  <a:uLnTx/>
                  <a:uFillTx/>
                  <a:latin typeface="DFKai-SB" panose="03000509000000000000" pitchFamily="65" charset="-120"/>
                  <a:ea typeface="DFKai-SB" panose="03000509000000000000" pitchFamily="65" charset="-120"/>
                  <a:sym typeface="+mn-ea"/>
                </a:rPr>
                <a:t>、</a:t>
              </a:r>
              <a:r>
                <a:rPr kumimoji="0" lang="zh-CN" altLang="en-US" sz="2400" b="0" i="0" u="none" strike="noStrike" kern="1200" cap="none" spc="0" normalizeH="0" baseline="0" noProof="0" dirty="0" smtClean="0">
                  <a:ln>
                    <a:noFill/>
                  </a:ln>
                  <a:solidFill>
                    <a:schemeClr val="tx1"/>
                  </a:solidFill>
                  <a:effectLst/>
                  <a:uLnTx/>
                  <a:uFillTx/>
                  <a:latin typeface="DFKai-SB" panose="03000509000000000000" pitchFamily="65" charset="-120"/>
                  <a:ea typeface="DFKai-SB" panose="03000509000000000000" pitchFamily="65" charset="-120"/>
                  <a:sym typeface="+mn-ea"/>
                </a:rPr>
                <a:t>農用地污染防治</a:t>
              </a:r>
              <a:r>
                <a:rPr lang="zh-TW" altLang="en-US" sz="2400" dirty="0">
                  <a:solidFill>
                    <a:schemeClr val="tx1"/>
                  </a:solidFill>
                  <a:latin typeface="DFKai-SB" panose="03000509000000000000" pitchFamily="65" charset="-120"/>
                  <a:ea typeface="DFKai-SB" panose="03000509000000000000" pitchFamily="65" charset="-120"/>
                  <a:sym typeface="+mn-ea"/>
                </a:rPr>
                <a:t>、</a:t>
              </a:r>
              <a:r>
                <a:rPr kumimoji="0" lang="zh-CN" altLang="en-US" sz="2400" b="0" i="0" u="none" strike="noStrike" kern="1200" cap="none" spc="0" normalizeH="0" baseline="0" noProof="0" dirty="0" smtClean="0">
                  <a:ln>
                    <a:noFill/>
                  </a:ln>
                  <a:solidFill>
                    <a:schemeClr val="tx1"/>
                  </a:solidFill>
                  <a:effectLst/>
                  <a:uLnTx/>
                  <a:uFillTx/>
                  <a:latin typeface="DFKai-SB" panose="03000509000000000000" pitchFamily="65" charset="-120"/>
                  <a:ea typeface="DFKai-SB" panose="03000509000000000000" pitchFamily="65" charset="-120"/>
                  <a:sym typeface="+mn-ea"/>
                </a:rPr>
                <a:t>建設用地環境管理等方面的規章。</a:t>
              </a:r>
              <a:endParaRPr kumimoji="0" lang="zh-CN" altLang="en-US" sz="2400" b="0" i="0" u="none" strike="noStrike" kern="1200" cap="none" spc="0" normalizeH="0" baseline="0" noProof="0" dirty="0">
                <a:ln>
                  <a:noFill/>
                </a:ln>
                <a:solidFill>
                  <a:schemeClr val="tx1"/>
                </a:solidFill>
                <a:effectLst/>
                <a:uLnTx/>
                <a:uFillTx/>
                <a:latin typeface="DFKai-SB" panose="03000509000000000000" pitchFamily="65" charset="-120"/>
                <a:ea typeface="DFKai-SB" panose="03000509000000000000" pitchFamily="65" charset="-120"/>
                <a:sym typeface="+mn-ea"/>
              </a:endParaRPr>
            </a:p>
          </p:txBody>
        </p:sp>
        <p:sp>
          <p:nvSpPr>
            <p:cNvPr id="52" name="PA_淘宝店chenying0907 32"/>
            <p:cNvSpPr>
              <a:spLocks noChangeArrowheads="1"/>
            </p:cNvSpPr>
            <p:nvPr>
              <p:custDataLst>
                <p:tags r:id="rId5"/>
              </p:custDataLst>
            </p:nvPr>
          </p:nvSpPr>
          <p:spPr bwMode="auto">
            <a:xfrm>
              <a:off x="4133858" y="3135761"/>
              <a:ext cx="1452444" cy="327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800" b="1" i="0" u="none" strike="noStrike" kern="1200" cap="none" spc="0" normalizeH="0" baseline="0" noProof="0" dirty="0">
                  <a:ln>
                    <a:noFill/>
                  </a:ln>
                  <a:solidFill>
                    <a:srgbClr val="FFFFFF"/>
                  </a:solidFill>
                  <a:effectLst/>
                  <a:uLnTx/>
                  <a:uFillTx/>
                  <a:latin typeface="DFKai-SB" panose="03000509000000000000" pitchFamily="65" charset="-120"/>
                  <a:ea typeface="DFKai-SB" panose="03000509000000000000" pitchFamily="65" charset="-120"/>
                  <a:cs typeface="+mn-ea"/>
                </a:rPr>
                <a:t>行政法規</a:t>
              </a:r>
            </a:p>
          </p:txBody>
        </p:sp>
        <p:sp>
          <p:nvSpPr>
            <p:cNvPr id="53" name="PA_淘宝店chenying0907 32"/>
            <p:cNvSpPr>
              <a:spLocks noChangeArrowheads="1"/>
            </p:cNvSpPr>
            <p:nvPr>
              <p:custDataLst>
                <p:tags r:id="rId6"/>
              </p:custDataLst>
            </p:nvPr>
          </p:nvSpPr>
          <p:spPr bwMode="auto">
            <a:xfrm>
              <a:off x="6900936" y="3149427"/>
              <a:ext cx="1369923" cy="327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800" b="1" i="0" u="none" strike="noStrike" kern="1200" cap="none" spc="0" normalizeH="0" baseline="0" noProof="0" dirty="0">
                  <a:ln>
                    <a:noFill/>
                  </a:ln>
                  <a:solidFill>
                    <a:srgbClr val="FFFFFF"/>
                  </a:solidFill>
                  <a:effectLst/>
                  <a:uLnTx/>
                  <a:uFillTx/>
                  <a:latin typeface="DFKai-SB" panose="03000509000000000000" pitchFamily="65" charset="-120"/>
                  <a:ea typeface="DFKai-SB" panose="03000509000000000000" pitchFamily="65" charset="-120"/>
                  <a:cs typeface="+mn-ea"/>
                </a:rPr>
                <a:t>部門規章</a:t>
              </a:r>
            </a:p>
          </p:txBody>
        </p:sp>
      </p:grpSp>
      <p:sp>
        <p:nvSpPr>
          <p:cNvPr id="17" name="任意多边形: 形状 11"/>
          <p:cNvSpPr/>
          <p:nvPr/>
        </p:nvSpPr>
        <p:spPr>
          <a:xfrm>
            <a:off x="2662530" y="201545"/>
            <a:ext cx="6991459" cy="6180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lvl="0" algn="ctr">
              <a:lnSpc>
                <a:spcPct val="90000"/>
              </a:lnSpc>
              <a:spcAft>
                <a:spcPct val="35000"/>
              </a:spcAft>
              <a:defRPr/>
            </a:pPr>
            <a:r>
              <a:rPr lang="zh-TW" altLang="en-US" sz="4000" b="1" dirty="0">
                <a:solidFill>
                  <a:srgbClr val="FFFFFF"/>
                </a:solidFill>
                <a:latin typeface="DFKai-SB" panose="03000509000000000000" pitchFamily="65" charset="-120"/>
                <a:ea typeface="DFKai-SB" panose="03000509000000000000" pitchFamily="65" charset="-120"/>
              </a:rPr>
              <a:t>國家的環境保育實踐經驗</a:t>
            </a:r>
          </a:p>
        </p:txBody>
      </p:sp>
      <p:sp>
        <p:nvSpPr>
          <p:cNvPr id="18" name="Freeform 5"/>
          <p:cNvSpPr/>
          <p:nvPr/>
        </p:nvSpPr>
        <p:spPr bwMode="auto">
          <a:xfrm>
            <a:off x="2606370" y="1047626"/>
            <a:ext cx="446151" cy="322817"/>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92D050"/>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9" name="文本框 22"/>
          <p:cNvSpPr txBox="1"/>
          <p:nvPr/>
        </p:nvSpPr>
        <p:spPr>
          <a:xfrm>
            <a:off x="826685" y="5798915"/>
            <a:ext cx="10663147" cy="830997"/>
          </a:xfrm>
          <a:prstGeom prst="rect">
            <a:avLst/>
          </a:prstGeom>
          <a:noFill/>
          <a:ln w="38100">
            <a:solidFill>
              <a:srgbClr val="0070C0"/>
            </a:solidFill>
          </a:ln>
        </p:spPr>
        <p:txBody>
          <a:bodyPr wrap="square" rtlCol="0" anchor="t">
            <a:spAutoFit/>
          </a:bodyPr>
          <a:lstStyle/>
          <a:p>
            <a:pPr marL="0" marR="0" lvl="0" indent="0" algn="l" defTabSz="914400" rtl="0" eaLnBrk="1" fontAlgn="auto" latinLnBrk="0" hangingPunct="1">
              <a:spcBef>
                <a:spcPts val="0"/>
              </a:spcBef>
              <a:spcAft>
                <a:spcPts val="0"/>
              </a:spcAft>
              <a:buClr>
                <a:srgbClr val="0070C0"/>
              </a:buClr>
              <a:buSzTx/>
              <a:buFont typeface="Arial" panose="020B0604020202020204" pitchFamily="34" charset="0"/>
              <a:buNone/>
              <a:defRPr/>
            </a:pPr>
            <a:r>
              <a:rPr lang="zh-TW" altLang="en-US" sz="2400" dirty="0" smtClean="0">
                <a:solidFill>
                  <a:prstClr val="black"/>
                </a:solidFill>
                <a:latin typeface="DFKai-SB" panose="03000509000000000000" pitchFamily="65" charset="-120"/>
                <a:ea typeface="DFKai-SB" panose="03000509000000000000" pitchFamily="65" charset="-120"/>
                <a:sym typeface="+mn-ea"/>
              </a:rPr>
              <a:t>世界</a:t>
            </a:r>
            <a:r>
              <a:rPr sz="2400" dirty="0" err="1" smtClean="0">
                <a:solidFill>
                  <a:prstClr val="black"/>
                </a:solidFill>
                <a:latin typeface="DFKai-SB" panose="03000509000000000000" pitchFamily="65" charset="-120"/>
                <a:ea typeface="DFKai-SB" panose="03000509000000000000" pitchFamily="65" charset="-120"/>
                <a:sym typeface="+mn-ea"/>
              </a:rPr>
              <a:t>各國</a:t>
            </a:r>
            <a:r>
              <a:rPr lang="en-US" altLang="zh-TW" sz="2400" dirty="0" smtClean="0">
                <a:solidFill>
                  <a:prstClr val="black"/>
                </a:solidFill>
                <a:latin typeface="DFKai-SB" panose="03000509000000000000" pitchFamily="65" charset="-120"/>
                <a:ea typeface="DFKai-SB" panose="03000509000000000000" pitchFamily="65" charset="-120"/>
                <a:sym typeface="+mn-ea"/>
              </a:rPr>
              <a:t>/</a:t>
            </a:r>
            <a:r>
              <a:rPr lang="zh-TW" altLang="en-US" sz="2400" dirty="0" smtClean="0">
                <a:solidFill>
                  <a:prstClr val="black"/>
                </a:solidFill>
                <a:latin typeface="DFKai-SB" panose="03000509000000000000" pitchFamily="65" charset="-120"/>
                <a:ea typeface="DFKai-SB" panose="03000509000000000000" pitchFamily="65" charset="-120"/>
                <a:sym typeface="+mn-ea"/>
              </a:rPr>
              <a:t>地區亦有相似的</a:t>
            </a:r>
            <a:r>
              <a:rPr sz="2400" dirty="0" err="1" smtClean="0">
                <a:solidFill>
                  <a:prstClr val="black"/>
                </a:solidFill>
                <a:latin typeface="DFKai-SB" panose="03000509000000000000" pitchFamily="65" charset="-120"/>
                <a:ea typeface="DFKai-SB" panose="03000509000000000000" pitchFamily="65" charset="-120"/>
                <a:sym typeface="+mn-ea"/>
              </a:rPr>
              <a:t>立法工作</a:t>
            </a:r>
            <a:r>
              <a:rPr lang="zh-TW" altLang="en-US" sz="2400" dirty="0" smtClean="0">
                <a:solidFill>
                  <a:prstClr val="black"/>
                </a:solidFill>
                <a:latin typeface="DFKai-SB" panose="03000509000000000000" pitchFamily="65" charset="-120"/>
                <a:ea typeface="DFKai-SB" panose="03000509000000000000" pitchFamily="65" charset="-120"/>
                <a:sym typeface="+mn-ea"/>
              </a:rPr>
              <a:t>以保育環境</a:t>
            </a:r>
            <a:r>
              <a:rPr kumimoji="0" sz="24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mn-cs"/>
                <a:sym typeface="+mn-ea"/>
              </a:rPr>
              <a:t>。</a:t>
            </a:r>
            <a:r>
              <a:rPr lang="zh-TW" altLang="en-US" sz="2400" dirty="0" smtClean="0">
                <a:solidFill>
                  <a:prstClr val="black"/>
                </a:solidFill>
                <a:latin typeface="DFKai-SB" panose="03000509000000000000" pitchFamily="65" charset="-120"/>
                <a:ea typeface="DFKai-SB" panose="03000509000000000000" pitchFamily="65" charset="-120"/>
                <a:sym typeface="+mn-ea"/>
              </a:rPr>
              <a:t>試找找資料以了解其他國家</a:t>
            </a:r>
            <a:r>
              <a:rPr lang="en-US" altLang="zh-TW" sz="2400" dirty="0" smtClean="0">
                <a:solidFill>
                  <a:prstClr val="black"/>
                </a:solidFill>
                <a:latin typeface="DFKai-SB" panose="03000509000000000000" pitchFamily="65" charset="-120"/>
                <a:ea typeface="DFKai-SB" panose="03000509000000000000" pitchFamily="65" charset="-120"/>
                <a:sym typeface="+mn-ea"/>
              </a:rPr>
              <a:t>/</a:t>
            </a:r>
            <a:r>
              <a:rPr lang="zh-TW" altLang="en-US" sz="2400" dirty="0" smtClean="0">
                <a:solidFill>
                  <a:prstClr val="black"/>
                </a:solidFill>
                <a:latin typeface="DFKai-SB" panose="03000509000000000000" pitchFamily="65" charset="-120"/>
                <a:ea typeface="DFKai-SB" panose="03000509000000000000" pitchFamily="65" charset="-120"/>
                <a:sym typeface="+mn-ea"/>
              </a:rPr>
              <a:t>地區的一些相關立法事例。</a:t>
            </a:r>
            <a:endParaRPr kumimoji="0" sz="24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sym typeface="+mn-ea"/>
            </a:endParaRPr>
          </a:p>
        </p:txBody>
      </p:sp>
      <p:grpSp>
        <p:nvGrpSpPr>
          <p:cNvPr id="20" name="组合 26"/>
          <p:cNvGrpSpPr>
            <a:grpSpLocks noChangeAspect="1"/>
          </p:cNvGrpSpPr>
          <p:nvPr/>
        </p:nvGrpSpPr>
        <p:grpSpPr>
          <a:xfrm flipH="1">
            <a:off x="170339" y="5674414"/>
            <a:ext cx="540000" cy="540000"/>
            <a:chOff x="5195979" y="428797"/>
            <a:chExt cx="927463" cy="927463"/>
          </a:xfrm>
        </p:grpSpPr>
        <p:sp>
          <p:nvSpPr>
            <p:cNvPr id="21" name="椭圆 27"/>
            <p:cNvSpPr/>
            <p:nvPr/>
          </p:nvSpPr>
          <p:spPr>
            <a:xfrm>
              <a:off x="5195979" y="428797"/>
              <a:ext cx="927463" cy="927463"/>
            </a:xfrm>
            <a:prstGeom prst="ellipse">
              <a:avLst/>
            </a:prstGeom>
            <a:solidFill>
              <a:srgbClr val="C00000">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22" name="组合 28"/>
            <p:cNvGrpSpPr/>
            <p:nvPr/>
          </p:nvGrpSpPr>
          <p:grpSpPr>
            <a:xfrm>
              <a:off x="5235042" y="460898"/>
              <a:ext cx="876427" cy="882962"/>
              <a:chOff x="6130069" y="1975983"/>
              <a:chExt cx="876427" cy="882962"/>
            </a:xfrm>
          </p:grpSpPr>
          <p:sp>
            <p:nvSpPr>
              <p:cNvPr id="25" name="Freeform 16"/>
              <p:cNvSpPr/>
              <p:nvPr/>
            </p:nvSpPr>
            <p:spPr bwMode="auto">
              <a:xfrm>
                <a:off x="6138783" y="1991232"/>
                <a:ext cx="867713" cy="867713"/>
              </a:xfrm>
              <a:custGeom>
                <a:avLst/>
                <a:gdLst>
                  <a:gd name="T0" fmla="*/ 40 w 80"/>
                  <a:gd name="T1" fmla="*/ 80 h 80"/>
                  <a:gd name="T2" fmla="*/ 80 w 80"/>
                  <a:gd name="T3" fmla="*/ 40 h 80"/>
                  <a:gd name="T4" fmla="*/ 40 w 80"/>
                  <a:gd name="T5" fmla="*/ 0 h 80"/>
                  <a:gd name="T6" fmla="*/ 0 w 80"/>
                  <a:gd name="T7" fmla="*/ 40 h 80"/>
                  <a:gd name="T8" fmla="*/ 3 w 80"/>
                  <a:gd name="T9" fmla="*/ 55 h 80"/>
                  <a:gd name="T10" fmla="*/ 7 w 80"/>
                  <a:gd name="T11" fmla="*/ 62 h 80"/>
                  <a:gd name="T12" fmla="*/ 4 w 80"/>
                  <a:gd name="T13" fmla="*/ 76 h 80"/>
                  <a:gd name="T14" fmla="*/ 18 w 80"/>
                  <a:gd name="T15" fmla="*/ 73 h 80"/>
                  <a:gd name="T16" fmla="*/ 25 w 80"/>
                  <a:gd name="T17" fmla="*/ 77 h 80"/>
                  <a:gd name="T18" fmla="*/ 40 w 80"/>
                  <a:gd name="T19"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80">
                    <a:moveTo>
                      <a:pt x="40" y="80"/>
                    </a:moveTo>
                    <a:cubicBezTo>
                      <a:pt x="62" y="80"/>
                      <a:pt x="80" y="62"/>
                      <a:pt x="80" y="40"/>
                    </a:cubicBezTo>
                    <a:cubicBezTo>
                      <a:pt x="80" y="18"/>
                      <a:pt x="62" y="0"/>
                      <a:pt x="40" y="0"/>
                    </a:cubicBezTo>
                    <a:cubicBezTo>
                      <a:pt x="18" y="0"/>
                      <a:pt x="0" y="18"/>
                      <a:pt x="0" y="40"/>
                    </a:cubicBezTo>
                    <a:cubicBezTo>
                      <a:pt x="0" y="45"/>
                      <a:pt x="1" y="51"/>
                      <a:pt x="3" y="55"/>
                    </a:cubicBezTo>
                    <a:cubicBezTo>
                      <a:pt x="4" y="58"/>
                      <a:pt x="5" y="60"/>
                      <a:pt x="7" y="62"/>
                    </a:cubicBezTo>
                    <a:cubicBezTo>
                      <a:pt x="7" y="63"/>
                      <a:pt x="6" y="68"/>
                      <a:pt x="4" y="76"/>
                    </a:cubicBezTo>
                    <a:cubicBezTo>
                      <a:pt x="12" y="74"/>
                      <a:pt x="17" y="73"/>
                      <a:pt x="18" y="73"/>
                    </a:cubicBezTo>
                    <a:cubicBezTo>
                      <a:pt x="20" y="75"/>
                      <a:pt x="22" y="76"/>
                      <a:pt x="25" y="77"/>
                    </a:cubicBezTo>
                    <a:cubicBezTo>
                      <a:pt x="29" y="79"/>
                      <a:pt x="35" y="80"/>
                      <a:pt x="40" y="80"/>
                    </a:cubicBezTo>
                    <a:close/>
                  </a:path>
                </a:pathLst>
              </a:custGeom>
              <a:solidFill>
                <a:srgbClr val="826118"/>
              </a:solidFill>
              <a:ln w="15875" cap="flat">
                <a:noFill/>
                <a:prstDash val="solid"/>
                <a:round/>
              </a:ln>
            </p:spPr>
            <p:txBody>
              <a:bodyPr vert="horz" wrap="square" lIns="91440" tIns="45720" rIns="91440" bIns="45720" numCol="1" anchor="t" anchorCtr="0" compatLnSpc="1"/>
              <a:lstStyle/>
              <a:p>
                <a:endParaRPr lang="zh-CN" altLang="en-US" dirty="0"/>
              </a:p>
            </p:txBody>
          </p:sp>
          <p:sp>
            <p:nvSpPr>
              <p:cNvPr id="26" name="Freeform 16"/>
              <p:cNvSpPr/>
              <p:nvPr/>
            </p:nvSpPr>
            <p:spPr bwMode="auto">
              <a:xfrm>
                <a:off x="6130069" y="1975983"/>
                <a:ext cx="867712" cy="867711"/>
              </a:xfrm>
              <a:custGeom>
                <a:avLst/>
                <a:gdLst>
                  <a:gd name="T0" fmla="*/ 40 w 80"/>
                  <a:gd name="T1" fmla="*/ 80 h 80"/>
                  <a:gd name="T2" fmla="*/ 80 w 80"/>
                  <a:gd name="T3" fmla="*/ 40 h 80"/>
                  <a:gd name="T4" fmla="*/ 40 w 80"/>
                  <a:gd name="T5" fmla="*/ 0 h 80"/>
                  <a:gd name="T6" fmla="*/ 0 w 80"/>
                  <a:gd name="T7" fmla="*/ 40 h 80"/>
                  <a:gd name="T8" fmla="*/ 3 w 80"/>
                  <a:gd name="T9" fmla="*/ 55 h 80"/>
                  <a:gd name="T10" fmla="*/ 7 w 80"/>
                  <a:gd name="T11" fmla="*/ 62 h 80"/>
                  <a:gd name="T12" fmla="*/ 4 w 80"/>
                  <a:gd name="T13" fmla="*/ 76 h 80"/>
                  <a:gd name="T14" fmla="*/ 18 w 80"/>
                  <a:gd name="T15" fmla="*/ 73 h 80"/>
                  <a:gd name="T16" fmla="*/ 25 w 80"/>
                  <a:gd name="T17" fmla="*/ 77 h 80"/>
                  <a:gd name="T18" fmla="*/ 40 w 80"/>
                  <a:gd name="T19"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80">
                    <a:moveTo>
                      <a:pt x="40" y="80"/>
                    </a:moveTo>
                    <a:cubicBezTo>
                      <a:pt x="62" y="80"/>
                      <a:pt x="80" y="62"/>
                      <a:pt x="80" y="40"/>
                    </a:cubicBezTo>
                    <a:cubicBezTo>
                      <a:pt x="80" y="18"/>
                      <a:pt x="62" y="0"/>
                      <a:pt x="40" y="0"/>
                    </a:cubicBezTo>
                    <a:cubicBezTo>
                      <a:pt x="18" y="0"/>
                      <a:pt x="0" y="18"/>
                      <a:pt x="0" y="40"/>
                    </a:cubicBezTo>
                    <a:cubicBezTo>
                      <a:pt x="0" y="45"/>
                      <a:pt x="1" y="51"/>
                      <a:pt x="3" y="55"/>
                    </a:cubicBezTo>
                    <a:cubicBezTo>
                      <a:pt x="4" y="58"/>
                      <a:pt x="5" y="60"/>
                      <a:pt x="7" y="62"/>
                    </a:cubicBezTo>
                    <a:cubicBezTo>
                      <a:pt x="7" y="63"/>
                      <a:pt x="6" y="68"/>
                      <a:pt x="4" y="76"/>
                    </a:cubicBezTo>
                    <a:cubicBezTo>
                      <a:pt x="12" y="74"/>
                      <a:pt x="17" y="73"/>
                      <a:pt x="18" y="73"/>
                    </a:cubicBezTo>
                    <a:cubicBezTo>
                      <a:pt x="20" y="75"/>
                      <a:pt x="22" y="76"/>
                      <a:pt x="25" y="77"/>
                    </a:cubicBezTo>
                    <a:cubicBezTo>
                      <a:pt x="29" y="79"/>
                      <a:pt x="35" y="80"/>
                      <a:pt x="40" y="80"/>
                    </a:cubicBezTo>
                    <a:close/>
                  </a:path>
                </a:pathLst>
              </a:custGeom>
              <a:solidFill>
                <a:srgbClr val="FF0000"/>
              </a:solidFill>
              <a:ln w="15875" cap="flat">
                <a:noFill/>
                <a:prstDash val="solid"/>
                <a:round/>
              </a:ln>
            </p:spPr>
            <p:txBody>
              <a:bodyPr vert="horz" wrap="square" lIns="91440" tIns="45720" rIns="91440" bIns="45720" numCol="1" anchor="t" anchorCtr="0" compatLnSpc="1"/>
              <a:lstStyle/>
              <a:p>
                <a:endParaRPr lang="zh-CN" altLang="en-US"/>
              </a:p>
            </p:txBody>
          </p:sp>
        </p:grpSp>
        <p:sp>
          <p:nvSpPr>
            <p:cNvPr id="23" name="Freeform 39"/>
            <p:cNvSpPr/>
            <p:nvPr/>
          </p:nvSpPr>
          <p:spPr bwMode="auto">
            <a:xfrm flipH="1">
              <a:off x="5533821" y="626452"/>
              <a:ext cx="276775" cy="369453"/>
            </a:xfrm>
            <a:custGeom>
              <a:avLst/>
              <a:gdLst>
                <a:gd name="T0" fmla="*/ 12 w 24"/>
                <a:gd name="T1" fmla="*/ 32 h 32"/>
                <a:gd name="T2" fmla="*/ 12 w 24"/>
                <a:gd name="T3" fmla="*/ 24 h 32"/>
                <a:gd name="T4" fmla="*/ 24 w 24"/>
                <a:gd name="T5" fmla="*/ 12 h 32"/>
                <a:gd name="T6" fmla="*/ 12 w 24"/>
                <a:gd name="T7" fmla="*/ 0 h 32"/>
                <a:gd name="T8" fmla="*/ 0 w 24"/>
                <a:gd name="T9" fmla="*/ 12 h 32"/>
              </a:gdLst>
              <a:ahLst/>
              <a:cxnLst>
                <a:cxn ang="0">
                  <a:pos x="T0" y="T1"/>
                </a:cxn>
                <a:cxn ang="0">
                  <a:pos x="T2" y="T3"/>
                </a:cxn>
                <a:cxn ang="0">
                  <a:pos x="T4" y="T5"/>
                </a:cxn>
                <a:cxn ang="0">
                  <a:pos x="T6" y="T7"/>
                </a:cxn>
                <a:cxn ang="0">
                  <a:pos x="T8" y="T9"/>
                </a:cxn>
              </a:cxnLst>
              <a:rect l="0" t="0" r="r" b="b"/>
              <a:pathLst>
                <a:path w="24" h="32">
                  <a:moveTo>
                    <a:pt x="12" y="32"/>
                  </a:moveTo>
                  <a:cubicBezTo>
                    <a:pt x="12" y="24"/>
                    <a:pt x="12" y="24"/>
                    <a:pt x="12" y="24"/>
                  </a:cubicBezTo>
                  <a:cubicBezTo>
                    <a:pt x="19" y="24"/>
                    <a:pt x="24" y="19"/>
                    <a:pt x="24" y="12"/>
                  </a:cubicBezTo>
                  <a:cubicBezTo>
                    <a:pt x="24" y="6"/>
                    <a:pt x="19" y="0"/>
                    <a:pt x="12" y="0"/>
                  </a:cubicBezTo>
                  <a:cubicBezTo>
                    <a:pt x="5" y="0"/>
                    <a:pt x="0" y="6"/>
                    <a:pt x="0" y="12"/>
                  </a:cubicBezTo>
                </a:path>
              </a:pathLst>
            </a:custGeom>
            <a:noFill/>
            <a:ln w="58738" cap="rnd">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24" name="Oval 40"/>
            <p:cNvSpPr>
              <a:spLocks noChangeArrowheads="1"/>
            </p:cNvSpPr>
            <p:nvPr/>
          </p:nvSpPr>
          <p:spPr bwMode="auto">
            <a:xfrm>
              <a:off x="5618795" y="1102644"/>
              <a:ext cx="116471" cy="115219"/>
            </a:xfrm>
            <a:prstGeom prst="ellipse">
              <a:avLst/>
            </a:prstGeom>
            <a:solidFill>
              <a:schemeClr val="bg1"/>
            </a:solidFill>
            <a:ln w="9525">
              <a:solidFill>
                <a:schemeClr val="bg1"/>
              </a:solidFill>
              <a:round/>
            </a:ln>
          </p:spPr>
          <p:txBody>
            <a:bodyPr vert="horz" wrap="square" lIns="91440" tIns="45720" rIns="91440" bIns="45720" numCol="1" anchor="t" anchorCtr="0" compatLnSpc="1"/>
            <a:lstStyle/>
            <a:p>
              <a:endParaRPr lang="zh-CN" altLang="en-US"/>
            </a:p>
          </p:txBody>
        </p:sp>
      </p:grpSp>
    </p:spTree>
    <p:extLst>
      <p:ext uri="{BB962C8B-B14F-4D97-AF65-F5344CB8AC3E}">
        <p14:creationId xmlns:p14="http://schemas.microsoft.com/office/powerpoint/2010/main" val="31203513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376" y="1665609"/>
            <a:ext cx="5817408" cy="4063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内容占位符 2"/>
          <p:cNvSpPr>
            <a:spLocks noGrp="1"/>
          </p:cNvSpPr>
          <p:nvPr/>
        </p:nvSpPr>
        <p:spPr>
          <a:xfrm>
            <a:off x="383946" y="1633691"/>
            <a:ext cx="5575034" cy="3979493"/>
          </a:xfrm>
          <a:prstGeom prst="rect">
            <a:avLst/>
          </a:prstGeom>
          <a:ln>
            <a:noFill/>
          </a:ln>
        </p:spPr>
        <p:txBody>
          <a:bodyPr vert="horz" lIns="91440" tIns="45720" rIns="91440" bIns="45720" rtlCol="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50000"/>
              </a:lnSpc>
              <a:spcBef>
                <a:spcPts val="0"/>
              </a:spcBef>
              <a:buNone/>
              <a:defRPr/>
            </a:pPr>
            <a:r>
              <a:rPr lang="zh-TW" altLang="en-US" sz="2400" b="1" u="sng" dirty="0" smtClean="0">
                <a:latin typeface="DFKai-SB" panose="03000509000000000000" pitchFamily="65" charset="-120"/>
                <a:ea typeface="DFKai-SB" panose="03000509000000000000" pitchFamily="65" charset="-120"/>
              </a:rPr>
              <a:t>法例：長江保護法</a:t>
            </a:r>
            <a:endParaRPr lang="en-US" altLang="zh-TW" sz="2400" b="1" u="sng" dirty="0" smtClean="0">
              <a:latin typeface="DFKai-SB" panose="03000509000000000000" pitchFamily="65" charset="-120"/>
              <a:ea typeface="DFKai-SB" panose="03000509000000000000" pitchFamily="65" charset="-120"/>
            </a:endParaRPr>
          </a:p>
          <a:p>
            <a:pPr>
              <a:lnSpc>
                <a:spcPct val="100000"/>
              </a:lnSpc>
              <a:spcBef>
                <a:spcPts val="0"/>
              </a:spcBef>
              <a:defRPr/>
            </a:pPr>
            <a:r>
              <a:rPr kumimoji="0" lang="en-US" altLang="zh-CN" sz="24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2020</a:t>
            </a:r>
            <a:r>
              <a:rPr kumimoji="0" lang="zh-TW" altLang="en-US" sz="24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年全國人民代表大會常務委員會會議通過</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sym typeface="+mn-ea"/>
              </a:rPr>
              <a:t>《中華人民共和國長江保護法</a:t>
            </a:r>
            <a:r>
              <a:rPr lang="zh-CN" altLang="en-US" sz="2400" dirty="0" smtClean="0">
                <a:latin typeface="Times New Roman" panose="02020603050405020304" pitchFamily="18" charset="0"/>
                <a:ea typeface="DFKai-SB" panose="03000509000000000000" pitchFamily="65" charset="-120"/>
                <a:cs typeface="Times New Roman" panose="02020603050405020304" pitchFamily="18" charset="0"/>
                <a:sym typeface="+mn-ea"/>
              </a:rPr>
              <a:t>》</a:t>
            </a:r>
            <a:r>
              <a:rPr lang="zh-TW" altLang="en-US" sz="2400" dirty="0" smtClean="0">
                <a:latin typeface="Times New Roman" panose="02020603050405020304" pitchFamily="18" charset="0"/>
                <a:ea typeface="DFKai-SB" panose="03000509000000000000" pitchFamily="65" charset="-120"/>
                <a:cs typeface="Times New Roman" panose="02020603050405020304" pitchFamily="18" charset="0"/>
                <a:sym typeface="+mn-ea"/>
              </a:rPr>
              <a:t>以</a:t>
            </a:r>
            <a:r>
              <a:rPr lang="zh-CN" altLang="en-US" sz="2400" dirty="0" smtClean="0">
                <a:latin typeface="Times New Roman" panose="02020603050405020304" pitchFamily="18" charset="0"/>
                <a:ea typeface="DFKai-SB" panose="03000509000000000000" pitchFamily="65" charset="-120"/>
                <a:cs typeface="Times New Roman" panose="02020603050405020304" pitchFamily="18" charset="0"/>
                <a:sym typeface="+mn-ea"/>
              </a:rPr>
              <a:t>加強長江流域生態環境保護和修復</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sym typeface="+mn-ea"/>
              </a:rPr>
              <a:t>等</a:t>
            </a:r>
            <a:r>
              <a:rPr lang="zh-TW" altLang="en-US" sz="2400" dirty="0" smtClean="0">
                <a:latin typeface="Times New Roman" panose="02020603050405020304" pitchFamily="18" charset="0"/>
                <a:ea typeface="DFKai-SB" panose="03000509000000000000" pitchFamily="65" charset="-120"/>
                <a:cs typeface="Times New Roman" panose="02020603050405020304" pitchFamily="18" charset="0"/>
                <a:sym typeface="+mn-ea"/>
              </a:rPr>
              <a:t>的目標。</a:t>
            </a:r>
            <a:endParaRPr kumimoji="0" lang="en-US" altLang="zh-CN" sz="24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endParaRPr>
          </a:p>
          <a:p>
            <a:pPr>
              <a:lnSpc>
                <a:spcPct val="100000"/>
              </a:lnSpc>
              <a:spcBef>
                <a:spcPts val="0"/>
              </a:spcBef>
              <a:defRPr/>
            </a:pPr>
            <a:r>
              <a:rPr kumimoji="0" lang="en-US" altLang="zh-CN" sz="24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2021</a:t>
            </a:r>
            <a:r>
              <a:rPr kumimoji="0" lang="zh-CN" altLang="en-US" sz="24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年3月2日</a:t>
            </a:r>
            <a:r>
              <a:rPr lang="zh-CN" altLang="en-US" sz="2400" dirty="0" smtClean="0">
                <a:latin typeface="Times New Roman" panose="02020603050405020304" pitchFamily="18" charset="0"/>
                <a:ea typeface="DFKai-SB" panose="03000509000000000000" pitchFamily="65" charset="-120"/>
                <a:cs typeface="Times New Roman" panose="02020603050405020304" pitchFamily="18" charset="0"/>
              </a:rPr>
              <a:t>，</a:t>
            </a:r>
            <a:r>
              <a:rPr lang="zh-TW" altLang="en-US" sz="2400" dirty="0" smtClean="0">
                <a:latin typeface="Times New Roman" panose="02020603050405020304" pitchFamily="18" charset="0"/>
                <a:ea typeface="DFKai-SB" panose="03000509000000000000" pitchFamily="65" charset="-120"/>
                <a:cs typeface="Times New Roman" panose="02020603050405020304" pitchFamily="18" charset="0"/>
              </a:rPr>
              <a:t>一艘</a:t>
            </a:r>
            <a:r>
              <a:rPr lang="zh-CN" altLang="en-US" sz="2400" dirty="0" smtClean="0">
                <a:latin typeface="Times New Roman" panose="02020603050405020304" pitchFamily="18" charset="0"/>
                <a:ea typeface="DFKai-SB" panose="03000509000000000000" pitchFamily="65" charset="-120"/>
                <a:cs typeface="Times New Roman" panose="02020603050405020304" pitchFamily="18" charset="0"/>
              </a:rPr>
              <a:t>船舶未</a:t>
            </a:r>
            <a:r>
              <a:rPr lang="zh-TW" altLang="en-US" sz="2400" dirty="0" smtClean="0">
                <a:latin typeface="Times New Roman" panose="02020603050405020304" pitchFamily="18" charset="0"/>
                <a:ea typeface="DFKai-SB" panose="03000509000000000000" pitchFamily="65" charset="-120"/>
                <a:cs typeface="Times New Roman" panose="02020603050405020304" pitchFamily="18" charset="0"/>
              </a:rPr>
              <a:t>遵守上述法例而</a:t>
            </a:r>
            <a:r>
              <a:rPr kumimoji="0" lang="zh-TW" altLang="en-US" sz="2400" b="0" i="0" u="non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被</a:t>
            </a:r>
            <a:r>
              <a:rPr kumimoji="0" lang="zh-CN" altLang="en-US" sz="24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行政</a:t>
            </a:r>
            <a:r>
              <a:rPr kumimoji="0" lang="zh-CN" altLang="en-US" sz="24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處罰，這是江</a:t>
            </a:r>
            <a:r>
              <a:rPr kumimoji="0" lang="zh-CN" altLang="en-US" sz="24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蘇南京海事局對船舶</a:t>
            </a:r>
            <a:r>
              <a:rPr kumimoji="0" lang="zh-CN" altLang="en-US" sz="24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違反長江保護</a:t>
            </a:r>
            <a:r>
              <a:rPr kumimoji="0" lang="zh-CN" altLang="en-US" sz="24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法</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開出</a:t>
            </a:r>
            <a:r>
              <a:rPr kumimoji="0" lang="zh-CN" altLang="en-US" sz="24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的</a:t>
            </a:r>
            <a:r>
              <a:rPr kumimoji="0" lang="zh-CN" altLang="en-US" sz="24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首張罰單。</a:t>
            </a:r>
          </a:p>
        </p:txBody>
      </p:sp>
      <p:sp>
        <p:nvSpPr>
          <p:cNvPr id="4" name="文字方塊 3"/>
          <p:cNvSpPr txBox="1"/>
          <p:nvPr/>
        </p:nvSpPr>
        <p:spPr>
          <a:xfrm>
            <a:off x="404609" y="5726858"/>
            <a:ext cx="11108742" cy="1107996"/>
          </a:xfrm>
          <a:prstGeom prst="rect">
            <a:avLst/>
          </a:prstGeom>
          <a:noFill/>
        </p:spPr>
        <p:txBody>
          <a:bodyPr wrap="square" rtlCol="0">
            <a:spAutoFit/>
          </a:bodyPr>
          <a:lstStyle/>
          <a:p>
            <a:r>
              <a:rPr lang="zh-TW" altLang="en-US" sz="1100" dirty="0" smtClean="0">
                <a:latin typeface="標楷體" panose="03000509000000000000" pitchFamily="65" charset="-120"/>
                <a:ea typeface="標楷體" panose="03000509000000000000" pitchFamily="65" charset="-120"/>
              </a:rPr>
              <a:t>資料來源</a:t>
            </a:r>
            <a:r>
              <a:rPr lang="en-US" altLang="zh-TW" sz="1100" dirty="0" smtClean="0">
                <a:latin typeface="標楷體" panose="03000509000000000000" pitchFamily="65" charset="-120"/>
                <a:ea typeface="標楷體" panose="03000509000000000000" pitchFamily="65" charset="-120"/>
              </a:rPr>
              <a:t>: </a:t>
            </a:r>
          </a:p>
          <a:p>
            <a:pPr marL="285750" indent="-285750">
              <a:buFont typeface="Arial" panose="020B0604020202020204" pitchFamily="34" charset="0"/>
              <a:buChar char="•"/>
            </a:pPr>
            <a:r>
              <a:rPr lang="zh-TW" altLang="en-US" sz="1100" dirty="0" smtClean="0">
                <a:latin typeface="Times New Roman" panose="02020603050405020304" pitchFamily="18" charset="0"/>
                <a:ea typeface="標楷體" panose="03000509000000000000" pitchFamily="65" charset="-120"/>
                <a:cs typeface="Times New Roman" panose="02020603050405020304" pitchFamily="18" charset="0"/>
              </a:rPr>
              <a:t>中華人民共和國生態環境部 長江保護法 </a:t>
            </a:r>
            <a:r>
              <a:rPr lang="en-US" altLang="zh-TW" sz="1100" dirty="0" smtClean="0">
                <a:latin typeface="Times New Roman" panose="02020603050405020304" pitchFamily="18" charset="0"/>
                <a:ea typeface="標楷體" panose="03000509000000000000" pitchFamily="65" charset="-120"/>
                <a:cs typeface="Times New Roman" panose="02020603050405020304" pitchFamily="18" charset="0"/>
              </a:rPr>
              <a:t>https</a:t>
            </a:r>
            <a:r>
              <a:rPr lang="en-US" altLang="zh-TW" sz="1100"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TW" sz="1100" dirty="0" smtClean="0">
                <a:latin typeface="Times New Roman" panose="02020603050405020304" pitchFamily="18" charset="0"/>
                <a:ea typeface="標楷體" panose="03000509000000000000" pitchFamily="65" charset="-120"/>
                <a:cs typeface="Times New Roman" panose="02020603050405020304" pitchFamily="18" charset="0"/>
              </a:rPr>
              <a:t>www.mee.gov.cn/ywgz/fgbz/fl/202012/t20201227_814985.shtml</a:t>
            </a:r>
            <a:endParaRPr lang="en-US" altLang="zh-TW" sz="1100" dirty="0">
              <a:latin typeface="Times New Roman" panose="02020603050405020304" pitchFamily="18" charset="0"/>
              <a:ea typeface="標楷體" panose="03000509000000000000" pitchFamily="65" charset="-120"/>
              <a:cs typeface="Times New Roman" panose="02020603050405020304" pitchFamily="18" charset="0"/>
            </a:endParaRPr>
          </a:p>
          <a:p>
            <a:pPr marL="285750" indent="-285750">
              <a:buFont typeface="Arial" panose="020B0604020202020204" pitchFamily="34" charset="0"/>
              <a:buChar char="•"/>
            </a:pPr>
            <a:r>
              <a:rPr lang="zh-TW" altLang="en-US" sz="1100" dirty="0" smtClean="0">
                <a:latin typeface="Times New Roman" panose="02020603050405020304" pitchFamily="18" charset="0"/>
                <a:ea typeface="標楷體" panose="03000509000000000000" pitchFamily="65" charset="-120"/>
                <a:cs typeface="Times New Roman" panose="02020603050405020304" pitchFamily="18" charset="0"/>
              </a:rPr>
              <a:t>中華人民共和國農業</a:t>
            </a:r>
            <a:r>
              <a:rPr lang="zh-TW" altLang="en-US" sz="1100" dirty="0">
                <a:latin typeface="Times New Roman" panose="02020603050405020304" pitchFamily="18" charset="0"/>
                <a:ea typeface="標楷體" panose="03000509000000000000" pitchFamily="65" charset="-120"/>
                <a:cs typeface="Times New Roman" panose="02020603050405020304" pitchFamily="18" charset="0"/>
              </a:rPr>
              <a:t>農村部關於實施</a:t>
            </a:r>
            <a:r>
              <a:rPr lang="en-US" altLang="zh-CN" sz="1100" dirty="0" smtClean="0">
                <a:latin typeface="Times New Roman" panose="02020603050405020304" pitchFamily="18" charset="0"/>
                <a:ea typeface="標楷體" panose="03000509000000000000" pitchFamily="65" charset="-120"/>
                <a:cs typeface="Times New Roman" panose="02020603050405020304" pitchFamily="18" charset="0"/>
              </a:rPr>
              <a:t>2021</a:t>
            </a:r>
            <a:r>
              <a:rPr lang="zh-CN" altLang="en-US" sz="1100" dirty="0" smtClean="0">
                <a:latin typeface="Times New Roman" panose="02020603050405020304" pitchFamily="18" charset="0"/>
                <a:ea typeface="標楷體" panose="03000509000000000000" pitchFamily="65" charset="-120"/>
                <a:cs typeface="Times New Roman" panose="02020603050405020304" pitchFamily="18" charset="0"/>
              </a:rPr>
              <a:t>年公海</a:t>
            </a:r>
            <a:r>
              <a:rPr lang="zh-CN" altLang="en-US" sz="1100" dirty="0">
                <a:latin typeface="Times New Roman" panose="02020603050405020304" pitchFamily="18" charset="0"/>
                <a:ea typeface="標楷體" panose="03000509000000000000" pitchFamily="65" charset="-120"/>
                <a:cs typeface="Times New Roman" panose="02020603050405020304" pitchFamily="18" charset="0"/>
              </a:rPr>
              <a:t>自主休</a:t>
            </a:r>
            <a:r>
              <a:rPr lang="zh-TW" altLang="en-US" sz="1100" dirty="0">
                <a:latin typeface="Times New Roman" panose="02020603050405020304" pitchFamily="18" charset="0"/>
                <a:ea typeface="標楷體" panose="03000509000000000000" pitchFamily="65" charset="-120"/>
                <a:cs typeface="Times New Roman" panose="02020603050405020304" pitchFamily="18" charset="0"/>
              </a:rPr>
              <a:t>漁措施的</a:t>
            </a:r>
            <a:r>
              <a:rPr lang="zh-CN" altLang="en-US" sz="1100" dirty="0" smtClean="0">
                <a:latin typeface="Times New Roman" panose="02020603050405020304" pitchFamily="18" charset="0"/>
                <a:ea typeface="標楷體" panose="03000509000000000000" pitchFamily="65" charset="-120"/>
                <a:cs typeface="Times New Roman" panose="02020603050405020304" pitchFamily="18" charset="0"/>
              </a:rPr>
              <a:t>通知 </a:t>
            </a:r>
            <a:r>
              <a:rPr lang="en-US" altLang="zh-CN" sz="1100" dirty="0">
                <a:latin typeface="Times New Roman" panose="02020603050405020304" pitchFamily="18" charset="0"/>
                <a:ea typeface="標楷體" panose="03000509000000000000" pitchFamily="65" charset="-120"/>
                <a:cs typeface="Times New Roman" panose="02020603050405020304" pitchFamily="18" charset="0"/>
              </a:rPr>
              <a:t>http://</a:t>
            </a:r>
            <a:r>
              <a:rPr lang="en-US" altLang="zh-CN" sz="1100" dirty="0" smtClean="0">
                <a:latin typeface="Times New Roman" panose="02020603050405020304" pitchFamily="18" charset="0"/>
                <a:ea typeface="標楷體" panose="03000509000000000000" pitchFamily="65" charset="-120"/>
                <a:cs typeface="Times New Roman" panose="02020603050405020304" pitchFamily="18" charset="0"/>
              </a:rPr>
              <a:t>www.yyj.moa.gov.cn/gzdt/202107/t20210701_6370834.htm</a:t>
            </a:r>
            <a:endParaRPr lang="en-US" altLang="zh-CN" sz="1100" dirty="0">
              <a:latin typeface="Times New Roman" panose="02020603050405020304" pitchFamily="18" charset="0"/>
              <a:ea typeface="標楷體" panose="03000509000000000000" pitchFamily="65" charset="-120"/>
              <a:cs typeface="Times New Roman" panose="02020603050405020304" pitchFamily="18" charset="0"/>
            </a:endParaRPr>
          </a:p>
          <a:p>
            <a:pPr marL="285750" indent="-285750">
              <a:buFont typeface="Arial" panose="020B0604020202020204" pitchFamily="34" charset="0"/>
              <a:buChar char="•"/>
            </a:pPr>
            <a:r>
              <a:rPr lang="zh-TW" altLang="en-US" sz="1100" dirty="0" smtClean="0">
                <a:latin typeface="Times New Roman" panose="02020603050405020304" pitchFamily="18" charset="0"/>
                <a:ea typeface="標楷體" panose="03000509000000000000" pitchFamily="65" charset="-120"/>
                <a:cs typeface="Times New Roman" panose="02020603050405020304" pitchFamily="18" charset="0"/>
              </a:rPr>
              <a:t>團結</a:t>
            </a:r>
            <a:r>
              <a:rPr lang="zh-TW" altLang="en-US" sz="1100" dirty="0">
                <a:latin typeface="Times New Roman" panose="02020603050405020304" pitchFamily="18" charset="0"/>
                <a:ea typeface="標楷體" panose="03000509000000000000" pitchFamily="65" charset="-120"/>
                <a:cs typeface="Times New Roman" panose="02020603050405020304" pitchFamily="18" charset="0"/>
              </a:rPr>
              <a:t>香港</a:t>
            </a:r>
            <a:r>
              <a:rPr lang="zh-TW" altLang="en-US" sz="1100" dirty="0" smtClean="0">
                <a:latin typeface="Times New Roman" panose="02020603050405020304" pitchFamily="18" charset="0"/>
                <a:ea typeface="標楷體" panose="03000509000000000000" pitchFamily="65" charset="-120"/>
                <a:cs typeface="Times New Roman" panose="02020603050405020304" pitchFamily="18" charset="0"/>
              </a:rPr>
              <a:t>基金</a:t>
            </a:r>
            <a:r>
              <a:rPr lang="en-US" altLang="zh-TW" sz="1100" dirty="0">
                <a:latin typeface="Times New Roman" panose="02020603050405020304" pitchFamily="18" charset="0"/>
                <a:ea typeface="標楷體" panose="03000509000000000000" pitchFamily="65" charset="-120"/>
                <a:cs typeface="Times New Roman" panose="02020603050405020304" pitchFamily="18" charset="0"/>
              </a:rPr>
              <a:t>https://www.ourhkfoundation.org.hk/zh-hant/event/90/%E5%9C%98%E7%B5%90%E9%A6%99%E6%B8%AF%E5%9F%BA%E9%87%91/%E3%80%8A%E6%B1%9F%E5%B1%B1%E5%A4%9A%E9%A9%95%E3%80%8B%E7%AC%AC%E4%B8%89%E5%8D%81%E5%85%AB%E9%9B%86-%E7%99%BE%E6%97%A5%E4%BC%91%E6%BC%81%E6%9C%9F</a:t>
            </a:r>
            <a:endParaRPr lang="zh-HK" altLang="en-US" sz="1100"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11"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1354" y="1633691"/>
            <a:ext cx="5611989" cy="3979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矩形 4"/>
          <p:cNvSpPr/>
          <p:nvPr/>
        </p:nvSpPr>
        <p:spPr>
          <a:xfrm>
            <a:off x="6412152" y="1706799"/>
            <a:ext cx="5172124" cy="830997"/>
          </a:xfrm>
          <a:prstGeom prst="rect">
            <a:avLst/>
          </a:prstGeom>
        </p:spPr>
        <p:txBody>
          <a:bodyPr wrap="square">
            <a:spAutoFit/>
          </a:bodyPr>
          <a:lstStyle/>
          <a:p>
            <a:pPr lvl="0">
              <a:defRPr/>
            </a:pPr>
            <a:r>
              <a:rPr lang="zh-TW" altLang="en-US" sz="2400" b="1" u="sng" dirty="0" smtClean="0">
                <a:latin typeface="DFKai-SB" panose="03000509000000000000" pitchFamily="65" charset="-120"/>
                <a:ea typeface="DFKai-SB" panose="03000509000000000000" pitchFamily="65" charset="-120"/>
              </a:rPr>
              <a:t>行政法規：</a:t>
            </a:r>
            <a:r>
              <a:rPr lang="en-US" altLang="zh-CN" sz="2400" b="1" u="sng" dirty="0" smtClean="0">
                <a:latin typeface="DFKai-SB" panose="03000509000000000000" pitchFamily="65" charset="-120"/>
                <a:ea typeface="DFKai-SB" panose="03000509000000000000" pitchFamily="65" charset="-120"/>
              </a:rPr>
              <a:t>《</a:t>
            </a:r>
            <a:r>
              <a:rPr lang="zh-TW" altLang="en-US" sz="2400" b="1" u="sng" dirty="0" smtClean="0">
                <a:latin typeface="DFKai-SB" panose="03000509000000000000" pitchFamily="65" charset="-120"/>
                <a:ea typeface="DFKai-SB" panose="03000509000000000000" pitchFamily="65" charset="-120"/>
              </a:rPr>
              <a:t>農業農村部關於實施</a:t>
            </a:r>
            <a:r>
              <a:rPr lang="en-US" altLang="zh-CN" sz="2400" b="1" u="sng" dirty="0" smtClean="0">
                <a:latin typeface="Times New Roman" panose="02020603050405020304" pitchFamily="18" charset="0"/>
                <a:ea typeface="DFKai-SB" panose="03000509000000000000" pitchFamily="65" charset="-120"/>
                <a:cs typeface="Times New Roman" panose="02020603050405020304" pitchFamily="18" charset="0"/>
              </a:rPr>
              <a:t>2021</a:t>
            </a:r>
            <a:r>
              <a:rPr lang="zh-CN" altLang="en-US" sz="2400" b="1" u="sng" dirty="0" smtClean="0">
                <a:latin typeface="Times New Roman" panose="02020603050405020304" pitchFamily="18" charset="0"/>
                <a:ea typeface="DFKai-SB" panose="03000509000000000000" pitchFamily="65" charset="-120"/>
                <a:cs typeface="Times New Roman" panose="02020603050405020304" pitchFamily="18" charset="0"/>
              </a:rPr>
              <a:t>年</a:t>
            </a:r>
            <a:r>
              <a:rPr lang="zh-CN" altLang="en-US" sz="2400" b="1" u="sng" dirty="0" smtClean="0">
                <a:latin typeface="DFKai-SB" panose="03000509000000000000" pitchFamily="65" charset="-120"/>
                <a:ea typeface="DFKai-SB" panose="03000509000000000000" pitchFamily="65" charset="-120"/>
              </a:rPr>
              <a:t>公海</a:t>
            </a:r>
            <a:r>
              <a:rPr lang="zh-CN" altLang="en-US" sz="2400" b="1" u="sng" dirty="0">
                <a:latin typeface="DFKai-SB" panose="03000509000000000000" pitchFamily="65" charset="-120"/>
                <a:ea typeface="DFKai-SB" panose="03000509000000000000" pitchFamily="65" charset="-120"/>
              </a:rPr>
              <a:t>自主</a:t>
            </a:r>
            <a:r>
              <a:rPr lang="zh-CN" altLang="en-US" sz="2400" b="1" u="sng" dirty="0" smtClean="0">
                <a:latin typeface="DFKai-SB" panose="03000509000000000000" pitchFamily="65" charset="-120"/>
                <a:ea typeface="DFKai-SB" panose="03000509000000000000" pitchFamily="65" charset="-120"/>
              </a:rPr>
              <a:t>休</a:t>
            </a:r>
            <a:r>
              <a:rPr lang="zh-TW" altLang="en-US" sz="2400" b="1" u="sng" dirty="0" smtClean="0">
                <a:latin typeface="DFKai-SB" panose="03000509000000000000" pitchFamily="65" charset="-120"/>
                <a:ea typeface="DFKai-SB" panose="03000509000000000000" pitchFamily="65" charset="-120"/>
              </a:rPr>
              <a:t>漁措施的</a:t>
            </a:r>
            <a:r>
              <a:rPr lang="zh-CN" altLang="en-US" sz="2400" b="1" u="sng" dirty="0" smtClean="0">
                <a:latin typeface="DFKai-SB" panose="03000509000000000000" pitchFamily="65" charset="-120"/>
                <a:ea typeface="DFKai-SB" panose="03000509000000000000" pitchFamily="65" charset="-120"/>
              </a:rPr>
              <a:t>通知</a:t>
            </a:r>
            <a:r>
              <a:rPr lang="en-US" altLang="zh-CN" sz="2400" b="1" u="sng" dirty="0">
                <a:latin typeface="DFKai-SB" panose="03000509000000000000" pitchFamily="65" charset="-120"/>
                <a:ea typeface="DFKai-SB" panose="03000509000000000000" pitchFamily="65" charset="-120"/>
              </a:rPr>
              <a:t>》</a:t>
            </a:r>
          </a:p>
        </p:txBody>
      </p:sp>
      <p:pic>
        <p:nvPicPr>
          <p:cNvPr id="6" name="圖片 5">
            <a:hlinkClick r:id="rId4"/>
          </p:cNvPr>
          <p:cNvPicPr>
            <a:picLocks noChangeAspect="1"/>
          </p:cNvPicPr>
          <p:nvPr/>
        </p:nvPicPr>
        <p:blipFill>
          <a:blip r:embed="rId5"/>
          <a:stretch>
            <a:fillRect/>
          </a:stretch>
        </p:blipFill>
        <p:spPr>
          <a:xfrm>
            <a:off x="6972831" y="2688461"/>
            <a:ext cx="3721112" cy="2409455"/>
          </a:xfrm>
          <a:prstGeom prst="rect">
            <a:avLst/>
          </a:prstGeom>
          <a:ln>
            <a:noFill/>
          </a:ln>
          <a:effectLst>
            <a:softEdge rad="31750"/>
          </a:effectLst>
        </p:spPr>
      </p:pic>
      <p:pic>
        <p:nvPicPr>
          <p:cNvPr id="14" name="Picture 2" descr="Video Clipart Transparent PNG - 640x640 - Free Download on NicePNG">
            <a:hlinkClick r:id="rId4"/>
          </p:cNvPr>
          <p:cNvPicPr>
            <a:picLocks noChangeAspect="1" noChangeArrowheads="1"/>
          </p:cNvPicPr>
          <p:nvPr/>
        </p:nvPicPr>
        <p:blipFill>
          <a:blip r:embed="rId6"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6097340" y="2469723"/>
            <a:ext cx="843935" cy="82335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a:blip r:embed="rId7"/>
          <a:stretch>
            <a:fillRect/>
          </a:stretch>
        </p:blipFill>
        <p:spPr>
          <a:xfrm>
            <a:off x="147478" y="143768"/>
            <a:ext cx="1286536" cy="468344"/>
          </a:xfrm>
          <a:prstGeom prst="rect">
            <a:avLst/>
          </a:prstGeom>
        </p:spPr>
      </p:pic>
      <p:sp>
        <p:nvSpPr>
          <p:cNvPr id="16" name="任意多边形: 形状 11"/>
          <p:cNvSpPr/>
          <p:nvPr/>
        </p:nvSpPr>
        <p:spPr>
          <a:xfrm>
            <a:off x="2662530" y="201545"/>
            <a:ext cx="6991459" cy="6180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lvl="0" algn="ctr">
              <a:lnSpc>
                <a:spcPct val="90000"/>
              </a:lnSpc>
              <a:spcAft>
                <a:spcPct val="35000"/>
              </a:spcAft>
              <a:defRPr/>
            </a:pPr>
            <a:r>
              <a:rPr lang="zh-TW" altLang="en-US" sz="4000" b="1" dirty="0">
                <a:solidFill>
                  <a:srgbClr val="FFFFFF"/>
                </a:solidFill>
                <a:latin typeface="DFKai-SB" panose="03000509000000000000" pitchFamily="65" charset="-120"/>
                <a:ea typeface="DFKai-SB" panose="03000509000000000000" pitchFamily="65" charset="-120"/>
              </a:rPr>
              <a:t>國家的環境保育實踐經驗</a:t>
            </a:r>
          </a:p>
        </p:txBody>
      </p:sp>
      <p:sp>
        <p:nvSpPr>
          <p:cNvPr id="17" name="Rectangle 14">
            <a:extLst>
              <a:ext uri="{FF2B5EF4-FFF2-40B4-BE49-F238E27FC236}">
                <a16:creationId xmlns:a16="http://schemas.microsoft.com/office/drawing/2014/main" id="{FF62AD24-3287-4326-9830-2C079B66D931}"/>
              </a:ext>
            </a:extLst>
          </p:cNvPr>
          <p:cNvSpPr/>
          <p:nvPr/>
        </p:nvSpPr>
        <p:spPr>
          <a:xfrm>
            <a:off x="6972831" y="5063915"/>
            <a:ext cx="3721112" cy="369332"/>
          </a:xfrm>
          <a:prstGeom prst="rect">
            <a:avLst/>
          </a:prstGeom>
          <a:ln w="28575">
            <a:solidFill>
              <a:srgbClr val="FF0000"/>
            </a:solidFill>
          </a:ln>
        </p:spPr>
        <p:txBody>
          <a:bodyPr wrap="square">
            <a:spAutoFit/>
          </a:bodyPr>
          <a:lstStyle/>
          <a:p>
            <a:pPr algn="ctr"/>
            <a:r>
              <a:rPr lang="zh-TW" altLang="en-US" b="1" dirty="0">
                <a:solidFill>
                  <a:srgbClr val="FF0000"/>
                </a:solidFill>
                <a:latin typeface="DFKai-SB" panose="03000509000000000000" pitchFamily="65" charset="-120"/>
                <a:ea typeface="DFKai-SB" panose="03000509000000000000" pitchFamily="65" charset="-120"/>
              </a:rPr>
              <a:t>點擊圖像</a:t>
            </a:r>
            <a:r>
              <a:rPr lang="zh-TW" altLang="en-US" b="1" dirty="0" smtClean="0">
                <a:solidFill>
                  <a:srgbClr val="FF0000"/>
                </a:solidFill>
                <a:latin typeface="DFKai-SB" panose="03000509000000000000" pitchFamily="65" charset="-120"/>
                <a:ea typeface="DFKai-SB" panose="03000509000000000000" pitchFamily="65" charset="-120"/>
              </a:rPr>
              <a:t>觀看短片</a:t>
            </a:r>
            <a:endParaRPr lang="en-US" altLang="zh-HK" b="1" dirty="0">
              <a:solidFill>
                <a:srgbClr val="FF0000"/>
              </a:solidFill>
              <a:latin typeface="DFKai-SB" panose="03000509000000000000" pitchFamily="65" charset="-120"/>
              <a:ea typeface="DFKai-SB" panose="03000509000000000000" pitchFamily="65" charset="-120"/>
            </a:endParaRPr>
          </a:p>
        </p:txBody>
      </p:sp>
      <p:sp>
        <p:nvSpPr>
          <p:cNvPr id="18" name="标题 1"/>
          <p:cNvSpPr txBox="1">
            <a:spLocks noChangeArrowheads="1"/>
          </p:cNvSpPr>
          <p:nvPr/>
        </p:nvSpPr>
        <p:spPr bwMode="auto">
          <a:xfrm>
            <a:off x="3086390" y="968661"/>
            <a:ext cx="6229927" cy="5159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defRPr/>
            </a:pPr>
            <a:r>
              <a:rPr kumimoji="0" lang="zh-CN" altLang="en-US" sz="2800" b="1" i="0" u="none" strike="noStrike" kern="1200" cap="none" spc="0" normalizeH="0" baseline="0" noProof="0" dirty="0" smtClean="0">
                <a:ln>
                  <a:noFill/>
                </a:ln>
                <a:effectLst/>
                <a:uLnTx/>
                <a:uFillTx/>
                <a:latin typeface="DFKai-SB" panose="03000509000000000000" pitchFamily="65" charset="-120"/>
                <a:ea typeface="DFKai-SB" panose="03000509000000000000" pitchFamily="65" charset="-120"/>
                <a:cs typeface="+mj-cs"/>
                <a:sym typeface="+mn-ea"/>
              </a:rPr>
              <a:t>政府主導</a:t>
            </a:r>
            <a:r>
              <a:rPr lang="zh-TW" altLang="en-US" sz="2800" b="1" dirty="0" smtClean="0">
                <a:latin typeface="DFKai-SB" panose="03000509000000000000" pitchFamily="65" charset="-120"/>
                <a:ea typeface="DFKai-SB" panose="03000509000000000000" pitchFamily="65" charset="-120"/>
                <a:sym typeface="+mn-ea"/>
              </a:rPr>
              <a:t>環境規劃及執行</a:t>
            </a:r>
            <a:r>
              <a:rPr kumimoji="0" lang="zh-CN" altLang="en-US" sz="2800" b="1" i="0" u="none" strike="noStrike" kern="1200" cap="none" spc="0" normalizeH="0" baseline="0" noProof="0" dirty="0" smtClean="0">
                <a:ln>
                  <a:noFill/>
                </a:ln>
                <a:effectLst/>
                <a:uLnTx/>
                <a:uFillTx/>
                <a:latin typeface="DFKai-SB" panose="03000509000000000000" pitchFamily="65" charset="-120"/>
                <a:ea typeface="DFKai-SB" panose="03000509000000000000" pitchFamily="65" charset="-120"/>
                <a:cs typeface="+mj-cs"/>
                <a:sym typeface="+mn-ea"/>
              </a:rPr>
              <a:t>環境</a:t>
            </a:r>
            <a:r>
              <a:rPr kumimoji="0" lang="zh-CN" altLang="en-US" sz="2800" b="1" i="0" u="none" strike="noStrike" kern="1200" cap="none" spc="0" normalizeH="0" baseline="0" noProof="0" dirty="0">
                <a:ln>
                  <a:noFill/>
                </a:ln>
                <a:effectLst/>
                <a:uLnTx/>
                <a:uFillTx/>
                <a:latin typeface="DFKai-SB" panose="03000509000000000000" pitchFamily="65" charset="-120"/>
                <a:ea typeface="DFKai-SB" panose="03000509000000000000" pitchFamily="65" charset="-120"/>
                <a:cs typeface="+mj-cs"/>
                <a:sym typeface="+mn-ea"/>
              </a:rPr>
              <a:t>保育工作</a:t>
            </a:r>
            <a:endParaRPr kumimoji="0" lang="zh-CN" altLang="en-US" sz="2800" b="1" i="0" u="none" strike="noStrike" kern="1200" cap="none" spc="0" normalizeH="0" baseline="0" noProof="0" dirty="0">
              <a:ln>
                <a:noFill/>
              </a:ln>
              <a:effectLst/>
              <a:uLnTx/>
              <a:uFillTx/>
              <a:latin typeface="DFKai-SB" panose="03000509000000000000" pitchFamily="65" charset="-120"/>
              <a:ea typeface="DFKai-SB" panose="03000509000000000000" pitchFamily="65" charset="-120"/>
              <a:cs typeface="+mj-cs"/>
            </a:endParaRPr>
          </a:p>
        </p:txBody>
      </p:sp>
      <p:sp>
        <p:nvSpPr>
          <p:cNvPr id="19" name="Freeform 5"/>
          <p:cNvSpPr/>
          <p:nvPr/>
        </p:nvSpPr>
        <p:spPr bwMode="auto">
          <a:xfrm>
            <a:off x="2521492" y="1049702"/>
            <a:ext cx="446151" cy="322817"/>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92D050"/>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Tree>
    <p:extLst>
      <p:ext uri="{BB962C8B-B14F-4D97-AF65-F5344CB8AC3E}">
        <p14:creationId xmlns:p14="http://schemas.microsoft.com/office/powerpoint/2010/main" val="132323153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矩形: 圆角 31"/>
          <p:cNvSpPr/>
          <p:nvPr/>
        </p:nvSpPr>
        <p:spPr bwMode="auto">
          <a:xfrm>
            <a:off x="593611" y="1716020"/>
            <a:ext cx="6060886" cy="4309726"/>
          </a:xfrm>
          <a:prstGeom prst="roundRect">
            <a:avLst>
              <a:gd name="adj" fmla="val 787"/>
            </a:avLst>
          </a:prstGeom>
          <a:solidFill>
            <a:srgbClr val="FDB42A">
              <a:alpha val="1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cs"/>
            </a:endParaRPr>
          </a:p>
        </p:txBody>
      </p:sp>
      <p:sp>
        <p:nvSpPr>
          <p:cNvPr id="33" name="矩形 32"/>
          <p:cNvSpPr/>
          <p:nvPr/>
        </p:nvSpPr>
        <p:spPr>
          <a:xfrm>
            <a:off x="429807" y="1715710"/>
            <a:ext cx="6169660" cy="4631055"/>
          </a:xfrm>
          <a:prstGeom prst="rect">
            <a:avLst/>
          </a:prstGeom>
          <a:pattFill prst="lgGrid">
            <a:fgClr>
              <a:schemeClr val="bg1">
                <a:lumMod val="95000"/>
              </a:schemeClr>
            </a:fgClr>
            <a:bgClr>
              <a:schemeClr val="bg1"/>
            </a:bgClr>
          </a:pattFill>
          <a:ln w="19050">
            <a:solidFill>
              <a:schemeClr val="bg1">
                <a:lumMod val="50000"/>
              </a:schemeClr>
            </a:solidFill>
          </a:ln>
          <a:effectLst>
            <a:outerShdw blurRad="50800" dist="38100" dir="2700000" algn="tl"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white"/>
                </a:solidFill>
                <a:effectLst/>
                <a:uLnTx/>
                <a:uFillTx/>
                <a:latin typeface="DFKai-SB" panose="03000509000000000000" pitchFamily="65" charset="-120"/>
                <a:ea typeface="DFKai-SB" panose="03000509000000000000" pitchFamily="65" charset="-120"/>
                <a:cs typeface="+mn-cs"/>
                <a:sym typeface="+mn-ea"/>
              </a:rPr>
              <a:t>重要生態系統保護和修復重大工程</a:t>
            </a:r>
            <a:endParaRPr kumimoji="0" lang="zh-CN" altLang="en-US" sz="1800" b="0" i="0" u="none" strike="noStrike" kern="1200" cap="none" spc="0" normalizeH="0" baseline="0" noProof="0" dirty="0">
              <a:ln>
                <a:noFill/>
              </a:ln>
              <a:solidFill>
                <a:prstClr val="white"/>
              </a:solidFill>
              <a:effectLst/>
              <a:uLnTx/>
              <a:uFillTx/>
              <a:latin typeface="等线" panose="02010600030101010101" pitchFamily="2" charset="-122"/>
              <a:ea typeface="等线" panose="02010600030101010101" pitchFamily="2" charset="-122"/>
              <a:cs typeface="+mn-cs"/>
            </a:endParaRPr>
          </a:p>
        </p:txBody>
      </p:sp>
      <p:grpSp>
        <p:nvGrpSpPr>
          <p:cNvPr id="7" name="组合 6"/>
          <p:cNvGrpSpPr/>
          <p:nvPr/>
        </p:nvGrpSpPr>
        <p:grpSpPr>
          <a:xfrm>
            <a:off x="571692" y="1900005"/>
            <a:ext cx="5827629" cy="3271520"/>
            <a:chOff x="940836" y="2696210"/>
            <a:chExt cx="5827629" cy="3271520"/>
          </a:xfrm>
        </p:grpSpPr>
        <p:sp>
          <p:nvSpPr>
            <p:cNvPr id="6" name="矩形 5"/>
            <p:cNvSpPr/>
            <p:nvPr>
              <p:custDataLst>
                <p:tags r:id="rId2"/>
              </p:custDataLst>
            </p:nvPr>
          </p:nvSpPr>
          <p:spPr>
            <a:xfrm>
              <a:off x="1740535" y="2696210"/>
              <a:ext cx="3718560" cy="1143635"/>
            </a:xfrm>
            <a:prstGeom prst="rect">
              <a:avLst/>
            </a:prstGeom>
            <a:solidFill>
              <a:srgbClr val="EAEAEA"/>
            </a:solidFill>
            <a:ln>
              <a:noFill/>
            </a:ln>
          </p:spPr>
          <p:style>
            <a:lnRef idx="2">
              <a:srgbClr val="1F74AD">
                <a:shade val="50000"/>
              </a:srgbClr>
            </a:lnRef>
            <a:fillRef idx="1">
              <a:srgbClr val="1F74AD"/>
            </a:fillRef>
            <a:effectRef idx="0">
              <a:srgbClr val="1F74AD"/>
            </a:effectRef>
            <a:fontRef idx="minor">
              <a:sysClr val="window" lastClr="FFFFFF"/>
            </a:fontRef>
          </p:style>
          <p:txBody>
            <a:bodyPr wrap="square" rtlCol="0" anchor="ctr">
              <a:normAutofit/>
            </a:bodyPr>
            <a:lstStyle/>
            <a:p>
              <a:pPr marL="0" marR="0" lvl="0" indent="0" algn="ctr" defTabSz="914400" rtl="0" eaLnBrk="1" fontAlgn="auto" latinLnBrk="0" hangingPunct="1">
                <a:lnSpc>
                  <a:spcPct val="12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DFKai-SB" panose="03000509000000000000" pitchFamily="65" charset="-120"/>
                <a:ea typeface="DFKai-SB" panose="03000509000000000000" pitchFamily="65" charset="-120"/>
                <a:cs typeface="+mn-ea"/>
              </a:endParaRPr>
            </a:p>
          </p:txBody>
        </p:sp>
        <p:sp>
          <p:nvSpPr>
            <p:cNvPr id="20" name="文本框 19"/>
            <p:cNvSpPr txBox="1"/>
            <p:nvPr>
              <p:custDataLst>
                <p:tags r:id="rId3"/>
              </p:custDataLst>
            </p:nvPr>
          </p:nvSpPr>
          <p:spPr>
            <a:xfrm>
              <a:off x="1790065" y="2729865"/>
              <a:ext cx="4446810" cy="1111250"/>
            </a:xfrm>
            <a:prstGeom prst="rect">
              <a:avLst/>
            </a:prstGeom>
            <a:solidFill>
              <a:srgbClr val="FFC000"/>
            </a:solidFill>
            <a:ln>
              <a:solidFill>
                <a:schemeClr val="tx1"/>
              </a:solidFill>
            </a:ln>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38572" tIns="38572" rIns="38572" bIns="38572" numCol="1" spcCol="1270" anchor="ctr" anchorCtr="0">
              <a:noAutofit/>
            </a:bodyPr>
            <a:lstStyle>
              <a:defPPr>
                <a:defRPr lang="zh-CN"/>
              </a:defPPr>
              <a:lvl1pPr algn="ctr" defTabSz="889000">
                <a:lnSpc>
                  <a:spcPct val="90000"/>
                </a:lnSpc>
                <a:spcBef>
                  <a:spcPct val="0"/>
                </a:spcBef>
                <a:spcAft>
                  <a:spcPct val="35000"/>
                </a:spcAft>
                <a:defRPr sz="2000">
                  <a:latin typeface="DFKai-SB" panose="03000509000000000000" pitchFamily="65" charset="-120"/>
                  <a:ea typeface="DFKai-SB" panose="03000509000000000000" pitchFamily="65" charset="-12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889000" rtl="0" eaLnBrk="1" fontAlgn="auto" latinLnBrk="0" hangingPunct="1">
                <a:lnSpc>
                  <a:spcPct val="90000"/>
                </a:lnSpc>
                <a:spcBef>
                  <a:spcPct val="0"/>
                </a:spcBef>
                <a:spcAft>
                  <a:spcPct val="35000"/>
                </a:spcAft>
                <a:buClrTx/>
                <a:buSzTx/>
                <a:buFontTx/>
                <a:buNone/>
                <a:defRPr/>
              </a:pPr>
              <a:r>
                <a:rPr kumimoji="0" lang="zh-CN" alt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mn-ea"/>
                </a:rPr>
                <a:t>2020年6月《全國重要生態系統保護和修復重大工程總體規劃（2021～2035年）》</a:t>
              </a:r>
            </a:p>
          </p:txBody>
        </p:sp>
        <p:sp>
          <p:nvSpPr>
            <p:cNvPr id="8" name="矩形 7"/>
            <p:cNvSpPr/>
            <p:nvPr>
              <p:custDataLst>
                <p:tags r:id="rId4"/>
              </p:custDataLst>
            </p:nvPr>
          </p:nvSpPr>
          <p:spPr>
            <a:xfrm>
              <a:off x="941058" y="5187735"/>
              <a:ext cx="2861194" cy="717410"/>
            </a:xfrm>
            <a:prstGeom prst="rect">
              <a:avLst/>
            </a:prstGeom>
            <a:solidFill>
              <a:schemeClr val="bg1"/>
            </a:solidFill>
            <a:ln>
              <a:solidFill>
                <a:schemeClr val="tx1"/>
              </a:solidFill>
            </a:ln>
          </p:spPr>
          <p:style>
            <a:lnRef idx="2">
              <a:srgbClr val="1F74AD">
                <a:shade val="50000"/>
              </a:srgbClr>
            </a:lnRef>
            <a:fillRef idx="1">
              <a:srgbClr val="1F74AD"/>
            </a:fillRef>
            <a:effectRef idx="0">
              <a:srgbClr val="1F74AD"/>
            </a:effectRef>
            <a:fontRef idx="minor">
              <a:sysClr val="window" lastClr="FFFFFF"/>
            </a:fontRef>
          </p:style>
          <p:txBody>
            <a:bodyPr wrap="square" rtlCol="0" anchor="ctr">
              <a:normAutofit/>
            </a:bodyPr>
            <a:lstStyle/>
            <a:p>
              <a:pPr marL="0" marR="0" lvl="0" indent="0" algn="ctr" defTabSz="914400" rtl="0" eaLnBrk="1" fontAlgn="auto" latinLnBrk="0" hangingPunct="1">
                <a:lnSpc>
                  <a:spcPct val="12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DFKai-SB" panose="03000509000000000000" pitchFamily="65" charset="-120"/>
                <a:ea typeface="DFKai-SB" panose="03000509000000000000" pitchFamily="65" charset="-120"/>
                <a:cs typeface="+mn-ea"/>
              </a:endParaRPr>
            </a:p>
          </p:txBody>
        </p:sp>
        <p:sp>
          <p:nvSpPr>
            <p:cNvPr id="9" name="矩形 8"/>
            <p:cNvSpPr/>
            <p:nvPr>
              <p:custDataLst>
                <p:tags r:id="rId5"/>
              </p:custDataLst>
            </p:nvPr>
          </p:nvSpPr>
          <p:spPr>
            <a:xfrm>
              <a:off x="940836" y="4636129"/>
              <a:ext cx="2861477" cy="557391"/>
            </a:xfrm>
            <a:prstGeom prst="rect">
              <a:avLst/>
            </a:prstGeom>
            <a:solidFill>
              <a:srgbClr val="FF505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38572" tIns="38572" rIns="38572" bIns="38572"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defRPr/>
              </a:pPr>
              <a:endParaRPr kumimoji="0" lang="zh-CN" altLang="en-US" sz="2000" b="0" i="0" u="none" strike="noStrike" kern="1200" cap="none" spc="0" normalizeH="0" baseline="0" noProof="0">
                <a:ln>
                  <a:noFill/>
                </a:ln>
                <a:solidFill>
                  <a:prstClr val="black"/>
                </a:solidFill>
                <a:effectLst/>
                <a:uLnTx/>
                <a:uFillTx/>
                <a:latin typeface="DFKai-SB" panose="03000509000000000000" pitchFamily="65" charset="-120"/>
                <a:ea typeface="DFKai-SB" panose="03000509000000000000" pitchFamily="65" charset="-120"/>
                <a:cs typeface="+mn-cs"/>
              </a:endParaRPr>
            </a:p>
          </p:txBody>
        </p:sp>
        <p:sp>
          <p:nvSpPr>
            <p:cNvPr id="15" name="文本框 14"/>
            <p:cNvSpPr txBox="1"/>
            <p:nvPr>
              <p:custDataLst>
                <p:tags r:id="rId6"/>
              </p:custDataLst>
            </p:nvPr>
          </p:nvSpPr>
          <p:spPr>
            <a:xfrm>
              <a:off x="940836" y="4642075"/>
              <a:ext cx="2883174" cy="545641"/>
            </a:xfrm>
            <a:prstGeom prst="rect">
              <a:avLst/>
            </a:prstGeom>
            <a:noFill/>
          </p:spPr>
          <p:txBody>
            <a:bodyPr wrap="square" bIns="0" rtlCol="0"/>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zh-CN" altLang="en-US" sz="2400" b="0" i="0" u="none" strike="noStrike" kern="1200" cap="none" spc="0" normalizeH="0" baseline="0" noProof="0" dirty="0">
                  <a:ln>
                    <a:noFill/>
                  </a:ln>
                  <a:solidFill>
                    <a:prstClr val="white"/>
                  </a:solidFill>
                  <a:effectLst/>
                  <a:uLnTx/>
                  <a:uFillTx/>
                  <a:latin typeface="DFKai-SB" panose="03000509000000000000" pitchFamily="65" charset="-120"/>
                  <a:ea typeface="DFKai-SB" panose="03000509000000000000" pitchFamily="65" charset="-120"/>
                  <a:cs typeface="+mn-cs"/>
                  <a:sym typeface="+mn-ea"/>
                </a:rPr>
                <a:t>五大自然</a:t>
              </a:r>
              <a:r>
                <a:rPr kumimoji="0" lang="zh-CN" altLang="en-US" sz="2400" b="0" i="0" u="none" strike="noStrike" kern="1200" cap="none" spc="0" normalizeH="0" baseline="0" noProof="0" dirty="0" smtClean="0">
                  <a:ln>
                    <a:noFill/>
                  </a:ln>
                  <a:solidFill>
                    <a:prstClr val="white"/>
                  </a:solidFill>
                  <a:effectLst/>
                  <a:uLnTx/>
                  <a:uFillTx/>
                  <a:latin typeface="DFKai-SB" panose="03000509000000000000" pitchFamily="65" charset="-120"/>
                  <a:ea typeface="DFKai-SB" panose="03000509000000000000" pitchFamily="65" charset="-120"/>
                  <a:cs typeface="+mn-cs"/>
                  <a:sym typeface="+mn-ea"/>
                </a:rPr>
                <a:t>生態系統</a:t>
              </a:r>
              <a:endParaRPr kumimoji="0" lang="zh-CN" altLang="en-US" sz="2400" b="1" i="0" u="none" strike="noStrike" kern="1200" cap="none" spc="300" normalizeH="0" baseline="0" noProof="0" dirty="0">
                <a:ln>
                  <a:noFill/>
                </a:ln>
                <a:solidFill>
                  <a:prstClr val="white"/>
                </a:solidFill>
                <a:effectLst/>
                <a:uLnTx/>
                <a:uFillTx/>
                <a:latin typeface="DFKai-SB" panose="03000509000000000000" pitchFamily="65" charset="-120"/>
                <a:ea typeface="DFKai-SB" panose="03000509000000000000" pitchFamily="65" charset="-120"/>
                <a:cs typeface="+mn-cs"/>
                <a:sym typeface="+mn-ea"/>
              </a:endParaRPr>
            </a:p>
          </p:txBody>
        </p:sp>
        <p:sp>
          <p:nvSpPr>
            <p:cNvPr id="24" name="文本框 23"/>
            <p:cNvSpPr txBox="1"/>
            <p:nvPr>
              <p:custDataLst>
                <p:tags r:id="rId7"/>
              </p:custDataLst>
            </p:nvPr>
          </p:nvSpPr>
          <p:spPr>
            <a:xfrm>
              <a:off x="1029970" y="5150485"/>
              <a:ext cx="2703830" cy="817245"/>
            </a:xfrm>
            <a:prstGeom prst="rect">
              <a:avLst/>
            </a:prstGeom>
            <a:noFill/>
          </p:spPr>
          <p:txBody>
            <a:bodyPr wrap="square" bIns="0" rtlCol="0"/>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zh-CN" altLang="en-US" sz="20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sym typeface="+mn-ea"/>
                </a:rPr>
                <a:t>森林、草原、荒漠、</a:t>
              </a:r>
            </a:p>
            <a:p>
              <a:pPr marL="0" marR="0" lvl="0" indent="0" algn="ctr" defTabSz="914400" rtl="0" eaLnBrk="1" fontAlgn="auto" latinLnBrk="0" hangingPunct="1">
                <a:lnSpc>
                  <a:spcPct val="120000"/>
                </a:lnSpc>
                <a:spcBef>
                  <a:spcPts val="0"/>
                </a:spcBef>
                <a:spcAft>
                  <a:spcPts val="0"/>
                </a:spcAft>
                <a:buClrTx/>
                <a:buSzTx/>
                <a:buFontTx/>
                <a:buNone/>
                <a:defRPr/>
              </a:pPr>
              <a:r>
                <a:rPr kumimoji="0" lang="zh-CN" altLang="en-US" sz="20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sym typeface="+mn-ea"/>
                </a:rPr>
                <a:t>河湖濕地、海洋</a:t>
              </a:r>
              <a:endParaRPr kumimoji="0" lang="zh-CN" altLang="en-US" sz="2000" b="1" i="0" u="none" strike="noStrike" kern="1200" cap="none" spc="130" normalizeH="0" baseline="0" noProof="0" dirty="0">
                <a:ln>
                  <a:noFill/>
                </a:ln>
                <a:solidFill>
                  <a:srgbClr val="000000">
                    <a:lumMod val="85000"/>
                    <a:lumOff val="15000"/>
                  </a:srgbClr>
                </a:solidFill>
                <a:effectLst/>
                <a:uLnTx/>
                <a:uFillTx/>
                <a:latin typeface="DFKai-SB" panose="03000509000000000000" pitchFamily="65" charset="-120"/>
                <a:ea typeface="DFKai-SB" panose="03000509000000000000" pitchFamily="65" charset="-120"/>
                <a:cs typeface="+mn-cs"/>
                <a:sym typeface="+mn-ea"/>
              </a:endParaRPr>
            </a:p>
          </p:txBody>
        </p:sp>
        <p:sp>
          <p:nvSpPr>
            <p:cNvPr id="10" name="矩形 9"/>
            <p:cNvSpPr/>
            <p:nvPr>
              <p:custDataLst>
                <p:tags r:id="rId8"/>
              </p:custDataLst>
            </p:nvPr>
          </p:nvSpPr>
          <p:spPr>
            <a:xfrm>
              <a:off x="3877675" y="4819075"/>
              <a:ext cx="2890156" cy="1104173"/>
            </a:xfrm>
            <a:prstGeom prst="rect">
              <a:avLst/>
            </a:prstGeom>
            <a:solidFill>
              <a:schemeClr val="bg1"/>
            </a:solidFill>
            <a:ln>
              <a:solidFill>
                <a:schemeClr val="tx1"/>
              </a:solidFill>
            </a:ln>
          </p:spPr>
          <p:style>
            <a:lnRef idx="2">
              <a:srgbClr val="1F74AD">
                <a:shade val="50000"/>
              </a:srgbClr>
            </a:lnRef>
            <a:fillRef idx="1">
              <a:srgbClr val="1F74AD"/>
            </a:fillRef>
            <a:effectRef idx="0">
              <a:srgbClr val="1F74AD"/>
            </a:effectRef>
            <a:fontRef idx="minor">
              <a:sysClr val="window" lastClr="FFFFFF"/>
            </a:fontRef>
          </p:style>
          <p:txBody>
            <a:bodyPr wrap="square" rtlCol="0" anchor="ctr">
              <a:normAutofit/>
            </a:bodyPr>
            <a:lstStyle/>
            <a:p>
              <a:pPr marL="0" marR="0" lvl="0" indent="0" algn="ctr" defTabSz="914400" rtl="0" eaLnBrk="1" fontAlgn="auto" latinLnBrk="0" hangingPunct="1">
                <a:lnSpc>
                  <a:spcPct val="12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DFKai-SB" panose="03000509000000000000" pitchFamily="65" charset="-120"/>
                <a:ea typeface="DFKai-SB" panose="03000509000000000000" pitchFamily="65" charset="-120"/>
                <a:cs typeface="+mn-ea"/>
              </a:endParaRPr>
            </a:p>
          </p:txBody>
        </p:sp>
        <p:sp>
          <p:nvSpPr>
            <p:cNvPr id="11" name="矩形 10"/>
            <p:cNvSpPr/>
            <p:nvPr>
              <p:custDataLst>
                <p:tags r:id="rId9"/>
              </p:custDataLst>
            </p:nvPr>
          </p:nvSpPr>
          <p:spPr>
            <a:xfrm>
              <a:off x="3877665" y="4641957"/>
              <a:ext cx="2890455" cy="557391"/>
            </a:xfrm>
            <a:prstGeom prst="rect">
              <a:avLst/>
            </a:prstGeom>
            <a:solidFill>
              <a:srgbClr val="00B05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38572" tIns="38572" rIns="38572" bIns="38572" numCol="1" spcCol="1270" anchor="ctr" anchorCtr="0">
              <a:noAutofit/>
            </a:bodyPr>
            <a:lstStyle/>
            <a:p>
              <a:pPr marL="0" marR="0" lvl="0" indent="0" algn="ctr" defTabSz="889000" rtl="0" eaLnBrk="1" fontAlgn="auto" latinLnBrk="0" hangingPunct="1">
                <a:lnSpc>
                  <a:spcPct val="130000"/>
                </a:lnSpc>
                <a:spcBef>
                  <a:spcPct val="0"/>
                </a:spcBef>
                <a:spcAft>
                  <a:spcPts val="0"/>
                </a:spcAft>
                <a:buClrTx/>
                <a:buSzTx/>
                <a:buFontTx/>
                <a:buNone/>
                <a:defRPr/>
              </a:pPr>
              <a:endParaRPr kumimoji="0" lang="zh-CN" altLang="en-US" sz="2000" b="0" i="0" u="none" strike="noStrike" kern="1200" cap="none" spc="0" normalizeH="0" baseline="0" noProof="0">
                <a:ln>
                  <a:noFill/>
                </a:ln>
                <a:solidFill>
                  <a:prstClr val="black"/>
                </a:solidFill>
                <a:effectLst/>
                <a:uLnTx/>
                <a:uFillTx/>
                <a:latin typeface="DFKai-SB" panose="03000509000000000000" pitchFamily="65" charset="-120"/>
                <a:ea typeface="DFKai-SB" panose="03000509000000000000" pitchFamily="65" charset="-120"/>
                <a:cs typeface="+mn-cs"/>
              </a:endParaRPr>
            </a:p>
          </p:txBody>
        </p:sp>
        <p:sp>
          <p:nvSpPr>
            <p:cNvPr id="16" name="文本框 15"/>
            <p:cNvSpPr txBox="1"/>
            <p:nvPr>
              <p:custDataLst>
                <p:tags r:id="rId10"/>
              </p:custDataLst>
            </p:nvPr>
          </p:nvSpPr>
          <p:spPr>
            <a:xfrm>
              <a:off x="4342211" y="4641958"/>
              <a:ext cx="1953388" cy="545737"/>
            </a:xfrm>
            <a:prstGeom prst="rect">
              <a:avLst/>
            </a:prstGeom>
            <a:noFill/>
          </p:spPr>
          <p:txBody>
            <a:bodyPr wrap="square" bIns="0" rtlCol="0">
              <a:noAutofit/>
            </a:bodyP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zh-CN" altLang="en-US" sz="2400" b="0" i="0" u="none" strike="noStrike" kern="1200" cap="none" spc="0" normalizeH="0" baseline="0" noProof="0" dirty="0" smtClean="0">
                  <a:ln>
                    <a:noFill/>
                  </a:ln>
                  <a:solidFill>
                    <a:schemeClr val="bg1"/>
                  </a:solidFill>
                  <a:effectLst/>
                  <a:uLnTx/>
                  <a:uFillTx/>
                  <a:latin typeface="DFKai-SB" panose="03000509000000000000" pitchFamily="65" charset="-120"/>
                  <a:ea typeface="DFKai-SB" panose="03000509000000000000" pitchFamily="65" charset="-120"/>
                  <a:cs typeface="+mn-cs"/>
                  <a:sym typeface="+mn-ea"/>
                </a:rPr>
                <a:t>生態區域</a:t>
              </a:r>
              <a:endParaRPr kumimoji="0" lang="zh-CN" altLang="en-US" sz="2400" b="1" i="0" u="none" strike="noStrike" kern="1200" cap="none" spc="300" normalizeH="0" baseline="0" noProof="0" dirty="0">
                <a:ln>
                  <a:noFill/>
                </a:ln>
                <a:solidFill>
                  <a:schemeClr val="bg1"/>
                </a:solidFill>
                <a:effectLst/>
                <a:uLnTx/>
                <a:uFillTx/>
                <a:latin typeface="DFKai-SB" panose="03000509000000000000" pitchFamily="65" charset="-120"/>
                <a:ea typeface="DFKai-SB" panose="03000509000000000000" pitchFamily="65" charset="-120"/>
                <a:cs typeface="+mn-cs"/>
                <a:sym typeface="+mn-ea"/>
              </a:endParaRPr>
            </a:p>
          </p:txBody>
        </p:sp>
        <p:sp>
          <p:nvSpPr>
            <p:cNvPr id="26" name="文本框 25"/>
            <p:cNvSpPr txBox="1"/>
            <p:nvPr>
              <p:custDataLst>
                <p:tags r:id="rId11"/>
              </p:custDataLst>
            </p:nvPr>
          </p:nvSpPr>
          <p:spPr>
            <a:xfrm>
              <a:off x="3877990" y="5136102"/>
              <a:ext cx="2890475" cy="598286"/>
            </a:xfrm>
            <a:prstGeom prst="rect">
              <a:avLst/>
            </a:prstGeom>
            <a:noFill/>
          </p:spPr>
          <p:txBody>
            <a:bodyPr wrap="square" bIns="0" rtlCol="0"/>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zh-CN" altLang="en-US" sz="20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sym typeface="+mn-ea"/>
                </a:rPr>
                <a:t>長江經濟帶發展、黃河流域生態保護等</a:t>
              </a:r>
              <a:endParaRPr kumimoji="0" lang="zh-CN" altLang="en-US" sz="2000" b="1" i="0" u="none" strike="noStrike" kern="1200" cap="none" spc="130" normalizeH="0" baseline="0" noProof="0" dirty="0">
                <a:ln>
                  <a:noFill/>
                </a:ln>
                <a:solidFill>
                  <a:srgbClr val="000000">
                    <a:lumMod val="85000"/>
                    <a:lumOff val="15000"/>
                  </a:srgbClr>
                </a:solidFill>
                <a:effectLst/>
                <a:uLnTx/>
                <a:uFillTx/>
                <a:latin typeface="DFKai-SB" panose="03000509000000000000" pitchFamily="65" charset="-120"/>
                <a:ea typeface="DFKai-SB" panose="03000509000000000000" pitchFamily="65" charset="-120"/>
                <a:cs typeface="+mn-cs"/>
                <a:sym typeface="+mn-ea"/>
              </a:endParaRPr>
            </a:p>
          </p:txBody>
        </p:sp>
        <p:cxnSp>
          <p:nvCxnSpPr>
            <p:cNvPr id="70" name="连接符: 肘形 69"/>
            <p:cNvCxnSpPr>
              <a:stCxn id="15" idx="0"/>
            </p:cNvCxnSpPr>
            <p:nvPr>
              <p:custDataLst>
                <p:tags r:id="rId12"/>
              </p:custDataLst>
            </p:nvPr>
          </p:nvCxnSpPr>
          <p:spPr>
            <a:xfrm rot="5400000" flipH="1" flipV="1">
              <a:off x="3688527" y="2978673"/>
              <a:ext cx="368011" cy="2958559"/>
            </a:xfrm>
            <a:prstGeom prst="bentConnector2">
              <a:avLst/>
            </a:prstGeom>
            <a:ln w="19050">
              <a:solidFill>
                <a:schemeClr val="tx1"/>
              </a:solidFill>
            </a:ln>
          </p:spPr>
          <p:style>
            <a:lnRef idx="1">
              <a:srgbClr val="1F74AD"/>
            </a:lnRef>
            <a:fillRef idx="0">
              <a:srgbClr val="1F74AD"/>
            </a:fillRef>
            <a:effectRef idx="0">
              <a:srgbClr val="1F74AD"/>
            </a:effectRef>
            <a:fontRef idx="minor">
              <a:srgbClr val="000000"/>
            </a:fontRef>
          </p:style>
        </p:cxnSp>
        <p:cxnSp>
          <p:nvCxnSpPr>
            <p:cNvPr id="73" name="连接符: 肘形 72"/>
            <p:cNvCxnSpPr>
              <a:stCxn id="16" idx="0"/>
            </p:cNvCxnSpPr>
            <p:nvPr>
              <p:custDataLst>
                <p:tags r:id="rId13"/>
              </p:custDataLst>
            </p:nvPr>
          </p:nvCxnSpPr>
          <p:spPr>
            <a:xfrm rot="5400000" flipH="1" flipV="1">
              <a:off x="5323846" y="4635668"/>
              <a:ext cx="1350" cy="11231"/>
            </a:xfrm>
            <a:prstGeom prst="bentConnector2">
              <a:avLst/>
            </a:prstGeom>
          </p:spPr>
          <p:style>
            <a:lnRef idx="1">
              <a:srgbClr val="1F74AD"/>
            </a:lnRef>
            <a:fillRef idx="0">
              <a:srgbClr val="1F74AD"/>
            </a:fillRef>
            <a:effectRef idx="0">
              <a:srgbClr val="1F74AD"/>
            </a:effectRef>
            <a:fontRef idx="minor">
              <a:srgbClr val="000000"/>
            </a:fontRef>
          </p:style>
        </p:cxnSp>
        <p:cxnSp>
          <p:nvCxnSpPr>
            <p:cNvPr id="81" name="直接连接符 80"/>
            <p:cNvCxnSpPr/>
            <p:nvPr>
              <p:custDataLst>
                <p:tags r:id="rId14"/>
              </p:custDataLst>
            </p:nvPr>
          </p:nvCxnSpPr>
          <p:spPr>
            <a:xfrm flipV="1">
              <a:off x="3734146" y="3840224"/>
              <a:ext cx="0" cy="444204"/>
            </a:xfrm>
            <a:prstGeom prst="line">
              <a:avLst/>
            </a:prstGeom>
            <a:ln w="19050">
              <a:solidFill>
                <a:schemeClr val="tx1"/>
              </a:solidFill>
            </a:ln>
          </p:spPr>
          <p:style>
            <a:lnRef idx="1">
              <a:srgbClr val="1F74AD"/>
            </a:lnRef>
            <a:fillRef idx="0">
              <a:srgbClr val="1F74AD"/>
            </a:fillRef>
            <a:effectRef idx="0">
              <a:srgbClr val="1F74AD"/>
            </a:effectRef>
            <a:fontRef idx="minor">
              <a:srgbClr val="000000"/>
            </a:fontRef>
          </p:style>
        </p:cxnSp>
        <p:cxnSp>
          <p:nvCxnSpPr>
            <p:cNvPr id="22" name="直接连接符 21"/>
            <p:cNvCxnSpPr/>
            <p:nvPr>
              <p:custDataLst>
                <p:tags r:id="rId15"/>
              </p:custDataLst>
            </p:nvPr>
          </p:nvCxnSpPr>
          <p:spPr>
            <a:xfrm flipV="1">
              <a:off x="5345539" y="4284427"/>
              <a:ext cx="0" cy="357531"/>
            </a:xfrm>
            <a:prstGeom prst="line">
              <a:avLst/>
            </a:prstGeom>
            <a:ln w="19050">
              <a:solidFill>
                <a:schemeClr val="tx1"/>
              </a:solidFill>
            </a:ln>
          </p:spPr>
          <p:style>
            <a:lnRef idx="1">
              <a:srgbClr val="1F74AD"/>
            </a:lnRef>
            <a:fillRef idx="0">
              <a:srgbClr val="1F74AD"/>
            </a:fillRef>
            <a:effectRef idx="0">
              <a:srgbClr val="1F74AD"/>
            </a:effectRef>
            <a:fontRef idx="minor">
              <a:srgbClr val="000000"/>
            </a:fontRef>
          </p:style>
        </p:cxnSp>
      </p:grpSp>
      <p:graphicFrame>
        <p:nvGraphicFramePr>
          <p:cNvPr id="5" name="表格 4"/>
          <p:cNvGraphicFramePr/>
          <p:nvPr>
            <p:custDataLst>
              <p:tags r:id="rId1"/>
            </p:custDataLst>
            <p:extLst/>
          </p:nvPr>
        </p:nvGraphicFramePr>
        <p:xfrm>
          <a:off x="6758243" y="1714066"/>
          <a:ext cx="5158784" cy="4631055"/>
        </p:xfrm>
        <a:graphic>
          <a:graphicData uri="http://schemas.openxmlformats.org/drawingml/2006/table">
            <a:tbl>
              <a:tblPr firstRow="1" bandRow="1">
                <a:tableStyleId>{5C22544A-7EE6-4342-B048-85BDC9FD1C3A}</a:tableStyleId>
              </a:tblPr>
              <a:tblGrid>
                <a:gridCol w="271214">
                  <a:extLst>
                    <a:ext uri="{9D8B030D-6E8A-4147-A177-3AD203B41FA5}">
                      <a16:colId xmlns:a16="http://schemas.microsoft.com/office/drawing/2014/main" val="20000"/>
                    </a:ext>
                  </a:extLst>
                </a:gridCol>
                <a:gridCol w="4887570">
                  <a:extLst>
                    <a:ext uri="{9D8B030D-6E8A-4147-A177-3AD203B41FA5}">
                      <a16:colId xmlns:a16="http://schemas.microsoft.com/office/drawing/2014/main" val="20001"/>
                    </a:ext>
                  </a:extLst>
                </a:gridCol>
              </a:tblGrid>
              <a:tr h="415925">
                <a:tc gridSpan="2">
                  <a:txBody>
                    <a:bodyPr/>
                    <a:lstStyle/>
                    <a:p>
                      <a:pPr algn="ctr">
                        <a:buNone/>
                      </a:pPr>
                      <a:r>
                        <a:rPr lang="zh-CN" altLang="en-US" sz="1800" dirty="0">
                          <a:latin typeface="DFKai-SB" panose="03000509000000000000" pitchFamily="65" charset="-120"/>
                          <a:ea typeface="DFKai-SB" panose="03000509000000000000" pitchFamily="65" charset="-120"/>
                        </a:rPr>
                        <a:t>重要生態系統保護和修復重大工程</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tcPr>
                </a:tc>
                <a:tc hMerge="1">
                  <a:txBody>
                    <a:bodyPr/>
                    <a:lstStyle/>
                    <a:p>
                      <a:endParaRPr lang="zh-CN"/>
                    </a:p>
                  </a:txBody>
                  <a:tcPr/>
                </a:tc>
                <a:extLst>
                  <a:ext uri="{0D108BD9-81ED-4DB2-BD59-A6C34878D82A}">
                    <a16:rowId xmlns:a16="http://schemas.microsoft.com/office/drawing/2014/main" val="10000"/>
                  </a:ext>
                </a:extLst>
              </a:tr>
              <a:tr h="417195">
                <a:tc>
                  <a:txBody>
                    <a:bodyPr/>
                    <a:lstStyle/>
                    <a:p>
                      <a:pPr algn="ctr">
                        <a:buNone/>
                      </a:pPr>
                      <a:r>
                        <a:rPr lang="en-US" altLang="zh-CN" dirty="0">
                          <a:latin typeface="DFKai-SB" panose="03000509000000000000" pitchFamily="65" charset="-120"/>
                          <a:ea typeface="DFKai-SB" panose="03000509000000000000" pitchFamily="65" charset="-120"/>
                        </a:rPr>
                        <a:t>1</a:t>
                      </a:r>
                    </a:p>
                  </a:txBody>
                  <a:tcPr>
                    <a:lnL w="12700" cap="flat" cmpd="sng" algn="ctr">
                      <a:solidFill>
                        <a:schemeClr val="tx1"/>
                      </a:solidFill>
                      <a:prstDash val="solid"/>
                      <a:round/>
                      <a:headEnd type="none" w="med" len="med"/>
                      <a:tailEnd type="none" w="med" len="med"/>
                    </a:lnL>
                    <a:lnR w="12700" cmpd="sng">
                      <a:noFill/>
                    </a:lnR>
                    <a:lnT w="381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buNone/>
                      </a:pPr>
                      <a:r>
                        <a:rPr lang="zh-CN" altLang="en-US" sz="1800" dirty="0">
                          <a:latin typeface="Times New Roman" panose="02020603050405020304" pitchFamily="18" charset="0"/>
                          <a:ea typeface="DFKai-SB" panose="03000509000000000000" pitchFamily="65" charset="-120"/>
                          <a:cs typeface="Times New Roman" panose="02020603050405020304" pitchFamily="18" charset="0"/>
                        </a:rPr>
                        <a:t>青藏高原生態屏障區</a:t>
                      </a:r>
                      <a:r>
                        <a:rPr lang="zh-CN" altLang="en-US" sz="1800" dirty="0">
                          <a:latin typeface="Times New Roman" panose="02020603050405020304" pitchFamily="18" charset="0"/>
                          <a:ea typeface="DFKai-SB" panose="03000509000000000000" pitchFamily="65" charset="-120"/>
                          <a:cs typeface="Times New Roman" panose="02020603050405020304" pitchFamily="18" charset="0"/>
                          <a:sym typeface="+mn-ea"/>
                        </a:rPr>
                        <a:t>生態保護和修復重大工程</a:t>
                      </a:r>
                      <a:endParaRPr lang="zh-CN" altLang="en-US" sz="1800" dirty="0">
                        <a:latin typeface="Times New Roman" panose="02020603050405020304" pitchFamily="18" charset="0"/>
                        <a:ea typeface="DFKai-SB" panose="03000509000000000000" pitchFamily="65" charset="-120"/>
                        <a:cs typeface="Times New Roman" panose="02020603050405020304" pitchFamily="18" charset="0"/>
                      </a:endParaRPr>
                    </a:p>
                  </a:txBody>
                  <a:tcPr anchor="ctr">
                    <a:lnL w="12700" cmpd="sng">
                      <a:noFill/>
                    </a:lnL>
                    <a:lnR w="12700" cap="flat" cmpd="sng" algn="ctr">
                      <a:solidFill>
                        <a:schemeClr val="tx1"/>
                      </a:solidFill>
                      <a:prstDash val="solid"/>
                      <a:round/>
                      <a:headEnd type="none" w="med" len="med"/>
                      <a:tailEnd type="none" w="med" len="med"/>
                    </a:lnR>
                    <a:lnT w="381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649605">
                <a:tc>
                  <a:txBody>
                    <a:bodyPr/>
                    <a:lstStyle/>
                    <a:p>
                      <a:pPr algn="ctr">
                        <a:buNone/>
                      </a:pPr>
                      <a:r>
                        <a:rPr lang="en-US" altLang="zh-CN" dirty="0">
                          <a:latin typeface="DFKai-SB" panose="03000509000000000000" pitchFamily="65" charset="-120"/>
                          <a:ea typeface="DFKai-SB" panose="03000509000000000000" pitchFamily="65" charset="-120"/>
                        </a:rPr>
                        <a:t>2</a:t>
                      </a: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buNone/>
                      </a:pPr>
                      <a:r>
                        <a:rPr lang="zh-CN" altLang="en-US" sz="1800" dirty="0">
                          <a:latin typeface="Times New Roman" panose="02020603050405020304" pitchFamily="18" charset="0"/>
                          <a:ea typeface="DFKai-SB" panose="03000509000000000000" pitchFamily="65" charset="-120"/>
                          <a:cs typeface="Times New Roman" panose="02020603050405020304" pitchFamily="18" charset="0"/>
                        </a:rPr>
                        <a:t>黃河重點生態區（含黃土高原生態屏障）</a:t>
                      </a:r>
                      <a:r>
                        <a:rPr lang="zh-CN" altLang="en-US" sz="1800" dirty="0">
                          <a:latin typeface="Times New Roman" panose="02020603050405020304" pitchFamily="18" charset="0"/>
                          <a:ea typeface="DFKai-SB" panose="03000509000000000000" pitchFamily="65" charset="-120"/>
                          <a:cs typeface="Times New Roman" panose="02020603050405020304" pitchFamily="18" charset="0"/>
                          <a:sym typeface="+mn-ea"/>
                        </a:rPr>
                        <a:t>生態保護和修復重大工程</a:t>
                      </a:r>
                      <a:endParaRPr lang="zh-CN" altLang="en-US" sz="1800" dirty="0">
                        <a:latin typeface="Times New Roman" panose="02020603050405020304" pitchFamily="18" charset="0"/>
                        <a:ea typeface="DFKai-SB" panose="03000509000000000000" pitchFamily="65" charset="-120"/>
                        <a:cs typeface="Times New Roman" panose="02020603050405020304" pitchFamily="18" charset="0"/>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649605">
                <a:tc>
                  <a:txBody>
                    <a:bodyPr/>
                    <a:lstStyle/>
                    <a:p>
                      <a:pPr algn="ctr">
                        <a:buNone/>
                      </a:pPr>
                      <a:r>
                        <a:rPr lang="en-US" altLang="zh-CN" dirty="0">
                          <a:latin typeface="DFKai-SB" panose="03000509000000000000" pitchFamily="65" charset="-120"/>
                          <a:ea typeface="DFKai-SB" panose="03000509000000000000" pitchFamily="65" charset="-120"/>
                        </a:rPr>
                        <a:t>3</a:t>
                      </a: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buNone/>
                      </a:pPr>
                      <a:r>
                        <a:rPr lang="zh-CN" altLang="en-US" sz="1800" dirty="0">
                          <a:latin typeface="Times New Roman" panose="02020603050405020304" pitchFamily="18" charset="0"/>
                          <a:ea typeface="DFKai-SB" panose="03000509000000000000" pitchFamily="65" charset="-120"/>
                          <a:cs typeface="Times New Roman" panose="02020603050405020304" pitchFamily="18" charset="0"/>
                          <a:sym typeface="+mn-ea"/>
                        </a:rPr>
                        <a:t>長江重點生態區（含川生態屏障）生態保護和修復重大工程</a:t>
                      </a: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416560">
                <a:tc>
                  <a:txBody>
                    <a:bodyPr/>
                    <a:lstStyle/>
                    <a:p>
                      <a:pPr algn="ctr">
                        <a:buNone/>
                      </a:pPr>
                      <a:r>
                        <a:rPr lang="en-US" altLang="zh-CN" dirty="0">
                          <a:latin typeface="DFKai-SB" panose="03000509000000000000" pitchFamily="65" charset="-120"/>
                          <a:ea typeface="DFKai-SB" panose="03000509000000000000" pitchFamily="65" charset="-120"/>
                        </a:rPr>
                        <a:t>4</a:t>
                      </a: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buNone/>
                      </a:pPr>
                      <a:r>
                        <a:rPr lang="zh-CN" altLang="en-US" sz="1800" dirty="0">
                          <a:latin typeface="Times New Roman" panose="02020603050405020304" pitchFamily="18" charset="0"/>
                          <a:ea typeface="DFKai-SB" panose="03000509000000000000" pitchFamily="65" charset="-120"/>
                          <a:cs typeface="Times New Roman" panose="02020603050405020304" pitchFamily="18" charset="0"/>
                        </a:rPr>
                        <a:t>東北森林帶</a:t>
                      </a:r>
                      <a:r>
                        <a:rPr lang="zh-CN" altLang="en-US" sz="1800" dirty="0">
                          <a:latin typeface="Times New Roman" panose="02020603050405020304" pitchFamily="18" charset="0"/>
                          <a:ea typeface="DFKai-SB" panose="03000509000000000000" pitchFamily="65" charset="-120"/>
                          <a:cs typeface="Times New Roman" panose="02020603050405020304" pitchFamily="18" charset="0"/>
                          <a:sym typeface="+mn-ea"/>
                        </a:rPr>
                        <a:t>生態保護和修復重大工程</a:t>
                      </a:r>
                      <a:endParaRPr lang="zh-CN" altLang="en-US" sz="1800" dirty="0">
                        <a:latin typeface="Times New Roman" panose="02020603050405020304" pitchFamily="18" charset="0"/>
                        <a:ea typeface="DFKai-SB" panose="03000509000000000000" pitchFamily="65" charset="-120"/>
                        <a:cs typeface="Times New Roman" panose="02020603050405020304" pitchFamily="18" charset="0"/>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416560">
                <a:tc>
                  <a:txBody>
                    <a:bodyPr/>
                    <a:lstStyle/>
                    <a:p>
                      <a:pPr algn="ctr">
                        <a:buNone/>
                      </a:pPr>
                      <a:r>
                        <a:rPr lang="en-US" altLang="zh-CN" dirty="0">
                          <a:latin typeface="DFKai-SB" panose="03000509000000000000" pitchFamily="65" charset="-120"/>
                          <a:ea typeface="DFKai-SB" panose="03000509000000000000" pitchFamily="65" charset="-120"/>
                        </a:rPr>
                        <a:t>5</a:t>
                      </a: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buNone/>
                      </a:pPr>
                      <a:r>
                        <a:rPr lang="zh-CN" altLang="en-US" sz="1800" dirty="0">
                          <a:latin typeface="Times New Roman" panose="02020603050405020304" pitchFamily="18" charset="0"/>
                          <a:ea typeface="DFKai-SB" panose="03000509000000000000" pitchFamily="65" charset="-120"/>
                          <a:cs typeface="Times New Roman" panose="02020603050405020304" pitchFamily="18" charset="0"/>
                        </a:rPr>
                        <a:t>北方防沙帶</a:t>
                      </a:r>
                      <a:r>
                        <a:rPr lang="zh-CN" altLang="en-US" sz="1800" dirty="0">
                          <a:latin typeface="Times New Roman" panose="02020603050405020304" pitchFamily="18" charset="0"/>
                          <a:ea typeface="DFKai-SB" panose="03000509000000000000" pitchFamily="65" charset="-120"/>
                          <a:cs typeface="Times New Roman" panose="02020603050405020304" pitchFamily="18" charset="0"/>
                          <a:sym typeface="+mn-ea"/>
                        </a:rPr>
                        <a:t>生態保護和修復重大工程</a:t>
                      </a:r>
                      <a:endParaRPr lang="zh-CN" altLang="en-US" sz="1800" dirty="0">
                        <a:latin typeface="Times New Roman" panose="02020603050405020304" pitchFamily="18" charset="0"/>
                        <a:ea typeface="DFKai-SB" panose="03000509000000000000" pitchFamily="65" charset="-120"/>
                        <a:cs typeface="Times New Roman" panose="02020603050405020304" pitchFamily="18" charset="0"/>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r h="417195">
                <a:tc>
                  <a:txBody>
                    <a:bodyPr/>
                    <a:lstStyle/>
                    <a:p>
                      <a:pPr algn="ctr">
                        <a:buNone/>
                      </a:pPr>
                      <a:r>
                        <a:rPr lang="en-US" altLang="zh-CN" dirty="0">
                          <a:latin typeface="DFKai-SB" panose="03000509000000000000" pitchFamily="65" charset="-120"/>
                          <a:ea typeface="DFKai-SB" panose="03000509000000000000" pitchFamily="65" charset="-120"/>
                        </a:rPr>
                        <a:t>6</a:t>
                      </a: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buNone/>
                      </a:pPr>
                      <a:r>
                        <a:rPr lang="zh-CN" altLang="en-US" sz="1800" dirty="0">
                          <a:latin typeface="Times New Roman" panose="02020603050405020304" pitchFamily="18" charset="0"/>
                          <a:ea typeface="DFKai-SB" panose="03000509000000000000" pitchFamily="65" charset="-120"/>
                          <a:cs typeface="Times New Roman" panose="02020603050405020304" pitchFamily="18" charset="0"/>
                        </a:rPr>
                        <a:t>南方丘陵山地帶</a:t>
                      </a:r>
                      <a:r>
                        <a:rPr lang="zh-CN" altLang="en-US" sz="1800" dirty="0">
                          <a:latin typeface="Times New Roman" panose="02020603050405020304" pitchFamily="18" charset="0"/>
                          <a:ea typeface="DFKai-SB" panose="03000509000000000000" pitchFamily="65" charset="-120"/>
                          <a:cs typeface="Times New Roman" panose="02020603050405020304" pitchFamily="18" charset="0"/>
                          <a:sym typeface="+mn-ea"/>
                        </a:rPr>
                        <a:t>生態保護和修復重大工程</a:t>
                      </a:r>
                      <a:endParaRPr lang="zh-CN" altLang="en-US" sz="1800" dirty="0">
                        <a:latin typeface="Times New Roman" panose="02020603050405020304" pitchFamily="18" charset="0"/>
                        <a:ea typeface="DFKai-SB" panose="03000509000000000000" pitchFamily="65" charset="-120"/>
                        <a:cs typeface="Times New Roman" panose="02020603050405020304" pitchFamily="18" charset="0"/>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r h="415290">
                <a:tc>
                  <a:txBody>
                    <a:bodyPr/>
                    <a:lstStyle/>
                    <a:p>
                      <a:pPr algn="ctr">
                        <a:buNone/>
                      </a:pPr>
                      <a:r>
                        <a:rPr lang="en-US" altLang="zh-CN" dirty="0">
                          <a:latin typeface="DFKai-SB" panose="03000509000000000000" pitchFamily="65" charset="-120"/>
                          <a:ea typeface="DFKai-SB" panose="03000509000000000000" pitchFamily="65" charset="-120"/>
                        </a:rPr>
                        <a:t>7</a:t>
                      </a: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buNone/>
                      </a:pPr>
                      <a:r>
                        <a:rPr lang="zh-CN" altLang="en-US" sz="1800" dirty="0">
                          <a:latin typeface="Times New Roman" panose="02020603050405020304" pitchFamily="18" charset="0"/>
                          <a:ea typeface="DFKai-SB" panose="03000509000000000000" pitchFamily="65" charset="-120"/>
                          <a:cs typeface="Times New Roman" panose="02020603050405020304" pitchFamily="18" charset="0"/>
                        </a:rPr>
                        <a:t>海岸帶</a:t>
                      </a:r>
                      <a:r>
                        <a:rPr lang="zh-CN" altLang="en-US" sz="1800" dirty="0">
                          <a:latin typeface="Times New Roman" panose="02020603050405020304" pitchFamily="18" charset="0"/>
                          <a:ea typeface="DFKai-SB" panose="03000509000000000000" pitchFamily="65" charset="-120"/>
                          <a:cs typeface="Times New Roman" panose="02020603050405020304" pitchFamily="18" charset="0"/>
                          <a:sym typeface="+mn-ea"/>
                        </a:rPr>
                        <a:t>生態保護和修復重大工程</a:t>
                      </a:r>
                      <a:endParaRPr lang="zh-CN" altLang="en-US" sz="1800" dirty="0">
                        <a:latin typeface="Times New Roman" panose="02020603050405020304" pitchFamily="18" charset="0"/>
                        <a:ea typeface="DFKai-SB" panose="03000509000000000000" pitchFamily="65" charset="-120"/>
                        <a:cs typeface="Times New Roman" panose="02020603050405020304" pitchFamily="18" charset="0"/>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7"/>
                  </a:ext>
                </a:extLst>
              </a:tr>
              <a:tr h="417195">
                <a:tc>
                  <a:txBody>
                    <a:bodyPr/>
                    <a:lstStyle/>
                    <a:p>
                      <a:pPr algn="ctr">
                        <a:buNone/>
                      </a:pPr>
                      <a:r>
                        <a:rPr lang="en-US" altLang="zh-CN" dirty="0">
                          <a:latin typeface="DFKai-SB" panose="03000509000000000000" pitchFamily="65" charset="-120"/>
                          <a:ea typeface="DFKai-SB" panose="03000509000000000000" pitchFamily="65" charset="-120"/>
                        </a:rPr>
                        <a:t>8</a:t>
                      </a: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buNone/>
                      </a:pPr>
                      <a:r>
                        <a:rPr lang="zh-CN" altLang="en-US" sz="1800" dirty="0">
                          <a:latin typeface="Times New Roman" panose="02020603050405020304" pitchFamily="18" charset="0"/>
                          <a:ea typeface="DFKai-SB" panose="03000509000000000000" pitchFamily="65" charset="-120"/>
                          <a:cs typeface="Times New Roman" panose="02020603050405020304" pitchFamily="18" charset="0"/>
                        </a:rPr>
                        <a:t>自然保護地建設及野生動植物保護</a:t>
                      </a: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8"/>
                  </a:ext>
                </a:extLst>
              </a:tr>
              <a:tr h="415925">
                <a:tc>
                  <a:txBody>
                    <a:bodyPr/>
                    <a:lstStyle/>
                    <a:p>
                      <a:pPr algn="ctr">
                        <a:buNone/>
                      </a:pPr>
                      <a:r>
                        <a:rPr lang="en-US" altLang="zh-CN" dirty="0">
                          <a:latin typeface="DFKai-SB" panose="03000509000000000000" pitchFamily="65" charset="-120"/>
                          <a:ea typeface="DFKai-SB" panose="03000509000000000000" pitchFamily="65" charset="-120"/>
                        </a:rPr>
                        <a:t>9</a:t>
                      </a: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buNone/>
                      </a:pPr>
                      <a:r>
                        <a:rPr lang="zh-CN" altLang="en-US" sz="1800" dirty="0">
                          <a:latin typeface="Times New Roman" panose="02020603050405020304" pitchFamily="18" charset="0"/>
                          <a:ea typeface="DFKai-SB" panose="03000509000000000000" pitchFamily="65" charset="-120"/>
                          <a:cs typeface="Times New Roman" panose="02020603050405020304" pitchFamily="18" charset="0"/>
                        </a:rPr>
                        <a:t>生態保護和</a:t>
                      </a:r>
                      <a:r>
                        <a:rPr lang="zh-CN" altLang="en-US" sz="1800" dirty="0">
                          <a:latin typeface="Times New Roman" panose="02020603050405020304" pitchFamily="18" charset="0"/>
                          <a:ea typeface="DFKai-SB" panose="03000509000000000000" pitchFamily="65" charset="-120"/>
                          <a:cs typeface="Times New Roman" panose="02020603050405020304" pitchFamily="18" charset="0"/>
                          <a:sym typeface="+mn-ea"/>
                        </a:rPr>
                        <a:t>修復支撐體系重大工程</a:t>
                      </a:r>
                      <a:endParaRPr lang="zh-CN" altLang="en-US" sz="1800" dirty="0">
                        <a:latin typeface="Times New Roman" panose="02020603050405020304" pitchFamily="18" charset="0"/>
                        <a:ea typeface="DFKai-SB" panose="03000509000000000000" pitchFamily="65" charset="-120"/>
                        <a:cs typeface="Times New Roman" panose="02020603050405020304" pitchFamily="18" charset="0"/>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9"/>
                  </a:ext>
                </a:extLst>
              </a:tr>
            </a:tbl>
          </a:graphicData>
        </a:graphic>
      </p:graphicFrame>
      <p:sp>
        <p:nvSpPr>
          <p:cNvPr id="3" name="文本框 2"/>
          <p:cNvSpPr txBox="1"/>
          <p:nvPr/>
        </p:nvSpPr>
        <p:spPr>
          <a:xfrm>
            <a:off x="1956632" y="1185261"/>
            <a:ext cx="9389416" cy="535531"/>
          </a:xfrm>
          <a:prstGeom prst="rect">
            <a:avLst/>
          </a:prstGeom>
          <a:noFill/>
        </p:spPr>
        <p:txBody>
          <a:bodyPr wrap="square" rtlCol="0" anchor="t">
            <a:spAutoFit/>
          </a:bodyPr>
          <a:lstStyle/>
          <a:p>
            <a:pPr marL="0" marR="0" lvl="0" indent="0" algn="just" defTabSz="914400" rtl="0" eaLnBrk="1" fontAlgn="auto" latinLnBrk="0" hangingPunct="1">
              <a:lnSpc>
                <a:spcPct val="120000"/>
              </a:lnSpc>
              <a:spcBef>
                <a:spcPts val="600"/>
              </a:spcBef>
              <a:spcAft>
                <a:spcPts val="0"/>
              </a:spcAft>
              <a:buClr>
                <a:srgbClr val="FF0000"/>
              </a:buClr>
              <a:buSzTx/>
              <a:buFontTx/>
              <a:buNone/>
              <a:defRPr/>
            </a:pPr>
            <a:r>
              <a:rPr kumimoji="0" lang="zh-TW" altLang="en-US" sz="24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mn-cs"/>
                <a:sym typeface="+mn-ea"/>
              </a:rPr>
              <a:t>我國</a:t>
            </a:r>
            <a:r>
              <a:rPr kumimoji="0" lang="zh-CN" altLang="en-US" sz="24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mn-cs"/>
                <a:sym typeface="+mn-ea"/>
              </a:rPr>
              <a:t>對</a:t>
            </a:r>
            <a:r>
              <a:rPr kumimoji="0" lang="zh-CN" altLang="en-US" sz="24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sym typeface="+mn-ea"/>
              </a:rPr>
              <a:t>自然生態系統和生態支撐區域進行了系統的保育規劃。</a:t>
            </a:r>
            <a:endParaRPr kumimoji="0" lang="zh-CN" altLang="en-US" sz="2400" b="0" i="0" u="none" strike="noStrike" kern="1200" cap="none" spc="0" normalizeH="0" baseline="0" noProof="0" dirty="0">
              <a:ln>
                <a:noFill/>
              </a:ln>
              <a:solidFill>
                <a:srgbClr val="C00000"/>
              </a:solidFill>
              <a:effectLst/>
              <a:uLnTx/>
              <a:uFillTx/>
              <a:latin typeface="等线" panose="02010600030101010101" pitchFamily="2" charset="-122"/>
              <a:ea typeface="等线" panose="02010600030101010101" pitchFamily="2" charset="-122"/>
              <a:cs typeface="+mn-cs"/>
              <a:sym typeface="+mn-ea"/>
            </a:endParaRPr>
          </a:p>
        </p:txBody>
      </p:sp>
      <p:sp>
        <p:nvSpPr>
          <p:cNvPr id="27" name="文本框 26"/>
          <p:cNvSpPr txBox="1"/>
          <p:nvPr/>
        </p:nvSpPr>
        <p:spPr>
          <a:xfrm>
            <a:off x="4920368" y="732637"/>
            <a:ext cx="1768491"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800" b="1"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sym typeface="+mn-ea"/>
              </a:rPr>
              <a:t>長期規劃</a:t>
            </a:r>
            <a:endParaRPr kumimoji="0" lang="zh-CN" altLang="en-US" sz="2800" b="1"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endParaRPr>
          </a:p>
        </p:txBody>
      </p:sp>
      <p:sp>
        <p:nvSpPr>
          <p:cNvPr id="28" name="Freeform 5"/>
          <p:cNvSpPr/>
          <p:nvPr/>
        </p:nvSpPr>
        <p:spPr bwMode="auto">
          <a:xfrm>
            <a:off x="4474217" y="856519"/>
            <a:ext cx="446151" cy="322817"/>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FBF53"/>
          </a:solidFill>
          <a:ln w="19050">
            <a:solidFill>
              <a:srgbClr val="FFFFFF"/>
            </a:solidFill>
            <a:round/>
          </a:ln>
        </p:spPr>
        <p:txBody>
          <a:bodyPr vert="horz" wrap="square" lIns="83748" tIns="41874" rIns="83748" bIns="41874" numCol="1" anchor="t" anchorCtr="0" compatLnSpc="1"/>
          <a:lstStyle/>
          <a:p>
            <a:pPr marL="0" marR="0" lvl="0" indent="0" algn="just" defTabSz="914400" rtl="0" eaLnBrk="1" fontAlgn="auto" latinLnBrk="0" hangingPunct="1">
              <a:lnSpc>
                <a:spcPct val="120000"/>
              </a:lnSpc>
              <a:spcBef>
                <a:spcPts val="0"/>
              </a:spcBef>
              <a:spcAft>
                <a:spcPts val="0"/>
              </a:spcAft>
              <a:buClrTx/>
              <a:buSzTx/>
              <a:buFontTx/>
              <a:buNone/>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cs"/>
              <a:sym typeface="Agency FB" panose="020B0503020202020204" pitchFamily="34" charset="0"/>
            </a:endParaRPr>
          </a:p>
        </p:txBody>
      </p:sp>
      <p:sp>
        <p:nvSpPr>
          <p:cNvPr id="12" name="文本框 11"/>
          <p:cNvSpPr txBox="1"/>
          <p:nvPr/>
        </p:nvSpPr>
        <p:spPr>
          <a:xfrm>
            <a:off x="956500" y="5830118"/>
            <a:ext cx="4801314" cy="46166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dirty="0">
                <a:ln>
                  <a:noFill/>
                </a:ln>
                <a:solidFill>
                  <a:prstClr val="white"/>
                </a:solidFill>
                <a:effectLst/>
                <a:uLnTx/>
                <a:uFillTx/>
                <a:latin typeface="DFKai-SB" panose="03000509000000000000" pitchFamily="65" charset="-120"/>
                <a:ea typeface="DFKai-SB" panose="03000509000000000000" pitchFamily="65" charset="-120"/>
                <a:cs typeface="+mn-cs"/>
                <a:sym typeface="+mn-ea"/>
              </a:rPr>
              <a:t>重要生態系統保護和修復重大工程</a:t>
            </a:r>
            <a:endParaRPr kumimoji="0" lang="zh-CN" altLang="en-US" sz="2400" b="0" i="0" u="none" strike="noStrike" kern="1200" cap="none" spc="0" normalizeH="0" baseline="0" noProof="0" dirty="0">
              <a:ln>
                <a:noFill/>
              </a:ln>
              <a:solidFill>
                <a:prstClr val="white"/>
              </a:solidFill>
              <a:effectLst/>
              <a:uLnTx/>
              <a:uFillTx/>
              <a:latin typeface="等线" panose="02010600030101010101" pitchFamily="2" charset="-122"/>
              <a:ea typeface="等线" panose="02010600030101010101" pitchFamily="2" charset="-122"/>
              <a:cs typeface="+mn-cs"/>
            </a:endParaRPr>
          </a:p>
        </p:txBody>
      </p:sp>
      <p:cxnSp>
        <p:nvCxnSpPr>
          <p:cNvPr id="13" name="直接连接符 12"/>
          <p:cNvCxnSpPr/>
          <p:nvPr/>
        </p:nvCxnSpPr>
        <p:spPr>
          <a:xfrm>
            <a:off x="2031277" y="5114865"/>
            <a:ext cx="1270" cy="37655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4983392" y="5109150"/>
            <a:ext cx="6985" cy="37465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a:off x="2032547" y="5506025"/>
            <a:ext cx="2964180" cy="444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flipH="1">
            <a:off x="3357157" y="5506025"/>
            <a:ext cx="7620" cy="30861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文字方塊 1"/>
          <p:cNvSpPr txBox="1"/>
          <p:nvPr/>
        </p:nvSpPr>
        <p:spPr>
          <a:xfrm>
            <a:off x="429807" y="6345121"/>
            <a:ext cx="10405242" cy="523220"/>
          </a:xfrm>
          <a:prstGeom prst="rect">
            <a:avLst/>
          </a:prstGeom>
          <a:noFill/>
        </p:spPr>
        <p:txBody>
          <a:bodyPr wrap="square" rtlCol="0">
            <a:spAutoFit/>
          </a:bodyPr>
          <a:lstStyle/>
          <a:p>
            <a:r>
              <a:rPr lang="zh-TW" altLang="en-US" sz="1400" dirty="0" smtClean="0">
                <a:latin typeface="標楷體" panose="03000509000000000000" pitchFamily="65" charset="-120"/>
                <a:ea typeface="標楷體" panose="03000509000000000000" pitchFamily="65" charset="-120"/>
              </a:rPr>
              <a:t>參考資料</a:t>
            </a:r>
            <a:r>
              <a:rPr lang="en-US" altLang="zh-TW" sz="1400" dirty="0" smtClean="0">
                <a:latin typeface="標楷體" panose="03000509000000000000" pitchFamily="65" charset="-120"/>
                <a:ea typeface="標楷體" panose="03000509000000000000" pitchFamily="65" charset="-120"/>
              </a:rPr>
              <a:t>: </a:t>
            </a:r>
            <a:r>
              <a:rPr lang="zh-TW" altLang="en-US" sz="1400" dirty="0" smtClean="0">
                <a:latin typeface="標楷體" panose="03000509000000000000" pitchFamily="65" charset="-120"/>
                <a:ea typeface="標楷體" panose="03000509000000000000" pitchFamily="65" charset="-120"/>
              </a:rPr>
              <a:t>國家發展改革委自然資源部 </a:t>
            </a:r>
            <a:r>
              <a:rPr lang="en-US" altLang="zh-TW" sz="1400" dirty="0" smtClean="0">
                <a:latin typeface="標楷體" panose="03000509000000000000" pitchFamily="65" charset="-120"/>
                <a:ea typeface="標楷體" panose="03000509000000000000" pitchFamily="65" charset="-120"/>
              </a:rPr>
              <a:t/>
            </a:r>
            <a:br>
              <a:rPr lang="en-US" altLang="zh-TW" sz="1400" dirty="0" smtClean="0">
                <a:latin typeface="標楷體" panose="03000509000000000000" pitchFamily="65" charset="-120"/>
                <a:ea typeface="標楷體" panose="03000509000000000000" pitchFamily="65" charset="-120"/>
              </a:rPr>
            </a:br>
            <a:r>
              <a:rPr lang="en-US" altLang="zh-TW" sz="1400" dirty="0" smtClean="0">
                <a:latin typeface="標楷體" panose="03000509000000000000" pitchFamily="65" charset="-120"/>
                <a:ea typeface="標楷體" panose="03000509000000000000" pitchFamily="65" charset="-120"/>
              </a:rPr>
              <a:t>(</a:t>
            </a:r>
            <a:r>
              <a:rPr lang="en-US" altLang="zh-TW" sz="1400" dirty="0" smtClean="0">
                <a:latin typeface="Times New Roman" panose="02020603050405020304" pitchFamily="18" charset="0"/>
                <a:ea typeface="標楷體" panose="03000509000000000000" pitchFamily="65" charset="-120"/>
                <a:cs typeface="Times New Roman" panose="02020603050405020304" pitchFamily="18" charset="0"/>
              </a:rPr>
              <a:t>http</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TW" sz="1400" dirty="0" smtClean="0">
                <a:latin typeface="Times New Roman" panose="02020603050405020304" pitchFamily="18" charset="0"/>
                <a:ea typeface="標楷體" panose="03000509000000000000" pitchFamily="65" charset="-120"/>
                <a:cs typeface="Times New Roman" panose="02020603050405020304" pitchFamily="18" charset="0"/>
              </a:rPr>
              <a:t>www.gov.cn:8080/zhengce/zhengceku/2020-06/12/5518982/files/ba61c7b9c2b3444a9765a248b0bc334f.pdf</a:t>
            </a:r>
            <a:r>
              <a:rPr lang="en-US" altLang="zh-TW" sz="1400" dirty="0" smtClean="0">
                <a:latin typeface="標楷體" panose="03000509000000000000" pitchFamily="65" charset="-120"/>
                <a:ea typeface="標楷體" panose="03000509000000000000" pitchFamily="65" charset="-120"/>
              </a:rPr>
              <a:t>)</a:t>
            </a:r>
            <a:endParaRPr lang="zh-HK" altLang="en-US" sz="1400" dirty="0">
              <a:latin typeface="標楷體" panose="03000509000000000000" pitchFamily="65" charset="-120"/>
              <a:ea typeface="標楷體" panose="03000509000000000000" pitchFamily="65" charset="-120"/>
            </a:endParaRPr>
          </a:p>
        </p:txBody>
      </p:sp>
      <p:sp>
        <p:nvSpPr>
          <p:cNvPr id="29" name="任意多边形: 形状 11"/>
          <p:cNvSpPr/>
          <p:nvPr/>
        </p:nvSpPr>
        <p:spPr>
          <a:xfrm>
            <a:off x="2522428" y="122043"/>
            <a:ext cx="6991459" cy="6180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lvl="0" algn="ctr">
              <a:lnSpc>
                <a:spcPct val="90000"/>
              </a:lnSpc>
              <a:spcAft>
                <a:spcPct val="35000"/>
              </a:spcAft>
              <a:defRPr/>
            </a:pPr>
            <a:r>
              <a:rPr lang="zh-TW" altLang="en-US" sz="4000" b="1" dirty="0">
                <a:solidFill>
                  <a:srgbClr val="FFFFFF"/>
                </a:solidFill>
                <a:latin typeface="DFKai-SB" panose="03000509000000000000" pitchFamily="65" charset="-120"/>
                <a:ea typeface="DFKai-SB" panose="03000509000000000000" pitchFamily="65" charset="-120"/>
              </a:rPr>
              <a:t>國家的環境保育實踐經驗</a:t>
            </a:r>
          </a:p>
        </p:txBody>
      </p:sp>
    </p:spTree>
    <p:extLst>
      <p:ext uri="{BB962C8B-B14F-4D97-AF65-F5344CB8AC3E}">
        <p14:creationId xmlns:p14="http://schemas.microsoft.com/office/powerpoint/2010/main" val="293342373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矩形: 圆角 46"/>
          <p:cNvSpPr/>
          <p:nvPr/>
        </p:nvSpPr>
        <p:spPr>
          <a:xfrm flipV="1">
            <a:off x="348332" y="4659973"/>
            <a:ext cx="3154424" cy="1580198"/>
          </a:xfrm>
          <a:prstGeom prst="roundRect">
            <a:avLst>
              <a:gd name="adj" fmla="val 10000"/>
            </a:avLst>
          </a:prstGeom>
          <a:solidFill>
            <a:srgbClr val="92D050">
              <a:alpha val="13000"/>
            </a:srgbClr>
          </a:solidFill>
          <a:ln w="9525">
            <a:solidFill>
              <a:schemeClr val="accent6">
                <a:lumMod val="75000"/>
              </a:schemeClr>
            </a:solidFill>
            <a:prstDash val="lgDashDot"/>
          </a:ln>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37" name="圆角矩形 37"/>
          <p:cNvSpPr/>
          <p:nvPr>
            <p:custDataLst>
              <p:tags r:id="rId1"/>
            </p:custDataLst>
          </p:nvPr>
        </p:nvSpPr>
        <p:spPr>
          <a:xfrm>
            <a:off x="4092961" y="5988848"/>
            <a:ext cx="1883942" cy="508785"/>
          </a:xfrm>
          <a:prstGeom prst="roundRect">
            <a:avLst>
              <a:gd name="adj" fmla="val 3846"/>
            </a:avLst>
          </a:prstGeom>
          <a:solidFill>
            <a:srgbClr val="FFC000"/>
          </a:solidFill>
          <a:ln>
            <a:noFill/>
          </a:ln>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38572" tIns="38572" rIns="38572" bIns="38572" numCol="1" spcCol="1270" anchor="ctr" anchorCtr="0">
            <a:noAutofit/>
          </a:bodyPr>
          <a:lstStyle/>
          <a:p>
            <a:pPr marL="0" marR="0" lvl="0" indent="0" algn="l" defTabSz="889000" rtl="0" eaLnBrk="1" fontAlgn="auto" latinLnBrk="0" hangingPunct="1">
              <a:lnSpc>
                <a:spcPct val="100000"/>
              </a:lnSpc>
              <a:spcBef>
                <a:spcPct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DFKai-SB" panose="03000509000000000000" pitchFamily="65" charset="-120"/>
              <a:ea typeface="DFKai-SB" panose="03000509000000000000" pitchFamily="65" charset="-120"/>
              <a:cs typeface="+mn-cs"/>
            </a:endParaRPr>
          </a:p>
        </p:txBody>
      </p:sp>
      <p:sp>
        <p:nvSpPr>
          <p:cNvPr id="38" name="圆角矩形 37"/>
          <p:cNvSpPr/>
          <p:nvPr>
            <p:custDataLst>
              <p:tags r:id="rId2"/>
            </p:custDataLst>
          </p:nvPr>
        </p:nvSpPr>
        <p:spPr>
          <a:xfrm>
            <a:off x="4092961" y="5195680"/>
            <a:ext cx="1895156" cy="508785"/>
          </a:xfrm>
          <a:prstGeom prst="roundRect">
            <a:avLst>
              <a:gd name="adj" fmla="val 3846"/>
            </a:avLst>
          </a:prstGeom>
          <a:solidFill>
            <a:srgbClr val="FFC000"/>
          </a:solidFill>
          <a:ln>
            <a:noFill/>
          </a:ln>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38572" tIns="38572" rIns="38572" bIns="38572" numCol="1" spcCol="1270" anchor="ctr" anchorCtr="0">
            <a:noAutofit/>
          </a:bodyPr>
          <a:lstStyle/>
          <a:p>
            <a:pPr marL="0" marR="0" lvl="0" indent="0" algn="l" defTabSz="889000" rtl="0" eaLnBrk="1" fontAlgn="auto" latinLnBrk="0" hangingPunct="1">
              <a:lnSpc>
                <a:spcPct val="100000"/>
              </a:lnSpc>
              <a:spcBef>
                <a:spcPct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DFKai-SB" panose="03000509000000000000" pitchFamily="65" charset="-120"/>
              <a:ea typeface="DFKai-SB" panose="03000509000000000000" pitchFamily="65" charset="-120"/>
              <a:cs typeface="+mn-cs"/>
            </a:endParaRPr>
          </a:p>
        </p:txBody>
      </p:sp>
      <p:cxnSp>
        <p:nvCxnSpPr>
          <p:cNvPr id="5" name="直接连接符 4"/>
          <p:cNvCxnSpPr/>
          <p:nvPr>
            <p:custDataLst>
              <p:tags r:id="rId3"/>
            </p:custDataLst>
          </p:nvPr>
        </p:nvCxnSpPr>
        <p:spPr>
          <a:xfrm flipV="1">
            <a:off x="3599274" y="2336498"/>
            <a:ext cx="7478" cy="3954627"/>
          </a:xfrm>
          <a:prstGeom prst="line">
            <a:avLst/>
          </a:prstGeom>
          <a:noFill/>
          <a:ln w="19050" cap="flat" cmpd="sng" algn="ctr">
            <a:solidFill>
              <a:schemeClr val="accent6">
                <a:lumMod val="75000"/>
              </a:schemeClr>
            </a:solidFill>
            <a:prstDash val="solid"/>
            <a:miter lim="800000"/>
          </a:ln>
          <a:effectLst/>
        </p:spPr>
      </p:cxnSp>
      <p:sp>
        <p:nvSpPr>
          <p:cNvPr id="24" name="圆角矩形 16"/>
          <p:cNvSpPr/>
          <p:nvPr>
            <p:custDataLst>
              <p:tags r:id="rId4"/>
            </p:custDataLst>
          </p:nvPr>
        </p:nvSpPr>
        <p:spPr>
          <a:xfrm>
            <a:off x="4089157" y="2858266"/>
            <a:ext cx="1895224" cy="508785"/>
          </a:xfrm>
          <a:prstGeom prst="roundRect">
            <a:avLst>
              <a:gd name="adj" fmla="val 3846"/>
            </a:avLst>
          </a:prstGeom>
          <a:solidFill>
            <a:srgbClr val="FFC000"/>
          </a:solidFill>
          <a:ln>
            <a:noFill/>
          </a:ln>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38572" tIns="38572" rIns="38572" bIns="38572" numCol="1" spcCol="1270" anchor="ctr" anchorCtr="0">
            <a:noAutofit/>
          </a:bodyPr>
          <a:lstStyle/>
          <a:p>
            <a:pPr marL="0" marR="0" lvl="0" indent="0" algn="l" defTabSz="889000" rtl="0" eaLnBrk="1" fontAlgn="auto" latinLnBrk="0" hangingPunct="1">
              <a:lnSpc>
                <a:spcPct val="100000"/>
              </a:lnSpc>
              <a:spcBef>
                <a:spcPct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DFKai-SB" panose="03000509000000000000" pitchFamily="65" charset="-120"/>
              <a:ea typeface="DFKai-SB" panose="03000509000000000000" pitchFamily="65" charset="-120"/>
              <a:cs typeface="+mn-cs"/>
            </a:endParaRPr>
          </a:p>
        </p:txBody>
      </p:sp>
      <p:cxnSp>
        <p:nvCxnSpPr>
          <p:cNvPr id="25" name="直接连接符 24"/>
          <p:cNvCxnSpPr/>
          <p:nvPr>
            <p:custDataLst>
              <p:tags r:id="rId5"/>
            </p:custDataLst>
          </p:nvPr>
        </p:nvCxnSpPr>
        <p:spPr>
          <a:xfrm>
            <a:off x="3615500" y="3125393"/>
            <a:ext cx="489788" cy="1602"/>
          </a:xfrm>
          <a:prstGeom prst="line">
            <a:avLst/>
          </a:prstGeom>
          <a:noFill/>
          <a:ln w="19050" cap="flat" cmpd="sng" algn="ctr">
            <a:solidFill>
              <a:schemeClr val="accent6">
                <a:lumMod val="75000"/>
              </a:schemeClr>
            </a:solidFill>
            <a:prstDash val="solid"/>
            <a:miter lim="800000"/>
          </a:ln>
          <a:effectLst/>
        </p:spPr>
      </p:cxnSp>
      <p:sp>
        <p:nvSpPr>
          <p:cNvPr id="21" name="圆角矩形 25"/>
          <p:cNvSpPr/>
          <p:nvPr>
            <p:custDataLst>
              <p:tags r:id="rId6"/>
            </p:custDataLst>
          </p:nvPr>
        </p:nvSpPr>
        <p:spPr>
          <a:xfrm>
            <a:off x="4092999" y="4402297"/>
            <a:ext cx="1894446" cy="642296"/>
          </a:xfrm>
          <a:prstGeom prst="roundRect">
            <a:avLst>
              <a:gd name="adj" fmla="val 3846"/>
            </a:avLst>
          </a:prstGeom>
          <a:solidFill>
            <a:srgbClr val="FFC000"/>
          </a:solidFill>
          <a:ln>
            <a:noFill/>
          </a:ln>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38572" tIns="38572" rIns="38572" bIns="38572" numCol="1" spcCol="1270" anchor="ctr" anchorCtr="0">
            <a:noAutofit/>
          </a:bodyPr>
          <a:lstStyle/>
          <a:p>
            <a:pPr marL="0" marR="0" lvl="0" indent="0" algn="l" defTabSz="889000" rtl="0" eaLnBrk="1" fontAlgn="auto" latinLnBrk="0" hangingPunct="1">
              <a:lnSpc>
                <a:spcPct val="100000"/>
              </a:lnSpc>
              <a:spcBef>
                <a:spcPct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DFKai-SB" panose="03000509000000000000" pitchFamily="65" charset="-120"/>
              <a:ea typeface="DFKai-SB" panose="03000509000000000000" pitchFamily="65" charset="-120"/>
              <a:cs typeface="+mn-cs"/>
            </a:endParaRPr>
          </a:p>
        </p:txBody>
      </p:sp>
      <p:cxnSp>
        <p:nvCxnSpPr>
          <p:cNvPr id="23" name="直接连接符 22"/>
          <p:cNvCxnSpPr/>
          <p:nvPr>
            <p:custDataLst>
              <p:tags r:id="rId7"/>
            </p:custDataLst>
          </p:nvPr>
        </p:nvCxnSpPr>
        <p:spPr>
          <a:xfrm flipH="1">
            <a:off x="3599274" y="4751790"/>
            <a:ext cx="492459" cy="3205"/>
          </a:xfrm>
          <a:prstGeom prst="line">
            <a:avLst/>
          </a:prstGeom>
          <a:noFill/>
          <a:ln w="19050" cap="flat" cmpd="sng" algn="ctr">
            <a:solidFill>
              <a:schemeClr val="accent6">
                <a:lumMod val="75000"/>
              </a:schemeClr>
            </a:solidFill>
            <a:prstDash val="solid"/>
            <a:miter lim="800000"/>
          </a:ln>
          <a:effectLst/>
        </p:spPr>
      </p:cxnSp>
      <p:sp>
        <p:nvSpPr>
          <p:cNvPr id="18" name="圆角矩形 31"/>
          <p:cNvSpPr/>
          <p:nvPr>
            <p:custDataLst>
              <p:tags r:id="rId8"/>
            </p:custDataLst>
          </p:nvPr>
        </p:nvSpPr>
        <p:spPr>
          <a:xfrm>
            <a:off x="4089737" y="3641030"/>
            <a:ext cx="1895216" cy="508785"/>
          </a:xfrm>
          <a:prstGeom prst="roundRect">
            <a:avLst>
              <a:gd name="adj" fmla="val 3846"/>
            </a:avLst>
          </a:prstGeom>
          <a:solidFill>
            <a:srgbClr val="FFC000"/>
          </a:solidFill>
          <a:ln>
            <a:noFill/>
          </a:ln>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38572" tIns="38572" rIns="38572" bIns="38572" numCol="1" spcCol="1270" anchor="ctr" anchorCtr="0">
            <a:noAutofit/>
          </a:bodyPr>
          <a:lstStyle/>
          <a:p>
            <a:pPr marL="0" marR="0" lvl="0" indent="0" algn="l" defTabSz="889000" rtl="0" eaLnBrk="1" fontAlgn="auto" latinLnBrk="0" hangingPunct="1">
              <a:lnSpc>
                <a:spcPct val="100000"/>
              </a:lnSpc>
              <a:spcBef>
                <a:spcPct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DFKai-SB" panose="03000509000000000000" pitchFamily="65" charset="-120"/>
              <a:ea typeface="DFKai-SB" panose="03000509000000000000" pitchFamily="65" charset="-120"/>
              <a:cs typeface="+mn-cs"/>
            </a:endParaRPr>
          </a:p>
        </p:txBody>
      </p:sp>
      <p:sp>
        <p:nvSpPr>
          <p:cNvPr id="15" name="圆角矩形 37"/>
          <p:cNvSpPr/>
          <p:nvPr>
            <p:custDataLst>
              <p:tags r:id="rId9"/>
            </p:custDataLst>
          </p:nvPr>
        </p:nvSpPr>
        <p:spPr>
          <a:xfrm>
            <a:off x="4071596" y="2078554"/>
            <a:ext cx="1895156" cy="508785"/>
          </a:xfrm>
          <a:prstGeom prst="roundRect">
            <a:avLst>
              <a:gd name="adj" fmla="val 3846"/>
            </a:avLst>
          </a:prstGeom>
          <a:solidFill>
            <a:srgbClr val="FFC000"/>
          </a:solidFill>
          <a:ln>
            <a:noFill/>
          </a:ln>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38572" tIns="38572" rIns="38572" bIns="38572" numCol="1" spcCol="1270" anchor="ctr" anchorCtr="0">
            <a:noAutofit/>
          </a:bodyPr>
          <a:lstStyle/>
          <a:p>
            <a:pPr marL="0" marR="0" lvl="0" indent="0" algn="l" defTabSz="889000" rtl="0" eaLnBrk="1" fontAlgn="auto" latinLnBrk="0" hangingPunct="1">
              <a:lnSpc>
                <a:spcPct val="100000"/>
              </a:lnSpc>
              <a:spcBef>
                <a:spcPct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DFKai-SB" panose="03000509000000000000" pitchFamily="65" charset="-120"/>
              <a:ea typeface="DFKai-SB" panose="03000509000000000000" pitchFamily="65" charset="-120"/>
              <a:cs typeface="+mn-cs"/>
            </a:endParaRPr>
          </a:p>
        </p:txBody>
      </p:sp>
      <p:cxnSp>
        <p:nvCxnSpPr>
          <p:cNvPr id="17" name="直接连接符 16"/>
          <p:cNvCxnSpPr/>
          <p:nvPr>
            <p:custDataLst>
              <p:tags r:id="rId10"/>
            </p:custDataLst>
          </p:nvPr>
        </p:nvCxnSpPr>
        <p:spPr>
          <a:xfrm rot="16200000" flipV="1">
            <a:off x="3850265" y="2093048"/>
            <a:ext cx="0" cy="486853"/>
          </a:xfrm>
          <a:prstGeom prst="line">
            <a:avLst/>
          </a:prstGeom>
          <a:noFill/>
          <a:ln w="19050" cap="flat" cmpd="sng" algn="ctr">
            <a:solidFill>
              <a:schemeClr val="accent6">
                <a:lumMod val="75000"/>
              </a:schemeClr>
            </a:solidFill>
            <a:prstDash val="solid"/>
            <a:miter lim="800000"/>
          </a:ln>
          <a:effectLst/>
        </p:spPr>
      </p:cxnSp>
      <p:cxnSp>
        <p:nvCxnSpPr>
          <p:cNvPr id="14" name="直接连接符 13"/>
          <p:cNvCxnSpPr/>
          <p:nvPr>
            <p:custDataLst>
              <p:tags r:id="rId11"/>
            </p:custDataLst>
          </p:nvPr>
        </p:nvCxnSpPr>
        <p:spPr>
          <a:xfrm flipH="1">
            <a:off x="3037840" y="3931869"/>
            <a:ext cx="1062639" cy="0"/>
          </a:xfrm>
          <a:prstGeom prst="line">
            <a:avLst/>
          </a:prstGeom>
          <a:noFill/>
          <a:ln w="19050" cap="flat" cmpd="sng" algn="ctr">
            <a:solidFill>
              <a:schemeClr val="accent6">
                <a:lumMod val="75000"/>
              </a:schemeClr>
            </a:solidFill>
            <a:prstDash val="solid"/>
            <a:miter lim="800000"/>
          </a:ln>
          <a:effectLst/>
        </p:spPr>
      </p:cxnSp>
      <p:sp>
        <p:nvSpPr>
          <p:cNvPr id="4" name="文本框 3"/>
          <p:cNvSpPr txBox="1"/>
          <p:nvPr>
            <p:custDataLst>
              <p:tags r:id="rId12"/>
            </p:custDataLst>
          </p:nvPr>
        </p:nvSpPr>
        <p:spPr>
          <a:xfrm>
            <a:off x="893586" y="3318393"/>
            <a:ext cx="2135505" cy="995418"/>
          </a:xfrm>
          <a:prstGeom prst="rect">
            <a:avLst/>
          </a:prstGeom>
          <a:solidFill>
            <a:srgbClr val="0070C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8572" tIns="38572" rIns="38572" bIns="38572" numCol="1" spcCol="1270" anchor="ctr" anchorCtr="0">
            <a:noAutofit/>
          </a:bodyPr>
          <a:lstStyle>
            <a:defPPr>
              <a:defRPr lang="zh-CN"/>
            </a:defPPr>
            <a:lvl1pPr algn="ctr" defTabSz="889000">
              <a:spcBef>
                <a:spcPct val="0"/>
              </a:spcBef>
              <a:defRPr sz="2000" b="1">
                <a:solidFill>
                  <a:schemeClr val="bg1"/>
                </a:solidFill>
                <a:latin typeface="DFKai-SB" panose="03000509000000000000" pitchFamily="65" charset="-120"/>
                <a:ea typeface="DFKai-SB" panose="03000509000000000000" pitchFamily="65" charset="-12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889000" rtl="0" eaLnBrk="1" fontAlgn="auto" latinLnBrk="0" hangingPunct="1">
              <a:lnSpc>
                <a:spcPct val="100000"/>
              </a:lnSpc>
              <a:spcBef>
                <a:spcPct val="0"/>
              </a:spcBef>
              <a:spcAft>
                <a:spcPts val="0"/>
              </a:spcAft>
              <a:buClrTx/>
              <a:buSzTx/>
              <a:buFontTx/>
              <a:buNone/>
              <a:defRPr/>
            </a:pPr>
            <a:r>
              <a:rPr kumimoji="0" lang="en-US" altLang="zh-CN" sz="1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mn-ea"/>
              </a:rPr>
              <a:t>2018</a:t>
            </a:r>
            <a:r>
              <a:rPr kumimoji="0" lang="zh-CN" altLang="en-US" sz="1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mn-ea"/>
              </a:rPr>
              <a:t>年</a:t>
            </a:r>
            <a:r>
              <a:rPr kumimoji="0" lang="en-US" altLang="zh-CN" sz="1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mn-ea"/>
              </a:rPr>
              <a:t>6</a:t>
            </a:r>
            <a:r>
              <a:rPr kumimoji="0" lang="zh-CN" altLang="en-US" sz="1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mn-ea"/>
              </a:rPr>
              <a:t>月</a:t>
            </a:r>
            <a:r>
              <a:rPr kumimoji="0" lang="zh-CN" altLang="en-US" sz="1800" b="1" i="0" u="none" strike="noStrike" kern="1200" cap="none" spc="0" normalizeH="0" baseline="0" noProof="0" dirty="0" smtClean="0">
                <a:ln>
                  <a:noFill/>
                </a:ln>
                <a:solidFill>
                  <a:prstClr val="white"/>
                </a:solidFill>
                <a:effectLst/>
                <a:uLnTx/>
                <a:uFillTx/>
                <a:latin typeface="Times New Roman" panose="02020603050405020304" pitchFamily="18" charset="0"/>
                <a:cs typeface="Times New Roman" panose="02020603050405020304" pitchFamily="18" charset="0"/>
                <a:sym typeface="+mn-ea"/>
              </a:rPr>
              <a:t>我國實施</a:t>
            </a:r>
            <a:r>
              <a:rPr kumimoji="0" lang="en-US" altLang="zh-CN" sz="1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mn-ea"/>
              </a:rPr>
              <a:t>《</a:t>
            </a:r>
            <a:r>
              <a:rPr kumimoji="0" lang="zh-CN" altLang="en-US" sz="1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mn-ea"/>
              </a:rPr>
              <a:t>打贏藍天保衛戰三年行動計劃</a:t>
            </a:r>
            <a:r>
              <a:rPr kumimoji="0" lang="en-US" altLang="zh-CN" sz="1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mn-ea"/>
              </a:rPr>
              <a:t>》</a:t>
            </a:r>
          </a:p>
        </p:txBody>
      </p:sp>
      <p:sp>
        <p:nvSpPr>
          <p:cNvPr id="10" name="文本框 9"/>
          <p:cNvSpPr txBox="1"/>
          <p:nvPr>
            <p:custDataLst>
              <p:tags r:id="rId13"/>
            </p:custDataLst>
          </p:nvPr>
        </p:nvSpPr>
        <p:spPr>
          <a:xfrm>
            <a:off x="4059842" y="2927735"/>
            <a:ext cx="1925716" cy="3539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700" b="0" i="0" u="none" strike="noStrike" kern="1200" cap="none" spc="0" normalizeH="0" baseline="0" noProof="0" dirty="0">
                <a:ln>
                  <a:noFill/>
                </a:ln>
                <a:effectLst/>
                <a:uLnTx/>
                <a:uFillTx/>
                <a:latin typeface="DFKai-SB" panose="03000509000000000000" pitchFamily="65" charset="-120"/>
                <a:ea typeface="DFKai-SB" panose="03000509000000000000" pitchFamily="65" charset="-120"/>
                <a:cs typeface="+mn-cs"/>
                <a:sym typeface="+mn-ea"/>
              </a:rPr>
              <a:t>控制</a:t>
            </a:r>
            <a:r>
              <a:rPr kumimoji="0" lang="zh-CN" altLang="en-US" sz="1700" b="0" i="0" u="none" strike="noStrike" kern="1200" cap="none" spc="0" normalizeH="0" baseline="0" noProof="0" dirty="0" smtClean="0">
                <a:ln>
                  <a:noFill/>
                </a:ln>
                <a:effectLst/>
                <a:uLnTx/>
                <a:uFillTx/>
                <a:latin typeface="DFKai-SB" panose="03000509000000000000" pitchFamily="65" charset="-120"/>
                <a:ea typeface="DFKai-SB" panose="03000509000000000000" pitchFamily="65" charset="-120"/>
                <a:cs typeface="+mn-cs"/>
                <a:sym typeface="+mn-ea"/>
              </a:rPr>
              <a:t>煤炭</a:t>
            </a:r>
            <a:r>
              <a:rPr kumimoji="0" lang="zh-TW" altLang="en-US" sz="1700" b="0" i="0" u="none" strike="noStrike" kern="1200" cap="none" spc="0" normalizeH="0" baseline="0" noProof="0" dirty="0" smtClean="0">
                <a:ln>
                  <a:noFill/>
                </a:ln>
                <a:effectLst/>
                <a:uLnTx/>
                <a:uFillTx/>
                <a:latin typeface="DFKai-SB" panose="03000509000000000000" pitchFamily="65" charset="-120"/>
                <a:ea typeface="DFKai-SB" panose="03000509000000000000" pitchFamily="65" charset="-120"/>
                <a:cs typeface="+mn-cs"/>
                <a:sym typeface="+mn-ea"/>
              </a:rPr>
              <a:t>使用</a:t>
            </a:r>
            <a:endParaRPr kumimoji="0" lang="zh-CN" altLang="en-US" sz="1700" b="1" i="0" u="none" strike="sngStrike" kern="1200" cap="none" spc="300" normalizeH="0" baseline="0" noProof="0" dirty="0">
              <a:ln>
                <a:noFill/>
              </a:ln>
              <a:effectLst/>
              <a:uLnTx/>
              <a:uFillTx/>
              <a:latin typeface="DFKai-SB" panose="03000509000000000000" pitchFamily="65" charset="-120"/>
              <a:ea typeface="DFKai-SB" panose="03000509000000000000" pitchFamily="65" charset="-120"/>
              <a:cs typeface="+mn-cs"/>
              <a:sym typeface="+mn-ea"/>
            </a:endParaRPr>
          </a:p>
        </p:txBody>
      </p:sp>
      <p:sp>
        <p:nvSpPr>
          <p:cNvPr id="12" name="文本框 11"/>
          <p:cNvSpPr txBox="1"/>
          <p:nvPr>
            <p:custDataLst>
              <p:tags r:id="rId14"/>
            </p:custDataLst>
          </p:nvPr>
        </p:nvSpPr>
        <p:spPr>
          <a:xfrm>
            <a:off x="4042061" y="4441582"/>
            <a:ext cx="1885261" cy="5835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6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sym typeface="+mn-ea"/>
              </a:rPr>
              <a:t>完善法規標準和環境監測網路</a:t>
            </a:r>
            <a:endParaRPr kumimoji="0" lang="zh-CN" altLang="en-US" sz="1600" b="1" i="0" u="none" strike="noStrike" kern="1200" cap="none" spc="300" normalizeH="0" baseline="0" noProof="0" dirty="0">
              <a:ln>
                <a:noFill/>
              </a:ln>
              <a:solidFill>
                <a:sysClr val="window" lastClr="FFFFFF"/>
              </a:solidFill>
              <a:effectLst/>
              <a:uLnTx/>
              <a:uFillTx/>
              <a:latin typeface="DFKai-SB" panose="03000509000000000000" pitchFamily="65" charset="-120"/>
              <a:ea typeface="DFKai-SB" panose="03000509000000000000" pitchFamily="65" charset="-120"/>
              <a:cs typeface="+mn-cs"/>
              <a:sym typeface="+mn-ea"/>
            </a:endParaRPr>
          </a:p>
        </p:txBody>
      </p:sp>
      <p:sp>
        <p:nvSpPr>
          <p:cNvPr id="13" name="文本框 12"/>
          <p:cNvSpPr txBox="1"/>
          <p:nvPr/>
        </p:nvSpPr>
        <p:spPr>
          <a:xfrm>
            <a:off x="4165321" y="2135464"/>
            <a:ext cx="1554480" cy="368300"/>
          </a:xfrm>
          <a:prstGeom prst="rect">
            <a:avLst/>
          </a:prstGeom>
          <a:noFill/>
        </p:spPr>
        <p:txBody>
          <a:bodyPr wrap="non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sym typeface="+mn-ea"/>
              </a:rPr>
              <a:t>淘汰落後產能</a:t>
            </a:r>
            <a:endParaRPr kumimoji="0" lang="zh-CN" altLang="en-US" sz="18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endParaRPr>
          </a:p>
        </p:txBody>
      </p:sp>
      <p:sp>
        <p:nvSpPr>
          <p:cNvPr id="30" name="文本框 29"/>
          <p:cNvSpPr txBox="1"/>
          <p:nvPr/>
        </p:nvSpPr>
        <p:spPr>
          <a:xfrm>
            <a:off x="4042061" y="3636133"/>
            <a:ext cx="1870304" cy="583565"/>
          </a:xfrm>
          <a:prstGeom prst="rect">
            <a:avLst/>
          </a:prstGeom>
          <a:noFill/>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6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sym typeface="+mn-ea"/>
              </a:rPr>
              <a:t>建立企業排放</a:t>
            </a:r>
            <a:endParaRPr kumimoji="0" lang="en-US" altLang="zh-CN" sz="16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sym typeface="+mn-ea"/>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6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sym typeface="+mn-ea"/>
              </a:rPr>
              <a:t>許可制度</a:t>
            </a:r>
          </a:p>
        </p:txBody>
      </p:sp>
      <p:cxnSp>
        <p:nvCxnSpPr>
          <p:cNvPr id="31" name="直接连接符 30"/>
          <p:cNvCxnSpPr/>
          <p:nvPr>
            <p:custDataLst>
              <p:tags r:id="rId15"/>
            </p:custDataLst>
          </p:nvPr>
        </p:nvCxnSpPr>
        <p:spPr>
          <a:xfrm rot="16200000" flipV="1">
            <a:off x="3857465" y="5251733"/>
            <a:ext cx="0" cy="486028"/>
          </a:xfrm>
          <a:prstGeom prst="line">
            <a:avLst/>
          </a:prstGeom>
          <a:noFill/>
          <a:ln w="19050" cap="flat" cmpd="sng" algn="ctr">
            <a:solidFill>
              <a:schemeClr val="accent6">
                <a:lumMod val="75000"/>
              </a:schemeClr>
            </a:solidFill>
            <a:prstDash val="solid"/>
            <a:miter lim="800000"/>
          </a:ln>
          <a:effectLst/>
        </p:spPr>
      </p:cxnSp>
      <p:cxnSp>
        <p:nvCxnSpPr>
          <p:cNvPr id="32" name="直接连接符 31"/>
          <p:cNvCxnSpPr/>
          <p:nvPr>
            <p:custDataLst>
              <p:tags r:id="rId16"/>
            </p:custDataLst>
          </p:nvPr>
        </p:nvCxnSpPr>
        <p:spPr>
          <a:xfrm rot="16200000" flipV="1">
            <a:off x="3857465" y="6048106"/>
            <a:ext cx="0" cy="486028"/>
          </a:xfrm>
          <a:prstGeom prst="line">
            <a:avLst/>
          </a:prstGeom>
          <a:noFill/>
          <a:ln w="19050" cap="flat" cmpd="sng" algn="ctr">
            <a:solidFill>
              <a:schemeClr val="accent6">
                <a:lumMod val="75000"/>
              </a:schemeClr>
            </a:solidFill>
            <a:prstDash val="solid"/>
            <a:miter lim="800000"/>
          </a:ln>
          <a:effectLst/>
        </p:spPr>
      </p:cxnSp>
      <p:sp>
        <p:nvSpPr>
          <p:cNvPr id="35" name="文本框 34"/>
          <p:cNvSpPr txBox="1"/>
          <p:nvPr>
            <p:custDataLst>
              <p:tags r:id="rId17"/>
            </p:custDataLst>
          </p:nvPr>
        </p:nvSpPr>
        <p:spPr>
          <a:xfrm>
            <a:off x="4126322" y="5952601"/>
            <a:ext cx="1801000" cy="5835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6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sym typeface="+mn-ea"/>
              </a:rPr>
              <a:t>培育發展</a:t>
            </a:r>
            <a:r>
              <a:rPr kumimoji="0" lang="zh-CN" altLang="en-US" sz="16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mn-cs"/>
                <a:sym typeface="+mn-ea"/>
              </a:rPr>
              <a:t>節能</a:t>
            </a:r>
            <a:r>
              <a:rPr kumimoji="0" lang="en-US" altLang="zh-CN" sz="16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mn-cs"/>
                <a:sym typeface="+mn-ea"/>
              </a:rPr>
              <a:t/>
            </a:r>
            <a:br>
              <a:rPr kumimoji="0" lang="en-US" altLang="zh-CN" sz="16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mn-cs"/>
                <a:sym typeface="+mn-ea"/>
              </a:rPr>
            </a:br>
            <a:r>
              <a:rPr kumimoji="0" lang="zh-CN" altLang="en-US" sz="16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mn-cs"/>
                <a:sym typeface="+mn-ea"/>
              </a:rPr>
              <a:t>綠色</a:t>
            </a:r>
            <a:r>
              <a:rPr kumimoji="0" lang="zh-CN" altLang="en-US" sz="16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sym typeface="+mn-ea"/>
              </a:rPr>
              <a:t>環保產業</a:t>
            </a:r>
            <a:endParaRPr kumimoji="0" lang="zh-CN" altLang="en-US" sz="1600" b="1" i="0" u="none" strike="noStrike" kern="1200" cap="none" spc="300" normalizeH="0" baseline="0" noProof="0" dirty="0">
              <a:ln>
                <a:noFill/>
              </a:ln>
              <a:solidFill>
                <a:sysClr val="window" lastClr="FFFFFF"/>
              </a:solidFill>
              <a:effectLst/>
              <a:uLnTx/>
              <a:uFillTx/>
              <a:latin typeface="DFKai-SB" panose="03000509000000000000" pitchFamily="65" charset="-120"/>
              <a:ea typeface="DFKai-SB" panose="03000509000000000000" pitchFamily="65" charset="-120"/>
              <a:cs typeface="+mn-cs"/>
              <a:sym typeface="+mn-ea"/>
            </a:endParaRPr>
          </a:p>
        </p:txBody>
      </p:sp>
      <p:sp>
        <p:nvSpPr>
          <p:cNvPr id="36" name="文本框 35"/>
          <p:cNvSpPr txBox="1"/>
          <p:nvPr>
            <p:custDataLst>
              <p:tags r:id="rId18"/>
            </p:custDataLst>
          </p:nvPr>
        </p:nvSpPr>
        <p:spPr>
          <a:xfrm>
            <a:off x="4080451" y="5273283"/>
            <a:ext cx="1808480" cy="33718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6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sym typeface="+mn-ea"/>
              </a:rPr>
              <a:t>嚴格環境</a:t>
            </a:r>
            <a:r>
              <a:rPr kumimoji="0" lang="zh-CN" altLang="en-US" sz="16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mn-cs"/>
                <a:sym typeface="+mn-ea"/>
              </a:rPr>
              <a:t>執法</a:t>
            </a:r>
            <a:endParaRPr kumimoji="0" lang="zh-CN" altLang="en-US" sz="1600" b="1" i="0" u="none" strike="sngStrike" kern="1200" cap="none" spc="300" normalizeH="0" baseline="0" noProof="0" dirty="0">
              <a:ln>
                <a:noFill/>
              </a:ln>
              <a:solidFill>
                <a:srgbClr val="FF0000"/>
              </a:solidFill>
              <a:effectLst/>
              <a:uLnTx/>
              <a:uFillTx/>
              <a:latin typeface="DFKai-SB" panose="03000509000000000000" pitchFamily="65" charset="-120"/>
              <a:ea typeface="DFKai-SB" panose="03000509000000000000" pitchFamily="65" charset="-120"/>
              <a:cs typeface="+mn-cs"/>
              <a:sym typeface="+mn-ea"/>
            </a:endParaRPr>
          </a:p>
        </p:txBody>
      </p:sp>
      <p:sp>
        <p:nvSpPr>
          <p:cNvPr id="41" name="下箭头 40"/>
          <p:cNvSpPr/>
          <p:nvPr/>
        </p:nvSpPr>
        <p:spPr>
          <a:xfrm>
            <a:off x="1823240" y="4357006"/>
            <a:ext cx="229870" cy="24638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DFKai-SB" panose="03000509000000000000" pitchFamily="65" charset="-120"/>
              <a:ea typeface="DFKai-SB" panose="03000509000000000000" pitchFamily="65" charset="-120"/>
              <a:cs typeface="+mn-cs"/>
            </a:endParaRPr>
          </a:p>
        </p:txBody>
      </p:sp>
      <p:sp>
        <p:nvSpPr>
          <p:cNvPr id="43" name="文本框 42"/>
          <p:cNvSpPr txBox="1"/>
          <p:nvPr/>
        </p:nvSpPr>
        <p:spPr>
          <a:xfrm>
            <a:off x="425102" y="4723445"/>
            <a:ext cx="2958794" cy="1477328"/>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經過三年努力，2021年全國</a:t>
            </a:r>
            <a:r>
              <a:rPr kumimoji="0" lang="zh-CN" altLang="en-US"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空</a:t>
            </a:r>
            <a:r>
              <a:rPr kumimoji="0" lang="zh-CN" altLang="en-US" sz="18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氣</a:t>
            </a:r>
            <a:r>
              <a:rPr kumimoji="0" lang="zh-TW" altLang="en-US" sz="18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質素</a:t>
            </a:r>
            <a:r>
              <a:rPr kumimoji="0" lang="zh-CN" altLang="en-US"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改善</a:t>
            </a:r>
            <a:r>
              <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，地級及以上城市優良天數比率為87%，PM2.5未達標城市平均濃度比2015年下降28.8%。</a:t>
            </a:r>
          </a:p>
        </p:txBody>
      </p:sp>
      <p:grpSp>
        <p:nvGrpSpPr>
          <p:cNvPr id="9" name="组合 8"/>
          <p:cNvGrpSpPr/>
          <p:nvPr/>
        </p:nvGrpSpPr>
        <p:grpSpPr>
          <a:xfrm>
            <a:off x="737762" y="2095850"/>
            <a:ext cx="2156085" cy="578174"/>
            <a:chOff x="1355675" y="1864945"/>
            <a:chExt cx="2156085" cy="578174"/>
          </a:xfrm>
        </p:grpSpPr>
        <p:sp>
          <p:nvSpPr>
            <p:cNvPr id="46" name="燕尾形 2"/>
            <p:cNvSpPr/>
            <p:nvPr/>
          </p:nvSpPr>
          <p:spPr>
            <a:xfrm flipV="1">
              <a:off x="1355675" y="1920455"/>
              <a:ext cx="2156085" cy="522664"/>
            </a:xfrm>
            <a:prstGeom prst="chevron">
              <a:avLst>
                <a:gd name="adj" fmla="val 33927"/>
              </a:avLst>
            </a:prstGeom>
            <a:solidFill>
              <a:srgbClr val="01B3C5">
                <a:alpha val="62000"/>
              </a:srgbClr>
            </a:solidFill>
            <a:ln w="19050" cap="flat" cmpd="sng" algn="ctr">
              <a:noFill/>
              <a:prstDash val="solid"/>
            </a:ln>
            <a:effectLst>
              <a:outerShdw blurRad="76200" dist="76200" dir="5400000" algn="tl" rotWithShape="0">
                <a:prstClr val="black">
                  <a:alpha val="30000"/>
                </a:prst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0" cap="none" spc="0" normalizeH="0" baseline="0" noProof="0" dirty="0">
                <a:ln>
                  <a:noFill/>
                </a:ln>
                <a:solidFill>
                  <a:prstClr val="black"/>
                </a:solidFill>
                <a:effectLst/>
                <a:uLnTx/>
                <a:uFillTx/>
                <a:latin typeface="Avant GardeBook" pitchFamily="50" charset="0"/>
                <a:ea typeface="微软雅黑" panose="020B0503020204020204" pitchFamily="34" charset="-122"/>
                <a:cs typeface="+mn-cs"/>
              </a:endParaRPr>
            </a:p>
          </p:txBody>
        </p:sp>
        <p:sp>
          <p:nvSpPr>
            <p:cNvPr id="44" name="文本框 43"/>
            <p:cNvSpPr txBox="1"/>
            <p:nvPr/>
          </p:nvSpPr>
          <p:spPr>
            <a:xfrm>
              <a:off x="1588055" y="1864945"/>
              <a:ext cx="1687806" cy="565989"/>
            </a:xfrm>
            <a:prstGeom prst="rect">
              <a:avLst/>
            </a:prstGeom>
            <a:noFill/>
            <a:ln>
              <a:noFill/>
            </a:ln>
          </p:spPr>
          <p:txBody>
            <a:bodyPr wrap="square">
              <a:spAutoFit/>
            </a:bodyPr>
            <a:lstStyle/>
            <a:p>
              <a:pPr marL="0" marR="0" lvl="0" indent="0" algn="l" defTabSz="914400" rtl="0" eaLnBrk="1" fontAlgn="auto" latinLnBrk="0" hangingPunct="1">
                <a:lnSpc>
                  <a:spcPct val="120000"/>
                </a:lnSpc>
                <a:spcBef>
                  <a:spcPts val="600"/>
                </a:spcBef>
                <a:spcAft>
                  <a:spcPts val="0"/>
                </a:spcAft>
                <a:buClr>
                  <a:srgbClr val="FF0000"/>
                </a:buClr>
                <a:buSzTx/>
                <a:buFontTx/>
                <a:buNone/>
                <a:defRPr/>
              </a:pPr>
              <a:r>
                <a:rPr kumimoji="0" lang="zh-CN" altLang="en-US" sz="2800" b="0" i="0" u="none" strike="noStrike" kern="1200" cap="none" spc="0" normalizeH="0" baseline="0" noProof="0" dirty="0">
                  <a:ln>
                    <a:noFill/>
                  </a:ln>
                  <a:solidFill>
                    <a:prstClr val="white"/>
                  </a:solidFill>
                  <a:effectLst/>
                  <a:uLnTx/>
                  <a:uFillTx/>
                  <a:latin typeface="DFKai-SB" panose="03000509000000000000" pitchFamily="65" charset="-120"/>
                  <a:ea typeface="DFKai-SB" panose="03000509000000000000" pitchFamily="65" charset="-120"/>
                  <a:cs typeface="+mn-cs"/>
                </a:rPr>
                <a:t>守護藍天</a:t>
              </a:r>
              <a:endParaRPr kumimoji="0" lang="zh-CN" altLang="en-US" sz="2800" b="0" i="0" u="none" strike="noStrike" kern="1200" cap="none" spc="0" normalizeH="0" baseline="0" noProof="0" dirty="0">
                <a:ln>
                  <a:noFill/>
                </a:ln>
                <a:solidFill>
                  <a:prstClr val="white"/>
                </a:solidFill>
                <a:effectLst/>
                <a:uLnTx/>
                <a:uFillTx/>
                <a:latin typeface="DFKai-SB" panose="03000509000000000000" pitchFamily="65" charset="-120"/>
                <a:ea typeface="DFKai-SB" panose="03000509000000000000" pitchFamily="65" charset="-120"/>
                <a:cs typeface="+mn-cs"/>
                <a:sym typeface="+mn-ea"/>
              </a:endParaRPr>
            </a:p>
          </p:txBody>
        </p:sp>
      </p:grpSp>
      <p:sp>
        <p:nvSpPr>
          <p:cNvPr id="6" name="文本框 5"/>
          <p:cNvSpPr txBox="1"/>
          <p:nvPr/>
        </p:nvSpPr>
        <p:spPr>
          <a:xfrm>
            <a:off x="425102" y="1235349"/>
            <a:ext cx="11535879" cy="830997"/>
          </a:xfrm>
          <a:prstGeom prst="rect">
            <a:avLst/>
          </a:prstGeom>
          <a:noFill/>
        </p:spPr>
        <p:txBody>
          <a:bodyPr wrap="square" rtlCol="0" anchor="t">
            <a:spAutoFit/>
          </a:bodyPr>
          <a:lstStyle/>
          <a:p>
            <a:pPr marL="0" marR="0" lvl="0" indent="0" algn="just" defTabSz="914400" rtl="0" eaLnBrk="1" fontAlgn="auto" latinLnBrk="0" hangingPunct="1">
              <a:spcAft>
                <a:spcPts val="0"/>
              </a:spcAft>
              <a:buClr>
                <a:srgbClr val="FF0000"/>
              </a:buClr>
              <a:buSzTx/>
              <a:buFontTx/>
              <a:buNone/>
              <a:defRPr/>
            </a:pPr>
            <a:r>
              <a:rPr kumimoji="0" lang="zh-CN" altLang="en-US" sz="24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mn-cs"/>
                <a:sym typeface="+mn-ea"/>
              </a:rPr>
              <a:t>我國</a:t>
            </a:r>
            <a:r>
              <a:rPr kumimoji="0" lang="zh-CN" altLang="en-US" sz="24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sym typeface="+mn-ea"/>
              </a:rPr>
              <a:t>政府</a:t>
            </a:r>
            <a:r>
              <a:rPr kumimoji="0" lang="zh-CN" altLang="en-US" sz="2400" b="0" i="0" u="none" strike="noStrike" kern="1200" cap="none" spc="0" normalizeH="0" baseline="0" noProof="0" dirty="0" smtClean="0">
                <a:ln>
                  <a:noFill/>
                </a:ln>
                <a:effectLst/>
                <a:uLnTx/>
                <a:uFillTx/>
                <a:latin typeface="DFKai-SB" panose="03000509000000000000" pitchFamily="65" charset="-120"/>
                <a:ea typeface="DFKai-SB" panose="03000509000000000000" pitchFamily="65" charset="-120"/>
                <a:cs typeface="+mn-cs"/>
                <a:sym typeface="+mn-ea"/>
              </a:rPr>
              <a:t>實施</a:t>
            </a:r>
            <a:r>
              <a:rPr lang="zh-TW" altLang="en-US" sz="2400" dirty="0" smtClean="0">
                <a:latin typeface="DFKai-SB" panose="03000509000000000000" pitchFamily="65" charset="-120"/>
                <a:ea typeface="DFKai-SB" panose="03000509000000000000" pitchFamily="65" charset="-120"/>
                <a:sym typeface="+mn-ea"/>
              </a:rPr>
              <a:t>空</a:t>
            </a:r>
            <a:r>
              <a:rPr kumimoji="0" lang="zh-CN" altLang="en-US" sz="2400" b="0" i="0" u="none" strike="noStrike" kern="1200" cap="none" spc="0" normalizeH="0" baseline="0" noProof="0" dirty="0" smtClean="0">
                <a:ln>
                  <a:noFill/>
                </a:ln>
                <a:effectLst/>
                <a:uLnTx/>
                <a:uFillTx/>
                <a:latin typeface="DFKai-SB" panose="03000509000000000000" pitchFamily="65" charset="-120"/>
                <a:ea typeface="DFKai-SB" panose="03000509000000000000" pitchFamily="65" charset="-120"/>
                <a:cs typeface="+mn-cs"/>
                <a:sym typeface="+mn-ea"/>
              </a:rPr>
              <a:t>氣</a:t>
            </a:r>
            <a:r>
              <a:rPr kumimoji="0" lang="zh-CN" altLang="en-US" sz="2400" b="0" i="0" u="none" strike="noStrike" kern="1200" cap="none" spc="0" normalizeH="0" baseline="0" noProof="0" dirty="0">
                <a:ln>
                  <a:noFill/>
                </a:ln>
                <a:effectLst/>
                <a:uLnTx/>
                <a:uFillTx/>
                <a:latin typeface="DFKai-SB" panose="03000509000000000000" pitchFamily="65" charset="-120"/>
                <a:ea typeface="DFKai-SB" panose="03000509000000000000" pitchFamily="65" charset="-120"/>
                <a:cs typeface="+mn-cs"/>
                <a:sym typeface="+mn-ea"/>
              </a:rPr>
              <a:t>、水、土壤污染防治行動計劃</a:t>
            </a:r>
            <a:r>
              <a:rPr kumimoji="0" lang="zh-CN" altLang="en-US" sz="2400" b="0" i="0" u="none" strike="noStrike" kern="1200" cap="none" spc="0" normalizeH="0" baseline="0" noProof="0" dirty="0" smtClean="0">
                <a:ln>
                  <a:noFill/>
                </a:ln>
                <a:effectLst/>
                <a:uLnTx/>
                <a:uFillTx/>
                <a:latin typeface="DFKai-SB" panose="03000509000000000000" pitchFamily="65" charset="-120"/>
                <a:ea typeface="DFKai-SB" panose="03000509000000000000" pitchFamily="65" charset="-120"/>
                <a:cs typeface="+mn-cs"/>
                <a:sym typeface="+mn-ea"/>
              </a:rPr>
              <a:t>，</a:t>
            </a:r>
            <a:r>
              <a:rPr kumimoji="0" lang="zh-TW" altLang="en-US" sz="2400" b="0" i="0" u="none" strike="noStrike" kern="1200" cap="none" spc="0" normalizeH="0" baseline="0" noProof="0" dirty="0" smtClean="0">
                <a:ln>
                  <a:noFill/>
                </a:ln>
                <a:effectLst/>
                <a:uLnTx/>
                <a:uFillTx/>
                <a:latin typeface="DFKai-SB" panose="03000509000000000000" pitchFamily="65" charset="-120"/>
                <a:ea typeface="DFKai-SB" panose="03000509000000000000" pitchFamily="65" charset="-120"/>
                <a:cs typeface="+mn-cs"/>
                <a:sym typeface="+mn-ea"/>
              </a:rPr>
              <a:t>並設</a:t>
            </a:r>
            <a:r>
              <a:rPr kumimoji="0" lang="zh-CN" altLang="en-US" sz="2400" b="0" i="0" u="none" strike="noStrike" kern="1200" cap="none" spc="0" normalizeH="0" baseline="0" noProof="0" dirty="0" smtClean="0">
                <a:ln>
                  <a:noFill/>
                </a:ln>
                <a:effectLst/>
                <a:uLnTx/>
                <a:uFillTx/>
                <a:latin typeface="DFKai-SB" panose="03000509000000000000" pitchFamily="65" charset="-120"/>
                <a:ea typeface="DFKai-SB" panose="03000509000000000000" pitchFamily="65" charset="-120"/>
                <a:cs typeface="+mn-cs"/>
                <a:sym typeface="+mn-ea"/>
              </a:rPr>
              <a:t>立</a:t>
            </a:r>
            <a:r>
              <a:rPr kumimoji="0" lang="zh-CN" altLang="en-US" sz="2400" b="0" i="0" u="none" strike="noStrike" kern="1200" cap="none" spc="0" normalizeH="0" baseline="0" noProof="0" dirty="0">
                <a:ln>
                  <a:noFill/>
                </a:ln>
                <a:effectLst/>
                <a:uLnTx/>
                <a:uFillTx/>
                <a:latin typeface="DFKai-SB" panose="03000509000000000000" pitchFamily="65" charset="-120"/>
                <a:ea typeface="DFKai-SB" panose="03000509000000000000" pitchFamily="65" charset="-120"/>
                <a:cs typeface="+mn-cs"/>
                <a:sym typeface="+mn-ea"/>
              </a:rPr>
              <a:t>自然保護</a:t>
            </a:r>
            <a:r>
              <a:rPr kumimoji="0" lang="zh-CN" altLang="en-US" sz="2400" b="0" i="0" u="none" strike="noStrike" kern="1200" cap="none" spc="0" normalizeH="0" baseline="0" noProof="0" dirty="0" smtClean="0">
                <a:ln>
                  <a:noFill/>
                </a:ln>
                <a:effectLst/>
                <a:uLnTx/>
                <a:uFillTx/>
                <a:latin typeface="DFKai-SB" panose="03000509000000000000" pitchFamily="65" charset="-120"/>
                <a:ea typeface="DFKai-SB" panose="03000509000000000000" pitchFamily="65" charset="-120"/>
                <a:cs typeface="+mn-cs"/>
                <a:sym typeface="+mn-ea"/>
              </a:rPr>
              <a:t>地，</a:t>
            </a:r>
            <a:r>
              <a:rPr lang="zh-CN" altLang="en-US" sz="2400" dirty="0">
                <a:latin typeface="DFKai-SB" panose="03000509000000000000" pitchFamily="65" charset="-120"/>
                <a:ea typeface="DFKai-SB" panose="03000509000000000000" pitchFamily="65" charset="-120"/>
                <a:sym typeface="+mn-ea"/>
              </a:rPr>
              <a:t>開展</a:t>
            </a:r>
            <a:r>
              <a:rPr kumimoji="0" lang="zh-CN" altLang="en-US" sz="2400" b="0" i="0" u="none" strike="noStrike" kern="1200" cap="none" spc="0" normalizeH="0" baseline="0" noProof="0" dirty="0">
                <a:ln>
                  <a:noFill/>
                </a:ln>
                <a:effectLst/>
                <a:uLnTx/>
                <a:uFillTx/>
                <a:latin typeface="DFKai-SB" panose="03000509000000000000" pitchFamily="65" charset="-120"/>
                <a:ea typeface="DFKai-SB" panose="03000509000000000000" pitchFamily="65" charset="-120"/>
                <a:cs typeface="+mn-cs"/>
                <a:sym typeface="+mn-ea"/>
              </a:rPr>
              <a:t>生態系統保護和修復重大工程。</a:t>
            </a:r>
          </a:p>
        </p:txBody>
      </p:sp>
      <p:sp>
        <p:nvSpPr>
          <p:cNvPr id="39" name="文本框 38"/>
          <p:cNvSpPr txBox="1"/>
          <p:nvPr/>
        </p:nvSpPr>
        <p:spPr>
          <a:xfrm>
            <a:off x="3320858" y="726430"/>
            <a:ext cx="6094428"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800" b="1" i="0" u="none" strike="noStrike" kern="1200" cap="none" spc="0" normalizeH="0" baseline="0" noProof="0" dirty="0" smtClean="0">
                <a:ln>
                  <a:noFill/>
                </a:ln>
                <a:effectLst/>
                <a:uLnTx/>
                <a:uFillTx/>
                <a:latin typeface="DFKai-SB" panose="03000509000000000000" pitchFamily="65" charset="-120"/>
                <a:ea typeface="DFKai-SB" panose="03000509000000000000" pitchFamily="65" charset="-120"/>
                <a:cs typeface="+mn-cs"/>
                <a:sym typeface="+mn-ea"/>
              </a:rPr>
              <a:t>推進</a:t>
            </a:r>
            <a:r>
              <a:rPr kumimoji="0" lang="zh-TW" altLang="en-US" sz="2800" b="1" i="0" u="none" strike="noStrike" kern="1200" cap="none" spc="0" normalizeH="0" baseline="0" noProof="0" dirty="0" smtClean="0">
                <a:ln>
                  <a:noFill/>
                </a:ln>
                <a:effectLst/>
                <a:uLnTx/>
                <a:uFillTx/>
                <a:latin typeface="DFKai-SB" panose="03000509000000000000" pitchFamily="65" charset="-120"/>
                <a:ea typeface="DFKai-SB" panose="03000509000000000000" pitchFamily="65" charset="-120"/>
                <a:cs typeface="+mn-cs"/>
                <a:sym typeface="+mn-ea"/>
              </a:rPr>
              <a:t>環</a:t>
            </a:r>
            <a:r>
              <a:rPr lang="zh-TW" altLang="en-US" sz="2800" b="1" dirty="0" smtClean="0">
                <a:latin typeface="DFKai-SB" panose="03000509000000000000" pitchFamily="65" charset="-120"/>
                <a:ea typeface="DFKai-SB" panose="03000509000000000000" pitchFamily="65" charset="-120"/>
                <a:sym typeface="+mn-ea"/>
              </a:rPr>
              <a:t>境及</a:t>
            </a:r>
            <a:r>
              <a:rPr kumimoji="0" lang="zh-CN" altLang="en-US" sz="2800" b="1" i="0" u="none" strike="noStrike" kern="1200" cap="none" spc="0" normalizeH="0" baseline="0" noProof="0" dirty="0" smtClean="0">
                <a:ln>
                  <a:noFill/>
                </a:ln>
                <a:effectLst/>
                <a:uLnTx/>
                <a:uFillTx/>
                <a:latin typeface="DFKai-SB" panose="03000509000000000000" pitchFamily="65" charset="-120"/>
                <a:ea typeface="DFKai-SB" panose="03000509000000000000" pitchFamily="65" charset="-120"/>
                <a:cs typeface="+mn-cs"/>
                <a:sym typeface="+mn-ea"/>
              </a:rPr>
              <a:t>生態</a:t>
            </a:r>
            <a:r>
              <a:rPr kumimoji="0" lang="zh-CN" altLang="en-US" sz="2800" b="1" i="0" u="none" strike="noStrike" kern="1200" cap="none" spc="0" normalizeH="0" baseline="0" noProof="0" dirty="0">
                <a:ln>
                  <a:noFill/>
                </a:ln>
                <a:effectLst/>
                <a:uLnTx/>
                <a:uFillTx/>
                <a:latin typeface="DFKai-SB" panose="03000509000000000000" pitchFamily="65" charset="-120"/>
                <a:ea typeface="DFKai-SB" panose="03000509000000000000" pitchFamily="65" charset="-120"/>
                <a:cs typeface="+mn-cs"/>
                <a:sym typeface="+mn-ea"/>
              </a:rPr>
              <a:t>保護</a:t>
            </a:r>
            <a:r>
              <a:rPr kumimoji="0" lang="zh-CN" altLang="en-US" sz="2800" b="1"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sym typeface="+mn-ea"/>
              </a:rPr>
              <a:t>和修復工作</a:t>
            </a:r>
          </a:p>
        </p:txBody>
      </p:sp>
      <p:sp>
        <p:nvSpPr>
          <p:cNvPr id="40" name="Freeform 5"/>
          <p:cNvSpPr/>
          <p:nvPr/>
        </p:nvSpPr>
        <p:spPr bwMode="auto">
          <a:xfrm>
            <a:off x="2874707" y="825596"/>
            <a:ext cx="446151" cy="322817"/>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FBF53"/>
          </a:solidFill>
          <a:ln w="19050">
            <a:solidFill>
              <a:srgbClr val="FFFFFF"/>
            </a:solidFill>
            <a:round/>
          </a:ln>
        </p:spPr>
        <p:txBody>
          <a:bodyPr vert="horz" wrap="square" lIns="83748" tIns="41874" rIns="83748" bIns="41874" numCol="1" anchor="t" anchorCtr="0" compatLnSpc="1"/>
          <a:lstStyle/>
          <a:p>
            <a:pPr marL="0" marR="0" lvl="0" indent="0" algn="just" defTabSz="914400" rtl="0" eaLnBrk="1" fontAlgn="auto" latinLnBrk="0" hangingPunct="1">
              <a:lnSpc>
                <a:spcPct val="120000"/>
              </a:lnSpc>
              <a:spcBef>
                <a:spcPts val="0"/>
              </a:spcBef>
              <a:spcAft>
                <a:spcPts val="0"/>
              </a:spcAft>
              <a:buClrTx/>
              <a:buSzTx/>
              <a:buFontTx/>
              <a:buNone/>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cs"/>
              <a:sym typeface="Agency FB" panose="020B0503020202020204" pitchFamily="34" charset="0"/>
            </a:endParaRPr>
          </a:p>
        </p:txBody>
      </p:sp>
      <p:sp>
        <p:nvSpPr>
          <p:cNvPr id="2" name="文字方塊 1"/>
          <p:cNvSpPr txBox="1"/>
          <p:nvPr/>
        </p:nvSpPr>
        <p:spPr>
          <a:xfrm>
            <a:off x="1641231" y="6598107"/>
            <a:ext cx="5888513" cy="276999"/>
          </a:xfrm>
          <a:prstGeom prst="rect">
            <a:avLst/>
          </a:prstGeom>
          <a:noFill/>
        </p:spPr>
        <p:txBody>
          <a:bodyPr wrap="square" rtlCol="0">
            <a:spAutoFit/>
          </a:bodyPr>
          <a:lstStyle/>
          <a:p>
            <a:r>
              <a:rPr lang="zh-TW" altLang="en-US" sz="1200" dirty="0" smtClean="0">
                <a:latin typeface="標楷體" panose="03000509000000000000" pitchFamily="65" charset="-120"/>
                <a:ea typeface="標楷體" panose="03000509000000000000" pitchFamily="65" charset="-120"/>
              </a:rPr>
              <a:t>參考資料</a:t>
            </a:r>
            <a:r>
              <a:rPr lang="en-US" altLang="zh-TW" sz="1200" dirty="0" smtClean="0">
                <a:latin typeface="標楷體" panose="03000509000000000000" pitchFamily="65" charset="-120"/>
                <a:ea typeface="標楷體" panose="03000509000000000000" pitchFamily="65" charset="-120"/>
              </a:rPr>
              <a:t>: </a:t>
            </a:r>
            <a:r>
              <a:rPr lang="zh-TW" altLang="en-US" sz="1200" dirty="0" smtClean="0">
                <a:latin typeface="標楷體" panose="03000509000000000000" pitchFamily="65" charset="-120"/>
                <a:ea typeface="標楷體" panose="03000509000000000000" pitchFamily="65" charset="-120"/>
              </a:rPr>
              <a:t>國務院 </a:t>
            </a:r>
            <a:r>
              <a:rPr lang="en-US" altLang="zh-TW" sz="1200" dirty="0" smtClean="0">
                <a:latin typeface="標楷體" panose="03000509000000000000" pitchFamily="65" charset="-120"/>
                <a:ea typeface="標楷體" panose="03000509000000000000" pitchFamily="65" charset="-120"/>
              </a:rPr>
              <a:t>(</a:t>
            </a:r>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rPr>
              <a:t>http</a:t>
            </a:r>
            <a:r>
              <a:rPr lang="en-US" altLang="zh-TW" sz="1200"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rPr>
              <a:t>www.gov.cn/zhengce/content/2018-07/03/content_5303158.htm</a:t>
            </a:r>
            <a:r>
              <a:rPr lang="en-US" altLang="zh-TW" sz="1200" dirty="0" smtClean="0">
                <a:latin typeface="標楷體" panose="03000509000000000000" pitchFamily="65" charset="-120"/>
                <a:ea typeface="標楷體" panose="03000509000000000000" pitchFamily="65" charset="-120"/>
              </a:rPr>
              <a:t>)</a:t>
            </a:r>
            <a:endParaRPr lang="zh-HK" altLang="en-US" sz="1200" dirty="0">
              <a:latin typeface="標楷體" panose="03000509000000000000" pitchFamily="65" charset="-120"/>
              <a:ea typeface="標楷體" panose="03000509000000000000" pitchFamily="65" charset="-120"/>
            </a:endParaRPr>
          </a:p>
        </p:txBody>
      </p:sp>
      <p:pic>
        <p:nvPicPr>
          <p:cNvPr id="7170" name="Picture 2" descr="图片"/>
          <p:cNvPicPr>
            <a:picLocks noChangeAspect="1" noChangeArrowheads="1"/>
          </p:cNvPicPr>
          <p:nvPr/>
        </p:nvPicPr>
        <p:blipFill rotWithShape="1">
          <a:blip r:embed="rId21">
            <a:extLst>
              <a:ext uri="{28A0092B-C50C-407E-A947-70E740481C1C}">
                <a14:useLocalDpi xmlns:a14="http://schemas.microsoft.com/office/drawing/2010/main" val="0"/>
              </a:ext>
            </a:extLst>
          </a:blip>
          <a:srcRect r="48854"/>
          <a:stretch/>
        </p:blipFill>
        <p:spPr bwMode="auto">
          <a:xfrm>
            <a:off x="6327825" y="2321329"/>
            <a:ext cx="5644481" cy="34351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8" name="文字方塊 7"/>
          <p:cNvSpPr txBox="1"/>
          <p:nvPr/>
        </p:nvSpPr>
        <p:spPr>
          <a:xfrm>
            <a:off x="6200294" y="5786808"/>
            <a:ext cx="5653656" cy="523220"/>
          </a:xfrm>
          <a:prstGeom prst="rect">
            <a:avLst/>
          </a:prstGeom>
          <a:noFill/>
        </p:spPr>
        <p:txBody>
          <a:bodyPr wrap="square" rtlCol="0">
            <a:spAutoFit/>
          </a:bodyPr>
          <a:lstStyle/>
          <a:p>
            <a:r>
              <a:rPr lang="zh-TW" altLang="en-US" sz="1400" dirty="0">
                <a:latin typeface="DFKai-SB" panose="03000509000000000000" pitchFamily="65" charset="-120"/>
                <a:ea typeface="DFKai-SB" panose="03000509000000000000" pitchFamily="65" charset="-120"/>
              </a:rPr>
              <a:t>國內透過政府的環境及生態保育</a:t>
            </a:r>
            <a:r>
              <a:rPr lang="zh-TW" altLang="en-US" sz="1400" dirty="0" smtClean="0">
                <a:latin typeface="DFKai-SB" panose="03000509000000000000" pitchFamily="65" charset="-120"/>
                <a:ea typeface="DFKai-SB" panose="03000509000000000000" pitchFamily="65" charset="-120"/>
              </a:rPr>
              <a:t>政策及治理（如產業提升等），令國內主要城市的重污染天數在近年不斷改善。</a:t>
            </a:r>
            <a:endParaRPr lang="zh-HK" altLang="en-US" sz="1400" dirty="0">
              <a:latin typeface="DFKai-SB" panose="03000509000000000000" pitchFamily="65" charset="-120"/>
              <a:ea typeface="DFKai-SB" panose="03000509000000000000" pitchFamily="65" charset="-120"/>
            </a:endParaRPr>
          </a:p>
        </p:txBody>
      </p:sp>
      <p:sp>
        <p:nvSpPr>
          <p:cNvPr id="11" name="文字方塊 10"/>
          <p:cNvSpPr txBox="1"/>
          <p:nvPr/>
        </p:nvSpPr>
        <p:spPr>
          <a:xfrm rot="16200000">
            <a:off x="5418307" y="3895711"/>
            <a:ext cx="2115781" cy="307777"/>
          </a:xfrm>
          <a:prstGeom prst="rect">
            <a:avLst/>
          </a:prstGeom>
          <a:solidFill>
            <a:schemeClr val="bg1"/>
          </a:solidFill>
        </p:spPr>
        <p:txBody>
          <a:bodyPr wrap="square" rtlCol="0">
            <a:spAutoFit/>
          </a:bodyPr>
          <a:lstStyle/>
          <a:p>
            <a:pPr algn="ctr"/>
            <a:r>
              <a:rPr lang="zh-TW" altLang="en-US" sz="1400" b="1" dirty="0" smtClean="0"/>
              <a:t>重污染天數</a:t>
            </a:r>
            <a:r>
              <a:rPr lang="en-US" altLang="zh-TW" sz="1400" b="1" dirty="0" smtClean="0"/>
              <a:t>(</a:t>
            </a:r>
            <a:r>
              <a:rPr lang="zh-TW" altLang="en-US" sz="1400" b="1" dirty="0" smtClean="0"/>
              <a:t>天</a:t>
            </a:r>
            <a:r>
              <a:rPr lang="en-US" altLang="zh-TW" sz="1400" b="1" dirty="0" smtClean="0"/>
              <a:t>)</a:t>
            </a:r>
            <a:endParaRPr lang="zh-HK" altLang="en-US" sz="1400" b="1" dirty="0"/>
          </a:p>
        </p:txBody>
      </p:sp>
      <p:sp>
        <p:nvSpPr>
          <p:cNvPr id="42" name="任意多边形: 形状 11"/>
          <p:cNvSpPr/>
          <p:nvPr/>
        </p:nvSpPr>
        <p:spPr>
          <a:xfrm>
            <a:off x="2522428" y="122043"/>
            <a:ext cx="6991459" cy="6180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lvl="0" algn="ctr">
              <a:lnSpc>
                <a:spcPct val="90000"/>
              </a:lnSpc>
              <a:spcAft>
                <a:spcPct val="35000"/>
              </a:spcAft>
              <a:defRPr/>
            </a:pPr>
            <a:r>
              <a:rPr lang="zh-TW" altLang="en-US" sz="4000" b="1" dirty="0">
                <a:solidFill>
                  <a:srgbClr val="FFFFFF"/>
                </a:solidFill>
                <a:latin typeface="DFKai-SB" panose="03000509000000000000" pitchFamily="65" charset="-120"/>
                <a:ea typeface="DFKai-SB" panose="03000509000000000000" pitchFamily="65" charset="-120"/>
              </a:rPr>
              <a:t>國家的環境保育實踐經驗</a:t>
            </a:r>
          </a:p>
        </p:txBody>
      </p:sp>
    </p:spTree>
    <p:extLst>
      <p:ext uri="{BB962C8B-B14F-4D97-AF65-F5344CB8AC3E}">
        <p14:creationId xmlns:p14="http://schemas.microsoft.com/office/powerpoint/2010/main" val="207936357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矩形: 对角圆角 33"/>
          <p:cNvSpPr/>
          <p:nvPr/>
        </p:nvSpPr>
        <p:spPr>
          <a:xfrm>
            <a:off x="370049" y="4686562"/>
            <a:ext cx="11550401" cy="1261110"/>
          </a:xfrm>
          <a:prstGeom prst="round2DiagRect">
            <a:avLst>
              <a:gd name="adj1" fmla="val 7841"/>
              <a:gd name="adj2" fmla="val 0"/>
            </a:avLst>
          </a:prstGeom>
          <a:solidFill>
            <a:schemeClr val="accent2">
              <a:lumMod val="60000"/>
              <a:lumOff val="40000"/>
              <a:alpha val="10196"/>
            </a:schemeClr>
          </a:solidFill>
          <a:ln w="19050" cap="rnd" cmpd="sng">
            <a:solidFill>
              <a:srgbClr val="F7B60D"/>
            </a:solidFill>
            <a:prstDash val="sysDot"/>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Microsoft JhengHei" panose="020B0604030504040204" pitchFamily="34" charset="-120"/>
              <a:ea typeface="Microsoft JhengHei" panose="020B0604030504040204" pitchFamily="34" charset="-120"/>
              <a:cs typeface="+mn-cs"/>
            </a:endParaRPr>
          </a:p>
        </p:txBody>
      </p:sp>
      <p:sp>
        <p:nvSpPr>
          <p:cNvPr id="12" name="内容占位符 11"/>
          <p:cNvSpPr>
            <a:spLocks noGrp="1"/>
          </p:cNvSpPr>
          <p:nvPr>
            <p:ph idx="1"/>
          </p:nvPr>
        </p:nvSpPr>
        <p:spPr>
          <a:xfrm>
            <a:off x="498934" y="4748443"/>
            <a:ext cx="11526289" cy="1312545"/>
          </a:xfrm>
          <a:ln>
            <a:noFill/>
          </a:ln>
        </p:spPr>
        <p:txBody>
          <a:bodyPr>
            <a:noAutofit/>
          </a:bodyPr>
          <a:lstStyle/>
          <a:p>
            <a:pPr marL="0" indent="0" fontAlgn="auto">
              <a:lnSpc>
                <a:spcPct val="100000"/>
              </a:lnSpc>
              <a:buNone/>
            </a:pPr>
            <a:r>
              <a:rPr lang="zh-CN" altLang="en-US" sz="2400" dirty="0">
                <a:latin typeface="DFKai-SB" panose="03000509000000000000" pitchFamily="65" charset="-120"/>
                <a:ea typeface="DFKai-SB" panose="03000509000000000000" pitchFamily="65" charset="-120"/>
              </a:rPr>
              <a:t>河湖長制即河長制、湖長制的統稱，是由各級黨政負責人擔任河湖長，負責組織領導相應河湖治理和保護。</a:t>
            </a:r>
            <a:r>
              <a:rPr lang="zh-CN" altLang="en-US" sz="2400" dirty="0" smtClean="0">
                <a:latin typeface="DFKai-SB" panose="03000509000000000000" pitchFamily="65" charset="-120"/>
                <a:ea typeface="DFKai-SB" panose="03000509000000000000" pitchFamily="65" charset="-120"/>
              </a:rPr>
              <a:t>通過建</a:t>
            </a:r>
            <a:r>
              <a:rPr lang="zh-TW" altLang="en-US" sz="2400" dirty="0">
                <a:latin typeface="DFKai-SB" panose="03000509000000000000" pitchFamily="65" charset="-120"/>
                <a:ea typeface="DFKai-SB" panose="03000509000000000000" pitchFamily="65" charset="-120"/>
              </a:rPr>
              <a:t>立</a:t>
            </a:r>
            <a:r>
              <a:rPr lang="zh-TW" altLang="en-US" sz="2400" dirty="0" smtClean="0">
                <a:latin typeface="DFKai-SB" panose="03000509000000000000" pitchFamily="65" charset="-120"/>
                <a:ea typeface="DFKai-SB" panose="03000509000000000000" pitchFamily="65" charset="-120"/>
              </a:rPr>
              <a:t>明確的</a:t>
            </a:r>
            <a:r>
              <a:rPr lang="zh-CN" altLang="en-US" sz="2400" dirty="0" smtClean="0">
                <a:latin typeface="DFKai-SB" panose="03000509000000000000" pitchFamily="65" charset="-120"/>
                <a:ea typeface="DFKai-SB" panose="03000509000000000000" pitchFamily="65" charset="-120"/>
              </a:rPr>
              <a:t>責任、</a:t>
            </a:r>
            <a:r>
              <a:rPr lang="zh-CN" altLang="en-US" sz="2400" dirty="0">
                <a:latin typeface="DFKai-SB" panose="03000509000000000000" pitchFamily="65" charset="-120"/>
                <a:ea typeface="DFKai-SB" panose="03000509000000000000" pitchFamily="65" charset="-120"/>
              </a:rPr>
              <a:t>協調有序、監管</a:t>
            </a:r>
            <a:r>
              <a:rPr lang="zh-CN" altLang="en-US" sz="2400" dirty="0" smtClean="0">
                <a:latin typeface="DFKai-SB" panose="03000509000000000000" pitchFamily="65" charset="-120"/>
                <a:ea typeface="DFKai-SB" panose="03000509000000000000" pitchFamily="65" charset="-120"/>
              </a:rPr>
              <a:t>嚴格的</a:t>
            </a:r>
            <a:r>
              <a:rPr lang="zh-CN" altLang="en-US" sz="2400" dirty="0">
                <a:latin typeface="DFKai-SB" panose="03000509000000000000" pitchFamily="65" charset="-120"/>
                <a:ea typeface="DFKai-SB" panose="03000509000000000000" pitchFamily="65" charset="-120"/>
              </a:rPr>
              <a:t>河湖管理保護機制，為維護河</a:t>
            </a:r>
            <a:r>
              <a:rPr lang="zh-CN" altLang="en-US" sz="2400" dirty="0" smtClean="0">
                <a:latin typeface="DFKai-SB" panose="03000509000000000000" pitchFamily="65" charset="-120"/>
                <a:ea typeface="DFKai-SB" panose="03000509000000000000" pitchFamily="65" charset="-120"/>
              </a:rPr>
              <a:t>湖</a:t>
            </a:r>
            <a:r>
              <a:rPr lang="zh-TW" altLang="en-US" sz="2400" dirty="0" smtClean="0">
                <a:latin typeface="DFKai-SB" panose="03000509000000000000" pitchFamily="65" charset="-120"/>
                <a:ea typeface="DFKai-SB" panose="03000509000000000000" pitchFamily="65" charset="-120"/>
              </a:rPr>
              <a:t>的水質、生態功能</a:t>
            </a:r>
            <a:r>
              <a:rPr lang="zh-CN" altLang="en-US" sz="2400" dirty="0" smtClean="0">
                <a:latin typeface="DFKai-SB" panose="03000509000000000000" pitchFamily="65" charset="-120"/>
                <a:ea typeface="DFKai-SB" panose="03000509000000000000" pitchFamily="65" charset="-120"/>
              </a:rPr>
              <a:t>、</a:t>
            </a:r>
            <a:r>
              <a:rPr lang="zh-CN" altLang="en-US" sz="2400" dirty="0">
                <a:latin typeface="DFKai-SB" panose="03000509000000000000" pitchFamily="65" charset="-120"/>
                <a:ea typeface="DFKai-SB" panose="03000509000000000000" pitchFamily="65" charset="-120"/>
              </a:rPr>
              <a:t>實現河</a:t>
            </a:r>
            <a:r>
              <a:rPr lang="zh-CN" altLang="en-US" sz="2400" dirty="0" smtClean="0">
                <a:latin typeface="DFKai-SB" panose="03000509000000000000" pitchFamily="65" charset="-120"/>
                <a:ea typeface="DFKai-SB" panose="03000509000000000000" pitchFamily="65" charset="-120"/>
              </a:rPr>
              <a:t>湖的功能</a:t>
            </a:r>
            <a:r>
              <a:rPr lang="zh-TW" altLang="en-US" sz="2400" dirty="0" smtClean="0">
                <a:latin typeface="DFKai-SB" panose="03000509000000000000" pitchFamily="65" charset="-120"/>
                <a:ea typeface="DFKai-SB" panose="03000509000000000000" pitchFamily="65" charset="-120"/>
              </a:rPr>
              <a:t>能</a:t>
            </a:r>
            <a:r>
              <a:rPr lang="zh-CN" altLang="en-US" sz="2400" dirty="0" smtClean="0">
                <a:latin typeface="DFKai-SB" panose="03000509000000000000" pitchFamily="65" charset="-120"/>
                <a:ea typeface="DFKai-SB" panose="03000509000000000000" pitchFamily="65" charset="-120"/>
              </a:rPr>
              <a:t>夠得以</a:t>
            </a:r>
            <a:r>
              <a:rPr lang="zh-TW" altLang="en-US" sz="2400" dirty="0" smtClean="0">
                <a:latin typeface="DFKai-SB" panose="03000509000000000000" pitchFamily="65" charset="-120"/>
                <a:ea typeface="DFKai-SB" panose="03000509000000000000" pitchFamily="65" charset="-120"/>
              </a:rPr>
              <a:t>可持續</a:t>
            </a:r>
            <a:r>
              <a:rPr lang="zh-CN" altLang="en-US" sz="2400" dirty="0" smtClean="0">
                <a:latin typeface="DFKai-SB" panose="03000509000000000000" pitchFamily="65" charset="-120"/>
                <a:ea typeface="DFKai-SB" panose="03000509000000000000" pitchFamily="65" charset="-120"/>
              </a:rPr>
              <a:t>利用。</a:t>
            </a:r>
            <a:endParaRPr lang="zh-CN" altLang="en-US" sz="2400" dirty="0">
              <a:latin typeface="DFKai-SB" panose="03000509000000000000" pitchFamily="65" charset="-120"/>
              <a:ea typeface="DFKai-SB" panose="03000509000000000000" pitchFamily="65" charset="-120"/>
            </a:endParaRPr>
          </a:p>
        </p:txBody>
      </p:sp>
      <p:grpSp>
        <p:nvGrpSpPr>
          <p:cNvPr id="35" name="组合 34"/>
          <p:cNvGrpSpPr/>
          <p:nvPr/>
        </p:nvGrpSpPr>
        <p:grpSpPr>
          <a:xfrm>
            <a:off x="410264" y="4052713"/>
            <a:ext cx="1981835" cy="607695"/>
            <a:chOff x="1193537" y="1410944"/>
            <a:chExt cx="2119590" cy="608007"/>
          </a:xfrm>
        </p:grpSpPr>
        <p:sp>
          <p:nvSpPr>
            <p:cNvPr id="36" name="矩形 35"/>
            <p:cNvSpPr/>
            <p:nvPr/>
          </p:nvSpPr>
          <p:spPr>
            <a:xfrm>
              <a:off x="1193537" y="1593501"/>
              <a:ext cx="363537" cy="363538"/>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cs"/>
              </a:endParaRPr>
            </a:p>
          </p:txBody>
        </p:sp>
        <p:sp>
          <p:nvSpPr>
            <p:cNvPr id="38" name="矩形 37"/>
            <p:cNvSpPr/>
            <p:nvPr/>
          </p:nvSpPr>
          <p:spPr>
            <a:xfrm>
              <a:off x="1317362" y="1728439"/>
              <a:ext cx="303212" cy="290512"/>
            </a:xfrm>
            <a:prstGeom prst="rect">
              <a:avLst/>
            </a:prstGeom>
            <a:solidFill>
              <a:srgbClr val="C8040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cs"/>
              </a:endParaRPr>
            </a:p>
          </p:txBody>
        </p:sp>
        <p:sp>
          <p:nvSpPr>
            <p:cNvPr id="39" name="文本框 13"/>
            <p:cNvSpPr txBox="1">
              <a:spLocks noChangeArrowheads="1"/>
            </p:cNvSpPr>
            <p:nvPr/>
          </p:nvSpPr>
          <p:spPr bwMode="auto">
            <a:xfrm>
              <a:off x="1615936" y="1410944"/>
              <a:ext cx="1697191" cy="523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8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rPr>
                <a:t>知多點</a:t>
              </a:r>
            </a:p>
          </p:txBody>
        </p:sp>
        <p:cxnSp>
          <p:nvCxnSpPr>
            <p:cNvPr id="40" name="直接连接符 39"/>
            <p:cNvCxnSpPr/>
            <p:nvPr/>
          </p:nvCxnSpPr>
          <p:spPr>
            <a:xfrm>
              <a:off x="1620574" y="1991964"/>
              <a:ext cx="1405091"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43" name="组合 42"/>
          <p:cNvGrpSpPr/>
          <p:nvPr/>
        </p:nvGrpSpPr>
        <p:grpSpPr>
          <a:xfrm>
            <a:off x="252371" y="658631"/>
            <a:ext cx="2156085" cy="578174"/>
            <a:chOff x="1355675" y="1864945"/>
            <a:chExt cx="2156085" cy="578174"/>
          </a:xfrm>
        </p:grpSpPr>
        <p:sp>
          <p:nvSpPr>
            <p:cNvPr id="44" name="燕尾形 2"/>
            <p:cNvSpPr/>
            <p:nvPr/>
          </p:nvSpPr>
          <p:spPr>
            <a:xfrm flipV="1">
              <a:off x="1355675" y="1920455"/>
              <a:ext cx="2156085" cy="522664"/>
            </a:xfrm>
            <a:prstGeom prst="chevron">
              <a:avLst>
                <a:gd name="adj" fmla="val 33927"/>
              </a:avLst>
            </a:prstGeom>
            <a:solidFill>
              <a:srgbClr val="01B3C5">
                <a:alpha val="62000"/>
              </a:srgbClr>
            </a:solidFill>
            <a:ln w="19050" cap="flat" cmpd="sng" algn="ctr">
              <a:noFill/>
              <a:prstDash val="solid"/>
            </a:ln>
            <a:effectLst>
              <a:outerShdw blurRad="76200" dist="76200" dir="5400000" algn="tl" rotWithShape="0">
                <a:prstClr val="black">
                  <a:alpha val="30000"/>
                </a:prst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0" cap="none" spc="0" normalizeH="0" baseline="0" noProof="0" dirty="0">
                <a:ln>
                  <a:noFill/>
                </a:ln>
                <a:solidFill>
                  <a:prstClr val="black"/>
                </a:solidFill>
                <a:effectLst/>
                <a:uLnTx/>
                <a:uFillTx/>
                <a:latin typeface="Avant GardeBook" pitchFamily="50" charset="0"/>
                <a:ea typeface="微软雅黑" panose="020B0503020204020204" pitchFamily="34" charset="-122"/>
                <a:cs typeface="+mn-cs"/>
              </a:endParaRPr>
            </a:p>
          </p:txBody>
        </p:sp>
        <p:sp>
          <p:nvSpPr>
            <p:cNvPr id="45" name="文本框 44"/>
            <p:cNvSpPr txBox="1"/>
            <p:nvPr/>
          </p:nvSpPr>
          <p:spPr>
            <a:xfrm>
              <a:off x="1588055" y="1864945"/>
              <a:ext cx="1687806" cy="565989"/>
            </a:xfrm>
            <a:prstGeom prst="rect">
              <a:avLst/>
            </a:prstGeom>
            <a:noFill/>
            <a:ln>
              <a:noFill/>
            </a:ln>
          </p:spPr>
          <p:txBody>
            <a:bodyPr wrap="square">
              <a:spAutoFit/>
            </a:bodyPr>
            <a:lstStyle/>
            <a:p>
              <a:pPr marL="0" marR="0" lvl="0" indent="0" algn="l" defTabSz="914400" rtl="0" eaLnBrk="1" fontAlgn="auto" latinLnBrk="0" hangingPunct="1">
                <a:lnSpc>
                  <a:spcPct val="120000"/>
                </a:lnSpc>
                <a:spcBef>
                  <a:spcPts val="600"/>
                </a:spcBef>
                <a:spcAft>
                  <a:spcPts val="0"/>
                </a:spcAft>
                <a:buClr>
                  <a:srgbClr val="FF0000"/>
                </a:buClr>
                <a:buSzTx/>
                <a:buFontTx/>
                <a:buNone/>
                <a:defRPr/>
              </a:pPr>
              <a:r>
                <a:rPr kumimoji="0" lang="zh-CN" altLang="en-US" sz="2800" b="0" i="0" u="none" strike="noStrike" kern="1200" cap="none" spc="0" normalizeH="0" baseline="0" noProof="0" dirty="0" smtClean="0">
                  <a:ln>
                    <a:noFill/>
                  </a:ln>
                  <a:solidFill>
                    <a:prstClr val="white"/>
                  </a:solidFill>
                  <a:effectLst/>
                  <a:uLnTx/>
                  <a:uFillTx/>
                  <a:latin typeface="DFKai-SB" panose="03000509000000000000" pitchFamily="65" charset="-120"/>
                  <a:ea typeface="DFKai-SB" panose="03000509000000000000" pitchFamily="65" charset="-120"/>
                  <a:cs typeface="+mn-cs"/>
                </a:rPr>
                <a:t>守護</a:t>
              </a:r>
              <a:r>
                <a:rPr kumimoji="0" lang="zh-CN" altLang="en-US" sz="2800" b="0" i="0" u="none" strike="noStrike" kern="1200" cap="none" spc="0" normalizeH="0" baseline="0" noProof="0" dirty="0" smtClean="0">
                  <a:ln>
                    <a:noFill/>
                  </a:ln>
                  <a:solidFill>
                    <a:prstClr val="white"/>
                  </a:solidFill>
                  <a:effectLst/>
                  <a:uLnTx/>
                  <a:uFillTx/>
                  <a:latin typeface="DFKai-SB" panose="03000509000000000000" pitchFamily="65" charset="-120"/>
                  <a:ea typeface="DFKai-SB" panose="03000509000000000000" pitchFamily="65" charset="-120"/>
                  <a:cs typeface="+mn-cs"/>
                  <a:sym typeface="+mn-ea"/>
                </a:rPr>
                <a:t>水</a:t>
              </a:r>
              <a:r>
                <a:rPr lang="zh-TW" altLang="en-US" sz="2800" dirty="0">
                  <a:solidFill>
                    <a:prstClr val="white"/>
                  </a:solidFill>
                  <a:latin typeface="DFKai-SB" panose="03000509000000000000" pitchFamily="65" charset="-120"/>
                  <a:ea typeface="DFKai-SB" panose="03000509000000000000" pitchFamily="65" charset="-120"/>
                  <a:sym typeface="+mn-ea"/>
                </a:rPr>
                <a:t>質</a:t>
              </a:r>
              <a:endParaRPr kumimoji="0" lang="zh-CN" altLang="en-US" sz="2800" b="0" i="0" u="none" strike="noStrike" kern="1200" cap="none" spc="0" normalizeH="0" baseline="0" noProof="0" dirty="0">
                <a:ln>
                  <a:noFill/>
                </a:ln>
                <a:solidFill>
                  <a:prstClr val="white"/>
                </a:solidFill>
                <a:effectLst/>
                <a:uLnTx/>
                <a:uFillTx/>
                <a:latin typeface="DFKai-SB" panose="03000509000000000000" pitchFamily="65" charset="-120"/>
                <a:ea typeface="DFKai-SB" panose="03000509000000000000" pitchFamily="65" charset="-120"/>
                <a:cs typeface="+mn-cs"/>
                <a:sym typeface="+mn-ea"/>
              </a:endParaRPr>
            </a:p>
          </p:txBody>
        </p:sp>
      </p:grpSp>
      <p:grpSp>
        <p:nvGrpSpPr>
          <p:cNvPr id="46" name="组合 45"/>
          <p:cNvGrpSpPr/>
          <p:nvPr/>
        </p:nvGrpSpPr>
        <p:grpSpPr>
          <a:xfrm>
            <a:off x="426621" y="1362659"/>
            <a:ext cx="6590599" cy="2647190"/>
            <a:chOff x="1483365" y="2331756"/>
            <a:chExt cx="5557366" cy="3399411"/>
          </a:xfrm>
        </p:grpSpPr>
        <p:sp>
          <p:nvSpPr>
            <p:cNvPr id="47" name="AutoShape 6"/>
            <p:cNvSpPr/>
            <p:nvPr/>
          </p:nvSpPr>
          <p:spPr>
            <a:xfrm>
              <a:off x="1483365" y="2359562"/>
              <a:ext cx="5557366" cy="3334567"/>
            </a:xfrm>
            <a:prstGeom prst="roundRect">
              <a:avLst>
                <a:gd name="adj" fmla="val 8063"/>
              </a:avLst>
            </a:prstGeom>
            <a:solidFill>
              <a:srgbClr val="FFFFFF">
                <a:alpha val="30196"/>
              </a:srgbClr>
            </a:solidFill>
            <a:ln w="19050" cap="rnd" cmpd="sng">
              <a:solidFill>
                <a:srgbClr val="9E9E9E"/>
              </a:solidFill>
              <a:prstDash val="sysDot"/>
              <a:headEnd type="none" w="med" len="med"/>
              <a:tailEnd type="none" w="med" len="med"/>
            </a:ln>
          </p:spPr>
          <p:txBody>
            <a:bodyPr wrap="none" anchor="ctr" anchorCtr="0"/>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Microsoft JhengHei" panose="020B0604030504040204" pitchFamily="34" charset="-120"/>
                <a:ea typeface="Microsoft JhengHei" panose="020B0604030504040204" pitchFamily="34" charset="-120"/>
                <a:cs typeface="+mn-cs"/>
              </a:endParaRPr>
            </a:p>
          </p:txBody>
        </p:sp>
        <p:grpSp>
          <p:nvGrpSpPr>
            <p:cNvPr id="48" name="组合 47"/>
            <p:cNvGrpSpPr/>
            <p:nvPr/>
          </p:nvGrpSpPr>
          <p:grpSpPr>
            <a:xfrm>
              <a:off x="1580142" y="2331756"/>
              <a:ext cx="5355161" cy="3399411"/>
              <a:chOff x="1925005" y="2110655"/>
              <a:chExt cx="5355161" cy="3399411"/>
            </a:xfrm>
          </p:grpSpPr>
          <p:grpSp>
            <p:nvGrpSpPr>
              <p:cNvPr id="53" name="组合 52"/>
              <p:cNvGrpSpPr/>
              <p:nvPr/>
            </p:nvGrpSpPr>
            <p:grpSpPr>
              <a:xfrm>
                <a:off x="2069918" y="2190539"/>
                <a:ext cx="2545318" cy="1143000"/>
                <a:chOff x="2373194" y="1470579"/>
                <a:chExt cx="2545318" cy="1143000"/>
              </a:xfrm>
            </p:grpSpPr>
            <p:sp>
              <p:nvSpPr>
                <p:cNvPr id="81" name="Freeform 21"/>
                <p:cNvSpPr/>
                <p:nvPr/>
              </p:nvSpPr>
              <p:spPr bwMode="auto">
                <a:xfrm>
                  <a:off x="2373194" y="1704514"/>
                  <a:ext cx="2243323" cy="686988"/>
                </a:xfrm>
                <a:custGeom>
                  <a:avLst/>
                  <a:gdLst>
                    <a:gd name="T0" fmla="*/ 2147483647 w 4538"/>
                    <a:gd name="T1" fmla="*/ 0 h 1080"/>
                    <a:gd name="T2" fmla="*/ 0 w 4538"/>
                    <a:gd name="T3" fmla="*/ 0 h 1080"/>
                    <a:gd name="T4" fmla="*/ 2147483647 w 4538"/>
                    <a:gd name="T5" fmla="*/ 2147483647 h 1080"/>
                    <a:gd name="T6" fmla="*/ 0 w 4538"/>
                    <a:gd name="T7" fmla="*/ 2147483647 h 1080"/>
                    <a:gd name="T8" fmla="*/ 2147483647 w 4538"/>
                    <a:gd name="T9" fmla="*/ 2147483647 h 1080"/>
                    <a:gd name="T10" fmla="*/ 2147483647 w 4538"/>
                    <a:gd name="T11" fmla="*/ 0 h 108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38" h="1080">
                      <a:moveTo>
                        <a:pt x="4538" y="0"/>
                      </a:moveTo>
                      <a:lnTo>
                        <a:pt x="0" y="0"/>
                      </a:lnTo>
                      <a:lnTo>
                        <a:pt x="105" y="541"/>
                      </a:lnTo>
                      <a:lnTo>
                        <a:pt x="0" y="1080"/>
                      </a:lnTo>
                      <a:lnTo>
                        <a:pt x="4538" y="1080"/>
                      </a:lnTo>
                      <a:lnTo>
                        <a:pt x="4538" y="0"/>
                      </a:lnTo>
                    </a:path>
                  </a:pathLst>
                </a:custGeom>
                <a:solidFill>
                  <a:schemeClr val="accent4">
                    <a:lumMod val="20000"/>
                    <a:lumOff val="80000"/>
                  </a:schemeClr>
                </a:solidFill>
                <a:ln w="6350" cmpd="sng">
                  <a:no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highlight>
                      <a:srgbClr val="808080"/>
                    </a:highlight>
                    <a:uLnTx/>
                    <a:uFillTx/>
                    <a:latin typeface="Calibri" panose="020F0502020204030204"/>
                    <a:ea typeface="等线" panose="02010600030101010101" pitchFamily="2" charset="-122"/>
                    <a:cs typeface="+mn-cs"/>
                  </a:endParaRPr>
                </a:p>
              </p:txBody>
            </p:sp>
            <p:sp>
              <p:nvSpPr>
                <p:cNvPr id="85" name="文本框 84"/>
                <p:cNvSpPr txBox="1"/>
                <p:nvPr>
                  <p:custDataLst>
                    <p:tags r:id="rId7"/>
                  </p:custDataLst>
                </p:nvPr>
              </p:nvSpPr>
              <p:spPr>
                <a:xfrm>
                  <a:off x="2659183" y="1470579"/>
                  <a:ext cx="2259329" cy="1143000"/>
                </a:xfrm>
                <a:prstGeom prst="rect">
                  <a:avLst/>
                </a:prstGeom>
                <a:noFill/>
              </p:spPr>
              <p:txBody>
                <a:bodyPr wrap="square" lIns="90000" tIns="46990" rIns="90000" bIns="46800" anchor="ctr" anchorCtr="0">
                  <a:normAutofit/>
                </a:bodyPr>
                <a:lstStyle/>
                <a:p>
                  <a:pPr marL="0" marR="0" lvl="0" indent="0" algn="l" defTabSz="914400" rtl="0" eaLnBrk="1" fontAlgn="auto" latinLnBrk="0" hangingPunct="1">
                    <a:lnSpc>
                      <a:spcPct val="130000"/>
                    </a:lnSpc>
                    <a:spcBef>
                      <a:spcPts val="0"/>
                    </a:spcBef>
                    <a:spcAft>
                      <a:spcPts val="0"/>
                    </a:spcAft>
                    <a:buClrTx/>
                    <a:buSzPct val="100000"/>
                    <a:buFontTx/>
                    <a:buNone/>
                    <a:defRPr/>
                  </a:pPr>
                  <a:r>
                    <a:rPr kumimoji="0" lang="zh-CN" altLang="en-US" sz="2400" b="0" i="0" u="none" strike="noStrike" kern="1200" cap="none" spc="15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sym typeface="+mn-ea"/>
                    </a:rPr>
                    <a:t>推行河湖長制</a:t>
                  </a:r>
                </a:p>
              </p:txBody>
            </p:sp>
          </p:grpSp>
          <p:grpSp>
            <p:nvGrpSpPr>
              <p:cNvPr id="54" name="组合 53"/>
              <p:cNvGrpSpPr/>
              <p:nvPr/>
            </p:nvGrpSpPr>
            <p:grpSpPr>
              <a:xfrm>
                <a:off x="4652540" y="2110655"/>
                <a:ext cx="2567672" cy="1143000"/>
                <a:chOff x="4899210" y="1240643"/>
                <a:chExt cx="2567672" cy="1143000"/>
              </a:xfrm>
            </p:grpSpPr>
            <p:sp>
              <p:nvSpPr>
                <p:cNvPr id="76" name="Freeform 9"/>
                <p:cNvSpPr/>
                <p:nvPr/>
              </p:nvSpPr>
              <p:spPr bwMode="auto">
                <a:xfrm>
                  <a:off x="4899210" y="1515506"/>
                  <a:ext cx="2567672" cy="686988"/>
                </a:xfrm>
                <a:custGeom>
                  <a:avLst/>
                  <a:gdLst>
                    <a:gd name="T0" fmla="*/ 2147483647 w 4538"/>
                    <a:gd name="T1" fmla="*/ 0 h 1080"/>
                    <a:gd name="T2" fmla="*/ 0 w 4538"/>
                    <a:gd name="T3" fmla="*/ 0 h 1080"/>
                    <a:gd name="T4" fmla="*/ 2147483647 w 4538"/>
                    <a:gd name="T5" fmla="*/ 2147483647 h 1080"/>
                    <a:gd name="T6" fmla="*/ 0 w 4538"/>
                    <a:gd name="T7" fmla="*/ 2147483647 h 1080"/>
                    <a:gd name="T8" fmla="*/ 2147483647 w 4538"/>
                    <a:gd name="T9" fmla="*/ 2147483647 h 1080"/>
                    <a:gd name="T10" fmla="*/ 2147483647 w 4538"/>
                    <a:gd name="T11" fmla="*/ 0 h 108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38" h="1080">
                      <a:moveTo>
                        <a:pt x="4538" y="0"/>
                      </a:moveTo>
                      <a:lnTo>
                        <a:pt x="0" y="0"/>
                      </a:lnTo>
                      <a:lnTo>
                        <a:pt x="105" y="541"/>
                      </a:lnTo>
                      <a:lnTo>
                        <a:pt x="0" y="1080"/>
                      </a:lnTo>
                      <a:lnTo>
                        <a:pt x="4538" y="1080"/>
                      </a:lnTo>
                      <a:lnTo>
                        <a:pt x="4538" y="0"/>
                      </a:lnTo>
                    </a:path>
                  </a:pathLst>
                </a:custGeom>
                <a:solidFill>
                  <a:schemeClr val="accent6">
                    <a:lumMod val="40000"/>
                    <a:lumOff val="60000"/>
                  </a:schemeClr>
                </a:solidFill>
                <a:ln w="6350" cmpd="sng">
                  <a:no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80" name="文本框 79"/>
                <p:cNvSpPr txBox="1"/>
                <p:nvPr>
                  <p:custDataLst>
                    <p:tags r:id="rId6"/>
                  </p:custDataLst>
                </p:nvPr>
              </p:nvSpPr>
              <p:spPr>
                <a:xfrm>
                  <a:off x="5272763" y="1240643"/>
                  <a:ext cx="1619535" cy="1143000"/>
                </a:xfrm>
                <a:prstGeom prst="rect">
                  <a:avLst/>
                </a:prstGeom>
                <a:noFill/>
              </p:spPr>
              <p:txBody>
                <a:bodyPr wrap="square" lIns="90000" tIns="46990" rIns="90000" bIns="46800" anchor="ctr" anchorCtr="0">
                  <a:normAutofit/>
                </a:bodyPr>
                <a:lstStyle/>
                <a:p>
                  <a:pPr marL="0" marR="0" lvl="0" indent="0" algn="l" defTabSz="914400" rtl="0" eaLnBrk="1" fontAlgn="auto" latinLnBrk="0" hangingPunct="1">
                    <a:lnSpc>
                      <a:spcPct val="130000"/>
                    </a:lnSpc>
                    <a:spcBef>
                      <a:spcPts val="0"/>
                    </a:spcBef>
                    <a:spcAft>
                      <a:spcPts val="0"/>
                    </a:spcAft>
                    <a:buClrTx/>
                    <a:buSzPct val="100000"/>
                    <a:buFontTx/>
                    <a:buNone/>
                    <a:defRPr/>
                  </a:pPr>
                  <a:r>
                    <a:rPr kumimoji="0" lang="zh-CN" altLang="en-US" sz="2400" b="0" i="0" u="none" strike="noStrike" kern="1200" cap="none" spc="15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sym typeface="+mn-ea"/>
                    </a:rPr>
                    <a:t>水源地保護</a:t>
                  </a:r>
                </a:p>
              </p:txBody>
            </p:sp>
          </p:grpSp>
          <p:grpSp>
            <p:nvGrpSpPr>
              <p:cNvPr id="55" name="组合 54"/>
              <p:cNvGrpSpPr/>
              <p:nvPr/>
            </p:nvGrpSpPr>
            <p:grpSpPr>
              <a:xfrm>
                <a:off x="2069918" y="4331093"/>
                <a:ext cx="2225281" cy="1143000"/>
                <a:chOff x="2300738" y="3461081"/>
                <a:chExt cx="2225281" cy="1143000"/>
              </a:xfrm>
            </p:grpSpPr>
            <p:sp>
              <p:nvSpPr>
                <p:cNvPr id="71" name="Freeform 13"/>
                <p:cNvSpPr/>
                <p:nvPr/>
              </p:nvSpPr>
              <p:spPr bwMode="auto">
                <a:xfrm>
                  <a:off x="2300738" y="3739374"/>
                  <a:ext cx="2166352" cy="686986"/>
                </a:xfrm>
                <a:custGeom>
                  <a:avLst/>
                  <a:gdLst>
                    <a:gd name="T0" fmla="*/ 2147483647 w 4538"/>
                    <a:gd name="T1" fmla="*/ 0 h 1080"/>
                    <a:gd name="T2" fmla="*/ 0 w 4538"/>
                    <a:gd name="T3" fmla="*/ 0 h 1080"/>
                    <a:gd name="T4" fmla="*/ 2147483647 w 4538"/>
                    <a:gd name="T5" fmla="*/ 2147483647 h 1080"/>
                    <a:gd name="T6" fmla="*/ 0 w 4538"/>
                    <a:gd name="T7" fmla="*/ 2147483647 h 1080"/>
                    <a:gd name="T8" fmla="*/ 2147483647 w 4538"/>
                    <a:gd name="T9" fmla="*/ 2147483647 h 1080"/>
                    <a:gd name="T10" fmla="*/ 2147483647 w 4538"/>
                    <a:gd name="T11" fmla="*/ 0 h 108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38" h="1080">
                      <a:moveTo>
                        <a:pt x="4538" y="0"/>
                      </a:moveTo>
                      <a:lnTo>
                        <a:pt x="0" y="0"/>
                      </a:lnTo>
                      <a:lnTo>
                        <a:pt x="105" y="541"/>
                      </a:lnTo>
                      <a:lnTo>
                        <a:pt x="0" y="1080"/>
                      </a:lnTo>
                      <a:lnTo>
                        <a:pt x="4538" y="1080"/>
                      </a:lnTo>
                      <a:lnTo>
                        <a:pt x="4538" y="0"/>
                      </a:lnTo>
                    </a:path>
                  </a:pathLst>
                </a:custGeom>
                <a:solidFill>
                  <a:schemeClr val="accent4">
                    <a:lumMod val="20000"/>
                    <a:lumOff val="80000"/>
                  </a:schemeClr>
                </a:solidFill>
                <a:ln w="6350" cmpd="sng">
                  <a:no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75" name="文本框 74"/>
                <p:cNvSpPr txBox="1"/>
                <p:nvPr>
                  <p:custDataLst>
                    <p:tags r:id="rId5"/>
                  </p:custDataLst>
                </p:nvPr>
              </p:nvSpPr>
              <p:spPr>
                <a:xfrm>
                  <a:off x="2568831" y="3461081"/>
                  <a:ext cx="1957188" cy="1143000"/>
                </a:xfrm>
                <a:prstGeom prst="rect">
                  <a:avLst/>
                </a:prstGeom>
                <a:noFill/>
              </p:spPr>
              <p:txBody>
                <a:bodyPr wrap="square" lIns="90000" tIns="46990" rIns="90000" bIns="46800" anchor="ctr" anchorCtr="0">
                  <a:normAutofit/>
                </a:bodyPr>
                <a:lstStyle/>
                <a:p>
                  <a:pPr marL="0" marR="0" lvl="0" indent="0" algn="l" defTabSz="914400" rtl="0" eaLnBrk="1" fontAlgn="auto" latinLnBrk="0" hangingPunct="1">
                    <a:lnSpc>
                      <a:spcPct val="130000"/>
                    </a:lnSpc>
                    <a:spcBef>
                      <a:spcPts val="0"/>
                    </a:spcBef>
                    <a:spcAft>
                      <a:spcPts val="0"/>
                    </a:spcAft>
                    <a:buClrTx/>
                    <a:buSzPct val="100000"/>
                    <a:buFontTx/>
                    <a:buNone/>
                    <a:defRPr/>
                  </a:pPr>
                  <a:r>
                    <a:rPr kumimoji="0" lang="zh-CN" altLang="en-US" sz="2400" b="0" i="0" u="none" strike="noStrike" kern="1200" cap="none" spc="15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sym typeface="+mn-ea"/>
                    </a:rPr>
                    <a:t>渤海綜合治理</a:t>
                  </a:r>
                </a:p>
              </p:txBody>
            </p:sp>
          </p:grpSp>
          <p:grpSp>
            <p:nvGrpSpPr>
              <p:cNvPr id="56" name="组合 55"/>
              <p:cNvGrpSpPr/>
              <p:nvPr/>
            </p:nvGrpSpPr>
            <p:grpSpPr>
              <a:xfrm>
                <a:off x="2069918" y="3302726"/>
                <a:ext cx="2243323" cy="1143000"/>
                <a:chOff x="2373194" y="2237924"/>
                <a:chExt cx="2243323" cy="1143000"/>
              </a:xfrm>
            </p:grpSpPr>
            <p:sp>
              <p:nvSpPr>
                <p:cNvPr id="69" name="Freeform 17"/>
                <p:cNvSpPr/>
                <p:nvPr/>
              </p:nvSpPr>
              <p:spPr bwMode="auto">
                <a:xfrm>
                  <a:off x="2373194" y="2482546"/>
                  <a:ext cx="2243323" cy="686988"/>
                </a:xfrm>
                <a:custGeom>
                  <a:avLst/>
                  <a:gdLst>
                    <a:gd name="T0" fmla="*/ 2147483647 w 4538"/>
                    <a:gd name="T1" fmla="*/ 0 h 1080"/>
                    <a:gd name="T2" fmla="*/ 0 w 4538"/>
                    <a:gd name="T3" fmla="*/ 0 h 1080"/>
                    <a:gd name="T4" fmla="*/ 2147483647 w 4538"/>
                    <a:gd name="T5" fmla="*/ 2147483647 h 1080"/>
                    <a:gd name="T6" fmla="*/ 0 w 4538"/>
                    <a:gd name="T7" fmla="*/ 2147483647 h 1080"/>
                    <a:gd name="T8" fmla="*/ 2147483647 w 4538"/>
                    <a:gd name="T9" fmla="*/ 2147483647 h 1080"/>
                    <a:gd name="T10" fmla="*/ 2147483647 w 4538"/>
                    <a:gd name="T11" fmla="*/ 0 h 108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38" h="1080">
                      <a:moveTo>
                        <a:pt x="4538" y="0"/>
                      </a:moveTo>
                      <a:lnTo>
                        <a:pt x="0" y="0"/>
                      </a:lnTo>
                      <a:lnTo>
                        <a:pt x="105" y="541"/>
                      </a:lnTo>
                      <a:lnTo>
                        <a:pt x="0" y="1080"/>
                      </a:lnTo>
                      <a:lnTo>
                        <a:pt x="4538" y="1080"/>
                      </a:lnTo>
                      <a:lnTo>
                        <a:pt x="4538" y="0"/>
                      </a:lnTo>
                    </a:path>
                  </a:pathLst>
                </a:custGeom>
                <a:solidFill>
                  <a:schemeClr val="accent4">
                    <a:lumMod val="20000"/>
                    <a:lumOff val="80000"/>
                  </a:schemeClr>
                </a:solidFill>
                <a:ln w="6350" cmpd="sng">
                  <a:no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endParaRPr>
                </a:p>
              </p:txBody>
            </p:sp>
            <p:sp>
              <p:nvSpPr>
                <p:cNvPr id="70" name="文本框 69"/>
                <p:cNvSpPr txBox="1"/>
                <p:nvPr>
                  <p:custDataLst>
                    <p:tags r:id="rId4"/>
                  </p:custDataLst>
                </p:nvPr>
              </p:nvSpPr>
              <p:spPr>
                <a:xfrm>
                  <a:off x="2623257" y="2237924"/>
                  <a:ext cx="1916289" cy="1143000"/>
                </a:xfrm>
                <a:prstGeom prst="rect">
                  <a:avLst/>
                </a:prstGeom>
                <a:noFill/>
              </p:spPr>
              <p:txBody>
                <a:bodyPr wrap="square" lIns="90000" tIns="46990" rIns="90000" bIns="46800" anchor="ctr" anchorCtr="0">
                  <a:normAutofit/>
                </a:bodyPr>
                <a:lstStyle/>
                <a:p>
                  <a:pPr marL="0" marR="0" lvl="0" indent="0" algn="l" defTabSz="914400" rtl="0" eaLnBrk="1" fontAlgn="auto" latinLnBrk="0" hangingPunct="1">
                    <a:lnSpc>
                      <a:spcPct val="130000"/>
                    </a:lnSpc>
                    <a:spcBef>
                      <a:spcPts val="0"/>
                    </a:spcBef>
                    <a:spcAft>
                      <a:spcPts val="0"/>
                    </a:spcAft>
                    <a:buClrTx/>
                    <a:buSzPct val="100000"/>
                    <a:buFontTx/>
                    <a:buNone/>
                    <a:defRPr/>
                  </a:pPr>
                  <a:r>
                    <a:rPr kumimoji="0" lang="zh-CN" altLang="en-US" sz="2400" b="0" i="0" u="none" strike="noStrike" kern="1200" cap="none" spc="15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sym typeface="+mn-ea"/>
                    </a:rPr>
                    <a:t>長江保護修復</a:t>
                  </a:r>
                </a:p>
              </p:txBody>
            </p:sp>
          </p:grpSp>
          <p:grpSp>
            <p:nvGrpSpPr>
              <p:cNvPr id="57" name="组合 56"/>
              <p:cNvGrpSpPr/>
              <p:nvPr/>
            </p:nvGrpSpPr>
            <p:grpSpPr>
              <a:xfrm>
                <a:off x="4683777" y="3224067"/>
                <a:ext cx="2596389" cy="1143000"/>
                <a:chOff x="4930447" y="2020539"/>
                <a:chExt cx="2596389" cy="1143000"/>
              </a:xfrm>
            </p:grpSpPr>
            <p:sp>
              <p:nvSpPr>
                <p:cNvPr id="67" name="Freeform 5"/>
                <p:cNvSpPr/>
                <p:nvPr/>
              </p:nvSpPr>
              <p:spPr bwMode="auto">
                <a:xfrm>
                  <a:off x="4930447" y="2291883"/>
                  <a:ext cx="2536436" cy="686986"/>
                </a:xfrm>
                <a:custGeom>
                  <a:avLst/>
                  <a:gdLst>
                    <a:gd name="T0" fmla="*/ 2147483647 w 4538"/>
                    <a:gd name="T1" fmla="*/ 0 h 1080"/>
                    <a:gd name="T2" fmla="*/ 0 w 4538"/>
                    <a:gd name="T3" fmla="*/ 0 h 1080"/>
                    <a:gd name="T4" fmla="*/ 2147483647 w 4538"/>
                    <a:gd name="T5" fmla="*/ 2147483647 h 1080"/>
                    <a:gd name="T6" fmla="*/ 0 w 4538"/>
                    <a:gd name="T7" fmla="*/ 2147483647 h 1080"/>
                    <a:gd name="T8" fmla="*/ 2147483647 w 4538"/>
                    <a:gd name="T9" fmla="*/ 2147483647 h 1080"/>
                    <a:gd name="T10" fmla="*/ 2147483647 w 4538"/>
                    <a:gd name="T11" fmla="*/ 0 h 108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38" h="1080">
                      <a:moveTo>
                        <a:pt x="4538" y="0"/>
                      </a:moveTo>
                      <a:lnTo>
                        <a:pt x="0" y="0"/>
                      </a:lnTo>
                      <a:lnTo>
                        <a:pt x="105" y="541"/>
                      </a:lnTo>
                      <a:lnTo>
                        <a:pt x="0" y="1080"/>
                      </a:lnTo>
                      <a:lnTo>
                        <a:pt x="4538" y="1080"/>
                      </a:lnTo>
                      <a:lnTo>
                        <a:pt x="4538" y="0"/>
                      </a:lnTo>
                    </a:path>
                  </a:pathLst>
                </a:custGeom>
                <a:solidFill>
                  <a:schemeClr val="accent6">
                    <a:lumMod val="40000"/>
                    <a:lumOff val="60000"/>
                  </a:schemeClr>
                </a:solidFill>
                <a:ln w="6350" cmpd="sng">
                  <a:no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68" name="文本框 67"/>
                <p:cNvSpPr txBox="1"/>
                <p:nvPr>
                  <p:custDataLst>
                    <p:tags r:id="rId3"/>
                  </p:custDataLst>
                </p:nvPr>
              </p:nvSpPr>
              <p:spPr>
                <a:xfrm>
                  <a:off x="5124254" y="2020539"/>
                  <a:ext cx="2402582" cy="1143000"/>
                </a:xfrm>
                <a:prstGeom prst="rect">
                  <a:avLst/>
                </a:prstGeom>
                <a:noFill/>
              </p:spPr>
              <p:txBody>
                <a:bodyPr wrap="square" lIns="90000" tIns="46990" rIns="90000" bIns="46800" anchor="ctr" anchorCtr="0">
                  <a:normAutofit/>
                </a:bodyPr>
                <a:lstStyle/>
                <a:p>
                  <a:pPr marL="0" marR="0" lvl="0" indent="0" algn="l" defTabSz="914400" rtl="0" eaLnBrk="1" fontAlgn="auto" latinLnBrk="0" hangingPunct="1">
                    <a:lnSpc>
                      <a:spcPct val="130000"/>
                    </a:lnSpc>
                    <a:spcBef>
                      <a:spcPts val="0"/>
                    </a:spcBef>
                    <a:spcAft>
                      <a:spcPts val="0"/>
                    </a:spcAft>
                    <a:buClrTx/>
                    <a:buSzPct val="100000"/>
                    <a:buFontTx/>
                    <a:buNone/>
                    <a:defRPr/>
                  </a:pPr>
                  <a:r>
                    <a:rPr kumimoji="0" lang="zh-CN" altLang="en-US" sz="2400" b="0" i="0" u="none" strike="noStrike" kern="1200" cap="none" spc="15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sym typeface="+mn-ea"/>
                    </a:rPr>
                    <a:t>城市黑臭水體治理</a:t>
                  </a:r>
                </a:p>
              </p:txBody>
            </p:sp>
          </p:grpSp>
          <p:grpSp>
            <p:nvGrpSpPr>
              <p:cNvPr id="58" name="组合 57"/>
              <p:cNvGrpSpPr/>
              <p:nvPr/>
            </p:nvGrpSpPr>
            <p:grpSpPr>
              <a:xfrm>
                <a:off x="4683777" y="4367066"/>
                <a:ext cx="2572356" cy="1143000"/>
                <a:chOff x="4930446" y="3019915"/>
                <a:chExt cx="2572356" cy="1143000"/>
              </a:xfrm>
            </p:grpSpPr>
            <p:sp>
              <p:nvSpPr>
                <p:cNvPr id="65" name="Freeform 5"/>
                <p:cNvSpPr/>
                <p:nvPr/>
              </p:nvSpPr>
              <p:spPr bwMode="auto">
                <a:xfrm>
                  <a:off x="4930446" y="3277422"/>
                  <a:ext cx="2536435" cy="686986"/>
                </a:xfrm>
                <a:custGeom>
                  <a:avLst/>
                  <a:gdLst>
                    <a:gd name="T0" fmla="*/ 2147483647 w 4538"/>
                    <a:gd name="T1" fmla="*/ 0 h 1080"/>
                    <a:gd name="T2" fmla="*/ 0 w 4538"/>
                    <a:gd name="T3" fmla="*/ 0 h 1080"/>
                    <a:gd name="T4" fmla="*/ 2147483647 w 4538"/>
                    <a:gd name="T5" fmla="*/ 2147483647 h 1080"/>
                    <a:gd name="T6" fmla="*/ 0 w 4538"/>
                    <a:gd name="T7" fmla="*/ 2147483647 h 1080"/>
                    <a:gd name="T8" fmla="*/ 2147483647 w 4538"/>
                    <a:gd name="T9" fmla="*/ 2147483647 h 1080"/>
                    <a:gd name="T10" fmla="*/ 2147483647 w 4538"/>
                    <a:gd name="T11" fmla="*/ 0 h 108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38" h="1080">
                      <a:moveTo>
                        <a:pt x="4538" y="0"/>
                      </a:moveTo>
                      <a:lnTo>
                        <a:pt x="0" y="0"/>
                      </a:lnTo>
                      <a:lnTo>
                        <a:pt x="105" y="541"/>
                      </a:lnTo>
                      <a:lnTo>
                        <a:pt x="0" y="1080"/>
                      </a:lnTo>
                      <a:lnTo>
                        <a:pt x="4538" y="1080"/>
                      </a:lnTo>
                      <a:lnTo>
                        <a:pt x="4538" y="0"/>
                      </a:lnTo>
                    </a:path>
                  </a:pathLst>
                </a:custGeom>
                <a:solidFill>
                  <a:schemeClr val="accent6">
                    <a:lumMod val="40000"/>
                    <a:lumOff val="60000"/>
                  </a:schemeClr>
                </a:solidFill>
                <a:ln w="6350" cmpd="sng">
                  <a:no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endParaRPr>
                </a:p>
              </p:txBody>
            </p:sp>
            <p:sp>
              <p:nvSpPr>
                <p:cNvPr id="66" name="文本框 65"/>
                <p:cNvSpPr txBox="1"/>
                <p:nvPr>
                  <p:custDataLst>
                    <p:tags r:id="rId2"/>
                  </p:custDataLst>
                </p:nvPr>
              </p:nvSpPr>
              <p:spPr>
                <a:xfrm>
                  <a:off x="5065324" y="3019915"/>
                  <a:ext cx="2437478" cy="1143000"/>
                </a:xfrm>
                <a:prstGeom prst="rect">
                  <a:avLst/>
                </a:prstGeom>
                <a:noFill/>
              </p:spPr>
              <p:txBody>
                <a:bodyPr wrap="square" lIns="90000" tIns="46990" rIns="90000" bIns="46800" anchor="ctr" anchorCtr="0">
                  <a:noAutofit/>
                </a:bodyPr>
                <a:lstStyle/>
                <a:p>
                  <a:pPr marL="0" marR="0" lvl="0" indent="0" algn="l" defTabSz="914400" rtl="0" eaLnBrk="1" fontAlgn="auto" latinLnBrk="0" hangingPunct="1">
                    <a:lnSpc>
                      <a:spcPct val="130000"/>
                    </a:lnSpc>
                    <a:spcBef>
                      <a:spcPts val="0"/>
                    </a:spcBef>
                    <a:spcAft>
                      <a:spcPts val="0"/>
                    </a:spcAft>
                    <a:buClrTx/>
                    <a:buSzPct val="100000"/>
                    <a:buFontTx/>
                    <a:buNone/>
                    <a:defRPr/>
                  </a:pPr>
                  <a:r>
                    <a:rPr kumimoji="0" lang="zh-CN" altLang="en-US" sz="2400" b="0" i="0" u="none" strike="noStrike" kern="1200" cap="none" spc="15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sym typeface="+mn-ea"/>
                    </a:rPr>
                    <a:t>農業農村污染治理</a:t>
                  </a:r>
                </a:p>
              </p:txBody>
            </p:sp>
          </p:grpSp>
          <p:sp>
            <p:nvSpPr>
              <p:cNvPr id="59" name="Freeform 5"/>
              <p:cNvSpPr/>
              <p:nvPr/>
            </p:nvSpPr>
            <p:spPr bwMode="auto">
              <a:xfrm>
                <a:off x="1973885" y="2410068"/>
                <a:ext cx="382021" cy="336431"/>
              </a:xfrm>
              <a:custGeom>
                <a:avLst/>
                <a:gdLst>
                  <a:gd name="T0" fmla="*/ 221 w 442"/>
                  <a:gd name="T1" fmla="*/ 311 h 421"/>
                  <a:gd name="T2" fmla="*/ 442 w 442"/>
                  <a:gd name="T3" fmla="*/ 421 h 421"/>
                  <a:gd name="T4" fmla="*/ 442 w 442"/>
                  <a:gd name="T5" fmla="*/ 0 h 421"/>
                  <a:gd name="T6" fmla="*/ 0 w 442"/>
                  <a:gd name="T7" fmla="*/ 0 h 421"/>
                  <a:gd name="T8" fmla="*/ 0 w 442"/>
                  <a:gd name="T9" fmla="*/ 421 h 421"/>
                  <a:gd name="T10" fmla="*/ 221 w 442"/>
                  <a:gd name="T11" fmla="*/ 311 h 421"/>
                </a:gdLst>
                <a:ahLst/>
                <a:cxnLst>
                  <a:cxn ang="0">
                    <a:pos x="T0" y="T1"/>
                  </a:cxn>
                  <a:cxn ang="0">
                    <a:pos x="T2" y="T3"/>
                  </a:cxn>
                  <a:cxn ang="0">
                    <a:pos x="T4" y="T5"/>
                  </a:cxn>
                  <a:cxn ang="0">
                    <a:pos x="T6" y="T7"/>
                  </a:cxn>
                  <a:cxn ang="0">
                    <a:pos x="T8" y="T9"/>
                  </a:cxn>
                  <a:cxn ang="0">
                    <a:pos x="T10" y="T11"/>
                  </a:cxn>
                </a:cxnLst>
                <a:rect l="0" t="0" r="r" b="b"/>
                <a:pathLst>
                  <a:path w="442" h="421">
                    <a:moveTo>
                      <a:pt x="221" y="311"/>
                    </a:moveTo>
                    <a:lnTo>
                      <a:pt x="442" y="421"/>
                    </a:lnTo>
                    <a:lnTo>
                      <a:pt x="442" y="0"/>
                    </a:lnTo>
                    <a:lnTo>
                      <a:pt x="0" y="0"/>
                    </a:lnTo>
                    <a:lnTo>
                      <a:pt x="0" y="421"/>
                    </a:lnTo>
                    <a:lnTo>
                      <a:pt x="221" y="311"/>
                    </a:lnTo>
                    <a:close/>
                  </a:path>
                </a:pathLst>
              </a:custGeom>
              <a:solidFill>
                <a:srgbClr val="C00000"/>
              </a:solidFill>
              <a:ln>
                <a:solidFill>
                  <a:schemeClr val="bg1"/>
                </a:solidFill>
              </a:ln>
            </p:spPr>
            <p:txBody>
              <a:bodyPr vert="horz" wrap="square" lIns="91440" tIns="45720" rIns="91440" bIns="45720" numCol="1" anchor="t" anchorCtr="0" compatLnSpc="1"/>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id-ID" sz="1200" b="1"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n-cs"/>
                  </a:rPr>
                  <a:t>01</a:t>
                </a:r>
                <a:endParaRPr kumimoji="0" lang="id-ID" sz="1350" b="1"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n-cs"/>
                </a:endParaRPr>
              </a:p>
            </p:txBody>
          </p:sp>
          <p:sp>
            <p:nvSpPr>
              <p:cNvPr id="60" name="Freeform 5"/>
              <p:cNvSpPr/>
              <p:nvPr/>
            </p:nvSpPr>
            <p:spPr bwMode="auto">
              <a:xfrm>
                <a:off x="1949445" y="3468443"/>
                <a:ext cx="382021" cy="336431"/>
              </a:xfrm>
              <a:custGeom>
                <a:avLst/>
                <a:gdLst>
                  <a:gd name="T0" fmla="*/ 221 w 442"/>
                  <a:gd name="T1" fmla="*/ 311 h 421"/>
                  <a:gd name="T2" fmla="*/ 442 w 442"/>
                  <a:gd name="T3" fmla="*/ 421 h 421"/>
                  <a:gd name="T4" fmla="*/ 442 w 442"/>
                  <a:gd name="T5" fmla="*/ 0 h 421"/>
                  <a:gd name="T6" fmla="*/ 0 w 442"/>
                  <a:gd name="T7" fmla="*/ 0 h 421"/>
                  <a:gd name="T8" fmla="*/ 0 w 442"/>
                  <a:gd name="T9" fmla="*/ 421 h 421"/>
                  <a:gd name="T10" fmla="*/ 221 w 442"/>
                  <a:gd name="T11" fmla="*/ 311 h 421"/>
                </a:gdLst>
                <a:ahLst/>
                <a:cxnLst>
                  <a:cxn ang="0">
                    <a:pos x="T0" y="T1"/>
                  </a:cxn>
                  <a:cxn ang="0">
                    <a:pos x="T2" y="T3"/>
                  </a:cxn>
                  <a:cxn ang="0">
                    <a:pos x="T4" y="T5"/>
                  </a:cxn>
                  <a:cxn ang="0">
                    <a:pos x="T6" y="T7"/>
                  </a:cxn>
                  <a:cxn ang="0">
                    <a:pos x="T8" y="T9"/>
                  </a:cxn>
                  <a:cxn ang="0">
                    <a:pos x="T10" y="T11"/>
                  </a:cxn>
                </a:cxnLst>
                <a:rect l="0" t="0" r="r" b="b"/>
                <a:pathLst>
                  <a:path w="442" h="421">
                    <a:moveTo>
                      <a:pt x="221" y="311"/>
                    </a:moveTo>
                    <a:lnTo>
                      <a:pt x="442" y="421"/>
                    </a:lnTo>
                    <a:lnTo>
                      <a:pt x="442" y="0"/>
                    </a:lnTo>
                    <a:lnTo>
                      <a:pt x="0" y="0"/>
                    </a:lnTo>
                    <a:lnTo>
                      <a:pt x="0" y="421"/>
                    </a:lnTo>
                    <a:lnTo>
                      <a:pt x="221" y="311"/>
                    </a:lnTo>
                    <a:close/>
                  </a:path>
                </a:pathLst>
              </a:custGeom>
              <a:solidFill>
                <a:srgbClr val="C00000"/>
              </a:solidFill>
              <a:ln>
                <a:solidFill>
                  <a:schemeClr val="bg1"/>
                </a:solidFill>
              </a:ln>
            </p:spPr>
            <p:txBody>
              <a:bodyPr vert="horz" wrap="square" lIns="91440" tIns="45720" rIns="91440" bIns="45720" numCol="1" anchor="t" anchorCtr="0" compatLnSpc="1"/>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id-ID" sz="1200" b="1"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n-cs"/>
                  </a:rPr>
                  <a:t>0</a:t>
                </a:r>
                <a:r>
                  <a:rPr kumimoji="0" lang="en-US" sz="1200" b="1"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n-cs"/>
                  </a:rPr>
                  <a:t>2</a:t>
                </a:r>
                <a:endParaRPr kumimoji="0" lang="id-ID" sz="1350" b="1"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n-cs"/>
                </a:endParaRPr>
              </a:p>
            </p:txBody>
          </p:sp>
          <p:sp>
            <p:nvSpPr>
              <p:cNvPr id="61" name="Freeform 5"/>
              <p:cNvSpPr/>
              <p:nvPr/>
            </p:nvSpPr>
            <p:spPr bwMode="auto">
              <a:xfrm>
                <a:off x="1925005" y="4526818"/>
                <a:ext cx="382021" cy="336431"/>
              </a:xfrm>
              <a:custGeom>
                <a:avLst/>
                <a:gdLst>
                  <a:gd name="T0" fmla="*/ 221 w 442"/>
                  <a:gd name="T1" fmla="*/ 311 h 421"/>
                  <a:gd name="T2" fmla="*/ 442 w 442"/>
                  <a:gd name="T3" fmla="*/ 421 h 421"/>
                  <a:gd name="T4" fmla="*/ 442 w 442"/>
                  <a:gd name="T5" fmla="*/ 0 h 421"/>
                  <a:gd name="T6" fmla="*/ 0 w 442"/>
                  <a:gd name="T7" fmla="*/ 0 h 421"/>
                  <a:gd name="T8" fmla="*/ 0 w 442"/>
                  <a:gd name="T9" fmla="*/ 421 h 421"/>
                  <a:gd name="T10" fmla="*/ 221 w 442"/>
                  <a:gd name="T11" fmla="*/ 311 h 421"/>
                </a:gdLst>
                <a:ahLst/>
                <a:cxnLst>
                  <a:cxn ang="0">
                    <a:pos x="T0" y="T1"/>
                  </a:cxn>
                  <a:cxn ang="0">
                    <a:pos x="T2" y="T3"/>
                  </a:cxn>
                  <a:cxn ang="0">
                    <a:pos x="T4" y="T5"/>
                  </a:cxn>
                  <a:cxn ang="0">
                    <a:pos x="T6" y="T7"/>
                  </a:cxn>
                  <a:cxn ang="0">
                    <a:pos x="T8" y="T9"/>
                  </a:cxn>
                  <a:cxn ang="0">
                    <a:pos x="T10" y="T11"/>
                  </a:cxn>
                </a:cxnLst>
                <a:rect l="0" t="0" r="r" b="b"/>
                <a:pathLst>
                  <a:path w="442" h="421">
                    <a:moveTo>
                      <a:pt x="221" y="311"/>
                    </a:moveTo>
                    <a:lnTo>
                      <a:pt x="442" y="421"/>
                    </a:lnTo>
                    <a:lnTo>
                      <a:pt x="442" y="0"/>
                    </a:lnTo>
                    <a:lnTo>
                      <a:pt x="0" y="0"/>
                    </a:lnTo>
                    <a:lnTo>
                      <a:pt x="0" y="421"/>
                    </a:lnTo>
                    <a:lnTo>
                      <a:pt x="221" y="311"/>
                    </a:lnTo>
                    <a:close/>
                  </a:path>
                </a:pathLst>
              </a:custGeom>
              <a:solidFill>
                <a:srgbClr val="C00000"/>
              </a:solidFill>
              <a:ln>
                <a:solidFill>
                  <a:schemeClr val="bg1"/>
                </a:solidFill>
              </a:ln>
            </p:spPr>
            <p:txBody>
              <a:bodyPr vert="horz" wrap="square" lIns="91440" tIns="45720" rIns="91440" bIns="45720" numCol="1" anchor="t" anchorCtr="0" compatLnSpc="1"/>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id-ID" sz="1200" b="1"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n-cs"/>
                  </a:rPr>
                  <a:t>0</a:t>
                </a:r>
                <a:r>
                  <a:rPr kumimoji="0" lang="en-US" sz="1200" b="1"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n-cs"/>
                  </a:rPr>
                  <a:t>3</a:t>
                </a:r>
                <a:endParaRPr kumimoji="0" lang="id-ID" sz="1350" b="1"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n-cs"/>
                </a:endParaRPr>
              </a:p>
            </p:txBody>
          </p:sp>
          <p:sp>
            <p:nvSpPr>
              <p:cNvPr id="62" name="Freeform 5"/>
              <p:cNvSpPr/>
              <p:nvPr/>
            </p:nvSpPr>
            <p:spPr bwMode="auto">
              <a:xfrm>
                <a:off x="4534230" y="2385518"/>
                <a:ext cx="382021" cy="336432"/>
              </a:xfrm>
              <a:custGeom>
                <a:avLst/>
                <a:gdLst>
                  <a:gd name="T0" fmla="*/ 221 w 442"/>
                  <a:gd name="T1" fmla="*/ 311 h 421"/>
                  <a:gd name="T2" fmla="*/ 442 w 442"/>
                  <a:gd name="T3" fmla="*/ 421 h 421"/>
                  <a:gd name="T4" fmla="*/ 442 w 442"/>
                  <a:gd name="T5" fmla="*/ 0 h 421"/>
                  <a:gd name="T6" fmla="*/ 0 w 442"/>
                  <a:gd name="T7" fmla="*/ 0 h 421"/>
                  <a:gd name="T8" fmla="*/ 0 w 442"/>
                  <a:gd name="T9" fmla="*/ 421 h 421"/>
                  <a:gd name="T10" fmla="*/ 221 w 442"/>
                  <a:gd name="T11" fmla="*/ 311 h 421"/>
                </a:gdLst>
                <a:ahLst/>
                <a:cxnLst>
                  <a:cxn ang="0">
                    <a:pos x="T0" y="T1"/>
                  </a:cxn>
                  <a:cxn ang="0">
                    <a:pos x="T2" y="T3"/>
                  </a:cxn>
                  <a:cxn ang="0">
                    <a:pos x="T4" y="T5"/>
                  </a:cxn>
                  <a:cxn ang="0">
                    <a:pos x="T6" y="T7"/>
                  </a:cxn>
                  <a:cxn ang="0">
                    <a:pos x="T8" y="T9"/>
                  </a:cxn>
                  <a:cxn ang="0">
                    <a:pos x="T10" y="T11"/>
                  </a:cxn>
                </a:cxnLst>
                <a:rect l="0" t="0" r="r" b="b"/>
                <a:pathLst>
                  <a:path w="442" h="421">
                    <a:moveTo>
                      <a:pt x="221" y="311"/>
                    </a:moveTo>
                    <a:lnTo>
                      <a:pt x="442" y="421"/>
                    </a:lnTo>
                    <a:lnTo>
                      <a:pt x="442" y="0"/>
                    </a:lnTo>
                    <a:lnTo>
                      <a:pt x="0" y="0"/>
                    </a:lnTo>
                    <a:lnTo>
                      <a:pt x="0" y="421"/>
                    </a:lnTo>
                    <a:lnTo>
                      <a:pt x="221" y="311"/>
                    </a:lnTo>
                    <a:close/>
                  </a:path>
                </a:pathLst>
              </a:custGeom>
              <a:solidFill>
                <a:srgbClr val="C00000"/>
              </a:solidFill>
              <a:ln>
                <a:solidFill>
                  <a:schemeClr val="bg1"/>
                </a:solidFill>
              </a:ln>
            </p:spPr>
            <p:txBody>
              <a:bodyPr vert="horz" wrap="square" lIns="91440" tIns="45720" rIns="91440" bIns="45720" numCol="1" anchor="t" anchorCtr="0" compatLnSpc="1"/>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id-ID" sz="1200" b="1"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n-cs"/>
                  </a:rPr>
                  <a:t>0</a:t>
                </a:r>
                <a:r>
                  <a:rPr kumimoji="0" lang="en-US" sz="1200" b="1"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n-cs"/>
                  </a:rPr>
                  <a:t>4</a:t>
                </a:r>
                <a:endParaRPr kumimoji="0" lang="id-ID" sz="1350" b="1"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n-cs"/>
                </a:endParaRPr>
              </a:p>
            </p:txBody>
          </p:sp>
          <p:sp>
            <p:nvSpPr>
              <p:cNvPr id="63" name="Freeform 5"/>
              <p:cNvSpPr/>
              <p:nvPr/>
            </p:nvSpPr>
            <p:spPr bwMode="auto">
              <a:xfrm>
                <a:off x="4526117" y="3447722"/>
                <a:ext cx="382021" cy="336432"/>
              </a:xfrm>
              <a:custGeom>
                <a:avLst/>
                <a:gdLst>
                  <a:gd name="T0" fmla="*/ 221 w 442"/>
                  <a:gd name="T1" fmla="*/ 311 h 421"/>
                  <a:gd name="T2" fmla="*/ 442 w 442"/>
                  <a:gd name="T3" fmla="*/ 421 h 421"/>
                  <a:gd name="T4" fmla="*/ 442 w 442"/>
                  <a:gd name="T5" fmla="*/ 0 h 421"/>
                  <a:gd name="T6" fmla="*/ 0 w 442"/>
                  <a:gd name="T7" fmla="*/ 0 h 421"/>
                  <a:gd name="T8" fmla="*/ 0 w 442"/>
                  <a:gd name="T9" fmla="*/ 421 h 421"/>
                  <a:gd name="T10" fmla="*/ 221 w 442"/>
                  <a:gd name="T11" fmla="*/ 311 h 421"/>
                </a:gdLst>
                <a:ahLst/>
                <a:cxnLst>
                  <a:cxn ang="0">
                    <a:pos x="T0" y="T1"/>
                  </a:cxn>
                  <a:cxn ang="0">
                    <a:pos x="T2" y="T3"/>
                  </a:cxn>
                  <a:cxn ang="0">
                    <a:pos x="T4" y="T5"/>
                  </a:cxn>
                  <a:cxn ang="0">
                    <a:pos x="T6" y="T7"/>
                  </a:cxn>
                  <a:cxn ang="0">
                    <a:pos x="T8" y="T9"/>
                  </a:cxn>
                  <a:cxn ang="0">
                    <a:pos x="T10" y="T11"/>
                  </a:cxn>
                </a:cxnLst>
                <a:rect l="0" t="0" r="r" b="b"/>
                <a:pathLst>
                  <a:path w="442" h="421">
                    <a:moveTo>
                      <a:pt x="221" y="311"/>
                    </a:moveTo>
                    <a:lnTo>
                      <a:pt x="442" y="421"/>
                    </a:lnTo>
                    <a:lnTo>
                      <a:pt x="442" y="0"/>
                    </a:lnTo>
                    <a:lnTo>
                      <a:pt x="0" y="0"/>
                    </a:lnTo>
                    <a:lnTo>
                      <a:pt x="0" y="421"/>
                    </a:lnTo>
                    <a:lnTo>
                      <a:pt x="221" y="311"/>
                    </a:lnTo>
                    <a:close/>
                  </a:path>
                </a:pathLst>
              </a:custGeom>
              <a:solidFill>
                <a:srgbClr val="C00000"/>
              </a:solidFill>
              <a:ln>
                <a:solidFill>
                  <a:schemeClr val="bg1"/>
                </a:solidFill>
              </a:ln>
            </p:spPr>
            <p:txBody>
              <a:bodyPr vert="horz" wrap="square" lIns="91440" tIns="45720" rIns="91440" bIns="45720" numCol="1" anchor="t" anchorCtr="0" compatLnSpc="1"/>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id-ID" sz="1200" b="1"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n-cs"/>
                  </a:rPr>
                  <a:t>0</a:t>
                </a:r>
                <a:r>
                  <a:rPr kumimoji="0" lang="en-US" sz="1200" b="1"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n-cs"/>
                  </a:rPr>
                  <a:t>5</a:t>
                </a:r>
                <a:endParaRPr kumimoji="0" lang="id-ID" sz="1350" b="1"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n-cs"/>
                </a:endParaRPr>
              </a:p>
            </p:txBody>
          </p:sp>
          <p:sp>
            <p:nvSpPr>
              <p:cNvPr id="64" name="Freeform 5"/>
              <p:cNvSpPr/>
              <p:nvPr/>
            </p:nvSpPr>
            <p:spPr bwMode="auto">
              <a:xfrm>
                <a:off x="4526117" y="4509926"/>
                <a:ext cx="382021" cy="336432"/>
              </a:xfrm>
              <a:custGeom>
                <a:avLst/>
                <a:gdLst>
                  <a:gd name="T0" fmla="*/ 221 w 442"/>
                  <a:gd name="T1" fmla="*/ 311 h 421"/>
                  <a:gd name="T2" fmla="*/ 442 w 442"/>
                  <a:gd name="T3" fmla="*/ 421 h 421"/>
                  <a:gd name="T4" fmla="*/ 442 w 442"/>
                  <a:gd name="T5" fmla="*/ 0 h 421"/>
                  <a:gd name="T6" fmla="*/ 0 w 442"/>
                  <a:gd name="T7" fmla="*/ 0 h 421"/>
                  <a:gd name="T8" fmla="*/ 0 w 442"/>
                  <a:gd name="T9" fmla="*/ 421 h 421"/>
                  <a:gd name="T10" fmla="*/ 221 w 442"/>
                  <a:gd name="T11" fmla="*/ 311 h 421"/>
                </a:gdLst>
                <a:ahLst/>
                <a:cxnLst>
                  <a:cxn ang="0">
                    <a:pos x="T0" y="T1"/>
                  </a:cxn>
                  <a:cxn ang="0">
                    <a:pos x="T2" y="T3"/>
                  </a:cxn>
                  <a:cxn ang="0">
                    <a:pos x="T4" y="T5"/>
                  </a:cxn>
                  <a:cxn ang="0">
                    <a:pos x="T6" y="T7"/>
                  </a:cxn>
                  <a:cxn ang="0">
                    <a:pos x="T8" y="T9"/>
                  </a:cxn>
                  <a:cxn ang="0">
                    <a:pos x="T10" y="T11"/>
                  </a:cxn>
                </a:cxnLst>
                <a:rect l="0" t="0" r="r" b="b"/>
                <a:pathLst>
                  <a:path w="442" h="421">
                    <a:moveTo>
                      <a:pt x="221" y="311"/>
                    </a:moveTo>
                    <a:lnTo>
                      <a:pt x="442" y="421"/>
                    </a:lnTo>
                    <a:lnTo>
                      <a:pt x="442" y="0"/>
                    </a:lnTo>
                    <a:lnTo>
                      <a:pt x="0" y="0"/>
                    </a:lnTo>
                    <a:lnTo>
                      <a:pt x="0" y="421"/>
                    </a:lnTo>
                    <a:lnTo>
                      <a:pt x="221" y="311"/>
                    </a:lnTo>
                    <a:close/>
                  </a:path>
                </a:pathLst>
              </a:custGeom>
              <a:solidFill>
                <a:srgbClr val="C00000"/>
              </a:solidFill>
              <a:ln>
                <a:solidFill>
                  <a:schemeClr val="bg1"/>
                </a:solidFill>
              </a:ln>
            </p:spPr>
            <p:txBody>
              <a:bodyPr vert="horz" wrap="square" lIns="91440" tIns="45720" rIns="91440" bIns="45720" numCol="1" anchor="t" anchorCtr="0" compatLnSpc="1"/>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id-ID" sz="1200" b="1"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n-cs"/>
                  </a:rPr>
                  <a:t>0</a:t>
                </a:r>
                <a:r>
                  <a:rPr kumimoji="0" lang="en-US" sz="1200" b="1"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n-cs"/>
                  </a:rPr>
                  <a:t>6</a:t>
                </a:r>
                <a:endParaRPr kumimoji="0" lang="id-ID" sz="1350" b="1"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n-cs"/>
                </a:endParaRPr>
              </a:p>
            </p:txBody>
          </p:sp>
        </p:grpSp>
      </p:grpSp>
      <p:sp>
        <p:nvSpPr>
          <p:cNvPr id="41" name="任意多边形: 形状 11"/>
          <p:cNvSpPr/>
          <p:nvPr/>
        </p:nvSpPr>
        <p:spPr>
          <a:xfrm>
            <a:off x="2522428" y="122043"/>
            <a:ext cx="6991459" cy="6180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lvl="0" algn="ctr">
              <a:lnSpc>
                <a:spcPct val="90000"/>
              </a:lnSpc>
              <a:spcAft>
                <a:spcPct val="35000"/>
              </a:spcAft>
              <a:defRPr/>
            </a:pPr>
            <a:r>
              <a:rPr lang="zh-TW" altLang="en-US" sz="4000" b="1" dirty="0">
                <a:solidFill>
                  <a:srgbClr val="FFFFFF"/>
                </a:solidFill>
                <a:latin typeface="DFKai-SB" panose="03000509000000000000" pitchFamily="65" charset="-120"/>
                <a:ea typeface="DFKai-SB" panose="03000509000000000000" pitchFamily="65" charset="-120"/>
              </a:rPr>
              <a:t>國家的環境保育實踐經驗</a:t>
            </a:r>
          </a:p>
        </p:txBody>
      </p:sp>
      <p:sp>
        <p:nvSpPr>
          <p:cNvPr id="2" name="Rectangle 1"/>
          <p:cNvSpPr/>
          <p:nvPr/>
        </p:nvSpPr>
        <p:spPr>
          <a:xfrm>
            <a:off x="447352" y="5909660"/>
            <a:ext cx="5556621" cy="830997"/>
          </a:xfrm>
          <a:prstGeom prst="rect">
            <a:avLst/>
          </a:prstGeom>
        </p:spPr>
        <p:txBody>
          <a:bodyPr wrap="square">
            <a:spAutoFit/>
          </a:bodyPr>
          <a:lstStyle/>
          <a:p>
            <a:r>
              <a:rPr lang="zh-TW" altLang="en-US" sz="1200" dirty="0" smtClean="0">
                <a:latin typeface="Times New Roman" panose="02020603050405020304" pitchFamily="18" charset="0"/>
                <a:ea typeface="標楷體" panose="03000509000000000000" pitchFamily="65" charset="-120"/>
                <a:cs typeface="Times New Roman" panose="02020603050405020304" pitchFamily="18" charset="0"/>
              </a:rPr>
              <a:t>資料來源</a:t>
            </a:r>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rPr>
              <a:t>: </a:t>
            </a:r>
          </a:p>
          <a:p>
            <a:pPr marL="285750" indent="-285750">
              <a:buFont typeface="Arial" panose="020B0604020202020204" pitchFamily="34" charset="0"/>
              <a:buChar char="•"/>
            </a:pPr>
            <a:r>
              <a:rPr lang="zh-TW" altLang="en-US" sz="1200" dirty="0" smtClean="0">
                <a:latin typeface="Times New Roman" panose="02020603050405020304" pitchFamily="18" charset="0"/>
                <a:ea typeface="標楷體" panose="03000509000000000000" pitchFamily="65" charset="-120"/>
                <a:cs typeface="Times New Roman" panose="02020603050405020304" pitchFamily="18" charset="0"/>
              </a:rPr>
              <a:t>中國政府網</a:t>
            </a:r>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rPr>
              <a:t>(</a:t>
            </a:r>
            <a:r>
              <a:rPr lang="en-US" sz="1200" dirty="0" smtClean="0">
                <a:latin typeface="Times New Roman" panose="02020603050405020304" pitchFamily="18" charset="0"/>
                <a:ea typeface="標楷體" panose="03000509000000000000" pitchFamily="65" charset="-120"/>
                <a:cs typeface="Times New Roman" panose="02020603050405020304" pitchFamily="18" charset="0"/>
              </a:rPr>
              <a:t>http</a:t>
            </a:r>
            <a:r>
              <a:rPr lang="en-US" sz="1200" dirty="0">
                <a:latin typeface="Times New Roman" panose="02020603050405020304" pitchFamily="18" charset="0"/>
                <a:ea typeface="標楷體" panose="03000509000000000000" pitchFamily="65" charset="-120"/>
                <a:cs typeface="Times New Roman" panose="02020603050405020304" pitchFamily="18" charset="0"/>
              </a:rPr>
              <a:t>://</a:t>
            </a:r>
            <a:r>
              <a:rPr lang="en-US" sz="1200" dirty="0" smtClean="0">
                <a:latin typeface="Times New Roman" panose="02020603050405020304" pitchFamily="18" charset="0"/>
                <a:ea typeface="標楷體" panose="03000509000000000000" pitchFamily="65" charset="-120"/>
                <a:cs typeface="Times New Roman" panose="02020603050405020304" pitchFamily="18" charset="0"/>
              </a:rPr>
              <a:t>www.gov.cn/gongbao/content/2017/content_5156731.htm</a:t>
            </a:r>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rPr>
              <a:t>)</a:t>
            </a:r>
          </a:p>
          <a:p>
            <a:pPr marL="285750" indent="-285750">
              <a:buFont typeface="Arial" panose="020B0604020202020204" pitchFamily="34" charset="0"/>
              <a:buChar char="•"/>
            </a:pPr>
            <a:r>
              <a:rPr lang="zh-TW" altLang="en-US" sz="1200" dirty="0" smtClean="0">
                <a:latin typeface="Times New Roman" panose="02020603050405020304" pitchFamily="18" charset="0"/>
                <a:ea typeface="標楷體" panose="03000509000000000000" pitchFamily="65" charset="-120"/>
                <a:cs typeface="Times New Roman" panose="02020603050405020304" pitchFamily="18" charset="0"/>
              </a:rPr>
              <a:t>人民網 </a:t>
            </a:r>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rPr>
              <a:t>(</a:t>
            </a:r>
            <a:r>
              <a:rPr lang="en-US" sz="1200" dirty="0" smtClean="0">
                <a:latin typeface="Times New Roman" panose="02020603050405020304" pitchFamily="18" charset="0"/>
                <a:ea typeface="標楷體" panose="03000509000000000000" pitchFamily="65" charset="-120"/>
                <a:cs typeface="Times New Roman" panose="02020603050405020304" pitchFamily="18" charset="0"/>
              </a:rPr>
              <a:t>http</a:t>
            </a:r>
            <a:r>
              <a:rPr lang="en-US" sz="1200" dirty="0">
                <a:latin typeface="Times New Roman" panose="02020603050405020304" pitchFamily="18" charset="0"/>
                <a:ea typeface="標楷體" panose="03000509000000000000" pitchFamily="65" charset="-120"/>
                <a:cs typeface="Times New Roman" panose="02020603050405020304" pitchFamily="18" charset="0"/>
              </a:rPr>
              <a:t>://</a:t>
            </a:r>
            <a:r>
              <a:rPr lang="en-US" sz="1200" dirty="0" smtClean="0">
                <a:latin typeface="Times New Roman" panose="02020603050405020304" pitchFamily="18" charset="0"/>
                <a:ea typeface="標楷體" panose="03000509000000000000" pitchFamily="65" charset="-120"/>
                <a:cs typeface="Times New Roman" panose="02020603050405020304" pitchFamily="18" charset="0"/>
              </a:rPr>
              <a:t>finance.people.com.cn/BIG5/n1/2021/1223/c1004-32315220.html</a:t>
            </a:r>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rPr>
              <a:t>)</a:t>
            </a:r>
          </a:p>
          <a:p>
            <a:pPr marL="285750" indent="-285750">
              <a:buFont typeface="Arial" panose="020B0604020202020204" pitchFamily="34" charset="0"/>
              <a:buChar char="•"/>
            </a:pPr>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rPr>
              <a:t>The </a:t>
            </a:r>
            <a:r>
              <a:rPr lang="en-US" altLang="zh-TW" sz="1200" dirty="0">
                <a:latin typeface="Times New Roman" panose="02020603050405020304" pitchFamily="18" charset="0"/>
                <a:ea typeface="標楷體" panose="03000509000000000000" pitchFamily="65" charset="-120"/>
                <a:cs typeface="Times New Roman" panose="02020603050405020304" pitchFamily="18" charset="0"/>
              </a:rPr>
              <a:t>China Current (https://</a:t>
            </a:r>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rPr>
              <a:t>chinacurrent.com/hk/story/20355/river-protection)</a:t>
            </a:r>
            <a:endParaRPr lang="en-US" sz="12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42" name="Rectangle 41"/>
          <p:cNvSpPr/>
          <p:nvPr/>
        </p:nvSpPr>
        <p:spPr>
          <a:xfrm>
            <a:off x="2984544" y="1051554"/>
            <a:ext cx="902811" cy="523220"/>
          </a:xfrm>
          <a:prstGeom prst="rect">
            <a:avLst/>
          </a:prstGeom>
        </p:spPr>
        <p:txBody>
          <a:bodyPr wrap="none">
            <a:spAutoFit/>
          </a:bodyPr>
          <a:lstStyle/>
          <a:p>
            <a:r>
              <a:rPr lang="zh-TW" altLang="en-US" sz="2800" dirty="0" smtClean="0">
                <a:latin typeface="Times New Roman" panose="02020603050405020304" pitchFamily="18" charset="0"/>
                <a:ea typeface="DFKai-SB" panose="03000509000000000000" pitchFamily="65" charset="-120"/>
                <a:cs typeface="Times New Roman" panose="02020603050405020304" pitchFamily="18" charset="0"/>
              </a:rPr>
              <a:t>舉隅</a:t>
            </a:r>
            <a:endParaRPr lang="en-US" sz="2800" dirty="0"/>
          </a:p>
        </p:txBody>
      </p:sp>
      <p:pic>
        <p:nvPicPr>
          <p:cNvPr id="3" name="Picture 2">
            <a:hlinkClick r:id="rId10"/>
          </p:cNvPr>
          <p:cNvPicPr>
            <a:picLocks noChangeAspect="1"/>
          </p:cNvPicPr>
          <p:nvPr/>
        </p:nvPicPr>
        <p:blipFill>
          <a:blip r:embed="rId11"/>
          <a:stretch>
            <a:fillRect/>
          </a:stretch>
        </p:blipFill>
        <p:spPr>
          <a:xfrm>
            <a:off x="7303845" y="1390078"/>
            <a:ext cx="4411352" cy="2460349"/>
          </a:xfrm>
          <a:prstGeom prst="rect">
            <a:avLst/>
          </a:prstGeom>
        </p:spPr>
      </p:pic>
      <p:sp>
        <p:nvSpPr>
          <p:cNvPr id="49" name="Rectangle 14">
            <a:extLst>
              <a:ext uri="{FF2B5EF4-FFF2-40B4-BE49-F238E27FC236}">
                <a16:creationId xmlns:a16="http://schemas.microsoft.com/office/drawing/2014/main" id="{FF62AD24-3287-4326-9830-2C079B66D931}"/>
              </a:ext>
            </a:extLst>
          </p:cNvPr>
          <p:cNvSpPr/>
          <p:nvPr/>
        </p:nvSpPr>
        <p:spPr>
          <a:xfrm>
            <a:off x="7303845" y="3848224"/>
            <a:ext cx="4411352" cy="369332"/>
          </a:xfrm>
          <a:prstGeom prst="rect">
            <a:avLst/>
          </a:prstGeom>
          <a:ln w="28575">
            <a:solidFill>
              <a:srgbClr val="FF0000"/>
            </a:solidFill>
          </a:ln>
        </p:spPr>
        <p:txBody>
          <a:bodyPr wrap="square">
            <a:spAutoFit/>
          </a:bodyPr>
          <a:lstStyle/>
          <a:p>
            <a:pPr algn="ctr"/>
            <a:r>
              <a:rPr lang="zh-TW" altLang="en-US" b="1" dirty="0">
                <a:solidFill>
                  <a:srgbClr val="FF0000"/>
                </a:solidFill>
                <a:latin typeface="DFKai-SB" panose="03000509000000000000" pitchFamily="65" charset="-120"/>
                <a:ea typeface="DFKai-SB" panose="03000509000000000000" pitchFamily="65" charset="-120"/>
              </a:rPr>
              <a:t>點擊圖像</a:t>
            </a:r>
            <a:r>
              <a:rPr lang="zh-TW" altLang="en-US" b="1" dirty="0" smtClean="0">
                <a:solidFill>
                  <a:srgbClr val="FF0000"/>
                </a:solidFill>
                <a:latin typeface="DFKai-SB" panose="03000509000000000000" pitchFamily="65" charset="-120"/>
                <a:ea typeface="DFKai-SB" panose="03000509000000000000" pitchFamily="65" charset="-120"/>
              </a:rPr>
              <a:t>觀看短片</a:t>
            </a:r>
            <a:endParaRPr lang="en-US" altLang="zh-HK" b="1" dirty="0">
              <a:solidFill>
                <a:srgbClr val="FF0000"/>
              </a:solidFill>
              <a:latin typeface="DFKai-SB" panose="03000509000000000000" pitchFamily="65" charset="-120"/>
              <a:ea typeface="DFKai-SB" panose="03000509000000000000" pitchFamily="65" charset="-120"/>
            </a:endParaRPr>
          </a:p>
        </p:txBody>
      </p:sp>
    </p:spTree>
    <p:custDataLst>
      <p:tags r:id="rId1"/>
    </p:custDataLst>
    <p:extLst>
      <p:ext uri="{BB962C8B-B14F-4D97-AF65-F5344CB8AC3E}">
        <p14:creationId xmlns:p14="http://schemas.microsoft.com/office/powerpoint/2010/main" val="307419848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矩形: 对角圆角 33"/>
          <p:cNvSpPr/>
          <p:nvPr/>
        </p:nvSpPr>
        <p:spPr>
          <a:xfrm>
            <a:off x="6741567" y="1733925"/>
            <a:ext cx="5137029" cy="4277360"/>
          </a:xfrm>
          <a:prstGeom prst="round2DiagRect">
            <a:avLst>
              <a:gd name="adj1" fmla="val 7841"/>
              <a:gd name="adj2" fmla="val 0"/>
            </a:avLst>
          </a:prstGeom>
          <a:solidFill>
            <a:schemeClr val="accent2">
              <a:lumMod val="60000"/>
              <a:lumOff val="40000"/>
              <a:alpha val="10196"/>
            </a:schemeClr>
          </a:solidFill>
          <a:ln w="19050" cap="rnd" cmpd="sng">
            <a:solidFill>
              <a:srgbClr val="F7B60D"/>
            </a:solidFill>
            <a:prstDash val="sysDot"/>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Microsoft JhengHei" panose="020B0604030504040204" pitchFamily="34" charset="-120"/>
              <a:ea typeface="Microsoft JhengHei" panose="020B0604030504040204" pitchFamily="34" charset="-120"/>
              <a:cs typeface="+mn-cs"/>
            </a:endParaRPr>
          </a:p>
        </p:txBody>
      </p:sp>
      <p:sp>
        <p:nvSpPr>
          <p:cNvPr id="6" name="文本框 5"/>
          <p:cNvSpPr txBox="1"/>
          <p:nvPr/>
        </p:nvSpPr>
        <p:spPr>
          <a:xfrm>
            <a:off x="270752" y="1181510"/>
            <a:ext cx="5986311" cy="2677656"/>
          </a:xfrm>
          <a:prstGeom prst="rect">
            <a:avLst/>
          </a:prstGeom>
          <a:solidFill>
            <a:schemeClr val="accent6">
              <a:lumMod val="20000"/>
              <a:lumOff val="80000"/>
            </a:schemeClr>
          </a:solidFill>
          <a:ln w="38100">
            <a:solidFill>
              <a:srgbClr val="0070C0"/>
            </a:solidFill>
          </a:ln>
        </p:spPr>
        <p:txBody>
          <a:bodyPr wrap="square">
            <a:spAutoFit/>
          </a:bodyPr>
          <a:lstStyle/>
          <a:p>
            <a:pPr lvl="0" algn="just">
              <a:buClr>
                <a:srgbClr val="FF0000"/>
              </a:buClr>
              <a:defRPr/>
            </a:pPr>
            <a:r>
              <a:rPr lang="zh-TW" altLang="en-US" sz="2400" dirty="0">
                <a:latin typeface="Times New Roman" panose="02020603050405020304" pitchFamily="18" charset="0"/>
                <a:ea typeface="DFKai-SB" panose="03000509000000000000" pitchFamily="65" charset="-120"/>
                <a:cs typeface="Times New Roman" panose="02020603050405020304" pitchFamily="18" charset="0"/>
                <a:sym typeface="+mn-ea"/>
              </a:rPr>
              <a:t>於</a:t>
            </a:r>
            <a:r>
              <a:rPr kumimoji="0" lang="zh-CN" altLang="en-US" sz="24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2020</a:t>
            </a:r>
            <a:r>
              <a:rPr kumimoji="0" lang="zh-CN" altLang="en-US" sz="24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年底，全國地級及以上</a:t>
            </a:r>
            <a:r>
              <a:rPr kumimoji="0" lang="zh-CN" altLang="en-US" sz="24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城市</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約</a:t>
            </a:r>
            <a:r>
              <a:rPr kumimoji="0" lang="zh-CN" altLang="en-US" sz="24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2</a:t>
            </a:r>
            <a:r>
              <a:rPr kumimoji="0" lang="en-US" altLang="zh-TW" sz="24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a:t>
            </a:r>
            <a:r>
              <a:rPr kumimoji="0" lang="zh-CN" altLang="en-US" sz="24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9</a:t>
            </a:r>
            <a:r>
              <a:rPr kumimoji="0" lang="en-US" altLang="zh-TW" sz="2400" b="0" i="0" u="non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00</a:t>
            </a:r>
            <a:r>
              <a:rPr kumimoji="0" lang="zh-CN" altLang="en-US" sz="24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個</a:t>
            </a:r>
            <a:r>
              <a:rPr kumimoji="0" lang="zh-CN" altLang="en-US" sz="24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黑臭水體消除</a:t>
            </a:r>
            <a:r>
              <a:rPr kumimoji="0" lang="zh-CN" altLang="en-US" sz="24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比例</a:t>
            </a:r>
            <a:r>
              <a:rPr kumimoji="0" lang="zh-TW" altLang="en-US" sz="24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已經</a:t>
            </a:r>
            <a:r>
              <a:rPr kumimoji="0" lang="zh-CN" altLang="en-US" sz="24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達到</a:t>
            </a:r>
            <a:r>
              <a:rPr kumimoji="0" lang="zh-CN" altLang="en-US" sz="24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98.2%，</a:t>
            </a:r>
            <a:r>
              <a:rPr kumimoji="0" lang="zh-CN" altLang="en-US" sz="24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長江流域、渤海入海河流劣V類</a:t>
            </a:r>
            <a:r>
              <a:rPr kumimoji="0" lang="zh-CN" altLang="en-US" sz="24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全部</a:t>
            </a:r>
            <a:r>
              <a:rPr kumimoji="0" lang="zh-TW" altLang="en-US" sz="24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改善</a:t>
            </a:r>
            <a:r>
              <a:rPr kumimoji="0" lang="zh-CN" altLang="en-US" sz="24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a:t>
            </a:r>
            <a:r>
              <a:rPr kumimoji="0" lang="zh-CN" altLang="en-US" sz="24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長江</a:t>
            </a:r>
            <a:r>
              <a:rPr kumimoji="0" lang="zh-CN" altLang="en-US" sz="24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幹流實現</a:t>
            </a:r>
            <a:r>
              <a:rPr kumimoji="0" lang="zh-CN" altLang="en-US" sz="24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全Ⅱ類水體</a:t>
            </a:r>
            <a:r>
              <a:rPr kumimoji="0" lang="zh-CN" altLang="en-US" sz="24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；全國地表水優良水質斷面比例提高到83.4%，與2016年相比</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，優良水</a:t>
            </a:r>
            <a:r>
              <a:rPr kumimoji="0" lang="zh-CN" altLang="en-US" sz="24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比例上升15.6個百分點</a:t>
            </a:r>
            <a:r>
              <a:rPr kumimoji="0" lang="zh-CN" altLang="en-US" sz="24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a:t>
            </a:r>
            <a:r>
              <a:rPr lang="zh-TW" altLang="en-US" sz="2400" noProof="0" dirty="0" smtClean="0">
                <a:latin typeface="Times New Roman" panose="02020603050405020304" pitchFamily="18" charset="0"/>
                <a:ea typeface="DFKai-SB" panose="03000509000000000000" pitchFamily="65" charset="-120"/>
                <a:cs typeface="Times New Roman" panose="02020603050405020304" pitchFamily="18" charset="0"/>
              </a:rPr>
              <a:t>市民的飲用水水質得以改善。</a:t>
            </a:r>
            <a:endParaRPr lang="en-US" altLang="zh-TW" sz="2400" noProof="0" dirty="0" smtClean="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2" name="内容占位符 11"/>
          <p:cNvSpPr>
            <a:spLocks noGrp="1"/>
          </p:cNvSpPr>
          <p:nvPr>
            <p:ph idx="1"/>
          </p:nvPr>
        </p:nvSpPr>
        <p:spPr>
          <a:xfrm>
            <a:off x="249513" y="4719169"/>
            <a:ext cx="6007550" cy="1227398"/>
          </a:xfrm>
          <a:solidFill>
            <a:schemeClr val="accent5">
              <a:lumMod val="20000"/>
              <a:lumOff val="80000"/>
            </a:schemeClr>
          </a:solidFill>
          <a:ln>
            <a:solidFill>
              <a:srgbClr val="FF0000"/>
            </a:solidFill>
          </a:ln>
        </p:spPr>
        <p:txBody>
          <a:bodyPr>
            <a:noAutofit/>
          </a:bodyPr>
          <a:lstStyle/>
          <a:p>
            <a:pPr marL="0" indent="0" fontAlgn="auto">
              <a:lnSpc>
                <a:spcPct val="100000"/>
              </a:lnSpc>
              <a:spcBef>
                <a:spcPts val="0"/>
              </a:spcBef>
              <a:buNone/>
            </a:pPr>
            <a:r>
              <a:rPr lang="zh-CN" altLang="en-US" sz="2400" dirty="0" smtClean="0">
                <a:latin typeface="DFKai-SB" panose="03000509000000000000" pitchFamily="65" charset="-120"/>
                <a:ea typeface="DFKai-SB" panose="03000509000000000000" pitchFamily="65" charset="-120"/>
              </a:rPr>
              <a:t>根據</a:t>
            </a:r>
            <a:r>
              <a:rPr lang="zh-TW" altLang="en-US" sz="2400" dirty="0" smtClean="0">
                <a:latin typeface="DFKai-SB" panose="03000509000000000000" pitchFamily="65" charset="-120"/>
                <a:ea typeface="DFKai-SB" panose="03000509000000000000" pitchFamily="65" charset="-120"/>
              </a:rPr>
              <a:t>國家</a:t>
            </a:r>
            <a:r>
              <a:rPr lang="zh-CN" altLang="en-US" sz="2400" dirty="0" smtClean="0">
                <a:latin typeface="DFKai-SB" panose="03000509000000000000" pitchFamily="65" charset="-120"/>
                <a:ea typeface="DFKai-SB" panose="03000509000000000000" pitchFamily="65" charset="-120"/>
              </a:rPr>
              <a:t>地表水環境質量標準，</a:t>
            </a:r>
            <a:r>
              <a:rPr lang="zh-CN" altLang="en-US" sz="2400" dirty="0">
                <a:latin typeface="DFKai-SB" panose="03000509000000000000" pitchFamily="65" charset="-120"/>
                <a:ea typeface="DFKai-SB" panose="03000509000000000000" pitchFamily="65" charset="-120"/>
              </a:rPr>
              <a:t>Ⅰ</a:t>
            </a:r>
            <a:r>
              <a:rPr lang="zh-CN" altLang="en-US" sz="2400" dirty="0" smtClean="0">
                <a:latin typeface="DFKai-SB" panose="03000509000000000000" pitchFamily="65" charset="-120"/>
                <a:ea typeface="DFKai-SB" panose="03000509000000000000" pitchFamily="65" charset="-120"/>
              </a:rPr>
              <a:t>類</a:t>
            </a:r>
            <a:r>
              <a:rPr lang="zh-TW" altLang="en-US" sz="2400" dirty="0" smtClean="0">
                <a:latin typeface="DFKai-SB" panose="03000509000000000000" pitchFamily="65" charset="-120"/>
                <a:ea typeface="DFKai-SB" panose="03000509000000000000" pitchFamily="65" charset="-120"/>
              </a:rPr>
              <a:t>、</a:t>
            </a:r>
            <a:r>
              <a:rPr lang="zh-CN" altLang="en-US" sz="2400" dirty="0" smtClean="0">
                <a:latin typeface="DFKai-SB" panose="03000509000000000000" pitchFamily="65" charset="-120"/>
                <a:ea typeface="DFKai-SB" panose="03000509000000000000" pitchFamily="65" charset="-120"/>
                <a:sym typeface="+mn-ea"/>
              </a:rPr>
              <a:t>Ⅱ類</a:t>
            </a:r>
            <a:r>
              <a:rPr lang="zh-TW" altLang="en-US" sz="2400" dirty="0">
                <a:latin typeface="DFKai-SB" panose="03000509000000000000" pitchFamily="65" charset="-120"/>
                <a:ea typeface="DFKai-SB" panose="03000509000000000000" pitchFamily="65" charset="-120"/>
                <a:sym typeface="+mn-ea"/>
              </a:rPr>
              <a:t>及</a:t>
            </a:r>
            <a:r>
              <a:rPr lang="zh-CN" altLang="en-US" sz="2400" dirty="0" smtClean="0">
                <a:latin typeface="DFKai-SB" panose="03000509000000000000" pitchFamily="65" charset="-120"/>
                <a:ea typeface="DFKai-SB" panose="03000509000000000000" pitchFamily="65" charset="-120"/>
                <a:sym typeface="+mn-ea"/>
              </a:rPr>
              <a:t>Ⅲ</a:t>
            </a:r>
            <a:r>
              <a:rPr lang="zh-CN" altLang="en-US" sz="2400" dirty="0">
                <a:latin typeface="DFKai-SB" panose="03000509000000000000" pitchFamily="65" charset="-120"/>
                <a:ea typeface="DFKai-SB" panose="03000509000000000000" pitchFamily="65" charset="-120"/>
                <a:sym typeface="+mn-ea"/>
              </a:rPr>
              <a:t>類水質經過處理後也能供生活飲用。Ⅳ</a:t>
            </a:r>
            <a:r>
              <a:rPr lang="zh-CN" altLang="en-US" sz="2400" dirty="0" smtClean="0">
                <a:latin typeface="DFKai-SB" panose="03000509000000000000" pitchFamily="65" charset="-120"/>
                <a:ea typeface="DFKai-SB" panose="03000509000000000000" pitchFamily="65" charset="-120"/>
                <a:sym typeface="+mn-ea"/>
              </a:rPr>
              <a:t>類</a:t>
            </a:r>
            <a:r>
              <a:rPr lang="zh-TW" altLang="en-US" sz="2400" dirty="0" smtClean="0">
                <a:latin typeface="DFKai-SB" panose="03000509000000000000" pitchFamily="65" charset="-120"/>
                <a:ea typeface="DFKai-SB" panose="03000509000000000000" pitchFamily="65" charset="-120"/>
                <a:sym typeface="+mn-ea"/>
              </a:rPr>
              <a:t>或</a:t>
            </a:r>
            <a:r>
              <a:rPr lang="zh-CN" altLang="en-US" sz="2400" dirty="0" smtClean="0">
                <a:latin typeface="DFKai-SB" panose="03000509000000000000" pitchFamily="65" charset="-120"/>
                <a:ea typeface="DFKai-SB" panose="03000509000000000000" pitchFamily="65" charset="-120"/>
                <a:sym typeface="+mn-ea"/>
              </a:rPr>
              <a:t>以下</a:t>
            </a:r>
            <a:r>
              <a:rPr lang="zh-CN" altLang="en-US" sz="2400" dirty="0">
                <a:latin typeface="DFKai-SB" panose="03000509000000000000" pitchFamily="65" charset="-120"/>
                <a:ea typeface="DFKai-SB" panose="03000509000000000000" pitchFamily="65" charset="-120"/>
                <a:sym typeface="+mn-ea"/>
              </a:rPr>
              <a:t>水質惡劣，不能作為飲用水源。</a:t>
            </a:r>
          </a:p>
        </p:txBody>
      </p:sp>
      <p:grpSp>
        <p:nvGrpSpPr>
          <p:cNvPr id="35" name="组合 34"/>
          <p:cNvGrpSpPr/>
          <p:nvPr/>
        </p:nvGrpSpPr>
        <p:grpSpPr>
          <a:xfrm>
            <a:off x="353961" y="4091006"/>
            <a:ext cx="1961057" cy="499445"/>
            <a:chOff x="1193537" y="1519506"/>
            <a:chExt cx="1961057" cy="499445"/>
          </a:xfrm>
        </p:grpSpPr>
        <p:sp>
          <p:nvSpPr>
            <p:cNvPr id="36" name="矩形 35"/>
            <p:cNvSpPr/>
            <p:nvPr/>
          </p:nvSpPr>
          <p:spPr>
            <a:xfrm>
              <a:off x="1193537" y="1593501"/>
              <a:ext cx="363537" cy="363538"/>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cs"/>
              </a:endParaRPr>
            </a:p>
          </p:txBody>
        </p:sp>
        <p:sp>
          <p:nvSpPr>
            <p:cNvPr id="38" name="矩形 37"/>
            <p:cNvSpPr/>
            <p:nvPr/>
          </p:nvSpPr>
          <p:spPr>
            <a:xfrm>
              <a:off x="1317362" y="1728439"/>
              <a:ext cx="303212" cy="290512"/>
            </a:xfrm>
            <a:prstGeom prst="rect">
              <a:avLst/>
            </a:prstGeom>
            <a:solidFill>
              <a:srgbClr val="C8040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cs"/>
              </a:endParaRPr>
            </a:p>
          </p:txBody>
        </p:sp>
        <p:sp>
          <p:nvSpPr>
            <p:cNvPr id="39" name="文本框 13"/>
            <p:cNvSpPr txBox="1">
              <a:spLocks noChangeArrowheads="1"/>
            </p:cNvSpPr>
            <p:nvPr/>
          </p:nvSpPr>
          <p:spPr bwMode="auto">
            <a:xfrm>
              <a:off x="1620574" y="1519506"/>
              <a:ext cx="153402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rPr>
                <a:t>知多點</a:t>
              </a:r>
            </a:p>
          </p:txBody>
        </p:sp>
        <p:cxnSp>
          <p:nvCxnSpPr>
            <p:cNvPr id="40" name="直接连接符 39"/>
            <p:cNvCxnSpPr/>
            <p:nvPr/>
          </p:nvCxnSpPr>
          <p:spPr>
            <a:xfrm>
              <a:off x="1620574" y="1991964"/>
              <a:ext cx="1405091"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grpSp>
      <p:pic>
        <p:nvPicPr>
          <p:cNvPr id="10" name="Picture 2" descr="Video Clipart Transparent PNG - 640x640 - Free Download on NicePNG">
            <a:hlinkClick r:id="rId4"/>
          </p:cNvPr>
          <p:cNvPicPr>
            <a:picLocks noChangeAspect="1" noChangeArrowheads="1"/>
          </p:cNvPicPr>
          <p:nvPr/>
        </p:nvPicPr>
        <p:blipFill>
          <a:blip r:embed="rId5"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6470867" y="3085875"/>
            <a:ext cx="872553" cy="851271"/>
          </a:xfrm>
          <a:prstGeom prst="rect">
            <a:avLst/>
          </a:prstGeom>
          <a:noFill/>
          <a:extLst>
            <a:ext uri="{909E8E84-426E-40DD-AFC4-6F175D3DCCD1}">
              <a14:hiddenFill xmlns:a14="http://schemas.microsoft.com/office/drawing/2010/main">
                <a:solidFill>
                  <a:srgbClr val="FFFFFF"/>
                </a:solidFill>
              </a14:hiddenFill>
            </a:ext>
          </a:extLst>
        </p:spPr>
      </p:pic>
      <p:sp>
        <p:nvSpPr>
          <p:cNvPr id="13" name="文字方塊 12"/>
          <p:cNvSpPr txBox="1"/>
          <p:nvPr/>
        </p:nvSpPr>
        <p:spPr>
          <a:xfrm>
            <a:off x="270752" y="6024547"/>
            <a:ext cx="7826963" cy="646331"/>
          </a:xfrm>
          <a:prstGeom prst="rect">
            <a:avLst/>
          </a:prstGeom>
          <a:noFill/>
        </p:spPr>
        <p:txBody>
          <a:bodyPr wrap="square" rtlCol="0">
            <a:spAutoFit/>
          </a:bodyPr>
          <a:lstStyle/>
          <a:p>
            <a:r>
              <a:rPr lang="zh-TW" altLang="en-US" sz="1200" dirty="0" smtClean="0">
                <a:latin typeface="Times New Roman" panose="02020603050405020304" pitchFamily="18" charset="0"/>
                <a:ea typeface="標楷體" panose="03000509000000000000" pitchFamily="65" charset="-120"/>
                <a:cs typeface="Times New Roman" panose="02020603050405020304" pitchFamily="18" charset="0"/>
              </a:rPr>
              <a:t>資料來源</a:t>
            </a:r>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rPr>
              <a:t>: </a:t>
            </a:r>
          </a:p>
          <a:p>
            <a:pPr marL="171450" indent="-171450">
              <a:buFont typeface="Arial" panose="020B0604020202020204" pitchFamily="34" charset="0"/>
              <a:buChar char="•"/>
            </a:pPr>
            <a:r>
              <a:rPr lang="zh-TW" altLang="en-US" sz="1200" dirty="0" smtClean="0">
                <a:latin typeface="Times New Roman" panose="02020603050405020304" pitchFamily="18" charset="0"/>
                <a:ea typeface="標楷體" panose="03000509000000000000" pitchFamily="65" charset="-120"/>
                <a:cs typeface="Times New Roman" panose="02020603050405020304" pitchFamily="18" charset="0"/>
              </a:rPr>
              <a:t>中華人共和國生態環境部 </a:t>
            </a:r>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rPr>
              <a:t>(https</a:t>
            </a:r>
            <a:r>
              <a:rPr lang="en-US" altLang="zh-TW" sz="1200"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rPr>
              <a:t>www.mee.gov.cn/ywgz/fgbz/bz/bzwb/shjbh/shjzlbz/200206/t20020601_66497.htm)</a:t>
            </a:r>
            <a:endParaRPr lang="en-US" altLang="zh-TW" sz="1200" dirty="0">
              <a:latin typeface="Times New Roman" panose="02020603050405020304" pitchFamily="18" charset="0"/>
              <a:ea typeface="標楷體" panose="03000509000000000000" pitchFamily="65" charset="-120"/>
              <a:cs typeface="Times New Roman" panose="02020603050405020304" pitchFamily="18" charset="0"/>
            </a:endParaRPr>
          </a:p>
          <a:p>
            <a:pPr marL="171450" indent="-171450">
              <a:buFont typeface="Arial" panose="020B0604020202020204" pitchFamily="34" charset="0"/>
              <a:buChar char="•"/>
            </a:pPr>
            <a:r>
              <a:rPr lang="en-US" altLang="zh-TW" sz="1200" dirty="0">
                <a:latin typeface="Times New Roman" panose="02020603050405020304" pitchFamily="18" charset="0"/>
                <a:ea typeface="標楷體" panose="03000509000000000000" pitchFamily="65" charset="-120"/>
                <a:cs typeface="Times New Roman" panose="02020603050405020304" pitchFamily="18" charset="0"/>
              </a:rPr>
              <a:t>The China Current (https://chinacurrent.com/hk/story/22749/solve-discharging-sewage-into-rivers)</a:t>
            </a:r>
          </a:p>
        </p:txBody>
      </p:sp>
      <p:sp>
        <p:nvSpPr>
          <p:cNvPr id="14" name="任意多边形: 形状 11"/>
          <p:cNvSpPr/>
          <p:nvPr/>
        </p:nvSpPr>
        <p:spPr>
          <a:xfrm>
            <a:off x="2424665" y="215751"/>
            <a:ext cx="6991459" cy="6180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lvl="0" algn="ctr">
              <a:lnSpc>
                <a:spcPct val="90000"/>
              </a:lnSpc>
              <a:spcAft>
                <a:spcPct val="35000"/>
              </a:spcAft>
              <a:defRPr/>
            </a:pPr>
            <a:r>
              <a:rPr lang="zh-TW" altLang="en-US" sz="4000" b="1" dirty="0">
                <a:solidFill>
                  <a:srgbClr val="FFFFFF"/>
                </a:solidFill>
                <a:latin typeface="DFKai-SB" panose="03000509000000000000" pitchFamily="65" charset="-120"/>
                <a:ea typeface="DFKai-SB" panose="03000509000000000000" pitchFamily="65" charset="-120"/>
              </a:rPr>
              <a:t>國家的環境保育實踐經驗</a:t>
            </a:r>
          </a:p>
        </p:txBody>
      </p:sp>
      <p:sp>
        <p:nvSpPr>
          <p:cNvPr id="3" name="Rectangle 2"/>
          <p:cNvSpPr/>
          <p:nvPr/>
        </p:nvSpPr>
        <p:spPr>
          <a:xfrm>
            <a:off x="6958720" y="1753993"/>
            <a:ext cx="4722119" cy="1569660"/>
          </a:xfrm>
          <a:prstGeom prst="rect">
            <a:avLst/>
          </a:prstGeom>
        </p:spPr>
        <p:txBody>
          <a:bodyPr wrap="square">
            <a:spAutoFit/>
          </a:bodyPr>
          <a:lstStyle/>
          <a:p>
            <a:pPr lvl="0" algn="just">
              <a:buClr>
                <a:srgbClr val="FF0000"/>
              </a:buClr>
              <a:defRPr/>
            </a:pPr>
            <a:r>
              <a:rPr lang="zh-TW" altLang="en-US" sz="2400" dirty="0" smtClean="0">
                <a:latin typeface="Times New Roman" panose="02020603050405020304" pitchFamily="18" charset="0"/>
                <a:ea typeface="DFKai-SB" panose="03000509000000000000" pitchFamily="65" charset="-120"/>
                <a:cs typeface="Times New Roman" panose="02020603050405020304" pitchFamily="18" charset="0"/>
              </a:rPr>
              <a:t>深圳市政府在</a:t>
            </a:r>
            <a:r>
              <a:rPr lang="en-US" altLang="zh-TW" sz="2400" dirty="0">
                <a:latin typeface="Times New Roman" panose="02020603050405020304" pitchFamily="18" charset="0"/>
                <a:ea typeface="DFKai-SB" panose="03000509000000000000" pitchFamily="65" charset="-120"/>
                <a:cs typeface="Times New Roman" panose="02020603050405020304" pitchFamily="18" charset="0"/>
              </a:rPr>
              <a:t>2016</a:t>
            </a:r>
            <a:r>
              <a:rPr lang="zh-TW" altLang="en-US" sz="2400" dirty="0" smtClean="0">
                <a:latin typeface="Times New Roman" panose="02020603050405020304" pitchFamily="18" charset="0"/>
                <a:ea typeface="DFKai-SB" panose="03000509000000000000" pitchFamily="65" charset="-120"/>
                <a:cs typeface="Times New Roman" panose="02020603050405020304" pitchFamily="18" charset="0"/>
              </a:rPr>
              <a:t>年展開從</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源頭著手治理大型</a:t>
            </a:r>
            <a:r>
              <a:rPr lang="zh-TW" altLang="en-US" sz="2400" dirty="0" smtClean="0">
                <a:latin typeface="Times New Roman" panose="02020603050405020304" pitchFamily="18" charset="0"/>
                <a:ea typeface="DFKai-SB" panose="03000509000000000000" pitchFamily="65" charset="-120"/>
                <a:cs typeface="Times New Roman" panose="02020603050405020304" pitchFamily="18" charset="0"/>
              </a:rPr>
              <a:t>河道，並</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在</a:t>
            </a:r>
            <a:r>
              <a:rPr lang="en-US" altLang="zh-TW" sz="2400" dirty="0">
                <a:latin typeface="Times New Roman" panose="02020603050405020304" pitchFamily="18" charset="0"/>
                <a:ea typeface="DFKai-SB" panose="03000509000000000000" pitchFamily="65" charset="-120"/>
                <a:cs typeface="Times New Roman" panose="02020603050405020304" pitchFamily="18" charset="0"/>
              </a:rPr>
              <a:t>2019</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年令水質回復到合格水平</a:t>
            </a:r>
            <a:r>
              <a:rPr lang="zh-TW" altLang="en-US" sz="2400" dirty="0" smtClean="0">
                <a:latin typeface="Times New Roman" panose="02020603050405020304" pitchFamily="18" charset="0"/>
                <a:ea typeface="DFKai-SB" panose="03000509000000000000" pitchFamily="65" charset="-120"/>
                <a:cs typeface="Times New Roman" panose="02020603050405020304" pitchFamily="18" charset="0"/>
              </a:rPr>
              <a:t>。觀看以下影片了解更多。</a:t>
            </a:r>
            <a:endParaRPr lang="zh-TW" altLang="en-US" sz="2400" dirty="0">
              <a:latin typeface="Times New Roman" panose="02020603050405020304" pitchFamily="18" charset="0"/>
              <a:ea typeface="DFKai-SB" panose="03000509000000000000" pitchFamily="65" charset="-120"/>
              <a:cs typeface="Times New Roman" panose="02020603050405020304" pitchFamily="18" charset="0"/>
            </a:endParaRPr>
          </a:p>
        </p:txBody>
      </p:sp>
      <p:pic>
        <p:nvPicPr>
          <p:cNvPr id="15" name="圖片 4">
            <a:hlinkClick r:id="rId4"/>
          </p:cNvPr>
          <p:cNvPicPr>
            <a:picLocks noChangeAspect="1"/>
          </p:cNvPicPr>
          <p:nvPr/>
        </p:nvPicPr>
        <p:blipFill>
          <a:blip r:embed="rId6"/>
          <a:stretch>
            <a:fillRect/>
          </a:stretch>
        </p:blipFill>
        <p:spPr>
          <a:xfrm>
            <a:off x="7226070" y="3343721"/>
            <a:ext cx="4168022" cy="2205744"/>
          </a:xfrm>
          <a:prstGeom prst="rect">
            <a:avLst/>
          </a:prstGeom>
        </p:spPr>
      </p:pic>
      <p:sp>
        <p:nvSpPr>
          <p:cNvPr id="16" name="Rectangle 14">
            <a:extLst>
              <a:ext uri="{FF2B5EF4-FFF2-40B4-BE49-F238E27FC236}">
                <a16:creationId xmlns:a16="http://schemas.microsoft.com/office/drawing/2014/main" id="{FF62AD24-3287-4326-9830-2C079B66D931}"/>
              </a:ext>
            </a:extLst>
          </p:cNvPr>
          <p:cNvSpPr/>
          <p:nvPr/>
        </p:nvSpPr>
        <p:spPr>
          <a:xfrm>
            <a:off x="7226070" y="5540992"/>
            <a:ext cx="4168022" cy="369332"/>
          </a:xfrm>
          <a:prstGeom prst="rect">
            <a:avLst/>
          </a:prstGeom>
          <a:ln w="28575">
            <a:solidFill>
              <a:srgbClr val="FF0000"/>
            </a:solidFill>
          </a:ln>
        </p:spPr>
        <p:txBody>
          <a:bodyPr wrap="square">
            <a:spAutoFit/>
          </a:bodyPr>
          <a:lstStyle/>
          <a:p>
            <a:pPr algn="ctr"/>
            <a:r>
              <a:rPr lang="zh-TW" altLang="en-US" b="1" dirty="0">
                <a:solidFill>
                  <a:srgbClr val="FF0000"/>
                </a:solidFill>
                <a:latin typeface="DFKai-SB" panose="03000509000000000000" pitchFamily="65" charset="-120"/>
                <a:ea typeface="DFKai-SB" panose="03000509000000000000" pitchFamily="65" charset="-120"/>
              </a:rPr>
              <a:t>點擊圖像</a:t>
            </a:r>
            <a:r>
              <a:rPr lang="zh-TW" altLang="en-US" b="1" dirty="0" smtClean="0">
                <a:solidFill>
                  <a:srgbClr val="FF0000"/>
                </a:solidFill>
                <a:latin typeface="DFKai-SB" panose="03000509000000000000" pitchFamily="65" charset="-120"/>
                <a:ea typeface="DFKai-SB" panose="03000509000000000000" pitchFamily="65" charset="-120"/>
              </a:rPr>
              <a:t>觀看短片</a:t>
            </a:r>
            <a:endParaRPr lang="en-US" altLang="zh-HK" b="1" dirty="0">
              <a:solidFill>
                <a:srgbClr val="FF0000"/>
              </a:solidFill>
              <a:latin typeface="DFKai-SB" panose="03000509000000000000" pitchFamily="65" charset="-120"/>
              <a:ea typeface="DFKai-SB" panose="03000509000000000000" pitchFamily="65" charset="-120"/>
            </a:endParaRPr>
          </a:p>
        </p:txBody>
      </p:sp>
    </p:spTree>
    <p:custDataLst>
      <p:tags r:id="rId1"/>
    </p:custDataLst>
    <p:extLst>
      <p:ext uri="{BB962C8B-B14F-4D97-AF65-F5344CB8AC3E}">
        <p14:creationId xmlns:p14="http://schemas.microsoft.com/office/powerpoint/2010/main" val="307104760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descr="http://www.moa.gov.cn/ztzl/gdzlbhyjs/jscg/202108/W020210803338743216249.jpg"/>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503321" y="3260758"/>
            <a:ext cx="2931961" cy="219897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文本框 2"/>
          <p:cNvSpPr txBox="1"/>
          <p:nvPr/>
        </p:nvSpPr>
        <p:spPr>
          <a:xfrm>
            <a:off x="341221" y="1438502"/>
            <a:ext cx="11269828" cy="1569660"/>
          </a:xfrm>
          <a:prstGeom prst="rect">
            <a:avLst/>
          </a:prstGeom>
          <a:solidFill>
            <a:schemeClr val="accent5">
              <a:lumMod val="20000"/>
              <a:lumOff val="80000"/>
            </a:schemeClr>
          </a:solidFill>
          <a:ln w="38100">
            <a:solidFill>
              <a:srgbClr val="FF0000"/>
            </a:solidFill>
          </a:ln>
        </p:spPr>
        <p:txBody>
          <a:bodyPr wrap="square">
            <a:spAutoFit/>
          </a:bodyPr>
          <a:lstStyle/>
          <a:p>
            <a:pPr marL="342900" lvl="0" indent="-342900" algn="just">
              <a:buFont typeface="Arial" panose="020B0604020202020204" pitchFamily="34" charset="0"/>
              <a:buChar char="•"/>
              <a:defRPr/>
            </a:pPr>
            <a:r>
              <a:rPr kumimoji="0" lang="zh-CN" altLang="en-US" sz="24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國</a:t>
            </a:r>
            <a:r>
              <a:rPr kumimoji="0" lang="zh-TW" altLang="en-US" sz="24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家在政策上</a:t>
            </a:r>
            <a:r>
              <a:rPr kumimoji="0" lang="zh-CN" altLang="en-US" sz="24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採取預防為主、保護優先、風險管控等措</a:t>
            </a:r>
            <a:r>
              <a:rPr kumimoji="0" lang="zh-TW" altLang="en-US" sz="24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施</a:t>
            </a:r>
            <a:r>
              <a:rPr kumimoji="0" lang="zh-CN" altLang="en-US" sz="24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，嚴控新增污染，逐步減少土地污染</a:t>
            </a:r>
            <a:r>
              <a:rPr kumimoji="0" lang="zh-TW" altLang="en-US" sz="24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，以提升農田的</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產量、質</a:t>
            </a:r>
            <a:r>
              <a:rPr lang="zh-TW" altLang="en-US" sz="2400" dirty="0" smtClean="0">
                <a:latin typeface="Times New Roman" panose="02020603050405020304" pitchFamily="18" charset="0"/>
                <a:ea typeface="DFKai-SB" panose="03000509000000000000" pitchFamily="65" charset="-120"/>
                <a:cs typeface="Times New Roman" panose="02020603050405020304" pitchFamily="18" charset="0"/>
              </a:rPr>
              <a:t>素</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及</a:t>
            </a:r>
            <a:r>
              <a:rPr lang="zh-TW" altLang="en-US" sz="2400" dirty="0" smtClean="0">
                <a:latin typeface="Times New Roman" panose="02020603050405020304" pitchFamily="18" charset="0"/>
                <a:ea typeface="DFKai-SB" panose="03000509000000000000" pitchFamily="65" charset="-120"/>
                <a:cs typeface="Times New Roman" panose="02020603050405020304" pitchFamily="18" charset="0"/>
              </a:rPr>
              <a:t>生物多樣性。</a:t>
            </a:r>
            <a:endParaRPr kumimoji="0" lang="en-US" altLang="zh-CN" sz="24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endParaRPr>
          </a:p>
          <a:p>
            <a:pPr marL="342900" marR="0" lvl="0" indent="-342900" algn="just" defTabSz="914400" rtl="0" eaLnBrk="1" fontAlgn="auto" latinLnBrk="0" hangingPunct="1">
              <a:spcAft>
                <a:spcPts val="0"/>
              </a:spcAft>
              <a:buSzTx/>
              <a:buFont typeface="Arial" panose="020B0604020202020204" pitchFamily="34" charset="0"/>
              <a:buChar char="•"/>
              <a:defRPr/>
            </a:pPr>
            <a:r>
              <a:rPr kumimoji="0" lang="zh-CN" altLang="en-US" sz="24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截至2020年，</a:t>
            </a:r>
            <a:r>
              <a:rPr kumimoji="0" lang="zh-CN" altLang="en-US" sz="2400" b="0" i="0" u="non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完成</a:t>
            </a:r>
            <a:r>
              <a:rPr kumimoji="0" lang="zh-CN" altLang="en-US" sz="24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重點行業重金屬污染物排放量下降10%的目標。全國受污染耕地治理後的安全利用率達到90%左右，污染地塊的安全利用率達到93%以上。</a:t>
            </a:r>
            <a:endParaRPr kumimoji="0" lang="zh-CN" altLang="en-US" sz="24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4" name="文本框 3"/>
          <p:cNvSpPr txBox="1"/>
          <p:nvPr/>
        </p:nvSpPr>
        <p:spPr>
          <a:xfrm>
            <a:off x="3331804" y="5474278"/>
            <a:ext cx="490083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TW" altLang="en-US" sz="1600" dirty="0" smtClean="0">
                <a:latin typeface="DFKai-SB" panose="03000509000000000000" pitchFamily="65" charset="-120"/>
                <a:ea typeface="DFKai-SB" panose="03000509000000000000" pitchFamily="65" charset="-120"/>
                <a:cs typeface="汉仪楷体繁" panose="02010600000101010101" charset="-122"/>
              </a:rPr>
              <a:t>江西省的</a:t>
            </a:r>
            <a:r>
              <a:rPr kumimoji="0" lang="zh-CN" altLang="en-US" sz="1600" b="0" i="0" u="none" strike="noStrike" kern="1200" cap="none" spc="0" normalizeH="0" baseline="0" noProof="0" dirty="0" smtClean="0">
                <a:ln>
                  <a:noFill/>
                </a:ln>
                <a:effectLst/>
                <a:uLnTx/>
                <a:uFillTx/>
                <a:latin typeface="DFKai-SB" panose="03000509000000000000" pitchFamily="65" charset="-120"/>
                <a:ea typeface="DFKai-SB" panose="03000509000000000000" pitchFamily="65" charset="-120"/>
                <a:cs typeface="汉仪楷体繁" panose="02010600000101010101" charset="-122"/>
              </a:rPr>
              <a:t>高標準農田</a:t>
            </a:r>
            <a:r>
              <a:rPr kumimoji="0" lang="zh-TW" altLang="en-US" sz="1600" b="0" i="0" u="none" strike="noStrike" kern="1200" cap="none" spc="0" normalizeH="0" baseline="0" noProof="0" dirty="0" smtClean="0">
                <a:ln>
                  <a:noFill/>
                </a:ln>
                <a:effectLst/>
                <a:uLnTx/>
                <a:uFillTx/>
                <a:latin typeface="DFKai-SB" panose="03000509000000000000" pitchFamily="65" charset="-120"/>
                <a:ea typeface="DFKai-SB" panose="03000509000000000000" pitchFamily="65" charset="-120"/>
                <a:cs typeface="汉仪楷体繁" panose="02010600000101010101" charset="-122"/>
              </a:rPr>
              <a:t>能生產高產量及</a:t>
            </a:r>
            <a:r>
              <a:rPr kumimoji="0" lang="en-US" altLang="zh-TW" sz="1600" b="0" i="0" u="none" strike="noStrike" kern="1200" cap="none" spc="0" normalizeH="0" baseline="0" noProof="0" dirty="0" smtClean="0">
                <a:ln>
                  <a:noFill/>
                </a:ln>
                <a:effectLst/>
                <a:uLnTx/>
                <a:uFillTx/>
                <a:latin typeface="DFKai-SB" panose="03000509000000000000" pitchFamily="65" charset="-120"/>
                <a:ea typeface="DFKai-SB" panose="03000509000000000000" pitchFamily="65" charset="-120"/>
                <a:cs typeface="汉仪楷体繁" panose="02010600000101010101" charset="-122"/>
              </a:rPr>
              <a:t/>
            </a:r>
            <a:br>
              <a:rPr kumimoji="0" lang="en-US" altLang="zh-TW" sz="1600" b="0" i="0" u="none" strike="noStrike" kern="1200" cap="none" spc="0" normalizeH="0" baseline="0" noProof="0" dirty="0" smtClean="0">
                <a:ln>
                  <a:noFill/>
                </a:ln>
                <a:effectLst/>
                <a:uLnTx/>
                <a:uFillTx/>
                <a:latin typeface="DFKai-SB" panose="03000509000000000000" pitchFamily="65" charset="-120"/>
                <a:ea typeface="DFKai-SB" panose="03000509000000000000" pitchFamily="65" charset="-120"/>
                <a:cs typeface="汉仪楷体繁" panose="02010600000101010101" charset="-122"/>
              </a:rPr>
            </a:br>
            <a:r>
              <a:rPr kumimoji="0" lang="zh-TW" altLang="en-US" sz="1600" b="0" i="0" u="none" strike="noStrike" kern="1200" cap="none" spc="0" normalizeH="0" baseline="0" noProof="0" dirty="0" smtClean="0">
                <a:ln>
                  <a:noFill/>
                </a:ln>
                <a:effectLst/>
                <a:uLnTx/>
                <a:uFillTx/>
                <a:latin typeface="DFKai-SB" panose="03000509000000000000" pitchFamily="65" charset="-120"/>
                <a:ea typeface="DFKai-SB" panose="03000509000000000000" pitchFamily="65" charset="-120"/>
                <a:cs typeface="汉仪楷体繁" panose="02010600000101010101" charset="-122"/>
              </a:rPr>
              <a:t>食物安全的糧食</a:t>
            </a:r>
            <a:endParaRPr kumimoji="0" lang="zh-CN" altLang="en-US" sz="1600" b="0" i="0" u="none" strike="noStrike" kern="1200" cap="none" spc="0" normalizeH="0" baseline="0" noProof="0" dirty="0">
              <a:ln>
                <a:noFill/>
              </a:ln>
              <a:effectLst/>
              <a:uLnTx/>
              <a:uFillTx/>
              <a:latin typeface="DFKai-SB" panose="03000509000000000000" pitchFamily="65" charset="-120"/>
              <a:ea typeface="DFKai-SB" panose="03000509000000000000" pitchFamily="65" charset="-120"/>
              <a:cs typeface="汉仪楷体繁" panose="02010600000101010101" charset="-122"/>
            </a:endParaRPr>
          </a:p>
        </p:txBody>
      </p:sp>
      <p:grpSp>
        <p:nvGrpSpPr>
          <p:cNvPr id="7" name="组合 6"/>
          <p:cNvGrpSpPr/>
          <p:nvPr/>
        </p:nvGrpSpPr>
        <p:grpSpPr>
          <a:xfrm>
            <a:off x="341221" y="745293"/>
            <a:ext cx="2156085" cy="578174"/>
            <a:chOff x="1355675" y="1864945"/>
            <a:chExt cx="2156085" cy="578174"/>
          </a:xfrm>
        </p:grpSpPr>
        <p:sp>
          <p:nvSpPr>
            <p:cNvPr id="8" name="燕尾形 2"/>
            <p:cNvSpPr/>
            <p:nvPr/>
          </p:nvSpPr>
          <p:spPr>
            <a:xfrm flipV="1">
              <a:off x="1355675" y="1920455"/>
              <a:ext cx="2156085" cy="522664"/>
            </a:xfrm>
            <a:prstGeom prst="chevron">
              <a:avLst>
                <a:gd name="adj" fmla="val 33927"/>
              </a:avLst>
            </a:prstGeom>
            <a:solidFill>
              <a:srgbClr val="01B3C5">
                <a:alpha val="62000"/>
              </a:srgbClr>
            </a:solidFill>
            <a:ln w="19050" cap="flat" cmpd="sng" algn="ctr">
              <a:noFill/>
              <a:prstDash val="solid"/>
            </a:ln>
            <a:effectLst>
              <a:outerShdw blurRad="76200" dist="76200" dir="5400000" algn="tl" rotWithShape="0">
                <a:prstClr val="black">
                  <a:alpha val="30000"/>
                </a:prst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0" cap="none" spc="0" normalizeH="0" baseline="0" noProof="0" dirty="0">
                <a:ln>
                  <a:noFill/>
                </a:ln>
                <a:solidFill>
                  <a:prstClr val="black"/>
                </a:solidFill>
                <a:effectLst/>
                <a:uLnTx/>
                <a:uFillTx/>
                <a:latin typeface="Avant GardeBook" pitchFamily="50" charset="0"/>
                <a:ea typeface="微软雅黑" panose="020B0503020204020204" pitchFamily="34" charset="-122"/>
                <a:cs typeface="+mn-cs"/>
              </a:endParaRPr>
            </a:p>
          </p:txBody>
        </p:sp>
        <p:sp>
          <p:nvSpPr>
            <p:cNvPr id="9" name="文本框 8"/>
            <p:cNvSpPr txBox="1"/>
            <p:nvPr/>
          </p:nvSpPr>
          <p:spPr>
            <a:xfrm>
              <a:off x="1588055" y="1864945"/>
              <a:ext cx="1687806" cy="565989"/>
            </a:xfrm>
            <a:prstGeom prst="rect">
              <a:avLst/>
            </a:prstGeom>
            <a:noFill/>
            <a:ln>
              <a:noFill/>
            </a:ln>
          </p:spPr>
          <p:txBody>
            <a:bodyPr wrap="square">
              <a:spAutoFit/>
            </a:bodyPr>
            <a:lstStyle/>
            <a:p>
              <a:pPr marL="0" marR="0" lvl="0" indent="0" algn="l" defTabSz="914400" rtl="0" eaLnBrk="1" fontAlgn="auto" latinLnBrk="0" hangingPunct="1">
                <a:lnSpc>
                  <a:spcPct val="120000"/>
                </a:lnSpc>
                <a:spcBef>
                  <a:spcPts val="600"/>
                </a:spcBef>
                <a:spcAft>
                  <a:spcPts val="0"/>
                </a:spcAft>
                <a:buClr>
                  <a:srgbClr val="FF0000"/>
                </a:buClr>
                <a:buSzTx/>
                <a:buFontTx/>
                <a:buNone/>
                <a:defRPr/>
              </a:pPr>
              <a:r>
                <a:rPr kumimoji="0" lang="zh-CN" altLang="en-US" sz="2800" b="0" i="0" u="none" strike="noStrike" kern="1200" cap="none" spc="0" normalizeH="0" baseline="0" noProof="0" dirty="0">
                  <a:ln>
                    <a:noFill/>
                  </a:ln>
                  <a:solidFill>
                    <a:prstClr val="white"/>
                  </a:solidFill>
                  <a:effectLst/>
                  <a:uLnTx/>
                  <a:uFillTx/>
                  <a:latin typeface="DFKai-SB" panose="03000509000000000000" pitchFamily="65" charset="-120"/>
                  <a:ea typeface="DFKai-SB" panose="03000509000000000000" pitchFamily="65" charset="-120"/>
                  <a:cs typeface="+mn-cs"/>
                </a:rPr>
                <a:t>守護</a:t>
              </a:r>
              <a:r>
                <a:rPr kumimoji="0" lang="zh-CN" altLang="en-US" sz="2800" b="0" i="0" u="none" strike="noStrike" kern="1200" cap="none" spc="0" normalizeH="0" baseline="0" noProof="0" dirty="0">
                  <a:ln>
                    <a:noFill/>
                  </a:ln>
                  <a:solidFill>
                    <a:prstClr val="white"/>
                  </a:solidFill>
                  <a:effectLst/>
                  <a:uLnTx/>
                  <a:uFillTx/>
                  <a:latin typeface="DFKai-SB" panose="03000509000000000000" pitchFamily="65" charset="-120"/>
                  <a:ea typeface="DFKai-SB" panose="03000509000000000000" pitchFamily="65" charset="-120"/>
                  <a:cs typeface="+mn-cs"/>
                  <a:sym typeface="+mn-ea"/>
                </a:rPr>
                <a:t>淨土</a:t>
              </a:r>
            </a:p>
          </p:txBody>
        </p:sp>
      </p:grpSp>
      <p:sp>
        <p:nvSpPr>
          <p:cNvPr id="6" name="文字方塊 5"/>
          <p:cNvSpPr txBox="1"/>
          <p:nvPr/>
        </p:nvSpPr>
        <p:spPr>
          <a:xfrm>
            <a:off x="503321" y="6059053"/>
            <a:ext cx="8498119" cy="677108"/>
          </a:xfrm>
          <a:prstGeom prst="rect">
            <a:avLst/>
          </a:prstGeom>
          <a:noFill/>
        </p:spPr>
        <p:txBody>
          <a:bodyPr wrap="square" rtlCol="0">
            <a:spAutoFit/>
          </a:bodyPr>
          <a:lstStyle/>
          <a:p>
            <a:r>
              <a:rPr lang="zh-TW" altLang="en-US" sz="1400" dirty="0" smtClean="0">
                <a:latin typeface="標楷體" panose="03000509000000000000" pitchFamily="65" charset="-120"/>
                <a:ea typeface="標楷體" panose="03000509000000000000" pitchFamily="65" charset="-120"/>
              </a:rPr>
              <a:t>資料來源：</a:t>
            </a:r>
            <a:endParaRPr lang="en-US" altLang="zh-TW" sz="1400" dirty="0" smtClean="0">
              <a:latin typeface="標楷體" panose="03000509000000000000" pitchFamily="65" charset="-120"/>
              <a:ea typeface="標楷體" panose="03000509000000000000" pitchFamily="65" charset="-120"/>
            </a:endParaRPr>
          </a:p>
          <a:p>
            <a:pPr marL="285750" indent="-285750">
              <a:buFont typeface="Arial" panose="020B0604020202020204" pitchFamily="34" charset="0"/>
              <a:buChar char="•"/>
            </a:pPr>
            <a:r>
              <a:rPr lang="zh-TW" altLang="en-US" sz="1200" dirty="0" smtClean="0">
                <a:latin typeface="Times New Roman" panose="02020603050405020304" pitchFamily="18" charset="0"/>
                <a:ea typeface="標楷體" panose="03000509000000000000" pitchFamily="65" charset="-120"/>
                <a:cs typeface="Times New Roman" panose="02020603050405020304" pitchFamily="18" charset="0"/>
              </a:rPr>
              <a:t>中華人民共和國農業農村部 </a:t>
            </a:r>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rPr>
              <a:t>(http</a:t>
            </a:r>
            <a:r>
              <a:rPr lang="en-US" altLang="zh-TW" sz="1200"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rPr>
              <a:t>www.moa.gov.cn/ztzl/gdzlbhyjs/jscg/202108/t20210803_6373397.htm</a:t>
            </a:r>
            <a:r>
              <a:rPr lang="zh-TW" altLang="en-US" sz="1200"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endParaRPr>
          </a:p>
          <a:p>
            <a:pPr marL="285750" indent="-285750">
              <a:buFont typeface="Arial" panose="020B0604020202020204" pitchFamily="34" charset="0"/>
              <a:buChar char="•"/>
            </a:pPr>
            <a:r>
              <a:rPr lang="zh-TW" altLang="en-US" sz="1200" dirty="0" smtClean="0">
                <a:latin typeface="Times New Roman" panose="02020603050405020304" pitchFamily="18" charset="0"/>
                <a:ea typeface="標楷體" panose="03000509000000000000" pitchFamily="65" charset="-120"/>
                <a:cs typeface="Times New Roman" panose="02020603050405020304" pitchFamily="18" charset="0"/>
              </a:rPr>
              <a:t>全國人民代表大會 </a:t>
            </a:r>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rPr>
              <a:t>(</a:t>
            </a:r>
            <a:r>
              <a:rPr lang="en-US" altLang="zh-HK" sz="1200" dirty="0">
                <a:latin typeface="Times New Roman" panose="02020603050405020304" pitchFamily="18" charset="0"/>
                <a:ea typeface="標楷體" panose="03000509000000000000" pitchFamily="65" charset="-120"/>
                <a:cs typeface="Times New Roman" panose="02020603050405020304" pitchFamily="18" charset="0"/>
              </a:rPr>
              <a:t>http://www.npc.gov.cn/npc/c30834/202104/3686107825e44b5d9d735ee05a580837.shtml)</a:t>
            </a:r>
            <a:endParaRPr lang="zh-HK" altLang="en-US" sz="12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0" name="任意多边形: 形状 11"/>
          <p:cNvSpPr/>
          <p:nvPr/>
        </p:nvSpPr>
        <p:spPr>
          <a:xfrm>
            <a:off x="2424665" y="215751"/>
            <a:ext cx="6991459" cy="6180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lvl="0" algn="ctr">
              <a:lnSpc>
                <a:spcPct val="90000"/>
              </a:lnSpc>
              <a:spcAft>
                <a:spcPct val="35000"/>
              </a:spcAft>
              <a:defRPr/>
            </a:pPr>
            <a:r>
              <a:rPr lang="zh-TW" altLang="en-US" sz="4000" b="1" dirty="0">
                <a:solidFill>
                  <a:srgbClr val="FFFFFF"/>
                </a:solidFill>
                <a:latin typeface="DFKai-SB" panose="03000509000000000000" pitchFamily="65" charset="-120"/>
                <a:ea typeface="DFKai-SB" panose="03000509000000000000" pitchFamily="65" charset="-120"/>
              </a:rPr>
              <a:t>國家的環境保育實踐經驗</a:t>
            </a:r>
          </a:p>
        </p:txBody>
      </p:sp>
      <p:pic>
        <p:nvPicPr>
          <p:cNvPr id="5" name="Picture 4"/>
          <p:cNvPicPr>
            <a:picLocks noChangeAspect="1"/>
          </p:cNvPicPr>
          <p:nvPr/>
        </p:nvPicPr>
        <p:blipFill>
          <a:blip r:embed="rId5"/>
          <a:stretch>
            <a:fillRect/>
          </a:stretch>
        </p:blipFill>
        <p:spPr>
          <a:xfrm>
            <a:off x="3717266" y="3351071"/>
            <a:ext cx="3706717" cy="2018346"/>
          </a:xfrm>
          <a:prstGeom prst="rect">
            <a:avLst/>
          </a:prstGeom>
        </p:spPr>
      </p:pic>
      <p:pic>
        <p:nvPicPr>
          <p:cNvPr id="11" name="Picture 10"/>
          <p:cNvPicPr>
            <a:picLocks noChangeAspect="1"/>
          </p:cNvPicPr>
          <p:nvPr/>
        </p:nvPicPr>
        <p:blipFill>
          <a:blip r:embed="rId6"/>
          <a:stretch>
            <a:fillRect/>
          </a:stretch>
        </p:blipFill>
        <p:spPr>
          <a:xfrm>
            <a:off x="7785728" y="3351071"/>
            <a:ext cx="3710785" cy="2018346"/>
          </a:xfrm>
          <a:prstGeom prst="rect">
            <a:avLst/>
          </a:prstGeom>
        </p:spPr>
      </p:pic>
    </p:spTree>
    <p:extLst>
      <p:ext uri="{BB962C8B-B14F-4D97-AF65-F5344CB8AC3E}">
        <p14:creationId xmlns:p14="http://schemas.microsoft.com/office/powerpoint/2010/main" val="346571551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7853384" y="1366415"/>
            <a:ext cx="3981062" cy="4337050"/>
            <a:chOff x="2689701" y="1826958"/>
            <a:chExt cx="3786186" cy="4159758"/>
          </a:xfrm>
        </p:grpSpPr>
        <p:sp>
          <p:nvSpPr>
            <p:cNvPr id="3" name="任意多边形: 形状 2"/>
            <p:cNvSpPr/>
            <p:nvPr/>
          </p:nvSpPr>
          <p:spPr bwMode="white">
            <a:xfrm>
              <a:off x="2841373" y="1905524"/>
              <a:ext cx="3634514" cy="1206513"/>
            </a:xfrm>
            <a:custGeom>
              <a:avLst/>
              <a:gdLst>
                <a:gd name="connsiteX0" fmla="*/ 0 w 3634739"/>
                <a:gd name="connsiteY0" fmla="*/ 0 h 1135856"/>
                <a:gd name="connsiteX1" fmla="*/ 3634739 w 3634739"/>
                <a:gd name="connsiteY1" fmla="*/ 0 h 1135856"/>
                <a:gd name="connsiteX2" fmla="*/ 3634739 w 3634739"/>
                <a:gd name="connsiteY2" fmla="*/ 1135856 h 1135856"/>
                <a:gd name="connsiteX3" fmla="*/ 0 w 3634739"/>
                <a:gd name="connsiteY3" fmla="*/ 1135856 h 1135856"/>
                <a:gd name="connsiteX4" fmla="*/ 0 w 3634739"/>
                <a:gd name="connsiteY4" fmla="*/ 0 h 11358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34739" h="1135856">
                  <a:moveTo>
                    <a:pt x="0" y="0"/>
                  </a:moveTo>
                  <a:lnTo>
                    <a:pt x="3634739" y="0"/>
                  </a:lnTo>
                  <a:lnTo>
                    <a:pt x="3634739" y="1135856"/>
                  </a:lnTo>
                  <a:lnTo>
                    <a:pt x="0" y="1135856"/>
                  </a:lnTo>
                  <a:lnTo>
                    <a:pt x="0" y="0"/>
                  </a:lnTo>
                  <a:close/>
                </a:path>
              </a:pathLst>
            </a:custGeom>
          </p:spPr>
          <p:style>
            <a:lnRef idx="1">
              <a:schemeClr val="accent2">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769353" tIns="64770" rIns="64770" bIns="64770" numCol="1" spcCol="1270" anchor="ctr" anchorCtr="0">
              <a:noAutofit/>
            </a:bodyPr>
            <a:lstStyle/>
            <a:p>
              <a:pPr marL="0" marR="0" lvl="0" indent="0" algn="l" defTabSz="755650" rtl="0" eaLnBrk="1" fontAlgn="auto" latinLnBrk="0" hangingPunct="1">
                <a:lnSpc>
                  <a:spcPct val="100000"/>
                </a:lnSpc>
                <a:spcBef>
                  <a:spcPct val="0"/>
                </a:spcBef>
                <a:spcAft>
                  <a:spcPct val="35000"/>
                </a:spcAft>
                <a:buClrTx/>
                <a:buSzTx/>
                <a:buFontTx/>
                <a:buNone/>
                <a:defRPr/>
              </a:pPr>
              <a:r>
                <a:rPr kumimoji="0" lang="zh-CN" altLang="en-US" sz="2000" b="0" i="0" u="none" strike="noStrike" kern="1200" cap="none" spc="0" normalizeH="0" baseline="0" noProof="0" dirty="0">
                  <a:ln>
                    <a:noFill/>
                  </a:ln>
                  <a:solidFill>
                    <a:prstClr val="black">
                      <a:hueOff val="0"/>
                      <a:satOff val="0"/>
                      <a:lumOff val="0"/>
                      <a:alphaOff val="0"/>
                    </a:prstClr>
                  </a:solidFill>
                  <a:effectLst/>
                  <a:uLnTx/>
                  <a:uFillTx/>
                  <a:latin typeface="DFKai-SB" panose="03000509000000000000" pitchFamily="65" charset="-120"/>
                  <a:ea typeface="DFKai-SB" panose="03000509000000000000" pitchFamily="65" charset="-120"/>
                  <a:cs typeface="等线" panose="02010600030101010101" pitchFamily="2" charset="-122"/>
                  <a:sym typeface="+mn-ea"/>
                </a:rPr>
                <a:t>設立三江源、祁連山、大熊貓</a:t>
              </a:r>
              <a:r>
                <a:rPr kumimoji="0" lang="zh-CN" altLang="en-US" sz="2000" b="0" i="0" u="none" strike="noStrike" kern="1200" cap="none" spc="0" normalizeH="0" baseline="0" noProof="0" dirty="0">
                  <a:ln>
                    <a:noFill/>
                  </a:ln>
                  <a:solidFill>
                    <a:schemeClr val="tx1"/>
                  </a:solidFill>
                  <a:effectLst/>
                  <a:uLnTx/>
                  <a:uFillTx/>
                  <a:latin typeface="DFKai-SB" panose="03000509000000000000" pitchFamily="65" charset="-120"/>
                  <a:ea typeface="DFKai-SB" panose="03000509000000000000" pitchFamily="65" charset="-120"/>
                  <a:cs typeface="等线" panose="02010600030101010101" pitchFamily="2" charset="-122"/>
                  <a:sym typeface="+mn-ea"/>
                </a:rPr>
                <a:t>、武夷山、神農架</a:t>
              </a:r>
              <a:r>
                <a:rPr kumimoji="0" lang="zh-CN" altLang="en-US" sz="2000" b="0" i="0" u="none" strike="noStrike" kern="1200" cap="none" spc="0" normalizeH="0" baseline="0" noProof="0" dirty="0" smtClean="0">
                  <a:ln>
                    <a:noFill/>
                  </a:ln>
                  <a:solidFill>
                    <a:schemeClr val="tx1"/>
                  </a:solidFill>
                  <a:effectLst/>
                  <a:uLnTx/>
                  <a:uFillTx/>
                  <a:latin typeface="DFKai-SB" panose="03000509000000000000" pitchFamily="65" charset="-120"/>
                  <a:ea typeface="DFKai-SB" panose="03000509000000000000" pitchFamily="65" charset="-120"/>
                  <a:cs typeface="等线" panose="02010600030101010101" pitchFamily="2" charset="-122"/>
                  <a:sym typeface="+mn-ea"/>
                </a:rPr>
                <a:t>等</a:t>
              </a:r>
              <a:r>
                <a:rPr kumimoji="0" lang="zh-TW" altLang="en-US" sz="2000" b="0" i="0" u="none" kern="1200" cap="none" spc="0" normalizeH="0" baseline="0" noProof="0" dirty="0" smtClean="0">
                  <a:ln>
                    <a:noFill/>
                  </a:ln>
                  <a:solidFill>
                    <a:schemeClr val="tx1"/>
                  </a:solidFill>
                  <a:effectLst/>
                  <a:uLnTx/>
                  <a:uFillTx/>
                  <a:latin typeface="DFKai-SB" panose="03000509000000000000" pitchFamily="65" charset="-120"/>
                  <a:ea typeface="DFKai-SB" panose="03000509000000000000" pitchFamily="65" charset="-120"/>
                  <a:cs typeface="等线" panose="02010600030101010101" pitchFamily="2" charset="-122"/>
                  <a:sym typeface="+mn-ea"/>
                </a:rPr>
                <a:t>五</a:t>
              </a:r>
              <a:r>
                <a:rPr kumimoji="0" lang="zh-CN" altLang="en-US" sz="2000" b="0" i="0" u="none" strike="noStrike" kern="1200" cap="none" spc="0" normalizeH="0" baseline="0" noProof="0" dirty="0" smtClean="0">
                  <a:ln>
                    <a:noFill/>
                  </a:ln>
                  <a:solidFill>
                    <a:schemeClr val="tx1"/>
                  </a:solidFill>
                  <a:effectLst/>
                  <a:uLnTx/>
                  <a:uFillTx/>
                  <a:latin typeface="DFKai-SB" panose="03000509000000000000" pitchFamily="65" charset="-120"/>
                  <a:ea typeface="DFKai-SB" panose="03000509000000000000" pitchFamily="65" charset="-120"/>
                  <a:cs typeface="等线" panose="02010600030101010101" pitchFamily="2" charset="-122"/>
                  <a:sym typeface="+mn-ea"/>
                </a:rPr>
                <a:t>處</a:t>
              </a:r>
              <a:r>
                <a:rPr kumimoji="0" lang="zh-CN" altLang="en-US" sz="2000" b="0" i="0" u="none" strike="noStrike" kern="1200" cap="none" spc="0" normalizeH="0" baseline="0" noProof="0" dirty="0">
                  <a:ln>
                    <a:noFill/>
                  </a:ln>
                  <a:solidFill>
                    <a:prstClr val="black">
                      <a:hueOff val="0"/>
                      <a:satOff val="0"/>
                      <a:lumOff val="0"/>
                      <a:alphaOff val="0"/>
                    </a:prstClr>
                  </a:solidFill>
                  <a:effectLst/>
                  <a:uLnTx/>
                  <a:uFillTx/>
                  <a:latin typeface="DFKai-SB" panose="03000509000000000000" pitchFamily="65" charset="-120"/>
                  <a:ea typeface="DFKai-SB" panose="03000509000000000000" pitchFamily="65" charset="-120"/>
                  <a:cs typeface="等线" panose="02010600030101010101" pitchFamily="2" charset="-122"/>
                  <a:sym typeface="+mn-ea"/>
                </a:rPr>
                <a:t>國家公園。</a:t>
              </a:r>
            </a:p>
          </p:txBody>
        </p:sp>
        <p:sp>
          <p:nvSpPr>
            <p:cNvPr id="8" name="矩形 7"/>
            <p:cNvSpPr/>
            <p:nvPr/>
          </p:nvSpPr>
          <p:spPr>
            <a:xfrm>
              <a:off x="2689701" y="1826958"/>
              <a:ext cx="795099" cy="1192649"/>
            </a:xfrm>
            <a:prstGeom prst="rect">
              <a:avLst/>
            </a:prstGeom>
          </p:spPr>
          <p:style>
            <a:lnRef idx="2">
              <a:schemeClr val="lt1">
                <a:hueOff val="0"/>
                <a:satOff val="0"/>
                <a:lumOff val="0"/>
                <a:alphaOff val="0"/>
              </a:schemeClr>
            </a:lnRef>
            <a:fillRef idx="1">
              <a:schemeClr val="accent2">
                <a:tint val="50000"/>
                <a:hueOff val="0"/>
                <a:satOff val="0"/>
                <a:lumOff val="0"/>
                <a:alphaOff val="0"/>
              </a:schemeClr>
            </a:fillRef>
            <a:effectRef idx="0">
              <a:schemeClr val="accent2">
                <a:tint val="50000"/>
                <a:hueOff val="0"/>
                <a:satOff val="0"/>
                <a:lumOff val="0"/>
                <a:alphaOff val="0"/>
              </a:schemeClr>
            </a:effectRef>
            <a:fontRef idx="minor">
              <a:schemeClr val="lt1">
                <a:hueOff val="0"/>
                <a:satOff val="0"/>
                <a:lumOff val="0"/>
                <a:alphaOff val="0"/>
              </a:schemeClr>
            </a:fontRef>
          </p:style>
        </p:sp>
        <p:sp>
          <p:nvSpPr>
            <p:cNvPr id="12" name="任意多边形: 形状 11"/>
            <p:cNvSpPr/>
            <p:nvPr/>
          </p:nvSpPr>
          <p:spPr bwMode="white">
            <a:xfrm>
              <a:off x="2841373" y="3253335"/>
              <a:ext cx="3634514" cy="1303350"/>
            </a:xfrm>
            <a:custGeom>
              <a:avLst/>
              <a:gdLst>
                <a:gd name="connsiteX0" fmla="*/ 0 w 3634739"/>
                <a:gd name="connsiteY0" fmla="*/ 0 h 1135856"/>
                <a:gd name="connsiteX1" fmla="*/ 3634739 w 3634739"/>
                <a:gd name="connsiteY1" fmla="*/ 0 h 1135856"/>
                <a:gd name="connsiteX2" fmla="*/ 3634739 w 3634739"/>
                <a:gd name="connsiteY2" fmla="*/ 1135856 h 1135856"/>
                <a:gd name="connsiteX3" fmla="*/ 0 w 3634739"/>
                <a:gd name="connsiteY3" fmla="*/ 1135856 h 1135856"/>
                <a:gd name="connsiteX4" fmla="*/ 0 w 3634739"/>
                <a:gd name="connsiteY4" fmla="*/ 0 h 11358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34739" h="1135856">
                  <a:moveTo>
                    <a:pt x="0" y="0"/>
                  </a:moveTo>
                  <a:lnTo>
                    <a:pt x="3634739" y="0"/>
                  </a:lnTo>
                  <a:lnTo>
                    <a:pt x="3634739" y="1135856"/>
                  </a:lnTo>
                  <a:lnTo>
                    <a:pt x="0" y="1135856"/>
                  </a:lnTo>
                  <a:lnTo>
                    <a:pt x="0" y="0"/>
                  </a:lnTo>
                  <a:close/>
                </a:path>
              </a:pathLst>
            </a:custGeom>
          </p:spPr>
          <p:style>
            <a:lnRef idx="1">
              <a:schemeClr val="accent2">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769353" tIns="64770" rIns="64770" bIns="64770" numCol="1" spcCol="1270" anchor="ctr" anchorCtr="0">
              <a:noAutofit/>
            </a:bodyPr>
            <a:lstStyle/>
            <a:p>
              <a:pPr marL="0" marR="0" lvl="0" indent="0" algn="l" defTabSz="755650" rtl="0" eaLnBrk="1" fontAlgn="auto" latinLnBrk="0" hangingPunct="1">
                <a:lnSpc>
                  <a:spcPct val="100000"/>
                </a:lnSpc>
                <a:spcBef>
                  <a:spcPct val="0"/>
                </a:spcBef>
                <a:spcAft>
                  <a:spcPct val="35000"/>
                </a:spcAft>
                <a:buClrTx/>
                <a:buSzTx/>
                <a:buFontTx/>
                <a:buNone/>
                <a:defRPr/>
              </a:pPr>
              <a:r>
                <a:rPr kumimoji="0" sz="20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其</a:t>
              </a:r>
              <a:r>
                <a:rPr kumimoji="0" lang="zh-CN" altLang="en-US" sz="20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他各級</a:t>
              </a:r>
              <a:r>
                <a:rPr kumimoji="0" lang="zh-CN" altLang="en-US" sz="2000" b="0" i="0" u="none" strike="noStrike" kern="1200" cap="none" spc="0" normalizeH="0" baseline="0" noProof="0" dirty="0">
                  <a:ln>
                    <a:noFill/>
                  </a:ln>
                  <a:solidFill>
                    <a:schemeClr val="tx1"/>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各類自然保護地</a:t>
              </a:r>
              <a:r>
                <a:rPr kumimoji="0" lang="zh-CN" altLang="en-US" sz="2000" b="0" i="0" u="none" strike="noStrike" kern="1200" cap="none" spc="0" normalizeH="0" baseline="0" noProof="0" dirty="0" smtClean="0">
                  <a:ln>
                    <a:noFill/>
                  </a:ln>
                  <a:solidFill>
                    <a:schemeClr val="tx1"/>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總數</a:t>
              </a:r>
              <a:r>
                <a:rPr kumimoji="0" lang="zh-TW" altLang="en-US" sz="2000" b="0" i="0" u="none" strike="noStrike" kern="1200" cap="none" spc="0" normalizeH="0" baseline="0" noProof="0" dirty="0" smtClean="0">
                  <a:ln>
                    <a:noFill/>
                  </a:ln>
                  <a:solidFill>
                    <a:schemeClr val="tx1"/>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超過</a:t>
              </a:r>
              <a:r>
                <a:rPr kumimoji="0" lang="zh-CN" altLang="en-US" sz="2000" b="0" i="0" u="none" strike="noStrike" kern="1200" cap="none" spc="0" normalizeH="0" baseline="0" noProof="0" dirty="0" smtClean="0">
                  <a:ln>
                    <a:noFill/>
                  </a:ln>
                  <a:solidFill>
                    <a:schemeClr val="tx1"/>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1</a:t>
              </a:r>
              <a:r>
                <a:rPr kumimoji="0" lang="zh-CN" altLang="en-US" sz="2000" b="0" i="0" u="none" strike="noStrike" kern="1200" cap="none" spc="0" normalizeH="0" baseline="0" noProof="0" dirty="0">
                  <a:ln>
                    <a:noFill/>
                  </a:ln>
                  <a:solidFill>
                    <a:schemeClr val="tx1"/>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.18萬處，自然保護地面積超過</a:t>
              </a:r>
              <a:r>
                <a:rPr kumimoji="0" lang="zh-CN" altLang="en-US" sz="20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172.8萬平方公里。</a:t>
              </a:r>
            </a:p>
          </p:txBody>
        </p:sp>
        <p:sp>
          <p:nvSpPr>
            <p:cNvPr id="23" name="矩形 22"/>
            <p:cNvSpPr/>
            <p:nvPr/>
          </p:nvSpPr>
          <p:spPr>
            <a:xfrm>
              <a:off x="2689701" y="3256875"/>
              <a:ext cx="795099" cy="1192649"/>
            </a:xfrm>
            <a:prstGeom prst="rect">
              <a:avLst/>
            </a:prstGeom>
          </p:spPr>
          <p:style>
            <a:lnRef idx="2">
              <a:schemeClr val="lt1">
                <a:hueOff val="0"/>
                <a:satOff val="0"/>
                <a:lumOff val="0"/>
                <a:alphaOff val="0"/>
              </a:schemeClr>
            </a:lnRef>
            <a:fillRef idx="1">
              <a:schemeClr val="accent2">
                <a:tint val="50000"/>
                <a:hueOff val="-440331"/>
                <a:satOff val="-38080"/>
                <a:lumOff val="-376"/>
                <a:alphaOff val="0"/>
              </a:schemeClr>
            </a:fillRef>
            <a:effectRef idx="0">
              <a:schemeClr val="accent2">
                <a:tint val="50000"/>
                <a:hueOff val="-440331"/>
                <a:satOff val="-38080"/>
                <a:lumOff val="-376"/>
                <a:alphaOff val="0"/>
              </a:schemeClr>
            </a:effectRef>
            <a:fontRef idx="minor">
              <a:schemeClr val="lt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hueOff val="0"/>
                    <a:satOff val="0"/>
                    <a:lumOff val="0"/>
                    <a:alphaOff val="0"/>
                  </a:prstClr>
                </a:solidFill>
                <a:effectLst/>
                <a:uLnTx/>
                <a:uFillTx/>
                <a:latin typeface="等线" panose="02010600030101010101" pitchFamily="2" charset="-122"/>
                <a:ea typeface="等线" panose="02010600030101010101" pitchFamily="2" charset="-122"/>
                <a:cs typeface="+mn-cs"/>
              </a:endParaRPr>
            </a:p>
          </p:txBody>
        </p:sp>
        <p:sp>
          <p:nvSpPr>
            <p:cNvPr id="24" name="任意多边形: 形状 23"/>
            <p:cNvSpPr/>
            <p:nvPr/>
          </p:nvSpPr>
          <p:spPr bwMode="white">
            <a:xfrm>
              <a:off x="2841373" y="4794820"/>
              <a:ext cx="3634514" cy="1191896"/>
            </a:xfrm>
            <a:custGeom>
              <a:avLst/>
              <a:gdLst>
                <a:gd name="connsiteX0" fmla="*/ 0 w 3634739"/>
                <a:gd name="connsiteY0" fmla="*/ 0 h 1135856"/>
                <a:gd name="connsiteX1" fmla="*/ 3634739 w 3634739"/>
                <a:gd name="connsiteY1" fmla="*/ 0 h 1135856"/>
                <a:gd name="connsiteX2" fmla="*/ 3634739 w 3634739"/>
                <a:gd name="connsiteY2" fmla="*/ 1135856 h 1135856"/>
                <a:gd name="connsiteX3" fmla="*/ 0 w 3634739"/>
                <a:gd name="connsiteY3" fmla="*/ 1135856 h 1135856"/>
                <a:gd name="connsiteX4" fmla="*/ 0 w 3634739"/>
                <a:gd name="connsiteY4" fmla="*/ 0 h 11358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34739" h="1135856">
                  <a:moveTo>
                    <a:pt x="0" y="0"/>
                  </a:moveTo>
                  <a:lnTo>
                    <a:pt x="3634739" y="0"/>
                  </a:lnTo>
                  <a:lnTo>
                    <a:pt x="3634739" y="1135856"/>
                  </a:lnTo>
                  <a:lnTo>
                    <a:pt x="0" y="1135856"/>
                  </a:lnTo>
                  <a:lnTo>
                    <a:pt x="0" y="0"/>
                  </a:lnTo>
                  <a:close/>
                </a:path>
              </a:pathLst>
            </a:custGeom>
          </p:spPr>
          <p:style>
            <a:lnRef idx="1">
              <a:schemeClr val="accent2">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769353" tIns="64770" rIns="64770" bIns="64770" numCol="1" spcCol="1270" anchor="ctr" anchorCtr="0">
              <a:noAutofit/>
            </a:bodyPr>
            <a:lstStyle/>
            <a:p>
              <a:pPr lvl="0" defTabSz="755650">
                <a:spcBef>
                  <a:spcPct val="0"/>
                </a:spcBef>
                <a:spcAft>
                  <a:spcPct val="35000"/>
                </a:spcAft>
                <a:defRPr/>
              </a:pPr>
              <a:r>
                <a:rPr kumimoji="0" sz="2000" b="0" i="0" u="none" strike="noStrike" kern="1200" cap="none" spc="0" normalizeH="0" baseline="0" noProof="0" dirty="0" smtClean="0">
                  <a:ln>
                    <a:noFill/>
                  </a:ln>
                  <a:solidFill>
                    <a:prstClr val="black">
                      <a:hueOff val="0"/>
                      <a:satOff val="0"/>
                      <a:lumOff val="0"/>
                      <a:alphaOff val="0"/>
                    </a:prstClr>
                  </a:solidFill>
                  <a:effectLst/>
                  <a:uLnTx/>
                  <a:uFillTx/>
                  <a:latin typeface="DFKai-SB" panose="03000509000000000000" pitchFamily="65" charset="-120"/>
                  <a:ea typeface="DFKai-SB" panose="03000509000000000000" pitchFamily="65" charset="-120"/>
                  <a:cs typeface="等线" panose="02010600030101010101" pitchFamily="2" charset="-122"/>
                  <a:sym typeface="+mn-ea"/>
                </a:rPr>
                <a:t>推</a:t>
              </a:r>
              <a:r>
                <a:rPr kumimoji="0" lang="zh-CN" altLang="en-US" sz="2000" b="0" i="0" u="none" strike="noStrike" kern="1200" cap="none" spc="0" normalizeH="0" baseline="0" noProof="0" dirty="0" smtClean="0">
                  <a:ln>
                    <a:noFill/>
                  </a:ln>
                  <a:solidFill>
                    <a:prstClr val="black">
                      <a:hueOff val="0"/>
                      <a:satOff val="0"/>
                      <a:lumOff val="0"/>
                      <a:alphaOff val="0"/>
                    </a:prstClr>
                  </a:solidFill>
                  <a:effectLst/>
                  <a:uLnTx/>
                  <a:uFillTx/>
                  <a:latin typeface="DFKai-SB" panose="03000509000000000000" pitchFamily="65" charset="-120"/>
                  <a:ea typeface="DFKai-SB" panose="03000509000000000000" pitchFamily="65" charset="-120"/>
                  <a:cs typeface="等线" panose="02010600030101010101" pitchFamily="2" charset="-122"/>
                  <a:sym typeface="+mn-ea"/>
                </a:rPr>
                <a:t>進自然</a:t>
              </a:r>
              <a:r>
                <a:rPr kumimoji="0" lang="zh-CN" altLang="en-US" sz="2000" b="0" i="0" u="none" strike="noStrike" kern="1200" cap="none" spc="0" normalizeH="0" baseline="0" noProof="0" dirty="0">
                  <a:ln>
                    <a:noFill/>
                  </a:ln>
                  <a:solidFill>
                    <a:prstClr val="black">
                      <a:hueOff val="0"/>
                      <a:satOff val="0"/>
                      <a:lumOff val="0"/>
                      <a:alphaOff val="0"/>
                    </a:prstClr>
                  </a:solidFill>
                  <a:effectLst/>
                  <a:uLnTx/>
                  <a:uFillTx/>
                  <a:latin typeface="DFKai-SB" panose="03000509000000000000" pitchFamily="65" charset="-120"/>
                  <a:ea typeface="DFKai-SB" panose="03000509000000000000" pitchFamily="65" charset="-120"/>
                  <a:cs typeface="等线" panose="02010600030101010101" pitchFamily="2" charset="-122"/>
                  <a:sym typeface="+mn-ea"/>
                </a:rPr>
                <a:t>保護地強化監督，</a:t>
              </a:r>
              <a:r>
                <a:rPr kumimoji="0" sz="2000" b="0" i="0" u="none" strike="noStrike" kern="1200" cap="none" spc="0" normalizeH="0" baseline="0" noProof="0" dirty="0" smtClean="0">
                  <a:ln>
                    <a:noFill/>
                  </a:ln>
                  <a:solidFill>
                    <a:prstClr val="black">
                      <a:hueOff val="0"/>
                      <a:satOff val="0"/>
                      <a:lumOff val="0"/>
                      <a:alphaOff val="0"/>
                    </a:prstClr>
                  </a:solidFill>
                  <a:effectLst/>
                  <a:uLnTx/>
                  <a:uFillTx/>
                  <a:latin typeface="DFKai-SB" panose="03000509000000000000" pitchFamily="65" charset="-120"/>
                  <a:ea typeface="DFKai-SB" panose="03000509000000000000" pitchFamily="65" charset="-120"/>
                  <a:cs typeface="等线" panose="02010600030101010101" pitchFamily="2" charset="-122"/>
                  <a:sym typeface="+mn-ea"/>
                </a:rPr>
                <a:t>建</a:t>
              </a:r>
              <a:r>
                <a:rPr kumimoji="0" lang="zh-CN" altLang="en-US" sz="2000" b="0" i="0" u="none" strike="noStrike" kern="1200" cap="none" spc="0" normalizeH="0" baseline="0" noProof="0" dirty="0" smtClean="0">
                  <a:ln>
                    <a:noFill/>
                  </a:ln>
                  <a:solidFill>
                    <a:prstClr val="black">
                      <a:hueOff val="0"/>
                      <a:satOff val="0"/>
                      <a:lumOff val="0"/>
                      <a:alphaOff val="0"/>
                    </a:prstClr>
                  </a:solidFill>
                  <a:effectLst/>
                  <a:uLnTx/>
                  <a:uFillTx/>
                  <a:latin typeface="DFKai-SB" panose="03000509000000000000" pitchFamily="65" charset="-120"/>
                  <a:ea typeface="DFKai-SB" panose="03000509000000000000" pitchFamily="65" charset="-120"/>
                  <a:cs typeface="等线" panose="02010600030101010101" pitchFamily="2" charset="-122"/>
                  <a:sym typeface="+mn-ea"/>
                </a:rPr>
                <a:t>設山水</a:t>
              </a:r>
              <a:r>
                <a:rPr kumimoji="0" lang="zh-CN" altLang="en-US" sz="2000" b="0" i="0" u="none" strike="noStrike" kern="1200" cap="none" spc="0" normalizeH="0" baseline="0" noProof="0" dirty="0">
                  <a:ln>
                    <a:noFill/>
                  </a:ln>
                  <a:solidFill>
                    <a:prstClr val="black">
                      <a:hueOff val="0"/>
                      <a:satOff val="0"/>
                      <a:lumOff val="0"/>
                      <a:alphaOff val="0"/>
                    </a:prstClr>
                  </a:solidFill>
                  <a:effectLst/>
                  <a:uLnTx/>
                  <a:uFillTx/>
                  <a:latin typeface="DFKai-SB" panose="03000509000000000000" pitchFamily="65" charset="-120"/>
                  <a:ea typeface="DFKai-SB" panose="03000509000000000000" pitchFamily="65" charset="-120"/>
                  <a:cs typeface="等线" panose="02010600030101010101" pitchFamily="2" charset="-122"/>
                  <a:sym typeface="+mn-ea"/>
                </a:rPr>
                <a:t>林田湖草生態保護修復試點工程。</a:t>
              </a:r>
            </a:p>
          </p:txBody>
        </p:sp>
        <p:sp>
          <p:nvSpPr>
            <p:cNvPr id="25" name="矩形 24"/>
            <p:cNvSpPr/>
            <p:nvPr/>
          </p:nvSpPr>
          <p:spPr>
            <a:xfrm>
              <a:off x="2689701" y="4686792"/>
              <a:ext cx="795099" cy="1192649"/>
            </a:xfrm>
            <a:prstGeom prst="rect">
              <a:avLst/>
            </a:prstGeom>
          </p:spPr>
          <p:style>
            <a:lnRef idx="2">
              <a:schemeClr val="lt1">
                <a:hueOff val="0"/>
                <a:satOff val="0"/>
                <a:lumOff val="0"/>
                <a:alphaOff val="0"/>
              </a:schemeClr>
            </a:lnRef>
            <a:fillRef idx="1">
              <a:schemeClr val="accent2">
                <a:tint val="50000"/>
                <a:hueOff val="-880662"/>
                <a:satOff val="-76165"/>
                <a:lumOff val="-757"/>
                <a:alphaOff val="0"/>
              </a:schemeClr>
            </a:fillRef>
            <a:effectRef idx="0">
              <a:schemeClr val="accent2">
                <a:tint val="50000"/>
                <a:hueOff val="-880662"/>
                <a:satOff val="-76165"/>
                <a:lumOff val="-757"/>
                <a:alphaOff val="0"/>
              </a:schemeClr>
            </a:effectRef>
            <a:fontRef idx="minor">
              <a:schemeClr val="lt1">
                <a:hueOff val="0"/>
                <a:satOff val="0"/>
                <a:lumOff val="0"/>
                <a:alphaOff val="0"/>
              </a:schemeClr>
            </a:fontRef>
          </p:style>
        </p:sp>
      </p:grpSp>
      <p:pic>
        <p:nvPicPr>
          <p:cNvPr id="103" name="内容占位符 102"/>
          <p:cNvPicPr>
            <a:picLocks noGrp="1" noChangeAspect="1"/>
          </p:cNvPicPr>
          <p:nvPr>
            <p:ph idx="1"/>
          </p:nvPr>
        </p:nvPicPr>
        <p:blipFill>
          <a:blip r:embed="rId3" r:link="rId4"/>
          <a:stretch>
            <a:fillRect/>
          </a:stretch>
        </p:blipFill>
        <p:spPr>
          <a:xfrm>
            <a:off x="6858388" y="1338158"/>
            <a:ext cx="1554098" cy="1383030"/>
          </a:xfrm>
          <a:prstGeom prst="rect">
            <a:avLst/>
          </a:prstGeom>
          <a:noFill/>
          <a:ln w="9525">
            <a:noFill/>
          </a:ln>
        </p:spPr>
      </p:pic>
      <p:pic>
        <p:nvPicPr>
          <p:cNvPr id="100" name="图片 99"/>
          <p:cNvPicPr/>
          <p:nvPr/>
        </p:nvPicPr>
        <p:blipFill>
          <a:blip r:embed="rId5" r:link="rId6"/>
          <a:stretch>
            <a:fillRect/>
          </a:stretch>
        </p:blipFill>
        <p:spPr>
          <a:xfrm>
            <a:off x="6858388" y="4363933"/>
            <a:ext cx="1554098" cy="1494790"/>
          </a:xfrm>
          <a:prstGeom prst="rect">
            <a:avLst/>
          </a:prstGeom>
          <a:noFill/>
          <a:ln w="9525">
            <a:noFill/>
          </a:ln>
        </p:spPr>
      </p:pic>
      <p:pic>
        <p:nvPicPr>
          <p:cNvPr id="101" name="图片 100"/>
          <p:cNvPicPr/>
          <p:nvPr/>
        </p:nvPicPr>
        <p:blipFill>
          <a:blip r:embed="rId7" r:link="rId8"/>
          <a:stretch>
            <a:fillRect/>
          </a:stretch>
        </p:blipFill>
        <p:spPr>
          <a:xfrm>
            <a:off x="6858388" y="2808818"/>
            <a:ext cx="1553442" cy="1452245"/>
          </a:xfrm>
          <a:prstGeom prst="rect">
            <a:avLst/>
          </a:prstGeom>
          <a:noFill/>
          <a:ln w="9525">
            <a:noFill/>
          </a:ln>
        </p:spPr>
      </p:pic>
      <p:sp>
        <p:nvSpPr>
          <p:cNvPr id="6" name="文本框 5"/>
          <p:cNvSpPr txBox="1"/>
          <p:nvPr/>
        </p:nvSpPr>
        <p:spPr>
          <a:xfrm>
            <a:off x="246926" y="1790542"/>
            <a:ext cx="6307389" cy="3785652"/>
          </a:xfrm>
          <a:prstGeom prst="rect">
            <a:avLst/>
          </a:prstGeom>
          <a:solidFill>
            <a:schemeClr val="accent2">
              <a:lumMod val="20000"/>
              <a:lumOff val="80000"/>
            </a:schemeClr>
          </a:solidFill>
          <a:ln w="38100">
            <a:solidFill>
              <a:srgbClr val="0070C0"/>
            </a:solidFill>
          </a:ln>
        </p:spPr>
        <p:txBody>
          <a:bodyPr wrap="square">
            <a:spAutoFit/>
          </a:bodyPr>
          <a:lstStyle/>
          <a:p>
            <a:pPr marL="0" marR="0" lvl="0" indent="0" algn="just" defTabSz="914400" rtl="0" eaLnBrk="1" fontAlgn="auto" latinLnBrk="0" hangingPunct="1">
              <a:spcBef>
                <a:spcPts val="0"/>
              </a:spcBef>
              <a:spcAft>
                <a:spcPts val="0"/>
              </a:spcAft>
              <a:buClr>
                <a:srgbClr val="FF0000"/>
              </a:buClr>
              <a:buSzTx/>
              <a:buFont typeface="Arial" panose="020B0604020202020204" pitchFamily="34" charset="0"/>
              <a:buNone/>
              <a:defRPr/>
            </a:pPr>
            <a:r>
              <a:rPr kumimoji="0" lang="zh-CN" altLang="en-US" sz="24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rPr>
              <a:t>自然</a:t>
            </a:r>
            <a:r>
              <a:rPr kumimoji="0" lang="zh-CN" altLang="en-US" sz="24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rPr>
              <a:t>保護地按生態價值</a:t>
            </a:r>
            <a:r>
              <a:rPr kumimoji="0" lang="zh-CN" altLang="en-US" sz="2400" b="0" i="0" u="none" kern="1200" cap="none" spc="0" normalizeH="0" baseline="0" noProof="0" dirty="0" smtClean="0">
                <a:ln>
                  <a:noFill/>
                </a:ln>
                <a:uLnTx/>
                <a:uFillTx/>
                <a:latin typeface="DFKai-SB" panose="03000509000000000000" pitchFamily="65" charset="-120"/>
                <a:ea typeface="DFKai-SB" panose="03000509000000000000" pitchFamily="65" charset="-120"/>
              </a:rPr>
              <a:t>和保護</a:t>
            </a:r>
            <a:r>
              <a:rPr lang="zh-TW" altLang="en-US" sz="2400" dirty="0" smtClean="0">
                <a:latin typeface="DFKai-SB" panose="03000509000000000000" pitchFamily="65" charset="-120"/>
                <a:ea typeface="DFKai-SB" panose="03000509000000000000" pitchFamily="65" charset="-120"/>
              </a:rPr>
              <a:t>的迫切性</a:t>
            </a:r>
            <a:r>
              <a:rPr kumimoji="0" lang="zh-CN" altLang="en-US" sz="2400" b="0" i="0" u="none" strike="noStrike" kern="1200" cap="none" spc="0" normalizeH="0" baseline="0" noProof="0" dirty="0" smtClean="0">
                <a:ln>
                  <a:noFill/>
                </a:ln>
                <a:effectLst/>
                <a:uLnTx/>
                <a:uFillTx/>
                <a:latin typeface="DFKai-SB" panose="03000509000000000000" pitchFamily="65" charset="-120"/>
                <a:ea typeface="DFKai-SB" panose="03000509000000000000" pitchFamily="65" charset="-120"/>
              </a:rPr>
              <a:t>依次</a:t>
            </a:r>
            <a:r>
              <a:rPr kumimoji="0" lang="zh-CN" altLang="en-US" sz="24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rPr>
              <a:t>分為三類：</a:t>
            </a:r>
          </a:p>
          <a:p>
            <a:pPr marL="285750" lvl="0" indent="-285750" algn="just">
              <a:buClr>
                <a:prstClr val="black"/>
              </a:buClr>
              <a:buFont typeface="Arial" panose="020B0604020202020204" pitchFamily="34" charset="0"/>
              <a:buChar char="•"/>
              <a:defRPr/>
            </a:pPr>
            <a:r>
              <a:rPr kumimoji="0" lang="zh-CN" altLang="en-US" sz="24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rPr>
              <a:t>國家公園</a:t>
            </a:r>
            <a:r>
              <a:rPr kumimoji="0" lang="zh-CN" altLang="en-US" sz="24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rPr>
              <a:t>：保護</a:t>
            </a:r>
            <a:r>
              <a:rPr kumimoji="0" lang="zh-CN" altLang="en-US" sz="24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rPr>
              <a:t>具有國家代表性的自然生態</a:t>
            </a:r>
            <a:r>
              <a:rPr kumimoji="0" lang="zh-CN" altLang="en-US" sz="24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rPr>
              <a:t>系統，</a:t>
            </a:r>
            <a:r>
              <a:rPr lang="zh-CN" altLang="en-US" sz="2400" dirty="0" smtClean="0">
                <a:solidFill>
                  <a:prstClr val="black"/>
                </a:solidFill>
                <a:latin typeface="DFKai-SB" panose="03000509000000000000" pitchFamily="65" charset="-120"/>
                <a:ea typeface="DFKai-SB" panose="03000509000000000000" pitchFamily="65" charset="-120"/>
              </a:rPr>
              <a:t>保護</a:t>
            </a:r>
            <a:r>
              <a:rPr lang="zh-CN" altLang="en-US" sz="2400" dirty="0">
                <a:solidFill>
                  <a:prstClr val="black"/>
                </a:solidFill>
                <a:latin typeface="DFKai-SB" panose="03000509000000000000" pitchFamily="65" charset="-120"/>
                <a:ea typeface="DFKai-SB" panose="03000509000000000000" pitchFamily="65" charset="-120"/>
              </a:rPr>
              <a:t>和合理利</a:t>
            </a:r>
            <a:r>
              <a:rPr lang="zh-CN" altLang="en-US" sz="2400" dirty="0" smtClean="0">
                <a:solidFill>
                  <a:prstClr val="black"/>
                </a:solidFill>
                <a:latin typeface="DFKai-SB" panose="03000509000000000000" pitchFamily="65" charset="-120"/>
                <a:ea typeface="DFKai-SB" panose="03000509000000000000" pitchFamily="65" charset="-120"/>
              </a:rPr>
              <a:t>自然資源</a:t>
            </a:r>
            <a:r>
              <a:rPr kumimoji="0" lang="zh-CN" altLang="en-US" sz="24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rPr>
              <a:t>。</a:t>
            </a:r>
            <a:endParaRPr kumimoji="0" lang="zh-CN" altLang="en-US" sz="24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endParaRPr>
          </a:p>
          <a:p>
            <a:pPr marL="285750" marR="0" lvl="0" indent="-285750" algn="just" defTabSz="914400" rtl="0" eaLnBrk="1" fontAlgn="auto" latinLnBrk="0" hangingPunct="1">
              <a:spcBef>
                <a:spcPts val="0"/>
              </a:spcBef>
              <a:spcAft>
                <a:spcPts val="0"/>
              </a:spcAft>
              <a:buClr>
                <a:prstClr val="black"/>
              </a:buClr>
              <a:buSzTx/>
              <a:buFont typeface="Arial" panose="020B0604020202020204" pitchFamily="34" charset="0"/>
              <a:buChar char="•"/>
              <a:defRPr/>
            </a:pPr>
            <a:r>
              <a:rPr kumimoji="0" lang="zh-CN" altLang="en-US" sz="24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rPr>
              <a:t>自然保護區：保護典型的自然生態系統、珍稀瀕危野生動植物種的天然集中</a:t>
            </a:r>
            <a:r>
              <a:rPr kumimoji="0" lang="zh-CN" altLang="en-US" sz="24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rPr>
              <a:t>分布區</a:t>
            </a:r>
            <a:r>
              <a:rPr kumimoji="0" lang="zh-CN" altLang="en-US" sz="24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rPr>
              <a:t>、有特殊意義的自然遺跡的區域。</a:t>
            </a:r>
          </a:p>
          <a:p>
            <a:pPr marL="285750" marR="0" lvl="0" indent="-285750" algn="just" defTabSz="914400" rtl="0" eaLnBrk="1" fontAlgn="auto" latinLnBrk="0" hangingPunct="1">
              <a:spcBef>
                <a:spcPts val="0"/>
              </a:spcBef>
              <a:spcAft>
                <a:spcPts val="0"/>
              </a:spcAft>
              <a:buClr>
                <a:prstClr val="black"/>
              </a:buClr>
              <a:buSzTx/>
              <a:buFont typeface="Arial" panose="020B0604020202020204" pitchFamily="34" charset="0"/>
              <a:buChar char="•"/>
              <a:defRPr/>
            </a:pPr>
            <a:r>
              <a:rPr kumimoji="0" lang="zh-CN" altLang="en-US" sz="24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rPr>
              <a:t>自然公園：保護重要的自然生態系統、自然遺跡和自然景觀，具有生態、觀賞、文化和科學價值，可持續利用的區域。</a:t>
            </a:r>
          </a:p>
        </p:txBody>
      </p:sp>
      <p:grpSp>
        <p:nvGrpSpPr>
          <p:cNvPr id="20" name="组合 19"/>
          <p:cNvGrpSpPr/>
          <p:nvPr/>
        </p:nvGrpSpPr>
        <p:grpSpPr>
          <a:xfrm>
            <a:off x="378372" y="1007459"/>
            <a:ext cx="5820994" cy="609398"/>
            <a:chOff x="1355675" y="1864945"/>
            <a:chExt cx="6523435" cy="609398"/>
          </a:xfrm>
        </p:grpSpPr>
        <p:sp>
          <p:nvSpPr>
            <p:cNvPr id="21" name="燕尾形 2"/>
            <p:cNvSpPr/>
            <p:nvPr/>
          </p:nvSpPr>
          <p:spPr>
            <a:xfrm flipV="1">
              <a:off x="1355675" y="1920455"/>
              <a:ext cx="6119748" cy="522664"/>
            </a:xfrm>
            <a:prstGeom prst="chevron">
              <a:avLst>
                <a:gd name="adj" fmla="val 33927"/>
              </a:avLst>
            </a:prstGeom>
            <a:solidFill>
              <a:srgbClr val="01B3C5">
                <a:alpha val="62000"/>
              </a:srgbClr>
            </a:solidFill>
            <a:ln w="19050" cap="flat" cmpd="sng" algn="ctr">
              <a:noFill/>
              <a:prstDash val="solid"/>
            </a:ln>
            <a:effectLst>
              <a:outerShdw blurRad="76200" dist="76200" dir="5400000" algn="tl" rotWithShape="0">
                <a:prstClr val="black">
                  <a:alpha val="30000"/>
                </a:prst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0" cap="none" spc="0" normalizeH="0" baseline="0" noProof="0" dirty="0">
                <a:ln>
                  <a:noFill/>
                </a:ln>
                <a:solidFill>
                  <a:prstClr val="black"/>
                </a:solidFill>
                <a:effectLst/>
                <a:uLnTx/>
                <a:uFillTx/>
                <a:latin typeface="Avant GardeBook" pitchFamily="50" charset="0"/>
                <a:ea typeface="微软雅黑" panose="020B0503020204020204" pitchFamily="34" charset="-122"/>
                <a:cs typeface="+mn-cs"/>
              </a:endParaRPr>
            </a:p>
          </p:txBody>
        </p:sp>
        <p:sp>
          <p:nvSpPr>
            <p:cNvPr id="22" name="文本框 21"/>
            <p:cNvSpPr txBox="1"/>
            <p:nvPr/>
          </p:nvSpPr>
          <p:spPr>
            <a:xfrm>
              <a:off x="1588055" y="1864945"/>
              <a:ext cx="6291055" cy="609398"/>
            </a:xfrm>
            <a:prstGeom prst="rect">
              <a:avLst/>
            </a:prstGeom>
            <a:noFill/>
            <a:ln>
              <a:noFill/>
            </a:ln>
          </p:spPr>
          <p:txBody>
            <a:bodyPr wrap="square">
              <a:spAutoFit/>
            </a:bodyPr>
            <a:lstStyle/>
            <a:p>
              <a:pPr marL="0" marR="0" lvl="0" indent="0" algn="just" defTabSz="914400" rtl="0" eaLnBrk="1" fontAlgn="auto" latinLnBrk="0" hangingPunct="1">
                <a:lnSpc>
                  <a:spcPct val="120000"/>
                </a:lnSpc>
                <a:spcBef>
                  <a:spcPts val="600"/>
                </a:spcBef>
                <a:spcAft>
                  <a:spcPts val="0"/>
                </a:spcAft>
                <a:buClr>
                  <a:srgbClr val="FF0000"/>
                </a:buClr>
                <a:buSzTx/>
                <a:buFontTx/>
                <a:buNone/>
                <a:defRPr/>
              </a:pPr>
              <a:r>
                <a:rPr kumimoji="0" lang="zh-CN" altLang="en-US" sz="2800" b="0" i="0" u="none" strike="noStrike" kern="1200" cap="none" spc="0" normalizeH="0" baseline="0" noProof="0" dirty="0" smtClean="0">
                  <a:ln>
                    <a:noFill/>
                  </a:ln>
                  <a:solidFill>
                    <a:schemeClr val="bg1"/>
                  </a:solidFill>
                  <a:effectLst/>
                  <a:uLnTx/>
                  <a:uFillTx/>
                  <a:latin typeface="DFKai-SB" panose="03000509000000000000" pitchFamily="65" charset="-120"/>
                  <a:ea typeface="DFKai-SB" panose="03000509000000000000" pitchFamily="65" charset="-120"/>
                  <a:cs typeface="+mn-cs"/>
                  <a:sym typeface="+mn-ea"/>
                </a:rPr>
                <a:t>建立</a:t>
              </a:r>
              <a:r>
                <a:rPr kumimoji="0" lang="zh-TW" altLang="en-US" sz="2800" b="0" i="0" u="none" strike="noStrike" kern="1200" cap="none" spc="0" normalizeH="0" baseline="0" noProof="0" dirty="0" smtClean="0">
                  <a:ln>
                    <a:noFill/>
                  </a:ln>
                  <a:solidFill>
                    <a:schemeClr val="bg1"/>
                  </a:solidFill>
                  <a:effectLst/>
                  <a:uLnTx/>
                  <a:uFillTx/>
                  <a:latin typeface="DFKai-SB" panose="03000509000000000000" pitchFamily="65" charset="-120"/>
                  <a:ea typeface="DFKai-SB" panose="03000509000000000000" pitchFamily="65" charset="-120"/>
                  <a:cs typeface="+mn-cs"/>
                  <a:sym typeface="+mn-ea"/>
                </a:rPr>
                <a:t>國家公園及</a:t>
              </a:r>
              <a:r>
                <a:rPr kumimoji="0" lang="zh-CN" altLang="en-US" sz="2800" b="0" i="0" u="none" strike="noStrike" kern="1200" cap="none" spc="0" normalizeH="0" baseline="0" noProof="0" dirty="0" smtClean="0">
                  <a:ln>
                    <a:noFill/>
                  </a:ln>
                  <a:solidFill>
                    <a:schemeClr val="bg1"/>
                  </a:solidFill>
                  <a:effectLst/>
                  <a:uLnTx/>
                  <a:uFillTx/>
                  <a:latin typeface="DFKai-SB" panose="03000509000000000000" pitchFamily="65" charset="-120"/>
                  <a:ea typeface="DFKai-SB" panose="03000509000000000000" pitchFamily="65" charset="-120"/>
                  <a:cs typeface="+mn-cs"/>
                </a:rPr>
                <a:t>自然</a:t>
              </a:r>
              <a:r>
                <a:rPr kumimoji="0" lang="zh-CN" altLang="en-US" sz="2800" b="0" i="0" u="none" strike="noStrike" kern="1200" cap="none" spc="0" normalizeH="0" baseline="0" noProof="0" dirty="0">
                  <a:ln>
                    <a:noFill/>
                  </a:ln>
                  <a:solidFill>
                    <a:schemeClr val="bg1"/>
                  </a:solidFill>
                  <a:effectLst/>
                  <a:uLnTx/>
                  <a:uFillTx/>
                  <a:latin typeface="DFKai-SB" panose="03000509000000000000" pitchFamily="65" charset="-120"/>
                  <a:ea typeface="DFKai-SB" panose="03000509000000000000" pitchFamily="65" charset="-120"/>
                  <a:cs typeface="+mn-cs"/>
                </a:rPr>
                <a:t>保護</a:t>
              </a:r>
              <a:r>
                <a:rPr kumimoji="0" lang="zh-CN" altLang="en-US" sz="2800" b="0" i="0" u="none" strike="noStrike" kern="1200" cap="none" spc="0" normalizeH="0" baseline="0" noProof="0" dirty="0">
                  <a:ln>
                    <a:noFill/>
                  </a:ln>
                  <a:solidFill>
                    <a:prstClr val="white"/>
                  </a:solidFill>
                  <a:effectLst/>
                  <a:uLnTx/>
                  <a:uFillTx/>
                  <a:latin typeface="DFKai-SB" panose="03000509000000000000" pitchFamily="65" charset="-120"/>
                  <a:ea typeface="DFKai-SB" panose="03000509000000000000" pitchFamily="65" charset="-120"/>
                  <a:cs typeface="+mn-cs"/>
                </a:rPr>
                <a:t>地體系</a:t>
              </a:r>
            </a:p>
          </p:txBody>
        </p:sp>
      </p:grpSp>
      <p:sp>
        <p:nvSpPr>
          <p:cNvPr id="4" name="文字方塊 3"/>
          <p:cNvSpPr txBox="1"/>
          <p:nvPr/>
        </p:nvSpPr>
        <p:spPr>
          <a:xfrm>
            <a:off x="378372" y="5858723"/>
            <a:ext cx="10172397" cy="861774"/>
          </a:xfrm>
          <a:prstGeom prst="rect">
            <a:avLst/>
          </a:prstGeom>
          <a:noFill/>
        </p:spPr>
        <p:txBody>
          <a:bodyPr wrap="square" rtlCol="0">
            <a:spAutoFit/>
          </a:bodyPr>
          <a:lstStyle/>
          <a:p>
            <a:r>
              <a:rPr lang="zh-TW" altLang="en-US" sz="1400" dirty="0" smtClean="0">
                <a:latin typeface="標楷體" panose="03000509000000000000" pitchFamily="65" charset="-120"/>
                <a:ea typeface="標楷體" panose="03000509000000000000" pitchFamily="65" charset="-120"/>
              </a:rPr>
              <a:t>資料來源：</a:t>
            </a:r>
            <a:endParaRPr lang="en-US" altLang="zh-TW" sz="1400" dirty="0" smtClean="0">
              <a:latin typeface="標楷體" panose="03000509000000000000" pitchFamily="65" charset="-120"/>
              <a:ea typeface="標楷體" panose="03000509000000000000" pitchFamily="65" charset="-120"/>
            </a:endParaRPr>
          </a:p>
          <a:p>
            <a:pPr marL="285750" indent="-285750">
              <a:buFont typeface="Arial" panose="020B0604020202020204" pitchFamily="34" charset="0"/>
              <a:buChar char="•"/>
            </a:pPr>
            <a:r>
              <a:rPr lang="zh-TW" altLang="en-US" sz="1200" dirty="0" smtClean="0">
                <a:latin typeface="Times New Roman" panose="02020603050405020304" pitchFamily="18" charset="0"/>
                <a:ea typeface="標楷體" panose="03000509000000000000" pitchFamily="65" charset="-120"/>
                <a:cs typeface="Times New Roman" panose="02020603050405020304" pitchFamily="18" charset="0"/>
              </a:rPr>
              <a:t>央視網</a:t>
            </a:r>
            <a:r>
              <a:rPr lang="zh-TW" altLang="en-US" sz="12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rPr>
              <a:t>http</a:t>
            </a:r>
            <a:r>
              <a:rPr lang="en-US" altLang="zh-TW" sz="1200"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rPr>
              <a:t>www.gov.cn/fuwu/2021-10/12/content_5642183.htm</a:t>
            </a:r>
            <a:endParaRPr lang="en-US" altLang="zh-TW" sz="1200" dirty="0">
              <a:latin typeface="Times New Roman" panose="02020603050405020304" pitchFamily="18" charset="0"/>
              <a:ea typeface="標楷體" panose="03000509000000000000" pitchFamily="65" charset="-120"/>
              <a:cs typeface="Times New Roman" panose="02020603050405020304" pitchFamily="18" charset="0"/>
            </a:endParaRPr>
          </a:p>
          <a:p>
            <a:pPr marL="285750" indent="-285750">
              <a:buFont typeface="Arial" panose="020B0604020202020204" pitchFamily="34" charset="0"/>
              <a:buChar char="•"/>
            </a:pPr>
            <a:r>
              <a:rPr lang="zh-TW" altLang="en-US" sz="1200" dirty="0" smtClean="0">
                <a:latin typeface="Times New Roman" panose="02020603050405020304" pitchFamily="18" charset="0"/>
                <a:ea typeface="標楷體" panose="03000509000000000000" pitchFamily="65" charset="-120"/>
                <a:cs typeface="Times New Roman" panose="02020603050405020304" pitchFamily="18" charset="0"/>
              </a:rPr>
              <a:t>國家林業和草原局國家公園管理局 </a:t>
            </a:r>
            <a:r>
              <a:rPr lang="en-US" altLang="zh-TW" sz="1200" dirty="0">
                <a:latin typeface="Times New Roman" panose="02020603050405020304" pitchFamily="18" charset="0"/>
                <a:ea typeface="標楷體" panose="03000509000000000000" pitchFamily="65" charset="-120"/>
                <a:cs typeface="Times New Roman" panose="02020603050405020304" pitchFamily="18" charset="0"/>
              </a:rPr>
              <a:t>https://</a:t>
            </a:r>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rPr>
              <a:t>www.forestry.gov.cn/main/5981/20210216/063533609649236.html</a:t>
            </a:r>
          </a:p>
          <a:p>
            <a:pPr marL="285750" indent="-285750">
              <a:buFont typeface="Arial" panose="020B0604020202020204" pitchFamily="34" charset="0"/>
              <a:buChar char="•"/>
            </a:pPr>
            <a:r>
              <a:rPr lang="zh-TW" altLang="en-US" sz="1200" dirty="0" smtClean="0">
                <a:latin typeface="Times New Roman" panose="02020603050405020304" pitchFamily="18" charset="0"/>
                <a:ea typeface="標楷體" panose="03000509000000000000" pitchFamily="65" charset="-120"/>
                <a:cs typeface="Times New Roman" panose="02020603050405020304" pitchFamily="18" charset="0"/>
              </a:rPr>
              <a:t>新華社 </a:t>
            </a:r>
            <a:r>
              <a:rPr lang="en-US" altLang="zh-CN" sz="1200" dirty="0" smtClean="0">
                <a:latin typeface="Times New Roman" panose="02020603050405020304" pitchFamily="18" charset="0"/>
                <a:ea typeface="標楷體" panose="03000509000000000000" pitchFamily="65" charset="-120"/>
                <a:cs typeface="Times New Roman" panose="02020603050405020304" pitchFamily="18" charset="0"/>
              </a:rPr>
              <a:t>http</a:t>
            </a:r>
            <a:r>
              <a:rPr lang="en-US" altLang="zh-CN" sz="1200"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CN" sz="1200" dirty="0" smtClean="0">
                <a:latin typeface="Times New Roman" panose="02020603050405020304" pitchFamily="18" charset="0"/>
                <a:ea typeface="標楷體" panose="03000509000000000000" pitchFamily="65" charset="-120"/>
                <a:cs typeface="Times New Roman" panose="02020603050405020304" pitchFamily="18" charset="0"/>
              </a:rPr>
              <a:t>www.gov.cn/zhengce/2019-06/26/content_5403497.htm</a:t>
            </a:r>
            <a:endParaRPr lang="zh-HK" altLang="en-US" sz="12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7" name="任意多边形: 形状 11"/>
          <p:cNvSpPr/>
          <p:nvPr/>
        </p:nvSpPr>
        <p:spPr>
          <a:xfrm>
            <a:off x="2424665" y="215751"/>
            <a:ext cx="6991459" cy="6180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lvl="0" algn="ctr">
              <a:lnSpc>
                <a:spcPct val="90000"/>
              </a:lnSpc>
              <a:spcAft>
                <a:spcPct val="35000"/>
              </a:spcAft>
              <a:defRPr/>
            </a:pPr>
            <a:r>
              <a:rPr lang="zh-TW" altLang="en-US" sz="4000" b="1" dirty="0">
                <a:solidFill>
                  <a:srgbClr val="FFFFFF"/>
                </a:solidFill>
                <a:latin typeface="DFKai-SB" panose="03000509000000000000" pitchFamily="65" charset="-120"/>
                <a:ea typeface="DFKai-SB" panose="03000509000000000000" pitchFamily="65" charset="-120"/>
              </a:rPr>
              <a:t>國家的環境保育實踐經驗</a:t>
            </a:r>
          </a:p>
        </p:txBody>
      </p:sp>
    </p:spTree>
    <p:extLst>
      <p:ext uri="{BB962C8B-B14F-4D97-AF65-F5344CB8AC3E}">
        <p14:creationId xmlns:p14="http://schemas.microsoft.com/office/powerpoint/2010/main" val="223573096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对角圆角 3"/>
          <p:cNvSpPr/>
          <p:nvPr/>
        </p:nvSpPr>
        <p:spPr>
          <a:xfrm>
            <a:off x="7190667" y="1626608"/>
            <a:ext cx="4914154" cy="2047698"/>
          </a:xfrm>
          <a:prstGeom prst="round2DiagRect">
            <a:avLst>
              <a:gd name="adj1" fmla="val 11399"/>
              <a:gd name="adj2" fmla="val 0"/>
            </a:avLst>
          </a:prstGeom>
          <a:solidFill>
            <a:srgbClr val="FDB602">
              <a:alpha val="10196"/>
            </a:srgbClr>
          </a:solidFill>
          <a:ln w="19050" cap="rnd" cmpd="sng">
            <a:solidFill>
              <a:srgbClr val="F7B60D"/>
            </a:solidFill>
            <a:prstDash val="sysDot"/>
            <a:headEnd type="none" w="med" len="med"/>
            <a:tailEnd type="none" w="med" len="med"/>
          </a:ln>
        </p:spPr>
        <p:txBody>
          <a:bodyPr/>
          <a:lstStyle/>
          <a:p>
            <a:endParaRPr lang="zh-CN" altLang="en-US">
              <a:solidFill>
                <a:srgbClr val="000000"/>
              </a:solidFill>
              <a:latin typeface="Microsoft JhengHei" panose="020B0604030504040204" pitchFamily="34" charset="-120"/>
              <a:ea typeface="Microsoft JhengHei" panose="020B0604030504040204" pitchFamily="34" charset="-120"/>
            </a:endParaRPr>
          </a:p>
        </p:txBody>
      </p:sp>
      <p:sp>
        <p:nvSpPr>
          <p:cNvPr id="3" name="内容占位符 2"/>
          <p:cNvSpPr>
            <a:spLocks noGrp="1"/>
          </p:cNvSpPr>
          <p:nvPr>
            <p:ph idx="4294967295"/>
          </p:nvPr>
        </p:nvSpPr>
        <p:spPr>
          <a:xfrm>
            <a:off x="377798" y="1656715"/>
            <a:ext cx="6522722" cy="1772793"/>
          </a:xfrm>
          <a:prstGeom prst="rect">
            <a:avLst/>
          </a:prstGeom>
          <a:solidFill>
            <a:schemeClr val="accent6">
              <a:lumMod val="20000"/>
              <a:lumOff val="80000"/>
            </a:schemeClr>
          </a:solidFill>
          <a:ln w="28575">
            <a:solidFill>
              <a:srgbClr val="0070C0"/>
            </a:solidFill>
          </a:ln>
        </p:spPr>
        <p:txBody>
          <a:bodyPr wrap="square">
            <a:spAutoFit/>
          </a:bodyPr>
          <a:lstStyle/>
          <a:p>
            <a:pPr marL="0" indent="0" algn="just">
              <a:lnSpc>
                <a:spcPct val="140000"/>
              </a:lnSpc>
              <a:buClr>
                <a:srgbClr val="0070C0"/>
              </a:buClr>
              <a:buNone/>
            </a:pPr>
            <a:r>
              <a:rPr lang="zh-CN" altLang="en-US" sz="2600" kern="100" dirty="0" smtClean="0">
                <a:latin typeface="DFKai-SB" panose="03000509000000000000" pitchFamily="65" charset="-120"/>
                <a:ea typeface="DFKai-SB" panose="03000509000000000000" pitchFamily="65" charset="-120"/>
                <a:cs typeface="Times New Roman" panose="02020603050405020304" pitchFamily="18" charset="0"/>
              </a:rPr>
              <a:t>世界</a:t>
            </a:r>
            <a:r>
              <a:rPr lang="zh-CN" altLang="en-US" sz="2600" kern="100" dirty="0">
                <a:latin typeface="DFKai-SB" panose="03000509000000000000" pitchFamily="65" charset="-120"/>
                <a:ea typeface="DFKai-SB" panose="03000509000000000000" pitchFamily="65" charset="-120"/>
                <a:cs typeface="Times New Roman" panose="02020603050405020304" pitchFamily="18" charset="0"/>
              </a:rPr>
              <a:t>經濟</a:t>
            </a:r>
            <a:r>
              <a:rPr lang="zh-TW" altLang="en-US" sz="2600" kern="100" dirty="0">
                <a:latin typeface="DFKai-SB" panose="03000509000000000000" pitchFamily="65" charset="-120"/>
                <a:ea typeface="DFKai-SB" panose="03000509000000000000" pitchFamily="65" charset="-120"/>
                <a:cs typeface="Times New Roman" panose="02020603050405020304" pitchFamily="18" charset="0"/>
              </a:rPr>
              <a:t>快</a:t>
            </a:r>
            <a:r>
              <a:rPr lang="zh-CN" altLang="en-US" sz="2600" kern="100" dirty="0">
                <a:latin typeface="DFKai-SB" panose="03000509000000000000" pitchFamily="65" charset="-120"/>
                <a:ea typeface="DFKai-SB" panose="03000509000000000000" pitchFamily="65" charset="-120"/>
                <a:cs typeface="Times New Roman" panose="02020603050405020304" pitchFamily="18" charset="0"/>
              </a:rPr>
              <a:t>速發展，但是全球經濟南北差距擴大</a:t>
            </a:r>
            <a:r>
              <a:rPr lang="zh-CN" altLang="en-US" sz="2600" kern="100" dirty="0" smtClean="0">
                <a:latin typeface="DFKai-SB" panose="03000509000000000000" pitchFamily="65" charset="-120"/>
                <a:ea typeface="DFKai-SB" panose="03000509000000000000" pitchFamily="65" charset="-120"/>
                <a:cs typeface="Times New Roman" panose="02020603050405020304" pitchFamily="18" charset="0"/>
              </a:rPr>
              <a:t>，</a:t>
            </a:r>
            <a:r>
              <a:rPr lang="zh-TW" altLang="en-US" sz="2600" kern="100" dirty="0" smtClean="0">
                <a:latin typeface="DFKai-SB" panose="03000509000000000000" pitchFamily="65" charset="-120"/>
                <a:ea typeface="DFKai-SB" panose="03000509000000000000" pitchFamily="65" charset="-120"/>
                <a:cs typeface="Times New Roman" panose="02020603050405020304" pitchFamily="18" charset="0"/>
              </a:rPr>
              <a:t>已發展國家與</a:t>
            </a:r>
            <a:r>
              <a:rPr lang="zh-CN" altLang="en-US" sz="2600" kern="100" dirty="0" smtClean="0">
                <a:latin typeface="DFKai-SB" panose="03000509000000000000" pitchFamily="65" charset="-120"/>
                <a:ea typeface="DFKai-SB" panose="03000509000000000000" pitchFamily="65" charset="-120"/>
                <a:cs typeface="Times New Roman" panose="02020603050405020304" pitchFamily="18" charset="0"/>
              </a:rPr>
              <a:t>發展</a:t>
            </a:r>
            <a:r>
              <a:rPr lang="zh-CN" altLang="en-US" sz="2600" kern="100" dirty="0">
                <a:latin typeface="DFKai-SB" panose="03000509000000000000" pitchFamily="65" charset="-120"/>
                <a:ea typeface="DFKai-SB" panose="03000509000000000000" pitchFamily="65" charset="-120"/>
                <a:cs typeface="Times New Roman" panose="02020603050405020304" pitchFamily="18" charset="0"/>
              </a:rPr>
              <a:t>中國家</a:t>
            </a:r>
            <a:r>
              <a:rPr lang="zh-CN" altLang="en-US" sz="2600" kern="100" dirty="0" smtClean="0">
                <a:latin typeface="DFKai-SB" panose="03000509000000000000" pitchFamily="65" charset="-120"/>
                <a:ea typeface="DFKai-SB" panose="03000509000000000000" pitchFamily="65" charset="-120"/>
                <a:cs typeface="Times New Roman" panose="02020603050405020304" pitchFamily="18" charset="0"/>
              </a:rPr>
              <a:t>貧富</a:t>
            </a:r>
            <a:r>
              <a:rPr lang="zh-CN" altLang="en-US" sz="2600" kern="100" dirty="0">
                <a:latin typeface="DFKai-SB" panose="03000509000000000000" pitchFamily="65" charset="-120"/>
                <a:ea typeface="DFKai-SB" panose="03000509000000000000" pitchFamily="65" charset="-120"/>
                <a:cs typeface="Times New Roman" panose="02020603050405020304" pitchFamily="18" charset="0"/>
              </a:rPr>
              <a:t>分化加劇，世界經濟發展存在著嚴重的不平衡。</a:t>
            </a:r>
            <a:endParaRPr lang="en-US" altLang="zh-CN" sz="2600" kern="100" dirty="0">
              <a:latin typeface="DFKai-SB" panose="03000509000000000000" pitchFamily="65" charset="-120"/>
              <a:ea typeface="DFKai-SB" panose="03000509000000000000" pitchFamily="65" charset="-120"/>
              <a:cs typeface="Times New Roman" panose="02020603050405020304" pitchFamily="18" charset="0"/>
            </a:endParaRPr>
          </a:p>
        </p:txBody>
      </p:sp>
      <p:sp>
        <p:nvSpPr>
          <p:cNvPr id="5" name="文本框 4"/>
          <p:cNvSpPr txBox="1"/>
          <p:nvPr/>
        </p:nvSpPr>
        <p:spPr>
          <a:xfrm>
            <a:off x="7045593" y="1536246"/>
            <a:ext cx="5204301" cy="2249435"/>
          </a:xfrm>
          <a:prstGeom prst="rect">
            <a:avLst/>
          </a:prstGeom>
          <a:noFill/>
          <a:ln>
            <a:noFill/>
          </a:ln>
        </p:spPr>
        <p:txBody>
          <a:bodyPr wrap="square" lIns="180000" tIns="108000" bIns="108000">
            <a:spAutoFit/>
          </a:bodyPr>
          <a:lstStyle/>
          <a:p>
            <a:r>
              <a:rPr lang="zh-CN" altLang="en-US" sz="2200" b="1" dirty="0">
                <a:latin typeface="DFKai-SB" panose="03000509000000000000" pitchFamily="65" charset="-120"/>
                <a:ea typeface="DFKai-SB" panose="03000509000000000000" pitchFamily="65" charset="-120"/>
              </a:rPr>
              <a:t>    世界經濟發展不平衡</a:t>
            </a:r>
            <a:r>
              <a:rPr lang="zh-CN" altLang="en-US" sz="2200" dirty="0">
                <a:latin typeface="DFKai-SB" panose="03000509000000000000" pitchFamily="65" charset="-120"/>
                <a:ea typeface="DFKai-SB" panose="03000509000000000000" pitchFamily="65" charset="-120"/>
              </a:rPr>
              <a:t>是指不同國家和地區經濟發展和經濟力量的不平衡，它主要是指發達國家與發展中國家之間的不平衡。由於發達國家大部分在北半球，發展中國家大部分在南半球，所以這種不平衡也稱為南北差距。</a:t>
            </a:r>
          </a:p>
        </p:txBody>
      </p:sp>
      <p:sp>
        <p:nvSpPr>
          <p:cNvPr id="17" name="标题 1"/>
          <p:cNvSpPr txBox="1">
            <a:spLocks noChangeArrowheads="1"/>
          </p:cNvSpPr>
          <p:nvPr/>
        </p:nvSpPr>
        <p:spPr bwMode="auto">
          <a:xfrm>
            <a:off x="4493145" y="1003606"/>
            <a:ext cx="3234073" cy="5159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CN" altLang="en-US" sz="2800" b="1" dirty="0" smtClean="0">
                <a:latin typeface="DFKai-SB" panose="03000509000000000000" pitchFamily="65" charset="-120"/>
                <a:ea typeface="DFKai-SB" panose="03000509000000000000" pitchFamily="65" charset="-120"/>
              </a:rPr>
              <a:t>經濟</a:t>
            </a:r>
            <a:r>
              <a:rPr lang="zh-CN" altLang="en-US" sz="2800" b="1" dirty="0">
                <a:latin typeface="DFKai-SB" panose="03000509000000000000" pitchFamily="65" charset="-120"/>
                <a:ea typeface="DFKai-SB" panose="03000509000000000000" pitchFamily="65" charset="-120"/>
              </a:rPr>
              <a:t>發展不平衡</a:t>
            </a:r>
          </a:p>
        </p:txBody>
      </p:sp>
      <p:grpSp>
        <p:nvGrpSpPr>
          <p:cNvPr id="18" name="组合 17"/>
          <p:cNvGrpSpPr/>
          <p:nvPr/>
        </p:nvGrpSpPr>
        <p:grpSpPr>
          <a:xfrm>
            <a:off x="8821946" y="1133646"/>
            <a:ext cx="2157460" cy="483126"/>
            <a:chOff x="1193537" y="1535825"/>
            <a:chExt cx="2157460" cy="483126"/>
          </a:xfrm>
        </p:grpSpPr>
        <p:sp>
          <p:nvSpPr>
            <p:cNvPr id="19" name="矩形 18"/>
            <p:cNvSpPr/>
            <p:nvPr/>
          </p:nvSpPr>
          <p:spPr>
            <a:xfrm>
              <a:off x="1193537" y="1593501"/>
              <a:ext cx="363537" cy="363538"/>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0" name="矩形 19"/>
            <p:cNvSpPr/>
            <p:nvPr/>
          </p:nvSpPr>
          <p:spPr>
            <a:xfrm>
              <a:off x="1317362" y="1728439"/>
              <a:ext cx="303212" cy="290512"/>
            </a:xfrm>
            <a:prstGeom prst="rect">
              <a:avLst/>
            </a:prstGeom>
            <a:solidFill>
              <a:srgbClr val="C8040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1" name="文本框 13"/>
            <p:cNvSpPr txBox="1">
              <a:spLocks noChangeArrowheads="1"/>
            </p:cNvSpPr>
            <p:nvPr/>
          </p:nvSpPr>
          <p:spPr bwMode="auto">
            <a:xfrm>
              <a:off x="1653806" y="1535825"/>
              <a:ext cx="169719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2400" b="1" dirty="0">
                  <a:latin typeface="標楷體" panose="03000509000000000000" pitchFamily="65" charset="-120"/>
                  <a:ea typeface="標楷體" panose="03000509000000000000" pitchFamily="65" charset="-120"/>
                </a:rPr>
                <a:t>知多點</a:t>
              </a:r>
            </a:p>
          </p:txBody>
        </p:sp>
        <p:cxnSp>
          <p:nvCxnSpPr>
            <p:cNvPr id="22" name="直接连接符 21"/>
            <p:cNvCxnSpPr/>
            <p:nvPr/>
          </p:nvCxnSpPr>
          <p:spPr>
            <a:xfrm>
              <a:off x="1620574" y="1991964"/>
              <a:ext cx="1405091"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grpSp>
      <p:graphicFrame>
        <p:nvGraphicFramePr>
          <p:cNvPr id="15" name="表格 14"/>
          <p:cNvGraphicFramePr>
            <a:graphicFrameLocks noGrp="1"/>
          </p:cNvGraphicFramePr>
          <p:nvPr>
            <p:extLst>
              <p:ext uri="{D42A27DB-BD31-4B8C-83A1-F6EECF244321}">
                <p14:modId xmlns:p14="http://schemas.microsoft.com/office/powerpoint/2010/main" val="2417545471"/>
              </p:ext>
            </p:extLst>
          </p:nvPr>
        </p:nvGraphicFramePr>
        <p:xfrm>
          <a:off x="1246802" y="4242375"/>
          <a:ext cx="8841969" cy="2039688"/>
        </p:xfrm>
        <a:graphic>
          <a:graphicData uri="http://schemas.openxmlformats.org/drawingml/2006/table">
            <a:tbl>
              <a:tblPr firstRow="1" firstCol="1" bandRow="1">
                <a:tableStyleId>{5940675A-B579-460E-94D1-54222C63F5DA}</a:tableStyleId>
              </a:tblPr>
              <a:tblGrid>
                <a:gridCol w="1474519">
                  <a:extLst>
                    <a:ext uri="{9D8B030D-6E8A-4147-A177-3AD203B41FA5}">
                      <a16:colId xmlns:a16="http://schemas.microsoft.com/office/drawing/2014/main" val="20000"/>
                    </a:ext>
                  </a:extLst>
                </a:gridCol>
                <a:gridCol w="1473490">
                  <a:extLst>
                    <a:ext uri="{9D8B030D-6E8A-4147-A177-3AD203B41FA5}">
                      <a16:colId xmlns:a16="http://schemas.microsoft.com/office/drawing/2014/main" val="20001"/>
                    </a:ext>
                  </a:extLst>
                </a:gridCol>
                <a:gridCol w="1473490">
                  <a:extLst>
                    <a:ext uri="{9D8B030D-6E8A-4147-A177-3AD203B41FA5}">
                      <a16:colId xmlns:a16="http://schemas.microsoft.com/office/drawing/2014/main" val="20002"/>
                    </a:ext>
                  </a:extLst>
                </a:gridCol>
                <a:gridCol w="1473490">
                  <a:extLst>
                    <a:ext uri="{9D8B030D-6E8A-4147-A177-3AD203B41FA5}">
                      <a16:colId xmlns:a16="http://schemas.microsoft.com/office/drawing/2014/main" val="20003"/>
                    </a:ext>
                  </a:extLst>
                </a:gridCol>
                <a:gridCol w="1473490">
                  <a:extLst>
                    <a:ext uri="{9D8B030D-6E8A-4147-A177-3AD203B41FA5}">
                      <a16:colId xmlns:a16="http://schemas.microsoft.com/office/drawing/2014/main" val="20004"/>
                    </a:ext>
                  </a:extLst>
                </a:gridCol>
                <a:gridCol w="1473490">
                  <a:extLst>
                    <a:ext uri="{9D8B030D-6E8A-4147-A177-3AD203B41FA5}">
                      <a16:colId xmlns:a16="http://schemas.microsoft.com/office/drawing/2014/main" val="20005"/>
                    </a:ext>
                  </a:extLst>
                </a:gridCol>
              </a:tblGrid>
              <a:tr h="484311">
                <a:tc>
                  <a:txBody>
                    <a:bodyPr/>
                    <a:lstStyle/>
                    <a:p>
                      <a:pPr algn="ctr">
                        <a:lnSpc>
                          <a:spcPts val="2000"/>
                        </a:lnSpc>
                      </a:pPr>
                      <a:r>
                        <a:rPr lang="zh-CN" sz="2000" kern="100" dirty="0">
                          <a:solidFill>
                            <a:schemeClr val="bg1"/>
                          </a:solidFill>
                          <a:effectLst/>
                          <a:latin typeface="DFKai-SB" panose="03000509000000000000" pitchFamily="65" charset="-120"/>
                          <a:ea typeface="DFKai-SB" panose="03000509000000000000" pitchFamily="65" charset="-120"/>
                        </a:rPr>
                        <a:t>國家</a:t>
                      </a:r>
                      <a:r>
                        <a:rPr lang="en-US" sz="2000" kern="100" dirty="0">
                          <a:solidFill>
                            <a:schemeClr val="bg1"/>
                          </a:solidFill>
                          <a:effectLst/>
                          <a:latin typeface="DFKai-SB" panose="03000509000000000000" pitchFamily="65" charset="-120"/>
                          <a:ea typeface="DFKai-SB" panose="03000509000000000000" pitchFamily="65" charset="-120"/>
                        </a:rPr>
                        <a:t>/</a:t>
                      </a:r>
                      <a:r>
                        <a:rPr lang="zh-CN" sz="2000" kern="100" dirty="0">
                          <a:solidFill>
                            <a:schemeClr val="bg1"/>
                          </a:solidFill>
                          <a:effectLst/>
                          <a:latin typeface="DFKai-SB" panose="03000509000000000000" pitchFamily="65" charset="-120"/>
                          <a:ea typeface="DFKai-SB" panose="03000509000000000000" pitchFamily="65" charset="-120"/>
                        </a:rPr>
                        <a:t>地區</a:t>
                      </a:r>
                      <a:endParaRPr lang="zh-CN" sz="2000" kern="100" dirty="0">
                        <a:solidFill>
                          <a:schemeClr val="bg1"/>
                        </a:solidFill>
                        <a:effectLst/>
                        <a:latin typeface="DFKai-SB" panose="03000509000000000000" pitchFamily="65" charset="-120"/>
                        <a:ea typeface="DFKai-SB" panose="03000509000000000000" pitchFamily="65" charset="-120"/>
                        <a:cs typeface="Times New Roman" panose="02020603050405020304" pitchFamily="18" charset="0"/>
                      </a:endParaRPr>
                    </a:p>
                  </a:txBody>
                  <a:tcPr marL="68580" marR="68580" marT="0" marB="0" anchor="ctr">
                    <a:lnL w="19050" cap="flat" cmpd="sng" algn="ctr">
                      <a:solidFill>
                        <a:schemeClr val="bg1">
                          <a:lumMod val="5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bg1">
                          <a:lumMod val="50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ctr">
                        <a:lnSpc>
                          <a:spcPts val="2000"/>
                        </a:lnSpc>
                      </a:pPr>
                      <a:r>
                        <a:rPr lang="zh-CN" altLang="en-US" sz="1800" kern="100" dirty="0">
                          <a:solidFill>
                            <a:schemeClr val="bg1"/>
                          </a:solidFill>
                          <a:effectLst/>
                          <a:latin typeface="DFKai-SB" panose="03000509000000000000" pitchFamily="65" charset="-120"/>
                          <a:ea typeface="DFKai-SB" panose="03000509000000000000" pitchFamily="65" charset="-120"/>
                        </a:rPr>
                        <a:t>人均財富</a:t>
                      </a:r>
                      <a:endParaRPr lang="en-US" altLang="zh-CN" sz="1800" kern="100" dirty="0">
                        <a:solidFill>
                          <a:schemeClr val="bg1"/>
                        </a:solidFill>
                        <a:effectLst/>
                        <a:latin typeface="DFKai-SB" panose="03000509000000000000" pitchFamily="65" charset="-120"/>
                        <a:ea typeface="DFKai-SB" panose="03000509000000000000" pitchFamily="65" charset="-120"/>
                      </a:endParaRPr>
                    </a:p>
                    <a:p>
                      <a:pPr algn="ctr">
                        <a:lnSpc>
                          <a:spcPts val="2000"/>
                        </a:lnSpc>
                      </a:pPr>
                      <a:r>
                        <a:rPr lang="zh-CN" altLang="en-US" sz="1600" kern="100" dirty="0">
                          <a:solidFill>
                            <a:schemeClr val="bg1"/>
                          </a:solidFill>
                          <a:effectLst/>
                          <a:latin typeface="DFKai-SB" panose="03000509000000000000" pitchFamily="65" charset="-120"/>
                          <a:ea typeface="DFKai-SB" panose="03000509000000000000" pitchFamily="65" charset="-120"/>
                        </a:rPr>
                        <a:t>（平均數</a:t>
                      </a:r>
                      <a:r>
                        <a:rPr lang="en-US" altLang="zh-CN" sz="1600" kern="100" dirty="0">
                          <a:solidFill>
                            <a:schemeClr val="bg1"/>
                          </a:solidFill>
                          <a:effectLst/>
                          <a:latin typeface="DFKai-SB" panose="03000509000000000000" pitchFamily="65" charset="-120"/>
                          <a:ea typeface="DFKai-SB" panose="03000509000000000000" pitchFamily="65" charset="-120"/>
                        </a:rPr>
                        <a:t>·</a:t>
                      </a:r>
                      <a:r>
                        <a:rPr lang="zh-CN" altLang="en-US" sz="1600" kern="100" dirty="0">
                          <a:solidFill>
                            <a:schemeClr val="bg1"/>
                          </a:solidFill>
                          <a:effectLst/>
                          <a:latin typeface="DFKai-SB" panose="03000509000000000000" pitchFamily="65" charset="-120"/>
                          <a:ea typeface="DFKai-SB" panose="03000509000000000000" pitchFamily="65" charset="-120"/>
                        </a:rPr>
                        <a:t>美元）</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bg1">
                          <a:lumMod val="50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ctr">
                        <a:lnSpc>
                          <a:spcPts val="2000"/>
                        </a:lnSpc>
                      </a:pPr>
                      <a:r>
                        <a:rPr lang="zh-CN" altLang="en-US" sz="1800" kern="100" dirty="0">
                          <a:solidFill>
                            <a:schemeClr val="bg1"/>
                          </a:solidFill>
                          <a:effectLst/>
                          <a:latin typeface="DFKai-SB" panose="03000509000000000000" pitchFamily="65" charset="-120"/>
                          <a:ea typeface="DFKai-SB" panose="03000509000000000000" pitchFamily="65" charset="-120"/>
                        </a:rPr>
                        <a:t>人均財富</a:t>
                      </a:r>
                      <a:endParaRPr lang="en-US" altLang="zh-CN" sz="1800" kern="100" dirty="0">
                        <a:solidFill>
                          <a:schemeClr val="bg1"/>
                        </a:solidFill>
                        <a:effectLst/>
                        <a:latin typeface="DFKai-SB" panose="03000509000000000000" pitchFamily="65" charset="-120"/>
                        <a:ea typeface="DFKai-SB" panose="03000509000000000000" pitchFamily="65" charset="-120"/>
                      </a:endParaRPr>
                    </a:p>
                    <a:p>
                      <a:pPr algn="ctr">
                        <a:lnSpc>
                          <a:spcPts val="2000"/>
                        </a:lnSpc>
                      </a:pPr>
                      <a:r>
                        <a:rPr lang="zh-CN" altLang="en-US" sz="1600" kern="100" dirty="0">
                          <a:solidFill>
                            <a:schemeClr val="bg1"/>
                          </a:solidFill>
                          <a:effectLst/>
                          <a:latin typeface="DFKai-SB" panose="03000509000000000000" pitchFamily="65" charset="-120"/>
                          <a:ea typeface="DFKai-SB" panose="03000509000000000000" pitchFamily="65" charset="-120"/>
                        </a:rPr>
                        <a:t>（中位數</a:t>
                      </a:r>
                      <a:r>
                        <a:rPr lang="en-US" altLang="zh-CN" sz="1600" kern="100" dirty="0">
                          <a:solidFill>
                            <a:schemeClr val="bg1"/>
                          </a:solidFill>
                          <a:effectLst/>
                          <a:latin typeface="DFKai-SB" panose="03000509000000000000" pitchFamily="65" charset="-120"/>
                          <a:ea typeface="DFKai-SB" panose="03000509000000000000" pitchFamily="65" charset="-120"/>
                        </a:rPr>
                        <a:t>·</a:t>
                      </a:r>
                      <a:r>
                        <a:rPr lang="zh-CN" altLang="en-US" sz="1600" kern="100" dirty="0">
                          <a:solidFill>
                            <a:schemeClr val="bg1"/>
                          </a:solidFill>
                          <a:effectLst/>
                          <a:latin typeface="DFKai-SB" panose="03000509000000000000" pitchFamily="65" charset="-120"/>
                          <a:ea typeface="DFKai-SB" panose="03000509000000000000" pitchFamily="65" charset="-120"/>
                        </a:rPr>
                        <a:t>美元）</a:t>
                      </a:r>
                      <a:endParaRPr lang="zh-CN" sz="1600" kern="100" dirty="0">
                        <a:solidFill>
                          <a:schemeClr val="bg1"/>
                        </a:solidFill>
                        <a:effectLst/>
                        <a:latin typeface="DFKai-SB" panose="03000509000000000000" pitchFamily="65" charset="-120"/>
                        <a:ea typeface="DFKai-SB" panose="03000509000000000000" pitchFamily="65"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bg1">
                          <a:lumMod val="50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ctr">
                        <a:lnSpc>
                          <a:spcPts val="2000"/>
                        </a:lnSpc>
                      </a:pPr>
                      <a:r>
                        <a:rPr lang="zh-CN" sz="2000" kern="100" dirty="0">
                          <a:solidFill>
                            <a:schemeClr val="bg1"/>
                          </a:solidFill>
                          <a:effectLst/>
                          <a:latin typeface="DFKai-SB" panose="03000509000000000000" pitchFamily="65" charset="-120"/>
                          <a:ea typeface="DFKai-SB" panose="03000509000000000000" pitchFamily="65" charset="-120"/>
                        </a:rPr>
                        <a:t>國家</a:t>
                      </a:r>
                      <a:r>
                        <a:rPr lang="en-US" sz="2000" kern="100" dirty="0">
                          <a:solidFill>
                            <a:schemeClr val="bg1"/>
                          </a:solidFill>
                          <a:effectLst/>
                          <a:latin typeface="DFKai-SB" panose="03000509000000000000" pitchFamily="65" charset="-120"/>
                          <a:ea typeface="DFKai-SB" panose="03000509000000000000" pitchFamily="65" charset="-120"/>
                        </a:rPr>
                        <a:t>/</a:t>
                      </a:r>
                      <a:r>
                        <a:rPr lang="zh-CN" sz="2000" kern="100" dirty="0">
                          <a:solidFill>
                            <a:schemeClr val="bg1"/>
                          </a:solidFill>
                          <a:effectLst/>
                          <a:latin typeface="DFKai-SB" panose="03000509000000000000" pitchFamily="65" charset="-120"/>
                          <a:ea typeface="DFKai-SB" panose="03000509000000000000" pitchFamily="65" charset="-120"/>
                        </a:rPr>
                        <a:t>地區</a:t>
                      </a:r>
                      <a:endParaRPr lang="zh-CN" sz="2000" kern="100" dirty="0">
                        <a:solidFill>
                          <a:schemeClr val="bg1"/>
                        </a:solidFill>
                        <a:effectLst/>
                        <a:latin typeface="DFKai-SB" panose="03000509000000000000" pitchFamily="65" charset="-120"/>
                        <a:ea typeface="DFKai-SB" panose="03000509000000000000" pitchFamily="65"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bg1">
                          <a:lumMod val="50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ctr">
                        <a:lnSpc>
                          <a:spcPts val="2000"/>
                        </a:lnSpc>
                      </a:pPr>
                      <a:r>
                        <a:rPr lang="zh-CN" altLang="en-US" sz="1800" kern="100" dirty="0">
                          <a:solidFill>
                            <a:schemeClr val="bg1"/>
                          </a:solidFill>
                          <a:effectLst/>
                          <a:latin typeface="DFKai-SB" panose="03000509000000000000" pitchFamily="65" charset="-120"/>
                          <a:ea typeface="DFKai-SB" panose="03000509000000000000" pitchFamily="65" charset="-120"/>
                        </a:rPr>
                        <a:t>人均財富</a:t>
                      </a:r>
                      <a:endParaRPr lang="en-US" altLang="zh-CN" sz="1800" kern="100" dirty="0">
                        <a:solidFill>
                          <a:schemeClr val="bg1"/>
                        </a:solidFill>
                        <a:effectLst/>
                        <a:latin typeface="DFKai-SB" panose="03000509000000000000" pitchFamily="65" charset="-120"/>
                        <a:ea typeface="DFKai-SB" panose="03000509000000000000" pitchFamily="65" charset="-120"/>
                      </a:endParaRPr>
                    </a:p>
                    <a:p>
                      <a:pPr algn="ctr">
                        <a:lnSpc>
                          <a:spcPts val="2000"/>
                        </a:lnSpc>
                      </a:pPr>
                      <a:r>
                        <a:rPr lang="zh-CN" altLang="en-US" sz="1600" kern="100" dirty="0">
                          <a:solidFill>
                            <a:schemeClr val="bg1"/>
                          </a:solidFill>
                          <a:effectLst/>
                          <a:latin typeface="DFKai-SB" panose="03000509000000000000" pitchFamily="65" charset="-120"/>
                          <a:ea typeface="DFKai-SB" panose="03000509000000000000" pitchFamily="65" charset="-120"/>
                        </a:rPr>
                        <a:t>（平均數</a:t>
                      </a:r>
                      <a:r>
                        <a:rPr lang="en-US" altLang="zh-CN" sz="1600" kern="100" dirty="0">
                          <a:solidFill>
                            <a:schemeClr val="bg1"/>
                          </a:solidFill>
                          <a:effectLst/>
                          <a:latin typeface="DFKai-SB" panose="03000509000000000000" pitchFamily="65" charset="-120"/>
                          <a:ea typeface="DFKai-SB" panose="03000509000000000000" pitchFamily="65" charset="-120"/>
                        </a:rPr>
                        <a:t>·</a:t>
                      </a:r>
                      <a:r>
                        <a:rPr lang="zh-CN" altLang="en-US" sz="1600" kern="100" dirty="0">
                          <a:solidFill>
                            <a:schemeClr val="bg1"/>
                          </a:solidFill>
                          <a:effectLst/>
                          <a:latin typeface="DFKai-SB" panose="03000509000000000000" pitchFamily="65" charset="-120"/>
                          <a:ea typeface="DFKai-SB" panose="03000509000000000000" pitchFamily="65" charset="-120"/>
                        </a:rPr>
                        <a:t>美元）</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bg1">
                          <a:lumMod val="50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ctr">
                        <a:lnSpc>
                          <a:spcPts val="2000"/>
                        </a:lnSpc>
                      </a:pPr>
                      <a:r>
                        <a:rPr lang="zh-CN" altLang="en-US" sz="1800" kern="100" dirty="0">
                          <a:solidFill>
                            <a:schemeClr val="bg1"/>
                          </a:solidFill>
                          <a:effectLst/>
                          <a:latin typeface="DFKai-SB" panose="03000509000000000000" pitchFamily="65" charset="-120"/>
                          <a:ea typeface="DFKai-SB" panose="03000509000000000000" pitchFamily="65" charset="-120"/>
                        </a:rPr>
                        <a:t>人均財富</a:t>
                      </a:r>
                      <a:endParaRPr lang="en-US" altLang="zh-CN" sz="1800" kern="100" dirty="0">
                        <a:solidFill>
                          <a:schemeClr val="bg1"/>
                        </a:solidFill>
                        <a:effectLst/>
                        <a:latin typeface="DFKai-SB" panose="03000509000000000000" pitchFamily="65" charset="-120"/>
                        <a:ea typeface="DFKai-SB" panose="03000509000000000000" pitchFamily="65" charset="-120"/>
                      </a:endParaRPr>
                    </a:p>
                    <a:p>
                      <a:pPr algn="ctr">
                        <a:lnSpc>
                          <a:spcPts val="2000"/>
                        </a:lnSpc>
                      </a:pPr>
                      <a:r>
                        <a:rPr lang="zh-CN" altLang="en-US" sz="1600" kern="100" dirty="0">
                          <a:solidFill>
                            <a:schemeClr val="bg1"/>
                          </a:solidFill>
                          <a:effectLst/>
                          <a:latin typeface="DFKai-SB" panose="03000509000000000000" pitchFamily="65" charset="-120"/>
                          <a:ea typeface="DFKai-SB" panose="03000509000000000000" pitchFamily="65" charset="-120"/>
                        </a:rPr>
                        <a:t>（中位數</a:t>
                      </a:r>
                      <a:r>
                        <a:rPr lang="en-US" altLang="zh-CN" sz="1600" kern="100" dirty="0">
                          <a:solidFill>
                            <a:schemeClr val="bg1"/>
                          </a:solidFill>
                          <a:effectLst/>
                          <a:latin typeface="DFKai-SB" panose="03000509000000000000" pitchFamily="65" charset="-120"/>
                          <a:ea typeface="DFKai-SB" panose="03000509000000000000" pitchFamily="65" charset="-120"/>
                        </a:rPr>
                        <a:t>·</a:t>
                      </a:r>
                      <a:r>
                        <a:rPr lang="zh-CN" altLang="en-US" sz="1600" kern="100" dirty="0">
                          <a:solidFill>
                            <a:schemeClr val="bg1"/>
                          </a:solidFill>
                          <a:effectLst/>
                          <a:latin typeface="DFKai-SB" panose="03000509000000000000" pitchFamily="65" charset="-120"/>
                          <a:ea typeface="DFKai-SB" panose="03000509000000000000" pitchFamily="65" charset="-120"/>
                        </a:rPr>
                        <a:t>美元）</a:t>
                      </a:r>
                      <a:endParaRPr lang="zh-CN" sz="1600" kern="100" dirty="0">
                        <a:solidFill>
                          <a:schemeClr val="bg1"/>
                        </a:solidFill>
                        <a:effectLst/>
                        <a:latin typeface="DFKai-SB" panose="03000509000000000000" pitchFamily="65" charset="-120"/>
                        <a:ea typeface="DFKai-SB" panose="03000509000000000000" pitchFamily="65"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9050" cap="flat" cmpd="sng" algn="ctr">
                      <a:solidFill>
                        <a:schemeClr val="bg1">
                          <a:lumMod val="50000"/>
                        </a:schemeClr>
                      </a:solidFill>
                      <a:prstDash val="solid"/>
                      <a:round/>
                      <a:headEnd type="none" w="med" len="med"/>
                      <a:tailEnd type="none" w="med" len="med"/>
                    </a:lnR>
                    <a:lnT w="19050" cap="flat" cmpd="sng" algn="ctr">
                      <a:solidFill>
                        <a:schemeClr val="bg1">
                          <a:lumMod val="50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extLst>
                  <a:ext uri="{0D108BD9-81ED-4DB2-BD59-A6C34878D82A}">
                    <a16:rowId xmlns:a16="http://schemas.microsoft.com/office/drawing/2014/main" val="10000"/>
                  </a:ext>
                </a:extLst>
              </a:tr>
              <a:tr h="356168">
                <a:tc>
                  <a:txBody>
                    <a:bodyPr/>
                    <a:lstStyle/>
                    <a:p>
                      <a:pPr algn="ctr">
                        <a:lnSpc>
                          <a:spcPts val="2000"/>
                        </a:lnSpc>
                      </a:pPr>
                      <a:r>
                        <a:rPr lang="zh-CN" altLang="en-US" sz="1600" kern="100" dirty="0">
                          <a:effectLst/>
                          <a:latin typeface="DFKai-SB" panose="03000509000000000000" pitchFamily="65" charset="-120"/>
                          <a:ea typeface="DFKai-SB" panose="03000509000000000000" pitchFamily="65" charset="-120"/>
                        </a:rPr>
                        <a:t>北美洲</a:t>
                      </a:r>
                      <a:endParaRPr lang="zh-CN" sz="1600" kern="100" dirty="0">
                        <a:effectLst/>
                        <a:latin typeface="DFKai-SB" panose="03000509000000000000" pitchFamily="65" charset="-120"/>
                        <a:ea typeface="DFKai-SB" panose="03000509000000000000" pitchFamily="65" charset="-120"/>
                        <a:cs typeface="Times New Roman" panose="02020603050405020304" pitchFamily="18" charset="0"/>
                      </a:endParaRPr>
                    </a:p>
                  </a:txBody>
                  <a:tcPr marL="68580" marR="68580" marT="0" marB="0" anchor="ctr">
                    <a:lnL w="19050" cap="flat" cmpd="sng" algn="ctr">
                      <a:solidFill>
                        <a:schemeClr val="bg1">
                          <a:lumMod val="5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ts val="2000"/>
                        </a:lnSpc>
                      </a:pPr>
                      <a:r>
                        <a:rPr lang="en-US" altLang="zh-CN" sz="1600" kern="100" dirty="0" smtClean="0">
                          <a:solidFill>
                            <a:schemeClr val="tx1"/>
                          </a:solidFill>
                          <a:effectLst/>
                          <a:latin typeface="Times New Roman" panose="02020603050405020304" pitchFamily="18" charset="0"/>
                          <a:ea typeface="DFKai-SB" panose="03000509000000000000" pitchFamily="65" charset="-120"/>
                          <a:cs typeface="Times New Roman" panose="02020603050405020304" pitchFamily="18" charset="0"/>
                        </a:rPr>
                        <a:t>560,846</a:t>
                      </a:r>
                      <a:endParaRPr lang="zh-CN" sz="1600" kern="100" dirty="0">
                        <a:solidFill>
                          <a:schemeClr val="tx1"/>
                        </a:solidFill>
                        <a:effectLst/>
                        <a:latin typeface="Times New Roman" panose="02020603050405020304" pitchFamily="18" charset="0"/>
                        <a:ea typeface="DFKai-SB" panose="03000509000000000000" pitchFamily="65"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ts val="2000"/>
                        </a:lnSpc>
                      </a:pPr>
                      <a:r>
                        <a:rPr lang="en-US" altLang="zh-CN" sz="1600" kern="100" dirty="0" smtClean="0">
                          <a:solidFill>
                            <a:schemeClr val="tx1"/>
                          </a:solidFill>
                          <a:effectLst/>
                          <a:latin typeface="Times New Roman" panose="02020603050405020304" pitchFamily="18" charset="0"/>
                          <a:ea typeface="DFKai-SB" panose="03000509000000000000" pitchFamily="65" charset="-120"/>
                          <a:cs typeface="Times New Roman" panose="02020603050405020304" pitchFamily="18" charset="0"/>
                        </a:rPr>
                        <a:t>95,255</a:t>
                      </a:r>
                      <a:endParaRPr lang="zh-CN" sz="1600" kern="100" dirty="0">
                        <a:solidFill>
                          <a:schemeClr val="tx1"/>
                        </a:solidFill>
                        <a:effectLst/>
                        <a:latin typeface="Times New Roman" panose="02020603050405020304" pitchFamily="18" charset="0"/>
                        <a:ea typeface="DFKai-SB" panose="03000509000000000000" pitchFamily="65"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ts val="2000"/>
                        </a:lnSpc>
                      </a:pPr>
                      <a:r>
                        <a:rPr lang="zh-CN" altLang="en-US" sz="1600" kern="100" dirty="0">
                          <a:solidFill>
                            <a:schemeClr val="tx1"/>
                          </a:solidFill>
                          <a:effectLst/>
                          <a:latin typeface="Times New Roman" panose="02020603050405020304" pitchFamily="18" charset="0"/>
                          <a:ea typeface="DFKai-SB" panose="03000509000000000000" pitchFamily="65" charset="-120"/>
                          <a:cs typeface="Times New Roman" panose="02020603050405020304" pitchFamily="18" charset="0"/>
                        </a:rPr>
                        <a:t>亞太地區</a:t>
                      </a:r>
                      <a:endParaRPr lang="zh-CN" sz="1600" kern="100" dirty="0">
                        <a:solidFill>
                          <a:schemeClr val="tx1"/>
                        </a:solidFill>
                        <a:effectLst/>
                        <a:latin typeface="Times New Roman" panose="02020603050405020304" pitchFamily="18" charset="0"/>
                        <a:ea typeface="DFKai-SB" panose="03000509000000000000" pitchFamily="65"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ts val="2000"/>
                        </a:lnSpc>
                      </a:pPr>
                      <a:r>
                        <a:rPr lang="en-US" altLang="zh-CN" sz="1600" kern="100" dirty="0" smtClean="0">
                          <a:solidFill>
                            <a:schemeClr val="tx1"/>
                          </a:solidFill>
                          <a:effectLst/>
                          <a:latin typeface="Times New Roman" panose="02020603050405020304" pitchFamily="18" charset="0"/>
                          <a:ea typeface="DFKai-SB" panose="03000509000000000000" pitchFamily="65" charset="-120"/>
                          <a:cs typeface="Times New Roman" panose="02020603050405020304" pitchFamily="18" charset="0"/>
                        </a:rPr>
                        <a:t>64,700</a:t>
                      </a:r>
                      <a:endParaRPr lang="zh-CN" sz="1600" kern="100" dirty="0">
                        <a:solidFill>
                          <a:schemeClr val="tx1"/>
                        </a:solidFill>
                        <a:effectLst/>
                        <a:latin typeface="Times New Roman" panose="02020603050405020304" pitchFamily="18" charset="0"/>
                        <a:ea typeface="DFKai-SB" panose="03000509000000000000" pitchFamily="65"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ts val="2000"/>
                        </a:lnSpc>
                      </a:pPr>
                      <a:r>
                        <a:rPr lang="en-US" altLang="zh-CN" sz="1600" kern="100" dirty="0" smtClean="0">
                          <a:solidFill>
                            <a:schemeClr val="tx1"/>
                          </a:solidFill>
                          <a:effectLst/>
                          <a:latin typeface="Times New Roman" panose="02020603050405020304" pitchFamily="18" charset="0"/>
                          <a:ea typeface="DFKai-SB" panose="03000509000000000000" pitchFamily="65" charset="-120"/>
                          <a:cs typeface="Times New Roman" panose="02020603050405020304" pitchFamily="18" charset="0"/>
                        </a:rPr>
                        <a:t>5,218</a:t>
                      </a:r>
                      <a:endParaRPr lang="zh-CN" sz="1600" kern="100" dirty="0">
                        <a:solidFill>
                          <a:schemeClr val="tx1"/>
                        </a:solidFill>
                        <a:effectLst/>
                        <a:latin typeface="Times New Roman" panose="02020603050405020304" pitchFamily="18" charset="0"/>
                        <a:ea typeface="DFKai-SB" panose="03000509000000000000" pitchFamily="65"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9050" cap="flat" cmpd="sng" algn="ctr">
                      <a:solidFill>
                        <a:schemeClr val="bg1">
                          <a:lumMod val="50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356168">
                <a:tc>
                  <a:txBody>
                    <a:bodyPr/>
                    <a:lstStyle/>
                    <a:p>
                      <a:pPr algn="ctr">
                        <a:lnSpc>
                          <a:spcPts val="2000"/>
                        </a:lnSpc>
                      </a:pPr>
                      <a:r>
                        <a:rPr lang="zh-CN" altLang="en-US" sz="1600" kern="100" dirty="0">
                          <a:effectLst/>
                          <a:latin typeface="DFKai-SB" panose="03000509000000000000" pitchFamily="65" charset="-120"/>
                          <a:ea typeface="DFKai-SB" panose="03000509000000000000" pitchFamily="65" charset="-120"/>
                        </a:rPr>
                        <a:t>歐洲</a:t>
                      </a:r>
                      <a:endParaRPr lang="zh-CN" sz="1600" kern="100" dirty="0">
                        <a:effectLst/>
                        <a:latin typeface="DFKai-SB" panose="03000509000000000000" pitchFamily="65" charset="-120"/>
                        <a:ea typeface="DFKai-SB" panose="03000509000000000000" pitchFamily="65" charset="-120"/>
                        <a:cs typeface="Times New Roman" panose="02020603050405020304" pitchFamily="18" charset="0"/>
                      </a:endParaRPr>
                    </a:p>
                  </a:txBody>
                  <a:tcPr marL="68580" marR="68580" marT="0" marB="0" anchor="ctr">
                    <a:lnL w="19050" cap="flat" cmpd="sng" algn="ctr">
                      <a:solidFill>
                        <a:schemeClr val="bg1">
                          <a:lumMod val="5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ts val="2000"/>
                        </a:lnSpc>
                      </a:pPr>
                      <a:r>
                        <a:rPr lang="en-US" altLang="zh-CN" sz="1600" kern="100" dirty="0" smtClean="0">
                          <a:solidFill>
                            <a:schemeClr val="tx1"/>
                          </a:solidFill>
                          <a:effectLst/>
                          <a:latin typeface="Times New Roman" panose="02020603050405020304" pitchFamily="18" charset="0"/>
                          <a:ea typeface="DFKai-SB" panose="03000509000000000000" pitchFamily="65" charset="-120"/>
                          <a:cs typeface="Times New Roman" panose="02020603050405020304" pitchFamily="18" charset="0"/>
                        </a:rPr>
                        <a:t>180,275</a:t>
                      </a:r>
                      <a:endParaRPr lang="zh-CN" sz="1600" kern="100" dirty="0">
                        <a:solidFill>
                          <a:schemeClr val="tx1"/>
                        </a:solidFill>
                        <a:effectLst/>
                        <a:latin typeface="Times New Roman" panose="02020603050405020304" pitchFamily="18" charset="0"/>
                        <a:ea typeface="DFKai-SB" panose="03000509000000000000" pitchFamily="65"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ts val="2000"/>
                        </a:lnSpc>
                      </a:pPr>
                      <a:r>
                        <a:rPr lang="en-US" altLang="zh-CN" sz="1600" kern="100" dirty="0" smtClean="0">
                          <a:solidFill>
                            <a:schemeClr val="tx1"/>
                          </a:solidFill>
                          <a:effectLst/>
                          <a:latin typeface="Times New Roman" panose="02020603050405020304" pitchFamily="18" charset="0"/>
                          <a:ea typeface="DFKai-SB" panose="03000509000000000000" pitchFamily="65" charset="-120"/>
                          <a:cs typeface="Times New Roman" panose="02020603050405020304" pitchFamily="18" charset="0"/>
                        </a:rPr>
                        <a:t>26,385</a:t>
                      </a:r>
                      <a:endParaRPr lang="zh-CN" sz="1600" kern="100" dirty="0">
                        <a:solidFill>
                          <a:schemeClr val="tx1"/>
                        </a:solidFill>
                        <a:effectLst/>
                        <a:latin typeface="Times New Roman" panose="02020603050405020304" pitchFamily="18" charset="0"/>
                        <a:ea typeface="DFKai-SB" panose="03000509000000000000" pitchFamily="65"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ts val="2000"/>
                        </a:lnSpc>
                      </a:pPr>
                      <a:r>
                        <a:rPr lang="zh-CN" altLang="en-US" sz="1600" kern="100" dirty="0">
                          <a:solidFill>
                            <a:schemeClr val="tx1"/>
                          </a:solidFill>
                          <a:effectLst/>
                          <a:latin typeface="Times New Roman" panose="02020603050405020304" pitchFamily="18" charset="0"/>
                          <a:ea typeface="DFKai-SB" panose="03000509000000000000" pitchFamily="65" charset="-120"/>
                          <a:cs typeface="Times New Roman" panose="02020603050405020304" pitchFamily="18" charset="0"/>
                        </a:rPr>
                        <a:t>拉丁美洲</a:t>
                      </a:r>
                      <a:endParaRPr lang="zh-CN" sz="1600" kern="100" dirty="0">
                        <a:solidFill>
                          <a:schemeClr val="tx1"/>
                        </a:solidFill>
                        <a:effectLst/>
                        <a:latin typeface="Times New Roman" panose="02020603050405020304" pitchFamily="18" charset="0"/>
                        <a:ea typeface="DFKai-SB" panose="03000509000000000000" pitchFamily="65"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ts val="2000"/>
                        </a:lnSpc>
                      </a:pPr>
                      <a:r>
                        <a:rPr lang="en-US" altLang="zh-CN" sz="1600" kern="100" dirty="0" smtClean="0">
                          <a:solidFill>
                            <a:schemeClr val="tx1"/>
                          </a:solidFill>
                          <a:effectLst/>
                          <a:latin typeface="Times New Roman" panose="02020603050405020304" pitchFamily="18" charset="0"/>
                          <a:ea typeface="DFKai-SB" panose="03000509000000000000" pitchFamily="65" charset="-120"/>
                          <a:cs typeface="Times New Roman" panose="02020603050405020304" pitchFamily="18" charset="0"/>
                        </a:rPr>
                        <a:t>27,717</a:t>
                      </a:r>
                      <a:endParaRPr lang="zh-CN" sz="1600" kern="100" dirty="0">
                        <a:solidFill>
                          <a:schemeClr val="tx1"/>
                        </a:solidFill>
                        <a:effectLst/>
                        <a:latin typeface="Times New Roman" panose="02020603050405020304" pitchFamily="18" charset="0"/>
                        <a:ea typeface="DFKai-SB" panose="03000509000000000000" pitchFamily="65"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ts val="2000"/>
                        </a:lnSpc>
                      </a:pPr>
                      <a:r>
                        <a:rPr lang="en-US" altLang="zh-CN" sz="1600" kern="100" dirty="0" smtClean="0">
                          <a:solidFill>
                            <a:schemeClr val="tx1"/>
                          </a:solidFill>
                          <a:effectLst/>
                          <a:latin typeface="Times New Roman" panose="02020603050405020304" pitchFamily="18" charset="0"/>
                          <a:ea typeface="DFKai-SB" panose="03000509000000000000" pitchFamily="65" charset="-120"/>
                          <a:cs typeface="Times New Roman" panose="02020603050405020304" pitchFamily="18" charset="0"/>
                        </a:rPr>
                        <a:t>5,139</a:t>
                      </a:r>
                      <a:endParaRPr lang="zh-CN" sz="1600" kern="100" dirty="0">
                        <a:solidFill>
                          <a:schemeClr val="tx1"/>
                        </a:solidFill>
                        <a:effectLst/>
                        <a:latin typeface="Times New Roman" panose="02020603050405020304" pitchFamily="18" charset="0"/>
                        <a:ea typeface="DFKai-SB" panose="03000509000000000000" pitchFamily="65"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9050" cap="flat" cmpd="sng" algn="ctr">
                      <a:solidFill>
                        <a:schemeClr val="bg1">
                          <a:lumMod val="50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463184">
                <a:tc>
                  <a:txBody>
                    <a:bodyPr/>
                    <a:lstStyle/>
                    <a:p>
                      <a:pPr algn="ctr">
                        <a:lnSpc>
                          <a:spcPts val="2000"/>
                        </a:lnSpc>
                      </a:pPr>
                      <a:r>
                        <a:rPr lang="zh-CN" altLang="en-US" sz="1600" kern="100" dirty="0">
                          <a:effectLst/>
                          <a:latin typeface="DFKai-SB" panose="03000509000000000000" pitchFamily="65" charset="-120"/>
                          <a:ea typeface="DFKai-SB" panose="03000509000000000000" pitchFamily="65" charset="-120"/>
                        </a:rPr>
                        <a:t>世界</a:t>
                      </a:r>
                      <a:endParaRPr lang="zh-CN" sz="1600" kern="100" dirty="0">
                        <a:effectLst/>
                        <a:latin typeface="DFKai-SB" panose="03000509000000000000" pitchFamily="65" charset="-120"/>
                        <a:ea typeface="DFKai-SB" panose="03000509000000000000" pitchFamily="65" charset="-120"/>
                        <a:cs typeface="Times New Roman" panose="02020603050405020304" pitchFamily="18" charset="0"/>
                      </a:endParaRPr>
                    </a:p>
                  </a:txBody>
                  <a:tcPr marL="68580" marR="68580" marT="0" marB="0" anchor="ctr">
                    <a:lnL w="19050" cap="flat" cmpd="sng" algn="ctr">
                      <a:solidFill>
                        <a:schemeClr val="bg1">
                          <a:lumMod val="5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ts val="2000"/>
                        </a:lnSpc>
                      </a:pPr>
                      <a:r>
                        <a:rPr lang="en-US" altLang="zh-CN" sz="1600" kern="100" dirty="0" smtClean="0">
                          <a:solidFill>
                            <a:schemeClr val="tx1"/>
                          </a:solidFill>
                          <a:effectLst/>
                          <a:latin typeface="Times New Roman" panose="02020603050405020304" pitchFamily="18" charset="0"/>
                          <a:ea typeface="DFKai-SB" panose="03000509000000000000" pitchFamily="65" charset="-120"/>
                          <a:cs typeface="Times New Roman" panose="02020603050405020304" pitchFamily="18" charset="0"/>
                        </a:rPr>
                        <a:t>87,489</a:t>
                      </a:r>
                      <a:endParaRPr lang="zh-CN" sz="1600" kern="100" dirty="0">
                        <a:solidFill>
                          <a:schemeClr val="tx1"/>
                        </a:solidFill>
                        <a:effectLst/>
                        <a:latin typeface="Times New Roman" panose="02020603050405020304" pitchFamily="18" charset="0"/>
                        <a:ea typeface="DFKai-SB" panose="03000509000000000000" pitchFamily="65"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ts val="2000"/>
                        </a:lnSpc>
                      </a:pPr>
                      <a:r>
                        <a:rPr lang="en-US" altLang="zh-CN" sz="1600" kern="100" dirty="0" smtClean="0">
                          <a:solidFill>
                            <a:schemeClr val="tx1"/>
                          </a:solidFill>
                          <a:effectLst/>
                          <a:latin typeface="Times New Roman" panose="02020603050405020304" pitchFamily="18" charset="0"/>
                          <a:ea typeface="DFKai-SB" panose="03000509000000000000" pitchFamily="65" charset="-120"/>
                          <a:cs typeface="Times New Roman" panose="02020603050405020304" pitchFamily="18" charset="0"/>
                        </a:rPr>
                        <a:t>8,360</a:t>
                      </a:r>
                      <a:endParaRPr lang="zh-CN" sz="1600" kern="100" dirty="0">
                        <a:solidFill>
                          <a:schemeClr val="tx1"/>
                        </a:solidFill>
                        <a:effectLst/>
                        <a:latin typeface="Times New Roman" panose="02020603050405020304" pitchFamily="18" charset="0"/>
                        <a:ea typeface="DFKai-SB" panose="03000509000000000000" pitchFamily="65"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ts val="2000"/>
                        </a:lnSpc>
                      </a:pPr>
                      <a:r>
                        <a:rPr lang="zh-CN" altLang="en-US" sz="1600" kern="100" dirty="0">
                          <a:solidFill>
                            <a:schemeClr val="tx1"/>
                          </a:solidFill>
                          <a:effectLst/>
                          <a:latin typeface="Times New Roman" panose="02020603050405020304" pitchFamily="18" charset="0"/>
                          <a:ea typeface="DFKai-SB" panose="03000509000000000000" pitchFamily="65" charset="-120"/>
                          <a:cs typeface="Times New Roman" panose="02020603050405020304" pitchFamily="18" charset="0"/>
                        </a:rPr>
                        <a:t>印度</a:t>
                      </a:r>
                      <a:endParaRPr lang="zh-CN" sz="1600" kern="100" dirty="0">
                        <a:solidFill>
                          <a:schemeClr val="tx1"/>
                        </a:solidFill>
                        <a:effectLst/>
                        <a:latin typeface="Times New Roman" panose="02020603050405020304" pitchFamily="18" charset="0"/>
                        <a:ea typeface="DFKai-SB" panose="03000509000000000000" pitchFamily="65"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ts val="2000"/>
                        </a:lnSpc>
                      </a:pPr>
                      <a:r>
                        <a:rPr lang="en-US" altLang="zh-CN" sz="1600" kern="100" dirty="0" smtClean="0">
                          <a:solidFill>
                            <a:schemeClr val="tx1"/>
                          </a:solidFill>
                          <a:effectLst/>
                          <a:latin typeface="Times New Roman" panose="02020603050405020304" pitchFamily="18" charset="0"/>
                          <a:ea typeface="DFKai-SB" panose="03000509000000000000" pitchFamily="65" charset="-120"/>
                          <a:cs typeface="Times New Roman" panose="02020603050405020304" pitchFamily="18" charset="0"/>
                        </a:rPr>
                        <a:t>15,535</a:t>
                      </a:r>
                      <a:endParaRPr lang="zh-CN" sz="1600" kern="100" dirty="0">
                        <a:solidFill>
                          <a:schemeClr val="tx1"/>
                        </a:solidFill>
                        <a:effectLst/>
                        <a:latin typeface="Times New Roman" panose="02020603050405020304" pitchFamily="18" charset="0"/>
                        <a:ea typeface="DFKai-SB" panose="03000509000000000000" pitchFamily="65"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ts val="2000"/>
                        </a:lnSpc>
                      </a:pPr>
                      <a:r>
                        <a:rPr lang="en-US" altLang="zh-CN" sz="1600" kern="100" dirty="0" smtClean="0">
                          <a:solidFill>
                            <a:schemeClr val="tx1"/>
                          </a:solidFill>
                          <a:effectLst/>
                          <a:latin typeface="Times New Roman" panose="02020603050405020304" pitchFamily="18" charset="0"/>
                          <a:ea typeface="DFKai-SB" panose="03000509000000000000" pitchFamily="65" charset="-120"/>
                          <a:cs typeface="Times New Roman" panose="02020603050405020304" pitchFamily="18" charset="0"/>
                        </a:rPr>
                        <a:t>3,457</a:t>
                      </a:r>
                      <a:endParaRPr lang="zh-CN" sz="1600" kern="100" dirty="0">
                        <a:solidFill>
                          <a:schemeClr val="tx1"/>
                        </a:solidFill>
                        <a:effectLst/>
                        <a:latin typeface="Times New Roman" panose="02020603050405020304" pitchFamily="18" charset="0"/>
                        <a:ea typeface="DFKai-SB" panose="03000509000000000000" pitchFamily="65"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9050" cap="flat" cmpd="sng" algn="ctr">
                      <a:solidFill>
                        <a:schemeClr val="bg1">
                          <a:lumMod val="50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356168">
                <a:tc>
                  <a:txBody>
                    <a:bodyPr/>
                    <a:lstStyle/>
                    <a:p>
                      <a:pPr algn="ctr">
                        <a:lnSpc>
                          <a:spcPts val="2000"/>
                        </a:lnSpc>
                      </a:pPr>
                      <a:r>
                        <a:rPr lang="zh-CN" altLang="en-US" sz="1600" kern="100" dirty="0">
                          <a:effectLst/>
                          <a:latin typeface="DFKai-SB" panose="03000509000000000000" pitchFamily="65" charset="-120"/>
                          <a:ea typeface="DFKai-SB" panose="03000509000000000000" pitchFamily="65" charset="-120"/>
                        </a:rPr>
                        <a:t>中國</a:t>
                      </a:r>
                      <a:endParaRPr lang="zh-CN" sz="1600" kern="100" dirty="0">
                        <a:effectLst/>
                        <a:latin typeface="DFKai-SB" panose="03000509000000000000" pitchFamily="65" charset="-120"/>
                        <a:ea typeface="DFKai-SB" panose="03000509000000000000" pitchFamily="65" charset="-120"/>
                        <a:cs typeface="Times New Roman" panose="02020603050405020304" pitchFamily="18" charset="0"/>
                      </a:endParaRPr>
                    </a:p>
                  </a:txBody>
                  <a:tcPr marL="68580" marR="68580" marT="0" marB="0" anchor="ctr">
                    <a:lnL w="19050" cap="flat" cmpd="sng" algn="ctr">
                      <a:solidFill>
                        <a:schemeClr val="bg1">
                          <a:lumMod val="5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ts val="2000"/>
                        </a:lnSpc>
                      </a:pPr>
                      <a:r>
                        <a:rPr lang="en-US" altLang="zh-CN" sz="1600" kern="100" dirty="0" smtClean="0">
                          <a:solidFill>
                            <a:schemeClr val="tx1"/>
                          </a:solidFill>
                          <a:effectLst/>
                          <a:latin typeface="Times New Roman" panose="02020603050405020304" pitchFamily="18" charset="0"/>
                          <a:ea typeface="DFKai-SB" panose="03000509000000000000" pitchFamily="65" charset="-120"/>
                          <a:cs typeface="Times New Roman" panose="02020603050405020304" pitchFamily="18" charset="0"/>
                        </a:rPr>
                        <a:t>76,639</a:t>
                      </a:r>
                      <a:endParaRPr lang="zh-CN" sz="1600" kern="100" dirty="0">
                        <a:solidFill>
                          <a:schemeClr val="tx1"/>
                        </a:solidFill>
                        <a:effectLst/>
                        <a:latin typeface="Times New Roman" panose="02020603050405020304" pitchFamily="18" charset="0"/>
                        <a:ea typeface="DFKai-SB" panose="03000509000000000000" pitchFamily="65"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ts val="2000"/>
                        </a:lnSpc>
                      </a:pPr>
                      <a:r>
                        <a:rPr lang="en-US" altLang="zh-CN" sz="1600" kern="100" dirty="0" smtClean="0">
                          <a:solidFill>
                            <a:schemeClr val="tx1"/>
                          </a:solidFill>
                          <a:effectLst/>
                          <a:latin typeface="Times New Roman" panose="02020603050405020304" pitchFamily="18" charset="0"/>
                          <a:ea typeface="DFKai-SB" panose="03000509000000000000" pitchFamily="65" charset="-120"/>
                          <a:cs typeface="Times New Roman" panose="02020603050405020304" pitchFamily="18" charset="0"/>
                        </a:rPr>
                        <a:t>28,258</a:t>
                      </a:r>
                      <a:endParaRPr lang="zh-CN" sz="1600" kern="100" dirty="0">
                        <a:solidFill>
                          <a:schemeClr val="tx1"/>
                        </a:solidFill>
                        <a:effectLst/>
                        <a:latin typeface="Times New Roman" panose="02020603050405020304" pitchFamily="18" charset="0"/>
                        <a:ea typeface="DFKai-SB" panose="03000509000000000000" pitchFamily="65"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ts val="2000"/>
                        </a:lnSpc>
                      </a:pPr>
                      <a:r>
                        <a:rPr lang="zh-CN" altLang="en-US" sz="1600" kern="100" dirty="0">
                          <a:solidFill>
                            <a:schemeClr val="tx1"/>
                          </a:solidFill>
                          <a:effectLst/>
                          <a:latin typeface="Times New Roman" panose="02020603050405020304" pitchFamily="18" charset="0"/>
                          <a:ea typeface="DFKai-SB" panose="03000509000000000000" pitchFamily="65" charset="-120"/>
                          <a:cs typeface="Times New Roman" panose="02020603050405020304" pitchFamily="18" charset="0"/>
                        </a:rPr>
                        <a:t>非洲</a:t>
                      </a:r>
                      <a:endParaRPr lang="zh-CN" sz="1600" kern="100" dirty="0">
                        <a:solidFill>
                          <a:schemeClr val="tx1"/>
                        </a:solidFill>
                        <a:effectLst/>
                        <a:latin typeface="Times New Roman" panose="02020603050405020304" pitchFamily="18" charset="0"/>
                        <a:ea typeface="DFKai-SB" panose="03000509000000000000" pitchFamily="65"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ts val="2000"/>
                        </a:lnSpc>
                      </a:pPr>
                      <a:r>
                        <a:rPr lang="en-US" altLang="zh-CN" sz="1600" kern="100" dirty="0" smtClean="0">
                          <a:solidFill>
                            <a:schemeClr val="tx1"/>
                          </a:solidFill>
                          <a:effectLst/>
                          <a:latin typeface="Times New Roman" panose="02020603050405020304" pitchFamily="18" charset="0"/>
                          <a:ea typeface="DFKai-SB" panose="03000509000000000000" pitchFamily="65" charset="-120"/>
                          <a:cs typeface="Times New Roman" panose="02020603050405020304" pitchFamily="18" charset="0"/>
                        </a:rPr>
                        <a:t>8,419</a:t>
                      </a:r>
                      <a:endParaRPr lang="zh-CN" sz="1600" kern="100" dirty="0">
                        <a:solidFill>
                          <a:schemeClr val="tx1"/>
                        </a:solidFill>
                        <a:effectLst/>
                        <a:latin typeface="Times New Roman" panose="02020603050405020304" pitchFamily="18" charset="0"/>
                        <a:ea typeface="DFKai-SB" panose="03000509000000000000" pitchFamily="65"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ts val="2000"/>
                        </a:lnSpc>
                      </a:pPr>
                      <a:r>
                        <a:rPr lang="en-US" altLang="zh-CN" sz="1600" kern="100" dirty="0" smtClean="0">
                          <a:solidFill>
                            <a:schemeClr val="tx1"/>
                          </a:solidFill>
                          <a:effectLst/>
                          <a:latin typeface="Times New Roman" panose="02020603050405020304" pitchFamily="18" charset="0"/>
                          <a:ea typeface="DFKai-SB" panose="03000509000000000000" pitchFamily="65" charset="-120"/>
                          <a:cs typeface="Times New Roman" panose="02020603050405020304" pitchFamily="18" charset="0"/>
                        </a:rPr>
                        <a:t>1,111</a:t>
                      </a:r>
                      <a:endParaRPr lang="zh-CN" sz="1600" kern="100" dirty="0">
                        <a:solidFill>
                          <a:schemeClr val="tx1"/>
                        </a:solidFill>
                        <a:effectLst/>
                        <a:latin typeface="Times New Roman" panose="02020603050405020304" pitchFamily="18" charset="0"/>
                        <a:ea typeface="DFKai-SB" panose="03000509000000000000" pitchFamily="65" charset="-12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9050" cap="flat" cmpd="sng" algn="ctr">
                      <a:solidFill>
                        <a:schemeClr val="bg1">
                          <a:lumMod val="50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bl>
          </a:graphicData>
        </a:graphic>
      </p:graphicFrame>
      <p:sp>
        <p:nvSpPr>
          <p:cNvPr id="23" name="文本框 7"/>
          <p:cNvSpPr txBox="1"/>
          <p:nvPr/>
        </p:nvSpPr>
        <p:spPr>
          <a:xfrm>
            <a:off x="582451" y="6351312"/>
            <a:ext cx="10750833" cy="461665"/>
          </a:xfrm>
          <a:prstGeom prst="rect">
            <a:avLst/>
          </a:prstGeom>
          <a:noFill/>
        </p:spPr>
        <p:txBody>
          <a:bodyPr wrap="square">
            <a:spAutoFit/>
          </a:bodyPr>
          <a:lstStyle/>
          <a:p>
            <a:r>
              <a:rPr lang="zh-CN" altLang="en-US" sz="1200" dirty="0">
                <a:latin typeface="Times New Roman" panose="02020603050405020304" pitchFamily="18" charset="0"/>
                <a:ea typeface="標楷體" panose="03000509000000000000" pitchFamily="65" charset="-120"/>
                <a:cs typeface="Times New Roman" panose="02020603050405020304" pitchFamily="18" charset="0"/>
              </a:rPr>
              <a:t>資料來源：瑞士信貸（</a:t>
            </a:r>
            <a:r>
              <a:rPr lang="en-US" altLang="zh-CN" sz="1200" dirty="0">
                <a:latin typeface="Times New Roman" panose="02020603050405020304" pitchFamily="18" charset="0"/>
                <a:ea typeface="標楷體" panose="03000509000000000000" pitchFamily="65" charset="-120"/>
                <a:cs typeface="Times New Roman" panose="02020603050405020304" pitchFamily="18" charset="0"/>
              </a:rPr>
              <a:t>Credit Suisse</a:t>
            </a:r>
            <a:r>
              <a:rPr lang="zh-CN" altLang="en-US" sz="1200"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CN" sz="1200" dirty="0">
                <a:latin typeface="Times New Roman" panose="02020603050405020304" pitchFamily="18" charset="0"/>
                <a:ea typeface="標楷體" panose="03000509000000000000" pitchFamily="65" charset="-120"/>
                <a:cs typeface="Times New Roman" panose="02020603050405020304" pitchFamily="18" charset="0"/>
              </a:rPr>
              <a:t>- Global Wealth </a:t>
            </a:r>
            <a:r>
              <a:rPr lang="en-US" altLang="zh-CN" sz="1200" dirty="0" err="1">
                <a:latin typeface="Times New Roman" panose="02020603050405020304" pitchFamily="18" charset="0"/>
                <a:ea typeface="標楷體" panose="03000509000000000000" pitchFamily="65" charset="-120"/>
                <a:cs typeface="Times New Roman" panose="02020603050405020304" pitchFamily="18" charset="0"/>
              </a:rPr>
              <a:t>Databook</a:t>
            </a:r>
            <a:r>
              <a:rPr lang="en-US" altLang="zh-CN" sz="12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rPr>
              <a:t>2022 p.134 Table 4-1 (</a:t>
            </a:r>
            <a:r>
              <a:rPr lang="en-US" sz="1200" dirty="0">
                <a:latin typeface="Times New Roman" panose="02020603050405020304" pitchFamily="18" charset="0"/>
                <a:cs typeface="Times New Roman" panose="02020603050405020304" pitchFamily="18" charset="0"/>
              </a:rPr>
              <a:t>https://www.credit-suisse.com/media/assets/corporate/docs/about-us/research/publications/global-wealth-databook-2022.pdf</a:t>
            </a:r>
            <a:r>
              <a:rPr lang="en-US" altLang="zh-TW" sz="1200" dirty="0" smtClean="0">
                <a:latin typeface="Times New Roman" panose="02020603050405020304" pitchFamily="18" charset="0"/>
                <a:cs typeface="Times New Roman" panose="02020603050405020304" pitchFamily="18" charset="0"/>
              </a:rPr>
              <a:t>)</a:t>
            </a:r>
            <a:endParaRPr lang="en-US" sz="1200" dirty="0">
              <a:latin typeface="Times New Roman" panose="02020603050405020304" pitchFamily="18" charset="0"/>
              <a:cs typeface="Times New Roman" panose="02020603050405020304" pitchFamily="18" charset="0"/>
            </a:endParaRPr>
          </a:p>
        </p:txBody>
      </p:sp>
      <p:sp>
        <p:nvSpPr>
          <p:cNvPr id="24" name="文本框 11"/>
          <p:cNvSpPr txBox="1"/>
          <p:nvPr/>
        </p:nvSpPr>
        <p:spPr>
          <a:xfrm>
            <a:off x="2770091" y="3772712"/>
            <a:ext cx="5795390" cy="400110"/>
          </a:xfrm>
          <a:prstGeom prst="rect">
            <a:avLst/>
          </a:prstGeom>
          <a:noFill/>
        </p:spPr>
        <p:txBody>
          <a:bodyPr wrap="square">
            <a:spAutoFit/>
          </a:bodyPr>
          <a:lstStyle/>
          <a:p>
            <a:pPr algn="ctr"/>
            <a:r>
              <a:rPr lang="en-US" altLang="zh-CN" sz="2000" dirty="0">
                <a:latin typeface="DFKai-SB" panose="03000509000000000000" pitchFamily="65" charset="-120"/>
                <a:ea typeface="DFKai-SB" panose="03000509000000000000" pitchFamily="65" charset="-120"/>
              </a:rPr>
              <a:t> </a:t>
            </a:r>
            <a:r>
              <a:rPr lang="en-US" altLang="zh-TW" sz="2000" dirty="0" smtClean="0">
                <a:latin typeface="Times New Roman" panose="02020603050405020304" pitchFamily="18" charset="0"/>
                <a:ea typeface="DFKai-SB" panose="03000509000000000000" pitchFamily="65" charset="-120"/>
                <a:cs typeface="Times New Roman" panose="02020603050405020304" pitchFamily="18" charset="0"/>
              </a:rPr>
              <a:t>2021</a:t>
            </a:r>
            <a:r>
              <a:rPr lang="zh-CN" altLang="en-US" sz="2000" dirty="0" smtClean="0">
                <a:latin typeface="Times New Roman" panose="02020603050405020304" pitchFamily="18" charset="0"/>
                <a:ea typeface="DFKai-SB" panose="03000509000000000000" pitchFamily="65" charset="-120"/>
                <a:cs typeface="Times New Roman" panose="02020603050405020304" pitchFamily="18" charset="0"/>
              </a:rPr>
              <a:t>年</a:t>
            </a:r>
            <a:r>
              <a:rPr lang="zh-CN" altLang="en-US" sz="2000" dirty="0">
                <a:latin typeface="Times New Roman" panose="02020603050405020304" pitchFamily="18" charset="0"/>
                <a:ea typeface="DFKai-SB" panose="03000509000000000000" pitchFamily="65" charset="-120"/>
                <a:cs typeface="Times New Roman" panose="02020603050405020304" pitchFamily="18" charset="0"/>
              </a:rPr>
              <a:t>世界</a:t>
            </a:r>
            <a:r>
              <a:rPr lang="zh-CN" altLang="en-US" sz="2000" i="0" dirty="0">
                <a:effectLst/>
                <a:latin typeface="Times New Roman" panose="02020603050405020304" pitchFamily="18" charset="0"/>
                <a:ea typeface="DFKai-SB" panose="03000509000000000000" pitchFamily="65" charset="-120"/>
                <a:cs typeface="Times New Roman" panose="02020603050405020304" pitchFamily="18" charset="0"/>
              </a:rPr>
              <a:t>及部分區域和國家成年人人均財富</a:t>
            </a:r>
            <a:endParaRPr lang="zh-CN" altLang="en-US" sz="20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6" name="任意多边形: 形状 5"/>
          <p:cNvSpPr/>
          <p:nvPr/>
        </p:nvSpPr>
        <p:spPr>
          <a:xfrm>
            <a:off x="2699330" y="278518"/>
            <a:ext cx="6821704" cy="6180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90000"/>
              </a:lnSpc>
              <a:spcAft>
                <a:spcPct val="35000"/>
              </a:spcAft>
              <a:defRPr/>
            </a:pPr>
            <a:r>
              <a:rPr lang="zh-CN" altLang="en-US" sz="4000" b="1" dirty="0" smtClean="0">
                <a:solidFill>
                  <a:srgbClr val="FFFFFF"/>
                </a:solidFill>
                <a:latin typeface="DFKai-SB" panose="03000509000000000000" pitchFamily="65" charset="-120"/>
                <a:ea typeface="DFKai-SB" panose="03000509000000000000" pitchFamily="65" charset="-120"/>
              </a:rPr>
              <a:t>人類</a:t>
            </a:r>
            <a:r>
              <a:rPr lang="zh-CN" altLang="en-US" sz="4000" b="1" dirty="0">
                <a:solidFill>
                  <a:srgbClr val="FFFFFF"/>
                </a:solidFill>
                <a:latin typeface="DFKai-SB" panose="03000509000000000000" pitchFamily="65" charset="-120"/>
                <a:ea typeface="DFKai-SB" panose="03000509000000000000" pitchFamily="65" charset="-120"/>
              </a:rPr>
              <a:t>發展遇到</a:t>
            </a:r>
            <a:r>
              <a:rPr lang="zh-CN" altLang="en-US" sz="4000" b="1" dirty="0" smtClean="0">
                <a:solidFill>
                  <a:srgbClr val="FFFFFF"/>
                </a:solidFill>
                <a:latin typeface="DFKai-SB" panose="03000509000000000000" pitchFamily="65" charset="-120"/>
                <a:ea typeface="DFKai-SB" panose="03000509000000000000" pitchFamily="65" charset="-120"/>
              </a:rPr>
              <a:t>的</a:t>
            </a:r>
            <a:r>
              <a:rPr lang="zh-TW" altLang="en-US" sz="4000" b="1" dirty="0">
                <a:solidFill>
                  <a:srgbClr val="FFFFFF"/>
                </a:solidFill>
                <a:latin typeface="DFKai-SB" panose="03000509000000000000" pitchFamily="65" charset="-120"/>
                <a:ea typeface="DFKai-SB" panose="03000509000000000000" pitchFamily="65" charset="-120"/>
              </a:rPr>
              <a:t>機遇和挑戰</a:t>
            </a:r>
            <a:endParaRPr lang="zh-CN" altLang="en-US" sz="4000" b="1" dirty="0">
              <a:solidFill>
                <a:srgbClr val="FFFFFF"/>
              </a:solidFill>
              <a:latin typeface="DFKai-SB" panose="03000509000000000000" pitchFamily="65" charset="-120"/>
              <a:ea typeface="DFKai-SB" panose="03000509000000000000" pitchFamily="65" charset="-120"/>
            </a:endParaRPr>
          </a:p>
        </p:txBody>
      </p:sp>
      <p:sp>
        <p:nvSpPr>
          <p:cNvPr id="25" name="Freeform 7">
            <a:extLst>
              <a:ext uri="{FF2B5EF4-FFF2-40B4-BE49-F238E27FC236}">
                <a16:creationId xmlns:a16="http://schemas.microsoft.com/office/drawing/2014/main" id="{B80C78EB-1D25-45EA-BE6C-E0D380417B1D}"/>
              </a:ext>
            </a:extLst>
          </p:cNvPr>
          <p:cNvSpPr/>
          <p:nvPr/>
        </p:nvSpPr>
        <p:spPr bwMode="auto">
          <a:xfrm>
            <a:off x="4207680" y="1066342"/>
            <a:ext cx="447105" cy="322816"/>
          </a:xfrm>
          <a:custGeom>
            <a:avLst/>
            <a:gdLst>
              <a:gd name="T0" fmla="*/ 304 w 396"/>
              <a:gd name="T1" fmla="*/ 283 h 298"/>
              <a:gd name="T2" fmla="*/ 275 w 396"/>
              <a:gd name="T3" fmla="*/ 298 h 298"/>
              <a:gd name="T4" fmla="*/ 14 w 396"/>
              <a:gd name="T5" fmla="*/ 298 h 298"/>
              <a:gd name="T6" fmla="*/ 6 w 396"/>
              <a:gd name="T7" fmla="*/ 283 h 298"/>
              <a:gd name="T8" fmla="*/ 92 w 396"/>
              <a:gd name="T9" fmla="*/ 164 h 298"/>
              <a:gd name="T10" fmla="*/ 92 w 396"/>
              <a:gd name="T11" fmla="*/ 134 h 298"/>
              <a:gd name="T12" fmla="*/ 6 w 396"/>
              <a:gd name="T13" fmla="*/ 15 h 298"/>
              <a:gd name="T14" fmla="*/ 14 w 396"/>
              <a:gd name="T15" fmla="*/ 0 h 298"/>
              <a:gd name="T16" fmla="*/ 275 w 396"/>
              <a:gd name="T17" fmla="*/ 0 h 298"/>
              <a:gd name="T18" fmla="*/ 304 w 396"/>
              <a:gd name="T19" fmla="*/ 15 h 298"/>
              <a:gd name="T20" fmla="*/ 390 w 396"/>
              <a:gd name="T21" fmla="*/ 134 h 298"/>
              <a:gd name="T22" fmla="*/ 390 w 396"/>
              <a:gd name="T23" fmla="*/ 164 h 298"/>
              <a:gd name="T24" fmla="*/ 304 w 396"/>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6" h="298">
                <a:moveTo>
                  <a:pt x="304" y="283"/>
                </a:moveTo>
                <a:cubicBezTo>
                  <a:pt x="298" y="291"/>
                  <a:pt x="285" y="298"/>
                  <a:pt x="275" y="298"/>
                </a:cubicBezTo>
                <a:cubicBezTo>
                  <a:pt x="14" y="298"/>
                  <a:pt x="14" y="298"/>
                  <a:pt x="14" y="298"/>
                </a:cubicBezTo>
                <a:cubicBezTo>
                  <a:pt x="4" y="298"/>
                  <a:pt x="0" y="291"/>
                  <a:pt x="6" y="283"/>
                </a:cubicBezTo>
                <a:cubicBezTo>
                  <a:pt x="92" y="164"/>
                  <a:pt x="92" y="164"/>
                  <a:pt x="92" y="164"/>
                </a:cubicBezTo>
                <a:cubicBezTo>
                  <a:pt x="98" y="156"/>
                  <a:pt x="98" y="142"/>
                  <a:pt x="92" y="134"/>
                </a:cubicBezTo>
                <a:cubicBezTo>
                  <a:pt x="6" y="15"/>
                  <a:pt x="6" y="15"/>
                  <a:pt x="6" y="15"/>
                </a:cubicBezTo>
                <a:cubicBezTo>
                  <a:pt x="0" y="7"/>
                  <a:pt x="4" y="0"/>
                  <a:pt x="14" y="0"/>
                </a:cubicBezTo>
                <a:cubicBezTo>
                  <a:pt x="275" y="0"/>
                  <a:pt x="275" y="0"/>
                  <a:pt x="275" y="0"/>
                </a:cubicBezTo>
                <a:cubicBezTo>
                  <a:pt x="285" y="0"/>
                  <a:pt x="298" y="7"/>
                  <a:pt x="304" y="15"/>
                </a:cubicBezTo>
                <a:cubicBezTo>
                  <a:pt x="390" y="134"/>
                  <a:pt x="390" y="134"/>
                  <a:pt x="390" y="134"/>
                </a:cubicBezTo>
                <a:cubicBezTo>
                  <a:pt x="396" y="142"/>
                  <a:pt x="396" y="156"/>
                  <a:pt x="390" y="164"/>
                </a:cubicBezTo>
                <a:lnTo>
                  <a:pt x="304" y="283"/>
                </a:lnTo>
                <a:close/>
              </a:path>
            </a:pathLst>
          </a:custGeom>
          <a:solidFill>
            <a:srgbClr val="92D050"/>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Tree>
    <p:extLst>
      <p:ext uri="{BB962C8B-B14F-4D97-AF65-F5344CB8AC3E}">
        <p14:creationId xmlns:p14="http://schemas.microsoft.com/office/powerpoint/2010/main" val="249276083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206180" y="1541301"/>
            <a:ext cx="7768443" cy="2308324"/>
          </a:xfrm>
          <a:prstGeom prst="rect">
            <a:avLst/>
          </a:prstGeom>
          <a:solidFill>
            <a:schemeClr val="accent1">
              <a:lumMod val="20000"/>
              <a:lumOff val="80000"/>
            </a:schemeClr>
          </a:solidFill>
          <a:ln w="38100">
            <a:solidFill>
              <a:srgbClr val="FF0000"/>
            </a:solidFill>
          </a:ln>
        </p:spPr>
        <p:txBody>
          <a:bodyPr wrap="square">
            <a:spAutoFit/>
          </a:bodyPr>
          <a:lstStyle/>
          <a:p>
            <a:pPr lvl="0" algn="just">
              <a:buClr>
                <a:srgbClr val="FF0000"/>
              </a:buClr>
              <a:defRPr/>
            </a:pPr>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國家繼續</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sym typeface="+mn-ea"/>
              </a:rPr>
              <a:t>推進</a:t>
            </a:r>
            <a:r>
              <a:rPr lang="zh-CN" altLang="en-US" sz="2400" dirty="0" smtClean="0">
                <a:latin typeface="Times New Roman" panose="02020603050405020304" pitchFamily="18" charset="0"/>
                <a:ea typeface="DFKai-SB" panose="03000509000000000000" pitchFamily="65" charset="-120"/>
                <a:cs typeface="Times New Roman" panose="02020603050405020304" pitchFamily="18" charset="0"/>
              </a:rPr>
              <a:t>三北 </a:t>
            </a:r>
            <a:r>
              <a:rPr lang="en-US" altLang="zh-TW" sz="2400" dirty="0" smtClean="0">
                <a:latin typeface="Times New Roman" panose="02020603050405020304" pitchFamily="18" charset="0"/>
                <a:ea typeface="DFKai-SB" panose="03000509000000000000" pitchFamily="65" charset="-120"/>
                <a:cs typeface="Times New Roman" panose="02020603050405020304" pitchFamily="18" charset="0"/>
              </a:rPr>
              <a:t>(</a:t>
            </a:r>
            <a:r>
              <a:rPr lang="zh-TW" altLang="en-US" sz="2400" dirty="0" smtClean="0">
                <a:latin typeface="Times New Roman" panose="02020603050405020304" pitchFamily="18" charset="0"/>
                <a:ea typeface="DFKai-SB" panose="03000509000000000000" pitchFamily="65" charset="-120"/>
                <a:cs typeface="Times New Roman" panose="02020603050405020304" pitchFamily="18" charset="0"/>
              </a:rPr>
              <a:t>西北</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、華北及</a:t>
            </a:r>
            <a:r>
              <a:rPr lang="zh-TW" altLang="en-US" sz="2400" dirty="0" smtClean="0">
                <a:latin typeface="Times New Roman" panose="02020603050405020304" pitchFamily="18" charset="0"/>
                <a:ea typeface="DFKai-SB" panose="03000509000000000000" pitchFamily="65" charset="-120"/>
                <a:cs typeface="Times New Roman" panose="02020603050405020304" pitchFamily="18" charset="0"/>
              </a:rPr>
              <a:t>東北</a:t>
            </a:r>
            <a:r>
              <a:rPr lang="en-US" altLang="zh-TW" sz="2400" dirty="0" smtClean="0">
                <a:latin typeface="Times New Roman" panose="02020603050405020304" pitchFamily="18" charset="0"/>
                <a:ea typeface="DFKai-SB" panose="03000509000000000000" pitchFamily="65" charset="-120"/>
                <a:cs typeface="Times New Roman" panose="02020603050405020304" pitchFamily="18" charset="0"/>
              </a:rPr>
              <a:t>) </a:t>
            </a:r>
            <a:r>
              <a:rPr lang="zh-CN" altLang="en-US" sz="2400" dirty="0" smtClean="0">
                <a:latin typeface="Times New Roman" panose="02020603050405020304" pitchFamily="18" charset="0"/>
                <a:ea typeface="DFKai-SB" panose="03000509000000000000" pitchFamily="65" charset="-120"/>
                <a:cs typeface="Times New Roman" panose="02020603050405020304" pitchFamily="18" charset="0"/>
              </a:rPr>
              <a:t>防護林</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、天然林保護、退耕還林</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、退牧</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還草</a:t>
            </a:r>
            <a:r>
              <a:rPr lang="zh-CN" altLang="en-US" sz="2400" dirty="0" smtClean="0">
                <a:latin typeface="Times New Roman" panose="02020603050405020304" pitchFamily="18" charset="0"/>
                <a:ea typeface="DFKai-SB" panose="03000509000000000000" pitchFamily="65" charset="-120"/>
                <a:cs typeface="Times New Roman" panose="02020603050405020304" pitchFamily="18" charset="0"/>
              </a:rPr>
              <a:t>等生態工程</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以提升森林綠化覆蓋率以</a:t>
            </a:r>
            <a:r>
              <a:rPr lang="zh-TW" altLang="en-US" sz="2400" dirty="0" smtClean="0">
                <a:latin typeface="Times New Roman" panose="02020603050405020304" pitchFamily="18" charset="0"/>
                <a:ea typeface="DFKai-SB" panose="03000509000000000000" pitchFamily="65" charset="-120"/>
                <a:cs typeface="Times New Roman" panose="02020603050405020304" pitchFamily="18" charset="0"/>
              </a:rPr>
              <a:t>減慢荒漠化及氣候變化的影響。</a:t>
            </a:r>
            <a:endParaRPr lang="en-US" altLang="zh-TW" sz="2400" dirty="0" smtClean="0">
              <a:latin typeface="Times New Roman" panose="02020603050405020304" pitchFamily="18" charset="0"/>
              <a:ea typeface="DFKai-SB" panose="03000509000000000000" pitchFamily="65" charset="-120"/>
              <a:cs typeface="Times New Roman" panose="02020603050405020304" pitchFamily="18" charset="0"/>
            </a:endParaRPr>
          </a:p>
          <a:p>
            <a:pPr lvl="0" algn="just">
              <a:buClr>
                <a:srgbClr val="FF0000"/>
              </a:buClr>
              <a:defRPr/>
            </a:pPr>
            <a:r>
              <a:rPr kumimoji="0" lang="zh-CN" altLang="en-US" sz="24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全民</a:t>
            </a:r>
            <a:r>
              <a:rPr kumimoji="0" lang="zh-CN" altLang="en-US" sz="24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義務</a:t>
            </a:r>
            <a:r>
              <a:rPr kumimoji="0" lang="zh-CN" altLang="en-US" sz="24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植樹</a:t>
            </a:r>
            <a:r>
              <a:rPr kumimoji="0" lang="zh-TW" altLang="en-US" sz="24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由</a:t>
            </a:r>
            <a:r>
              <a:rPr kumimoji="0" lang="en-US" altLang="zh-TW" sz="24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1981</a:t>
            </a:r>
            <a:r>
              <a:rPr kumimoji="0" lang="zh-TW" altLang="en-US" sz="24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年</a:t>
            </a:r>
            <a:r>
              <a:rPr lang="zh-TW" altLang="en-US" sz="2400" noProof="0" dirty="0" smtClean="0">
                <a:latin typeface="Times New Roman" panose="02020603050405020304" pitchFamily="18" charset="0"/>
                <a:ea typeface="DFKai-SB" panose="03000509000000000000" pitchFamily="65" charset="-120"/>
                <a:cs typeface="Times New Roman" panose="02020603050405020304" pitchFamily="18" charset="0"/>
              </a:rPr>
              <a:t>至今</a:t>
            </a:r>
            <a:r>
              <a:rPr kumimoji="0" lang="zh-CN" altLang="en-US" sz="24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每年</a:t>
            </a:r>
            <a:r>
              <a:rPr kumimoji="0" lang="zh-CN" altLang="en-US" sz="24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造林面積1億畝以上。我國</a:t>
            </a:r>
            <a:r>
              <a:rPr kumimoji="0" lang="zh-CN" altLang="en-US" sz="24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森林</a:t>
            </a:r>
            <a:r>
              <a:rPr lang="zh-TW" altLang="en-US" sz="2400" dirty="0" smtClean="0">
                <a:latin typeface="Times New Roman" panose="02020603050405020304" pitchFamily="18" charset="0"/>
                <a:ea typeface="DFKai-SB" panose="03000509000000000000" pitchFamily="65" charset="-120"/>
                <a:cs typeface="Times New Roman" panose="02020603050405020304" pitchFamily="18" charset="0"/>
              </a:rPr>
              <a:t>資源</a:t>
            </a:r>
            <a:r>
              <a:rPr kumimoji="0" lang="zh-CN" altLang="en-US" sz="24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量由</a:t>
            </a:r>
            <a:r>
              <a:rPr kumimoji="0" lang="zh-TW" altLang="en-US" sz="24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約</a:t>
            </a:r>
            <a:r>
              <a:rPr kumimoji="0" lang="zh-CN" altLang="en-US" sz="24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90億</a:t>
            </a:r>
            <a:r>
              <a:rPr kumimoji="0" lang="zh-CN" altLang="en-US" sz="24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立方米</a:t>
            </a:r>
            <a:r>
              <a:rPr kumimoji="0" lang="zh-CN" altLang="en-US" sz="24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提</a:t>
            </a:r>
            <a:r>
              <a:rPr kumimoji="0" lang="zh-TW" altLang="en-US" sz="24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升</a:t>
            </a:r>
            <a:r>
              <a:rPr kumimoji="0" lang="zh-CN" altLang="en-US" sz="24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到</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約</a:t>
            </a:r>
            <a:r>
              <a:rPr kumimoji="0" lang="zh-CN" altLang="en-US" sz="24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175億</a:t>
            </a:r>
            <a:r>
              <a:rPr kumimoji="0" lang="zh-CN" altLang="en-US" sz="24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立方米，連續30年</a:t>
            </a:r>
            <a:r>
              <a:rPr kumimoji="0" lang="zh-CN" altLang="en-US" sz="24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保持增長，</a:t>
            </a:r>
            <a:r>
              <a:rPr kumimoji="0" lang="zh-CN" altLang="en-US" sz="24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成</a:t>
            </a:r>
            <a:r>
              <a:rPr kumimoji="0" lang="zh-CN" altLang="en-US" sz="24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為</a:t>
            </a:r>
            <a:r>
              <a:rPr kumimoji="0" lang="zh-TW" altLang="en-US" sz="24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全球</a:t>
            </a:r>
            <a:r>
              <a:rPr kumimoji="0" lang="zh-CN" altLang="en-US" sz="24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森林</a:t>
            </a:r>
            <a:r>
              <a:rPr kumimoji="0" lang="zh-CN" altLang="en-US" sz="24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資源增長最多的</a:t>
            </a:r>
            <a:r>
              <a:rPr kumimoji="0" lang="zh-CN" altLang="en-US" sz="24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國家。</a:t>
            </a:r>
            <a:endParaRPr kumimoji="0" lang="zh-CN" altLang="en-US" sz="24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pic>
        <p:nvPicPr>
          <p:cNvPr id="7" name="图片 6"/>
          <p:cNvPicPr>
            <a:picLocks noChangeAspect="1"/>
          </p:cNvPicPr>
          <p:nvPr/>
        </p:nvPicPr>
        <p:blipFill>
          <a:blip r:embed="rId3"/>
          <a:stretch>
            <a:fillRect/>
          </a:stretch>
        </p:blipFill>
        <p:spPr>
          <a:xfrm>
            <a:off x="8111573" y="1268406"/>
            <a:ext cx="3880790" cy="4031225"/>
          </a:xfrm>
          <a:prstGeom prst="rect">
            <a:avLst/>
          </a:prstGeom>
        </p:spPr>
      </p:pic>
      <p:grpSp>
        <p:nvGrpSpPr>
          <p:cNvPr id="6" name="组合 5"/>
          <p:cNvGrpSpPr/>
          <p:nvPr/>
        </p:nvGrpSpPr>
        <p:grpSpPr>
          <a:xfrm>
            <a:off x="294723" y="835638"/>
            <a:ext cx="3692727" cy="578174"/>
            <a:chOff x="1355675" y="1864945"/>
            <a:chExt cx="6695758" cy="578174"/>
          </a:xfrm>
        </p:grpSpPr>
        <p:sp>
          <p:nvSpPr>
            <p:cNvPr id="8" name="燕尾形 2"/>
            <p:cNvSpPr/>
            <p:nvPr/>
          </p:nvSpPr>
          <p:spPr>
            <a:xfrm flipV="1">
              <a:off x="1355675" y="1920455"/>
              <a:ext cx="6695758" cy="522664"/>
            </a:xfrm>
            <a:prstGeom prst="chevron">
              <a:avLst>
                <a:gd name="adj" fmla="val 33927"/>
              </a:avLst>
            </a:prstGeom>
            <a:solidFill>
              <a:srgbClr val="01B3C5">
                <a:alpha val="62000"/>
              </a:srgbClr>
            </a:solidFill>
            <a:ln w="19050" cap="flat" cmpd="sng" algn="ctr">
              <a:noFill/>
              <a:prstDash val="solid"/>
            </a:ln>
            <a:effectLst>
              <a:outerShdw blurRad="76200" dist="76200" dir="5400000" algn="tl" rotWithShape="0">
                <a:prstClr val="black">
                  <a:alpha val="30000"/>
                </a:prst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0" cap="none" spc="0" normalizeH="0" baseline="0" noProof="0" dirty="0">
                <a:ln>
                  <a:noFill/>
                </a:ln>
                <a:solidFill>
                  <a:prstClr val="black"/>
                </a:solidFill>
                <a:effectLst/>
                <a:uLnTx/>
                <a:uFillTx/>
                <a:latin typeface="Avant GardeBook" pitchFamily="50" charset="0"/>
                <a:ea typeface="微软雅黑" panose="020B0503020204020204" pitchFamily="34" charset="-122"/>
                <a:cs typeface="+mn-cs"/>
              </a:endParaRPr>
            </a:p>
          </p:txBody>
        </p:sp>
        <p:sp>
          <p:nvSpPr>
            <p:cNvPr id="9" name="文本框 8"/>
            <p:cNvSpPr txBox="1"/>
            <p:nvPr/>
          </p:nvSpPr>
          <p:spPr>
            <a:xfrm>
              <a:off x="1588054" y="1864945"/>
              <a:ext cx="5841727" cy="565989"/>
            </a:xfrm>
            <a:prstGeom prst="rect">
              <a:avLst/>
            </a:prstGeom>
            <a:noFill/>
            <a:ln>
              <a:noFill/>
            </a:ln>
          </p:spPr>
          <p:txBody>
            <a:bodyPr wrap="square">
              <a:spAutoFit/>
            </a:bodyPr>
            <a:lstStyle/>
            <a:p>
              <a:pPr marL="0" marR="0" lvl="0" indent="0" algn="just" defTabSz="914400" rtl="0" eaLnBrk="1" fontAlgn="auto" latinLnBrk="0" hangingPunct="1">
                <a:lnSpc>
                  <a:spcPct val="120000"/>
                </a:lnSpc>
                <a:spcBef>
                  <a:spcPts val="600"/>
                </a:spcBef>
                <a:spcAft>
                  <a:spcPts val="0"/>
                </a:spcAft>
                <a:buClr>
                  <a:srgbClr val="FF0000"/>
                </a:buClr>
                <a:buSzTx/>
                <a:buFontTx/>
                <a:buNone/>
                <a:defRPr/>
              </a:pPr>
              <a:r>
                <a:rPr kumimoji="0" lang="zh-CN" altLang="en-US" sz="2800" b="0" i="0" u="none" strike="noStrike" kern="1200" cap="none" spc="0" normalizeH="0" baseline="0" noProof="0" dirty="0">
                  <a:ln>
                    <a:noFill/>
                  </a:ln>
                  <a:solidFill>
                    <a:prstClr val="white"/>
                  </a:solidFill>
                  <a:effectLst/>
                  <a:uLnTx/>
                  <a:uFillTx/>
                  <a:latin typeface="DFKai-SB" panose="03000509000000000000" pitchFamily="65" charset="-120"/>
                  <a:ea typeface="DFKai-SB" panose="03000509000000000000" pitchFamily="65" charset="-120"/>
                  <a:cs typeface="+mn-cs"/>
                  <a:sym typeface="+mn-ea"/>
                </a:rPr>
                <a:t>開展國土綠化行動</a:t>
              </a:r>
            </a:p>
          </p:txBody>
        </p:sp>
      </p:grpSp>
      <p:sp>
        <p:nvSpPr>
          <p:cNvPr id="10" name="文字方塊 9"/>
          <p:cNvSpPr txBox="1"/>
          <p:nvPr/>
        </p:nvSpPr>
        <p:spPr>
          <a:xfrm>
            <a:off x="7192107" y="5548649"/>
            <a:ext cx="4556979" cy="1015663"/>
          </a:xfrm>
          <a:prstGeom prst="rect">
            <a:avLst/>
          </a:prstGeom>
          <a:noFill/>
        </p:spPr>
        <p:txBody>
          <a:bodyPr wrap="square" rtlCol="0">
            <a:spAutoFit/>
          </a:bodyPr>
          <a:lstStyle/>
          <a:p>
            <a:r>
              <a:rPr lang="zh-TW" altLang="en-US" sz="1200" dirty="0" smtClean="0">
                <a:latin typeface="標楷體" panose="03000509000000000000" pitchFamily="65" charset="-120"/>
                <a:ea typeface="標楷體" panose="03000509000000000000" pitchFamily="65" charset="-120"/>
              </a:rPr>
              <a:t>資料來源：</a:t>
            </a:r>
            <a:endParaRPr lang="en-US" altLang="zh-TW" sz="1200" dirty="0" smtClean="0">
              <a:latin typeface="標楷體" panose="03000509000000000000" pitchFamily="65" charset="-120"/>
              <a:ea typeface="標楷體" panose="03000509000000000000" pitchFamily="65" charset="-120"/>
            </a:endParaRPr>
          </a:p>
          <a:p>
            <a:pPr marL="285750" indent="-285750">
              <a:buFont typeface="Arial" panose="020B0604020202020204" pitchFamily="34" charset="0"/>
              <a:buChar char="•"/>
            </a:pPr>
            <a:r>
              <a:rPr lang="zh-TW" altLang="en-US" sz="1200" dirty="0" smtClean="0">
                <a:latin typeface="Times New Roman" panose="02020603050405020304" pitchFamily="18" charset="0"/>
                <a:ea typeface="標楷體" panose="03000509000000000000" pitchFamily="65" charset="-120"/>
                <a:cs typeface="Times New Roman" panose="02020603050405020304" pitchFamily="18" charset="0"/>
              </a:rPr>
              <a:t>人民網</a:t>
            </a:r>
            <a:r>
              <a:rPr lang="zh-TW" altLang="en-US" sz="12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rPr>
              <a:t>(http</a:t>
            </a:r>
            <a:r>
              <a:rPr lang="en-US" altLang="zh-TW" sz="1200"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rPr>
              <a:t>politics.people.com.cn/BIG5/n1/2019/1210/c1001-31497864.html)</a:t>
            </a:r>
            <a:endParaRPr lang="en-US" altLang="zh-TW" sz="1200" dirty="0">
              <a:latin typeface="Times New Roman" panose="02020603050405020304" pitchFamily="18" charset="0"/>
              <a:ea typeface="標楷體" panose="03000509000000000000" pitchFamily="65" charset="-120"/>
              <a:cs typeface="Times New Roman" panose="02020603050405020304" pitchFamily="18" charset="0"/>
            </a:endParaRPr>
          </a:p>
          <a:p>
            <a:pPr marL="285750" indent="-285750">
              <a:buFont typeface="Arial" panose="020B0604020202020204" pitchFamily="34" charset="0"/>
              <a:buChar char="•"/>
            </a:pPr>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rPr>
              <a:t>The China Current (https</a:t>
            </a:r>
            <a:r>
              <a:rPr lang="en-US" altLang="zh-TW" sz="1200" dirty="0">
                <a:latin typeface="Times New Roman" panose="02020603050405020304" pitchFamily="18" charset="0"/>
                <a:ea typeface="標楷體" panose="03000509000000000000" pitchFamily="65" charset="-120"/>
                <a:cs typeface="Times New Roman" panose="02020603050405020304" pitchFamily="18" charset="0"/>
              </a:rPr>
              <a:t>://chinacurrent.com/hk/story/20428/green-china-green-earth</a:t>
            </a:r>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zh-HK" altLang="en-US" sz="1200"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11" name="Picture 2" descr="Video Clipart Transparent PNG - 640x640 - Free Download on NicePNG">
            <a:hlinkClick r:id="rId4"/>
          </p:cNvPr>
          <p:cNvPicPr>
            <a:picLocks noChangeAspect="1" noChangeArrowheads="1"/>
          </p:cNvPicPr>
          <p:nvPr/>
        </p:nvPicPr>
        <p:blipFill>
          <a:blip r:embed="rId5"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1046920" y="4100097"/>
            <a:ext cx="740903" cy="722832"/>
          </a:xfrm>
          <a:prstGeom prst="rect">
            <a:avLst/>
          </a:prstGeom>
          <a:noFill/>
          <a:extLst>
            <a:ext uri="{909E8E84-426E-40DD-AFC4-6F175D3DCCD1}">
              <a14:hiddenFill xmlns:a14="http://schemas.microsoft.com/office/drawing/2010/main">
                <a:solidFill>
                  <a:srgbClr val="FFFFFF"/>
                </a:solidFill>
              </a14:hiddenFill>
            </a:ext>
          </a:extLst>
        </p:spPr>
      </p:pic>
      <p:sp>
        <p:nvSpPr>
          <p:cNvPr id="13" name="任意多边形: 形状 11"/>
          <p:cNvSpPr/>
          <p:nvPr/>
        </p:nvSpPr>
        <p:spPr>
          <a:xfrm>
            <a:off x="2141087" y="186287"/>
            <a:ext cx="6991459" cy="6180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lvl="0" algn="ctr">
              <a:lnSpc>
                <a:spcPct val="90000"/>
              </a:lnSpc>
              <a:spcAft>
                <a:spcPct val="35000"/>
              </a:spcAft>
              <a:defRPr/>
            </a:pPr>
            <a:r>
              <a:rPr lang="zh-TW" altLang="en-US" sz="4000" b="1" dirty="0">
                <a:solidFill>
                  <a:srgbClr val="FFFFFF"/>
                </a:solidFill>
                <a:latin typeface="DFKai-SB" panose="03000509000000000000" pitchFamily="65" charset="-120"/>
                <a:ea typeface="DFKai-SB" panose="03000509000000000000" pitchFamily="65" charset="-120"/>
              </a:rPr>
              <a:t>國家的環境保育實踐經驗</a:t>
            </a:r>
          </a:p>
        </p:txBody>
      </p:sp>
      <p:pic>
        <p:nvPicPr>
          <p:cNvPr id="4" name="Picture 3">
            <a:hlinkClick r:id="rId6"/>
          </p:cNvPr>
          <p:cNvPicPr>
            <a:picLocks noChangeAspect="1"/>
          </p:cNvPicPr>
          <p:nvPr/>
        </p:nvPicPr>
        <p:blipFill>
          <a:blip r:embed="rId7"/>
          <a:stretch>
            <a:fillRect/>
          </a:stretch>
        </p:blipFill>
        <p:spPr>
          <a:xfrm>
            <a:off x="2033744" y="4094418"/>
            <a:ext cx="4281226" cy="2185342"/>
          </a:xfrm>
          <a:prstGeom prst="rect">
            <a:avLst/>
          </a:prstGeom>
        </p:spPr>
      </p:pic>
      <p:sp>
        <p:nvSpPr>
          <p:cNvPr id="14" name="Rectangle 14">
            <a:extLst>
              <a:ext uri="{FF2B5EF4-FFF2-40B4-BE49-F238E27FC236}">
                <a16:creationId xmlns:a16="http://schemas.microsoft.com/office/drawing/2014/main" id="{FF62AD24-3287-4326-9830-2C079B66D931}"/>
              </a:ext>
            </a:extLst>
          </p:cNvPr>
          <p:cNvSpPr/>
          <p:nvPr/>
        </p:nvSpPr>
        <p:spPr>
          <a:xfrm>
            <a:off x="2010432" y="6279760"/>
            <a:ext cx="4281226" cy="369332"/>
          </a:xfrm>
          <a:prstGeom prst="rect">
            <a:avLst/>
          </a:prstGeom>
          <a:ln w="28575">
            <a:solidFill>
              <a:srgbClr val="FF0000"/>
            </a:solidFill>
          </a:ln>
        </p:spPr>
        <p:txBody>
          <a:bodyPr wrap="square">
            <a:spAutoFit/>
          </a:bodyPr>
          <a:lstStyle/>
          <a:p>
            <a:pPr algn="ctr"/>
            <a:r>
              <a:rPr lang="zh-TW" altLang="en-US" b="1" dirty="0">
                <a:solidFill>
                  <a:srgbClr val="FF0000"/>
                </a:solidFill>
                <a:latin typeface="DFKai-SB" panose="03000509000000000000" pitchFamily="65" charset="-120"/>
                <a:ea typeface="DFKai-SB" panose="03000509000000000000" pitchFamily="65" charset="-120"/>
              </a:rPr>
              <a:t>點擊圖像</a:t>
            </a:r>
            <a:r>
              <a:rPr lang="zh-TW" altLang="en-US" b="1" dirty="0" smtClean="0">
                <a:solidFill>
                  <a:srgbClr val="FF0000"/>
                </a:solidFill>
                <a:latin typeface="DFKai-SB" panose="03000509000000000000" pitchFamily="65" charset="-120"/>
                <a:ea typeface="DFKai-SB" panose="03000509000000000000" pitchFamily="65" charset="-120"/>
              </a:rPr>
              <a:t>觀看短片</a:t>
            </a:r>
            <a:endParaRPr lang="en-US" altLang="zh-HK" b="1" dirty="0">
              <a:solidFill>
                <a:srgbClr val="FF0000"/>
              </a:solidFill>
              <a:latin typeface="DFKai-SB" panose="03000509000000000000" pitchFamily="65" charset="-120"/>
              <a:ea typeface="DFKai-SB" panose="03000509000000000000" pitchFamily="65" charset="-120"/>
            </a:endParaRPr>
          </a:p>
        </p:txBody>
      </p:sp>
    </p:spTree>
    <p:extLst>
      <p:ext uri="{BB962C8B-B14F-4D97-AF65-F5344CB8AC3E}">
        <p14:creationId xmlns:p14="http://schemas.microsoft.com/office/powerpoint/2010/main" val="103848476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478" y="1071344"/>
            <a:ext cx="7835937" cy="483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文本框 2"/>
          <p:cNvSpPr txBox="1"/>
          <p:nvPr/>
        </p:nvSpPr>
        <p:spPr>
          <a:xfrm>
            <a:off x="215900" y="1071344"/>
            <a:ext cx="7477369" cy="4524315"/>
          </a:xfrm>
          <a:prstGeom prst="rect">
            <a:avLst/>
          </a:prstGeom>
          <a:noFill/>
          <a:ln>
            <a:noFill/>
          </a:ln>
        </p:spPr>
        <p:txBody>
          <a:bodyPr wrap="square">
            <a:spAutoFit/>
          </a:bodyPr>
          <a:lstStyle/>
          <a:p>
            <a:pPr marL="342900" lvl="0" indent="-342900" algn="just">
              <a:buFont typeface="Arial" panose="020B0604020202020204" pitchFamily="34" charset="0"/>
              <a:buChar char="•"/>
              <a:defRPr/>
            </a:pPr>
            <a:r>
              <a:rPr kumimoji="0" lang="zh-CN" altLang="en-US" sz="24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我國</a:t>
            </a:r>
            <a:r>
              <a:rPr kumimoji="0" lang="zh-CN" altLang="en-US" sz="24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西北、華北和</a:t>
            </a:r>
            <a:r>
              <a:rPr kumimoji="0" lang="zh-CN" altLang="en-US" sz="24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東北地區</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sym typeface="+mn-ea"/>
              </a:rPr>
              <a:t>的</a:t>
            </a:r>
            <a:r>
              <a:rPr kumimoji="0" lang="zh-CN" altLang="en-US" sz="24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沙漠總</a:t>
            </a:r>
            <a:r>
              <a:rPr kumimoji="0" lang="zh-CN" altLang="en-US" sz="24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面積達</a:t>
            </a:r>
            <a:r>
              <a:rPr kumimoji="0" lang="en-US" altLang="zh-CN" sz="24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149</a:t>
            </a:r>
            <a:r>
              <a:rPr kumimoji="0" lang="zh-CN" altLang="en-US" sz="24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萬</a:t>
            </a:r>
            <a:r>
              <a:rPr kumimoji="0" lang="zh-CN" altLang="en-US" sz="24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平方公里</a:t>
            </a:r>
            <a:r>
              <a:rPr kumimoji="0" lang="en-US" altLang="zh-CN" sz="24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a:t>
            </a:r>
            <a:r>
              <a:rPr kumimoji="0" lang="zh-TW" altLang="en-US" sz="24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約</a:t>
            </a:r>
            <a:r>
              <a:rPr kumimoji="0" lang="en-US" altLang="zh-TW" sz="24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1347</a:t>
            </a:r>
            <a:r>
              <a:rPr kumimoji="0" lang="zh-TW" altLang="en-US" sz="24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個香港的面積</a:t>
            </a:r>
            <a:r>
              <a:rPr kumimoji="0" lang="en-US" altLang="zh-TW" sz="24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a:t>
            </a:r>
            <a:r>
              <a:rPr kumimoji="0" lang="zh-CN" altLang="en-US" sz="24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。乾旱、</a:t>
            </a:r>
            <a:r>
              <a:rPr lang="zh-TW" altLang="en-US" sz="2400" dirty="0" smtClean="0">
                <a:latin typeface="Times New Roman" panose="02020603050405020304" pitchFamily="18" charset="0"/>
                <a:ea typeface="DFKai-SB" panose="03000509000000000000" pitchFamily="65" charset="-120"/>
                <a:cs typeface="Times New Roman" panose="02020603050405020304" pitchFamily="18" charset="0"/>
                <a:sym typeface="+mn-ea"/>
              </a:rPr>
              <a:t>沙塵</a:t>
            </a:r>
            <a:r>
              <a:rPr kumimoji="0" lang="zh-CN" altLang="en-US" sz="24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和水土流失導致的生態災難，嚴重</a:t>
            </a:r>
            <a:r>
              <a:rPr lang="zh-TW" altLang="en-US" sz="2400" noProof="0" dirty="0" smtClean="0">
                <a:latin typeface="Times New Roman" panose="02020603050405020304" pitchFamily="18" charset="0"/>
                <a:ea typeface="DFKai-SB" panose="03000509000000000000" pitchFamily="65" charset="-120"/>
                <a:cs typeface="Times New Roman" panose="02020603050405020304" pitchFamily="18" charset="0"/>
                <a:sym typeface="+mn-ea"/>
              </a:rPr>
              <a:t>限制了</a:t>
            </a:r>
            <a:r>
              <a:rPr kumimoji="0" lang="zh-CN" altLang="en-US" sz="24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北方地區的經濟</a:t>
            </a:r>
            <a:r>
              <a:rPr kumimoji="0" lang="zh-TW" altLang="en-US" sz="24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及</a:t>
            </a:r>
            <a:r>
              <a:rPr kumimoji="0" lang="zh-CN" altLang="en-US" sz="24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社會發展。</a:t>
            </a:r>
            <a:endParaRPr kumimoji="0" lang="en-US" altLang="zh-CN" sz="24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endParaRPr>
          </a:p>
          <a:p>
            <a:pPr marL="342900" lvl="0" indent="-342900" algn="just">
              <a:buFont typeface="Arial" panose="020B0604020202020204" pitchFamily="34" charset="0"/>
              <a:buChar char="•"/>
              <a:defRPr/>
            </a:pPr>
            <a:r>
              <a:rPr kumimoji="0" lang="zh-CN" altLang="en-US" sz="24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我國於1979年決定建設「三北</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 （即西北、華北、東北）</a:t>
            </a:r>
            <a:r>
              <a:rPr kumimoji="0" lang="zh-CN" altLang="en-US" sz="24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防</a:t>
            </a:r>
            <a:r>
              <a:rPr kumimoji="0" lang="zh-CN" altLang="en-US" sz="24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護林工程，計劃從1979年至2050年歷時70餘年，從新疆到黑龍江，橫跨中國北方13個</a:t>
            </a:r>
            <a:r>
              <a:rPr kumimoji="0" lang="zh-CN" altLang="en-US" sz="24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省，面積</a:t>
            </a:r>
            <a:r>
              <a:rPr lang="zh-TW" altLang="en-US" sz="2400" dirty="0" smtClean="0">
                <a:latin typeface="Times New Roman" panose="02020603050405020304" pitchFamily="18" charset="0"/>
                <a:ea typeface="DFKai-SB" panose="03000509000000000000" pitchFamily="65" charset="-120"/>
                <a:cs typeface="Times New Roman" panose="02020603050405020304" pitchFamily="18" charset="0"/>
                <a:sym typeface="+mn-ea"/>
              </a:rPr>
              <a:t>預計</a:t>
            </a:r>
            <a:r>
              <a:rPr kumimoji="0" lang="zh-CN" altLang="en-US" sz="24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達</a:t>
            </a:r>
            <a:r>
              <a:rPr kumimoji="0" lang="zh-CN" altLang="en-US" sz="24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406.9萬</a:t>
            </a:r>
            <a:r>
              <a:rPr kumimoji="0" lang="zh-CN" altLang="en-US" sz="24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平方公里。</a:t>
            </a:r>
            <a:endParaRPr kumimoji="0" lang="en-US" altLang="zh-CN" sz="24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endParaRPr>
          </a:p>
          <a:p>
            <a:pPr marL="342900" lvl="0" indent="-342900" algn="just">
              <a:buFont typeface="Arial" panose="020B0604020202020204" pitchFamily="34" charset="0"/>
              <a:buChar char="•"/>
              <a:defRPr/>
            </a:pPr>
            <a:r>
              <a:rPr kumimoji="0" lang="zh-CN" altLang="en-US" sz="24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至</a:t>
            </a:r>
            <a:r>
              <a:rPr kumimoji="0" lang="zh-CN" altLang="en-US" sz="24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2020年，三北防護林已累計造林超4.5億畝，累計治理沙化土地33.6萬平方公里，工程區森林覆蓋率由</a:t>
            </a:r>
            <a:r>
              <a:rPr kumimoji="0" lang="en-US" altLang="zh-CN" sz="24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5.05%</a:t>
            </a:r>
            <a:r>
              <a:rPr kumimoji="0" lang="zh-CN" altLang="en-US" sz="24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提高到</a:t>
            </a:r>
            <a:r>
              <a:rPr kumimoji="0" lang="en-US" altLang="zh-CN" sz="24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13.57%</a:t>
            </a:r>
            <a:r>
              <a:rPr kumimoji="0" lang="zh-CN" altLang="en-US" sz="24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，成為世界上「最大的植樹造林工程</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a:t>
            </a:r>
            <a:r>
              <a:rPr kumimoji="0" lang="zh-CN" altLang="en-US" sz="24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，在國際上被譽為「中國的綠色長城</a:t>
            </a:r>
            <a:r>
              <a:rPr lang="zh-CN" altLang="en-US" sz="2400" dirty="0" smtClean="0">
                <a:latin typeface="Times New Roman" panose="02020603050405020304" pitchFamily="18" charset="0"/>
                <a:ea typeface="DFKai-SB" panose="03000509000000000000" pitchFamily="65" charset="-120"/>
                <a:cs typeface="Times New Roman" panose="02020603050405020304" pitchFamily="18" charset="0"/>
              </a:rPr>
              <a:t>」</a:t>
            </a:r>
            <a:r>
              <a:rPr kumimoji="0" lang="zh-CN" altLang="en-US" sz="24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a:t>
            </a:r>
            <a:endParaRPr kumimoji="0" lang="zh-CN" altLang="en-US" sz="24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endParaRPr>
          </a:p>
        </p:txBody>
      </p:sp>
      <p:sp>
        <p:nvSpPr>
          <p:cNvPr id="2" name="AutoShape 2" descr="http://qh.people.com.cn/mediafile/pic/20220311/38/8638458200510367506.jpg"/>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HK" altLang="en-US"/>
          </a:p>
        </p:txBody>
      </p:sp>
      <p:pic>
        <p:nvPicPr>
          <p:cNvPr id="5" name="圖片 4"/>
          <p:cNvPicPr>
            <a:picLocks noChangeAspect="1"/>
          </p:cNvPicPr>
          <p:nvPr/>
        </p:nvPicPr>
        <p:blipFill>
          <a:blip r:embed="rId4"/>
          <a:stretch>
            <a:fillRect/>
          </a:stretch>
        </p:blipFill>
        <p:spPr>
          <a:xfrm>
            <a:off x="8201973" y="1334010"/>
            <a:ext cx="3595740" cy="2369326"/>
          </a:xfrm>
          <a:prstGeom prst="rect">
            <a:avLst/>
          </a:prstGeom>
        </p:spPr>
      </p:pic>
      <p:pic>
        <p:nvPicPr>
          <p:cNvPr id="12292" name="Picture 4" descr="http://qh.people.com.cn/mediafile/pic/20220311/33/15458000708775589817.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01973" y="3837999"/>
            <a:ext cx="3584014" cy="2377052"/>
          </a:xfrm>
          <a:prstGeom prst="rect">
            <a:avLst/>
          </a:prstGeom>
          <a:noFill/>
          <a:extLst>
            <a:ext uri="{909E8E84-426E-40DD-AFC4-6F175D3DCCD1}">
              <a14:hiddenFill xmlns:a14="http://schemas.microsoft.com/office/drawing/2010/main">
                <a:solidFill>
                  <a:srgbClr val="FFFFFF"/>
                </a:solidFill>
              </a14:hiddenFill>
            </a:ext>
          </a:extLst>
        </p:spPr>
      </p:pic>
      <p:sp>
        <p:nvSpPr>
          <p:cNvPr id="21" name="文字方塊 20"/>
          <p:cNvSpPr txBox="1"/>
          <p:nvPr/>
        </p:nvSpPr>
        <p:spPr>
          <a:xfrm>
            <a:off x="368300" y="6073973"/>
            <a:ext cx="6392985" cy="307777"/>
          </a:xfrm>
          <a:prstGeom prst="rect">
            <a:avLst/>
          </a:prstGeom>
          <a:noFill/>
        </p:spPr>
        <p:txBody>
          <a:bodyPr wrap="square" rtlCol="0">
            <a:spAutoFit/>
          </a:bodyPr>
          <a:lstStyle/>
          <a:p>
            <a:r>
              <a:rPr lang="zh-TW" altLang="en-US" sz="1400" dirty="0" smtClean="0">
                <a:latin typeface="標楷體" panose="03000509000000000000" pitchFamily="65" charset="-120"/>
                <a:ea typeface="標楷體" panose="03000509000000000000" pitchFamily="65" charset="-120"/>
              </a:rPr>
              <a:t>資料來源：人民網 </a:t>
            </a:r>
            <a:r>
              <a:rPr lang="en-US" altLang="zh-TW" sz="1400" dirty="0" smtClean="0">
                <a:latin typeface="標楷體" panose="03000509000000000000" pitchFamily="65" charset="-120"/>
                <a:ea typeface="標楷體" panose="03000509000000000000" pitchFamily="65" charset="-120"/>
              </a:rPr>
              <a:t>(</a:t>
            </a:r>
            <a:r>
              <a:rPr lang="en-US" altLang="zh-TW" sz="1400" dirty="0" smtClean="0">
                <a:latin typeface="Times New Roman" panose="02020603050405020304" pitchFamily="18" charset="0"/>
                <a:ea typeface="標楷體" panose="03000509000000000000" pitchFamily="65" charset="-120"/>
                <a:cs typeface="Times New Roman" panose="02020603050405020304" pitchFamily="18" charset="0"/>
              </a:rPr>
              <a:t>http</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TW" sz="1400" dirty="0" smtClean="0">
                <a:latin typeface="Times New Roman" panose="02020603050405020304" pitchFamily="18" charset="0"/>
                <a:ea typeface="標楷體" panose="03000509000000000000" pitchFamily="65" charset="-120"/>
                <a:cs typeface="Times New Roman" panose="02020603050405020304" pitchFamily="18" charset="0"/>
              </a:rPr>
              <a:t>qh.people.com.cn/n2/2022/0311/c181467-35169246.html</a:t>
            </a:r>
            <a:r>
              <a:rPr lang="en-US" altLang="zh-TW" sz="1400" dirty="0" smtClean="0">
                <a:latin typeface="標楷體" panose="03000509000000000000" pitchFamily="65" charset="-120"/>
                <a:ea typeface="標楷體" panose="03000509000000000000" pitchFamily="65" charset="-120"/>
              </a:rPr>
              <a:t>)</a:t>
            </a:r>
            <a:endParaRPr lang="zh-HK" altLang="en-US" sz="1400" dirty="0">
              <a:latin typeface="標楷體" panose="03000509000000000000" pitchFamily="65" charset="-120"/>
              <a:ea typeface="標楷體" panose="03000509000000000000" pitchFamily="65" charset="-120"/>
            </a:endParaRPr>
          </a:p>
        </p:txBody>
      </p:sp>
      <p:sp>
        <p:nvSpPr>
          <p:cNvPr id="14" name="任意多边形: 形状 11"/>
          <p:cNvSpPr/>
          <p:nvPr/>
        </p:nvSpPr>
        <p:spPr>
          <a:xfrm>
            <a:off x="2141087" y="186287"/>
            <a:ext cx="6991459" cy="6180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lvl="0" algn="ctr">
              <a:lnSpc>
                <a:spcPct val="90000"/>
              </a:lnSpc>
              <a:spcAft>
                <a:spcPct val="35000"/>
              </a:spcAft>
              <a:defRPr/>
            </a:pPr>
            <a:r>
              <a:rPr lang="zh-TW" altLang="en-US" sz="4000" b="1" dirty="0">
                <a:solidFill>
                  <a:srgbClr val="FFFFFF"/>
                </a:solidFill>
                <a:latin typeface="DFKai-SB" panose="03000509000000000000" pitchFamily="65" charset="-120"/>
                <a:ea typeface="DFKai-SB" panose="03000509000000000000" pitchFamily="65" charset="-120"/>
              </a:rPr>
              <a:t>國家的環境保育實踐經驗</a:t>
            </a:r>
          </a:p>
        </p:txBody>
      </p:sp>
      <p:pic>
        <p:nvPicPr>
          <p:cNvPr id="22" name="Picture 21"/>
          <p:cNvPicPr>
            <a:picLocks noChangeAspect="1"/>
          </p:cNvPicPr>
          <p:nvPr/>
        </p:nvPicPr>
        <p:blipFill>
          <a:blip r:embed="rId6"/>
          <a:stretch>
            <a:fillRect/>
          </a:stretch>
        </p:blipFill>
        <p:spPr>
          <a:xfrm>
            <a:off x="147478" y="143768"/>
            <a:ext cx="1286536" cy="468344"/>
          </a:xfrm>
          <a:prstGeom prst="rect">
            <a:avLst/>
          </a:prstGeom>
        </p:spPr>
      </p:pic>
    </p:spTree>
    <p:extLst>
      <p:ext uri="{BB962C8B-B14F-4D97-AF65-F5344CB8AC3E}">
        <p14:creationId xmlns:p14="http://schemas.microsoft.com/office/powerpoint/2010/main" val="82259610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燕尾形 2"/>
          <p:cNvSpPr/>
          <p:nvPr/>
        </p:nvSpPr>
        <p:spPr>
          <a:xfrm flipV="1">
            <a:off x="290676" y="858392"/>
            <a:ext cx="3692727" cy="522664"/>
          </a:xfrm>
          <a:prstGeom prst="chevron">
            <a:avLst>
              <a:gd name="adj" fmla="val 33927"/>
            </a:avLst>
          </a:prstGeom>
          <a:solidFill>
            <a:srgbClr val="01B3C5">
              <a:alpha val="62000"/>
            </a:srgbClr>
          </a:solidFill>
          <a:ln w="19050" cap="flat" cmpd="sng" algn="ctr">
            <a:noFill/>
            <a:prstDash val="solid"/>
          </a:ln>
          <a:effectLst>
            <a:outerShdw blurRad="76200" dist="76200" dir="5400000" algn="tl" rotWithShape="0">
              <a:prstClr val="black">
                <a:alpha val="30000"/>
              </a:prstClr>
            </a:outerShdw>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0" cap="none" spc="0" normalizeH="0" baseline="0" noProof="0" dirty="0">
              <a:ln>
                <a:noFill/>
              </a:ln>
              <a:solidFill>
                <a:prstClr val="black"/>
              </a:solidFill>
              <a:effectLst/>
              <a:uLnTx/>
              <a:uFillTx/>
              <a:latin typeface="Avant GardeBook" pitchFamily="50" charset="0"/>
              <a:ea typeface="微软雅黑" panose="020B0503020204020204" pitchFamily="34" charset="-122"/>
              <a:cs typeface="+mn-cs"/>
            </a:endParaRPr>
          </a:p>
        </p:txBody>
      </p:sp>
      <p:sp>
        <p:nvSpPr>
          <p:cNvPr id="9" name="文本框 8"/>
          <p:cNvSpPr txBox="1"/>
          <p:nvPr/>
        </p:nvSpPr>
        <p:spPr>
          <a:xfrm>
            <a:off x="290676" y="1610848"/>
            <a:ext cx="11605581" cy="1200329"/>
          </a:xfrm>
          <a:prstGeom prst="rect">
            <a:avLst/>
          </a:prstGeom>
          <a:solidFill>
            <a:schemeClr val="accent5">
              <a:lumMod val="20000"/>
              <a:lumOff val="80000"/>
            </a:schemeClr>
          </a:solidFill>
          <a:ln w="38100">
            <a:solidFill>
              <a:srgbClr val="0070C0"/>
            </a:solidFill>
          </a:ln>
        </p:spPr>
        <p:txBody>
          <a:bodyPr wrap="square">
            <a:spAutoFit/>
          </a:bodyPr>
          <a:lstStyle/>
          <a:p>
            <a:pPr lvl="0">
              <a:defRPr/>
            </a:pPr>
            <a:r>
              <a:rPr kumimoji="0" lang="zh-CN" altLang="en-US" sz="24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mn-cs"/>
              </a:rPr>
              <a:t>國</a:t>
            </a:r>
            <a:r>
              <a:rPr kumimoji="0" lang="zh-TW" altLang="en-US" sz="24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mn-cs"/>
              </a:rPr>
              <a:t>家</a:t>
            </a:r>
            <a:r>
              <a:rPr kumimoji="0" lang="zh-CN" altLang="en-US" sz="2400" b="0" i="0" u="none" strike="noStrike" kern="1200" cap="none" spc="0" normalizeH="0" baseline="0" noProof="0" dirty="0" smtClean="0">
                <a:ln>
                  <a:noFill/>
                </a:ln>
                <a:effectLst/>
                <a:uLnTx/>
                <a:uFillTx/>
                <a:latin typeface="DFKai-SB" panose="03000509000000000000" pitchFamily="65" charset="-120"/>
                <a:ea typeface="DFKai-SB" panose="03000509000000000000" pitchFamily="65" charset="-120"/>
                <a:cs typeface="+mn-cs"/>
              </a:rPr>
              <a:t>通過加</a:t>
            </a:r>
            <a:r>
              <a:rPr kumimoji="0" lang="zh-TW" altLang="en-US" sz="2400" b="0" i="0" u="none" strike="noStrike" kern="1200" cap="none" spc="0" normalizeH="0" baseline="0" noProof="0" dirty="0" smtClean="0">
                <a:ln>
                  <a:noFill/>
                </a:ln>
                <a:effectLst/>
                <a:uLnTx/>
                <a:uFillTx/>
                <a:latin typeface="DFKai-SB" panose="03000509000000000000" pitchFamily="65" charset="-120"/>
                <a:ea typeface="DFKai-SB" panose="03000509000000000000" pitchFamily="65" charset="-120"/>
                <a:cs typeface="+mn-cs"/>
              </a:rPr>
              <a:t>大</a:t>
            </a:r>
            <a:r>
              <a:rPr kumimoji="0" lang="zh-CN" altLang="en-US" sz="2400" b="0" i="0" u="none" strike="noStrike" kern="1200" cap="none" spc="0" normalizeH="0" baseline="0" noProof="0" dirty="0" smtClean="0">
                <a:ln>
                  <a:noFill/>
                </a:ln>
                <a:effectLst/>
                <a:uLnTx/>
                <a:uFillTx/>
                <a:latin typeface="DFKai-SB" panose="03000509000000000000" pitchFamily="65" charset="-120"/>
                <a:ea typeface="DFKai-SB" panose="03000509000000000000" pitchFamily="65" charset="-120"/>
                <a:cs typeface="+mn-cs"/>
              </a:rPr>
              <a:t>財政</a:t>
            </a:r>
            <a:r>
              <a:rPr kumimoji="0" lang="zh-CN" altLang="en-US" sz="2400" b="0" i="0" u="none" strike="noStrike" kern="1200" cap="none" spc="0" normalizeH="0" baseline="0" noProof="0" dirty="0">
                <a:ln>
                  <a:noFill/>
                </a:ln>
                <a:effectLst/>
                <a:uLnTx/>
                <a:uFillTx/>
                <a:latin typeface="DFKai-SB" panose="03000509000000000000" pitchFamily="65" charset="-120"/>
                <a:ea typeface="DFKai-SB" panose="03000509000000000000" pitchFamily="65" charset="-120"/>
                <a:cs typeface="+mn-cs"/>
              </a:rPr>
              <a:t>資金</a:t>
            </a:r>
            <a:r>
              <a:rPr kumimoji="0" lang="zh-CN" altLang="en-US" sz="2400" b="0" i="0" u="none" strike="noStrike" kern="1200" cap="none" spc="0" normalizeH="0" baseline="0" noProof="0" dirty="0" smtClean="0">
                <a:ln>
                  <a:noFill/>
                </a:ln>
                <a:effectLst/>
                <a:uLnTx/>
                <a:uFillTx/>
                <a:latin typeface="DFKai-SB" panose="03000509000000000000" pitchFamily="65" charset="-120"/>
                <a:ea typeface="DFKai-SB" panose="03000509000000000000" pitchFamily="65" charset="-120"/>
                <a:cs typeface="+mn-cs"/>
              </a:rPr>
              <a:t>投入、</a:t>
            </a:r>
            <a:r>
              <a:rPr kumimoji="0" lang="zh-TW" altLang="en-US" sz="2400" b="0" i="0" u="none" strike="noStrike" kern="1200" cap="none" spc="0" normalizeH="0" baseline="0" noProof="0" dirty="0" smtClean="0">
                <a:ln>
                  <a:noFill/>
                </a:ln>
                <a:effectLst/>
                <a:uLnTx/>
                <a:uFillTx/>
                <a:latin typeface="DFKai-SB" panose="03000509000000000000" pitchFamily="65" charset="-120"/>
                <a:ea typeface="DFKai-SB" panose="03000509000000000000" pitchFamily="65" charset="-120"/>
                <a:cs typeface="+mn-cs"/>
              </a:rPr>
              <a:t>徵收環保及資源稅、市民教育及</a:t>
            </a:r>
            <a:r>
              <a:rPr lang="zh-CN" altLang="en-US" sz="2400" dirty="0">
                <a:latin typeface="DFKai-SB" panose="03000509000000000000" pitchFamily="65" charset="-120"/>
                <a:ea typeface="DFKai-SB" panose="03000509000000000000" pitchFamily="65" charset="-120"/>
              </a:rPr>
              <a:t>碳</a:t>
            </a:r>
            <a:r>
              <a:rPr lang="zh-CN" altLang="en-US" sz="2400" dirty="0" smtClean="0">
                <a:latin typeface="DFKai-SB" panose="03000509000000000000" pitchFamily="65" charset="-120"/>
                <a:ea typeface="DFKai-SB" panose="03000509000000000000" pitchFamily="65" charset="-120"/>
              </a:rPr>
              <a:t>排放</a:t>
            </a:r>
            <a:r>
              <a:rPr lang="zh-TW" altLang="en-US" sz="2400" dirty="0" smtClean="0">
                <a:latin typeface="DFKai-SB" panose="03000509000000000000" pitchFamily="65" charset="-120"/>
                <a:ea typeface="DFKai-SB" panose="03000509000000000000" pitchFamily="65" charset="-120"/>
              </a:rPr>
              <a:t>權</a:t>
            </a:r>
            <a:r>
              <a:rPr lang="zh-CN" altLang="en-US" sz="2400" dirty="0" smtClean="0">
                <a:latin typeface="DFKai-SB" panose="03000509000000000000" pitchFamily="65" charset="-120"/>
                <a:ea typeface="DFKai-SB" panose="03000509000000000000" pitchFamily="65" charset="-120"/>
              </a:rPr>
              <a:t>交易</a:t>
            </a:r>
            <a:r>
              <a:rPr kumimoji="0" lang="zh-CN" altLang="en-US" sz="2400" b="0" i="0" u="none" strike="noStrike" kern="1200" cap="none" spc="0" normalizeH="0" baseline="0" noProof="0" dirty="0" smtClean="0">
                <a:ln>
                  <a:noFill/>
                </a:ln>
                <a:effectLst/>
                <a:uLnTx/>
                <a:uFillTx/>
                <a:latin typeface="DFKai-SB" panose="03000509000000000000" pitchFamily="65" charset="-120"/>
                <a:ea typeface="DFKai-SB" panose="03000509000000000000" pitchFamily="65" charset="-120"/>
                <a:cs typeface="+mn-cs"/>
              </a:rPr>
              <a:t>等</a:t>
            </a:r>
            <a:r>
              <a:rPr kumimoji="0" lang="zh-TW" altLang="en-US" sz="2400" b="0" i="0" u="none" strike="noStrike" kern="1200" cap="none" spc="0" normalizeH="0" baseline="0" noProof="0" dirty="0" smtClean="0">
                <a:ln>
                  <a:noFill/>
                </a:ln>
                <a:effectLst/>
                <a:uLnTx/>
                <a:uFillTx/>
                <a:latin typeface="DFKai-SB" panose="03000509000000000000" pitchFamily="65" charset="-120"/>
                <a:ea typeface="DFKai-SB" panose="03000509000000000000" pitchFamily="65" charset="-120"/>
                <a:cs typeface="+mn-cs"/>
              </a:rPr>
              <a:t>的不同策略以興建及</a:t>
            </a:r>
            <a:r>
              <a:rPr lang="zh-TW" altLang="en-US" sz="2400" dirty="0" smtClean="0">
                <a:latin typeface="DFKai-SB" panose="03000509000000000000" pitchFamily="65" charset="-120"/>
                <a:ea typeface="DFKai-SB" panose="03000509000000000000" pitchFamily="65" charset="-120"/>
              </a:rPr>
              <a:t>改</a:t>
            </a:r>
            <a:r>
              <a:rPr kumimoji="0" lang="zh-CN" altLang="en-US" sz="2400" b="0" i="0" u="none" strike="noStrike" kern="1200" cap="none" spc="0" normalizeH="0" baseline="0" noProof="0" dirty="0" smtClean="0">
                <a:ln>
                  <a:noFill/>
                </a:ln>
                <a:effectLst/>
                <a:uLnTx/>
                <a:uFillTx/>
                <a:latin typeface="DFKai-SB" panose="03000509000000000000" pitchFamily="65" charset="-120"/>
                <a:ea typeface="DFKai-SB" panose="03000509000000000000" pitchFamily="65" charset="-120"/>
                <a:cs typeface="+mn-cs"/>
              </a:rPr>
              <a:t>善</a:t>
            </a:r>
            <a:r>
              <a:rPr kumimoji="0" lang="zh-CN" altLang="en-US" sz="2400" b="0" i="0" u="none" strike="noStrike" kern="1200" cap="none" spc="0" normalizeH="0" baseline="0" noProof="0" dirty="0">
                <a:ln>
                  <a:noFill/>
                </a:ln>
                <a:effectLst/>
                <a:uLnTx/>
                <a:uFillTx/>
                <a:latin typeface="DFKai-SB" panose="03000509000000000000" pitchFamily="65" charset="-120"/>
                <a:ea typeface="DFKai-SB" panose="03000509000000000000" pitchFamily="65" charset="-120"/>
                <a:cs typeface="+mn-cs"/>
              </a:rPr>
              <a:t>環境基礎</a:t>
            </a:r>
            <a:r>
              <a:rPr kumimoji="0" lang="zh-CN" altLang="en-US" sz="2400" b="0" i="0" u="none" strike="noStrike" kern="1200" cap="none" spc="0" normalizeH="0" baseline="0" noProof="0" dirty="0" smtClean="0">
                <a:ln>
                  <a:noFill/>
                </a:ln>
                <a:effectLst/>
                <a:uLnTx/>
                <a:uFillTx/>
                <a:latin typeface="DFKai-SB" panose="03000509000000000000" pitchFamily="65" charset="-120"/>
                <a:ea typeface="DFKai-SB" panose="03000509000000000000" pitchFamily="65" charset="-120"/>
                <a:cs typeface="+mn-cs"/>
              </a:rPr>
              <a:t>設施</a:t>
            </a:r>
            <a:r>
              <a:rPr kumimoji="0" lang="en-US" altLang="zh-TW" sz="2400" b="0" i="0" u="none" strike="noStrike" kern="1200" cap="none" spc="0" normalizeH="0" baseline="0" noProof="0" dirty="0" smtClean="0">
                <a:ln>
                  <a:noFill/>
                </a:ln>
                <a:effectLst/>
                <a:uLnTx/>
                <a:uFillTx/>
                <a:latin typeface="DFKai-SB" panose="03000509000000000000" pitchFamily="65" charset="-120"/>
                <a:ea typeface="DFKai-SB" panose="03000509000000000000" pitchFamily="65" charset="-120"/>
                <a:cs typeface="+mn-cs"/>
              </a:rPr>
              <a:t>(</a:t>
            </a:r>
            <a:r>
              <a:rPr kumimoji="0" lang="zh-TW" altLang="en-US" sz="2400" b="0" i="0" u="none" strike="noStrike" kern="1200" cap="none" spc="0" normalizeH="0" baseline="0" noProof="0" dirty="0" smtClean="0">
                <a:ln>
                  <a:noFill/>
                </a:ln>
                <a:effectLst/>
                <a:uLnTx/>
                <a:uFillTx/>
                <a:latin typeface="DFKai-SB" panose="03000509000000000000" pitchFamily="65" charset="-120"/>
                <a:ea typeface="DFKai-SB" panose="03000509000000000000" pitchFamily="65" charset="-120"/>
                <a:cs typeface="+mn-cs"/>
              </a:rPr>
              <a:t>如興建潔淨能源設施、建設綠色工業園區等</a:t>
            </a:r>
            <a:r>
              <a:rPr kumimoji="0" lang="en-US" altLang="zh-TW" sz="2400" b="0" i="0" u="none" strike="noStrike" kern="1200" cap="none" spc="0" normalizeH="0" baseline="0" noProof="0" dirty="0" smtClean="0">
                <a:ln>
                  <a:noFill/>
                </a:ln>
                <a:effectLst/>
                <a:uLnTx/>
                <a:uFillTx/>
                <a:latin typeface="DFKai-SB" panose="03000509000000000000" pitchFamily="65" charset="-120"/>
                <a:ea typeface="DFKai-SB" panose="03000509000000000000" pitchFamily="65" charset="-120"/>
                <a:cs typeface="+mn-cs"/>
              </a:rPr>
              <a:t>)</a:t>
            </a:r>
            <a:r>
              <a:rPr kumimoji="0" lang="zh-CN" altLang="en-US" sz="2400" b="0" i="0" u="none" strike="noStrike" kern="1200" cap="none" spc="0" normalizeH="0" baseline="0" noProof="0" dirty="0" smtClean="0">
                <a:ln>
                  <a:noFill/>
                </a:ln>
                <a:effectLst/>
                <a:uLnTx/>
                <a:uFillTx/>
                <a:latin typeface="DFKai-SB" panose="03000509000000000000" pitchFamily="65" charset="-120"/>
                <a:ea typeface="DFKai-SB" panose="03000509000000000000" pitchFamily="65" charset="-120"/>
                <a:cs typeface="+mn-cs"/>
              </a:rPr>
              <a:t>，</a:t>
            </a:r>
            <a:r>
              <a:rPr lang="zh-TW" altLang="en-US" sz="2400" dirty="0" smtClean="0">
                <a:latin typeface="DFKai-SB" panose="03000509000000000000" pitchFamily="65" charset="-120"/>
                <a:ea typeface="DFKai-SB" panose="03000509000000000000" pitchFamily="65" charset="-120"/>
              </a:rPr>
              <a:t>進行資源回收，</a:t>
            </a:r>
            <a:r>
              <a:rPr kumimoji="0" lang="zh-TW" altLang="en-US" sz="2400" b="0" i="0" u="none" strike="noStrike" kern="1200" cap="none" spc="0" normalizeH="0" baseline="0" noProof="0" dirty="0" smtClean="0">
                <a:ln>
                  <a:noFill/>
                </a:ln>
                <a:effectLst/>
                <a:uLnTx/>
                <a:uFillTx/>
                <a:latin typeface="DFKai-SB" panose="03000509000000000000" pitchFamily="65" charset="-120"/>
                <a:ea typeface="DFKai-SB" panose="03000509000000000000" pitchFamily="65" charset="-120"/>
                <a:cs typeface="+mn-cs"/>
              </a:rPr>
              <a:t>並</a:t>
            </a:r>
            <a:r>
              <a:rPr kumimoji="0" lang="zh-CN" altLang="en-US" sz="2400" b="0" i="0" u="none" strike="noStrike" kern="1200" cap="none" spc="0" normalizeH="0" baseline="0" noProof="0" dirty="0" smtClean="0">
                <a:ln>
                  <a:noFill/>
                </a:ln>
                <a:effectLst/>
                <a:uLnTx/>
                <a:uFillTx/>
                <a:latin typeface="DFKai-SB" panose="03000509000000000000" pitchFamily="65" charset="-120"/>
                <a:ea typeface="DFKai-SB" panose="03000509000000000000" pitchFamily="65" charset="-120"/>
                <a:cs typeface="+mn-cs"/>
              </a:rPr>
              <a:t>促進</a:t>
            </a:r>
            <a:r>
              <a:rPr kumimoji="0" lang="zh-CN" altLang="en-US" sz="2400" b="0" i="0" u="none" strike="noStrike" kern="1200" cap="none" spc="0" normalizeH="0" baseline="0" noProof="0" dirty="0">
                <a:ln>
                  <a:noFill/>
                </a:ln>
                <a:effectLst/>
                <a:uLnTx/>
                <a:uFillTx/>
                <a:latin typeface="DFKai-SB" panose="03000509000000000000" pitchFamily="65" charset="-120"/>
                <a:ea typeface="DFKai-SB" panose="03000509000000000000" pitchFamily="65" charset="-120"/>
                <a:cs typeface="+mn-cs"/>
              </a:rPr>
              <a:t>環境</a:t>
            </a:r>
            <a:r>
              <a:rPr kumimoji="0" lang="zh-CN" altLang="en-US" sz="2400" b="0" i="0" u="none" strike="noStrike" kern="1200" cap="none" spc="0" normalizeH="0" baseline="0" noProof="0" dirty="0" smtClean="0">
                <a:ln>
                  <a:noFill/>
                </a:ln>
                <a:effectLst/>
                <a:uLnTx/>
                <a:uFillTx/>
                <a:latin typeface="DFKai-SB" panose="03000509000000000000" pitchFamily="65" charset="-120"/>
                <a:ea typeface="DFKai-SB" panose="03000509000000000000" pitchFamily="65" charset="-120"/>
                <a:cs typeface="+mn-cs"/>
              </a:rPr>
              <a:t>科技</a:t>
            </a:r>
            <a:r>
              <a:rPr lang="zh-TW" altLang="en-US" sz="2400" dirty="0" smtClean="0">
                <a:latin typeface="DFKai-SB" panose="03000509000000000000" pitchFamily="65" charset="-120"/>
                <a:ea typeface="DFKai-SB" panose="03000509000000000000" pitchFamily="65" charset="-120"/>
              </a:rPr>
              <a:t>創新、</a:t>
            </a:r>
            <a:r>
              <a:rPr kumimoji="0" lang="zh-TW" altLang="en-US" sz="2400" b="0" i="0" u="none" strike="noStrike" kern="1200" cap="none" spc="0" normalizeH="0" baseline="0" noProof="0" dirty="0" smtClean="0">
                <a:ln>
                  <a:noFill/>
                </a:ln>
                <a:effectLst/>
                <a:uLnTx/>
                <a:uFillTx/>
                <a:latin typeface="DFKai-SB" panose="03000509000000000000" pitchFamily="65" charset="-120"/>
                <a:ea typeface="DFKai-SB" panose="03000509000000000000" pitchFamily="65" charset="-120"/>
                <a:cs typeface="+mn-cs"/>
              </a:rPr>
              <a:t>研發及使用</a:t>
            </a:r>
            <a:r>
              <a:rPr kumimoji="0" lang="zh-CN" altLang="en-US" sz="2400" b="0" i="0" u="none" strike="noStrike" kern="1200" cap="none" spc="0" normalizeH="0" baseline="0" noProof="0" dirty="0" smtClean="0">
                <a:ln>
                  <a:noFill/>
                </a:ln>
                <a:effectLst/>
                <a:uLnTx/>
                <a:uFillTx/>
                <a:latin typeface="DFKai-SB" panose="03000509000000000000" pitchFamily="65" charset="-120"/>
                <a:ea typeface="DFKai-SB" panose="03000509000000000000" pitchFamily="65" charset="-120"/>
                <a:cs typeface="+mn-cs"/>
              </a:rPr>
              <a:t>，</a:t>
            </a:r>
            <a:r>
              <a:rPr kumimoji="0" lang="zh-TW" altLang="en-US" sz="2400" b="0" i="0" u="none" strike="noStrike" kern="1200" cap="none" spc="0" normalizeH="0" baseline="0" noProof="0" dirty="0" smtClean="0">
                <a:ln>
                  <a:noFill/>
                </a:ln>
                <a:effectLst/>
                <a:uLnTx/>
                <a:uFillTx/>
                <a:latin typeface="DFKai-SB" panose="03000509000000000000" pitchFamily="65" charset="-120"/>
                <a:ea typeface="DFKai-SB" panose="03000509000000000000" pitchFamily="65" charset="-120"/>
                <a:cs typeface="+mn-cs"/>
              </a:rPr>
              <a:t>以保護</a:t>
            </a:r>
            <a:r>
              <a:rPr lang="zh-TW" altLang="en-US" sz="2400" dirty="0" smtClean="0">
                <a:latin typeface="DFKai-SB" panose="03000509000000000000" pitchFamily="65" charset="-120"/>
                <a:ea typeface="DFKai-SB" panose="03000509000000000000" pitchFamily="65" charset="-120"/>
              </a:rPr>
              <a:t>環境及</a:t>
            </a:r>
            <a:r>
              <a:rPr lang="zh-CN" altLang="en-US" sz="2400" dirty="0" smtClean="0">
                <a:latin typeface="DFKai-SB" panose="03000509000000000000" pitchFamily="65" charset="-120"/>
                <a:ea typeface="DFKai-SB" panose="03000509000000000000" pitchFamily="65" charset="-120"/>
                <a:sym typeface="+mn-ea"/>
              </a:rPr>
              <a:t>補償生態</a:t>
            </a:r>
            <a:r>
              <a:rPr lang="zh-TW" altLang="en-US" sz="2400" dirty="0" smtClean="0">
                <a:latin typeface="DFKai-SB" panose="03000509000000000000" pitchFamily="65" charset="-120"/>
                <a:ea typeface="DFKai-SB" panose="03000509000000000000" pitchFamily="65" charset="-120"/>
                <a:sym typeface="+mn-ea"/>
              </a:rPr>
              <a:t>系統的破壞</a:t>
            </a:r>
            <a:r>
              <a:rPr lang="zh-TW" altLang="en-US" sz="2400" dirty="0" smtClean="0">
                <a:latin typeface="DFKai-SB" panose="03000509000000000000" pitchFamily="65" charset="-120"/>
                <a:ea typeface="DFKai-SB" panose="03000509000000000000" pitchFamily="65" charset="-120"/>
              </a:rPr>
              <a:t>。</a:t>
            </a:r>
            <a:endParaRPr kumimoji="0" lang="zh-CN" altLang="en-US" sz="2400" b="0" i="0" u="none" strike="sngStrike" kern="1200" cap="none" spc="0" normalizeH="0" baseline="0" noProof="0" dirty="0">
              <a:ln>
                <a:noFill/>
              </a:ln>
              <a:effectLst/>
              <a:uLnTx/>
              <a:uFillTx/>
              <a:latin typeface="DFKai-SB" panose="03000509000000000000" pitchFamily="65" charset="-120"/>
              <a:ea typeface="DFKai-SB" panose="03000509000000000000" pitchFamily="65" charset="-120"/>
            </a:endParaRPr>
          </a:p>
        </p:txBody>
      </p:sp>
      <p:sp>
        <p:nvSpPr>
          <p:cNvPr id="31" name="文本框 8"/>
          <p:cNvSpPr txBox="1"/>
          <p:nvPr/>
        </p:nvSpPr>
        <p:spPr>
          <a:xfrm>
            <a:off x="526177" y="816340"/>
            <a:ext cx="3221727" cy="609398"/>
          </a:xfrm>
          <a:prstGeom prst="rect">
            <a:avLst/>
          </a:prstGeom>
          <a:noFill/>
          <a:ln>
            <a:noFill/>
          </a:ln>
        </p:spPr>
        <p:txBody>
          <a:bodyPr wrap="square">
            <a:spAutoFit/>
          </a:bodyPr>
          <a:lstStyle/>
          <a:p>
            <a:pPr lvl="0" algn="just">
              <a:lnSpc>
                <a:spcPct val="120000"/>
              </a:lnSpc>
              <a:spcBef>
                <a:spcPts val="600"/>
              </a:spcBef>
              <a:buClr>
                <a:srgbClr val="FF0000"/>
              </a:buClr>
              <a:defRPr/>
            </a:pPr>
            <a:r>
              <a:rPr lang="zh-TW" altLang="en-US" sz="2800" dirty="0" smtClean="0">
                <a:solidFill>
                  <a:schemeClr val="bg1"/>
                </a:solidFill>
                <a:latin typeface="DFKai-SB" panose="03000509000000000000" pitchFamily="65" charset="-120"/>
                <a:ea typeface="DFKai-SB" panose="03000509000000000000" pitchFamily="65" charset="-120"/>
              </a:rPr>
              <a:t>運用不同的策略</a:t>
            </a:r>
            <a:endParaRPr kumimoji="0" lang="zh-CN" altLang="en-US" sz="2800" b="0" i="0" u="none" strike="noStrike" kern="1200" cap="none" spc="0" normalizeH="0" baseline="0" noProof="0" dirty="0">
              <a:ln>
                <a:noFill/>
              </a:ln>
              <a:solidFill>
                <a:schemeClr val="bg1"/>
              </a:solidFill>
              <a:effectLst/>
              <a:uLnTx/>
              <a:uFillTx/>
              <a:latin typeface="DFKai-SB" panose="03000509000000000000" pitchFamily="65" charset="-120"/>
              <a:ea typeface="DFKai-SB" panose="03000509000000000000" pitchFamily="65" charset="-120"/>
              <a:sym typeface="+mn-ea"/>
            </a:endParaRPr>
          </a:p>
        </p:txBody>
      </p:sp>
      <p:sp>
        <p:nvSpPr>
          <p:cNvPr id="12" name="文字方塊 11"/>
          <p:cNvSpPr txBox="1"/>
          <p:nvPr/>
        </p:nvSpPr>
        <p:spPr>
          <a:xfrm>
            <a:off x="225459" y="6107919"/>
            <a:ext cx="7705203" cy="646331"/>
          </a:xfrm>
          <a:prstGeom prst="rect">
            <a:avLst/>
          </a:prstGeom>
          <a:noFill/>
        </p:spPr>
        <p:txBody>
          <a:bodyPr wrap="square" rtlCol="0">
            <a:spAutoFit/>
          </a:bodyPr>
          <a:lstStyle/>
          <a:p>
            <a:r>
              <a:rPr lang="zh-TW" altLang="en-US" sz="1200" dirty="0" smtClean="0">
                <a:latin typeface="Times New Roman" panose="02020603050405020304" pitchFamily="18" charset="0"/>
                <a:ea typeface="標楷體" panose="03000509000000000000" pitchFamily="65" charset="-120"/>
                <a:cs typeface="Times New Roman" panose="02020603050405020304" pitchFamily="18" charset="0"/>
              </a:rPr>
              <a:t>資料來源：</a:t>
            </a:r>
            <a:endPar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endParaRPr>
          </a:p>
          <a:p>
            <a:pPr marL="171450" indent="-171450">
              <a:buFont typeface="Arial" panose="020B0604020202020204" pitchFamily="34" charset="0"/>
              <a:buChar char="•"/>
            </a:pPr>
            <a:r>
              <a:rPr lang="zh-TW" altLang="en-US" sz="1200" dirty="0" smtClean="0">
                <a:latin typeface="Times New Roman" panose="02020603050405020304" pitchFamily="18" charset="0"/>
                <a:ea typeface="標楷體" panose="03000509000000000000" pitchFamily="65" charset="-120"/>
                <a:cs typeface="Times New Roman" panose="02020603050405020304" pitchFamily="18" charset="0"/>
              </a:rPr>
              <a:t>國務院關於</a:t>
            </a:r>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rPr>
              <a:t>2030</a:t>
            </a:r>
            <a:r>
              <a:rPr lang="zh-TW" altLang="en-US" sz="1200" dirty="0" smtClean="0">
                <a:latin typeface="Times New Roman" panose="02020603050405020304" pitchFamily="18" charset="0"/>
                <a:ea typeface="標楷體" panose="03000509000000000000" pitchFamily="65" charset="-120"/>
                <a:cs typeface="Times New Roman" panose="02020603050405020304" pitchFamily="18" charset="0"/>
              </a:rPr>
              <a:t>年前碳達峰行動方案的通知 </a:t>
            </a:r>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rPr>
              <a:t>(http</a:t>
            </a:r>
            <a:r>
              <a:rPr lang="en-US" altLang="zh-TW" sz="1200"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rPr>
              <a:t>www.gov.cn/zhengce/content/2021-10/26/content_5644984.htm)</a:t>
            </a:r>
            <a:endParaRPr lang="en-US" altLang="zh-TW" sz="1200" dirty="0">
              <a:latin typeface="Times New Roman" panose="02020603050405020304" pitchFamily="18" charset="0"/>
              <a:ea typeface="標楷體" panose="03000509000000000000" pitchFamily="65" charset="-120"/>
              <a:cs typeface="Times New Roman" panose="02020603050405020304" pitchFamily="18" charset="0"/>
            </a:endParaRPr>
          </a:p>
          <a:p>
            <a:pPr marL="171450" indent="-171450">
              <a:buFont typeface="Arial" panose="020B0604020202020204" pitchFamily="34" charset="0"/>
              <a:buChar char="•"/>
            </a:pPr>
            <a:r>
              <a:rPr lang="zh-TW" altLang="en-US" sz="1200" dirty="0" smtClean="0">
                <a:latin typeface="Times New Roman" panose="02020603050405020304" pitchFamily="18" charset="0"/>
                <a:ea typeface="標楷體" panose="03000509000000000000" pitchFamily="65" charset="-120"/>
                <a:cs typeface="Times New Roman" panose="02020603050405020304" pitchFamily="18" charset="0"/>
              </a:rPr>
              <a:t>國家發展和改革委員會 </a:t>
            </a:r>
            <a:r>
              <a:rPr lang="en-US" altLang="zh-TW" sz="1200" dirty="0">
                <a:latin typeface="Times New Roman" panose="02020603050405020304" pitchFamily="18" charset="0"/>
                <a:ea typeface="標楷體" panose="03000509000000000000" pitchFamily="65" charset="-120"/>
                <a:cs typeface="Times New Roman" panose="02020603050405020304" pitchFamily="18" charset="0"/>
              </a:rPr>
              <a:t>(https://www.ndrc.gov.cn/xxgk/jd/zctj/202110/t20211026_1301254.html)</a:t>
            </a:r>
            <a:endParaRPr lang="zh-HK" altLang="en-US" sz="1200"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4" name="圖片 3"/>
          <p:cNvPicPr>
            <a:picLocks noChangeAspect="1"/>
          </p:cNvPicPr>
          <p:nvPr/>
        </p:nvPicPr>
        <p:blipFill>
          <a:blip r:embed="rId3"/>
          <a:stretch>
            <a:fillRect/>
          </a:stretch>
        </p:blipFill>
        <p:spPr>
          <a:xfrm>
            <a:off x="9745296" y="3307532"/>
            <a:ext cx="2307067" cy="2829851"/>
          </a:xfrm>
          <a:prstGeom prst="rect">
            <a:avLst/>
          </a:prstGeom>
          <a:ln>
            <a:noFill/>
          </a:ln>
          <a:effectLst>
            <a:softEdge rad="112500"/>
          </a:effectLst>
        </p:spPr>
      </p:pic>
      <p:sp>
        <p:nvSpPr>
          <p:cNvPr id="5" name="文字方塊 4"/>
          <p:cNvSpPr txBox="1"/>
          <p:nvPr/>
        </p:nvSpPr>
        <p:spPr>
          <a:xfrm>
            <a:off x="3508619" y="3076699"/>
            <a:ext cx="3804745" cy="461665"/>
          </a:xfrm>
          <a:prstGeom prst="rect">
            <a:avLst/>
          </a:prstGeom>
          <a:noFill/>
        </p:spPr>
        <p:txBody>
          <a:bodyPr wrap="square" rtlCol="0">
            <a:spAutoFit/>
          </a:bodyPr>
          <a:lstStyle/>
          <a:p>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2030</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年前碳達峰行動方案</a:t>
            </a:r>
            <a:endParaRPr lang="zh-HK" altLang="en-US" sz="2400" dirty="0">
              <a:latin typeface="Times New Roman" panose="02020603050405020304" pitchFamily="18" charset="0"/>
              <a:cs typeface="Times New Roman" panose="02020603050405020304" pitchFamily="18" charset="0"/>
            </a:endParaRPr>
          </a:p>
        </p:txBody>
      </p:sp>
      <p:sp>
        <p:nvSpPr>
          <p:cNvPr id="17" name="矩形: 对角圆角 33"/>
          <p:cNvSpPr/>
          <p:nvPr/>
        </p:nvSpPr>
        <p:spPr>
          <a:xfrm>
            <a:off x="225459" y="3645163"/>
            <a:ext cx="9477666" cy="2380971"/>
          </a:xfrm>
          <a:prstGeom prst="round2DiagRect">
            <a:avLst>
              <a:gd name="adj1" fmla="val 7841"/>
              <a:gd name="adj2" fmla="val 0"/>
            </a:avLst>
          </a:prstGeom>
          <a:solidFill>
            <a:schemeClr val="accent2">
              <a:lumMod val="60000"/>
              <a:lumOff val="40000"/>
              <a:alpha val="10196"/>
            </a:schemeClr>
          </a:solidFill>
          <a:ln w="19050" cap="rnd" cmpd="sng">
            <a:solidFill>
              <a:srgbClr val="F7B60D"/>
            </a:solidFill>
            <a:prstDash val="sysDot"/>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TW" sz="2400" b="0" i="0" u="none" strike="noStrike" kern="1200" cap="none" spc="0" normalizeH="0" baseline="0" noProof="0" dirty="0" smtClean="0">
                <a:ln>
                  <a:noFill/>
                </a:ln>
                <a:effectLst/>
                <a:uLnTx/>
                <a:uFillTx/>
                <a:latin typeface="Times New Roman" panose="02020603050405020304" pitchFamily="18" charset="0"/>
                <a:ea typeface="標楷體" panose="03000509000000000000" pitchFamily="65" charset="-120"/>
                <a:cs typeface="Times New Roman" panose="02020603050405020304" pitchFamily="18" charset="0"/>
              </a:rPr>
              <a:t>2030</a:t>
            </a:r>
            <a:r>
              <a:rPr kumimoji="0" lang="zh-TW" altLang="en-US" sz="2400" b="0" i="0" u="none" strike="noStrike" kern="1200" cap="none" spc="0" normalizeH="0" baseline="0" noProof="0" dirty="0" smtClean="0">
                <a:ln>
                  <a:noFill/>
                </a:ln>
                <a:effectLst/>
                <a:uLnTx/>
                <a:uFillTx/>
                <a:latin typeface="Times New Roman" panose="02020603050405020304" pitchFamily="18" charset="0"/>
                <a:ea typeface="標楷體" panose="03000509000000000000" pitchFamily="65" charset="-120"/>
                <a:cs typeface="Times New Roman" panose="02020603050405020304" pitchFamily="18" charset="0"/>
              </a:rPr>
              <a:t>年時</a:t>
            </a:r>
            <a:r>
              <a:rPr lang="zh-TW" altLang="en-US" sz="2400" noProof="0" dirty="0" smtClean="0">
                <a:latin typeface="Times New Roman" panose="02020603050405020304" pitchFamily="18" charset="0"/>
                <a:ea typeface="標楷體" panose="03000509000000000000" pitchFamily="65" charset="-120"/>
                <a:cs typeface="Times New Roman" panose="02020603050405020304" pitchFamily="18" charset="0"/>
              </a:rPr>
              <a:t>，我國非化石燃料的比較預期達到</a:t>
            </a:r>
            <a:r>
              <a:rPr lang="en-US" altLang="zh-TW" sz="2400" noProof="0" dirty="0" smtClean="0">
                <a:latin typeface="Times New Roman" panose="02020603050405020304" pitchFamily="18" charset="0"/>
                <a:ea typeface="標楷體" panose="03000509000000000000" pitchFamily="65" charset="-120"/>
                <a:cs typeface="Times New Roman" panose="02020603050405020304" pitchFamily="18" charset="0"/>
              </a:rPr>
              <a:t>25%</a:t>
            </a:r>
            <a:r>
              <a:rPr lang="zh-TW" altLang="en-US" sz="2400" noProof="0" dirty="0" smtClean="0">
                <a:latin typeface="Times New Roman" panose="02020603050405020304" pitchFamily="18" charset="0"/>
                <a:ea typeface="標楷體" panose="03000509000000000000" pitchFamily="65" charset="-120"/>
                <a:cs typeface="Times New Roman" panose="02020603050405020304" pitchFamily="18" charset="0"/>
              </a:rPr>
              <a:t>；碳強度比</a:t>
            </a:r>
            <a:r>
              <a:rPr lang="en-US" altLang="zh-TW" sz="2400" noProof="0" dirty="0" smtClean="0">
                <a:latin typeface="Times New Roman" panose="02020603050405020304" pitchFamily="18" charset="0"/>
                <a:ea typeface="標楷體" panose="03000509000000000000" pitchFamily="65" charset="-120"/>
                <a:cs typeface="Times New Roman" panose="02020603050405020304" pitchFamily="18" charset="0"/>
              </a:rPr>
              <a:t>2005</a:t>
            </a:r>
            <a:r>
              <a:rPr lang="zh-TW" altLang="en-US" sz="2400" noProof="0" dirty="0" smtClean="0">
                <a:latin typeface="Times New Roman" panose="02020603050405020304" pitchFamily="18" charset="0"/>
                <a:ea typeface="標楷體" panose="03000509000000000000" pitchFamily="65" charset="-120"/>
                <a:cs typeface="Times New Roman" panose="02020603050405020304" pitchFamily="18" charset="0"/>
              </a:rPr>
              <a:t>年前下降</a:t>
            </a:r>
            <a:r>
              <a:rPr lang="en-US" altLang="zh-TW" sz="2400" noProof="0" dirty="0" smtClean="0">
                <a:latin typeface="Times New Roman" panose="02020603050405020304" pitchFamily="18" charset="0"/>
                <a:ea typeface="標楷體" panose="03000509000000000000" pitchFamily="65" charset="-120"/>
                <a:cs typeface="Times New Roman" panose="02020603050405020304" pitchFamily="18" charset="0"/>
              </a:rPr>
              <a:t>65%</a:t>
            </a:r>
            <a:r>
              <a:rPr lang="zh-TW" altLang="en-US" sz="2400" noProof="0" dirty="0" smtClean="0">
                <a:latin typeface="Times New Roman" panose="02020603050405020304" pitchFamily="18" charset="0"/>
                <a:ea typeface="標楷體" panose="03000509000000000000" pitchFamily="65" charset="-120"/>
                <a:cs typeface="Times New Roman" panose="02020603050405020304" pitchFamily="18" charset="0"/>
              </a:rPr>
              <a:t>，以達致</a:t>
            </a:r>
            <a:r>
              <a:rPr lang="en-US" altLang="zh-TW" sz="2400" noProof="0" dirty="0" smtClean="0">
                <a:latin typeface="Times New Roman" panose="02020603050405020304" pitchFamily="18" charset="0"/>
                <a:ea typeface="標楷體" panose="03000509000000000000" pitchFamily="65" charset="-120"/>
                <a:cs typeface="Times New Roman" panose="02020603050405020304" pitchFamily="18" charset="0"/>
              </a:rPr>
              <a:t>2030</a:t>
            </a:r>
            <a:r>
              <a:rPr lang="zh-TW" altLang="en-US" sz="2400" noProof="0" dirty="0" smtClean="0">
                <a:latin typeface="Times New Roman" panose="02020603050405020304" pitchFamily="18" charset="0"/>
                <a:ea typeface="標楷體" panose="03000509000000000000" pitchFamily="65" charset="-120"/>
                <a:cs typeface="Times New Roman" panose="02020603050405020304" pitchFamily="18" charset="0"/>
              </a:rPr>
              <a:t>年</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前碳達峰的目標。</a:t>
            </a:r>
            <a:endParaRPr kumimoji="0" lang="en-US" altLang="zh-TW" sz="2400" b="0" i="0" u="none" strike="noStrike" kern="1200" cap="none" spc="0" normalizeH="0" baseline="0" noProof="0" dirty="0" smtClean="0">
              <a:ln>
                <a:noFill/>
              </a:ln>
              <a:effectLst/>
              <a:uLnTx/>
              <a:uFillTx/>
              <a:latin typeface="Times New Roman" panose="02020603050405020304" pitchFamily="18" charset="0"/>
              <a:ea typeface="標楷體" panose="03000509000000000000" pitchFamily="65" charset="-12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TW" altLang="en-US" sz="2400" b="0" i="0" u="none" strike="noStrike" kern="1200" cap="none" spc="0" normalizeH="0" baseline="0" noProof="0" dirty="0" smtClean="0">
                <a:ln>
                  <a:noFill/>
                </a:ln>
                <a:effectLst/>
                <a:uLnTx/>
                <a:uFillTx/>
                <a:latin typeface="Times New Roman" panose="02020603050405020304" pitchFamily="18" charset="0"/>
                <a:ea typeface="標楷體" panose="03000509000000000000" pitchFamily="65" charset="-120"/>
                <a:cs typeface="Times New Roman" panose="02020603050405020304" pitchFamily="18" charset="0"/>
              </a:rPr>
              <a:t>各級政府投資大量資</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金及津貼以發展可再生能源、建設新型電力系統、在建築、交通等推動環保；同時鼓勵全民低碳行動以教育推廣綠色低碳的生活方式，並推動舊物資循環利用，亦鼓勵創新培養研發節能交通、環保農具等減碳技術以發展綠色、循環經濟。</a:t>
            </a:r>
            <a:endParaRPr kumimoji="0" lang="zh-CN" altLang="en-US" sz="2400" b="0" i="0" u="none" strike="noStrike" kern="1200" cap="none" spc="0" normalizeH="0" baseline="0" noProof="0" dirty="0">
              <a:ln>
                <a:noFill/>
              </a:ln>
              <a:effectLst/>
              <a:uLnTx/>
              <a:uFillTx/>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4" name="任意多边形: 形状 11"/>
          <p:cNvSpPr/>
          <p:nvPr/>
        </p:nvSpPr>
        <p:spPr>
          <a:xfrm>
            <a:off x="2457610" y="158840"/>
            <a:ext cx="6991459" cy="6180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lvl="0" algn="ctr">
              <a:lnSpc>
                <a:spcPct val="90000"/>
              </a:lnSpc>
              <a:spcAft>
                <a:spcPct val="35000"/>
              </a:spcAft>
              <a:defRPr/>
            </a:pPr>
            <a:r>
              <a:rPr lang="zh-TW" altLang="en-US" sz="4000" b="1" dirty="0">
                <a:solidFill>
                  <a:srgbClr val="FFFFFF"/>
                </a:solidFill>
                <a:latin typeface="DFKai-SB" panose="03000509000000000000" pitchFamily="65" charset="-120"/>
                <a:ea typeface="DFKai-SB" panose="03000509000000000000" pitchFamily="65" charset="-120"/>
              </a:rPr>
              <a:t>國家的環境保育實踐經驗</a:t>
            </a:r>
          </a:p>
        </p:txBody>
      </p:sp>
      <p:pic>
        <p:nvPicPr>
          <p:cNvPr id="15" name="Picture 14"/>
          <p:cNvPicPr>
            <a:picLocks noChangeAspect="1"/>
          </p:cNvPicPr>
          <p:nvPr/>
        </p:nvPicPr>
        <p:blipFill>
          <a:blip r:embed="rId4"/>
          <a:stretch>
            <a:fillRect/>
          </a:stretch>
        </p:blipFill>
        <p:spPr>
          <a:xfrm>
            <a:off x="290676" y="3110610"/>
            <a:ext cx="1286536" cy="468344"/>
          </a:xfrm>
          <a:prstGeom prst="rect">
            <a:avLst/>
          </a:prstGeom>
        </p:spPr>
      </p:pic>
    </p:spTree>
    <p:extLst>
      <p:ext uri="{BB962C8B-B14F-4D97-AF65-F5344CB8AC3E}">
        <p14:creationId xmlns:p14="http://schemas.microsoft.com/office/powerpoint/2010/main" val="213148301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文本框 23"/>
          <p:cNvSpPr txBox="1"/>
          <p:nvPr/>
        </p:nvSpPr>
        <p:spPr>
          <a:xfrm>
            <a:off x="1557710" y="870158"/>
            <a:ext cx="10354428" cy="523220"/>
          </a:xfrm>
          <a:prstGeom prst="rect">
            <a:avLst/>
          </a:prstGeom>
          <a:noFill/>
        </p:spPr>
        <p:txBody>
          <a:bodyPr wrap="square">
            <a:spAutoFit/>
          </a:bodyPr>
          <a:lstStyle/>
          <a:p>
            <a:pPr>
              <a:defRPr/>
            </a:pPr>
            <a:r>
              <a:rPr lang="zh-CN" altLang="en-US" sz="2800" b="1" dirty="0">
                <a:latin typeface="DFKai-SB" panose="03000509000000000000" pitchFamily="65" charset="-120"/>
                <a:ea typeface="DFKai-SB" panose="03000509000000000000" pitchFamily="65" charset="-120"/>
              </a:rPr>
              <a:t>資金投入</a:t>
            </a:r>
            <a:r>
              <a:rPr lang="zh-TW" altLang="en-US" sz="2800" b="1" dirty="0">
                <a:latin typeface="DFKai-SB" panose="03000509000000000000" pitchFamily="65" charset="-120"/>
                <a:ea typeface="DFKai-SB" panose="03000509000000000000" pitchFamily="65" charset="-120"/>
              </a:rPr>
              <a:t>及</a:t>
            </a:r>
            <a:r>
              <a:rPr lang="zh-TW" altLang="en-US" sz="2800" b="1" dirty="0" smtClean="0">
                <a:latin typeface="DFKai-SB" panose="03000509000000000000" pitchFamily="65" charset="-120"/>
                <a:ea typeface="DFKai-SB" panose="03000509000000000000" pitchFamily="65" charset="-120"/>
              </a:rPr>
              <a:t>津貼</a:t>
            </a:r>
            <a:r>
              <a:rPr lang="zh-TW" altLang="en-US" sz="2800" dirty="0">
                <a:latin typeface="DFKai-SB" panose="03000509000000000000" pitchFamily="65" charset="-120"/>
                <a:ea typeface="DFKai-SB" panose="03000509000000000000" pitchFamily="65" charset="-120"/>
              </a:rPr>
              <a:t>：</a:t>
            </a:r>
            <a:r>
              <a:rPr lang="zh-CN" altLang="en-US" sz="2800" b="1" dirty="0" smtClean="0">
                <a:latin typeface="DFKai-SB" panose="03000509000000000000" pitchFamily="65" charset="-120"/>
                <a:ea typeface="DFKai-SB" panose="03000509000000000000" pitchFamily="65" charset="-120"/>
                <a:sym typeface="+mn-ea"/>
              </a:rPr>
              <a:t>加大投入</a:t>
            </a:r>
            <a:r>
              <a:rPr kumimoji="0" lang="zh-CN" altLang="en-US" sz="2800" b="1" i="0" u="none" strike="noStrike" kern="1200" cap="none" spc="0" normalizeH="0" baseline="0" noProof="0" dirty="0" smtClean="0">
                <a:ln>
                  <a:noFill/>
                </a:ln>
                <a:effectLst/>
                <a:uLnTx/>
                <a:uFillTx/>
                <a:latin typeface="DFKai-SB" panose="03000509000000000000" pitchFamily="65" charset="-120"/>
                <a:ea typeface="DFKai-SB" panose="03000509000000000000" pitchFamily="65" charset="-120"/>
                <a:cs typeface="+mn-cs"/>
                <a:sym typeface="+mn-ea"/>
              </a:rPr>
              <a:t>環境</a:t>
            </a:r>
            <a:r>
              <a:rPr kumimoji="0" lang="zh-CN" altLang="en-US" sz="2800" b="1" i="0" u="none" strike="noStrike" kern="1200" cap="none" spc="0" normalizeH="0" baseline="0" noProof="0" dirty="0">
                <a:ln>
                  <a:noFill/>
                </a:ln>
                <a:effectLst/>
                <a:uLnTx/>
                <a:uFillTx/>
                <a:latin typeface="DFKai-SB" panose="03000509000000000000" pitchFamily="65" charset="-120"/>
                <a:ea typeface="DFKai-SB" panose="03000509000000000000" pitchFamily="65" charset="-120"/>
                <a:cs typeface="+mn-cs"/>
                <a:sym typeface="+mn-ea"/>
              </a:rPr>
              <a:t>保育</a:t>
            </a:r>
            <a:r>
              <a:rPr kumimoji="0" lang="zh-CN" altLang="en-US" sz="2800" b="1" i="0" u="none" strike="noStrike" kern="1200" cap="none" spc="0" normalizeH="0" baseline="0" noProof="0" dirty="0" smtClean="0">
                <a:ln>
                  <a:noFill/>
                </a:ln>
                <a:effectLst/>
                <a:uLnTx/>
                <a:uFillTx/>
                <a:latin typeface="DFKai-SB" panose="03000509000000000000" pitchFamily="65" charset="-120"/>
                <a:ea typeface="DFKai-SB" panose="03000509000000000000" pitchFamily="65" charset="-120"/>
                <a:cs typeface="+mn-cs"/>
                <a:sym typeface="+mn-ea"/>
              </a:rPr>
              <a:t>資金</a:t>
            </a:r>
            <a:r>
              <a:rPr lang="zh-TW" altLang="en-US" sz="2800" b="1" dirty="0" smtClean="0">
                <a:latin typeface="DFKai-SB" panose="03000509000000000000" pitchFamily="65" charset="-120"/>
                <a:ea typeface="DFKai-SB" panose="03000509000000000000" pitchFamily="65" charset="-120"/>
                <a:sym typeface="+mn-ea"/>
              </a:rPr>
              <a:t>及地方環保經費 </a:t>
            </a:r>
            <a:r>
              <a:rPr lang="en-US" altLang="zh-TW" sz="2800" b="1" dirty="0" smtClean="0">
                <a:latin typeface="DFKai-SB" panose="03000509000000000000" pitchFamily="65" charset="-120"/>
                <a:ea typeface="DFKai-SB" panose="03000509000000000000" pitchFamily="65" charset="-120"/>
                <a:sym typeface="+mn-ea"/>
              </a:rPr>
              <a:t>(</a:t>
            </a:r>
            <a:r>
              <a:rPr lang="zh-TW" altLang="en-US" sz="2800" b="1" dirty="0" smtClean="0">
                <a:latin typeface="DFKai-SB" panose="03000509000000000000" pitchFamily="65" charset="-120"/>
                <a:ea typeface="DFKai-SB" panose="03000509000000000000" pitchFamily="65" charset="-120"/>
                <a:sym typeface="+mn-ea"/>
              </a:rPr>
              <a:t>例子</a:t>
            </a:r>
            <a:r>
              <a:rPr lang="en-US" altLang="zh-TW" sz="2800" b="1" dirty="0" smtClean="0">
                <a:latin typeface="DFKai-SB" panose="03000509000000000000" pitchFamily="65" charset="-120"/>
                <a:ea typeface="DFKai-SB" panose="03000509000000000000" pitchFamily="65" charset="-120"/>
                <a:sym typeface="+mn-ea"/>
              </a:rPr>
              <a:t>)</a:t>
            </a:r>
            <a:endParaRPr kumimoji="0" lang="zh-CN" altLang="en-US" sz="2800" b="1" i="0" u="none" strike="noStrike" kern="1200" cap="none" spc="0" normalizeH="0" baseline="0" noProof="0" dirty="0">
              <a:ln>
                <a:noFill/>
              </a:ln>
              <a:effectLst/>
              <a:uLnTx/>
              <a:uFillTx/>
              <a:latin typeface="DFKai-SB" panose="03000509000000000000" pitchFamily="65" charset="-120"/>
              <a:ea typeface="DFKai-SB" panose="03000509000000000000" pitchFamily="65" charset="-120"/>
              <a:cs typeface="等线" panose="02010600030101010101" pitchFamily="2" charset="-122"/>
              <a:sym typeface="+mn-ea"/>
            </a:endParaRPr>
          </a:p>
        </p:txBody>
      </p:sp>
      <p:sp>
        <p:nvSpPr>
          <p:cNvPr id="25" name="Freeform 5"/>
          <p:cNvSpPr/>
          <p:nvPr/>
        </p:nvSpPr>
        <p:spPr bwMode="auto">
          <a:xfrm>
            <a:off x="1111559" y="989175"/>
            <a:ext cx="446151" cy="322817"/>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92D050"/>
          </a:solidFill>
          <a:ln w="19050">
            <a:solidFill>
              <a:srgbClr val="FFFFFF"/>
            </a:solidFill>
            <a:round/>
          </a:ln>
        </p:spPr>
        <p:txBody>
          <a:bodyPr vert="horz" wrap="square" lIns="83748" tIns="41874" rIns="83748" bIns="41874" numCol="1" anchor="t" anchorCtr="0" compatLnSpc="1"/>
          <a:lstStyle/>
          <a:p>
            <a:pPr marL="0" marR="0" lvl="0" indent="0" algn="just" defTabSz="914400" rtl="0" eaLnBrk="1" fontAlgn="auto" latinLnBrk="0" hangingPunct="1">
              <a:lnSpc>
                <a:spcPct val="120000"/>
              </a:lnSpc>
              <a:spcBef>
                <a:spcPts val="0"/>
              </a:spcBef>
              <a:spcAft>
                <a:spcPts val="0"/>
              </a:spcAft>
              <a:buClrTx/>
              <a:buSzTx/>
              <a:buFontTx/>
              <a:buNone/>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cs"/>
              <a:sym typeface="Agency FB" panose="020B0503020202020204" pitchFamily="34" charset="0"/>
            </a:endParaRPr>
          </a:p>
        </p:txBody>
      </p:sp>
      <p:grpSp>
        <p:nvGrpSpPr>
          <p:cNvPr id="27" name="组合 26"/>
          <p:cNvGrpSpPr/>
          <p:nvPr/>
        </p:nvGrpSpPr>
        <p:grpSpPr>
          <a:xfrm>
            <a:off x="255491" y="1529786"/>
            <a:ext cx="11473447" cy="4269310"/>
            <a:chOff x="696310" y="1133839"/>
            <a:chExt cx="7339519" cy="3924935"/>
          </a:xfrm>
        </p:grpSpPr>
        <p:sp>
          <p:nvSpPr>
            <p:cNvPr id="28" name="矩形: 圆角 27"/>
            <p:cNvSpPr/>
            <p:nvPr/>
          </p:nvSpPr>
          <p:spPr bwMode="auto">
            <a:xfrm>
              <a:off x="696310" y="1133839"/>
              <a:ext cx="7149465" cy="3924935"/>
            </a:xfrm>
            <a:prstGeom prst="roundRect">
              <a:avLst>
                <a:gd name="adj" fmla="val 0"/>
              </a:avLst>
            </a:prstGeom>
            <a:solidFill>
              <a:srgbClr val="4472C4">
                <a:alpha val="1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cs"/>
              </a:endParaRPr>
            </a:p>
          </p:txBody>
        </p:sp>
        <p:sp>
          <p:nvSpPr>
            <p:cNvPr id="33" name="矩形 32"/>
            <p:cNvSpPr/>
            <p:nvPr/>
          </p:nvSpPr>
          <p:spPr>
            <a:xfrm>
              <a:off x="796030" y="1281883"/>
              <a:ext cx="7239799" cy="3551960"/>
            </a:xfrm>
            <a:prstGeom prst="rect">
              <a:avLst/>
            </a:prstGeom>
            <a:pattFill prst="lgGrid">
              <a:fgClr>
                <a:schemeClr val="bg1">
                  <a:lumMod val="95000"/>
                </a:schemeClr>
              </a:fgClr>
              <a:bgClr>
                <a:schemeClr val="bg1"/>
              </a:bgClr>
            </a:pattFill>
            <a:ln w="19050">
              <a:solidFill>
                <a:schemeClr val="bg1">
                  <a:lumMod val="50000"/>
                </a:schemeClr>
              </a:solidFill>
            </a:ln>
            <a:effectLst>
              <a:outerShdw blurRad="50800" dist="38100" dir="2700000" algn="tl"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chemeClr val="tx1"/>
                </a:solidFill>
                <a:effectLst/>
                <a:uLnTx/>
                <a:uFillTx/>
                <a:latin typeface="等线" panose="02010600030101010101" pitchFamily="2" charset="-122"/>
                <a:ea typeface="等线" panose="02010600030101010101" pitchFamily="2" charset="-122"/>
                <a:cs typeface="+mn-cs"/>
              </a:endParaRPr>
            </a:p>
          </p:txBody>
        </p:sp>
        <p:sp>
          <p:nvSpPr>
            <p:cNvPr id="34" name="AutoShape 28"/>
            <p:cNvSpPr/>
            <p:nvPr/>
          </p:nvSpPr>
          <p:spPr>
            <a:xfrm>
              <a:off x="943651" y="1358625"/>
              <a:ext cx="6917990" cy="869892"/>
            </a:xfrm>
            <a:prstGeom prst="roundRect">
              <a:avLst>
                <a:gd name="adj" fmla="val 18718"/>
              </a:avLst>
            </a:prstGeom>
            <a:solidFill>
              <a:srgbClr val="FF0000">
                <a:alpha val="10196"/>
              </a:srgbClr>
            </a:solidFill>
            <a:ln w="19050" cap="rnd" cmpd="sng">
              <a:solidFill>
                <a:srgbClr val="99CC00"/>
              </a:solidFill>
              <a:prstDash val="sysDot"/>
              <a:headEnd type="none" w="med" len="med"/>
              <a:tailEnd type="none" w="med" len="med"/>
            </a:ln>
            <a:effectLst>
              <a:outerShdw dist="35921" dir="2699999" algn="ctr" rotWithShape="0">
                <a:schemeClr val="bg1">
                  <a:alpha val="50000"/>
                </a:schemeClr>
              </a:outerShdw>
            </a:effectLst>
          </p:spPr>
          <p:txBody>
            <a:bodyPr wrap="none" anchor="ctr" anchorCtr="0"/>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effectLst/>
                <a:uLnTx/>
                <a:uFillTx/>
                <a:latin typeface="Microsoft JhengHei" panose="020B0604030504040204" pitchFamily="34" charset="-120"/>
                <a:ea typeface="Microsoft JhengHei" panose="020B0604030504040204" pitchFamily="34" charset="-120"/>
                <a:cs typeface="+mn-cs"/>
              </a:endParaRPr>
            </a:p>
          </p:txBody>
        </p:sp>
        <p:sp>
          <p:nvSpPr>
            <p:cNvPr id="35" name="AutoShape 28"/>
            <p:cNvSpPr/>
            <p:nvPr/>
          </p:nvSpPr>
          <p:spPr>
            <a:xfrm>
              <a:off x="935719" y="2328592"/>
              <a:ext cx="6917990" cy="473719"/>
            </a:xfrm>
            <a:prstGeom prst="roundRect">
              <a:avLst>
                <a:gd name="adj" fmla="val 18718"/>
              </a:avLst>
            </a:prstGeom>
            <a:solidFill>
              <a:srgbClr val="FFC000">
                <a:alpha val="10196"/>
              </a:srgbClr>
            </a:solidFill>
            <a:ln w="19050" cap="rnd" cmpd="sng">
              <a:solidFill>
                <a:srgbClr val="99CC00"/>
              </a:solidFill>
              <a:prstDash val="sysDot"/>
              <a:headEnd type="none" w="med" len="med"/>
              <a:tailEnd type="none" w="med" len="med"/>
            </a:ln>
            <a:effectLst>
              <a:outerShdw dist="35921" dir="2699999" algn="ctr" rotWithShape="0">
                <a:schemeClr val="bg1">
                  <a:alpha val="50000"/>
                </a:schemeClr>
              </a:outerShdw>
            </a:effectLst>
          </p:spPr>
          <p:txBody>
            <a:bodyPr wrap="none" anchor="ctr" anchorCtr="0"/>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Microsoft JhengHei" panose="020B0604030504040204" pitchFamily="34" charset="-120"/>
                <a:ea typeface="Microsoft JhengHei" panose="020B0604030504040204" pitchFamily="34" charset="-120"/>
                <a:cs typeface="+mn-cs"/>
              </a:endParaRPr>
            </a:p>
          </p:txBody>
        </p:sp>
        <p:sp>
          <p:nvSpPr>
            <p:cNvPr id="36" name="AutoShape 28"/>
            <p:cNvSpPr/>
            <p:nvPr/>
          </p:nvSpPr>
          <p:spPr>
            <a:xfrm>
              <a:off x="943651" y="2966837"/>
              <a:ext cx="6917990" cy="780308"/>
            </a:xfrm>
            <a:prstGeom prst="roundRect">
              <a:avLst>
                <a:gd name="adj" fmla="val 18718"/>
              </a:avLst>
            </a:prstGeom>
            <a:solidFill>
              <a:srgbClr val="92D050">
                <a:alpha val="10196"/>
              </a:srgbClr>
            </a:solidFill>
            <a:ln w="19050" cap="rnd" cmpd="sng">
              <a:solidFill>
                <a:srgbClr val="99CC00"/>
              </a:solidFill>
              <a:prstDash val="sysDot"/>
              <a:headEnd type="none" w="med" len="med"/>
              <a:tailEnd type="none" w="med" len="med"/>
            </a:ln>
            <a:effectLst>
              <a:outerShdw dist="35921" dir="2699999" algn="ctr" rotWithShape="0">
                <a:schemeClr val="bg1">
                  <a:alpha val="50000"/>
                </a:schemeClr>
              </a:outerShdw>
            </a:effectLst>
          </p:spPr>
          <p:txBody>
            <a:bodyPr wrap="none" anchor="ctr" anchorCtr="0"/>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Microsoft JhengHei" panose="020B0604030504040204" pitchFamily="34" charset="-120"/>
                <a:ea typeface="Microsoft JhengHei" panose="020B0604030504040204" pitchFamily="34" charset="-120"/>
                <a:cs typeface="+mn-cs"/>
              </a:endParaRPr>
            </a:p>
          </p:txBody>
        </p:sp>
        <p:sp>
          <p:nvSpPr>
            <p:cNvPr id="37" name="任意多边形: 形状 36"/>
            <p:cNvSpPr/>
            <p:nvPr/>
          </p:nvSpPr>
          <p:spPr>
            <a:xfrm>
              <a:off x="943651" y="1384516"/>
              <a:ext cx="6934200" cy="1292390"/>
            </a:xfrm>
            <a:custGeom>
              <a:avLst/>
              <a:gdLst>
                <a:gd name="connsiteX0" fmla="*/ 0 w 8016508"/>
                <a:gd name="connsiteY0" fmla="*/ 0 h 543477"/>
                <a:gd name="connsiteX1" fmla="*/ 8016508 w 8016508"/>
                <a:gd name="connsiteY1" fmla="*/ 0 h 543477"/>
                <a:gd name="connsiteX2" fmla="*/ 8016508 w 8016508"/>
                <a:gd name="connsiteY2" fmla="*/ 543477 h 543477"/>
                <a:gd name="connsiteX3" fmla="*/ 0 w 8016508"/>
                <a:gd name="connsiteY3" fmla="*/ 543477 h 543477"/>
                <a:gd name="connsiteX4" fmla="*/ 0 w 8016508"/>
                <a:gd name="connsiteY4" fmla="*/ 0 h 54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16508" h="543477">
                  <a:moveTo>
                    <a:pt x="0" y="0"/>
                  </a:moveTo>
                  <a:lnTo>
                    <a:pt x="8016508" y="0"/>
                  </a:lnTo>
                  <a:lnTo>
                    <a:pt x="8016508" y="543477"/>
                  </a:lnTo>
                  <a:lnTo>
                    <a:pt x="0" y="54347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3820" tIns="83820" rIns="83820" bIns="83820" numCol="1" spcCol="1270" anchor="t" anchorCtr="0">
              <a:spAutoFit/>
            </a:bodyPr>
            <a:lstStyle/>
            <a:p>
              <a:pPr marL="0" marR="0" lvl="0" indent="0" algn="l" defTabSz="914400" rtl="0" eaLnBrk="1" fontAlgn="auto" latinLnBrk="0" hangingPunct="1">
                <a:spcBef>
                  <a:spcPts val="0"/>
                </a:spcBef>
                <a:spcAft>
                  <a:spcPts val="0"/>
                </a:spcAft>
                <a:buClrTx/>
                <a:buSzTx/>
                <a:buFontTx/>
                <a:buNone/>
                <a:defRPr/>
              </a:pPr>
              <a:r>
                <a:rPr kumimoji="0" lang="en-US" altLang="zh-TW" sz="2400" b="0" i="0" u="none" strike="noStrike" kern="1200" cap="none" spc="0" normalizeH="0" baseline="0" noProof="0" dirty="0">
                  <a:ln>
                    <a:noFill/>
                  </a:ln>
                  <a:solidFill>
                    <a:schemeClr val="tx1"/>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1999—2019</a:t>
              </a:r>
              <a:r>
                <a:rPr kumimoji="0" lang="zh-TW" altLang="en-US" sz="2400" b="0" i="0" u="none" strike="noStrike" kern="1200" cap="none" spc="0" normalizeH="0" baseline="0" noProof="0" dirty="0">
                  <a:ln>
                    <a:noFill/>
                  </a:ln>
                  <a:solidFill>
                    <a:schemeClr val="tx1"/>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年，國家財政累計投入</a:t>
              </a:r>
              <a:r>
                <a:rPr kumimoji="0" lang="en-US" altLang="zh-TW" sz="2400" b="0" i="0" u="none" strike="noStrike" kern="1200" cap="none" spc="0" normalizeH="0" baseline="0" noProof="0" dirty="0">
                  <a:ln>
                    <a:noFill/>
                  </a:ln>
                  <a:solidFill>
                    <a:schemeClr val="tx1"/>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5174</a:t>
              </a:r>
              <a:r>
                <a:rPr kumimoji="0" lang="zh-TW" altLang="en-US" sz="2400" b="0" i="0" u="none" strike="noStrike" kern="1200" cap="none" spc="0" normalizeH="0" baseline="0" noProof="0" dirty="0">
                  <a:ln>
                    <a:noFill/>
                  </a:ln>
                  <a:solidFill>
                    <a:schemeClr val="tx1"/>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億元，實施退耕還</a:t>
              </a:r>
              <a:r>
                <a:rPr kumimoji="0" lang="zh-TW" altLang="en-US" sz="2400" b="0" i="0" u="none" strike="noStrike" kern="1200" cap="none" spc="0" normalizeH="0" baseline="0" noProof="0" dirty="0" smtClean="0">
                  <a:ln>
                    <a:noFill/>
                  </a:ln>
                  <a:solidFill>
                    <a:schemeClr val="tx1"/>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林</a:t>
              </a:r>
              <a:r>
                <a:rPr lang="zh-TW" altLang="en-US" sz="2400"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sym typeface="+mn-ea"/>
                </a:rPr>
                <a:t>退牧</a:t>
              </a:r>
              <a:r>
                <a:rPr kumimoji="0" lang="zh-TW" altLang="en-US" sz="2400" b="0" i="0" u="none" strike="noStrike" kern="1200" cap="none" spc="0" normalizeH="0" baseline="0" noProof="0" dirty="0" smtClean="0">
                  <a:ln>
                    <a:noFill/>
                  </a:ln>
                  <a:solidFill>
                    <a:schemeClr val="tx1"/>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還</a:t>
              </a:r>
              <a:r>
                <a:rPr kumimoji="0" lang="zh-TW" altLang="en-US" sz="2400" b="0" i="0" u="none" strike="noStrike" kern="1200" cap="none" spc="0" normalizeH="0" baseline="0" noProof="0" dirty="0">
                  <a:ln>
                    <a:noFill/>
                  </a:ln>
                  <a:solidFill>
                    <a:schemeClr val="tx1"/>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草</a:t>
              </a:r>
              <a:r>
                <a:rPr kumimoji="0" lang="en-US" altLang="zh-TW" sz="2400" b="0" i="0" u="none" strike="noStrike" kern="1200" cap="none" spc="0" normalizeH="0" baseline="0" noProof="0" dirty="0">
                  <a:ln>
                    <a:noFill/>
                  </a:ln>
                  <a:solidFill>
                    <a:schemeClr val="tx1"/>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5.15</a:t>
              </a:r>
              <a:r>
                <a:rPr kumimoji="0" lang="zh-TW" altLang="en-US" sz="24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億畝</a:t>
              </a:r>
              <a:r>
                <a:rPr kumimoji="0" lang="zh-TW" altLang="en-US" sz="24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，成</a:t>
              </a:r>
              <a:r>
                <a:rPr kumimoji="0" lang="zh-TW" altLang="en-US" sz="24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林</a:t>
              </a:r>
              <a:r>
                <a:rPr kumimoji="0" lang="zh-TW" altLang="en-US" sz="24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面積佔全球</a:t>
              </a:r>
              <a:r>
                <a:rPr kumimoji="0" lang="zh-TW" altLang="en-US" sz="24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同期增綠面積的</a:t>
              </a:r>
              <a:r>
                <a:rPr kumimoji="0" lang="en-US" altLang="zh-TW" sz="24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4%</a:t>
              </a:r>
              <a:r>
                <a:rPr kumimoji="0" lang="zh-TW" altLang="en-US" sz="24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以上。</a:t>
              </a:r>
            </a:p>
          </p:txBody>
        </p:sp>
        <p:sp>
          <p:nvSpPr>
            <p:cNvPr id="38" name="任意多边形: 形状 37"/>
            <p:cNvSpPr/>
            <p:nvPr/>
          </p:nvSpPr>
          <p:spPr>
            <a:xfrm>
              <a:off x="962583" y="2310815"/>
              <a:ext cx="6883192" cy="526344"/>
            </a:xfrm>
            <a:custGeom>
              <a:avLst/>
              <a:gdLst>
                <a:gd name="connsiteX0" fmla="*/ 0 w 8016508"/>
                <a:gd name="connsiteY0" fmla="*/ 0 h 543477"/>
                <a:gd name="connsiteX1" fmla="*/ 8016508 w 8016508"/>
                <a:gd name="connsiteY1" fmla="*/ 0 h 543477"/>
                <a:gd name="connsiteX2" fmla="*/ 8016508 w 8016508"/>
                <a:gd name="connsiteY2" fmla="*/ 543477 h 543477"/>
                <a:gd name="connsiteX3" fmla="*/ 0 w 8016508"/>
                <a:gd name="connsiteY3" fmla="*/ 543477 h 543477"/>
                <a:gd name="connsiteX4" fmla="*/ 0 w 8016508"/>
                <a:gd name="connsiteY4" fmla="*/ 0 h 54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16508" h="543477">
                  <a:moveTo>
                    <a:pt x="0" y="0"/>
                  </a:moveTo>
                  <a:lnTo>
                    <a:pt x="8016508" y="0"/>
                  </a:lnTo>
                  <a:lnTo>
                    <a:pt x="8016508" y="543477"/>
                  </a:lnTo>
                  <a:lnTo>
                    <a:pt x="0" y="54347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3820" tIns="83820" rIns="83820" bIns="83820" numCol="1" spcCol="1270" anchor="t" anchorCtr="0">
              <a:spAutoFit/>
            </a:bodyPr>
            <a:lstStyle/>
            <a:p>
              <a:pPr lvl="0">
                <a:lnSpc>
                  <a:spcPct val="120000"/>
                </a:lnSpc>
                <a:defRPr/>
              </a:pPr>
              <a:r>
                <a:rPr lang="en-US" altLang="zh-TW" sz="2400" dirty="0">
                  <a:solidFill>
                    <a:prstClr val="black">
                      <a:hueOff val="0"/>
                      <a:satOff val="0"/>
                      <a:lumOff val="0"/>
                      <a:alphaOff val="0"/>
                    </a:prstClr>
                  </a:solidFill>
                  <a:latin typeface="Times New Roman" panose="02020603050405020304" pitchFamily="18" charset="0"/>
                  <a:ea typeface="DFKai-SB" panose="03000509000000000000" pitchFamily="65" charset="-120"/>
                  <a:cs typeface="Times New Roman" panose="02020603050405020304" pitchFamily="18" charset="0"/>
                  <a:sym typeface="+mn-ea"/>
                </a:rPr>
                <a:t>2016—2019</a:t>
              </a:r>
              <a:r>
                <a:rPr lang="zh-TW" altLang="en-US" sz="2400" dirty="0">
                  <a:solidFill>
                    <a:prstClr val="black">
                      <a:hueOff val="0"/>
                      <a:satOff val="0"/>
                      <a:lumOff val="0"/>
                      <a:alphaOff val="0"/>
                    </a:prstClr>
                  </a:solidFill>
                  <a:latin typeface="Times New Roman" panose="02020603050405020304" pitchFamily="18" charset="0"/>
                  <a:ea typeface="DFKai-SB" panose="03000509000000000000" pitchFamily="65" charset="-120"/>
                  <a:cs typeface="Times New Roman" panose="02020603050405020304" pitchFamily="18" charset="0"/>
                  <a:sym typeface="+mn-ea"/>
                </a:rPr>
                <a:t>年，全國節能環保財政支出</a:t>
              </a:r>
              <a:r>
                <a:rPr lang="en-US" altLang="zh-TW" sz="2400" dirty="0">
                  <a:solidFill>
                    <a:prstClr val="black">
                      <a:hueOff val="0"/>
                      <a:satOff val="0"/>
                      <a:lumOff val="0"/>
                      <a:alphaOff val="0"/>
                    </a:prstClr>
                  </a:solidFill>
                  <a:latin typeface="Times New Roman" panose="02020603050405020304" pitchFamily="18" charset="0"/>
                  <a:ea typeface="DFKai-SB" panose="03000509000000000000" pitchFamily="65" charset="-120"/>
                  <a:cs typeface="Times New Roman" panose="02020603050405020304" pitchFamily="18" charset="0"/>
                  <a:sym typeface="+mn-ea"/>
                </a:rPr>
                <a:t>2.4</a:t>
              </a:r>
              <a:r>
                <a:rPr lang="zh-TW" altLang="en-US" sz="2400" dirty="0">
                  <a:solidFill>
                    <a:prstClr val="black">
                      <a:hueOff val="0"/>
                      <a:satOff val="0"/>
                      <a:lumOff val="0"/>
                      <a:alphaOff val="0"/>
                    </a:prstClr>
                  </a:solidFill>
                  <a:latin typeface="Times New Roman" panose="02020603050405020304" pitchFamily="18" charset="0"/>
                  <a:ea typeface="DFKai-SB" panose="03000509000000000000" pitchFamily="65" charset="-120"/>
                  <a:cs typeface="Times New Roman" panose="02020603050405020304" pitchFamily="18" charset="0"/>
                  <a:sym typeface="+mn-ea"/>
                </a:rPr>
                <a:t>萬億元。</a:t>
              </a:r>
              <a:endParaRPr kumimoji="0" lang="zh-TW" altLang="en-US" sz="24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endParaRPr>
            </a:p>
          </p:txBody>
        </p:sp>
        <p:sp>
          <p:nvSpPr>
            <p:cNvPr id="39" name="任意多边形: 形状 38"/>
            <p:cNvSpPr/>
            <p:nvPr/>
          </p:nvSpPr>
          <p:spPr>
            <a:xfrm>
              <a:off x="935719" y="2941310"/>
              <a:ext cx="6623128" cy="780259"/>
            </a:xfrm>
            <a:custGeom>
              <a:avLst/>
              <a:gdLst>
                <a:gd name="connsiteX0" fmla="*/ 0 w 8016508"/>
                <a:gd name="connsiteY0" fmla="*/ 0 h 543477"/>
                <a:gd name="connsiteX1" fmla="*/ 8016508 w 8016508"/>
                <a:gd name="connsiteY1" fmla="*/ 0 h 543477"/>
                <a:gd name="connsiteX2" fmla="*/ 8016508 w 8016508"/>
                <a:gd name="connsiteY2" fmla="*/ 543477 h 543477"/>
                <a:gd name="connsiteX3" fmla="*/ 0 w 8016508"/>
                <a:gd name="connsiteY3" fmla="*/ 543477 h 543477"/>
                <a:gd name="connsiteX4" fmla="*/ 0 w 8016508"/>
                <a:gd name="connsiteY4" fmla="*/ 0 h 54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16508" h="543477">
                  <a:moveTo>
                    <a:pt x="0" y="0"/>
                  </a:moveTo>
                  <a:lnTo>
                    <a:pt x="8016508" y="0"/>
                  </a:lnTo>
                  <a:lnTo>
                    <a:pt x="8016508" y="543477"/>
                  </a:lnTo>
                  <a:lnTo>
                    <a:pt x="0" y="54347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3820" tIns="83820" rIns="83820" bIns="83820" numCol="1" spcCol="1270" anchor="t" anchorCtr="0">
              <a:spAutoFit/>
            </a:bodyPr>
            <a:lstStyle/>
            <a:p>
              <a:pPr marL="0" marR="0" lvl="0" indent="0" algn="l" defTabSz="914400" rtl="0" eaLnBrk="1" fontAlgn="auto" latinLnBrk="0" hangingPunct="1">
                <a:spcBef>
                  <a:spcPts val="0"/>
                </a:spcBef>
                <a:spcAft>
                  <a:spcPts val="0"/>
                </a:spcAft>
                <a:buClrTx/>
                <a:buSzTx/>
                <a:buFontTx/>
                <a:buNone/>
                <a:defRPr/>
              </a:pPr>
              <a:r>
                <a:rPr kumimoji="0" lang="en-US" altLang="zh-CN" sz="24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2018—2020</a:t>
              </a:r>
              <a:r>
                <a:rPr kumimoji="0" lang="zh-CN" altLang="en-US" sz="24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年，國家財政安排</a:t>
              </a:r>
              <a:r>
                <a:rPr kumimoji="0" lang="en-US" altLang="zh-CN" sz="24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180</a:t>
              </a:r>
              <a:r>
                <a:rPr kumimoji="0" lang="zh-CN" altLang="en-US" sz="24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億元生態補償資金，推動長江經濟帶建立生態補償機制。</a:t>
              </a:r>
            </a:p>
          </p:txBody>
        </p:sp>
        <p:sp>
          <p:nvSpPr>
            <p:cNvPr id="40" name="AutoShape 28"/>
            <p:cNvSpPr/>
            <p:nvPr/>
          </p:nvSpPr>
          <p:spPr>
            <a:xfrm>
              <a:off x="927785" y="3860109"/>
              <a:ext cx="6917990" cy="807198"/>
            </a:xfrm>
            <a:prstGeom prst="roundRect">
              <a:avLst>
                <a:gd name="adj" fmla="val 18718"/>
              </a:avLst>
            </a:prstGeom>
            <a:solidFill>
              <a:srgbClr val="00B050">
                <a:alpha val="10196"/>
              </a:srgbClr>
            </a:solidFill>
            <a:ln w="19050" cap="rnd" cmpd="sng">
              <a:solidFill>
                <a:srgbClr val="99CC00"/>
              </a:solidFill>
              <a:prstDash val="sysDot"/>
              <a:headEnd type="none" w="med" len="med"/>
              <a:tailEnd type="none" w="med" len="med"/>
            </a:ln>
            <a:effectLst>
              <a:outerShdw dist="35921" dir="2699999" algn="ctr" rotWithShape="0">
                <a:schemeClr val="bg1">
                  <a:alpha val="50000"/>
                </a:schemeClr>
              </a:outerShdw>
            </a:effectLst>
          </p:spPr>
          <p:txBody>
            <a:bodyPr wrap="none" anchor="ctr" anchorCtr="0"/>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Microsoft JhengHei" panose="020B0604030504040204" pitchFamily="34" charset="-120"/>
                <a:ea typeface="Microsoft JhengHei" panose="020B0604030504040204" pitchFamily="34" charset="-120"/>
                <a:cs typeface="+mn-cs"/>
              </a:endParaRPr>
            </a:p>
          </p:txBody>
        </p:sp>
        <p:sp>
          <p:nvSpPr>
            <p:cNvPr id="41" name="任意多边形: 形状 40"/>
            <p:cNvSpPr/>
            <p:nvPr/>
          </p:nvSpPr>
          <p:spPr>
            <a:xfrm>
              <a:off x="962584" y="3852000"/>
              <a:ext cx="6722661" cy="780259"/>
            </a:xfrm>
            <a:custGeom>
              <a:avLst/>
              <a:gdLst>
                <a:gd name="connsiteX0" fmla="*/ 0 w 8016508"/>
                <a:gd name="connsiteY0" fmla="*/ 0 h 543477"/>
                <a:gd name="connsiteX1" fmla="*/ 8016508 w 8016508"/>
                <a:gd name="connsiteY1" fmla="*/ 0 h 543477"/>
                <a:gd name="connsiteX2" fmla="*/ 8016508 w 8016508"/>
                <a:gd name="connsiteY2" fmla="*/ 543477 h 543477"/>
                <a:gd name="connsiteX3" fmla="*/ 0 w 8016508"/>
                <a:gd name="connsiteY3" fmla="*/ 543477 h 543477"/>
                <a:gd name="connsiteX4" fmla="*/ 0 w 8016508"/>
                <a:gd name="connsiteY4" fmla="*/ 0 h 54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16508" h="543477">
                  <a:moveTo>
                    <a:pt x="0" y="0"/>
                  </a:moveTo>
                  <a:lnTo>
                    <a:pt x="8016508" y="0"/>
                  </a:lnTo>
                  <a:lnTo>
                    <a:pt x="8016508" y="543477"/>
                  </a:lnTo>
                  <a:lnTo>
                    <a:pt x="0" y="54347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3820" tIns="83820" rIns="83820" bIns="83820" numCol="1" spcCol="1270" anchor="t" anchorCtr="0">
              <a:spAutoFit/>
            </a:bodyPr>
            <a:lstStyle/>
            <a:p>
              <a:pPr lvl="0">
                <a:defRPr/>
              </a:pPr>
              <a:r>
                <a:rPr kumimoji="0" lang="en-US" altLang="zh-CN" sz="2400" b="0" i="0" u="none" strike="noStrike" kern="1200" cap="none" spc="0" normalizeH="0" baseline="0" noProof="0" dirty="0" smtClean="0">
                  <a:ln>
                    <a:noFill/>
                  </a:ln>
                  <a:solidFill>
                    <a:schemeClr val="tx1"/>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202</a:t>
              </a:r>
              <a:r>
                <a:rPr kumimoji="0" lang="en-US" altLang="zh-TW" sz="2400" b="0" i="0" u="none" strike="noStrike" kern="1200" cap="none" spc="0" normalizeH="0" baseline="0" noProof="0" dirty="0" smtClean="0">
                  <a:ln>
                    <a:noFill/>
                  </a:ln>
                  <a:solidFill>
                    <a:schemeClr val="tx1"/>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0</a:t>
              </a:r>
              <a:r>
                <a:rPr kumimoji="0" lang="zh-CN" altLang="en-US" sz="2400" b="0" i="0" u="none" strike="noStrike" kern="1200" cap="none" spc="0" normalizeH="0" baseline="0" noProof="0" dirty="0" smtClean="0">
                  <a:ln>
                    <a:noFill/>
                  </a:ln>
                  <a:solidFill>
                    <a:schemeClr val="tx1"/>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年</a:t>
              </a:r>
              <a:r>
                <a:rPr kumimoji="0" lang="zh-TW" altLang="en-US" sz="2400" b="0" i="0" u="none" strike="noStrike" kern="1200" cap="none" spc="0" normalizeH="0" baseline="0" noProof="0" dirty="0" smtClean="0">
                  <a:ln>
                    <a:noFill/>
                  </a:ln>
                  <a:solidFill>
                    <a:schemeClr val="tx1"/>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成立</a:t>
              </a:r>
              <a:r>
                <a:rPr lang="zh-CN" altLang="en-US" sz="2400"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sym typeface="+mn-ea"/>
                </a:rPr>
                <a:t>國家綠色發展基金旨在健全多元化生態環境保護投入渠道。基金首期總規模達</a:t>
              </a:r>
              <a:r>
                <a:rPr lang="en-US" altLang="zh-CN" sz="2400"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sym typeface="+mn-ea"/>
                </a:rPr>
                <a:t>885</a:t>
              </a:r>
              <a:r>
                <a:rPr lang="zh-CN" altLang="en-US" sz="2400"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sym typeface="+mn-ea"/>
                </a:rPr>
                <a:t>億元</a:t>
              </a:r>
              <a:r>
                <a:rPr kumimoji="0" lang="zh-CN" altLang="en-US" sz="2400" b="0" i="0" u="none" strike="noStrike" kern="1200" cap="none" spc="0" normalizeH="0" baseline="0" noProof="0" dirty="0" smtClean="0">
                  <a:ln>
                    <a:noFill/>
                  </a:ln>
                  <a:solidFill>
                    <a:prstClr val="black">
                      <a:hueOff val="0"/>
                      <a:satOff val="0"/>
                      <a:lumOff val="0"/>
                      <a:alphaOff val="0"/>
                    </a:prst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a:t>
              </a:r>
              <a:endParaRPr kumimoji="0" lang="zh-CN" altLang="en-US" sz="24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endParaRPr>
            </a:p>
          </p:txBody>
        </p:sp>
      </p:grpSp>
      <p:sp>
        <p:nvSpPr>
          <p:cNvPr id="2" name="文字方塊 1"/>
          <p:cNvSpPr txBox="1"/>
          <p:nvPr/>
        </p:nvSpPr>
        <p:spPr>
          <a:xfrm>
            <a:off x="520726" y="5729564"/>
            <a:ext cx="7373108" cy="830997"/>
          </a:xfrm>
          <a:prstGeom prst="rect">
            <a:avLst/>
          </a:prstGeom>
          <a:noFill/>
        </p:spPr>
        <p:txBody>
          <a:bodyPr wrap="square" rtlCol="0">
            <a:spAutoFit/>
          </a:bodyPr>
          <a:lstStyle/>
          <a:p>
            <a:r>
              <a:rPr lang="zh-TW" altLang="en-US" sz="1200" dirty="0" smtClean="0">
                <a:latin typeface="Times New Roman" panose="02020603050405020304" pitchFamily="18" charset="0"/>
                <a:ea typeface="標楷體" panose="03000509000000000000" pitchFamily="65" charset="-120"/>
                <a:cs typeface="Times New Roman" panose="02020603050405020304" pitchFamily="18" charset="0"/>
              </a:rPr>
              <a:t>資料來源</a:t>
            </a:r>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rPr>
              <a:t>: </a:t>
            </a:r>
          </a:p>
          <a:p>
            <a:pPr marL="285750" indent="-285750">
              <a:buFont typeface="Arial" panose="020B0604020202020204" pitchFamily="34" charset="0"/>
              <a:buChar char="•"/>
            </a:pPr>
            <a:r>
              <a:rPr lang="zh-TW" altLang="en-US" sz="1200" dirty="0" smtClean="0">
                <a:latin typeface="Times New Roman" panose="02020603050405020304" pitchFamily="18" charset="0"/>
                <a:ea typeface="標楷體" panose="03000509000000000000" pitchFamily="65" charset="-120"/>
                <a:cs typeface="Times New Roman" panose="02020603050405020304" pitchFamily="18" charset="0"/>
              </a:rPr>
              <a:t>新華網 </a:t>
            </a:r>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rPr>
              <a:t>(http</a:t>
            </a:r>
            <a:r>
              <a:rPr lang="en-US" altLang="zh-TW" sz="1200" dirty="0">
                <a:latin typeface="Times New Roman" panose="02020603050405020304" pitchFamily="18" charset="0"/>
                <a:ea typeface="標楷體" panose="03000509000000000000" pitchFamily="65" charset="-120"/>
                <a:cs typeface="Times New Roman" panose="02020603050405020304" pitchFamily="18" charset="0"/>
              </a:rPr>
              <a:t>://www.xinhuanet.com/politics/2020-06/30/c_1126176757.htm) </a:t>
            </a:r>
            <a:endPar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endParaRPr>
          </a:p>
          <a:p>
            <a:pPr marL="285750" indent="-285750">
              <a:buFont typeface="Arial" panose="020B0604020202020204" pitchFamily="34" charset="0"/>
              <a:buChar char="•"/>
            </a:pPr>
            <a:r>
              <a:rPr lang="zh-TW" altLang="en-US" sz="1200" dirty="0" smtClean="0">
                <a:latin typeface="Times New Roman" panose="02020603050405020304" pitchFamily="18" charset="0"/>
                <a:ea typeface="標楷體" panose="03000509000000000000" pitchFamily="65" charset="-120"/>
                <a:cs typeface="Times New Roman" panose="02020603050405020304" pitchFamily="18" charset="0"/>
              </a:rPr>
              <a:t>人民網 </a:t>
            </a:r>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rPr>
              <a:t>(http</a:t>
            </a:r>
            <a:r>
              <a:rPr lang="en-US" altLang="zh-TW" sz="1200"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rPr>
              <a:t>finance.people.com.cn/BIG5/n1/2020/1230/c1004-31983560.html)</a:t>
            </a:r>
          </a:p>
          <a:p>
            <a:pPr marL="285750" indent="-285750">
              <a:buFont typeface="Arial" panose="020B0604020202020204" pitchFamily="34" charset="0"/>
              <a:buChar char="•"/>
            </a:pPr>
            <a:r>
              <a:rPr lang="zh-TW" altLang="en-US" sz="1200" dirty="0" smtClean="0">
                <a:latin typeface="Times New Roman" panose="02020603050405020304" pitchFamily="18" charset="0"/>
                <a:ea typeface="標楷體" panose="03000509000000000000" pitchFamily="65" charset="-120"/>
                <a:cs typeface="Times New Roman" panose="02020603050405020304" pitchFamily="18" charset="0"/>
              </a:rPr>
              <a:t>中國政府網 </a:t>
            </a:r>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rPr>
              <a:t>(http</a:t>
            </a:r>
            <a:r>
              <a:rPr lang="en-US" altLang="zh-TW" sz="1200"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rPr>
              <a:t>www.gov.cn/xinwen/2018-02/02/content_5263332.htm)</a:t>
            </a:r>
          </a:p>
        </p:txBody>
      </p:sp>
      <p:sp>
        <p:nvSpPr>
          <p:cNvPr id="26" name="任意多边形: 形状 11"/>
          <p:cNvSpPr/>
          <p:nvPr/>
        </p:nvSpPr>
        <p:spPr>
          <a:xfrm>
            <a:off x="2457610" y="158840"/>
            <a:ext cx="6991459" cy="6180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lvl="0" algn="ctr">
              <a:lnSpc>
                <a:spcPct val="90000"/>
              </a:lnSpc>
              <a:spcAft>
                <a:spcPct val="35000"/>
              </a:spcAft>
              <a:defRPr/>
            </a:pPr>
            <a:r>
              <a:rPr lang="zh-TW" altLang="en-US" sz="4000" b="1" dirty="0">
                <a:solidFill>
                  <a:srgbClr val="FFFFFF"/>
                </a:solidFill>
                <a:latin typeface="DFKai-SB" panose="03000509000000000000" pitchFamily="65" charset="-120"/>
                <a:ea typeface="DFKai-SB" panose="03000509000000000000" pitchFamily="65" charset="-120"/>
              </a:rPr>
              <a:t>國家的環境保育實踐經驗</a:t>
            </a:r>
          </a:p>
        </p:txBody>
      </p:sp>
      <p:pic>
        <p:nvPicPr>
          <p:cNvPr id="29" name="图片 34">
            <a:extLst>
              <a:ext uri="{FF2B5EF4-FFF2-40B4-BE49-F238E27FC236}">
                <a16:creationId xmlns:a16="http://schemas.microsoft.com/office/drawing/2014/main" id="{DC24905F-6C6F-4341-BE32-BA1EF348722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9174552" y="5301731"/>
            <a:ext cx="1239396" cy="1239396"/>
          </a:xfrm>
          <a:custGeom>
            <a:avLst/>
            <a:gdLst>
              <a:gd name="connsiteX0" fmla="*/ 637916 w 1275832"/>
              <a:gd name="connsiteY0" fmla="*/ 0 h 1275832"/>
              <a:gd name="connsiteX1" fmla="*/ 1275832 w 1275832"/>
              <a:gd name="connsiteY1" fmla="*/ 637916 h 1275832"/>
              <a:gd name="connsiteX2" fmla="*/ 637916 w 1275832"/>
              <a:gd name="connsiteY2" fmla="*/ 1275832 h 1275832"/>
              <a:gd name="connsiteX3" fmla="*/ 0 w 1275832"/>
              <a:gd name="connsiteY3" fmla="*/ 637916 h 1275832"/>
              <a:gd name="connsiteX4" fmla="*/ 637916 w 1275832"/>
              <a:gd name="connsiteY4" fmla="*/ 0 h 1275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5832" h="1275832">
                <a:moveTo>
                  <a:pt x="637916" y="0"/>
                </a:moveTo>
                <a:cubicBezTo>
                  <a:pt x="990227" y="0"/>
                  <a:pt x="1275832" y="285605"/>
                  <a:pt x="1275832" y="637916"/>
                </a:cubicBezTo>
                <a:cubicBezTo>
                  <a:pt x="1275832" y="990227"/>
                  <a:pt x="990227" y="1275832"/>
                  <a:pt x="637916" y="1275832"/>
                </a:cubicBezTo>
                <a:cubicBezTo>
                  <a:pt x="285605" y="1275832"/>
                  <a:pt x="0" y="990227"/>
                  <a:pt x="0" y="637916"/>
                </a:cubicBezTo>
                <a:cubicBezTo>
                  <a:pt x="0" y="285605"/>
                  <a:pt x="285605" y="0"/>
                  <a:pt x="637916" y="0"/>
                </a:cubicBezTo>
                <a:close/>
              </a:path>
            </a:pathLst>
          </a:custGeom>
          <a:solidFill>
            <a:schemeClr val="bg1"/>
          </a:solidFill>
          <a:ln w="28575">
            <a:solidFill>
              <a:schemeClr val="bg1"/>
            </a:solidFill>
          </a:ln>
        </p:spPr>
      </p:pic>
    </p:spTree>
    <p:custDataLst>
      <p:tags r:id="rId1"/>
    </p:custDataLst>
    <p:extLst>
      <p:ext uri="{BB962C8B-B14F-4D97-AF65-F5344CB8AC3E}">
        <p14:creationId xmlns:p14="http://schemas.microsoft.com/office/powerpoint/2010/main" val="253557603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203808" y="1886038"/>
            <a:ext cx="7551007" cy="3733330"/>
          </a:xfrm>
          <a:prstGeom prst="rect">
            <a:avLst/>
          </a:prstGeom>
          <a:noFill/>
          <a:ln w="57150">
            <a:solidFill>
              <a:srgbClr val="0070C0"/>
            </a:solidFill>
          </a:ln>
        </p:spPr>
        <p:txBody>
          <a:bodyPr wrap="square">
            <a:spAutoFit/>
          </a:bodyPr>
          <a:lstStyle/>
          <a:p>
            <a:pPr marR="0" lvl="0" algn="just" defTabSz="914400" rtl="0" eaLnBrk="1" fontAlgn="auto" latinLnBrk="0" hangingPunct="1">
              <a:lnSpc>
                <a:spcPct val="130000"/>
              </a:lnSpc>
              <a:spcBef>
                <a:spcPts val="0"/>
              </a:spcBef>
              <a:spcAft>
                <a:spcPts val="0"/>
              </a:spcAft>
              <a:buSzTx/>
              <a:defRPr/>
            </a:pPr>
            <a:r>
              <a:rPr kumimoji="0" lang="zh-TW" altLang="en-US" sz="26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事例</a:t>
            </a:r>
            <a:r>
              <a:rPr kumimoji="0" lang="en-US" altLang="zh-TW" sz="26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a:t>
            </a:r>
            <a:endParaRPr kumimoji="0" lang="en-US" altLang="zh-CN" sz="26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endParaRPr>
          </a:p>
          <a:p>
            <a:pPr marL="342900" marR="0" lvl="0" indent="-342900" algn="just" defTabSz="914400" rtl="0" eaLnBrk="1" fontAlgn="auto" latinLnBrk="0" hangingPunct="1">
              <a:lnSpc>
                <a:spcPct val="130000"/>
              </a:lnSpc>
              <a:spcBef>
                <a:spcPts val="0"/>
              </a:spcBef>
              <a:spcAft>
                <a:spcPts val="0"/>
              </a:spcAft>
              <a:buSzTx/>
              <a:buFont typeface="Arial" panose="020B0604020202020204" pitchFamily="34" charset="0"/>
              <a:buChar char="•"/>
              <a:defRPr/>
            </a:pPr>
            <a:r>
              <a:rPr kumimoji="0" lang="en-US" altLang="zh-CN" sz="26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2003</a:t>
            </a:r>
            <a:r>
              <a:rPr kumimoji="0" lang="zh-CN" altLang="en-US" sz="26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年</a:t>
            </a:r>
            <a:r>
              <a:rPr kumimoji="0" lang="en-US" altLang="zh-CN" sz="26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7</a:t>
            </a:r>
            <a:r>
              <a:rPr kumimoji="0" lang="zh-CN" altLang="en-US" sz="26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月</a:t>
            </a:r>
            <a:r>
              <a:rPr kumimoji="0" lang="en-US" altLang="zh-CN" sz="26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1</a:t>
            </a:r>
            <a:r>
              <a:rPr kumimoji="0" lang="zh-CN" altLang="en-US" sz="26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日</a:t>
            </a:r>
            <a:r>
              <a:rPr kumimoji="0" lang="zh-CN" altLang="en-US" sz="26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實施</a:t>
            </a:r>
            <a:r>
              <a:rPr kumimoji="0" lang="zh-TW" altLang="en-US" sz="26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污者自付的原則</a:t>
            </a:r>
            <a:r>
              <a:rPr kumimoji="0" lang="zh-CN" altLang="en-US" sz="26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對排污收費。</a:t>
            </a:r>
            <a:endParaRPr kumimoji="0" lang="en-US" altLang="zh-CN" sz="26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endParaRPr>
          </a:p>
          <a:p>
            <a:pPr marL="342900" lvl="0" indent="-342900" algn="just">
              <a:lnSpc>
                <a:spcPct val="130000"/>
              </a:lnSpc>
              <a:buFont typeface="Arial" panose="020B0604020202020204" pitchFamily="34" charset="0"/>
              <a:buChar char="•"/>
              <a:defRPr/>
            </a:pPr>
            <a:r>
              <a:rPr kumimoji="0" lang="en-US" altLang="zh-CN" sz="26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2018</a:t>
            </a:r>
            <a:r>
              <a:rPr kumimoji="0" lang="zh-CN" altLang="en-US" sz="26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年</a:t>
            </a:r>
            <a:r>
              <a:rPr kumimoji="0" lang="en-US" altLang="zh-CN" sz="26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1</a:t>
            </a:r>
            <a:r>
              <a:rPr kumimoji="0" lang="zh-CN" altLang="en-US" sz="26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月</a:t>
            </a:r>
            <a:r>
              <a:rPr kumimoji="0" lang="en-US" altLang="zh-CN" sz="26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1</a:t>
            </a:r>
            <a:r>
              <a:rPr kumimoji="0" lang="zh-CN" altLang="en-US" sz="26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日施行</a:t>
            </a:r>
            <a:r>
              <a:rPr kumimoji="0" lang="en-US" altLang="zh-CN" sz="26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中華人民共和國</a:t>
            </a:r>
            <a:r>
              <a:rPr kumimoji="0" lang="zh-CN" altLang="en-US" sz="26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環境保護</a:t>
            </a:r>
            <a:r>
              <a:rPr kumimoji="0" lang="zh-CN" altLang="en-US" sz="26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稅法</a:t>
            </a:r>
            <a:r>
              <a:rPr kumimoji="0" lang="en-US" altLang="zh-CN" sz="26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a:t>
            </a:r>
            <a:r>
              <a:rPr kumimoji="0" lang="zh-CN" altLang="en-US" sz="26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，全面</a:t>
            </a:r>
            <a:r>
              <a:rPr kumimoji="0" sz="2600" b="0" i="0" u="none" strike="noStrike" kern="1200" cap="none" spc="0" normalizeH="0" baseline="0" noProof="0" dirty="0" err="1">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開徵環境保護稅</a:t>
            </a:r>
            <a:r>
              <a:rPr kumimoji="0" lang="zh-CN" altLang="en-US" sz="26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，建立多排</a:t>
            </a:r>
            <a:r>
              <a:rPr kumimoji="0" lang="zh-CN" altLang="en-US" sz="26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多</a:t>
            </a:r>
            <a:r>
              <a:rPr kumimoji="0" lang="zh-TW" altLang="en-US" sz="26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徵</a:t>
            </a:r>
            <a:r>
              <a:rPr kumimoji="0" lang="zh-CN" altLang="en-US" sz="26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a:t>
            </a:r>
            <a:r>
              <a:rPr kumimoji="0" lang="zh-CN" altLang="en-US" sz="26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少排</a:t>
            </a:r>
            <a:r>
              <a:rPr kumimoji="0" lang="zh-CN" altLang="en-US" sz="26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少</a:t>
            </a:r>
            <a:r>
              <a:rPr lang="zh-TW" altLang="en-US" sz="2600" dirty="0" smtClean="0">
                <a:latin typeface="Times New Roman" panose="02020603050405020304" pitchFamily="18" charset="0"/>
                <a:ea typeface="DFKai-SB" panose="03000509000000000000" pitchFamily="65" charset="-120"/>
                <a:cs typeface="Times New Roman" panose="02020603050405020304" pitchFamily="18" charset="0"/>
                <a:sym typeface="+mn-ea"/>
              </a:rPr>
              <a:t>徵</a:t>
            </a:r>
            <a:r>
              <a:rPr kumimoji="0" lang="zh-CN" altLang="en-US" sz="26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a:t>
            </a:r>
            <a:r>
              <a:rPr kumimoji="0" lang="zh-CN" altLang="en-US" sz="26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不排</a:t>
            </a:r>
            <a:r>
              <a:rPr kumimoji="0" lang="zh-CN" altLang="en-US" sz="26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不</a:t>
            </a:r>
            <a:r>
              <a:rPr lang="zh-TW" altLang="en-US" sz="2600" dirty="0" smtClean="0">
                <a:latin typeface="Times New Roman" panose="02020603050405020304" pitchFamily="18" charset="0"/>
                <a:ea typeface="DFKai-SB" panose="03000509000000000000" pitchFamily="65" charset="-120"/>
                <a:cs typeface="Times New Roman" panose="02020603050405020304" pitchFamily="18" charset="0"/>
                <a:sym typeface="+mn-ea"/>
              </a:rPr>
              <a:t>徵</a:t>
            </a:r>
            <a:r>
              <a:rPr kumimoji="0" lang="zh-CN" altLang="en-US" sz="26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和</a:t>
            </a:r>
            <a:r>
              <a:rPr kumimoji="0" lang="zh-CN" altLang="en-US" sz="26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高危</a:t>
            </a:r>
            <a:r>
              <a:rPr kumimoji="0" lang="zh-CN" altLang="en-US" sz="26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多</a:t>
            </a:r>
            <a:r>
              <a:rPr lang="zh-TW" altLang="en-US" sz="2600" dirty="0" smtClean="0">
                <a:latin typeface="Times New Roman" panose="02020603050405020304" pitchFamily="18" charset="0"/>
                <a:ea typeface="DFKai-SB" panose="03000509000000000000" pitchFamily="65" charset="-120"/>
                <a:cs typeface="Times New Roman" panose="02020603050405020304" pitchFamily="18" charset="0"/>
                <a:sym typeface="+mn-ea"/>
              </a:rPr>
              <a:t>徵</a:t>
            </a:r>
            <a:r>
              <a:rPr kumimoji="0" lang="zh-CN" altLang="en-US" sz="26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a:t>
            </a:r>
            <a:r>
              <a:rPr kumimoji="0" lang="zh-CN" altLang="en-US" sz="26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低危</a:t>
            </a:r>
            <a:r>
              <a:rPr kumimoji="0" lang="zh-CN" altLang="en-US" sz="26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少</a:t>
            </a:r>
            <a:r>
              <a:rPr lang="zh-TW" altLang="en-US" sz="2600" dirty="0" smtClean="0">
                <a:latin typeface="Times New Roman" panose="02020603050405020304" pitchFamily="18" charset="0"/>
                <a:ea typeface="DFKai-SB" panose="03000509000000000000" pitchFamily="65" charset="-120"/>
                <a:cs typeface="Times New Roman" panose="02020603050405020304" pitchFamily="18" charset="0"/>
                <a:sym typeface="+mn-ea"/>
              </a:rPr>
              <a:t>徵</a:t>
            </a:r>
            <a:r>
              <a:rPr kumimoji="0" lang="zh-CN" altLang="en-US" sz="26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的減</a:t>
            </a:r>
            <a:r>
              <a:rPr kumimoji="0" lang="zh-CN" altLang="en-US" sz="26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排激勵</a:t>
            </a:r>
            <a:r>
              <a:rPr kumimoji="0" lang="zh-CN" altLang="en-US" sz="26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機制</a:t>
            </a:r>
            <a:r>
              <a:rPr kumimoji="0" lang="zh-TW" altLang="en-US" sz="26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a:t>
            </a:r>
            <a:r>
              <a:rPr kumimoji="0" lang="zh-CN" altLang="en-US" sz="26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同時</a:t>
            </a:r>
            <a:r>
              <a:rPr kumimoji="0" lang="zh-CN" altLang="en-US" sz="26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對</a:t>
            </a:r>
            <a:r>
              <a:rPr kumimoji="0" sz="2600" b="0" i="0" u="none" strike="noStrike" kern="1200" cap="none" spc="0" normalizeH="0" baseline="0" noProof="0" dirty="0" err="1">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從事</a:t>
            </a:r>
            <a:r>
              <a:rPr kumimoji="0" lang="zh-CN" altLang="en-US" sz="26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節能環保</a:t>
            </a:r>
            <a:r>
              <a:rPr kumimoji="0" lang="zh-CN" altLang="en-US" sz="26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的減</a:t>
            </a:r>
            <a:r>
              <a:rPr lang="zh-TW" altLang="en-US" sz="2600" dirty="0" smtClean="0">
                <a:latin typeface="Times New Roman" panose="02020603050405020304" pitchFamily="18" charset="0"/>
                <a:ea typeface="DFKai-SB" panose="03000509000000000000" pitchFamily="65" charset="-120"/>
                <a:cs typeface="Times New Roman" panose="02020603050405020304" pitchFamily="18" charset="0"/>
                <a:sym typeface="+mn-ea"/>
              </a:rPr>
              <a:t>徵</a:t>
            </a:r>
            <a:r>
              <a:rPr kumimoji="0" sz="2600" b="0" i="0" u="none" strike="noStrike" kern="1200" cap="none" spc="0" normalizeH="0" baseline="0" noProof="0" dirty="0" err="1"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企業所得稅</a:t>
            </a:r>
            <a:r>
              <a:rPr lang="zh-TW" altLang="en-US" sz="2600" dirty="0" smtClean="0">
                <a:latin typeface="Times New Roman" panose="02020603050405020304" pitchFamily="18" charset="0"/>
                <a:ea typeface="DFKai-SB" panose="03000509000000000000" pitchFamily="65" charset="-120"/>
                <a:cs typeface="Times New Roman" panose="02020603050405020304" pitchFamily="18" charset="0"/>
                <a:sym typeface="+mn-ea"/>
              </a:rPr>
              <a:t>及對部分</a:t>
            </a:r>
            <a:r>
              <a:rPr kumimoji="0" sz="2600" b="0" i="0" u="none" strike="noStrike" kern="1200" cap="none" spc="0" normalizeH="0" baseline="0" noProof="0" dirty="0" err="1"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環保</a:t>
            </a:r>
            <a:r>
              <a:rPr kumimoji="0" lang="zh-CN" altLang="en-US" sz="26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行業</a:t>
            </a:r>
            <a:r>
              <a:rPr kumimoji="0" lang="zh-TW" altLang="en-US" sz="26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及科學研究</a:t>
            </a:r>
            <a:r>
              <a:rPr kumimoji="0" lang="zh-CN" altLang="en-US" sz="26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進行</a:t>
            </a:r>
            <a:r>
              <a:rPr kumimoji="0" sz="2600" b="0" i="0" u="none" strike="noStrike" kern="1200" cap="none" spc="0" normalizeH="0" baseline="0" noProof="0" dirty="0" err="1">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補貼</a:t>
            </a:r>
            <a:r>
              <a:rPr kumimoji="0" lang="zh-CN" altLang="en-US" sz="26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a:t>
            </a:r>
          </a:p>
        </p:txBody>
      </p:sp>
      <p:sp>
        <p:nvSpPr>
          <p:cNvPr id="8" name="文本框 7"/>
          <p:cNvSpPr txBox="1"/>
          <p:nvPr/>
        </p:nvSpPr>
        <p:spPr>
          <a:xfrm>
            <a:off x="3096364" y="1043475"/>
            <a:ext cx="5106859" cy="609398"/>
          </a:xfrm>
          <a:prstGeom prst="rect">
            <a:avLst/>
          </a:prstGeom>
          <a:noFill/>
        </p:spPr>
        <p:txBody>
          <a:bodyPr wrap="square">
            <a:spAutoFit/>
          </a:bodyPr>
          <a:lstStyle/>
          <a:p>
            <a:pPr lvl="0" algn="just">
              <a:lnSpc>
                <a:spcPct val="120000"/>
              </a:lnSpc>
              <a:buClr>
                <a:srgbClr val="FF0000"/>
              </a:buClr>
              <a:defRPr/>
            </a:pPr>
            <a:r>
              <a:rPr lang="zh-TW" altLang="en-US" sz="2800" b="1" dirty="0">
                <a:latin typeface="DFKai-SB" panose="03000509000000000000" pitchFamily="65" charset="-120"/>
                <a:ea typeface="DFKai-SB" panose="03000509000000000000" pitchFamily="65" charset="-120"/>
              </a:rPr>
              <a:t>徵收環保及資源</a:t>
            </a:r>
            <a:r>
              <a:rPr lang="zh-TW" altLang="en-US" sz="2800" b="1" dirty="0" smtClean="0">
                <a:latin typeface="DFKai-SB" panose="03000509000000000000" pitchFamily="65" charset="-120"/>
                <a:ea typeface="DFKai-SB" panose="03000509000000000000" pitchFamily="65" charset="-120"/>
              </a:rPr>
              <a:t>稅及提供補貼</a:t>
            </a:r>
            <a:endParaRPr kumimoji="0" lang="zh-CN" altLang="en-US" sz="2800" b="1" i="0" u="none" strike="sngStrike" kern="1200" cap="none" spc="0" normalizeH="0" baseline="0" noProof="0" dirty="0">
              <a:ln>
                <a:noFill/>
              </a:ln>
              <a:effectLst/>
              <a:uLnTx/>
              <a:uFillTx/>
              <a:latin typeface="DFKai-SB" panose="03000509000000000000" pitchFamily="65" charset="-120"/>
              <a:ea typeface="DFKai-SB" panose="03000509000000000000" pitchFamily="65" charset="-120"/>
              <a:cs typeface="等线" panose="02010600030101010101" pitchFamily="2" charset="-122"/>
              <a:sym typeface="+mn-ea"/>
            </a:endParaRPr>
          </a:p>
        </p:txBody>
      </p:sp>
      <p:sp>
        <p:nvSpPr>
          <p:cNvPr id="9" name="Freeform 5"/>
          <p:cNvSpPr/>
          <p:nvPr/>
        </p:nvSpPr>
        <p:spPr bwMode="auto">
          <a:xfrm>
            <a:off x="2491575" y="1158464"/>
            <a:ext cx="446151" cy="322817"/>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92D050"/>
          </a:solidFill>
          <a:ln w="19050">
            <a:solidFill>
              <a:srgbClr val="FFFFFF"/>
            </a:solidFill>
            <a:round/>
          </a:ln>
        </p:spPr>
        <p:txBody>
          <a:bodyPr vert="horz" wrap="square" lIns="83748" tIns="41874" rIns="83748" bIns="41874" numCol="1" anchor="t" anchorCtr="0" compatLnSpc="1"/>
          <a:lstStyle/>
          <a:p>
            <a:pPr marL="0" marR="0" lvl="0" indent="0" algn="just" defTabSz="914400" rtl="0" eaLnBrk="1" fontAlgn="auto" latinLnBrk="0" hangingPunct="1">
              <a:lnSpc>
                <a:spcPct val="120000"/>
              </a:lnSpc>
              <a:spcBef>
                <a:spcPts val="0"/>
              </a:spcBef>
              <a:spcAft>
                <a:spcPts val="0"/>
              </a:spcAft>
              <a:buClrTx/>
              <a:buSzTx/>
              <a:buFontTx/>
              <a:buNone/>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cs"/>
              <a:sym typeface="Agency FB" panose="020B0503020202020204" pitchFamily="34" charset="0"/>
            </a:endParaRPr>
          </a:p>
        </p:txBody>
      </p:sp>
      <p:sp>
        <p:nvSpPr>
          <p:cNvPr id="4" name="文字方塊 3"/>
          <p:cNvSpPr txBox="1"/>
          <p:nvPr/>
        </p:nvSpPr>
        <p:spPr>
          <a:xfrm>
            <a:off x="203808" y="5852533"/>
            <a:ext cx="5326554" cy="461665"/>
          </a:xfrm>
          <a:prstGeom prst="rect">
            <a:avLst/>
          </a:prstGeom>
          <a:noFill/>
        </p:spPr>
        <p:txBody>
          <a:bodyPr wrap="square" rtlCol="0">
            <a:spAutoFit/>
          </a:bodyPr>
          <a:lstStyle/>
          <a:p>
            <a:r>
              <a:rPr lang="zh-TW" altLang="en-US" sz="1200" dirty="0" smtClean="0">
                <a:latin typeface="標楷體" panose="03000509000000000000" pitchFamily="65" charset="-120"/>
                <a:ea typeface="標楷體" panose="03000509000000000000" pitchFamily="65" charset="-120"/>
              </a:rPr>
              <a:t>資料來源</a:t>
            </a:r>
            <a:r>
              <a:rPr lang="en-US" altLang="zh-TW" sz="1200" dirty="0" smtClean="0">
                <a:latin typeface="標楷體" panose="03000509000000000000" pitchFamily="65" charset="-120"/>
                <a:ea typeface="標楷體" panose="03000509000000000000" pitchFamily="65" charset="-120"/>
              </a:rPr>
              <a:t>: </a:t>
            </a:r>
            <a:r>
              <a:rPr lang="zh-TW" altLang="en-US" sz="1200" dirty="0" smtClean="0">
                <a:latin typeface="標楷體" panose="03000509000000000000" pitchFamily="65" charset="-120"/>
                <a:ea typeface="標楷體" panose="03000509000000000000" pitchFamily="65" charset="-120"/>
              </a:rPr>
              <a:t>中華人民共和國生態環境部</a:t>
            </a:r>
            <a:r>
              <a:rPr lang="en-US" altLang="zh-TW" sz="1200" dirty="0" smtClean="0">
                <a:latin typeface="標楷體" panose="03000509000000000000" pitchFamily="65" charset="-120"/>
                <a:ea typeface="標楷體" panose="03000509000000000000" pitchFamily="65" charset="-120"/>
              </a:rPr>
              <a:t>(</a:t>
            </a:r>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rPr>
              <a:t>https</a:t>
            </a:r>
            <a:r>
              <a:rPr lang="en-US" altLang="zh-TW" sz="1200"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rPr>
              <a:t>www.mee.gov.cn/ywgz/fgbz/fl/201811/t20181114_673632.shtml</a:t>
            </a:r>
            <a:r>
              <a:rPr lang="en-US" altLang="zh-TW" sz="1200" dirty="0" smtClean="0">
                <a:latin typeface="標楷體" panose="03000509000000000000" pitchFamily="65" charset="-120"/>
                <a:ea typeface="標楷體" panose="03000509000000000000" pitchFamily="65" charset="-120"/>
              </a:rPr>
              <a:t>)</a:t>
            </a:r>
            <a:endParaRPr lang="zh-HK" altLang="en-US" sz="1200" dirty="0">
              <a:latin typeface="標楷體" panose="03000509000000000000" pitchFamily="65" charset="-120"/>
              <a:ea typeface="標楷體" panose="03000509000000000000" pitchFamily="65" charset="-120"/>
            </a:endParaRPr>
          </a:p>
        </p:txBody>
      </p:sp>
      <p:sp>
        <p:nvSpPr>
          <p:cNvPr id="12" name="任意多边形: 形状 11"/>
          <p:cNvSpPr/>
          <p:nvPr/>
        </p:nvSpPr>
        <p:spPr>
          <a:xfrm>
            <a:off x="2557529" y="258653"/>
            <a:ext cx="6991459" cy="6180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lvl="0" algn="ctr">
              <a:lnSpc>
                <a:spcPct val="90000"/>
              </a:lnSpc>
              <a:spcAft>
                <a:spcPct val="35000"/>
              </a:spcAft>
              <a:defRPr/>
            </a:pPr>
            <a:r>
              <a:rPr lang="zh-TW" altLang="en-US" sz="4000" b="1" dirty="0">
                <a:solidFill>
                  <a:srgbClr val="FFFFFF"/>
                </a:solidFill>
                <a:latin typeface="DFKai-SB" panose="03000509000000000000" pitchFamily="65" charset="-120"/>
                <a:ea typeface="DFKai-SB" panose="03000509000000000000" pitchFamily="65" charset="-120"/>
              </a:rPr>
              <a:t>國家的環境保育實踐經驗</a:t>
            </a:r>
          </a:p>
        </p:txBody>
      </p:sp>
      <p:sp>
        <p:nvSpPr>
          <p:cNvPr id="13" name="矩形: 对角圆角 17"/>
          <p:cNvSpPr/>
          <p:nvPr/>
        </p:nvSpPr>
        <p:spPr>
          <a:xfrm>
            <a:off x="7952548" y="1787624"/>
            <a:ext cx="3996198" cy="4437330"/>
          </a:xfrm>
          <a:prstGeom prst="round2DiagRect">
            <a:avLst>
              <a:gd name="adj1" fmla="val 7841"/>
              <a:gd name="adj2" fmla="val 0"/>
            </a:avLst>
          </a:prstGeom>
          <a:solidFill>
            <a:srgbClr val="FDB602">
              <a:alpha val="10196"/>
            </a:srgbClr>
          </a:solidFill>
          <a:ln w="19050" cap="rnd" cmpd="sng">
            <a:solidFill>
              <a:srgbClr val="F7B60D"/>
            </a:solidFill>
            <a:prstDash val="sysDot"/>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Microsoft JhengHei" panose="020B0604030504040204" pitchFamily="34" charset="-120"/>
              <a:ea typeface="Microsoft JhengHei" panose="020B0604030504040204" pitchFamily="34" charset="-120"/>
              <a:cs typeface="+mn-cs"/>
            </a:endParaRPr>
          </a:p>
        </p:txBody>
      </p:sp>
      <p:sp>
        <p:nvSpPr>
          <p:cNvPr id="14" name="文本框 15"/>
          <p:cNvSpPr txBox="1"/>
          <p:nvPr/>
        </p:nvSpPr>
        <p:spPr>
          <a:xfrm>
            <a:off x="8082376" y="1792357"/>
            <a:ext cx="3780692" cy="3046988"/>
          </a:xfrm>
          <a:prstGeom prst="rect">
            <a:avLst/>
          </a:prstGeom>
          <a:noFill/>
          <a:ln>
            <a:noFill/>
          </a:ln>
        </p:spPr>
        <p:txBody>
          <a:bodyPr wrap="square" rtlCol="0" anchor="t">
            <a:spAutoFit/>
          </a:bodyPr>
          <a:lstStyle/>
          <a:p>
            <a:pPr lvl="0" algn="ctr">
              <a:defRPr/>
            </a:pPr>
            <a:r>
              <a:rPr kumimoji="0" lang="zh-CN" altLang="en-US" sz="2400" b="1"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sym typeface="+mn-ea"/>
              </a:rPr>
              <a:t>生態補償</a:t>
            </a:r>
            <a:r>
              <a:rPr kumimoji="0" lang="zh-CN" altLang="en-US" sz="2400" b="1"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sym typeface="+mn-ea"/>
              </a:rPr>
              <a:t>機制</a:t>
            </a:r>
            <a:endParaRPr kumimoji="0" lang="en-US" altLang="zh-CN" sz="2400" b="1"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sym typeface="+mn-ea"/>
            </a:endParaRPr>
          </a:p>
          <a:p>
            <a:pPr lvl="0" algn="just">
              <a:defRPr/>
            </a:pPr>
            <a:r>
              <a:rPr kumimoji="0" lang="zh-CN" altLang="en-US" sz="24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sym typeface="+mn-ea"/>
              </a:rPr>
              <a:t>主要</a:t>
            </a:r>
            <a:r>
              <a:rPr kumimoji="0" lang="zh-CN" altLang="en-US" sz="24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sym typeface="+mn-ea"/>
              </a:rPr>
              <a:t>針對區域性生態保護和環境污染</a:t>
            </a:r>
            <a:r>
              <a:rPr kumimoji="0" lang="zh-CN" altLang="en-US" sz="24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sym typeface="+mn-ea"/>
              </a:rPr>
              <a:t>防治，</a:t>
            </a:r>
            <a:r>
              <a:rPr kumimoji="0" lang="zh-CN" altLang="en-US" sz="24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sym typeface="+mn-ea"/>
              </a:rPr>
              <a:t>是一項具有經濟激勵作用、與「</a:t>
            </a:r>
            <a:r>
              <a:rPr kumimoji="0" lang="zh-CN" altLang="en-US" sz="24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sym typeface="+mn-ea"/>
              </a:rPr>
              <a:t>污者</a:t>
            </a:r>
            <a:r>
              <a:rPr kumimoji="0" lang="zh-TW" altLang="en-US" sz="2400" b="0" i="0" u="none" strike="noStrike" kern="1200" cap="none" spc="0" normalizeH="0" baseline="0" noProof="0" dirty="0" smtClean="0">
                <a:ln>
                  <a:noFill/>
                </a:ln>
                <a:effectLst/>
                <a:uLnTx/>
                <a:uFillTx/>
                <a:latin typeface="DFKai-SB" panose="03000509000000000000" pitchFamily="65" charset="-120"/>
                <a:ea typeface="DFKai-SB" panose="03000509000000000000" pitchFamily="65" charset="-120"/>
                <a:sym typeface="+mn-ea"/>
              </a:rPr>
              <a:t>自</a:t>
            </a:r>
            <a:r>
              <a:rPr kumimoji="0" lang="zh-CN" altLang="en-US" sz="2400" b="0" i="0" u="none" strike="noStrike" kern="1200" cap="none" spc="0" normalizeH="0" baseline="0" noProof="0" dirty="0" smtClean="0">
                <a:ln>
                  <a:noFill/>
                </a:ln>
                <a:effectLst/>
                <a:uLnTx/>
                <a:uFillTx/>
                <a:latin typeface="DFKai-SB" panose="03000509000000000000" pitchFamily="65" charset="-120"/>
                <a:ea typeface="DFKai-SB" panose="03000509000000000000" pitchFamily="65" charset="-120"/>
                <a:sym typeface="+mn-ea"/>
              </a:rPr>
              <a:t>付</a:t>
            </a:r>
            <a:r>
              <a:rPr lang="zh-CN" altLang="en-US" sz="2400" dirty="0" smtClean="0">
                <a:latin typeface="DFKai-SB" panose="03000509000000000000" pitchFamily="65" charset="-120"/>
                <a:ea typeface="DFKai-SB" panose="03000509000000000000" pitchFamily="65" charset="-120"/>
              </a:rPr>
              <a:t>」</a:t>
            </a:r>
            <a:r>
              <a:rPr kumimoji="0" lang="zh-CN" altLang="en-US" sz="24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sym typeface="+mn-ea"/>
              </a:rPr>
              <a:t>原則並存、基於「受益者付費和破壞者付費</a:t>
            </a:r>
            <a:r>
              <a:rPr lang="zh-CN" altLang="en-US" sz="2400" dirty="0">
                <a:latin typeface="DFKai-SB" panose="03000509000000000000" pitchFamily="65" charset="-120"/>
                <a:ea typeface="DFKai-SB" panose="03000509000000000000" pitchFamily="65" charset="-120"/>
              </a:rPr>
              <a:t>」</a:t>
            </a:r>
            <a:r>
              <a:rPr kumimoji="0" lang="zh-CN" altLang="en-US" sz="24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sym typeface="+mn-ea"/>
              </a:rPr>
              <a:t>原則的環境經濟政策。</a:t>
            </a:r>
          </a:p>
        </p:txBody>
      </p:sp>
      <p:sp>
        <p:nvSpPr>
          <p:cNvPr id="15" name="Rectangle 14"/>
          <p:cNvSpPr/>
          <p:nvPr/>
        </p:nvSpPr>
        <p:spPr>
          <a:xfrm>
            <a:off x="8060301" y="4839345"/>
            <a:ext cx="3824841" cy="1384995"/>
          </a:xfrm>
          <a:prstGeom prst="rect">
            <a:avLst/>
          </a:prstGeom>
        </p:spPr>
        <p:txBody>
          <a:bodyPr wrap="square">
            <a:spAutoFit/>
          </a:bodyPr>
          <a:lstStyle/>
          <a:p>
            <a:r>
              <a:rPr lang="zh-TW" altLang="en-US" sz="1200" dirty="0" smtClean="0">
                <a:latin typeface="Times New Roman" panose="02020603050405020304" pitchFamily="18" charset="0"/>
                <a:ea typeface="標楷體" panose="03000509000000000000" pitchFamily="65" charset="-120"/>
                <a:cs typeface="Times New Roman" panose="02020603050405020304" pitchFamily="18" charset="0"/>
              </a:rPr>
              <a:t>延伸參考資料</a:t>
            </a:r>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rPr>
              <a:t>: </a:t>
            </a:r>
          </a:p>
          <a:p>
            <a:pPr marL="171450" indent="-171450">
              <a:buFont typeface="Arial" panose="020B0604020202020204" pitchFamily="34" charset="0"/>
              <a:buChar char="•"/>
            </a:pPr>
            <a:r>
              <a:rPr lang="zh-TW" altLang="en-US" sz="1200" dirty="0" smtClean="0">
                <a:latin typeface="Times New Roman" panose="02020603050405020304" pitchFamily="18" charset="0"/>
                <a:ea typeface="標楷體" panose="03000509000000000000" pitchFamily="65" charset="-120"/>
                <a:cs typeface="Times New Roman" panose="02020603050405020304" pitchFamily="18" charset="0"/>
              </a:rPr>
              <a:t>國務院</a:t>
            </a:r>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rPr>
              <a:t>(http</a:t>
            </a:r>
            <a:r>
              <a:rPr lang="en-US" altLang="zh-TW" sz="1200"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rPr>
              <a:t>www.gov.cn/gongbao/content/2016/content_5076965.htm?gs_ws=tsina_636191458704204535)</a:t>
            </a:r>
            <a:endParaRPr lang="en-US" altLang="zh-TW" sz="1200" dirty="0">
              <a:latin typeface="Times New Roman" panose="02020603050405020304" pitchFamily="18" charset="0"/>
              <a:ea typeface="標楷體" panose="03000509000000000000" pitchFamily="65" charset="-120"/>
              <a:cs typeface="Times New Roman" panose="02020603050405020304" pitchFamily="18" charset="0"/>
            </a:endParaRPr>
          </a:p>
          <a:p>
            <a:pPr marL="171450" indent="-171450">
              <a:buFont typeface="Arial" panose="020B0604020202020204" pitchFamily="34" charset="0"/>
              <a:buChar char="•"/>
            </a:pPr>
            <a:r>
              <a:rPr lang="zh-TW" altLang="en-US" sz="1200" dirty="0" smtClean="0">
                <a:latin typeface="Times New Roman" panose="02020603050405020304" pitchFamily="18" charset="0"/>
                <a:ea typeface="標楷體" panose="03000509000000000000" pitchFamily="65" charset="-120"/>
                <a:cs typeface="Times New Roman" panose="02020603050405020304" pitchFamily="18" charset="0"/>
              </a:rPr>
              <a:t>人民網 </a:t>
            </a:r>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rPr>
              <a:t>(</a:t>
            </a:r>
            <a:r>
              <a:rPr lang="en-US" sz="1200" dirty="0" smtClean="0">
                <a:latin typeface="Times New Roman" panose="02020603050405020304" pitchFamily="18" charset="0"/>
                <a:ea typeface="標楷體" panose="03000509000000000000" pitchFamily="65" charset="-120"/>
                <a:cs typeface="Times New Roman" panose="02020603050405020304" pitchFamily="18" charset="0"/>
              </a:rPr>
              <a:t>http</a:t>
            </a:r>
            <a:r>
              <a:rPr lang="en-US" sz="1200" dirty="0">
                <a:latin typeface="Times New Roman" panose="02020603050405020304" pitchFamily="18" charset="0"/>
                <a:ea typeface="標楷體" panose="03000509000000000000" pitchFamily="65" charset="-120"/>
                <a:cs typeface="Times New Roman" panose="02020603050405020304" pitchFamily="18" charset="0"/>
              </a:rPr>
              <a:t>://</a:t>
            </a:r>
            <a:r>
              <a:rPr lang="en-US" sz="1200" dirty="0" smtClean="0">
                <a:latin typeface="Times New Roman" panose="02020603050405020304" pitchFamily="18" charset="0"/>
                <a:ea typeface="標楷體" panose="03000509000000000000" pitchFamily="65" charset="-120"/>
                <a:cs typeface="Times New Roman" panose="02020603050405020304" pitchFamily="18" charset="0"/>
              </a:rPr>
              <a:t>cpc.people.com.cn/BIG5/n1/2021/0913/c64387-32224864.html</a:t>
            </a:r>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en-US" sz="1200" dirty="0">
              <a:latin typeface="Times New Roman" panose="02020603050405020304" pitchFamily="18" charset="0"/>
              <a:ea typeface="標楷體" panose="03000509000000000000" pitchFamily="65" charset="-120"/>
              <a:cs typeface="Times New Roman" panose="02020603050405020304" pitchFamily="18" charset="0"/>
            </a:endParaRPr>
          </a:p>
        </p:txBody>
      </p:sp>
      <p:grpSp>
        <p:nvGrpSpPr>
          <p:cNvPr id="16" name="组合 18"/>
          <p:cNvGrpSpPr/>
          <p:nvPr/>
        </p:nvGrpSpPr>
        <p:grpSpPr>
          <a:xfrm>
            <a:off x="8948905" y="1209434"/>
            <a:ext cx="2060728" cy="510084"/>
            <a:chOff x="1193537" y="1508867"/>
            <a:chExt cx="2060728" cy="510084"/>
          </a:xfrm>
        </p:grpSpPr>
        <p:sp>
          <p:nvSpPr>
            <p:cNvPr id="17" name="矩形 19"/>
            <p:cNvSpPr/>
            <p:nvPr/>
          </p:nvSpPr>
          <p:spPr>
            <a:xfrm>
              <a:off x="1193537" y="1593501"/>
              <a:ext cx="363537" cy="363538"/>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cs"/>
              </a:endParaRPr>
            </a:p>
          </p:txBody>
        </p:sp>
        <p:sp>
          <p:nvSpPr>
            <p:cNvPr id="18" name="矩形 20"/>
            <p:cNvSpPr/>
            <p:nvPr/>
          </p:nvSpPr>
          <p:spPr>
            <a:xfrm>
              <a:off x="1317362" y="1728439"/>
              <a:ext cx="303212" cy="290512"/>
            </a:xfrm>
            <a:prstGeom prst="rect">
              <a:avLst/>
            </a:prstGeom>
            <a:solidFill>
              <a:srgbClr val="C8040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cs"/>
              </a:endParaRPr>
            </a:p>
          </p:txBody>
        </p:sp>
        <p:sp>
          <p:nvSpPr>
            <p:cNvPr id="19" name="文本框 13"/>
            <p:cNvSpPr txBox="1">
              <a:spLocks noChangeArrowheads="1"/>
            </p:cNvSpPr>
            <p:nvPr/>
          </p:nvSpPr>
          <p:spPr bwMode="auto">
            <a:xfrm>
              <a:off x="1557074" y="1508867"/>
              <a:ext cx="169719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rPr>
                <a:t>知多點</a:t>
              </a:r>
            </a:p>
          </p:txBody>
        </p:sp>
        <p:cxnSp>
          <p:nvCxnSpPr>
            <p:cNvPr id="20" name="直接连接符 22"/>
            <p:cNvCxnSpPr/>
            <p:nvPr/>
          </p:nvCxnSpPr>
          <p:spPr>
            <a:xfrm>
              <a:off x="1620574" y="1991964"/>
              <a:ext cx="1405091"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87361695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8494" y="1308056"/>
            <a:ext cx="8336582" cy="1569660"/>
          </a:xfrm>
          <a:prstGeom prst="rect">
            <a:avLst/>
          </a:prstGeom>
          <a:solidFill>
            <a:schemeClr val="accent3">
              <a:lumMod val="20000"/>
              <a:lumOff val="80000"/>
            </a:schemeClr>
          </a:solidFill>
          <a:ln w="38100">
            <a:solidFill>
              <a:srgbClr val="0070C0"/>
            </a:solidFill>
          </a:ln>
        </p:spPr>
        <p:txBody>
          <a:bodyPr wrap="square">
            <a:spAutoFit/>
          </a:bodyPr>
          <a:lstStyle/>
          <a:p>
            <a:r>
              <a:rPr lang="zh-CN" altLang="en-US" sz="2400" dirty="0" smtClean="0">
                <a:latin typeface="標楷體" panose="03000509000000000000" pitchFamily="65" charset="-120"/>
                <a:ea typeface="標楷體" panose="03000509000000000000" pitchFamily="65" charset="-120"/>
              </a:rPr>
              <a:t>北京、上海、深圳等城市先後就生活垃圾管理進行修法或立法，通過督促引導，強化全流程分類、嚴格執法監管。</a:t>
            </a:r>
            <a:r>
              <a:rPr lang="en-US" altLang="zh-TW" sz="2400" dirty="0" smtClean="0">
                <a:latin typeface="Times New Roman" panose="02020603050405020304" pitchFamily="18" charset="0"/>
                <a:ea typeface="標楷體" panose="03000509000000000000" pitchFamily="65" charset="-120"/>
                <a:cs typeface="Times New Roman" panose="02020603050405020304" pitchFamily="18" charset="0"/>
              </a:rPr>
              <a:t>2019</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年</a:t>
            </a:r>
            <a:r>
              <a:rPr lang="en-US" altLang="zh-CN" sz="2400" dirty="0" smtClean="0">
                <a:latin typeface="Times New Roman" panose="02020603050405020304" pitchFamily="18" charset="0"/>
                <a:ea typeface="標楷體" panose="03000509000000000000" pitchFamily="65" charset="-120"/>
                <a:cs typeface="Times New Roman" panose="02020603050405020304" pitchFamily="18" charset="0"/>
              </a:rPr>
              <a:t>《</a:t>
            </a:r>
            <a:r>
              <a:rPr lang="zh-CN" altLang="en-US" sz="2400" dirty="0" smtClean="0">
                <a:latin typeface="標楷體" panose="03000509000000000000" pitchFamily="65" charset="-120"/>
                <a:ea typeface="標楷體" panose="03000509000000000000" pitchFamily="65" charset="-120"/>
              </a:rPr>
              <a:t>上海市生活垃圾管理條例</a:t>
            </a:r>
            <a:r>
              <a:rPr lang="en-US" altLang="zh-CN" sz="2400" dirty="0" smtClean="0">
                <a:latin typeface="標楷體" panose="03000509000000000000" pitchFamily="65" charset="-120"/>
                <a:ea typeface="標楷體" panose="03000509000000000000" pitchFamily="65" charset="-120"/>
              </a:rPr>
              <a:t>》</a:t>
            </a:r>
            <a:r>
              <a:rPr lang="zh-CN" altLang="en-US" sz="2400" dirty="0" smtClean="0">
                <a:latin typeface="標楷體" panose="03000509000000000000" pitchFamily="65" charset="-120"/>
                <a:ea typeface="標楷體" panose="03000509000000000000" pitchFamily="65" charset="-120"/>
              </a:rPr>
              <a:t>開始實施，上海率先將垃圾分類納入法治框架。</a:t>
            </a:r>
            <a:endParaRPr lang="zh-CN" altLang="en-US" sz="2400" dirty="0">
              <a:latin typeface="標楷體" panose="03000509000000000000" pitchFamily="65" charset="-120"/>
              <a:ea typeface="標楷體" panose="03000509000000000000" pitchFamily="65" charset="-120"/>
            </a:endParaRPr>
          </a:p>
        </p:txBody>
      </p:sp>
      <p:sp>
        <p:nvSpPr>
          <p:cNvPr id="5" name="任意多边形: 形状 11"/>
          <p:cNvSpPr/>
          <p:nvPr/>
        </p:nvSpPr>
        <p:spPr>
          <a:xfrm>
            <a:off x="2680622" y="166813"/>
            <a:ext cx="6991459" cy="6180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lvl="0" algn="ctr">
              <a:lnSpc>
                <a:spcPct val="90000"/>
              </a:lnSpc>
              <a:spcAft>
                <a:spcPct val="35000"/>
              </a:spcAft>
              <a:defRPr/>
            </a:pPr>
            <a:r>
              <a:rPr lang="zh-TW" altLang="en-US" sz="4000" b="1" dirty="0">
                <a:solidFill>
                  <a:srgbClr val="FFFFFF"/>
                </a:solidFill>
                <a:latin typeface="DFKai-SB" panose="03000509000000000000" pitchFamily="65" charset="-120"/>
                <a:ea typeface="DFKai-SB" panose="03000509000000000000" pitchFamily="65" charset="-120"/>
              </a:rPr>
              <a:t>國家的環境保育實踐經驗</a:t>
            </a:r>
          </a:p>
        </p:txBody>
      </p:sp>
      <p:sp>
        <p:nvSpPr>
          <p:cNvPr id="6" name="Rectangle 5"/>
          <p:cNvSpPr/>
          <p:nvPr/>
        </p:nvSpPr>
        <p:spPr>
          <a:xfrm>
            <a:off x="4208303" y="784836"/>
            <a:ext cx="3775393" cy="523220"/>
          </a:xfrm>
          <a:prstGeom prst="rect">
            <a:avLst/>
          </a:prstGeom>
        </p:spPr>
        <p:txBody>
          <a:bodyPr wrap="none">
            <a:spAutoFit/>
          </a:bodyPr>
          <a:lstStyle/>
          <a:p>
            <a:r>
              <a:rPr lang="zh-TW" altLang="en-US" sz="2800" dirty="0">
                <a:latin typeface="標楷體" panose="03000509000000000000" pitchFamily="65" charset="-120"/>
                <a:ea typeface="標楷體" panose="03000509000000000000" pitchFamily="65" charset="-120"/>
              </a:rPr>
              <a:t>可持續發展的廢物管理</a:t>
            </a:r>
            <a:endParaRPr lang="en-US" sz="2800" dirty="0">
              <a:latin typeface="標楷體" panose="03000509000000000000" pitchFamily="65" charset="-120"/>
              <a:ea typeface="標楷體" panose="03000509000000000000" pitchFamily="65" charset="-120"/>
            </a:endParaRPr>
          </a:p>
        </p:txBody>
      </p:sp>
      <p:sp>
        <p:nvSpPr>
          <p:cNvPr id="7" name="Freeform 6"/>
          <p:cNvSpPr/>
          <p:nvPr/>
        </p:nvSpPr>
        <p:spPr bwMode="auto">
          <a:xfrm>
            <a:off x="3658392" y="877952"/>
            <a:ext cx="446151" cy="322817"/>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92D050"/>
          </a:solidFill>
          <a:ln w="19050">
            <a:solidFill>
              <a:srgbClr val="FFFFFF"/>
            </a:solidFill>
            <a:round/>
          </a:ln>
        </p:spPr>
        <p:txBody>
          <a:bodyPr vert="horz" wrap="square" lIns="83748" tIns="41874" rIns="83748" bIns="41874" numCol="1" anchor="t" anchorCtr="0" compatLnSpc="1"/>
          <a:lstStyle/>
          <a:p>
            <a:pPr marL="0" marR="0" lvl="0" indent="0" algn="just" defTabSz="914400" rtl="0" eaLnBrk="1" fontAlgn="auto" latinLnBrk="0" hangingPunct="1">
              <a:lnSpc>
                <a:spcPct val="120000"/>
              </a:lnSpc>
              <a:spcBef>
                <a:spcPts val="0"/>
              </a:spcBef>
              <a:spcAft>
                <a:spcPts val="0"/>
              </a:spcAft>
              <a:buClrTx/>
              <a:buSzTx/>
              <a:buFontTx/>
              <a:buNone/>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cs"/>
              <a:sym typeface="Agency FB" panose="020B0503020202020204" pitchFamily="34" charset="0"/>
            </a:endParaRPr>
          </a:p>
        </p:txBody>
      </p:sp>
      <p:sp>
        <p:nvSpPr>
          <p:cNvPr id="8" name="Rectangle 7"/>
          <p:cNvSpPr/>
          <p:nvPr/>
        </p:nvSpPr>
        <p:spPr>
          <a:xfrm>
            <a:off x="8702528" y="5592371"/>
            <a:ext cx="2979300" cy="1200329"/>
          </a:xfrm>
          <a:prstGeom prst="rect">
            <a:avLst/>
          </a:prstGeom>
        </p:spPr>
        <p:txBody>
          <a:bodyPr wrap="square">
            <a:spAutoFit/>
          </a:bodyPr>
          <a:lstStyle/>
          <a:p>
            <a:r>
              <a:rPr lang="zh-TW" altLang="en-US" sz="1200" dirty="0" smtClean="0">
                <a:latin typeface="標楷體" panose="03000509000000000000" pitchFamily="65" charset="-120"/>
                <a:ea typeface="標楷體" panose="03000509000000000000" pitchFamily="65" charset="-120"/>
                <a:cs typeface="Times New Roman" panose="02020603050405020304" pitchFamily="18" charset="0"/>
              </a:rPr>
              <a:t>資料來源 </a:t>
            </a:r>
            <a:r>
              <a:rPr lang="en-US" altLang="zh-TW" sz="1200" dirty="0" smtClean="0">
                <a:latin typeface="標楷體" panose="03000509000000000000" pitchFamily="65" charset="-120"/>
                <a:ea typeface="標楷體" panose="03000509000000000000" pitchFamily="65" charset="-120"/>
                <a:cs typeface="Times New Roman" panose="02020603050405020304" pitchFamily="18" charset="0"/>
              </a:rPr>
              <a:t>:</a:t>
            </a:r>
          </a:p>
          <a:p>
            <a:r>
              <a:rPr lang="en-US" altLang="zh-TW" sz="1200" dirty="0" smtClean="0">
                <a:latin typeface="Times New Roman" panose="02020603050405020304" pitchFamily="18" charset="0"/>
                <a:cs typeface="Times New Roman" panose="02020603050405020304" pitchFamily="18" charset="0"/>
              </a:rPr>
              <a:t>The China Current (</a:t>
            </a:r>
            <a:r>
              <a:rPr lang="en-US" sz="1200" dirty="0" smtClean="0">
                <a:latin typeface="Times New Roman" panose="02020603050405020304" pitchFamily="18" charset="0"/>
                <a:cs typeface="Times New Roman" panose="02020603050405020304" pitchFamily="18" charset="0"/>
              </a:rPr>
              <a:t>https</a:t>
            </a:r>
            <a:r>
              <a:rPr lang="en-US" sz="1200" dirty="0">
                <a:latin typeface="Times New Roman" panose="02020603050405020304" pitchFamily="18" charset="0"/>
                <a:cs typeface="Times New Roman" panose="02020603050405020304" pitchFamily="18" charset="0"/>
              </a:rPr>
              <a:t>://</a:t>
            </a:r>
            <a:r>
              <a:rPr lang="en-US" sz="1200" dirty="0" smtClean="0">
                <a:latin typeface="Times New Roman" panose="02020603050405020304" pitchFamily="18" charset="0"/>
                <a:cs typeface="Times New Roman" panose="02020603050405020304" pitchFamily="18" charset="0"/>
              </a:rPr>
              <a:t>chinacurrent.com/hk/story/20354/waste-recycling-shanghai</a:t>
            </a:r>
            <a:r>
              <a:rPr lang="en-US" sz="1200" dirty="0">
                <a:latin typeface="Times New Roman" panose="02020603050405020304" pitchFamily="18" charset="0"/>
                <a:cs typeface="Times New Roman" panose="02020603050405020304" pitchFamily="18" charset="0"/>
              </a:rPr>
              <a:t>); </a:t>
            </a:r>
            <a:r>
              <a:rPr lang="en-US" sz="1200" dirty="0" smtClean="0">
                <a:latin typeface="Times New Roman" panose="02020603050405020304" pitchFamily="18" charset="0"/>
                <a:cs typeface="Times New Roman" panose="02020603050405020304" pitchFamily="18" charset="0"/>
              </a:rPr>
              <a:t>(https</a:t>
            </a:r>
            <a:r>
              <a:rPr lang="en-US" sz="1200" dirty="0">
                <a:latin typeface="Times New Roman" panose="02020603050405020304" pitchFamily="18" charset="0"/>
                <a:cs typeface="Times New Roman" panose="02020603050405020304" pitchFamily="18" charset="0"/>
              </a:rPr>
              <a:t>://</a:t>
            </a:r>
            <a:r>
              <a:rPr lang="en-US" sz="1200" dirty="0" smtClean="0">
                <a:latin typeface="Times New Roman" panose="02020603050405020304" pitchFamily="18" charset="0"/>
                <a:cs typeface="Times New Roman" panose="02020603050405020304" pitchFamily="18" charset="0"/>
              </a:rPr>
              <a:t>chinacurrent.com/hk/story/20309/shanghai-waste-recycling)</a:t>
            </a:r>
            <a:endParaRPr lang="en-US" sz="1200" dirty="0">
              <a:latin typeface="Times New Roman" panose="02020603050405020304" pitchFamily="18" charset="0"/>
              <a:cs typeface="Times New Roman" panose="02020603050405020304" pitchFamily="18" charset="0"/>
            </a:endParaRPr>
          </a:p>
        </p:txBody>
      </p:sp>
      <p:pic>
        <p:nvPicPr>
          <p:cNvPr id="9" name="Picture 8">
            <a:hlinkClick r:id="rId3"/>
          </p:cNvPr>
          <p:cNvPicPr>
            <a:picLocks noChangeAspect="1"/>
          </p:cNvPicPr>
          <p:nvPr/>
        </p:nvPicPr>
        <p:blipFill>
          <a:blip r:embed="rId4"/>
          <a:stretch>
            <a:fillRect/>
          </a:stretch>
        </p:blipFill>
        <p:spPr>
          <a:xfrm>
            <a:off x="8763448" y="2139053"/>
            <a:ext cx="2859500" cy="1794893"/>
          </a:xfrm>
          <a:prstGeom prst="rect">
            <a:avLst/>
          </a:prstGeom>
        </p:spPr>
      </p:pic>
      <p:pic>
        <p:nvPicPr>
          <p:cNvPr id="10" name="Picture 9">
            <a:hlinkClick r:id="rId5"/>
          </p:cNvPr>
          <p:cNvPicPr>
            <a:picLocks noChangeAspect="1"/>
          </p:cNvPicPr>
          <p:nvPr/>
        </p:nvPicPr>
        <p:blipFill>
          <a:blip r:embed="rId6"/>
          <a:stretch>
            <a:fillRect/>
          </a:stretch>
        </p:blipFill>
        <p:spPr>
          <a:xfrm>
            <a:off x="8764468" y="4002609"/>
            <a:ext cx="2857460" cy="1589762"/>
          </a:xfrm>
          <a:prstGeom prst="rect">
            <a:avLst/>
          </a:prstGeom>
        </p:spPr>
      </p:pic>
      <p:sp>
        <p:nvSpPr>
          <p:cNvPr id="11" name="文本框 7">
            <a:extLst>
              <a:ext uri="{FF2B5EF4-FFF2-40B4-BE49-F238E27FC236}">
                <a16:creationId xmlns:a16="http://schemas.microsoft.com/office/drawing/2014/main" id="{4B77002B-37B3-4240-B04C-56E284BDB485}"/>
              </a:ext>
            </a:extLst>
          </p:cNvPr>
          <p:cNvSpPr txBox="1"/>
          <p:nvPr/>
        </p:nvSpPr>
        <p:spPr>
          <a:xfrm>
            <a:off x="8762428" y="1286268"/>
            <a:ext cx="2859500" cy="830997"/>
          </a:xfrm>
          <a:prstGeom prst="rect">
            <a:avLst/>
          </a:prstGeom>
          <a:solidFill>
            <a:schemeClr val="accent2">
              <a:lumMod val="20000"/>
              <a:lumOff val="80000"/>
            </a:schemeClr>
          </a:solidFill>
          <a:ln w="38100">
            <a:solidFill>
              <a:srgbClr val="0070C0"/>
            </a:solidFill>
          </a:ln>
        </p:spPr>
        <p:txBody>
          <a:bodyPr wrap="square">
            <a:spAutoFit/>
          </a:bodyPr>
          <a:lstStyle/>
          <a:p>
            <a:r>
              <a:rPr lang="zh-CN" altLang="en-US" sz="2400" dirty="0">
                <a:latin typeface="標楷體" panose="03000509000000000000" pitchFamily="65" charset="-120"/>
                <a:ea typeface="標楷體" panose="03000509000000000000" pitchFamily="65" charset="-120"/>
              </a:rPr>
              <a:t>觀看</a:t>
            </a:r>
            <a:r>
              <a:rPr lang="zh-CN" altLang="en-US" sz="2400" dirty="0" smtClean="0">
                <a:latin typeface="標楷體" panose="03000509000000000000" pitchFamily="65" charset="-120"/>
                <a:ea typeface="標楷體" panose="03000509000000000000" pitchFamily="65" charset="-120"/>
              </a:rPr>
              <a:t>影片</a:t>
            </a:r>
            <a:r>
              <a:rPr lang="zh-TW" altLang="en-US" sz="2400" dirty="0" smtClean="0">
                <a:latin typeface="標楷體" panose="03000509000000000000" pitchFamily="65" charset="-120"/>
                <a:ea typeface="標楷體" panose="03000509000000000000" pitchFamily="65" charset="-120"/>
              </a:rPr>
              <a:t>以了解上海廢物分類介紹</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24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2" name="Rectangle 11"/>
          <p:cNvSpPr/>
          <p:nvPr/>
        </p:nvSpPr>
        <p:spPr>
          <a:xfrm>
            <a:off x="195938" y="2985003"/>
            <a:ext cx="8319138" cy="2677656"/>
          </a:xfrm>
          <a:prstGeom prst="rect">
            <a:avLst/>
          </a:prstGeom>
          <a:solidFill>
            <a:schemeClr val="accent2">
              <a:lumMod val="20000"/>
              <a:lumOff val="80000"/>
            </a:schemeClr>
          </a:solidFill>
          <a:ln w="38100">
            <a:solidFill>
              <a:srgbClr val="0070C0"/>
            </a:solidFill>
          </a:ln>
        </p:spPr>
        <p:txBody>
          <a:bodyPr wrap="square">
            <a:spAutoFit/>
          </a:bodyPr>
          <a:lstStyle/>
          <a:p>
            <a:r>
              <a:rPr lang="en-US" altLang="zh-TW" sz="2400" dirty="0" smtClean="0">
                <a:latin typeface="Times New Roman" panose="02020603050405020304" pitchFamily="18" charset="0"/>
                <a:ea typeface="標楷體" panose="03000509000000000000" pitchFamily="65" charset="-120"/>
                <a:cs typeface="Times New Roman" panose="02020603050405020304" pitchFamily="18" charset="0"/>
              </a:rPr>
              <a:t>2021</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年</a:t>
            </a:r>
            <a:r>
              <a:rPr lang="zh-CN" altLang="en-US" sz="2400" dirty="0" smtClean="0">
                <a:latin typeface="Times New Roman" panose="02020603050405020304" pitchFamily="18" charset="0"/>
                <a:ea typeface="標楷體" panose="03000509000000000000" pitchFamily="65" charset="-120"/>
                <a:cs typeface="Times New Roman" panose="02020603050405020304" pitchFamily="18" charset="0"/>
              </a:rPr>
              <a:t>國家發改委</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a:t>
            </a:r>
            <a:r>
              <a:rPr lang="zh-CN" altLang="en-US" sz="2400" dirty="0" smtClean="0">
                <a:latin typeface="Times New Roman" panose="02020603050405020304" pitchFamily="18" charset="0"/>
                <a:ea typeface="標楷體" panose="03000509000000000000" pitchFamily="65" charset="-120"/>
                <a:cs typeface="Times New Roman" panose="02020603050405020304" pitchFamily="18" charset="0"/>
              </a:rPr>
              <a:t>印發</a:t>
            </a:r>
            <a:r>
              <a:rPr lang="en-US" altLang="zh-CN" sz="2400" dirty="0" smtClean="0">
                <a:latin typeface="Times New Roman" panose="02020603050405020304" pitchFamily="18" charset="0"/>
                <a:ea typeface="標楷體" panose="03000509000000000000" pitchFamily="65" charset="-120"/>
                <a:cs typeface="Times New Roman" panose="02020603050405020304" pitchFamily="18" charset="0"/>
              </a:rPr>
              <a:t>《</a:t>
            </a:r>
            <a:r>
              <a:rPr lang="zh-CN" altLang="en-US" sz="2400" dirty="0" smtClean="0">
                <a:latin typeface="Times New Roman" panose="02020603050405020304" pitchFamily="18" charset="0"/>
                <a:ea typeface="標楷體" panose="03000509000000000000" pitchFamily="65" charset="-120"/>
                <a:cs typeface="Times New Roman" panose="02020603050405020304" pitchFamily="18" charset="0"/>
              </a:rPr>
              <a:t>污染治理和節能減碳中央預算內投資專項管理辦法</a:t>
            </a:r>
            <a:r>
              <a:rPr lang="en-US" altLang="zh-CN" sz="2400" dirty="0" smtClean="0">
                <a:latin typeface="Times New Roman" panose="02020603050405020304" pitchFamily="18" charset="0"/>
                <a:ea typeface="標楷體" panose="03000509000000000000" pitchFamily="65" charset="-120"/>
                <a:cs typeface="Times New Roman" panose="02020603050405020304" pitchFamily="18" charset="0"/>
              </a:rPr>
              <a:t>》</a:t>
            </a:r>
            <a:r>
              <a:rPr lang="zh-CN" altLang="en-US" sz="2400" dirty="0" smtClean="0">
                <a:latin typeface="Times New Roman" panose="02020603050405020304" pitchFamily="18" charset="0"/>
                <a:ea typeface="標楷體" panose="03000509000000000000" pitchFamily="65" charset="-120"/>
                <a:cs typeface="Times New Roman" panose="02020603050405020304" pitchFamily="18" charset="0"/>
              </a:rPr>
              <a:t>，加強和規範污染治理和節能減碳，提高中央資金</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運</a:t>
            </a:r>
            <a:r>
              <a:rPr lang="zh-CN" altLang="en-US" sz="2400" dirty="0" smtClean="0">
                <a:latin typeface="Times New Roman" panose="02020603050405020304" pitchFamily="18" charset="0"/>
                <a:ea typeface="標楷體" panose="03000509000000000000" pitchFamily="65" charset="-120"/>
                <a:cs typeface="Times New Roman" panose="02020603050405020304" pitchFamily="18" charset="0"/>
              </a:rPr>
              <a:t>用效益</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a:t>
            </a:r>
            <a:r>
              <a:rPr lang="zh-CN" altLang="en-US" sz="2400" dirty="0" smtClean="0">
                <a:latin typeface="標楷體" panose="03000509000000000000" pitchFamily="65" charset="-120"/>
                <a:ea typeface="標楷體" panose="03000509000000000000" pitchFamily="65" charset="-120"/>
                <a:cs typeface="Times New Roman" panose="02020603050405020304" pitchFamily="18" charset="0"/>
              </a:rPr>
              <a:t>重點支持污水垃圾處理等環境基礎設施建設、節能減碳、高效利用</a:t>
            </a:r>
            <a:r>
              <a:rPr lang="zh-TW" altLang="en-US" sz="2400" dirty="0" smtClean="0">
                <a:latin typeface="標楷體" panose="03000509000000000000" pitchFamily="65" charset="-120"/>
                <a:ea typeface="標楷體" panose="03000509000000000000" pitchFamily="65" charset="-120"/>
                <a:cs typeface="Times New Roman" panose="02020603050405020304" pitchFamily="18" charset="0"/>
              </a:rPr>
              <a:t>與</a:t>
            </a:r>
            <a:r>
              <a:rPr lang="zh-CN" altLang="en-US" sz="2400" dirty="0" smtClean="0">
                <a:latin typeface="標楷體" panose="03000509000000000000" pitchFamily="65" charset="-120"/>
                <a:ea typeface="標楷體" panose="03000509000000000000" pitchFamily="65" charset="-120"/>
                <a:cs typeface="Times New Roman" panose="02020603050405020304" pitchFamily="18" charset="0"/>
              </a:rPr>
              <a:t>污染治理等。</a:t>
            </a:r>
            <a:r>
              <a:rPr lang="zh-TW" altLang="en-US" sz="2400" dirty="0" smtClean="0">
                <a:latin typeface="標楷體" panose="03000509000000000000" pitchFamily="65" charset="-120"/>
                <a:ea typeface="標楷體" panose="03000509000000000000" pitchFamily="65" charset="-120"/>
                <a:cs typeface="Times New Roman" panose="02020603050405020304" pitchFamily="18" charset="0"/>
              </a:rPr>
              <a:t>同時</a:t>
            </a:r>
            <a:r>
              <a:rPr lang="zh-CN" altLang="en-US" sz="2400" dirty="0" smtClean="0">
                <a:latin typeface="標楷體" panose="03000509000000000000" pitchFamily="65" charset="-120"/>
                <a:ea typeface="標楷體" panose="03000509000000000000" pitchFamily="65" charset="-120"/>
                <a:cs typeface="Times New Roman" panose="02020603050405020304" pitchFamily="18" charset="0"/>
              </a:rPr>
              <a:t>支持各地循環經濟發展</a:t>
            </a:r>
            <a:r>
              <a:rPr lang="zh-TW" altLang="en-US" sz="2400" dirty="0" smtClean="0">
                <a:latin typeface="標楷體" panose="03000509000000000000" pitchFamily="65" charset="-120"/>
                <a:ea typeface="標楷體" panose="03000509000000000000" pitchFamily="65" charset="-120"/>
                <a:cs typeface="Times New Roman" panose="02020603050405020304" pitchFamily="18" charset="0"/>
              </a:rPr>
              <a:t>等</a:t>
            </a:r>
            <a:r>
              <a:rPr lang="zh-CN" altLang="en-US" sz="2400" dirty="0" smtClean="0">
                <a:latin typeface="標楷體" panose="03000509000000000000" pitchFamily="65" charset="-120"/>
                <a:ea typeface="標楷體" panose="03000509000000000000" pitchFamily="65" charset="-120"/>
                <a:cs typeface="Times New Roman" panose="02020603050405020304" pitchFamily="18" charset="0"/>
              </a:rPr>
              <a:t>項目</a:t>
            </a:r>
            <a:r>
              <a:rPr lang="zh-TW" altLang="en-US" sz="2400" dirty="0" smtClean="0">
                <a:latin typeface="標楷體" panose="03000509000000000000" pitchFamily="65" charset="-120"/>
                <a:ea typeface="標楷體" panose="03000509000000000000" pitchFamily="65" charset="-120"/>
                <a:cs typeface="Times New Roman" panose="02020603050405020304" pitchFamily="18" charset="0"/>
              </a:rPr>
              <a:t>，例如</a:t>
            </a:r>
            <a:r>
              <a:rPr lang="zh-CN" altLang="en-US" sz="2400" dirty="0" smtClean="0">
                <a:latin typeface="標楷體" panose="03000509000000000000" pitchFamily="65" charset="-120"/>
                <a:ea typeface="標楷體" panose="03000509000000000000" pitchFamily="65" charset="-120"/>
                <a:cs typeface="Times New Roman" panose="02020603050405020304" pitchFamily="18" charset="0"/>
              </a:rPr>
              <a:t>報廢汽車、廢舊電子產品、廢舊電池、廢舊輪胎、廢塑料等城市典型廢棄物的無害化處理和資源化利用，可降解塑料項目等。</a:t>
            </a:r>
            <a:endParaRPr lang="en-US" sz="2400" dirty="0">
              <a:latin typeface="標楷體" panose="03000509000000000000" pitchFamily="65" charset="-120"/>
              <a:ea typeface="標楷體" panose="03000509000000000000" pitchFamily="65" charset="-120"/>
              <a:cs typeface="Times New Roman" panose="02020603050405020304" pitchFamily="18" charset="0"/>
            </a:endParaRPr>
          </a:p>
        </p:txBody>
      </p:sp>
      <p:sp>
        <p:nvSpPr>
          <p:cNvPr id="13" name="Rectangle 12"/>
          <p:cNvSpPr/>
          <p:nvPr/>
        </p:nvSpPr>
        <p:spPr>
          <a:xfrm>
            <a:off x="178494" y="5662659"/>
            <a:ext cx="3262432" cy="276999"/>
          </a:xfrm>
          <a:prstGeom prst="rect">
            <a:avLst/>
          </a:prstGeom>
        </p:spPr>
        <p:txBody>
          <a:bodyPr wrap="none">
            <a:spAutoFit/>
          </a:bodyPr>
          <a:lstStyle/>
          <a:p>
            <a:r>
              <a:rPr lang="zh-TW" altLang="en-US" sz="1200" dirty="0" smtClean="0">
                <a:latin typeface="標楷體" panose="03000509000000000000" pitchFamily="65" charset="-120"/>
                <a:ea typeface="標楷體" panose="03000509000000000000" pitchFamily="65" charset="-120"/>
              </a:rPr>
              <a:t>* 即是</a:t>
            </a:r>
            <a:r>
              <a:rPr lang="zh-CN" altLang="en-US" sz="1200" dirty="0" smtClean="0">
                <a:latin typeface="標楷體" panose="03000509000000000000" pitchFamily="65" charset="-120"/>
                <a:ea typeface="標楷體" panose="03000509000000000000" pitchFamily="65" charset="-120"/>
              </a:rPr>
              <a:t>中華人民共和國國家發展和改革委員會</a:t>
            </a:r>
            <a:endParaRPr lang="en-US" sz="1200" dirty="0">
              <a:latin typeface="標楷體" panose="03000509000000000000" pitchFamily="65" charset="-120"/>
              <a:ea typeface="標楷體" panose="03000509000000000000" pitchFamily="65" charset="-120"/>
            </a:endParaRPr>
          </a:p>
        </p:txBody>
      </p:sp>
      <p:sp>
        <p:nvSpPr>
          <p:cNvPr id="14" name="Rectangle 13"/>
          <p:cNvSpPr/>
          <p:nvPr/>
        </p:nvSpPr>
        <p:spPr>
          <a:xfrm>
            <a:off x="3440926" y="5962093"/>
            <a:ext cx="5008935" cy="707886"/>
          </a:xfrm>
          <a:prstGeom prst="rect">
            <a:avLst/>
          </a:prstGeom>
          <a:ln w="38100">
            <a:solidFill>
              <a:srgbClr val="FF0000"/>
            </a:solidFill>
          </a:ln>
        </p:spPr>
        <p:txBody>
          <a:bodyPr wrap="none">
            <a:spAutoFit/>
          </a:bodyPr>
          <a:lstStyle/>
          <a:p>
            <a:r>
              <a:rPr lang="zh-TW" altLang="en-US" sz="1600" dirty="0" smtClean="0">
                <a:latin typeface="Times New Roman" panose="02020603050405020304" pitchFamily="18" charset="0"/>
                <a:ea typeface="標楷體" panose="03000509000000000000" pitchFamily="65" charset="-120"/>
                <a:cs typeface="Times New Roman" panose="02020603050405020304" pitchFamily="18" charset="0"/>
              </a:rPr>
              <a:t>參考以下來源了解上述政策與法例</a:t>
            </a:r>
            <a:r>
              <a:rPr lang="en-US" altLang="zh-TW" sz="1600" dirty="0" smtClean="0">
                <a:latin typeface="Times New Roman" panose="02020603050405020304" pitchFamily="18" charset="0"/>
                <a:ea typeface="標楷體" panose="03000509000000000000" pitchFamily="65" charset="-120"/>
                <a:cs typeface="Times New Roman" panose="02020603050405020304" pitchFamily="18" charset="0"/>
              </a:rPr>
              <a:t>: </a:t>
            </a:r>
            <a:endParaRPr lang="en-US" sz="1600" dirty="0" smtClean="0">
              <a:latin typeface="Times New Roman" panose="02020603050405020304" pitchFamily="18" charset="0"/>
              <a:ea typeface="標楷體" panose="03000509000000000000" pitchFamily="65" charset="-120"/>
              <a:cs typeface="Times New Roman" panose="02020603050405020304" pitchFamily="18" charset="0"/>
            </a:endParaRPr>
          </a:p>
          <a:p>
            <a:pPr marL="285750" indent="-285750">
              <a:buFont typeface="Arial" panose="020B0604020202020204" pitchFamily="34" charset="0"/>
              <a:buChar char="•"/>
            </a:pPr>
            <a:r>
              <a:rPr lang="en-US" sz="1200" dirty="0" smtClean="0">
                <a:latin typeface="Times New Roman" panose="02020603050405020304" pitchFamily="18" charset="0"/>
                <a:ea typeface="標楷體" panose="03000509000000000000" pitchFamily="65" charset="-120"/>
                <a:cs typeface="Times New Roman" panose="02020603050405020304" pitchFamily="18" charset="0"/>
              </a:rPr>
              <a:t>http</a:t>
            </a:r>
            <a:r>
              <a:rPr lang="en-US" sz="1200" dirty="0">
                <a:latin typeface="Times New Roman" panose="02020603050405020304" pitchFamily="18" charset="0"/>
                <a:ea typeface="標楷體" panose="03000509000000000000" pitchFamily="65" charset="-120"/>
                <a:cs typeface="Times New Roman" panose="02020603050405020304" pitchFamily="18" charset="0"/>
              </a:rPr>
              <a:t>://</a:t>
            </a:r>
            <a:r>
              <a:rPr lang="en-US" sz="1200" dirty="0" smtClean="0">
                <a:latin typeface="Times New Roman" panose="02020603050405020304" pitchFamily="18" charset="0"/>
                <a:ea typeface="標楷體" panose="03000509000000000000" pitchFamily="65" charset="-120"/>
                <a:cs typeface="Times New Roman" panose="02020603050405020304" pitchFamily="18" charset="0"/>
              </a:rPr>
              <a:t>www.gov.cn/xinwen/2019-06/24/content_5402650.htm</a:t>
            </a:r>
          </a:p>
          <a:p>
            <a:pPr marL="285750" indent="-285750">
              <a:buFont typeface="Arial" panose="020B0604020202020204" pitchFamily="34" charset="0"/>
              <a:buChar char="•"/>
            </a:pPr>
            <a:r>
              <a:rPr lang="en-US" sz="1200" dirty="0">
                <a:latin typeface="Times New Roman" panose="02020603050405020304" pitchFamily="18" charset="0"/>
                <a:ea typeface="標楷體" panose="03000509000000000000" pitchFamily="65" charset="-120"/>
                <a:cs typeface="Times New Roman" panose="02020603050405020304" pitchFamily="18" charset="0"/>
              </a:rPr>
              <a:t>http://www.gov.cn/zhengce/zhengceku/2021-05/19/content_5608645.htm</a:t>
            </a:r>
          </a:p>
        </p:txBody>
      </p:sp>
      <p:pic>
        <p:nvPicPr>
          <p:cNvPr id="15" name="Picture 14"/>
          <p:cNvPicPr>
            <a:picLocks noChangeAspect="1"/>
          </p:cNvPicPr>
          <p:nvPr/>
        </p:nvPicPr>
        <p:blipFill>
          <a:blip r:embed="rId7"/>
          <a:stretch>
            <a:fillRect/>
          </a:stretch>
        </p:blipFill>
        <p:spPr>
          <a:xfrm>
            <a:off x="178494" y="6094795"/>
            <a:ext cx="2954752" cy="442481"/>
          </a:xfrm>
          <a:prstGeom prst="rect">
            <a:avLst/>
          </a:prstGeom>
        </p:spPr>
      </p:pic>
    </p:spTree>
    <p:extLst>
      <p:ext uri="{BB962C8B-B14F-4D97-AF65-F5344CB8AC3E}">
        <p14:creationId xmlns:p14="http://schemas.microsoft.com/office/powerpoint/2010/main" val="201756424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2270" y="827053"/>
            <a:ext cx="3068517" cy="450962"/>
          </a:xfrm>
        </p:spPr>
        <p:txBody>
          <a:bodyPr>
            <a:normAutofit fontScale="90000"/>
          </a:bodyPr>
          <a:lstStyle/>
          <a:p>
            <a:r>
              <a:rPr lang="zh-TW" altLang="en-US" sz="2800" dirty="0">
                <a:latin typeface="標楷體" panose="03000509000000000000" pitchFamily="65" charset="-120"/>
                <a:ea typeface="標楷體" panose="03000509000000000000" pitchFamily="65" charset="-120"/>
              </a:rPr>
              <a:t>低碳交通運輸系統</a:t>
            </a:r>
            <a:endParaRPr lang="en-US" sz="2800" dirty="0">
              <a:latin typeface="標楷體" panose="03000509000000000000" pitchFamily="65" charset="-120"/>
              <a:ea typeface="標楷體" panose="03000509000000000000" pitchFamily="65" charset="-120"/>
            </a:endParaRPr>
          </a:p>
        </p:txBody>
      </p:sp>
      <p:pic>
        <p:nvPicPr>
          <p:cNvPr id="4" name="Content Placeholder 3">
            <a:hlinkClick r:id="rId3"/>
          </p:cNvPr>
          <p:cNvPicPr>
            <a:picLocks noGrp="1" noChangeAspect="1"/>
          </p:cNvPicPr>
          <p:nvPr>
            <p:ph idx="1"/>
          </p:nvPr>
        </p:nvPicPr>
        <p:blipFill>
          <a:blip r:embed="rId4"/>
          <a:stretch>
            <a:fillRect/>
          </a:stretch>
        </p:blipFill>
        <p:spPr>
          <a:xfrm>
            <a:off x="8639262" y="2757288"/>
            <a:ext cx="3311785" cy="1745610"/>
          </a:xfrm>
          <a:prstGeom prst="rect">
            <a:avLst/>
          </a:prstGeom>
        </p:spPr>
      </p:pic>
      <p:sp>
        <p:nvSpPr>
          <p:cNvPr id="5" name="任意多边形: 形状 11"/>
          <p:cNvSpPr/>
          <p:nvPr/>
        </p:nvSpPr>
        <p:spPr>
          <a:xfrm>
            <a:off x="2566322" y="140436"/>
            <a:ext cx="6991459" cy="6180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lvl="0" algn="ctr">
              <a:lnSpc>
                <a:spcPct val="90000"/>
              </a:lnSpc>
              <a:spcAft>
                <a:spcPct val="35000"/>
              </a:spcAft>
              <a:defRPr/>
            </a:pPr>
            <a:r>
              <a:rPr lang="zh-TW" altLang="en-US" sz="4000" b="1" dirty="0">
                <a:solidFill>
                  <a:srgbClr val="FFFFFF"/>
                </a:solidFill>
                <a:latin typeface="DFKai-SB" panose="03000509000000000000" pitchFamily="65" charset="-120"/>
                <a:ea typeface="DFKai-SB" panose="03000509000000000000" pitchFamily="65" charset="-120"/>
              </a:rPr>
              <a:t>國家的環境保育實踐經驗</a:t>
            </a:r>
          </a:p>
        </p:txBody>
      </p:sp>
      <p:sp>
        <p:nvSpPr>
          <p:cNvPr id="6" name="Freeform 5"/>
          <p:cNvSpPr/>
          <p:nvPr/>
        </p:nvSpPr>
        <p:spPr bwMode="auto">
          <a:xfrm>
            <a:off x="3895784" y="884268"/>
            <a:ext cx="446151" cy="322817"/>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92D050"/>
          </a:solidFill>
          <a:ln w="19050">
            <a:solidFill>
              <a:srgbClr val="FFFFFF"/>
            </a:solidFill>
            <a:round/>
          </a:ln>
        </p:spPr>
        <p:txBody>
          <a:bodyPr vert="horz" wrap="square" lIns="83748" tIns="41874" rIns="83748" bIns="41874" numCol="1" anchor="t" anchorCtr="0" compatLnSpc="1"/>
          <a:lstStyle/>
          <a:p>
            <a:pPr marL="0" marR="0" lvl="0" indent="0" algn="just" defTabSz="914400" rtl="0" eaLnBrk="1" fontAlgn="auto" latinLnBrk="0" hangingPunct="1">
              <a:lnSpc>
                <a:spcPct val="120000"/>
              </a:lnSpc>
              <a:spcBef>
                <a:spcPts val="0"/>
              </a:spcBef>
              <a:spcAft>
                <a:spcPts val="0"/>
              </a:spcAft>
              <a:buClrTx/>
              <a:buSzTx/>
              <a:buFontTx/>
              <a:buNone/>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cs"/>
              <a:sym typeface="Agency FB" panose="020B0503020202020204" pitchFamily="34" charset="0"/>
            </a:endParaRPr>
          </a:p>
        </p:txBody>
      </p:sp>
      <p:sp>
        <p:nvSpPr>
          <p:cNvPr id="7" name="Rectangle 6"/>
          <p:cNvSpPr/>
          <p:nvPr/>
        </p:nvSpPr>
        <p:spPr>
          <a:xfrm>
            <a:off x="228262" y="1290449"/>
            <a:ext cx="8202173" cy="1569660"/>
          </a:xfrm>
          <a:prstGeom prst="rect">
            <a:avLst/>
          </a:prstGeom>
          <a:solidFill>
            <a:schemeClr val="accent6">
              <a:lumMod val="20000"/>
              <a:lumOff val="80000"/>
            </a:schemeClr>
          </a:solidFill>
          <a:ln w="38100">
            <a:solidFill>
              <a:srgbClr val="0070C0"/>
            </a:solidFill>
          </a:ln>
        </p:spPr>
        <p:txBody>
          <a:bodyPr wrap="square">
            <a:spAutoFit/>
          </a:bodyPr>
          <a:lstStyle/>
          <a:p>
            <a:r>
              <a:rPr lang="zh-CN" altLang="en-US" sz="2400" dirty="0" smtClean="0">
                <a:solidFill>
                  <a:srgbClr val="333333"/>
                </a:solidFill>
                <a:latin typeface="標楷體" panose="03000509000000000000" pitchFamily="65" charset="-120"/>
                <a:ea typeface="標楷體" panose="03000509000000000000" pitchFamily="65" charset="-120"/>
              </a:rPr>
              <a:t>交通運輸排放約</a:t>
            </a:r>
            <a:r>
              <a:rPr lang="zh-TW" altLang="en-US" sz="2400" dirty="0" smtClean="0">
                <a:solidFill>
                  <a:srgbClr val="333333"/>
                </a:solidFill>
                <a:latin typeface="標楷體" panose="03000509000000000000" pitchFamily="65" charset="-120"/>
                <a:ea typeface="標楷體" panose="03000509000000000000" pitchFamily="65" charset="-120"/>
              </a:rPr>
              <a:t>佔</a:t>
            </a:r>
            <a:r>
              <a:rPr lang="zh-CN" altLang="en-US" sz="2400" dirty="0" smtClean="0">
                <a:solidFill>
                  <a:srgbClr val="333333"/>
                </a:solidFill>
                <a:latin typeface="標楷體" panose="03000509000000000000" pitchFamily="65" charset="-120"/>
                <a:ea typeface="標楷體" panose="03000509000000000000" pitchFamily="65" charset="-120"/>
              </a:rPr>
              <a:t>國</a:t>
            </a:r>
            <a:r>
              <a:rPr lang="zh-TW" altLang="en-US" sz="2400" dirty="0" smtClean="0">
                <a:solidFill>
                  <a:srgbClr val="333333"/>
                </a:solidFill>
                <a:latin typeface="Times New Roman" panose="02020603050405020304" pitchFamily="18" charset="0"/>
                <a:ea typeface="標楷體" panose="03000509000000000000" pitchFamily="65" charset="-120"/>
                <a:cs typeface="Times New Roman" panose="02020603050405020304" pitchFamily="18" charset="0"/>
              </a:rPr>
              <a:t>家</a:t>
            </a:r>
            <a:r>
              <a:rPr lang="zh-CN" altLang="en-US" sz="2400" dirty="0" smtClean="0">
                <a:solidFill>
                  <a:srgbClr val="333333"/>
                </a:solidFill>
                <a:latin typeface="Times New Roman" panose="02020603050405020304" pitchFamily="18" charset="0"/>
                <a:ea typeface="標楷體" panose="03000509000000000000" pitchFamily="65" charset="-120"/>
                <a:cs typeface="Times New Roman" panose="02020603050405020304" pitchFamily="18" charset="0"/>
              </a:rPr>
              <a:t>碳排放總量的</a:t>
            </a:r>
            <a:r>
              <a:rPr lang="en-US" altLang="zh-CN" sz="2400" dirty="0" smtClean="0">
                <a:solidFill>
                  <a:srgbClr val="333333"/>
                </a:solidFill>
                <a:latin typeface="Times New Roman" panose="02020603050405020304" pitchFamily="18" charset="0"/>
                <a:ea typeface="標楷體" panose="03000509000000000000" pitchFamily="65" charset="-120"/>
                <a:cs typeface="Times New Roman" panose="02020603050405020304" pitchFamily="18" charset="0"/>
              </a:rPr>
              <a:t>10%</a:t>
            </a:r>
            <a:r>
              <a:rPr lang="zh-CN" altLang="en-US" sz="2400" dirty="0" smtClean="0">
                <a:solidFill>
                  <a:srgbClr val="333333"/>
                </a:solidFill>
                <a:latin typeface="Times New Roman" panose="02020603050405020304" pitchFamily="18" charset="0"/>
                <a:ea typeface="標楷體" panose="03000509000000000000" pitchFamily="65" charset="-120"/>
                <a:cs typeface="Times New Roman" panose="02020603050405020304" pitchFamily="18" charset="0"/>
              </a:rPr>
              <a:t>。國務院印發的</a:t>
            </a:r>
            <a:r>
              <a:rPr lang="en-US" altLang="zh-CN" sz="2400" dirty="0" smtClean="0">
                <a:solidFill>
                  <a:srgbClr val="333333"/>
                </a:solidFill>
                <a:latin typeface="Times New Roman" panose="02020603050405020304" pitchFamily="18" charset="0"/>
                <a:ea typeface="標楷體" panose="03000509000000000000" pitchFamily="65" charset="-120"/>
                <a:cs typeface="Times New Roman" panose="02020603050405020304" pitchFamily="18" charset="0"/>
              </a:rPr>
              <a:t>《2030</a:t>
            </a:r>
            <a:r>
              <a:rPr lang="zh-CN" altLang="en-US" sz="2400" dirty="0" smtClean="0">
                <a:solidFill>
                  <a:srgbClr val="333333"/>
                </a:solidFill>
                <a:latin typeface="Times New Roman" panose="02020603050405020304" pitchFamily="18" charset="0"/>
                <a:ea typeface="標楷體" panose="03000509000000000000" pitchFamily="65" charset="-120"/>
                <a:cs typeface="Times New Roman" panose="02020603050405020304" pitchFamily="18" charset="0"/>
              </a:rPr>
              <a:t>年前碳達峰行動方案</a:t>
            </a:r>
            <a:r>
              <a:rPr lang="en-US" altLang="zh-CN" sz="2400" dirty="0" smtClean="0">
                <a:solidFill>
                  <a:srgbClr val="333333"/>
                </a:solidFill>
                <a:latin typeface="Times New Roman" panose="02020603050405020304" pitchFamily="18" charset="0"/>
                <a:ea typeface="標楷體" panose="03000509000000000000" pitchFamily="65" charset="-120"/>
                <a:cs typeface="Times New Roman" panose="02020603050405020304" pitchFamily="18" charset="0"/>
              </a:rPr>
              <a:t>》</a:t>
            </a:r>
            <a:r>
              <a:rPr lang="zh-CN" altLang="en-US" sz="2400" dirty="0" smtClean="0">
                <a:solidFill>
                  <a:srgbClr val="333333"/>
                </a:solidFill>
                <a:latin typeface="Times New Roman" panose="02020603050405020304" pitchFamily="18" charset="0"/>
                <a:ea typeface="標楷體" panose="03000509000000000000" pitchFamily="65" charset="-120"/>
                <a:cs typeface="Times New Roman" panose="02020603050405020304" pitchFamily="18" charset="0"/>
              </a:rPr>
              <a:t>提出，加快形成綠色低碳運輸方式</a:t>
            </a:r>
            <a:r>
              <a:rPr lang="zh-TW" altLang="en-US" sz="2400" dirty="0" smtClean="0">
                <a:solidFill>
                  <a:srgbClr val="333333"/>
                </a:solidFill>
                <a:latin typeface="Times New Roman" panose="02020603050405020304" pitchFamily="18" charset="0"/>
                <a:ea typeface="標楷體" panose="03000509000000000000" pitchFamily="65" charset="-120"/>
                <a:cs typeface="Times New Roman" panose="02020603050405020304" pitchFamily="18" charset="0"/>
              </a:rPr>
              <a:t>，並</a:t>
            </a:r>
            <a:r>
              <a:rPr lang="zh-CN" altLang="en-US" sz="2400" dirty="0" smtClean="0">
                <a:solidFill>
                  <a:srgbClr val="333333"/>
                </a:solidFill>
                <a:latin typeface="Times New Roman" panose="02020603050405020304" pitchFamily="18" charset="0"/>
                <a:ea typeface="標楷體" panose="03000509000000000000" pitchFamily="65" charset="-120"/>
                <a:cs typeface="Times New Roman" panose="02020603050405020304" pitchFamily="18" charset="0"/>
              </a:rPr>
              <a:t>持續推進綠色交通基礎設施建設，不斷優化調整交通</a:t>
            </a:r>
            <a:r>
              <a:rPr lang="zh-CN" altLang="en-US" sz="2400" dirty="0" smtClean="0">
                <a:solidFill>
                  <a:srgbClr val="333333"/>
                </a:solidFill>
                <a:latin typeface="標楷體" panose="03000509000000000000" pitchFamily="65" charset="-120"/>
                <a:ea typeface="標楷體" panose="03000509000000000000" pitchFamily="65" charset="-120"/>
              </a:rPr>
              <a:t>運輸結構，節能減排取得了積極成效。</a:t>
            </a:r>
            <a:endParaRPr lang="zh-CN" altLang="en-US" sz="2400" dirty="0">
              <a:solidFill>
                <a:srgbClr val="333333"/>
              </a:solidFill>
              <a:latin typeface="標楷體" panose="03000509000000000000" pitchFamily="65" charset="-120"/>
              <a:ea typeface="標楷體" panose="03000509000000000000" pitchFamily="65" charset="-120"/>
            </a:endParaRPr>
          </a:p>
        </p:txBody>
      </p:sp>
      <p:sp>
        <p:nvSpPr>
          <p:cNvPr id="8" name="Rectangle 7"/>
          <p:cNvSpPr/>
          <p:nvPr/>
        </p:nvSpPr>
        <p:spPr>
          <a:xfrm>
            <a:off x="228262" y="3029929"/>
            <a:ext cx="8202173" cy="1200329"/>
          </a:xfrm>
          <a:prstGeom prst="rect">
            <a:avLst/>
          </a:prstGeom>
          <a:solidFill>
            <a:schemeClr val="accent5">
              <a:lumMod val="20000"/>
              <a:lumOff val="80000"/>
            </a:schemeClr>
          </a:solidFill>
          <a:ln w="38100">
            <a:solidFill>
              <a:schemeClr val="accent6">
                <a:lumMod val="50000"/>
              </a:schemeClr>
            </a:solidFill>
          </a:ln>
        </p:spPr>
        <p:txBody>
          <a:bodyPr wrap="square">
            <a:spAutoFit/>
          </a:bodyPr>
          <a:lstStyle/>
          <a:p>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個案 </a:t>
            </a:r>
            <a:r>
              <a:rPr lang="en-US" altLang="zh-TW" sz="2400" dirty="0" smtClean="0">
                <a:latin typeface="Times New Roman" panose="02020603050405020304" pitchFamily="18" charset="0"/>
                <a:ea typeface="標楷體" panose="03000509000000000000" pitchFamily="65" charset="-120"/>
                <a:cs typeface="Times New Roman" panose="02020603050405020304" pitchFamily="18" charset="0"/>
              </a:rPr>
              <a:t>: 2017</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年全球首列純</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電驅動的新型</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交通工具，</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零污染排放的「智軌列車</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」在</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湖南株</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洲運行，在江西</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永修、四川宜賓等地方都可見到它的身影。</a:t>
            </a:r>
            <a:endParaRPr lang="en-US" sz="2400"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9" name="Picture 8"/>
          <p:cNvPicPr>
            <a:picLocks noChangeAspect="1"/>
          </p:cNvPicPr>
          <p:nvPr/>
        </p:nvPicPr>
        <p:blipFill>
          <a:blip r:embed="rId5"/>
          <a:stretch>
            <a:fillRect/>
          </a:stretch>
        </p:blipFill>
        <p:spPr>
          <a:xfrm>
            <a:off x="332863" y="4401350"/>
            <a:ext cx="2944617" cy="1760724"/>
          </a:xfrm>
          <a:prstGeom prst="rect">
            <a:avLst/>
          </a:prstGeom>
        </p:spPr>
      </p:pic>
      <p:pic>
        <p:nvPicPr>
          <p:cNvPr id="10" name="Picture 9"/>
          <p:cNvPicPr>
            <a:picLocks noChangeAspect="1"/>
          </p:cNvPicPr>
          <p:nvPr/>
        </p:nvPicPr>
        <p:blipFill>
          <a:blip r:embed="rId6"/>
          <a:stretch>
            <a:fillRect/>
          </a:stretch>
        </p:blipFill>
        <p:spPr>
          <a:xfrm>
            <a:off x="3416254" y="4401350"/>
            <a:ext cx="2260720" cy="1726594"/>
          </a:xfrm>
          <a:prstGeom prst="rect">
            <a:avLst/>
          </a:prstGeom>
        </p:spPr>
      </p:pic>
      <p:pic>
        <p:nvPicPr>
          <p:cNvPr id="11" name="Picture 10"/>
          <p:cNvPicPr>
            <a:picLocks noChangeAspect="1"/>
          </p:cNvPicPr>
          <p:nvPr/>
        </p:nvPicPr>
        <p:blipFill>
          <a:blip r:embed="rId7"/>
          <a:stretch>
            <a:fillRect/>
          </a:stretch>
        </p:blipFill>
        <p:spPr>
          <a:xfrm>
            <a:off x="5854510" y="4400714"/>
            <a:ext cx="2607216" cy="1727230"/>
          </a:xfrm>
          <a:prstGeom prst="rect">
            <a:avLst/>
          </a:prstGeom>
        </p:spPr>
      </p:pic>
      <p:sp>
        <p:nvSpPr>
          <p:cNvPr id="12" name="Rectangle 11"/>
          <p:cNvSpPr/>
          <p:nvPr/>
        </p:nvSpPr>
        <p:spPr>
          <a:xfrm>
            <a:off x="1043354" y="6266561"/>
            <a:ext cx="6597162" cy="307777"/>
          </a:xfrm>
          <a:prstGeom prst="rect">
            <a:avLst/>
          </a:prstGeom>
        </p:spPr>
        <p:txBody>
          <a:bodyPr wrap="square">
            <a:spAutoFit/>
          </a:bodyPr>
          <a:lstStyle/>
          <a:p>
            <a:r>
              <a:rPr lang="zh-CN" altLang="en-US" sz="1400" dirty="0" smtClean="0">
                <a:latin typeface="標楷體" panose="03000509000000000000" pitchFamily="65" charset="-120"/>
                <a:ea typeface="標楷體" panose="03000509000000000000" pitchFamily="65" charset="-120"/>
              </a:rPr>
              <a:t>首條智能軌道快運系統在湖南株洲啟動線路匹配測試和試乘</a:t>
            </a:r>
            <a:r>
              <a:rPr lang="zh-TW" altLang="en-US" sz="1400" dirty="0">
                <a:latin typeface="標楷體" panose="03000509000000000000" pitchFamily="65" charset="-120"/>
                <a:ea typeface="標楷體" panose="03000509000000000000" pitchFamily="65" charset="-120"/>
              </a:rPr>
              <a:t>與</a:t>
            </a:r>
            <a:r>
              <a:rPr lang="zh-CN" altLang="en-US" sz="1400" dirty="0" smtClean="0">
                <a:latin typeface="標楷體" panose="03000509000000000000" pitchFamily="65" charset="-120"/>
                <a:ea typeface="標楷體" panose="03000509000000000000" pitchFamily="65" charset="-120"/>
              </a:rPr>
              <a:t>市民在試乘智軌列車</a:t>
            </a:r>
            <a:endParaRPr lang="en-US" sz="1400" dirty="0">
              <a:latin typeface="標楷體" panose="03000509000000000000" pitchFamily="65" charset="-120"/>
              <a:ea typeface="標楷體" panose="03000509000000000000" pitchFamily="65" charset="-120"/>
            </a:endParaRPr>
          </a:p>
        </p:txBody>
      </p:sp>
      <p:sp>
        <p:nvSpPr>
          <p:cNvPr id="13" name="Rectangle 12"/>
          <p:cNvSpPr/>
          <p:nvPr/>
        </p:nvSpPr>
        <p:spPr>
          <a:xfrm>
            <a:off x="8716696" y="4635345"/>
            <a:ext cx="3179975" cy="1785104"/>
          </a:xfrm>
          <a:prstGeom prst="rect">
            <a:avLst/>
          </a:prstGeom>
        </p:spPr>
        <p:txBody>
          <a:bodyPr wrap="square">
            <a:spAutoFit/>
          </a:bodyPr>
          <a:lstStyle/>
          <a:p>
            <a:pPr algn="ctr"/>
            <a:r>
              <a:rPr lang="zh-TW" altLang="en-US" sz="1400" dirty="0" smtClean="0">
                <a:latin typeface="標楷體" panose="03000509000000000000" pitchFamily="65" charset="-120"/>
                <a:ea typeface="標楷體" panose="03000509000000000000" pitchFamily="65" charset="-120"/>
                <a:cs typeface="Times New Roman" panose="02020603050405020304" pitchFamily="18" charset="0"/>
              </a:rPr>
              <a:t>資料來源</a:t>
            </a:r>
            <a:endParaRPr lang="en-US" altLang="zh-TW" sz="1400" dirty="0" smtClean="0">
              <a:latin typeface="標楷體" panose="03000509000000000000" pitchFamily="65" charset="-120"/>
              <a:ea typeface="標楷體" panose="03000509000000000000" pitchFamily="65" charset="-120"/>
              <a:cs typeface="Times New Roman" panose="02020603050405020304" pitchFamily="18" charset="0"/>
            </a:endParaRPr>
          </a:p>
          <a:p>
            <a:pPr marL="171450" indent="-171450">
              <a:buFont typeface="Arial" panose="020B0604020202020204" pitchFamily="34" charset="0"/>
              <a:buChar char="•"/>
            </a:pPr>
            <a:r>
              <a:rPr lang="zh-TW" altLang="en-US" sz="1200" dirty="0" smtClean="0">
                <a:latin typeface="標楷體" panose="03000509000000000000" pitchFamily="65" charset="-120"/>
                <a:ea typeface="標楷體" panose="03000509000000000000" pitchFamily="65" charset="-120"/>
                <a:cs typeface="Times New Roman" panose="02020603050405020304" pitchFamily="18" charset="0"/>
              </a:rPr>
              <a:t>中國政府網</a:t>
            </a:r>
            <a:r>
              <a:rPr lang="en-US" altLang="zh-TW" sz="1200" dirty="0" smtClean="0">
                <a:latin typeface="Times New Roman" panose="02020603050405020304" pitchFamily="18" charset="0"/>
                <a:cs typeface="Times New Roman" panose="02020603050405020304" pitchFamily="18" charset="0"/>
              </a:rPr>
              <a:t>(</a:t>
            </a:r>
            <a:r>
              <a:rPr lang="en-US" sz="1200" dirty="0" smtClean="0">
                <a:latin typeface="Times New Roman" panose="02020603050405020304" pitchFamily="18" charset="0"/>
                <a:cs typeface="Times New Roman" panose="02020603050405020304" pitchFamily="18" charset="0"/>
              </a:rPr>
              <a:t>http</a:t>
            </a:r>
            <a:r>
              <a:rPr lang="en-US" sz="1200" dirty="0">
                <a:latin typeface="Times New Roman" panose="02020603050405020304" pitchFamily="18" charset="0"/>
                <a:cs typeface="Times New Roman" panose="02020603050405020304" pitchFamily="18" charset="0"/>
              </a:rPr>
              <a:t>://</a:t>
            </a:r>
            <a:r>
              <a:rPr lang="en-US" sz="1200" dirty="0" smtClean="0">
                <a:latin typeface="Times New Roman" panose="02020603050405020304" pitchFamily="18" charset="0"/>
                <a:cs typeface="Times New Roman" panose="02020603050405020304" pitchFamily="18" charset="0"/>
              </a:rPr>
              <a:t>www.gov.cn/xinwen/2022-01/14/content_5668085.htm</a:t>
            </a:r>
            <a:r>
              <a:rPr lang="en-US" altLang="zh-TW" sz="1200" dirty="0" smtClean="0">
                <a:latin typeface="Times New Roman" panose="02020603050405020304" pitchFamily="18" charset="0"/>
                <a:cs typeface="Times New Roman" panose="02020603050405020304" pitchFamily="18" charset="0"/>
              </a:rPr>
              <a:t>);</a:t>
            </a:r>
            <a:r>
              <a:rPr lang="en-US" altLang="zh-TW" sz="1200" dirty="0">
                <a:latin typeface="Times New Roman" panose="02020603050405020304" pitchFamily="18" charset="0"/>
                <a:cs typeface="Times New Roman" panose="02020603050405020304" pitchFamily="18" charset="0"/>
              </a:rPr>
              <a:t> </a:t>
            </a:r>
            <a:r>
              <a:rPr lang="en-US" altLang="zh-TW" sz="1200" dirty="0" smtClean="0">
                <a:latin typeface="Times New Roman" panose="02020603050405020304" pitchFamily="18" charset="0"/>
                <a:cs typeface="Times New Roman" panose="02020603050405020304" pitchFamily="18" charset="0"/>
              </a:rPr>
              <a:t>(</a:t>
            </a:r>
            <a:r>
              <a:rPr lang="en-US" sz="1200" dirty="0" smtClean="0">
                <a:latin typeface="Times New Roman" panose="02020603050405020304" pitchFamily="18" charset="0"/>
                <a:cs typeface="Times New Roman" panose="02020603050405020304" pitchFamily="18" charset="0"/>
              </a:rPr>
              <a:t>http</a:t>
            </a:r>
            <a:r>
              <a:rPr lang="en-US" sz="1200" dirty="0">
                <a:latin typeface="Times New Roman" panose="02020603050405020304" pitchFamily="18" charset="0"/>
                <a:cs typeface="Times New Roman" panose="02020603050405020304" pitchFamily="18" charset="0"/>
              </a:rPr>
              <a:t>://</a:t>
            </a:r>
            <a:r>
              <a:rPr lang="en-US" sz="1200" dirty="0" smtClean="0">
                <a:latin typeface="Times New Roman" panose="02020603050405020304" pitchFamily="18" charset="0"/>
                <a:cs typeface="Times New Roman" panose="02020603050405020304" pitchFamily="18" charset="0"/>
              </a:rPr>
              <a:t>www.gov.cn/xinwen/2017-10/24/content_5233971.htm#allContent</a:t>
            </a:r>
            <a:r>
              <a:rPr lang="en-US" altLang="zh-TW" sz="1200" dirty="0" smtClean="0">
                <a:latin typeface="Times New Roman" panose="02020603050405020304" pitchFamily="18" charset="0"/>
                <a:cs typeface="Times New Roman" panose="02020603050405020304" pitchFamily="18" charset="0"/>
              </a:rPr>
              <a:t>)</a:t>
            </a:r>
            <a:endParaRPr lang="en-US" sz="1200" dirty="0" smtClean="0">
              <a:latin typeface="Times New Roman" panose="02020603050405020304" pitchFamily="18" charset="0"/>
              <a:cs typeface="Times New Roman" panose="02020603050405020304" pitchFamily="18" charset="0"/>
            </a:endParaRPr>
          </a:p>
          <a:p>
            <a:pPr marL="171450" indent="-171450">
              <a:buFont typeface="Arial" panose="020B0604020202020204" pitchFamily="34" charset="0"/>
              <a:buChar char="•"/>
            </a:pPr>
            <a:r>
              <a:rPr lang="en-US" sz="1200" dirty="0" smtClean="0">
                <a:latin typeface="Times New Roman" panose="02020603050405020304" pitchFamily="18" charset="0"/>
                <a:cs typeface="Times New Roman" panose="02020603050405020304" pitchFamily="18" charset="0"/>
              </a:rPr>
              <a:t>The China Current (https</a:t>
            </a:r>
            <a:r>
              <a:rPr lang="en-US" sz="1200" dirty="0">
                <a:latin typeface="Times New Roman" panose="02020603050405020304" pitchFamily="18" charset="0"/>
                <a:cs typeface="Times New Roman" panose="02020603050405020304" pitchFamily="18" charset="0"/>
              </a:rPr>
              <a:t>://</a:t>
            </a:r>
            <a:r>
              <a:rPr lang="en-US" sz="1200" dirty="0" smtClean="0">
                <a:latin typeface="Times New Roman" panose="02020603050405020304" pitchFamily="18" charset="0"/>
                <a:cs typeface="Times New Roman" panose="02020603050405020304" pitchFamily="18" charset="0"/>
              </a:rPr>
              <a:t>chinacurrent.com/hk/story/22731/autonomous-rail-rapid-transit)</a:t>
            </a:r>
            <a:endParaRPr lang="en-US" sz="1200" dirty="0">
              <a:latin typeface="Times New Roman" panose="02020603050405020304" pitchFamily="18" charset="0"/>
              <a:cs typeface="Times New Roman" panose="02020603050405020304" pitchFamily="18" charset="0"/>
            </a:endParaRPr>
          </a:p>
        </p:txBody>
      </p:sp>
      <p:sp>
        <p:nvSpPr>
          <p:cNvPr id="14" name="文本框 7">
            <a:extLst>
              <a:ext uri="{FF2B5EF4-FFF2-40B4-BE49-F238E27FC236}">
                <a16:creationId xmlns:a16="http://schemas.microsoft.com/office/drawing/2014/main" id="{4B77002B-37B3-4240-B04C-56E284BDB485}"/>
              </a:ext>
            </a:extLst>
          </p:cNvPr>
          <p:cNvSpPr txBox="1"/>
          <p:nvPr/>
        </p:nvSpPr>
        <p:spPr>
          <a:xfrm>
            <a:off x="8639262" y="1659780"/>
            <a:ext cx="3311785" cy="830997"/>
          </a:xfrm>
          <a:prstGeom prst="rect">
            <a:avLst/>
          </a:prstGeom>
          <a:solidFill>
            <a:schemeClr val="accent2">
              <a:lumMod val="20000"/>
              <a:lumOff val="80000"/>
            </a:schemeClr>
          </a:solidFill>
          <a:ln w="38100">
            <a:solidFill>
              <a:srgbClr val="0070C0"/>
            </a:solidFill>
          </a:ln>
        </p:spPr>
        <p:txBody>
          <a:bodyPr wrap="square">
            <a:spAutoFit/>
          </a:bodyPr>
          <a:lstStyle/>
          <a:p>
            <a:r>
              <a:rPr lang="zh-CN" altLang="en-US" sz="2400" dirty="0">
                <a:latin typeface="標楷體" panose="03000509000000000000" pitchFamily="65" charset="-120"/>
                <a:ea typeface="標楷體" panose="03000509000000000000" pitchFamily="65" charset="-120"/>
              </a:rPr>
              <a:t>觀看</a:t>
            </a:r>
            <a:r>
              <a:rPr lang="zh-CN" altLang="en-US" sz="2400" dirty="0" smtClean="0">
                <a:latin typeface="標楷體" panose="03000509000000000000" pitchFamily="65" charset="-120"/>
                <a:ea typeface="標楷體" panose="03000509000000000000" pitchFamily="65" charset="-120"/>
              </a:rPr>
              <a:t>影片</a:t>
            </a:r>
            <a:r>
              <a:rPr lang="zh-TW" altLang="en-US" sz="2400" dirty="0" smtClean="0">
                <a:latin typeface="標楷體" panose="03000509000000000000" pitchFamily="65" charset="-120"/>
                <a:ea typeface="標楷體" panose="03000509000000000000" pitchFamily="65" charset="-120"/>
              </a:rPr>
              <a:t>以了解</a:t>
            </a:r>
            <a:r>
              <a:rPr lang="en-US" altLang="zh-CN" sz="2400" dirty="0" smtClean="0">
                <a:latin typeface="Times New Roman" panose="02020603050405020304" pitchFamily="18" charset="0"/>
                <a:ea typeface="標楷體" panose="03000509000000000000" pitchFamily="65" charset="-120"/>
                <a:cs typeface="Times New Roman" panose="02020603050405020304" pitchFamily="18" charset="0"/>
              </a:rPr>
              <a:t>2021</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年「智軌列車」實踐</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成果。</a:t>
            </a:r>
            <a:endParaRPr lang="en-US" altLang="zh-TW" sz="24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5" name="Down Arrow 14"/>
          <p:cNvSpPr/>
          <p:nvPr/>
        </p:nvSpPr>
        <p:spPr>
          <a:xfrm>
            <a:off x="10005646" y="2490777"/>
            <a:ext cx="624254" cy="30517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800640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群組 14"/>
          <p:cNvGrpSpPr/>
          <p:nvPr/>
        </p:nvGrpSpPr>
        <p:grpSpPr>
          <a:xfrm>
            <a:off x="458490" y="3266875"/>
            <a:ext cx="8083543" cy="2784999"/>
            <a:chOff x="1756629" y="3528198"/>
            <a:chExt cx="8083543" cy="2784999"/>
          </a:xfrm>
        </p:grpSpPr>
        <p:sp>
          <p:nvSpPr>
            <p:cNvPr id="2" name="任意多边形 21"/>
            <p:cNvSpPr/>
            <p:nvPr>
              <p:custDataLst>
                <p:tags r:id="rId2"/>
              </p:custDataLst>
            </p:nvPr>
          </p:nvSpPr>
          <p:spPr>
            <a:xfrm>
              <a:off x="1756720" y="3561519"/>
              <a:ext cx="2504244" cy="1318473"/>
            </a:xfrm>
            <a:custGeom>
              <a:avLst/>
              <a:gdLst>
                <a:gd name="connsiteX0" fmla="*/ 176782 w 1993900"/>
                <a:gd name="connsiteY0" fmla="*/ 0 h 1282700"/>
                <a:gd name="connsiteX1" fmla="*/ 399032 w 1993900"/>
                <a:gd name="connsiteY1" fmla="*/ 0 h 1282700"/>
                <a:gd name="connsiteX2" fmla="*/ 435678 w 1993900"/>
                <a:gd name="connsiteY2" fmla="*/ 0 h 1282700"/>
                <a:gd name="connsiteX3" fmla="*/ 657928 w 1993900"/>
                <a:gd name="connsiteY3" fmla="*/ 0 h 1282700"/>
                <a:gd name="connsiteX4" fmla="*/ 854778 w 1993900"/>
                <a:gd name="connsiteY4" fmla="*/ 196850 h 1282700"/>
                <a:gd name="connsiteX5" fmla="*/ 996950 w 1993900"/>
                <a:gd name="connsiteY5" fmla="*/ 196850 h 1282700"/>
                <a:gd name="connsiteX6" fmla="*/ 1844248 w 1993900"/>
                <a:gd name="connsiteY6" fmla="*/ 196850 h 1282700"/>
                <a:gd name="connsiteX7" fmla="*/ 1993900 w 1993900"/>
                <a:gd name="connsiteY7" fmla="*/ 346502 h 1282700"/>
                <a:gd name="connsiteX8" fmla="*/ 1993900 w 1993900"/>
                <a:gd name="connsiteY8" fmla="*/ 590550 h 1282700"/>
                <a:gd name="connsiteX9" fmla="*/ 1993900 w 1993900"/>
                <a:gd name="connsiteY9" fmla="*/ 1105918 h 1282700"/>
                <a:gd name="connsiteX10" fmla="*/ 1993900 w 1993900"/>
                <a:gd name="connsiteY10" fmla="*/ 1133048 h 1282700"/>
                <a:gd name="connsiteX11" fmla="*/ 1844248 w 1993900"/>
                <a:gd name="connsiteY11" fmla="*/ 1282700 h 1282700"/>
                <a:gd name="connsiteX12" fmla="*/ 1817118 w 1993900"/>
                <a:gd name="connsiteY12" fmla="*/ 1282700 h 1282700"/>
                <a:gd name="connsiteX13" fmla="*/ 996950 w 1993900"/>
                <a:gd name="connsiteY13" fmla="*/ 1282700 h 1282700"/>
                <a:gd name="connsiteX14" fmla="*/ 399032 w 1993900"/>
                <a:gd name="connsiteY14" fmla="*/ 1282700 h 1282700"/>
                <a:gd name="connsiteX15" fmla="*/ 371902 w 1993900"/>
                <a:gd name="connsiteY15" fmla="*/ 1282700 h 1282700"/>
                <a:gd name="connsiteX16" fmla="*/ 176782 w 1993900"/>
                <a:gd name="connsiteY16" fmla="*/ 1282700 h 1282700"/>
                <a:gd name="connsiteX17" fmla="*/ 149652 w 1993900"/>
                <a:gd name="connsiteY17" fmla="*/ 1282700 h 1282700"/>
                <a:gd name="connsiteX18" fmla="*/ 0 w 1993900"/>
                <a:gd name="connsiteY18" fmla="*/ 1133048 h 1282700"/>
                <a:gd name="connsiteX19" fmla="*/ 0 w 1993900"/>
                <a:gd name="connsiteY19" fmla="*/ 1105918 h 1282700"/>
                <a:gd name="connsiteX20" fmla="*/ 0 w 1993900"/>
                <a:gd name="connsiteY20" fmla="*/ 346502 h 1282700"/>
                <a:gd name="connsiteX21" fmla="*/ 0 w 1993900"/>
                <a:gd name="connsiteY21" fmla="*/ 176782 h 1282700"/>
                <a:gd name="connsiteX22" fmla="*/ 176782 w 1993900"/>
                <a:gd name="connsiteY22" fmla="*/ 0 h 1282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993900" h="1282700">
                  <a:moveTo>
                    <a:pt x="176782" y="0"/>
                  </a:moveTo>
                  <a:lnTo>
                    <a:pt x="399032" y="0"/>
                  </a:lnTo>
                  <a:lnTo>
                    <a:pt x="435678" y="0"/>
                  </a:lnTo>
                  <a:lnTo>
                    <a:pt x="657928" y="0"/>
                  </a:lnTo>
                  <a:lnTo>
                    <a:pt x="854778" y="196850"/>
                  </a:lnTo>
                  <a:lnTo>
                    <a:pt x="996950" y="196850"/>
                  </a:lnTo>
                  <a:lnTo>
                    <a:pt x="1844248" y="196850"/>
                  </a:lnTo>
                  <a:cubicBezTo>
                    <a:pt x="1926899" y="196850"/>
                    <a:pt x="1993900" y="263851"/>
                    <a:pt x="1993900" y="346502"/>
                  </a:cubicBezTo>
                  <a:lnTo>
                    <a:pt x="1993900" y="590550"/>
                  </a:lnTo>
                  <a:lnTo>
                    <a:pt x="1993900" y="1105918"/>
                  </a:lnTo>
                  <a:lnTo>
                    <a:pt x="1993900" y="1133048"/>
                  </a:lnTo>
                  <a:cubicBezTo>
                    <a:pt x="1993900" y="1215699"/>
                    <a:pt x="1926899" y="1282700"/>
                    <a:pt x="1844248" y="1282700"/>
                  </a:cubicBezTo>
                  <a:lnTo>
                    <a:pt x="1817118" y="1282700"/>
                  </a:lnTo>
                  <a:lnTo>
                    <a:pt x="996950" y="1282700"/>
                  </a:lnTo>
                  <a:lnTo>
                    <a:pt x="399032" y="1282700"/>
                  </a:lnTo>
                  <a:lnTo>
                    <a:pt x="371902" y="1282700"/>
                  </a:lnTo>
                  <a:lnTo>
                    <a:pt x="176782" y="1282700"/>
                  </a:lnTo>
                  <a:lnTo>
                    <a:pt x="149652" y="1282700"/>
                  </a:lnTo>
                  <a:cubicBezTo>
                    <a:pt x="67001" y="1282700"/>
                    <a:pt x="0" y="1215699"/>
                    <a:pt x="0" y="1133048"/>
                  </a:cubicBezTo>
                  <a:lnTo>
                    <a:pt x="0" y="1105918"/>
                  </a:lnTo>
                  <a:lnTo>
                    <a:pt x="0" y="346502"/>
                  </a:lnTo>
                  <a:lnTo>
                    <a:pt x="0" y="176782"/>
                  </a:lnTo>
                  <a:cubicBezTo>
                    <a:pt x="0" y="79148"/>
                    <a:pt x="79148" y="0"/>
                    <a:pt x="176782" y="0"/>
                  </a:cubicBezTo>
                  <a:close/>
                </a:path>
              </a:pathLst>
            </a:custGeom>
            <a:solidFill>
              <a:schemeClr val="bg1">
                <a:lumMod val="95000"/>
              </a:schemeClr>
            </a:solidFill>
          </p:spPr>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20000"/>
                </a:lnSpc>
                <a:spcBef>
                  <a:spcPts val="0"/>
                </a:spcBef>
                <a:spcAft>
                  <a:spcPts val="0"/>
                </a:spcAft>
                <a:buClrTx/>
                <a:buSzTx/>
                <a:buFontTx/>
                <a:buNone/>
                <a:defRPr/>
              </a:pPr>
              <a:endParaRPr kumimoji="0" lang="zh-CN" altLang="en-US" sz="2800" b="1" i="0" u="none" strike="noStrike" kern="0" cap="none" spc="0" normalizeH="0" baseline="0" noProof="0" dirty="0">
                <a:ln>
                  <a:noFill/>
                </a:ln>
                <a:solidFill>
                  <a:srgbClr val="4472C4"/>
                </a:solidFill>
                <a:effectLst/>
                <a:uLnTx/>
                <a:uFillTx/>
                <a:latin typeface="DFKai-SB" panose="03000509000000000000" pitchFamily="65" charset="-120"/>
                <a:ea typeface="DFKai-SB" panose="03000509000000000000" pitchFamily="65" charset="-120"/>
                <a:cs typeface="Arial" panose="020B0604020202020204" pitchFamily="34" charset="0"/>
                <a:sym typeface="Arial" panose="020B0604020202020204" pitchFamily="34" charset="0"/>
              </a:endParaRPr>
            </a:p>
          </p:txBody>
        </p:sp>
        <p:sp>
          <p:nvSpPr>
            <p:cNvPr id="3" name="任意多边形 25"/>
            <p:cNvSpPr/>
            <p:nvPr>
              <p:custDataLst>
                <p:tags r:id="rId3"/>
              </p:custDataLst>
            </p:nvPr>
          </p:nvSpPr>
          <p:spPr>
            <a:xfrm>
              <a:off x="1756720" y="3845365"/>
              <a:ext cx="2422942" cy="1256895"/>
            </a:xfrm>
            <a:custGeom>
              <a:avLst/>
              <a:gdLst>
                <a:gd name="connsiteX0" fmla="*/ 908048 w 1993900"/>
                <a:gd name="connsiteY0" fmla="*/ 0 h 1047750"/>
                <a:gd name="connsiteX1" fmla="*/ 1849499 w 1993900"/>
                <a:gd name="connsiteY1" fmla="*/ 0 h 1047750"/>
                <a:gd name="connsiteX2" fmla="*/ 1993900 w 1993900"/>
                <a:gd name="connsiteY2" fmla="*/ 144401 h 1047750"/>
                <a:gd name="connsiteX3" fmla="*/ 1993900 w 1993900"/>
                <a:gd name="connsiteY3" fmla="*/ 903349 h 1047750"/>
                <a:gd name="connsiteX4" fmla="*/ 1849499 w 1993900"/>
                <a:gd name="connsiteY4" fmla="*/ 1047750 h 1047750"/>
                <a:gd name="connsiteX5" fmla="*/ 144401 w 1993900"/>
                <a:gd name="connsiteY5" fmla="*/ 1047750 h 1047750"/>
                <a:gd name="connsiteX6" fmla="*/ 0 w 1993900"/>
                <a:gd name="connsiteY6" fmla="*/ 903349 h 1047750"/>
                <a:gd name="connsiteX7" fmla="*/ 0 w 1993900"/>
                <a:gd name="connsiteY7" fmla="*/ 239711 h 1047750"/>
                <a:gd name="connsiteX8" fmla="*/ 115888 w 1993900"/>
                <a:gd name="connsiteY8" fmla="*/ 123823 h 1047750"/>
                <a:gd name="connsiteX9" fmla="*/ 784225 w 1993900"/>
                <a:gd name="connsiteY9" fmla="*/ 123823 h 104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93900" h="1047750">
                  <a:moveTo>
                    <a:pt x="908048" y="0"/>
                  </a:moveTo>
                  <a:lnTo>
                    <a:pt x="1849499" y="0"/>
                  </a:lnTo>
                  <a:cubicBezTo>
                    <a:pt x="1929249" y="0"/>
                    <a:pt x="1993900" y="64651"/>
                    <a:pt x="1993900" y="144401"/>
                  </a:cubicBezTo>
                  <a:lnTo>
                    <a:pt x="1993900" y="903349"/>
                  </a:lnTo>
                  <a:cubicBezTo>
                    <a:pt x="1993900" y="983099"/>
                    <a:pt x="1929249" y="1047750"/>
                    <a:pt x="1849499" y="1047750"/>
                  </a:cubicBezTo>
                  <a:lnTo>
                    <a:pt x="144401" y="1047750"/>
                  </a:lnTo>
                  <a:cubicBezTo>
                    <a:pt x="64651" y="1047750"/>
                    <a:pt x="0" y="983099"/>
                    <a:pt x="0" y="903349"/>
                  </a:cubicBezTo>
                  <a:lnTo>
                    <a:pt x="0" y="239711"/>
                  </a:lnTo>
                  <a:lnTo>
                    <a:pt x="115888" y="123823"/>
                  </a:lnTo>
                  <a:lnTo>
                    <a:pt x="784225" y="123823"/>
                  </a:lnTo>
                  <a:close/>
                </a:path>
              </a:pathLst>
            </a:custGeom>
            <a:solidFill>
              <a:srgbClr val="92D050"/>
            </a:solidFill>
          </p:spPr>
          <p:txBody>
            <a:bodyPr rot="0" spcFirstLastPara="0" vertOverflow="overflow" horzOverflow="overflow" vert="horz" wrap="square" lIns="91440" tIns="216000" rIns="91440" bIns="45720" numCol="1" spcCol="0" rtlCol="0" fromWordArt="0" anchor="ctr" anchorCtr="0" forceAA="0" compatLnSpc="1">
              <a:normAutofit/>
            </a:bodyPr>
            <a:lstStyle/>
            <a:p>
              <a:pPr marL="0" marR="0" lvl="0" indent="0" algn="ctr" defTabSz="914400" rtl="0" eaLnBrk="1" fontAlgn="auto" latinLnBrk="0" hangingPunct="1">
                <a:lnSpc>
                  <a:spcPct val="12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DFKai-SB" panose="03000509000000000000" pitchFamily="65" charset="-120"/>
                <a:ea typeface="DFKai-SB" panose="03000509000000000000" pitchFamily="65" charset="-120"/>
                <a:cs typeface="+mn-cs"/>
                <a:sym typeface="Arial" panose="020B0604020202020204" pitchFamily="34" charset="0"/>
              </a:endParaRPr>
            </a:p>
          </p:txBody>
        </p:sp>
        <p:sp>
          <p:nvSpPr>
            <p:cNvPr id="4" name="文本框 3"/>
            <p:cNvSpPr txBox="1"/>
            <p:nvPr>
              <p:custDataLst>
                <p:tags r:id="rId4"/>
              </p:custDataLst>
            </p:nvPr>
          </p:nvSpPr>
          <p:spPr>
            <a:xfrm>
              <a:off x="1823221" y="4022251"/>
              <a:ext cx="2512743" cy="1013917"/>
            </a:xfrm>
            <a:prstGeom prst="rect">
              <a:avLst/>
            </a:prstGeom>
            <a:noFill/>
          </p:spPr>
          <p:txBody>
            <a:bodyPr wrap="square" lIns="90000" tIns="46800" rIns="90000" bIns="46800" rtlCol="0" anchor="ctr" anchorCtr="0"/>
            <a:lstStyle/>
            <a:p>
              <a:pPr marL="0" marR="0" lvl="0" indent="0" defTabSz="914400" rtl="0" eaLnBrk="1" fontAlgn="auto" latinLnBrk="0" hangingPunct="1">
                <a:spcBef>
                  <a:spcPts val="0"/>
                </a:spcBef>
                <a:spcAft>
                  <a:spcPts val="0"/>
                </a:spcAft>
                <a:buClrTx/>
                <a:buSzTx/>
                <a:buFontTx/>
                <a:buNone/>
                <a:defRPr/>
              </a:pPr>
              <a:r>
                <a:rPr kumimoji="0" lang="zh-CN" altLang="en-US" sz="24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sym typeface="+mn-ea"/>
                </a:rPr>
                <a:t>與聯合國等國際組織的環境保育合作</a:t>
              </a:r>
            </a:p>
          </p:txBody>
        </p:sp>
        <p:sp>
          <p:nvSpPr>
            <p:cNvPr id="5" name="任意多边形 30"/>
            <p:cNvSpPr/>
            <p:nvPr>
              <p:custDataLst>
                <p:tags r:id="rId5"/>
              </p:custDataLst>
            </p:nvPr>
          </p:nvSpPr>
          <p:spPr>
            <a:xfrm>
              <a:off x="4323582" y="3598174"/>
              <a:ext cx="2645759" cy="1318473"/>
            </a:xfrm>
            <a:custGeom>
              <a:avLst/>
              <a:gdLst>
                <a:gd name="connsiteX0" fmla="*/ 176782 w 1993900"/>
                <a:gd name="connsiteY0" fmla="*/ 0 h 1282700"/>
                <a:gd name="connsiteX1" fmla="*/ 399032 w 1993900"/>
                <a:gd name="connsiteY1" fmla="*/ 0 h 1282700"/>
                <a:gd name="connsiteX2" fmla="*/ 435678 w 1993900"/>
                <a:gd name="connsiteY2" fmla="*/ 0 h 1282700"/>
                <a:gd name="connsiteX3" fmla="*/ 657928 w 1993900"/>
                <a:gd name="connsiteY3" fmla="*/ 0 h 1282700"/>
                <a:gd name="connsiteX4" fmla="*/ 854778 w 1993900"/>
                <a:gd name="connsiteY4" fmla="*/ 196850 h 1282700"/>
                <a:gd name="connsiteX5" fmla="*/ 996950 w 1993900"/>
                <a:gd name="connsiteY5" fmla="*/ 196850 h 1282700"/>
                <a:gd name="connsiteX6" fmla="*/ 1844248 w 1993900"/>
                <a:gd name="connsiteY6" fmla="*/ 196850 h 1282700"/>
                <a:gd name="connsiteX7" fmla="*/ 1993900 w 1993900"/>
                <a:gd name="connsiteY7" fmla="*/ 346502 h 1282700"/>
                <a:gd name="connsiteX8" fmla="*/ 1993900 w 1993900"/>
                <a:gd name="connsiteY8" fmla="*/ 590550 h 1282700"/>
                <a:gd name="connsiteX9" fmla="*/ 1993900 w 1993900"/>
                <a:gd name="connsiteY9" fmla="*/ 1105918 h 1282700"/>
                <a:gd name="connsiteX10" fmla="*/ 1993900 w 1993900"/>
                <a:gd name="connsiteY10" fmla="*/ 1133048 h 1282700"/>
                <a:gd name="connsiteX11" fmla="*/ 1844248 w 1993900"/>
                <a:gd name="connsiteY11" fmla="*/ 1282700 h 1282700"/>
                <a:gd name="connsiteX12" fmla="*/ 1817118 w 1993900"/>
                <a:gd name="connsiteY12" fmla="*/ 1282700 h 1282700"/>
                <a:gd name="connsiteX13" fmla="*/ 996950 w 1993900"/>
                <a:gd name="connsiteY13" fmla="*/ 1282700 h 1282700"/>
                <a:gd name="connsiteX14" fmla="*/ 399032 w 1993900"/>
                <a:gd name="connsiteY14" fmla="*/ 1282700 h 1282700"/>
                <a:gd name="connsiteX15" fmla="*/ 371902 w 1993900"/>
                <a:gd name="connsiteY15" fmla="*/ 1282700 h 1282700"/>
                <a:gd name="connsiteX16" fmla="*/ 176782 w 1993900"/>
                <a:gd name="connsiteY16" fmla="*/ 1282700 h 1282700"/>
                <a:gd name="connsiteX17" fmla="*/ 149652 w 1993900"/>
                <a:gd name="connsiteY17" fmla="*/ 1282700 h 1282700"/>
                <a:gd name="connsiteX18" fmla="*/ 0 w 1993900"/>
                <a:gd name="connsiteY18" fmla="*/ 1133048 h 1282700"/>
                <a:gd name="connsiteX19" fmla="*/ 0 w 1993900"/>
                <a:gd name="connsiteY19" fmla="*/ 1105918 h 1282700"/>
                <a:gd name="connsiteX20" fmla="*/ 0 w 1993900"/>
                <a:gd name="connsiteY20" fmla="*/ 346502 h 1282700"/>
                <a:gd name="connsiteX21" fmla="*/ 0 w 1993900"/>
                <a:gd name="connsiteY21" fmla="*/ 176782 h 1282700"/>
                <a:gd name="connsiteX22" fmla="*/ 176782 w 1993900"/>
                <a:gd name="connsiteY22" fmla="*/ 0 h 1282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993900" h="1282700">
                  <a:moveTo>
                    <a:pt x="176782" y="0"/>
                  </a:moveTo>
                  <a:lnTo>
                    <a:pt x="399032" y="0"/>
                  </a:lnTo>
                  <a:lnTo>
                    <a:pt x="435678" y="0"/>
                  </a:lnTo>
                  <a:lnTo>
                    <a:pt x="657928" y="0"/>
                  </a:lnTo>
                  <a:lnTo>
                    <a:pt x="854778" y="196850"/>
                  </a:lnTo>
                  <a:lnTo>
                    <a:pt x="996950" y="196850"/>
                  </a:lnTo>
                  <a:lnTo>
                    <a:pt x="1844248" y="196850"/>
                  </a:lnTo>
                  <a:cubicBezTo>
                    <a:pt x="1926899" y="196850"/>
                    <a:pt x="1993900" y="263851"/>
                    <a:pt x="1993900" y="346502"/>
                  </a:cubicBezTo>
                  <a:lnTo>
                    <a:pt x="1993900" y="590550"/>
                  </a:lnTo>
                  <a:lnTo>
                    <a:pt x="1993900" y="1105918"/>
                  </a:lnTo>
                  <a:lnTo>
                    <a:pt x="1993900" y="1133048"/>
                  </a:lnTo>
                  <a:cubicBezTo>
                    <a:pt x="1993900" y="1215699"/>
                    <a:pt x="1926899" y="1282700"/>
                    <a:pt x="1844248" y="1282700"/>
                  </a:cubicBezTo>
                  <a:lnTo>
                    <a:pt x="1817118" y="1282700"/>
                  </a:lnTo>
                  <a:lnTo>
                    <a:pt x="996950" y="1282700"/>
                  </a:lnTo>
                  <a:lnTo>
                    <a:pt x="399032" y="1282700"/>
                  </a:lnTo>
                  <a:lnTo>
                    <a:pt x="371902" y="1282700"/>
                  </a:lnTo>
                  <a:lnTo>
                    <a:pt x="176782" y="1282700"/>
                  </a:lnTo>
                  <a:lnTo>
                    <a:pt x="149652" y="1282700"/>
                  </a:lnTo>
                  <a:cubicBezTo>
                    <a:pt x="67001" y="1282700"/>
                    <a:pt x="0" y="1215699"/>
                    <a:pt x="0" y="1133048"/>
                  </a:cubicBezTo>
                  <a:lnTo>
                    <a:pt x="0" y="1105918"/>
                  </a:lnTo>
                  <a:lnTo>
                    <a:pt x="0" y="346502"/>
                  </a:lnTo>
                  <a:lnTo>
                    <a:pt x="0" y="176782"/>
                  </a:lnTo>
                  <a:cubicBezTo>
                    <a:pt x="0" y="79148"/>
                    <a:pt x="79148" y="0"/>
                    <a:pt x="176782" y="0"/>
                  </a:cubicBezTo>
                  <a:close/>
                </a:path>
              </a:pathLst>
            </a:custGeom>
            <a:solidFill>
              <a:schemeClr val="bg1">
                <a:lumMod val="95000"/>
              </a:schemeClr>
            </a:solidFill>
          </p:spPr>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20000"/>
                </a:lnSpc>
                <a:spcBef>
                  <a:spcPts val="0"/>
                </a:spcBef>
                <a:spcAft>
                  <a:spcPts val="0"/>
                </a:spcAft>
                <a:buClrTx/>
                <a:buSzTx/>
                <a:buFontTx/>
                <a:buNone/>
                <a:defRPr/>
              </a:pPr>
              <a:endParaRPr kumimoji="0" lang="zh-CN" altLang="en-US" sz="2800" b="1" i="0" u="none" strike="noStrike" kern="0" cap="none" spc="0" normalizeH="0" baseline="0" noProof="0" dirty="0">
                <a:ln>
                  <a:noFill/>
                </a:ln>
                <a:solidFill>
                  <a:srgbClr val="ED7D31"/>
                </a:solidFill>
                <a:effectLst/>
                <a:uLnTx/>
                <a:uFillTx/>
                <a:latin typeface="DFKai-SB" panose="03000509000000000000" pitchFamily="65" charset="-120"/>
                <a:ea typeface="DFKai-SB" panose="03000509000000000000" pitchFamily="65" charset="-120"/>
                <a:cs typeface="Arial" panose="020B0604020202020204" pitchFamily="34" charset="0"/>
                <a:sym typeface="Arial" panose="020B0604020202020204" pitchFamily="34" charset="0"/>
              </a:endParaRPr>
            </a:p>
          </p:txBody>
        </p:sp>
        <p:sp>
          <p:nvSpPr>
            <p:cNvPr id="6" name="任意多边形 31"/>
            <p:cNvSpPr/>
            <p:nvPr>
              <p:custDataLst>
                <p:tags r:id="rId6"/>
              </p:custDataLst>
            </p:nvPr>
          </p:nvSpPr>
          <p:spPr>
            <a:xfrm>
              <a:off x="4335964" y="3838603"/>
              <a:ext cx="2785151" cy="1197565"/>
            </a:xfrm>
            <a:custGeom>
              <a:avLst/>
              <a:gdLst>
                <a:gd name="connsiteX0" fmla="*/ 908048 w 1993900"/>
                <a:gd name="connsiteY0" fmla="*/ 0 h 1047750"/>
                <a:gd name="connsiteX1" fmla="*/ 1849499 w 1993900"/>
                <a:gd name="connsiteY1" fmla="*/ 0 h 1047750"/>
                <a:gd name="connsiteX2" fmla="*/ 1993900 w 1993900"/>
                <a:gd name="connsiteY2" fmla="*/ 144401 h 1047750"/>
                <a:gd name="connsiteX3" fmla="*/ 1993900 w 1993900"/>
                <a:gd name="connsiteY3" fmla="*/ 903349 h 1047750"/>
                <a:gd name="connsiteX4" fmla="*/ 1849499 w 1993900"/>
                <a:gd name="connsiteY4" fmla="*/ 1047750 h 1047750"/>
                <a:gd name="connsiteX5" fmla="*/ 144401 w 1993900"/>
                <a:gd name="connsiteY5" fmla="*/ 1047750 h 1047750"/>
                <a:gd name="connsiteX6" fmla="*/ 0 w 1993900"/>
                <a:gd name="connsiteY6" fmla="*/ 903349 h 1047750"/>
                <a:gd name="connsiteX7" fmla="*/ 0 w 1993900"/>
                <a:gd name="connsiteY7" fmla="*/ 239711 h 1047750"/>
                <a:gd name="connsiteX8" fmla="*/ 115888 w 1993900"/>
                <a:gd name="connsiteY8" fmla="*/ 123823 h 1047750"/>
                <a:gd name="connsiteX9" fmla="*/ 784225 w 1993900"/>
                <a:gd name="connsiteY9" fmla="*/ 123823 h 104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93900" h="1047750">
                  <a:moveTo>
                    <a:pt x="908048" y="0"/>
                  </a:moveTo>
                  <a:lnTo>
                    <a:pt x="1849499" y="0"/>
                  </a:lnTo>
                  <a:cubicBezTo>
                    <a:pt x="1929249" y="0"/>
                    <a:pt x="1993900" y="64651"/>
                    <a:pt x="1993900" y="144401"/>
                  </a:cubicBezTo>
                  <a:lnTo>
                    <a:pt x="1993900" y="903349"/>
                  </a:lnTo>
                  <a:cubicBezTo>
                    <a:pt x="1993900" y="983099"/>
                    <a:pt x="1929249" y="1047750"/>
                    <a:pt x="1849499" y="1047750"/>
                  </a:cubicBezTo>
                  <a:lnTo>
                    <a:pt x="144401" y="1047750"/>
                  </a:lnTo>
                  <a:cubicBezTo>
                    <a:pt x="64651" y="1047750"/>
                    <a:pt x="0" y="983099"/>
                    <a:pt x="0" y="903349"/>
                  </a:cubicBezTo>
                  <a:lnTo>
                    <a:pt x="0" y="239711"/>
                  </a:lnTo>
                  <a:lnTo>
                    <a:pt x="115888" y="123823"/>
                  </a:lnTo>
                  <a:lnTo>
                    <a:pt x="784225" y="123823"/>
                  </a:lnTo>
                  <a:close/>
                </a:path>
              </a:pathLst>
            </a:custGeom>
            <a:solidFill>
              <a:schemeClr val="accent2"/>
            </a:solidFill>
          </p:spPr>
          <p:txBody>
            <a:bodyPr rot="0" spcFirstLastPara="0" vertOverflow="overflow" horzOverflow="overflow" vert="horz" wrap="square" lIns="91440" tIns="216000" rIns="91440" bIns="45720" numCol="1" spcCol="0" rtlCol="0" fromWordArt="0" anchor="ctr" anchorCtr="0" forceAA="0" compatLnSpc="1">
              <a:normAutofit/>
            </a:bodyPr>
            <a:lstStyle/>
            <a:p>
              <a:pPr marL="0" marR="0" lvl="0" indent="0" algn="ctr" defTabSz="914400" rtl="0" eaLnBrk="1" fontAlgn="auto" latinLnBrk="0" hangingPunct="1">
                <a:lnSpc>
                  <a:spcPct val="12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DFKai-SB" panose="03000509000000000000" pitchFamily="65" charset="-120"/>
                <a:ea typeface="DFKai-SB" panose="03000509000000000000" pitchFamily="65" charset="-120"/>
                <a:cs typeface="+mn-cs"/>
                <a:sym typeface="Arial" panose="020B0604020202020204" pitchFamily="34" charset="0"/>
              </a:endParaRPr>
            </a:p>
          </p:txBody>
        </p:sp>
        <p:sp>
          <p:nvSpPr>
            <p:cNvPr id="8" name="文本框 7"/>
            <p:cNvSpPr txBox="1"/>
            <p:nvPr>
              <p:custDataLst>
                <p:tags r:id="rId7"/>
              </p:custDataLst>
            </p:nvPr>
          </p:nvSpPr>
          <p:spPr>
            <a:xfrm>
              <a:off x="4273995" y="4005796"/>
              <a:ext cx="2955179" cy="803954"/>
            </a:xfrm>
            <a:prstGeom prst="rect">
              <a:avLst/>
            </a:prstGeom>
            <a:noFill/>
          </p:spPr>
          <p:txBody>
            <a:bodyPr wrap="square" lIns="90000" tIns="46800" rIns="90000" bIns="46800" rtlCol="0" anchor="ctr" anchorCtr="0"/>
            <a:lstStyle/>
            <a:p>
              <a:pPr marL="0" marR="0" lvl="0" indent="0" defTabSz="914400" rtl="0" eaLnBrk="1" fontAlgn="auto" latinLnBrk="0" hangingPunct="1">
                <a:spcBef>
                  <a:spcPts val="0"/>
                </a:spcBef>
                <a:spcAft>
                  <a:spcPts val="0"/>
                </a:spcAft>
                <a:buClrTx/>
                <a:buSzTx/>
                <a:buFontTx/>
                <a:buNone/>
                <a:defRPr/>
              </a:pPr>
              <a:r>
                <a:rPr kumimoji="0" lang="zh-CN" altLang="en-US" sz="24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sym typeface="+mn-ea"/>
                </a:rPr>
                <a:t>與發達國家的環境技術和環境項目協作</a:t>
              </a:r>
            </a:p>
          </p:txBody>
        </p:sp>
        <p:sp>
          <p:nvSpPr>
            <p:cNvPr id="11" name="任意多边形 33"/>
            <p:cNvSpPr/>
            <p:nvPr>
              <p:custDataLst>
                <p:tags r:id="rId8"/>
              </p:custDataLst>
            </p:nvPr>
          </p:nvSpPr>
          <p:spPr>
            <a:xfrm>
              <a:off x="7194413" y="3594346"/>
              <a:ext cx="2645759" cy="1318473"/>
            </a:xfrm>
            <a:custGeom>
              <a:avLst/>
              <a:gdLst>
                <a:gd name="connsiteX0" fmla="*/ 176782 w 1993900"/>
                <a:gd name="connsiteY0" fmla="*/ 0 h 1282700"/>
                <a:gd name="connsiteX1" fmla="*/ 399032 w 1993900"/>
                <a:gd name="connsiteY1" fmla="*/ 0 h 1282700"/>
                <a:gd name="connsiteX2" fmla="*/ 435678 w 1993900"/>
                <a:gd name="connsiteY2" fmla="*/ 0 h 1282700"/>
                <a:gd name="connsiteX3" fmla="*/ 657928 w 1993900"/>
                <a:gd name="connsiteY3" fmla="*/ 0 h 1282700"/>
                <a:gd name="connsiteX4" fmla="*/ 854778 w 1993900"/>
                <a:gd name="connsiteY4" fmla="*/ 196850 h 1282700"/>
                <a:gd name="connsiteX5" fmla="*/ 996950 w 1993900"/>
                <a:gd name="connsiteY5" fmla="*/ 196850 h 1282700"/>
                <a:gd name="connsiteX6" fmla="*/ 1844248 w 1993900"/>
                <a:gd name="connsiteY6" fmla="*/ 196850 h 1282700"/>
                <a:gd name="connsiteX7" fmla="*/ 1993900 w 1993900"/>
                <a:gd name="connsiteY7" fmla="*/ 346502 h 1282700"/>
                <a:gd name="connsiteX8" fmla="*/ 1993900 w 1993900"/>
                <a:gd name="connsiteY8" fmla="*/ 590550 h 1282700"/>
                <a:gd name="connsiteX9" fmla="*/ 1993900 w 1993900"/>
                <a:gd name="connsiteY9" fmla="*/ 1105918 h 1282700"/>
                <a:gd name="connsiteX10" fmla="*/ 1993900 w 1993900"/>
                <a:gd name="connsiteY10" fmla="*/ 1133048 h 1282700"/>
                <a:gd name="connsiteX11" fmla="*/ 1844248 w 1993900"/>
                <a:gd name="connsiteY11" fmla="*/ 1282700 h 1282700"/>
                <a:gd name="connsiteX12" fmla="*/ 1817118 w 1993900"/>
                <a:gd name="connsiteY12" fmla="*/ 1282700 h 1282700"/>
                <a:gd name="connsiteX13" fmla="*/ 996950 w 1993900"/>
                <a:gd name="connsiteY13" fmla="*/ 1282700 h 1282700"/>
                <a:gd name="connsiteX14" fmla="*/ 399032 w 1993900"/>
                <a:gd name="connsiteY14" fmla="*/ 1282700 h 1282700"/>
                <a:gd name="connsiteX15" fmla="*/ 371902 w 1993900"/>
                <a:gd name="connsiteY15" fmla="*/ 1282700 h 1282700"/>
                <a:gd name="connsiteX16" fmla="*/ 176782 w 1993900"/>
                <a:gd name="connsiteY16" fmla="*/ 1282700 h 1282700"/>
                <a:gd name="connsiteX17" fmla="*/ 149652 w 1993900"/>
                <a:gd name="connsiteY17" fmla="*/ 1282700 h 1282700"/>
                <a:gd name="connsiteX18" fmla="*/ 0 w 1993900"/>
                <a:gd name="connsiteY18" fmla="*/ 1133048 h 1282700"/>
                <a:gd name="connsiteX19" fmla="*/ 0 w 1993900"/>
                <a:gd name="connsiteY19" fmla="*/ 1105918 h 1282700"/>
                <a:gd name="connsiteX20" fmla="*/ 0 w 1993900"/>
                <a:gd name="connsiteY20" fmla="*/ 346502 h 1282700"/>
                <a:gd name="connsiteX21" fmla="*/ 0 w 1993900"/>
                <a:gd name="connsiteY21" fmla="*/ 176782 h 1282700"/>
                <a:gd name="connsiteX22" fmla="*/ 176782 w 1993900"/>
                <a:gd name="connsiteY22" fmla="*/ 0 h 1282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993900" h="1282700">
                  <a:moveTo>
                    <a:pt x="176782" y="0"/>
                  </a:moveTo>
                  <a:lnTo>
                    <a:pt x="399032" y="0"/>
                  </a:lnTo>
                  <a:lnTo>
                    <a:pt x="435678" y="0"/>
                  </a:lnTo>
                  <a:lnTo>
                    <a:pt x="657928" y="0"/>
                  </a:lnTo>
                  <a:lnTo>
                    <a:pt x="854778" y="196850"/>
                  </a:lnTo>
                  <a:lnTo>
                    <a:pt x="996950" y="196850"/>
                  </a:lnTo>
                  <a:lnTo>
                    <a:pt x="1844248" y="196850"/>
                  </a:lnTo>
                  <a:cubicBezTo>
                    <a:pt x="1926899" y="196850"/>
                    <a:pt x="1993900" y="263851"/>
                    <a:pt x="1993900" y="346502"/>
                  </a:cubicBezTo>
                  <a:lnTo>
                    <a:pt x="1993900" y="590550"/>
                  </a:lnTo>
                  <a:lnTo>
                    <a:pt x="1993900" y="1105918"/>
                  </a:lnTo>
                  <a:lnTo>
                    <a:pt x="1993900" y="1133048"/>
                  </a:lnTo>
                  <a:cubicBezTo>
                    <a:pt x="1993900" y="1215699"/>
                    <a:pt x="1926899" y="1282700"/>
                    <a:pt x="1844248" y="1282700"/>
                  </a:cubicBezTo>
                  <a:lnTo>
                    <a:pt x="1817118" y="1282700"/>
                  </a:lnTo>
                  <a:lnTo>
                    <a:pt x="996950" y="1282700"/>
                  </a:lnTo>
                  <a:lnTo>
                    <a:pt x="399032" y="1282700"/>
                  </a:lnTo>
                  <a:lnTo>
                    <a:pt x="371902" y="1282700"/>
                  </a:lnTo>
                  <a:lnTo>
                    <a:pt x="176782" y="1282700"/>
                  </a:lnTo>
                  <a:lnTo>
                    <a:pt x="149652" y="1282700"/>
                  </a:lnTo>
                  <a:cubicBezTo>
                    <a:pt x="67001" y="1282700"/>
                    <a:pt x="0" y="1215699"/>
                    <a:pt x="0" y="1133048"/>
                  </a:cubicBezTo>
                  <a:lnTo>
                    <a:pt x="0" y="1105918"/>
                  </a:lnTo>
                  <a:lnTo>
                    <a:pt x="0" y="346502"/>
                  </a:lnTo>
                  <a:lnTo>
                    <a:pt x="0" y="176782"/>
                  </a:lnTo>
                  <a:cubicBezTo>
                    <a:pt x="0" y="79148"/>
                    <a:pt x="79148" y="0"/>
                    <a:pt x="176782" y="0"/>
                  </a:cubicBezTo>
                  <a:close/>
                </a:path>
              </a:pathLst>
            </a:custGeom>
            <a:solidFill>
              <a:schemeClr val="bg1">
                <a:lumMod val="95000"/>
              </a:schemeClr>
            </a:solidFill>
          </p:spPr>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20000"/>
                </a:lnSpc>
                <a:spcBef>
                  <a:spcPts val="0"/>
                </a:spcBef>
                <a:spcAft>
                  <a:spcPts val="0"/>
                </a:spcAft>
                <a:buClrTx/>
                <a:buSzTx/>
                <a:buFontTx/>
                <a:buNone/>
                <a:defRPr/>
              </a:pPr>
              <a:endParaRPr kumimoji="0" lang="zh-CN" altLang="en-US" sz="2800" b="1" i="0" u="none" strike="noStrike" kern="0" cap="none" spc="0" normalizeH="0" baseline="0" noProof="0" dirty="0">
                <a:ln>
                  <a:noFill/>
                </a:ln>
                <a:solidFill>
                  <a:srgbClr val="A5A5A5"/>
                </a:solidFill>
                <a:effectLst/>
                <a:uLnTx/>
                <a:uFillTx/>
                <a:latin typeface="DFKai-SB" panose="03000509000000000000" pitchFamily="65" charset="-120"/>
                <a:ea typeface="DFKai-SB" panose="03000509000000000000" pitchFamily="65" charset="-120"/>
                <a:cs typeface="Arial" panose="020B0604020202020204" pitchFamily="34" charset="0"/>
                <a:sym typeface="Arial" panose="020B0604020202020204" pitchFamily="34" charset="0"/>
              </a:endParaRPr>
            </a:p>
          </p:txBody>
        </p:sp>
        <p:sp>
          <p:nvSpPr>
            <p:cNvPr id="12" name="任意多边形 34"/>
            <p:cNvSpPr/>
            <p:nvPr>
              <p:custDataLst>
                <p:tags r:id="rId9"/>
              </p:custDataLst>
            </p:nvPr>
          </p:nvSpPr>
          <p:spPr>
            <a:xfrm>
              <a:off x="7194413" y="3886838"/>
              <a:ext cx="2645759" cy="1034051"/>
            </a:xfrm>
            <a:custGeom>
              <a:avLst/>
              <a:gdLst>
                <a:gd name="connsiteX0" fmla="*/ 908048 w 1993900"/>
                <a:gd name="connsiteY0" fmla="*/ 0 h 1047750"/>
                <a:gd name="connsiteX1" fmla="*/ 1849499 w 1993900"/>
                <a:gd name="connsiteY1" fmla="*/ 0 h 1047750"/>
                <a:gd name="connsiteX2" fmla="*/ 1993900 w 1993900"/>
                <a:gd name="connsiteY2" fmla="*/ 144401 h 1047750"/>
                <a:gd name="connsiteX3" fmla="*/ 1993900 w 1993900"/>
                <a:gd name="connsiteY3" fmla="*/ 903349 h 1047750"/>
                <a:gd name="connsiteX4" fmla="*/ 1849499 w 1993900"/>
                <a:gd name="connsiteY4" fmla="*/ 1047750 h 1047750"/>
                <a:gd name="connsiteX5" fmla="*/ 144401 w 1993900"/>
                <a:gd name="connsiteY5" fmla="*/ 1047750 h 1047750"/>
                <a:gd name="connsiteX6" fmla="*/ 0 w 1993900"/>
                <a:gd name="connsiteY6" fmla="*/ 903349 h 1047750"/>
                <a:gd name="connsiteX7" fmla="*/ 0 w 1993900"/>
                <a:gd name="connsiteY7" fmla="*/ 239711 h 1047750"/>
                <a:gd name="connsiteX8" fmla="*/ 115888 w 1993900"/>
                <a:gd name="connsiteY8" fmla="*/ 123823 h 1047750"/>
                <a:gd name="connsiteX9" fmla="*/ 784225 w 1993900"/>
                <a:gd name="connsiteY9" fmla="*/ 123823 h 104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93900" h="1047750">
                  <a:moveTo>
                    <a:pt x="908048" y="0"/>
                  </a:moveTo>
                  <a:lnTo>
                    <a:pt x="1849499" y="0"/>
                  </a:lnTo>
                  <a:cubicBezTo>
                    <a:pt x="1929249" y="0"/>
                    <a:pt x="1993900" y="64651"/>
                    <a:pt x="1993900" y="144401"/>
                  </a:cubicBezTo>
                  <a:lnTo>
                    <a:pt x="1993900" y="903349"/>
                  </a:lnTo>
                  <a:cubicBezTo>
                    <a:pt x="1993900" y="983099"/>
                    <a:pt x="1929249" y="1047750"/>
                    <a:pt x="1849499" y="1047750"/>
                  </a:cubicBezTo>
                  <a:lnTo>
                    <a:pt x="144401" y="1047750"/>
                  </a:lnTo>
                  <a:cubicBezTo>
                    <a:pt x="64651" y="1047750"/>
                    <a:pt x="0" y="983099"/>
                    <a:pt x="0" y="903349"/>
                  </a:cubicBezTo>
                  <a:lnTo>
                    <a:pt x="0" y="239711"/>
                  </a:lnTo>
                  <a:lnTo>
                    <a:pt x="115888" y="123823"/>
                  </a:lnTo>
                  <a:lnTo>
                    <a:pt x="784225" y="123823"/>
                  </a:lnTo>
                  <a:close/>
                </a:path>
              </a:pathLst>
            </a:custGeom>
            <a:solidFill>
              <a:schemeClr val="accent3">
                <a:lumMod val="60000"/>
                <a:lumOff val="40000"/>
              </a:schemeClr>
            </a:solidFill>
          </p:spPr>
          <p:txBody>
            <a:bodyPr rot="0" spcFirstLastPara="0" vertOverflow="overflow" horzOverflow="overflow" vert="horz" wrap="square" lIns="91440" tIns="216000" rIns="91440" bIns="45720" numCol="1" spcCol="0" rtlCol="0" fromWordArt="0" anchor="ctr" anchorCtr="0" forceAA="0" compatLnSpc="1">
              <a:normAutofit/>
            </a:bodyPr>
            <a:lstStyle/>
            <a:p>
              <a:pPr marL="0" marR="0" lvl="0" indent="0" algn="ctr" defTabSz="914400" rtl="0" eaLnBrk="1" fontAlgn="auto" latinLnBrk="0" hangingPunct="1">
                <a:lnSpc>
                  <a:spcPct val="12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DFKai-SB" panose="03000509000000000000" pitchFamily="65" charset="-120"/>
                <a:ea typeface="DFKai-SB" panose="03000509000000000000" pitchFamily="65" charset="-120"/>
                <a:cs typeface="+mn-cs"/>
                <a:sym typeface="Arial" panose="020B0604020202020204" pitchFamily="34" charset="0"/>
              </a:endParaRPr>
            </a:p>
          </p:txBody>
        </p:sp>
        <p:sp>
          <p:nvSpPr>
            <p:cNvPr id="54" name="文本框 53"/>
            <p:cNvSpPr txBox="1"/>
            <p:nvPr>
              <p:custDataLst>
                <p:tags r:id="rId10"/>
              </p:custDataLst>
            </p:nvPr>
          </p:nvSpPr>
          <p:spPr>
            <a:xfrm>
              <a:off x="7133497" y="4069772"/>
              <a:ext cx="2512743" cy="803954"/>
            </a:xfrm>
            <a:prstGeom prst="rect">
              <a:avLst/>
            </a:prstGeom>
            <a:noFill/>
          </p:spPr>
          <p:txBody>
            <a:bodyPr wrap="square" lIns="90000" tIns="46800" rIns="90000" bIns="46800" rtlCol="0" anchor="ctr" anchorCtr="0"/>
            <a:lstStyle/>
            <a:p>
              <a:pPr marL="0" marR="0" lvl="0" indent="0" defTabSz="914400" rtl="0" eaLnBrk="1" fontAlgn="auto" latinLnBrk="0" hangingPunct="1">
                <a:spcBef>
                  <a:spcPts val="0"/>
                </a:spcBef>
                <a:spcAft>
                  <a:spcPts val="0"/>
                </a:spcAft>
                <a:buClrTx/>
                <a:buSzTx/>
                <a:buFontTx/>
                <a:buNone/>
                <a:defRPr/>
              </a:pPr>
              <a:r>
                <a:rPr kumimoji="0" lang="zh-CN" altLang="en-US" sz="24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sym typeface="+mn-ea"/>
                </a:rPr>
                <a:t>與發展中國家分享環境保育經驗</a:t>
              </a:r>
            </a:p>
          </p:txBody>
        </p:sp>
        <p:sp>
          <p:nvSpPr>
            <p:cNvPr id="50" name="任意多边形 36"/>
            <p:cNvSpPr/>
            <p:nvPr>
              <p:custDataLst>
                <p:tags r:id="rId11"/>
              </p:custDataLst>
            </p:nvPr>
          </p:nvSpPr>
          <p:spPr>
            <a:xfrm>
              <a:off x="3330807" y="4966750"/>
              <a:ext cx="2645759" cy="1317897"/>
            </a:xfrm>
            <a:custGeom>
              <a:avLst/>
              <a:gdLst>
                <a:gd name="connsiteX0" fmla="*/ 176782 w 1993900"/>
                <a:gd name="connsiteY0" fmla="*/ 0 h 1282700"/>
                <a:gd name="connsiteX1" fmla="*/ 399032 w 1993900"/>
                <a:gd name="connsiteY1" fmla="*/ 0 h 1282700"/>
                <a:gd name="connsiteX2" fmla="*/ 435678 w 1993900"/>
                <a:gd name="connsiteY2" fmla="*/ 0 h 1282700"/>
                <a:gd name="connsiteX3" fmla="*/ 657928 w 1993900"/>
                <a:gd name="connsiteY3" fmla="*/ 0 h 1282700"/>
                <a:gd name="connsiteX4" fmla="*/ 854778 w 1993900"/>
                <a:gd name="connsiteY4" fmla="*/ 196850 h 1282700"/>
                <a:gd name="connsiteX5" fmla="*/ 996950 w 1993900"/>
                <a:gd name="connsiteY5" fmla="*/ 196850 h 1282700"/>
                <a:gd name="connsiteX6" fmla="*/ 1844248 w 1993900"/>
                <a:gd name="connsiteY6" fmla="*/ 196850 h 1282700"/>
                <a:gd name="connsiteX7" fmla="*/ 1993900 w 1993900"/>
                <a:gd name="connsiteY7" fmla="*/ 346502 h 1282700"/>
                <a:gd name="connsiteX8" fmla="*/ 1993900 w 1993900"/>
                <a:gd name="connsiteY8" fmla="*/ 590550 h 1282700"/>
                <a:gd name="connsiteX9" fmla="*/ 1993900 w 1993900"/>
                <a:gd name="connsiteY9" fmla="*/ 1105918 h 1282700"/>
                <a:gd name="connsiteX10" fmla="*/ 1993900 w 1993900"/>
                <a:gd name="connsiteY10" fmla="*/ 1133048 h 1282700"/>
                <a:gd name="connsiteX11" fmla="*/ 1844248 w 1993900"/>
                <a:gd name="connsiteY11" fmla="*/ 1282700 h 1282700"/>
                <a:gd name="connsiteX12" fmla="*/ 1817118 w 1993900"/>
                <a:gd name="connsiteY12" fmla="*/ 1282700 h 1282700"/>
                <a:gd name="connsiteX13" fmla="*/ 996950 w 1993900"/>
                <a:gd name="connsiteY13" fmla="*/ 1282700 h 1282700"/>
                <a:gd name="connsiteX14" fmla="*/ 399032 w 1993900"/>
                <a:gd name="connsiteY14" fmla="*/ 1282700 h 1282700"/>
                <a:gd name="connsiteX15" fmla="*/ 371902 w 1993900"/>
                <a:gd name="connsiteY15" fmla="*/ 1282700 h 1282700"/>
                <a:gd name="connsiteX16" fmla="*/ 176782 w 1993900"/>
                <a:gd name="connsiteY16" fmla="*/ 1282700 h 1282700"/>
                <a:gd name="connsiteX17" fmla="*/ 149652 w 1993900"/>
                <a:gd name="connsiteY17" fmla="*/ 1282700 h 1282700"/>
                <a:gd name="connsiteX18" fmla="*/ 0 w 1993900"/>
                <a:gd name="connsiteY18" fmla="*/ 1133048 h 1282700"/>
                <a:gd name="connsiteX19" fmla="*/ 0 w 1993900"/>
                <a:gd name="connsiteY19" fmla="*/ 1105918 h 1282700"/>
                <a:gd name="connsiteX20" fmla="*/ 0 w 1993900"/>
                <a:gd name="connsiteY20" fmla="*/ 346502 h 1282700"/>
                <a:gd name="connsiteX21" fmla="*/ 0 w 1993900"/>
                <a:gd name="connsiteY21" fmla="*/ 176782 h 1282700"/>
                <a:gd name="connsiteX22" fmla="*/ 176782 w 1993900"/>
                <a:gd name="connsiteY22" fmla="*/ 0 h 1282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993900" h="1282700">
                  <a:moveTo>
                    <a:pt x="176782" y="0"/>
                  </a:moveTo>
                  <a:lnTo>
                    <a:pt x="399032" y="0"/>
                  </a:lnTo>
                  <a:lnTo>
                    <a:pt x="435678" y="0"/>
                  </a:lnTo>
                  <a:lnTo>
                    <a:pt x="657928" y="0"/>
                  </a:lnTo>
                  <a:lnTo>
                    <a:pt x="854778" y="196850"/>
                  </a:lnTo>
                  <a:lnTo>
                    <a:pt x="996950" y="196850"/>
                  </a:lnTo>
                  <a:lnTo>
                    <a:pt x="1844248" y="196850"/>
                  </a:lnTo>
                  <a:cubicBezTo>
                    <a:pt x="1926899" y="196850"/>
                    <a:pt x="1993900" y="263851"/>
                    <a:pt x="1993900" y="346502"/>
                  </a:cubicBezTo>
                  <a:lnTo>
                    <a:pt x="1993900" y="590550"/>
                  </a:lnTo>
                  <a:lnTo>
                    <a:pt x="1993900" y="1105918"/>
                  </a:lnTo>
                  <a:lnTo>
                    <a:pt x="1993900" y="1133048"/>
                  </a:lnTo>
                  <a:cubicBezTo>
                    <a:pt x="1993900" y="1215699"/>
                    <a:pt x="1926899" y="1282700"/>
                    <a:pt x="1844248" y="1282700"/>
                  </a:cubicBezTo>
                  <a:lnTo>
                    <a:pt x="1817118" y="1282700"/>
                  </a:lnTo>
                  <a:lnTo>
                    <a:pt x="996950" y="1282700"/>
                  </a:lnTo>
                  <a:lnTo>
                    <a:pt x="399032" y="1282700"/>
                  </a:lnTo>
                  <a:lnTo>
                    <a:pt x="371902" y="1282700"/>
                  </a:lnTo>
                  <a:lnTo>
                    <a:pt x="176782" y="1282700"/>
                  </a:lnTo>
                  <a:lnTo>
                    <a:pt x="149652" y="1282700"/>
                  </a:lnTo>
                  <a:cubicBezTo>
                    <a:pt x="67001" y="1282700"/>
                    <a:pt x="0" y="1215699"/>
                    <a:pt x="0" y="1133048"/>
                  </a:cubicBezTo>
                  <a:lnTo>
                    <a:pt x="0" y="1105918"/>
                  </a:lnTo>
                  <a:lnTo>
                    <a:pt x="0" y="346502"/>
                  </a:lnTo>
                  <a:lnTo>
                    <a:pt x="0" y="176782"/>
                  </a:lnTo>
                  <a:cubicBezTo>
                    <a:pt x="0" y="79148"/>
                    <a:pt x="79148" y="0"/>
                    <a:pt x="176782" y="0"/>
                  </a:cubicBezTo>
                  <a:close/>
                </a:path>
              </a:pathLst>
            </a:custGeom>
            <a:solidFill>
              <a:schemeClr val="bg1">
                <a:lumMod val="95000"/>
              </a:schemeClr>
            </a:solidFill>
          </p:spPr>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20000"/>
                </a:lnSpc>
                <a:spcBef>
                  <a:spcPts val="0"/>
                </a:spcBef>
                <a:spcAft>
                  <a:spcPts val="0"/>
                </a:spcAft>
                <a:buClrTx/>
                <a:buSzTx/>
                <a:buFontTx/>
                <a:buNone/>
                <a:defRPr/>
              </a:pPr>
              <a:endParaRPr kumimoji="0" lang="zh-CN" altLang="en-US" sz="2800" b="1" i="0" u="none" strike="noStrike" kern="0" cap="none" spc="0" normalizeH="0" baseline="0" noProof="0" dirty="0">
                <a:ln>
                  <a:noFill/>
                </a:ln>
                <a:solidFill>
                  <a:srgbClr val="FFC000"/>
                </a:solidFill>
                <a:effectLst/>
                <a:uLnTx/>
                <a:uFillTx/>
                <a:latin typeface="DFKai-SB" panose="03000509000000000000" pitchFamily="65" charset="-120"/>
                <a:ea typeface="DFKai-SB" panose="03000509000000000000" pitchFamily="65" charset="-120"/>
                <a:cs typeface="Arial" panose="020B0604020202020204" pitchFamily="34" charset="0"/>
                <a:sym typeface="Arial" panose="020B0604020202020204" pitchFamily="34" charset="0"/>
              </a:endParaRPr>
            </a:p>
          </p:txBody>
        </p:sp>
        <p:sp>
          <p:nvSpPr>
            <p:cNvPr id="51" name="任意多边形 37"/>
            <p:cNvSpPr/>
            <p:nvPr>
              <p:custDataLst>
                <p:tags r:id="rId12"/>
              </p:custDataLst>
            </p:nvPr>
          </p:nvSpPr>
          <p:spPr>
            <a:xfrm>
              <a:off x="3340414" y="5279146"/>
              <a:ext cx="2991846" cy="1034051"/>
            </a:xfrm>
            <a:custGeom>
              <a:avLst/>
              <a:gdLst>
                <a:gd name="connsiteX0" fmla="*/ 908048 w 1993900"/>
                <a:gd name="connsiteY0" fmla="*/ 0 h 1047750"/>
                <a:gd name="connsiteX1" fmla="*/ 1849499 w 1993900"/>
                <a:gd name="connsiteY1" fmla="*/ 0 h 1047750"/>
                <a:gd name="connsiteX2" fmla="*/ 1993900 w 1993900"/>
                <a:gd name="connsiteY2" fmla="*/ 144401 h 1047750"/>
                <a:gd name="connsiteX3" fmla="*/ 1993900 w 1993900"/>
                <a:gd name="connsiteY3" fmla="*/ 903349 h 1047750"/>
                <a:gd name="connsiteX4" fmla="*/ 1849499 w 1993900"/>
                <a:gd name="connsiteY4" fmla="*/ 1047750 h 1047750"/>
                <a:gd name="connsiteX5" fmla="*/ 144401 w 1993900"/>
                <a:gd name="connsiteY5" fmla="*/ 1047750 h 1047750"/>
                <a:gd name="connsiteX6" fmla="*/ 0 w 1993900"/>
                <a:gd name="connsiteY6" fmla="*/ 903349 h 1047750"/>
                <a:gd name="connsiteX7" fmla="*/ 0 w 1993900"/>
                <a:gd name="connsiteY7" fmla="*/ 239711 h 1047750"/>
                <a:gd name="connsiteX8" fmla="*/ 115888 w 1993900"/>
                <a:gd name="connsiteY8" fmla="*/ 123823 h 1047750"/>
                <a:gd name="connsiteX9" fmla="*/ 784225 w 1993900"/>
                <a:gd name="connsiteY9" fmla="*/ 123823 h 104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93900" h="1047750">
                  <a:moveTo>
                    <a:pt x="908048" y="0"/>
                  </a:moveTo>
                  <a:lnTo>
                    <a:pt x="1849499" y="0"/>
                  </a:lnTo>
                  <a:cubicBezTo>
                    <a:pt x="1929249" y="0"/>
                    <a:pt x="1993900" y="64651"/>
                    <a:pt x="1993900" y="144401"/>
                  </a:cubicBezTo>
                  <a:lnTo>
                    <a:pt x="1993900" y="903349"/>
                  </a:lnTo>
                  <a:cubicBezTo>
                    <a:pt x="1993900" y="983099"/>
                    <a:pt x="1929249" y="1047750"/>
                    <a:pt x="1849499" y="1047750"/>
                  </a:cubicBezTo>
                  <a:lnTo>
                    <a:pt x="144401" y="1047750"/>
                  </a:lnTo>
                  <a:cubicBezTo>
                    <a:pt x="64651" y="1047750"/>
                    <a:pt x="0" y="983099"/>
                    <a:pt x="0" y="903349"/>
                  </a:cubicBezTo>
                  <a:lnTo>
                    <a:pt x="0" y="239711"/>
                  </a:lnTo>
                  <a:lnTo>
                    <a:pt x="115888" y="123823"/>
                  </a:lnTo>
                  <a:lnTo>
                    <a:pt x="784225" y="123823"/>
                  </a:lnTo>
                  <a:close/>
                </a:path>
              </a:pathLst>
            </a:custGeom>
            <a:solidFill>
              <a:schemeClr val="accent4"/>
            </a:solidFill>
          </p:spPr>
          <p:txBody>
            <a:bodyPr rot="0" spcFirstLastPara="0" vertOverflow="overflow" horzOverflow="overflow" vert="horz" wrap="square" lIns="91440" tIns="216000" rIns="91440" bIns="45720" numCol="1" spcCol="0" rtlCol="0" fromWordArt="0" anchor="ctr" anchorCtr="0" forceAA="0" compatLnSpc="1">
              <a:normAutofit/>
            </a:bodyPr>
            <a:lstStyle/>
            <a:p>
              <a:pPr marL="0" marR="0" lvl="0" indent="0" algn="ctr" defTabSz="914400" rtl="0" eaLnBrk="1" fontAlgn="auto" latinLnBrk="0" hangingPunct="1">
                <a:lnSpc>
                  <a:spcPct val="12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DFKai-SB" panose="03000509000000000000" pitchFamily="65" charset="-120"/>
                <a:ea typeface="DFKai-SB" panose="03000509000000000000" pitchFamily="65" charset="-120"/>
                <a:cs typeface="+mn-cs"/>
                <a:sym typeface="Arial" panose="020B0604020202020204" pitchFamily="34" charset="0"/>
              </a:endParaRPr>
            </a:p>
          </p:txBody>
        </p:sp>
        <p:sp>
          <p:nvSpPr>
            <p:cNvPr id="55" name="文本框 54"/>
            <p:cNvSpPr txBox="1"/>
            <p:nvPr>
              <p:custDataLst>
                <p:tags r:id="rId13"/>
              </p:custDataLst>
            </p:nvPr>
          </p:nvSpPr>
          <p:spPr>
            <a:xfrm>
              <a:off x="3365827" y="5296301"/>
              <a:ext cx="3043765" cy="828040"/>
            </a:xfrm>
            <a:prstGeom prst="rect">
              <a:avLst/>
            </a:prstGeom>
            <a:noFill/>
          </p:spPr>
          <p:txBody>
            <a:bodyPr wrap="square" lIns="90000" tIns="46800" rIns="90000" bIns="46800" rtlCol="0" anchor="ctr" anchorCtr="0"/>
            <a:lstStyle/>
            <a:p>
              <a:pPr marL="0" marR="0" lvl="0" indent="0" defTabSz="914400" rtl="0" eaLnBrk="1" fontAlgn="auto" latinLnBrk="0" hangingPunct="1">
                <a:spcBef>
                  <a:spcPts val="0"/>
                </a:spcBef>
                <a:spcAft>
                  <a:spcPts val="0"/>
                </a:spcAft>
                <a:buClrTx/>
                <a:buSzTx/>
                <a:buFontTx/>
                <a:buNone/>
                <a:defRPr/>
              </a:pPr>
              <a:r>
                <a:rPr kumimoji="0" lang="zh-CN" altLang="en-US" sz="24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sym typeface="+mn-ea"/>
                </a:rPr>
                <a:t>與周邊國家協作解決共同面臨的環境問題</a:t>
              </a:r>
            </a:p>
          </p:txBody>
        </p:sp>
        <p:sp>
          <p:nvSpPr>
            <p:cNvPr id="52" name="任意多边形 39"/>
            <p:cNvSpPr/>
            <p:nvPr>
              <p:custDataLst>
                <p:tags r:id="rId14"/>
              </p:custDataLst>
            </p:nvPr>
          </p:nvSpPr>
          <p:spPr>
            <a:xfrm>
              <a:off x="6660868" y="4971428"/>
              <a:ext cx="2645759" cy="1199292"/>
            </a:xfrm>
            <a:custGeom>
              <a:avLst/>
              <a:gdLst>
                <a:gd name="connsiteX0" fmla="*/ 176782 w 1993900"/>
                <a:gd name="connsiteY0" fmla="*/ 0 h 1282700"/>
                <a:gd name="connsiteX1" fmla="*/ 399032 w 1993900"/>
                <a:gd name="connsiteY1" fmla="*/ 0 h 1282700"/>
                <a:gd name="connsiteX2" fmla="*/ 435678 w 1993900"/>
                <a:gd name="connsiteY2" fmla="*/ 0 h 1282700"/>
                <a:gd name="connsiteX3" fmla="*/ 657928 w 1993900"/>
                <a:gd name="connsiteY3" fmla="*/ 0 h 1282700"/>
                <a:gd name="connsiteX4" fmla="*/ 854778 w 1993900"/>
                <a:gd name="connsiteY4" fmla="*/ 196850 h 1282700"/>
                <a:gd name="connsiteX5" fmla="*/ 996950 w 1993900"/>
                <a:gd name="connsiteY5" fmla="*/ 196850 h 1282700"/>
                <a:gd name="connsiteX6" fmla="*/ 1844248 w 1993900"/>
                <a:gd name="connsiteY6" fmla="*/ 196850 h 1282700"/>
                <a:gd name="connsiteX7" fmla="*/ 1993900 w 1993900"/>
                <a:gd name="connsiteY7" fmla="*/ 346502 h 1282700"/>
                <a:gd name="connsiteX8" fmla="*/ 1993900 w 1993900"/>
                <a:gd name="connsiteY8" fmla="*/ 590550 h 1282700"/>
                <a:gd name="connsiteX9" fmla="*/ 1993900 w 1993900"/>
                <a:gd name="connsiteY9" fmla="*/ 1105918 h 1282700"/>
                <a:gd name="connsiteX10" fmla="*/ 1993900 w 1993900"/>
                <a:gd name="connsiteY10" fmla="*/ 1133048 h 1282700"/>
                <a:gd name="connsiteX11" fmla="*/ 1844248 w 1993900"/>
                <a:gd name="connsiteY11" fmla="*/ 1282700 h 1282700"/>
                <a:gd name="connsiteX12" fmla="*/ 1817118 w 1993900"/>
                <a:gd name="connsiteY12" fmla="*/ 1282700 h 1282700"/>
                <a:gd name="connsiteX13" fmla="*/ 996950 w 1993900"/>
                <a:gd name="connsiteY13" fmla="*/ 1282700 h 1282700"/>
                <a:gd name="connsiteX14" fmla="*/ 399032 w 1993900"/>
                <a:gd name="connsiteY14" fmla="*/ 1282700 h 1282700"/>
                <a:gd name="connsiteX15" fmla="*/ 371902 w 1993900"/>
                <a:gd name="connsiteY15" fmla="*/ 1282700 h 1282700"/>
                <a:gd name="connsiteX16" fmla="*/ 176782 w 1993900"/>
                <a:gd name="connsiteY16" fmla="*/ 1282700 h 1282700"/>
                <a:gd name="connsiteX17" fmla="*/ 149652 w 1993900"/>
                <a:gd name="connsiteY17" fmla="*/ 1282700 h 1282700"/>
                <a:gd name="connsiteX18" fmla="*/ 0 w 1993900"/>
                <a:gd name="connsiteY18" fmla="*/ 1133048 h 1282700"/>
                <a:gd name="connsiteX19" fmla="*/ 0 w 1993900"/>
                <a:gd name="connsiteY19" fmla="*/ 1105918 h 1282700"/>
                <a:gd name="connsiteX20" fmla="*/ 0 w 1993900"/>
                <a:gd name="connsiteY20" fmla="*/ 346502 h 1282700"/>
                <a:gd name="connsiteX21" fmla="*/ 0 w 1993900"/>
                <a:gd name="connsiteY21" fmla="*/ 176782 h 1282700"/>
                <a:gd name="connsiteX22" fmla="*/ 176782 w 1993900"/>
                <a:gd name="connsiteY22" fmla="*/ 0 h 1282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993900" h="1282700">
                  <a:moveTo>
                    <a:pt x="176782" y="0"/>
                  </a:moveTo>
                  <a:lnTo>
                    <a:pt x="399032" y="0"/>
                  </a:lnTo>
                  <a:lnTo>
                    <a:pt x="435678" y="0"/>
                  </a:lnTo>
                  <a:lnTo>
                    <a:pt x="657928" y="0"/>
                  </a:lnTo>
                  <a:lnTo>
                    <a:pt x="854778" y="196850"/>
                  </a:lnTo>
                  <a:lnTo>
                    <a:pt x="996950" y="196850"/>
                  </a:lnTo>
                  <a:lnTo>
                    <a:pt x="1844248" y="196850"/>
                  </a:lnTo>
                  <a:cubicBezTo>
                    <a:pt x="1926899" y="196850"/>
                    <a:pt x="1993900" y="263851"/>
                    <a:pt x="1993900" y="346502"/>
                  </a:cubicBezTo>
                  <a:lnTo>
                    <a:pt x="1993900" y="590550"/>
                  </a:lnTo>
                  <a:lnTo>
                    <a:pt x="1993900" y="1105918"/>
                  </a:lnTo>
                  <a:lnTo>
                    <a:pt x="1993900" y="1133048"/>
                  </a:lnTo>
                  <a:cubicBezTo>
                    <a:pt x="1993900" y="1215699"/>
                    <a:pt x="1926899" y="1282700"/>
                    <a:pt x="1844248" y="1282700"/>
                  </a:cubicBezTo>
                  <a:lnTo>
                    <a:pt x="1817118" y="1282700"/>
                  </a:lnTo>
                  <a:lnTo>
                    <a:pt x="996950" y="1282700"/>
                  </a:lnTo>
                  <a:lnTo>
                    <a:pt x="399032" y="1282700"/>
                  </a:lnTo>
                  <a:lnTo>
                    <a:pt x="371902" y="1282700"/>
                  </a:lnTo>
                  <a:lnTo>
                    <a:pt x="176782" y="1282700"/>
                  </a:lnTo>
                  <a:lnTo>
                    <a:pt x="149652" y="1282700"/>
                  </a:lnTo>
                  <a:cubicBezTo>
                    <a:pt x="67001" y="1282700"/>
                    <a:pt x="0" y="1215699"/>
                    <a:pt x="0" y="1133048"/>
                  </a:cubicBezTo>
                  <a:lnTo>
                    <a:pt x="0" y="1105918"/>
                  </a:lnTo>
                  <a:lnTo>
                    <a:pt x="0" y="346502"/>
                  </a:lnTo>
                  <a:lnTo>
                    <a:pt x="0" y="176782"/>
                  </a:lnTo>
                  <a:cubicBezTo>
                    <a:pt x="0" y="79148"/>
                    <a:pt x="79148" y="0"/>
                    <a:pt x="176782" y="0"/>
                  </a:cubicBezTo>
                  <a:close/>
                </a:path>
              </a:pathLst>
            </a:custGeom>
            <a:solidFill>
              <a:schemeClr val="bg1">
                <a:lumMod val="95000"/>
              </a:schemeClr>
            </a:solidFill>
          </p:spPr>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20000"/>
                </a:lnSpc>
                <a:spcBef>
                  <a:spcPts val="0"/>
                </a:spcBef>
                <a:spcAft>
                  <a:spcPts val="0"/>
                </a:spcAft>
                <a:buClrTx/>
                <a:buSzTx/>
                <a:buFontTx/>
                <a:buNone/>
                <a:defRPr/>
              </a:pPr>
              <a:endParaRPr kumimoji="0" lang="zh-CN" altLang="en-US" sz="2800" b="1" i="0" u="none" strike="noStrike" kern="0" cap="none" spc="0" normalizeH="0" baseline="0" noProof="0" dirty="0">
                <a:ln>
                  <a:noFill/>
                </a:ln>
                <a:solidFill>
                  <a:srgbClr val="5B9BD5"/>
                </a:solidFill>
                <a:effectLst/>
                <a:uLnTx/>
                <a:uFillTx/>
                <a:latin typeface="DFKai-SB" panose="03000509000000000000" pitchFamily="65" charset="-120"/>
                <a:ea typeface="DFKai-SB" panose="03000509000000000000" pitchFamily="65" charset="-120"/>
                <a:cs typeface="Arial" panose="020B0604020202020204" pitchFamily="34" charset="0"/>
                <a:sym typeface="Arial" panose="020B0604020202020204" pitchFamily="34" charset="0"/>
              </a:endParaRPr>
            </a:p>
          </p:txBody>
        </p:sp>
        <p:sp>
          <p:nvSpPr>
            <p:cNvPr id="53" name="任意多边形 40"/>
            <p:cNvSpPr/>
            <p:nvPr>
              <p:custDataLst>
                <p:tags r:id="rId15"/>
              </p:custDataLst>
            </p:nvPr>
          </p:nvSpPr>
          <p:spPr>
            <a:xfrm>
              <a:off x="6660868" y="5137245"/>
              <a:ext cx="2759310" cy="1175952"/>
            </a:xfrm>
            <a:custGeom>
              <a:avLst/>
              <a:gdLst>
                <a:gd name="connsiteX0" fmla="*/ 908048 w 1993900"/>
                <a:gd name="connsiteY0" fmla="*/ 0 h 1047750"/>
                <a:gd name="connsiteX1" fmla="*/ 1849499 w 1993900"/>
                <a:gd name="connsiteY1" fmla="*/ 0 h 1047750"/>
                <a:gd name="connsiteX2" fmla="*/ 1993900 w 1993900"/>
                <a:gd name="connsiteY2" fmla="*/ 144401 h 1047750"/>
                <a:gd name="connsiteX3" fmla="*/ 1993900 w 1993900"/>
                <a:gd name="connsiteY3" fmla="*/ 903349 h 1047750"/>
                <a:gd name="connsiteX4" fmla="*/ 1849499 w 1993900"/>
                <a:gd name="connsiteY4" fmla="*/ 1047750 h 1047750"/>
                <a:gd name="connsiteX5" fmla="*/ 144401 w 1993900"/>
                <a:gd name="connsiteY5" fmla="*/ 1047750 h 1047750"/>
                <a:gd name="connsiteX6" fmla="*/ 0 w 1993900"/>
                <a:gd name="connsiteY6" fmla="*/ 903349 h 1047750"/>
                <a:gd name="connsiteX7" fmla="*/ 0 w 1993900"/>
                <a:gd name="connsiteY7" fmla="*/ 239711 h 1047750"/>
                <a:gd name="connsiteX8" fmla="*/ 115888 w 1993900"/>
                <a:gd name="connsiteY8" fmla="*/ 123823 h 1047750"/>
                <a:gd name="connsiteX9" fmla="*/ 784225 w 1993900"/>
                <a:gd name="connsiteY9" fmla="*/ 123823 h 104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93900" h="1047750">
                  <a:moveTo>
                    <a:pt x="908048" y="0"/>
                  </a:moveTo>
                  <a:lnTo>
                    <a:pt x="1849499" y="0"/>
                  </a:lnTo>
                  <a:cubicBezTo>
                    <a:pt x="1929249" y="0"/>
                    <a:pt x="1993900" y="64651"/>
                    <a:pt x="1993900" y="144401"/>
                  </a:cubicBezTo>
                  <a:lnTo>
                    <a:pt x="1993900" y="903349"/>
                  </a:lnTo>
                  <a:cubicBezTo>
                    <a:pt x="1993900" y="983099"/>
                    <a:pt x="1929249" y="1047750"/>
                    <a:pt x="1849499" y="1047750"/>
                  </a:cubicBezTo>
                  <a:lnTo>
                    <a:pt x="144401" y="1047750"/>
                  </a:lnTo>
                  <a:cubicBezTo>
                    <a:pt x="64651" y="1047750"/>
                    <a:pt x="0" y="983099"/>
                    <a:pt x="0" y="903349"/>
                  </a:cubicBezTo>
                  <a:lnTo>
                    <a:pt x="0" y="239711"/>
                  </a:lnTo>
                  <a:lnTo>
                    <a:pt x="115888" y="123823"/>
                  </a:lnTo>
                  <a:lnTo>
                    <a:pt x="784225" y="123823"/>
                  </a:lnTo>
                  <a:close/>
                </a:path>
              </a:pathLst>
            </a:custGeom>
            <a:solidFill>
              <a:schemeClr val="accent5"/>
            </a:solidFill>
          </p:spPr>
          <p:txBody>
            <a:bodyPr rot="0" spcFirstLastPara="0" vertOverflow="overflow" horzOverflow="overflow" vert="horz" wrap="square" lIns="91440" tIns="216000" rIns="91440" bIns="45720" numCol="1" spcCol="0" rtlCol="0" fromWordArt="0" anchor="ctr" anchorCtr="0" forceAA="0" compatLnSpc="1">
              <a:normAutofit/>
            </a:bodyPr>
            <a:lstStyle/>
            <a:p>
              <a:pPr marL="0" marR="0" lvl="0" indent="0" algn="ctr" defTabSz="914400" rtl="0" eaLnBrk="1" fontAlgn="auto" latinLnBrk="0" hangingPunct="1">
                <a:lnSpc>
                  <a:spcPct val="12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DFKai-SB" panose="03000509000000000000" pitchFamily="65" charset="-120"/>
                <a:ea typeface="DFKai-SB" panose="03000509000000000000" pitchFamily="65" charset="-120"/>
                <a:cs typeface="+mn-cs"/>
                <a:sym typeface="Arial" panose="020B0604020202020204" pitchFamily="34" charset="0"/>
              </a:endParaRPr>
            </a:p>
          </p:txBody>
        </p:sp>
        <p:sp>
          <p:nvSpPr>
            <p:cNvPr id="56" name="文本框 55"/>
            <p:cNvSpPr txBox="1"/>
            <p:nvPr>
              <p:custDataLst>
                <p:tags r:id="rId16"/>
              </p:custDataLst>
            </p:nvPr>
          </p:nvSpPr>
          <p:spPr>
            <a:xfrm>
              <a:off x="6784103" y="5440374"/>
              <a:ext cx="2512839" cy="732357"/>
            </a:xfrm>
            <a:prstGeom prst="rect">
              <a:avLst/>
            </a:prstGeom>
            <a:noFill/>
          </p:spPr>
          <p:txBody>
            <a:bodyPr wrap="square" lIns="90000" tIns="46800" rIns="90000" bIns="46800" rtlCol="0" anchor="ctr" anchorCtr="0">
              <a:noAutofit/>
            </a:bodyPr>
            <a:lstStyle/>
            <a:p>
              <a:pPr marL="0" marR="0" lvl="0" indent="0" defTabSz="914400" rtl="0" eaLnBrk="1" fontAlgn="auto" latinLnBrk="0" hangingPunct="1">
                <a:lnSpc>
                  <a:spcPct val="120000"/>
                </a:lnSpc>
                <a:spcBef>
                  <a:spcPts val="0"/>
                </a:spcBef>
                <a:spcAft>
                  <a:spcPts val="0"/>
                </a:spcAft>
                <a:buClrTx/>
                <a:buSzTx/>
                <a:buFontTx/>
                <a:buNone/>
                <a:defRPr/>
              </a:pPr>
              <a:r>
                <a:rPr kumimoji="0" lang="zh-CN" altLang="en-US" sz="24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sym typeface="+mn-ea"/>
                </a:rPr>
                <a:t>為全球環境基金捐資</a:t>
              </a:r>
            </a:p>
          </p:txBody>
        </p:sp>
        <p:sp>
          <p:nvSpPr>
            <p:cNvPr id="13" name="文本框 12"/>
            <p:cNvSpPr txBox="1"/>
            <p:nvPr>
              <p:custDataLst>
                <p:tags r:id="rId17"/>
              </p:custDataLst>
            </p:nvPr>
          </p:nvSpPr>
          <p:spPr>
            <a:xfrm>
              <a:off x="7042639" y="3594238"/>
              <a:ext cx="1035811" cy="416925"/>
            </a:xfrm>
            <a:prstGeom prst="rect">
              <a:avLst/>
            </a:prstGeom>
            <a:noFill/>
          </p:spPr>
          <p:txBody>
            <a:bodyPr wrap="square" rtlCol="0" anchor="ctr">
              <a:normAutofit fontScale="87500" lnSpcReduction="20000"/>
            </a:bodyP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rgbClr val="A5A5A5"/>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Arial" panose="020B0604020202020204" pitchFamily="34" charset="0"/>
                </a:rPr>
                <a:t>03</a:t>
              </a:r>
            </a:p>
          </p:txBody>
        </p:sp>
        <p:sp>
          <p:nvSpPr>
            <p:cNvPr id="14" name="文本框 13"/>
            <p:cNvSpPr txBox="1"/>
            <p:nvPr>
              <p:custDataLst>
                <p:tags r:id="rId18"/>
              </p:custDataLst>
            </p:nvPr>
          </p:nvSpPr>
          <p:spPr>
            <a:xfrm>
              <a:off x="3217110" y="4982241"/>
              <a:ext cx="1035811" cy="416925"/>
            </a:xfrm>
            <a:prstGeom prst="rect">
              <a:avLst/>
            </a:prstGeom>
            <a:noFill/>
          </p:spPr>
          <p:txBody>
            <a:bodyPr wrap="square" rtlCol="0" anchor="ctr">
              <a:normAutofit fontScale="87500" lnSpcReduction="20000"/>
            </a:bodyP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rgbClr val="FFC000">
                      <a:lumMod val="75000"/>
                    </a:srgb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Arial" panose="020B0604020202020204" pitchFamily="34" charset="0"/>
                </a:rPr>
                <a:t>04</a:t>
              </a:r>
            </a:p>
          </p:txBody>
        </p:sp>
        <p:sp>
          <p:nvSpPr>
            <p:cNvPr id="16" name="文本框 15"/>
            <p:cNvSpPr txBox="1"/>
            <p:nvPr>
              <p:custDataLst>
                <p:tags r:id="rId19"/>
              </p:custDataLst>
            </p:nvPr>
          </p:nvSpPr>
          <p:spPr>
            <a:xfrm>
              <a:off x="6793892" y="4884033"/>
              <a:ext cx="1035811" cy="416925"/>
            </a:xfrm>
            <a:prstGeom prst="rect">
              <a:avLst/>
            </a:prstGeom>
            <a:noFill/>
          </p:spPr>
          <p:txBody>
            <a:bodyPr wrap="square" rtlCol="0" anchor="ctr">
              <a:normAutofit fontScale="87500" lnSpcReduction="20000"/>
            </a:bodyP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rgbClr val="5B9BD5"/>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Arial" panose="020B0604020202020204" pitchFamily="34" charset="0"/>
                </a:rPr>
                <a:t>05</a:t>
              </a:r>
            </a:p>
          </p:txBody>
        </p:sp>
        <p:sp>
          <p:nvSpPr>
            <p:cNvPr id="17" name="文本框 16"/>
            <p:cNvSpPr txBox="1"/>
            <p:nvPr>
              <p:custDataLst>
                <p:tags r:id="rId20"/>
              </p:custDataLst>
            </p:nvPr>
          </p:nvSpPr>
          <p:spPr>
            <a:xfrm>
              <a:off x="1756629" y="3561678"/>
              <a:ext cx="1035811" cy="416925"/>
            </a:xfrm>
            <a:prstGeom prst="rect">
              <a:avLst/>
            </a:prstGeom>
            <a:noFill/>
          </p:spPr>
          <p:txBody>
            <a:bodyPr wrap="square" rtlCol="0" anchor="ctr">
              <a:normAutofit fontScale="87500" lnSpcReduction="20000"/>
            </a:bodyP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rgbClr val="00B050"/>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Arial" panose="020B0604020202020204" pitchFamily="34" charset="0"/>
                </a:rPr>
                <a:t>01</a:t>
              </a:r>
            </a:p>
          </p:txBody>
        </p:sp>
        <p:sp>
          <p:nvSpPr>
            <p:cNvPr id="29" name="文本框 28"/>
            <p:cNvSpPr txBox="1"/>
            <p:nvPr>
              <p:custDataLst>
                <p:tags r:id="rId21"/>
              </p:custDataLst>
            </p:nvPr>
          </p:nvSpPr>
          <p:spPr>
            <a:xfrm>
              <a:off x="4135780" y="3528198"/>
              <a:ext cx="1035811" cy="416925"/>
            </a:xfrm>
            <a:prstGeom prst="rect">
              <a:avLst/>
            </a:prstGeom>
            <a:noFill/>
          </p:spPr>
          <p:txBody>
            <a:bodyPr wrap="square" rtlCol="0" anchor="ctr">
              <a:normAutofit fontScale="87500" lnSpcReduction="20000"/>
            </a:bodyP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rgbClr val="ED7D31"/>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Arial" panose="020B0604020202020204" pitchFamily="34" charset="0"/>
                </a:rPr>
                <a:t>02</a:t>
              </a:r>
            </a:p>
          </p:txBody>
        </p:sp>
      </p:grpSp>
      <p:sp>
        <p:nvSpPr>
          <p:cNvPr id="10" name="文本框 9"/>
          <p:cNvSpPr txBox="1"/>
          <p:nvPr/>
        </p:nvSpPr>
        <p:spPr>
          <a:xfrm>
            <a:off x="396451" y="1495810"/>
            <a:ext cx="8036411" cy="1569660"/>
          </a:xfrm>
          <a:prstGeom prst="rect">
            <a:avLst/>
          </a:prstGeom>
          <a:solidFill>
            <a:schemeClr val="accent2">
              <a:lumMod val="20000"/>
              <a:lumOff val="80000"/>
            </a:schemeClr>
          </a:solidFill>
          <a:ln w="38100">
            <a:solidFill>
              <a:srgbClr val="FF0000"/>
            </a:solidFill>
          </a:ln>
        </p:spPr>
        <p:txBody>
          <a:bodyPr wrap="square">
            <a:spAutoFit/>
          </a:bodyPr>
          <a:lstStyle/>
          <a:p>
            <a:pPr lvl="0">
              <a:buClr>
                <a:srgbClr val="0070C0"/>
              </a:buClr>
              <a:defRPr/>
            </a:pPr>
            <a:r>
              <a:rPr lang="zh-TW" altLang="en-US" sz="2400" dirty="0" smtClean="0">
                <a:latin typeface="Times New Roman" panose="02020603050405020304" pitchFamily="18" charset="0"/>
                <a:ea typeface="DFKai-SB" panose="03000509000000000000" pitchFamily="65" charset="-120"/>
                <a:cs typeface="Times New Roman" panose="02020603050405020304" pitchFamily="18" charset="0"/>
                <a:sym typeface="+mn-ea"/>
              </a:rPr>
              <a:t>到</a:t>
            </a:r>
            <a:r>
              <a:rPr lang="en-US" altLang="zh-TW" sz="2400" dirty="0" smtClean="0">
                <a:latin typeface="Times New Roman" panose="02020603050405020304" pitchFamily="18" charset="0"/>
                <a:ea typeface="DFKai-SB" panose="03000509000000000000" pitchFamily="65" charset="-120"/>
                <a:cs typeface="Times New Roman" panose="02020603050405020304" pitchFamily="18" charset="0"/>
                <a:sym typeface="+mn-ea"/>
              </a:rPr>
              <a:t>2019</a:t>
            </a:r>
            <a:r>
              <a:rPr lang="zh-TW" altLang="en-US" sz="2400" dirty="0" smtClean="0">
                <a:latin typeface="Times New Roman" panose="02020603050405020304" pitchFamily="18" charset="0"/>
                <a:ea typeface="DFKai-SB" panose="03000509000000000000" pitchFamily="65" charset="-120"/>
                <a:cs typeface="Times New Roman" panose="02020603050405020304" pitchFamily="18" charset="0"/>
                <a:sym typeface="+mn-ea"/>
              </a:rPr>
              <a:t>年</a:t>
            </a:r>
            <a:r>
              <a:rPr kumimoji="0" lang="en-US" altLang="zh-CN" sz="24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，國</a:t>
            </a:r>
            <a:r>
              <a:rPr kumimoji="0" lang="zh-TW" altLang="en-US" sz="24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家</a:t>
            </a:r>
            <a:r>
              <a:rPr kumimoji="0" lang="en-US" altLang="zh-CN" sz="2400" b="0" i="0" u="none" strike="noStrike" kern="1200" cap="none" spc="0" normalizeH="0" baseline="0" noProof="0" dirty="0" err="1"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已批准</a:t>
            </a:r>
            <a:r>
              <a:rPr kumimoji="0" lang="zh-TW" altLang="en-US" sz="24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約</a:t>
            </a:r>
            <a:r>
              <a:rPr kumimoji="0" lang="en-US" altLang="zh-CN" sz="24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30多項與生態環境有關的多邊公約或議定書</a:t>
            </a:r>
            <a:r>
              <a:rPr kumimoji="0" lang="zh-TW" altLang="en-US" sz="24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a:t>
            </a:r>
            <a:r>
              <a:rPr kumimoji="0" lang="en-US" altLang="zh-CN" sz="24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與</a:t>
            </a:r>
            <a:r>
              <a:rPr kumimoji="0" lang="en-US" altLang="zh-CN" sz="24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100多個國家開展了廣泛的環境保</a:t>
            </a:r>
            <a:r>
              <a:rPr kumimoji="0" lang="zh-CN" altLang="en-US" sz="24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育</a:t>
            </a:r>
            <a:r>
              <a:rPr kumimoji="0" lang="en-US" altLang="zh-CN" sz="2400" b="0" i="0" u="none" strike="noStrike" kern="1200" cap="none" spc="0" normalizeH="0" baseline="0" noProof="0" dirty="0" err="1"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交流。</a:t>
            </a:r>
            <a:r>
              <a:rPr kumimoji="0" lang="en-US" altLang="zh-CN" sz="2400" b="0" i="0" u="none" strike="noStrike" kern="1200" cap="none" spc="0" normalizeH="0" baseline="0" noProof="0" dirty="0" err="1">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與此同時</a:t>
            </a:r>
            <a:r>
              <a:rPr kumimoji="0" lang="en-US" altLang="zh-CN" sz="24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，國</a:t>
            </a:r>
            <a:r>
              <a:rPr kumimoji="0" lang="zh-TW" altLang="en-US"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家</a:t>
            </a:r>
            <a:r>
              <a:rPr kumimoji="0" lang="en-US" altLang="zh-CN" sz="24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還積極拓展與聯合國</a:t>
            </a:r>
            <a:r>
              <a:rPr kumimoji="0" lang="en-US" altLang="zh-CN" sz="2400" b="0" i="0" u="none" strike="noStrike" kern="1200" cap="none" spc="0" normalizeH="0" baseline="0" noProof="0" dirty="0" err="1">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a:t>
            </a:r>
            <a:r>
              <a:rPr kumimoji="0" lang="en-US" altLang="zh-CN" sz="2400" b="0" i="0" u="none" strike="noStrike" kern="1200" cap="none" spc="0" normalizeH="0" baseline="0" noProof="0" dirty="0" err="1"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世界銀行等國際組織</a:t>
            </a:r>
            <a:r>
              <a:rPr kumimoji="0" lang="zh-TW" altLang="en-US" sz="24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、發達國家及發展中國家</a:t>
            </a:r>
            <a:r>
              <a:rPr kumimoji="0" lang="en-US" altLang="zh-CN" sz="2400" b="0" i="0" u="none" strike="noStrike" kern="1200" cap="none" spc="0" normalizeH="0" baseline="0" noProof="0" dirty="0" err="1"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合作</a:t>
            </a:r>
            <a:r>
              <a:rPr kumimoji="0" lang="en-US" altLang="zh-CN" sz="24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a:t>
            </a:r>
          </a:p>
        </p:txBody>
      </p:sp>
      <p:sp>
        <p:nvSpPr>
          <p:cNvPr id="24" name="标题 1"/>
          <p:cNvSpPr txBox="1">
            <a:spLocks noChangeArrowheads="1"/>
          </p:cNvSpPr>
          <p:nvPr/>
        </p:nvSpPr>
        <p:spPr bwMode="auto">
          <a:xfrm>
            <a:off x="3839887" y="921264"/>
            <a:ext cx="3986303" cy="5159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defRPr/>
            </a:pPr>
            <a:r>
              <a:rPr kumimoji="0" lang="zh-CN" altLang="en-US" sz="2800" b="1"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mj-cs"/>
                <a:sym typeface="+mn-ea"/>
              </a:rPr>
              <a:t>加強</a:t>
            </a:r>
            <a:r>
              <a:rPr kumimoji="0" lang="zh-CN" altLang="en-US" sz="2800" b="1"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j-cs"/>
                <a:sym typeface="+mn-ea"/>
              </a:rPr>
              <a:t>國際環境保育合作</a:t>
            </a:r>
            <a:endParaRPr kumimoji="0" lang="zh-CN" altLang="en-US" sz="2800" b="1"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j-cs"/>
            </a:endParaRPr>
          </a:p>
        </p:txBody>
      </p:sp>
      <p:sp>
        <p:nvSpPr>
          <p:cNvPr id="7" name="文字方塊 6"/>
          <p:cNvSpPr txBox="1"/>
          <p:nvPr/>
        </p:nvSpPr>
        <p:spPr>
          <a:xfrm>
            <a:off x="396451" y="6454548"/>
            <a:ext cx="6232457" cy="276999"/>
          </a:xfrm>
          <a:prstGeom prst="rect">
            <a:avLst/>
          </a:prstGeom>
          <a:noFill/>
        </p:spPr>
        <p:txBody>
          <a:bodyPr wrap="square" rtlCol="0">
            <a:spAutoFit/>
          </a:bodyPr>
          <a:lstStyle/>
          <a:p>
            <a:r>
              <a:rPr lang="zh-TW" altLang="en-US" sz="1200" dirty="0" smtClean="0">
                <a:latin typeface="Times New Roman" panose="02020603050405020304" pitchFamily="18" charset="0"/>
                <a:ea typeface="標楷體" panose="03000509000000000000" pitchFamily="65" charset="-120"/>
                <a:cs typeface="Times New Roman" panose="02020603050405020304" pitchFamily="18" charset="0"/>
              </a:rPr>
              <a:t>參考資料</a:t>
            </a:r>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1200" dirty="0" smtClean="0">
                <a:latin typeface="Times New Roman" panose="02020603050405020304" pitchFamily="18" charset="0"/>
                <a:ea typeface="標楷體" panose="03000509000000000000" pitchFamily="65" charset="-120"/>
                <a:cs typeface="Times New Roman" panose="02020603050405020304" pitchFamily="18" charset="0"/>
              </a:rPr>
              <a:t>人民網 </a:t>
            </a:r>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rPr>
              <a:t>(http</a:t>
            </a:r>
            <a:r>
              <a:rPr lang="en-US" altLang="zh-TW" sz="1200"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rPr>
              <a:t>cpc.people.com.cn/19th/BIG5/n1/2017/1024/c414305-29605595.html)</a:t>
            </a:r>
            <a:endParaRPr lang="zh-HK" altLang="en-US" sz="12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26" name="任意多边形: 形状 11"/>
          <p:cNvSpPr/>
          <p:nvPr/>
        </p:nvSpPr>
        <p:spPr>
          <a:xfrm>
            <a:off x="2557529" y="258653"/>
            <a:ext cx="6991459" cy="6180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lvl="0" algn="ctr">
              <a:lnSpc>
                <a:spcPct val="90000"/>
              </a:lnSpc>
              <a:spcAft>
                <a:spcPct val="35000"/>
              </a:spcAft>
              <a:defRPr/>
            </a:pPr>
            <a:r>
              <a:rPr lang="zh-TW" altLang="en-US" sz="4000" b="1" dirty="0">
                <a:solidFill>
                  <a:srgbClr val="FFFFFF"/>
                </a:solidFill>
                <a:latin typeface="DFKai-SB" panose="03000509000000000000" pitchFamily="65" charset="-120"/>
                <a:ea typeface="DFKai-SB" panose="03000509000000000000" pitchFamily="65" charset="-120"/>
              </a:rPr>
              <a:t>國家的環境保育實踐經驗</a:t>
            </a:r>
          </a:p>
        </p:txBody>
      </p:sp>
      <p:sp>
        <p:nvSpPr>
          <p:cNvPr id="27" name="Freeform 5"/>
          <p:cNvSpPr/>
          <p:nvPr/>
        </p:nvSpPr>
        <p:spPr bwMode="auto">
          <a:xfrm>
            <a:off x="3365828" y="991637"/>
            <a:ext cx="446151" cy="322817"/>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92D050"/>
          </a:solidFill>
          <a:ln w="19050">
            <a:solidFill>
              <a:srgbClr val="FFFFFF"/>
            </a:solidFill>
            <a:round/>
          </a:ln>
        </p:spPr>
        <p:txBody>
          <a:bodyPr vert="horz" wrap="square" lIns="83748" tIns="41874" rIns="83748" bIns="41874" numCol="1" anchor="t" anchorCtr="0" compatLnSpc="1"/>
          <a:lstStyle/>
          <a:p>
            <a:pPr marL="0" marR="0" lvl="0" indent="0" algn="just" defTabSz="914400" rtl="0" eaLnBrk="1" fontAlgn="auto" latinLnBrk="0" hangingPunct="1">
              <a:lnSpc>
                <a:spcPct val="120000"/>
              </a:lnSpc>
              <a:spcBef>
                <a:spcPts val="0"/>
              </a:spcBef>
              <a:spcAft>
                <a:spcPts val="0"/>
              </a:spcAft>
              <a:buClrTx/>
              <a:buSzTx/>
              <a:buFontTx/>
              <a:buNone/>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cs"/>
              <a:sym typeface="Agency FB" panose="020B0503020202020204" pitchFamily="34" charset="0"/>
            </a:endParaRPr>
          </a:p>
        </p:txBody>
      </p:sp>
      <p:sp>
        <p:nvSpPr>
          <p:cNvPr id="9" name="Rectangle 8"/>
          <p:cNvSpPr/>
          <p:nvPr/>
        </p:nvSpPr>
        <p:spPr>
          <a:xfrm>
            <a:off x="8809082" y="2677642"/>
            <a:ext cx="3014230" cy="2862322"/>
          </a:xfrm>
          <a:prstGeom prst="rect">
            <a:avLst/>
          </a:prstGeom>
          <a:solidFill>
            <a:schemeClr val="accent6">
              <a:lumMod val="20000"/>
              <a:lumOff val="80000"/>
            </a:schemeClr>
          </a:solidFill>
          <a:ln w="38100">
            <a:solidFill>
              <a:srgbClr val="FF0000"/>
            </a:solidFill>
          </a:ln>
        </p:spPr>
        <p:txBody>
          <a:bodyPr wrap="square">
            <a:spAutoFit/>
          </a:bodyPr>
          <a:lstStyle/>
          <a:p>
            <a:r>
              <a:rPr lang="zh-TW" altLang="en-US" sz="2400" dirty="0" smtClean="0">
                <a:latin typeface="標楷體" panose="03000509000000000000" pitchFamily="65" charset="-120"/>
                <a:ea typeface="標楷體" panose="03000509000000000000" pitchFamily="65" charset="-120"/>
                <a:cs typeface="Times New Roman" panose="02020603050405020304" pitchFamily="18" charset="0"/>
              </a:rPr>
              <a:t>有關國家簽訂保育生態環境的公約或議定書，可參考國家外交部的介紹</a:t>
            </a:r>
            <a:r>
              <a:rPr lang="en-US" altLang="zh-TW" sz="2400" dirty="0" smtClean="0">
                <a:latin typeface="標楷體" panose="03000509000000000000" pitchFamily="65" charset="-120"/>
                <a:ea typeface="標楷體" panose="03000509000000000000" pitchFamily="65" charset="-120"/>
                <a:cs typeface="Times New Roman" panose="02020603050405020304" pitchFamily="18" charset="0"/>
              </a:rPr>
              <a:t>:</a:t>
            </a:r>
          </a:p>
          <a:p>
            <a:endParaRPr lang="en-US" altLang="zh-TW" sz="2400" dirty="0">
              <a:latin typeface="標楷體" panose="03000509000000000000" pitchFamily="65" charset="-120"/>
              <a:ea typeface="標楷體" panose="03000509000000000000" pitchFamily="65" charset="-120"/>
              <a:cs typeface="Times New Roman" panose="02020603050405020304" pitchFamily="18" charset="0"/>
            </a:endParaRPr>
          </a:p>
          <a:p>
            <a:endParaRPr lang="en-US" altLang="zh-TW" sz="2400" dirty="0" smtClean="0">
              <a:latin typeface="標楷體" panose="03000509000000000000" pitchFamily="65" charset="-120"/>
              <a:ea typeface="標楷體" panose="03000509000000000000" pitchFamily="65" charset="-120"/>
              <a:cs typeface="Times New Roman" panose="02020603050405020304" pitchFamily="18" charset="0"/>
            </a:endParaRPr>
          </a:p>
          <a:p>
            <a:r>
              <a:rPr lang="zh-TW" altLang="en-US" sz="1200" dirty="0" smtClean="0">
                <a:latin typeface="標楷體" panose="03000509000000000000" pitchFamily="65" charset="-120"/>
                <a:ea typeface="標楷體" panose="03000509000000000000" pitchFamily="65" charset="-120"/>
                <a:cs typeface="Times New Roman" panose="02020603050405020304" pitchFamily="18" charset="0"/>
              </a:rPr>
              <a:t>中華人民共和國外交部</a:t>
            </a:r>
            <a:r>
              <a:rPr lang="en-US" altLang="zh-TW" sz="1200" dirty="0" smtClean="0">
                <a:latin typeface="標楷體" panose="03000509000000000000" pitchFamily="65" charset="-120"/>
                <a:ea typeface="標楷體" panose="03000509000000000000" pitchFamily="65" charset="-120"/>
                <a:cs typeface="Times New Roman" panose="02020603050405020304" pitchFamily="18" charset="0"/>
              </a:rPr>
              <a:t>(</a:t>
            </a:r>
            <a:r>
              <a:rPr lang="en-US" sz="1200" dirty="0" smtClean="0">
                <a:latin typeface="Times New Roman" panose="02020603050405020304" pitchFamily="18" charset="0"/>
                <a:cs typeface="Times New Roman" panose="02020603050405020304" pitchFamily="18" charset="0"/>
              </a:rPr>
              <a:t>https</a:t>
            </a:r>
            <a:r>
              <a:rPr lang="en-US" sz="1200" dirty="0">
                <a:latin typeface="Times New Roman" panose="02020603050405020304" pitchFamily="18" charset="0"/>
                <a:cs typeface="Times New Roman" panose="02020603050405020304" pitchFamily="18" charset="0"/>
              </a:rPr>
              <a:t>://www.mfa.gov.cn/web/ziliao_674904/tytj_674911/tyfg_674913</a:t>
            </a:r>
            <a:r>
              <a:rPr lang="en-US" sz="1200" dirty="0" smtClean="0">
                <a:latin typeface="Times New Roman" panose="02020603050405020304" pitchFamily="18" charset="0"/>
                <a:cs typeface="Times New Roman" panose="02020603050405020304" pitchFamily="18" charset="0"/>
              </a:rPr>
              <a:t>/</a:t>
            </a:r>
            <a:r>
              <a:rPr lang="en-US" altLang="zh-TW" sz="1200" dirty="0" smtClean="0">
                <a:latin typeface="Times New Roman" panose="02020603050405020304" pitchFamily="18" charset="0"/>
                <a:cs typeface="Times New Roman" panose="02020603050405020304" pitchFamily="18" charset="0"/>
              </a:rPr>
              <a:t>)</a:t>
            </a:r>
            <a:endParaRPr lang="en-US" sz="1200" dirty="0">
              <a:latin typeface="Times New Roman" panose="02020603050405020304" pitchFamily="18" charset="0"/>
              <a:cs typeface="Times New Roman" panose="02020603050405020304" pitchFamily="18" charset="0"/>
            </a:endParaRPr>
          </a:p>
        </p:txBody>
      </p:sp>
      <p:pic>
        <p:nvPicPr>
          <p:cNvPr id="18" name="Picture 17"/>
          <p:cNvPicPr>
            <a:picLocks noChangeAspect="1"/>
          </p:cNvPicPr>
          <p:nvPr/>
        </p:nvPicPr>
        <p:blipFill>
          <a:blip r:embed="rId24"/>
          <a:stretch>
            <a:fillRect/>
          </a:stretch>
        </p:blipFill>
        <p:spPr>
          <a:xfrm>
            <a:off x="9542567" y="4294418"/>
            <a:ext cx="1547260" cy="510015"/>
          </a:xfrm>
          <a:prstGeom prst="rect">
            <a:avLst/>
          </a:prstGeom>
        </p:spPr>
      </p:pic>
    </p:spTree>
    <p:custDataLst>
      <p:tags r:id="rId1"/>
    </p:custDataLst>
    <p:extLst>
      <p:ext uri="{BB962C8B-B14F-4D97-AF65-F5344CB8AC3E}">
        <p14:creationId xmlns:p14="http://schemas.microsoft.com/office/powerpoint/2010/main" val="141002689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p:cNvSpPr/>
          <p:nvPr>
            <p:custDataLst>
              <p:tags r:id="rId1"/>
            </p:custDataLst>
          </p:nvPr>
        </p:nvSpPr>
        <p:spPr>
          <a:xfrm>
            <a:off x="2116403" y="3505121"/>
            <a:ext cx="6447790" cy="1047750"/>
          </a:xfrm>
          <a:custGeom>
            <a:avLst/>
            <a:gdLst/>
            <a:ahLst/>
            <a:cxnLst/>
            <a:rect l="l" t="t" r="r" b="b"/>
            <a:pathLst>
              <a:path w="11556685" h="2135211">
                <a:moveTo>
                  <a:pt x="10959199" y="460836"/>
                </a:moveTo>
                <a:cubicBezTo>
                  <a:pt x="9495204" y="1495841"/>
                  <a:pt x="7707874" y="2104136"/>
                  <a:pt x="5778173" y="2104136"/>
                </a:cubicBezTo>
                <a:cubicBezTo>
                  <a:pt x="3848810" y="2104136"/>
                  <a:pt x="2061481" y="1495841"/>
                  <a:pt x="597148" y="460836"/>
                </a:cubicBezTo>
                <a:cubicBezTo>
                  <a:pt x="391612" y="315415"/>
                  <a:pt x="192567" y="161465"/>
                  <a:pt x="0" y="0"/>
                </a:cubicBezTo>
                <a:lnTo>
                  <a:pt x="0" y="40629"/>
                </a:lnTo>
                <a:cubicBezTo>
                  <a:pt x="192567" y="201406"/>
                  <a:pt x="391612" y="354331"/>
                  <a:pt x="597148" y="499064"/>
                </a:cubicBezTo>
                <a:cubicBezTo>
                  <a:pt x="2063194" y="1529979"/>
                  <a:pt x="3849836" y="2135211"/>
                  <a:pt x="5778173" y="2135211"/>
                </a:cubicBezTo>
                <a:cubicBezTo>
                  <a:pt x="7706499" y="2135211"/>
                  <a:pt x="9493490" y="1529979"/>
                  <a:pt x="10959199" y="499064"/>
                </a:cubicBezTo>
                <a:cubicBezTo>
                  <a:pt x="11164734" y="354331"/>
                  <a:pt x="11364117" y="201406"/>
                  <a:pt x="11556684" y="40629"/>
                </a:cubicBezTo>
                <a:lnTo>
                  <a:pt x="11556684" y="0"/>
                </a:lnTo>
                <a:cubicBezTo>
                  <a:pt x="11364117" y="161465"/>
                  <a:pt x="11165084" y="315415"/>
                  <a:pt x="10959199" y="460836"/>
                </a:cubicBezTo>
                <a:lnTo>
                  <a:pt x="10959199" y="460836"/>
                </a:lnTo>
                <a:close/>
              </a:path>
            </a:pathLst>
          </a:custGeom>
          <a:solidFill>
            <a:srgbClr val="A1A1A1"/>
          </a:solidFill>
        </p:spPr>
      </p:sp>
      <p:sp>
        <p:nvSpPr>
          <p:cNvPr id="4" name="Freeform 3"/>
          <p:cNvSpPr/>
          <p:nvPr>
            <p:custDataLst>
              <p:tags r:id="rId2"/>
            </p:custDataLst>
          </p:nvPr>
        </p:nvSpPr>
        <p:spPr>
          <a:xfrm>
            <a:off x="3181933" y="2666286"/>
            <a:ext cx="4530090" cy="1354455"/>
          </a:xfrm>
          <a:custGeom>
            <a:avLst/>
            <a:gdLst/>
            <a:ahLst/>
            <a:cxnLst/>
            <a:rect l="l" t="t" r="r" b="b"/>
            <a:pathLst>
              <a:path w="3462520" h="633817">
                <a:moveTo>
                  <a:pt x="1731090" y="267641"/>
                </a:moveTo>
                <a:cubicBezTo>
                  <a:pt x="1485262" y="267641"/>
                  <a:pt x="1241112" y="248481"/>
                  <a:pt x="1002292" y="205782"/>
                </a:cubicBezTo>
                <a:cubicBezTo>
                  <a:pt x="761816" y="162742"/>
                  <a:pt x="525659" y="90106"/>
                  <a:pt x="292848" y="0"/>
                </a:cubicBezTo>
                <a:cubicBezTo>
                  <a:pt x="243821" y="48416"/>
                  <a:pt x="194454" y="97173"/>
                  <a:pt x="146084" y="146599"/>
                </a:cubicBezTo>
                <a:cubicBezTo>
                  <a:pt x="97726" y="196366"/>
                  <a:pt x="48699" y="246802"/>
                  <a:pt x="0" y="298247"/>
                </a:cubicBezTo>
                <a:cubicBezTo>
                  <a:pt x="279174" y="413583"/>
                  <a:pt x="562351" y="504699"/>
                  <a:pt x="851865" y="557835"/>
                </a:cubicBezTo>
                <a:cubicBezTo>
                  <a:pt x="1139384" y="610607"/>
                  <a:pt x="1433899" y="633477"/>
                  <a:pt x="1731090" y="633817"/>
                </a:cubicBezTo>
                <a:cubicBezTo>
                  <a:pt x="2027940" y="633817"/>
                  <a:pt x="2322126" y="610607"/>
                  <a:pt x="2609974" y="557835"/>
                </a:cubicBezTo>
                <a:cubicBezTo>
                  <a:pt x="2899829" y="504699"/>
                  <a:pt x="3183006" y="413583"/>
                  <a:pt x="3462520" y="298247"/>
                </a:cubicBezTo>
                <a:cubicBezTo>
                  <a:pt x="3413822" y="247131"/>
                  <a:pt x="3365111" y="196366"/>
                  <a:pt x="3316084" y="146599"/>
                </a:cubicBezTo>
                <a:cubicBezTo>
                  <a:pt x="3267386" y="97173"/>
                  <a:pt x="3218359" y="48416"/>
                  <a:pt x="3169660" y="0"/>
                </a:cubicBezTo>
                <a:cubicBezTo>
                  <a:pt x="2936508" y="89777"/>
                  <a:pt x="2700704" y="162742"/>
                  <a:pt x="2459888" y="205782"/>
                </a:cubicBezTo>
                <a:cubicBezTo>
                  <a:pt x="2220727" y="248481"/>
                  <a:pt x="1976918" y="267641"/>
                  <a:pt x="1731090" y="267641"/>
                </a:cubicBezTo>
                <a:lnTo>
                  <a:pt x="1731090" y="267641"/>
                </a:lnTo>
                <a:close/>
              </a:path>
            </a:pathLst>
          </a:custGeom>
          <a:solidFill>
            <a:srgbClr val="256DB7"/>
          </a:solidFill>
        </p:spPr>
      </p:sp>
      <p:pic>
        <p:nvPicPr>
          <p:cNvPr id="11" name="Picture 10"/>
          <p:cNvPicPr>
            <a:picLocks noChangeAspect="1"/>
          </p:cNvPicPr>
          <p:nvPr>
            <p:custDataLst>
              <p:tags r:id="rId3"/>
            </p:custDataLst>
          </p:nvPr>
        </p:nvPicPr>
        <p:blipFill>
          <a:blip r:embed="rId26">
            <a:duotone>
              <a:prstClr val="black"/>
              <a:srgbClr val="3498DB">
                <a:tint val="45000"/>
                <a:satMod val="400000"/>
              </a:srgbClr>
            </a:duotone>
          </a:blip>
          <a:stretch>
            <a:fillRect/>
          </a:stretch>
        </p:blipFill>
        <p:spPr>
          <a:xfrm rot="5400000">
            <a:off x="5271487" y="4122036"/>
            <a:ext cx="218164" cy="132817"/>
          </a:xfrm>
          <a:prstGeom prst="rect">
            <a:avLst/>
          </a:prstGeom>
        </p:spPr>
      </p:pic>
      <p:sp>
        <p:nvSpPr>
          <p:cNvPr id="13" name="TextBox 12"/>
          <p:cNvSpPr txBox="1"/>
          <p:nvPr>
            <p:custDataLst>
              <p:tags r:id="rId4"/>
            </p:custDataLst>
          </p:nvPr>
        </p:nvSpPr>
        <p:spPr>
          <a:xfrm>
            <a:off x="3505096" y="3164452"/>
            <a:ext cx="3750945" cy="614045"/>
          </a:xfrm>
          <a:prstGeom prst="rect">
            <a:avLst/>
          </a:prstGeom>
        </p:spPr>
        <p:txBody>
          <a:bodyPr lIns="90000" tIns="46800" rIns="90000" bIns="46800" rtlCol="0" anchor="t"/>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zh-CN" altLang="en-US" sz="2000" b="0" i="0" u="none" strike="noStrike" kern="1200" cap="none" spc="0" normalizeH="0" baseline="0" noProof="0" dirty="0">
                <a:ln>
                  <a:noFill/>
                </a:ln>
                <a:solidFill>
                  <a:prstClr val="white"/>
                </a:solidFill>
                <a:effectLst/>
                <a:uLnTx/>
                <a:uFillTx/>
                <a:latin typeface="DFKai-SB" panose="03000509000000000000" pitchFamily="65" charset="-120"/>
                <a:ea typeface="DFKai-SB" panose="03000509000000000000" pitchFamily="65" charset="-120"/>
                <a:cs typeface="+mn-cs"/>
                <a:sym typeface="+mn-ea"/>
              </a:rPr>
              <a:t>拓展與聯合國等國際組織</a:t>
            </a:r>
          </a:p>
          <a:p>
            <a:pPr marL="0" marR="0" lvl="0" indent="0" algn="ctr" defTabSz="914400" rtl="0" eaLnBrk="1" fontAlgn="auto" latinLnBrk="0" hangingPunct="1">
              <a:lnSpc>
                <a:spcPct val="120000"/>
              </a:lnSpc>
              <a:spcBef>
                <a:spcPts val="0"/>
              </a:spcBef>
              <a:spcAft>
                <a:spcPts val="0"/>
              </a:spcAft>
              <a:buClrTx/>
              <a:buSzTx/>
              <a:buFontTx/>
              <a:buNone/>
              <a:defRPr/>
            </a:pPr>
            <a:r>
              <a:rPr kumimoji="0" lang="zh-CN" altLang="en-US" sz="2000" b="0" i="0" u="none" strike="noStrike" kern="1200" cap="none" spc="0" normalizeH="0" baseline="0" noProof="0" dirty="0">
                <a:ln>
                  <a:noFill/>
                </a:ln>
                <a:solidFill>
                  <a:prstClr val="white"/>
                </a:solidFill>
                <a:effectLst/>
                <a:uLnTx/>
                <a:uFillTx/>
                <a:latin typeface="DFKai-SB" panose="03000509000000000000" pitchFamily="65" charset="-120"/>
                <a:ea typeface="DFKai-SB" panose="03000509000000000000" pitchFamily="65" charset="-120"/>
                <a:cs typeface="+mn-cs"/>
                <a:sym typeface="+mn-ea"/>
              </a:rPr>
              <a:t>的環境保育合作</a:t>
            </a:r>
            <a:endParaRPr kumimoji="0" lang="zh-CN" altLang="en-US" sz="2000" b="1" i="0" u="none" strike="noStrike" kern="1200" cap="none" spc="300" normalizeH="0" baseline="0" noProof="0" dirty="0">
              <a:ln>
                <a:noFill/>
              </a:ln>
              <a:solidFill>
                <a:prstClr val="white"/>
              </a:solidFill>
              <a:effectLst/>
              <a:uLnTx/>
              <a:uFillTx/>
              <a:latin typeface="DFKai-SB" panose="03000509000000000000" pitchFamily="65" charset="-120"/>
              <a:ea typeface="DFKai-SB" panose="03000509000000000000" pitchFamily="65" charset="-120"/>
              <a:cs typeface="+mn-cs"/>
              <a:sym typeface="+mn-ea"/>
            </a:endParaRPr>
          </a:p>
        </p:txBody>
      </p:sp>
      <p:sp>
        <p:nvSpPr>
          <p:cNvPr id="18" name="Freeform 17"/>
          <p:cNvSpPr/>
          <p:nvPr>
            <p:custDataLst>
              <p:tags r:id="rId5"/>
            </p:custDataLst>
          </p:nvPr>
        </p:nvSpPr>
        <p:spPr>
          <a:xfrm>
            <a:off x="3047547" y="3979116"/>
            <a:ext cx="268733" cy="268733"/>
          </a:xfrm>
          <a:custGeom>
            <a:avLst/>
            <a:gdLst/>
            <a:ahLst/>
            <a:cxnLst/>
            <a:rect l="l" t="t" r="r" b="b"/>
            <a:pathLst>
              <a:path w="378221" h="378221">
                <a:moveTo>
                  <a:pt x="378221" y="189111"/>
                </a:moveTo>
                <a:cubicBezTo>
                  <a:pt x="378221" y="293555"/>
                  <a:pt x="293554" y="378222"/>
                  <a:pt x="189110" y="378222"/>
                </a:cubicBezTo>
                <a:cubicBezTo>
                  <a:pt x="84666" y="378222"/>
                  <a:pt x="0" y="293555"/>
                  <a:pt x="0" y="189111"/>
                </a:cubicBezTo>
                <a:cubicBezTo>
                  <a:pt x="0" y="84667"/>
                  <a:pt x="84666" y="0"/>
                  <a:pt x="189110" y="0"/>
                </a:cubicBezTo>
                <a:cubicBezTo>
                  <a:pt x="293554" y="0"/>
                  <a:pt x="378221" y="84667"/>
                  <a:pt x="378221" y="189111"/>
                </a:cubicBezTo>
                <a:close/>
              </a:path>
            </a:pathLst>
          </a:custGeom>
          <a:solidFill>
            <a:srgbClr val="3498DB">
              <a:lumMod val="60000"/>
              <a:lumOff val="40000"/>
            </a:srgbClr>
          </a:solidFill>
        </p:spPr>
      </p:sp>
      <p:sp>
        <p:nvSpPr>
          <p:cNvPr id="19" name="Freeform 18"/>
          <p:cNvSpPr/>
          <p:nvPr>
            <p:custDataLst>
              <p:tags r:id="rId6"/>
            </p:custDataLst>
          </p:nvPr>
        </p:nvSpPr>
        <p:spPr>
          <a:xfrm>
            <a:off x="4198038" y="4268859"/>
            <a:ext cx="268733" cy="268733"/>
          </a:xfrm>
          <a:custGeom>
            <a:avLst/>
            <a:gdLst/>
            <a:ahLst/>
            <a:cxnLst/>
            <a:rect l="l" t="t" r="r" b="b"/>
            <a:pathLst>
              <a:path w="378221" h="378221">
                <a:moveTo>
                  <a:pt x="378221" y="189111"/>
                </a:moveTo>
                <a:cubicBezTo>
                  <a:pt x="378221" y="293555"/>
                  <a:pt x="293554" y="378221"/>
                  <a:pt x="189110" y="378221"/>
                </a:cubicBezTo>
                <a:cubicBezTo>
                  <a:pt x="84666" y="378221"/>
                  <a:pt x="0" y="293555"/>
                  <a:pt x="0" y="189111"/>
                </a:cubicBezTo>
                <a:cubicBezTo>
                  <a:pt x="0" y="84667"/>
                  <a:pt x="84666" y="0"/>
                  <a:pt x="189110" y="0"/>
                </a:cubicBezTo>
                <a:cubicBezTo>
                  <a:pt x="293554" y="0"/>
                  <a:pt x="378221" y="84667"/>
                  <a:pt x="378221" y="189111"/>
                </a:cubicBezTo>
                <a:close/>
              </a:path>
            </a:pathLst>
          </a:custGeom>
          <a:solidFill>
            <a:srgbClr val="3498DB">
              <a:lumMod val="60000"/>
              <a:lumOff val="40000"/>
            </a:srgbClr>
          </a:solidFill>
        </p:spPr>
      </p:sp>
      <p:sp>
        <p:nvSpPr>
          <p:cNvPr id="20" name="Freeform 19"/>
          <p:cNvSpPr/>
          <p:nvPr>
            <p:custDataLst>
              <p:tags r:id="rId7"/>
            </p:custDataLst>
          </p:nvPr>
        </p:nvSpPr>
        <p:spPr>
          <a:xfrm>
            <a:off x="5372583" y="4396569"/>
            <a:ext cx="268733" cy="268733"/>
          </a:xfrm>
          <a:custGeom>
            <a:avLst/>
            <a:gdLst/>
            <a:ahLst/>
            <a:cxnLst/>
            <a:rect l="l" t="t" r="r" b="b"/>
            <a:pathLst>
              <a:path w="378221" h="378221">
                <a:moveTo>
                  <a:pt x="378221" y="189110"/>
                </a:moveTo>
                <a:cubicBezTo>
                  <a:pt x="378221" y="293554"/>
                  <a:pt x="293555" y="378221"/>
                  <a:pt x="189111" y="378221"/>
                </a:cubicBezTo>
                <a:cubicBezTo>
                  <a:pt x="84667" y="378221"/>
                  <a:pt x="0" y="293554"/>
                  <a:pt x="0" y="189110"/>
                </a:cubicBezTo>
                <a:cubicBezTo>
                  <a:pt x="0" y="84666"/>
                  <a:pt x="84667" y="0"/>
                  <a:pt x="189111" y="0"/>
                </a:cubicBezTo>
                <a:cubicBezTo>
                  <a:pt x="293555" y="0"/>
                  <a:pt x="378221" y="84666"/>
                  <a:pt x="378221" y="189110"/>
                </a:cubicBezTo>
                <a:close/>
              </a:path>
            </a:pathLst>
          </a:custGeom>
          <a:solidFill>
            <a:srgbClr val="3498DB">
              <a:lumMod val="60000"/>
              <a:lumOff val="40000"/>
            </a:srgbClr>
          </a:solidFill>
        </p:spPr>
      </p:sp>
      <p:sp>
        <p:nvSpPr>
          <p:cNvPr id="21" name="Freeform 20"/>
          <p:cNvSpPr/>
          <p:nvPr>
            <p:custDataLst>
              <p:tags r:id="rId8"/>
            </p:custDataLst>
          </p:nvPr>
        </p:nvSpPr>
        <p:spPr>
          <a:xfrm>
            <a:off x="6635041" y="4192171"/>
            <a:ext cx="268733" cy="268733"/>
          </a:xfrm>
          <a:custGeom>
            <a:avLst/>
            <a:gdLst/>
            <a:ahLst/>
            <a:cxnLst/>
            <a:rect l="l" t="t" r="r" b="b"/>
            <a:pathLst>
              <a:path w="378221" h="378221">
                <a:moveTo>
                  <a:pt x="378222" y="189110"/>
                </a:moveTo>
                <a:cubicBezTo>
                  <a:pt x="378222" y="293554"/>
                  <a:pt x="293555" y="378221"/>
                  <a:pt x="189111" y="378221"/>
                </a:cubicBezTo>
                <a:cubicBezTo>
                  <a:pt x="84667" y="378221"/>
                  <a:pt x="0" y="293554"/>
                  <a:pt x="0" y="189110"/>
                </a:cubicBezTo>
                <a:cubicBezTo>
                  <a:pt x="0" y="84666"/>
                  <a:pt x="84667" y="0"/>
                  <a:pt x="189111" y="0"/>
                </a:cubicBezTo>
                <a:cubicBezTo>
                  <a:pt x="293555" y="0"/>
                  <a:pt x="378222" y="84666"/>
                  <a:pt x="378222" y="189110"/>
                </a:cubicBezTo>
                <a:close/>
              </a:path>
            </a:pathLst>
          </a:custGeom>
          <a:solidFill>
            <a:srgbClr val="3498DB">
              <a:lumMod val="60000"/>
              <a:lumOff val="40000"/>
            </a:srgbClr>
          </a:solidFill>
        </p:spPr>
      </p:sp>
      <p:sp>
        <p:nvSpPr>
          <p:cNvPr id="22" name="Freeform 21"/>
          <p:cNvSpPr/>
          <p:nvPr>
            <p:custDataLst>
              <p:tags r:id="rId9"/>
            </p:custDataLst>
          </p:nvPr>
        </p:nvSpPr>
        <p:spPr>
          <a:xfrm>
            <a:off x="7712063" y="3752164"/>
            <a:ext cx="268733" cy="268733"/>
          </a:xfrm>
          <a:custGeom>
            <a:avLst/>
            <a:gdLst/>
            <a:ahLst/>
            <a:cxnLst/>
            <a:rect l="l" t="t" r="r" b="b"/>
            <a:pathLst>
              <a:path w="378221" h="378221">
                <a:moveTo>
                  <a:pt x="378222" y="189111"/>
                </a:moveTo>
                <a:cubicBezTo>
                  <a:pt x="378222" y="293555"/>
                  <a:pt x="293555" y="378221"/>
                  <a:pt x="189111" y="378221"/>
                </a:cubicBezTo>
                <a:cubicBezTo>
                  <a:pt x="84667" y="378221"/>
                  <a:pt x="0" y="293555"/>
                  <a:pt x="0" y="189111"/>
                </a:cubicBezTo>
                <a:cubicBezTo>
                  <a:pt x="0" y="84667"/>
                  <a:pt x="84667" y="0"/>
                  <a:pt x="189111" y="0"/>
                </a:cubicBezTo>
                <a:cubicBezTo>
                  <a:pt x="293555" y="0"/>
                  <a:pt x="378222" y="84667"/>
                  <a:pt x="378222" y="189111"/>
                </a:cubicBezTo>
                <a:close/>
              </a:path>
            </a:pathLst>
          </a:custGeom>
          <a:solidFill>
            <a:srgbClr val="3498DB">
              <a:lumMod val="60000"/>
              <a:lumOff val="40000"/>
            </a:srgbClr>
          </a:solidFill>
        </p:spPr>
      </p:sp>
      <p:sp>
        <p:nvSpPr>
          <p:cNvPr id="25" name="TextBox 24"/>
          <p:cNvSpPr txBox="1"/>
          <p:nvPr>
            <p:custDataLst>
              <p:tags r:id="rId10"/>
            </p:custDataLst>
          </p:nvPr>
        </p:nvSpPr>
        <p:spPr>
          <a:xfrm>
            <a:off x="2746848" y="4370809"/>
            <a:ext cx="1010269" cy="538397"/>
          </a:xfrm>
          <a:prstGeom prst="rect">
            <a:avLst/>
          </a:prstGeom>
        </p:spPr>
        <p:txBody>
          <a:bodyPr lIns="90000" tIns="46800" rIns="90000" bIns="0" rtlCol="0" anchor="t"/>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sym typeface="+mn-ea"/>
              </a:rPr>
              <a:t>荒漠化防治</a:t>
            </a:r>
            <a:endParaRPr kumimoji="0" lang="zh-CN" altLang="en-US" sz="1800" b="0" i="0" u="none" strike="noStrike" kern="1200" cap="none" spc="300" normalizeH="0" baseline="0" noProof="0" dirty="0">
              <a:ln>
                <a:noFill/>
              </a:ln>
              <a:solidFill>
                <a:srgbClr val="3F3F3F"/>
              </a:solidFill>
              <a:effectLst/>
              <a:uLnTx/>
              <a:uFillTx/>
              <a:latin typeface="DFKai-SB" panose="03000509000000000000" pitchFamily="65" charset="-120"/>
              <a:ea typeface="DFKai-SB" panose="03000509000000000000" pitchFamily="65" charset="-120"/>
              <a:cs typeface="+mn-cs"/>
              <a:sym typeface="+mn-ea"/>
            </a:endParaRPr>
          </a:p>
        </p:txBody>
      </p:sp>
      <p:sp>
        <p:nvSpPr>
          <p:cNvPr id="26" name="TextBox 25"/>
          <p:cNvSpPr txBox="1"/>
          <p:nvPr>
            <p:custDataLst>
              <p:tags r:id="rId11"/>
            </p:custDataLst>
          </p:nvPr>
        </p:nvSpPr>
        <p:spPr>
          <a:xfrm>
            <a:off x="3827093" y="4627801"/>
            <a:ext cx="1113155" cy="538480"/>
          </a:xfrm>
          <a:prstGeom prst="rect">
            <a:avLst/>
          </a:prstGeom>
        </p:spPr>
        <p:txBody>
          <a:bodyPr lIns="90000" tIns="46800" rIns="90000" bIns="0" rtlCol="0" anchor="t"/>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sym typeface="+mn-ea"/>
              </a:rPr>
              <a:t>生物多樣性保護</a:t>
            </a:r>
            <a:endParaRPr kumimoji="0" lang="zh-CN" altLang="en-US" sz="1800" b="0" i="0" u="none" strike="noStrike" kern="1200" cap="none" spc="300" normalizeH="0" baseline="0" noProof="0" dirty="0">
              <a:ln>
                <a:noFill/>
              </a:ln>
              <a:solidFill>
                <a:srgbClr val="3F3F3F"/>
              </a:solidFill>
              <a:effectLst/>
              <a:uLnTx/>
              <a:uFillTx/>
              <a:latin typeface="DFKai-SB" panose="03000509000000000000" pitchFamily="65" charset="-120"/>
              <a:ea typeface="DFKai-SB" panose="03000509000000000000" pitchFamily="65" charset="-120"/>
              <a:cs typeface="+mn-cs"/>
              <a:sym typeface="+mn-ea"/>
            </a:endParaRPr>
          </a:p>
        </p:txBody>
      </p:sp>
      <p:sp>
        <p:nvSpPr>
          <p:cNvPr id="27" name="TextBox 26"/>
          <p:cNvSpPr txBox="1"/>
          <p:nvPr>
            <p:custDataLst>
              <p:tags r:id="rId12"/>
            </p:custDataLst>
          </p:nvPr>
        </p:nvSpPr>
        <p:spPr>
          <a:xfrm>
            <a:off x="5137112" y="4679629"/>
            <a:ext cx="1010269" cy="538397"/>
          </a:xfrm>
          <a:prstGeom prst="rect">
            <a:avLst/>
          </a:prstGeom>
        </p:spPr>
        <p:txBody>
          <a:bodyPr lIns="90000" tIns="46800" rIns="90000" bIns="0" rtlCol="0" anchor="t"/>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sym typeface="+mn-ea"/>
              </a:rPr>
              <a:t>臭氧層保護</a:t>
            </a:r>
            <a:endParaRPr kumimoji="0" lang="zh-CN" altLang="en-US" sz="1800" b="0" i="0" u="none" strike="noStrike" kern="1200" cap="none" spc="300" normalizeH="0" baseline="0" noProof="0" dirty="0">
              <a:ln>
                <a:noFill/>
              </a:ln>
              <a:solidFill>
                <a:srgbClr val="3F3F3F"/>
              </a:solidFill>
              <a:effectLst/>
              <a:uLnTx/>
              <a:uFillTx/>
              <a:latin typeface="DFKai-SB" panose="03000509000000000000" pitchFamily="65" charset="-120"/>
              <a:ea typeface="DFKai-SB" panose="03000509000000000000" pitchFamily="65" charset="-120"/>
              <a:cs typeface="+mn-cs"/>
              <a:sym typeface="+mn-ea"/>
            </a:endParaRPr>
          </a:p>
        </p:txBody>
      </p:sp>
      <p:sp>
        <p:nvSpPr>
          <p:cNvPr id="28" name="TextBox 27"/>
          <p:cNvSpPr txBox="1"/>
          <p:nvPr>
            <p:custDataLst>
              <p:tags r:id="rId13"/>
            </p:custDataLst>
          </p:nvPr>
        </p:nvSpPr>
        <p:spPr>
          <a:xfrm>
            <a:off x="6202628" y="4575731"/>
            <a:ext cx="1164590" cy="538480"/>
          </a:xfrm>
          <a:prstGeom prst="rect">
            <a:avLst/>
          </a:prstGeom>
        </p:spPr>
        <p:txBody>
          <a:bodyPr lIns="90000" tIns="46800" rIns="90000" bIns="0" rtlCol="0" anchor="t"/>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sym typeface="+mn-ea"/>
              </a:rPr>
              <a:t>清潔生產</a:t>
            </a:r>
            <a:endParaRPr kumimoji="0" lang="zh-CN" altLang="en-US" sz="1800" b="0" i="0" u="none" strike="noStrike" kern="1200" cap="none" spc="300" normalizeH="0" baseline="0" noProof="0" dirty="0">
              <a:ln>
                <a:noFill/>
              </a:ln>
              <a:solidFill>
                <a:srgbClr val="3F3F3F"/>
              </a:solidFill>
              <a:effectLst/>
              <a:uLnTx/>
              <a:uFillTx/>
              <a:latin typeface="DFKai-SB" panose="03000509000000000000" pitchFamily="65" charset="-120"/>
              <a:ea typeface="DFKai-SB" panose="03000509000000000000" pitchFamily="65" charset="-120"/>
              <a:cs typeface="+mn-cs"/>
              <a:sym typeface="+mn-ea"/>
            </a:endParaRPr>
          </a:p>
        </p:txBody>
      </p:sp>
      <p:sp>
        <p:nvSpPr>
          <p:cNvPr id="29" name="TextBox 28"/>
          <p:cNvSpPr txBox="1"/>
          <p:nvPr>
            <p:custDataLst>
              <p:tags r:id="rId14"/>
            </p:custDataLst>
          </p:nvPr>
        </p:nvSpPr>
        <p:spPr>
          <a:xfrm>
            <a:off x="7367218" y="4126786"/>
            <a:ext cx="1135380" cy="538480"/>
          </a:xfrm>
          <a:prstGeom prst="rect">
            <a:avLst/>
          </a:prstGeom>
        </p:spPr>
        <p:txBody>
          <a:bodyPr lIns="90000" tIns="46800" rIns="90000" bIns="0" rtlCol="0" anchor="t"/>
          <a:lstStyle/>
          <a:p>
            <a:pPr marL="0" marR="0" lvl="0" indent="0" algn="ctr" defTabSz="914400" rtl="0" eaLnBrk="1" fontAlgn="auto" latinLnBrk="0" hangingPunct="1">
              <a:lnSpc>
                <a:spcPct val="120000"/>
              </a:lnSpc>
              <a:spcBef>
                <a:spcPts val="0"/>
              </a:spcBef>
              <a:spcAft>
                <a:spcPts val="0"/>
              </a:spcAft>
              <a:buClrTx/>
              <a:buSzTx/>
              <a:buFontTx/>
              <a:buNone/>
              <a:defRPr/>
            </a:pPr>
            <a:r>
              <a:rPr lang="zh-CN" altLang="en-US" dirty="0">
                <a:solidFill>
                  <a:prstClr val="black"/>
                </a:solidFill>
                <a:latin typeface="DFKai-SB" panose="03000509000000000000" pitchFamily="65" charset="-120"/>
                <a:ea typeface="DFKai-SB" panose="03000509000000000000" pitchFamily="65" charset="-120"/>
                <a:sym typeface="+mn-ea"/>
              </a:rPr>
              <a:t>循環</a:t>
            </a:r>
            <a:r>
              <a:rPr kumimoji="0" lang="zh-CN" altLang="en-US" sz="18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sym typeface="+mn-ea"/>
              </a:rPr>
              <a:t>經濟</a:t>
            </a:r>
            <a:endParaRPr kumimoji="0" lang="zh-CN" altLang="en-US" sz="1800" b="0" i="0" u="none" strike="noStrike" kern="1200" cap="none" spc="300" normalizeH="0" baseline="0" noProof="0" dirty="0">
              <a:ln>
                <a:noFill/>
              </a:ln>
              <a:solidFill>
                <a:srgbClr val="3F3F3F"/>
              </a:solidFill>
              <a:effectLst/>
              <a:uLnTx/>
              <a:uFillTx/>
              <a:latin typeface="DFKai-SB" panose="03000509000000000000" pitchFamily="65" charset="-120"/>
              <a:ea typeface="DFKai-SB" panose="03000509000000000000" pitchFamily="65" charset="-120"/>
              <a:cs typeface="+mn-cs"/>
              <a:sym typeface="+mn-ea"/>
            </a:endParaRPr>
          </a:p>
        </p:txBody>
      </p:sp>
      <p:sp>
        <p:nvSpPr>
          <p:cNvPr id="32" name="Freeform 31"/>
          <p:cNvSpPr/>
          <p:nvPr>
            <p:custDataLst>
              <p:tags r:id="rId15"/>
            </p:custDataLst>
          </p:nvPr>
        </p:nvSpPr>
        <p:spPr>
          <a:xfrm>
            <a:off x="3181852" y="5060361"/>
            <a:ext cx="268733" cy="268733"/>
          </a:xfrm>
          <a:custGeom>
            <a:avLst/>
            <a:gdLst/>
            <a:ahLst/>
            <a:cxnLst/>
            <a:rect l="l" t="t" r="r" b="b"/>
            <a:pathLst>
              <a:path w="378221" h="378221">
                <a:moveTo>
                  <a:pt x="378221" y="189111"/>
                </a:moveTo>
                <a:cubicBezTo>
                  <a:pt x="378221" y="293555"/>
                  <a:pt x="293554" y="378222"/>
                  <a:pt x="189110" y="378222"/>
                </a:cubicBezTo>
                <a:cubicBezTo>
                  <a:pt x="84666" y="378222"/>
                  <a:pt x="0" y="293555"/>
                  <a:pt x="0" y="189111"/>
                </a:cubicBezTo>
                <a:cubicBezTo>
                  <a:pt x="0" y="84667"/>
                  <a:pt x="84666" y="0"/>
                  <a:pt x="189110" y="0"/>
                </a:cubicBezTo>
                <a:cubicBezTo>
                  <a:pt x="293554" y="0"/>
                  <a:pt x="378221" y="84667"/>
                  <a:pt x="378221" y="189111"/>
                </a:cubicBezTo>
                <a:close/>
              </a:path>
            </a:pathLst>
          </a:custGeom>
          <a:solidFill>
            <a:srgbClr val="3498DB">
              <a:lumMod val="60000"/>
              <a:lumOff val="40000"/>
            </a:srgbClr>
          </a:solidFill>
        </p:spPr>
      </p:sp>
      <p:sp>
        <p:nvSpPr>
          <p:cNvPr id="33" name="Freeform 32"/>
          <p:cNvSpPr/>
          <p:nvPr>
            <p:custDataLst>
              <p:tags r:id="rId16"/>
            </p:custDataLst>
          </p:nvPr>
        </p:nvSpPr>
        <p:spPr>
          <a:xfrm>
            <a:off x="4431613" y="5345986"/>
            <a:ext cx="268605" cy="268605"/>
          </a:xfrm>
          <a:custGeom>
            <a:avLst/>
            <a:gdLst/>
            <a:ahLst/>
            <a:cxnLst/>
            <a:rect l="l" t="t" r="r" b="b"/>
            <a:pathLst>
              <a:path w="378221" h="378221">
                <a:moveTo>
                  <a:pt x="378221" y="189111"/>
                </a:moveTo>
                <a:cubicBezTo>
                  <a:pt x="378221" y="293555"/>
                  <a:pt x="293554" y="378221"/>
                  <a:pt x="189110" y="378221"/>
                </a:cubicBezTo>
                <a:cubicBezTo>
                  <a:pt x="84666" y="378221"/>
                  <a:pt x="0" y="293555"/>
                  <a:pt x="0" y="189111"/>
                </a:cubicBezTo>
                <a:cubicBezTo>
                  <a:pt x="0" y="84667"/>
                  <a:pt x="84666" y="0"/>
                  <a:pt x="189110" y="0"/>
                </a:cubicBezTo>
                <a:cubicBezTo>
                  <a:pt x="293554" y="0"/>
                  <a:pt x="378221" y="84667"/>
                  <a:pt x="378221" y="189111"/>
                </a:cubicBezTo>
                <a:close/>
              </a:path>
            </a:pathLst>
          </a:custGeom>
          <a:solidFill>
            <a:srgbClr val="3498DB">
              <a:lumMod val="60000"/>
              <a:lumOff val="40000"/>
            </a:srgbClr>
          </a:solidFill>
        </p:spPr>
      </p:sp>
      <p:sp>
        <p:nvSpPr>
          <p:cNvPr id="34" name="Freeform 33"/>
          <p:cNvSpPr/>
          <p:nvPr>
            <p:custDataLst>
              <p:tags r:id="rId17"/>
            </p:custDataLst>
          </p:nvPr>
        </p:nvSpPr>
        <p:spPr>
          <a:xfrm>
            <a:off x="5897757" y="5345582"/>
            <a:ext cx="268733" cy="268733"/>
          </a:xfrm>
          <a:custGeom>
            <a:avLst/>
            <a:gdLst/>
            <a:ahLst/>
            <a:cxnLst/>
            <a:rect l="l" t="t" r="r" b="b"/>
            <a:pathLst>
              <a:path w="378221" h="378221">
                <a:moveTo>
                  <a:pt x="378221" y="189110"/>
                </a:moveTo>
                <a:cubicBezTo>
                  <a:pt x="378221" y="293554"/>
                  <a:pt x="293555" y="378221"/>
                  <a:pt x="189111" y="378221"/>
                </a:cubicBezTo>
                <a:cubicBezTo>
                  <a:pt x="84667" y="378221"/>
                  <a:pt x="0" y="293554"/>
                  <a:pt x="0" y="189110"/>
                </a:cubicBezTo>
                <a:cubicBezTo>
                  <a:pt x="0" y="84666"/>
                  <a:pt x="84667" y="0"/>
                  <a:pt x="189111" y="0"/>
                </a:cubicBezTo>
                <a:cubicBezTo>
                  <a:pt x="293555" y="0"/>
                  <a:pt x="378221" y="84666"/>
                  <a:pt x="378221" y="189110"/>
                </a:cubicBezTo>
                <a:close/>
              </a:path>
            </a:pathLst>
          </a:custGeom>
          <a:solidFill>
            <a:srgbClr val="3498DB">
              <a:lumMod val="60000"/>
              <a:lumOff val="40000"/>
            </a:srgbClr>
          </a:solidFill>
        </p:spPr>
      </p:sp>
      <p:sp>
        <p:nvSpPr>
          <p:cNvPr id="35" name="Freeform 34"/>
          <p:cNvSpPr/>
          <p:nvPr>
            <p:custDataLst>
              <p:tags r:id="rId18"/>
            </p:custDataLst>
          </p:nvPr>
        </p:nvSpPr>
        <p:spPr>
          <a:xfrm>
            <a:off x="7154578" y="5172299"/>
            <a:ext cx="268733" cy="268733"/>
          </a:xfrm>
          <a:custGeom>
            <a:avLst/>
            <a:gdLst/>
            <a:ahLst/>
            <a:cxnLst/>
            <a:rect l="l" t="t" r="r" b="b"/>
            <a:pathLst>
              <a:path w="378221" h="378221">
                <a:moveTo>
                  <a:pt x="378222" y="189110"/>
                </a:moveTo>
                <a:cubicBezTo>
                  <a:pt x="378222" y="293554"/>
                  <a:pt x="293555" y="378221"/>
                  <a:pt x="189111" y="378221"/>
                </a:cubicBezTo>
                <a:cubicBezTo>
                  <a:pt x="84667" y="378221"/>
                  <a:pt x="0" y="293554"/>
                  <a:pt x="0" y="189110"/>
                </a:cubicBezTo>
                <a:cubicBezTo>
                  <a:pt x="0" y="84667"/>
                  <a:pt x="84667" y="0"/>
                  <a:pt x="189111" y="0"/>
                </a:cubicBezTo>
                <a:cubicBezTo>
                  <a:pt x="293555" y="0"/>
                  <a:pt x="378222" y="84667"/>
                  <a:pt x="378222" y="189110"/>
                </a:cubicBezTo>
                <a:close/>
              </a:path>
            </a:pathLst>
          </a:custGeom>
          <a:solidFill>
            <a:srgbClr val="3498DB">
              <a:lumMod val="60000"/>
              <a:lumOff val="40000"/>
            </a:srgbClr>
          </a:solidFill>
        </p:spPr>
      </p:sp>
      <p:sp>
        <p:nvSpPr>
          <p:cNvPr id="39" name="TextBox 38"/>
          <p:cNvSpPr txBox="1"/>
          <p:nvPr>
            <p:custDataLst>
              <p:tags r:id="rId19"/>
            </p:custDataLst>
          </p:nvPr>
        </p:nvSpPr>
        <p:spPr>
          <a:xfrm>
            <a:off x="2839668" y="5354241"/>
            <a:ext cx="953770" cy="838835"/>
          </a:xfrm>
          <a:prstGeom prst="rect">
            <a:avLst/>
          </a:prstGeom>
        </p:spPr>
        <p:txBody>
          <a:bodyPr lIns="90000" tIns="46800" rIns="90000" bIns="46800" rtlCol="0" anchor="t"/>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sym typeface="+mn-ea"/>
              </a:rPr>
              <a:t>環境教育培訓</a:t>
            </a:r>
          </a:p>
        </p:txBody>
      </p:sp>
      <p:sp>
        <p:nvSpPr>
          <p:cNvPr id="40" name="TextBox 39"/>
          <p:cNvSpPr txBox="1"/>
          <p:nvPr>
            <p:custDataLst>
              <p:tags r:id="rId20"/>
            </p:custDataLst>
          </p:nvPr>
        </p:nvSpPr>
        <p:spPr>
          <a:xfrm>
            <a:off x="3935678" y="5614591"/>
            <a:ext cx="1200785" cy="640080"/>
          </a:xfrm>
          <a:prstGeom prst="rect">
            <a:avLst/>
          </a:prstGeom>
        </p:spPr>
        <p:txBody>
          <a:bodyPr lIns="90000" tIns="46800" rIns="90000" bIns="46800" rtlCol="0" anchor="t"/>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zh-CN" altLang="en-US" sz="16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sym typeface="+mn-ea"/>
              </a:rPr>
              <a:t>長江中上游洪水防治</a:t>
            </a:r>
          </a:p>
        </p:txBody>
      </p:sp>
      <p:sp>
        <p:nvSpPr>
          <p:cNvPr id="41" name="TextBox 40"/>
          <p:cNvSpPr txBox="1"/>
          <p:nvPr>
            <p:custDataLst>
              <p:tags r:id="rId21"/>
            </p:custDataLst>
          </p:nvPr>
        </p:nvSpPr>
        <p:spPr>
          <a:xfrm>
            <a:off x="5407608" y="5634276"/>
            <a:ext cx="1226820" cy="640080"/>
          </a:xfrm>
          <a:prstGeom prst="rect">
            <a:avLst/>
          </a:prstGeom>
        </p:spPr>
        <p:txBody>
          <a:bodyPr lIns="90000" tIns="46800" rIns="90000" bIns="46800" rtlCol="0" anchor="t"/>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zh-CN" altLang="en-US" sz="16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sym typeface="+mn-ea"/>
              </a:rPr>
              <a:t>區域海行動計劃</a:t>
            </a:r>
          </a:p>
        </p:txBody>
      </p:sp>
      <p:sp>
        <p:nvSpPr>
          <p:cNvPr id="42" name="TextBox 41"/>
          <p:cNvSpPr txBox="1"/>
          <p:nvPr>
            <p:custDataLst>
              <p:tags r:id="rId22"/>
            </p:custDataLst>
          </p:nvPr>
        </p:nvSpPr>
        <p:spPr>
          <a:xfrm>
            <a:off x="6720153" y="5540931"/>
            <a:ext cx="1825625" cy="640080"/>
          </a:xfrm>
          <a:prstGeom prst="rect">
            <a:avLst/>
          </a:prstGeom>
        </p:spPr>
        <p:txBody>
          <a:bodyPr lIns="90000" tIns="46800" rIns="90000" bIns="46800" rtlCol="0" anchor="t"/>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zh-CN" altLang="en-US" sz="16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sym typeface="+mn-ea"/>
              </a:rPr>
              <a:t>防止陸源污染保護海洋全球行動計劃</a:t>
            </a:r>
            <a:endParaRPr kumimoji="0" lang="zh-CN" altLang="en-US" sz="1600" b="0" i="0" u="none" strike="noStrike" kern="1200" cap="none" spc="0" normalizeH="0" baseline="0" noProof="0" dirty="0">
              <a:ln>
                <a:noFill/>
              </a:ln>
              <a:solidFill>
                <a:srgbClr val="3F3F3F"/>
              </a:solidFill>
              <a:effectLst/>
              <a:uLnTx/>
              <a:uFillTx/>
              <a:latin typeface="DFKai-SB" panose="03000509000000000000" pitchFamily="65" charset="-120"/>
              <a:ea typeface="DFKai-SB" panose="03000509000000000000" pitchFamily="65" charset="-120"/>
              <a:cs typeface="+mn-cs"/>
              <a:sym typeface="+mn-ea"/>
            </a:endParaRPr>
          </a:p>
        </p:txBody>
      </p:sp>
      <p:sp>
        <p:nvSpPr>
          <p:cNvPr id="3" name="文本框 2"/>
          <p:cNvSpPr txBox="1"/>
          <p:nvPr/>
        </p:nvSpPr>
        <p:spPr>
          <a:xfrm>
            <a:off x="419868" y="1606663"/>
            <a:ext cx="11202300" cy="977265"/>
          </a:xfrm>
          <a:prstGeom prst="rect">
            <a:avLst/>
          </a:prstGeom>
          <a:noFill/>
        </p:spPr>
        <p:txBody>
          <a:bodyPr wrap="square" rtlCol="0" anchor="t">
            <a:spAutoFit/>
          </a:bodyPr>
          <a:lstStyle/>
          <a:p>
            <a:pPr marL="0" marR="0" lvl="0" indent="0" algn="l" defTabSz="914400" rtl="0" eaLnBrk="1" fontAlgn="auto" latinLnBrk="0" hangingPunct="1">
              <a:lnSpc>
                <a:spcPct val="120000"/>
              </a:lnSpc>
              <a:spcBef>
                <a:spcPts val="0"/>
              </a:spcBef>
              <a:spcAft>
                <a:spcPts val="0"/>
              </a:spcAft>
              <a:buClr>
                <a:srgbClr val="0070C0"/>
              </a:buClr>
              <a:buSzTx/>
              <a:buFont typeface="Arial" panose="020B0604020202020204" pitchFamily="34" charset="0"/>
              <a:buNone/>
              <a:defRPr/>
            </a:pPr>
            <a:r>
              <a:rPr kumimoji="0" lang="zh-TW" altLang="en-US" sz="24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mn-cs"/>
                <a:sym typeface="+mn-ea"/>
              </a:rPr>
              <a:t>我</a:t>
            </a:r>
            <a:r>
              <a:rPr kumimoji="0" lang="zh-CN" altLang="en-US" sz="24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mn-cs"/>
                <a:sym typeface="+mn-ea"/>
              </a:rPr>
              <a:t>國與</a:t>
            </a:r>
            <a:r>
              <a:rPr kumimoji="0" lang="zh-CN" altLang="en-US" sz="24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sym typeface="+mn-ea"/>
              </a:rPr>
              <a:t>聯合國開發計劃</a:t>
            </a:r>
            <a:r>
              <a:rPr kumimoji="0" lang="zh-CN" altLang="en-US" sz="2400" b="0" i="0" u="none" strike="noStrike" kern="1200" cap="none" spc="0" normalizeH="0" baseline="0" noProof="0" dirty="0" smtClean="0">
                <a:ln>
                  <a:noFill/>
                </a:ln>
                <a:effectLst/>
                <a:uLnTx/>
                <a:uFillTx/>
                <a:latin typeface="DFKai-SB" panose="03000509000000000000" pitchFamily="65" charset="-120"/>
                <a:ea typeface="DFKai-SB" panose="03000509000000000000" pitchFamily="65" charset="-120"/>
                <a:cs typeface="+mn-cs"/>
                <a:sym typeface="+mn-ea"/>
              </a:rPr>
              <a:t>署、</a:t>
            </a:r>
            <a:r>
              <a:rPr kumimoji="0" lang="zh-CN" altLang="en-US" sz="2400" b="0" i="0" u="none" strike="noStrike" kern="1200" cap="none" spc="0" normalizeH="0" baseline="0" noProof="0" dirty="0">
                <a:ln>
                  <a:noFill/>
                </a:ln>
                <a:effectLst/>
                <a:uLnTx/>
                <a:uFillTx/>
                <a:latin typeface="DFKai-SB" panose="03000509000000000000" pitchFamily="65" charset="-120"/>
                <a:ea typeface="DFKai-SB" panose="03000509000000000000" pitchFamily="65" charset="-120"/>
                <a:cs typeface="+mn-cs"/>
                <a:sym typeface="+mn-ea"/>
              </a:rPr>
              <a:t>世界銀行、</a:t>
            </a:r>
            <a:r>
              <a:rPr kumimoji="0" lang="zh-CN" altLang="en-US" sz="24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sym typeface="+mn-ea"/>
              </a:rPr>
              <a:t>亞洲開發銀行等國際組織建立了環境保育的合作模式，共同開展環境保育工作。</a:t>
            </a:r>
          </a:p>
        </p:txBody>
      </p:sp>
      <p:sp>
        <p:nvSpPr>
          <p:cNvPr id="30" name="文本框 29"/>
          <p:cNvSpPr txBox="1"/>
          <p:nvPr/>
        </p:nvSpPr>
        <p:spPr>
          <a:xfrm>
            <a:off x="2880284" y="896896"/>
            <a:ext cx="6094428" cy="565989"/>
          </a:xfrm>
          <a:prstGeom prst="rect">
            <a:avLst/>
          </a:prstGeom>
          <a:noFill/>
        </p:spPr>
        <p:txBody>
          <a:bodyPr wrap="square">
            <a:spAutoFit/>
          </a:bodyPr>
          <a:lstStyle/>
          <a:p>
            <a:pPr marL="0" marR="0" lvl="0" indent="0" algn="just" defTabSz="914400" rtl="0" eaLnBrk="1" fontAlgn="auto" latinLnBrk="0" hangingPunct="1">
              <a:lnSpc>
                <a:spcPct val="120000"/>
              </a:lnSpc>
              <a:spcBef>
                <a:spcPts val="0"/>
              </a:spcBef>
              <a:spcAft>
                <a:spcPts val="0"/>
              </a:spcAft>
              <a:buClr>
                <a:srgbClr val="C00000"/>
              </a:buClr>
              <a:buSzTx/>
              <a:buFont typeface="Arial" panose="020B0604020202020204" pitchFamily="34" charset="0"/>
              <a:buNone/>
              <a:defRPr/>
            </a:pPr>
            <a:r>
              <a:rPr kumimoji="0" lang="zh-CN" altLang="en-US" sz="2800" b="1"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sym typeface="+mn-ea"/>
              </a:rPr>
              <a:t>與聯合國等國際組織的環境保育合作</a:t>
            </a:r>
            <a:endParaRPr kumimoji="0" lang="zh-CN" altLang="en-US" sz="2800" b="1" i="0" u="none" strike="noStrike" kern="1200" cap="none" spc="0" normalizeH="0" baseline="0" noProof="0" dirty="0">
              <a:ln>
                <a:noFill/>
              </a:ln>
              <a:solidFill>
                <a:srgbClr val="FF0000"/>
              </a:solidFill>
              <a:effectLst/>
              <a:uLnTx/>
              <a:uFillTx/>
              <a:latin typeface="DFKai-SB" panose="03000509000000000000" pitchFamily="65" charset="-120"/>
              <a:ea typeface="DFKai-SB" panose="03000509000000000000" pitchFamily="65" charset="-120"/>
              <a:cs typeface="+mn-cs"/>
              <a:sym typeface="+mn-ea"/>
            </a:endParaRPr>
          </a:p>
        </p:txBody>
      </p:sp>
      <p:sp>
        <p:nvSpPr>
          <p:cNvPr id="31" name="Freeform 5"/>
          <p:cNvSpPr/>
          <p:nvPr/>
        </p:nvSpPr>
        <p:spPr bwMode="auto">
          <a:xfrm>
            <a:off x="2393517" y="1062831"/>
            <a:ext cx="446151" cy="322817"/>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00B0F0"/>
          </a:solidFill>
          <a:ln w="19050">
            <a:solidFill>
              <a:srgbClr val="FFFFFF"/>
            </a:solidFill>
            <a:round/>
          </a:ln>
        </p:spPr>
        <p:txBody>
          <a:bodyPr vert="horz" wrap="square" lIns="83748" tIns="41874" rIns="83748" bIns="41874" numCol="1" anchor="t" anchorCtr="0" compatLnSpc="1"/>
          <a:lstStyle/>
          <a:p>
            <a:pPr marL="0" marR="0" lvl="0" indent="0" algn="just" defTabSz="914400" rtl="0" eaLnBrk="1" fontAlgn="auto" latinLnBrk="0" hangingPunct="1">
              <a:lnSpc>
                <a:spcPct val="120000"/>
              </a:lnSpc>
              <a:spcBef>
                <a:spcPts val="0"/>
              </a:spcBef>
              <a:spcAft>
                <a:spcPts val="0"/>
              </a:spcAft>
              <a:buClrTx/>
              <a:buSzTx/>
              <a:buFontTx/>
              <a:buNone/>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cs"/>
              <a:sym typeface="Agency FB" panose="020B0503020202020204" pitchFamily="34" charset="0"/>
            </a:endParaRPr>
          </a:p>
        </p:txBody>
      </p:sp>
      <p:sp>
        <p:nvSpPr>
          <p:cNvPr id="36" name="Freeform 1"/>
          <p:cNvSpPr/>
          <p:nvPr>
            <p:custDataLst>
              <p:tags r:id="rId23"/>
            </p:custDataLst>
          </p:nvPr>
        </p:nvSpPr>
        <p:spPr>
          <a:xfrm>
            <a:off x="1847557" y="4489874"/>
            <a:ext cx="7318784" cy="1047750"/>
          </a:xfrm>
          <a:custGeom>
            <a:avLst/>
            <a:gdLst/>
            <a:ahLst/>
            <a:cxnLst/>
            <a:rect l="l" t="t" r="r" b="b"/>
            <a:pathLst>
              <a:path w="11556685" h="2135211">
                <a:moveTo>
                  <a:pt x="10959199" y="460836"/>
                </a:moveTo>
                <a:cubicBezTo>
                  <a:pt x="9495204" y="1495841"/>
                  <a:pt x="7707874" y="2104136"/>
                  <a:pt x="5778173" y="2104136"/>
                </a:cubicBezTo>
                <a:cubicBezTo>
                  <a:pt x="3848810" y="2104136"/>
                  <a:pt x="2061481" y="1495841"/>
                  <a:pt x="597148" y="460836"/>
                </a:cubicBezTo>
                <a:cubicBezTo>
                  <a:pt x="391612" y="315415"/>
                  <a:pt x="192567" y="161465"/>
                  <a:pt x="0" y="0"/>
                </a:cubicBezTo>
                <a:lnTo>
                  <a:pt x="0" y="40629"/>
                </a:lnTo>
                <a:cubicBezTo>
                  <a:pt x="192567" y="201406"/>
                  <a:pt x="391612" y="354331"/>
                  <a:pt x="597148" y="499064"/>
                </a:cubicBezTo>
                <a:cubicBezTo>
                  <a:pt x="2063194" y="1529979"/>
                  <a:pt x="3849836" y="2135211"/>
                  <a:pt x="5778173" y="2135211"/>
                </a:cubicBezTo>
                <a:cubicBezTo>
                  <a:pt x="7706499" y="2135211"/>
                  <a:pt x="9493490" y="1529979"/>
                  <a:pt x="10959199" y="499064"/>
                </a:cubicBezTo>
                <a:cubicBezTo>
                  <a:pt x="11164734" y="354331"/>
                  <a:pt x="11364117" y="201406"/>
                  <a:pt x="11556684" y="40629"/>
                </a:cubicBezTo>
                <a:lnTo>
                  <a:pt x="11556684" y="0"/>
                </a:lnTo>
                <a:cubicBezTo>
                  <a:pt x="11364117" y="161465"/>
                  <a:pt x="11165084" y="315415"/>
                  <a:pt x="10959199" y="460836"/>
                </a:cubicBezTo>
                <a:lnTo>
                  <a:pt x="10959199" y="460836"/>
                </a:lnTo>
                <a:close/>
              </a:path>
            </a:pathLst>
          </a:custGeom>
          <a:solidFill>
            <a:srgbClr val="A1A1A1"/>
          </a:solidFill>
        </p:spPr>
      </p:sp>
      <p:sp>
        <p:nvSpPr>
          <p:cNvPr id="37" name="任意多边形: 形状 11"/>
          <p:cNvSpPr/>
          <p:nvPr/>
        </p:nvSpPr>
        <p:spPr>
          <a:xfrm>
            <a:off x="2235399" y="222981"/>
            <a:ext cx="6991459" cy="6180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lvl="0" algn="ctr">
              <a:lnSpc>
                <a:spcPct val="90000"/>
              </a:lnSpc>
              <a:spcAft>
                <a:spcPct val="35000"/>
              </a:spcAft>
              <a:defRPr/>
            </a:pPr>
            <a:r>
              <a:rPr lang="zh-TW" altLang="en-US" sz="4000" b="1" dirty="0">
                <a:solidFill>
                  <a:srgbClr val="FFFFFF"/>
                </a:solidFill>
                <a:latin typeface="DFKai-SB" panose="03000509000000000000" pitchFamily="65" charset="-120"/>
                <a:ea typeface="DFKai-SB" panose="03000509000000000000" pitchFamily="65" charset="-120"/>
              </a:rPr>
              <a:t>國家的環境保育實踐經驗</a:t>
            </a:r>
          </a:p>
        </p:txBody>
      </p:sp>
      <p:pic>
        <p:nvPicPr>
          <p:cNvPr id="38" name="Picture 37"/>
          <p:cNvPicPr>
            <a:picLocks noChangeAspect="1"/>
          </p:cNvPicPr>
          <p:nvPr/>
        </p:nvPicPr>
        <p:blipFill>
          <a:blip r:embed="rId27"/>
          <a:stretch>
            <a:fillRect/>
          </a:stretch>
        </p:blipFill>
        <p:spPr>
          <a:xfrm>
            <a:off x="220337" y="222202"/>
            <a:ext cx="1286536" cy="468344"/>
          </a:xfrm>
          <a:prstGeom prst="rect">
            <a:avLst/>
          </a:prstGeom>
        </p:spPr>
      </p:pic>
    </p:spTree>
    <p:extLst>
      <p:ext uri="{BB962C8B-B14F-4D97-AF65-F5344CB8AC3E}">
        <p14:creationId xmlns:p14="http://schemas.microsoft.com/office/powerpoint/2010/main" val="149969102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a:hlinkClick r:id="rId3"/>
          </p:cNvPr>
          <p:cNvSpPr/>
          <p:nvPr/>
        </p:nvSpPr>
        <p:spPr>
          <a:xfrm>
            <a:off x="461341" y="4104543"/>
            <a:ext cx="7785844" cy="5434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dirty="0">
              <a:latin typeface="標楷體" panose="03000509000000000000" pitchFamily="65" charset="-120"/>
              <a:ea typeface="標楷體" panose="03000509000000000000" pitchFamily="65" charset="-120"/>
            </a:endParaRPr>
          </a:p>
        </p:txBody>
      </p:sp>
      <p:sp>
        <p:nvSpPr>
          <p:cNvPr id="2" name="矩形: 对角圆角 35"/>
          <p:cNvSpPr/>
          <p:nvPr/>
        </p:nvSpPr>
        <p:spPr>
          <a:xfrm>
            <a:off x="105770" y="961334"/>
            <a:ext cx="9082192" cy="3058166"/>
          </a:xfrm>
          <a:prstGeom prst="round2DiagRect">
            <a:avLst>
              <a:gd name="adj1" fmla="val 7841"/>
              <a:gd name="adj2" fmla="val 0"/>
            </a:avLst>
          </a:prstGeom>
          <a:solidFill>
            <a:srgbClr val="FDB602">
              <a:alpha val="10196"/>
            </a:srgbClr>
          </a:solidFill>
          <a:ln w="19050" cap="rnd" cmpd="sng">
            <a:solidFill>
              <a:srgbClr val="F7B60D"/>
            </a:solidFill>
            <a:prstDash val="sysDot"/>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Microsoft JhengHei" panose="020B0604030504040204" pitchFamily="34" charset="-120"/>
              <a:ea typeface="Microsoft JhengHei" panose="020B0604030504040204" pitchFamily="34" charset="-120"/>
              <a:cs typeface="+mn-cs"/>
            </a:endParaRPr>
          </a:p>
        </p:txBody>
      </p:sp>
      <p:sp>
        <p:nvSpPr>
          <p:cNvPr id="3" name="文本框 45"/>
          <p:cNvSpPr txBox="1"/>
          <p:nvPr/>
        </p:nvSpPr>
        <p:spPr>
          <a:xfrm>
            <a:off x="307731" y="946686"/>
            <a:ext cx="8880231" cy="3046988"/>
          </a:xfrm>
          <a:prstGeom prst="rect">
            <a:avLst/>
          </a:prstGeom>
          <a:noFill/>
          <a:ln>
            <a:noFill/>
          </a:ln>
        </p:spPr>
        <p:txBody>
          <a:bodyPr wrap="square">
            <a:spAutoFit/>
          </a:bodyPr>
          <a:lstStyle/>
          <a:p>
            <a:pPr marL="342900" lvl="0" indent="-342900">
              <a:buFont typeface="Arial" panose="020B0604020202020204" pitchFamily="34" charset="0"/>
              <a:buChar char="•"/>
              <a:defRPr/>
            </a:pPr>
            <a:r>
              <a:rPr kumimoji="0" lang="zh-TW" altLang="en-US" sz="240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我國作為最大的發展中國家</a:t>
            </a:r>
            <a:r>
              <a:rPr lang="zh-TW" altLang="en-US" sz="2400" dirty="0" smtClean="0">
                <a:latin typeface="Times New Roman" panose="02020603050405020304" pitchFamily="18" charset="0"/>
                <a:ea typeface="DFKai-SB" panose="03000509000000000000" pitchFamily="65" charset="-120"/>
                <a:cs typeface="Times New Roman" panose="02020603050405020304" pitchFamily="18" charset="0"/>
                <a:sym typeface="+mn-ea"/>
              </a:rPr>
              <a:t>、</a:t>
            </a:r>
            <a:r>
              <a:rPr lang="en-US" altLang="zh-TW" sz="2400" dirty="0" smtClean="0">
                <a:latin typeface="Times New Roman" panose="02020603050405020304" pitchFamily="18" charset="0"/>
                <a:ea typeface="DFKai-SB" panose="03000509000000000000" pitchFamily="65" charset="-120"/>
                <a:cs typeface="Times New Roman" panose="02020603050405020304" pitchFamily="18" charset="0"/>
                <a:sym typeface="+mn-ea"/>
              </a:rPr>
              <a:t>《</a:t>
            </a:r>
            <a:r>
              <a:rPr lang="zh-TW" altLang="en-US" sz="2400" dirty="0" smtClean="0">
                <a:latin typeface="Times New Roman" panose="02020603050405020304" pitchFamily="18" charset="0"/>
                <a:ea typeface="DFKai-SB" panose="03000509000000000000" pitchFamily="65" charset="-120"/>
                <a:cs typeface="Times New Roman" panose="02020603050405020304" pitchFamily="18" charset="0"/>
                <a:sym typeface="+mn-ea"/>
              </a:rPr>
              <a:t>巴黎協定</a:t>
            </a:r>
            <a:r>
              <a:rPr lang="en-US" altLang="zh-TW" sz="2400" dirty="0" smtClean="0">
                <a:latin typeface="Times New Roman" panose="02020603050405020304" pitchFamily="18" charset="0"/>
                <a:ea typeface="DFKai-SB" panose="03000509000000000000" pitchFamily="65" charset="-120"/>
                <a:cs typeface="Times New Roman" panose="02020603050405020304" pitchFamily="18" charset="0"/>
                <a:sym typeface="+mn-ea"/>
              </a:rPr>
              <a:t>》</a:t>
            </a:r>
            <a:r>
              <a:rPr lang="zh-TW" altLang="en-US" sz="2400" dirty="0" smtClean="0">
                <a:latin typeface="Times New Roman" panose="02020603050405020304" pitchFamily="18" charset="0"/>
                <a:ea typeface="DFKai-SB" panose="03000509000000000000" pitchFamily="65" charset="-120"/>
                <a:cs typeface="Times New Roman" panose="02020603050405020304" pitchFamily="18" charset="0"/>
                <a:sym typeface="+mn-ea"/>
              </a:rPr>
              <a:t>*締約國，除達到減排目標外，並向國際作出負責任大國的擔當，包括承諾「</a:t>
            </a:r>
            <a:r>
              <a:rPr lang="en-US" altLang="zh-TW" sz="2400" dirty="0" smtClean="0">
                <a:latin typeface="Times New Roman" panose="02020603050405020304" pitchFamily="18" charset="0"/>
                <a:ea typeface="DFKai-SB" panose="03000509000000000000" pitchFamily="65" charset="-120"/>
                <a:cs typeface="Times New Roman" panose="02020603050405020304" pitchFamily="18" charset="0"/>
                <a:sym typeface="+mn-ea"/>
              </a:rPr>
              <a:t>3060</a:t>
            </a:r>
            <a:r>
              <a:rPr lang="zh-TW" altLang="en-US" sz="2400" dirty="0" smtClean="0">
                <a:latin typeface="Times New Roman" panose="02020603050405020304" pitchFamily="18" charset="0"/>
                <a:ea typeface="DFKai-SB" panose="03000509000000000000" pitchFamily="65" charset="-120"/>
                <a:cs typeface="Times New Roman" panose="02020603050405020304" pitchFamily="18" charset="0"/>
                <a:sym typeface="+mn-ea"/>
              </a:rPr>
              <a:t>雙碳目標」即在</a:t>
            </a:r>
            <a:r>
              <a:rPr kumimoji="0" lang="en-US" altLang="zh-TW" sz="240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2030</a:t>
            </a:r>
            <a:r>
              <a:rPr kumimoji="0" lang="zh-TW" altLang="en-US" sz="240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年前達</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sym typeface="+mn-ea"/>
              </a:rPr>
              <a:t>「</a:t>
            </a:r>
            <a:r>
              <a:rPr kumimoji="0" lang="zh-TW" altLang="en-US" sz="240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碳達峰」</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sym typeface="+mn-ea"/>
              </a:rPr>
              <a:t>與</a:t>
            </a:r>
            <a:r>
              <a:rPr lang="en-US" altLang="zh-TW" sz="2400" dirty="0" smtClean="0">
                <a:latin typeface="Times New Roman" panose="02020603050405020304" pitchFamily="18" charset="0"/>
                <a:ea typeface="DFKai-SB" panose="03000509000000000000" pitchFamily="65" charset="-120"/>
                <a:cs typeface="Times New Roman" panose="02020603050405020304" pitchFamily="18" charset="0"/>
                <a:sym typeface="+mn-ea"/>
              </a:rPr>
              <a:t>2060</a:t>
            </a:r>
            <a:r>
              <a:rPr lang="zh-TW" altLang="en-US" sz="2400" dirty="0" smtClean="0">
                <a:latin typeface="Times New Roman" panose="02020603050405020304" pitchFamily="18" charset="0"/>
                <a:ea typeface="DFKai-SB" panose="03000509000000000000" pitchFamily="65" charset="-120"/>
                <a:cs typeface="Times New Roman" panose="02020603050405020304" pitchFamily="18" charset="0"/>
                <a:sym typeface="+mn-ea"/>
              </a:rPr>
              <a:t>年前達「碳中和」的目標</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sym typeface="+mn-ea"/>
              </a:rPr>
              <a:t>等</a:t>
            </a:r>
            <a:r>
              <a:rPr lang="zh-TW" altLang="en-US" sz="2400" dirty="0" smtClean="0">
                <a:latin typeface="Times New Roman" panose="02020603050405020304" pitchFamily="18" charset="0"/>
                <a:ea typeface="DFKai-SB" panose="03000509000000000000" pitchFamily="65" charset="-120"/>
                <a:cs typeface="Times New Roman" panose="02020603050405020304" pitchFamily="18" charset="0"/>
                <a:sym typeface="+mn-ea"/>
              </a:rPr>
              <a:t>。</a:t>
            </a:r>
            <a:endParaRPr lang="en-US" altLang="zh-TW" sz="2400" dirty="0" smtClean="0">
              <a:latin typeface="Times New Roman" panose="02020603050405020304" pitchFamily="18" charset="0"/>
              <a:ea typeface="DFKai-SB" panose="03000509000000000000" pitchFamily="65" charset="-120"/>
              <a:cs typeface="Times New Roman" panose="02020603050405020304" pitchFamily="18" charset="0"/>
              <a:sym typeface="+mn-ea"/>
            </a:endParaRPr>
          </a:p>
          <a:p>
            <a:pPr marL="342900" lvl="0" indent="-342900" algn="just">
              <a:buFont typeface="Arial" panose="020B0604020202020204" pitchFamily="34" charset="0"/>
              <a:buChar char="•"/>
              <a:defRPr/>
            </a:pPr>
            <a:r>
              <a:rPr lang="en-US" altLang="zh-TW" sz="2400" dirty="0">
                <a:latin typeface="Times New Roman" panose="02020603050405020304" pitchFamily="18" charset="0"/>
                <a:ea typeface="DFKai-SB" panose="03000509000000000000" pitchFamily="65" charset="-120"/>
                <a:cs typeface="Times New Roman" panose="02020603050405020304" pitchFamily="18" charset="0"/>
                <a:sym typeface="+mn-ea"/>
              </a:rPr>
              <a:t>2017</a:t>
            </a:r>
            <a:r>
              <a:rPr lang="zh-TW" altLang="en-US" sz="2400" dirty="0" smtClean="0">
                <a:latin typeface="Times New Roman" panose="02020603050405020304" pitchFamily="18" charset="0"/>
                <a:ea typeface="DFKai-SB" panose="03000509000000000000" pitchFamily="65" charset="-120"/>
                <a:cs typeface="Times New Roman" panose="02020603050405020304" pitchFamily="18" charset="0"/>
                <a:sym typeface="+mn-ea"/>
              </a:rPr>
              <a:t>年達到</a:t>
            </a:r>
            <a:r>
              <a:rPr lang="en-US" altLang="zh-TW" sz="2400" dirty="0">
                <a:latin typeface="Times New Roman" panose="02020603050405020304" pitchFamily="18" charset="0"/>
                <a:ea typeface="DFKai-SB" panose="03000509000000000000" pitchFamily="65" charset="-120"/>
                <a:cs typeface="Times New Roman" panose="02020603050405020304" pitchFamily="18" charset="0"/>
                <a:sym typeface="+mn-ea"/>
              </a:rPr>
              <a:t>《</a:t>
            </a:r>
            <a:r>
              <a:rPr lang="zh-TW" altLang="en-US" sz="2400" dirty="0" smtClean="0">
                <a:latin typeface="Times New Roman" panose="02020603050405020304" pitchFamily="18" charset="0"/>
                <a:ea typeface="DFKai-SB" panose="03000509000000000000" pitchFamily="65" charset="-120"/>
                <a:cs typeface="Times New Roman" panose="02020603050405020304" pitchFamily="18" charset="0"/>
                <a:sym typeface="+mn-ea"/>
              </a:rPr>
              <a:t>巴黎協定</a:t>
            </a:r>
            <a:r>
              <a:rPr lang="en-US" altLang="zh-TW" sz="2400" dirty="0">
                <a:latin typeface="Times New Roman" panose="02020603050405020304" pitchFamily="18" charset="0"/>
                <a:ea typeface="DFKai-SB" panose="03000509000000000000" pitchFamily="65" charset="-120"/>
                <a:cs typeface="Times New Roman" panose="02020603050405020304" pitchFamily="18" charset="0"/>
                <a:sym typeface="+mn-ea"/>
              </a:rPr>
              <a:t>》</a:t>
            </a:r>
            <a:r>
              <a:rPr lang="zh-TW" altLang="en-US" sz="2400" dirty="0" smtClean="0">
                <a:latin typeface="Times New Roman" panose="02020603050405020304" pitchFamily="18" charset="0"/>
                <a:ea typeface="DFKai-SB" panose="03000509000000000000" pitchFamily="65" charset="-120"/>
                <a:cs typeface="Times New Roman" panose="02020603050405020304" pitchFamily="18" charset="0"/>
                <a:sym typeface="+mn-ea"/>
              </a:rPr>
              <a:t>關於</a:t>
            </a:r>
            <a:r>
              <a:rPr lang="en-US" altLang="zh-TW" sz="2400" dirty="0">
                <a:latin typeface="Times New Roman" panose="02020603050405020304" pitchFamily="18" charset="0"/>
                <a:ea typeface="DFKai-SB" panose="03000509000000000000" pitchFamily="65" charset="-120"/>
                <a:cs typeface="Times New Roman" panose="02020603050405020304" pitchFamily="18" charset="0"/>
                <a:sym typeface="+mn-ea"/>
              </a:rPr>
              <a:t>2020</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sym typeface="+mn-ea"/>
              </a:rPr>
              <a:t>年碳強度下降和森林蓄積量增加</a:t>
            </a:r>
            <a:r>
              <a:rPr lang="zh-TW" altLang="en-US" sz="2400" dirty="0" smtClean="0">
                <a:latin typeface="Times New Roman" panose="02020603050405020304" pitchFamily="18" charset="0"/>
                <a:ea typeface="DFKai-SB" panose="03000509000000000000" pitchFamily="65" charset="-120"/>
                <a:cs typeface="Times New Roman" panose="02020603050405020304" pitchFamily="18" charset="0"/>
                <a:sym typeface="+mn-ea"/>
              </a:rPr>
              <a:t>的承諾，同年又與</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sym typeface="+mn-ea"/>
              </a:rPr>
              <a:t>聯合國環境署簽署經濟技術合作協定</a:t>
            </a:r>
            <a:r>
              <a:rPr lang="zh-TW" altLang="en-US" sz="2400" dirty="0" smtClean="0">
                <a:latin typeface="Times New Roman" panose="02020603050405020304" pitchFamily="18" charset="0"/>
                <a:ea typeface="DFKai-SB" panose="03000509000000000000" pitchFamily="65" charset="-120"/>
                <a:cs typeface="Times New Roman" panose="02020603050405020304" pitchFamily="18" charset="0"/>
                <a:sym typeface="+mn-ea"/>
              </a:rPr>
              <a:t>，提供</a:t>
            </a:r>
            <a:r>
              <a:rPr lang="en-US" altLang="zh-TW" sz="2400" dirty="0">
                <a:latin typeface="Times New Roman" panose="02020603050405020304" pitchFamily="18" charset="0"/>
                <a:ea typeface="DFKai-SB" panose="03000509000000000000" pitchFamily="65" charset="-120"/>
                <a:cs typeface="Times New Roman" panose="02020603050405020304" pitchFamily="18" charset="0"/>
                <a:sym typeface="+mn-ea"/>
              </a:rPr>
              <a:t>200</a:t>
            </a:r>
            <a:r>
              <a:rPr lang="zh-TW" altLang="en-US" sz="2400" dirty="0" smtClean="0">
                <a:latin typeface="Times New Roman" panose="02020603050405020304" pitchFamily="18" charset="0"/>
                <a:ea typeface="DFKai-SB" panose="03000509000000000000" pitchFamily="65" charset="-120"/>
                <a:cs typeface="Times New Roman" panose="02020603050405020304" pitchFamily="18" charset="0"/>
                <a:sym typeface="+mn-ea"/>
              </a:rPr>
              <a:t>萬美元用於「</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sym typeface="+mn-ea"/>
              </a:rPr>
              <a:t>一帶一路」沿線</a:t>
            </a:r>
            <a:r>
              <a:rPr lang="zh-TW" altLang="en-US" sz="2400" dirty="0" smtClean="0">
                <a:latin typeface="Times New Roman" panose="02020603050405020304" pitchFamily="18" charset="0"/>
                <a:ea typeface="DFKai-SB" panose="03000509000000000000" pitchFamily="65" charset="-120"/>
                <a:cs typeface="Times New Roman" panose="02020603050405020304" pitchFamily="18" charset="0"/>
                <a:sym typeface="+mn-ea"/>
              </a:rPr>
              <a:t>國家推進</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sym typeface="+mn-ea"/>
              </a:rPr>
              <a:t>綠色「一帶一路</a:t>
            </a:r>
            <a:r>
              <a:rPr lang="zh-TW" altLang="en-US" sz="2400" dirty="0" smtClean="0">
                <a:latin typeface="Times New Roman" panose="02020603050405020304" pitchFamily="18" charset="0"/>
                <a:ea typeface="DFKai-SB" panose="03000509000000000000" pitchFamily="65" charset="-120"/>
                <a:cs typeface="Times New Roman" panose="02020603050405020304" pitchFamily="18" charset="0"/>
                <a:sym typeface="+mn-ea"/>
              </a:rPr>
              <a:t>」。</a:t>
            </a:r>
            <a:endParaRPr lang="zh-TW" altLang="en-US" sz="2400" dirty="0">
              <a:latin typeface="Times New Roman" panose="02020603050405020304" pitchFamily="18" charset="0"/>
              <a:ea typeface="DFKai-SB" panose="03000509000000000000" pitchFamily="65" charset="-120"/>
              <a:cs typeface="Times New Roman" panose="02020603050405020304" pitchFamily="18" charset="0"/>
              <a:sym typeface="+mn-ea"/>
            </a:endParaRPr>
          </a:p>
        </p:txBody>
      </p:sp>
      <p:sp>
        <p:nvSpPr>
          <p:cNvPr id="9" name="文字方塊 8"/>
          <p:cNvSpPr txBox="1"/>
          <p:nvPr/>
        </p:nvSpPr>
        <p:spPr>
          <a:xfrm>
            <a:off x="8057761" y="4139324"/>
            <a:ext cx="3915054" cy="2523768"/>
          </a:xfrm>
          <a:prstGeom prst="rect">
            <a:avLst/>
          </a:prstGeom>
          <a:noFill/>
        </p:spPr>
        <p:txBody>
          <a:bodyPr wrap="square" rtlCol="0">
            <a:spAutoFit/>
          </a:bodyPr>
          <a:lstStyle/>
          <a:p>
            <a:pPr algn="ctr"/>
            <a:r>
              <a:rPr lang="zh-TW" altLang="en-US" sz="1400" dirty="0" smtClean="0">
                <a:latin typeface="標楷體" panose="03000509000000000000" pitchFamily="65" charset="-120"/>
                <a:ea typeface="標楷體" panose="03000509000000000000" pitchFamily="65" charset="-120"/>
              </a:rPr>
              <a:t>參考資料</a:t>
            </a:r>
            <a:r>
              <a:rPr lang="en-US" altLang="zh-TW" sz="1400" dirty="0" smtClean="0">
                <a:latin typeface="標楷體" panose="03000509000000000000" pitchFamily="65" charset="-120"/>
                <a:ea typeface="標楷體" panose="03000509000000000000" pitchFamily="65" charset="-120"/>
              </a:rPr>
              <a:t>:</a:t>
            </a:r>
            <a:endParaRPr lang="en-US" altLang="zh-TW" sz="1400" dirty="0">
              <a:latin typeface="標楷體" panose="03000509000000000000" pitchFamily="65" charset="-120"/>
              <a:ea typeface="標楷體" panose="03000509000000000000" pitchFamily="65" charset="-120"/>
            </a:endParaRPr>
          </a:p>
          <a:p>
            <a:pPr marL="171450" indent="-171450">
              <a:buFont typeface="Arial" panose="020B0604020202020204" pitchFamily="34" charset="0"/>
              <a:buChar char="•"/>
            </a:pPr>
            <a:r>
              <a:rPr lang="zh-TW" altLang="en-US" sz="1200" dirty="0" smtClean="0">
                <a:latin typeface="Times New Roman" panose="02020603050405020304" pitchFamily="18" charset="0"/>
                <a:ea typeface="標楷體" panose="03000509000000000000" pitchFamily="65" charset="-120"/>
                <a:cs typeface="Times New Roman" panose="02020603050405020304" pitchFamily="18" charset="0"/>
              </a:rPr>
              <a:t>國務院 </a:t>
            </a:r>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rPr>
              <a:t>http</a:t>
            </a:r>
            <a:r>
              <a:rPr lang="en-US" altLang="zh-TW" sz="1200"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rPr>
              <a:t>www.gov.cn/zhengce/2021-10/27/content_5646697.htm</a:t>
            </a:r>
          </a:p>
          <a:p>
            <a:pPr marL="171450" indent="-171450">
              <a:buFont typeface="Arial" panose="020B0604020202020204" pitchFamily="34" charset="0"/>
              <a:buChar char="•"/>
            </a:pPr>
            <a:r>
              <a:rPr lang="zh-TW" altLang="en-US" sz="1200" dirty="0" smtClean="0">
                <a:latin typeface="Times New Roman" panose="02020603050405020304" pitchFamily="18" charset="0"/>
                <a:ea typeface="標楷體" panose="03000509000000000000" pitchFamily="65" charset="-120"/>
                <a:cs typeface="Times New Roman" panose="02020603050405020304" pitchFamily="18" charset="0"/>
              </a:rPr>
              <a:t>中華人民共和國</a:t>
            </a:r>
            <a:r>
              <a:rPr lang="zh-TW" altLang="en-US" sz="1200" dirty="0">
                <a:latin typeface="Times New Roman" panose="02020603050405020304" pitchFamily="18" charset="0"/>
                <a:ea typeface="標楷體" panose="03000509000000000000" pitchFamily="65" charset="-120"/>
                <a:cs typeface="Times New Roman" panose="02020603050405020304" pitchFamily="18" charset="0"/>
              </a:rPr>
              <a:t>國家發展和改革委員會 </a:t>
            </a:r>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rPr>
              <a:t>https</a:t>
            </a:r>
            <a:r>
              <a:rPr lang="en-US" altLang="zh-TW" sz="1200" dirty="0">
                <a:latin typeface="Times New Roman" panose="02020603050405020304" pitchFamily="18" charset="0"/>
                <a:ea typeface="標楷體" panose="03000509000000000000" pitchFamily="65" charset="-120"/>
                <a:cs typeface="Times New Roman" panose="02020603050405020304" pitchFamily="18" charset="0"/>
              </a:rPr>
              <a:t>://www.ndrc.gov.cn/wsdwhfz/202111/t20211111_1303691.html?code=&amp;</a:t>
            </a:r>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rPr>
              <a:t>state=123</a:t>
            </a:r>
            <a:endParaRPr lang="en-US" altLang="zh-TW" sz="1200" dirty="0">
              <a:latin typeface="Times New Roman" panose="02020603050405020304" pitchFamily="18" charset="0"/>
              <a:ea typeface="標楷體" panose="03000509000000000000" pitchFamily="65" charset="-120"/>
              <a:cs typeface="Times New Roman" panose="02020603050405020304" pitchFamily="18" charset="0"/>
            </a:endParaRPr>
          </a:p>
          <a:p>
            <a:pPr marL="171450" indent="-171450">
              <a:buFont typeface="Arial" panose="020B0604020202020204" pitchFamily="34" charset="0"/>
              <a:buChar char="•"/>
            </a:pPr>
            <a:r>
              <a:rPr lang="zh-TW" altLang="en-US" sz="1200" dirty="0" smtClean="0">
                <a:latin typeface="Times New Roman" panose="02020603050405020304" pitchFamily="18" charset="0"/>
                <a:ea typeface="標楷體" panose="03000509000000000000" pitchFamily="65" charset="-120"/>
                <a:cs typeface="Times New Roman" panose="02020603050405020304" pitchFamily="18" charset="0"/>
              </a:rPr>
              <a:t>聯合國氣候變化 </a:t>
            </a:r>
            <a:r>
              <a:rPr lang="en-US" altLang="zh-TW" sz="1200" dirty="0">
                <a:latin typeface="Times New Roman" panose="02020603050405020304" pitchFamily="18" charset="0"/>
                <a:ea typeface="標楷體" panose="03000509000000000000" pitchFamily="65" charset="-120"/>
                <a:cs typeface="Times New Roman" panose="02020603050405020304" pitchFamily="18" charset="0"/>
              </a:rPr>
              <a:t>https://unfccc.int</a:t>
            </a:r>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rPr>
              <a:t>/</a:t>
            </a:r>
            <a:r>
              <a:rPr lang="en-US" altLang="zh-TW" sz="1200" dirty="0">
                <a:latin typeface="Times New Roman" panose="02020603050405020304" pitchFamily="18" charset="0"/>
                <a:ea typeface="標楷體" panose="03000509000000000000" pitchFamily="65" charset="-120"/>
                <a:cs typeface="Times New Roman" panose="02020603050405020304" pitchFamily="18" charset="0"/>
              </a:rPr>
              <a:t> </a:t>
            </a:r>
          </a:p>
          <a:p>
            <a:pPr marL="171450" indent="-171450">
              <a:buFont typeface="Arial" panose="020B0604020202020204" pitchFamily="34" charset="0"/>
              <a:buChar char="•"/>
            </a:pPr>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1200" dirty="0">
                <a:latin typeface="Times New Roman" panose="02020603050405020304" pitchFamily="18" charset="0"/>
                <a:ea typeface="標楷體" panose="03000509000000000000" pitchFamily="65" charset="-120"/>
                <a:cs typeface="Times New Roman" panose="02020603050405020304" pitchFamily="18" charset="0"/>
              </a:rPr>
              <a:t>巴黎協定</a:t>
            </a:r>
            <a:r>
              <a:rPr lang="en-US" altLang="zh-TW" sz="12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1200" dirty="0">
                <a:latin typeface="Times New Roman" panose="02020603050405020304" pitchFamily="18" charset="0"/>
                <a:ea typeface="標楷體" panose="03000509000000000000" pitchFamily="65" charset="-120"/>
                <a:cs typeface="Times New Roman" panose="02020603050405020304" pitchFamily="18" charset="0"/>
              </a:rPr>
              <a:t>與</a:t>
            </a:r>
            <a:r>
              <a:rPr lang="zh-TW" altLang="en-US" sz="1200" dirty="0" smtClean="0">
                <a:latin typeface="Times New Roman" panose="02020603050405020304" pitchFamily="18" charset="0"/>
                <a:ea typeface="標楷體" panose="03000509000000000000" pitchFamily="65" charset="-120"/>
                <a:cs typeface="Times New Roman" panose="02020603050405020304" pitchFamily="18" charset="0"/>
              </a:rPr>
              <a:t>香港 </a:t>
            </a:r>
            <a:r>
              <a:rPr lang="en-US" altLang="zh-TW" sz="1200" dirty="0">
                <a:latin typeface="Times New Roman" panose="02020603050405020304" pitchFamily="18" charset="0"/>
                <a:ea typeface="標楷體" panose="03000509000000000000" pitchFamily="65" charset="-120"/>
                <a:cs typeface="Times New Roman" panose="02020603050405020304" pitchFamily="18" charset="0"/>
              </a:rPr>
              <a:t>https://</a:t>
            </a:r>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rPr>
              <a:t>www.climateready.gov.hk/files/report/tc/1.pdf</a:t>
            </a:r>
            <a:endParaRPr lang="en-US" altLang="zh-TW" sz="1200" dirty="0">
              <a:latin typeface="Times New Roman" panose="02020603050405020304" pitchFamily="18" charset="0"/>
              <a:ea typeface="標楷體" panose="03000509000000000000" pitchFamily="65" charset="-120"/>
              <a:cs typeface="Times New Roman" panose="02020603050405020304" pitchFamily="18" charset="0"/>
            </a:endParaRPr>
          </a:p>
          <a:p>
            <a:pPr marL="171450" indent="-171450">
              <a:buFont typeface="Arial" panose="020B0604020202020204" pitchFamily="34" charset="0"/>
              <a:buChar char="•"/>
            </a:pPr>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rPr>
              <a:t>The China Current – 2060</a:t>
            </a:r>
            <a:r>
              <a:rPr lang="zh-TW" altLang="en-US" sz="1200" dirty="0" smtClean="0">
                <a:latin typeface="Times New Roman" panose="02020603050405020304" pitchFamily="18" charset="0"/>
                <a:ea typeface="標楷體" panose="03000509000000000000" pitchFamily="65" charset="-120"/>
                <a:cs typeface="Times New Roman" panose="02020603050405020304" pitchFamily="18" charset="0"/>
              </a:rPr>
              <a:t>「碳中和」</a:t>
            </a:r>
            <a:r>
              <a:rPr lang="en-US" altLang="zh-TW" sz="1200" dirty="0">
                <a:latin typeface="Times New Roman" panose="02020603050405020304" pitchFamily="18" charset="0"/>
                <a:ea typeface="標楷體" panose="03000509000000000000" pitchFamily="65" charset="-120"/>
                <a:cs typeface="Times New Roman" panose="02020603050405020304" pitchFamily="18" charset="0"/>
              </a:rPr>
              <a:t> https://</a:t>
            </a:r>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rPr>
              <a:t>chinacurrent.com/story/20548/2060-carbon-neutral</a:t>
            </a:r>
            <a:r>
              <a:rPr lang="en-US" altLang="zh-TW" sz="1200" dirty="0">
                <a:latin typeface="Times New Roman" panose="02020603050405020304" pitchFamily="18" charset="0"/>
                <a:ea typeface="標楷體" panose="03000509000000000000" pitchFamily="65" charset="-120"/>
                <a:cs typeface="Times New Roman" panose="02020603050405020304" pitchFamily="18" charset="0"/>
              </a:rPr>
              <a:t>; https://chinacurrent.com/story/20680/what-is-carbon-neutrality)</a:t>
            </a:r>
            <a:endParaRPr lang="zh-HK" altLang="en-US" sz="12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4" name="文字方塊 13"/>
          <p:cNvSpPr txBox="1"/>
          <p:nvPr/>
        </p:nvSpPr>
        <p:spPr>
          <a:xfrm>
            <a:off x="725110" y="4176194"/>
            <a:ext cx="7596420" cy="400110"/>
          </a:xfrm>
          <a:prstGeom prst="rect">
            <a:avLst/>
          </a:prstGeom>
          <a:noFill/>
        </p:spPr>
        <p:txBody>
          <a:bodyPr wrap="square" rtlCol="0">
            <a:spAutoFit/>
          </a:bodyPr>
          <a:lstStyle/>
          <a:p>
            <a:r>
              <a:rPr lang="zh-TW" altLang="en-US" sz="2000" dirty="0" smtClean="0">
                <a:latin typeface="標楷體" panose="03000509000000000000" pitchFamily="65" charset="-120"/>
                <a:ea typeface="標楷體" panose="03000509000000000000" pitchFamily="65" charset="-120"/>
              </a:rPr>
              <a:t>點擊下圖觀看短片了解</a:t>
            </a:r>
            <a:r>
              <a:rPr lang="zh-TW" altLang="en-US" sz="2000" dirty="0">
                <a:latin typeface="標楷體" panose="03000509000000000000" pitchFamily="65" charset="-120"/>
                <a:ea typeface="標楷體" panose="03000509000000000000" pitchFamily="65" charset="-120"/>
              </a:rPr>
              <a:t>「碳達峰</a:t>
            </a:r>
            <a:r>
              <a:rPr lang="zh-TW" altLang="en-US" sz="2000" dirty="0" smtClean="0">
                <a:latin typeface="標楷體" panose="03000509000000000000" pitchFamily="65" charset="-120"/>
                <a:ea typeface="標楷體" panose="03000509000000000000" pitchFamily="65" charset="-120"/>
              </a:rPr>
              <a:t>」和「碳中和」及國家提出的目標</a:t>
            </a:r>
            <a:endParaRPr lang="zh-HK" altLang="en-US" sz="2000" dirty="0">
              <a:latin typeface="標楷體" panose="03000509000000000000" pitchFamily="65" charset="-120"/>
              <a:ea typeface="標楷體" panose="03000509000000000000" pitchFamily="65" charset="-120"/>
            </a:endParaRPr>
          </a:p>
        </p:txBody>
      </p:sp>
      <p:sp>
        <p:nvSpPr>
          <p:cNvPr id="18" name="任意多边形: 形状 11"/>
          <p:cNvSpPr/>
          <p:nvPr/>
        </p:nvSpPr>
        <p:spPr>
          <a:xfrm>
            <a:off x="2531661" y="200181"/>
            <a:ext cx="6991459" cy="6180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lvl="0" algn="ctr">
              <a:lnSpc>
                <a:spcPct val="90000"/>
              </a:lnSpc>
              <a:spcAft>
                <a:spcPct val="35000"/>
              </a:spcAft>
              <a:defRPr/>
            </a:pPr>
            <a:r>
              <a:rPr lang="zh-TW" altLang="en-US" sz="4000" b="1" dirty="0">
                <a:solidFill>
                  <a:srgbClr val="FFFFFF"/>
                </a:solidFill>
                <a:latin typeface="DFKai-SB" panose="03000509000000000000" pitchFamily="65" charset="-120"/>
                <a:ea typeface="DFKai-SB" panose="03000509000000000000" pitchFamily="65" charset="-120"/>
              </a:rPr>
              <a:t>國家的環境保育實踐經驗</a:t>
            </a:r>
          </a:p>
        </p:txBody>
      </p:sp>
      <p:pic>
        <p:nvPicPr>
          <p:cNvPr id="4" name="Picture 3">
            <a:hlinkClick r:id="rId3"/>
          </p:cNvPr>
          <p:cNvPicPr>
            <a:picLocks noChangeAspect="1"/>
          </p:cNvPicPr>
          <p:nvPr/>
        </p:nvPicPr>
        <p:blipFill>
          <a:blip r:embed="rId4"/>
          <a:stretch>
            <a:fillRect/>
          </a:stretch>
        </p:blipFill>
        <p:spPr>
          <a:xfrm>
            <a:off x="878508" y="4732999"/>
            <a:ext cx="3245402" cy="1811545"/>
          </a:xfrm>
          <a:prstGeom prst="rect">
            <a:avLst/>
          </a:prstGeom>
        </p:spPr>
      </p:pic>
      <p:pic>
        <p:nvPicPr>
          <p:cNvPr id="16" name="Picture 2" descr="Video Clipart Transparent PNG - 640x640 - Free Download on NicePNG">
            <a:hlinkClick r:id="rId3"/>
          </p:cNvPr>
          <p:cNvPicPr>
            <a:picLocks noChangeAspect="1" noChangeArrowheads="1"/>
          </p:cNvPicPr>
          <p:nvPr/>
        </p:nvPicPr>
        <p:blipFill>
          <a:blip r:embed="rId5"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14662" y="4034148"/>
            <a:ext cx="816221" cy="79631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hlinkClick r:id="rId6"/>
          </p:cNvPr>
          <p:cNvPicPr>
            <a:picLocks noChangeAspect="1"/>
          </p:cNvPicPr>
          <p:nvPr/>
        </p:nvPicPr>
        <p:blipFill>
          <a:blip r:embed="rId7"/>
          <a:stretch>
            <a:fillRect/>
          </a:stretch>
        </p:blipFill>
        <p:spPr>
          <a:xfrm>
            <a:off x="9620205" y="2229201"/>
            <a:ext cx="1734471" cy="1875342"/>
          </a:xfrm>
          <a:prstGeom prst="rect">
            <a:avLst/>
          </a:prstGeom>
        </p:spPr>
      </p:pic>
      <p:sp>
        <p:nvSpPr>
          <p:cNvPr id="20" name="矩形 14">
            <a:hlinkClick r:id="rId3"/>
          </p:cNvPr>
          <p:cNvSpPr/>
          <p:nvPr/>
        </p:nvSpPr>
        <p:spPr>
          <a:xfrm>
            <a:off x="9263529" y="956469"/>
            <a:ext cx="2447825" cy="13234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dirty="0">
              <a:latin typeface="標楷體" panose="03000509000000000000" pitchFamily="65" charset="-120"/>
              <a:ea typeface="標楷體" panose="03000509000000000000" pitchFamily="65" charset="-120"/>
            </a:endParaRPr>
          </a:p>
        </p:txBody>
      </p:sp>
      <p:sp>
        <p:nvSpPr>
          <p:cNvPr id="21" name="文字方塊 13"/>
          <p:cNvSpPr txBox="1"/>
          <p:nvPr/>
        </p:nvSpPr>
        <p:spPr>
          <a:xfrm>
            <a:off x="9389923" y="918280"/>
            <a:ext cx="2441095" cy="1323439"/>
          </a:xfrm>
          <a:prstGeom prst="rect">
            <a:avLst/>
          </a:prstGeom>
          <a:noFill/>
        </p:spPr>
        <p:txBody>
          <a:bodyPr wrap="square" rtlCol="0">
            <a:spAutoFit/>
          </a:bodyPr>
          <a:lstStyle/>
          <a:p>
            <a:r>
              <a:rPr lang="zh-TW" altLang="en-US" sz="2000" dirty="0" smtClean="0">
                <a:latin typeface="標楷體" panose="03000509000000000000" pitchFamily="65" charset="-120"/>
                <a:ea typeface="標楷體" panose="03000509000000000000" pitchFamily="65" charset="-120"/>
              </a:rPr>
              <a:t>點擊下圖了解</a:t>
            </a:r>
            <a:r>
              <a:rPr lang="en-US" altLang="zh-TW" sz="2000" dirty="0" smtClean="0">
                <a:latin typeface="標楷體" panose="03000509000000000000" pitchFamily="65" charset="-120"/>
                <a:ea typeface="標楷體" panose="03000509000000000000" pitchFamily="65" charset="-120"/>
              </a:rPr>
              <a:t>《</a:t>
            </a:r>
            <a:r>
              <a:rPr lang="zh-TW" altLang="en-US" sz="2000" dirty="0">
                <a:latin typeface="標楷體" panose="03000509000000000000" pitchFamily="65" charset="-120"/>
                <a:ea typeface="標楷體" panose="03000509000000000000" pitchFamily="65" charset="-120"/>
              </a:rPr>
              <a:t>巴黎協定</a:t>
            </a:r>
            <a:r>
              <a:rPr lang="en-US" altLang="zh-TW" sz="2000" dirty="0">
                <a:latin typeface="標楷體" panose="03000509000000000000" pitchFamily="65" charset="-120"/>
                <a:ea typeface="標楷體" panose="03000509000000000000" pitchFamily="65" charset="-120"/>
              </a:rPr>
              <a:t>》</a:t>
            </a:r>
            <a:r>
              <a:rPr lang="zh-TW" altLang="en-US" sz="2000" dirty="0" smtClean="0">
                <a:latin typeface="標楷體" panose="03000509000000000000" pitchFamily="65" charset="-120"/>
                <a:ea typeface="標楷體" panose="03000509000000000000" pitchFamily="65" charset="-120"/>
              </a:rPr>
              <a:t>與香港，以及國家</a:t>
            </a:r>
            <a:r>
              <a:rPr lang="zh-TW" altLang="en-US" sz="2000" dirty="0">
                <a:latin typeface="標楷體" panose="03000509000000000000" pitchFamily="65" charset="-120"/>
                <a:ea typeface="標楷體" panose="03000509000000000000" pitchFamily="65" charset="-120"/>
              </a:rPr>
              <a:t>自主行動目標</a:t>
            </a:r>
            <a:endParaRPr lang="zh-HK" altLang="en-US" sz="2000" dirty="0">
              <a:latin typeface="標楷體" panose="03000509000000000000" pitchFamily="65" charset="-120"/>
              <a:ea typeface="標楷體" panose="03000509000000000000" pitchFamily="65" charset="-120"/>
            </a:endParaRPr>
          </a:p>
        </p:txBody>
      </p:sp>
      <p:sp>
        <p:nvSpPr>
          <p:cNvPr id="6" name="Down Arrow 5"/>
          <p:cNvSpPr/>
          <p:nvPr/>
        </p:nvSpPr>
        <p:spPr>
          <a:xfrm>
            <a:off x="10228155" y="1998090"/>
            <a:ext cx="518572" cy="2818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hlinkClick r:id="rId8"/>
          </p:cNvPr>
          <p:cNvPicPr>
            <a:picLocks noChangeAspect="1"/>
          </p:cNvPicPr>
          <p:nvPr/>
        </p:nvPicPr>
        <p:blipFill>
          <a:blip r:embed="rId9"/>
          <a:stretch>
            <a:fillRect/>
          </a:stretch>
        </p:blipFill>
        <p:spPr>
          <a:xfrm>
            <a:off x="4259551" y="4739571"/>
            <a:ext cx="3614945" cy="1843797"/>
          </a:xfrm>
          <a:prstGeom prst="rect">
            <a:avLst/>
          </a:prstGeom>
        </p:spPr>
      </p:pic>
      <p:sp>
        <p:nvSpPr>
          <p:cNvPr id="8" name="Rectangle 7"/>
          <p:cNvSpPr/>
          <p:nvPr/>
        </p:nvSpPr>
        <p:spPr>
          <a:xfrm>
            <a:off x="1901987" y="3649088"/>
            <a:ext cx="1704056" cy="307777"/>
          </a:xfrm>
          <a:prstGeom prst="rect">
            <a:avLst/>
          </a:prstGeom>
        </p:spPr>
        <p:txBody>
          <a:bodyPr wrap="none">
            <a:spAutoFit/>
          </a:bodyPr>
          <a:lstStyle/>
          <a:p>
            <a:r>
              <a:rPr lang="zh-TW" altLang="en-US" sz="1400" dirty="0">
                <a:latin typeface="Times New Roman" panose="02020603050405020304" pitchFamily="18" charset="0"/>
                <a:ea typeface="DFKai-SB" panose="03000509000000000000" pitchFamily="65" charset="-120"/>
                <a:cs typeface="Times New Roman" panose="02020603050405020304" pitchFamily="18" charset="0"/>
                <a:sym typeface="+mn-ea"/>
              </a:rPr>
              <a:t>*</a:t>
            </a:r>
            <a:r>
              <a:rPr lang="zh-TW" altLang="en-US" sz="1400" dirty="0" smtClean="0">
                <a:latin typeface="Times New Roman" panose="02020603050405020304" pitchFamily="18" charset="0"/>
                <a:ea typeface="DFKai-SB" panose="03000509000000000000" pitchFamily="65" charset="-120"/>
                <a:cs typeface="Times New Roman" panose="02020603050405020304" pitchFamily="18" charset="0"/>
                <a:sym typeface="+mn-ea"/>
              </a:rPr>
              <a:t>於</a:t>
            </a:r>
            <a:r>
              <a:rPr lang="en-US" altLang="zh-TW" sz="1400" dirty="0" smtClean="0">
                <a:latin typeface="Times New Roman" panose="02020603050405020304" pitchFamily="18" charset="0"/>
                <a:ea typeface="DFKai-SB" panose="03000509000000000000" pitchFamily="65" charset="-120"/>
                <a:cs typeface="Times New Roman" panose="02020603050405020304" pitchFamily="18" charset="0"/>
                <a:sym typeface="+mn-ea"/>
              </a:rPr>
              <a:t>2016</a:t>
            </a:r>
            <a:r>
              <a:rPr lang="zh-TW" altLang="en-US" sz="1400" dirty="0" smtClean="0">
                <a:latin typeface="Times New Roman" panose="02020603050405020304" pitchFamily="18" charset="0"/>
                <a:ea typeface="DFKai-SB" panose="03000509000000000000" pitchFamily="65" charset="-120"/>
                <a:cs typeface="Times New Roman" panose="02020603050405020304" pitchFamily="18" charset="0"/>
                <a:sym typeface="+mn-ea"/>
              </a:rPr>
              <a:t>年</a:t>
            </a:r>
            <a:r>
              <a:rPr lang="en-US" altLang="zh-TW" sz="1400" dirty="0" smtClean="0">
                <a:latin typeface="Times New Roman" panose="02020603050405020304" pitchFamily="18" charset="0"/>
                <a:ea typeface="DFKai-SB" panose="03000509000000000000" pitchFamily="65" charset="-120"/>
                <a:cs typeface="Times New Roman" panose="02020603050405020304" pitchFamily="18" charset="0"/>
                <a:sym typeface="+mn-ea"/>
              </a:rPr>
              <a:t>11</a:t>
            </a:r>
            <a:r>
              <a:rPr lang="zh-TW" altLang="en-US" sz="1400" dirty="0" smtClean="0">
                <a:latin typeface="Times New Roman" panose="02020603050405020304" pitchFamily="18" charset="0"/>
                <a:ea typeface="DFKai-SB" panose="03000509000000000000" pitchFamily="65" charset="-120"/>
                <a:cs typeface="Times New Roman" panose="02020603050405020304" pitchFamily="18" charset="0"/>
                <a:sym typeface="+mn-ea"/>
              </a:rPr>
              <a:t>月</a:t>
            </a:r>
            <a:r>
              <a:rPr lang="zh-TW" altLang="en-US" sz="1400" dirty="0">
                <a:latin typeface="Times New Roman" panose="02020603050405020304" pitchFamily="18" charset="0"/>
                <a:ea typeface="DFKai-SB" panose="03000509000000000000" pitchFamily="65" charset="-120"/>
                <a:cs typeface="Times New Roman" panose="02020603050405020304" pitchFamily="18" charset="0"/>
                <a:sym typeface="+mn-ea"/>
              </a:rPr>
              <a:t>生效</a:t>
            </a:r>
            <a:endParaRPr lang="en-US" sz="1400" dirty="0"/>
          </a:p>
        </p:txBody>
      </p:sp>
    </p:spTree>
    <p:extLst>
      <p:ext uri="{BB962C8B-B14F-4D97-AF65-F5344CB8AC3E}">
        <p14:creationId xmlns:p14="http://schemas.microsoft.com/office/powerpoint/2010/main" val="274464729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4860582" y="893358"/>
            <a:ext cx="1980029" cy="523220"/>
          </a:xfrm>
          <a:prstGeom prst="rect">
            <a:avLst/>
          </a:prstGeom>
        </p:spPr>
        <p:txBody>
          <a:bodyPr wrap="none">
            <a:spAutoFit/>
          </a:bodyPr>
          <a:lstStyle/>
          <a:p>
            <a:pPr algn="ctr"/>
            <a:r>
              <a:rPr lang="zh-CN" altLang="zh-CN" sz="2800" b="1" dirty="0" smtClean="0">
                <a:latin typeface="DFKai-SB" panose="03000509000000000000" pitchFamily="65" charset="-120"/>
                <a:ea typeface="DFKai-SB" panose="03000509000000000000" pitchFamily="65" charset="-120"/>
              </a:rPr>
              <a:t>社會</a:t>
            </a:r>
            <a:r>
              <a:rPr lang="zh-CN" altLang="en-US" sz="2800" b="1" dirty="0">
                <a:latin typeface="DFKai-SB" panose="03000509000000000000" pitchFamily="65" charset="-120"/>
                <a:ea typeface="DFKai-SB" panose="03000509000000000000" pitchFamily="65" charset="-120"/>
              </a:rPr>
              <a:t>不平等</a:t>
            </a:r>
          </a:p>
        </p:txBody>
      </p:sp>
      <p:pic>
        <p:nvPicPr>
          <p:cNvPr id="5" name="圖片 4">
            <a:hlinkClick r:id="rId3"/>
          </p:cNvPr>
          <p:cNvPicPr>
            <a:picLocks noChangeAspect="1"/>
          </p:cNvPicPr>
          <p:nvPr/>
        </p:nvPicPr>
        <p:blipFill rotWithShape="1">
          <a:blip r:embed="rId4"/>
          <a:srcRect l="27054" t="26486" r="28259" b="19511"/>
          <a:stretch/>
        </p:blipFill>
        <p:spPr>
          <a:xfrm>
            <a:off x="365760" y="1719787"/>
            <a:ext cx="4678156" cy="3180080"/>
          </a:xfrm>
          <a:prstGeom prst="rect">
            <a:avLst/>
          </a:prstGeom>
        </p:spPr>
      </p:pic>
      <p:sp>
        <p:nvSpPr>
          <p:cNvPr id="6" name="矩形 5"/>
          <p:cNvSpPr/>
          <p:nvPr/>
        </p:nvSpPr>
        <p:spPr>
          <a:xfrm>
            <a:off x="5262880" y="1604959"/>
            <a:ext cx="6725920" cy="3785652"/>
          </a:xfrm>
          <a:prstGeom prst="rect">
            <a:avLst/>
          </a:prstGeom>
          <a:solidFill>
            <a:schemeClr val="accent5">
              <a:lumMod val="20000"/>
              <a:lumOff val="80000"/>
            </a:schemeClr>
          </a:solidFill>
          <a:ln w="28575">
            <a:solidFill>
              <a:srgbClr val="0070C0"/>
            </a:solidFill>
          </a:ln>
        </p:spPr>
        <p:txBody>
          <a:bodyPr wrap="square">
            <a:spAutoFit/>
          </a:bodyPr>
          <a:lstStyle/>
          <a:p>
            <a:r>
              <a:rPr lang="zh-CN" altLang="en-US" sz="2400" spc="100" dirty="0" smtClean="0">
                <a:latin typeface="Times New Roman" panose="02020603050405020304" pitchFamily="18" charset="0"/>
                <a:ea typeface="標楷體" panose="03000509000000000000" pitchFamily="65" charset="-120"/>
                <a:cs typeface="Times New Roman" panose="02020603050405020304" pitchFamily="18" charset="0"/>
              </a:rPr>
              <a:t>全球每</a:t>
            </a:r>
            <a:r>
              <a:rPr lang="en-US" altLang="zh-CN" sz="2400" spc="100" dirty="0" smtClean="0">
                <a:latin typeface="Times New Roman" panose="02020603050405020304" pitchFamily="18" charset="0"/>
                <a:ea typeface="標楷體" panose="03000509000000000000" pitchFamily="65" charset="-120"/>
                <a:cs typeface="Times New Roman" panose="02020603050405020304" pitchFamily="18" charset="0"/>
              </a:rPr>
              <a:t>5</a:t>
            </a:r>
            <a:r>
              <a:rPr lang="zh-CN" altLang="en-US" sz="2400" spc="100" dirty="0" smtClean="0">
                <a:latin typeface="Times New Roman" panose="02020603050405020304" pitchFamily="18" charset="0"/>
                <a:ea typeface="標楷體" panose="03000509000000000000" pitchFamily="65" charset="-120"/>
                <a:cs typeface="Times New Roman" panose="02020603050405020304" pitchFamily="18" charset="0"/>
              </a:rPr>
              <a:t>個面臨極端貧困的人口中就有</a:t>
            </a:r>
            <a:r>
              <a:rPr lang="en-US" altLang="zh-CN" sz="2400" spc="100" dirty="0" smtClean="0">
                <a:latin typeface="Times New Roman" panose="02020603050405020304" pitchFamily="18" charset="0"/>
                <a:ea typeface="標楷體" panose="03000509000000000000" pitchFamily="65" charset="-120"/>
                <a:cs typeface="Times New Roman" panose="02020603050405020304" pitchFamily="18" charset="0"/>
              </a:rPr>
              <a:t>4</a:t>
            </a:r>
            <a:r>
              <a:rPr lang="zh-CN" altLang="en-US" sz="2400" spc="100" dirty="0" smtClean="0">
                <a:latin typeface="Times New Roman" panose="02020603050405020304" pitchFamily="18" charset="0"/>
                <a:ea typeface="標楷體" panose="03000509000000000000" pitchFamily="65" charset="-120"/>
                <a:cs typeface="Times New Roman" panose="02020603050405020304" pitchFamily="18" charset="0"/>
              </a:rPr>
              <a:t>個生活在農村地區。在城市，</a:t>
            </a:r>
            <a:r>
              <a:rPr lang="en-US" altLang="zh-CN" sz="2400" spc="100" dirty="0" smtClean="0">
                <a:latin typeface="Times New Roman" panose="02020603050405020304" pitchFamily="18" charset="0"/>
                <a:ea typeface="標楷體" panose="03000509000000000000" pitchFamily="65" charset="-120"/>
                <a:cs typeface="Times New Roman" panose="02020603050405020304" pitchFamily="18" charset="0"/>
              </a:rPr>
              <a:t>5.3%</a:t>
            </a:r>
            <a:r>
              <a:rPr lang="zh-CN" altLang="en-US" sz="2400" spc="100" dirty="0" smtClean="0">
                <a:latin typeface="Times New Roman" panose="02020603050405020304" pitchFamily="18" charset="0"/>
                <a:ea typeface="標楷體" panose="03000509000000000000" pitchFamily="65" charset="-120"/>
                <a:cs typeface="Times New Roman" panose="02020603050405020304" pitchFamily="18" charset="0"/>
              </a:rPr>
              <a:t>的人處於極度貧困之中，而在農村居民中，這比例升至</a:t>
            </a:r>
            <a:r>
              <a:rPr lang="en-US" altLang="zh-CN" sz="2400" spc="100" dirty="0" smtClean="0">
                <a:latin typeface="Times New Roman" panose="02020603050405020304" pitchFamily="18" charset="0"/>
                <a:ea typeface="標楷體" panose="03000509000000000000" pitchFamily="65" charset="-120"/>
                <a:cs typeface="Times New Roman" panose="02020603050405020304" pitchFamily="18" charset="0"/>
              </a:rPr>
              <a:t>18</a:t>
            </a:r>
            <a:r>
              <a:rPr lang="en-US" altLang="zh-CN" sz="2400" spc="100" dirty="0">
                <a:latin typeface="Times New Roman" panose="02020603050405020304" pitchFamily="18" charset="0"/>
                <a:ea typeface="標楷體" panose="03000509000000000000" pitchFamily="65" charset="-120"/>
                <a:cs typeface="Times New Roman" panose="02020603050405020304" pitchFamily="18" charset="0"/>
              </a:rPr>
              <a:t>%</a:t>
            </a:r>
            <a:r>
              <a:rPr lang="zh-CN" altLang="en-US" sz="2400" spc="100"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en-US" altLang="zh-CN" sz="2400" spc="100" dirty="0" smtClean="0">
              <a:latin typeface="Times New Roman" panose="02020603050405020304" pitchFamily="18" charset="0"/>
              <a:ea typeface="標楷體" panose="03000509000000000000" pitchFamily="65" charset="-120"/>
              <a:cs typeface="Times New Roman" panose="02020603050405020304" pitchFamily="18" charset="0"/>
            </a:endParaRPr>
          </a:p>
          <a:p>
            <a:endParaRPr lang="en-US" altLang="zh-HK" sz="2400" spc="100" dirty="0">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sz="2400" spc="100" dirty="0" smtClean="0">
                <a:latin typeface="Times New Roman" panose="02020603050405020304" pitchFamily="18" charset="0"/>
                <a:ea typeface="標楷體" panose="03000509000000000000" pitchFamily="65" charset="-120"/>
                <a:cs typeface="Times New Roman" panose="02020603050405020304" pitchFamily="18" charset="0"/>
              </a:rPr>
              <a:t>聯合國</a:t>
            </a:r>
            <a:r>
              <a:rPr lang="zh-HK" altLang="en-US" sz="2400" spc="100" dirty="0" smtClean="0">
                <a:latin typeface="Times New Roman" panose="02020603050405020304" pitchFamily="18" charset="0"/>
                <a:ea typeface="標楷體" panose="03000509000000000000" pitchFamily="65" charset="-120"/>
                <a:cs typeface="Times New Roman" panose="02020603050405020304" pitchFamily="18" charset="0"/>
              </a:rPr>
              <a:t>發</a:t>
            </a:r>
            <a:r>
              <a:rPr lang="zh-TW" altLang="en-US" sz="2400" spc="100" dirty="0" smtClean="0">
                <a:latin typeface="Times New Roman" panose="02020603050405020304" pitchFamily="18" charset="0"/>
                <a:ea typeface="標楷體" panose="03000509000000000000" pitchFamily="65" charset="-120"/>
                <a:cs typeface="Times New Roman" panose="02020603050405020304" pitchFamily="18" charset="0"/>
              </a:rPr>
              <a:t>布的</a:t>
            </a:r>
            <a:r>
              <a:rPr lang="en-US" altLang="zh-CN" sz="2400" spc="100" dirty="0" smtClean="0">
                <a:latin typeface="Times New Roman" panose="02020603050405020304" pitchFamily="18" charset="0"/>
                <a:ea typeface="標楷體" panose="03000509000000000000" pitchFamily="65" charset="-120"/>
                <a:cs typeface="Times New Roman" panose="02020603050405020304" pitchFamily="18" charset="0"/>
              </a:rPr>
              <a:t>《2021</a:t>
            </a:r>
            <a:r>
              <a:rPr lang="zh-CN" altLang="en-US" sz="2400" spc="100" dirty="0" smtClean="0">
                <a:latin typeface="Times New Roman" panose="02020603050405020304" pitchFamily="18" charset="0"/>
                <a:ea typeface="標楷體" panose="03000509000000000000" pitchFamily="65" charset="-120"/>
                <a:cs typeface="Times New Roman" panose="02020603050405020304" pitchFamily="18" charset="0"/>
              </a:rPr>
              <a:t>年</a:t>
            </a:r>
            <a:r>
              <a:rPr lang="zh-CN" altLang="en-US" sz="2400" spc="100" dirty="0">
                <a:latin typeface="Times New Roman" panose="02020603050405020304" pitchFamily="18" charset="0"/>
                <a:ea typeface="標楷體" panose="03000509000000000000" pitchFamily="65" charset="-120"/>
                <a:cs typeface="Times New Roman" panose="02020603050405020304" pitchFamily="18" charset="0"/>
              </a:rPr>
              <a:t>世界社會報告：重新考慮農村發展</a:t>
            </a:r>
            <a:r>
              <a:rPr lang="en-US" altLang="zh-CN" sz="2400" spc="100" dirty="0">
                <a:latin typeface="Times New Roman" panose="02020603050405020304" pitchFamily="18" charset="0"/>
                <a:ea typeface="標楷體" panose="03000509000000000000" pitchFamily="65" charset="-120"/>
                <a:cs typeface="Times New Roman" panose="02020603050405020304" pitchFamily="18" charset="0"/>
              </a:rPr>
              <a:t>》</a:t>
            </a:r>
            <a:r>
              <a:rPr lang="zh-CN" altLang="en-US" sz="2400" spc="100" dirty="0">
                <a:latin typeface="Times New Roman" panose="02020603050405020304" pitchFamily="18" charset="0"/>
                <a:ea typeface="標楷體" panose="03000509000000000000" pitchFamily="65" charset="-120"/>
                <a:cs typeface="Times New Roman" panose="02020603050405020304" pitchFamily="18" charset="0"/>
              </a:rPr>
              <a:t>提出了農村發展如何成為實現可持續發展的強大驅動力的研究結果。它呼籲把農村發展作為關注的中心；消除城鄉差距和農村地區的不平等；在保護環境的同時實現農村發展。</a:t>
            </a:r>
            <a:endParaRPr lang="zh-HK" altLang="en-US" sz="2400" spc="1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7" name="矩形 6"/>
          <p:cNvSpPr/>
          <p:nvPr/>
        </p:nvSpPr>
        <p:spPr>
          <a:xfrm>
            <a:off x="1837285" y="6238342"/>
            <a:ext cx="8026621" cy="369332"/>
          </a:xfrm>
          <a:prstGeom prst="rect">
            <a:avLst/>
          </a:prstGeom>
        </p:spPr>
        <p:txBody>
          <a:bodyPr wrap="none">
            <a:spAutoFit/>
          </a:bodyPr>
          <a:lstStyle/>
          <a:p>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短片及資料來源</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 </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聯合國 </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a:t>
            </a:r>
            <a:r>
              <a:rPr lang="en-US" altLang="zh-HK" dirty="0" smtClean="0">
                <a:latin typeface="Times New Roman" panose="02020603050405020304" pitchFamily="18" charset="0"/>
                <a:ea typeface="標楷體" panose="03000509000000000000" pitchFamily="65" charset="-120"/>
                <a:cs typeface="Times New Roman" panose="02020603050405020304" pitchFamily="18" charset="0"/>
              </a:rPr>
              <a:t>https</a:t>
            </a:r>
            <a:r>
              <a:rPr lang="en-US" altLang="zh-HK"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HK" dirty="0" smtClean="0">
                <a:latin typeface="Times New Roman" panose="02020603050405020304" pitchFamily="18" charset="0"/>
                <a:ea typeface="標楷體" panose="03000509000000000000" pitchFamily="65" charset="-120"/>
                <a:cs typeface="Times New Roman" panose="02020603050405020304" pitchFamily="18" charset="0"/>
              </a:rPr>
              <a:t>www.un.org/zh/desa/leaving_no_villages_behind</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zh-HK"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9" name="Rectangle 14">
            <a:extLst>
              <a:ext uri="{FF2B5EF4-FFF2-40B4-BE49-F238E27FC236}">
                <a16:creationId xmlns:a16="http://schemas.microsoft.com/office/drawing/2014/main" id="{FF62AD24-3287-4326-9830-2C079B66D931}"/>
              </a:ext>
            </a:extLst>
          </p:cNvPr>
          <p:cNvSpPr/>
          <p:nvPr/>
        </p:nvSpPr>
        <p:spPr>
          <a:xfrm>
            <a:off x="365760" y="4886548"/>
            <a:ext cx="4678156" cy="369332"/>
          </a:xfrm>
          <a:prstGeom prst="rect">
            <a:avLst/>
          </a:prstGeom>
          <a:ln w="28575">
            <a:solidFill>
              <a:srgbClr val="FF0000"/>
            </a:solidFill>
          </a:ln>
        </p:spPr>
        <p:txBody>
          <a:bodyPr wrap="square">
            <a:spAutoFit/>
          </a:bodyPr>
          <a:lstStyle/>
          <a:p>
            <a:pPr algn="ctr"/>
            <a:r>
              <a:rPr lang="zh-TW" altLang="en-US" b="1" dirty="0">
                <a:solidFill>
                  <a:srgbClr val="FF0000"/>
                </a:solidFill>
                <a:latin typeface="DFKai-SB" panose="03000509000000000000" pitchFamily="65" charset="-120"/>
                <a:ea typeface="DFKai-SB" panose="03000509000000000000" pitchFamily="65" charset="-120"/>
              </a:rPr>
              <a:t>點擊圖像</a:t>
            </a:r>
            <a:r>
              <a:rPr lang="zh-TW" altLang="en-US" b="1" dirty="0" smtClean="0">
                <a:solidFill>
                  <a:srgbClr val="FF0000"/>
                </a:solidFill>
                <a:latin typeface="DFKai-SB" panose="03000509000000000000" pitchFamily="65" charset="-120"/>
                <a:ea typeface="DFKai-SB" panose="03000509000000000000" pitchFamily="65" charset="-120"/>
              </a:rPr>
              <a:t>觀看短片</a:t>
            </a:r>
            <a:endParaRPr lang="en-US" altLang="zh-HK" b="1" dirty="0">
              <a:solidFill>
                <a:srgbClr val="FF0000"/>
              </a:solidFill>
              <a:latin typeface="DFKai-SB" panose="03000509000000000000" pitchFamily="65" charset="-120"/>
              <a:ea typeface="DFKai-SB" panose="03000509000000000000" pitchFamily="65" charset="-120"/>
            </a:endParaRPr>
          </a:p>
        </p:txBody>
      </p:sp>
      <p:sp>
        <p:nvSpPr>
          <p:cNvPr id="10" name="任意多边形: 形状 5"/>
          <p:cNvSpPr/>
          <p:nvPr/>
        </p:nvSpPr>
        <p:spPr>
          <a:xfrm>
            <a:off x="2567445" y="167880"/>
            <a:ext cx="6821704" cy="6180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90000"/>
              </a:lnSpc>
              <a:spcAft>
                <a:spcPct val="35000"/>
              </a:spcAft>
              <a:defRPr/>
            </a:pPr>
            <a:r>
              <a:rPr lang="zh-CN" altLang="en-US" sz="4000" b="1" dirty="0" smtClean="0">
                <a:solidFill>
                  <a:srgbClr val="FFFFFF"/>
                </a:solidFill>
                <a:latin typeface="DFKai-SB" panose="03000509000000000000" pitchFamily="65" charset="-120"/>
                <a:ea typeface="DFKai-SB" panose="03000509000000000000" pitchFamily="65" charset="-120"/>
              </a:rPr>
              <a:t>人類</a:t>
            </a:r>
            <a:r>
              <a:rPr lang="zh-CN" altLang="en-US" sz="4000" b="1" dirty="0">
                <a:solidFill>
                  <a:srgbClr val="FFFFFF"/>
                </a:solidFill>
                <a:latin typeface="DFKai-SB" panose="03000509000000000000" pitchFamily="65" charset="-120"/>
                <a:ea typeface="DFKai-SB" panose="03000509000000000000" pitchFamily="65" charset="-120"/>
              </a:rPr>
              <a:t>發展遇到</a:t>
            </a:r>
            <a:r>
              <a:rPr lang="zh-CN" altLang="en-US" sz="4000" b="1" dirty="0" smtClean="0">
                <a:solidFill>
                  <a:srgbClr val="FFFFFF"/>
                </a:solidFill>
                <a:latin typeface="DFKai-SB" panose="03000509000000000000" pitchFamily="65" charset="-120"/>
                <a:ea typeface="DFKai-SB" panose="03000509000000000000" pitchFamily="65" charset="-120"/>
              </a:rPr>
              <a:t>的</a:t>
            </a:r>
            <a:r>
              <a:rPr lang="zh-TW" altLang="en-US" sz="4000" b="1" dirty="0">
                <a:solidFill>
                  <a:srgbClr val="FFFFFF"/>
                </a:solidFill>
                <a:latin typeface="DFKai-SB" panose="03000509000000000000" pitchFamily="65" charset="-120"/>
                <a:ea typeface="DFKai-SB" panose="03000509000000000000" pitchFamily="65" charset="-120"/>
              </a:rPr>
              <a:t>機遇和挑戰</a:t>
            </a:r>
            <a:endParaRPr lang="zh-CN" altLang="en-US" sz="4000" b="1" dirty="0">
              <a:solidFill>
                <a:srgbClr val="FFFFFF"/>
              </a:solidFill>
              <a:latin typeface="DFKai-SB" panose="03000509000000000000" pitchFamily="65" charset="-120"/>
              <a:ea typeface="DFKai-SB" panose="03000509000000000000" pitchFamily="65" charset="-120"/>
            </a:endParaRPr>
          </a:p>
        </p:txBody>
      </p:sp>
      <p:sp>
        <p:nvSpPr>
          <p:cNvPr id="11" name="Freeform 7">
            <a:extLst>
              <a:ext uri="{FF2B5EF4-FFF2-40B4-BE49-F238E27FC236}">
                <a16:creationId xmlns:a16="http://schemas.microsoft.com/office/drawing/2014/main" id="{B80C78EB-1D25-45EA-BE6C-E0D380417B1D}"/>
              </a:ext>
            </a:extLst>
          </p:cNvPr>
          <p:cNvSpPr/>
          <p:nvPr/>
        </p:nvSpPr>
        <p:spPr bwMode="auto">
          <a:xfrm>
            <a:off x="4413477" y="995968"/>
            <a:ext cx="447105" cy="322816"/>
          </a:xfrm>
          <a:custGeom>
            <a:avLst/>
            <a:gdLst>
              <a:gd name="T0" fmla="*/ 304 w 396"/>
              <a:gd name="T1" fmla="*/ 283 h 298"/>
              <a:gd name="T2" fmla="*/ 275 w 396"/>
              <a:gd name="T3" fmla="*/ 298 h 298"/>
              <a:gd name="T4" fmla="*/ 14 w 396"/>
              <a:gd name="T5" fmla="*/ 298 h 298"/>
              <a:gd name="T6" fmla="*/ 6 w 396"/>
              <a:gd name="T7" fmla="*/ 283 h 298"/>
              <a:gd name="T8" fmla="*/ 92 w 396"/>
              <a:gd name="T9" fmla="*/ 164 h 298"/>
              <a:gd name="T10" fmla="*/ 92 w 396"/>
              <a:gd name="T11" fmla="*/ 134 h 298"/>
              <a:gd name="T12" fmla="*/ 6 w 396"/>
              <a:gd name="T13" fmla="*/ 15 h 298"/>
              <a:gd name="T14" fmla="*/ 14 w 396"/>
              <a:gd name="T15" fmla="*/ 0 h 298"/>
              <a:gd name="T16" fmla="*/ 275 w 396"/>
              <a:gd name="T17" fmla="*/ 0 h 298"/>
              <a:gd name="T18" fmla="*/ 304 w 396"/>
              <a:gd name="T19" fmla="*/ 15 h 298"/>
              <a:gd name="T20" fmla="*/ 390 w 396"/>
              <a:gd name="T21" fmla="*/ 134 h 298"/>
              <a:gd name="T22" fmla="*/ 390 w 396"/>
              <a:gd name="T23" fmla="*/ 164 h 298"/>
              <a:gd name="T24" fmla="*/ 304 w 396"/>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6" h="298">
                <a:moveTo>
                  <a:pt x="304" y="283"/>
                </a:moveTo>
                <a:cubicBezTo>
                  <a:pt x="298" y="291"/>
                  <a:pt x="285" y="298"/>
                  <a:pt x="275" y="298"/>
                </a:cubicBezTo>
                <a:cubicBezTo>
                  <a:pt x="14" y="298"/>
                  <a:pt x="14" y="298"/>
                  <a:pt x="14" y="298"/>
                </a:cubicBezTo>
                <a:cubicBezTo>
                  <a:pt x="4" y="298"/>
                  <a:pt x="0" y="291"/>
                  <a:pt x="6" y="283"/>
                </a:cubicBezTo>
                <a:cubicBezTo>
                  <a:pt x="92" y="164"/>
                  <a:pt x="92" y="164"/>
                  <a:pt x="92" y="164"/>
                </a:cubicBezTo>
                <a:cubicBezTo>
                  <a:pt x="98" y="156"/>
                  <a:pt x="98" y="142"/>
                  <a:pt x="92" y="134"/>
                </a:cubicBezTo>
                <a:cubicBezTo>
                  <a:pt x="6" y="15"/>
                  <a:pt x="6" y="15"/>
                  <a:pt x="6" y="15"/>
                </a:cubicBezTo>
                <a:cubicBezTo>
                  <a:pt x="0" y="7"/>
                  <a:pt x="4" y="0"/>
                  <a:pt x="14" y="0"/>
                </a:cubicBezTo>
                <a:cubicBezTo>
                  <a:pt x="275" y="0"/>
                  <a:pt x="275" y="0"/>
                  <a:pt x="275" y="0"/>
                </a:cubicBezTo>
                <a:cubicBezTo>
                  <a:pt x="285" y="0"/>
                  <a:pt x="298" y="7"/>
                  <a:pt x="304" y="15"/>
                </a:cubicBezTo>
                <a:cubicBezTo>
                  <a:pt x="390" y="134"/>
                  <a:pt x="390" y="134"/>
                  <a:pt x="390" y="134"/>
                </a:cubicBezTo>
                <a:cubicBezTo>
                  <a:pt x="396" y="142"/>
                  <a:pt x="396" y="156"/>
                  <a:pt x="390" y="164"/>
                </a:cubicBezTo>
                <a:lnTo>
                  <a:pt x="304" y="283"/>
                </a:lnTo>
                <a:close/>
              </a:path>
            </a:pathLst>
          </a:custGeom>
          <a:solidFill>
            <a:srgbClr val="92D050"/>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Tree>
    <p:extLst>
      <p:ext uri="{BB962C8B-B14F-4D97-AF65-F5344CB8AC3E}">
        <p14:creationId xmlns:p14="http://schemas.microsoft.com/office/powerpoint/2010/main" val="305288672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8"/>
          <p:cNvSpPr txBox="1"/>
          <p:nvPr/>
        </p:nvSpPr>
        <p:spPr>
          <a:xfrm>
            <a:off x="855362" y="908039"/>
            <a:ext cx="4366088" cy="609398"/>
          </a:xfrm>
          <a:prstGeom prst="rect">
            <a:avLst/>
          </a:prstGeom>
          <a:noFill/>
        </p:spPr>
        <p:txBody>
          <a:bodyPr wrap="square">
            <a:spAutoFit/>
          </a:bodyPr>
          <a:lstStyle/>
          <a:p>
            <a:pPr lvl="0">
              <a:lnSpc>
                <a:spcPct val="120000"/>
              </a:lnSpc>
              <a:buClr>
                <a:srgbClr val="0070C0"/>
              </a:buClr>
              <a:defRPr/>
            </a:pPr>
            <a:r>
              <a:rPr lang="zh-TW" altLang="en-US" sz="2800" b="1" noProof="0" dirty="0" smtClean="0">
                <a:solidFill>
                  <a:prstClr val="black"/>
                </a:solidFill>
                <a:latin typeface="DFKai-SB" panose="03000509000000000000" pitchFamily="65" charset="-120"/>
                <a:ea typeface="DFKai-SB" panose="03000509000000000000" pitchFamily="65" charset="-120"/>
                <a:sym typeface="+mn-ea"/>
              </a:rPr>
              <a:t>提供資金協助發展中國家</a:t>
            </a:r>
            <a:endParaRPr kumimoji="0" lang="zh-CN" altLang="en-US" sz="2800" b="1"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sym typeface="+mn-ea"/>
            </a:endParaRPr>
          </a:p>
        </p:txBody>
      </p:sp>
      <p:sp>
        <p:nvSpPr>
          <p:cNvPr id="6" name="Freeform 5"/>
          <p:cNvSpPr/>
          <p:nvPr/>
        </p:nvSpPr>
        <p:spPr bwMode="auto">
          <a:xfrm>
            <a:off x="340173" y="1055210"/>
            <a:ext cx="446151" cy="322817"/>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00B0F0"/>
          </a:solidFill>
          <a:ln w="19050">
            <a:solidFill>
              <a:srgbClr val="FFFFFF"/>
            </a:solidFill>
            <a:round/>
          </a:ln>
        </p:spPr>
        <p:txBody>
          <a:bodyPr vert="horz" wrap="square" lIns="83748" tIns="41874" rIns="83748" bIns="41874" numCol="1" anchor="t" anchorCtr="0" compatLnSpc="1"/>
          <a:lstStyle/>
          <a:p>
            <a:pPr marL="0" marR="0" lvl="0" indent="0" algn="just" defTabSz="914400" rtl="0" eaLnBrk="1" fontAlgn="auto" latinLnBrk="0" hangingPunct="1">
              <a:lnSpc>
                <a:spcPct val="120000"/>
              </a:lnSpc>
              <a:spcBef>
                <a:spcPts val="0"/>
              </a:spcBef>
              <a:spcAft>
                <a:spcPts val="0"/>
              </a:spcAft>
              <a:buClrTx/>
              <a:buSzTx/>
              <a:buFontTx/>
              <a:buNone/>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cs"/>
              <a:sym typeface="Agency FB" panose="020B0503020202020204" pitchFamily="34" charset="0"/>
            </a:endParaRPr>
          </a:p>
        </p:txBody>
      </p:sp>
      <p:sp>
        <p:nvSpPr>
          <p:cNvPr id="7" name="文本框 3"/>
          <p:cNvSpPr txBox="1"/>
          <p:nvPr/>
        </p:nvSpPr>
        <p:spPr>
          <a:xfrm>
            <a:off x="230643" y="1544885"/>
            <a:ext cx="7235097" cy="1938992"/>
          </a:xfrm>
          <a:prstGeom prst="rect">
            <a:avLst/>
          </a:prstGeom>
          <a:solidFill>
            <a:schemeClr val="accent6">
              <a:lumMod val="20000"/>
              <a:lumOff val="80000"/>
            </a:schemeClr>
          </a:solidFill>
          <a:ln w="38100">
            <a:solidFill>
              <a:srgbClr val="0070C0"/>
            </a:solidFill>
          </a:ln>
        </p:spPr>
        <p:txBody>
          <a:bodyPr wrap="square">
            <a:spAutoFit/>
          </a:bodyPr>
          <a:lstStyle/>
          <a:p>
            <a:pPr lvl="0" algn="just">
              <a:buClr>
                <a:prstClr val="black"/>
              </a:buClr>
              <a:defRPr/>
            </a:pPr>
            <a:r>
              <a:rPr lang="zh-TW" altLang="en-US" sz="2400" dirty="0">
                <a:latin typeface="Times New Roman" panose="02020603050405020304" pitchFamily="18" charset="0"/>
                <a:ea typeface="DFKai-SB" panose="03000509000000000000" pitchFamily="65" charset="-120"/>
                <a:cs typeface="Times New Roman" panose="02020603050405020304" pitchFamily="18" charset="0"/>
                <a:sym typeface="+mn-ea"/>
              </a:rPr>
              <a:t>除</a:t>
            </a:r>
            <a:r>
              <a:rPr lang="zh-TW" altLang="en-US" sz="2400" dirty="0" smtClean="0">
                <a:latin typeface="Times New Roman" panose="02020603050405020304" pitchFamily="18" charset="0"/>
                <a:ea typeface="DFKai-SB" panose="03000509000000000000" pitchFamily="65" charset="-120"/>
                <a:cs typeface="Times New Roman" panose="02020603050405020304" pitchFamily="18" charset="0"/>
                <a:sym typeface="+mn-ea"/>
              </a:rPr>
              <a:t>與已發展國家合作推動環境保育外，</a:t>
            </a:r>
            <a:r>
              <a:rPr kumimoji="0" lang="zh-CN" altLang="en-US" sz="24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國</a:t>
            </a:r>
            <a:r>
              <a:rPr kumimoji="0" lang="zh-TW" altLang="en-US" sz="24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家</a:t>
            </a:r>
            <a:r>
              <a:rPr kumimoji="0" lang="zh-CN" altLang="en-US" sz="24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一直</a:t>
            </a:r>
            <a:r>
              <a:rPr kumimoji="0" lang="zh-TW" altLang="en-US" sz="24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投入資金協助發展中國家持續改善環境，以減少環境惡化帶來對經濟及社會的負面影響。</a:t>
            </a:r>
            <a:r>
              <a:rPr lang="zh-CN" altLang="en-US" sz="2400" dirty="0" smtClean="0">
                <a:latin typeface="Times New Roman" panose="02020603050405020304" pitchFamily="18" charset="0"/>
                <a:ea typeface="DFKai-SB" panose="03000509000000000000" pitchFamily="65" charset="-120"/>
                <a:cs typeface="Times New Roman" panose="02020603050405020304" pitchFamily="18" charset="0"/>
                <a:sym typeface="+mn-ea"/>
              </a:rPr>
              <a:t>例如：</a:t>
            </a:r>
            <a:r>
              <a:rPr lang="zh-TW" altLang="en-US" sz="2400" dirty="0" smtClean="0">
                <a:latin typeface="Times New Roman" panose="02020603050405020304" pitchFamily="18" charset="0"/>
                <a:ea typeface="DFKai-SB" panose="03000509000000000000" pitchFamily="65" charset="-120"/>
                <a:cs typeface="Times New Roman" panose="02020603050405020304" pitchFamily="18" charset="0"/>
                <a:sym typeface="+mn-ea"/>
              </a:rPr>
              <a:t>我國於</a:t>
            </a:r>
            <a:r>
              <a:rPr lang="en-US" altLang="zh-TW" sz="2400" dirty="0" smtClean="0">
                <a:latin typeface="Times New Roman" panose="02020603050405020304" pitchFamily="18" charset="0"/>
                <a:ea typeface="DFKai-SB" panose="03000509000000000000" pitchFamily="65" charset="-120"/>
                <a:cs typeface="Times New Roman" panose="02020603050405020304" pitchFamily="18" charset="0"/>
                <a:sym typeface="+mn-ea"/>
              </a:rPr>
              <a:t>2015</a:t>
            </a:r>
            <a:r>
              <a:rPr lang="zh-TW" altLang="en-US" sz="2400" dirty="0" smtClean="0">
                <a:latin typeface="Times New Roman" panose="02020603050405020304" pitchFamily="18" charset="0"/>
                <a:ea typeface="DFKai-SB" panose="03000509000000000000" pitchFamily="65" charset="-120"/>
                <a:cs typeface="Times New Roman" panose="02020603050405020304" pitchFamily="18" charset="0"/>
                <a:sym typeface="+mn-ea"/>
              </a:rPr>
              <a:t>年</a:t>
            </a:r>
            <a:r>
              <a:rPr lang="zh-CN" altLang="en-US" sz="2400" dirty="0" smtClean="0">
                <a:latin typeface="Times New Roman" panose="02020603050405020304" pitchFamily="18" charset="0"/>
                <a:ea typeface="DFKai-SB" panose="03000509000000000000" pitchFamily="65" charset="-120"/>
                <a:cs typeface="Times New Roman" panose="02020603050405020304" pitchFamily="18" charset="0"/>
                <a:sym typeface="+mn-ea"/>
              </a:rPr>
              <a:t>設立「南南合作</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sym typeface="+mn-ea"/>
              </a:rPr>
              <a:t>援助</a:t>
            </a:r>
            <a:r>
              <a:rPr lang="zh-CN" altLang="en-US" sz="2400" dirty="0" smtClean="0">
                <a:latin typeface="Times New Roman" panose="02020603050405020304" pitchFamily="18" charset="0"/>
                <a:ea typeface="DFKai-SB" panose="03000509000000000000" pitchFamily="65" charset="-120"/>
                <a:cs typeface="Times New Roman" panose="02020603050405020304" pitchFamily="18" charset="0"/>
                <a:sym typeface="+mn-ea"/>
              </a:rPr>
              <a:t>基金」</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sym typeface="+mn-ea"/>
              </a:rPr>
              <a:t>，</a:t>
            </a:r>
            <a:r>
              <a:rPr lang="zh-CN" altLang="en-US" sz="2400" dirty="0" smtClean="0">
                <a:latin typeface="Times New Roman" panose="02020603050405020304" pitchFamily="18" charset="0"/>
                <a:ea typeface="DFKai-SB" panose="03000509000000000000" pitchFamily="65" charset="-120"/>
                <a:cs typeface="Times New Roman" panose="02020603050405020304" pitchFamily="18" charset="0"/>
                <a:sym typeface="+mn-ea"/>
              </a:rPr>
              <a:t>首期提供</a:t>
            </a:r>
            <a:r>
              <a:rPr lang="en-US" altLang="zh-TW" sz="2400" dirty="0" smtClean="0">
                <a:latin typeface="Times New Roman" panose="02020603050405020304" pitchFamily="18" charset="0"/>
                <a:ea typeface="DFKai-SB" panose="03000509000000000000" pitchFamily="65" charset="-120"/>
                <a:cs typeface="Times New Roman" panose="02020603050405020304" pitchFamily="18" charset="0"/>
                <a:sym typeface="+mn-ea"/>
              </a:rPr>
              <a:t>20</a:t>
            </a:r>
            <a:r>
              <a:rPr lang="zh-CN" altLang="en-US" sz="2400" dirty="0" smtClean="0">
                <a:latin typeface="Times New Roman" panose="02020603050405020304" pitchFamily="18" charset="0"/>
                <a:ea typeface="DFKai-SB" panose="03000509000000000000" pitchFamily="65" charset="-120"/>
                <a:cs typeface="Times New Roman" panose="02020603050405020304" pitchFamily="18" charset="0"/>
                <a:sym typeface="+mn-ea"/>
              </a:rPr>
              <a:t>億美元，支持發展中國家落實發展議程</a:t>
            </a:r>
            <a:r>
              <a:rPr kumimoji="0" lang="zh-CN" altLang="en-US" sz="24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a:t>
            </a:r>
            <a:endParaRPr kumimoji="0" lang="zh-CN" altLang="en-US" sz="2400" b="0" i="0" u="none" strike="noStrike" kern="1200" cap="none" spc="0" normalizeH="0" baseline="0" noProof="0" dirty="0">
              <a:ln>
                <a:noFill/>
              </a:ln>
              <a:solidFill>
                <a:prstClr val="black">
                  <a:lumMod val="100000"/>
                </a:prstClr>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endParaRPr>
          </a:p>
        </p:txBody>
      </p:sp>
      <p:sp>
        <p:nvSpPr>
          <p:cNvPr id="8" name="任意多边形: 形状 11"/>
          <p:cNvSpPr/>
          <p:nvPr/>
        </p:nvSpPr>
        <p:spPr>
          <a:xfrm>
            <a:off x="2531661" y="200181"/>
            <a:ext cx="6991459" cy="6180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lvl="0" algn="ctr">
              <a:lnSpc>
                <a:spcPct val="90000"/>
              </a:lnSpc>
              <a:spcAft>
                <a:spcPct val="35000"/>
              </a:spcAft>
              <a:defRPr/>
            </a:pPr>
            <a:r>
              <a:rPr lang="zh-TW" altLang="en-US" sz="4000" b="1" dirty="0">
                <a:solidFill>
                  <a:srgbClr val="FFFFFF"/>
                </a:solidFill>
                <a:latin typeface="DFKai-SB" panose="03000509000000000000" pitchFamily="65" charset="-120"/>
                <a:ea typeface="DFKai-SB" panose="03000509000000000000" pitchFamily="65" charset="-120"/>
              </a:rPr>
              <a:t>國家的環境保育實踐經驗</a:t>
            </a:r>
          </a:p>
        </p:txBody>
      </p:sp>
      <p:sp>
        <p:nvSpPr>
          <p:cNvPr id="9" name="文本框 29"/>
          <p:cNvSpPr txBox="1"/>
          <p:nvPr/>
        </p:nvSpPr>
        <p:spPr>
          <a:xfrm>
            <a:off x="855362" y="3561460"/>
            <a:ext cx="4588113" cy="609398"/>
          </a:xfrm>
          <a:prstGeom prst="rect">
            <a:avLst/>
          </a:prstGeom>
          <a:noFill/>
        </p:spPr>
        <p:txBody>
          <a:bodyPr wrap="square">
            <a:spAutoFit/>
          </a:bodyPr>
          <a:lstStyle/>
          <a:p>
            <a:pPr marL="0" marR="0" lvl="0" indent="0" algn="l" defTabSz="914400" rtl="0" eaLnBrk="1" fontAlgn="auto" latinLnBrk="0" hangingPunct="1">
              <a:lnSpc>
                <a:spcPct val="120000"/>
              </a:lnSpc>
              <a:spcBef>
                <a:spcPts val="0"/>
              </a:spcBef>
              <a:spcAft>
                <a:spcPts val="0"/>
              </a:spcAft>
              <a:buClr>
                <a:srgbClr val="0070C0"/>
              </a:buClr>
              <a:buSzTx/>
              <a:buFontTx/>
              <a:buNone/>
              <a:defRPr/>
            </a:pPr>
            <a:r>
              <a:rPr kumimoji="0" lang="zh-CN" altLang="en-US" sz="2800" b="1"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sym typeface="+mn-ea"/>
              </a:rPr>
              <a:t>與</a:t>
            </a:r>
            <a:r>
              <a:rPr kumimoji="0" lang="zh-CN" altLang="en-US" sz="2800" b="1" i="0" u="none" kern="1200" cap="none" spc="0" normalizeH="0" baseline="0" noProof="0" dirty="0" smtClean="0">
                <a:ln>
                  <a:noFill/>
                </a:ln>
                <a:effectLst/>
                <a:uLnTx/>
                <a:uFillTx/>
                <a:latin typeface="DFKai-SB" panose="03000509000000000000" pitchFamily="65" charset="-120"/>
                <a:ea typeface="DFKai-SB" panose="03000509000000000000" pitchFamily="65" charset="-120"/>
                <a:cs typeface="+mn-cs"/>
                <a:sym typeface="+mn-ea"/>
              </a:rPr>
              <a:t>周邊</a:t>
            </a:r>
            <a:r>
              <a:rPr kumimoji="0" lang="zh-CN" altLang="en-US" sz="2800" b="1"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mn-cs"/>
                <a:sym typeface="+mn-ea"/>
              </a:rPr>
              <a:t>國家</a:t>
            </a:r>
            <a:r>
              <a:rPr kumimoji="0" lang="zh-CN" altLang="en-US" sz="2800" b="1"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sym typeface="+mn-ea"/>
              </a:rPr>
              <a:t>的環境保育合作</a:t>
            </a:r>
          </a:p>
        </p:txBody>
      </p:sp>
      <p:sp>
        <p:nvSpPr>
          <p:cNvPr id="10" name="矩形 6"/>
          <p:cNvSpPr/>
          <p:nvPr/>
        </p:nvSpPr>
        <p:spPr>
          <a:xfrm>
            <a:off x="230643" y="4257009"/>
            <a:ext cx="7212008" cy="1569660"/>
          </a:xfrm>
          <a:prstGeom prst="rect">
            <a:avLst/>
          </a:prstGeom>
          <a:solidFill>
            <a:schemeClr val="accent2">
              <a:lumMod val="20000"/>
              <a:lumOff val="80000"/>
            </a:schemeClr>
          </a:solidFill>
          <a:ln w="38100">
            <a:solidFill>
              <a:srgbClr val="0070C0"/>
            </a:solidFill>
          </a:ln>
        </p:spPr>
        <p:txBody>
          <a:bodyPr wrap="square">
            <a:spAutoFit/>
          </a:bodyPr>
          <a:lstStyle/>
          <a:p>
            <a:r>
              <a:rPr lang="zh-TW" altLang="en-US" sz="2400" dirty="0" smtClean="0">
                <a:latin typeface="Times New Roman" panose="02020603050405020304" pitchFamily="18" charset="0"/>
                <a:ea typeface="DFKai-SB" panose="03000509000000000000" pitchFamily="65" charset="-120"/>
                <a:cs typeface="Times New Roman" panose="02020603050405020304" pitchFamily="18" charset="0"/>
                <a:sym typeface="+mn-ea"/>
              </a:rPr>
              <a:t>我</a:t>
            </a:r>
            <a:r>
              <a:rPr lang="zh-CN" altLang="en-US" sz="2400" dirty="0" smtClean="0">
                <a:latin typeface="Times New Roman" panose="02020603050405020304" pitchFamily="18" charset="0"/>
                <a:ea typeface="DFKai-SB" panose="03000509000000000000" pitchFamily="65" charset="-120"/>
                <a:cs typeface="Times New Roman" panose="02020603050405020304" pitchFamily="18" charset="0"/>
                <a:sym typeface="+mn-ea"/>
              </a:rPr>
              <a:t>國與周邊國家合作，</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sym typeface="+mn-ea"/>
              </a:rPr>
              <a:t>並</a:t>
            </a:r>
            <a:r>
              <a:rPr lang="zh-CN" altLang="en-US" sz="2400" dirty="0" smtClean="0">
                <a:latin typeface="Times New Roman" panose="02020603050405020304" pitchFamily="18" charset="0"/>
                <a:ea typeface="DFKai-SB" panose="03000509000000000000" pitchFamily="65" charset="-120"/>
                <a:cs typeface="Times New Roman" panose="02020603050405020304" pitchFamily="18" charset="0"/>
                <a:sym typeface="+mn-ea"/>
              </a:rPr>
              <a:t>在水</a:t>
            </a:r>
            <a:r>
              <a:rPr lang="zh-TW" altLang="en-US" sz="2400" dirty="0" smtClean="0">
                <a:latin typeface="Times New Roman" panose="02020603050405020304" pitchFamily="18" charset="0"/>
                <a:ea typeface="DFKai-SB" panose="03000509000000000000" pitchFamily="65" charset="-120"/>
                <a:cs typeface="Times New Roman" panose="02020603050405020304" pitchFamily="18" charset="0"/>
                <a:sym typeface="+mn-ea"/>
              </a:rPr>
              <a:t>資源</a:t>
            </a:r>
            <a:r>
              <a:rPr lang="zh-CN" altLang="en-US" sz="2400" dirty="0" smtClean="0">
                <a:latin typeface="Times New Roman" panose="02020603050405020304" pitchFamily="18" charset="0"/>
                <a:ea typeface="DFKai-SB" panose="03000509000000000000" pitchFamily="65" charset="-120"/>
                <a:cs typeface="Times New Roman" panose="02020603050405020304" pitchFamily="18" charset="0"/>
                <a:sym typeface="+mn-ea"/>
              </a:rPr>
              <a:t>、</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sym typeface="+mn-ea"/>
              </a:rPr>
              <a:t>應對氣候變化與低碳</a:t>
            </a:r>
            <a:r>
              <a:rPr lang="zh-CN" altLang="en-US" sz="2400" dirty="0" smtClean="0">
                <a:latin typeface="Times New Roman" panose="02020603050405020304" pitchFamily="18" charset="0"/>
                <a:ea typeface="DFKai-SB" panose="03000509000000000000" pitchFamily="65" charset="-120"/>
                <a:cs typeface="Times New Roman" panose="02020603050405020304" pitchFamily="18" charset="0"/>
                <a:sym typeface="+mn-ea"/>
              </a:rPr>
              <a:t>發展等</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sym typeface="+mn-ea"/>
              </a:rPr>
              <a:t>多方面取得了</a:t>
            </a:r>
            <a:r>
              <a:rPr lang="zh-CN" altLang="en-US" sz="2400" dirty="0" smtClean="0">
                <a:latin typeface="Times New Roman" panose="02020603050405020304" pitchFamily="18" charset="0"/>
                <a:ea typeface="DFKai-SB" panose="03000509000000000000" pitchFamily="65" charset="-120"/>
                <a:cs typeface="Times New Roman" panose="02020603050405020304" pitchFamily="18" charset="0"/>
                <a:sym typeface="+mn-ea"/>
              </a:rPr>
              <a:t>進展</a:t>
            </a:r>
            <a:r>
              <a:rPr lang="zh-TW" altLang="en-US" sz="2400" dirty="0" smtClean="0">
                <a:latin typeface="Times New Roman" panose="02020603050405020304" pitchFamily="18" charset="0"/>
                <a:ea typeface="DFKai-SB" panose="03000509000000000000" pitchFamily="65" charset="-120"/>
                <a:cs typeface="Times New Roman" panose="02020603050405020304" pitchFamily="18" charset="0"/>
                <a:sym typeface="+mn-ea"/>
              </a:rPr>
              <a:t>。例如</a:t>
            </a:r>
            <a:r>
              <a:rPr lang="en-US" altLang="zh-TW" sz="2400" dirty="0" smtClean="0">
                <a:latin typeface="Times New Roman" panose="02020603050405020304" pitchFamily="18" charset="0"/>
                <a:ea typeface="DFKai-SB" panose="03000509000000000000" pitchFamily="65" charset="-120"/>
                <a:cs typeface="Times New Roman" panose="02020603050405020304" pitchFamily="18" charset="0"/>
                <a:sym typeface="+mn-ea"/>
              </a:rPr>
              <a:t>2017</a:t>
            </a:r>
            <a:r>
              <a:rPr lang="zh-TW" altLang="en-US" sz="2400" dirty="0" smtClean="0">
                <a:latin typeface="Times New Roman" panose="02020603050405020304" pitchFamily="18" charset="0"/>
                <a:ea typeface="DFKai-SB" panose="03000509000000000000" pitchFamily="65" charset="-120"/>
                <a:cs typeface="Times New Roman" panose="02020603050405020304" pitchFamily="18" charset="0"/>
                <a:sym typeface="+mn-ea"/>
              </a:rPr>
              <a:t>年在</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sym typeface="+mn-ea"/>
              </a:rPr>
              <a:t>北京成立了瀾滄江</a:t>
            </a:r>
            <a:r>
              <a:rPr lang="en-US" altLang="zh-TW" sz="2400" dirty="0">
                <a:latin typeface="Times New Roman" panose="02020603050405020304" pitchFamily="18" charset="0"/>
                <a:ea typeface="DFKai-SB" panose="03000509000000000000" pitchFamily="65" charset="-120"/>
                <a:cs typeface="Times New Roman" panose="02020603050405020304" pitchFamily="18" charset="0"/>
                <a:sym typeface="+mn-ea"/>
              </a:rPr>
              <a:t>-</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sym typeface="+mn-ea"/>
              </a:rPr>
              <a:t>湄公河環境合作</a:t>
            </a:r>
            <a:r>
              <a:rPr lang="zh-TW" altLang="en-US" sz="2400" dirty="0" smtClean="0">
                <a:latin typeface="Times New Roman" panose="02020603050405020304" pitchFamily="18" charset="0"/>
                <a:ea typeface="DFKai-SB" panose="03000509000000000000" pitchFamily="65" charset="-120"/>
                <a:cs typeface="Times New Roman" panose="02020603050405020304" pitchFamily="18" charset="0"/>
                <a:sym typeface="+mn-ea"/>
              </a:rPr>
              <a:t>中心積極</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sym typeface="+mn-ea"/>
              </a:rPr>
              <a:t>推進綠色瀾湄</a:t>
            </a:r>
            <a:r>
              <a:rPr lang="zh-TW" altLang="en-US" sz="2400" dirty="0" smtClean="0">
                <a:latin typeface="Times New Roman" panose="02020603050405020304" pitchFamily="18" charset="0"/>
                <a:ea typeface="DFKai-SB" panose="03000509000000000000" pitchFamily="65" charset="-120"/>
                <a:cs typeface="Times New Roman" panose="02020603050405020304" pitchFamily="18" charset="0"/>
                <a:sym typeface="+mn-ea"/>
              </a:rPr>
              <a:t>計劃，並</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sym typeface="+mn-ea"/>
              </a:rPr>
              <a:t>共同</a:t>
            </a:r>
            <a:r>
              <a:rPr lang="zh-TW" altLang="en-US" sz="2400" dirty="0" smtClean="0">
                <a:latin typeface="Times New Roman" panose="02020603050405020304" pitchFamily="18" charset="0"/>
                <a:ea typeface="DFKai-SB" panose="03000509000000000000" pitchFamily="65" charset="-120"/>
                <a:cs typeface="Times New Roman" panose="02020603050405020304" pitchFamily="18" charset="0"/>
                <a:sym typeface="+mn-ea"/>
              </a:rPr>
              <a:t>推動解決瀾滄江</a:t>
            </a:r>
            <a:r>
              <a:rPr lang="en-US" altLang="zh-TW" sz="2400" dirty="0">
                <a:latin typeface="Times New Roman" panose="02020603050405020304" pitchFamily="18" charset="0"/>
                <a:ea typeface="DFKai-SB" panose="03000509000000000000" pitchFamily="65" charset="-120"/>
                <a:cs typeface="Times New Roman" panose="02020603050405020304" pitchFamily="18" charset="0"/>
                <a:sym typeface="+mn-ea"/>
              </a:rPr>
              <a:t>-</a:t>
            </a:r>
            <a:r>
              <a:rPr lang="zh-TW" altLang="en-US" sz="2400" dirty="0" smtClean="0">
                <a:latin typeface="Times New Roman" panose="02020603050405020304" pitchFamily="18" charset="0"/>
                <a:ea typeface="DFKai-SB" panose="03000509000000000000" pitchFamily="65" charset="-120"/>
                <a:cs typeface="Times New Roman" panose="02020603050405020304" pitchFamily="18" charset="0"/>
                <a:sym typeface="+mn-ea"/>
              </a:rPr>
              <a:t>湄公河污染問題。</a:t>
            </a:r>
            <a:endParaRPr lang="zh-TW" altLang="en-US" sz="2400" dirty="0">
              <a:latin typeface="Times New Roman" panose="02020603050405020304" pitchFamily="18" charset="0"/>
              <a:ea typeface="DFKai-SB" panose="03000509000000000000" pitchFamily="65" charset="-120"/>
              <a:cs typeface="Times New Roman" panose="02020603050405020304" pitchFamily="18" charset="0"/>
              <a:sym typeface="+mn-ea"/>
            </a:endParaRPr>
          </a:p>
        </p:txBody>
      </p:sp>
      <p:sp>
        <p:nvSpPr>
          <p:cNvPr id="11" name="Freeform 5"/>
          <p:cNvSpPr/>
          <p:nvPr/>
        </p:nvSpPr>
        <p:spPr bwMode="auto">
          <a:xfrm>
            <a:off x="256153" y="3756514"/>
            <a:ext cx="446151" cy="322817"/>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00B0F0"/>
          </a:solidFill>
          <a:ln w="19050">
            <a:solidFill>
              <a:srgbClr val="FFFFFF"/>
            </a:solidFill>
            <a:round/>
          </a:ln>
        </p:spPr>
        <p:txBody>
          <a:bodyPr vert="horz" wrap="square" lIns="83748" tIns="41874" rIns="83748" bIns="41874" numCol="1" anchor="t" anchorCtr="0" compatLnSpc="1"/>
          <a:lstStyle/>
          <a:p>
            <a:pPr marL="0" marR="0" lvl="0" indent="0" algn="just" defTabSz="914400" rtl="0" eaLnBrk="1" fontAlgn="auto" latinLnBrk="0" hangingPunct="1">
              <a:lnSpc>
                <a:spcPct val="120000"/>
              </a:lnSpc>
              <a:spcBef>
                <a:spcPts val="0"/>
              </a:spcBef>
              <a:spcAft>
                <a:spcPts val="0"/>
              </a:spcAft>
              <a:buClrTx/>
              <a:buSzTx/>
              <a:buFontTx/>
              <a:buNone/>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cs"/>
              <a:sym typeface="Agency FB" panose="020B0503020202020204" pitchFamily="34" charset="0"/>
            </a:endParaRPr>
          </a:p>
        </p:txBody>
      </p:sp>
      <p:sp>
        <p:nvSpPr>
          <p:cNvPr id="22" name="矩形: 对角圆角 22"/>
          <p:cNvSpPr/>
          <p:nvPr/>
        </p:nvSpPr>
        <p:spPr>
          <a:xfrm>
            <a:off x="7626905" y="1076541"/>
            <a:ext cx="4189655" cy="5579236"/>
          </a:xfrm>
          <a:prstGeom prst="round2DiagRect">
            <a:avLst>
              <a:gd name="adj1" fmla="val 7841"/>
              <a:gd name="adj2" fmla="val 0"/>
            </a:avLst>
          </a:prstGeom>
          <a:solidFill>
            <a:srgbClr val="FDB602">
              <a:alpha val="10196"/>
            </a:srgbClr>
          </a:solidFill>
          <a:ln w="19050" cap="rnd" cmpd="sng">
            <a:solidFill>
              <a:srgbClr val="F7B60D"/>
            </a:solidFill>
            <a:prstDash val="sysDot"/>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Microsoft JhengHei" panose="020B0604030504040204" pitchFamily="34" charset="-120"/>
              <a:ea typeface="Microsoft JhengHei" panose="020B0604030504040204" pitchFamily="34" charset="-120"/>
              <a:cs typeface="+mn-cs"/>
            </a:endParaRPr>
          </a:p>
        </p:txBody>
      </p:sp>
      <p:sp>
        <p:nvSpPr>
          <p:cNvPr id="25" name="文本框 16"/>
          <p:cNvSpPr txBox="1"/>
          <p:nvPr/>
        </p:nvSpPr>
        <p:spPr>
          <a:xfrm>
            <a:off x="7764979" y="1508759"/>
            <a:ext cx="3913505" cy="1323439"/>
          </a:xfrm>
          <a:prstGeom prst="rect">
            <a:avLst/>
          </a:prstGeom>
          <a:noFill/>
          <a:ln w="12700">
            <a:noFill/>
          </a:ln>
        </p:spPr>
        <p:txBody>
          <a:bodyPr wrap="square">
            <a:spAutoFit/>
          </a:bodyPr>
          <a:lstStyle/>
          <a:p>
            <a:pPr marL="0" marR="0" lvl="0" indent="0" algn="l" defTabSz="914400" rtl="0" eaLnBrk="1" fontAlgn="auto" latinLnBrk="0" hangingPunct="1">
              <a:spcBef>
                <a:spcPts val="0"/>
              </a:spcBef>
              <a:spcAft>
                <a:spcPts val="0"/>
              </a:spcAft>
              <a:buClrTx/>
              <a:buSzTx/>
              <a:buFontTx/>
              <a:buNone/>
              <a:defRPr/>
            </a:pPr>
            <a:r>
              <a:rPr kumimoji="0" lang="zh-CN" altLang="en-US" sz="20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sym typeface="+mn-ea"/>
              </a:rPr>
              <a:t>瀾滄江-湄公河是跨越中國、老撾、緬甸、泰國、柬埔寨和越南六國的國際</a:t>
            </a:r>
            <a:r>
              <a:rPr kumimoji="0" lang="zh-CN" altLang="en-US" sz="20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mn-cs"/>
                <a:sym typeface="+mn-ea"/>
              </a:rPr>
              <a:t>河流</a:t>
            </a:r>
            <a:r>
              <a:rPr lang="zh-TW" altLang="en-US" sz="2000" noProof="0" dirty="0">
                <a:latin typeface="DFKai-SB" panose="03000509000000000000" pitchFamily="65" charset="-120"/>
                <a:ea typeface="DFKai-SB" panose="03000509000000000000" pitchFamily="65" charset="-120"/>
                <a:sym typeface="+mn-ea"/>
              </a:rPr>
              <a:t>正</a:t>
            </a:r>
            <a:r>
              <a:rPr lang="zh-TW" altLang="en-US" sz="2000" dirty="0" smtClean="0">
                <a:latin typeface="DFKai-SB" panose="03000509000000000000" pitchFamily="65" charset="-120"/>
                <a:ea typeface="DFKai-SB" panose="03000509000000000000" pitchFamily="65" charset="-120"/>
                <a:sym typeface="+mn-ea"/>
              </a:rPr>
              <a:t>面對水資源、水污染及河流生態的跨國環境問題。</a:t>
            </a:r>
            <a:endParaRPr kumimoji="0" lang="zh-CN" altLang="en-US" sz="2000" b="0" i="0" u="none" strike="noStrike" kern="1200" cap="none" spc="0" normalizeH="0" baseline="0" noProof="0" dirty="0">
              <a:ln>
                <a:noFill/>
              </a:ln>
              <a:effectLst/>
              <a:uLnTx/>
              <a:uFillTx/>
              <a:latin typeface="DFKai-SB" panose="03000509000000000000" pitchFamily="65" charset="-120"/>
              <a:ea typeface="DFKai-SB" panose="03000509000000000000" pitchFamily="65" charset="-120"/>
            </a:endParaRPr>
          </a:p>
        </p:txBody>
      </p:sp>
      <p:pic>
        <p:nvPicPr>
          <p:cNvPr id="26" name="图片 108"/>
          <p:cNvPicPr/>
          <p:nvPr/>
        </p:nvPicPr>
        <p:blipFill>
          <a:blip r:embed="rId4" r:link="rId5"/>
          <a:stretch>
            <a:fillRect/>
          </a:stretch>
        </p:blipFill>
        <p:spPr>
          <a:xfrm>
            <a:off x="7749997" y="2961367"/>
            <a:ext cx="3913505" cy="3611880"/>
          </a:xfrm>
          <a:prstGeom prst="rect">
            <a:avLst/>
          </a:prstGeom>
          <a:noFill/>
          <a:ln w="9525">
            <a:noFill/>
          </a:ln>
        </p:spPr>
      </p:pic>
      <p:sp>
        <p:nvSpPr>
          <p:cNvPr id="27" name="文字方塊 7"/>
          <p:cNvSpPr txBox="1"/>
          <p:nvPr/>
        </p:nvSpPr>
        <p:spPr>
          <a:xfrm>
            <a:off x="206774" y="5929605"/>
            <a:ext cx="7031803" cy="830997"/>
          </a:xfrm>
          <a:prstGeom prst="rect">
            <a:avLst/>
          </a:prstGeom>
          <a:noFill/>
        </p:spPr>
        <p:txBody>
          <a:bodyPr wrap="square" rtlCol="0">
            <a:spAutoFit/>
          </a:bodyPr>
          <a:lstStyle/>
          <a:p>
            <a:r>
              <a:rPr lang="zh-TW" altLang="en-US" sz="1200" dirty="0" smtClean="0">
                <a:latin typeface="Times New Roman" panose="02020603050405020304" pitchFamily="18" charset="0"/>
                <a:ea typeface="標楷體" panose="03000509000000000000" pitchFamily="65" charset="-120"/>
                <a:cs typeface="Times New Roman" panose="02020603050405020304" pitchFamily="18" charset="0"/>
              </a:rPr>
              <a:t>參考資料</a:t>
            </a:r>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rPr>
              <a:t>:</a:t>
            </a:r>
          </a:p>
          <a:p>
            <a:pPr marL="171450" indent="-171450">
              <a:buFont typeface="Arial" panose="020B0604020202020204" pitchFamily="34" charset="0"/>
              <a:buChar char="•"/>
            </a:pPr>
            <a:r>
              <a:rPr lang="zh-TW" altLang="en-US" sz="1200" dirty="0" smtClean="0">
                <a:latin typeface="Times New Roman" panose="02020603050405020304" pitchFamily="18" charset="0"/>
                <a:ea typeface="標楷體" panose="03000509000000000000" pitchFamily="65" charset="-120"/>
                <a:cs typeface="Times New Roman" panose="02020603050405020304" pitchFamily="18" charset="0"/>
                <a:sym typeface="+mn-ea"/>
              </a:rPr>
              <a:t>中國政府網 </a:t>
            </a:r>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sym typeface="+mn-ea"/>
              </a:rPr>
              <a:t>(</a:t>
            </a:r>
            <a:r>
              <a:rPr lang="en-US" altLang="zh-CN" sz="1200" dirty="0">
                <a:latin typeface="Times New Roman" panose="02020603050405020304" pitchFamily="18" charset="0"/>
                <a:ea typeface="標楷體" panose="03000509000000000000" pitchFamily="65" charset="-120"/>
                <a:cs typeface="Times New Roman" panose="02020603050405020304" pitchFamily="18" charset="0"/>
                <a:sym typeface="+mn-ea"/>
              </a:rPr>
              <a:t>http://www.gov.cn/xinwen/2018-02/12/content_5266017.htm</a:t>
            </a:r>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sym typeface="+mn-ea"/>
              </a:rPr>
              <a:t>)</a:t>
            </a:r>
            <a:endParaRPr lang="en-US" altLang="zh-CN" sz="1200" dirty="0">
              <a:latin typeface="Times New Roman" panose="02020603050405020304" pitchFamily="18" charset="0"/>
              <a:ea typeface="標楷體" panose="03000509000000000000" pitchFamily="65" charset="-120"/>
              <a:cs typeface="Times New Roman" panose="02020603050405020304" pitchFamily="18" charset="0"/>
              <a:sym typeface="+mn-ea"/>
            </a:endParaRPr>
          </a:p>
          <a:p>
            <a:pPr marL="171450" indent="-171450">
              <a:buFont typeface="Arial" panose="020B0604020202020204" pitchFamily="34" charset="0"/>
              <a:buChar char="•"/>
            </a:pPr>
            <a:r>
              <a:rPr lang="zh-CN" altLang="en-US" sz="1200" dirty="0" smtClean="0">
                <a:latin typeface="Times New Roman" panose="02020603050405020304" pitchFamily="18" charset="0"/>
                <a:ea typeface="標楷體" panose="03000509000000000000" pitchFamily="65" charset="-120"/>
                <a:cs typeface="Times New Roman" panose="02020603050405020304" pitchFamily="18" charset="0"/>
                <a:sym typeface="+mn-ea"/>
              </a:rPr>
              <a:t>瀾滄江</a:t>
            </a:r>
            <a:r>
              <a:rPr lang="zh-CN" altLang="en-US" sz="1200" dirty="0">
                <a:latin typeface="Times New Roman" panose="02020603050405020304" pitchFamily="18" charset="0"/>
                <a:ea typeface="標楷體" panose="03000509000000000000" pitchFamily="65" charset="-120"/>
                <a:cs typeface="Times New Roman" panose="02020603050405020304" pitchFamily="18" charset="0"/>
                <a:sym typeface="+mn-ea"/>
              </a:rPr>
              <a:t>-</a:t>
            </a:r>
            <a:r>
              <a:rPr lang="zh-CN" altLang="en-US" sz="1200" dirty="0" smtClean="0">
                <a:latin typeface="Times New Roman" panose="02020603050405020304" pitchFamily="18" charset="0"/>
                <a:ea typeface="標楷體" panose="03000509000000000000" pitchFamily="65" charset="-120"/>
                <a:cs typeface="Times New Roman" panose="02020603050405020304" pitchFamily="18" charset="0"/>
                <a:sym typeface="+mn-ea"/>
              </a:rPr>
              <a:t>湄公河</a:t>
            </a:r>
            <a:r>
              <a:rPr lang="zh-TW" altLang="en-US" sz="1200" dirty="0" smtClean="0">
                <a:latin typeface="Times New Roman" panose="02020603050405020304" pitchFamily="18" charset="0"/>
                <a:ea typeface="標楷體" panose="03000509000000000000" pitchFamily="65" charset="-120"/>
                <a:cs typeface="Times New Roman" panose="02020603050405020304" pitchFamily="18" charset="0"/>
                <a:sym typeface="+mn-ea"/>
              </a:rPr>
              <a:t>合作 </a:t>
            </a:r>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sym typeface="+mn-ea"/>
              </a:rPr>
              <a:t>(http</a:t>
            </a:r>
            <a:r>
              <a:rPr lang="en-US" altLang="zh-TW" sz="1200" dirty="0">
                <a:latin typeface="Times New Roman" panose="02020603050405020304" pitchFamily="18" charset="0"/>
                <a:ea typeface="標楷體" panose="03000509000000000000" pitchFamily="65" charset="-120"/>
                <a:cs typeface="Times New Roman" panose="02020603050405020304" pitchFamily="18" charset="0"/>
                <a:sym typeface="+mn-ea"/>
              </a:rPr>
              <a:t>://</a:t>
            </a:r>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sym typeface="+mn-ea"/>
              </a:rPr>
              <a:t>www.lmcchina.org/index.html)</a:t>
            </a:r>
            <a:endParaRPr lang="en-US" altLang="zh-TW" sz="1200" dirty="0">
              <a:latin typeface="Times New Roman" panose="02020603050405020304" pitchFamily="18" charset="0"/>
              <a:ea typeface="標楷體" panose="03000509000000000000" pitchFamily="65" charset="-120"/>
              <a:cs typeface="Times New Roman" panose="02020603050405020304" pitchFamily="18" charset="0"/>
              <a:sym typeface="+mn-ea"/>
            </a:endParaRPr>
          </a:p>
          <a:p>
            <a:pPr marL="171450" indent="-171450">
              <a:buFont typeface="Arial" panose="020B0604020202020204" pitchFamily="34" charset="0"/>
              <a:buChar char="•"/>
            </a:pPr>
            <a:r>
              <a:rPr lang="zh-CN" altLang="en-US" sz="1200" dirty="0" smtClean="0">
                <a:latin typeface="Times New Roman" panose="02020603050405020304" pitchFamily="18" charset="0"/>
                <a:ea typeface="標楷體" panose="03000509000000000000" pitchFamily="65" charset="-120"/>
                <a:cs typeface="Times New Roman" panose="02020603050405020304" pitchFamily="18" charset="0"/>
                <a:sym typeface="+mn-ea"/>
              </a:rPr>
              <a:t>瀾滄江</a:t>
            </a:r>
            <a:r>
              <a:rPr lang="zh-CN" altLang="en-US" sz="1200" dirty="0">
                <a:latin typeface="Times New Roman" panose="02020603050405020304" pitchFamily="18" charset="0"/>
                <a:ea typeface="標楷體" panose="03000509000000000000" pitchFamily="65" charset="-120"/>
                <a:cs typeface="Times New Roman" panose="02020603050405020304" pitchFamily="18" charset="0"/>
                <a:sym typeface="+mn-ea"/>
              </a:rPr>
              <a:t>-湄公河環境合作</a:t>
            </a:r>
            <a:r>
              <a:rPr lang="zh-CN" altLang="en-US" sz="1200" dirty="0" smtClean="0">
                <a:latin typeface="Times New Roman" panose="02020603050405020304" pitchFamily="18" charset="0"/>
                <a:ea typeface="標楷體" panose="03000509000000000000" pitchFamily="65" charset="-120"/>
                <a:cs typeface="Times New Roman" panose="02020603050405020304" pitchFamily="18" charset="0"/>
                <a:sym typeface="+mn-ea"/>
              </a:rPr>
              <a:t>中心 </a:t>
            </a:r>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sym typeface="+mn-ea"/>
              </a:rPr>
              <a:t>(</a:t>
            </a:r>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rPr>
              <a:t>http</a:t>
            </a:r>
            <a:r>
              <a:rPr lang="en-US" altLang="zh-TW" sz="1200" dirty="0">
                <a:latin typeface="Times New Roman" panose="02020603050405020304" pitchFamily="18" charset="0"/>
                <a:ea typeface="標楷體" panose="03000509000000000000" pitchFamily="65" charset="-120"/>
                <a:cs typeface="Times New Roman" panose="02020603050405020304" pitchFamily="18" charset="0"/>
              </a:rPr>
              <a:t>://www.lmec.org.cn</a:t>
            </a:r>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zh-HK" altLang="en-US" sz="1200"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28" name="Picture 27"/>
          <p:cNvPicPr>
            <a:picLocks noChangeAspect="1"/>
          </p:cNvPicPr>
          <p:nvPr/>
        </p:nvPicPr>
        <p:blipFill>
          <a:blip r:embed="rId6"/>
          <a:stretch>
            <a:fillRect/>
          </a:stretch>
        </p:blipFill>
        <p:spPr>
          <a:xfrm>
            <a:off x="9063481" y="1076541"/>
            <a:ext cx="1286536" cy="468344"/>
          </a:xfrm>
          <a:prstGeom prst="rect">
            <a:avLst/>
          </a:prstGeom>
        </p:spPr>
      </p:pic>
    </p:spTree>
    <p:custDataLst>
      <p:tags r:id="rId1"/>
    </p:custDataLst>
    <p:extLst>
      <p:ext uri="{BB962C8B-B14F-4D97-AF65-F5344CB8AC3E}">
        <p14:creationId xmlns:p14="http://schemas.microsoft.com/office/powerpoint/2010/main" val="384621899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内容占位符 3"/>
          <p:cNvSpPr txBox="1">
            <a:spLocks noGrp="1"/>
          </p:cNvSpPr>
          <p:nvPr>
            <p:ph idx="1"/>
          </p:nvPr>
        </p:nvSpPr>
        <p:spPr>
          <a:xfrm>
            <a:off x="294922" y="970425"/>
            <a:ext cx="11602791" cy="1938992"/>
          </a:xfrm>
          <a:prstGeom prst="rect">
            <a:avLst/>
          </a:prstGeom>
          <a:noFill/>
          <a:ln w="38100">
            <a:solidFill>
              <a:srgbClr val="FF0000"/>
            </a:solidFill>
          </a:ln>
        </p:spPr>
        <p:txBody>
          <a:bodyPr wrap="square">
            <a:spAutoFit/>
          </a:bodyPr>
          <a:lstStyle/>
          <a:p>
            <a:pPr marL="0" indent="0">
              <a:lnSpc>
                <a:spcPct val="100000"/>
              </a:lnSpc>
              <a:spcBef>
                <a:spcPts val="0"/>
              </a:spcBef>
              <a:buClr>
                <a:srgbClr val="0070C0"/>
              </a:buClr>
              <a:buNone/>
            </a:pPr>
            <a:r>
              <a:rPr lang="zh-CN" altLang="en-US" sz="2400" dirty="0" smtClean="0">
                <a:latin typeface="DFKai-SB" panose="03000509000000000000" pitchFamily="65" charset="-120"/>
                <a:ea typeface="DFKai-SB" panose="03000509000000000000" pitchFamily="65" charset="-120"/>
              </a:rPr>
              <a:t>香港特區政府制定</a:t>
            </a:r>
            <a:r>
              <a:rPr lang="zh-TW" altLang="en-US" sz="2400" dirty="0" smtClean="0">
                <a:latin typeface="DFKai-SB" panose="03000509000000000000" pitchFamily="65" charset="-120"/>
                <a:ea typeface="DFKai-SB" panose="03000509000000000000" pitchFamily="65" charset="-120"/>
              </a:rPr>
              <a:t>並</a:t>
            </a:r>
            <a:r>
              <a:rPr lang="zh-CN" altLang="en-US" sz="2400" dirty="0" smtClean="0">
                <a:latin typeface="DFKai-SB" panose="03000509000000000000" pitchFamily="65" charset="-120"/>
                <a:ea typeface="DFKai-SB" panose="03000509000000000000" pitchFamily="65" charset="-120"/>
              </a:rPr>
              <a:t>實施一系列環境保育政策，</a:t>
            </a:r>
            <a:r>
              <a:rPr lang="zh-TW" altLang="en-US" sz="2400" dirty="0" smtClean="0">
                <a:latin typeface="DFKai-SB" panose="03000509000000000000" pitchFamily="65" charset="-120"/>
                <a:ea typeface="DFKai-SB" panose="03000509000000000000" pitchFamily="65" charset="-120"/>
              </a:rPr>
              <a:t>透過</a:t>
            </a:r>
            <a:r>
              <a:rPr lang="zh-CN" altLang="en-US" sz="2400" dirty="0" smtClean="0">
                <a:latin typeface="DFKai-SB" panose="03000509000000000000" pitchFamily="65" charset="-120"/>
                <a:ea typeface="DFKai-SB" panose="03000509000000000000" pitchFamily="65" charset="-120"/>
              </a:rPr>
              <a:t>經濟</a:t>
            </a:r>
            <a:r>
              <a:rPr lang="zh-TW" altLang="en-US" sz="2400" dirty="0" smtClean="0">
                <a:latin typeface="DFKai-SB" panose="03000509000000000000" pitchFamily="65" charset="-120"/>
                <a:ea typeface="DFKai-SB" panose="03000509000000000000" pitchFamily="65" charset="-120"/>
              </a:rPr>
              <a:t>誘因</a:t>
            </a:r>
            <a:r>
              <a:rPr lang="zh-CN" altLang="en-US" sz="2400" dirty="0" smtClean="0">
                <a:latin typeface="DFKai-SB" panose="03000509000000000000" pitchFamily="65" charset="-120"/>
                <a:ea typeface="DFKai-SB" panose="03000509000000000000" pitchFamily="65" charset="-120"/>
              </a:rPr>
              <a:t>、</a:t>
            </a:r>
            <a:r>
              <a:rPr lang="zh-TW" altLang="en-US" sz="2400" dirty="0" smtClean="0">
                <a:latin typeface="DFKai-SB" panose="03000509000000000000" pitchFamily="65" charset="-120"/>
                <a:ea typeface="DFKai-SB" panose="03000509000000000000" pitchFamily="65" charset="-120"/>
              </a:rPr>
              <a:t>應用</a:t>
            </a:r>
            <a:r>
              <a:rPr lang="zh-CN" altLang="en-US" sz="2400" dirty="0" smtClean="0">
                <a:latin typeface="DFKai-SB" panose="03000509000000000000" pitchFamily="65" charset="-120"/>
                <a:ea typeface="DFKai-SB" panose="03000509000000000000" pitchFamily="65" charset="-120"/>
              </a:rPr>
              <a:t>科技等</a:t>
            </a:r>
            <a:r>
              <a:rPr lang="zh-TW" altLang="en-US" sz="2400" dirty="0" smtClean="0">
                <a:latin typeface="DFKai-SB" panose="03000509000000000000" pitchFamily="65" charset="-120"/>
                <a:ea typeface="DFKai-SB" panose="03000509000000000000" pitchFamily="65" charset="-120"/>
              </a:rPr>
              <a:t>方法</a:t>
            </a:r>
            <a:r>
              <a:rPr lang="zh-CN" altLang="en-US" sz="2400" dirty="0" smtClean="0">
                <a:latin typeface="DFKai-SB" panose="03000509000000000000" pitchFamily="65" charset="-120"/>
                <a:ea typeface="DFKai-SB" panose="03000509000000000000" pitchFamily="65" charset="-120"/>
              </a:rPr>
              <a:t>，</a:t>
            </a:r>
            <a:r>
              <a:rPr lang="zh-CN" altLang="en-US" sz="2400" dirty="0" smtClean="0">
                <a:latin typeface="DFKai-SB" panose="03000509000000000000" pitchFamily="65" charset="-120"/>
                <a:ea typeface="DFKai-SB" panose="03000509000000000000" pitchFamily="65" charset="-120"/>
                <a:sym typeface="+mn-ea"/>
              </a:rPr>
              <a:t>從</a:t>
            </a:r>
            <a:r>
              <a:rPr lang="zh-TW" altLang="en-US" sz="2400" dirty="0" smtClean="0">
                <a:latin typeface="DFKai-SB" panose="03000509000000000000" pitchFamily="65" charset="-120"/>
                <a:ea typeface="DFKai-SB" panose="03000509000000000000" pitchFamily="65" charset="-120"/>
                <a:sym typeface="+mn-ea"/>
              </a:rPr>
              <a:t>資源管理、</a:t>
            </a:r>
            <a:r>
              <a:rPr lang="zh-CN" altLang="en-US" sz="2400" dirty="0" smtClean="0">
                <a:latin typeface="DFKai-SB" panose="03000509000000000000" pitchFamily="65" charset="-120"/>
                <a:ea typeface="DFKai-SB" panose="03000509000000000000" pitchFamily="65" charset="-120"/>
                <a:sym typeface="+mn-ea"/>
              </a:rPr>
              <a:t>評估與</a:t>
            </a:r>
            <a:r>
              <a:rPr lang="zh-TW" altLang="en-US" sz="2400" dirty="0" smtClean="0">
                <a:latin typeface="DFKai-SB" panose="03000509000000000000" pitchFamily="65" charset="-120"/>
                <a:ea typeface="DFKai-SB" panose="03000509000000000000" pitchFamily="65" charset="-120"/>
                <a:sym typeface="+mn-ea"/>
              </a:rPr>
              <a:t>環境</a:t>
            </a:r>
            <a:r>
              <a:rPr lang="zh-CN" altLang="en-US" sz="2400" dirty="0" smtClean="0">
                <a:latin typeface="DFKai-SB" panose="03000509000000000000" pitchFamily="65" charset="-120"/>
                <a:ea typeface="DFKai-SB" panose="03000509000000000000" pitchFamily="65" charset="-120"/>
                <a:sym typeface="+mn-ea"/>
              </a:rPr>
              <a:t>規劃、環境立法</a:t>
            </a:r>
            <a:r>
              <a:rPr lang="zh-TW" altLang="en-US" sz="2400" dirty="0" smtClean="0">
                <a:latin typeface="DFKai-SB" panose="03000509000000000000" pitchFamily="65" charset="-120"/>
                <a:ea typeface="DFKai-SB" panose="03000509000000000000" pitchFamily="65" charset="-120"/>
                <a:sym typeface="+mn-ea"/>
              </a:rPr>
              <a:t>及執法</a:t>
            </a:r>
            <a:r>
              <a:rPr lang="zh-CN" altLang="en-US" sz="2400" dirty="0" smtClean="0">
                <a:latin typeface="DFKai-SB" panose="03000509000000000000" pitchFamily="65" charset="-120"/>
                <a:ea typeface="DFKai-SB" panose="03000509000000000000" pitchFamily="65" charset="-120"/>
                <a:sym typeface="+mn-ea"/>
              </a:rPr>
              <a:t>、空氣噪音水質治理、減廢與回收處理、</a:t>
            </a:r>
            <a:r>
              <a:rPr lang="zh-TW" altLang="en-US" sz="2400" dirty="0" smtClean="0">
                <a:latin typeface="DFKai-SB" panose="03000509000000000000" pitchFamily="65" charset="-120"/>
                <a:ea typeface="DFKai-SB" panose="03000509000000000000" pitchFamily="65" charset="-120"/>
                <a:sym typeface="+mn-ea"/>
              </a:rPr>
              <a:t>低碳</a:t>
            </a:r>
            <a:r>
              <a:rPr lang="zh-CN" altLang="en-US" sz="2400" dirty="0" smtClean="0">
                <a:latin typeface="DFKai-SB" panose="03000509000000000000" pitchFamily="65" charset="-120"/>
                <a:ea typeface="DFKai-SB" panose="03000509000000000000" pitchFamily="65" charset="-120"/>
                <a:sym typeface="+mn-ea"/>
              </a:rPr>
              <a:t>能源</a:t>
            </a:r>
            <a:r>
              <a:rPr lang="zh-TW" altLang="en-US" sz="2400" dirty="0" smtClean="0">
                <a:latin typeface="DFKai-SB" panose="03000509000000000000" pitchFamily="65" charset="-120"/>
                <a:ea typeface="DFKai-SB" panose="03000509000000000000" pitchFamily="65" charset="-120"/>
                <a:sym typeface="+mn-ea"/>
              </a:rPr>
              <a:t>組合的運</a:t>
            </a:r>
            <a:r>
              <a:rPr lang="zh-CN" altLang="en-US" sz="2400" dirty="0" smtClean="0">
                <a:latin typeface="DFKai-SB" panose="03000509000000000000" pitchFamily="65" charset="-120"/>
                <a:ea typeface="DFKai-SB" panose="03000509000000000000" pitchFamily="65" charset="-120"/>
                <a:sym typeface="+mn-ea"/>
              </a:rPr>
              <a:t>用、自然環境和歷史建築保育、</a:t>
            </a:r>
            <a:r>
              <a:rPr lang="zh-TW" altLang="en-US" sz="2400" dirty="0" smtClean="0">
                <a:latin typeface="DFKai-SB" panose="03000509000000000000" pitchFamily="65" charset="-120"/>
                <a:ea typeface="DFKai-SB" panose="03000509000000000000" pitchFamily="65" charset="-120"/>
                <a:sym typeface="+mn-ea"/>
              </a:rPr>
              <a:t>環保團體</a:t>
            </a:r>
            <a:r>
              <a:rPr lang="zh-CN" altLang="en-US" sz="2400" dirty="0" smtClean="0">
                <a:latin typeface="DFKai-SB" panose="03000509000000000000" pitchFamily="65" charset="-120"/>
                <a:ea typeface="DFKai-SB" panose="03000509000000000000" pitchFamily="65" charset="-120"/>
                <a:sym typeface="+mn-ea"/>
              </a:rPr>
              <a:t>合作夥伴、跨境與國際合作、公眾</a:t>
            </a:r>
            <a:r>
              <a:rPr lang="zh-TW" altLang="en-US" sz="2400" dirty="0" smtClean="0">
                <a:latin typeface="DFKai-SB" panose="03000509000000000000" pitchFamily="65" charset="-120"/>
                <a:ea typeface="DFKai-SB" panose="03000509000000000000" pitchFamily="65" charset="-120"/>
                <a:sym typeface="+mn-ea"/>
              </a:rPr>
              <a:t>、企業及學校的環境教育</a:t>
            </a:r>
            <a:r>
              <a:rPr lang="zh-CN" altLang="en-US" sz="2400" dirty="0" smtClean="0">
                <a:latin typeface="DFKai-SB" panose="03000509000000000000" pitchFamily="65" charset="-120"/>
                <a:ea typeface="DFKai-SB" panose="03000509000000000000" pitchFamily="65" charset="-120"/>
                <a:sym typeface="+mn-ea"/>
              </a:rPr>
              <a:t>，引導企業負責任的生產和居民負責任的消費，</a:t>
            </a:r>
            <a:r>
              <a:rPr lang="zh-TW" altLang="en-US" sz="2400" dirty="0" smtClean="0">
                <a:latin typeface="DFKai-SB" panose="03000509000000000000" pitchFamily="65" charset="-120"/>
                <a:ea typeface="DFKai-SB" panose="03000509000000000000" pitchFamily="65" charset="-120"/>
                <a:sym typeface="+mn-ea"/>
              </a:rPr>
              <a:t>推動社會</a:t>
            </a:r>
            <a:r>
              <a:rPr lang="zh-CN" altLang="en-US" sz="2400" dirty="0" smtClean="0">
                <a:latin typeface="DFKai-SB" panose="03000509000000000000" pitchFamily="65" charset="-120"/>
                <a:ea typeface="DFKai-SB" panose="03000509000000000000" pitchFamily="65" charset="-120"/>
                <a:sym typeface="+mn-ea"/>
              </a:rPr>
              <a:t>參與環保行動。</a:t>
            </a:r>
            <a:endParaRPr lang="zh-CN" altLang="en-US" sz="2400" dirty="0">
              <a:latin typeface="DFKai-SB" panose="03000509000000000000" pitchFamily="65" charset="-120"/>
              <a:ea typeface="DFKai-SB" panose="03000509000000000000" pitchFamily="65" charset="-120"/>
              <a:sym typeface="+mn-ea"/>
            </a:endParaRPr>
          </a:p>
        </p:txBody>
      </p:sp>
      <p:sp>
        <p:nvSpPr>
          <p:cNvPr id="7" name="任意多边形: 形状 6"/>
          <p:cNvSpPr/>
          <p:nvPr/>
        </p:nvSpPr>
        <p:spPr>
          <a:xfrm>
            <a:off x="2707981" y="181223"/>
            <a:ext cx="6498321" cy="6180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77900" rtl="0" eaLnBrk="1" fontAlgn="auto" latinLnBrk="0" hangingPunct="1">
              <a:lnSpc>
                <a:spcPct val="90000"/>
              </a:lnSpc>
              <a:spcBef>
                <a:spcPts val="0"/>
              </a:spcBef>
              <a:spcAft>
                <a:spcPct val="35000"/>
              </a:spcAft>
              <a:buClrTx/>
              <a:buSzTx/>
              <a:buFontTx/>
              <a:buNone/>
              <a:defRPr/>
            </a:pPr>
            <a:r>
              <a:rPr kumimoji="0" lang="zh-CN" altLang="en-US" sz="4000" b="1" i="0" u="none" strike="noStrike" kern="1200" cap="none" spc="0" normalizeH="0" baseline="0" noProof="0" dirty="0" smtClean="0">
                <a:ln>
                  <a:noFill/>
                </a:ln>
                <a:solidFill>
                  <a:srgbClr val="FFFFFF"/>
                </a:solidFill>
                <a:effectLst/>
                <a:uLnTx/>
                <a:uFillTx/>
                <a:latin typeface="DFKai-SB" panose="03000509000000000000" pitchFamily="65" charset="-120"/>
                <a:ea typeface="DFKai-SB" panose="03000509000000000000" pitchFamily="65" charset="-120"/>
                <a:cs typeface="+mn-cs"/>
              </a:rPr>
              <a:t>香港</a:t>
            </a:r>
            <a:r>
              <a:rPr kumimoji="0" lang="zh-CN" altLang="en-US" sz="4000" b="1" i="0" u="none" strike="noStrike" kern="1200" cap="none" spc="0" normalizeH="0" baseline="0" noProof="0" dirty="0">
                <a:ln>
                  <a:noFill/>
                </a:ln>
                <a:solidFill>
                  <a:srgbClr val="FFFFFF"/>
                </a:solidFill>
                <a:effectLst/>
                <a:uLnTx/>
                <a:uFillTx/>
                <a:latin typeface="DFKai-SB" panose="03000509000000000000" pitchFamily="65" charset="-120"/>
                <a:ea typeface="DFKai-SB" panose="03000509000000000000" pitchFamily="65" charset="-120"/>
                <a:cs typeface="+mn-cs"/>
              </a:rPr>
              <a:t>的環境保育實踐經驗</a:t>
            </a:r>
          </a:p>
        </p:txBody>
      </p:sp>
      <p:grpSp>
        <p:nvGrpSpPr>
          <p:cNvPr id="12" name="群組 11"/>
          <p:cNvGrpSpPr/>
          <p:nvPr/>
        </p:nvGrpSpPr>
        <p:grpSpPr>
          <a:xfrm>
            <a:off x="294921" y="3527493"/>
            <a:ext cx="7767866" cy="2128868"/>
            <a:chOff x="373023" y="3727763"/>
            <a:chExt cx="7811955" cy="2296922"/>
          </a:xfrm>
        </p:grpSpPr>
        <p:pic>
          <p:nvPicPr>
            <p:cNvPr id="9" name="圖片 8">
              <a:hlinkClick r:id="rId3"/>
            </p:cNvPr>
            <p:cNvPicPr>
              <a:picLocks noChangeAspect="1"/>
            </p:cNvPicPr>
            <p:nvPr/>
          </p:nvPicPr>
          <p:blipFill rotWithShape="1">
            <a:blip r:embed="rId4"/>
            <a:srcRect l="1754" t="2548" b="16791"/>
            <a:stretch/>
          </p:blipFill>
          <p:spPr>
            <a:xfrm>
              <a:off x="373023" y="3727763"/>
              <a:ext cx="3512359" cy="2296922"/>
            </a:xfrm>
            <a:prstGeom prst="rect">
              <a:avLst/>
            </a:prstGeom>
            <a:ln>
              <a:noFill/>
            </a:ln>
            <a:effectLst>
              <a:outerShdw blurRad="292100" dist="139700" dir="2700000" algn="tl" rotWithShape="0">
                <a:srgbClr val="333333">
                  <a:alpha val="65000"/>
                </a:srgbClr>
              </a:outerShdw>
            </a:effectLst>
          </p:spPr>
        </p:pic>
        <p:pic>
          <p:nvPicPr>
            <p:cNvPr id="10" name="圖片 9">
              <a:hlinkClick r:id="rId5"/>
            </p:cNvPr>
            <p:cNvPicPr>
              <a:picLocks noChangeAspect="1"/>
            </p:cNvPicPr>
            <p:nvPr/>
          </p:nvPicPr>
          <p:blipFill>
            <a:blip r:embed="rId6"/>
            <a:stretch>
              <a:fillRect/>
            </a:stretch>
          </p:blipFill>
          <p:spPr>
            <a:xfrm>
              <a:off x="4096963" y="3727763"/>
              <a:ext cx="4088015" cy="2270134"/>
            </a:xfrm>
            <a:prstGeom prst="rect">
              <a:avLst/>
            </a:prstGeom>
            <a:ln>
              <a:noFill/>
            </a:ln>
            <a:effectLst>
              <a:outerShdw blurRad="292100" dist="139700" dir="2700000" algn="tl" rotWithShape="0">
                <a:srgbClr val="333333">
                  <a:alpha val="65000"/>
                </a:srgbClr>
              </a:outerShdw>
            </a:effectLst>
          </p:spPr>
        </p:pic>
      </p:grpSp>
      <p:sp>
        <p:nvSpPr>
          <p:cNvPr id="2" name="Rectangle 1"/>
          <p:cNvSpPr/>
          <p:nvPr/>
        </p:nvSpPr>
        <p:spPr>
          <a:xfrm>
            <a:off x="6584728" y="5818722"/>
            <a:ext cx="5312983" cy="861774"/>
          </a:xfrm>
          <a:prstGeom prst="rect">
            <a:avLst/>
          </a:prstGeom>
        </p:spPr>
        <p:txBody>
          <a:bodyPr wrap="square">
            <a:spAutoFit/>
          </a:bodyPr>
          <a:lstStyle/>
          <a:p>
            <a:r>
              <a:rPr lang="zh-TW" altLang="en-US" sz="1400" dirty="0" smtClean="0">
                <a:latin typeface="標楷體" panose="03000509000000000000" pitchFamily="65" charset="-120"/>
                <a:ea typeface="標楷體" panose="03000509000000000000" pitchFamily="65" charset="-120"/>
              </a:rPr>
              <a:t>資料來源</a:t>
            </a:r>
            <a:r>
              <a:rPr lang="en-US" altLang="zh-TW" sz="1400" dirty="0" smtClean="0">
                <a:latin typeface="標楷體" panose="03000509000000000000" pitchFamily="65" charset="-120"/>
                <a:ea typeface="標楷體" panose="03000509000000000000" pitchFamily="65" charset="-120"/>
              </a:rPr>
              <a:t>:</a:t>
            </a:r>
            <a:r>
              <a:rPr lang="zh-TW" altLang="en-US" sz="1400" dirty="0">
                <a:latin typeface="標楷體" panose="03000509000000000000" pitchFamily="65" charset="-120"/>
                <a:ea typeface="標楷體" panose="03000509000000000000" pitchFamily="65" charset="-120"/>
              </a:rPr>
              <a:t>環境及生態</a:t>
            </a:r>
            <a:r>
              <a:rPr lang="zh-TW" altLang="en-US" sz="1400" dirty="0" smtClean="0">
                <a:latin typeface="標楷體" panose="03000509000000000000" pitchFamily="65" charset="-120"/>
                <a:ea typeface="標楷體" panose="03000509000000000000" pitchFamily="65" charset="-120"/>
              </a:rPr>
              <a:t>局</a:t>
            </a:r>
            <a:endParaRPr lang="en-US" altLang="zh-TW" sz="1400" dirty="0" smtClean="0">
              <a:latin typeface="標楷體" panose="03000509000000000000" pitchFamily="65" charset="-120"/>
              <a:ea typeface="標楷體" panose="03000509000000000000" pitchFamily="65" charset="-120"/>
            </a:endParaRPr>
          </a:p>
          <a:p>
            <a:pPr marL="285750" indent="-285750">
              <a:buFont typeface="Arial" panose="020B0604020202020204" pitchFamily="34" charset="0"/>
              <a:buChar char="•"/>
            </a:pPr>
            <a:r>
              <a:rPr lang="en-US" altLang="zh-TW" sz="1200" dirty="0" smtClean="0">
                <a:latin typeface="Times New Roman" panose="02020603050405020304" pitchFamily="18" charset="0"/>
                <a:cs typeface="Times New Roman" panose="02020603050405020304" pitchFamily="18" charset="0"/>
              </a:rPr>
              <a:t>https://www.eeb.gov.hk/sites/default/files/pdf/waste_blueprint_2035_chi.pdf</a:t>
            </a:r>
          </a:p>
          <a:p>
            <a:pPr marL="285750" indent="-285750">
              <a:buFont typeface="Arial" panose="020B0604020202020204" pitchFamily="34" charset="0"/>
              <a:buChar char="•"/>
            </a:pPr>
            <a:r>
              <a:rPr lang="en-US" altLang="zh-TW" sz="1200" dirty="0" smtClean="0">
                <a:latin typeface="Times New Roman" panose="02020603050405020304" pitchFamily="18" charset="0"/>
                <a:cs typeface="Times New Roman" panose="02020603050405020304" pitchFamily="18" charset="0"/>
              </a:rPr>
              <a:t>https</a:t>
            </a:r>
            <a:r>
              <a:rPr lang="en-US" altLang="zh-TW" sz="1200" dirty="0">
                <a:latin typeface="Times New Roman" panose="02020603050405020304" pitchFamily="18" charset="0"/>
                <a:cs typeface="Times New Roman" panose="02020603050405020304" pitchFamily="18" charset="0"/>
              </a:rPr>
              <a:t>://</a:t>
            </a:r>
            <a:r>
              <a:rPr lang="en-US" altLang="zh-TW" sz="1200" dirty="0" smtClean="0">
                <a:latin typeface="Times New Roman" panose="02020603050405020304" pitchFamily="18" charset="0"/>
                <a:cs typeface="Times New Roman" panose="02020603050405020304" pitchFamily="18" charset="0"/>
              </a:rPr>
              <a:t>www.eeb.gov.hk/sites/default/files/pdf/cap_2050_tc.pdf</a:t>
            </a:r>
          </a:p>
          <a:p>
            <a:pPr marL="285750" indent="-285750">
              <a:buFont typeface="Arial" panose="020B0604020202020204" pitchFamily="34" charset="0"/>
              <a:buChar char="•"/>
            </a:pPr>
            <a:r>
              <a:rPr lang="en-US" sz="1200" dirty="0">
                <a:latin typeface="Times New Roman" panose="02020603050405020304" pitchFamily="18" charset="0"/>
                <a:cs typeface="Times New Roman" panose="02020603050405020304" pitchFamily="18" charset="0"/>
              </a:rPr>
              <a:t>https://www.eeb.gov.hk/sites/default/files/pdf/Clean_Air_Plan_2035_chi.pdf/</a:t>
            </a:r>
          </a:p>
        </p:txBody>
      </p:sp>
      <p:sp>
        <p:nvSpPr>
          <p:cNvPr id="3" name="Rectangle 2"/>
          <p:cNvSpPr/>
          <p:nvPr/>
        </p:nvSpPr>
        <p:spPr>
          <a:xfrm>
            <a:off x="4811731" y="3016232"/>
            <a:ext cx="2046269" cy="461665"/>
          </a:xfrm>
          <a:prstGeom prst="rect">
            <a:avLst/>
          </a:prstGeom>
        </p:spPr>
        <p:txBody>
          <a:bodyPr wrap="square">
            <a:spAutoFit/>
          </a:bodyPr>
          <a:lstStyle/>
          <a:p>
            <a:r>
              <a:rPr lang="zh-TW" altLang="en-US" sz="2400" dirty="0" smtClean="0">
                <a:latin typeface="標楷體" panose="03000509000000000000" pitchFamily="65" charset="-120"/>
                <a:ea typeface="標楷體" panose="03000509000000000000" pitchFamily="65" charset="-120"/>
              </a:rPr>
              <a:t>政策規劃舉隅</a:t>
            </a:r>
            <a:endParaRPr lang="en-US" sz="2400" dirty="0">
              <a:latin typeface="標楷體" panose="03000509000000000000" pitchFamily="65" charset="-120"/>
              <a:ea typeface="標楷體" panose="03000509000000000000" pitchFamily="65" charset="-120"/>
            </a:endParaRPr>
          </a:p>
        </p:txBody>
      </p:sp>
      <p:sp>
        <p:nvSpPr>
          <p:cNvPr id="14" name="Rectangle 14">
            <a:extLst>
              <a:ext uri="{FF2B5EF4-FFF2-40B4-BE49-F238E27FC236}">
                <a16:creationId xmlns:a16="http://schemas.microsoft.com/office/drawing/2014/main" id="{FF62AD24-3287-4326-9830-2C079B66D931}"/>
              </a:ext>
            </a:extLst>
          </p:cNvPr>
          <p:cNvSpPr/>
          <p:nvPr/>
        </p:nvSpPr>
        <p:spPr>
          <a:xfrm>
            <a:off x="294921" y="3062398"/>
            <a:ext cx="2335313" cy="369332"/>
          </a:xfrm>
          <a:prstGeom prst="rect">
            <a:avLst/>
          </a:prstGeom>
          <a:ln w="28575">
            <a:solidFill>
              <a:srgbClr val="FF0000"/>
            </a:solidFill>
          </a:ln>
        </p:spPr>
        <p:txBody>
          <a:bodyPr wrap="square">
            <a:spAutoFit/>
          </a:bodyPr>
          <a:lstStyle/>
          <a:p>
            <a:pPr algn="ctr"/>
            <a:r>
              <a:rPr lang="zh-TW" altLang="en-US" b="1" dirty="0">
                <a:solidFill>
                  <a:srgbClr val="FF0000"/>
                </a:solidFill>
                <a:latin typeface="DFKai-SB" panose="03000509000000000000" pitchFamily="65" charset="-120"/>
                <a:ea typeface="DFKai-SB" panose="03000509000000000000" pitchFamily="65" charset="-120"/>
              </a:rPr>
              <a:t>點擊</a:t>
            </a:r>
            <a:r>
              <a:rPr lang="zh-TW" altLang="en-US" b="1" dirty="0" smtClean="0">
                <a:solidFill>
                  <a:srgbClr val="FF0000"/>
                </a:solidFill>
                <a:latin typeface="DFKai-SB" panose="03000509000000000000" pitchFamily="65" charset="-120"/>
                <a:ea typeface="DFKai-SB" panose="03000509000000000000" pitchFamily="65" charset="-120"/>
              </a:rPr>
              <a:t>圖像了解更多</a:t>
            </a:r>
            <a:endParaRPr lang="en-US" altLang="zh-HK" b="1" dirty="0">
              <a:solidFill>
                <a:srgbClr val="FF0000"/>
              </a:solidFill>
              <a:latin typeface="DFKai-SB" panose="03000509000000000000" pitchFamily="65" charset="-120"/>
              <a:ea typeface="DFKai-SB" panose="03000509000000000000" pitchFamily="65" charset="-120"/>
            </a:endParaRPr>
          </a:p>
        </p:txBody>
      </p:sp>
      <p:sp>
        <p:nvSpPr>
          <p:cNvPr id="5" name="Rectangle 4"/>
          <p:cNvSpPr/>
          <p:nvPr/>
        </p:nvSpPr>
        <p:spPr>
          <a:xfrm>
            <a:off x="342131" y="5951271"/>
            <a:ext cx="6096000" cy="646331"/>
          </a:xfrm>
          <a:prstGeom prst="rect">
            <a:avLst/>
          </a:prstGeom>
          <a:ln w="38100">
            <a:solidFill>
              <a:srgbClr val="0070C0"/>
            </a:solidFill>
          </a:ln>
        </p:spPr>
        <p:txBody>
          <a:bodyPr>
            <a:spAutoFit/>
          </a:bodyPr>
          <a:lstStyle/>
          <a:p>
            <a:pPr lvl="0">
              <a:defRPr/>
            </a:pPr>
            <a:r>
              <a:rPr lang="zh-CN" altLang="en-US" dirty="0">
                <a:solidFill>
                  <a:prstClr val="black"/>
                </a:solidFill>
                <a:latin typeface="DFKai-SB" panose="03000509000000000000" pitchFamily="65" charset="-120"/>
                <a:ea typeface="DFKai-SB" panose="03000509000000000000" pitchFamily="65" charset="-120"/>
                <a:sym typeface="+mn-ea"/>
              </a:rPr>
              <a:t>香港</a:t>
            </a:r>
            <a:r>
              <a:rPr lang="zh-CN" altLang="en-US" dirty="0" smtClean="0">
                <a:latin typeface="DFKai-SB" panose="03000509000000000000" pitchFamily="65" charset="-120"/>
                <a:ea typeface="DFKai-SB" panose="03000509000000000000" pitchFamily="65" charset="-120"/>
              </a:rPr>
              <a:t>特</a:t>
            </a:r>
            <a:r>
              <a:rPr lang="zh-TW" altLang="en-US" dirty="0" smtClean="0">
                <a:latin typeface="DFKai-SB" panose="03000509000000000000" pitchFamily="65" charset="-120"/>
                <a:ea typeface="DFKai-SB" panose="03000509000000000000" pitchFamily="65" charset="-120"/>
              </a:rPr>
              <a:t>區</a:t>
            </a:r>
            <a:r>
              <a:rPr lang="zh-CN" altLang="en-US" dirty="0" smtClean="0">
                <a:solidFill>
                  <a:prstClr val="black"/>
                </a:solidFill>
                <a:latin typeface="DFKai-SB" panose="03000509000000000000" pitchFamily="65" charset="-120"/>
                <a:ea typeface="DFKai-SB" panose="03000509000000000000" pitchFamily="65" charset="-120"/>
                <a:sym typeface="+mn-ea"/>
              </a:rPr>
              <a:t>政府</a:t>
            </a:r>
            <a:r>
              <a:rPr lang="zh-CN" altLang="en-US" dirty="0">
                <a:solidFill>
                  <a:prstClr val="black"/>
                </a:solidFill>
                <a:latin typeface="DFKai-SB" panose="03000509000000000000" pitchFamily="65" charset="-120"/>
                <a:ea typeface="DFKai-SB" panose="03000509000000000000" pitchFamily="65" charset="-120"/>
                <a:sym typeface="+mn-ea"/>
              </a:rPr>
              <a:t>還有哪些</a:t>
            </a:r>
            <a:r>
              <a:rPr lang="zh-TW" altLang="en-US" dirty="0">
                <a:solidFill>
                  <a:prstClr val="black"/>
                </a:solidFill>
                <a:latin typeface="DFKai-SB" panose="03000509000000000000" pitchFamily="65" charset="-120"/>
                <a:ea typeface="DFKai-SB" panose="03000509000000000000" pitchFamily="65" charset="-120"/>
                <a:sym typeface="+mn-ea"/>
              </a:rPr>
              <a:t>保育環境的</a:t>
            </a:r>
            <a:r>
              <a:rPr lang="zh-CN" altLang="en-US" dirty="0">
                <a:latin typeface="DFKai-SB" panose="03000509000000000000" pitchFamily="65" charset="-120"/>
                <a:ea typeface="DFKai-SB" panose="03000509000000000000" pitchFamily="65" charset="-120"/>
                <a:sym typeface="+mn-ea"/>
              </a:rPr>
              <a:t>規劃</a:t>
            </a:r>
            <a:r>
              <a:rPr lang="zh-TW" altLang="en-US" dirty="0">
                <a:latin typeface="DFKai-SB" panose="03000509000000000000" pitchFamily="65" charset="-120"/>
                <a:ea typeface="DFKai-SB" panose="03000509000000000000" pitchFamily="65" charset="-120"/>
                <a:sym typeface="+mn-ea"/>
              </a:rPr>
              <a:t>或措施</a:t>
            </a:r>
            <a:r>
              <a:rPr lang="zh-CN" altLang="zh-TW" dirty="0" smtClean="0">
                <a:latin typeface="DFKai-SB" panose="03000509000000000000" pitchFamily="65" charset="-120"/>
                <a:ea typeface="DFKai-SB" panose="03000509000000000000" pitchFamily="65" charset="-120"/>
                <a:sym typeface="+mn-ea"/>
              </a:rPr>
              <a:t>？</a:t>
            </a:r>
            <a:endParaRPr lang="en-US" altLang="zh-CN" dirty="0" smtClean="0">
              <a:latin typeface="DFKai-SB" panose="03000509000000000000" pitchFamily="65" charset="-120"/>
              <a:ea typeface="DFKai-SB" panose="03000509000000000000" pitchFamily="65" charset="-120"/>
              <a:sym typeface="+mn-ea"/>
            </a:endParaRPr>
          </a:p>
          <a:p>
            <a:pPr lvl="0">
              <a:defRPr/>
            </a:pPr>
            <a:r>
              <a:rPr lang="zh-CN" altLang="en-US" dirty="0" smtClean="0">
                <a:latin typeface="DFKai-SB" panose="03000509000000000000" pitchFamily="65" charset="-120"/>
                <a:ea typeface="DFKai-SB" panose="03000509000000000000" pitchFamily="65" charset="-120"/>
                <a:sym typeface="+mn-ea"/>
              </a:rPr>
              <a:t>請</a:t>
            </a:r>
            <a:r>
              <a:rPr lang="zh-CN" altLang="en-US" dirty="0">
                <a:latin typeface="DFKai-SB" panose="03000509000000000000" pitchFamily="65" charset="-120"/>
                <a:ea typeface="DFKai-SB" panose="03000509000000000000" pitchFamily="65" charset="-120"/>
                <a:sym typeface="+mn-ea"/>
              </a:rPr>
              <a:t>查閱相關資料，列舉其中一</a:t>
            </a:r>
            <a:r>
              <a:rPr lang="zh-TW" altLang="en-US" dirty="0">
                <a:latin typeface="DFKai-SB" panose="03000509000000000000" pitchFamily="65" charset="-120"/>
                <a:ea typeface="DFKai-SB" panose="03000509000000000000" pitchFamily="65" charset="-120"/>
                <a:sym typeface="+mn-ea"/>
              </a:rPr>
              <a:t>項</a:t>
            </a:r>
            <a:r>
              <a:rPr lang="zh-CN" altLang="en-US" dirty="0">
                <a:latin typeface="DFKai-SB" panose="03000509000000000000" pitchFamily="65" charset="-120"/>
                <a:ea typeface="DFKai-SB" panose="03000509000000000000" pitchFamily="65" charset="-120"/>
                <a:sym typeface="+mn-ea"/>
              </a:rPr>
              <a:t>規劃</a:t>
            </a:r>
            <a:r>
              <a:rPr lang="zh-TW" altLang="en-US" dirty="0">
                <a:latin typeface="DFKai-SB" panose="03000509000000000000" pitchFamily="65" charset="-120"/>
                <a:ea typeface="DFKai-SB" panose="03000509000000000000" pitchFamily="65" charset="-120"/>
                <a:sym typeface="+mn-ea"/>
              </a:rPr>
              <a:t>或</a:t>
            </a:r>
            <a:r>
              <a:rPr lang="zh-CN" altLang="en-US" dirty="0" smtClean="0">
                <a:latin typeface="DFKai-SB" panose="03000509000000000000" pitchFamily="65" charset="-120"/>
                <a:ea typeface="DFKai-SB" panose="03000509000000000000" pitchFamily="65" charset="-120"/>
                <a:sym typeface="+mn-ea"/>
              </a:rPr>
              <a:t>措施</a:t>
            </a:r>
            <a:r>
              <a:rPr lang="zh-TW" altLang="en-US" dirty="0" smtClean="0">
                <a:latin typeface="DFKai-SB" panose="03000509000000000000" pitchFamily="65" charset="-120"/>
                <a:ea typeface="DFKai-SB" panose="03000509000000000000" pitchFamily="65" charset="-120"/>
                <a:sym typeface="+mn-ea"/>
              </a:rPr>
              <a:t>與同學</a:t>
            </a:r>
            <a:r>
              <a:rPr lang="zh-CN" altLang="en-US" dirty="0" smtClean="0">
                <a:latin typeface="DFKai-SB" panose="03000509000000000000" pitchFamily="65" charset="-120"/>
                <a:ea typeface="DFKai-SB" panose="03000509000000000000" pitchFamily="65" charset="-120"/>
                <a:sym typeface="+mn-ea"/>
              </a:rPr>
              <a:t>分享</a:t>
            </a:r>
            <a:r>
              <a:rPr lang="zh-CN" altLang="en-US" dirty="0">
                <a:latin typeface="DFKai-SB" panose="03000509000000000000" pitchFamily="65" charset="-120"/>
                <a:ea typeface="DFKai-SB" panose="03000509000000000000" pitchFamily="65" charset="-120"/>
                <a:sym typeface="+mn-ea"/>
              </a:rPr>
              <a:t>。</a:t>
            </a:r>
          </a:p>
        </p:txBody>
      </p:sp>
      <p:pic>
        <p:nvPicPr>
          <p:cNvPr id="6" name="Picture 5">
            <a:hlinkClick r:id="rId7"/>
          </p:cNvPr>
          <p:cNvPicPr>
            <a:picLocks noChangeAspect="1"/>
          </p:cNvPicPr>
          <p:nvPr/>
        </p:nvPicPr>
        <p:blipFill>
          <a:blip r:embed="rId8"/>
          <a:stretch>
            <a:fillRect/>
          </a:stretch>
        </p:blipFill>
        <p:spPr>
          <a:xfrm>
            <a:off x="8273174" y="3534555"/>
            <a:ext cx="3714846" cy="2096978"/>
          </a:xfrm>
          <a:prstGeom prst="rect">
            <a:avLst/>
          </a:prstGeom>
        </p:spPr>
      </p:pic>
    </p:spTree>
    <p:extLst>
      <p:ext uri="{BB962C8B-B14F-4D97-AF65-F5344CB8AC3E}">
        <p14:creationId xmlns:p14="http://schemas.microsoft.com/office/powerpoint/2010/main" val="118911145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custDataLst>
              <p:tags r:id="rId1"/>
            </p:custDataLst>
          </p:nvPr>
        </p:nvSpPr>
        <p:spPr>
          <a:xfrm>
            <a:off x="173349" y="1326435"/>
            <a:ext cx="8143113" cy="2998858"/>
          </a:xfrm>
          <a:prstGeom prst="rect">
            <a:avLst/>
          </a:prstGeom>
          <a:noFill/>
          <a:ln w="38100">
            <a:solidFill>
              <a:srgbClr val="FF0000"/>
            </a:solidFill>
          </a:ln>
        </p:spPr>
        <p:txBody>
          <a:bodyPr wrap="square" rtlCol="0" anchor="t"/>
          <a:lstStyle/>
          <a:p>
            <a:pPr lvl="0">
              <a:defRPr/>
            </a:pPr>
            <a:r>
              <a:rPr lang="zh-TW" altLang="en-US" sz="2400" dirty="0" smtClean="0">
                <a:latin typeface="Times New Roman" panose="02020603050405020304" pitchFamily="18" charset="0"/>
                <a:ea typeface="DFKai-SB" panose="03000509000000000000" pitchFamily="65" charset="-120"/>
                <a:cs typeface="Times New Roman" panose="02020603050405020304" pitchFamily="18" charset="0"/>
                <a:sym typeface="+mn-ea"/>
              </a:rPr>
              <a:t>香港面積</a:t>
            </a:r>
            <a:r>
              <a:rPr lang="en-US" altLang="zh-TW" sz="2400" dirty="0" smtClean="0">
                <a:latin typeface="Times New Roman" panose="02020603050405020304" pitchFamily="18" charset="0"/>
                <a:ea typeface="DFKai-SB" panose="03000509000000000000" pitchFamily="65" charset="-120"/>
                <a:cs typeface="Times New Roman" panose="02020603050405020304" pitchFamily="18" charset="0"/>
                <a:sym typeface="+mn-ea"/>
              </a:rPr>
              <a:t>1106</a:t>
            </a:r>
            <a:r>
              <a:rPr lang="zh-TW" altLang="en-US" sz="2400" dirty="0" smtClean="0">
                <a:latin typeface="Times New Roman" panose="02020603050405020304" pitchFamily="18" charset="0"/>
                <a:ea typeface="DFKai-SB" panose="03000509000000000000" pitchFamily="65" charset="-120"/>
                <a:cs typeface="Times New Roman" panose="02020603050405020304" pitchFamily="18" charset="0"/>
                <a:sym typeface="+mn-ea"/>
              </a:rPr>
              <a:t>平方公里中超過</a:t>
            </a:r>
            <a:r>
              <a:rPr lang="en-US" altLang="zh-TW" sz="2400" dirty="0">
                <a:latin typeface="Times New Roman" panose="02020603050405020304" pitchFamily="18" charset="0"/>
                <a:ea typeface="DFKai-SB" panose="03000509000000000000" pitchFamily="65" charset="-120"/>
                <a:cs typeface="Times New Roman" panose="02020603050405020304" pitchFamily="18" charset="0"/>
                <a:sym typeface="+mn-ea"/>
              </a:rPr>
              <a:t>500</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sym typeface="+mn-ea"/>
              </a:rPr>
              <a:t>平方公里的土地被劃為受保護地區</a:t>
            </a:r>
            <a:r>
              <a:rPr lang="zh-TW" altLang="en-US" sz="2400" dirty="0" smtClean="0">
                <a:latin typeface="Times New Roman" panose="02020603050405020304" pitchFamily="18" charset="0"/>
                <a:ea typeface="DFKai-SB" panose="03000509000000000000" pitchFamily="65" charset="-120"/>
                <a:cs typeface="Times New Roman" panose="02020603050405020304" pitchFamily="18" charset="0"/>
                <a:sym typeface="+mn-ea"/>
              </a:rPr>
              <a:t>，包括</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sym typeface="+mn-ea"/>
              </a:rPr>
              <a:t>郊野公園、特別地區及自然保育地帶</a:t>
            </a:r>
            <a:r>
              <a:rPr lang="zh-TW" altLang="en-US" sz="2400" dirty="0" smtClean="0">
                <a:latin typeface="Times New Roman" panose="02020603050405020304" pitchFamily="18" charset="0"/>
                <a:ea typeface="DFKai-SB" panose="03000509000000000000" pitchFamily="65" charset="-120"/>
                <a:cs typeface="Times New Roman" panose="02020603050405020304" pitchFamily="18" charset="0"/>
                <a:sym typeface="+mn-ea"/>
              </a:rPr>
              <a:t>。</a:t>
            </a:r>
            <a:endParaRPr lang="en-US" altLang="zh-TW" sz="2400" dirty="0" smtClean="0">
              <a:latin typeface="Times New Roman" panose="02020603050405020304" pitchFamily="18" charset="0"/>
              <a:ea typeface="DFKai-SB" panose="03000509000000000000" pitchFamily="65" charset="-120"/>
              <a:cs typeface="Times New Roman" panose="02020603050405020304" pitchFamily="18" charset="0"/>
              <a:sym typeface="+mn-ea"/>
            </a:endParaRPr>
          </a:p>
          <a:p>
            <a:pPr lvl="0">
              <a:defRPr/>
            </a:pPr>
            <a:r>
              <a:rPr lang="en-US" altLang="zh-TW" sz="2400" dirty="0">
                <a:latin typeface="Times New Roman" panose="02020603050405020304" pitchFamily="18" charset="0"/>
                <a:ea typeface="DFKai-SB" panose="03000509000000000000" pitchFamily="65" charset="-120"/>
                <a:cs typeface="Times New Roman" panose="02020603050405020304" pitchFamily="18" charset="0"/>
                <a:sym typeface="+mn-ea"/>
              </a:rPr>
              <a:t>《</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sym typeface="+mn-ea"/>
              </a:rPr>
              <a:t>郊野公園條例</a:t>
            </a:r>
            <a:r>
              <a:rPr lang="en-US" altLang="zh-TW" sz="2400" dirty="0">
                <a:latin typeface="Times New Roman" panose="02020603050405020304" pitchFamily="18" charset="0"/>
                <a:ea typeface="DFKai-SB" panose="03000509000000000000" pitchFamily="65" charset="-120"/>
                <a:cs typeface="Times New Roman" panose="02020603050405020304" pitchFamily="18" charset="0"/>
                <a:sym typeface="+mn-ea"/>
              </a:rPr>
              <a:t>》</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sym typeface="+mn-ea"/>
              </a:rPr>
              <a:t>就郊野公園和特別地區的指定、管制和</a:t>
            </a:r>
            <a:r>
              <a:rPr lang="zh-TW" altLang="en-US" sz="2400" dirty="0" smtClean="0">
                <a:latin typeface="Times New Roman" panose="02020603050405020304" pitchFamily="18" charset="0"/>
                <a:ea typeface="DFKai-SB" panose="03000509000000000000" pitchFamily="65" charset="-120"/>
                <a:cs typeface="Times New Roman" panose="02020603050405020304" pitchFamily="18" charset="0"/>
                <a:sym typeface="+mn-ea"/>
              </a:rPr>
              <a:t>管理提供</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sym typeface="+mn-ea"/>
              </a:rPr>
              <a:t>了法律</a:t>
            </a:r>
            <a:r>
              <a:rPr lang="zh-TW" altLang="en-US" sz="2400" dirty="0" smtClean="0">
                <a:latin typeface="Times New Roman" panose="02020603050405020304" pitchFamily="18" charset="0"/>
                <a:ea typeface="DFKai-SB" panose="03000509000000000000" pitchFamily="65" charset="-120"/>
                <a:cs typeface="Times New Roman" panose="02020603050405020304" pitchFamily="18" charset="0"/>
                <a:sym typeface="+mn-ea"/>
              </a:rPr>
              <a:t>根據</a:t>
            </a:r>
            <a:r>
              <a:rPr lang="zh-CN" altLang="en-US" sz="2400" dirty="0" smtClean="0">
                <a:latin typeface="Times New Roman" panose="02020603050405020304" pitchFamily="18" charset="0"/>
                <a:ea typeface="DFKai-SB" panose="03000509000000000000" pitchFamily="65" charset="-120"/>
                <a:cs typeface="Times New Roman" panose="02020603050405020304" pitchFamily="18" charset="0"/>
                <a:sym typeface="+mn-ea"/>
              </a:rPr>
              <a:t>。</a:t>
            </a:r>
            <a:r>
              <a:rPr lang="zh-TW" altLang="en-US" sz="2400" dirty="0" smtClean="0">
                <a:latin typeface="Times New Roman" panose="02020603050405020304" pitchFamily="18" charset="0"/>
                <a:ea typeface="DFKai-SB" panose="03000509000000000000" pitchFamily="65" charset="-120"/>
                <a:cs typeface="Times New Roman" panose="02020603050405020304" pitchFamily="18" charset="0"/>
                <a:sym typeface="+mn-ea"/>
              </a:rPr>
              <a:t>截至</a:t>
            </a:r>
            <a:r>
              <a:rPr lang="en-US" altLang="zh-TW" sz="2400" dirty="0" smtClean="0">
                <a:latin typeface="Times New Roman" panose="02020603050405020304" pitchFamily="18" charset="0"/>
                <a:ea typeface="DFKai-SB" panose="03000509000000000000" pitchFamily="65" charset="-120"/>
                <a:cs typeface="Times New Roman" panose="02020603050405020304" pitchFamily="18" charset="0"/>
                <a:sym typeface="+mn-ea"/>
              </a:rPr>
              <a:t>2022</a:t>
            </a:r>
            <a:r>
              <a:rPr lang="zh-TW" altLang="en-US" sz="2400" dirty="0" smtClean="0">
                <a:latin typeface="Times New Roman" panose="02020603050405020304" pitchFamily="18" charset="0"/>
                <a:ea typeface="DFKai-SB" panose="03000509000000000000" pitchFamily="65" charset="-120"/>
                <a:cs typeface="Times New Roman" panose="02020603050405020304" pitchFamily="18" charset="0"/>
                <a:sym typeface="+mn-ea"/>
              </a:rPr>
              <a:t>年，</a:t>
            </a:r>
            <a:r>
              <a:rPr kumimoji="0" lang="zh-CN" altLang="en-US" sz="24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設有24個郊野公園和</a:t>
            </a:r>
            <a:r>
              <a:rPr kumimoji="0" lang="en-US" altLang="zh-TW" sz="24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22</a:t>
            </a:r>
            <a:r>
              <a:rPr kumimoji="0" lang="zh-CN" altLang="en-US" sz="24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個特別地區，</a:t>
            </a:r>
            <a:r>
              <a:rPr kumimoji="0" lang="en-US" altLang="zh-TW" sz="24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6</a:t>
            </a:r>
            <a:r>
              <a:rPr kumimoji="0" lang="zh-CN" altLang="en-US" sz="24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個海岸公園</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sym typeface="+mn-ea"/>
              </a:rPr>
              <a:t> </a:t>
            </a:r>
            <a:r>
              <a:rPr lang="en-US" altLang="zh-TW" sz="2400" dirty="0" smtClean="0">
                <a:latin typeface="Times New Roman" panose="02020603050405020304" pitchFamily="18" charset="0"/>
                <a:ea typeface="DFKai-SB" panose="03000509000000000000" pitchFamily="65" charset="-120"/>
                <a:cs typeface="Times New Roman" panose="02020603050405020304" pitchFamily="18" charset="0"/>
                <a:sym typeface="+mn-ea"/>
              </a:rPr>
              <a:t>(</a:t>
            </a:r>
            <a:r>
              <a:rPr kumimoji="0" lang="zh-TW" altLang="en-US" sz="2400" b="0" i="0" u="non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提供</a:t>
            </a:r>
            <a:r>
              <a:rPr lang="zh-TW" altLang="en-US" sz="2400" dirty="0" smtClean="0">
                <a:latin typeface="Times New Roman" panose="02020603050405020304" pitchFamily="18" charset="0"/>
                <a:ea typeface="DFKai-SB" panose="03000509000000000000" pitchFamily="65" charset="-120"/>
                <a:cs typeface="Times New Roman" panose="02020603050405020304" pitchFamily="18" charset="0"/>
                <a:sym typeface="+mn-ea"/>
              </a:rPr>
              <a:t>教育中心、</a:t>
            </a:r>
            <a:r>
              <a:rPr kumimoji="0" lang="zh-CN" altLang="en-US" sz="24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露營營地遠足徑</a:t>
            </a:r>
            <a:r>
              <a:rPr kumimoji="0" lang="zh-TW" altLang="en-US" sz="24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、越野</a:t>
            </a:r>
            <a:r>
              <a:rPr kumimoji="0" lang="zh-CN" altLang="en-US" sz="24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單車徑</a:t>
            </a:r>
            <a:r>
              <a:rPr kumimoji="0" lang="zh-TW" altLang="en-US" sz="24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等</a:t>
            </a:r>
            <a:r>
              <a:rPr kumimoji="0" lang="en-US" altLang="zh-TW" sz="24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a:t>
            </a:r>
            <a:r>
              <a:rPr lang="zh-TW" altLang="en-US" sz="2400" noProof="0" dirty="0" smtClean="0">
                <a:latin typeface="Times New Roman" panose="02020603050405020304" pitchFamily="18" charset="0"/>
                <a:ea typeface="DFKai-SB" panose="03000509000000000000" pitchFamily="65" charset="-120"/>
                <a:cs typeface="Times New Roman" panose="02020603050405020304" pitchFamily="18" charset="0"/>
                <a:sym typeface="+mn-ea"/>
              </a:rPr>
              <a:t>。</a:t>
            </a:r>
            <a:r>
              <a:rPr kumimoji="0" lang="zh-CN" altLang="en-US" sz="24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覆蓋範圍</a:t>
            </a:r>
            <a:r>
              <a:rPr kumimoji="0" lang="zh-TW" altLang="en-US" sz="24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世界級地質公園、</a:t>
            </a:r>
            <a:r>
              <a:rPr kumimoji="0" lang="zh-CN" altLang="en-US" sz="24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叢林</a:t>
            </a:r>
            <a:r>
              <a:rPr kumimoji="0" lang="zh-TW" altLang="en-US" sz="24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a:t>
            </a:r>
            <a:r>
              <a:rPr kumimoji="0" lang="zh-CN" altLang="en-US" sz="24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水塘和海</a:t>
            </a:r>
            <a:r>
              <a:rPr kumimoji="0" lang="zh-TW" altLang="en-US" sz="24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岸及</a:t>
            </a:r>
            <a:r>
              <a:rPr kumimoji="0" lang="zh-CN" altLang="en-US" sz="24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沙灘</a:t>
            </a:r>
            <a:r>
              <a:rPr kumimoji="0" lang="zh-TW" altLang="en-US" sz="24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等</a:t>
            </a:r>
            <a:r>
              <a:rPr kumimoji="0" lang="zh-CN" altLang="en-US" sz="24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。郊野公園由法律賦予康樂和保育的</a:t>
            </a:r>
            <a:r>
              <a:rPr kumimoji="0" lang="zh-TW" altLang="en-US" sz="24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用途，並保護動植物的生境及棲息地。</a:t>
            </a:r>
            <a:endParaRPr kumimoji="0" lang="zh-CN" altLang="en-US" sz="24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endParaRPr>
          </a:p>
        </p:txBody>
      </p:sp>
      <p:sp>
        <p:nvSpPr>
          <p:cNvPr id="5" name="标题 1"/>
          <p:cNvSpPr txBox="1">
            <a:spLocks noChangeArrowheads="1"/>
          </p:cNvSpPr>
          <p:nvPr/>
        </p:nvSpPr>
        <p:spPr bwMode="auto">
          <a:xfrm>
            <a:off x="2817140" y="771297"/>
            <a:ext cx="6010335" cy="5159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defRPr/>
            </a:pPr>
            <a:r>
              <a:rPr kumimoji="0" lang="zh-CN" altLang="en-US" sz="2800" b="1"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mj-cs"/>
              </a:rPr>
              <a:t>加強</a:t>
            </a:r>
            <a:r>
              <a:rPr kumimoji="0" lang="zh-CN" altLang="en-US" sz="2800" b="1"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j-cs"/>
              </a:rPr>
              <a:t>環境保育的整體規劃和設施建設</a:t>
            </a:r>
          </a:p>
        </p:txBody>
      </p:sp>
      <p:sp>
        <p:nvSpPr>
          <p:cNvPr id="3" name="文字方塊 2"/>
          <p:cNvSpPr txBox="1"/>
          <p:nvPr/>
        </p:nvSpPr>
        <p:spPr>
          <a:xfrm>
            <a:off x="7086262" y="5105637"/>
            <a:ext cx="3970413" cy="1446550"/>
          </a:xfrm>
          <a:prstGeom prst="rect">
            <a:avLst/>
          </a:prstGeom>
          <a:noFill/>
        </p:spPr>
        <p:txBody>
          <a:bodyPr wrap="square" rtlCol="0">
            <a:spAutoFit/>
          </a:bodyPr>
          <a:lstStyle/>
          <a:p>
            <a:r>
              <a:rPr lang="zh-TW" altLang="en-US" sz="1100" dirty="0" smtClean="0">
                <a:latin typeface="Times New Roman" panose="02020603050405020304" pitchFamily="18" charset="0"/>
                <a:ea typeface="標楷體" panose="03000509000000000000" pitchFamily="65" charset="-120"/>
                <a:cs typeface="Times New Roman" panose="02020603050405020304" pitchFamily="18" charset="0"/>
              </a:rPr>
              <a:t>資料來源</a:t>
            </a:r>
            <a:r>
              <a:rPr lang="en-US" altLang="zh-TW" sz="1100" dirty="0" smtClean="0">
                <a:latin typeface="Times New Roman" panose="02020603050405020304" pitchFamily="18" charset="0"/>
                <a:ea typeface="標楷體" panose="03000509000000000000" pitchFamily="65" charset="-120"/>
                <a:cs typeface="Times New Roman" panose="02020603050405020304" pitchFamily="18" charset="0"/>
              </a:rPr>
              <a:t>: </a:t>
            </a:r>
          </a:p>
          <a:p>
            <a:pPr marL="171450" indent="-171450">
              <a:buFont typeface="Arial" panose="020B0604020202020204" pitchFamily="34" charset="0"/>
              <a:buChar char="•"/>
            </a:pPr>
            <a:r>
              <a:rPr lang="zh-TW" altLang="en-US" sz="1100" dirty="0" smtClean="0">
                <a:latin typeface="Times New Roman" panose="02020603050405020304" pitchFamily="18" charset="0"/>
                <a:ea typeface="標楷體" panose="03000509000000000000" pitchFamily="65" charset="-120"/>
                <a:cs typeface="Times New Roman" panose="02020603050405020304" pitchFamily="18" charset="0"/>
              </a:rPr>
              <a:t>香港年報 </a:t>
            </a:r>
            <a:r>
              <a:rPr lang="en-US" altLang="zh-TW" sz="1100" dirty="0" smtClean="0">
                <a:latin typeface="Times New Roman" panose="02020603050405020304" pitchFamily="18" charset="0"/>
                <a:ea typeface="標楷體" panose="03000509000000000000" pitchFamily="65" charset="-120"/>
                <a:cs typeface="Times New Roman" panose="02020603050405020304" pitchFamily="18" charset="0"/>
              </a:rPr>
              <a:t>(https</a:t>
            </a:r>
            <a:r>
              <a:rPr lang="en-US" altLang="zh-TW" sz="1100"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TW" sz="1100" dirty="0" smtClean="0">
                <a:latin typeface="Times New Roman" panose="02020603050405020304" pitchFamily="18" charset="0"/>
                <a:ea typeface="標楷體" panose="03000509000000000000" pitchFamily="65" charset="-120"/>
                <a:cs typeface="Times New Roman" panose="02020603050405020304" pitchFamily="18" charset="0"/>
              </a:rPr>
              <a:t>www.yearbook.gov.hk/2020/tc/pdf/C20.pdf)</a:t>
            </a:r>
          </a:p>
          <a:p>
            <a:pPr marL="171450" indent="-171450">
              <a:buFont typeface="Arial" panose="020B0604020202020204" pitchFamily="34" charset="0"/>
              <a:buChar char="•"/>
            </a:pPr>
            <a:r>
              <a:rPr lang="zh-TW" altLang="en-US" sz="1100" dirty="0" smtClean="0">
                <a:latin typeface="Times New Roman" panose="02020603050405020304" pitchFamily="18" charset="0"/>
                <a:ea typeface="標楷體" panose="03000509000000000000" pitchFamily="65" charset="-120"/>
                <a:cs typeface="Times New Roman" panose="02020603050405020304" pitchFamily="18" charset="0"/>
              </a:rPr>
              <a:t>漁農自然護理署</a:t>
            </a:r>
            <a:r>
              <a:rPr lang="en-US" altLang="zh-TW" sz="1100" dirty="0" smtClean="0">
                <a:latin typeface="Times New Roman" panose="02020603050405020304" pitchFamily="18" charset="0"/>
                <a:ea typeface="標楷體" panose="03000509000000000000" pitchFamily="65" charset="-120"/>
                <a:cs typeface="Times New Roman" panose="02020603050405020304" pitchFamily="18" charset="0"/>
              </a:rPr>
              <a:t>(</a:t>
            </a:r>
            <a:r>
              <a:rPr lang="en-US" altLang="zh-HK" sz="1100" dirty="0" smtClean="0">
                <a:latin typeface="Times New Roman" panose="02020603050405020304" pitchFamily="18" charset="0"/>
                <a:ea typeface="標楷體" panose="03000509000000000000" pitchFamily="65" charset="-120"/>
                <a:cs typeface="Times New Roman" panose="02020603050405020304" pitchFamily="18" charset="0"/>
              </a:rPr>
              <a:t>https</a:t>
            </a:r>
            <a:r>
              <a:rPr lang="en-US" altLang="zh-HK" sz="1100"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HK" sz="1100" dirty="0" smtClean="0">
                <a:latin typeface="Times New Roman" panose="02020603050405020304" pitchFamily="18" charset="0"/>
                <a:ea typeface="標楷體" panose="03000509000000000000" pitchFamily="65" charset="-120"/>
                <a:cs typeface="Times New Roman" panose="02020603050405020304" pitchFamily="18" charset="0"/>
              </a:rPr>
              <a:t>www.afcd.gov.hk/tc_chi/country/cou_vis/cou_vis_cou/cou_vis_cou_1.html</a:t>
            </a:r>
            <a:r>
              <a:rPr lang="en-US" altLang="zh-TW" sz="1100" dirty="0" smtClean="0">
                <a:latin typeface="Times New Roman" panose="02020603050405020304" pitchFamily="18" charset="0"/>
                <a:ea typeface="標楷體" panose="03000509000000000000" pitchFamily="65" charset="-120"/>
                <a:cs typeface="Times New Roman" panose="02020603050405020304" pitchFamily="18" charset="0"/>
              </a:rPr>
              <a:t>) (https</a:t>
            </a:r>
            <a:r>
              <a:rPr lang="en-US" altLang="zh-TW" sz="1100"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TW" sz="1100" dirty="0" smtClean="0">
                <a:latin typeface="Times New Roman" panose="02020603050405020304" pitchFamily="18" charset="0"/>
                <a:ea typeface="標楷體" panose="03000509000000000000" pitchFamily="65" charset="-120"/>
                <a:cs typeface="Times New Roman" panose="02020603050405020304" pitchFamily="18" charset="0"/>
              </a:rPr>
              <a:t>www.afcd.gov.hk/tc_chi/country/cou_lea/the_facts.html)</a:t>
            </a:r>
            <a:endParaRPr lang="en-US" altLang="zh-TW" sz="1100" dirty="0">
              <a:latin typeface="Times New Roman" panose="02020603050405020304" pitchFamily="18" charset="0"/>
              <a:ea typeface="標楷體" panose="03000509000000000000" pitchFamily="65" charset="-120"/>
              <a:cs typeface="Times New Roman" panose="02020603050405020304" pitchFamily="18" charset="0"/>
            </a:endParaRPr>
          </a:p>
          <a:p>
            <a:pPr marL="171450" indent="-171450">
              <a:buFont typeface="Arial" panose="020B0604020202020204" pitchFamily="34" charset="0"/>
              <a:buChar char="•"/>
            </a:pPr>
            <a:r>
              <a:rPr lang="zh-TW" altLang="en-US" sz="1100" dirty="0" smtClean="0">
                <a:latin typeface="Times New Roman" panose="02020603050405020304" pitchFamily="18" charset="0"/>
                <a:ea typeface="標楷體" panose="03000509000000000000" pitchFamily="65" charset="-120"/>
                <a:cs typeface="Times New Roman" panose="02020603050405020304" pitchFamily="18" charset="0"/>
              </a:rPr>
              <a:t>香港聯合國教科文組織世界地質公園 </a:t>
            </a:r>
            <a:r>
              <a:rPr lang="en-US" altLang="zh-TW" sz="1100" dirty="0" smtClean="0">
                <a:latin typeface="Times New Roman" panose="02020603050405020304" pitchFamily="18" charset="0"/>
                <a:ea typeface="標楷體" panose="03000509000000000000" pitchFamily="65" charset="-120"/>
                <a:cs typeface="Times New Roman" panose="02020603050405020304" pitchFamily="18" charset="0"/>
              </a:rPr>
              <a:t>https</a:t>
            </a:r>
            <a:r>
              <a:rPr lang="en-US" altLang="zh-TW" sz="1100"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TW" sz="1100" dirty="0" smtClean="0">
                <a:latin typeface="Times New Roman" panose="02020603050405020304" pitchFamily="18" charset="0"/>
                <a:ea typeface="標楷體" panose="03000509000000000000" pitchFamily="65" charset="-120"/>
                <a:cs typeface="Times New Roman" panose="02020603050405020304" pitchFamily="18" charset="0"/>
              </a:rPr>
              <a:t>www.geopark.gov.hk/tc)</a:t>
            </a:r>
            <a:endParaRPr lang="en-US" altLang="zh-TW" sz="11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8" name="任意多边形: 形状 6"/>
          <p:cNvSpPr/>
          <p:nvPr/>
        </p:nvSpPr>
        <p:spPr>
          <a:xfrm>
            <a:off x="2573148" y="131135"/>
            <a:ext cx="6498321" cy="6180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77900" rtl="0" eaLnBrk="1" fontAlgn="auto" latinLnBrk="0" hangingPunct="1">
              <a:lnSpc>
                <a:spcPct val="90000"/>
              </a:lnSpc>
              <a:spcBef>
                <a:spcPts val="0"/>
              </a:spcBef>
              <a:spcAft>
                <a:spcPct val="35000"/>
              </a:spcAft>
              <a:buClrTx/>
              <a:buSzTx/>
              <a:buFontTx/>
              <a:buNone/>
              <a:defRPr/>
            </a:pPr>
            <a:r>
              <a:rPr kumimoji="0" lang="zh-CN" altLang="en-US" sz="4000" b="1" i="0" u="none" strike="noStrike" kern="1200" cap="none" spc="0" normalizeH="0" baseline="0" noProof="0" dirty="0" smtClean="0">
                <a:ln>
                  <a:noFill/>
                </a:ln>
                <a:solidFill>
                  <a:srgbClr val="FFFFFF"/>
                </a:solidFill>
                <a:effectLst/>
                <a:uLnTx/>
                <a:uFillTx/>
                <a:latin typeface="DFKai-SB" panose="03000509000000000000" pitchFamily="65" charset="-120"/>
                <a:ea typeface="DFKai-SB" panose="03000509000000000000" pitchFamily="65" charset="-120"/>
                <a:cs typeface="+mn-cs"/>
              </a:rPr>
              <a:t>香港</a:t>
            </a:r>
            <a:r>
              <a:rPr kumimoji="0" lang="zh-CN" altLang="en-US" sz="4000" b="1" i="0" u="none" strike="noStrike" kern="1200" cap="none" spc="0" normalizeH="0" baseline="0" noProof="0" dirty="0">
                <a:ln>
                  <a:noFill/>
                </a:ln>
                <a:solidFill>
                  <a:srgbClr val="FFFFFF"/>
                </a:solidFill>
                <a:effectLst/>
                <a:uLnTx/>
                <a:uFillTx/>
                <a:latin typeface="DFKai-SB" panose="03000509000000000000" pitchFamily="65" charset="-120"/>
                <a:ea typeface="DFKai-SB" panose="03000509000000000000" pitchFamily="65" charset="-120"/>
                <a:cs typeface="+mn-cs"/>
              </a:rPr>
              <a:t>的環境保育實踐經驗</a:t>
            </a:r>
          </a:p>
        </p:txBody>
      </p:sp>
      <p:pic>
        <p:nvPicPr>
          <p:cNvPr id="11" name="Picture 2" descr="https://www.afcd.gov.hk/tc_chi/country/cou_vis/cou_vis_cou/files/KeyPlan_1_CP_SA_v1.jp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47267" y="2362801"/>
            <a:ext cx="3632881" cy="2399657"/>
          </a:xfrm>
          <a:prstGeom prst="rect">
            <a:avLst/>
          </a:prstGeom>
          <a:noFill/>
          <a:extLst>
            <a:ext uri="{909E8E84-426E-40DD-AFC4-6F175D3DCCD1}">
              <a14:hiddenFill xmlns:a14="http://schemas.microsoft.com/office/drawing/2010/main">
                <a:solidFill>
                  <a:srgbClr val="FFFFFF"/>
                </a:solidFill>
              </a14:hiddenFill>
            </a:ext>
          </a:extLst>
        </p:spPr>
      </p:pic>
      <p:sp>
        <p:nvSpPr>
          <p:cNvPr id="12" name="矩形 4"/>
          <p:cNvSpPr/>
          <p:nvPr/>
        </p:nvSpPr>
        <p:spPr>
          <a:xfrm>
            <a:off x="173349" y="4440115"/>
            <a:ext cx="6464843" cy="2318259"/>
          </a:xfrm>
          <a:prstGeom prst="rect">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13" name="AutoShape 17"/>
          <p:cNvSpPr/>
          <p:nvPr/>
        </p:nvSpPr>
        <p:spPr>
          <a:xfrm>
            <a:off x="8653798" y="1660615"/>
            <a:ext cx="3219820" cy="696825"/>
          </a:xfrm>
          <a:prstGeom prst="roundRect">
            <a:avLst>
              <a:gd name="adj" fmla="val 7936"/>
            </a:avLst>
          </a:prstGeom>
          <a:solidFill>
            <a:srgbClr val="FF0000">
              <a:alpha val="10196"/>
            </a:srgbClr>
          </a:solidFill>
          <a:ln w="19050" cap="rnd" cmpd="sng">
            <a:solidFill>
              <a:schemeClr val="tx1"/>
            </a:solidFill>
            <a:prstDash val="sysDot"/>
            <a:headEnd type="none" w="med" len="med"/>
            <a:tailEnd type="none" w="med" len="med"/>
          </a:ln>
        </p:spPr>
        <p: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endParaRPr kumimoji="0" lang="zh-CN" altLang="en-US" sz="18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endParaRPr>
          </a:p>
        </p:txBody>
      </p:sp>
      <p:sp>
        <p:nvSpPr>
          <p:cNvPr id="16" name="文本框 13"/>
          <p:cNvSpPr txBox="1"/>
          <p:nvPr/>
        </p:nvSpPr>
        <p:spPr>
          <a:xfrm>
            <a:off x="8784603" y="1587999"/>
            <a:ext cx="2958210" cy="769441"/>
          </a:xfrm>
          <a:prstGeom prst="rect">
            <a:avLst/>
          </a:prstGeom>
          <a:noFill/>
        </p:spPr>
        <p:txBody>
          <a:bodyPr wrap="square">
            <a:spAutoFit/>
          </a:bodyPr>
          <a:lstStyle/>
          <a:p>
            <a:pPr marL="0" marR="0" lvl="0" indent="0" algn="l" defTabSz="914400" rtl="0" eaLnBrk="1" fontAlgn="auto" latinLnBrk="0" hangingPunct="1">
              <a:spcBef>
                <a:spcPts val="0"/>
              </a:spcBef>
              <a:spcAft>
                <a:spcPts val="0"/>
              </a:spcAft>
              <a:buClrTx/>
              <a:buSzTx/>
              <a:buFontTx/>
              <a:buNone/>
              <a:defRPr/>
            </a:pPr>
            <a:r>
              <a:rPr kumimoji="0" lang="zh-CN" altLang="en-US" sz="22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總</a:t>
            </a:r>
            <a:r>
              <a:rPr kumimoji="0" lang="zh-CN" altLang="en-US" sz="22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面積</a:t>
            </a:r>
            <a:r>
              <a:rPr kumimoji="0" lang="zh-TW" altLang="en-US" sz="22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約</a:t>
            </a:r>
            <a:r>
              <a:rPr kumimoji="0" lang="en-US" altLang="zh-CN" sz="22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4</a:t>
            </a:r>
            <a:r>
              <a:rPr kumimoji="0" lang="en-US" altLang="zh-TW" sz="22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43</a:t>
            </a:r>
            <a:r>
              <a:rPr kumimoji="0" lang="zh-TW" altLang="en-US" sz="2200" b="0" i="0" u="non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平方公里</a:t>
            </a:r>
            <a:r>
              <a:rPr kumimoji="0" lang="zh-CN" altLang="en-US" sz="22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，約佔香港</a:t>
            </a:r>
            <a:r>
              <a:rPr kumimoji="0" lang="zh-CN" altLang="en-US" sz="22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陸地面積40%。</a:t>
            </a:r>
          </a:p>
        </p:txBody>
      </p:sp>
      <p:sp>
        <p:nvSpPr>
          <p:cNvPr id="18" name="文字方塊 17"/>
          <p:cNvSpPr txBox="1"/>
          <p:nvPr/>
        </p:nvSpPr>
        <p:spPr>
          <a:xfrm>
            <a:off x="9172005" y="1291283"/>
            <a:ext cx="2351413" cy="369332"/>
          </a:xfrm>
          <a:prstGeom prst="rect">
            <a:avLst/>
          </a:prstGeom>
          <a:noFill/>
        </p:spPr>
        <p:txBody>
          <a:bodyPr wrap="square" rtlCol="0">
            <a:spAutoFit/>
          </a:bodyPr>
          <a:lstStyle/>
          <a:p>
            <a:r>
              <a:rPr lang="zh-TW" altLang="en-US" dirty="0">
                <a:latin typeface="DFKai-SB" panose="03000509000000000000" pitchFamily="65" charset="-120"/>
                <a:ea typeface="DFKai-SB" panose="03000509000000000000" pitchFamily="65" charset="-120"/>
              </a:rPr>
              <a:t>郊野公園及特別地區</a:t>
            </a:r>
            <a:endParaRPr lang="zh-HK" altLang="en-US" dirty="0">
              <a:latin typeface="DFKai-SB" panose="03000509000000000000" pitchFamily="65" charset="-120"/>
              <a:ea typeface="DFKai-SB" panose="03000509000000000000" pitchFamily="65" charset="-120"/>
            </a:endParaRPr>
          </a:p>
        </p:txBody>
      </p:sp>
      <p:pic>
        <p:nvPicPr>
          <p:cNvPr id="19" name="圖片 3">
            <a:hlinkClick r:id="rId6"/>
          </p:cNvPr>
          <p:cNvPicPr>
            <a:picLocks noChangeAspect="1"/>
          </p:cNvPicPr>
          <p:nvPr/>
        </p:nvPicPr>
        <p:blipFill>
          <a:blip r:embed="rId7"/>
          <a:stretch>
            <a:fillRect/>
          </a:stretch>
        </p:blipFill>
        <p:spPr>
          <a:xfrm>
            <a:off x="282638" y="4974746"/>
            <a:ext cx="3122545" cy="1633027"/>
          </a:xfrm>
          <a:prstGeom prst="rect">
            <a:avLst/>
          </a:prstGeom>
        </p:spPr>
      </p:pic>
      <p:sp>
        <p:nvSpPr>
          <p:cNvPr id="21" name="文字方塊 11"/>
          <p:cNvSpPr txBox="1"/>
          <p:nvPr/>
        </p:nvSpPr>
        <p:spPr>
          <a:xfrm>
            <a:off x="441846" y="4490592"/>
            <a:ext cx="3402005" cy="369332"/>
          </a:xfrm>
          <a:prstGeom prst="rect">
            <a:avLst/>
          </a:prstGeom>
          <a:noFill/>
        </p:spPr>
        <p:txBody>
          <a:bodyPr wrap="square" rtlCol="0">
            <a:spAutoFit/>
          </a:bodyPr>
          <a:lstStyle/>
          <a:p>
            <a:pPr algn="ctr"/>
            <a:r>
              <a:rPr lang="zh-TW" altLang="en-US" b="1" dirty="0" smtClean="0">
                <a:latin typeface="DFKai-SB" panose="03000509000000000000" pitchFamily="65" charset="-120"/>
                <a:ea typeface="DFKai-SB" panose="03000509000000000000" pitchFamily="65" charset="-120"/>
              </a:rPr>
              <a:t>點擊下圖了解香港地質</a:t>
            </a:r>
            <a:r>
              <a:rPr lang="zh-TW" altLang="en-US" b="1" dirty="0">
                <a:latin typeface="DFKai-SB" panose="03000509000000000000" pitchFamily="65" charset="-120"/>
                <a:ea typeface="DFKai-SB" panose="03000509000000000000" pitchFamily="65" charset="-120"/>
              </a:rPr>
              <a:t>公園</a:t>
            </a:r>
            <a:endParaRPr lang="zh-HK" altLang="en-US" b="1" dirty="0">
              <a:latin typeface="DFKai-SB" panose="03000509000000000000" pitchFamily="65" charset="-120"/>
              <a:ea typeface="DFKai-SB" panose="03000509000000000000" pitchFamily="65" charset="-120"/>
            </a:endParaRPr>
          </a:p>
        </p:txBody>
      </p:sp>
      <p:pic>
        <p:nvPicPr>
          <p:cNvPr id="22" name="圖片 5"/>
          <p:cNvPicPr>
            <a:picLocks noChangeAspect="1"/>
          </p:cNvPicPr>
          <p:nvPr/>
        </p:nvPicPr>
        <p:blipFill>
          <a:blip r:embed="rId8">
            <a:clrChange>
              <a:clrFrom>
                <a:srgbClr val="D9DCDD"/>
              </a:clrFrom>
              <a:clrTo>
                <a:srgbClr val="D9DCDD">
                  <a:alpha val="0"/>
                </a:srgbClr>
              </a:clrTo>
            </a:clrChange>
          </a:blip>
          <a:stretch>
            <a:fillRect/>
          </a:stretch>
        </p:blipFill>
        <p:spPr>
          <a:xfrm>
            <a:off x="4244905" y="4429330"/>
            <a:ext cx="1349069" cy="516762"/>
          </a:xfrm>
          <a:prstGeom prst="rect">
            <a:avLst/>
          </a:prstGeom>
        </p:spPr>
      </p:pic>
      <p:sp>
        <p:nvSpPr>
          <p:cNvPr id="23" name="Rectangle 22"/>
          <p:cNvSpPr/>
          <p:nvPr/>
        </p:nvSpPr>
        <p:spPr>
          <a:xfrm>
            <a:off x="9093682" y="4716292"/>
            <a:ext cx="2508057" cy="369332"/>
          </a:xfrm>
          <a:prstGeom prst="rect">
            <a:avLst/>
          </a:prstGeom>
          <a:solidFill>
            <a:schemeClr val="accent6">
              <a:lumMod val="20000"/>
              <a:lumOff val="80000"/>
            </a:schemeClr>
          </a:solidFill>
          <a:ln>
            <a:solidFill>
              <a:srgbClr val="FF0000"/>
            </a:solidFill>
          </a:ln>
        </p:spPr>
        <p:txBody>
          <a:bodyPr wrap="square">
            <a:spAutoFit/>
          </a:bodyPr>
          <a:lstStyle/>
          <a:p>
            <a:r>
              <a:rPr lang="zh-TW" altLang="en-US" dirty="0" smtClean="0">
                <a:latin typeface="標楷體" panose="03000509000000000000" pitchFamily="65" charset="-120"/>
                <a:ea typeface="標楷體" panose="03000509000000000000" pitchFamily="65" charset="-120"/>
              </a:rPr>
              <a:t>點擊地區查看擴大地圖</a:t>
            </a:r>
            <a:endParaRPr lang="en-US" dirty="0">
              <a:latin typeface="標楷體" panose="03000509000000000000" pitchFamily="65" charset="-120"/>
              <a:ea typeface="標楷體" panose="03000509000000000000" pitchFamily="65" charset="-120"/>
            </a:endParaRPr>
          </a:p>
        </p:txBody>
      </p:sp>
      <p:sp>
        <p:nvSpPr>
          <p:cNvPr id="24" name="Up Arrow 23"/>
          <p:cNvSpPr/>
          <p:nvPr/>
        </p:nvSpPr>
        <p:spPr>
          <a:xfrm>
            <a:off x="10048294" y="4367588"/>
            <a:ext cx="430825" cy="340888"/>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24"/>
          <p:cNvSpPr/>
          <p:nvPr/>
        </p:nvSpPr>
        <p:spPr bwMode="auto">
          <a:xfrm>
            <a:off x="2472610" y="847075"/>
            <a:ext cx="446151" cy="322817"/>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92D050"/>
          </a:solidFill>
          <a:ln w="19050">
            <a:solidFill>
              <a:srgbClr val="FFFFFF"/>
            </a:solidFill>
            <a:round/>
          </a:ln>
        </p:spPr>
        <p:txBody>
          <a:bodyPr vert="horz" wrap="square" lIns="83748" tIns="41874" rIns="83748" bIns="41874" numCol="1" anchor="t" anchorCtr="0" compatLnSpc="1"/>
          <a:lstStyle/>
          <a:p>
            <a:pPr marL="0" marR="0" lvl="0" indent="0" algn="just" defTabSz="914400" rtl="0" eaLnBrk="1" fontAlgn="auto" latinLnBrk="0" hangingPunct="1">
              <a:lnSpc>
                <a:spcPct val="120000"/>
              </a:lnSpc>
              <a:spcBef>
                <a:spcPts val="0"/>
              </a:spcBef>
              <a:spcAft>
                <a:spcPts val="0"/>
              </a:spcAft>
              <a:buClrTx/>
              <a:buSzTx/>
              <a:buFontTx/>
              <a:buNone/>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cs"/>
              <a:sym typeface="Agency FB" panose="020B0503020202020204" pitchFamily="34" charset="0"/>
            </a:endParaRPr>
          </a:p>
        </p:txBody>
      </p:sp>
      <p:pic>
        <p:nvPicPr>
          <p:cNvPr id="26" name="Picture 25">
            <a:hlinkClick r:id="rId6"/>
          </p:cNvPr>
          <p:cNvPicPr>
            <a:picLocks noChangeAspect="1"/>
          </p:cNvPicPr>
          <p:nvPr/>
        </p:nvPicPr>
        <p:blipFill>
          <a:blip r:embed="rId9"/>
          <a:stretch>
            <a:fillRect/>
          </a:stretch>
        </p:blipFill>
        <p:spPr>
          <a:xfrm>
            <a:off x="3646223" y="4974746"/>
            <a:ext cx="2496601" cy="1609709"/>
          </a:xfrm>
          <a:prstGeom prst="rect">
            <a:avLst/>
          </a:prstGeom>
        </p:spPr>
      </p:pic>
    </p:spTree>
    <p:extLst>
      <p:ext uri="{BB962C8B-B14F-4D97-AF65-F5344CB8AC3E}">
        <p14:creationId xmlns:p14="http://schemas.microsoft.com/office/powerpoint/2010/main" val="360631472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314712" y="1479928"/>
            <a:ext cx="7624742" cy="4217884"/>
          </a:xfrm>
          <a:ln w="38100">
            <a:solidFill>
              <a:srgbClr val="FF0000"/>
            </a:solidFill>
          </a:ln>
        </p:spPr>
        <p:txBody>
          <a:bodyPr/>
          <a:lstStyle/>
          <a:p>
            <a:pPr marL="0" indent="0">
              <a:lnSpc>
                <a:spcPct val="100000"/>
              </a:lnSpc>
              <a:spcBef>
                <a:spcPts val="0"/>
              </a:spcBef>
              <a:buNone/>
            </a:pP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荔枝</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窩客家</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村早</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在 </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300</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多年前已落成，是香港最古老、規模最大、保存最完好的農村聚居地之一</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。環保署</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轄下的鄉郊保育辦公室於</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2018</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年成立，獲政府預留十億元支援保育偏遠鄉郊工作</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，包括荔枝</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窩推行的小型改善工程，包括在荔枝窩附近修復步道、改善公共洗手間、聘請顧問研究改善荔枝窩污水收集的可行</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方案等。近年更在環保組織、大學、專業團體、商界、義工等持支持下到活化。現時</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荔枝窩已進行復耕</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、提供教育、生態</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旅遊</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、培育鄉郊等服務。活化</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荔枝窩村項目獲得「</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2020</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年聯合國教科文組織亞太區文化遺產保護獎」的「可持續發展特別貢獻獎</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sz="24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6" name="标题 1"/>
          <p:cNvSpPr txBox="1">
            <a:spLocks noChangeArrowheads="1"/>
          </p:cNvSpPr>
          <p:nvPr/>
        </p:nvSpPr>
        <p:spPr bwMode="auto">
          <a:xfrm>
            <a:off x="3305960" y="825687"/>
            <a:ext cx="5214439" cy="5159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defRPr/>
            </a:pPr>
            <a:r>
              <a:rPr lang="zh-TW" altLang="en-US" sz="2800" b="1" dirty="0" smtClean="0">
                <a:latin typeface="DFKai-SB" panose="03000509000000000000" pitchFamily="65" charset="-120"/>
                <a:ea typeface="DFKai-SB" panose="03000509000000000000" pitchFamily="65" charset="-120"/>
              </a:rPr>
              <a:t>鄉</a:t>
            </a:r>
            <a:r>
              <a:rPr lang="zh-TW" altLang="en-US" sz="2800" b="1" dirty="0">
                <a:latin typeface="DFKai-SB" panose="03000509000000000000" pitchFamily="65" charset="-120"/>
                <a:ea typeface="DFKai-SB" panose="03000509000000000000" pitchFamily="65" charset="-120"/>
              </a:rPr>
              <a:t>郊保育資助</a:t>
            </a:r>
            <a:r>
              <a:rPr lang="zh-TW" altLang="en-US" sz="2800" b="1" dirty="0" smtClean="0">
                <a:latin typeface="DFKai-SB" panose="03000509000000000000" pitchFamily="65" charset="-120"/>
                <a:ea typeface="DFKai-SB" panose="03000509000000000000" pitchFamily="65" charset="-120"/>
              </a:rPr>
              <a:t>計劃</a:t>
            </a:r>
            <a:r>
              <a:rPr lang="en-US" altLang="zh-TW" sz="2800" b="1" dirty="0" smtClean="0">
                <a:latin typeface="DFKai-SB" panose="03000509000000000000" pitchFamily="65" charset="-120"/>
                <a:ea typeface="DFKai-SB" panose="03000509000000000000" pitchFamily="65" charset="-120"/>
              </a:rPr>
              <a:t>-</a:t>
            </a:r>
            <a:r>
              <a:rPr lang="zh-TW" altLang="en-US" sz="2800" b="1" dirty="0">
                <a:latin typeface="DFKai-SB" panose="03000509000000000000" pitchFamily="65" charset="-120"/>
                <a:ea typeface="DFKai-SB" panose="03000509000000000000" pitchFamily="65" charset="-120"/>
              </a:rPr>
              <a:t>荔枝</a:t>
            </a:r>
            <a:r>
              <a:rPr lang="zh-TW" altLang="en-US" sz="2800" b="1" dirty="0" smtClean="0">
                <a:latin typeface="DFKai-SB" panose="03000509000000000000" pitchFamily="65" charset="-120"/>
                <a:ea typeface="DFKai-SB" panose="03000509000000000000" pitchFamily="65" charset="-120"/>
              </a:rPr>
              <a:t>窩</a:t>
            </a:r>
            <a:endParaRPr kumimoji="0" lang="zh-CN" altLang="en-US" sz="2800" b="1" i="0" u="none" strike="noStrike" kern="1200" cap="none" spc="0" normalizeH="0" baseline="0" noProof="0" dirty="0">
              <a:ln>
                <a:noFill/>
              </a:ln>
              <a:effectLst/>
              <a:uLnTx/>
              <a:uFillTx/>
              <a:latin typeface="DFKai-SB" panose="03000509000000000000" pitchFamily="65" charset="-120"/>
              <a:ea typeface="DFKai-SB" panose="03000509000000000000" pitchFamily="65" charset="-120"/>
            </a:endParaRPr>
          </a:p>
        </p:txBody>
      </p:sp>
      <p:pic>
        <p:nvPicPr>
          <p:cNvPr id="12" name="圖片 11"/>
          <p:cNvPicPr>
            <a:picLocks noChangeAspect="1"/>
          </p:cNvPicPr>
          <p:nvPr/>
        </p:nvPicPr>
        <p:blipFill>
          <a:blip r:embed="rId3"/>
          <a:stretch>
            <a:fillRect/>
          </a:stretch>
        </p:blipFill>
        <p:spPr>
          <a:xfrm>
            <a:off x="8285824" y="1413856"/>
            <a:ext cx="3341183" cy="2298610"/>
          </a:xfrm>
          <a:prstGeom prst="rect">
            <a:avLst/>
          </a:prstGeom>
          <a:ln>
            <a:noFill/>
          </a:ln>
          <a:effectLst>
            <a:softEdge rad="112500"/>
          </a:effectLst>
        </p:spPr>
      </p:pic>
      <p:sp>
        <p:nvSpPr>
          <p:cNvPr id="13" name="文字方塊 12"/>
          <p:cNvSpPr txBox="1"/>
          <p:nvPr/>
        </p:nvSpPr>
        <p:spPr>
          <a:xfrm>
            <a:off x="9595984" y="1853867"/>
            <a:ext cx="2031023" cy="400110"/>
          </a:xfrm>
          <a:prstGeom prst="rect">
            <a:avLst/>
          </a:prstGeom>
          <a:noFill/>
        </p:spPr>
        <p:txBody>
          <a:bodyPr wrap="square" rtlCol="0">
            <a:spAutoFit/>
          </a:bodyPr>
          <a:lstStyle/>
          <a:p>
            <a:r>
              <a:rPr lang="zh-TW" altLang="en-US" sz="2000" dirty="0">
                <a:latin typeface="標楷體" panose="03000509000000000000" pitchFamily="65" charset="-120"/>
                <a:ea typeface="標楷體" panose="03000509000000000000" pitchFamily="65" charset="-120"/>
              </a:rPr>
              <a:t>荔枝窩的</a:t>
            </a:r>
            <a:r>
              <a:rPr lang="zh-TW" altLang="en-US" sz="2000" dirty="0" smtClean="0">
                <a:latin typeface="標楷體" panose="03000509000000000000" pitchFamily="65" charset="-120"/>
                <a:ea typeface="標楷體" panose="03000509000000000000" pitchFamily="65" charset="-120"/>
              </a:rPr>
              <a:t>位置</a:t>
            </a:r>
            <a:endParaRPr lang="zh-HK" altLang="en-US" sz="2000" dirty="0"/>
          </a:p>
        </p:txBody>
      </p:sp>
      <p:sp>
        <p:nvSpPr>
          <p:cNvPr id="14" name="橢圓 13"/>
          <p:cNvSpPr/>
          <p:nvPr/>
        </p:nvSpPr>
        <p:spPr>
          <a:xfrm>
            <a:off x="10484259" y="1533279"/>
            <a:ext cx="144000" cy="1440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solidFill>
                <a:srgbClr val="FF0000"/>
              </a:solidFill>
            </a:endParaRPr>
          </a:p>
        </p:txBody>
      </p:sp>
      <p:sp>
        <p:nvSpPr>
          <p:cNvPr id="15" name="文字方塊 14"/>
          <p:cNvSpPr txBox="1"/>
          <p:nvPr/>
        </p:nvSpPr>
        <p:spPr>
          <a:xfrm>
            <a:off x="261959" y="5824904"/>
            <a:ext cx="7730249" cy="830997"/>
          </a:xfrm>
          <a:prstGeom prst="rect">
            <a:avLst/>
          </a:prstGeom>
          <a:noFill/>
        </p:spPr>
        <p:txBody>
          <a:bodyPr wrap="square" rtlCol="0">
            <a:spAutoFit/>
          </a:bodyPr>
          <a:lstStyle/>
          <a:p>
            <a:r>
              <a:rPr lang="zh-TW" altLang="en-US" sz="1200" dirty="0" smtClean="0">
                <a:latin typeface="Times New Roman" panose="02020603050405020304" pitchFamily="18" charset="0"/>
                <a:ea typeface="標楷體" panose="03000509000000000000" pitchFamily="65" charset="-120"/>
                <a:cs typeface="Times New Roman" panose="02020603050405020304" pitchFamily="18" charset="0"/>
              </a:rPr>
              <a:t>資料</a:t>
            </a:r>
            <a:r>
              <a:rPr lang="zh-TW" altLang="en-US" sz="1200" dirty="0">
                <a:latin typeface="Times New Roman" panose="02020603050405020304" pitchFamily="18" charset="0"/>
                <a:ea typeface="標楷體" panose="03000509000000000000" pitchFamily="65" charset="-120"/>
                <a:cs typeface="Times New Roman" panose="02020603050405020304" pitchFamily="18" charset="0"/>
              </a:rPr>
              <a:t>來源</a:t>
            </a:r>
            <a:r>
              <a:rPr lang="zh-TW" altLang="en-US" sz="1200"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endParaRPr>
          </a:p>
          <a:p>
            <a:pPr marL="285750" indent="-285750">
              <a:buFont typeface="Arial" panose="020B0604020202020204" pitchFamily="34" charset="0"/>
              <a:buChar char="•"/>
            </a:pPr>
            <a:r>
              <a:rPr lang="zh-TW" altLang="en-US" sz="1200" dirty="0" smtClean="0">
                <a:latin typeface="Times New Roman" panose="02020603050405020304" pitchFamily="18" charset="0"/>
                <a:ea typeface="標楷體" panose="03000509000000000000" pitchFamily="65" charset="-120"/>
                <a:cs typeface="Times New Roman" panose="02020603050405020304" pitchFamily="18" charset="0"/>
              </a:rPr>
              <a:t>香港政府新聞公報</a:t>
            </a:r>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rPr>
              <a:t>(https</a:t>
            </a:r>
            <a:r>
              <a:rPr lang="en-US" altLang="zh-TW" sz="1200"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rPr>
              <a:t>www.news.gov.hk/chi/2021/02/20210227/20210227_183548_588.html)</a:t>
            </a:r>
            <a:endParaRPr lang="en-US" altLang="zh-TW" sz="1200" dirty="0">
              <a:latin typeface="Times New Roman" panose="02020603050405020304" pitchFamily="18" charset="0"/>
              <a:ea typeface="標楷體" panose="03000509000000000000" pitchFamily="65" charset="-120"/>
              <a:cs typeface="Times New Roman" panose="02020603050405020304" pitchFamily="18" charset="0"/>
            </a:endParaRPr>
          </a:p>
          <a:p>
            <a:pPr marL="285750" indent="-285750">
              <a:buFont typeface="Arial" panose="020B0604020202020204" pitchFamily="34" charset="0"/>
              <a:buChar char="•"/>
            </a:pPr>
            <a:r>
              <a:rPr lang="zh-TW" altLang="en-US" sz="1200" dirty="0" smtClean="0">
                <a:latin typeface="Times New Roman" panose="02020603050405020304" pitchFamily="18" charset="0"/>
                <a:ea typeface="標楷體" panose="03000509000000000000" pitchFamily="65" charset="-120"/>
                <a:cs typeface="Times New Roman" panose="02020603050405020304" pitchFamily="18" charset="0"/>
              </a:rPr>
              <a:t>文物保育專員辦事署 </a:t>
            </a:r>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rPr>
              <a:t>(https</a:t>
            </a:r>
            <a:r>
              <a:rPr lang="en-US" altLang="zh-TW" sz="1200"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rPr>
              <a:t>www.heritage.gov.hk/filemanager/heritage/en/content_46/Heritage_Newsletter_75.pdf)</a:t>
            </a:r>
          </a:p>
          <a:p>
            <a:pPr marL="285750" indent="-285750">
              <a:buFont typeface="Arial" panose="020B0604020202020204" pitchFamily="34" charset="0"/>
              <a:buChar char="•"/>
            </a:pPr>
            <a:r>
              <a:rPr lang="zh-TW" altLang="en-US" sz="1200" dirty="0">
                <a:latin typeface="Times New Roman" panose="02020603050405020304" pitchFamily="18" charset="0"/>
                <a:ea typeface="標楷體" panose="03000509000000000000" pitchFamily="65" charset="-120"/>
                <a:cs typeface="Times New Roman" panose="02020603050405020304" pitchFamily="18" charset="0"/>
              </a:rPr>
              <a:t>香港旅遊發展</a:t>
            </a:r>
            <a:r>
              <a:rPr lang="zh-TW" altLang="en-US" sz="1200" dirty="0" smtClean="0">
                <a:latin typeface="Times New Roman" panose="02020603050405020304" pitchFamily="18" charset="0"/>
                <a:ea typeface="標楷體" panose="03000509000000000000" pitchFamily="65" charset="-120"/>
                <a:cs typeface="Times New Roman" panose="02020603050405020304" pitchFamily="18" charset="0"/>
              </a:rPr>
              <a:t>局 </a:t>
            </a:r>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rPr>
              <a:t>(</a:t>
            </a:r>
            <a:r>
              <a:rPr lang="en-US" altLang="zh-HK" sz="1200" dirty="0" smtClean="0">
                <a:latin typeface="Times New Roman" panose="02020603050405020304" pitchFamily="18" charset="0"/>
                <a:ea typeface="標楷體" panose="03000509000000000000" pitchFamily="65" charset="-120"/>
                <a:cs typeface="Times New Roman" panose="02020603050405020304" pitchFamily="18" charset="0"/>
              </a:rPr>
              <a:t>https</a:t>
            </a:r>
            <a:r>
              <a:rPr lang="en-US" altLang="zh-HK" sz="1200"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HK" sz="1200" dirty="0" smtClean="0">
                <a:latin typeface="Times New Roman" panose="02020603050405020304" pitchFamily="18" charset="0"/>
                <a:ea typeface="標楷體" panose="03000509000000000000" pitchFamily="65" charset="-120"/>
                <a:cs typeface="Times New Roman" panose="02020603050405020304" pitchFamily="18" charset="0"/>
              </a:rPr>
              <a:t>www.discoverhongkong.com/tc/explore/great-outdoor/wellness/lai-chi-wo.html</a:t>
            </a:r>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zh-HK" altLang="en-US" sz="12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2" name="文字方塊 1"/>
          <p:cNvSpPr txBox="1"/>
          <p:nvPr/>
        </p:nvSpPr>
        <p:spPr>
          <a:xfrm>
            <a:off x="8149178" y="3712466"/>
            <a:ext cx="3895566" cy="523220"/>
          </a:xfrm>
          <a:prstGeom prst="rect">
            <a:avLst/>
          </a:prstGeom>
          <a:solidFill>
            <a:srgbClr val="FFFFFF">
              <a:alpha val="85098"/>
            </a:srgbClr>
          </a:solidFill>
        </p:spPr>
        <p:txBody>
          <a:bodyPr wrap="square" rtlCol="0">
            <a:spAutoFit/>
          </a:bodyPr>
          <a:lstStyle/>
          <a:p>
            <a:r>
              <a:rPr lang="zh-TW" altLang="en-US" sz="1400" dirty="0" smtClean="0">
                <a:latin typeface="標楷體" panose="03000509000000000000" pitchFamily="65" charset="-120"/>
                <a:ea typeface="標楷體" panose="03000509000000000000" pitchFamily="65" charset="-120"/>
              </a:rPr>
              <a:t>點擊下圖了解活化</a:t>
            </a:r>
            <a:r>
              <a:rPr lang="zh-TW" altLang="en-US" sz="1400" dirty="0">
                <a:latin typeface="標楷體" panose="03000509000000000000" pitchFamily="65" charset="-120"/>
                <a:ea typeface="標楷體" panose="03000509000000000000" pitchFamily="65" charset="-120"/>
              </a:rPr>
              <a:t>荔枝</a:t>
            </a:r>
            <a:r>
              <a:rPr lang="zh-TW" altLang="en-US" sz="1400" dirty="0" smtClean="0">
                <a:latin typeface="標楷體" panose="03000509000000000000" pitchFamily="65" charset="-120"/>
                <a:ea typeface="標楷體" panose="03000509000000000000" pitchFamily="65" charset="-120"/>
              </a:rPr>
              <a:t>窩村項目獲得「</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2020</a:t>
            </a:r>
            <a:r>
              <a:rPr lang="zh-TW" altLang="en-US" sz="1400" dirty="0">
                <a:latin typeface="Times New Roman" panose="02020603050405020304" pitchFamily="18" charset="0"/>
                <a:ea typeface="標楷體" panose="03000509000000000000" pitchFamily="65" charset="-120"/>
                <a:cs typeface="Times New Roman" panose="02020603050405020304" pitchFamily="18" charset="0"/>
              </a:rPr>
              <a:t>年</a:t>
            </a:r>
            <a:r>
              <a:rPr lang="zh-TW" altLang="en-US" sz="1400" dirty="0" smtClean="0">
                <a:latin typeface="Times New Roman" panose="02020603050405020304" pitchFamily="18" charset="0"/>
                <a:ea typeface="標楷體" panose="03000509000000000000" pitchFamily="65" charset="-120"/>
                <a:cs typeface="Times New Roman" panose="02020603050405020304" pitchFamily="18" charset="0"/>
              </a:rPr>
              <a:t>聯合國「</a:t>
            </a:r>
            <a:r>
              <a:rPr lang="zh-TW" altLang="en-US" sz="1400" dirty="0">
                <a:latin typeface="Times New Roman" panose="02020603050405020304" pitchFamily="18" charset="0"/>
                <a:ea typeface="標楷體" panose="03000509000000000000" pitchFamily="65" charset="-120"/>
                <a:cs typeface="Times New Roman" panose="02020603050405020304" pitchFamily="18" charset="0"/>
              </a:rPr>
              <a:t>可持續發展特別貢獻獎</a:t>
            </a:r>
            <a:r>
              <a:rPr lang="zh-TW" altLang="en-US" sz="1400" dirty="0" smtClean="0">
                <a:latin typeface="Times New Roman" panose="02020603050405020304" pitchFamily="18" charset="0"/>
                <a:ea typeface="標楷體" panose="03000509000000000000" pitchFamily="65" charset="-120"/>
                <a:cs typeface="Times New Roman" panose="02020603050405020304" pitchFamily="18" charset="0"/>
              </a:rPr>
              <a:t>」的介紹</a:t>
            </a:r>
            <a:r>
              <a:rPr lang="zh-TW" altLang="en-US" sz="1400" dirty="0" smtClean="0">
                <a:latin typeface="標楷體" panose="03000509000000000000" pitchFamily="65" charset="-120"/>
                <a:ea typeface="標楷體" panose="03000509000000000000" pitchFamily="65" charset="-120"/>
              </a:rPr>
              <a:t>。</a:t>
            </a:r>
            <a:endParaRPr lang="zh-HK" altLang="en-US" sz="1400" dirty="0">
              <a:latin typeface="標楷體" panose="03000509000000000000" pitchFamily="65" charset="-120"/>
              <a:ea typeface="標楷體" panose="03000509000000000000" pitchFamily="65" charset="-120"/>
            </a:endParaRPr>
          </a:p>
        </p:txBody>
      </p:sp>
      <p:sp>
        <p:nvSpPr>
          <p:cNvPr id="16" name="任意多边形: 形状 6"/>
          <p:cNvSpPr/>
          <p:nvPr/>
        </p:nvSpPr>
        <p:spPr>
          <a:xfrm>
            <a:off x="2664020" y="135619"/>
            <a:ext cx="6498321" cy="6180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77900" rtl="0" eaLnBrk="1" fontAlgn="auto" latinLnBrk="0" hangingPunct="1">
              <a:lnSpc>
                <a:spcPct val="90000"/>
              </a:lnSpc>
              <a:spcBef>
                <a:spcPts val="0"/>
              </a:spcBef>
              <a:spcAft>
                <a:spcPct val="35000"/>
              </a:spcAft>
              <a:buClrTx/>
              <a:buSzTx/>
              <a:buFontTx/>
              <a:buNone/>
              <a:defRPr/>
            </a:pPr>
            <a:r>
              <a:rPr kumimoji="0" lang="zh-CN" altLang="en-US" sz="4000" b="1" i="0" u="none" strike="noStrike" kern="1200" cap="none" spc="0" normalizeH="0" baseline="0" noProof="0" dirty="0" smtClean="0">
                <a:ln>
                  <a:noFill/>
                </a:ln>
                <a:solidFill>
                  <a:srgbClr val="FFFFFF"/>
                </a:solidFill>
                <a:effectLst/>
                <a:uLnTx/>
                <a:uFillTx/>
                <a:latin typeface="DFKai-SB" panose="03000509000000000000" pitchFamily="65" charset="-120"/>
                <a:ea typeface="DFKai-SB" panose="03000509000000000000" pitchFamily="65" charset="-120"/>
                <a:cs typeface="+mn-cs"/>
              </a:rPr>
              <a:t>香港</a:t>
            </a:r>
            <a:r>
              <a:rPr kumimoji="0" lang="zh-CN" altLang="en-US" sz="4000" b="1" i="0" u="none" strike="noStrike" kern="1200" cap="none" spc="0" normalizeH="0" baseline="0" noProof="0" dirty="0">
                <a:ln>
                  <a:noFill/>
                </a:ln>
                <a:solidFill>
                  <a:srgbClr val="FFFFFF"/>
                </a:solidFill>
                <a:effectLst/>
                <a:uLnTx/>
                <a:uFillTx/>
                <a:latin typeface="DFKai-SB" panose="03000509000000000000" pitchFamily="65" charset="-120"/>
                <a:ea typeface="DFKai-SB" panose="03000509000000000000" pitchFamily="65" charset="-120"/>
                <a:cs typeface="+mn-cs"/>
              </a:rPr>
              <a:t>的環境保育實踐經驗</a:t>
            </a:r>
          </a:p>
        </p:txBody>
      </p:sp>
      <p:pic>
        <p:nvPicPr>
          <p:cNvPr id="5" name="Picture 4">
            <a:hlinkClick r:id="rId4"/>
          </p:cNvPr>
          <p:cNvPicPr>
            <a:picLocks noChangeAspect="1"/>
          </p:cNvPicPr>
          <p:nvPr/>
        </p:nvPicPr>
        <p:blipFill>
          <a:blip r:embed="rId5"/>
          <a:stretch>
            <a:fillRect/>
          </a:stretch>
        </p:blipFill>
        <p:spPr>
          <a:xfrm>
            <a:off x="8149178" y="4191457"/>
            <a:ext cx="3895567" cy="2435469"/>
          </a:xfrm>
          <a:prstGeom prst="rect">
            <a:avLst/>
          </a:prstGeom>
        </p:spPr>
      </p:pic>
      <p:sp>
        <p:nvSpPr>
          <p:cNvPr id="18" name="Freeform 17"/>
          <p:cNvSpPr/>
          <p:nvPr/>
        </p:nvSpPr>
        <p:spPr bwMode="auto">
          <a:xfrm>
            <a:off x="2905151" y="891946"/>
            <a:ext cx="446151" cy="322817"/>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92D050"/>
          </a:solidFill>
          <a:ln w="19050">
            <a:solidFill>
              <a:srgbClr val="FFFFFF"/>
            </a:solidFill>
            <a:round/>
          </a:ln>
        </p:spPr>
        <p:txBody>
          <a:bodyPr vert="horz" wrap="square" lIns="83748" tIns="41874" rIns="83748" bIns="41874" numCol="1" anchor="t" anchorCtr="0" compatLnSpc="1"/>
          <a:lstStyle/>
          <a:p>
            <a:pPr marL="0" marR="0" lvl="0" indent="0" algn="just" defTabSz="914400" rtl="0" eaLnBrk="1" fontAlgn="auto" latinLnBrk="0" hangingPunct="1">
              <a:lnSpc>
                <a:spcPct val="120000"/>
              </a:lnSpc>
              <a:spcBef>
                <a:spcPts val="0"/>
              </a:spcBef>
              <a:spcAft>
                <a:spcPts val="0"/>
              </a:spcAft>
              <a:buClrTx/>
              <a:buSzTx/>
              <a:buFontTx/>
              <a:buNone/>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cs"/>
              <a:sym typeface="Agency FB" panose="020B0503020202020204" pitchFamily="34" charset="0"/>
            </a:endParaRPr>
          </a:p>
        </p:txBody>
      </p:sp>
      <p:pic>
        <p:nvPicPr>
          <p:cNvPr id="17" name="Picture 16"/>
          <p:cNvPicPr>
            <a:picLocks noChangeAspect="1"/>
          </p:cNvPicPr>
          <p:nvPr/>
        </p:nvPicPr>
        <p:blipFill>
          <a:blip r:embed="rId6"/>
          <a:stretch>
            <a:fillRect/>
          </a:stretch>
        </p:blipFill>
        <p:spPr>
          <a:xfrm>
            <a:off x="314712" y="285298"/>
            <a:ext cx="1286536" cy="468344"/>
          </a:xfrm>
          <a:prstGeom prst="rect">
            <a:avLst/>
          </a:prstGeom>
        </p:spPr>
      </p:pic>
    </p:spTree>
    <p:extLst>
      <p:ext uri="{BB962C8B-B14F-4D97-AF65-F5344CB8AC3E}">
        <p14:creationId xmlns:p14="http://schemas.microsoft.com/office/powerpoint/2010/main" val="97861853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任意多边形: 形状 6"/>
          <p:cNvSpPr/>
          <p:nvPr/>
        </p:nvSpPr>
        <p:spPr>
          <a:xfrm>
            <a:off x="2502523" y="143118"/>
            <a:ext cx="6498321" cy="6180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77900" rtl="0" eaLnBrk="1" fontAlgn="auto" latinLnBrk="0" hangingPunct="1">
              <a:lnSpc>
                <a:spcPct val="90000"/>
              </a:lnSpc>
              <a:spcBef>
                <a:spcPts val="0"/>
              </a:spcBef>
              <a:spcAft>
                <a:spcPct val="35000"/>
              </a:spcAft>
              <a:buClrTx/>
              <a:buSzTx/>
              <a:buFontTx/>
              <a:buNone/>
              <a:defRPr/>
            </a:pPr>
            <a:r>
              <a:rPr kumimoji="0" lang="zh-CN" altLang="en-US" sz="4000" b="1" i="0" u="none" strike="noStrike" kern="1200" cap="none" spc="0" normalizeH="0" baseline="0" noProof="0" dirty="0" smtClean="0">
                <a:ln>
                  <a:noFill/>
                </a:ln>
                <a:solidFill>
                  <a:srgbClr val="FFFFFF"/>
                </a:solidFill>
                <a:effectLst/>
                <a:uLnTx/>
                <a:uFillTx/>
                <a:latin typeface="DFKai-SB" panose="03000509000000000000" pitchFamily="65" charset="-120"/>
                <a:ea typeface="DFKai-SB" panose="03000509000000000000" pitchFamily="65" charset="-120"/>
                <a:cs typeface="+mn-cs"/>
              </a:rPr>
              <a:t>香港</a:t>
            </a:r>
            <a:r>
              <a:rPr kumimoji="0" lang="zh-CN" altLang="en-US" sz="4000" b="1" i="0" u="none" strike="noStrike" kern="1200" cap="none" spc="0" normalizeH="0" baseline="0" noProof="0" dirty="0">
                <a:ln>
                  <a:noFill/>
                </a:ln>
                <a:solidFill>
                  <a:srgbClr val="FFFFFF"/>
                </a:solidFill>
                <a:effectLst/>
                <a:uLnTx/>
                <a:uFillTx/>
                <a:latin typeface="DFKai-SB" panose="03000509000000000000" pitchFamily="65" charset="-120"/>
                <a:ea typeface="DFKai-SB" panose="03000509000000000000" pitchFamily="65" charset="-120"/>
                <a:cs typeface="+mn-cs"/>
              </a:rPr>
              <a:t>的環境保育實踐經驗</a:t>
            </a:r>
          </a:p>
        </p:txBody>
      </p:sp>
      <p:sp>
        <p:nvSpPr>
          <p:cNvPr id="5" name="Rectangle 4"/>
          <p:cNvSpPr/>
          <p:nvPr/>
        </p:nvSpPr>
        <p:spPr>
          <a:xfrm>
            <a:off x="4302190" y="711436"/>
            <a:ext cx="3057247" cy="523220"/>
          </a:xfrm>
          <a:prstGeom prst="rect">
            <a:avLst/>
          </a:prstGeom>
        </p:spPr>
        <p:txBody>
          <a:bodyPr wrap="none">
            <a:spAutoFit/>
          </a:bodyPr>
          <a:lstStyle/>
          <a:p>
            <a:r>
              <a:rPr lang="zh-TW" altLang="en-US" sz="2800" dirty="0">
                <a:latin typeface="標楷體" panose="03000509000000000000" pitchFamily="65" charset="-120"/>
                <a:ea typeface="標楷體" panose="03000509000000000000" pitchFamily="65" charset="-120"/>
              </a:rPr>
              <a:t>低碳交通運輸系統</a:t>
            </a:r>
            <a:endParaRPr lang="en-US" sz="2800" dirty="0">
              <a:latin typeface="標楷體" panose="03000509000000000000" pitchFamily="65" charset="-120"/>
              <a:ea typeface="標楷體" panose="03000509000000000000" pitchFamily="65" charset="-120"/>
            </a:endParaRPr>
          </a:p>
        </p:txBody>
      </p:sp>
      <p:sp>
        <p:nvSpPr>
          <p:cNvPr id="6" name="Freeform 5"/>
          <p:cNvSpPr/>
          <p:nvPr/>
        </p:nvSpPr>
        <p:spPr bwMode="auto">
          <a:xfrm>
            <a:off x="3780979" y="851068"/>
            <a:ext cx="446151" cy="322817"/>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92D050"/>
          </a:solidFill>
          <a:ln w="19050">
            <a:solidFill>
              <a:srgbClr val="FFFFFF"/>
            </a:solidFill>
            <a:round/>
          </a:ln>
        </p:spPr>
        <p:txBody>
          <a:bodyPr vert="horz" wrap="square" lIns="83748" tIns="41874" rIns="83748" bIns="41874" numCol="1" anchor="t" anchorCtr="0" compatLnSpc="1"/>
          <a:lstStyle/>
          <a:p>
            <a:pPr marL="0" marR="0" lvl="0" indent="0" algn="just" defTabSz="914400" rtl="0" eaLnBrk="1" fontAlgn="auto" latinLnBrk="0" hangingPunct="1">
              <a:lnSpc>
                <a:spcPct val="120000"/>
              </a:lnSpc>
              <a:spcBef>
                <a:spcPts val="0"/>
              </a:spcBef>
              <a:spcAft>
                <a:spcPts val="0"/>
              </a:spcAft>
              <a:buClrTx/>
              <a:buSzTx/>
              <a:buFontTx/>
              <a:buNone/>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cs"/>
              <a:sym typeface="Agency FB" panose="020B0503020202020204" pitchFamily="34" charset="0"/>
            </a:endParaRPr>
          </a:p>
        </p:txBody>
      </p:sp>
      <p:sp>
        <p:nvSpPr>
          <p:cNvPr id="7" name="Rectangle 6"/>
          <p:cNvSpPr/>
          <p:nvPr/>
        </p:nvSpPr>
        <p:spPr>
          <a:xfrm>
            <a:off x="216575" y="1310883"/>
            <a:ext cx="9017129" cy="1569660"/>
          </a:xfrm>
          <a:prstGeom prst="rect">
            <a:avLst/>
          </a:prstGeom>
          <a:solidFill>
            <a:schemeClr val="accent6">
              <a:lumMod val="20000"/>
              <a:lumOff val="80000"/>
            </a:schemeClr>
          </a:solidFill>
          <a:ln w="38100">
            <a:solidFill>
              <a:srgbClr val="0070C0"/>
            </a:solidFill>
          </a:ln>
        </p:spPr>
        <p:txBody>
          <a:bodyPr wrap="square">
            <a:spAutoFit/>
          </a:bodyPr>
          <a:lstStyle/>
          <a:p>
            <a:r>
              <a:rPr lang="zh-TW" altLang="en-US" sz="2400" dirty="0" smtClean="0">
                <a:latin typeface="標楷體" panose="03000509000000000000" pitchFamily="65" charset="-120"/>
                <a:ea typeface="標楷體" panose="03000509000000000000" pitchFamily="65" charset="-120"/>
              </a:rPr>
              <a:t>因應</a:t>
            </a:r>
            <a:r>
              <a:rPr lang="en-US" altLang="zh-TW" sz="2400" dirty="0">
                <a:latin typeface="標楷體" panose="03000509000000000000" pitchFamily="65" charset="-120"/>
                <a:ea typeface="標楷體" panose="03000509000000000000" pitchFamily="65" charset="-120"/>
              </a:rPr>
              <a:t>《</a:t>
            </a:r>
            <a:r>
              <a:rPr lang="zh-TW" altLang="en-US" sz="2400" dirty="0">
                <a:latin typeface="標楷體" panose="03000509000000000000" pitchFamily="65" charset="-120"/>
                <a:ea typeface="標楷體" panose="03000509000000000000" pitchFamily="65" charset="-120"/>
              </a:rPr>
              <a:t>巴黎協定</a:t>
            </a:r>
            <a:r>
              <a:rPr lang="en-US" altLang="zh-TW" sz="2400" dirty="0" smtClean="0">
                <a:latin typeface="標楷體" panose="03000509000000000000" pitchFamily="65" charset="-120"/>
                <a:ea typeface="標楷體" panose="03000509000000000000" pitchFamily="65" charset="-120"/>
              </a:rPr>
              <a:t>》</a:t>
            </a:r>
            <a:r>
              <a:rPr lang="zh-TW" altLang="en-US" sz="2400" dirty="0" smtClean="0">
                <a:latin typeface="標楷體" panose="03000509000000000000" pitchFamily="65" charset="-120"/>
                <a:ea typeface="標楷體" panose="03000509000000000000" pitchFamily="65" charset="-120"/>
              </a:rPr>
              <a:t>，</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香港特區政府訂定</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香港氣候行動藍圖</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2030</a:t>
            </a:r>
            <a:r>
              <a:rPr lang="en-US" altLang="zh-TW" sz="2400"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當中</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提出以</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鐵路為低碳公共交通工具的骨幹</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，以及繼續</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改善公共運輸，鼓勵市民以</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步行完成</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短途及中途</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旅程。</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香港 </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2030+</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：跨越 </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2030 </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年的規劃遠景與策略</a:t>
            </a:r>
            <a:r>
              <a:rPr lang="en-US" altLang="zh-TW" sz="2400"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亦再次強調此策略。</a:t>
            </a:r>
            <a:endParaRPr lang="en-US" altLang="zh-TW" sz="2400"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9" name="Picture 8">
            <a:hlinkClick r:id="rId8"/>
          </p:cNvPr>
          <p:cNvPicPr>
            <a:picLocks noChangeAspect="1"/>
          </p:cNvPicPr>
          <p:nvPr/>
        </p:nvPicPr>
        <p:blipFill>
          <a:blip r:embed="rId9"/>
          <a:stretch>
            <a:fillRect/>
          </a:stretch>
        </p:blipFill>
        <p:spPr>
          <a:xfrm>
            <a:off x="1697617" y="3631890"/>
            <a:ext cx="3267970" cy="1640709"/>
          </a:xfrm>
          <a:prstGeom prst="rect">
            <a:avLst/>
          </a:prstGeom>
        </p:spPr>
      </p:pic>
      <p:pic>
        <p:nvPicPr>
          <p:cNvPr id="10" name="Picture 9">
            <a:hlinkClick r:id="rId8"/>
          </p:cNvPr>
          <p:cNvPicPr>
            <a:picLocks noChangeAspect="1"/>
          </p:cNvPicPr>
          <p:nvPr/>
        </p:nvPicPr>
        <p:blipFill>
          <a:blip r:embed="rId10"/>
          <a:stretch>
            <a:fillRect/>
          </a:stretch>
        </p:blipFill>
        <p:spPr>
          <a:xfrm>
            <a:off x="3554205" y="5746166"/>
            <a:ext cx="3234479" cy="736381"/>
          </a:xfrm>
          <a:prstGeom prst="rect">
            <a:avLst/>
          </a:prstGeom>
        </p:spPr>
      </p:pic>
      <p:pic>
        <p:nvPicPr>
          <p:cNvPr id="11" name="Picture 10">
            <a:hlinkClick r:id="rId8"/>
          </p:cNvPr>
          <p:cNvPicPr>
            <a:picLocks noChangeAspect="1"/>
          </p:cNvPicPr>
          <p:nvPr/>
        </p:nvPicPr>
        <p:blipFill>
          <a:blip r:embed="rId11"/>
          <a:stretch>
            <a:fillRect/>
          </a:stretch>
        </p:blipFill>
        <p:spPr>
          <a:xfrm>
            <a:off x="5894763" y="3632024"/>
            <a:ext cx="3234479" cy="1700260"/>
          </a:xfrm>
          <a:prstGeom prst="rect">
            <a:avLst/>
          </a:prstGeom>
        </p:spPr>
      </p:pic>
      <p:pic>
        <p:nvPicPr>
          <p:cNvPr id="13" name="Picture 12">
            <a:hlinkClick r:id="rId8"/>
          </p:cNvPr>
          <p:cNvPicPr>
            <a:picLocks noChangeAspect="1"/>
          </p:cNvPicPr>
          <p:nvPr/>
        </p:nvPicPr>
        <p:blipFill>
          <a:blip r:embed="rId12"/>
          <a:stretch>
            <a:fillRect/>
          </a:stretch>
        </p:blipFill>
        <p:spPr>
          <a:xfrm>
            <a:off x="9742174" y="902641"/>
            <a:ext cx="1645776" cy="1879335"/>
          </a:xfrm>
          <a:prstGeom prst="rect">
            <a:avLst/>
          </a:prstGeom>
        </p:spPr>
      </p:pic>
      <p:pic>
        <p:nvPicPr>
          <p:cNvPr id="15" name="Picture 14"/>
          <p:cNvPicPr>
            <a:picLocks noChangeAspect="1"/>
          </p:cNvPicPr>
          <p:nvPr/>
        </p:nvPicPr>
        <p:blipFill>
          <a:blip r:embed="rId13"/>
          <a:stretch>
            <a:fillRect/>
          </a:stretch>
        </p:blipFill>
        <p:spPr>
          <a:xfrm>
            <a:off x="7455325" y="3006599"/>
            <a:ext cx="1269909" cy="488427"/>
          </a:xfrm>
          <a:prstGeom prst="rect">
            <a:avLst/>
          </a:prstGeom>
        </p:spPr>
      </p:pic>
      <p:sp>
        <p:nvSpPr>
          <p:cNvPr id="16" name="Rectangle 15"/>
          <p:cNvSpPr/>
          <p:nvPr/>
        </p:nvSpPr>
        <p:spPr>
          <a:xfrm>
            <a:off x="5830154" y="3200227"/>
            <a:ext cx="800219" cy="461665"/>
          </a:xfrm>
          <a:prstGeom prst="rect">
            <a:avLst/>
          </a:prstGeom>
        </p:spPr>
        <p:txBody>
          <a:bodyPr wrap="none">
            <a:spAutoFit/>
          </a:bodyPr>
          <a:lstStyle/>
          <a:p>
            <a:r>
              <a:rPr lang="zh-TW" altLang="en-US" sz="2400" dirty="0" smtClean="0">
                <a:latin typeface="標楷體" panose="03000509000000000000" pitchFamily="65" charset="-120"/>
                <a:ea typeface="標楷體" panose="03000509000000000000" pitchFamily="65" charset="-120"/>
              </a:rPr>
              <a:t>舉隅</a:t>
            </a:r>
            <a:endParaRPr lang="en-US" sz="2400" dirty="0">
              <a:latin typeface="標楷體" panose="03000509000000000000" pitchFamily="65" charset="-120"/>
              <a:ea typeface="標楷體" panose="03000509000000000000" pitchFamily="65" charset="-120"/>
            </a:endParaRPr>
          </a:p>
        </p:txBody>
      </p:sp>
      <p:sp>
        <p:nvSpPr>
          <p:cNvPr id="17" name="Rectangle 16"/>
          <p:cNvSpPr/>
          <p:nvPr/>
        </p:nvSpPr>
        <p:spPr>
          <a:xfrm>
            <a:off x="1619276" y="3173217"/>
            <a:ext cx="800219" cy="461665"/>
          </a:xfrm>
          <a:prstGeom prst="rect">
            <a:avLst/>
          </a:prstGeom>
        </p:spPr>
        <p:txBody>
          <a:bodyPr wrap="none">
            <a:spAutoFit/>
          </a:bodyPr>
          <a:lstStyle/>
          <a:p>
            <a:r>
              <a:rPr lang="zh-TW" altLang="en-US" sz="2400" dirty="0" smtClean="0">
                <a:latin typeface="標楷體" panose="03000509000000000000" pitchFamily="65" charset="-120"/>
                <a:ea typeface="標楷體" panose="03000509000000000000" pitchFamily="65" charset="-120"/>
              </a:rPr>
              <a:t>舉隅</a:t>
            </a:r>
            <a:endParaRPr lang="en-US" sz="2400" dirty="0">
              <a:latin typeface="標楷體" panose="03000509000000000000" pitchFamily="65" charset="-120"/>
              <a:ea typeface="標楷體" panose="03000509000000000000" pitchFamily="65" charset="-120"/>
            </a:endParaRPr>
          </a:p>
        </p:txBody>
      </p:sp>
      <p:sp>
        <p:nvSpPr>
          <p:cNvPr id="18" name="Rectangle 17"/>
          <p:cNvSpPr/>
          <p:nvPr/>
        </p:nvSpPr>
        <p:spPr>
          <a:xfrm>
            <a:off x="3477155" y="5332284"/>
            <a:ext cx="800219" cy="461665"/>
          </a:xfrm>
          <a:prstGeom prst="rect">
            <a:avLst/>
          </a:prstGeom>
        </p:spPr>
        <p:txBody>
          <a:bodyPr wrap="none">
            <a:spAutoFit/>
          </a:bodyPr>
          <a:lstStyle/>
          <a:p>
            <a:r>
              <a:rPr lang="zh-TW" altLang="en-US" sz="2400" dirty="0" smtClean="0">
                <a:latin typeface="標楷體" panose="03000509000000000000" pitchFamily="65" charset="-120"/>
                <a:ea typeface="標楷體" panose="03000509000000000000" pitchFamily="65" charset="-120"/>
              </a:rPr>
              <a:t>舉隅</a:t>
            </a:r>
            <a:endParaRPr lang="en-US" sz="2400" dirty="0">
              <a:latin typeface="標楷體" panose="03000509000000000000" pitchFamily="65" charset="-120"/>
              <a:ea typeface="標楷體" panose="03000509000000000000" pitchFamily="65" charset="-120"/>
            </a:endParaRPr>
          </a:p>
        </p:txBody>
      </p:sp>
      <p:cxnSp>
        <p:nvCxnSpPr>
          <p:cNvPr id="19" name="连接符: 肘形 3"/>
          <p:cNvCxnSpPr/>
          <p:nvPr>
            <p:custDataLst>
              <p:tags r:id="rId1"/>
            </p:custDataLst>
          </p:nvPr>
        </p:nvCxnSpPr>
        <p:spPr>
          <a:xfrm flipV="1">
            <a:off x="8725234" y="2781976"/>
            <a:ext cx="1434302" cy="546436"/>
          </a:xfrm>
          <a:prstGeom prst="bentConnector3">
            <a:avLst>
              <a:gd name="adj1" fmla="val 50000"/>
            </a:avLst>
          </a:prstGeom>
          <a:ln w="25400">
            <a:solidFill>
              <a:srgbClr val="0070C0"/>
            </a:solidFill>
            <a:prstDash val="dash"/>
          </a:ln>
        </p:spPr>
        <p:style>
          <a:lnRef idx="1">
            <a:srgbClr val="8590CA"/>
          </a:lnRef>
          <a:fillRef idx="0">
            <a:srgbClr val="8590CA"/>
          </a:fillRef>
          <a:effectRef idx="0">
            <a:srgbClr val="8590CA"/>
          </a:effectRef>
          <a:fontRef idx="minor">
            <a:sysClr val="windowText" lastClr="000000"/>
          </a:fontRef>
        </p:style>
      </p:cxnSp>
      <p:cxnSp>
        <p:nvCxnSpPr>
          <p:cNvPr id="22" name="连接符: 肘形 3"/>
          <p:cNvCxnSpPr/>
          <p:nvPr>
            <p:custDataLst>
              <p:tags r:id="rId2"/>
            </p:custDataLst>
          </p:nvPr>
        </p:nvCxnSpPr>
        <p:spPr>
          <a:xfrm rot="5400000" flipH="1" flipV="1">
            <a:off x="10090616" y="4570268"/>
            <a:ext cx="411809" cy="251123"/>
          </a:xfrm>
          <a:prstGeom prst="bentConnector3">
            <a:avLst>
              <a:gd name="adj1" fmla="val 50000"/>
            </a:avLst>
          </a:prstGeom>
          <a:ln w="25400">
            <a:solidFill>
              <a:srgbClr val="0070C0"/>
            </a:solidFill>
            <a:prstDash val="dash"/>
          </a:ln>
        </p:spPr>
        <p:style>
          <a:lnRef idx="1">
            <a:srgbClr val="8590CA"/>
          </a:lnRef>
          <a:fillRef idx="0">
            <a:srgbClr val="8590CA"/>
          </a:fillRef>
          <a:effectRef idx="0">
            <a:srgbClr val="8590CA"/>
          </a:effectRef>
          <a:fontRef idx="minor">
            <a:sysClr val="windowText" lastClr="000000"/>
          </a:fontRef>
        </p:style>
      </p:cxnSp>
      <p:cxnSp>
        <p:nvCxnSpPr>
          <p:cNvPr id="25" name="连接符: 肘形 3"/>
          <p:cNvCxnSpPr/>
          <p:nvPr>
            <p:custDataLst>
              <p:tags r:id="rId3"/>
            </p:custDataLst>
          </p:nvPr>
        </p:nvCxnSpPr>
        <p:spPr>
          <a:xfrm flipV="1">
            <a:off x="6936839" y="3212584"/>
            <a:ext cx="518486" cy="382930"/>
          </a:xfrm>
          <a:prstGeom prst="bentConnector3">
            <a:avLst>
              <a:gd name="adj1" fmla="val 50000"/>
            </a:avLst>
          </a:prstGeom>
          <a:ln w="25400">
            <a:solidFill>
              <a:srgbClr val="0070C0"/>
            </a:solidFill>
            <a:prstDash val="dash"/>
          </a:ln>
        </p:spPr>
        <p:style>
          <a:lnRef idx="1">
            <a:srgbClr val="8590CA"/>
          </a:lnRef>
          <a:fillRef idx="0">
            <a:srgbClr val="8590CA"/>
          </a:fillRef>
          <a:effectRef idx="0">
            <a:srgbClr val="8590CA"/>
          </a:effectRef>
          <a:fontRef idx="minor">
            <a:sysClr val="windowText" lastClr="000000"/>
          </a:fontRef>
        </p:style>
      </p:cxnSp>
      <p:cxnSp>
        <p:nvCxnSpPr>
          <p:cNvPr id="27" name="连接符: 肘形 3"/>
          <p:cNvCxnSpPr/>
          <p:nvPr>
            <p:custDataLst>
              <p:tags r:id="rId4"/>
            </p:custDataLst>
          </p:nvPr>
        </p:nvCxnSpPr>
        <p:spPr>
          <a:xfrm flipV="1">
            <a:off x="4974585" y="4110137"/>
            <a:ext cx="891320" cy="342108"/>
          </a:xfrm>
          <a:prstGeom prst="bentConnector3">
            <a:avLst>
              <a:gd name="adj1" fmla="val 50000"/>
            </a:avLst>
          </a:prstGeom>
          <a:ln w="25400">
            <a:solidFill>
              <a:srgbClr val="0070C0"/>
            </a:solidFill>
            <a:prstDash val="dash"/>
          </a:ln>
        </p:spPr>
        <p:style>
          <a:lnRef idx="1">
            <a:srgbClr val="8590CA"/>
          </a:lnRef>
          <a:fillRef idx="0">
            <a:srgbClr val="8590CA"/>
          </a:fillRef>
          <a:effectRef idx="0">
            <a:srgbClr val="8590CA"/>
          </a:effectRef>
          <a:fontRef idx="minor">
            <a:sysClr val="windowText" lastClr="000000"/>
          </a:fontRef>
        </p:style>
      </p:cxnSp>
      <p:cxnSp>
        <p:nvCxnSpPr>
          <p:cNvPr id="28" name="连接符: 肘形 3"/>
          <p:cNvCxnSpPr/>
          <p:nvPr>
            <p:custDataLst>
              <p:tags r:id="rId5"/>
            </p:custDataLst>
          </p:nvPr>
        </p:nvCxnSpPr>
        <p:spPr>
          <a:xfrm flipV="1">
            <a:off x="5830815" y="5131322"/>
            <a:ext cx="858810" cy="614844"/>
          </a:xfrm>
          <a:prstGeom prst="bentConnector3">
            <a:avLst>
              <a:gd name="adj1" fmla="val 50000"/>
            </a:avLst>
          </a:prstGeom>
          <a:ln w="25400">
            <a:solidFill>
              <a:srgbClr val="0070C0"/>
            </a:solidFill>
            <a:prstDash val="dash"/>
          </a:ln>
        </p:spPr>
        <p:style>
          <a:lnRef idx="1">
            <a:srgbClr val="8590CA"/>
          </a:lnRef>
          <a:fillRef idx="0">
            <a:srgbClr val="8590CA"/>
          </a:fillRef>
          <a:effectRef idx="0">
            <a:srgbClr val="8590CA"/>
          </a:effectRef>
          <a:fontRef idx="minor">
            <a:sysClr val="windowText" lastClr="000000"/>
          </a:fontRef>
        </p:style>
      </p:cxnSp>
      <p:sp>
        <p:nvSpPr>
          <p:cNvPr id="31" name="Rectangle 14">
            <a:extLst>
              <a:ext uri="{FF2B5EF4-FFF2-40B4-BE49-F238E27FC236}">
                <a16:creationId xmlns:a16="http://schemas.microsoft.com/office/drawing/2014/main" id="{FF62AD24-3287-4326-9830-2C079B66D931}"/>
              </a:ext>
            </a:extLst>
          </p:cNvPr>
          <p:cNvSpPr/>
          <p:nvPr/>
        </p:nvSpPr>
        <p:spPr>
          <a:xfrm>
            <a:off x="6793929" y="6085393"/>
            <a:ext cx="2335313" cy="369332"/>
          </a:xfrm>
          <a:prstGeom prst="rect">
            <a:avLst/>
          </a:prstGeom>
          <a:ln w="28575">
            <a:solidFill>
              <a:srgbClr val="FF0000"/>
            </a:solidFill>
          </a:ln>
        </p:spPr>
        <p:txBody>
          <a:bodyPr wrap="square">
            <a:spAutoFit/>
          </a:bodyPr>
          <a:lstStyle/>
          <a:p>
            <a:pPr algn="ctr"/>
            <a:r>
              <a:rPr lang="zh-TW" altLang="en-US" b="1" dirty="0">
                <a:solidFill>
                  <a:srgbClr val="FF0000"/>
                </a:solidFill>
                <a:latin typeface="DFKai-SB" panose="03000509000000000000" pitchFamily="65" charset="-120"/>
                <a:ea typeface="DFKai-SB" panose="03000509000000000000" pitchFamily="65" charset="-120"/>
              </a:rPr>
              <a:t>點擊</a:t>
            </a:r>
            <a:r>
              <a:rPr lang="zh-TW" altLang="en-US" b="1" dirty="0" smtClean="0">
                <a:solidFill>
                  <a:srgbClr val="FF0000"/>
                </a:solidFill>
                <a:latin typeface="DFKai-SB" panose="03000509000000000000" pitchFamily="65" charset="-120"/>
                <a:ea typeface="DFKai-SB" panose="03000509000000000000" pitchFamily="65" charset="-120"/>
              </a:rPr>
              <a:t>圖像了解更多</a:t>
            </a:r>
            <a:endParaRPr lang="en-US" altLang="zh-HK" b="1" dirty="0">
              <a:solidFill>
                <a:srgbClr val="FF0000"/>
              </a:solidFill>
              <a:latin typeface="DFKai-SB" panose="03000509000000000000" pitchFamily="65" charset="-120"/>
              <a:ea typeface="DFKai-SB" panose="03000509000000000000" pitchFamily="65" charset="-120"/>
            </a:endParaRPr>
          </a:p>
        </p:txBody>
      </p:sp>
      <p:sp>
        <p:nvSpPr>
          <p:cNvPr id="32" name="Rectangle 31"/>
          <p:cNvSpPr/>
          <p:nvPr/>
        </p:nvSpPr>
        <p:spPr>
          <a:xfrm>
            <a:off x="309507" y="5523701"/>
            <a:ext cx="2702530" cy="1123384"/>
          </a:xfrm>
          <a:prstGeom prst="rect">
            <a:avLst/>
          </a:prstGeom>
          <a:ln w="28575">
            <a:solidFill>
              <a:srgbClr val="0070C0"/>
            </a:solidFill>
          </a:ln>
        </p:spPr>
        <p:txBody>
          <a:bodyPr wrap="square">
            <a:spAutoFit/>
          </a:bodyPr>
          <a:lstStyle/>
          <a:p>
            <a:pPr algn="ctr"/>
            <a:r>
              <a:rPr lang="zh-TW" altLang="en-US" sz="1200" dirty="0" smtClean="0">
                <a:latin typeface="標楷體" panose="03000509000000000000" pitchFamily="65" charset="-120"/>
                <a:ea typeface="標楷體" panose="03000509000000000000" pitchFamily="65" charset="-120"/>
                <a:cs typeface="Times New Roman" panose="02020603050405020304" pitchFamily="18" charset="0"/>
              </a:rPr>
              <a:t>資料來源</a:t>
            </a:r>
            <a:r>
              <a:rPr lang="en-US" altLang="zh-TW" sz="1200" dirty="0" smtClean="0">
                <a:latin typeface="標楷體" panose="03000509000000000000" pitchFamily="65" charset="-120"/>
                <a:ea typeface="標楷體" panose="03000509000000000000" pitchFamily="65" charset="-120"/>
                <a:cs typeface="Times New Roman" panose="02020603050405020304" pitchFamily="18" charset="0"/>
              </a:rPr>
              <a:t>: </a:t>
            </a:r>
          </a:p>
          <a:p>
            <a:endParaRPr lang="en-US" altLang="zh-TW" sz="1100" dirty="0" smtClean="0">
              <a:latin typeface="標楷體" panose="03000509000000000000" pitchFamily="65" charset="-120"/>
              <a:ea typeface="標楷體" panose="03000509000000000000" pitchFamily="65" charset="-120"/>
              <a:cs typeface="Times New Roman" panose="02020603050405020304" pitchFamily="18" charset="0"/>
            </a:endParaRPr>
          </a:p>
          <a:p>
            <a:r>
              <a:rPr lang="zh-TW" altLang="en-US" sz="1100" dirty="0" smtClean="0">
                <a:latin typeface="標楷體" panose="03000509000000000000" pitchFamily="65" charset="-120"/>
                <a:ea typeface="標楷體" panose="03000509000000000000" pitchFamily="65" charset="-120"/>
                <a:cs typeface="Times New Roman" panose="02020603050405020304" pitchFamily="18" charset="0"/>
              </a:rPr>
              <a:t>香港氣候行動藍圖</a:t>
            </a:r>
            <a:r>
              <a:rPr lang="en-US" altLang="zh-TW" sz="1100" dirty="0" smtClean="0">
                <a:latin typeface="Times New Roman" panose="02020603050405020304" pitchFamily="18" charset="0"/>
                <a:ea typeface="標楷體" panose="03000509000000000000" pitchFamily="65" charset="-120"/>
                <a:cs typeface="Times New Roman" panose="02020603050405020304" pitchFamily="18" charset="0"/>
              </a:rPr>
              <a:t>2030+</a:t>
            </a:r>
          </a:p>
          <a:p>
            <a:r>
              <a:rPr lang="en-US" altLang="zh-TW" sz="1100" dirty="0">
                <a:latin typeface="Times New Roman" panose="02020603050405020304" pitchFamily="18" charset="0"/>
                <a:cs typeface="Times New Roman" panose="02020603050405020304" pitchFamily="18" charset="0"/>
              </a:rPr>
              <a:t>(</a:t>
            </a:r>
            <a:r>
              <a:rPr lang="en-US" sz="1100" dirty="0" smtClean="0">
                <a:latin typeface="Times New Roman" panose="02020603050405020304" pitchFamily="18" charset="0"/>
                <a:cs typeface="Times New Roman" panose="02020603050405020304" pitchFamily="18" charset="0"/>
              </a:rPr>
              <a:t>https</a:t>
            </a:r>
            <a:r>
              <a:rPr lang="en-US" sz="1100" dirty="0">
                <a:latin typeface="Times New Roman" panose="02020603050405020304" pitchFamily="18" charset="0"/>
                <a:cs typeface="Times New Roman" panose="02020603050405020304" pitchFamily="18" charset="0"/>
              </a:rPr>
              <a:t>://www.climateready.gov.hk/files/report/tc/HK_Climate_Action_Plan_2030+_</a:t>
            </a:r>
            <a:r>
              <a:rPr lang="en-US" sz="1100" dirty="0" smtClean="0">
                <a:latin typeface="Times New Roman" panose="02020603050405020304" pitchFamily="18" charset="0"/>
                <a:cs typeface="Times New Roman" panose="02020603050405020304" pitchFamily="18" charset="0"/>
              </a:rPr>
              <a:t>booklet_Chin.pdf</a:t>
            </a:r>
            <a:r>
              <a:rPr lang="en-US" altLang="zh-TW" sz="1100" dirty="0" smtClean="0">
                <a:latin typeface="Times New Roman" panose="02020603050405020304" pitchFamily="18" charset="0"/>
                <a:cs typeface="Times New Roman" panose="02020603050405020304" pitchFamily="18" charset="0"/>
              </a:rPr>
              <a:t>)</a:t>
            </a:r>
            <a:endParaRPr lang="en-US" sz="1100" dirty="0" smtClean="0">
              <a:latin typeface="Times New Roman" panose="02020603050405020304" pitchFamily="18" charset="0"/>
              <a:cs typeface="Times New Roman" panose="02020603050405020304" pitchFamily="18" charset="0"/>
            </a:endParaRPr>
          </a:p>
        </p:txBody>
      </p:sp>
      <p:pic>
        <p:nvPicPr>
          <p:cNvPr id="33" name="Picture 32"/>
          <p:cNvPicPr>
            <a:picLocks noChangeAspect="1"/>
          </p:cNvPicPr>
          <p:nvPr/>
        </p:nvPicPr>
        <p:blipFill>
          <a:blip r:embed="rId14"/>
          <a:stretch>
            <a:fillRect/>
          </a:stretch>
        </p:blipFill>
        <p:spPr>
          <a:xfrm>
            <a:off x="9609687" y="4901734"/>
            <a:ext cx="2367038" cy="1482580"/>
          </a:xfrm>
          <a:prstGeom prst="rect">
            <a:avLst/>
          </a:prstGeom>
        </p:spPr>
      </p:pic>
      <p:pic>
        <p:nvPicPr>
          <p:cNvPr id="34" name="Picture 33"/>
          <p:cNvPicPr>
            <a:picLocks noChangeAspect="1"/>
          </p:cNvPicPr>
          <p:nvPr/>
        </p:nvPicPr>
        <p:blipFill>
          <a:blip r:embed="rId15"/>
          <a:stretch>
            <a:fillRect/>
          </a:stretch>
        </p:blipFill>
        <p:spPr>
          <a:xfrm>
            <a:off x="9742174" y="3237431"/>
            <a:ext cx="2102065" cy="1266429"/>
          </a:xfrm>
          <a:prstGeom prst="rect">
            <a:avLst/>
          </a:prstGeom>
        </p:spPr>
      </p:pic>
      <p:cxnSp>
        <p:nvCxnSpPr>
          <p:cNvPr id="37" name="Straight Arrow Connector 36"/>
          <p:cNvCxnSpPr/>
          <p:nvPr/>
        </p:nvCxnSpPr>
        <p:spPr>
          <a:xfrm>
            <a:off x="10422082" y="2819096"/>
            <a:ext cx="0" cy="39348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flipV="1">
            <a:off x="10972800" y="2781976"/>
            <a:ext cx="0" cy="46883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250399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16"/>
          <p:cNvSpPr txBox="1"/>
          <p:nvPr>
            <p:custDataLst>
              <p:tags r:id="rId2"/>
            </p:custDataLst>
          </p:nvPr>
        </p:nvSpPr>
        <p:spPr>
          <a:xfrm>
            <a:off x="161799" y="1295566"/>
            <a:ext cx="9203013" cy="1938992"/>
          </a:xfrm>
          <a:prstGeom prst="rect">
            <a:avLst/>
          </a:prstGeom>
          <a:noFill/>
          <a:ln w="38100">
            <a:solidFill>
              <a:srgbClr val="0070C0"/>
            </a:solidFill>
          </a:ln>
        </p:spPr>
        <p:txBody>
          <a:bodyPr wrap="square" rtlCol="0" anchor="ctr">
            <a:spAutoFit/>
          </a:bodyPr>
          <a:lstStyle/>
          <a:p>
            <a:pPr lvl="0" algn="just">
              <a:defRPr/>
            </a:pPr>
            <a:r>
              <a:rPr kumimoji="0" lang="zh-CN" altLang="en-US" sz="24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香港</a:t>
            </a:r>
            <a:r>
              <a:rPr lang="zh-CN" altLang="en-US" sz="2400" dirty="0" smtClean="0">
                <a:latin typeface="Times New Roman" panose="02020603050405020304" pitchFamily="18" charset="0"/>
                <a:ea typeface="DFKai-SB" panose="03000509000000000000" pitchFamily="65" charset="-120"/>
                <a:cs typeface="Times New Roman" panose="02020603050405020304" pitchFamily="18" charset="0"/>
              </a:rPr>
              <a:t>特區</a:t>
            </a:r>
            <a:r>
              <a:rPr kumimoji="0" lang="zh-CN" altLang="en-US" sz="24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政府重視保育生物多樣性和可持續</a:t>
            </a:r>
            <a:r>
              <a:rPr kumimoji="0" lang="zh-CN" altLang="en-US" sz="24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發展</a:t>
            </a:r>
            <a:r>
              <a:rPr lang="zh-TW" altLang="en-US" sz="2400" dirty="0" smtClean="0">
                <a:latin typeface="Times New Roman" panose="02020603050405020304" pitchFamily="18" charset="0"/>
                <a:ea typeface="DFKai-SB" panose="03000509000000000000" pitchFamily="65" charset="-120"/>
                <a:cs typeface="Times New Roman" panose="02020603050405020304" pitchFamily="18" charset="0"/>
                <a:sym typeface="+mn-ea"/>
              </a:rPr>
              <a:t>。</a:t>
            </a:r>
            <a:r>
              <a:rPr kumimoji="0" lang="zh-CN" altLang="en-US" sz="24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面對</a:t>
            </a:r>
            <a:r>
              <a:rPr kumimoji="0" lang="zh-CN" altLang="en-US" sz="24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氣候</a:t>
            </a:r>
            <a:r>
              <a:rPr kumimoji="0" lang="zh-CN" altLang="en-US" sz="24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變化</a:t>
            </a:r>
            <a:r>
              <a:rPr kumimoji="0" lang="zh-TW" altLang="en-US" sz="24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a:t>
            </a:r>
            <a:r>
              <a:rPr lang="zh-TW" altLang="en-US" sz="2400" dirty="0" smtClean="0">
                <a:latin typeface="Times New Roman" panose="02020603050405020304" pitchFamily="18" charset="0"/>
                <a:ea typeface="DFKai-SB" panose="03000509000000000000" pitchFamily="65" charset="-120"/>
                <a:cs typeface="Times New Roman" panose="02020603050405020304" pitchFamily="18" charset="0"/>
                <a:sym typeface="+mn-ea"/>
              </a:rPr>
              <a:t>污染、</a:t>
            </a:r>
            <a:r>
              <a:rPr kumimoji="0" lang="zh-TW" altLang="en-US" sz="24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城市發展向郊區蔓延</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sym typeface="+mn-ea"/>
              </a:rPr>
              <a:t>等</a:t>
            </a:r>
            <a:r>
              <a:rPr kumimoji="0" lang="zh-TW" altLang="en-US" sz="24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令生態環境退化的</a:t>
            </a:r>
            <a:r>
              <a:rPr kumimoji="0" lang="zh-CN" altLang="en-US" sz="24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挑戰</a:t>
            </a:r>
            <a:r>
              <a:rPr lang="zh-TW" altLang="en-US" sz="2400" noProof="0" dirty="0">
                <a:latin typeface="Times New Roman" panose="02020603050405020304" pitchFamily="18" charset="0"/>
                <a:ea typeface="DFKai-SB" panose="03000509000000000000" pitchFamily="65" charset="-120"/>
                <a:cs typeface="Times New Roman" panose="02020603050405020304" pitchFamily="18" charset="0"/>
                <a:sym typeface="+mn-ea"/>
              </a:rPr>
              <a:t>，</a:t>
            </a:r>
            <a:r>
              <a:rPr kumimoji="0" lang="zh-CN" altLang="en-US" sz="24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2016年</a:t>
            </a:r>
            <a:r>
              <a:rPr kumimoji="0" lang="zh-TW" altLang="en-US" sz="24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環境</a:t>
            </a:r>
            <a:r>
              <a:rPr kumimoji="0" lang="zh-TW" altLang="en-US" sz="24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局</a:t>
            </a:r>
            <a:r>
              <a:rPr kumimoji="0" lang="en-US" altLang="zh-TW" sz="24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a:t>
            </a:r>
            <a:r>
              <a:rPr kumimoji="0" lang="zh-CN" altLang="en-US" sz="24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制定</a:t>
            </a:r>
            <a:r>
              <a:rPr kumimoji="0" lang="zh-CN" altLang="en-US" sz="24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首份城市《生物多樣性策略及行動計劃》，以期在未來五年因應本港本身的具體情況和能力加強保育生物多樣性、支援本港的可持續發展。這份計劃包含67項具體行動，涉及4個範疇。</a:t>
            </a:r>
          </a:p>
        </p:txBody>
      </p:sp>
      <p:pic>
        <p:nvPicPr>
          <p:cNvPr id="7" name="图片 6" descr="香港生物多样性及气候行动蓝图_00"/>
          <p:cNvPicPr>
            <a:picLocks noChangeAspect="1"/>
          </p:cNvPicPr>
          <p:nvPr/>
        </p:nvPicPr>
        <p:blipFill>
          <a:blip r:embed="rId5"/>
          <a:stretch>
            <a:fillRect/>
          </a:stretch>
        </p:blipFill>
        <p:spPr>
          <a:xfrm>
            <a:off x="9495073" y="1252239"/>
            <a:ext cx="2337906" cy="3032690"/>
          </a:xfrm>
          <a:prstGeom prst="rect">
            <a:avLst/>
          </a:prstGeom>
          <a:ln>
            <a:noFill/>
          </a:ln>
          <a:effectLst>
            <a:softEdge rad="112500"/>
          </a:effectLst>
        </p:spPr>
      </p:pic>
      <p:sp>
        <p:nvSpPr>
          <p:cNvPr id="23" name="文本框 22"/>
          <p:cNvSpPr txBox="1"/>
          <p:nvPr/>
        </p:nvSpPr>
        <p:spPr>
          <a:xfrm>
            <a:off x="4215031" y="674669"/>
            <a:ext cx="3530726" cy="609398"/>
          </a:xfrm>
          <a:prstGeom prst="rect">
            <a:avLst/>
          </a:prstGeom>
          <a:noFill/>
        </p:spPr>
        <p:txBody>
          <a:bodyPr wrap="square">
            <a:spAutoFit/>
          </a:bodyPr>
          <a:lstStyle/>
          <a:p>
            <a:pPr marL="0" marR="0" lvl="0" indent="0" algn="just" defTabSz="914400" rtl="0" eaLnBrk="1" fontAlgn="auto" latinLnBrk="0" hangingPunct="1">
              <a:lnSpc>
                <a:spcPct val="120000"/>
              </a:lnSpc>
              <a:spcBef>
                <a:spcPts val="0"/>
              </a:spcBef>
              <a:spcAft>
                <a:spcPts val="0"/>
              </a:spcAft>
              <a:buClr>
                <a:srgbClr val="0070C0"/>
              </a:buClr>
              <a:buSzTx/>
              <a:buFontTx/>
              <a:buNone/>
              <a:defRPr/>
            </a:pPr>
            <a:r>
              <a:rPr kumimoji="0" lang="zh-CN" altLang="en-US" sz="2800" b="1"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加強保育生物多樣性</a:t>
            </a:r>
            <a:endParaRPr kumimoji="0" lang="zh-CN" altLang="en-US" sz="2800" b="1" i="0" u="none" strike="noStrike" kern="1200" cap="none" spc="0" normalizeH="0" baseline="0" noProof="0" dirty="0">
              <a:ln>
                <a:noFill/>
              </a:ln>
              <a:solidFill>
                <a:srgbClr val="FF0000"/>
              </a:solidFill>
              <a:effectLst/>
              <a:uLnTx/>
              <a:uFillTx/>
              <a:latin typeface="DFKai-SB" panose="03000509000000000000" pitchFamily="65" charset="-120"/>
              <a:ea typeface="DFKai-SB" panose="03000509000000000000" pitchFamily="65" charset="-120"/>
              <a:cs typeface="+mn-cs"/>
              <a:sym typeface="+mn-ea"/>
            </a:endParaRPr>
          </a:p>
        </p:txBody>
      </p:sp>
      <p:sp>
        <p:nvSpPr>
          <p:cNvPr id="32" name="任意多边形: 形状 31"/>
          <p:cNvSpPr/>
          <p:nvPr/>
        </p:nvSpPr>
        <p:spPr>
          <a:xfrm>
            <a:off x="794845" y="3362065"/>
            <a:ext cx="1890346" cy="861009"/>
          </a:xfrm>
          <a:custGeom>
            <a:avLst/>
            <a:gdLst>
              <a:gd name="connsiteX0" fmla="*/ 0 w 3445273"/>
              <a:gd name="connsiteY0" fmla="*/ 1485213 h 2970426"/>
              <a:gd name="connsiteX1" fmla="*/ 742607 w 3445273"/>
              <a:gd name="connsiteY1" fmla="*/ 1 h 2970426"/>
              <a:gd name="connsiteX2" fmla="*/ 2702667 w 3445273"/>
              <a:gd name="connsiteY2" fmla="*/ 1 h 2970426"/>
              <a:gd name="connsiteX3" fmla="*/ 3445273 w 3445273"/>
              <a:gd name="connsiteY3" fmla="*/ 1485213 h 2970426"/>
              <a:gd name="connsiteX4" fmla="*/ 2702667 w 3445273"/>
              <a:gd name="connsiteY4" fmla="*/ 2970425 h 2970426"/>
              <a:gd name="connsiteX5" fmla="*/ 742607 w 3445273"/>
              <a:gd name="connsiteY5" fmla="*/ 2970425 h 2970426"/>
              <a:gd name="connsiteX6" fmla="*/ 0 w 3445273"/>
              <a:gd name="connsiteY6" fmla="*/ 1485213 h 2970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45273" h="2970426">
                <a:moveTo>
                  <a:pt x="0" y="1485213"/>
                </a:moveTo>
                <a:lnTo>
                  <a:pt x="742607" y="1"/>
                </a:lnTo>
                <a:lnTo>
                  <a:pt x="2702667" y="1"/>
                </a:lnTo>
                <a:lnTo>
                  <a:pt x="3445273" y="1485213"/>
                </a:lnTo>
                <a:lnTo>
                  <a:pt x="2702667" y="2970425"/>
                </a:lnTo>
                <a:lnTo>
                  <a:pt x="742607" y="2970425"/>
                </a:lnTo>
                <a:lnTo>
                  <a:pt x="0" y="1485213"/>
                </a:lnTo>
                <a:close/>
              </a:path>
            </a:pathLst>
          </a:custGeom>
          <a:solidFill>
            <a:schemeClr val="accent4">
              <a:lumMod val="60000"/>
              <a:lumOff val="40000"/>
            </a:schemeClr>
          </a:solidFill>
          <a:ln>
            <a:solidFill>
              <a:schemeClr val="bg1"/>
            </a:solidFill>
          </a:ln>
        </p:spPr>
        <p:style>
          <a:lnRef idx="2">
            <a:schemeClr val="accent4">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534642" tIns="481274" rIns="534642" bIns="481274" numCol="1" spcCol="1270" anchor="ctr" anchorCtr="0">
            <a:noAutofit/>
          </a:bodyP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zh-CN" altLang="en-US" sz="16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sym typeface="+mn-ea"/>
              </a:rPr>
              <a:t>加強保育措施</a:t>
            </a:r>
            <a:endParaRPr kumimoji="0" lang="zh-CN" altLang="en-US" sz="1600" b="1" i="0" u="none" strike="noStrike" kern="0" cap="none" spc="30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sym typeface="+mn-ea"/>
            </a:endParaRPr>
          </a:p>
        </p:txBody>
      </p:sp>
      <p:sp>
        <p:nvSpPr>
          <p:cNvPr id="33" name="任意多边形: 形状 32"/>
          <p:cNvSpPr/>
          <p:nvPr/>
        </p:nvSpPr>
        <p:spPr>
          <a:xfrm>
            <a:off x="2815452" y="3398489"/>
            <a:ext cx="1959680" cy="861009"/>
          </a:xfrm>
          <a:custGeom>
            <a:avLst/>
            <a:gdLst>
              <a:gd name="connsiteX0" fmla="*/ 0 w 3445273"/>
              <a:gd name="connsiteY0" fmla="*/ 1485213 h 2970426"/>
              <a:gd name="connsiteX1" fmla="*/ 742607 w 3445273"/>
              <a:gd name="connsiteY1" fmla="*/ 1 h 2970426"/>
              <a:gd name="connsiteX2" fmla="*/ 2702667 w 3445273"/>
              <a:gd name="connsiteY2" fmla="*/ 1 h 2970426"/>
              <a:gd name="connsiteX3" fmla="*/ 3445273 w 3445273"/>
              <a:gd name="connsiteY3" fmla="*/ 1485213 h 2970426"/>
              <a:gd name="connsiteX4" fmla="*/ 2702667 w 3445273"/>
              <a:gd name="connsiteY4" fmla="*/ 2970425 h 2970426"/>
              <a:gd name="connsiteX5" fmla="*/ 742607 w 3445273"/>
              <a:gd name="connsiteY5" fmla="*/ 2970425 h 2970426"/>
              <a:gd name="connsiteX6" fmla="*/ 0 w 3445273"/>
              <a:gd name="connsiteY6" fmla="*/ 1485213 h 2970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45273" h="2970426">
                <a:moveTo>
                  <a:pt x="0" y="1485213"/>
                </a:moveTo>
                <a:lnTo>
                  <a:pt x="742607" y="1"/>
                </a:lnTo>
                <a:lnTo>
                  <a:pt x="2702667" y="1"/>
                </a:lnTo>
                <a:lnTo>
                  <a:pt x="3445273" y="1485213"/>
                </a:lnTo>
                <a:lnTo>
                  <a:pt x="2702667" y="2970425"/>
                </a:lnTo>
                <a:lnTo>
                  <a:pt x="742607" y="2970425"/>
                </a:lnTo>
                <a:lnTo>
                  <a:pt x="0" y="1485213"/>
                </a:lnTo>
                <a:close/>
              </a:path>
            </a:pathLst>
          </a:custGeom>
          <a:solidFill>
            <a:schemeClr val="accent6">
              <a:lumMod val="60000"/>
              <a:lumOff val="40000"/>
            </a:schemeClr>
          </a:solidFill>
          <a:ln>
            <a:solidFill>
              <a:schemeClr val="bg1"/>
            </a:solidFill>
          </a:ln>
        </p:spPr>
        <p:style>
          <a:lnRef idx="2">
            <a:schemeClr val="accent4">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534642" tIns="481274" rIns="534642" bIns="481274" numCol="1" spcCol="1270" anchor="ctr" anchorCtr="0">
            <a:noAutofit/>
          </a:bodyP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zh-CN" altLang="en-US" sz="1600" b="0" i="0" u="none" strike="noStrike" kern="1200" cap="none" spc="0" normalizeH="0" baseline="0" noProof="0" dirty="0" smtClean="0">
                <a:ln>
                  <a:noFill/>
                </a:ln>
                <a:solidFill>
                  <a:schemeClr val="tx1"/>
                </a:solidFill>
                <a:effectLst/>
                <a:uLnTx/>
                <a:uFillTx/>
                <a:latin typeface="DFKai-SB" panose="03000509000000000000" pitchFamily="65" charset="-120"/>
                <a:ea typeface="DFKai-SB" panose="03000509000000000000" pitchFamily="65" charset="-120"/>
                <a:cs typeface="+mn-cs"/>
                <a:sym typeface="+mn-ea"/>
              </a:rPr>
              <a:t>生物多樣性主流</a:t>
            </a:r>
            <a:r>
              <a:rPr kumimoji="0" lang="zh-CN" altLang="en-US" sz="1600" b="0" i="0" u="none" strike="noStrike" kern="1200" cap="none" spc="0" normalizeH="0" baseline="0" noProof="0" dirty="0">
                <a:ln>
                  <a:noFill/>
                </a:ln>
                <a:solidFill>
                  <a:schemeClr val="tx1"/>
                </a:solidFill>
                <a:effectLst/>
                <a:uLnTx/>
                <a:uFillTx/>
                <a:latin typeface="DFKai-SB" panose="03000509000000000000" pitchFamily="65" charset="-120"/>
                <a:ea typeface="DFKai-SB" panose="03000509000000000000" pitchFamily="65" charset="-120"/>
                <a:cs typeface="+mn-cs"/>
                <a:sym typeface="+mn-ea"/>
              </a:rPr>
              <a:t>化</a:t>
            </a:r>
            <a:endParaRPr kumimoji="0" lang="zh-CN" altLang="en-US" sz="1600" b="1" i="0" u="none" strike="noStrike" kern="0" cap="none" spc="300" normalizeH="0" baseline="0" noProof="0" dirty="0">
              <a:ln>
                <a:noFill/>
              </a:ln>
              <a:solidFill>
                <a:schemeClr val="tx1"/>
              </a:solidFill>
              <a:effectLst/>
              <a:uLnTx/>
              <a:uFillTx/>
              <a:latin typeface="DFKai-SB" panose="03000509000000000000" pitchFamily="65" charset="-120"/>
              <a:ea typeface="DFKai-SB" panose="03000509000000000000" pitchFamily="65" charset="-120"/>
              <a:cs typeface="+mn-cs"/>
              <a:sym typeface="+mn-ea"/>
            </a:endParaRPr>
          </a:p>
        </p:txBody>
      </p:sp>
      <p:sp>
        <p:nvSpPr>
          <p:cNvPr id="34" name="任意多边形: 形状 33"/>
          <p:cNvSpPr/>
          <p:nvPr/>
        </p:nvSpPr>
        <p:spPr>
          <a:xfrm>
            <a:off x="4905393" y="3362064"/>
            <a:ext cx="1886505" cy="861009"/>
          </a:xfrm>
          <a:custGeom>
            <a:avLst/>
            <a:gdLst>
              <a:gd name="connsiteX0" fmla="*/ 0 w 3445273"/>
              <a:gd name="connsiteY0" fmla="*/ 1485213 h 2970426"/>
              <a:gd name="connsiteX1" fmla="*/ 742607 w 3445273"/>
              <a:gd name="connsiteY1" fmla="*/ 1 h 2970426"/>
              <a:gd name="connsiteX2" fmla="*/ 2702667 w 3445273"/>
              <a:gd name="connsiteY2" fmla="*/ 1 h 2970426"/>
              <a:gd name="connsiteX3" fmla="*/ 3445273 w 3445273"/>
              <a:gd name="connsiteY3" fmla="*/ 1485213 h 2970426"/>
              <a:gd name="connsiteX4" fmla="*/ 2702667 w 3445273"/>
              <a:gd name="connsiteY4" fmla="*/ 2970425 h 2970426"/>
              <a:gd name="connsiteX5" fmla="*/ 742607 w 3445273"/>
              <a:gd name="connsiteY5" fmla="*/ 2970425 h 2970426"/>
              <a:gd name="connsiteX6" fmla="*/ 0 w 3445273"/>
              <a:gd name="connsiteY6" fmla="*/ 1485213 h 2970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45273" h="2970426">
                <a:moveTo>
                  <a:pt x="0" y="1485213"/>
                </a:moveTo>
                <a:lnTo>
                  <a:pt x="742607" y="1"/>
                </a:lnTo>
                <a:lnTo>
                  <a:pt x="2702667" y="1"/>
                </a:lnTo>
                <a:lnTo>
                  <a:pt x="3445273" y="1485213"/>
                </a:lnTo>
                <a:lnTo>
                  <a:pt x="2702667" y="2970425"/>
                </a:lnTo>
                <a:lnTo>
                  <a:pt x="742607" y="2970425"/>
                </a:lnTo>
                <a:lnTo>
                  <a:pt x="0" y="1485213"/>
                </a:lnTo>
                <a:close/>
              </a:path>
            </a:pathLst>
          </a:custGeom>
          <a:solidFill>
            <a:schemeClr val="accent5">
              <a:lumMod val="60000"/>
              <a:lumOff val="40000"/>
            </a:schemeClr>
          </a:solidFill>
          <a:ln>
            <a:solidFill>
              <a:schemeClr val="bg1"/>
            </a:solidFill>
          </a:ln>
        </p:spPr>
        <p:style>
          <a:lnRef idx="2">
            <a:schemeClr val="accent4">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534642" tIns="481274" rIns="534642" bIns="481274" numCol="1" spcCol="1270" anchor="ctr" anchorCtr="0">
            <a:noAutofit/>
          </a:bodyP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zh-CN" altLang="en-US" sz="16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sym typeface="+mn-ea"/>
              </a:rPr>
              <a:t>增進環保</a:t>
            </a:r>
          </a:p>
          <a:p>
            <a:pPr marL="0" marR="0" lvl="0" indent="0" algn="ctr" defTabSz="914400" rtl="0" eaLnBrk="1" fontAlgn="auto" latinLnBrk="0" hangingPunct="1">
              <a:lnSpc>
                <a:spcPct val="120000"/>
              </a:lnSpc>
              <a:spcBef>
                <a:spcPts val="0"/>
              </a:spcBef>
              <a:spcAft>
                <a:spcPts val="0"/>
              </a:spcAft>
              <a:buClrTx/>
              <a:buSzTx/>
              <a:buFontTx/>
              <a:buNone/>
              <a:defRPr/>
            </a:pPr>
            <a:r>
              <a:rPr kumimoji="0" lang="zh-CN" altLang="en-US" sz="16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sym typeface="+mn-ea"/>
              </a:rPr>
              <a:t>知識</a:t>
            </a:r>
            <a:endParaRPr kumimoji="0" lang="zh-CN" altLang="en-US" sz="1600" b="1" i="0" u="none" strike="noStrike" kern="0" cap="none" spc="30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sym typeface="Arial" panose="020B0604020202020204" pitchFamily="34" charset="0"/>
            </a:endParaRPr>
          </a:p>
        </p:txBody>
      </p:sp>
      <p:sp>
        <p:nvSpPr>
          <p:cNvPr id="35" name="任意多边形: 形状 34"/>
          <p:cNvSpPr/>
          <p:nvPr/>
        </p:nvSpPr>
        <p:spPr>
          <a:xfrm>
            <a:off x="6967823" y="3345977"/>
            <a:ext cx="1917306" cy="861009"/>
          </a:xfrm>
          <a:custGeom>
            <a:avLst/>
            <a:gdLst>
              <a:gd name="connsiteX0" fmla="*/ 0 w 3445273"/>
              <a:gd name="connsiteY0" fmla="*/ 1485213 h 2970426"/>
              <a:gd name="connsiteX1" fmla="*/ 742607 w 3445273"/>
              <a:gd name="connsiteY1" fmla="*/ 1 h 2970426"/>
              <a:gd name="connsiteX2" fmla="*/ 2702667 w 3445273"/>
              <a:gd name="connsiteY2" fmla="*/ 1 h 2970426"/>
              <a:gd name="connsiteX3" fmla="*/ 3445273 w 3445273"/>
              <a:gd name="connsiteY3" fmla="*/ 1485213 h 2970426"/>
              <a:gd name="connsiteX4" fmla="*/ 2702667 w 3445273"/>
              <a:gd name="connsiteY4" fmla="*/ 2970425 h 2970426"/>
              <a:gd name="connsiteX5" fmla="*/ 742607 w 3445273"/>
              <a:gd name="connsiteY5" fmla="*/ 2970425 h 2970426"/>
              <a:gd name="connsiteX6" fmla="*/ 0 w 3445273"/>
              <a:gd name="connsiteY6" fmla="*/ 1485213 h 2970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45273" h="2970426">
                <a:moveTo>
                  <a:pt x="0" y="1485213"/>
                </a:moveTo>
                <a:lnTo>
                  <a:pt x="742607" y="1"/>
                </a:lnTo>
                <a:lnTo>
                  <a:pt x="2702667" y="1"/>
                </a:lnTo>
                <a:lnTo>
                  <a:pt x="3445273" y="1485213"/>
                </a:lnTo>
                <a:lnTo>
                  <a:pt x="2702667" y="2970425"/>
                </a:lnTo>
                <a:lnTo>
                  <a:pt x="742607" y="2970425"/>
                </a:lnTo>
                <a:lnTo>
                  <a:pt x="0" y="1485213"/>
                </a:lnTo>
                <a:close/>
              </a:path>
            </a:pathLst>
          </a:custGeom>
          <a:solidFill>
            <a:schemeClr val="accent2">
              <a:lumMod val="60000"/>
              <a:lumOff val="40000"/>
            </a:schemeClr>
          </a:solidFill>
          <a:ln>
            <a:solidFill>
              <a:schemeClr val="bg1"/>
            </a:solidFill>
          </a:ln>
        </p:spPr>
        <p:style>
          <a:lnRef idx="2">
            <a:schemeClr val="accent4">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534642" tIns="481274" rIns="534642" bIns="481274" numCol="1" spcCol="1270" anchor="ctr" anchorCtr="0">
            <a:noAutofit/>
          </a:bodyP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zh-CN" altLang="en-US" sz="16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sym typeface="+mn-ea"/>
              </a:rPr>
              <a:t>推動社會參與</a:t>
            </a:r>
            <a:endParaRPr kumimoji="0" lang="zh-CN" altLang="en-US" sz="1600" b="1" i="0" u="none" strike="noStrike" kern="0" cap="none" spc="30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sym typeface="+mn-ea"/>
            </a:endParaRPr>
          </a:p>
        </p:txBody>
      </p:sp>
      <p:sp>
        <p:nvSpPr>
          <p:cNvPr id="2" name="文字方塊 1"/>
          <p:cNvSpPr txBox="1"/>
          <p:nvPr/>
        </p:nvSpPr>
        <p:spPr>
          <a:xfrm>
            <a:off x="545880" y="4284929"/>
            <a:ext cx="8458503" cy="276999"/>
          </a:xfrm>
          <a:prstGeom prst="rect">
            <a:avLst/>
          </a:prstGeom>
          <a:noFill/>
        </p:spPr>
        <p:txBody>
          <a:bodyPr wrap="square" rtlCol="0">
            <a:spAutoFit/>
          </a:bodyPr>
          <a:lstStyle/>
          <a:p>
            <a:r>
              <a:rPr lang="zh-TW" altLang="en-US" sz="1200" dirty="0" smtClean="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資料</a:t>
            </a:r>
            <a:r>
              <a:rPr lang="zh-TW" altLang="en-US" sz="12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來源</a:t>
            </a:r>
            <a:r>
              <a:rPr lang="en-US" altLang="zh-TW" sz="1200" dirty="0" smtClean="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12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環境及生態局  </a:t>
            </a:r>
            <a:r>
              <a:rPr lang="en-US" altLang="zh-TW" sz="1200" dirty="0" smtClean="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a:t>
            </a:r>
            <a:r>
              <a:rPr lang="zh-HK" altLang="en-US" sz="1200" dirty="0" smtClean="0">
                <a:latin typeface="Times New Roman" panose="02020603050405020304" pitchFamily="18" charset="0"/>
                <a:ea typeface="標楷體" panose="03000509000000000000" pitchFamily="65" charset="-120"/>
                <a:cs typeface="Times New Roman" panose="02020603050405020304" pitchFamily="18" charset="0"/>
              </a:rPr>
              <a:t>https</a:t>
            </a:r>
            <a:r>
              <a:rPr lang="zh-HK" altLang="en-US" sz="1200" dirty="0">
                <a:latin typeface="Times New Roman" panose="02020603050405020304" pitchFamily="18" charset="0"/>
                <a:ea typeface="標楷體" panose="03000509000000000000" pitchFamily="65" charset="-120"/>
                <a:cs typeface="Times New Roman" panose="02020603050405020304" pitchFamily="18" charset="0"/>
              </a:rPr>
              <a:t>://www.afcd.gov.hk/english/conservation/con_hkbsap/files/BSAPblueprint_Chi20_1_rev.pdf</a:t>
            </a:r>
            <a:r>
              <a:rPr lang="en-US" altLang="zh-TW" sz="1200" dirty="0" smtClean="0">
                <a:solidFill>
                  <a:prstClr val="black"/>
                </a:solidFill>
                <a:latin typeface="Times New Roman" panose="02020603050405020304" pitchFamily="18" charset="0"/>
                <a:ea typeface="標楷體" panose="03000509000000000000" pitchFamily="65" charset="-120"/>
                <a:cs typeface="Times New Roman" panose="02020603050405020304" pitchFamily="18" charset="0"/>
                <a:sym typeface="+mn-ea"/>
              </a:rPr>
              <a:t>)</a:t>
            </a:r>
            <a:endParaRPr lang="zh-HK" altLang="en-US" sz="12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1" name="任意多边形: 形状 6"/>
          <p:cNvSpPr/>
          <p:nvPr/>
        </p:nvSpPr>
        <p:spPr>
          <a:xfrm>
            <a:off x="2664020" y="135619"/>
            <a:ext cx="6498321" cy="6180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77900" rtl="0" eaLnBrk="1" fontAlgn="auto" latinLnBrk="0" hangingPunct="1">
              <a:lnSpc>
                <a:spcPct val="90000"/>
              </a:lnSpc>
              <a:spcBef>
                <a:spcPts val="0"/>
              </a:spcBef>
              <a:spcAft>
                <a:spcPct val="35000"/>
              </a:spcAft>
              <a:buClrTx/>
              <a:buSzTx/>
              <a:buFontTx/>
              <a:buNone/>
              <a:defRPr/>
            </a:pPr>
            <a:r>
              <a:rPr kumimoji="0" lang="zh-CN" altLang="en-US" sz="4000" b="1" i="0" u="none" strike="noStrike" kern="1200" cap="none" spc="0" normalizeH="0" baseline="0" noProof="0" dirty="0" smtClean="0">
                <a:ln>
                  <a:noFill/>
                </a:ln>
                <a:solidFill>
                  <a:srgbClr val="FFFFFF"/>
                </a:solidFill>
                <a:effectLst/>
                <a:uLnTx/>
                <a:uFillTx/>
                <a:latin typeface="DFKai-SB" panose="03000509000000000000" pitchFamily="65" charset="-120"/>
                <a:ea typeface="DFKai-SB" panose="03000509000000000000" pitchFamily="65" charset="-120"/>
                <a:cs typeface="+mn-cs"/>
              </a:rPr>
              <a:t>香港</a:t>
            </a:r>
            <a:r>
              <a:rPr kumimoji="0" lang="zh-CN" altLang="en-US" sz="4000" b="1" i="0" u="none" strike="noStrike" kern="1200" cap="none" spc="0" normalizeH="0" baseline="0" noProof="0" dirty="0">
                <a:ln>
                  <a:noFill/>
                </a:ln>
                <a:solidFill>
                  <a:srgbClr val="FFFFFF"/>
                </a:solidFill>
                <a:effectLst/>
                <a:uLnTx/>
                <a:uFillTx/>
                <a:latin typeface="DFKai-SB" panose="03000509000000000000" pitchFamily="65" charset="-120"/>
                <a:ea typeface="DFKai-SB" panose="03000509000000000000" pitchFamily="65" charset="-120"/>
                <a:cs typeface="+mn-cs"/>
              </a:rPr>
              <a:t>的環境保育實踐經驗</a:t>
            </a:r>
          </a:p>
        </p:txBody>
      </p:sp>
      <p:sp>
        <p:nvSpPr>
          <p:cNvPr id="12" name="Freeform 11"/>
          <p:cNvSpPr/>
          <p:nvPr/>
        </p:nvSpPr>
        <p:spPr bwMode="auto">
          <a:xfrm>
            <a:off x="3768880" y="823174"/>
            <a:ext cx="446151" cy="322817"/>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92D050"/>
          </a:solidFill>
          <a:ln w="19050">
            <a:solidFill>
              <a:srgbClr val="FFFFFF"/>
            </a:solidFill>
            <a:round/>
          </a:ln>
        </p:spPr>
        <p:txBody>
          <a:bodyPr vert="horz" wrap="square" lIns="83748" tIns="41874" rIns="83748" bIns="41874" numCol="1" anchor="t" anchorCtr="0" compatLnSpc="1"/>
          <a:lstStyle/>
          <a:p>
            <a:pPr marL="0" marR="0" lvl="0" indent="0" algn="just" defTabSz="914400" rtl="0" eaLnBrk="1" fontAlgn="auto" latinLnBrk="0" hangingPunct="1">
              <a:lnSpc>
                <a:spcPct val="120000"/>
              </a:lnSpc>
              <a:spcBef>
                <a:spcPts val="0"/>
              </a:spcBef>
              <a:spcAft>
                <a:spcPts val="0"/>
              </a:spcAft>
              <a:buClrTx/>
              <a:buSzTx/>
              <a:buFontTx/>
              <a:buNone/>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cs"/>
              <a:sym typeface="Agency FB" panose="020B0503020202020204" pitchFamily="34" charset="0"/>
            </a:endParaRPr>
          </a:p>
        </p:txBody>
      </p:sp>
      <p:sp>
        <p:nvSpPr>
          <p:cNvPr id="18" name="矩形 4"/>
          <p:cNvSpPr/>
          <p:nvPr/>
        </p:nvSpPr>
        <p:spPr>
          <a:xfrm>
            <a:off x="161800" y="4654492"/>
            <a:ext cx="11671180" cy="2060398"/>
          </a:xfrm>
          <a:prstGeom prst="rect">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19" name="Rectangle 18"/>
          <p:cNvSpPr/>
          <p:nvPr/>
        </p:nvSpPr>
        <p:spPr>
          <a:xfrm>
            <a:off x="1242814" y="4812010"/>
            <a:ext cx="9284677" cy="830997"/>
          </a:xfrm>
          <a:prstGeom prst="rect">
            <a:avLst/>
          </a:prstGeom>
          <a:ln w="38100">
            <a:solidFill>
              <a:srgbClr val="FF0000"/>
            </a:solidFill>
          </a:ln>
        </p:spPr>
        <p:txBody>
          <a:bodyPr wrap="square">
            <a:spAutoFit/>
          </a:bodyPr>
          <a:lstStyle/>
          <a:p>
            <a:pPr lvl="0" algn="ctr">
              <a:defRPr/>
            </a:pPr>
            <a:r>
              <a:rPr lang="zh-TW" altLang="en-US" sz="2400" dirty="0">
                <a:latin typeface="DFKai-SB" panose="03000509000000000000" pitchFamily="65" charset="-120"/>
                <a:ea typeface="DFKai-SB" panose="03000509000000000000" pitchFamily="65" charset="-120"/>
                <a:sym typeface="+mn-ea"/>
              </a:rPr>
              <a:t>探究與分享</a:t>
            </a:r>
            <a:r>
              <a:rPr lang="zh-TW" altLang="en-US" sz="2400" dirty="0" smtClean="0">
                <a:latin typeface="DFKai-SB" panose="03000509000000000000" pitchFamily="65" charset="-120"/>
                <a:ea typeface="DFKai-SB" panose="03000509000000000000" pitchFamily="65" charset="-120"/>
                <a:sym typeface="+mn-ea"/>
              </a:rPr>
              <a:t>：</a:t>
            </a:r>
            <a:endParaRPr lang="en-US" altLang="zh-CN" sz="2400" dirty="0" smtClean="0">
              <a:latin typeface="DFKai-SB" panose="03000509000000000000" pitchFamily="65" charset="-120"/>
              <a:ea typeface="DFKai-SB" panose="03000509000000000000" pitchFamily="65" charset="-120"/>
              <a:sym typeface="+mn-ea"/>
            </a:endParaRPr>
          </a:p>
          <a:p>
            <a:pPr lvl="0" algn="ctr">
              <a:defRPr/>
            </a:pPr>
            <a:r>
              <a:rPr lang="zh-TW" altLang="en-US" sz="2400" dirty="0" smtClean="0">
                <a:latin typeface="DFKai-SB" panose="03000509000000000000" pitchFamily="65" charset="-120"/>
                <a:ea typeface="DFKai-SB" panose="03000509000000000000" pitchFamily="65" charset="-120"/>
                <a:sym typeface="+mn-ea"/>
              </a:rPr>
              <a:t>點擊下圖了解香港</a:t>
            </a:r>
            <a:r>
              <a:rPr lang="zh-CN" altLang="en-US" sz="2400" dirty="0" smtClean="0">
                <a:latin typeface="DFKai-SB" panose="03000509000000000000" pitchFamily="65" charset="-120"/>
                <a:ea typeface="DFKai-SB" panose="03000509000000000000" pitchFamily="65" charset="-120"/>
                <a:sym typeface="+mn-ea"/>
              </a:rPr>
              <a:t>生物</a:t>
            </a:r>
            <a:r>
              <a:rPr lang="zh-CN" altLang="en-US" sz="2400" dirty="0">
                <a:latin typeface="DFKai-SB" panose="03000509000000000000" pitchFamily="65" charset="-120"/>
                <a:ea typeface="DFKai-SB" panose="03000509000000000000" pitchFamily="65" charset="-120"/>
                <a:sym typeface="+mn-ea"/>
              </a:rPr>
              <a:t>多樣性的</a:t>
            </a:r>
            <a:r>
              <a:rPr lang="zh-CN" altLang="en-US" sz="2400" dirty="0" smtClean="0">
                <a:latin typeface="DFKai-SB" panose="03000509000000000000" pitchFamily="65" charset="-120"/>
                <a:ea typeface="DFKai-SB" panose="03000509000000000000" pitchFamily="65" charset="-120"/>
                <a:sym typeface="+mn-ea"/>
              </a:rPr>
              <a:t>現況</a:t>
            </a:r>
            <a:r>
              <a:rPr lang="zh-TW" altLang="en-US" sz="2400" dirty="0" smtClean="0">
                <a:latin typeface="DFKai-SB" panose="03000509000000000000" pitchFamily="65" charset="-120"/>
                <a:ea typeface="DFKai-SB" panose="03000509000000000000" pitchFamily="65" charset="-120"/>
                <a:sym typeface="+mn-ea"/>
              </a:rPr>
              <a:t>，閱讀有關生態</a:t>
            </a:r>
            <a:r>
              <a:rPr lang="zh-TW" altLang="en-US" sz="2400" dirty="0">
                <a:latin typeface="DFKai-SB" panose="03000509000000000000" pitchFamily="65" charset="-120"/>
                <a:ea typeface="DFKai-SB" panose="03000509000000000000" pitchFamily="65" charset="-120"/>
                <a:sym typeface="+mn-ea"/>
              </a:rPr>
              <a:t>研究及調查</a:t>
            </a:r>
            <a:r>
              <a:rPr lang="zh-CN" altLang="en-US" sz="2400" dirty="0" smtClean="0">
                <a:latin typeface="DFKai-SB" panose="03000509000000000000" pitchFamily="65" charset="-120"/>
                <a:ea typeface="DFKai-SB" panose="03000509000000000000" pitchFamily="65" charset="-120"/>
                <a:sym typeface="+mn-ea"/>
              </a:rPr>
              <a:t>。</a:t>
            </a:r>
            <a:endParaRPr lang="zh-CN" altLang="en-US" sz="2400" dirty="0">
              <a:latin typeface="DFKai-SB" panose="03000509000000000000" pitchFamily="65" charset="-120"/>
              <a:ea typeface="DFKai-SB" panose="03000509000000000000" pitchFamily="65" charset="-120"/>
              <a:sym typeface="+mn-ea"/>
            </a:endParaRPr>
          </a:p>
        </p:txBody>
      </p:sp>
      <p:pic>
        <p:nvPicPr>
          <p:cNvPr id="20" name="Picture 19">
            <a:hlinkClick r:id="rId6"/>
          </p:cNvPr>
          <p:cNvPicPr>
            <a:picLocks noChangeAspect="1"/>
          </p:cNvPicPr>
          <p:nvPr/>
        </p:nvPicPr>
        <p:blipFill>
          <a:blip r:embed="rId7"/>
          <a:stretch>
            <a:fillRect/>
          </a:stretch>
        </p:blipFill>
        <p:spPr>
          <a:xfrm>
            <a:off x="1672317" y="5740192"/>
            <a:ext cx="3789467" cy="825592"/>
          </a:xfrm>
          <a:prstGeom prst="rect">
            <a:avLst/>
          </a:prstGeom>
        </p:spPr>
      </p:pic>
      <p:pic>
        <p:nvPicPr>
          <p:cNvPr id="21" name="Picture 20">
            <a:hlinkClick r:id="rId6"/>
          </p:cNvPr>
          <p:cNvPicPr>
            <a:picLocks noChangeAspect="1"/>
          </p:cNvPicPr>
          <p:nvPr/>
        </p:nvPicPr>
        <p:blipFill>
          <a:blip r:embed="rId8"/>
          <a:stretch>
            <a:fillRect/>
          </a:stretch>
        </p:blipFill>
        <p:spPr>
          <a:xfrm>
            <a:off x="5848645" y="5773370"/>
            <a:ext cx="3248800" cy="825592"/>
          </a:xfrm>
          <a:prstGeom prst="rect">
            <a:avLst/>
          </a:prstGeom>
        </p:spPr>
      </p:pic>
      <p:sp>
        <p:nvSpPr>
          <p:cNvPr id="22" name="Right Arrow 21"/>
          <p:cNvSpPr/>
          <p:nvPr/>
        </p:nvSpPr>
        <p:spPr>
          <a:xfrm>
            <a:off x="5466533" y="5963953"/>
            <a:ext cx="386861" cy="37806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文字方塊 17"/>
          <p:cNvSpPr txBox="1"/>
          <p:nvPr/>
        </p:nvSpPr>
        <p:spPr>
          <a:xfrm>
            <a:off x="9310598" y="5873223"/>
            <a:ext cx="2433786" cy="646331"/>
          </a:xfrm>
          <a:prstGeom prst="rect">
            <a:avLst/>
          </a:prstGeom>
          <a:noFill/>
        </p:spPr>
        <p:txBody>
          <a:bodyPr wrap="square" rtlCol="0">
            <a:spAutoFit/>
          </a:bodyPr>
          <a:lstStyle/>
          <a:p>
            <a:r>
              <a:rPr lang="zh-TW" altLang="en-US" sz="1200" dirty="0" smtClean="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資料來源</a:t>
            </a:r>
            <a:r>
              <a:rPr lang="en-US" altLang="zh-TW" sz="1200" dirty="0" smtClean="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1200" dirty="0" smtClean="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　香港</a:t>
            </a:r>
            <a:r>
              <a:rPr lang="zh-TW" altLang="en-US" sz="12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生物多樣性資訊</a:t>
            </a:r>
            <a:r>
              <a:rPr lang="zh-TW" altLang="en-US" sz="1200" dirty="0" smtClean="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站</a:t>
            </a:r>
            <a:r>
              <a:rPr lang="zh-TW" altLang="en-US" sz="12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sym typeface="+mn-ea"/>
              </a:rPr>
              <a:t> </a:t>
            </a:r>
            <a:r>
              <a:rPr lang="en-US" altLang="zh-TW" sz="12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sym typeface="+mn-ea"/>
              </a:rPr>
              <a:t>(</a:t>
            </a:r>
            <a:r>
              <a:rPr lang="en-US" altLang="zh-HK" sz="1200" dirty="0" smtClean="0">
                <a:latin typeface="Times New Roman" panose="02020603050405020304" pitchFamily="18" charset="0"/>
                <a:ea typeface="標楷體" panose="03000509000000000000" pitchFamily="65" charset="-120"/>
                <a:cs typeface="Times New Roman" panose="02020603050405020304" pitchFamily="18" charset="0"/>
              </a:rPr>
              <a:t>https</a:t>
            </a:r>
            <a:r>
              <a:rPr lang="en-US" altLang="zh-HK" sz="1200" dirty="0">
                <a:latin typeface="Times New Roman" panose="02020603050405020304" pitchFamily="18" charset="0"/>
                <a:ea typeface="標楷體" panose="03000509000000000000" pitchFamily="65" charset="-120"/>
                <a:cs typeface="Times New Roman" panose="02020603050405020304" pitchFamily="18" charset="0"/>
              </a:rPr>
              <a:t>://bih.gov.hk/tc/feature-studies/index.html</a:t>
            </a:r>
            <a:r>
              <a:rPr lang="zh-TW" altLang="en-US" sz="1200"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zh-HK" altLang="en-US" sz="12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24" name="文字方塊 23"/>
          <p:cNvSpPr txBox="1"/>
          <p:nvPr/>
        </p:nvSpPr>
        <p:spPr>
          <a:xfrm>
            <a:off x="20321" y="6590412"/>
            <a:ext cx="1991360" cy="253916"/>
          </a:xfrm>
          <a:prstGeom prst="rect">
            <a:avLst/>
          </a:prstGeom>
          <a:noFill/>
        </p:spPr>
        <p:txBody>
          <a:bodyPr wrap="square" rtlCol="0">
            <a:spAutoFit/>
          </a:bodyPr>
          <a:lstStyle/>
          <a:p>
            <a:r>
              <a:rPr lang="zh-TW" altLang="en-US" sz="1050" dirty="0" smtClean="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註</a:t>
            </a:r>
            <a:r>
              <a:rPr lang="en-US" altLang="zh-TW" sz="1050" dirty="0" smtClean="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 </a:t>
            </a:r>
            <a:r>
              <a:rPr lang="zh-TW" altLang="en-US" sz="1050" dirty="0" smtClean="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現</a:t>
            </a:r>
            <a:r>
              <a:rPr lang="zh-TW" altLang="en-US" sz="105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改為</a:t>
            </a:r>
            <a:r>
              <a:rPr lang="zh-TW" altLang="en-US" sz="1050" dirty="0" smtClean="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環境</a:t>
            </a:r>
            <a:r>
              <a:rPr lang="zh-TW" altLang="en-US" sz="105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及</a:t>
            </a:r>
            <a:r>
              <a:rPr lang="zh-TW" altLang="en-US" sz="1050" dirty="0" smtClean="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生態</a:t>
            </a:r>
            <a:r>
              <a:rPr lang="zh-TW" altLang="en-US" sz="105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局</a:t>
            </a:r>
            <a:endParaRPr lang="zh-HK" altLang="en-US" sz="1050" dirty="0">
              <a:latin typeface="Times New Roman" panose="02020603050405020304" pitchFamily="18" charset="0"/>
              <a:ea typeface="標楷體" panose="03000509000000000000" pitchFamily="65" charset="-120"/>
              <a:cs typeface="Times New Roman" panose="02020603050405020304" pitchFamily="18" charset="0"/>
            </a:endParaRPr>
          </a:p>
        </p:txBody>
      </p:sp>
    </p:spTree>
    <p:custDataLst>
      <p:tags r:id="rId1"/>
    </p:custDataLst>
    <p:extLst>
      <p:ext uri="{BB962C8B-B14F-4D97-AF65-F5344CB8AC3E}">
        <p14:creationId xmlns:p14="http://schemas.microsoft.com/office/powerpoint/2010/main" val="167261877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3490546"/>
            <a:ext cx="10515600" cy="703385"/>
          </a:xfrm>
        </p:spPr>
        <p:txBody>
          <a:bodyPr/>
          <a:lstStyle/>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a:p>
            <a:pPr marL="0" indent="0">
              <a:buNone/>
            </a:pPr>
            <a:endParaRPr lang="en-US" dirty="0" smtClean="0"/>
          </a:p>
        </p:txBody>
      </p:sp>
      <p:sp>
        <p:nvSpPr>
          <p:cNvPr id="4" name="任意多边形: 形状 6"/>
          <p:cNvSpPr/>
          <p:nvPr/>
        </p:nvSpPr>
        <p:spPr>
          <a:xfrm>
            <a:off x="2531973" y="119352"/>
            <a:ext cx="6498321" cy="6180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77900" rtl="0" eaLnBrk="1" fontAlgn="auto" latinLnBrk="0" hangingPunct="1">
              <a:lnSpc>
                <a:spcPct val="90000"/>
              </a:lnSpc>
              <a:spcBef>
                <a:spcPts val="0"/>
              </a:spcBef>
              <a:spcAft>
                <a:spcPct val="35000"/>
              </a:spcAft>
              <a:buClrTx/>
              <a:buSzTx/>
              <a:buFontTx/>
              <a:buNone/>
              <a:defRPr/>
            </a:pPr>
            <a:r>
              <a:rPr kumimoji="0" lang="zh-CN" altLang="en-US" sz="4000" b="1" i="0" u="none" strike="noStrike" kern="1200" cap="none" spc="0" normalizeH="0" baseline="0" noProof="0" dirty="0" smtClean="0">
                <a:ln>
                  <a:noFill/>
                </a:ln>
                <a:solidFill>
                  <a:srgbClr val="FFFFFF"/>
                </a:solidFill>
                <a:effectLst/>
                <a:uLnTx/>
                <a:uFillTx/>
                <a:latin typeface="DFKai-SB" panose="03000509000000000000" pitchFamily="65" charset="-120"/>
                <a:ea typeface="DFKai-SB" panose="03000509000000000000" pitchFamily="65" charset="-120"/>
                <a:cs typeface="+mn-cs"/>
              </a:rPr>
              <a:t>香港</a:t>
            </a:r>
            <a:r>
              <a:rPr kumimoji="0" lang="zh-CN" altLang="en-US" sz="4000" b="1" i="0" u="none" strike="noStrike" kern="1200" cap="none" spc="0" normalizeH="0" baseline="0" noProof="0" dirty="0">
                <a:ln>
                  <a:noFill/>
                </a:ln>
                <a:solidFill>
                  <a:srgbClr val="FFFFFF"/>
                </a:solidFill>
                <a:effectLst/>
                <a:uLnTx/>
                <a:uFillTx/>
                <a:latin typeface="DFKai-SB" panose="03000509000000000000" pitchFamily="65" charset="-120"/>
                <a:ea typeface="DFKai-SB" panose="03000509000000000000" pitchFamily="65" charset="-120"/>
                <a:cs typeface="+mn-cs"/>
              </a:rPr>
              <a:t>的環境保育實踐經驗</a:t>
            </a:r>
          </a:p>
        </p:txBody>
      </p:sp>
      <p:sp>
        <p:nvSpPr>
          <p:cNvPr id="5" name="标题 1"/>
          <p:cNvSpPr txBox="1">
            <a:spLocks noChangeArrowheads="1"/>
          </p:cNvSpPr>
          <p:nvPr/>
        </p:nvSpPr>
        <p:spPr bwMode="auto">
          <a:xfrm>
            <a:off x="3089943" y="764713"/>
            <a:ext cx="5762349" cy="5159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defRPr/>
            </a:pPr>
            <a:r>
              <a:rPr lang="zh-TW" altLang="en-US" sz="2800" b="1" dirty="0" smtClean="0">
                <a:latin typeface="DFKai-SB" panose="03000509000000000000" pitchFamily="65" charset="-120"/>
                <a:ea typeface="DFKai-SB" panose="03000509000000000000" pitchFamily="65" charset="-120"/>
                <a:sym typeface="+mn-ea"/>
              </a:rPr>
              <a:t>透過</a:t>
            </a:r>
            <a:r>
              <a:rPr kumimoji="0" lang="zh-CN" altLang="en-US" sz="2800" b="1" i="0" u="none" strike="noStrike" kern="1200" cap="none" spc="0" normalizeH="0" baseline="0" noProof="0" dirty="0" smtClean="0">
                <a:ln>
                  <a:noFill/>
                </a:ln>
                <a:effectLst/>
                <a:uLnTx/>
                <a:uFillTx/>
                <a:latin typeface="DFKai-SB" panose="03000509000000000000" pitchFamily="65" charset="-120"/>
                <a:ea typeface="DFKai-SB" panose="03000509000000000000" pitchFamily="65" charset="-120"/>
                <a:cs typeface="+mj-cs"/>
                <a:sym typeface="+mn-ea"/>
              </a:rPr>
              <a:t>法律和</a:t>
            </a:r>
            <a:r>
              <a:rPr lang="zh-CN" altLang="en-US" sz="2800" b="1" dirty="0" smtClean="0">
                <a:latin typeface="DFKai-SB" panose="03000509000000000000" pitchFamily="65" charset="-120"/>
                <a:ea typeface="DFKai-SB" panose="03000509000000000000" pitchFamily="65" charset="-120"/>
                <a:sym typeface="+mn-ea"/>
              </a:rPr>
              <a:t>經濟</a:t>
            </a:r>
            <a:r>
              <a:rPr lang="zh-TW" altLang="en-US" sz="2800" b="1" dirty="0" smtClean="0">
                <a:latin typeface="DFKai-SB" panose="03000509000000000000" pitchFamily="65" charset="-120"/>
                <a:ea typeface="DFKai-SB" panose="03000509000000000000" pitchFamily="65" charset="-120"/>
                <a:sym typeface="+mn-ea"/>
              </a:rPr>
              <a:t>誘因</a:t>
            </a:r>
            <a:r>
              <a:rPr lang="zh-CN" altLang="en-US" sz="2800" b="1" dirty="0" smtClean="0">
                <a:latin typeface="DFKai-SB" panose="03000509000000000000" pitchFamily="65" charset="-120"/>
                <a:ea typeface="DFKai-SB" panose="03000509000000000000" pitchFamily="65" charset="-120"/>
                <a:sym typeface="+mn-ea"/>
              </a:rPr>
              <a:t>加強</a:t>
            </a:r>
            <a:r>
              <a:rPr kumimoji="0" lang="zh-CN" altLang="en-US" sz="2800" b="1" i="0" u="none" strike="noStrike" kern="1200" cap="none" spc="0" normalizeH="0" baseline="0" noProof="0" dirty="0">
                <a:ln>
                  <a:noFill/>
                </a:ln>
                <a:effectLst/>
                <a:uLnTx/>
                <a:uFillTx/>
                <a:latin typeface="DFKai-SB" panose="03000509000000000000" pitchFamily="65" charset="-120"/>
                <a:ea typeface="DFKai-SB" panose="03000509000000000000" pitchFamily="65" charset="-120"/>
                <a:cs typeface="+mj-cs"/>
                <a:sym typeface="+mn-ea"/>
              </a:rPr>
              <a:t>環境保育</a:t>
            </a:r>
            <a:endParaRPr kumimoji="0" lang="zh-CN" altLang="en-US" sz="2800" b="1" i="0" u="none" strike="noStrike" kern="1200" cap="none" spc="0" normalizeH="0" baseline="0" noProof="0" dirty="0">
              <a:ln>
                <a:noFill/>
              </a:ln>
              <a:effectLst/>
              <a:uLnTx/>
              <a:uFillTx/>
              <a:latin typeface="DFKai-SB" panose="03000509000000000000" pitchFamily="65" charset="-120"/>
              <a:ea typeface="DFKai-SB" panose="03000509000000000000" pitchFamily="65" charset="-120"/>
              <a:cs typeface="+mj-cs"/>
            </a:endParaRPr>
          </a:p>
        </p:txBody>
      </p:sp>
      <p:sp>
        <p:nvSpPr>
          <p:cNvPr id="6" name="Freeform 5"/>
          <p:cNvSpPr/>
          <p:nvPr/>
        </p:nvSpPr>
        <p:spPr bwMode="auto">
          <a:xfrm>
            <a:off x="2768421" y="848454"/>
            <a:ext cx="446151" cy="322817"/>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92D050"/>
          </a:solidFill>
          <a:ln w="19050">
            <a:solidFill>
              <a:srgbClr val="FFFFFF"/>
            </a:solidFill>
            <a:round/>
          </a:ln>
        </p:spPr>
        <p:txBody>
          <a:bodyPr vert="horz" wrap="square" lIns="83748" tIns="41874" rIns="83748" bIns="41874" numCol="1" anchor="t" anchorCtr="0" compatLnSpc="1"/>
          <a:lstStyle/>
          <a:p>
            <a:pPr marL="0" marR="0" lvl="0" indent="0" algn="just" defTabSz="914400" rtl="0" eaLnBrk="1" fontAlgn="auto" latinLnBrk="0" hangingPunct="1">
              <a:lnSpc>
                <a:spcPct val="120000"/>
              </a:lnSpc>
              <a:spcBef>
                <a:spcPts val="0"/>
              </a:spcBef>
              <a:spcAft>
                <a:spcPts val="0"/>
              </a:spcAft>
              <a:buClrTx/>
              <a:buSzTx/>
              <a:buFontTx/>
              <a:buNone/>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cs"/>
              <a:sym typeface="Agency FB" panose="020B0503020202020204" pitchFamily="34" charset="0"/>
            </a:endParaRPr>
          </a:p>
        </p:txBody>
      </p:sp>
      <p:sp>
        <p:nvSpPr>
          <p:cNvPr id="7" name="Rectangle 6"/>
          <p:cNvSpPr/>
          <p:nvPr/>
        </p:nvSpPr>
        <p:spPr>
          <a:xfrm>
            <a:off x="331807" y="1391729"/>
            <a:ext cx="8295447" cy="4154984"/>
          </a:xfrm>
          <a:prstGeom prst="rect">
            <a:avLst/>
          </a:prstGeom>
        </p:spPr>
        <p:txBody>
          <a:bodyPr wrap="square">
            <a:spAutoFit/>
          </a:bodyPr>
          <a:lstStyle/>
          <a:p>
            <a:r>
              <a:rPr lang="zh-TW" altLang="en-US" sz="2400" dirty="0">
                <a:latin typeface="標楷體" panose="03000509000000000000" pitchFamily="65" charset="-120"/>
                <a:ea typeface="標楷體" panose="03000509000000000000" pitchFamily="65" charset="-120"/>
              </a:rPr>
              <a:t>按「</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污染者自付」原則，對產生的廢物按量徵費</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，以改變市民丟棄</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垃圾不用成本的觀念。廢物按量收費旨在帶來誘因，推動各界改變產生廢物的行為，從而減少整體廢物棄置量</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。立法會</a:t>
            </a:r>
            <a:r>
              <a:rPr lang="en-US" altLang="zh-TW" sz="2400" dirty="0" smtClean="0">
                <a:latin typeface="Times New Roman" panose="02020603050405020304" pitchFamily="18" charset="0"/>
                <a:ea typeface="標楷體" panose="03000509000000000000" pitchFamily="65" charset="-120"/>
                <a:cs typeface="Times New Roman" panose="02020603050405020304" pitchFamily="18" charset="0"/>
              </a:rPr>
              <a:t>2021</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年</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8</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月</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26</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日通過</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《2018</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年廢物處置（都市固體廢物收費）（修訂）條例草案</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，法案</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獲通過標誌着香港減廢新里程</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2400" dirty="0" smtClean="0">
              <a:latin typeface="Times New Roman" panose="02020603050405020304" pitchFamily="18" charset="0"/>
              <a:ea typeface="標楷體" panose="03000509000000000000" pitchFamily="65" charset="-120"/>
              <a:cs typeface="Times New Roman" panose="02020603050405020304" pitchFamily="18" charset="0"/>
            </a:endParaRPr>
          </a:p>
          <a:p>
            <a:endParaRPr lang="en-US" sz="2400" dirty="0">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兩種收費模式按現行的垃圾收集及處置制度，政府建議垃圾收費按以下兩種模式徵收</a:t>
            </a:r>
            <a:r>
              <a:rPr lang="en-US" altLang="zh-TW" sz="2400" dirty="0" smtClean="0">
                <a:latin typeface="Times New Roman" panose="02020603050405020304" pitchFamily="18" charset="0"/>
                <a:ea typeface="標楷體" panose="03000509000000000000" pitchFamily="65" charset="-120"/>
                <a:cs typeface="Times New Roman" panose="02020603050405020304" pitchFamily="18" charset="0"/>
              </a:rPr>
              <a:t>:</a:t>
            </a:r>
          </a:p>
          <a:p>
            <a:pPr marL="285750" indent="-285750">
              <a:buFont typeface="Arial" panose="020B0604020202020204" pitchFamily="34" charset="0"/>
              <a:buChar char="•"/>
            </a:pP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按</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指定垃圾袋／指定標籤</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收費</a:t>
            </a:r>
            <a:endParaRPr lang="en-US" altLang="zh-TW" sz="2400" dirty="0" smtClean="0">
              <a:latin typeface="Times New Roman" panose="02020603050405020304" pitchFamily="18" charset="0"/>
              <a:ea typeface="標楷體" panose="03000509000000000000" pitchFamily="65" charset="-120"/>
              <a:cs typeface="Times New Roman" panose="02020603050405020304" pitchFamily="18" charset="0"/>
            </a:endParaRPr>
          </a:p>
          <a:p>
            <a:pPr marL="285750" indent="-285750">
              <a:buFont typeface="Arial" panose="020B0604020202020204" pitchFamily="34" charset="0"/>
              <a:buChar char="•"/>
            </a:pP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按</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重量徵收「入閘費</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a:t>
            </a:r>
            <a:r>
              <a:rPr lang="en-US" altLang="zh-TW" sz="2400"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閱讀以下資料了解詳情</a:t>
            </a:r>
            <a:r>
              <a:rPr lang="en-US" altLang="zh-TW" sz="2400"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en-US" sz="24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8" name="Rectangle 7"/>
          <p:cNvSpPr/>
          <p:nvPr/>
        </p:nvSpPr>
        <p:spPr>
          <a:xfrm>
            <a:off x="398584" y="5969582"/>
            <a:ext cx="6096000" cy="646331"/>
          </a:xfrm>
          <a:prstGeom prst="rect">
            <a:avLst/>
          </a:prstGeom>
        </p:spPr>
        <p:txBody>
          <a:bodyPr>
            <a:spAutoFit/>
          </a:bodyPr>
          <a:lstStyle/>
          <a:p>
            <a:r>
              <a:rPr lang="zh-TW" altLang="en-US" sz="1200" dirty="0" smtClean="0">
                <a:latin typeface="Times New Roman" panose="02020603050405020304" pitchFamily="18" charset="0"/>
                <a:ea typeface="標楷體" panose="03000509000000000000" pitchFamily="65" charset="-120"/>
                <a:cs typeface="Times New Roman" panose="02020603050405020304" pitchFamily="18" charset="0"/>
              </a:rPr>
              <a:t>資料來源</a:t>
            </a:r>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1200" dirty="0" smtClean="0">
                <a:latin typeface="Times New Roman" panose="02020603050405020304" pitchFamily="18" charset="0"/>
                <a:ea typeface="標楷體" panose="03000509000000000000" pitchFamily="65" charset="-120"/>
                <a:cs typeface="Times New Roman" panose="02020603050405020304" pitchFamily="18" charset="0"/>
              </a:rPr>
              <a:t>香港政府</a:t>
            </a:r>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en-US" sz="1200" dirty="0">
              <a:latin typeface="Times New Roman" panose="02020603050405020304" pitchFamily="18" charset="0"/>
              <a:ea typeface="標楷體" panose="03000509000000000000" pitchFamily="65" charset="-120"/>
              <a:cs typeface="Times New Roman" panose="02020603050405020304" pitchFamily="18" charset="0"/>
            </a:endParaRPr>
          </a:p>
          <a:p>
            <a:pPr marL="171450" indent="-171450">
              <a:buFont typeface="Arial" panose="020B0604020202020204" pitchFamily="34" charset="0"/>
              <a:buChar char="•"/>
            </a:pPr>
            <a:r>
              <a:rPr lang="en-US" sz="1200" dirty="0" smtClean="0">
                <a:latin typeface="Times New Roman" panose="02020603050405020304" pitchFamily="18" charset="0"/>
                <a:ea typeface="標楷體" panose="03000509000000000000" pitchFamily="65" charset="-120"/>
                <a:cs typeface="Times New Roman" panose="02020603050405020304" pitchFamily="18" charset="0"/>
              </a:rPr>
              <a:t>https</a:t>
            </a:r>
            <a:r>
              <a:rPr lang="en-US" sz="1200" dirty="0">
                <a:latin typeface="Times New Roman" panose="02020603050405020304" pitchFamily="18" charset="0"/>
                <a:ea typeface="標楷體" panose="03000509000000000000" pitchFamily="65" charset="-120"/>
                <a:cs typeface="Times New Roman" panose="02020603050405020304" pitchFamily="18" charset="0"/>
              </a:rPr>
              <a:t>://www.gov.hk/tc/residents/environment/waste/management/mswcharging.htm</a:t>
            </a:r>
          </a:p>
          <a:p>
            <a:pPr marL="171450" indent="-171450">
              <a:buFont typeface="Arial" panose="020B0604020202020204" pitchFamily="34" charset="0"/>
              <a:buChar char="•"/>
            </a:pPr>
            <a:r>
              <a:rPr lang="en-US" sz="1200" dirty="0">
                <a:latin typeface="Times New Roman" panose="02020603050405020304" pitchFamily="18" charset="0"/>
                <a:ea typeface="標楷體" panose="03000509000000000000" pitchFamily="65" charset="-120"/>
                <a:cs typeface="Times New Roman" panose="02020603050405020304" pitchFamily="18" charset="0"/>
              </a:rPr>
              <a:t>https://www.news.gov.hk/chi/2021/08/20210826/20210826_130833_725.html</a:t>
            </a:r>
          </a:p>
        </p:txBody>
      </p:sp>
      <p:pic>
        <p:nvPicPr>
          <p:cNvPr id="9" name="Picture 8"/>
          <p:cNvPicPr>
            <a:picLocks noChangeAspect="1"/>
          </p:cNvPicPr>
          <p:nvPr/>
        </p:nvPicPr>
        <p:blipFill>
          <a:blip r:embed="rId3"/>
          <a:stretch>
            <a:fillRect/>
          </a:stretch>
        </p:blipFill>
        <p:spPr>
          <a:xfrm>
            <a:off x="8745127" y="1564043"/>
            <a:ext cx="2829899" cy="2027576"/>
          </a:xfrm>
          <a:prstGeom prst="rect">
            <a:avLst/>
          </a:prstGeom>
        </p:spPr>
      </p:pic>
      <p:pic>
        <p:nvPicPr>
          <p:cNvPr id="10" name="Picture 9">
            <a:hlinkClick r:id="rId4"/>
          </p:cNvPr>
          <p:cNvPicPr>
            <a:picLocks noChangeAspect="1"/>
          </p:cNvPicPr>
          <p:nvPr/>
        </p:nvPicPr>
        <p:blipFill>
          <a:blip r:embed="rId5"/>
          <a:stretch>
            <a:fillRect/>
          </a:stretch>
        </p:blipFill>
        <p:spPr>
          <a:xfrm>
            <a:off x="8745127" y="4033821"/>
            <a:ext cx="2942317" cy="1616100"/>
          </a:xfrm>
          <a:prstGeom prst="rect">
            <a:avLst/>
          </a:prstGeom>
        </p:spPr>
      </p:pic>
      <p:sp>
        <p:nvSpPr>
          <p:cNvPr id="11" name="Rectangle 14">
            <a:extLst>
              <a:ext uri="{FF2B5EF4-FFF2-40B4-BE49-F238E27FC236}">
                <a16:creationId xmlns:a16="http://schemas.microsoft.com/office/drawing/2014/main" id="{FF62AD24-3287-4326-9830-2C079B66D931}"/>
              </a:ext>
            </a:extLst>
          </p:cNvPr>
          <p:cNvSpPr/>
          <p:nvPr/>
        </p:nvSpPr>
        <p:spPr>
          <a:xfrm>
            <a:off x="8745127" y="5649921"/>
            <a:ext cx="2942317" cy="369332"/>
          </a:xfrm>
          <a:prstGeom prst="rect">
            <a:avLst/>
          </a:prstGeom>
          <a:ln w="28575">
            <a:solidFill>
              <a:srgbClr val="FF0000"/>
            </a:solidFill>
          </a:ln>
        </p:spPr>
        <p:txBody>
          <a:bodyPr wrap="square">
            <a:spAutoFit/>
          </a:bodyPr>
          <a:lstStyle/>
          <a:p>
            <a:pPr algn="ctr"/>
            <a:r>
              <a:rPr lang="zh-TW" altLang="en-US" b="1" dirty="0">
                <a:solidFill>
                  <a:srgbClr val="FF0000"/>
                </a:solidFill>
                <a:latin typeface="DFKai-SB" panose="03000509000000000000" pitchFamily="65" charset="-120"/>
                <a:ea typeface="DFKai-SB" panose="03000509000000000000" pitchFamily="65" charset="-120"/>
              </a:rPr>
              <a:t>點擊</a:t>
            </a:r>
            <a:r>
              <a:rPr lang="zh-TW" altLang="en-US" b="1" dirty="0" smtClean="0">
                <a:solidFill>
                  <a:srgbClr val="FF0000"/>
                </a:solidFill>
                <a:latin typeface="DFKai-SB" panose="03000509000000000000" pitchFamily="65" charset="-120"/>
                <a:ea typeface="DFKai-SB" panose="03000509000000000000" pitchFamily="65" charset="-120"/>
              </a:rPr>
              <a:t>圖像觀看影片介紹</a:t>
            </a:r>
            <a:endParaRPr lang="en-US" altLang="zh-HK" b="1" dirty="0">
              <a:solidFill>
                <a:srgbClr val="FF0000"/>
              </a:solidFill>
              <a:latin typeface="DFKai-SB" panose="03000509000000000000" pitchFamily="65" charset="-120"/>
              <a:ea typeface="DFKai-SB" panose="03000509000000000000" pitchFamily="65" charset="-120"/>
            </a:endParaRPr>
          </a:p>
        </p:txBody>
      </p:sp>
    </p:spTree>
    <p:extLst>
      <p:ext uri="{BB962C8B-B14F-4D97-AF65-F5344CB8AC3E}">
        <p14:creationId xmlns:p14="http://schemas.microsoft.com/office/powerpoint/2010/main" val="351134500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矩形: 对角圆角 24"/>
          <p:cNvSpPr/>
          <p:nvPr/>
        </p:nvSpPr>
        <p:spPr>
          <a:xfrm>
            <a:off x="318311" y="4432150"/>
            <a:ext cx="11463380" cy="1612118"/>
          </a:xfrm>
          <a:prstGeom prst="round2DiagRect">
            <a:avLst>
              <a:gd name="adj1" fmla="val 7841"/>
              <a:gd name="adj2" fmla="val 0"/>
            </a:avLst>
          </a:prstGeom>
          <a:solidFill>
            <a:srgbClr val="FDB602">
              <a:alpha val="10196"/>
            </a:srgbClr>
          </a:solidFill>
          <a:ln w="19050" cap="rnd" cmpd="sng">
            <a:solidFill>
              <a:srgbClr val="F7B60D"/>
            </a:solidFill>
            <a:prstDash val="sysDot"/>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000000"/>
              </a:solidFill>
              <a:effectLst/>
              <a:uLnTx/>
              <a:uFillTx/>
              <a:latin typeface="Microsoft JhengHei" panose="020B0604030504040204" pitchFamily="34" charset="-120"/>
              <a:ea typeface="Microsoft JhengHei" panose="020B0604030504040204" pitchFamily="34" charset="-120"/>
              <a:cs typeface="+mn-cs"/>
            </a:endParaRPr>
          </a:p>
        </p:txBody>
      </p:sp>
      <p:sp>
        <p:nvSpPr>
          <p:cNvPr id="18" name="文本框 17"/>
          <p:cNvSpPr txBox="1"/>
          <p:nvPr/>
        </p:nvSpPr>
        <p:spPr>
          <a:xfrm>
            <a:off x="325703" y="4453379"/>
            <a:ext cx="11386336" cy="1569660"/>
          </a:xfrm>
          <a:prstGeom prst="rect">
            <a:avLst/>
          </a:prstGeom>
          <a:noFill/>
          <a:ln>
            <a:noFill/>
          </a:ln>
        </p:spPr>
        <p:txBody>
          <a:bodyPr wrap="square" rtlCol="0" anchor="t">
            <a:spAutoFit/>
          </a:bodyPr>
          <a:lstStyle/>
          <a:p>
            <a:pPr lvl="0" fontAlgn="base">
              <a:defRPr/>
            </a:pPr>
            <a:r>
              <a:rPr lang="zh-TW" altLang="en-US" sz="1600" dirty="0" smtClean="0">
                <a:solidFill>
                  <a:prstClr val="black"/>
                </a:solidFill>
                <a:latin typeface="DFKai-SB" panose="03000509000000000000" pitchFamily="65" charset="-120"/>
                <a:ea typeface="DFKai-SB" panose="03000509000000000000" pitchFamily="65" charset="-120"/>
                <a:sym typeface="+mn-ea"/>
              </a:rPr>
              <a:t>*</a:t>
            </a:r>
            <a:r>
              <a:rPr lang="zh-TW" altLang="en-US" sz="2400" dirty="0" smtClean="0">
                <a:solidFill>
                  <a:prstClr val="black"/>
                </a:solidFill>
                <a:latin typeface="DFKai-SB" panose="03000509000000000000" pitchFamily="65" charset="-120"/>
                <a:ea typeface="DFKai-SB" panose="03000509000000000000" pitchFamily="65" charset="-120"/>
                <a:sym typeface="+mn-ea"/>
              </a:rPr>
              <a:t>生產者</a:t>
            </a:r>
            <a:r>
              <a:rPr lang="zh-TW" altLang="en-US" sz="2400" dirty="0">
                <a:solidFill>
                  <a:prstClr val="black"/>
                </a:solidFill>
                <a:latin typeface="DFKai-SB" panose="03000509000000000000" pitchFamily="65" charset="-120"/>
                <a:ea typeface="DFKai-SB" panose="03000509000000000000" pitchFamily="65" charset="-120"/>
                <a:sym typeface="+mn-ea"/>
              </a:rPr>
              <a:t>責任計劃是香港廢物管理策略的其中一項主要政策工具。透過落實「污染者自付」的原則和「環保責任」的理念，生產者責任計劃要求相關持分者，包括製造商、進口商、批發商、零售商和消費者須分擔回收、循環再造、處理和棄置廢棄產品的責任，以期避免和減少有關產品對環境的影響。</a:t>
            </a:r>
            <a:endParaRPr kumimoji="0" lang="zh-TW" altLang="en-US" sz="24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sym typeface="+mn-ea"/>
            </a:endParaRPr>
          </a:p>
        </p:txBody>
      </p:sp>
      <p:sp>
        <p:nvSpPr>
          <p:cNvPr id="2" name="文本框 1"/>
          <p:cNvSpPr txBox="1"/>
          <p:nvPr>
            <p:custDataLst>
              <p:tags r:id="rId1"/>
            </p:custDataLst>
          </p:nvPr>
        </p:nvSpPr>
        <p:spPr>
          <a:xfrm>
            <a:off x="318312" y="1209468"/>
            <a:ext cx="11635390" cy="827885"/>
          </a:xfrm>
          <a:prstGeom prst="rect">
            <a:avLst/>
          </a:prstGeom>
          <a:noFill/>
          <a:ln w="38100">
            <a:solidFill>
              <a:srgbClr val="FF0000"/>
            </a:solidFill>
          </a:ln>
        </p:spPr>
        <p:txBody>
          <a:bodyPr wrap="square" rtlCol="0" anchor="ctr"/>
          <a:lstStyle/>
          <a:p>
            <a:pPr lvl="0">
              <a:defRPr/>
            </a:pPr>
            <a:r>
              <a:rPr lang="zh-TW" altLang="en-US" sz="2400" dirty="0" smtClean="0">
                <a:latin typeface="DFKai-SB" panose="03000509000000000000" pitchFamily="65" charset="-120"/>
                <a:ea typeface="DFKai-SB" panose="03000509000000000000" pitchFamily="65" charset="-120"/>
                <a:sym typeface="+mn-ea"/>
              </a:rPr>
              <a:t>香港特區</a:t>
            </a:r>
            <a:r>
              <a:rPr lang="zh-CN" altLang="en-US" sz="2400" dirty="0" smtClean="0">
                <a:latin typeface="DFKai-SB" panose="03000509000000000000" pitchFamily="65" charset="-120"/>
                <a:ea typeface="DFKai-SB" panose="03000509000000000000" pitchFamily="65" charset="-120"/>
                <a:sym typeface="+mn-ea"/>
              </a:rPr>
              <a:t>政府</a:t>
            </a:r>
            <a:r>
              <a:rPr lang="zh-TW" altLang="en-US" sz="2400" dirty="0" smtClean="0">
                <a:latin typeface="DFKai-SB" panose="03000509000000000000" pitchFamily="65" charset="-120"/>
                <a:ea typeface="DFKai-SB" panose="03000509000000000000" pitchFamily="65" charset="-120"/>
                <a:sym typeface="+mn-ea"/>
              </a:rPr>
              <a:t>為改善環境質素，不時按情況</a:t>
            </a:r>
            <a:r>
              <a:rPr lang="zh-TW" altLang="en-US" sz="2400" dirty="0">
                <a:latin typeface="DFKai-SB" panose="03000509000000000000" pitchFamily="65" charset="-120"/>
                <a:ea typeface="DFKai-SB" panose="03000509000000000000" pitchFamily="65" charset="-120"/>
                <a:sym typeface="+mn-ea"/>
              </a:rPr>
              <a:t>推出環保</a:t>
            </a:r>
            <a:r>
              <a:rPr lang="zh-TW" altLang="en-US" sz="2400" dirty="0" smtClean="0">
                <a:latin typeface="DFKai-SB" panose="03000509000000000000" pitchFamily="65" charset="-120"/>
                <a:ea typeface="DFKai-SB" panose="03000509000000000000" pitchFamily="65" charset="-120"/>
                <a:sym typeface="+mn-ea"/>
              </a:rPr>
              <a:t>政策，例如</a:t>
            </a:r>
            <a:r>
              <a:rPr lang="en-US" altLang="zh-TW" sz="2400" dirty="0" smtClean="0">
                <a:latin typeface="DFKai-SB" panose="03000509000000000000" pitchFamily="65" charset="-120"/>
                <a:ea typeface="DFKai-SB" panose="03000509000000000000" pitchFamily="65" charset="-120"/>
                <a:sym typeface="+mn-ea"/>
              </a:rPr>
              <a:t>《</a:t>
            </a:r>
            <a:r>
              <a:rPr lang="zh-TW" altLang="en-US" sz="2400" dirty="0">
                <a:latin typeface="DFKai-SB" panose="03000509000000000000" pitchFamily="65" charset="-120"/>
                <a:ea typeface="DFKai-SB" panose="03000509000000000000" pitchFamily="65" charset="-120"/>
                <a:sym typeface="+mn-ea"/>
              </a:rPr>
              <a:t>產品環保責任條例</a:t>
            </a:r>
            <a:r>
              <a:rPr lang="en-US" altLang="zh-TW" sz="2400" dirty="0">
                <a:latin typeface="DFKai-SB" panose="03000509000000000000" pitchFamily="65" charset="-120"/>
                <a:ea typeface="DFKai-SB" panose="03000509000000000000" pitchFamily="65" charset="-120"/>
                <a:sym typeface="+mn-ea"/>
              </a:rPr>
              <a:t>》</a:t>
            </a:r>
            <a:r>
              <a:rPr lang="zh-CN" altLang="en-US" sz="2400" dirty="0">
                <a:latin typeface="DFKai-SB" panose="03000509000000000000" pitchFamily="65" charset="-120"/>
                <a:ea typeface="DFKai-SB" panose="03000509000000000000" pitchFamily="65" charset="-120"/>
                <a:sym typeface="+mn-ea"/>
              </a:rPr>
              <a:t>和《管制計劃協議》等</a:t>
            </a:r>
            <a:r>
              <a:rPr lang="zh-CN" altLang="en-US" sz="2400" dirty="0" smtClean="0">
                <a:latin typeface="DFKai-SB" panose="03000509000000000000" pitchFamily="65" charset="-120"/>
                <a:ea typeface="DFKai-SB" panose="03000509000000000000" pitchFamily="65" charset="-120"/>
                <a:sym typeface="+mn-ea"/>
              </a:rPr>
              <a:t>，</a:t>
            </a:r>
            <a:r>
              <a:rPr lang="zh-TW" altLang="en-US" sz="2400" dirty="0" smtClean="0">
                <a:latin typeface="DFKai-SB" panose="03000509000000000000" pitchFamily="65" charset="-120"/>
                <a:ea typeface="DFKai-SB" panose="03000509000000000000" pitchFamily="65" charset="-120"/>
                <a:sym typeface="+mn-ea"/>
              </a:rPr>
              <a:t>透過</a:t>
            </a:r>
            <a:r>
              <a:rPr lang="zh-CN" altLang="en-US" sz="2400" dirty="0" smtClean="0">
                <a:latin typeface="DFKai-SB" panose="03000509000000000000" pitchFamily="65" charset="-120"/>
                <a:ea typeface="DFKai-SB" panose="03000509000000000000" pitchFamily="65" charset="-120"/>
                <a:sym typeface="+mn-ea"/>
              </a:rPr>
              <a:t>經濟</a:t>
            </a:r>
            <a:r>
              <a:rPr lang="zh-TW" altLang="en-US" sz="2400" dirty="0" smtClean="0">
                <a:latin typeface="DFKai-SB" panose="03000509000000000000" pitchFamily="65" charset="-120"/>
                <a:ea typeface="DFKai-SB" panose="03000509000000000000" pitchFamily="65" charset="-120"/>
                <a:sym typeface="+mn-ea"/>
              </a:rPr>
              <a:t>誘因</a:t>
            </a:r>
            <a:r>
              <a:rPr kumimoji="0" lang="zh-CN" altLang="en-US" sz="2400" b="0" i="0" u="none" strike="noStrike" kern="1200" cap="none" spc="0" normalizeH="0" baseline="0" noProof="0" dirty="0" smtClean="0">
                <a:ln>
                  <a:noFill/>
                </a:ln>
                <a:effectLst/>
                <a:uLnTx/>
                <a:uFillTx/>
                <a:latin typeface="DFKai-SB" panose="03000509000000000000" pitchFamily="65" charset="-120"/>
                <a:ea typeface="DFKai-SB" panose="03000509000000000000" pitchFamily="65" charset="-120"/>
                <a:sym typeface="+mn-ea"/>
              </a:rPr>
              <a:t>推進</a:t>
            </a:r>
            <a:r>
              <a:rPr kumimoji="0" lang="zh-CN" altLang="en-US" sz="2400" b="0" i="0" u="none" strike="noStrike" kern="1200" cap="none" spc="0" normalizeH="0" baseline="0" noProof="0" dirty="0">
                <a:ln>
                  <a:noFill/>
                </a:ln>
                <a:effectLst/>
                <a:uLnTx/>
                <a:uFillTx/>
                <a:latin typeface="DFKai-SB" panose="03000509000000000000" pitchFamily="65" charset="-120"/>
                <a:ea typeface="DFKai-SB" panose="03000509000000000000" pitchFamily="65" charset="-120"/>
                <a:sym typeface="+mn-ea"/>
              </a:rPr>
              <a:t>企業負責任的生產和居民負責任的消費。</a:t>
            </a:r>
            <a:endParaRPr kumimoji="0" lang="zh-CN" altLang="en-US" sz="2400" b="0" i="0" u="none" strike="noStrike" kern="1200" cap="none" spc="0" normalizeH="0" baseline="0" noProof="0" dirty="0">
              <a:ln>
                <a:noFill/>
              </a:ln>
              <a:effectLst/>
              <a:uLnTx/>
              <a:uFillTx/>
              <a:latin typeface="DFKai-SB" panose="03000509000000000000" pitchFamily="65" charset="-120"/>
              <a:ea typeface="DFKai-SB" panose="03000509000000000000" pitchFamily="65" charset="-120"/>
              <a:cs typeface="+mn-ea"/>
              <a:sym typeface="+mn-ea"/>
            </a:endParaRPr>
          </a:p>
        </p:txBody>
      </p:sp>
      <p:sp>
        <p:nvSpPr>
          <p:cNvPr id="32" name="标题 1"/>
          <p:cNvSpPr txBox="1">
            <a:spLocks noChangeArrowheads="1"/>
          </p:cNvSpPr>
          <p:nvPr/>
        </p:nvSpPr>
        <p:spPr bwMode="auto">
          <a:xfrm>
            <a:off x="3089943" y="764713"/>
            <a:ext cx="5762349" cy="5159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defRPr/>
            </a:pPr>
            <a:r>
              <a:rPr lang="zh-TW" altLang="en-US" sz="2800" b="1" dirty="0" smtClean="0">
                <a:latin typeface="DFKai-SB" panose="03000509000000000000" pitchFamily="65" charset="-120"/>
                <a:ea typeface="DFKai-SB" panose="03000509000000000000" pitchFamily="65" charset="-120"/>
                <a:sym typeface="+mn-ea"/>
              </a:rPr>
              <a:t>透過</a:t>
            </a:r>
            <a:r>
              <a:rPr kumimoji="0" lang="zh-CN" altLang="en-US" sz="2800" b="1" i="0" u="none" strike="noStrike" kern="1200" cap="none" spc="0" normalizeH="0" baseline="0" noProof="0" dirty="0" smtClean="0">
                <a:ln>
                  <a:noFill/>
                </a:ln>
                <a:effectLst/>
                <a:uLnTx/>
                <a:uFillTx/>
                <a:latin typeface="DFKai-SB" panose="03000509000000000000" pitchFamily="65" charset="-120"/>
                <a:ea typeface="DFKai-SB" panose="03000509000000000000" pitchFamily="65" charset="-120"/>
                <a:cs typeface="+mj-cs"/>
                <a:sym typeface="+mn-ea"/>
              </a:rPr>
              <a:t>法律和</a:t>
            </a:r>
            <a:r>
              <a:rPr lang="zh-CN" altLang="en-US" sz="2800" b="1" dirty="0" smtClean="0">
                <a:latin typeface="DFKai-SB" panose="03000509000000000000" pitchFamily="65" charset="-120"/>
                <a:ea typeface="DFKai-SB" panose="03000509000000000000" pitchFamily="65" charset="-120"/>
                <a:sym typeface="+mn-ea"/>
              </a:rPr>
              <a:t>經濟</a:t>
            </a:r>
            <a:r>
              <a:rPr lang="zh-TW" altLang="en-US" sz="2800" b="1" dirty="0" smtClean="0">
                <a:latin typeface="DFKai-SB" panose="03000509000000000000" pitchFamily="65" charset="-120"/>
                <a:ea typeface="DFKai-SB" panose="03000509000000000000" pitchFamily="65" charset="-120"/>
                <a:sym typeface="+mn-ea"/>
              </a:rPr>
              <a:t>誘因</a:t>
            </a:r>
            <a:r>
              <a:rPr lang="zh-CN" altLang="en-US" sz="2800" b="1" dirty="0" smtClean="0">
                <a:latin typeface="DFKai-SB" panose="03000509000000000000" pitchFamily="65" charset="-120"/>
                <a:ea typeface="DFKai-SB" panose="03000509000000000000" pitchFamily="65" charset="-120"/>
                <a:sym typeface="+mn-ea"/>
              </a:rPr>
              <a:t>加強</a:t>
            </a:r>
            <a:r>
              <a:rPr kumimoji="0" lang="zh-CN" altLang="en-US" sz="2800" b="1" i="0" u="none" strike="noStrike" kern="1200" cap="none" spc="0" normalizeH="0" baseline="0" noProof="0" dirty="0">
                <a:ln>
                  <a:noFill/>
                </a:ln>
                <a:effectLst/>
                <a:uLnTx/>
                <a:uFillTx/>
                <a:latin typeface="DFKai-SB" panose="03000509000000000000" pitchFamily="65" charset="-120"/>
                <a:ea typeface="DFKai-SB" panose="03000509000000000000" pitchFamily="65" charset="-120"/>
                <a:cs typeface="+mj-cs"/>
                <a:sym typeface="+mn-ea"/>
              </a:rPr>
              <a:t>環境保育</a:t>
            </a:r>
            <a:endParaRPr kumimoji="0" lang="zh-CN" altLang="en-US" sz="2800" b="1" i="0" u="none" strike="noStrike" kern="1200" cap="none" spc="0" normalizeH="0" baseline="0" noProof="0" dirty="0">
              <a:ln>
                <a:noFill/>
              </a:ln>
              <a:effectLst/>
              <a:uLnTx/>
              <a:uFillTx/>
              <a:latin typeface="DFKai-SB" panose="03000509000000000000" pitchFamily="65" charset="-120"/>
              <a:ea typeface="DFKai-SB" panose="03000509000000000000" pitchFamily="65" charset="-120"/>
              <a:cs typeface="+mj-cs"/>
            </a:endParaRPr>
          </a:p>
        </p:txBody>
      </p:sp>
      <p:grpSp>
        <p:nvGrpSpPr>
          <p:cNvPr id="33" name="组合 32"/>
          <p:cNvGrpSpPr/>
          <p:nvPr/>
        </p:nvGrpSpPr>
        <p:grpSpPr>
          <a:xfrm>
            <a:off x="318311" y="2204221"/>
            <a:ext cx="11463380" cy="2446913"/>
            <a:chOff x="1741454" y="2312704"/>
            <a:chExt cx="6777514" cy="2703336"/>
          </a:xfrm>
        </p:grpSpPr>
        <p:sp>
          <p:nvSpPr>
            <p:cNvPr id="34" name="AutoShape 17"/>
            <p:cNvSpPr/>
            <p:nvPr/>
          </p:nvSpPr>
          <p:spPr>
            <a:xfrm>
              <a:off x="1745968" y="2903817"/>
              <a:ext cx="3198893" cy="1781349"/>
            </a:xfrm>
            <a:prstGeom prst="roundRect">
              <a:avLst>
                <a:gd name="adj" fmla="val 7936"/>
              </a:avLst>
            </a:prstGeom>
            <a:solidFill>
              <a:srgbClr val="139AFF">
                <a:alpha val="10196"/>
              </a:srgbClr>
            </a:solidFill>
            <a:ln w="19050" cap="rnd" cmpd="sng">
              <a:solidFill>
                <a:schemeClr val="tx1"/>
              </a:solidFill>
              <a:prstDash val="sysDot"/>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Microsoft JhengHei" panose="020B0604030504040204" pitchFamily="34" charset="-120"/>
                <a:ea typeface="Microsoft JhengHei" panose="020B0604030504040204" pitchFamily="34" charset="-120"/>
                <a:cs typeface="+mn-cs"/>
              </a:endParaRPr>
            </a:p>
          </p:txBody>
        </p:sp>
        <p:sp>
          <p:nvSpPr>
            <p:cNvPr id="35" name="AutoShape 17"/>
            <p:cNvSpPr/>
            <p:nvPr/>
          </p:nvSpPr>
          <p:spPr>
            <a:xfrm>
              <a:off x="5223225" y="2903815"/>
              <a:ext cx="3295743" cy="1781351"/>
            </a:xfrm>
            <a:prstGeom prst="roundRect">
              <a:avLst>
                <a:gd name="adj" fmla="val 7936"/>
              </a:avLst>
            </a:prstGeom>
            <a:solidFill>
              <a:srgbClr val="FF0000">
                <a:alpha val="10196"/>
              </a:srgbClr>
            </a:solidFill>
            <a:ln w="19050" cap="rnd" cmpd="sng">
              <a:solidFill>
                <a:schemeClr val="tx1"/>
              </a:solidFill>
              <a:prstDash val="sysDot"/>
              <a:headEnd type="none" w="med" len="med"/>
              <a:tailEnd type="none" w="med" len="med"/>
            </a:ln>
          </p:spPr>
          <p: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endParaRPr kumimoji="0" lang="zh-CN" altLang="en-US" sz="1800" b="0" i="0" u="none" strike="noStrike" kern="1200" cap="none" spc="0" normalizeH="0" baseline="0" noProof="0" dirty="0">
                <a:ln>
                  <a:noFill/>
                </a:ln>
                <a:solidFill>
                  <a:srgbClr val="000000"/>
                </a:solidFill>
                <a:effectLst/>
                <a:uLnTx/>
                <a:uFillTx/>
                <a:latin typeface="Microsoft JhengHei" panose="020B0604030504040204" pitchFamily="34" charset="-120"/>
                <a:ea typeface="Microsoft JhengHei" panose="020B0604030504040204" pitchFamily="34" charset="-120"/>
                <a:cs typeface="+mn-cs"/>
              </a:endParaRPr>
            </a:p>
          </p:txBody>
        </p:sp>
        <p:sp>
          <p:nvSpPr>
            <p:cNvPr id="36" name="PA_任意多边形 8"/>
            <p:cNvSpPr/>
            <p:nvPr>
              <p:custDataLst>
                <p:tags r:id="rId2"/>
              </p:custDataLst>
            </p:nvPr>
          </p:nvSpPr>
          <p:spPr bwMode="auto">
            <a:xfrm>
              <a:off x="1741454" y="2312704"/>
              <a:ext cx="3189835" cy="478503"/>
            </a:xfrm>
            <a:custGeom>
              <a:avLst/>
              <a:gdLst>
                <a:gd name="T0" fmla="*/ 1169 w 1267"/>
                <a:gd name="T1" fmla="*/ 177 h 177"/>
                <a:gd name="T2" fmla="*/ 0 w 1267"/>
                <a:gd name="T3" fmla="*/ 177 h 177"/>
                <a:gd name="T4" fmla="*/ 98 w 1267"/>
                <a:gd name="T5" fmla="*/ 88 h 177"/>
                <a:gd name="T6" fmla="*/ 0 w 1267"/>
                <a:gd name="T7" fmla="*/ 0 h 177"/>
                <a:gd name="T8" fmla="*/ 1169 w 1267"/>
                <a:gd name="T9" fmla="*/ 0 h 177"/>
                <a:gd name="T10" fmla="*/ 1267 w 1267"/>
                <a:gd name="T11" fmla="*/ 88 h 177"/>
                <a:gd name="T12" fmla="*/ 1169 w 1267"/>
                <a:gd name="T13" fmla="*/ 177 h 177"/>
              </a:gdLst>
              <a:ahLst/>
              <a:cxnLst>
                <a:cxn ang="0">
                  <a:pos x="T0" y="T1"/>
                </a:cxn>
                <a:cxn ang="0">
                  <a:pos x="T2" y="T3"/>
                </a:cxn>
                <a:cxn ang="0">
                  <a:pos x="T4" y="T5"/>
                </a:cxn>
                <a:cxn ang="0">
                  <a:pos x="T6" y="T7"/>
                </a:cxn>
                <a:cxn ang="0">
                  <a:pos x="T8" y="T9"/>
                </a:cxn>
                <a:cxn ang="0">
                  <a:pos x="T10" y="T11"/>
                </a:cxn>
                <a:cxn ang="0">
                  <a:pos x="T12" y="T13"/>
                </a:cxn>
              </a:cxnLst>
              <a:rect l="0" t="0" r="r" b="b"/>
              <a:pathLst>
                <a:path w="1267" h="177">
                  <a:moveTo>
                    <a:pt x="1169" y="177"/>
                  </a:moveTo>
                  <a:lnTo>
                    <a:pt x="0" y="177"/>
                  </a:lnTo>
                  <a:lnTo>
                    <a:pt x="98" y="88"/>
                  </a:lnTo>
                  <a:lnTo>
                    <a:pt x="0" y="0"/>
                  </a:lnTo>
                  <a:lnTo>
                    <a:pt x="1169" y="0"/>
                  </a:lnTo>
                  <a:lnTo>
                    <a:pt x="1267" y="88"/>
                  </a:lnTo>
                  <a:lnTo>
                    <a:pt x="1169" y="177"/>
                  </a:lnTo>
                  <a:close/>
                </a:path>
              </a:pathLst>
            </a:custGeom>
            <a:solidFill>
              <a:srgbClr val="1F88DE"/>
            </a:solidFill>
            <a:ln w="25400" cap="flat" cmpd="sng" algn="ctr">
              <a:noFill/>
              <a:prstDash val="solid"/>
            </a:ln>
            <a:effectLst>
              <a:outerShdw blurRad="190500" dist="63500" dir="3300000" algn="tl" rotWithShape="0">
                <a:srgbClr val="333333">
                  <a:alpha val="30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0" cap="none" spc="0" normalizeH="0" baseline="0" noProof="0">
                <a:ln>
                  <a:noFill/>
                </a:ln>
                <a:solidFill>
                  <a:srgbClr val="FFFFFF"/>
                </a:solidFill>
                <a:effectLst/>
                <a:uLnTx/>
                <a:uFillTx/>
                <a:latin typeface="Microsoft JhengHei" panose="020B0604030504040204" pitchFamily="34" charset="-120"/>
                <a:ea typeface="Microsoft JhengHei" panose="020B0604030504040204" pitchFamily="34" charset="-120"/>
                <a:cs typeface="+mn-cs"/>
              </a:endParaRPr>
            </a:p>
          </p:txBody>
        </p:sp>
        <p:sp>
          <p:nvSpPr>
            <p:cNvPr id="37" name="PA_任意多边形 12"/>
            <p:cNvSpPr/>
            <p:nvPr>
              <p:custDataLst>
                <p:tags r:id="rId3"/>
              </p:custDataLst>
            </p:nvPr>
          </p:nvSpPr>
          <p:spPr bwMode="auto">
            <a:xfrm>
              <a:off x="5539329" y="2318607"/>
              <a:ext cx="2826811" cy="478503"/>
            </a:xfrm>
            <a:custGeom>
              <a:avLst/>
              <a:gdLst>
                <a:gd name="T0" fmla="*/ 1170 w 1268"/>
                <a:gd name="T1" fmla="*/ 177 h 177"/>
                <a:gd name="T2" fmla="*/ 0 w 1268"/>
                <a:gd name="T3" fmla="*/ 177 h 177"/>
                <a:gd name="T4" fmla="*/ 99 w 1268"/>
                <a:gd name="T5" fmla="*/ 88 h 177"/>
                <a:gd name="T6" fmla="*/ 0 w 1268"/>
                <a:gd name="T7" fmla="*/ 0 h 177"/>
                <a:gd name="T8" fmla="*/ 1170 w 1268"/>
                <a:gd name="T9" fmla="*/ 0 h 177"/>
                <a:gd name="T10" fmla="*/ 1268 w 1268"/>
                <a:gd name="T11" fmla="*/ 88 h 177"/>
                <a:gd name="T12" fmla="*/ 1170 w 1268"/>
                <a:gd name="T13" fmla="*/ 177 h 177"/>
              </a:gdLst>
              <a:ahLst/>
              <a:cxnLst>
                <a:cxn ang="0">
                  <a:pos x="T0" y="T1"/>
                </a:cxn>
                <a:cxn ang="0">
                  <a:pos x="T2" y="T3"/>
                </a:cxn>
                <a:cxn ang="0">
                  <a:pos x="T4" y="T5"/>
                </a:cxn>
                <a:cxn ang="0">
                  <a:pos x="T6" y="T7"/>
                </a:cxn>
                <a:cxn ang="0">
                  <a:pos x="T8" y="T9"/>
                </a:cxn>
                <a:cxn ang="0">
                  <a:pos x="T10" y="T11"/>
                </a:cxn>
                <a:cxn ang="0">
                  <a:pos x="T12" y="T13"/>
                </a:cxn>
              </a:cxnLst>
              <a:rect l="0" t="0" r="r" b="b"/>
              <a:pathLst>
                <a:path w="1268" h="177">
                  <a:moveTo>
                    <a:pt x="1170" y="177"/>
                  </a:moveTo>
                  <a:lnTo>
                    <a:pt x="0" y="177"/>
                  </a:lnTo>
                  <a:lnTo>
                    <a:pt x="99" y="88"/>
                  </a:lnTo>
                  <a:lnTo>
                    <a:pt x="0" y="0"/>
                  </a:lnTo>
                  <a:lnTo>
                    <a:pt x="1170" y="0"/>
                  </a:lnTo>
                  <a:lnTo>
                    <a:pt x="1268" y="88"/>
                  </a:lnTo>
                  <a:lnTo>
                    <a:pt x="1170" y="177"/>
                  </a:lnTo>
                  <a:close/>
                </a:path>
              </a:pathLst>
            </a:custGeom>
            <a:solidFill>
              <a:srgbClr val="DC4D57"/>
            </a:solidFill>
            <a:ln w="25400" cap="flat" cmpd="sng" algn="ctr">
              <a:noFill/>
              <a:prstDash val="solid"/>
            </a:ln>
            <a:effectLst>
              <a:outerShdw blurRad="190500" dist="63500" dir="3300000" algn="tl" rotWithShape="0">
                <a:srgbClr val="333333">
                  <a:alpha val="30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0" cap="none" spc="0" normalizeH="0" baseline="0" noProof="0">
                <a:ln>
                  <a:noFill/>
                </a:ln>
                <a:solidFill>
                  <a:srgbClr val="FFFFFF"/>
                </a:solidFill>
                <a:effectLst/>
                <a:uLnTx/>
                <a:uFillTx/>
                <a:latin typeface="Microsoft JhengHei" panose="020B0604030504040204" pitchFamily="34" charset="-120"/>
                <a:ea typeface="Microsoft JhengHei" panose="020B0604030504040204" pitchFamily="34" charset="-120"/>
                <a:cs typeface="+mn-cs"/>
              </a:endParaRPr>
            </a:p>
          </p:txBody>
        </p:sp>
        <p:sp>
          <p:nvSpPr>
            <p:cNvPr id="38" name="PA_淘宝店chenying0907 32"/>
            <p:cNvSpPr>
              <a:spLocks noChangeArrowheads="1"/>
            </p:cNvSpPr>
            <p:nvPr>
              <p:custDataLst>
                <p:tags r:id="rId4"/>
              </p:custDataLst>
            </p:nvPr>
          </p:nvSpPr>
          <p:spPr bwMode="auto">
            <a:xfrm>
              <a:off x="2357428" y="2400997"/>
              <a:ext cx="2995660" cy="332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l" defTabSz="889000" rtl="0" eaLnBrk="1" fontAlgn="auto" latinLnBrk="0" hangingPunct="1">
                <a:lnSpc>
                  <a:spcPct val="90000"/>
                </a:lnSpc>
                <a:spcBef>
                  <a:spcPct val="0"/>
                </a:spcBef>
                <a:spcAft>
                  <a:spcPct val="35000"/>
                </a:spcAft>
                <a:buClrTx/>
                <a:buSzTx/>
                <a:buFontTx/>
                <a:buNone/>
                <a:defRPr/>
              </a:pPr>
              <a:r>
                <a:rPr kumimoji="0" lang="en-US" altLang="zh-TW" sz="2400" b="1" i="0" u="none" strike="noStrike" kern="1200" cap="none" spc="0" normalizeH="0" baseline="0" noProof="0" dirty="0">
                  <a:ln>
                    <a:noFill/>
                  </a:ln>
                  <a:solidFill>
                    <a:prstClr val="white"/>
                  </a:solidFill>
                  <a:effectLst/>
                  <a:uLnTx/>
                  <a:uFillTx/>
                  <a:latin typeface="DFKai-SB" panose="03000509000000000000" pitchFamily="65" charset="-120"/>
                  <a:ea typeface="DFKai-SB" panose="03000509000000000000" pitchFamily="65" charset="-120"/>
                  <a:cs typeface="+mn-cs"/>
                  <a:sym typeface="+mn-ea"/>
                </a:rPr>
                <a:t>《</a:t>
              </a:r>
              <a:r>
                <a:rPr kumimoji="0" lang="zh-TW" altLang="en-US" sz="2400" b="1" i="0" u="none" strike="noStrike" kern="1200" cap="none" spc="0" normalizeH="0" baseline="0" noProof="0" dirty="0">
                  <a:ln>
                    <a:noFill/>
                  </a:ln>
                  <a:solidFill>
                    <a:prstClr val="white"/>
                  </a:solidFill>
                  <a:effectLst/>
                  <a:uLnTx/>
                  <a:uFillTx/>
                  <a:latin typeface="DFKai-SB" panose="03000509000000000000" pitchFamily="65" charset="-120"/>
                  <a:ea typeface="DFKai-SB" panose="03000509000000000000" pitchFamily="65" charset="-120"/>
                  <a:cs typeface="+mn-cs"/>
                  <a:sym typeface="+mn-ea"/>
                </a:rPr>
                <a:t>產品環保責任條例</a:t>
              </a:r>
              <a:r>
                <a:rPr kumimoji="0" lang="en-US" altLang="zh-TW" sz="2400" b="1" i="0" u="none" strike="noStrike" kern="1200" cap="none" spc="0" normalizeH="0" baseline="0" noProof="0" dirty="0">
                  <a:ln>
                    <a:noFill/>
                  </a:ln>
                  <a:solidFill>
                    <a:prstClr val="white"/>
                  </a:solidFill>
                  <a:effectLst/>
                  <a:uLnTx/>
                  <a:uFillTx/>
                  <a:latin typeface="DFKai-SB" panose="03000509000000000000" pitchFamily="65" charset="-120"/>
                  <a:ea typeface="DFKai-SB" panose="03000509000000000000" pitchFamily="65" charset="-120"/>
                  <a:cs typeface="+mn-cs"/>
                  <a:sym typeface="+mn-ea"/>
                </a:rPr>
                <a:t>》</a:t>
              </a:r>
            </a:p>
          </p:txBody>
        </p:sp>
        <p:sp>
          <p:nvSpPr>
            <p:cNvPr id="39" name="任意多边形: 形状 38"/>
            <p:cNvSpPr/>
            <p:nvPr/>
          </p:nvSpPr>
          <p:spPr>
            <a:xfrm>
              <a:off x="1841324" y="2903815"/>
              <a:ext cx="3077613" cy="2112225"/>
            </a:xfrm>
            <a:custGeom>
              <a:avLst/>
              <a:gdLst>
                <a:gd name="connsiteX0" fmla="*/ 0 w 2421561"/>
                <a:gd name="connsiteY0" fmla="*/ 0 h 1749966"/>
                <a:gd name="connsiteX1" fmla="*/ 2421561 w 2421561"/>
                <a:gd name="connsiteY1" fmla="*/ 0 h 1749966"/>
                <a:gd name="connsiteX2" fmla="*/ 2421561 w 2421561"/>
                <a:gd name="connsiteY2" fmla="*/ 1749966 h 1749966"/>
                <a:gd name="connsiteX3" fmla="*/ 0 w 2421561"/>
                <a:gd name="connsiteY3" fmla="*/ 1749966 h 1749966"/>
                <a:gd name="connsiteX4" fmla="*/ 0 w 2421561"/>
                <a:gd name="connsiteY4" fmla="*/ 0 h 17499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1561" h="1749966">
                  <a:moveTo>
                    <a:pt x="0" y="0"/>
                  </a:moveTo>
                  <a:lnTo>
                    <a:pt x="2421561" y="0"/>
                  </a:lnTo>
                  <a:lnTo>
                    <a:pt x="2421561" y="1749966"/>
                  </a:lnTo>
                  <a:lnTo>
                    <a:pt x="0" y="1749966"/>
                  </a:lnTo>
                  <a:lnTo>
                    <a:pt x="0" y="0"/>
                  </a:lnTo>
                  <a:close/>
                </a:path>
              </a:pathLst>
            </a:custGeom>
            <a:ln>
              <a:noFill/>
            </a:ln>
          </p:spPr>
          <p:style>
            <a:lnRef idx="0">
              <a:scrgbClr r="0" g="0" b="0"/>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0800" tIns="50800" rIns="50800" bIns="50800" numCol="1" spcCol="1270" anchor="t" anchorCtr="0">
              <a:noAutofit/>
            </a:bodyPr>
            <a:lstStyle/>
            <a:p>
              <a:pPr lvl="0">
                <a:defRPr/>
              </a:pPr>
              <a:r>
                <a:rPr kumimoji="0" lang="zh-CN" altLang="en-US" sz="2400" b="0" i="0" u="none" strike="noStrike" kern="1200" cap="none" spc="0" normalizeH="0" baseline="0" noProof="0" dirty="0">
                  <a:ln>
                    <a:noFill/>
                  </a:ln>
                  <a:solidFill>
                    <a:prstClr val="black">
                      <a:hueOff val="0"/>
                      <a:satOff val="0"/>
                      <a:lumOff val="0"/>
                      <a:alphaOff val="0"/>
                    </a:prstClr>
                  </a:solidFill>
                  <a:effectLst/>
                  <a:uLnTx/>
                  <a:uFillTx/>
                  <a:latin typeface="DFKai-SB" panose="03000509000000000000" pitchFamily="65" charset="-120"/>
                  <a:ea typeface="DFKai-SB" panose="03000509000000000000" pitchFamily="65" charset="-120"/>
                  <a:sym typeface="+mn-ea"/>
                </a:rPr>
                <a:t>實施</a:t>
              </a:r>
              <a:r>
                <a:rPr kumimoji="0" lang="zh-TW" altLang="en-US" sz="2400" b="0" i="0" u="none" strike="noStrike" kern="1200" cap="none" spc="0" normalizeH="0" baseline="0" noProof="0" dirty="0">
                  <a:ln>
                    <a:noFill/>
                  </a:ln>
                  <a:solidFill>
                    <a:prstClr val="black">
                      <a:hueOff val="0"/>
                      <a:satOff val="0"/>
                      <a:lumOff val="0"/>
                      <a:alphaOff val="0"/>
                    </a:prstClr>
                  </a:solidFill>
                  <a:effectLst/>
                  <a:uLnTx/>
                  <a:uFillTx/>
                  <a:latin typeface="DFKai-SB" panose="03000509000000000000" pitchFamily="65" charset="-120"/>
                  <a:ea typeface="DFKai-SB" panose="03000509000000000000" pitchFamily="65" charset="-120"/>
                  <a:sym typeface="+mn-ea"/>
                </a:rPr>
                <a:t>生產者責任</a:t>
              </a:r>
              <a:r>
                <a:rPr kumimoji="0" lang="zh-TW" altLang="en-US" sz="2400" b="0" i="0" u="none" strike="noStrike" kern="1200" cap="none" spc="0" normalizeH="0" baseline="0" noProof="0" dirty="0" smtClean="0">
                  <a:ln>
                    <a:noFill/>
                  </a:ln>
                  <a:solidFill>
                    <a:prstClr val="black">
                      <a:hueOff val="0"/>
                      <a:satOff val="0"/>
                      <a:lumOff val="0"/>
                      <a:alphaOff val="0"/>
                    </a:prstClr>
                  </a:solidFill>
                  <a:effectLst/>
                  <a:uLnTx/>
                  <a:uFillTx/>
                  <a:latin typeface="DFKai-SB" panose="03000509000000000000" pitchFamily="65" charset="-120"/>
                  <a:ea typeface="DFKai-SB" panose="03000509000000000000" pitchFamily="65" charset="-120"/>
                  <a:sym typeface="+mn-ea"/>
                </a:rPr>
                <a:t>計劃</a:t>
              </a:r>
              <a:r>
                <a:rPr kumimoji="0" lang="zh-TW" altLang="en-US" sz="1400" b="0" i="0" u="none" strike="noStrike" kern="1200" cap="none" spc="0" normalizeH="0" baseline="0" noProof="0" dirty="0" smtClean="0">
                  <a:ln>
                    <a:noFill/>
                  </a:ln>
                  <a:solidFill>
                    <a:prstClr val="black">
                      <a:hueOff val="0"/>
                      <a:satOff val="0"/>
                      <a:lumOff val="0"/>
                      <a:alphaOff val="0"/>
                    </a:prstClr>
                  </a:solidFill>
                  <a:effectLst/>
                  <a:uLnTx/>
                  <a:uFillTx/>
                  <a:latin typeface="DFKai-SB" panose="03000509000000000000" pitchFamily="65" charset="-120"/>
                  <a:ea typeface="DFKai-SB" panose="03000509000000000000" pitchFamily="65" charset="-120"/>
                  <a:sym typeface="+mn-ea"/>
                </a:rPr>
                <a:t>*</a:t>
              </a:r>
              <a:r>
                <a:rPr kumimoji="0" lang="zh-CN" altLang="en-US" sz="2400" b="0" i="0" u="none" strike="noStrike" kern="1200" cap="none" spc="0" normalizeH="0" baseline="0" noProof="0" dirty="0" smtClean="0">
                  <a:ln>
                    <a:noFill/>
                  </a:ln>
                  <a:solidFill>
                    <a:prstClr val="black">
                      <a:hueOff val="0"/>
                      <a:satOff val="0"/>
                      <a:lumOff val="0"/>
                      <a:alphaOff val="0"/>
                    </a:prstClr>
                  </a:solidFill>
                  <a:effectLst/>
                  <a:uLnTx/>
                  <a:uFillTx/>
                  <a:latin typeface="DFKai-SB" panose="03000509000000000000" pitchFamily="65" charset="-120"/>
                  <a:ea typeface="DFKai-SB" panose="03000509000000000000" pitchFamily="65" charset="-120"/>
                  <a:sym typeface="+mn-ea"/>
                </a:rPr>
                <a:t>；</a:t>
              </a:r>
              <a:r>
                <a:rPr kumimoji="0" lang="zh-CN" altLang="en-US" sz="2400" b="0" i="0" u="none" strike="noStrike" kern="1200" cap="none" spc="0" normalizeH="0" baseline="0" noProof="0" dirty="0">
                  <a:ln>
                    <a:noFill/>
                  </a:ln>
                  <a:solidFill>
                    <a:prstClr val="black">
                      <a:hueOff val="0"/>
                      <a:satOff val="0"/>
                      <a:lumOff val="0"/>
                      <a:alphaOff val="0"/>
                    </a:prstClr>
                  </a:solidFill>
                  <a:effectLst/>
                  <a:uLnTx/>
                  <a:uFillTx/>
                  <a:latin typeface="DFKai-SB" panose="03000509000000000000" pitchFamily="65" charset="-120"/>
                  <a:ea typeface="DFKai-SB" panose="03000509000000000000" pitchFamily="65" charset="-120"/>
                  <a:sym typeface="+mn-ea"/>
                </a:rPr>
                <a:t>實行生產者廢物回收和都市固體廢物收費</a:t>
              </a:r>
              <a:r>
                <a:rPr kumimoji="0" lang="zh-CN" altLang="en-US" sz="2400" b="0" i="0" u="none" strike="noStrike" kern="1200" cap="none" spc="0" normalizeH="0" baseline="0" noProof="0" dirty="0" smtClean="0">
                  <a:ln>
                    <a:noFill/>
                  </a:ln>
                  <a:solidFill>
                    <a:prstClr val="black">
                      <a:hueOff val="0"/>
                      <a:satOff val="0"/>
                      <a:lumOff val="0"/>
                      <a:alphaOff val="0"/>
                    </a:prstClr>
                  </a:solidFill>
                  <a:effectLst/>
                  <a:uLnTx/>
                  <a:uFillTx/>
                  <a:latin typeface="DFKai-SB" panose="03000509000000000000" pitchFamily="65" charset="-120"/>
                  <a:ea typeface="DFKai-SB" panose="03000509000000000000" pitchFamily="65" charset="-120"/>
                  <a:sym typeface="+mn-ea"/>
                </a:rPr>
                <a:t>政策，</a:t>
              </a:r>
              <a:r>
                <a:rPr kumimoji="0" lang="zh-CN" altLang="en-US" sz="2400" b="0" i="0" u="none" strike="noStrike" kern="1200" cap="none" spc="0" normalizeH="0" baseline="0" noProof="0" dirty="0" smtClean="0">
                  <a:ln>
                    <a:noFill/>
                  </a:ln>
                  <a:solidFill>
                    <a:schemeClr val="tx1"/>
                  </a:solidFill>
                  <a:effectLst/>
                  <a:uLnTx/>
                  <a:uFillTx/>
                  <a:latin typeface="DFKai-SB" panose="03000509000000000000" pitchFamily="65" charset="-120"/>
                  <a:ea typeface="DFKai-SB" panose="03000509000000000000" pitchFamily="65" charset="-120"/>
                  <a:sym typeface="+mn-ea"/>
                </a:rPr>
                <a:t>對</a:t>
              </a:r>
              <a:r>
                <a:rPr lang="zh-TW" altLang="en-US" sz="2400" dirty="0" smtClean="0">
                  <a:solidFill>
                    <a:schemeClr val="tx1"/>
                  </a:solidFill>
                  <a:latin typeface="DFKai-SB" panose="03000509000000000000" pitchFamily="65" charset="-120"/>
                  <a:ea typeface="DFKai-SB" panose="03000509000000000000" pitchFamily="65" charset="-120"/>
                  <a:sym typeface="+mn-ea"/>
                </a:rPr>
                <a:t>固體</a:t>
              </a:r>
              <a:r>
                <a:rPr kumimoji="0" lang="zh-CN" altLang="en-US" sz="2400" b="0" i="0" u="none" strike="noStrike" kern="1200" cap="none" spc="0" normalizeH="0" baseline="0" noProof="0" dirty="0" smtClean="0">
                  <a:ln>
                    <a:noFill/>
                  </a:ln>
                  <a:solidFill>
                    <a:schemeClr val="tx1"/>
                  </a:solidFill>
                  <a:effectLst/>
                  <a:uLnTx/>
                  <a:uFillTx/>
                  <a:latin typeface="DFKai-SB" panose="03000509000000000000" pitchFamily="65" charset="-120"/>
                  <a:ea typeface="DFKai-SB" panose="03000509000000000000" pitchFamily="65" charset="-120"/>
                  <a:sym typeface="+mn-ea"/>
                </a:rPr>
                <a:t>廢物</a:t>
              </a:r>
              <a:r>
                <a:rPr kumimoji="0" lang="zh-CN" altLang="en-US" sz="2400" b="0" i="0" u="none" strike="noStrike" kern="1200" cap="none" spc="0" normalizeH="0" baseline="0" noProof="0" dirty="0">
                  <a:ln>
                    <a:noFill/>
                  </a:ln>
                  <a:solidFill>
                    <a:schemeClr val="tx1"/>
                  </a:solidFill>
                  <a:effectLst/>
                  <a:uLnTx/>
                  <a:uFillTx/>
                  <a:latin typeface="DFKai-SB" panose="03000509000000000000" pitchFamily="65" charset="-120"/>
                  <a:ea typeface="DFKai-SB" panose="03000509000000000000" pitchFamily="65" charset="-120"/>
                  <a:sym typeface="+mn-ea"/>
                </a:rPr>
                <a:t>按</a:t>
              </a:r>
              <a:r>
                <a:rPr kumimoji="0" lang="zh-CN" altLang="en-US" sz="2400" b="0" i="0" u="none" strike="noStrike" kern="1200" cap="none" spc="0" normalizeH="0" baseline="0" noProof="0" dirty="0" smtClean="0">
                  <a:ln>
                    <a:noFill/>
                  </a:ln>
                  <a:solidFill>
                    <a:schemeClr val="tx1"/>
                  </a:solidFill>
                  <a:effectLst/>
                  <a:uLnTx/>
                  <a:uFillTx/>
                  <a:latin typeface="DFKai-SB" panose="03000509000000000000" pitchFamily="65" charset="-120"/>
                  <a:ea typeface="DFKai-SB" panose="03000509000000000000" pitchFamily="65" charset="-120"/>
                  <a:sym typeface="+mn-ea"/>
                </a:rPr>
                <a:t>量</a:t>
              </a:r>
              <a:r>
                <a:rPr kumimoji="0" lang="zh-TW" altLang="en-US" sz="2400" b="0" i="0" u="none" strike="noStrike" kern="1200" cap="none" spc="0" normalizeH="0" baseline="0" noProof="0" dirty="0" smtClean="0">
                  <a:ln>
                    <a:noFill/>
                  </a:ln>
                  <a:solidFill>
                    <a:schemeClr val="tx1"/>
                  </a:solidFill>
                  <a:effectLst/>
                  <a:uLnTx/>
                  <a:uFillTx/>
                  <a:latin typeface="DFKai-SB" panose="03000509000000000000" pitchFamily="65" charset="-120"/>
                  <a:ea typeface="DFKai-SB" panose="03000509000000000000" pitchFamily="65" charset="-120"/>
                  <a:sym typeface="+mn-ea"/>
                </a:rPr>
                <a:t>徵</a:t>
              </a:r>
              <a:r>
                <a:rPr kumimoji="0" lang="zh-CN" altLang="en-US" sz="2400" b="0" i="0" u="none" strike="noStrike" kern="1200" cap="none" spc="0" normalizeH="0" baseline="0" noProof="0" dirty="0" smtClean="0">
                  <a:ln>
                    <a:noFill/>
                  </a:ln>
                  <a:solidFill>
                    <a:schemeClr val="tx1"/>
                  </a:solidFill>
                  <a:effectLst/>
                  <a:uLnTx/>
                  <a:uFillTx/>
                  <a:latin typeface="DFKai-SB" panose="03000509000000000000" pitchFamily="65" charset="-120"/>
                  <a:ea typeface="DFKai-SB" panose="03000509000000000000" pitchFamily="65" charset="-120"/>
                  <a:sym typeface="+mn-ea"/>
                </a:rPr>
                <a:t>費</a:t>
              </a:r>
              <a:r>
                <a:rPr lang="zh-TW" altLang="en-US" sz="2400" noProof="0" dirty="0">
                  <a:solidFill>
                    <a:schemeClr val="tx1"/>
                  </a:solidFill>
                  <a:latin typeface="DFKai-SB" panose="03000509000000000000" pitchFamily="65" charset="-120"/>
                  <a:ea typeface="DFKai-SB" panose="03000509000000000000" pitchFamily="65" charset="-120"/>
                  <a:sym typeface="+mn-ea"/>
                </a:rPr>
                <a:t>、</a:t>
              </a:r>
              <a:r>
                <a:rPr kumimoji="0" lang="zh-CN" altLang="en-US" sz="2400" b="0" i="0" u="none" strike="noStrike" kern="1200" cap="none" spc="0" normalizeH="0" baseline="0" noProof="0" dirty="0" smtClean="0">
                  <a:ln>
                    <a:noFill/>
                  </a:ln>
                  <a:solidFill>
                    <a:schemeClr val="tx1"/>
                  </a:solidFill>
                  <a:effectLst/>
                  <a:uLnTx/>
                  <a:uFillTx/>
                  <a:latin typeface="DFKai-SB" panose="03000509000000000000" pitchFamily="65" charset="-120"/>
                  <a:ea typeface="DFKai-SB" panose="03000509000000000000" pitchFamily="65" charset="-120"/>
                  <a:sym typeface="+mn-ea"/>
                </a:rPr>
                <a:t>推進</a:t>
              </a:r>
              <a:r>
                <a:rPr kumimoji="0" lang="zh-CN" altLang="en-US" sz="2400" b="0" i="0" u="none" strike="noStrike" kern="1200" cap="none" spc="0" normalizeH="0" baseline="0" noProof="0" dirty="0">
                  <a:ln>
                    <a:noFill/>
                  </a:ln>
                  <a:solidFill>
                    <a:schemeClr val="tx1"/>
                  </a:solidFill>
                  <a:effectLst/>
                  <a:uLnTx/>
                  <a:uFillTx/>
                  <a:latin typeface="DFKai-SB" panose="03000509000000000000" pitchFamily="65" charset="-120"/>
                  <a:ea typeface="DFKai-SB" panose="03000509000000000000" pitchFamily="65" charset="-120"/>
                  <a:sym typeface="+mn-ea"/>
                </a:rPr>
                <a:t>企業負責任的生產</a:t>
              </a:r>
              <a:r>
                <a:rPr kumimoji="0" lang="zh-CN" altLang="en-US" sz="2400" b="0" i="0" u="none" strike="noStrike" kern="1200" cap="none" spc="0" normalizeH="0" baseline="0" noProof="0" dirty="0" smtClean="0">
                  <a:ln>
                    <a:noFill/>
                  </a:ln>
                  <a:solidFill>
                    <a:schemeClr val="tx1"/>
                  </a:solidFill>
                  <a:effectLst/>
                  <a:uLnTx/>
                  <a:uFillTx/>
                  <a:latin typeface="DFKai-SB" panose="03000509000000000000" pitchFamily="65" charset="-120"/>
                  <a:ea typeface="DFKai-SB" panose="03000509000000000000" pitchFamily="65" charset="-120"/>
                  <a:sym typeface="+mn-ea"/>
                </a:rPr>
                <a:t>和</a:t>
              </a:r>
              <a:r>
                <a:rPr kumimoji="0" lang="zh-TW" altLang="en-US" sz="2400" b="0" i="0" u="none" strike="noStrike" kern="1200" cap="none" spc="0" normalizeH="0" baseline="0" noProof="0" dirty="0" smtClean="0">
                  <a:ln>
                    <a:noFill/>
                  </a:ln>
                  <a:solidFill>
                    <a:schemeClr val="tx1"/>
                  </a:solidFill>
                  <a:effectLst/>
                  <a:uLnTx/>
                  <a:uFillTx/>
                  <a:latin typeface="DFKai-SB" panose="03000509000000000000" pitchFamily="65" charset="-120"/>
                  <a:ea typeface="DFKai-SB" panose="03000509000000000000" pitchFamily="65" charset="-120"/>
                  <a:sym typeface="+mn-ea"/>
                </a:rPr>
                <a:t>市</a:t>
              </a:r>
              <a:r>
                <a:rPr kumimoji="0" lang="zh-CN" altLang="en-US" sz="2400" b="0" i="0" u="none" strike="noStrike" kern="1200" cap="none" spc="0" normalizeH="0" baseline="0" noProof="0" dirty="0" smtClean="0">
                  <a:ln>
                    <a:noFill/>
                  </a:ln>
                  <a:solidFill>
                    <a:schemeClr val="tx1"/>
                  </a:solidFill>
                  <a:effectLst/>
                  <a:uLnTx/>
                  <a:uFillTx/>
                  <a:latin typeface="DFKai-SB" panose="03000509000000000000" pitchFamily="65" charset="-120"/>
                  <a:ea typeface="DFKai-SB" panose="03000509000000000000" pitchFamily="65" charset="-120"/>
                  <a:sym typeface="+mn-ea"/>
                </a:rPr>
                <a:t>民</a:t>
              </a:r>
              <a:r>
                <a:rPr kumimoji="0" lang="zh-CN" altLang="en-US" sz="2400" b="0" i="0" u="none" strike="noStrike" kern="1200" cap="none" spc="0" normalizeH="0" baseline="0" noProof="0" dirty="0">
                  <a:ln>
                    <a:noFill/>
                  </a:ln>
                  <a:solidFill>
                    <a:schemeClr val="tx1"/>
                  </a:solidFill>
                  <a:effectLst/>
                  <a:uLnTx/>
                  <a:uFillTx/>
                  <a:latin typeface="DFKai-SB" panose="03000509000000000000" pitchFamily="65" charset="-120"/>
                  <a:ea typeface="DFKai-SB" panose="03000509000000000000" pitchFamily="65" charset="-120"/>
                  <a:sym typeface="+mn-ea"/>
                </a:rPr>
                <a:t>負責任的</a:t>
              </a:r>
              <a:r>
                <a:rPr kumimoji="0" lang="zh-CN" altLang="en-US" sz="2400" b="0" i="0" u="none" strike="noStrike" kern="1200" cap="none" spc="0" normalizeH="0" baseline="0" noProof="0" dirty="0" smtClean="0">
                  <a:ln>
                    <a:noFill/>
                  </a:ln>
                  <a:solidFill>
                    <a:schemeClr val="tx1"/>
                  </a:solidFill>
                  <a:effectLst/>
                  <a:uLnTx/>
                  <a:uFillTx/>
                  <a:latin typeface="DFKai-SB" panose="03000509000000000000" pitchFamily="65" charset="-120"/>
                  <a:ea typeface="DFKai-SB" panose="03000509000000000000" pitchFamily="65" charset="-120"/>
                  <a:sym typeface="+mn-ea"/>
                </a:rPr>
                <a:t>消費</a:t>
              </a:r>
              <a:r>
                <a:rPr kumimoji="0" lang="zh-CN" altLang="zh-TW" sz="2400" b="0" i="0" u="none" strike="noStrike" kern="1200" cap="none" spc="0" normalizeH="0" baseline="0" noProof="0" dirty="0" smtClean="0">
                  <a:ln>
                    <a:noFill/>
                  </a:ln>
                  <a:solidFill>
                    <a:prstClr val="black">
                      <a:hueOff val="0"/>
                      <a:satOff val="0"/>
                      <a:lumOff val="0"/>
                      <a:alphaOff val="0"/>
                    </a:prstClr>
                  </a:solidFill>
                  <a:effectLst/>
                  <a:uLnTx/>
                  <a:uFillTx/>
                  <a:latin typeface="DFKai-SB" panose="03000509000000000000" pitchFamily="65" charset="-120"/>
                  <a:ea typeface="DFKai-SB" panose="03000509000000000000" pitchFamily="65" charset="-120"/>
                  <a:sym typeface="+mn-ea"/>
                </a:rPr>
                <a:t>。</a:t>
              </a:r>
              <a:endParaRPr kumimoji="0" lang="zh-CN" altLang="zh-TW" sz="2400" b="0" i="0" u="none" strike="noStrike" kern="1200" cap="none" spc="0" normalizeH="0" baseline="0" noProof="0" dirty="0">
                <a:ln>
                  <a:noFill/>
                </a:ln>
                <a:solidFill>
                  <a:srgbClr val="595959"/>
                </a:solidFill>
                <a:effectLst/>
                <a:uLnTx/>
                <a:uFillTx/>
                <a:latin typeface="DFKai-SB" panose="03000509000000000000" pitchFamily="65" charset="-120"/>
                <a:ea typeface="DFKai-SB" panose="03000509000000000000" pitchFamily="65" charset="-120"/>
                <a:sym typeface="+mn-ea"/>
              </a:endParaRPr>
            </a:p>
          </p:txBody>
        </p:sp>
        <p:sp>
          <p:nvSpPr>
            <p:cNvPr id="40" name="任意多边形: 形状 39"/>
            <p:cNvSpPr/>
            <p:nvPr/>
          </p:nvSpPr>
          <p:spPr>
            <a:xfrm>
              <a:off x="5249149" y="2944035"/>
              <a:ext cx="3228638" cy="1636267"/>
            </a:xfrm>
            <a:custGeom>
              <a:avLst/>
              <a:gdLst>
                <a:gd name="connsiteX0" fmla="*/ 0 w 2432399"/>
                <a:gd name="connsiteY0" fmla="*/ 0 h 1749966"/>
                <a:gd name="connsiteX1" fmla="*/ 2432399 w 2432399"/>
                <a:gd name="connsiteY1" fmla="*/ 0 h 1749966"/>
                <a:gd name="connsiteX2" fmla="*/ 2432399 w 2432399"/>
                <a:gd name="connsiteY2" fmla="*/ 1749966 h 1749966"/>
                <a:gd name="connsiteX3" fmla="*/ 0 w 2432399"/>
                <a:gd name="connsiteY3" fmla="*/ 1749966 h 1749966"/>
                <a:gd name="connsiteX4" fmla="*/ 0 w 2432399"/>
                <a:gd name="connsiteY4" fmla="*/ 0 h 17499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399" h="1749966">
                  <a:moveTo>
                    <a:pt x="0" y="0"/>
                  </a:moveTo>
                  <a:lnTo>
                    <a:pt x="2432399" y="0"/>
                  </a:lnTo>
                  <a:lnTo>
                    <a:pt x="2432399" y="1749966"/>
                  </a:lnTo>
                  <a:lnTo>
                    <a:pt x="0" y="1749966"/>
                  </a:lnTo>
                  <a:lnTo>
                    <a:pt x="0" y="0"/>
                  </a:lnTo>
                  <a:close/>
                </a:path>
              </a:pathLst>
            </a:custGeom>
            <a:ln>
              <a:noFill/>
            </a:ln>
          </p:spPr>
          <p:style>
            <a:lnRef idx="0">
              <a:scrgbClr r="0" g="0" b="0"/>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0800" tIns="50800" rIns="50800" bIns="50800" numCol="1" spcCol="1270" anchor="t" anchorCtr="0">
              <a:noAutofit/>
            </a:bodyPr>
            <a:lstStyle/>
            <a:p>
              <a:pPr lvl="0" fontAlgn="base">
                <a:defRPr/>
              </a:pPr>
              <a:r>
                <a:rPr lang="zh-TW" altLang="en-US" sz="2400" dirty="0" smtClean="0">
                  <a:solidFill>
                    <a:prstClr val="black">
                      <a:hueOff val="0"/>
                      <a:satOff val="0"/>
                      <a:lumOff val="0"/>
                      <a:alphaOff val="0"/>
                    </a:prstClr>
                  </a:solidFill>
                  <a:latin typeface="DFKai-SB" panose="03000509000000000000" pitchFamily="65" charset="-120"/>
                  <a:ea typeface="DFKai-SB" panose="03000509000000000000" pitchFamily="65" charset="-120"/>
                  <a:sym typeface="+mn-ea"/>
                </a:rPr>
                <a:t>香港特區政府與</a:t>
              </a:r>
              <a:r>
                <a:rPr lang="zh-TW" altLang="en-US" sz="2400" dirty="0">
                  <a:solidFill>
                    <a:prstClr val="black">
                      <a:hueOff val="0"/>
                      <a:satOff val="0"/>
                      <a:lumOff val="0"/>
                      <a:alphaOff val="0"/>
                    </a:prstClr>
                  </a:solidFill>
                  <a:latin typeface="DFKai-SB" panose="03000509000000000000" pitchFamily="65" charset="-120"/>
                  <a:ea typeface="DFKai-SB" panose="03000509000000000000" pitchFamily="65" charset="-120"/>
                  <a:sym typeface="+mn-ea"/>
                </a:rPr>
                <a:t>兩間</a:t>
              </a:r>
              <a:r>
                <a:rPr lang="zh-TW" altLang="en-US" sz="2400" dirty="0" smtClean="0">
                  <a:solidFill>
                    <a:prstClr val="black">
                      <a:hueOff val="0"/>
                      <a:satOff val="0"/>
                      <a:lumOff val="0"/>
                      <a:alphaOff val="0"/>
                    </a:prstClr>
                  </a:solidFill>
                  <a:latin typeface="DFKai-SB" panose="03000509000000000000" pitchFamily="65" charset="-120"/>
                  <a:ea typeface="DFKai-SB" panose="03000509000000000000" pitchFamily="65" charset="-120"/>
                  <a:sym typeface="+mn-ea"/>
                </a:rPr>
                <a:t>電力公司簽訂</a:t>
              </a:r>
              <a:r>
                <a:rPr lang="en-US" altLang="zh-TW" sz="2400" dirty="0" smtClean="0">
                  <a:solidFill>
                    <a:prstClr val="black">
                      <a:hueOff val="0"/>
                      <a:satOff val="0"/>
                      <a:lumOff val="0"/>
                      <a:alphaOff val="0"/>
                    </a:prstClr>
                  </a:solidFill>
                  <a:latin typeface="DFKai-SB" panose="03000509000000000000" pitchFamily="65" charset="-120"/>
                  <a:ea typeface="DFKai-SB" panose="03000509000000000000" pitchFamily="65" charset="-120"/>
                  <a:sym typeface="+mn-ea"/>
                </a:rPr>
                <a:t>《</a:t>
              </a:r>
              <a:r>
                <a:rPr lang="zh-TW" altLang="en-US" sz="2400" dirty="0">
                  <a:solidFill>
                    <a:prstClr val="black">
                      <a:hueOff val="0"/>
                      <a:satOff val="0"/>
                      <a:lumOff val="0"/>
                      <a:alphaOff val="0"/>
                    </a:prstClr>
                  </a:solidFill>
                  <a:latin typeface="DFKai-SB" panose="03000509000000000000" pitchFamily="65" charset="-120"/>
                  <a:ea typeface="DFKai-SB" panose="03000509000000000000" pitchFamily="65" charset="-120"/>
                  <a:sym typeface="+mn-ea"/>
                </a:rPr>
                <a:t>協議</a:t>
              </a:r>
              <a:r>
                <a:rPr lang="en-US" altLang="zh-TW" sz="2400" dirty="0" smtClean="0">
                  <a:solidFill>
                    <a:prstClr val="black">
                      <a:hueOff val="0"/>
                      <a:satOff val="0"/>
                      <a:lumOff val="0"/>
                      <a:alphaOff val="0"/>
                    </a:prstClr>
                  </a:solidFill>
                  <a:latin typeface="DFKai-SB" panose="03000509000000000000" pitchFamily="65" charset="-120"/>
                  <a:ea typeface="DFKai-SB" panose="03000509000000000000" pitchFamily="65" charset="-120"/>
                  <a:sym typeface="+mn-ea"/>
                </a:rPr>
                <a:t>》</a:t>
              </a:r>
              <a:r>
                <a:rPr lang="en-US" altLang="zh-TW" sz="2400" dirty="0">
                  <a:solidFill>
                    <a:prstClr val="black">
                      <a:hueOff val="0"/>
                      <a:satOff val="0"/>
                      <a:lumOff val="0"/>
                      <a:alphaOff val="0"/>
                    </a:prstClr>
                  </a:solidFill>
                  <a:latin typeface="DFKai-SB" panose="03000509000000000000" pitchFamily="65" charset="-120"/>
                  <a:ea typeface="DFKai-SB" panose="03000509000000000000" pitchFamily="65" charset="-120"/>
                  <a:sym typeface="+mn-ea"/>
                </a:rPr>
                <a:t>:</a:t>
              </a:r>
              <a:r>
                <a:rPr lang="zh-TW" altLang="en-US" sz="2400" dirty="0" smtClean="0">
                  <a:solidFill>
                    <a:prstClr val="black">
                      <a:hueOff val="0"/>
                      <a:satOff val="0"/>
                      <a:lumOff val="0"/>
                      <a:alphaOff val="0"/>
                    </a:prstClr>
                  </a:solidFill>
                  <a:latin typeface="DFKai-SB" panose="03000509000000000000" pitchFamily="65" charset="-120"/>
                  <a:ea typeface="DFKai-SB" panose="03000509000000000000" pitchFamily="65" charset="-120"/>
                  <a:sym typeface="+mn-ea"/>
                </a:rPr>
                <a:t>在</a:t>
              </a:r>
              <a:r>
                <a:rPr lang="zh-TW" altLang="en-US" sz="2400" dirty="0">
                  <a:solidFill>
                    <a:prstClr val="black">
                      <a:hueOff val="0"/>
                      <a:satOff val="0"/>
                      <a:lumOff val="0"/>
                      <a:alphaOff val="0"/>
                    </a:prstClr>
                  </a:solidFill>
                  <a:latin typeface="DFKai-SB" panose="03000509000000000000" pitchFamily="65" charset="-120"/>
                  <a:ea typeface="DFKai-SB" panose="03000509000000000000" pitchFamily="65" charset="-120"/>
                  <a:sym typeface="+mn-ea"/>
                </a:rPr>
                <a:t>其處所安裝太陽能或風力發電系統的人士，能夠以高於一般電費的水平，向電力公司售賣所生產的可再生能源。</a:t>
              </a:r>
              <a:endParaRPr kumimoji="0" lang="zh-TW" altLang="en-US" sz="2400" b="0" i="0" u="none" strike="noStrike" kern="1200" cap="none" spc="0" normalizeH="0" baseline="0" noProof="0" dirty="0">
                <a:ln>
                  <a:noFill/>
                </a:ln>
                <a:solidFill>
                  <a:prstClr val="black">
                    <a:hueOff val="0"/>
                    <a:satOff val="0"/>
                    <a:lumOff val="0"/>
                    <a:alphaOff val="0"/>
                  </a:prstClr>
                </a:solidFill>
                <a:effectLst/>
                <a:uLnTx/>
                <a:uFillTx/>
                <a:latin typeface="DFKai-SB" panose="03000509000000000000" pitchFamily="65" charset="-120"/>
                <a:ea typeface="DFKai-SB" panose="03000509000000000000" pitchFamily="65" charset="-120"/>
                <a:cs typeface="+mn-cs"/>
                <a:sym typeface="+mn-ea"/>
              </a:endParaRPr>
            </a:p>
          </p:txBody>
        </p:sp>
        <p:sp>
          <p:nvSpPr>
            <p:cNvPr id="41" name="PA_淘宝店chenying0907 32"/>
            <p:cNvSpPr>
              <a:spLocks noChangeArrowheads="1"/>
            </p:cNvSpPr>
            <p:nvPr>
              <p:custDataLst>
                <p:tags r:id="rId5"/>
              </p:custDataLst>
            </p:nvPr>
          </p:nvSpPr>
          <p:spPr bwMode="auto">
            <a:xfrm>
              <a:off x="5664550" y="2369927"/>
              <a:ext cx="257636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prstClr val="white"/>
                  </a:solidFill>
                  <a:effectLst/>
                  <a:uLnTx/>
                  <a:uFillTx/>
                  <a:latin typeface="DFKai-SB" panose="03000509000000000000" pitchFamily="65" charset="-120"/>
                  <a:ea typeface="DFKai-SB" panose="03000509000000000000" pitchFamily="65" charset="-120"/>
                  <a:cs typeface="+mn-cs"/>
                  <a:sym typeface="+mn-ea"/>
                </a:rPr>
                <a:t>《管制計劃協議》</a:t>
              </a:r>
            </a:p>
          </p:txBody>
        </p:sp>
      </p:grpSp>
      <p:sp>
        <p:nvSpPr>
          <p:cNvPr id="3" name="文字方塊 2"/>
          <p:cNvSpPr txBox="1"/>
          <p:nvPr/>
        </p:nvSpPr>
        <p:spPr>
          <a:xfrm>
            <a:off x="290339" y="6103869"/>
            <a:ext cx="5402317" cy="707886"/>
          </a:xfrm>
          <a:prstGeom prst="rect">
            <a:avLst/>
          </a:prstGeom>
          <a:noFill/>
        </p:spPr>
        <p:txBody>
          <a:bodyPr wrap="square" rtlCol="0">
            <a:spAutoFit/>
          </a:bodyPr>
          <a:lstStyle/>
          <a:p>
            <a:r>
              <a:rPr lang="zh-TW" altLang="en-US" sz="1000" dirty="0" smtClean="0">
                <a:latin typeface="Times New Roman" panose="02020603050405020304" pitchFamily="18" charset="0"/>
                <a:ea typeface="標楷體" panose="03000509000000000000" pitchFamily="65" charset="-120"/>
                <a:cs typeface="Times New Roman" panose="02020603050405020304" pitchFamily="18" charset="0"/>
              </a:rPr>
              <a:t>資料來源</a:t>
            </a:r>
            <a:r>
              <a:rPr lang="en-US" altLang="zh-TW" sz="1000" dirty="0" smtClean="0">
                <a:latin typeface="Times New Roman" panose="02020603050405020304" pitchFamily="18" charset="0"/>
                <a:ea typeface="標楷體" panose="03000509000000000000" pitchFamily="65" charset="-120"/>
                <a:cs typeface="Times New Roman" panose="02020603050405020304" pitchFamily="18" charset="0"/>
              </a:rPr>
              <a:t>: </a:t>
            </a:r>
          </a:p>
          <a:p>
            <a:pPr marL="171450" indent="-171450">
              <a:buFont typeface="Arial" panose="020B0604020202020204" pitchFamily="34" charset="0"/>
              <a:buChar char="•"/>
            </a:pPr>
            <a:r>
              <a:rPr lang="zh-TW" altLang="en-US" sz="1000" dirty="0" smtClean="0">
                <a:latin typeface="Times New Roman" panose="02020603050405020304" pitchFamily="18" charset="0"/>
                <a:ea typeface="標楷體" panose="03000509000000000000" pitchFamily="65" charset="-120"/>
                <a:cs typeface="Times New Roman" panose="02020603050405020304" pitchFamily="18" charset="0"/>
              </a:rPr>
              <a:t>環保署 </a:t>
            </a:r>
            <a:r>
              <a:rPr lang="en-US" altLang="zh-TW" sz="1000" dirty="0" smtClean="0">
                <a:latin typeface="Times New Roman" panose="02020603050405020304" pitchFamily="18" charset="0"/>
                <a:ea typeface="標楷體" panose="03000509000000000000" pitchFamily="65" charset="-120"/>
                <a:cs typeface="Times New Roman" panose="02020603050405020304" pitchFamily="18" charset="0"/>
              </a:rPr>
              <a:t>(</a:t>
            </a:r>
            <a:r>
              <a:rPr lang="en-US" altLang="zh-TW" sz="1000" dirty="0">
                <a:latin typeface="Times New Roman" panose="02020603050405020304" pitchFamily="18" charset="0"/>
                <a:ea typeface="標楷體" panose="03000509000000000000" pitchFamily="65" charset="-120"/>
                <a:cs typeface="Times New Roman" panose="02020603050405020304" pitchFamily="18" charset="0"/>
              </a:rPr>
              <a:t>https://www.epd.gov.hk/epd/tc_chi/environmentinhk/waste/pro_responsibility/index.html)</a:t>
            </a:r>
            <a:endParaRPr lang="en-US" altLang="zh-TW" sz="1000" dirty="0" smtClean="0">
              <a:latin typeface="Times New Roman" panose="02020603050405020304" pitchFamily="18" charset="0"/>
              <a:ea typeface="標楷體" panose="03000509000000000000" pitchFamily="65" charset="-120"/>
              <a:cs typeface="Times New Roman" panose="02020603050405020304" pitchFamily="18" charset="0"/>
            </a:endParaRPr>
          </a:p>
          <a:p>
            <a:pPr marL="171450" indent="-171450">
              <a:buFont typeface="Arial" panose="020B0604020202020204" pitchFamily="34" charset="0"/>
              <a:buChar char="•"/>
            </a:pPr>
            <a:r>
              <a:rPr lang="zh-TW" altLang="en-US" sz="1000" dirty="0" smtClean="0">
                <a:latin typeface="Times New Roman" panose="02020603050405020304" pitchFamily="18" charset="0"/>
                <a:ea typeface="標楷體" panose="03000509000000000000" pitchFamily="65" charset="-120"/>
                <a:cs typeface="Times New Roman" panose="02020603050405020304" pitchFamily="18" charset="0"/>
              </a:rPr>
              <a:t>環保署</a:t>
            </a:r>
            <a:r>
              <a:rPr lang="en-US" altLang="zh-TW" sz="1000" dirty="0" smtClean="0">
                <a:latin typeface="Times New Roman" panose="02020603050405020304" pitchFamily="18" charset="0"/>
                <a:ea typeface="標楷體" panose="03000509000000000000" pitchFamily="65" charset="-120"/>
                <a:cs typeface="Times New Roman" panose="02020603050405020304" pitchFamily="18" charset="0"/>
              </a:rPr>
              <a:t>(</a:t>
            </a:r>
            <a:r>
              <a:rPr lang="en-US" altLang="zh-HK" sz="1000" dirty="0">
                <a:latin typeface="Times New Roman" panose="02020603050405020304" pitchFamily="18" charset="0"/>
                <a:ea typeface="標楷體" panose="03000509000000000000" pitchFamily="65" charset="-120"/>
                <a:cs typeface="Times New Roman" panose="02020603050405020304" pitchFamily="18" charset="0"/>
              </a:rPr>
              <a:t>https://www.epd.gov.hk/epd/tc_chi/environmentinhk/waste/pro_responsibility/index.html</a:t>
            </a:r>
            <a:r>
              <a:rPr lang="en-US" altLang="zh-TW" sz="1000" dirty="0" smtClean="0">
                <a:latin typeface="Times New Roman" panose="02020603050405020304" pitchFamily="18" charset="0"/>
                <a:ea typeface="標楷體" panose="03000509000000000000" pitchFamily="65" charset="-120"/>
                <a:cs typeface="Times New Roman" panose="02020603050405020304" pitchFamily="18" charset="0"/>
              </a:rPr>
              <a:t>)</a:t>
            </a:r>
          </a:p>
          <a:p>
            <a:pPr marL="171450" indent="-171450">
              <a:buFont typeface="Arial" panose="020B0604020202020204" pitchFamily="34" charset="0"/>
              <a:buChar char="•"/>
            </a:pPr>
            <a:r>
              <a:rPr lang="zh-TW" altLang="en-US" sz="1000" dirty="0" smtClean="0">
                <a:latin typeface="Times New Roman" panose="02020603050405020304" pitchFamily="18" charset="0"/>
                <a:ea typeface="標楷體" panose="03000509000000000000" pitchFamily="65" charset="-120"/>
                <a:cs typeface="Times New Roman" panose="02020603050405020304" pitchFamily="18" charset="0"/>
              </a:rPr>
              <a:t>政府一站通 </a:t>
            </a:r>
            <a:r>
              <a:rPr lang="en-US" altLang="zh-TW" sz="1000" dirty="0">
                <a:latin typeface="Times New Roman" panose="02020603050405020304" pitchFamily="18" charset="0"/>
                <a:ea typeface="標楷體" panose="03000509000000000000" pitchFamily="65" charset="-120"/>
                <a:cs typeface="Times New Roman" panose="02020603050405020304" pitchFamily="18" charset="0"/>
              </a:rPr>
              <a:t>(https://</a:t>
            </a:r>
            <a:r>
              <a:rPr lang="en-US" altLang="zh-TW" sz="1000" dirty="0" smtClean="0">
                <a:latin typeface="Times New Roman" panose="02020603050405020304" pitchFamily="18" charset="0"/>
                <a:ea typeface="標楷體" panose="03000509000000000000" pitchFamily="65" charset="-120"/>
                <a:cs typeface="Times New Roman" panose="02020603050405020304" pitchFamily="18" charset="0"/>
              </a:rPr>
              <a:t>www.gov.hk/tc/residents/environment/sustainable/renewable/feedintariff.htm)</a:t>
            </a:r>
            <a:endParaRPr lang="zh-HK" altLang="en-US" sz="10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21" name="任意多边形: 形状 6"/>
          <p:cNvSpPr/>
          <p:nvPr/>
        </p:nvSpPr>
        <p:spPr>
          <a:xfrm>
            <a:off x="2531973" y="119352"/>
            <a:ext cx="6498321" cy="6180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77900" rtl="0" eaLnBrk="1" fontAlgn="auto" latinLnBrk="0" hangingPunct="1">
              <a:lnSpc>
                <a:spcPct val="90000"/>
              </a:lnSpc>
              <a:spcBef>
                <a:spcPts val="0"/>
              </a:spcBef>
              <a:spcAft>
                <a:spcPct val="35000"/>
              </a:spcAft>
              <a:buClrTx/>
              <a:buSzTx/>
              <a:buFontTx/>
              <a:buNone/>
              <a:defRPr/>
            </a:pPr>
            <a:r>
              <a:rPr kumimoji="0" lang="zh-CN" altLang="en-US" sz="4000" b="1" i="0" u="none" strike="noStrike" kern="1200" cap="none" spc="0" normalizeH="0" baseline="0" noProof="0" dirty="0" smtClean="0">
                <a:ln>
                  <a:noFill/>
                </a:ln>
                <a:solidFill>
                  <a:srgbClr val="FFFFFF"/>
                </a:solidFill>
                <a:effectLst/>
                <a:uLnTx/>
                <a:uFillTx/>
                <a:latin typeface="DFKai-SB" panose="03000509000000000000" pitchFamily="65" charset="-120"/>
                <a:ea typeface="DFKai-SB" panose="03000509000000000000" pitchFamily="65" charset="-120"/>
                <a:cs typeface="+mn-cs"/>
              </a:rPr>
              <a:t>香港</a:t>
            </a:r>
            <a:r>
              <a:rPr kumimoji="0" lang="zh-CN" altLang="en-US" sz="4000" b="1" i="0" u="none" strike="noStrike" kern="1200" cap="none" spc="0" normalizeH="0" baseline="0" noProof="0" dirty="0">
                <a:ln>
                  <a:noFill/>
                </a:ln>
                <a:solidFill>
                  <a:srgbClr val="FFFFFF"/>
                </a:solidFill>
                <a:effectLst/>
                <a:uLnTx/>
                <a:uFillTx/>
                <a:latin typeface="DFKai-SB" panose="03000509000000000000" pitchFamily="65" charset="-120"/>
                <a:ea typeface="DFKai-SB" panose="03000509000000000000" pitchFamily="65" charset="-120"/>
                <a:cs typeface="+mn-cs"/>
              </a:rPr>
              <a:t>的環境保育實踐經驗</a:t>
            </a:r>
          </a:p>
        </p:txBody>
      </p:sp>
      <p:sp>
        <p:nvSpPr>
          <p:cNvPr id="22" name="Freeform 21"/>
          <p:cNvSpPr/>
          <p:nvPr/>
        </p:nvSpPr>
        <p:spPr bwMode="auto">
          <a:xfrm>
            <a:off x="2768421" y="832292"/>
            <a:ext cx="446151" cy="322817"/>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92D050"/>
          </a:solidFill>
          <a:ln w="19050">
            <a:solidFill>
              <a:srgbClr val="FFFFFF"/>
            </a:solidFill>
            <a:round/>
          </a:ln>
        </p:spPr>
        <p:txBody>
          <a:bodyPr vert="horz" wrap="square" lIns="83748" tIns="41874" rIns="83748" bIns="41874" numCol="1" anchor="t" anchorCtr="0" compatLnSpc="1"/>
          <a:lstStyle/>
          <a:p>
            <a:pPr marL="0" marR="0" lvl="0" indent="0" algn="just" defTabSz="914400" rtl="0" eaLnBrk="1" fontAlgn="auto" latinLnBrk="0" hangingPunct="1">
              <a:lnSpc>
                <a:spcPct val="120000"/>
              </a:lnSpc>
              <a:spcBef>
                <a:spcPts val="0"/>
              </a:spcBef>
              <a:spcAft>
                <a:spcPts val="0"/>
              </a:spcAft>
              <a:buClrTx/>
              <a:buSzTx/>
              <a:buFontTx/>
              <a:buNone/>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cs"/>
              <a:sym typeface="Agency FB" panose="020B0503020202020204" pitchFamily="34" charset="0"/>
            </a:endParaRPr>
          </a:p>
        </p:txBody>
      </p:sp>
    </p:spTree>
    <p:extLst>
      <p:ext uri="{BB962C8B-B14F-4D97-AF65-F5344CB8AC3E}">
        <p14:creationId xmlns:p14="http://schemas.microsoft.com/office/powerpoint/2010/main" val="34039782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262" y="1189262"/>
            <a:ext cx="11948746" cy="5264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文本框 2"/>
          <p:cNvSpPr txBox="1"/>
          <p:nvPr/>
        </p:nvSpPr>
        <p:spPr>
          <a:xfrm>
            <a:off x="251808" y="1359889"/>
            <a:ext cx="8484048" cy="4893647"/>
          </a:xfrm>
          <a:prstGeom prst="rect">
            <a:avLst/>
          </a:prstGeom>
          <a:noFill/>
          <a:ln>
            <a:noFill/>
          </a:ln>
        </p:spPr>
        <p:txBody>
          <a:bodyPr wrap="square" lIns="108000">
            <a:spAutoFit/>
          </a:bodyPr>
          <a:lstStyle/>
          <a:p>
            <a:pPr marL="342900" lvl="0" indent="-342900" fontAlgn="base">
              <a:buFont typeface="Arial" panose="020B0604020202020204" pitchFamily="34" charset="0"/>
              <a:buChar char="•"/>
              <a:defRPr/>
            </a:pPr>
            <a:r>
              <a:rPr lang="zh-TW" altLang="en-US" sz="2400" b="1" dirty="0" smtClean="0">
                <a:latin typeface="DFKai-SB" panose="03000509000000000000" pitchFamily="65" charset="-120"/>
                <a:ea typeface="DFKai-SB" panose="03000509000000000000" pitchFamily="65" charset="-120"/>
              </a:rPr>
              <a:t>管制</a:t>
            </a:r>
            <a:r>
              <a:rPr lang="zh-TW" altLang="en-US" sz="2400" b="1" dirty="0">
                <a:latin typeface="DFKai-SB" panose="03000509000000000000" pitchFamily="65" charset="-120"/>
                <a:ea typeface="DFKai-SB" panose="03000509000000000000" pitchFamily="65" charset="-120"/>
              </a:rPr>
              <a:t>即棄塑膠公眾參與及</a:t>
            </a:r>
            <a:r>
              <a:rPr lang="zh-TW" altLang="en-US" sz="2400" b="1" dirty="0" smtClean="0">
                <a:latin typeface="DFKai-SB" panose="03000509000000000000" pitchFamily="65" charset="-120"/>
                <a:ea typeface="DFKai-SB" panose="03000509000000000000" pitchFamily="65" charset="-120"/>
              </a:rPr>
              <a:t>實施</a:t>
            </a:r>
            <a:r>
              <a:rPr kumimoji="0" lang="zh-TW" altLang="en-US" sz="2400" b="1" i="0" u="none" strike="noStrike" kern="1200" cap="none" spc="0" normalizeH="0" baseline="0" noProof="0" dirty="0">
                <a:ln>
                  <a:noFill/>
                </a:ln>
                <a:effectLst/>
                <a:uLnTx/>
                <a:uFillTx/>
                <a:latin typeface="DFKai-SB" panose="03000509000000000000" pitchFamily="65" charset="-120"/>
                <a:ea typeface="DFKai-SB" panose="03000509000000000000" pitchFamily="65" charset="-120"/>
              </a:rPr>
              <a:t>塑膠購物袋環保徵費計劃</a:t>
            </a:r>
            <a:r>
              <a:rPr kumimoji="0" lang="zh-TW" altLang="en-US" sz="2400" b="0" i="0" u="none" strike="noStrike" kern="1200" cap="none" spc="0" normalizeH="0" baseline="0" noProof="0" dirty="0">
                <a:ln>
                  <a:noFill/>
                </a:ln>
                <a:effectLst/>
                <a:uLnTx/>
                <a:uFillTx/>
                <a:latin typeface="DFKai-SB" panose="03000509000000000000" pitchFamily="65" charset="-120"/>
                <a:ea typeface="DFKai-SB" panose="03000509000000000000" pitchFamily="65" charset="-120"/>
              </a:rPr>
              <a:t>，向塑膠購物袋徵收環保徵費，透過在零售層面向消費者收費這個直接的經濟</a:t>
            </a:r>
            <a:r>
              <a:rPr kumimoji="0" lang="zh-TW" altLang="en-US" sz="2400" b="0" i="0" u="none" strike="noStrike" kern="1200" cap="none" spc="0" normalizeH="0" baseline="0" noProof="0" dirty="0" smtClean="0">
                <a:ln>
                  <a:noFill/>
                </a:ln>
                <a:effectLst/>
                <a:uLnTx/>
                <a:uFillTx/>
                <a:latin typeface="DFKai-SB" panose="03000509000000000000" pitchFamily="65" charset="-120"/>
                <a:ea typeface="DFKai-SB" panose="03000509000000000000" pitchFamily="65" charset="-120"/>
              </a:rPr>
              <a:t>誘因在</a:t>
            </a:r>
            <a:r>
              <a:rPr kumimoji="0" lang="zh-TW" altLang="en-US" sz="2400" b="0" i="0" u="none" strike="noStrike" kern="1200" cap="none" spc="0" normalizeH="0" baseline="0" noProof="0" dirty="0">
                <a:ln>
                  <a:noFill/>
                </a:ln>
                <a:effectLst/>
                <a:uLnTx/>
                <a:uFillTx/>
                <a:latin typeface="DFKai-SB" panose="03000509000000000000" pitchFamily="65" charset="-120"/>
                <a:ea typeface="DFKai-SB" panose="03000509000000000000" pitchFamily="65" charset="-120"/>
              </a:rPr>
              <a:t>源頭減少濫用塑膠購物</a:t>
            </a:r>
            <a:r>
              <a:rPr kumimoji="0" lang="zh-TW" altLang="en-US" sz="2400" b="0" i="0" u="none" strike="noStrike" kern="1200" cap="none" spc="0" normalizeH="0" baseline="0" noProof="0" dirty="0" smtClean="0">
                <a:ln>
                  <a:noFill/>
                </a:ln>
                <a:effectLst/>
                <a:uLnTx/>
                <a:uFillTx/>
                <a:latin typeface="DFKai-SB" panose="03000509000000000000" pitchFamily="65" charset="-120"/>
                <a:ea typeface="DFKai-SB" panose="03000509000000000000" pitchFamily="65" charset="-120"/>
              </a:rPr>
              <a:t>袋。</a:t>
            </a:r>
            <a:endParaRPr kumimoji="0" lang="en-US" altLang="zh-TW" sz="2400" b="0" i="0" u="none" strike="noStrike" kern="1200" cap="none" spc="0" normalizeH="0" baseline="0" noProof="0" dirty="0" smtClean="0">
              <a:ln>
                <a:noFill/>
              </a:ln>
              <a:effectLst/>
              <a:uLnTx/>
              <a:uFillTx/>
              <a:latin typeface="DFKai-SB" panose="03000509000000000000" pitchFamily="65" charset="-120"/>
              <a:ea typeface="DFKai-SB" panose="03000509000000000000" pitchFamily="65" charset="-120"/>
            </a:endParaRPr>
          </a:p>
          <a:p>
            <a:pPr marL="342900" lvl="0" indent="-342900" fontAlgn="base">
              <a:buFont typeface="Arial" panose="020B0604020202020204" pitchFamily="34" charset="0"/>
              <a:buChar char="•"/>
              <a:defRPr/>
            </a:pPr>
            <a:r>
              <a:rPr kumimoji="0" lang="zh-CN" altLang="en-US" sz="2400" b="1" i="0" u="none" strike="noStrike" kern="1200" cap="none" spc="0" normalizeH="0" baseline="0" noProof="0" dirty="0" smtClean="0">
                <a:ln>
                  <a:noFill/>
                </a:ln>
                <a:effectLst/>
                <a:uLnTx/>
                <a:uFillTx/>
                <a:latin typeface="DFKai-SB" panose="03000509000000000000" pitchFamily="65" charset="-120"/>
                <a:ea typeface="DFKai-SB" panose="03000509000000000000" pitchFamily="65" charset="-120"/>
              </a:rPr>
              <a:t>實施</a:t>
            </a:r>
            <a:r>
              <a:rPr kumimoji="0" lang="zh-TW" altLang="en-US" sz="2400" b="1" i="0" u="none" strike="noStrike" kern="1200" cap="none" spc="0" normalizeH="0" baseline="0" noProof="0" dirty="0">
                <a:ln>
                  <a:noFill/>
                </a:ln>
                <a:effectLst/>
                <a:uLnTx/>
                <a:uFillTx/>
                <a:latin typeface="DFKai-SB" panose="03000509000000000000" pitchFamily="65" charset="-120"/>
                <a:ea typeface="DFKai-SB" panose="03000509000000000000" pitchFamily="65" charset="-120"/>
              </a:rPr>
              <a:t>「四電一腦」廢電器電子產品生產者責任計劃</a:t>
            </a:r>
            <a:r>
              <a:rPr kumimoji="0" lang="zh-CN" altLang="en-US" sz="2400" b="0" i="0" u="none" strike="noStrike" kern="1200" cap="none" spc="0" normalizeH="0" baseline="0" noProof="0" dirty="0" smtClean="0">
                <a:ln>
                  <a:noFill/>
                </a:ln>
                <a:effectLst/>
                <a:uLnTx/>
                <a:uFillTx/>
                <a:latin typeface="DFKai-SB" panose="03000509000000000000" pitchFamily="65" charset="-120"/>
                <a:ea typeface="DFKai-SB" panose="03000509000000000000" pitchFamily="65" charset="-120"/>
              </a:rPr>
              <a:t>，</a:t>
            </a:r>
            <a:r>
              <a:rPr lang="zh-TW" altLang="en-US" sz="2400" dirty="0">
                <a:latin typeface="DFKai-SB" panose="03000509000000000000" pitchFamily="65" charset="-120"/>
                <a:ea typeface="DFKai-SB" panose="03000509000000000000" pitchFamily="65" charset="-120"/>
              </a:rPr>
              <a:t>為</a:t>
            </a:r>
            <a:r>
              <a:rPr kumimoji="0" lang="zh-TW" altLang="en-US" sz="2400" b="0" i="0" u="none" strike="noStrike" kern="1200" cap="none" spc="0" normalizeH="0" baseline="0" noProof="0" dirty="0" smtClean="0">
                <a:ln>
                  <a:noFill/>
                </a:ln>
                <a:effectLst/>
                <a:uLnTx/>
                <a:uFillTx/>
                <a:latin typeface="DFKai-SB" panose="03000509000000000000" pitchFamily="65" charset="-120"/>
                <a:ea typeface="DFKai-SB" panose="03000509000000000000" pitchFamily="65" charset="-120"/>
              </a:rPr>
              <a:t>冷氣機</a:t>
            </a:r>
            <a:r>
              <a:rPr kumimoji="0" lang="zh-TW" altLang="en-US" sz="2400" b="0" i="0" u="none" strike="noStrike" kern="1200" cap="none" spc="0" normalizeH="0" baseline="0" noProof="0" dirty="0">
                <a:ln>
                  <a:noFill/>
                </a:ln>
                <a:effectLst/>
                <a:uLnTx/>
                <a:uFillTx/>
                <a:latin typeface="DFKai-SB" panose="03000509000000000000" pitchFamily="65" charset="-120"/>
                <a:ea typeface="DFKai-SB" panose="03000509000000000000" pitchFamily="65" charset="-120"/>
              </a:rPr>
              <a:t>、雪櫃、洗衣機、電視機、電腦</a:t>
            </a:r>
            <a:r>
              <a:rPr kumimoji="0" lang="zh-TW" altLang="en-US" sz="2400" b="0" i="0" u="none" strike="noStrike" kern="1200" cap="none" spc="0" normalizeH="0" baseline="0" noProof="0" dirty="0" smtClean="0">
                <a:ln>
                  <a:noFill/>
                </a:ln>
                <a:effectLst/>
                <a:uLnTx/>
                <a:uFillTx/>
                <a:latin typeface="DFKai-SB" panose="03000509000000000000" pitchFamily="65" charset="-120"/>
                <a:ea typeface="DFKai-SB" panose="03000509000000000000" pitchFamily="65" charset="-120"/>
              </a:rPr>
              <a:t>、打印</a:t>
            </a:r>
            <a:r>
              <a:rPr kumimoji="0" lang="zh-TW" altLang="en-US" sz="2400" b="0" i="0" u="none" strike="noStrike" kern="1200" cap="none" spc="0" normalizeH="0" baseline="0" noProof="0" dirty="0">
                <a:ln>
                  <a:noFill/>
                </a:ln>
                <a:effectLst/>
                <a:uLnTx/>
                <a:uFillTx/>
                <a:latin typeface="DFKai-SB" panose="03000509000000000000" pitchFamily="65" charset="-120"/>
                <a:ea typeface="DFKai-SB" panose="03000509000000000000" pitchFamily="65" charset="-120"/>
              </a:rPr>
              <a:t>機、掃描器及顯示器的廢電器電子</a:t>
            </a:r>
            <a:r>
              <a:rPr kumimoji="0" lang="zh-TW" altLang="en-US" sz="2400" b="0" i="0" u="none" strike="noStrike" kern="1200" cap="none" spc="0" normalizeH="0" baseline="0" noProof="0" dirty="0" smtClean="0">
                <a:ln>
                  <a:noFill/>
                </a:ln>
                <a:effectLst/>
                <a:uLnTx/>
                <a:uFillTx/>
                <a:latin typeface="DFKai-SB" panose="03000509000000000000" pitchFamily="65" charset="-120"/>
                <a:ea typeface="DFKai-SB" panose="03000509000000000000" pitchFamily="65" charset="-120"/>
              </a:rPr>
              <a:t>產品提供</a:t>
            </a:r>
            <a:r>
              <a:rPr kumimoji="0" lang="zh-TW" altLang="en-US" sz="2400" b="0" i="0" u="none" strike="noStrike" kern="1200" cap="none" spc="0" normalizeH="0" baseline="0" noProof="0" dirty="0">
                <a:ln>
                  <a:noFill/>
                </a:ln>
                <a:effectLst/>
                <a:uLnTx/>
                <a:uFillTx/>
                <a:latin typeface="DFKai-SB" panose="03000509000000000000" pitchFamily="65" charset="-120"/>
                <a:ea typeface="DFKai-SB" panose="03000509000000000000" pitchFamily="65" charset="-120"/>
              </a:rPr>
              <a:t>方便的</a:t>
            </a:r>
            <a:r>
              <a:rPr kumimoji="0" lang="zh-TW" altLang="en-US" sz="2400" b="0" i="0" u="none" strike="noStrike" kern="1200" cap="none" spc="0" normalizeH="0" baseline="0" noProof="0" dirty="0" smtClean="0">
                <a:ln>
                  <a:noFill/>
                </a:ln>
                <a:effectLst/>
                <a:uLnTx/>
                <a:uFillTx/>
                <a:latin typeface="DFKai-SB" panose="03000509000000000000" pitchFamily="65" charset="-120"/>
                <a:ea typeface="DFKai-SB" panose="03000509000000000000" pitchFamily="65" charset="-120"/>
              </a:rPr>
              <a:t>回收渠道之餘，</a:t>
            </a:r>
            <a:r>
              <a:rPr kumimoji="0" lang="zh-TW" altLang="en-US" sz="2400" b="0" i="0" u="none" strike="noStrike" kern="1200" cap="none" spc="0" normalizeH="0" baseline="0" noProof="0" dirty="0">
                <a:ln>
                  <a:noFill/>
                </a:ln>
                <a:effectLst/>
                <a:uLnTx/>
                <a:uFillTx/>
                <a:latin typeface="DFKai-SB" panose="03000509000000000000" pitchFamily="65" charset="-120"/>
                <a:ea typeface="DFKai-SB" panose="03000509000000000000" pitchFamily="65" charset="-120"/>
              </a:rPr>
              <a:t>轉廢為材。</a:t>
            </a:r>
            <a:endParaRPr kumimoji="0" lang="en-US" altLang="zh-TW" sz="2400" b="0" i="0" u="none" strike="noStrike" kern="1200" cap="none" spc="0" normalizeH="0" baseline="0" noProof="0" dirty="0">
              <a:ln>
                <a:noFill/>
              </a:ln>
              <a:effectLst/>
              <a:uLnTx/>
              <a:uFillTx/>
              <a:latin typeface="DFKai-SB" panose="03000509000000000000" pitchFamily="65" charset="-120"/>
              <a:ea typeface="DFKai-SB" panose="03000509000000000000" pitchFamily="65" charset="-120"/>
            </a:endParaRPr>
          </a:p>
          <a:p>
            <a:pPr marL="342900" marR="0" lvl="0" indent="-342900" algn="l" defTabSz="914400" rtl="0" eaLnBrk="1" fontAlgn="base" latinLnBrk="0" hangingPunct="1">
              <a:spcBef>
                <a:spcPts val="0"/>
              </a:spcBef>
              <a:spcAft>
                <a:spcPts val="0"/>
              </a:spcAft>
              <a:buClrTx/>
              <a:buSzTx/>
              <a:buFont typeface="Arial" panose="020B0604020202020204" pitchFamily="34" charset="0"/>
              <a:buChar char="•"/>
              <a:defRPr/>
            </a:pPr>
            <a:r>
              <a:rPr kumimoji="0" lang="zh-TW" altLang="en-US" sz="2400" b="1" i="0" u="none" strike="noStrike" kern="1200" cap="none" spc="0" normalizeH="0" baseline="0" noProof="0" dirty="0">
                <a:ln>
                  <a:noFill/>
                </a:ln>
                <a:effectLst/>
                <a:uLnTx/>
                <a:uFillTx/>
                <a:latin typeface="DFKai-SB" panose="03000509000000000000" pitchFamily="65" charset="-120"/>
                <a:ea typeface="DFKai-SB" panose="03000509000000000000" pitchFamily="65" charset="-120"/>
              </a:rPr>
              <a:t>落實玻璃飲料容器生產者責任計劃</a:t>
            </a:r>
            <a:r>
              <a:rPr kumimoji="0" lang="zh-TW" altLang="en-US" sz="2400" b="0" i="0" u="none" strike="noStrike" kern="1200" cap="none" spc="0" normalizeH="0" baseline="0" noProof="0" dirty="0">
                <a:ln>
                  <a:noFill/>
                </a:ln>
                <a:effectLst/>
                <a:uLnTx/>
                <a:uFillTx/>
                <a:latin typeface="DFKai-SB" panose="03000509000000000000" pitchFamily="65" charset="-120"/>
                <a:ea typeface="DFKai-SB" panose="03000509000000000000" pitchFamily="65" charset="-120"/>
              </a:rPr>
              <a:t>，有效地推動廢玻璃容器回收</a:t>
            </a:r>
            <a:r>
              <a:rPr kumimoji="0" lang="zh-TW" altLang="en-US" sz="2400" b="0" i="0" u="none" strike="noStrike" kern="1200" cap="none" spc="0" normalizeH="0" baseline="0" noProof="0" dirty="0" smtClean="0">
                <a:ln>
                  <a:noFill/>
                </a:ln>
                <a:effectLst/>
                <a:uLnTx/>
                <a:uFillTx/>
                <a:latin typeface="DFKai-SB" panose="03000509000000000000" pitchFamily="65" charset="-120"/>
                <a:ea typeface="DFKai-SB" panose="03000509000000000000" pitchFamily="65" charset="-120"/>
              </a:rPr>
              <a:t>，經</a:t>
            </a:r>
            <a:r>
              <a:rPr kumimoji="0" lang="zh-TW" altLang="en-US" sz="2400" b="0" i="0" u="none" strike="noStrike" kern="1200" cap="none" spc="0" normalizeH="0" baseline="0" noProof="0" dirty="0">
                <a:ln>
                  <a:noFill/>
                </a:ln>
                <a:effectLst/>
                <a:uLnTx/>
                <a:uFillTx/>
                <a:latin typeface="DFKai-SB" panose="03000509000000000000" pitchFamily="65" charset="-120"/>
                <a:ea typeface="DFKai-SB" panose="03000509000000000000" pitchFamily="65" charset="-120"/>
              </a:rPr>
              <a:t>處理後會用作製造環保地磚、出口到外地循環再造，或用作填料用於本地不同的工務工程。</a:t>
            </a:r>
          </a:p>
          <a:p>
            <a:pPr marL="342900" marR="0" lvl="0" indent="-342900" algn="l" defTabSz="914400" rtl="0" eaLnBrk="1" fontAlgn="base" latinLnBrk="0" hangingPunct="1">
              <a:spcBef>
                <a:spcPts val="0"/>
              </a:spcBef>
              <a:spcAft>
                <a:spcPts val="0"/>
              </a:spcAft>
              <a:buClrTx/>
              <a:buSzTx/>
              <a:buFont typeface="Arial" panose="020B0604020202020204" pitchFamily="34" charset="0"/>
              <a:buChar char="•"/>
              <a:defRPr/>
            </a:pPr>
            <a:r>
              <a:rPr kumimoji="0" lang="zh-TW" altLang="en-US" sz="2400" b="1" i="0" u="none" strike="noStrike" kern="1200" cap="none" spc="0" normalizeH="0" baseline="0" noProof="0" dirty="0">
                <a:ln>
                  <a:noFill/>
                </a:ln>
                <a:effectLst/>
                <a:uLnTx/>
                <a:uFillTx/>
                <a:latin typeface="DFKai-SB" panose="03000509000000000000" pitchFamily="65" charset="-120"/>
                <a:ea typeface="DFKai-SB" panose="03000509000000000000" pitchFamily="65" charset="-120"/>
              </a:rPr>
              <a:t>塑膠飲料容器生產者責任計劃</a:t>
            </a:r>
            <a:r>
              <a:rPr kumimoji="0" lang="zh-CN" altLang="en-US" sz="2400" b="0" i="0" u="none" strike="noStrike" kern="1200" cap="none" spc="0" normalizeH="0" baseline="0" noProof="0" dirty="0">
                <a:ln>
                  <a:noFill/>
                </a:ln>
                <a:effectLst/>
                <a:uLnTx/>
                <a:uFillTx/>
                <a:latin typeface="DFKai-SB" panose="03000509000000000000" pitchFamily="65" charset="-120"/>
                <a:ea typeface="DFKai-SB" panose="03000509000000000000" pitchFamily="65" charset="-120"/>
              </a:rPr>
              <a:t>已</a:t>
            </a:r>
            <a:r>
              <a:rPr kumimoji="0" lang="zh-TW" altLang="en-US" sz="2400" b="0" i="0" u="none" strike="noStrike" kern="1200" cap="none" spc="0" normalizeH="0" baseline="0" noProof="0" dirty="0">
                <a:ln>
                  <a:noFill/>
                </a:ln>
                <a:effectLst/>
                <a:uLnTx/>
                <a:uFillTx/>
                <a:latin typeface="DFKai-SB" panose="03000509000000000000" pitchFamily="65" charset="-120"/>
                <a:ea typeface="DFKai-SB" panose="03000509000000000000" pitchFamily="65" charset="-120"/>
              </a:rPr>
              <a:t>展開公眾</a:t>
            </a:r>
            <a:r>
              <a:rPr kumimoji="0" lang="zh-TW" altLang="en-US" sz="2400" b="0" i="0" u="none" strike="noStrike" kern="1200" cap="none" spc="0" normalizeH="0" baseline="0" noProof="0" dirty="0" smtClean="0">
                <a:ln>
                  <a:noFill/>
                </a:ln>
                <a:effectLst/>
                <a:uLnTx/>
                <a:uFillTx/>
                <a:latin typeface="DFKai-SB" panose="03000509000000000000" pitchFamily="65" charset="-120"/>
                <a:ea typeface="DFKai-SB" panose="03000509000000000000" pitchFamily="65" charset="-120"/>
              </a:rPr>
              <a:t>諮詢</a:t>
            </a:r>
            <a:r>
              <a:rPr kumimoji="0" lang="zh-CN" altLang="en-US" sz="2400" b="0" i="0" u="none" strike="noStrike" kern="1200" cap="none" spc="0" normalizeH="0" baseline="0" noProof="0" dirty="0" smtClean="0">
                <a:ln>
                  <a:noFill/>
                </a:ln>
                <a:effectLst/>
                <a:uLnTx/>
                <a:uFillTx/>
                <a:latin typeface="DFKai-SB" panose="03000509000000000000" pitchFamily="65" charset="-120"/>
                <a:ea typeface="DFKai-SB" panose="03000509000000000000" pitchFamily="65" charset="-120"/>
              </a:rPr>
              <a:t>，</a:t>
            </a:r>
            <a:r>
              <a:rPr kumimoji="0" lang="zh-TW" altLang="en-US" sz="2400" b="0" i="0" u="none" strike="noStrike" kern="1200" cap="none" spc="0" normalizeH="0" baseline="0" noProof="0" dirty="0">
                <a:ln>
                  <a:noFill/>
                </a:ln>
                <a:effectLst/>
                <a:uLnTx/>
                <a:uFillTx/>
                <a:latin typeface="DFKai-SB" panose="03000509000000000000" pitchFamily="65" charset="-120"/>
                <a:ea typeface="DFKai-SB" panose="03000509000000000000" pitchFamily="65" charset="-120"/>
              </a:rPr>
              <a:t>將優先處理佔本港整體棄置塑膠容器中</a:t>
            </a:r>
            <a:r>
              <a:rPr kumimoji="0" lang="zh-TW" altLang="en-US" sz="24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約六成的塑膠飲料容器。為</a:t>
            </a:r>
            <a:r>
              <a:rPr kumimoji="0" lang="zh-TW" altLang="en-US" sz="24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配合計劃，</a:t>
            </a:r>
            <a:r>
              <a:rPr kumimoji="0" lang="zh-TW" altLang="en-US" sz="24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環保署於</a:t>
            </a:r>
            <a:r>
              <a:rPr kumimoji="0" lang="en-US" altLang="zh-TW" sz="24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2021</a:t>
            </a:r>
            <a:r>
              <a:rPr kumimoji="0" lang="zh-TW" altLang="en-US" sz="24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年第一季推出為期一年的入樽機先導計劃，以測試入樽機在香港</a:t>
            </a:r>
            <a:r>
              <a:rPr kumimoji="0" lang="zh-TW" altLang="en-US" sz="24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的應用</a:t>
            </a:r>
            <a:r>
              <a:rPr kumimoji="0" lang="zh-TW" altLang="en-US" sz="24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a:t>
            </a:r>
            <a:endParaRPr kumimoji="0" lang="zh-CN" altLang="en-US" sz="24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pic>
        <p:nvPicPr>
          <p:cNvPr id="3074" name="Picture 2" descr="廢舊電器回收| Waste Reduction Websit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89180" y="5126519"/>
            <a:ext cx="2874770" cy="104210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5" name="文字方塊 14"/>
          <p:cNvSpPr txBox="1"/>
          <p:nvPr/>
        </p:nvSpPr>
        <p:spPr>
          <a:xfrm>
            <a:off x="263976" y="6520276"/>
            <a:ext cx="7932379" cy="276999"/>
          </a:xfrm>
          <a:prstGeom prst="rect">
            <a:avLst/>
          </a:prstGeom>
          <a:noFill/>
        </p:spPr>
        <p:txBody>
          <a:bodyPr wrap="square" rtlCol="0">
            <a:spAutoFit/>
          </a:bodyPr>
          <a:lstStyle/>
          <a:p>
            <a:pPr lvl="0" algn="ctr">
              <a:defRPr/>
            </a:pPr>
            <a:r>
              <a:rPr lang="zh-TW" altLang="en-US" sz="1200" dirty="0" smtClean="0">
                <a:latin typeface="Times New Roman" panose="02020603050405020304" pitchFamily="18" charset="0"/>
                <a:ea typeface="標楷體" panose="03000509000000000000" pitchFamily="65" charset="-120"/>
                <a:cs typeface="Times New Roman" panose="02020603050405020304" pitchFamily="18" charset="0"/>
              </a:rPr>
              <a:t>資料來源</a:t>
            </a:r>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rPr>
              <a:t>: </a:t>
            </a:r>
            <a:r>
              <a:rPr lang="zh-TW" altLang="en-US" sz="1200" dirty="0" smtClean="0">
                <a:latin typeface="Times New Roman" panose="02020603050405020304" pitchFamily="18" charset="0"/>
                <a:ea typeface="標楷體" panose="03000509000000000000" pitchFamily="65" charset="-120"/>
                <a:cs typeface="Times New Roman" panose="02020603050405020304" pitchFamily="18" charset="0"/>
              </a:rPr>
              <a:t>香港政府一站通生產者責任計劃　</a:t>
            </a:r>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rPr>
              <a:t>(</a:t>
            </a:r>
            <a:r>
              <a:rPr lang="en-US" altLang="zh-CN" sz="1200" dirty="0" smtClean="0">
                <a:latin typeface="Times New Roman" panose="02020603050405020304" pitchFamily="18" charset="0"/>
                <a:ea typeface="標楷體" panose="03000509000000000000" pitchFamily="65" charset="-120"/>
                <a:cs typeface="Times New Roman" panose="02020603050405020304" pitchFamily="18" charset="0"/>
              </a:rPr>
              <a:t>https</a:t>
            </a:r>
            <a:r>
              <a:rPr lang="en-US" altLang="zh-CN" sz="1200"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CN" sz="1200" dirty="0" smtClean="0">
                <a:latin typeface="Times New Roman" panose="02020603050405020304" pitchFamily="18" charset="0"/>
                <a:ea typeface="標楷體" panose="03000509000000000000" pitchFamily="65" charset="-120"/>
                <a:cs typeface="Times New Roman" panose="02020603050405020304" pitchFamily="18" charset="0"/>
              </a:rPr>
              <a:t>www.gov.hk/tc/residents/environment/waste/management/prs.htm</a:t>
            </a:r>
            <a:r>
              <a:rPr lang="zh-TW" altLang="en-US" sz="1200"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zh-CN" altLang="en-US" sz="1200"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16" name="圖片 15"/>
          <p:cNvPicPr>
            <a:picLocks noChangeAspect="1"/>
          </p:cNvPicPr>
          <p:nvPr/>
        </p:nvPicPr>
        <p:blipFill>
          <a:blip r:embed="rId5"/>
          <a:stretch>
            <a:fillRect/>
          </a:stretch>
        </p:blipFill>
        <p:spPr>
          <a:xfrm>
            <a:off x="8829402" y="2625448"/>
            <a:ext cx="1567959" cy="2384358"/>
          </a:xfrm>
          <a:prstGeom prst="rect">
            <a:avLst/>
          </a:prstGeom>
          <a:ln>
            <a:noFill/>
          </a:ln>
          <a:effectLst>
            <a:outerShdw blurRad="292100" dist="139700" dir="2700000" algn="tl" rotWithShape="0">
              <a:srgbClr val="333333">
                <a:alpha val="65000"/>
              </a:srgbClr>
            </a:outerShdw>
          </a:effectLst>
        </p:spPr>
      </p:pic>
      <p:sp>
        <p:nvSpPr>
          <p:cNvPr id="17" name="任意多边形: 形状 6"/>
          <p:cNvSpPr/>
          <p:nvPr/>
        </p:nvSpPr>
        <p:spPr>
          <a:xfrm>
            <a:off x="2531973" y="119352"/>
            <a:ext cx="6498321" cy="6180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77900" rtl="0" eaLnBrk="1" fontAlgn="auto" latinLnBrk="0" hangingPunct="1">
              <a:lnSpc>
                <a:spcPct val="90000"/>
              </a:lnSpc>
              <a:spcBef>
                <a:spcPts val="0"/>
              </a:spcBef>
              <a:spcAft>
                <a:spcPct val="35000"/>
              </a:spcAft>
              <a:buClrTx/>
              <a:buSzTx/>
              <a:buFontTx/>
              <a:buNone/>
              <a:defRPr/>
            </a:pPr>
            <a:r>
              <a:rPr kumimoji="0" lang="zh-CN" altLang="en-US" sz="4000" b="1" i="0" u="none" strike="noStrike" kern="1200" cap="none" spc="0" normalizeH="0" baseline="0" noProof="0" dirty="0" smtClean="0">
                <a:ln>
                  <a:noFill/>
                </a:ln>
                <a:solidFill>
                  <a:srgbClr val="FFFFFF"/>
                </a:solidFill>
                <a:effectLst/>
                <a:uLnTx/>
                <a:uFillTx/>
                <a:latin typeface="DFKai-SB" panose="03000509000000000000" pitchFamily="65" charset="-120"/>
                <a:ea typeface="DFKai-SB" panose="03000509000000000000" pitchFamily="65" charset="-120"/>
                <a:cs typeface="+mn-cs"/>
              </a:rPr>
              <a:t>香港</a:t>
            </a:r>
            <a:r>
              <a:rPr kumimoji="0" lang="zh-CN" altLang="en-US" sz="4000" b="1" i="0" u="none" strike="noStrike" kern="1200" cap="none" spc="0" normalizeH="0" baseline="0" noProof="0" dirty="0">
                <a:ln>
                  <a:noFill/>
                </a:ln>
                <a:solidFill>
                  <a:srgbClr val="FFFFFF"/>
                </a:solidFill>
                <a:effectLst/>
                <a:uLnTx/>
                <a:uFillTx/>
                <a:latin typeface="DFKai-SB" panose="03000509000000000000" pitchFamily="65" charset="-120"/>
                <a:ea typeface="DFKai-SB" panose="03000509000000000000" pitchFamily="65" charset="-120"/>
                <a:cs typeface="+mn-cs"/>
              </a:rPr>
              <a:t>的環境保育實踐經驗</a:t>
            </a:r>
          </a:p>
        </p:txBody>
      </p:sp>
      <p:pic>
        <p:nvPicPr>
          <p:cNvPr id="18" name="Picture 17"/>
          <p:cNvPicPr>
            <a:picLocks noChangeAspect="1"/>
          </p:cNvPicPr>
          <p:nvPr/>
        </p:nvPicPr>
        <p:blipFill>
          <a:blip r:embed="rId6"/>
          <a:stretch>
            <a:fillRect/>
          </a:stretch>
        </p:blipFill>
        <p:spPr>
          <a:xfrm>
            <a:off x="220337" y="222202"/>
            <a:ext cx="1286536" cy="468344"/>
          </a:xfrm>
          <a:prstGeom prst="rect">
            <a:avLst/>
          </a:prstGeom>
        </p:spPr>
      </p:pic>
      <p:pic>
        <p:nvPicPr>
          <p:cNvPr id="2" name="Picture 1"/>
          <p:cNvPicPr>
            <a:picLocks noChangeAspect="1"/>
          </p:cNvPicPr>
          <p:nvPr/>
        </p:nvPicPr>
        <p:blipFill>
          <a:blip r:embed="rId7"/>
          <a:stretch>
            <a:fillRect/>
          </a:stretch>
        </p:blipFill>
        <p:spPr>
          <a:xfrm>
            <a:off x="10533382" y="2642396"/>
            <a:ext cx="1242304" cy="2350462"/>
          </a:xfrm>
          <a:prstGeom prst="rect">
            <a:avLst/>
          </a:prstGeom>
        </p:spPr>
      </p:pic>
      <p:pic>
        <p:nvPicPr>
          <p:cNvPr id="4" name="Picture 3"/>
          <p:cNvPicPr>
            <a:picLocks noChangeAspect="1"/>
          </p:cNvPicPr>
          <p:nvPr/>
        </p:nvPicPr>
        <p:blipFill>
          <a:blip r:embed="rId8"/>
          <a:stretch>
            <a:fillRect/>
          </a:stretch>
        </p:blipFill>
        <p:spPr>
          <a:xfrm>
            <a:off x="9211462" y="2063321"/>
            <a:ext cx="2230201" cy="529599"/>
          </a:xfrm>
          <a:prstGeom prst="rect">
            <a:avLst/>
          </a:prstGeom>
        </p:spPr>
      </p:pic>
      <p:pic>
        <p:nvPicPr>
          <p:cNvPr id="5" name="Picture 4"/>
          <p:cNvPicPr>
            <a:picLocks noChangeAspect="1"/>
          </p:cNvPicPr>
          <p:nvPr/>
        </p:nvPicPr>
        <p:blipFill>
          <a:blip r:embed="rId9"/>
          <a:stretch>
            <a:fillRect/>
          </a:stretch>
        </p:blipFill>
        <p:spPr>
          <a:xfrm>
            <a:off x="9761036" y="1241887"/>
            <a:ext cx="1131051" cy="821434"/>
          </a:xfrm>
          <a:prstGeom prst="rect">
            <a:avLst/>
          </a:prstGeom>
        </p:spPr>
      </p:pic>
      <p:sp>
        <p:nvSpPr>
          <p:cNvPr id="6" name="Rectangle 5"/>
          <p:cNvSpPr/>
          <p:nvPr/>
        </p:nvSpPr>
        <p:spPr>
          <a:xfrm>
            <a:off x="4324881" y="690546"/>
            <a:ext cx="2698176" cy="662938"/>
          </a:xfrm>
          <a:prstGeom prst="rect">
            <a:avLst/>
          </a:prstGeom>
        </p:spPr>
        <p:txBody>
          <a:bodyPr wrap="none">
            <a:spAutoFit/>
          </a:bodyPr>
          <a:lstStyle/>
          <a:p>
            <a:pPr lvl="0" algn="ctr" fontAlgn="base">
              <a:lnSpc>
                <a:spcPct val="150000"/>
              </a:lnSpc>
              <a:defRPr/>
            </a:pPr>
            <a:r>
              <a:rPr lang="zh-TW" altLang="en-US" sz="2800" b="1" dirty="0">
                <a:solidFill>
                  <a:prstClr val="black"/>
                </a:solidFill>
                <a:latin typeface="DFKai-SB" panose="03000509000000000000" pitchFamily="65" charset="-120"/>
                <a:ea typeface="DFKai-SB" panose="03000509000000000000" pitchFamily="65" charset="-120"/>
              </a:rPr>
              <a:t>生產者責任計劃</a:t>
            </a:r>
            <a:endParaRPr lang="en-US" altLang="zh-TW" sz="2800" b="1" dirty="0">
              <a:solidFill>
                <a:prstClr val="black"/>
              </a:solidFill>
              <a:latin typeface="DFKai-SB" panose="03000509000000000000" pitchFamily="65" charset="-120"/>
              <a:ea typeface="DFKai-SB" panose="03000509000000000000" pitchFamily="65" charset="-120"/>
            </a:endParaRPr>
          </a:p>
        </p:txBody>
      </p:sp>
      <p:sp>
        <p:nvSpPr>
          <p:cNvPr id="19" name="Freeform 18"/>
          <p:cNvSpPr/>
          <p:nvPr/>
        </p:nvSpPr>
        <p:spPr bwMode="auto">
          <a:xfrm>
            <a:off x="3878730" y="949123"/>
            <a:ext cx="446151" cy="322817"/>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92D050"/>
          </a:solidFill>
          <a:ln w="19050">
            <a:solidFill>
              <a:srgbClr val="FFFFFF"/>
            </a:solidFill>
            <a:round/>
          </a:ln>
        </p:spPr>
        <p:txBody>
          <a:bodyPr vert="horz" wrap="square" lIns="83748" tIns="41874" rIns="83748" bIns="41874" numCol="1" anchor="t" anchorCtr="0" compatLnSpc="1"/>
          <a:lstStyle/>
          <a:p>
            <a:pPr marL="0" marR="0" lvl="0" indent="0" algn="just" defTabSz="914400" rtl="0" eaLnBrk="1" fontAlgn="auto" latinLnBrk="0" hangingPunct="1">
              <a:lnSpc>
                <a:spcPct val="120000"/>
              </a:lnSpc>
              <a:spcBef>
                <a:spcPts val="0"/>
              </a:spcBef>
              <a:spcAft>
                <a:spcPts val="0"/>
              </a:spcAft>
              <a:buClrTx/>
              <a:buSzTx/>
              <a:buFontTx/>
              <a:buNone/>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cs"/>
              <a:sym typeface="Agency FB" panose="020B0503020202020204" pitchFamily="34" charset="0"/>
            </a:endParaRPr>
          </a:p>
        </p:txBody>
      </p:sp>
    </p:spTree>
    <p:extLst>
      <p:ext uri="{BB962C8B-B14F-4D97-AF65-F5344CB8AC3E}">
        <p14:creationId xmlns:p14="http://schemas.microsoft.com/office/powerpoint/2010/main" val="214161182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l="13229" r="16916" b="5051"/>
          <a:stretch/>
        </p:blipFill>
        <p:spPr>
          <a:xfrm>
            <a:off x="1145274" y="3862355"/>
            <a:ext cx="1888728" cy="2534389"/>
          </a:xfrm>
          <a:prstGeom prst="rect">
            <a:avLst/>
          </a:prstGeom>
          <a:ln>
            <a:noFill/>
          </a:ln>
          <a:effectLst>
            <a:outerShdw blurRad="292100" dist="139700" dir="2700000" algn="tl" rotWithShape="0">
              <a:srgbClr val="333333">
                <a:alpha val="65000"/>
              </a:srgbClr>
            </a:outerShdw>
          </a:effectLst>
        </p:spPr>
      </p:pic>
      <p:sp>
        <p:nvSpPr>
          <p:cNvPr id="3" name="文本框 2"/>
          <p:cNvSpPr txBox="1"/>
          <p:nvPr/>
        </p:nvSpPr>
        <p:spPr>
          <a:xfrm>
            <a:off x="354369" y="1100903"/>
            <a:ext cx="7283421" cy="1938992"/>
          </a:xfrm>
          <a:prstGeom prst="rect">
            <a:avLst/>
          </a:prstGeom>
          <a:solidFill>
            <a:schemeClr val="accent6">
              <a:lumMod val="20000"/>
              <a:lumOff val="80000"/>
            </a:schemeClr>
          </a:solidFill>
          <a:ln w="38100">
            <a:solidFill>
              <a:srgbClr val="0070C0"/>
            </a:solidFill>
          </a:ln>
        </p:spPr>
        <p:txBody>
          <a:bodyPr wrap="square">
            <a:spAutoFit/>
          </a:bodyPr>
          <a:lstStyle/>
          <a:p>
            <a:pPr marL="0" marR="0" lvl="0" indent="0" algn="l" defTabSz="914400" rtl="0" eaLnBrk="1" fontAlgn="auto" latinLnBrk="0" hangingPunct="1">
              <a:spcBef>
                <a:spcPts val="0"/>
              </a:spcBef>
              <a:spcAft>
                <a:spcPts val="0"/>
              </a:spcAft>
              <a:buClrTx/>
              <a:buSzTx/>
              <a:buFont typeface="Arial" panose="020B0604020202020204" pitchFamily="34" charset="0"/>
              <a:buNone/>
              <a:defRPr/>
            </a:pPr>
            <a:r>
              <a:rPr kumimoji="0" lang="zh-CN" altLang="en-US" sz="2400" b="1"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sym typeface="+mn-ea"/>
              </a:rPr>
              <a:t>課堂</a:t>
            </a:r>
            <a:r>
              <a:rPr kumimoji="0" lang="zh-CN" altLang="en-US" sz="2400" b="1" i="0" u="none" strike="noStrike" kern="1200" cap="none" spc="0" normalizeH="0" baseline="0" noProof="0" dirty="0">
                <a:ln>
                  <a:noFill/>
                </a:ln>
                <a:effectLst/>
                <a:uLnTx/>
                <a:uFillTx/>
                <a:latin typeface="DFKai-SB" panose="03000509000000000000" pitchFamily="65" charset="-120"/>
                <a:ea typeface="DFKai-SB" panose="03000509000000000000" pitchFamily="65" charset="-120"/>
                <a:sym typeface="+mn-ea"/>
              </a:rPr>
              <a:t>討論</a:t>
            </a:r>
            <a:r>
              <a:rPr kumimoji="0" lang="zh-CN" altLang="en-US" sz="2400" b="1" i="0" u="none" strike="noStrike" kern="1200" cap="none" spc="0" normalizeH="0" baseline="0" noProof="0" dirty="0" smtClean="0">
                <a:ln>
                  <a:noFill/>
                </a:ln>
                <a:effectLst/>
                <a:uLnTx/>
                <a:uFillTx/>
                <a:latin typeface="DFKai-SB" panose="03000509000000000000" pitchFamily="65" charset="-120"/>
                <a:ea typeface="DFKai-SB" panose="03000509000000000000" pitchFamily="65" charset="-120"/>
                <a:sym typeface="+mn-ea"/>
              </a:rPr>
              <a:t>與</a:t>
            </a:r>
            <a:r>
              <a:rPr lang="zh-TW" altLang="en-US" sz="2400" b="1" dirty="0" smtClean="0">
                <a:latin typeface="DFKai-SB" panose="03000509000000000000" pitchFamily="65" charset="-120"/>
                <a:ea typeface="DFKai-SB" panose="03000509000000000000" pitchFamily="65" charset="-120"/>
                <a:sym typeface="+mn-ea"/>
              </a:rPr>
              <a:t>分享</a:t>
            </a:r>
            <a:endParaRPr kumimoji="0" lang="zh-CN" altLang="en-US" sz="2400" b="1" i="0" u="none" strike="sngStrike" kern="1200" cap="none" spc="0" normalizeH="0" baseline="0" noProof="0" dirty="0">
              <a:ln>
                <a:noFill/>
              </a:ln>
              <a:effectLst/>
              <a:uLnTx/>
              <a:uFillTx/>
              <a:latin typeface="DFKai-SB" panose="03000509000000000000" pitchFamily="65" charset="-120"/>
              <a:ea typeface="DFKai-SB" panose="03000509000000000000" pitchFamily="65" charset="-120"/>
              <a:sym typeface="+mn-ea"/>
            </a:endParaRPr>
          </a:p>
          <a:p>
            <a:pPr marL="457200" lvl="0" indent="-457200">
              <a:buFont typeface="+mj-lt"/>
              <a:buAutoNum type="arabicPeriod"/>
              <a:defRPr/>
            </a:pPr>
            <a:r>
              <a:rPr kumimoji="0" lang="zh-TW" altLang="en-US" sz="24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為了實踐環保生活，</a:t>
            </a:r>
            <a:r>
              <a:rPr lang="zh-TW" altLang="en-US" sz="2400" dirty="0" smtClean="0">
                <a:latin typeface="Times New Roman" panose="02020603050405020304" pitchFamily="18" charset="0"/>
                <a:ea typeface="DFKai-SB" panose="03000509000000000000" pitchFamily="65" charset="-120"/>
                <a:cs typeface="Times New Roman" panose="02020603050405020304" pitchFamily="18" charset="0"/>
                <a:sym typeface="+mn-ea"/>
              </a:rPr>
              <a:t>你家現在應如何</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sym typeface="+mn-ea"/>
              </a:rPr>
              <a:t>處置「四電一腦」、玻璃容器和塑膠樽呢</a:t>
            </a:r>
            <a:endParaRPr kumimoji="0" lang="zh-CN" altLang="en-US" sz="24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endParaRPr>
          </a:p>
          <a:p>
            <a:pPr marL="457200" marR="0" lvl="0" indent="-457200" algn="l" defTabSz="914400" rtl="0" eaLnBrk="1" fontAlgn="auto" latinLnBrk="0" hangingPunct="1">
              <a:spcBef>
                <a:spcPts val="0"/>
              </a:spcBef>
              <a:spcAft>
                <a:spcPts val="0"/>
              </a:spcAft>
              <a:buClrTx/>
              <a:buSzTx/>
              <a:buFont typeface="+mj-lt"/>
              <a:buAutoNum type="arabicPeriod"/>
              <a:defRPr/>
            </a:pPr>
            <a:r>
              <a:rPr kumimoji="0" lang="zh-CN" altLang="en-US" sz="24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為何香港要實施都市</a:t>
            </a:r>
            <a:r>
              <a:rPr lang="zh-TW" altLang="en-US" sz="2400" dirty="0" smtClean="0">
                <a:latin typeface="Times New Roman" panose="02020603050405020304" pitchFamily="18" charset="0"/>
                <a:ea typeface="DFKai-SB" panose="03000509000000000000" pitchFamily="65" charset="-120"/>
                <a:cs typeface="Times New Roman" panose="02020603050405020304" pitchFamily="18" charset="0"/>
                <a:sym typeface="+mn-ea"/>
              </a:rPr>
              <a:t>固體</a:t>
            </a:r>
            <a:r>
              <a:rPr kumimoji="0" lang="zh-CN" altLang="en-US" sz="24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廢物收費</a:t>
            </a:r>
            <a:r>
              <a:rPr kumimoji="0" lang="zh-CN" altLang="en-US"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a:t>
            </a:r>
            <a:r>
              <a:rPr kumimoji="0" lang="zh-TW" altLang="en-US" sz="24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這環境政策可如何推動可持續發展？</a:t>
            </a:r>
            <a:endParaRPr kumimoji="0" lang="zh-CN" altLang="en-US" sz="2400" b="0" i="0" u="none" strike="sng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endParaRPr>
          </a:p>
        </p:txBody>
      </p:sp>
      <p:grpSp>
        <p:nvGrpSpPr>
          <p:cNvPr id="12" name="组合 11"/>
          <p:cNvGrpSpPr/>
          <p:nvPr/>
        </p:nvGrpSpPr>
        <p:grpSpPr>
          <a:xfrm>
            <a:off x="257510" y="166110"/>
            <a:ext cx="2122041" cy="523220"/>
            <a:chOff x="1193537" y="1495731"/>
            <a:chExt cx="2122041" cy="523220"/>
          </a:xfrm>
        </p:grpSpPr>
        <p:sp>
          <p:nvSpPr>
            <p:cNvPr id="13" name="矩形 12"/>
            <p:cNvSpPr/>
            <p:nvPr/>
          </p:nvSpPr>
          <p:spPr>
            <a:xfrm>
              <a:off x="1193537" y="1593501"/>
              <a:ext cx="363537" cy="363538"/>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cs"/>
              </a:endParaRPr>
            </a:p>
          </p:txBody>
        </p:sp>
        <p:sp>
          <p:nvSpPr>
            <p:cNvPr id="14" name="矩形 13"/>
            <p:cNvSpPr/>
            <p:nvPr/>
          </p:nvSpPr>
          <p:spPr>
            <a:xfrm>
              <a:off x="1317362" y="1728439"/>
              <a:ext cx="303212" cy="290512"/>
            </a:xfrm>
            <a:prstGeom prst="rect">
              <a:avLst/>
            </a:prstGeom>
            <a:solidFill>
              <a:srgbClr val="C8040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cs"/>
              </a:endParaRPr>
            </a:p>
          </p:txBody>
        </p:sp>
        <p:sp>
          <p:nvSpPr>
            <p:cNvPr id="15" name="文本框 14"/>
            <p:cNvSpPr txBox="1">
              <a:spLocks noChangeArrowheads="1"/>
            </p:cNvSpPr>
            <p:nvPr/>
          </p:nvSpPr>
          <p:spPr bwMode="auto">
            <a:xfrm>
              <a:off x="1618387" y="1495731"/>
              <a:ext cx="169719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8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rPr>
                <a:t>小活動</a:t>
              </a:r>
            </a:p>
          </p:txBody>
        </p:sp>
        <p:cxnSp>
          <p:nvCxnSpPr>
            <p:cNvPr id="16" name="直接连接符 15"/>
            <p:cNvCxnSpPr/>
            <p:nvPr/>
          </p:nvCxnSpPr>
          <p:spPr>
            <a:xfrm>
              <a:off x="1620574" y="1991964"/>
              <a:ext cx="1405091"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17" name="文字方塊 16"/>
          <p:cNvSpPr txBox="1"/>
          <p:nvPr/>
        </p:nvSpPr>
        <p:spPr>
          <a:xfrm>
            <a:off x="1047030" y="6484348"/>
            <a:ext cx="8001337" cy="276999"/>
          </a:xfrm>
          <a:prstGeom prst="rect">
            <a:avLst/>
          </a:prstGeom>
          <a:noFill/>
        </p:spPr>
        <p:txBody>
          <a:bodyPr wrap="square" rtlCol="0">
            <a:spAutoFit/>
          </a:bodyPr>
          <a:lstStyle/>
          <a:p>
            <a:r>
              <a:rPr lang="zh-TW" altLang="en-US" sz="1200" dirty="0" smtClean="0">
                <a:latin typeface="Times New Roman" panose="02020603050405020304" pitchFamily="18" charset="0"/>
                <a:ea typeface="標楷體" panose="03000509000000000000" pitchFamily="65" charset="-120"/>
                <a:cs typeface="Times New Roman" panose="02020603050405020304" pitchFamily="18" charset="0"/>
              </a:rPr>
              <a:t>影片來源</a:t>
            </a:r>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rPr>
              <a:t>: </a:t>
            </a:r>
            <a:r>
              <a:rPr lang="zh-TW" altLang="en-US" sz="1200" dirty="0" smtClean="0">
                <a:latin typeface="Times New Roman" panose="02020603050405020304" pitchFamily="18" charset="0"/>
                <a:ea typeface="標楷體" panose="03000509000000000000" pitchFamily="65" charset="-120"/>
                <a:cs typeface="Times New Roman" panose="02020603050405020304" pitchFamily="18" charset="0"/>
              </a:rPr>
              <a:t>政府新聞處 </a:t>
            </a:r>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rPr>
              <a:t>(https://www.isd.gov.hk/chi/tvapi/18_ep190.html);</a:t>
            </a:r>
            <a:r>
              <a:rPr lang="zh-TW" altLang="en-US" sz="12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rPr>
              <a:t>(https</a:t>
            </a:r>
            <a:r>
              <a:rPr lang="en-US" altLang="zh-TW" sz="1200" dirty="0">
                <a:latin typeface="Times New Roman" panose="02020603050405020304" pitchFamily="18" charset="0"/>
                <a:ea typeface="標楷體" panose="03000509000000000000" pitchFamily="65" charset="-120"/>
                <a:cs typeface="Times New Roman" panose="02020603050405020304" pitchFamily="18" charset="0"/>
              </a:rPr>
              <a:t>://www.isd.gov.hk/chi/tvapi/21_ep202.html) </a:t>
            </a:r>
            <a:endParaRPr lang="zh-HK" altLang="en-US" sz="1200"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6" name="圖片 5">
            <a:hlinkClick r:id="rId5"/>
          </p:cNvPr>
          <p:cNvPicPr>
            <a:picLocks noChangeAspect="1"/>
          </p:cNvPicPr>
          <p:nvPr/>
        </p:nvPicPr>
        <p:blipFill>
          <a:blip r:embed="rId6"/>
          <a:stretch>
            <a:fillRect/>
          </a:stretch>
        </p:blipFill>
        <p:spPr>
          <a:xfrm>
            <a:off x="7994060" y="1999459"/>
            <a:ext cx="3285440" cy="1848060"/>
          </a:xfrm>
          <a:prstGeom prst="rect">
            <a:avLst/>
          </a:prstGeom>
          <a:ln>
            <a:noFill/>
          </a:ln>
          <a:effectLst>
            <a:outerShdw blurRad="292100" dist="139700" dir="2700000" algn="tl" rotWithShape="0">
              <a:srgbClr val="333333">
                <a:alpha val="65000"/>
              </a:srgbClr>
            </a:outerShdw>
          </a:effectLst>
        </p:spPr>
      </p:pic>
      <p:pic>
        <p:nvPicPr>
          <p:cNvPr id="18" name="Picture 2" descr="Video Clipart Transparent PNG - 640x640 - Free Download on NicePNG">
            <a:hlinkClick r:id="rId7"/>
          </p:cNvPr>
          <p:cNvPicPr>
            <a:picLocks noChangeAspect="1" noChangeArrowheads="1"/>
          </p:cNvPicPr>
          <p:nvPr/>
        </p:nvPicPr>
        <p:blipFill>
          <a:blip r:embed="rId8"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7994060" y="934982"/>
            <a:ext cx="724660" cy="706985"/>
          </a:xfrm>
          <a:prstGeom prst="rect">
            <a:avLst/>
          </a:prstGeom>
          <a:noFill/>
          <a:extLst>
            <a:ext uri="{909E8E84-426E-40DD-AFC4-6F175D3DCCD1}">
              <a14:hiddenFill xmlns:a14="http://schemas.microsoft.com/office/drawing/2010/main">
                <a:solidFill>
                  <a:srgbClr val="FFFFFF"/>
                </a:solidFill>
              </a14:hiddenFill>
            </a:ext>
          </a:extLst>
        </p:spPr>
      </p:pic>
      <p:pic>
        <p:nvPicPr>
          <p:cNvPr id="5" name="圖片 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381952" y="3914462"/>
            <a:ext cx="3122758" cy="2342069"/>
          </a:xfrm>
          <a:prstGeom prst="rect">
            <a:avLst/>
          </a:prstGeom>
          <a:ln>
            <a:noFill/>
          </a:ln>
          <a:effectLst>
            <a:outerShdw blurRad="292100" dist="139700" dir="2700000" algn="tl" rotWithShape="0">
              <a:srgbClr val="333333">
                <a:alpha val="65000"/>
              </a:srgbClr>
            </a:outerShdw>
          </a:effectLst>
        </p:spPr>
      </p:pic>
      <p:sp>
        <p:nvSpPr>
          <p:cNvPr id="7" name="文字方塊 6"/>
          <p:cNvSpPr txBox="1"/>
          <p:nvPr/>
        </p:nvSpPr>
        <p:spPr>
          <a:xfrm>
            <a:off x="1949966" y="3372130"/>
            <a:ext cx="3742592" cy="400110"/>
          </a:xfrm>
          <a:prstGeom prst="rect">
            <a:avLst/>
          </a:prstGeom>
          <a:noFill/>
          <a:ln w="28575">
            <a:solidFill>
              <a:srgbClr val="FF0000"/>
            </a:solidFill>
          </a:ln>
        </p:spPr>
        <p:txBody>
          <a:bodyPr wrap="square" rtlCol="0">
            <a:spAutoFit/>
          </a:bodyPr>
          <a:lstStyle/>
          <a:p>
            <a:r>
              <a:rPr lang="zh-TW" altLang="en-US" sz="2000" dirty="0">
                <a:latin typeface="DFKai-SB" panose="03000509000000000000" pitchFamily="65" charset="-120"/>
                <a:ea typeface="DFKai-SB" panose="03000509000000000000" pitchFamily="65" charset="-120"/>
              </a:rPr>
              <a:t>一些處置可回收物品</a:t>
            </a:r>
            <a:r>
              <a:rPr lang="zh-TW" altLang="en-US" sz="2000" dirty="0" smtClean="0">
                <a:latin typeface="DFKai-SB" panose="03000509000000000000" pitchFamily="65" charset="-120"/>
                <a:ea typeface="DFKai-SB" panose="03000509000000000000" pitchFamily="65" charset="-120"/>
              </a:rPr>
              <a:t>的方法舉</a:t>
            </a:r>
            <a:r>
              <a:rPr lang="zh-TW" altLang="en-US" sz="2000" dirty="0">
                <a:latin typeface="DFKai-SB" panose="03000509000000000000" pitchFamily="65" charset="-120"/>
                <a:ea typeface="DFKai-SB" panose="03000509000000000000" pitchFamily="65" charset="-120"/>
              </a:rPr>
              <a:t>隅</a:t>
            </a:r>
            <a:endParaRPr lang="zh-HK" altLang="en-US" sz="2000" dirty="0">
              <a:latin typeface="DFKai-SB" panose="03000509000000000000" pitchFamily="65" charset="-120"/>
              <a:ea typeface="DFKai-SB" panose="03000509000000000000" pitchFamily="65" charset="-120"/>
            </a:endParaRPr>
          </a:p>
        </p:txBody>
      </p:sp>
      <p:sp>
        <p:nvSpPr>
          <p:cNvPr id="19" name="任意多边形: 形状 6"/>
          <p:cNvSpPr/>
          <p:nvPr/>
        </p:nvSpPr>
        <p:spPr>
          <a:xfrm>
            <a:off x="2680576" y="158635"/>
            <a:ext cx="6498321" cy="6180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77900" rtl="0" eaLnBrk="1" fontAlgn="auto" latinLnBrk="0" hangingPunct="1">
              <a:lnSpc>
                <a:spcPct val="90000"/>
              </a:lnSpc>
              <a:spcBef>
                <a:spcPts val="0"/>
              </a:spcBef>
              <a:spcAft>
                <a:spcPct val="35000"/>
              </a:spcAft>
              <a:buClrTx/>
              <a:buSzTx/>
              <a:buFontTx/>
              <a:buNone/>
              <a:defRPr/>
            </a:pPr>
            <a:r>
              <a:rPr kumimoji="0" lang="zh-CN" altLang="en-US" sz="4000" b="1" i="0" u="none" strike="noStrike" kern="1200" cap="none" spc="0" normalizeH="0" baseline="0" noProof="0" dirty="0" smtClean="0">
                <a:ln>
                  <a:noFill/>
                </a:ln>
                <a:solidFill>
                  <a:srgbClr val="FFFFFF"/>
                </a:solidFill>
                <a:effectLst/>
                <a:uLnTx/>
                <a:uFillTx/>
                <a:latin typeface="DFKai-SB" panose="03000509000000000000" pitchFamily="65" charset="-120"/>
                <a:ea typeface="DFKai-SB" panose="03000509000000000000" pitchFamily="65" charset="-120"/>
                <a:cs typeface="+mn-cs"/>
              </a:rPr>
              <a:t>香港</a:t>
            </a:r>
            <a:r>
              <a:rPr kumimoji="0" lang="zh-CN" altLang="en-US" sz="4000" b="1" i="0" u="none" strike="noStrike" kern="1200" cap="none" spc="0" normalizeH="0" baseline="0" noProof="0" dirty="0">
                <a:ln>
                  <a:noFill/>
                </a:ln>
                <a:solidFill>
                  <a:srgbClr val="FFFFFF"/>
                </a:solidFill>
                <a:effectLst/>
                <a:uLnTx/>
                <a:uFillTx/>
                <a:latin typeface="DFKai-SB" panose="03000509000000000000" pitchFamily="65" charset="-120"/>
                <a:ea typeface="DFKai-SB" panose="03000509000000000000" pitchFamily="65" charset="-120"/>
                <a:cs typeface="+mn-cs"/>
              </a:rPr>
              <a:t>的環境保育實踐經驗</a:t>
            </a:r>
          </a:p>
        </p:txBody>
      </p:sp>
      <p:sp>
        <p:nvSpPr>
          <p:cNvPr id="2" name="Rectangle 1"/>
          <p:cNvSpPr/>
          <p:nvPr/>
        </p:nvSpPr>
        <p:spPr>
          <a:xfrm>
            <a:off x="7994061" y="1638645"/>
            <a:ext cx="3620578" cy="338554"/>
          </a:xfrm>
          <a:prstGeom prst="rect">
            <a:avLst/>
          </a:prstGeom>
        </p:spPr>
        <p:txBody>
          <a:bodyPr wrap="square">
            <a:spAutoFit/>
          </a:bodyPr>
          <a:lstStyle/>
          <a:p>
            <a:r>
              <a:rPr lang="zh-TW" altLang="en-US" sz="1600" dirty="0" smtClean="0">
                <a:latin typeface="Times New Roman" panose="02020603050405020304" pitchFamily="18" charset="0"/>
                <a:ea typeface="標楷體" panose="03000509000000000000" pitchFamily="65" charset="-120"/>
                <a:cs typeface="Times New Roman" panose="02020603050405020304" pitchFamily="18" charset="0"/>
              </a:rPr>
              <a:t>影片</a:t>
            </a:r>
            <a:r>
              <a:rPr lang="en-US" altLang="zh-TW" sz="1600" dirty="0" smtClean="0">
                <a:latin typeface="Times New Roman" panose="02020603050405020304" pitchFamily="18" charset="0"/>
                <a:ea typeface="標楷體" panose="03000509000000000000" pitchFamily="65" charset="-120"/>
                <a:cs typeface="Times New Roman" panose="02020603050405020304" pitchFamily="18" charset="0"/>
              </a:rPr>
              <a:t>1:</a:t>
            </a:r>
            <a:r>
              <a:rPr lang="zh-TW" altLang="en-US" sz="1600" dirty="0" smtClean="0">
                <a:latin typeface="Times New Roman" panose="02020603050405020304" pitchFamily="18" charset="0"/>
                <a:ea typeface="標楷體" panose="03000509000000000000" pitchFamily="65" charset="-120"/>
                <a:cs typeface="Times New Roman" panose="02020603050405020304" pitchFamily="18" charset="0"/>
              </a:rPr>
              <a:t>揼</a:t>
            </a:r>
            <a:r>
              <a:rPr lang="zh-TW" altLang="en-US" sz="1600" dirty="0">
                <a:latin typeface="Times New Roman" panose="02020603050405020304" pitchFamily="18" charset="0"/>
                <a:ea typeface="標楷體" panose="03000509000000000000" pitchFamily="65" charset="-120"/>
                <a:cs typeface="Times New Roman" panose="02020603050405020304" pitchFamily="18" charset="0"/>
              </a:rPr>
              <a:t>少啲 慳多啲 識回收（廢膠篇）</a:t>
            </a:r>
            <a:endParaRPr lang="zh-TW" altLang="en-US" sz="1600" i="0" dirty="0">
              <a:effectLst/>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20" name="圖片 1">
            <a:hlinkClick r:id="rId10"/>
          </p:cNvPr>
          <p:cNvPicPr>
            <a:picLocks noChangeAspect="1"/>
          </p:cNvPicPr>
          <p:nvPr/>
        </p:nvPicPr>
        <p:blipFill>
          <a:blip r:embed="rId11"/>
          <a:stretch>
            <a:fillRect/>
          </a:stretch>
        </p:blipFill>
        <p:spPr>
          <a:xfrm>
            <a:off x="7994060" y="4152964"/>
            <a:ext cx="3329265" cy="1720493"/>
          </a:xfrm>
          <a:prstGeom prst="rect">
            <a:avLst/>
          </a:prstGeom>
        </p:spPr>
      </p:pic>
      <p:sp>
        <p:nvSpPr>
          <p:cNvPr id="21" name="文本框 7">
            <a:extLst>
              <a:ext uri="{FF2B5EF4-FFF2-40B4-BE49-F238E27FC236}">
                <a16:creationId xmlns:a16="http://schemas.microsoft.com/office/drawing/2014/main" id="{4B77002B-37B3-4240-B04C-56E284BDB485}"/>
              </a:ext>
            </a:extLst>
          </p:cNvPr>
          <p:cNvSpPr txBox="1"/>
          <p:nvPr/>
        </p:nvSpPr>
        <p:spPr>
          <a:xfrm>
            <a:off x="8027116" y="3869779"/>
            <a:ext cx="3263152" cy="338554"/>
          </a:xfrm>
          <a:prstGeom prst="rect">
            <a:avLst/>
          </a:prstGeom>
          <a:noFill/>
        </p:spPr>
        <p:txBody>
          <a:bodyPr wrap="square">
            <a:spAutoFit/>
          </a:bodyPr>
          <a:lstStyle/>
          <a:p>
            <a:pPr algn="ctr"/>
            <a:r>
              <a:rPr lang="zh-CN" altLang="en-US" sz="1600" dirty="0" smtClean="0">
                <a:latin typeface="Times New Roman" panose="02020603050405020304" pitchFamily="18" charset="0"/>
                <a:ea typeface="標楷體" panose="03000509000000000000" pitchFamily="65" charset="-120"/>
                <a:cs typeface="Times New Roman" panose="02020603050405020304" pitchFamily="18" charset="0"/>
              </a:rPr>
              <a:t>影片</a:t>
            </a:r>
            <a:r>
              <a:rPr lang="en-US" altLang="zh-TW" sz="1600" dirty="0" smtClean="0">
                <a:latin typeface="Times New Roman" panose="02020603050405020304" pitchFamily="18" charset="0"/>
                <a:ea typeface="標楷體" panose="03000509000000000000" pitchFamily="65" charset="-120"/>
                <a:cs typeface="Times New Roman" panose="02020603050405020304" pitchFamily="18" charset="0"/>
              </a:rPr>
              <a:t>2:</a:t>
            </a:r>
            <a:r>
              <a:rPr lang="zh-TW" altLang="en-US" sz="1600" dirty="0" smtClean="0">
                <a:latin typeface="Times New Roman" panose="02020603050405020304" pitchFamily="18" charset="0"/>
                <a:ea typeface="標楷體" panose="03000509000000000000" pitchFamily="65" charset="-120"/>
                <a:cs typeface="Times New Roman" panose="02020603050405020304" pitchFamily="18" charset="0"/>
              </a:rPr>
              <a:t>管制</a:t>
            </a:r>
            <a:r>
              <a:rPr lang="zh-TW" altLang="en-US" sz="1600" dirty="0">
                <a:latin typeface="Times New Roman" panose="02020603050405020304" pitchFamily="18" charset="0"/>
                <a:ea typeface="標楷體" panose="03000509000000000000" pitchFamily="65" charset="-120"/>
                <a:cs typeface="Times New Roman" panose="02020603050405020304" pitchFamily="18" charset="0"/>
              </a:rPr>
              <a:t>即棄塑膠宣傳短片</a:t>
            </a:r>
            <a:endParaRPr lang="en-US" altLang="zh-TW" sz="16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22" name="Rectangle 14">
            <a:extLst>
              <a:ext uri="{FF2B5EF4-FFF2-40B4-BE49-F238E27FC236}">
                <a16:creationId xmlns:a16="http://schemas.microsoft.com/office/drawing/2014/main" id="{FF62AD24-3287-4326-9830-2C079B66D931}"/>
              </a:ext>
            </a:extLst>
          </p:cNvPr>
          <p:cNvSpPr/>
          <p:nvPr/>
        </p:nvSpPr>
        <p:spPr>
          <a:xfrm>
            <a:off x="7994060" y="5843507"/>
            <a:ext cx="3329265" cy="369332"/>
          </a:xfrm>
          <a:prstGeom prst="rect">
            <a:avLst/>
          </a:prstGeom>
          <a:ln w="28575">
            <a:solidFill>
              <a:srgbClr val="FF0000"/>
            </a:solidFill>
          </a:ln>
        </p:spPr>
        <p:txBody>
          <a:bodyPr wrap="square">
            <a:spAutoFit/>
          </a:bodyPr>
          <a:lstStyle/>
          <a:p>
            <a:pPr algn="ctr"/>
            <a:r>
              <a:rPr lang="zh-TW" altLang="en-US" b="1" dirty="0">
                <a:solidFill>
                  <a:srgbClr val="FF0000"/>
                </a:solidFill>
                <a:latin typeface="DFKai-SB" panose="03000509000000000000" pitchFamily="65" charset="-120"/>
                <a:ea typeface="DFKai-SB" panose="03000509000000000000" pitchFamily="65" charset="-120"/>
              </a:rPr>
              <a:t>點擊圖像</a:t>
            </a:r>
            <a:r>
              <a:rPr lang="zh-TW" altLang="en-US" b="1" dirty="0" smtClean="0">
                <a:solidFill>
                  <a:srgbClr val="FF0000"/>
                </a:solidFill>
                <a:latin typeface="DFKai-SB" panose="03000509000000000000" pitchFamily="65" charset="-120"/>
                <a:ea typeface="DFKai-SB" panose="03000509000000000000" pitchFamily="65" charset="-120"/>
              </a:rPr>
              <a:t>觀看短片</a:t>
            </a:r>
            <a:endParaRPr lang="en-US" altLang="zh-HK" b="1" dirty="0">
              <a:solidFill>
                <a:srgbClr val="FF0000"/>
              </a:solidFill>
              <a:latin typeface="DFKai-SB" panose="03000509000000000000" pitchFamily="65" charset="-120"/>
              <a:ea typeface="DFKai-SB" panose="03000509000000000000" pitchFamily="65" charset="-120"/>
            </a:endParaRPr>
          </a:p>
        </p:txBody>
      </p:sp>
    </p:spTree>
    <p:extLst>
      <p:ext uri="{BB962C8B-B14F-4D97-AF65-F5344CB8AC3E}">
        <p14:creationId xmlns:p14="http://schemas.microsoft.com/office/powerpoint/2010/main" val="26616120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内容占位符 2"/>
          <p:cNvSpPr txBox="1"/>
          <p:nvPr/>
        </p:nvSpPr>
        <p:spPr>
          <a:xfrm>
            <a:off x="744970" y="1537275"/>
            <a:ext cx="5678547" cy="2492990"/>
          </a:xfrm>
          <a:prstGeom prst="rect">
            <a:avLst/>
          </a:prstGeom>
          <a:solidFill>
            <a:schemeClr val="accent3">
              <a:lumMod val="20000"/>
              <a:lumOff val="80000"/>
            </a:schemeClr>
          </a:solidFill>
          <a:ln w="38100">
            <a:solidFill>
              <a:srgbClr val="0070C0"/>
            </a:solidFill>
          </a:ln>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Clr>
                <a:srgbClr val="0070C0"/>
              </a:buClr>
              <a:buNone/>
            </a:pPr>
            <a:r>
              <a:rPr lang="zh-TW" altLang="en-US" sz="2600" dirty="0" smtClean="0">
                <a:latin typeface="DFKai-SB" panose="03000509000000000000" pitchFamily="65" charset="-120"/>
                <a:ea typeface="DFKai-SB" panose="03000509000000000000" pitchFamily="65" charset="-120"/>
              </a:rPr>
              <a:t>人</a:t>
            </a:r>
            <a:r>
              <a:rPr lang="zh-TW" altLang="en-US" sz="2600" dirty="0">
                <a:latin typeface="DFKai-SB" panose="03000509000000000000" pitchFamily="65" charset="-120"/>
                <a:ea typeface="DFKai-SB" panose="03000509000000000000" pitchFamily="65" charset="-120"/>
              </a:rPr>
              <a:t>與自然環境相互</a:t>
            </a:r>
            <a:r>
              <a:rPr lang="zh-TW" altLang="en-US" sz="2600" dirty="0" smtClean="0">
                <a:latin typeface="DFKai-SB" panose="03000509000000000000" pitchFamily="65" charset="-120"/>
                <a:ea typeface="DFKai-SB" panose="03000509000000000000" pitchFamily="65" charset="-120"/>
              </a:rPr>
              <a:t>依存</a:t>
            </a:r>
            <a:r>
              <a:rPr lang="zh-TW" altLang="en-US" sz="2600" dirty="0" smtClean="0">
                <a:latin typeface="標楷體" panose="03000509000000000000" pitchFamily="65" charset="-120"/>
                <a:ea typeface="標楷體" panose="03000509000000000000" pitchFamily="65" charset="-120"/>
              </a:rPr>
              <a:t>。</a:t>
            </a:r>
            <a:r>
              <a:rPr lang="zh-CN" altLang="en-US" sz="2600" dirty="0" smtClean="0">
                <a:latin typeface="DFKai-SB" panose="03000509000000000000" pitchFamily="65" charset="-120"/>
                <a:ea typeface="DFKai-SB" panose="03000509000000000000" pitchFamily="65" charset="-120"/>
              </a:rPr>
              <a:t>人類</a:t>
            </a:r>
            <a:r>
              <a:rPr lang="zh-TW" altLang="en-US" sz="2600" dirty="0" smtClean="0">
                <a:latin typeface="DFKai-SB" panose="03000509000000000000" pitchFamily="65" charset="-120"/>
                <a:ea typeface="DFKai-SB" panose="03000509000000000000" pitchFamily="65" charset="-120"/>
              </a:rPr>
              <a:t>運用</a:t>
            </a:r>
            <a:r>
              <a:rPr lang="zh-CN" altLang="en-US" sz="2600" dirty="0" smtClean="0">
                <a:latin typeface="DFKai-SB" panose="03000509000000000000" pitchFamily="65" charset="-120"/>
                <a:ea typeface="DFKai-SB" panose="03000509000000000000" pitchFamily="65" charset="-120"/>
              </a:rPr>
              <a:t>科學技術</a:t>
            </a:r>
            <a:r>
              <a:rPr lang="zh-CN" altLang="en-US" sz="2600" dirty="0">
                <a:latin typeface="DFKai-SB" panose="03000509000000000000" pitchFamily="65" charset="-120"/>
                <a:ea typeface="DFKai-SB" panose="03000509000000000000" pitchFamily="65" charset="-120"/>
              </a:rPr>
              <a:t>創造巨大物質財富，同時也加速了對自然資源的攫取和對生態環境的破壞，打破了地球生態系統平衡，出現了資源銳減、生態破壞，環境污染、氣候變化等問題。</a:t>
            </a:r>
            <a:endParaRPr lang="en-US" altLang="zh-CN" sz="2600" dirty="0">
              <a:latin typeface="DFKai-SB" panose="03000509000000000000" pitchFamily="65" charset="-120"/>
              <a:ea typeface="DFKai-SB" panose="03000509000000000000" pitchFamily="65" charset="-120"/>
            </a:endParaRPr>
          </a:p>
        </p:txBody>
      </p:sp>
      <p:sp>
        <p:nvSpPr>
          <p:cNvPr id="15" name="标题 1"/>
          <p:cNvSpPr txBox="1">
            <a:spLocks noChangeArrowheads="1"/>
          </p:cNvSpPr>
          <p:nvPr/>
        </p:nvSpPr>
        <p:spPr bwMode="auto">
          <a:xfrm>
            <a:off x="4075829" y="893767"/>
            <a:ext cx="3471111" cy="5159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CN" altLang="en-US" sz="2800" b="1" dirty="0" smtClean="0">
                <a:latin typeface="DFKai-SB" panose="03000509000000000000" pitchFamily="65" charset="-120"/>
                <a:ea typeface="DFKai-SB" panose="03000509000000000000" pitchFamily="65" charset="-120"/>
              </a:rPr>
              <a:t>生態</a:t>
            </a:r>
            <a:r>
              <a:rPr lang="zh-CN" altLang="en-US" sz="2800" b="1" dirty="0">
                <a:latin typeface="DFKai-SB" panose="03000509000000000000" pitchFamily="65" charset="-120"/>
                <a:ea typeface="DFKai-SB" panose="03000509000000000000" pitchFamily="65" charset="-120"/>
              </a:rPr>
              <a:t>環境破壞</a:t>
            </a:r>
          </a:p>
        </p:txBody>
      </p:sp>
      <p:sp>
        <p:nvSpPr>
          <p:cNvPr id="21" name="矩形: 对角圆角 20"/>
          <p:cNvSpPr/>
          <p:nvPr/>
        </p:nvSpPr>
        <p:spPr>
          <a:xfrm>
            <a:off x="6732533" y="1431201"/>
            <a:ext cx="5011123" cy="2824578"/>
          </a:xfrm>
          <a:prstGeom prst="round2DiagRect">
            <a:avLst>
              <a:gd name="adj1" fmla="val 7841"/>
              <a:gd name="adj2" fmla="val 0"/>
            </a:avLst>
          </a:prstGeom>
          <a:solidFill>
            <a:srgbClr val="FDB602">
              <a:alpha val="10196"/>
            </a:srgbClr>
          </a:solidFill>
          <a:ln w="19050" cap="rnd" cmpd="sng">
            <a:solidFill>
              <a:srgbClr val="F7B60D"/>
            </a:solidFill>
            <a:prstDash val="sysDot"/>
            <a:headEnd type="none" w="med" len="med"/>
            <a:tailEnd type="none" w="med" len="med"/>
          </a:ln>
        </p:spPr>
        <p:txBody>
          <a:bodyPr/>
          <a:lstStyle/>
          <a:p>
            <a:endParaRPr lang="zh-CN" altLang="en-US">
              <a:solidFill>
                <a:srgbClr val="000000"/>
              </a:solidFill>
              <a:latin typeface="Microsoft JhengHei" panose="020B0604030504040204" pitchFamily="34" charset="-120"/>
              <a:ea typeface="Microsoft JhengHei" panose="020B0604030504040204" pitchFamily="34" charset="-120"/>
            </a:endParaRPr>
          </a:p>
        </p:txBody>
      </p:sp>
      <p:sp>
        <p:nvSpPr>
          <p:cNvPr id="9" name="内容占位符 2"/>
          <p:cNvSpPr txBox="1"/>
          <p:nvPr/>
        </p:nvSpPr>
        <p:spPr>
          <a:xfrm>
            <a:off x="6796425" y="1548423"/>
            <a:ext cx="4883337" cy="2590453"/>
          </a:xfrm>
          <a:prstGeom prst="rect">
            <a:avLst/>
          </a:prstGeom>
          <a:ln>
            <a:noFill/>
          </a:ln>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hangingPunct="0">
              <a:lnSpc>
                <a:spcPct val="100000"/>
              </a:lnSpc>
            </a:pPr>
            <a:r>
              <a:rPr lang="zh-CN" altLang="en-US" sz="2200" b="1" dirty="0">
                <a:latin typeface="DFKai-SB" panose="03000509000000000000" pitchFamily="65" charset="-120"/>
                <a:ea typeface="DFKai-SB" panose="03000509000000000000" pitchFamily="65" charset="-120"/>
              </a:rPr>
              <a:t>環境問題</a:t>
            </a:r>
            <a:r>
              <a:rPr lang="zh-CN" altLang="en-US" sz="2200" dirty="0">
                <a:latin typeface="DFKai-SB" panose="03000509000000000000" pitchFamily="65" charset="-120"/>
                <a:ea typeface="DFKai-SB" panose="03000509000000000000" pitchFamily="65" charset="-120"/>
              </a:rPr>
              <a:t>指因為自然變化或人類</a:t>
            </a:r>
            <a:r>
              <a:rPr lang="zh-CN" altLang="en-US" sz="2200" dirty="0" smtClean="0">
                <a:latin typeface="DFKai-SB" panose="03000509000000000000" pitchFamily="65" charset="-120"/>
                <a:ea typeface="DFKai-SB" panose="03000509000000000000" pitchFamily="65" charset="-120"/>
              </a:rPr>
              <a:t>活動</a:t>
            </a:r>
            <a:r>
              <a:rPr lang="zh-TW" altLang="en-US" sz="2200" dirty="0" smtClean="0">
                <a:latin typeface="DFKai-SB" panose="03000509000000000000" pitchFamily="65" charset="-120"/>
                <a:ea typeface="DFKai-SB" panose="03000509000000000000" pitchFamily="65" charset="-120"/>
              </a:rPr>
              <a:t>令</a:t>
            </a:r>
            <a:r>
              <a:rPr lang="zh-CN" altLang="en-US" sz="2200" dirty="0" smtClean="0">
                <a:latin typeface="DFKai-SB" panose="03000509000000000000" pitchFamily="65" charset="-120"/>
                <a:ea typeface="DFKai-SB" panose="03000509000000000000" pitchFamily="65" charset="-120"/>
              </a:rPr>
              <a:t>環境質</a:t>
            </a:r>
            <a:r>
              <a:rPr lang="zh-TW" altLang="en-US" sz="2200" dirty="0" smtClean="0">
                <a:latin typeface="DFKai-SB" panose="03000509000000000000" pitchFamily="65" charset="-120"/>
                <a:ea typeface="DFKai-SB" panose="03000509000000000000" pitchFamily="65" charset="-120"/>
              </a:rPr>
              <a:t>素</a:t>
            </a:r>
            <a:r>
              <a:rPr lang="zh-CN" altLang="en-US" sz="2200" dirty="0" smtClean="0">
                <a:latin typeface="DFKai-SB" panose="03000509000000000000" pitchFamily="65" charset="-120"/>
                <a:ea typeface="DFKai-SB" panose="03000509000000000000" pitchFamily="65" charset="-120"/>
              </a:rPr>
              <a:t>下降</a:t>
            </a:r>
            <a:r>
              <a:rPr lang="zh-CN" altLang="en-US" sz="2200" dirty="0">
                <a:latin typeface="DFKai-SB" panose="03000509000000000000" pitchFamily="65" charset="-120"/>
                <a:ea typeface="DFKai-SB" panose="03000509000000000000" pitchFamily="65" charset="-120"/>
              </a:rPr>
              <a:t>或生態</a:t>
            </a:r>
            <a:r>
              <a:rPr lang="zh-CN" altLang="en-US" sz="2200" dirty="0" smtClean="0">
                <a:latin typeface="DFKai-SB" panose="03000509000000000000" pitchFamily="65" charset="-120"/>
                <a:ea typeface="DFKai-SB" panose="03000509000000000000" pitchFamily="65" charset="-120"/>
              </a:rPr>
              <a:t>失</a:t>
            </a:r>
            <a:r>
              <a:rPr lang="zh-TW" altLang="en-US" sz="2200" dirty="0" smtClean="0">
                <a:latin typeface="DFKai-SB" panose="03000509000000000000" pitchFamily="65" charset="-120"/>
                <a:ea typeface="DFKai-SB" panose="03000509000000000000" pitchFamily="65" charset="-120"/>
              </a:rPr>
              <a:t>衡</a:t>
            </a:r>
            <a:r>
              <a:rPr lang="zh-CN" altLang="en-US" sz="2200" dirty="0" smtClean="0">
                <a:latin typeface="DFKai-SB" panose="03000509000000000000" pitchFamily="65" charset="-120"/>
                <a:ea typeface="DFKai-SB" panose="03000509000000000000" pitchFamily="65" charset="-120"/>
              </a:rPr>
              <a:t>，</a:t>
            </a:r>
            <a:r>
              <a:rPr lang="zh-CN" altLang="en-US" sz="2200" dirty="0">
                <a:latin typeface="DFKai-SB" panose="03000509000000000000" pitchFamily="65" charset="-120"/>
                <a:ea typeface="DFKai-SB" panose="03000509000000000000" pitchFamily="65" charset="-120"/>
              </a:rPr>
              <a:t>並對人類的生產和生活產生</a:t>
            </a:r>
            <a:r>
              <a:rPr lang="zh-CN" altLang="en-US" sz="2200" dirty="0" smtClean="0">
                <a:latin typeface="DFKai-SB" panose="03000509000000000000" pitchFamily="65" charset="-120"/>
                <a:ea typeface="DFKai-SB" panose="03000509000000000000" pitchFamily="65" charset="-120"/>
              </a:rPr>
              <a:t>不利</a:t>
            </a:r>
            <a:r>
              <a:rPr lang="zh-TW" altLang="en-US" sz="2200" dirty="0" smtClean="0">
                <a:latin typeface="DFKai-SB" panose="03000509000000000000" pitchFamily="65" charset="-120"/>
                <a:ea typeface="DFKai-SB" panose="03000509000000000000" pitchFamily="65" charset="-120"/>
              </a:rPr>
              <a:t>的</a:t>
            </a:r>
            <a:r>
              <a:rPr lang="zh-CN" altLang="en-US" sz="2200" dirty="0" smtClean="0">
                <a:latin typeface="DFKai-SB" panose="03000509000000000000" pitchFamily="65" charset="-120"/>
                <a:ea typeface="DFKai-SB" panose="03000509000000000000" pitchFamily="65" charset="-120"/>
              </a:rPr>
              <a:t>影響。</a:t>
            </a:r>
            <a:endParaRPr lang="en-US" altLang="zh-CN" sz="2200" dirty="0">
              <a:latin typeface="DFKai-SB" panose="03000509000000000000" pitchFamily="65" charset="-120"/>
              <a:ea typeface="DFKai-SB" panose="03000509000000000000" pitchFamily="65" charset="-120"/>
            </a:endParaRPr>
          </a:p>
          <a:p>
            <a:pPr algn="just" hangingPunct="0">
              <a:lnSpc>
                <a:spcPct val="100000"/>
              </a:lnSpc>
            </a:pPr>
            <a:r>
              <a:rPr lang="zh-CN" altLang="en-US" sz="2200" dirty="0">
                <a:latin typeface="DFKai-SB" panose="03000509000000000000" pitchFamily="65" charset="-120"/>
                <a:ea typeface="DFKai-SB" panose="03000509000000000000" pitchFamily="65" charset="-120"/>
              </a:rPr>
              <a:t>環境</a:t>
            </a:r>
            <a:r>
              <a:rPr lang="zh-CN" altLang="en-US" sz="2200" dirty="0" smtClean="0">
                <a:latin typeface="DFKai-SB" panose="03000509000000000000" pitchFamily="65" charset="-120"/>
                <a:ea typeface="DFKai-SB" panose="03000509000000000000" pitchFamily="65" charset="-120"/>
              </a:rPr>
              <a:t>問題可以</a:t>
            </a:r>
            <a:r>
              <a:rPr lang="zh-CN" altLang="en-US" sz="2200" dirty="0">
                <a:latin typeface="DFKai-SB" panose="03000509000000000000" pitchFamily="65" charset="-120"/>
                <a:ea typeface="DFKai-SB" panose="03000509000000000000" pitchFamily="65" charset="-120"/>
              </a:rPr>
              <a:t>分為原生環境問題和次生環境問題。我們通常所說的環境問題，多指因人為因素帶來的環境污染和生態破壞問題，即次生環境問題。</a:t>
            </a:r>
          </a:p>
        </p:txBody>
      </p:sp>
      <p:grpSp>
        <p:nvGrpSpPr>
          <p:cNvPr id="16" name="组合 15"/>
          <p:cNvGrpSpPr/>
          <p:nvPr/>
        </p:nvGrpSpPr>
        <p:grpSpPr>
          <a:xfrm>
            <a:off x="8276727" y="1058969"/>
            <a:ext cx="2184553" cy="489322"/>
            <a:chOff x="1193537" y="1584938"/>
            <a:chExt cx="2184553" cy="489322"/>
          </a:xfrm>
        </p:grpSpPr>
        <p:sp>
          <p:nvSpPr>
            <p:cNvPr id="17" name="矩形 16"/>
            <p:cNvSpPr/>
            <p:nvPr/>
          </p:nvSpPr>
          <p:spPr>
            <a:xfrm>
              <a:off x="1193537" y="1593501"/>
              <a:ext cx="363537" cy="363538"/>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8" name="矩形 17"/>
            <p:cNvSpPr/>
            <p:nvPr/>
          </p:nvSpPr>
          <p:spPr>
            <a:xfrm>
              <a:off x="1317362" y="1638941"/>
              <a:ext cx="303212" cy="290512"/>
            </a:xfrm>
            <a:prstGeom prst="rect">
              <a:avLst/>
            </a:prstGeom>
            <a:solidFill>
              <a:srgbClr val="C8040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9" name="文本框 13"/>
            <p:cNvSpPr txBox="1">
              <a:spLocks noChangeArrowheads="1"/>
            </p:cNvSpPr>
            <p:nvPr/>
          </p:nvSpPr>
          <p:spPr bwMode="auto">
            <a:xfrm>
              <a:off x="1680899" y="1584938"/>
              <a:ext cx="169719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2400" b="1" dirty="0">
                  <a:latin typeface="標楷體" panose="03000509000000000000" pitchFamily="65" charset="-120"/>
                  <a:ea typeface="標楷體" panose="03000509000000000000" pitchFamily="65" charset="-120"/>
                </a:rPr>
                <a:t>知多點</a:t>
              </a:r>
            </a:p>
          </p:txBody>
        </p:sp>
        <p:cxnSp>
          <p:nvCxnSpPr>
            <p:cNvPr id="20" name="直接连接符 19"/>
            <p:cNvCxnSpPr/>
            <p:nvPr/>
          </p:nvCxnSpPr>
          <p:spPr>
            <a:xfrm>
              <a:off x="1620574" y="2074260"/>
              <a:ext cx="1405091"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3" name="组合 17"/>
          <p:cNvGrpSpPr/>
          <p:nvPr/>
        </p:nvGrpSpPr>
        <p:grpSpPr>
          <a:xfrm>
            <a:off x="1119724" y="4383350"/>
            <a:ext cx="10049828" cy="2270646"/>
            <a:chOff x="1365000" y="4077668"/>
            <a:chExt cx="10049828" cy="2270646"/>
          </a:xfrm>
        </p:grpSpPr>
        <p:sp>
          <p:nvSpPr>
            <p:cNvPr id="14" name="任意多边形: 形状 18"/>
            <p:cNvSpPr/>
            <p:nvPr/>
          </p:nvSpPr>
          <p:spPr>
            <a:xfrm>
              <a:off x="3309610" y="4077668"/>
              <a:ext cx="5876583" cy="707192"/>
            </a:xfrm>
            <a:custGeom>
              <a:avLst/>
              <a:gdLst>
                <a:gd name="connsiteX0" fmla="*/ 0 w 9958194"/>
                <a:gd name="connsiteY0" fmla="*/ 70719 h 707192"/>
                <a:gd name="connsiteX1" fmla="*/ 70719 w 9958194"/>
                <a:gd name="connsiteY1" fmla="*/ 0 h 707192"/>
                <a:gd name="connsiteX2" fmla="*/ 9887475 w 9958194"/>
                <a:gd name="connsiteY2" fmla="*/ 0 h 707192"/>
                <a:gd name="connsiteX3" fmla="*/ 9958194 w 9958194"/>
                <a:gd name="connsiteY3" fmla="*/ 70719 h 707192"/>
                <a:gd name="connsiteX4" fmla="*/ 9958194 w 9958194"/>
                <a:gd name="connsiteY4" fmla="*/ 636473 h 707192"/>
                <a:gd name="connsiteX5" fmla="*/ 9887475 w 9958194"/>
                <a:gd name="connsiteY5" fmla="*/ 707192 h 707192"/>
                <a:gd name="connsiteX6" fmla="*/ 70719 w 9958194"/>
                <a:gd name="connsiteY6" fmla="*/ 707192 h 707192"/>
                <a:gd name="connsiteX7" fmla="*/ 0 w 9958194"/>
                <a:gd name="connsiteY7" fmla="*/ 636473 h 707192"/>
                <a:gd name="connsiteX8" fmla="*/ 0 w 9958194"/>
                <a:gd name="connsiteY8" fmla="*/ 70719 h 707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58194" h="707192">
                  <a:moveTo>
                    <a:pt x="0" y="70719"/>
                  </a:moveTo>
                  <a:cubicBezTo>
                    <a:pt x="0" y="31662"/>
                    <a:pt x="31662" y="0"/>
                    <a:pt x="70719" y="0"/>
                  </a:cubicBezTo>
                  <a:lnTo>
                    <a:pt x="9887475" y="0"/>
                  </a:lnTo>
                  <a:cubicBezTo>
                    <a:pt x="9926532" y="0"/>
                    <a:pt x="9958194" y="31662"/>
                    <a:pt x="9958194" y="70719"/>
                  </a:cubicBezTo>
                  <a:lnTo>
                    <a:pt x="9958194" y="636473"/>
                  </a:lnTo>
                  <a:cubicBezTo>
                    <a:pt x="9958194" y="675530"/>
                    <a:pt x="9926532" y="707192"/>
                    <a:pt x="9887475" y="707192"/>
                  </a:cubicBezTo>
                  <a:lnTo>
                    <a:pt x="70719" y="707192"/>
                  </a:lnTo>
                  <a:cubicBezTo>
                    <a:pt x="31662" y="707192"/>
                    <a:pt x="0" y="675530"/>
                    <a:pt x="0" y="636473"/>
                  </a:cubicBezTo>
                  <a:lnTo>
                    <a:pt x="0" y="70719"/>
                  </a:lnTo>
                  <a:close/>
                </a:path>
              </a:pathLst>
            </a:custGeom>
          </p:spPr>
          <p:style>
            <a:lnRef idx="2">
              <a:schemeClr val="lt1">
                <a:hueOff val="0"/>
                <a:satOff val="0"/>
                <a:lumOff val="0"/>
                <a:alphaOff val="0"/>
              </a:schemeClr>
            </a:lnRef>
            <a:fillRef idx="1">
              <a:schemeClr val="accent2">
                <a:shade val="80000"/>
                <a:hueOff val="0"/>
                <a:satOff val="0"/>
                <a:lumOff val="0"/>
                <a:alphaOff val="0"/>
              </a:schemeClr>
            </a:fillRef>
            <a:effectRef idx="0">
              <a:schemeClr val="accent2">
                <a:shade val="80000"/>
                <a:hueOff val="0"/>
                <a:satOff val="0"/>
                <a:lumOff val="0"/>
                <a:alphaOff val="0"/>
              </a:schemeClr>
            </a:effectRef>
            <a:fontRef idx="minor">
              <a:schemeClr val="lt1"/>
            </a:fontRef>
          </p:style>
          <p:txBody>
            <a:bodyPr spcFirstLastPara="0" vert="horz" wrap="square" lIns="112153" tIns="112153" rIns="112153" bIns="112153" numCol="1" spcCol="1270" anchor="ctr" anchorCtr="0">
              <a:noAutofit/>
            </a:bodyPr>
            <a:lstStyle/>
            <a:p>
              <a:pPr marL="0" lvl="0" indent="0" algn="ctr" defTabSz="1066800">
                <a:lnSpc>
                  <a:spcPct val="90000"/>
                </a:lnSpc>
                <a:spcBef>
                  <a:spcPct val="0"/>
                </a:spcBef>
                <a:spcAft>
                  <a:spcPct val="35000"/>
                </a:spcAft>
                <a:buNone/>
              </a:pPr>
              <a:r>
                <a:rPr lang="zh-CN" altLang="en-US" sz="2800" kern="1200" dirty="0" smtClean="0">
                  <a:latin typeface="DFKai-SB" panose="03000509000000000000" pitchFamily="65" charset="-120"/>
                  <a:ea typeface="DFKai-SB" panose="03000509000000000000" pitchFamily="65" charset="-120"/>
                </a:rPr>
                <a:t>全球環境問題</a:t>
              </a:r>
              <a:r>
                <a:rPr lang="zh-TW" altLang="en-US" sz="2800" dirty="0">
                  <a:latin typeface="DFKai-SB" panose="03000509000000000000" pitchFamily="65" charset="-120"/>
                  <a:ea typeface="DFKai-SB" panose="03000509000000000000" pitchFamily="65" charset="-120"/>
                </a:rPr>
                <a:t>舉隅</a:t>
              </a:r>
              <a:endParaRPr lang="zh-CN" altLang="en-US" sz="2800" dirty="0">
                <a:latin typeface="DFKai-SB" panose="03000509000000000000" pitchFamily="65" charset="-120"/>
                <a:ea typeface="DFKai-SB" panose="03000509000000000000" pitchFamily="65" charset="-120"/>
              </a:endParaRPr>
            </a:p>
          </p:txBody>
        </p:sp>
        <p:sp>
          <p:nvSpPr>
            <p:cNvPr id="22" name="任意多边形: 形状 19"/>
            <p:cNvSpPr/>
            <p:nvPr/>
          </p:nvSpPr>
          <p:spPr>
            <a:xfrm>
              <a:off x="1365000" y="4878617"/>
              <a:ext cx="1866228" cy="707192"/>
            </a:xfrm>
            <a:custGeom>
              <a:avLst/>
              <a:gdLst>
                <a:gd name="connsiteX0" fmla="*/ 0 w 1866228"/>
                <a:gd name="connsiteY0" fmla="*/ 70719 h 707192"/>
                <a:gd name="connsiteX1" fmla="*/ 70719 w 1866228"/>
                <a:gd name="connsiteY1" fmla="*/ 0 h 707192"/>
                <a:gd name="connsiteX2" fmla="*/ 1795509 w 1866228"/>
                <a:gd name="connsiteY2" fmla="*/ 0 h 707192"/>
                <a:gd name="connsiteX3" fmla="*/ 1866228 w 1866228"/>
                <a:gd name="connsiteY3" fmla="*/ 70719 h 707192"/>
                <a:gd name="connsiteX4" fmla="*/ 1866228 w 1866228"/>
                <a:gd name="connsiteY4" fmla="*/ 636473 h 707192"/>
                <a:gd name="connsiteX5" fmla="*/ 1795509 w 1866228"/>
                <a:gd name="connsiteY5" fmla="*/ 707192 h 707192"/>
                <a:gd name="connsiteX6" fmla="*/ 70719 w 1866228"/>
                <a:gd name="connsiteY6" fmla="*/ 707192 h 707192"/>
                <a:gd name="connsiteX7" fmla="*/ 0 w 1866228"/>
                <a:gd name="connsiteY7" fmla="*/ 636473 h 707192"/>
                <a:gd name="connsiteX8" fmla="*/ 0 w 1866228"/>
                <a:gd name="connsiteY8" fmla="*/ 70719 h 707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66228" h="707192">
                  <a:moveTo>
                    <a:pt x="0" y="70719"/>
                  </a:moveTo>
                  <a:cubicBezTo>
                    <a:pt x="0" y="31662"/>
                    <a:pt x="31662" y="0"/>
                    <a:pt x="70719" y="0"/>
                  </a:cubicBezTo>
                  <a:lnTo>
                    <a:pt x="1795509" y="0"/>
                  </a:lnTo>
                  <a:cubicBezTo>
                    <a:pt x="1834566" y="0"/>
                    <a:pt x="1866228" y="31662"/>
                    <a:pt x="1866228" y="70719"/>
                  </a:cubicBezTo>
                  <a:lnTo>
                    <a:pt x="1866228" y="636473"/>
                  </a:lnTo>
                  <a:cubicBezTo>
                    <a:pt x="1866228" y="675530"/>
                    <a:pt x="1834566" y="707192"/>
                    <a:pt x="1795509" y="707192"/>
                  </a:cubicBezTo>
                  <a:lnTo>
                    <a:pt x="70719" y="707192"/>
                  </a:lnTo>
                  <a:cubicBezTo>
                    <a:pt x="31662" y="707192"/>
                    <a:pt x="0" y="675530"/>
                    <a:pt x="0" y="636473"/>
                  </a:cubicBezTo>
                  <a:lnTo>
                    <a:pt x="0" y="70719"/>
                  </a:lnTo>
                  <a:close/>
                </a:path>
              </a:pathLst>
            </a:custGeom>
          </p:spPr>
          <p:style>
            <a:lnRef idx="2">
              <a:schemeClr val="lt1">
                <a:hueOff val="0"/>
                <a:satOff val="0"/>
                <a:lumOff val="0"/>
                <a:alphaOff val="0"/>
              </a:schemeClr>
            </a:lnRef>
            <a:fillRef idx="1">
              <a:schemeClr val="accent2">
                <a:tint val="99000"/>
                <a:hueOff val="0"/>
                <a:satOff val="0"/>
                <a:lumOff val="0"/>
                <a:alphaOff val="0"/>
              </a:schemeClr>
            </a:fillRef>
            <a:effectRef idx="0">
              <a:schemeClr val="accent2">
                <a:tint val="99000"/>
                <a:hueOff val="0"/>
                <a:satOff val="0"/>
                <a:lumOff val="0"/>
                <a:alphaOff val="0"/>
              </a:schemeClr>
            </a:effectRef>
            <a:fontRef idx="minor">
              <a:schemeClr val="lt1"/>
            </a:fontRef>
          </p:style>
          <p:txBody>
            <a:bodyPr spcFirstLastPara="0" vert="horz" wrap="square" lIns="96913" tIns="96913" rIns="96913" bIns="96913" numCol="1" spcCol="1270" anchor="ctr" anchorCtr="0">
              <a:noAutofit/>
            </a:bodyPr>
            <a:lstStyle/>
            <a:p>
              <a:pPr marL="0" lvl="0" indent="0" algn="ctr" defTabSz="889000">
                <a:lnSpc>
                  <a:spcPct val="90000"/>
                </a:lnSpc>
                <a:spcBef>
                  <a:spcPct val="0"/>
                </a:spcBef>
                <a:spcAft>
                  <a:spcPct val="35000"/>
                </a:spcAft>
                <a:buClr>
                  <a:srgbClr val="0070C0"/>
                </a:buClr>
                <a:buFont typeface="Wingdings" panose="05000000000000000000" pitchFamily="2" charset="2"/>
                <a:buNone/>
              </a:pPr>
              <a:r>
                <a:rPr lang="zh-CN" altLang="en-US" sz="2400" kern="1200" dirty="0">
                  <a:latin typeface="DFKai-SB" panose="03000509000000000000" pitchFamily="65" charset="-120"/>
                  <a:ea typeface="DFKai-SB" panose="03000509000000000000" pitchFamily="65" charset="-120"/>
                </a:rPr>
                <a:t>氣候變暖</a:t>
              </a:r>
            </a:p>
          </p:txBody>
        </p:sp>
        <p:sp>
          <p:nvSpPr>
            <p:cNvPr id="23" name="任意多边形: 形状 20"/>
            <p:cNvSpPr/>
            <p:nvPr/>
          </p:nvSpPr>
          <p:spPr>
            <a:xfrm>
              <a:off x="1365000" y="5641122"/>
              <a:ext cx="1866228" cy="707192"/>
            </a:xfrm>
            <a:custGeom>
              <a:avLst/>
              <a:gdLst>
                <a:gd name="connsiteX0" fmla="*/ 0 w 1866228"/>
                <a:gd name="connsiteY0" fmla="*/ 70719 h 707192"/>
                <a:gd name="connsiteX1" fmla="*/ 70719 w 1866228"/>
                <a:gd name="connsiteY1" fmla="*/ 0 h 707192"/>
                <a:gd name="connsiteX2" fmla="*/ 1795509 w 1866228"/>
                <a:gd name="connsiteY2" fmla="*/ 0 h 707192"/>
                <a:gd name="connsiteX3" fmla="*/ 1866228 w 1866228"/>
                <a:gd name="connsiteY3" fmla="*/ 70719 h 707192"/>
                <a:gd name="connsiteX4" fmla="*/ 1866228 w 1866228"/>
                <a:gd name="connsiteY4" fmla="*/ 636473 h 707192"/>
                <a:gd name="connsiteX5" fmla="*/ 1795509 w 1866228"/>
                <a:gd name="connsiteY5" fmla="*/ 707192 h 707192"/>
                <a:gd name="connsiteX6" fmla="*/ 70719 w 1866228"/>
                <a:gd name="connsiteY6" fmla="*/ 707192 h 707192"/>
                <a:gd name="connsiteX7" fmla="*/ 0 w 1866228"/>
                <a:gd name="connsiteY7" fmla="*/ 636473 h 707192"/>
                <a:gd name="connsiteX8" fmla="*/ 0 w 1866228"/>
                <a:gd name="connsiteY8" fmla="*/ 70719 h 707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66228" h="707192">
                  <a:moveTo>
                    <a:pt x="0" y="70719"/>
                  </a:moveTo>
                  <a:cubicBezTo>
                    <a:pt x="0" y="31662"/>
                    <a:pt x="31662" y="0"/>
                    <a:pt x="70719" y="0"/>
                  </a:cubicBezTo>
                  <a:lnTo>
                    <a:pt x="1795509" y="0"/>
                  </a:lnTo>
                  <a:cubicBezTo>
                    <a:pt x="1834566" y="0"/>
                    <a:pt x="1866228" y="31662"/>
                    <a:pt x="1866228" y="70719"/>
                  </a:cubicBezTo>
                  <a:lnTo>
                    <a:pt x="1866228" y="636473"/>
                  </a:lnTo>
                  <a:cubicBezTo>
                    <a:pt x="1866228" y="675530"/>
                    <a:pt x="1834566" y="707192"/>
                    <a:pt x="1795509" y="707192"/>
                  </a:cubicBezTo>
                  <a:lnTo>
                    <a:pt x="70719" y="707192"/>
                  </a:lnTo>
                  <a:cubicBezTo>
                    <a:pt x="31662" y="707192"/>
                    <a:pt x="0" y="675530"/>
                    <a:pt x="0" y="636473"/>
                  </a:cubicBezTo>
                  <a:lnTo>
                    <a:pt x="0" y="70719"/>
                  </a:lnTo>
                  <a:close/>
                </a:path>
              </a:pathLst>
            </a:custGeom>
          </p:spPr>
          <p:style>
            <a:lnRef idx="2">
              <a:schemeClr val="lt1">
                <a:hueOff val="0"/>
                <a:satOff val="0"/>
                <a:lumOff val="0"/>
                <a:alphaOff val="0"/>
              </a:schemeClr>
            </a:lnRef>
            <a:fillRef idx="1">
              <a:schemeClr val="accent2">
                <a:tint val="80000"/>
                <a:hueOff val="0"/>
                <a:satOff val="0"/>
                <a:lumOff val="0"/>
                <a:alphaOff val="0"/>
              </a:schemeClr>
            </a:fillRef>
            <a:effectRef idx="0">
              <a:schemeClr val="accent2">
                <a:tint val="80000"/>
                <a:hueOff val="0"/>
                <a:satOff val="0"/>
                <a:lumOff val="0"/>
                <a:alphaOff val="0"/>
              </a:schemeClr>
            </a:effectRef>
            <a:fontRef idx="minor">
              <a:schemeClr val="lt1"/>
            </a:fontRef>
          </p:style>
          <p:txBody>
            <a:bodyPr spcFirstLastPara="0" vert="horz" wrap="square" lIns="96913" tIns="96913" rIns="96913" bIns="96913" numCol="1" spcCol="1270" anchor="ctr" anchorCtr="0">
              <a:noAutofit/>
            </a:bodyPr>
            <a:lstStyle/>
            <a:p>
              <a:pPr marL="0" lvl="0" indent="0" algn="ctr" defTabSz="889000">
                <a:lnSpc>
                  <a:spcPct val="90000"/>
                </a:lnSpc>
                <a:spcBef>
                  <a:spcPct val="0"/>
                </a:spcBef>
                <a:spcAft>
                  <a:spcPct val="35000"/>
                </a:spcAft>
                <a:buClr>
                  <a:srgbClr val="0070C0"/>
                </a:buClr>
                <a:buFont typeface="Wingdings" panose="05000000000000000000" pitchFamily="2" charset="2"/>
                <a:buNone/>
              </a:pPr>
              <a:r>
                <a:rPr lang="zh-CN" altLang="en-US" sz="2400" kern="1200" dirty="0" smtClean="0">
                  <a:latin typeface="DFKai-SB" panose="03000509000000000000" pitchFamily="65" charset="-120"/>
                  <a:ea typeface="DFKai-SB" panose="03000509000000000000" pitchFamily="65" charset="-120"/>
                </a:rPr>
                <a:t>荒漠</a:t>
              </a:r>
              <a:r>
                <a:rPr lang="zh-CN" altLang="en-US" sz="2400" kern="1200" dirty="0">
                  <a:latin typeface="DFKai-SB" panose="03000509000000000000" pitchFamily="65" charset="-120"/>
                  <a:ea typeface="DFKai-SB" panose="03000509000000000000" pitchFamily="65" charset="-120"/>
                </a:rPr>
                <a:t>化</a:t>
              </a:r>
            </a:p>
          </p:txBody>
        </p:sp>
        <p:sp>
          <p:nvSpPr>
            <p:cNvPr id="24" name="任意多边形: 形状 21"/>
            <p:cNvSpPr/>
            <p:nvPr/>
          </p:nvSpPr>
          <p:spPr>
            <a:xfrm>
              <a:off x="3309610" y="4878617"/>
              <a:ext cx="1944609" cy="707192"/>
            </a:xfrm>
            <a:custGeom>
              <a:avLst/>
              <a:gdLst>
                <a:gd name="connsiteX0" fmla="*/ 0 w 1866228"/>
                <a:gd name="connsiteY0" fmla="*/ 70719 h 707192"/>
                <a:gd name="connsiteX1" fmla="*/ 70719 w 1866228"/>
                <a:gd name="connsiteY1" fmla="*/ 0 h 707192"/>
                <a:gd name="connsiteX2" fmla="*/ 1795509 w 1866228"/>
                <a:gd name="connsiteY2" fmla="*/ 0 h 707192"/>
                <a:gd name="connsiteX3" fmla="*/ 1866228 w 1866228"/>
                <a:gd name="connsiteY3" fmla="*/ 70719 h 707192"/>
                <a:gd name="connsiteX4" fmla="*/ 1866228 w 1866228"/>
                <a:gd name="connsiteY4" fmla="*/ 636473 h 707192"/>
                <a:gd name="connsiteX5" fmla="*/ 1795509 w 1866228"/>
                <a:gd name="connsiteY5" fmla="*/ 707192 h 707192"/>
                <a:gd name="connsiteX6" fmla="*/ 70719 w 1866228"/>
                <a:gd name="connsiteY6" fmla="*/ 707192 h 707192"/>
                <a:gd name="connsiteX7" fmla="*/ 0 w 1866228"/>
                <a:gd name="connsiteY7" fmla="*/ 636473 h 707192"/>
                <a:gd name="connsiteX8" fmla="*/ 0 w 1866228"/>
                <a:gd name="connsiteY8" fmla="*/ 70719 h 707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66228" h="707192">
                  <a:moveTo>
                    <a:pt x="0" y="70719"/>
                  </a:moveTo>
                  <a:cubicBezTo>
                    <a:pt x="0" y="31662"/>
                    <a:pt x="31662" y="0"/>
                    <a:pt x="70719" y="0"/>
                  </a:cubicBezTo>
                  <a:lnTo>
                    <a:pt x="1795509" y="0"/>
                  </a:lnTo>
                  <a:cubicBezTo>
                    <a:pt x="1834566" y="0"/>
                    <a:pt x="1866228" y="31662"/>
                    <a:pt x="1866228" y="70719"/>
                  </a:cubicBezTo>
                  <a:lnTo>
                    <a:pt x="1866228" y="636473"/>
                  </a:lnTo>
                  <a:cubicBezTo>
                    <a:pt x="1866228" y="675530"/>
                    <a:pt x="1834566" y="707192"/>
                    <a:pt x="1795509" y="707192"/>
                  </a:cubicBezTo>
                  <a:lnTo>
                    <a:pt x="70719" y="707192"/>
                  </a:lnTo>
                  <a:cubicBezTo>
                    <a:pt x="31662" y="707192"/>
                    <a:pt x="0" y="675530"/>
                    <a:pt x="0" y="636473"/>
                  </a:cubicBezTo>
                  <a:lnTo>
                    <a:pt x="0" y="70719"/>
                  </a:lnTo>
                  <a:close/>
                </a:path>
              </a:pathLst>
            </a:custGeom>
          </p:spPr>
          <p:style>
            <a:lnRef idx="2">
              <a:schemeClr val="lt1">
                <a:hueOff val="0"/>
                <a:satOff val="0"/>
                <a:lumOff val="0"/>
                <a:alphaOff val="0"/>
              </a:schemeClr>
            </a:lnRef>
            <a:fillRef idx="1">
              <a:schemeClr val="accent2">
                <a:tint val="99000"/>
                <a:hueOff val="0"/>
                <a:satOff val="0"/>
                <a:lumOff val="0"/>
                <a:alphaOff val="0"/>
              </a:schemeClr>
            </a:fillRef>
            <a:effectRef idx="0">
              <a:schemeClr val="accent2">
                <a:tint val="99000"/>
                <a:hueOff val="0"/>
                <a:satOff val="0"/>
                <a:lumOff val="0"/>
                <a:alphaOff val="0"/>
              </a:schemeClr>
            </a:effectRef>
            <a:fontRef idx="minor">
              <a:schemeClr val="lt1"/>
            </a:fontRef>
          </p:style>
          <p:txBody>
            <a:bodyPr spcFirstLastPara="0" vert="horz" wrap="square" lIns="96913" tIns="96913" rIns="96913" bIns="96913" numCol="1" spcCol="1270" anchor="ctr" anchorCtr="0">
              <a:noAutofit/>
            </a:bodyPr>
            <a:lstStyle/>
            <a:p>
              <a:pPr marL="0" lvl="0" indent="0" algn="ctr" defTabSz="889000">
                <a:lnSpc>
                  <a:spcPct val="90000"/>
                </a:lnSpc>
                <a:spcBef>
                  <a:spcPct val="0"/>
                </a:spcBef>
                <a:spcAft>
                  <a:spcPct val="35000"/>
                </a:spcAft>
                <a:buClr>
                  <a:srgbClr val="0070C0"/>
                </a:buClr>
                <a:buFont typeface="Wingdings" panose="05000000000000000000" pitchFamily="2" charset="2"/>
                <a:buNone/>
              </a:pPr>
              <a:r>
                <a:rPr lang="zh-CN" altLang="en-US" sz="2400" kern="1200" dirty="0">
                  <a:latin typeface="DFKai-SB" panose="03000509000000000000" pitchFamily="65" charset="-120"/>
                  <a:ea typeface="DFKai-SB" panose="03000509000000000000" pitchFamily="65" charset="-120"/>
                </a:rPr>
                <a:t>臭氧層破壞</a:t>
              </a:r>
            </a:p>
          </p:txBody>
        </p:sp>
        <p:sp>
          <p:nvSpPr>
            <p:cNvPr id="25" name="任意多边形: 形状 22"/>
            <p:cNvSpPr/>
            <p:nvPr/>
          </p:nvSpPr>
          <p:spPr>
            <a:xfrm>
              <a:off x="3309610" y="5641122"/>
              <a:ext cx="1944609" cy="707192"/>
            </a:xfrm>
            <a:custGeom>
              <a:avLst/>
              <a:gdLst>
                <a:gd name="connsiteX0" fmla="*/ 0 w 1866228"/>
                <a:gd name="connsiteY0" fmla="*/ 70719 h 707192"/>
                <a:gd name="connsiteX1" fmla="*/ 70719 w 1866228"/>
                <a:gd name="connsiteY1" fmla="*/ 0 h 707192"/>
                <a:gd name="connsiteX2" fmla="*/ 1795509 w 1866228"/>
                <a:gd name="connsiteY2" fmla="*/ 0 h 707192"/>
                <a:gd name="connsiteX3" fmla="*/ 1866228 w 1866228"/>
                <a:gd name="connsiteY3" fmla="*/ 70719 h 707192"/>
                <a:gd name="connsiteX4" fmla="*/ 1866228 w 1866228"/>
                <a:gd name="connsiteY4" fmla="*/ 636473 h 707192"/>
                <a:gd name="connsiteX5" fmla="*/ 1795509 w 1866228"/>
                <a:gd name="connsiteY5" fmla="*/ 707192 h 707192"/>
                <a:gd name="connsiteX6" fmla="*/ 70719 w 1866228"/>
                <a:gd name="connsiteY6" fmla="*/ 707192 h 707192"/>
                <a:gd name="connsiteX7" fmla="*/ 0 w 1866228"/>
                <a:gd name="connsiteY7" fmla="*/ 636473 h 707192"/>
                <a:gd name="connsiteX8" fmla="*/ 0 w 1866228"/>
                <a:gd name="connsiteY8" fmla="*/ 70719 h 707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66228" h="707192">
                  <a:moveTo>
                    <a:pt x="0" y="70719"/>
                  </a:moveTo>
                  <a:cubicBezTo>
                    <a:pt x="0" y="31662"/>
                    <a:pt x="31662" y="0"/>
                    <a:pt x="70719" y="0"/>
                  </a:cubicBezTo>
                  <a:lnTo>
                    <a:pt x="1795509" y="0"/>
                  </a:lnTo>
                  <a:cubicBezTo>
                    <a:pt x="1834566" y="0"/>
                    <a:pt x="1866228" y="31662"/>
                    <a:pt x="1866228" y="70719"/>
                  </a:cubicBezTo>
                  <a:lnTo>
                    <a:pt x="1866228" y="636473"/>
                  </a:lnTo>
                  <a:cubicBezTo>
                    <a:pt x="1866228" y="675530"/>
                    <a:pt x="1834566" y="707192"/>
                    <a:pt x="1795509" y="707192"/>
                  </a:cubicBezTo>
                  <a:lnTo>
                    <a:pt x="70719" y="707192"/>
                  </a:lnTo>
                  <a:cubicBezTo>
                    <a:pt x="31662" y="707192"/>
                    <a:pt x="0" y="675530"/>
                    <a:pt x="0" y="636473"/>
                  </a:cubicBezTo>
                  <a:lnTo>
                    <a:pt x="0" y="70719"/>
                  </a:lnTo>
                  <a:close/>
                </a:path>
              </a:pathLst>
            </a:custGeom>
          </p:spPr>
          <p:style>
            <a:lnRef idx="2">
              <a:schemeClr val="lt1">
                <a:hueOff val="0"/>
                <a:satOff val="0"/>
                <a:lumOff val="0"/>
                <a:alphaOff val="0"/>
              </a:schemeClr>
            </a:lnRef>
            <a:fillRef idx="1">
              <a:schemeClr val="accent2">
                <a:tint val="80000"/>
                <a:hueOff val="0"/>
                <a:satOff val="0"/>
                <a:lumOff val="0"/>
                <a:alphaOff val="0"/>
              </a:schemeClr>
            </a:fillRef>
            <a:effectRef idx="0">
              <a:schemeClr val="accent2">
                <a:tint val="80000"/>
                <a:hueOff val="0"/>
                <a:satOff val="0"/>
                <a:lumOff val="0"/>
                <a:alphaOff val="0"/>
              </a:schemeClr>
            </a:effectRef>
            <a:fontRef idx="minor">
              <a:schemeClr val="lt1"/>
            </a:fontRef>
          </p:style>
          <p:txBody>
            <a:bodyPr spcFirstLastPara="0" vert="horz" wrap="square" lIns="96913" tIns="96913" rIns="96913" bIns="96913" numCol="1" spcCol="1270" anchor="ctr" anchorCtr="0">
              <a:noAutofit/>
            </a:bodyPr>
            <a:lstStyle/>
            <a:p>
              <a:pPr marL="0" lvl="0" indent="0" algn="ctr" defTabSz="889000">
                <a:lnSpc>
                  <a:spcPct val="90000"/>
                </a:lnSpc>
                <a:spcBef>
                  <a:spcPct val="0"/>
                </a:spcBef>
                <a:spcAft>
                  <a:spcPct val="35000"/>
                </a:spcAft>
                <a:buClr>
                  <a:srgbClr val="0070C0"/>
                </a:buClr>
                <a:buFont typeface="Wingdings" panose="05000000000000000000" pitchFamily="2" charset="2"/>
                <a:buNone/>
              </a:pPr>
              <a:r>
                <a:rPr lang="zh-TW" altLang="en-US" sz="2400" dirty="0">
                  <a:latin typeface="DFKai-SB" panose="03000509000000000000" pitchFamily="65" charset="-120"/>
                  <a:ea typeface="DFKai-SB" panose="03000509000000000000" pitchFamily="65" charset="-120"/>
                </a:rPr>
                <a:t>空</a:t>
              </a:r>
              <a:r>
                <a:rPr lang="zh-CN" altLang="en-US" sz="2400" dirty="0">
                  <a:latin typeface="DFKai-SB" panose="03000509000000000000" pitchFamily="65" charset="-120"/>
                  <a:ea typeface="DFKai-SB" panose="03000509000000000000" pitchFamily="65" charset="-120"/>
                </a:rPr>
                <a:t>氣污染</a:t>
              </a:r>
            </a:p>
          </p:txBody>
        </p:sp>
        <p:sp>
          <p:nvSpPr>
            <p:cNvPr id="26" name="任意多边形: 形状 23"/>
            <p:cNvSpPr/>
            <p:nvPr/>
          </p:nvSpPr>
          <p:spPr>
            <a:xfrm>
              <a:off x="5332601" y="4878617"/>
              <a:ext cx="2022991" cy="707192"/>
            </a:xfrm>
            <a:custGeom>
              <a:avLst/>
              <a:gdLst>
                <a:gd name="connsiteX0" fmla="*/ 0 w 1866228"/>
                <a:gd name="connsiteY0" fmla="*/ 70719 h 707192"/>
                <a:gd name="connsiteX1" fmla="*/ 70719 w 1866228"/>
                <a:gd name="connsiteY1" fmla="*/ 0 h 707192"/>
                <a:gd name="connsiteX2" fmla="*/ 1795509 w 1866228"/>
                <a:gd name="connsiteY2" fmla="*/ 0 h 707192"/>
                <a:gd name="connsiteX3" fmla="*/ 1866228 w 1866228"/>
                <a:gd name="connsiteY3" fmla="*/ 70719 h 707192"/>
                <a:gd name="connsiteX4" fmla="*/ 1866228 w 1866228"/>
                <a:gd name="connsiteY4" fmla="*/ 636473 h 707192"/>
                <a:gd name="connsiteX5" fmla="*/ 1795509 w 1866228"/>
                <a:gd name="connsiteY5" fmla="*/ 707192 h 707192"/>
                <a:gd name="connsiteX6" fmla="*/ 70719 w 1866228"/>
                <a:gd name="connsiteY6" fmla="*/ 707192 h 707192"/>
                <a:gd name="connsiteX7" fmla="*/ 0 w 1866228"/>
                <a:gd name="connsiteY7" fmla="*/ 636473 h 707192"/>
                <a:gd name="connsiteX8" fmla="*/ 0 w 1866228"/>
                <a:gd name="connsiteY8" fmla="*/ 70719 h 707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66228" h="707192">
                  <a:moveTo>
                    <a:pt x="0" y="70719"/>
                  </a:moveTo>
                  <a:cubicBezTo>
                    <a:pt x="0" y="31662"/>
                    <a:pt x="31662" y="0"/>
                    <a:pt x="70719" y="0"/>
                  </a:cubicBezTo>
                  <a:lnTo>
                    <a:pt x="1795509" y="0"/>
                  </a:lnTo>
                  <a:cubicBezTo>
                    <a:pt x="1834566" y="0"/>
                    <a:pt x="1866228" y="31662"/>
                    <a:pt x="1866228" y="70719"/>
                  </a:cubicBezTo>
                  <a:lnTo>
                    <a:pt x="1866228" y="636473"/>
                  </a:lnTo>
                  <a:cubicBezTo>
                    <a:pt x="1866228" y="675530"/>
                    <a:pt x="1834566" y="707192"/>
                    <a:pt x="1795509" y="707192"/>
                  </a:cubicBezTo>
                  <a:lnTo>
                    <a:pt x="70719" y="707192"/>
                  </a:lnTo>
                  <a:cubicBezTo>
                    <a:pt x="31662" y="707192"/>
                    <a:pt x="0" y="675530"/>
                    <a:pt x="0" y="636473"/>
                  </a:cubicBezTo>
                  <a:lnTo>
                    <a:pt x="0" y="70719"/>
                  </a:lnTo>
                  <a:close/>
                </a:path>
              </a:pathLst>
            </a:custGeom>
          </p:spPr>
          <p:style>
            <a:lnRef idx="2">
              <a:schemeClr val="lt1">
                <a:hueOff val="0"/>
                <a:satOff val="0"/>
                <a:lumOff val="0"/>
                <a:alphaOff val="0"/>
              </a:schemeClr>
            </a:lnRef>
            <a:fillRef idx="1">
              <a:schemeClr val="accent2">
                <a:tint val="99000"/>
                <a:hueOff val="0"/>
                <a:satOff val="0"/>
                <a:lumOff val="0"/>
                <a:alphaOff val="0"/>
              </a:schemeClr>
            </a:fillRef>
            <a:effectRef idx="0">
              <a:schemeClr val="accent2">
                <a:tint val="99000"/>
                <a:hueOff val="0"/>
                <a:satOff val="0"/>
                <a:lumOff val="0"/>
                <a:alphaOff val="0"/>
              </a:schemeClr>
            </a:effectRef>
            <a:fontRef idx="minor">
              <a:schemeClr val="lt1"/>
            </a:fontRef>
          </p:style>
          <p:txBody>
            <a:bodyPr spcFirstLastPara="0" vert="horz" wrap="square" lIns="96913" tIns="96913" rIns="96913" bIns="96913" numCol="1" spcCol="1270" anchor="ctr" anchorCtr="0">
              <a:noAutofit/>
            </a:bodyPr>
            <a:lstStyle/>
            <a:p>
              <a:pPr marL="0" lvl="0" indent="0" defTabSz="889000">
                <a:lnSpc>
                  <a:spcPct val="90000"/>
                </a:lnSpc>
                <a:spcBef>
                  <a:spcPct val="0"/>
                </a:spcBef>
                <a:spcAft>
                  <a:spcPct val="35000"/>
                </a:spcAft>
                <a:buClr>
                  <a:srgbClr val="0070C0"/>
                </a:buClr>
                <a:buFont typeface="Wingdings" panose="05000000000000000000" pitchFamily="2" charset="2"/>
                <a:buNone/>
              </a:pPr>
              <a:r>
                <a:rPr lang="zh-CN" altLang="en-US" sz="2400" kern="1200" dirty="0" smtClean="0">
                  <a:latin typeface="DFKai-SB" panose="03000509000000000000" pitchFamily="65" charset="-120"/>
                  <a:ea typeface="DFKai-SB" panose="03000509000000000000" pitchFamily="65" charset="-120"/>
                </a:rPr>
                <a:t>生物多樣性減少</a:t>
              </a:r>
              <a:endParaRPr lang="zh-CN" altLang="en-US" sz="2400" kern="1200" dirty="0">
                <a:latin typeface="DFKai-SB" panose="03000509000000000000" pitchFamily="65" charset="-120"/>
                <a:ea typeface="DFKai-SB" panose="03000509000000000000" pitchFamily="65" charset="-120"/>
              </a:endParaRPr>
            </a:p>
          </p:txBody>
        </p:sp>
        <p:sp>
          <p:nvSpPr>
            <p:cNvPr id="27" name="任意多边形: 形状 24"/>
            <p:cNvSpPr/>
            <p:nvPr/>
          </p:nvSpPr>
          <p:spPr>
            <a:xfrm>
              <a:off x="5332602" y="5641122"/>
              <a:ext cx="1987772" cy="707192"/>
            </a:xfrm>
            <a:custGeom>
              <a:avLst/>
              <a:gdLst>
                <a:gd name="connsiteX0" fmla="*/ 0 w 1866228"/>
                <a:gd name="connsiteY0" fmla="*/ 70719 h 707192"/>
                <a:gd name="connsiteX1" fmla="*/ 70719 w 1866228"/>
                <a:gd name="connsiteY1" fmla="*/ 0 h 707192"/>
                <a:gd name="connsiteX2" fmla="*/ 1795509 w 1866228"/>
                <a:gd name="connsiteY2" fmla="*/ 0 h 707192"/>
                <a:gd name="connsiteX3" fmla="*/ 1866228 w 1866228"/>
                <a:gd name="connsiteY3" fmla="*/ 70719 h 707192"/>
                <a:gd name="connsiteX4" fmla="*/ 1866228 w 1866228"/>
                <a:gd name="connsiteY4" fmla="*/ 636473 h 707192"/>
                <a:gd name="connsiteX5" fmla="*/ 1795509 w 1866228"/>
                <a:gd name="connsiteY5" fmla="*/ 707192 h 707192"/>
                <a:gd name="connsiteX6" fmla="*/ 70719 w 1866228"/>
                <a:gd name="connsiteY6" fmla="*/ 707192 h 707192"/>
                <a:gd name="connsiteX7" fmla="*/ 0 w 1866228"/>
                <a:gd name="connsiteY7" fmla="*/ 636473 h 707192"/>
                <a:gd name="connsiteX8" fmla="*/ 0 w 1866228"/>
                <a:gd name="connsiteY8" fmla="*/ 70719 h 707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66228" h="707192">
                  <a:moveTo>
                    <a:pt x="0" y="70719"/>
                  </a:moveTo>
                  <a:cubicBezTo>
                    <a:pt x="0" y="31662"/>
                    <a:pt x="31662" y="0"/>
                    <a:pt x="70719" y="0"/>
                  </a:cubicBezTo>
                  <a:lnTo>
                    <a:pt x="1795509" y="0"/>
                  </a:lnTo>
                  <a:cubicBezTo>
                    <a:pt x="1834566" y="0"/>
                    <a:pt x="1866228" y="31662"/>
                    <a:pt x="1866228" y="70719"/>
                  </a:cubicBezTo>
                  <a:lnTo>
                    <a:pt x="1866228" y="636473"/>
                  </a:lnTo>
                  <a:cubicBezTo>
                    <a:pt x="1866228" y="675530"/>
                    <a:pt x="1834566" y="707192"/>
                    <a:pt x="1795509" y="707192"/>
                  </a:cubicBezTo>
                  <a:lnTo>
                    <a:pt x="70719" y="707192"/>
                  </a:lnTo>
                  <a:cubicBezTo>
                    <a:pt x="31662" y="707192"/>
                    <a:pt x="0" y="675530"/>
                    <a:pt x="0" y="636473"/>
                  </a:cubicBezTo>
                  <a:lnTo>
                    <a:pt x="0" y="70719"/>
                  </a:lnTo>
                  <a:close/>
                </a:path>
              </a:pathLst>
            </a:custGeom>
          </p:spPr>
          <p:style>
            <a:lnRef idx="2">
              <a:schemeClr val="lt1">
                <a:hueOff val="0"/>
                <a:satOff val="0"/>
                <a:lumOff val="0"/>
                <a:alphaOff val="0"/>
              </a:schemeClr>
            </a:lnRef>
            <a:fillRef idx="1">
              <a:schemeClr val="accent2">
                <a:tint val="80000"/>
                <a:hueOff val="0"/>
                <a:satOff val="0"/>
                <a:lumOff val="0"/>
                <a:alphaOff val="0"/>
              </a:schemeClr>
            </a:fillRef>
            <a:effectRef idx="0">
              <a:schemeClr val="accent2">
                <a:tint val="80000"/>
                <a:hueOff val="0"/>
                <a:satOff val="0"/>
                <a:lumOff val="0"/>
                <a:alphaOff val="0"/>
              </a:schemeClr>
            </a:effectRef>
            <a:fontRef idx="minor">
              <a:schemeClr val="lt1"/>
            </a:fontRef>
          </p:style>
          <p:txBody>
            <a:bodyPr spcFirstLastPara="0" vert="horz" wrap="square" lIns="96913" tIns="96913" rIns="96913" bIns="96913" numCol="1" spcCol="1270" anchor="ctr" anchorCtr="0">
              <a:noAutofit/>
            </a:bodyPr>
            <a:lstStyle/>
            <a:p>
              <a:pPr marL="0" lvl="0" indent="0" algn="ctr" defTabSz="889000">
                <a:lnSpc>
                  <a:spcPct val="90000"/>
                </a:lnSpc>
                <a:spcBef>
                  <a:spcPct val="0"/>
                </a:spcBef>
                <a:spcAft>
                  <a:spcPct val="35000"/>
                </a:spcAft>
                <a:buClr>
                  <a:srgbClr val="0070C0"/>
                </a:buClr>
                <a:buFont typeface="Wingdings" panose="05000000000000000000" pitchFamily="2" charset="2"/>
                <a:buNone/>
              </a:pPr>
              <a:r>
                <a:rPr lang="zh-CN" altLang="en-US" sz="2400" kern="1200" dirty="0" smtClean="0">
                  <a:latin typeface="DFKai-SB" panose="03000509000000000000" pitchFamily="65" charset="-120"/>
                  <a:ea typeface="DFKai-SB" panose="03000509000000000000" pitchFamily="65" charset="-120"/>
                </a:rPr>
                <a:t>水污染</a:t>
              </a:r>
              <a:endParaRPr lang="zh-CN" altLang="en-US" sz="2400" kern="1200" dirty="0">
                <a:latin typeface="DFKai-SB" panose="03000509000000000000" pitchFamily="65" charset="-120"/>
                <a:ea typeface="DFKai-SB" panose="03000509000000000000" pitchFamily="65" charset="-120"/>
              </a:endParaRPr>
            </a:p>
          </p:txBody>
        </p:sp>
        <p:sp>
          <p:nvSpPr>
            <p:cNvPr id="28" name="任意多边形: 形状 25"/>
            <p:cNvSpPr/>
            <p:nvPr/>
          </p:nvSpPr>
          <p:spPr>
            <a:xfrm>
              <a:off x="7433974" y="4878617"/>
              <a:ext cx="1866228" cy="707192"/>
            </a:xfrm>
            <a:custGeom>
              <a:avLst/>
              <a:gdLst>
                <a:gd name="connsiteX0" fmla="*/ 0 w 1866228"/>
                <a:gd name="connsiteY0" fmla="*/ 70719 h 707192"/>
                <a:gd name="connsiteX1" fmla="*/ 70719 w 1866228"/>
                <a:gd name="connsiteY1" fmla="*/ 0 h 707192"/>
                <a:gd name="connsiteX2" fmla="*/ 1795509 w 1866228"/>
                <a:gd name="connsiteY2" fmla="*/ 0 h 707192"/>
                <a:gd name="connsiteX3" fmla="*/ 1866228 w 1866228"/>
                <a:gd name="connsiteY3" fmla="*/ 70719 h 707192"/>
                <a:gd name="connsiteX4" fmla="*/ 1866228 w 1866228"/>
                <a:gd name="connsiteY4" fmla="*/ 636473 h 707192"/>
                <a:gd name="connsiteX5" fmla="*/ 1795509 w 1866228"/>
                <a:gd name="connsiteY5" fmla="*/ 707192 h 707192"/>
                <a:gd name="connsiteX6" fmla="*/ 70719 w 1866228"/>
                <a:gd name="connsiteY6" fmla="*/ 707192 h 707192"/>
                <a:gd name="connsiteX7" fmla="*/ 0 w 1866228"/>
                <a:gd name="connsiteY7" fmla="*/ 636473 h 707192"/>
                <a:gd name="connsiteX8" fmla="*/ 0 w 1866228"/>
                <a:gd name="connsiteY8" fmla="*/ 70719 h 707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66228" h="707192">
                  <a:moveTo>
                    <a:pt x="0" y="70719"/>
                  </a:moveTo>
                  <a:cubicBezTo>
                    <a:pt x="0" y="31662"/>
                    <a:pt x="31662" y="0"/>
                    <a:pt x="70719" y="0"/>
                  </a:cubicBezTo>
                  <a:lnTo>
                    <a:pt x="1795509" y="0"/>
                  </a:lnTo>
                  <a:cubicBezTo>
                    <a:pt x="1834566" y="0"/>
                    <a:pt x="1866228" y="31662"/>
                    <a:pt x="1866228" y="70719"/>
                  </a:cubicBezTo>
                  <a:lnTo>
                    <a:pt x="1866228" y="636473"/>
                  </a:lnTo>
                  <a:cubicBezTo>
                    <a:pt x="1866228" y="675530"/>
                    <a:pt x="1834566" y="707192"/>
                    <a:pt x="1795509" y="707192"/>
                  </a:cubicBezTo>
                  <a:lnTo>
                    <a:pt x="70719" y="707192"/>
                  </a:lnTo>
                  <a:cubicBezTo>
                    <a:pt x="31662" y="707192"/>
                    <a:pt x="0" y="675530"/>
                    <a:pt x="0" y="636473"/>
                  </a:cubicBezTo>
                  <a:lnTo>
                    <a:pt x="0" y="70719"/>
                  </a:lnTo>
                  <a:close/>
                </a:path>
              </a:pathLst>
            </a:custGeom>
          </p:spPr>
          <p:style>
            <a:lnRef idx="2">
              <a:schemeClr val="lt1">
                <a:hueOff val="0"/>
                <a:satOff val="0"/>
                <a:lumOff val="0"/>
                <a:alphaOff val="0"/>
              </a:schemeClr>
            </a:lnRef>
            <a:fillRef idx="1">
              <a:schemeClr val="accent2">
                <a:tint val="99000"/>
                <a:hueOff val="0"/>
                <a:satOff val="0"/>
                <a:lumOff val="0"/>
                <a:alphaOff val="0"/>
              </a:schemeClr>
            </a:fillRef>
            <a:effectRef idx="0">
              <a:schemeClr val="accent2">
                <a:tint val="99000"/>
                <a:hueOff val="0"/>
                <a:satOff val="0"/>
                <a:lumOff val="0"/>
                <a:alphaOff val="0"/>
              </a:schemeClr>
            </a:effectRef>
            <a:fontRef idx="minor">
              <a:schemeClr val="lt1"/>
            </a:fontRef>
          </p:style>
          <p:txBody>
            <a:bodyPr spcFirstLastPara="0" vert="horz" wrap="square" lIns="96913" tIns="96913" rIns="96913" bIns="96913" numCol="1" spcCol="1270" anchor="ctr" anchorCtr="0">
              <a:noAutofit/>
            </a:bodyPr>
            <a:lstStyle/>
            <a:p>
              <a:pPr marL="0" lvl="0" indent="0" algn="ctr" defTabSz="889000">
                <a:lnSpc>
                  <a:spcPct val="90000"/>
                </a:lnSpc>
                <a:spcBef>
                  <a:spcPct val="0"/>
                </a:spcBef>
                <a:spcAft>
                  <a:spcPct val="35000"/>
                </a:spcAft>
                <a:buClr>
                  <a:srgbClr val="0070C0"/>
                </a:buClr>
                <a:buFont typeface="Wingdings" panose="05000000000000000000" pitchFamily="2" charset="2"/>
                <a:buNone/>
              </a:pPr>
              <a:r>
                <a:rPr lang="zh-CN" altLang="en-US" sz="2400" kern="1200" dirty="0">
                  <a:latin typeface="DFKai-SB" panose="03000509000000000000" pitchFamily="65" charset="-120"/>
                  <a:ea typeface="DFKai-SB" panose="03000509000000000000" pitchFamily="65" charset="-120"/>
                </a:rPr>
                <a:t>酸雨蔓延</a:t>
              </a:r>
            </a:p>
          </p:txBody>
        </p:sp>
        <p:sp>
          <p:nvSpPr>
            <p:cNvPr id="29" name="任意多边形: 形状 26"/>
            <p:cNvSpPr/>
            <p:nvPr/>
          </p:nvSpPr>
          <p:spPr>
            <a:xfrm>
              <a:off x="7433974" y="5641122"/>
              <a:ext cx="1866228" cy="707192"/>
            </a:xfrm>
            <a:custGeom>
              <a:avLst/>
              <a:gdLst>
                <a:gd name="connsiteX0" fmla="*/ 0 w 1866228"/>
                <a:gd name="connsiteY0" fmla="*/ 70719 h 707192"/>
                <a:gd name="connsiteX1" fmla="*/ 70719 w 1866228"/>
                <a:gd name="connsiteY1" fmla="*/ 0 h 707192"/>
                <a:gd name="connsiteX2" fmla="*/ 1795509 w 1866228"/>
                <a:gd name="connsiteY2" fmla="*/ 0 h 707192"/>
                <a:gd name="connsiteX3" fmla="*/ 1866228 w 1866228"/>
                <a:gd name="connsiteY3" fmla="*/ 70719 h 707192"/>
                <a:gd name="connsiteX4" fmla="*/ 1866228 w 1866228"/>
                <a:gd name="connsiteY4" fmla="*/ 636473 h 707192"/>
                <a:gd name="connsiteX5" fmla="*/ 1795509 w 1866228"/>
                <a:gd name="connsiteY5" fmla="*/ 707192 h 707192"/>
                <a:gd name="connsiteX6" fmla="*/ 70719 w 1866228"/>
                <a:gd name="connsiteY6" fmla="*/ 707192 h 707192"/>
                <a:gd name="connsiteX7" fmla="*/ 0 w 1866228"/>
                <a:gd name="connsiteY7" fmla="*/ 636473 h 707192"/>
                <a:gd name="connsiteX8" fmla="*/ 0 w 1866228"/>
                <a:gd name="connsiteY8" fmla="*/ 70719 h 707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66228" h="707192">
                  <a:moveTo>
                    <a:pt x="0" y="70719"/>
                  </a:moveTo>
                  <a:cubicBezTo>
                    <a:pt x="0" y="31662"/>
                    <a:pt x="31662" y="0"/>
                    <a:pt x="70719" y="0"/>
                  </a:cubicBezTo>
                  <a:lnTo>
                    <a:pt x="1795509" y="0"/>
                  </a:lnTo>
                  <a:cubicBezTo>
                    <a:pt x="1834566" y="0"/>
                    <a:pt x="1866228" y="31662"/>
                    <a:pt x="1866228" y="70719"/>
                  </a:cubicBezTo>
                  <a:lnTo>
                    <a:pt x="1866228" y="636473"/>
                  </a:lnTo>
                  <a:cubicBezTo>
                    <a:pt x="1866228" y="675530"/>
                    <a:pt x="1834566" y="707192"/>
                    <a:pt x="1795509" y="707192"/>
                  </a:cubicBezTo>
                  <a:lnTo>
                    <a:pt x="70719" y="707192"/>
                  </a:lnTo>
                  <a:cubicBezTo>
                    <a:pt x="31662" y="707192"/>
                    <a:pt x="0" y="675530"/>
                    <a:pt x="0" y="636473"/>
                  </a:cubicBezTo>
                  <a:lnTo>
                    <a:pt x="0" y="70719"/>
                  </a:lnTo>
                  <a:close/>
                </a:path>
              </a:pathLst>
            </a:custGeom>
          </p:spPr>
          <p:style>
            <a:lnRef idx="2">
              <a:schemeClr val="lt1">
                <a:hueOff val="0"/>
                <a:satOff val="0"/>
                <a:lumOff val="0"/>
                <a:alphaOff val="0"/>
              </a:schemeClr>
            </a:lnRef>
            <a:fillRef idx="1">
              <a:schemeClr val="accent2">
                <a:tint val="80000"/>
                <a:hueOff val="0"/>
                <a:satOff val="0"/>
                <a:lumOff val="0"/>
                <a:alphaOff val="0"/>
              </a:schemeClr>
            </a:fillRef>
            <a:effectRef idx="0">
              <a:schemeClr val="accent2">
                <a:tint val="80000"/>
                <a:hueOff val="0"/>
                <a:satOff val="0"/>
                <a:lumOff val="0"/>
                <a:alphaOff val="0"/>
              </a:schemeClr>
            </a:effectRef>
            <a:fontRef idx="minor">
              <a:schemeClr val="lt1"/>
            </a:fontRef>
          </p:style>
          <p:txBody>
            <a:bodyPr spcFirstLastPara="0" vert="horz" wrap="square" lIns="96913" tIns="96913" rIns="96913" bIns="96913" numCol="1" spcCol="1270" anchor="ctr" anchorCtr="0">
              <a:noAutofit/>
            </a:bodyPr>
            <a:lstStyle/>
            <a:p>
              <a:pPr marL="0" lvl="0" indent="0" algn="ctr" defTabSz="889000">
                <a:lnSpc>
                  <a:spcPct val="90000"/>
                </a:lnSpc>
                <a:spcBef>
                  <a:spcPct val="0"/>
                </a:spcBef>
                <a:spcAft>
                  <a:spcPct val="35000"/>
                </a:spcAft>
                <a:buClr>
                  <a:srgbClr val="0070C0"/>
                </a:buClr>
                <a:buFont typeface="Wingdings" panose="05000000000000000000" pitchFamily="2" charset="2"/>
                <a:buNone/>
              </a:pPr>
              <a:r>
                <a:rPr lang="zh-CN" altLang="en-US" sz="2400" kern="1200" dirty="0">
                  <a:latin typeface="DFKai-SB" panose="03000509000000000000" pitchFamily="65" charset="-120"/>
                  <a:ea typeface="DFKai-SB" panose="03000509000000000000" pitchFamily="65" charset="-120"/>
                </a:rPr>
                <a:t>海洋污染</a:t>
              </a:r>
            </a:p>
          </p:txBody>
        </p:sp>
        <p:sp>
          <p:nvSpPr>
            <p:cNvPr id="30" name="任意多边形: 形状 27"/>
            <p:cNvSpPr/>
            <p:nvPr/>
          </p:nvSpPr>
          <p:spPr>
            <a:xfrm>
              <a:off x="9413802" y="4878617"/>
              <a:ext cx="2001026" cy="707192"/>
            </a:xfrm>
            <a:custGeom>
              <a:avLst/>
              <a:gdLst>
                <a:gd name="connsiteX0" fmla="*/ 0 w 1866228"/>
                <a:gd name="connsiteY0" fmla="*/ 70719 h 707192"/>
                <a:gd name="connsiteX1" fmla="*/ 70719 w 1866228"/>
                <a:gd name="connsiteY1" fmla="*/ 0 h 707192"/>
                <a:gd name="connsiteX2" fmla="*/ 1795509 w 1866228"/>
                <a:gd name="connsiteY2" fmla="*/ 0 h 707192"/>
                <a:gd name="connsiteX3" fmla="*/ 1866228 w 1866228"/>
                <a:gd name="connsiteY3" fmla="*/ 70719 h 707192"/>
                <a:gd name="connsiteX4" fmla="*/ 1866228 w 1866228"/>
                <a:gd name="connsiteY4" fmla="*/ 636473 h 707192"/>
                <a:gd name="connsiteX5" fmla="*/ 1795509 w 1866228"/>
                <a:gd name="connsiteY5" fmla="*/ 707192 h 707192"/>
                <a:gd name="connsiteX6" fmla="*/ 70719 w 1866228"/>
                <a:gd name="connsiteY6" fmla="*/ 707192 h 707192"/>
                <a:gd name="connsiteX7" fmla="*/ 0 w 1866228"/>
                <a:gd name="connsiteY7" fmla="*/ 636473 h 707192"/>
                <a:gd name="connsiteX8" fmla="*/ 0 w 1866228"/>
                <a:gd name="connsiteY8" fmla="*/ 70719 h 707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66228" h="707192">
                  <a:moveTo>
                    <a:pt x="0" y="70719"/>
                  </a:moveTo>
                  <a:cubicBezTo>
                    <a:pt x="0" y="31662"/>
                    <a:pt x="31662" y="0"/>
                    <a:pt x="70719" y="0"/>
                  </a:cubicBezTo>
                  <a:lnTo>
                    <a:pt x="1795509" y="0"/>
                  </a:lnTo>
                  <a:cubicBezTo>
                    <a:pt x="1834566" y="0"/>
                    <a:pt x="1866228" y="31662"/>
                    <a:pt x="1866228" y="70719"/>
                  </a:cubicBezTo>
                  <a:lnTo>
                    <a:pt x="1866228" y="636473"/>
                  </a:lnTo>
                  <a:cubicBezTo>
                    <a:pt x="1866228" y="675530"/>
                    <a:pt x="1834566" y="707192"/>
                    <a:pt x="1795509" y="707192"/>
                  </a:cubicBezTo>
                  <a:lnTo>
                    <a:pt x="70719" y="707192"/>
                  </a:lnTo>
                  <a:cubicBezTo>
                    <a:pt x="31662" y="707192"/>
                    <a:pt x="0" y="675530"/>
                    <a:pt x="0" y="636473"/>
                  </a:cubicBezTo>
                  <a:lnTo>
                    <a:pt x="0" y="70719"/>
                  </a:lnTo>
                  <a:close/>
                </a:path>
              </a:pathLst>
            </a:custGeom>
          </p:spPr>
          <p:style>
            <a:lnRef idx="2">
              <a:schemeClr val="lt1">
                <a:hueOff val="0"/>
                <a:satOff val="0"/>
                <a:lumOff val="0"/>
                <a:alphaOff val="0"/>
              </a:schemeClr>
            </a:lnRef>
            <a:fillRef idx="1">
              <a:schemeClr val="accent2">
                <a:tint val="99000"/>
                <a:hueOff val="0"/>
                <a:satOff val="0"/>
                <a:lumOff val="0"/>
                <a:alphaOff val="0"/>
              </a:schemeClr>
            </a:fillRef>
            <a:effectRef idx="0">
              <a:schemeClr val="accent2">
                <a:tint val="99000"/>
                <a:hueOff val="0"/>
                <a:satOff val="0"/>
                <a:lumOff val="0"/>
                <a:alphaOff val="0"/>
              </a:schemeClr>
            </a:effectRef>
            <a:fontRef idx="minor">
              <a:schemeClr val="lt1"/>
            </a:fontRef>
          </p:style>
          <p:txBody>
            <a:bodyPr spcFirstLastPara="0" vert="horz" wrap="square" lIns="96913" tIns="96913" rIns="96913" bIns="96913" numCol="1" spcCol="1270" anchor="ctr" anchorCtr="0">
              <a:noAutofit/>
            </a:bodyPr>
            <a:lstStyle/>
            <a:p>
              <a:pPr marL="0" lvl="0" indent="0" defTabSz="889000">
                <a:lnSpc>
                  <a:spcPct val="90000"/>
                </a:lnSpc>
                <a:spcBef>
                  <a:spcPct val="0"/>
                </a:spcBef>
                <a:spcAft>
                  <a:spcPct val="35000"/>
                </a:spcAft>
                <a:buClr>
                  <a:srgbClr val="0070C0"/>
                </a:buClr>
                <a:buFont typeface="Wingdings" panose="05000000000000000000" pitchFamily="2" charset="2"/>
                <a:buNone/>
              </a:pPr>
              <a:r>
                <a:rPr lang="zh-CN" altLang="en-US" sz="2400" kern="1200" dirty="0" smtClean="0">
                  <a:latin typeface="DFKai-SB" panose="03000509000000000000" pitchFamily="65" charset="-120"/>
                  <a:ea typeface="DFKai-SB" panose="03000509000000000000" pitchFamily="65" charset="-120"/>
                </a:rPr>
                <a:t>森林</a:t>
              </a:r>
              <a:r>
                <a:rPr lang="zh-TW" altLang="en-US" sz="2400" dirty="0">
                  <a:latin typeface="DFKai-SB" panose="03000509000000000000" pitchFamily="65" charset="-120"/>
                  <a:ea typeface="DFKai-SB" panose="03000509000000000000" pitchFamily="65" charset="-120"/>
                </a:rPr>
                <a:t>面積</a:t>
              </a:r>
              <a:r>
                <a:rPr lang="zh-CN" altLang="en-US" sz="2400" dirty="0">
                  <a:latin typeface="DFKai-SB" panose="03000509000000000000" pitchFamily="65" charset="-120"/>
                  <a:ea typeface="DFKai-SB" panose="03000509000000000000" pitchFamily="65" charset="-120"/>
                </a:rPr>
                <a:t>銳減</a:t>
              </a:r>
            </a:p>
          </p:txBody>
        </p:sp>
        <p:sp>
          <p:nvSpPr>
            <p:cNvPr id="31" name="任意多边形: 形状 28"/>
            <p:cNvSpPr/>
            <p:nvPr/>
          </p:nvSpPr>
          <p:spPr>
            <a:xfrm>
              <a:off x="9413802" y="5641122"/>
              <a:ext cx="2001026" cy="707192"/>
            </a:xfrm>
            <a:custGeom>
              <a:avLst/>
              <a:gdLst>
                <a:gd name="connsiteX0" fmla="*/ 0 w 1866228"/>
                <a:gd name="connsiteY0" fmla="*/ 70719 h 707192"/>
                <a:gd name="connsiteX1" fmla="*/ 70719 w 1866228"/>
                <a:gd name="connsiteY1" fmla="*/ 0 h 707192"/>
                <a:gd name="connsiteX2" fmla="*/ 1795509 w 1866228"/>
                <a:gd name="connsiteY2" fmla="*/ 0 h 707192"/>
                <a:gd name="connsiteX3" fmla="*/ 1866228 w 1866228"/>
                <a:gd name="connsiteY3" fmla="*/ 70719 h 707192"/>
                <a:gd name="connsiteX4" fmla="*/ 1866228 w 1866228"/>
                <a:gd name="connsiteY4" fmla="*/ 636473 h 707192"/>
                <a:gd name="connsiteX5" fmla="*/ 1795509 w 1866228"/>
                <a:gd name="connsiteY5" fmla="*/ 707192 h 707192"/>
                <a:gd name="connsiteX6" fmla="*/ 70719 w 1866228"/>
                <a:gd name="connsiteY6" fmla="*/ 707192 h 707192"/>
                <a:gd name="connsiteX7" fmla="*/ 0 w 1866228"/>
                <a:gd name="connsiteY7" fmla="*/ 636473 h 707192"/>
                <a:gd name="connsiteX8" fmla="*/ 0 w 1866228"/>
                <a:gd name="connsiteY8" fmla="*/ 70719 h 707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66228" h="707192">
                  <a:moveTo>
                    <a:pt x="0" y="70719"/>
                  </a:moveTo>
                  <a:cubicBezTo>
                    <a:pt x="0" y="31662"/>
                    <a:pt x="31662" y="0"/>
                    <a:pt x="70719" y="0"/>
                  </a:cubicBezTo>
                  <a:lnTo>
                    <a:pt x="1795509" y="0"/>
                  </a:lnTo>
                  <a:cubicBezTo>
                    <a:pt x="1834566" y="0"/>
                    <a:pt x="1866228" y="31662"/>
                    <a:pt x="1866228" y="70719"/>
                  </a:cubicBezTo>
                  <a:lnTo>
                    <a:pt x="1866228" y="636473"/>
                  </a:lnTo>
                  <a:cubicBezTo>
                    <a:pt x="1866228" y="675530"/>
                    <a:pt x="1834566" y="707192"/>
                    <a:pt x="1795509" y="707192"/>
                  </a:cubicBezTo>
                  <a:lnTo>
                    <a:pt x="70719" y="707192"/>
                  </a:lnTo>
                  <a:cubicBezTo>
                    <a:pt x="31662" y="707192"/>
                    <a:pt x="0" y="675530"/>
                    <a:pt x="0" y="636473"/>
                  </a:cubicBezTo>
                  <a:lnTo>
                    <a:pt x="0" y="70719"/>
                  </a:lnTo>
                  <a:close/>
                </a:path>
              </a:pathLst>
            </a:custGeom>
          </p:spPr>
          <p:style>
            <a:lnRef idx="2">
              <a:schemeClr val="lt1">
                <a:hueOff val="0"/>
                <a:satOff val="0"/>
                <a:lumOff val="0"/>
                <a:alphaOff val="0"/>
              </a:schemeClr>
            </a:lnRef>
            <a:fillRef idx="1">
              <a:schemeClr val="accent2">
                <a:tint val="80000"/>
                <a:hueOff val="0"/>
                <a:satOff val="0"/>
                <a:lumOff val="0"/>
                <a:alphaOff val="0"/>
              </a:schemeClr>
            </a:fillRef>
            <a:effectRef idx="0">
              <a:schemeClr val="accent2">
                <a:tint val="80000"/>
                <a:hueOff val="0"/>
                <a:satOff val="0"/>
                <a:lumOff val="0"/>
                <a:alphaOff val="0"/>
              </a:schemeClr>
            </a:effectRef>
            <a:fontRef idx="minor">
              <a:schemeClr val="lt1"/>
            </a:fontRef>
          </p:style>
          <p:txBody>
            <a:bodyPr spcFirstLastPara="0" vert="horz" wrap="square" lIns="96913" tIns="96913" rIns="96913" bIns="96913" numCol="1" spcCol="1270" anchor="ctr" anchorCtr="0">
              <a:noAutofit/>
            </a:bodyPr>
            <a:lstStyle/>
            <a:p>
              <a:pPr marL="0" lvl="0" indent="0" algn="ctr" defTabSz="889000">
                <a:lnSpc>
                  <a:spcPct val="90000"/>
                </a:lnSpc>
                <a:spcBef>
                  <a:spcPct val="0"/>
                </a:spcBef>
                <a:spcAft>
                  <a:spcPct val="35000"/>
                </a:spcAft>
                <a:buClr>
                  <a:srgbClr val="0070C0"/>
                </a:buClr>
                <a:buFont typeface="Wingdings" panose="05000000000000000000" pitchFamily="2" charset="2"/>
                <a:buNone/>
              </a:pPr>
              <a:r>
                <a:rPr lang="zh-CN" altLang="en-US" sz="2400" kern="1200" dirty="0" smtClean="0">
                  <a:latin typeface="DFKai-SB" panose="03000509000000000000" pitchFamily="65" charset="-120"/>
                  <a:ea typeface="DFKai-SB" panose="03000509000000000000" pitchFamily="65" charset="-120"/>
                </a:rPr>
                <a:t>廢物</a:t>
              </a:r>
              <a:r>
                <a:rPr lang="zh-CN" altLang="en-US" sz="2400" kern="1200" dirty="0">
                  <a:latin typeface="DFKai-SB" panose="03000509000000000000" pitchFamily="65" charset="-120"/>
                  <a:ea typeface="DFKai-SB" panose="03000509000000000000" pitchFamily="65" charset="-120"/>
                </a:rPr>
                <a:t>污染</a:t>
              </a:r>
            </a:p>
          </p:txBody>
        </p:sp>
      </p:grpSp>
      <p:sp>
        <p:nvSpPr>
          <p:cNvPr id="32" name="任意多边形: 形状 5"/>
          <p:cNvSpPr/>
          <p:nvPr/>
        </p:nvSpPr>
        <p:spPr>
          <a:xfrm>
            <a:off x="2547300" y="193928"/>
            <a:ext cx="6821704" cy="6180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90000"/>
              </a:lnSpc>
              <a:spcAft>
                <a:spcPct val="35000"/>
              </a:spcAft>
              <a:defRPr/>
            </a:pPr>
            <a:r>
              <a:rPr lang="zh-CN" altLang="en-US" sz="4000" b="1" dirty="0" smtClean="0">
                <a:solidFill>
                  <a:srgbClr val="FFFFFF"/>
                </a:solidFill>
                <a:latin typeface="DFKai-SB" panose="03000509000000000000" pitchFamily="65" charset="-120"/>
                <a:ea typeface="DFKai-SB" panose="03000509000000000000" pitchFamily="65" charset="-120"/>
              </a:rPr>
              <a:t>人類</a:t>
            </a:r>
            <a:r>
              <a:rPr lang="zh-CN" altLang="en-US" sz="4000" b="1" dirty="0">
                <a:solidFill>
                  <a:srgbClr val="FFFFFF"/>
                </a:solidFill>
                <a:latin typeface="DFKai-SB" panose="03000509000000000000" pitchFamily="65" charset="-120"/>
                <a:ea typeface="DFKai-SB" panose="03000509000000000000" pitchFamily="65" charset="-120"/>
              </a:rPr>
              <a:t>發展遇到</a:t>
            </a:r>
            <a:r>
              <a:rPr lang="zh-CN" altLang="en-US" sz="4000" b="1" dirty="0" smtClean="0">
                <a:solidFill>
                  <a:srgbClr val="FFFFFF"/>
                </a:solidFill>
                <a:latin typeface="DFKai-SB" panose="03000509000000000000" pitchFamily="65" charset="-120"/>
                <a:ea typeface="DFKai-SB" panose="03000509000000000000" pitchFamily="65" charset="-120"/>
              </a:rPr>
              <a:t>的</a:t>
            </a:r>
            <a:r>
              <a:rPr lang="zh-TW" altLang="en-US" sz="4000" b="1" dirty="0">
                <a:solidFill>
                  <a:srgbClr val="FFFFFF"/>
                </a:solidFill>
                <a:latin typeface="DFKai-SB" panose="03000509000000000000" pitchFamily="65" charset="-120"/>
                <a:ea typeface="DFKai-SB" panose="03000509000000000000" pitchFamily="65" charset="-120"/>
              </a:rPr>
              <a:t>機遇和挑戰</a:t>
            </a:r>
            <a:endParaRPr lang="zh-CN" altLang="en-US" sz="4000" b="1" dirty="0">
              <a:solidFill>
                <a:srgbClr val="FFFFFF"/>
              </a:solidFill>
              <a:latin typeface="DFKai-SB" panose="03000509000000000000" pitchFamily="65" charset="-120"/>
              <a:ea typeface="DFKai-SB" panose="03000509000000000000" pitchFamily="65" charset="-120"/>
            </a:endParaRPr>
          </a:p>
        </p:txBody>
      </p:sp>
      <p:sp>
        <p:nvSpPr>
          <p:cNvPr id="33" name="Freeform 7">
            <a:extLst>
              <a:ext uri="{FF2B5EF4-FFF2-40B4-BE49-F238E27FC236}">
                <a16:creationId xmlns:a16="http://schemas.microsoft.com/office/drawing/2014/main" id="{B80C78EB-1D25-45EA-BE6C-E0D380417B1D}"/>
              </a:ext>
            </a:extLst>
          </p:cNvPr>
          <p:cNvSpPr/>
          <p:nvPr/>
        </p:nvSpPr>
        <p:spPr bwMode="auto">
          <a:xfrm>
            <a:off x="4128793" y="967307"/>
            <a:ext cx="447105" cy="322816"/>
          </a:xfrm>
          <a:custGeom>
            <a:avLst/>
            <a:gdLst>
              <a:gd name="T0" fmla="*/ 304 w 396"/>
              <a:gd name="T1" fmla="*/ 283 h 298"/>
              <a:gd name="T2" fmla="*/ 275 w 396"/>
              <a:gd name="T3" fmla="*/ 298 h 298"/>
              <a:gd name="T4" fmla="*/ 14 w 396"/>
              <a:gd name="T5" fmla="*/ 298 h 298"/>
              <a:gd name="T6" fmla="*/ 6 w 396"/>
              <a:gd name="T7" fmla="*/ 283 h 298"/>
              <a:gd name="T8" fmla="*/ 92 w 396"/>
              <a:gd name="T9" fmla="*/ 164 h 298"/>
              <a:gd name="T10" fmla="*/ 92 w 396"/>
              <a:gd name="T11" fmla="*/ 134 h 298"/>
              <a:gd name="T12" fmla="*/ 6 w 396"/>
              <a:gd name="T13" fmla="*/ 15 h 298"/>
              <a:gd name="T14" fmla="*/ 14 w 396"/>
              <a:gd name="T15" fmla="*/ 0 h 298"/>
              <a:gd name="T16" fmla="*/ 275 w 396"/>
              <a:gd name="T17" fmla="*/ 0 h 298"/>
              <a:gd name="T18" fmla="*/ 304 w 396"/>
              <a:gd name="T19" fmla="*/ 15 h 298"/>
              <a:gd name="T20" fmla="*/ 390 w 396"/>
              <a:gd name="T21" fmla="*/ 134 h 298"/>
              <a:gd name="T22" fmla="*/ 390 w 396"/>
              <a:gd name="T23" fmla="*/ 164 h 298"/>
              <a:gd name="T24" fmla="*/ 304 w 396"/>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6" h="298">
                <a:moveTo>
                  <a:pt x="304" y="283"/>
                </a:moveTo>
                <a:cubicBezTo>
                  <a:pt x="298" y="291"/>
                  <a:pt x="285" y="298"/>
                  <a:pt x="275" y="298"/>
                </a:cubicBezTo>
                <a:cubicBezTo>
                  <a:pt x="14" y="298"/>
                  <a:pt x="14" y="298"/>
                  <a:pt x="14" y="298"/>
                </a:cubicBezTo>
                <a:cubicBezTo>
                  <a:pt x="4" y="298"/>
                  <a:pt x="0" y="291"/>
                  <a:pt x="6" y="283"/>
                </a:cubicBezTo>
                <a:cubicBezTo>
                  <a:pt x="92" y="164"/>
                  <a:pt x="92" y="164"/>
                  <a:pt x="92" y="164"/>
                </a:cubicBezTo>
                <a:cubicBezTo>
                  <a:pt x="98" y="156"/>
                  <a:pt x="98" y="142"/>
                  <a:pt x="92" y="134"/>
                </a:cubicBezTo>
                <a:cubicBezTo>
                  <a:pt x="6" y="15"/>
                  <a:pt x="6" y="15"/>
                  <a:pt x="6" y="15"/>
                </a:cubicBezTo>
                <a:cubicBezTo>
                  <a:pt x="0" y="7"/>
                  <a:pt x="4" y="0"/>
                  <a:pt x="14" y="0"/>
                </a:cubicBezTo>
                <a:cubicBezTo>
                  <a:pt x="275" y="0"/>
                  <a:pt x="275" y="0"/>
                  <a:pt x="275" y="0"/>
                </a:cubicBezTo>
                <a:cubicBezTo>
                  <a:pt x="285" y="0"/>
                  <a:pt x="298" y="7"/>
                  <a:pt x="304" y="15"/>
                </a:cubicBezTo>
                <a:cubicBezTo>
                  <a:pt x="390" y="134"/>
                  <a:pt x="390" y="134"/>
                  <a:pt x="390" y="134"/>
                </a:cubicBezTo>
                <a:cubicBezTo>
                  <a:pt x="396" y="142"/>
                  <a:pt x="396" y="156"/>
                  <a:pt x="390" y="164"/>
                </a:cubicBezTo>
                <a:lnTo>
                  <a:pt x="304" y="283"/>
                </a:lnTo>
                <a:close/>
              </a:path>
            </a:pathLst>
          </a:custGeom>
          <a:solidFill>
            <a:srgbClr val="92D050"/>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Tree>
    <p:extLst>
      <p:ext uri="{BB962C8B-B14F-4D97-AF65-F5344CB8AC3E}">
        <p14:creationId xmlns:p14="http://schemas.microsoft.com/office/powerpoint/2010/main" val="17629656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042680" y="2258176"/>
            <a:ext cx="10390888" cy="3532779"/>
            <a:chOff x="1654153" y="3260751"/>
            <a:chExt cx="9656305" cy="3386025"/>
          </a:xfrm>
        </p:grpSpPr>
        <p:sp>
          <p:nvSpPr>
            <p:cNvPr id="21" name="AutoShape 17"/>
            <p:cNvSpPr/>
            <p:nvPr/>
          </p:nvSpPr>
          <p:spPr>
            <a:xfrm>
              <a:off x="4976436" y="3755389"/>
              <a:ext cx="3004557" cy="2824484"/>
            </a:xfrm>
            <a:prstGeom prst="roundRect">
              <a:avLst>
                <a:gd name="adj" fmla="val 7936"/>
              </a:avLst>
            </a:prstGeom>
            <a:solidFill>
              <a:srgbClr val="FFC000">
                <a:alpha val="10196"/>
              </a:srgbClr>
            </a:solidFill>
            <a:ln w="19050" cap="rnd" cmpd="sng">
              <a:solidFill>
                <a:schemeClr val="tx1"/>
              </a:solidFill>
              <a:prstDash val="sysDot"/>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Microsoft JhengHei" panose="020B0604030504040204" pitchFamily="34" charset="-120"/>
                <a:ea typeface="Microsoft JhengHei" panose="020B0604030504040204" pitchFamily="34" charset="-120"/>
                <a:cs typeface="+mn-cs"/>
              </a:endParaRPr>
            </a:p>
          </p:txBody>
        </p:sp>
        <p:sp>
          <p:nvSpPr>
            <p:cNvPr id="22" name="AutoShape 17"/>
            <p:cNvSpPr/>
            <p:nvPr/>
          </p:nvSpPr>
          <p:spPr>
            <a:xfrm>
              <a:off x="8305901" y="3755389"/>
              <a:ext cx="3004557" cy="2891387"/>
            </a:xfrm>
            <a:prstGeom prst="roundRect">
              <a:avLst>
                <a:gd name="adj" fmla="val 7936"/>
              </a:avLst>
            </a:prstGeom>
            <a:solidFill>
              <a:schemeClr val="tx2">
                <a:lumMod val="60000"/>
                <a:lumOff val="40000"/>
                <a:alpha val="10196"/>
              </a:schemeClr>
            </a:solidFill>
            <a:ln w="19050" cap="rnd" cmpd="sng">
              <a:solidFill>
                <a:schemeClr val="tx1"/>
              </a:solidFill>
              <a:prstDash val="sysDot"/>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Microsoft JhengHei" panose="020B0604030504040204" pitchFamily="34" charset="-120"/>
                <a:ea typeface="Microsoft JhengHei" panose="020B0604030504040204" pitchFamily="34" charset="-120"/>
                <a:cs typeface="+mn-cs"/>
              </a:endParaRPr>
            </a:p>
          </p:txBody>
        </p:sp>
        <p:cxnSp>
          <p:nvCxnSpPr>
            <p:cNvPr id="4" name="直接连接符 3"/>
            <p:cNvCxnSpPr/>
            <p:nvPr>
              <p:custDataLst>
                <p:tags r:id="rId2"/>
              </p:custDataLst>
            </p:nvPr>
          </p:nvCxnSpPr>
          <p:spPr>
            <a:xfrm>
              <a:off x="2506984" y="3794900"/>
              <a:ext cx="1716356" cy="0"/>
            </a:xfrm>
            <a:prstGeom prst="line">
              <a:avLst/>
            </a:prstGeom>
            <a:ln>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6" name="矩形 15"/>
            <p:cNvSpPr/>
            <p:nvPr>
              <p:custDataLst>
                <p:tags r:id="rId3"/>
              </p:custDataLst>
            </p:nvPr>
          </p:nvSpPr>
          <p:spPr>
            <a:xfrm>
              <a:off x="1665280" y="3670442"/>
              <a:ext cx="1359411" cy="8169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marR="0" lvl="0" indent="0" algn="ctr" defTabSz="914400" rtl="0" eaLnBrk="1" fontAlgn="auto" latinLnBrk="0" hangingPunct="1">
                <a:lnSpc>
                  <a:spcPct val="14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DFKai-SB" panose="03000509000000000000" pitchFamily="65" charset="-120"/>
                <a:ea typeface="DFKai-SB" panose="03000509000000000000" pitchFamily="65" charset="-120"/>
                <a:cs typeface="+mn-cs"/>
                <a:sym typeface="Arial" panose="020B0604020202020204" pitchFamily="34" charset="0"/>
              </a:endParaRPr>
            </a:p>
          </p:txBody>
        </p:sp>
        <p:sp>
          <p:nvSpPr>
            <p:cNvPr id="17" name="标题 1"/>
            <p:cNvSpPr txBox="1"/>
            <p:nvPr>
              <p:custDataLst>
                <p:tags r:id="rId4"/>
              </p:custDataLst>
            </p:nvPr>
          </p:nvSpPr>
          <p:spPr>
            <a:xfrm>
              <a:off x="1654153" y="3837500"/>
              <a:ext cx="3001010" cy="1493520"/>
            </a:xfrm>
            <a:prstGeom prst="rect">
              <a:avLst/>
            </a:prstGeom>
            <a:noFill/>
          </p:spPr>
          <p:txBody>
            <a:bodyPr wrap="square" rtlCol="0"/>
            <a:lstStyle>
              <a:defPPr>
                <a:defRPr lang="zh-CN"/>
              </a:defPPr>
              <a:lvl1pPr>
                <a:lnSpc>
                  <a:spcPct val="130000"/>
                </a:lnSpc>
                <a:defRPr sz="1200"/>
              </a:lvl1pPr>
            </a:lstStyle>
            <a:p>
              <a:pPr marL="0" marR="0" lvl="0" indent="0" algn="just" defTabSz="914400" rtl="0" eaLnBrk="1" fontAlgn="auto" latinLnBrk="0" hangingPunct="1">
                <a:lnSpc>
                  <a:spcPct val="120000"/>
                </a:lnSpc>
                <a:spcBef>
                  <a:spcPts val="0"/>
                </a:spcBef>
                <a:spcAft>
                  <a:spcPts val="0"/>
                </a:spcAft>
                <a:buClrTx/>
                <a:buSzTx/>
                <a:buFontTx/>
                <a:buNone/>
                <a:defRPr/>
              </a:pPr>
              <a:endParaRPr kumimoji="0" lang="en-US" altLang="zh-CN" sz="2000" b="0" i="0" u="none" strike="noStrike" kern="1200" cap="none" spc="0" normalizeH="0" baseline="0" noProof="0" dirty="0">
                <a:ln>
                  <a:noFill/>
                </a:ln>
                <a:solidFill>
                  <a:srgbClr val="FF0000"/>
                </a:solidFill>
                <a:effectLst/>
                <a:uLnTx/>
                <a:uFillTx/>
                <a:latin typeface="DFKai-SB" panose="03000509000000000000" pitchFamily="65" charset="-120"/>
                <a:ea typeface="DFKai-SB" panose="03000509000000000000" pitchFamily="65" charset="-120"/>
                <a:cs typeface="等线" panose="02010600030101010101" pitchFamily="2" charset="-122"/>
                <a:sym typeface="+mn-ea"/>
              </a:endParaRPr>
            </a:p>
            <a:p>
              <a:pPr marL="0" marR="0" lvl="0" indent="0" algn="just" defTabSz="914400" rtl="0" eaLnBrk="1" fontAlgn="auto" latinLnBrk="0" hangingPunct="1">
                <a:lnSpc>
                  <a:spcPct val="120000"/>
                </a:lnSpc>
                <a:spcBef>
                  <a:spcPts val="0"/>
                </a:spcBef>
                <a:spcAft>
                  <a:spcPts val="0"/>
                </a:spcAft>
                <a:buClrTx/>
                <a:buSzTx/>
                <a:buFontTx/>
                <a:buNone/>
                <a:defRPr/>
              </a:pPr>
              <a:endParaRPr kumimoji="0" lang="en-US" altLang="zh-CN" sz="2000" b="0" i="0" u="none" strike="noStrike" kern="1200" cap="none" spc="0" normalizeH="0" baseline="0" noProof="0" dirty="0">
                <a:ln>
                  <a:noFill/>
                </a:ln>
                <a:solidFill>
                  <a:srgbClr val="FF0000"/>
                </a:solidFill>
                <a:effectLst/>
                <a:uLnTx/>
                <a:uFillTx/>
                <a:latin typeface="DFKai-SB" panose="03000509000000000000" pitchFamily="65" charset="-120"/>
                <a:ea typeface="DFKai-SB" panose="03000509000000000000" pitchFamily="65" charset="-120"/>
                <a:cs typeface="等线" panose="02010600030101010101" pitchFamily="2" charset="-122"/>
                <a:sym typeface="+mn-ea"/>
              </a:endParaRPr>
            </a:p>
          </p:txBody>
        </p:sp>
        <p:cxnSp>
          <p:nvCxnSpPr>
            <p:cNvPr id="5" name="直接连接符 4"/>
            <p:cNvCxnSpPr/>
            <p:nvPr>
              <p:custDataLst>
                <p:tags r:id="rId5"/>
              </p:custDataLst>
            </p:nvPr>
          </p:nvCxnSpPr>
          <p:spPr>
            <a:xfrm>
              <a:off x="5829128" y="3794900"/>
              <a:ext cx="1716356" cy="0"/>
            </a:xfrm>
            <a:prstGeom prst="line">
              <a:avLst/>
            </a:prstGeom>
            <a:ln>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6" name="矩形 5"/>
            <p:cNvSpPr/>
            <p:nvPr>
              <p:custDataLst>
                <p:tags r:id="rId6"/>
              </p:custDataLst>
            </p:nvPr>
          </p:nvSpPr>
          <p:spPr>
            <a:xfrm>
              <a:off x="5052363" y="3722093"/>
              <a:ext cx="1359411" cy="8169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marR="0" lvl="0" indent="0" algn="ctr" defTabSz="914400" rtl="0" eaLnBrk="1" fontAlgn="auto" latinLnBrk="0" hangingPunct="1">
                <a:lnSpc>
                  <a:spcPct val="14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ED7D31"/>
                </a:solidFill>
                <a:effectLst/>
                <a:uLnTx/>
                <a:uFillTx/>
                <a:latin typeface="DFKai-SB" panose="03000509000000000000" pitchFamily="65" charset="-120"/>
                <a:ea typeface="DFKai-SB" panose="03000509000000000000" pitchFamily="65" charset="-120"/>
                <a:cs typeface="+mn-cs"/>
                <a:sym typeface="Arial" panose="020B0604020202020204" pitchFamily="34" charset="0"/>
              </a:endParaRPr>
            </a:p>
          </p:txBody>
        </p:sp>
        <p:sp>
          <p:nvSpPr>
            <p:cNvPr id="8" name="标题 1"/>
            <p:cNvSpPr txBox="1"/>
            <p:nvPr>
              <p:custDataLst>
                <p:tags r:id="rId7"/>
              </p:custDataLst>
            </p:nvPr>
          </p:nvSpPr>
          <p:spPr>
            <a:xfrm>
              <a:off x="5005601" y="5432184"/>
              <a:ext cx="3034842" cy="1106888"/>
            </a:xfrm>
            <a:prstGeom prst="rect">
              <a:avLst/>
            </a:prstGeom>
            <a:noFill/>
          </p:spPr>
          <p:txBody>
            <a:bodyPr wrap="square" rtlCol="0"/>
            <a:lstStyle>
              <a:defPPr>
                <a:defRPr lang="zh-CN"/>
              </a:defPPr>
              <a:lvl1pPr>
                <a:lnSpc>
                  <a:spcPct val="130000"/>
                </a:lnSpc>
                <a:defRPr sz="1200"/>
              </a:lvl1pPr>
            </a:lstStyle>
            <a:p>
              <a:pPr lvl="0">
                <a:lnSpc>
                  <a:spcPct val="100000"/>
                </a:lnSpc>
                <a:defRPr/>
              </a:pPr>
              <a:r>
                <a:rPr kumimoji="0" lang="zh-CN" altLang="en-US" sz="1800" b="0" i="0" u="none" strike="noStrike" kern="1200" cap="none" spc="0" normalizeH="0" baseline="0" noProof="0" dirty="0" smtClean="0">
                  <a:ln>
                    <a:noFill/>
                  </a:ln>
                  <a:effectLst/>
                  <a:uLnTx/>
                  <a:uFillTx/>
                  <a:latin typeface="DFKai-SB" panose="03000509000000000000" pitchFamily="65" charset="-120"/>
                  <a:ea typeface="DFKai-SB" panose="03000509000000000000" pitchFamily="65" charset="-120"/>
                  <a:cs typeface="等线" panose="02010600030101010101" pitchFamily="2" charset="-122"/>
                  <a:sym typeface="+mn-ea"/>
                </a:rPr>
                <a:t>高科技</a:t>
              </a:r>
              <a:r>
                <a:rPr kumimoji="0" lang="zh-CN" altLang="en-US" sz="1800" b="0" i="0" u="none" strike="noStrike" kern="1200" cap="none" spc="0" normalizeH="0" baseline="0" noProof="0" dirty="0">
                  <a:ln>
                    <a:noFill/>
                  </a:ln>
                  <a:effectLst/>
                  <a:uLnTx/>
                  <a:uFillTx/>
                  <a:latin typeface="DFKai-SB" panose="03000509000000000000" pitchFamily="65" charset="-120"/>
                  <a:ea typeface="DFKai-SB" panose="03000509000000000000" pitchFamily="65" charset="-120"/>
                  <a:cs typeface="等线" panose="02010600030101010101" pitchFamily="2" charset="-122"/>
                  <a:sym typeface="+mn-ea"/>
                </a:rPr>
                <a:t>的熱能</a:t>
              </a:r>
              <a:r>
                <a:rPr kumimoji="0" lang="zh-CN" altLang="en-US" sz="1800" b="0" i="0" u="none" strike="noStrike" kern="1200" cap="none" spc="0" normalizeH="0" baseline="0" noProof="0" dirty="0" smtClean="0">
                  <a:ln>
                    <a:noFill/>
                  </a:ln>
                  <a:effectLst/>
                  <a:uLnTx/>
                  <a:uFillTx/>
                  <a:latin typeface="DFKai-SB" panose="03000509000000000000" pitchFamily="65" charset="-120"/>
                  <a:ea typeface="DFKai-SB" panose="03000509000000000000" pitchFamily="65" charset="-120"/>
                  <a:cs typeface="等线" panose="02010600030101010101" pitchFamily="2" charset="-122"/>
                  <a:sym typeface="+mn-ea"/>
                </a:rPr>
                <a:t>處理污泥</a:t>
              </a:r>
              <a:r>
                <a:rPr lang="zh-TW" altLang="en-US" sz="1800" noProof="0" dirty="0" smtClean="0">
                  <a:latin typeface="DFKai-SB" panose="03000509000000000000" pitchFamily="65" charset="-120"/>
                  <a:ea typeface="DFKai-SB" panose="03000509000000000000" pitchFamily="65" charset="-120"/>
                  <a:cs typeface="等线" panose="02010600030101010101" pitchFamily="2" charset="-122"/>
                  <a:sym typeface="+mn-ea"/>
                </a:rPr>
                <a:t>可減少堆填區的壓力，而處理污泥的</a:t>
              </a:r>
              <a:r>
                <a:rPr lang="zh-TW" altLang="en-US" sz="1800" dirty="0" smtClean="0">
                  <a:latin typeface="DFKai-SB" panose="03000509000000000000" pitchFamily="65" charset="-120"/>
                  <a:ea typeface="DFKai-SB" panose="03000509000000000000" pitchFamily="65" charset="-120"/>
                  <a:cs typeface="等线" panose="02010600030101010101" pitchFamily="2" charset="-122"/>
                  <a:sym typeface="+mn-ea"/>
                </a:rPr>
                <a:t>餘熱能轉化為能源</a:t>
              </a:r>
              <a:r>
                <a:rPr kumimoji="0" lang="zh-CN" altLang="en-US" sz="1800" b="0" i="0" u="none" strike="noStrike" kern="1200" cap="none" spc="0" normalizeH="0" baseline="0" noProof="0" dirty="0" smtClean="0">
                  <a:ln>
                    <a:noFill/>
                  </a:ln>
                  <a:effectLst/>
                  <a:uLnTx/>
                  <a:uFillTx/>
                  <a:latin typeface="DFKai-SB" panose="03000509000000000000" pitchFamily="65" charset="-120"/>
                  <a:ea typeface="DFKai-SB" panose="03000509000000000000" pitchFamily="65" charset="-120"/>
                  <a:cs typeface="等线" panose="02010600030101010101" pitchFamily="2" charset="-122"/>
                  <a:sym typeface="+mn-ea"/>
                </a:rPr>
                <a:t>。如位於</a:t>
              </a:r>
              <a:r>
                <a:rPr kumimoji="0" lang="zh-CN" altLang="en-US" sz="1800" b="0" i="0" u="none" strike="noStrike" kern="1200" cap="none" spc="0" normalizeH="0" baseline="0" noProof="0" dirty="0">
                  <a:ln>
                    <a:noFill/>
                  </a:ln>
                  <a:effectLst/>
                  <a:uLnTx/>
                  <a:uFillTx/>
                  <a:latin typeface="DFKai-SB" panose="03000509000000000000" pitchFamily="65" charset="-120"/>
                  <a:ea typeface="DFKai-SB" panose="03000509000000000000" pitchFamily="65" charset="-120"/>
                  <a:cs typeface="等线" panose="02010600030101010101" pitchFamily="2" charset="-122"/>
                  <a:sym typeface="+mn-ea"/>
                </a:rPr>
                <a:t>屯門</a:t>
              </a:r>
              <a:r>
                <a:rPr kumimoji="0" lang="zh-CN" altLang="en-US" sz="1800" b="0" i="0" u="none" strike="noStrike" kern="1200" cap="none" spc="0" normalizeH="0" baseline="0" noProof="0" dirty="0" smtClean="0">
                  <a:ln>
                    <a:noFill/>
                  </a:ln>
                  <a:effectLst/>
                  <a:uLnTx/>
                  <a:uFillTx/>
                  <a:latin typeface="DFKai-SB" panose="03000509000000000000" pitchFamily="65" charset="-120"/>
                  <a:ea typeface="DFKai-SB" panose="03000509000000000000" pitchFamily="65" charset="-120"/>
                  <a:cs typeface="等线" panose="02010600030101010101" pitchFamily="2" charset="-122"/>
                  <a:sym typeface="+mn-ea"/>
                </a:rPr>
                <a:t>的</a:t>
              </a:r>
              <a:r>
                <a:rPr kumimoji="0" lang="zh-CN" altLang="en-US" sz="18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T·PARK </a:t>
              </a:r>
              <a:r>
                <a:rPr kumimoji="0" lang="zh-CN" altLang="en-US" sz="1800" b="0" i="0" u="none" strike="noStrike" kern="1200" cap="none" spc="0" normalizeH="0" baseline="0" noProof="0" dirty="0" smtClean="0">
                  <a:ln>
                    <a:noFill/>
                  </a:ln>
                  <a:effectLst/>
                  <a:uLnTx/>
                  <a:uFillTx/>
                  <a:latin typeface="DFKai-SB" panose="03000509000000000000" pitchFamily="65" charset="-120"/>
                  <a:ea typeface="DFKai-SB" panose="03000509000000000000" pitchFamily="65" charset="-120"/>
                  <a:cs typeface="等线" panose="02010600030101010101" pitchFamily="2" charset="-122"/>
                  <a:sym typeface="+mn-ea"/>
                </a:rPr>
                <a:t>[</a:t>
              </a:r>
              <a:r>
                <a:rPr kumimoji="0" lang="zh-CN" altLang="en-US" sz="1800" b="0" i="0" u="none" strike="noStrike" kern="1200" cap="none" spc="0" normalizeH="0" baseline="0" noProof="0" dirty="0">
                  <a:ln>
                    <a:noFill/>
                  </a:ln>
                  <a:effectLst/>
                  <a:uLnTx/>
                  <a:uFillTx/>
                  <a:latin typeface="DFKai-SB" panose="03000509000000000000" pitchFamily="65" charset="-120"/>
                  <a:ea typeface="DFKai-SB" panose="03000509000000000000" pitchFamily="65" charset="-120"/>
                  <a:cs typeface="等线" panose="02010600030101010101" pitchFamily="2" charset="-122"/>
                  <a:sym typeface="+mn-ea"/>
                </a:rPr>
                <a:t>源·區]</a:t>
              </a:r>
              <a:r>
                <a:rPr kumimoji="0" lang="zh-CN" altLang="en-US" sz="1800" b="0" i="0" u="none" strike="noStrike" kern="1200" cap="none" spc="0" normalizeH="0" baseline="0" noProof="0" dirty="0" smtClean="0">
                  <a:ln>
                    <a:noFill/>
                  </a:ln>
                  <a:effectLst/>
                  <a:uLnTx/>
                  <a:uFillTx/>
                  <a:latin typeface="DFKai-SB" panose="03000509000000000000" pitchFamily="65" charset="-120"/>
                  <a:ea typeface="DFKai-SB" panose="03000509000000000000" pitchFamily="65" charset="-120"/>
                  <a:cs typeface="等线" panose="02010600030101010101" pitchFamily="2" charset="-122"/>
                  <a:sym typeface="+mn-ea"/>
                </a:rPr>
                <a:t>。</a:t>
              </a:r>
              <a:endParaRPr kumimoji="0" lang="zh-CN" altLang="en-US" sz="1800" b="0" i="0" u="none" strike="noStrike" kern="1200" cap="none" spc="0" normalizeH="0" baseline="0" noProof="0" dirty="0">
                <a:ln>
                  <a:noFill/>
                </a:ln>
                <a:effectLst/>
                <a:uLnTx/>
                <a:uFillTx/>
                <a:latin typeface="DFKai-SB" panose="03000509000000000000" pitchFamily="65" charset="-120"/>
                <a:ea typeface="DFKai-SB" panose="03000509000000000000" pitchFamily="65" charset="-120"/>
                <a:cs typeface="等线" panose="02010600030101010101" pitchFamily="2" charset="-122"/>
                <a:sym typeface="+mn-ea"/>
              </a:endParaRPr>
            </a:p>
          </p:txBody>
        </p:sp>
        <p:cxnSp>
          <p:nvCxnSpPr>
            <p:cNvPr id="12" name="直接连接符 11"/>
            <p:cNvCxnSpPr/>
            <p:nvPr>
              <p:custDataLst>
                <p:tags r:id="rId8"/>
              </p:custDataLst>
            </p:nvPr>
          </p:nvCxnSpPr>
          <p:spPr>
            <a:xfrm>
              <a:off x="9151271" y="3794899"/>
              <a:ext cx="1716357" cy="0"/>
            </a:xfrm>
            <a:prstGeom prst="line">
              <a:avLst/>
            </a:prstGeom>
            <a:ln>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24" name="矩形 23"/>
            <p:cNvSpPr/>
            <p:nvPr>
              <p:custDataLst>
                <p:tags r:id="rId9"/>
              </p:custDataLst>
            </p:nvPr>
          </p:nvSpPr>
          <p:spPr>
            <a:xfrm>
              <a:off x="8374506" y="3722093"/>
              <a:ext cx="1359411" cy="8169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marR="0" lvl="0" indent="0" algn="ctr" defTabSz="914400" rtl="0" eaLnBrk="1" fontAlgn="auto" latinLnBrk="0" hangingPunct="1">
                <a:lnSpc>
                  <a:spcPct val="14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DFKai-SB" panose="03000509000000000000" pitchFamily="65" charset="-120"/>
                <a:ea typeface="DFKai-SB" panose="03000509000000000000" pitchFamily="65" charset="-120"/>
                <a:cs typeface="+mn-cs"/>
                <a:sym typeface="Arial" panose="020B0604020202020204" pitchFamily="34" charset="0"/>
              </a:endParaRPr>
            </a:p>
          </p:txBody>
        </p:sp>
        <p:sp>
          <p:nvSpPr>
            <p:cNvPr id="13" name="标题 1"/>
            <p:cNvSpPr txBox="1"/>
            <p:nvPr>
              <p:custDataLst>
                <p:tags r:id="rId10"/>
              </p:custDataLst>
            </p:nvPr>
          </p:nvSpPr>
          <p:spPr>
            <a:xfrm>
              <a:off x="8345624" y="5630984"/>
              <a:ext cx="2885658" cy="834150"/>
            </a:xfrm>
            <a:prstGeom prst="rect">
              <a:avLst/>
            </a:prstGeom>
            <a:noFill/>
          </p:spPr>
          <p:txBody>
            <a:bodyPr wrap="square" rtlCol="0"/>
            <a:lstStyle>
              <a:defPPr>
                <a:defRPr lang="zh-CN"/>
              </a:defPPr>
              <a:lvl1pPr>
                <a:lnSpc>
                  <a:spcPct val="130000"/>
                </a:lnSpc>
                <a:defRPr sz="1200"/>
              </a:lvl1pPr>
            </a:lstStyle>
            <a:p>
              <a:pPr lvl="0" algn="just">
                <a:lnSpc>
                  <a:spcPct val="100000"/>
                </a:lnSpc>
                <a:buClr>
                  <a:srgbClr val="0070C0"/>
                </a:buClr>
                <a:defRPr/>
              </a:pPr>
              <a:r>
                <a:rPr kumimoji="0" lang="zh-TW" altLang="en-US"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建設太陽能發電場。</a:t>
              </a:r>
              <a:r>
                <a:rPr kumimoji="0" lang="zh-CN" altLang="en-US"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如</a:t>
              </a:r>
              <a:r>
                <a:rPr kumimoji="0" lang="zh-CN" altLang="en-US" sz="18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小蠔灣污水處理</a:t>
              </a:r>
              <a:r>
                <a:rPr kumimoji="0" lang="zh-CN" altLang="en-US" sz="18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廠</a:t>
              </a:r>
              <a:r>
                <a:rPr lang="zh-TW" altLang="en-US" sz="1800" dirty="0">
                  <a:latin typeface="Times New Roman" panose="02020603050405020304" pitchFamily="18" charset="0"/>
                  <a:ea typeface="DFKai-SB" panose="03000509000000000000" pitchFamily="65" charset="-120"/>
                  <a:cs typeface="Times New Roman" panose="02020603050405020304" pitchFamily="18" charset="0"/>
                  <a:sym typeface="+mn-ea"/>
                </a:rPr>
                <a:t>與</a:t>
              </a:r>
              <a:r>
                <a:rPr kumimoji="0" lang="zh-CN" altLang="en-US" sz="18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太陽能</a:t>
              </a:r>
              <a:r>
                <a:rPr kumimoji="0" lang="zh-CN" altLang="en-US" sz="18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發電</a:t>
              </a:r>
              <a:r>
                <a:rPr kumimoji="0" lang="zh-CN" altLang="en-US" sz="18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場</a:t>
              </a:r>
              <a:r>
                <a:rPr lang="zh-TW" altLang="en-US" sz="1800" dirty="0" smtClean="0">
                  <a:latin typeface="Times New Roman" panose="02020603050405020304" pitchFamily="18" charset="0"/>
                  <a:ea typeface="DFKai-SB" panose="03000509000000000000" pitchFamily="65" charset="-120"/>
                  <a:cs typeface="Times New Roman" panose="02020603050405020304" pitchFamily="18" charset="0"/>
                  <a:sym typeface="+mn-ea"/>
                </a:rPr>
                <a:t>等。</a:t>
              </a:r>
              <a:endParaRPr kumimoji="0" lang="zh-CN" altLang="en-US" sz="18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endParaRPr>
            </a:p>
          </p:txBody>
        </p:sp>
        <p:sp>
          <p:nvSpPr>
            <p:cNvPr id="9" name="文本框 8"/>
            <p:cNvSpPr txBox="1"/>
            <p:nvPr/>
          </p:nvSpPr>
          <p:spPr>
            <a:xfrm>
              <a:off x="5036745" y="3260751"/>
              <a:ext cx="2825711" cy="442487"/>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dirty="0">
                  <a:ln>
                    <a:noFill/>
                  </a:ln>
                  <a:effectLst/>
                  <a:uLnTx/>
                  <a:uFillTx/>
                  <a:latin typeface="DFKai-SB" panose="03000509000000000000" pitchFamily="65" charset="-120"/>
                  <a:ea typeface="DFKai-SB" panose="03000509000000000000" pitchFamily="65" charset="-120"/>
                  <a:cs typeface="等线" panose="02010600030101010101" pitchFamily="2" charset="-122"/>
                  <a:sym typeface="+mn-ea"/>
                </a:rPr>
                <a:t>採用先進的焚化技術</a:t>
              </a:r>
            </a:p>
          </p:txBody>
        </p:sp>
        <p:sp>
          <p:nvSpPr>
            <p:cNvPr id="10" name="文本框 9"/>
            <p:cNvSpPr txBox="1"/>
            <p:nvPr/>
          </p:nvSpPr>
          <p:spPr>
            <a:xfrm>
              <a:off x="8305901" y="3269158"/>
              <a:ext cx="2212290" cy="442487"/>
            </a:xfrm>
            <a:prstGeom prst="rect">
              <a:avLst/>
            </a:prstGeom>
            <a:noFill/>
          </p:spPr>
          <p:txBody>
            <a:bodyPr wrap="square" rtlCol="0" anchor="t">
              <a:spAutoFit/>
            </a:bodyPr>
            <a:lstStyle/>
            <a:p>
              <a:pPr lvl="0" algn="ctr">
                <a:defRPr/>
              </a:pPr>
              <a:r>
                <a:rPr lang="zh-TW" altLang="en-US" sz="2400" dirty="0" smtClean="0">
                  <a:latin typeface="DFKai-SB" panose="03000509000000000000" pitchFamily="65" charset="-120"/>
                  <a:ea typeface="DFKai-SB" panose="03000509000000000000" pitchFamily="65" charset="-120"/>
                  <a:cs typeface="等线" panose="02010600030101010101" pitchFamily="2" charset="-122"/>
                  <a:sym typeface="+mn-ea"/>
                </a:rPr>
                <a:t>應用可再生能</a:t>
              </a:r>
              <a:r>
                <a:rPr lang="zh-TW" altLang="en-US" sz="2400" dirty="0">
                  <a:latin typeface="DFKai-SB" panose="03000509000000000000" pitchFamily="65" charset="-120"/>
                  <a:ea typeface="DFKai-SB" panose="03000509000000000000" pitchFamily="65" charset="-120"/>
                  <a:cs typeface="等线" panose="02010600030101010101" pitchFamily="2" charset="-122"/>
                  <a:sym typeface="+mn-ea"/>
                </a:rPr>
                <a:t>源</a:t>
              </a:r>
              <a:endParaRPr kumimoji="0" lang="zh-CN" altLang="en-US" sz="2400" b="0" i="0" u="none" strike="noStrike" kern="1200" cap="none" spc="0" normalizeH="0" baseline="0" noProof="0" dirty="0">
                <a:ln>
                  <a:noFill/>
                </a:ln>
                <a:effectLst/>
                <a:uLnTx/>
                <a:uFillTx/>
                <a:latin typeface="DFKai-SB" panose="03000509000000000000" pitchFamily="65" charset="-120"/>
                <a:ea typeface="DFKai-SB" panose="03000509000000000000" pitchFamily="65" charset="-120"/>
                <a:cs typeface="等线" panose="02010600030101010101" pitchFamily="2" charset="-122"/>
                <a:sym typeface="+mn-ea"/>
              </a:endParaRPr>
            </a:p>
          </p:txBody>
        </p:sp>
      </p:grpSp>
      <p:sp>
        <p:nvSpPr>
          <p:cNvPr id="3" name="文本框 2"/>
          <p:cNvSpPr txBox="1"/>
          <p:nvPr/>
        </p:nvSpPr>
        <p:spPr>
          <a:xfrm>
            <a:off x="337704" y="1362504"/>
            <a:ext cx="11649046" cy="830997"/>
          </a:xfrm>
          <a:prstGeom prst="rect">
            <a:avLst/>
          </a:prstGeom>
          <a:noFill/>
          <a:ln w="38100">
            <a:solidFill>
              <a:srgbClr val="0070C0"/>
            </a:solidFill>
          </a:ln>
        </p:spPr>
        <p:txBody>
          <a:bodyPr wrap="square" rtlCol="0" anchor="t">
            <a:spAutoFit/>
          </a:bodyPr>
          <a:lstStyle/>
          <a:p>
            <a:pPr marL="0" marR="0" lvl="0" indent="0" algn="l" defTabSz="914400" rtl="0" eaLnBrk="1" fontAlgn="auto" latinLnBrk="0" hangingPunct="1">
              <a:spcBef>
                <a:spcPts val="0"/>
              </a:spcBef>
              <a:spcAft>
                <a:spcPts val="0"/>
              </a:spcAft>
              <a:buClrTx/>
              <a:buSzTx/>
              <a:buFontTx/>
              <a:buNone/>
              <a:defRPr/>
            </a:pPr>
            <a:r>
              <a:rPr kumimoji="0" lang="zh-CN" altLang="en-US" sz="2400" b="0" i="0" u="none" strike="noStrike" kern="1200" cap="none" spc="0" normalizeH="0" baseline="0" noProof="0" dirty="0" smtClean="0">
                <a:ln>
                  <a:noFill/>
                </a:ln>
                <a:effectLst/>
                <a:uLnTx/>
                <a:uFillTx/>
                <a:latin typeface="DFKai-SB" panose="03000509000000000000" pitchFamily="65" charset="-120"/>
                <a:ea typeface="DFKai-SB" panose="03000509000000000000" pitchFamily="65" charset="-120"/>
                <a:cs typeface="+mn-cs"/>
                <a:sym typeface="+mn-ea"/>
              </a:rPr>
              <a:t>香港</a:t>
            </a:r>
            <a:r>
              <a:rPr kumimoji="0" lang="zh-TW" altLang="en-US" sz="2400" b="0" i="0" u="none" strike="noStrike" kern="1200" cap="none" spc="0" normalizeH="0" baseline="0" noProof="0" dirty="0" smtClean="0">
                <a:ln>
                  <a:noFill/>
                </a:ln>
                <a:effectLst/>
                <a:uLnTx/>
                <a:uFillTx/>
                <a:latin typeface="DFKai-SB" panose="03000509000000000000" pitchFamily="65" charset="-120"/>
                <a:ea typeface="DFKai-SB" panose="03000509000000000000" pitchFamily="65" charset="-120"/>
                <a:cs typeface="+mn-cs"/>
                <a:sym typeface="+mn-ea"/>
              </a:rPr>
              <a:t>發展環保政策及引入新科技以增加潔淨能源的應用</a:t>
            </a:r>
            <a:r>
              <a:rPr lang="zh-TW" altLang="en-US" sz="2400" dirty="0" smtClean="0">
                <a:latin typeface="DFKai-SB" panose="03000509000000000000" pitchFamily="65" charset="-120"/>
                <a:ea typeface="DFKai-SB" panose="03000509000000000000" pitchFamily="65" charset="-120"/>
                <a:sym typeface="+mn-ea"/>
              </a:rPr>
              <a:t>，其中現時有</a:t>
            </a:r>
            <a:r>
              <a:rPr kumimoji="0" lang="zh-CN" altLang="en-US" sz="2400" b="0" i="0" u="none" strike="noStrike" kern="1200" cap="none" spc="0" normalizeH="0" baseline="0" noProof="0" dirty="0" smtClean="0">
                <a:ln>
                  <a:noFill/>
                </a:ln>
                <a:effectLst/>
                <a:uLnTx/>
                <a:uFillTx/>
                <a:latin typeface="DFKai-SB" panose="03000509000000000000" pitchFamily="65" charset="-120"/>
                <a:ea typeface="DFKai-SB" panose="03000509000000000000" pitchFamily="65" charset="-120"/>
                <a:cs typeface="+mn-cs"/>
                <a:sym typeface="+mn-ea"/>
              </a:rPr>
              <a:t>風能</a:t>
            </a:r>
            <a:r>
              <a:rPr kumimoji="0" lang="zh-CN" altLang="en-US" sz="2400" b="0" i="0" u="none" strike="noStrike" kern="1200" cap="none" spc="0" normalizeH="0" baseline="0" noProof="0" dirty="0">
                <a:ln>
                  <a:noFill/>
                </a:ln>
                <a:effectLst/>
                <a:uLnTx/>
                <a:uFillTx/>
                <a:latin typeface="DFKai-SB" panose="03000509000000000000" pitchFamily="65" charset="-120"/>
                <a:ea typeface="DFKai-SB" panose="03000509000000000000" pitchFamily="65" charset="-120"/>
                <a:cs typeface="+mn-cs"/>
                <a:sym typeface="+mn-ea"/>
              </a:rPr>
              <a:t>、太陽能及轉廢為能等方式發展可再生</a:t>
            </a:r>
            <a:r>
              <a:rPr kumimoji="0" lang="zh-CN" altLang="en-US" sz="2400" b="0" i="0" u="none" strike="noStrike" kern="1200" cap="none" spc="0" normalizeH="0" baseline="0" noProof="0" dirty="0" smtClean="0">
                <a:ln>
                  <a:noFill/>
                </a:ln>
                <a:effectLst/>
                <a:uLnTx/>
                <a:uFillTx/>
                <a:latin typeface="DFKai-SB" panose="03000509000000000000" pitchFamily="65" charset="-120"/>
                <a:ea typeface="DFKai-SB" panose="03000509000000000000" pitchFamily="65" charset="-120"/>
                <a:cs typeface="+mn-cs"/>
                <a:sym typeface="+mn-ea"/>
              </a:rPr>
              <a:t>能源</a:t>
            </a:r>
            <a:r>
              <a:rPr kumimoji="0" lang="zh-TW" altLang="en-US" sz="2400" b="0" i="0" u="none" strike="noStrike" kern="1200" cap="none" spc="0" normalizeH="0" baseline="0" noProof="0" dirty="0" smtClean="0">
                <a:ln>
                  <a:noFill/>
                </a:ln>
                <a:effectLst/>
                <a:uLnTx/>
                <a:uFillTx/>
                <a:latin typeface="DFKai-SB" panose="03000509000000000000" pitchFamily="65" charset="-120"/>
                <a:ea typeface="DFKai-SB" panose="03000509000000000000" pitchFamily="65" charset="-120"/>
                <a:cs typeface="+mn-cs"/>
                <a:sym typeface="+mn-ea"/>
              </a:rPr>
              <a:t>以達致可持續發展</a:t>
            </a:r>
            <a:r>
              <a:rPr lang="zh-TW" altLang="en-US" sz="2400" noProof="0" dirty="0" smtClean="0">
                <a:latin typeface="DFKai-SB" panose="03000509000000000000" pitchFamily="65" charset="-120"/>
                <a:ea typeface="DFKai-SB" panose="03000509000000000000" pitchFamily="65" charset="-120"/>
                <a:sym typeface="+mn-ea"/>
              </a:rPr>
              <a:t>以擔起應對氣候變化的區域責任</a:t>
            </a:r>
            <a:r>
              <a:rPr lang="zh-TW" altLang="en-US" sz="2400" dirty="0" smtClean="0">
                <a:latin typeface="DFKai-SB" panose="03000509000000000000" pitchFamily="65" charset="-120"/>
                <a:ea typeface="DFKai-SB" panose="03000509000000000000" pitchFamily="65" charset="-120"/>
                <a:sym typeface="+mn-ea"/>
              </a:rPr>
              <a:t>。</a:t>
            </a:r>
            <a:endParaRPr kumimoji="0" lang="zh-CN" altLang="en-US" sz="2400" b="1" i="0" u="none" strike="sngStrike" kern="1200" cap="none" spc="150" normalizeH="0" baseline="0" noProof="0" dirty="0">
              <a:ln>
                <a:noFill/>
              </a:ln>
              <a:effectLst/>
              <a:uLnTx/>
              <a:uFillTx/>
              <a:latin typeface="DFKai-SB" panose="03000509000000000000" pitchFamily="65" charset="-120"/>
              <a:ea typeface="DFKai-SB" panose="03000509000000000000" pitchFamily="65" charset="-120"/>
              <a:cs typeface="等线" panose="02010600030101010101" pitchFamily="2" charset="-122"/>
              <a:sym typeface="+mn-ea"/>
            </a:endParaRPr>
          </a:p>
        </p:txBody>
      </p:sp>
      <p:sp>
        <p:nvSpPr>
          <p:cNvPr id="19" name="标题 1"/>
          <p:cNvSpPr txBox="1">
            <a:spLocks noChangeArrowheads="1"/>
          </p:cNvSpPr>
          <p:nvPr/>
        </p:nvSpPr>
        <p:spPr bwMode="auto">
          <a:xfrm>
            <a:off x="3112964" y="813770"/>
            <a:ext cx="6250321" cy="5159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defRPr/>
            </a:pPr>
            <a:r>
              <a:rPr kumimoji="0" lang="zh-TW" altLang="en-US" sz="2800" b="1" i="0" u="none" strike="noStrike" kern="1200" cap="none" spc="0" normalizeH="0" baseline="0" noProof="0" dirty="0" smtClean="0">
                <a:ln>
                  <a:noFill/>
                </a:ln>
                <a:effectLst/>
                <a:uLnTx/>
                <a:uFillTx/>
                <a:latin typeface="DFKai-SB" panose="03000509000000000000" pitchFamily="65" charset="-120"/>
                <a:ea typeface="DFKai-SB" panose="03000509000000000000" pitchFamily="65" charset="-120"/>
                <a:cs typeface="+mj-cs"/>
              </a:rPr>
              <a:t>引入低碳科技</a:t>
            </a:r>
            <a:r>
              <a:rPr lang="zh-TW" altLang="en-US" sz="2800" b="1" dirty="0">
                <a:latin typeface="DFKai-SB" panose="03000509000000000000" pitchFamily="65" charset="-120"/>
                <a:ea typeface="DFKai-SB" panose="03000509000000000000" pitchFamily="65" charset="-120"/>
              </a:rPr>
              <a:t>：</a:t>
            </a:r>
            <a:r>
              <a:rPr lang="zh-TW" altLang="en-US" sz="2800" b="1" dirty="0" smtClean="0">
                <a:latin typeface="DFKai-SB" panose="03000509000000000000" pitchFamily="65" charset="-120"/>
                <a:ea typeface="DFKai-SB" panose="03000509000000000000" pitchFamily="65" charset="-120"/>
                <a:sym typeface="+mn-ea"/>
              </a:rPr>
              <a:t>增加使用低碳潔淨能源</a:t>
            </a:r>
            <a:endParaRPr kumimoji="0" lang="zh-CN" altLang="en-US" sz="2800" b="1" i="0" u="none" strike="sngStrike" kern="1200" cap="none" spc="0" normalizeH="0" baseline="0" noProof="0" dirty="0">
              <a:ln>
                <a:noFill/>
              </a:ln>
              <a:effectLst/>
              <a:uLnTx/>
              <a:uFillTx/>
              <a:latin typeface="DFKai-SB" panose="03000509000000000000" pitchFamily="65" charset="-120"/>
              <a:ea typeface="DFKai-SB" panose="03000509000000000000" pitchFamily="65" charset="-120"/>
            </a:endParaRPr>
          </a:p>
        </p:txBody>
      </p:sp>
      <p:pic>
        <p:nvPicPr>
          <p:cNvPr id="25" name="Picture 2" descr="Video Clipart Transparent PNG - 640x640 - Free Download on NicePNG">
            <a:hlinkClick r:id="rId13"/>
          </p:cNvPr>
          <p:cNvPicPr>
            <a:picLocks noChangeAspect="1" noChangeArrowheads="1"/>
          </p:cNvPicPr>
          <p:nvPr/>
        </p:nvPicPr>
        <p:blipFill>
          <a:blip r:embed="rId14"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176608" y="2353299"/>
            <a:ext cx="791739" cy="772428"/>
          </a:xfrm>
          <a:prstGeom prst="rect">
            <a:avLst/>
          </a:prstGeom>
          <a:noFill/>
          <a:extLst>
            <a:ext uri="{909E8E84-426E-40DD-AFC4-6F175D3DCCD1}">
              <a14:hiddenFill xmlns:a14="http://schemas.microsoft.com/office/drawing/2010/main">
                <a:solidFill>
                  <a:srgbClr val="FFFFFF"/>
                </a:solidFill>
              </a14:hiddenFill>
            </a:ext>
          </a:extLst>
        </p:spPr>
      </p:pic>
      <p:sp>
        <p:nvSpPr>
          <p:cNvPr id="26" name="文字方塊 25"/>
          <p:cNvSpPr txBox="1"/>
          <p:nvPr/>
        </p:nvSpPr>
        <p:spPr>
          <a:xfrm>
            <a:off x="735988" y="4755253"/>
            <a:ext cx="3677754" cy="923330"/>
          </a:xfrm>
          <a:prstGeom prst="rect">
            <a:avLst/>
          </a:prstGeom>
          <a:noFill/>
        </p:spPr>
        <p:txBody>
          <a:bodyPr wrap="square" rtlCol="0">
            <a:spAutoFit/>
          </a:bodyPr>
          <a:lstStyle/>
          <a:p>
            <a:r>
              <a:rPr lang="en-US" altLang="zh-TW" dirty="0">
                <a:latin typeface="Times New Roman" panose="02020603050405020304" pitchFamily="18" charset="0"/>
                <a:ea typeface="DFKai-SB" panose="03000509000000000000" pitchFamily="65" charset="-120"/>
                <a:cs typeface="Times New Roman" panose="02020603050405020304" pitchFamily="18" charset="0"/>
              </a:rPr>
              <a:t>O Park </a:t>
            </a:r>
            <a:r>
              <a:rPr lang="zh-TW" altLang="en-US" dirty="0">
                <a:latin typeface="Times New Roman" panose="02020603050405020304" pitchFamily="18" charset="0"/>
                <a:ea typeface="DFKai-SB" panose="03000509000000000000" pitchFamily="65" charset="-120"/>
                <a:cs typeface="Times New Roman" panose="02020603050405020304" pitchFamily="18" charset="0"/>
              </a:rPr>
              <a:t>回收廚</a:t>
            </a:r>
            <a:r>
              <a:rPr lang="zh-TW" altLang="en-US" dirty="0" smtClean="0">
                <a:latin typeface="Times New Roman" panose="02020603050405020304" pitchFamily="18" charset="0"/>
                <a:ea typeface="DFKai-SB" panose="03000509000000000000" pitchFamily="65" charset="-120"/>
                <a:cs typeface="Times New Roman" panose="02020603050405020304" pitchFamily="18" charset="0"/>
              </a:rPr>
              <a:t>餘進行</a:t>
            </a:r>
            <a:r>
              <a:rPr lang="zh-TW" altLang="en-US" dirty="0">
                <a:latin typeface="Times New Roman" panose="02020603050405020304" pitchFamily="18" charset="0"/>
                <a:ea typeface="DFKai-SB" panose="03000509000000000000" pitchFamily="65" charset="-120"/>
                <a:cs typeface="Times New Roman" panose="02020603050405020304" pitchFamily="18" charset="0"/>
              </a:rPr>
              <a:t>源頭減廢、減少有機固體廢物及溫室氣體的</a:t>
            </a:r>
            <a:r>
              <a:rPr lang="zh-TW" altLang="en-US" dirty="0" smtClean="0">
                <a:latin typeface="Times New Roman" panose="02020603050405020304" pitchFamily="18" charset="0"/>
                <a:ea typeface="DFKai-SB" panose="03000509000000000000" pitchFamily="65" charset="-120"/>
                <a:cs typeface="Times New Roman" panose="02020603050405020304" pitchFamily="18" charset="0"/>
              </a:rPr>
              <a:t>排放。而分解時產生的生物</a:t>
            </a:r>
            <a:r>
              <a:rPr lang="zh-TW" altLang="en-US" dirty="0">
                <a:latin typeface="Times New Roman" panose="02020603050405020304" pitchFamily="18" charset="0"/>
                <a:ea typeface="DFKai-SB" panose="03000509000000000000" pitchFamily="65" charset="-120"/>
                <a:cs typeface="Times New Roman" panose="02020603050405020304" pitchFamily="18" charset="0"/>
              </a:rPr>
              <a:t>氣會用於發電</a:t>
            </a:r>
            <a:r>
              <a:rPr lang="zh-TW" altLang="en-US" dirty="0" smtClean="0">
                <a:latin typeface="Times New Roman" panose="02020603050405020304" pitchFamily="18" charset="0"/>
                <a:ea typeface="DFKai-SB" panose="03000509000000000000" pitchFamily="65" charset="-120"/>
                <a:cs typeface="Times New Roman" panose="02020603050405020304" pitchFamily="18" charset="0"/>
              </a:rPr>
              <a:t>。</a:t>
            </a:r>
            <a:endParaRPr lang="zh-TW" altLang="en-US"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27" name="矩形 26"/>
          <p:cNvSpPr/>
          <p:nvPr/>
        </p:nvSpPr>
        <p:spPr>
          <a:xfrm>
            <a:off x="1042680" y="2263032"/>
            <a:ext cx="3005951" cy="430887"/>
          </a:xfrm>
          <a:prstGeom prst="rect">
            <a:avLst/>
          </a:prstGeom>
        </p:spPr>
        <p:txBody>
          <a:bodyPr wrap="none">
            <a:spAutoFit/>
          </a:bodyPr>
          <a:lstStyle/>
          <a:p>
            <a:pPr lvl="0">
              <a:defRPr/>
            </a:pPr>
            <a:r>
              <a:rPr lang="zh-CN" altLang="en-US" sz="2200" dirty="0">
                <a:latin typeface="DFKai-SB" panose="03000509000000000000" pitchFamily="65" charset="-120"/>
                <a:ea typeface="DFKai-SB" panose="03000509000000000000" pitchFamily="65" charset="-120"/>
                <a:cs typeface="等线" panose="02010600030101010101" pitchFamily="2" charset="-122"/>
                <a:sym typeface="+mn-ea"/>
              </a:rPr>
              <a:t>採用「轉廢為能」技術</a:t>
            </a:r>
          </a:p>
        </p:txBody>
      </p:sp>
      <p:sp>
        <p:nvSpPr>
          <p:cNvPr id="28" name="文字方塊 27"/>
          <p:cNvSpPr txBox="1"/>
          <p:nvPr/>
        </p:nvSpPr>
        <p:spPr>
          <a:xfrm>
            <a:off x="2833643" y="5810477"/>
            <a:ext cx="8498361" cy="1015663"/>
          </a:xfrm>
          <a:prstGeom prst="rect">
            <a:avLst/>
          </a:prstGeom>
          <a:noFill/>
        </p:spPr>
        <p:txBody>
          <a:bodyPr wrap="square" rtlCol="0">
            <a:spAutoFit/>
          </a:bodyPr>
          <a:lstStyle/>
          <a:p>
            <a:pPr lvl="0">
              <a:defRPr/>
            </a:pPr>
            <a:r>
              <a:rPr lang="zh-TW" altLang="en-US" sz="1200" dirty="0" smtClean="0">
                <a:latin typeface="Times New Roman" panose="02020603050405020304" pitchFamily="18" charset="0"/>
                <a:ea typeface="標楷體" panose="03000509000000000000" pitchFamily="65" charset="-120"/>
                <a:cs typeface="Times New Roman" panose="02020603050405020304" pitchFamily="18" charset="0"/>
              </a:rPr>
              <a:t>資料來源</a:t>
            </a:r>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rPr>
              <a:t>: </a:t>
            </a:r>
          </a:p>
          <a:p>
            <a:pPr marL="171450" lvl="0" indent="-171450">
              <a:buFont typeface="Arial" panose="020B0604020202020204" pitchFamily="34" charset="0"/>
              <a:buChar char="•"/>
              <a:defRPr/>
            </a:pPr>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rPr>
              <a:t>O Park (https</a:t>
            </a:r>
            <a:r>
              <a:rPr lang="en-US" altLang="zh-TW" sz="1200" dirty="0">
                <a:latin typeface="Times New Roman" panose="02020603050405020304" pitchFamily="18" charset="0"/>
                <a:ea typeface="標楷體" panose="03000509000000000000" pitchFamily="65" charset="-120"/>
                <a:cs typeface="Times New Roman" panose="02020603050405020304" pitchFamily="18" charset="0"/>
              </a:rPr>
              <a:t>://www.opark.gov.hk/upload/Videos/Food%20Smart%20program%20(Aug)/</a:t>
            </a:r>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rPr>
              <a:t>201022_Corporate_Video_TC_Final.mp4)</a:t>
            </a:r>
            <a:endParaRPr lang="en-US" altLang="zh-TW" sz="1200" dirty="0">
              <a:latin typeface="Times New Roman" panose="02020603050405020304" pitchFamily="18" charset="0"/>
              <a:ea typeface="標楷體" panose="03000509000000000000" pitchFamily="65" charset="-120"/>
              <a:cs typeface="Times New Roman" panose="02020603050405020304" pitchFamily="18" charset="0"/>
            </a:endParaRPr>
          </a:p>
          <a:p>
            <a:pPr marL="171450" lvl="0" indent="-171450">
              <a:buFont typeface="Arial" panose="020B0604020202020204" pitchFamily="34" charset="0"/>
              <a:buChar char="•"/>
              <a:defRPr/>
            </a:pPr>
            <a:r>
              <a:rPr lang="zh-TW" altLang="en-US" sz="1200" dirty="0" smtClean="0">
                <a:latin typeface="Times New Roman" panose="02020603050405020304" pitchFamily="18" charset="0"/>
                <a:ea typeface="標楷體" panose="03000509000000000000" pitchFamily="65" charset="-120"/>
                <a:cs typeface="Times New Roman" panose="02020603050405020304" pitchFamily="18" charset="0"/>
              </a:rPr>
              <a:t>香港氣候行動藍圖</a:t>
            </a:r>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rPr>
              <a:t>2050 (</a:t>
            </a:r>
            <a:r>
              <a:rPr lang="en-US" altLang="zh-CN" sz="1200" dirty="0" smtClean="0">
                <a:latin typeface="Times New Roman" panose="02020603050405020304" pitchFamily="18" charset="0"/>
                <a:ea typeface="標楷體" panose="03000509000000000000" pitchFamily="65" charset="-120"/>
                <a:cs typeface="Times New Roman" panose="02020603050405020304" pitchFamily="18" charset="0"/>
              </a:rPr>
              <a:t>https</a:t>
            </a:r>
            <a:r>
              <a:rPr lang="en-US" altLang="zh-CN" sz="1200" dirty="0">
                <a:latin typeface="Times New Roman" panose="02020603050405020304" pitchFamily="18" charset="0"/>
                <a:ea typeface="標楷體" panose="03000509000000000000" pitchFamily="65" charset="-120"/>
                <a:cs typeface="Times New Roman" panose="02020603050405020304" pitchFamily="18" charset="0"/>
              </a:rPr>
              <a:t>://www.climateready.gov.hk/files/pdf/CAP2050_booklet_tc.pdf</a:t>
            </a:r>
            <a:r>
              <a:rPr lang="zh-TW" altLang="en-US" sz="1200"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endParaRPr>
          </a:p>
          <a:p>
            <a:pPr marL="171450" lvl="0" indent="-171450">
              <a:buFont typeface="Arial" panose="020B0604020202020204" pitchFamily="34" charset="0"/>
              <a:buChar char="•"/>
              <a:defRPr/>
            </a:pPr>
            <a:r>
              <a:rPr lang="zh-TW" altLang="en-US" sz="1200" dirty="0" smtClean="0">
                <a:latin typeface="Times New Roman" panose="02020603050405020304" pitchFamily="18" charset="0"/>
                <a:ea typeface="標楷體" panose="03000509000000000000" pitchFamily="65" charset="-120"/>
                <a:cs typeface="Times New Roman" panose="02020603050405020304" pitchFamily="18" charset="0"/>
              </a:rPr>
              <a:t>政府新聞處 </a:t>
            </a:r>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rPr>
              <a:t>(https</a:t>
            </a:r>
            <a:r>
              <a:rPr lang="en-US" altLang="zh-TW" sz="1200"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rPr>
              <a:t>www.isd.gov.hk/chi/tvapi/16_ep180.html)</a:t>
            </a:r>
          </a:p>
          <a:p>
            <a:pPr marL="171450" lvl="0" indent="-171450">
              <a:buFont typeface="Arial" panose="020B0604020202020204" pitchFamily="34" charset="0"/>
              <a:buChar char="•"/>
              <a:defRPr/>
            </a:pPr>
            <a:r>
              <a:rPr lang="zh-TW" altLang="en-US" sz="1200" dirty="0">
                <a:latin typeface="Times New Roman" panose="02020603050405020304" pitchFamily="18" charset="0"/>
                <a:ea typeface="標楷體" panose="03000509000000000000" pitchFamily="65" charset="-120"/>
                <a:cs typeface="Times New Roman" panose="02020603050405020304" pitchFamily="18" charset="0"/>
              </a:rPr>
              <a:t>渠務</a:t>
            </a:r>
            <a:r>
              <a:rPr lang="zh-TW" altLang="en-US" sz="1200" dirty="0" smtClean="0">
                <a:latin typeface="Times New Roman" panose="02020603050405020304" pitchFamily="18" charset="0"/>
                <a:ea typeface="標楷體" panose="03000509000000000000" pitchFamily="65" charset="-120"/>
                <a:cs typeface="Times New Roman" panose="02020603050405020304" pitchFamily="18" charset="0"/>
              </a:rPr>
              <a:t>署</a:t>
            </a:r>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rPr>
              <a:t>(</a:t>
            </a:r>
            <a:r>
              <a:rPr lang="en-US" altLang="zh-CN" sz="1200" dirty="0" smtClean="0">
                <a:latin typeface="Times New Roman" panose="02020603050405020304" pitchFamily="18" charset="0"/>
                <a:ea typeface="標楷體" panose="03000509000000000000" pitchFamily="65" charset="-120"/>
                <a:cs typeface="Times New Roman" panose="02020603050405020304" pitchFamily="18" charset="0"/>
              </a:rPr>
              <a:t>https</a:t>
            </a:r>
            <a:r>
              <a:rPr lang="en-US" altLang="zh-CN" sz="1200"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CN" sz="1200" dirty="0" smtClean="0">
                <a:latin typeface="Times New Roman" panose="02020603050405020304" pitchFamily="18" charset="0"/>
                <a:ea typeface="標楷體" panose="03000509000000000000" pitchFamily="65" charset="-120"/>
                <a:cs typeface="Times New Roman" panose="02020603050405020304" pitchFamily="18" charset="0"/>
              </a:rPr>
              <a:t>www.dsd.gov.hk/TC/DSD_Events/Solar_Farm_at_Siu_Ho_Wan_Sewage_Treatment_Works/Videos/index.html</a:t>
            </a:r>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zh-CN" altLang="en-US" sz="12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29" name="任意多边形: 形状 6"/>
          <p:cNvSpPr/>
          <p:nvPr/>
        </p:nvSpPr>
        <p:spPr>
          <a:xfrm>
            <a:off x="2724170" y="124815"/>
            <a:ext cx="6498321" cy="6180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77900" rtl="0" eaLnBrk="1" fontAlgn="auto" latinLnBrk="0" hangingPunct="1">
              <a:lnSpc>
                <a:spcPct val="90000"/>
              </a:lnSpc>
              <a:spcBef>
                <a:spcPts val="0"/>
              </a:spcBef>
              <a:spcAft>
                <a:spcPct val="35000"/>
              </a:spcAft>
              <a:buClrTx/>
              <a:buSzTx/>
              <a:buFontTx/>
              <a:buNone/>
              <a:defRPr/>
            </a:pPr>
            <a:r>
              <a:rPr kumimoji="0" lang="zh-CN" altLang="en-US" sz="4000" b="1" i="0" u="none" strike="noStrike" kern="1200" cap="none" spc="0" normalizeH="0" baseline="0" noProof="0" dirty="0" smtClean="0">
                <a:ln>
                  <a:noFill/>
                </a:ln>
                <a:solidFill>
                  <a:srgbClr val="FFFFFF"/>
                </a:solidFill>
                <a:effectLst/>
                <a:uLnTx/>
                <a:uFillTx/>
                <a:latin typeface="DFKai-SB" panose="03000509000000000000" pitchFamily="65" charset="-120"/>
                <a:ea typeface="DFKai-SB" panose="03000509000000000000" pitchFamily="65" charset="-120"/>
                <a:cs typeface="+mn-cs"/>
              </a:rPr>
              <a:t>香港</a:t>
            </a:r>
            <a:r>
              <a:rPr kumimoji="0" lang="zh-CN" altLang="en-US" sz="4000" b="1" i="0" u="none" strike="noStrike" kern="1200" cap="none" spc="0" normalizeH="0" baseline="0" noProof="0" dirty="0">
                <a:ln>
                  <a:noFill/>
                </a:ln>
                <a:solidFill>
                  <a:srgbClr val="FFFFFF"/>
                </a:solidFill>
                <a:effectLst/>
                <a:uLnTx/>
                <a:uFillTx/>
                <a:latin typeface="DFKai-SB" panose="03000509000000000000" pitchFamily="65" charset="-120"/>
                <a:ea typeface="DFKai-SB" panose="03000509000000000000" pitchFamily="65" charset="-120"/>
                <a:cs typeface="+mn-cs"/>
              </a:rPr>
              <a:t>的環境保育實踐經驗</a:t>
            </a:r>
          </a:p>
        </p:txBody>
      </p:sp>
      <p:sp>
        <p:nvSpPr>
          <p:cNvPr id="30" name="Freeform 29"/>
          <p:cNvSpPr/>
          <p:nvPr/>
        </p:nvSpPr>
        <p:spPr bwMode="auto">
          <a:xfrm>
            <a:off x="2605285" y="916931"/>
            <a:ext cx="446151" cy="322817"/>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92D050"/>
          </a:solidFill>
          <a:ln w="19050">
            <a:solidFill>
              <a:srgbClr val="FFFFFF"/>
            </a:solidFill>
            <a:round/>
          </a:ln>
        </p:spPr>
        <p:txBody>
          <a:bodyPr vert="horz" wrap="square" lIns="83748" tIns="41874" rIns="83748" bIns="41874" numCol="1" anchor="t" anchorCtr="0" compatLnSpc="1"/>
          <a:lstStyle/>
          <a:p>
            <a:pPr marL="0" marR="0" lvl="0" indent="0" algn="just" defTabSz="914400" rtl="0" eaLnBrk="1" fontAlgn="auto" latinLnBrk="0" hangingPunct="1">
              <a:lnSpc>
                <a:spcPct val="120000"/>
              </a:lnSpc>
              <a:spcBef>
                <a:spcPts val="0"/>
              </a:spcBef>
              <a:spcAft>
                <a:spcPts val="0"/>
              </a:spcAft>
              <a:buClrTx/>
              <a:buSzTx/>
              <a:buFontTx/>
              <a:buNone/>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cs"/>
              <a:sym typeface="Agency FB" panose="020B0503020202020204" pitchFamily="34" charset="0"/>
            </a:endParaRPr>
          </a:p>
        </p:txBody>
      </p:sp>
      <p:sp>
        <p:nvSpPr>
          <p:cNvPr id="31" name="Rectangle 14">
            <a:extLst>
              <a:ext uri="{FF2B5EF4-FFF2-40B4-BE49-F238E27FC236}">
                <a16:creationId xmlns:a16="http://schemas.microsoft.com/office/drawing/2014/main" id="{FF62AD24-3287-4326-9830-2C079B66D931}"/>
              </a:ext>
            </a:extLst>
          </p:cNvPr>
          <p:cNvSpPr/>
          <p:nvPr/>
        </p:nvSpPr>
        <p:spPr>
          <a:xfrm>
            <a:off x="735988" y="5863033"/>
            <a:ext cx="2077863" cy="369332"/>
          </a:xfrm>
          <a:prstGeom prst="rect">
            <a:avLst/>
          </a:prstGeom>
          <a:ln w="28575">
            <a:solidFill>
              <a:srgbClr val="FF0000"/>
            </a:solidFill>
          </a:ln>
        </p:spPr>
        <p:txBody>
          <a:bodyPr wrap="square">
            <a:spAutoFit/>
          </a:bodyPr>
          <a:lstStyle/>
          <a:p>
            <a:pPr algn="ctr"/>
            <a:r>
              <a:rPr lang="zh-TW" altLang="en-US" b="1" dirty="0">
                <a:solidFill>
                  <a:srgbClr val="FF0000"/>
                </a:solidFill>
                <a:latin typeface="DFKai-SB" panose="03000509000000000000" pitchFamily="65" charset="-120"/>
                <a:ea typeface="DFKai-SB" panose="03000509000000000000" pitchFamily="65" charset="-120"/>
              </a:rPr>
              <a:t>點擊圖像</a:t>
            </a:r>
            <a:r>
              <a:rPr lang="zh-TW" altLang="en-US" b="1" dirty="0" smtClean="0">
                <a:solidFill>
                  <a:srgbClr val="FF0000"/>
                </a:solidFill>
                <a:latin typeface="DFKai-SB" panose="03000509000000000000" pitchFamily="65" charset="-120"/>
                <a:ea typeface="DFKai-SB" panose="03000509000000000000" pitchFamily="65" charset="-120"/>
              </a:rPr>
              <a:t>觀看短片</a:t>
            </a:r>
            <a:endParaRPr lang="en-US" altLang="zh-HK" b="1" dirty="0">
              <a:solidFill>
                <a:srgbClr val="FF0000"/>
              </a:solidFill>
              <a:latin typeface="DFKai-SB" panose="03000509000000000000" pitchFamily="65" charset="-120"/>
              <a:ea typeface="DFKai-SB" panose="03000509000000000000" pitchFamily="65" charset="-120"/>
            </a:endParaRPr>
          </a:p>
        </p:txBody>
      </p:sp>
      <p:sp>
        <p:nvSpPr>
          <p:cNvPr id="33" name="AutoShape 17"/>
          <p:cNvSpPr/>
          <p:nvPr/>
        </p:nvSpPr>
        <p:spPr>
          <a:xfrm>
            <a:off x="737252" y="2795954"/>
            <a:ext cx="3633745" cy="2925198"/>
          </a:xfrm>
          <a:prstGeom prst="roundRect">
            <a:avLst>
              <a:gd name="adj" fmla="val 7936"/>
            </a:avLst>
          </a:prstGeom>
          <a:solidFill>
            <a:srgbClr val="92D050">
              <a:alpha val="10196"/>
            </a:srgbClr>
          </a:solidFill>
          <a:ln w="19050" cap="rnd" cmpd="sng">
            <a:solidFill>
              <a:schemeClr val="tx1"/>
            </a:solidFill>
            <a:prstDash val="sysDot"/>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Microsoft JhengHei" panose="020B0604030504040204" pitchFamily="34" charset="-120"/>
              <a:ea typeface="Microsoft JhengHei" panose="020B0604030504040204" pitchFamily="34" charset="-120"/>
              <a:cs typeface="+mn-cs"/>
            </a:endParaRPr>
          </a:p>
        </p:txBody>
      </p:sp>
      <p:pic>
        <p:nvPicPr>
          <p:cNvPr id="34" name="圖片 14">
            <a:hlinkClick r:id="rId13"/>
          </p:cNvPr>
          <p:cNvPicPr>
            <a:picLocks noChangeAspect="1"/>
          </p:cNvPicPr>
          <p:nvPr/>
        </p:nvPicPr>
        <p:blipFill>
          <a:blip r:embed="rId15"/>
          <a:stretch>
            <a:fillRect/>
          </a:stretch>
        </p:blipFill>
        <p:spPr>
          <a:xfrm>
            <a:off x="1054653" y="2862794"/>
            <a:ext cx="3067015" cy="1941717"/>
          </a:xfrm>
          <a:prstGeom prst="rect">
            <a:avLst/>
          </a:prstGeom>
          <a:ln>
            <a:noFill/>
          </a:ln>
          <a:effectLst>
            <a:softEdge rad="112500"/>
          </a:effectLst>
        </p:spPr>
      </p:pic>
      <p:pic>
        <p:nvPicPr>
          <p:cNvPr id="35" name="图片 102">
            <a:hlinkClick r:id="rId16"/>
          </p:cNvPr>
          <p:cNvPicPr/>
          <p:nvPr/>
        </p:nvPicPr>
        <p:blipFill>
          <a:blip r:embed="rId17" r:link="rId18"/>
          <a:stretch>
            <a:fillRect/>
          </a:stretch>
        </p:blipFill>
        <p:spPr>
          <a:xfrm>
            <a:off x="4766365" y="2893658"/>
            <a:ext cx="2873131" cy="1680516"/>
          </a:xfrm>
          <a:prstGeom prst="rect">
            <a:avLst/>
          </a:prstGeom>
          <a:noFill/>
          <a:ln w="9525">
            <a:noFill/>
          </a:ln>
        </p:spPr>
      </p:pic>
      <p:pic>
        <p:nvPicPr>
          <p:cNvPr id="7" name="Picture 6">
            <a:hlinkClick r:id="rId19"/>
          </p:cNvPr>
          <p:cNvPicPr>
            <a:picLocks noChangeAspect="1"/>
          </p:cNvPicPr>
          <p:nvPr/>
        </p:nvPicPr>
        <p:blipFill>
          <a:blip r:embed="rId20"/>
          <a:stretch>
            <a:fillRect/>
          </a:stretch>
        </p:blipFill>
        <p:spPr>
          <a:xfrm>
            <a:off x="8364457" y="2951631"/>
            <a:ext cx="2862646" cy="1729976"/>
          </a:xfrm>
          <a:prstGeom prst="rect">
            <a:avLst/>
          </a:prstGeom>
        </p:spPr>
      </p:pic>
    </p:spTree>
    <p:custDataLst>
      <p:tags r:id="rId1"/>
    </p:custDataLst>
    <p:extLst>
      <p:ext uri="{BB962C8B-B14F-4D97-AF65-F5344CB8AC3E}">
        <p14:creationId xmlns:p14="http://schemas.microsoft.com/office/powerpoint/2010/main" val="393546664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矩形 9"/>
          <p:cNvSpPr>
            <a:spLocks noChangeArrowheads="1"/>
          </p:cNvSpPr>
          <p:nvPr>
            <p:custDataLst>
              <p:tags r:id="rId1"/>
            </p:custDataLst>
          </p:nvPr>
        </p:nvSpPr>
        <p:spPr bwMode="auto">
          <a:xfrm>
            <a:off x="1601661" y="3454306"/>
            <a:ext cx="8080753" cy="1253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nchorCtr="0"/>
          <a:lstStyle>
            <a:lvl1pPr>
              <a:defRPr>
                <a:solidFill>
                  <a:sysClr val="windowText" lastClr="000000"/>
                </a:solidFill>
                <a:latin typeface="Calibri" panose="020F0502020204030204" charset="0"/>
                <a:ea typeface="微软雅黑" panose="020B0503020204020204" pitchFamily="34" charset="-122"/>
              </a:defRPr>
            </a:lvl1pPr>
            <a:lvl2pPr marL="742950" indent="-285750">
              <a:defRPr>
                <a:solidFill>
                  <a:sysClr val="windowText" lastClr="000000"/>
                </a:solidFill>
                <a:latin typeface="Calibri" panose="020F0502020204030204" charset="0"/>
                <a:ea typeface="微软雅黑" panose="020B0503020204020204" pitchFamily="34" charset="-122"/>
              </a:defRPr>
            </a:lvl2pPr>
            <a:lvl3pPr marL="1143000" indent="-228600">
              <a:defRPr>
                <a:solidFill>
                  <a:sysClr val="windowText" lastClr="000000"/>
                </a:solidFill>
                <a:latin typeface="Calibri" panose="020F0502020204030204" charset="0"/>
                <a:ea typeface="微软雅黑" panose="020B0503020204020204" pitchFamily="34" charset="-122"/>
              </a:defRPr>
            </a:lvl3pPr>
            <a:lvl4pPr marL="1600200" indent="-228600">
              <a:defRPr>
                <a:solidFill>
                  <a:sysClr val="windowText" lastClr="000000"/>
                </a:solidFill>
                <a:latin typeface="Calibri" panose="020F0502020204030204" charset="0"/>
                <a:ea typeface="微软雅黑" panose="020B0503020204020204" pitchFamily="34" charset="-122"/>
              </a:defRPr>
            </a:lvl4pPr>
            <a:lvl5pPr marL="2057400" indent="-228600">
              <a:defRPr>
                <a:solidFill>
                  <a:sysClr val="windowText" lastClr="000000"/>
                </a:solidFill>
                <a:latin typeface="Calibri" panose="020F050202020403020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ysClr val="windowText" lastClr="000000"/>
                </a:solidFill>
                <a:latin typeface="Calibri" panose="020F050202020403020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ysClr val="windowText" lastClr="000000"/>
                </a:solidFill>
                <a:latin typeface="Calibri" panose="020F050202020403020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ysClr val="windowText" lastClr="000000"/>
                </a:solidFill>
                <a:latin typeface="Calibri" panose="020F050202020403020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ysClr val="windowText" lastClr="000000"/>
                </a:solidFill>
                <a:latin typeface="Calibri" panose="020F0502020204030204" charset="0"/>
                <a:ea typeface="微软雅黑" panose="020B0503020204020204" pitchFamily="34" charset="-122"/>
              </a:defRPr>
            </a:lvl9pPr>
          </a:lstStyle>
          <a:p>
            <a:pPr marL="457200" marR="0" lvl="0" indent="0" algn="l" defTabSz="914400" rtl="0" eaLnBrk="1" fontAlgn="auto" latinLnBrk="0" hangingPunct="1">
              <a:lnSpc>
                <a:spcPct val="140000"/>
              </a:lnSpc>
              <a:spcBef>
                <a:spcPts val="0"/>
              </a:spcBef>
              <a:spcAft>
                <a:spcPts val="0"/>
              </a:spcAft>
              <a:buClr>
                <a:srgbClr val="0070C0"/>
              </a:buClr>
              <a:buSzTx/>
              <a:buFont typeface="Arial" panose="020B0604020202020204" pitchFamily="34" charset="0"/>
              <a:buNone/>
              <a:tabLst/>
              <a:defRPr/>
            </a:pPr>
            <a:endParaRPr kumimoji="0" lang="zh-CN" altLang="en-US" sz="1800" b="0" i="0" u="none" strike="noStrike" kern="1200" cap="none" spc="0" normalizeH="0" baseline="0" noProof="0" dirty="0">
              <a:ln>
                <a:noFill/>
              </a:ln>
              <a:solidFill>
                <a:sysClr val="windowText" lastClr="000000"/>
              </a:solidFill>
              <a:effectLst/>
              <a:uLnTx/>
              <a:uFillTx/>
              <a:latin typeface="DFKai-SB" panose="03000509000000000000" pitchFamily="65" charset="-120"/>
              <a:ea typeface="DFKai-SB" panose="03000509000000000000" pitchFamily="65" charset="-120"/>
              <a:cs typeface="等线" panose="02010600030101010101" pitchFamily="2" charset="-122"/>
              <a:sym typeface="+mn-ea"/>
            </a:endParaRPr>
          </a:p>
        </p:txBody>
      </p:sp>
      <p:sp>
        <p:nvSpPr>
          <p:cNvPr id="13" name="标题 1"/>
          <p:cNvSpPr txBox="1">
            <a:spLocks noChangeArrowheads="1"/>
          </p:cNvSpPr>
          <p:nvPr/>
        </p:nvSpPr>
        <p:spPr bwMode="auto">
          <a:xfrm>
            <a:off x="4474125" y="799619"/>
            <a:ext cx="2850515" cy="5159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zh-TW" altLang="en-US" sz="2800" b="1"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mj-cs"/>
                <a:sym typeface="+mn-ea"/>
              </a:rPr>
              <a:t>可</a:t>
            </a:r>
            <a:r>
              <a:rPr kumimoji="0" lang="zh-TW" altLang="en-US" sz="2800" b="1"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j-cs"/>
                <a:sym typeface="+mn-ea"/>
              </a:rPr>
              <a:t>持續發展教育</a:t>
            </a:r>
            <a:endParaRPr kumimoji="0" lang="zh-CN" altLang="en-US" sz="2800" b="1"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j-cs"/>
              <a:sym typeface="+mn-ea"/>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zh-CN" altLang="en-US" sz="2800" b="1"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j-cs"/>
            </a:endParaRPr>
          </a:p>
        </p:txBody>
      </p:sp>
      <p:pic>
        <p:nvPicPr>
          <p:cNvPr id="7" name="圖片 6"/>
          <p:cNvPicPr>
            <a:picLocks noChangeAspect="1"/>
          </p:cNvPicPr>
          <p:nvPr/>
        </p:nvPicPr>
        <p:blipFill>
          <a:blip r:embed="rId3"/>
          <a:stretch>
            <a:fillRect/>
          </a:stretch>
        </p:blipFill>
        <p:spPr>
          <a:xfrm>
            <a:off x="8451261" y="2209636"/>
            <a:ext cx="3393482" cy="1721883"/>
          </a:xfrm>
          <a:prstGeom prst="rect">
            <a:avLst/>
          </a:prstGeom>
          <a:ln>
            <a:noFill/>
          </a:ln>
          <a:effectLst>
            <a:outerShdw blurRad="292100" dist="139700" dir="2700000" algn="tl" rotWithShape="0">
              <a:srgbClr val="333333">
                <a:alpha val="65000"/>
              </a:srgbClr>
            </a:outerShdw>
          </a:effectLst>
        </p:spPr>
      </p:pic>
      <p:sp>
        <p:nvSpPr>
          <p:cNvPr id="9" name="文字方塊 8"/>
          <p:cNvSpPr txBox="1"/>
          <p:nvPr/>
        </p:nvSpPr>
        <p:spPr>
          <a:xfrm>
            <a:off x="8451261" y="3971755"/>
            <a:ext cx="358982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600" b="0" i="0" u="none" strike="noStrike" kern="1200" cap="none" spc="0" normalizeH="0" baseline="0" noProof="0" dirty="0" smtClean="0">
                <a:ln>
                  <a:noFill/>
                </a:ln>
                <a:solidFill>
                  <a:prstClr val="black"/>
                </a:solidFill>
                <a:effectLst/>
                <a:uLnTx/>
                <a:uFillTx/>
                <a:latin typeface="標楷體" panose="03000509000000000000" pitchFamily="65" charset="-120"/>
                <a:ea typeface="標楷體" panose="03000509000000000000" pitchFamily="65" charset="-120"/>
                <a:cs typeface="+mn-cs"/>
              </a:rPr>
              <a:t>環保風紀在校園推廣節約能源的措施</a:t>
            </a:r>
            <a:endParaRPr kumimoji="0" lang="zh-HK" altLang="en-US" sz="16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p:txBody>
      </p:sp>
      <p:sp>
        <p:nvSpPr>
          <p:cNvPr id="10" name="任意多边形: 形状 6"/>
          <p:cNvSpPr/>
          <p:nvPr/>
        </p:nvSpPr>
        <p:spPr>
          <a:xfrm>
            <a:off x="2724170" y="135461"/>
            <a:ext cx="6498321" cy="6180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77900" rtl="0" eaLnBrk="1" fontAlgn="auto" latinLnBrk="0" hangingPunct="1">
              <a:lnSpc>
                <a:spcPct val="90000"/>
              </a:lnSpc>
              <a:spcBef>
                <a:spcPts val="0"/>
              </a:spcBef>
              <a:spcAft>
                <a:spcPct val="35000"/>
              </a:spcAft>
              <a:buClrTx/>
              <a:buSzTx/>
              <a:buFontTx/>
              <a:buNone/>
              <a:tabLst/>
              <a:defRPr/>
            </a:pPr>
            <a:r>
              <a:rPr kumimoji="0" lang="zh-CN" altLang="en-US" sz="4000" b="1" i="0" u="none" strike="noStrike" kern="1200" cap="none" spc="0" normalizeH="0" baseline="0" noProof="0" dirty="0" smtClean="0">
                <a:ln>
                  <a:noFill/>
                </a:ln>
                <a:solidFill>
                  <a:srgbClr val="FFFFFF"/>
                </a:solidFill>
                <a:effectLst/>
                <a:uLnTx/>
                <a:uFillTx/>
                <a:latin typeface="DFKai-SB" panose="03000509000000000000" pitchFamily="65" charset="-120"/>
                <a:ea typeface="DFKai-SB" panose="03000509000000000000" pitchFamily="65" charset="-120"/>
                <a:cs typeface="+mn-cs"/>
              </a:rPr>
              <a:t>香港</a:t>
            </a:r>
            <a:r>
              <a:rPr kumimoji="0" lang="zh-CN" altLang="en-US" sz="4000" b="1" i="0" u="none" strike="noStrike" kern="1200" cap="none" spc="0" normalizeH="0" baseline="0" noProof="0" dirty="0">
                <a:ln>
                  <a:noFill/>
                </a:ln>
                <a:solidFill>
                  <a:srgbClr val="FFFFFF"/>
                </a:solidFill>
                <a:effectLst/>
                <a:uLnTx/>
                <a:uFillTx/>
                <a:latin typeface="DFKai-SB" panose="03000509000000000000" pitchFamily="65" charset="-120"/>
                <a:ea typeface="DFKai-SB" panose="03000509000000000000" pitchFamily="65" charset="-120"/>
                <a:cs typeface="+mn-cs"/>
              </a:rPr>
              <a:t>的環境保育實踐經驗</a:t>
            </a:r>
          </a:p>
        </p:txBody>
      </p:sp>
      <p:sp>
        <p:nvSpPr>
          <p:cNvPr id="2" name="Rectangle 1"/>
          <p:cNvSpPr/>
          <p:nvPr/>
        </p:nvSpPr>
        <p:spPr>
          <a:xfrm>
            <a:off x="183223" y="1306323"/>
            <a:ext cx="8087724" cy="3785652"/>
          </a:xfrm>
          <a:prstGeom prst="rect">
            <a:avLst/>
          </a:prstGeom>
          <a:ln w="38100">
            <a:solidFill>
              <a:srgbClr val="FF000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smtClean="0">
                <a:ln>
                  <a:noFill/>
                </a:ln>
                <a:solidFill>
                  <a:prstClr val="black"/>
                </a:solidFill>
                <a:effectLst/>
                <a:uLnTx/>
                <a:uFillTx/>
                <a:latin typeface="標楷體" panose="03000509000000000000" pitchFamily="65" charset="-120"/>
                <a:ea typeface="標楷體" panose="03000509000000000000" pitchFamily="65" charset="-120"/>
                <a:cs typeface="+mn-cs"/>
              </a:rPr>
              <a:t>香港特區政府</a:t>
            </a:r>
            <a:r>
              <a:rPr kumimoji="0" lang="zh-TW" altLang="en-US"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透過相關政府部門、學校及環保團體等在不同階層推廣可持續發展教育，例如</a:t>
            </a:r>
            <a:r>
              <a:rPr kumimoji="0" lang="en-US" altLang="zh-TW"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 </a:t>
            </a:r>
            <a:endParaRPr kumimoji="0" lang="en-US" altLang="zh-TW" sz="2400" b="0" i="0" u="none" strike="noStrike" kern="1200" cap="none" spc="0" normalizeH="0" baseline="0" noProof="0" dirty="0" smtClean="0">
              <a:ln>
                <a:noFill/>
              </a:ln>
              <a:solidFill>
                <a:prstClr val="black"/>
              </a:solidFill>
              <a:effectLst/>
              <a:uLnTx/>
              <a:uFillTx/>
              <a:latin typeface="標楷體" panose="03000509000000000000" pitchFamily="65" charset="-120"/>
              <a:ea typeface="標楷體" panose="03000509000000000000" pitchFamily="65" charset="-120"/>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TW" altLang="en-US" sz="2400" b="0" i="0" u="none" strike="noStrike" kern="1200" cap="none" spc="0" normalizeH="0" baseline="0" noProof="0" dirty="0" smtClean="0">
                <a:ln>
                  <a:noFill/>
                </a:ln>
                <a:solidFill>
                  <a:prstClr val="black"/>
                </a:solidFill>
                <a:effectLst/>
                <a:uLnTx/>
                <a:uFillTx/>
                <a:latin typeface="標楷體" panose="03000509000000000000" pitchFamily="65" charset="-120"/>
                <a:ea typeface="標楷體" panose="03000509000000000000" pitchFamily="65" charset="-120"/>
                <a:cs typeface="+mn-cs"/>
              </a:rPr>
              <a:t>環境保護</a:t>
            </a:r>
            <a:r>
              <a:rPr kumimoji="0" lang="zh-TW" altLang="en-US"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署透過以下推動環境教育</a:t>
            </a:r>
            <a:r>
              <a:rPr kumimoji="0" lang="en-US" altLang="zh-TW"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smtClean="0">
                <a:ln>
                  <a:noFill/>
                </a:ln>
                <a:solidFill>
                  <a:prstClr val="black"/>
                </a:solidFill>
                <a:effectLst/>
                <a:uLnTx/>
                <a:uFillTx/>
                <a:latin typeface="標楷體" panose="03000509000000000000" pitchFamily="65" charset="-120"/>
                <a:ea typeface="標楷體" panose="03000509000000000000" pitchFamily="65" charset="-120"/>
                <a:cs typeface="+mn-cs"/>
              </a:rPr>
              <a:t>   </a:t>
            </a:r>
            <a:r>
              <a:rPr kumimoji="0" lang="en-US" altLang="zh-TW" sz="2400" b="0" i="0" u="none" strike="noStrike" kern="1200" cap="none" spc="0" normalizeH="0" baseline="0" noProof="0" dirty="0" smtClean="0">
                <a:ln>
                  <a:noFill/>
                </a:ln>
                <a:solidFill>
                  <a:prstClr val="black"/>
                </a:solidFill>
                <a:effectLst/>
                <a:uLnTx/>
                <a:uFillTx/>
                <a:latin typeface="標楷體" panose="03000509000000000000" pitchFamily="65" charset="-120"/>
                <a:ea typeface="標楷體" panose="03000509000000000000" pitchFamily="65" charset="-120"/>
                <a:cs typeface="+mn-cs"/>
              </a:rPr>
              <a:t>-</a:t>
            </a:r>
            <a:r>
              <a:rPr kumimoji="0" lang="zh-TW" altLang="en-US" sz="2400" b="0" i="0" u="none" strike="noStrike" kern="1200" cap="none" spc="0" normalizeH="0" baseline="0" noProof="0" dirty="0" smtClean="0">
                <a:ln>
                  <a:noFill/>
                </a:ln>
                <a:solidFill>
                  <a:prstClr val="black"/>
                </a:solidFill>
                <a:effectLst/>
                <a:uLnTx/>
                <a:uFillTx/>
                <a:latin typeface="標楷體" panose="03000509000000000000" pitchFamily="65" charset="-120"/>
                <a:ea typeface="標楷體" panose="03000509000000000000" pitchFamily="65" charset="-120"/>
                <a:cs typeface="+mn-cs"/>
              </a:rPr>
              <a:t>提高環保意識</a:t>
            </a:r>
            <a:endParaRPr kumimoji="0" lang="en-US" altLang="zh-TW" sz="2400" b="0" i="0" u="none" strike="noStrike" kern="1200" cap="none" spc="0" normalizeH="0" baseline="0" noProof="0" dirty="0" smtClean="0">
              <a:ln>
                <a:noFill/>
              </a:ln>
              <a:solidFill>
                <a:prstClr val="black"/>
              </a:solidFill>
              <a:effectLst/>
              <a:uLnTx/>
              <a:uFillTx/>
              <a:latin typeface="標楷體" panose="03000509000000000000" pitchFamily="65" charset="-120"/>
              <a:ea typeface="標楷體" panose="03000509000000000000" pitchFamily="65" charset="-12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 </a:t>
            </a:r>
            <a:r>
              <a:rPr kumimoji="0" lang="en-US" altLang="zh-TW" sz="2400" b="0" i="0" u="none" strike="noStrike" kern="1200" cap="none" spc="0" normalizeH="0" baseline="0" noProof="0" dirty="0" smtClean="0">
                <a:ln>
                  <a:noFill/>
                </a:ln>
                <a:solidFill>
                  <a:prstClr val="black"/>
                </a:solidFill>
                <a:effectLst/>
                <a:uLnTx/>
                <a:uFillTx/>
                <a:latin typeface="標楷體" panose="03000509000000000000" pitchFamily="65" charset="-120"/>
                <a:ea typeface="標楷體" panose="03000509000000000000" pitchFamily="65" charset="-120"/>
                <a:cs typeface="+mn-cs"/>
              </a:rPr>
              <a:t>  -</a:t>
            </a:r>
            <a:r>
              <a:rPr kumimoji="0" lang="zh-TW" altLang="en-US" sz="2400" b="0" i="0" u="none" strike="noStrike" kern="1200" cap="none" spc="0" normalizeH="0" baseline="0" noProof="0" dirty="0" smtClean="0">
                <a:ln>
                  <a:noFill/>
                </a:ln>
                <a:solidFill>
                  <a:prstClr val="black"/>
                </a:solidFill>
                <a:effectLst/>
                <a:uLnTx/>
                <a:uFillTx/>
                <a:latin typeface="標楷體" panose="03000509000000000000" pitchFamily="65" charset="-120"/>
                <a:ea typeface="標楷體" panose="03000509000000000000" pitchFamily="65" charset="-120"/>
                <a:cs typeface="+mn-cs"/>
              </a:rPr>
              <a:t>製作環保</a:t>
            </a:r>
            <a:r>
              <a:rPr kumimoji="0" lang="zh-TW" altLang="en-US"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教材</a:t>
            </a:r>
            <a:r>
              <a:rPr kumimoji="0" lang="zh-TW" altLang="en-US" sz="2400" b="0" i="0" u="none" strike="noStrike" kern="1200" cap="none" spc="0" normalizeH="0" baseline="0" noProof="0" dirty="0" smtClean="0">
                <a:ln>
                  <a:noFill/>
                </a:ln>
                <a:solidFill>
                  <a:prstClr val="black"/>
                </a:solidFill>
                <a:effectLst/>
                <a:uLnTx/>
                <a:uFillTx/>
                <a:latin typeface="標楷體" panose="03000509000000000000" pitchFamily="65" charset="-120"/>
                <a:ea typeface="標楷體" panose="03000509000000000000" pitchFamily="65" charset="-120"/>
                <a:cs typeface="+mn-cs"/>
              </a:rPr>
              <a:t>套</a:t>
            </a:r>
            <a:endParaRPr kumimoji="0" lang="en-US" altLang="zh-TW" sz="2400" b="0" i="0" u="none" strike="noStrike" kern="1200" cap="none" spc="0" normalizeH="0" baseline="0" noProof="0" dirty="0" smtClean="0">
              <a:ln>
                <a:noFill/>
              </a:ln>
              <a:solidFill>
                <a:prstClr val="black"/>
              </a:solidFill>
              <a:effectLst/>
              <a:uLnTx/>
              <a:uFillTx/>
              <a:latin typeface="標楷體" panose="03000509000000000000" pitchFamily="65" charset="-120"/>
              <a:ea typeface="標楷體" panose="03000509000000000000" pitchFamily="65" charset="-12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 </a:t>
            </a:r>
            <a:r>
              <a:rPr kumimoji="0" lang="en-US" altLang="zh-TW" sz="2400" b="0" i="0" u="none" strike="noStrike" kern="1200" cap="none" spc="0" normalizeH="0" baseline="0" noProof="0" dirty="0" smtClean="0">
                <a:ln>
                  <a:noFill/>
                </a:ln>
                <a:solidFill>
                  <a:prstClr val="black"/>
                </a:solidFill>
                <a:effectLst/>
                <a:uLnTx/>
                <a:uFillTx/>
                <a:latin typeface="標楷體" panose="03000509000000000000" pitchFamily="65" charset="-120"/>
                <a:ea typeface="標楷體" panose="03000509000000000000" pitchFamily="65" charset="-120"/>
                <a:cs typeface="+mn-cs"/>
              </a:rPr>
              <a:t>  -</a:t>
            </a:r>
            <a:r>
              <a:rPr kumimoji="0" lang="zh-TW" altLang="en-US" sz="2400" b="0" i="0" u="none" strike="noStrike" kern="1200" cap="none" spc="0" normalizeH="0" baseline="0" noProof="0" dirty="0" smtClean="0">
                <a:ln>
                  <a:noFill/>
                </a:ln>
                <a:solidFill>
                  <a:prstClr val="black"/>
                </a:solidFill>
                <a:effectLst/>
                <a:uLnTx/>
                <a:uFillTx/>
                <a:latin typeface="標楷體" panose="03000509000000000000" pitchFamily="65" charset="-120"/>
                <a:ea typeface="標楷體" panose="03000509000000000000" pitchFamily="65" charset="-120"/>
                <a:cs typeface="+mn-cs"/>
              </a:rPr>
              <a:t>組織環境</a:t>
            </a:r>
            <a:r>
              <a:rPr kumimoji="0" lang="zh-TW" altLang="en-US"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教育展覽及環境資源中心</a:t>
            </a:r>
            <a:r>
              <a:rPr kumimoji="0" lang="zh-TW" altLang="en-US" sz="2400" b="0" i="0" u="none" strike="noStrike" kern="1200" cap="none" spc="0" normalizeH="0" baseline="0" noProof="0" dirty="0" smtClean="0">
                <a:ln>
                  <a:noFill/>
                </a:ln>
                <a:solidFill>
                  <a:prstClr val="black"/>
                </a:solidFill>
                <a:effectLst/>
                <a:uLnTx/>
                <a:uFillTx/>
                <a:latin typeface="標楷體" panose="03000509000000000000" pitchFamily="65" charset="-120"/>
                <a:ea typeface="標楷體" panose="03000509000000000000" pitchFamily="65" charset="-120"/>
                <a:cs typeface="+mn-cs"/>
              </a:rPr>
              <a:t>等</a:t>
            </a:r>
            <a:endParaRPr kumimoji="0" lang="en-US" altLang="zh-TW" sz="2400" b="0" i="0" u="none" strike="noStrike" kern="1200" cap="none" spc="0" normalizeH="0" baseline="0" noProof="0" dirty="0" smtClean="0">
              <a:ln>
                <a:noFill/>
              </a:ln>
              <a:solidFill>
                <a:prstClr val="black"/>
              </a:solidFill>
              <a:effectLst/>
              <a:uLnTx/>
              <a:uFillTx/>
              <a:latin typeface="標楷體" panose="03000509000000000000" pitchFamily="65" charset="-120"/>
              <a:ea typeface="標楷體" panose="03000509000000000000" pitchFamily="65" charset="-120"/>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TW" altLang="en-US" sz="2400" b="0" i="0" u="none" strike="noStrike" kern="1200" cap="none" spc="0" normalizeH="0" baseline="0" noProof="0" dirty="0" smtClean="0">
                <a:ln>
                  <a:noFill/>
                </a:ln>
                <a:solidFill>
                  <a:prstClr val="black"/>
                </a:solidFill>
                <a:effectLst/>
                <a:uLnTx/>
                <a:uFillTx/>
                <a:latin typeface="標楷體" panose="03000509000000000000" pitchFamily="65" charset="-120"/>
                <a:ea typeface="標楷體" panose="03000509000000000000" pitchFamily="65" charset="-120"/>
                <a:cs typeface="+mn-cs"/>
              </a:rPr>
              <a:t>教育局推動學校</a:t>
            </a:r>
            <a:r>
              <a:rPr kumimoji="0" lang="zh-TW" altLang="en-US"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制訂並推行校本環保政策，以</a:t>
            </a:r>
            <a:r>
              <a:rPr kumimoji="0" lang="zh-TW" altLang="en-US" sz="2400" b="0" i="0" u="none" strike="noStrike" kern="1200" cap="none" spc="0" normalizeH="0" baseline="0" noProof="0" dirty="0" smtClean="0">
                <a:ln>
                  <a:noFill/>
                </a:ln>
                <a:solidFill>
                  <a:prstClr val="black"/>
                </a:solidFill>
                <a:effectLst/>
                <a:uLnTx/>
                <a:uFillTx/>
                <a:latin typeface="標楷體" panose="03000509000000000000" pitchFamily="65" charset="-120"/>
                <a:ea typeface="標楷體" panose="03000509000000000000" pitchFamily="65" charset="-120"/>
                <a:cs typeface="+mn-cs"/>
              </a:rPr>
              <a:t>加強與培養學生</a:t>
            </a:r>
            <a:r>
              <a:rPr kumimoji="0" lang="zh-TW" altLang="en-US"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的環保</a:t>
            </a:r>
            <a:r>
              <a:rPr kumimoji="0" lang="zh-TW" altLang="en-US" sz="2400" b="0" i="0" u="none" strike="noStrike" kern="1200" cap="none" spc="0" normalizeH="0" baseline="0" noProof="0" dirty="0" smtClean="0">
                <a:ln>
                  <a:noFill/>
                </a:ln>
                <a:solidFill>
                  <a:prstClr val="black"/>
                </a:solidFill>
                <a:effectLst/>
                <a:uLnTx/>
                <a:uFillTx/>
                <a:latin typeface="標楷體" panose="03000509000000000000" pitchFamily="65" charset="-120"/>
                <a:ea typeface="標楷體" panose="03000509000000000000" pitchFamily="65" charset="-120"/>
                <a:cs typeface="+mn-cs"/>
              </a:rPr>
              <a:t>意識與態度、實踐方式推動</a:t>
            </a:r>
            <a:r>
              <a:rPr kumimoji="0" lang="zh-TW" altLang="en-US"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環保</a:t>
            </a:r>
            <a:r>
              <a:rPr kumimoji="0" lang="zh-TW" altLang="en-US" sz="2400" b="0" i="0" u="none" strike="noStrike" kern="1200" cap="none" spc="0" normalizeH="0" baseline="0" noProof="0" dirty="0" smtClean="0">
                <a:ln>
                  <a:noFill/>
                </a:ln>
                <a:solidFill>
                  <a:prstClr val="black"/>
                </a:solidFill>
                <a:effectLst/>
                <a:uLnTx/>
                <a:uFillTx/>
                <a:latin typeface="標楷體" panose="03000509000000000000" pitchFamily="65" charset="-120"/>
                <a:ea typeface="標楷體" panose="03000509000000000000" pitchFamily="65" charset="-120"/>
                <a:cs typeface="+mn-cs"/>
              </a:rPr>
              <a:t>教育以營造重視環保校園氣氛</a:t>
            </a:r>
            <a:r>
              <a:rPr kumimoji="0" lang="zh-TW" altLang="en-US"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a:t>
            </a:r>
            <a:r>
              <a:rPr kumimoji="0" lang="zh-TW" altLang="en-US" sz="2400" b="0" i="0" u="none" strike="noStrike" kern="1200" cap="none" spc="0" normalizeH="0" baseline="0" noProof="0" dirty="0" smtClean="0">
                <a:ln>
                  <a:noFill/>
                </a:ln>
                <a:solidFill>
                  <a:prstClr val="black"/>
                </a:solidFill>
                <a:effectLst/>
                <a:uLnTx/>
                <a:uFillTx/>
                <a:latin typeface="標楷體" panose="03000509000000000000" pitchFamily="65" charset="-120"/>
                <a:ea typeface="標楷體" panose="03000509000000000000" pitchFamily="65" charset="-120"/>
                <a:cs typeface="+mn-cs"/>
              </a:rPr>
              <a:t>促進學校</a:t>
            </a:r>
            <a:r>
              <a:rPr kumimoji="0" lang="zh-TW" altLang="en-US"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管理</a:t>
            </a:r>
            <a:r>
              <a:rPr kumimoji="0" lang="zh-TW" altLang="en-US" sz="2400" b="0" i="0" u="none" strike="noStrike" kern="1200" cap="none" spc="0" normalizeH="0" baseline="0" noProof="0" dirty="0" smtClean="0">
                <a:ln>
                  <a:noFill/>
                </a:ln>
                <a:solidFill>
                  <a:prstClr val="black"/>
                </a:solidFill>
                <a:effectLst/>
                <a:uLnTx/>
                <a:uFillTx/>
                <a:latin typeface="標楷體" panose="03000509000000000000" pitchFamily="65" charset="-120"/>
                <a:ea typeface="標楷體" panose="03000509000000000000" pitchFamily="65" charset="-120"/>
                <a:cs typeface="+mn-cs"/>
              </a:rPr>
              <a:t>層與</a:t>
            </a:r>
            <a:r>
              <a:rPr kumimoji="0" lang="zh-TW" altLang="en-US"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rPr>
              <a:t>員工及學生攜手合作，採取各種方法善用</a:t>
            </a:r>
            <a:r>
              <a:rPr kumimoji="0" lang="zh-TW" altLang="en-US" sz="2400" b="0" i="0" u="none" strike="noStrike" kern="1200" cap="none" spc="0" normalizeH="0" baseline="0" noProof="0" dirty="0" smtClean="0">
                <a:ln>
                  <a:noFill/>
                </a:ln>
                <a:solidFill>
                  <a:prstClr val="black"/>
                </a:solidFill>
                <a:effectLst/>
                <a:uLnTx/>
                <a:uFillTx/>
                <a:latin typeface="標楷體" panose="03000509000000000000" pitchFamily="65" charset="-120"/>
                <a:ea typeface="標楷體" panose="03000509000000000000" pitchFamily="65" charset="-120"/>
                <a:cs typeface="+mn-cs"/>
              </a:rPr>
              <a:t>資源。</a:t>
            </a:r>
            <a:endParaRPr kumimoji="0" lang="en-US" sz="2400" b="0"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cs typeface="+mn-cs"/>
            </a:endParaRPr>
          </a:p>
        </p:txBody>
      </p:sp>
      <p:sp>
        <p:nvSpPr>
          <p:cNvPr id="4" name="Rectangle 3"/>
          <p:cNvSpPr/>
          <p:nvPr/>
        </p:nvSpPr>
        <p:spPr>
          <a:xfrm>
            <a:off x="8596832" y="4708247"/>
            <a:ext cx="3298682" cy="161582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100" b="0" i="0" u="none" strike="noStrike" kern="1200" cap="none" spc="0" normalizeH="0" baseline="0" noProof="0" dirty="0" smtClean="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資料來源</a:t>
            </a:r>
            <a:r>
              <a:rPr kumimoji="0" lang="en-US" altLang="zh-TW" sz="1100" b="0" i="0" u="none" strike="noStrike" kern="1200" cap="none" spc="0" normalizeH="0" baseline="0" noProof="0" dirty="0" smtClean="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100" b="0" i="0" u="none" strike="noStrike" kern="1200" cap="none" spc="0" normalizeH="0" baseline="0" noProof="0" dirty="0" smtClean="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環境及</a:t>
            </a:r>
            <a:r>
              <a:rPr kumimoji="0" lang="zh-TW" altLang="en-US" sz="1100" b="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生態局綠色校園</a:t>
            </a:r>
            <a:r>
              <a:rPr kumimoji="0" lang="en-US" altLang="zh-TW" sz="1100" b="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2.0 https://</a:t>
            </a:r>
            <a:r>
              <a:rPr kumimoji="0" lang="en-US" altLang="zh-TW" sz="1100" b="0" i="0" u="none" strike="noStrike" kern="1200" cap="none" spc="0" normalizeH="0" baseline="0" noProof="0" dirty="0" smtClean="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www.eeb.gov.hk/tc/green-schools-2.html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100" b="0" i="0" u="none" strike="noStrike" kern="1200" cap="none" spc="0" normalizeH="0" baseline="0" noProof="0" dirty="0" smtClean="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環保署</a:t>
            </a:r>
            <a:r>
              <a:rPr kumimoji="0" lang="en-US" altLang="zh-TW" sz="1100" b="0" i="0" u="none" strike="noStrike" kern="1200" cap="none" spc="0" normalizeH="0" baseline="0" noProof="0" dirty="0" smtClean="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a:t>
            </a:r>
            <a:r>
              <a:rPr kumimoji="0" lang="en-US" sz="1100" b="0" i="0" u="none" strike="noStrike" kern="1200" cap="none" spc="0" normalizeH="0" baseline="0" noProof="0" dirty="0" smtClean="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https</a:t>
            </a: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a:t>
            </a:r>
            <a:r>
              <a:rPr kumimoji="0" lang="en-US" sz="1100" b="0" i="0" u="none" strike="noStrike" kern="1200" cap="none" spc="0" normalizeH="0" baseline="0" noProof="0" dirty="0" smtClean="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www.epd.gov.hk/epd/tc_chi/envir_education/edu_maincontent.html</a:t>
            </a:r>
            <a:r>
              <a:rPr kumimoji="0" lang="en-US" altLang="zh-TW" sz="1100" b="0" i="0" u="none" strike="noStrike" kern="1200" cap="none" spc="0" normalizeH="0" baseline="0" noProof="0" dirty="0" smtClean="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100" b="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教育局 </a:t>
            </a:r>
            <a:r>
              <a:rPr kumimoji="0" lang="en-US" altLang="zh-TW" sz="1100" b="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a:t>
            </a:r>
            <a:r>
              <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https://www.edb.gov.hk/tc/sch-admin/admin/about-sch/effective-use-sch-resources/index.html</a:t>
            </a:r>
            <a:r>
              <a:rPr kumimoji="0" lang="en-US" sz="1100" b="0" i="0" u="none" strike="noStrike" kern="1200" cap="none" spc="0" normalizeH="0" baseline="0" noProof="0" dirty="0" smtClean="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a:t>
            </a:r>
            <a:endPar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7" name="Freeform 16"/>
          <p:cNvSpPr/>
          <p:nvPr/>
        </p:nvSpPr>
        <p:spPr bwMode="auto">
          <a:xfrm>
            <a:off x="4053186" y="861262"/>
            <a:ext cx="446151" cy="322817"/>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92D050"/>
          </a:solidFill>
          <a:ln w="19050">
            <a:solidFill>
              <a:srgbClr val="FFFFFF"/>
            </a:solidFill>
            <a:round/>
          </a:ln>
        </p:spPr>
        <p:txBody>
          <a:bodyPr vert="horz" wrap="square" lIns="83748" tIns="41874" rIns="83748" bIns="41874" numCol="1" anchor="t" anchorCtr="0" compatLnSpc="1"/>
          <a:lstStyle/>
          <a:p>
            <a:pPr marL="0" marR="0" lvl="0" indent="0" algn="just" defTabSz="914400" rtl="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cs"/>
              <a:sym typeface="Agency FB" panose="020B0503020202020204" pitchFamily="34" charset="0"/>
            </a:endParaRPr>
          </a:p>
        </p:txBody>
      </p:sp>
      <p:sp>
        <p:nvSpPr>
          <p:cNvPr id="14" name="文本框 22"/>
          <p:cNvSpPr txBox="1"/>
          <p:nvPr/>
        </p:nvSpPr>
        <p:spPr>
          <a:xfrm>
            <a:off x="183224" y="5279780"/>
            <a:ext cx="8087724" cy="830997"/>
          </a:xfrm>
          <a:prstGeom prst="rect">
            <a:avLst/>
          </a:prstGeom>
          <a:noFill/>
          <a:ln w="38100">
            <a:solidFill>
              <a:srgbClr val="0070C0"/>
            </a:solidFill>
          </a:ln>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
                <a:srgbClr val="0070C0"/>
              </a:buClr>
              <a:buSzTx/>
              <a:buFont typeface="Arial" panose="020B0604020202020204" pitchFamily="34" charset="0"/>
              <a:buNone/>
              <a:tabLst/>
              <a:defRPr/>
            </a:pPr>
            <a:r>
              <a:rPr kumimoji="0" lang="zh-TW" altLang="en-US" sz="24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mn-cs"/>
                <a:sym typeface="+mn-ea"/>
              </a:rPr>
              <a:t>世界</a:t>
            </a:r>
            <a:r>
              <a:rPr kumimoji="0" sz="2400" b="0" i="0" u="none" strike="noStrike" kern="1200" cap="none" spc="0" normalizeH="0" baseline="0" noProof="0" dirty="0" err="1" smtClean="0">
                <a:ln>
                  <a:noFill/>
                </a:ln>
                <a:solidFill>
                  <a:prstClr val="black"/>
                </a:solidFill>
                <a:effectLst/>
                <a:uLnTx/>
                <a:uFillTx/>
                <a:latin typeface="DFKai-SB" panose="03000509000000000000" pitchFamily="65" charset="-120"/>
                <a:ea typeface="DFKai-SB" panose="03000509000000000000" pitchFamily="65" charset="-120"/>
                <a:cs typeface="+mn-cs"/>
                <a:sym typeface="+mn-ea"/>
              </a:rPr>
              <a:t>各國</a:t>
            </a:r>
            <a:r>
              <a:rPr kumimoji="0" lang="en-US" altLang="zh-TW" sz="24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mn-cs"/>
                <a:sym typeface="+mn-ea"/>
              </a:rPr>
              <a:t>/</a:t>
            </a:r>
            <a:r>
              <a:rPr kumimoji="0" lang="zh-TW" altLang="en-US" sz="24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mn-cs"/>
                <a:sym typeface="+mn-ea"/>
              </a:rPr>
              <a:t>地區亦有相似教育宣傳工作</a:t>
            </a:r>
            <a:r>
              <a:rPr kumimoji="0" sz="24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mn-cs"/>
                <a:sym typeface="+mn-ea"/>
              </a:rPr>
              <a:t>。</a:t>
            </a:r>
            <a:r>
              <a:rPr kumimoji="0" lang="zh-TW" altLang="en-US" sz="24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mn-cs"/>
                <a:sym typeface="+mn-ea"/>
              </a:rPr>
              <a:t>試找找資料以了解其他國家</a:t>
            </a:r>
            <a:r>
              <a:rPr kumimoji="0" lang="en-US" altLang="zh-TW" sz="24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mn-cs"/>
                <a:sym typeface="+mn-ea"/>
              </a:rPr>
              <a:t>/</a:t>
            </a:r>
            <a:r>
              <a:rPr kumimoji="0" lang="zh-TW" altLang="en-US" sz="24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mn-cs"/>
                <a:sym typeface="+mn-ea"/>
              </a:rPr>
              <a:t>地區的一些相關事例。</a:t>
            </a:r>
            <a:endParaRPr kumimoji="0" sz="24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sym typeface="+mn-ea"/>
            </a:endParaRPr>
          </a:p>
        </p:txBody>
      </p:sp>
    </p:spTree>
    <p:extLst>
      <p:ext uri="{BB962C8B-B14F-4D97-AF65-F5344CB8AC3E}">
        <p14:creationId xmlns:p14="http://schemas.microsoft.com/office/powerpoint/2010/main" val="19768489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圆角 14"/>
          <p:cNvSpPr/>
          <p:nvPr/>
        </p:nvSpPr>
        <p:spPr bwMode="auto">
          <a:xfrm>
            <a:off x="178675" y="1289758"/>
            <a:ext cx="11778863" cy="4889066"/>
          </a:xfrm>
          <a:prstGeom prst="roundRect">
            <a:avLst>
              <a:gd name="adj" fmla="val 787"/>
            </a:avLst>
          </a:prstGeom>
          <a:solidFill>
            <a:srgbClr val="FDB42A">
              <a:alpha val="1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cs"/>
            </a:endParaRPr>
          </a:p>
        </p:txBody>
      </p:sp>
      <p:grpSp>
        <p:nvGrpSpPr>
          <p:cNvPr id="2" name="群組 1"/>
          <p:cNvGrpSpPr/>
          <p:nvPr/>
        </p:nvGrpSpPr>
        <p:grpSpPr>
          <a:xfrm>
            <a:off x="253859" y="1919478"/>
            <a:ext cx="7448203" cy="4177303"/>
            <a:chOff x="1174493" y="1097953"/>
            <a:chExt cx="8257095" cy="5871269"/>
          </a:xfrm>
        </p:grpSpPr>
        <p:sp>
          <p:nvSpPr>
            <p:cNvPr id="18" name="矩形 17"/>
            <p:cNvSpPr/>
            <p:nvPr/>
          </p:nvSpPr>
          <p:spPr>
            <a:xfrm>
              <a:off x="1174493" y="1097953"/>
              <a:ext cx="8257095" cy="5819609"/>
            </a:xfrm>
            <a:prstGeom prst="rect">
              <a:avLst/>
            </a:prstGeom>
            <a:pattFill prst="lgGrid">
              <a:fgClr>
                <a:schemeClr val="bg1">
                  <a:lumMod val="95000"/>
                </a:schemeClr>
              </a:fgClr>
              <a:bgClr>
                <a:schemeClr val="bg1"/>
              </a:bgClr>
            </a:pattFill>
            <a:ln w="19050">
              <a:solidFill>
                <a:schemeClr val="bg1">
                  <a:lumMod val="50000"/>
                </a:schemeClr>
              </a:solidFill>
            </a:ln>
            <a:effectLst>
              <a:outerShdw blurRad="50800" dist="38100" dir="2700000" algn="tl"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等线" panose="02010600030101010101" pitchFamily="2" charset="-122"/>
                <a:ea typeface="等线" panose="02010600030101010101" pitchFamily="2" charset="-122"/>
                <a:cs typeface="+mn-cs"/>
              </a:endParaRPr>
            </a:p>
          </p:txBody>
        </p:sp>
        <p:sp>
          <p:nvSpPr>
            <p:cNvPr id="17" name="矩形 9"/>
            <p:cNvSpPr>
              <a:spLocks noChangeArrowheads="1"/>
            </p:cNvSpPr>
            <p:nvPr>
              <p:custDataLst>
                <p:tags r:id="rId2"/>
              </p:custDataLst>
            </p:nvPr>
          </p:nvSpPr>
          <p:spPr bwMode="auto">
            <a:xfrm>
              <a:off x="1217009" y="1129323"/>
              <a:ext cx="7960452" cy="5839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nchor="t" anchorCtr="0">
              <a:spAutoFit/>
            </a:bodyPr>
            <a:lstStyle>
              <a:lvl1pPr>
                <a:defRPr>
                  <a:solidFill>
                    <a:sysClr val="windowText" lastClr="000000"/>
                  </a:solidFill>
                  <a:latin typeface="Calibri" panose="020F0502020204030204" charset="0"/>
                  <a:ea typeface="微软雅黑" panose="020B0503020204020204" pitchFamily="34" charset="-122"/>
                </a:defRPr>
              </a:lvl1pPr>
              <a:lvl2pPr marL="742950" indent="-285750">
                <a:defRPr>
                  <a:solidFill>
                    <a:sysClr val="windowText" lastClr="000000"/>
                  </a:solidFill>
                  <a:latin typeface="Calibri" panose="020F0502020204030204" charset="0"/>
                  <a:ea typeface="微软雅黑" panose="020B0503020204020204" pitchFamily="34" charset="-122"/>
                </a:defRPr>
              </a:lvl2pPr>
              <a:lvl3pPr marL="1143000" indent="-228600">
                <a:defRPr>
                  <a:solidFill>
                    <a:sysClr val="windowText" lastClr="000000"/>
                  </a:solidFill>
                  <a:latin typeface="Calibri" panose="020F0502020204030204" charset="0"/>
                  <a:ea typeface="微软雅黑" panose="020B0503020204020204" pitchFamily="34" charset="-122"/>
                </a:defRPr>
              </a:lvl3pPr>
              <a:lvl4pPr marL="1600200" indent="-228600">
                <a:defRPr>
                  <a:solidFill>
                    <a:sysClr val="windowText" lastClr="000000"/>
                  </a:solidFill>
                  <a:latin typeface="Calibri" panose="020F0502020204030204" charset="0"/>
                  <a:ea typeface="微软雅黑" panose="020B0503020204020204" pitchFamily="34" charset="-122"/>
                </a:defRPr>
              </a:lvl4pPr>
              <a:lvl5pPr marL="2057400" indent="-228600">
                <a:defRPr>
                  <a:solidFill>
                    <a:sysClr val="windowText" lastClr="000000"/>
                  </a:solidFill>
                  <a:latin typeface="Calibri" panose="020F050202020403020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ysClr val="windowText" lastClr="000000"/>
                  </a:solidFill>
                  <a:latin typeface="Calibri" panose="020F050202020403020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ysClr val="windowText" lastClr="000000"/>
                  </a:solidFill>
                  <a:latin typeface="Calibri" panose="020F050202020403020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ysClr val="windowText" lastClr="000000"/>
                  </a:solidFill>
                  <a:latin typeface="Calibri" panose="020F050202020403020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ysClr val="windowText" lastClr="000000"/>
                  </a:solidFill>
                  <a:latin typeface="Calibri" panose="020F0502020204030204" charset="0"/>
                  <a:ea typeface="微软雅黑" panose="020B0503020204020204" pitchFamily="34" charset="-122"/>
                </a:defRPr>
              </a:lvl9pPr>
            </a:lstStyle>
            <a:p>
              <a:pPr marR="0" lvl="0" algn="l" defTabSz="914400" rtl="0" eaLnBrk="1" fontAlgn="auto" latinLnBrk="0" hangingPunct="1">
                <a:spcBef>
                  <a:spcPts val="0"/>
                </a:spcBef>
                <a:spcAft>
                  <a:spcPts val="0"/>
                </a:spcAft>
                <a:buClrTx/>
                <a:buSzTx/>
                <a:defRPr/>
              </a:pPr>
              <a:r>
                <a:rPr lang="zh-TW" altLang="en-US" sz="2400" b="1" u="sng" dirty="0" smtClean="0">
                  <a:solidFill>
                    <a:schemeClr val="tx1"/>
                  </a:solidFill>
                  <a:latin typeface="DFKai-SB" panose="03000509000000000000" pitchFamily="65" charset="-120"/>
                  <a:ea typeface="DFKai-SB" panose="03000509000000000000" pitchFamily="65" charset="-120"/>
                  <a:cs typeface="等线" panose="02010600030101010101" pitchFamily="2" charset="-122"/>
                  <a:sym typeface="+mn-ea"/>
                </a:rPr>
                <a:t>跨境空氣污染</a:t>
              </a:r>
              <a:endParaRPr kumimoji="0" lang="en-US" sz="2400" b="1" i="0" u="sng" strike="noStrike" kern="1200" cap="none" spc="0" normalizeH="0" baseline="0" noProof="0" dirty="0" smtClean="0">
                <a:ln>
                  <a:noFill/>
                </a:ln>
                <a:solidFill>
                  <a:schemeClr val="tx1"/>
                </a:solidFill>
                <a:effectLst/>
                <a:uLnTx/>
                <a:uFillTx/>
                <a:latin typeface="DFKai-SB" panose="03000509000000000000" pitchFamily="65" charset="-120"/>
                <a:ea typeface="DFKai-SB" panose="03000509000000000000" pitchFamily="65" charset="-120"/>
                <a:cs typeface="等线" panose="02010600030101010101" pitchFamily="2" charset="-122"/>
                <a:sym typeface="+mn-ea"/>
              </a:endParaRPr>
            </a:p>
            <a:p>
              <a:pPr marL="342900" marR="0" lvl="0" indent="-342900" algn="l" defTabSz="914400" rtl="0" eaLnBrk="1" fontAlgn="auto" latinLnBrk="0" hangingPunct="1">
                <a:spcBef>
                  <a:spcPts val="0"/>
                </a:spcBef>
                <a:spcAft>
                  <a:spcPts val="0"/>
                </a:spcAft>
                <a:buClrTx/>
                <a:buSzTx/>
                <a:buFont typeface="+mj-lt"/>
                <a:buAutoNum type="arabicPeriod"/>
                <a:defRPr/>
              </a:pPr>
              <a:r>
                <a:rPr kumimoji="0" sz="24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粵港澳珠江三角洲區域空氣監測網絡設有</a:t>
              </a:r>
              <a:r>
                <a:rPr kumimoji="0" sz="24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23個監測站，合作預報空氣質量。</a:t>
              </a:r>
              <a:endParaRPr kumimoji="0" lang="en-US" sz="24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endParaRPr>
            </a:p>
            <a:p>
              <a:pPr marL="342900" lvl="0" indent="-342900">
                <a:buFont typeface="+mj-lt"/>
                <a:buAutoNum type="arabicPeriod"/>
                <a:defRPr/>
              </a:pPr>
              <a:r>
                <a:rPr kumimoji="0" lang="zh-TW" altLang="en-US" sz="24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實施清潔生產夥伴計劃，協助粵港兩地的港資工廠採用清潔生產技術和作業</a:t>
              </a:r>
              <a:r>
                <a:rPr kumimoji="0" lang="zh-TW" altLang="en-US" sz="2400" b="0" i="0" u="none" strike="noStrike" kern="1200" cap="none" spc="0" normalizeH="0" baseline="0" noProof="0" dirty="0" smtClean="0">
                  <a:ln>
                    <a:noFill/>
                  </a:ln>
                  <a:solidFill>
                    <a:sysClr val="windowText" lastClr="000000"/>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方式</a:t>
              </a:r>
              <a:r>
                <a:rPr lang="zh-TW" altLang="en-US" sz="2400" dirty="0" smtClean="0">
                  <a:solidFill>
                    <a:schemeClr val="tx1"/>
                  </a:solidFill>
                  <a:latin typeface="Times New Roman" panose="02020603050405020304" pitchFamily="18" charset="0"/>
                  <a:ea typeface="DFKai-SB" panose="03000509000000000000" pitchFamily="65" charset="-120"/>
                  <a:cs typeface="Times New Roman" panose="02020603050405020304" pitchFamily="18" charset="0"/>
                  <a:sym typeface="+mn-ea"/>
                </a:rPr>
                <a:t>，以減少排放</a:t>
              </a:r>
              <a:r>
                <a:rPr lang="zh-TW" altLang="en-US"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sym typeface="+mn-ea"/>
                </a:rPr>
                <a:t>空氣污染物及帶來環境效益</a:t>
              </a:r>
              <a:r>
                <a:rPr kumimoji="0" lang="zh-TW" altLang="en-US" sz="2400" b="0" i="0" u="none" strike="noStrike" kern="1200" cap="none" spc="0" normalizeH="0" baseline="0" noProof="0" dirty="0" smtClean="0">
                  <a:ln>
                    <a:noFill/>
                  </a:ln>
                  <a:solidFill>
                    <a:schemeClr val="tx1"/>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a:t>
              </a:r>
              <a:endParaRPr lang="en-US" altLang="zh-TW" sz="24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sym typeface="+mn-ea"/>
              </a:endParaRPr>
            </a:p>
            <a:p>
              <a:pPr lvl="0">
                <a:defRPr/>
              </a:pPr>
              <a:r>
                <a:rPr kumimoji="0" lang="zh-TW" altLang="en-US" sz="2400" b="1" i="0" u="sng" strike="noStrike" kern="1200" cap="none" spc="0" normalizeH="0" baseline="0" noProof="0" dirty="0" smtClean="0">
                  <a:ln>
                    <a:noFill/>
                  </a:ln>
                  <a:solidFill>
                    <a:schemeClr val="tx1"/>
                  </a:solidFill>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水質污染</a:t>
              </a:r>
              <a:r>
                <a:rPr lang="en-US" altLang="zh-TW" sz="2400" b="1" dirty="0">
                  <a:solidFill>
                    <a:srgbClr val="FF0000"/>
                  </a:solidFill>
                  <a:latin typeface="Times New Roman" panose="02020603050405020304" pitchFamily="18" charset="0"/>
                  <a:ea typeface="DFKai-SB" panose="03000509000000000000" pitchFamily="65" charset="-120"/>
                  <a:cs typeface="Times New Roman" panose="02020603050405020304" pitchFamily="18" charset="0"/>
                  <a:sym typeface="+mn-ea"/>
                </a:rPr>
                <a:t/>
              </a:r>
              <a:br>
                <a:rPr lang="en-US" altLang="zh-TW" sz="2400" b="1" dirty="0">
                  <a:solidFill>
                    <a:srgbClr val="FF0000"/>
                  </a:solidFill>
                  <a:latin typeface="Times New Roman" panose="02020603050405020304" pitchFamily="18" charset="0"/>
                  <a:ea typeface="DFKai-SB" panose="03000509000000000000" pitchFamily="65" charset="-120"/>
                  <a:cs typeface="Times New Roman" panose="02020603050405020304" pitchFamily="18" charset="0"/>
                  <a:sym typeface="+mn-ea"/>
                </a:rPr>
              </a:br>
              <a:r>
                <a:rPr lang="zh-TW" altLang="en-US" sz="2400" dirty="0" smtClean="0">
                  <a:latin typeface="Times New Roman" panose="02020603050405020304" pitchFamily="18" charset="0"/>
                  <a:ea typeface="DFKai-SB" panose="03000509000000000000" pitchFamily="65" charset="-120"/>
                  <a:cs typeface="Times New Roman" panose="02020603050405020304" pitchFamily="18" charset="0"/>
                  <a:sym typeface="+mn-ea"/>
                </a:rPr>
                <a:t>香港特區和</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sym typeface="+mn-ea"/>
                </a:rPr>
                <a:t>廣東省政府於</a:t>
              </a:r>
              <a:r>
                <a:rPr lang="en-US" altLang="zh-TW" sz="2400" dirty="0">
                  <a:latin typeface="Times New Roman" panose="02020603050405020304" pitchFamily="18" charset="0"/>
                  <a:ea typeface="DFKai-SB" panose="03000509000000000000" pitchFamily="65" charset="-120"/>
                  <a:cs typeface="Times New Roman" panose="02020603050405020304" pitchFamily="18" charset="0"/>
                  <a:sym typeface="+mn-ea"/>
                </a:rPr>
                <a:t>2000</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sym typeface="+mn-ea"/>
                </a:rPr>
                <a:t>年在「粵港持續發展與環保合作小組」之下成立了「大鵬灣及后海灣（深圳灣）區域環境管理專題小組」，以加強合作，保護后海灣和大鵬灣的水環境</a:t>
              </a:r>
              <a:r>
                <a:rPr lang="zh-TW" altLang="en-US" sz="2400" dirty="0" smtClean="0">
                  <a:latin typeface="Times New Roman" panose="02020603050405020304" pitchFamily="18" charset="0"/>
                  <a:ea typeface="DFKai-SB" panose="03000509000000000000" pitchFamily="65" charset="-120"/>
                  <a:cs typeface="Times New Roman" panose="02020603050405020304" pitchFamily="18" charset="0"/>
                  <a:sym typeface="+mn-ea"/>
                </a:rPr>
                <a:t>。</a:t>
              </a:r>
              <a:endParaRPr lang="zh-TW" altLang="en-US" sz="2400" dirty="0">
                <a:latin typeface="Times New Roman" panose="02020603050405020304" pitchFamily="18" charset="0"/>
                <a:ea typeface="DFKai-SB" panose="03000509000000000000" pitchFamily="65" charset="-120"/>
                <a:cs typeface="Times New Roman" panose="02020603050405020304" pitchFamily="18" charset="0"/>
                <a:sym typeface="+mn-ea"/>
              </a:endParaRPr>
            </a:p>
          </p:txBody>
        </p:sp>
      </p:grpSp>
      <p:sp>
        <p:nvSpPr>
          <p:cNvPr id="41" name="矩形 9"/>
          <p:cNvSpPr>
            <a:spLocks noChangeArrowheads="1"/>
          </p:cNvSpPr>
          <p:nvPr>
            <p:custDataLst>
              <p:tags r:id="rId1"/>
            </p:custDataLst>
          </p:nvPr>
        </p:nvSpPr>
        <p:spPr bwMode="auto">
          <a:xfrm>
            <a:off x="1601661" y="3454306"/>
            <a:ext cx="8080753" cy="1253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nchorCtr="0"/>
          <a:lstStyle>
            <a:lvl1pPr>
              <a:defRPr>
                <a:solidFill>
                  <a:sysClr val="windowText" lastClr="000000"/>
                </a:solidFill>
                <a:latin typeface="Calibri" panose="020F0502020204030204" charset="0"/>
                <a:ea typeface="微软雅黑" panose="020B0503020204020204" pitchFamily="34" charset="-122"/>
              </a:defRPr>
            </a:lvl1pPr>
            <a:lvl2pPr marL="742950" indent="-285750">
              <a:defRPr>
                <a:solidFill>
                  <a:sysClr val="windowText" lastClr="000000"/>
                </a:solidFill>
                <a:latin typeface="Calibri" panose="020F0502020204030204" charset="0"/>
                <a:ea typeface="微软雅黑" panose="020B0503020204020204" pitchFamily="34" charset="-122"/>
              </a:defRPr>
            </a:lvl2pPr>
            <a:lvl3pPr marL="1143000" indent="-228600">
              <a:defRPr>
                <a:solidFill>
                  <a:sysClr val="windowText" lastClr="000000"/>
                </a:solidFill>
                <a:latin typeface="Calibri" panose="020F0502020204030204" charset="0"/>
                <a:ea typeface="微软雅黑" panose="020B0503020204020204" pitchFamily="34" charset="-122"/>
              </a:defRPr>
            </a:lvl3pPr>
            <a:lvl4pPr marL="1600200" indent="-228600">
              <a:defRPr>
                <a:solidFill>
                  <a:sysClr val="windowText" lastClr="000000"/>
                </a:solidFill>
                <a:latin typeface="Calibri" panose="020F0502020204030204" charset="0"/>
                <a:ea typeface="微软雅黑" panose="020B0503020204020204" pitchFamily="34" charset="-122"/>
              </a:defRPr>
            </a:lvl4pPr>
            <a:lvl5pPr marL="2057400" indent="-228600">
              <a:defRPr>
                <a:solidFill>
                  <a:sysClr val="windowText" lastClr="000000"/>
                </a:solidFill>
                <a:latin typeface="Calibri" panose="020F0502020204030204" charset="0"/>
                <a:ea typeface="微软雅黑"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ysClr val="windowText" lastClr="000000"/>
                </a:solidFill>
                <a:latin typeface="Calibri" panose="020F0502020204030204" charset="0"/>
                <a:ea typeface="微软雅黑"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ysClr val="windowText" lastClr="000000"/>
                </a:solidFill>
                <a:latin typeface="Calibri" panose="020F0502020204030204" charset="0"/>
                <a:ea typeface="微软雅黑"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ysClr val="windowText" lastClr="000000"/>
                </a:solidFill>
                <a:latin typeface="Calibri" panose="020F0502020204030204" charset="0"/>
                <a:ea typeface="微软雅黑"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ysClr val="windowText" lastClr="000000"/>
                </a:solidFill>
                <a:latin typeface="Calibri" panose="020F0502020204030204" charset="0"/>
                <a:ea typeface="微软雅黑" panose="020B0503020204020204" pitchFamily="34" charset="-122"/>
              </a:defRPr>
            </a:lvl9pPr>
          </a:lstStyle>
          <a:p>
            <a:pPr marL="457200" marR="0" lvl="0" indent="0" algn="l" defTabSz="914400" rtl="0" eaLnBrk="1" fontAlgn="auto" latinLnBrk="0" hangingPunct="1">
              <a:lnSpc>
                <a:spcPct val="140000"/>
              </a:lnSpc>
              <a:spcBef>
                <a:spcPts val="0"/>
              </a:spcBef>
              <a:spcAft>
                <a:spcPts val="0"/>
              </a:spcAft>
              <a:buClr>
                <a:srgbClr val="0070C0"/>
              </a:buClr>
              <a:buSzTx/>
              <a:buFont typeface="Arial" panose="020B0604020202020204" pitchFamily="34" charset="0"/>
              <a:buNone/>
              <a:defRPr/>
            </a:pPr>
            <a:endParaRPr kumimoji="0" lang="zh-CN" altLang="en-US" sz="1800" b="0" i="0" u="none" strike="noStrike" kern="1200" cap="none" spc="0" normalizeH="0" baseline="0" noProof="0" dirty="0">
              <a:ln>
                <a:noFill/>
              </a:ln>
              <a:solidFill>
                <a:sysClr val="windowText" lastClr="000000"/>
              </a:solidFill>
              <a:effectLst/>
              <a:uLnTx/>
              <a:uFillTx/>
              <a:latin typeface="DFKai-SB" panose="03000509000000000000" pitchFamily="65" charset="-120"/>
              <a:ea typeface="DFKai-SB" panose="03000509000000000000" pitchFamily="65" charset="-120"/>
              <a:cs typeface="等线" panose="02010600030101010101" pitchFamily="2" charset="-122"/>
              <a:sym typeface="+mn-ea"/>
            </a:endParaRPr>
          </a:p>
        </p:txBody>
      </p:sp>
      <p:sp>
        <p:nvSpPr>
          <p:cNvPr id="13" name="标题 1"/>
          <p:cNvSpPr txBox="1">
            <a:spLocks noChangeArrowheads="1"/>
          </p:cNvSpPr>
          <p:nvPr/>
        </p:nvSpPr>
        <p:spPr bwMode="auto">
          <a:xfrm>
            <a:off x="3991635" y="801393"/>
            <a:ext cx="3963390" cy="5159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defRPr/>
            </a:pPr>
            <a:r>
              <a:rPr kumimoji="0" lang="zh-CN" altLang="en-US" sz="2800" b="1" i="0" u="none" strike="noStrike" kern="1200" cap="none" spc="0" normalizeH="0" baseline="0" noProof="0" dirty="0" smtClean="0">
                <a:ln>
                  <a:noFill/>
                </a:ln>
                <a:effectLst/>
                <a:uLnTx/>
                <a:uFillTx/>
                <a:latin typeface="DFKai-SB" panose="03000509000000000000" pitchFamily="65" charset="-120"/>
                <a:ea typeface="DFKai-SB" panose="03000509000000000000" pitchFamily="65" charset="-120"/>
                <a:cs typeface="+mj-cs"/>
                <a:sym typeface="+mn-ea"/>
              </a:rPr>
              <a:t>與</a:t>
            </a:r>
            <a:r>
              <a:rPr lang="zh-TW" altLang="en-US" sz="2800" b="1" dirty="0" smtClean="0">
                <a:latin typeface="DFKai-SB" panose="03000509000000000000" pitchFamily="65" charset="-120"/>
                <a:ea typeface="DFKai-SB" panose="03000509000000000000" pitchFamily="65" charset="-120"/>
                <a:sym typeface="+mn-ea"/>
              </a:rPr>
              <a:t>廣東省</a:t>
            </a:r>
            <a:r>
              <a:rPr kumimoji="0" lang="zh-CN" altLang="en-US" sz="2800" b="1" i="0" u="none" strike="noStrike" kern="1200" cap="none" spc="0" normalizeH="0" baseline="0" noProof="0" dirty="0" smtClean="0">
                <a:ln>
                  <a:noFill/>
                </a:ln>
                <a:effectLst/>
                <a:uLnTx/>
                <a:uFillTx/>
                <a:latin typeface="DFKai-SB" panose="03000509000000000000" pitchFamily="65" charset="-120"/>
                <a:ea typeface="DFKai-SB" panose="03000509000000000000" pitchFamily="65" charset="-120"/>
                <a:cs typeface="+mj-cs"/>
                <a:sym typeface="+mn-ea"/>
              </a:rPr>
              <a:t>開展</a:t>
            </a:r>
            <a:r>
              <a:rPr kumimoji="0" lang="zh-CN" altLang="en-US" sz="2800" b="1" i="0" u="none" strike="noStrike" kern="1200" cap="none" spc="0" normalizeH="0" baseline="0" noProof="0" dirty="0">
                <a:ln>
                  <a:noFill/>
                </a:ln>
                <a:effectLst/>
                <a:uLnTx/>
                <a:uFillTx/>
                <a:latin typeface="DFKai-SB" panose="03000509000000000000" pitchFamily="65" charset="-120"/>
                <a:ea typeface="DFKai-SB" panose="03000509000000000000" pitchFamily="65" charset="-120"/>
                <a:cs typeface="+mj-cs"/>
                <a:sym typeface="+mn-ea"/>
              </a:rPr>
              <a:t>環保</a:t>
            </a:r>
            <a:r>
              <a:rPr kumimoji="0" lang="zh-CN" altLang="en-US" sz="2800" b="1" i="0" u="none" strike="noStrike" kern="1200" cap="none" spc="0" normalizeH="0" baseline="0" noProof="0" dirty="0" smtClean="0">
                <a:ln>
                  <a:noFill/>
                </a:ln>
                <a:effectLst/>
                <a:uLnTx/>
                <a:uFillTx/>
                <a:latin typeface="DFKai-SB" panose="03000509000000000000" pitchFamily="65" charset="-120"/>
                <a:ea typeface="DFKai-SB" panose="03000509000000000000" pitchFamily="65" charset="-120"/>
                <a:cs typeface="+mj-cs"/>
                <a:sym typeface="+mn-ea"/>
              </a:rPr>
              <a:t>合作</a:t>
            </a:r>
            <a:endParaRPr kumimoji="0" lang="zh-CN" altLang="en-US" sz="2800" b="1" i="0" u="none" strike="noStrike" kern="1200" cap="none" spc="0" normalizeH="0" baseline="0" noProof="0" dirty="0">
              <a:ln>
                <a:noFill/>
              </a:ln>
              <a:effectLst/>
              <a:uLnTx/>
              <a:uFillTx/>
              <a:latin typeface="DFKai-SB" panose="03000509000000000000" pitchFamily="65" charset="-120"/>
              <a:ea typeface="DFKai-SB" panose="03000509000000000000" pitchFamily="65" charset="-120"/>
              <a:cs typeface="+mj-cs"/>
              <a:sym typeface="+mn-ea"/>
            </a:endParaRPr>
          </a:p>
        </p:txBody>
      </p:sp>
      <p:sp>
        <p:nvSpPr>
          <p:cNvPr id="8" name="文字方塊 7"/>
          <p:cNvSpPr txBox="1"/>
          <p:nvPr/>
        </p:nvSpPr>
        <p:spPr>
          <a:xfrm>
            <a:off x="253859" y="6178824"/>
            <a:ext cx="10494352" cy="646331"/>
          </a:xfrm>
          <a:prstGeom prst="rect">
            <a:avLst/>
          </a:prstGeom>
          <a:noFill/>
        </p:spPr>
        <p:txBody>
          <a:bodyPr wrap="square" rtlCol="0">
            <a:spAutoFit/>
          </a:bodyPr>
          <a:lstStyle/>
          <a:p>
            <a:pPr lvl="0">
              <a:defRPr/>
            </a:pPr>
            <a:r>
              <a:rPr lang="zh-TW" altLang="en-US" sz="1200" dirty="0" smtClean="0">
                <a:latin typeface="標楷體" panose="03000509000000000000" pitchFamily="65" charset="-120"/>
                <a:ea typeface="標楷體" panose="03000509000000000000" pitchFamily="65" charset="-120"/>
              </a:rPr>
              <a:t>資料來源</a:t>
            </a:r>
            <a:r>
              <a:rPr lang="en-US" altLang="zh-TW" sz="1200" dirty="0" smtClean="0">
                <a:latin typeface="標楷體" panose="03000509000000000000" pitchFamily="65" charset="-120"/>
                <a:ea typeface="標楷體" panose="03000509000000000000" pitchFamily="65" charset="-120"/>
              </a:rPr>
              <a:t>: </a:t>
            </a:r>
          </a:p>
          <a:p>
            <a:pPr marL="285750" lvl="0" indent="-285750">
              <a:buFont typeface="Arial" panose="020B0604020202020204" pitchFamily="34" charset="0"/>
              <a:buChar char="•"/>
              <a:defRPr/>
            </a:pPr>
            <a:r>
              <a:rPr lang="zh-TW" altLang="en-US" sz="1200" dirty="0" smtClean="0">
                <a:latin typeface="Times New Roman" panose="02020603050405020304" pitchFamily="18" charset="0"/>
                <a:ea typeface="標楷體" panose="03000509000000000000" pitchFamily="65" charset="-120"/>
                <a:cs typeface="Times New Roman" panose="02020603050405020304" pitchFamily="18" charset="0"/>
              </a:rPr>
              <a:t>香港政府一站通 </a:t>
            </a:r>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rPr>
              <a:t>(</a:t>
            </a:r>
            <a:r>
              <a:rPr lang="en-US" altLang="zh-CN" sz="1200" dirty="0">
                <a:latin typeface="Times New Roman" panose="02020603050405020304" pitchFamily="18" charset="0"/>
                <a:ea typeface="標楷體" panose="03000509000000000000" pitchFamily="65" charset="-120"/>
                <a:cs typeface="Times New Roman" panose="02020603050405020304" pitchFamily="18" charset="0"/>
              </a:rPr>
              <a:t>https://www.gov.hk/tc/residents/environment/air/raqi.htm</a:t>
            </a:r>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en-US" altLang="zh-CN" sz="1200" dirty="0">
              <a:latin typeface="Times New Roman" panose="02020603050405020304" pitchFamily="18" charset="0"/>
              <a:ea typeface="標楷體" panose="03000509000000000000" pitchFamily="65" charset="-120"/>
              <a:cs typeface="Times New Roman" panose="02020603050405020304" pitchFamily="18" charset="0"/>
            </a:endParaRPr>
          </a:p>
          <a:p>
            <a:pPr marL="285750" lvl="0" indent="-285750">
              <a:buFont typeface="Arial" panose="020B0604020202020204" pitchFamily="34" charset="0"/>
              <a:buChar char="•"/>
              <a:defRPr/>
            </a:pPr>
            <a:r>
              <a:rPr lang="zh-TW" altLang="en-US" sz="1200" dirty="0" smtClean="0">
                <a:latin typeface="Times New Roman" panose="02020603050405020304" pitchFamily="18" charset="0"/>
                <a:ea typeface="標楷體" panose="03000509000000000000" pitchFamily="65" charset="-120"/>
                <a:cs typeface="Times New Roman" panose="02020603050405020304" pitchFamily="18" charset="0"/>
              </a:rPr>
              <a:t>環境保護署 </a:t>
            </a:r>
            <a:r>
              <a:rPr lang="en-US" altLang="zh-TW" sz="1200" dirty="0">
                <a:latin typeface="Times New Roman" panose="02020603050405020304" pitchFamily="18" charset="0"/>
                <a:ea typeface="標楷體" panose="03000509000000000000" pitchFamily="65" charset="-120"/>
                <a:cs typeface="Times New Roman" panose="02020603050405020304" pitchFamily="18" charset="0"/>
              </a:rPr>
              <a:t>(https://www.epd.gov.hk/epd/tc_chi/environmentinhk/water/hkwqrc/regional/deepbay.html)</a:t>
            </a:r>
            <a:endParaRPr lang="zh-CN" altLang="en-US" sz="12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2" name="任意多边形: 形状 6"/>
          <p:cNvSpPr/>
          <p:nvPr/>
        </p:nvSpPr>
        <p:spPr>
          <a:xfrm>
            <a:off x="2724170" y="135461"/>
            <a:ext cx="6498321" cy="6180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77900" rtl="0" eaLnBrk="1" fontAlgn="auto" latinLnBrk="0" hangingPunct="1">
              <a:lnSpc>
                <a:spcPct val="90000"/>
              </a:lnSpc>
              <a:spcBef>
                <a:spcPts val="0"/>
              </a:spcBef>
              <a:spcAft>
                <a:spcPct val="35000"/>
              </a:spcAft>
              <a:buClrTx/>
              <a:buSzTx/>
              <a:buFontTx/>
              <a:buNone/>
              <a:defRPr/>
            </a:pPr>
            <a:r>
              <a:rPr kumimoji="0" lang="zh-CN" altLang="en-US" sz="4000" b="1" i="0" u="none" strike="noStrike" kern="1200" cap="none" spc="0" normalizeH="0" baseline="0" noProof="0" dirty="0" smtClean="0">
                <a:ln>
                  <a:noFill/>
                </a:ln>
                <a:solidFill>
                  <a:srgbClr val="FFFFFF"/>
                </a:solidFill>
                <a:effectLst/>
                <a:uLnTx/>
                <a:uFillTx/>
                <a:latin typeface="DFKai-SB" panose="03000509000000000000" pitchFamily="65" charset="-120"/>
                <a:ea typeface="DFKai-SB" panose="03000509000000000000" pitchFamily="65" charset="-120"/>
                <a:cs typeface="+mn-cs"/>
              </a:rPr>
              <a:t>香港</a:t>
            </a:r>
            <a:r>
              <a:rPr kumimoji="0" lang="zh-CN" altLang="en-US" sz="4000" b="1" i="0" u="none" strike="noStrike" kern="1200" cap="none" spc="0" normalizeH="0" baseline="0" noProof="0" dirty="0">
                <a:ln>
                  <a:noFill/>
                </a:ln>
                <a:solidFill>
                  <a:srgbClr val="FFFFFF"/>
                </a:solidFill>
                <a:effectLst/>
                <a:uLnTx/>
                <a:uFillTx/>
                <a:latin typeface="DFKai-SB" panose="03000509000000000000" pitchFamily="65" charset="-120"/>
                <a:ea typeface="DFKai-SB" panose="03000509000000000000" pitchFamily="65" charset="-120"/>
                <a:cs typeface="+mn-cs"/>
              </a:rPr>
              <a:t>的環境保育實踐經驗</a:t>
            </a:r>
          </a:p>
        </p:txBody>
      </p:sp>
      <p:sp>
        <p:nvSpPr>
          <p:cNvPr id="14" name="Freeform 13"/>
          <p:cNvSpPr/>
          <p:nvPr/>
        </p:nvSpPr>
        <p:spPr bwMode="auto">
          <a:xfrm>
            <a:off x="3396173" y="860212"/>
            <a:ext cx="446151" cy="322817"/>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92D050"/>
          </a:solidFill>
          <a:ln w="19050">
            <a:solidFill>
              <a:srgbClr val="FFFFFF"/>
            </a:solidFill>
            <a:round/>
          </a:ln>
        </p:spPr>
        <p:txBody>
          <a:bodyPr vert="horz" wrap="square" lIns="83748" tIns="41874" rIns="83748" bIns="41874" numCol="1" anchor="t" anchorCtr="0" compatLnSpc="1"/>
          <a:lstStyle/>
          <a:p>
            <a:pPr marL="0" marR="0" lvl="0" indent="0" algn="just" defTabSz="914400" rtl="0" eaLnBrk="1" fontAlgn="auto" latinLnBrk="0" hangingPunct="1">
              <a:lnSpc>
                <a:spcPct val="120000"/>
              </a:lnSpc>
              <a:spcBef>
                <a:spcPts val="0"/>
              </a:spcBef>
              <a:spcAft>
                <a:spcPts val="0"/>
              </a:spcAft>
              <a:buClrTx/>
              <a:buSzTx/>
              <a:buFontTx/>
              <a:buNone/>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cs"/>
              <a:sym typeface="Agency FB" panose="020B0503020202020204" pitchFamily="34" charset="0"/>
            </a:endParaRPr>
          </a:p>
        </p:txBody>
      </p:sp>
      <p:pic>
        <p:nvPicPr>
          <p:cNvPr id="6" name="Picture 5"/>
          <p:cNvPicPr>
            <a:picLocks noChangeAspect="1"/>
          </p:cNvPicPr>
          <p:nvPr/>
        </p:nvPicPr>
        <p:blipFill>
          <a:blip r:embed="rId5"/>
          <a:stretch>
            <a:fillRect/>
          </a:stretch>
        </p:blipFill>
        <p:spPr>
          <a:xfrm>
            <a:off x="7815597" y="2164650"/>
            <a:ext cx="3952362" cy="2644889"/>
          </a:xfrm>
          <a:prstGeom prst="rect">
            <a:avLst/>
          </a:prstGeom>
        </p:spPr>
      </p:pic>
      <p:sp>
        <p:nvSpPr>
          <p:cNvPr id="7" name="Rectangle 6"/>
          <p:cNvSpPr/>
          <p:nvPr/>
        </p:nvSpPr>
        <p:spPr>
          <a:xfrm>
            <a:off x="8891531" y="4841091"/>
            <a:ext cx="1800493" cy="369332"/>
          </a:xfrm>
          <a:prstGeom prst="rect">
            <a:avLst/>
          </a:prstGeom>
        </p:spPr>
        <p:txBody>
          <a:bodyPr wrap="none">
            <a:spAutoFit/>
          </a:bodyPr>
          <a:lstStyle/>
          <a:p>
            <a:r>
              <a:rPr lang="zh-TW" altLang="en-US" dirty="0">
                <a:solidFill>
                  <a:srgbClr val="212529"/>
                </a:solidFill>
                <a:latin typeface="標楷體" panose="03000509000000000000" pitchFamily="65" charset="-120"/>
                <a:ea typeface="標楷體" panose="03000509000000000000" pitchFamily="65" charset="-120"/>
              </a:rPr>
              <a:t>后海灣和大鵬灣</a:t>
            </a:r>
            <a:endParaRPr lang="en-US" dirty="0">
              <a:latin typeface="標楷體" panose="03000509000000000000" pitchFamily="65" charset="-120"/>
              <a:ea typeface="標楷體" panose="03000509000000000000" pitchFamily="65" charset="-120"/>
            </a:endParaRPr>
          </a:p>
        </p:txBody>
      </p:sp>
      <p:sp>
        <p:nvSpPr>
          <p:cNvPr id="9" name="Rectangle 8"/>
          <p:cNvSpPr/>
          <p:nvPr/>
        </p:nvSpPr>
        <p:spPr>
          <a:xfrm>
            <a:off x="253859" y="1299926"/>
            <a:ext cx="8013732" cy="553678"/>
          </a:xfrm>
          <a:prstGeom prst="rect">
            <a:avLst/>
          </a:prstGeom>
        </p:spPr>
        <p:txBody>
          <a:bodyPr wrap="none">
            <a:spAutoFit/>
          </a:bodyPr>
          <a:lstStyle/>
          <a:p>
            <a:pPr marL="285750" lvl="0">
              <a:lnSpc>
                <a:spcPct val="140000"/>
              </a:lnSpc>
              <a:buClr>
                <a:srgbClr val="0070C0"/>
              </a:buClr>
              <a:defRPr/>
            </a:pPr>
            <a:r>
              <a:rPr lang="zh-CN" altLang="en-US" sz="2400" dirty="0">
                <a:latin typeface="DFKai-SB" panose="03000509000000000000" pitchFamily="65" charset="-120"/>
                <a:ea typeface="DFKai-SB" panose="03000509000000000000" pitchFamily="65" charset="-120"/>
              </a:rPr>
              <a:t>粵港</a:t>
            </a:r>
            <a:r>
              <a:rPr lang="zh-CN" altLang="en-US" sz="2400" dirty="0">
                <a:latin typeface="DFKai-SB" panose="03000509000000000000" pitchFamily="65" charset="-120"/>
                <a:ea typeface="DFKai-SB" panose="03000509000000000000" pitchFamily="65" charset="-120"/>
                <a:sym typeface="+mn-ea"/>
              </a:rPr>
              <a:t>兩地</a:t>
            </a:r>
            <a:r>
              <a:rPr lang="zh-CN" altLang="en-US" sz="2400" dirty="0">
                <a:latin typeface="DFKai-SB" panose="03000509000000000000" pitchFamily="65" charset="-120"/>
                <a:ea typeface="DFKai-SB" panose="03000509000000000000" pitchFamily="65" charset="-120"/>
              </a:rPr>
              <a:t>攜手合作，</a:t>
            </a:r>
            <a:r>
              <a:rPr lang="zh-CN" altLang="en-US" sz="2400" dirty="0">
                <a:latin typeface="DFKai-SB" panose="03000509000000000000" pitchFamily="65" charset="-120"/>
                <a:ea typeface="DFKai-SB" panose="03000509000000000000" pitchFamily="65" charset="-120"/>
                <a:sym typeface="+mn-ea"/>
              </a:rPr>
              <a:t>推行多項措施</a:t>
            </a:r>
            <a:r>
              <a:rPr lang="zh-CN" altLang="en-US" sz="2400" dirty="0">
                <a:latin typeface="DFKai-SB" panose="03000509000000000000" pitchFamily="65" charset="-120"/>
                <a:ea typeface="DFKai-SB" panose="03000509000000000000" pitchFamily="65" charset="-120"/>
              </a:rPr>
              <a:t>共同</a:t>
            </a:r>
            <a:r>
              <a:rPr lang="zh-TW" altLang="en-US" sz="2400" dirty="0">
                <a:latin typeface="DFKai-SB" panose="03000509000000000000" pitchFamily="65" charset="-120"/>
                <a:ea typeface="DFKai-SB" panose="03000509000000000000" pitchFamily="65" charset="-120"/>
              </a:rPr>
              <a:t>改善</a:t>
            </a:r>
            <a:r>
              <a:rPr lang="zh-CN" altLang="en-US" sz="2400" dirty="0">
                <a:latin typeface="DFKai-SB" panose="03000509000000000000" pitchFamily="65" charset="-120"/>
                <a:ea typeface="DFKai-SB" panose="03000509000000000000" pitchFamily="65" charset="-120"/>
              </a:rPr>
              <a:t>環</a:t>
            </a:r>
            <a:r>
              <a:rPr lang="zh-CN" altLang="en-US" sz="2400" dirty="0">
                <a:latin typeface="DFKai-SB" panose="03000509000000000000" pitchFamily="65" charset="-120"/>
                <a:ea typeface="DFKai-SB" panose="03000509000000000000" pitchFamily="65" charset="-120"/>
                <a:sym typeface="+mn-ea"/>
              </a:rPr>
              <a:t>境</a:t>
            </a:r>
            <a:r>
              <a:rPr lang="zh-TW" altLang="en-US" sz="2400" dirty="0">
                <a:latin typeface="DFKai-SB" panose="03000509000000000000" pitchFamily="65" charset="-120"/>
                <a:ea typeface="DFKai-SB" panose="03000509000000000000" pitchFamily="65" charset="-120"/>
                <a:sym typeface="+mn-ea"/>
              </a:rPr>
              <a:t>，例如</a:t>
            </a:r>
            <a:r>
              <a:rPr lang="en-US" altLang="zh-TW" sz="2400" dirty="0">
                <a:latin typeface="DFKai-SB" panose="03000509000000000000" pitchFamily="65" charset="-120"/>
                <a:ea typeface="DFKai-SB" panose="03000509000000000000" pitchFamily="65" charset="-120"/>
                <a:sym typeface="+mn-ea"/>
              </a:rPr>
              <a:t>:</a:t>
            </a:r>
            <a:endParaRPr lang="zh-CN" altLang="en-US" sz="2400" dirty="0">
              <a:latin typeface="DFKai-SB" panose="03000509000000000000" pitchFamily="65" charset="-120"/>
              <a:ea typeface="DFKai-SB" panose="03000509000000000000" pitchFamily="65" charset="-120"/>
              <a:sym typeface="+mn-ea"/>
            </a:endParaRPr>
          </a:p>
        </p:txBody>
      </p:sp>
    </p:spTree>
    <p:extLst>
      <p:ext uri="{BB962C8B-B14F-4D97-AF65-F5344CB8AC3E}">
        <p14:creationId xmlns:p14="http://schemas.microsoft.com/office/powerpoint/2010/main" val="351308494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custDataLst>
              <p:tags r:id="rId2"/>
            </p:custDataLst>
          </p:nvPr>
        </p:nvGrpSpPr>
        <p:grpSpPr>
          <a:xfrm>
            <a:off x="836705" y="2680237"/>
            <a:ext cx="2837520" cy="2170350"/>
            <a:chOff x="1095375" y="2647950"/>
            <a:chExt cx="2362200" cy="1866900"/>
          </a:xfrm>
        </p:grpSpPr>
        <p:sp>
          <p:nvSpPr>
            <p:cNvPr id="5" name="矩形 4"/>
            <p:cNvSpPr/>
            <p:nvPr>
              <p:custDataLst>
                <p:tags r:id="rId13"/>
              </p:custDataLst>
            </p:nvPr>
          </p:nvSpPr>
          <p:spPr>
            <a:xfrm>
              <a:off x="1095375" y="4114800"/>
              <a:ext cx="2362200" cy="40005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marR="0" lvl="0" indent="0" algn="ctr" defTabSz="914400" rtl="0" eaLnBrk="1" fontAlgn="auto" latinLnBrk="0" hangingPunct="1">
                <a:lnSpc>
                  <a:spcPct val="12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DFKai-SB" panose="03000509000000000000" pitchFamily="65" charset="-120"/>
                <a:ea typeface="DFKai-SB" panose="03000509000000000000" pitchFamily="65" charset="-120"/>
                <a:cs typeface="+mn-cs"/>
              </a:endParaRPr>
            </a:p>
          </p:txBody>
        </p:sp>
        <p:sp>
          <p:nvSpPr>
            <p:cNvPr id="6" name="矩形 5"/>
            <p:cNvSpPr/>
            <p:nvPr>
              <p:custDataLst>
                <p:tags r:id="rId14"/>
              </p:custDataLst>
            </p:nvPr>
          </p:nvSpPr>
          <p:spPr>
            <a:xfrm>
              <a:off x="1095375" y="2686050"/>
              <a:ext cx="2362200" cy="142875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20000"/>
                </a:lnSpc>
                <a:spcBef>
                  <a:spcPts val="0"/>
                </a:spcBef>
                <a:spcAft>
                  <a:spcPts val="0"/>
                </a:spcAft>
                <a:buClrTx/>
                <a:buSzTx/>
                <a:buFontTx/>
                <a:buNone/>
                <a:defRPr/>
              </a:pPr>
              <a:r>
                <a:rPr kumimoji="0" lang="zh-TW" altLang="en-US" sz="2000" b="0" i="0" u="none" kern="1200" cap="none" spc="0" normalizeH="0" baseline="0" noProof="0" dirty="0" smtClean="0">
                  <a:ln>
                    <a:noFill/>
                  </a:ln>
                  <a:solidFill>
                    <a:schemeClr val="tx1"/>
                  </a:solidFill>
                  <a:effectLst/>
                  <a:uLnTx/>
                  <a:uFillTx/>
                  <a:latin typeface="DFKai-SB" panose="03000509000000000000" pitchFamily="65" charset="-120"/>
                  <a:ea typeface="DFKai-SB" panose="03000509000000000000" pitchFamily="65" charset="-120"/>
                  <a:cs typeface="+mn-cs"/>
                  <a:sym typeface="+mn-ea"/>
                </a:rPr>
                <a:t>開展社區</a:t>
              </a:r>
              <a:r>
                <a:rPr kumimoji="0" lang="zh-CN" altLang="en-US" sz="2000" b="0" i="0" u="none" strike="noStrike" kern="1200" cap="none" spc="0" normalizeH="0" baseline="0" noProof="0" dirty="0" smtClean="0">
                  <a:ln>
                    <a:noFill/>
                  </a:ln>
                  <a:solidFill>
                    <a:schemeClr val="tx1"/>
                  </a:solidFill>
                  <a:effectLst/>
                  <a:uLnTx/>
                  <a:uFillTx/>
                  <a:latin typeface="DFKai-SB" panose="03000509000000000000" pitchFamily="65" charset="-120"/>
                  <a:ea typeface="DFKai-SB" panose="03000509000000000000" pitchFamily="65" charset="-120"/>
                  <a:cs typeface="+mn-cs"/>
                  <a:sym typeface="+mn-ea"/>
                </a:rPr>
                <a:t>回收</a:t>
              </a:r>
              <a:r>
                <a:rPr kumimoji="0" lang="zh-CN" altLang="en-US" sz="2000" b="0" i="0" u="none" strike="noStrike" kern="1200" cap="none" spc="0" normalizeH="0" baseline="0" noProof="0" dirty="0">
                  <a:ln>
                    <a:noFill/>
                  </a:ln>
                  <a:solidFill>
                    <a:schemeClr val="tx1"/>
                  </a:solidFill>
                  <a:effectLst/>
                  <a:uLnTx/>
                  <a:uFillTx/>
                  <a:latin typeface="DFKai-SB" panose="03000509000000000000" pitchFamily="65" charset="-120"/>
                  <a:ea typeface="DFKai-SB" panose="03000509000000000000" pitchFamily="65" charset="-120"/>
                  <a:cs typeface="+mn-cs"/>
                  <a:sym typeface="+mn-ea"/>
                </a:rPr>
                <a:t>計</a:t>
              </a:r>
              <a:r>
                <a:rPr kumimoji="0" lang="zh-TW" altLang="en-US" sz="2000" b="0" i="0" u="none" strike="noStrike" kern="1200" cap="none" spc="0" normalizeH="0" baseline="0" noProof="0" dirty="0">
                  <a:ln>
                    <a:noFill/>
                  </a:ln>
                  <a:solidFill>
                    <a:schemeClr val="tx1"/>
                  </a:solidFill>
                  <a:effectLst/>
                  <a:uLnTx/>
                  <a:uFillTx/>
                  <a:latin typeface="DFKai-SB" panose="03000509000000000000" pitchFamily="65" charset="-120"/>
                  <a:ea typeface="DFKai-SB" panose="03000509000000000000" pitchFamily="65" charset="-120"/>
                  <a:cs typeface="+mn-cs"/>
                  <a:sym typeface="+mn-ea"/>
                </a:rPr>
                <a:t>劃</a:t>
              </a:r>
              <a:r>
                <a:rPr kumimoji="0" lang="zh-CN" altLang="en-US" sz="2000" b="0" i="0" u="none" strike="noStrike" kern="1200" cap="none" spc="0" normalizeH="0" baseline="0" noProof="0" dirty="0">
                  <a:ln>
                    <a:noFill/>
                  </a:ln>
                  <a:solidFill>
                    <a:schemeClr val="tx1"/>
                  </a:solidFill>
                  <a:effectLst/>
                  <a:uLnTx/>
                  <a:uFillTx/>
                  <a:latin typeface="DFKai-SB" panose="03000509000000000000" pitchFamily="65" charset="-120"/>
                  <a:ea typeface="DFKai-SB" panose="03000509000000000000" pitchFamily="65" charset="-120"/>
                  <a:cs typeface="+mn-cs"/>
                  <a:sym typeface="+mn-ea"/>
                </a:rPr>
                <a:t>，向市民示範如何建立綠色生活，鼓勵大眾養成更全面的可持續生活模式。</a:t>
              </a:r>
              <a:endParaRPr kumimoji="0" lang="zh-CN" altLang="en-US" sz="2000" b="0" i="0" u="none" strike="noStrike" kern="1200" cap="none" spc="150" normalizeH="0" baseline="0" noProof="0" dirty="0">
                <a:ln>
                  <a:noFill/>
                </a:ln>
                <a:solidFill>
                  <a:schemeClr val="tx1"/>
                </a:solidFill>
                <a:effectLst/>
                <a:uLnTx/>
                <a:uFillTx/>
                <a:latin typeface="DFKai-SB" panose="03000509000000000000" pitchFamily="65" charset="-120"/>
                <a:ea typeface="DFKai-SB" panose="03000509000000000000" pitchFamily="65" charset="-120"/>
                <a:cs typeface="+mn-cs"/>
                <a:sym typeface="+mn-ea"/>
              </a:endParaRPr>
            </a:p>
          </p:txBody>
        </p:sp>
        <p:sp>
          <p:nvSpPr>
            <p:cNvPr id="8" name="矩形 7"/>
            <p:cNvSpPr/>
            <p:nvPr>
              <p:custDataLst>
                <p:tags r:id="rId15"/>
              </p:custDataLst>
            </p:nvPr>
          </p:nvSpPr>
          <p:spPr>
            <a:xfrm>
              <a:off x="1095375" y="2647950"/>
              <a:ext cx="2362200" cy="360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marR="0" lvl="0" indent="0" algn="ctr" defTabSz="914400" rtl="0" eaLnBrk="1" fontAlgn="auto" latinLnBrk="0" hangingPunct="1">
                <a:lnSpc>
                  <a:spcPct val="14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DFKai-SB" panose="03000509000000000000" pitchFamily="65" charset="-120"/>
                <a:ea typeface="DFKai-SB" panose="03000509000000000000" pitchFamily="65" charset="-120"/>
                <a:cs typeface="+mn-cs"/>
              </a:endParaRPr>
            </a:p>
          </p:txBody>
        </p:sp>
        <p:sp>
          <p:nvSpPr>
            <p:cNvPr id="11" name="圆角矩形 10"/>
            <p:cNvSpPr/>
            <p:nvPr>
              <p:custDataLst>
                <p:tags r:id="rId16"/>
              </p:custDataLst>
            </p:nvPr>
          </p:nvSpPr>
          <p:spPr>
            <a:xfrm>
              <a:off x="1833563" y="4176713"/>
              <a:ext cx="885825" cy="276225"/>
            </a:xfrm>
            <a:prstGeom prst="roundRect">
              <a:avLst>
                <a:gd name="adj" fmla="val 50000"/>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en-US" altLang="zh-CN" sz="1800" b="0" i="0" u="none" strike="noStrike" kern="1200" cap="none" spc="0" normalizeH="0" baseline="0" noProof="0" dirty="0">
                  <a:ln>
                    <a:noFill/>
                  </a:ln>
                  <a:solidFill>
                    <a:prstClr val="white"/>
                  </a:solidFill>
                  <a:effectLst/>
                  <a:uLnTx/>
                  <a:uFillTx/>
                  <a:latin typeface="DFKai-SB" panose="03000509000000000000" pitchFamily="65" charset="-120"/>
                  <a:ea typeface="DFKai-SB" panose="03000509000000000000" pitchFamily="65" charset="-120"/>
                  <a:cs typeface="Arial" panose="020B0604020202020204" pitchFamily="34" charset="0"/>
                </a:rPr>
                <a:t>01</a:t>
              </a:r>
            </a:p>
          </p:txBody>
        </p:sp>
      </p:grpSp>
      <p:grpSp>
        <p:nvGrpSpPr>
          <p:cNvPr id="12" name="组合 11"/>
          <p:cNvGrpSpPr/>
          <p:nvPr>
            <p:custDataLst>
              <p:tags r:id="rId3"/>
            </p:custDataLst>
          </p:nvPr>
        </p:nvGrpSpPr>
        <p:grpSpPr>
          <a:xfrm>
            <a:off x="4345807" y="2680237"/>
            <a:ext cx="2894578" cy="2170350"/>
            <a:chOff x="1095375" y="2647950"/>
            <a:chExt cx="2362200" cy="1866900"/>
          </a:xfrm>
        </p:grpSpPr>
        <p:sp>
          <p:nvSpPr>
            <p:cNvPr id="13" name="矩形 12"/>
            <p:cNvSpPr/>
            <p:nvPr>
              <p:custDataLst>
                <p:tags r:id="rId9"/>
              </p:custDataLst>
            </p:nvPr>
          </p:nvSpPr>
          <p:spPr>
            <a:xfrm>
              <a:off x="1095375" y="4114800"/>
              <a:ext cx="2362200" cy="40005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marR="0" lvl="0" indent="0" algn="ctr" defTabSz="914400" rtl="0" eaLnBrk="1" fontAlgn="auto" latinLnBrk="0" hangingPunct="1">
                <a:lnSpc>
                  <a:spcPct val="12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DFKai-SB" panose="03000509000000000000" pitchFamily="65" charset="-120"/>
                <a:ea typeface="DFKai-SB" panose="03000509000000000000" pitchFamily="65" charset="-120"/>
                <a:cs typeface="+mn-cs"/>
              </a:endParaRPr>
            </a:p>
          </p:txBody>
        </p:sp>
        <p:sp>
          <p:nvSpPr>
            <p:cNvPr id="14" name="矩形 13"/>
            <p:cNvSpPr/>
            <p:nvPr>
              <p:custDataLst>
                <p:tags r:id="rId10"/>
              </p:custDataLst>
            </p:nvPr>
          </p:nvSpPr>
          <p:spPr>
            <a:xfrm>
              <a:off x="1095375" y="2686050"/>
              <a:ext cx="2362200" cy="142875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20000"/>
                </a:lnSpc>
                <a:spcBef>
                  <a:spcPts val="0"/>
                </a:spcBef>
                <a:spcAft>
                  <a:spcPts val="0"/>
                </a:spcAft>
                <a:buClrTx/>
                <a:buSzTx/>
                <a:buFontTx/>
                <a:buNone/>
                <a:defRPr/>
              </a:pPr>
              <a:r>
                <a:rPr kumimoji="0" lang="zh-CN" altLang="en-US" sz="20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sym typeface="+mn-ea"/>
                </a:rPr>
                <a:t>參與環境諮詢委員會等組織，配合環保署行動，提供改善環境的實用意見及建議。</a:t>
              </a:r>
              <a:endParaRPr kumimoji="0" lang="en-US" altLang="zh-CN" sz="20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sym typeface="+mn-ea"/>
              </a:endParaRPr>
            </a:p>
          </p:txBody>
        </p:sp>
        <p:sp>
          <p:nvSpPr>
            <p:cNvPr id="16" name="矩形 15"/>
            <p:cNvSpPr/>
            <p:nvPr>
              <p:custDataLst>
                <p:tags r:id="rId11"/>
              </p:custDataLst>
            </p:nvPr>
          </p:nvSpPr>
          <p:spPr>
            <a:xfrm>
              <a:off x="1095375" y="2647950"/>
              <a:ext cx="2362200" cy="36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marR="0" lvl="0" indent="0" algn="ctr" defTabSz="914400" rtl="0" eaLnBrk="1" fontAlgn="auto" latinLnBrk="0" hangingPunct="1">
                <a:lnSpc>
                  <a:spcPct val="140000"/>
                </a:lnSpc>
                <a:spcBef>
                  <a:spcPts val="0"/>
                </a:spcBef>
                <a:spcAft>
                  <a:spcPts val="0"/>
                </a:spcAft>
                <a:buClrTx/>
                <a:buSzTx/>
                <a:buFontTx/>
                <a:buNone/>
                <a:defRPr/>
              </a:pPr>
              <a:endParaRPr kumimoji="0" lang="zh-CN" altLang="en-US" sz="600" b="0" i="0" u="none" strike="noStrike" kern="1200" cap="none" spc="0" normalizeH="0" baseline="0" noProof="0" dirty="0">
                <a:ln>
                  <a:noFill/>
                </a:ln>
                <a:solidFill>
                  <a:prstClr val="white"/>
                </a:solidFill>
                <a:effectLst/>
                <a:uLnTx/>
                <a:uFillTx/>
                <a:latin typeface="DFKai-SB" panose="03000509000000000000" pitchFamily="65" charset="-120"/>
                <a:ea typeface="DFKai-SB" panose="03000509000000000000" pitchFamily="65" charset="-120"/>
                <a:cs typeface="+mn-cs"/>
              </a:endParaRPr>
            </a:p>
          </p:txBody>
        </p:sp>
        <p:sp>
          <p:nvSpPr>
            <p:cNvPr id="17" name="圆角矩形 16"/>
            <p:cNvSpPr/>
            <p:nvPr>
              <p:custDataLst>
                <p:tags r:id="rId12"/>
              </p:custDataLst>
            </p:nvPr>
          </p:nvSpPr>
          <p:spPr>
            <a:xfrm>
              <a:off x="1833563" y="4176713"/>
              <a:ext cx="885825" cy="276225"/>
            </a:xfrm>
            <a:prstGeom prst="roundRect">
              <a:avLst>
                <a:gd name="adj" fmla="val 50000"/>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en-US" altLang="zh-CN" sz="1800" b="0" i="0" u="none" strike="noStrike" kern="1200" cap="none" spc="0" normalizeH="0" baseline="0" noProof="0" dirty="0">
                  <a:ln>
                    <a:noFill/>
                  </a:ln>
                  <a:solidFill>
                    <a:prstClr val="white"/>
                  </a:solidFill>
                  <a:effectLst/>
                  <a:uLnTx/>
                  <a:uFillTx/>
                  <a:latin typeface="DFKai-SB" panose="03000509000000000000" pitchFamily="65" charset="-120"/>
                  <a:ea typeface="DFKai-SB" panose="03000509000000000000" pitchFamily="65" charset="-120"/>
                  <a:cs typeface="Arial" panose="020B0604020202020204" pitchFamily="34" charset="0"/>
                </a:rPr>
                <a:t>02</a:t>
              </a:r>
            </a:p>
          </p:txBody>
        </p:sp>
      </p:grpSp>
      <p:grpSp>
        <p:nvGrpSpPr>
          <p:cNvPr id="18" name="组合 17"/>
          <p:cNvGrpSpPr/>
          <p:nvPr>
            <p:custDataLst>
              <p:tags r:id="rId4"/>
            </p:custDataLst>
          </p:nvPr>
        </p:nvGrpSpPr>
        <p:grpSpPr>
          <a:xfrm>
            <a:off x="7862291" y="2680237"/>
            <a:ext cx="2844502" cy="2170350"/>
            <a:chOff x="1095375" y="2647950"/>
            <a:chExt cx="2362200" cy="1866900"/>
          </a:xfrm>
        </p:grpSpPr>
        <p:sp>
          <p:nvSpPr>
            <p:cNvPr id="24" name="矩形 23"/>
            <p:cNvSpPr/>
            <p:nvPr>
              <p:custDataLst>
                <p:tags r:id="rId5"/>
              </p:custDataLst>
            </p:nvPr>
          </p:nvSpPr>
          <p:spPr>
            <a:xfrm>
              <a:off x="1095375" y="4114800"/>
              <a:ext cx="2362200" cy="40005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marR="0" lvl="0" indent="0" algn="ctr" defTabSz="914400" rtl="0" eaLnBrk="1" fontAlgn="auto" latinLnBrk="0" hangingPunct="1">
                <a:lnSpc>
                  <a:spcPct val="12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DFKai-SB" panose="03000509000000000000" pitchFamily="65" charset="-120"/>
                <a:ea typeface="DFKai-SB" panose="03000509000000000000" pitchFamily="65" charset="-120"/>
                <a:cs typeface="+mn-cs"/>
              </a:endParaRPr>
            </a:p>
          </p:txBody>
        </p:sp>
        <p:sp>
          <p:nvSpPr>
            <p:cNvPr id="30" name="矩形 29"/>
            <p:cNvSpPr/>
            <p:nvPr>
              <p:custDataLst>
                <p:tags r:id="rId6"/>
              </p:custDataLst>
            </p:nvPr>
          </p:nvSpPr>
          <p:spPr>
            <a:xfrm>
              <a:off x="1095375" y="2686050"/>
              <a:ext cx="2362200" cy="142875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20000"/>
                </a:lnSpc>
                <a:spcBef>
                  <a:spcPts val="0"/>
                </a:spcBef>
                <a:spcAft>
                  <a:spcPts val="0"/>
                </a:spcAft>
                <a:buClr>
                  <a:srgbClr val="0070C0"/>
                </a:buClr>
                <a:buSzTx/>
                <a:buFont typeface="Wingdings" panose="05000000000000000000" pitchFamily="2" charset="2"/>
                <a:buNone/>
                <a:defRPr/>
              </a:pPr>
              <a:r>
                <a:rPr kumimoji="0" lang="zh-CN" altLang="en-US" sz="2000" b="0" i="0" u="none" strike="noStrike" kern="1200" cap="none" spc="0" normalizeH="0" baseline="0" noProof="0" dirty="0">
                  <a:ln>
                    <a:noFill/>
                  </a:ln>
                  <a:solidFill>
                    <a:schemeClr val="tx1"/>
                  </a:solidFill>
                  <a:effectLst/>
                  <a:uLnTx/>
                  <a:uFillTx/>
                  <a:latin typeface="DFKai-SB" panose="03000509000000000000" pitchFamily="65" charset="-120"/>
                  <a:ea typeface="DFKai-SB" panose="03000509000000000000" pitchFamily="65" charset="-120"/>
                  <a:cs typeface="+mn-cs"/>
                  <a:sym typeface="+mn-ea"/>
                </a:rPr>
                <a:t>利用專長，聯同政府協辦營運環境資源中心及執行自然保育管理協議等</a:t>
              </a:r>
              <a:r>
                <a:rPr kumimoji="0" lang="zh-CN" altLang="en-US" sz="2000" b="0" i="0" u="none" strike="noStrike" kern="1200" cap="none" spc="0" normalizeH="0" baseline="0" noProof="0" dirty="0" smtClean="0">
                  <a:ln>
                    <a:noFill/>
                  </a:ln>
                  <a:solidFill>
                    <a:schemeClr val="tx1"/>
                  </a:solidFill>
                  <a:effectLst/>
                  <a:uLnTx/>
                  <a:uFillTx/>
                  <a:latin typeface="DFKai-SB" panose="03000509000000000000" pitchFamily="65" charset="-120"/>
                  <a:ea typeface="DFKai-SB" panose="03000509000000000000" pitchFamily="65" charset="-120"/>
                  <a:cs typeface="+mn-cs"/>
                  <a:sym typeface="+mn-ea"/>
                </a:rPr>
                <a:t>特定</a:t>
              </a:r>
              <a:r>
                <a:rPr lang="zh-TW" altLang="en-US" sz="2000" dirty="0" smtClean="0">
                  <a:solidFill>
                    <a:schemeClr val="tx1"/>
                  </a:solidFill>
                  <a:latin typeface="DFKai-SB" panose="03000509000000000000" pitchFamily="65" charset="-120"/>
                  <a:ea typeface="DFKai-SB" panose="03000509000000000000" pitchFamily="65" charset="-120"/>
                  <a:sym typeface="+mn-ea"/>
                </a:rPr>
                <a:t>項目</a:t>
              </a:r>
              <a:r>
                <a:rPr kumimoji="0" lang="zh-CN" altLang="en-US" sz="2000" b="0" i="0" u="none" strike="noStrike" kern="1200" cap="none" spc="0" normalizeH="0" baseline="0" noProof="0" dirty="0" smtClean="0">
                  <a:ln>
                    <a:noFill/>
                  </a:ln>
                  <a:solidFill>
                    <a:schemeClr val="tx1"/>
                  </a:solidFill>
                  <a:effectLst/>
                  <a:uLnTx/>
                  <a:uFillTx/>
                  <a:latin typeface="DFKai-SB" panose="03000509000000000000" pitchFamily="65" charset="-120"/>
                  <a:ea typeface="DFKai-SB" panose="03000509000000000000" pitchFamily="65" charset="-120"/>
                  <a:cs typeface="+mn-cs"/>
                  <a:sym typeface="+mn-ea"/>
                </a:rPr>
                <a:t>。</a:t>
              </a:r>
              <a:endParaRPr kumimoji="0" lang="zh-CN" altLang="en-US" sz="2000" b="0" i="0" u="none" strike="noStrike" kern="1200" cap="none" spc="150" normalizeH="0" baseline="0" noProof="0" dirty="0">
                <a:ln>
                  <a:noFill/>
                </a:ln>
                <a:solidFill>
                  <a:schemeClr val="tx1"/>
                </a:solidFill>
                <a:effectLst/>
                <a:uLnTx/>
                <a:uFillTx/>
                <a:latin typeface="DFKai-SB" panose="03000509000000000000" pitchFamily="65" charset="-120"/>
                <a:ea typeface="DFKai-SB" panose="03000509000000000000" pitchFamily="65" charset="-120"/>
                <a:cs typeface="+mn-cs"/>
                <a:sym typeface="+mn-ea"/>
              </a:endParaRPr>
            </a:p>
          </p:txBody>
        </p:sp>
        <p:sp>
          <p:nvSpPr>
            <p:cNvPr id="33" name="矩形 32"/>
            <p:cNvSpPr/>
            <p:nvPr>
              <p:custDataLst>
                <p:tags r:id="rId7"/>
              </p:custDataLst>
            </p:nvPr>
          </p:nvSpPr>
          <p:spPr>
            <a:xfrm>
              <a:off x="1095375" y="2647950"/>
              <a:ext cx="2362200" cy="3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marL="0" marR="0" lvl="0" indent="0" algn="ctr" defTabSz="914400" rtl="0" eaLnBrk="1" fontAlgn="auto" latinLnBrk="0" hangingPunct="1">
                <a:lnSpc>
                  <a:spcPct val="14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DFKai-SB" panose="03000509000000000000" pitchFamily="65" charset="-120"/>
                <a:ea typeface="DFKai-SB" panose="03000509000000000000" pitchFamily="65" charset="-120"/>
                <a:cs typeface="+mn-cs"/>
              </a:endParaRPr>
            </a:p>
          </p:txBody>
        </p:sp>
        <p:sp>
          <p:nvSpPr>
            <p:cNvPr id="34" name="圆角矩形 33"/>
            <p:cNvSpPr/>
            <p:nvPr>
              <p:custDataLst>
                <p:tags r:id="rId8"/>
              </p:custDataLst>
            </p:nvPr>
          </p:nvSpPr>
          <p:spPr>
            <a:xfrm>
              <a:off x="1833563" y="4176713"/>
              <a:ext cx="885825" cy="276225"/>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chemeClr val="tx1"/>
                  </a:solidFill>
                  <a:effectLst/>
                  <a:uLnTx/>
                  <a:uFillTx/>
                  <a:latin typeface="DFKai-SB" panose="03000509000000000000" pitchFamily="65" charset="-120"/>
                  <a:ea typeface="DFKai-SB" panose="03000509000000000000" pitchFamily="65" charset="-120"/>
                  <a:cs typeface="Arial" panose="020B0604020202020204" pitchFamily="34" charset="0"/>
                </a:rPr>
                <a:t>03</a:t>
              </a:r>
            </a:p>
          </p:txBody>
        </p:sp>
      </p:grpSp>
      <p:sp>
        <p:nvSpPr>
          <p:cNvPr id="2" name="文本框 1"/>
          <p:cNvSpPr txBox="1"/>
          <p:nvPr/>
        </p:nvSpPr>
        <p:spPr>
          <a:xfrm>
            <a:off x="583248" y="1569428"/>
            <a:ext cx="10815025" cy="892552"/>
          </a:xfrm>
          <a:prstGeom prst="rect">
            <a:avLst/>
          </a:prstGeom>
          <a:noFill/>
          <a:ln w="38100">
            <a:solidFill>
              <a:srgbClr val="0070C0"/>
            </a:solidFill>
          </a:ln>
        </p:spPr>
        <p:txBody>
          <a:bodyPr wrap="square" rtlCol="0" anchor="t">
            <a:spAutoFit/>
          </a:bodyPr>
          <a:lstStyle/>
          <a:p>
            <a:pPr marL="0" marR="0" lvl="0" indent="0" algn="l" defTabSz="914400" rtl="0" eaLnBrk="1" fontAlgn="auto" latinLnBrk="0" hangingPunct="1">
              <a:spcBef>
                <a:spcPts val="0"/>
              </a:spcBef>
              <a:spcAft>
                <a:spcPts val="0"/>
              </a:spcAft>
              <a:buClr>
                <a:srgbClr val="C00000"/>
              </a:buClr>
              <a:buSzTx/>
              <a:buFontTx/>
              <a:buNone/>
              <a:defRPr/>
            </a:pPr>
            <a:r>
              <a:rPr kumimoji="0" lang="zh-CN" altLang="en-US" sz="2600" b="0" i="0" u="none" strike="noStrike" kern="1200" cap="none" spc="0" normalizeH="0" baseline="0" noProof="0" dirty="0" smtClean="0">
                <a:ln>
                  <a:noFill/>
                </a:ln>
                <a:effectLst/>
                <a:uLnTx/>
                <a:uFillTx/>
                <a:latin typeface="DFKai-SB" panose="03000509000000000000" pitchFamily="65" charset="-120"/>
                <a:ea typeface="DFKai-SB" panose="03000509000000000000" pitchFamily="65" charset="-120"/>
                <a:sym typeface="+mn-ea"/>
              </a:rPr>
              <a:t>環保</a:t>
            </a:r>
            <a:r>
              <a:rPr kumimoji="0" lang="zh-CN" altLang="en-US" sz="2600" b="0" i="0" u="none" strike="noStrike" kern="1200" cap="none" spc="0" normalizeH="0" baseline="0" noProof="0" dirty="0">
                <a:ln>
                  <a:noFill/>
                </a:ln>
                <a:effectLst/>
                <a:uLnTx/>
                <a:uFillTx/>
                <a:latin typeface="DFKai-SB" panose="03000509000000000000" pitchFamily="65" charset="-120"/>
                <a:ea typeface="DFKai-SB" panose="03000509000000000000" pitchFamily="65" charset="-120"/>
                <a:sym typeface="+mn-ea"/>
              </a:rPr>
              <a:t>團體在推動香港環境保護</a:t>
            </a:r>
            <a:r>
              <a:rPr kumimoji="0" lang="zh-CN" altLang="en-US" sz="2600" b="0" i="0" u="none" strike="noStrike" kern="1200" cap="none" spc="0" normalizeH="0" baseline="0" noProof="0" dirty="0" smtClean="0">
                <a:ln>
                  <a:noFill/>
                </a:ln>
                <a:effectLst/>
                <a:uLnTx/>
                <a:uFillTx/>
                <a:latin typeface="DFKai-SB" panose="03000509000000000000" pitchFamily="65" charset="-120"/>
                <a:ea typeface="DFKai-SB" panose="03000509000000000000" pitchFamily="65" charset="-120"/>
                <a:sym typeface="+mn-ea"/>
              </a:rPr>
              <a:t>方面</a:t>
            </a:r>
            <a:r>
              <a:rPr lang="zh-TW" altLang="en-US" sz="2600" noProof="0" dirty="0" smtClean="0">
                <a:latin typeface="DFKai-SB" panose="03000509000000000000" pitchFamily="65" charset="-120"/>
                <a:ea typeface="DFKai-SB" panose="03000509000000000000" pitchFamily="65" charset="-120"/>
                <a:sym typeface="+mn-ea"/>
              </a:rPr>
              <a:t>提供了</a:t>
            </a:r>
            <a:r>
              <a:rPr lang="zh-TW" altLang="en-US" sz="2600" dirty="0" smtClean="0">
                <a:latin typeface="DFKai-SB" panose="03000509000000000000" pitchFamily="65" charset="-120"/>
                <a:ea typeface="DFKai-SB" panose="03000509000000000000" pitchFamily="65" charset="-120"/>
                <a:sym typeface="+mn-ea"/>
              </a:rPr>
              <a:t>不少政策上的</a:t>
            </a:r>
            <a:r>
              <a:rPr lang="zh-TW" altLang="en-US" sz="2600" noProof="0" dirty="0" smtClean="0">
                <a:latin typeface="DFKai-SB" panose="03000509000000000000" pitchFamily="65" charset="-120"/>
                <a:ea typeface="DFKai-SB" panose="03000509000000000000" pitchFamily="65" charset="-120"/>
                <a:sym typeface="+mn-ea"/>
              </a:rPr>
              <a:t>專業意見，並</a:t>
            </a:r>
            <a:r>
              <a:rPr kumimoji="0" lang="zh-CN" altLang="en-US" sz="2600" b="0" i="0" u="none" strike="noStrike" kern="1200" cap="none" spc="0" normalizeH="0" baseline="0" noProof="0" dirty="0" smtClean="0">
                <a:ln>
                  <a:noFill/>
                </a:ln>
                <a:effectLst/>
                <a:uLnTx/>
                <a:uFillTx/>
                <a:latin typeface="DFKai-SB" panose="03000509000000000000" pitchFamily="65" charset="-120"/>
                <a:ea typeface="DFKai-SB" panose="03000509000000000000" pitchFamily="65" charset="-120"/>
                <a:sym typeface="+mn-ea"/>
              </a:rPr>
              <a:t>積極</a:t>
            </a:r>
            <a:r>
              <a:rPr kumimoji="0" lang="zh-TW" altLang="en-US" sz="2600" b="0" i="0" u="none" strike="noStrike" kern="1200" cap="none" spc="0" normalizeH="0" baseline="0" noProof="0" dirty="0" smtClean="0">
                <a:ln>
                  <a:noFill/>
                </a:ln>
                <a:effectLst/>
                <a:uLnTx/>
                <a:uFillTx/>
                <a:latin typeface="DFKai-SB" panose="03000509000000000000" pitchFamily="65" charset="-120"/>
                <a:ea typeface="DFKai-SB" panose="03000509000000000000" pitchFamily="65" charset="-120"/>
                <a:sym typeface="+mn-ea"/>
              </a:rPr>
              <a:t>透過公眾教育、活動等</a:t>
            </a:r>
            <a:r>
              <a:rPr lang="zh-TW" altLang="en-US" sz="2600" dirty="0" smtClean="0">
                <a:latin typeface="DFKai-SB" panose="03000509000000000000" pitchFamily="65" charset="-120"/>
                <a:ea typeface="DFKai-SB" panose="03000509000000000000" pitchFamily="65" charset="-120"/>
                <a:sym typeface="+mn-ea"/>
              </a:rPr>
              <a:t>提升市民的</a:t>
            </a:r>
            <a:r>
              <a:rPr kumimoji="0" lang="zh-CN" altLang="en-US" sz="2600" b="0" i="0" u="none" strike="noStrike" kern="1200" cap="none" spc="0" normalizeH="0" baseline="0" noProof="0" dirty="0" smtClean="0">
                <a:ln>
                  <a:noFill/>
                </a:ln>
                <a:effectLst/>
                <a:uLnTx/>
                <a:uFillTx/>
                <a:latin typeface="DFKai-SB" panose="03000509000000000000" pitchFamily="65" charset="-120"/>
                <a:ea typeface="DFKai-SB" panose="03000509000000000000" pitchFamily="65" charset="-120"/>
                <a:sym typeface="+mn-ea"/>
              </a:rPr>
              <a:t>環保</a:t>
            </a:r>
            <a:r>
              <a:rPr kumimoji="0" lang="zh-CN" altLang="en-US" sz="2600" b="0" i="0" u="none" strike="noStrike" kern="1200" cap="none" spc="0" normalizeH="0" baseline="0" noProof="0" dirty="0">
                <a:ln>
                  <a:noFill/>
                </a:ln>
                <a:effectLst/>
                <a:uLnTx/>
                <a:uFillTx/>
                <a:latin typeface="DFKai-SB" panose="03000509000000000000" pitchFamily="65" charset="-120"/>
                <a:ea typeface="DFKai-SB" panose="03000509000000000000" pitchFamily="65" charset="-120"/>
                <a:sym typeface="+mn-ea"/>
              </a:rPr>
              <a:t>意識</a:t>
            </a:r>
            <a:r>
              <a:rPr kumimoji="0" lang="zh-CN" altLang="en-US" sz="2600" b="0" i="0" u="none" strike="noStrike" kern="1200" cap="none" spc="0" normalizeH="0" baseline="0" noProof="0" dirty="0" smtClean="0">
                <a:ln>
                  <a:noFill/>
                </a:ln>
                <a:effectLst/>
                <a:uLnTx/>
                <a:uFillTx/>
                <a:latin typeface="DFKai-SB" panose="03000509000000000000" pitchFamily="65" charset="-120"/>
                <a:ea typeface="DFKai-SB" panose="03000509000000000000" pitchFamily="65" charset="-120"/>
                <a:sym typeface="+mn-ea"/>
              </a:rPr>
              <a:t>，</a:t>
            </a:r>
            <a:r>
              <a:rPr kumimoji="0" lang="zh-TW" altLang="en-US" sz="2600" b="0" i="0" u="none" strike="noStrike" kern="1200" cap="none" spc="0" normalizeH="0" baseline="0" noProof="0" dirty="0" smtClean="0">
                <a:ln>
                  <a:noFill/>
                </a:ln>
                <a:effectLst/>
                <a:uLnTx/>
                <a:uFillTx/>
                <a:latin typeface="DFKai-SB" panose="03000509000000000000" pitchFamily="65" charset="-120"/>
                <a:ea typeface="DFKai-SB" panose="03000509000000000000" pitchFamily="65" charset="-120"/>
                <a:sym typeface="+mn-ea"/>
              </a:rPr>
              <a:t>也</a:t>
            </a:r>
            <a:r>
              <a:rPr kumimoji="0" lang="zh-CN" altLang="en-US" sz="2600" b="0" i="0" u="none" strike="noStrike" kern="1200" cap="none" spc="0" normalizeH="0" baseline="0" noProof="0" dirty="0" smtClean="0">
                <a:ln>
                  <a:noFill/>
                </a:ln>
                <a:effectLst/>
                <a:uLnTx/>
                <a:uFillTx/>
                <a:latin typeface="DFKai-SB" panose="03000509000000000000" pitchFamily="65" charset="-120"/>
                <a:ea typeface="DFKai-SB" panose="03000509000000000000" pitchFamily="65" charset="-120"/>
                <a:sym typeface="+mn-ea"/>
              </a:rPr>
              <a:t>廣泛</a:t>
            </a:r>
            <a:r>
              <a:rPr kumimoji="0" lang="zh-CN" altLang="en-US" sz="2600" b="0" i="0" u="none" strike="noStrike" kern="1200" cap="none" spc="0" normalizeH="0" baseline="0" noProof="0" dirty="0">
                <a:ln>
                  <a:noFill/>
                </a:ln>
                <a:effectLst/>
                <a:uLnTx/>
                <a:uFillTx/>
                <a:latin typeface="DFKai-SB" panose="03000509000000000000" pitchFamily="65" charset="-120"/>
                <a:ea typeface="DFKai-SB" panose="03000509000000000000" pitchFamily="65" charset="-120"/>
                <a:sym typeface="+mn-ea"/>
              </a:rPr>
              <a:t>參與環保行動。</a:t>
            </a:r>
          </a:p>
        </p:txBody>
      </p:sp>
      <p:sp>
        <p:nvSpPr>
          <p:cNvPr id="32" name="标题 1"/>
          <p:cNvSpPr txBox="1">
            <a:spLocks noChangeArrowheads="1"/>
          </p:cNvSpPr>
          <p:nvPr/>
        </p:nvSpPr>
        <p:spPr bwMode="auto">
          <a:xfrm>
            <a:off x="2795027" y="850068"/>
            <a:ext cx="5875232" cy="5159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defRPr/>
            </a:pPr>
            <a:r>
              <a:rPr kumimoji="0" lang="zh-CN" altLang="en-US" sz="2800" b="1"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mj-cs"/>
                <a:sym typeface="+mn-ea"/>
              </a:rPr>
              <a:t>環保團體</a:t>
            </a:r>
            <a:r>
              <a:rPr lang="zh-TW" altLang="en-US" sz="2800" b="1" dirty="0" smtClean="0">
                <a:solidFill>
                  <a:prstClr val="black"/>
                </a:solidFill>
                <a:latin typeface="DFKai-SB" panose="03000509000000000000" pitchFamily="65" charset="-120"/>
                <a:ea typeface="DFKai-SB" panose="03000509000000000000" pitchFamily="65" charset="-120"/>
                <a:sym typeface="+mn-ea"/>
              </a:rPr>
              <a:t>推動社會</a:t>
            </a:r>
            <a:r>
              <a:rPr kumimoji="0" lang="zh-CN" altLang="en-US" sz="2800" b="1"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mj-cs"/>
                <a:sym typeface="+mn-ea"/>
              </a:rPr>
              <a:t>參與</a:t>
            </a:r>
            <a:r>
              <a:rPr kumimoji="0" lang="zh-CN" altLang="en-US" sz="2800" b="1"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j-cs"/>
                <a:sym typeface="+mn-ea"/>
              </a:rPr>
              <a:t>環保行動</a:t>
            </a:r>
            <a:endParaRPr kumimoji="0" lang="zh-CN" altLang="en-US" sz="2800" b="1"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j-cs"/>
            </a:endParaRPr>
          </a:p>
        </p:txBody>
      </p:sp>
      <p:sp>
        <p:nvSpPr>
          <p:cNvPr id="3" name="文字方塊 2"/>
          <p:cNvSpPr txBox="1"/>
          <p:nvPr/>
        </p:nvSpPr>
        <p:spPr>
          <a:xfrm>
            <a:off x="8148707" y="5254153"/>
            <a:ext cx="2459741" cy="646331"/>
          </a:xfrm>
          <a:prstGeom prst="rect">
            <a:avLst/>
          </a:prstGeom>
          <a:noFill/>
        </p:spPr>
        <p:txBody>
          <a:bodyPr wrap="square" rtlCol="0">
            <a:spAutoFit/>
          </a:bodyPr>
          <a:lstStyle/>
          <a:p>
            <a:r>
              <a:rPr lang="zh-TW" altLang="en-US" dirty="0" smtClean="0">
                <a:latin typeface="DFKai-SB" panose="03000509000000000000" pitchFamily="65" charset="-120"/>
                <a:ea typeface="DFKai-SB" panose="03000509000000000000" pitchFamily="65" charset="-120"/>
              </a:rPr>
              <a:t>管理米埔自然保護區、</a:t>
            </a:r>
            <a:endParaRPr lang="en-US" altLang="zh-TW" dirty="0" smtClean="0">
              <a:latin typeface="DFKai-SB" panose="03000509000000000000" pitchFamily="65" charset="-120"/>
              <a:ea typeface="DFKai-SB" panose="03000509000000000000" pitchFamily="65" charset="-120"/>
            </a:endParaRPr>
          </a:p>
          <a:p>
            <a:r>
              <a:rPr lang="zh-TW" altLang="en-US" dirty="0" smtClean="0">
                <a:latin typeface="DFKai-SB" panose="03000509000000000000" pitchFamily="65" charset="-120"/>
                <a:ea typeface="DFKai-SB" panose="03000509000000000000" pitchFamily="65" charset="-120"/>
              </a:rPr>
              <a:t>塱原河上鄉自然保育</a:t>
            </a:r>
            <a:endParaRPr lang="zh-HK" altLang="en-US" dirty="0">
              <a:latin typeface="DFKai-SB" panose="03000509000000000000" pitchFamily="65" charset="-120"/>
              <a:ea typeface="DFKai-SB" panose="03000509000000000000" pitchFamily="65" charset="-120"/>
            </a:endParaRPr>
          </a:p>
        </p:txBody>
      </p:sp>
      <p:sp>
        <p:nvSpPr>
          <p:cNvPr id="20" name="任意多边形: 形状 6"/>
          <p:cNvSpPr/>
          <p:nvPr/>
        </p:nvSpPr>
        <p:spPr>
          <a:xfrm>
            <a:off x="2664048" y="147828"/>
            <a:ext cx="6498321" cy="6180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77900" rtl="0" eaLnBrk="1" fontAlgn="auto" latinLnBrk="0" hangingPunct="1">
              <a:lnSpc>
                <a:spcPct val="90000"/>
              </a:lnSpc>
              <a:spcBef>
                <a:spcPts val="0"/>
              </a:spcBef>
              <a:spcAft>
                <a:spcPct val="35000"/>
              </a:spcAft>
              <a:buClrTx/>
              <a:buSzTx/>
              <a:buFontTx/>
              <a:buNone/>
              <a:defRPr/>
            </a:pPr>
            <a:r>
              <a:rPr kumimoji="0" lang="zh-CN" altLang="en-US" sz="4000" b="1" i="0" u="none" strike="noStrike" kern="1200" cap="none" spc="0" normalizeH="0" baseline="0" noProof="0" dirty="0" smtClean="0">
                <a:ln>
                  <a:noFill/>
                </a:ln>
                <a:solidFill>
                  <a:srgbClr val="FFFFFF"/>
                </a:solidFill>
                <a:effectLst/>
                <a:uLnTx/>
                <a:uFillTx/>
                <a:latin typeface="DFKai-SB" panose="03000509000000000000" pitchFamily="65" charset="-120"/>
                <a:ea typeface="DFKai-SB" panose="03000509000000000000" pitchFamily="65" charset="-120"/>
                <a:cs typeface="+mn-cs"/>
              </a:rPr>
              <a:t>香港</a:t>
            </a:r>
            <a:r>
              <a:rPr kumimoji="0" lang="zh-CN" altLang="en-US" sz="4000" b="1" i="0" u="none" strike="noStrike" kern="1200" cap="none" spc="0" normalizeH="0" baseline="0" noProof="0" dirty="0">
                <a:ln>
                  <a:noFill/>
                </a:ln>
                <a:solidFill>
                  <a:srgbClr val="FFFFFF"/>
                </a:solidFill>
                <a:effectLst/>
                <a:uLnTx/>
                <a:uFillTx/>
                <a:latin typeface="DFKai-SB" panose="03000509000000000000" pitchFamily="65" charset="-120"/>
                <a:ea typeface="DFKai-SB" panose="03000509000000000000" pitchFamily="65" charset="-120"/>
                <a:cs typeface="+mn-cs"/>
              </a:rPr>
              <a:t>的環境保育實踐經驗</a:t>
            </a:r>
          </a:p>
        </p:txBody>
      </p:sp>
      <p:sp>
        <p:nvSpPr>
          <p:cNvPr id="21" name="Freeform 20"/>
          <p:cNvSpPr/>
          <p:nvPr/>
        </p:nvSpPr>
        <p:spPr bwMode="auto">
          <a:xfrm>
            <a:off x="2664048" y="913665"/>
            <a:ext cx="446151" cy="322817"/>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92D050"/>
          </a:solidFill>
          <a:ln w="19050">
            <a:solidFill>
              <a:srgbClr val="FFFFFF"/>
            </a:solidFill>
            <a:round/>
          </a:ln>
        </p:spPr>
        <p:txBody>
          <a:bodyPr vert="horz" wrap="square" lIns="83748" tIns="41874" rIns="83748" bIns="41874" numCol="1" anchor="t" anchorCtr="0" compatLnSpc="1"/>
          <a:lstStyle/>
          <a:p>
            <a:pPr marL="0" marR="0" lvl="0" indent="0" algn="just" defTabSz="914400" rtl="0" eaLnBrk="1" fontAlgn="auto" latinLnBrk="0" hangingPunct="1">
              <a:lnSpc>
                <a:spcPct val="120000"/>
              </a:lnSpc>
              <a:spcBef>
                <a:spcPts val="0"/>
              </a:spcBef>
              <a:spcAft>
                <a:spcPts val="0"/>
              </a:spcAft>
              <a:buClrTx/>
              <a:buSzTx/>
              <a:buFontTx/>
              <a:buNone/>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cs"/>
              <a:sym typeface="Agency FB" panose="020B0503020202020204" pitchFamily="34" charset="0"/>
            </a:endParaRPr>
          </a:p>
        </p:txBody>
      </p:sp>
      <p:sp>
        <p:nvSpPr>
          <p:cNvPr id="7" name="Rectangle 6"/>
          <p:cNvSpPr/>
          <p:nvPr/>
        </p:nvSpPr>
        <p:spPr>
          <a:xfrm>
            <a:off x="5352613" y="4948377"/>
            <a:ext cx="877163" cy="369332"/>
          </a:xfrm>
          <a:prstGeom prst="rect">
            <a:avLst/>
          </a:prstGeom>
        </p:spPr>
        <p:txBody>
          <a:bodyPr wrap="none">
            <a:spAutoFit/>
          </a:bodyPr>
          <a:lstStyle/>
          <a:p>
            <a:r>
              <a:rPr lang="zh-TW" altLang="en-US" dirty="0">
                <a:latin typeface="DFKai-SB" panose="03000509000000000000" pitchFamily="65" charset="-120"/>
                <a:ea typeface="DFKai-SB" panose="03000509000000000000" pitchFamily="65" charset="-120"/>
              </a:rPr>
              <a:t>例子：</a:t>
            </a:r>
            <a:endParaRPr lang="en-US" dirty="0"/>
          </a:p>
        </p:txBody>
      </p:sp>
      <p:sp>
        <p:nvSpPr>
          <p:cNvPr id="9" name="Rectangle 8"/>
          <p:cNvSpPr/>
          <p:nvPr/>
        </p:nvSpPr>
        <p:spPr>
          <a:xfrm>
            <a:off x="1769359" y="4884821"/>
            <a:ext cx="877163" cy="369332"/>
          </a:xfrm>
          <a:prstGeom prst="rect">
            <a:avLst/>
          </a:prstGeom>
        </p:spPr>
        <p:txBody>
          <a:bodyPr wrap="none">
            <a:spAutoFit/>
          </a:bodyPr>
          <a:lstStyle/>
          <a:p>
            <a:r>
              <a:rPr lang="zh-TW" altLang="en-US" dirty="0">
                <a:latin typeface="DFKai-SB" panose="03000509000000000000" pitchFamily="65" charset="-120"/>
                <a:ea typeface="DFKai-SB" panose="03000509000000000000" pitchFamily="65" charset="-120"/>
              </a:rPr>
              <a:t>例子：</a:t>
            </a:r>
            <a:endParaRPr lang="en-US" dirty="0"/>
          </a:p>
        </p:txBody>
      </p:sp>
      <p:sp>
        <p:nvSpPr>
          <p:cNvPr id="10" name="Rectangle 9"/>
          <p:cNvSpPr/>
          <p:nvPr/>
        </p:nvSpPr>
        <p:spPr>
          <a:xfrm>
            <a:off x="8873112" y="4942061"/>
            <a:ext cx="877163" cy="369332"/>
          </a:xfrm>
          <a:prstGeom prst="rect">
            <a:avLst/>
          </a:prstGeom>
        </p:spPr>
        <p:txBody>
          <a:bodyPr wrap="none">
            <a:spAutoFit/>
          </a:bodyPr>
          <a:lstStyle/>
          <a:p>
            <a:r>
              <a:rPr lang="zh-TW" altLang="en-US" dirty="0">
                <a:latin typeface="DFKai-SB" panose="03000509000000000000" pitchFamily="65" charset="-120"/>
                <a:ea typeface="DFKai-SB" panose="03000509000000000000" pitchFamily="65" charset="-120"/>
              </a:rPr>
              <a:t>例子：</a:t>
            </a:r>
            <a:endParaRPr lang="en-US" dirty="0"/>
          </a:p>
        </p:txBody>
      </p:sp>
      <p:sp>
        <p:nvSpPr>
          <p:cNvPr id="19" name="Rectangle 18"/>
          <p:cNvSpPr/>
          <p:nvPr/>
        </p:nvSpPr>
        <p:spPr>
          <a:xfrm>
            <a:off x="4205048" y="5254992"/>
            <a:ext cx="3416320" cy="369332"/>
          </a:xfrm>
          <a:prstGeom prst="rect">
            <a:avLst/>
          </a:prstGeom>
        </p:spPr>
        <p:txBody>
          <a:bodyPr wrap="none">
            <a:spAutoFit/>
          </a:bodyPr>
          <a:lstStyle/>
          <a:p>
            <a:r>
              <a:rPr lang="zh-TW" altLang="en-US" dirty="0">
                <a:latin typeface="DFKai-SB" panose="03000509000000000000" pitchFamily="65" charset="-120"/>
                <a:ea typeface="DFKai-SB" panose="03000509000000000000" pitchFamily="65" charset="-120"/>
              </a:rPr>
              <a:t>審批環境運動委員會的教育計劃</a:t>
            </a:r>
            <a:endParaRPr lang="en-US" dirty="0"/>
          </a:p>
        </p:txBody>
      </p:sp>
      <p:sp>
        <p:nvSpPr>
          <p:cNvPr id="22" name="Rectangle 21"/>
          <p:cNvSpPr/>
          <p:nvPr/>
        </p:nvSpPr>
        <p:spPr>
          <a:xfrm>
            <a:off x="583248" y="5287102"/>
            <a:ext cx="3416320" cy="369332"/>
          </a:xfrm>
          <a:prstGeom prst="rect">
            <a:avLst/>
          </a:prstGeom>
        </p:spPr>
        <p:txBody>
          <a:bodyPr wrap="none">
            <a:spAutoFit/>
          </a:bodyPr>
          <a:lstStyle/>
          <a:p>
            <a:r>
              <a:rPr lang="zh-TW" altLang="en-US" dirty="0">
                <a:latin typeface="DFKai-SB" panose="03000509000000000000" pitchFamily="65" charset="-120"/>
                <a:ea typeface="DFKai-SB" panose="03000509000000000000" pitchFamily="65" charset="-120"/>
              </a:rPr>
              <a:t>屋苑廚餘循環再造、利是封回收</a:t>
            </a:r>
            <a:endParaRPr lang="en-US" dirty="0"/>
          </a:p>
        </p:txBody>
      </p:sp>
    </p:spTree>
    <p:custDataLst>
      <p:tags r:id="rId1"/>
    </p:custDataLst>
    <p:extLst>
      <p:ext uri="{BB962C8B-B14F-4D97-AF65-F5344CB8AC3E}">
        <p14:creationId xmlns:p14="http://schemas.microsoft.com/office/powerpoint/2010/main" val="70619007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连接符: 肘形 3"/>
          <p:cNvCxnSpPr>
            <a:stCxn id="17" idx="4"/>
            <a:endCxn id="15" idx="2"/>
          </p:cNvCxnSpPr>
          <p:nvPr>
            <p:custDataLst>
              <p:tags r:id="rId1"/>
            </p:custDataLst>
          </p:nvPr>
        </p:nvCxnSpPr>
        <p:spPr>
          <a:xfrm rot="16200000" flipH="1">
            <a:off x="3882801" y="2708446"/>
            <a:ext cx="911686" cy="501975"/>
          </a:xfrm>
          <a:prstGeom prst="bentConnector2">
            <a:avLst/>
          </a:prstGeom>
          <a:ln w="25400">
            <a:solidFill>
              <a:srgbClr val="0070C0"/>
            </a:solidFill>
            <a:prstDash val="dash"/>
          </a:ln>
        </p:spPr>
        <p:style>
          <a:lnRef idx="1">
            <a:srgbClr val="8590CA"/>
          </a:lnRef>
          <a:fillRef idx="0">
            <a:srgbClr val="8590CA"/>
          </a:fillRef>
          <a:effectRef idx="0">
            <a:srgbClr val="8590CA"/>
          </a:effectRef>
          <a:fontRef idx="minor">
            <a:sysClr val="windowText" lastClr="000000"/>
          </a:fontRef>
        </p:style>
      </p:cxnSp>
      <p:sp>
        <p:nvSpPr>
          <p:cNvPr id="15" name="椭圆 14"/>
          <p:cNvSpPr/>
          <p:nvPr>
            <p:custDataLst>
              <p:tags r:id="rId2"/>
            </p:custDataLst>
          </p:nvPr>
        </p:nvSpPr>
        <p:spPr>
          <a:xfrm>
            <a:off x="4589632" y="2793555"/>
            <a:ext cx="2077615" cy="1243444"/>
          </a:xfrm>
          <a:prstGeom prst="ellipse">
            <a:avLst/>
          </a:prstGeom>
          <a:solidFill>
            <a:srgbClr val="FFC00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38572" tIns="38572" rIns="38572" bIns="38572"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defRPr/>
            </a:pPr>
            <a:endParaRPr kumimoji="0" lang="zh-CN" altLang="en-US" sz="20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sym typeface="Arial" panose="020B0604020202020204" pitchFamily="34" charset="0"/>
            </a:endParaRPr>
          </a:p>
        </p:txBody>
      </p:sp>
      <p:sp>
        <p:nvSpPr>
          <p:cNvPr id="25" name="文本框 24"/>
          <p:cNvSpPr txBox="1"/>
          <p:nvPr>
            <p:custDataLst>
              <p:tags r:id="rId3"/>
            </p:custDataLst>
          </p:nvPr>
        </p:nvSpPr>
        <p:spPr>
          <a:xfrm>
            <a:off x="4711038" y="3034089"/>
            <a:ext cx="2079828" cy="814346"/>
          </a:xfrm>
          <a:prstGeom prst="rect">
            <a:avLst/>
          </a:prstGeom>
          <a:noFill/>
        </p:spPr>
        <p:txBody>
          <a:bodyPr wrap="square" rtlCol="0"/>
          <a:lstStyle/>
          <a:p>
            <a:pPr marL="0" marR="0" lvl="0" indent="0" algn="l" defTabSz="914400" rtl="0" eaLnBrk="1" fontAlgn="auto" latinLnBrk="0" hangingPunct="1">
              <a:lnSpc>
                <a:spcPct val="120000"/>
              </a:lnSpc>
              <a:spcBef>
                <a:spcPts val="0"/>
              </a:spcBef>
              <a:spcAft>
                <a:spcPts val="0"/>
              </a:spcAft>
              <a:buClrTx/>
              <a:buSzTx/>
              <a:buFontTx/>
              <a:buNone/>
              <a:defRPr/>
            </a:pPr>
            <a:r>
              <a:rPr kumimoji="0" lang="zh-CN" altLang="en-US" sz="20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sym typeface="+mn-ea"/>
              </a:rPr>
              <a:t>例</a:t>
            </a:r>
            <a:r>
              <a:rPr kumimoji="0" lang="zh-CN" altLang="en-US" sz="20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mn-cs"/>
                <a:sym typeface="+mn-ea"/>
              </a:rPr>
              <a:t>：香港</a:t>
            </a:r>
            <a:r>
              <a:rPr kumimoji="0" lang="zh-CN" altLang="en-US" sz="20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sym typeface="+mn-ea"/>
              </a:rPr>
              <a:t>海洋</a:t>
            </a:r>
            <a:r>
              <a:rPr kumimoji="0" lang="zh-CN" altLang="en-US" sz="20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mn-cs"/>
                <a:sym typeface="+mn-ea"/>
              </a:rPr>
              <a:t>公園保育</a:t>
            </a:r>
            <a:r>
              <a:rPr kumimoji="0" lang="zh-CN" altLang="en-US" sz="20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sym typeface="+mn-ea"/>
              </a:rPr>
              <a:t>基金</a:t>
            </a:r>
          </a:p>
        </p:txBody>
      </p:sp>
      <p:sp>
        <p:nvSpPr>
          <p:cNvPr id="27" name="文本框 26"/>
          <p:cNvSpPr txBox="1"/>
          <p:nvPr>
            <p:custDataLst>
              <p:tags r:id="rId4"/>
            </p:custDataLst>
          </p:nvPr>
        </p:nvSpPr>
        <p:spPr>
          <a:xfrm>
            <a:off x="2386658" y="4963107"/>
            <a:ext cx="7534063" cy="1278691"/>
          </a:xfrm>
          <a:prstGeom prst="rect">
            <a:avLst/>
          </a:prstGeom>
          <a:solidFill>
            <a:schemeClr val="accent5">
              <a:lumMod val="20000"/>
              <a:lumOff val="80000"/>
            </a:schemeClr>
          </a:solidFill>
        </p:spPr>
        <p:txBody>
          <a:bodyPr wrap="square" rtlCol="0"/>
          <a:lstStyle/>
          <a:p>
            <a:pPr marL="0" marR="0" lvl="0" indent="0" algn="l" defTabSz="914400" rtl="0" eaLnBrk="1" fontAlgn="auto" latinLnBrk="0" hangingPunct="1">
              <a:spcBef>
                <a:spcPts val="0"/>
              </a:spcBef>
              <a:spcAft>
                <a:spcPts val="0"/>
              </a:spcAft>
              <a:buClrTx/>
              <a:buSzTx/>
              <a:buFontTx/>
              <a:buNone/>
              <a:defRPr/>
            </a:pPr>
            <a:r>
              <a:rPr kumimoji="0" lang="zh-CN" altLang="en-US" sz="24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2009年起與香港城市大學合作進行馬蹄蟹保育</a:t>
            </a:r>
            <a:r>
              <a:rPr kumimoji="0" lang="zh-CN" altLang="en-US" sz="24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工作</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sym typeface="+mn-ea"/>
              </a:rPr>
              <a:t>，</a:t>
            </a:r>
            <a:r>
              <a:rPr kumimoji="0" lang="zh-CN" altLang="en-US" sz="24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資助和</a:t>
            </a:r>
            <a:r>
              <a:rPr kumimoji="0" lang="zh-TW" altLang="en-US" sz="24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鼓勵</a:t>
            </a:r>
            <a:r>
              <a:rPr kumimoji="0" lang="zh-CN" altLang="en-US" sz="24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許多</a:t>
            </a:r>
            <a:r>
              <a:rPr kumimoji="0" lang="zh-CN" altLang="en-US" sz="24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企業和中學生參與馬蹄蟹這一地球活化</a:t>
            </a:r>
            <a:r>
              <a:rPr kumimoji="0" lang="zh-CN" altLang="en-US" sz="24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石</a:t>
            </a:r>
            <a:r>
              <a:rPr kumimoji="0" lang="zh-TW" altLang="en-US" sz="24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的</a:t>
            </a:r>
            <a:r>
              <a:rPr kumimoji="0" lang="zh-CN" altLang="en-US" sz="24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保育</a:t>
            </a:r>
            <a:r>
              <a:rPr kumimoji="0" lang="zh-TW" altLang="en-US" sz="24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及學習相關的海洋污染及生物知識</a:t>
            </a:r>
            <a:r>
              <a:rPr kumimoji="0" lang="zh-CN" altLang="en-US" sz="24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a:t>
            </a:r>
            <a:endParaRPr kumimoji="0" lang="zh-CN" altLang="en-US" sz="24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endParaRPr>
          </a:p>
        </p:txBody>
      </p:sp>
      <p:sp>
        <p:nvSpPr>
          <p:cNvPr id="17" name="椭圆 16"/>
          <p:cNvSpPr/>
          <p:nvPr>
            <p:custDataLst>
              <p:tags r:id="rId5"/>
            </p:custDataLst>
          </p:nvPr>
        </p:nvSpPr>
        <p:spPr>
          <a:xfrm>
            <a:off x="3089740" y="959192"/>
            <a:ext cx="1995833" cy="1544399"/>
          </a:xfrm>
          <a:prstGeom prst="ellipse">
            <a:avLst/>
          </a:prstGeom>
          <a:solidFill>
            <a:srgbClr val="92D050"/>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38572" tIns="38572" rIns="38572" bIns="38572" numCol="1" spcCol="1270" anchor="ctr" anchorCtr="0">
            <a:noAutofit/>
          </a:bodyPr>
          <a:lstStyle/>
          <a:p>
            <a:pPr marL="0" marR="0" lvl="0" indent="0" algn="ctr" defTabSz="889000" rtl="0" eaLnBrk="1" fontAlgn="auto" latinLnBrk="0" hangingPunct="1">
              <a:lnSpc>
                <a:spcPct val="130000"/>
              </a:lnSpc>
              <a:spcBef>
                <a:spcPct val="0"/>
              </a:spcBef>
              <a:spcAft>
                <a:spcPts val="0"/>
              </a:spcAft>
              <a:buClrTx/>
              <a:buSzTx/>
              <a:buFontTx/>
              <a:buNone/>
              <a:defRPr/>
            </a:pPr>
            <a:endParaRPr kumimoji="0" lang="zh-CN" altLang="en-US" sz="20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sym typeface="Arial" panose="020B0604020202020204" pitchFamily="34" charset="0"/>
            </a:endParaRPr>
          </a:p>
        </p:txBody>
      </p:sp>
      <p:sp>
        <p:nvSpPr>
          <p:cNvPr id="18" name="文本框 17"/>
          <p:cNvSpPr txBox="1"/>
          <p:nvPr>
            <p:custDataLst>
              <p:tags r:id="rId6"/>
            </p:custDataLst>
          </p:nvPr>
        </p:nvSpPr>
        <p:spPr>
          <a:xfrm>
            <a:off x="3388534" y="1136691"/>
            <a:ext cx="1398244" cy="850019"/>
          </a:xfrm>
          <a:prstGeom prst="rect">
            <a:avLst/>
          </a:prstGeom>
          <a:noFill/>
        </p:spPr>
        <p:txBody>
          <a:bodyPr wrap="square" rtlCol="0"/>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zh-CN" altLang="en-US" sz="2800" b="1" i="0" u="none" strike="noStrike" kern="1200" cap="none" spc="300" normalizeH="0" baseline="0" noProof="0" dirty="0">
                <a:ln>
                  <a:noFill/>
                </a:ln>
                <a:solidFill>
                  <a:sysClr val="window" lastClr="FFFFFF"/>
                </a:solidFill>
                <a:effectLst/>
                <a:uLnTx/>
                <a:uFillTx/>
                <a:latin typeface="DFKai-SB" panose="03000509000000000000" pitchFamily="65" charset="-120"/>
                <a:ea typeface="DFKai-SB" panose="03000509000000000000" pitchFamily="65" charset="-120"/>
                <a:cs typeface="+mn-cs"/>
                <a:sym typeface="Arial" panose="020B0604020202020204" pitchFamily="34" charset="0"/>
              </a:rPr>
              <a:t>環保</a:t>
            </a:r>
          </a:p>
          <a:p>
            <a:pPr marL="0" marR="0" lvl="0" indent="0" algn="ctr" defTabSz="914400" rtl="0" eaLnBrk="1" fontAlgn="auto" latinLnBrk="0" hangingPunct="1">
              <a:lnSpc>
                <a:spcPct val="120000"/>
              </a:lnSpc>
              <a:spcBef>
                <a:spcPts val="0"/>
              </a:spcBef>
              <a:spcAft>
                <a:spcPts val="0"/>
              </a:spcAft>
              <a:buClrTx/>
              <a:buSzTx/>
              <a:buFontTx/>
              <a:buNone/>
              <a:defRPr/>
            </a:pPr>
            <a:r>
              <a:rPr kumimoji="0" lang="zh-CN" altLang="en-US" sz="2800" b="1" i="0" u="none" strike="noStrike" kern="1200" cap="none" spc="300" normalizeH="0" baseline="0" noProof="0" dirty="0">
                <a:ln>
                  <a:noFill/>
                </a:ln>
                <a:solidFill>
                  <a:sysClr val="window" lastClr="FFFFFF"/>
                </a:solidFill>
                <a:effectLst/>
                <a:uLnTx/>
                <a:uFillTx/>
                <a:latin typeface="DFKai-SB" panose="03000509000000000000" pitchFamily="65" charset="-120"/>
                <a:ea typeface="DFKai-SB" panose="03000509000000000000" pitchFamily="65" charset="-120"/>
                <a:cs typeface="+mn-cs"/>
                <a:sym typeface="Arial" panose="020B0604020202020204" pitchFamily="34" charset="0"/>
              </a:rPr>
              <a:t>團體</a:t>
            </a:r>
          </a:p>
        </p:txBody>
      </p:sp>
      <p:sp>
        <p:nvSpPr>
          <p:cNvPr id="21" name="文本框 20"/>
          <p:cNvSpPr txBox="1"/>
          <p:nvPr/>
        </p:nvSpPr>
        <p:spPr>
          <a:xfrm>
            <a:off x="69834" y="4447611"/>
            <a:ext cx="3385039" cy="276999"/>
          </a:xfrm>
          <a:prstGeom prst="rect">
            <a:avLst/>
          </a:prstGeom>
          <a:noFill/>
        </p:spPr>
        <p:txBody>
          <a:bodyPr wrap="square">
            <a:spAutoFit/>
          </a:bodyPr>
          <a:lstStyle/>
          <a:p>
            <a:pPr lvl="0">
              <a:defRPr/>
            </a:pPr>
            <a:r>
              <a:rPr lang="zh-TW" altLang="en-US" sz="1200" dirty="0" smtClean="0">
                <a:latin typeface="DFKai-SB" panose="03000509000000000000" pitchFamily="65" charset="-120"/>
                <a:ea typeface="DFKai-SB" panose="03000509000000000000" pitchFamily="65" charset="-120"/>
              </a:rPr>
              <a:t>專家</a:t>
            </a:r>
            <a:r>
              <a:rPr lang="zh-TW" altLang="en-US" sz="1200" dirty="0">
                <a:latin typeface="DFKai-SB" panose="03000509000000000000" pitchFamily="65" charset="-120"/>
                <a:ea typeface="DFKai-SB" panose="03000509000000000000" pitchFamily="65" charset="-120"/>
              </a:rPr>
              <a:t>擔任「馬蹄蟹校園保母計劃」的技術</a:t>
            </a:r>
            <a:r>
              <a:rPr lang="zh-TW" altLang="en-US" sz="1200" dirty="0" smtClean="0">
                <a:latin typeface="DFKai-SB" panose="03000509000000000000" pitchFamily="65" charset="-120"/>
                <a:ea typeface="DFKai-SB" panose="03000509000000000000" pitchFamily="65" charset="-120"/>
              </a:rPr>
              <a:t>顧問</a:t>
            </a:r>
            <a:endParaRPr kumimoji="0" lang="zh-CN" altLang="en-US" sz="1200" b="0" i="0" u="none" strike="noStrike" kern="1200" cap="none" spc="0" normalizeH="0" baseline="0" noProof="0" dirty="0">
              <a:ln>
                <a:noFill/>
              </a:ln>
              <a:effectLst/>
              <a:uLnTx/>
              <a:uFillTx/>
              <a:latin typeface="DFKai-SB" panose="03000509000000000000" pitchFamily="65" charset="-120"/>
              <a:ea typeface="DFKai-SB" panose="03000509000000000000" pitchFamily="65" charset="-120"/>
            </a:endParaRPr>
          </a:p>
        </p:txBody>
      </p:sp>
      <p:pic>
        <p:nvPicPr>
          <p:cNvPr id="2" name="圖片 1"/>
          <p:cNvPicPr>
            <a:picLocks noChangeAspect="1"/>
          </p:cNvPicPr>
          <p:nvPr/>
        </p:nvPicPr>
        <p:blipFill>
          <a:blip r:embed="rId12"/>
          <a:stretch>
            <a:fillRect/>
          </a:stretch>
        </p:blipFill>
        <p:spPr>
          <a:xfrm>
            <a:off x="6912272" y="1574038"/>
            <a:ext cx="5049445" cy="2979639"/>
          </a:xfrm>
          <a:prstGeom prst="rect">
            <a:avLst/>
          </a:prstGeom>
          <a:ln>
            <a:noFill/>
          </a:ln>
          <a:effectLst>
            <a:outerShdw blurRad="292100" dist="139700" dir="2700000" algn="tl" rotWithShape="0">
              <a:srgbClr val="333333">
                <a:alpha val="65000"/>
              </a:srgbClr>
            </a:outerShdw>
          </a:effectLst>
        </p:spPr>
      </p:pic>
      <p:pic>
        <p:nvPicPr>
          <p:cNvPr id="5122" name="Picture 2" descr="https://www.opcf.org.hk/img/upload/images/HSC%20Rearing/003.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87418" y="2469230"/>
            <a:ext cx="3149873" cy="19440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文字方塊 2"/>
          <p:cNvSpPr txBox="1"/>
          <p:nvPr/>
        </p:nvSpPr>
        <p:spPr>
          <a:xfrm>
            <a:off x="167236" y="6391674"/>
            <a:ext cx="10096779" cy="307777"/>
          </a:xfrm>
          <a:prstGeom prst="rect">
            <a:avLst/>
          </a:prstGeom>
          <a:noFill/>
        </p:spPr>
        <p:txBody>
          <a:bodyPr wrap="square" rtlCol="0">
            <a:spAutoFit/>
          </a:bodyPr>
          <a:lstStyle/>
          <a:p>
            <a:r>
              <a:rPr lang="zh-TW" altLang="en-US" sz="1200" dirty="0" smtClean="0">
                <a:latin typeface="標楷體" panose="03000509000000000000" pitchFamily="65" charset="-120"/>
                <a:ea typeface="標楷體" panose="03000509000000000000" pitchFamily="65" charset="-120"/>
              </a:rPr>
              <a:t>資料來源</a:t>
            </a:r>
            <a:r>
              <a:rPr lang="en-US" altLang="zh-TW" sz="1200" dirty="0" smtClean="0">
                <a:latin typeface="標楷體" panose="03000509000000000000" pitchFamily="65" charset="-120"/>
                <a:ea typeface="標楷體" panose="03000509000000000000" pitchFamily="65" charset="-120"/>
              </a:rPr>
              <a:t>:</a:t>
            </a:r>
            <a:r>
              <a:rPr lang="zh-CN" altLang="en-US" sz="1200" dirty="0">
                <a:latin typeface="標楷體" panose="03000509000000000000" pitchFamily="65" charset="-120"/>
                <a:ea typeface="標楷體" panose="03000509000000000000" pitchFamily="65" charset="-120"/>
                <a:sym typeface="+mn-ea"/>
              </a:rPr>
              <a:t>香港海洋公園保育</a:t>
            </a:r>
            <a:r>
              <a:rPr lang="zh-CN" altLang="en-US" sz="1200" dirty="0" smtClean="0">
                <a:latin typeface="標楷體" panose="03000509000000000000" pitchFamily="65" charset="-120"/>
                <a:ea typeface="標楷體" panose="03000509000000000000" pitchFamily="65" charset="-120"/>
                <a:sym typeface="+mn-ea"/>
              </a:rPr>
              <a:t>基金</a:t>
            </a:r>
            <a:r>
              <a:rPr lang="en-US" altLang="zh-TW" sz="1200" dirty="0" smtClean="0">
                <a:latin typeface="標楷體" panose="03000509000000000000" pitchFamily="65" charset="-120"/>
                <a:ea typeface="標楷體" panose="03000509000000000000" pitchFamily="65" charset="-120"/>
                <a:sym typeface="+mn-ea"/>
              </a:rPr>
              <a:t>(</a:t>
            </a:r>
            <a:r>
              <a:rPr lang="en-US" altLang="zh-CN" sz="1200" dirty="0" smtClean="0">
                <a:latin typeface="Times New Roman" panose="02020603050405020304" pitchFamily="18" charset="0"/>
                <a:ea typeface="標楷體" panose="03000509000000000000" pitchFamily="65" charset="-120"/>
                <a:cs typeface="Times New Roman" panose="02020603050405020304" pitchFamily="18" charset="0"/>
                <a:sym typeface="+mn-ea"/>
              </a:rPr>
              <a:t>https</a:t>
            </a:r>
            <a:r>
              <a:rPr lang="en-US" altLang="zh-CN" sz="1200" dirty="0">
                <a:latin typeface="Times New Roman" panose="02020603050405020304" pitchFamily="18" charset="0"/>
                <a:ea typeface="標楷體" panose="03000509000000000000" pitchFamily="65" charset="-120"/>
                <a:cs typeface="Times New Roman" panose="02020603050405020304" pitchFamily="18" charset="0"/>
                <a:sym typeface="+mn-ea"/>
              </a:rPr>
              <a:t>://www.opcf.org.hk/tc/community-education/juvenile-horseshoe-crab-rearing-programme</a:t>
            </a:r>
            <a:r>
              <a:rPr lang="en-US" altLang="zh-TW" sz="1400" dirty="0" smtClean="0">
                <a:latin typeface="標楷體" panose="03000509000000000000" pitchFamily="65" charset="-120"/>
                <a:ea typeface="標楷體" panose="03000509000000000000" pitchFamily="65" charset="-120"/>
                <a:sym typeface="+mn-ea"/>
              </a:rPr>
              <a:t>)</a:t>
            </a:r>
            <a:endParaRPr lang="zh-CN" altLang="en-US" sz="1400" dirty="0">
              <a:latin typeface="標楷體" panose="03000509000000000000" pitchFamily="65" charset="-120"/>
              <a:ea typeface="標楷體" panose="03000509000000000000" pitchFamily="65" charset="-120"/>
              <a:sym typeface="+mn-ea"/>
            </a:endParaRPr>
          </a:p>
        </p:txBody>
      </p:sp>
      <p:sp>
        <p:nvSpPr>
          <p:cNvPr id="20" name="任意多边形: 形状 6"/>
          <p:cNvSpPr/>
          <p:nvPr/>
        </p:nvSpPr>
        <p:spPr>
          <a:xfrm>
            <a:off x="2664048" y="147828"/>
            <a:ext cx="6498321" cy="6180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77900" rtl="0" eaLnBrk="1" fontAlgn="auto" latinLnBrk="0" hangingPunct="1">
              <a:lnSpc>
                <a:spcPct val="90000"/>
              </a:lnSpc>
              <a:spcBef>
                <a:spcPts val="0"/>
              </a:spcBef>
              <a:spcAft>
                <a:spcPct val="35000"/>
              </a:spcAft>
              <a:buClrTx/>
              <a:buSzTx/>
              <a:buFontTx/>
              <a:buNone/>
              <a:defRPr/>
            </a:pPr>
            <a:r>
              <a:rPr kumimoji="0" lang="zh-CN" altLang="en-US" sz="4000" b="1" i="0" u="none" strike="noStrike" kern="1200" cap="none" spc="0" normalizeH="0" baseline="0" noProof="0" dirty="0" smtClean="0">
                <a:ln>
                  <a:noFill/>
                </a:ln>
                <a:solidFill>
                  <a:srgbClr val="FFFFFF"/>
                </a:solidFill>
                <a:effectLst/>
                <a:uLnTx/>
                <a:uFillTx/>
                <a:latin typeface="DFKai-SB" panose="03000509000000000000" pitchFamily="65" charset="-120"/>
                <a:ea typeface="DFKai-SB" panose="03000509000000000000" pitchFamily="65" charset="-120"/>
                <a:cs typeface="+mn-cs"/>
              </a:rPr>
              <a:t>香港</a:t>
            </a:r>
            <a:r>
              <a:rPr kumimoji="0" lang="zh-CN" altLang="en-US" sz="4000" b="1" i="0" u="none" strike="noStrike" kern="1200" cap="none" spc="0" normalizeH="0" baseline="0" noProof="0" dirty="0">
                <a:ln>
                  <a:noFill/>
                </a:ln>
                <a:solidFill>
                  <a:srgbClr val="FFFFFF"/>
                </a:solidFill>
                <a:effectLst/>
                <a:uLnTx/>
                <a:uFillTx/>
                <a:latin typeface="DFKai-SB" panose="03000509000000000000" pitchFamily="65" charset="-120"/>
                <a:ea typeface="DFKai-SB" panose="03000509000000000000" pitchFamily="65" charset="-120"/>
                <a:cs typeface="+mn-cs"/>
              </a:rPr>
              <a:t>的環境保育實踐經驗</a:t>
            </a:r>
          </a:p>
        </p:txBody>
      </p:sp>
      <p:pic>
        <p:nvPicPr>
          <p:cNvPr id="22" name="Picture 21"/>
          <p:cNvPicPr>
            <a:picLocks noChangeAspect="1"/>
          </p:cNvPicPr>
          <p:nvPr/>
        </p:nvPicPr>
        <p:blipFill>
          <a:blip r:embed="rId14"/>
          <a:stretch>
            <a:fillRect/>
          </a:stretch>
        </p:blipFill>
        <p:spPr>
          <a:xfrm>
            <a:off x="167236" y="167031"/>
            <a:ext cx="1286536" cy="468344"/>
          </a:xfrm>
          <a:prstGeom prst="rect">
            <a:avLst/>
          </a:prstGeom>
        </p:spPr>
      </p:pic>
      <p:cxnSp>
        <p:nvCxnSpPr>
          <p:cNvPr id="23" name="连接符: 肘形 3"/>
          <p:cNvCxnSpPr/>
          <p:nvPr>
            <p:custDataLst>
              <p:tags r:id="rId7"/>
            </p:custDataLst>
          </p:nvPr>
        </p:nvCxnSpPr>
        <p:spPr>
          <a:xfrm rot="16200000" flipH="1">
            <a:off x="5112521" y="4447683"/>
            <a:ext cx="985429" cy="109391"/>
          </a:xfrm>
          <a:prstGeom prst="bentConnector3">
            <a:avLst>
              <a:gd name="adj1" fmla="val 50000"/>
            </a:avLst>
          </a:prstGeom>
          <a:ln w="25400">
            <a:solidFill>
              <a:srgbClr val="0070C0"/>
            </a:solidFill>
            <a:prstDash val="dash"/>
          </a:ln>
        </p:spPr>
        <p:style>
          <a:lnRef idx="1">
            <a:srgbClr val="8590CA"/>
          </a:lnRef>
          <a:fillRef idx="0">
            <a:srgbClr val="8590CA"/>
          </a:fillRef>
          <a:effectRef idx="0">
            <a:srgbClr val="8590CA"/>
          </a:effectRef>
          <a:fontRef idx="minor">
            <a:sysClr val="windowText" lastClr="000000"/>
          </a:fontRef>
        </p:style>
      </p:cxnSp>
      <p:cxnSp>
        <p:nvCxnSpPr>
          <p:cNvPr id="26" name="连接符: 肘形 3"/>
          <p:cNvCxnSpPr/>
          <p:nvPr>
            <p:custDataLst>
              <p:tags r:id="rId8"/>
            </p:custDataLst>
          </p:nvPr>
        </p:nvCxnSpPr>
        <p:spPr>
          <a:xfrm rot="10800000">
            <a:off x="3454875" y="4086931"/>
            <a:ext cx="2205056" cy="876176"/>
          </a:xfrm>
          <a:prstGeom prst="bentConnector3">
            <a:avLst>
              <a:gd name="adj1" fmla="val 50000"/>
            </a:avLst>
          </a:prstGeom>
          <a:ln w="25400">
            <a:solidFill>
              <a:srgbClr val="0070C0"/>
            </a:solidFill>
            <a:prstDash val="dash"/>
          </a:ln>
        </p:spPr>
        <p:style>
          <a:lnRef idx="1">
            <a:srgbClr val="8590CA"/>
          </a:lnRef>
          <a:fillRef idx="0">
            <a:srgbClr val="8590CA"/>
          </a:fillRef>
          <a:effectRef idx="0">
            <a:srgbClr val="8590CA"/>
          </a:effectRef>
          <a:fontRef idx="minor">
            <a:sysClr val="windowText" lastClr="000000"/>
          </a:fontRef>
        </p:style>
      </p:cxnSp>
      <p:cxnSp>
        <p:nvCxnSpPr>
          <p:cNvPr id="28" name="连接符: 肘形 3"/>
          <p:cNvCxnSpPr/>
          <p:nvPr>
            <p:custDataLst>
              <p:tags r:id="rId9"/>
            </p:custDataLst>
          </p:nvPr>
        </p:nvCxnSpPr>
        <p:spPr>
          <a:xfrm rot="5400000">
            <a:off x="5643733" y="3878953"/>
            <a:ext cx="1437139" cy="1099941"/>
          </a:xfrm>
          <a:prstGeom prst="bentConnector3">
            <a:avLst>
              <a:gd name="adj1" fmla="val 50000"/>
            </a:avLst>
          </a:prstGeom>
          <a:ln w="25400">
            <a:solidFill>
              <a:srgbClr val="0070C0"/>
            </a:solidFill>
            <a:prstDash val="dash"/>
          </a:ln>
        </p:spPr>
        <p:style>
          <a:lnRef idx="1">
            <a:srgbClr val="8590CA"/>
          </a:lnRef>
          <a:fillRef idx="0">
            <a:srgbClr val="8590CA"/>
          </a:fillRef>
          <a:effectRef idx="0">
            <a:srgbClr val="8590CA"/>
          </a:effectRef>
          <a:fontRef idx="minor">
            <a:sysClr val="windowText" lastClr="000000"/>
          </a:fontRef>
        </p:style>
      </p:cxnSp>
    </p:spTree>
    <p:extLst>
      <p:ext uri="{BB962C8B-B14F-4D97-AF65-F5344CB8AC3E}">
        <p14:creationId xmlns:p14="http://schemas.microsoft.com/office/powerpoint/2010/main" val="9031066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015" y="2030714"/>
            <a:ext cx="11493786" cy="4786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文本框 3"/>
          <p:cNvSpPr txBox="1"/>
          <p:nvPr/>
        </p:nvSpPr>
        <p:spPr>
          <a:xfrm>
            <a:off x="293786" y="969754"/>
            <a:ext cx="11250513" cy="830997"/>
          </a:xfrm>
          <a:prstGeom prst="rect">
            <a:avLst/>
          </a:prstGeom>
          <a:solidFill>
            <a:schemeClr val="accent6">
              <a:lumMod val="20000"/>
              <a:lumOff val="80000"/>
            </a:schemeClr>
          </a:solidFill>
          <a:ln w="38100">
            <a:solidFill>
              <a:srgbClr val="FF0000"/>
            </a:solidFill>
          </a:ln>
        </p:spPr>
        <p:txBody>
          <a:bodyPr wrap="square" rtlCol="0">
            <a:spAutoFit/>
          </a:bodyPr>
          <a:lstStyle/>
          <a:p>
            <a:pPr lvl="0">
              <a:defRPr/>
            </a:pPr>
            <a:r>
              <a:rPr lang="zh-CN" altLang="en-US" sz="2400" dirty="0">
                <a:solidFill>
                  <a:prstClr val="black"/>
                </a:solidFill>
                <a:latin typeface="DFKai-SB" panose="03000509000000000000" pitchFamily="65" charset="-120"/>
                <a:ea typeface="DFKai-SB" panose="03000509000000000000" pitchFamily="65" charset="-120"/>
                <a:sym typeface="+mn-ea"/>
              </a:rPr>
              <a:t>香港特別行政區政府</a:t>
            </a:r>
            <a:r>
              <a:rPr kumimoji="0" lang="zh-CN" altLang="en-US" sz="24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sym typeface="+mn-ea"/>
              </a:rPr>
              <a:t>和民間組織在環境保育中還有哪些行動？</a:t>
            </a:r>
            <a:r>
              <a:rPr kumimoji="0" lang="zh-CN" altLang="en-US" sz="24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mn-cs"/>
                <a:sym typeface="+mn-ea"/>
              </a:rPr>
              <a:t>請</a:t>
            </a:r>
            <a:r>
              <a:rPr lang="zh-TW" altLang="en-US" sz="2400" dirty="0" smtClean="0">
                <a:solidFill>
                  <a:prstClr val="black"/>
                </a:solidFill>
                <a:latin typeface="DFKai-SB" panose="03000509000000000000" pitchFamily="65" charset="-120"/>
                <a:ea typeface="DFKai-SB" panose="03000509000000000000" pitchFamily="65" charset="-120"/>
                <a:sym typeface="+mn-ea"/>
              </a:rPr>
              <a:t>選一項為例</a:t>
            </a:r>
            <a:r>
              <a:rPr kumimoji="0" lang="zh-CN" altLang="en-US" sz="24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mn-cs"/>
                <a:sym typeface="+mn-ea"/>
              </a:rPr>
              <a:t>，</a:t>
            </a:r>
            <a:r>
              <a:rPr kumimoji="0" lang="zh-TW" altLang="en-US" sz="24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mn-cs"/>
                <a:sym typeface="+mn-ea"/>
              </a:rPr>
              <a:t>說說可如何推動社會環保與可持續發展</a:t>
            </a:r>
            <a:r>
              <a:rPr kumimoji="0" lang="zh-CN" altLang="en-US" sz="24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cs typeface="+mn-cs"/>
                <a:sym typeface="+mn-ea"/>
              </a:rPr>
              <a:t>。</a:t>
            </a:r>
            <a:endParaRPr kumimoji="0" lang="zh-CN" altLang="en-US" sz="24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sym typeface="+mn-ea"/>
            </a:endParaRPr>
          </a:p>
        </p:txBody>
      </p:sp>
      <p:sp>
        <p:nvSpPr>
          <p:cNvPr id="6" name="内容占位符 5"/>
          <p:cNvSpPr>
            <a:spLocks noGrp="1"/>
          </p:cNvSpPr>
          <p:nvPr>
            <p:ph idx="1"/>
          </p:nvPr>
        </p:nvSpPr>
        <p:spPr>
          <a:xfrm>
            <a:off x="454025" y="2079898"/>
            <a:ext cx="10949598" cy="4413214"/>
          </a:xfrm>
          <a:ln>
            <a:noFill/>
          </a:ln>
        </p:spPr>
        <p:txBody>
          <a:bodyPr>
            <a:noAutofit/>
          </a:bodyPr>
          <a:lstStyle/>
          <a:p>
            <a:pPr marL="0" indent="0" algn="ctr" fontAlgn="auto">
              <a:lnSpc>
                <a:spcPct val="100000"/>
              </a:lnSpc>
              <a:spcBef>
                <a:spcPts val="0"/>
              </a:spcBef>
              <a:buClr>
                <a:srgbClr val="FF0000"/>
              </a:buClr>
              <a:buNone/>
            </a:pPr>
            <a:r>
              <a:rPr lang="zh-TW" altLang="en-US" sz="2400" b="1" dirty="0" smtClean="0">
                <a:latin typeface="DFKai-SB" panose="03000509000000000000" pitchFamily="65" charset="-120"/>
                <a:ea typeface="DFKai-SB" panose="03000509000000000000" pitchFamily="65" charset="-120"/>
                <a:cs typeface="等线" panose="02010600030101010101" pitchFamily="2" charset="-122"/>
                <a:sym typeface="+mn-ea"/>
              </a:rPr>
              <a:t>與環境保護及生態保育相關的持分者 </a:t>
            </a:r>
            <a:r>
              <a:rPr lang="en-US" altLang="zh-TW" sz="2400" b="1" dirty="0" smtClean="0">
                <a:latin typeface="DFKai-SB" panose="03000509000000000000" pitchFamily="65" charset="-120"/>
                <a:ea typeface="DFKai-SB" panose="03000509000000000000" pitchFamily="65" charset="-120"/>
                <a:cs typeface="等线" panose="02010600030101010101" pitchFamily="2" charset="-122"/>
                <a:sym typeface="+mn-ea"/>
              </a:rPr>
              <a:t>(</a:t>
            </a:r>
            <a:r>
              <a:rPr lang="zh-TW" altLang="en-US" sz="2400" b="1" dirty="0" smtClean="0">
                <a:latin typeface="DFKai-SB" panose="03000509000000000000" pitchFamily="65" charset="-120"/>
                <a:ea typeface="DFKai-SB" panose="03000509000000000000" pitchFamily="65" charset="-120"/>
                <a:cs typeface="等线" panose="02010600030101010101" pitchFamily="2" charset="-122"/>
                <a:sym typeface="+mn-ea"/>
              </a:rPr>
              <a:t>舉隅</a:t>
            </a:r>
            <a:r>
              <a:rPr lang="en-US" altLang="zh-TW" sz="2400" b="1" dirty="0" smtClean="0">
                <a:latin typeface="DFKai-SB" panose="03000509000000000000" pitchFamily="65" charset="-120"/>
                <a:ea typeface="DFKai-SB" panose="03000509000000000000" pitchFamily="65" charset="-120"/>
                <a:cs typeface="等线" panose="02010600030101010101" pitchFamily="2" charset="-122"/>
                <a:sym typeface="+mn-ea"/>
              </a:rPr>
              <a:t>)</a:t>
            </a:r>
          </a:p>
          <a:p>
            <a:pPr>
              <a:lnSpc>
                <a:spcPct val="100000"/>
              </a:lnSpc>
              <a:spcBef>
                <a:spcPts val="0"/>
              </a:spcBef>
            </a:pPr>
            <a:r>
              <a:rPr lang="zh-TW" altLang="en-US" sz="2400" dirty="0" smtClean="0">
                <a:latin typeface="DFKai-SB" panose="03000509000000000000" pitchFamily="65" charset="-120"/>
                <a:ea typeface="DFKai-SB" panose="03000509000000000000" pitchFamily="65" charset="-120"/>
                <a:cs typeface="等线" panose="02010600030101010101" pitchFamily="2" charset="-122"/>
                <a:sym typeface="+mn-ea"/>
              </a:rPr>
              <a:t>環境及生態局</a:t>
            </a:r>
            <a:r>
              <a:rPr lang="zh-TW" altLang="en-US" sz="2400" dirty="0">
                <a:latin typeface="DFKai-SB" panose="03000509000000000000" pitchFamily="65" charset="-120"/>
                <a:ea typeface="DFKai-SB" panose="03000509000000000000" pitchFamily="65" charset="-120"/>
                <a:cs typeface="等线" panose="02010600030101010101" pitchFamily="2" charset="-122"/>
                <a:sym typeface="+mn-ea"/>
              </a:rPr>
              <a:t>、發展局</a:t>
            </a:r>
          </a:p>
          <a:p>
            <a:pPr>
              <a:lnSpc>
                <a:spcPct val="100000"/>
              </a:lnSpc>
              <a:spcBef>
                <a:spcPts val="0"/>
              </a:spcBef>
            </a:pPr>
            <a:r>
              <a:rPr lang="zh-TW" altLang="en-US" sz="2400" dirty="0">
                <a:latin typeface="DFKai-SB" panose="03000509000000000000" pitchFamily="65" charset="-120"/>
                <a:ea typeface="DFKai-SB" panose="03000509000000000000" pitchFamily="65" charset="-120"/>
                <a:cs typeface="等线" panose="02010600030101010101" pitchFamily="2" charset="-122"/>
                <a:sym typeface="+mn-ea"/>
              </a:rPr>
              <a:t>環境保護署、漁農自然護理</a:t>
            </a:r>
            <a:r>
              <a:rPr lang="zh-TW" altLang="en-US" sz="2400" dirty="0" smtClean="0">
                <a:latin typeface="DFKai-SB" panose="03000509000000000000" pitchFamily="65" charset="-120"/>
                <a:ea typeface="DFKai-SB" panose="03000509000000000000" pitchFamily="65" charset="-120"/>
                <a:cs typeface="等线" panose="02010600030101010101" pitchFamily="2" charset="-122"/>
                <a:sym typeface="+mn-ea"/>
              </a:rPr>
              <a:t>署</a:t>
            </a:r>
            <a:endParaRPr lang="en-US" altLang="zh-TW" sz="2400" dirty="0" smtClean="0">
              <a:latin typeface="DFKai-SB" panose="03000509000000000000" pitchFamily="65" charset="-120"/>
              <a:ea typeface="DFKai-SB" panose="03000509000000000000" pitchFamily="65" charset="-120"/>
              <a:cs typeface="等线" panose="02010600030101010101" pitchFamily="2" charset="-122"/>
              <a:sym typeface="+mn-ea"/>
            </a:endParaRPr>
          </a:p>
          <a:p>
            <a:pPr>
              <a:lnSpc>
                <a:spcPct val="100000"/>
              </a:lnSpc>
              <a:spcBef>
                <a:spcPts val="0"/>
              </a:spcBef>
            </a:pPr>
            <a:r>
              <a:rPr lang="zh-TW" altLang="en-US" sz="2400" dirty="0" smtClean="0">
                <a:latin typeface="DFKai-SB" panose="03000509000000000000" pitchFamily="65" charset="-120"/>
                <a:ea typeface="DFKai-SB" panose="03000509000000000000" pitchFamily="65" charset="-120"/>
                <a:cs typeface="等线" panose="02010600030101010101" pitchFamily="2" charset="-122"/>
                <a:sym typeface="+mn-ea"/>
              </a:rPr>
              <a:t>教育局</a:t>
            </a:r>
            <a:r>
              <a:rPr lang="en-US" altLang="zh-TW" sz="2400" dirty="0">
                <a:latin typeface="DFKai-SB" panose="03000509000000000000" pitchFamily="65" charset="-120"/>
                <a:ea typeface="DFKai-SB" panose="03000509000000000000" pitchFamily="65" charset="-120"/>
                <a:cs typeface="等线" panose="02010600030101010101" pitchFamily="2" charset="-122"/>
                <a:sym typeface="+mn-ea"/>
              </a:rPr>
              <a:t> </a:t>
            </a:r>
            <a:r>
              <a:rPr lang="en-US" altLang="zh-TW" sz="2400" dirty="0" smtClean="0">
                <a:latin typeface="DFKai-SB" panose="03000509000000000000" pitchFamily="65" charset="-120"/>
                <a:ea typeface="DFKai-SB" panose="03000509000000000000" pitchFamily="65" charset="-120"/>
                <a:cs typeface="等线" panose="02010600030101010101" pitchFamily="2" charset="-122"/>
                <a:sym typeface="+mn-ea"/>
              </a:rPr>
              <a:t>(</a:t>
            </a:r>
            <a:r>
              <a:rPr lang="zh-TW" altLang="en-US" sz="2400" dirty="0">
                <a:latin typeface="DFKai-SB" panose="03000509000000000000" pitchFamily="65" charset="-120"/>
                <a:ea typeface="DFKai-SB" panose="03000509000000000000" pitchFamily="65" charset="-120"/>
                <a:cs typeface="等线" panose="02010600030101010101" pitchFamily="2" charset="-122"/>
                <a:sym typeface="+mn-ea"/>
              </a:rPr>
              <a:t>米埔自然</a:t>
            </a:r>
            <a:r>
              <a:rPr lang="zh-TW" altLang="en-US" sz="2400" dirty="0" smtClean="0">
                <a:latin typeface="DFKai-SB" panose="03000509000000000000" pitchFamily="65" charset="-120"/>
                <a:ea typeface="DFKai-SB" panose="03000509000000000000" pitchFamily="65" charset="-120"/>
                <a:cs typeface="等线" panose="02010600030101010101" pitchFamily="2" charset="-122"/>
                <a:sym typeface="+mn-ea"/>
              </a:rPr>
              <a:t>保護區學</a:t>
            </a:r>
            <a:r>
              <a:rPr lang="zh-TW" altLang="en-US" sz="2400" dirty="0">
                <a:latin typeface="DFKai-SB" panose="03000509000000000000" pitchFamily="65" charset="-120"/>
                <a:ea typeface="DFKai-SB" panose="03000509000000000000" pitchFamily="65" charset="-120"/>
                <a:cs typeface="等线" panose="02010600030101010101" pitchFamily="2" charset="-122"/>
                <a:sym typeface="+mn-ea"/>
              </a:rPr>
              <a:t>校</a:t>
            </a:r>
            <a:r>
              <a:rPr lang="zh-TW" altLang="en-US" sz="2400" dirty="0" smtClean="0">
                <a:latin typeface="DFKai-SB" panose="03000509000000000000" pitchFamily="65" charset="-120"/>
                <a:ea typeface="DFKai-SB" panose="03000509000000000000" pitchFamily="65" charset="-120"/>
                <a:cs typeface="等线" panose="02010600030101010101" pitchFamily="2" charset="-122"/>
                <a:sym typeface="+mn-ea"/>
              </a:rPr>
              <a:t>教育、郊野學</a:t>
            </a:r>
            <a:r>
              <a:rPr lang="zh-TW" altLang="en-US" sz="2400" dirty="0">
                <a:latin typeface="DFKai-SB" panose="03000509000000000000" pitchFamily="65" charset="-120"/>
                <a:ea typeface="DFKai-SB" panose="03000509000000000000" pitchFamily="65" charset="-120"/>
                <a:cs typeface="等线" panose="02010600030101010101" pitchFamily="2" charset="-122"/>
                <a:sym typeface="+mn-ea"/>
              </a:rPr>
              <a:t>園、學生環境保護大使</a:t>
            </a:r>
            <a:r>
              <a:rPr lang="zh-TW" altLang="en-US" sz="2400" dirty="0" smtClean="0">
                <a:latin typeface="DFKai-SB" panose="03000509000000000000" pitchFamily="65" charset="-120"/>
                <a:ea typeface="DFKai-SB" panose="03000509000000000000" pitchFamily="65" charset="-120"/>
                <a:cs typeface="等线" panose="02010600030101010101" pitchFamily="2" charset="-122"/>
                <a:sym typeface="+mn-ea"/>
              </a:rPr>
              <a:t>計劃、公益少年團</a:t>
            </a:r>
            <a:r>
              <a:rPr lang="zh-TW" altLang="en-US" sz="2400" dirty="0">
                <a:latin typeface="DFKai-SB" panose="03000509000000000000" pitchFamily="65" charset="-120"/>
                <a:ea typeface="DFKai-SB" panose="03000509000000000000" pitchFamily="65" charset="-120"/>
                <a:cs typeface="等线" panose="02010600030101010101" pitchFamily="2" charset="-122"/>
                <a:sym typeface="+mn-ea"/>
              </a:rPr>
              <a:t>等</a:t>
            </a:r>
            <a:r>
              <a:rPr lang="en-US" altLang="zh-TW" sz="2400" dirty="0" smtClean="0">
                <a:latin typeface="DFKai-SB" panose="03000509000000000000" pitchFamily="65" charset="-120"/>
                <a:ea typeface="DFKai-SB" panose="03000509000000000000" pitchFamily="65" charset="-120"/>
                <a:cs typeface="等线" panose="02010600030101010101" pitchFamily="2" charset="-122"/>
                <a:sym typeface="+mn-ea"/>
              </a:rPr>
              <a:t>)</a:t>
            </a:r>
          </a:p>
          <a:p>
            <a:pPr fontAlgn="auto">
              <a:lnSpc>
                <a:spcPct val="100000"/>
              </a:lnSpc>
              <a:spcBef>
                <a:spcPts val="0"/>
              </a:spcBef>
            </a:pPr>
            <a:r>
              <a:rPr lang="zh-TW" altLang="en-US" sz="2400" dirty="0" smtClean="0">
                <a:latin typeface="DFKai-SB" panose="03000509000000000000" pitchFamily="65" charset="-120"/>
                <a:ea typeface="DFKai-SB" panose="03000509000000000000" pitchFamily="65" charset="-120"/>
                <a:cs typeface="等线" panose="02010600030101010101" pitchFamily="2" charset="-122"/>
                <a:sym typeface="+mn-ea"/>
              </a:rPr>
              <a:t>政府諮詢委員會及法定組織</a:t>
            </a:r>
            <a:r>
              <a:rPr lang="en-US" altLang="zh-TW" sz="2400" dirty="0">
                <a:latin typeface="DFKai-SB" panose="03000509000000000000" pitchFamily="65" charset="-120"/>
                <a:ea typeface="DFKai-SB" panose="03000509000000000000" pitchFamily="65" charset="-120"/>
                <a:cs typeface="等线" panose="02010600030101010101" pitchFamily="2" charset="-122"/>
                <a:sym typeface="+mn-ea"/>
              </a:rPr>
              <a:t> </a:t>
            </a:r>
            <a:r>
              <a:rPr lang="en-US" altLang="zh-TW" sz="2400" dirty="0" smtClean="0">
                <a:latin typeface="DFKai-SB" panose="03000509000000000000" pitchFamily="65" charset="-120"/>
                <a:ea typeface="DFKai-SB" panose="03000509000000000000" pitchFamily="65" charset="-120"/>
                <a:cs typeface="等线" panose="02010600030101010101" pitchFamily="2" charset="-122"/>
                <a:sym typeface="+mn-ea"/>
              </a:rPr>
              <a:t>(</a:t>
            </a:r>
            <a:r>
              <a:rPr lang="zh-TW" altLang="en-US" sz="2400" dirty="0" smtClean="0">
                <a:latin typeface="DFKai-SB" panose="03000509000000000000" pitchFamily="65" charset="-120"/>
                <a:ea typeface="DFKai-SB" panose="03000509000000000000" pitchFamily="65" charset="-120"/>
                <a:cs typeface="等线" panose="02010600030101010101" pitchFamily="2" charset="-122"/>
                <a:sym typeface="+mn-ea"/>
              </a:rPr>
              <a:t>例如</a:t>
            </a:r>
            <a:r>
              <a:rPr lang="en-US" altLang="zh-TW" sz="2400" dirty="0" smtClean="0">
                <a:latin typeface="DFKai-SB" panose="03000509000000000000" pitchFamily="65" charset="-120"/>
                <a:ea typeface="DFKai-SB" panose="03000509000000000000" pitchFamily="65" charset="-120"/>
                <a:cs typeface="等线" panose="02010600030101010101" pitchFamily="2" charset="-122"/>
                <a:sym typeface="+mn-ea"/>
              </a:rPr>
              <a:t>:</a:t>
            </a:r>
            <a:r>
              <a:rPr lang="zh-TW" altLang="en-US" sz="2400" dirty="0" smtClean="0">
                <a:latin typeface="DFKai-SB" panose="03000509000000000000" pitchFamily="65" charset="-120"/>
                <a:ea typeface="DFKai-SB" panose="03000509000000000000" pitchFamily="65" charset="-120"/>
                <a:cs typeface="等线" panose="02010600030101010101" pitchFamily="2" charset="-122"/>
                <a:sym typeface="+mn-ea"/>
              </a:rPr>
              <a:t>環境運動委員會、可持續發展委員會等</a:t>
            </a:r>
            <a:r>
              <a:rPr lang="en-US" altLang="zh-TW" sz="2400" dirty="0">
                <a:latin typeface="DFKai-SB" panose="03000509000000000000" pitchFamily="65" charset="-120"/>
                <a:ea typeface="DFKai-SB" panose="03000509000000000000" pitchFamily="65" charset="-120"/>
                <a:cs typeface="等线" panose="02010600030101010101" pitchFamily="2" charset="-122"/>
                <a:sym typeface="+mn-ea"/>
              </a:rPr>
              <a:t>)</a:t>
            </a:r>
          </a:p>
          <a:p>
            <a:pPr fontAlgn="auto">
              <a:lnSpc>
                <a:spcPct val="100000"/>
              </a:lnSpc>
              <a:spcBef>
                <a:spcPts val="0"/>
              </a:spcBef>
            </a:pPr>
            <a:r>
              <a:rPr lang="zh-TW" altLang="en-US" sz="2400" dirty="0" smtClean="0">
                <a:latin typeface="DFKai-SB" panose="03000509000000000000" pitchFamily="65" charset="-120"/>
                <a:ea typeface="DFKai-SB" panose="03000509000000000000" pitchFamily="65" charset="-120"/>
                <a:cs typeface="等线" panose="02010600030101010101" pitchFamily="2" charset="-122"/>
                <a:sym typeface="+mn-ea"/>
              </a:rPr>
              <a:t>政府管理的各基金</a:t>
            </a:r>
            <a:r>
              <a:rPr lang="en-US" altLang="zh-TW" sz="2400" dirty="0">
                <a:latin typeface="DFKai-SB" panose="03000509000000000000" pitchFamily="65" charset="-120"/>
                <a:ea typeface="DFKai-SB" panose="03000509000000000000" pitchFamily="65" charset="-120"/>
                <a:cs typeface="等线" panose="02010600030101010101" pitchFamily="2" charset="-122"/>
                <a:sym typeface="+mn-ea"/>
              </a:rPr>
              <a:t> </a:t>
            </a:r>
            <a:r>
              <a:rPr lang="en-US" altLang="zh-TW" sz="2400" dirty="0" smtClean="0">
                <a:latin typeface="DFKai-SB" panose="03000509000000000000" pitchFamily="65" charset="-120"/>
                <a:ea typeface="DFKai-SB" panose="03000509000000000000" pitchFamily="65" charset="-120"/>
                <a:cs typeface="等线" panose="02010600030101010101" pitchFamily="2" charset="-122"/>
                <a:sym typeface="+mn-ea"/>
              </a:rPr>
              <a:t>(</a:t>
            </a:r>
            <a:r>
              <a:rPr lang="zh-TW" altLang="en-US" sz="2400" dirty="0" smtClean="0">
                <a:latin typeface="DFKai-SB" panose="03000509000000000000" pitchFamily="65" charset="-120"/>
                <a:ea typeface="DFKai-SB" panose="03000509000000000000" pitchFamily="65" charset="-120"/>
                <a:cs typeface="等线" panose="02010600030101010101" pitchFamily="2" charset="-122"/>
                <a:sym typeface="+mn-ea"/>
              </a:rPr>
              <a:t>例如</a:t>
            </a:r>
            <a:r>
              <a:rPr lang="en-US" altLang="zh-TW" sz="2400" dirty="0" smtClean="0">
                <a:latin typeface="DFKai-SB" panose="03000509000000000000" pitchFamily="65" charset="-120"/>
                <a:ea typeface="DFKai-SB" panose="03000509000000000000" pitchFamily="65" charset="-120"/>
                <a:cs typeface="等线" panose="02010600030101010101" pitchFamily="2" charset="-122"/>
                <a:sym typeface="+mn-ea"/>
              </a:rPr>
              <a:t>:</a:t>
            </a:r>
            <a:r>
              <a:rPr lang="zh-TW" altLang="en-US" sz="2400" dirty="0" smtClean="0">
                <a:latin typeface="DFKai-SB" panose="03000509000000000000" pitchFamily="65" charset="-120"/>
                <a:ea typeface="DFKai-SB" panose="03000509000000000000" pitchFamily="65" charset="-120"/>
                <a:cs typeface="等线" panose="02010600030101010101" pitchFamily="2" charset="-122"/>
                <a:sym typeface="+mn-ea"/>
              </a:rPr>
              <a:t>以資助社區</a:t>
            </a:r>
            <a:r>
              <a:rPr lang="zh-TW" altLang="en-US" sz="2400" dirty="0">
                <a:latin typeface="DFKai-SB" panose="03000509000000000000" pitchFamily="65" charset="-120"/>
                <a:ea typeface="DFKai-SB" panose="03000509000000000000" pitchFamily="65" charset="-120"/>
                <a:cs typeface="等线" panose="02010600030101010101" pitchFamily="2" charset="-122"/>
                <a:sym typeface="+mn-ea"/>
              </a:rPr>
              <a:t>減少廢物項目、環保教育和社區參與項目、環保研究、技術示範和會議</a:t>
            </a:r>
            <a:r>
              <a:rPr lang="zh-TW" altLang="en-US" sz="2400" dirty="0" smtClean="0">
                <a:latin typeface="DFKai-SB" panose="03000509000000000000" pitchFamily="65" charset="-120"/>
                <a:ea typeface="DFKai-SB" panose="03000509000000000000" pitchFamily="65" charset="-120"/>
                <a:cs typeface="等线" panose="02010600030101010101" pitchFamily="2" charset="-122"/>
                <a:sym typeface="+mn-ea"/>
              </a:rPr>
              <a:t>項目等</a:t>
            </a:r>
            <a:r>
              <a:rPr lang="en-US" altLang="zh-TW" sz="2400" dirty="0" smtClean="0">
                <a:latin typeface="DFKai-SB" panose="03000509000000000000" pitchFamily="65" charset="-120"/>
                <a:ea typeface="DFKai-SB" panose="03000509000000000000" pitchFamily="65" charset="-120"/>
                <a:cs typeface="等线" panose="02010600030101010101" pitchFamily="2" charset="-122"/>
                <a:sym typeface="+mn-ea"/>
              </a:rPr>
              <a:t>)</a:t>
            </a:r>
            <a:endParaRPr lang="en-US" altLang="zh-CN" sz="2400" dirty="0" smtClean="0">
              <a:latin typeface="DFKai-SB" panose="03000509000000000000" pitchFamily="65" charset="-120"/>
              <a:ea typeface="DFKai-SB" panose="03000509000000000000" pitchFamily="65" charset="-120"/>
              <a:cs typeface="等线" panose="02010600030101010101" pitchFamily="2" charset="-122"/>
              <a:sym typeface="+mn-ea"/>
            </a:endParaRPr>
          </a:p>
          <a:p>
            <a:pPr fontAlgn="auto">
              <a:lnSpc>
                <a:spcPct val="100000"/>
              </a:lnSpc>
              <a:spcBef>
                <a:spcPts val="0"/>
              </a:spcBef>
            </a:pPr>
            <a:r>
              <a:rPr lang="zh-TW" altLang="en-US" sz="2400" dirty="0" smtClean="0">
                <a:latin typeface="DFKai-SB" panose="03000509000000000000" pitchFamily="65" charset="-120"/>
                <a:ea typeface="DFKai-SB" panose="03000509000000000000" pitchFamily="65" charset="-120"/>
                <a:cs typeface="等线" panose="02010600030101010101" pitchFamily="2" charset="-122"/>
                <a:sym typeface="+mn-ea"/>
              </a:rPr>
              <a:t>商界負起社會責任而承擔的項目</a:t>
            </a:r>
            <a:r>
              <a:rPr lang="en-US" altLang="zh-TW" sz="2400" dirty="0">
                <a:latin typeface="DFKai-SB" panose="03000509000000000000" pitchFamily="65" charset="-120"/>
                <a:ea typeface="DFKai-SB" panose="03000509000000000000" pitchFamily="65" charset="-120"/>
                <a:cs typeface="等线" panose="02010600030101010101" pitchFamily="2" charset="-122"/>
                <a:sym typeface="+mn-ea"/>
              </a:rPr>
              <a:t> </a:t>
            </a:r>
            <a:r>
              <a:rPr lang="en-US" altLang="zh-TW" sz="2400" dirty="0" smtClean="0">
                <a:latin typeface="DFKai-SB" panose="03000509000000000000" pitchFamily="65" charset="-120"/>
                <a:ea typeface="DFKai-SB" panose="03000509000000000000" pitchFamily="65" charset="-120"/>
                <a:cs typeface="等线" panose="02010600030101010101" pitchFamily="2" charset="-122"/>
                <a:sym typeface="+mn-ea"/>
              </a:rPr>
              <a:t>(</a:t>
            </a:r>
            <a:r>
              <a:rPr lang="zh-TW" altLang="en-US" sz="2400" dirty="0" smtClean="0">
                <a:latin typeface="DFKai-SB" panose="03000509000000000000" pitchFamily="65" charset="-120"/>
                <a:ea typeface="DFKai-SB" panose="03000509000000000000" pitchFamily="65" charset="-120"/>
                <a:cs typeface="等线" panose="02010600030101010101" pitchFamily="2" charset="-122"/>
                <a:sym typeface="+mn-ea"/>
              </a:rPr>
              <a:t>例如</a:t>
            </a:r>
            <a:r>
              <a:rPr lang="en-US" altLang="zh-TW" sz="2400" dirty="0" smtClean="0">
                <a:latin typeface="DFKai-SB" panose="03000509000000000000" pitchFamily="65" charset="-120"/>
                <a:ea typeface="DFKai-SB" panose="03000509000000000000" pitchFamily="65" charset="-120"/>
                <a:cs typeface="等线" panose="02010600030101010101" pitchFamily="2" charset="-122"/>
                <a:sym typeface="+mn-ea"/>
              </a:rPr>
              <a:t>:</a:t>
            </a:r>
            <a:r>
              <a:rPr lang="zh-TW" altLang="en-US" sz="2400" dirty="0" smtClean="0">
                <a:latin typeface="DFKai-SB" panose="03000509000000000000" pitchFamily="65" charset="-120"/>
                <a:ea typeface="DFKai-SB" panose="03000509000000000000" pitchFamily="65" charset="-120"/>
                <a:cs typeface="等线" panose="02010600030101010101" pitchFamily="2" charset="-122"/>
                <a:sym typeface="+mn-ea"/>
              </a:rPr>
              <a:t>環保社企、企業植林計劃等</a:t>
            </a:r>
            <a:r>
              <a:rPr lang="en-US" altLang="zh-TW" sz="2400" dirty="0" smtClean="0">
                <a:latin typeface="DFKai-SB" panose="03000509000000000000" pitchFamily="65" charset="-120"/>
                <a:ea typeface="DFKai-SB" panose="03000509000000000000" pitchFamily="65" charset="-120"/>
                <a:cs typeface="等线" panose="02010600030101010101" pitchFamily="2" charset="-122"/>
                <a:sym typeface="+mn-ea"/>
              </a:rPr>
              <a:t>)</a:t>
            </a:r>
          </a:p>
          <a:p>
            <a:pPr fontAlgn="auto">
              <a:lnSpc>
                <a:spcPct val="100000"/>
              </a:lnSpc>
              <a:spcBef>
                <a:spcPts val="0"/>
              </a:spcBef>
            </a:pPr>
            <a:r>
              <a:rPr lang="zh-TW" altLang="en-US" sz="2400" dirty="0" smtClean="0">
                <a:latin typeface="DFKai-SB" panose="03000509000000000000" pitchFamily="65" charset="-120"/>
                <a:ea typeface="DFKai-SB" panose="03000509000000000000" pitchFamily="65" charset="-120"/>
                <a:cs typeface="等线" panose="02010600030101010101" pitchFamily="2" charset="-122"/>
                <a:sym typeface="+mn-ea"/>
              </a:rPr>
              <a:t>環保團體</a:t>
            </a:r>
            <a:endParaRPr lang="en-US" altLang="zh-TW" sz="2400" dirty="0" smtClean="0">
              <a:latin typeface="DFKai-SB" panose="03000509000000000000" pitchFamily="65" charset="-120"/>
              <a:ea typeface="DFKai-SB" panose="03000509000000000000" pitchFamily="65" charset="-120"/>
              <a:cs typeface="等线" panose="02010600030101010101" pitchFamily="2" charset="-122"/>
              <a:sym typeface="+mn-ea"/>
            </a:endParaRPr>
          </a:p>
          <a:p>
            <a:pPr fontAlgn="auto">
              <a:lnSpc>
                <a:spcPct val="100000"/>
              </a:lnSpc>
              <a:spcBef>
                <a:spcPts val="0"/>
              </a:spcBef>
            </a:pPr>
            <a:r>
              <a:rPr lang="zh-TW" altLang="en-US" sz="2400" dirty="0" smtClean="0">
                <a:latin typeface="DFKai-SB" panose="03000509000000000000" pitchFamily="65" charset="-120"/>
                <a:ea typeface="DFKai-SB" panose="03000509000000000000" pitchFamily="65" charset="-120"/>
                <a:cs typeface="等线" panose="02010600030101010101" pitchFamily="2" charset="-122"/>
                <a:sym typeface="+mn-ea"/>
              </a:rPr>
              <a:t>市民參與的環保行動</a:t>
            </a:r>
            <a:endParaRPr lang="en-US" altLang="zh-TW" sz="2400" dirty="0">
              <a:latin typeface="DFKai-SB" panose="03000509000000000000" pitchFamily="65" charset="-120"/>
              <a:ea typeface="DFKai-SB" panose="03000509000000000000" pitchFamily="65" charset="-120"/>
              <a:cs typeface="等线" panose="02010600030101010101" pitchFamily="2" charset="-122"/>
              <a:sym typeface="+mn-ea"/>
            </a:endParaRPr>
          </a:p>
        </p:txBody>
      </p:sp>
      <p:grpSp>
        <p:nvGrpSpPr>
          <p:cNvPr id="38" name="组合 37"/>
          <p:cNvGrpSpPr/>
          <p:nvPr/>
        </p:nvGrpSpPr>
        <p:grpSpPr>
          <a:xfrm>
            <a:off x="211015" y="154630"/>
            <a:ext cx="2243364" cy="510850"/>
            <a:chOff x="977900" y="588856"/>
            <a:chExt cx="3356024" cy="643044"/>
          </a:xfrm>
        </p:grpSpPr>
        <p:sp>
          <p:nvSpPr>
            <p:cNvPr id="39" name="矩形 38"/>
            <p:cNvSpPr/>
            <p:nvPr/>
          </p:nvSpPr>
          <p:spPr>
            <a:xfrm>
              <a:off x="977900" y="806450"/>
              <a:ext cx="363538" cy="363538"/>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cs"/>
              </a:endParaRPr>
            </a:p>
          </p:txBody>
        </p:sp>
        <p:sp>
          <p:nvSpPr>
            <p:cNvPr id="40" name="矩形 39"/>
            <p:cNvSpPr/>
            <p:nvPr/>
          </p:nvSpPr>
          <p:spPr>
            <a:xfrm>
              <a:off x="1101725" y="941388"/>
              <a:ext cx="303213" cy="290512"/>
            </a:xfrm>
            <a:prstGeom prst="rect">
              <a:avLst/>
            </a:prstGeom>
            <a:solidFill>
              <a:srgbClr val="C8040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cs"/>
              </a:endParaRPr>
            </a:p>
          </p:txBody>
        </p:sp>
        <p:sp>
          <p:nvSpPr>
            <p:cNvPr id="41" name="文本框 13"/>
            <p:cNvSpPr txBox="1">
              <a:spLocks noChangeArrowheads="1"/>
            </p:cNvSpPr>
            <p:nvPr/>
          </p:nvSpPr>
          <p:spPr bwMode="auto">
            <a:xfrm>
              <a:off x="1253331" y="588856"/>
              <a:ext cx="3080593" cy="581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rPr>
                <a:t>思考問題</a:t>
              </a:r>
            </a:p>
          </p:txBody>
        </p:sp>
        <p:cxnSp>
          <p:nvCxnSpPr>
            <p:cNvPr id="42" name="直接连接符 41"/>
            <p:cNvCxnSpPr/>
            <p:nvPr/>
          </p:nvCxnSpPr>
          <p:spPr>
            <a:xfrm>
              <a:off x="1404938" y="1204913"/>
              <a:ext cx="1936750"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grpSp>
      <p:pic>
        <p:nvPicPr>
          <p:cNvPr id="1026" name="Picture 2" descr="Environmental Campaign Committe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5972" y="5496262"/>
            <a:ext cx="942969" cy="94917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Environment and Conservation Fund"/>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067212" y="5477483"/>
            <a:ext cx="938549" cy="950400"/>
          </a:xfrm>
          <a:prstGeom prst="rect">
            <a:avLst/>
          </a:prstGeom>
          <a:noFill/>
          <a:extLst>
            <a:ext uri="{909E8E84-426E-40DD-AFC4-6F175D3DCCD1}">
              <a14:hiddenFill xmlns:a14="http://schemas.microsoft.com/office/drawing/2010/main">
                <a:solidFill>
                  <a:srgbClr val="FFFFFF"/>
                </a:solidFill>
              </a14:hiddenFill>
            </a:ext>
          </a:extLst>
        </p:spPr>
      </p:pic>
      <p:pic>
        <p:nvPicPr>
          <p:cNvPr id="2" name="圖片 1"/>
          <p:cNvPicPr>
            <a:picLocks noChangeAspect="1"/>
          </p:cNvPicPr>
          <p:nvPr/>
        </p:nvPicPr>
        <p:blipFill>
          <a:blip r:embed="rId6"/>
          <a:stretch>
            <a:fillRect/>
          </a:stretch>
        </p:blipFill>
        <p:spPr>
          <a:xfrm>
            <a:off x="7410267" y="5477483"/>
            <a:ext cx="938550" cy="950400"/>
          </a:xfrm>
          <a:prstGeom prst="rect">
            <a:avLst/>
          </a:prstGeom>
        </p:spPr>
      </p:pic>
      <p:pic>
        <p:nvPicPr>
          <p:cNvPr id="33" name="圖片 32"/>
          <p:cNvPicPr>
            <a:picLocks noChangeAspect="1"/>
          </p:cNvPicPr>
          <p:nvPr/>
        </p:nvPicPr>
        <p:blipFill rotWithShape="1">
          <a:blip r:embed="rId7">
            <a:clrChange>
              <a:clrFrom>
                <a:srgbClr val="FFFFFF"/>
              </a:clrFrom>
              <a:clrTo>
                <a:srgbClr val="FFFFFF">
                  <a:alpha val="0"/>
                </a:srgbClr>
              </a:clrTo>
            </a:clrChange>
          </a:blip>
          <a:srcRect r="85982" b="10967"/>
          <a:stretch/>
        </p:blipFill>
        <p:spPr>
          <a:xfrm>
            <a:off x="8564390" y="5337943"/>
            <a:ext cx="1440567" cy="1229480"/>
          </a:xfrm>
          <a:prstGeom prst="rect">
            <a:avLst/>
          </a:prstGeom>
        </p:spPr>
      </p:pic>
      <p:sp>
        <p:nvSpPr>
          <p:cNvPr id="34" name="任意多边形: 形状 6"/>
          <p:cNvSpPr/>
          <p:nvPr/>
        </p:nvSpPr>
        <p:spPr>
          <a:xfrm>
            <a:off x="2664048" y="147828"/>
            <a:ext cx="6498321" cy="6180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77900" rtl="0" eaLnBrk="1" fontAlgn="auto" latinLnBrk="0" hangingPunct="1">
              <a:lnSpc>
                <a:spcPct val="90000"/>
              </a:lnSpc>
              <a:spcBef>
                <a:spcPts val="0"/>
              </a:spcBef>
              <a:spcAft>
                <a:spcPct val="35000"/>
              </a:spcAft>
              <a:buClrTx/>
              <a:buSzTx/>
              <a:buFontTx/>
              <a:buNone/>
              <a:defRPr/>
            </a:pPr>
            <a:r>
              <a:rPr kumimoji="0" lang="zh-CN" altLang="en-US" sz="4000" b="1" i="0" u="none" strike="noStrike" kern="1200" cap="none" spc="0" normalizeH="0" baseline="0" noProof="0" dirty="0" smtClean="0">
                <a:ln>
                  <a:noFill/>
                </a:ln>
                <a:solidFill>
                  <a:srgbClr val="FFFFFF"/>
                </a:solidFill>
                <a:effectLst/>
                <a:uLnTx/>
                <a:uFillTx/>
                <a:latin typeface="DFKai-SB" panose="03000509000000000000" pitchFamily="65" charset="-120"/>
                <a:ea typeface="DFKai-SB" panose="03000509000000000000" pitchFamily="65" charset="-120"/>
                <a:cs typeface="+mn-cs"/>
              </a:rPr>
              <a:t>香港</a:t>
            </a:r>
            <a:r>
              <a:rPr kumimoji="0" lang="zh-CN" altLang="en-US" sz="4000" b="1" i="0" u="none" strike="noStrike" kern="1200" cap="none" spc="0" normalizeH="0" baseline="0" noProof="0" dirty="0">
                <a:ln>
                  <a:noFill/>
                </a:ln>
                <a:solidFill>
                  <a:srgbClr val="FFFFFF"/>
                </a:solidFill>
                <a:effectLst/>
                <a:uLnTx/>
                <a:uFillTx/>
                <a:latin typeface="DFKai-SB" panose="03000509000000000000" pitchFamily="65" charset="-120"/>
                <a:ea typeface="DFKai-SB" panose="03000509000000000000" pitchFamily="65" charset="-120"/>
                <a:cs typeface="+mn-cs"/>
              </a:rPr>
              <a:t>的環境保育實踐經驗</a:t>
            </a:r>
          </a:p>
        </p:txBody>
      </p:sp>
    </p:spTree>
    <p:extLst>
      <p:ext uri="{BB962C8B-B14F-4D97-AF65-F5344CB8AC3E}">
        <p14:creationId xmlns:p14="http://schemas.microsoft.com/office/powerpoint/2010/main" val="337561600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47236" y="1017796"/>
            <a:ext cx="2353288" cy="3148210"/>
          </a:xfrm>
          <a:prstGeom prst="rect">
            <a:avLst/>
          </a:prstGeom>
          <a:ln>
            <a:noFill/>
          </a:ln>
          <a:effectLst>
            <a:outerShdw blurRad="292100" dist="139700" dir="2700000" algn="tl" rotWithShape="0">
              <a:srgbClr val="333333">
                <a:alpha val="65000"/>
              </a:srgbClr>
            </a:outerShdw>
          </a:effectLst>
        </p:spPr>
      </p:pic>
      <p:sp>
        <p:nvSpPr>
          <p:cNvPr id="8" name="文本框 3"/>
          <p:cNvSpPr txBox="1"/>
          <p:nvPr/>
        </p:nvSpPr>
        <p:spPr>
          <a:xfrm>
            <a:off x="619291" y="1787267"/>
            <a:ext cx="8362283" cy="1569660"/>
          </a:xfrm>
          <a:prstGeom prst="rect">
            <a:avLst/>
          </a:prstGeom>
          <a:noFill/>
        </p:spPr>
        <p:txBody>
          <a:bodyPr wrap="square" rtlCol="0">
            <a:spAutoFit/>
          </a:bodyPr>
          <a:lstStyle/>
          <a:p>
            <a:pPr marL="342900" lvl="0" indent="-342900">
              <a:buFont typeface="Arial" panose="020B0604020202020204" pitchFamily="34" charset="0"/>
              <a:buChar char="•"/>
              <a:defRPr/>
            </a:pPr>
            <a:r>
              <a:rPr lang="zh-TW" altLang="en-US" sz="3200" dirty="0" smtClean="0">
                <a:solidFill>
                  <a:prstClr val="black"/>
                </a:solidFill>
                <a:latin typeface="DFKai-SB" panose="03000509000000000000" pitchFamily="65" charset="-120"/>
                <a:ea typeface="DFKai-SB" panose="03000509000000000000" pitchFamily="65" charset="-120"/>
                <a:sym typeface="+mn-ea"/>
              </a:rPr>
              <a:t>為甚麼市民會喜愛行山、露營等野外活動？</a:t>
            </a:r>
            <a:endParaRPr lang="en-US" altLang="zh-TW" sz="3200" dirty="0" smtClean="0">
              <a:solidFill>
                <a:prstClr val="black"/>
              </a:solidFill>
              <a:latin typeface="DFKai-SB" panose="03000509000000000000" pitchFamily="65" charset="-120"/>
              <a:ea typeface="DFKai-SB" panose="03000509000000000000" pitchFamily="65" charset="-120"/>
              <a:sym typeface="+mn-ea"/>
            </a:endParaRPr>
          </a:p>
          <a:p>
            <a:pPr marL="342900" lvl="0" indent="-342900">
              <a:buFont typeface="Arial" panose="020B0604020202020204" pitchFamily="34" charset="0"/>
              <a:buChar char="•"/>
              <a:defRPr/>
            </a:pPr>
            <a:r>
              <a:rPr lang="zh-TW" altLang="en-US" sz="3200" dirty="0" smtClean="0">
                <a:solidFill>
                  <a:prstClr val="black"/>
                </a:solidFill>
                <a:latin typeface="DFKai-SB" panose="03000509000000000000" pitchFamily="65" charset="-120"/>
                <a:ea typeface="DFKai-SB" panose="03000509000000000000" pitchFamily="65" charset="-120"/>
                <a:sym typeface="+mn-ea"/>
              </a:rPr>
              <a:t>作為良好的公民，我們應如何保護香港珍貴的環境及生態資源以達致可持續發展呢？</a:t>
            </a:r>
            <a:endParaRPr kumimoji="0" lang="zh-CN" altLang="en-US" sz="32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sym typeface="+mn-ea"/>
            </a:endParaRPr>
          </a:p>
        </p:txBody>
      </p:sp>
      <p:pic>
        <p:nvPicPr>
          <p:cNvPr id="10" name="圖片 9"/>
          <p:cNvPicPr>
            <a:picLocks noChangeAspect="1"/>
          </p:cNvPicPr>
          <p:nvPr/>
        </p:nvPicPr>
        <p:blipFill>
          <a:blip r:embed="rId4"/>
          <a:stretch>
            <a:fillRect/>
          </a:stretch>
        </p:blipFill>
        <p:spPr>
          <a:xfrm>
            <a:off x="9747322" y="987499"/>
            <a:ext cx="1553116" cy="1098471"/>
          </a:xfrm>
          <a:prstGeom prst="rect">
            <a:avLst/>
          </a:prstGeom>
        </p:spPr>
      </p:pic>
      <p:pic>
        <p:nvPicPr>
          <p:cNvPr id="11" name="圖片 10"/>
          <p:cNvPicPr>
            <a:picLocks noChangeAspect="1"/>
          </p:cNvPicPr>
          <p:nvPr/>
        </p:nvPicPr>
        <p:blipFill>
          <a:blip r:embed="rId5"/>
          <a:stretch>
            <a:fillRect/>
          </a:stretch>
        </p:blipFill>
        <p:spPr>
          <a:xfrm>
            <a:off x="125892" y="4314169"/>
            <a:ext cx="11574632" cy="2063152"/>
          </a:xfrm>
          <a:prstGeom prst="rect">
            <a:avLst/>
          </a:prstGeom>
          <a:ln>
            <a:noFill/>
          </a:ln>
          <a:effectLst>
            <a:softEdge rad="63500"/>
          </a:effectLst>
        </p:spPr>
      </p:pic>
      <p:sp>
        <p:nvSpPr>
          <p:cNvPr id="12" name="文字方塊 11"/>
          <p:cNvSpPr txBox="1"/>
          <p:nvPr/>
        </p:nvSpPr>
        <p:spPr>
          <a:xfrm>
            <a:off x="1818491" y="6560223"/>
            <a:ext cx="6217678" cy="276999"/>
          </a:xfrm>
          <a:prstGeom prst="rect">
            <a:avLst/>
          </a:prstGeom>
          <a:noFill/>
        </p:spPr>
        <p:txBody>
          <a:bodyPr wrap="square" rtlCol="0">
            <a:spAutoFit/>
          </a:bodyPr>
          <a:lstStyle/>
          <a:p>
            <a:r>
              <a:rPr lang="zh-TW" altLang="en-US" sz="1200" dirty="0" smtClean="0">
                <a:latin typeface="Times New Roman" panose="02020603050405020304" pitchFamily="18" charset="0"/>
                <a:ea typeface="標楷體" panose="03000509000000000000" pitchFamily="65" charset="-120"/>
                <a:cs typeface="Times New Roman" panose="02020603050405020304" pitchFamily="18" charset="0"/>
              </a:rPr>
              <a:t>圖片來源： 漁農自然護理署 行山有道 </a:t>
            </a:r>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rPr>
              <a:t>(https</a:t>
            </a:r>
            <a:r>
              <a:rPr lang="en-US" altLang="zh-TW" sz="1200"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rPr>
              <a:t>www.natureintouch.gov.hk/takeyourlitterhome)</a:t>
            </a:r>
            <a:r>
              <a:rPr lang="zh-TW" altLang="en-US" sz="1200" dirty="0" smtClean="0">
                <a:latin typeface="Times New Roman" panose="02020603050405020304" pitchFamily="18" charset="0"/>
                <a:ea typeface="標楷體" panose="03000509000000000000" pitchFamily="65" charset="-120"/>
                <a:cs typeface="Times New Roman" panose="02020603050405020304" pitchFamily="18" charset="0"/>
              </a:rPr>
              <a:t>  </a:t>
            </a:r>
            <a:endParaRPr lang="zh-HK" altLang="en-US" sz="12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3" name="文字方塊 12"/>
          <p:cNvSpPr txBox="1"/>
          <p:nvPr/>
        </p:nvSpPr>
        <p:spPr>
          <a:xfrm>
            <a:off x="4402291" y="1047036"/>
            <a:ext cx="2322840" cy="523220"/>
          </a:xfrm>
          <a:prstGeom prst="rect">
            <a:avLst/>
          </a:prstGeom>
          <a:noFill/>
        </p:spPr>
        <p:txBody>
          <a:bodyPr wrap="square" rtlCol="0">
            <a:spAutoFit/>
          </a:bodyPr>
          <a:lstStyle/>
          <a:p>
            <a:r>
              <a:rPr lang="zh-TW" altLang="en-US" sz="2800" dirty="0" smtClean="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愛惜自然環境</a:t>
            </a:r>
            <a:endParaRPr lang="zh-HK" altLang="en-US" sz="28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4" name="任意多边形: 形状 6"/>
          <p:cNvSpPr/>
          <p:nvPr/>
        </p:nvSpPr>
        <p:spPr>
          <a:xfrm>
            <a:off x="2678540" y="126653"/>
            <a:ext cx="6498321" cy="6180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77900" rtl="0" eaLnBrk="1" fontAlgn="auto" latinLnBrk="0" hangingPunct="1">
              <a:lnSpc>
                <a:spcPct val="90000"/>
              </a:lnSpc>
              <a:spcBef>
                <a:spcPts val="0"/>
              </a:spcBef>
              <a:spcAft>
                <a:spcPct val="35000"/>
              </a:spcAft>
              <a:buClrTx/>
              <a:buSzTx/>
              <a:buFontTx/>
              <a:buNone/>
              <a:defRPr/>
            </a:pPr>
            <a:r>
              <a:rPr kumimoji="0" lang="zh-CN" altLang="en-US" sz="4000" b="1" i="0" u="none" strike="noStrike" kern="1200" cap="none" spc="0" normalizeH="0" baseline="0" noProof="0" dirty="0" smtClean="0">
                <a:ln>
                  <a:noFill/>
                </a:ln>
                <a:solidFill>
                  <a:srgbClr val="FFFFFF"/>
                </a:solidFill>
                <a:effectLst/>
                <a:uLnTx/>
                <a:uFillTx/>
                <a:latin typeface="DFKai-SB" panose="03000509000000000000" pitchFamily="65" charset="-120"/>
                <a:ea typeface="DFKai-SB" panose="03000509000000000000" pitchFamily="65" charset="-120"/>
                <a:cs typeface="+mn-cs"/>
              </a:rPr>
              <a:t>香港</a:t>
            </a:r>
            <a:r>
              <a:rPr kumimoji="0" lang="zh-CN" altLang="en-US" sz="4000" b="1" i="0" u="none" strike="noStrike" kern="1200" cap="none" spc="0" normalizeH="0" baseline="0" noProof="0" dirty="0">
                <a:ln>
                  <a:noFill/>
                </a:ln>
                <a:solidFill>
                  <a:srgbClr val="FFFFFF"/>
                </a:solidFill>
                <a:effectLst/>
                <a:uLnTx/>
                <a:uFillTx/>
                <a:latin typeface="DFKai-SB" panose="03000509000000000000" pitchFamily="65" charset="-120"/>
                <a:ea typeface="DFKai-SB" panose="03000509000000000000" pitchFamily="65" charset="-120"/>
                <a:cs typeface="+mn-cs"/>
              </a:rPr>
              <a:t>的環境保育實踐經驗</a:t>
            </a:r>
          </a:p>
        </p:txBody>
      </p:sp>
      <p:grpSp>
        <p:nvGrpSpPr>
          <p:cNvPr id="15" name="组合 37"/>
          <p:cNvGrpSpPr/>
          <p:nvPr/>
        </p:nvGrpSpPr>
        <p:grpSpPr>
          <a:xfrm>
            <a:off x="333834" y="494576"/>
            <a:ext cx="2243364" cy="523220"/>
            <a:chOff x="977900" y="588856"/>
            <a:chExt cx="3356024" cy="658615"/>
          </a:xfrm>
        </p:grpSpPr>
        <p:sp>
          <p:nvSpPr>
            <p:cNvPr id="16" name="矩形 38"/>
            <p:cNvSpPr/>
            <p:nvPr/>
          </p:nvSpPr>
          <p:spPr>
            <a:xfrm>
              <a:off x="977900" y="806450"/>
              <a:ext cx="363538" cy="363538"/>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cs"/>
              </a:endParaRPr>
            </a:p>
          </p:txBody>
        </p:sp>
        <p:sp>
          <p:nvSpPr>
            <p:cNvPr id="17" name="矩形 39"/>
            <p:cNvSpPr/>
            <p:nvPr/>
          </p:nvSpPr>
          <p:spPr>
            <a:xfrm>
              <a:off x="1101725" y="941388"/>
              <a:ext cx="303213" cy="290512"/>
            </a:xfrm>
            <a:prstGeom prst="rect">
              <a:avLst/>
            </a:prstGeom>
            <a:solidFill>
              <a:srgbClr val="C8040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cs"/>
              </a:endParaRPr>
            </a:p>
          </p:txBody>
        </p:sp>
        <p:sp>
          <p:nvSpPr>
            <p:cNvPr id="18" name="文本框 13"/>
            <p:cNvSpPr txBox="1">
              <a:spLocks noChangeArrowheads="1"/>
            </p:cNvSpPr>
            <p:nvPr/>
          </p:nvSpPr>
          <p:spPr bwMode="auto">
            <a:xfrm>
              <a:off x="1253331" y="588856"/>
              <a:ext cx="3080593" cy="658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8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rPr>
                <a:t>思考問題</a:t>
              </a:r>
            </a:p>
          </p:txBody>
        </p:sp>
        <p:cxnSp>
          <p:nvCxnSpPr>
            <p:cNvPr id="19" name="直接连接符 41"/>
            <p:cNvCxnSpPr/>
            <p:nvPr/>
          </p:nvCxnSpPr>
          <p:spPr>
            <a:xfrm>
              <a:off x="1404938" y="1204913"/>
              <a:ext cx="1936750"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20" name="Freeform 19"/>
          <p:cNvSpPr/>
          <p:nvPr/>
        </p:nvSpPr>
        <p:spPr bwMode="auto">
          <a:xfrm>
            <a:off x="3956140" y="1177482"/>
            <a:ext cx="446151" cy="322817"/>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92D050"/>
          </a:solidFill>
          <a:ln w="19050">
            <a:solidFill>
              <a:srgbClr val="FFFFFF"/>
            </a:solidFill>
            <a:round/>
          </a:ln>
        </p:spPr>
        <p:txBody>
          <a:bodyPr vert="horz" wrap="square" lIns="83748" tIns="41874" rIns="83748" bIns="41874" numCol="1" anchor="t" anchorCtr="0" compatLnSpc="1"/>
          <a:lstStyle/>
          <a:p>
            <a:pPr marL="0" marR="0" lvl="0" indent="0" algn="just" defTabSz="914400" rtl="0" eaLnBrk="1" fontAlgn="auto" latinLnBrk="0" hangingPunct="1">
              <a:lnSpc>
                <a:spcPct val="120000"/>
              </a:lnSpc>
              <a:spcBef>
                <a:spcPts val="0"/>
              </a:spcBef>
              <a:spcAft>
                <a:spcPts val="0"/>
              </a:spcAft>
              <a:buClrTx/>
              <a:buSzTx/>
              <a:buFontTx/>
              <a:buNone/>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cs"/>
              <a:sym typeface="Agency FB" panose="020B0503020202020204" pitchFamily="34" charset="0"/>
            </a:endParaRPr>
          </a:p>
        </p:txBody>
      </p:sp>
    </p:spTree>
    <p:extLst>
      <p:ext uri="{BB962C8B-B14F-4D97-AF65-F5344CB8AC3E}">
        <p14:creationId xmlns:p14="http://schemas.microsoft.com/office/powerpoint/2010/main" val="86934977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nvSpPr>
        <p:spPr>
          <a:xfrm>
            <a:off x="442419" y="976106"/>
            <a:ext cx="11027635" cy="1692771"/>
          </a:xfrm>
          <a:prstGeom prst="rect">
            <a:avLst/>
          </a:prstGeom>
          <a:noFill/>
          <a:ln w="38100">
            <a:solidFill>
              <a:srgbClr val="0070C0"/>
            </a:solidFill>
          </a:ln>
        </p:spPr>
        <p:txBody>
          <a:bodyPr wrap="square">
            <a:spAutoFit/>
          </a:bodyPr>
          <a:lstStyle/>
          <a:p>
            <a:pPr lvl="0" algn="just" hangingPunct="0">
              <a:buClr>
                <a:srgbClr val="0070C0"/>
              </a:buClr>
              <a:defRPr/>
            </a:pPr>
            <a:r>
              <a:rPr kumimoji="0" lang="zh-CN" altLang="en-US" sz="2600" b="0" i="0" u="none" strike="noStrike" kern="1200" cap="none" spc="0" normalizeH="0" baseline="0" noProof="0" dirty="0" smtClean="0">
                <a:ln>
                  <a:noFill/>
                </a:ln>
                <a:effectLst/>
                <a:uLnTx/>
                <a:uFillTx/>
                <a:latin typeface="DFKai-SB" panose="03000509000000000000" pitchFamily="65" charset="-120"/>
                <a:ea typeface="DFKai-SB" panose="03000509000000000000" pitchFamily="65" charset="-120"/>
                <a:cs typeface="+mn-cs"/>
              </a:rPr>
              <a:t>生態</a:t>
            </a:r>
            <a:r>
              <a:rPr kumimoji="0" lang="zh-CN" altLang="en-US" sz="2600" b="0" i="0" u="none" strike="noStrike" kern="1200" cap="none" spc="0" normalizeH="0" baseline="0" noProof="0" dirty="0">
                <a:ln>
                  <a:noFill/>
                </a:ln>
                <a:effectLst/>
                <a:uLnTx/>
                <a:uFillTx/>
                <a:latin typeface="DFKai-SB" panose="03000509000000000000" pitchFamily="65" charset="-120"/>
                <a:ea typeface="DFKai-SB" panose="03000509000000000000" pitchFamily="65" charset="-120"/>
                <a:cs typeface="+mn-cs"/>
              </a:rPr>
              <a:t>環境問題屬於</a:t>
            </a:r>
            <a:r>
              <a:rPr kumimoji="0" lang="zh-CN" altLang="en-US" sz="2600" b="0" i="0" u="none" strike="noStrike" kern="1200" cap="none" spc="0" normalizeH="0" baseline="0" noProof="0" dirty="0" smtClean="0">
                <a:ln>
                  <a:noFill/>
                </a:ln>
                <a:effectLst/>
                <a:uLnTx/>
                <a:uFillTx/>
                <a:latin typeface="DFKai-SB" panose="03000509000000000000" pitchFamily="65" charset="-120"/>
                <a:ea typeface="DFKai-SB" panose="03000509000000000000" pitchFamily="65" charset="-120"/>
                <a:cs typeface="+mn-cs"/>
              </a:rPr>
              <a:t>全球問題，需要</a:t>
            </a:r>
            <a:r>
              <a:rPr kumimoji="0" lang="zh-CN" altLang="en-US" sz="2600" b="0" i="0" u="none" strike="noStrike" kern="1200" cap="none" spc="0" normalizeH="0" baseline="0" noProof="0" dirty="0">
                <a:ln>
                  <a:noFill/>
                </a:ln>
                <a:effectLst/>
                <a:uLnTx/>
                <a:uFillTx/>
                <a:latin typeface="DFKai-SB" panose="03000509000000000000" pitchFamily="65" charset="-120"/>
                <a:ea typeface="DFKai-SB" panose="03000509000000000000" pitchFamily="65" charset="-120"/>
                <a:cs typeface="+mn-cs"/>
              </a:rPr>
              <a:t>國際社會所有成員一致</a:t>
            </a:r>
            <a:r>
              <a:rPr kumimoji="0" lang="zh-CN" altLang="en-US" sz="2600" b="0" i="0" u="none" strike="noStrike" kern="1200" cap="none" spc="0" normalizeH="0" baseline="0" noProof="0" dirty="0" smtClean="0">
                <a:ln>
                  <a:noFill/>
                </a:ln>
                <a:effectLst/>
                <a:uLnTx/>
                <a:uFillTx/>
                <a:latin typeface="DFKai-SB" panose="03000509000000000000" pitchFamily="65" charset="-120"/>
                <a:ea typeface="DFKai-SB" panose="03000509000000000000" pitchFamily="65" charset="-120"/>
                <a:cs typeface="+mn-cs"/>
              </a:rPr>
              <a:t>行動</a:t>
            </a:r>
            <a:r>
              <a:rPr lang="zh-TW" altLang="en-US" sz="2600" dirty="0" smtClean="0">
                <a:latin typeface="DFKai-SB" panose="03000509000000000000" pitchFamily="65" charset="-120"/>
                <a:ea typeface="DFKai-SB" panose="03000509000000000000" pitchFamily="65" charset="-120"/>
              </a:rPr>
              <a:t>去解決</a:t>
            </a:r>
            <a:r>
              <a:rPr kumimoji="0" lang="zh-CN" altLang="en-US" sz="2600" b="0" i="0" u="none" strike="noStrike" kern="1200" cap="none" spc="0" normalizeH="0" baseline="0" noProof="0" dirty="0" smtClean="0">
                <a:ln>
                  <a:noFill/>
                </a:ln>
                <a:effectLst/>
                <a:uLnTx/>
                <a:uFillTx/>
                <a:latin typeface="DFKai-SB" panose="03000509000000000000" pitchFamily="65" charset="-120"/>
                <a:ea typeface="DFKai-SB" panose="03000509000000000000" pitchFamily="65" charset="-120"/>
                <a:cs typeface="+mn-cs"/>
              </a:rPr>
              <a:t>。</a:t>
            </a:r>
            <a:r>
              <a:rPr kumimoji="0" lang="zh-CN" altLang="en-US" sz="2600" b="0" i="0" u="none" strike="noStrike" kern="1200" cap="none" spc="0" normalizeH="0" baseline="0" noProof="0" dirty="0" smtClean="0">
                <a:ln>
                  <a:noFill/>
                </a:ln>
                <a:effectLst/>
                <a:uLnTx/>
                <a:uFillTx/>
                <a:latin typeface="DFKai-SB" panose="03000509000000000000" pitchFamily="65" charset="-120"/>
                <a:ea typeface="DFKai-SB" panose="03000509000000000000" pitchFamily="65" charset="-120"/>
                <a:cs typeface="+mn-cs"/>
                <a:sym typeface="+mn-ea"/>
              </a:rPr>
              <a:t>很多</a:t>
            </a:r>
            <a:r>
              <a:rPr kumimoji="0" lang="zh-CN" altLang="en-US" sz="2600" b="0" i="0" u="none" strike="noStrike" kern="1200" cap="none" spc="0" normalizeH="0" baseline="0" noProof="0" dirty="0">
                <a:ln>
                  <a:noFill/>
                </a:ln>
                <a:effectLst/>
                <a:uLnTx/>
                <a:uFillTx/>
                <a:latin typeface="DFKai-SB" panose="03000509000000000000" pitchFamily="65" charset="-120"/>
                <a:ea typeface="DFKai-SB" panose="03000509000000000000" pitchFamily="65" charset="-120"/>
                <a:cs typeface="+mn-cs"/>
                <a:sym typeface="+mn-ea"/>
              </a:rPr>
              <a:t>國家和地區都</a:t>
            </a:r>
            <a:r>
              <a:rPr kumimoji="0" lang="zh-CN" altLang="en-US" sz="2600" b="0" i="0" u="none" strike="noStrike" kern="1200" cap="none" spc="0" normalizeH="0" baseline="0" noProof="0" dirty="0">
                <a:ln>
                  <a:noFill/>
                </a:ln>
                <a:effectLst/>
                <a:uLnTx/>
                <a:uFillTx/>
                <a:latin typeface="DFKai-SB" panose="03000509000000000000" pitchFamily="65" charset="-120"/>
                <a:ea typeface="DFKai-SB" panose="03000509000000000000" pitchFamily="65" charset="-120"/>
                <a:cs typeface="+mn-cs"/>
              </a:rPr>
              <a:t>十分</a:t>
            </a:r>
            <a:r>
              <a:rPr lang="zh-CN" altLang="en-US" sz="2600" dirty="0" smtClean="0">
                <a:latin typeface="DFKai-SB" panose="03000509000000000000" pitchFamily="65" charset="-120"/>
                <a:ea typeface="DFKai-SB" panose="03000509000000000000" pitchFamily="65" charset="-120"/>
              </a:rPr>
              <a:t>重視</a:t>
            </a:r>
            <a:r>
              <a:rPr lang="zh-TW" altLang="en-US" sz="2600" dirty="0" smtClean="0">
                <a:latin typeface="DFKai-SB" panose="03000509000000000000" pitchFamily="65" charset="-120"/>
                <a:ea typeface="DFKai-SB" panose="03000509000000000000" pitchFamily="65" charset="-120"/>
              </a:rPr>
              <a:t>可持續發展和</a:t>
            </a:r>
            <a:r>
              <a:rPr lang="zh-CN" altLang="en-US" sz="2600" dirty="0" smtClean="0">
                <a:latin typeface="DFKai-SB" panose="03000509000000000000" pitchFamily="65" charset="-120"/>
                <a:ea typeface="DFKai-SB" panose="03000509000000000000" pitchFamily="65" charset="-120"/>
              </a:rPr>
              <a:t>環境保育</a:t>
            </a:r>
            <a:r>
              <a:rPr lang="zh-TW" altLang="en-US" sz="2600" dirty="0" smtClean="0">
                <a:latin typeface="DFKai-SB" panose="03000509000000000000" pitchFamily="65" charset="-120"/>
                <a:ea typeface="DFKai-SB" panose="03000509000000000000" pitchFamily="65" charset="-120"/>
              </a:rPr>
              <a:t>，包括</a:t>
            </a:r>
            <a:r>
              <a:rPr lang="zh-CN" altLang="en-US" sz="2600" dirty="0" smtClean="0">
                <a:latin typeface="DFKai-SB" panose="03000509000000000000" pitchFamily="65" charset="-120"/>
                <a:ea typeface="DFKai-SB" panose="03000509000000000000" pitchFamily="65" charset="-120"/>
              </a:rPr>
              <a:t>城市</a:t>
            </a:r>
            <a:r>
              <a:rPr kumimoji="0" lang="zh-CN" altLang="en-US" sz="2600" b="0" i="0" u="none" strike="noStrike" kern="1200" cap="none" spc="0" normalizeH="0" baseline="0" noProof="0" dirty="0">
                <a:ln>
                  <a:noFill/>
                </a:ln>
                <a:effectLst/>
                <a:uLnTx/>
                <a:uFillTx/>
                <a:latin typeface="DFKai-SB" panose="03000509000000000000" pitchFamily="65" charset="-120"/>
                <a:ea typeface="DFKai-SB" panose="03000509000000000000" pitchFamily="65" charset="-120"/>
                <a:cs typeface="+mn-cs"/>
              </a:rPr>
              <a:t>規劃和環保建設，開展環保宣傳，發展環保技術，落實環保</a:t>
            </a:r>
            <a:r>
              <a:rPr kumimoji="0" lang="zh-CN" altLang="en-US" sz="2600" b="0" i="0" u="none" strike="noStrike" kern="1200" cap="none" spc="0" normalizeH="0" baseline="0" noProof="0" dirty="0" smtClean="0">
                <a:ln>
                  <a:noFill/>
                </a:ln>
                <a:effectLst/>
                <a:uLnTx/>
                <a:uFillTx/>
                <a:latin typeface="DFKai-SB" panose="03000509000000000000" pitchFamily="65" charset="-120"/>
                <a:ea typeface="DFKai-SB" panose="03000509000000000000" pitchFamily="65" charset="-120"/>
                <a:cs typeface="+mn-cs"/>
              </a:rPr>
              <a:t>標準</a:t>
            </a:r>
            <a:r>
              <a:rPr lang="zh-TW" altLang="en-US" sz="2600" dirty="0" smtClean="0">
                <a:latin typeface="DFKai-SB" panose="03000509000000000000" pitchFamily="65" charset="-120"/>
                <a:ea typeface="DFKai-SB" panose="03000509000000000000" pitchFamily="65" charset="-120"/>
              </a:rPr>
              <a:t>。世界各地也</a:t>
            </a:r>
            <a:r>
              <a:rPr lang="zh-TW" altLang="en-US" sz="2600" dirty="0">
                <a:latin typeface="DFKai-SB" panose="03000509000000000000" pitchFamily="65" charset="-120"/>
                <a:ea typeface="DFKai-SB" panose="03000509000000000000" pitchFamily="65" charset="-120"/>
              </a:rPr>
              <a:t>響應聯合國</a:t>
            </a:r>
            <a:r>
              <a:rPr lang="zh-TW" altLang="en-US" sz="2600" dirty="0" smtClean="0">
                <a:latin typeface="DFKai-SB" panose="03000509000000000000" pitchFamily="65" charset="-120"/>
                <a:ea typeface="DFKai-SB" panose="03000509000000000000" pitchFamily="65" charset="-120"/>
              </a:rPr>
              <a:t>目標推動相似政策、措施、法例等，當中包括</a:t>
            </a:r>
            <a:r>
              <a:rPr lang="en-US" altLang="zh-TW" sz="2600" dirty="0" smtClean="0">
                <a:latin typeface="DFKai-SB" panose="03000509000000000000" pitchFamily="65" charset="-120"/>
                <a:ea typeface="DFKai-SB" panose="03000509000000000000" pitchFamily="65" charset="-120"/>
              </a:rPr>
              <a:t>:</a:t>
            </a:r>
            <a:endParaRPr lang="zh-TW" altLang="en-US" sz="2600" dirty="0">
              <a:latin typeface="DFKai-SB" panose="03000509000000000000" pitchFamily="65" charset="-120"/>
              <a:ea typeface="DFKai-SB" panose="03000509000000000000" pitchFamily="65" charset="-120"/>
            </a:endParaRPr>
          </a:p>
        </p:txBody>
      </p:sp>
      <p:sp>
        <p:nvSpPr>
          <p:cNvPr id="5" name="任意多边形: 形状 4"/>
          <p:cNvSpPr/>
          <p:nvPr/>
        </p:nvSpPr>
        <p:spPr>
          <a:xfrm>
            <a:off x="2435263" y="212379"/>
            <a:ext cx="7287700" cy="6180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77900" rtl="0" eaLnBrk="1" fontAlgn="auto" latinLnBrk="0" hangingPunct="1">
              <a:lnSpc>
                <a:spcPct val="90000"/>
              </a:lnSpc>
              <a:spcBef>
                <a:spcPts val="0"/>
              </a:spcBef>
              <a:spcAft>
                <a:spcPct val="35000"/>
              </a:spcAft>
              <a:buClrTx/>
              <a:buSzTx/>
              <a:buFontTx/>
              <a:buNone/>
              <a:defRPr/>
            </a:pPr>
            <a:r>
              <a:rPr kumimoji="0" lang="zh-CN" altLang="en-US" sz="4000" b="1" i="0" u="none" strike="noStrike" kern="1200" cap="none" spc="0" normalizeH="0" baseline="0" noProof="0" dirty="0" smtClean="0">
                <a:ln>
                  <a:noFill/>
                </a:ln>
                <a:solidFill>
                  <a:srgbClr val="FFFFFF"/>
                </a:solidFill>
                <a:effectLst/>
                <a:uLnTx/>
                <a:uFillTx/>
                <a:latin typeface="DFKai-SB" panose="03000509000000000000" pitchFamily="65" charset="-120"/>
                <a:ea typeface="DFKai-SB" panose="03000509000000000000" pitchFamily="65" charset="-120"/>
                <a:cs typeface="+mn-cs"/>
                <a:sym typeface="+mn-ea"/>
              </a:rPr>
              <a:t>其他</a:t>
            </a:r>
            <a:r>
              <a:rPr kumimoji="0" lang="zh-CN" altLang="en-US" sz="4000" b="1" i="0" u="none" strike="noStrike" kern="1200" cap="none" spc="0" normalizeH="0" baseline="0" noProof="0" dirty="0">
                <a:ln>
                  <a:noFill/>
                </a:ln>
                <a:solidFill>
                  <a:srgbClr val="FFFFFF"/>
                </a:solidFill>
                <a:effectLst/>
                <a:uLnTx/>
                <a:uFillTx/>
                <a:latin typeface="DFKai-SB" panose="03000509000000000000" pitchFamily="65" charset="-120"/>
                <a:ea typeface="DFKai-SB" panose="03000509000000000000" pitchFamily="65" charset="-120"/>
                <a:cs typeface="+mn-cs"/>
                <a:sym typeface="+mn-ea"/>
              </a:rPr>
              <a:t>地區</a:t>
            </a:r>
            <a:r>
              <a:rPr kumimoji="0" lang="zh-CN" altLang="en-US" sz="4000" b="1" i="0" u="none" strike="noStrike" kern="1200" cap="none" spc="0" normalizeH="0" baseline="0" noProof="0" dirty="0">
                <a:ln>
                  <a:noFill/>
                </a:ln>
                <a:solidFill>
                  <a:srgbClr val="FFFFFF"/>
                </a:solidFill>
                <a:effectLst/>
                <a:uLnTx/>
                <a:uFillTx/>
                <a:latin typeface="DFKai-SB" panose="03000509000000000000" pitchFamily="65" charset="-120"/>
                <a:ea typeface="DFKai-SB" panose="03000509000000000000" pitchFamily="65" charset="-120"/>
                <a:cs typeface="+mn-cs"/>
              </a:rPr>
              <a:t>的</a:t>
            </a:r>
            <a:r>
              <a:rPr kumimoji="0" lang="zh-CN" altLang="en-US" sz="4000" b="1" i="0" u="none" strike="noStrike" kern="1200" cap="none" spc="0" normalizeH="0" baseline="0" noProof="0" dirty="0">
                <a:ln>
                  <a:noFill/>
                </a:ln>
                <a:solidFill>
                  <a:srgbClr val="FFFFFF"/>
                </a:solidFill>
                <a:effectLst/>
                <a:uLnTx/>
                <a:uFillTx/>
                <a:latin typeface="DFKai-SB" panose="03000509000000000000" pitchFamily="65" charset="-120"/>
                <a:ea typeface="DFKai-SB" panose="03000509000000000000" pitchFamily="65" charset="-120"/>
                <a:cs typeface="+mn-cs"/>
                <a:sym typeface="+mn-ea"/>
              </a:rPr>
              <a:t>環境保育實踐經驗</a:t>
            </a:r>
            <a:endParaRPr kumimoji="0" lang="zh-CN" altLang="en-US" sz="4000" b="1" i="0" u="none" strike="noStrike" kern="1200" cap="none" spc="0" normalizeH="0" baseline="0" noProof="0" dirty="0">
              <a:ln>
                <a:noFill/>
              </a:ln>
              <a:solidFill>
                <a:srgbClr val="FFFFFF"/>
              </a:solidFill>
              <a:effectLst/>
              <a:uLnTx/>
              <a:uFillTx/>
              <a:latin typeface="DFKai-SB" panose="03000509000000000000" pitchFamily="65" charset="-120"/>
              <a:ea typeface="DFKai-SB" panose="03000509000000000000" pitchFamily="65" charset="-120"/>
              <a:cs typeface="+mn-cs"/>
            </a:endParaRPr>
          </a:p>
        </p:txBody>
      </p:sp>
      <p:sp>
        <p:nvSpPr>
          <p:cNvPr id="4" name="任意多边形 21"/>
          <p:cNvSpPr/>
          <p:nvPr>
            <p:custDataLst>
              <p:tags r:id="rId1"/>
            </p:custDataLst>
          </p:nvPr>
        </p:nvSpPr>
        <p:spPr>
          <a:xfrm>
            <a:off x="414615" y="2833069"/>
            <a:ext cx="2020648" cy="964535"/>
          </a:xfrm>
          <a:custGeom>
            <a:avLst/>
            <a:gdLst>
              <a:gd name="connsiteX0" fmla="*/ 176782 w 1993900"/>
              <a:gd name="connsiteY0" fmla="*/ 0 h 1282700"/>
              <a:gd name="connsiteX1" fmla="*/ 399032 w 1993900"/>
              <a:gd name="connsiteY1" fmla="*/ 0 h 1282700"/>
              <a:gd name="connsiteX2" fmla="*/ 435678 w 1993900"/>
              <a:gd name="connsiteY2" fmla="*/ 0 h 1282700"/>
              <a:gd name="connsiteX3" fmla="*/ 657928 w 1993900"/>
              <a:gd name="connsiteY3" fmla="*/ 0 h 1282700"/>
              <a:gd name="connsiteX4" fmla="*/ 854778 w 1993900"/>
              <a:gd name="connsiteY4" fmla="*/ 196850 h 1282700"/>
              <a:gd name="connsiteX5" fmla="*/ 996950 w 1993900"/>
              <a:gd name="connsiteY5" fmla="*/ 196850 h 1282700"/>
              <a:gd name="connsiteX6" fmla="*/ 1844248 w 1993900"/>
              <a:gd name="connsiteY6" fmla="*/ 196850 h 1282700"/>
              <a:gd name="connsiteX7" fmla="*/ 1993900 w 1993900"/>
              <a:gd name="connsiteY7" fmla="*/ 346502 h 1282700"/>
              <a:gd name="connsiteX8" fmla="*/ 1993900 w 1993900"/>
              <a:gd name="connsiteY8" fmla="*/ 590550 h 1282700"/>
              <a:gd name="connsiteX9" fmla="*/ 1993900 w 1993900"/>
              <a:gd name="connsiteY9" fmla="*/ 1105918 h 1282700"/>
              <a:gd name="connsiteX10" fmla="*/ 1993900 w 1993900"/>
              <a:gd name="connsiteY10" fmla="*/ 1133048 h 1282700"/>
              <a:gd name="connsiteX11" fmla="*/ 1844248 w 1993900"/>
              <a:gd name="connsiteY11" fmla="*/ 1282700 h 1282700"/>
              <a:gd name="connsiteX12" fmla="*/ 1817118 w 1993900"/>
              <a:gd name="connsiteY12" fmla="*/ 1282700 h 1282700"/>
              <a:gd name="connsiteX13" fmla="*/ 996950 w 1993900"/>
              <a:gd name="connsiteY13" fmla="*/ 1282700 h 1282700"/>
              <a:gd name="connsiteX14" fmla="*/ 399032 w 1993900"/>
              <a:gd name="connsiteY14" fmla="*/ 1282700 h 1282700"/>
              <a:gd name="connsiteX15" fmla="*/ 371902 w 1993900"/>
              <a:gd name="connsiteY15" fmla="*/ 1282700 h 1282700"/>
              <a:gd name="connsiteX16" fmla="*/ 176782 w 1993900"/>
              <a:gd name="connsiteY16" fmla="*/ 1282700 h 1282700"/>
              <a:gd name="connsiteX17" fmla="*/ 149652 w 1993900"/>
              <a:gd name="connsiteY17" fmla="*/ 1282700 h 1282700"/>
              <a:gd name="connsiteX18" fmla="*/ 0 w 1993900"/>
              <a:gd name="connsiteY18" fmla="*/ 1133048 h 1282700"/>
              <a:gd name="connsiteX19" fmla="*/ 0 w 1993900"/>
              <a:gd name="connsiteY19" fmla="*/ 1105918 h 1282700"/>
              <a:gd name="connsiteX20" fmla="*/ 0 w 1993900"/>
              <a:gd name="connsiteY20" fmla="*/ 346502 h 1282700"/>
              <a:gd name="connsiteX21" fmla="*/ 0 w 1993900"/>
              <a:gd name="connsiteY21" fmla="*/ 176782 h 1282700"/>
              <a:gd name="connsiteX22" fmla="*/ 176782 w 1993900"/>
              <a:gd name="connsiteY22" fmla="*/ 0 h 1282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993900" h="1282700">
                <a:moveTo>
                  <a:pt x="176782" y="0"/>
                </a:moveTo>
                <a:lnTo>
                  <a:pt x="399032" y="0"/>
                </a:lnTo>
                <a:lnTo>
                  <a:pt x="435678" y="0"/>
                </a:lnTo>
                <a:lnTo>
                  <a:pt x="657928" y="0"/>
                </a:lnTo>
                <a:lnTo>
                  <a:pt x="854778" y="196850"/>
                </a:lnTo>
                <a:lnTo>
                  <a:pt x="996950" y="196850"/>
                </a:lnTo>
                <a:lnTo>
                  <a:pt x="1844248" y="196850"/>
                </a:lnTo>
                <a:cubicBezTo>
                  <a:pt x="1926899" y="196850"/>
                  <a:pt x="1993900" y="263851"/>
                  <a:pt x="1993900" y="346502"/>
                </a:cubicBezTo>
                <a:lnTo>
                  <a:pt x="1993900" y="590550"/>
                </a:lnTo>
                <a:lnTo>
                  <a:pt x="1993900" y="1105918"/>
                </a:lnTo>
                <a:lnTo>
                  <a:pt x="1993900" y="1133048"/>
                </a:lnTo>
                <a:cubicBezTo>
                  <a:pt x="1993900" y="1215699"/>
                  <a:pt x="1926899" y="1282700"/>
                  <a:pt x="1844248" y="1282700"/>
                </a:cubicBezTo>
                <a:lnTo>
                  <a:pt x="1817118" y="1282700"/>
                </a:lnTo>
                <a:lnTo>
                  <a:pt x="996950" y="1282700"/>
                </a:lnTo>
                <a:lnTo>
                  <a:pt x="399032" y="1282700"/>
                </a:lnTo>
                <a:lnTo>
                  <a:pt x="371902" y="1282700"/>
                </a:lnTo>
                <a:lnTo>
                  <a:pt x="176782" y="1282700"/>
                </a:lnTo>
                <a:lnTo>
                  <a:pt x="149652" y="1282700"/>
                </a:lnTo>
                <a:cubicBezTo>
                  <a:pt x="67001" y="1282700"/>
                  <a:pt x="0" y="1215699"/>
                  <a:pt x="0" y="1133048"/>
                </a:cubicBezTo>
                <a:lnTo>
                  <a:pt x="0" y="1105918"/>
                </a:lnTo>
                <a:lnTo>
                  <a:pt x="0" y="346502"/>
                </a:lnTo>
                <a:lnTo>
                  <a:pt x="0" y="176782"/>
                </a:lnTo>
                <a:cubicBezTo>
                  <a:pt x="0" y="79148"/>
                  <a:pt x="79148" y="0"/>
                  <a:pt x="176782" y="0"/>
                </a:cubicBezTo>
                <a:close/>
              </a:path>
            </a:pathLst>
          </a:custGeom>
          <a:solidFill>
            <a:schemeClr val="bg1">
              <a:lumMod val="95000"/>
            </a:schemeClr>
          </a:solidFill>
        </p:spPr>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20000"/>
              </a:lnSpc>
              <a:spcBef>
                <a:spcPts val="0"/>
              </a:spcBef>
              <a:spcAft>
                <a:spcPts val="0"/>
              </a:spcAft>
              <a:buClrTx/>
              <a:buSzTx/>
              <a:buFontTx/>
              <a:buNone/>
              <a:defRPr/>
            </a:pPr>
            <a:endParaRPr kumimoji="0" lang="zh-CN" altLang="en-US" sz="2800" b="1" i="0" u="none" strike="noStrike" kern="0" cap="none" spc="0" normalizeH="0" baseline="0" noProof="0" dirty="0">
              <a:ln>
                <a:noFill/>
              </a:ln>
              <a:solidFill>
                <a:srgbClr val="4472C4"/>
              </a:solidFill>
              <a:effectLst/>
              <a:uLnTx/>
              <a:uFillTx/>
              <a:latin typeface="DFKai-SB" panose="03000509000000000000" pitchFamily="65" charset="-120"/>
              <a:ea typeface="DFKai-SB" panose="03000509000000000000" pitchFamily="65" charset="-120"/>
              <a:cs typeface="Arial" panose="020B0604020202020204" pitchFamily="34" charset="0"/>
              <a:sym typeface="Arial" panose="020B0604020202020204" pitchFamily="34" charset="0"/>
            </a:endParaRPr>
          </a:p>
        </p:txBody>
      </p:sp>
      <p:sp>
        <p:nvSpPr>
          <p:cNvPr id="6" name="任意多边形 25"/>
          <p:cNvSpPr/>
          <p:nvPr>
            <p:custDataLst>
              <p:tags r:id="rId2"/>
            </p:custDataLst>
          </p:nvPr>
        </p:nvSpPr>
        <p:spPr>
          <a:xfrm>
            <a:off x="414615" y="3063377"/>
            <a:ext cx="1910912" cy="756886"/>
          </a:xfrm>
          <a:custGeom>
            <a:avLst/>
            <a:gdLst>
              <a:gd name="connsiteX0" fmla="*/ 908048 w 1993900"/>
              <a:gd name="connsiteY0" fmla="*/ 0 h 1047750"/>
              <a:gd name="connsiteX1" fmla="*/ 1849499 w 1993900"/>
              <a:gd name="connsiteY1" fmla="*/ 0 h 1047750"/>
              <a:gd name="connsiteX2" fmla="*/ 1993900 w 1993900"/>
              <a:gd name="connsiteY2" fmla="*/ 144401 h 1047750"/>
              <a:gd name="connsiteX3" fmla="*/ 1993900 w 1993900"/>
              <a:gd name="connsiteY3" fmla="*/ 903349 h 1047750"/>
              <a:gd name="connsiteX4" fmla="*/ 1849499 w 1993900"/>
              <a:gd name="connsiteY4" fmla="*/ 1047750 h 1047750"/>
              <a:gd name="connsiteX5" fmla="*/ 144401 w 1993900"/>
              <a:gd name="connsiteY5" fmla="*/ 1047750 h 1047750"/>
              <a:gd name="connsiteX6" fmla="*/ 0 w 1993900"/>
              <a:gd name="connsiteY6" fmla="*/ 903349 h 1047750"/>
              <a:gd name="connsiteX7" fmla="*/ 0 w 1993900"/>
              <a:gd name="connsiteY7" fmla="*/ 239711 h 1047750"/>
              <a:gd name="connsiteX8" fmla="*/ 115888 w 1993900"/>
              <a:gd name="connsiteY8" fmla="*/ 123823 h 1047750"/>
              <a:gd name="connsiteX9" fmla="*/ 784225 w 1993900"/>
              <a:gd name="connsiteY9" fmla="*/ 123823 h 104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93900" h="1047750">
                <a:moveTo>
                  <a:pt x="908048" y="0"/>
                </a:moveTo>
                <a:lnTo>
                  <a:pt x="1849499" y="0"/>
                </a:lnTo>
                <a:cubicBezTo>
                  <a:pt x="1929249" y="0"/>
                  <a:pt x="1993900" y="64651"/>
                  <a:pt x="1993900" y="144401"/>
                </a:cubicBezTo>
                <a:lnTo>
                  <a:pt x="1993900" y="903349"/>
                </a:lnTo>
                <a:cubicBezTo>
                  <a:pt x="1993900" y="983099"/>
                  <a:pt x="1929249" y="1047750"/>
                  <a:pt x="1849499" y="1047750"/>
                </a:cubicBezTo>
                <a:lnTo>
                  <a:pt x="144401" y="1047750"/>
                </a:lnTo>
                <a:cubicBezTo>
                  <a:pt x="64651" y="1047750"/>
                  <a:pt x="0" y="983099"/>
                  <a:pt x="0" y="903349"/>
                </a:cubicBezTo>
                <a:lnTo>
                  <a:pt x="0" y="239711"/>
                </a:lnTo>
                <a:lnTo>
                  <a:pt x="115888" y="123823"/>
                </a:lnTo>
                <a:lnTo>
                  <a:pt x="784225" y="123823"/>
                </a:lnTo>
                <a:close/>
              </a:path>
            </a:pathLst>
          </a:custGeom>
          <a:solidFill>
            <a:schemeClr val="accent1">
              <a:lumMod val="60000"/>
              <a:lumOff val="40000"/>
            </a:schemeClr>
          </a:solidFill>
        </p:spPr>
        <p:txBody>
          <a:bodyPr rot="0" spcFirstLastPara="0" vertOverflow="overflow" horzOverflow="overflow" vert="horz" wrap="square" lIns="91440" tIns="216000" rIns="91440" bIns="45720" numCol="1" spcCol="0" rtlCol="0" fromWordArt="0" anchor="ctr" anchorCtr="0" forceAA="0" compatLnSpc="1">
            <a:normAutofit/>
          </a:bodyPr>
          <a:lstStyle/>
          <a:p>
            <a:pPr marL="0" marR="0" lvl="0" indent="0" algn="ctr" defTabSz="914400" rtl="0" eaLnBrk="1" fontAlgn="auto" latinLnBrk="0" hangingPunct="1">
              <a:lnSpc>
                <a:spcPct val="12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prstClr val="white"/>
              </a:solidFill>
              <a:effectLst/>
              <a:uLnTx/>
              <a:uFillTx/>
              <a:latin typeface="DFKai-SB" panose="03000509000000000000" pitchFamily="65" charset="-120"/>
              <a:ea typeface="DFKai-SB" panose="03000509000000000000" pitchFamily="65" charset="-120"/>
              <a:cs typeface="+mn-cs"/>
              <a:sym typeface="Arial" panose="020B0604020202020204" pitchFamily="34" charset="0"/>
            </a:endParaRPr>
          </a:p>
        </p:txBody>
      </p:sp>
      <p:sp>
        <p:nvSpPr>
          <p:cNvPr id="7" name="文本框 3"/>
          <p:cNvSpPr txBox="1"/>
          <p:nvPr>
            <p:custDataLst>
              <p:tags r:id="rId3"/>
            </p:custDataLst>
          </p:nvPr>
        </p:nvSpPr>
        <p:spPr>
          <a:xfrm>
            <a:off x="406454" y="3146773"/>
            <a:ext cx="2009553" cy="588135"/>
          </a:xfrm>
          <a:prstGeom prst="rect">
            <a:avLst/>
          </a:prstGeom>
          <a:noFill/>
        </p:spPr>
        <p:txBody>
          <a:bodyPr wrap="square" lIns="90000" tIns="46800" rIns="90000" bIns="46800" rtlCol="0" anchor="ctr" anchorCtr="0"/>
          <a:lstStyle/>
          <a:p>
            <a:pPr marL="0" marR="0" lvl="0" indent="0" algn="ctr" defTabSz="914400" rtl="0" eaLnBrk="1" fontAlgn="auto" latinLnBrk="0" hangingPunct="1">
              <a:lnSpc>
                <a:spcPct val="120000"/>
              </a:lnSpc>
              <a:spcBef>
                <a:spcPts val="0"/>
              </a:spcBef>
              <a:spcAft>
                <a:spcPts val="0"/>
              </a:spcAft>
              <a:buClrTx/>
              <a:buSzTx/>
              <a:buFontTx/>
              <a:buNone/>
              <a:defRPr/>
            </a:pPr>
            <a:r>
              <a:rPr kumimoji="0" sz="2000" b="0" i="0" u="none" strike="noStrike" kern="1200" cap="none" spc="0" normalizeH="0" baseline="0" noProof="0" dirty="0" err="1" smtClean="0">
                <a:ln>
                  <a:noFill/>
                </a:ln>
                <a:effectLst/>
                <a:uLnTx/>
                <a:uFillTx/>
                <a:latin typeface="DFKai-SB" panose="03000509000000000000" pitchFamily="65" charset="-120"/>
                <a:ea typeface="DFKai-SB" panose="03000509000000000000" pitchFamily="65" charset="-120"/>
                <a:sym typeface="+mn-ea"/>
              </a:rPr>
              <a:t>制定</a:t>
            </a:r>
            <a:r>
              <a:rPr lang="zh-TW" altLang="en-US" sz="2000" dirty="0" smtClean="0">
                <a:latin typeface="DFKai-SB" panose="03000509000000000000" pitchFamily="65" charset="-120"/>
                <a:ea typeface="DFKai-SB" panose="03000509000000000000" pitchFamily="65" charset="-120"/>
                <a:sym typeface="+mn-ea"/>
              </a:rPr>
              <a:t>相關</a:t>
            </a:r>
            <a:r>
              <a:rPr kumimoji="0" sz="2000" b="0" i="0" u="none" strike="noStrike" kern="1200" cap="none" spc="0" normalizeH="0" baseline="0" noProof="0" dirty="0" err="1" smtClean="0">
                <a:ln>
                  <a:noFill/>
                </a:ln>
                <a:effectLst/>
                <a:uLnTx/>
                <a:uFillTx/>
                <a:latin typeface="DFKai-SB" panose="03000509000000000000" pitchFamily="65" charset="-120"/>
                <a:ea typeface="DFKai-SB" panose="03000509000000000000" pitchFamily="65" charset="-120"/>
                <a:sym typeface="+mn-ea"/>
              </a:rPr>
              <a:t>法律</a:t>
            </a:r>
            <a:endParaRPr kumimoji="0" lang="zh-CN" altLang="en-US" sz="2000" b="0" i="0" u="none" strike="noStrike" kern="1200" cap="none" spc="0" normalizeH="0" baseline="0" noProof="0" dirty="0" err="1">
              <a:ln>
                <a:noFill/>
              </a:ln>
              <a:effectLst/>
              <a:uLnTx/>
              <a:uFillTx/>
              <a:latin typeface="DFKai-SB" panose="03000509000000000000" pitchFamily="65" charset="-120"/>
              <a:ea typeface="DFKai-SB" panose="03000509000000000000" pitchFamily="65" charset="-120"/>
              <a:sym typeface="+mn-ea"/>
            </a:endParaRPr>
          </a:p>
        </p:txBody>
      </p:sp>
      <p:sp>
        <p:nvSpPr>
          <p:cNvPr id="8" name="任意多边形 30"/>
          <p:cNvSpPr/>
          <p:nvPr>
            <p:custDataLst>
              <p:tags r:id="rId4"/>
            </p:custDataLst>
          </p:nvPr>
        </p:nvSpPr>
        <p:spPr>
          <a:xfrm>
            <a:off x="2571406" y="2833069"/>
            <a:ext cx="2440822" cy="964535"/>
          </a:xfrm>
          <a:custGeom>
            <a:avLst/>
            <a:gdLst>
              <a:gd name="connsiteX0" fmla="*/ 176782 w 1993900"/>
              <a:gd name="connsiteY0" fmla="*/ 0 h 1282700"/>
              <a:gd name="connsiteX1" fmla="*/ 399032 w 1993900"/>
              <a:gd name="connsiteY1" fmla="*/ 0 h 1282700"/>
              <a:gd name="connsiteX2" fmla="*/ 435678 w 1993900"/>
              <a:gd name="connsiteY2" fmla="*/ 0 h 1282700"/>
              <a:gd name="connsiteX3" fmla="*/ 657928 w 1993900"/>
              <a:gd name="connsiteY3" fmla="*/ 0 h 1282700"/>
              <a:gd name="connsiteX4" fmla="*/ 854778 w 1993900"/>
              <a:gd name="connsiteY4" fmla="*/ 196850 h 1282700"/>
              <a:gd name="connsiteX5" fmla="*/ 996950 w 1993900"/>
              <a:gd name="connsiteY5" fmla="*/ 196850 h 1282700"/>
              <a:gd name="connsiteX6" fmla="*/ 1844248 w 1993900"/>
              <a:gd name="connsiteY6" fmla="*/ 196850 h 1282700"/>
              <a:gd name="connsiteX7" fmla="*/ 1993900 w 1993900"/>
              <a:gd name="connsiteY7" fmla="*/ 346502 h 1282700"/>
              <a:gd name="connsiteX8" fmla="*/ 1993900 w 1993900"/>
              <a:gd name="connsiteY8" fmla="*/ 590550 h 1282700"/>
              <a:gd name="connsiteX9" fmla="*/ 1993900 w 1993900"/>
              <a:gd name="connsiteY9" fmla="*/ 1105918 h 1282700"/>
              <a:gd name="connsiteX10" fmla="*/ 1993900 w 1993900"/>
              <a:gd name="connsiteY10" fmla="*/ 1133048 h 1282700"/>
              <a:gd name="connsiteX11" fmla="*/ 1844248 w 1993900"/>
              <a:gd name="connsiteY11" fmla="*/ 1282700 h 1282700"/>
              <a:gd name="connsiteX12" fmla="*/ 1817118 w 1993900"/>
              <a:gd name="connsiteY12" fmla="*/ 1282700 h 1282700"/>
              <a:gd name="connsiteX13" fmla="*/ 996950 w 1993900"/>
              <a:gd name="connsiteY13" fmla="*/ 1282700 h 1282700"/>
              <a:gd name="connsiteX14" fmla="*/ 399032 w 1993900"/>
              <a:gd name="connsiteY14" fmla="*/ 1282700 h 1282700"/>
              <a:gd name="connsiteX15" fmla="*/ 371902 w 1993900"/>
              <a:gd name="connsiteY15" fmla="*/ 1282700 h 1282700"/>
              <a:gd name="connsiteX16" fmla="*/ 176782 w 1993900"/>
              <a:gd name="connsiteY16" fmla="*/ 1282700 h 1282700"/>
              <a:gd name="connsiteX17" fmla="*/ 149652 w 1993900"/>
              <a:gd name="connsiteY17" fmla="*/ 1282700 h 1282700"/>
              <a:gd name="connsiteX18" fmla="*/ 0 w 1993900"/>
              <a:gd name="connsiteY18" fmla="*/ 1133048 h 1282700"/>
              <a:gd name="connsiteX19" fmla="*/ 0 w 1993900"/>
              <a:gd name="connsiteY19" fmla="*/ 1105918 h 1282700"/>
              <a:gd name="connsiteX20" fmla="*/ 0 w 1993900"/>
              <a:gd name="connsiteY20" fmla="*/ 346502 h 1282700"/>
              <a:gd name="connsiteX21" fmla="*/ 0 w 1993900"/>
              <a:gd name="connsiteY21" fmla="*/ 176782 h 1282700"/>
              <a:gd name="connsiteX22" fmla="*/ 176782 w 1993900"/>
              <a:gd name="connsiteY22" fmla="*/ 0 h 1282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993900" h="1282700">
                <a:moveTo>
                  <a:pt x="176782" y="0"/>
                </a:moveTo>
                <a:lnTo>
                  <a:pt x="399032" y="0"/>
                </a:lnTo>
                <a:lnTo>
                  <a:pt x="435678" y="0"/>
                </a:lnTo>
                <a:lnTo>
                  <a:pt x="657928" y="0"/>
                </a:lnTo>
                <a:lnTo>
                  <a:pt x="854778" y="196850"/>
                </a:lnTo>
                <a:lnTo>
                  <a:pt x="996950" y="196850"/>
                </a:lnTo>
                <a:lnTo>
                  <a:pt x="1844248" y="196850"/>
                </a:lnTo>
                <a:cubicBezTo>
                  <a:pt x="1926899" y="196850"/>
                  <a:pt x="1993900" y="263851"/>
                  <a:pt x="1993900" y="346502"/>
                </a:cubicBezTo>
                <a:lnTo>
                  <a:pt x="1993900" y="590550"/>
                </a:lnTo>
                <a:lnTo>
                  <a:pt x="1993900" y="1105918"/>
                </a:lnTo>
                <a:lnTo>
                  <a:pt x="1993900" y="1133048"/>
                </a:lnTo>
                <a:cubicBezTo>
                  <a:pt x="1993900" y="1215699"/>
                  <a:pt x="1926899" y="1282700"/>
                  <a:pt x="1844248" y="1282700"/>
                </a:cubicBezTo>
                <a:lnTo>
                  <a:pt x="1817118" y="1282700"/>
                </a:lnTo>
                <a:lnTo>
                  <a:pt x="996950" y="1282700"/>
                </a:lnTo>
                <a:lnTo>
                  <a:pt x="399032" y="1282700"/>
                </a:lnTo>
                <a:lnTo>
                  <a:pt x="371902" y="1282700"/>
                </a:lnTo>
                <a:lnTo>
                  <a:pt x="176782" y="1282700"/>
                </a:lnTo>
                <a:lnTo>
                  <a:pt x="149652" y="1282700"/>
                </a:lnTo>
                <a:cubicBezTo>
                  <a:pt x="67001" y="1282700"/>
                  <a:pt x="0" y="1215699"/>
                  <a:pt x="0" y="1133048"/>
                </a:cubicBezTo>
                <a:lnTo>
                  <a:pt x="0" y="1105918"/>
                </a:lnTo>
                <a:lnTo>
                  <a:pt x="0" y="346502"/>
                </a:lnTo>
                <a:lnTo>
                  <a:pt x="0" y="176782"/>
                </a:lnTo>
                <a:cubicBezTo>
                  <a:pt x="0" y="79148"/>
                  <a:pt x="79148" y="0"/>
                  <a:pt x="176782" y="0"/>
                </a:cubicBezTo>
                <a:close/>
              </a:path>
            </a:pathLst>
          </a:custGeom>
          <a:solidFill>
            <a:schemeClr val="bg1">
              <a:lumMod val="95000"/>
            </a:schemeClr>
          </a:solidFill>
        </p:spPr>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20000"/>
              </a:lnSpc>
              <a:spcBef>
                <a:spcPts val="0"/>
              </a:spcBef>
              <a:spcAft>
                <a:spcPts val="0"/>
              </a:spcAft>
              <a:buClrTx/>
              <a:buSzTx/>
              <a:buFontTx/>
              <a:buNone/>
              <a:defRPr/>
            </a:pPr>
            <a:endParaRPr kumimoji="0" lang="zh-CN" altLang="en-US" sz="2800" b="1" i="0" u="none" strike="noStrike" kern="0" cap="none" spc="0" normalizeH="0" baseline="0" noProof="0" dirty="0">
              <a:ln>
                <a:noFill/>
              </a:ln>
              <a:solidFill>
                <a:srgbClr val="ED7D31"/>
              </a:solidFill>
              <a:effectLst/>
              <a:uLnTx/>
              <a:uFillTx/>
              <a:latin typeface="DFKai-SB" panose="03000509000000000000" pitchFamily="65" charset="-120"/>
              <a:ea typeface="DFKai-SB" panose="03000509000000000000" pitchFamily="65" charset="-120"/>
              <a:cs typeface="Arial" panose="020B0604020202020204" pitchFamily="34" charset="0"/>
              <a:sym typeface="Arial" panose="020B0604020202020204" pitchFamily="34" charset="0"/>
            </a:endParaRPr>
          </a:p>
        </p:txBody>
      </p:sp>
      <p:sp>
        <p:nvSpPr>
          <p:cNvPr id="9" name="任意多边形 31"/>
          <p:cNvSpPr/>
          <p:nvPr>
            <p:custDataLst>
              <p:tags r:id="rId5"/>
            </p:custDataLst>
          </p:nvPr>
        </p:nvSpPr>
        <p:spPr>
          <a:xfrm>
            <a:off x="2571406" y="3040520"/>
            <a:ext cx="2440822" cy="756463"/>
          </a:xfrm>
          <a:custGeom>
            <a:avLst/>
            <a:gdLst>
              <a:gd name="connsiteX0" fmla="*/ 908048 w 1993900"/>
              <a:gd name="connsiteY0" fmla="*/ 0 h 1047750"/>
              <a:gd name="connsiteX1" fmla="*/ 1849499 w 1993900"/>
              <a:gd name="connsiteY1" fmla="*/ 0 h 1047750"/>
              <a:gd name="connsiteX2" fmla="*/ 1993900 w 1993900"/>
              <a:gd name="connsiteY2" fmla="*/ 144401 h 1047750"/>
              <a:gd name="connsiteX3" fmla="*/ 1993900 w 1993900"/>
              <a:gd name="connsiteY3" fmla="*/ 903349 h 1047750"/>
              <a:gd name="connsiteX4" fmla="*/ 1849499 w 1993900"/>
              <a:gd name="connsiteY4" fmla="*/ 1047750 h 1047750"/>
              <a:gd name="connsiteX5" fmla="*/ 144401 w 1993900"/>
              <a:gd name="connsiteY5" fmla="*/ 1047750 h 1047750"/>
              <a:gd name="connsiteX6" fmla="*/ 0 w 1993900"/>
              <a:gd name="connsiteY6" fmla="*/ 903349 h 1047750"/>
              <a:gd name="connsiteX7" fmla="*/ 0 w 1993900"/>
              <a:gd name="connsiteY7" fmla="*/ 239711 h 1047750"/>
              <a:gd name="connsiteX8" fmla="*/ 115888 w 1993900"/>
              <a:gd name="connsiteY8" fmla="*/ 123823 h 1047750"/>
              <a:gd name="connsiteX9" fmla="*/ 784225 w 1993900"/>
              <a:gd name="connsiteY9" fmla="*/ 123823 h 104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93900" h="1047750">
                <a:moveTo>
                  <a:pt x="908048" y="0"/>
                </a:moveTo>
                <a:lnTo>
                  <a:pt x="1849499" y="0"/>
                </a:lnTo>
                <a:cubicBezTo>
                  <a:pt x="1929249" y="0"/>
                  <a:pt x="1993900" y="64651"/>
                  <a:pt x="1993900" y="144401"/>
                </a:cubicBezTo>
                <a:lnTo>
                  <a:pt x="1993900" y="903349"/>
                </a:lnTo>
                <a:cubicBezTo>
                  <a:pt x="1993900" y="983099"/>
                  <a:pt x="1929249" y="1047750"/>
                  <a:pt x="1849499" y="1047750"/>
                </a:cubicBezTo>
                <a:lnTo>
                  <a:pt x="144401" y="1047750"/>
                </a:lnTo>
                <a:cubicBezTo>
                  <a:pt x="64651" y="1047750"/>
                  <a:pt x="0" y="983099"/>
                  <a:pt x="0" y="903349"/>
                </a:cubicBezTo>
                <a:lnTo>
                  <a:pt x="0" y="239711"/>
                </a:lnTo>
                <a:lnTo>
                  <a:pt x="115888" y="123823"/>
                </a:lnTo>
                <a:lnTo>
                  <a:pt x="784225" y="123823"/>
                </a:lnTo>
                <a:close/>
              </a:path>
            </a:pathLst>
          </a:custGeom>
          <a:solidFill>
            <a:schemeClr val="accent2">
              <a:lumMod val="60000"/>
              <a:lumOff val="40000"/>
            </a:schemeClr>
          </a:solidFill>
        </p:spPr>
        <p:txBody>
          <a:bodyPr rot="0" spcFirstLastPara="0" vertOverflow="overflow" horzOverflow="overflow" vert="horz" wrap="square" lIns="91440" tIns="216000" rIns="91440" bIns="45720" numCol="1" spcCol="0" rtlCol="0" fromWordArt="0" anchor="ctr" anchorCtr="0" forceAA="0" compatLnSpc="1">
            <a:normAutofit/>
          </a:bodyPr>
          <a:lstStyle/>
          <a:p>
            <a:pPr marL="0" marR="0" lvl="0" indent="0" algn="ctr" defTabSz="914400" rtl="0" eaLnBrk="1" fontAlgn="auto" latinLnBrk="0" hangingPunct="1">
              <a:lnSpc>
                <a:spcPct val="12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prstClr val="white"/>
              </a:solidFill>
              <a:effectLst/>
              <a:uLnTx/>
              <a:uFillTx/>
              <a:latin typeface="DFKai-SB" panose="03000509000000000000" pitchFamily="65" charset="-120"/>
              <a:ea typeface="DFKai-SB" panose="03000509000000000000" pitchFamily="65" charset="-120"/>
              <a:cs typeface="+mn-cs"/>
              <a:sym typeface="Arial" panose="020B0604020202020204" pitchFamily="34" charset="0"/>
            </a:endParaRPr>
          </a:p>
        </p:txBody>
      </p:sp>
      <p:sp>
        <p:nvSpPr>
          <p:cNvPr id="11" name="文本框 7"/>
          <p:cNvSpPr txBox="1"/>
          <p:nvPr>
            <p:custDataLst>
              <p:tags r:id="rId6"/>
            </p:custDataLst>
          </p:nvPr>
        </p:nvSpPr>
        <p:spPr>
          <a:xfrm>
            <a:off x="2416007" y="3143842"/>
            <a:ext cx="2596221" cy="588186"/>
          </a:xfrm>
          <a:prstGeom prst="rect">
            <a:avLst/>
          </a:prstGeom>
          <a:noFill/>
        </p:spPr>
        <p:txBody>
          <a:bodyPr wrap="square" lIns="90000" tIns="46800" rIns="90000" bIns="46800" rtlCol="0" anchor="ctr" anchorCtr="0"/>
          <a:lstStyle/>
          <a:p>
            <a:pPr lvl="0" algn="ctr">
              <a:lnSpc>
                <a:spcPct val="120000"/>
              </a:lnSpc>
              <a:defRPr/>
            </a:pPr>
            <a:r>
              <a:rPr kumimoji="0" lang="zh-CN" altLang="en-US" sz="20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sym typeface="+mn-ea"/>
              </a:rPr>
              <a:t>實施</a:t>
            </a:r>
            <a:r>
              <a:rPr sz="2000" dirty="0" err="1" smtClean="0">
                <a:latin typeface="DFKai-SB" panose="03000509000000000000" pitchFamily="65" charset="-120"/>
                <a:ea typeface="DFKai-SB" panose="03000509000000000000" pitchFamily="65" charset="-120"/>
                <a:sym typeface="+mn-ea"/>
              </a:rPr>
              <a:t>經濟</a:t>
            </a:r>
            <a:r>
              <a:rPr lang="zh-TW" altLang="en-US" sz="2000" dirty="0" smtClean="0">
                <a:latin typeface="DFKai-SB" panose="03000509000000000000" pitchFamily="65" charset="-120"/>
                <a:ea typeface="DFKai-SB" panose="03000509000000000000" pitchFamily="65" charset="-120"/>
                <a:sym typeface="+mn-ea"/>
              </a:rPr>
              <a:t>誘因</a:t>
            </a:r>
            <a:r>
              <a:rPr sz="2000" dirty="0" err="1" smtClean="0">
                <a:latin typeface="DFKai-SB" panose="03000509000000000000" pitchFamily="65" charset="-120"/>
                <a:ea typeface="DFKai-SB" panose="03000509000000000000" pitchFamily="65" charset="-120"/>
                <a:sym typeface="+mn-ea"/>
              </a:rPr>
              <a:t>政策</a:t>
            </a:r>
            <a:r>
              <a:rPr lang="en-US" sz="2000" dirty="0" smtClean="0">
                <a:latin typeface="DFKai-SB" panose="03000509000000000000" pitchFamily="65" charset="-120"/>
                <a:ea typeface="DFKai-SB" panose="03000509000000000000" pitchFamily="65" charset="-120"/>
                <a:sym typeface="+mn-ea"/>
              </a:rPr>
              <a:t> </a:t>
            </a:r>
            <a:endParaRPr lang="zh-CN" altLang="en-US" sz="2000" dirty="0" err="1">
              <a:latin typeface="DFKai-SB" panose="03000509000000000000" pitchFamily="65" charset="-120"/>
              <a:ea typeface="DFKai-SB" panose="03000509000000000000" pitchFamily="65" charset="-120"/>
              <a:sym typeface="+mn-ea"/>
            </a:endParaRPr>
          </a:p>
        </p:txBody>
      </p:sp>
      <p:sp>
        <p:nvSpPr>
          <p:cNvPr id="12" name="任意多边形 33"/>
          <p:cNvSpPr/>
          <p:nvPr>
            <p:custDataLst>
              <p:tags r:id="rId7"/>
            </p:custDataLst>
          </p:nvPr>
        </p:nvSpPr>
        <p:spPr>
          <a:xfrm>
            <a:off x="5126484" y="2825067"/>
            <a:ext cx="2074683" cy="964535"/>
          </a:xfrm>
          <a:custGeom>
            <a:avLst/>
            <a:gdLst>
              <a:gd name="connsiteX0" fmla="*/ 176782 w 1993900"/>
              <a:gd name="connsiteY0" fmla="*/ 0 h 1282700"/>
              <a:gd name="connsiteX1" fmla="*/ 399032 w 1993900"/>
              <a:gd name="connsiteY1" fmla="*/ 0 h 1282700"/>
              <a:gd name="connsiteX2" fmla="*/ 435678 w 1993900"/>
              <a:gd name="connsiteY2" fmla="*/ 0 h 1282700"/>
              <a:gd name="connsiteX3" fmla="*/ 657928 w 1993900"/>
              <a:gd name="connsiteY3" fmla="*/ 0 h 1282700"/>
              <a:gd name="connsiteX4" fmla="*/ 854778 w 1993900"/>
              <a:gd name="connsiteY4" fmla="*/ 196850 h 1282700"/>
              <a:gd name="connsiteX5" fmla="*/ 996950 w 1993900"/>
              <a:gd name="connsiteY5" fmla="*/ 196850 h 1282700"/>
              <a:gd name="connsiteX6" fmla="*/ 1844248 w 1993900"/>
              <a:gd name="connsiteY6" fmla="*/ 196850 h 1282700"/>
              <a:gd name="connsiteX7" fmla="*/ 1993900 w 1993900"/>
              <a:gd name="connsiteY7" fmla="*/ 346502 h 1282700"/>
              <a:gd name="connsiteX8" fmla="*/ 1993900 w 1993900"/>
              <a:gd name="connsiteY8" fmla="*/ 590550 h 1282700"/>
              <a:gd name="connsiteX9" fmla="*/ 1993900 w 1993900"/>
              <a:gd name="connsiteY9" fmla="*/ 1105918 h 1282700"/>
              <a:gd name="connsiteX10" fmla="*/ 1993900 w 1993900"/>
              <a:gd name="connsiteY10" fmla="*/ 1133048 h 1282700"/>
              <a:gd name="connsiteX11" fmla="*/ 1844248 w 1993900"/>
              <a:gd name="connsiteY11" fmla="*/ 1282700 h 1282700"/>
              <a:gd name="connsiteX12" fmla="*/ 1817118 w 1993900"/>
              <a:gd name="connsiteY12" fmla="*/ 1282700 h 1282700"/>
              <a:gd name="connsiteX13" fmla="*/ 996950 w 1993900"/>
              <a:gd name="connsiteY13" fmla="*/ 1282700 h 1282700"/>
              <a:gd name="connsiteX14" fmla="*/ 399032 w 1993900"/>
              <a:gd name="connsiteY14" fmla="*/ 1282700 h 1282700"/>
              <a:gd name="connsiteX15" fmla="*/ 371902 w 1993900"/>
              <a:gd name="connsiteY15" fmla="*/ 1282700 h 1282700"/>
              <a:gd name="connsiteX16" fmla="*/ 176782 w 1993900"/>
              <a:gd name="connsiteY16" fmla="*/ 1282700 h 1282700"/>
              <a:gd name="connsiteX17" fmla="*/ 149652 w 1993900"/>
              <a:gd name="connsiteY17" fmla="*/ 1282700 h 1282700"/>
              <a:gd name="connsiteX18" fmla="*/ 0 w 1993900"/>
              <a:gd name="connsiteY18" fmla="*/ 1133048 h 1282700"/>
              <a:gd name="connsiteX19" fmla="*/ 0 w 1993900"/>
              <a:gd name="connsiteY19" fmla="*/ 1105918 h 1282700"/>
              <a:gd name="connsiteX20" fmla="*/ 0 w 1993900"/>
              <a:gd name="connsiteY20" fmla="*/ 346502 h 1282700"/>
              <a:gd name="connsiteX21" fmla="*/ 0 w 1993900"/>
              <a:gd name="connsiteY21" fmla="*/ 176782 h 1282700"/>
              <a:gd name="connsiteX22" fmla="*/ 176782 w 1993900"/>
              <a:gd name="connsiteY22" fmla="*/ 0 h 1282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993900" h="1282700">
                <a:moveTo>
                  <a:pt x="176782" y="0"/>
                </a:moveTo>
                <a:lnTo>
                  <a:pt x="399032" y="0"/>
                </a:lnTo>
                <a:lnTo>
                  <a:pt x="435678" y="0"/>
                </a:lnTo>
                <a:lnTo>
                  <a:pt x="657928" y="0"/>
                </a:lnTo>
                <a:lnTo>
                  <a:pt x="854778" y="196850"/>
                </a:lnTo>
                <a:lnTo>
                  <a:pt x="996950" y="196850"/>
                </a:lnTo>
                <a:lnTo>
                  <a:pt x="1844248" y="196850"/>
                </a:lnTo>
                <a:cubicBezTo>
                  <a:pt x="1926899" y="196850"/>
                  <a:pt x="1993900" y="263851"/>
                  <a:pt x="1993900" y="346502"/>
                </a:cubicBezTo>
                <a:lnTo>
                  <a:pt x="1993900" y="590550"/>
                </a:lnTo>
                <a:lnTo>
                  <a:pt x="1993900" y="1105918"/>
                </a:lnTo>
                <a:lnTo>
                  <a:pt x="1993900" y="1133048"/>
                </a:lnTo>
                <a:cubicBezTo>
                  <a:pt x="1993900" y="1215699"/>
                  <a:pt x="1926899" y="1282700"/>
                  <a:pt x="1844248" y="1282700"/>
                </a:cubicBezTo>
                <a:lnTo>
                  <a:pt x="1817118" y="1282700"/>
                </a:lnTo>
                <a:lnTo>
                  <a:pt x="996950" y="1282700"/>
                </a:lnTo>
                <a:lnTo>
                  <a:pt x="399032" y="1282700"/>
                </a:lnTo>
                <a:lnTo>
                  <a:pt x="371902" y="1282700"/>
                </a:lnTo>
                <a:lnTo>
                  <a:pt x="176782" y="1282700"/>
                </a:lnTo>
                <a:lnTo>
                  <a:pt x="149652" y="1282700"/>
                </a:lnTo>
                <a:cubicBezTo>
                  <a:pt x="67001" y="1282700"/>
                  <a:pt x="0" y="1215699"/>
                  <a:pt x="0" y="1133048"/>
                </a:cubicBezTo>
                <a:lnTo>
                  <a:pt x="0" y="1105918"/>
                </a:lnTo>
                <a:lnTo>
                  <a:pt x="0" y="346502"/>
                </a:lnTo>
                <a:lnTo>
                  <a:pt x="0" y="176782"/>
                </a:lnTo>
                <a:cubicBezTo>
                  <a:pt x="0" y="79148"/>
                  <a:pt x="79148" y="0"/>
                  <a:pt x="176782" y="0"/>
                </a:cubicBezTo>
                <a:close/>
              </a:path>
            </a:pathLst>
          </a:custGeom>
          <a:solidFill>
            <a:schemeClr val="bg1">
              <a:lumMod val="95000"/>
            </a:schemeClr>
          </a:solidFill>
        </p:spPr>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20000"/>
              </a:lnSpc>
              <a:spcBef>
                <a:spcPts val="0"/>
              </a:spcBef>
              <a:spcAft>
                <a:spcPts val="0"/>
              </a:spcAft>
              <a:buClrTx/>
              <a:buSzTx/>
              <a:buFontTx/>
              <a:buNone/>
              <a:defRPr/>
            </a:pPr>
            <a:endParaRPr kumimoji="0" lang="zh-CN" altLang="en-US" sz="2000" b="1" i="0" u="none" strike="noStrike" kern="0" cap="none" spc="0" normalizeH="0" baseline="0" noProof="0" dirty="0">
              <a:ln>
                <a:noFill/>
              </a:ln>
              <a:solidFill>
                <a:srgbClr val="A5A5A5"/>
              </a:solidFill>
              <a:effectLst/>
              <a:uLnTx/>
              <a:uFillTx/>
              <a:latin typeface="DFKai-SB" panose="03000509000000000000" pitchFamily="65" charset="-120"/>
              <a:ea typeface="DFKai-SB" panose="03000509000000000000" pitchFamily="65" charset="-120"/>
              <a:cs typeface="Arial" panose="020B0604020202020204" pitchFamily="34" charset="0"/>
              <a:sym typeface="Arial" panose="020B0604020202020204" pitchFamily="34" charset="0"/>
            </a:endParaRPr>
          </a:p>
        </p:txBody>
      </p:sp>
      <p:sp>
        <p:nvSpPr>
          <p:cNvPr id="13" name="任意多边形 34"/>
          <p:cNvSpPr/>
          <p:nvPr>
            <p:custDataLst>
              <p:tags r:id="rId8"/>
            </p:custDataLst>
          </p:nvPr>
        </p:nvSpPr>
        <p:spPr>
          <a:xfrm>
            <a:off x="5102708" y="3041477"/>
            <a:ext cx="2079203" cy="756463"/>
          </a:xfrm>
          <a:custGeom>
            <a:avLst/>
            <a:gdLst>
              <a:gd name="connsiteX0" fmla="*/ 908048 w 1993900"/>
              <a:gd name="connsiteY0" fmla="*/ 0 h 1047750"/>
              <a:gd name="connsiteX1" fmla="*/ 1849499 w 1993900"/>
              <a:gd name="connsiteY1" fmla="*/ 0 h 1047750"/>
              <a:gd name="connsiteX2" fmla="*/ 1993900 w 1993900"/>
              <a:gd name="connsiteY2" fmla="*/ 144401 h 1047750"/>
              <a:gd name="connsiteX3" fmla="*/ 1993900 w 1993900"/>
              <a:gd name="connsiteY3" fmla="*/ 903349 h 1047750"/>
              <a:gd name="connsiteX4" fmla="*/ 1849499 w 1993900"/>
              <a:gd name="connsiteY4" fmla="*/ 1047750 h 1047750"/>
              <a:gd name="connsiteX5" fmla="*/ 144401 w 1993900"/>
              <a:gd name="connsiteY5" fmla="*/ 1047750 h 1047750"/>
              <a:gd name="connsiteX6" fmla="*/ 0 w 1993900"/>
              <a:gd name="connsiteY6" fmla="*/ 903349 h 1047750"/>
              <a:gd name="connsiteX7" fmla="*/ 0 w 1993900"/>
              <a:gd name="connsiteY7" fmla="*/ 239711 h 1047750"/>
              <a:gd name="connsiteX8" fmla="*/ 115888 w 1993900"/>
              <a:gd name="connsiteY8" fmla="*/ 123823 h 1047750"/>
              <a:gd name="connsiteX9" fmla="*/ 784225 w 1993900"/>
              <a:gd name="connsiteY9" fmla="*/ 123823 h 104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93900" h="1047750">
                <a:moveTo>
                  <a:pt x="908048" y="0"/>
                </a:moveTo>
                <a:lnTo>
                  <a:pt x="1849499" y="0"/>
                </a:lnTo>
                <a:cubicBezTo>
                  <a:pt x="1929249" y="0"/>
                  <a:pt x="1993900" y="64651"/>
                  <a:pt x="1993900" y="144401"/>
                </a:cubicBezTo>
                <a:lnTo>
                  <a:pt x="1993900" y="903349"/>
                </a:lnTo>
                <a:cubicBezTo>
                  <a:pt x="1993900" y="983099"/>
                  <a:pt x="1929249" y="1047750"/>
                  <a:pt x="1849499" y="1047750"/>
                </a:cubicBezTo>
                <a:lnTo>
                  <a:pt x="144401" y="1047750"/>
                </a:lnTo>
                <a:cubicBezTo>
                  <a:pt x="64651" y="1047750"/>
                  <a:pt x="0" y="983099"/>
                  <a:pt x="0" y="903349"/>
                </a:cubicBezTo>
                <a:lnTo>
                  <a:pt x="0" y="239711"/>
                </a:lnTo>
                <a:lnTo>
                  <a:pt x="115888" y="123823"/>
                </a:lnTo>
                <a:lnTo>
                  <a:pt x="784225" y="123823"/>
                </a:lnTo>
                <a:close/>
              </a:path>
            </a:pathLst>
          </a:custGeom>
          <a:solidFill>
            <a:schemeClr val="accent6">
              <a:lumMod val="60000"/>
              <a:lumOff val="40000"/>
            </a:schemeClr>
          </a:solidFill>
        </p:spPr>
        <p:txBody>
          <a:bodyPr rot="0" spcFirstLastPara="0" vertOverflow="overflow" horzOverflow="overflow" vert="horz" wrap="square" lIns="91440" tIns="216000" rIns="91440" bIns="45720" numCol="1" spcCol="0" rtlCol="0" fromWordArt="0" anchor="ctr" anchorCtr="0" forceAA="0" compatLnSpc="1">
            <a:normAutofit/>
          </a:bodyPr>
          <a:lstStyle/>
          <a:p>
            <a:pPr marL="0" marR="0" lvl="0" indent="0" algn="ctr" defTabSz="914400" rtl="0" eaLnBrk="1" fontAlgn="auto" latinLnBrk="0" hangingPunct="1">
              <a:lnSpc>
                <a:spcPct val="120000"/>
              </a:lnSpc>
              <a:spcBef>
                <a:spcPts val="0"/>
              </a:spcBef>
              <a:spcAft>
                <a:spcPts val="0"/>
              </a:spcAft>
              <a:buClrTx/>
              <a:buSzTx/>
              <a:buFontTx/>
              <a:buNone/>
              <a:defRPr/>
            </a:pPr>
            <a:endParaRPr kumimoji="0" lang="zh-CN" altLang="en-US" sz="2000" b="0" i="0" u="none" strike="noStrike" kern="1200" cap="none" spc="0" normalizeH="0" baseline="0" noProof="0" dirty="0">
              <a:ln>
                <a:noFill/>
              </a:ln>
              <a:solidFill>
                <a:prstClr val="white"/>
              </a:solidFill>
              <a:effectLst/>
              <a:uLnTx/>
              <a:uFillTx/>
              <a:latin typeface="DFKai-SB" panose="03000509000000000000" pitchFamily="65" charset="-120"/>
              <a:ea typeface="DFKai-SB" panose="03000509000000000000" pitchFamily="65" charset="-120"/>
              <a:cs typeface="+mn-cs"/>
              <a:sym typeface="Arial" panose="020B0604020202020204" pitchFamily="34" charset="0"/>
            </a:endParaRPr>
          </a:p>
        </p:txBody>
      </p:sp>
      <p:sp>
        <p:nvSpPr>
          <p:cNvPr id="14" name="文本框 53"/>
          <p:cNvSpPr txBox="1"/>
          <p:nvPr>
            <p:custDataLst>
              <p:tags r:id="rId9"/>
            </p:custDataLst>
          </p:nvPr>
        </p:nvSpPr>
        <p:spPr>
          <a:xfrm>
            <a:off x="5102708" y="3187181"/>
            <a:ext cx="1955637" cy="588135"/>
          </a:xfrm>
          <a:prstGeom prst="rect">
            <a:avLst/>
          </a:prstGeom>
          <a:noFill/>
        </p:spPr>
        <p:txBody>
          <a:bodyPr wrap="square" lIns="90000" tIns="46800" rIns="90000" bIns="46800" rtlCol="0" anchor="ctr" anchorCtr="0"/>
          <a:lstStyle/>
          <a:p>
            <a:pPr marL="0" marR="0" lvl="0" indent="0" algn="ctr" defTabSz="914400" rtl="0" eaLnBrk="1" fontAlgn="auto" latinLnBrk="0" hangingPunct="1">
              <a:lnSpc>
                <a:spcPct val="120000"/>
              </a:lnSpc>
              <a:spcBef>
                <a:spcPts val="0"/>
              </a:spcBef>
              <a:spcAft>
                <a:spcPts val="0"/>
              </a:spcAft>
              <a:buClrTx/>
              <a:buSzTx/>
              <a:buFontTx/>
              <a:buNone/>
              <a:defRPr/>
            </a:pPr>
            <a:r>
              <a:rPr kumimoji="0" sz="2000" b="0" i="0" u="none" strike="noStrike" kern="1200" cap="none" spc="0" normalizeH="0" baseline="0" noProof="0" dirty="0" err="1">
                <a:ln>
                  <a:noFill/>
                </a:ln>
                <a:solidFill>
                  <a:prstClr val="black"/>
                </a:solidFill>
                <a:effectLst/>
                <a:uLnTx/>
                <a:uFillTx/>
                <a:latin typeface="DFKai-SB" panose="03000509000000000000" pitchFamily="65" charset="-120"/>
                <a:ea typeface="DFKai-SB" panose="03000509000000000000" pitchFamily="65" charset="-120"/>
                <a:cs typeface="+mn-cs"/>
                <a:sym typeface="+mn-ea"/>
              </a:rPr>
              <a:t>培育公眾的</a:t>
            </a:r>
            <a:endParaRPr kumimoji="0" lang="en-US" altLang="zh-CN" sz="20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sym typeface="+mn-ea"/>
            </a:endParaRPr>
          </a:p>
          <a:p>
            <a:pPr marL="0" marR="0" lvl="0" indent="0" algn="ctr" defTabSz="914400" rtl="0" eaLnBrk="1" fontAlgn="auto" latinLnBrk="0" hangingPunct="1">
              <a:lnSpc>
                <a:spcPct val="120000"/>
              </a:lnSpc>
              <a:spcBef>
                <a:spcPts val="0"/>
              </a:spcBef>
              <a:spcAft>
                <a:spcPts val="0"/>
              </a:spcAft>
              <a:buClrTx/>
              <a:buSzTx/>
              <a:buFontTx/>
              <a:buNone/>
              <a:defRPr/>
            </a:pPr>
            <a:r>
              <a:rPr kumimoji="0" sz="2000" b="0" i="0" u="none" strike="noStrike" kern="1200" cap="none" spc="0" normalizeH="0" baseline="0" noProof="0" dirty="0" err="1">
                <a:ln>
                  <a:noFill/>
                </a:ln>
                <a:solidFill>
                  <a:prstClr val="black"/>
                </a:solidFill>
                <a:effectLst/>
                <a:uLnTx/>
                <a:uFillTx/>
                <a:latin typeface="DFKai-SB" panose="03000509000000000000" pitchFamily="65" charset="-120"/>
                <a:ea typeface="DFKai-SB" panose="03000509000000000000" pitchFamily="65" charset="-120"/>
                <a:cs typeface="+mn-cs"/>
                <a:sym typeface="+mn-ea"/>
              </a:rPr>
              <a:t>環保意識</a:t>
            </a:r>
            <a:endParaRPr kumimoji="0" lang="zh-CN" altLang="en-US" sz="2000" b="0" i="0" u="none" strike="noStrike" kern="1200" cap="none" spc="0" normalizeH="0" baseline="0" noProof="0" dirty="0" err="1">
              <a:ln>
                <a:noFill/>
              </a:ln>
              <a:solidFill>
                <a:prstClr val="black"/>
              </a:solidFill>
              <a:effectLst/>
              <a:uLnTx/>
              <a:uFillTx/>
              <a:latin typeface="DFKai-SB" panose="03000509000000000000" pitchFamily="65" charset="-120"/>
              <a:ea typeface="DFKai-SB" panose="03000509000000000000" pitchFamily="65" charset="-120"/>
              <a:cs typeface="+mn-cs"/>
              <a:sym typeface="+mn-ea"/>
            </a:endParaRPr>
          </a:p>
        </p:txBody>
      </p:sp>
      <p:sp>
        <p:nvSpPr>
          <p:cNvPr id="15" name="任意多边形 36"/>
          <p:cNvSpPr/>
          <p:nvPr>
            <p:custDataLst>
              <p:tags r:id="rId10"/>
            </p:custDataLst>
          </p:nvPr>
        </p:nvSpPr>
        <p:spPr>
          <a:xfrm>
            <a:off x="7319065" y="2789320"/>
            <a:ext cx="2114831" cy="964112"/>
          </a:xfrm>
          <a:custGeom>
            <a:avLst/>
            <a:gdLst>
              <a:gd name="connsiteX0" fmla="*/ 176782 w 1993900"/>
              <a:gd name="connsiteY0" fmla="*/ 0 h 1282700"/>
              <a:gd name="connsiteX1" fmla="*/ 399032 w 1993900"/>
              <a:gd name="connsiteY1" fmla="*/ 0 h 1282700"/>
              <a:gd name="connsiteX2" fmla="*/ 435678 w 1993900"/>
              <a:gd name="connsiteY2" fmla="*/ 0 h 1282700"/>
              <a:gd name="connsiteX3" fmla="*/ 657928 w 1993900"/>
              <a:gd name="connsiteY3" fmla="*/ 0 h 1282700"/>
              <a:gd name="connsiteX4" fmla="*/ 854778 w 1993900"/>
              <a:gd name="connsiteY4" fmla="*/ 196850 h 1282700"/>
              <a:gd name="connsiteX5" fmla="*/ 996950 w 1993900"/>
              <a:gd name="connsiteY5" fmla="*/ 196850 h 1282700"/>
              <a:gd name="connsiteX6" fmla="*/ 1844248 w 1993900"/>
              <a:gd name="connsiteY6" fmla="*/ 196850 h 1282700"/>
              <a:gd name="connsiteX7" fmla="*/ 1993900 w 1993900"/>
              <a:gd name="connsiteY7" fmla="*/ 346502 h 1282700"/>
              <a:gd name="connsiteX8" fmla="*/ 1993900 w 1993900"/>
              <a:gd name="connsiteY8" fmla="*/ 590550 h 1282700"/>
              <a:gd name="connsiteX9" fmla="*/ 1993900 w 1993900"/>
              <a:gd name="connsiteY9" fmla="*/ 1105918 h 1282700"/>
              <a:gd name="connsiteX10" fmla="*/ 1993900 w 1993900"/>
              <a:gd name="connsiteY10" fmla="*/ 1133048 h 1282700"/>
              <a:gd name="connsiteX11" fmla="*/ 1844248 w 1993900"/>
              <a:gd name="connsiteY11" fmla="*/ 1282700 h 1282700"/>
              <a:gd name="connsiteX12" fmla="*/ 1817118 w 1993900"/>
              <a:gd name="connsiteY12" fmla="*/ 1282700 h 1282700"/>
              <a:gd name="connsiteX13" fmla="*/ 996950 w 1993900"/>
              <a:gd name="connsiteY13" fmla="*/ 1282700 h 1282700"/>
              <a:gd name="connsiteX14" fmla="*/ 399032 w 1993900"/>
              <a:gd name="connsiteY14" fmla="*/ 1282700 h 1282700"/>
              <a:gd name="connsiteX15" fmla="*/ 371902 w 1993900"/>
              <a:gd name="connsiteY15" fmla="*/ 1282700 h 1282700"/>
              <a:gd name="connsiteX16" fmla="*/ 176782 w 1993900"/>
              <a:gd name="connsiteY16" fmla="*/ 1282700 h 1282700"/>
              <a:gd name="connsiteX17" fmla="*/ 149652 w 1993900"/>
              <a:gd name="connsiteY17" fmla="*/ 1282700 h 1282700"/>
              <a:gd name="connsiteX18" fmla="*/ 0 w 1993900"/>
              <a:gd name="connsiteY18" fmla="*/ 1133048 h 1282700"/>
              <a:gd name="connsiteX19" fmla="*/ 0 w 1993900"/>
              <a:gd name="connsiteY19" fmla="*/ 1105918 h 1282700"/>
              <a:gd name="connsiteX20" fmla="*/ 0 w 1993900"/>
              <a:gd name="connsiteY20" fmla="*/ 346502 h 1282700"/>
              <a:gd name="connsiteX21" fmla="*/ 0 w 1993900"/>
              <a:gd name="connsiteY21" fmla="*/ 176782 h 1282700"/>
              <a:gd name="connsiteX22" fmla="*/ 176782 w 1993900"/>
              <a:gd name="connsiteY22" fmla="*/ 0 h 1282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993900" h="1282700">
                <a:moveTo>
                  <a:pt x="176782" y="0"/>
                </a:moveTo>
                <a:lnTo>
                  <a:pt x="399032" y="0"/>
                </a:lnTo>
                <a:lnTo>
                  <a:pt x="435678" y="0"/>
                </a:lnTo>
                <a:lnTo>
                  <a:pt x="657928" y="0"/>
                </a:lnTo>
                <a:lnTo>
                  <a:pt x="854778" y="196850"/>
                </a:lnTo>
                <a:lnTo>
                  <a:pt x="996950" y="196850"/>
                </a:lnTo>
                <a:lnTo>
                  <a:pt x="1844248" y="196850"/>
                </a:lnTo>
                <a:cubicBezTo>
                  <a:pt x="1926899" y="196850"/>
                  <a:pt x="1993900" y="263851"/>
                  <a:pt x="1993900" y="346502"/>
                </a:cubicBezTo>
                <a:lnTo>
                  <a:pt x="1993900" y="590550"/>
                </a:lnTo>
                <a:lnTo>
                  <a:pt x="1993900" y="1105918"/>
                </a:lnTo>
                <a:lnTo>
                  <a:pt x="1993900" y="1133048"/>
                </a:lnTo>
                <a:cubicBezTo>
                  <a:pt x="1993900" y="1215699"/>
                  <a:pt x="1926899" y="1282700"/>
                  <a:pt x="1844248" y="1282700"/>
                </a:cubicBezTo>
                <a:lnTo>
                  <a:pt x="1817118" y="1282700"/>
                </a:lnTo>
                <a:lnTo>
                  <a:pt x="996950" y="1282700"/>
                </a:lnTo>
                <a:lnTo>
                  <a:pt x="399032" y="1282700"/>
                </a:lnTo>
                <a:lnTo>
                  <a:pt x="371902" y="1282700"/>
                </a:lnTo>
                <a:lnTo>
                  <a:pt x="176782" y="1282700"/>
                </a:lnTo>
                <a:lnTo>
                  <a:pt x="149652" y="1282700"/>
                </a:lnTo>
                <a:cubicBezTo>
                  <a:pt x="67001" y="1282700"/>
                  <a:pt x="0" y="1215699"/>
                  <a:pt x="0" y="1133048"/>
                </a:cubicBezTo>
                <a:lnTo>
                  <a:pt x="0" y="1105918"/>
                </a:lnTo>
                <a:lnTo>
                  <a:pt x="0" y="346502"/>
                </a:lnTo>
                <a:lnTo>
                  <a:pt x="0" y="176782"/>
                </a:lnTo>
                <a:cubicBezTo>
                  <a:pt x="0" y="79148"/>
                  <a:pt x="79148" y="0"/>
                  <a:pt x="176782" y="0"/>
                </a:cubicBezTo>
                <a:close/>
              </a:path>
            </a:pathLst>
          </a:custGeom>
          <a:solidFill>
            <a:schemeClr val="bg1">
              <a:lumMod val="95000"/>
            </a:schemeClr>
          </a:solidFill>
        </p:spPr>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20000"/>
              </a:lnSpc>
              <a:spcBef>
                <a:spcPts val="0"/>
              </a:spcBef>
              <a:spcAft>
                <a:spcPts val="0"/>
              </a:spcAft>
              <a:buClrTx/>
              <a:buSzTx/>
              <a:buFontTx/>
              <a:buNone/>
              <a:defRPr/>
            </a:pPr>
            <a:endParaRPr kumimoji="0" lang="zh-CN" altLang="en-US" sz="2000" b="1" i="0" u="none" strike="noStrike" kern="0" cap="none" spc="0" normalizeH="0" baseline="0" noProof="0" dirty="0">
              <a:ln>
                <a:noFill/>
              </a:ln>
              <a:solidFill>
                <a:srgbClr val="FFC000"/>
              </a:solidFill>
              <a:effectLst/>
              <a:uLnTx/>
              <a:uFillTx/>
              <a:latin typeface="DFKai-SB" panose="03000509000000000000" pitchFamily="65" charset="-120"/>
              <a:ea typeface="DFKai-SB" panose="03000509000000000000" pitchFamily="65" charset="-120"/>
              <a:cs typeface="Arial" panose="020B0604020202020204" pitchFamily="34" charset="0"/>
              <a:sym typeface="Arial" panose="020B0604020202020204" pitchFamily="34" charset="0"/>
            </a:endParaRPr>
          </a:p>
        </p:txBody>
      </p:sp>
      <p:sp>
        <p:nvSpPr>
          <p:cNvPr id="16" name="任意多边形 37"/>
          <p:cNvSpPr/>
          <p:nvPr>
            <p:custDataLst>
              <p:tags r:id="rId11"/>
            </p:custDataLst>
          </p:nvPr>
        </p:nvSpPr>
        <p:spPr>
          <a:xfrm>
            <a:off x="7338321" y="3018853"/>
            <a:ext cx="1782732" cy="756463"/>
          </a:xfrm>
          <a:custGeom>
            <a:avLst/>
            <a:gdLst>
              <a:gd name="connsiteX0" fmla="*/ 908048 w 1993900"/>
              <a:gd name="connsiteY0" fmla="*/ 0 h 1047750"/>
              <a:gd name="connsiteX1" fmla="*/ 1849499 w 1993900"/>
              <a:gd name="connsiteY1" fmla="*/ 0 h 1047750"/>
              <a:gd name="connsiteX2" fmla="*/ 1993900 w 1993900"/>
              <a:gd name="connsiteY2" fmla="*/ 144401 h 1047750"/>
              <a:gd name="connsiteX3" fmla="*/ 1993900 w 1993900"/>
              <a:gd name="connsiteY3" fmla="*/ 903349 h 1047750"/>
              <a:gd name="connsiteX4" fmla="*/ 1849499 w 1993900"/>
              <a:gd name="connsiteY4" fmla="*/ 1047750 h 1047750"/>
              <a:gd name="connsiteX5" fmla="*/ 144401 w 1993900"/>
              <a:gd name="connsiteY5" fmla="*/ 1047750 h 1047750"/>
              <a:gd name="connsiteX6" fmla="*/ 0 w 1993900"/>
              <a:gd name="connsiteY6" fmla="*/ 903349 h 1047750"/>
              <a:gd name="connsiteX7" fmla="*/ 0 w 1993900"/>
              <a:gd name="connsiteY7" fmla="*/ 239711 h 1047750"/>
              <a:gd name="connsiteX8" fmla="*/ 115888 w 1993900"/>
              <a:gd name="connsiteY8" fmla="*/ 123823 h 1047750"/>
              <a:gd name="connsiteX9" fmla="*/ 784225 w 1993900"/>
              <a:gd name="connsiteY9" fmla="*/ 123823 h 104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93900" h="1047750">
                <a:moveTo>
                  <a:pt x="908048" y="0"/>
                </a:moveTo>
                <a:lnTo>
                  <a:pt x="1849499" y="0"/>
                </a:lnTo>
                <a:cubicBezTo>
                  <a:pt x="1929249" y="0"/>
                  <a:pt x="1993900" y="64651"/>
                  <a:pt x="1993900" y="144401"/>
                </a:cubicBezTo>
                <a:lnTo>
                  <a:pt x="1993900" y="903349"/>
                </a:lnTo>
                <a:cubicBezTo>
                  <a:pt x="1993900" y="983099"/>
                  <a:pt x="1929249" y="1047750"/>
                  <a:pt x="1849499" y="1047750"/>
                </a:cubicBezTo>
                <a:lnTo>
                  <a:pt x="144401" y="1047750"/>
                </a:lnTo>
                <a:cubicBezTo>
                  <a:pt x="64651" y="1047750"/>
                  <a:pt x="0" y="983099"/>
                  <a:pt x="0" y="903349"/>
                </a:cubicBezTo>
                <a:lnTo>
                  <a:pt x="0" y="239711"/>
                </a:lnTo>
                <a:lnTo>
                  <a:pt x="115888" y="123823"/>
                </a:lnTo>
                <a:lnTo>
                  <a:pt x="784225" y="123823"/>
                </a:lnTo>
                <a:close/>
              </a:path>
            </a:pathLst>
          </a:custGeom>
          <a:solidFill>
            <a:schemeClr val="accent4">
              <a:lumMod val="60000"/>
              <a:lumOff val="40000"/>
            </a:schemeClr>
          </a:solidFill>
        </p:spPr>
        <p:txBody>
          <a:bodyPr rot="0" spcFirstLastPara="0" vertOverflow="overflow" horzOverflow="overflow" vert="horz" wrap="square" lIns="91440" tIns="216000" rIns="91440" bIns="45720" numCol="1" spcCol="0" rtlCol="0" fromWordArt="0" anchor="ctr" anchorCtr="0" forceAA="0" compatLnSpc="1">
            <a:normAutofit/>
          </a:bodyPr>
          <a:lstStyle/>
          <a:p>
            <a:pPr marL="0" marR="0" lvl="0" indent="0" algn="ctr" defTabSz="914400" rtl="0" eaLnBrk="1" fontAlgn="auto" latinLnBrk="0" hangingPunct="1">
              <a:lnSpc>
                <a:spcPct val="120000"/>
              </a:lnSpc>
              <a:spcBef>
                <a:spcPts val="0"/>
              </a:spcBef>
              <a:spcAft>
                <a:spcPts val="0"/>
              </a:spcAft>
              <a:buClrTx/>
              <a:buSzTx/>
              <a:buFontTx/>
              <a:buNone/>
              <a:defRPr/>
            </a:pPr>
            <a:endParaRPr kumimoji="0" lang="zh-CN" altLang="en-US" sz="2000" b="0" i="0" u="none" strike="noStrike" kern="1200" cap="none" spc="0" normalizeH="0" baseline="0" noProof="0" dirty="0">
              <a:ln>
                <a:noFill/>
              </a:ln>
              <a:solidFill>
                <a:prstClr val="white"/>
              </a:solidFill>
              <a:effectLst/>
              <a:uLnTx/>
              <a:uFillTx/>
              <a:latin typeface="DFKai-SB" panose="03000509000000000000" pitchFamily="65" charset="-120"/>
              <a:ea typeface="DFKai-SB" panose="03000509000000000000" pitchFamily="65" charset="-120"/>
              <a:cs typeface="+mn-cs"/>
              <a:sym typeface="Arial" panose="020B0604020202020204" pitchFamily="34" charset="0"/>
            </a:endParaRPr>
          </a:p>
        </p:txBody>
      </p:sp>
      <p:sp>
        <p:nvSpPr>
          <p:cNvPr id="17" name="文本框 54"/>
          <p:cNvSpPr txBox="1"/>
          <p:nvPr>
            <p:custDataLst>
              <p:tags r:id="rId12"/>
            </p:custDataLst>
          </p:nvPr>
        </p:nvSpPr>
        <p:spPr>
          <a:xfrm>
            <a:off x="7315423" y="3124157"/>
            <a:ext cx="1805630" cy="605842"/>
          </a:xfrm>
          <a:prstGeom prst="rect">
            <a:avLst/>
          </a:prstGeom>
          <a:noFill/>
        </p:spPr>
        <p:txBody>
          <a:bodyPr wrap="square" lIns="90000" tIns="46800" rIns="90000" bIns="46800" rtlCol="0" anchor="ctr" anchorCtr="0"/>
          <a:lstStyle/>
          <a:p>
            <a:pPr marL="0" marR="0" lvl="0" indent="0" algn="ctr" defTabSz="914400" rtl="0" eaLnBrk="1" fontAlgn="auto" latinLnBrk="0" hangingPunct="1">
              <a:lnSpc>
                <a:spcPct val="120000"/>
              </a:lnSpc>
              <a:spcBef>
                <a:spcPts val="0"/>
              </a:spcBef>
              <a:spcAft>
                <a:spcPts val="0"/>
              </a:spcAft>
              <a:buClrTx/>
              <a:buSzTx/>
              <a:buFontTx/>
              <a:buNone/>
              <a:defRPr/>
            </a:pPr>
            <a:r>
              <a:rPr lang="zh-TW" altLang="en-US" sz="2000" dirty="0" smtClean="0">
                <a:solidFill>
                  <a:prstClr val="black"/>
                </a:solidFill>
                <a:latin typeface="DFKai-SB" panose="03000509000000000000" pitchFamily="65" charset="-120"/>
                <a:ea typeface="DFKai-SB" panose="03000509000000000000" pitchFamily="65" charset="-120"/>
                <a:sym typeface="+mn-ea"/>
              </a:rPr>
              <a:t>運用</a:t>
            </a:r>
            <a:r>
              <a:rPr lang="zh-TW" altLang="en-US" sz="2000" smtClean="0">
                <a:solidFill>
                  <a:prstClr val="black"/>
                </a:solidFill>
                <a:latin typeface="DFKai-SB" panose="03000509000000000000" pitchFamily="65" charset="-120"/>
                <a:ea typeface="DFKai-SB" panose="03000509000000000000" pitchFamily="65" charset="-120"/>
                <a:sym typeface="+mn-ea"/>
              </a:rPr>
              <a:t>科技</a:t>
            </a:r>
            <a:r>
              <a:rPr kumimoji="0" sz="2000" b="0" i="0" u="none" strike="noStrike" kern="1200" cap="none" spc="0" normalizeH="0" baseline="0" noProof="0" dirty="0" err="1" smtClean="0">
                <a:ln>
                  <a:noFill/>
                </a:ln>
                <a:solidFill>
                  <a:prstClr val="black"/>
                </a:solidFill>
                <a:effectLst/>
                <a:uLnTx/>
                <a:uFillTx/>
                <a:latin typeface="DFKai-SB" panose="03000509000000000000" pitchFamily="65" charset="-120"/>
                <a:ea typeface="DFKai-SB" panose="03000509000000000000" pitchFamily="65" charset="-120"/>
                <a:sym typeface="+mn-ea"/>
              </a:rPr>
              <a:t>發展</a:t>
            </a:r>
            <a:endParaRPr kumimoji="0" lang="en-US" sz="20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sym typeface="+mn-ea"/>
            </a:endParaRPr>
          </a:p>
          <a:p>
            <a:pPr marL="0" marR="0" lvl="0" indent="0" algn="ctr" defTabSz="914400" rtl="0" eaLnBrk="1" fontAlgn="auto" latinLnBrk="0" hangingPunct="1">
              <a:lnSpc>
                <a:spcPct val="120000"/>
              </a:lnSpc>
              <a:spcBef>
                <a:spcPts val="0"/>
              </a:spcBef>
              <a:spcAft>
                <a:spcPts val="0"/>
              </a:spcAft>
              <a:buClrTx/>
              <a:buSzTx/>
              <a:buFontTx/>
              <a:buNone/>
              <a:defRPr/>
            </a:pPr>
            <a:r>
              <a:rPr kumimoji="0" sz="2000" b="0" i="0" u="none" strike="noStrike" kern="1200" cap="none" spc="0" normalizeH="0" baseline="0" noProof="0" dirty="0" err="1" smtClean="0">
                <a:ln>
                  <a:noFill/>
                </a:ln>
                <a:solidFill>
                  <a:prstClr val="black"/>
                </a:solidFill>
                <a:effectLst/>
                <a:uLnTx/>
                <a:uFillTx/>
                <a:latin typeface="DFKai-SB" panose="03000509000000000000" pitchFamily="65" charset="-120"/>
                <a:ea typeface="DFKai-SB" panose="03000509000000000000" pitchFamily="65" charset="-120"/>
                <a:sym typeface="+mn-ea"/>
              </a:rPr>
              <a:t>環保產業</a:t>
            </a:r>
            <a:endParaRPr kumimoji="0" lang="zh-CN" altLang="en-US" sz="2000" b="0" i="0" u="none" strike="noStrike" kern="1200" cap="none" spc="0" normalizeH="0" baseline="0" noProof="0" dirty="0" err="1">
              <a:ln>
                <a:noFill/>
              </a:ln>
              <a:solidFill>
                <a:prstClr val="black"/>
              </a:solidFill>
              <a:effectLst/>
              <a:uLnTx/>
              <a:uFillTx/>
              <a:latin typeface="DFKai-SB" panose="03000509000000000000" pitchFamily="65" charset="-120"/>
              <a:ea typeface="DFKai-SB" panose="03000509000000000000" pitchFamily="65" charset="-120"/>
              <a:sym typeface="+mn-ea"/>
            </a:endParaRPr>
          </a:p>
        </p:txBody>
      </p:sp>
      <p:sp>
        <p:nvSpPr>
          <p:cNvPr id="18" name="任意多边形 39"/>
          <p:cNvSpPr/>
          <p:nvPr>
            <p:custDataLst>
              <p:tags r:id="rId13"/>
            </p:custDataLst>
          </p:nvPr>
        </p:nvSpPr>
        <p:spPr>
          <a:xfrm>
            <a:off x="9433896" y="2875466"/>
            <a:ext cx="1862238" cy="877345"/>
          </a:xfrm>
          <a:custGeom>
            <a:avLst/>
            <a:gdLst>
              <a:gd name="connsiteX0" fmla="*/ 176782 w 1993900"/>
              <a:gd name="connsiteY0" fmla="*/ 0 h 1282700"/>
              <a:gd name="connsiteX1" fmla="*/ 399032 w 1993900"/>
              <a:gd name="connsiteY1" fmla="*/ 0 h 1282700"/>
              <a:gd name="connsiteX2" fmla="*/ 435678 w 1993900"/>
              <a:gd name="connsiteY2" fmla="*/ 0 h 1282700"/>
              <a:gd name="connsiteX3" fmla="*/ 657928 w 1993900"/>
              <a:gd name="connsiteY3" fmla="*/ 0 h 1282700"/>
              <a:gd name="connsiteX4" fmla="*/ 854778 w 1993900"/>
              <a:gd name="connsiteY4" fmla="*/ 196850 h 1282700"/>
              <a:gd name="connsiteX5" fmla="*/ 996950 w 1993900"/>
              <a:gd name="connsiteY5" fmla="*/ 196850 h 1282700"/>
              <a:gd name="connsiteX6" fmla="*/ 1844248 w 1993900"/>
              <a:gd name="connsiteY6" fmla="*/ 196850 h 1282700"/>
              <a:gd name="connsiteX7" fmla="*/ 1993900 w 1993900"/>
              <a:gd name="connsiteY7" fmla="*/ 346502 h 1282700"/>
              <a:gd name="connsiteX8" fmla="*/ 1993900 w 1993900"/>
              <a:gd name="connsiteY8" fmla="*/ 590550 h 1282700"/>
              <a:gd name="connsiteX9" fmla="*/ 1993900 w 1993900"/>
              <a:gd name="connsiteY9" fmla="*/ 1105918 h 1282700"/>
              <a:gd name="connsiteX10" fmla="*/ 1993900 w 1993900"/>
              <a:gd name="connsiteY10" fmla="*/ 1133048 h 1282700"/>
              <a:gd name="connsiteX11" fmla="*/ 1844248 w 1993900"/>
              <a:gd name="connsiteY11" fmla="*/ 1282700 h 1282700"/>
              <a:gd name="connsiteX12" fmla="*/ 1817118 w 1993900"/>
              <a:gd name="connsiteY12" fmla="*/ 1282700 h 1282700"/>
              <a:gd name="connsiteX13" fmla="*/ 996950 w 1993900"/>
              <a:gd name="connsiteY13" fmla="*/ 1282700 h 1282700"/>
              <a:gd name="connsiteX14" fmla="*/ 399032 w 1993900"/>
              <a:gd name="connsiteY14" fmla="*/ 1282700 h 1282700"/>
              <a:gd name="connsiteX15" fmla="*/ 371902 w 1993900"/>
              <a:gd name="connsiteY15" fmla="*/ 1282700 h 1282700"/>
              <a:gd name="connsiteX16" fmla="*/ 176782 w 1993900"/>
              <a:gd name="connsiteY16" fmla="*/ 1282700 h 1282700"/>
              <a:gd name="connsiteX17" fmla="*/ 149652 w 1993900"/>
              <a:gd name="connsiteY17" fmla="*/ 1282700 h 1282700"/>
              <a:gd name="connsiteX18" fmla="*/ 0 w 1993900"/>
              <a:gd name="connsiteY18" fmla="*/ 1133048 h 1282700"/>
              <a:gd name="connsiteX19" fmla="*/ 0 w 1993900"/>
              <a:gd name="connsiteY19" fmla="*/ 1105918 h 1282700"/>
              <a:gd name="connsiteX20" fmla="*/ 0 w 1993900"/>
              <a:gd name="connsiteY20" fmla="*/ 346502 h 1282700"/>
              <a:gd name="connsiteX21" fmla="*/ 0 w 1993900"/>
              <a:gd name="connsiteY21" fmla="*/ 176782 h 1282700"/>
              <a:gd name="connsiteX22" fmla="*/ 176782 w 1993900"/>
              <a:gd name="connsiteY22" fmla="*/ 0 h 1282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993900" h="1282700">
                <a:moveTo>
                  <a:pt x="176782" y="0"/>
                </a:moveTo>
                <a:lnTo>
                  <a:pt x="399032" y="0"/>
                </a:lnTo>
                <a:lnTo>
                  <a:pt x="435678" y="0"/>
                </a:lnTo>
                <a:lnTo>
                  <a:pt x="657928" y="0"/>
                </a:lnTo>
                <a:lnTo>
                  <a:pt x="854778" y="196850"/>
                </a:lnTo>
                <a:lnTo>
                  <a:pt x="996950" y="196850"/>
                </a:lnTo>
                <a:lnTo>
                  <a:pt x="1844248" y="196850"/>
                </a:lnTo>
                <a:cubicBezTo>
                  <a:pt x="1926899" y="196850"/>
                  <a:pt x="1993900" y="263851"/>
                  <a:pt x="1993900" y="346502"/>
                </a:cubicBezTo>
                <a:lnTo>
                  <a:pt x="1993900" y="590550"/>
                </a:lnTo>
                <a:lnTo>
                  <a:pt x="1993900" y="1105918"/>
                </a:lnTo>
                <a:lnTo>
                  <a:pt x="1993900" y="1133048"/>
                </a:lnTo>
                <a:cubicBezTo>
                  <a:pt x="1993900" y="1215699"/>
                  <a:pt x="1926899" y="1282700"/>
                  <a:pt x="1844248" y="1282700"/>
                </a:cubicBezTo>
                <a:lnTo>
                  <a:pt x="1817118" y="1282700"/>
                </a:lnTo>
                <a:lnTo>
                  <a:pt x="996950" y="1282700"/>
                </a:lnTo>
                <a:lnTo>
                  <a:pt x="399032" y="1282700"/>
                </a:lnTo>
                <a:lnTo>
                  <a:pt x="371902" y="1282700"/>
                </a:lnTo>
                <a:lnTo>
                  <a:pt x="176782" y="1282700"/>
                </a:lnTo>
                <a:lnTo>
                  <a:pt x="149652" y="1282700"/>
                </a:lnTo>
                <a:cubicBezTo>
                  <a:pt x="67001" y="1282700"/>
                  <a:pt x="0" y="1215699"/>
                  <a:pt x="0" y="1133048"/>
                </a:cubicBezTo>
                <a:lnTo>
                  <a:pt x="0" y="1105918"/>
                </a:lnTo>
                <a:lnTo>
                  <a:pt x="0" y="346502"/>
                </a:lnTo>
                <a:lnTo>
                  <a:pt x="0" y="176782"/>
                </a:lnTo>
                <a:cubicBezTo>
                  <a:pt x="0" y="79148"/>
                  <a:pt x="79148" y="0"/>
                  <a:pt x="176782" y="0"/>
                </a:cubicBezTo>
                <a:close/>
              </a:path>
            </a:pathLst>
          </a:custGeom>
          <a:solidFill>
            <a:schemeClr val="bg1">
              <a:lumMod val="95000"/>
            </a:schemeClr>
          </a:solidFill>
        </p:spPr>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20000"/>
              </a:lnSpc>
              <a:spcBef>
                <a:spcPts val="0"/>
              </a:spcBef>
              <a:spcAft>
                <a:spcPts val="0"/>
              </a:spcAft>
              <a:buClrTx/>
              <a:buSzTx/>
              <a:buFontTx/>
              <a:buNone/>
              <a:defRPr/>
            </a:pPr>
            <a:endParaRPr kumimoji="0" lang="zh-CN" altLang="en-US" sz="2000" b="1" i="0" u="none" strike="noStrike" kern="0" cap="none" spc="0" normalizeH="0" baseline="0" noProof="0" dirty="0">
              <a:ln>
                <a:noFill/>
              </a:ln>
              <a:solidFill>
                <a:srgbClr val="5B9BD5"/>
              </a:solidFill>
              <a:effectLst/>
              <a:uLnTx/>
              <a:uFillTx/>
              <a:latin typeface="DFKai-SB" panose="03000509000000000000" pitchFamily="65" charset="-120"/>
              <a:ea typeface="DFKai-SB" panose="03000509000000000000" pitchFamily="65" charset="-120"/>
              <a:cs typeface="Arial" panose="020B0604020202020204" pitchFamily="34" charset="0"/>
              <a:sym typeface="Arial" panose="020B0604020202020204" pitchFamily="34" charset="0"/>
            </a:endParaRPr>
          </a:p>
        </p:txBody>
      </p:sp>
      <p:sp>
        <p:nvSpPr>
          <p:cNvPr id="19" name="任意多边形 40"/>
          <p:cNvSpPr/>
          <p:nvPr>
            <p:custDataLst>
              <p:tags r:id="rId14"/>
            </p:custDataLst>
          </p:nvPr>
        </p:nvSpPr>
        <p:spPr>
          <a:xfrm>
            <a:off x="9455637" y="2996969"/>
            <a:ext cx="1995161" cy="756463"/>
          </a:xfrm>
          <a:custGeom>
            <a:avLst/>
            <a:gdLst>
              <a:gd name="connsiteX0" fmla="*/ 908048 w 1993900"/>
              <a:gd name="connsiteY0" fmla="*/ 0 h 1047750"/>
              <a:gd name="connsiteX1" fmla="*/ 1849499 w 1993900"/>
              <a:gd name="connsiteY1" fmla="*/ 0 h 1047750"/>
              <a:gd name="connsiteX2" fmla="*/ 1993900 w 1993900"/>
              <a:gd name="connsiteY2" fmla="*/ 144401 h 1047750"/>
              <a:gd name="connsiteX3" fmla="*/ 1993900 w 1993900"/>
              <a:gd name="connsiteY3" fmla="*/ 903349 h 1047750"/>
              <a:gd name="connsiteX4" fmla="*/ 1849499 w 1993900"/>
              <a:gd name="connsiteY4" fmla="*/ 1047750 h 1047750"/>
              <a:gd name="connsiteX5" fmla="*/ 144401 w 1993900"/>
              <a:gd name="connsiteY5" fmla="*/ 1047750 h 1047750"/>
              <a:gd name="connsiteX6" fmla="*/ 0 w 1993900"/>
              <a:gd name="connsiteY6" fmla="*/ 903349 h 1047750"/>
              <a:gd name="connsiteX7" fmla="*/ 0 w 1993900"/>
              <a:gd name="connsiteY7" fmla="*/ 239711 h 1047750"/>
              <a:gd name="connsiteX8" fmla="*/ 115888 w 1993900"/>
              <a:gd name="connsiteY8" fmla="*/ 123823 h 1047750"/>
              <a:gd name="connsiteX9" fmla="*/ 784225 w 1993900"/>
              <a:gd name="connsiteY9" fmla="*/ 123823 h 104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93900" h="1047750">
                <a:moveTo>
                  <a:pt x="908048" y="0"/>
                </a:moveTo>
                <a:lnTo>
                  <a:pt x="1849499" y="0"/>
                </a:lnTo>
                <a:cubicBezTo>
                  <a:pt x="1929249" y="0"/>
                  <a:pt x="1993900" y="64651"/>
                  <a:pt x="1993900" y="144401"/>
                </a:cubicBezTo>
                <a:lnTo>
                  <a:pt x="1993900" y="903349"/>
                </a:lnTo>
                <a:cubicBezTo>
                  <a:pt x="1993900" y="983099"/>
                  <a:pt x="1929249" y="1047750"/>
                  <a:pt x="1849499" y="1047750"/>
                </a:cubicBezTo>
                <a:lnTo>
                  <a:pt x="144401" y="1047750"/>
                </a:lnTo>
                <a:cubicBezTo>
                  <a:pt x="64651" y="1047750"/>
                  <a:pt x="0" y="983099"/>
                  <a:pt x="0" y="903349"/>
                </a:cubicBezTo>
                <a:lnTo>
                  <a:pt x="0" y="239711"/>
                </a:lnTo>
                <a:lnTo>
                  <a:pt x="115888" y="123823"/>
                </a:lnTo>
                <a:lnTo>
                  <a:pt x="784225" y="123823"/>
                </a:lnTo>
                <a:close/>
              </a:path>
            </a:pathLst>
          </a:custGeom>
          <a:solidFill>
            <a:schemeClr val="accent1">
              <a:lumMod val="60000"/>
              <a:lumOff val="40000"/>
            </a:schemeClr>
          </a:solidFill>
        </p:spPr>
        <p:txBody>
          <a:bodyPr rot="0" spcFirstLastPara="0" vertOverflow="overflow" horzOverflow="overflow" vert="horz" wrap="square" lIns="91440" tIns="216000" rIns="91440" bIns="45720" numCol="1" spcCol="0" rtlCol="0" fromWordArt="0" anchor="ctr" anchorCtr="0" forceAA="0" compatLnSpc="1">
            <a:normAutofit/>
          </a:bodyPr>
          <a:lstStyle/>
          <a:p>
            <a:pPr marL="0" marR="0" lvl="0" indent="0" algn="ctr" defTabSz="914400" rtl="0" eaLnBrk="1" fontAlgn="auto" latinLnBrk="0" hangingPunct="1">
              <a:lnSpc>
                <a:spcPct val="120000"/>
              </a:lnSpc>
              <a:spcBef>
                <a:spcPts val="0"/>
              </a:spcBef>
              <a:spcAft>
                <a:spcPts val="0"/>
              </a:spcAft>
              <a:buClrTx/>
              <a:buSzTx/>
              <a:buFontTx/>
              <a:buNone/>
              <a:defRPr/>
            </a:pPr>
            <a:endParaRPr kumimoji="0" lang="zh-CN" altLang="en-US" sz="2000" b="0" i="0" u="none" strike="noStrike" kern="1200" cap="none" spc="0" normalizeH="0" baseline="0" noProof="0" dirty="0">
              <a:ln>
                <a:noFill/>
              </a:ln>
              <a:solidFill>
                <a:prstClr val="white"/>
              </a:solidFill>
              <a:effectLst/>
              <a:uLnTx/>
              <a:uFillTx/>
              <a:latin typeface="DFKai-SB" panose="03000509000000000000" pitchFamily="65" charset="-120"/>
              <a:ea typeface="DFKai-SB" panose="03000509000000000000" pitchFamily="65" charset="-120"/>
              <a:cs typeface="+mn-cs"/>
              <a:sym typeface="Arial" panose="020B0604020202020204" pitchFamily="34" charset="0"/>
            </a:endParaRPr>
          </a:p>
        </p:txBody>
      </p:sp>
      <p:sp>
        <p:nvSpPr>
          <p:cNvPr id="20" name="文本框 55"/>
          <p:cNvSpPr txBox="1"/>
          <p:nvPr>
            <p:custDataLst>
              <p:tags r:id="rId15"/>
            </p:custDataLst>
          </p:nvPr>
        </p:nvSpPr>
        <p:spPr>
          <a:xfrm>
            <a:off x="9455637" y="3146890"/>
            <a:ext cx="1973420" cy="535757"/>
          </a:xfrm>
          <a:prstGeom prst="rect">
            <a:avLst/>
          </a:prstGeom>
          <a:noFill/>
        </p:spPr>
        <p:txBody>
          <a:bodyPr wrap="square" lIns="90000" tIns="46800" rIns="90000" bIns="46800" rtlCol="0" anchor="ctr" anchorCtr="0">
            <a:noAutofit/>
          </a:bodyPr>
          <a:lstStyle/>
          <a:p>
            <a:pPr marL="0" marR="0" lvl="0" indent="0" algn="ctr" defTabSz="914400" rtl="0" eaLnBrk="1" fontAlgn="auto" latinLnBrk="0" hangingPunct="1">
              <a:lnSpc>
                <a:spcPct val="120000"/>
              </a:lnSpc>
              <a:spcBef>
                <a:spcPts val="0"/>
              </a:spcBef>
              <a:spcAft>
                <a:spcPts val="0"/>
              </a:spcAft>
              <a:buClrTx/>
              <a:buSzTx/>
              <a:buFontTx/>
              <a:buNone/>
              <a:defRPr/>
            </a:pPr>
            <a:r>
              <a:rPr kumimoji="0" sz="2000" b="0" i="0" u="none" strike="noStrike" kern="1200" cap="none" spc="0" normalizeH="0" baseline="0" noProof="0" dirty="0" err="1">
                <a:ln>
                  <a:noFill/>
                </a:ln>
                <a:solidFill>
                  <a:prstClr val="black"/>
                </a:solidFill>
                <a:effectLst/>
                <a:uLnTx/>
                <a:uFillTx/>
                <a:latin typeface="DFKai-SB" panose="03000509000000000000" pitchFamily="65" charset="-120"/>
                <a:ea typeface="DFKai-SB" panose="03000509000000000000" pitchFamily="65" charset="-120"/>
                <a:sym typeface="+mn-ea"/>
              </a:rPr>
              <a:t>發展</a:t>
            </a:r>
            <a:r>
              <a:rPr kumimoji="0" lang="zh-CN" altLang="en-US" sz="20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sym typeface="+mn-ea"/>
              </a:rPr>
              <a:t>低碳交通</a:t>
            </a:r>
            <a:endParaRPr kumimoji="0" lang="en-US" altLang="zh-CN" sz="20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sym typeface="+mn-ea"/>
            </a:endParaRPr>
          </a:p>
          <a:p>
            <a:pPr marL="0" marR="0" lvl="0" indent="0" algn="ctr" defTabSz="914400" rtl="0" eaLnBrk="1" fontAlgn="auto" latinLnBrk="0" hangingPunct="1">
              <a:lnSpc>
                <a:spcPct val="120000"/>
              </a:lnSpc>
              <a:spcBef>
                <a:spcPts val="0"/>
              </a:spcBef>
              <a:spcAft>
                <a:spcPts val="0"/>
              </a:spcAft>
              <a:buClrTx/>
              <a:buSzTx/>
              <a:buFontTx/>
              <a:buNone/>
              <a:defRPr/>
            </a:pPr>
            <a:r>
              <a:rPr lang="zh-CN" altLang="en-US" sz="2000" dirty="0">
                <a:solidFill>
                  <a:prstClr val="black"/>
                </a:solidFill>
                <a:latin typeface="DFKai-SB" panose="03000509000000000000" pitchFamily="65" charset="-120"/>
                <a:ea typeface="DFKai-SB" panose="03000509000000000000" pitchFamily="65" charset="-120"/>
                <a:sym typeface="+mn-ea"/>
              </a:rPr>
              <a:t>運輸系統</a:t>
            </a:r>
          </a:p>
        </p:txBody>
      </p:sp>
      <p:sp>
        <p:nvSpPr>
          <p:cNvPr id="2" name="Rectangle 1"/>
          <p:cNvSpPr/>
          <p:nvPr/>
        </p:nvSpPr>
        <p:spPr>
          <a:xfrm>
            <a:off x="406454" y="3931616"/>
            <a:ext cx="11336969" cy="2277547"/>
          </a:xfrm>
          <a:prstGeom prst="rect">
            <a:avLst/>
          </a:prstGeom>
          <a:solidFill>
            <a:schemeClr val="accent6">
              <a:lumMod val="20000"/>
              <a:lumOff val="80000"/>
            </a:schemeClr>
          </a:solidFill>
        </p:spPr>
        <p:txBody>
          <a:bodyPr wrap="square">
            <a:spAutoFit/>
          </a:bodyPr>
          <a:lstStyle/>
          <a:p>
            <a:pPr lvl="0">
              <a:defRPr/>
            </a:pPr>
            <a:r>
              <a:rPr lang="zh-TW" altLang="en-US" sz="2400" dirty="0" smtClean="0">
                <a:solidFill>
                  <a:prstClr val="black"/>
                </a:solidFill>
                <a:latin typeface="DFKai-SB" panose="03000509000000000000" pitchFamily="65" charset="-120"/>
                <a:ea typeface="DFKai-SB" panose="03000509000000000000" pitchFamily="65" charset="-120"/>
                <a:sym typeface="+mn-ea"/>
              </a:rPr>
              <a:t>可進入以下網頁認識世界不同地區的</a:t>
            </a:r>
            <a:r>
              <a:rPr lang="zh-TW" altLang="en-US" sz="2400" dirty="0">
                <a:solidFill>
                  <a:prstClr val="black"/>
                </a:solidFill>
                <a:latin typeface="DFKai-SB" panose="03000509000000000000" pitchFamily="65" charset="-120"/>
                <a:ea typeface="DFKai-SB" panose="03000509000000000000" pitchFamily="65" charset="-120"/>
                <a:sym typeface="+mn-ea"/>
              </a:rPr>
              <a:t>相關政策舉隅</a:t>
            </a:r>
            <a:r>
              <a:rPr lang="zh-TW" altLang="en-US" sz="2400" dirty="0" smtClean="0">
                <a:solidFill>
                  <a:prstClr val="black"/>
                </a:solidFill>
                <a:latin typeface="DFKai-SB" panose="03000509000000000000" pitchFamily="65" charset="-120"/>
                <a:ea typeface="DFKai-SB" panose="03000509000000000000" pitchFamily="65" charset="-120"/>
                <a:sym typeface="+mn-ea"/>
              </a:rPr>
              <a:t>，並試找找其他地區的政策介紹。</a:t>
            </a:r>
            <a:endParaRPr lang="en-US" altLang="zh-TW" sz="2400" dirty="0" smtClean="0">
              <a:solidFill>
                <a:prstClr val="black"/>
              </a:solidFill>
              <a:latin typeface="DFKai-SB" panose="03000509000000000000" pitchFamily="65" charset="-120"/>
              <a:ea typeface="DFKai-SB" panose="03000509000000000000" pitchFamily="65" charset="-120"/>
              <a:sym typeface="+mn-ea"/>
            </a:endParaRPr>
          </a:p>
          <a:p>
            <a:pPr lvl="0">
              <a:defRPr/>
            </a:pPr>
            <a:endParaRPr lang="en-US" altLang="zh-TW" sz="2400" dirty="0" smtClean="0">
              <a:solidFill>
                <a:prstClr val="black"/>
              </a:solidFill>
              <a:latin typeface="DFKai-SB" panose="03000509000000000000" pitchFamily="65" charset="-120"/>
              <a:ea typeface="DFKai-SB" panose="03000509000000000000" pitchFamily="65" charset="-120"/>
              <a:sym typeface="+mn-ea"/>
            </a:endParaRPr>
          </a:p>
          <a:p>
            <a:pPr lvl="0">
              <a:defRPr/>
            </a:pPr>
            <a:r>
              <a:rPr lang="zh-TW" altLang="en-US" dirty="0" smtClean="0">
                <a:solidFill>
                  <a:prstClr val="black"/>
                </a:solidFill>
                <a:latin typeface="Times New Roman" panose="02020603050405020304" pitchFamily="18" charset="0"/>
                <a:ea typeface="DFKai-SB" panose="03000509000000000000" pitchFamily="65" charset="-120"/>
                <a:cs typeface="Times New Roman" panose="02020603050405020304" pitchFamily="18" charset="0"/>
                <a:sym typeface="+mn-ea"/>
              </a:rPr>
              <a:t>歐盟可持續發展政策</a:t>
            </a:r>
            <a:r>
              <a:rPr lang="en-US" altLang="zh-TW" dirty="0" smtClean="0">
                <a:solidFill>
                  <a:prstClr val="black"/>
                </a:solidFill>
                <a:latin typeface="Times New Roman" panose="02020603050405020304" pitchFamily="18" charset="0"/>
                <a:ea typeface="DFKai-SB" panose="03000509000000000000" pitchFamily="65" charset="-120"/>
                <a:cs typeface="Times New Roman" panose="02020603050405020304" pitchFamily="18" charset="0"/>
                <a:sym typeface="+mn-ea"/>
              </a:rPr>
              <a:t>:</a:t>
            </a:r>
          </a:p>
          <a:p>
            <a:pPr marL="285750" lvl="0" indent="-285750">
              <a:buFont typeface="Arial" panose="020B0604020202020204" pitchFamily="34" charset="0"/>
              <a:buChar char="•"/>
              <a:defRPr/>
            </a:pPr>
            <a:r>
              <a:rPr lang="en-US" altLang="zh-TW" sz="1200" dirty="0" smtClean="0">
                <a:solidFill>
                  <a:prstClr val="black"/>
                </a:solidFill>
                <a:latin typeface="Times New Roman" panose="02020603050405020304" pitchFamily="18" charset="0"/>
                <a:ea typeface="DFKai-SB" panose="03000509000000000000" pitchFamily="65" charset="-120"/>
                <a:cs typeface="Times New Roman" panose="02020603050405020304" pitchFamily="18" charset="0"/>
                <a:sym typeface="+mn-ea"/>
              </a:rPr>
              <a:t>https</a:t>
            </a:r>
            <a:r>
              <a:rPr lang="en-US" altLang="zh-TW" sz="12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sym typeface="+mn-ea"/>
              </a:rPr>
              <a:t>://ec.europa.eu/info/strategy/international-strategies/sustainable-development-goals/eu-and-united-nations-common-goals-sustainable-future_en</a:t>
            </a:r>
          </a:p>
          <a:p>
            <a:pPr lvl="0">
              <a:defRPr/>
            </a:pPr>
            <a:r>
              <a:rPr lang="zh-TW" altLang="en-US" dirty="0" smtClean="0">
                <a:solidFill>
                  <a:prstClr val="black"/>
                </a:solidFill>
                <a:latin typeface="Times New Roman" panose="02020603050405020304" pitchFamily="18" charset="0"/>
                <a:ea typeface="DFKai-SB" panose="03000509000000000000" pitchFamily="65" charset="-120"/>
                <a:cs typeface="Times New Roman" panose="02020603050405020304" pitchFamily="18" charset="0"/>
                <a:sym typeface="+mn-ea"/>
              </a:rPr>
              <a:t>澳洲環境可持續發展政策</a:t>
            </a:r>
            <a:r>
              <a:rPr lang="en-US" altLang="zh-TW" dirty="0" smtClean="0">
                <a:solidFill>
                  <a:prstClr val="black"/>
                </a:solidFill>
                <a:latin typeface="Times New Roman" panose="02020603050405020304" pitchFamily="18" charset="0"/>
                <a:ea typeface="DFKai-SB" panose="03000509000000000000" pitchFamily="65" charset="-120"/>
                <a:cs typeface="Times New Roman" panose="02020603050405020304" pitchFamily="18" charset="0"/>
                <a:sym typeface="+mn-ea"/>
              </a:rPr>
              <a:t>:</a:t>
            </a:r>
          </a:p>
          <a:p>
            <a:pPr marL="285750" lvl="0" indent="-285750">
              <a:buFont typeface="Arial" panose="020B0604020202020204" pitchFamily="34" charset="0"/>
              <a:buChar char="•"/>
              <a:defRPr/>
            </a:pPr>
            <a:r>
              <a:rPr lang="en-US" altLang="zh-TW" sz="1400" dirty="0" smtClean="0">
                <a:solidFill>
                  <a:prstClr val="black"/>
                </a:solidFill>
                <a:latin typeface="Times New Roman" panose="02020603050405020304" pitchFamily="18" charset="0"/>
                <a:ea typeface="DFKai-SB" panose="03000509000000000000" pitchFamily="65" charset="-120"/>
                <a:cs typeface="Times New Roman" panose="02020603050405020304" pitchFamily="18" charset="0"/>
                <a:sym typeface="+mn-ea"/>
              </a:rPr>
              <a:t>https</a:t>
            </a:r>
            <a:r>
              <a:rPr lang="en-US" altLang="zh-TW" sz="14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sym typeface="+mn-ea"/>
              </a:rPr>
              <a:t>://</a:t>
            </a:r>
            <a:r>
              <a:rPr lang="en-US" altLang="zh-TW" sz="1400" dirty="0" smtClean="0">
                <a:solidFill>
                  <a:prstClr val="black"/>
                </a:solidFill>
                <a:latin typeface="Times New Roman" panose="02020603050405020304" pitchFamily="18" charset="0"/>
                <a:ea typeface="DFKai-SB" panose="03000509000000000000" pitchFamily="65" charset="-120"/>
                <a:cs typeface="Times New Roman" panose="02020603050405020304" pitchFamily="18" charset="0"/>
                <a:sym typeface="+mn-ea"/>
              </a:rPr>
              <a:t>www.servicesaustralia.gov.au/environmental-sustainability-policy?context=1</a:t>
            </a:r>
          </a:p>
          <a:p>
            <a:pPr lvl="0">
              <a:defRPr/>
            </a:pPr>
            <a:r>
              <a:rPr lang="zh-TW" altLang="en-US" dirty="0" smtClean="0">
                <a:solidFill>
                  <a:prstClr val="black"/>
                </a:solidFill>
                <a:latin typeface="Times New Roman" panose="02020603050405020304" pitchFamily="18" charset="0"/>
                <a:ea typeface="DFKai-SB" panose="03000509000000000000" pitchFamily="65" charset="-120"/>
                <a:cs typeface="Times New Roman" panose="02020603050405020304" pitchFamily="18" charset="0"/>
                <a:sym typeface="+mn-ea"/>
              </a:rPr>
              <a:t>韓國可持續發展計劃</a:t>
            </a:r>
            <a:endParaRPr lang="en-US" altLang="zh-TW" dirty="0" smtClean="0">
              <a:solidFill>
                <a:prstClr val="black"/>
              </a:solidFill>
              <a:latin typeface="Times New Roman" panose="02020603050405020304" pitchFamily="18" charset="0"/>
              <a:ea typeface="DFKai-SB" panose="03000509000000000000" pitchFamily="65" charset="-120"/>
              <a:cs typeface="Times New Roman" panose="02020603050405020304" pitchFamily="18" charset="0"/>
              <a:sym typeface="+mn-ea"/>
            </a:endParaRPr>
          </a:p>
          <a:p>
            <a:pPr marL="285750" lvl="0" indent="-285750">
              <a:buFont typeface="Arial" panose="020B0604020202020204" pitchFamily="34" charset="0"/>
              <a:buChar char="•"/>
              <a:defRPr/>
            </a:pPr>
            <a:r>
              <a:rPr lang="en-US" altLang="zh-TW" sz="14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sym typeface="+mn-ea"/>
              </a:rPr>
              <a:t>https://eng.me.go.kr/eng/web/index.do?menuId=469</a:t>
            </a:r>
          </a:p>
        </p:txBody>
      </p:sp>
    </p:spTree>
    <p:extLst>
      <p:ext uri="{BB962C8B-B14F-4D97-AF65-F5344CB8AC3E}">
        <p14:creationId xmlns:p14="http://schemas.microsoft.com/office/powerpoint/2010/main" val="383174398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AutoShape 4"/>
          <p:cNvSpPr/>
          <p:nvPr/>
        </p:nvSpPr>
        <p:spPr>
          <a:xfrm>
            <a:off x="906996" y="5218673"/>
            <a:ext cx="5827860" cy="1322046"/>
          </a:xfrm>
          <a:prstGeom prst="roundRect">
            <a:avLst>
              <a:gd name="adj" fmla="val 9018"/>
            </a:avLst>
          </a:prstGeom>
          <a:solidFill>
            <a:srgbClr val="FDB602">
              <a:alpha val="10196"/>
            </a:srgbClr>
          </a:solidFill>
          <a:ln w="19050" cap="rnd" cmpd="sng">
            <a:solidFill>
              <a:srgbClr val="F7B60D"/>
            </a:solidFill>
            <a:prstDash val="sysDot"/>
            <a:headEnd type="none" w="med" len="med"/>
            <a:tailEnd type="none" w="med" len="med"/>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000000"/>
              </a:solidFill>
              <a:effectLst/>
              <a:uLnTx/>
              <a:uFillTx/>
              <a:latin typeface="Microsoft JhengHei" panose="020B0604030504040204" pitchFamily="34" charset="-120"/>
              <a:ea typeface="Microsoft JhengHei" panose="020B0604030504040204" pitchFamily="34" charset="-120"/>
              <a:cs typeface="+mn-cs"/>
            </a:endParaRPr>
          </a:p>
        </p:txBody>
      </p:sp>
      <p:sp>
        <p:nvSpPr>
          <p:cNvPr id="11" name="文本框 10"/>
          <p:cNvSpPr txBox="1"/>
          <p:nvPr/>
        </p:nvSpPr>
        <p:spPr>
          <a:xfrm>
            <a:off x="1262828" y="5574314"/>
            <a:ext cx="5116195" cy="525978"/>
          </a:xfrm>
          <a:prstGeom prst="rect">
            <a:avLst/>
          </a:prstGeom>
          <a:noFill/>
        </p:spPr>
        <p:txBody>
          <a:bodyPr wrap="square" rtlCol="0">
            <a:spAutoFit/>
          </a:bodyPr>
          <a:lstStyle/>
          <a:p>
            <a:pPr lvl="0">
              <a:lnSpc>
                <a:spcPct val="130000"/>
              </a:lnSpc>
              <a:defRPr/>
            </a:pPr>
            <a:r>
              <a:rPr lang="zh-TW" altLang="en-US" sz="2400" dirty="0" smtClean="0">
                <a:solidFill>
                  <a:prstClr val="black"/>
                </a:solidFill>
                <a:latin typeface="DFKai-SB" panose="03000509000000000000" pitchFamily="65" charset="-120"/>
                <a:ea typeface="DFKai-SB" panose="03000509000000000000" pitchFamily="65" charset="-120"/>
                <a:sym typeface="+mn-ea"/>
              </a:rPr>
              <a:t>世界各地還有甚他變</a:t>
            </a:r>
            <a:r>
              <a:rPr lang="zh-TW" altLang="en-US" sz="2400" dirty="0">
                <a:solidFill>
                  <a:prstClr val="black"/>
                </a:solidFill>
                <a:latin typeface="DFKai-SB" panose="03000509000000000000" pitchFamily="65" charset="-120"/>
                <a:ea typeface="DFKai-SB" panose="03000509000000000000" pitchFamily="65" charset="-120"/>
                <a:sym typeface="+mn-ea"/>
              </a:rPr>
              <a:t>廢為</a:t>
            </a:r>
            <a:r>
              <a:rPr lang="zh-TW" altLang="en-US" sz="2400" dirty="0" smtClean="0">
                <a:solidFill>
                  <a:prstClr val="black"/>
                </a:solidFill>
                <a:latin typeface="DFKai-SB" panose="03000509000000000000" pitchFamily="65" charset="-120"/>
                <a:ea typeface="DFKai-SB" panose="03000509000000000000" pitchFamily="65" charset="-120"/>
                <a:sym typeface="+mn-ea"/>
              </a:rPr>
              <a:t>寶的例子</a:t>
            </a:r>
            <a:r>
              <a:rPr kumimoji="0" lang="en-US" altLang="zh-CN" sz="24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sym typeface="+mn-ea"/>
              </a:rPr>
              <a:t>?</a:t>
            </a:r>
            <a:endParaRPr kumimoji="0" lang="en-US" altLang="zh-CN" sz="24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sym typeface="+mn-ea"/>
            </a:endParaRPr>
          </a:p>
        </p:txBody>
      </p:sp>
      <p:sp>
        <p:nvSpPr>
          <p:cNvPr id="13" name="文本框 12"/>
          <p:cNvSpPr txBox="1"/>
          <p:nvPr/>
        </p:nvSpPr>
        <p:spPr>
          <a:xfrm>
            <a:off x="257318" y="2889515"/>
            <a:ext cx="7685589" cy="1569660"/>
          </a:xfrm>
          <a:prstGeom prst="rect">
            <a:avLst/>
          </a:prstGeom>
          <a:solidFill>
            <a:schemeClr val="accent3">
              <a:lumMod val="20000"/>
              <a:lumOff val="80000"/>
            </a:schemeClr>
          </a:solidFill>
        </p:spPr>
        <p:txBody>
          <a:bodyPr wrap="square" rtlCol="0">
            <a:spAutoFit/>
          </a:bodyPr>
          <a:lstStyle/>
          <a:p>
            <a:pPr lvl="0">
              <a:defRPr/>
            </a:pPr>
            <a:r>
              <a:rPr kumimoji="0" lang="zh-CN" altLang="en-US" sz="2400" b="0" u="sng"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觀看短片</a:t>
            </a:r>
            <a:r>
              <a:rPr kumimoji="0" lang="zh-CN" altLang="en-US" sz="24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a:t>
            </a:r>
            <a:r>
              <a:rPr kumimoji="0" lang="zh-CN" altLang="en-US" sz="24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聯合國</a:t>
            </a:r>
            <a:r>
              <a:rPr kumimoji="0" lang="zh-CN" altLang="en-US" sz="24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環境署2020年地球青年</a:t>
            </a:r>
            <a:r>
              <a:rPr kumimoji="0" lang="zh-CN" altLang="en-US" sz="24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衛士</a:t>
            </a:r>
            <a:r>
              <a:rPr kumimoji="0" lang="zh-TW" altLang="en-US" sz="24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獎</a:t>
            </a:r>
            <a:r>
              <a:rPr lang="zh-TW" altLang="en-US" sz="2400" noProof="0" dirty="0" smtClean="0">
                <a:latin typeface="Times New Roman" panose="02020603050405020304" pitchFamily="18" charset="0"/>
                <a:ea typeface="DFKai-SB" panose="03000509000000000000" pitchFamily="65" charset="-120"/>
                <a:cs typeface="Times New Roman" panose="02020603050405020304" pitchFamily="18" charset="0"/>
                <a:sym typeface="+mn-ea"/>
              </a:rPr>
              <a:t>得</a:t>
            </a:r>
            <a:r>
              <a:rPr lang="zh-TW" altLang="en-US" sz="2400" dirty="0" smtClean="0">
                <a:latin typeface="Times New Roman" panose="02020603050405020304" pitchFamily="18" charset="0"/>
                <a:ea typeface="DFKai-SB" panose="03000509000000000000" pitchFamily="65" charset="-120"/>
                <a:cs typeface="Times New Roman" panose="02020603050405020304" pitchFamily="18" charset="0"/>
                <a:sym typeface="+mn-ea"/>
              </a:rPr>
              <a:t>主</a:t>
            </a:r>
            <a:r>
              <a:rPr kumimoji="0" lang="zh-CN" altLang="en-US" sz="24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a:t>
            </a:r>
            <a:r>
              <a:rPr kumimoji="0" lang="zh-CN" altLang="en-US" sz="24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來自肯尼亞</a:t>
            </a:r>
            <a:r>
              <a:rPr kumimoji="0" lang="zh-CN" altLang="en-US" sz="24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的</a:t>
            </a:r>
            <a:r>
              <a:rPr lang="zh-TW" altLang="en-US" sz="2400" dirty="0" smtClean="0">
                <a:latin typeface="Times New Roman" panose="02020603050405020304" pitchFamily="18" charset="0"/>
                <a:ea typeface="DFKai-SB" panose="03000509000000000000" pitchFamily="65" charset="-120"/>
                <a:cs typeface="Times New Roman" panose="02020603050405020304" pitchFamily="18" charset="0"/>
                <a:sym typeface="+mn-ea"/>
              </a:rPr>
              <a:t>工程師暨社會企業創辦人</a:t>
            </a:r>
            <a:r>
              <a:rPr kumimoji="0" lang="zh-CN" altLang="en-US" sz="24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Nzambi</a:t>
            </a:r>
            <a:r>
              <a:rPr kumimoji="0" lang="zh-CN" altLang="en-US" sz="24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 </a:t>
            </a:r>
            <a:r>
              <a:rPr kumimoji="0" lang="zh-CN" altLang="en-US" sz="24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Matee</a:t>
            </a:r>
            <a:r>
              <a:rPr lang="zh-TW" altLang="en-US" sz="2400" noProof="0" dirty="0" smtClean="0">
                <a:latin typeface="Times New Roman" panose="02020603050405020304" pitchFamily="18" charset="0"/>
                <a:ea typeface="DFKai-SB" panose="03000509000000000000" pitchFamily="65" charset="-120"/>
                <a:cs typeface="Times New Roman" panose="02020603050405020304" pitchFamily="18" charset="0"/>
                <a:sym typeface="+mn-ea"/>
              </a:rPr>
              <a:t>提倡</a:t>
            </a:r>
            <a:r>
              <a:rPr kumimoji="0" lang="zh-CN" altLang="en-US" sz="24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建立一個</a:t>
            </a:r>
            <a:r>
              <a:rPr kumimoji="0" lang="zh-TW" altLang="en-US" sz="2400" b="0" i="0" u="non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依靠</a:t>
            </a:r>
            <a:r>
              <a:rPr kumimoji="0" lang="zh-CN" altLang="en-US" sz="24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清潔</a:t>
            </a:r>
            <a:r>
              <a:rPr kumimoji="0" lang="zh-CN" altLang="en-US" sz="24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、可再生能源的</a:t>
            </a:r>
            <a:r>
              <a:rPr kumimoji="0" lang="zh-CN" altLang="en-US" sz="24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世界，</a:t>
            </a:r>
            <a:r>
              <a:rPr kumimoji="0" lang="zh-TW" altLang="en-US" sz="24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並實踐</a:t>
            </a:r>
            <a:r>
              <a:rPr lang="zh-TW" altLang="en-US" sz="2400" dirty="0" smtClean="0">
                <a:latin typeface="Times New Roman" panose="02020603050405020304" pitchFamily="18" charset="0"/>
                <a:ea typeface="DFKai-SB" panose="03000509000000000000" pitchFamily="65" charset="-120"/>
                <a:cs typeface="Times New Roman" panose="02020603050405020304" pitchFamily="18" charset="0"/>
                <a:sym typeface="+mn-ea"/>
              </a:rPr>
              <a:t>變</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sym typeface="+mn-ea"/>
              </a:rPr>
              <a:t>廢為</a:t>
            </a:r>
            <a:r>
              <a:rPr lang="zh-TW" altLang="en-US" sz="2400" dirty="0" smtClean="0">
                <a:latin typeface="Times New Roman" panose="02020603050405020304" pitchFamily="18" charset="0"/>
                <a:ea typeface="DFKai-SB" panose="03000509000000000000" pitchFamily="65" charset="-120"/>
                <a:cs typeface="Times New Roman" panose="02020603050405020304" pitchFamily="18" charset="0"/>
                <a:sym typeface="+mn-ea"/>
              </a:rPr>
              <a:t>寶</a:t>
            </a:r>
            <a:r>
              <a:rPr kumimoji="0" lang="zh-CN" altLang="en-US" sz="24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a:t>
            </a:r>
            <a:r>
              <a:rPr kumimoji="0" lang="zh-TW" altLang="en-US" sz="24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點擊圖片</a:t>
            </a:r>
            <a:r>
              <a:rPr lang="zh-TW" altLang="en-US" sz="2400" dirty="0" smtClean="0">
                <a:latin typeface="Times New Roman" panose="02020603050405020304" pitchFamily="18" charset="0"/>
                <a:ea typeface="DFKai-SB" panose="03000509000000000000" pitchFamily="65" charset="-120"/>
                <a:cs typeface="Times New Roman" panose="02020603050405020304" pitchFamily="18" charset="0"/>
                <a:sym typeface="+mn-ea"/>
              </a:rPr>
              <a:t>觀看影片了解詳情。</a:t>
            </a:r>
            <a:endParaRPr kumimoji="0" lang="zh-CN" altLang="en-US" sz="24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endParaRPr>
          </a:p>
        </p:txBody>
      </p:sp>
      <p:grpSp>
        <p:nvGrpSpPr>
          <p:cNvPr id="23" name="组合 22"/>
          <p:cNvGrpSpPr/>
          <p:nvPr/>
        </p:nvGrpSpPr>
        <p:grpSpPr>
          <a:xfrm>
            <a:off x="523850" y="2346318"/>
            <a:ext cx="2056875" cy="482000"/>
            <a:chOff x="1193537" y="1536951"/>
            <a:chExt cx="2056875" cy="482000"/>
          </a:xfrm>
        </p:grpSpPr>
        <p:sp>
          <p:nvSpPr>
            <p:cNvPr id="24" name="矩形 23"/>
            <p:cNvSpPr/>
            <p:nvPr/>
          </p:nvSpPr>
          <p:spPr>
            <a:xfrm>
              <a:off x="1193537" y="1593501"/>
              <a:ext cx="363537" cy="363538"/>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cs"/>
              </a:endParaRPr>
            </a:p>
          </p:txBody>
        </p:sp>
        <p:sp>
          <p:nvSpPr>
            <p:cNvPr id="26" name="矩形 25"/>
            <p:cNvSpPr/>
            <p:nvPr/>
          </p:nvSpPr>
          <p:spPr>
            <a:xfrm>
              <a:off x="1317362" y="1728439"/>
              <a:ext cx="303212" cy="290512"/>
            </a:xfrm>
            <a:prstGeom prst="rect">
              <a:avLst/>
            </a:prstGeom>
            <a:solidFill>
              <a:srgbClr val="C8040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cs"/>
              </a:endParaRPr>
            </a:p>
          </p:txBody>
        </p:sp>
        <p:sp>
          <p:nvSpPr>
            <p:cNvPr id="27" name="文本框 26"/>
            <p:cNvSpPr txBox="1">
              <a:spLocks noChangeArrowheads="1"/>
            </p:cNvSpPr>
            <p:nvPr/>
          </p:nvSpPr>
          <p:spPr bwMode="auto">
            <a:xfrm>
              <a:off x="1553221" y="1536951"/>
              <a:ext cx="169719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rPr>
                <a:t>小活動</a:t>
              </a:r>
            </a:p>
          </p:txBody>
        </p:sp>
        <p:cxnSp>
          <p:nvCxnSpPr>
            <p:cNvPr id="28" name="直接连接符 27"/>
            <p:cNvCxnSpPr/>
            <p:nvPr/>
          </p:nvCxnSpPr>
          <p:spPr>
            <a:xfrm>
              <a:off x="1620574" y="1991964"/>
              <a:ext cx="1405091"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29" name="组合 28"/>
          <p:cNvGrpSpPr/>
          <p:nvPr/>
        </p:nvGrpSpPr>
        <p:grpSpPr>
          <a:xfrm>
            <a:off x="523850" y="4560733"/>
            <a:ext cx="2672799" cy="480661"/>
            <a:chOff x="1017123" y="882190"/>
            <a:chExt cx="2672799" cy="480661"/>
          </a:xfrm>
        </p:grpSpPr>
        <p:sp>
          <p:nvSpPr>
            <p:cNvPr id="30" name="矩形 29"/>
            <p:cNvSpPr/>
            <p:nvPr/>
          </p:nvSpPr>
          <p:spPr>
            <a:xfrm>
              <a:off x="1017123" y="996500"/>
              <a:ext cx="363538" cy="363538"/>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cs"/>
              </a:endParaRPr>
            </a:p>
          </p:txBody>
        </p:sp>
        <p:sp>
          <p:nvSpPr>
            <p:cNvPr id="31" name="矩形 30"/>
            <p:cNvSpPr/>
            <p:nvPr/>
          </p:nvSpPr>
          <p:spPr>
            <a:xfrm>
              <a:off x="1097056" y="1072339"/>
              <a:ext cx="303213" cy="290512"/>
            </a:xfrm>
            <a:prstGeom prst="rect">
              <a:avLst/>
            </a:prstGeom>
            <a:solidFill>
              <a:srgbClr val="C8040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cs"/>
              </a:endParaRPr>
            </a:p>
          </p:txBody>
        </p:sp>
        <p:sp>
          <p:nvSpPr>
            <p:cNvPr id="32" name="文本框 13"/>
            <p:cNvSpPr txBox="1">
              <a:spLocks noChangeArrowheads="1"/>
            </p:cNvSpPr>
            <p:nvPr/>
          </p:nvSpPr>
          <p:spPr bwMode="auto">
            <a:xfrm>
              <a:off x="1378522" y="882190"/>
              <a:ext cx="2311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rPr>
                <a:t>思考問題</a:t>
              </a:r>
            </a:p>
          </p:txBody>
        </p:sp>
        <p:cxnSp>
          <p:nvCxnSpPr>
            <p:cNvPr id="33" name="直接连接符 32"/>
            <p:cNvCxnSpPr/>
            <p:nvPr/>
          </p:nvCxnSpPr>
          <p:spPr>
            <a:xfrm>
              <a:off x="1414309" y="1343855"/>
              <a:ext cx="1936750"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2" name="文字方塊 1"/>
          <p:cNvSpPr txBox="1"/>
          <p:nvPr/>
        </p:nvSpPr>
        <p:spPr>
          <a:xfrm>
            <a:off x="8227193" y="4810255"/>
            <a:ext cx="3297206" cy="1384995"/>
          </a:xfrm>
          <a:prstGeom prst="rect">
            <a:avLst/>
          </a:prstGeom>
          <a:noFill/>
        </p:spPr>
        <p:txBody>
          <a:bodyPr wrap="square" rtlCol="0">
            <a:spAutoFit/>
          </a:bodyPr>
          <a:lstStyle/>
          <a:p>
            <a:r>
              <a:rPr lang="zh-TW" altLang="en-US" sz="1400" dirty="0" smtClean="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影片來源</a:t>
            </a:r>
            <a:r>
              <a:rPr lang="en-US" altLang="zh-TW" sz="1400" dirty="0" smtClean="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a:t>
            </a:r>
            <a:endParaRPr lang="en-US" altLang="zh-TW" sz="14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endParaRPr>
          </a:p>
          <a:p>
            <a:r>
              <a:rPr lang="en-US" altLang="zh-TW" sz="1400" dirty="0" smtClean="0">
                <a:latin typeface="Times New Roman" panose="02020603050405020304" pitchFamily="18" charset="0"/>
                <a:cs typeface="Times New Roman" panose="02020603050405020304" pitchFamily="18" charset="0"/>
              </a:rPr>
              <a:t>UN</a:t>
            </a:r>
          </a:p>
          <a:p>
            <a:pPr marL="285750" indent="-285750">
              <a:buFont typeface="Arial" panose="020B0604020202020204" pitchFamily="34" charset="0"/>
              <a:buChar char="•"/>
            </a:pPr>
            <a:r>
              <a:rPr lang="en-US" altLang="zh-HK" sz="1400" dirty="0" smtClean="0">
                <a:latin typeface="Times New Roman" panose="02020603050405020304" pitchFamily="18" charset="0"/>
                <a:cs typeface="Times New Roman" panose="02020603050405020304" pitchFamily="18" charset="0"/>
              </a:rPr>
              <a:t>https://news.un.org/en/story/2020/12/1080152</a:t>
            </a:r>
            <a:endParaRPr lang="en-US" altLang="zh-TW" sz="1400" dirty="0" smtClean="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altLang="zh-HK" sz="1400" dirty="0" smtClean="0">
                <a:latin typeface="Times New Roman" panose="02020603050405020304" pitchFamily="18" charset="0"/>
                <a:cs typeface="Times New Roman" panose="02020603050405020304" pitchFamily="18" charset="0"/>
              </a:rPr>
              <a:t>https</a:t>
            </a:r>
            <a:r>
              <a:rPr lang="en-US" altLang="zh-HK" sz="1400" dirty="0">
                <a:latin typeface="Times New Roman" panose="02020603050405020304" pitchFamily="18" charset="0"/>
                <a:cs typeface="Times New Roman" panose="02020603050405020304" pitchFamily="18" charset="0"/>
              </a:rPr>
              <a:t>://</a:t>
            </a:r>
            <a:r>
              <a:rPr lang="en-US" altLang="zh-HK" sz="1400" dirty="0" smtClean="0">
                <a:latin typeface="Times New Roman" panose="02020603050405020304" pitchFamily="18" charset="0"/>
                <a:cs typeface="Times New Roman" panose="02020603050405020304" pitchFamily="18" charset="0"/>
              </a:rPr>
              <a:t>www.unep.org/youngchampions/bio/2020/africa/nzambi-matee</a:t>
            </a:r>
            <a:endParaRPr lang="en-US" altLang="zh-HK" sz="1400" dirty="0">
              <a:latin typeface="Times New Roman" panose="02020603050405020304" pitchFamily="18" charset="0"/>
              <a:cs typeface="Times New Roman" panose="02020603050405020304" pitchFamily="18" charset="0"/>
            </a:endParaRPr>
          </a:p>
        </p:txBody>
      </p:sp>
      <p:pic>
        <p:nvPicPr>
          <p:cNvPr id="3" name="Picture 2">
            <a:hlinkClick r:id="rId3"/>
          </p:cNvPr>
          <p:cNvPicPr>
            <a:picLocks noChangeAspect="1"/>
          </p:cNvPicPr>
          <p:nvPr/>
        </p:nvPicPr>
        <p:blipFill>
          <a:blip r:embed="rId4"/>
          <a:stretch>
            <a:fillRect/>
          </a:stretch>
        </p:blipFill>
        <p:spPr>
          <a:xfrm>
            <a:off x="8307875" y="2391090"/>
            <a:ext cx="3479006" cy="2343665"/>
          </a:xfrm>
          <a:prstGeom prst="rect">
            <a:avLst/>
          </a:prstGeom>
        </p:spPr>
      </p:pic>
      <p:sp>
        <p:nvSpPr>
          <p:cNvPr id="56" name="任意多边形: 形状 4"/>
          <p:cNvSpPr/>
          <p:nvPr/>
        </p:nvSpPr>
        <p:spPr>
          <a:xfrm>
            <a:off x="2369881" y="151871"/>
            <a:ext cx="7287700" cy="6180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77900" rtl="0" eaLnBrk="1" fontAlgn="auto" latinLnBrk="0" hangingPunct="1">
              <a:lnSpc>
                <a:spcPct val="90000"/>
              </a:lnSpc>
              <a:spcBef>
                <a:spcPts val="0"/>
              </a:spcBef>
              <a:spcAft>
                <a:spcPct val="35000"/>
              </a:spcAft>
              <a:buClrTx/>
              <a:buSzTx/>
              <a:buFontTx/>
              <a:buNone/>
              <a:defRPr/>
            </a:pPr>
            <a:r>
              <a:rPr kumimoji="0" lang="zh-CN" altLang="en-US" sz="4000" b="1" i="0" u="none" strike="noStrike" kern="1200" cap="none" spc="0" normalizeH="0" baseline="0" noProof="0" dirty="0" smtClean="0">
                <a:ln>
                  <a:noFill/>
                </a:ln>
                <a:solidFill>
                  <a:srgbClr val="FFFFFF"/>
                </a:solidFill>
                <a:effectLst/>
                <a:uLnTx/>
                <a:uFillTx/>
                <a:latin typeface="DFKai-SB" panose="03000509000000000000" pitchFamily="65" charset="-120"/>
                <a:ea typeface="DFKai-SB" panose="03000509000000000000" pitchFamily="65" charset="-120"/>
                <a:cs typeface="+mn-cs"/>
                <a:sym typeface="+mn-ea"/>
              </a:rPr>
              <a:t>其他</a:t>
            </a:r>
            <a:r>
              <a:rPr kumimoji="0" lang="zh-CN" altLang="en-US" sz="4000" b="1" i="0" u="none" strike="noStrike" kern="1200" cap="none" spc="0" normalizeH="0" baseline="0" noProof="0" dirty="0">
                <a:ln>
                  <a:noFill/>
                </a:ln>
                <a:solidFill>
                  <a:srgbClr val="FFFFFF"/>
                </a:solidFill>
                <a:effectLst/>
                <a:uLnTx/>
                <a:uFillTx/>
                <a:latin typeface="DFKai-SB" panose="03000509000000000000" pitchFamily="65" charset="-120"/>
                <a:ea typeface="DFKai-SB" panose="03000509000000000000" pitchFamily="65" charset="-120"/>
                <a:cs typeface="+mn-cs"/>
                <a:sym typeface="+mn-ea"/>
              </a:rPr>
              <a:t>地區</a:t>
            </a:r>
            <a:r>
              <a:rPr kumimoji="0" lang="zh-CN" altLang="en-US" sz="4000" b="1" i="0" u="none" strike="noStrike" kern="1200" cap="none" spc="0" normalizeH="0" baseline="0" noProof="0" dirty="0">
                <a:ln>
                  <a:noFill/>
                </a:ln>
                <a:solidFill>
                  <a:srgbClr val="FFFFFF"/>
                </a:solidFill>
                <a:effectLst/>
                <a:uLnTx/>
                <a:uFillTx/>
                <a:latin typeface="DFKai-SB" panose="03000509000000000000" pitchFamily="65" charset="-120"/>
                <a:ea typeface="DFKai-SB" panose="03000509000000000000" pitchFamily="65" charset="-120"/>
                <a:cs typeface="+mn-cs"/>
              </a:rPr>
              <a:t>的</a:t>
            </a:r>
            <a:r>
              <a:rPr kumimoji="0" lang="zh-CN" altLang="en-US" sz="4000" b="1" i="0" u="none" strike="noStrike" kern="1200" cap="none" spc="0" normalizeH="0" baseline="0" noProof="0" dirty="0">
                <a:ln>
                  <a:noFill/>
                </a:ln>
                <a:solidFill>
                  <a:srgbClr val="FFFFFF"/>
                </a:solidFill>
                <a:effectLst/>
                <a:uLnTx/>
                <a:uFillTx/>
                <a:latin typeface="DFKai-SB" panose="03000509000000000000" pitchFamily="65" charset="-120"/>
                <a:ea typeface="DFKai-SB" panose="03000509000000000000" pitchFamily="65" charset="-120"/>
                <a:cs typeface="+mn-cs"/>
                <a:sym typeface="+mn-ea"/>
              </a:rPr>
              <a:t>環境保育實踐經驗</a:t>
            </a:r>
            <a:endParaRPr kumimoji="0" lang="zh-CN" altLang="en-US" sz="4000" b="1" i="0" u="none" strike="noStrike" kern="1200" cap="none" spc="0" normalizeH="0" baseline="0" noProof="0" dirty="0">
              <a:ln>
                <a:noFill/>
              </a:ln>
              <a:solidFill>
                <a:srgbClr val="FFFFFF"/>
              </a:solidFill>
              <a:effectLst/>
              <a:uLnTx/>
              <a:uFillTx/>
              <a:latin typeface="DFKai-SB" panose="03000509000000000000" pitchFamily="65" charset="-120"/>
              <a:ea typeface="DFKai-SB" panose="03000509000000000000" pitchFamily="65" charset="-120"/>
              <a:cs typeface="+mn-cs"/>
            </a:endParaRPr>
          </a:p>
        </p:txBody>
      </p:sp>
      <p:sp>
        <p:nvSpPr>
          <p:cNvPr id="57" name="文本框 2"/>
          <p:cNvSpPr txBox="1"/>
          <p:nvPr/>
        </p:nvSpPr>
        <p:spPr>
          <a:xfrm>
            <a:off x="269007" y="1388480"/>
            <a:ext cx="11255392" cy="830997"/>
          </a:xfrm>
          <a:prstGeom prst="rect">
            <a:avLst/>
          </a:prstGeom>
          <a:solidFill>
            <a:schemeClr val="accent6">
              <a:lumMod val="20000"/>
              <a:lumOff val="80000"/>
            </a:schemeClr>
          </a:solidFill>
          <a:ln>
            <a:noFill/>
          </a:ln>
        </p:spPr>
        <p:txBody>
          <a:bodyPr wrap="square">
            <a:spAutoFit/>
          </a:bodyPr>
          <a:lstStyle/>
          <a:p>
            <a:pPr lvl="0">
              <a:buClr>
                <a:srgbClr val="0070C0"/>
              </a:buClr>
              <a:defRPr/>
            </a:pPr>
            <a:r>
              <a:rPr lang="zh-TW" altLang="en-US" sz="2400" noProof="0" dirty="0" smtClean="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世界各</a:t>
            </a:r>
            <a:r>
              <a:rPr kumimoji="0" sz="24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國</a:t>
            </a:r>
            <a:r>
              <a:rPr kumimoji="0" lang="en-US" altLang="zh-TW" sz="24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 </a:t>
            </a:r>
            <a:r>
              <a:rPr kumimoji="0" lang="zh-TW" altLang="en-US" sz="24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地區也</a:t>
            </a:r>
            <a:r>
              <a:rPr kumimoji="0" sz="2400" b="0" i="0" u="none" strike="noStrike" kern="1200" cap="none" spc="0" normalizeH="0" baseline="0" noProof="0" dirty="0" err="1"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注重以科技</a:t>
            </a:r>
            <a:r>
              <a:rPr kumimoji="0" lang="zh-CN" altLang="en-US" sz="24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創新</a:t>
            </a:r>
            <a:r>
              <a:rPr kumimoji="0" sz="2400" b="0" i="0" u="none" strike="noStrike" kern="1200" cap="none" spc="0" normalizeH="0" baseline="0" noProof="0" dirty="0" err="1">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促進生態保護，</a:t>
            </a:r>
            <a:r>
              <a:rPr kumimoji="0" sz="2400" b="0" i="0" u="none" strike="noStrike" kern="1200" cap="none" spc="0" normalizeH="0" baseline="0" noProof="0" dirty="0" err="1"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研發了很多新</a:t>
            </a:r>
            <a:r>
              <a:rPr lang="zh-HK" altLang="en-US" sz="2400" dirty="0" smtClean="0">
                <a:latin typeface="Times New Roman" panose="02020603050405020304" pitchFamily="18" charset="0"/>
                <a:ea typeface="DFKai-SB" panose="03000509000000000000" pitchFamily="65" charset="-120"/>
                <a:cs typeface="Times New Roman" panose="02020603050405020304" pitchFamily="18" charset="0"/>
              </a:rPr>
              <a:t>環保</a:t>
            </a:r>
            <a:r>
              <a:rPr lang="zh-TW" altLang="en-US" sz="2400" dirty="0" smtClean="0">
                <a:latin typeface="Times New Roman" panose="02020603050405020304" pitchFamily="18" charset="0"/>
                <a:ea typeface="DFKai-SB" panose="03000509000000000000" pitchFamily="65" charset="-120"/>
                <a:cs typeface="Times New Roman" panose="02020603050405020304" pitchFamily="18" charset="0"/>
              </a:rPr>
              <a:t>物</a:t>
            </a:r>
            <a:r>
              <a:rPr kumimoji="0" sz="2400" b="0" i="0" u="none" strike="noStrike" kern="1200" cap="none" spc="0" normalizeH="0" baseline="0" noProof="0" dirty="0" err="1"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料</a:t>
            </a:r>
            <a:r>
              <a:rPr kumimoji="0" sz="2400" b="0" i="0" u="none" strike="noStrike" kern="1200" cap="none" spc="0" normalizeH="0" baseline="0" noProof="0" dirty="0" err="1">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a:t>
            </a:r>
            <a:r>
              <a:rPr kumimoji="0" sz="2400" b="0" i="0" u="none" strike="noStrike" kern="1200" cap="none" spc="0" normalizeH="0" baseline="0" noProof="0" dirty="0" err="1"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新技術</a:t>
            </a:r>
            <a:r>
              <a:rPr lang="zh-TW" altLang="en-US" sz="2400" dirty="0" smtClean="0">
                <a:latin typeface="Times New Roman" panose="02020603050405020304" pitchFamily="18" charset="0"/>
                <a:ea typeface="DFKai-SB" panose="03000509000000000000" pitchFamily="65" charset="-120"/>
                <a:cs typeface="Times New Roman" panose="02020603050405020304" pitchFamily="18" charset="0"/>
                <a:sym typeface="+mn-ea"/>
              </a:rPr>
              <a:t>把廢物回收再造，推動環保也促進環保產業發展</a:t>
            </a:r>
            <a:r>
              <a:rPr kumimoji="0" lang="zh-CN" altLang="en-US"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a:t>
            </a:r>
            <a:endParaRPr kumimoji="0" lang="zh-CN"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58" name="文本框 19"/>
          <p:cNvSpPr txBox="1"/>
          <p:nvPr/>
        </p:nvSpPr>
        <p:spPr>
          <a:xfrm>
            <a:off x="4246746" y="779082"/>
            <a:ext cx="3202831" cy="609398"/>
          </a:xfrm>
          <a:prstGeom prst="rect">
            <a:avLst/>
          </a:prstGeom>
          <a:noFill/>
        </p:spPr>
        <p:txBody>
          <a:bodyPr wrap="square">
            <a:spAutoFit/>
          </a:bodyPr>
          <a:lstStyle/>
          <a:p>
            <a:pPr lvl="0" algn="ctr">
              <a:lnSpc>
                <a:spcPct val="120000"/>
              </a:lnSpc>
              <a:defRPr/>
            </a:pPr>
            <a:r>
              <a:rPr lang="zh-TW" altLang="en-US" sz="2800" b="1" dirty="0" smtClean="0">
                <a:latin typeface="Times New Roman" panose="02020603050405020304" pitchFamily="18" charset="0"/>
                <a:ea typeface="DFKai-SB" panose="03000509000000000000" pitchFamily="65" charset="-120"/>
                <a:cs typeface="Times New Roman" panose="02020603050405020304" pitchFamily="18" charset="0"/>
                <a:sym typeface="+mn-ea"/>
              </a:rPr>
              <a:t>運用</a:t>
            </a:r>
            <a:r>
              <a:rPr lang="zh-TW" altLang="en-US" sz="2800" b="1" dirty="0">
                <a:latin typeface="Times New Roman" panose="02020603050405020304" pitchFamily="18" charset="0"/>
                <a:ea typeface="DFKai-SB" panose="03000509000000000000" pitchFamily="65" charset="-120"/>
                <a:cs typeface="Times New Roman" panose="02020603050405020304" pitchFamily="18" charset="0"/>
                <a:sym typeface="+mn-ea"/>
              </a:rPr>
              <a:t>科技轉廢為寶</a:t>
            </a:r>
          </a:p>
        </p:txBody>
      </p:sp>
      <p:sp>
        <p:nvSpPr>
          <p:cNvPr id="59" name="Freeform 58"/>
          <p:cNvSpPr/>
          <p:nvPr/>
        </p:nvSpPr>
        <p:spPr bwMode="auto">
          <a:xfrm>
            <a:off x="3877036" y="943504"/>
            <a:ext cx="446151" cy="322817"/>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92D050"/>
          </a:solidFill>
          <a:ln w="19050">
            <a:solidFill>
              <a:srgbClr val="FFFFFF"/>
            </a:solidFill>
            <a:round/>
          </a:ln>
        </p:spPr>
        <p:txBody>
          <a:bodyPr vert="horz" wrap="square" lIns="83748" tIns="41874" rIns="83748" bIns="41874" numCol="1" anchor="t" anchorCtr="0" compatLnSpc="1"/>
          <a:lstStyle/>
          <a:p>
            <a:pPr marL="0" marR="0" lvl="0" indent="0" algn="just" defTabSz="914400" rtl="0" eaLnBrk="1" fontAlgn="auto" latinLnBrk="0" hangingPunct="1">
              <a:lnSpc>
                <a:spcPct val="120000"/>
              </a:lnSpc>
              <a:spcBef>
                <a:spcPts val="0"/>
              </a:spcBef>
              <a:spcAft>
                <a:spcPts val="0"/>
              </a:spcAft>
              <a:buClrTx/>
              <a:buSzTx/>
              <a:buFontTx/>
              <a:buNone/>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cs"/>
              <a:sym typeface="Agency FB" panose="020B0503020202020204" pitchFamily="34" charset="0"/>
            </a:endParaRPr>
          </a:p>
        </p:txBody>
      </p:sp>
      <p:grpSp>
        <p:nvGrpSpPr>
          <p:cNvPr id="60" name="组合 26"/>
          <p:cNvGrpSpPr>
            <a:grpSpLocks noChangeAspect="1"/>
          </p:cNvGrpSpPr>
          <p:nvPr/>
        </p:nvGrpSpPr>
        <p:grpSpPr>
          <a:xfrm flipH="1">
            <a:off x="744765" y="5484063"/>
            <a:ext cx="540000" cy="540000"/>
            <a:chOff x="5195979" y="428797"/>
            <a:chExt cx="927463" cy="927463"/>
          </a:xfrm>
        </p:grpSpPr>
        <p:sp>
          <p:nvSpPr>
            <p:cNvPr id="61" name="椭圆 27"/>
            <p:cNvSpPr/>
            <p:nvPr/>
          </p:nvSpPr>
          <p:spPr>
            <a:xfrm>
              <a:off x="5195979" y="428797"/>
              <a:ext cx="927463" cy="927463"/>
            </a:xfrm>
            <a:prstGeom prst="ellipse">
              <a:avLst/>
            </a:prstGeom>
            <a:solidFill>
              <a:srgbClr val="C00000">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62" name="组合 28"/>
            <p:cNvGrpSpPr/>
            <p:nvPr/>
          </p:nvGrpSpPr>
          <p:grpSpPr>
            <a:xfrm>
              <a:off x="5235042" y="460898"/>
              <a:ext cx="876427" cy="882962"/>
              <a:chOff x="6130069" y="1975983"/>
              <a:chExt cx="876427" cy="882962"/>
            </a:xfrm>
          </p:grpSpPr>
          <p:sp>
            <p:nvSpPr>
              <p:cNvPr id="65" name="Freeform 16"/>
              <p:cNvSpPr/>
              <p:nvPr/>
            </p:nvSpPr>
            <p:spPr bwMode="auto">
              <a:xfrm>
                <a:off x="6138783" y="1991232"/>
                <a:ext cx="867713" cy="867713"/>
              </a:xfrm>
              <a:custGeom>
                <a:avLst/>
                <a:gdLst>
                  <a:gd name="T0" fmla="*/ 40 w 80"/>
                  <a:gd name="T1" fmla="*/ 80 h 80"/>
                  <a:gd name="T2" fmla="*/ 80 w 80"/>
                  <a:gd name="T3" fmla="*/ 40 h 80"/>
                  <a:gd name="T4" fmla="*/ 40 w 80"/>
                  <a:gd name="T5" fmla="*/ 0 h 80"/>
                  <a:gd name="T6" fmla="*/ 0 w 80"/>
                  <a:gd name="T7" fmla="*/ 40 h 80"/>
                  <a:gd name="T8" fmla="*/ 3 w 80"/>
                  <a:gd name="T9" fmla="*/ 55 h 80"/>
                  <a:gd name="T10" fmla="*/ 7 w 80"/>
                  <a:gd name="T11" fmla="*/ 62 h 80"/>
                  <a:gd name="T12" fmla="*/ 4 w 80"/>
                  <a:gd name="T13" fmla="*/ 76 h 80"/>
                  <a:gd name="T14" fmla="*/ 18 w 80"/>
                  <a:gd name="T15" fmla="*/ 73 h 80"/>
                  <a:gd name="T16" fmla="*/ 25 w 80"/>
                  <a:gd name="T17" fmla="*/ 77 h 80"/>
                  <a:gd name="T18" fmla="*/ 40 w 80"/>
                  <a:gd name="T19"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80">
                    <a:moveTo>
                      <a:pt x="40" y="80"/>
                    </a:moveTo>
                    <a:cubicBezTo>
                      <a:pt x="62" y="80"/>
                      <a:pt x="80" y="62"/>
                      <a:pt x="80" y="40"/>
                    </a:cubicBezTo>
                    <a:cubicBezTo>
                      <a:pt x="80" y="18"/>
                      <a:pt x="62" y="0"/>
                      <a:pt x="40" y="0"/>
                    </a:cubicBezTo>
                    <a:cubicBezTo>
                      <a:pt x="18" y="0"/>
                      <a:pt x="0" y="18"/>
                      <a:pt x="0" y="40"/>
                    </a:cubicBezTo>
                    <a:cubicBezTo>
                      <a:pt x="0" y="45"/>
                      <a:pt x="1" y="51"/>
                      <a:pt x="3" y="55"/>
                    </a:cubicBezTo>
                    <a:cubicBezTo>
                      <a:pt x="4" y="58"/>
                      <a:pt x="5" y="60"/>
                      <a:pt x="7" y="62"/>
                    </a:cubicBezTo>
                    <a:cubicBezTo>
                      <a:pt x="7" y="63"/>
                      <a:pt x="6" y="68"/>
                      <a:pt x="4" y="76"/>
                    </a:cubicBezTo>
                    <a:cubicBezTo>
                      <a:pt x="12" y="74"/>
                      <a:pt x="17" y="73"/>
                      <a:pt x="18" y="73"/>
                    </a:cubicBezTo>
                    <a:cubicBezTo>
                      <a:pt x="20" y="75"/>
                      <a:pt x="22" y="76"/>
                      <a:pt x="25" y="77"/>
                    </a:cubicBezTo>
                    <a:cubicBezTo>
                      <a:pt x="29" y="79"/>
                      <a:pt x="35" y="80"/>
                      <a:pt x="40" y="80"/>
                    </a:cubicBezTo>
                    <a:close/>
                  </a:path>
                </a:pathLst>
              </a:custGeom>
              <a:solidFill>
                <a:srgbClr val="826118"/>
              </a:solidFill>
              <a:ln w="15875" cap="flat">
                <a:noFill/>
                <a:prstDash val="solid"/>
                <a:round/>
              </a:ln>
            </p:spPr>
            <p:txBody>
              <a:bodyPr vert="horz" wrap="square" lIns="91440" tIns="45720" rIns="91440" bIns="45720" numCol="1" anchor="t" anchorCtr="0" compatLnSpc="1"/>
              <a:lstStyle/>
              <a:p>
                <a:endParaRPr lang="zh-CN" altLang="en-US" dirty="0"/>
              </a:p>
            </p:txBody>
          </p:sp>
          <p:sp>
            <p:nvSpPr>
              <p:cNvPr id="66" name="Freeform 16"/>
              <p:cNvSpPr/>
              <p:nvPr/>
            </p:nvSpPr>
            <p:spPr bwMode="auto">
              <a:xfrm>
                <a:off x="6130069" y="1975983"/>
                <a:ext cx="867712" cy="867711"/>
              </a:xfrm>
              <a:custGeom>
                <a:avLst/>
                <a:gdLst>
                  <a:gd name="T0" fmla="*/ 40 w 80"/>
                  <a:gd name="T1" fmla="*/ 80 h 80"/>
                  <a:gd name="T2" fmla="*/ 80 w 80"/>
                  <a:gd name="T3" fmla="*/ 40 h 80"/>
                  <a:gd name="T4" fmla="*/ 40 w 80"/>
                  <a:gd name="T5" fmla="*/ 0 h 80"/>
                  <a:gd name="T6" fmla="*/ 0 w 80"/>
                  <a:gd name="T7" fmla="*/ 40 h 80"/>
                  <a:gd name="T8" fmla="*/ 3 w 80"/>
                  <a:gd name="T9" fmla="*/ 55 h 80"/>
                  <a:gd name="T10" fmla="*/ 7 w 80"/>
                  <a:gd name="T11" fmla="*/ 62 h 80"/>
                  <a:gd name="T12" fmla="*/ 4 w 80"/>
                  <a:gd name="T13" fmla="*/ 76 h 80"/>
                  <a:gd name="T14" fmla="*/ 18 w 80"/>
                  <a:gd name="T15" fmla="*/ 73 h 80"/>
                  <a:gd name="T16" fmla="*/ 25 w 80"/>
                  <a:gd name="T17" fmla="*/ 77 h 80"/>
                  <a:gd name="T18" fmla="*/ 40 w 80"/>
                  <a:gd name="T19"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80">
                    <a:moveTo>
                      <a:pt x="40" y="80"/>
                    </a:moveTo>
                    <a:cubicBezTo>
                      <a:pt x="62" y="80"/>
                      <a:pt x="80" y="62"/>
                      <a:pt x="80" y="40"/>
                    </a:cubicBezTo>
                    <a:cubicBezTo>
                      <a:pt x="80" y="18"/>
                      <a:pt x="62" y="0"/>
                      <a:pt x="40" y="0"/>
                    </a:cubicBezTo>
                    <a:cubicBezTo>
                      <a:pt x="18" y="0"/>
                      <a:pt x="0" y="18"/>
                      <a:pt x="0" y="40"/>
                    </a:cubicBezTo>
                    <a:cubicBezTo>
                      <a:pt x="0" y="45"/>
                      <a:pt x="1" y="51"/>
                      <a:pt x="3" y="55"/>
                    </a:cubicBezTo>
                    <a:cubicBezTo>
                      <a:pt x="4" y="58"/>
                      <a:pt x="5" y="60"/>
                      <a:pt x="7" y="62"/>
                    </a:cubicBezTo>
                    <a:cubicBezTo>
                      <a:pt x="7" y="63"/>
                      <a:pt x="6" y="68"/>
                      <a:pt x="4" y="76"/>
                    </a:cubicBezTo>
                    <a:cubicBezTo>
                      <a:pt x="12" y="74"/>
                      <a:pt x="17" y="73"/>
                      <a:pt x="18" y="73"/>
                    </a:cubicBezTo>
                    <a:cubicBezTo>
                      <a:pt x="20" y="75"/>
                      <a:pt x="22" y="76"/>
                      <a:pt x="25" y="77"/>
                    </a:cubicBezTo>
                    <a:cubicBezTo>
                      <a:pt x="29" y="79"/>
                      <a:pt x="35" y="80"/>
                      <a:pt x="40" y="80"/>
                    </a:cubicBezTo>
                    <a:close/>
                  </a:path>
                </a:pathLst>
              </a:custGeom>
              <a:solidFill>
                <a:srgbClr val="FF0000"/>
              </a:solidFill>
              <a:ln w="15875" cap="flat">
                <a:noFill/>
                <a:prstDash val="solid"/>
                <a:round/>
              </a:ln>
            </p:spPr>
            <p:txBody>
              <a:bodyPr vert="horz" wrap="square" lIns="91440" tIns="45720" rIns="91440" bIns="45720" numCol="1" anchor="t" anchorCtr="0" compatLnSpc="1"/>
              <a:lstStyle/>
              <a:p>
                <a:endParaRPr lang="zh-CN" altLang="en-US"/>
              </a:p>
            </p:txBody>
          </p:sp>
        </p:grpSp>
        <p:sp>
          <p:nvSpPr>
            <p:cNvPr id="63" name="Freeform 39"/>
            <p:cNvSpPr/>
            <p:nvPr/>
          </p:nvSpPr>
          <p:spPr bwMode="auto">
            <a:xfrm flipH="1">
              <a:off x="5533821" y="626452"/>
              <a:ext cx="276775" cy="369453"/>
            </a:xfrm>
            <a:custGeom>
              <a:avLst/>
              <a:gdLst>
                <a:gd name="T0" fmla="*/ 12 w 24"/>
                <a:gd name="T1" fmla="*/ 32 h 32"/>
                <a:gd name="T2" fmla="*/ 12 w 24"/>
                <a:gd name="T3" fmla="*/ 24 h 32"/>
                <a:gd name="T4" fmla="*/ 24 w 24"/>
                <a:gd name="T5" fmla="*/ 12 h 32"/>
                <a:gd name="T6" fmla="*/ 12 w 24"/>
                <a:gd name="T7" fmla="*/ 0 h 32"/>
                <a:gd name="T8" fmla="*/ 0 w 24"/>
                <a:gd name="T9" fmla="*/ 12 h 32"/>
              </a:gdLst>
              <a:ahLst/>
              <a:cxnLst>
                <a:cxn ang="0">
                  <a:pos x="T0" y="T1"/>
                </a:cxn>
                <a:cxn ang="0">
                  <a:pos x="T2" y="T3"/>
                </a:cxn>
                <a:cxn ang="0">
                  <a:pos x="T4" y="T5"/>
                </a:cxn>
                <a:cxn ang="0">
                  <a:pos x="T6" y="T7"/>
                </a:cxn>
                <a:cxn ang="0">
                  <a:pos x="T8" y="T9"/>
                </a:cxn>
              </a:cxnLst>
              <a:rect l="0" t="0" r="r" b="b"/>
              <a:pathLst>
                <a:path w="24" h="32">
                  <a:moveTo>
                    <a:pt x="12" y="32"/>
                  </a:moveTo>
                  <a:cubicBezTo>
                    <a:pt x="12" y="24"/>
                    <a:pt x="12" y="24"/>
                    <a:pt x="12" y="24"/>
                  </a:cubicBezTo>
                  <a:cubicBezTo>
                    <a:pt x="19" y="24"/>
                    <a:pt x="24" y="19"/>
                    <a:pt x="24" y="12"/>
                  </a:cubicBezTo>
                  <a:cubicBezTo>
                    <a:pt x="24" y="6"/>
                    <a:pt x="19" y="0"/>
                    <a:pt x="12" y="0"/>
                  </a:cubicBezTo>
                  <a:cubicBezTo>
                    <a:pt x="5" y="0"/>
                    <a:pt x="0" y="6"/>
                    <a:pt x="0" y="12"/>
                  </a:cubicBezTo>
                </a:path>
              </a:pathLst>
            </a:custGeom>
            <a:noFill/>
            <a:ln w="58738" cap="rnd">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64" name="Oval 40"/>
            <p:cNvSpPr>
              <a:spLocks noChangeArrowheads="1"/>
            </p:cNvSpPr>
            <p:nvPr/>
          </p:nvSpPr>
          <p:spPr bwMode="auto">
            <a:xfrm>
              <a:off x="5618795" y="1102644"/>
              <a:ext cx="116471" cy="115219"/>
            </a:xfrm>
            <a:prstGeom prst="ellipse">
              <a:avLst/>
            </a:prstGeom>
            <a:solidFill>
              <a:schemeClr val="bg1"/>
            </a:solidFill>
            <a:ln w="9525">
              <a:solidFill>
                <a:schemeClr val="bg1"/>
              </a:solidFill>
              <a:round/>
            </a:ln>
          </p:spPr>
          <p:txBody>
            <a:bodyPr vert="horz" wrap="square" lIns="91440" tIns="45720" rIns="91440" bIns="45720" numCol="1" anchor="t" anchorCtr="0" compatLnSpc="1"/>
            <a:lstStyle/>
            <a:p>
              <a:endParaRPr lang="zh-CN" altLang="en-US"/>
            </a:p>
          </p:txBody>
        </p:sp>
      </p:grpSp>
      <p:grpSp>
        <p:nvGrpSpPr>
          <p:cNvPr id="67" name="组合 42"/>
          <p:cNvGrpSpPr/>
          <p:nvPr/>
        </p:nvGrpSpPr>
        <p:grpSpPr>
          <a:xfrm>
            <a:off x="8002089" y="2288963"/>
            <a:ext cx="611572" cy="600552"/>
            <a:chOff x="8956942" y="3371688"/>
            <a:chExt cx="783725" cy="769603"/>
          </a:xfrm>
        </p:grpSpPr>
        <p:grpSp>
          <p:nvGrpSpPr>
            <p:cNvPr id="68" name="组合 43"/>
            <p:cNvGrpSpPr/>
            <p:nvPr/>
          </p:nvGrpSpPr>
          <p:grpSpPr>
            <a:xfrm>
              <a:off x="8956942" y="3371688"/>
              <a:ext cx="783725" cy="769603"/>
              <a:chOff x="8575498" y="2572853"/>
              <a:chExt cx="718729" cy="905135"/>
            </a:xfrm>
          </p:grpSpPr>
          <p:sp>
            <p:nvSpPr>
              <p:cNvPr id="75" name="Freeform 217"/>
              <p:cNvSpPr/>
              <p:nvPr/>
            </p:nvSpPr>
            <p:spPr bwMode="auto">
              <a:xfrm>
                <a:off x="8575498" y="2572853"/>
                <a:ext cx="627063" cy="822325"/>
              </a:xfrm>
              <a:custGeom>
                <a:avLst/>
                <a:gdLst>
                  <a:gd name="T0" fmla="*/ 309 w 395"/>
                  <a:gd name="T1" fmla="*/ 0 h 518"/>
                  <a:gd name="T2" fmla="*/ 0 w 395"/>
                  <a:gd name="T3" fmla="*/ 0 h 518"/>
                  <a:gd name="T4" fmla="*/ 0 w 395"/>
                  <a:gd name="T5" fmla="*/ 518 h 518"/>
                  <a:gd name="T6" fmla="*/ 395 w 395"/>
                  <a:gd name="T7" fmla="*/ 518 h 518"/>
                  <a:gd name="T8" fmla="*/ 395 w 395"/>
                  <a:gd name="T9" fmla="*/ 86 h 518"/>
                  <a:gd name="T10" fmla="*/ 309 w 395"/>
                  <a:gd name="T11" fmla="*/ 0 h 518"/>
                </a:gdLst>
                <a:ahLst/>
                <a:cxnLst>
                  <a:cxn ang="0">
                    <a:pos x="T0" y="T1"/>
                  </a:cxn>
                  <a:cxn ang="0">
                    <a:pos x="T2" y="T3"/>
                  </a:cxn>
                  <a:cxn ang="0">
                    <a:pos x="T4" y="T5"/>
                  </a:cxn>
                  <a:cxn ang="0">
                    <a:pos x="T6" y="T7"/>
                  </a:cxn>
                  <a:cxn ang="0">
                    <a:pos x="T8" y="T9"/>
                  </a:cxn>
                  <a:cxn ang="0">
                    <a:pos x="T10" y="T11"/>
                  </a:cxn>
                </a:cxnLst>
                <a:rect l="0" t="0" r="r" b="b"/>
                <a:pathLst>
                  <a:path w="395" h="518">
                    <a:moveTo>
                      <a:pt x="309" y="0"/>
                    </a:moveTo>
                    <a:lnTo>
                      <a:pt x="0" y="0"/>
                    </a:lnTo>
                    <a:lnTo>
                      <a:pt x="0" y="518"/>
                    </a:lnTo>
                    <a:lnTo>
                      <a:pt x="395" y="518"/>
                    </a:lnTo>
                    <a:lnTo>
                      <a:pt x="395" y="86"/>
                    </a:lnTo>
                    <a:lnTo>
                      <a:pt x="309" y="0"/>
                    </a:lnTo>
                    <a:close/>
                  </a:path>
                </a:pathLst>
              </a:custGeom>
              <a:solidFill>
                <a:srgbClr val="FFC000">
                  <a:alpha val="13000"/>
                </a:srgb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76" name="Freeform 217"/>
              <p:cNvSpPr/>
              <p:nvPr/>
            </p:nvSpPr>
            <p:spPr bwMode="auto">
              <a:xfrm>
                <a:off x="8667164" y="2655663"/>
                <a:ext cx="627063" cy="822325"/>
              </a:xfrm>
              <a:custGeom>
                <a:avLst/>
                <a:gdLst>
                  <a:gd name="T0" fmla="*/ 309 w 395"/>
                  <a:gd name="T1" fmla="*/ 0 h 518"/>
                  <a:gd name="T2" fmla="*/ 0 w 395"/>
                  <a:gd name="T3" fmla="*/ 0 h 518"/>
                  <a:gd name="T4" fmla="*/ 0 w 395"/>
                  <a:gd name="T5" fmla="*/ 518 h 518"/>
                  <a:gd name="T6" fmla="*/ 395 w 395"/>
                  <a:gd name="T7" fmla="*/ 518 h 518"/>
                  <a:gd name="T8" fmla="*/ 395 w 395"/>
                  <a:gd name="T9" fmla="*/ 86 h 518"/>
                  <a:gd name="T10" fmla="*/ 309 w 395"/>
                  <a:gd name="T11" fmla="*/ 0 h 518"/>
                </a:gdLst>
                <a:ahLst/>
                <a:cxnLst>
                  <a:cxn ang="0">
                    <a:pos x="T0" y="T1"/>
                  </a:cxn>
                  <a:cxn ang="0">
                    <a:pos x="T2" y="T3"/>
                  </a:cxn>
                  <a:cxn ang="0">
                    <a:pos x="T4" y="T5"/>
                  </a:cxn>
                  <a:cxn ang="0">
                    <a:pos x="T6" y="T7"/>
                  </a:cxn>
                  <a:cxn ang="0">
                    <a:pos x="T8" y="T9"/>
                  </a:cxn>
                  <a:cxn ang="0">
                    <a:pos x="T10" y="T11"/>
                  </a:cxn>
                </a:cxnLst>
                <a:rect l="0" t="0" r="r" b="b"/>
                <a:pathLst>
                  <a:path w="395" h="518">
                    <a:moveTo>
                      <a:pt x="309" y="0"/>
                    </a:moveTo>
                    <a:lnTo>
                      <a:pt x="0" y="0"/>
                    </a:lnTo>
                    <a:lnTo>
                      <a:pt x="0" y="518"/>
                    </a:lnTo>
                    <a:lnTo>
                      <a:pt x="395" y="518"/>
                    </a:lnTo>
                    <a:lnTo>
                      <a:pt x="395" y="86"/>
                    </a:lnTo>
                    <a:lnTo>
                      <a:pt x="309" y="0"/>
                    </a:lnTo>
                    <a:close/>
                  </a:path>
                </a:pathLst>
              </a:custGeom>
              <a:solidFill>
                <a:srgbClr val="351C5A"/>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77" name="Freeform 217"/>
              <p:cNvSpPr/>
              <p:nvPr/>
            </p:nvSpPr>
            <p:spPr bwMode="auto">
              <a:xfrm>
                <a:off x="8639459" y="2627958"/>
                <a:ext cx="627063" cy="822325"/>
              </a:xfrm>
              <a:custGeom>
                <a:avLst/>
                <a:gdLst>
                  <a:gd name="T0" fmla="*/ 309 w 395"/>
                  <a:gd name="T1" fmla="*/ 0 h 518"/>
                  <a:gd name="T2" fmla="*/ 0 w 395"/>
                  <a:gd name="T3" fmla="*/ 0 h 518"/>
                  <a:gd name="T4" fmla="*/ 0 w 395"/>
                  <a:gd name="T5" fmla="*/ 518 h 518"/>
                  <a:gd name="T6" fmla="*/ 395 w 395"/>
                  <a:gd name="T7" fmla="*/ 518 h 518"/>
                  <a:gd name="T8" fmla="*/ 395 w 395"/>
                  <a:gd name="T9" fmla="*/ 86 h 518"/>
                  <a:gd name="T10" fmla="*/ 309 w 395"/>
                  <a:gd name="T11" fmla="*/ 0 h 518"/>
                </a:gdLst>
                <a:ahLst/>
                <a:cxnLst>
                  <a:cxn ang="0">
                    <a:pos x="T0" y="T1"/>
                  </a:cxn>
                  <a:cxn ang="0">
                    <a:pos x="T2" y="T3"/>
                  </a:cxn>
                  <a:cxn ang="0">
                    <a:pos x="T4" y="T5"/>
                  </a:cxn>
                  <a:cxn ang="0">
                    <a:pos x="T6" y="T7"/>
                  </a:cxn>
                  <a:cxn ang="0">
                    <a:pos x="T8" y="T9"/>
                  </a:cxn>
                  <a:cxn ang="0">
                    <a:pos x="T10" y="T11"/>
                  </a:cxn>
                </a:cxnLst>
                <a:rect l="0" t="0" r="r" b="b"/>
                <a:pathLst>
                  <a:path w="395" h="518">
                    <a:moveTo>
                      <a:pt x="309" y="0"/>
                    </a:moveTo>
                    <a:lnTo>
                      <a:pt x="0" y="0"/>
                    </a:lnTo>
                    <a:lnTo>
                      <a:pt x="0" y="518"/>
                    </a:lnTo>
                    <a:lnTo>
                      <a:pt x="395" y="518"/>
                    </a:lnTo>
                    <a:lnTo>
                      <a:pt x="395" y="86"/>
                    </a:lnTo>
                    <a:lnTo>
                      <a:pt x="309" y="0"/>
                    </a:lnTo>
                    <a:close/>
                  </a:path>
                </a:pathLst>
              </a:custGeom>
              <a:solidFill>
                <a:srgbClr val="FFC000"/>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78" name="Freeform 218"/>
              <p:cNvSpPr/>
              <p:nvPr/>
            </p:nvSpPr>
            <p:spPr bwMode="auto">
              <a:xfrm>
                <a:off x="9088721" y="2607320"/>
                <a:ext cx="195263" cy="196850"/>
              </a:xfrm>
              <a:custGeom>
                <a:avLst/>
                <a:gdLst>
                  <a:gd name="T0" fmla="*/ 0 w 123"/>
                  <a:gd name="T1" fmla="*/ 0 h 124"/>
                  <a:gd name="T2" fmla="*/ 0 w 123"/>
                  <a:gd name="T3" fmla="*/ 124 h 124"/>
                  <a:gd name="T4" fmla="*/ 123 w 123"/>
                  <a:gd name="T5" fmla="*/ 124 h 124"/>
                  <a:gd name="T6" fmla="*/ 0 w 123"/>
                  <a:gd name="T7" fmla="*/ 0 h 124"/>
                </a:gdLst>
                <a:ahLst/>
                <a:cxnLst>
                  <a:cxn ang="0">
                    <a:pos x="T0" y="T1"/>
                  </a:cxn>
                  <a:cxn ang="0">
                    <a:pos x="T2" y="T3"/>
                  </a:cxn>
                  <a:cxn ang="0">
                    <a:pos x="T4" y="T5"/>
                  </a:cxn>
                  <a:cxn ang="0">
                    <a:pos x="T6" y="T7"/>
                  </a:cxn>
                </a:cxnLst>
                <a:rect l="0" t="0" r="r" b="b"/>
                <a:pathLst>
                  <a:path w="123" h="124">
                    <a:moveTo>
                      <a:pt x="0" y="0"/>
                    </a:moveTo>
                    <a:lnTo>
                      <a:pt x="0" y="124"/>
                    </a:lnTo>
                    <a:lnTo>
                      <a:pt x="123" y="124"/>
                    </a:lnTo>
                    <a:lnTo>
                      <a:pt x="0" y="0"/>
                    </a:lnTo>
                    <a:close/>
                  </a:path>
                </a:pathLst>
              </a:custGeom>
              <a:solidFill>
                <a:srgbClr val="FD7F00"/>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grpSp>
        <p:grpSp>
          <p:nvGrpSpPr>
            <p:cNvPr id="69" name="组合 44"/>
            <p:cNvGrpSpPr/>
            <p:nvPr/>
          </p:nvGrpSpPr>
          <p:grpSpPr>
            <a:xfrm>
              <a:off x="9163801" y="3580795"/>
              <a:ext cx="417426" cy="417425"/>
              <a:chOff x="8440738" y="3594100"/>
              <a:chExt cx="554038" cy="554037"/>
            </a:xfrm>
          </p:grpSpPr>
          <p:sp>
            <p:nvSpPr>
              <p:cNvPr id="70" name="Freeform 5"/>
              <p:cNvSpPr/>
              <p:nvPr/>
            </p:nvSpPr>
            <p:spPr bwMode="auto">
              <a:xfrm>
                <a:off x="8440738" y="3594100"/>
                <a:ext cx="554038" cy="554037"/>
              </a:xfrm>
              <a:custGeom>
                <a:avLst/>
                <a:gdLst>
                  <a:gd name="T0" fmla="*/ 132 w 144"/>
                  <a:gd name="T1" fmla="*/ 0 h 144"/>
                  <a:gd name="T2" fmla="*/ 12 w 144"/>
                  <a:gd name="T3" fmla="*/ 0 h 144"/>
                  <a:gd name="T4" fmla="*/ 0 w 144"/>
                  <a:gd name="T5" fmla="*/ 12 h 144"/>
                  <a:gd name="T6" fmla="*/ 0 w 144"/>
                  <a:gd name="T7" fmla="*/ 132 h 144"/>
                  <a:gd name="T8" fmla="*/ 12 w 144"/>
                  <a:gd name="T9" fmla="*/ 144 h 144"/>
                  <a:gd name="T10" fmla="*/ 132 w 144"/>
                  <a:gd name="T11" fmla="*/ 144 h 144"/>
                  <a:gd name="T12" fmla="*/ 144 w 144"/>
                  <a:gd name="T13" fmla="*/ 132 h 144"/>
                  <a:gd name="T14" fmla="*/ 144 w 144"/>
                  <a:gd name="T15" fmla="*/ 12 h 144"/>
                  <a:gd name="T16" fmla="*/ 132 w 144"/>
                  <a:gd name="T17" fmla="*/ 0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4">
                    <a:moveTo>
                      <a:pt x="132" y="0"/>
                    </a:moveTo>
                    <a:cubicBezTo>
                      <a:pt x="12" y="0"/>
                      <a:pt x="12" y="0"/>
                      <a:pt x="12" y="0"/>
                    </a:cubicBezTo>
                    <a:cubicBezTo>
                      <a:pt x="5" y="0"/>
                      <a:pt x="0" y="5"/>
                      <a:pt x="0" y="12"/>
                    </a:cubicBezTo>
                    <a:cubicBezTo>
                      <a:pt x="0" y="132"/>
                      <a:pt x="0" y="132"/>
                      <a:pt x="0" y="132"/>
                    </a:cubicBezTo>
                    <a:cubicBezTo>
                      <a:pt x="0" y="139"/>
                      <a:pt x="5" y="144"/>
                      <a:pt x="12" y="144"/>
                    </a:cubicBezTo>
                    <a:cubicBezTo>
                      <a:pt x="132" y="144"/>
                      <a:pt x="132" y="144"/>
                      <a:pt x="132" y="144"/>
                    </a:cubicBezTo>
                    <a:cubicBezTo>
                      <a:pt x="139" y="144"/>
                      <a:pt x="144" y="139"/>
                      <a:pt x="144" y="132"/>
                    </a:cubicBezTo>
                    <a:cubicBezTo>
                      <a:pt x="144" y="12"/>
                      <a:pt x="144" y="12"/>
                      <a:pt x="144" y="12"/>
                    </a:cubicBezTo>
                    <a:cubicBezTo>
                      <a:pt x="144" y="5"/>
                      <a:pt x="139" y="0"/>
                      <a:pt x="132" y="0"/>
                    </a:cubicBezTo>
                    <a:close/>
                  </a:path>
                </a:pathLst>
              </a:custGeom>
              <a:noFill/>
              <a:ln w="31750" cap="rnd">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71" name="Freeform 6"/>
              <p:cNvSpPr/>
              <p:nvPr/>
            </p:nvSpPr>
            <p:spPr bwMode="auto">
              <a:xfrm>
                <a:off x="8641699" y="3807141"/>
                <a:ext cx="204980" cy="235421"/>
              </a:xfrm>
              <a:custGeom>
                <a:avLst/>
                <a:gdLst>
                  <a:gd name="T0" fmla="*/ 0 w 101"/>
                  <a:gd name="T1" fmla="*/ 58 h 116"/>
                  <a:gd name="T2" fmla="*/ 0 w 101"/>
                  <a:gd name="T3" fmla="*/ 0 h 116"/>
                  <a:gd name="T4" fmla="*/ 50 w 101"/>
                  <a:gd name="T5" fmla="*/ 29 h 116"/>
                  <a:gd name="T6" fmla="*/ 101 w 101"/>
                  <a:gd name="T7" fmla="*/ 58 h 116"/>
                  <a:gd name="T8" fmla="*/ 50 w 101"/>
                  <a:gd name="T9" fmla="*/ 87 h 116"/>
                  <a:gd name="T10" fmla="*/ 0 w 101"/>
                  <a:gd name="T11" fmla="*/ 116 h 116"/>
                  <a:gd name="T12" fmla="*/ 0 w 101"/>
                  <a:gd name="T13" fmla="*/ 58 h 116"/>
                </a:gdLst>
                <a:ahLst/>
                <a:cxnLst>
                  <a:cxn ang="0">
                    <a:pos x="T0" y="T1"/>
                  </a:cxn>
                  <a:cxn ang="0">
                    <a:pos x="T2" y="T3"/>
                  </a:cxn>
                  <a:cxn ang="0">
                    <a:pos x="T4" y="T5"/>
                  </a:cxn>
                  <a:cxn ang="0">
                    <a:pos x="T6" y="T7"/>
                  </a:cxn>
                  <a:cxn ang="0">
                    <a:pos x="T8" y="T9"/>
                  </a:cxn>
                  <a:cxn ang="0">
                    <a:pos x="T10" y="T11"/>
                  </a:cxn>
                  <a:cxn ang="0">
                    <a:pos x="T12" y="T13"/>
                  </a:cxn>
                </a:cxnLst>
                <a:rect l="0" t="0" r="r" b="b"/>
                <a:pathLst>
                  <a:path w="101" h="116">
                    <a:moveTo>
                      <a:pt x="0" y="58"/>
                    </a:moveTo>
                    <a:lnTo>
                      <a:pt x="0" y="0"/>
                    </a:lnTo>
                    <a:lnTo>
                      <a:pt x="50" y="29"/>
                    </a:lnTo>
                    <a:lnTo>
                      <a:pt x="101" y="58"/>
                    </a:lnTo>
                    <a:lnTo>
                      <a:pt x="50" y="87"/>
                    </a:lnTo>
                    <a:lnTo>
                      <a:pt x="0" y="116"/>
                    </a:lnTo>
                    <a:lnTo>
                      <a:pt x="0" y="58"/>
                    </a:lnTo>
                    <a:close/>
                  </a:path>
                </a:pathLst>
              </a:custGeom>
              <a:solidFill>
                <a:schemeClr val="bg1"/>
              </a:solidFill>
              <a:ln w="31750" cap="rnd">
                <a:noFill/>
                <a:prstDash val="solid"/>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72" name="Line 7"/>
              <p:cNvSpPr>
                <a:spLocks noChangeShapeType="1"/>
              </p:cNvSpPr>
              <p:nvPr/>
            </p:nvSpPr>
            <p:spPr bwMode="auto">
              <a:xfrm>
                <a:off x="8440738" y="3732213"/>
                <a:ext cx="554038" cy="0"/>
              </a:xfrm>
              <a:prstGeom prst="line">
                <a:avLst/>
              </a:prstGeom>
              <a:noFill/>
              <a:ln w="31750" cap="rnd">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73" name="Line 8"/>
              <p:cNvSpPr>
                <a:spLocks noChangeShapeType="1"/>
              </p:cNvSpPr>
              <p:nvPr/>
            </p:nvSpPr>
            <p:spPr bwMode="auto">
              <a:xfrm flipH="1">
                <a:off x="8764588" y="3594100"/>
                <a:ext cx="92075" cy="138112"/>
              </a:xfrm>
              <a:prstGeom prst="line">
                <a:avLst/>
              </a:prstGeom>
              <a:noFill/>
              <a:ln w="31750" cap="rnd">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74" name="Line 9"/>
              <p:cNvSpPr>
                <a:spLocks noChangeShapeType="1"/>
              </p:cNvSpPr>
              <p:nvPr/>
            </p:nvSpPr>
            <p:spPr bwMode="auto">
              <a:xfrm flipH="1">
                <a:off x="8578850" y="3594100"/>
                <a:ext cx="93663" cy="138112"/>
              </a:xfrm>
              <a:prstGeom prst="line">
                <a:avLst/>
              </a:prstGeom>
              <a:noFill/>
              <a:ln w="31750" cap="rnd">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grpSp>
      </p:grpSp>
    </p:spTree>
    <p:extLst>
      <p:ext uri="{BB962C8B-B14F-4D97-AF65-F5344CB8AC3E}">
        <p14:creationId xmlns:p14="http://schemas.microsoft.com/office/powerpoint/2010/main" val="164984053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9973" y="1379467"/>
            <a:ext cx="8198758" cy="4154984"/>
          </a:xfrm>
          <a:prstGeom prst="rect">
            <a:avLst/>
          </a:prstGeom>
          <a:solidFill>
            <a:srgbClr val="FEF4F4"/>
          </a:solidFill>
        </p:spPr>
        <p:txBody>
          <a:bodyPr wrap="square">
            <a:spAutoFit/>
          </a:bodyPr>
          <a:lstStyle/>
          <a:p>
            <a:pPr marL="342900" indent="-342900">
              <a:buFont typeface="Arial" panose="020B0604020202020204" pitchFamily="34" charset="0"/>
              <a:buChar char="•"/>
            </a:pP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交通運輸是應對全球氣候能源危機、實施經濟社會轉型與可持續發展戰略的重要領域。</a:t>
            </a:r>
            <a:r>
              <a:rPr lang="zh-CN" altLang="en-US" sz="2400" dirty="0" smtClean="0">
                <a:latin typeface="Times New Roman" panose="02020603050405020304" pitchFamily="18" charset="0"/>
                <a:ea typeface="標楷體" panose="03000509000000000000" pitchFamily="65" charset="-120"/>
                <a:cs typeface="Times New Roman" panose="02020603050405020304" pitchFamily="18" charset="0"/>
              </a:rPr>
              <a:t>聯合國全球可持續交通大會，聚焦實現可持續交通目標的機會、挑戰和解決方案</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a:t>
            </a:r>
            <a:r>
              <a:rPr lang="zh-CN" altLang="en-US" sz="2400" dirty="0" smtClean="0">
                <a:latin typeface="Times New Roman" panose="02020603050405020304" pitchFamily="18" charset="0"/>
                <a:ea typeface="標楷體" panose="03000509000000000000" pitchFamily="65" charset="-120"/>
                <a:cs typeface="Times New Roman" panose="02020603050405020304" pitchFamily="18" charset="0"/>
              </a:rPr>
              <a:t>為可持續交通事業指明發展方向，推動實現</a:t>
            </a:r>
            <a:r>
              <a:rPr lang="en-US" altLang="zh-CN" sz="2400" dirty="0" smtClean="0">
                <a:latin typeface="Times New Roman" panose="02020603050405020304" pitchFamily="18" charset="0"/>
                <a:ea typeface="標楷體" panose="03000509000000000000" pitchFamily="65" charset="-120"/>
                <a:cs typeface="Times New Roman" panose="02020603050405020304" pitchFamily="18" charset="0"/>
              </a:rPr>
              <a:t>2030</a:t>
            </a:r>
            <a:r>
              <a:rPr lang="zh-CN" altLang="en-US" sz="2400" dirty="0" smtClean="0">
                <a:latin typeface="Times New Roman" panose="02020603050405020304" pitchFamily="18" charset="0"/>
                <a:ea typeface="標楷體" panose="03000509000000000000" pitchFamily="65" charset="-120"/>
                <a:cs typeface="Times New Roman" panose="02020603050405020304" pitchFamily="18" charset="0"/>
              </a:rPr>
              <a:t>年可持續發展議程的目標。</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第二屆會議於</a:t>
            </a:r>
            <a:r>
              <a:rPr lang="en-US" altLang="zh-TW" sz="2400" dirty="0" smtClean="0">
                <a:latin typeface="Times New Roman" panose="02020603050405020304" pitchFamily="18" charset="0"/>
                <a:ea typeface="標楷體" panose="03000509000000000000" pitchFamily="65" charset="-120"/>
                <a:cs typeface="Times New Roman" panose="02020603050405020304" pitchFamily="18" charset="0"/>
              </a:rPr>
              <a:t>2021</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年</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10</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月</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14</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日至</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16</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日</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在北京舉行。</a:t>
            </a:r>
            <a:endParaRPr lang="en-US" altLang="zh-TW" sz="2400" dirty="0" smtClean="0">
              <a:latin typeface="Times New Roman" panose="02020603050405020304" pitchFamily="18" charset="0"/>
              <a:ea typeface="標楷體" panose="03000509000000000000" pitchFamily="65" charset="-120"/>
              <a:cs typeface="Times New Roman" panose="02020603050405020304" pitchFamily="18" charset="0"/>
            </a:endParaRPr>
          </a:p>
          <a:p>
            <a:pPr marL="342900" indent="-342900">
              <a:buFont typeface="Arial" panose="020B0604020202020204" pitchFamily="34" charset="0"/>
              <a:buChar char="•"/>
            </a:pP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根據聯合國</a:t>
            </a:r>
            <a:r>
              <a:rPr lang="en-US" altLang="zh-TW" sz="2400" dirty="0" smtClean="0">
                <a:latin typeface="Times New Roman" panose="02020603050405020304" pitchFamily="18" charset="0"/>
                <a:ea typeface="標楷體" panose="03000509000000000000" pitchFamily="65" charset="-120"/>
                <a:cs typeface="Times New Roman" panose="02020603050405020304" pitchFamily="18" charset="0"/>
              </a:rPr>
              <a:t>2016</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年的相關報告*，</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可持續交通是以安全、負擔得起、方便、高效和有彈性的方式，為人員和貨物的流動提供服務和基礎設施，從而促進經濟和社會發展，造福今世後代；同時確保將碳排放和其他排放的影響，以及對生態環境尤其是生物多樣性的影響降至最低。</a:t>
            </a:r>
            <a:endParaRPr lang="en-US" sz="24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5" name="任意多边形: 形状 4"/>
          <p:cNvSpPr/>
          <p:nvPr/>
        </p:nvSpPr>
        <p:spPr>
          <a:xfrm>
            <a:off x="2336197" y="125542"/>
            <a:ext cx="7287700" cy="6180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77900" rtl="0" eaLnBrk="1" fontAlgn="auto" latinLnBrk="0" hangingPunct="1">
              <a:lnSpc>
                <a:spcPct val="90000"/>
              </a:lnSpc>
              <a:spcBef>
                <a:spcPts val="0"/>
              </a:spcBef>
              <a:spcAft>
                <a:spcPct val="35000"/>
              </a:spcAft>
              <a:buClrTx/>
              <a:buSzTx/>
              <a:buFontTx/>
              <a:buNone/>
              <a:defRPr/>
            </a:pPr>
            <a:r>
              <a:rPr kumimoji="0" lang="zh-CN" altLang="en-US" sz="4000" b="1" i="0" u="none" strike="noStrike" kern="1200" cap="none" spc="0" normalizeH="0" baseline="0" noProof="0" dirty="0" smtClean="0">
                <a:ln>
                  <a:noFill/>
                </a:ln>
                <a:solidFill>
                  <a:srgbClr val="FFFFFF"/>
                </a:solidFill>
                <a:effectLst/>
                <a:uLnTx/>
                <a:uFillTx/>
                <a:latin typeface="DFKai-SB" panose="03000509000000000000" pitchFamily="65" charset="-120"/>
                <a:ea typeface="DFKai-SB" panose="03000509000000000000" pitchFamily="65" charset="-120"/>
                <a:cs typeface="+mn-cs"/>
                <a:sym typeface="+mn-ea"/>
              </a:rPr>
              <a:t>其他</a:t>
            </a:r>
            <a:r>
              <a:rPr kumimoji="0" lang="zh-CN" altLang="en-US" sz="4000" b="1" i="0" u="none" strike="noStrike" kern="1200" cap="none" spc="0" normalizeH="0" baseline="0" noProof="0" dirty="0">
                <a:ln>
                  <a:noFill/>
                </a:ln>
                <a:solidFill>
                  <a:srgbClr val="FFFFFF"/>
                </a:solidFill>
                <a:effectLst/>
                <a:uLnTx/>
                <a:uFillTx/>
                <a:latin typeface="DFKai-SB" panose="03000509000000000000" pitchFamily="65" charset="-120"/>
                <a:ea typeface="DFKai-SB" panose="03000509000000000000" pitchFamily="65" charset="-120"/>
                <a:cs typeface="+mn-cs"/>
                <a:sym typeface="+mn-ea"/>
              </a:rPr>
              <a:t>地區</a:t>
            </a:r>
            <a:r>
              <a:rPr kumimoji="0" lang="zh-CN" altLang="en-US" sz="4000" b="1" i="0" u="none" strike="noStrike" kern="1200" cap="none" spc="0" normalizeH="0" baseline="0" noProof="0" dirty="0">
                <a:ln>
                  <a:noFill/>
                </a:ln>
                <a:solidFill>
                  <a:srgbClr val="FFFFFF"/>
                </a:solidFill>
                <a:effectLst/>
                <a:uLnTx/>
                <a:uFillTx/>
                <a:latin typeface="DFKai-SB" panose="03000509000000000000" pitchFamily="65" charset="-120"/>
                <a:ea typeface="DFKai-SB" panose="03000509000000000000" pitchFamily="65" charset="-120"/>
                <a:cs typeface="+mn-cs"/>
              </a:rPr>
              <a:t>的</a:t>
            </a:r>
            <a:r>
              <a:rPr kumimoji="0" lang="zh-CN" altLang="en-US" sz="4000" b="1" i="0" u="none" strike="noStrike" kern="1200" cap="none" spc="0" normalizeH="0" baseline="0" noProof="0" dirty="0">
                <a:ln>
                  <a:noFill/>
                </a:ln>
                <a:solidFill>
                  <a:srgbClr val="FFFFFF"/>
                </a:solidFill>
                <a:effectLst/>
                <a:uLnTx/>
                <a:uFillTx/>
                <a:latin typeface="DFKai-SB" panose="03000509000000000000" pitchFamily="65" charset="-120"/>
                <a:ea typeface="DFKai-SB" panose="03000509000000000000" pitchFamily="65" charset="-120"/>
                <a:cs typeface="+mn-cs"/>
                <a:sym typeface="+mn-ea"/>
              </a:rPr>
              <a:t>環境保育實踐經驗</a:t>
            </a:r>
            <a:endParaRPr kumimoji="0" lang="zh-CN" altLang="en-US" sz="4000" b="1" i="0" u="none" strike="noStrike" kern="1200" cap="none" spc="0" normalizeH="0" baseline="0" noProof="0" dirty="0">
              <a:ln>
                <a:noFill/>
              </a:ln>
              <a:solidFill>
                <a:srgbClr val="FFFFFF"/>
              </a:solidFill>
              <a:effectLst/>
              <a:uLnTx/>
              <a:uFillTx/>
              <a:latin typeface="DFKai-SB" panose="03000509000000000000" pitchFamily="65" charset="-120"/>
              <a:ea typeface="DFKai-SB" panose="03000509000000000000" pitchFamily="65" charset="-120"/>
              <a:cs typeface="+mn-cs"/>
            </a:endParaRPr>
          </a:p>
        </p:txBody>
      </p:sp>
      <p:sp>
        <p:nvSpPr>
          <p:cNvPr id="6" name="文本框 5"/>
          <p:cNvSpPr txBox="1"/>
          <p:nvPr/>
        </p:nvSpPr>
        <p:spPr>
          <a:xfrm>
            <a:off x="3997844" y="710044"/>
            <a:ext cx="3796805" cy="609398"/>
          </a:xfrm>
          <a:prstGeom prst="rect">
            <a:avLst/>
          </a:prstGeom>
          <a:noFill/>
        </p:spPr>
        <p:txBody>
          <a:bodyPr wrap="square">
            <a:spAutoFit/>
          </a:bodyPr>
          <a:lstStyle/>
          <a:p>
            <a:pPr marL="0" marR="0" lvl="0" indent="0" algn="just" defTabSz="914400" rtl="0" eaLnBrk="1" fontAlgn="auto" latinLnBrk="0" hangingPunct="1">
              <a:lnSpc>
                <a:spcPct val="120000"/>
              </a:lnSpc>
              <a:spcBef>
                <a:spcPts val="0"/>
              </a:spcBef>
              <a:spcAft>
                <a:spcPts val="0"/>
              </a:spcAft>
              <a:buClr>
                <a:srgbClr val="0070C0"/>
              </a:buClr>
              <a:buSzTx/>
              <a:buFontTx/>
              <a:buNone/>
              <a:defRPr/>
            </a:pPr>
            <a:r>
              <a:rPr kumimoji="0" lang="zh-CN" altLang="en-US" sz="2800" b="1"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sym typeface="+mn-ea"/>
              </a:rPr>
              <a:t>發展低碳交通</a:t>
            </a:r>
            <a:r>
              <a:rPr lang="zh-CN" altLang="en-US" sz="2800" b="1" dirty="0">
                <a:solidFill>
                  <a:prstClr val="black"/>
                </a:solidFill>
                <a:latin typeface="DFKai-SB" panose="03000509000000000000" pitchFamily="65" charset="-120"/>
                <a:ea typeface="DFKai-SB" panose="03000509000000000000" pitchFamily="65" charset="-120"/>
                <a:sym typeface="+mn-ea"/>
              </a:rPr>
              <a:t>運輸系統</a:t>
            </a:r>
          </a:p>
        </p:txBody>
      </p:sp>
      <p:pic>
        <p:nvPicPr>
          <p:cNvPr id="7" name="Picture 6"/>
          <p:cNvPicPr>
            <a:picLocks noChangeAspect="1"/>
          </p:cNvPicPr>
          <p:nvPr/>
        </p:nvPicPr>
        <p:blipFill>
          <a:blip r:embed="rId3"/>
          <a:stretch>
            <a:fillRect/>
          </a:stretch>
        </p:blipFill>
        <p:spPr>
          <a:xfrm>
            <a:off x="8502161" y="936600"/>
            <a:ext cx="3452098" cy="2182944"/>
          </a:xfrm>
          <a:prstGeom prst="rect">
            <a:avLst/>
          </a:prstGeom>
        </p:spPr>
      </p:pic>
      <p:pic>
        <p:nvPicPr>
          <p:cNvPr id="8" name="Picture 7">
            <a:hlinkClick r:id="rId4"/>
          </p:cNvPr>
          <p:cNvPicPr>
            <a:picLocks noChangeAspect="1"/>
          </p:cNvPicPr>
          <p:nvPr/>
        </p:nvPicPr>
        <p:blipFill>
          <a:blip r:embed="rId5"/>
          <a:stretch>
            <a:fillRect/>
          </a:stretch>
        </p:blipFill>
        <p:spPr>
          <a:xfrm>
            <a:off x="8871503" y="3231292"/>
            <a:ext cx="2396890" cy="3146577"/>
          </a:xfrm>
          <a:prstGeom prst="rect">
            <a:avLst/>
          </a:prstGeom>
        </p:spPr>
      </p:pic>
      <p:sp>
        <p:nvSpPr>
          <p:cNvPr id="9" name="Rectangle 14">
            <a:extLst>
              <a:ext uri="{FF2B5EF4-FFF2-40B4-BE49-F238E27FC236}">
                <a16:creationId xmlns:a16="http://schemas.microsoft.com/office/drawing/2014/main" id="{FF62AD24-3287-4326-9830-2C079B66D931}"/>
              </a:ext>
            </a:extLst>
          </p:cNvPr>
          <p:cNvSpPr/>
          <p:nvPr/>
        </p:nvSpPr>
        <p:spPr>
          <a:xfrm>
            <a:off x="8871503" y="6377869"/>
            <a:ext cx="2396890" cy="369332"/>
          </a:xfrm>
          <a:prstGeom prst="rect">
            <a:avLst/>
          </a:prstGeom>
          <a:ln w="28575">
            <a:solidFill>
              <a:srgbClr val="FF0000"/>
            </a:solidFill>
          </a:ln>
        </p:spPr>
        <p:txBody>
          <a:bodyPr wrap="square">
            <a:spAutoFit/>
          </a:bodyPr>
          <a:lstStyle/>
          <a:p>
            <a:pPr algn="ctr"/>
            <a:r>
              <a:rPr lang="zh-TW" altLang="en-US" b="1" dirty="0">
                <a:solidFill>
                  <a:srgbClr val="FF0000"/>
                </a:solidFill>
                <a:latin typeface="DFKai-SB" panose="03000509000000000000" pitchFamily="65" charset="-120"/>
                <a:ea typeface="DFKai-SB" panose="03000509000000000000" pitchFamily="65" charset="-120"/>
              </a:rPr>
              <a:t>點擊</a:t>
            </a:r>
            <a:r>
              <a:rPr lang="zh-TW" altLang="en-US" b="1" dirty="0" smtClean="0">
                <a:solidFill>
                  <a:srgbClr val="FF0000"/>
                </a:solidFill>
                <a:latin typeface="DFKai-SB" panose="03000509000000000000" pitchFamily="65" charset="-120"/>
                <a:ea typeface="DFKai-SB" panose="03000509000000000000" pitchFamily="65" charset="-120"/>
              </a:rPr>
              <a:t>圖像了解詳情</a:t>
            </a:r>
            <a:endParaRPr lang="en-US" altLang="zh-HK" b="1" dirty="0">
              <a:solidFill>
                <a:srgbClr val="FF0000"/>
              </a:solidFill>
              <a:latin typeface="DFKai-SB" panose="03000509000000000000" pitchFamily="65" charset="-120"/>
              <a:ea typeface="DFKai-SB" panose="03000509000000000000" pitchFamily="65" charset="-120"/>
            </a:endParaRPr>
          </a:p>
        </p:txBody>
      </p:sp>
      <p:sp>
        <p:nvSpPr>
          <p:cNvPr id="10" name="Rectangle 9"/>
          <p:cNvSpPr/>
          <p:nvPr/>
        </p:nvSpPr>
        <p:spPr>
          <a:xfrm>
            <a:off x="213581" y="5409810"/>
            <a:ext cx="4373313" cy="369332"/>
          </a:xfrm>
          <a:prstGeom prst="rect">
            <a:avLst/>
          </a:prstGeom>
        </p:spPr>
        <p:txBody>
          <a:bodyPr wrap="none">
            <a:spAutoFit/>
          </a:bodyPr>
          <a:lstStyle/>
          <a:p>
            <a:r>
              <a:rPr lang="zh-TW" altLang="en-US" dirty="0" smtClean="0">
                <a:latin typeface="Times New Roman" panose="02020603050405020304" pitchFamily="18" charset="0"/>
                <a:ea typeface="DFKai-SB" panose="03000509000000000000" pitchFamily="65" charset="-120"/>
                <a:cs typeface="Times New Roman" panose="02020603050405020304" pitchFamily="18" charset="0"/>
                <a:sym typeface="+mn-ea"/>
              </a:rPr>
              <a:t>*</a:t>
            </a:r>
            <a:r>
              <a:rPr lang="en-US" altLang="zh-TW" sz="1400" i="1" dirty="0" smtClean="0">
                <a:latin typeface="Times New Roman" panose="02020603050405020304" pitchFamily="18" charset="0"/>
                <a:ea typeface="DFKai-SB" panose="03000509000000000000" pitchFamily="65" charset="-120"/>
                <a:cs typeface="Times New Roman" panose="02020603050405020304" pitchFamily="18" charset="0"/>
                <a:sym typeface="+mn-ea"/>
              </a:rPr>
              <a:t>Mobilizing Sustainable transport for Development, 2016</a:t>
            </a:r>
            <a:endParaRPr lang="en-US" sz="1400" i="1" dirty="0"/>
          </a:p>
        </p:txBody>
      </p:sp>
      <p:sp>
        <p:nvSpPr>
          <p:cNvPr id="11" name="Freeform 10"/>
          <p:cNvSpPr/>
          <p:nvPr/>
        </p:nvSpPr>
        <p:spPr bwMode="auto">
          <a:xfrm>
            <a:off x="3551693" y="853334"/>
            <a:ext cx="446151" cy="322817"/>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92D050"/>
          </a:solidFill>
          <a:ln w="19050">
            <a:solidFill>
              <a:srgbClr val="FFFFFF"/>
            </a:solidFill>
            <a:round/>
          </a:ln>
        </p:spPr>
        <p:txBody>
          <a:bodyPr vert="horz" wrap="square" lIns="83748" tIns="41874" rIns="83748" bIns="41874" numCol="1" anchor="t" anchorCtr="0" compatLnSpc="1"/>
          <a:lstStyle/>
          <a:p>
            <a:pPr marL="0" marR="0" lvl="0" indent="0" algn="just" defTabSz="914400" rtl="0" eaLnBrk="1" fontAlgn="auto" latinLnBrk="0" hangingPunct="1">
              <a:lnSpc>
                <a:spcPct val="120000"/>
              </a:lnSpc>
              <a:spcBef>
                <a:spcPts val="0"/>
              </a:spcBef>
              <a:spcAft>
                <a:spcPts val="0"/>
              </a:spcAft>
              <a:buClrTx/>
              <a:buSzTx/>
              <a:buFontTx/>
              <a:buNone/>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cs"/>
              <a:sym typeface="Agency FB" panose="020B0503020202020204" pitchFamily="34" charset="0"/>
            </a:endParaRPr>
          </a:p>
        </p:txBody>
      </p:sp>
      <p:sp>
        <p:nvSpPr>
          <p:cNvPr id="12" name="Rectangle 11"/>
          <p:cNvSpPr/>
          <p:nvPr/>
        </p:nvSpPr>
        <p:spPr>
          <a:xfrm>
            <a:off x="213582" y="5962371"/>
            <a:ext cx="7450754" cy="600164"/>
          </a:xfrm>
          <a:prstGeom prst="rect">
            <a:avLst/>
          </a:prstGeom>
        </p:spPr>
        <p:txBody>
          <a:bodyPr wrap="square">
            <a:spAutoFit/>
          </a:bodyPr>
          <a:lstStyle/>
          <a:p>
            <a:r>
              <a:rPr lang="zh-TW" altLang="en-US" sz="1100" dirty="0" smtClean="0">
                <a:latin typeface="Times New Roman" panose="02020603050405020304" pitchFamily="18" charset="0"/>
                <a:ea typeface="標楷體" panose="03000509000000000000" pitchFamily="65" charset="-120"/>
                <a:cs typeface="Times New Roman" panose="02020603050405020304" pitchFamily="18" charset="0"/>
              </a:rPr>
              <a:t>資料來源</a:t>
            </a:r>
            <a:r>
              <a:rPr lang="en-US" altLang="zh-TW" sz="1100" dirty="0" smtClean="0">
                <a:latin typeface="Times New Roman" panose="02020603050405020304" pitchFamily="18" charset="0"/>
                <a:ea typeface="標楷體" panose="03000509000000000000" pitchFamily="65" charset="-120"/>
                <a:cs typeface="Times New Roman" panose="02020603050405020304" pitchFamily="18" charset="0"/>
              </a:rPr>
              <a:t>: UN</a:t>
            </a:r>
          </a:p>
          <a:p>
            <a:pPr marL="285750" indent="-285750">
              <a:buFont typeface="Arial" panose="020B0604020202020204" pitchFamily="34" charset="0"/>
              <a:buChar char="•"/>
            </a:pPr>
            <a:r>
              <a:rPr lang="en-US" sz="1100" dirty="0" smtClean="0">
                <a:latin typeface="Times New Roman" panose="02020603050405020304" pitchFamily="18" charset="0"/>
                <a:ea typeface="標楷體" panose="03000509000000000000" pitchFamily="65" charset="-120"/>
                <a:cs typeface="Times New Roman" panose="02020603050405020304" pitchFamily="18" charset="0"/>
              </a:rPr>
              <a:t>https://sustainabledevelopment.un.org/content/documents/2375Mobilizing%20Sustainable%20Transport.pdf</a:t>
            </a:r>
            <a:r>
              <a:rPr lang="en-US" altLang="zh-TW" sz="1100" dirty="0" smtClean="0">
                <a:latin typeface="Times New Roman" panose="02020603050405020304" pitchFamily="18" charset="0"/>
                <a:ea typeface="標楷體" panose="03000509000000000000" pitchFamily="65" charset="-120"/>
                <a:cs typeface="Times New Roman" panose="02020603050405020304" pitchFamily="18" charset="0"/>
              </a:rPr>
              <a:t>;</a:t>
            </a:r>
          </a:p>
          <a:p>
            <a:pPr marL="285750" indent="-285750">
              <a:buFont typeface="Arial" panose="020B0604020202020204" pitchFamily="34" charset="0"/>
              <a:buChar char="•"/>
            </a:pPr>
            <a:r>
              <a:rPr lang="en-US" altLang="zh-TW" sz="1100" dirty="0" smtClean="0">
                <a:latin typeface="Times New Roman" panose="02020603050405020304" pitchFamily="18" charset="0"/>
                <a:ea typeface="標楷體" panose="03000509000000000000" pitchFamily="65" charset="-120"/>
                <a:cs typeface="Times New Roman" panose="02020603050405020304" pitchFamily="18" charset="0"/>
              </a:rPr>
              <a:t>https</a:t>
            </a:r>
            <a:r>
              <a:rPr lang="en-US" altLang="zh-TW" sz="1100"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TW" sz="1100" dirty="0" smtClean="0">
                <a:latin typeface="Times New Roman" panose="02020603050405020304" pitchFamily="18" charset="0"/>
                <a:ea typeface="標楷體" panose="03000509000000000000" pitchFamily="65" charset="-120"/>
                <a:cs typeface="Times New Roman" panose="02020603050405020304" pitchFamily="18" charset="0"/>
              </a:rPr>
              <a:t>www.un.org/zh/conferences/transport2021</a:t>
            </a:r>
            <a:endParaRPr lang="en-US" altLang="zh-TW" sz="1100" dirty="0">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188947781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202216" y="61928"/>
            <a:ext cx="2124228" cy="602922"/>
            <a:chOff x="1193537" y="1416029"/>
            <a:chExt cx="2124228" cy="602922"/>
          </a:xfrm>
        </p:grpSpPr>
        <p:sp>
          <p:nvSpPr>
            <p:cNvPr id="13" name="矩形 12"/>
            <p:cNvSpPr/>
            <p:nvPr/>
          </p:nvSpPr>
          <p:spPr>
            <a:xfrm>
              <a:off x="1193537" y="1593501"/>
              <a:ext cx="363537" cy="363538"/>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4" name="矩形 13"/>
            <p:cNvSpPr/>
            <p:nvPr/>
          </p:nvSpPr>
          <p:spPr>
            <a:xfrm>
              <a:off x="1317362" y="1728439"/>
              <a:ext cx="303212" cy="290512"/>
            </a:xfrm>
            <a:prstGeom prst="rect">
              <a:avLst/>
            </a:prstGeom>
            <a:solidFill>
              <a:srgbClr val="C8040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5" name="文本框 14"/>
            <p:cNvSpPr txBox="1">
              <a:spLocks noChangeArrowheads="1"/>
            </p:cNvSpPr>
            <p:nvPr/>
          </p:nvSpPr>
          <p:spPr bwMode="auto">
            <a:xfrm>
              <a:off x="1620574" y="1416029"/>
              <a:ext cx="169719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3200" b="1" dirty="0">
                  <a:latin typeface="標楷體" panose="03000509000000000000" pitchFamily="65" charset="-120"/>
                  <a:ea typeface="標楷體" panose="03000509000000000000" pitchFamily="65" charset="-120"/>
                </a:rPr>
                <a:t>小活動</a:t>
              </a:r>
            </a:p>
          </p:txBody>
        </p:sp>
        <p:cxnSp>
          <p:nvCxnSpPr>
            <p:cNvPr id="16" name="直接连接符 15"/>
            <p:cNvCxnSpPr/>
            <p:nvPr/>
          </p:nvCxnSpPr>
          <p:spPr>
            <a:xfrm>
              <a:off x="1620574" y="1991964"/>
              <a:ext cx="1405091"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17" name="文本框 16"/>
          <p:cNvSpPr txBox="1"/>
          <p:nvPr/>
        </p:nvSpPr>
        <p:spPr>
          <a:xfrm>
            <a:off x="709209" y="1473069"/>
            <a:ext cx="5593520" cy="1200329"/>
          </a:xfrm>
          <a:prstGeom prst="rect">
            <a:avLst/>
          </a:prstGeom>
          <a:solidFill>
            <a:srgbClr val="FEF4F4"/>
          </a:solidFill>
          <a:ln w="38100">
            <a:solidFill>
              <a:srgbClr val="0070C0"/>
            </a:solidFill>
          </a:ln>
        </p:spPr>
        <p:txBody>
          <a:bodyPr wrap="square" rtlCol="0">
            <a:spAutoFit/>
          </a:bodyPr>
          <a:lstStyle/>
          <a:p>
            <a:pPr marL="342900" indent="-342900">
              <a:buFont typeface="Arial" panose="020B0604020202020204" pitchFamily="34" charset="0"/>
              <a:buChar char="•"/>
            </a:pPr>
            <a:r>
              <a:rPr lang="zh-CN" altLang="en-US" sz="2400" dirty="0" smtClean="0">
                <a:latin typeface="DFKai-SB" panose="03000509000000000000" pitchFamily="65" charset="-120"/>
                <a:ea typeface="DFKai-SB" panose="03000509000000000000" pitchFamily="65" charset="-120"/>
              </a:rPr>
              <a:t>除了上述</a:t>
            </a:r>
            <a:r>
              <a:rPr lang="zh-TW" altLang="en-US" sz="2400" dirty="0">
                <a:latin typeface="DFKai-SB" panose="03000509000000000000" pitchFamily="65" charset="-120"/>
                <a:ea typeface="DFKai-SB" panose="03000509000000000000" pitchFamily="65" charset="-120"/>
              </a:rPr>
              <a:t>的</a:t>
            </a:r>
            <a:r>
              <a:rPr lang="zh-CN" altLang="en-US" sz="2400" dirty="0">
                <a:latin typeface="DFKai-SB" panose="03000509000000000000" pitchFamily="65" charset="-120"/>
                <a:ea typeface="DFKai-SB" panose="03000509000000000000" pitchFamily="65" charset="-120"/>
              </a:rPr>
              <a:t>環境問題，</a:t>
            </a:r>
            <a:r>
              <a:rPr lang="zh-TW" altLang="en-US" sz="2400" dirty="0">
                <a:latin typeface="DFKai-SB" panose="03000509000000000000" pitchFamily="65" charset="-120"/>
                <a:ea typeface="DFKai-SB" panose="03000509000000000000" pitchFamily="65" charset="-120"/>
              </a:rPr>
              <a:t>全球</a:t>
            </a:r>
            <a:r>
              <a:rPr lang="zh-CN" altLang="en-US" sz="2400" dirty="0">
                <a:latin typeface="DFKai-SB" panose="03000509000000000000" pitchFamily="65" charset="-120"/>
                <a:ea typeface="DFKai-SB" panose="03000509000000000000" pitchFamily="65" charset="-120"/>
              </a:rPr>
              <a:t>還</a:t>
            </a:r>
            <a:r>
              <a:rPr lang="zh-TW" altLang="en-US" sz="2400" dirty="0">
                <a:latin typeface="DFKai-SB" panose="03000509000000000000" pitchFamily="65" charset="-120"/>
                <a:ea typeface="DFKai-SB" panose="03000509000000000000" pitchFamily="65" charset="-120"/>
              </a:rPr>
              <a:t>面對</a:t>
            </a:r>
            <a:r>
              <a:rPr lang="zh-CN" altLang="en-US" sz="2400" dirty="0">
                <a:latin typeface="DFKai-SB" panose="03000509000000000000" pitchFamily="65" charset="-120"/>
                <a:ea typeface="DFKai-SB" panose="03000509000000000000" pitchFamily="65" charset="-120"/>
              </a:rPr>
              <a:t>哪些環境問題？</a:t>
            </a:r>
            <a:endParaRPr lang="en-US" altLang="zh-CN" sz="2400" dirty="0">
              <a:latin typeface="DFKai-SB" panose="03000509000000000000" pitchFamily="65" charset="-120"/>
              <a:ea typeface="DFKai-SB" panose="03000509000000000000" pitchFamily="65" charset="-120"/>
            </a:endParaRPr>
          </a:p>
          <a:p>
            <a:pPr marL="342900" indent="-342900">
              <a:buFont typeface="Arial" panose="020B0604020202020204" pitchFamily="34" charset="0"/>
              <a:buChar char="•"/>
            </a:pPr>
            <a:r>
              <a:rPr lang="zh-TW" altLang="en-US" sz="2400" dirty="0">
                <a:latin typeface="DFKai-SB" panose="03000509000000000000" pitchFamily="65" charset="-120"/>
                <a:ea typeface="DFKai-SB" panose="03000509000000000000" pitchFamily="65" charset="-120"/>
              </a:rPr>
              <a:t>這些</a:t>
            </a:r>
            <a:r>
              <a:rPr lang="zh-CN" altLang="en-US" sz="2400" dirty="0">
                <a:latin typeface="DFKai-SB" panose="03000509000000000000" pitchFamily="65" charset="-120"/>
                <a:ea typeface="DFKai-SB" panose="03000509000000000000" pitchFamily="65" charset="-120"/>
              </a:rPr>
              <a:t>環境問題對人類會造成甚麼</a:t>
            </a:r>
            <a:r>
              <a:rPr lang="zh-TW" altLang="en-US" sz="2400" dirty="0">
                <a:latin typeface="DFKai-SB" panose="03000509000000000000" pitchFamily="65" charset="-120"/>
                <a:ea typeface="DFKai-SB" panose="03000509000000000000" pitchFamily="65" charset="-120"/>
              </a:rPr>
              <a:t>影響</a:t>
            </a:r>
            <a:r>
              <a:rPr lang="zh-CN" altLang="en-US" sz="2400" dirty="0">
                <a:latin typeface="DFKai-SB" panose="03000509000000000000" pitchFamily="65" charset="-120"/>
                <a:ea typeface="DFKai-SB" panose="03000509000000000000" pitchFamily="65" charset="-120"/>
              </a:rPr>
              <a:t>？</a:t>
            </a:r>
          </a:p>
        </p:txBody>
      </p:sp>
      <p:grpSp>
        <p:nvGrpSpPr>
          <p:cNvPr id="18" name="组合 17"/>
          <p:cNvGrpSpPr>
            <a:grpSpLocks noChangeAspect="1"/>
          </p:cNvGrpSpPr>
          <p:nvPr/>
        </p:nvGrpSpPr>
        <p:grpSpPr>
          <a:xfrm flipH="1">
            <a:off x="359253" y="794571"/>
            <a:ext cx="540000" cy="540000"/>
            <a:chOff x="5195979" y="428797"/>
            <a:chExt cx="927463" cy="927463"/>
          </a:xfrm>
        </p:grpSpPr>
        <p:sp>
          <p:nvSpPr>
            <p:cNvPr id="19" name="椭圆 18"/>
            <p:cNvSpPr/>
            <p:nvPr/>
          </p:nvSpPr>
          <p:spPr>
            <a:xfrm>
              <a:off x="5195979" y="428797"/>
              <a:ext cx="927463" cy="927463"/>
            </a:xfrm>
            <a:prstGeom prst="ellipse">
              <a:avLst/>
            </a:prstGeom>
            <a:solidFill>
              <a:srgbClr val="C00000">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20" name="组合 19"/>
            <p:cNvGrpSpPr/>
            <p:nvPr/>
          </p:nvGrpSpPr>
          <p:grpSpPr>
            <a:xfrm>
              <a:off x="5235042" y="460898"/>
              <a:ext cx="876427" cy="882962"/>
              <a:chOff x="6130069" y="1975983"/>
              <a:chExt cx="876427" cy="882962"/>
            </a:xfrm>
          </p:grpSpPr>
          <p:sp>
            <p:nvSpPr>
              <p:cNvPr id="23" name="Freeform 16"/>
              <p:cNvSpPr/>
              <p:nvPr/>
            </p:nvSpPr>
            <p:spPr bwMode="auto">
              <a:xfrm>
                <a:off x="6138783" y="1991232"/>
                <a:ext cx="867713" cy="867713"/>
              </a:xfrm>
              <a:custGeom>
                <a:avLst/>
                <a:gdLst>
                  <a:gd name="T0" fmla="*/ 40 w 80"/>
                  <a:gd name="T1" fmla="*/ 80 h 80"/>
                  <a:gd name="T2" fmla="*/ 80 w 80"/>
                  <a:gd name="T3" fmla="*/ 40 h 80"/>
                  <a:gd name="T4" fmla="*/ 40 w 80"/>
                  <a:gd name="T5" fmla="*/ 0 h 80"/>
                  <a:gd name="T6" fmla="*/ 0 w 80"/>
                  <a:gd name="T7" fmla="*/ 40 h 80"/>
                  <a:gd name="T8" fmla="*/ 3 w 80"/>
                  <a:gd name="T9" fmla="*/ 55 h 80"/>
                  <a:gd name="T10" fmla="*/ 7 w 80"/>
                  <a:gd name="T11" fmla="*/ 62 h 80"/>
                  <a:gd name="T12" fmla="*/ 4 w 80"/>
                  <a:gd name="T13" fmla="*/ 76 h 80"/>
                  <a:gd name="T14" fmla="*/ 18 w 80"/>
                  <a:gd name="T15" fmla="*/ 73 h 80"/>
                  <a:gd name="T16" fmla="*/ 25 w 80"/>
                  <a:gd name="T17" fmla="*/ 77 h 80"/>
                  <a:gd name="T18" fmla="*/ 40 w 80"/>
                  <a:gd name="T19"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80">
                    <a:moveTo>
                      <a:pt x="40" y="80"/>
                    </a:moveTo>
                    <a:cubicBezTo>
                      <a:pt x="62" y="80"/>
                      <a:pt x="80" y="62"/>
                      <a:pt x="80" y="40"/>
                    </a:cubicBezTo>
                    <a:cubicBezTo>
                      <a:pt x="80" y="18"/>
                      <a:pt x="62" y="0"/>
                      <a:pt x="40" y="0"/>
                    </a:cubicBezTo>
                    <a:cubicBezTo>
                      <a:pt x="18" y="0"/>
                      <a:pt x="0" y="18"/>
                      <a:pt x="0" y="40"/>
                    </a:cubicBezTo>
                    <a:cubicBezTo>
                      <a:pt x="0" y="45"/>
                      <a:pt x="1" y="51"/>
                      <a:pt x="3" y="55"/>
                    </a:cubicBezTo>
                    <a:cubicBezTo>
                      <a:pt x="4" y="58"/>
                      <a:pt x="5" y="60"/>
                      <a:pt x="7" y="62"/>
                    </a:cubicBezTo>
                    <a:cubicBezTo>
                      <a:pt x="7" y="63"/>
                      <a:pt x="6" y="68"/>
                      <a:pt x="4" y="76"/>
                    </a:cubicBezTo>
                    <a:cubicBezTo>
                      <a:pt x="12" y="74"/>
                      <a:pt x="17" y="73"/>
                      <a:pt x="18" y="73"/>
                    </a:cubicBezTo>
                    <a:cubicBezTo>
                      <a:pt x="20" y="75"/>
                      <a:pt x="22" y="76"/>
                      <a:pt x="25" y="77"/>
                    </a:cubicBezTo>
                    <a:cubicBezTo>
                      <a:pt x="29" y="79"/>
                      <a:pt x="35" y="80"/>
                      <a:pt x="40" y="80"/>
                    </a:cubicBezTo>
                    <a:close/>
                  </a:path>
                </a:pathLst>
              </a:custGeom>
              <a:solidFill>
                <a:srgbClr val="826118"/>
              </a:solidFill>
              <a:ln w="15875" cap="flat">
                <a:noFill/>
                <a:prstDash val="solid"/>
                <a:round/>
              </a:ln>
            </p:spPr>
            <p:txBody>
              <a:bodyPr vert="horz" wrap="square" lIns="91440" tIns="45720" rIns="91440" bIns="45720" numCol="1" anchor="t" anchorCtr="0" compatLnSpc="1"/>
              <a:lstStyle/>
              <a:p>
                <a:endParaRPr lang="zh-CN" altLang="en-US" dirty="0"/>
              </a:p>
            </p:txBody>
          </p:sp>
          <p:sp>
            <p:nvSpPr>
              <p:cNvPr id="24" name="Freeform 16"/>
              <p:cNvSpPr/>
              <p:nvPr/>
            </p:nvSpPr>
            <p:spPr bwMode="auto">
              <a:xfrm>
                <a:off x="6130069" y="1975983"/>
                <a:ext cx="867712" cy="867711"/>
              </a:xfrm>
              <a:custGeom>
                <a:avLst/>
                <a:gdLst>
                  <a:gd name="T0" fmla="*/ 40 w 80"/>
                  <a:gd name="T1" fmla="*/ 80 h 80"/>
                  <a:gd name="T2" fmla="*/ 80 w 80"/>
                  <a:gd name="T3" fmla="*/ 40 h 80"/>
                  <a:gd name="T4" fmla="*/ 40 w 80"/>
                  <a:gd name="T5" fmla="*/ 0 h 80"/>
                  <a:gd name="T6" fmla="*/ 0 w 80"/>
                  <a:gd name="T7" fmla="*/ 40 h 80"/>
                  <a:gd name="T8" fmla="*/ 3 w 80"/>
                  <a:gd name="T9" fmla="*/ 55 h 80"/>
                  <a:gd name="T10" fmla="*/ 7 w 80"/>
                  <a:gd name="T11" fmla="*/ 62 h 80"/>
                  <a:gd name="T12" fmla="*/ 4 w 80"/>
                  <a:gd name="T13" fmla="*/ 76 h 80"/>
                  <a:gd name="T14" fmla="*/ 18 w 80"/>
                  <a:gd name="T15" fmla="*/ 73 h 80"/>
                  <a:gd name="T16" fmla="*/ 25 w 80"/>
                  <a:gd name="T17" fmla="*/ 77 h 80"/>
                  <a:gd name="T18" fmla="*/ 40 w 80"/>
                  <a:gd name="T19"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80">
                    <a:moveTo>
                      <a:pt x="40" y="80"/>
                    </a:moveTo>
                    <a:cubicBezTo>
                      <a:pt x="62" y="80"/>
                      <a:pt x="80" y="62"/>
                      <a:pt x="80" y="40"/>
                    </a:cubicBezTo>
                    <a:cubicBezTo>
                      <a:pt x="80" y="18"/>
                      <a:pt x="62" y="0"/>
                      <a:pt x="40" y="0"/>
                    </a:cubicBezTo>
                    <a:cubicBezTo>
                      <a:pt x="18" y="0"/>
                      <a:pt x="0" y="18"/>
                      <a:pt x="0" y="40"/>
                    </a:cubicBezTo>
                    <a:cubicBezTo>
                      <a:pt x="0" y="45"/>
                      <a:pt x="1" y="51"/>
                      <a:pt x="3" y="55"/>
                    </a:cubicBezTo>
                    <a:cubicBezTo>
                      <a:pt x="4" y="58"/>
                      <a:pt x="5" y="60"/>
                      <a:pt x="7" y="62"/>
                    </a:cubicBezTo>
                    <a:cubicBezTo>
                      <a:pt x="7" y="63"/>
                      <a:pt x="6" y="68"/>
                      <a:pt x="4" y="76"/>
                    </a:cubicBezTo>
                    <a:cubicBezTo>
                      <a:pt x="12" y="74"/>
                      <a:pt x="17" y="73"/>
                      <a:pt x="18" y="73"/>
                    </a:cubicBezTo>
                    <a:cubicBezTo>
                      <a:pt x="20" y="75"/>
                      <a:pt x="22" y="76"/>
                      <a:pt x="25" y="77"/>
                    </a:cubicBezTo>
                    <a:cubicBezTo>
                      <a:pt x="29" y="79"/>
                      <a:pt x="35" y="80"/>
                      <a:pt x="40" y="80"/>
                    </a:cubicBezTo>
                    <a:close/>
                  </a:path>
                </a:pathLst>
              </a:custGeom>
              <a:solidFill>
                <a:srgbClr val="FF0000"/>
              </a:solidFill>
              <a:ln w="15875" cap="flat">
                <a:noFill/>
                <a:prstDash val="solid"/>
                <a:round/>
              </a:ln>
            </p:spPr>
            <p:txBody>
              <a:bodyPr vert="horz" wrap="square" lIns="91440" tIns="45720" rIns="91440" bIns="45720" numCol="1" anchor="t" anchorCtr="0" compatLnSpc="1"/>
              <a:lstStyle/>
              <a:p>
                <a:endParaRPr lang="zh-CN" altLang="en-US"/>
              </a:p>
            </p:txBody>
          </p:sp>
        </p:grpSp>
        <p:sp>
          <p:nvSpPr>
            <p:cNvPr id="21" name="Freeform 39"/>
            <p:cNvSpPr/>
            <p:nvPr/>
          </p:nvSpPr>
          <p:spPr bwMode="auto">
            <a:xfrm flipH="1">
              <a:off x="5533821" y="626452"/>
              <a:ext cx="276775" cy="369453"/>
            </a:xfrm>
            <a:custGeom>
              <a:avLst/>
              <a:gdLst>
                <a:gd name="T0" fmla="*/ 12 w 24"/>
                <a:gd name="T1" fmla="*/ 32 h 32"/>
                <a:gd name="T2" fmla="*/ 12 w 24"/>
                <a:gd name="T3" fmla="*/ 24 h 32"/>
                <a:gd name="T4" fmla="*/ 24 w 24"/>
                <a:gd name="T5" fmla="*/ 12 h 32"/>
                <a:gd name="T6" fmla="*/ 12 w 24"/>
                <a:gd name="T7" fmla="*/ 0 h 32"/>
                <a:gd name="T8" fmla="*/ 0 w 24"/>
                <a:gd name="T9" fmla="*/ 12 h 32"/>
              </a:gdLst>
              <a:ahLst/>
              <a:cxnLst>
                <a:cxn ang="0">
                  <a:pos x="T0" y="T1"/>
                </a:cxn>
                <a:cxn ang="0">
                  <a:pos x="T2" y="T3"/>
                </a:cxn>
                <a:cxn ang="0">
                  <a:pos x="T4" y="T5"/>
                </a:cxn>
                <a:cxn ang="0">
                  <a:pos x="T6" y="T7"/>
                </a:cxn>
                <a:cxn ang="0">
                  <a:pos x="T8" y="T9"/>
                </a:cxn>
              </a:cxnLst>
              <a:rect l="0" t="0" r="r" b="b"/>
              <a:pathLst>
                <a:path w="24" h="32">
                  <a:moveTo>
                    <a:pt x="12" y="32"/>
                  </a:moveTo>
                  <a:cubicBezTo>
                    <a:pt x="12" y="24"/>
                    <a:pt x="12" y="24"/>
                    <a:pt x="12" y="24"/>
                  </a:cubicBezTo>
                  <a:cubicBezTo>
                    <a:pt x="19" y="24"/>
                    <a:pt x="24" y="19"/>
                    <a:pt x="24" y="12"/>
                  </a:cubicBezTo>
                  <a:cubicBezTo>
                    <a:pt x="24" y="6"/>
                    <a:pt x="19" y="0"/>
                    <a:pt x="12" y="0"/>
                  </a:cubicBezTo>
                  <a:cubicBezTo>
                    <a:pt x="5" y="0"/>
                    <a:pt x="0" y="6"/>
                    <a:pt x="0" y="12"/>
                  </a:cubicBezTo>
                </a:path>
              </a:pathLst>
            </a:custGeom>
            <a:noFill/>
            <a:ln w="58738" cap="rnd">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22" name="Oval 40"/>
            <p:cNvSpPr>
              <a:spLocks noChangeArrowheads="1"/>
            </p:cNvSpPr>
            <p:nvPr/>
          </p:nvSpPr>
          <p:spPr bwMode="auto">
            <a:xfrm>
              <a:off x="5618795" y="1102644"/>
              <a:ext cx="116471" cy="115219"/>
            </a:xfrm>
            <a:prstGeom prst="ellipse">
              <a:avLst/>
            </a:prstGeom>
            <a:solidFill>
              <a:schemeClr val="bg1"/>
            </a:solidFill>
            <a:ln w="9525">
              <a:solidFill>
                <a:schemeClr val="bg1"/>
              </a:solidFill>
              <a:round/>
            </a:ln>
          </p:spPr>
          <p:txBody>
            <a:bodyPr vert="horz" wrap="square" lIns="91440" tIns="45720" rIns="91440" bIns="45720" numCol="1" anchor="t" anchorCtr="0" compatLnSpc="1"/>
            <a:lstStyle/>
            <a:p>
              <a:endParaRPr lang="zh-CN" altLang="en-US"/>
            </a:p>
          </p:txBody>
        </p:sp>
      </p:grpSp>
      <p:sp>
        <p:nvSpPr>
          <p:cNvPr id="32" name="内容占位符 3"/>
          <p:cNvSpPr txBox="1"/>
          <p:nvPr/>
        </p:nvSpPr>
        <p:spPr>
          <a:xfrm>
            <a:off x="702550" y="3676451"/>
            <a:ext cx="5575159" cy="2677656"/>
          </a:xfrm>
          <a:prstGeom prst="rect">
            <a:avLst/>
          </a:prstGeom>
          <a:solidFill>
            <a:schemeClr val="accent2">
              <a:lumMod val="20000"/>
              <a:lumOff val="80000"/>
            </a:schemeClr>
          </a:solidFill>
          <a:ln w="38100">
            <a:solidFill>
              <a:srgbClr val="0070C0"/>
            </a:solidFill>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23850" indent="-323850" algn="just" hangingPunct="0">
              <a:lnSpc>
                <a:spcPct val="100000"/>
              </a:lnSpc>
              <a:spcBef>
                <a:spcPts val="0"/>
              </a:spcBef>
              <a:buFont typeface="Wingdings" panose="05000000000000000000" pitchFamily="2" charset="2"/>
              <a:buChar char="Ø"/>
            </a:pPr>
            <a:r>
              <a:rPr lang="zh-CN" altLang="en-US" sz="2400" dirty="0" smtClean="0">
                <a:latin typeface="DFKai-SB" panose="03000509000000000000" pitchFamily="65" charset="-120"/>
                <a:ea typeface="DFKai-SB" panose="03000509000000000000" pitchFamily="65" charset="-120"/>
              </a:rPr>
              <a:t>學生</a:t>
            </a:r>
            <a:r>
              <a:rPr lang="zh-CN" altLang="en-US" sz="2400" dirty="0">
                <a:latin typeface="DFKai-SB" panose="03000509000000000000" pitchFamily="65" charset="-120"/>
                <a:ea typeface="DFKai-SB" panose="03000509000000000000" pitchFamily="65" charset="-120"/>
              </a:rPr>
              <a:t>可自由列舉其他環境問題，如土壤污染、熱島效應、噪</a:t>
            </a:r>
            <a:r>
              <a:rPr lang="zh-TW" altLang="en-US" sz="2400" dirty="0">
                <a:latin typeface="DFKai-SB" panose="03000509000000000000" pitchFamily="65" charset="-120"/>
                <a:ea typeface="DFKai-SB" panose="03000509000000000000" pitchFamily="65" charset="-120"/>
              </a:rPr>
              <a:t>音</a:t>
            </a:r>
            <a:r>
              <a:rPr lang="zh-CN" altLang="en-US" sz="2400" dirty="0">
                <a:latin typeface="DFKai-SB" panose="03000509000000000000" pitchFamily="65" charset="-120"/>
                <a:ea typeface="DFKai-SB" panose="03000509000000000000" pitchFamily="65" charset="-120"/>
              </a:rPr>
              <a:t>污染、光污染、汽車</a:t>
            </a:r>
            <a:r>
              <a:rPr lang="zh-TW" altLang="en-US" sz="2400" dirty="0">
                <a:latin typeface="DFKai-SB" panose="03000509000000000000" pitchFamily="65" charset="-120"/>
                <a:ea typeface="DFKai-SB" panose="03000509000000000000" pitchFamily="65" charset="-120"/>
              </a:rPr>
              <a:t>廢</a:t>
            </a:r>
            <a:r>
              <a:rPr lang="zh-CN" altLang="en-US" sz="2400" dirty="0">
                <a:latin typeface="DFKai-SB" panose="03000509000000000000" pitchFamily="65" charset="-120"/>
                <a:ea typeface="DFKai-SB" panose="03000509000000000000" pitchFamily="65" charset="-120"/>
              </a:rPr>
              <a:t>氣污染。</a:t>
            </a:r>
            <a:endParaRPr lang="en-US" altLang="zh-CN" sz="2400" dirty="0">
              <a:latin typeface="DFKai-SB" panose="03000509000000000000" pitchFamily="65" charset="-120"/>
              <a:ea typeface="DFKai-SB" panose="03000509000000000000" pitchFamily="65" charset="-120"/>
            </a:endParaRPr>
          </a:p>
          <a:p>
            <a:pPr marL="323850" indent="-323850">
              <a:lnSpc>
                <a:spcPct val="100000"/>
              </a:lnSpc>
              <a:spcBef>
                <a:spcPts val="0"/>
              </a:spcBef>
              <a:buFont typeface="Wingdings" panose="05000000000000000000" pitchFamily="2" charset="2"/>
              <a:buChar char="Ø"/>
            </a:pPr>
            <a:r>
              <a:rPr lang="zh-CN" altLang="en-US" sz="2400" dirty="0">
                <a:latin typeface="DFKai-SB" panose="03000509000000000000" pitchFamily="65" charset="-120"/>
                <a:ea typeface="DFKai-SB" panose="03000509000000000000" pitchFamily="65" charset="-120"/>
              </a:rPr>
              <a:t>學生可結合所</a:t>
            </a:r>
            <a:r>
              <a:rPr lang="zh-TW" altLang="en-US" sz="2400" dirty="0">
                <a:latin typeface="DFKai-SB" panose="03000509000000000000" pitchFamily="65" charset="-120"/>
                <a:ea typeface="DFKai-SB" panose="03000509000000000000" pitchFamily="65" charset="-120"/>
              </a:rPr>
              <a:t>列</a:t>
            </a:r>
            <a:r>
              <a:rPr lang="zh-CN" altLang="en-US" sz="2400" dirty="0">
                <a:latin typeface="DFKai-SB" panose="03000509000000000000" pitchFamily="65" charset="-120"/>
                <a:ea typeface="DFKai-SB" panose="03000509000000000000" pitchFamily="65" charset="-120"/>
              </a:rPr>
              <a:t>舉</a:t>
            </a:r>
            <a:r>
              <a:rPr lang="zh-TW" altLang="en-US" sz="2400" dirty="0">
                <a:latin typeface="DFKai-SB" panose="03000509000000000000" pitchFamily="65" charset="-120"/>
                <a:ea typeface="DFKai-SB" panose="03000509000000000000" pitchFamily="65" charset="-120"/>
              </a:rPr>
              <a:t>的</a:t>
            </a:r>
            <a:r>
              <a:rPr lang="zh-CN" altLang="en-US" sz="2400" dirty="0">
                <a:latin typeface="DFKai-SB" panose="03000509000000000000" pitchFamily="65" charset="-120"/>
                <a:ea typeface="DFKai-SB" panose="03000509000000000000" pitchFamily="65" charset="-120"/>
              </a:rPr>
              <a:t>環境問題說明相關影響。如生態破壞、資源枯竭、環境污染、阻礙</a:t>
            </a:r>
            <a:r>
              <a:rPr lang="zh-CN" altLang="en-US" sz="2400" dirty="0" smtClean="0">
                <a:latin typeface="DFKai-SB" panose="03000509000000000000" pitchFamily="65" charset="-120"/>
                <a:ea typeface="DFKai-SB" panose="03000509000000000000" pitchFamily="65" charset="-120"/>
              </a:rPr>
              <a:t>經濟和</a:t>
            </a:r>
            <a:r>
              <a:rPr lang="zh-CN" altLang="en-US" sz="2400" dirty="0">
                <a:latin typeface="DFKai-SB" panose="03000509000000000000" pitchFamily="65" charset="-120"/>
                <a:ea typeface="DFKai-SB" panose="03000509000000000000" pitchFamily="65" charset="-120"/>
              </a:rPr>
              <a:t>社會發展、危及</a:t>
            </a:r>
            <a:r>
              <a:rPr lang="zh-CN" altLang="en-US" sz="2400" dirty="0" smtClean="0">
                <a:latin typeface="DFKai-SB" panose="03000509000000000000" pitchFamily="65" charset="-120"/>
                <a:ea typeface="DFKai-SB" panose="03000509000000000000" pitchFamily="65" charset="-120"/>
              </a:rPr>
              <a:t>人類健康。</a:t>
            </a:r>
            <a:endParaRPr lang="en-US" altLang="zh-CN" sz="2400" dirty="0">
              <a:latin typeface="DFKai-SB" panose="03000509000000000000" pitchFamily="65" charset="-120"/>
              <a:ea typeface="DFKai-SB" panose="03000509000000000000" pitchFamily="65" charset="-120"/>
            </a:endParaRPr>
          </a:p>
        </p:txBody>
      </p:sp>
      <p:sp>
        <p:nvSpPr>
          <p:cNvPr id="33" name="文本框 34"/>
          <p:cNvSpPr txBox="1"/>
          <p:nvPr/>
        </p:nvSpPr>
        <p:spPr>
          <a:xfrm>
            <a:off x="1036843" y="2937787"/>
            <a:ext cx="1817640" cy="738664"/>
          </a:xfrm>
          <a:prstGeom prst="rect">
            <a:avLst/>
          </a:prstGeom>
          <a:noFill/>
        </p:spPr>
        <p:txBody>
          <a:bodyPr wrap="square" rtlCol="0">
            <a:spAutoFit/>
          </a:bodyPr>
          <a:lstStyle/>
          <a:p>
            <a:pPr>
              <a:lnSpc>
                <a:spcPct val="150000"/>
              </a:lnSpc>
            </a:pPr>
            <a:r>
              <a:rPr lang="zh-CN" altLang="en-US" sz="2800" b="1" dirty="0">
                <a:latin typeface="DFKai-SB" panose="03000509000000000000" pitchFamily="65" charset="-120"/>
                <a:ea typeface="DFKai-SB" panose="03000509000000000000" pitchFamily="65" charset="-120"/>
              </a:rPr>
              <a:t>答題提示：</a:t>
            </a:r>
            <a:endParaRPr lang="en-US" altLang="zh-CN" sz="2800" b="1" dirty="0">
              <a:latin typeface="DFKai-SB" panose="03000509000000000000" pitchFamily="65" charset="-120"/>
              <a:ea typeface="DFKai-SB" panose="03000509000000000000" pitchFamily="65" charset="-120"/>
            </a:endParaRPr>
          </a:p>
        </p:txBody>
      </p:sp>
      <p:grpSp>
        <p:nvGrpSpPr>
          <p:cNvPr id="34" name="组合 35"/>
          <p:cNvGrpSpPr>
            <a:grpSpLocks noChangeAspect="1"/>
          </p:cNvGrpSpPr>
          <p:nvPr/>
        </p:nvGrpSpPr>
        <p:grpSpPr>
          <a:xfrm>
            <a:off x="274461" y="3005703"/>
            <a:ext cx="533881" cy="634626"/>
            <a:chOff x="6523756" y="488141"/>
            <a:chExt cx="883270" cy="966551"/>
          </a:xfrm>
        </p:grpSpPr>
        <p:sp>
          <p:nvSpPr>
            <p:cNvPr id="35" name="流程图: 离页连接符 36"/>
            <p:cNvSpPr/>
            <p:nvPr/>
          </p:nvSpPr>
          <p:spPr>
            <a:xfrm>
              <a:off x="6523756" y="488141"/>
              <a:ext cx="826517" cy="891903"/>
            </a:xfrm>
            <a:prstGeom prst="flowChartOffpageConnector">
              <a:avLst/>
            </a:prstGeom>
            <a:solidFill>
              <a:srgbClr val="21D0C2">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流程图: 离页连接符 37"/>
            <p:cNvSpPr/>
            <p:nvPr/>
          </p:nvSpPr>
          <p:spPr>
            <a:xfrm>
              <a:off x="6580509" y="562789"/>
              <a:ext cx="826517" cy="891903"/>
            </a:xfrm>
            <a:prstGeom prst="flowChartOffpageConnector">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流程图: 离页连接符 38"/>
            <p:cNvSpPr/>
            <p:nvPr/>
          </p:nvSpPr>
          <p:spPr>
            <a:xfrm>
              <a:off x="6560792" y="529167"/>
              <a:ext cx="826517" cy="891903"/>
            </a:xfrm>
            <a:prstGeom prst="flowChartOffpageConnector">
              <a:avLst/>
            </a:prstGeom>
            <a:solidFill>
              <a:srgbClr val="21D0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8" name="组合 39"/>
            <p:cNvGrpSpPr/>
            <p:nvPr/>
          </p:nvGrpSpPr>
          <p:grpSpPr>
            <a:xfrm>
              <a:off x="6676279" y="647264"/>
              <a:ext cx="600075" cy="568325"/>
              <a:chOff x="5991226" y="2949576"/>
              <a:chExt cx="600075" cy="568325"/>
            </a:xfrm>
          </p:grpSpPr>
          <p:sp>
            <p:nvSpPr>
              <p:cNvPr id="39" name="Freeform 46"/>
              <p:cNvSpPr/>
              <p:nvPr/>
            </p:nvSpPr>
            <p:spPr bwMode="auto">
              <a:xfrm>
                <a:off x="5991226" y="3168651"/>
                <a:ext cx="349250" cy="349250"/>
              </a:xfrm>
              <a:custGeom>
                <a:avLst/>
                <a:gdLst>
                  <a:gd name="T0" fmla="*/ 36 w 43"/>
                  <a:gd name="T1" fmla="*/ 8 h 43"/>
                  <a:gd name="T2" fmla="*/ 41 w 43"/>
                  <a:gd name="T3" fmla="*/ 27 h 43"/>
                  <a:gd name="T4" fmla="*/ 27 w 43"/>
                  <a:gd name="T5" fmla="*/ 41 h 43"/>
                  <a:gd name="T6" fmla="*/ 8 w 43"/>
                  <a:gd name="T7" fmla="*/ 36 h 43"/>
                  <a:gd name="T8" fmla="*/ 8 w 43"/>
                  <a:gd name="T9" fmla="*/ 8 h 43"/>
                  <a:gd name="T10" fmla="*/ 36 w 43"/>
                  <a:gd name="T11" fmla="*/ 8 h 43"/>
                </a:gdLst>
                <a:ahLst/>
                <a:cxnLst>
                  <a:cxn ang="0">
                    <a:pos x="T0" y="T1"/>
                  </a:cxn>
                  <a:cxn ang="0">
                    <a:pos x="T2" y="T3"/>
                  </a:cxn>
                  <a:cxn ang="0">
                    <a:pos x="T4" y="T5"/>
                  </a:cxn>
                  <a:cxn ang="0">
                    <a:pos x="T6" y="T7"/>
                  </a:cxn>
                  <a:cxn ang="0">
                    <a:pos x="T8" y="T9"/>
                  </a:cxn>
                  <a:cxn ang="0">
                    <a:pos x="T10" y="T11"/>
                  </a:cxn>
                </a:cxnLst>
                <a:rect l="0" t="0" r="r" b="b"/>
                <a:pathLst>
                  <a:path w="43" h="43">
                    <a:moveTo>
                      <a:pt x="36" y="8"/>
                    </a:moveTo>
                    <a:cubicBezTo>
                      <a:pt x="41" y="13"/>
                      <a:pt x="43" y="20"/>
                      <a:pt x="41" y="27"/>
                    </a:cubicBezTo>
                    <a:cubicBezTo>
                      <a:pt x="39" y="34"/>
                      <a:pt x="34" y="39"/>
                      <a:pt x="27" y="41"/>
                    </a:cubicBezTo>
                    <a:cubicBezTo>
                      <a:pt x="20" y="43"/>
                      <a:pt x="13" y="41"/>
                      <a:pt x="8" y="36"/>
                    </a:cubicBezTo>
                    <a:cubicBezTo>
                      <a:pt x="0" y="28"/>
                      <a:pt x="0" y="15"/>
                      <a:pt x="8" y="8"/>
                    </a:cubicBezTo>
                    <a:cubicBezTo>
                      <a:pt x="16" y="0"/>
                      <a:pt x="28" y="0"/>
                      <a:pt x="36" y="8"/>
                    </a:cubicBezTo>
                    <a:close/>
                  </a:path>
                </a:pathLst>
              </a:custGeom>
              <a:noFill/>
              <a:ln w="38100" cap="flat">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40" name="Line 47"/>
              <p:cNvSpPr>
                <a:spLocks noChangeShapeType="1"/>
              </p:cNvSpPr>
              <p:nvPr/>
            </p:nvSpPr>
            <p:spPr bwMode="auto">
              <a:xfrm flipV="1">
                <a:off x="6283326" y="2949576"/>
                <a:ext cx="274638" cy="276225"/>
              </a:xfrm>
              <a:prstGeom prst="line">
                <a:avLst/>
              </a:prstGeom>
              <a:noFill/>
              <a:ln w="38100" cap="rnd">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41" name="Freeform 48"/>
              <p:cNvSpPr/>
              <p:nvPr/>
            </p:nvSpPr>
            <p:spPr bwMode="auto">
              <a:xfrm>
                <a:off x="6403976" y="3006726"/>
                <a:ext cx="187325" cy="195263"/>
              </a:xfrm>
              <a:custGeom>
                <a:avLst/>
                <a:gdLst>
                  <a:gd name="T0" fmla="*/ 0 w 118"/>
                  <a:gd name="T1" fmla="*/ 67 h 123"/>
                  <a:gd name="T2" fmla="*/ 51 w 118"/>
                  <a:gd name="T3" fmla="*/ 123 h 123"/>
                  <a:gd name="T4" fmla="*/ 118 w 118"/>
                  <a:gd name="T5" fmla="*/ 56 h 123"/>
                  <a:gd name="T6" fmla="*/ 62 w 118"/>
                  <a:gd name="T7" fmla="*/ 0 h 123"/>
                  <a:gd name="T8" fmla="*/ 0 w 118"/>
                  <a:gd name="T9" fmla="*/ 67 h 123"/>
                </a:gdLst>
                <a:ahLst/>
                <a:cxnLst>
                  <a:cxn ang="0">
                    <a:pos x="T0" y="T1"/>
                  </a:cxn>
                  <a:cxn ang="0">
                    <a:pos x="T2" y="T3"/>
                  </a:cxn>
                  <a:cxn ang="0">
                    <a:pos x="T4" y="T5"/>
                  </a:cxn>
                  <a:cxn ang="0">
                    <a:pos x="T6" y="T7"/>
                  </a:cxn>
                  <a:cxn ang="0">
                    <a:pos x="T8" y="T9"/>
                  </a:cxn>
                </a:cxnLst>
                <a:rect l="0" t="0" r="r" b="b"/>
                <a:pathLst>
                  <a:path w="118" h="123">
                    <a:moveTo>
                      <a:pt x="0" y="67"/>
                    </a:moveTo>
                    <a:lnTo>
                      <a:pt x="51" y="123"/>
                    </a:lnTo>
                    <a:lnTo>
                      <a:pt x="118" y="56"/>
                    </a:lnTo>
                    <a:lnTo>
                      <a:pt x="62" y="0"/>
                    </a:lnTo>
                    <a:lnTo>
                      <a:pt x="0" y="67"/>
                    </a:lnTo>
                    <a:close/>
                  </a:path>
                </a:pathLst>
              </a:custGeom>
              <a:noFill/>
              <a:ln w="38100" cap="flat">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grpSp>
      </p:grpSp>
      <p:sp>
        <p:nvSpPr>
          <p:cNvPr id="42" name="矩形 41"/>
          <p:cNvSpPr/>
          <p:nvPr/>
        </p:nvSpPr>
        <p:spPr>
          <a:xfrm>
            <a:off x="6520709" y="6120488"/>
            <a:ext cx="5384075" cy="600164"/>
          </a:xfrm>
          <a:prstGeom prst="rect">
            <a:avLst/>
          </a:prstGeom>
        </p:spPr>
        <p:txBody>
          <a:bodyPr wrap="square">
            <a:spAutoFit/>
          </a:bodyPr>
          <a:lstStyle/>
          <a:p>
            <a:r>
              <a:rPr lang="zh-TW" altLang="en-US" sz="1100" dirty="0" smtClean="0">
                <a:latin typeface="Times New Roman" panose="02020603050405020304" pitchFamily="18" charset="0"/>
                <a:ea typeface="標楷體" panose="03000509000000000000" pitchFamily="65" charset="-120"/>
                <a:cs typeface="Times New Roman" panose="02020603050405020304" pitchFamily="18" charset="0"/>
              </a:rPr>
              <a:t>影片來源</a:t>
            </a:r>
            <a:r>
              <a:rPr lang="en-US" altLang="zh-TW" sz="1100" dirty="0" smtClean="0">
                <a:latin typeface="Times New Roman" panose="02020603050405020304" pitchFamily="18" charset="0"/>
                <a:ea typeface="標楷體" panose="03000509000000000000" pitchFamily="65" charset="-120"/>
                <a:cs typeface="Times New Roman" panose="02020603050405020304" pitchFamily="18" charset="0"/>
              </a:rPr>
              <a:t>: The </a:t>
            </a:r>
            <a:r>
              <a:rPr lang="en-US" altLang="zh-TW" sz="1100" dirty="0" smtClean="0">
                <a:latin typeface="Times New Roman" panose="02020603050405020304" pitchFamily="18" charset="0"/>
                <a:cs typeface="Times New Roman" panose="02020603050405020304" pitchFamily="18" charset="0"/>
              </a:rPr>
              <a:t>China Current </a:t>
            </a:r>
          </a:p>
          <a:p>
            <a:pPr marL="285750" indent="-285750">
              <a:buFont typeface="Arial" panose="020B0604020202020204" pitchFamily="34" charset="0"/>
              <a:buChar char="•"/>
            </a:pPr>
            <a:r>
              <a:rPr lang="en-US" altLang="zh-TW" sz="1100" dirty="0" smtClean="0">
                <a:latin typeface="Times New Roman" panose="02020603050405020304" pitchFamily="18" charset="0"/>
                <a:cs typeface="Times New Roman" panose="02020603050405020304" pitchFamily="18" charset="0"/>
              </a:rPr>
              <a:t>https</a:t>
            </a:r>
            <a:r>
              <a:rPr lang="en-US" altLang="zh-TW" sz="1100" dirty="0">
                <a:latin typeface="Times New Roman" panose="02020603050405020304" pitchFamily="18" charset="0"/>
                <a:cs typeface="Times New Roman" panose="02020603050405020304" pitchFamily="18" charset="0"/>
              </a:rPr>
              <a:t>://chinacurrent.com/hk/story/23488/national-botanical-garden-china  </a:t>
            </a:r>
            <a:endParaRPr lang="en-US" altLang="zh-TW" sz="1100" dirty="0" smtClean="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altLang="zh-HK" sz="1100" dirty="0">
                <a:latin typeface="Times New Roman" panose="02020603050405020304" pitchFamily="18" charset="0"/>
                <a:cs typeface="Times New Roman" panose="02020603050405020304" pitchFamily="18" charset="0"/>
              </a:rPr>
              <a:t>https://chinacurrent.com/hk/story/22567/global-climate-change-glacier-disappearing</a:t>
            </a:r>
            <a:endParaRPr lang="zh-HK" altLang="en-US" sz="1100" dirty="0">
              <a:latin typeface="Times New Roman" panose="02020603050405020304" pitchFamily="18" charset="0"/>
              <a:cs typeface="Times New Roman" panose="02020603050405020304" pitchFamily="18" charset="0"/>
            </a:endParaRPr>
          </a:p>
        </p:txBody>
      </p:sp>
      <p:sp>
        <p:nvSpPr>
          <p:cNvPr id="43" name="Rectangle 14">
            <a:extLst>
              <a:ext uri="{FF2B5EF4-FFF2-40B4-BE49-F238E27FC236}">
                <a16:creationId xmlns:a16="http://schemas.microsoft.com/office/drawing/2014/main" id="{FF62AD24-3287-4326-9830-2C079B66D931}"/>
              </a:ext>
            </a:extLst>
          </p:cNvPr>
          <p:cNvSpPr/>
          <p:nvPr/>
        </p:nvSpPr>
        <p:spPr>
          <a:xfrm>
            <a:off x="6854630" y="5603276"/>
            <a:ext cx="3714604" cy="369332"/>
          </a:xfrm>
          <a:prstGeom prst="rect">
            <a:avLst/>
          </a:prstGeom>
          <a:ln w="28575">
            <a:solidFill>
              <a:srgbClr val="FF0000"/>
            </a:solidFill>
          </a:ln>
        </p:spPr>
        <p:txBody>
          <a:bodyPr wrap="square">
            <a:spAutoFit/>
          </a:bodyPr>
          <a:lstStyle/>
          <a:p>
            <a:pPr algn="ctr"/>
            <a:r>
              <a:rPr lang="zh-TW" altLang="en-US" b="1" dirty="0">
                <a:solidFill>
                  <a:srgbClr val="FF0000"/>
                </a:solidFill>
                <a:latin typeface="DFKai-SB" panose="03000509000000000000" pitchFamily="65" charset="-120"/>
                <a:ea typeface="DFKai-SB" panose="03000509000000000000" pitchFamily="65" charset="-120"/>
              </a:rPr>
              <a:t>點擊圖像</a:t>
            </a:r>
            <a:r>
              <a:rPr lang="zh-TW" altLang="en-US" b="1" dirty="0" smtClean="0">
                <a:solidFill>
                  <a:srgbClr val="FF0000"/>
                </a:solidFill>
                <a:latin typeface="DFKai-SB" panose="03000509000000000000" pitchFamily="65" charset="-120"/>
                <a:ea typeface="DFKai-SB" panose="03000509000000000000" pitchFamily="65" charset="-120"/>
              </a:rPr>
              <a:t>觀看短片</a:t>
            </a:r>
            <a:endParaRPr lang="en-US" altLang="zh-HK" b="1" dirty="0">
              <a:solidFill>
                <a:srgbClr val="FF0000"/>
              </a:solidFill>
              <a:latin typeface="DFKai-SB" panose="03000509000000000000" pitchFamily="65" charset="-120"/>
              <a:ea typeface="DFKai-SB" panose="03000509000000000000" pitchFamily="65" charset="-120"/>
            </a:endParaRPr>
          </a:p>
        </p:txBody>
      </p:sp>
      <p:sp>
        <p:nvSpPr>
          <p:cNvPr id="46" name="Rectangle 14">
            <a:extLst>
              <a:ext uri="{FF2B5EF4-FFF2-40B4-BE49-F238E27FC236}">
                <a16:creationId xmlns:a16="http://schemas.microsoft.com/office/drawing/2014/main" id="{FF62AD24-3287-4326-9830-2C079B66D931}"/>
              </a:ext>
            </a:extLst>
          </p:cNvPr>
          <p:cNvSpPr/>
          <p:nvPr/>
        </p:nvSpPr>
        <p:spPr>
          <a:xfrm>
            <a:off x="6841077" y="3014313"/>
            <a:ext cx="3728157" cy="369332"/>
          </a:xfrm>
          <a:prstGeom prst="rect">
            <a:avLst/>
          </a:prstGeom>
          <a:ln w="28575">
            <a:solidFill>
              <a:srgbClr val="FF0000"/>
            </a:solidFill>
          </a:ln>
        </p:spPr>
        <p:txBody>
          <a:bodyPr wrap="square">
            <a:spAutoFit/>
          </a:bodyPr>
          <a:lstStyle/>
          <a:p>
            <a:pPr algn="ctr"/>
            <a:r>
              <a:rPr lang="zh-TW" altLang="en-US" b="1" dirty="0">
                <a:solidFill>
                  <a:srgbClr val="FF0000"/>
                </a:solidFill>
                <a:latin typeface="DFKai-SB" panose="03000509000000000000" pitchFamily="65" charset="-120"/>
                <a:ea typeface="DFKai-SB" panose="03000509000000000000" pitchFamily="65" charset="-120"/>
              </a:rPr>
              <a:t>點擊圖像</a:t>
            </a:r>
            <a:r>
              <a:rPr lang="zh-TW" altLang="en-US" b="1" dirty="0" smtClean="0">
                <a:solidFill>
                  <a:srgbClr val="FF0000"/>
                </a:solidFill>
                <a:latin typeface="DFKai-SB" panose="03000509000000000000" pitchFamily="65" charset="-120"/>
                <a:ea typeface="DFKai-SB" panose="03000509000000000000" pitchFamily="65" charset="-120"/>
              </a:rPr>
              <a:t>觀看短片</a:t>
            </a:r>
            <a:endParaRPr lang="en-US" altLang="zh-HK" b="1" dirty="0">
              <a:solidFill>
                <a:srgbClr val="FF0000"/>
              </a:solidFill>
              <a:latin typeface="DFKai-SB" panose="03000509000000000000" pitchFamily="65" charset="-120"/>
              <a:ea typeface="DFKai-SB" panose="03000509000000000000" pitchFamily="65" charset="-120"/>
            </a:endParaRPr>
          </a:p>
        </p:txBody>
      </p:sp>
      <p:pic>
        <p:nvPicPr>
          <p:cNvPr id="2" name="Picture 1">
            <a:hlinkClick r:id="rId3"/>
          </p:cNvPr>
          <p:cNvPicPr>
            <a:picLocks noChangeAspect="1"/>
          </p:cNvPicPr>
          <p:nvPr/>
        </p:nvPicPr>
        <p:blipFill>
          <a:blip r:embed="rId4"/>
          <a:stretch>
            <a:fillRect/>
          </a:stretch>
        </p:blipFill>
        <p:spPr>
          <a:xfrm>
            <a:off x="6854630" y="862198"/>
            <a:ext cx="3714604" cy="2140125"/>
          </a:xfrm>
          <a:prstGeom prst="rect">
            <a:avLst/>
          </a:prstGeom>
        </p:spPr>
      </p:pic>
      <p:pic>
        <p:nvPicPr>
          <p:cNvPr id="3" name="Picture 2">
            <a:hlinkClick r:id="rId5"/>
          </p:cNvPr>
          <p:cNvPicPr>
            <a:picLocks noChangeAspect="1"/>
          </p:cNvPicPr>
          <p:nvPr/>
        </p:nvPicPr>
        <p:blipFill>
          <a:blip r:embed="rId6"/>
          <a:stretch>
            <a:fillRect/>
          </a:stretch>
        </p:blipFill>
        <p:spPr>
          <a:xfrm>
            <a:off x="6854630" y="3461186"/>
            <a:ext cx="3728157" cy="2064549"/>
          </a:xfrm>
          <a:prstGeom prst="rect">
            <a:avLst/>
          </a:prstGeom>
        </p:spPr>
      </p:pic>
      <p:sp>
        <p:nvSpPr>
          <p:cNvPr id="4" name="Rectangle 3"/>
          <p:cNvSpPr/>
          <p:nvPr/>
        </p:nvSpPr>
        <p:spPr>
          <a:xfrm>
            <a:off x="987291" y="578183"/>
            <a:ext cx="1261884" cy="662938"/>
          </a:xfrm>
          <a:prstGeom prst="rect">
            <a:avLst/>
          </a:prstGeom>
        </p:spPr>
        <p:txBody>
          <a:bodyPr wrap="none">
            <a:spAutoFit/>
          </a:bodyPr>
          <a:lstStyle/>
          <a:p>
            <a:pPr>
              <a:lnSpc>
                <a:spcPct val="150000"/>
              </a:lnSpc>
            </a:pPr>
            <a:r>
              <a:rPr lang="zh-CN" altLang="en-US" sz="2800" b="1" dirty="0">
                <a:latin typeface="DFKai-SB" panose="03000509000000000000" pitchFamily="65" charset="-120"/>
                <a:ea typeface="DFKai-SB" panose="03000509000000000000" pitchFamily="65" charset="-120"/>
              </a:rPr>
              <a:t>問題：</a:t>
            </a:r>
            <a:endParaRPr lang="en-US" altLang="zh-CN" sz="2800" b="1" dirty="0">
              <a:latin typeface="DFKai-SB" panose="03000509000000000000" pitchFamily="65" charset="-120"/>
              <a:ea typeface="DFKai-SB" panose="03000509000000000000" pitchFamily="65" charset="-120"/>
            </a:endParaRPr>
          </a:p>
        </p:txBody>
      </p:sp>
      <p:sp>
        <p:nvSpPr>
          <p:cNvPr id="31" name="任意多边形: 形状 5"/>
          <p:cNvSpPr/>
          <p:nvPr/>
        </p:nvSpPr>
        <p:spPr>
          <a:xfrm>
            <a:off x="2684482" y="132070"/>
            <a:ext cx="6821704" cy="6180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90000"/>
              </a:lnSpc>
              <a:spcAft>
                <a:spcPct val="35000"/>
              </a:spcAft>
              <a:defRPr/>
            </a:pPr>
            <a:r>
              <a:rPr lang="zh-CN" altLang="en-US" sz="4000" b="1" dirty="0" smtClean="0">
                <a:solidFill>
                  <a:srgbClr val="FFFFFF"/>
                </a:solidFill>
                <a:latin typeface="DFKai-SB" panose="03000509000000000000" pitchFamily="65" charset="-120"/>
                <a:ea typeface="DFKai-SB" panose="03000509000000000000" pitchFamily="65" charset="-120"/>
              </a:rPr>
              <a:t>人類</a:t>
            </a:r>
            <a:r>
              <a:rPr lang="zh-CN" altLang="en-US" sz="4000" b="1" dirty="0">
                <a:solidFill>
                  <a:srgbClr val="FFFFFF"/>
                </a:solidFill>
                <a:latin typeface="DFKai-SB" panose="03000509000000000000" pitchFamily="65" charset="-120"/>
                <a:ea typeface="DFKai-SB" panose="03000509000000000000" pitchFamily="65" charset="-120"/>
              </a:rPr>
              <a:t>發展遇到</a:t>
            </a:r>
            <a:r>
              <a:rPr lang="zh-CN" altLang="en-US" sz="4000" b="1" dirty="0" smtClean="0">
                <a:solidFill>
                  <a:srgbClr val="FFFFFF"/>
                </a:solidFill>
                <a:latin typeface="DFKai-SB" panose="03000509000000000000" pitchFamily="65" charset="-120"/>
                <a:ea typeface="DFKai-SB" panose="03000509000000000000" pitchFamily="65" charset="-120"/>
              </a:rPr>
              <a:t>的</a:t>
            </a:r>
            <a:r>
              <a:rPr lang="zh-TW" altLang="en-US" sz="4000" b="1" dirty="0">
                <a:solidFill>
                  <a:srgbClr val="FFFFFF"/>
                </a:solidFill>
                <a:latin typeface="DFKai-SB" panose="03000509000000000000" pitchFamily="65" charset="-120"/>
                <a:ea typeface="DFKai-SB" panose="03000509000000000000" pitchFamily="65" charset="-120"/>
              </a:rPr>
              <a:t>機遇和挑戰</a:t>
            </a:r>
            <a:endParaRPr lang="zh-CN" altLang="en-US" sz="4000" b="1" dirty="0">
              <a:solidFill>
                <a:srgbClr val="FFFFFF"/>
              </a:solidFill>
              <a:latin typeface="DFKai-SB" panose="03000509000000000000" pitchFamily="65" charset="-120"/>
              <a:ea typeface="DFKai-SB" panose="03000509000000000000" pitchFamily="65" charset="-120"/>
            </a:endParaRPr>
          </a:p>
        </p:txBody>
      </p:sp>
    </p:spTree>
    <p:extLst>
      <p:ext uri="{BB962C8B-B14F-4D97-AF65-F5344CB8AC3E}">
        <p14:creationId xmlns:p14="http://schemas.microsoft.com/office/powerpoint/2010/main" val="137850104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任意多边形: 形状 4"/>
          <p:cNvSpPr/>
          <p:nvPr/>
        </p:nvSpPr>
        <p:spPr>
          <a:xfrm>
            <a:off x="2336197" y="239842"/>
            <a:ext cx="7287700" cy="6180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77900" rtl="0" eaLnBrk="1" fontAlgn="auto" latinLnBrk="0" hangingPunct="1">
              <a:lnSpc>
                <a:spcPct val="90000"/>
              </a:lnSpc>
              <a:spcBef>
                <a:spcPts val="0"/>
              </a:spcBef>
              <a:spcAft>
                <a:spcPct val="35000"/>
              </a:spcAft>
              <a:buClrTx/>
              <a:buSzTx/>
              <a:buFontTx/>
              <a:buNone/>
              <a:defRPr/>
            </a:pPr>
            <a:r>
              <a:rPr kumimoji="0" lang="zh-CN" altLang="en-US" sz="4000" b="1" i="0" u="none" strike="noStrike" kern="1200" cap="none" spc="0" normalizeH="0" baseline="0" noProof="0" dirty="0" smtClean="0">
                <a:ln>
                  <a:noFill/>
                </a:ln>
                <a:solidFill>
                  <a:srgbClr val="FFFFFF"/>
                </a:solidFill>
                <a:effectLst/>
                <a:uLnTx/>
                <a:uFillTx/>
                <a:latin typeface="DFKai-SB" panose="03000509000000000000" pitchFamily="65" charset="-120"/>
                <a:ea typeface="DFKai-SB" panose="03000509000000000000" pitchFamily="65" charset="-120"/>
                <a:cs typeface="+mn-cs"/>
                <a:sym typeface="+mn-ea"/>
              </a:rPr>
              <a:t>其他</a:t>
            </a:r>
            <a:r>
              <a:rPr kumimoji="0" lang="zh-CN" altLang="en-US" sz="4000" b="1" i="0" u="none" strike="noStrike" kern="1200" cap="none" spc="0" normalizeH="0" baseline="0" noProof="0" dirty="0">
                <a:ln>
                  <a:noFill/>
                </a:ln>
                <a:solidFill>
                  <a:srgbClr val="FFFFFF"/>
                </a:solidFill>
                <a:effectLst/>
                <a:uLnTx/>
                <a:uFillTx/>
                <a:latin typeface="DFKai-SB" panose="03000509000000000000" pitchFamily="65" charset="-120"/>
                <a:ea typeface="DFKai-SB" panose="03000509000000000000" pitchFamily="65" charset="-120"/>
                <a:cs typeface="+mn-cs"/>
                <a:sym typeface="+mn-ea"/>
              </a:rPr>
              <a:t>地區</a:t>
            </a:r>
            <a:r>
              <a:rPr kumimoji="0" lang="zh-CN" altLang="en-US" sz="4000" b="1" i="0" u="none" strike="noStrike" kern="1200" cap="none" spc="0" normalizeH="0" baseline="0" noProof="0" dirty="0">
                <a:ln>
                  <a:noFill/>
                </a:ln>
                <a:solidFill>
                  <a:srgbClr val="FFFFFF"/>
                </a:solidFill>
                <a:effectLst/>
                <a:uLnTx/>
                <a:uFillTx/>
                <a:latin typeface="DFKai-SB" panose="03000509000000000000" pitchFamily="65" charset="-120"/>
                <a:ea typeface="DFKai-SB" panose="03000509000000000000" pitchFamily="65" charset="-120"/>
                <a:cs typeface="+mn-cs"/>
              </a:rPr>
              <a:t>的</a:t>
            </a:r>
            <a:r>
              <a:rPr kumimoji="0" lang="zh-CN" altLang="en-US" sz="4000" b="1" i="0" u="none" strike="noStrike" kern="1200" cap="none" spc="0" normalizeH="0" baseline="0" noProof="0" dirty="0">
                <a:ln>
                  <a:noFill/>
                </a:ln>
                <a:solidFill>
                  <a:srgbClr val="FFFFFF"/>
                </a:solidFill>
                <a:effectLst/>
                <a:uLnTx/>
                <a:uFillTx/>
                <a:latin typeface="DFKai-SB" panose="03000509000000000000" pitchFamily="65" charset="-120"/>
                <a:ea typeface="DFKai-SB" panose="03000509000000000000" pitchFamily="65" charset="-120"/>
                <a:cs typeface="+mn-cs"/>
                <a:sym typeface="+mn-ea"/>
              </a:rPr>
              <a:t>環境保育實踐經驗</a:t>
            </a:r>
            <a:endParaRPr kumimoji="0" lang="zh-CN" altLang="en-US" sz="4000" b="1" i="0" u="none" strike="noStrike" kern="1200" cap="none" spc="0" normalizeH="0" baseline="0" noProof="0" dirty="0">
              <a:ln>
                <a:noFill/>
              </a:ln>
              <a:solidFill>
                <a:srgbClr val="FFFFFF"/>
              </a:solidFill>
              <a:effectLst/>
              <a:uLnTx/>
              <a:uFillTx/>
              <a:latin typeface="DFKai-SB" panose="03000509000000000000" pitchFamily="65" charset="-120"/>
              <a:ea typeface="DFKai-SB" panose="03000509000000000000" pitchFamily="65" charset="-120"/>
              <a:cs typeface="+mn-cs"/>
            </a:endParaRPr>
          </a:p>
        </p:txBody>
      </p:sp>
      <p:sp>
        <p:nvSpPr>
          <p:cNvPr id="5" name="文本框 5"/>
          <p:cNvSpPr txBox="1"/>
          <p:nvPr/>
        </p:nvSpPr>
        <p:spPr>
          <a:xfrm>
            <a:off x="4003431" y="933986"/>
            <a:ext cx="3796805" cy="609398"/>
          </a:xfrm>
          <a:prstGeom prst="rect">
            <a:avLst/>
          </a:prstGeom>
          <a:noFill/>
        </p:spPr>
        <p:txBody>
          <a:bodyPr wrap="square">
            <a:spAutoFit/>
          </a:bodyPr>
          <a:lstStyle/>
          <a:p>
            <a:pPr marL="0" marR="0" lvl="0" indent="0" algn="just" defTabSz="914400" rtl="0" eaLnBrk="1" fontAlgn="auto" latinLnBrk="0" hangingPunct="1">
              <a:lnSpc>
                <a:spcPct val="120000"/>
              </a:lnSpc>
              <a:spcBef>
                <a:spcPts val="0"/>
              </a:spcBef>
              <a:spcAft>
                <a:spcPts val="0"/>
              </a:spcAft>
              <a:buClr>
                <a:srgbClr val="0070C0"/>
              </a:buClr>
              <a:buSzTx/>
              <a:buFontTx/>
              <a:buNone/>
              <a:defRPr/>
            </a:pPr>
            <a:r>
              <a:rPr kumimoji="0" lang="zh-CN" altLang="en-US" sz="2800" b="1"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sym typeface="+mn-ea"/>
              </a:rPr>
              <a:t>發展低碳交通</a:t>
            </a:r>
            <a:r>
              <a:rPr lang="zh-CN" altLang="en-US" sz="2800" b="1" dirty="0">
                <a:solidFill>
                  <a:prstClr val="black"/>
                </a:solidFill>
                <a:latin typeface="DFKai-SB" panose="03000509000000000000" pitchFamily="65" charset="-120"/>
                <a:ea typeface="DFKai-SB" panose="03000509000000000000" pitchFamily="65" charset="-120"/>
                <a:sym typeface="+mn-ea"/>
              </a:rPr>
              <a:t>運輸系統</a:t>
            </a:r>
          </a:p>
        </p:txBody>
      </p:sp>
      <p:pic>
        <p:nvPicPr>
          <p:cNvPr id="6" name="Picture 5"/>
          <p:cNvPicPr>
            <a:picLocks noChangeAspect="1"/>
          </p:cNvPicPr>
          <p:nvPr/>
        </p:nvPicPr>
        <p:blipFill>
          <a:blip r:embed="rId3"/>
          <a:stretch>
            <a:fillRect/>
          </a:stretch>
        </p:blipFill>
        <p:spPr>
          <a:xfrm>
            <a:off x="8666433" y="3433444"/>
            <a:ext cx="3200847" cy="2143424"/>
          </a:xfrm>
          <a:prstGeom prst="rect">
            <a:avLst/>
          </a:prstGeom>
        </p:spPr>
      </p:pic>
      <p:pic>
        <p:nvPicPr>
          <p:cNvPr id="7" name="Picture 6"/>
          <p:cNvPicPr>
            <a:picLocks noChangeAspect="1"/>
          </p:cNvPicPr>
          <p:nvPr/>
        </p:nvPicPr>
        <p:blipFill>
          <a:blip r:embed="rId4"/>
          <a:stretch>
            <a:fillRect/>
          </a:stretch>
        </p:blipFill>
        <p:spPr>
          <a:xfrm>
            <a:off x="8658030" y="1418610"/>
            <a:ext cx="3209250" cy="1788196"/>
          </a:xfrm>
          <a:prstGeom prst="rect">
            <a:avLst/>
          </a:prstGeom>
        </p:spPr>
      </p:pic>
      <p:sp>
        <p:nvSpPr>
          <p:cNvPr id="8" name="Rectangle 7"/>
          <p:cNvSpPr/>
          <p:nvPr/>
        </p:nvSpPr>
        <p:spPr>
          <a:xfrm>
            <a:off x="415432" y="1619504"/>
            <a:ext cx="7916009" cy="3416320"/>
          </a:xfrm>
          <a:prstGeom prst="rect">
            <a:avLst/>
          </a:prstGeom>
          <a:solidFill>
            <a:schemeClr val="accent6">
              <a:lumMod val="20000"/>
              <a:lumOff val="80000"/>
            </a:schemeClr>
          </a:solidFill>
        </p:spPr>
        <p:txBody>
          <a:bodyPr wrap="square">
            <a:spAutoFit/>
          </a:bodyPr>
          <a:lstStyle/>
          <a:p>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聯合國</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2016</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年</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的可持續交通的報告</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中</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，列出很多成功例子，當中稱為</a:t>
            </a:r>
            <a:r>
              <a:rPr lang="zh-CN" altLang="en-US" sz="2400" dirty="0" smtClean="0">
                <a:latin typeface="Times New Roman" panose="02020603050405020304" pitchFamily="18" charset="0"/>
                <a:ea typeface="標楷體" panose="03000509000000000000" pitchFamily="65" charset="-120"/>
                <a:cs typeface="Times New Roman" panose="02020603050405020304" pitchFamily="18" charset="0"/>
              </a:rPr>
              <a:t>「</a:t>
            </a:r>
            <a:r>
              <a:rPr lang="zh-CN" altLang="en-US" sz="2400" dirty="0">
                <a:latin typeface="Times New Roman" panose="02020603050405020304" pitchFamily="18" charset="0"/>
                <a:ea typeface="標楷體" panose="03000509000000000000" pitchFamily="65" charset="-120"/>
                <a:cs typeface="Times New Roman" panose="02020603050405020304" pitchFamily="18" charset="0"/>
              </a:rPr>
              <a:t>電動</a:t>
            </a:r>
            <a:r>
              <a:rPr lang="zh-CN" altLang="en-US" sz="2400" dirty="0" smtClean="0">
                <a:latin typeface="Times New Roman" panose="02020603050405020304" pitchFamily="18" charset="0"/>
                <a:ea typeface="標楷體" panose="03000509000000000000" pitchFamily="65" charset="-120"/>
                <a:cs typeface="Times New Roman" panose="02020603050405020304" pitchFamily="18" charset="0"/>
              </a:rPr>
              <a:t>城市」</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瑞典哥德</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堡就是其中一例。</a:t>
            </a:r>
            <a:endParaRPr lang="en-US" altLang="zh-TW" sz="2400" dirty="0" smtClean="0">
              <a:latin typeface="Times New Roman" panose="02020603050405020304" pitchFamily="18" charset="0"/>
              <a:ea typeface="標楷體" panose="03000509000000000000" pitchFamily="65" charset="-120"/>
              <a:cs typeface="Times New Roman" panose="02020603050405020304" pitchFamily="18" charset="0"/>
            </a:endParaRPr>
          </a:p>
          <a:p>
            <a:endParaRPr lang="en-US" altLang="zh-CN" sz="2400" dirty="0">
              <a:latin typeface="Times New Roman" panose="02020603050405020304" pitchFamily="18" charset="0"/>
              <a:ea typeface="標楷體" panose="03000509000000000000" pitchFamily="65" charset="-120"/>
              <a:cs typeface="Times New Roman" panose="02020603050405020304" pitchFamily="18" charset="0"/>
            </a:endParaRPr>
          </a:p>
          <a:p>
            <a:r>
              <a:rPr lang="zh-CN" altLang="en-US" sz="2400" dirty="0" smtClean="0">
                <a:latin typeface="Times New Roman" panose="02020603050405020304" pitchFamily="18" charset="0"/>
                <a:ea typeface="標楷體" panose="03000509000000000000" pitchFamily="65" charset="-120"/>
                <a:cs typeface="Times New Roman" panose="02020603050405020304" pitchFamily="18" charset="0"/>
              </a:rPr>
              <a:t>哥德堡電動巴士線</a:t>
            </a:r>
            <a:r>
              <a:rPr lang="en-US" altLang="zh-CN" sz="2400" dirty="0" smtClean="0">
                <a:latin typeface="Times New Roman" panose="02020603050405020304" pitchFamily="18" charset="0"/>
                <a:ea typeface="標楷體" panose="03000509000000000000" pitchFamily="65" charset="-120"/>
                <a:cs typeface="Times New Roman" panose="02020603050405020304" pitchFamily="18" charset="0"/>
              </a:rPr>
              <a:t>55</a:t>
            </a:r>
            <a:r>
              <a:rPr lang="zh-CN" altLang="en-US" sz="2400" dirty="0" smtClean="0">
                <a:latin typeface="Times New Roman" panose="02020603050405020304" pitchFamily="18" charset="0"/>
                <a:ea typeface="標楷體" panose="03000509000000000000" pitchFamily="65" charset="-120"/>
                <a:cs typeface="Times New Roman" panose="02020603050405020304" pitchFamily="18" charset="0"/>
              </a:rPr>
              <a:t>路投入運營</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a:t>
            </a:r>
            <a:r>
              <a:rPr lang="zh-CN" altLang="en-US" sz="2400" dirty="0" smtClean="0">
                <a:latin typeface="Times New Roman" panose="02020603050405020304" pitchFamily="18" charset="0"/>
                <a:ea typeface="標楷體" panose="03000509000000000000" pitchFamily="65" charset="-120"/>
                <a:cs typeface="Times New Roman" panose="02020603050405020304" pitchFamily="18" charset="0"/>
              </a:rPr>
              <a:t>為全球最先進的巴士線路之一，在此線路上運行</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的巴士</a:t>
            </a:r>
            <a:r>
              <a:rPr lang="zh-CN" altLang="en-US" sz="2400" dirty="0" smtClean="0">
                <a:latin typeface="Times New Roman" panose="02020603050405020304" pitchFamily="18" charset="0"/>
                <a:ea typeface="標楷體" panose="03000509000000000000" pitchFamily="65" charset="-120"/>
                <a:cs typeface="Times New Roman" panose="02020603050405020304" pitchFamily="18" charset="0"/>
              </a:rPr>
              <a:t>全部使用由風電或水電等可再生能源構成的綠色電力設施，並具備低噪音、零排放等特點</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，是該</a:t>
            </a:r>
            <a:r>
              <a:rPr lang="zh-CN" altLang="en-US" sz="2400" dirty="0" smtClean="0">
                <a:latin typeface="Times New Roman" panose="02020603050405020304" pitchFamily="18" charset="0"/>
                <a:ea typeface="標楷體" panose="03000509000000000000" pitchFamily="65" charset="-120"/>
                <a:cs typeface="Times New Roman" panose="02020603050405020304" pitchFamily="18" charset="0"/>
              </a:rPr>
              <a:t>市視為其公共交通系統的重要組成部分。</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除此之</a:t>
            </a:r>
            <a:r>
              <a:rPr lang="zh-CN" altLang="en-US" sz="2400" dirty="0" smtClean="0">
                <a:latin typeface="Times New Roman" panose="02020603050405020304" pitchFamily="18" charset="0"/>
                <a:ea typeface="標楷體" panose="03000509000000000000" pitchFamily="65" charset="-120"/>
                <a:cs typeface="Times New Roman" panose="02020603050405020304" pitchFamily="18" charset="0"/>
              </a:rPr>
              <a:t>外，電動城市項目還開發測試新型公交站系統、交通管理系統、安全性及能源供應系統。</a:t>
            </a:r>
            <a:endParaRPr lang="en-US" sz="2400" dirty="0">
              <a:latin typeface="Times New Roman" panose="02020603050405020304" pitchFamily="18" charset="0"/>
              <a:cs typeface="Times New Roman" panose="02020603050405020304" pitchFamily="18" charset="0"/>
            </a:endParaRPr>
          </a:p>
        </p:txBody>
      </p:sp>
      <p:sp>
        <p:nvSpPr>
          <p:cNvPr id="9" name="Freeform 8"/>
          <p:cNvSpPr/>
          <p:nvPr/>
        </p:nvSpPr>
        <p:spPr bwMode="auto">
          <a:xfrm>
            <a:off x="3481356" y="1077276"/>
            <a:ext cx="446151" cy="322817"/>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92D050"/>
          </a:solidFill>
          <a:ln w="19050">
            <a:solidFill>
              <a:srgbClr val="FFFFFF"/>
            </a:solidFill>
            <a:round/>
          </a:ln>
        </p:spPr>
        <p:txBody>
          <a:bodyPr vert="horz" wrap="square" lIns="83748" tIns="41874" rIns="83748" bIns="41874" numCol="1" anchor="t" anchorCtr="0" compatLnSpc="1"/>
          <a:lstStyle/>
          <a:p>
            <a:pPr marL="0" marR="0" lvl="0" indent="0" algn="just" defTabSz="914400" rtl="0" eaLnBrk="1" fontAlgn="auto" latinLnBrk="0" hangingPunct="1">
              <a:lnSpc>
                <a:spcPct val="120000"/>
              </a:lnSpc>
              <a:spcBef>
                <a:spcPts val="0"/>
              </a:spcBef>
              <a:spcAft>
                <a:spcPts val="0"/>
              </a:spcAft>
              <a:buClrTx/>
              <a:buSzTx/>
              <a:buFontTx/>
              <a:buNone/>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cs"/>
              <a:sym typeface="Agency FB" panose="020B0503020202020204" pitchFamily="34" charset="0"/>
            </a:endParaRPr>
          </a:p>
        </p:txBody>
      </p:sp>
      <p:sp>
        <p:nvSpPr>
          <p:cNvPr id="10" name="Rectangle 9"/>
          <p:cNvSpPr/>
          <p:nvPr/>
        </p:nvSpPr>
        <p:spPr>
          <a:xfrm>
            <a:off x="415432" y="5428131"/>
            <a:ext cx="5180714" cy="738664"/>
          </a:xfrm>
          <a:prstGeom prst="rect">
            <a:avLst/>
          </a:prstGeom>
        </p:spPr>
        <p:txBody>
          <a:bodyPr wrap="none">
            <a:spAutoFit/>
          </a:bodyPr>
          <a:lstStyle/>
          <a:p>
            <a:r>
              <a:rPr lang="zh-TW" altLang="en-US" sz="1400" dirty="0">
                <a:latin typeface="Times New Roman" panose="02020603050405020304" pitchFamily="18" charset="0"/>
                <a:ea typeface="標楷體" panose="03000509000000000000" pitchFamily="65" charset="-120"/>
                <a:cs typeface="Times New Roman" panose="02020603050405020304" pitchFamily="18" charset="0"/>
              </a:rPr>
              <a:t>資料來源</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 </a:t>
            </a:r>
          </a:p>
          <a:p>
            <a:pPr marL="285750" indent="-285750">
              <a:buFont typeface="Arial" panose="020B0604020202020204" pitchFamily="34" charset="0"/>
              <a:buChar char="•"/>
            </a:pPr>
            <a:r>
              <a:rPr lang="en-US" sz="1400" dirty="0" smtClean="0">
                <a:latin typeface="Times New Roman" panose="02020603050405020304" pitchFamily="18" charset="0"/>
                <a:ea typeface="標楷體" panose="03000509000000000000" pitchFamily="65" charset="-120"/>
                <a:cs typeface="Times New Roman" panose="02020603050405020304" pitchFamily="18" charset="0"/>
              </a:rPr>
              <a:t>UN </a:t>
            </a:r>
            <a:r>
              <a:rPr lang="en-US" altLang="zh-TW" sz="1400" dirty="0" smtClean="0">
                <a:latin typeface="Times New Roman" panose="02020603050405020304" pitchFamily="18" charset="0"/>
                <a:ea typeface="標楷體" panose="03000509000000000000" pitchFamily="65" charset="-120"/>
                <a:cs typeface="Times New Roman" panose="02020603050405020304" pitchFamily="18" charset="0"/>
              </a:rPr>
              <a:t>(</a:t>
            </a:r>
            <a:r>
              <a:rPr lang="en-US" sz="1400" dirty="0">
                <a:latin typeface="Times New Roman" panose="02020603050405020304" pitchFamily="18" charset="0"/>
                <a:ea typeface="標楷體" panose="03000509000000000000" pitchFamily="65" charset="-120"/>
                <a:cs typeface="Times New Roman" panose="02020603050405020304" pitchFamily="18" charset="0"/>
              </a:rPr>
              <a:t>https://sdgs.un.org/topics/sustainable-transport;</a:t>
            </a:r>
            <a:r>
              <a:rPr lang="en-US" altLang="zh-TW" sz="1400"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en-US" sz="1400" dirty="0">
              <a:latin typeface="Times New Roman" panose="02020603050405020304" pitchFamily="18" charset="0"/>
              <a:ea typeface="標楷體" panose="03000509000000000000" pitchFamily="65" charset="-120"/>
              <a:cs typeface="Times New Roman" panose="02020603050405020304" pitchFamily="18" charset="0"/>
            </a:endParaRPr>
          </a:p>
          <a:p>
            <a:pPr marL="285750" indent="-285750">
              <a:buFont typeface="Arial" panose="020B0604020202020204" pitchFamily="34" charset="0"/>
              <a:buChar char="•"/>
            </a:pPr>
            <a:r>
              <a:rPr lang="en-US" sz="1400" dirty="0" err="1">
                <a:latin typeface="Times New Roman" panose="02020603050405020304" pitchFamily="18" charset="0"/>
                <a:ea typeface="標楷體" panose="03000509000000000000" pitchFamily="65" charset="-120"/>
                <a:cs typeface="Times New Roman" panose="02020603050405020304" pitchFamily="18" charset="0"/>
              </a:rPr>
              <a:t>Lindholmen</a:t>
            </a:r>
            <a:r>
              <a:rPr lang="en-US" sz="1400" dirty="0">
                <a:latin typeface="Times New Roman" panose="02020603050405020304" pitchFamily="18" charset="0"/>
                <a:ea typeface="標楷體" panose="03000509000000000000" pitchFamily="65" charset="-120"/>
                <a:cs typeface="Times New Roman" panose="02020603050405020304" pitchFamily="18" charset="0"/>
              </a:rPr>
              <a:t> Science </a:t>
            </a:r>
            <a:r>
              <a:rPr lang="en-US" sz="1400" dirty="0" smtClean="0">
                <a:latin typeface="Times New Roman" panose="02020603050405020304" pitchFamily="18" charset="0"/>
                <a:ea typeface="標楷體" panose="03000509000000000000" pitchFamily="65" charset="-120"/>
                <a:cs typeface="Times New Roman" panose="02020603050405020304" pitchFamily="18" charset="0"/>
              </a:rPr>
              <a:t>Park </a:t>
            </a:r>
            <a:r>
              <a:rPr lang="en-US" altLang="zh-TW" sz="1400" dirty="0" smtClean="0">
                <a:latin typeface="Times New Roman" panose="02020603050405020304" pitchFamily="18" charset="0"/>
                <a:ea typeface="標楷體" panose="03000509000000000000" pitchFamily="65" charset="-120"/>
                <a:cs typeface="Times New Roman" panose="02020603050405020304" pitchFamily="18" charset="0"/>
              </a:rPr>
              <a:t>(</a:t>
            </a:r>
            <a:r>
              <a:rPr lang="en-US" sz="1400" dirty="0" smtClean="0">
                <a:latin typeface="Times New Roman" panose="02020603050405020304" pitchFamily="18" charset="0"/>
                <a:ea typeface="標楷體" panose="03000509000000000000" pitchFamily="65" charset="-120"/>
                <a:cs typeface="Times New Roman" panose="02020603050405020304" pitchFamily="18" charset="0"/>
              </a:rPr>
              <a:t>https</a:t>
            </a:r>
            <a:r>
              <a:rPr lang="en-US" sz="1400" dirty="0">
                <a:latin typeface="Times New Roman" panose="02020603050405020304" pitchFamily="18" charset="0"/>
                <a:ea typeface="標楷體" panose="03000509000000000000" pitchFamily="65" charset="-120"/>
                <a:cs typeface="Times New Roman" panose="02020603050405020304" pitchFamily="18" charset="0"/>
              </a:rPr>
              <a:t>://</a:t>
            </a:r>
            <a:r>
              <a:rPr lang="en-US" sz="1400" dirty="0" smtClean="0">
                <a:latin typeface="Times New Roman" panose="02020603050405020304" pitchFamily="18" charset="0"/>
                <a:ea typeface="標楷體" panose="03000509000000000000" pitchFamily="65" charset="-120"/>
                <a:cs typeface="Times New Roman" panose="02020603050405020304" pitchFamily="18" charset="0"/>
              </a:rPr>
              <a:t>www.electricitygoteborg.se/en</a:t>
            </a:r>
            <a:r>
              <a:rPr lang="en-US" altLang="zh-TW" sz="1400"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en-US" sz="1400" dirty="0">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1981155418"/>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447993" y="1390254"/>
            <a:ext cx="10973213" cy="1569660"/>
          </a:xfrm>
          <a:prstGeom prst="rect">
            <a:avLst/>
          </a:prstGeom>
          <a:noFill/>
        </p:spPr>
        <p:txBody>
          <a:bodyPr wrap="square" rtlCol="0" anchor="t">
            <a:spAutoFit/>
          </a:bodyPr>
          <a:lstStyle/>
          <a:p>
            <a:pPr lvl="0">
              <a:defRPr/>
            </a:pPr>
            <a:r>
              <a:rPr lang="zh-TW" altLang="en-US" sz="2400" dirty="0" smtClean="0">
                <a:solidFill>
                  <a:prstClr val="black"/>
                </a:solidFill>
                <a:latin typeface="DFKai-SB" panose="03000509000000000000" pitchFamily="65" charset="-120"/>
                <a:ea typeface="DFKai-SB" panose="03000509000000000000" pitchFamily="65" charset="-120"/>
              </a:rPr>
              <a:t>世界多</a:t>
            </a:r>
            <a:r>
              <a:rPr kumimoji="0" lang="zh-CN" altLang="en-US" sz="24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rPr>
              <a:t>國</a:t>
            </a:r>
            <a:r>
              <a:rPr kumimoji="0" lang="en-US" altLang="zh-TW" sz="24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rPr>
              <a:t>/</a:t>
            </a:r>
            <a:r>
              <a:rPr kumimoji="0" lang="zh-TW" altLang="en-US" sz="24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rPr>
              <a:t>地區</a:t>
            </a:r>
            <a:r>
              <a:rPr lang="zh-TW" altLang="en-US" sz="2400" dirty="0" smtClean="0">
                <a:solidFill>
                  <a:prstClr val="black"/>
                </a:solidFill>
                <a:latin typeface="DFKai-SB" panose="03000509000000000000" pitchFamily="65" charset="-120"/>
                <a:ea typeface="DFKai-SB" panose="03000509000000000000" pitchFamily="65" charset="-120"/>
              </a:rPr>
              <a:t>紛紛</a:t>
            </a:r>
            <a:r>
              <a:rPr lang="zh-CN" altLang="en-US" sz="2400" dirty="0" smtClean="0">
                <a:solidFill>
                  <a:prstClr val="black"/>
                </a:solidFill>
                <a:latin typeface="DFKai-SB" panose="03000509000000000000" pitchFamily="65" charset="-120"/>
                <a:ea typeface="DFKai-SB" panose="03000509000000000000" pitchFamily="65" charset="-120"/>
              </a:rPr>
              <a:t>採取</a:t>
            </a:r>
            <a:r>
              <a:rPr lang="zh-TW" altLang="en-US" sz="2400" dirty="0" smtClean="0">
                <a:latin typeface="DFKai-SB" panose="03000509000000000000" pitchFamily="65" charset="-120"/>
                <a:ea typeface="DFKai-SB" panose="03000509000000000000" pitchFamily="65" charset="-120"/>
              </a:rPr>
              <a:t>「</a:t>
            </a:r>
            <a:r>
              <a:rPr lang="zh-TW" altLang="en-US" sz="2400" dirty="0">
                <a:latin typeface="DFKai-SB" panose="03000509000000000000" pitchFamily="65" charset="-120"/>
                <a:ea typeface="DFKai-SB" panose="03000509000000000000" pitchFamily="65" charset="-120"/>
              </a:rPr>
              <a:t>公共運輸引導發展」模式 </a:t>
            </a:r>
            <a:r>
              <a:rPr lang="en-US" altLang="zh-CN" sz="2400" dirty="0" smtClean="0">
                <a:latin typeface="Times New Roman" panose="02020603050405020304" pitchFamily="18" charset="0"/>
                <a:ea typeface="DFKai-SB" panose="03000509000000000000" pitchFamily="65" charset="-120"/>
                <a:cs typeface="Times New Roman" panose="02020603050405020304" pitchFamily="18" charset="0"/>
              </a:rPr>
              <a:t>(transit-oriented </a:t>
            </a: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development</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a:t>
            </a:r>
            <a:r>
              <a:rPr lang="zh-CN" altLang="en-US" sz="2400" dirty="0" smtClean="0">
                <a:latin typeface="Times New Roman" panose="02020603050405020304" pitchFamily="18" charset="0"/>
                <a:ea typeface="DFKai-SB" panose="03000509000000000000" pitchFamily="65" charset="-120"/>
                <a:cs typeface="Times New Roman" panose="02020603050405020304" pitchFamily="18" charset="0"/>
              </a:rPr>
              <a:t>T</a:t>
            </a:r>
            <a:r>
              <a:rPr kumimoji="0" lang="zh-CN"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O</a:t>
            </a:r>
            <a:r>
              <a:rPr kumimoji="0" lang="zh-CN" altLang="en-US"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D）</a:t>
            </a:r>
            <a:r>
              <a:rPr kumimoji="0" lang="zh-CN"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理</a:t>
            </a:r>
            <a:r>
              <a:rPr kumimoji="0" lang="zh-CN" altLang="en-US" sz="24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rPr>
              <a:t>念規劃、</a:t>
            </a:r>
            <a:r>
              <a:rPr kumimoji="0" lang="zh-CN" altLang="en-US" sz="2400" b="0" i="0" u="none" strike="noStrike" kern="1200" cap="none" spc="0" normalizeH="0" baseline="0" noProof="0" dirty="0">
                <a:ln>
                  <a:noFill/>
                </a:ln>
                <a:effectLst/>
                <a:uLnTx/>
                <a:uFillTx/>
                <a:latin typeface="DFKai-SB" panose="03000509000000000000" pitchFamily="65" charset="-120"/>
                <a:ea typeface="DFKai-SB" panose="03000509000000000000" pitchFamily="65" charset="-120"/>
              </a:rPr>
              <a:t>提高</a:t>
            </a:r>
            <a:r>
              <a:rPr kumimoji="0" lang="zh-CN" altLang="en-US" sz="2400" b="0" i="0" u="none" strike="noStrike" kern="1200" cap="none" spc="0" normalizeH="0" baseline="0" noProof="0" dirty="0" smtClean="0">
                <a:ln>
                  <a:noFill/>
                </a:ln>
                <a:effectLst/>
                <a:uLnTx/>
                <a:uFillTx/>
                <a:latin typeface="DFKai-SB" panose="03000509000000000000" pitchFamily="65" charset="-120"/>
                <a:ea typeface="DFKai-SB" panose="03000509000000000000" pitchFamily="65" charset="-120"/>
              </a:rPr>
              <a:t>公</a:t>
            </a:r>
            <a:r>
              <a:rPr kumimoji="0" lang="zh-TW" altLang="en-US" sz="2400" b="0" i="0" u="none" strike="noStrike" kern="1200" cap="none" spc="0" normalizeH="0" baseline="0" noProof="0" dirty="0" smtClean="0">
                <a:ln>
                  <a:noFill/>
                </a:ln>
                <a:effectLst/>
                <a:uLnTx/>
                <a:uFillTx/>
                <a:latin typeface="DFKai-SB" panose="03000509000000000000" pitchFamily="65" charset="-120"/>
                <a:ea typeface="DFKai-SB" panose="03000509000000000000" pitchFamily="65" charset="-120"/>
              </a:rPr>
              <a:t>共</a:t>
            </a:r>
            <a:r>
              <a:rPr kumimoji="0" lang="zh-CN" altLang="en-US" sz="2400" b="0" i="0" u="none" strike="noStrike" kern="1200" cap="none" spc="0" normalizeH="0" baseline="0" noProof="0" dirty="0" smtClean="0">
                <a:ln>
                  <a:noFill/>
                </a:ln>
                <a:effectLst/>
                <a:uLnTx/>
                <a:uFillTx/>
                <a:latin typeface="DFKai-SB" panose="03000509000000000000" pitchFamily="65" charset="-120"/>
                <a:ea typeface="DFKai-SB" panose="03000509000000000000" pitchFamily="65" charset="-120"/>
              </a:rPr>
              <a:t>交</a:t>
            </a:r>
            <a:r>
              <a:rPr kumimoji="0" lang="zh-TW" altLang="en-US" sz="2400" b="0" i="0" u="none" strike="noStrike" kern="1200" cap="none" spc="0" normalizeH="0" baseline="0" noProof="0" dirty="0" smtClean="0">
                <a:ln>
                  <a:noFill/>
                </a:ln>
                <a:effectLst/>
                <a:uLnTx/>
                <a:uFillTx/>
                <a:latin typeface="DFKai-SB" panose="03000509000000000000" pitchFamily="65" charset="-120"/>
                <a:ea typeface="DFKai-SB" panose="03000509000000000000" pitchFamily="65" charset="-120"/>
              </a:rPr>
              <a:t>通</a:t>
            </a:r>
            <a:r>
              <a:rPr kumimoji="0" lang="zh-CN" altLang="en-US" sz="2400" b="0" i="0" u="none" strike="noStrike" kern="1200" cap="none" spc="0" normalizeH="0" baseline="0" noProof="0" dirty="0" smtClean="0">
                <a:ln>
                  <a:noFill/>
                </a:ln>
                <a:effectLst/>
                <a:uLnTx/>
                <a:uFillTx/>
                <a:latin typeface="DFKai-SB" panose="03000509000000000000" pitchFamily="65" charset="-120"/>
                <a:ea typeface="DFKai-SB" panose="03000509000000000000" pitchFamily="65" charset="-120"/>
              </a:rPr>
              <a:t>系統</a:t>
            </a:r>
            <a:r>
              <a:rPr kumimoji="0" lang="zh-CN" altLang="en-US" sz="2400" b="0" i="0" u="none" strike="noStrike" kern="1200" cap="none" spc="0" normalizeH="0" baseline="0" noProof="0" dirty="0">
                <a:ln>
                  <a:noFill/>
                </a:ln>
                <a:effectLst/>
                <a:uLnTx/>
                <a:uFillTx/>
                <a:latin typeface="DFKai-SB" panose="03000509000000000000" pitchFamily="65" charset="-120"/>
                <a:ea typeface="DFKai-SB" panose="03000509000000000000" pitchFamily="65" charset="-120"/>
              </a:rPr>
              <a:t>便利度和可達性、使用電動</a:t>
            </a:r>
            <a:r>
              <a:rPr kumimoji="0" lang="zh-CN" altLang="en-US" sz="2400" b="0" i="0" u="none" strike="noStrike" kern="1200" cap="none" spc="0" normalizeH="0" baseline="0" noProof="0" dirty="0" smtClean="0">
                <a:ln>
                  <a:noFill/>
                </a:ln>
                <a:effectLst/>
                <a:uLnTx/>
                <a:uFillTx/>
                <a:latin typeface="DFKai-SB" panose="03000509000000000000" pitchFamily="65" charset="-120"/>
                <a:ea typeface="DFKai-SB" panose="03000509000000000000" pitchFamily="65" charset="-120"/>
              </a:rPr>
              <a:t>、</a:t>
            </a:r>
            <a:r>
              <a:rPr kumimoji="0" lang="zh-TW" altLang="en-US" sz="2400" b="0" i="0" u="none" kern="1200" cap="none" spc="0" normalizeH="0" baseline="0" noProof="0" dirty="0" smtClean="0">
                <a:ln>
                  <a:noFill/>
                </a:ln>
                <a:effectLst/>
                <a:uLnTx/>
                <a:uFillTx/>
                <a:latin typeface="DFKai-SB" panose="03000509000000000000" pitchFamily="65" charset="-120"/>
                <a:ea typeface="DFKai-SB" panose="03000509000000000000" pitchFamily="65" charset="-120"/>
              </a:rPr>
              <a:t>石油</a:t>
            </a:r>
            <a:r>
              <a:rPr kumimoji="0" lang="zh-CN" altLang="en-US" sz="2400" b="0" i="0" u="none" strike="noStrike" kern="1200" cap="none" spc="0" normalizeH="0" baseline="0" noProof="0" dirty="0" smtClean="0">
                <a:ln>
                  <a:noFill/>
                </a:ln>
                <a:effectLst/>
                <a:uLnTx/>
                <a:uFillTx/>
                <a:latin typeface="DFKai-SB" panose="03000509000000000000" pitchFamily="65" charset="-120"/>
                <a:ea typeface="DFKai-SB" panose="03000509000000000000" pitchFamily="65" charset="-120"/>
              </a:rPr>
              <a:t>氣</a:t>
            </a:r>
            <a:r>
              <a:rPr kumimoji="0" lang="zh-CN" altLang="en-US" sz="2400" b="0" i="0" u="none" strike="noStrike" kern="1200" cap="none" spc="0" normalizeH="0" baseline="0" noProof="0" dirty="0">
                <a:ln>
                  <a:noFill/>
                </a:ln>
                <a:effectLst/>
                <a:uLnTx/>
                <a:uFillTx/>
                <a:latin typeface="DFKai-SB" panose="03000509000000000000" pitchFamily="65" charset="-120"/>
                <a:ea typeface="DFKai-SB" panose="03000509000000000000" pitchFamily="65" charset="-120"/>
              </a:rPr>
              <a:t>等低</a:t>
            </a:r>
            <a:r>
              <a:rPr kumimoji="0" lang="zh-CN" altLang="en-US" sz="2400" b="0" i="0" u="none" strike="noStrike" kern="1200" cap="none" spc="0" normalizeH="0" baseline="0" noProof="0" dirty="0" smtClean="0">
                <a:ln>
                  <a:noFill/>
                </a:ln>
                <a:effectLst/>
                <a:uLnTx/>
                <a:uFillTx/>
                <a:latin typeface="DFKai-SB" panose="03000509000000000000" pitchFamily="65" charset="-120"/>
                <a:ea typeface="DFKai-SB" panose="03000509000000000000" pitchFamily="65" charset="-120"/>
              </a:rPr>
              <a:t>排放交</a:t>
            </a:r>
            <a:r>
              <a:rPr kumimoji="0" lang="zh-TW" altLang="en-US" sz="2400" b="0" i="0" u="none" strike="noStrike" kern="1200" cap="none" spc="0" normalizeH="0" baseline="0" noProof="0" dirty="0" smtClean="0">
                <a:ln>
                  <a:noFill/>
                </a:ln>
                <a:effectLst/>
                <a:uLnTx/>
                <a:uFillTx/>
                <a:latin typeface="DFKai-SB" panose="03000509000000000000" pitchFamily="65" charset="-120"/>
                <a:ea typeface="DFKai-SB" panose="03000509000000000000" pitchFamily="65" charset="-120"/>
              </a:rPr>
              <a:t>通</a:t>
            </a:r>
            <a:r>
              <a:rPr kumimoji="0" lang="zh-CN" altLang="en-US" sz="2400" b="0" i="0" u="none" strike="noStrike" kern="1200" cap="none" spc="0" normalizeH="0" baseline="0" noProof="0" dirty="0" smtClean="0">
                <a:ln>
                  <a:noFill/>
                </a:ln>
                <a:effectLst/>
                <a:uLnTx/>
                <a:uFillTx/>
                <a:latin typeface="DFKai-SB" panose="03000509000000000000" pitchFamily="65" charset="-120"/>
                <a:ea typeface="DFKai-SB" panose="03000509000000000000" pitchFamily="65" charset="-120"/>
              </a:rPr>
              <a:t>工具</a:t>
            </a:r>
            <a:r>
              <a:rPr kumimoji="0" lang="zh-CN" altLang="en-US" sz="2400" b="0" i="0" u="none" strike="noStrike" kern="1200" cap="none" spc="0" normalizeH="0" baseline="0" noProof="0" dirty="0">
                <a:ln>
                  <a:noFill/>
                </a:ln>
                <a:effectLst/>
                <a:uLnTx/>
                <a:uFillTx/>
                <a:latin typeface="DFKai-SB" panose="03000509000000000000" pitchFamily="65" charset="-120"/>
                <a:ea typeface="DFKai-SB" panose="03000509000000000000" pitchFamily="65" charset="-120"/>
              </a:rPr>
              <a:t>、鼓勵社區拼</a:t>
            </a:r>
            <a:r>
              <a:rPr kumimoji="0" lang="zh-CN" altLang="en-US" sz="2400" b="0" i="0" u="none" strike="noStrike" kern="1200" cap="none" spc="0" normalizeH="0" baseline="0" noProof="0" dirty="0" smtClean="0">
                <a:ln>
                  <a:noFill/>
                </a:ln>
                <a:effectLst/>
                <a:uLnTx/>
                <a:uFillTx/>
                <a:latin typeface="DFKai-SB" panose="03000509000000000000" pitchFamily="65" charset="-120"/>
                <a:ea typeface="DFKai-SB" panose="03000509000000000000" pitchFamily="65" charset="-120"/>
              </a:rPr>
              <a:t>車或</a:t>
            </a:r>
            <a:r>
              <a:rPr kumimoji="0" lang="zh-CN" altLang="en-US" sz="2400" b="0" i="0" u="none" strike="noStrike" kern="1200" cap="none" spc="0" normalizeH="0" baseline="0" noProof="0" dirty="0">
                <a:ln>
                  <a:noFill/>
                </a:ln>
                <a:effectLst/>
                <a:uLnTx/>
                <a:uFillTx/>
                <a:latin typeface="DFKai-SB" panose="03000509000000000000" pitchFamily="65" charset="-120"/>
                <a:ea typeface="DFKai-SB" panose="03000509000000000000" pitchFamily="65" charset="-120"/>
              </a:rPr>
              <a:t>租車、促進</a:t>
            </a:r>
            <a:r>
              <a:rPr kumimoji="0" lang="zh-CN" altLang="en-US" sz="2400" b="0" i="0" u="none" strike="noStrike" kern="1200" cap="none" spc="0" normalizeH="0" baseline="0" noProof="0" dirty="0" smtClean="0">
                <a:ln>
                  <a:noFill/>
                </a:ln>
                <a:effectLst/>
                <a:uLnTx/>
                <a:uFillTx/>
                <a:latin typeface="DFKai-SB" panose="03000509000000000000" pitchFamily="65" charset="-120"/>
                <a:ea typeface="DFKai-SB" panose="03000509000000000000" pitchFamily="65" charset="-120"/>
              </a:rPr>
              <a:t>就地</a:t>
            </a:r>
            <a:r>
              <a:rPr kumimoji="0" lang="zh-TW" altLang="en-US" sz="2400" b="0" i="0" u="none" strike="noStrike" kern="1200" cap="none" spc="0" normalizeH="0" baseline="0" noProof="0" dirty="0" smtClean="0">
                <a:ln>
                  <a:noFill/>
                </a:ln>
                <a:effectLst/>
                <a:uLnTx/>
                <a:uFillTx/>
                <a:latin typeface="DFKai-SB" panose="03000509000000000000" pitchFamily="65" charset="-120"/>
                <a:ea typeface="DFKai-SB" panose="03000509000000000000" pitchFamily="65" charset="-120"/>
              </a:rPr>
              <a:t>在</a:t>
            </a:r>
            <a:r>
              <a:rPr kumimoji="0" lang="zh-CN" altLang="en-US" sz="2400" b="0" i="0" u="none" strike="noStrike" kern="1200" cap="none" spc="0" normalizeH="0" baseline="0" noProof="0" dirty="0" smtClean="0">
                <a:ln>
                  <a:noFill/>
                </a:ln>
                <a:effectLst/>
                <a:uLnTx/>
                <a:uFillTx/>
                <a:latin typeface="DFKai-SB" panose="03000509000000000000" pitchFamily="65" charset="-120"/>
                <a:ea typeface="DFKai-SB" panose="03000509000000000000" pitchFamily="65" charset="-120"/>
              </a:rPr>
              <a:t>職等</a:t>
            </a:r>
            <a:r>
              <a:rPr kumimoji="0" lang="zh-CN" altLang="en-US" sz="2400" b="0" i="0" u="none" strike="noStrike" kern="1200" cap="none" spc="0" normalizeH="0" baseline="0" noProof="0" dirty="0">
                <a:ln>
                  <a:noFill/>
                </a:ln>
                <a:effectLst/>
                <a:uLnTx/>
                <a:uFillTx/>
                <a:latin typeface="DFKai-SB" panose="03000509000000000000" pitchFamily="65" charset="-120"/>
                <a:ea typeface="DFKai-SB" panose="03000509000000000000" pitchFamily="65" charset="-120"/>
              </a:rPr>
              <a:t>途徑</a:t>
            </a:r>
            <a:r>
              <a:rPr kumimoji="0" sz="2400" b="0" i="0" u="none" strike="noStrike" kern="1200" cap="none" spc="0" normalizeH="0" baseline="0" noProof="0" dirty="0" err="1">
                <a:ln>
                  <a:noFill/>
                </a:ln>
                <a:effectLst/>
                <a:uLnTx/>
                <a:uFillTx/>
                <a:latin typeface="DFKai-SB" panose="03000509000000000000" pitchFamily="65" charset="-120"/>
                <a:ea typeface="DFKai-SB" panose="03000509000000000000" pitchFamily="65" charset="-120"/>
                <a:sym typeface="+mn-ea"/>
              </a:rPr>
              <a:t>發展</a:t>
            </a:r>
            <a:r>
              <a:rPr kumimoji="0" lang="zh-CN" altLang="en-US" sz="2400" b="0" i="0" u="none" strike="noStrike" kern="1200" cap="none" spc="0" normalizeH="0" baseline="0" noProof="0" dirty="0">
                <a:ln>
                  <a:noFill/>
                </a:ln>
                <a:effectLst/>
                <a:uLnTx/>
                <a:uFillTx/>
                <a:latin typeface="DFKai-SB" panose="03000509000000000000" pitchFamily="65" charset="-120"/>
                <a:ea typeface="DFKai-SB" panose="03000509000000000000" pitchFamily="65" charset="-120"/>
                <a:sym typeface="+mn-ea"/>
              </a:rPr>
              <a:t>低碳交通運輸系統，</a:t>
            </a:r>
            <a:r>
              <a:rPr kumimoji="0" lang="zh-CN" altLang="en-US" sz="2400" b="0" i="0" u="none" strike="noStrike" kern="1200" cap="none" spc="0" normalizeH="0" baseline="0" noProof="0" dirty="0">
                <a:ln>
                  <a:noFill/>
                </a:ln>
                <a:effectLst/>
                <a:uLnTx/>
                <a:uFillTx/>
                <a:latin typeface="DFKai-SB" panose="03000509000000000000" pitchFamily="65" charset="-120"/>
                <a:ea typeface="DFKai-SB" panose="03000509000000000000" pitchFamily="65" charset="-120"/>
              </a:rPr>
              <a:t>減少碳排放</a:t>
            </a:r>
            <a:r>
              <a:rPr kumimoji="0" lang="zh-CN" altLang="en-US" sz="2400" b="0" i="0" u="none" strike="noStrike" kern="1200" cap="none" spc="0" normalizeH="0" baseline="0" noProof="0" dirty="0" smtClean="0">
                <a:ln>
                  <a:noFill/>
                </a:ln>
                <a:effectLst/>
                <a:uLnTx/>
                <a:uFillTx/>
                <a:latin typeface="DFKai-SB" panose="03000509000000000000" pitchFamily="65" charset="-120"/>
                <a:ea typeface="DFKai-SB" panose="03000509000000000000" pitchFamily="65" charset="-120"/>
              </a:rPr>
              <a:t>。</a:t>
            </a:r>
            <a:endParaRPr kumimoji="0" lang="zh-CN" altLang="en-US" sz="2400" b="0" i="0" u="none" strike="sngStrike" kern="1200" cap="none" spc="0" normalizeH="0" baseline="0" noProof="0" dirty="0">
              <a:ln>
                <a:noFill/>
              </a:ln>
              <a:effectLst/>
              <a:uLnTx/>
              <a:uFillTx/>
              <a:latin typeface="DFKai-SB" panose="03000509000000000000" pitchFamily="65" charset="-120"/>
              <a:ea typeface="DFKai-SB" panose="03000509000000000000" pitchFamily="65" charset="-120"/>
              <a:cs typeface="等线" panose="02010600030101010101" pitchFamily="2" charset="-122"/>
              <a:sym typeface="+mn-ea"/>
            </a:endParaRPr>
          </a:p>
        </p:txBody>
      </p:sp>
      <p:sp>
        <p:nvSpPr>
          <p:cNvPr id="6" name="文本框 5"/>
          <p:cNvSpPr txBox="1"/>
          <p:nvPr/>
        </p:nvSpPr>
        <p:spPr>
          <a:xfrm>
            <a:off x="4399565" y="819053"/>
            <a:ext cx="3796805" cy="609398"/>
          </a:xfrm>
          <a:prstGeom prst="rect">
            <a:avLst/>
          </a:prstGeom>
          <a:noFill/>
        </p:spPr>
        <p:txBody>
          <a:bodyPr wrap="square">
            <a:spAutoFit/>
          </a:bodyPr>
          <a:lstStyle/>
          <a:p>
            <a:pPr marL="0" marR="0" lvl="0" indent="0" algn="just" defTabSz="914400" rtl="0" eaLnBrk="1" fontAlgn="auto" latinLnBrk="0" hangingPunct="1">
              <a:lnSpc>
                <a:spcPct val="120000"/>
              </a:lnSpc>
              <a:spcBef>
                <a:spcPts val="0"/>
              </a:spcBef>
              <a:spcAft>
                <a:spcPts val="0"/>
              </a:spcAft>
              <a:buClr>
                <a:srgbClr val="0070C0"/>
              </a:buClr>
              <a:buSzTx/>
              <a:buFontTx/>
              <a:buNone/>
              <a:defRPr/>
            </a:pPr>
            <a:r>
              <a:rPr kumimoji="0" lang="zh-CN" altLang="en-US" sz="2800" b="1"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sym typeface="+mn-ea"/>
              </a:rPr>
              <a:t>發展低碳交通</a:t>
            </a:r>
            <a:r>
              <a:rPr lang="zh-CN" altLang="en-US" sz="2800" b="1" dirty="0">
                <a:solidFill>
                  <a:prstClr val="black"/>
                </a:solidFill>
                <a:latin typeface="DFKai-SB" panose="03000509000000000000" pitchFamily="65" charset="-120"/>
                <a:ea typeface="DFKai-SB" panose="03000509000000000000" pitchFamily="65" charset="-120"/>
                <a:sym typeface="+mn-ea"/>
              </a:rPr>
              <a:t>運輸系統</a:t>
            </a:r>
          </a:p>
        </p:txBody>
      </p:sp>
      <p:pic>
        <p:nvPicPr>
          <p:cNvPr id="1026" name="Picture 2" descr="http://transferproject.org/wp-content/uploads/2017/10/bike-street-300x22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9743" y="2752548"/>
            <a:ext cx="2436922" cy="1827691"/>
          </a:xfrm>
          <a:prstGeom prst="rect">
            <a:avLst/>
          </a:prstGeom>
          <a:noFill/>
          <a:extLst>
            <a:ext uri="{909E8E84-426E-40DD-AFC4-6F175D3DCCD1}">
              <a14:hiddenFill xmlns:a14="http://schemas.microsoft.com/office/drawing/2010/main">
                <a:solidFill>
                  <a:srgbClr val="FFFFFF"/>
                </a:solidFill>
              </a14:hiddenFill>
            </a:ext>
          </a:extLst>
        </p:spPr>
      </p:pic>
      <p:sp>
        <p:nvSpPr>
          <p:cNvPr id="7" name="矩形 6"/>
          <p:cNvSpPr/>
          <p:nvPr/>
        </p:nvSpPr>
        <p:spPr>
          <a:xfrm>
            <a:off x="180999" y="6077455"/>
            <a:ext cx="5071254" cy="646331"/>
          </a:xfrm>
          <a:prstGeom prst="rect">
            <a:avLst/>
          </a:prstGeom>
        </p:spPr>
        <p:txBody>
          <a:bodyPr wrap="square">
            <a:spAutoFit/>
          </a:bodyPr>
          <a:lstStyle/>
          <a:p>
            <a:r>
              <a:rPr lang="zh-TW" altLang="en-US" sz="1200" dirty="0" smtClean="0">
                <a:latin typeface="Times New Roman" panose="02020603050405020304" pitchFamily="18" charset="0"/>
                <a:ea typeface="標楷體" panose="03000509000000000000" pitchFamily="65" charset="-120"/>
                <a:cs typeface="Times New Roman" panose="02020603050405020304" pitchFamily="18" charset="0"/>
              </a:rPr>
              <a:t>資料來源</a:t>
            </a:r>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rPr>
              <a:t>: </a:t>
            </a:r>
          </a:p>
          <a:p>
            <a:pPr marL="171450" indent="-171450">
              <a:buFont typeface="Arial" panose="020B0604020202020204" pitchFamily="34" charset="0"/>
              <a:buChar char="•"/>
            </a:pPr>
            <a:r>
              <a:rPr lang="en-US" altLang="zh-HK" sz="1200" dirty="0">
                <a:latin typeface="Times New Roman" panose="02020603050405020304" pitchFamily="18" charset="0"/>
                <a:ea typeface="標楷體" panose="03000509000000000000" pitchFamily="65" charset="-120"/>
                <a:cs typeface="Times New Roman" panose="02020603050405020304" pitchFamily="18" charset="0"/>
              </a:rPr>
              <a:t>https://</a:t>
            </a:r>
            <a:r>
              <a:rPr lang="en-US" altLang="zh-HK" sz="1200" dirty="0" smtClean="0">
                <a:latin typeface="Times New Roman" panose="02020603050405020304" pitchFamily="18" charset="0"/>
                <a:ea typeface="標楷體" panose="03000509000000000000" pitchFamily="65" charset="-120"/>
                <a:cs typeface="Times New Roman" panose="02020603050405020304" pitchFamily="18" charset="0"/>
              </a:rPr>
              <a:t>gruen.deutschebahn.com/en</a:t>
            </a:r>
          </a:p>
          <a:p>
            <a:pPr marL="171450" indent="-171450">
              <a:buFont typeface="Arial" panose="020B0604020202020204" pitchFamily="34" charset="0"/>
              <a:buChar char="•"/>
            </a:pPr>
            <a:r>
              <a:rPr lang="zh-HK" altLang="en-US" sz="1200" dirty="0" smtClean="0">
                <a:latin typeface="Times New Roman" panose="02020603050405020304" pitchFamily="18" charset="0"/>
                <a:ea typeface="標楷體" panose="03000509000000000000" pitchFamily="65" charset="-120"/>
                <a:cs typeface="Times New Roman" panose="02020603050405020304" pitchFamily="18" charset="0"/>
              </a:rPr>
              <a:t>http</a:t>
            </a:r>
            <a:r>
              <a:rPr lang="zh-HK" altLang="en-US" sz="1200" dirty="0">
                <a:latin typeface="Times New Roman" panose="02020603050405020304" pitchFamily="18" charset="0"/>
                <a:ea typeface="標楷體" panose="03000509000000000000" pitchFamily="65" charset="-120"/>
                <a:cs typeface="Times New Roman" panose="02020603050405020304" pitchFamily="18" charset="0"/>
              </a:rPr>
              <a:t>://www.transferproject.org/low-carbon-transport-g20-track/</a:t>
            </a:r>
          </a:p>
        </p:txBody>
      </p:sp>
      <p:pic>
        <p:nvPicPr>
          <p:cNvPr id="1028" name="Picture 4" descr="https://lh6.googleusercontent.com/dgWNkIPCJevd-bia1gp7Be0qf9g1tywdQDJupLJR2bLvnukXdpbw85FCIMItI-TfXljQawQrvJcPig7eda5gH9QJFvk2_JGjXwbMn3Eb7j-WK3QZ7KYdwRwpjOe1XV8kgNIrE96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1556" y="3189355"/>
            <a:ext cx="4256649" cy="253554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179641" y="6015900"/>
            <a:ext cx="184731" cy="369332"/>
          </a:xfrm>
          <a:prstGeom prst="rect">
            <a:avLst/>
          </a:prstGeom>
        </p:spPr>
        <p:txBody>
          <a:bodyPr wrap="none">
            <a:spAutoFit/>
          </a:bodyPr>
          <a:lstStyle/>
          <a:p>
            <a:endParaRPr lang="en-US" dirty="0"/>
          </a:p>
        </p:txBody>
      </p:sp>
      <p:sp>
        <p:nvSpPr>
          <p:cNvPr id="10" name="任意多边形: 形状 4"/>
          <p:cNvSpPr/>
          <p:nvPr/>
        </p:nvSpPr>
        <p:spPr>
          <a:xfrm>
            <a:off x="2369881" y="151871"/>
            <a:ext cx="7287700" cy="6180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77900" rtl="0" eaLnBrk="1" fontAlgn="auto" latinLnBrk="0" hangingPunct="1">
              <a:lnSpc>
                <a:spcPct val="90000"/>
              </a:lnSpc>
              <a:spcBef>
                <a:spcPts val="0"/>
              </a:spcBef>
              <a:spcAft>
                <a:spcPct val="35000"/>
              </a:spcAft>
              <a:buClrTx/>
              <a:buSzTx/>
              <a:buFontTx/>
              <a:buNone/>
              <a:defRPr/>
            </a:pPr>
            <a:r>
              <a:rPr kumimoji="0" lang="zh-CN" altLang="en-US" sz="4000" b="1" i="0" u="none" strike="noStrike" kern="1200" cap="none" spc="0" normalizeH="0" baseline="0" noProof="0" dirty="0" smtClean="0">
                <a:ln>
                  <a:noFill/>
                </a:ln>
                <a:solidFill>
                  <a:srgbClr val="FFFFFF"/>
                </a:solidFill>
                <a:effectLst/>
                <a:uLnTx/>
                <a:uFillTx/>
                <a:latin typeface="DFKai-SB" panose="03000509000000000000" pitchFamily="65" charset="-120"/>
                <a:ea typeface="DFKai-SB" panose="03000509000000000000" pitchFamily="65" charset="-120"/>
                <a:cs typeface="+mn-cs"/>
                <a:sym typeface="+mn-ea"/>
              </a:rPr>
              <a:t>其他</a:t>
            </a:r>
            <a:r>
              <a:rPr kumimoji="0" lang="zh-CN" altLang="en-US" sz="4000" b="1" i="0" u="none" strike="noStrike" kern="1200" cap="none" spc="0" normalizeH="0" baseline="0" noProof="0" dirty="0">
                <a:ln>
                  <a:noFill/>
                </a:ln>
                <a:solidFill>
                  <a:srgbClr val="FFFFFF"/>
                </a:solidFill>
                <a:effectLst/>
                <a:uLnTx/>
                <a:uFillTx/>
                <a:latin typeface="DFKai-SB" panose="03000509000000000000" pitchFamily="65" charset="-120"/>
                <a:ea typeface="DFKai-SB" panose="03000509000000000000" pitchFamily="65" charset="-120"/>
                <a:cs typeface="+mn-cs"/>
                <a:sym typeface="+mn-ea"/>
              </a:rPr>
              <a:t>地區</a:t>
            </a:r>
            <a:r>
              <a:rPr kumimoji="0" lang="zh-CN" altLang="en-US" sz="4000" b="1" i="0" u="none" strike="noStrike" kern="1200" cap="none" spc="0" normalizeH="0" baseline="0" noProof="0" dirty="0">
                <a:ln>
                  <a:noFill/>
                </a:ln>
                <a:solidFill>
                  <a:srgbClr val="FFFFFF"/>
                </a:solidFill>
                <a:effectLst/>
                <a:uLnTx/>
                <a:uFillTx/>
                <a:latin typeface="DFKai-SB" panose="03000509000000000000" pitchFamily="65" charset="-120"/>
                <a:ea typeface="DFKai-SB" panose="03000509000000000000" pitchFamily="65" charset="-120"/>
                <a:cs typeface="+mn-cs"/>
              </a:rPr>
              <a:t>的</a:t>
            </a:r>
            <a:r>
              <a:rPr kumimoji="0" lang="zh-CN" altLang="en-US" sz="4000" b="1" i="0" u="none" strike="noStrike" kern="1200" cap="none" spc="0" normalizeH="0" baseline="0" noProof="0" dirty="0">
                <a:ln>
                  <a:noFill/>
                </a:ln>
                <a:solidFill>
                  <a:srgbClr val="FFFFFF"/>
                </a:solidFill>
                <a:effectLst/>
                <a:uLnTx/>
                <a:uFillTx/>
                <a:latin typeface="DFKai-SB" panose="03000509000000000000" pitchFamily="65" charset="-120"/>
                <a:ea typeface="DFKai-SB" panose="03000509000000000000" pitchFamily="65" charset="-120"/>
                <a:cs typeface="+mn-cs"/>
                <a:sym typeface="+mn-ea"/>
              </a:rPr>
              <a:t>環境保育實踐經驗</a:t>
            </a:r>
            <a:endParaRPr kumimoji="0" lang="zh-CN" altLang="en-US" sz="4000" b="1" i="0" u="none" strike="noStrike" kern="1200" cap="none" spc="0" normalizeH="0" baseline="0" noProof="0" dirty="0">
              <a:ln>
                <a:noFill/>
              </a:ln>
              <a:solidFill>
                <a:srgbClr val="FFFFFF"/>
              </a:solidFill>
              <a:effectLst/>
              <a:uLnTx/>
              <a:uFillTx/>
              <a:latin typeface="DFKai-SB" panose="03000509000000000000" pitchFamily="65" charset="-120"/>
              <a:ea typeface="DFKai-SB" panose="03000509000000000000" pitchFamily="65" charset="-120"/>
              <a:cs typeface="+mn-cs"/>
            </a:endParaRPr>
          </a:p>
        </p:txBody>
      </p:sp>
      <p:sp>
        <p:nvSpPr>
          <p:cNvPr id="11" name="Freeform 10"/>
          <p:cNvSpPr/>
          <p:nvPr/>
        </p:nvSpPr>
        <p:spPr bwMode="auto">
          <a:xfrm>
            <a:off x="3824256" y="962343"/>
            <a:ext cx="446151" cy="322817"/>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92D050"/>
          </a:solidFill>
          <a:ln w="19050">
            <a:solidFill>
              <a:srgbClr val="FFFFFF"/>
            </a:solidFill>
            <a:round/>
          </a:ln>
        </p:spPr>
        <p:txBody>
          <a:bodyPr vert="horz" wrap="square" lIns="83748" tIns="41874" rIns="83748" bIns="41874" numCol="1" anchor="t" anchorCtr="0" compatLnSpc="1"/>
          <a:lstStyle/>
          <a:p>
            <a:pPr marL="0" marR="0" lvl="0" indent="0" algn="just" defTabSz="914400" rtl="0" eaLnBrk="1" fontAlgn="auto" latinLnBrk="0" hangingPunct="1">
              <a:lnSpc>
                <a:spcPct val="120000"/>
              </a:lnSpc>
              <a:spcBef>
                <a:spcPts val="0"/>
              </a:spcBef>
              <a:spcAft>
                <a:spcPts val="0"/>
              </a:spcAft>
              <a:buClrTx/>
              <a:buSzTx/>
              <a:buFontTx/>
              <a:buNone/>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cs"/>
              <a:sym typeface="Agency FB" panose="020B0503020202020204" pitchFamily="34" charset="0"/>
            </a:endParaRPr>
          </a:p>
        </p:txBody>
      </p:sp>
      <p:pic>
        <p:nvPicPr>
          <p:cNvPr id="12" name="图片 5" descr="IMG_260"/>
          <p:cNvPicPr>
            <a:picLocks noChangeAspect="1"/>
          </p:cNvPicPr>
          <p:nvPr/>
        </p:nvPicPr>
        <p:blipFill>
          <a:blip r:embed="rId5"/>
          <a:srcRect b="12322"/>
          <a:stretch>
            <a:fillRect/>
          </a:stretch>
        </p:blipFill>
        <p:spPr>
          <a:xfrm>
            <a:off x="9059554" y="3107309"/>
            <a:ext cx="2984263" cy="1576916"/>
          </a:xfrm>
          <a:prstGeom prst="rect">
            <a:avLst/>
          </a:prstGeom>
          <a:noFill/>
          <a:ln w="9525">
            <a:noFill/>
          </a:ln>
        </p:spPr>
      </p:pic>
      <p:sp>
        <p:nvSpPr>
          <p:cNvPr id="13" name="文本框 1"/>
          <p:cNvSpPr txBox="1"/>
          <p:nvPr/>
        </p:nvSpPr>
        <p:spPr>
          <a:xfrm>
            <a:off x="9500479" y="4684225"/>
            <a:ext cx="2356150" cy="307777"/>
          </a:xfrm>
          <a:prstGeom prst="rect">
            <a:avLst/>
          </a:prstGeom>
          <a:noFill/>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400" b="0" i="0" u="none" strike="noStrike" kern="1200" cap="none" spc="0" normalizeH="0" baseline="0" noProof="0" dirty="0">
                <a:ln>
                  <a:noFill/>
                </a:ln>
                <a:effectLst/>
                <a:uLnTx/>
                <a:uFillTx/>
                <a:latin typeface="DFKai-SB" panose="03000509000000000000" pitchFamily="65" charset="-120"/>
                <a:ea typeface="DFKai-SB" panose="03000509000000000000" pitchFamily="65" charset="-120"/>
                <a:cs typeface="+mn-cs"/>
              </a:rPr>
              <a:t>倫敦的公共巴士及</a:t>
            </a:r>
            <a:r>
              <a:rPr kumimoji="0" lang="zh-CN" altLang="en-US" sz="1400" b="0" i="0" u="none" strike="noStrike" kern="1200" cap="none" spc="0" normalizeH="0" baseline="0" noProof="0" dirty="0" smtClean="0">
                <a:ln>
                  <a:noFill/>
                </a:ln>
                <a:effectLst/>
                <a:uLnTx/>
                <a:uFillTx/>
                <a:latin typeface="DFKai-SB" panose="03000509000000000000" pitchFamily="65" charset="-120"/>
                <a:ea typeface="DFKai-SB" panose="03000509000000000000" pitchFamily="65" charset="-120"/>
                <a:cs typeface="+mn-cs"/>
              </a:rPr>
              <a:t>共</a:t>
            </a:r>
            <a:r>
              <a:rPr kumimoji="0" lang="zh-TW" altLang="en-US" sz="1400" b="0" i="0" u="none" strike="noStrike" kern="1200" cap="none" spc="0" normalizeH="0" baseline="0" noProof="0" dirty="0" smtClean="0">
                <a:ln>
                  <a:noFill/>
                </a:ln>
                <a:effectLst/>
                <a:uLnTx/>
                <a:uFillTx/>
                <a:latin typeface="DFKai-SB" panose="03000509000000000000" pitchFamily="65" charset="-120"/>
                <a:ea typeface="DFKai-SB" panose="03000509000000000000" pitchFamily="65" charset="-120"/>
                <a:cs typeface="+mn-cs"/>
              </a:rPr>
              <a:t>享</a:t>
            </a:r>
            <a:r>
              <a:rPr kumimoji="0" lang="zh-CN" altLang="en-US" sz="1400" b="0" i="0" u="none" strike="noStrike" kern="1200" cap="none" spc="0" normalizeH="0" baseline="0" noProof="0" dirty="0" smtClean="0">
                <a:ln>
                  <a:noFill/>
                </a:ln>
                <a:effectLst/>
                <a:uLnTx/>
                <a:uFillTx/>
                <a:latin typeface="DFKai-SB" panose="03000509000000000000" pitchFamily="65" charset="-120"/>
                <a:ea typeface="DFKai-SB" panose="03000509000000000000" pitchFamily="65" charset="-120"/>
                <a:cs typeface="+mn-cs"/>
              </a:rPr>
              <a:t>單車</a:t>
            </a:r>
            <a:endParaRPr kumimoji="0" lang="zh-CN" altLang="en-US" sz="1400" b="0" i="0" u="none" strike="noStrike" kern="1200" cap="none" spc="0" normalizeH="0" baseline="0" noProof="0" dirty="0">
              <a:ln>
                <a:noFill/>
              </a:ln>
              <a:effectLst/>
              <a:uLnTx/>
              <a:uFillTx/>
              <a:latin typeface="DFKai-SB" panose="03000509000000000000" pitchFamily="65" charset="-120"/>
              <a:ea typeface="DFKai-SB" panose="03000509000000000000" pitchFamily="65" charset="-120"/>
              <a:cs typeface="+mn-cs"/>
            </a:endParaRPr>
          </a:p>
        </p:txBody>
      </p:sp>
      <p:pic>
        <p:nvPicPr>
          <p:cNvPr id="14" name="Picture 2" descr="Services on train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87323" y="4684225"/>
            <a:ext cx="2770739" cy="155854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6811001" y="6209981"/>
            <a:ext cx="2846580" cy="523220"/>
          </a:xfrm>
          <a:prstGeom prst="rect">
            <a:avLst/>
          </a:prstGeom>
        </p:spPr>
        <p:txBody>
          <a:bodyPr wrap="square">
            <a:spAutoFit/>
          </a:bodyPr>
          <a:lstStyle/>
          <a:p>
            <a:pPr lvl="0" algn="just">
              <a:buClr>
                <a:srgbClr val="0070C0"/>
              </a:buClr>
              <a:defRPr/>
            </a:pPr>
            <a:r>
              <a:rPr lang="zh-CN" altLang="en-US" sz="1400" dirty="0" smtClean="0">
                <a:solidFill>
                  <a:prstClr val="black"/>
                </a:solidFill>
                <a:latin typeface="DFKai-SB" panose="03000509000000000000" pitchFamily="65" charset="-120"/>
                <a:ea typeface="DFKai-SB" panose="03000509000000000000" pitchFamily="65" charset="-120"/>
                <a:cs typeface="等线" panose="02010600030101010101" pitchFamily="2" charset="-122"/>
                <a:sym typeface="+mn-ea"/>
              </a:rPr>
              <a:t>芬蘭</a:t>
            </a:r>
            <a:r>
              <a:rPr lang="zh-TW" altLang="en-US" sz="1400" dirty="0" smtClean="0">
                <a:solidFill>
                  <a:prstClr val="black"/>
                </a:solidFill>
                <a:latin typeface="DFKai-SB" panose="03000509000000000000" pitchFamily="65" charset="-120"/>
                <a:ea typeface="DFKai-SB" panose="03000509000000000000" pitchFamily="65" charset="-120"/>
                <a:cs typeface="等线" panose="02010600030101010101" pitchFamily="2" charset="-122"/>
                <a:sym typeface="+mn-ea"/>
              </a:rPr>
              <a:t>以</a:t>
            </a:r>
            <a:r>
              <a:rPr lang="zh-CN" altLang="en-US" sz="1400" dirty="0" smtClean="0">
                <a:solidFill>
                  <a:prstClr val="black"/>
                </a:solidFill>
                <a:latin typeface="DFKai-SB" panose="03000509000000000000" pitchFamily="65" charset="-120"/>
                <a:ea typeface="DFKai-SB" panose="03000509000000000000" pitchFamily="65" charset="-120"/>
                <a:cs typeface="等线" panose="02010600030101010101" pitchFamily="2" charset="-122"/>
                <a:sym typeface="+mn-ea"/>
              </a:rPr>
              <a:t>電力驅動</a:t>
            </a:r>
            <a:r>
              <a:rPr lang="zh-TW" altLang="en-US" sz="1400" dirty="0" smtClean="0">
                <a:solidFill>
                  <a:prstClr val="black"/>
                </a:solidFill>
                <a:latin typeface="DFKai-SB" panose="03000509000000000000" pitchFamily="65" charset="-120"/>
                <a:ea typeface="DFKai-SB" panose="03000509000000000000" pitchFamily="65" charset="-120"/>
                <a:cs typeface="等线" panose="02010600030101010101" pitchFamily="2" charset="-122"/>
                <a:sym typeface="+mn-ea"/>
              </a:rPr>
              <a:t>的</a:t>
            </a:r>
            <a:r>
              <a:rPr lang="zh-CN" altLang="en-US" sz="1400" dirty="0" smtClean="0">
                <a:solidFill>
                  <a:prstClr val="black"/>
                </a:solidFill>
                <a:latin typeface="DFKai-SB" panose="03000509000000000000" pitchFamily="65" charset="-120"/>
                <a:ea typeface="DFKai-SB" panose="03000509000000000000" pitchFamily="65" charset="-120"/>
                <a:cs typeface="等线" panose="02010600030101010101" pitchFamily="2" charset="-122"/>
                <a:sym typeface="+mn-ea"/>
              </a:rPr>
              <a:t>鐵路</a:t>
            </a:r>
            <a:r>
              <a:rPr lang="zh-CN" altLang="en-US" sz="1400" dirty="0" smtClean="0">
                <a:latin typeface="DFKai-SB" panose="03000509000000000000" pitchFamily="65" charset="-120"/>
                <a:ea typeface="DFKai-SB" panose="03000509000000000000" pitchFamily="65" charset="-120"/>
                <a:cs typeface="等线" panose="02010600030101010101" pitchFamily="2" charset="-122"/>
                <a:sym typeface="+mn-ea"/>
              </a:rPr>
              <a:t>網覆蓋芬蘭</a:t>
            </a:r>
            <a:r>
              <a:rPr lang="zh-CN" altLang="en-US" sz="1400" dirty="0">
                <a:latin typeface="DFKai-SB" panose="03000509000000000000" pitchFamily="65" charset="-120"/>
                <a:ea typeface="DFKai-SB" panose="03000509000000000000" pitchFamily="65" charset="-120"/>
                <a:cs typeface="等线" panose="02010600030101010101" pitchFamily="2" charset="-122"/>
                <a:sym typeface="+mn-ea"/>
              </a:rPr>
              <a:t>所有主要</a:t>
            </a:r>
            <a:r>
              <a:rPr lang="zh-CN" altLang="en-US" sz="1400" dirty="0" smtClean="0">
                <a:latin typeface="DFKai-SB" panose="03000509000000000000" pitchFamily="65" charset="-120"/>
                <a:ea typeface="DFKai-SB" panose="03000509000000000000" pitchFamily="65" charset="-120"/>
                <a:cs typeface="等线" panose="02010600030101010101" pitchFamily="2" charset="-122"/>
                <a:sym typeface="+mn-ea"/>
              </a:rPr>
              <a:t>城市，</a:t>
            </a:r>
            <a:r>
              <a:rPr lang="zh-TW" altLang="en-US" sz="1400" dirty="0" smtClean="0">
                <a:latin typeface="DFKai-SB" panose="03000509000000000000" pitchFamily="65" charset="-120"/>
                <a:ea typeface="DFKai-SB" panose="03000509000000000000" pitchFamily="65" charset="-120"/>
                <a:cs typeface="等线" panose="02010600030101010101" pitchFamily="2" charset="-122"/>
                <a:sym typeface="+mn-ea"/>
              </a:rPr>
              <a:t>減低</a:t>
            </a:r>
            <a:r>
              <a:rPr lang="zh-CN" altLang="en-US" sz="1400" dirty="0" smtClean="0">
                <a:latin typeface="DFKai-SB" panose="03000509000000000000" pitchFamily="65" charset="-120"/>
                <a:ea typeface="DFKai-SB" panose="03000509000000000000" pitchFamily="65" charset="-120"/>
                <a:cs typeface="等线" panose="02010600030101010101" pitchFamily="2" charset="-122"/>
                <a:sym typeface="+mn-ea"/>
              </a:rPr>
              <a:t>有</a:t>
            </a:r>
            <a:r>
              <a:rPr lang="zh-CN" altLang="en-US" sz="1400" dirty="0">
                <a:solidFill>
                  <a:prstClr val="black"/>
                </a:solidFill>
                <a:latin typeface="DFKai-SB" panose="03000509000000000000" pitchFamily="65" charset="-120"/>
                <a:ea typeface="DFKai-SB" panose="03000509000000000000" pitchFamily="65" charset="-120"/>
                <a:cs typeface="等线" panose="02010600030101010101" pitchFamily="2" charset="-122"/>
                <a:sym typeface="+mn-ea"/>
              </a:rPr>
              <a:t>碳</a:t>
            </a:r>
            <a:r>
              <a:rPr lang="zh-CN" altLang="en-US" sz="1400" dirty="0" smtClean="0">
                <a:solidFill>
                  <a:prstClr val="black"/>
                </a:solidFill>
                <a:latin typeface="DFKai-SB" panose="03000509000000000000" pitchFamily="65" charset="-120"/>
                <a:ea typeface="DFKai-SB" panose="03000509000000000000" pitchFamily="65" charset="-120"/>
                <a:cs typeface="等线" panose="02010600030101010101" pitchFamily="2" charset="-122"/>
                <a:sym typeface="+mn-ea"/>
              </a:rPr>
              <a:t>排放</a:t>
            </a:r>
            <a:endParaRPr lang="zh-CN" altLang="en-US" sz="1400" strike="sngStrike" dirty="0">
              <a:solidFill>
                <a:srgbClr val="FF0000"/>
              </a:solidFill>
              <a:latin typeface="DFKai-SB" panose="03000509000000000000" pitchFamily="65" charset="-120"/>
              <a:ea typeface="DFKai-SB" panose="03000509000000000000" pitchFamily="65" charset="-120"/>
              <a:cs typeface="等线" panose="02010600030101010101" pitchFamily="2" charset="-122"/>
              <a:sym typeface="+mn-ea"/>
            </a:endParaRPr>
          </a:p>
        </p:txBody>
      </p:sp>
      <p:sp>
        <p:nvSpPr>
          <p:cNvPr id="16" name="文本框 1"/>
          <p:cNvSpPr txBox="1"/>
          <p:nvPr/>
        </p:nvSpPr>
        <p:spPr>
          <a:xfrm>
            <a:off x="4835656" y="4561864"/>
            <a:ext cx="2356150" cy="307777"/>
          </a:xfrm>
          <a:prstGeom prst="rect">
            <a:avLst/>
          </a:prstGeom>
          <a:noFill/>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TW" altLang="en-US" sz="1400" b="0" i="0" u="none" strike="noStrike" kern="1200" cap="none" spc="0" normalizeH="0" baseline="0" noProof="0" dirty="0" smtClean="0">
                <a:ln>
                  <a:noFill/>
                </a:ln>
                <a:effectLst/>
                <a:uLnTx/>
                <a:uFillTx/>
                <a:latin typeface="DFKai-SB" panose="03000509000000000000" pitchFamily="65" charset="-120"/>
                <a:ea typeface="DFKai-SB" panose="03000509000000000000" pitchFamily="65" charset="-120"/>
                <a:cs typeface="+mn-cs"/>
              </a:rPr>
              <a:t>德國單車使用道路</a:t>
            </a:r>
            <a:endParaRPr kumimoji="0" lang="zh-CN" altLang="en-US" sz="1400" b="0" i="0" u="none" strike="noStrike" kern="1200" cap="none" spc="0" normalizeH="0" baseline="0" noProof="0" dirty="0">
              <a:ln>
                <a:noFill/>
              </a:ln>
              <a:effectLst/>
              <a:uLnTx/>
              <a:uFillTx/>
              <a:latin typeface="DFKai-SB" panose="03000509000000000000" pitchFamily="65" charset="-120"/>
              <a:ea typeface="DFKai-SB" panose="03000509000000000000" pitchFamily="65" charset="-120"/>
              <a:cs typeface="+mn-cs"/>
            </a:endParaRPr>
          </a:p>
        </p:txBody>
      </p:sp>
      <p:sp>
        <p:nvSpPr>
          <p:cNvPr id="17" name="文本框 1"/>
          <p:cNvSpPr txBox="1"/>
          <p:nvPr/>
        </p:nvSpPr>
        <p:spPr>
          <a:xfrm>
            <a:off x="241556" y="5677345"/>
            <a:ext cx="4247200" cy="307777"/>
          </a:xfrm>
          <a:prstGeom prst="rect">
            <a:avLst/>
          </a:prstGeom>
          <a:noFill/>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TW" altLang="en-US" sz="1400" b="0" i="0" u="none" strike="noStrike" kern="1200" cap="none" spc="0" normalizeH="0" baseline="0" noProof="0" dirty="0" smtClean="0">
                <a:ln>
                  <a:noFill/>
                </a:ln>
                <a:effectLst/>
                <a:uLnTx/>
                <a:uFillTx/>
                <a:latin typeface="DFKai-SB" panose="03000509000000000000" pitchFamily="65" charset="-120"/>
                <a:ea typeface="DFKai-SB" panose="03000509000000000000" pitchFamily="65" charset="-120"/>
                <a:cs typeface="+mn-cs"/>
              </a:rPr>
              <a:t>引入低排放作為交通道路的設計考量之一</a:t>
            </a:r>
            <a:endParaRPr kumimoji="0" lang="zh-CN" altLang="en-US" sz="1400" b="0" i="0" u="none" strike="noStrike" kern="1200" cap="none" spc="0" normalizeH="0" baseline="0" noProof="0" dirty="0">
              <a:ln>
                <a:noFill/>
              </a:ln>
              <a:effectLst/>
              <a:uLnTx/>
              <a:uFillTx/>
              <a:latin typeface="DFKai-SB" panose="03000509000000000000" pitchFamily="65" charset="-120"/>
              <a:ea typeface="DFKai-SB" panose="03000509000000000000" pitchFamily="65" charset="-120"/>
              <a:cs typeface="+mn-cs"/>
            </a:endParaRPr>
          </a:p>
        </p:txBody>
      </p:sp>
    </p:spTree>
    <p:extLst>
      <p:ext uri="{BB962C8B-B14F-4D97-AF65-F5344CB8AC3E}">
        <p14:creationId xmlns:p14="http://schemas.microsoft.com/office/powerpoint/2010/main" val="4127025767"/>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3"/>
          </p:cNvPr>
          <p:cNvPicPr>
            <a:picLocks noChangeAspect="1"/>
          </p:cNvPicPr>
          <p:nvPr/>
        </p:nvPicPr>
        <p:blipFill>
          <a:blip r:embed="rId4"/>
          <a:stretch>
            <a:fillRect/>
          </a:stretch>
        </p:blipFill>
        <p:spPr>
          <a:xfrm>
            <a:off x="769312" y="3215059"/>
            <a:ext cx="4846339" cy="2824246"/>
          </a:xfrm>
          <a:prstGeom prst="rect">
            <a:avLst/>
          </a:prstGeom>
        </p:spPr>
      </p:pic>
      <p:sp>
        <p:nvSpPr>
          <p:cNvPr id="5" name="Rectangle 4"/>
          <p:cNvSpPr/>
          <p:nvPr/>
        </p:nvSpPr>
        <p:spPr>
          <a:xfrm>
            <a:off x="510705" y="1424104"/>
            <a:ext cx="11168891" cy="1692771"/>
          </a:xfrm>
          <a:prstGeom prst="rect">
            <a:avLst/>
          </a:prstGeom>
          <a:solidFill>
            <a:schemeClr val="accent5">
              <a:lumMod val="20000"/>
              <a:lumOff val="80000"/>
            </a:schemeClr>
          </a:solidFill>
        </p:spPr>
        <p:txBody>
          <a:bodyPr wrap="square">
            <a:spAutoFit/>
          </a:bodyPr>
          <a:lstStyle/>
          <a:p>
            <a:r>
              <a:rPr lang="zh-CN" altLang="en-US" sz="2600" dirty="0" smtClean="0">
                <a:latin typeface="Times New Roman" panose="02020603050405020304" pitchFamily="18" charset="0"/>
                <a:ea typeface="標楷體" panose="03000509000000000000" pitchFamily="65" charset="-120"/>
                <a:cs typeface="Times New Roman" panose="02020603050405020304" pitchFamily="18" charset="0"/>
              </a:rPr>
              <a:t>丹麥首都哥本哈根則是長期以來努力發展自行車出行的城市榜樣。在哥本哈根，從郊區到市中心的所有</a:t>
            </a:r>
            <a:r>
              <a:rPr lang="en-US" altLang="zh-CN" sz="2600" dirty="0" smtClean="0">
                <a:latin typeface="Times New Roman" panose="02020603050405020304" pitchFamily="18" charset="0"/>
                <a:ea typeface="標楷體" panose="03000509000000000000" pitchFamily="65" charset="-120"/>
                <a:cs typeface="Times New Roman" panose="02020603050405020304" pitchFamily="18" charset="0"/>
              </a:rPr>
              <a:t>28</a:t>
            </a:r>
            <a:r>
              <a:rPr lang="zh-CN" altLang="en-US" sz="2600" dirty="0" smtClean="0">
                <a:latin typeface="Times New Roman" panose="02020603050405020304" pitchFamily="18" charset="0"/>
                <a:ea typeface="標楷體" panose="03000509000000000000" pitchFamily="65" charset="-120"/>
                <a:cs typeface="Times New Roman" panose="02020603050405020304" pitchFamily="18" charset="0"/>
              </a:rPr>
              <a:t>條自行車道都與機動車道分開。整個首都地區現在擁有一千多公里的專用自行車道和幾百公里的自行車道。</a:t>
            </a:r>
            <a:r>
              <a:rPr lang="zh-TW" altLang="en-US" sz="2600" dirty="0" smtClean="0">
                <a:latin typeface="Times New Roman" panose="02020603050405020304" pitchFamily="18" charset="0"/>
                <a:ea typeface="標楷體" panose="03000509000000000000" pitchFamily="65" charset="-120"/>
                <a:cs typeface="Times New Roman" panose="02020603050405020304" pitchFamily="18" charset="0"/>
              </a:rPr>
              <a:t>當地以單車為主要交通工具之一，被稱為當地的文化特色。</a:t>
            </a:r>
            <a:endParaRPr lang="en-US" sz="26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6" name="Rectangle 5"/>
          <p:cNvSpPr/>
          <p:nvPr/>
        </p:nvSpPr>
        <p:spPr>
          <a:xfrm>
            <a:off x="9311806" y="4206691"/>
            <a:ext cx="2575394" cy="1415772"/>
          </a:xfrm>
          <a:prstGeom prst="rect">
            <a:avLst/>
          </a:prstGeom>
        </p:spPr>
        <p:txBody>
          <a:bodyPr wrap="square">
            <a:spAutoFit/>
          </a:bodyPr>
          <a:lstStyle/>
          <a:p>
            <a:pPr algn="ctr"/>
            <a:r>
              <a:rPr lang="zh-TW" altLang="en-US" sz="1400" dirty="0" smtClean="0">
                <a:latin typeface="Times New Roman" panose="02020603050405020304" pitchFamily="18" charset="0"/>
                <a:ea typeface="標楷體" panose="03000509000000000000" pitchFamily="65" charset="-120"/>
                <a:cs typeface="Times New Roman" panose="02020603050405020304" pitchFamily="18" charset="0"/>
              </a:rPr>
              <a:t>資料來源</a:t>
            </a:r>
            <a:r>
              <a:rPr lang="en-US" altLang="zh-TW" sz="1400" dirty="0" smtClean="0">
                <a:latin typeface="Times New Roman" panose="02020603050405020304" pitchFamily="18" charset="0"/>
                <a:ea typeface="標楷體" panose="03000509000000000000" pitchFamily="65" charset="-120"/>
                <a:cs typeface="Times New Roman" panose="02020603050405020304" pitchFamily="18" charset="0"/>
              </a:rPr>
              <a:t>:</a:t>
            </a:r>
          </a:p>
          <a:p>
            <a:pPr marL="171450" indent="-171450">
              <a:buFont typeface="Arial" panose="020B0604020202020204" pitchFamily="34" charset="0"/>
              <a:buChar char="•"/>
            </a:pPr>
            <a:r>
              <a:rPr lang="zh-TW" altLang="en-US" sz="1200" dirty="0" smtClean="0">
                <a:latin typeface="Times New Roman" panose="02020603050405020304" pitchFamily="18" charset="0"/>
                <a:ea typeface="標楷體" panose="03000509000000000000" pitchFamily="65" charset="-120"/>
                <a:cs typeface="Times New Roman" panose="02020603050405020304" pitchFamily="18" charset="0"/>
              </a:rPr>
              <a:t>丹麥政府</a:t>
            </a:r>
            <a:r>
              <a:rPr lang="en-US" altLang="zh-TW" sz="12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rPr>
              <a:t>(</a:t>
            </a:r>
            <a:r>
              <a:rPr lang="en-US" sz="1200" dirty="0" smtClean="0">
                <a:latin typeface="Times New Roman" panose="02020603050405020304" pitchFamily="18" charset="0"/>
                <a:ea typeface="標楷體" panose="03000509000000000000" pitchFamily="65" charset="-120"/>
                <a:cs typeface="Times New Roman" panose="02020603050405020304" pitchFamily="18" charset="0"/>
              </a:rPr>
              <a:t>https</a:t>
            </a:r>
            <a:r>
              <a:rPr lang="en-US" sz="1200" dirty="0">
                <a:latin typeface="Times New Roman" panose="02020603050405020304" pitchFamily="18" charset="0"/>
                <a:ea typeface="標楷體" panose="03000509000000000000" pitchFamily="65" charset="-120"/>
                <a:cs typeface="Times New Roman" panose="02020603050405020304" pitchFamily="18" charset="0"/>
              </a:rPr>
              <a:t>://</a:t>
            </a:r>
            <a:r>
              <a:rPr lang="en-US" sz="1200" dirty="0" smtClean="0">
                <a:latin typeface="Times New Roman" panose="02020603050405020304" pitchFamily="18" charset="0"/>
                <a:ea typeface="標楷體" panose="03000509000000000000" pitchFamily="65" charset="-120"/>
                <a:cs typeface="Times New Roman" panose="02020603050405020304" pitchFamily="18" charset="0"/>
              </a:rPr>
              <a:t>denmark.dk/people-and-culture/biking)</a:t>
            </a:r>
            <a:endParaRPr lang="en-US" sz="1200" dirty="0">
              <a:latin typeface="Times New Roman" panose="02020603050405020304" pitchFamily="18" charset="0"/>
              <a:ea typeface="標楷體" panose="03000509000000000000" pitchFamily="65" charset="-120"/>
              <a:cs typeface="Times New Roman" panose="02020603050405020304" pitchFamily="18" charset="0"/>
            </a:endParaRPr>
          </a:p>
          <a:p>
            <a:pPr marL="171450" indent="-171450">
              <a:buFont typeface="Arial" panose="020B0604020202020204" pitchFamily="34" charset="0"/>
              <a:buChar char="•"/>
            </a:pPr>
            <a:r>
              <a:rPr lang="zh-TW" altLang="en-US" sz="1200" dirty="0" smtClean="0">
                <a:latin typeface="Times New Roman" panose="02020603050405020304" pitchFamily="18" charset="0"/>
                <a:ea typeface="標楷體" panose="03000509000000000000" pitchFamily="65" charset="-120"/>
                <a:cs typeface="Times New Roman" panose="02020603050405020304" pitchFamily="18" charset="0"/>
              </a:rPr>
              <a:t>聯合國 </a:t>
            </a:r>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rPr>
              <a:t>(</a:t>
            </a:r>
            <a:r>
              <a:rPr lang="en-US" sz="1200" dirty="0" smtClean="0">
                <a:latin typeface="Times New Roman" panose="02020603050405020304" pitchFamily="18" charset="0"/>
                <a:ea typeface="標楷體" panose="03000509000000000000" pitchFamily="65" charset="-120"/>
                <a:cs typeface="Times New Roman" panose="02020603050405020304" pitchFamily="18" charset="0"/>
              </a:rPr>
              <a:t>https</a:t>
            </a:r>
            <a:r>
              <a:rPr lang="en-US" sz="1200" dirty="0">
                <a:latin typeface="Times New Roman" panose="02020603050405020304" pitchFamily="18" charset="0"/>
                <a:ea typeface="標楷體" panose="03000509000000000000" pitchFamily="65" charset="-120"/>
                <a:cs typeface="Times New Roman" panose="02020603050405020304" pitchFamily="18" charset="0"/>
              </a:rPr>
              <a:t>://</a:t>
            </a:r>
            <a:r>
              <a:rPr lang="en-US" sz="1200" dirty="0" smtClean="0">
                <a:latin typeface="Times New Roman" panose="02020603050405020304" pitchFamily="18" charset="0"/>
                <a:ea typeface="標楷體" panose="03000509000000000000" pitchFamily="65" charset="-120"/>
                <a:cs typeface="Times New Roman" panose="02020603050405020304" pitchFamily="18" charset="0"/>
              </a:rPr>
              <a:t>news.un.org/zh/story/2020/10/1069412</a:t>
            </a:r>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en-US" sz="12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7" name="任意多边形: 形状 4"/>
          <p:cNvSpPr/>
          <p:nvPr/>
        </p:nvSpPr>
        <p:spPr>
          <a:xfrm>
            <a:off x="2308335" y="180361"/>
            <a:ext cx="7287700" cy="6180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77900" rtl="0" eaLnBrk="1" fontAlgn="auto" latinLnBrk="0" hangingPunct="1">
              <a:lnSpc>
                <a:spcPct val="90000"/>
              </a:lnSpc>
              <a:spcBef>
                <a:spcPts val="0"/>
              </a:spcBef>
              <a:spcAft>
                <a:spcPct val="35000"/>
              </a:spcAft>
              <a:buClrTx/>
              <a:buSzTx/>
              <a:buFontTx/>
              <a:buNone/>
              <a:defRPr/>
            </a:pPr>
            <a:r>
              <a:rPr kumimoji="0" lang="zh-CN" altLang="en-US" sz="4000" b="1" i="0" u="none" strike="noStrike" kern="1200" cap="none" spc="0" normalizeH="0" baseline="0" noProof="0" dirty="0" smtClean="0">
                <a:ln>
                  <a:noFill/>
                </a:ln>
                <a:solidFill>
                  <a:srgbClr val="FFFFFF"/>
                </a:solidFill>
                <a:effectLst/>
                <a:uLnTx/>
                <a:uFillTx/>
                <a:latin typeface="DFKai-SB" panose="03000509000000000000" pitchFamily="65" charset="-120"/>
                <a:ea typeface="DFKai-SB" panose="03000509000000000000" pitchFamily="65" charset="-120"/>
                <a:cs typeface="+mn-cs"/>
                <a:sym typeface="+mn-ea"/>
              </a:rPr>
              <a:t>其他</a:t>
            </a:r>
            <a:r>
              <a:rPr kumimoji="0" lang="zh-CN" altLang="en-US" sz="4000" b="1" i="0" u="none" strike="noStrike" kern="1200" cap="none" spc="0" normalizeH="0" baseline="0" noProof="0" dirty="0">
                <a:ln>
                  <a:noFill/>
                </a:ln>
                <a:solidFill>
                  <a:srgbClr val="FFFFFF"/>
                </a:solidFill>
                <a:effectLst/>
                <a:uLnTx/>
                <a:uFillTx/>
                <a:latin typeface="DFKai-SB" panose="03000509000000000000" pitchFamily="65" charset="-120"/>
                <a:ea typeface="DFKai-SB" panose="03000509000000000000" pitchFamily="65" charset="-120"/>
                <a:cs typeface="+mn-cs"/>
                <a:sym typeface="+mn-ea"/>
              </a:rPr>
              <a:t>地區</a:t>
            </a:r>
            <a:r>
              <a:rPr kumimoji="0" lang="zh-CN" altLang="en-US" sz="4000" b="1" i="0" u="none" strike="noStrike" kern="1200" cap="none" spc="0" normalizeH="0" baseline="0" noProof="0" dirty="0">
                <a:ln>
                  <a:noFill/>
                </a:ln>
                <a:solidFill>
                  <a:srgbClr val="FFFFFF"/>
                </a:solidFill>
                <a:effectLst/>
                <a:uLnTx/>
                <a:uFillTx/>
                <a:latin typeface="DFKai-SB" panose="03000509000000000000" pitchFamily="65" charset="-120"/>
                <a:ea typeface="DFKai-SB" panose="03000509000000000000" pitchFamily="65" charset="-120"/>
                <a:cs typeface="+mn-cs"/>
              </a:rPr>
              <a:t>的</a:t>
            </a:r>
            <a:r>
              <a:rPr kumimoji="0" lang="zh-CN" altLang="en-US" sz="4000" b="1" i="0" u="none" strike="noStrike" kern="1200" cap="none" spc="0" normalizeH="0" baseline="0" noProof="0" dirty="0">
                <a:ln>
                  <a:noFill/>
                </a:ln>
                <a:solidFill>
                  <a:srgbClr val="FFFFFF"/>
                </a:solidFill>
                <a:effectLst/>
                <a:uLnTx/>
                <a:uFillTx/>
                <a:latin typeface="DFKai-SB" panose="03000509000000000000" pitchFamily="65" charset="-120"/>
                <a:ea typeface="DFKai-SB" panose="03000509000000000000" pitchFamily="65" charset="-120"/>
                <a:cs typeface="+mn-cs"/>
                <a:sym typeface="+mn-ea"/>
              </a:rPr>
              <a:t>環境保育實踐經驗</a:t>
            </a:r>
            <a:endParaRPr kumimoji="0" lang="zh-CN" altLang="en-US" sz="4000" b="1" i="0" u="none" strike="noStrike" kern="1200" cap="none" spc="0" normalizeH="0" baseline="0" noProof="0" dirty="0">
              <a:ln>
                <a:noFill/>
              </a:ln>
              <a:solidFill>
                <a:srgbClr val="FFFFFF"/>
              </a:solidFill>
              <a:effectLst/>
              <a:uLnTx/>
              <a:uFillTx/>
              <a:latin typeface="DFKai-SB" panose="03000509000000000000" pitchFamily="65" charset="-120"/>
              <a:ea typeface="DFKai-SB" panose="03000509000000000000" pitchFamily="65" charset="-120"/>
              <a:cs typeface="+mn-cs"/>
            </a:endParaRPr>
          </a:p>
        </p:txBody>
      </p:sp>
      <p:sp>
        <p:nvSpPr>
          <p:cNvPr id="8" name="文本框 5"/>
          <p:cNvSpPr txBox="1"/>
          <p:nvPr/>
        </p:nvSpPr>
        <p:spPr>
          <a:xfrm>
            <a:off x="4217844" y="814706"/>
            <a:ext cx="3796805" cy="609398"/>
          </a:xfrm>
          <a:prstGeom prst="rect">
            <a:avLst/>
          </a:prstGeom>
          <a:noFill/>
        </p:spPr>
        <p:txBody>
          <a:bodyPr wrap="square">
            <a:spAutoFit/>
          </a:bodyPr>
          <a:lstStyle/>
          <a:p>
            <a:pPr marL="0" marR="0" lvl="0" indent="0" algn="just" defTabSz="914400" rtl="0" eaLnBrk="1" fontAlgn="auto" latinLnBrk="0" hangingPunct="1">
              <a:lnSpc>
                <a:spcPct val="120000"/>
              </a:lnSpc>
              <a:spcBef>
                <a:spcPts val="0"/>
              </a:spcBef>
              <a:spcAft>
                <a:spcPts val="0"/>
              </a:spcAft>
              <a:buClr>
                <a:srgbClr val="0070C0"/>
              </a:buClr>
              <a:buSzTx/>
              <a:buFontTx/>
              <a:buNone/>
              <a:defRPr/>
            </a:pPr>
            <a:r>
              <a:rPr kumimoji="0" lang="zh-CN" altLang="en-US" sz="2800" b="1"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sym typeface="+mn-ea"/>
              </a:rPr>
              <a:t>發展低碳交通</a:t>
            </a:r>
            <a:r>
              <a:rPr lang="zh-CN" altLang="en-US" sz="2800" b="1" dirty="0">
                <a:solidFill>
                  <a:prstClr val="black"/>
                </a:solidFill>
                <a:latin typeface="DFKai-SB" panose="03000509000000000000" pitchFamily="65" charset="-120"/>
                <a:ea typeface="DFKai-SB" panose="03000509000000000000" pitchFamily="65" charset="-120"/>
                <a:sym typeface="+mn-ea"/>
              </a:rPr>
              <a:t>運輸系統</a:t>
            </a:r>
          </a:p>
        </p:txBody>
      </p:sp>
      <p:sp>
        <p:nvSpPr>
          <p:cNvPr id="9" name="Freeform 8"/>
          <p:cNvSpPr/>
          <p:nvPr/>
        </p:nvSpPr>
        <p:spPr bwMode="auto">
          <a:xfrm>
            <a:off x="3613638" y="949835"/>
            <a:ext cx="446151" cy="322817"/>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92D050"/>
          </a:solidFill>
          <a:ln w="19050">
            <a:solidFill>
              <a:srgbClr val="FFFFFF"/>
            </a:solidFill>
            <a:round/>
          </a:ln>
        </p:spPr>
        <p:txBody>
          <a:bodyPr vert="horz" wrap="square" lIns="83748" tIns="41874" rIns="83748" bIns="41874" numCol="1" anchor="t" anchorCtr="0" compatLnSpc="1"/>
          <a:lstStyle/>
          <a:p>
            <a:pPr marL="0" marR="0" lvl="0" indent="0" algn="just" defTabSz="914400" rtl="0" eaLnBrk="1" fontAlgn="auto" latinLnBrk="0" hangingPunct="1">
              <a:lnSpc>
                <a:spcPct val="120000"/>
              </a:lnSpc>
              <a:spcBef>
                <a:spcPts val="0"/>
              </a:spcBef>
              <a:spcAft>
                <a:spcPts val="0"/>
              </a:spcAft>
              <a:buClrTx/>
              <a:buSzTx/>
              <a:buFontTx/>
              <a:buNone/>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cs"/>
              <a:sym typeface="Agency FB" panose="020B0503020202020204" pitchFamily="34" charset="0"/>
            </a:endParaRPr>
          </a:p>
        </p:txBody>
      </p:sp>
      <p:pic>
        <p:nvPicPr>
          <p:cNvPr id="10" name="Picture 9"/>
          <p:cNvPicPr>
            <a:picLocks noChangeAspect="1"/>
          </p:cNvPicPr>
          <p:nvPr/>
        </p:nvPicPr>
        <p:blipFill>
          <a:blip r:embed="rId5"/>
          <a:stretch>
            <a:fillRect/>
          </a:stretch>
        </p:blipFill>
        <p:spPr>
          <a:xfrm>
            <a:off x="6271590" y="3224615"/>
            <a:ext cx="2779931" cy="2799788"/>
          </a:xfrm>
          <a:prstGeom prst="rect">
            <a:avLst/>
          </a:prstGeom>
        </p:spPr>
      </p:pic>
      <p:sp>
        <p:nvSpPr>
          <p:cNvPr id="13" name="Rectangle 12"/>
          <p:cNvSpPr/>
          <p:nvPr/>
        </p:nvSpPr>
        <p:spPr>
          <a:xfrm>
            <a:off x="6049374" y="5962866"/>
            <a:ext cx="3262432" cy="338554"/>
          </a:xfrm>
          <a:prstGeom prst="rect">
            <a:avLst/>
          </a:prstGeom>
        </p:spPr>
        <p:txBody>
          <a:bodyPr wrap="none">
            <a:spAutoFit/>
          </a:bodyPr>
          <a:lstStyle/>
          <a:p>
            <a:r>
              <a:rPr lang="zh-CN" altLang="en-US" sz="1600" dirty="0" smtClean="0">
                <a:latin typeface="Times New Roman" panose="02020603050405020304" pitchFamily="18" charset="0"/>
                <a:ea typeface="標楷體" panose="03000509000000000000" pitchFamily="65" charset="-120"/>
                <a:cs typeface="Times New Roman" panose="02020603050405020304" pitchFamily="18" charset="0"/>
              </a:rPr>
              <a:t>哥本哈根</a:t>
            </a:r>
            <a:r>
              <a:rPr lang="zh-TW" altLang="en-US" sz="1600" dirty="0" smtClean="0">
                <a:latin typeface="Times New Roman" panose="02020603050405020304" pitchFamily="18" charset="0"/>
                <a:ea typeface="標楷體" panose="03000509000000000000" pitchFamily="65" charset="-120"/>
                <a:cs typeface="Times New Roman" panose="02020603050405020304" pitchFamily="18" charset="0"/>
              </a:rPr>
              <a:t>市民在街上使用單車代步</a:t>
            </a:r>
            <a:endParaRPr lang="en-US" sz="1600" dirty="0"/>
          </a:p>
        </p:txBody>
      </p:sp>
      <p:sp>
        <p:nvSpPr>
          <p:cNvPr id="14" name="Rectangle 13"/>
          <p:cNvSpPr/>
          <p:nvPr/>
        </p:nvSpPr>
        <p:spPr>
          <a:xfrm>
            <a:off x="1599322" y="6008825"/>
            <a:ext cx="3307316" cy="369332"/>
          </a:xfrm>
          <a:prstGeom prst="rect">
            <a:avLst/>
          </a:prstGeom>
        </p:spPr>
        <p:txBody>
          <a:bodyPr wrap="none">
            <a:spAutoFit/>
          </a:bodyPr>
          <a:lstStyle/>
          <a:p>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影片</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 </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關於丹麥單車文化的介紹</a:t>
            </a:r>
            <a:endParaRPr lang="en-US" dirty="0"/>
          </a:p>
        </p:txBody>
      </p:sp>
    </p:spTree>
    <p:extLst>
      <p:ext uri="{BB962C8B-B14F-4D97-AF65-F5344CB8AC3E}">
        <p14:creationId xmlns:p14="http://schemas.microsoft.com/office/powerpoint/2010/main" val="3169607151"/>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4010751" y="749850"/>
            <a:ext cx="4176764" cy="609398"/>
          </a:xfrm>
          <a:prstGeom prst="rect">
            <a:avLst/>
          </a:prstGeom>
          <a:noFill/>
        </p:spPr>
        <p:txBody>
          <a:bodyPr wrap="square">
            <a:spAutoFit/>
          </a:bodyPr>
          <a:lstStyle/>
          <a:p>
            <a:pPr lvl="0" algn="just">
              <a:lnSpc>
                <a:spcPct val="120000"/>
              </a:lnSpc>
              <a:buClr>
                <a:srgbClr val="0070C0"/>
              </a:buClr>
              <a:defRPr/>
            </a:pPr>
            <a:r>
              <a:rPr kumimoji="0" lang="zh-TW" altLang="en-US" sz="2800" b="1" i="0" u="none" strike="noStrike" kern="1200" cap="none" spc="0" normalizeH="0" baseline="0" noProof="0" dirty="0" smtClean="0">
                <a:ln>
                  <a:noFill/>
                </a:ln>
                <a:effectLst/>
                <a:uLnTx/>
                <a:uFillTx/>
                <a:latin typeface="DFKai-SB" panose="03000509000000000000" pitchFamily="65" charset="-120"/>
                <a:ea typeface="DFKai-SB" panose="03000509000000000000" pitchFamily="65" charset="-120"/>
                <a:cs typeface="+mn-cs"/>
                <a:sym typeface="+mn-ea"/>
              </a:rPr>
              <a:t>利用科技推動可持續發展</a:t>
            </a:r>
            <a:endParaRPr kumimoji="0" lang="en-US" altLang="zh-TW" sz="2800" b="1" i="0" u="none" strike="noStrike" kern="1200" cap="none" spc="0" normalizeH="0" baseline="0" noProof="0" dirty="0" smtClean="0">
              <a:ln>
                <a:noFill/>
              </a:ln>
              <a:effectLst/>
              <a:uLnTx/>
              <a:uFillTx/>
              <a:latin typeface="DFKai-SB" panose="03000509000000000000" pitchFamily="65" charset="-120"/>
              <a:ea typeface="DFKai-SB" panose="03000509000000000000" pitchFamily="65" charset="-120"/>
              <a:cs typeface="+mn-cs"/>
              <a:sym typeface="+mn-ea"/>
            </a:endParaRPr>
          </a:p>
        </p:txBody>
      </p:sp>
      <p:pic>
        <p:nvPicPr>
          <p:cNvPr id="3" name="圖片 2">
            <a:hlinkClick r:id="rId4"/>
          </p:cNvPr>
          <p:cNvPicPr>
            <a:picLocks noChangeAspect="1"/>
          </p:cNvPicPr>
          <p:nvPr/>
        </p:nvPicPr>
        <p:blipFill>
          <a:blip r:embed="rId5"/>
          <a:stretch>
            <a:fillRect/>
          </a:stretch>
        </p:blipFill>
        <p:spPr>
          <a:xfrm>
            <a:off x="2606821" y="4256317"/>
            <a:ext cx="4752975" cy="2309138"/>
          </a:xfrm>
          <a:prstGeom prst="rect">
            <a:avLst/>
          </a:prstGeom>
        </p:spPr>
      </p:pic>
      <p:sp>
        <p:nvSpPr>
          <p:cNvPr id="4" name="矩形 3"/>
          <p:cNvSpPr/>
          <p:nvPr/>
        </p:nvSpPr>
        <p:spPr>
          <a:xfrm>
            <a:off x="7754816" y="4678837"/>
            <a:ext cx="4043827" cy="1754326"/>
          </a:xfrm>
          <a:prstGeom prst="rect">
            <a:avLst/>
          </a:prstGeom>
        </p:spPr>
        <p:txBody>
          <a:bodyPr wrap="square">
            <a:spAutoFit/>
          </a:bodyPr>
          <a:lstStyle/>
          <a:p>
            <a:r>
              <a:rPr lang="zh-TW" altLang="en-US" sz="1200" dirty="0" smtClean="0">
                <a:latin typeface="Times New Roman" panose="02020603050405020304" pitchFamily="18" charset="0"/>
                <a:ea typeface="標楷體" panose="03000509000000000000" pitchFamily="65" charset="-120"/>
                <a:cs typeface="Times New Roman" panose="02020603050405020304" pitchFamily="18" charset="0"/>
              </a:rPr>
              <a:t>資料來源</a:t>
            </a:r>
            <a:r>
              <a:rPr lang="zh-TW" altLang="en-US" sz="1200" dirty="0" smtClean="0">
                <a:latin typeface="Times New Roman" panose="02020603050405020304" pitchFamily="18" charset="0"/>
                <a:ea typeface="標楷體" panose="03000509000000000000" pitchFamily="65" charset="-120"/>
                <a:cs typeface="Times New Roman" panose="02020603050405020304" pitchFamily="18" charset="0"/>
                <a:sym typeface="Wingdings" panose="05000000000000000000" pitchFamily="2" charset="2"/>
              </a:rPr>
              <a:t>：</a:t>
            </a:r>
            <a:endPar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sym typeface="Wingdings" panose="05000000000000000000" pitchFamily="2" charset="2"/>
            </a:endParaRPr>
          </a:p>
          <a:p>
            <a:pPr marL="285750" indent="-285750">
              <a:buFont typeface="Arial" panose="020B0604020202020204" pitchFamily="34" charset="0"/>
              <a:buChar char="•"/>
            </a:pPr>
            <a:r>
              <a:rPr lang="en-US" altLang="zh-TW" sz="1200" dirty="0">
                <a:latin typeface="Times New Roman" panose="02020603050405020304" pitchFamily="18" charset="0"/>
                <a:ea typeface="標楷體" panose="03000509000000000000" pitchFamily="65" charset="-120"/>
                <a:cs typeface="Times New Roman" panose="02020603050405020304" pitchFamily="18" charset="0"/>
                <a:sym typeface="Wingdings" panose="05000000000000000000" pitchFamily="2" charset="2"/>
              </a:rPr>
              <a:t>https://www.pub.gov.sg/watersupply/fournationaltaps/newater</a:t>
            </a:r>
          </a:p>
          <a:p>
            <a:pPr marL="285750" indent="-285750">
              <a:buFont typeface="Arial" panose="020B0604020202020204" pitchFamily="34" charset="0"/>
              <a:buChar char="•"/>
            </a:pPr>
            <a:r>
              <a:rPr lang="en-US" altLang="zh-TW" sz="1200" dirty="0">
                <a:latin typeface="Times New Roman" panose="02020603050405020304" pitchFamily="18" charset="0"/>
                <a:ea typeface="標楷體" panose="03000509000000000000" pitchFamily="65" charset="-120"/>
                <a:cs typeface="Times New Roman" panose="02020603050405020304" pitchFamily="18" charset="0"/>
                <a:sym typeface="Wingdings" panose="05000000000000000000" pitchFamily="2" charset="2"/>
              </a:rPr>
              <a:t>https://globalwaterforum.org/2018/01/15/newater-in-singapore/</a:t>
            </a:r>
          </a:p>
          <a:p>
            <a:pPr marL="285750" indent="-285750">
              <a:buFont typeface="Arial" panose="020B0604020202020204" pitchFamily="34" charset="0"/>
              <a:buChar char="•"/>
            </a:pPr>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sym typeface="Wingdings" panose="05000000000000000000" pitchFamily="2" charset="2"/>
              </a:rPr>
              <a:t>https</a:t>
            </a:r>
            <a:r>
              <a:rPr lang="en-US" altLang="zh-TW" sz="1200" dirty="0">
                <a:latin typeface="Times New Roman" panose="02020603050405020304" pitchFamily="18" charset="0"/>
                <a:ea typeface="標楷體" panose="03000509000000000000" pitchFamily="65" charset="-120"/>
                <a:cs typeface="Times New Roman" panose="02020603050405020304" pitchFamily="18" charset="0"/>
                <a:sym typeface="Wingdings" panose="05000000000000000000" pitchFamily="2" charset="2"/>
              </a:rPr>
              <a:t>://</a:t>
            </a:r>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sym typeface="Wingdings" panose="05000000000000000000" pitchFamily="2" charset="2"/>
              </a:rPr>
              <a:t>www.pub.gov.sg/watersupply/waterquality/newater</a:t>
            </a:r>
          </a:p>
          <a:p>
            <a:pPr marL="285750" indent="-285750">
              <a:buFont typeface="Arial" panose="020B0604020202020204" pitchFamily="34" charset="0"/>
              <a:buChar char="•"/>
            </a:pPr>
            <a:r>
              <a:rPr lang="en-US" altLang="zh-HK" sz="1200" dirty="0">
                <a:latin typeface="Times New Roman" panose="02020603050405020304" pitchFamily="18" charset="0"/>
                <a:ea typeface="標楷體" panose="03000509000000000000" pitchFamily="65" charset="-120"/>
                <a:cs typeface="Times New Roman" panose="02020603050405020304" pitchFamily="18" charset="0"/>
              </a:rPr>
              <a:t>https://www.legco.gov.hk/research-publications/chinese/1516fsc22-newater-in-singapore-20160226-c.pdf</a:t>
            </a:r>
            <a:endParaRPr lang="zh-HK" altLang="en-US" sz="12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1" name="矩形 10"/>
          <p:cNvSpPr/>
          <p:nvPr/>
        </p:nvSpPr>
        <p:spPr>
          <a:xfrm>
            <a:off x="2606821" y="3848792"/>
            <a:ext cx="4929555" cy="400110"/>
          </a:xfrm>
          <a:prstGeom prst="rect">
            <a:avLst/>
          </a:prstGeom>
        </p:spPr>
        <p:txBody>
          <a:bodyPr wrap="none">
            <a:spAutoFit/>
          </a:bodyPr>
          <a:lstStyle/>
          <a:p>
            <a:r>
              <a:rPr lang="zh-TW" altLang="en-US" sz="2000" dirty="0" smtClean="0">
                <a:solidFill>
                  <a:prstClr val="black"/>
                </a:solidFill>
                <a:latin typeface="DFKai-SB" panose="03000509000000000000" pitchFamily="65" charset="-120"/>
                <a:ea typeface="DFKai-SB" panose="03000509000000000000" pitchFamily="65" charset="-120"/>
                <a:cs typeface="等线" panose="02010600030101010101" pitchFamily="2" charset="-122"/>
                <a:sym typeface="+mn-ea"/>
              </a:rPr>
              <a:t>影片：新加坡新</a:t>
            </a:r>
            <a:r>
              <a:rPr lang="zh-TW" altLang="en-US" sz="2000" dirty="0">
                <a:solidFill>
                  <a:prstClr val="black"/>
                </a:solidFill>
                <a:latin typeface="DFKai-SB" panose="03000509000000000000" pitchFamily="65" charset="-120"/>
                <a:ea typeface="DFKai-SB" panose="03000509000000000000" pitchFamily="65" charset="-120"/>
                <a:cs typeface="等线" panose="02010600030101010101" pitchFamily="2" charset="-122"/>
                <a:sym typeface="+mn-ea"/>
              </a:rPr>
              <a:t>生水</a:t>
            </a:r>
            <a:r>
              <a:rPr lang="en-US" altLang="zh-TW" sz="20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sym typeface="+mn-ea"/>
              </a:rPr>
              <a:t>NEWater</a:t>
            </a:r>
            <a:r>
              <a:rPr lang="zh-TW" altLang="en-US" sz="2000" dirty="0">
                <a:solidFill>
                  <a:prstClr val="black"/>
                </a:solidFill>
                <a:latin typeface="DFKai-SB" panose="03000509000000000000" pitchFamily="65" charset="-120"/>
                <a:ea typeface="DFKai-SB" panose="03000509000000000000" pitchFamily="65" charset="-120"/>
                <a:cs typeface="等线" panose="02010600030101010101" pitchFamily="2" charset="-122"/>
                <a:sym typeface="+mn-ea"/>
              </a:rPr>
              <a:t>的成功故事</a:t>
            </a:r>
            <a:r>
              <a:rPr lang="en-US" altLang="zh-TW" sz="2000" dirty="0">
                <a:solidFill>
                  <a:prstClr val="black"/>
                </a:solidFill>
                <a:latin typeface="DFKai-SB" panose="03000509000000000000" pitchFamily="65" charset="-120"/>
                <a:ea typeface="DFKai-SB" panose="03000509000000000000" pitchFamily="65" charset="-120"/>
                <a:cs typeface="等线" panose="02010600030101010101" pitchFamily="2" charset="-122"/>
                <a:sym typeface="+mn-ea"/>
              </a:rPr>
              <a:t> </a:t>
            </a:r>
            <a:endParaRPr lang="zh-HK" altLang="en-US" sz="2000" dirty="0">
              <a:solidFill>
                <a:prstClr val="black"/>
              </a:solidFill>
              <a:latin typeface="DFKai-SB" panose="03000509000000000000" pitchFamily="65" charset="-120"/>
              <a:ea typeface="DFKai-SB" panose="03000509000000000000" pitchFamily="65" charset="-120"/>
              <a:cs typeface="等线" panose="02010600030101010101" pitchFamily="2" charset="-122"/>
            </a:endParaRPr>
          </a:p>
        </p:txBody>
      </p:sp>
      <p:grpSp>
        <p:nvGrpSpPr>
          <p:cNvPr id="14" name="组合 42"/>
          <p:cNvGrpSpPr/>
          <p:nvPr/>
        </p:nvGrpSpPr>
        <p:grpSpPr>
          <a:xfrm>
            <a:off x="1886029" y="3859095"/>
            <a:ext cx="611572" cy="600552"/>
            <a:chOff x="8956942" y="3371688"/>
            <a:chExt cx="783725" cy="769603"/>
          </a:xfrm>
        </p:grpSpPr>
        <p:grpSp>
          <p:nvGrpSpPr>
            <p:cNvPr id="16" name="组合 43"/>
            <p:cNvGrpSpPr/>
            <p:nvPr/>
          </p:nvGrpSpPr>
          <p:grpSpPr>
            <a:xfrm>
              <a:off x="8956942" y="3371688"/>
              <a:ext cx="783725" cy="769603"/>
              <a:chOff x="8575498" y="2572853"/>
              <a:chExt cx="718729" cy="905135"/>
            </a:xfrm>
          </p:grpSpPr>
          <p:sp>
            <p:nvSpPr>
              <p:cNvPr id="23" name="Freeform 217"/>
              <p:cNvSpPr/>
              <p:nvPr/>
            </p:nvSpPr>
            <p:spPr bwMode="auto">
              <a:xfrm>
                <a:off x="8575498" y="2572853"/>
                <a:ext cx="627063" cy="822325"/>
              </a:xfrm>
              <a:custGeom>
                <a:avLst/>
                <a:gdLst>
                  <a:gd name="T0" fmla="*/ 309 w 395"/>
                  <a:gd name="T1" fmla="*/ 0 h 518"/>
                  <a:gd name="T2" fmla="*/ 0 w 395"/>
                  <a:gd name="T3" fmla="*/ 0 h 518"/>
                  <a:gd name="T4" fmla="*/ 0 w 395"/>
                  <a:gd name="T5" fmla="*/ 518 h 518"/>
                  <a:gd name="T6" fmla="*/ 395 w 395"/>
                  <a:gd name="T7" fmla="*/ 518 h 518"/>
                  <a:gd name="T8" fmla="*/ 395 w 395"/>
                  <a:gd name="T9" fmla="*/ 86 h 518"/>
                  <a:gd name="T10" fmla="*/ 309 w 395"/>
                  <a:gd name="T11" fmla="*/ 0 h 518"/>
                </a:gdLst>
                <a:ahLst/>
                <a:cxnLst>
                  <a:cxn ang="0">
                    <a:pos x="T0" y="T1"/>
                  </a:cxn>
                  <a:cxn ang="0">
                    <a:pos x="T2" y="T3"/>
                  </a:cxn>
                  <a:cxn ang="0">
                    <a:pos x="T4" y="T5"/>
                  </a:cxn>
                  <a:cxn ang="0">
                    <a:pos x="T6" y="T7"/>
                  </a:cxn>
                  <a:cxn ang="0">
                    <a:pos x="T8" y="T9"/>
                  </a:cxn>
                  <a:cxn ang="0">
                    <a:pos x="T10" y="T11"/>
                  </a:cxn>
                </a:cxnLst>
                <a:rect l="0" t="0" r="r" b="b"/>
                <a:pathLst>
                  <a:path w="395" h="518">
                    <a:moveTo>
                      <a:pt x="309" y="0"/>
                    </a:moveTo>
                    <a:lnTo>
                      <a:pt x="0" y="0"/>
                    </a:lnTo>
                    <a:lnTo>
                      <a:pt x="0" y="518"/>
                    </a:lnTo>
                    <a:lnTo>
                      <a:pt x="395" y="518"/>
                    </a:lnTo>
                    <a:lnTo>
                      <a:pt x="395" y="86"/>
                    </a:lnTo>
                    <a:lnTo>
                      <a:pt x="309" y="0"/>
                    </a:lnTo>
                    <a:close/>
                  </a:path>
                </a:pathLst>
              </a:custGeom>
              <a:solidFill>
                <a:srgbClr val="FFC000">
                  <a:alpha val="13000"/>
                </a:srgb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24" name="Freeform 217"/>
              <p:cNvSpPr/>
              <p:nvPr/>
            </p:nvSpPr>
            <p:spPr bwMode="auto">
              <a:xfrm>
                <a:off x="8667164" y="2655663"/>
                <a:ext cx="627063" cy="822325"/>
              </a:xfrm>
              <a:custGeom>
                <a:avLst/>
                <a:gdLst>
                  <a:gd name="T0" fmla="*/ 309 w 395"/>
                  <a:gd name="T1" fmla="*/ 0 h 518"/>
                  <a:gd name="T2" fmla="*/ 0 w 395"/>
                  <a:gd name="T3" fmla="*/ 0 h 518"/>
                  <a:gd name="T4" fmla="*/ 0 w 395"/>
                  <a:gd name="T5" fmla="*/ 518 h 518"/>
                  <a:gd name="T6" fmla="*/ 395 w 395"/>
                  <a:gd name="T7" fmla="*/ 518 h 518"/>
                  <a:gd name="T8" fmla="*/ 395 w 395"/>
                  <a:gd name="T9" fmla="*/ 86 h 518"/>
                  <a:gd name="T10" fmla="*/ 309 w 395"/>
                  <a:gd name="T11" fmla="*/ 0 h 518"/>
                </a:gdLst>
                <a:ahLst/>
                <a:cxnLst>
                  <a:cxn ang="0">
                    <a:pos x="T0" y="T1"/>
                  </a:cxn>
                  <a:cxn ang="0">
                    <a:pos x="T2" y="T3"/>
                  </a:cxn>
                  <a:cxn ang="0">
                    <a:pos x="T4" y="T5"/>
                  </a:cxn>
                  <a:cxn ang="0">
                    <a:pos x="T6" y="T7"/>
                  </a:cxn>
                  <a:cxn ang="0">
                    <a:pos x="T8" y="T9"/>
                  </a:cxn>
                  <a:cxn ang="0">
                    <a:pos x="T10" y="T11"/>
                  </a:cxn>
                </a:cxnLst>
                <a:rect l="0" t="0" r="r" b="b"/>
                <a:pathLst>
                  <a:path w="395" h="518">
                    <a:moveTo>
                      <a:pt x="309" y="0"/>
                    </a:moveTo>
                    <a:lnTo>
                      <a:pt x="0" y="0"/>
                    </a:lnTo>
                    <a:lnTo>
                      <a:pt x="0" y="518"/>
                    </a:lnTo>
                    <a:lnTo>
                      <a:pt x="395" y="518"/>
                    </a:lnTo>
                    <a:lnTo>
                      <a:pt x="395" y="86"/>
                    </a:lnTo>
                    <a:lnTo>
                      <a:pt x="309" y="0"/>
                    </a:lnTo>
                    <a:close/>
                  </a:path>
                </a:pathLst>
              </a:custGeom>
              <a:solidFill>
                <a:srgbClr val="351C5A"/>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25" name="Freeform 217"/>
              <p:cNvSpPr/>
              <p:nvPr/>
            </p:nvSpPr>
            <p:spPr bwMode="auto">
              <a:xfrm>
                <a:off x="8639459" y="2627958"/>
                <a:ext cx="627063" cy="822325"/>
              </a:xfrm>
              <a:custGeom>
                <a:avLst/>
                <a:gdLst>
                  <a:gd name="T0" fmla="*/ 309 w 395"/>
                  <a:gd name="T1" fmla="*/ 0 h 518"/>
                  <a:gd name="T2" fmla="*/ 0 w 395"/>
                  <a:gd name="T3" fmla="*/ 0 h 518"/>
                  <a:gd name="T4" fmla="*/ 0 w 395"/>
                  <a:gd name="T5" fmla="*/ 518 h 518"/>
                  <a:gd name="T6" fmla="*/ 395 w 395"/>
                  <a:gd name="T7" fmla="*/ 518 h 518"/>
                  <a:gd name="T8" fmla="*/ 395 w 395"/>
                  <a:gd name="T9" fmla="*/ 86 h 518"/>
                  <a:gd name="T10" fmla="*/ 309 w 395"/>
                  <a:gd name="T11" fmla="*/ 0 h 518"/>
                </a:gdLst>
                <a:ahLst/>
                <a:cxnLst>
                  <a:cxn ang="0">
                    <a:pos x="T0" y="T1"/>
                  </a:cxn>
                  <a:cxn ang="0">
                    <a:pos x="T2" y="T3"/>
                  </a:cxn>
                  <a:cxn ang="0">
                    <a:pos x="T4" y="T5"/>
                  </a:cxn>
                  <a:cxn ang="0">
                    <a:pos x="T6" y="T7"/>
                  </a:cxn>
                  <a:cxn ang="0">
                    <a:pos x="T8" y="T9"/>
                  </a:cxn>
                  <a:cxn ang="0">
                    <a:pos x="T10" y="T11"/>
                  </a:cxn>
                </a:cxnLst>
                <a:rect l="0" t="0" r="r" b="b"/>
                <a:pathLst>
                  <a:path w="395" h="518">
                    <a:moveTo>
                      <a:pt x="309" y="0"/>
                    </a:moveTo>
                    <a:lnTo>
                      <a:pt x="0" y="0"/>
                    </a:lnTo>
                    <a:lnTo>
                      <a:pt x="0" y="518"/>
                    </a:lnTo>
                    <a:lnTo>
                      <a:pt x="395" y="518"/>
                    </a:lnTo>
                    <a:lnTo>
                      <a:pt x="395" y="86"/>
                    </a:lnTo>
                    <a:lnTo>
                      <a:pt x="309" y="0"/>
                    </a:lnTo>
                    <a:close/>
                  </a:path>
                </a:pathLst>
              </a:custGeom>
              <a:solidFill>
                <a:srgbClr val="FFC000"/>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26" name="Freeform 218"/>
              <p:cNvSpPr/>
              <p:nvPr/>
            </p:nvSpPr>
            <p:spPr bwMode="auto">
              <a:xfrm>
                <a:off x="9088721" y="2607320"/>
                <a:ext cx="195263" cy="196850"/>
              </a:xfrm>
              <a:custGeom>
                <a:avLst/>
                <a:gdLst>
                  <a:gd name="T0" fmla="*/ 0 w 123"/>
                  <a:gd name="T1" fmla="*/ 0 h 124"/>
                  <a:gd name="T2" fmla="*/ 0 w 123"/>
                  <a:gd name="T3" fmla="*/ 124 h 124"/>
                  <a:gd name="T4" fmla="*/ 123 w 123"/>
                  <a:gd name="T5" fmla="*/ 124 h 124"/>
                  <a:gd name="T6" fmla="*/ 0 w 123"/>
                  <a:gd name="T7" fmla="*/ 0 h 124"/>
                </a:gdLst>
                <a:ahLst/>
                <a:cxnLst>
                  <a:cxn ang="0">
                    <a:pos x="T0" y="T1"/>
                  </a:cxn>
                  <a:cxn ang="0">
                    <a:pos x="T2" y="T3"/>
                  </a:cxn>
                  <a:cxn ang="0">
                    <a:pos x="T4" y="T5"/>
                  </a:cxn>
                  <a:cxn ang="0">
                    <a:pos x="T6" y="T7"/>
                  </a:cxn>
                </a:cxnLst>
                <a:rect l="0" t="0" r="r" b="b"/>
                <a:pathLst>
                  <a:path w="123" h="124">
                    <a:moveTo>
                      <a:pt x="0" y="0"/>
                    </a:moveTo>
                    <a:lnTo>
                      <a:pt x="0" y="124"/>
                    </a:lnTo>
                    <a:lnTo>
                      <a:pt x="123" y="124"/>
                    </a:lnTo>
                    <a:lnTo>
                      <a:pt x="0" y="0"/>
                    </a:lnTo>
                    <a:close/>
                  </a:path>
                </a:pathLst>
              </a:custGeom>
              <a:solidFill>
                <a:srgbClr val="FD7F00"/>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grpSp>
        <p:grpSp>
          <p:nvGrpSpPr>
            <p:cNvPr id="17" name="组合 44"/>
            <p:cNvGrpSpPr/>
            <p:nvPr/>
          </p:nvGrpSpPr>
          <p:grpSpPr>
            <a:xfrm>
              <a:off x="9163801" y="3580795"/>
              <a:ext cx="417426" cy="417425"/>
              <a:chOff x="8440738" y="3594100"/>
              <a:chExt cx="554038" cy="554037"/>
            </a:xfrm>
          </p:grpSpPr>
          <p:sp>
            <p:nvSpPr>
              <p:cNvPr id="18" name="Freeform 5"/>
              <p:cNvSpPr/>
              <p:nvPr/>
            </p:nvSpPr>
            <p:spPr bwMode="auto">
              <a:xfrm>
                <a:off x="8440738" y="3594100"/>
                <a:ext cx="554038" cy="554037"/>
              </a:xfrm>
              <a:custGeom>
                <a:avLst/>
                <a:gdLst>
                  <a:gd name="T0" fmla="*/ 132 w 144"/>
                  <a:gd name="T1" fmla="*/ 0 h 144"/>
                  <a:gd name="T2" fmla="*/ 12 w 144"/>
                  <a:gd name="T3" fmla="*/ 0 h 144"/>
                  <a:gd name="T4" fmla="*/ 0 w 144"/>
                  <a:gd name="T5" fmla="*/ 12 h 144"/>
                  <a:gd name="T6" fmla="*/ 0 w 144"/>
                  <a:gd name="T7" fmla="*/ 132 h 144"/>
                  <a:gd name="T8" fmla="*/ 12 w 144"/>
                  <a:gd name="T9" fmla="*/ 144 h 144"/>
                  <a:gd name="T10" fmla="*/ 132 w 144"/>
                  <a:gd name="T11" fmla="*/ 144 h 144"/>
                  <a:gd name="T12" fmla="*/ 144 w 144"/>
                  <a:gd name="T13" fmla="*/ 132 h 144"/>
                  <a:gd name="T14" fmla="*/ 144 w 144"/>
                  <a:gd name="T15" fmla="*/ 12 h 144"/>
                  <a:gd name="T16" fmla="*/ 132 w 144"/>
                  <a:gd name="T17" fmla="*/ 0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4">
                    <a:moveTo>
                      <a:pt x="132" y="0"/>
                    </a:moveTo>
                    <a:cubicBezTo>
                      <a:pt x="12" y="0"/>
                      <a:pt x="12" y="0"/>
                      <a:pt x="12" y="0"/>
                    </a:cubicBezTo>
                    <a:cubicBezTo>
                      <a:pt x="5" y="0"/>
                      <a:pt x="0" y="5"/>
                      <a:pt x="0" y="12"/>
                    </a:cubicBezTo>
                    <a:cubicBezTo>
                      <a:pt x="0" y="132"/>
                      <a:pt x="0" y="132"/>
                      <a:pt x="0" y="132"/>
                    </a:cubicBezTo>
                    <a:cubicBezTo>
                      <a:pt x="0" y="139"/>
                      <a:pt x="5" y="144"/>
                      <a:pt x="12" y="144"/>
                    </a:cubicBezTo>
                    <a:cubicBezTo>
                      <a:pt x="132" y="144"/>
                      <a:pt x="132" y="144"/>
                      <a:pt x="132" y="144"/>
                    </a:cubicBezTo>
                    <a:cubicBezTo>
                      <a:pt x="139" y="144"/>
                      <a:pt x="144" y="139"/>
                      <a:pt x="144" y="132"/>
                    </a:cubicBezTo>
                    <a:cubicBezTo>
                      <a:pt x="144" y="12"/>
                      <a:pt x="144" y="12"/>
                      <a:pt x="144" y="12"/>
                    </a:cubicBezTo>
                    <a:cubicBezTo>
                      <a:pt x="144" y="5"/>
                      <a:pt x="139" y="0"/>
                      <a:pt x="132" y="0"/>
                    </a:cubicBezTo>
                    <a:close/>
                  </a:path>
                </a:pathLst>
              </a:custGeom>
              <a:noFill/>
              <a:ln w="31750" cap="rnd">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19" name="Freeform 6"/>
              <p:cNvSpPr/>
              <p:nvPr/>
            </p:nvSpPr>
            <p:spPr bwMode="auto">
              <a:xfrm>
                <a:off x="8641699" y="3807141"/>
                <a:ext cx="204980" cy="235421"/>
              </a:xfrm>
              <a:custGeom>
                <a:avLst/>
                <a:gdLst>
                  <a:gd name="T0" fmla="*/ 0 w 101"/>
                  <a:gd name="T1" fmla="*/ 58 h 116"/>
                  <a:gd name="T2" fmla="*/ 0 w 101"/>
                  <a:gd name="T3" fmla="*/ 0 h 116"/>
                  <a:gd name="T4" fmla="*/ 50 w 101"/>
                  <a:gd name="T5" fmla="*/ 29 h 116"/>
                  <a:gd name="T6" fmla="*/ 101 w 101"/>
                  <a:gd name="T7" fmla="*/ 58 h 116"/>
                  <a:gd name="T8" fmla="*/ 50 w 101"/>
                  <a:gd name="T9" fmla="*/ 87 h 116"/>
                  <a:gd name="T10" fmla="*/ 0 w 101"/>
                  <a:gd name="T11" fmla="*/ 116 h 116"/>
                  <a:gd name="T12" fmla="*/ 0 w 101"/>
                  <a:gd name="T13" fmla="*/ 58 h 116"/>
                </a:gdLst>
                <a:ahLst/>
                <a:cxnLst>
                  <a:cxn ang="0">
                    <a:pos x="T0" y="T1"/>
                  </a:cxn>
                  <a:cxn ang="0">
                    <a:pos x="T2" y="T3"/>
                  </a:cxn>
                  <a:cxn ang="0">
                    <a:pos x="T4" y="T5"/>
                  </a:cxn>
                  <a:cxn ang="0">
                    <a:pos x="T6" y="T7"/>
                  </a:cxn>
                  <a:cxn ang="0">
                    <a:pos x="T8" y="T9"/>
                  </a:cxn>
                  <a:cxn ang="0">
                    <a:pos x="T10" y="T11"/>
                  </a:cxn>
                  <a:cxn ang="0">
                    <a:pos x="T12" y="T13"/>
                  </a:cxn>
                </a:cxnLst>
                <a:rect l="0" t="0" r="r" b="b"/>
                <a:pathLst>
                  <a:path w="101" h="116">
                    <a:moveTo>
                      <a:pt x="0" y="58"/>
                    </a:moveTo>
                    <a:lnTo>
                      <a:pt x="0" y="0"/>
                    </a:lnTo>
                    <a:lnTo>
                      <a:pt x="50" y="29"/>
                    </a:lnTo>
                    <a:lnTo>
                      <a:pt x="101" y="58"/>
                    </a:lnTo>
                    <a:lnTo>
                      <a:pt x="50" y="87"/>
                    </a:lnTo>
                    <a:lnTo>
                      <a:pt x="0" y="116"/>
                    </a:lnTo>
                    <a:lnTo>
                      <a:pt x="0" y="58"/>
                    </a:lnTo>
                    <a:close/>
                  </a:path>
                </a:pathLst>
              </a:custGeom>
              <a:solidFill>
                <a:schemeClr val="bg1"/>
              </a:solidFill>
              <a:ln w="31750" cap="rnd">
                <a:noFill/>
                <a:prstDash val="solid"/>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20" name="Line 7"/>
              <p:cNvSpPr>
                <a:spLocks noChangeShapeType="1"/>
              </p:cNvSpPr>
              <p:nvPr/>
            </p:nvSpPr>
            <p:spPr bwMode="auto">
              <a:xfrm>
                <a:off x="8440738" y="3732213"/>
                <a:ext cx="554038" cy="0"/>
              </a:xfrm>
              <a:prstGeom prst="line">
                <a:avLst/>
              </a:prstGeom>
              <a:noFill/>
              <a:ln w="31750" cap="rnd">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21" name="Line 8"/>
              <p:cNvSpPr>
                <a:spLocks noChangeShapeType="1"/>
              </p:cNvSpPr>
              <p:nvPr/>
            </p:nvSpPr>
            <p:spPr bwMode="auto">
              <a:xfrm flipH="1">
                <a:off x="8764588" y="3594100"/>
                <a:ext cx="92075" cy="138112"/>
              </a:xfrm>
              <a:prstGeom prst="line">
                <a:avLst/>
              </a:prstGeom>
              <a:noFill/>
              <a:ln w="31750" cap="rnd">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22" name="Line 9"/>
              <p:cNvSpPr>
                <a:spLocks noChangeShapeType="1"/>
              </p:cNvSpPr>
              <p:nvPr/>
            </p:nvSpPr>
            <p:spPr bwMode="auto">
              <a:xfrm flipH="1">
                <a:off x="8578850" y="3594100"/>
                <a:ext cx="93663" cy="138112"/>
              </a:xfrm>
              <a:prstGeom prst="line">
                <a:avLst/>
              </a:prstGeom>
              <a:noFill/>
              <a:ln w="31750" cap="rnd">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grpSp>
      </p:grpSp>
      <p:sp>
        <p:nvSpPr>
          <p:cNvPr id="27" name="任意多边形: 形状 4"/>
          <p:cNvSpPr/>
          <p:nvPr/>
        </p:nvSpPr>
        <p:spPr>
          <a:xfrm>
            <a:off x="2369881" y="151871"/>
            <a:ext cx="7287700" cy="6180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77900" rtl="0" eaLnBrk="1" fontAlgn="auto" latinLnBrk="0" hangingPunct="1">
              <a:lnSpc>
                <a:spcPct val="90000"/>
              </a:lnSpc>
              <a:spcBef>
                <a:spcPts val="0"/>
              </a:spcBef>
              <a:spcAft>
                <a:spcPct val="35000"/>
              </a:spcAft>
              <a:buClrTx/>
              <a:buSzTx/>
              <a:buFontTx/>
              <a:buNone/>
              <a:defRPr/>
            </a:pPr>
            <a:r>
              <a:rPr kumimoji="0" lang="zh-CN" altLang="en-US" sz="4000" b="1" i="0" u="none" strike="noStrike" kern="1200" cap="none" spc="0" normalizeH="0" baseline="0" noProof="0" dirty="0" smtClean="0">
                <a:ln>
                  <a:noFill/>
                </a:ln>
                <a:solidFill>
                  <a:srgbClr val="FFFFFF"/>
                </a:solidFill>
                <a:effectLst/>
                <a:uLnTx/>
                <a:uFillTx/>
                <a:latin typeface="DFKai-SB" panose="03000509000000000000" pitchFamily="65" charset="-120"/>
                <a:ea typeface="DFKai-SB" panose="03000509000000000000" pitchFamily="65" charset="-120"/>
                <a:cs typeface="+mn-cs"/>
                <a:sym typeface="+mn-ea"/>
              </a:rPr>
              <a:t>其他</a:t>
            </a:r>
            <a:r>
              <a:rPr kumimoji="0" lang="zh-CN" altLang="en-US" sz="4000" b="1" i="0" u="none" strike="noStrike" kern="1200" cap="none" spc="0" normalizeH="0" baseline="0" noProof="0" dirty="0">
                <a:ln>
                  <a:noFill/>
                </a:ln>
                <a:solidFill>
                  <a:srgbClr val="FFFFFF"/>
                </a:solidFill>
                <a:effectLst/>
                <a:uLnTx/>
                <a:uFillTx/>
                <a:latin typeface="DFKai-SB" panose="03000509000000000000" pitchFamily="65" charset="-120"/>
                <a:ea typeface="DFKai-SB" panose="03000509000000000000" pitchFamily="65" charset="-120"/>
                <a:cs typeface="+mn-cs"/>
                <a:sym typeface="+mn-ea"/>
              </a:rPr>
              <a:t>地區</a:t>
            </a:r>
            <a:r>
              <a:rPr kumimoji="0" lang="zh-CN" altLang="en-US" sz="4000" b="1" i="0" u="none" strike="noStrike" kern="1200" cap="none" spc="0" normalizeH="0" baseline="0" noProof="0" dirty="0">
                <a:ln>
                  <a:noFill/>
                </a:ln>
                <a:solidFill>
                  <a:srgbClr val="FFFFFF"/>
                </a:solidFill>
                <a:effectLst/>
                <a:uLnTx/>
                <a:uFillTx/>
                <a:latin typeface="DFKai-SB" panose="03000509000000000000" pitchFamily="65" charset="-120"/>
                <a:ea typeface="DFKai-SB" panose="03000509000000000000" pitchFamily="65" charset="-120"/>
                <a:cs typeface="+mn-cs"/>
              </a:rPr>
              <a:t>的</a:t>
            </a:r>
            <a:r>
              <a:rPr kumimoji="0" lang="zh-CN" altLang="en-US" sz="4000" b="1" i="0" u="none" strike="noStrike" kern="1200" cap="none" spc="0" normalizeH="0" baseline="0" noProof="0" dirty="0">
                <a:ln>
                  <a:noFill/>
                </a:ln>
                <a:solidFill>
                  <a:srgbClr val="FFFFFF"/>
                </a:solidFill>
                <a:effectLst/>
                <a:uLnTx/>
                <a:uFillTx/>
                <a:latin typeface="DFKai-SB" panose="03000509000000000000" pitchFamily="65" charset="-120"/>
                <a:ea typeface="DFKai-SB" panose="03000509000000000000" pitchFamily="65" charset="-120"/>
                <a:cs typeface="+mn-cs"/>
                <a:sym typeface="+mn-ea"/>
              </a:rPr>
              <a:t>環境保育實踐經驗</a:t>
            </a:r>
            <a:endParaRPr kumimoji="0" lang="zh-CN" altLang="en-US" sz="4000" b="1" i="0" u="none" strike="noStrike" kern="1200" cap="none" spc="0" normalizeH="0" baseline="0" noProof="0" dirty="0">
              <a:ln>
                <a:noFill/>
              </a:ln>
              <a:solidFill>
                <a:srgbClr val="FFFFFF"/>
              </a:solidFill>
              <a:effectLst/>
              <a:uLnTx/>
              <a:uFillTx/>
              <a:latin typeface="DFKai-SB" panose="03000509000000000000" pitchFamily="65" charset="-120"/>
              <a:ea typeface="DFKai-SB" panose="03000509000000000000" pitchFamily="65" charset="-120"/>
              <a:cs typeface="+mn-cs"/>
            </a:endParaRPr>
          </a:p>
        </p:txBody>
      </p:sp>
      <p:sp>
        <p:nvSpPr>
          <p:cNvPr id="28" name="Freeform 27"/>
          <p:cNvSpPr/>
          <p:nvPr/>
        </p:nvSpPr>
        <p:spPr bwMode="auto">
          <a:xfrm>
            <a:off x="3403180" y="913385"/>
            <a:ext cx="446151" cy="322817"/>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92D050"/>
          </a:solidFill>
          <a:ln w="19050">
            <a:solidFill>
              <a:srgbClr val="FFFFFF"/>
            </a:solidFill>
            <a:round/>
          </a:ln>
        </p:spPr>
        <p:txBody>
          <a:bodyPr vert="horz" wrap="square" lIns="83748" tIns="41874" rIns="83748" bIns="41874" numCol="1" anchor="t" anchorCtr="0" compatLnSpc="1"/>
          <a:lstStyle/>
          <a:p>
            <a:pPr marL="0" marR="0" lvl="0" indent="0" algn="just" defTabSz="914400" rtl="0" eaLnBrk="1" fontAlgn="auto" latinLnBrk="0" hangingPunct="1">
              <a:lnSpc>
                <a:spcPct val="120000"/>
              </a:lnSpc>
              <a:spcBef>
                <a:spcPts val="0"/>
              </a:spcBef>
              <a:spcAft>
                <a:spcPts val="0"/>
              </a:spcAft>
              <a:buClrTx/>
              <a:buSzTx/>
              <a:buFontTx/>
              <a:buNone/>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cs"/>
              <a:sym typeface="Agency FB" panose="020B0503020202020204" pitchFamily="34" charset="0"/>
            </a:endParaRPr>
          </a:p>
        </p:txBody>
      </p:sp>
      <p:pic>
        <p:nvPicPr>
          <p:cNvPr id="2" name="Picture 1"/>
          <p:cNvPicPr>
            <a:picLocks noChangeAspect="1"/>
          </p:cNvPicPr>
          <p:nvPr/>
        </p:nvPicPr>
        <p:blipFill>
          <a:blip r:embed="rId6"/>
          <a:stretch>
            <a:fillRect/>
          </a:stretch>
        </p:blipFill>
        <p:spPr>
          <a:xfrm>
            <a:off x="7754816" y="1367873"/>
            <a:ext cx="4322887" cy="2783607"/>
          </a:xfrm>
          <a:prstGeom prst="rect">
            <a:avLst/>
          </a:prstGeom>
        </p:spPr>
      </p:pic>
      <p:sp>
        <p:nvSpPr>
          <p:cNvPr id="13" name="Rectangle 12"/>
          <p:cNvSpPr/>
          <p:nvPr/>
        </p:nvSpPr>
        <p:spPr>
          <a:xfrm>
            <a:off x="225560" y="1441473"/>
            <a:ext cx="7310816" cy="2308324"/>
          </a:xfrm>
          <a:prstGeom prst="rect">
            <a:avLst/>
          </a:prstGeom>
          <a:solidFill>
            <a:schemeClr val="accent6">
              <a:lumMod val="20000"/>
              <a:lumOff val="80000"/>
            </a:schemeClr>
          </a:solidFill>
        </p:spPr>
        <p:txBody>
          <a:bodyPr wrap="square">
            <a:spAutoFit/>
          </a:bodyPr>
          <a:lstStyle/>
          <a:p>
            <a:pPr lvl="0">
              <a:defRPr/>
            </a:pPr>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為開拓不同的供水來源，新加坡於 </a:t>
            </a:r>
            <a:r>
              <a:rPr lang="en-US" altLang="zh-TW" sz="2400" dirty="0">
                <a:latin typeface="Times New Roman" panose="02020603050405020304" pitchFamily="18" charset="0"/>
                <a:ea typeface="DFKai-SB" panose="03000509000000000000" pitchFamily="65" charset="-120"/>
                <a:cs typeface="Times New Roman" panose="02020603050405020304" pitchFamily="18" charset="0"/>
              </a:rPr>
              <a:t>2003 </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年開設首間廠房，把經處理的廢水製造成高純度再造水，稱為「新生水</a:t>
            </a:r>
            <a:r>
              <a:rPr lang="zh-TW" altLang="en-US" sz="2400" dirty="0" smtClean="0">
                <a:latin typeface="Times New Roman" panose="02020603050405020304" pitchFamily="18" charset="0"/>
                <a:ea typeface="DFKai-SB" panose="03000509000000000000" pitchFamily="65" charset="-120"/>
                <a:cs typeface="Times New Roman" panose="02020603050405020304" pitchFamily="18" charset="0"/>
              </a:rPr>
              <a:t>」</a:t>
            </a:r>
            <a:r>
              <a:rPr lang="en-US" altLang="zh-TW" sz="2400" dirty="0" smtClean="0">
                <a:latin typeface="Times New Roman" panose="02020603050405020304" pitchFamily="18" charset="0"/>
                <a:ea typeface="DFKai-SB" panose="03000509000000000000" pitchFamily="65" charset="-120"/>
                <a:cs typeface="Times New Roman" panose="02020603050405020304" pitchFamily="18" charset="0"/>
              </a:rPr>
              <a:t>(NEWater)</a:t>
            </a:r>
            <a:r>
              <a:rPr lang="zh-TW" altLang="en-US" sz="2400" dirty="0" smtClean="0">
                <a:latin typeface="Times New Roman" panose="02020603050405020304" pitchFamily="18" charset="0"/>
                <a:ea typeface="DFKai-SB" panose="03000509000000000000" pitchFamily="65" charset="-120"/>
                <a:cs typeface="Times New Roman" panose="02020603050405020304" pitchFamily="18" charset="0"/>
              </a:rPr>
              <a:t>。</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過去十多年，「新生水」已發展成為新加坡國家水龍頭之一。新加坡政府計劃進一步提高 「新生水」的產量， 冀能於 </a:t>
            </a:r>
            <a:r>
              <a:rPr lang="en-US" altLang="zh-TW" sz="2400" dirty="0">
                <a:latin typeface="Times New Roman" panose="02020603050405020304" pitchFamily="18" charset="0"/>
                <a:ea typeface="DFKai-SB" panose="03000509000000000000" pitchFamily="65" charset="-120"/>
                <a:cs typeface="Times New Roman" panose="02020603050405020304" pitchFamily="18" charset="0"/>
              </a:rPr>
              <a:t>2060 </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年之前，應付新加坡 全國未來 </a:t>
            </a:r>
            <a:r>
              <a:rPr lang="en-US" altLang="zh-TW" sz="2400" dirty="0">
                <a:latin typeface="Times New Roman" panose="02020603050405020304" pitchFamily="18" charset="0"/>
                <a:ea typeface="DFKai-SB" panose="03000509000000000000" pitchFamily="65" charset="-120"/>
                <a:cs typeface="Times New Roman" panose="02020603050405020304" pitchFamily="18" charset="0"/>
              </a:rPr>
              <a:t>55% </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的 用水需求</a:t>
            </a:r>
            <a:r>
              <a:rPr lang="zh-TW" altLang="en-US" sz="2400" dirty="0" smtClean="0">
                <a:latin typeface="Times New Roman" panose="02020603050405020304" pitchFamily="18" charset="0"/>
                <a:ea typeface="DFKai-SB" panose="03000509000000000000" pitchFamily="65" charset="-120"/>
                <a:cs typeface="Times New Roman" panose="02020603050405020304" pitchFamily="18" charset="0"/>
              </a:rPr>
              <a:t>。</a:t>
            </a:r>
            <a:endParaRPr lang="zh-TW" altLang="en-US" sz="24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29" name="Rectangle 14">
            <a:extLst>
              <a:ext uri="{FF2B5EF4-FFF2-40B4-BE49-F238E27FC236}">
                <a16:creationId xmlns:a16="http://schemas.microsoft.com/office/drawing/2014/main" id="{FF62AD24-3287-4326-9830-2C079B66D931}"/>
              </a:ext>
            </a:extLst>
          </p:cNvPr>
          <p:cNvSpPr/>
          <p:nvPr/>
        </p:nvSpPr>
        <p:spPr>
          <a:xfrm>
            <a:off x="5281933" y="4285932"/>
            <a:ext cx="2077863" cy="369332"/>
          </a:xfrm>
          <a:prstGeom prst="rect">
            <a:avLst/>
          </a:prstGeom>
          <a:ln w="28575">
            <a:solidFill>
              <a:srgbClr val="FF0000"/>
            </a:solidFill>
          </a:ln>
        </p:spPr>
        <p:txBody>
          <a:bodyPr wrap="square">
            <a:spAutoFit/>
          </a:bodyPr>
          <a:lstStyle/>
          <a:p>
            <a:pPr algn="ctr"/>
            <a:r>
              <a:rPr lang="zh-TW" altLang="en-US" b="1" dirty="0">
                <a:solidFill>
                  <a:srgbClr val="FF0000"/>
                </a:solidFill>
                <a:latin typeface="DFKai-SB" panose="03000509000000000000" pitchFamily="65" charset="-120"/>
                <a:ea typeface="DFKai-SB" panose="03000509000000000000" pitchFamily="65" charset="-120"/>
              </a:rPr>
              <a:t>點擊圖像</a:t>
            </a:r>
            <a:r>
              <a:rPr lang="zh-TW" altLang="en-US" b="1" dirty="0" smtClean="0">
                <a:solidFill>
                  <a:srgbClr val="FF0000"/>
                </a:solidFill>
                <a:latin typeface="DFKai-SB" panose="03000509000000000000" pitchFamily="65" charset="-120"/>
                <a:ea typeface="DFKai-SB" panose="03000509000000000000" pitchFamily="65" charset="-120"/>
              </a:rPr>
              <a:t>觀看短片</a:t>
            </a:r>
            <a:endParaRPr lang="en-US" altLang="zh-HK" b="1" dirty="0">
              <a:solidFill>
                <a:srgbClr val="FF0000"/>
              </a:solidFill>
              <a:latin typeface="DFKai-SB" panose="03000509000000000000" pitchFamily="65" charset="-120"/>
              <a:ea typeface="DFKai-SB" panose="03000509000000000000" pitchFamily="65" charset="-120"/>
            </a:endParaRPr>
          </a:p>
        </p:txBody>
      </p:sp>
    </p:spTree>
    <p:custDataLst>
      <p:tags r:id="rId1"/>
    </p:custDataLst>
    <p:extLst>
      <p:ext uri="{BB962C8B-B14F-4D97-AF65-F5344CB8AC3E}">
        <p14:creationId xmlns:p14="http://schemas.microsoft.com/office/powerpoint/2010/main" val="22898165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矩形 36"/>
          <p:cNvSpPr/>
          <p:nvPr>
            <p:custDataLst>
              <p:tags r:id="rId2"/>
            </p:custDataLst>
          </p:nvPr>
        </p:nvSpPr>
        <p:spPr>
          <a:xfrm>
            <a:off x="5856691" y="4078463"/>
            <a:ext cx="76478" cy="1125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white"/>
              </a:solidFill>
              <a:effectLst/>
              <a:uLnTx/>
              <a:uFillTx/>
              <a:latin typeface="DFKai-SB" panose="03000509000000000000" pitchFamily="65" charset="-120"/>
              <a:ea typeface="DFKai-SB" panose="03000509000000000000" pitchFamily="65" charset="-120"/>
              <a:cs typeface="+mn-cs"/>
            </a:endParaRPr>
          </a:p>
        </p:txBody>
      </p:sp>
      <p:sp>
        <p:nvSpPr>
          <p:cNvPr id="61" name="矩形 60"/>
          <p:cNvSpPr/>
          <p:nvPr>
            <p:custDataLst>
              <p:tags r:id="rId3"/>
            </p:custDataLst>
          </p:nvPr>
        </p:nvSpPr>
        <p:spPr>
          <a:xfrm rot="5400000">
            <a:off x="5688729" y="3481468"/>
            <a:ext cx="72809" cy="147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white"/>
              </a:solidFill>
              <a:effectLst/>
              <a:uLnTx/>
              <a:uFillTx/>
              <a:latin typeface="DFKai-SB" panose="03000509000000000000" pitchFamily="65" charset="-120"/>
              <a:ea typeface="DFKai-SB" panose="03000509000000000000" pitchFamily="65" charset="-120"/>
              <a:cs typeface="+mn-cs"/>
            </a:endParaRPr>
          </a:p>
        </p:txBody>
      </p:sp>
      <p:sp>
        <p:nvSpPr>
          <p:cNvPr id="65" name="文本框 64"/>
          <p:cNvSpPr txBox="1"/>
          <p:nvPr>
            <p:custDataLst>
              <p:tags r:id="rId4"/>
            </p:custDataLst>
          </p:nvPr>
        </p:nvSpPr>
        <p:spPr>
          <a:xfrm>
            <a:off x="163035" y="1363332"/>
            <a:ext cx="7846757" cy="1956190"/>
          </a:xfrm>
          <a:prstGeom prst="rect">
            <a:avLst/>
          </a:prstGeom>
          <a:solidFill>
            <a:schemeClr val="accent2">
              <a:lumMod val="20000"/>
              <a:lumOff val="80000"/>
            </a:schemeClr>
          </a:solidFill>
        </p:spPr>
        <p:txBody>
          <a:bodyPr vert="horz" wrap="square" lIns="0" tIns="0" rIns="360000" bIns="0" anchor="ctr">
            <a:noAutofit/>
          </a:bodyPr>
          <a:lstStyle/>
          <a:p>
            <a:pPr lvl="0">
              <a:defRPr/>
            </a:pPr>
            <a:r>
              <a:rPr kumimoji="0" lang="zh-TW" altLang="en-US" sz="24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sym typeface="+mn-ea"/>
              </a:rPr>
              <a:t>日本政府</a:t>
            </a:r>
            <a:r>
              <a:rPr kumimoji="0" lang="zh-CN" altLang="en-US" sz="24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sym typeface="+mn-ea"/>
              </a:rPr>
              <a:t>明確環境保護的政策目標，</a:t>
            </a:r>
            <a:r>
              <a:rPr lang="zh-TW" altLang="en-US" sz="2400" dirty="0" smtClean="0">
                <a:solidFill>
                  <a:prstClr val="black"/>
                </a:solidFill>
                <a:latin typeface="DFKai-SB" panose="03000509000000000000" pitchFamily="65" charset="-120"/>
                <a:ea typeface="DFKai-SB" panose="03000509000000000000" pitchFamily="65" charset="-120"/>
                <a:sym typeface="+mn-ea"/>
              </a:rPr>
              <a:t>建立良好的固體廢物分類與回收，有關政策</a:t>
            </a:r>
            <a:r>
              <a:rPr lang="zh-CN" altLang="en-US" sz="2400" dirty="0" smtClean="0">
                <a:solidFill>
                  <a:prstClr val="black"/>
                </a:solidFill>
                <a:latin typeface="DFKai-SB" panose="03000509000000000000" pitchFamily="65" charset="-120"/>
                <a:ea typeface="DFKai-SB" panose="03000509000000000000" pitchFamily="65" charset="-120"/>
                <a:sym typeface="+mn-ea"/>
              </a:rPr>
              <a:t>十分細緻。例如，礦泉水瓶就分為了蓋子、包裝紙、瓶子三個部分，需要分別扔進三個不同的</a:t>
            </a:r>
            <a:r>
              <a:rPr lang="zh-TW" altLang="en-US" sz="2400" dirty="0" smtClean="0">
                <a:solidFill>
                  <a:prstClr val="black"/>
                </a:solidFill>
                <a:latin typeface="DFKai-SB" panose="03000509000000000000" pitchFamily="65" charset="-120"/>
                <a:ea typeface="DFKai-SB" panose="03000509000000000000" pitchFamily="65" charset="-120"/>
                <a:sym typeface="+mn-ea"/>
              </a:rPr>
              <a:t>分類與回收</a:t>
            </a:r>
            <a:r>
              <a:rPr lang="zh-CN" altLang="en-US" sz="2400" dirty="0" smtClean="0">
                <a:solidFill>
                  <a:prstClr val="black"/>
                </a:solidFill>
                <a:latin typeface="DFKai-SB" panose="03000509000000000000" pitchFamily="65" charset="-120"/>
                <a:ea typeface="DFKai-SB" panose="03000509000000000000" pitchFamily="65" charset="-120"/>
                <a:sym typeface="+mn-ea"/>
              </a:rPr>
              <a:t>桶</a:t>
            </a:r>
            <a:r>
              <a:rPr lang="zh-TW" altLang="en-US" sz="2400" dirty="0" smtClean="0">
                <a:solidFill>
                  <a:prstClr val="black"/>
                </a:solidFill>
                <a:latin typeface="DFKai-SB" panose="03000509000000000000" pitchFamily="65" charset="-120"/>
                <a:ea typeface="DFKai-SB" panose="03000509000000000000" pitchFamily="65" charset="-120"/>
                <a:sym typeface="+mn-ea"/>
              </a:rPr>
              <a:t>，當地人也養成回收固體廢物的良好生活習慣。</a:t>
            </a:r>
            <a:endParaRPr lang="en-US" altLang="zh-CN" sz="2400" dirty="0">
              <a:solidFill>
                <a:prstClr val="black"/>
              </a:solidFill>
              <a:latin typeface="DFKai-SB" panose="03000509000000000000" pitchFamily="65" charset="-120"/>
              <a:ea typeface="DFKai-SB" panose="03000509000000000000" pitchFamily="65" charset="-120"/>
              <a:sym typeface="+mn-ea"/>
            </a:endParaRPr>
          </a:p>
        </p:txBody>
      </p:sp>
      <p:sp>
        <p:nvSpPr>
          <p:cNvPr id="31" name="文本框 30"/>
          <p:cNvSpPr txBox="1"/>
          <p:nvPr/>
        </p:nvSpPr>
        <p:spPr>
          <a:xfrm>
            <a:off x="4226556" y="756147"/>
            <a:ext cx="3574350" cy="609398"/>
          </a:xfrm>
          <a:prstGeom prst="rect">
            <a:avLst/>
          </a:prstGeom>
          <a:noFill/>
        </p:spPr>
        <p:txBody>
          <a:bodyPr wrap="square">
            <a:spAutoFit/>
          </a:bodyPr>
          <a:lstStyle/>
          <a:p>
            <a:pPr algn="just">
              <a:lnSpc>
                <a:spcPct val="120000"/>
              </a:lnSpc>
              <a:buClr>
                <a:srgbClr val="0070C0"/>
              </a:buClr>
              <a:defRPr/>
            </a:pPr>
            <a:r>
              <a:rPr lang="zh-TW" altLang="en-US" sz="2800" b="1" dirty="0" smtClean="0">
                <a:solidFill>
                  <a:prstClr val="black"/>
                </a:solidFill>
                <a:latin typeface="DFKai-SB" panose="03000509000000000000" pitchFamily="65" charset="-120"/>
                <a:ea typeface="DFKai-SB" panose="03000509000000000000" pitchFamily="65" charset="-120"/>
                <a:sym typeface="+mn-ea"/>
              </a:rPr>
              <a:t>固體廢物分類與回收</a:t>
            </a:r>
            <a:endParaRPr lang="zh-CN" altLang="en-US" sz="2800" b="1" dirty="0">
              <a:solidFill>
                <a:prstClr val="black"/>
              </a:solidFill>
              <a:latin typeface="DFKai-SB" panose="03000509000000000000" pitchFamily="65" charset="-120"/>
              <a:ea typeface="DFKai-SB" panose="03000509000000000000" pitchFamily="65" charset="-120"/>
              <a:sym typeface="+mn-ea"/>
            </a:endParaRPr>
          </a:p>
        </p:txBody>
      </p:sp>
      <p:sp>
        <p:nvSpPr>
          <p:cNvPr id="25" name="矩形 24"/>
          <p:cNvSpPr/>
          <p:nvPr/>
        </p:nvSpPr>
        <p:spPr>
          <a:xfrm>
            <a:off x="329732" y="6193261"/>
            <a:ext cx="5526959" cy="646331"/>
          </a:xfrm>
          <a:prstGeom prst="rect">
            <a:avLst/>
          </a:prstGeom>
        </p:spPr>
        <p:txBody>
          <a:bodyPr wrap="square">
            <a:spAutoFit/>
          </a:bodyPr>
          <a:lstStyle/>
          <a:p>
            <a:r>
              <a:rPr lang="zh-TW" altLang="en-US" sz="1200" dirty="0" smtClean="0">
                <a:latin typeface="Times New Roman" panose="02020603050405020304" pitchFamily="18" charset="0"/>
                <a:ea typeface="標楷體" panose="03000509000000000000" pitchFamily="65" charset="-120"/>
                <a:cs typeface="Times New Roman" panose="02020603050405020304" pitchFamily="18" charset="0"/>
              </a:rPr>
              <a:t>資料來源</a:t>
            </a:r>
            <a:r>
              <a:rPr lang="zh-TW" altLang="en-US" sz="1200" dirty="0" smtClean="0">
                <a:latin typeface="Times New Roman" panose="02020603050405020304" pitchFamily="18" charset="0"/>
                <a:ea typeface="標楷體" panose="03000509000000000000" pitchFamily="65" charset="-120"/>
                <a:cs typeface="Times New Roman" panose="02020603050405020304" pitchFamily="18" charset="0"/>
                <a:sym typeface="Wingdings" panose="05000000000000000000" pitchFamily="2" charset="2"/>
              </a:rPr>
              <a:t>：</a:t>
            </a:r>
            <a:endPar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sym typeface="Wingdings" panose="05000000000000000000" pitchFamily="2" charset="2"/>
            </a:endParaRPr>
          </a:p>
          <a:p>
            <a:pPr marL="285750" indent="-285750">
              <a:buFont typeface="Arial" panose="020B0604020202020204" pitchFamily="34" charset="0"/>
              <a:buChar char="•"/>
            </a:pPr>
            <a:r>
              <a:rPr lang="zh-TW" altLang="en-US" sz="1200" dirty="0" smtClean="0">
                <a:latin typeface="Times New Roman" panose="02020603050405020304" pitchFamily="18" charset="0"/>
                <a:ea typeface="標楷體" panose="03000509000000000000" pitchFamily="65" charset="-120"/>
                <a:cs typeface="Times New Roman" panose="02020603050405020304" pitchFamily="18" charset="0"/>
                <a:sym typeface="+mn-ea"/>
              </a:rPr>
              <a:t>中國新聞網</a:t>
            </a:r>
            <a:r>
              <a:rPr lang="en-US" altLang="zh-TW" sz="1200" dirty="0">
                <a:latin typeface="Times New Roman" panose="02020603050405020304" pitchFamily="18" charset="0"/>
                <a:ea typeface="標楷體" panose="03000509000000000000" pitchFamily="65" charset="-120"/>
                <a:cs typeface="Times New Roman" panose="02020603050405020304" pitchFamily="18" charset="0"/>
                <a:sym typeface="Wingdings" panose="05000000000000000000" pitchFamily="2" charset="2"/>
              </a:rPr>
              <a:t>:</a:t>
            </a:r>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sym typeface="Wingdings" panose="05000000000000000000" pitchFamily="2" charset="2"/>
              </a:rPr>
              <a:t>http</a:t>
            </a:r>
            <a:r>
              <a:rPr lang="en-US" altLang="zh-TW" sz="1200" dirty="0">
                <a:latin typeface="Times New Roman" panose="02020603050405020304" pitchFamily="18" charset="0"/>
                <a:ea typeface="標楷體" panose="03000509000000000000" pitchFamily="65" charset="-120"/>
                <a:cs typeface="Times New Roman" panose="02020603050405020304" pitchFamily="18" charset="0"/>
                <a:sym typeface="Wingdings" panose="05000000000000000000" pitchFamily="2" charset="2"/>
              </a:rPr>
              <a:t>://</a:t>
            </a:r>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sym typeface="Wingdings" panose="05000000000000000000" pitchFamily="2" charset="2"/>
              </a:rPr>
              <a:t>video.chinanews.com/</a:t>
            </a:r>
            <a:r>
              <a:rPr lang="en-US" altLang="zh-TW" sz="1200" dirty="0" err="1" smtClean="0">
                <a:latin typeface="Times New Roman" panose="02020603050405020304" pitchFamily="18" charset="0"/>
                <a:ea typeface="標楷體" panose="03000509000000000000" pitchFamily="65" charset="-120"/>
                <a:cs typeface="Times New Roman" panose="02020603050405020304" pitchFamily="18" charset="0"/>
                <a:sym typeface="Wingdings" panose="05000000000000000000" pitchFamily="2" charset="2"/>
              </a:rPr>
              <a:t>flv</a:t>
            </a:r>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sym typeface="Wingdings" panose="05000000000000000000" pitchFamily="2" charset="2"/>
              </a:rPr>
              <a:t>/2019/0701/0005.mp4</a:t>
            </a:r>
          </a:p>
          <a:p>
            <a:pPr marL="285750" indent="-285750">
              <a:buFont typeface="Arial" panose="020B0604020202020204" pitchFamily="34" charset="0"/>
              <a:buChar char="•"/>
            </a:pPr>
            <a:r>
              <a:rPr lang="zh-TW" altLang="en-US" sz="1200" dirty="0">
                <a:latin typeface="Times New Roman" panose="02020603050405020304" pitchFamily="18" charset="0"/>
                <a:ea typeface="標楷體" panose="03000509000000000000" pitchFamily="65" charset="-120"/>
                <a:cs typeface="Times New Roman" panose="02020603050405020304" pitchFamily="18" charset="0"/>
              </a:rPr>
              <a:t>涩谷</a:t>
            </a:r>
            <a:r>
              <a:rPr lang="zh-TW" altLang="en-US" sz="1200" dirty="0" smtClean="0">
                <a:latin typeface="Times New Roman" panose="02020603050405020304" pitchFamily="18" charset="0"/>
                <a:ea typeface="標楷體" panose="03000509000000000000" pitchFamily="65" charset="-120"/>
                <a:cs typeface="Times New Roman" panose="02020603050405020304" pitchFamily="18" charset="0"/>
              </a:rPr>
              <a:t>區市網頁 </a:t>
            </a:r>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rPr>
              <a:t>(</a:t>
            </a:r>
            <a:r>
              <a:rPr lang="en-US" altLang="zh-HK" sz="1200" dirty="0" smtClean="0">
                <a:latin typeface="Times New Roman" panose="02020603050405020304" pitchFamily="18" charset="0"/>
                <a:ea typeface="標楷體" panose="03000509000000000000" pitchFamily="65" charset="-120"/>
                <a:cs typeface="Times New Roman" panose="02020603050405020304" pitchFamily="18" charset="0"/>
              </a:rPr>
              <a:t>https</a:t>
            </a:r>
            <a:r>
              <a:rPr lang="en-US" altLang="zh-HK" sz="1200"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HK" sz="1200" dirty="0" smtClean="0">
                <a:latin typeface="Times New Roman" panose="02020603050405020304" pitchFamily="18" charset="0"/>
                <a:ea typeface="標楷體" panose="03000509000000000000" pitchFamily="65" charset="-120"/>
                <a:cs typeface="Times New Roman" panose="02020603050405020304" pitchFamily="18" charset="0"/>
              </a:rPr>
              <a:t>www.city.shibuya.tokyo.jp/assets/kurashi/000050060.pdf</a:t>
            </a:r>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zh-HK" altLang="en-US" sz="12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27" name="矩形 26"/>
          <p:cNvSpPr/>
          <p:nvPr/>
        </p:nvSpPr>
        <p:spPr>
          <a:xfrm>
            <a:off x="8605337" y="979256"/>
            <a:ext cx="3182815" cy="307777"/>
          </a:xfrm>
          <a:prstGeom prst="rect">
            <a:avLst/>
          </a:prstGeom>
        </p:spPr>
        <p:txBody>
          <a:bodyPr wrap="square">
            <a:spAutoFit/>
          </a:bodyPr>
          <a:lstStyle/>
          <a:p>
            <a:r>
              <a:rPr lang="zh-TW" altLang="en-US" sz="1400" dirty="0" smtClean="0">
                <a:solidFill>
                  <a:prstClr val="black"/>
                </a:solidFill>
                <a:latin typeface="DFKai-SB" panose="03000509000000000000" pitchFamily="65" charset="-120"/>
                <a:ea typeface="DFKai-SB" panose="03000509000000000000" pitchFamily="65" charset="-120"/>
                <a:cs typeface="等线" panose="02010600030101010101" pitchFamily="2" charset="-122"/>
                <a:sym typeface="+mn-ea"/>
              </a:rPr>
              <a:t>影片：垃圾分類，在日本意味著什麼？</a:t>
            </a:r>
            <a:endParaRPr lang="zh-TW" altLang="en-US" sz="1400" dirty="0">
              <a:solidFill>
                <a:prstClr val="black"/>
              </a:solidFill>
              <a:latin typeface="DFKai-SB" panose="03000509000000000000" pitchFamily="65" charset="-120"/>
              <a:ea typeface="DFKai-SB" panose="03000509000000000000" pitchFamily="65" charset="-120"/>
              <a:cs typeface="等线" panose="02010600030101010101" pitchFamily="2" charset="-122"/>
              <a:sym typeface="+mn-ea"/>
            </a:endParaRPr>
          </a:p>
        </p:txBody>
      </p:sp>
      <p:grpSp>
        <p:nvGrpSpPr>
          <p:cNvPr id="28" name="组合 42"/>
          <p:cNvGrpSpPr/>
          <p:nvPr/>
        </p:nvGrpSpPr>
        <p:grpSpPr>
          <a:xfrm>
            <a:off x="8211878" y="967936"/>
            <a:ext cx="423377" cy="399482"/>
            <a:chOff x="8956942" y="3371688"/>
            <a:chExt cx="783725" cy="769603"/>
          </a:xfrm>
        </p:grpSpPr>
        <p:grpSp>
          <p:nvGrpSpPr>
            <p:cNvPr id="29" name="组合 43"/>
            <p:cNvGrpSpPr/>
            <p:nvPr/>
          </p:nvGrpSpPr>
          <p:grpSpPr>
            <a:xfrm>
              <a:off x="8956942" y="3371688"/>
              <a:ext cx="783725" cy="769603"/>
              <a:chOff x="8575498" y="2572853"/>
              <a:chExt cx="718729" cy="905135"/>
            </a:xfrm>
          </p:grpSpPr>
          <p:sp>
            <p:nvSpPr>
              <p:cNvPr id="43" name="Freeform 217"/>
              <p:cNvSpPr/>
              <p:nvPr/>
            </p:nvSpPr>
            <p:spPr bwMode="auto">
              <a:xfrm>
                <a:off x="8575498" y="2572853"/>
                <a:ext cx="627063" cy="822325"/>
              </a:xfrm>
              <a:custGeom>
                <a:avLst/>
                <a:gdLst>
                  <a:gd name="T0" fmla="*/ 309 w 395"/>
                  <a:gd name="T1" fmla="*/ 0 h 518"/>
                  <a:gd name="T2" fmla="*/ 0 w 395"/>
                  <a:gd name="T3" fmla="*/ 0 h 518"/>
                  <a:gd name="T4" fmla="*/ 0 w 395"/>
                  <a:gd name="T5" fmla="*/ 518 h 518"/>
                  <a:gd name="T6" fmla="*/ 395 w 395"/>
                  <a:gd name="T7" fmla="*/ 518 h 518"/>
                  <a:gd name="T8" fmla="*/ 395 w 395"/>
                  <a:gd name="T9" fmla="*/ 86 h 518"/>
                  <a:gd name="T10" fmla="*/ 309 w 395"/>
                  <a:gd name="T11" fmla="*/ 0 h 518"/>
                </a:gdLst>
                <a:ahLst/>
                <a:cxnLst>
                  <a:cxn ang="0">
                    <a:pos x="T0" y="T1"/>
                  </a:cxn>
                  <a:cxn ang="0">
                    <a:pos x="T2" y="T3"/>
                  </a:cxn>
                  <a:cxn ang="0">
                    <a:pos x="T4" y="T5"/>
                  </a:cxn>
                  <a:cxn ang="0">
                    <a:pos x="T6" y="T7"/>
                  </a:cxn>
                  <a:cxn ang="0">
                    <a:pos x="T8" y="T9"/>
                  </a:cxn>
                  <a:cxn ang="0">
                    <a:pos x="T10" y="T11"/>
                  </a:cxn>
                </a:cxnLst>
                <a:rect l="0" t="0" r="r" b="b"/>
                <a:pathLst>
                  <a:path w="395" h="518">
                    <a:moveTo>
                      <a:pt x="309" y="0"/>
                    </a:moveTo>
                    <a:lnTo>
                      <a:pt x="0" y="0"/>
                    </a:lnTo>
                    <a:lnTo>
                      <a:pt x="0" y="518"/>
                    </a:lnTo>
                    <a:lnTo>
                      <a:pt x="395" y="518"/>
                    </a:lnTo>
                    <a:lnTo>
                      <a:pt x="395" y="86"/>
                    </a:lnTo>
                    <a:lnTo>
                      <a:pt x="309" y="0"/>
                    </a:lnTo>
                    <a:close/>
                  </a:path>
                </a:pathLst>
              </a:custGeom>
              <a:solidFill>
                <a:srgbClr val="FFC000">
                  <a:alpha val="13000"/>
                </a:srgb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44" name="Freeform 217"/>
              <p:cNvSpPr/>
              <p:nvPr/>
            </p:nvSpPr>
            <p:spPr bwMode="auto">
              <a:xfrm>
                <a:off x="8667164" y="2655663"/>
                <a:ext cx="627063" cy="822325"/>
              </a:xfrm>
              <a:custGeom>
                <a:avLst/>
                <a:gdLst>
                  <a:gd name="T0" fmla="*/ 309 w 395"/>
                  <a:gd name="T1" fmla="*/ 0 h 518"/>
                  <a:gd name="T2" fmla="*/ 0 w 395"/>
                  <a:gd name="T3" fmla="*/ 0 h 518"/>
                  <a:gd name="T4" fmla="*/ 0 w 395"/>
                  <a:gd name="T5" fmla="*/ 518 h 518"/>
                  <a:gd name="T6" fmla="*/ 395 w 395"/>
                  <a:gd name="T7" fmla="*/ 518 h 518"/>
                  <a:gd name="T8" fmla="*/ 395 w 395"/>
                  <a:gd name="T9" fmla="*/ 86 h 518"/>
                  <a:gd name="T10" fmla="*/ 309 w 395"/>
                  <a:gd name="T11" fmla="*/ 0 h 518"/>
                </a:gdLst>
                <a:ahLst/>
                <a:cxnLst>
                  <a:cxn ang="0">
                    <a:pos x="T0" y="T1"/>
                  </a:cxn>
                  <a:cxn ang="0">
                    <a:pos x="T2" y="T3"/>
                  </a:cxn>
                  <a:cxn ang="0">
                    <a:pos x="T4" y="T5"/>
                  </a:cxn>
                  <a:cxn ang="0">
                    <a:pos x="T6" y="T7"/>
                  </a:cxn>
                  <a:cxn ang="0">
                    <a:pos x="T8" y="T9"/>
                  </a:cxn>
                  <a:cxn ang="0">
                    <a:pos x="T10" y="T11"/>
                  </a:cxn>
                </a:cxnLst>
                <a:rect l="0" t="0" r="r" b="b"/>
                <a:pathLst>
                  <a:path w="395" h="518">
                    <a:moveTo>
                      <a:pt x="309" y="0"/>
                    </a:moveTo>
                    <a:lnTo>
                      <a:pt x="0" y="0"/>
                    </a:lnTo>
                    <a:lnTo>
                      <a:pt x="0" y="518"/>
                    </a:lnTo>
                    <a:lnTo>
                      <a:pt x="395" y="518"/>
                    </a:lnTo>
                    <a:lnTo>
                      <a:pt x="395" y="86"/>
                    </a:lnTo>
                    <a:lnTo>
                      <a:pt x="309" y="0"/>
                    </a:lnTo>
                    <a:close/>
                  </a:path>
                </a:pathLst>
              </a:custGeom>
              <a:solidFill>
                <a:srgbClr val="351C5A"/>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45" name="Freeform 217"/>
              <p:cNvSpPr/>
              <p:nvPr/>
            </p:nvSpPr>
            <p:spPr bwMode="auto">
              <a:xfrm>
                <a:off x="8639459" y="2627958"/>
                <a:ext cx="627063" cy="822325"/>
              </a:xfrm>
              <a:custGeom>
                <a:avLst/>
                <a:gdLst>
                  <a:gd name="T0" fmla="*/ 309 w 395"/>
                  <a:gd name="T1" fmla="*/ 0 h 518"/>
                  <a:gd name="T2" fmla="*/ 0 w 395"/>
                  <a:gd name="T3" fmla="*/ 0 h 518"/>
                  <a:gd name="T4" fmla="*/ 0 w 395"/>
                  <a:gd name="T5" fmla="*/ 518 h 518"/>
                  <a:gd name="T6" fmla="*/ 395 w 395"/>
                  <a:gd name="T7" fmla="*/ 518 h 518"/>
                  <a:gd name="T8" fmla="*/ 395 w 395"/>
                  <a:gd name="T9" fmla="*/ 86 h 518"/>
                  <a:gd name="T10" fmla="*/ 309 w 395"/>
                  <a:gd name="T11" fmla="*/ 0 h 518"/>
                </a:gdLst>
                <a:ahLst/>
                <a:cxnLst>
                  <a:cxn ang="0">
                    <a:pos x="T0" y="T1"/>
                  </a:cxn>
                  <a:cxn ang="0">
                    <a:pos x="T2" y="T3"/>
                  </a:cxn>
                  <a:cxn ang="0">
                    <a:pos x="T4" y="T5"/>
                  </a:cxn>
                  <a:cxn ang="0">
                    <a:pos x="T6" y="T7"/>
                  </a:cxn>
                  <a:cxn ang="0">
                    <a:pos x="T8" y="T9"/>
                  </a:cxn>
                  <a:cxn ang="0">
                    <a:pos x="T10" y="T11"/>
                  </a:cxn>
                </a:cxnLst>
                <a:rect l="0" t="0" r="r" b="b"/>
                <a:pathLst>
                  <a:path w="395" h="518">
                    <a:moveTo>
                      <a:pt x="309" y="0"/>
                    </a:moveTo>
                    <a:lnTo>
                      <a:pt x="0" y="0"/>
                    </a:lnTo>
                    <a:lnTo>
                      <a:pt x="0" y="518"/>
                    </a:lnTo>
                    <a:lnTo>
                      <a:pt x="395" y="518"/>
                    </a:lnTo>
                    <a:lnTo>
                      <a:pt x="395" y="86"/>
                    </a:lnTo>
                    <a:lnTo>
                      <a:pt x="309" y="0"/>
                    </a:lnTo>
                    <a:close/>
                  </a:path>
                </a:pathLst>
              </a:custGeom>
              <a:solidFill>
                <a:srgbClr val="FFC000"/>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46" name="Freeform 218"/>
              <p:cNvSpPr/>
              <p:nvPr/>
            </p:nvSpPr>
            <p:spPr bwMode="auto">
              <a:xfrm>
                <a:off x="9088721" y="2607320"/>
                <a:ext cx="195263" cy="196850"/>
              </a:xfrm>
              <a:custGeom>
                <a:avLst/>
                <a:gdLst>
                  <a:gd name="T0" fmla="*/ 0 w 123"/>
                  <a:gd name="T1" fmla="*/ 0 h 124"/>
                  <a:gd name="T2" fmla="*/ 0 w 123"/>
                  <a:gd name="T3" fmla="*/ 124 h 124"/>
                  <a:gd name="T4" fmla="*/ 123 w 123"/>
                  <a:gd name="T5" fmla="*/ 124 h 124"/>
                  <a:gd name="T6" fmla="*/ 0 w 123"/>
                  <a:gd name="T7" fmla="*/ 0 h 124"/>
                </a:gdLst>
                <a:ahLst/>
                <a:cxnLst>
                  <a:cxn ang="0">
                    <a:pos x="T0" y="T1"/>
                  </a:cxn>
                  <a:cxn ang="0">
                    <a:pos x="T2" y="T3"/>
                  </a:cxn>
                  <a:cxn ang="0">
                    <a:pos x="T4" y="T5"/>
                  </a:cxn>
                  <a:cxn ang="0">
                    <a:pos x="T6" y="T7"/>
                  </a:cxn>
                </a:cxnLst>
                <a:rect l="0" t="0" r="r" b="b"/>
                <a:pathLst>
                  <a:path w="123" h="124">
                    <a:moveTo>
                      <a:pt x="0" y="0"/>
                    </a:moveTo>
                    <a:lnTo>
                      <a:pt x="0" y="124"/>
                    </a:lnTo>
                    <a:lnTo>
                      <a:pt x="123" y="124"/>
                    </a:lnTo>
                    <a:lnTo>
                      <a:pt x="0" y="0"/>
                    </a:lnTo>
                    <a:close/>
                  </a:path>
                </a:pathLst>
              </a:custGeom>
              <a:solidFill>
                <a:srgbClr val="FD7F00"/>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grpSp>
        <p:grpSp>
          <p:nvGrpSpPr>
            <p:cNvPr id="30" name="组合 44"/>
            <p:cNvGrpSpPr/>
            <p:nvPr/>
          </p:nvGrpSpPr>
          <p:grpSpPr>
            <a:xfrm>
              <a:off x="9163801" y="3580795"/>
              <a:ext cx="417426" cy="417425"/>
              <a:chOff x="8440738" y="3594100"/>
              <a:chExt cx="554038" cy="554037"/>
            </a:xfrm>
          </p:grpSpPr>
          <p:sp>
            <p:nvSpPr>
              <p:cNvPr id="33" name="Freeform 5"/>
              <p:cNvSpPr/>
              <p:nvPr/>
            </p:nvSpPr>
            <p:spPr bwMode="auto">
              <a:xfrm>
                <a:off x="8440738" y="3594100"/>
                <a:ext cx="554038" cy="554037"/>
              </a:xfrm>
              <a:custGeom>
                <a:avLst/>
                <a:gdLst>
                  <a:gd name="T0" fmla="*/ 132 w 144"/>
                  <a:gd name="T1" fmla="*/ 0 h 144"/>
                  <a:gd name="T2" fmla="*/ 12 w 144"/>
                  <a:gd name="T3" fmla="*/ 0 h 144"/>
                  <a:gd name="T4" fmla="*/ 0 w 144"/>
                  <a:gd name="T5" fmla="*/ 12 h 144"/>
                  <a:gd name="T6" fmla="*/ 0 w 144"/>
                  <a:gd name="T7" fmla="*/ 132 h 144"/>
                  <a:gd name="T8" fmla="*/ 12 w 144"/>
                  <a:gd name="T9" fmla="*/ 144 h 144"/>
                  <a:gd name="T10" fmla="*/ 132 w 144"/>
                  <a:gd name="T11" fmla="*/ 144 h 144"/>
                  <a:gd name="T12" fmla="*/ 144 w 144"/>
                  <a:gd name="T13" fmla="*/ 132 h 144"/>
                  <a:gd name="T14" fmla="*/ 144 w 144"/>
                  <a:gd name="T15" fmla="*/ 12 h 144"/>
                  <a:gd name="T16" fmla="*/ 132 w 144"/>
                  <a:gd name="T17" fmla="*/ 0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4">
                    <a:moveTo>
                      <a:pt x="132" y="0"/>
                    </a:moveTo>
                    <a:cubicBezTo>
                      <a:pt x="12" y="0"/>
                      <a:pt x="12" y="0"/>
                      <a:pt x="12" y="0"/>
                    </a:cubicBezTo>
                    <a:cubicBezTo>
                      <a:pt x="5" y="0"/>
                      <a:pt x="0" y="5"/>
                      <a:pt x="0" y="12"/>
                    </a:cubicBezTo>
                    <a:cubicBezTo>
                      <a:pt x="0" y="132"/>
                      <a:pt x="0" y="132"/>
                      <a:pt x="0" y="132"/>
                    </a:cubicBezTo>
                    <a:cubicBezTo>
                      <a:pt x="0" y="139"/>
                      <a:pt x="5" y="144"/>
                      <a:pt x="12" y="144"/>
                    </a:cubicBezTo>
                    <a:cubicBezTo>
                      <a:pt x="132" y="144"/>
                      <a:pt x="132" y="144"/>
                      <a:pt x="132" y="144"/>
                    </a:cubicBezTo>
                    <a:cubicBezTo>
                      <a:pt x="139" y="144"/>
                      <a:pt x="144" y="139"/>
                      <a:pt x="144" y="132"/>
                    </a:cubicBezTo>
                    <a:cubicBezTo>
                      <a:pt x="144" y="12"/>
                      <a:pt x="144" y="12"/>
                      <a:pt x="144" y="12"/>
                    </a:cubicBezTo>
                    <a:cubicBezTo>
                      <a:pt x="144" y="5"/>
                      <a:pt x="139" y="0"/>
                      <a:pt x="132" y="0"/>
                    </a:cubicBezTo>
                    <a:close/>
                  </a:path>
                </a:pathLst>
              </a:custGeom>
              <a:noFill/>
              <a:ln w="31750" cap="rnd">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36" name="Freeform 6"/>
              <p:cNvSpPr/>
              <p:nvPr/>
            </p:nvSpPr>
            <p:spPr bwMode="auto">
              <a:xfrm>
                <a:off x="8641699" y="3807141"/>
                <a:ext cx="204980" cy="235421"/>
              </a:xfrm>
              <a:custGeom>
                <a:avLst/>
                <a:gdLst>
                  <a:gd name="T0" fmla="*/ 0 w 101"/>
                  <a:gd name="T1" fmla="*/ 58 h 116"/>
                  <a:gd name="T2" fmla="*/ 0 w 101"/>
                  <a:gd name="T3" fmla="*/ 0 h 116"/>
                  <a:gd name="T4" fmla="*/ 50 w 101"/>
                  <a:gd name="T5" fmla="*/ 29 h 116"/>
                  <a:gd name="T6" fmla="*/ 101 w 101"/>
                  <a:gd name="T7" fmla="*/ 58 h 116"/>
                  <a:gd name="T8" fmla="*/ 50 w 101"/>
                  <a:gd name="T9" fmla="*/ 87 h 116"/>
                  <a:gd name="T10" fmla="*/ 0 w 101"/>
                  <a:gd name="T11" fmla="*/ 116 h 116"/>
                  <a:gd name="T12" fmla="*/ 0 w 101"/>
                  <a:gd name="T13" fmla="*/ 58 h 116"/>
                </a:gdLst>
                <a:ahLst/>
                <a:cxnLst>
                  <a:cxn ang="0">
                    <a:pos x="T0" y="T1"/>
                  </a:cxn>
                  <a:cxn ang="0">
                    <a:pos x="T2" y="T3"/>
                  </a:cxn>
                  <a:cxn ang="0">
                    <a:pos x="T4" y="T5"/>
                  </a:cxn>
                  <a:cxn ang="0">
                    <a:pos x="T6" y="T7"/>
                  </a:cxn>
                  <a:cxn ang="0">
                    <a:pos x="T8" y="T9"/>
                  </a:cxn>
                  <a:cxn ang="0">
                    <a:pos x="T10" y="T11"/>
                  </a:cxn>
                  <a:cxn ang="0">
                    <a:pos x="T12" y="T13"/>
                  </a:cxn>
                </a:cxnLst>
                <a:rect l="0" t="0" r="r" b="b"/>
                <a:pathLst>
                  <a:path w="101" h="116">
                    <a:moveTo>
                      <a:pt x="0" y="58"/>
                    </a:moveTo>
                    <a:lnTo>
                      <a:pt x="0" y="0"/>
                    </a:lnTo>
                    <a:lnTo>
                      <a:pt x="50" y="29"/>
                    </a:lnTo>
                    <a:lnTo>
                      <a:pt x="101" y="58"/>
                    </a:lnTo>
                    <a:lnTo>
                      <a:pt x="50" y="87"/>
                    </a:lnTo>
                    <a:lnTo>
                      <a:pt x="0" y="116"/>
                    </a:lnTo>
                    <a:lnTo>
                      <a:pt x="0" y="58"/>
                    </a:lnTo>
                    <a:close/>
                  </a:path>
                </a:pathLst>
              </a:custGeom>
              <a:solidFill>
                <a:schemeClr val="bg1"/>
              </a:solidFill>
              <a:ln w="31750" cap="rnd">
                <a:noFill/>
                <a:prstDash val="solid"/>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38" name="Line 7"/>
              <p:cNvSpPr>
                <a:spLocks noChangeShapeType="1"/>
              </p:cNvSpPr>
              <p:nvPr/>
            </p:nvSpPr>
            <p:spPr bwMode="auto">
              <a:xfrm>
                <a:off x="8440738" y="3732213"/>
                <a:ext cx="554038" cy="0"/>
              </a:xfrm>
              <a:prstGeom prst="line">
                <a:avLst/>
              </a:prstGeom>
              <a:noFill/>
              <a:ln w="31750" cap="rnd">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39" name="Line 8"/>
              <p:cNvSpPr>
                <a:spLocks noChangeShapeType="1"/>
              </p:cNvSpPr>
              <p:nvPr/>
            </p:nvSpPr>
            <p:spPr bwMode="auto">
              <a:xfrm flipH="1">
                <a:off x="8764588" y="3594100"/>
                <a:ext cx="92075" cy="138112"/>
              </a:xfrm>
              <a:prstGeom prst="line">
                <a:avLst/>
              </a:prstGeom>
              <a:noFill/>
              <a:ln w="31750" cap="rnd">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42" name="Line 9"/>
              <p:cNvSpPr>
                <a:spLocks noChangeShapeType="1"/>
              </p:cNvSpPr>
              <p:nvPr/>
            </p:nvSpPr>
            <p:spPr bwMode="auto">
              <a:xfrm flipH="1">
                <a:off x="8578850" y="3594100"/>
                <a:ext cx="93663" cy="138112"/>
              </a:xfrm>
              <a:prstGeom prst="line">
                <a:avLst/>
              </a:prstGeom>
              <a:noFill/>
              <a:ln w="31750" cap="rnd">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pitchFamily="2" charset="-122"/>
                  <a:ea typeface="等线" panose="02010600030101010101" pitchFamily="2" charset="-122"/>
                  <a:cs typeface="+mn-cs"/>
                </a:endParaRPr>
              </a:p>
            </p:txBody>
          </p:sp>
        </p:grpSp>
      </p:grpSp>
      <p:pic>
        <p:nvPicPr>
          <p:cNvPr id="5" name="圖片 4">
            <a:hlinkClick r:id="rId7"/>
          </p:cNvPr>
          <p:cNvPicPr>
            <a:picLocks noChangeAspect="1"/>
          </p:cNvPicPr>
          <p:nvPr/>
        </p:nvPicPr>
        <p:blipFill>
          <a:blip r:embed="rId8"/>
          <a:stretch>
            <a:fillRect/>
          </a:stretch>
        </p:blipFill>
        <p:spPr>
          <a:xfrm>
            <a:off x="8514199" y="1260708"/>
            <a:ext cx="3200236" cy="1682664"/>
          </a:xfrm>
          <a:prstGeom prst="rect">
            <a:avLst/>
          </a:prstGeom>
        </p:spPr>
      </p:pic>
      <p:sp>
        <p:nvSpPr>
          <p:cNvPr id="34" name="任意多边形: 形状 4"/>
          <p:cNvSpPr/>
          <p:nvPr/>
        </p:nvSpPr>
        <p:spPr>
          <a:xfrm>
            <a:off x="2369881" y="151871"/>
            <a:ext cx="7287700" cy="6180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77900" rtl="0" eaLnBrk="1" fontAlgn="auto" latinLnBrk="0" hangingPunct="1">
              <a:lnSpc>
                <a:spcPct val="90000"/>
              </a:lnSpc>
              <a:spcBef>
                <a:spcPts val="0"/>
              </a:spcBef>
              <a:spcAft>
                <a:spcPct val="35000"/>
              </a:spcAft>
              <a:buClrTx/>
              <a:buSzTx/>
              <a:buFontTx/>
              <a:buNone/>
              <a:defRPr/>
            </a:pPr>
            <a:r>
              <a:rPr kumimoji="0" lang="zh-CN" altLang="en-US" sz="4000" b="1" i="0" u="none" strike="noStrike" kern="1200" cap="none" spc="0" normalizeH="0" baseline="0" noProof="0" dirty="0" smtClean="0">
                <a:ln>
                  <a:noFill/>
                </a:ln>
                <a:solidFill>
                  <a:srgbClr val="FFFFFF"/>
                </a:solidFill>
                <a:effectLst/>
                <a:uLnTx/>
                <a:uFillTx/>
                <a:latin typeface="DFKai-SB" panose="03000509000000000000" pitchFamily="65" charset="-120"/>
                <a:ea typeface="DFKai-SB" panose="03000509000000000000" pitchFamily="65" charset="-120"/>
                <a:cs typeface="+mn-cs"/>
                <a:sym typeface="+mn-ea"/>
              </a:rPr>
              <a:t>其他</a:t>
            </a:r>
            <a:r>
              <a:rPr kumimoji="0" lang="zh-CN" altLang="en-US" sz="4000" b="1" i="0" u="none" strike="noStrike" kern="1200" cap="none" spc="0" normalizeH="0" baseline="0" noProof="0" dirty="0">
                <a:ln>
                  <a:noFill/>
                </a:ln>
                <a:solidFill>
                  <a:srgbClr val="FFFFFF"/>
                </a:solidFill>
                <a:effectLst/>
                <a:uLnTx/>
                <a:uFillTx/>
                <a:latin typeface="DFKai-SB" panose="03000509000000000000" pitchFamily="65" charset="-120"/>
                <a:ea typeface="DFKai-SB" panose="03000509000000000000" pitchFamily="65" charset="-120"/>
                <a:cs typeface="+mn-cs"/>
                <a:sym typeface="+mn-ea"/>
              </a:rPr>
              <a:t>地區</a:t>
            </a:r>
            <a:r>
              <a:rPr kumimoji="0" lang="zh-CN" altLang="en-US" sz="4000" b="1" i="0" u="none" strike="noStrike" kern="1200" cap="none" spc="0" normalizeH="0" baseline="0" noProof="0" dirty="0">
                <a:ln>
                  <a:noFill/>
                </a:ln>
                <a:solidFill>
                  <a:srgbClr val="FFFFFF"/>
                </a:solidFill>
                <a:effectLst/>
                <a:uLnTx/>
                <a:uFillTx/>
                <a:latin typeface="DFKai-SB" panose="03000509000000000000" pitchFamily="65" charset="-120"/>
                <a:ea typeface="DFKai-SB" panose="03000509000000000000" pitchFamily="65" charset="-120"/>
                <a:cs typeface="+mn-cs"/>
              </a:rPr>
              <a:t>的</a:t>
            </a:r>
            <a:r>
              <a:rPr kumimoji="0" lang="zh-CN" altLang="en-US" sz="4000" b="1" i="0" u="none" strike="noStrike" kern="1200" cap="none" spc="0" normalizeH="0" baseline="0" noProof="0" dirty="0">
                <a:ln>
                  <a:noFill/>
                </a:ln>
                <a:solidFill>
                  <a:srgbClr val="FFFFFF"/>
                </a:solidFill>
                <a:effectLst/>
                <a:uLnTx/>
                <a:uFillTx/>
                <a:latin typeface="DFKai-SB" panose="03000509000000000000" pitchFamily="65" charset="-120"/>
                <a:ea typeface="DFKai-SB" panose="03000509000000000000" pitchFamily="65" charset="-120"/>
                <a:cs typeface="+mn-cs"/>
                <a:sym typeface="+mn-ea"/>
              </a:rPr>
              <a:t>環境保育實踐經驗</a:t>
            </a:r>
            <a:endParaRPr kumimoji="0" lang="zh-CN" altLang="en-US" sz="4000" b="1" i="0" u="none" strike="noStrike" kern="1200" cap="none" spc="0" normalizeH="0" baseline="0" noProof="0" dirty="0">
              <a:ln>
                <a:noFill/>
              </a:ln>
              <a:solidFill>
                <a:srgbClr val="FFFFFF"/>
              </a:solidFill>
              <a:effectLst/>
              <a:uLnTx/>
              <a:uFillTx/>
              <a:latin typeface="DFKai-SB" panose="03000509000000000000" pitchFamily="65" charset="-120"/>
              <a:ea typeface="DFKai-SB" panose="03000509000000000000" pitchFamily="65" charset="-120"/>
              <a:cs typeface="+mn-cs"/>
            </a:endParaRPr>
          </a:p>
        </p:txBody>
      </p:sp>
      <p:sp>
        <p:nvSpPr>
          <p:cNvPr id="35" name="Freeform 34"/>
          <p:cNvSpPr/>
          <p:nvPr/>
        </p:nvSpPr>
        <p:spPr bwMode="auto">
          <a:xfrm>
            <a:off x="3619504" y="896992"/>
            <a:ext cx="446151" cy="322817"/>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92D050"/>
          </a:solidFill>
          <a:ln w="19050">
            <a:solidFill>
              <a:srgbClr val="FFFFFF"/>
            </a:solidFill>
            <a:round/>
          </a:ln>
        </p:spPr>
        <p:txBody>
          <a:bodyPr vert="horz" wrap="square" lIns="83748" tIns="41874" rIns="83748" bIns="41874" numCol="1" anchor="t" anchorCtr="0" compatLnSpc="1"/>
          <a:lstStyle/>
          <a:p>
            <a:pPr marL="0" marR="0" lvl="0" indent="0" algn="just" defTabSz="914400" rtl="0" eaLnBrk="1" fontAlgn="auto" latinLnBrk="0" hangingPunct="1">
              <a:lnSpc>
                <a:spcPct val="120000"/>
              </a:lnSpc>
              <a:spcBef>
                <a:spcPts val="0"/>
              </a:spcBef>
              <a:spcAft>
                <a:spcPts val="0"/>
              </a:spcAft>
              <a:buClrTx/>
              <a:buSzTx/>
              <a:buFontTx/>
              <a:buNone/>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cs"/>
              <a:sym typeface="Agency FB" panose="020B0503020202020204" pitchFamily="34" charset="0"/>
            </a:endParaRPr>
          </a:p>
        </p:txBody>
      </p:sp>
      <p:sp>
        <p:nvSpPr>
          <p:cNvPr id="40" name="Rectangle 14">
            <a:extLst>
              <a:ext uri="{FF2B5EF4-FFF2-40B4-BE49-F238E27FC236}">
                <a16:creationId xmlns:a16="http://schemas.microsoft.com/office/drawing/2014/main" id="{FF62AD24-3287-4326-9830-2C079B66D931}"/>
              </a:ext>
            </a:extLst>
          </p:cNvPr>
          <p:cNvSpPr/>
          <p:nvPr/>
        </p:nvSpPr>
        <p:spPr>
          <a:xfrm>
            <a:off x="8539008" y="2935150"/>
            <a:ext cx="3175427" cy="369332"/>
          </a:xfrm>
          <a:prstGeom prst="rect">
            <a:avLst/>
          </a:prstGeom>
          <a:ln w="28575">
            <a:solidFill>
              <a:srgbClr val="FF0000"/>
            </a:solidFill>
          </a:ln>
        </p:spPr>
        <p:txBody>
          <a:bodyPr wrap="square">
            <a:spAutoFit/>
          </a:bodyPr>
          <a:lstStyle/>
          <a:p>
            <a:pPr algn="ctr"/>
            <a:r>
              <a:rPr lang="zh-TW" altLang="en-US" b="1" dirty="0">
                <a:solidFill>
                  <a:srgbClr val="FF0000"/>
                </a:solidFill>
                <a:latin typeface="DFKai-SB" panose="03000509000000000000" pitchFamily="65" charset="-120"/>
                <a:ea typeface="DFKai-SB" panose="03000509000000000000" pitchFamily="65" charset="-120"/>
              </a:rPr>
              <a:t>點擊圖像</a:t>
            </a:r>
            <a:r>
              <a:rPr lang="zh-TW" altLang="en-US" b="1" dirty="0" smtClean="0">
                <a:solidFill>
                  <a:srgbClr val="FF0000"/>
                </a:solidFill>
                <a:latin typeface="DFKai-SB" panose="03000509000000000000" pitchFamily="65" charset="-120"/>
                <a:ea typeface="DFKai-SB" panose="03000509000000000000" pitchFamily="65" charset="-120"/>
              </a:rPr>
              <a:t>觀看短片</a:t>
            </a:r>
            <a:endParaRPr lang="en-US" altLang="zh-HK" b="1" dirty="0">
              <a:solidFill>
                <a:srgbClr val="FF0000"/>
              </a:solidFill>
              <a:latin typeface="DFKai-SB" panose="03000509000000000000" pitchFamily="65" charset="-120"/>
              <a:ea typeface="DFKai-SB" panose="03000509000000000000" pitchFamily="65" charset="-120"/>
            </a:endParaRPr>
          </a:p>
        </p:txBody>
      </p:sp>
      <p:pic>
        <p:nvPicPr>
          <p:cNvPr id="41" name="圖片 2">
            <a:hlinkClick r:id="rId9"/>
          </p:cNvPr>
          <p:cNvPicPr>
            <a:picLocks noChangeAspect="1"/>
          </p:cNvPicPr>
          <p:nvPr/>
        </p:nvPicPr>
        <p:blipFill>
          <a:blip r:embed="rId10"/>
          <a:stretch>
            <a:fillRect/>
          </a:stretch>
        </p:blipFill>
        <p:spPr>
          <a:xfrm>
            <a:off x="7668006" y="3536810"/>
            <a:ext cx="4347195" cy="3152212"/>
          </a:xfrm>
          <a:prstGeom prst="rect">
            <a:avLst/>
          </a:prstGeom>
        </p:spPr>
      </p:pic>
      <p:sp>
        <p:nvSpPr>
          <p:cNvPr id="47" name="矩形 3"/>
          <p:cNvSpPr/>
          <p:nvPr/>
        </p:nvSpPr>
        <p:spPr>
          <a:xfrm>
            <a:off x="372436" y="3979731"/>
            <a:ext cx="6981934" cy="769441"/>
          </a:xfrm>
          <a:prstGeom prst="rect">
            <a:avLst/>
          </a:prstGeom>
          <a:ln w="38100">
            <a:solidFill>
              <a:srgbClr val="339933"/>
            </a:solidFill>
          </a:ln>
        </p:spPr>
        <p:txBody>
          <a:bodyPr wrap="square">
            <a:spAutoFit/>
          </a:bodyPr>
          <a:lstStyle/>
          <a:p>
            <a:r>
              <a:rPr lang="zh-TW" altLang="en-US" sz="2200" dirty="0" smtClean="0">
                <a:latin typeface="Times New Roman" panose="02020603050405020304" pitchFamily="18" charset="0"/>
                <a:ea typeface="標楷體" panose="03000509000000000000" pitchFamily="65" charset="-120"/>
                <a:cs typeface="Times New Roman" panose="02020603050405020304" pitchFamily="18" charset="0"/>
              </a:rPr>
              <a:t>查看日本東京</a:t>
            </a:r>
            <a:r>
              <a:rPr lang="zh-HK" altLang="en-US" sz="2200" dirty="0" smtClean="0">
                <a:latin typeface="Times New Roman" panose="02020603050405020304" pitchFamily="18" charset="0"/>
                <a:ea typeface="標楷體" panose="03000509000000000000" pitchFamily="65" charset="-120"/>
                <a:cs typeface="Times New Roman" panose="02020603050405020304" pitchFamily="18" charset="0"/>
              </a:rPr>
              <a:t>涩谷區</a:t>
            </a:r>
            <a:r>
              <a:rPr lang="zh-TW" altLang="en-US" sz="2200" dirty="0" smtClean="0">
                <a:latin typeface="Times New Roman" panose="02020603050405020304" pitchFamily="18" charset="0"/>
                <a:ea typeface="標楷體" panose="03000509000000000000" pitchFamily="65" charset="-120"/>
                <a:cs typeface="Times New Roman" panose="02020603050405020304" pitchFamily="18" charset="0"/>
              </a:rPr>
              <a:t>的各項垃圾分類回收資訊。點擊圖片看放大的圖像。</a:t>
            </a:r>
            <a:endParaRPr lang="zh-HK" altLang="en-US" sz="2200" dirty="0">
              <a:latin typeface="Times New Roman" panose="02020603050405020304" pitchFamily="18" charset="0"/>
              <a:ea typeface="標楷體" panose="03000509000000000000" pitchFamily="65" charset="-120"/>
              <a:cs typeface="Times New Roman" panose="02020603050405020304" pitchFamily="18" charset="0"/>
            </a:endParaRPr>
          </a:p>
        </p:txBody>
      </p:sp>
      <p:grpSp>
        <p:nvGrpSpPr>
          <p:cNvPr id="48" name="组合 22"/>
          <p:cNvGrpSpPr/>
          <p:nvPr/>
        </p:nvGrpSpPr>
        <p:grpSpPr>
          <a:xfrm>
            <a:off x="248610" y="3359125"/>
            <a:ext cx="2184553" cy="485077"/>
            <a:chOff x="1193537" y="1533874"/>
            <a:chExt cx="2184553" cy="485077"/>
          </a:xfrm>
        </p:grpSpPr>
        <p:sp>
          <p:nvSpPr>
            <p:cNvPr id="49" name="矩形 7"/>
            <p:cNvSpPr/>
            <p:nvPr/>
          </p:nvSpPr>
          <p:spPr>
            <a:xfrm>
              <a:off x="1193537" y="1593501"/>
              <a:ext cx="363537" cy="363538"/>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cs"/>
              </a:endParaRPr>
            </a:p>
          </p:txBody>
        </p:sp>
        <p:sp>
          <p:nvSpPr>
            <p:cNvPr id="50" name="矩形 8"/>
            <p:cNvSpPr/>
            <p:nvPr/>
          </p:nvSpPr>
          <p:spPr>
            <a:xfrm>
              <a:off x="1317362" y="1728439"/>
              <a:ext cx="303212" cy="290512"/>
            </a:xfrm>
            <a:prstGeom prst="rect">
              <a:avLst/>
            </a:prstGeom>
            <a:solidFill>
              <a:srgbClr val="C8040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cs"/>
              </a:endParaRPr>
            </a:p>
          </p:txBody>
        </p:sp>
        <p:sp>
          <p:nvSpPr>
            <p:cNvPr id="51" name="文本框 26"/>
            <p:cNvSpPr txBox="1">
              <a:spLocks noChangeArrowheads="1"/>
            </p:cNvSpPr>
            <p:nvPr/>
          </p:nvSpPr>
          <p:spPr bwMode="auto">
            <a:xfrm>
              <a:off x="1680899" y="1533874"/>
              <a:ext cx="169719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rPr>
                <a:t>小活動</a:t>
              </a:r>
            </a:p>
          </p:txBody>
        </p:sp>
        <p:cxnSp>
          <p:nvCxnSpPr>
            <p:cNvPr id="52" name="直接连接符 27"/>
            <p:cNvCxnSpPr/>
            <p:nvPr/>
          </p:nvCxnSpPr>
          <p:spPr>
            <a:xfrm>
              <a:off x="1620574" y="1991964"/>
              <a:ext cx="1405091"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57" name="组合 28"/>
          <p:cNvGrpSpPr/>
          <p:nvPr/>
        </p:nvGrpSpPr>
        <p:grpSpPr>
          <a:xfrm>
            <a:off x="215512" y="4776193"/>
            <a:ext cx="2694546" cy="464765"/>
            <a:chOff x="1017123" y="898086"/>
            <a:chExt cx="2694546" cy="464765"/>
          </a:xfrm>
        </p:grpSpPr>
        <p:sp>
          <p:nvSpPr>
            <p:cNvPr id="58" name="矩形 12"/>
            <p:cNvSpPr/>
            <p:nvPr/>
          </p:nvSpPr>
          <p:spPr>
            <a:xfrm>
              <a:off x="1017123" y="996500"/>
              <a:ext cx="363538" cy="363538"/>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cs"/>
              </a:endParaRPr>
            </a:p>
          </p:txBody>
        </p:sp>
        <p:sp>
          <p:nvSpPr>
            <p:cNvPr id="59" name="矩形 13"/>
            <p:cNvSpPr/>
            <p:nvPr/>
          </p:nvSpPr>
          <p:spPr>
            <a:xfrm>
              <a:off x="1097056" y="1072339"/>
              <a:ext cx="303213" cy="290512"/>
            </a:xfrm>
            <a:prstGeom prst="rect">
              <a:avLst/>
            </a:prstGeom>
            <a:solidFill>
              <a:srgbClr val="C8040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cs"/>
              </a:endParaRPr>
            </a:p>
          </p:txBody>
        </p:sp>
        <p:sp>
          <p:nvSpPr>
            <p:cNvPr id="60" name="文本框 13"/>
            <p:cNvSpPr txBox="1">
              <a:spLocks noChangeArrowheads="1"/>
            </p:cNvSpPr>
            <p:nvPr/>
          </p:nvSpPr>
          <p:spPr bwMode="auto">
            <a:xfrm>
              <a:off x="1400269" y="898086"/>
              <a:ext cx="2311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prstClr val="black"/>
                  </a:solidFill>
                  <a:effectLst/>
                  <a:uLnTx/>
                  <a:uFillTx/>
                  <a:latin typeface="標楷體" panose="03000509000000000000" pitchFamily="65" charset="-120"/>
                  <a:ea typeface="標楷體" panose="03000509000000000000" pitchFamily="65" charset="-120"/>
                </a:rPr>
                <a:t>思考問題</a:t>
              </a:r>
            </a:p>
          </p:txBody>
        </p:sp>
        <p:cxnSp>
          <p:nvCxnSpPr>
            <p:cNvPr id="62" name="直接连接符 32"/>
            <p:cNvCxnSpPr/>
            <p:nvPr/>
          </p:nvCxnSpPr>
          <p:spPr>
            <a:xfrm>
              <a:off x="1414309" y="1343855"/>
              <a:ext cx="1936750"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63" name="矩形 16"/>
          <p:cNvSpPr/>
          <p:nvPr/>
        </p:nvSpPr>
        <p:spPr>
          <a:xfrm>
            <a:off x="372436" y="5357437"/>
            <a:ext cx="6981934" cy="769441"/>
          </a:xfrm>
          <a:prstGeom prst="rect">
            <a:avLst/>
          </a:prstGeom>
          <a:ln w="38100">
            <a:solidFill>
              <a:srgbClr val="339933"/>
            </a:solidFill>
          </a:ln>
        </p:spPr>
        <p:txBody>
          <a:bodyPr wrap="square">
            <a:spAutoFit/>
          </a:bodyPr>
          <a:lstStyle/>
          <a:p>
            <a:pPr marL="457200" indent="-457200">
              <a:buFont typeface="+mj-lt"/>
              <a:buAutoNum type="arabicPeriod"/>
            </a:pPr>
            <a:r>
              <a:rPr lang="zh-TW" altLang="en-US" sz="2200" dirty="0" smtClean="0">
                <a:latin typeface="Times New Roman" panose="02020603050405020304" pitchFamily="18" charset="0"/>
                <a:ea typeface="標楷體" panose="03000509000000000000" pitchFamily="65" charset="-120"/>
                <a:cs typeface="Times New Roman" panose="02020603050405020304" pitchFamily="18" charset="0"/>
              </a:rPr>
              <a:t>有關的固體廢物分類回收政策對環境保護有何重要？</a:t>
            </a:r>
            <a:endParaRPr lang="en-US" altLang="zh-TW" sz="2200" dirty="0" smtClean="0">
              <a:latin typeface="Times New Roman" panose="02020603050405020304" pitchFamily="18" charset="0"/>
              <a:ea typeface="標楷體" panose="03000509000000000000" pitchFamily="65" charset="-120"/>
              <a:cs typeface="Times New Roman" panose="02020603050405020304" pitchFamily="18" charset="0"/>
            </a:endParaRPr>
          </a:p>
          <a:p>
            <a:pPr marL="457200" indent="-457200">
              <a:buFont typeface="+mj-lt"/>
              <a:buAutoNum type="arabicPeriod"/>
            </a:pPr>
            <a:r>
              <a:rPr lang="zh-TW" altLang="en-US" sz="2200" dirty="0" smtClean="0">
                <a:latin typeface="Times New Roman" panose="02020603050405020304" pitchFamily="18" charset="0"/>
                <a:ea typeface="標楷體" panose="03000509000000000000" pitchFamily="65" charset="-120"/>
                <a:cs typeface="Times New Roman" panose="02020603050405020304" pitchFamily="18" charset="0"/>
              </a:rPr>
              <a:t>我們可以如何在固體廢物分類回收上做得更好</a:t>
            </a:r>
            <a:r>
              <a:rPr lang="en-US" altLang="zh-TW" sz="2200" dirty="0" smtClean="0">
                <a:latin typeface="Times New Roman" panose="02020603050405020304" pitchFamily="18" charset="0"/>
                <a:ea typeface="標楷體" panose="03000509000000000000" pitchFamily="65" charset="-120"/>
                <a:cs typeface="Times New Roman" panose="02020603050405020304" pitchFamily="18" charset="0"/>
              </a:rPr>
              <a:t>?</a:t>
            </a:r>
          </a:p>
        </p:txBody>
      </p:sp>
      <p:sp>
        <p:nvSpPr>
          <p:cNvPr id="2" name="Right Arrow 1"/>
          <p:cNvSpPr/>
          <p:nvPr/>
        </p:nvSpPr>
        <p:spPr>
          <a:xfrm>
            <a:off x="7272352" y="4282409"/>
            <a:ext cx="395654" cy="33330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563490749"/>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圆角 7"/>
          <p:cNvSpPr/>
          <p:nvPr/>
        </p:nvSpPr>
        <p:spPr bwMode="auto">
          <a:xfrm>
            <a:off x="167914" y="1246320"/>
            <a:ext cx="11841293" cy="3148137"/>
          </a:xfrm>
          <a:prstGeom prst="roundRect">
            <a:avLst>
              <a:gd name="adj" fmla="val 0"/>
            </a:avLst>
          </a:prstGeom>
          <a:solidFill>
            <a:srgbClr val="92D050">
              <a:alpha val="1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pitchFamily="2" charset="-122"/>
              <a:ea typeface="等线" panose="02010600030101010101" pitchFamily="2" charset="-122"/>
              <a:cs typeface="+mn-cs"/>
            </a:endParaRPr>
          </a:p>
        </p:txBody>
      </p:sp>
      <p:sp>
        <p:nvSpPr>
          <p:cNvPr id="9" name="矩形 8"/>
          <p:cNvSpPr/>
          <p:nvPr/>
        </p:nvSpPr>
        <p:spPr>
          <a:xfrm>
            <a:off x="281394" y="1300426"/>
            <a:ext cx="11544259" cy="2935893"/>
          </a:xfrm>
          <a:prstGeom prst="rect">
            <a:avLst/>
          </a:prstGeom>
          <a:pattFill prst="lgGrid">
            <a:fgClr>
              <a:schemeClr val="bg1">
                <a:lumMod val="95000"/>
              </a:schemeClr>
            </a:fgClr>
            <a:bgClr>
              <a:schemeClr val="bg1"/>
            </a:bgClr>
          </a:pattFill>
          <a:ln w="19050">
            <a:solidFill>
              <a:schemeClr val="bg1">
                <a:lumMod val="50000"/>
              </a:schemeClr>
            </a:solidFill>
          </a:ln>
          <a:effectLst>
            <a:outerShdw blurRad="50800" dist="38100" dir="2700000" algn="tl"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等线" panose="02010600030101010101" pitchFamily="2" charset="-122"/>
              <a:ea typeface="等线" panose="02010600030101010101" pitchFamily="2" charset="-122"/>
              <a:cs typeface="+mn-cs"/>
            </a:endParaRPr>
          </a:p>
        </p:txBody>
      </p:sp>
      <p:sp>
        <p:nvSpPr>
          <p:cNvPr id="7" name="文本框 6"/>
          <p:cNvSpPr txBox="1"/>
          <p:nvPr/>
        </p:nvSpPr>
        <p:spPr>
          <a:xfrm>
            <a:off x="432310" y="1343219"/>
            <a:ext cx="11393343" cy="2893100"/>
          </a:xfrm>
          <a:prstGeom prst="rect">
            <a:avLst/>
          </a:prstGeom>
          <a:noFill/>
        </p:spPr>
        <p:txBody>
          <a:bodyPr wrap="square" rtlCol="0" anchor="t">
            <a:spAutoFit/>
          </a:bodyPr>
          <a:lstStyle/>
          <a:p>
            <a:pPr marL="342900" lvl="0" indent="-342900">
              <a:buFont typeface="Arial" panose="020B0604020202020204" pitchFamily="34" charset="0"/>
              <a:buChar char="•"/>
              <a:defRPr/>
            </a:pPr>
            <a:r>
              <a:rPr lang="zh-TW" altLang="en-US" sz="2600" dirty="0" smtClean="0">
                <a:solidFill>
                  <a:prstClr val="black"/>
                </a:solidFill>
                <a:latin typeface="DFKai-SB" panose="03000509000000000000" pitchFamily="65" charset="-120"/>
                <a:ea typeface="DFKai-SB" panose="03000509000000000000" pitchFamily="65" charset="-120"/>
                <a:cs typeface="汉仪楷体繁" panose="02010600000101010101" charset="-122"/>
                <a:sym typeface="+mn-ea"/>
              </a:rPr>
              <a:t>為回應全球環境問題，世界各地均致力發展綠化城市項目，韓國的</a:t>
            </a:r>
            <a:r>
              <a:rPr lang="zh-TW" altLang="en-US" sz="2600" dirty="0">
                <a:solidFill>
                  <a:prstClr val="black"/>
                </a:solidFill>
                <a:latin typeface="DFKai-SB" panose="03000509000000000000" pitchFamily="65" charset="-120"/>
                <a:ea typeface="DFKai-SB" panose="03000509000000000000" pitchFamily="65" charset="-120"/>
                <a:cs typeface="汉仪楷体繁" panose="02010600000101010101" charset="-122"/>
                <a:sym typeface="+mn-ea"/>
              </a:rPr>
              <a:t>松</a:t>
            </a:r>
            <a:r>
              <a:rPr lang="zh-TW" altLang="en-US" sz="2600" dirty="0" smtClean="0">
                <a:solidFill>
                  <a:prstClr val="black"/>
                </a:solidFill>
                <a:latin typeface="DFKai-SB" panose="03000509000000000000" pitchFamily="65" charset="-120"/>
                <a:ea typeface="DFKai-SB" panose="03000509000000000000" pitchFamily="65" charset="-120"/>
                <a:cs typeface="汉仪楷体繁" panose="02010600000101010101" charset="-122"/>
                <a:sym typeface="+mn-ea"/>
              </a:rPr>
              <a:t>島</a:t>
            </a:r>
            <a:r>
              <a:rPr lang="zh-TW" altLang="en-US" sz="2600" dirty="0">
                <a:solidFill>
                  <a:prstClr val="black"/>
                </a:solidFill>
                <a:latin typeface="DFKai-SB" panose="03000509000000000000" pitchFamily="65" charset="-120"/>
                <a:ea typeface="DFKai-SB" panose="03000509000000000000" pitchFamily="65" charset="-120"/>
                <a:cs typeface="汉仪楷体繁" panose="02010600000101010101" charset="-122"/>
                <a:sym typeface="+mn-ea"/>
              </a:rPr>
              <a:t>市</a:t>
            </a:r>
            <a:r>
              <a:rPr lang="zh-TW" altLang="en-US" sz="2600" dirty="0" smtClean="0">
                <a:solidFill>
                  <a:prstClr val="black"/>
                </a:solidFill>
                <a:latin typeface="Times New Roman" panose="02020603050405020304" pitchFamily="18" charset="0"/>
                <a:ea typeface="DFKai-SB" panose="03000509000000000000" pitchFamily="65" charset="-120"/>
                <a:cs typeface="Times New Roman" panose="02020603050405020304" pitchFamily="18" charset="0"/>
                <a:sym typeface="+mn-ea"/>
              </a:rPr>
              <a:t>為當中的</a:t>
            </a:r>
            <a:r>
              <a:rPr lang="zh-TW" altLang="en-US" sz="26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sym typeface="+mn-ea"/>
              </a:rPr>
              <a:t>代表</a:t>
            </a:r>
            <a:r>
              <a:rPr lang="zh-TW" altLang="en-US" sz="2600" dirty="0" smtClean="0">
                <a:solidFill>
                  <a:prstClr val="black"/>
                </a:solidFill>
                <a:latin typeface="Times New Roman" panose="02020603050405020304" pitchFamily="18" charset="0"/>
                <a:ea typeface="DFKai-SB" panose="03000509000000000000" pitchFamily="65" charset="-120"/>
                <a:cs typeface="Times New Roman" panose="02020603050405020304" pitchFamily="18" charset="0"/>
                <a:sym typeface="+mn-ea"/>
              </a:rPr>
              <a:t>。</a:t>
            </a:r>
            <a:endParaRPr lang="en-US" altLang="zh-TW" sz="26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sym typeface="+mn-ea"/>
            </a:endParaRPr>
          </a:p>
          <a:p>
            <a:pPr marL="342900" lvl="0" indent="-342900">
              <a:buFont typeface="Arial" panose="020B0604020202020204" pitchFamily="34" charset="0"/>
              <a:buChar char="•"/>
              <a:defRPr/>
            </a:pPr>
            <a:r>
              <a:rPr lang="zh-TW" altLang="en-US" sz="2600" dirty="0" smtClean="0">
                <a:solidFill>
                  <a:prstClr val="black"/>
                </a:solidFill>
                <a:latin typeface="Times New Roman" panose="02020603050405020304" pitchFamily="18" charset="0"/>
                <a:ea typeface="DFKai-SB" panose="03000509000000000000" pitchFamily="65" charset="-120"/>
                <a:cs typeface="Times New Roman" panose="02020603050405020304" pitchFamily="18" charset="0"/>
                <a:sym typeface="+mn-ea"/>
              </a:rPr>
              <a:t>松島是韓國政府倡導</a:t>
            </a:r>
            <a:r>
              <a:rPr lang="zh-TW" altLang="en-US" sz="26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sym typeface="+mn-ea"/>
              </a:rPr>
              <a:t>綠色、低碳發展的一部分。松島國際都市是可持續發展的城市，綠地覆蓋率達</a:t>
            </a:r>
            <a:r>
              <a:rPr lang="en-US" altLang="zh-TW" sz="26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sym typeface="+mn-ea"/>
              </a:rPr>
              <a:t>40</a:t>
            </a:r>
            <a:r>
              <a:rPr lang="en-US" altLang="zh-TW" sz="2600" dirty="0" smtClean="0">
                <a:solidFill>
                  <a:prstClr val="black"/>
                </a:solidFill>
                <a:latin typeface="Times New Roman" panose="02020603050405020304" pitchFamily="18" charset="0"/>
                <a:ea typeface="DFKai-SB" panose="03000509000000000000" pitchFamily="65" charset="-120"/>
                <a:cs typeface="Times New Roman" panose="02020603050405020304" pitchFamily="18" charset="0"/>
                <a:sym typeface="+mn-ea"/>
              </a:rPr>
              <a:t>%</a:t>
            </a:r>
            <a:r>
              <a:rPr lang="zh-TW" altLang="en-US" sz="2600" dirty="0" smtClean="0">
                <a:solidFill>
                  <a:prstClr val="black"/>
                </a:solidFill>
                <a:latin typeface="Times New Roman" panose="02020603050405020304" pitchFamily="18" charset="0"/>
                <a:ea typeface="DFKai-SB" panose="03000509000000000000" pitchFamily="65" charset="-120"/>
                <a:cs typeface="Times New Roman" panose="02020603050405020304" pitchFamily="18" charset="0"/>
                <a:sym typeface="+mn-ea"/>
              </a:rPr>
              <a:t>，也被稱為全球</a:t>
            </a:r>
            <a:r>
              <a:rPr lang="en-US" altLang="zh-TW" sz="26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sym typeface="+mn-ea"/>
              </a:rPr>
              <a:t>LEED</a:t>
            </a:r>
            <a:r>
              <a:rPr lang="zh-TW" altLang="en-US" sz="26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sym typeface="+mn-ea"/>
              </a:rPr>
              <a:t>認證項目（環保可持續建築認證）最集中的</a:t>
            </a:r>
            <a:r>
              <a:rPr lang="zh-TW" altLang="en-US" sz="2600" dirty="0">
                <a:solidFill>
                  <a:prstClr val="black"/>
                </a:solidFill>
                <a:latin typeface="DFKai-SB" panose="03000509000000000000" pitchFamily="65" charset="-120"/>
                <a:ea typeface="DFKai-SB" panose="03000509000000000000" pitchFamily="65" charset="-120"/>
                <a:cs typeface="汉仪楷体繁" panose="02010600000101010101" charset="-122"/>
                <a:sym typeface="+mn-ea"/>
              </a:rPr>
              <a:t>地方，城市主要建築都達到或超過</a:t>
            </a:r>
            <a:r>
              <a:rPr lang="en-US" altLang="zh-TW" sz="26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sym typeface="+mn-ea"/>
              </a:rPr>
              <a:t>LEED</a:t>
            </a:r>
            <a:r>
              <a:rPr lang="zh-TW" altLang="en-US" sz="2600" dirty="0">
                <a:solidFill>
                  <a:prstClr val="black"/>
                </a:solidFill>
                <a:latin typeface="DFKai-SB" panose="03000509000000000000" pitchFamily="65" charset="-120"/>
                <a:ea typeface="DFKai-SB" panose="03000509000000000000" pitchFamily="65" charset="-120"/>
                <a:cs typeface="汉仪楷体繁" panose="02010600000101010101" charset="-122"/>
                <a:sym typeface="+mn-ea"/>
              </a:rPr>
              <a:t>環保標準</a:t>
            </a:r>
            <a:r>
              <a:rPr lang="zh-TW" altLang="en-US" sz="2600" dirty="0" smtClean="0">
                <a:solidFill>
                  <a:prstClr val="black"/>
                </a:solidFill>
                <a:latin typeface="DFKai-SB" panose="03000509000000000000" pitchFamily="65" charset="-120"/>
                <a:ea typeface="DFKai-SB" panose="03000509000000000000" pitchFamily="65" charset="-120"/>
                <a:cs typeface="汉仪楷体繁" panose="02010600000101010101" charset="-122"/>
                <a:sym typeface="+mn-ea"/>
              </a:rPr>
              <a:t>。</a:t>
            </a:r>
            <a:endParaRPr lang="en-US" altLang="zh-TW" sz="2600" dirty="0">
              <a:solidFill>
                <a:prstClr val="black"/>
              </a:solidFill>
              <a:latin typeface="DFKai-SB" panose="03000509000000000000" pitchFamily="65" charset="-120"/>
              <a:ea typeface="DFKai-SB" panose="03000509000000000000" pitchFamily="65" charset="-120"/>
              <a:cs typeface="汉仪楷体繁" panose="02010600000101010101" charset="-122"/>
              <a:sym typeface="+mn-ea"/>
            </a:endParaRPr>
          </a:p>
          <a:p>
            <a:pPr marL="342900" lvl="0" indent="-342900">
              <a:buFont typeface="Arial" panose="020B0604020202020204" pitchFamily="34" charset="0"/>
              <a:buChar char="•"/>
              <a:defRPr/>
            </a:pPr>
            <a:r>
              <a:rPr lang="zh-TW" altLang="en-US" sz="2600" dirty="0" smtClean="0">
                <a:solidFill>
                  <a:prstClr val="black"/>
                </a:solidFill>
                <a:latin typeface="DFKai-SB" panose="03000509000000000000" pitchFamily="65" charset="-120"/>
                <a:ea typeface="DFKai-SB" panose="03000509000000000000" pitchFamily="65" charset="-120"/>
                <a:cs typeface="汉仪楷体繁" panose="02010600000101010101" charset="-122"/>
                <a:sym typeface="+mn-ea"/>
              </a:rPr>
              <a:t>松島市內的綠色</a:t>
            </a:r>
            <a:r>
              <a:rPr lang="zh-TW" altLang="en-US" sz="2600" dirty="0">
                <a:solidFill>
                  <a:prstClr val="black"/>
                </a:solidFill>
                <a:latin typeface="DFKai-SB" panose="03000509000000000000" pitchFamily="65" charset="-120"/>
                <a:ea typeface="DFKai-SB" panose="03000509000000000000" pitchFamily="65" charset="-120"/>
                <a:cs typeface="汉仪楷体繁" panose="02010600000101010101" charset="-122"/>
                <a:sym typeface="+mn-ea"/>
              </a:rPr>
              <a:t>公共開放空間</a:t>
            </a:r>
            <a:r>
              <a:rPr lang="zh-TW" altLang="en-US" sz="2600" dirty="0" smtClean="0">
                <a:solidFill>
                  <a:prstClr val="black"/>
                </a:solidFill>
                <a:latin typeface="DFKai-SB" panose="03000509000000000000" pitchFamily="65" charset="-120"/>
                <a:ea typeface="DFKai-SB" panose="03000509000000000000" pitchFamily="65" charset="-120"/>
                <a:cs typeface="汉仪楷体繁" panose="02010600000101010101" charset="-122"/>
                <a:sym typeface="+mn-ea"/>
              </a:rPr>
              <a:t>、綠色</a:t>
            </a:r>
            <a:r>
              <a:rPr lang="zh-TW" altLang="en-US" sz="2600" dirty="0">
                <a:solidFill>
                  <a:prstClr val="black"/>
                </a:solidFill>
                <a:latin typeface="DFKai-SB" panose="03000509000000000000" pitchFamily="65" charset="-120"/>
                <a:ea typeface="DFKai-SB" panose="03000509000000000000" pitchFamily="65" charset="-120"/>
                <a:cs typeface="汉仪楷体繁" panose="02010600000101010101" charset="-122"/>
                <a:sym typeface="+mn-ea"/>
              </a:rPr>
              <a:t>交通系統、節能節水建築、污水回收再利用設施、中央垃圾收集處理系統、數字基礎設施和系統被廣泛利用</a:t>
            </a:r>
            <a:r>
              <a:rPr lang="zh-TW" altLang="en-US" sz="2600" dirty="0" smtClean="0">
                <a:solidFill>
                  <a:prstClr val="black"/>
                </a:solidFill>
                <a:latin typeface="DFKai-SB" panose="03000509000000000000" pitchFamily="65" charset="-120"/>
                <a:ea typeface="DFKai-SB" panose="03000509000000000000" pitchFamily="65" charset="-120"/>
                <a:cs typeface="汉仪楷体繁" panose="02010600000101010101" charset="-122"/>
                <a:sym typeface="+mn-ea"/>
              </a:rPr>
              <a:t>。</a:t>
            </a:r>
            <a:endParaRPr lang="zh-TW" altLang="en-US" sz="2600" dirty="0">
              <a:solidFill>
                <a:prstClr val="black"/>
              </a:solidFill>
              <a:latin typeface="DFKai-SB" panose="03000509000000000000" pitchFamily="65" charset="-120"/>
              <a:ea typeface="DFKai-SB" panose="03000509000000000000" pitchFamily="65" charset="-120"/>
              <a:cs typeface="汉仪楷体繁" panose="02010600000101010101" charset="-122"/>
              <a:sym typeface="+mn-ea"/>
            </a:endParaRPr>
          </a:p>
        </p:txBody>
      </p:sp>
      <p:sp>
        <p:nvSpPr>
          <p:cNvPr id="16" name="文本框 4"/>
          <p:cNvSpPr txBox="1"/>
          <p:nvPr/>
        </p:nvSpPr>
        <p:spPr>
          <a:xfrm>
            <a:off x="4694409" y="741863"/>
            <a:ext cx="2441325" cy="609398"/>
          </a:xfrm>
          <a:prstGeom prst="rect">
            <a:avLst/>
          </a:prstGeom>
          <a:noFill/>
        </p:spPr>
        <p:txBody>
          <a:bodyPr wrap="square">
            <a:spAutoFit/>
          </a:bodyPr>
          <a:lstStyle/>
          <a:p>
            <a:pPr algn="just">
              <a:lnSpc>
                <a:spcPct val="120000"/>
              </a:lnSpc>
              <a:buClr>
                <a:srgbClr val="0070C0"/>
              </a:buClr>
              <a:defRPr/>
            </a:pPr>
            <a:r>
              <a:rPr lang="zh-TW" altLang="en-US" sz="2800" b="1" dirty="0" smtClean="0">
                <a:solidFill>
                  <a:prstClr val="black"/>
                </a:solidFill>
                <a:latin typeface="DFKai-SB" panose="03000509000000000000" pitchFamily="65" charset="-120"/>
                <a:ea typeface="DFKai-SB" panose="03000509000000000000" pitchFamily="65" charset="-120"/>
                <a:sym typeface="+mn-ea"/>
              </a:rPr>
              <a:t>綠化都化設計</a:t>
            </a:r>
            <a:endParaRPr lang="zh-CN" altLang="en-US" sz="2800" b="1" dirty="0">
              <a:solidFill>
                <a:prstClr val="black"/>
              </a:solidFill>
              <a:latin typeface="DFKai-SB" panose="03000509000000000000" pitchFamily="65" charset="-120"/>
              <a:ea typeface="DFKai-SB" panose="03000509000000000000" pitchFamily="65" charset="-120"/>
              <a:sym typeface="+mn-ea"/>
            </a:endParaRPr>
          </a:p>
        </p:txBody>
      </p:sp>
      <p:sp>
        <p:nvSpPr>
          <p:cNvPr id="10" name="Freeform 9"/>
          <p:cNvSpPr/>
          <p:nvPr/>
        </p:nvSpPr>
        <p:spPr bwMode="auto">
          <a:xfrm>
            <a:off x="4170129" y="923503"/>
            <a:ext cx="446151" cy="322817"/>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92D050"/>
          </a:solidFill>
          <a:ln w="19050">
            <a:solidFill>
              <a:srgbClr val="FFFFFF"/>
            </a:solidFill>
            <a:round/>
          </a:ln>
        </p:spPr>
        <p:txBody>
          <a:bodyPr vert="horz" wrap="square" lIns="83748" tIns="41874" rIns="83748" bIns="41874" numCol="1" anchor="t" anchorCtr="0" compatLnSpc="1"/>
          <a:lstStyle/>
          <a:p>
            <a:pPr marL="0" marR="0" lvl="0" indent="0" algn="just" defTabSz="914400" rtl="0" eaLnBrk="1" fontAlgn="auto" latinLnBrk="0" hangingPunct="1">
              <a:lnSpc>
                <a:spcPct val="120000"/>
              </a:lnSpc>
              <a:spcBef>
                <a:spcPts val="0"/>
              </a:spcBef>
              <a:spcAft>
                <a:spcPts val="0"/>
              </a:spcAft>
              <a:buClrTx/>
              <a:buSzTx/>
              <a:buFontTx/>
              <a:buNone/>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cs"/>
              <a:sym typeface="Agency FB" panose="020B0503020202020204" pitchFamily="34" charset="0"/>
            </a:endParaRPr>
          </a:p>
        </p:txBody>
      </p:sp>
      <p:pic>
        <p:nvPicPr>
          <p:cNvPr id="3" name="Picture 2"/>
          <p:cNvPicPr>
            <a:picLocks noChangeAspect="1"/>
          </p:cNvPicPr>
          <p:nvPr/>
        </p:nvPicPr>
        <p:blipFill>
          <a:blip r:embed="rId3"/>
          <a:stretch>
            <a:fillRect/>
          </a:stretch>
        </p:blipFill>
        <p:spPr>
          <a:xfrm>
            <a:off x="7851603" y="4347531"/>
            <a:ext cx="1992642" cy="1957806"/>
          </a:xfrm>
          <a:prstGeom prst="rect">
            <a:avLst/>
          </a:prstGeom>
        </p:spPr>
      </p:pic>
      <p:pic>
        <p:nvPicPr>
          <p:cNvPr id="5" name="Picture 4"/>
          <p:cNvPicPr>
            <a:picLocks noChangeAspect="1"/>
          </p:cNvPicPr>
          <p:nvPr/>
        </p:nvPicPr>
        <p:blipFill>
          <a:blip r:embed="rId4"/>
          <a:stretch>
            <a:fillRect/>
          </a:stretch>
        </p:blipFill>
        <p:spPr>
          <a:xfrm>
            <a:off x="910932" y="4367361"/>
            <a:ext cx="3134237" cy="1774531"/>
          </a:xfrm>
          <a:prstGeom prst="rect">
            <a:avLst/>
          </a:prstGeom>
        </p:spPr>
      </p:pic>
      <p:sp>
        <p:nvSpPr>
          <p:cNvPr id="15" name="任意多边形: 形状 4"/>
          <p:cNvSpPr/>
          <p:nvPr/>
        </p:nvSpPr>
        <p:spPr>
          <a:xfrm>
            <a:off x="2369881" y="151871"/>
            <a:ext cx="7287700" cy="6180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77900" rtl="0" eaLnBrk="1" fontAlgn="auto" latinLnBrk="0" hangingPunct="1">
              <a:lnSpc>
                <a:spcPct val="90000"/>
              </a:lnSpc>
              <a:spcBef>
                <a:spcPts val="0"/>
              </a:spcBef>
              <a:spcAft>
                <a:spcPct val="35000"/>
              </a:spcAft>
              <a:buClrTx/>
              <a:buSzTx/>
              <a:buFontTx/>
              <a:buNone/>
              <a:defRPr/>
            </a:pPr>
            <a:r>
              <a:rPr kumimoji="0" lang="zh-CN" altLang="en-US" sz="4000" b="1" i="0" u="none" strike="noStrike" kern="1200" cap="none" spc="0" normalizeH="0" baseline="0" noProof="0" dirty="0" smtClean="0">
                <a:ln>
                  <a:noFill/>
                </a:ln>
                <a:solidFill>
                  <a:srgbClr val="FFFFFF"/>
                </a:solidFill>
                <a:effectLst/>
                <a:uLnTx/>
                <a:uFillTx/>
                <a:latin typeface="DFKai-SB" panose="03000509000000000000" pitchFamily="65" charset="-120"/>
                <a:ea typeface="DFKai-SB" panose="03000509000000000000" pitchFamily="65" charset="-120"/>
                <a:cs typeface="+mn-cs"/>
                <a:sym typeface="+mn-ea"/>
              </a:rPr>
              <a:t>其他</a:t>
            </a:r>
            <a:r>
              <a:rPr kumimoji="0" lang="zh-CN" altLang="en-US" sz="4000" b="1" i="0" u="none" strike="noStrike" kern="1200" cap="none" spc="0" normalizeH="0" baseline="0" noProof="0" dirty="0">
                <a:ln>
                  <a:noFill/>
                </a:ln>
                <a:solidFill>
                  <a:srgbClr val="FFFFFF"/>
                </a:solidFill>
                <a:effectLst/>
                <a:uLnTx/>
                <a:uFillTx/>
                <a:latin typeface="DFKai-SB" panose="03000509000000000000" pitchFamily="65" charset="-120"/>
                <a:ea typeface="DFKai-SB" panose="03000509000000000000" pitchFamily="65" charset="-120"/>
                <a:cs typeface="+mn-cs"/>
                <a:sym typeface="+mn-ea"/>
              </a:rPr>
              <a:t>地區</a:t>
            </a:r>
            <a:r>
              <a:rPr kumimoji="0" lang="zh-CN" altLang="en-US" sz="4000" b="1" i="0" u="none" strike="noStrike" kern="1200" cap="none" spc="0" normalizeH="0" baseline="0" noProof="0" dirty="0">
                <a:ln>
                  <a:noFill/>
                </a:ln>
                <a:solidFill>
                  <a:srgbClr val="FFFFFF"/>
                </a:solidFill>
                <a:effectLst/>
                <a:uLnTx/>
                <a:uFillTx/>
                <a:latin typeface="DFKai-SB" panose="03000509000000000000" pitchFamily="65" charset="-120"/>
                <a:ea typeface="DFKai-SB" panose="03000509000000000000" pitchFamily="65" charset="-120"/>
                <a:cs typeface="+mn-cs"/>
              </a:rPr>
              <a:t>的</a:t>
            </a:r>
            <a:r>
              <a:rPr kumimoji="0" lang="zh-CN" altLang="en-US" sz="4000" b="1" i="0" u="none" strike="noStrike" kern="1200" cap="none" spc="0" normalizeH="0" baseline="0" noProof="0" dirty="0">
                <a:ln>
                  <a:noFill/>
                </a:ln>
                <a:solidFill>
                  <a:srgbClr val="FFFFFF"/>
                </a:solidFill>
                <a:effectLst/>
                <a:uLnTx/>
                <a:uFillTx/>
                <a:latin typeface="DFKai-SB" panose="03000509000000000000" pitchFamily="65" charset="-120"/>
                <a:ea typeface="DFKai-SB" panose="03000509000000000000" pitchFamily="65" charset="-120"/>
                <a:cs typeface="+mn-cs"/>
                <a:sym typeface="+mn-ea"/>
              </a:rPr>
              <a:t>環境保育實踐經驗</a:t>
            </a:r>
            <a:endParaRPr kumimoji="0" lang="zh-CN" altLang="en-US" sz="4000" b="1" i="0" u="none" strike="noStrike" kern="1200" cap="none" spc="0" normalizeH="0" baseline="0" noProof="0" dirty="0">
              <a:ln>
                <a:noFill/>
              </a:ln>
              <a:solidFill>
                <a:srgbClr val="FFFFFF"/>
              </a:solidFill>
              <a:effectLst/>
              <a:uLnTx/>
              <a:uFillTx/>
              <a:latin typeface="DFKai-SB" panose="03000509000000000000" pitchFamily="65" charset="-120"/>
              <a:ea typeface="DFKai-SB" panose="03000509000000000000" pitchFamily="65" charset="-120"/>
              <a:cs typeface="+mn-cs"/>
            </a:endParaRPr>
          </a:p>
        </p:txBody>
      </p:sp>
      <p:pic>
        <p:nvPicPr>
          <p:cNvPr id="12" name="Picture 11"/>
          <p:cNvPicPr>
            <a:picLocks noChangeAspect="1"/>
          </p:cNvPicPr>
          <p:nvPr/>
        </p:nvPicPr>
        <p:blipFill>
          <a:blip r:embed="rId5"/>
          <a:stretch>
            <a:fillRect/>
          </a:stretch>
        </p:blipFill>
        <p:spPr>
          <a:xfrm>
            <a:off x="4324014" y="4367361"/>
            <a:ext cx="3046068" cy="1760007"/>
          </a:xfrm>
          <a:prstGeom prst="rect">
            <a:avLst/>
          </a:prstGeom>
        </p:spPr>
      </p:pic>
      <p:sp>
        <p:nvSpPr>
          <p:cNvPr id="18" name="文本框 4"/>
          <p:cNvSpPr txBox="1"/>
          <p:nvPr/>
        </p:nvSpPr>
        <p:spPr>
          <a:xfrm>
            <a:off x="3480244" y="6258410"/>
            <a:ext cx="1501237" cy="461665"/>
          </a:xfrm>
          <a:prstGeom prst="rect">
            <a:avLst/>
          </a:prstGeom>
          <a:noFill/>
        </p:spPr>
        <p:txBody>
          <a:bodyPr wrap="square">
            <a:spAutoFit/>
          </a:bodyPr>
          <a:lstStyle/>
          <a:p>
            <a:pPr algn="just">
              <a:lnSpc>
                <a:spcPct val="120000"/>
              </a:lnSpc>
              <a:buClr>
                <a:srgbClr val="0070C0"/>
              </a:buClr>
              <a:defRPr/>
            </a:pPr>
            <a:r>
              <a:rPr lang="zh-TW" altLang="en-US" sz="2000" dirty="0" smtClean="0">
                <a:solidFill>
                  <a:prstClr val="black"/>
                </a:solidFill>
                <a:latin typeface="DFKai-SB" panose="03000509000000000000" pitchFamily="65" charset="-120"/>
                <a:ea typeface="DFKai-SB" panose="03000509000000000000" pitchFamily="65" charset="-120"/>
                <a:sym typeface="+mn-ea"/>
              </a:rPr>
              <a:t>韓國松島市</a:t>
            </a:r>
            <a:endParaRPr lang="zh-CN" altLang="en-US" sz="2000" dirty="0">
              <a:solidFill>
                <a:prstClr val="black"/>
              </a:solidFill>
              <a:latin typeface="DFKai-SB" panose="03000509000000000000" pitchFamily="65" charset="-120"/>
              <a:ea typeface="DFKai-SB" panose="03000509000000000000" pitchFamily="65" charset="-120"/>
              <a:sym typeface="+mn-ea"/>
            </a:endParaRPr>
          </a:p>
        </p:txBody>
      </p:sp>
      <p:sp>
        <p:nvSpPr>
          <p:cNvPr id="13" name="Rectangle 12"/>
          <p:cNvSpPr/>
          <p:nvPr/>
        </p:nvSpPr>
        <p:spPr>
          <a:xfrm>
            <a:off x="10082354" y="5604148"/>
            <a:ext cx="1926853" cy="523220"/>
          </a:xfrm>
          <a:prstGeom prst="rect">
            <a:avLst/>
          </a:prstGeom>
        </p:spPr>
        <p:txBody>
          <a:bodyPr wrap="square">
            <a:spAutoFit/>
          </a:bodyPr>
          <a:lstStyle/>
          <a:p>
            <a:r>
              <a:rPr lang="zh-TW" altLang="en-US" sz="1400" dirty="0" smtClean="0">
                <a:latin typeface="Times New Roman" panose="02020603050405020304" pitchFamily="18" charset="0"/>
                <a:ea typeface="標楷體" panose="03000509000000000000" pitchFamily="65" charset="-120"/>
                <a:cs typeface="Times New Roman" panose="02020603050405020304" pitchFamily="18" charset="0"/>
              </a:rPr>
              <a:t>資料來源</a:t>
            </a:r>
            <a:r>
              <a:rPr lang="en-US" altLang="zh-TW" sz="1400" dirty="0" smtClean="0">
                <a:latin typeface="Times New Roman" panose="02020603050405020304" pitchFamily="18" charset="0"/>
                <a:ea typeface="標楷體" panose="03000509000000000000" pitchFamily="65" charset="-120"/>
                <a:cs typeface="Times New Roman" panose="02020603050405020304" pitchFamily="18" charset="0"/>
              </a:rPr>
              <a:t>: </a:t>
            </a:r>
            <a:r>
              <a:rPr lang="zh-TW" altLang="en-US" sz="1400" dirty="0" smtClean="0">
                <a:latin typeface="Times New Roman" panose="02020603050405020304" pitchFamily="18" charset="0"/>
                <a:ea typeface="標楷體" panose="03000509000000000000" pitchFamily="65" charset="-120"/>
                <a:cs typeface="Times New Roman" panose="02020603050405020304" pitchFamily="18" charset="0"/>
              </a:rPr>
              <a:t>韓國松島市</a:t>
            </a:r>
            <a:r>
              <a:rPr lang="en-US" altLang="zh-TW" sz="1400" dirty="0" smtClean="0">
                <a:latin typeface="Times New Roman" panose="02020603050405020304" pitchFamily="18" charset="0"/>
                <a:ea typeface="標楷體" panose="03000509000000000000" pitchFamily="65" charset="-120"/>
                <a:cs typeface="Times New Roman" panose="02020603050405020304" pitchFamily="18" charset="0"/>
              </a:rPr>
              <a:t>(</a:t>
            </a:r>
            <a:r>
              <a:rPr lang="en-US" sz="1400" dirty="0" smtClean="0">
                <a:latin typeface="Times New Roman" panose="02020603050405020304" pitchFamily="18" charset="0"/>
                <a:ea typeface="標楷體" panose="03000509000000000000" pitchFamily="65" charset="-120"/>
                <a:cs typeface="Times New Roman" panose="02020603050405020304" pitchFamily="18" charset="0"/>
              </a:rPr>
              <a:t>http</a:t>
            </a:r>
            <a:r>
              <a:rPr lang="en-US" sz="1400" dirty="0">
                <a:latin typeface="Times New Roman" panose="02020603050405020304" pitchFamily="18" charset="0"/>
                <a:ea typeface="標楷體" panose="03000509000000000000" pitchFamily="65" charset="-120"/>
                <a:cs typeface="Times New Roman" panose="02020603050405020304" pitchFamily="18" charset="0"/>
              </a:rPr>
              <a:t>://songdo.com</a:t>
            </a:r>
            <a:r>
              <a:rPr lang="en-US" sz="1400" dirty="0" smtClean="0">
                <a:latin typeface="Times New Roman" panose="02020603050405020304" pitchFamily="18" charset="0"/>
                <a:ea typeface="標楷體" panose="03000509000000000000" pitchFamily="65" charset="-120"/>
                <a:cs typeface="Times New Roman" panose="02020603050405020304" pitchFamily="18" charset="0"/>
              </a:rPr>
              <a:t>/</a:t>
            </a:r>
            <a:r>
              <a:rPr lang="en-US" altLang="zh-TW" sz="1400"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en-US" sz="14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9" name="Rectangle 18"/>
          <p:cNvSpPr/>
          <p:nvPr/>
        </p:nvSpPr>
        <p:spPr>
          <a:xfrm>
            <a:off x="8242630" y="6258410"/>
            <a:ext cx="1210588" cy="338554"/>
          </a:xfrm>
          <a:prstGeom prst="rect">
            <a:avLst/>
          </a:prstGeom>
        </p:spPr>
        <p:txBody>
          <a:bodyPr wrap="none">
            <a:spAutoFit/>
          </a:bodyPr>
          <a:lstStyle/>
          <a:p>
            <a:r>
              <a:rPr lang="zh-TW" altLang="en-US" sz="1600" dirty="0" smtClean="0">
                <a:latin typeface="標楷體" panose="03000509000000000000" pitchFamily="65" charset="-120"/>
                <a:ea typeface="標楷體" panose="03000509000000000000" pitchFamily="65" charset="-120"/>
              </a:rPr>
              <a:t>松島市位置</a:t>
            </a:r>
            <a:endParaRPr lang="en-US" sz="1600"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1052390565"/>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788832" y="1617159"/>
            <a:ext cx="10856828" cy="3552718"/>
          </a:xfrm>
        </p:spPr>
        <p:txBody>
          <a:bodyPr>
            <a:noAutofit/>
          </a:bodyPr>
          <a:lstStyle/>
          <a:p>
            <a:pPr marL="0" indent="0">
              <a:lnSpc>
                <a:spcPct val="120000"/>
              </a:lnSpc>
              <a:buClr>
                <a:srgbClr val="0070C0"/>
              </a:buClr>
              <a:buNone/>
            </a:pPr>
            <a:r>
              <a:rPr lang="zh-TW" altLang="en-US" dirty="0" smtClean="0">
                <a:latin typeface="DFKai-SB" panose="03000509000000000000" pitchFamily="65" charset="-120"/>
                <a:ea typeface="DFKai-SB" panose="03000509000000000000" pitchFamily="65" charset="-120"/>
              </a:rPr>
              <a:t>經濟發展過程</a:t>
            </a:r>
            <a:r>
              <a:rPr lang="zh-CN" altLang="en-US" dirty="0" smtClean="0">
                <a:latin typeface="DFKai-SB" panose="03000509000000000000" pitchFamily="65" charset="-120"/>
                <a:ea typeface="DFKai-SB" panose="03000509000000000000" pitchFamily="65" charset="-120"/>
              </a:rPr>
              <a:t>引發了</a:t>
            </a:r>
            <a:r>
              <a:rPr lang="zh-TW" altLang="en-US" dirty="0" smtClean="0">
                <a:latin typeface="DFKai-SB" panose="03000509000000000000" pitchFamily="65" charset="-120"/>
                <a:ea typeface="DFKai-SB" panose="03000509000000000000" pitchFamily="65" charset="-120"/>
              </a:rPr>
              <a:t>不少</a:t>
            </a:r>
            <a:r>
              <a:rPr lang="zh-CN" altLang="en-US" dirty="0" smtClean="0">
                <a:latin typeface="DFKai-SB" panose="03000509000000000000" pitchFamily="65" charset="-120"/>
                <a:ea typeface="DFKai-SB" panose="03000509000000000000" pitchFamily="65" charset="-120"/>
              </a:rPr>
              <a:t>環境</a:t>
            </a:r>
            <a:r>
              <a:rPr lang="zh-CN" altLang="en-US" dirty="0">
                <a:latin typeface="DFKai-SB" panose="03000509000000000000" pitchFamily="65" charset="-120"/>
                <a:ea typeface="DFKai-SB" panose="03000509000000000000" pitchFamily="65" charset="-120"/>
              </a:rPr>
              <a:t>問題，</a:t>
            </a:r>
            <a:r>
              <a:rPr lang="zh-CN" altLang="en-US" dirty="0" smtClean="0">
                <a:latin typeface="DFKai-SB" panose="03000509000000000000" pitchFamily="65" charset="-120"/>
                <a:ea typeface="DFKai-SB" panose="03000509000000000000" pitchFamily="65" charset="-120"/>
              </a:rPr>
              <a:t>威脅</a:t>
            </a:r>
            <a:r>
              <a:rPr lang="zh-TW" altLang="en-US" dirty="0" smtClean="0">
                <a:latin typeface="DFKai-SB" panose="03000509000000000000" pitchFamily="65" charset="-120"/>
                <a:ea typeface="DFKai-SB" panose="03000509000000000000" pitchFamily="65" charset="-120"/>
              </a:rPr>
              <a:t>我們</a:t>
            </a:r>
            <a:r>
              <a:rPr lang="zh-CN" altLang="en-US" dirty="0" smtClean="0">
                <a:latin typeface="DFKai-SB" panose="03000509000000000000" pitchFamily="65" charset="-120"/>
                <a:ea typeface="DFKai-SB" panose="03000509000000000000" pitchFamily="65" charset="-120"/>
              </a:rPr>
              <a:t>生存</a:t>
            </a:r>
            <a:r>
              <a:rPr lang="zh-CN" altLang="en-US" dirty="0">
                <a:latin typeface="DFKai-SB" panose="03000509000000000000" pitchFamily="65" charset="-120"/>
                <a:ea typeface="DFKai-SB" panose="03000509000000000000" pitchFamily="65" charset="-120"/>
              </a:rPr>
              <a:t>和發展</a:t>
            </a:r>
            <a:r>
              <a:rPr lang="zh-CN" altLang="en-US" dirty="0" smtClean="0">
                <a:latin typeface="DFKai-SB" panose="03000509000000000000" pitchFamily="65" charset="-120"/>
                <a:ea typeface="DFKai-SB" panose="03000509000000000000" pitchFamily="65" charset="-120"/>
              </a:rPr>
              <a:t>。</a:t>
            </a:r>
            <a:r>
              <a:rPr lang="zh-TW" altLang="en-US" dirty="0" smtClean="0">
                <a:latin typeface="DFKai-SB" panose="03000509000000000000" pitchFamily="65" charset="-120"/>
                <a:ea typeface="DFKai-SB" panose="03000509000000000000" pitchFamily="65" charset="-120"/>
              </a:rPr>
              <a:t>我們</a:t>
            </a:r>
            <a:r>
              <a:rPr lang="zh-CN" altLang="en-US" dirty="0" smtClean="0">
                <a:latin typeface="DFKai-SB" panose="03000509000000000000" pitchFamily="65" charset="-120"/>
                <a:ea typeface="DFKai-SB" panose="03000509000000000000" pitchFamily="65" charset="-120"/>
              </a:rPr>
              <a:t>只有</a:t>
            </a:r>
            <a:r>
              <a:rPr lang="zh-CN" altLang="en-US" dirty="0">
                <a:latin typeface="DFKai-SB" panose="03000509000000000000" pitchFamily="65" charset="-120"/>
                <a:ea typeface="DFKai-SB" panose="03000509000000000000" pitchFamily="65" charset="-120"/>
              </a:rPr>
              <a:t>堅持可持續發展理念，加強環境保育，並不斷反思和總結經驗，才能應對威脅與挑戰</a:t>
            </a:r>
            <a:r>
              <a:rPr lang="zh-CN" altLang="en-US" dirty="0" smtClean="0">
                <a:latin typeface="DFKai-SB" panose="03000509000000000000" pitchFamily="65" charset="-120"/>
                <a:ea typeface="DFKai-SB" panose="03000509000000000000" pitchFamily="65" charset="-120"/>
              </a:rPr>
              <a:t>。</a:t>
            </a:r>
            <a:r>
              <a:rPr lang="zh-TW" altLang="en-US" dirty="0" smtClean="0">
                <a:latin typeface="DFKai-SB" panose="03000509000000000000" pitchFamily="65" charset="-120"/>
                <a:ea typeface="DFKai-SB" panose="03000509000000000000" pitchFamily="65" charset="-120"/>
              </a:rPr>
              <a:t>國家</a:t>
            </a:r>
            <a:r>
              <a:rPr lang="zh-TW" altLang="en-US" dirty="0">
                <a:latin typeface="DFKai-SB" panose="03000509000000000000" pitchFamily="65" charset="-120"/>
                <a:ea typeface="DFKai-SB" panose="03000509000000000000" pitchFamily="65" charset="-120"/>
              </a:rPr>
              <a:t>、香港和其他地區的實踐探索</a:t>
            </a:r>
            <a:r>
              <a:rPr lang="zh-TW" altLang="en-US" dirty="0" smtClean="0">
                <a:latin typeface="DFKai-SB" panose="03000509000000000000" pitchFamily="65" charset="-120"/>
                <a:ea typeface="DFKai-SB" panose="03000509000000000000" pitchFamily="65" charset="-120"/>
              </a:rPr>
              <a:t>積累許多</a:t>
            </a:r>
            <a:r>
              <a:rPr lang="zh-TW" altLang="en-US" dirty="0">
                <a:latin typeface="DFKai-SB" panose="03000509000000000000" pitchFamily="65" charset="-120"/>
                <a:ea typeface="DFKai-SB" panose="03000509000000000000" pitchFamily="65" charset="-120"/>
              </a:rPr>
              <a:t>成功的</a:t>
            </a:r>
            <a:r>
              <a:rPr lang="zh-TW" altLang="en-US" dirty="0" smtClean="0">
                <a:latin typeface="DFKai-SB" panose="03000509000000000000" pitchFamily="65" charset="-120"/>
                <a:ea typeface="DFKai-SB" panose="03000509000000000000" pitchFamily="65" charset="-120"/>
              </a:rPr>
              <a:t>經驗，可以與世界分享交流。</a:t>
            </a:r>
            <a:endParaRPr lang="en-US" altLang="zh-TW" dirty="0" smtClean="0">
              <a:latin typeface="DFKai-SB" panose="03000509000000000000" pitchFamily="65" charset="-120"/>
              <a:ea typeface="DFKai-SB" panose="03000509000000000000" pitchFamily="65" charset="-120"/>
            </a:endParaRPr>
          </a:p>
          <a:p>
            <a:pPr marL="0" indent="0">
              <a:lnSpc>
                <a:spcPct val="120000"/>
              </a:lnSpc>
              <a:buClr>
                <a:srgbClr val="0070C0"/>
              </a:buClr>
              <a:buNone/>
            </a:pPr>
            <a:r>
              <a:rPr lang="zh-TW" altLang="en-US" dirty="0" smtClean="0">
                <a:latin typeface="DFKai-SB" panose="03000509000000000000" pitchFamily="65" charset="-120"/>
                <a:ea typeface="DFKai-SB" panose="03000509000000000000" pitchFamily="65" charset="-120"/>
              </a:rPr>
              <a:t>環境保育除有賴於世界各國合作與各地政府推動相關政策外，亦有需要我們</a:t>
            </a:r>
            <a:r>
              <a:rPr lang="zh-CN" altLang="en-US" dirty="0" smtClean="0">
                <a:latin typeface="DFKai-SB" panose="03000509000000000000" pitchFamily="65" charset="-120"/>
                <a:ea typeface="DFKai-SB" panose="03000509000000000000" pitchFamily="65" charset="-120"/>
              </a:rPr>
              <a:t>每個人</a:t>
            </a:r>
            <a:r>
              <a:rPr lang="zh-TW" altLang="en-US" dirty="0" smtClean="0">
                <a:latin typeface="DFKai-SB" panose="03000509000000000000" pitchFamily="65" charset="-120"/>
                <a:ea typeface="DFKai-SB" panose="03000509000000000000" pitchFamily="65" charset="-120"/>
              </a:rPr>
              <a:t>的支持與配合，以生活實踐方式落實可持續發展理念。</a:t>
            </a:r>
            <a:endParaRPr lang="zh-TW" altLang="en-US" dirty="0">
              <a:latin typeface="DFKai-SB" panose="03000509000000000000" pitchFamily="65" charset="-120"/>
              <a:ea typeface="DFKai-SB" panose="03000509000000000000" pitchFamily="65" charset="-120"/>
            </a:endParaRPr>
          </a:p>
          <a:p>
            <a:pPr marL="0" indent="0">
              <a:lnSpc>
                <a:spcPct val="120000"/>
              </a:lnSpc>
              <a:buClr>
                <a:srgbClr val="0070C0"/>
              </a:buClr>
              <a:buNone/>
            </a:pPr>
            <a:endParaRPr lang="zh-CN" altLang="en-US" dirty="0">
              <a:latin typeface="DFKai-SB" panose="03000509000000000000" pitchFamily="65" charset="-120"/>
              <a:ea typeface="DFKai-SB" panose="03000509000000000000" pitchFamily="65" charset="-120"/>
            </a:endParaRPr>
          </a:p>
        </p:txBody>
      </p:sp>
      <p:sp>
        <p:nvSpPr>
          <p:cNvPr id="25" name="文本框 24"/>
          <p:cNvSpPr txBox="1"/>
          <p:nvPr/>
        </p:nvSpPr>
        <p:spPr>
          <a:xfrm>
            <a:off x="4784786" y="610376"/>
            <a:ext cx="2031325"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600" b="1"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課堂總結</a:t>
            </a:r>
          </a:p>
        </p:txBody>
      </p:sp>
    </p:spTree>
    <p:extLst>
      <p:ext uri="{BB962C8B-B14F-4D97-AF65-F5344CB8AC3E}">
        <p14:creationId xmlns:p14="http://schemas.microsoft.com/office/powerpoint/2010/main" val="1036010652"/>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10">
            <a:extLst>
              <a:ext uri="{FF2B5EF4-FFF2-40B4-BE49-F238E27FC236}">
                <a16:creationId xmlns:a16="http://schemas.microsoft.com/office/drawing/2014/main" id="{8E3EE96F-2378-4BA4-8202-5DCCE573319E}"/>
              </a:ext>
            </a:extLst>
          </p:cNvPr>
          <p:cNvSpPr txBox="1"/>
          <p:nvPr/>
        </p:nvSpPr>
        <p:spPr>
          <a:xfrm>
            <a:off x="4356760" y="0"/>
            <a:ext cx="300153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4000" b="1" i="0" u="none" strike="noStrike" kern="1200" cap="none" spc="0" normalizeH="0" baseline="0" noProof="0" dirty="0">
                <a:ln>
                  <a:noFill/>
                </a:ln>
                <a:solidFill>
                  <a:srgbClr val="70AD47">
                    <a:lumMod val="50000"/>
                  </a:srgbClr>
                </a:solidFill>
                <a:effectLst/>
                <a:uLnTx/>
                <a:uFillTx/>
                <a:latin typeface="標楷體" panose="03000509000000000000" pitchFamily="65" charset="-120"/>
                <a:ea typeface="標楷體" panose="03000509000000000000" pitchFamily="65" charset="-120"/>
                <a:cs typeface="+mn-cs"/>
              </a:rPr>
              <a:t>使用指引</a:t>
            </a:r>
            <a:endParaRPr kumimoji="0" lang="zh-CN" altLang="en-US" sz="4000" b="1" i="0" u="none" strike="noStrike" kern="1200" cap="none" spc="0" normalizeH="0" baseline="0" noProof="0" dirty="0">
              <a:ln>
                <a:noFill/>
              </a:ln>
              <a:solidFill>
                <a:srgbClr val="70AD47">
                  <a:lumMod val="50000"/>
                </a:srgbClr>
              </a:solidFill>
              <a:effectLst/>
              <a:uLnTx/>
              <a:uFillTx/>
              <a:latin typeface="標楷體" panose="03000509000000000000" pitchFamily="65" charset="-120"/>
              <a:ea typeface="標楷體" panose="03000509000000000000" pitchFamily="65" charset="-120"/>
              <a:cs typeface="+mn-cs"/>
            </a:endParaRPr>
          </a:p>
        </p:txBody>
      </p:sp>
      <p:sp>
        <p:nvSpPr>
          <p:cNvPr id="13" name="文本框 10">
            <a:extLst>
              <a:ext uri="{FF2B5EF4-FFF2-40B4-BE49-F238E27FC236}">
                <a16:creationId xmlns:a16="http://schemas.microsoft.com/office/drawing/2014/main" id="{8E3EE96F-2378-4BA4-8202-5DCCE573319E}"/>
              </a:ext>
            </a:extLst>
          </p:cNvPr>
          <p:cNvSpPr txBox="1"/>
          <p:nvPr/>
        </p:nvSpPr>
        <p:spPr>
          <a:xfrm>
            <a:off x="0" y="603849"/>
            <a:ext cx="12128739" cy="564770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450"/>
              </a:spcBef>
              <a:spcAft>
                <a:spcPts val="0"/>
              </a:spcAft>
              <a:buClrTx/>
              <a:buSzTx/>
              <a:buFont typeface="Arial" panose="020B0604020202020204" pitchFamily="34" charset="0"/>
              <a:buChar char="•"/>
              <a:tabLst/>
              <a:defRPr/>
            </a:pP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本資料以教師為</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主要</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對象，提供與課題相關的知識內容，方便教師備課時掌握教學內容</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endParaRPr kumimoji="0" lang="en-US" altLang="zh-CN"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endParaRPr>
          </a:p>
          <a:p>
            <a:pPr marL="342900" marR="0" lvl="0" indent="-342900" algn="l" defTabSz="914400" rtl="0" eaLnBrk="1" fontAlgn="auto" latinLnBrk="0" hangingPunct="1">
              <a:lnSpc>
                <a:spcPct val="100000"/>
              </a:lnSpc>
              <a:spcBef>
                <a:spcPts val="450"/>
              </a:spcBef>
              <a:spcAft>
                <a:spcPts val="0"/>
              </a:spcAft>
              <a:buClrTx/>
              <a:buSzTx/>
              <a:buFont typeface="Arial" panose="020B0604020202020204" pitchFamily="34" charset="0"/>
              <a:buChar char="•"/>
              <a:tabLst/>
              <a:defRPr/>
            </a:pP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本資源所提供的資料、視頻、相片、圖片、思考問題與建議答案等</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可作多用途使用，如</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教師課</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堂教學材料</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課</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程規劃和學與教的參考、</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學生課業等</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。教師應</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配合</a:t>
            </a:r>
            <a:r>
              <a:rPr kumimoji="0" lang="en-US" altLang="zh-TW"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公民與社會發展科課程及評估指引</a:t>
            </a:r>
            <a:r>
              <a:rPr kumimoji="0" lang="en-US" altLang="zh-TW"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中四至中六</a:t>
            </a:r>
            <a:r>
              <a:rPr kumimoji="0" lang="en-US" altLang="zh-TW"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en-US" altLang="zh-TW" sz="2400" i="0" u="none" strike="noStrike" kern="1200" cap="none" spc="0" normalizeH="0" baseline="0" noProof="0" dirty="0">
                <a:ln>
                  <a:noFill/>
                </a:ln>
                <a:effectLst/>
                <a:uLnTx/>
                <a:uFillTx/>
                <a:latin typeface="Times New Roman" panose="02020603050405020304" pitchFamily="18" charset="0"/>
                <a:ea typeface="標楷體" panose="03000509000000000000" pitchFamily="65" charset="-120"/>
                <a:cs typeface="Times New Roman" panose="02020603050405020304" pitchFamily="18" charset="0"/>
              </a:rPr>
              <a:t>2021</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en-US" altLang="zh-TW"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下稱</a:t>
            </a:r>
            <a:r>
              <a:rPr kumimoji="0" lang="en-US" altLang="zh-TW"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指引</a:t>
            </a:r>
            <a:r>
              <a:rPr kumimoji="0" lang="en-US" altLang="zh-TW"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按學生學習多樣性、課堂教學、</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評估</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需</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要</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等調整以作出合適的</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處理。</a:t>
            </a:r>
            <a:endParaRPr kumimoji="0" lang="en-US" altLang="zh-TW"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endParaRPr>
          </a:p>
          <a:p>
            <a:pPr marL="342900" marR="0" lvl="0" indent="-342900" algn="l" defTabSz="914400" rtl="0" eaLnBrk="1" fontAlgn="auto" latinLnBrk="0" hangingPunct="1">
              <a:lnSpc>
                <a:spcPct val="100000"/>
              </a:lnSpc>
              <a:spcBef>
                <a:spcPts val="450"/>
              </a:spcBef>
              <a:spcAft>
                <a:spcPts val="0"/>
              </a:spcAft>
              <a:buClrTx/>
              <a:buSzTx/>
              <a:buFont typeface="Arial" panose="020B0604020202020204" pitchFamily="34" charset="0"/>
              <a:buChar char="•"/>
              <a:tabLst/>
              <a:defRPr/>
            </a:pP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就本資源的內容，教師可提供適切的補充或安排學生預習</a:t>
            </a:r>
            <a:r>
              <a:rPr kumimoji="0" lang="en-US" altLang="zh-CN"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延伸學習，加深學生對資料和課題的認識。</a:t>
            </a:r>
            <a:endParaRPr kumimoji="0" lang="en-US" altLang="zh-TW"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endParaRPr>
          </a:p>
          <a:p>
            <a:pPr marL="342900" marR="0" lvl="0" indent="-342900" algn="l" defTabSz="914400" rtl="0" eaLnBrk="1" fontAlgn="auto" latinLnBrk="0" hangingPunct="1">
              <a:lnSpc>
                <a:spcPct val="100000"/>
              </a:lnSpc>
              <a:spcBef>
                <a:spcPts val="450"/>
              </a:spcBef>
              <a:spcAft>
                <a:spcPts val="0"/>
              </a:spcAft>
              <a:buClrTx/>
              <a:buSzTx/>
              <a:buFont typeface="Arial" panose="020B0604020202020204" pitchFamily="34" charset="0"/>
              <a:buChar char="•"/>
              <a:tabLst/>
              <a:defRPr/>
            </a:pP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教師可以按照本科課程理念與宗旨</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選取其他正確可信、客觀持平</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的</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學與教資源，</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以助學生建立穩固的知識基礎，</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培養正面價值觀和積極的態度</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，以及提升慎思明辨</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解難等思考能力和不同的共通能力</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endParaRPr kumimoji="0" lang="en-US" altLang="zh-TW"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endParaRPr>
          </a:p>
          <a:p>
            <a:pPr marL="342900" marR="0" lvl="0" indent="-342900" algn="l" defTabSz="914400" rtl="0" eaLnBrk="1" fontAlgn="auto" latinLnBrk="0" hangingPunct="1">
              <a:lnSpc>
                <a:spcPct val="100000"/>
              </a:lnSpc>
              <a:spcBef>
                <a:spcPts val="450"/>
              </a:spcBef>
              <a:spcAft>
                <a:spcPts val="0"/>
              </a:spcAft>
              <a:buClrTx/>
              <a:buSzTx/>
              <a:buFont typeface="Arial" panose="020B0604020202020204" pitchFamily="34" charset="0"/>
              <a:buChar char="•"/>
              <a:tabLst/>
              <a:defRPr/>
            </a:pPr>
            <a:r>
              <a:rPr kumimoji="0" lang="zh-CN" altLang="en-US" sz="2400" i="0" u="none" strike="noStrike" kern="1200" cap="none" spc="0" normalizeH="0" baseline="0" noProof="0" dirty="0" smtClean="0">
                <a:ln>
                  <a:noFill/>
                </a:ln>
                <a:effectLst/>
                <a:uLnTx/>
                <a:uFillTx/>
                <a:latin typeface="標楷體" panose="03000509000000000000" pitchFamily="65" charset="-120"/>
                <a:ea typeface="標楷體" panose="03000509000000000000" pitchFamily="65" charset="-120"/>
              </a:rPr>
              <a:t>部分</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資料因版權問題而未能</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下載方便即時瀏覽</a:t>
            </a:r>
            <a:r>
              <a:rPr kumimoji="0" lang="zh-CN" altLang="en-US" sz="2400" i="0" u="none" strike="noStrike" kern="1200" cap="none" spc="0" normalizeH="0" baseline="0" noProof="0" dirty="0" smtClean="0">
                <a:ln>
                  <a:noFill/>
                </a:ln>
                <a:effectLst/>
                <a:uLnTx/>
                <a:uFillTx/>
                <a:latin typeface="標楷體" panose="03000509000000000000" pitchFamily="65" charset="-120"/>
                <a:ea typeface="標楷體" panose="03000509000000000000" pitchFamily="65" charset="-120"/>
              </a:rPr>
              <a:t>，</a:t>
            </a:r>
            <a:r>
              <a:rPr kumimoji="0" lang="zh-TW" altLang="en-US" sz="2400" i="0" u="none" strike="noStrike" kern="1200" cap="none" spc="0" normalizeH="0" baseline="0" noProof="0" dirty="0" smtClean="0">
                <a:ln>
                  <a:noFill/>
                </a:ln>
                <a:effectLst/>
                <a:uLnTx/>
                <a:uFillTx/>
                <a:latin typeface="標楷體" panose="03000509000000000000" pitchFamily="65" charset="-120"/>
                <a:ea typeface="標楷體" panose="03000509000000000000" pitchFamily="65" charset="-120"/>
              </a:rPr>
              <a:t>已</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提供有關網址，</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請自行上網瀏覽。</a:t>
            </a:r>
            <a:endParaRPr kumimoji="0" lang="en-US" altLang="zh-CN"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endParaRPr>
          </a:p>
          <a:p>
            <a:pPr marL="342900" marR="0" lvl="0" indent="-342900" algn="l" defTabSz="914400" rtl="0" eaLnBrk="1" fontAlgn="auto" latinLnBrk="0" hangingPunct="1">
              <a:lnSpc>
                <a:spcPct val="100000"/>
              </a:lnSpc>
              <a:spcBef>
                <a:spcPts val="450"/>
              </a:spcBef>
              <a:spcAft>
                <a:spcPts val="0"/>
              </a:spcAft>
              <a:buClrTx/>
              <a:buSzTx/>
              <a:buFont typeface="Arial" panose="020B0604020202020204" pitchFamily="34" charset="0"/>
              <a:buChar char="•"/>
              <a:tabLst/>
              <a:defRPr/>
            </a:pP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部分資料可能在教師使用時已有所更新，教師可</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瀏</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覽網址，以取得最新資料。</a:t>
            </a:r>
            <a:endParaRPr kumimoji="0" lang="en-US" altLang="zh-CN"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endParaRPr>
          </a:p>
          <a:p>
            <a:pPr marL="342900" lvl="0" indent="-342900">
              <a:spcBef>
                <a:spcPts val="450"/>
              </a:spcBef>
              <a:buFont typeface="Arial" panose="020B0604020202020204" pitchFamily="34" charset="0"/>
              <a:buChar char="•"/>
              <a:defRPr/>
            </a:pP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請同時參閱</a:t>
            </a:r>
            <a:r>
              <a:rPr kumimoji="0" lang="en-US" altLang="zh-TW"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指引</a:t>
            </a:r>
            <a:r>
              <a:rPr kumimoji="0" lang="en-US" altLang="zh-TW"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以了解課程學與教的要求與安排</a:t>
            </a:r>
            <a:r>
              <a:rPr kumimoji="0" lang="zh-CN" altLang="en-US" sz="2400" i="0" u="none" strike="noStrike" kern="1200" cap="none" spc="0" normalizeH="0" baseline="0" noProof="0" dirty="0" smtClean="0">
                <a:ln>
                  <a:noFill/>
                </a:ln>
                <a:effectLst/>
                <a:uLnTx/>
                <a:uFillTx/>
                <a:latin typeface="標楷體" panose="03000509000000000000" pitchFamily="65" charset="-120"/>
                <a:ea typeface="標楷體" panose="03000509000000000000" pitchFamily="65" charset="-120"/>
              </a:rPr>
              <a:t>。歡迎教師指正未盡完善之處</a:t>
            </a:r>
            <a:r>
              <a:rPr lang="zh-CN" altLang="en-US" sz="2400" dirty="0">
                <a:latin typeface="標楷體" panose="03000509000000000000" pitchFamily="65" charset="-120"/>
                <a:ea typeface="標楷體" panose="03000509000000000000" pitchFamily="65" charset="-120"/>
              </a:rPr>
              <a:t>，亦歡迎提供</a:t>
            </a:r>
            <a:r>
              <a:rPr kumimoji="0" lang="zh-CN" altLang="en-US" sz="2400" i="0" u="none" strike="noStrike" kern="1200" cap="none" spc="0" normalizeH="0" baseline="0" noProof="0" dirty="0" smtClean="0">
                <a:ln>
                  <a:noFill/>
                </a:ln>
                <a:effectLst/>
                <a:uLnTx/>
                <a:uFillTx/>
                <a:latin typeface="標楷體" panose="03000509000000000000" pitchFamily="65" charset="-120"/>
                <a:ea typeface="標楷體" panose="03000509000000000000" pitchFamily="65" charset="-120"/>
              </a:rPr>
              <a:t>更新資料，以增潤內容，供所有教師參考之用。</a:t>
            </a:r>
            <a:endParaRPr kumimoji="0" lang="en-US" altLang="zh-CN"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252003674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4294967295"/>
          </p:nvPr>
        </p:nvSpPr>
        <p:spPr>
          <a:xfrm>
            <a:off x="351692" y="4646539"/>
            <a:ext cx="11449258" cy="1569660"/>
          </a:xfrm>
          <a:prstGeom prst="rect">
            <a:avLst/>
          </a:prstGeom>
          <a:solidFill>
            <a:schemeClr val="accent5">
              <a:lumMod val="20000"/>
              <a:lumOff val="80000"/>
            </a:schemeClr>
          </a:solidFill>
          <a:ln w="38100">
            <a:solidFill>
              <a:srgbClr val="FF0000"/>
            </a:solidFill>
          </a:ln>
        </p:spPr>
        <p:txBody>
          <a:bodyPr wrap="square">
            <a:spAutoFit/>
          </a:bodyPr>
          <a:lstStyle/>
          <a:p>
            <a:pPr marL="0" indent="0" algn="just" hangingPunct="0">
              <a:lnSpc>
                <a:spcPct val="100000"/>
              </a:lnSpc>
              <a:spcBef>
                <a:spcPts val="600"/>
              </a:spcBef>
              <a:buClr>
                <a:srgbClr val="0070C0"/>
              </a:buClr>
              <a:buNone/>
            </a:pPr>
            <a:r>
              <a:rPr lang="zh-CN" altLang="en-US" sz="2400" spc="100" dirty="0" smtClean="0">
                <a:latin typeface="Times New Roman" panose="02020603050405020304" pitchFamily="18" charset="0"/>
                <a:ea typeface="DFKai-SB" panose="03000509000000000000" pitchFamily="65" charset="-120"/>
                <a:cs typeface="Times New Roman" panose="02020603050405020304" pitchFamily="18" charset="0"/>
                <a:sym typeface="+mn-ea"/>
              </a:rPr>
              <a:t>1972年6月</a:t>
            </a:r>
            <a:r>
              <a:rPr lang="zh-CN" altLang="en-US" sz="2400" spc="100" dirty="0">
                <a:latin typeface="Times New Roman" panose="02020603050405020304" pitchFamily="18" charset="0"/>
                <a:ea typeface="DFKai-SB" panose="03000509000000000000" pitchFamily="65" charset="-120"/>
                <a:cs typeface="Times New Roman" panose="02020603050405020304" pitchFamily="18" charset="0"/>
                <a:sym typeface="+mn-ea"/>
              </a:rPr>
              <a:t>，聯合國在斯德哥爾摩</a:t>
            </a:r>
            <a:r>
              <a:rPr lang="zh-CN" altLang="en-US" sz="2400" spc="100" dirty="0" smtClean="0">
                <a:latin typeface="Times New Roman" panose="02020603050405020304" pitchFamily="18" charset="0"/>
                <a:ea typeface="DFKai-SB" panose="03000509000000000000" pitchFamily="65" charset="-120"/>
                <a:cs typeface="Times New Roman" panose="02020603050405020304" pitchFamily="18" charset="0"/>
                <a:sym typeface="+mn-ea"/>
              </a:rPr>
              <a:t>召開第一次</a:t>
            </a:r>
            <a:r>
              <a:rPr lang="zh-CN" altLang="en-US" sz="2400" spc="100" dirty="0">
                <a:latin typeface="Times New Roman" panose="02020603050405020304" pitchFamily="18" charset="0"/>
                <a:ea typeface="DFKai-SB" panose="03000509000000000000" pitchFamily="65" charset="-120"/>
                <a:cs typeface="Times New Roman" panose="02020603050405020304" pitchFamily="18" charset="0"/>
                <a:sym typeface="+mn-ea"/>
              </a:rPr>
              <a:t>人類環境會議，通過</a:t>
            </a:r>
            <a:r>
              <a:rPr lang="zh-CN" altLang="en-US" sz="2400" spc="100" dirty="0" smtClean="0">
                <a:latin typeface="Times New Roman" panose="02020603050405020304" pitchFamily="18" charset="0"/>
                <a:ea typeface="DFKai-SB" panose="03000509000000000000" pitchFamily="65" charset="-120"/>
                <a:cs typeface="Times New Roman" panose="02020603050405020304" pitchFamily="18" charset="0"/>
                <a:sym typeface="+mn-ea"/>
              </a:rPr>
              <a:t>《斯德哥爾摩宣言》</a:t>
            </a:r>
            <a:r>
              <a:rPr lang="zh-CN" altLang="en-US" sz="2400" spc="100" dirty="0">
                <a:latin typeface="Times New Roman" panose="02020603050405020304" pitchFamily="18" charset="0"/>
                <a:ea typeface="DFKai-SB" panose="03000509000000000000" pitchFamily="65" charset="-120"/>
                <a:cs typeface="Times New Roman" panose="02020603050405020304" pitchFamily="18" charset="0"/>
                <a:sym typeface="+mn-ea"/>
              </a:rPr>
              <a:t>和《人類環境行動計劃》，標誌著人類全球環境意識的覺醒。會議</a:t>
            </a:r>
            <a:r>
              <a:rPr lang="zh-CN" altLang="en-US" sz="2400" spc="100" dirty="0" smtClean="0">
                <a:latin typeface="Times New Roman" panose="02020603050405020304" pitchFamily="18" charset="0"/>
                <a:ea typeface="DFKai-SB" panose="03000509000000000000" pitchFamily="65" charset="-120"/>
                <a:cs typeface="Times New Roman" panose="02020603050405020304" pitchFamily="18" charset="0"/>
                <a:sym typeface="+mn-ea"/>
              </a:rPr>
              <a:t>發布非正式</a:t>
            </a:r>
            <a:r>
              <a:rPr lang="zh-CN" altLang="en-US" sz="2400" spc="100" dirty="0">
                <a:latin typeface="Times New Roman" panose="02020603050405020304" pitchFamily="18" charset="0"/>
                <a:ea typeface="DFKai-SB" panose="03000509000000000000" pitchFamily="65" charset="-120"/>
                <a:cs typeface="Times New Roman" panose="02020603050405020304" pitchFamily="18" charset="0"/>
                <a:sym typeface="+mn-ea"/>
              </a:rPr>
              <a:t>報告《只有一個地球</a:t>
            </a:r>
            <a:r>
              <a:rPr lang="zh-CN" altLang="en-US" sz="2400" spc="100" dirty="0" smtClean="0">
                <a:latin typeface="Times New Roman" panose="02020603050405020304" pitchFamily="18" charset="0"/>
                <a:ea typeface="DFKai-SB" panose="03000509000000000000" pitchFamily="65" charset="-120"/>
                <a:cs typeface="Times New Roman" panose="02020603050405020304" pitchFamily="18" charset="0"/>
                <a:sym typeface="+mn-ea"/>
              </a:rPr>
              <a:t>》</a:t>
            </a:r>
            <a:r>
              <a:rPr lang="zh-CN" altLang="en-US" sz="2400" spc="100" dirty="0" smtClean="0">
                <a:latin typeface="Times New Roman" panose="02020603050405020304" pitchFamily="18" charset="0"/>
                <a:ea typeface="標楷體" panose="03000509000000000000" pitchFamily="65" charset="-120"/>
                <a:cs typeface="Times New Roman" panose="02020603050405020304" pitchFamily="18" charset="0"/>
                <a:sym typeface="+mn-ea"/>
              </a:rPr>
              <a:t>；</a:t>
            </a:r>
            <a:r>
              <a:rPr lang="zh-TW" altLang="en-US" sz="2400" spc="100" dirty="0" smtClean="0">
                <a:latin typeface="Times New Roman" panose="02020603050405020304" pitchFamily="18" charset="0"/>
                <a:ea typeface="DFKai-SB" panose="03000509000000000000" pitchFamily="65" charset="-120"/>
                <a:cs typeface="Times New Roman" panose="02020603050405020304" pitchFamily="18" charset="0"/>
                <a:sym typeface="+mn-ea"/>
              </a:rPr>
              <a:t>並</a:t>
            </a:r>
            <a:r>
              <a:rPr lang="zh-CN" altLang="en-US" sz="2400" spc="100" dirty="0" smtClean="0">
                <a:latin typeface="Times New Roman" panose="02020603050405020304" pitchFamily="18" charset="0"/>
                <a:ea typeface="DFKai-SB" panose="03000509000000000000" pitchFamily="65" charset="-120"/>
                <a:cs typeface="Times New Roman" panose="02020603050405020304" pitchFamily="18" charset="0"/>
                <a:sym typeface="+mn-ea"/>
              </a:rPr>
              <a:t>提出</a:t>
            </a:r>
            <a:r>
              <a:rPr lang="zh-CN" altLang="en-US" sz="2400" spc="100" dirty="0">
                <a:latin typeface="Times New Roman" panose="02020603050405020304" pitchFamily="18" charset="0"/>
                <a:ea typeface="DFKai-SB" panose="03000509000000000000" pitchFamily="65" charset="-120"/>
                <a:cs typeface="Times New Roman" panose="02020603050405020304" pitchFamily="18" charset="0"/>
                <a:sym typeface="+mn-ea"/>
              </a:rPr>
              <a:t>「為了這一代和將來世世代代保護和改善環境</a:t>
            </a:r>
            <a:r>
              <a:rPr lang="zh-CN" altLang="en-US" sz="2400" spc="100" dirty="0">
                <a:latin typeface="Times New Roman" panose="02020603050405020304" pitchFamily="18" charset="0"/>
                <a:ea typeface="DFKai-SB" panose="03000509000000000000" pitchFamily="65" charset="-120"/>
                <a:cs typeface="Times New Roman" panose="02020603050405020304" pitchFamily="18" charset="0"/>
              </a:rPr>
              <a:t>」</a:t>
            </a:r>
            <a:r>
              <a:rPr lang="zh-CN" altLang="en-US" sz="2400" spc="100" dirty="0">
                <a:latin typeface="Times New Roman" panose="02020603050405020304" pitchFamily="18" charset="0"/>
                <a:ea typeface="DFKai-SB" panose="03000509000000000000" pitchFamily="65" charset="-120"/>
                <a:cs typeface="Times New Roman" panose="02020603050405020304" pitchFamily="18" charset="0"/>
                <a:sym typeface="+mn-ea"/>
              </a:rPr>
              <a:t> ，首次關注到當代人和後代人之間的關係，具備了可持續發展思想的雛形。 </a:t>
            </a:r>
            <a:endParaRPr lang="zh-CN" altLang="en-US" sz="2400" spc="1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8" name="文本框 7"/>
          <p:cNvSpPr txBox="1"/>
          <p:nvPr/>
        </p:nvSpPr>
        <p:spPr>
          <a:xfrm>
            <a:off x="9807183" y="3285009"/>
            <a:ext cx="2277005" cy="1169551"/>
          </a:xfrm>
          <a:prstGeom prst="rect">
            <a:avLst/>
          </a:prstGeom>
          <a:noFill/>
        </p:spPr>
        <p:txBody>
          <a:bodyPr wrap="square">
            <a:spAutoFit/>
          </a:bodyPr>
          <a:lstStyle/>
          <a:p>
            <a:r>
              <a:rPr lang="zh-CN" altLang="en-US" sz="1400" dirty="0" smtClean="0">
                <a:latin typeface="DFKai-SB" panose="03000509000000000000" pitchFamily="65" charset="-120"/>
                <a:ea typeface="DFKai-SB" panose="03000509000000000000" pitchFamily="65" charset="-120"/>
              </a:rPr>
              <a:t>聯合國</a:t>
            </a:r>
            <a:r>
              <a:rPr lang="zh-CN" altLang="en-US" sz="1400" dirty="0" smtClean="0">
                <a:latin typeface="DFKai-SB" panose="03000509000000000000" pitchFamily="65" charset="-120"/>
                <a:ea typeface="DFKai-SB" panose="03000509000000000000" pitchFamily="65" charset="-120"/>
                <a:sym typeface="+mn-ea"/>
              </a:rPr>
              <a:t>第一次</a:t>
            </a:r>
            <a:r>
              <a:rPr lang="zh-CN" altLang="en-US" sz="1400" dirty="0">
                <a:latin typeface="DFKai-SB" panose="03000509000000000000" pitchFamily="65" charset="-120"/>
                <a:ea typeface="DFKai-SB" panose="03000509000000000000" pitchFamily="65" charset="-120"/>
                <a:sym typeface="+mn-ea"/>
              </a:rPr>
              <a:t>人類環境會議</a:t>
            </a:r>
            <a:r>
              <a:rPr lang="zh-CN" altLang="en-US" sz="1400" dirty="0" smtClean="0">
                <a:latin typeface="DFKai-SB" panose="03000509000000000000" pitchFamily="65" charset="-120"/>
                <a:ea typeface="DFKai-SB" panose="03000509000000000000" pitchFamily="65" charset="-120"/>
              </a:rPr>
              <a:t>於</a:t>
            </a:r>
            <a:r>
              <a:rPr lang="en-US" altLang="zh-CN" sz="1400" dirty="0">
                <a:latin typeface="Times New Roman" panose="02020603050405020304" pitchFamily="18" charset="0"/>
                <a:ea typeface="DFKai-SB" panose="03000509000000000000" pitchFamily="65" charset="-120"/>
                <a:cs typeface="Times New Roman" panose="02020603050405020304" pitchFamily="18" charset="0"/>
              </a:rPr>
              <a:t>1972</a:t>
            </a:r>
            <a:r>
              <a:rPr lang="zh-CN" altLang="en-US" sz="1400" dirty="0">
                <a:latin typeface="Times New Roman" panose="02020603050405020304" pitchFamily="18" charset="0"/>
                <a:ea typeface="DFKai-SB" panose="03000509000000000000" pitchFamily="65" charset="-120"/>
                <a:cs typeface="Times New Roman" panose="02020603050405020304" pitchFamily="18" charset="0"/>
              </a:rPr>
              <a:t>年</a:t>
            </a:r>
            <a:r>
              <a:rPr lang="en-US" altLang="zh-CN" sz="1400" dirty="0">
                <a:latin typeface="Times New Roman" panose="02020603050405020304" pitchFamily="18" charset="0"/>
                <a:ea typeface="DFKai-SB" panose="03000509000000000000" pitchFamily="65" charset="-120"/>
                <a:cs typeface="Times New Roman" panose="02020603050405020304" pitchFamily="18" charset="0"/>
              </a:rPr>
              <a:t>6</a:t>
            </a:r>
            <a:r>
              <a:rPr lang="zh-CN" altLang="en-US" sz="1400" dirty="0">
                <a:latin typeface="Times New Roman" panose="02020603050405020304" pitchFamily="18" charset="0"/>
                <a:ea typeface="DFKai-SB" panose="03000509000000000000" pitchFamily="65" charset="-120"/>
                <a:cs typeface="Times New Roman" panose="02020603050405020304" pitchFamily="18" charset="0"/>
              </a:rPr>
              <a:t>月</a:t>
            </a:r>
            <a:r>
              <a:rPr lang="en-US" altLang="zh-CN" sz="1400" dirty="0">
                <a:latin typeface="Times New Roman" panose="02020603050405020304" pitchFamily="18" charset="0"/>
                <a:ea typeface="DFKai-SB" panose="03000509000000000000" pitchFamily="65" charset="-120"/>
                <a:cs typeface="Times New Roman" panose="02020603050405020304" pitchFamily="18" charset="0"/>
              </a:rPr>
              <a:t>5</a:t>
            </a:r>
            <a:r>
              <a:rPr lang="zh-CN" altLang="en-US" sz="1400" dirty="0">
                <a:latin typeface="Times New Roman" panose="02020603050405020304" pitchFamily="18" charset="0"/>
                <a:ea typeface="DFKai-SB" panose="03000509000000000000" pitchFamily="65" charset="-120"/>
                <a:cs typeface="Times New Roman" panose="02020603050405020304" pitchFamily="18" charset="0"/>
              </a:rPr>
              <a:t>日</a:t>
            </a:r>
            <a:r>
              <a:rPr lang="en-US" altLang="zh-CN" sz="1400" dirty="0">
                <a:latin typeface="Times New Roman" panose="02020603050405020304" pitchFamily="18" charset="0"/>
                <a:ea typeface="DFKai-SB" panose="03000509000000000000" pitchFamily="65" charset="-120"/>
                <a:cs typeface="Times New Roman" panose="02020603050405020304" pitchFamily="18" charset="0"/>
              </a:rPr>
              <a:t>-</a:t>
            </a:r>
            <a:r>
              <a:rPr lang="en-US" altLang="zh-CN" sz="1400" dirty="0" smtClean="0">
                <a:latin typeface="Times New Roman" panose="02020603050405020304" pitchFamily="18" charset="0"/>
                <a:ea typeface="DFKai-SB" panose="03000509000000000000" pitchFamily="65" charset="-120"/>
                <a:cs typeface="Times New Roman" panose="02020603050405020304" pitchFamily="18" charset="0"/>
              </a:rPr>
              <a:t>16</a:t>
            </a:r>
            <a:r>
              <a:rPr lang="zh-CN" altLang="en-US" sz="1400" dirty="0">
                <a:latin typeface="Times New Roman" panose="02020603050405020304" pitchFamily="18" charset="0"/>
                <a:ea typeface="DFKai-SB" panose="03000509000000000000" pitchFamily="65" charset="-120"/>
                <a:cs typeface="Times New Roman" panose="02020603050405020304" pitchFamily="18" charset="0"/>
              </a:rPr>
              <a:t>日在斯德哥爾摩召開。後來聯合國將</a:t>
            </a:r>
            <a:r>
              <a:rPr lang="en-US" altLang="zh-CN" sz="1400" dirty="0">
                <a:latin typeface="Times New Roman" panose="02020603050405020304" pitchFamily="18" charset="0"/>
                <a:ea typeface="DFKai-SB" panose="03000509000000000000" pitchFamily="65" charset="-120"/>
                <a:cs typeface="Times New Roman" panose="02020603050405020304" pitchFamily="18" charset="0"/>
              </a:rPr>
              <a:t>6</a:t>
            </a:r>
            <a:r>
              <a:rPr lang="zh-CN" altLang="en-US" sz="1400" dirty="0">
                <a:latin typeface="Times New Roman" panose="02020603050405020304" pitchFamily="18" charset="0"/>
                <a:ea typeface="DFKai-SB" panose="03000509000000000000" pitchFamily="65" charset="-120"/>
                <a:cs typeface="Times New Roman" panose="02020603050405020304" pitchFamily="18" charset="0"/>
              </a:rPr>
              <a:t>月</a:t>
            </a:r>
            <a:r>
              <a:rPr lang="en-US" altLang="zh-CN" sz="1400" dirty="0">
                <a:latin typeface="Times New Roman" panose="02020603050405020304" pitchFamily="18" charset="0"/>
                <a:ea typeface="DFKai-SB" panose="03000509000000000000" pitchFamily="65" charset="-120"/>
                <a:cs typeface="Times New Roman" panose="02020603050405020304" pitchFamily="18" charset="0"/>
              </a:rPr>
              <a:t>5</a:t>
            </a:r>
            <a:r>
              <a:rPr lang="zh-CN" altLang="en-US" sz="1400" dirty="0">
                <a:latin typeface="Times New Roman" panose="02020603050405020304" pitchFamily="18" charset="0"/>
                <a:ea typeface="DFKai-SB" panose="03000509000000000000" pitchFamily="65" charset="-120"/>
                <a:cs typeface="Times New Roman" panose="02020603050405020304" pitchFamily="18" charset="0"/>
              </a:rPr>
              <a:t>日確定為「世界環境日」</a:t>
            </a:r>
          </a:p>
        </p:txBody>
      </p:sp>
      <p:sp>
        <p:nvSpPr>
          <p:cNvPr id="10" name="文本框 9"/>
          <p:cNvSpPr txBox="1"/>
          <p:nvPr/>
        </p:nvSpPr>
        <p:spPr>
          <a:xfrm>
            <a:off x="3312576" y="849923"/>
            <a:ext cx="5527490" cy="523220"/>
          </a:xfrm>
          <a:prstGeom prst="rect">
            <a:avLst/>
          </a:prstGeom>
          <a:noFill/>
        </p:spPr>
        <p:txBody>
          <a:bodyPr wrap="square">
            <a:spAutoFit/>
          </a:bodyPr>
          <a:lstStyle/>
          <a:p>
            <a:r>
              <a:rPr lang="zh-CN" altLang="en-US" sz="2800" b="1" dirty="0">
                <a:latin typeface="DFKai-SB" panose="03000509000000000000" pitchFamily="65" charset="-120"/>
                <a:ea typeface="DFKai-SB" panose="03000509000000000000" pitchFamily="65" charset="-120"/>
              </a:rPr>
              <a:t>形成可持續發展理念的重要</a:t>
            </a:r>
            <a:r>
              <a:rPr lang="zh-TW" altLang="en-US" sz="2800" b="1" dirty="0">
                <a:latin typeface="DFKai-SB" panose="03000509000000000000" pitchFamily="65" charset="-120"/>
                <a:ea typeface="DFKai-SB" panose="03000509000000000000" pitchFamily="65" charset="-120"/>
              </a:rPr>
              <a:t>里程碑</a:t>
            </a:r>
            <a:endParaRPr lang="zh-CN" altLang="en-US" sz="2800" b="1" dirty="0">
              <a:latin typeface="DFKai-SB" panose="03000509000000000000" pitchFamily="65" charset="-120"/>
              <a:ea typeface="DFKai-SB" panose="03000509000000000000" pitchFamily="65" charset="-120"/>
            </a:endParaRPr>
          </a:p>
        </p:txBody>
      </p:sp>
      <p:sp>
        <p:nvSpPr>
          <p:cNvPr id="11" name="Freeform 5"/>
          <p:cNvSpPr/>
          <p:nvPr/>
        </p:nvSpPr>
        <p:spPr bwMode="auto">
          <a:xfrm>
            <a:off x="2863647" y="974452"/>
            <a:ext cx="446151" cy="322817"/>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FBF53"/>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2" name="矩形 1"/>
          <p:cNvSpPr/>
          <p:nvPr/>
        </p:nvSpPr>
        <p:spPr>
          <a:xfrm>
            <a:off x="259097" y="6529398"/>
            <a:ext cx="5789127" cy="276999"/>
          </a:xfrm>
          <a:prstGeom prst="rect">
            <a:avLst/>
          </a:prstGeom>
        </p:spPr>
        <p:txBody>
          <a:bodyPr wrap="square">
            <a:spAutoFit/>
          </a:bodyPr>
          <a:lstStyle/>
          <a:p>
            <a:r>
              <a:rPr lang="zh-TW" altLang="en-US" sz="1200" dirty="0" smtClean="0">
                <a:latin typeface="Times New Roman" panose="02020603050405020304" pitchFamily="18" charset="0"/>
                <a:ea typeface="標楷體" panose="03000509000000000000" pitchFamily="65" charset="-120"/>
                <a:cs typeface="Times New Roman" panose="02020603050405020304" pitchFamily="18" charset="0"/>
              </a:rPr>
              <a:t>圖片</a:t>
            </a:r>
            <a:r>
              <a:rPr lang="zh-CN" altLang="en-US" sz="1200" dirty="0" smtClean="0">
                <a:latin typeface="Times New Roman" panose="02020603050405020304" pitchFamily="18" charset="0"/>
                <a:ea typeface="標楷體" panose="03000509000000000000" pitchFamily="65" charset="-120"/>
                <a:cs typeface="Times New Roman" panose="02020603050405020304" pitchFamily="18" charset="0"/>
              </a:rPr>
              <a:t>來源</a:t>
            </a:r>
            <a:r>
              <a:rPr lang="zh-CN" altLang="en-US" sz="1200" dirty="0">
                <a:latin typeface="Times New Roman" panose="02020603050405020304" pitchFamily="18" charset="0"/>
                <a:ea typeface="標楷體" panose="03000509000000000000" pitchFamily="65" charset="-120"/>
                <a:cs typeface="Times New Roman" panose="02020603050405020304" pitchFamily="18" charset="0"/>
              </a:rPr>
              <a:t>：聯合國網站 </a:t>
            </a:r>
            <a:r>
              <a:rPr lang="en-US" altLang="zh-CN" sz="1200" dirty="0">
                <a:latin typeface="Times New Roman" panose="02020603050405020304" pitchFamily="18" charset="0"/>
                <a:cs typeface="Times New Roman" panose="02020603050405020304" pitchFamily="18" charset="0"/>
              </a:rPr>
              <a:t>https://</a:t>
            </a:r>
            <a:r>
              <a:rPr lang="en-US" altLang="zh-CN" sz="1200" dirty="0" smtClean="0">
                <a:latin typeface="Times New Roman" panose="02020603050405020304" pitchFamily="18" charset="0"/>
                <a:cs typeface="Times New Roman" panose="02020603050405020304" pitchFamily="18" charset="0"/>
              </a:rPr>
              <a:t>www.un.org/zh/about-us/history-of-the-un/1971-1980</a:t>
            </a:r>
          </a:p>
        </p:txBody>
      </p:sp>
      <p:pic>
        <p:nvPicPr>
          <p:cNvPr id="6" name="圖片 5"/>
          <p:cNvPicPr>
            <a:picLocks noChangeAspect="1"/>
          </p:cNvPicPr>
          <p:nvPr/>
        </p:nvPicPr>
        <p:blipFill rotWithShape="1">
          <a:blip r:embed="rId3"/>
          <a:srcRect l="28466" t="42313" r="50478" b="34028"/>
          <a:stretch/>
        </p:blipFill>
        <p:spPr>
          <a:xfrm>
            <a:off x="9843327" y="2023978"/>
            <a:ext cx="1991456" cy="1258669"/>
          </a:xfrm>
          <a:prstGeom prst="rect">
            <a:avLst/>
          </a:prstGeom>
        </p:spPr>
      </p:pic>
      <p:sp>
        <p:nvSpPr>
          <p:cNvPr id="7" name="矩形 6"/>
          <p:cNvSpPr/>
          <p:nvPr/>
        </p:nvSpPr>
        <p:spPr>
          <a:xfrm>
            <a:off x="259097" y="6304808"/>
            <a:ext cx="6387020" cy="276999"/>
          </a:xfrm>
          <a:prstGeom prst="rect">
            <a:avLst/>
          </a:prstGeom>
        </p:spPr>
        <p:txBody>
          <a:bodyPr wrap="square">
            <a:spAutoFit/>
          </a:bodyPr>
          <a:lstStyle/>
          <a:p>
            <a:r>
              <a:rPr lang="zh-TW" altLang="en-US" sz="1200" dirty="0" smtClean="0">
                <a:latin typeface="Times New Roman" panose="02020603050405020304" pitchFamily="18" charset="0"/>
                <a:ea typeface="標楷體" panose="03000509000000000000" pitchFamily="65" charset="-120"/>
                <a:cs typeface="Times New Roman" panose="02020603050405020304" pitchFamily="18" charset="0"/>
              </a:rPr>
              <a:t>資料來源</a:t>
            </a:r>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rPr>
              <a:t>: </a:t>
            </a:r>
            <a:r>
              <a:rPr lang="zh-TW" altLang="en-US" sz="1200" dirty="0" smtClean="0">
                <a:latin typeface="Times New Roman" panose="02020603050405020304" pitchFamily="18" charset="0"/>
                <a:ea typeface="標楷體" panose="03000509000000000000" pitchFamily="65" charset="-120"/>
                <a:cs typeface="Times New Roman" panose="02020603050405020304" pitchFamily="18" charset="0"/>
              </a:rPr>
              <a:t>聯合國 </a:t>
            </a:r>
            <a:r>
              <a:rPr lang="en-US" altLang="zh-TW" sz="1200" dirty="0" smtClean="0">
                <a:latin typeface="Times New Roman" panose="02020603050405020304" pitchFamily="18" charset="0"/>
                <a:cs typeface="Times New Roman" panose="02020603050405020304" pitchFamily="18" charset="0"/>
              </a:rPr>
              <a:t>(</a:t>
            </a:r>
            <a:r>
              <a:rPr lang="en-US" altLang="zh-HK" sz="1200" dirty="0" smtClean="0">
                <a:latin typeface="Times New Roman" panose="02020603050405020304" pitchFamily="18" charset="0"/>
                <a:cs typeface="Times New Roman" panose="02020603050405020304" pitchFamily="18" charset="0"/>
              </a:rPr>
              <a:t>https</a:t>
            </a:r>
            <a:r>
              <a:rPr lang="en-US" altLang="zh-HK" sz="1200" dirty="0">
                <a:latin typeface="Times New Roman" panose="02020603050405020304" pitchFamily="18" charset="0"/>
                <a:cs typeface="Times New Roman" panose="02020603050405020304" pitchFamily="18" charset="0"/>
              </a:rPr>
              <a:t>://</a:t>
            </a:r>
            <a:r>
              <a:rPr lang="en-US" altLang="zh-HK" sz="1200" dirty="0" smtClean="0">
                <a:latin typeface="Times New Roman" panose="02020603050405020304" pitchFamily="18" charset="0"/>
                <a:cs typeface="Times New Roman" panose="02020603050405020304" pitchFamily="18" charset="0"/>
              </a:rPr>
              <a:t>www.un.org/zh/conferences/environment/stockholm1972</a:t>
            </a:r>
            <a:r>
              <a:rPr lang="en-US" altLang="zh-TW" sz="1200" dirty="0" smtClean="0">
                <a:latin typeface="Times New Roman" panose="02020603050405020304" pitchFamily="18" charset="0"/>
                <a:cs typeface="Times New Roman" panose="02020603050405020304" pitchFamily="18" charset="0"/>
              </a:rPr>
              <a:t>)</a:t>
            </a:r>
            <a:endParaRPr lang="en-US" altLang="zh-HK" sz="1200" dirty="0" smtClean="0">
              <a:latin typeface="Times New Roman" panose="02020603050405020304" pitchFamily="18" charset="0"/>
              <a:cs typeface="Times New Roman" panose="02020603050405020304" pitchFamily="18" charset="0"/>
            </a:endParaRPr>
          </a:p>
        </p:txBody>
      </p:sp>
      <p:grpSp>
        <p:nvGrpSpPr>
          <p:cNvPr id="15" name="组合 47"/>
          <p:cNvGrpSpPr/>
          <p:nvPr/>
        </p:nvGrpSpPr>
        <p:grpSpPr>
          <a:xfrm>
            <a:off x="234704" y="1354826"/>
            <a:ext cx="9410458" cy="3202017"/>
            <a:chOff x="2672581" y="3686012"/>
            <a:chExt cx="8620966" cy="3035462"/>
          </a:xfrm>
        </p:grpSpPr>
        <p:sp>
          <p:nvSpPr>
            <p:cNvPr id="16" name="Rectangle 43"/>
            <p:cNvSpPr>
              <a:spLocks noChangeArrowheads="1"/>
            </p:cNvSpPr>
            <p:nvPr/>
          </p:nvSpPr>
          <p:spPr bwMode="auto">
            <a:xfrm>
              <a:off x="2672581" y="4467492"/>
              <a:ext cx="1653046" cy="1524179"/>
            </a:xfrm>
            <a:prstGeom prst="rect">
              <a:avLst/>
            </a:prstGeom>
            <a:solidFill>
              <a:srgbClr val="FFFFFF"/>
            </a:solidFill>
            <a:ln w="12700">
              <a:solidFill>
                <a:srgbClr val="000000"/>
              </a:solidFill>
              <a:miter lim="800000"/>
            </a:ln>
            <a:effectLst>
              <a:outerShdw dist="35921" dir="2700000" algn="ctr" rotWithShape="0">
                <a:srgbClr val="919191"/>
              </a:outerShdw>
            </a:effectLst>
          </p:spPr>
          <p:txBody>
            <a:bodyPr wrap="none" anchor="ctr"/>
            <a:lstStyle>
              <a:lvl1pPr>
                <a:defRPr sz="1300" b="1">
                  <a:solidFill>
                    <a:srgbClr val="000000"/>
                  </a:solidFill>
                  <a:latin typeface="Arial" panose="020B0604020202020204" pitchFamily="34" charset="0"/>
                  <a:ea typeface="宋体" panose="02010600030101010101" pitchFamily="2" charset="-122"/>
                </a:defRPr>
              </a:lvl1pPr>
              <a:lvl2pPr marL="742950" indent="-285750">
                <a:defRPr sz="1300" b="1">
                  <a:solidFill>
                    <a:srgbClr val="000000"/>
                  </a:solidFill>
                  <a:latin typeface="Arial" panose="020B0604020202020204" pitchFamily="34" charset="0"/>
                  <a:ea typeface="宋体" panose="02010600030101010101" pitchFamily="2" charset="-122"/>
                </a:defRPr>
              </a:lvl2pPr>
              <a:lvl3pPr marL="1143000" indent="-228600">
                <a:defRPr sz="1300" b="1">
                  <a:solidFill>
                    <a:srgbClr val="000000"/>
                  </a:solidFill>
                  <a:latin typeface="Arial" panose="020B0604020202020204" pitchFamily="34" charset="0"/>
                  <a:ea typeface="宋体" panose="02010600030101010101" pitchFamily="2" charset="-122"/>
                </a:defRPr>
              </a:lvl3pPr>
              <a:lvl4pPr marL="1600200" indent="-228600">
                <a:defRPr sz="1300" b="1">
                  <a:solidFill>
                    <a:srgbClr val="000000"/>
                  </a:solidFill>
                  <a:latin typeface="Arial" panose="020B0604020202020204" pitchFamily="34" charset="0"/>
                  <a:ea typeface="宋体" panose="02010600030101010101" pitchFamily="2" charset="-122"/>
                </a:defRPr>
              </a:lvl4pPr>
              <a:lvl5pPr marL="2057400" indent="-228600">
                <a:defRPr sz="1300" b="1">
                  <a:solidFill>
                    <a:srgbClr val="00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9p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1" i="0" u="none" strike="noStrike" kern="0" cap="none" spc="0" normalizeH="0" baseline="0" noProof="0">
                <a:ln>
                  <a:noFill/>
                </a:ln>
                <a:solidFill>
                  <a:srgbClr val="000000"/>
                </a:solidFill>
                <a:effectLst/>
                <a:uLnTx/>
                <a:uFillTx/>
                <a:latin typeface="Microsoft JhengHei" panose="020B0604030504040204" pitchFamily="34" charset="-120"/>
                <a:ea typeface="Microsoft JhengHei" panose="020B0604030504040204" pitchFamily="34" charset="-120"/>
              </a:endParaRPr>
            </a:p>
          </p:txBody>
        </p:sp>
        <p:sp>
          <p:nvSpPr>
            <p:cNvPr id="17" name="Rectangle 43"/>
            <p:cNvSpPr>
              <a:spLocks noChangeArrowheads="1"/>
            </p:cNvSpPr>
            <p:nvPr/>
          </p:nvSpPr>
          <p:spPr bwMode="auto">
            <a:xfrm>
              <a:off x="4414561" y="4467492"/>
              <a:ext cx="1653046" cy="1524179"/>
            </a:xfrm>
            <a:prstGeom prst="rect">
              <a:avLst/>
            </a:prstGeom>
            <a:solidFill>
              <a:srgbClr val="FFFFFF"/>
            </a:solidFill>
            <a:ln w="12700">
              <a:solidFill>
                <a:srgbClr val="000000"/>
              </a:solidFill>
              <a:miter lim="800000"/>
            </a:ln>
            <a:effectLst>
              <a:outerShdw dist="35921" dir="2700000" algn="ctr" rotWithShape="0">
                <a:srgbClr val="919191"/>
              </a:outerShdw>
            </a:effectLst>
          </p:spPr>
          <p:txBody>
            <a:bodyPr wrap="none" anchor="ctr"/>
            <a:lstStyle>
              <a:lvl1pPr>
                <a:defRPr sz="1300" b="1">
                  <a:solidFill>
                    <a:srgbClr val="000000"/>
                  </a:solidFill>
                  <a:latin typeface="Arial" panose="020B0604020202020204" pitchFamily="34" charset="0"/>
                  <a:ea typeface="宋体" panose="02010600030101010101" pitchFamily="2" charset="-122"/>
                </a:defRPr>
              </a:lvl1pPr>
              <a:lvl2pPr marL="742950" indent="-285750">
                <a:defRPr sz="1300" b="1">
                  <a:solidFill>
                    <a:srgbClr val="000000"/>
                  </a:solidFill>
                  <a:latin typeface="Arial" panose="020B0604020202020204" pitchFamily="34" charset="0"/>
                  <a:ea typeface="宋体" panose="02010600030101010101" pitchFamily="2" charset="-122"/>
                </a:defRPr>
              </a:lvl2pPr>
              <a:lvl3pPr marL="1143000" indent="-228600">
                <a:defRPr sz="1300" b="1">
                  <a:solidFill>
                    <a:srgbClr val="000000"/>
                  </a:solidFill>
                  <a:latin typeface="Arial" panose="020B0604020202020204" pitchFamily="34" charset="0"/>
                  <a:ea typeface="宋体" panose="02010600030101010101" pitchFamily="2" charset="-122"/>
                </a:defRPr>
              </a:lvl3pPr>
              <a:lvl4pPr marL="1600200" indent="-228600">
                <a:defRPr sz="1300" b="1">
                  <a:solidFill>
                    <a:srgbClr val="000000"/>
                  </a:solidFill>
                  <a:latin typeface="Arial" panose="020B0604020202020204" pitchFamily="34" charset="0"/>
                  <a:ea typeface="宋体" panose="02010600030101010101" pitchFamily="2" charset="-122"/>
                </a:defRPr>
              </a:lvl4pPr>
              <a:lvl5pPr marL="2057400" indent="-228600">
                <a:defRPr sz="1300" b="1">
                  <a:solidFill>
                    <a:srgbClr val="00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9p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1" i="0" u="none" strike="noStrike" kern="0" cap="none" spc="0" normalizeH="0" baseline="0" noProof="0">
                <a:ln>
                  <a:noFill/>
                </a:ln>
                <a:solidFill>
                  <a:srgbClr val="000000"/>
                </a:solidFill>
                <a:effectLst/>
                <a:uLnTx/>
                <a:uFillTx/>
                <a:latin typeface="Microsoft JhengHei" panose="020B0604030504040204" pitchFamily="34" charset="-120"/>
                <a:ea typeface="Microsoft JhengHei" panose="020B0604030504040204" pitchFamily="34" charset="-120"/>
              </a:endParaRPr>
            </a:p>
          </p:txBody>
        </p:sp>
        <p:sp>
          <p:nvSpPr>
            <p:cNvPr id="18" name="Rectangle 43"/>
            <p:cNvSpPr>
              <a:spLocks noChangeArrowheads="1"/>
            </p:cNvSpPr>
            <p:nvPr/>
          </p:nvSpPr>
          <p:spPr bwMode="auto">
            <a:xfrm>
              <a:off x="6156541" y="4467492"/>
              <a:ext cx="1653046" cy="1524179"/>
            </a:xfrm>
            <a:prstGeom prst="rect">
              <a:avLst/>
            </a:prstGeom>
            <a:solidFill>
              <a:srgbClr val="FFFFFF"/>
            </a:solidFill>
            <a:ln w="12700">
              <a:solidFill>
                <a:srgbClr val="000000"/>
              </a:solidFill>
              <a:miter lim="800000"/>
            </a:ln>
            <a:effectLst>
              <a:outerShdw dist="35921" dir="2700000" algn="ctr" rotWithShape="0">
                <a:srgbClr val="919191"/>
              </a:outerShdw>
            </a:effectLst>
          </p:spPr>
          <p:txBody>
            <a:bodyPr wrap="none" anchor="ctr"/>
            <a:lstStyle>
              <a:lvl1pPr>
                <a:defRPr sz="1300" b="1">
                  <a:solidFill>
                    <a:srgbClr val="000000"/>
                  </a:solidFill>
                  <a:latin typeface="Arial" panose="020B0604020202020204" pitchFamily="34" charset="0"/>
                  <a:ea typeface="宋体" panose="02010600030101010101" pitchFamily="2" charset="-122"/>
                </a:defRPr>
              </a:lvl1pPr>
              <a:lvl2pPr marL="742950" indent="-285750">
                <a:defRPr sz="1300" b="1">
                  <a:solidFill>
                    <a:srgbClr val="000000"/>
                  </a:solidFill>
                  <a:latin typeface="Arial" panose="020B0604020202020204" pitchFamily="34" charset="0"/>
                  <a:ea typeface="宋体" panose="02010600030101010101" pitchFamily="2" charset="-122"/>
                </a:defRPr>
              </a:lvl2pPr>
              <a:lvl3pPr marL="1143000" indent="-228600">
                <a:defRPr sz="1300" b="1">
                  <a:solidFill>
                    <a:srgbClr val="000000"/>
                  </a:solidFill>
                  <a:latin typeface="Arial" panose="020B0604020202020204" pitchFamily="34" charset="0"/>
                  <a:ea typeface="宋体" panose="02010600030101010101" pitchFamily="2" charset="-122"/>
                </a:defRPr>
              </a:lvl3pPr>
              <a:lvl4pPr marL="1600200" indent="-228600">
                <a:defRPr sz="1300" b="1">
                  <a:solidFill>
                    <a:srgbClr val="000000"/>
                  </a:solidFill>
                  <a:latin typeface="Arial" panose="020B0604020202020204" pitchFamily="34" charset="0"/>
                  <a:ea typeface="宋体" panose="02010600030101010101" pitchFamily="2" charset="-122"/>
                </a:defRPr>
              </a:lvl4pPr>
              <a:lvl5pPr marL="2057400" indent="-228600">
                <a:defRPr sz="1300" b="1">
                  <a:solidFill>
                    <a:srgbClr val="00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9p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1" i="0" u="none" strike="noStrike" kern="0" cap="none" spc="0" normalizeH="0" baseline="0" noProof="0">
                <a:ln>
                  <a:noFill/>
                </a:ln>
                <a:solidFill>
                  <a:srgbClr val="000000"/>
                </a:solidFill>
                <a:effectLst/>
                <a:uLnTx/>
                <a:uFillTx/>
                <a:latin typeface="Microsoft JhengHei" panose="020B0604030504040204" pitchFamily="34" charset="-120"/>
                <a:ea typeface="Microsoft JhengHei" panose="020B0604030504040204" pitchFamily="34" charset="-120"/>
              </a:endParaRPr>
            </a:p>
          </p:txBody>
        </p:sp>
        <p:sp>
          <p:nvSpPr>
            <p:cNvPr id="19" name="Rectangle 43"/>
            <p:cNvSpPr>
              <a:spLocks noChangeArrowheads="1"/>
            </p:cNvSpPr>
            <p:nvPr/>
          </p:nvSpPr>
          <p:spPr bwMode="auto">
            <a:xfrm>
              <a:off x="7898521" y="4467492"/>
              <a:ext cx="1653046" cy="1524179"/>
            </a:xfrm>
            <a:prstGeom prst="rect">
              <a:avLst/>
            </a:prstGeom>
            <a:solidFill>
              <a:srgbClr val="FFFFFF"/>
            </a:solidFill>
            <a:ln w="12700">
              <a:solidFill>
                <a:srgbClr val="000000"/>
              </a:solidFill>
              <a:miter lim="800000"/>
            </a:ln>
            <a:effectLst>
              <a:outerShdw dist="35921" dir="2700000" algn="ctr" rotWithShape="0">
                <a:srgbClr val="919191"/>
              </a:outerShdw>
            </a:effectLst>
          </p:spPr>
          <p:txBody>
            <a:bodyPr wrap="none" anchor="ctr"/>
            <a:lstStyle>
              <a:lvl1pPr>
                <a:defRPr sz="1300" b="1">
                  <a:solidFill>
                    <a:srgbClr val="000000"/>
                  </a:solidFill>
                  <a:latin typeface="Arial" panose="020B0604020202020204" pitchFamily="34" charset="0"/>
                  <a:ea typeface="宋体" panose="02010600030101010101" pitchFamily="2" charset="-122"/>
                </a:defRPr>
              </a:lvl1pPr>
              <a:lvl2pPr marL="742950" indent="-285750">
                <a:defRPr sz="1300" b="1">
                  <a:solidFill>
                    <a:srgbClr val="000000"/>
                  </a:solidFill>
                  <a:latin typeface="Arial" panose="020B0604020202020204" pitchFamily="34" charset="0"/>
                  <a:ea typeface="宋体" panose="02010600030101010101" pitchFamily="2" charset="-122"/>
                </a:defRPr>
              </a:lvl2pPr>
              <a:lvl3pPr marL="1143000" indent="-228600">
                <a:defRPr sz="1300" b="1">
                  <a:solidFill>
                    <a:srgbClr val="000000"/>
                  </a:solidFill>
                  <a:latin typeface="Arial" panose="020B0604020202020204" pitchFamily="34" charset="0"/>
                  <a:ea typeface="宋体" panose="02010600030101010101" pitchFamily="2" charset="-122"/>
                </a:defRPr>
              </a:lvl3pPr>
              <a:lvl4pPr marL="1600200" indent="-228600">
                <a:defRPr sz="1300" b="1">
                  <a:solidFill>
                    <a:srgbClr val="000000"/>
                  </a:solidFill>
                  <a:latin typeface="Arial" panose="020B0604020202020204" pitchFamily="34" charset="0"/>
                  <a:ea typeface="宋体" panose="02010600030101010101" pitchFamily="2" charset="-122"/>
                </a:defRPr>
              </a:lvl4pPr>
              <a:lvl5pPr marL="2057400" indent="-228600">
                <a:defRPr sz="1300" b="1">
                  <a:solidFill>
                    <a:srgbClr val="00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9p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1" i="0" u="none" strike="noStrike" kern="0" cap="none" spc="0" normalizeH="0" baseline="0" noProof="0">
                <a:ln>
                  <a:noFill/>
                </a:ln>
                <a:solidFill>
                  <a:srgbClr val="000000"/>
                </a:solidFill>
                <a:effectLst/>
                <a:uLnTx/>
                <a:uFillTx/>
                <a:latin typeface="Microsoft JhengHei" panose="020B0604030504040204" pitchFamily="34" charset="-120"/>
                <a:ea typeface="Microsoft JhengHei" panose="020B0604030504040204" pitchFamily="34" charset="-120"/>
              </a:endParaRPr>
            </a:p>
          </p:txBody>
        </p:sp>
        <p:sp>
          <p:nvSpPr>
            <p:cNvPr id="20" name="Rectangle 43"/>
            <p:cNvSpPr>
              <a:spLocks noChangeArrowheads="1"/>
            </p:cNvSpPr>
            <p:nvPr/>
          </p:nvSpPr>
          <p:spPr bwMode="auto">
            <a:xfrm>
              <a:off x="9640501" y="4467492"/>
              <a:ext cx="1653046" cy="1524179"/>
            </a:xfrm>
            <a:prstGeom prst="rect">
              <a:avLst/>
            </a:prstGeom>
            <a:solidFill>
              <a:srgbClr val="FFFFFF"/>
            </a:solidFill>
            <a:ln w="12700">
              <a:solidFill>
                <a:srgbClr val="000000"/>
              </a:solidFill>
              <a:miter lim="800000"/>
            </a:ln>
            <a:effectLst>
              <a:outerShdw dist="35921" dir="2700000" algn="ctr" rotWithShape="0">
                <a:srgbClr val="919191"/>
              </a:outerShdw>
            </a:effectLst>
          </p:spPr>
          <p:txBody>
            <a:bodyPr wrap="none" anchor="ctr"/>
            <a:lstStyle>
              <a:lvl1pPr>
                <a:defRPr sz="1300" b="1">
                  <a:solidFill>
                    <a:srgbClr val="000000"/>
                  </a:solidFill>
                  <a:latin typeface="Arial" panose="020B0604020202020204" pitchFamily="34" charset="0"/>
                  <a:ea typeface="宋体" panose="02010600030101010101" pitchFamily="2" charset="-122"/>
                </a:defRPr>
              </a:lvl1pPr>
              <a:lvl2pPr marL="742950" indent="-285750">
                <a:defRPr sz="1300" b="1">
                  <a:solidFill>
                    <a:srgbClr val="000000"/>
                  </a:solidFill>
                  <a:latin typeface="Arial" panose="020B0604020202020204" pitchFamily="34" charset="0"/>
                  <a:ea typeface="宋体" panose="02010600030101010101" pitchFamily="2" charset="-122"/>
                </a:defRPr>
              </a:lvl2pPr>
              <a:lvl3pPr marL="1143000" indent="-228600">
                <a:defRPr sz="1300" b="1">
                  <a:solidFill>
                    <a:srgbClr val="000000"/>
                  </a:solidFill>
                  <a:latin typeface="Arial" panose="020B0604020202020204" pitchFamily="34" charset="0"/>
                  <a:ea typeface="宋体" panose="02010600030101010101" pitchFamily="2" charset="-122"/>
                </a:defRPr>
              </a:lvl3pPr>
              <a:lvl4pPr marL="1600200" indent="-228600">
                <a:defRPr sz="1300" b="1">
                  <a:solidFill>
                    <a:srgbClr val="000000"/>
                  </a:solidFill>
                  <a:latin typeface="Arial" panose="020B0604020202020204" pitchFamily="34" charset="0"/>
                  <a:ea typeface="宋体" panose="02010600030101010101" pitchFamily="2" charset="-122"/>
                </a:defRPr>
              </a:lvl4pPr>
              <a:lvl5pPr marL="2057400" indent="-228600">
                <a:defRPr sz="1300" b="1">
                  <a:solidFill>
                    <a:srgbClr val="00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9p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300" b="1" i="0" u="none" strike="noStrike" kern="0" cap="none" spc="0" normalizeH="0" baseline="0" noProof="0">
                <a:ln>
                  <a:noFill/>
                </a:ln>
                <a:solidFill>
                  <a:srgbClr val="000000"/>
                </a:solidFill>
                <a:effectLst/>
                <a:uLnTx/>
                <a:uFillTx/>
                <a:latin typeface="Microsoft JhengHei" panose="020B0604030504040204" pitchFamily="34" charset="-120"/>
                <a:ea typeface="Microsoft JhengHei" panose="020B0604030504040204" pitchFamily="34" charset="-120"/>
              </a:endParaRPr>
            </a:p>
          </p:txBody>
        </p:sp>
        <p:sp>
          <p:nvSpPr>
            <p:cNvPr id="21" name="任意多边形: 形状 26"/>
            <p:cNvSpPr/>
            <p:nvPr/>
          </p:nvSpPr>
          <p:spPr>
            <a:xfrm>
              <a:off x="2845130" y="4410384"/>
              <a:ext cx="1525098" cy="1492788"/>
            </a:xfrm>
            <a:custGeom>
              <a:avLst/>
              <a:gdLst>
                <a:gd name="connsiteX0" fmla="*/ 0 w 1525098"/>
                <a:gd name="connsiteY0" fmla="*/ 89074 h 890736"/>
                <a:gd name="connsiteX1" fmla="*/ 89074 w 1525098"/>
                <a:gd name="connsiteY1" fmla="*/ 0 h 890736"/>
                <a:gd name="connsiteX2" fmla="*/ 1436024 w 1525098"/>
                <a:gd name="connsiteY2" fmla="*/ 0 h 890736"/>
                <a:gd name="connsiteX3" fmla="*/ 1525098 w 1525098"/>
                <a:gd name="connsiteY3" fmla="*/ 89074 h 890736"/>
                <a:gd name="connsiteX4" fmla="*/ 1525098 w 1525098"/>
                <a:gd name="connsiteY4" fmla="*/ 801662 h 890736"/>
                <a:gd name="connsiteX5" fmla="*/ 1436024 w 1525098"/>
                <a:gd name="connsiteY5" fmla="*/ 890736 h 890736"/>
                <a:gd name="connsiteX6" fmla="*/ 89074 w 1525098"/>
                <a:gd name="connsiteY6" fmla="*/ 890736 h 890736"/>
                <a:gd name="connsiteX7" fmla="*/ 0 w 1525098"/>
                <a:gd name="connsiteY7" fmla="*/ 801662 h 890736"/>
                <a:gd name="connsiteX8" fmla="*/ 0 w 1525098"/>
                <a:gd name="connsiteY8" fmla="*/ 89074 h 890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5098" h="890736">
                  <a:moveTo>
                    <a:pt x="0" y="89074"/>
                  </a:moveTo>
                  <a:cubicBezTo>
                    <a:pt x="0" y="39880"/>
                    <a:pt x="39880" y="0"/>
                    <a:pt x="89074" y="0"/>
                  </a:cubicBezTo>
                  <a:lnTo>
                    <a:pt x="1436024" y="0"/>
                  </a:lnTo>
                  <a:cubicBezTo>
                    <a:pt x="1485218" y="0"/>
                    <a:pt x="1525098" y="39880"/>
                    <a:pt x="1525098" y="89074"/>
                  </a:cubicBezTo>
                  <a:lnTo>
                    <a:pt x="1525098" y="801662"/>
                  </a:lnTo>
                  <a:cubicBezTo>
                    <a:pt x="1525098" y="850856"/>
                    <a:pt x="1485218" y="890736"/>
                    <a:pt x="1436024" y="890736"/>
                  </a:cubicBezTo>
                  <a:lnTo>
                    <a:pt x="89074" y="890736"/>
                  </a:lnTo>
                  <a:cubicBezTo>
                    <a:pt x="39880" y="890736"/>
                    <a:pt x="0" y="850856"/>
                    <a:pt x="0" y="801662"/>
                  </a:cubicBezTo>
                  <a:lnTo>
                    <a:pt x="0" y="89074"/>
                  </a:lnTo>
                  <a:close/>
                </a:path>
              </a:pathLst>
            </a:custGeom>
            <a:noFill/>
            <a:ln>
              <a:noFill/>
            </a:ln>
          </p:spPr>
          <p:style>
            <a:lnRef idx="2">
              <a:schemeClr val="accent2">
                <a:hueOff val="-291073"/>
                <a:satOff val="-16785"/>
                <a:lumOff val="1726"/>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2498" tIns="283370" rIns="92498" bIns="144323" numCol="1" spcCol="1270" anchor="ctr" anchorCtr="0">
              <a:noAutofit/>
            </a:bodyPr>
            <a:lstStyle/>
            <a:p>
              <a:pPr marL="0" lvl="1" defTabSz="533400">
                <a:spcBef>
                  <a:spcPct val="0"/>
                </a:spcBef>
              </a:pPr>
              <a:r>
                <a:rPr lang="zh-CN" altLang="en-US" kern="1200" dirty="0">
                  <a:latin typeface="DFKai-SB" panose="03000509000000000000" pitchFamily="65" charset="-120"/>
                  <a:ea typeface="DFKai-SB" panose="03000509000000000000" pitchFamily="65" charset="-120"/>
                </a:rPr>
                <a:t>聯合國首次人類環境大會從世界範圍研究環境問題</a:t>
              </a:r>
            </a:p>
          </p:txBody>
        </p:sp>
        <p:sp>
          <p:nvSpPr>
            <p:cNvPr id="22" name="箭头: 环形 27"/>
            <p:cNvSpPr/>
            <p:nvPr/>
          </p:nvSpPr>
          <p:spPr>
            <a:xfrm>
              <a:off x="3698449" y="3715449"/>
              <a:ext cx="1771978" cy="1771978"/>
            </a:xfrm>
            <a:prstGeom prst="circularArrow">
              <a:avLst>
                <a:gd name="adj1" fmla="val 3591"/>
                <a:gd name="adj2" fmla="val 446554"/>
                <a:gd name="adj3" fmla="val 19631135"/>
                <a:gd name="adj4" fmla="val 12828710"/>
                <a:gd name="adj5" fmla="val 4190"/>
              </a:avLst>
            </a:prstGeom>
          </p:spPr>
          <p:style>
            <a:lnRef idx="0">
              <a:schemeClr val="lt1">
                <a:hueOff val="0"/>
                <a:satOff val="0"/>
                <a:lumOff val="0"/>
                <a:alphaOff val="0"/>
              </a:schemeClr>
            </a:lnRef>
            <a:fillRef idx="1">
              <a:schemeClr val="accent2">
                <a:hueOff val="-363841"/>
                <a:satOff val="-20981"/>
                <a:lumOff val="2157"/>
                <a:alphaOff val="0"/>
              </a:schemeClr>
            </a:fillRef>
            <a:effectRef idx="0">
              <a:schemeClr val="accent2">
                <a:hueOff val="-363841"/>
                <a:satOff val="-20981"/>
                <a:lumOff val="2157"/>
                <a:alphaOff val="0"/>
              </a:schemeClr>
            </a:effectRef>
            <a:fontRef idx="minor">
              <a:schemeClr val="lt1"/>
            </a:fontRef>
          </p:style>
        </p:sp>
        <p:sp>
          <p:nvSpPr>
            <p:cNvPr id="23" name="任意多边形: 形状 28"/>
            <p:cNvSpPr/>
            <p:nvPr/>
          </p:nvSpPr>
          <p:spPr>
            <a:xfrm>
              <a:off x="3323011" y="4093346"/>
              <a:ext cx="982576" cy="338117"/>
            </a:xfrm>
            <a:custGeom>
              <a:avLst/>
              <a:gdLst>
                <a:gd name="connsiteX0" fmla="*/ 0 w 654444"/>
                <a:gd name="connsiteY0" fmla="*/ 26025 h 260251"/>
                <a:gd name="connsiteX1" fmla="*/ 26025 w 654444"/>
                <a:gd name="connsiteY1" fmla="*/ 0 h 260251"/>
                <a:gd name="connsiteX2" fmla="*/ 628419 w 654444"/>
                <a:gd name="connsiteY2" fmla="*/ 0 h 260251"/>
                <a:gd name="connsiteX3" fmla="*/ 654444 w 654444"/>
                <a:gd name="connsiteY3" fmla="*/ 26025 h 260251"/>
                <a:gd name="connsiteX4" fmla="*/ 654444 w 654444"/>
                <a:gd name="connsiteY4" fmla="*/ 234226 h 260251"/>
                <a:gd name="connsiteX5" fmla="*/ 628419 w 654444"/>
                <a:gd name="connsiteY5" fmla="*/ 260251 h 260251"/>
                <a:gd name="connsiteX6" fmla="*/ 26025 w 654444"/>
                <a:gd name="connsiteY6" fmla="*/ 260251 h 260251"/>
                <a:gd name="connsiteX7" fmla="*/ 0 w 654444"/>
                <a:gd name="connsiteY7" fmla="*/ 234226 h 260251"/>
                <a:gd name="connsiteX8" fmla="*/ 0 w 654444"/>
                <a:gd name="connsiteY8" fmla="*/ 26025 h 260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4444" h="260251">
                  <a:moveTo>
                    <a:pt x="0" y="26025"/>
                  </a:moveTo>
                  <a:cubicBezTo>
                    <a:pt x="0" y="11652"/>
                    <a:pt x="11652" y="0"/>
                    <a:pt x="26025" y="0"/>
                  </a:cubicBezTo>
                  <a:lnTo>
                    <a:pt x="628419" y="0"/>
                  </a:lnTo>
                  <a:cubicBezTo>
                    <a:pt x="642792" y="0"/>
                    <a:pt x="654444" y="11652"/>
                    <a:pt x="654444" y="26025"/>
                  </a:cubicBezTo>
                  <a:lnTo>
                    <a:pt x="654444" y="234226"/>
                  </a:lnTo>
                  <a:cubicBezTo>
                    <a:pt x="654444" y="248599"/>
                    <a:pt x="642792" y="260251"/>
                    <a:pt x="628419" y="260251"/>
                  </a:cubicBezTo>
                  <a:lnTo>
                    <a:pt x="26025" y="260251"/>
                  </a:lnTo>
                  <a:cubicBezTo>
                    <a:pt x="11652" y="260251"/>
                    <a:pt x="0" y="248599"/>
                    <a:pt x="0" y="234226"/>
                  </a:cubicBezTo>
                  <a:lnTo>
                    <a:pt x="0" y="26025"/>
                  </a:lnTo>
                  <a:close/>
                </a:path>
              </a:pathLst>
            </a:custGeom>
          </p:spPr>
          <p:style>
            <a:lnRef idx="2">
              <a:schemeClr val="lt1">
                <a:hueOff val="0"/>
                <a:satOff val="0"/>
                <a:lumOff val="0"/>
                <a:alphaOff val="0"/>
              </a:schemeClr>
            </a:lnRef>
            <a:fillRef idx="1">
              <a:schemeClr val="accent2">
                <a:hueOff val="-291073"/>
                <a:satOff val="-16785"/>
                <a:lumOff val="1726"/>
                <a:alphaOff val="0"/>
              </a:schemeClr>
            </a:fillRef>
            <a:effectRef idx="0">
              <a:schemeClr val="accent2">
                <a:hueOff val="-291073"/>
                <a:satOff val="-16785"/>
                <a:lumOff val="1726"/>
                <a:alphaOff val="0"/>
              </a:schemeClr>
            </a:effectRef>
            <a:fontRef idx="minor">
              <a:schemeClr val="lt1"/>
            </a:fontRef>
          </p:style>
          <p:txBody>
            <a:bodyPr spcFirstLastPara="0" vert="horz" wrap="square" lIns="26672" tIns="20322" rIns="26672" bIns="20322" numCol="1" spcCol="1270" anchor="ctr" anchorCtr="0">
              <a:noAutofit/>
            </a:bodyPr>
            <a:lstStyle/>
            <a:p>
              <a:pPr marL="0" lvl="0" indent="0" algn="ctr" defTabSz="444500">
                <a:lnSpc>
                  <a:spcPct val="90000"/>
                </a:lnSpc>
                <a:spcBef>
                  <a:spcPct val="0"/>
                </a:spcBef>
                <a:spcAft>
                  <a:spcPct val="35000"/>
                </a:spcAft>
                <a:buNone/>
              </a:pPr>
              <a:r>
                <a:rPr lang="en-US" altLang="zh-CN" b="1" kern="1200" dirty="0">
                  <a:latin typeface="Times New Roman" panose="02020603050405020304" pitchFamily="18" charset="0"/>
                  <a:ea typeface="標楷體" panose="03000509000000000000" pitchFamily="65" charset="-120"/>
                  <a:cs typeface="Times New Roman" panose="02020603050405020304" pitchFamily="18" charset="0"/>
                </a:rPr>
                <a:t>1972</a:t>
              </a:r>
              <a:r>
                <a:rPr lang="zh-CN" altLang="en-US" b="1" kern="1200" dirty="0">
                  <a:latin typeface="Times New Roman" panose="02020603050405020304" pitchFamily="18" charset="0"/>
                  <a:ea typeface="標楷體" panose="03000509000000000000" pitchFamily="65" charset="-120"/>
                  <a:cs typeface="Times New Roman" panose="02020603050405020304" pitchFamily="18" charset="0"/>
                </a:rPr>
                <a:t>年</a:t>
              </a:r>
            </a:p>
          </p:txBody>
        </p:sp>
        <p:sp>
          <p:nvSpPr>
            <p:cNvPr id="24" name="任意多边形: 形状 29"/>
            <p:cNvSpPr/>
            <p:nvPr/>
          </p:nvSpPr>
          <p:spPr>
            <a:xfrm>
              <a:off x="4405702" y="4588467"/>
              <a:ext cx="1801568" cy="1522112"/>
            </a:xfrm>
            <a:custGeom>
              <a:avLst/>
              <a:gdLst>
                <a:gd name="connsiteX0" fmla="*/ 0 w 1656128"/>
                <a:gd name="connsiteY0" fmla="*/ 94866 h 948662"/>
                <a:gd name="connsiteX1" fmla="*/ 94866 w 1656128"/>
                <a:gd name="connsiteY1" fmla="*/ 0 h 948662"/>
                <a:gd name="connsiteX2" fmla="*/ 1561262 w 1656128"/>
                <a:gd name="connsiteY2" fmla="*/ 0 h 948662"/>
                <a:gd name="connsiteX3" fmla="*/ 1656128 w 1656128"/>
                <a:gd name="connsiteY3" fmla="*/ 94866 h 948662"/>
                <a:gd name="connsiteX4" fmla="*/ 1656128 w 1656128"/>
                <a:gd name="connsiteY4" fmla="*/ 853796 h 948662"/>
                <a:gd name="connsiteX5" fmla="*/ 1561262 w 1656128"/>
                <a:gd name="connsiteY5" fmla="*/ 948662 h 948662"/>
                <a:gd name="connsiteX6" fmla="*/ 94866 w 1656128"/>
                <a:gd name="connsiteY6" fmla="*/ 948662 h 948662"/>
                <a:gd name="connsiteX7" fmla="*/ 0 w 1656128"/>
                <a:gd name="connsiteY7" fmla="*/ 853796 h 948662"/>
                <a:gd name="connsiteX8" fmla="*/ 0 w 1656128"/>
                <a:gd name="connsiteY8" fmla="*/ 94866 h 948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6128" h="948662">
                  <a:moveTo>
                    <a:pt x="0" y="94866"/>
                  </a:moveTo>
                  <a:cubicBezTo>
                    <a:pt x="0" y="42473"/>
                    <a:pt x="42473" y="0"/>
                    <a:pt x="94866" y="0"/>
                  </a:cubicBezTo>
                  <a:lnTo>
                    <a:pt x="1561262" y="0"/>
                  </a:lnTo>
                  <a:cubicBezTo>
                    <a:pt x="1613655" y="0"/>
                    <a:pt x="1656128" y="42473"/>
                    <a:pt x="1656128" y="94866"/>
                  </a:cubicBezTo>
                  <a:lnTo>
                    <a:pt x="1656128" y="853796"/>
                  </a:lnTo>
                  <a:cubicBezTo>
                    <a:pt x="1656128" y="906189"/>
                    <a:pt x="1613655" y="948662"/>
                    <a:pt x="1561262" y="948662"/>
                  </a:cubicBezTo>
                  <a:lnTo>
                    <a:pt x="94866" y="948662"/>
                  </a:lnTo>
                  <a:cubicBezTo>
                    <a:pt x="42473" y="948662"/>
                    <a:pt x="0" y="906189"/>
                    <a:pt x="0" y="853796"/>
                  </a:cubicBezTo>
                  <a:lnTo>
                    <a:pt x="0" y="94866"/>
                  </a:lnTo>
                  <a:close/>
                </a:path>
              </a:pathLst>
            </a:custGeom>
            <a:noFill/>
            <a:ln>
              <a:noFill/>
            </a:ln>
          </p:spPr>
          <p:style>
            <a:lnRef idx="2">
              <a:schemeClr val="accent2">
                <a:hueOff val="-582145"/>
                <a:satOff val="-33570"/>
                <a:lumOff val="3451"/>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3831" tIns="93831" rIns="93831" bIns="348941" numCol="1" spcCol="1270" anchor="ctr" anchorCtr="0">
              <a:noAutofit/>
            </a:bodyPr>
            <a:lstStyle/>
            <a:p>
              <a:pPr marL="0" lvl="1" algn="l" defTabSz="533400">
                <a:spcBef>
                  <a:spcPct val="0"/>
                </a:spcBef>
              </a:pPr>
              <a:r>
                <a:rPr lang="zh-CN" altLang="en-US" kern="1200" dirty="0">
                  <a:latin typeface="DFKai-SB" panose="03000509000000000000" pitchFamily="65" charset="-120"/>
                  <a:ea typeface="DFKai-SB" panose="03000509000000000000" pitchFamily="65" charset="-120"/>
                </a:rPr>
                <a:t>聯合國環境與發展專門委員會提出</a:t>
              </a:r>
              <a:r>
                <a:rPr lang="en-US" altLang="en-US" kern="1200" dirty="0">
                  <a:latin typeface="DFKai-SB" panose="03000509000000000000" pitchFamily="65" charset="-120"/>
                  <a:ea typeface="DFKai-SB" panose="03000509000000000000" pitchFamily="65" charset="-120"/>
                </a:rPr>
                <a:t>《</a:t>
              </a:r>
              <a:r>
                <a:rPr lang="zh-CN" altLang="en-US" kern="1200" dirty="0">
                  <a:latin typeface="DFKai-SB" panose="03000509000000000000" pitchFamily="65" charset="-120"/>
                  <a:ea typeface="DFKai-SB" panose="03000509000000000000" pitchFamily="65" charset="-120"/>
                </a:rPr>
                <a:t>我們共同的未來</a:t>
              </a:r>
              <a:r>
                <a:rPr lang="en-US" altLang="en-US" kern="1200" dirty="0">
                  <a:latin typeface="DFKai-SB" panose="03000509000000000000" pitchFamily="65" charset="-120"/>
                  <a:ea typeface="DFKai-SB" panose="03000509000000000000" pitchFamily="65" charset="-120"/>
                </a:rPr>
                <a:t>》</a:t>
              </a:r>
              <a:r>
                <a:rPr lang="zh-CN" altLang="en-US" kern="1200" dirty="0">
                  <a:latin typeface="DFKai-SB" panose="03000509000000000000" pitchFamily="65" charset="-120"/>
                  <a:ea typeface="DFKai-SB" panose="03000509000000000000" pitchFamily="65" charset="-120"/>
                </a:rPr>
                <a:t>報告</a:t>
              </a:r>
            </a:p>
          </p:txBody>
        </p:sp>
        <p:sp>
          <p:nvSpPr>
            <p:cNvPr id="25" name="形状 30"/>
            <p:cNvSpPr/>
            <p:nvPr/>
          </p:nvSpPr>
          <p:spPr>
            <a:xfrm>
              <a:off x="5568541" y="4969885"/>
              <a:ext cx="1751589" cy="1751589"/>
            </a:xfrm>
            <a:prstGeom prst="leftCircularArrow">
              <a:avLst>
                <a:gd name="adj1" fmla="val 3633"/>
                <a:gd name="adj2" fmla="val 452204"/>
                <a:gd name="adj3" fmla="val 1894419"/>
                <a:gd name="adj4" fmla="val 8691193"/>
                <a:gd name="adj5" fmla="val 4238"/>
              </a:avLst>
            </a:prstGeom>
          </p:spPr>
          <p:style>
            <a:lnRef idx="0">
              <a:schemeClr val="lt1">
                <a:hueOff val="0"/>
                <a:satOff val="0"/>
                <a:lumOff val="0"/>
                <a:alphaOff val="0"/>
              </a:schemeClr>
            </a:lnRef>
            <a:fillRef idx="1">
              <a:schemeClr val="accent2">
                <a:hueOff val="-727682"/>
                <a:satOff val="-41963"/>
                <a:lumOff val="4314"/>
                <a:alphaOff val="0"/>
              </a:schemeClr>
            </a:fillRef>
            <a:effectRef idx="0">
              <a:schemeClr val="accent2">
                <a:hueOff val="-727682"/>
                <a:satOff val="-41963"/>
                <a:lumOff val="4314"/>
                <a:alphaOff val="0"/>
              </a:schemeClr>
            </a:effectRef>
            <a:fontRef idx="minor">
              <a:schemeClr val="lt1"/>
            </a:fontRef>
          </p:style>
        </p:sp>
        <p:sp>
          <p:nvSpPr>
            <p:cNvPr id="26" name="任意多边形: 形状 31"/>
            <p:cNvSpPr/>
            <p:nvPr/>
          </p:nvSpPr>
          <p:spPr>
            <a:xfrm>
              <a:off x="5129230" y="6049913"/>
              <a:ext cx="982576" cy="338117"/>
            </a:xfrm>
            <a:custGeom>
              <a:avLst/>
              <a:gdLst>
                <a:gd name="connsiteX0" fmla="*/ 0 w 654444"/>
                <a:gd name="connsiteY0" fmla="*/ 26025 h 260251"/>
                <a:gd name="connsiteX1" fmla="*/ 26025 w 654444"/>
                <a:gd name="connsiteY1" fmla="*/ 0 h 260251"/>
                <a:gd name="connsiteX2" fmla="*/ 628419 w 654444"/>
                <a:gd name="connsiteY2" fmla="*/ 0 h 260251"/>
                <a:gd name="connsiteX3" fmla="*/ 654444 w 654444"/>
                <a:gd name="connsiteY3" fmla="*/ 26025 h 260251"/>
                <a:gd name="connsiteX4" fmla="*/ 654444 w 654444"/>
                <a:gd name="connsiteY4" fmla="*/ 234226 h 260251"/>
                <a:gd name="connsiteX5" fmla="*/ 628419 w 654444"/>
                <a:gd name="connsiteY5" fmla="*/ 260251 h 260251"/>
                <a:gd name="connsiteX6" fmla="*/ 26025 w 654444"/>
                <a:gd name="connsiteY6" fmla="*/ 260251 h 260251"/>
                <a:gd name="connsiteX7" fmla="*/ 0 w 654444"/>
                <a:gd name="connsiteY7" fmla="*/ 234226 h 260251"/>
                <a:gd name="connsiteX8" fmla="*/ 0 w 654444"/>
                <a:gd name="connsiteY8" fmla="*/ 26025 h 260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4444" h="260251">
                  <a:moveTo>
                    <a:pt x="0" y="26025"/>
                  </a:moveTo>
                  <a:cubicBezTo>
                    <a:pt x="0" y="11652"/>
                    <a:pt x="11652" y="0"/>
                    <a:pt x="26025" y="0"/>
                  </a:cubicBezTo>
                  <a:lnTo>
                    <a:pt x="628419" y="0"/>
                  </a:lnTo>
                  <a:cubicBezTo>
                    <a:pt x="642792" y="0"/>
                    <a:pt x="654444" y="11652"/>
                    <a:pt x="654444" y="26025"/>
                  </a:cubicBezTo>
                  <a:lnTo>
                    <a:pt x="654444" y="234226"/>
                  </a:lnTo>
                  <a:cubicBezTo>
                    <a:pt x="654444" y="248599"/>
                    <a:pt x="642792" y="260251"/>
                    <a:pt x="628419" y="260251"/>
                  </a:cubicBezTo>
                  <a:lnTo>
                    <a:pt x="26025" y="260251"/>
                  </a:lnTo>
                  <a:cubicBezTo>
                    <a:pt x="11652" y="260251"/>
                    <a:pt x="0" y="248599"/>
                    <a:pt x="0" y="234226"/>
                  </a:cubicBezTo>
                  <a:lnTo>
                    <a:pt x="0" y="26025"/>
                  </a:lnTo>
                  <a:close/>
                </a:path>
              </a:pathLst>
            </a:custGeom>
          </p:spPr>
          <p:style>
            <a:lnRef idx="2">
              <a:schemeClr val="lt1">
                <a:hueOff val="0"/>
                <a:satOff val="0"/>
                <a:lumOff val="0"/>
                <a:alphaOff val="0"/>
              </a:schemeClr>
            </a:lnRef>
            <a:fillRef idx="1">
              <a:schemeClr val="accent2">
                <a:hueOff val="-582145"/>
                <a:satOff val="-33570"/>
                <a:lumOff val="3451"/>
                <a:alphaOff val="0"/>
              </a:schemeClr>
            </a:fillRef>
            <a:effectRef idx="0">
              <a:schemeClr val="accent2">
                <a:hueOff val="-582145"/>
                <a:satOff val="-33570"/>
                <a:lumOff val="3451"/>
                <a:alphaOff val="0"/>
              </a:schemeClr>
            </a:effectRef>
            <a:fontRef idx="minor">
              <a:schemeClr val="lt1"/>
            </a:fontRef>
          </p:style>
          <p:txBody>
            <a:bodyPr spcFirstLastPara="0" vert="horz" wrap="square" lIns="26672" tIns="20322" rIns="26672" bIns="20322" numCol="1" spcCol="1270" anchor="ctr" anchorCtr="0">
              <a:noAutofit/>
            </a:bodyPr>
            <a:lstStyle/>
            <a:p>
              <a:pPr marL="0" lvl="0" indent="0" algn="ctr" defTabSz="444500">
                <a:lnSpc>
                  <a:spcPct val="90000"/>
                </a:lnSpc>
                <a:spcBef>
                  <a:spcPct val="0"/>
                </a:spcBef>
                <a:spcAft>
                  <a:spcPct val="35000"/>
                </a:spcAft>
                <a:buNone/>
              </a:pPr>
              <a:r>
                <a:rPr lang="en-US" altLang="zh-CN" b="1" kern="1200" dirty="0">
                  <a:latin typeface="Times New Roman" panose="02020603050405020304" pitchFamily="18" charset="0"/>
                  <a:ea typeface="標楷體" panose="03000509000000000000" pitchFamily="65" charset="-120"/>
                  <a:cs typeface="Times New Roman" panose="02020603050405020304" pitchFamily="18" charset="0"/>
                </a:rPr>
                <a:t>1987</a:t>
              </a:r>
              <a:r>
                <a:rPr lang="zh-CN" altLang="en-US" b="1" kern="1200" dirty="0">
                  <a:latin typeface="Times New Roman" panose="02020603050405020304" pitchFamily="18" charset="0"/>
                  <a:ea typeface="標楷體" panose="03000509000000000000" pitchFamily="65" charset="-120"/>
                  <a:cs typeface="Times New Roman" panose="02020603050405020304" pitchFamily="18" charset="0"/>
                </a:rPr>
                <a:t>年</a:t>
              </a:r>
            </a:p>
          </p:txBody>
        </p:sp>
        <p:sp>
          <p:nvSpPr>
            <p:cNvPr id="27" name="任意多边形: 形状 32"/>
            <p:cNvSpPr/>
            <p:nvPr/>
          </p:nvSpPr>
          <p:spPr>
            <a:xfrm>
              <a:off x="6170383" y="4384821"/>
              <a:ext cx="1699680" cy="1541618"/>
            </a:xfrm>
            <a:custGeom>
              <a:avLst/>
              <a:gdLst>
                <a:gd name="connsiteX0" fmla="*/ 0 w 1805815"/>
                <a:gd name="connsiteY0" fmla="*/ 96082 h 960819"/>
                <a:gd name="connsiteX1" fmla="*/ 96082 w 1805815"/>
                <a:gd name="connsiteY1" fmla="*/ 0 h 960819"/>
                <a:gd name="connsiteX2" fmla="*/ 1709733 w 1805815"/>
                <a:gd name="connsiteY2" fmla="*/ 0 h 960819"/>
                <a:gd name="connsiteX3" fmla="*/ 1805815 w 1805815"/>
                <a:gd name="connsiteY3" fmla="*/ 96082 h 960819"/>
                <a:gd name="connsiteX4" fmla="*/ 1805815 w 1805815"/>
                <a:gd name="connsiteY4" fmla="*/ 864737 h 960819"/>
                <a:gd name="connsiteX5" fmla="*/ 1709733 w 1805815"/>
                <a:gd name="connsiteY5" fmla="*/ 960819 h 960819"/>
                <a:gd name="connsiteX6" fmla="*/ 96082 w 1805815"/>
                <a:gd name="connsiteY6" fmla="*/ 960819 h 960819"/>
                <a:gd name="connsiteX7" fmla="*/ 0 w 1805815"/>
                <a:gd name="connsiteY7" fmla="*/ 864737 h 960819"/>
                <a:gd name="connsiteX8" fmla="*/ 0 w 1805815"/>
                <a:gd name="connsiteY8" fmla="*/ 96082 h 960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5815" h="960819">
                  <a:moveTo>
                    <a:pt x="0" y="96082"/>
                  </a:moveTo>
                  <a:cubicBezTo>
                    <a:pt x="0" y="43017"/>
                    <a:pt x="43017" y="0"/>
                    <a:pt x="96082" y="0"/>
                  </a:cubicBezTo>
                  <a:lnTo>
                    <a:pt x="1709733" y="0"/>
                  </a:lnTo>
                  <a:cubicBezTo>
                    <a:pt x="1762798" y="0"/>
                    <a:pt x="1805815" y="43017"/>
                    <a:pt x="1805815" y="96082"/>
                  </a:cubicBezTo>
                  <a:lnTo>
                    <a:pt x="1805815" y="864737"/>
                  </a:lnTo>
                  <a:cubicBezTo>
                    <a:pt x="1805815" y="917802"/>
                    <a:pt x="1762798" y="960819"/>
                    <a:pt x="1709733" y="960819"/>
                  </a:cubicBezTo>
                  <a:lnTo>
                    <a:pt x="96082" y="960819"/>
                  </a:lnTo>
                  <a:cubicBezTo>
                    <a:pt x="43017" y="960819"/>
                    <a:pt x="0" y="917802"/>
                    <a:pt x="0" y="864737"/>
                  </a:cubicBezTo>
                  <a:lnTo>
                    <a:pt x="0" y="96082"/>
                  </a:lnTo>
                  <a:close/>
                </a:path>
              </a:pathLst>
            </a:custGeom>
            <a:noFill/>
            <a:ln>
              <a:noFill/>
            </a:ln>
          </p:spPr>
          <p:style>
            <a:lnRef idx="2">
              <a:schemeClr val="accent2">
                <a:hueOff val="-873218"/>
                <a:satOff val="-50356"/>
                <a:lumOff val="5177"/>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58111" tIns="300001" rIns="22111" bIns="145936" numCol="1" spcCol="1270" anchor="ctr" anchorCtr="0">
              <a:noAutofit/>
            </a:bodyPr>
            <a:lstStyle/>
            <a:p>
              <a:pPr marL="0" lvl="1" defTabSz="533400">
                <a:spcBef>
                  <a:spcPct val="0"/>
                </a:spcBef>
              </a:pPr>
              <a:r>
                <a:rPr lang="zh-CN" kern="1200" dirty="0" smtClean="0">
                  <a:solidFill>
                    <a:schemeClr val="tx1"/>
                  </a:solidFill>
                  <a:latin typeface="DFKai-SB" panose="03000509000000000000" pitchFamily="65" charset="-120"/>
                  <a:ea typeface="DFKai-SB" panose="03000509000000000000" pitchFamily="65" charset="-120"/>
                </a:rPr>
                <a:t>聯合國</a:t>
              </a:r>
              <a:r>
                <a:rPr lang="zh-TW" altLang="en-US" kern="1200" dirty="0" smtClean="0">
                  <a:solidFill>
                    <a:schemeClr val="tx1"/>
                  </a:solidFill>
                  <a:latin typeface="DFKai-SB" panose="03000509000000000000" pitchFamily="65" charset="-120"/>
                  <a:ea typeface="DFKai-SB" panose="03000509000000000000" pitchFamily="65" charset="-120"/>
                </a:rPr>
                <a:t>世界</a:t>
              </a:r>
              <a:r>
                <a:rPr lang="zh-CN" kern="1200" dirty="0" smtClean="0">
                  <a:solidFill>
                    <a:schemeClr val="tx1"/>
                  </a:solidFill>
                  <a:latin typeface="DFKai-SB" panose="03000509000000000000" pitchFamily="65" charset="-120"/>
                  <a:ea typeface="DFKai-SB" panose="03000509000000000000" pitchFamily="65" charset="-120"/>
                </a:rPr>
                <a:t>環境</a:t>
              </a:r>
              <a:r>
                <a:rPr lang="zh-CN" kern="1200" dirty="0">
                  <a:solidFill>
                    <a:schemeClr val="tx1"/>
                  </a:solidFill>
                  <a:latin typeface="DFKai-SB" panose="03000509000000000000" pitchFamily="65" charset="-120"/>
                  <a:ea typeface="DFKai-SB" panose="03000509000000000000" pitchFamily="65" charset="-120"/>
                </a:rPr>
                <a:t>與發展大會</a:t>
              </a:r>
              <a:r>
                <a:rPr lang="zh-CN" altLang="en-US" kern="1200" dirty="0">
                  <a:solidFill>
                    <a:schemeClr val="tx1"/>
                  </a:solidFill>
                  <a:latin typeface="DFKai-SB" panose="03000509000000000000" pitchFamily="65" charset="-120"/>
                  <a:ea typeface="DFKai-SB" panose="03000509000000000000" pitchFamily="65" charset="-120"/>
                </a:rPr>
                <a:t>通過</a:t>
              </a:r>
              <a:r>
                <a:rPr lang="en-US" altLang="en-US" kern="1200" dirty="0" smtClean="0">
                  <a:solidFill>
                    <a:schemeClr val="tx1"/>
                  </a:solidFill>
                  <a:latin typeface="DFKai-SB" panose="03000509000000000000" pitchFamily="65" charset="-120"/>
                  <a:ea typeface="DFKai-SB" panose="03000509000000000000" pitchFamily="65" charset="-120"/>
                </a:rPr>
                <a:t>《</a:t>
              </a:r>
              <a:r>
                <a:rPr lang="en-US" altLang="zh-HK"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21</a:t>
              </a:r>
              <a:r>
                <a:rPr lang="zh-HK" altLang="en-US" dirty="0">
                  <a:solidFill>
                    <a:schemeClr val="tx1"/>
                  </a:solidFill>
                  <a:latin typeface="DFKai-SB" panose="03000509000000000000" pitchFamily="65" charset="-120"/>
                  <a:ea typeface="DFKai-SB" panose="03000509000000000000" pitchFamily="65" charset="-120"/>
                </a:rPr>
                <a:t>世紀</a:t>
              </a:r>
              <a:r>
                <a:rPr lang="zh-HK" altLang="en-US" dirty="0" smtClean="0">
                  <a:solidFill>
                    <a:schemeClr val="tx1"/>
                  </a:solidFill>
                  <a:latin typeface="DFKai-SB" panose="03000509000000000000" pitchFamily="65" charset="-120"/>
                  <a:ea typeface="DFKai-SB" panose="03000509000000000000" pitchFamily="65" charset="-120"/>
                </a:rPr>
                <a:t>議程</a:t>
              </a:r>
              <a:r>
                <a:rPr lang="en-US" altLang="en-US" kern="1200" dirty="0" smtClean="0">
                  <a:latin typeface="DFKai-SB" panose="03000509000000000000" pitchFamily="65" charset="-120"/>
                  <a:ea typeface="DFKai-SB" panose="03000509000000000000" pitchFamily="65" charset="-120"/>
                </a:rPr>
                <a:t>》</a:t>
              </a:r>
              <a:r>
                <a:rPr lang="zh-CN" altLang="en-US" kern="1200" dirty="0" smtClean="0">
                  <a:latin typeface="DFKai-SB" panose="03000509000000000000" pitchFamily="65" charset="-120"/>
                  <a:ea typeface="DFKai-SB" panose="03000509000000000000" pitchFamily="65" charset="-120"/>
                </a:rPr>
                <a:t>並</a:t>
              </a:r>
              <a:r>
                <a:rPr lang="zh-CN" altLang="en-US" kern="1200" dirty="0">
                  <a:latin typeface="DFKai-SB" panose="03000509000000000000" pitchFamily="65" charset="-120"/>
                  <a:ea typeface="DFKai-SB" panose="03000509000000000000" pitchFamily="65" charset="-120"/>
                </a:rPr>
                <a:t>簽署一系列環境公約</a:t>
              </a:r>
            </a:p>
          </p:txBody>
        </p:sp>
        <p:sp>
          <p:nvSpPr>
            <p:cNvPr id="28" name="箭头: 环形 33"/>
            <p:cNvSpPr/>
            <p:nvPr/>
          </p:nvSpPr>
          <p:spPr>
            <a:xfrm>
              <a:off x="7300011" y="3686012"/>
              <a:ext cx="1641025" cy="1641025"/>
            </a:xfrm>
            <a:prstGeom prst="circularArrow">
              <a:avLst>
                <a:gd name="adj1" fmla="val 3878"/>
                <a:gd name="adj2" fmla="val 485519"/>
                <a:gd name="adj3" fmla="val 19593192"/>
                <a:gd name="adj4" fmla="val 12829733"/>
                <a:gd name="adj5" fmla="val 4524"/>
              </a:avLst>
            </a:prstGeom>
          </p:spPr>
          <p:style>
            <a:lnRef idx="0">
              <a:schemeClr val="lt1">
                <a:hueOff val="0"/>
                <a:satOff val="0"/>
                <a:lumOff val="0"/>
                <a:alphaOff val="0"/>
              </a:schemeClr>
            </a:lnRef>
            <a:fillRef idx="1">
              <a:schemeClr val="accent2">
                <a:hueOff val="-1091522"/>
                <a:satOff val="-62945"/>
                <a:lumOff val="6471"/>
                <a:alphaOff val="0"/>
              </a:schemeClr>
            </a:fillRef>
            <a:effectRef idx="0">
              <a:schemeClr val="accent2">
                <a:hueOff val="-1091522"/>
                <a:satOff val="-62945"/>
                <a:lumOff val="6471"/>
                <a:alphaOff val="0"/>
              </a:schemeClr>
            </a:effectRef>
            <a:fontRef idx="minor">
              <a:schemeClr val="lt1"/>
            </a:fontRef>
          </p:style>
        </p:sp>
        <p:sp>
          <p:nvSpPr>
            <p:cNvPr id="29" name="任意多边形: 形状 34"/>
            <p:cNvSpPr/>
            <p:nvPr/>
          </p:nvSpPr>
          <p:spPr>
            <a:xfrm>
              <a:off x="6840833" y="4088111"/>
              <a:ext cx="982576" cy="338117"/>
            </a:xfrm>
            <a:custGeom>
              <a:avLst/>
              <a:gdLst>
                <a:gd name="connsiteX0" fmla="*/ 0 w 654444"/>
                <a:gd name="connsiteY0" fmla="*/ 26025 h 260251"/>
                <a:gd name="connsiteX1" fmla="*/ 26025 w 654444"/>
                <a:gd name="connsiteY1" fmla="*/ 0 h 260251"/>
                <a:gd name="connsiteX2" fmla="*/ 628419 w 654444"/>
                <a:gd name="connsiteY2" fmla="*/ 0 h 260251"/>
                <a:gd name="connsiteX3" fmla="*/ 654444 w 654444"/>
                <a:gd name="connsiteY3" fmla="*/ 26025 h 260251"/>
                <a:gd name="connsiteX4" fmla="*/ 654444 w 654444"/>
                <a:gd name="connsiteY4" fmla="*/ 234226 h 260251"/>
                <a:gd name="connsiteX5" fmla="*/ 628419 w 654444"/>
                <a:gd name="connsiteY5" fmla="*/ 260251 h 260251"/>
                <a:gd name="connsiteX6" fmla="*/ 26025 w 654444"/>
                <a:gd name="connsiteY6" fmla="*/ 260251 h 260251"/>
                <a:gd name="connsiteX7" fmla="*/ 0 w 654444"/>
                <a:gd name="connsiteY7" fmla="*/ 234226 h 260251"/>
                <a:gd name="connsiteX8" fmla="*/ 0 w 654444"/>
                <a:gd name="connsiteY8" fmla="*/ 26025 h 260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4444" h="260251">
                  <a:moveTo>
                    <a:pt x="0" y="26025"/>
                  </a:moveTo>
                  <a:cubicBezTo>
                    <a:pt x="0" y="11652"/>
                    <a:pt x="11652" y="0"/>
                    <a:pt x="26025" y="0"/>
                  </a:cubicBezTo>
                  <a:lnTo>
                    <a:pt x="628419" y="0"/>
                  </a:lnTo>
                  <a:cubicBezTo>
                    <a:pt x="642792" y="0"/>
                    <a:pt x="654444" y="11652"/>
                    <a:pt x="654444" y="26025"/>
                  </a:cubicBezTo>
                  <a:lnTo>
                    <a:pt x="654444" y="234226"/>
                  </a:lnTo>
                  <a:cubicBezTo>
                    <a:pt x="654444" y="248599"/>
                    <a:pt x="642792" y="260251"/>
                    <a:pt x="628419" y="260251"/>
                  </a:cubicBezTo>
                  <a:lnTo>
                    <a:pt x="26025" y="260251"/>
                  </a:lnTo>
                  <a:cubicBezTo>
                    <a:pt x="11652" y="260251"/>
                    <a:pt x="0" y="248599"/>
                    <a:pt x="0" y="234226"/>
                  </a:cubicBezTo>
                  <a:lnTo>
                    <a:pt x="0" y="26025"/>
                  </a:lnTo>
                  <a:close/>
                </a:path>
              </a:pathLst>
            </a:custGeom>
          </p:spPr>
          <p:style>
            <a:lnRef idx="2">
              <a:schemeClr val="lt1">
                <a:hueOff val="0"/>
                <a:satOff val="0"/>
                <a:lumOff val="0"/>
                <a:alphaOff val="0"/>
              </a:schemeClr>
            </a:lnRef>
            <a:fillRef idx="1">
              <a:schemeClr val="accent2">
                <a:hueOff val="-873218"/>
                <a:satOff val="-50356"/>
                <a:lumOff val="5177"/>
                <a:alphaOff val="0"/>
              </a:schemeClr>
            </a:fillRef>
            <a:effectRef idx="0">
              <a:schemeClr val="accent2">
                <a:hueOff val="-873218"/>
                <a:satOff val="-50356"/>
                <a:lumOff val="5177"/>
                <a:alphaOff val="0"/>
              </a:schemeClr>
            </a:effectRef>
            <a:fontRef idx="minor">
              <a:schemeClr val="lt1"/>
            </a:fontRef>
          </p:style>
          <p:txBody>
            <a:bodyPr spcFirstLastPara="0" vert="horz" wrap="square" lIns="26672" tIns="20322" rIns="26672" bIns="20322" numCol="1" spcCol="1270" anchor="ctr" anchorCtr="0">
              <a:noAutofit/>
            </a:bodyPr>
            <a:lstStyle/>
            <a:p>
              <a:pPr marL="0" lvl="0" indent="0" algn="ctr" defTabSz="444500">
                <a:lnSpc>
                  <a:spcPct val="90000"/>
                </a:lnSpc>
                <a:spcBef>
                  <a:spcPct val="0"/>
                </a:spcBef>
                <a:spcAft>
                  <a:spcPct val="35000"/>
                </a:spcAft>
                <a:buNone/>
              </a:pPr>
              <a:r>
                <a:rPr lang="en-US" altLang="zh-CN" b="1" kern="1200" dirty="0">
                  <a:latin typeface="Times New Roman" panose="02020603050405020304" pitchFamily="18" charset="0"/>
                  <a:ea typeface="標楷體" panose="03000509000000000000" pitchFamily="65" charset="-120"/>
                  <a:cs typeface="Times New Roman" panose="02020603050405020304" pitchFamily="18" charset="0"/>
                </a:rPr>
                <a:t>1992</a:t>
              </a:r>
              <a:r>
                <a:rPr lang="zh-CN" altLang="en-US" b="1" kern="1200" dirty="0">
                  <a:latin typeface="Times New Roman" panose="02020603050405020304" pitchFamily="18" charset="0"/>
                  <a:ea typeface="標楷體" panose="03000509000000000000" pitchFamily="65" charset="-120"/>
                  <a:cs typeface="Times New Roman" panose="02020603050405020304" pitchFamily="18" charset="0"/>
                </a:rPr>
                <a:t>年</a:t>
              </a:r>
            </a:p>
          </p:txBody>
        </p:sp>
        <p:sp>
          <p:nvSpPr>
            <p:cNvPr id="30" name="任意多边形: 形状 35"/>
            <p:cNvSpPr/>
            <p:nvPr/>
          </p:nvSpPr>
          <p:spPr>
            <a:xfrm>
              <a:off x="7955434" y="4527801"/>
              <a:ext cx="1553534" cy="1550747"/>
            </a:xfrm>
            <a:custGeom>
              <a:avLst/>
              <a:gdLst>
                <a:gd name="connsiteX0" fmla="*/ 0 w 1307521"/>
                <a:gd name="connsiteY0" fmla="*/ 96651 h 966509"/>
                <a:gd name="connsiteX1" fmla="*/ 96651 w 1307521"/>
                <a:gd name="connsiteY1" fmla="*/ 0 h 966509"/>
                <a:gd name="connsiteX2" fmla="*/ 1210870 w 1307521"/>
                <a:gd name="connsiteY2" fmla="*/ 0 h 966509"/>
                <a:gd name="connsiteX3" fmla="*/ 1307521 w 1307521"/>
                <a:gd name="connsiteY3" fmla="*/ 96651 h 966509"/>
                <a:gd name="connsiteX4" fmla="*/ 1307521 w 1307521"/>
                <a:gd name="connsiteY4" fmla="*/ 869858 h 966509"/>
                <a:gd name="connsiteX5" fmla="*/ 1210870 w 1307521"/>
                <a:gd name="connsiteY5" fmla="*/ 966509 h 966509"/>
                <a:gd name="connsiteX6" fmla="*/ 96651 w 1307521"/>
                <a:gd name="connsiteY6" fmla="*/ 966509 h 966509"/>
                <a:gd name="connsiteX7" fmla="*/ 0 w 1307521"/>
                <a:gd name="connsiteY7" fmla="*/ 869858 h 966509"/>
                <a:gd name="connsiteX8" fmla="*/ 0 w 1307521"/>
                <a:gd name="connsiteY8" fmla="*/ 96651 h 966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7521" h="966509">
                  <a:moveTo>
                    <a:pt x="0" y="96651"/>
                  </a:moveTo>
                  <a:cubicBezTo>
                    <a:pt x="0" y="43272"/>
                    <a:pt x="43272" y="0"/>
                    <a:pt x="96651" y="0"/>
                  </a:cubicBezTo>
                  <a:lnTo>
                    <a:pt x="1210870" y="0"/>
                  </a:lnTo>
                  <a:cubicBezTo>
                    <a:pt x="1264249" y="0"/>
                    <a:pt x="1307521" y="43272"/>
                    <a:pt x="1307521" y="96651"/>
                  </a:cubicBezTo>
                  <a:lnTo>
                    <a:pt x="1307521" y="869858"/>
                  </a:lnTo>
                  <a:cubicBezTo>
                    <a:pt x="1307521" y="923237"/>
                    <a:pt x="1264249" y="966509"/>
                    <a:pt x="1210870" y="966509"/>
                  </a:cubicBezTo>
                  <a:lnTo>
                    <a:pt x="96651" y="966509"/>
                  </a:lnTo>
                  <a:cubicBezTo>
                    <a:pt x="43272" y="966509"/>
                    <a:pt x="0" y="923237"/>
                    <a:pt x="0" y="869858"/>
                  </a:cubicBezTo>
                  <a:lnTo>
                    <a:pt x="0" y="96651"/>
                  </a:lnTo>
                  <a:close/>
                </a:path>
              </a:pathLst>
            </a:custGeom>
            <a:noFill/>
            <a:ln>
              <a:noFill/>
            </a:ln>
          </p:spPr>
          <p:style>
            <a:lnRef idx="2">
              <a:schemeClr val="accent2">
                <a:hueOff val="-1164290"/>
                <a:satOff val="-67141"/>
                <a:lumOff val="6902"/>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4242" tIns="94242" rIns="94242" bIns="353176" numCol="1" spcCol="1270" anchor="ctr" anchorCtr="0">
              <a:noAutofit/>
            </a:bodyPr>
            <a:lstStyle/>
            <a:p>
              <a:pPr marL="0" lvl="1" algn="l" defTabSz="533400">
                <a:spcBef>
                  <a:spcPct val="0"/>
                </a:spcBef>
              </a:pPr>
              <a:r>
                <a:rPr lang="zh-CN" altLang="en-US" kern="1200" dirty="0">
                  <a:latin typeface="DFKai-SB" panose="03000509000000000000" pitchFamily="65" charset="-120"/>
                  <a:ea typeface="DFKai-SB" panose="03000509000000000000" pitchFamily="65" charset="-120"/>
                </a:rPr>
                <a:t>聯合國首腦會議通過</a:t>
              </a:r>
              <a:r>
                <a:rPr lang="en-US" altLang="en-US" kern="1200" dirty="0">
                  <a:latin typeface="DFKai-SB" panose="03000509000000000000" pitchFamily="65" charset="-120"/>
                  <a:ea typeface="DFKai-SB" panose="03000509000000000000" pitchFamily="65" charset="-120"/>
                </a:rPr>
                <a:t>《</a:t>
              </a:r>
              <a:r>
                <a:rPr lang="zh-CN" altLang="en-US" kern="1200" dirty="0">
                  <a:latin typeface="DFKai-SB" panose="03000509000000000000" pitchFamily="65" charset="-120"/>
                  <a:ea typeface="DFKai-SB" panose="03000509000000000000" pitchFamily="65" charset="-120"/>
                </a:rPr>
                <a:t>聯合國千年宣言</a:t>
              </a:r>
              <a:r>
                <a:rPr lang="en-US" altLang="en-US" kern="1200" dirty="0">
                  <a:latin typeface="DFKai-SB" panose="03000509000000000000" pitchFamily="65" charset="-120"/>
                  <a:ea typeface="DFKai-SB" panose="03000509000000000000" pitchFamily="65" charset="-120"/>
                </a:rPr>
                <a:t>》</a:t>
              </a:r>
              <a:endParaRPr lang="zh-CN" altLang="en-US" kern="1200" dirty="0">
                <a:latin typeface="DFKai-SB" panose="03000509000000000000" pitchFamily="65" charset="-120"/>
                <a:ea typeface="DFKai-SB" panose="03000509000000000000" pitchFamily="65" charset="-120"/>
              </a:endParaRPr>
            </a:p>
          </p:txBody>
        </p:sp>
        <p:sp>
          <p:nvSpPr>
            <p:cNvPr id="31" name="形状 36"/>
            <p:cNvSpPr/>
            <p:nvPr/>
          </p:nvSpPr>
          <p:spPr>
            <a:xfrm>
              <a:off x="8878376" y="5127483"/>
              <a:ext cx="1771528" cy="1545633"/>
            </a:xfrm>
            <a:prstGeom prst="leftCircularArrow">
              <a:avLst>
                <a:gd name="adj1" fmla="val 4117"/>
                <a:gd name="adj2" fmla="val 518479"/>
                <a:gd name="adj3" fmla="val 1991421"/>
                <a:gd name="adj4" fmla="val 8721920"/>
                <a:gd name="adj5" fmla="val 4803"/>
              </a:avLst>
            </a:prstGeom>
          </p:spPr>
          <p:style>
            <a:lnRef idx="0">
              <a:schemeClr val="lt1">
                <a:hueOff val="0"/>
                <a:satOff val="0"/>
                <a:lumOff val="0"/>
                <a:alphaOff val="0"/>
              </a:schemeClr>
            </a:lnRef>
            <a:fillRef idx="1">
              <a:schemeClr val="accent2">
                <a:hueOff val="-1455363"/>
                <a:satOff val="-83927"/>
                <a:lumOff val="8628"/>
                <a:alphaOff val="0"/>
              </a:schemeClr>
            </a:fillRef>
            <a:effectRef idx="0">
              <a:schemeClr val="accent2">
                <a:hueOff val="-1455363"/>
                <a:satOff val="-83927"/>
                <a:lumOff val="8628"/>
                <a:alphaOff val="0"/>
              </a:schemeClr>
            </a:effectRef>
            <a:fontRef idx="minor">
              <a:schemeClr val="lt1"/>
            </a:fontRef>
          </p:style>
        </p:sp>
        <p:sp>
          <p:nvSpPr>
            <p:cNvPr id="32" name="任意多边形: 形状 37"/>
            <p:cNvSpPr/>
            <p:nvPr/>
          </p:nvSpPr>
          <p:spPr>
            <a:xfrm>
              <a:off x="8626473" y="6040184"/>
              <a:ext cx="982576" cy="338117"/>
            </a:xfrm>
            <a:custGeom>
              <a:avLst/>
              <a:gdLst>
                <a:gd name="connsiteX0" fmla="*/ 0 w 654444"/>
                <a:gd name="connsiteY0" fmla="*/ 26025 h 260251"/>
                <a:gd name="connsiteX1" fmla="*/ 26025 w 654444"/>
                <a:gd name="connsiteY1" fmla="*/ 0 h 260251"/>
                <a:gd name="connsiteX2" fmla="*/ 628419 w 654444"/>
                <a:gd name="connsiteY2" fmla="*/ 0 h 260251"/>
                <a:gd name="connsiteX3" fmla="*/ 654444 w 654444"/>
                <a:gd name="connsiteY3" fmla="*/ 26025 h 260251"/>
                <a:gd name="connsiteX4" fmla="*/ 654444 w 654444"/>
                <a:gd name="connsiteY4" fmla="*/ 234226 h 260251"/>
                <a:gd name="connsiteX5" fmla="*/ 628419 w 654444"/>
                <a:gd name="connsiteY5" fmla="*/ 260251 h 260251"/>
                <a:gd name="connsiteX6" fmla="*/ 26025 w 654444"/>
                <a:gd name="connsiteY6" fmla="*/ 260251 h 260251"/>
                <a:gd name="connsiteX7" fmla="*/ 0 w 654444"/>
                <a:gd name="connsiteY7" fmla="*/ 234226 h 260251"/>
                <a:gd name="connsiteX8" fmla="*/ 0 w 654444"/>
                <a:gd name="connsiteY8" fmla="*/ 26025 h 260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4444" h="260251">
                  <a:moveTo>
                    <a:pt x="0" y="26025"/>
                  </a:moveTo>
                  <a:cubicBezTo>
                    <a:pt x="0" y="11652"/>
                    <a:pt x="11652" y="0"/>
                    <a:pt x="26025" y="0"/>
                  </a:cubicBezTo>
                  <a:lnTo>
                    <a:pt x="628419" y="0"/>
                  </a:lnTo>
                  <a:cubicBezTo>
                    <a:pt x="642792" y="0"/>
                    <a:pt x="654444" y="11652"/>
                    <a:pt x="654444" y="26025"/>
                  </a:cubicBezTo>
                  <a:lnTo>
                    <a:pt x="654444" y="234226"/>
                  </a:lnTo>
                  <a:cubicBezTo>
                    <a:pt x="654444" y="248599"/>
                    <a:pt x="642792" y="260251"/>
                    <a:pt x="628419" y="260251"/>
                  </a:cubicBezTo>
                  <a:lnTo>
                    <a:pt x="26025" y="260251"/>
                  </a:lnTo>
                  <a:cubicBezTo>
                    <a:pt x="11652" y="260251"/>
                    <a:pt x="0" y="248599"/>
                    <a:pt x="0" y="234226"/>
                  </a:cubicBezTo>
                  <a:lnTo>
                    <a:pt x="0" y="26025"/>
                  </a:lnTo>
                  <a:close/>
                </a:path>
              </a:pathLst>
            </a:custGeom>
          </p:spPr>
          <p:style>
            <a:lnRef idx="2">
              <a:schemeClr val="lt1">
                <a:hueOff val="0"/>
                <a:satOff val="0"/>
                <a:lumOff val="0"/>
                <a:alphaOff val="0"/>
              </a:schemeClr>
            </a:lnRef>
            <a:fillRef idx="1">
              <a:schemeClr val="accent2">
                <a:hueOff val="-1164290"/>
                <a:satOff val="-67141"/>
                <a:lumOff val="6902"/>
                <a:alphaOff val="0"/>
              </a:schemeClr>
            </a:fillRef>
            <a:effectRef idx="0">
              <a:schemeClr val="accent2">
                <a:hueOff val="-1164290"/>
                <a:satOff val="-67141"/>
                <a:lumOff val="6902"/>
                <a:alphaOff val="0"/>
              </a:schemeClr>
            </a:effectRef>
            <a:fontRef idx="minor">
              <a:schemeClr val="lt1"/>
            </a:fontRef>
          </p:style>
          <p:txBody>
            <a:bodyPr spcFirstLastPara="0" vert="horz" wrap="square" lIns="26672" tIns="20322" rIns="26672" bIns="20322" numCol="1" spcCol="1270" anchor="ctr" anchorCtr="0">
              <a:noAutofit/>
            </a:bodyPr>
            <a:lstStyle/>
            <a:p>
              <a:pPr marL="0" lvl="0" indent="0" algn="ctr" defTabSz="444500">
                <a:lnSpc>
                  <a:spcPct val="90000"/>
                </a:lnSpc>
                <a:spcBef>
                  <a:spcPct val="0"/>
                </a:spcBef>
                <a:spcAft>
                  <a:spcPct val="35000"/>
                </a:spcAft>
                <a:buNone/>
              </a:pPr>
              <a:r>
                <a:rPr lang="en-US" altLang="zh-CN" b="1" kern="1200" dirty="0">
                  <a:latin typeface="Times New Roman" panose="02020603050405020304" pitchFamily="18" charset="0"/>
                  <a:ea typeface="標楷體" panose="03000509000000000000" pitchFamily="65" charset="-120"/>
                  <a:cs typeface="Times New Roman" panose="02020603050405020304" pitchFamily="18" charset="0"/>
                </a:rPr>
                <a:t>2000</a:t>
              </a:r>
              <a:r>
                <a:rPr lang="zh-CN" altLang="en-US" b="1" kern="1200" dirty="0">
                  <a:latin typeface="Times New Roman" panose="02020603050405020304" pitchFamily="18" charset="0"/>
                  <a:ea typeface="標楷體" panose="03000509000000000000" pitchFamily="65" charset="-120"/>
                  <a:cs typeface="Times New Roman" panose="02020603050405020304" pitchFamily="18" charset="0"/>
                </a:rPr>
                <a:t>年</a:t>
              </a:r>
            </a:p>
          </p:txBody>
        </p:sp>
        <p:sp>
          <p:nvSpPr>
            <p:cNvPr id="33" name="任意多边形: 形状 38"/>
            <p:cNvSpPr/>
            <p:nvPr/>
          </p:nvSpPr>
          <p:spPr>
            <a:xfrm>
              <a:off x="9733107" y="4434887"/>
              <a:ext cx="1467833" cy="1531294"/>
            </a:xfrm>
            <a:custGeom>
              <a:avLst/>
              <a:gdLst>
                <a:gd name="connsiteX0" fmla="*/ 0 w 1586118"/>
                <a:gd name="connsiteY0" fmla="*/ 96332 h 963321"/>
                <a:gd name="connsiteX1" fmla="*/ 96332 w 1586118"/>
                <a:gd name="connsiteY1" fmla="*/ 0 h 963321"/>
                <a:gd name="connsiteX2" fmla="*/ 1489786 w 1586118"/>
                <a:gd name="connsiteY2" fmla="*/ 0 h 963321"/>
                <a:gd name="connsiteX3" fmla="*/ 1586118 w 1586118"/>
                <a:gd name="connsiteY3" fmla="*/ 96332 h 963321"/>
                <a:gd name="connsiteX4" fmla="*/ 1586118 w 1586118"/>
                <a:gd name="connsiteY4" fmla="*/ 866989 h 963321"/>
                <a:gd name="connsiteX5" fmla="*/ 1489786 w 1586118"/>
                <a:gd name="connsiteY5" fmla="*/ 963321 h 963321"/>
                <a:gd name="connsiteX6" fmla="*/ 96332 w 1586118"/>
                <a:gd name="connsiteY6" fmla="*/ 963321 h 963321"/>
                <a:gd name="connsiteX7" fmla="*/ 0 w 1586118"/>
                <a:gd name="connsiteY7" fmla="*/ 866989 h 963321"/>
                <a:gd name="connsiteX8" fmla="*/ 0 w 1586118"/>
                <a:gd name="connsiteY8" fmla="*/ 96332 h 963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86118" h="963321">
                  <a:moveTo>
                    <a:pt x="0" y="96332"/>
                  </a:moveTo>
                  <a:cubicBezTo>
                    <a:pt x="0" y="43129"/>
                    <a:pt x="43129" y="0"/>
                    <a:pt x="96332" y="0"/>
                  </a:cubicBezTo>
                  <a:lnTo>
                    <a:pt x="1489786" y="0"/>
                  </a:lnTo>
                  <a:cubicBezTo>
                    <a:pt x="1542989" y="0"/>
                    <a:pt x="1586118" y="43129"/>
                    <a:pt x="1586118" y="96332"/>
                  </a:cubicBezTo>
                  <a:lnTo>
                    <a:pt x="1586118" y="866989"/>
                  </a:lnTo>
                  <a:cubicBezTo>
                    <a:pt x="1586118" y="920192"/>
                    <a:pt x="1542989" y="963321"/>
                    <a:pt x="1489786" y="963321"/>
                  </a:cubicBezTo>
                  <a:lnTo>
                    <a:pt x="96332" y="963321"/>
                  </a:lnTo>
                  <a:cubicBezTo>
                    <a:pt x="43129" y="963321"/>
                    <a:pt x="0" y="920192"/>
                    <a:pt x="0" y="866989"/>
                  </a:cubicBezTo>
                  <a:lnTo>
                    <a:pt x="0" y="96332"/>
                  </a:lnTo>
                  <a:close/>
                </a:path>
              </a:pathLst>
            </a:custGeom>
            <a:noFill/>
            <a:ln>
              <a:noFill/>
            </a:ln>
          </p:spPr>
          <p:style>
            <a:lnRef idx="2">
              <a:schemeClr val="accent2">
                <a:hueOff val="-1455363"/>
                <a:satOff val="-83927"/>
                <a:lumOff val="8628"/>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4169" tIns="264595" rIns="58169" bIns="145994" numCol="1" spcCol="1270" anchor="ctr" anchorCtr="0">
              <a:noAutofit/>
            </a:bodyPr>
            <a:lstStyle/>
            <a:p>
              <a:pPr marL="0" lvl="1" algn="l" defTabSz="533400">
                <a:spcBef>
                  <a:spcPct val="0"/>
                </a:spcBef>
              </a:pPr>
              <a:r>
                <a:rPr lang="zh-CN" altLang="en-US" kern="1200" dirty="0">
                  <a:latin typeface="Times New Roman" panose="02020603050405020304" pitchFamily="18" charset="0"/>
                  <a:ea typeface="DFKai-SB" panose="03000509000000000000" pitchFamily="65" charset="-120"/>
                  <a:cs typeface="Times New Roman" panose="02020603050405020304" pitchFamily="18" charset="0"/>
                </a:rPr>
                <a:t>聯合國可持續發展峰會通過</a:t>
              </a:r>
              <a:r>
                <a:rPr lang="en-US" altLang="en-US" kern="1200" dirty="0">
                  <a:latin typeface="Times New Roman" panose="02020603050405020304" pitchFamily="18" charset="0"/>
                  <a:ea typeface="DFKai-SB" panose="03000509000000000000" pitchFamily="65" charset="-120"/>
                  <a:cs typeface="Times New Roman" panose="02020603050405020304" pitchFamily="18" charset="0"/>
                </a:rPr>
                <a:t>《2030</a:t>
              </a:r>
              <a:r>
                <a:rPr lang="zh-CN" altLang="en-US" kern="1200" dirty="0">
                  <a:latin typeface="Times New Roman" panose="02020603050405020304" pitchFamily="18" charset="0"/>
                  <a:ea typeface="DFKai-SB" panose="03000509000000000000" pitchFamily="65" charset="-120"/>
                  <a:cs typeface="Times New Roman" panose="02020603050405020304" pitchFamily="18" charset="0"/>
                </a:rPr>
                <a:t>年可持續發展議程</a:t>
              </a:r>
              <a:r>
                <a:rPr lang="en-US" altLang="en-US" kern="1200" dirty="0">
                  <a:latin typeface="Times New Roman" panose="02020603050405020304" pitchFamily="18" charset="0"/>
                  <a:ea typeface="DFKai-SB" panose="03000509000000000000" pitchFamily="65" charset="-120"/>
                  <a:cs typeface="Times New Roman" panose="02020603050405020304" pitchFamily="18" charset="0"/>
                </a:rPr>
                <a:t>》</a:t>
              </a:r>
              <a:endParaRPr lang="zh-CN" altLang="en-US" kern="12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34" name="任意多边形: 形状 39"/>
            <p:cNvSpPr/>
            <p:nvPr/>
          </p:nvSpPr>
          <p:spPr>
            <a:xfrm>
              <a:off x="10293473" y="4038743"/>
              <a:ext cx="925442" cy="393194"/>
            </a:xfrm>
            <a:custGeom>
              <a:avLst/>
              <a:gdLst>
                <a:gd name="connsiteX0" fmla="*/ 0 w 654444"/>
                <a:gd name="connsiteY0" fmla="*/ 26025 h 260251"/>
                <a:gd name="connsiteX1" fmla="*/ 26025 w 654444"/>
                <a:gd name="connsiteY1" fmla="*/ 0 h 260251"/>
                <a:gd name="connsiteX2" fmla="*/ 628419 w 654444"/>
                <a:gd name="connsiteY2" fmla="*/ 0 h 260251"/>
                <a:gd name="connsiteX3" fmla="*/ 654444 w 654444"/>
                <a:gd name="connsiteY3" fmla="*/ 26025 h 260251"/>
                <a:gd name="connsiteX4" fmla="*/ 654444 w 654444"/>
                <a:gd name="connsiteY4" fmla="*/ 234226 h 260251"/>
                <a:gd name="connsiteX5" fmla="*/ 628419 w 654444"/>
                <a:gd name="connsiteY5" fmla="*/ 260251 h 260251"/>
                <a:gd name="connsiteX6" fmla="*/ 26025 w 654444"/>
                <a:gd name="connsiteY6" fmla="*/ 260251 h 260251"/>
                <a:gd name="connsiteX7" fmla="*/ 0 w 654444"/>
                <a:gd name="connsiteY7" fmla="*/ 234226 h 260251"/>
                <a:gd name="connsiteX8" fmla="*/ 0 w 654444"/>
                <a:gd name="connsiteY8" fmla="*/ 26025 h 260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4444" h="260251">
                  <a:moveTo>
                    <a:pt x="0" y="26025"/>
                  </a:moveTo>
                  <a:cubicBezTo>
                    <a:pt x="0" y="11652"/>
                    <a:pt x="11652" y="0"/>
                    <a:pt x="26025" y="0"/>
                  </a:cubicBezTo>
                  <a:lnTo>
                    <a:pt x="628419" y="0"/>
                  </a:lnTo>
                  <a:cubicBezTo>
                    <a:pt x="642792" y="0"/>
                    <a:pt x="654444" y="11652"/>
                    <a:pt x="654444" y="26025"/>
                  </a:cubicBezTo>
                  <a:lnTo>
                    <a:pt x="654444" y="234226"/>
                  </a:lnTo>
                  <a:cubicBezTo>
                    <a:pt x="654444" y="248599"/>
                    <a:pt x="642792" y="260251"/>
                    <a:pt x="628419" y="260251"/>
                  </a:cubicBezTo>
                  <a:lnTo>
                    <a:pt x="26025" y="260251"/>
                  </a:lnTo>
                  <a:cubicBezTo>
                    <a:pt x="11652" y="260251"/>
                    <a:pt x="0" y="248599"/>
                    <a:pt x="0" y="234226"/>
                  </a:cubicBezTo>
                  <a:lnTo>
                    <a:pt x="0" y="26025"/>
                  </a:lnTo>
                  <a:close/>
                </a:path>
              </a:pathLst>
            </a:custGeom>
          </p:spPr>
          <p:style>
            <a:lnRef idx="2">
              <a:schemeClr val="lt1">
                <a:hueOff val="0"/>
                <a:satOff val="0"/>
                <a:lumOff val="0"/>
                <a:alphaOff val="0"/>
              </a:schemeClr>
            </a:lnRef>
            <a:fillRef idx="1">
              <a:schemeClr val="accent2">
                <a:hueOff val="-1455363"/>
                <a:satOff val="-83927"/>
                <a:lumOff val="8628"/>
                <a:alphaOff val="0"/>
              </a:schemeClr>
            </a:fillRef>
            <a:effectRef idx="0">
              <a:schemeClr val="accent2">
                <a:hueOff val="-1455363"/>
                <a:satOff val="-83927"/>
                <a:lumOff val="8628"/>
                <a:alphaOff val="0"/>
              </a:schemeClr>
            </a:effectRef>
            <a:fontRef idx="minor">
              <a:schemeClr val="lt1"/>
            </a:fontRef>
          </p:style>
          <p:txBody>
            <a:bodyPr spcFirstLastPara="0" vert="horz" wrap="square" lIns="26672" tIns="20322" rIns="26672" bIns="20322" numCol="1" spcCol="1270" anchor="ctr" anchorCtr="0">
              <a:noAutofit/>
            </a:bodyPr>
            <a:lstStyle/>
            <a:p>
              <a:pPr marL="0" lvl="0" indent="0" algn="ctr" defTabSz="444500">
                <a:lnSpc>
                  <a:spcPct val="90000"/>
                </a:lnSpc>
                <a:spcBef>
                  <a:spcPct val="0"/>
                </a:spcBef>
                <a:spcAft>
                  <a:spcPct val="35000"/>
                </a:spcAft>
                <a:buNone/>
              </a:pPr>
              <a:r>
                <a:rPr lang="en-US" altLang="zh-CN" b="1" kern="1200" dirty="0">
                  <a:latin typeface="Times New Roman" panose="02020603050405020304" pitchFamily="18" charset="0"/>
                  <a:ea typeface="標楷體" panose="03000509000000000000" pitchFamily="65" charset="-120"/>
                  <a:cs typeface="Times New Roman" panose="02020603050405020304" pitchFamily="18" charset="0"/>
                </a:rPr>
                <a:t>2015</a:t>
              </a:r>
              <a:r>
                <a:rPr lang="zh-CN" altLang="en-US" b="1" kern="1200" dirty="0">
                  <a:latin typeface="Times New Roman" panose="02020603050405020304" pitchFamily="18" charset="0"/>
                  <a:ea typeface="標楷體" panose="03000509000000000000" pitchFamily="65" charset="-120"/>
                  <a:cs typeface="Times New Roman" panose="02020603050405020304" pitchFamily="18" charset="0"/>
                </a:rPr>
                <a:t>年</a:t>
              </a:r>
            </a:p>
          </p:txBody>
        </p:sp>
      </p:grpSp>
      <p:sp>
        <p:nvSpPr>
          <p:cNvPr id="35" name="任意多边形: 形状 11"/>
          <p:cNvSpPr/>
          <p:nvPr/>
        </p:nvSpPr>
        <p:spPr>
          <a:xfrm>
            <a:off x="3244732" y="191980"/>
            <a:ext cx="5606984" cy="6180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90000"/>
              </a:lnSpc>
              <a:spcAft>
                <a:spcPct val="35000"/>
              </a:spcAft>
              <a:defRPr/>
            </a:pPr>
            <a:r>
              <a:rPr lang="zh-CN" altLang="en-US" sz="4000" b="1" dirty="0" smtClean="0">
                <a:solidFill>
                  <a:srgbClr val="FFFFFF"/>
                </a:solidFill>
                <a:latin typeface="DFKai-SB" panose="03000509000000000000" pitchFamily="65" charset="-120"/>
                <a:ea typeface="DFKai-SB" panose="03000509000000000000" pitchFamily="65" charset="-120"/>
              </a:rPr>
              <a:t>可</a:t>
            </a:r>
            <a:r>
              <a:rPr lang="zh-CN" altLang="en-US" sz="4000" b="1" dirty="0">
                <a:solidFill>
                  <a:srgbClr val="FFFFFF"/>
                </a:solidFill>
                <a:latin typeface="DFKai-SB" panose="03000509000000000000" pitchFamily="65" charset="-120"/>
                <a:ea typeface="DFKai-SB" panose="03000509000000000000" pitchFamily="65" charset="-120"/>
              </a:rPr>
              <a:t>持續發展理念的形成</a:t>
            </a:r>
          </a:p>
        </p:txBody>
      </p:sp>
    </p:spTree>
    <p:extLst>
      <p:ext uri="{BB962C8B-B14F-4D97-AF65-F5344CB8AC3E}">
        <p14:creationId xmlns:p14="http://schemas.microsoft.com/office/powerpoint/2010/main" val="357538541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圆角 7"/>
          <p:cNvSpPr/>
          <p:nvPr/>
        </p:nvSpPr>
        <p:spPr bwMode="auto">
          <a:xfrm>
            <a:off x="371969" y="1375871"/>
            <a:ext cx="11532816" cy="5350244"/>
          </a:xfrm>
          <a:prstGeom prst="roundRect">
            <a:avLst>
              <a:gd name="adj" fmla="val 787"/>
            </a:avLst>
          </a:prstGeom>
          <a:solidFill>
            <a:srgbClr val="FDB42A">
              <a:alpha val="1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9" name="矩形 8"/>
          <p:cNvSpPr/>
          <p:nvPr/>
        </p:nvSpPr>
        <p:spPr>
          <a:xfrm>
            <a:off x="800348" y="3699146"/>
            <a:ext cx="10907546" cy="2843463"/>
          </a:xfrm>
          <a:prstGeom prst="rect">
            <a:avLst/>
          </a:prstGeom>
          <a:pattFill prst="lgGrid">
            <a:fgClr>
              <a:schemeClr val="bg1">
                <a:lumMod val="95000"/>
              </a:schemeClr>
            </a:fgClr>
            <a:bgClr>
              <a:schemeClr val="bg1"/>
            </a:bgClr>
          </a:pattFill>
          <a:ln w="19050">
            <a:solidFill>
              <a:schemeClr val="bg1">
                <a:lumMod val="50000"/>
              </a:schemeClr>
            </a:solidFill>
          </a:ln>
          <a:effectLst>
            <a:outerShdw blurRad="50800" dist="38100" dir="2700000" algn="tl"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p>
        </p:txBody>
      </p:sp>
      <p:sp>
        <p:nvSpPr>
          <p:cNvPr id="3" name="内容占位符 2"/>
          <p:cNvSpPr>
            <a:spLocks noGrp="1"/>
          </p:cNvSpPr>
          <p:nvPr>
            <p:ph idx="4294967295"/>
          </p:nvPr>
        </p:nvSpPr>
        <p:spPr>
          <a:xfrm>
            <a:off x="1042711" y="4032858"/>
            <a:ext cx="7815507" cy="2092881"/>
          </a:xfrm>
          <a:prstGeom prst="rect">
            <a:avLst/>
          </a:prstGeom>
          <a:ln>
            <a:noFill/>
          </a:ln>
        </p:spPr>
        <p:txBody>
          <a:bodyPr wrap="square">
            <a:spAutoFit/>
          </a:bodyPr>
          <a:lstStyle/>
          <a:p>
            <a:pPr marL="0" indent="0">
              <a:lnSpc>
                <a:spcPct val="100000"/>
              </a:lnSpc>
              <a:buNone/>
            </a:pPr>
            <a:r>
              <a:rPr lang="zh-CN" altLang="en-US" sz="2600" b="1" dirty="0">
                <a:latin typeface="Times New Roman" panose="02020603050405020304" pitchFamily="18" charset="0"/>
                <a:ea typeface="DFKai-SB" panose="03000509000000000000" pitchFamily="65" charset="-120"/>
                <a:cs typeface="Times New Roman" panose="02020603050405020304" pitchFamily="18" charset="0"/>
              </a:rPr>
              <a:t>《寂靜的春天</a:t>
            </a:r>
            <a:r>
              <a:rPr lang="zh-CN" altLang="en-US" sz="2600" b="1" dirty="0" smtClean="0">
                <a:latin typeface="Times New Roman" panose="02020603050405020304" pitchFamily="18" charset="0"/>
                <a:ea typeface="DFKai-SB" panose="03000509000000000000" pitchFamily="65" charset="-120"/>
                <a:cs typeface="Times New Roman" panose="02020603050405020304" pitchFamily="18" charset="0"/>
              </a:rPr>
              <a:t>》</a:t>
            </a:r>
            <a:r>
              <a:rPr lang="zh-CN" altLang="en-US" sz="2600" dirty="0" smtClean="0">
                <a:latin typeface="Times New Roman" panose="02020603050405020304" pitchFamily="18" charset="0"/>
                <a:ea typeface="DFKai-SB" panose="03000509000000000000" pitchFamily="65" charset="-120"/>
                <a:cs typeface="Times New Roman" panose="02020603050405020304" pitchFamily="18" charset="0"/>
              </a:rPr>
              <a:t>講述</a:t>
            </a:r>
            <a:r>
              <a:rPr lang="zh-TW" altLang="en-US" sz="2600" dirty="0">
                <a:latin typeface="Times New Roman" panose="02020603050405020304" pitchFamily="18" charset="0"/>
                <a:ea typeface="DFKai-SB" panose="03000509000000000000" pitchFamily="65" charset="-120"/>
                <a:cs typeface="Times New Roman" panose="02020603050405020304" pitchFamily="18" charset="0"/>
              </a:rPr>
              <a:t>人類</a:t>
            </a:r>
            <a:r>
              <a:rPr lang="zh-TW" altLang="en-US" sz="2600" dirty="0" smtClean="0">
                <a:latin typeface="Times New Roman" panose="02020603050405020304" pitchFamily="18" charset="0"/>
                <a:ea typeface="DFKai-SB" panose="03000509000000000000" pitchFamily="65" charset="-120"/>
                <a:cs typeface="Times New Roman" panose="02020603050405020304" pitchFamily="18" charset="0"/>
              </a:rPr>
              <a:t>濫用</a:t>
            </a:r>
            <a:r>
              <a:rPr lang="en-US" altLang="zh-CN" sz="2600" dirty="0" smtClean="0">
                <a:latin typeface="Times New Roman" panose="02020603050405020304" pitchFamily="18" charset="0"/>
                <a:ea typeface="DFKai-SB" panose="03000509000000000000" pitchFamily="65" charset="-120"/>
                <a:cs typeface="Times New Roman" panose="02020603050405020304" pitchFamily="18" charset="0"/>
              </a:rPr>
              <a:t>DDT</a:t>
            </a:r>
            <a:r>
              <a:rPr lang="zh-CN" altLang="en-US" sz="2600" dirty="0" smtClean="0">
                <a:latin typeface="Times New Roman" panose="02020603050405020304" pitchFamily="18" charset="0"/>
                <a:ea typeface="DFKai-SB" panose="03000509000000000000" pitchFamily="65" charset="-120"/>
                <a:cs typeface="Times New Roman" panose="02020603050405020304" pitchFamily="18" charset="0"/>
              </a:rPr>
              <a:t>殺蟲劑，</a:t>
            </a:r>
            <a:r>
              <a:rPr lang="zh-TW" altLang="en-US" sz="2600" dirty="0" smtClean="0">
                <a:latin typeface="Times New Roman" panose="02020603050405020304" pitchFamily="18" charset="0"/>
                <a:ea typeface="DFKai-SB" panose="03000509000000000000" pitchFamily="65" charset="-120"/>
                <a:cs typeface="Times New Roman" panose="02020603050405020304" pitchFamily="18" charset="0"/>
              </a:rPr>
              <a:t>對</a:t>
            </a:r>
            <a:r>
              <a:rPr lang="zh-CN" altLang="en-US" sz="2600" dirty="0" smtClean="0">
                <a:latin typeface="Times New Roman" panose="02020603050405020304" pitchFamily="18" charset="0"/>
                <a:ea typeface="DFKai-SB" panose="03000509000000000000" pitchFamily="65" charset="-120"/>
                <a:cs typeface="Times New Roman" panose="02020603050405020304" pitchFamily="18" charset="0"/>
              </a:rPr>
              <a:t>環境造成難以</a:t>
            </a:r>
            <a:r>
              <a:rPr lang="zh-CN" altLang="en-US" sz="2600" dirty="0">
                <a:latin typeface="Times New Roman" panose="02020603050405020304" pitchFamily="18" charset="0"/>
                <a:ea typeface="DFKai-SB" panose="03000509000000000000" pitchFamily="65" charset="-120"/>
                <a:cs typeface="Times New Roman" panose="02020603050405020304" pitchFamily="18" charset="0"/>
              </a:rPr>
              <a:t>逆轉的危害</a:t>
            </a:r>
            <a:r>
              <a:rPr lang="en-US" altLang="zh-CN" sz="2600" dirty="0">
                <a:latin typeface="Times New Roman" panose="02020603050405020304" pitchFamily="18" charset="0"/>
                <a:ea typeface="DFKai-SB" panose="03000509000000000000" pitchFamily="65" charset="-120"/>
                <a:cs typeface="Times New Roman" panose="02020603050405020304" pitchFamily="18" charset="0"/>
              </a:rPr>
              <a:t>——</a:t>
            </a:r>
            <a:r>
              <a:rPr lang="zh-CN" altLang="en-US" sz="2600" dirty="0">
                <a:latin typeface="Times New Roman" panose="02020603050405020304" pitchFamily="18" charset="0"/>
                <a:ea typeface="DFKai-SB" panose="03000509000000000000" pitchFamily="65" charset="-120"/>
                <a:cs typeface="Times New Roman" panose="02020603050405020304" pitchFamily="18" charset="0"/>
              </a:rPr>
              <a:t>人類不斷想控制</a:t>
            </a:r>
            <a:r>
              <a:rPr lang="zh-CN" altLang="en-US" sz="2600" dirty="0" smtClean="0">
                <a:latin typeface="Times New Roman" panose="02020603050405020304" pitchFamily="18" charset="0"/>
                <a:ea typeface="DFKai-SB" panose="03000509000000000000" pitchFamily="65" charset="-120"/>
                <a:cs typeface="Times New Roman" panose="02020603050405020304" pitchFamily="18" charset="0"/>
              </a:rPr>
              <a:t>自然，</a:t>
            </a:r>
            <a:r>
              <a:rPr lang="zh-CN" altLang="en-US" sz="2600" dirty="0">
                <a:latin typeface="Times New Roman" panose="02020603050405020304" pitchFamily="18" charset="0"/>
                <a:ea typeface="DFKai-SB" panose="03000509000000000000" pitchFamily="65" charset="-120"/>
                <a:cs typeface="Times New Roman" panose="02020603050405020304" pitchFamily="18" charset="0"/>
              </a:rPr>
              <a:t>卻使生態破壞殆盡，也在不知不覺間累積毒物於自身甚至遺禍子孫，從而使人類可能面臨著一個沒有鳥、蜜蜂和蝴蝶的靜寂世界</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a:t>
            </a:r>
          </a:p>
        </p:txBody>
      </p:sp>
      <p:sp>
        <p:nvSpPr>
          <p:cNvPr id="17" name="文本框 16"/>
          <p:cNvSpPr txBox="1"/>
          <p:nvPr/>
        </p:nvSpPr>
        <p:spPr>
          <a:xfrm>
            <a:off x="800348" y="1375871"/>
            <a:ext cx="10907546" cy="2092881"/>
          </a:xfrm>
          <a:prstGeom prst="rect">
            <a:avLst/>
          </a:prstGeom>
          <a:solidFill>
            <a:schemeClr val="accent6">
              <a:lumMod val="20000"/>
              <a:lumOff val="80000"/>
            </a:schemeClr>
          </a:solidFill>
          <a:ln w="38100">
            <a:solidFill>
              <a:srgbClr val="FF0000"/>
            </a:solidFill>
          </a:ln>
        </p:spPr>
        <p:txBody>
          <a:bodyPr wrap="square">
            <a:spAutoFit/>
          </a:bodyPr>
          <a:lstStyle/>
          <a:p>
            <a:pPr algn="just">
              <a:buClr>
                <a:srgbClr val="0070C0"/>
              </a:buClr>
            </a:pPr>
            <a:r>
              <a:rPr lang="zh-CN" altLang="en-US" sz="2600" dirty="0" smtClean="0">
                <a:latin typeface="DFKai-SB" panose="03000509000000000000" pitchFamily="65" charset="-120"/>
                <a:ea typeface="DFKai-SB" panose="03000509000000000000" pitchFamily="65" charset="-120"/>
              </a:rPr>
              <a:t>隨著</a:t>
            </a:r>
            <a:r>
              <a:rPr lang="zh-CN" altLang="en-US" sz="2600" dirty="0">
                <a:latin typeface="DFKai-SB" panose="03000509000000000000" pitchFamily="65" charset="-120"/>
                <a:ea typeface="DFKai-SB" panose="03000509000000000000" pitchFamily="65" charset="-120"/>
              </a:rPr>
              <a:t>人口膨脹、科技發展、經濟增長，環境問題日益嚴重，許多有識之士對人類的發展模式發出了警示。美國海洋生物學家蕾切爾</a:t>
            </a:r>
            <a:r>
              <a:rPr lang="en-US" altLang="zh-CN" sz="2600" dirty="0">
                <a:latin typeface="DFKai-SB" panose="03000509000000000000" pitchFamily="65" charset="-120"/>
                <a:ea typeface="DFKai-SB" panose="03000509000000000000" pitchFamily="65" charset="-120"/>
              </a:rPr>
              <a:t>·</a:t>
            </a:r>
            <a:r>
              <a:rPr lang="zh-CN" altLang="en-US" sz="2600" dirty="0">
                <a:latin typeface="DFKai-SB" panose="03000509000000000000" pitchFamily="65" charset="-120"/>
                <a:ea typeface="DFKai-SB" panose="03000509000000000000" pitchFamily="65" charset="-120"/>
              </a:rPr>
              <a:t>卡森（</a:t>
            </a:r>
            <a:r>
              <a:rPr lang="en-US" altLang="zh-CN" sz="2600" dirty="0">
                <a:latin typeface="Times New Roman" panose="02020603050405020304" pitchFamily="18" charset="0"/>
                <a:ea typeface="DFKai-SB" panose="03000509000000000000" pitchFamily="65" charset="-120"/>
                <a:cs typeface="Times New Roman" panose="02020603050405020304" pitchFamily="18" charset="0"/>
              </a:rPr>
              <a:t>Rachel Carson</a:t>
            </a:r>
            <a:r>
              <a:rPr lang="zh-CN" altLang="en-US" sz="2600" dirty="0">
                <a:latin typeface="DFKai-SB" panose="03000509000000000000" pitchFamily="65" charset="-120"/>
                <a:ea typeface="DFKai-SB" panose="03000509000000000000" pitchFamily="65" charset="-120"/>
              </a:rPr>
              <a:t>）透過</a:t>
            </a:r>
            <a:r>
              <a:rPr lang="en-US" altLang="zh-CN" sz="2600" dirty="0">
                <a:latin typeface="Times New Roman" panose="02020603050405020304" pitchFamily="18" charset="0"/>
                <a:ea typeface="DFKai-SB" panose="03000509000000000000" pitchFamily="65" charset="-120"/>
                <a:cs typeface="Times New Roman" panose="02020603050405020304" pitchFamily="18" charset="0"/>
              </a:rPr>
              <a:t>1962</a:t>
            </a:r>
            <a:r>
              <a:rPr lang="zh-CN" altLang="en-US" sz="2600" dirty="0">
                <a:latin typeface="Times New Roman" panose="02020603050405020304" pitchFamily="18" charset="0"/>
                <a:ea typeface="DFKai-SB" panose="03000509000000000000" pitchFamily="65" charset="-120"/>
                <a:cs typeface="Times New Roman" panose="02020603050405020304" pitchFamily="18" charset="0"/>
              </a:rPr>
              <a:t>年出版</a:t>
            </a:r>
            <a:r>
              <a:rPr lang="zh-CN" altLang="en-US" sz="2600" dirty="0">
                <a:latin typeface="DFKai-SB" panose="03000509000000000000" pitchFamily="65" charset="-120"/>
                <a:ea typeface="DFKai-SB" panose="03000509000000000000" pitchFamily="65" charset="-120"/>
              </a:rPr>
              <a:t>的</a:t>
            </a:r>
            <a:r>
              <a:rPr lang="en-US" altLang="zh-CN" sz="2600" dirty="0">
                <a:latin typeface="DFKai-SB" panose="03000509000000000000" pitchFamily="65" charset="-120"/>
                <a:ea typeface="DFKai-SB" panose="03000509000000000000" pitchFamily="65" charset="-120"/>
              </a:rPr>
              <a:t>《</a:t>
            </a:r>
            <a:r>
              <a:rPr lang="zh-CN" altLang="en-US" sz="2600" dirty="0">
                <a:latin typeface="DFKai-SB" panose="03000509000000000000" pitchFamily="65" charset="-120"/>
                <a:ea typeface="DFKai-SB" panose="03000509000000000000" pitchFamily="65" charset="-120"/>
              </a:rPr>
              <a:t>寂靜的春天</a:t>
            </a:r>
            <a:r>
              <a:rPr lang="en-US" altLang="zh-CN" sz="2600" dirty="0" smtClean="0">
                <a:latin typeface="DFKai-SB" panose="03000509000000000000" pitchFamily="65" charset="-120"/>
                <a:ea typeface="DFKai-SB" panose="03000509000000000000" pitchFamily="65" charset="-120"/>
              </a:rPr>
              <a:t>》</a:t>
            </a:r>
            <a:r>
              <a:rPr lang="zh-CN" altLang="en-US" sz="2600" dirty="0">
                <a:latin typeface="DFKai-SB" panose="03000509000000000000" pitchFamily="65" charset="-120"/>
                <a:ea typeface="DFKai-SB" panose="03000509000000000000" pitchFamily="65" charset="-120"/>
              </a:rPr>
              <a:t>（</a:t>
            </a:r>
            <a:r>
              <a:rPr lang="en-US" altLang="zh-CN" sz="2600" dirty="0">
                <a:latin typeface="Times New Roman" panose="02020603050405020304" pitchFamily="18" charset="0"/>
                <a:ea typeface="DFKai-SB" panose="03000509000000000000" pitchFamily="65" charset="-120"/>
                <a:cs typeface="Times New Roman" panose="02020603050405020304" pitchFamily="18" charset="0"/>
              </a:rPr>
              <a:t>Silent Spring</a:t>
            </a:r>
            <a:r>
              <a:rPr lang="zh-CN" altLang="en-US" sz="2600" dirty="0">
                <a:latin typeface="DFKai-SB" panose="03000509000000000000" pitchFamily="65" charset="-120"/>
                <a:ea typeface="DFKai-SB" panose="03000509000000000000" pitchFamily="65" charset="-120"/>
              </a:rPr>
              <a:t>）一書，指出人類用自己製造</a:t>
            </a:r>
            <a:r>
              <a:rPr lang="zh-CN" altLang="en-US" sz="2600" dirty="0" smtClean="0">
                <a:latin typeface="DFKai-SB" panose="03000509000000000000" pitchFamily="65" charset="-120"/>
                <a:ea typeface="DFKai-SB" panose="03000509000000000000" pitchFamily="65" charset="-120"/>
              </a:rPr>
              <a:t>的</a:t>
            </a:r>
            <a:r>
              <a:rPr lang="zh-TW" altLang="en-US" sz="2600" dirty="0" smtClean="0">
                <a:latin typeface="DFKai-SB" panose="03000509000000000000" pitchFamily="65" charset="-120"/>
                <a:ea typeface="DFKai-SB" panose="03000509000000000000" pitchFamily="65" charset="-120"/>
              </a:rPr>
              <a:t>農</a:t>
            </a:r>
            <a:r>
              <a:rPr lang="zh-CN" altLang="en-US" sz="2600" dirty="0" smtClean="0">
                <a:latin typeface="DFKai-SB" panose="03000509000000000000" pitchFamily="65" charset="-120"/>
                <a:ea typeface="DFKai-SB" panose="03000509000000000000" pitchFamily="65" charset="-120"/>
              </a:rPr>
              <a:t>藥</a:t>
            </a:r>
            <a:r>
              <a:rPr lang="zh-CN" altLang="en-US" sz="2600" dirty="0">
                <a:latin typeface="DFKai-SB" panose="03000509000000000000" pitchFamily="65" charset="-120"/>
                <a:ea typeface="DFKai-SB" panose="03000509000000000000" pitchFamily="65" charset="-120"/>
              </a:rPr>
              <a:t>來提高農業</a:t>
            </a:r>
            <a:r>
              <a:rPr lang="zh-CN" altLang="en-US" sz="2600" dirty="0" smtClean="0">
                <a:latin typeface="DFKai-SB" panose="03000509000000000000" pitchFamily="65" charset="-120"/>
                <a:ea typeface="DFKai-SB" panose="03000509000000000000" pitchFamily="65" charset="-120"/>
              </a:rPr>
              <a:t>產量</a:t>
            </a:r>
            <a:r>
              <a:rPr lang="zh-TW" altLang="en-US" sz="2600" dirty="0" smtClean="0">
                <a:latin typeface="DFKai-SB" panose="03000509000000000000" pitchFamily="65" charset="-120"/>
                <a:ea typeface="DFKai-SB" panose="03000509000000000000" pitchFamily="65" charset="-120"/>
              </a:rPr>
              <a:t>的禍害</a:t>
            </a:r>
            <a:r>
              <a:rPr lang="zh-CN" altLang="en-US" sz="2600" dirty="0" smtClean="0">
                <a:latin typeface="DFKai-SB" panose="03000509000000000000" pitchFamily="65" charset="-120"/>
                <a:ea typeface="DFKai-SB" panose="03000509000000000000" pitchFamily="65" charset="-120"/>
              </a:rPr>
              <a:t>，</a:t>
            </a:r>
            <a:r>
              <a:rPr lang="zh-CN" altLang="en-US" sz="2600" dirty="0">
                <a:latin typeface="DFKai-SB" panose="03000509000000000000" pitchFamily="65" charset="-120"/>
                <a:ea typeface="DFKai-SB" panose="03000509000000000000" pitchFamily="65" charset="-120"/>
              </a:rPr>
              <a:t>對人類用現代</a:t>
            </a:r>
            <a:r>
              <a:rPr lang="zh-CN" altLang="en-US" sz="2600" dirty="0" smtClean="0">
                <a:latin typeface="DFKai-SB" panose="03000509000000000000" pitchFamily="65" charset="-120"/>
                <a:ea typeface="DFKai-SB" panose="03000509000000000000" pitchFamily="65" charset="-120"/>
              </a:rPr>
              <a:t>科技破壞環境</a:t>
            </a:r>
            <a:r>
              <a:rPr lang="zh-CN" altLang="en-US" sz="2600" dirty="0">
                <a:latin typeface="DFKai-SB" panose="03000509000000000000" pitchFamily="65" charset="-120"/>
                <a:ea typeface="DFKai-SB" panose="03000509000000000000" pitchFamily="65" charset="-120"/>
              </a:rPr>
              <a:t>發出了警報。</a:t>
            </a:r>
          </a:p>
        </p:txBody>
      </p:sp>
      <p:pic>
        <p:nvPicPr>
          <p:cNvPr id="2" name="图片 1"/>
          <p:cNvPicPr>
            <a:picLocks noChangeAspect="1"/>
          </p:cNvPicPr>
          <p:nvPr/>
        </p:nvPicPr>
        <p:blipFill>
          <a:blip r:embed="rId3"/>
          <a:stretch>
            <a:fillRect/>
          </a:stretch>
        </p:blipFill>
        <p:spPr>
          <a:xfrm>
            <a:off x="9185858" y="3815449"/>
            <a:ext cx="1948202" cy="2610855"/>
          </a:xfrm>
          <a:prstGeom prst="rect">
            <a:avLst/>
          </a:prstGeom>
          <a:ln w="12700" cap="sq">
            <a:solidFill>
              <a:srgbClr val="000000"/>
            </a:solidFill>
            <a:prstDash val="solid"/>
            <a:miter lim="800000"/>
            <a:headEnd/>
            <a:tailEnd/>
          </a:ln>
          <a:effectLst>
            <a:outerShdw blurRad="50800" dist="38100" dir="2700000" algn="tl" rotWithShape="0">
              <a:srgbClr val="000000">
                <a:alpha val="18000"/>
              </a:srgbClr>
            </a:outerShdw>
          </a:effectLst>
        </p:spPr>
      </p:pic>
      <p:sp>
        <p:nvSpPr>
          <p:cNvPr id="10" name="文本框 9"/>
          <p:cNvSpPr txBox="1"/>
          <p:nvPr/>
        </p:nvSpPr>
        <p:spPr>
          <a:xfrm>
            <a:off x="4170842" y="817496"/>
            <a:ext cx="3767767" cy="523220"/>
          </a:xfrm>
          <a:prstGeom prst="rect">
            <a:avLst/>
          </a:prstGeom>
          <a:noFill/>
        </p:spPr>
        <p:txBody>
          <a:bodyPr wrap="square">
            <a:spAutoFit/>
          </a:bodyPr>
          <a:lstStyle/>
          <a:p>
            <a:r>
              <a:rPr lang="zh-CN" altLang="en-US" sz="2800" b="1" dirty="0">
                <a:latin typeface="DFKai-SB" panose="03000509000000000000" pitchFamily="65" charset="-120"/>
                <a:ea typeface="DFKai-SB" panose="03000509000000000000" pitchFamily="65" charset="-120"/>
                <a:cs typeface="等线" panose="02010600030101010101" pitchFamily="2" charset="-122"/>
                <a:sym typeface="+mn-ea"/>
              </a:rPr>
              <a:t>可持續發展理念的先</a:t>
            </a:r>
            <a:r>
              <a:rPr lang="zh-TW" altLang="en-US" sz="2800" b="1" dirty="0">
                <a:latin typeface="DFKai-SB" panose="03000509000000000000" pitchFamily="65" charset="-120"/>
                <a:ea typeface="DFKai-SB" panose="03000509000000000000" pitchFamily="65" charset="-120"/>
                <a:cs typeface="等线" panose="02010600030101010101" pitchFamily="2" charset="-122"/>
                <a:sym typeface="+mn-ea"/>
              </a:rPr>
              <a:t>鋒</a:t>
            </a:r>
            <a:endParaRPr lang="zh-CN" altLang="en-US" sz="2800" b="1" dirty="0">
              <a:latin typeface="DFKai-SB" panose="03000509000000000000" pitchFamily="65" charset="-120"/>
              <a:ea typeface="DFKai-SB" panose="03000509000000000000" pitchFamily="65" charset="-120"/>
              <a:cs typeface="等线" panose="02010600030101010101" pitchFamily="2" charset="-122"/>
              <a:sym typeface="+mn-ea"/>
            </a:endParaRPr>
          </a:p>
        </p:txBody>
      </p:sp>
      <p:sp>
        <p:nvSpPr>
          <p:cNvPr id="11" name="Freeform 5"/>
          <p:cNvSpPr/>
          <p:nvPr/>
        </p:nvSpPr>
        <p:spPr bwMode="auto">
          <a:xfrm>
            <a:off x="3724691" y="923635"/>
            <a:ext cx="446151" cy="322817"/>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FBF53"/>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20" name="任意多边形: 形状 11"/>
          <p:cNvSpPr/>
          <p:nvPr/>
        </p:nvSpPr>
        <p:spPr>
          <a:xfrm>
            <a:off x="3251234" y="193742"/>
            <a:ext cx="5606984" cy="6180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90000"/>
              </a:lnSpc>
              <a:spcAft>
                <a:spcPct val="35000"/>
              </a:spcAft>
              <a:defRPr/>
            </a:pPr>
            <a:r>
              <a:rPr lang="zh-CN" altLang="en-US" sz="4000" b="1" dirty="0" smtClean="0">
                <a:solidFill>
                  <a:srgbClr val="FFFFFF"/>
                </a:solidFill>
                <a:latin typeface="DFKai-SB" panose="03000509000000000000" pitchFamily="65" charset="-120"/>
                <a:ea typeface="DFKai-SB" panose="03000509000000000000" pitchFamily="65" charset="-120"/>
              </a:rPr>
              <a:t>可</a:t>
            </a:r>
            <a:r>
              <a:rPr lang="zh-CN" altLang="en-US" sz="4000" b="1" dirty="0">
                <a:solidFill>
                  <a:srgbClr val="FFFFFF"/>
                </a:solidFill>
                <a:latin typeface="DFKai-SB" panose="03000509000000000000" pitchFamily="65" charset="-120"/>
                <a:ea typeface="DFKai-SB" panose="03000509000000000000" pitchFamily="65" charset="-120"/>
              </a:rPr>
              <a:t>持續發展理念的形成</a:t>
            </a:r>
          </a:p>
        </p:txBody>
      </p:sp>
      <p:pic>
        <p:nvPicPr>
          <p:cNvPr id="21" name="Picture 20"/>
          <p:cNvPicPr>
            <a:picLocks noChangeAspect="1"/>
          </p:cNvPicPr>
          <p:nvPr/>
        </p:nvPicPr>
        <p:blipFill>
          <a:blip r:embed="rId4"/>
          <a:stretch>
            <a:fillRect/>
          </a:stretch>
        </p:blipFill>
        <p:spPr>
          <a:xfrm>
            <a:off x="245583" y="153343"/>
            <a:ext cx="1594256" cy="580365"/>
          </a:xfrm>
          <a:prstGeom prst="rect">
            <a:avLst/>
          </a:prstGeom>
        </p:spPr>
      </p:pic>
    </p:spTree>
    <p:extLst>
      <p:ext uri="{BB962C8B-B14F-4D97-AF65-F5344CB8AC3E}">
        <p14:creationId xmlns:p14="http://schemas.microsoft.com/office/powerpoint/2010/main" val="260467871"/>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3.0.0"/>
</p:tagLst>
</file>

<file path=ppt/tags/tag10.xml><?xml version="1.0" encoding="utf-8"?>
<p:tagLst xmlns:a="http://schemas.openxmlformats.org/drawingml/2006/main" xmlns:r="http://schemas.openxmlformats.org/officeDocument/2006/relationships" xmlns:p="http://schemas.openxmlformats.org/presentationml/2006/main">
  <p:tag name="PA" val="v3.0.0"/>
</p:tagLst>
</file>

<file path=ppt/tags/tag10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00914_1*p_h_h_i*1_1_2_3"/>
  <p:tag name="KSO_WM_TEMPLATE_CATEGORY" val="diagram"/>
  <p:tag name="KSO_WM_TEMPLATE_INDEX" val="20200914"/>
  <p:tag name="KSO_WM_UNIT_LAYERLEVEL" val="1_1_1_1"/>
  <p:tag name="KSO_WM_TAG_VERSION" val="1.0"/>
  <p:tag name="KSO_WM_BEAUTIFY_FLAG" val="#wm#"/>
  <p:tag name="KSO_WM_DIAGRAM_GROUP_CODE" val="p1-1"/>
  <p:tag name="KSO_WM_UNIT_TYPE" val="p_h_h_i"/>
  <p:tag name="KSO_WM_UNIT_INDEX" val="1_1_2_3"/>
</p:tagLst>
</file>

<file path=ppt/tags/tag101.xml><?xml version="1.0" encoding="utf-8"?>
<p:tagLst xmlns:a="http://schemas.openxmlformats.org/drawingml/2006/main" xmlns:r="http://schemas.openxmlformats.org/officeDocument/2006/relationships" xmlns:p="http://schemas.openxmlformats.org/presentationml/2006/main">
  <p:tag name="KSO_WM_SLIDE_ITEM_CNT" val="7"/>
</p:tagLst>
</file>

<file path=ppt/tags/tag102.xml><?xml version="1.0" encoding="utf-8"?>
<p:tagLst xmlns:a="http://schemas.openxmlformats.org/drawingml/2006/main" xmlns:r="http://schemas.openxmlformats.org/officeDocument/2006/relationships" xmlns:p="http://schemas.openxmlformats.org/presentationml/2006/main">
  <p:tag name="KSO_WM_TAG_VERSION" val="1.0"/>
  <p:tag name="KSO_WM_UNIT_RELATE_UNITID" val="258*l*1"/>
  <p:tag name="KSO_WM_TEMPLATE_CATEGORY" val="diagram"/>
  <p:tag name="KSO_WM_TEMPLATE_INDEX" val="160411"/>
  <p:tag name="KSO_WM_UNIT_TYPE" val="a"/>
  <p:tag name="KSO_WM_UNIT_INDEX" val="1"/>
  <p:tag name="KSO_WM_UNIT_ID" val="diagram160411_3*a*1"/>
  <p:tag name="KSO_WM_UNIT_CLEAR" val="1"/>
  <p:tag name="KSO_WM_UNIT_LAYERLEVEL" val="1"/>
  <p:tag name="KSO_WM_UNIT_VALUE" val="26"/>
  <p:tag name="KSO_WM_UNIT_ISCONTENTSTITLE" val="0"/>
  <p:tag name="KSO_WM_UNIT_HIGHLIGHT" val="0"/>
  <p:tag name="KSO_WM_UNIT_COMPATIBLE" val="0"/>
  <p:tag name="KSO_WM_UNIT_PRESET_TEXT_INDEX" val="3"/>
  <p:tag name="KSO_WM_UNIT_PRESET_TEXT_LEN" val="17"/>
  <p:tag name="KSO_WM_BEAUTIFY_FLAG" val="#wm#"/>
</p:tagLst>
</file>

<file path=ppt/tags/tag10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i"/>
  <p:tag name="KSO_WM_UNIT_INDEX" val="1_1"/>
  <p:tag name="KSO_WM_UNIT_ID" val="diagram20171182_1*n_i*1_1"/>
  <p:tag name="KSO_WM_TEMPLATE_CATEGORY" val="diagram"/>
  <p:tag name="KSO_WM_TEMPLATE_INDEX" val="20171182"/>
  <p:tag name="KSO_WM_UNIT_LAYERLEVEL" val="1_1"/>
  <p:tag name="KSO_WM_TAG_VERSION" val="1.0"/>
  <p:tag name="KSO_WM_BEAUTIFY_FLAG" val="#wm#"/>
  <p:tag name="KSO_WM_UNIT_LINE_FORE_SCHEMECOLOR_INDEX" val="14"/>
  <p:tag name="KSO_WM_UNIT_LINE_FILL_TYPE" val="2"/>
</p:tagLst>
</file>

<file path=ppt/tags/tag10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i"/>
  <p:tag name="KSO_WM_UNIT_INDEX" val="1_1"/>
  <p:tag name="KSO_WM_UNIT_ID" val="diagram20171182_1*n_i*1_1"/>
  <p:tag name="KSO_WM_TEMPLATE_CATEGORY" val="diagram"/>
  <p:tag name="KSO_WM_TEMPLATE_INDEX" val="20171182"/>
  <p:tag name="KSO_WM_UNIT_LAYERLEVEL" val="1_1"/>
  <p:tag name="KSO_WM_TAG_VERSION" val="1.0"/>
  <p:tag name="KSO_WM_BEAUTIFY_FLAG" val="#wm#"/>
  <p:tag name="KSO_WM_UNIT_LINE_FORE_SCHEMECOLOR_INDEX" val="14"/>
  <p:tag name="KSO_WM_UNIT_LINE_FILL_TYPE" val="2"/>
</p:tagLst>
</file>

<file path=ppt/tags/tag10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i"/>
  <p:tag name="KSO_WM_UNIT_INDEX" val="1_1"/>
  <p:tag name="KSO_WM_UNIT_ID" val="diagram20171182_1*n_i*1_1"/>
  <p:tag name="KSO_WM_TEMPLATE_CATEGORY" val="diagram"/>
  <p:tag name="KSO_WM_TEMPLATE_INDEX" val="20171182"/>
  <p:tag name="KSO_WM_UNIT_LAYERLEVEL" val="1_1"/>
  <p:tag name="KSO_WM_TAG_VERSION" val="1.0"/>
  <p:tag name="KSO_WM_BEAUTIFY_FLAG" val="#wm#"/>
  <p:tag name="KSO_WM_UNIT_LINE_FORE_SCHEMECOLOR_INDEX" val="14"/>
  <p:tag name="KSO_WM_UNIT_LINE_FILL_TYPE" val="2"/>
</p:tagLst>
</file>

<file path=ppt/tags/tag10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i"/>
  <p:tag name="KSO_WM_UNIT_INDEX" val="1_1"/>
  <p:tag name="KSO_WM_UNIT_ID" val="diagram20171182_1*n_i*1_1"/>
  <p:tag name="KSO_WM_TEMPLATE_CATEGORY" val="diagram"/>
  <p:tag name="KSO_WM_TEMPLATE_INDEX" val="20171182"/>
  <p:tag name="KSO_WM_UNIT_LAYERLEVEL" val="1_1"/>
  <p:tag name="KSO_WM_TAG_VERSION" val="1.0"/>
  <p:tag name="KSO_WM_BEAUTIFY_FLAG" val="#wm#"/>
  <p:tag name="KSO_WM_UNIT_LINE_FORE_SCHEMECOLOR_INDEX" val="14"/>
  <p:tag name="KSO_WM_UNIT_LINE_FILL_TYPE" val="2"/>
</p:tagLst>
</file>

<file path=ppt/tags/tag10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i"/>
  <p:tag name="KSO_WM_UNIT_INDEX" val="1_1"/>
  <p:tag name="KSO_WM_UNIT_ID" val="diagram20171182_1*n_i*1_1"/>
  <p:tag name="KSO_WM_TEMPLATE_CATEGORY" val="diagram"/>
  <p:tag name="KSO_WM_TEMPLATE_INDEX" val="20171182"/>
  <p:tag name="KSO_WM_UNIT_LAYERLEVEL" val="1_1"/>
  <p:tag name="KSO_WM_TAG_VERSION" val="1.0"/>
  <p:tag name="KSO_WM_BEAUTIFY_FLAG" val="#wm#"/>
  <p:tag name="KSO_WM_UNIT_LINE_FORE_SCHEMECOLOR_INDEX" val="14"/>
  <p:tag name="KSO_WM_UNIT_LINE_FILL_TYPE" val="2"/>
</p:tagLst>
</file>

<file path=ppt/tags/tag108.xml><?xml version="1.0" encoding="utf-8"?>
<p:tagLst xmlns:a="http://schemas.openxmlformats.org/drawingml/2006/main" xmlns:r="http://schemas.openxmlformats.org/officeDocument/2006/relationships" xmlns:p="http://schemas.openxmlformats.org/presentationml/2006/main">
  <p:tag name="KSO_WM_SLIDE_ITEM_CNT" val="3"/>
</p:tagLst>
</file>

<file path=ppt/tags/tag109.xml><?xml version="1.0" encoding="utf-8"?>
<p:tagLst xmlns:a="http://schemas.openxmlformats.org/drawingml/2006/main" xmlns:r="http://schemas.openxmlformats.org/officeDocument/2006/relationships" xmlns:p="http://schemas.openxmlformats.org/presentationml/2006/main">
  <p:tag name="KSO_WM_TAG_VERSION" val="1.0"/>
  <p:tag name="KSO_WM_UNIT_RELATE_UNITID" val="258*l*1"/>
  <p:tag name="KSO_WM_TEMPLATE_CATEGORY" val="diagram"/>
  <p:tag name="KSO_WM_TEMPLATE_INDEX" val="160411"/>
  <p:tag name="KSO_WM_UNIT_TYPE" val="a"/>
  <p:tag name="KSO_WM_UNIT_INDEX" val="1"/>
  <p:tag name="KSO_WM_UNIT_ID" val="diagram160411_3*a*1"/>
  <p:tag name="KSO_WM_UNIT_CLEAR" val="1"/>
  <p:tag name="KSO_WM_UNIT_LAYERLEVEL" val="1"/>
  <p:tag name="KSO_WM_UNIT_VALUE" val="26"/>
  <p:tag name="KSO_WM_UNIT_ISCONTENTSTITLE" val="0"/>
  <p:tag name="KSO_WM_UNIT_HIGHLIGHT" val="0"/>
  <p:tag name="KSO_WM_UNIT_COMPATIBLE" val="0"/>
  <p:tag name="KSO_WM_UNIT_PRESET_TEXT_INDEX" val="3"/>
  <p:tag name="KSO_WM_UNIT_PRESET_TEXT_LEN" val="17"/>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PA" val="v3.0.0"/>
</p:tagLst>
</file>

<file path=ppt/tags/tag110.xml><?xml version="1.0" encoding="utf-8"?>
<p:tagLst xmlns:a="http://schemas.openxmlformats.org/drawingml/2006/main" xmlns:r="http://schemas.openxmlformats.org/officeDocument/2006/relationships" xmlns:p="http://schemas.openxmlformats.org/presentationml/2006/main">
  <p:tag name="KSO_WM_TAG_VERSION" val="1.0"/>
  <p:tag name="KSO_WM_UNIT_RELATE_UNITID" val="258*l*1"/>
  <p:tag name="KSO_WM_TEMPLATE_CATEGORY" val="diagram"/>
  <p:tag name="KSO_WM_TEMPLATE_INDEX" val="160411"/>
  <p:tag name="KSO_WM_UNIT_TYPE" val="a"/>
  <p:tag name="KSO_WM_UNIT_INDEX" val="1"/>
  <p:tag name="KSO_WM_UNIT_ID" val="diagram160411_3*a*1"/>
  <p:tag name="KSO_WM_UNIT_CLEAR" val="1"/>
  <p:tag name="KSO_WM_UNIT_LAYERLEVEL" val="1"/>
  <p:tag name="KSO_WM_UNIT_VALUE" val="26"/>
  <p:tag name="KSO_WM_UNIT_ISCONTENTSTITLE" val="0"/>
  <p:tag name="KSO_WM_UNIT_HIGHLIGHT" val="0"/>
  <p:tag name="KSO_WM_UNIT_COMPATIBLE" val="0"/>
  <p:tag name="KSO_WM_UNIT_PRESET_TEXT_INDEX" val="3"/>
  <p:tag name="KSO_WM_UNIT_PRESET_TEXT_LEN" val="17"/>
  <p:tag name="KSO_WM_BEAUTIFY_FLAG" val="#wm#"/>
</p:tagLst>
</file>

<file path=ppt/tags/tag111.xml><?xml version="1.0" encoding="utf-8"?>
<p:tagLst xmlns:a="http://schemas.openxmlformats.org/drawingml/2006/main" xmlns:r="http://schemas.openxmlformats.org/officeDocument/2006/relationships" xmlns:p="http://schemas.openxmlformats.org/presentationml/2006/main">
  <p:tag name="PA" val="v3.0.0"/>
</p:tagLst>
</file>

<file path=ppt/tags/tag112.xml><?xml version="1.0" encoding="utf-8"?>
<p:tagLst xmlns:a="http://schemas.openxmlformats.org/drawingml/2006/main" xmlns:r="http://schemas.openxmlformats.org/officeDocument/2006/relationships" xmlns:p="http://schemas.openxmlformats.org/presentationml/2006/main">
  <p:tag name="PA" val="v3.0.0"/>
</p:tagLst>
</file>

<file path=ppt/tags/tag113.xml><?xml version="1.0" encoding="utf-8"?>
<p:tagLst xmlns:a="http://schemas.openxmlformats.org/drawingml/2006/main" xmlns:r="http://schemas.openxmlformats.org/officeDocument/2006/relationships" xmlns:p="http://schemas.openxmlformats.org/presentationml/2006/main">
  <p:tag name="PA" val="v3.0.0"/>
</p:tagLst>
</file>

<file path=ppt/tags/tag114.xml><?xml version="1.0" encoding="utf-8"?>
<p:tagLst xmlns:a="http://schemas.openxmlformats.org/drawingml/2006/main" xmlns:r="http://schemas.openxmlformats.org/officeDocument/2006/relationships" xmlns:p="http://schemas.openxmlformats.org/presentationml/2006/main">
  <p:tag name="PA" val="v3.0.0"/>
</p:tagLst>
</file>

<file path=ppt/tags/tag115.xml><?xml version="1.0" encoding="utf-8"?>
<p:tagLst xmlns:a="http://schemas.openxmlformats.org/drawingml/2006/main" xmlns:r="http://schemas.openxmlformats.org/officeDocument/2006/relationships" xmlns:p="http://schemas.openxmlformats.org/presentationml/2006/main">
  <p:tag name="KSO_WM_SLIDE_ITEM_CNT" val="3"/>
</p:tagLst>
</file>

<file path=ppt/tags/tag116.xml><?xml version="1.0" encoding="utf-8"?>
<p:tagLst xmlns:a="http://schemas.openxmlformats.org/drawingml/2006/main" xmlns:r="http://schemas.openxmlformats.org/officeDocument/2006/relationships" xmlns:p="http://schemas.openxmlformats.org/presentationml/2006/main">
  <p:tag name="KSO_WM_UNIT_DIAGRAM_MODELTYPE" val="stripeEnum"/>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787_2*l_h_i*1_1_1"/>
  <p:tag name="KSO_WM_TEMPLATE_CATEGORY" val="diagram"/>
  <p:tag name="KSO_WM_TEMPLATE_INDEX" val="787"/>
  <p:tag name="KSO_WM_UNIT_LAYERLEVEL" val="1_1_1"/>
  <p:tag name="KSO_WM_TAG_VERSION" val="1.0"/>
  <p:tag name="KSO_WM_BEAUTIFY_FLAG" val="#wm#"/>
  <p:tag name="KSO_WM_UNIT_LINE_FORE_SCHEMECOLOR_INDEX_BRIGHTNESS" val="-0.35"/>
  <p:tag name="KSO_WM_UNIT_LINE_FORE_SCHEMECOLOR_INDEX" val="14"/>
  <p:tag name="KSO_WM_UNIT_LINE_FILL_TYPE" val="2"/>
  <p:tag name="KSO_WM_UNIT_USESOURCEFORMAT_APPLY" val="1"/>
</p:tagLst>
</file>

<file path=ppt/tags/tag117.xml><?xml version="1.0" encoding="utf-8"?>
<p:tagLst xmlns:a="http://schemas.openxmlformats.org/drawingml/2006/main" xmlns:r="http://schemas.openxmlformats.org/officeDocument/2006/relationships" xmlns:p="http://schemas.openxmlformats.org/presentationml/2006/main">
  <p:tag name="KSO_WM_UNIT_DIAGRAM_MODELTYPE" val="stripeEnum"/>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787_2*l_h_i*1_1_2"/>
  <p:tag name="KSO_WM_TEMPLATE_CATEGORY" val="diagram"/>
  <p:tag name="KSO_WM_TEMPLATE_INDEX" val="787"/>
  <p:tag name="KSO_WM_UNIT_LAYERLEVEL" val="1_1_1"/>
  <p:tag name="KSO_WM_TAG_VERSION" val="1.0"/>
  <p:tag name="KSO_WM_BEAUTIFY_FLAG" val="#wm#"/>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118.xml><?xml version="1.0" encoding="utf-8"?>
<p:tagLst xmlns:a="http://schemas.openxmlformats.org/drawingml/2006/main" xmlns:r="http://schemas.openxmlformats.org/officeDocument/2006/relationships" xmlns:p="http://schemas.openxmlformats.org/presentationml/2006/main">
  <p:tag name="KSO_WM_UNIT_DIAGRAM_MODELTYPE" val="stripeEnum"/>
  <p:tag name="KSO_WM_UNIT_NOCLEAR" val="0"/>
  <p:tag name="KSO_WM_UNIT_VALUE" val="44"/>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787_2*l_h_f*1_1_1"/>
  <p:tag name="KSO_WM_TEMPLATE_CATEGORY" val="diagram"/>
  <p:tag name="KSO_WM_TEMPLATE_INDEX" val="787"/>
  <p:tag name="KSO_WM_UNIT_LAYERLEVEL" val="1_1_1"/>
  <p:tag name="KSO_WM_TAG_VERSION" val="1.0"/>
  <p:tag name="KSO_WM_BEAUTIFY_FLAG" val="#wm#"/>
  <p:tag name="KSO_WM_UNIT_PRESET_TEXT" val="单击此处添加文本具体内容，简明扼要的阐述您的观点。根据需要可酌情增减文字"/>
  <p:tag name="KSO_WM_UNIT_TEXT_FILL_FORE_SCHEMECOLOR_INDEX_BRIGHTNESS" val="0"/>
  <p:tag name="KSO_WM_UNIT_TEXT_FILL_FORE_SCHEMECOLOR_INDEX" val="13"/>
  <p:tag name="KSO_WM_UNIT_TEXT_FILL_TYPE" val="1"/>
  <p:tag name="KSO_WM_UNIT_USESOURCEFORMAT_APPLY" val="1"/>
</p:tagLst>
</file>

<file path=ppt/tags/tag119.xml><?xml version="1.0" encoding="utf-8"?>
<p:tagLst xmlns:a="http://schemas.openxmlformats.org/drawingml/2006/main" xmlns:r="http://schemas.openxmlformats.org/officeDocument/2006/relationships" xmlns:p="http://schemas.openxmlformats.org/presentationml/2006/main">
  <p:tag name="KSO_WM_UNIT_DIAGRAM_MODELTYPE" val="stripeEnum"/>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diagram787_2*l_h_i*1_2_2"/>
  <p:tag name="KSO_WM_TEMPLATE_CATEGORY" val="diagram"/>
  <p:tag name="KSO_WM_TEMPLATE_INDEX" val="787"/>
  <p:tag name="KSO_WM_UNIT_LAYERLEVEL" val="1_1_1"/>
  <p:tag name="KSO_WM_TAG_VERSION" val="1.0"/>
  <p:tag name="KSO_WM_BEAUTIFY_FLAG" val="#wm#"/>
  <p:tag name="KSO_WM_UNIT_LINE_FORE_SCHEMECOLOR_INDEX_BRIGHTNESS" val="-0.35"/>
  <p:tag name="KSO_WM_UNIT_LINE_FORE_SCHEMECOLOR_INDEX" val="14"/>
  <p:tag name="KSO_WM_UNIT_LINE_FILL_TYPE" val="2"/>
  <p:tag name="KSO_WM_UNIT_USESOURCEFORMAT_APPLY" val="1"/>
</p:tagLst>
</file>

<file path=ppt/tags/tag12.xml><?xml version="1.0" encoding="utf-8"?>
<p:tagLst xmlns:a="http://schemas.openxmlformats.org/drawingml/2006/main" xmlns:r="http://schemas.openxmlformats.org/officeDocument/2006/relationships" xmlns:p="http://schemas.openxmlformats.org/presentationml/2006/main">
  <p:tag name="PA" val="v3.0.0"/>
</p:tagLst>
</file>

<file path=ppt/tags/tag120.xml><?xml version="1.0" encoding="utf-8"?>
<p:tagLst xmlns:a="http://schemas.openxmlformats.org/drawingml/2006/main" xmlns:r="http://schemas.openxmlformats.org/officeDocument/2006/relationships" xmlns:p="http://schemas.openxmlformats.org/presentationml/2006/main">
  <p:tag name="KSO_WM_UNIT_DIAGRAM_MODELTYPE" val="stripeEnum"/>
  <p:tag name="KSO_WM_UNIT_HIGHLIGHT" val="0"/>
  <p:tag name="KSO_WM_UNIT_COMPATIBLE" val="0"/>
  <p:tag name="KSO_WM_UNIT_DIAGRAM_ISNUMVISUAL" val="0"/>
  <p:tag name="KSO_WM_UNIT_DIAGRAM_ISREFERUNIT" val="0"/>
  <p:tag name="KSO_WM_DIAGRAM_GROUP_CODE" val="l1-1"/>
  <p:tag name="KSO_WM_UNIT_TYPE" val="l_h_i"/>
  <p:tag name="KSO_WM_UNIT_INDEX" val="1_2_3"/>
  <p:tag name="KSO_WM_UNIT_ID" val="diagram787_2*l_h_i*1_2_3"/>
  <p:tag name="KSO_WM_TEMPLATE_CATEGORY" val="diagram"/>
  <p:tag name="KSO_WM_TEMPLATE_INDEX" val="787"/>
  <p:tag name="KSO_WM_UNIT_LAYERLEVEL" val="1_1_1"/>
  <p:tag name="KSO_WM_TAG_VERSION" val="1.0"/>
  <p:tag name="KSO_WM_BEAUTIFY_FLAG" val="#wm#"/>
  <p:tag name="KSO_WM_UNIT_FILL_FORE_SCHEMECOLOR_INDEX_BRIGHTNESS" val="0"/>
  <p:tag name="KSO_WM_UNIT_FILL_FORE_SCHEMECOLOR_INDEX" val="6"/>
  <p:tag name="KSO_WM_UNIT_FILL_TYPE" val="1"/>
  <p:tag name="KSO_WM_UNIT_TEXT_FILL_FORE_SCHEMECOLOR_INDEX_BRIGHTNESS" val="0"/>
  <p:tag name="KSO_WM_UNIT_TEXT_FILL_FORE_SCHEMECOLOR_INDEX" val="6"/>
  <p:tag name="KSO_WM_UNIT_TEXT_FILL_TYPE" val="1"/>
  <p:tag name="KSO_WM_UNIT_USESOURCEFORMAT_APPLY" val="1"/>
</p:tagLst>
</file>

<file path=ppt/tags/tag121.xml><?xml version="1.0" encoding="utf-8"?>
<p:tagLst xmlns:a="http://schemas.openxmlformats.org/drawingml/2006/main" xmlns:r="http://schemas.openxmlformats.org/officeDocument/2006/relationships" xmlns:p="http://schemas.openxmlformats.org/presentationml/2006/main">
  <p:tag name="KSO_WM_UNIT_DIAGRAM_MODELTYPE" val="stripeEnum"/>
  <p:tag name="KSO_WM_UNIT_NOCLEAR" val="0"/>
  <p:tag name="KSO_WM_UNIT_VALUE" val="44"/>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787_2*l_h_f*1_2_1"/>
  <p:tag name="KSO_WM_TEMPLATE_CATEGORY" val="diagram"/>
  <p:tag name="KSO_WM_TEMPLATE_INDEX" val="787"/>
  <p:tag name="KSO_WM_UNIT_LAYERLEVEL" val="1_1_1"/>
  <p:tag name="KSO_WM_TAG_VERSION" val="1.0"/>
  <p:tag name="KSO_WM_BEAUTIFY_FLAG" val="#wm#"/>
  <p:tag name="KSO_WM_UNIT_PRESET_TEXT" val="单击此处添加文本具体内容，简明扼要的阐述您的观点。根据需要可酌情增减文字"/>
  <p:tag name="KSO_WM_UNIT_TEXT_FILL_FORE_SCHEMECOLOR_INDEX_BRIGHTNESS" val="0"/>
  <p:tag name="KSO_WM_UNIT_TEXT_FILL_FORE_SCHEMECOLOR_INDEX" val="13"/>
  <p:tag name="KSO_WM_UNIT_TEXT_FILL_TYPE" val="1"/>
  <p:tag name="KSO_WM_UNIT_USESOURCEFORMAT_APPLY" val="1"/>
</p:tagLst>
</file>

<file path=ppt/tags/tag122.xml><?xml version="1.0" encoding="utf-8"?>
<p:tagLst xmlns:a="http://schemas.openxmlformats.org/drawingml/2006/main" xmlns:r="http://schemas.openxmlformats.org/officeDocument/2006/relationships" xmlns:p="http://schemas.openxmlformats.org/presentationml/2006/main">
  <p:tag name="KSO_WM_UNIT_DIAGRAM_MODELTYPE" val="stripeEnum"/>
  <p:tag name="KSO_WM_UNIT_HIGHLIGHT" val="0"/>
  <p:tag name="KSO_WM_UNIT_COMPATIBLE" val="0"/>
  <p:tag name="KSO_WM_UNIT_DIAGRAM_ISNUMVISUAL" val="0"/>
  <p:tag name="KSO_WM_UNIT_DIAGRAM_ISREFERUNIT" val="0"/>
  <p:tag name="KSO_WM_DIAGRAM_GROUP_CODE" val="l1-1"/>
  <p:tag name="KSO_WM_UNIT_TYPE" val="l_h_i"/>
  <p:tag name="KSO_WM_UNIT_INDEX" val="1_3_3"/>
  <p:tag name="KSO_WM_UNIT_ID" val="diagram787_2*l_h_i*1_3_3"/>
  <p:tag name="KSO_WM_TEMPLATE_CATEGORY" val="diagram"/>
  <p:tag name="KSO_WM_TEMPLATE_INDEX" val="787"/>
  <p:tag name="KSO_WM_UNIT_LAYERLEVEL" val="1_1_1"/>
  <p:tag name="KSO_WM_TAG_VERSION" val="1.0"/>
  <p:tag name="KSO_WM_BEAUTIFY_FLAG" val="#wm#"/>
  <p:tag name="KSO_WM_UNIT_LINE_FORE_SCHEMECOLOR_INDEX_BRIGHTNESS" val="-0.35"/>
  <p:tag name="KSO_WM_UNIT_LINE_FORE_SCHEMECOLOR_INDEX" val="14"/>
  <p:tag name="KSO_WM_UNIT_LINE_FILL_TYPE" val="2"/>
  <p:tag name="KSO_WM_UNIT_USESOURCEFORMAT_APPLY" val="1"/>
</p:tagLst>
</file>

<file path=ppt/tags/tag123.xml><?xml version="1.0" encoding="utf-8"?>
<p:tagLst xmlns:a="http://schemas.openxmlformats.org/drawingml/2006/main" xmlns:r="http://schemas.openxmlformats.org/officeDocument/2006/relationships" xmlns:p="http://schemas.openxmlformats.org/presentationml/2006/main">
  <p:tag name="KSO_WM_UNIT_DIAGRAM_MODELTYPE" val="stripeEnum"/>
  <p:tag name="KSO_WM_UNIT_HIGHLIGHT" val="0"/>
  <p:tag name="KSO_WM_UNIT_COMPATIBLE" val="0"/>
  <p:tag name="KSO_WM_UNIT_DIAGRAM_ISNUMVISUAL" val="0"/>
  <p:tag name="KSO_WM_UNIT_DIAGRAM_ISREFERUNIT" val="0"/>
  <p:tag name="KSO_WM_DIAGRAM_GROUP_CODE" val="l1-1"/>
  <p:tag name="KSO_WM_UNIT_TYPE" val="l_h_i"/>
  <p:tag name="KSO_WM_UNIT_INDEX" val="1_3_2"/>
  <p:tag name="KSO_WM_UNIT_ID" val="diagram787_2*l_h_i*1_3_2"/>
  <p:tag name="KSO_WM_TEMPLATE_CATEGORY" val="diagram"/>
  <p:tag name="KSO_WM_TEMPLATE_INDEX" val="787"/>
  <p:tag name="KSO_WM_UNIT_LAYERLEVEL" val="1_1_1"/>
  <p:tag name="KSO_WM_TAG_VERSION" val="1.0"/>
  <p:tag name="KSO_WM_BEAUTIFY_FLAG" val="#wm#"/>
  <p:tag name="KSO_WM_UNIT_FILL_FORE_SCHEMECOLOR_INDEX_BRIGHTNESS" val="0"/>
  <p:tag name="KSO_WM_UNIT_FILL_FORE_SCHEMECOLOR_INDEX" val="7"/>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124.xml><?xml version="1.0" encoding="utf-8"?>
<p:tagLst xmlns:a="http://schemas.openxmlformats.org/drawingml/2006/main" xmlns:r="http://schemas.openxmlformats.org/officeDocument/2006/relationships" xmlns:p="http://schemas.openxmlformats.org/presentationml/2006/main">
  <p:tag name="KSO_WM_UNIT_DIAGRAM_MODELTYPE" val="stripeEnum"/>
  <p:tag name="KSO_WM_UNIT_NOCLEAR" val="0"/>
  <p:tag name="KSO_WM_UNIT_VALUE" val="44"/>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787_2*l_h_f*1_3_1"/>
  <p:tag name="KSO_WM_TEMPLATE_CATEGORY" val="diagram"/>
  <p:tag name="KSO_WM_TEMPLATE_INDEX" val="787"/>
  <p:tag name="KSO_WM_UNIT_LAYERLEVEL" val="1_1_1"/>
  <p:tag name="KSO_WM_TAG_VERSION" val="1.0"/>
  <p:tag name="KSO_WM_BEAUTIFY_FLAG" val="#wm#"/>
  <p:tag name="KSO_WM_UNIT_PRESET_TEXT" val="单击此处添加文本具体内容，简明扼要的阐述您的观点。根据需要可酌情增减文字"/>
  <p:tag name="KSO_WM_UNIT_TEXT_FILL_FORE_SCHEMECOLOR_INDEX_BRIGHTNESS" val="0"/>
  <p:tag name="KSO_WM_UNIT_TEXT_FILL_FORE_SCHEMECOLOR_INDEX" val="13"/>
  <p:tag name="KSO_WM_UNIT_TEXT_FILL_TYPE" val="1"/>
  <p:tag name="KSO_WM_UNIT_USESOURCEFORMAT_APPLY" val="1"/>
</p:tagLst>
</file>

<file path=ppt/tags/tag125.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71553"/>
  <p:tag name="KSO_WM_TAG_VERSION" val="1.0"/>
  <p:tag name="KSO_WM_BEAUTIFY_FLAG" val="#wm#"/>
  <p:tag name="KSO_WM_UNIT_TYPE" val="n_h_f"/>
  <p:tag name="KSO_WM_UNIT_INDEX" val="1_2_1"/>
  <p:tag name="KSO_WM_UNIT_CLEAR" val="1"/>
  <p:tag name="KSO_WM_UNIT_LAYERLEVEL" val="1_1_1"/>
  <p:tag name="KSO_WM_UNIT_VALUE" val="36"/>
  <p:tag name="KSO_WM_UNIT_HIGHLIGHT" val="0"/>
  <p:tag name="KSO_WM_UNIT_COMPATIBLE" val="0"/>
  <p:tag name="KSO_WM_UNIT_PRESET_TEXT_INDEX" val="3"/>
  <p:tag name="KSO_WM_UNIT_PRESET_TEXT_LEN" val="24"/>
  <p:tag name="KSO_WM_DIAGRAM_GROUP_CODE" val="n1-1"/>
  <p:tag name="KSO_WM_UNIT_ID" val="diagram20171553_2*n_h_f*1_2_1"/>
  <p:tag name="KSO_WM_UNIT_TEXT_FILL_FORE_SCHEMECOLOR_INDEX" val="13"/>
  <p:tag name="KSO_WM_UNIT_TEXT_FILL_TYPE" val="1"/>
</p:tagLst>
</file>

<file path=ppt/tags/tag126.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71553"/>
  <p:tag name="KSO_WM_TAG_VERSION" val="1.0"/>
  <p:tag name="KSO_WM_BEAUTIFY_FLAG" val="#wm#"/>
  <p:tag name="KSO_WM_UNIT_TYPE" val="n_h_f"/>
  <p:tag name="KSO_WM_UNIT_INDEX" val="1_2_1"/>
  <p:tag name="KSO_WM_UNIT_CLEAR" val="1"/>
  <p:tag name="KSO_WM_UNIT_LAYERLEVEL" val="1_1_1"/>
  <p:tag name="KSO_WM_UNIT_VALUE" val="36"/>
  <p:tag name="KSO_WM_UNIT_HIGHLIGHT" val="0"/>
  <p:tag name="KSO_WM_UNIT_COMPATIBLE" val="0"/>
  <p:tag name="KSO_WM_UNIT_PRESET_TEXT_INDEX" val="3"/>
  <p:tag name="KSO_WM_UNIT_PRESET_TEXT_LEN" val="24"/>
  <p:tag name="KSO_WM_DIAGRAM_GROUP_CODE" val="n1-1"/>
  <p:tag name="KSO_WM_UNIT_ID" val="diagram20171553_2*n_h_f*1_2_1"/>
  <p:tag name="KSO_WM_UNIT_TEXT_FILL_FORE_SCHEMECOLOR_INDEX" val="13"/>
  <p:tag name="KSO_WM_UNIT_TEXT_FILL_TYPE" val="1"/>
</p:tagLst>
</file>

<file path=ppt/tags/tag127.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71553"/>
  <p:tag name="KSO_WM_TAG_VERSION" val="1.0"/>
  <p:tag name="KSO_WM_BEAUTIFY_FLAG" val="#wm#"/>
  <p:tag name="KSO_WM_UNIT_TYPE" val="n_h_f"/>
  <p:tag name="KSO_WM_UNIT_INDEX" val="1_2_1"/>
  <p:tag name="KSO_WM_UNIT_CLEAR" val="1"/>
  <p:tag name="KSO_WM_UNIT_LAYERLEVEL" val="1_1_1"/>
  <p:tag name="KSO_WM_UNIT_VALUE" val="36"/>
  <p:tag name="KSO_WM_UNIT_HIGHLIGHT" val="0"/>
  <p:tag name="KSO_WM_UNIT_COMPATIBLE" val="0"/>
  <p:tag name="KSO_WM_UNIT_PRESET_TEXT_INDEX" val="3"/>
  <p:tag name="KSO_WM_UNIT_PRESET_TEXT_LEN" val="24"/>
  <p:tag name="KSO_WM_DIAGRAM_GROUP_CODE" val="n1-1"/>
  <p:tag name="KSO_WM_UNIT_ID" val="diagram20171553_2*n_h_f*1_2_1"/>
  <p:tag name="KSO_WM_UNIT_TEXT_FILL_FORE_SCHEMECOLOR_INDEX" val="13"/>
  <p:tag name="KSO_WM_UNIT_TEXT_FILL_TYPE" val="1"/>
</p:tagLst>
</file>

<file path=ppt/tags/tag128.xml><?xml version="1.0" encoding="utf-8"?>
<p:tagLst xmlns:a="http://schemas.openxmlformats.org/drawingml/2006/main" xmlns:r="http://schemas.openxmlformats.org/officeDocument/2006/relationships" xmlns:p="http://schemas.openxmlformats.org/presentationml/2006/main">
  <p:tag name="KSO_WM_SLIDE_ITEM_CNT" val="3"/>
</p:tagLst>
</file>

<file path=ppt/tags/tag12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715_3*i*1"/>
  <p:tag name="KSO_WM_TEMPLATE_CATEGORY" val="diagram"/>
  <p:tag name="KSO_WM_TEMPLATE_INDEX" val="715"/>
  <p:tag name="KSO_WM_UNIT_INDEX" val="1"/>
  <p:tag name="KSO_WM_UNIT_HIGHLIGHT" val="0"/>
  <p:tag name="KSO_WM_UNIT_COMPATIBLE" val="0"/>
  <p:tag name="KSO_WM_UNIT_DIAGRAM_ISNUMVISUAL" val="0"/>
  <p:tag name="KSO_WM_UNIT_DIAGRAM_ISREFERUNIT" val="0"/>
  <p:tag name="KSO_WM_DIAGRAM_GROUP_CODE" val="l1-1"/>
  <p:tag name="KSO_WM_UNIT_LAYERLEVEL" val="1"/>
  <p:tag name="KSO_WM_UNIT_USESOURCEFORMAT_APPLY" val="1"/>
</p:tagLst>
</file>

<file path=ppt/tags/tag13.xml><?xml version="1.0" encoding="utf-8"?>
<p:tagLst xmlns:a="http://schemas.openxmlformats.org/drawingml/2006/main" xmlns:r="http://schemas.openxmlformats.org/officeDocument/2006/relationships" xmlns:p="http://schemas.openxmlformats.org/presentationml/2006/main">
  <p:tag name="PA" val="v3.0.0"/>
</p:tagLst>
</file>

<file path=ppt/tags/tag13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715_3*i*3"/>
  <p:tag name="KSO_WM_TEMPLATE_CATEGORY" val="diagram"/>
  <p:tag name="KSO_WM_TEMPLATE_INDEX" val="715"/>
  <p:tag name="KSO_WM_UNIT_INDEX" val="3"/>
  <p:tag name="KSO_WM_UNIT_HIGHLIGHT" val="0"/>
  <p:tag name="KSO_WM_UNIT_COMPATIBLE" val="0"/>
  <p:tag name="KSO_WM_UNIT_DIAGRAM_ISNUMVISUAL" val="0"/>
  <p:tag name="KSO_WM_UNIT_DIAGRAM_ISREFERUNIT" val="0"/>
  <p:tag name="KSO_WM_DIAGRAM_GROUP_CODE" val="l1-1"/>
  <p:tag name="KSO_WM_UNIT_LAYERLEVEL" val="1"/>
  <p:tag name="KSO_WM_UNIT_USESOURCEFORMAT_APPLY" val="1"/>
</p:tagLst>
</file>

<file path=ppt/tags/tag13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715_3*i*2"/>
  <p:tag name="KSO_WM_TEMPLATE_CATEGORY" val="diagram"/>
  <p:tag name="KSO_WM_TEMPLATE_INDEX" val="715"/>
  <p:tag name="KSO_WM_UNIT_INDEX" val="2"/>
  <p:tag name="KSO_WM_UNIT_HIGHLIGHT" val="0"/>
  <p:tag name="KSO_WM_UNIT_COMPATIBLE" val="0"/>
  <p:tag name="KSO_WM_UNIT_DIAGRAM_ISNUMVISUAL" val="0"/>
  <p:tag name="KSO_WM_UNIT_DIAGRAM_ISREFERUNIT" val="0"/>
  <p:tag name="KSO_WM_DIAGRAM_GROUP_CODE" val="l1-1"/>
  <p:tag name="KSO_WM_UNIT_LAYERLEVEL" val="1"/>
  <p:tag name="KSO_WM_UNIT_USESOURCEFORMAT_APPLY" val="1"/>
</p:tagLst>
</file>

<file path=ppt/tags/tag13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715"/>
  <p:tag name="KSO_WM_UNIT_TYPE" val="l_h_i"/>
  <p:tag name="KSO_WM_UNIT_INDEX" val="1_3_1"/>
  <p:tag name="KSO_WM_UNIT_ID" val="diagram715_3*l_h_i*1_3_1"/>
  <p:tag name="KSO_WM_UNIT_LAYERLEVEL" val="1_1_1"/>
  <p:tag name="KSO_WM_DIAGRAM_GROUP_CODE" val="l1-1"/>
  <p:tag name="KSO_WM_UNIT_HIGHLIGHT" val="0"/>
  <p:tag name="KSO_WM_UNIT_COMPATIBLE" val="0"/>
  <p:tag name="KSO_WM_UNIT_DIAGRAM_ISNUMVISUAL" val="0"/>
  <p:tag name="KSO_WM_UNIT_DIAGRAM_ISREFERUNIT" val="0"/>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14"/>
  <p:tag name="KSO_WM_UNIT_TEXT_FILL_TYPE" val="1"/>
  <p:tag name="KSO_WM_UNIT_USESOURCEFORMAT_APPLY" val="1"/>
</p:tagLst>
</file>

<file path=ppt/tags/tag13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715"/>
  <p:tag name="KSO_WM_UNIT_TYPE" val="l_h_f"/>
  <p:tag name="KSO_WM_UNIT_INDEX" val="1_3_1"/>
  <p:tag name="KSO_WM_UNIT_ID" val="diagram715_3*l_h_f*1_3_1"/>
  <p:tag name="KSO_WM_UNIT_LAYERLEVEL" val="1_1_1"/>
  <p:tag name="KSO_WM_UNIT_HIGHLIGHT" val="0"/>
  <p:tag name="KSO_WM_UNIT_COMPATIBLE" val="0"/>
  <p:tag name="KSO_WM_DIAGRAM_GROUP_CODE" val="l1-1"/>
  <p:tag name="KSO_WM_UNIT_NOCLEAR" val="0"/>
  <p:tag name="KSO_WM_UNIT_DIAGRAM_ISNUMVISUAL" val="0"/>
  <p:tag name="KSO_WM_UNIT_DIAGRAM_ISREFERUNIT" val="0"/>
  <p:tag name="KSO_WM_UNIT_PRESET_TEXT" val="单击此处添加&#10;文本具体内容"/>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13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715"/>
  <p:tag name="KSO_WM_UNIT_TYPE" val="l_h_i"/>
  <p:tag name="KSO_WM_UNIT_INDEX" val="1_3_2"/>
  <p:tag name="KSO_WM_UNIT_ID" val="diagram715_3*l_h_i*1_3_2"/>
  <p:tag name="KSO_WM_UNIT_LAYERLEVEL" val="1_1_1"/>
  <p:tag name="KSO_WM_DIAGRAM_GROUP_CODE" val="l1-1"/>
  <p:tag name="KSO_WM_UNIT_HIGHLIGHT" val="0"/>
  <p:tag name="KSO_WM_UNIT_COMPATIBLE" val="0"/>
  <p:tag name="KSO_WM_UNIT_DIAGRAM_ISNUMVISUAL" val="0"/>
  <p:tag name="KSO_WM_UNIT_DIAGRAM_ISREFERUNIT" val="0"/>
  <p:tag name="KSO_WM_UNIT_FILL_FORE_SCHEMECOLOR_INDEX_BRIGHTNESS" val="0"/>
  <p:tag name="KSO_WM_UNIT_FILL_FORE_SCHEMECOLOR_INDEX" val="6"/>
  <p:tag name="KSO_WM_UNIT_FILL_TYPE" val="1"/>
  <p:tag name="KSO_WM_UNIT_TEXT_FILL_FORE_SCHEMECOLOR_INDEX_BRIGHTNESS" val="0"/>
  <p:tag name="KSO_WM_UNIT_TEXT_FILL_FORE_SCHEMECOLOR_INDEX" val="14"/>
  <p:tag name="KSO_WM_UNIT_TEXT_FILL_TYPE" val="1"/>
  <p:tag name="KSO_WM_UNIT_USESOURCEFORMAT_APPLY" val="1"/>
</p:tagLst>
</file>

<file path=ppt/tags/tag13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715"/>
  <p:tag name="KSO_WM_UNIT_TYPE" val="l_h_i"/>
  <p:tag name="KSO_WM_UNIT_INDEX" val="1_3_3"/>
  <p:tag name="KSO_WM_UNIT_ID" val="diagram715_3*l_h_i*1_3_3"/>
  <p:tag name="KSO_WM_UNIT_LAYERLEVEL" val="1_1_1"/>
  <p:tag name="KSO_WM_DIAGRAM_GROUP_CODE" val="l1-1"/>
  <p:tag name="KSO_WM_UNIT_HIGHLIGHT" val="0"/>
  <p:tag name="KSO_WM_UNIT_COMPATIBLE" val="0"/>
  <p:tag name="KSO_WM_UNIT_DIAGRAM_ISNUMVISUAL" val="0"/>
  <p:tag name="KSO_WM_UNIT_DIAGRAM_ISREFERUNIT" val="0"/>
  <p:tag name="KSO_WM_UNIT_FILL_FORE_SCHEMECOLOR_INDEX_BRIGHTNESS" val="0"/>
  <p:tag name="KSO_WM_UNIT_FILL_FORE_SCHEMECOLOR_INDEX" val="6"/>
  <p:tag name="KSO_WM_UNIT_FILL_TYPE" val="1"/>
  <p:tag name="KSO_WM_UNIT_TEXT_FILL_FORE_SCHEMECOLOR_INDEX_BRIGHTNESS" val="0"/>
  <p:tag name="KSO_WM_UNIT_TEXT_FILL_FORE_SCHEMECOLOR_INDEX" val="14"/>
  <p:tag name="KSO_WM_UNIT_TEXT_FILL_TYPE" val="1"/>
  <p:tag name="KSO_WM_UNIT_USESOURCEFORMAT_APPLY" val="1"/>
</p:tagLst>
</file>

<file path=ppt/tags/tag13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715"/>
  <p:tag name="KSO_WM_UNIT_TYPE" val="l_h_i"/>
  <p:tag name="KSO_WM_UNIT_INDEX" val="1_2_1"/>
  <p:tag name="KSO_WM_UNIT_ID" val="diagram715_3*l_h_i*1_2_1"/>
  <p:tag name="KSO_WM_UNIT_LAYERLEVEL" val="1_1_1"/>
  <p:tag name="KSO_WM_DIAGRAM_GROUP_CODE" val="l1-1"/>
  <p:tag name="KSO_WM_UNIT_HIGHLIGHT" val="0"/>
  <p:tag name="KSO_WM_UNIT_COMPATIBLE" val="0"/>
  <p:tag name="KSO_WM_UNIT_DIAGRAM_ISNUMVISUAL" val="0"/>
  <p:tag name="KSO_WM_UNIT_DIAGRAM_ISREFERUNIT" val="0"/>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14"/>
  <p:tag name="KSO_WM_UNIT_TEXT_FILL_TYPE" val="1"/>
  <p:tag name="KSO_WM_UNIT_USESOURCEFORMAT_APPLY" val="1"/>
</p:tagLst>
</file>

<file path=ppt/tags/tag13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715"/>
  <p:tag name="KSO_WM_UNIT_TYPE" val="l_h_f"/>
  <p:tag name="KSO_WM_UNIT_INDEX" val="1_2_1"/>
  <p:tag name="KSO_WM_UNIT_ID" val="diagram715_3*l_h_f*1_2_1"/>
  <p:tag name="KSO_WM_UNIT_LAYERLEVEL" val="1_1_1"/>
  <p:tag name="KSO_WM_UNIT_HIGHLIGHT" val="0"/>
  <p:tag name="KSO_WM_UNIT_COMPATIBLE" val="0"/>
  <p:tag name="KSO_WM_DIAGRAM_GROUP_CODE" val="l1-1"/>
  <p:tag name="KSO_WM_UNIT_NOCLEAR" val="0"/>
  <p:tag name="KSO_WM_UNIT_DIAGRAM_ISNUMVISUAL" val="0"/>
  <p:tag name="KSO_WM_UNIT_DIAGRAM_ISREFERUNIT" val="0"/>
  <p:tag name="KSO_WM_UNIT_PRESET_TEXT" val="单击此处添加&#10;文本具体内容"/>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13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715"/>
  <p:tag name="KSO_WM_UNIT_TYPE" val="l_h_i"/>
  <p:tag name="KSO_WM_UNIT_INDEX" val="1_2_2"/>
  <p:tag name="KSO_WM_UNIT_ID" val="diagram715_3*l_h_i*1_2_2"/>
  <p:tag name="KSO_WM_UNIT_LAYERLEVEL" val="1_1_1"/>
  <p:tag name="KSO_WM_DIAGRAM_GROUP_CODE" val="l1-1"/>
  <p:tag name="KSO_WM_UNIT_HIGHLIGHT" val="0"/>
  <p:tag name="KSO_WM_UNIT_COMPATIBLE" val="0"/>
  <p:tag name="KSO_WM_UNIT_DIAGRAM_ISNUMVISUAL" val="0"/>
  <p:tag name="KSO_WM_UNIT_DIAGRAM_ISREFERUNIT" val="0"/>
  <p:tag name="KSO_WM_UNIT_FILL_FORE_SCHEMECOLOR_INDEX_BRIGHTNESS" val="0"/>
  <p:tag name="KSO_WM_UNIT_FILL_FORE_SCHEMECOLOR_INDEX" val="6"/>
  <p:tag name="KSO_WM_UNIT_FILL_TYPE" val="1"/>
  <p:tag name="KSO_WM_UNIT_TEXT_FILL_FORE_SCHEMECOLOR_INDEX_BRIGHTNESS" val="0"/>
  <p:tag name="KSO_WM_UNIT_TEXT_FILL_FORE_SCHEMECOLOR_INDEX" val="14"/>
  <p:tag name="KSO_WM_UNIT_TEXT_FILL_TYPE" val="1"/>
  <p:tag name="KSO_WM_UNIT_USESOURCEFORMAT_APPLY" val="1"/>
</p:tagLst>
</file>

<file path=ppt/tags/tag13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715"/>
  <p:tag name="KSO_WM_UNIT_TYPE" val="l_h_i"/>
  <p:tag name="KSO_WM_UNIT_INDEX" val="1_2_3"/>
  <p:tag name="KSO_WM_UNIT_ID" val="diagram715_3*l_h_i*1_2_3"/>
  <p:tag name="KSO_WM_UNIT_LAYERLEVEL" val="1_1_1"/>
  <p:tag name="KSO_WM_DIAGRAM_GROUP_CODE" val="l1-1"/>
  <p:tag name="KSO_WM_UNIT_HIGHLIGHT" val="0"/>
  <p:tag name="KSO_WM_UNIT_COMPATIBLE" val="0"/>
  <p:tag name="KSO_WM_UNIT_DIAGRAM_ISNUMVISUAL" val="0"/>
  <p:tag name="KSO_WM_UNIT_DIAGRAM_ISREFERUNIT" val="0"/>
  <p:tag name="KSO_WM_UNIT_FILL_FORE_SCHEMECOLOR_INDEX_BRIGHTNESS" val="0"/>
  <p:tag name="KSO_WM_UNIT_FILL_FORE_SCHEMECOLOR_INDEX" val="6"/>
  <p:tag name="KSO_WM_UNIT_FILL_TYPE" val="1"/>
  <p:tag name="KSO_WM_UNIT_TEXT_FILL_FORE_SCHEMECOLOR_INDEX_BRIGHTNESS" val="0"/>
  <p:tag name="KSO_WM_UNIT_TEXT_FILL_FORE_SCHEMECOLOR_INDEX" val="14"/>
  <p:tag name="KSO_WM_UNIT_TEXT_FILL_TYPE" val="1"/>
  <p:tag name="KSO_WM_UNIT_USESOURCEFORMAT_APPLY" val="1"/>
</p:tagLst>
</file>

<file path=ppt/tags/tag14.xml><?xml version="1.0" encoding="utf-8"?>
<p:tagLst xmlns:a="http://schemas.openxmlformats.org/drawingml/2006/main" xmlns:r="http://schemas.openxmlformats.org/officeDocument/2006/relationships" xmlns:p="http://schemas.openxmlformats.org/presentationml/2006/main">
  <p:tag name="PA" val="v3.0.0"/>
</p:tagLst>
</file>

<file path=ppt/tags/tag14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715"/>
  <p:tag name="KSO_WM_UNIT_TYPE" val="l_h_i"/>
  <p:tag name="KSO_WM_UNIT_INDEX" val="1_1_1"/>
  <p:tag name="KSO_WM_UNIT_ID" val="diagram715_3*l_h_i*1_1_1"/>
  <p:tag name="KSO_WM_UNIT_LAYERLEVEL" val="1_1_1"/>
  <p:tag name="KSO_WM_DIAGRAM_GROUP_CODE" val="l1-1"/>
  <p:tag name="KSO_WM_UNIT_HIGHLIGHT" val="0"/>
  <p:tag name="KSO_WM_UNIT_COMPATIBLE" val="0"/>
  <p:tag name="KSO_WM_UNIT_DIAGRAM_ISNUMVISUAL" val="0"/>
  <p:tag name="KSO_WM_UNIT_DIAGRAM_ISREFERUNIT" val="0"/>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14"/>
  <p:tag name="KSO_WM_UNIT_TEXT_FILL_TYPE" val="1"/>
  <p:tag name="KSO_WM_UNIT_USESOURCEFORMAT_APPLY" val="1"/>
</p:tagLst>
</file>

<file path=ppt/tags/tag14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715"/>
  <p:tag name="KSO_WM_UNIT_TYPE" val="l_h_f"/>
  <p:tag name="KSO_WM_UNIT_INDEX" val="1_1_1"/>
  <p:tag name="KSO_WM_UNIT_ID" val="diagram715_3*l_h_f*1_1_1"/>
  <p:tag name="KSO_WM_UNIT_LAYERLEVEL" val="1_1_1"/>
  <p:tag name="KSO_WM_UNIT_HIGHLIGHT" val="0"/>
  <p:tag name="KSO_WM_UNIT_COMPATIBLE" val="0"/>
  <p:tag name="KSO_WM_DIAGRAM_GROUP_CODE" val="l1-1"/>
  <p:tag name="KSO_WM_UNIT_NOCLEAR" val="0"/>
  <p:tag name="KSO_WM_UNIT_DIAGRAM_ISNUMVISUAL" val="0"/>
  <p:tag name="KSO_WM_UNIT_DIAGRAM_ISREFERUNIT" val="0"/>
  <p:tag name="KSO_WM_UNIT_PRESET_TEXT" val="单击此处添加&#10;文本具体内容"/>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14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715"/>
  <p:tag name="KSO_WM_UNIT_TYPE" val="l_h_i"/>
  <p:tag name="KSO_WM_UNIT_INDEX" val="1_1_2"/>
  <p:tag name="KSO_WM_UNIT_ID" val="diagram715_3*l_h_i*1_1_2"/>
  <p:tag name="KSO_WM_UNIT_LAYERLEVEL" val="1_1_1"/>
  <p:tag name="KSO_WM_DIAGRAM_GROUP_CODE" val="l1-1"/>
  <p:tag name="KSO_WM_UNIT_HIGHLIGHT" val="0"/>
  <p:tag name="KSO_WM_UNIT_COMPATIBLE" val="0"/>
  <p:tag name="KSO_WM_UNIT_DIAGRAM_ISNUMVISUAL" val="0"/>
  <p:tag name="KSO_WM_UNIT_DIAGRAM_ISREFERUNIT" val="0"/>
  <p:tag name="KSO_WM_UNIT_FILL_FORE_SCHEMECOLOR_INDEX_BRIGHTNESS" val="0"/>
  <p:tag name="KSO_WM_UNIT_FILL_FORE_SCHEMECOLOR_INDEX" val="6"/>
  <p:tag name="KSO_WM_UNIT_FILL_TYPE" val="1"/>
  <p:tag name="KSO_WM_UNIT_TEXT_FILL_FORE_SCHEMECOLOR_INDEX_BRIGHTNESS" val="0"/>
  <p:tag name="KSO_WM_UNIT_TEXT_FILL_FORE_SCHEMECOLOR_INDEX" val="14"/>
  <p:tag name="KSO_WM_UNIT_TEXT_FILL_TYPE" val="1"/>
  <p:tag name="KSO_WM_UNIT_USESOURCEFORMAT_APPLY" val="1"/>
</p:tagLst>
</file>

<file path=ppt/tags/tag14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715"/>
  <p:tag name="KSO_WM_UNIT_TYPE" val="l_h_i"/>
  <p:tag name="KSO_WM_UNIT_INDEX" val="1_1_3"/>
  <p:tag name="KSO_WM_UNIT_ID" val="diagram715_3*l_h_i*1_1_3"/>
  <p:tag name="KSO_WM_UNIT_LAYERLEVEL" val="1_1_1"/>
  <p:tag name="KSO_WM_DIAGRAM_GROUP_CODE" val="l1-1"/>
  <p:tag name="KSO_WM_UNIT_HIGHLIGHT" val="0"/>
  <p:tag name="KSO_WM_UNIT_COMPATIBLE" val="0"/>
  <p:tag name="KSO_WM_UNIT_DIAGRAM_ISNUMVISUAL" val="0"/>
  <p:tag name="KSO_WM_UNIT_DIAGRAM_ISREFERUNIT" val="0"/>
  <p:tag name="KSO_WM_UNIT_FILL_FORE_SCHEMECOLOR_INDEX_BRIGHTNESS" val="0"/>
  <p:tag name="KSO_WM_UNIT_FILL_FORE_SCHEMECOLOR_INDEX" val="6"/>
  <p:tag name="KSO_WM_UNIT_FILL_TYPE" val="1"/>
  <p:tag name="KSO_WM_UNIT_TEXT_FILL_FORE_SCHEMECOLOR_INDEX_BRIGHTNESS" val="0"/>
  <p:tag name="KSO_WM_UNIT_TEXT_FILL_FORE_SCHEMECOLOR_INDEX" val="14"/>
  <p:tag name="KSO_WM_UNIT_TEXT_FILL_TYPE" val="1"/>
  <p:tag name="KSO_WM_UNIT_USESOURCEFORMAT_APPLY" val="1"/>
</p:tagLst>
</file>

<file path=ppt/tags/tag1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i"/>
  <p:tag name="KSO_WM_UNIT_INDEX" val="1_1"/>
  <p:tag name="KSO_WM_UNIT_ID" val="diagram20171182_1*n_i*1_1"/>
  <p:tag name="KSO_WM_TEMPLATE_CATEGORY" val="diagram"/>
  <p:tag name="KSO_WM_TEMPLATE_INDEX" val="20171182"/>
  <p:tag name="KSO_WM_UNIT_LAYERLEVEL" val="1_1"/>
  <p:tag name="KSO_WM_TAG_VERSION" val="1.0"/>
  <p:tag name="KSO_WM_BEAUTIFY_FLAG" val="#wm#"/>
  <p:tag name="KSO_WM_UNIT_LINE_FORE_SCHEMECOLOR_INDEX" val="14"/>
  <p:tag name="KSO_WM_UNIT_LINE_FILL_TYPE" val="2"/>
</p:tagLst>
</file>

<file path=ppt/tags/tag1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2_1"/>
  <p:tag name="KSO_WM_UNIT_ID" val="diagram20171182_1*n_h_h_i*1_2_2_1"/>
  <p:tag name="KSO_WM_TEMPLATE_CATEGORY" val="diagram"/>
  <p:tag name="KSO_WM_TEMPLATE_INDEX" val="20171182"/>
  <p:tag name="KSO_WM_UNIT_LAYERLEVEL" val="1_1_1_1"/>
  <p:tag name="KSO_WM_TAG_VERSION" val="1.0"/>
  <p:tag name="KSO_WM_BEAUTIFY_FLAG" val="#wm#"/>
  <p:tag name="KSO_WM_UNIT_FILL_FORE_SCHEMECOLOR_INDEX" val="7"/>
  <p:tag name="KSO_WM_UNIT_FILL_TYPE" val="1"/>
  <p:tag name="KSO_WM_UNIT_TEXT_FILL_FORE_SCHEMECOLOR_INDEX" val="14"/>
  <p:tag name="KSO_WM_UNIT_TEXT_FILL_TYPE" val="1"/>
</p:tagLst>
</file>

<file path=ppt/tags/tag1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SUBTYPE" val="d"/>
  <p:tag name="KSO_WM_UNIT_TYPE" val="n_h_h_i"/>
  <p:tag name="KSO_WM_UNIT_INDEX" val="1_2_2_2"/>
  <p:tag name="KSO_WM_UNIT_ID" val="diagram20171182_1*n_h_h_i*1_2_2_2"/>
  <p:tag name="KSO_WM_TEMPLATE_CATEGORY" val="diagram"/>
  <p:tag name="KSO_WM_TEMPLATE_INDEX" val="20171182"/>
  <p:tag name="KSO_WM_UNIT_LAYERLEVEL" val="1_1_1_1"/>
  <p:tag name="KSO_WM_TAG_VERSION" val="1.0"/>
  <p:tag name="KSO_WM_BEAUTIFY_FLAG" val="#wm#"/>
  <p:tag name="KSO_WM_UNIT_TEXT_FILL_FORE_SCHEMECOLOR_INDEX" val="14"/>
  <p:tag name="KSO_WM_UNIT_TEXT_FILL_TYPE" val="1"/>
</p:tagLst>
</file>

<file path=ppt/tags/tag147.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DIAGRAM_GROUP_CODE" val="n1-1"/>
  <p:tag name="KSO_WM_UNIT_TYPE" val="n_h_h_f"/>
  <p:tag name="KSO_WM_UNIT_INDEX" val="1_2_2_1"/>
  <p:tag name="KSO_WM_UNIT_ID" val="diagram20171182_1*n_h_h_f*1_2_2_1"/>
  <p:tag name="KSO_WM_TEMPLATE_CATEGORY" val="diagram"/>
  <p:tag name="KSO_WM_TEMPLATE_INDEX" val="20171182"/>
  <p:tag name="KSO_WM_UNIT_LAYERLEVEL" val="1_1_1_1"/>
  <p:tag name="KSO_WM_TAG_VERSION" val="1.0"/>
  <p:tag name="KSO_WM_BEAUTIFY_FLAG" val="#wm#"/>
  <p:tag name="KSO_WM_UNIT_PRESET_TEXT" val="点击此处添加正文，文字是您思想的提炼，为了演示发布的良好效果，请您尽可能提炼思想的精髓，然后简单的阐述您的观点"/>
  <p:tag name="KSO_WM_UNIT_TEXT_FILL_FORE_SCHEMECOLOR_INDEX" val="13"/>
  <p:tag name="KSO_WM_UNIT_TEXT_FILL_TYPE" val="1"/>
</p:tagLst>
</file>

<file path=ppt/tags/tag1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i"/>
  <p:tag name="KSO_WM_UNIT_INDEX" val="1_1_1"/>
  <p:tag name="KSO_WM_UNIT_ID" val="diagram20171182_1*n_h_i*1_1_1"/>
  <p:tag name="KSO_WM_TEMPLATE_CATEGORY" val="diagram"/>
  <p:tag name="KSO_WM_TEMPLATE_INDEX" val="20171182"/>
  <p:tag name="KSO_WM_UNIT_LAYERLEVEL" val="1_1_1"/>
  <p:tag name="KSO_WM_TAG_VERSION" val="1.0"/>
  <p:tag name="KSO_WM_BEAUTIFY_FLAG" val="#wm#"/>
  <p:tag name="KSO_WM_UNIT_FILL_FORE_SCHEMECOLOR_INDEX" val="5"/>
  <p:tag name="KSO_WM_UNIT_FILL_TYPE" val="1"/>
  <p:tag name="KSO_WM_UNIT_TEXT_FILL_FORE_SCHEMECOLOR_INDEX" val="14"/>
  <p:tag name="KSO_WM_UNIT_TEXT_FILL_TYPE" val="1"/>
</p:tagLst>
</file>

<file path=ppt/tags/tag149.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6"/>
  <p:tag name="KSO_WM_UNIT_HIGHLIGHT" val="0"/>
  <p:tag name="KSO_WM_UNIT_COMPATIBLE" val="0"/>
  <p:tag name="KSO_WM_UNIT_DIAGRAM_ISNUMVISUAL" val="0"/>
  <p:tag name="KSO_WM_UNIT_DIAGRAM_ISREFERUNIT" val="0"/>
  <p:tag name="KSO_WM_DIAGRAM_GROUP_CODE" val="n1-1"/>
  <p:tag name="KSO_WM_UNIT_TYPE" val="n_h_a"/>
  <p:tag name="KSO_WM_UNIT_INDEX" val="1_1_1"/>
  <p:tag name="KSO_WM_UNIT_ID" val="diagram20171182_1*n_h_a*1_1_1"/>
  <p:tag name="KSO_WM_TEMPLATE_CATEGORY" val="diagram"/>
  <p:tag name="KSO_WM_TEMPLATE_INDEX" val="20171182"/>
  <p:tag name="KSO_WM_UNIT_LAYERLEVEL" val="1_1_1"/>
  <p:tag name="KSO_WM_TAG_VERSION" val="1.0"/>
  <p:tag name="KSO_WM_BEAUTIFY_FLAG" val="#wm#"/>
  <p:tag name="KSO_WM_UNIT_PRESET_TEXT" val="点击输&#10;入标题"/>
  <p:tag name="KSO_WM_UNIT_TEXT_FILL_FORE_SCHEMECOLOR_INDEX" val="14"/>
  <p:tag name="KSO_WM_UNIT_TEXT_FILL_TYPE" val="1"/>
</p:tagLst>
</file>

<file path=ppt/tags/tag15.xml><?xml version="1.0" encoding="utf-8"?>
<p:tagLst xmlns:a="http://schemas.openxmlformats.org/drawingml/2006/main" xmlns:r="http://schemas.openxmlformats.org/officeDocument/2006/relationships" xmlns:p="http://schemas.openxmlformats.org/presentationml/2006/main">
  <p:tag name="KSO_WM_UNIT_TABLE_BEAUTIFY" val="smartTable{59017d80-177c-44c3-9c66-ceafce9df668}"/>
  <p:tag name="TABLE_ENDDRAG_ORIGIN_RECT" val="361*364"/>
  <p:tag name="TABLE_ENDDRAG_RECT" val="543*154*361*364"/>
</p:tagLst>
</file>

<file path=ppt/tags/tag1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i"/>
  <p:tag name="KSO_WM_UNIT_INDEX" val="1_1"/>
  <p:tag name="KSO_WM_UNIT_ID" val="diagram20171182_1*n_i*1_1"/>
  <p:tag name="KSO_WM_TEMPLATE_CATEGORY" val="diagram"/>
  <p:tag name="KSO_WM_TEMPLATE_INDEX" val="20171182"/>
  <p:tag name="KSO_WM_UNIT_LAYERLEVEL" val="1_1"/>
  <p:tag name="KSO_WM_TAG_VERSION" val="1.0"/>
  <p:tag name="KSO_WM_BEAUTIFY_FLAG" val="#wm#"/>
  <p:tag name="KSO_WM_UNIT_LINE_FORE_SCHEMECOLOR_INDEX" val="14"/>
  <p:tag name="KSO_WM_UNIT_LINE_FILL_TYPE" val="2"/>
</p:tagLst>
</file>

<file path=ppt/tags/tag1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i"/>
  <p:tag name="KSO_WM_UNIT_INDEX" val="1_1"/>
  <p:tag name="KSO_WM_UNIT_ID" val="diagram20171182_1*n_i*1_1"/>
  <p:tag name="KSO_WM_TEMPLATE_CATEGORY" val="diagram"/>
  <p:tag name="KSO_WM_TEMPLATE_INDEX" val="20171182"/>
  <p:tag name="KSO_WM_UNIT_LAYERLEVEL" val="1_1"/>
  <p:tag name="KSO_WM_TAG_VERSION" val="1.0"/>
  <p:tag name="KSO_WM_BEAUTIFY_FLAG" val="#wm#"/>
  <p:tag name="KSO_WM_UNIT_LINE_FORE_SCHEMECOLOR_INDEX" val="14"/>
  <p:tag name="KSO_WM_UNIT_LINE_FILL_TYPE" val="2"/>
</p:tagLst>
</file>

<file path=ppt/tags/tag1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i"/>
  <p:tag name="KSO_WM_UNIT_INDEX" val="1_1"/>
  <p:tag name="KSO_WM_UNIT_ID" val="diagram20171182_1*n_i*1_1"/>
  <p:tag name="KSO_WM_TEMPLATE_CATEGORY" val="diagram"/>
  <p:tag name="KSO_WM_TEMPLATE_INDEX" val="20171182"/>
  <p:tag name="KSO_WM_UNIT_LAYERLEVEL" val="1_1"/>
  <p:tag name="KSO_WM_TAG_VERSION" val="1.0"/>
  <p:tag name="KSO_WM_BEAUTIFY_FLAG" val="#wm#"/>
  <p:tag name="KSO_WM_UNIT_LINE_FORE_SCHEMECOLOR_INDEX" val="14"/>
  <p:tag name="KSO_WM_UNIT_LINE_FILL_TYPE" val="2"/>
</p:tagLst>
</file>

<file path=ppt/tags/tag1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790_4*l_h_i*1_1_1"/>
  <p:tag name="KSO_WM_TEMPLATE_CATEGORY" val="diagram"/>
  <p:tag name="KSO_WM_TEMPLATE_INDEX" val="790"/>
  <p:tag name="KSO_WM_UNIT_LAYERLEVEL" val="1_1_1"/>
  <p:tag name="KSO_WM_TAG_VERSION" val="1.0"/>
  <p:tag name="KSO_WM_BEAUTIFY_FLAG" val="#wm#"/>
  <p:tag name="KSO_WM_UNIT_FILL_FORE_SCHEMECOLOR_INDEX_BRIGHTNESS" val="-0.05"/>
  <p:tag name="KSO_WM_UNIT_FILL_FORE_SCHEMECOLOR_INDEX" val="14"/>
  <p:tag name="KSO_WM_UNIT_FILL_TYPE" val="1"/>
  <p:tag name="KSO_WM_UNIT_TEXT_FILL_FORE_SCHEMECOLOR_INDEX_BRIGHTNESS" val="0"/>
  <p:tag name="KSO_WM_UNIT_TEXT_FILL_FORE_SCHEMECOLOR_INDEX" val="5"/>
  <p:tag name="KSO_WM_UNIT_TEXT_FILL_TYPE" val="1"/>
  <p:tag name="KSO_WM_UNIT_USESOURCEFORMAT_APPLY" val="1"/>
</p:tagLst>
</file>

<file path=ppt/tags/tag1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790_4*l_h_i*1_1_2"/>
  <p:tag name="KSO_WM_TEMPLATE_CATEGORY" val="diagram"/>
  <p:tag name="KSO_WM_TEMPLATE_INDEX" val="790"/>
  <p:tag name="KSO_WM_UNIT_LAYERLEVEL" val="1_1_1"/>
  <p:tag name="KSO_WM_TAG_VERSION" val="1.0"/>
  <p:tag name="KSO_WM_BEAUTIFY_FLAG" val="#wm#"/>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4"/>
  <p:tag name="KSO_WM_UNIT_TEXT_FILL_TYPE" val="1"/>
  <p:tag name="KSO_WM_UNIT_USESOURCEFORMAT_APPLY" val="1"/>
</p:tagLst>
</file>

<file path=ppt/tags/tag155.xml><?xml version="1.0" encoding="utf-8"?>
<p:tagLst xmlns:a="http://schemas.openxmlformats.org/drawingml/2006/main" xmlns:r="http://schemas.openxmlformats.org/officeDocument/2006/relationships" xmlns:p="http://schemas.openxmlformats.org/presentationml/2006/main">
  <p:tag name="KSO_WM_UNIT_NOCLEAR" val="0"/>
  <p:tag name="KSO_WM_UNIT_VALUE" val="42"/>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790_4*l_h_f*1_1_1"/>
  <p:tag name="KSO_WM_TEMPLATE_CATEGORY" val="diagram"/>
  <p:tag name="KSO_WM_TEMPLATE_INDEX" val="790"/>
  <p:tag name="KSO_WM_UNIT_LAYERLEVEL" val="1_1_1"/>
  <p:tag name="KSO_WM_TAG_VERSION" val="1.0"/>
  <p:tag name="KSO_WM_BEAUTIFY_FLAG" val="#wm#"/>
  <p:tag name="KSO_WM_UNIT_PRESET_TEXT" val="单击此处添加文本具体内容"/>
  <p:tag name="KSO_WM_UNIT_TEXT_FILL_FORE_SCHEMECOLOR_INDEX_BRIGHTNESS" val="0"/>
  <p:tag name="KSO_WM_UNIT_TEXT_FILL_FORE_SCHEMECOLOR_INDEX" val="14"/>
  <p:tag name="KSO_WM_UNIT_TEXT_FILL_TYPE" val="1"/>
  <p:tag name="KSO_WM_UNIT_USESOURCEFORMAT_APPLY" val="1"/>
</p:tagLst>
</file>

<file path=ppt/tags/tag1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790_4*l_h_i*1_2_1"/>
  <p:tag name="KSO_WM_TEMPLATE_CATEGORY" val="diagram"/>
  <p:tag name="KSO_WM_TEMPLATE_INDEX" val="790"/>
  <p:tag name="KSO_WM_UNIT_LAYERLEVEL" val="1_1_1"/>
  <p:tag name="KSO_WM_TAG_VERSION" val="1.0"/>
  <p:tag name="KSO_WM_BEAUTIFY_FLAG" val="#wm#"/>
  <p:tag name="KSO_WM_UNIT_FILL_FORE_SCHEMECOLOR_INDEX_BRIGHTNESS" val="-0.05"/>
  <p:tag name="KSO_WM_UNIT_FILL_FORE_SCHEMECOLOR_INDEX" val="14"/>
  <p:tag name="KSO_WM_UNIT_FILL_TYPE" val="1"/>
  <p:tag name="KSO_WM_UNIT_TEXT_FILL_FORE_SCHEMECOLOR_INDEX_BRIGHTNESS" val="0"/>
  <p:tag name="KSO_WM_UNIT_TEXT_FILL_FORE_SCHEMECOLOR_INDEX" val="6"/>
  <p:tag name="KSO_WM_UNIT_TEXT_FILL_TYPE" val="1"/>
  <p:tag name="KSO_WM_UNIT_USESOURCEFORMAT_APPLY" val="1"/>
</p:tagLst>
</file>

<file path=ppt/tags/tag1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diagram790_4*l_h_i*1_2_2"/>
  <p:tag name="KSO_WM_TEMPLATE_CATEGORY" val="diagram"/>
  <p:tag name="KSO_WM_TEMPLATE_INDEX" val="790"/>
  <p:tag name="KSO_WM_UNIT_LAYERLEVEL" val="1_1_1"/>
  <p:tag name="KSO_WM_TAG_VERSION" val="1.0"/>
  <p:tag name="KSO_WM_BEAUTIFY_FLAG" val="#wm#"/>
  <p:tag name="KSO_WM_UNIT_FILL_FORE_SCHEMECOLOR_INDEX_BRIGHTNESS" val="0"/>
  <p:tag name="KSO_WM_UNIT_FILL_FORE_SCHEMECOLOR_INDEX" val="6"/>
  <p:tag name="KSO_WM_UNIT_FILL_TYPE" val="1"/>
  <p:tag name="KSO_WM_UNIT_TEXT_FILL_FORE_SCHEMECOLOR_INDEX_BRIGHTNESS" val="0"/>
  <p:tag name="KSO_WM_UNIT_TEXT_FILL_FORE_SCHEMECOLOR_INDEX" val="14"/>
  <p:tag name="KSO_WM_UNIT_TEXT_FILL_TYPE" val="1"/>
  <p:tag name="KSO_WM_UNIT_USESOURCEFORMAT_APPLY" val="1"/>
</p:tagLst>
</file>

<file path=ppt/tags/tag158.xml><?xml version="1.0" encoding="utf-8"?>
<p:tagLst xmlns:a="http://schemas.openxmlformats.org/drawingml/2006/main" xmlns:r="http://schemas.openxmlformats.org/officeDocument/2006/relationships" xmlns:p="http://schemas.openxmlformats.org/presentationml/2006/main">
  <p:tag name="KSO_WM_UNIT_NOCLEAR" val="0"/>
  <p:tag name="KSO_WM_UNIT_VALUE" val="42"/>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790_4*l_h_f*1_2_1"/>
  <p:tag name="KSO_WM_TEMPLATE_CATEGORY" val="diagram"/>
  <p:tag name="KSO_WM_TEMPLATE_INDEX" val="790"/>
  <p:tag name="KSO_WM_UNIT_LAYERLEVEL" val="1_1_1"/>
  <p:tag name="KSO_WM_TAG_VERSION" val="1.0"/>
  <p:tag name="KSO_WM_BEAUTIFY_FLAG" val="#wm#"/>
  <p:tag name="KSO_WM_UNIT_PRESET_TEXT" val="单击此处添加文本具体内容"/>
  <p:tag name="KSO_WM_UNIT_TEXT_FILL_FORE_SCHEMECOLOR_INDEX_BRIGHTNESS" val="0"/>
  <p:tag name="KSO_WM_UNIT_TEXT_FILL_FORE_SCHEMECOLOR_INDEX" val="14"/>
  <p:tag name="KSO_WM_UNIT_TEXT_FILL_TYPE" val="1"/>
  <p:tag name="KSO_WM_UNIT_USESOURCEFORMAT_APPLY" val="1"/>
</p:tagLst>
</file>

<file path=ppt/tags/tag1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1"/>
  <p:tag name="KSO_WM_UNIT_ID" val="diagram790_4*l_h_i*1_3_1"/>
  <p:tag name="KSO_WM_TEMPLATE_CATEGORY" val="diagram"/>
  <p:tag name="KSO_WM_TEMPLATE_INDEX" val="790"/>
  <p:tag name="KSO_WM_UNIT_LAYERLEVEL" val="1_1_1"/>
  <p:tag name="KSO_WM_TAG_VERSION" val="1.0"/>
  <p:tag name="KSO_WM_BEAUTIFY_FLAG" val="#wm#"/>
  <p:tag name="KSO_WM_UNIT_FILL_FORE_SCHEMECOLOR_INDEX_BRIGHTNESS" val="-0.05"/>
  <p:tag name="KSO_WM_UNIT_FILL_FORE_SCHEMECOLOR_INDEX" val="14"/>
  <p:tag name="KSO_WM_UNIT_FILL_TYPE" val="1"/>
  <p:tag name="KSO_WM_UNIT_TEXT_FILL_FORE_SCHEMECOLOR_INDEX_BRIGHTNESS" val="0"/>
  <p:tag name="KSO_WM_UNIT_TEXT_FILL_FORE_SCHEMECOLOR_INDEX" val="7"/>
  <p:tag name="KSO_WM_UNIT_TEXT_FILL_TYPE" val="1"/>
  <p:tag name="KSO_WM_UNIT_USESOURCEFORMAT_APPLY" val="1"/>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00201_1*n_h_i*1_1_1"/>
  <p:tag name="KSO_WM_TEMPLATE_CATEGORY" val="diagram"/>
  <p:tag name="KSO_WM_TEMPLATE_INDEX" val="20200201"/>
  <p:tag name="KSO_WM_UNIT_LAYERLEVEL" val="1_1_1"/>
  <p:tag name="KSO_WM_TAG_VERSION" val="1.0"/>
  <p:tag name="KSO_WM_BEAUTIFY_FLAG" val="#wm#"/>
  <p:tag name="KSO_WM_DIAGRAM_GROUP_CODE" val="n1-1"/>
  <p:tag name="KSO_WM_UNIT_TYPE" val="n_h_i"/>
  <p:tag name="KSO_WM_UNIT_INDEX" val="1_1_1"/>
</p:tagLst>
</file>

<file path=ppt/tags/tag1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2"/>
  <p:tag name="KSO_WM_UNIT_ID" val="diagram790_4*l_h_i*1_3_2"/>
  <p:tag name="KSO_WM_TEMPLATE_CATEGORY" val="diagram"/>
  <p:tag name="KSO_WM_TEMPLATE_INDEX" val="790"/>
  <p:tag name="KSO_WM_UNIT_LAYERLEVEL" val="1_1_1"/>
  <p:tag name="KSO_WM_TAG_VERSION" val="1.0"/>
  <p:tag name="KSO_WM_BEAUTIFY_FLAG" val="#wm#"/>
  <p:tag name="KSO_WM_UNIT_FILL_FORE_SCHEMECOLOR_INDEX_BRIGHTNESS" val="0"/>
  <p:tag name="KSO_WM_UNIT_FILL_FORE_SCHEMECOLOR_INDEX" val="7"/>
  <p:tag name="KSO_WM_UNIT_FILL_TYPE" val="1"/>
  <p:tag name="KSO_WM_UNIT_TEXT_FILL_FORE_SCHEMECOLOR_INDEX_BRIGHTNESS" val="0"/>
  <p:tag name="KSO_WM_UNIT_TEXT_FILL_FORE_SCHEMECOLOR_INDEX" val="14"/>
  <p:tag name="KSO_WM_UNIT_TEXT_FILL_TYPE" val="1"/>
  <p:tag name="KSO_WM_UNIT_USESOURCEFORMAT_APPLY" val="1"/>
</p:tagLst>
</file>

<file path=ppt/tags/tag161.xml><?xml version="1.0" encoding="utf-8"?>
<p:tagLst xmlns:a="http://schemas.openxmlformats.org/drawingml/2006/main" xmlns:r="http://schemas.openxmlformats.org/officeDocument/2006/relationships" xmlns:p="http://schemas.openxmlformats.org/presentationml/2006/main">
  <p:tag name="KSO_WM_UNIT_NOCLEAR" val="0"/>
  <p:tag name="KSO_WM_UNIT_VALUE" val="42"/>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790_4*l_h_f*1_3_1"/>
  <p:tag name="KSO_WM_TEMPLATE_CATEGORY" val="diagram"/>
  <p:tag name="KSO_WM_TEMPLATE_INDEX" val="790"/>
  <p:tag name="KSO_WM_UNIT_LAYERLEVEL" val="1_1_1"/>
  <p:tag name="KSO_WM_TAG_VERSION" val="1.0"/>
  <p:tag name="KSO_WM_BEAUTIFY_FLAG" val="#wm#"/>
  <p:tag name="KSO_WM_UNIT_PRESET_TEXT" val="单击此处添加文本具体内容"/>
  <p:tag name="KSO_WM_UNIT_TEXT_FILL_FORE_SCHEMECOLOR_INDEX_BRIGHTNESS" val="0"/>
  <p:tag name="KSO_WM_UNIT_TEXT_FILL_FORE_SCHEMECOLOR_INDEX" val="14"/>
  <p:tag name="KSO_WM_UNIT_TEXT_FILL_TYPE" val="1"/>
  <p:tag name="KSO_WM_UNIT_USESOURCEFORMAT_APPLY" val="1"/>
</p:tagLst>
</file>

<file path=ppt/tags/tag1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1"/>
  <p:tag name="KSO_WM_UNIT_ID" val="diagram790_4*l_h_i*1_4_1"/>
  <p:tag name="KSO_WM_TEMPLATE_CATEGORY" val="diagram"/>
  <p:tag name="KSO_WM_TEMPLATE_INDEX" val="790"/>
  <p:tag name="KSO_WM_UNIT_LAYERLEVEL" val="1_1_1"/>
  <p:tag name="KSO_WM_TAG_VERSION" val="1.0"/>
  <p:tag name="KSO_WM_BEAUTIFY_FLAG" val="#wm#"/>
  <p:tag name="KSO_WM_UNIT_FILL_FORE_SCHEMECOLOR_INDEX_BRIGHTNESS" val="-0.05"/>
  <p:tag name="KSO_WM_UNIT_FILL_FORE_SCHEMECOLOR_INDEX" val="14"/>
  <p:tag name="KSO_WM_UNIT_FILL_TYPE" val="1"/>
  <p:tag name="KSO_WM_UNIT_TEXT_FILL_FORE_SCHEMECOLOR_INDEX_BRIGHTNESS" val="0"/>
  <p:tag name="KSO_WM_UNIT_TEXT_FILL_FORE_SCHEMECOLOR_INDEX" val="8"/>
  <p:tag name="KSO_WM_UNIT_TEXT_FILL_TYPE" val="1"/>
  <p:tag name="KSO_WM_UNIT_USESOURCEFORMAT_APPLY" val="1"/>
</p:tagLst>
</file>

<file path=ppt/tags/tag1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2"/>
  <p:tag name="KSO_WM_UNIT_ID" val="diagram790_4*l_h_i*1_4_2"/>
  <p:tag name="KSO_WM_TEMPLATE_CATEGORY" val="diagram"/>
  <p:tag name="KSO_WM_TEMPLATE_INDEX" val="790"/>
  <p:tag name="KSO_WM_UNIT_LAYERLEVEL" val="1_1_1"/>
  <p:tag name="KSO_WM_TAG_VERSION" val="1.0"/>
  <p:tag name="KSO_WM_BEAUTIFY_FLAG" val="#wm#"/>
  <p:tag name="KSO_WM_UNIT_FILL_FORE_SCHEMECOLOR_INDEX_BRIGHTNESS" val="0"/>
  <p:tag name="KSO_WM_UNIT_FILL_FORE_SCHEMECOLOR_INDEX" val="8"/>
  <p:tag name="KSO_WM_UNIT_FILL_TYPE" val="1"/>
  <p:tag name="KSO_WM_UNIT_TEXT_FILL_FORE_SCHEMECOLOR_INDEX_BRIGHTNESS" val="0"/>
  <p:tag name="KSO_WM_UNIT_TEXT_FILL_FORE_SCHEMECOLOR_INDEX" val="14"/>
  <p:tag name="KSO_WM_UNIT_TEXT_FILL_TYPE" val="1"/>
  <p:tag name="KSO_WM_UNIT_USESOURCEFORMAT_APPLY" val="1"/>
</p:tagLst>
</file>

<file path=ppt/tags/tag164.xml><?xml version="1.0" encoding="utf-8"?>
<p:tagLst xmlns:a="http://schemas.openxmlformats.org/drawingml/2006/main" xmlns:r="http://schemas.openxmlformats.org/officeDocument/2006/relationships" xmlns:p="http://schemas.openxmlformats.org/presentationml/2006/main">
  <p:tag name="KSO_WM_UNIT_NOCLEAR" val="0"/>
  <p:tag name="KSO_WM_UNIT_VALUE" val="42"/>
  <p:tag name="KSO_WM_UNIT_HIGHLIGHT" val="0"/>
  <p:tag name="KSO_WM_UNIT_COMPATIBLE" val="0"/>
  <p:tag name="KSO_WM_UNIT_DIAGRAM_ISNUMVISUAL" val="0"/>
  <p:tag name="KSO_WM_UNIT_DIAGRAM_ISREFERUNIT" val="0"/>
  <p:tag name="KSO_WM_DIAGRAM_GROUP_CODE" val="l1-1"/>
  <p:tag name="KSO_WM_UNIT_TYPE" val="l_h_f"/>
  <p:tag name="KSO_WM_UNIT_INDEX" val="1_4_1"/>
  <p:tag name="KSO_WM_UNIT_ID" val="diagram790_4*l_h_f*1_4_1"/>
  <p:tag name="KSO_WM_TEMPLATE_CATEGORY" val="diagram"/>
  <p:tag name="KSO_WM_TEMPLATE_INDEX" val="790"/>
  <p:tag name="KSO_WM_UNIT_LAYERLEVEL" val="1_1_1"/>
  <p:tag name="KSO_WM_TAG_VERSION" val="1.0"/>
  <p:tag name="KSO_WM_BEAUTIFY_FLAG" val="#wm#"/>
  <p:tag name="KSO_WM_UNIT_PRESET_TEXT" val="单击此处添加文本具体内容"/>
  <p:tag name="KSO_WM_UNIT_TEXT_FILL_FORE_SCHEMECOLOR_INDEX_BRIGHTNESS" val="0"/>
  <p:tag name="KSO_WM_UNIT_TEXT_FILL_FORE_SCHEMECOLOR_INDEX" val="14"/>
  <p:tag name="KSO_WM_UNIT_TEXT_FILL_TYPE" val="1"/>
  <p:tag name="KSO_WM_UNIT_USESOURCEFORMAT_APPLY" val="1"/>
</p:tagLst>
</file>

<file path=ppt/tags/tag16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5_1"/>
  <p:tag name="KSO_WM_UNIT_ID" val="diagram790_4*l_h_i*1_5_1"/>
  <p:tag name="KSO_WM_TEMPLATE_CATEGORY" val="diagram"/>
  <p:tag name="KSO_WM_TEMPLATE_INDEX" val="790"/>
  <p:tag name="KSO_WM_UNIT_LAYERLEVEL" val="1_1_1"/>
  <p:tag name="KSO_WM_TAG_VERSION" val="1.0"/>
  <p:tag name="KSO_WM_BEAUTIFY_FLAG" val="#wm#"/>
  <p:tag name="KSO_WM_UNIT_FILL_FORE_SCHEMECOLOR_INDEX_BRIGHTNESS" val="-0.05"/>
  <p:tag name="KSO_WM_UNIT_FILL_FORE_SCHEMECOLOR_INDEX" val="14"/>
  <p:tag name="KSO_WM_UNIT_FILL_TYPE" val="1"/>
  <p:tag name="KSO_WM_UNIT_TEXT_FILL_FORE_SCHEMECOLOR_INDEX_BRIGHTNESS" val="0"/>
  <p:tag name="KSO_WM_UNIT_TEXT_FILL_FORE_SCHEMECOLOR_INDEX" val="9"/>
  <p:tag name="KSO_WM_UNIT_TEXT_FILL_TYPE" val="1"/>
  <p:tag name="KSO_WM_UNIT_USESOURCEFORMAT_APPLY" val="1"/>
</p:tagLst>
</file>

<file path=ppt/tags/tag16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5_2"/>
  <p:tag name="KSO_WM_UNIT_ID" val="diagram790_4*l_h_i*1_5_2"/>
  <p:tag name="KSO_WM_TEMPLATE_CATEGORY" val="diagram"/>
  <p:tag name="KSO_WM_TEMPLATE_INDEX" val="790"/>
  <p:tag name="KSO_WM_UNIT_LAYERLEVEL" val="1_1_1"/>
  <p:tag name="KSO_WM_TAG_VERSION" val="1.0"/>
  <p:tag name="KSO_WM_BEAUTIFY_FLAG" val="#wm#"/>
  <p:tag name="KSO_WM_UNIT_FILL_FORE_SCHEMECOLOR_INDEX_BRIGHTNESS" val="0"/>
  <p:tag name="KSO_WM_UNIT_FILL_FORE_SCHEMECOLOR_INDEX" val="9"/>
  <p:tag name="KSO_WM_UNIT_FILL_TYPE" val="1"/>
  <p:tag name="KSO_WM_UNIT_TEXT_FILL_FORE_SCHEMECOLOR_INDEX_BRIGHTNESS" val="0"/>
  <p:tag name="KSO_WM_UNIT_TEXT_FILL_FORE_SCHEMECOLOR_INDEX" val="14"/>
  <p:tag name="KSO_WM_UNIT_TEXT_FILL_TYPE" val="1"/>
  <p:tag name="KSO_WM_UNIT_USESOURCEFORMAT_APPLY" val="1"/>
</p:tagLst>
</file>

<file path=ppt/tags/tag167.xml><?xml version="1.0" encoding="utf-8"?>
<p:tagLst xmlns:a="http://schemas.openxmlformats.org/drawingml/2006/main" xmlns:r="http://schemas.openxmlformats.org/officeDocument/2006/relationships" xmlns:p="http://schemas.openxmlformats.org/presentationml/2006/main">
  <p:tag name="KSO_WM_UNIT_NOCLEAR" val="0"/>
  <p:tag name="KSO_WM_UNIT_VALUE" val="42"/>
  <p:tag name="KSO_WM_UNIT_HIGHLIGHT" val="0"/>
  <p:tag name="KSO_WM_UNIT_COMPATIBLE" val="0"/>
  <p:tag name="KSO_WM_UNIT_DIAGRAM_ISNUMVISUAL" val="0"/>
  <p:tag name="KSO_WM_UNIT_DIAGRAM_ISREFERUNIT" val="0"/>
  <p:tag name="KSO_WM_DIAGRAM_GROUP_CODE" val="l1-1"/>
  <p:tag name="KSO_WM_UNIT_TYPE" val="l_h_f"/>
  <p:tag name="KSO_WM_UNIT_INDEX" val="1_5_1"/>
  <p:tag name="KSO_WM_UNIT_ID" val="diagram790_4*l_h_f*1_5_1"/>
  <p:tag name="KSO_WM_TEMPLATE_CATEGORY" val="diagram"/>
  <p:tag name="KSO_WM_TEMPLATE_INDEX" val="790"/>
  <p:tag name="KSO_WM_UNIT_LAYERLEVEL" val="1_1_1"/>
  <p:tag name="KSO_WM_TAG_VERSION" val="1.0"/>
  <p:tag name="KSO_WM_BEAUTIFY_FLAG" val="#wm#"/>
  <p:tag name="KSO_WM_UNIT_PRESET_TEXT" val="单击此处添加文本具体内容"/>
  <p:tag name="KSO_WM_UNIT_TEXT_FILL_FORE_SCHEMECOLOR_INDEX_BRIGHTNESS" val="0"/>
  <p:tag name="KSO_WM_UNIT_TEXT_FILL_FORE_SCHEMECOLOR_INDEX" val="14"/>
  <p:tag name="KSO_WM_UNIT_TEXT_FILL_TYPE" val="1"/>
  <p:tag name="KSO_WM_UNIT_USESOURCEFORMAT_APPLY" val="1"/>
</p:tagLst>
</file>

<file path=ppt/tags/tag168.xml><?xml version="1.0" encoding="utf-8"?>
<p:tagLst xmlns:a="http://schemas.openxmlformats.org/drawingml/2006/main" xmlns:r="http://schemas.openxmlformats.org/officeDocument/2006/relationships" xmlns:p="http://schemas.openxmlformats.org/presentationml/2006/main">
  <p:tag name="KSO_WM_SLIDE_ITEM_CNT" val="6"/>
</p:tagLst>
</file>

<file path=ppt/tags/tag169.xml><?xml version="1.0" encoding="utf-8"?>
<p:tagLst xmlns:a="http://schemas.openxmlformats.org/drawingml/2006/main" xmlns:r="http://schemas.openxmlformats.org/officeDocument/2006/relationships" xmlns:p="http://schemas.openxmlformats.org/presentationml/2006/main">
  <p:tag name="KSO_WM_SLIDE_ITEM_CNT" val="3"/>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00201_1*n_h_h_a*1_1_1_1"/>
  <p:tag name="KSO_WM_TEMPLATE_CATEGORY" val="diagram"/>
  <p:tag name="KSO_WM_TEMPLATE_INDEX" val="20200201"/>
  <p:tag name="KSO_WM_UNIT_LAYERLEVEL" val="1_1_1_1"/>
  <p:tag name="KSO_WM_TAG_VERSION" val="1.0"/>
  <p:tag name="KSO_WM_BEAUTIFY_FLAG" val="#wm#"/>
  <p:tag name="KSO_WM_UNIT_ISCONTENTSTITLE" val="0"/>
  <p:tag name="KSO_WM_UNIT_NOCLEAR" val="0"/>
  <p:tag name="KSO_WM_DIAGRAM_GROUP_CODE" val="n1-1"/>
  <p:tag name="KSO_WM_UNIT_TYPE" val="n_h_h_a"/>
  <p:tag name="KSO_WM_UNIT_INDEX" val="1_1_1_1"/>
  <p:tag name="KSO_WM_UNIT_PRESET_TEXT" val="添加标题"/>
  <p:tag name="KSO_WM_UNIT_VALUE" val="6"/>
  <p:tag name="KSO_WM_UNIT_TEXT_FILL_FORE_SCHEMECOLOR_INDEX" val="13"/>
  <p:tag name="KSO_WM_UNIT_TEXT_FILL_TYPE" val="1"/>
</p:tagLst>
</file>

<file path=ppt/tags/tag170.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5856"/>
  <p:tag name="KSO_WM_UNIT_TYPE" val="l_h_i"/>
  <p:tag name="KSO_WM_UNIT_INDEX" val="1_1_7"/>
  <p:tag name="KSO_WM_UNIT_ID" val="diagram20185856_2*l_h_i*1_1_7"/>
  <p:tag name="KSO_WM_UNIT_LAYERLEVEL" val="1_1_1"/>
  <p:tag name="KSO_WM_BEAUTIFY_FLAG" val="#wm#"/>
  <p:tag name="KSO_WM_TAG_VERSION" val="1.0"/>
  <p:tag name="KSO_WM_DIAGRAM_GROUP_CODE" val="l1-1"/>
  <p:tag name="KSO_WM_UNIT_FILL_FORE_SCHEMECOLOR_INDEX_BRIGHTNESS" val="0"/>
  <p:tag name="KSO_WM_UNIT_FILL_FORE_SCHEMECOLOR_INDEX" val="8"/>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171.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5856"/>
  <p:tag name="KSO_WM_UNIT_TYPE" val="l_h_i"/>
  <p:tag name="KSO_WM_UNIT_INDEX" val="1_3_4"/>
  <p:tag name="KSO_WM_UNIT_ID" val="diagram20185856_2*l_h_i*1_3_4"/>
  <p:tag name="KSO_WM_UNIT_LAYERLEVEL" val="1_1_1"/>
  <p:tag name="KSO_WM_BEAUTIFY_FLAG" val="#wm#"/>
  <p:tag name="KSO_WM_TAG_VERSION" val="1.0"/>
  <p:tag name="KSO_WM_DIAGRAM_GROUP_CODE" val="l1-1"/>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2"/>
  <p:tag name="KSO_WM_UNIT_TEXT_FILL_TYPE" val="1"/>
  <p:tag name="KSO_WM_UNIT_USESOURCEFORMAT_APPLY" val="1"/>
</p:tagLst>
</file>

<file path=ppt/tags/tag172.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5856"/>
  <p:tag name="KSO_WM_TAG_VERSION" val="1.0"/>
  <p:tag name="KSO_WM_UNIT_TYPE" val="l_h_f"/>
  <p:tag name="KSO_WM_UNIT_INDEX" val="1_3_1"/>
  <p:tag name="KSO_WM_UNIT_ID" val="diagram20185856_2*l_h_f*1_3_1"/>
  <p:tag name="KSO_WM_UNIT_LAYERLEVEL" val="1_1_1"/>
  <p:tag name="KSO_WM_UNIT_VALUE" val="48"/>
  <p:tag name="KSO_WM_UNIT_HIGHLIGHT" val="0"/>
  <p:tag name="KSO_WM_UNIT_COMPATIBLE" val="0"/>
  <p:tag name="KSO_WM_UNIT_CLEAR" val="0"/>
  <p:tag name="KSO_WM_BEAUTIFY_FLAG" val="#wm#"/>
  <p:tag name="KSO_WM_DIAGRAM_GROUP_CODE" val="l1-1"/>
  <p:tag name="KSO_WM_UNIT_PRESET_TEXT" val="此部分内容作为文字排版占位显示 _x000B_（建议使用主题字体）"/>
  <p:tag name="KSO_WM_UNIT_TEXT_FILL_FORE_SCHEMECOLOR_INDEX_BRIGHTNESS" val="0"/>
  <p:tag name="KSO_WM_UNIT_TEXT_FILL_FORE_SCHEMECOLOR_INDEX" val="1"/>
  <p:tag name="KSO_WM_UNIT_TEXT_FILL_TYPE" val="1"/>
  <p:tag name="KSO_WM_UNIT_USESOURCEFORMAT_APPLY" val="1"/>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00201_1*n_h_h_i*1_2_1_1"/>
  <p:tag name="KSO_WM_TEMPLATE_CATEGORY" val="diagram"/>
  <p:tag name="KSO_WM_TEMPLATE_INDEX" val="20200201"/>
  <p:tag name="KSO_WM_UNIT_LAYERLEVEL" val="1_1_1_1"/>
  <p:tag name="KSO_WM_TAG_VERSION" val="1.0"/>
  <p:tag name="KSO_WM_BEAUTIFY_FLAG" val="#wm#"/>
  <p:tag name="KSO_WM_DIAGRAM_GROUP_CODE" val="n1-1"/>
  <p:tag name="KSO_WM_UNIT_TYPE" val="n_h_h_i"/>
  <p:tag name="KSO_WM_UNIT_INDEX" val="1_2_1_1"/>
  <p:tag name="KSO_WM_UNIT_FILL_FORE_SCHEMECOLOR_INDEX" val="14"/>
  <p:tag name="KSO_WM_UNIT_FILL_TYPE" val="1"/>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00201_1*n_h_h_i*1_2_1_2"/>
  <p:tag name="KSO_WM_TEMPLATE_CATEGORY" val="diagram"/>
  <p:tag name="KSO_WM_TEMPLATE_INDEX" val="20200201"/>
  <p:tag name="KSO_WM_UNIT_LAYERLEVEL" val="1_1_1_1"/>
  <p:tag name="KSO_WM_TAG_VERSION" val="1.0"/>
  <p:tag name="KSO_WM_BEAUTIFY_FLAG" val="#wm#"/>
  <p:tag name="KSO_WM_DIAGRAM_GROUP_CODE" val="n1-1"/>
  <p:tag name="KSO_WM_UNIT_TYPE" val="n_h_h_i"/>
  <p:tag name="KSO_WM_UNIT_INDEX" val="1_2_1_2"/>
  <p:tag name="KSO_WM_UNIT_FILL_FORE_SCHEMECOLOR_INDEX" val="6"/>
  <p:tag name="KSO_WM_UNIT_FILL_TYPE" val="1"/>
  <p:tag name="KSO_WM_UNIT_TEXT_FILL_FORE_SCHEMECOLOR_INDEX" val="14"/>
  <p:tag name="KSO_WM_UNIT_TEXT_FILL_TYPE" val="1"/>
</p:tagLst>
</file>

<file path=ppt/tags/tag2.xml><?xml version="1.0" encoding="utf-8"?>
<p:tagLst xmlns:a="http://schemas.openxmlformats.org/drawingml/2006/main" xmlns:r="http://schemas.openxmlformats.org/officeDocument/2006/relationships" xmlns:p="http://schemas.openxmlformats.org/presentationml/2006/main">
  <p:tag name="PA" val="v3.0.0"/>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00201_1*n_h_h_a*1_2_1_1"/>
  <p:tag name="KSO_WM_TEMPLATE_CATEGORY" val="diagram"/>
  <p:tag name="KSO_WM_TEMPLATE_INDEX" val="20200201"/>
  <p:tag name="KSO_WM_UNIT_LAYERLEVEL" val="1_1_1_1"/>
  <p:tag name="KSO_WM_TAG_VERSION" val="1.0"/>
  <p:tag name="KSO_WM_BEAUTIFY_FLAG" val="#wm#"/>
  <p:tag name="KSO_WM_UNIT_ISCONTENTSTITLE" val="0"/>
  <p:tag name="KSO_WM_UNIT_NOCLEAR" val="0"/>
  <p:tag name="KSO_WM_DIAGRAM_GROUP_CODE" val="n1-1"/>
  <p:tag name="KSO_WM_UNIT_TYPE" val="n_h_h_a"/>
  <p:tag name="KSO_WM_UNIT_INDEX" val="1_2_1_1"/>
  <p:tag name="KSO_WM_UNIT_PRESET_TEXT" val="添加标题"/>
  <p:tag name="KSO_WM_UNIT_VALUE" val="6"/>
  <p:tag name="KSO_WM_UNIT_TEXT_FILL_FORE_SCHEMECOLOR_INDEX" val="14"/>
  <p:tag name="KSO_WM_UNIT_TEXT_FILL_TYPE" val="1"/>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00201_1*n_h_h_h_a*1_2_1_1_1"/>
  <p:tag name="KSO_WM_TEMPLATE_CATEGORY" val="diagram"/>
  <p:tag name="KSO_WM_TEMPLATE_INDEX" val="20200201"/>
  <p:tag name="KSO_WM_UNIT_LAYERLEVEL" val="1_1_1_1_1"/>
  <p:tag name="KSO_WM_TAG_VERSION" val="1.0"/>
  <p:tag name="KSO_WM_BEAUTIFY_FLAG" val="#wm#"/>
  <p:tag name="KSO_WM_UNIT_ISCONTENTSTITLE" val="0"/>
  <p:tag name="KSO_WM_UNIT_NOCLEAR" val="0"/>
  <p:tag name="KSO_WM_UNIT_VALUE" val="5"/>
  <p:tag name="KSO_WM_DIAGRAM_GROUP_CODE" val="n1-1"/>
  <p:tag name="KSO_WM_UNIT_TYPE" val="n_h_h_h_a"/>
  <p:tag name="KSO_WM_UNIT_INDEX" val="1_2_1_1_1"/>
  <p:tag name="KSO_WM_UNIT_PRESET_TEXT" val="添加标题"/>
  <p:tag name="KSO_WM_UNIT_TEXT_FILL_FORE_SCHEMECOLOR_INDEX" val="13"/>
  <p:tag name="KSO_WM_UNIT_TEXT_FILL_TYPE" val="1"/>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00201_1*n_h_h_i*1_2_2_1"/>
  <p:tag name="KSO_WM_TEMPLATE_CATEGORY" val="diagram"/>
  <p:tag name="KSO_WM_TEMPLATE_INDEX" val="20200201"/>
  <p:tag name="KSO_WM_UNIT_LAYERLEVEL" val="1_1_1_1"/>
  <p:tag name="KSO_WM_TAG_VERSION" val="1.0"/>
  <p:tag name="KSO_WM_BEAUTIFY_FLAG" val="#wm#"/>
  <p:tag name="KSO_WM_DIAGRAM_GROUP_CODE" val="n1-1"/>
  <p:tag name="KSO_WM_UNIT_TYPE" val="n_h_h_i"/>
  <p:tag name="KSO_WM_UNIT_INDEX" val="1_2_2_1"/>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00201_1*n_h_h_i*1_2_2_2"/>
  <p:tag name="KSO_WM_TEMPLATE_CATEGORY" val="diagram"/>
  <p:tag name="KSO_WM_TEMPLATE_INDEX" val="20200201"/>
  <p:tag name="KSO_WM_UNIT_LAYERLEVEL" val="1_1_1_1"/>
  <p:tag name="KSO_WM_TAG_VERSION" val="1.0"/>
  <p:tag name="KSO_WM_BEAUTIFY_FLAG" val="#wm#"/>
  <p:tag name="KSO_WM_DIAGRAM_GROUP_CODE" val="n1-1"/>
  <p:tag name="KSO_WM_UNIT_TYPE" val="n_h_h_i"/>
  <p:tag name="KSO_WM_UNIT_INDEX" val="1_2_2_2"/>
  <p:tag name="KSO_WM_UNIT_FILL_FORE_SCHEMECOLOR_INDEX" val="14"/>
  <p:tag name="KSO_WM_UNIT_FILL_TYPE" val="1"/>
  <p:tag name="KSO_WM_UNIT_TEXT_FILL_FORE_SCHEMECOLOR_INDEX" val="14"/>
  <p:tag name="KSO_WM_UNIT_TEXT_FILL_TYPE" val="1"/>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00201_1*n_h_h_a*1_2_2_1"/>
  <p:tag name="KSO_WM_TEMPLATE_CATEGORY" val="diagram"/>
  <p:tag name="KSO_WM_TEMPLATE_INDEX" val="20200201"/>
  <p:tag name="KSO_WM_UNIT_LAYERLEVEL" val="1_1_1_1"/>
  <p:tag name="KSO_WM_TAG_VERSION" val="1.0"/>
  <p:tag name="KSO_WM_BEAUTIFY_FLAG" val="#wm#"/>
  <p:tag name="KSO_WM_UNIT_ISCONTENTSTITLE" val="0"/>
  <p:tag name="KSO_WM_UNIT_NOCLEAR" val="0"/>
  <p:tag name="KSO_WM_DIAGRAM_GROUP_CODE" val="n1-1"/>
  <p:tag name="KSO_WM_UNIT_TYPE" val="n_h_h_a"/>
  <p:tag name="KSO_WM_UNIT_INDEX" val="1_2_2_1"/>
  <p:tag name="KSO_WM_UNIT_PRESET_TEXT" val="添加标题"/>
  <p:tag name="KSO_WM_UNIT_VALUE" val="6"/>
  <p:tag name="KSO_WM_UNIT_TEXT_FILL_FORE_SCHEMECOLOR_INDEX" val="14"/>
  <p:tag name="KSO_WM_UNIT_TEXT_FILL_TYPE" val="1"/>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00201_1*n_h_h_h_a*1_2_2_1_1"/>
  <p:tag name="KSO_WM_TEMPLATE_CATEGORY" val="diagram"/>
  <p:tag name="KSO_WM_TEMPLATE_INDEX" val="20200201"/>
  <p:tag name="KSO_WM_UNIT_LAYERLEVEL" val="1_1_1_1_1"/>
  <p:tag name="KSO_WM_TAG_VERSION" val="1.0"/>
  <p:tag name="KSO_WM_BEAUTIFY_FLAG" val="#wm#"/>
  <p:tag name="KSO_WM_UNIT_ISCONTENTSTITLE" val="0"/>
  <p:tag name="KSO_WM_UNIT_NOCLEAR" val="0"/>
  <p:tag name="KSO_WM_DIAGRAM_GROUP_CODE" val="n1-1"/>
  <p:tag name="KSO_WM_UNIT_TYPE" val="n_h_h_h_a"/>
  <p:tag name="KSO_WM_UNIT_INDEX" val="1_2_2_1_1"/>
  <p:tag name="KSO_WM_UNIT_PRESET_TEXT" val="添加标题"/>
  <p:tag name="KSO_WM_UNIT_VALUE" val="5"/>
  <p:tag name="KSO_WM_UNIT_TEXT_FILL_FORE_SCHEMECOLOR_INDEX" val="13"/>
  <p:tag name="KSO_WM_UNIT_TEXT_FILL_TYPE" val="1"/>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00201_1*n_h_h_i*1_2_1_4"/>
  <p:tag name="KSO_WM_TEMPLATE_CATEGORY" val="diagram"/>
  <p:tag name="KSO_WM_TEMPLATE_INDEX" val="20200201"/>
  <p:tag name="KSO_WM_UNIT_LAYERLEVEL" val="1_1_1_1"/>
  <p:tag name="KSO_WM_TAG_VERSION" val="1.0"/>
  <p:tag name="KSO_WM_BEAUTIFY_FLAG" val="#wm#"/>
  <p:tag name="KSO_WM_DIAGRAM_GROUP_CODE" val="n1-1"/>
  <p:tag name="KSO_WM_UNIT_TYPE" val="n_h_h_i"/>
  <p:tag name="KSO_WM_UNIT_INDEX" val="1_2_1_4"/>
  <p:tag name="KSO_WM_UNIT_LINE_FORE_SCHEMECOLOR_INDEX" val="5"/>
  <p:tag name="KSO_WM_UNIT_LINE_FILL_TYPE" val="2"/>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00201_1*n_h_h_i*1_2_2_4"/>
  <p:tag name="KSO_WM_TEMPLATE_CATEGORY" val="diagram"/>
  <p:tag name="KSO_WM_TEMPLATE_INDEX" val="20200201"/>
  <p:tag name="KSO_WM_UNIT_LAYERLEVEL" val="1_1_1_1"/>
  <p:tag name="KSO_WM_TAG_VERSION" val="1.0"/>
  <p:tag name="KSO_WM_BEAUTIFY_FLAG" val="#wm#"/>
  <p:tag name="KSO_WM_DIAGRAM_GROUP_CODE" val="n1-1"/>
  <p:tag name="KSO_WM_UNIT_TYPE" val="n_h_h_i"/>
  <p:tag name="KSO_WM_UNIT_INDEX" val="1_2_2_4"/>
  <p:tag name="KSO_WM_UNIT_LINE_FORE_SCHEMECOLOR_INDEX" val="5"/>
  <p:tag name="KSO_WM_UNIT_LINE_FILL_TYPE" val="2"/>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00201_1*n_h_i*1_1_4"/>
  <p:tag name="KSO_WM_TEMPLATE_CATEGORY" val="diagram"/>
  <p:tag name="KSO_WM_TEMPLATE_INDEX" val="20200201"/>
  <p:tag name="KSO_WM_UNIT_LAYERLEVEL" val="1_1_1"/>
  <p:tag name="KSO_WM_TAG_VERSION" val="1.0"/>
  <p:tag name="KSO_WM_BEAUTIFY_FLAG" val="#wm#"/>
  <p:tag name="KSO_WM_DIAGRAM_GROUP_CODE" val="n1-1"/>
  <p:tag name="KSO_WM_UNIT_TYPE" val="n_h_i"/>
  <p:tag name="KSO_WM_UNIT_INDEX" val="1_1_4"/>
  <p:tag name="KSO_WM_UNIT_LINE_FORE_SCHEMECOLOR_INDEX" val="5"/>
  <p:tag name="KSO_WM_UNIT_LINE_FILL_TYPE" val="2"/>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2_5"/>
  <p:tag name="KSO_WM_UNIT_ID" val="diagram20200201_1*n_h_h_i*1_2_2_5"/>
  <p:tag name="KSO_WM_TEMPLATE_CATEGORY" val="diagram"/>
  <p:tag name="KSO_WM_TEMPLATE_INDEX" val="20200201"/>
  <p:tag name="KSO_WM_UNIT_LAYERLEVEL" val="1_1_1_1"/>
  <p:tag name="KSO_WM_TAG_VERSION" val="1.0"/>
  <p:tag name="KSO_WM_BEAUTIFY_FLAG" val="#wm#"/>
  <p:tag name="KSO_WM_UNIT_LINE_FORE_SCHEMECOLOR_INDEX" val="5"/>
  <p:tag name="KSO_WM_UNIT_LINE_FILL_TYPE" val="2"/>
</p:tagLst>
</file>

<file path=ppt/tags/tag3.xml><?xml version="1.0" encoding="utf-8"?>
<p:tagLst xmlns:a="http://schemas.openxmlformats.org/drawingml/2006/main" xmlns:r="http://schemas.openxmlformats.org/officeDocument/2006/relationships" xmlns:p="http://schemas.openxmlformats.org/presentationml/2006/main">
  <p:tag name="PA" val="v3.0.0"/>
</p:tagLst>
</file>

<file path=ppt/tags/tag30.xml><?xml version="1.0" encoding="utf-8"?>
<p:tagLst xmlns:a="http://schemas.openxmlformats.org/drawingml/2006/main" xmlns:r="http://schemas.openxmlformats.org/officeDocument/2006/relationships" xmlns:p="http://schemas.openxmlformats.org/presentationml/2006/main">
  <p:tag name="KSO_WM_UNIT_NOCLEAR" val="0"/>
  <p:tag name="KSO_WM_UNIT_HIGHLIGHT" val="0"/>
  <p:tag name="KSO_WM_UNIT_COMPATIBLE" val="0"/>
  <p:tag name="KSO_WM_UNIT_DIAGRAM_ISNUMVISUAL" val="0"/>
  <p:tag name="KSO_WM_UNIT_DIAGRAM_ISREFERUNIT" val="0"/>
  <p:tag name="KSO_WM_DIAGRAM_GROUP_CODE" val="p1-1"/>
  <p:tag name="KSO_WM_UNIT_TYPE" val="p_h_h_i"/>
  <p:tag name="KSO_WM_UNIT_INDEX" val="1_1_2_3"/>
  <p:tag name="KSO_WM_UNIT_ID" val="diagram20165055_3*p_h_h_i*1_1_2_3"/>
  <p:tag name="KSO_WM_TEMPLATE_CATEGORY" val="diagram"/>
  <p:tag name="KSO_WM_TEMPLATE_INDEX" val="20165055"/>
  <p:tag name="KSO_WM_UNIT_LAYERLEVEL" val="1_1_1_1"/>
  <p:tag name="KSO_WM_TAG_VERSION" val="1.0"/>
  <p:tag name="KSO_WM_BEAUTIFY_FLAG" val="#wm#"/>
  <p:tag name="KSO_WM_UNIT_FILL_FORE_SCHEMECOLOR_INDEX" val="6"/>
  <p:tag name="KSO_WM_UNIT_FILL_TYPE" val="1"/>
  <p:tag name="KSO_WM_UNIT_TEXT_FILL_FORE_SCHEMECOLOR_INDEX" val="14"/>
  <p:tag name="KSO_WM_UNIT_TEXT_FILL_TYPE" val="1"/>
</p:tagLst>
</file>

<file path=ppt/tags/tag31.xml><?xml version="1.0" encoding="utf-8"?>
<p:tagLst xmlns:a="http://schemas.openxmlformats.org/drawingml/2006/main" xmlns:r="http://schemas.openxmlformats.org/officeDocument/2006/relationships" xmlns:p="http://schemas.openxmlformats.org/presentationml/2006/main">
  <p:tag name="KSO_WM_UNIT_NOCLEAR" val="0"/>
  <p:tag name="KSO_WM_UNIT_HIGHLIGHT" val="0"/>
  <p:tag name="KSO_WM_UNIT_COMPATIBLE" val="0"/>
  <p:tag name="KSO_WM_UNIT_DIAGRAM_ISNUMVISUAL" val="0"/>
  <p:tag name="KSO_WM_UNIT_DIAGRAM_ISREFERUNIT" val="0"/>
  <p:tag name="KSO_WM_DIAGRAM_GROUP_CODE" val="p1-1"/>
  <p:tag name="KSO_WM_UNIT_TYPE" val="p_h_h_i"/>
  <p:tag name="KSO_WM_UNIT_INDEX" val="1_1_2_3"/>
  <p:tag name="KSO_WM_UNIT_ID" val="diagram20165055_3*p_h_h_i*1_1_2_3"/>
  <p:tag name="KSO_WM_TEMPLATE_CATEGORY" val="diagram"/>
  <p:tag name="KSO_WM_TEMPLATE_INDEX" val="20165055"/>
  <p:tag name="KSO_WM_UNIT_LAYERLEVEL" val="1_1_1_1"/>
  <p:tag name="KSO_WM_TAG_VERSION" val="1.0"/>
  <p:tag name="KSO_WM_BEAUTIFY_FLAG" val="#wm#"/>
  <p:tag name="KSO_WM_UNIT_FILL_FORE_SCHEMECOLOR_INDEX" val="6"/>
  <p:tag name="KSO_WM_UNIT_FILL_TYPE" val="1"/>
  <p:tag name="KSO_WM_UNIT_TEXT_FILL_FORE_SCHEMECOLOR_INDEX" val="14"/>
  <p:tag name="KSO_WM_UNIT_TEXT_FILL_TYPE" val="1"/>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p1-1"/>
  <p:tag name="KSO_WM_UNIT_TYPE" val="p_h_i"/>
  <p:tag name="KSO_WM_UNIT_INDEX" val="1_1_2"/>
  <p:tag name="KSO_WM_UNIT_ID" val="diagram20165055_3*p_h_i*1_1_2"/>
  <p:tag name="KSO_WM_TEMPLATE_CATEGORY" val="diagram"/>
  <p:tag name="KSO_WM_TEMPLATE_INDEX" val="20165055"/>
  <p:tag name="KSO_WM_UNIT_LAYERLEVEL" val="1_1_1"/>
  <p:tag name="KSO_WM_TAG_VERSION" val="1.0"/>
  <p:tag name="KSO_WM_BEAUTIFY_FLAG" val="#wm#"/>
  <p:tag name="KSO_WM_UNIT_LINE_FORE_SCHEMECOLOR_INDEX" val="6"/>
  <p:tag name="KSO_WM_UNIT_LINE_FILL_TYPE" val="2"/>
</p:tagLst>
</file>

<file path=ppt/tags/tag33.xml><?xml version="1.0" encoding="utf-8"?>
<p:tagLst xmlns:a="http://schemas.openxmlformats.org/drawingml/2006/main" xmlns:r="http://schemas.openxmlformats.org/officeDocument/2006/relationships" xmlns:p="http://schemas.openxmlformats.org/presentationml/2006/main">
  <p:tag name="KSO_WM_UNIT_NOCLEAR" val="0"/>
  <p:tag name="KSO_WM_UNIT_HIGHLIGHT" val="0"/>
  <p:tag name="KSO_WM_UNIT_COMPATIBLE" val="0"/>
  <p:tag name="KSO_WM_UNIT_DIAGRAM_ISNUMVISUAL" val="0"/>
  <p:tag name="KSO_WM_UNIT_DIAGRAM_ISREFERUNIT" val="0"/>
  <p:tag name="KSO_WM_DIAGRAM_GROUP_CODE" val="p1-1"/>
  <p:tag name="KSO_WM_UNIT_TYPE" val="p_h_h_i"/>
  <p:tag name="KSO_WM_UNIT_INDEX" val="1_1_3_3"/>
  <p:tag name="KSO_WM_UNIT_ID" val="diagram20165055_3*p_h_h_i*1_1_3_3"/>
  <p:tag name="KSO_WM_TEMPLATE_CATEGORY" val="diagram"/>
  <p:tag name="KSO_WM_TEMPLATE_INDEX" val="20165055"/>
  <p:tag name="KSO_WM_UNIT_LAYERLEVEL" val="1_1_1_1"/>
  <p:tag name="KSO_WM_TAG_VERSION" val="1.0"/>
  <p:tag name="KSO_WM_BEAUTIFY_FLAG" val="#wm#"/>
  <p:tag name="KSO_WM_UNIT_FILL_FORE_SCHEMECOLOR_INDEX" val="6"/>
  <p:tag name="KSO_WM_UNIT_FILL_TYPE" val="1"/>
  <p:tag name="KSO_WM_UNIT_TEXT_FILL_FORE_SCHEMECOLOR_INDEX" val="14"/>
  <p:tag name="KSO_WM_UNIT_TEXT_FILL_TYPE" val="1"/>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p1-1"/>
  <p:tag name="KSO_WM_UNIT_TYPE" val="p_h_h_i"/>
  <p:tag name="KSO_WM_UNIT_INDEX" val="1_1_3_1"/>
  <p:tag name="KSO_WM_UNIT_ID" val="diagram20165055_3*p_h_h_i*1_1_3_1"/>
  <p:tag name="KSO_WM_TEMPLATE_CATEGORY" val="diagram"/>
  <p:tag name="KSO_WM_TEMPLATE_INDEX" val="20165055"/>
  <p:tag name="KSO_WM_UNIT_LAYERLEVEL" val="1_1_1_1"/>
  <p:tag name="KSO_WM_TAG_VERSION" val="1.0"/>
  <p:tag name="KSO_WM_BEAUTIFY_FLAG" val="#wm#"/>
  <p:tag name="KSO_WM_UNIT_LINE_FORE_SCHEMECOLOR_INDEX" val="6"/>
  <p:tag name="KSO_WM_UNIT_LINE_FILL_TYPE" val="2"/>
</p:tagLst>
</file>

<file path=ppt/tags/tag35.xml><?xml version="1.0" encoding="utf-8"?>
<p:tagLst xmlns:a="http://schemas.openxmlformats.org/drawingml/2006/main" xmlns:r="http://schemas.openxmlformats.org/officeDocument/2006/relationships" xmlns:p="http://schemas.openxmlformats.org/presentationml/2006/main">
  <p:tag name="KSO_WM_UNIT_NOCLEAR" val="0"/>
  <p:tag name="KSO_WM_UNIT_HIGHLIGHT" val="0"/>
  <p:tag name="KSO_WM_UNIT_COMPATIBLE" val="0"/>
  <p:tag name="KSO_WM_UNIT_DIAGRAM_ISNUMVISUAL" val="0"/>
  <p:tag name="KSO_WM_UNIT_DIAGRAM_ISREFERUNIT" val="0"/>
  <p:tag name="KSO_WM_DIAGRAM_GROUP_CODE" val="p1-1"/>
  <p:tag name="KSO_WM_UNIT_TYPE" val="p_h_h_i"/>
  <p:tag name="KSO_WM_UNIT_INDEX" val="1_1_5_3"/>
  <p:tag name="KSO_WM_UNIT_ID" val="diagram20165055_3*p_h_h_i*1_1_5_3"/>
  <p:tag name="KSO_WM_TEMPLATE_CATEGORY" val="diagram"/>
  <p:tag name="KSO_WM_TEMPLATE_INDEX" val="20165055"/>
  <p:tag name="KSO_WM_UNIT_LAYERLEVEL" val="1_1_1_1"/>
  <p:tag name="KSO_WM_TAG_VERSION" val="1.0"/>
  <p:tag name="KSO_WM_BEAUTIFY_FLAG" val="#wm#"/>
  <p:tag name="KSO_WM_UNIT_FILL_FORE_SCHEMECOLOR_INDEX" val="6"/>
  <p:tag name="KSO_WM_UNIT_FILL_TYPE" val="1"/>
  <p:tag name="KSO_WM_UNIT_TEXT_FILL_FORE_SCHEMECOLOR_INDEX" val="14"/>
  <p:tag name="KSO_WM_UNIT_TEXT_FILL_TYPE" val="1"/>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p1-1"/>
  <p:tag name="KSO_WM_UNIT_TYPE" val="p_h_h_i"/>
  <p:tag name="KSO_WM_UNIT_INDEX" val="1_1_5_2"/>
  <p:tag name="KSO_WM_UNIT_ID" val="diagram20165055_3*p_h_h_i*1_1_5_2"/>
  <p:tag name="KSO_WM_TEMPLATE_CATEGORY" val="diagram"/>
  <p:tag name="KSO_WM_TEMPLATE_INDEX" val="20165055"/>
  <p:tag name="KSO_WM_UNIT_LAYERLEVEL" val="1_1_1_1"/>
  <p:tag name="KSO_WM_TAG_VERSION" val="1.0"/>
  <p:tag name="KSO_WM_BEAUTIFY_FLAG" val="#wm#"/>
  <p:tag name="KSO_WM_UNIT_LINE_FORE_SCHEMECOLOR_INDEX" val="6"/>
  <p:tag name="KSO_WM_UNIT_LINE_FILL_TYPE" val="2"/>
</p:tagLst>
</file>

<file path=ppt/tags/tag37.xml><?xml version="1.0" encoding="utf-8"?>
<p:tagLst xmlns:a="http://schemas.openxmlformats.org/drawingml/2006/main" xmlns:r="http://schemas.openxmlformats.org/officeDocument/2006/relationships" xmlns:p="http://schemas.openxmlformats.org/presentationml/2006/main">
  <p:tag name="KSO_WM_UNIT_NOCLEAR" val="0"/>
  <p:tag name="KSO_WM_UNIT_HIGHLIGHT" val="0"/>
  <p:tag name="KSO_WM_UNIT_COMPATIBLE" val="0"/>
  <p:tag name="KSO_WM_UNIT_DIAGRAM_ISNUMVISUAL" val="0"/>
  <p:tag name="KSO_WM_UNIT_DIAGRAM_ISREFERUNIT" val="0"/>
  <p:tag name="KSO_WM_DIAGRAM_GROUP_CODE" val="p1-1"/>
  <p:tag name="KSO_WM_UNIT_TYPE" val="p_h_h_i"/>
  <p:tag name="KSO_WM_UNIT_INDEX" val="1_1_4_3"/>
  <p:tag name="KSO_WM_UNIT_ID" val="diagram20165055_3*p_h_h_i*1_1_4_3"/>
  <p:tag name="KSO_WM_TEMPLATE_CATEGORY" val="diagram"/>
  <p:tag name="KSO_WM_TEMPLATE_INDEX" val="20165055"/>
  <p:tag name="KSO_WM_UNIT_LAYERLEVEL" val="1_1_1_1"/>
  <p:tag name="KSO_WM_TAG_VERSION" val="1.0"/>
  <p:tag name="KSO_WM_BEAUTIFY_FLAG" val="#wm#"/>
  <p:tag name="KSO_WM_UNIT_FILL_FORE_SCHEMECOLOR_INDEX" val="6"/>
  <p:tag name="KSO_WM_UNIT_FILL_TYPE" val="1"/>
  <p:tag name="KSO_WM_UNIT_TEXT_FILL_FORE_SCHEMECOLOR_INDEX" val="14"/>
  <p:tag name="KSO_WM_UNIT_TEXT_FILL_TYPE" val="1"/>
</p:tagLst>
</file>

<file path=ppt/tags/tag38.xml><?xml version="1.0" encoding="utf-8"?>
<p:tagLst xmlns:a="http://schemas.openxmlformats.org/drawingml/2006/main" xmlns:r="http://schemas.openxmlformats.org/officeDocument/2006/relationships" xmlns:p="http://schemas.openxmlformats.org/presentationml/2006/main">
  <p:tag name="KSO_WM_UNIT_NOCLEAR" val="0"/>
  <p:tag name="KSO_WM_UNIT_HIGHLIGHT" val="0"/>
  <p:tag name="KSO_WM_UNIT_COMPATIBLE" val="0"/>
  <p:tag name="KSO_WM_UNIT_DIAGRAM_ISNUMVISUAL" val="0"/>
  <p:tag name="KSO_WM_UNIT_DIAGRAM_ISREFERUNIT" val="0"/>
  <p:tag name="KSO_WM_DIAGRAM_GROUP_CODE" val="p1-1"/>
  <p:tag name="KSO_WM_UNIT_TYPE" val="p_h_h_i"/>
  <p:tag name="KSO_WM_UNIT_INDEX" val="1_1_2_3"/>
  <p:tag name="KSO_WM_UNIT_ID" val="diagram20165055_3*p_h_h_i*1_1_2_3"/>
  <p:tag name="KSO_WM_TEMPLATE_CATEGORY" val="diagram"/>
  <p:tag name="KSO_WM_TEMPLATE_INDEX" val="20165055"/>
  <p:tag name="KSO_WM_UNIT_LAYERLEVEL" val="1_1_1_1"/>
  <p:tag name="KSO_WM_TAG_VERSION" val="1.0"/>
  <p:tag name="KSO_WM_BEAUTIFY_FLAG" val="#wm#"/>
  <p:tag name="KSO_WM_UNIT_FILL_FORE_SCHEMECOLOR_INDEX" val="6"/>
  <p:tag name="KSO_WM_UNIT_FILL_TYPE" val="1"/>
  <p:tag name="KSO_WM_UNIT_TEXT_FILL_FORE_SCHEMECOLOR_INDEX" val="14"/>
  <p:tag name="KSO_WM_UNIT_TEXT_FILL_TYPE" val="1"/>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p1-1"/>
  <p:tag name="KSO_WM_UNIT_TYPE" val="p_h_h_i"/>
  <p:tag name="KSO_WM_UNIT_INDEX" val="1_1_2_2"/>
  <p:tag name="KSO_WM_UNIT_ID" val="diagram20165055_3*p_h_h_i*1_1_2_2"/>
  <p:tag name="KSO_WM_TEMPLATE_CATEGORY" val="diagram"/>
  <p:tag name="KSO_WM_TEMPLATE_INDEX" val="20165055"/>
  <p:tag name="KSO_WM_UNIT_LAYERLEVEL" val="1_1_1_1"/>
  <p:tag name="KSO_WM_TAG_VERSION" val="1.0"/>
  <p:tag name="KSO_WM_BEAUTIFY_FLAG" val="#wm#"/>
  <p:tag name="KSO_WM_UNIT_LINE_FORE_SCHEMECOLOR_INDEX" val="6"/>
  <p:tag name="KSO_WM_UNIT_LINE_FILL_TYPE" val="2"/>
</p:tagLst>
</file>

<file path=ppt/tags/tag4.xml><?xml version="1.0" encoding="utf-8"?>
<p:tagLst xmlns:a="http://schemas.openxmlformats.org/drawingml/2006/main" xmlns:r="http://schemas.openxmlformats.org/officeDocument/2006/relationships" xmlns:p="http://schemas.openxmlformats.org/presentationml/2006/main">
  <p:tag name="PA" val="v3.0.0"/>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p1-1"/>
  <p:tag name="KSO_WM_UNIT_TYPE" val="p_h_i"/>
  <p:tag name="KSO_WM_UNIT_INDEX" val="1_1_1"/>
  <p:tag name="KSO_WM_UNIT_ID" val="diagram20165055_3*p_h_i*1_1_1"/>
  <p:tag name="KSO_WM_TEMPLATE_CATEGORY" val="diagram"/>
  <p:tag name="KSO_WM_TEMPLATE_INDEX" val="20165055"/>
  <p:tag name="KSO_WM_UNIT_LAYERLEVEL" val="1_1_1"/>
  <p:tag name="KSO_WM_TAG_VERSION" val="1.0"/>
  <p:tag name="KSO_WM_BEAUTIFY_FLAG" val="#wm#"/>
  <p:tag name="KSO_WM_UNIT_LINE_FORE_SCHEMECOLOR_INDEX" val="6"/>
  <p:tag name="KSO_WM_UNIT_LINE_FILL_TYPE" val="2"/>
</p:tagLst>
</file>

<file path=ppt/tags/tag41.xml><?xml version="1.0" encoding="utf-8"?>
<p:tagLst xmlns:a="http://schemas.openxmlformats.org/drawingml/2006/main" xmlns:r="http://schemas.openxmlformats.org/officeDocument/2006/relationships" xmlns:p="http://schemas.openxmlformats.org/presentationml/2006/main">
  <p:tag name="KSO_WM_UNIT_ISCONTENTSTITLE" val="0"/>
  <p:tag name="KSO_WM_UNIT_PRESET_TEXT" val="添加标题"/>
  <p:tag name="KSO_WM_UNIT_NOCLEAR" val="0"/>
  <p:tag name="KSO_WM_UNIT_VALUE" val="5"/>
  <p:tag name="KSO_WM_UNIT_HIGHLIGHT" val="0"/>
  <p:tag name="KSO_WM_UNIT_COMPATIBLE" val="0"/>
  <p:tag name="KSO_WM_UNIT_DIAGRAM_ISNUMVISUAL" val="0"/>
  <p:tag name="KSO_WM_UNIT_DIAGRAM_ISREFERUNIT" val="0"/>
  <p:tag name="KSO_WM_DIAGRAM_GROUP_CODE" val="p1-1"/>
  <p:tag name="KSO_WM_UNIT_TYPE" val="p_h_a"/>
  <p:tag name="KSO_WM_UNIT_INDEX" val="1_1_1"/>
  <p:tag name="KSO_WM_UNIT_ID" val="diagram20165055_3*p_h_a*1_1_1"/>
  <p:tag name="KSO_WM_TEMPLATE_CATEGORY" val="diagram"/>
  <p:tag name="KSO_WM_TEMPLATE_INDEX" val="20165055"/>
  <p:tag name="KSO_WM_UNIT_LAYERLEVEL" val="1_1_1"/>
  <p:tag name="KSO_WM_TAG_VERSION" val="1.0"/>
  <p:tag name="KSO_WM_BEAUTIFY_FLAG" val="#wm#"/>
  <p:tag name="KSO_WM_UNIT_TEXT_FILL_FORE_SCHEMECOLOR_INDEX" val="14"/>
  <p:tag name="KSO_WM_UNIT_TEXT_FILL_TYPE" val="1"/>
</p:tagLst>
</file>

<file path=ppt/tags/tag42.xml><?xml version="1.0" encoding="utf-8"?>
<p:tagLst xmlns:a="http://schemas.openxmlformats.org/drawingml/2006/main" xmlns:r="http://schemas.openxmlformats.org/officeDocument/2006/relationships" xmlns:p="http://schemas.openxmlformats.org/presentationml/2006/main">
  <p:tag name="KSO_WM_UNIT_ISCONTENTSTITLE" val="0"/>
  <p:tag name="KSO_WM_UNIT_PRESET_TEXT" val="添加标题"/>
  <p:tag name="KSO_WM_UNIT_NOCLEAR" val="0"/>
  <p:tag name="KSO_WM_UNIT_VALUE" val="5"/>
  <p:tag name="KSO_WM_UNIT_HIGHLIGHT" val="0"/>
  <p:tag name="KSO_WM_UNIT_COMPATIBLE" val="0"/>
  <p:tag name="KSO_WM_UNIT_DIAGRAM_ISNUMVISUAL" val="0"/>
  <p:tag name="KSO_WM_UNIT_DIAGRAM_ISREFERUNIT" val="0"/>
  <p:tag name="KSO_WM_DIAGRAM_GROUP_CODE" val="p1-1"/>
  <p:tag name="KSO_WM_UNIT_TYPE" val="p_h_h_a"/>
  <p:tag name="KSO_WM_UNIT_INDEX" val="1_1_3_1"/>
  <p:tag name="KSO_WM_UNIT_ID" val="diagram20165055_3*p_h_h_a*1_1_3_1"/>
  <p:tag name="KSO_WM_TEMPLATE_CATEGORY" val="diagram"/>
  <p:tag name="KSO_WM_TEMPLATE_INDEX" val="20165055"/>
  <p:tag name="KSO_WM_UNIT_LAYERLEVEL" val="1_1_1_1"/>
  <p:tag name="KSO_WM_TAG_VERSION" val="1.0"/>
  <p:tag name="KSO_WM_BEAUTIFY_FLAG" val="#wm#"/>
  <p:tag name="KSO_WM_UNIT_TEXT_FILL_FORE_SCHEMECOLOR_INDEX" val="14"/>
  <p:tag name="KSO_WM_UNIT_TEXT_FILL_TYPE" val="1"/>
</p:tagLst>
</file>

<file path=ppt/tags/tag43.xml><?xml version="1.0" encoding="utf-8"?>
<p:tagLst xmlns:a="http://schemas.openxmlformats.org/drawingml/2006/main" xmlns:r="http://schemas.openxmlformats.org/officeDocument/2006/relationships" xmlns:p="http://schemas.openxmlformats.org/presentationml/2006/main">
  <p:tag name="KSO_WM_UNIT_ISCONTENTSTITLE" val="0"/>
  <p:tag name="KSO_WM_UNIT_PRESET_TEXT" val="添加标题"/>
  <p:tag name="KSO_WM_UNIT_NOCLEAR" val="0"/>
  <p:tag name="KSO_WM_UNIT_VALUE" val="5"/>
  <p:tag name="KSO_WM_UNIT_HIGHLIGHT" val="0"/>
  <p:tag name="KSO_WM_UNIT_COMPATIBLE" val="0"/>
  <p:tag name="KSO_WM_UNIT_DIAGRAM_ISNUMVISUAL" val="0"/>
  <p:tag name="KSO_WM_UNIT_DIAGRAM_ISREFERUNIT" val="0"/>
  <p:tag name="KSO_WM_DIAGRAM_GROUP_CODE" val="p1-1"/>
  <p:tag name="KSO_WM_UNIT_TYPE" val="p_h_h_a"/>
  <p:tag name="KSO_WM_UNIT_INDEX" val="1_1_5_1"/>
  <p:tag name="KSO_WM_UNIT_ID" val="diagram20165055_3*p_h_h_a*1_1_5_1"/>
  <p:tag name="KSO_WM_TEMPLATE_CATEGORY" val="diagram"/>
  <p:tag name="KSO_WM_TEMPLATE_INDEX" val="20165055"/>
  <p:tag name="KSO_WM_UNIT_LAYERLEVEL" val="1_1_1_1"/>
  <p:tag name="KSO_WM_TAG_VERSION" val="1.0"/>
  <p:tag name="KSO_WM_BEAUTIFY_FLAG" val="#wm#"/>
  <p:tag name="KSO_WM_UNIT_TEXT_FILL_FORE_SCHEMECOLOR_INDEX" val="14"/>
  <p:tag name="KSO_WM_UNIT_TEXT_FILL_TYPE" val="1"/>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p1-1"/>
  <p:tag name="KSO_WM_UNIT_TYPE" val="p_h_h_i"/>
  <p:tag name="KSO_WM_UNIT_INDEX" val="1_1_5_2"/>
  <p:tag name="KSO_WM_UNIT_ID" val="diagram20165055_3*p_h_h_i*1_1_5_2"/>
  <p:tag name="KSO_WM_TEMPLATE_CATEGORY" val="diagram"/>
  <p:tag name="KSO_WM_TEMPLATE_INDEX" val="20165055"/>
  <p:tag name="KSO_WM_UNIT_LAYERLEVEL" val="1_1_1_1"/>
  <p:tag name="KSO_WM_TAG_VERSION" val="1.0"/>
  <p:tag name="KSO_WM_BEAUTIFY_FLAG" val="#wm#"/>
  <p:tag name="KSO_WM_UNIT_LINE_FORE_SCHEMECOLOR_INDEX" val="6"/>
  <p:tag name="KSO_WM_UNIT_LINE_FILL_TYPE" val="2"/>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p1-1"/>
  <p:tag name="KSO_WM_UNIT_TYPE" val="p_h_h_i"/>
  <p:tag name="KSO_WM_UNIT_INDEX" val="1_1_5_2"/>
  <p:tag name="KSO_WM_UNIT_ID" val="diagram20165055_3*p_h_h_i*1_1_5_2"/>
  <p:tag name="KSO_WM_TEMPLATE_CATEGORY" val="diagram"/>
  <p:tag name="KSO_WM_TEMPLATE_INDEX" val="20165055"/>
  <p:tag name="KSO_WM_UNIT_LAYERLEVEL" val="1_1_1_1"/>
  <p:tag name="KSO_WM_TAG_VERSION" val="1.0"/>
  <p:tag name="KSO_WM_BEAUTIFY_FLAG" val="#wm#"/>
  <p:tag name="KSO_WM_UNIT_LINE_FORE_SCHEMECOLOR_INDEX" val="6"/>
  <p:tag name="KSO_WM_UNIT_LINE_FILL_TYPE" val="2"/>
</p:tagLst>
</file>

<file path=ppt/tags/tag46.xml><?xml version="1.0" encoding="utf-8"?>
<p:tagLst xmlns:a="http://schemas.openxmlformats.org/drawingml/2006/main" xmlns:r="http://schemas.openxmlformats.org/officeDocument/2006/relationships" xmlns:p="http://schemas.openxmlformats.org/presentationml/2006/main">
  <p:tag name="KSO_WM_UNIT_ISCONTENTSTITLE" val="0"/>
  <p:tag name="KSO_WM_UNIT_PRESET_TEXT" val="添加标题"/>
  <p:tag name="KSO_WM_UNIT_NOCLEAR" val="0"/>
  <p:tag name="KSO_WM_UNIT_VALUE" val="5"/>
  <p:tag name="KSO_WM_UNIT_HIGHLIGHT" val="0"/>
  <p:tag name="KSO_WM_UNIT_COMPATIBLE" val="0"/>
  <p:tag name="KSO_WM_UNIT_DIAGRAM_ISNUMVISUAL" val="0"/>
  <p:tag name="KSO_WM_UNIT_DIAGRAM_ISREFERUNIT" val="0"/>
  <p:tag name="KSO_WM_DIAGRAM_GROUP_CODE" val="p1-1"/>
  <p:tag name="KSO_WM_UNIT_TYPE" val="p_h_h_a"/>
  <p:tag name="KSO_WM_UNIT_INDEX" val="1_1_5_1"/>
  <p:tag name="KSO_WM_UNIT_ID" val="diagram20165055_3*p_h_h_a*1_1_5_1"/>
  <p:tag name="KSO_WM_TEMPLATE_CATEGORY" val="diagram"/>
  <p:tag name="KSO_WM_TEMPLATE_INDEX" val="20165055"/>
  <p:tag name="KSO_WM_UNIT_LAYERLEVEL" val="1_1_1_1"/>
  <p:tag name="KSO_WM_TAG_VERSION" val="1.0"/>
  <p:tag name="KSO_WM_BEAUTIFY_FLAG" val="#wm#"/>
  <p:tag name="KSO_WM_UNIT_TEXT_FILL_FORE_SCHEMECOLOR_INDEX" val="14"/>
  <p:tag name="KSO_WM_UNIT_TEXT_FILL_TYPE" val="1"/>
</p:tagLst>
</file>

<file path=ppt/tags/tag47.xml><?xml version="1.0" encoding="utf-8"?>
<p:tagLst xmlns:a="http://schemas.openxmlformats.org/drawingml/2006/main" xmlns:r="http://schemas.openxmlformats.org/officeDocument/2006/relationships" xmlns:p="http://schemas.openxmlformats.org/presentationml/2006/main">
  <p:tag name="KSO_WM_UNIT_ISCONTENTSTITLE" val="0"/>
  <p:tag name="KSO_WM_UNIT_PRESET_TEXT" val="添加标题"/>
  <p:tag name="KSO_WM_UNIT_NOCLEAR" val="0"/>
  <p:tag name="KSO_WM_UNIT_VALUE" val="5"/>
  <p:tag name="KSO_WM_UNIT_HIGHLIGHT" val="0"/>
  <p:tag name="KSO_WM_UNIT_COMPATIBLE" val="0"/>
  <p:tag name="KSO_WM_UNIT_DIAGRAM_ISNUMVISUAL" val="0"/>
  <p:tag name="KSO_WM_UNIT_DIAGRAM_ISREFERUNIT" val="0"/>
  <p:tag name="KSO_WM_DIAGRAM_GROUP_CODE" val="p1-1"/>
  <p:tag name="KSO_WM_UNIT_TYPE" val="p_h_h_a"/>
  <p:tag name="KSO_WM_UNIT_INDEX" val="1_1_5_1"/>
  <p:tag name="KSO_WM_UNIT_ID" val="diagram20165055_3*p_h_h_a*1_1_5_1"/>
  <p:tag name="KSO_WM_TEMPLATE_CATEGORY" val="diagram"/>
  <p:tag name="KSO_WM_TEMPLATE_INDEX" val="20165055"/>
  <p:tag name="KSO_WM_UNIT_LAYERLEVEL" val="1_1_1_1"/>
  <p:tag name="KSO_WM_TAG_VERSION" val="1.0"/>
  <p:tag name="KSO_WM_BEAUTIFY_FLAG" val="#wm#"/>
  <p:tag name="KSO_WM_UNIT_TEXT_FILL_FORE_SCHEMECOLOR_INDEX" val="14"/>
  <p:tag name="KSO_WM_UNIT_TEXT_FILL_TYPE" val="1"/>
</p:tagLst>
</file>

<file path=ppt/tags/tag48.xml><?xml version="1.0" encoding="utf-8"?>
<p:tagLst xmlns:a="http://schemas.openxmlformats.org/drawingml/2006/main" xmlns:r="http://schemas.openxmlformats.org/officeDocument/2006/relationships" xmlns:p="http://schemas.openxmlformats.org/presentationml/2006/main">
  <p:tag name="KSO_WM_SLIDE_ITEM_CNT" val="6"/>
</p:tagLst>
</file>

<file path=ppt/tags/tag49.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8005"/>
  <p:tag name="KSO_WM_UNIT_ID" val="diagram20188005_5*l_h_f*1_6_1"/>
  <p:tag name="KSO_WM_UNIT_LAYERLEVEL" val="1_1_1"/>
  <p:tag name="KSO_WM_UNIT_VALUE" val="30"/>
  <p:tag name="KSO_WM_UNIT_HIGHLIGHT" val="0"/>
  <p:tag name="KSO_WM_UNIT_COMPATIBLE" val="0"/>
  <p:tag name="KSO_WM_BEAUTIFY_FLAG" val="#wm#"/>
  <p:tag name="KSO_WM_TAG_VERSION" val="1.0"/>
  <p:tag name="KSO_WM_DIAGRAM_GROUP_CODE" val="l1-1"/>
  <p:tag name="KSO_WM_UNIT_TYPE" val="l_h_f"/>
  <p:tag name="KSO_WM_UNIT_INDEX" val="1_6_1"/>
  <p:tag name="KSO_WM_UNIT_PRESET_TEXT" val="单击此处添加文本具体内容，简明扼要的阐述您的观点。"/>
  <p:tag name="KSO_WM_UNIT_DIAGRAM_ISNUMVISUAL" val="0"/>
  <p:tag name="KSO_WM_UNIT_DIAGRAM_ISREFERUNIT" val="0"/>
  <p:tag name="KSO_WM_UNIT_NOCLEAR" val="0"/>
  <p:tag name="KSO_WM_UNIT_TEXT_FILL_FORE_SCHEMECOLOR_INDEX_BRIGHTNESS" val="0"/>
  <p:tag name="KSO_WM_UNIT_TEXT_FILL_FORE_SCHEMECOLOR_INDEX" val="13"/>
  <p:tag name="KSO_WM_UNIT_TEXT_FILL_TYPE" val="1"/>
  <p:tag name="KSO_WM_UNIT_USESOURCEFORMAT_APPLY" val="1"/>
</p:tagLst>
</file>

<file path=ppt/tags/tag5.xml><?xml version="1.0" encoding="utf-8"?>
<p:tagLst xmlns:a="http://schemas.openxmlformats.org/drawingml/2006/main" xmlns:r="http://schemas.openxmlformats.org/officeDocument/2006/relationships" xmlns:p="http://schemas.openxmlformats.org/presentationml/2006/main">
  <p:tag name="PA" val="v3.0.0"/>
</p:tagLst>
</file>

<file path=ppt/tags/tag50.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8005"/>
  <p:tag name="KSO_WM_UNIT_TYPE" val="l_h_f"/>
  <p:tag name="KSO_WM_UNIT_INDEX" val="1_4_1"/>
  <p:tag name="KSO_WM_UNIT_ID" val="diagram20188005_5*l_h_f*1_4_1"/>
  <p:tag name="KSO_WM_UNIT_LAYERLEVEL" val="1_1_1"/>
  <p:tag name="KSO_WM_UNIT_VALUE" val="30"/>
  <p:tag name="KSO_WM_UNIT_HIGHLIGHT" val="0"/>
  <p:tag name="KSO_WM_UNIT_COMPATIBLE" val="0"/>
  <p:tag name="KSO_WM_BEAUTIFY_FLAG" val="#wm#"/>
  <p:tag name="KSO_WM_TAG_VERSION" val="1.0"/>
  <p:tag name="KSO_WM_DIAGRAM_GROUP_CODE" val="l1-1"/>
  <p:tag name="KSO_WM_UNIT_PRESET_TEXT" val="单击此处添加文本具体内容，简明扼要的阐述您的观点。"/>
  <p:tag name="KSO_WM_UNIT_DIAGRAM_ISNUMVISUAL" val="0"/>
  <p:tag name="KSO_WM_UNIT_DIAGRAM_ISREFERUNIT" val="0"/>
  <p:tag name="KSO_WM_UNIT_NOCLEAR" val="0"/>
  <p:tag name="KSO_WM_UNIT_TEXT_FILL_FORE_SCHEMECOLOR_INDEX_BRIGHTNESS" val="0"/>
  <p:tag name="KSO_WM_UNIT_TEXT_FILL_FORE_SCHEMECOLOR_INDEX" val="13"/>
  <p:tag name="KSO_WM_UNIT_TEXT_FILL_TYPE" val="1"/>
  <p:tag name="KSO_WM_UNIT_USESOURCEFORMAT_APPLY" val="1"/>
</p:tagLst>
</file>

<file path=ppt/tags/tag51.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8005"/>
  <p:tag name="KSO_WM_UNIT_TYPE" val="l_h_f"/>
  <p:tag name="KSO_WM_UNIT_INDEX" val="1_3_1"/>
  <p:tag name="KSO_WM_UNIT_ID" val="diagram20188005_5*l_h_f*1_3_1"/>
  <p:tag name="KSO_WM_UNIT_LAYERLEVEL" val="1_1_1"/>
  <p:tag name="KSO_WM_UNIT_VALUE" val="30"/>
  <p:tag name="KSO_WM_UNIT_HIGHLIGHT" val="0"/>
  <p:tag name="KSO_WM_UNIT_COMPATIBLE" val="0"/>
  <p:tag name="KSO_WM_BEAUTIFY_FLAG" val="#wm#"/>
  <p:tag name="KSO_WM_TAG_VERSION" val="1.0"/>
  <p:tag name="KSO_WM_DIAGRAM_GROUP_CODE" val="l1-1"/>
  <p:tag name="KSO_WM_UNIT_PRESET_TEXT" val="单击此处添加文本具体内容，简明扼要的阐述您的观点。"/>
  <p:tag name="KSO_WM_UNIT_DIAGRAM_ISNUMVISUAL" val="0"/>
  <p:tag name="KSO_WM_UNIT_DIAGRAM_ISREFERUNIT" val="0"/>
  <p:tag name="KSO_WM_UNIT_NOCLEAR" val="0"/>
  <p:tag name="KSO_WM_UNIT_TEXT_FILL_FORE_SCHEMECOLOR_INDEX_BRIGHTNESS" val="0"/>
  <p:tag name="KSO_WM_UNIT_TEXT_FILL_FORE_SCHEMECOLOR_INDEX" val="13"/>
  <p:tag name="KSO_WM_UNIT_TEXT_FILL_TYPE" val="1"/>
  <p:tag name="KSO_WM_UNIT_USESOURCEFORMAT_APPLY" val="1"/>
</p:tagLst>
</file>

<file path=ppt/tags/tag52.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8005"/>
  <p:tag name="KSO_WM_UNIT_TYPE" val="l_h_f"/>
  <p:tag name="KSO_WM_UNIT_INDEX" val="1_5_1"/>
  <p:tag name="KSO_WM_UNIT_ID" val="diagram20188005_5*l_h_f*1_5_1"/>
  <p:tag name="KSO_WM_UNIT_LAYERLEVEL" val="1_1_1"/>
  <p:tag name="KSO_WM_UNIT_VALUE" val="30"/>
  <p:tag name="KSO_WM_UNIT_HIGHLIGHT" val="0"/>
  <p:tag name="KSO_WM_UNIT_COMPATIBLE" val="0"/>
  <p:tag name="KSO_WM_BEAUTIFY_FLAG" val="#wm#"/>
  <p:tag name="KSO_WM_TAG_VERSION" val="1.0"/>
  <p:tag name="KSO_WM_DIAGRAM_GROUP_CODE" val="l1-1"/>
  <p:tag name="KSO_WM_UNIT_PRESET_TEXT" val="单击此处添加文本具体内容，简明扼要的阐述您的观点。"/>
  <p:tag name="KSO_WM_UNIT_DIAGRAM_ISNUMVISUAL" val="0"/>
  <p:tag name="KSO_WM_UNIT_DIAGRAM_ISREFERUNIT" val="0"/>
  <p:tag name="KSO_WM_UNIT_NOCLEAR" val="0"/>
  <p:tag name="KSO_WM_UNIT_TEXT_FILL_FORE_SCHEMECOLOR_INDEX_BRIGHTNESS" val="0"/>
  <p:tag name="KSO_WM_UNIT_TEXT_FILL_FORE_SCHEMECOLOR_INDEX" val="13"/>
  <p:tag name="KSO_WM_UNIT_TEXT_FILL_TYPE" val="1"/>
  <p:tag name="KSO_WM_UNIT_USESOURCEFORMAT_APPLY" val="1"/>
</p:tagLst>
</file>

<file path=ppt/tags/tag53.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8005"/>
  <p:tag name="KSO_WM_UNIT_TYPE" val="l_h_f"/>
  <p:tag name="KSO_WM_UNIT_INDEX" val="1_2_1"/>
  <p:tag name="KSO_WM_UNIT_ID" val="diagram20188005_5*l_h_f*1_2_1"/>
  <p:tag name="KSO_WM_UNIT_LAYERLEVEL" val="1_1_1"/>
  <p:tag name="KSO_WM_UNIT_VALUE" val="30"/>
  <p:tag name="KSO_WM_UNIT_HIGHLIGHT" val="0"/>
  <p:tag name="KSO_WM_UNIT_COMPATIBLE" val="0"/>
  <p:tag name="KSO_WM_BEAUTIFY_FLAG" val="#wm#"/>
  <p:tag name="KSO_WM_TAG_VERSION" val="1.0"/>
  <p:tag name="KSO_WM_DIAGRAM_GROUP_CODE" val="l1-1"/>
  <p:tag name="KSO_WM_UNIT_PRESET_TEXT" val="单击此处添加文本具体内容，简明扼要的阐述您的观点。"/>
  <p:tag name="KSO_WM_UNIT_DIAGRAM_ISNUMVISUAL" val="0"/>
  <p:tag name="KSO_WM_UNIT_DIAGRAM_ISREFERUNIT" val="0"/>
  <p:tag name="KSO_WM_UNIT_NOCLEAR" val="0"/>
  <p:tag name="KSO_WM_UNIT_TEXT_FILL_FORE_SCHEMECOLOR_INDEX_BRIGHTNESS" val="0"/>
  <p:tag name="KSO_WM_UNIT_TEXT_FILL_FORE_SCHEMECOLOR_INDEX" val="13"/>
  <p:tag name="KSO_WM_UNIT_TEXT_FILL_TYPE" val="1"/>
  <p:tag name="KSO_WM_UNIT_USESOURCEFORMAT_APPLY" val="1"/>
</p:tagLst>
</file>

<file path=ppt/tags/tag54.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8005"/>
  <p:tag name="KSO_WM_UNIT_TYPE" val="l_h_f"/>
  <p:tag name="KSO_WM_UNIT_INDEX" val="1_1_1"/>
  <p:tag name="KSO_WM_UNIT_ID" val="diagram20188005_5*l_h_f*1_1_1"/>
  <p:tag name="KSO_WM_UNIT_LAYERLEVEL" val="1_1_1"/>
  <p:tag name="KSO_WM_UNIT_VALUE" val="30"/>
  <p:tag name="KSO_WM_UNIT_HIGHLIGHT" val="0"/>
  <p:tag name="KSO_WM_UNIT_COMPATIBLE" val="0"/>
  <p:tag name="KSO_WM_BEAUTIFY_FLAG" val="#wm#"/>
  <p:tag name="KSO_WM_TAG_VERSION" val="1.0"/>
  <p:tag name="KSO_WM_DIAGRAM_GROUP_CODE" val="l1-1"/>
  <p:tag name="KSO_WM_UNIT_PRESET_TEXT" val="单击此处添加文本具体内容，简明扼要的阐述您的观点。"/>
  <p:tag name="KSO_WM_UNIT_DIAGRAM_ISNUMVISUAL" val="0"/>
  <p:tag name="KSO_WM_UNIT_DIAGRAM_ISREFERUNIT" val="0"/>
  <p:tag name="KSO_WM_UNIT_NOCLEAR" val="0"/>
  <p:tag name="KSO_WM_UNIT_TEXT_FILL_FORE_SCHEMECOLOR_INDEX_BRIGHTNESS" val="0"/>
  <p:tag name="KSO_WM_UNIT_TEXT_FILL_FORE_SCHEMECOLOR_INDEX" val="13"/>
  <p:tag name="KSO_WM_UNIT_TEXT_FILL_TYPE" val="1"/>
  <p:tag name="KSO_WM_UNIT_USESOURCEFORMAT_APPLY" val="1"/>
</p:tagLst>
</file>

<file path=ppt/tags/tag55.xml><?xml version="1.0" encoding="utf-8"?>
<p:tagLst xmlns:a="http://schemas.openxmlformats.org/drawingml/2006/main" xmlns:r="http://schemas.openxmlformats.org/officeDocument/2006/relationships" xmlns:p="http://schemas.openxmlformats.org/presentationml/2006/main">
  <p:tag name="KSO_WM_SLIDE_ITEM_CNT" val="6"/>
</p:tagLst>
</file>

<file path=ppt/tags/tag56.xml><?xml version="1.0" encoding="utf-8"?>
<p:tagLst xmlns:a="http://schemas.openxmlformats.org/drawingml/2006/main" xmlns:r="http://schemas.openxmlformats.org/officeDocument/2006/relationships" xmlns:p="http://schemas.openxmlformats.org/presentationml/2006/main">
  <p:tag name="KSO_WM_SLIDE_ITEM_CNT" val="4"/>
</p:tagLst>
</file>

<file path=ppt/tags/tag57.xml><?xml version="1.0" encoding="utf-8"?>
<p:tagLst xmlns:a="http://schemas.openxmlformats.org/drawingml/2006/main" xmlns:r="http://schemas.openxmlformats.org/officeDocument/2006/relationships" xmlns:p="http://schemas.openxmlformats.org/presentationml/2006/main">
  <p:tag name="KSO_WM_SLIDE_ITEM_CNT" val="5"/>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790_4*l_h_i*1_1_1"/>
  <p:tag name="KSO_WM_TEMPLATE_CATEGORY" val="diagram"/>
  <p:tag name="KSO_WM_TEMPLATE_INDEX" val="790"/>
  <p:tag name="KSO_WM_UNIT_LAYERLEVEL" val="1_1_1"/>
  <p:tag name="KSO_WM_TAG_VERSION" val="1.0"/>
  <p:tag name="KSO_WM_BEAUTIFY_FLAG" val="#wm#"/>
  <p:tag name="KSO_WM_UNIT_FILL_FORE_SCHEMECOLOR_INDEX_BRIGHTNESS" val="-0.05"/>
  <p:tag name="KSO_WM_UNIT_FILL_FORE_SCHEMECOLOR_INDEX" val="14"/>
  <p:tag name="KSO_WM_UNIT_FILL_TYPE" val="1"/>
  <p:tag name="KSO_WM_UNIT_TEXT_FILL_FORE_SCHEMECOLOR_INDEX_BRIGHTNESS" val="0"/>
  <p:tag name="KSO_WM_UNIT_TEXT_FILL_FORE_SCHEMECOLOR_INDEX" val="5"/>
  <p:tag name="KSO_WM_UNIT_TEXT_FILL_TYPE" val="1"/>
  <p:tag name="KSO_WM_UNIT_USESOURCEFORMAT_APPLY" val="1"/>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790_4*l_h_i*1_1_2"/>
  <p:tag name="KSO_WM_TEMPLATE_CATEGORY" val="diagram"/>
  <p:tag name="KSO_WM_TEMPLATE_INDEX" val="790"/>
  <p:tag name="KSO_WM_UNIT_LAYERLEVEL" val="1_1_1"/>
  <p:tag name="KSO_WM_TAG_VERSION" val="1.0"/>
  <p:tag name="KSO_WM_BEAUTIFY_FLAG" val="#wm#"/>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4"/>
  <p:tag name="KSO_WM_UNIT_TEXT_FILL_TYPE" val="1"/>
  <p:tag name="KSO_WM_UNIT_USESOURCEFORMAT_APPLY" val="1"/>
</p:tagLst>
</file>

<file path=ppt/tags/tag6.xml><?xml version="1.0" encoding="utf-8"?>
<p:tagLst xmlns:a="http://schemas.openxmlformats.org/drawingml/2006/main" xmlns:r="http://schemas.openxmlformats.org/officeDocument/2006/relationships" xmlns:p="http://schemas.openxmlformats.org/presentationml/2006/main">
  <p:tag name="PA" val="v3.0.0"/>
</p:tagLst>
</file>

<file path=ppt/tags/tag60.xml><?xml version="1.0" encoding="utf-8"?>
<p:tagLst xmlns:a="http://schemas.openxmlformats.org/drawingml/2006/main" xmlns:r="http://schemas.openxmlformats.org/officeDocument/2006/relationships" xmlns:p="http://schemas.openxmlformats.org/presentationml/2006/main">
  <p:tag name="KSO_WM_UNIT_NOCLEAR" val="0"/>
  <p:tag name="KSO_WM_UNIT_VALUE" val="42"/>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790_4*l_h_f*1_1_1"/>
  <p:tag name="KSO_WM_TEMPLATE_CATEGORY" val="diagram"/>
  <p:tag name="KSO_WM_TEMPLATE_INDEX" val="790"/>
  <p:tag name="KSO_WM_UNIT_LAYERLEVEL" val="1_1_1"/>
  <p:tag name="KSO_WM_TAG_VERSION" val="1.0"/>
  <p:tag name="KSO_WM_BEAUTIFY_FLAG" val="#wm#"/>
  <p:tag name="KSO_WM_UNIT_PRESET_TEXT" val="单击此处添加文本具体内容"/>
  <p:tag name="KSO_WM_UNIT_TEXT_FILL_FORE_SCHEMECOLOR_INDEX_BRIGHTNESS" val="0"/>
  <p:tag name="KSO_WM_UNIT_TEXT_FILL_FORE_SCHEMECOLOR_INDEX" val="14"/>
  <p:tag name="KSO_WM_UNIT_TEXT_FILL_TYPE" val="1"/>
  <p:tag name="KSO_WM_UNIT_USESOURCEFORMAT_APPLY" val="1"/>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790_4*l_h_i*1_2_1"/>
  <p:tag name="KSO_WM_TEMPLATE_CATEGORY" val="diagram"/>
  <p:tag name="KSO_WM_TEMPLATE_INDEX" val="790"/>
  <p:tag name="KSO_WM_UNIT_LAYERLEVEL" val="1_1_1"/>
  <p:tag name="KSO_WM_TAG_VERSION" val="1.0"/>
  <p:tag name="KSO_WM_BEAUTIFY_FLAG" val="#wm#"/>
  <p:tag name="KSO_WM_UNIT_FILL_FORE_SCHEMECOLOR_INDEX_BRIGHTNESS" val="-0.05"/>
  <p:tag name="KSO_WM_UNIT_FILL_FORE_SCHEMECOLOR_INDEX" val="14"/>
  <p:tag name="KSO_WM_UNIT_FILL_TYPE" val="1"/>
  <p:tag name="KSO_WM_UNIT_TEXT_FILL_FORE_SCHEMECOLOR_INDEX_BRIGHTNESS" val="0"/>
  <p:tag name="KSO_WM_UNIT_TEXT_FILL_FORE_SCHEMECOLOR_INDEX" val="6"/>
  <p:tag name="KSO_WM_UNIT_TEXT_FILL_TYPE" val="1"/>
  <p:tag name="KSO_WM_UNIT_USESOURCEFORMAT_APPLY" val="1"/>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diagram790_4*l_h_i*1_2_2"/>
  <p:tag name="KSO_WM_TEMPLATE_CATEGORY" val="diagram"/>
  <p:tag name="KSO_WM_TEMPLATE_INDEX" val="790"/>
  <p:tag name="KSO_WM_UNIT_LAYERLEVEL" val="1_1_1"/>
  <p:tag name="KSO_WM_TAG_VERSION" val="1.0"/>
  <p:tag name="KSO_WM_BEAUTIFY_FLAG" val="#wm#"/>
  <p:tag name="KSO_WM_UNIT_FILL_FORE_SCHEMECOLOR_INDEX_BRIGHTNESS" val="0"/>
  <p:tag name="KSO_WM_UNIT_FILL_FORE_SCHEMECOLOR_INDEX" val="6"/>
  <p:tag name="KSO_WM_UNIT_FILL_TYPE" val="1"/>
  <p:tag name="KSO_WM_UNIT_TEXT_FILL_FORE_SCHEMECOLOR_INDEX_BRIGHTNESS" val="0"/>
  <p:tag name="KSO_WM_UNIT_TEXT_FILL_FORE_SCHEMECOLOR_INDEX" val="14"/>
  <p:tag name="KSO_WM_UNIT_TEXT_FILL_TYPE" val="1"/>
  <p:tag name="KSO_WM_UNIT_USESOURCEFORMAT_APPLY" val="1"/>
</p:tagLst>
</file>

<file path=ppt/tags/tag63.xml><?xml version="1.0" encoding="utf-8"?>
<p:tagLst xmlns:a="http://schemas.openxmlformats.org/drawingml/2006/main" xmlns:r="http://schemas.openxmlformats.org/officeDocument/2006/relationships" xmlns:p="http://schemas.openxmlformats.org/presentationml/2006/main">
  <p:tag name="KSO_WM_UNIT_NOCLEAR" val="0"/>
  <p:tag name="KSO_WM_UNIT_VALUE" val="42"/>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790_4*l_h_f*1_2_1"/>
  <p:tag name="KSO_WM_TEMPLATE_CATEGORY" val="diagram"/>
  <p:tag name="KSO_WM_TEMPLATE_INDEX" val="790"/>
  <p:tag name="KSO_WM_UNIT_LAYERLEVEL" val="1_1_1"/>
  <p:tag name="KSO_WM_TAG_VERSION" val="1.0"/>
  <p:tag name="KSO_WM_BEAUTIFY_FLAG" val="#wm#"/>
  <p:tag name="KSO_WM_UNIT_PRESET_TEXT" val="单击此处添加文本具体内容"/>
  <p:tag name="KSO_WM_UNIT_TEXT_FILL_FORE_SCHEMECOLOR_INDEX_BRIGHTNESS" val="0"/>
  <p:tag name="KSO_WM_UNIT_TEXT_FILL_FORE_SCHEMECOLOR_INDEX" val="14"/>
  <p:tag name="KSO_WM_UNIT_TEXT_FILL_TYPE" val="1"/>
  <p:tag name="KSO_WM_UNIT_USESOURCEFORMAT_APPLY" val="1"/>
</p:tagLst>
</file>

<file path=ppt/tags/tag6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1"/>
  <p:tag name="KSO_WM_UNIT_ID" val="diagram790_4*l_h_i*1_3_1"/>
  <p:tag name="KSO_WM_TEMPLATE_CATEGORY" val="diagram"/>
  <p:tag name="KSO_WM_TEMPLATE_INDEX" val="790"/>
  <p:tag name="KSO_WM_UNIT_LAYERLEVEL" val="1_1_1"/>
  <p:tag name="KSO_WM_TAG_VERSION" val="1.0"/>
  <p:tag name="KSO_WM_BEAUTIFY_FLAG" val="#wm#"/>
  <p:tag name="KSO_WM_UNIT_FILL_FORE_SCHEMECOLOR_INDEX_BRIGHTNESS" val="-0.05"/>
  <p:tag name="KSO_WM_UNIT_FILL_FORE_SCHEMECOLOR_INDEX" val="14"/>
  <p:tag name="KSO_WM_UNIT_FILL_TYPE" val="1"/>
  <p:tag name="KSO_WM_UNIT_TEXT_FILL_FORE_SCHEMECOLOR_INDEX_BRIGHTNESS" val="0"/>
  <p:tag name="KSO_WM_UNIT_TEXT_FILL_FORE_SCHEMECOLOR_INDEX" val="7"/>
  <p:tag name="KSO_WM_UNIT_TEXT_FILL_TYPE" val="1"/>
  <p:tag name="KSO_WM_UNIT_USESOURCEFORMAT_APPLY" val="1"/>
</p:tagLst>
</file>

<file path=ppt/tags/tag6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2"/>
  <p:tag name="KSO_WM_UNIT_ID" val="diagram790_4*l_h_i*1_3_2"/>
  <p:tag name="KSO_WM_TEMPLATE_CATEGORY" val="diagram"/>
  <p:tag name="KSO_WM_TEMPLATE_INDEX" val="790"/>
  <p:tag name="KSO_WM_UNIT_LAYERLEVEL" val="1_1_1"/>
  <p:tag name="KSO_WM_TAG_VERSION" val="1.0"/>
  <p:tag name="KSO_WM_BEAUTIFY_FLAG" val="#wm#"/>
  <p:tag name="KSO_WM_UNIT_FILL_FORE_SCHEMECOLOR_INDEX_BRIGHTNESS" val="0"/>
  <p:tag name="KSO_WM_UNIT_FILL_FORE_SCHEMECOLOR_INDEX" val="7"/>
  <p:tag name="KSO_WM_UNIT_FILL_TYPE" val="1"/>
  <p:tag name="KSO_WM_UNIT_TEXT_FILL_FORE_SCHEMECOLOR_INDEX_BRIGHTNESS" val="0"/>
  <p:tag name="KSO_WM_UNIT_TEXT_FILL_FORE_SCHEMECOLOR_INDEX" val="14"/>
  <p:tag name="KSO_WM_UNIT_TEXT_FILL_TYPE" val="1"/>
  <p:tag name="KSO_WM_UNIT_USESOURCEFORMAT_APPLY" val="1"/>
</p:tagLst>
</file>

<file path=ppt/tags/tag66.xml><?xml version="1.0" encoding="utf-8"?>
<p:tagLst xmlns:a="http://schemas.openxmlformats.org/drawingml/2006/main" xmlns:r="http://schemas.openxmlformats.org/officeDocument/2006/relationships" xmlns:p="http://schemas.openxmlformats.org/presentationml/2006/main">
  <p:tag name="KSO_WM_UNIT_NOCLEAR" val="0"/>
  <p:tag name="KSO_WM_UNIT_VALUE" val="42"/>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790_4*l_h_f*1_3_1"/>
  <p:tag name="KSO_WM_TEMPLATE_CATEGORY" val="diagram"/>
  <p:tag name="KSO_WM_TEMPLATE_INDEX" val="790"/>
  <p:tag name="KSO_WM_UNIT_LAYERLEVEL" val="1_1_1"/>
  <p:tag name="KSO_WM_TAG_VERSION" val="1.0"/>
  <p:tag name="KSO_WM_BEAUTIFY_FLAG" val="#wm#"/>
  <p:tag name="KSO_WM_UNIT_PRESET_TEXT" val="单击此处添加文本具体内容"/>
  <p:tag name="KSO_WM_UNIT_TEXT_FILL_FORE_SCHEMECOLOR_INDEX_BRIGHTNESS" val="0"/>
  <p:tag name="KSO_WM_UNIT_TEXT_FILL_FORE_SCHEMECOLOR_INDEX" val="14"/>
  <p:tag name="KSO_WM_UNIT_TEXT_FILL_TYPE" val="1"/>
  <p:tag name="KSO_WM_UNIT_USESOURCEFORMAT_APPLY" val="1"/>
</p:tagLst>
</file>

<file path=ppt/tags/tag6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1"/>
  <p:tag name="KSO_WM_UNIT_ID" val="diagram790_4*l_h_i*1_4_1"/>
  <p:tag name="KSO_WM_TEMPLATE_CATEGORY" val="diagram"/>
  <p:tag name="KSO_WM_TEMPLATE_INDEX" val="790"/>
  <p:tag name="KSO_WM_UNIT_LAYERLEVEL" val="1_1_1"/>
  <p:tag name="KSO_WM_TAG_VERSION" val="1.0"/>
  <p:tag name="KSO_WM_BEAUTIFY_FLAG" val="#wm#"/>
  <p:tag name="KSO_WM_UNIT_FILL_FORE_SCHEMECOLOR_INDEX_BRIGHTNESS" val="-0.05"/>
  <p:tag name="KSO_WM_UNIT_FILL_FORE_SCHEMECOLOR_INDEX" val="14"/>
  <p:tag name="KSO_WM_UNIT_FILL_TYPE" val="1"/>
  <p:tag name="KSO_WM_UNIT_TEXT_FILL_FORE_SCHEMECOLOR_INDEX_BRIGHTNESS" val="0"/>
  <p:tag name="KSO_WM_UNIT_TEXT_FILL_FORE_SCHEMECOLOR_INDEX" val="8"/>
  <p:tag name="KSO_WM_UNIT_TEXT_FILL_TYPE" val="1"/>
  <p:tag name="KSO_WM_UNIT_USESOURCEFORMAT_APPLY" val="1"/>
</p:tagLst>
</file>

<file path=ppt/tags/tag6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2"/>
  <p:tag name="KSO_WM_UNIT_ID" val="diagram790_4*l_h_i*1_4_2"/>
  <p:tag name="KSO_WM_TEMPLATE_CATEGORY" val="diagram"/>
  <p:tag name="KSO_WM_TEMPLATE_INDEX" val="790"/>
  <p:tag name="KSO_WM_UNIT_LAYERLEVEL" val="1_1_1"/>
  <p:tag name="KSO_WM_TAG_VERSION" val="1.0"/>
  <p:tag name="KSO_WM_BEAUTIFY_FLAG" val="#wm#"/>
  <p:tag name="KSO_WM_UNIT_FILL_FORE_SCHEMECOLOR_INDEX_BRIGHTNESS" val="0"/>
  <p:tag name="KSO_WM_UNIT_FILL_FORE_SCHEMECOLOR_INDEX" val="8"/>
  <p:tag name="KSO_WM_UNIT_FILL_TYPE" val="1"/>
  <p:tag name="KSO_WM_UNIT_TEXT_FILL_FORE_SCHEMECOLOR_INDEX_BRIGHTNESS" val="0"/>
  <p:tag name="KSO_WM_UNIT_TEXT_FILL_FORE_SCHEMECOLOR_INDEX" val="14"/>
  <p:tag name="KSO_WM_UNIT_TEXT_FILL_TYPE" val="1"/>
  <p:tag name="KSO_WM_UNIT_USESOURCEFORMAT_APPLY" val="1"/>
</p:tagLst>
</file>

<file path=ppt/tags/tag69.xml><?xml version="1.0" encoding="utf-8"?>
<p:tagLst xmlns:a="http://schemas.openxmlformats.org/drawingml/2006/main" xmlns:r="http://schemas.openxmlformats.org/officeDocument/2006/relationships" xmlns:p="http://schemas.openxmlformats.org/presentationml/2006/main">
  <p:tag name="KSO_WM_UNIT_NOCLEAR" val="0"/>
  <p:tag name="KSO_WM_UNIT_VALUE" val="42"/>
  <p:tag name="KSO_WM_UNIT_HIGHLIGHT" val="0"/>
  <p:tag name="KSO_WM_UNIT_COMPATIBLE" val="0"/>
  <p:tag name="KSO_WM_UNIT_DIAGRAM_ISNUMVISUAL" val="0"/>
  <p:tag name="KSO_WM_UNIT_DIAGRAM_ISREFERUNIT" val="0"/>
  <p:tag name="KSO_WM_DIAGRAM_GROUP_CODE" val="l1-1"/>
  <p:tag name="KSO_WM_UNIT_TYPE" val="l_h_f"/>
  <p:tag name="KSO_WM_UNIT_INDEX" val="1_4_1"/>
  <p:tag name="KSO_WM_UNIT_ID" val="diagram790_4*l_h_f*1_4_1"/>
  <p:tag name="KSO_WM_TEMPLATE_CATEGORY" val="diagram"/>
  <p:tag name="KSO_WM_TEMPLATE_INDEX" val="790"/>
  <p:tag name="KSO_WM_UNIT_LAYERLEVEL" val="1_1_1"/>
  <p:tag name="KSO_WM_TAG_VERSION" val="1.0"/>
  <p:tag name="KSO_WM_BEAUTIFY_FLAG" val="#wm#"/>
  <p:tag name="KSO_WM_UNIT_PRESET_TEXT" val="单击此处添加文本具体内容"/>
  <p:tag name="KSO_WM_UNIT_TEXT_FILL_FORE_SCHEMECOLOR_INDEX_BRIGHTNESS" val="0"/>
  <p:tag name="KSO_WM_UNIT_TEXT_FILL_FORE_SCHEMECOLOR_INDEX" val="14"/>
  <p:tag name="KSO_WM_UNIT_TEXT_FILL_TYPE" val="1"/>
  <p:tag name="KSO_WM_UNIT_USESOURCEFORMAT_APPLY" val="1"/>
</p:tagLst>
</file>

<file path=ppt/tags/tag7.xml><?xml version="1.0" encoding="utf-8"?>
<p:tagLst xmlns:a="http://schemas.openxmlformats.org/drawingml/2006/main" xmlns:r="http://schemas.openxmlformats.org/officeDocument/2006/relationships" xmlns:p="http://schemas.openxmlformats.org/presentationml/2006/main">
  <p:tag name="PA" val="v3.0.0"/>
</p:tagLst>
</file>

<file path=ppt/tags/tag7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5_1"/>
  <p:tag name="KSO_WM_UNIT_ID" val="diagram790_4*l_h_i*1_5_1"/>
  <p:tag name="KSO_WM_TEMPLATE_CATEGORY" val="diagram"/>
  <p:tag name="KSO_WM_TEMPLATE_INDEX" val="790"/>
  <p:tag name="KSO_WM_UNIT_LAYERLEVEL" val="1_1_1"/>
  <p:tag name="KSO_WM_TAG_VERSION" val="1.0"/>
  <p:tag name="KSO_WM_BEAUTIFY_FLAG" val="#wm#"/>
  <p:tag name="KSO_WM_UNIT_FILL_FORE_SCHEMECOLOR_INDEX_BRIGHTNESS" val="-0.05"/>
  <p:tag name="KSO_WM_UNIT_FILL_FORE_SCHEMECOLOR_INDEX" val="14"/>
  <p:tag name="KSO_WM_UNIT_FILL_TYPE" val="1"/>
  <p:tag name="KSO_WM_UNIT_TEXT_FILL_FORE_SCHEMECOLOR_INDEX_BRIGHTNESS" val="0"/>
  <p:tag name="KSO_WM_UNIT_TEXT_FILL_FORE_SCHEMECOLOR_INDEX" val="9"/>
  <p:tag name="KSO_WM_UNIT_TEXT_FILL_TYPE" val="1"/>
  <p:tag name="KSO_WM_UNIT_USESOURCEFORMAT_APPLY" val="1"/>
</p:tagLst>
</file>

<file path=ppt/tags/tag7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5_2"/>
  <p:tag name="KSO_WM_UNIT_ID" val="diagram790_4*l_h_i*1_5_2"/>
  <p:tag name="KSO_WM_TEMPLATE_CATEGORY" val="diagram"/>
  <p:tag name="KSO_WM_TEMPLATE_INDEX" val="790"/>
  <p:tag name="KSO_WM_UNIT_LAYERLEVEL" val="1_1_1"/>
  <p:tag name="KSO_WM_TAG_VERSION" val="1.0"/>
  <p:tag name="KSO_WM_BEAUTIFY_FLAG" val="#wm#"/>
  <p:tag name="KSO_WM_UNIT_FILL_FORE_SCHEMECOLOR_INDEX_BRIGHTNESS" val="0"/>
  <p:tag name="KSO_WM_UNIT_FILL_FORE_SCHEMECOLOR_INDEX" val="9"/>
  <p:tag name="KSO_WM_UNIT_FILL_TYPE" val="1"/>
  <p:tag name="KSO_WM_UNIT_TEXT_FILL_FORE_SCHEMECOLOR_INDEX_BRIGHTNESS" val="0"/>
  <p:tag name="KSO_WM_UNIT_TEXT_FILL_FORE_SCHEMECOLOR_INDEX" val="14"/>
  <p:tag name="KSO_WM_UNIT_TEXT_FILL_TYPE" val="1"/>
  <p:tag name="KSO_WM_UNIT_USESOURCEFORMAT_APPLY" val="1"/>
</p:tagLst>
</file>

<file path=ppt/tags/tag72.xml><?xml version="1.0" encoding="utf-8"?>
<p:tagLst xmlns:a="http://schemas.openxmlformats.org/drawingml/2006/main" xmlns:r="http://schemas.openxmlformats.org/officeDocument/2006/relationships" xmlns:p="http://schemas.openxmlformats.org/presentationml/2006/main">
  <p:tag name="KSO_WM_UNIT_NOCLEAR" val="0"/>
  <p:tag name="KSO_WM_UNIT_VALUE" val="42"/>
  <p:tag name="KSO_WM_UNIT_HIGHLIGHT" val="0"/>
  <p:tag name="KSO_WM_UNIT_COMPATIBLE" val="0"/>
  <p:tag name="KSO_WM_UNIT_DIAGRAM_ISNUMVISUAL" val="0"/>
  <p:tag name="KSO_WM_UNIT_DIAGRAM_ISREFERUNIT" val="0"/>
  <p:tag name="KSO_WM_DIAGRAM_GROUP_CODE" val="l1-1"/>
  <p:tag name="KSO_WM_UNIT_TYPE" val="l_h_f"/>
  <p:tag name="KSO_WM_UNIT_INDEX" val="1_5_1"/>
  <p:tag name="KSO_WM_UNIT_ID" val="diagram790_4*l_h_f*1_5_1"/>
  <p:tag name="KSO_WM_TEMPLATE_CATEGORY" val="diagram"/>
  <p:tag name="KSO_WM_TEMPLATE_INDEX" val="790"/>
  <p:tag name="KSO_WM_UNIT_LAYERLEVEL" val="1_1_1"/>
  <p:tag name="KSO_WM_TAG_VERSION" val="1.0"/>
  <p:tag name="KSO_WM_BEAUTIFY_FLAG" val="#wm#"/>
  <p:tag name="KSO_WM_UNIT_PRESET_TEXT" val="单击此处添加文本具体内容"/>
  <p:tag name="KSO_WM_UNIT_TEXT_FILL_FORE_SCHEMECOLOR_INDEX_BRIGHTNESS" val="0"/>
  <p:tag name="KSO_WM_UNIT_TEXT_FILL_FORE_SCHEMECOLOR_INDEX" val="14"/>
  <p:tag name="KSO_WM_UNIT_TEXT_FILL_TYPE" val="1"/>
  <p:tag name="KSO_WM_UNIT_USESOURCEFORMAT_APPLY" val="1"/>
</p:tagLst>
</file>

<file path=ppt/tags/tag7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3_1"/>
  <p:tag name="KSO_WM_UNIT_ID" val="diagram790_4*l_h_i*1_3_1"/>
  <p:tag name="KSO_WM_TEMPLATE_CATEGORY" val="diagram"/>
  <p:tag name="KSO_WM_TEMPLATE_INDEX" val="790"/>
  <p:tag name="KSO_WM_UNIT_LAYERLEVEL" val="1_1_1"/>
  <p:tag name="KSO_WM_TAG_VERSION" val="1.0"/>
  <p:tag name="KSO_WM_BEAUTIFY_FLAG" val="#wm#"/>
  <p:tag name="KSO_WM_UNIT_TEXT_FILL_FORE_SCHEMECOLOR_INDEX_BRIGHTNESS" val="0"/>
  <p:tag name="KSO_WM_UNIT_TEXT_FILL_FORE_SCHEMECOLOR_INDEX" val="7"/>
  <p:tag name="KSO_WM_UNIT_TEXT_FILL_TYPE" val="1"/>
  <p:tag name="KSO_WM_UNIT_USESOURCEFORMAT_APPLY" val="1"/>
</p:tagLst>
</file>

<file path=ppt/tags/tag7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4_1"/>
  <p:tag name="KSO_WM_UNIT_ID" val="diagram790_4*l_h_i*1_4_1"/>
  <p:tag name="KSO_WM_TEMPLATE_CATEGORY" val="diagram"/>
  <p:tag name="KSO_WM_TEMPLATE_INDEX" val="790"/>
  <p:tag name="KSO_WM_UNIT_LAYERLEVEL" val="1_1_1"/>
  <p:tag name="KSO_WM_TAG_VERSION" val="1.0"/>
  <p:tag name="KSO_WM_BEAUTIFY_FLAG" val="#wm#"/>
  <p:tag name="KSO_WM_UNIT_TEXT_FILL_FORE_SCHEMECOLOR_INDEX_BRIGHTNESS" val="0"/>
  <p:tag name="KSO_WM_UNIT_TEXT_FILL_FORE_SCHEMECOLOR_INDEX" val="8"/>
  <p:tag name="KSO_WM_UNIT_TEXT_FILL_TYPE" val="1"/>
  <p:tag name="KSO_WM_UNIT_USESOURCEFORMAT_APPLY" val="1"/>
</p:tagLst>
</file>

<file path=ppt/tags/tag7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5_1"/>
  <p:tag name="KSO_WM_UNIT_ID" val="diagram790_4*l_h_i*1_5_1"/>
  <p:tag name="KSO_WM_TEMPLATE_CATEGORY" val="diagram"/>
  <p:tag name="KSO_WM_TEMPLATE_INDEX" val="790"/>
  <p:tag name="KSO_WM_UNIT_LAYERLEVEL" val="1_1_1"/>
  <p:tag name="KSO_WM_TAG_VERSION" val="1.0"/>
  <p:tag name="KSO_WM_BEAUTIFY_FLAG" val="#wm#"/>
  <p:tag name="KSO_WM_UNIT_TEXT_FILL_FORE_SCHEMECOLOR_INDEX_BRIGHTNESS" val="0"/>
  <p:tag name="KSO_WM_UNIT_TEXT_FILL_FORE_SCHEMECOLOR_INDEX" val="9"/>
  <p:tag name="KSO_WM_UNIT_TEXT_FILL_TYPE" val="1"/>
  <p:tag name="KSO_WM_UNIT_USESOURCEFORMAT_APPLY" val="1"/>
</p:tagLst>
</file>

<file path=ppt/tags/tag7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1_1"/>
  <p:tag name="KSO_WM_UNIT_ID" val="diagram790_4*l_h_i*1_1_1"/>
  <p:tag name="KSO_WM_TEMPLATE_CATEGORY" val="diagram"/>
  <p:tag name="KSO_WM_TEMPLATE_INDEX" val="790"/>
  <p:tag name="KSO_WM_UNIT_LAYERLEVEL" val="1_1_1"/>
  <p:tag name="KSO_WM_TAG_VERSION" val="1.0"/>
  <p:tag name="KSO_WM_BEAUTIFY_FLAG" val="#wm#"/>
  <p:tag name="KSO_WM_UNIT_TEXT_FILL_FORE_SCHEMECOLOR_INDEX_BRIGHTNESS" val="0"/>
  <p:tag name="KSO_WM_UNIT_TEXT_FILL_FORE_SCHEMECOLOR_INDEX" val="5"/>
  <p:tag name="KSO_WM_UNIT_TEXT_FILL_TYPE" val="1"/>
  <p:tag name="KSO_WM_UNIT_USESOURCEFORMAT_APPLY" val="1"/>
</p:tagLst>
</file>

<file path=ppt/tags/tag7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2_1"/>
  <p:tag name="KSO_WM_UNIT_ID" val="diagram790_4*l_h_i*1_2_1"/>
  <p:tag name="KSO_WM_TEMPLATE_CATEGORY" val="diagram"/>
  <p:tag name="KSO_WM_TEMPLATE_INDEX" val="790"/>
  <p:tag name="KSO_WM_UNIT_LAYERLEVEL" val="1_1_1"/>
  <p:tag name="KSO_WM_TAG_VERSION" val="1.0"/>
  <p:tag name="KSO_WM_BEAUTIFY_FLAG" val="#wm#"/>
  <p:tag name="KSO_WM_UNIT_TEXT_FILL_FORE_SCHEMECOLOR_INDEX_BRIGHTNESS" val="0"/>
  <p:tag name="KSO_WM_UNIT_TEXT_FILL_FORE_SCHEMECOLOR_INDEX" val="6"/>
  <p:tag name="KSO_WM_UNIT_TEXT_FILL_TYPE" val="1"/>
  <p:tag name="KSO_WM_UNIT_USESOURCEFORMAT_APPLY" val="1"/>
</p:tagLst>
</file>

<file path=ppt/tags/tag7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00914_1*p_h_h_i*1_1_2_3"/>
  <p:tag name="KSO_WM_TEMPLATE_CATEGORY" val="diagram"/>
  <p:tag name="KSO_WM_TEMPLATE_INDEX" val="20200914"/>
  <p:tag name="KSO_WM_UNIT_LAYERLEVEL" val="1_1_1_1"/>
  <p:tag name="KSO_WM_TAG_VERSION" val="1.0"/>
  <p:tag name="KSO_WM_BEAUTIFY_FLAG" val="#wm#"/>
  <p:tag name="KSO_WM_DIAGRAM_GROUP_CODE" val="p1-1"/>
  <p:tag name="KSO_WM_UNIT_TYPE" val="p_h_h_i"/>
  <p:tag name="KSO_WM_UNIT_INDEX" val="1_1_2_3"/>
</p:tagLst>
</file>

<file path=ppt/tags/tag7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00914_1*p_h_h_h_i*1_1_2_2_1"/>
  <p:tag name="KSO_WM_TEMPLATE_CATEGORY" val="diagram"/>
  <p:tag name="KSO_WM_TEMPLATE_INDEX" val="20200914"/>
  <p:tag name="KSO_WM_UNIT_LAYERLEVEL" val="1_1_1_1_1"/>
  <p:tag name="KSO_WM_TAG_VERSION" val="1.0"/>
  <p:tag name="KSO_WM_BEAUTIFY_FLAG" val="#wm#"/>
  <p:tag name="KSO_WM_DIAGRAM_GROUP_CODE" val="p1-1"/>
  <p:tag name="KSO_WM_UNIT_TYPE" val="p_h_h_h_i"/>
  <p:tag name="KSO_WM_UNIT_INDEX" val="1_1_2_2_1"/>
  <p:tag name="KSO_WM_UNIT_FILL_FORE_SCHEMECOLOR_INDEX" val="6"/>
  <p:tag name="KSO_WM_UNIT_FILL_TYPE" val="1"/>
</p:tagLst>
</file>

<file path=ppt/tags/tag8.xml><?xml version="1.0" encoding="utf-8"?>
<p:tagLst xmlns:a="http://schemas.openxmlformats.org/drawingml/2006/main" xmlns:r="http://schemas.openxmlformats.org/officeDocument/2006/relationships" xmlns:p="http://schemas.openxmlformats.org/presentationml/2006/main">
  <p:tag name="PA" val="v3.0.0"/>
</p:tagLst>
</file>

<file path=ppt/tags/tag8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00914_1*p_h_h_h_i*1_1_2_2_2"/>
  <p:tag name="KSO_WM_TEMPLATE_CATEGORY" val="diagram"/>
  <p:tag name="KSO_WM_TEMPLATE_INDEX" val="20200914"/>
  <p:tag name="KSO_WM_UNIT_LAYERLEVEL" val="1_1_1_1_1"/>
  <p:tag name="KSO_WM_TAG_VERSION" val="1.0"/>
  <p:tag name="KSO_WM_BEAUTIFY_FLAG" val="#wm#"/>
  <p:tag name="KSO_WM_DIAGRAM_GROUP_CODE" val="p1-1"/>
  <p:tag name="KSO_WM_UNIT_TYPE" val="p_h_h_h_i"/>
  <p:tag name="KSO_WM_UNIT_INDEX" val="1_1_2_2_2"/>
</p:tagLst>
</file>

<file path=ppt/tags/tag8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00914_1*p_h_h_h_a*1_1_2_2_1"/>
  <p:tag name="KSO_WM_TEMPLATE_CATEGORY" val="diagram"/>
  <p:tag name="KSO_WM_TEMPLATE_INDEX" val="20200914"/>
  <p:tag name="KSO_WM_UNIT_LAYERLEVEL" val="1_1_1_1_1"/>
  <p:tag name="KSO_WM_TAG_VERSION" val="1.0"/>
  <p:tag name="KSO_WM_BEAUTIFY_FLAG" val="#wm#"/>
  <p:tag name="KSO_WM_UNIT_ISCONTENTSTITLE" val="0"/>
  <p:tag name="KSO_WM_UNIT_NOCLEAR" val="0"/>
  <p:tag name="KSO_WM_DIAGRAM_GROUP_CODE" val="p1-1"/>
  <p:tag name="KSO_WM_UNIT_TYPE" val="p_h_h_h_a"/>
  <p:tag name="KSO_WM_UNIT_INDEX" val="1_1_2_2_1"/>
  <p:tag name="KSO_WM_UNIT_PRESET_TEXT" val="添加标题"/>
  <p:tag name="KSO_WM_UNIT_VALUE" val="9"/>
</p:tagLst>
</file>

<file path=ppt/tags/tag8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00914_1*p_h_h_h_h_i*1_1_2_2_2_1"/>
  <p:tag name="KSO_WM_TEMPLATE_CATEGORY" val="diagram"/>
  <p:tag name="KSO_WM_TEMPLATE_INDEX" val="20200914"/>
  <p:tag name="KSO_WM_UNIT_LAYERLEVEL" val="1_1_1_1_1_1"/>
  <p:tag name="KSO_WM_TAG_VERSION" val="1.0"/>
  <p:tag name="KSO_WM_BEAUTIFY_FLAG" val="#wm#"/>
  <p:tag name="KSO_WM_DIAGRAM_GROUP_CODE" val="p1-1"/>
  <p:tag name="KSO_WM_UNIT_TYPE" val="p_h_h_h_h_i"/>
  <p:tag name="KSO_WM_UNIT_INDEX" val="1_1_2_2_2_1"/>
  <p:tag name="KSO_WM_UNIT_FILL_FORE_SCHEMECOLOR_INDEX" val="6"/>
  <p:tag name="KSO_WM_UNIT_FILL_TYPE" val="1"/>
</p:tagLst>
</file>

<file path=ppt/tags/tag8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00914_1*p_h_h_h_h_i*1_1_2_2_3_1"/>
  <p:tag name="KSO_WM_TEMPLATE_CATEGORY" val="diagram"/>
  <p:tag name="KSO_WM_TEMPLATE_INDEX" val="20200914"/>
  <p:tag name="KSO_WM_UNIT_LAYERLEVEL" val="1_1_1_1_1_1"/>
  <p:tag name="KSO_WM_TAG_VERSION" val="1.0"/>
  <p:tag name="KSO_WM_BEAUTIFY_FLAG" val="#wm#"/>
  <p:tag name="KSO_WM_DIAGRAM_GROUP_CODE" val="p1-1"/>
  <p:tag name="KSO_WM_UNIT_TYPE" val="p_h_h_h_h_i"/>
  <p:tag name="KSO_WM_UNIT_INDEX" val="1_1_2_2_3_1"/>
  <p:tag name="KSO_WM_UNIT_FILL_FORE_SCHEMECOLOR_INDEX" val="6"/>
  <p:tag name="KSO_WM_UNIT_FILL_TYPE" val="1"/>
</p:tagLst>
</file>

<file path=ppt/tags/tag8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00914_1*p_h_h_h_h_i*1_1_2_2_4_1"/>
  <p:tag name="KSO_WM_TEMPLATE_CATEGORY" val="diagram"/>
  <p:tag name="KSO_WM_TEMPLATE_INDEX" val="20200914"/>
  <p:tag name="KSO_WM_UNIT_LAYERLEVEL" val="1_1_1_1_1_1"/>
  <p:tag name="KSO_WM_TAG_VERSION" val="1.0"/>
  <p:tag name="KSO_WM_BEAUTIFY_FLAG" val="#wm#"/>
  <p:tag name="KSO_WM_DIAGRAM_GROUP_CODE" val="p1-1"/>
  <p:tag name="KSO_WM_UNIT_TYPE" val="p_h_h_h_h_i"/>
  <p:tag name="KSO_WM_UNIT_INDEX" val="1_1_2_2_4_1"/>
  <p:tag name="KSO_WM_UNIT_FILL_FORE_SCHEMECOLOR_INDEX" val="6"/>
  <p:tag name="KSO_WM_UNIT_FILL_TYPE" val="1"/>
</p:tagLst>
</file>

<file path=ppt/tags/tag8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00914_1*p_h_h_h_h_i*1_1_2_2_5_1"/>
  <p:tag name="KSO_WM_TEMPLATE_CATEGORY" val="diagram"/>
  <p:tag name="KSO_WM_TEMPLATE_INDEX" val="20200914"/>
  <p:tag name="KSO_WM_UNIT_LAYERLEVEL" val="1_1_1_1_1_1"/>
  <p:tag name="KSO_WM_TAG_VERSION" val="1.0"/>
  <p:tag name="KSO_WM_BEAUTIFY_FLAG" val="#wm#"/>
  <p:tag name="KSO_WM_DIAGRAM_GROUP_CODE" val="p1-1"/>
  <p:tag name="KSO_WM_UNIT_TYPE" val="p_h_h_h_h_i"/>
  <p:tag name="KSO_WM_UNIT_INDEX" val="1_1_2_2_5_1"/>
  <p:tag name="KSO_WM_UNIT_FILL_FORE_SCHEMECOLOR_INDEX" val="6"/>
  <p:tag name="KSO_WM_UNIT_FILL_TYPE" val="1"/>
</p:tagLst>
</file>

<file path=ppt/tags/tag8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00914_1*p_h_h_h_h_i*1_1_2_2_6_1"/>
  <p:tag name="KSO_WM_TEMPLATE_CATEGORY" val="diagram"/>
  <p:tag name="KSO_WM_TEMPLATE_INDEX" val="20200914"/>
  <p:tag name="KSO_WM_UNIT_LAYERLEVEL" val="1_1_1_1_1_1"/>
  <p:tag name="KSO_WM_TAG_VERSION" val="1.0"/>
  <p:tag name="KSO_WM_BEAUTIFY_FLAG" val="#wm#"/>
  <p:tag name="KSO_WM_DIAGRAM_GROUP_CODE" val="p1-1"/>
  <p:tag name="KSO_WM_UNIT_TYPE" val="p_h_h_h_h_i"/>
  <p:tag name="KSO_WM_UNIT_INDEX" val="1_1_2_2_6_1"/>
  <p:tag name="KSO_WM_UNIT_FILL_FORE_SCHEMECOLOR_INDEX" val="6"/>
  <p:tag name="KSO_WM_UNIT_FILL_TYPE" val="1"/>
</p:tagLst>
</file>

<file path=ppt/tags/tag8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00914_1*p_h_h_h_h_a*1_1_2_2_2_1"/>
  <p:tag name="KSO_WM_TEMPLATE_CATEGORY" val="diagram"/>
  <p:tag name="KSO_WM_TEMPLATE_INDEX" val="20200914"/>
  <p:tag name="KSO_WM_UNIT_LAYERLEVEL" val="1_1_1_1_1_1"/>
  <p:tag name="KSO_WM_TAG_VERSION" val="1.0"/>
  <p:tag name="KSO_WM_BEAUTIFY_FLAG" val="#wm#"/>
  <p:tag name="KSO_WM_UNIT_ISCONTENTSTITLE" val="0"/>
  <p:tag name="KSO_WM_UNIT_NOCLEAR" val="0"/>
  <p:tag name="KSO_WM_DIAGRAM_GROUP_CODE" val="p1-1"/>
  <p:tag name="KSO_WM_UNIT_TYPE" val="p_h_h_h_h_a"/>
  <p:tag name="KSO_WM_UNIT_INDEX" val="1_1_2_2_2_1"/>
  <p:tag name="KSO_WM_UNIT_PRESET_TEXT" val="添加标题"/>
  <p:tag name="KSO_WM_UNIT_VALUE" val="10"/>
</p:tagLst>
</file>

<file path=ppt/tags/tag8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00914_1*p_h_h_h_h_a*1_1_2_2_3_1"/>
  <p:tag name="KSO_WM_TEMPLATE_CATEGORY" val="diagram"/>
  <p:tag name="KSO_WM_TEMPLATE_INDEX" val="20200914"/>
  <p:tag name="KSO_WM_UNIT_LAYERLEVEL" val="1_1_1_1_1_1"/>
  <p:tag name="KSO_WM_TAG_VERSION" val="1.0"/>
  <p:tag name="KSO_WM_BEAUTIFY_FLAG" val="#wm#"/>
  <p:tag name="KSO_WM_UNIT_ISCONTENTSTITLE" val="0"/>
  <p:tag name="KSO_WM_UNIT_NOCLEAR" val="0"/>
  <p:tag name="KSO_WM_DIAGRAM_GROUP_CODE" val="p1-1"/>
  <p:tag name="KSO_WM_UNIT_TYPE" val="p_h_h_h_h_a"/>
  <p:tag name="KSO_WM_UNIT_INDEX" val="1_1_2_2_3_1"/>
  <p:tag name="KSO_WM_UNIT_PRESET_TEXT" val="添加标题"/>
  <p:tag name="KSO_WM_UNIT_VALUE" val="10"/>
</p:tagLst>
</file>

<file path=ppt/tags/tag8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00914_1*p_h_h_h_h_a*1_1_2_2_4_1"/>
  <p:tag name="KSO_WM_TEMPLATE_CATEGORY" val="diagram"/>
  <p:tag name="KSO_WM_TEMPLATE_INDEX" val="20200914"/>
  <p:tag name="KSO_WM_UNIT_LAYERLEVEL" val="1_1_1_1_1_1"/>
  <p:tag name="KSO_WM_TAG_VERSION" val="1.0"/>
  <p:tag name="KSO_WM_BEAUTIFY_FLAG" val="#wm#"/>
  <p:tag name="KSO_WM_UNIT_ISCONTENTSTITLE" val="0"/>
  <p:tag name="KSO_WM_UNIT_NOCLEAR" val="0"/>
  <p:tag name="KSO_WM_DIAGRAM_GROUP_CODE" val="p1-1"/>
  <p:tag name="KSO_WM_UNIT_TYPE" val="p_h_h_h_h_a"/>
  <p:tag name="KSO_WM_UNIT_INDEX" val="1_1_2_2_4_1"/>
  <p:tag name="KSO_WM_UNIT_PRESET_TEXT" val="添加标题"/>
  <p:tag name="KSO_WM_UNIT_VALUE" val="10"/>
</p:tagLst>
</file>

<file path=ppt/tags/tag9.xml><?xml version="1.0" encoding="utf-8"?>
<p:tagLst xmlns:a="http://schemas.openxmlformats.org/drawingml/2006/main" xmlns:r="http://schemas.openxmlformats.org/officeDocument/2006/relationships" xmlns:p="http://schemas.openxmlformats.org/presentationml/2006/main">
  <p:tag name="PA" val="v3.0.0"/>
</p:tagLst>
</file>

<file path=ppt/tags/tag9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00914_1*p_h_h_h_h_a*1_1_2_2_5_1"/>
  <p:tag name="KSO_WM_TEMPLATE_CATEGORY" val="diagram"/>
  <p:tag name="KSO_WM_TEMPLATE_INDEX" val="20200914"/>
  <p:tag name="KSO_WM_UNIT_LAYERLEVEL" val="1_1_1_1_1_1"/>
  <p:tag name="KSO_WM_TAG_VERSION" val="1.0"/>
  <p:tag name="KSO_WM_BEAUTIFY_FLAG" val="#wm#"/>
  <p:tag name="KSO_WM_UNIT_ISCONTENTSTITLE" val="0"/>
  <p:tag name="KSO_WM_UNIT_NOCLEAR" val="0"/>
  <p:tag name="KSO_WM_DIAGRAM_GROUP_CODE" val="p1-1"/>
  <p:tag name="KSO_WM_UNIT_TYPE" val="p_h_h_h_h_a"/>
  <p:tag name="KSO_WM_UNIT_INDEX" val="1_1_2_2_5_1"/>
  <p:tag name="KSO_WM_UNIT_PRESET_TEXT" val="添加标题"/>
  <p:tag name="KSO_WM_UNIT_VALUE" val="10"/>
</p:tagLst>
</file>

<file path=ppt/tags/tag9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00914_1*p_h_h_h_h_a*1_1_2_2_6_1"/>
  <p:tag name="KSO_WM_TEMPLATE_CATEGORY" val="diagram"/>
  <p:tag name="KSO_WM_TEMPLATE_INDEX" val="20200914"/>
  <p:tag name="KSO_WM_UNIT_LAYERLEVEL" val="1_1_1_1_1_1"/>
  <p:tag name="KSO_WM_TAG_VERSION" val="1.0"/>
  <p:tag name="KSO_WM_BEAUTIFY_FLAG" val="#wm#"/>
  <p:tag name="KSO_WM_UNIT_ISCONTENTSTITLE" val="0"/>
  <p:tag name="KSO_WM_UNIT_NOCLEAR" val="0"/>
  <p:tag name="KSO_WM_DIAGRAM_GROUP_CODE" val="p1-1"/>
  <p:tag name="KSO_WM_UNIT_TYPE" val="p_h_h_h_h_a"/>
  <p:tag name="KSO_WM_UNIT_INDEX" val="1_1_2_2_6_1"/>
  <p:tag name="KSO_WM_UNIT_PRESET_TEXT" val="添加标题"/>
  <p:tag name="KSO_WM_UNIT_VALUE" val="10"/>
</p:tagLst>
</file>

<file path=ppt/tags/tag9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00914_1*p_h_h_h_h_h_i*1_1_2_2_2_1_1"/>
  <p:tag name="KSO_WM_TEMPLATE_CATEGORY" val="diagram"/>
  <p:tag name="KSO_WM_TEMPLATE_INDEX" val="20200914"/>
  <p:tag name="KSO_WM_UNIT_LAYERLEVEL" val="1_1_1_1_1_1_1"/>
  <p:tag name="KSO_WM_TAG_VERSION" val="1.0"/>
  <p:tag name="KSO_WM_BEAUTIFY_FLAG" val="#wm#"/>
  <p:tag name="KSO_WM_DIAGRAM_GROUP_CODE" val="p1-1"/>
  <p:tag name="KSO_WM_UNIT_TYPE" val="p_h_h_h_h_h_i"/>
  <p:tag name="KSO_WM_UNIT_INDEX" val="1_1_2_2_2_1_1"/>
  <p:tag name="KSO_WM_UNIT_FILL_FORE_SCHEMECOLOR_INDEX" val="6"/>
  <p:tag name="KSO_WM_UNIT_FILL_TYPE" val="1"/>
</p:tagLst>
</file>

<file path=ppt/tags/tag9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00914_1*p_h_h_h_h_h_i*1_1_2_2_3_1_1"/>
  <p:tag name="KSO_WM_TEMPLATE_CATEGORY" val="diagram"/>
  <p:tag name="KSO_WM_TEMPLATE_INDEX" val="20200914"/>
  <p:tag name="KSO_WM_UNIT_LAYERLEVEL" val="1_1_1_1_1_1_1"/>
  <p:tag name="KSO_WM_TAG_VERSION" val="1.0"/>
  <p:tag name="KSO_WM_BEAUTIFY_FLAG" val="#wm#"/>
  <p:tag name="KSO_WM_DIAGRAM_GROUP_CODE" val="p1-1"/>
  <p:tag name="KSO_WM_UNIT_TYPE" val="p_h_h_h_h_h_i"/>
  <p:tag name="KSO_WM_UNIT_INDEX" val="1_1_2_2_3_1_1"/>
  <p:tag name="KSO_WM_UNIT_FILL_FORE_SCHEMECOLOR_INDEX" val="6"/>
  <p:tag name="KSO_WM_UNIT_FILL_TYPE" val="1"/>
</p:tagLst>
</file>

<file path=ppt/tags/tag9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00914_1*p_h_h_h_h_h_i*1_1_2_2_4_1_1"/>
  <p:tag name="KSO_WM_TEMPLATE_CATEGORY" val="diagram"/>
  <p:tag name="KSO_WM_TEMPLATE_INDEX" val="20200914"/>
  <p:tag name="KSO_WM_UNIT_LAYERLEVEL" val="1_1_1_1_1_1_1"/>
  <p:tag name="KSO_WM_TAG_VERSION" val="1.0"/>
  <p:tag name="KSO_WM_BEAUTIFY_FLAG" val="#wm#"/>
  <p:tag name="KSO_WM_DIAGRAM_GROUP_CODE" val="p1-1"/>
  <p:tag name="KSO_WM_UNIT_TYPE" val="p_h_h_h_h_h_i"/>
  <p:tag name="KSO_WM_UNIT_INDEX" val="1_1_2_2_4_1_1"/>
  <p:tag name="KSO_WM_UNIT_FILL_FORE_SCHEMECOLOR_INDEX" val="6"/>
  <p:tag name="KSO_WM_UNIT_FILL_TYPE" val="1"/>
</p:tagLst>
</file>

<file path=ppt/tags/tag9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00914_1*p_h_h_h_h_h_i*1_1_2_2_5_1_1"/>
  <p:tag name="KSO_WM_TEMPLATE_CATEGORY" val="diagram"/>
  <p:tag name="KSO_WM_TEMPLATE_INDEX" val="20200914"/>
  <p:tag name="KSO_WM_UNIT_LAYERLEVEL" val="1_1_1_1_1_1_1"/>
  <p:tag name="KSO_WM_TAG_VERSION" val="1.0"/>
  <p:tag name="KSO_WM_BEAUTIFY_FLAG" val="#wm#"/>
  <p:tag name="KSO_WM_DIAGRAM_GROUP_CODE" val="p1-1"/>
  <p:tag name="KSO_WM_UNIT_TYPE" val="p_h_h_h_h_h_i"/>
  <p:tag name="KSO_WM_UNIT_INDEX" val="1_1_2_2_5_1_1"/>
  <p:tag name="KSO_WM_UNIT_FILL_FORE_SCHEMECOLOR_INDEX" val="6"/>
  <p:tag name="KSO_WM_UNIT_FILL_TYPE" val="1"/>
</p:tagLst>
</file>

<file path=ppt/tags/tag9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00914_1*p_h_h_h_h_h_f*1_1_2_2_2_1_1"/>
  <p:tag name="KSO_WM_TEMPLATE_CATEGORY" val="diagram"/>
  <p:tag name="KSO_WM_TEMPLATE_INDEX" val="20200914"/>
  <p:tag name="KSO_WM_UNIT_LAYERLEVEL" val="1_1_1_1_1_1_1"/>
  <p:tag name="KSO_WM_TAG_VERSION" val="1.0"/>
  <p:tag name="KSO_WM_BEAUTIFY_FLAG" val="#wm#"/>
  <p:tag name="KSO_WM_UNIT_NOCLEAR" val="0"/>
  <p:tag name="KSO_WM_DIAGRAM_GROUP_CODE" val="p1-1"/>
  <p:tag name="KSO_WM_UNIT_TYPE" val="p_h_h_h_h_h_f"/>
  <p:tag name="KSO_WM_UNIT_INDEX" val="1_1_2_2_2_1_1"/>
  <p:tag name="KSO_WM_UNIT_PRESET_TEXT" val="单击此处添加文本具体内容"/>
  <p:tag name="KSO_WM_UNIT_VALUE" val="32"/>
</p:tagLst>
</file>

<file path=ppt/tags/tag9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00914_1*p_h_h_h_h_h_f*1_1_2_2_3_1_1"/>
  <p:tag name="KSO_WM_TEMPLATE_CATEGORY" val="diagram"/>
  <p:tag name="KSO_WM_TEMPLATE_INDEX" val="20200914"/>
  <p:tag name="KSO_WM_UNIT_LAYERLEVEL" val="1_1_1_1_1_1_1"/>
  <p:tag name="KSO_WM_TAG_VERSION" val="1.0"/>
  <p:tag name="KSO_WM_BEAUTIFY_FLAG" val="#wm#"/>
  <p:tag name="KSO_WM_UNIT_NOCLEAR" val="0"/>
  <p:tag name="KSO_WM_DIAGRAM_GROUP_CODE" val="p1-1"/>
  <p:tag name="KSO_WM_UNIT_TYPE" val="p_h_h_h_h_h_f"/>
  <p:tag name="KSO_WM_UNIT_INDEX" val="1_1_2_2_3_1_1"/>
  <p:tag name="KSO_WM_UNIT_PRESET_TEXT" val="单击此处添加文本具体内容"/>
  <p:tag name="KSO_WM_UNIT_VALUE" val="32"/>
</p:tagLst>
</file>

<file path=ppt/tags/tag9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00914_1*p_h_h_h_h_h_f*1_1_2_2_4_1_1"/>
  <p:tag name="KSO_WM_TEMPLATE_CATEGORY" val="diagram"/>
  <p:tag name="KSO_WM_TEMPLATE_INDEX" val="20200914"/>
  <p:tag name="KSO_WM_UNIT_LAYERLEVEL" val="1_1_1_1_1_1_1"/>
  <p:tag name="KSO_WM_TAG_VERSION" val="1.0"/>
  <p:tag name="KSO_WM_BEAUTIFY_FLAG" val="#wm#"/>
  <p:tag name="KSO_WM_DIAGRAM_GROUP_CODE" val="p1-1"/>
  <p:tag name="KSO_WM_UNIT_TYPE" val="p_h_h_h_h_h_f"/>
  <p:tag name="KSO_WM_UNIT_INDEX" val="1_1_2_2_4_1_1"/>
  <p:tag name="KSO_WM_UNIT_NOCLEAR" val="0"/>
  <p:tag name="KSO_WM_UNIT_VALUE" val="32"/>
  <p:tag name="KSO_WM_UNIT_PRESET_TEXT" val="单击此处添加文本具体内容"/>
</p:tagLst>
</file>

<file path=ppt/tags/tag9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00914_1*p_h_h_h_h_h_f*1_1_2_2_5_1_1"/>
  <p:tag name="KSO_WM_TEMPLATE_CATEGORY" val="diagram"/>
  <p:tag name="KSO_WM_TEMPLATE_INDEX" val="20200914"/>
  <p:tag name="KSO_WM_UNIT_LAYERLEVEL" val="1_1_1_1_1_1_1"/>
  <p:tag name="KSO_WM_TAG_VERSION" val="1.0"/>
  <p:tag name="KSO_WM_BEAUTIFY_FLAG" val="#wm#"/>
  <p:tag name="KSO_WM_UNIT_NOCLEAR" val="0"/>
  <p:tag name="KSO_WM_DIAGRAM_GROUP_CODE" val="p1-1"/>
  <p:tag name="KSO_WM_UNIT_TYPE" val="p_h_h_h_h_h_f"/>
  <p:tag name="KSO_WM_UNIT_INDEX" val="1_1_2_2_5_1_1"/>
  <p:tag name="KSO_WM_UNIT_PRESET_TEXT" val="单击此处添加文本具体内容"/>
  <p:tag name="KSO_WM_UNIT_VALUE" val="3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12052</Words>
  <Application>Microsoft Office PowerPoint</Application>
  <PresentationFormat>寬螢幕</PresentationFormat>
  <Paragraphs>916</Paragraphs>
  <Slides>77</Slides>
  <Notes>76</Notes>
  <HiddenSlides>0</HiddenSlides>
  <MMClips>0</MMClips>
  <ScaleCrop>false</ScaleCrop>
  <HeadingPairs>
    <vt:vector size="6" baseType="variant">
      <vt:variant>
        <vt:lpstr>使用字型</vt:lpstr>
      </vt:variant>
      <vt:variant>
        <vt:i4>16</vt:i4>
      </vt:variant>
      <vt:variant>
        <vt:lpstr>佈景主題</vt:lpstr>
      </vt:variant>
      <vt:variant>
        <vt:i4>1</vt:i4>
      </vt:variant>
      <vt:variant>
        <vt:lpstr>投影片標題</vt:lpstr>
      </vt:variant>
      <vt:variant>
        <vt:i4>77</vt:i4>
      </vt:variant>
    </vt:vector>
  </HeadingPairs>
  <TitlesOfParts>
    <vt:vector size="94" baseType="lpstr">
      <vt:lpstr>Avant GardeBook</vt:lpstr>
      <vt:lpstr>等线</vt:lpstr>
      <vt:lpstr>Malgun Gothic</vt:lpstr>
      <vt:lpstr>微软雅黑</vt:lpstr>
      <vt:lpstr>宋体</vt:lpstr>
      <vt:lpstr>汉仪楷体繁</vt:lpstr>
      <vt:lpstr>Microsoft JhengHei</vt:lpstr>
      <vt:lpstr>新細明體</vt:lpstr>
      <vt:lpstr>標楷體</vt:lpstr>
      <vt:lpstr>標楷體</vt:lpstr>
      <vt:lpstr>Agency FB</vt:lpstr>
      <vt:lpstr>Arial</vt:lpstr>
      <vt:lpstr>Calibri</vt:lpstr>
      <vt:lpstr>Calibri Light</vt:lpstr>
      <vt:lpstr>Times New Roman</vt:lpstr>
      <vt:lpstr>Wingdings</vt:lpstr>
      <vt:lpstr>Office Theme</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低碳交通運輸系統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2022-01-14T08:05:34Z</dcterms:created>
  <dcterms:modified xsi:type="dcterms:W3CDTF">2023-03-28T02:14:17Z</dcterms:modified>
</cp:coreProperties>
</file>