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4" r:id="rId2"/>
  </p:sldMasterIdLst>
  <p:notesMasterIdLst>
    <p:notesMasterId r:id="rId67"/>
  </p:notesMasterIdLst>
  <p:handoutMasterIdLst>
    <p:handoutMasterId r:id="rId68"/>
  </p:handoutMasterIdLst>
  <p:sldIdLst>
    <p:sldId id="2491" r:id="rId3"/>
    <p:sldId id="2492" r:id="rId4"/>
    <p:sldId id="2497" r:id="rId5"/>
    <p:sldId id="2494" r:id="rId6"/>
    <p:sldId id="2510" r:id="rId7"/>
    <p:sldId id="2496" r:id="rId8"/>
    <p:sldId id="2498" r:id="rId9"/>
    <p:sldId id="2503" r:id="rId10"/>
    <p:sldId id="2558" r:id="rId11"/>
    <p:sldId id="2528" r:id="rId12"/>
    <p:sldId id="2488" r:id="rId13"/>
    <p:sldId id="2429" r:id="rId14"/>
    <p:sldId id="2519" r:id="rId15"/>
    <p:sldId id="2504" r:id="rId16"/>
    <p:sldId id="2505" r:id="rId17"/>
    <p:sldId id="2529" r:id="rId18"/>
    <p:sldId id="2530" r:id="rId19"/>
    <p:sldId id="2516" r:id="rId20"/>
    <p:sldId id="2506" r:id="rId21"/>
    <p:sldId id="2471" r:id="rId22"/>
    <p:sldId id="2489" r:id="rId23"/>
    <p:sldId id="2531" r:id="rId24"/>
    <p:sldId id="2479" r:id="rId25"/>
    <p:sldId id="2532" r:id="rId26"/>
    <p:sldId id="2473" r:id="rId27"/>
    <p:sldId id="2543" r:id="rId28"/>
    <p:sldId id="2544" r:id="rId29"/>
    <p:sldId id="2545" r:id="rId30"/>
    <p:sldId id="2546" r:id="rId31"/>
    <p:sldId id="2547" r:id="rId32"/>
    <p:sldId id="2548" r:id="rId33"/>
    <p:sldId id="2549" r:id="rId34"/>
    <p:sldId id="2550" r:id="rId35"/>
    <p:sldId id="2551" r:id="rId36"/>
    <p:sldId id="2552" r:id="rId37"/>
    <p:sldId id="2553" r:id="rId38"/>
    <p:sldId id="2554" r:id="rId39"/>
    <p:sldId id="2555" r:id="rId40"/>
    <p:sldId id="2556" r:id="rId41"/>
    <p:sldId id="2557" r:id="rId42"/>
    <p:sldId id="364" r:id="rId43"/>
    <p:sldId id="2381" r:id="rId44"/>
    <p:sldId id="2533" r:id="rId45"/>
    <p:sldId id="2534" r:id="rId46"/>
    <p:sldId id="2535" r:id="rId47"/>
    <p:sldId id="2486" r:id="rId48"/>
    <p:sldId id="2521" r:id="rId49"/>
    <p:sldId id="2462" r:id="rId50"/>
    <p:sldId id="2540" r:id="rId51"/>
    <p:sldId id="398" r:id="rId52"/>
    <p:sldId id="2523" r:id="rId53"/>
    <p:sldId id="2443" r:id="rId54"/>
    <p:sldId id="2436" r:id="rId55"/>
    <p:sldId id="2512" r:id="rId56"/>
    <p:sldId id="2527" r:id="rId57"/>
    <p:sldId id="2525" r:id="rId58"/>
    <p:sldId id="2446" r:id="rId59"/>
    <p:sldId id="2447" r:id="rId60"/>
    <p:sldId id="2451" r:id="rId61"/>
    <p:sldId id="2467" r:id="rId62"/>
    <p:sldId id="2518" r:id="rId63"/>
    <p:sldId id="2468" r:id="rId64"/>
    <p:sldId id="383" r:id="rId65"/>
    <p:sldId id="2542" r:id="rId66"/>
  </p:sldIdLst>
  <p:sldSz cx="12192000" cy="6858000"/>
  <p:notesSz cx="6797675" cy="99282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0" name="作者" initials="A" lastIdx="0" clrIdx="1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1EB"/>
    <a:srgbClr val="008000"/>
    <a:srgbClr val="669900"/>
    <a:srgbClr val="009900"/>
    <a:srgbClr val="CCFFCC"/>
    <a:srgbClr val="FFF6DD"/>
    <a:srgbClr val="CC6600"/>
    <a:srgbClr val="32ABD6"/>
    <a:srgbClr val="F49D2A"/>
    <a:srgbClr val="8BC3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51" autoAdjust="0"/>
    <p:restoredTop sz="96391" autoAdjust="0"/>
  </p:normalViewPr>
  <p:slideViewPr>
    <p:cSldViewPr snapToGrid="0">
      <p:cViewPr varScale="1">
        <p:scale>
          <a:sx n="71" d="100"/>
          <a:sy n="71" d="100"/>
        </p:scale>
        <p:origin x="96" y="918"/>
      </p:cViewPr>
      <p:guideLst/>
    </p:cSldViewPr>
  </p:slideViewPr>
  <p:notesTextViewPr>
    <p:cViewPr>
      <p:scale>
        <a:sx n="66" d="100"/>
        <a:sy n="66"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2023/4/11</a:t>
            </a:fld>
            <a:endParaRPr lang="zh-CN" altLang="en-US" dirty="0"/>
          </a:p>
        </p:txBody>
      </p:sp>
      <p:sp>
        <p:nvSpPr>
          <p:cNvPr id="4" name="页脚占位符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5A9A53AE-85F0-4D03-85A3-4D8BED5DDD06}" type="datetimeFigureOut">
              <a:rPr lang="zh-CN" altLang="en-US" smtClean="0"/>
              <a:t>2023/4/11</a:t>
            </a:fld>
            <a:endParaRPr lang="zh-CN" altLang="en-US" dirty="0"/>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575E4B5-82A7-43F5-BF7E-8CFB49C4ECDD}"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61F3F1-E1ED-41DA-8653-CF443244E713}" type="slidenum">
              <a:rPr lang="zh-CN" altLang="en-US" smtClean="0"/>
              <a:t>4</a:t>
            </a:fld>
            <a:endParaRPr lang="zh-CN" altLang="en-US" dirty="0"/>
          </a:p>
        </p:txBody>
      </p:sp>
    </p:spTree>
    <p:extLst>
      <p:ext uri="{BB962C8B-B14F-4D97-AF65-F5344CB8AC3E}">
        <p14:creationId xmlns:p14="http://schemas.microsoft.com/office/powerpoint/2010/main" val="3652296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75E4B5-82A7-43F5-BF7E-8CFB49C4ECDD}" type="slidenum">
              <a:rPr lang="zh-CN" altLang="en-US" smtClean="0"/>
              <a:t>26</a:t>
            </a:fld>
            <a:endParaRPr lang="zh-CN" altLang="en-US" dirty="0"/>
          </a:p>
        </p:txBody>
      </p:sp>
    </p:spTree>
    <p:extLst>
      <p:ext uri="{BB962C8B-B14F-4D97-AF65-F5344CB8AC3E}">
        <p14:creationId xmlns:p14="http://schemas.microsoft.com/office/powerpoint/2010/main" val="233554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575E4B5-82A7-43F5-BF7E-8CFB49C4ECDD}" type="slidenum">
              <a:rPr lang="zh-CN" altLang="en-US" smtClean="0"/>
              <a:t>27</a:t>
            </a:fld>
            <a:endParaRPr lang="zh-CN" altLang="en-US" dirty="0"/>
          </a:p>
        </p:txBody>
      </p:sp>
    </p:spTree>
    <p:extLst>
      <p:ext uri="{BB962C8B-B14F-4D97-AF65-F5344CB8AC3E}">
        <p14:creationId xmlns:p14="http://schemas.microsoft.com/office/powerpoint/2010/main" val="4091686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75E4B5-82A7-43F5-BF7E-8CFB49C4ECDD}" type="slidenum">
              <a:rPr lang="zh-CN" altLang="en-US" smtClean="0"/>
              <a:t>29</a:t>
            </a:fld>
            <a:endParaRPr lang="zh-CN" altLang="en-US" dirty="0"/>
          </a:p>
        </p:txBody>
      </p:sp>
    </p:spTree>
    <p:extLst>
      <p:ext uri="{BB962C8B-B14F-4D97-AF65-F5344CB8AC3E}">
        <p14:creationId xmlns:p14="http://schemas.microsoft.com/office/powerpoint/2010/main" val="2032047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575E4B5-82A7-43F5-BF7E-8CFB49C4ECDD}" type="slidenum">
              <a:rPr lang="zh-CN" altLang="en-US" smtClean="0"/>
              <a:t>31</a:t>
            </a:fld>
            <a:endParaRPr lang="zh-CN" altLang="en-US" dirty="0"/>
          </a:p>
        </p:txBody>
      </p:sp>
    </p:spTree>
    <p:extLst>
      <p:ext uri="{BB962C8B-B14F-4D97-AF65-F5344CB8AC3E}">
        <p14:creationId xmlns:p14="http://schemas.microsoft.com/office/powerpoint/2010/main" val="259029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9575E4B5-82A7-43F5-BF7E-8CFB49C4ECDD}" type="slidenum">
              <a:rPr lang="zh-CN" altLang="en-US" smtClean="0"/>
              <a:t>32</a:t>
            </a:fld>
            <a:endParaRPr lang="zh-CN" altLang="en-US" dirty="0"/>
          </a:p>
        </p:txBody>
      </p:sp>
    </p:spTree>
    <p:extLst>
      <p:ext uri="{BB962C8B-B14F-4D97-AF65-F5344CB8AC3E}">
        <p14:creationId xmlns:p14="http://schemas.microsoft.com/office/powerpoint/2010/main" val="2917299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575E4B5-82A7-43F5-BF7E-8CFB49C4ECDD}" type="slidenum">
              <a:rPr lang="zh-CN" altLang="en-US" smtClean="0"/>
              <a:t>37</a:t>
            </a:fld>
            <a:endParaRPr lang="zh-CN" altLang="en-US" dirty="0"/>
          </a:p>
        </p:txBody>
      </p:sp>
    </p:spTree>
    <p:extLst>
      <p:ext uri="{BB962C8B-B14F-4D97-AF65-F5344CB8AC3E}">
        <p14:creationId xmlns:p14="http://schemas.microsoft.com/office/powerpoint/2010/main" val="3464628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575E4B5-82A7-43F5-BF7E-8CFB49C4ECDD}" type="slidenum">
              <a:rPr lang="zh-CN" altLang="en-US" smtClean="0"/>
              <a:t>38</a:t>
            </a:fld>
            <a:endParaRPr lang="zh-CN" altLang="en-US" dirty="0"/>
          </a:p>
        </p:txBody>
      </p:sp>
    </p:spTree>
    <p:extLst>
      <p:ext uri="{BB962C8B-B14F-4D97-AF65-F5344CB8AC3E}">
        <p14:creationId xmlns:p14="http://schemas.microsoft.com/office/powerpoint/2010/main" val="820868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75E4B5-82A7-43F5-BF7E-8CFB49C4ECDD}" type="slidenum">
              <a:rPr lang="zh-CN" altLang="en-US" smtClean="0"/>
              <a:t>41</a:t>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75E4B5-82A7-43F5-BF7E-8CFB49C4ECDD}" type="slidenum">
              <a:rPr lang="zh-CN" altLang="en-US" smtClean="0"/>
              <a:t>42</a:t>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575E4B5-82A7-43F5-BF7E-8CFB49C4ECDD}" type="slidenum">
              <a:rPr lang="zh-CN" altLang="en-US" smtClean="0"/>
              <a:t>48</a:t>
            </a:fld>
            <a:endParaRPr lang="zh-CN" altLang="en-US" dirty="0"/>
          </a:p>
        </p:txBody>
      </p:sp>
    </p:spTree>
    <p:extLst>
      <p:ext uri="{BB962C8B-B14F-4D97-AF65-F5344CB8AC3E}">
        <p14:creationId xmlns:p14="http://schemas.microsoft.com/office/powerpoint/2010/main" val="387586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9575E4B5-82A7-43F5-BF7E-8CFB49C4ECDD}" type="slidenum">
              <a:rPr lang="zh-CN" altLang="en-US" smtClean="0"/>
              <a:t>5</a:t>
            </a:fld>
            <a:endParaRPr lang="zh-CN" altLang="en-US" dirty="0"/>
          </a:p>
        </p:txBody>
      </p:sp>
    </p:spTree>
    <p:extLst>
      <p:ext uri="{BB962C8B-B14F-4D97-AF65-F5344CB8AC3E}">
        <p14:creationId xmlns:p14="http://schemas.microsoft.com/office/powerpoint/2010/main" val="334311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575E4B5-82A7-43F5-BF7E-8CFB49C4ECDD}" type="slidenum">
              <a:rPr lang="zh-CN" altLang="en-US" smtClean="0"/>
              <a:t>54</a:t>
            </a:fld>
            <a:endParaRPr lang="zh-CN" altLang="en-US" dirty="0"/>
          </a:p>
        </p:txBody>
      </p:sp>
    </p:spTree>
    <p:extLst>
      <p:ext uri="{BB962C8B-B14F-4D97-AF65-F5344CB8AC3E}">
        <p14:creationId xmlns:p14="http://schemas.microsoft.com/office/powerpoint/2010/main" val="2713995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575E4B5-82A7-43F5-BF7E-8CFB49C4ECDD}" type="slidenum">
              <a:rPr lang="zh-CN" altLang="en-US" smtClean="0"/>
              <a:t>56</a:t>
            </a:fld>
            <a:endParaRPr lang="zh-CN" altLang="en-US" dirty="0"/>
          </a:p>
        </p:txBody>
      </p:sp>
    </p:spTree>
    <p:extLst>
      <p:ext uri="{BB962C8B-B14F-4D97-AF65-F5344CB8AC3E}">
        <p14:creationId xmlns:p14="http://schemas.microsoft.com/office/powerpoint/2010/main" val="1154535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75E4B5-82A7-43F5-BF7E-8CFB49C4ECDD}" type="slidenum">
              <a:rPr lang="zh-CN" altLang="en-US" smtClean="0"/>
              <a:t>57</a:t>
            </a:fld>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575E4B5-82A7-43F5-BF7E-8CFB49C4ECDD}" type="slidenum">
              <a:rPr lang="zh-CN" altLang="en-US" smtClean="0"/>
              <a:t>59</a:t>
            </a:fld>
            <a:endParaRPr lang="zh-CN" altLang="en-US" dirty="0"/>
          </a:p>
        </p:txBody>
      </p:sp>
    </p:spTree>
    <p:extLst>
      <p:ext uri="{BB962C8B-B14F-4D97-AF65-F5344CB8AC3E}">
        <p14:creationId xmlns:p14="http://schemas.microsoft.com/office/powerpoint/2010/main" val="2114988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575E4B5-82A7-43F5-BF7E-8CFB49C4ECDD}" type="slidenum">
              <a:rPr lang="zh-CN" altLang="en-US" smtClean="0"/>
              <a:t>60</a:t>
            </a:fld>
            <a:endParaRPr lang="zh-CN" altLang="en-US" dirty="0"/>
          </a:p>
        </p:txBody>
      </p:sp>
    </p:spTree>
    <p:extLst>
      <p:ext uri="{BB962C8B-B14F-4D97-AF65-F5344CB8AC3E}">
        <p14:creationId xmlns:p14="http://schemas.microsoft.com/office/powerpoint/2010/main" val="1584313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endParaRPr lang="zh-HK" altLang="en-US" dirty="0"/>
          </a:p>
        </p:txBody>
      </p:sp>
      <p:sp>
        <p:nvSpPr>
          <p:cNvPr id="4" name="投影片編號版面配置區 3"/>
          <p:cNvSpPr>
            <a:spLocks noGrp="1"/>
          </p:cNvSpPr>
          <p:nvPr>
            <p:ph type="sldNum" sz="quarter" idx="10"/>
          </p:nvPr>
        </p:nvSpPr>
        <p:spPr/>
        <p:txBody>
          <a:bodyPr/>
          <a:lstStyle/>
          <a:p>
            <a:fld id="{9575E4B5-82A7-43F5-BF7E-8CFB49C4ECDD}" type="slidenum">
              <a:rPr lang="zh-CN" altLang="en-US" smtClean="0"/>
              <a:t>61</a:t>
            </a:fld>
            <a:endParaRPr lang="zh-CN" altLang="en-US" dirty="0"/>
          </a:p>
        </p:txBody>
      </p:sp>
    </p:spTree>
    <p:extLst>
      <p:ext uri="{BB962C8B-B14F-4D97-AF65-F5344CB8AC3E}">
        <p14:creationId xmlns:p14="http://schemas.microsoft.com/office/powerpoint/2010/main" val="928003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75E4B5-82A7-43F5-BF7E-8CFB49C4ECDD}" type="slidenum">
              <a:rPr lang="zh-CN" altLang="en-US" smtClean="0"/>
              <a:t>6</a:t>
            </a:fld>
            <a:endParaRPr lang="zh-CN" altLang="en-US" dirty="0"/>
          </a:p>
        </p:txBody>
      </p:sp>
    </p:spTree>
    <p:extLst>
      <p:ext uri="{BB962C8B-B14F-4D97-AF65-F5344CB8AC3E}">
        <p14:creationId xmlns:p14="http://schemas.microsoft.com/office/powerpoint/2010/main" val="421234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75E4B5-82A7-43F5-BF7E-8CFB49C4ECDD}" type="slidenum">
              <a:rPr lang="zh-CN" altLang="en-US" smtClean="0"/>
              <a:t>11</a:t>
            </a:fld>
            <a:endParaRPr lang="zh-CN" altLang="en-US" dirty="0"/>
          </a:p>
        </p:txBody>
      </p:sp>
    </p:spTree>
    <p:extLst>
      <p:ext uri="{BB962C8B-B14F-4D97-AF65-F5344CB8AC3E}">
        <p14:creationId xmlns:p14="http://schemas.microsoft.com/office/powerpoint/2010/main" val="55322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75E4B5-82A7-43F5-BF7E-8CFB49C4ECDD}" type="slidenum">
              <a:rPr lang="zh-CN" altLang="en-US" smtClean="0"/>
              <a:t>12</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575E4B5-82A7-43F5-BF7E-8CFB49C4ECDD}" type="slidenum">
              <a:rPr lang="zh-CN" altLang="en-US" smtClean="0"/>
              <a:t>13</a:t>
            </a:fld>
            <a:endParaRPr lang="zh-CN" altLang="en-US" dirty="0"/>
          </a:p>
        </p:txBody>
      </p:sp>
    </p:spTree>
    <p:extLst>
      <p:ext uri="{BB962C8B-B14F-4D97-AF65-F5344CB8AC3E}">
        <p14:creationId xmlns:p14="http://schemas.microsoft.com/office/powerpoint/2010/main" val="1385411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575E4B5-82A7-43F5-BF7E-8CFB49C4ECDD}" type="slidenum">
              <a:rPr lang="zh-CN" altLang="en-US" smtClean="0"/>
              <a:t>14</a:t>
            </a:fld>
            <a:endParaRPr lang="zh-CN" altLang="en-US" dirty="0"/>
          </a:p>
        </p:txBody>
      </p:sp>
    </p:spTree>
    <p:extLst>
      <p:ext uri="{BB962C8B-B14F-4D97-AF65-F5344CB8AC3E}">
        <p14:creationId xmlns:p14="http://schemas.microsoft.com/office/powerpoint/2010/main" val="910628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HK" altLang="zh-HK" smtClean="0"/>
          </a:p>
        </p:txBody>
      </p:sp>
      <p:sp>
        <p:nvSpPr>
          <p:cNvPr id="6451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8448" indent="-287865" eaLnBrk="0" hangingPunct="0">
              <a:spcBef>
                <a:spcPct val="30000"/>
              </a:spcBef>
              <a:defRPr sz="1200">
                <a:solidFill>
                  <a:schemeClr val="tx1"/>
                </a:solidFill>
                <a:latin typeface="Calibri" panose="020F0502020204030204" pitchFamily="34" charset="0"/>
              </a:defRPr>
            </a:lvl2pPr>
            <a:lvl3pPr marL="1151458" indent="-230292" eaLnBrk="0" hangingPunct="0">
              <a:spcBef>
                <a:spcPct val="30000"/>
              </a:spcBef>
              <a:defRPr sz="1200">
                <a:solidFill>
                  <a:schemeClr val="tx1"/>
                </a:solidFill>
                <a:latin typeface="Calibri" panose="020F0502020204030204" pitchFamily="34" charset="0"/>
              </a:defRPr>
            </a:lvl3pPr>
            <a:lvl4pPr marL="1612041" indent="-230292" eaLnBrk="0" hangingPunct="0">
              <a:spcBef>
                <a:spcPct val="30000"/>
              </a:spcBef>
              <a:defRPr sz="1200">
                <a:solidFill>
                  <a:schemeClr val="tx1"/>
                </a:solidFill>
                <a:latin typeface="Calibri" panose="020F0502020204030204" pitchFamily="34" charset="0"/>
              </a:defRPr>
            </a:lvl4pPr>
            <a:lvl5pPr marL="2072625" indent="-230292" eaLnBrk="0" hangingPunct="0">
              <a:spcBef>
                <a:spcPct val="30000"/>
              </a:spcBef>
              <a:defRPr sz="1200">
                <a:solidFill>
                  <a:schemeClr val="tx1"/>
                </a:solidFill>
                <a:latin typeface="Calibri" panose="020F0502020204030204" pitchFamily="34" charset="0"/>
              </a:defRPr>
            </a:lvl5pPr>
            <a:lvl6pPr marL="2533208" indent="-230292" eaLnBrk="0" fontAlgn="base" hangingPunct="0">
              <a:spcBef>
                <a:spcPct val="30000"/>
              </a:spcBef>
              <a:spcAft>
                <a:spcPct val="0"/>
              </a:spcAft>
              <a:defRPr sz="1200">
                <a:solidFill>
                  <a:schemeClr val="tx1"/>
                </a:solidFill>
                <a:latin typeface="Calibri" panose="020F0502020204030204" pitchFamily="34" charset="0"/>
              </a:defRPr>
            </a:lvl6pPr>
            <a:lvl7pPr marL="2993791" indent="-230292" eaLnBrk="0" fontAlgn="base" hangingPunct="0">
              <a:spcBef>
                <a:spcPct val="30000"/>
              </a:spcBef>
              <a:spcAft>
                <a:spcPct val="0"/>
              </a:spcAft>
              <a:defRPr sz="1200">
                <a:solidFill>
                  <a:schemeClr val="tx1"/>
                </a:solidFill>
                <a:latin typeface="Calibri" panose="020F0502020204030204" pitchFamily="34" charset="0"/>
              </a:defRPr>
            </a:lvl7pPr>
            <a:lvl8pPr marL="3454375" indent="-230292" eaLnBrk="0" fontAlgn="base" hangingPunct="0">
              <a:spcBef>
                <a:spcPct val="30000"/>
              </a:spcBef>
              <a:spcAft>
                <a:spcPct val="0"/>
              </a:spcAft>
              <a:defRPr sz="1200">
                <a:solidFill>
                  <a:schemeClr val="tx1"/>
                </a:solidFill>
                <a:latin typeface="Calibri" panose="020F0502020204030204" pitchFamily="34" charset="0"/>
              </a:defRPr>
            </a:lvl8pPr>
            <a:lvl9pPr marL="3914958" indent="-230292"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zh-HK" smtClean="0">
              <a:cs typeface="Arial" panose="020B0604020202020204" pitchFamily="34" charset="0"/>
            </a:endParaRPr>
          </a:p>
        </p:txBody>
      </p:sp>
      <p:sp>
        <p:nvSpPr>
          <p:cNvPr id="6451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8448" indent="-287865" eaLnBrk="0" hangingPunct="0">
              <a:spcBef>
                <a:spcPct val="30000"/>
              </a:spcBef>
              <a:defRPr sz="1200">
                <a:solidFill>
                  <a:schemeClr val="tx1"/>
                </a:solidFill>
                <a:latin typeface="Calibri" panose="020F0502020204030204" pitchFamily="34" charset="0"/>
              </a:defRPr>
            </a:lvl2pPr>
            <a:lvl3pPr marL="1151458" indent="-230292" eaLnBrk="0" hangingPunct="0">
              <a:spcBef>
                <a:spcPct val="30000"/>
              </a:spcBef>
              <a:defRPr sz="1200">
                <a:solidFill>
                  <a:schemeClr val="tx1"/>
                </a:solidFill>
                <a:latin typeface="Calibri" panose="020F0502020204030204" pitchFamily="34" charset="0"/>
              </a:defRPr>
            </a:lvl3pPr>
            <a:lvl4pPr marL="1612041" indent="-230292" eaLnBrk="0" hangingPunct="0">
              <a:spcBef>
                <a:spcPct val="30000"/>
              </a:spcBef>
              <a:defRPr sz="1200">
                <a:solidFill>
                  <a:schemeClr val="tx1"/>
                </a:solidFill>
                <a:latin typeface="Calibri" panose="020F0502020204030204" pitchFamily="34" charset="0"/>
              </a:defRPr>
            </a:lvl4pPr>
            <a:lvl5pPr marL="2072625" indent="-230292" eaLnBrk="0" hangingPunct="0">
              <a:spcBef>
                <a:spcPct val="30000"/>
              </a:spcBef>
              <a:defRPr sz="1200">
                <a:solidFill>
                  <a:schemeClr val="tx1"/>
                </a:solidFill>
                <a:latin typeface="Calibri" panose="020F0502020204030204" pitchFamily="34" charset="0"/>
              </a:defRPr>
            </a:lvl5pPr>
            <a:lvl6pPr marL="2533208" indent="-230292" eaLnBrk="0" fontAlgn="base" hangingPunct="0">
              <a:spcBef>
                <a:spcPct val="30000"/>
              </a:spcBef>
              <a:spcAft>
                <a:spcPct val="0"/>
              </a:spcAft>
              <a:defRPr sz="1200">
                <a:solidFill>
                  <a:schemeClr val="tx1"/>
                </a:solidFill>
                <a:latin typeface="Calibri" panose="020F0502020204030204" pitchFamily="34" charset="0"/>
              </a:defRPr>
            </a:lvl6pPr>
            <a:lvl7pPr marL="2993791" indent="-230292" eaLnBrk="0" fontAlgn="base" hangingPunct="0">
              <a:spcBef>
                <a:spcPct val="30000"/>
              </a:spcBef>
              <a:spcAft>
                <a:spcPct val="0"/>
              </a:spcAft>
              <a:defRPr sz="1200">
                <a:solidFill>
                  <a:schemeClr val="tx1"/>
                </a:solidFill>
                <a:latin typeface="Calibri" panose="020F0502020204030204" pitchFamily="34" charset="0"/>
              </a:defRPr>
            </a:lvl7pPr>
            <a:lvl8pPr marL="3454375" indent="-230292" eaLnBrk="0" fontAlgn="base" hangingPunct="0">
              <a:spcBef>
                <a:spcPct val="30000"/>
              </a:spcBef>
              <a:spcAft>
                <a:spcPct val="0"/>
              </a:spcAft>
              <a:defRPr sz="1200">
                <a:solidFill>
                  <a:schemeClr val="tx1"/>
                </a:solidFill>
                <a:latin typeface="Calibri" panose="020F0502020204030204" pitchFamily="34" charset="0"/>
              </a:defRPr>
            </a:lvl8pPr>
            <a:lvl9pPr marL="3914958" indent="-230292"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4558F78-09CD-4B31-A0A5-2573499B46E8}" type="datetime8">
              <a:rPr lang="en-US" altLang="zh-HK" smtClean="0">
                <a:cs typeface="Arial" panose="020B0604020202020204" pitchFamily="34" charset="0"/>
              </a:rPr>
              <a:pPr eaLnBrk="1" hangingPunct="1">
                <a:spcBef>
                  <a:spcPct val="0"/>
                </a:spcBef>
              </a:pPr>
              <a:t>4/11/2023 2:24 PM</a:t>
            </a:fld>
            <a:endParaRPr lang="en-US" altLang="zh-HK" smtClean="0">
              <a:cs typeface="Arial" panose="020B0604020202020204" pitchFamily="34" charset="0"/>
            </a:endParaRPr>
          </a:p>
        </p:txBody>
      </p:sp>
      <p:sp>
        <p:nvSpPr>
          <p:cNvPr id="64518"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8448" indent="-287865" eaLnBrk="0" hangingPunct="0">
              <a:spcBef>
                <a:spcPct val="30000"/>
              </a:spcBef>
              <a:defRPr sz="1200">
                <a:solidFill>
                  <a:schemeClr val="tx1"/>
                </a:solidFill>
                <a:latin typeface="Calibri" panose="020F0502020204030204" pitchFamily="34" charset="0"/>
              </a:defRPr>
            </a:lvl2pPr>
            <a:lvl3pPr marL="1151458" indent="-230292" eaLnBrk="0" hangingPunct="0">
              <a:spcBef>
                <a:spcPct val="30000"/>
              </a:spcBef>
              <a:defRPr sz="1200">
                <a:solidFill>
                  <a:schemeClr val="tx1"/>
                </a:solidFill>
                <a:latin typeface="Calibri" panose="020F0502020204030204" pitchFamily="34" charset="0"/>
              </a:defRPr>
            </a:lvl3pPr>
            <a:lvl4pPr marL="1612041" indent="-230292" eaLnBrk="0" hangingPunct="0">
              <a:spcBef>
                <a:spcPct val="30000"/>
              </a:spcBef>
              <a:defRPr sz="1200">
                <a:solidFill>
                  <a:schemeClr val="tx1"/>
                </a:solidFill>
                <a:latin typeface="Calibri" panose="020F0502020204030204" pitchFamily="34" charset="0"/>
              </a:defRPr>
            </a:lvl4pPr>
            <a:lvl5pPr marL="2072625" indent="-230292" eaLnBrk="0" hangingPunct="0">
              <a:spcBef>
                <a:spcPct val="30000"/>
              </a:spcBef>
              <a:defRPr sz="1200">
                <a:solidFill>
                  <a:schemeClr val="tx1"/>
                </a:solidFill>
                <a:latin typeface="Calibri" panose="020F0502020204030204" pitchFamily="34" charset="0"/>
              </a:defRPr>
            </a:lvl5pPr>
            <a:lvl6pPr marL="2533208" indent="-230292" eaLnBrk="0" fontAlgn="base" hangingPunct="0">
              <a:spcBef>
                <a:spcPct val="30000"/>
              </a:spcBef>
              <a:spcAft>
                <a:spcPct val="0"/>
              </a:spcAft>
              <a:defRPr sz="1200">
                <a:solidFill>
                  <a:schemeClr val="tx1"/>
                </a:solidFill>
                <a:latin typeface="Calibri" panose="020F0502020204030204" pitchFamily="34" charset="0"/>
              </a:defRPr>
            </a:lvl6pPr>
            <a:lvl7pPr marL="2993791" indent="-230292" eaLnBrk="0" fontAlgn="base" hangingPunct="0">
              <a:spcBef>
                <a:spcPct val="30000"/>
              </a:spcBef>
              <a:spcAft>
                <a:spcPct val="0"/>
              </a:spcAft>
              <a:defRPr sz="1200">
                <a:solidFill>
                  <a:schemeClr val="tx1"/>
                </a:solidFill>
                <a:latin typeface="Calibri" panose="020F0502020204030204" pitchFamily="34" charset="0"/>
              </a:defRPr>
            </a:lvl7pPr>
            <a:lvl8pPr marL="3454375" indent="-230292" eaLnBrk="0" fontAlgn="base" hangingPunct="0">
              <a:spcBef>
                <a:spcPct val="30000"/>
              </a:spcBef>
              <a:spcAft>
                <a:spcPct val="0"/>
              </a:spcAft>
              <a:defRPr sz="1200">
                <a:solidFill>
                  <a:schemeClr val="tx1"/>
                </a:solidFill>
                <a:latin typeface="Calibri" panose="020F0502020204030204" pitchFamily="34" charset="0"/>
              </a:defRPr>
            </a:lvl8pPr>
            <a:lvl9pPr marL="3914958" indent="-230292"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r>
              <a:rPr lang="en-US" altLang="zh-HK" smtClean="0">
                <a:solidFill>
                  <a:srgbClr val="000000"/>
                </a:solidFill>
                <a:cs typeface="Arial" panose="020B0604020202020204" pitchFamily="34" charset="0"/>
              </a:rPr>
              <a:t>© 2007 Microsoft Corporation. All rights reserved. Microsoft, Windows, Windows Vista and other product names are or may be registered trademarks and/or trademarks in the U.S. and/or other countries.</a:t>
            </a:r>
          </a:p>
          <a:p>
            <a:pPr eaLnBrk="1" hangingPunct="1">
              <a:spcBef>
                <a:spcPct val="0"/>
              </a:spcBef>
            </a:pPr>
            <a:r>
              <a:rPr lang="en-US" altLang="zh-HK" smtClean="0">
                <a:solidFill>
                  <a:srgbClr val="000000"/>
                </a:solidFill>
                <a:cs typeface="Arial" panose="020B0604020202020204"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zh-HK" smtClean="0">
                <a:solidFill>
                  <a:srgbClr val="000000"/>
                </a:solidFill>
                <a:cs typeface="Arial" panose="020B0604020202020204" pitchFamily="34" charset="0"/>
              </a:rPr>
            </a:br>
            <a:r>
              <a:rPr lang="en-US" altLang="zh-HK" smtClean="0">
                <a:solidFill>
                  <a:srgbClr val="000000"/>
                </a:solidFill>
                <a:cs typeface="Arial" panose="020B0604020202020204" pitchFamily="34" charset="0"/>
              </a:rPr>
              <a:t>MICROSOFT MAKES NO WARRANTIES, EXPRESS, IMPLIED OR STATUTORY, AS TO THE INFORMATION IN THIS PRESENTATION.</a:t>
            </a:r>
          </a:p>
          <a:p>
            <a:pPr eaLnBrk="1" hangingPunct="1">
              <a:spcBef>
                <a:spcPct val="0"/>
              </a:spcBef>
            </a:pPr>
            <a:endParaRPr lang="en-US" altLang="zh-HK" smtClean="0">
              <a:cs typeface="Arial" panose="020B0604020202020204" pitchFamily="34" charset="0"/>
            </a:endParaRPr>
          </a:p>
        </p:txBody>
      </p:sp>
      <p:sp>
        <p:nvSpPr>
          <p:cNvPr id="6451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8448" indent="-287865" eaLnBrk="0" hangingPunct="0">
              <a:spcBef>
                <a:spcPct val="30000"/>
              </a:spcBef>
              <a:defRPr sz="1200">
                <a:solidFill>
                  <a:schemeClr val="tx1"/>
                </a:solidFill>
                <a:latin typeface="Calibri" panose="020F0502020204030204" pitchFamily="34" charset="0"/>
              </a:defRPr>
            </a:lvl2pPr>
            <a:lvl3pPr marL="1151458" indent="-230292" eaLnBrk="0" hangingPunct="0">
              <a:spcBef>
                <a:spcPct val="30000"/>
              </a:spcBef>
              <a:defRPr sz="1200">
                <a:solidFill>
                  <a:schemeClr val="tx1"/>
                </a:solidFill>
                <a:latin typeface="Calibri" panose="020F0502020204030204" pitchFamily="34" charset="0"/>
              </a:defRPr>
            </a:lvl3pPr>
            <a:lvl4pPr marL="1612041" indent="-230292" eaLnBrk="0" hangingPunct="0">
              <a:spcBef>
                <a:spcPct val="30000"/>
              </a:spcBef>
              <a:defRPr sz="1200">
                <a:solidFill>
                  <a:schemeClr val="tx1"/>
                </a:solidFill>
                <a:latin typeface="Calibri" panose="020F0502020204030204" pitchFamily="34" charset="0"/>
              </a:defRPr>
            </a:lvl4pPr>
            <a:lvl5pPr marL="2072625" indent="-230292" eaLnBrk="0" hangingPunct="0">
              <a:spcBef>
                <a:spcPct val="30000"/>
              </a:spcBef>
              <a:defRPr sz="1200">
                <a:solidFill>
                  <a:schemeClr val="tx1"/>
                </a:solidFill>
                <a:latin typeface="Calibri" panose="020F0502020204030204" pitchFamily="34" charset="0"/>
              </a:defRPr>
            </a:lvl5pPr>
            <a:lvl6pPr marL="2533208" indent="-230292" eaLnBrk="0" fontAlgn="base" hangingPunct="0">
              <a:spcBef>
                <a:spcPct val="30000"/>
              </a:spcBef>
              <a:spcAft>
                <a:spcPct val="0"/>
              </a:spcAft>
              <a:defRPr sz="1200">
                <a:solidFill>
                  <a:schemeClr val="tx1"/>
                </a:solidFill>
                <a:latin typeface="Calibri" panose="020F0502020204030204" pitchFamily="34" charset="0"/>
              </a:defRPr>
            </a:lvl6pPr>
            <a:lvl7pPr marL="2993791" indent="-230292" eaLnBrk="0" fontAlgn="base" hangingPunct="0">
              <a:spcBef>
                <a:spcPct val="30000"/>
              </a:spcBef>
              <a:spcAft>
                <a:spcPct val="0"/>
              </a:spcAft>
              <a:defRPr sz="1200">
                <a:solidFill>
                  <a:schemeClr val="tx1"/>
                </a:solidFill>
                <a:latin typeface="Calibri" panose="020F0502020204030204" pitchFamily="34" charset="0"/>
              </a:defRPr>
            </a:lvl7pPr>
            <a:lvl8pPr marL="3454375" indent="-230292" eaLnBrk="0" fontAlgn="base" hangingPunct="0">
              <a:spcBef>
                <a:spcPct val="30000"/>
              </a:spcBef>
              <a:spcAft>
                <a:spcPct val="0"/>
              </a:spcAft>
              <a:defRPr sz="1200">
                <a:solidFill>
                  <a:schemeClr val="tx1"/>
                </a:solidFill>
                <a:latin typeface="Calibri" panose="020F0502020204030204" pitchFamily="34" charset="0"/>
              </a:defRPr>
            </a:lvl8pPr>
            <a:lvl9pPr marL="3914958" indent="-230292"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BF3D737-7701-4E92-B757-BD90669E9D06}" type="slidenum">
              <a:rPr lang="en-US" altLang="zh-HK"/>
              <a:pPr eaLnBrk="1" hangingPunct="1">
                <a:spcBef>
                  <a:spcPct val="0"/>
                </a:spcBef>
              </a:pPr>
              <a:t>18</a:t>
            </a:fld>
            <a:endParaRPr lang="en-US" altLang="zh-HK"/>
          </a:p>
        </p:txBody>
      </p:sp>
    </p:spTree>
    <p:extLst>
      <p:ext uri="{BB962C8B-B14F-4D97-AF65-F5344CB8AC3E}">
        <p14:creationId xmlns:p14="http://schemas.microsoft.com/office/powerpoint/2010/main" val="4061664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HK" altLang="zh-HK"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8448" indent="-287865" eaLnBrk="0" hangingPunct="0">
              <a:spcBef>
                <a:spcPct val="30000"/>
              </a:spcBef>
              <a:defRPr sz="1200">
                <a:solidFill>
                  <a:schemeClr val="tx1"/>
                </a:solidFill>
                <a:latin typeface="Calibri" panose="020F0502020204030204" pitchFamily="34" charset="0"/>
              </a:defRPr>
            </a:lvl2pPr>
            <a:lvl3pPr marL="1151458" indent="-230292" eaLnBrk="0" hangingPunct="0">
              <a:spcBef>
                <a:spcPct val="30000"/>
              </a:spcBef>
              <a:defRPr sz="1200">
                <a:solidFill>
                  <a:schemeClr val="tx1"/>
                </a:solidFill>
                <a:latin typeface="Calibri" panose="020F0502020204030204" pitchFamily="34" charset="0"/>
              </a:defRPr>
            </a:lvl3pPr>
            <a:lvl4pPr marL="1612041" indent="-230292" eaLnBrk="0" hangingPunct="0">
              <a:spcBef>
                <a:spcPct val="30000"/>
              </a:spcBef>
              <a:defRPr sz="1200">
                <a:solidFill>
                  <a:schemeClr val="tx1"/>
                </a:solidFill>
                <a:latin typeface="Calibri" panose="020F0502020204030204" pitchFamily="34" charset="0"/>
              </a:defRPr>
            </a:lvl4pPr>
            <a:lvl5pPr marL="2072625" indent="-230292" eaLnBrk="0" hangingPunct="0">
              <a:spcBef>
                <a:spcPct val="30000"/>
              </a:spcBef>
              <a:defRPr sz="1200">
                <a:solidFill>
                  <a:schemeClr val="tx1"/>
                </a:solidFill>
                <a:latin typeface="Calibri" panose="020F0502020204030204" pitchFamily="34" charset="0"/>
              </a:defRPr>
            </a:lvl5pPr>
            <a:lvl6pPr marL="2533208" indent="-230292" eaLnBrk="0" fontAlgn="base" hangingPunct="0">
              <a:spcBef>
                <a:spcPct val="30000"/>
              </a:spcBef>
              <a:spcAft>
                <a:spcPct val="0"/>
              </a:spcAft>
              <a:defRPr sz="1200">
                <a:solidFill>
                  <a:schemeClr val="tx1"/>
                </a:solidFill>
                <a:latin typeface="Calibri" panose="020F0502020204030204" pitchFamily="34" charset="0"/>
              </a:defRPr>
            </a:lvl6pPr>
            <a:lvl7pPr marL="2993791" indent="-230292" eaLnBrk="0" fontAlgn="base" hangingPunct="0">
              <a:spcBef>
                <a:spcPct val="30000"/>
              </a:spcBef>
              <a:spcAft>
                <a:spcPct val="0"/>
              </a:spcAft>
              <a:defRPr sz="1200">
                <a:solidFill>
                  <a:schemeClr val="tx1"/>
                </a:solidFill>
                <a:latin typeface="Calibri" panose="020F0502020204030204" pitchFamily="34" charset="0"/>
              </a:defRPr>
            </a:lvl7pPr>
            <a:lvl8pPr marL="3454375" indent="-230292" eaLnBrk="0" fontAlgn="base" hangingPunct="0">
              <a:spcBef>
                <a:spcPct val="30000"/>
              </a:spcBef>
              <a:spcAft>
                <a:spcPct val="0"/>
              </a:spcAft>
              <a:defRPr sz="1200">
                <a:solidFill>
                  <a:schemeClr val="tx1"/>
                </a:solidFill>
                <a:latin typeface="Calibri" panose="020F0502020204030204" pitchFamily="34" charset="0"/>
              </a:defRPr>
            </a:lvl8pPr>
            <a:lvl9pPr marL="3914958" indent="-230292"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8F852AD-4384-47C8-A882-F15B017C0BB6}" type="slidenum">
              <a:rPr lang="en-US" altLang="zh-HK"/>
              <a:pPr eaLnBrk="1" hangingPunct="1">
                <a:spcBef>
                  <a:spcPct val="0"/>
                </a:spcBef>
              </a:pPr>
              <a:t>23</a:t>
            </a:fld>
            <a:endParaRPr lang="en-US" altLang="zh-HK"/>
          </a:p>
        </p:txBody>
      </p:sp>
    </p:spTree>
    <p:extLst>
      <p:ext uri="{BB962C8B-B14F-4D97-AF65-F5344CB8AC3E}">
        <p14:creationId xmlns:p14="http://schemas.microsoft.com/office/powerpoint/2010/main" val="3386032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15F90E5-ECDE-4433-AC19-B06066FF4179}" type="datetimeFigureOut">
              <a:rPr lang="zh-CN" altLang="en-US" smtClean="0"/>
              <a:t>2023/4/11</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4552461-8B9B-4647-8140-2882F3A87B01}"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15F90E5-ECDE-4433-AC19-B06066FF4179}" type="datetimeFigureOut">
              <a:rPr lang="zh-CN" altLang="en-US" smtClean="0"/>
              <a:t>2023/4/11</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4552461-8B9B-4647-8140-2882F3A87B01}" type="slidenum">
              <a:rPr lang="zh-CN" altLang="en-US" smtClean="0"/>
              <a:t>‹#›</a:t>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15F90E5-ECDE-4433-AC19-B06066FF4179}" type="datetimeFigureOut">
              <a:rPr lang="zh-CN" altLang="en-US" smtClean="0"/>
              <a:t>2023/4/11</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4552461-8B9B-4647-8140-2882F3A87B01}" type="slidenum">
              <a:rPr lang="zh-CN" altLang="en-US" smtClean="0"/>
              <a:t>‹#›</a:t>
            </a:fld>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灯片编号占位符 3"/>
          <p:cNvSpPr>
            <a:spLocks noGrp="1"/>
          </p:cNvSpPr>
          <p:nvPr>
            <p:ph type="sldNum" sz="quarter" idx="10"/>
          </p:nvPr>
        </p:nvSpPr>
        <p:spPr>
          <a:xfrm>
            <a:off x="9120188" y="6381750"/>
            <a:ext cx="2743200" cy="365125"/>
          </a:xfrm>
        </p:spPr>
        <p:txBody>
          <a:bodyPr/>
          <a:lstStyle>
            <a:lvl1pPr>
              <a:defRPr/>
            </a:lvl1pPr>
          </a:lstStyle>
          <a:p>
            <a:pPr>
              <a:defRPr/>
            </a:pPr>
            <a:fld id="{D516AF7B-E9E2-410E-AD95-DFB2B63849F4}" type="slidenum">
              <a:rPr lang="en-US" altLang="en-US"/>
              <a:t>‹#›</a:t>
            </a:fld>
            <a:endParaRPr lang="en-US"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9144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Arial" charset="0"/>
              </a:defRPr>
            </a:lvl1pPr>
          </a:lstStyle>
          <a:p>
            <a:pPr>
              <a:defRPr/>
            </a:pPr>
            <a:endParaRPr lang="en-US" altLang="zh-HK"/>
          </a:p>
        </p:txBody>
      </p:sp>
      <p:sp>
        <p:nvSpPr>
          <p:cNvPr id="3" name="Footer Placeholder 4"/>
          <p:cNvSpPr>
            <a:spLocks noGrp="1"/>
          </p:cNvSpPr>
          <p:nvPr>
            <p:ph type="ftr" sz="quarter" idx="11"/>
          </p:nvPr>
        </p:nvSpPr>
        <p:spPr>
          <a:xfrm>
            <a:off x="4165600" y="6248400"/>
            <a:ext cx="3860800" cy="4572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Arial" charset="0"/>
              </a:defRPr>
            </a:lvl1pPr>
          </a:lstStyle>
          <a:p>
            <a:pPr>
              <a:defRPr/>
            </a:pPr>
            <a:endParaRPr lang="en-US" altLang="zh-HK"/>
          </a:p>
        </p:txBody>
      </p:sp>
      <p:sp>
        <p:nvSpPr>
          <p:cNvPr id="4" name="Slide Number Placeholder 5"/>
          <p:cNvSpPr>
            <a:spLocks noGrp="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B1930BE-B819-4D33-A86F-986F7DA9C25C}" type="slidenum">
              <a:rPr lang="en-US" altLang="zh-HK"/>
              <a:pPr/>
              <a:t>‹#›</a:t>
            </a:fld>
            <a:endParaRPr lang="en-US" altLang="zh-HK"/>
          </a:p>
        </p:txBody>
      </p:sp>
    </p:spTree>
    <p:extLst>
      <p:ext uri="{BB962C8B-B14F-4D97-AF65-F5344CB8AC3E}">
        <p14:creationId xmlns:p14="http://schemas.microsoft.com/office/powerpoint/2010/main" val="2479714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962732" y="2355850"/>
            <a:ext cx="10253485"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265680560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11/4/2023</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425482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11/4/2023</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3479112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11/4/2023</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582888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11/4/2023</a:t>
            </a:fld>
            <a:endParaRPr lang="zh-HK"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134619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11/4/2023</a:t>
            </a:fld>
            <a:endParaRPr lang="zh-HK" alt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4163052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15F90E5-ECDE-4433-AC19-B06066FF4179}" type="datetimeFigureOut">
              <a:rPr lang="zh-CN" altLang="en-US" smtClean="0"/>
              <a:t>2023/4/11</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4552461-8B9B-4647-8140-2882F3A87B01}" type="slidenum">
              <a:rPr lang="zh-CN" altLang="en-US" smtClean="0"/>
              <a:t>‹#›</a:t>
            </a:fld>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11/4/2023</a:t>
            </a:fld>
            <a:endParaRPr lang="zh-HK"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540952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11/4/2023</a:t>
            </a:fld>
            <a:endParaRPr lang="zh-HK" alt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4236344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ltLang="zh-HK"/>
              <a:t>Click to edit Master title style</a:t>
            </a:r>
            <a:endParaRPr lang="zh-HK" alt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11/4/2023</a:t>
            </a:fld>
            <a:endParaRPr lang="zh-HK"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1694956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ltLang="zh-HK"/>
              <a:t>Click to edit Master title style</a:t>
            </a:r>
            <a:endParaRPr lang="zh-HK" alt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11/4/2023</a:t>
            </a:fld>
            <a:endParaRPr lang="zh-HK"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667085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11/4/2023</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1771758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11/4/2023</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72991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C3F777-B636-4C9D-9DD8-DA34AA59E78C}" type="datetime1">
              <a:rPr lang="zh-HK" alt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D3FE3-9D7A-43AA-AB63-7B8D4BBA8200}" type="slidenum">
              <a:rPr lang="en-US" smtClean="0"/>
              <a:t>‹#›</a:t>
            </a:fld>
            <a:endParaRPr lang="en-US"/>
          </a:p>
        </p:txBody>
      </p:sp>
    </p:spTree>
    <p:extLst>
      <p:ext uri="{BB962C8B-B14F-4D97-AF65-F5344CB8AC3E}">
        <p14:creationId xmlns:p14="http://schemas.microsoft.com/office/powerpoint/2010/main" val="830096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816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15F90E5-ECDE-4433-AC19-B06066FF4179}" type="datetimeFigureOut">
              <a:rPr lang="zh-CN" altLang="en-US" smtClean="0"/>
              <a:t>2023/4/11</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4552461-8B9B-4647-8140-2882F3A87B01}" type="slidenum">
              <a:rPr lang="zh-CN" altLang="en-US" smtClean="0"/>
              <a:t>‹#›</a:t>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715F90E5-ECDE-4433-AC19-B06066FF4179}" type="datetimeFigureOut">
              <a:rPr lang="zh-CN" altLang="en-US" smtClean="0"/>
              <a:t>2023/4/11</a:t>
            </a:fld>
            <a:endParaRPr lang="zh-CN" altLang="en-US" dirty="0"/>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4552461-8B9B-4647-8140-2882F3A87B01}" type="slidenum">
              <a:rPr lang="zh-CN" altLang="en-US" smtClean="0"/>
              <a:t>‹#›</a:t>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715F90E5-ECDE-4433-AC19-B06066FF4179}" type="datetimeFigureOut">
              <a:rPr lang="zh-CN" altLang="en-US" smtClean="0"/>
              <a:t>2023/4/11</a:t>
            </a:fld>
            <a:endParaRPr lang="zh-CN" altLang="en-US" dirty="0"/>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4552461-8B9B-4647-8140-2882F3A87B01}" type="slidenum">
              <a:rPr lang="zh-CN" altLang="en-US" smtClean="0"/>
              <a:t>‹#›</a:t>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15F90E5-ECDE-4433-AC19-B06066FF4179}" type="datetimeFigureOut">
              <a:rPr lang="zh-CN" altLang="en-US" smtClean="0"/>
              <a:t>2023/4/11</a:t>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4552461-8B9B-4647-8140-2882F3A87B01}" type="slidenum">
              <a:rPr lang="zh-CN" altLang="en-US" smtClean="0"/>
              <a:t>‹#›</a:t>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15F90E5-ECDE-4433-AC19-B06066FF4179}" type="datetimeFigureOut">
              <a:rPr lang="zh-CN" altLang="en-US" smtClean="0"/>
              <a:t>2023/4/11</a:t>
            </a:fld>
            <a:endParaRPr lang="zh-CN" altLang="en-US" dirty="0"/>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4552461-8B9B-4647-8140-2882F3A87B01}" type="slidenum">
              <a:rPr lang="zh-CN" altLang="en-US" smtClean="0"/>
              <a:t>‹#›</a:t>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15F90E5-ECDE-4433-AC19-B06066FF4179}" type="datetimeFigureOut">
              <a:rPr lang="zh-CN" altLang="en-US" smtClean="0"/>
              <a:t>2023/4/11</a:t>
            </a:fld>
            <a:endParaRPr lang="zh-CN" altLang="en-US" dirty="0"/>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4552461-8B9B-4647-8140-2882F3A87B01}" type="slidenum">
              <a:rPr lang="zh-CN" altLang="en-US" smtClean="0"/>
              <a:t>‹#›</a:t>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15F90E5-ECDE-4433-AC19-B06066FF4179}" type="datetimeFigureOut">
              <a:rPr lang="zh-CN" altLang="en-US" smtClean="0"/>
              <a:t>2023/4/11</a:t>
            </a:fld>
            <a:endParaRPr lang="zh-CN" altLang="en-US" dirty="0"/>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4552461-8B9B-4647-8140-2882F3A87B01}" type="slidenum">
              <a:rPr lang="zh-CN" altLang="en-US" smtClean="0"/>
              <a:t>‹#›</a:t>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F90E5-ECDE-4433-AC19-B06066FF4179}" type="datetimeFigureOut">
              <a:rPr lang="zh-CN" altLang="en-US" smtClean="0"/>
              <a:t>2023/4/11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552461-8B9B-4647-8140-2882F3A87B01}" type="slidenum">
              <a:rPr lang="zh-CN" altLang="en-US" smtClean="0"/>
              <a:t>‹#›</a:t>
            </a:fld>
            <a:endParaRPr lang="zh-CN" altLang="en-US" dirty="0"/>
          </a:p>
        </p:txBody>
      </p:sp>
      <p:sp>
        <p:nvSpPr>
          <p:cNvPr id="7" name="灯片编号占位符 3"/>
          <p:cNvSpPr txBox="1"/>
          <p:nvPr userDrawn="1"/>
        </p:nvSpPr>
        <p:spPr>
          <a:xfrm>
            <a:off x="9120188" y="63817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8A1375-C6F2-41F5-93BB-BAEEB18A553A}" type="slidenum">
              <a:rPr lang="en-US" altLang="zh-CN"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灯片编号占位符 3"/>
          <p:cNvSpPr txBox="1"/>
          <p:nvPr userDrawn="1"/>
        </p:nvSpPr>
        <p:spPr>
          <a:xfrm>
            <a:off x="9120188" y="63817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8A1375-C6F2-41F5-93BB-BAEEB18A553A}" type="slidenum">
              <a:rPr lang="en-US" altLang="zh-CN" smtClean="0"/>
              <a:t>‹#›</a:t>
            </a:fld>
            <a:endParaRPr lang="zh-CN" altLang="en-US" dirty="0"/>
          </a:p>
        </p:txBody>
      </p:sp>
    </p:spTree>
    <p:extLst>
      <p:ext uri="{BB962C8B-B14F-4D97-AF65-F5344CB8AC3E}">
        <p14:creationId xmlns:p14="http://schemas.microsoft.com/office/powerpoint/2010/main" val="147366787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20.png"/><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image" Target="../media/image19.png"/><Relationship Id="rId2" Type="http://schemas.openxmlformats.org/officeDocument/2006/relationships/tags" Target="../tags/tag7.xml"/><Relationship Id="rId16" Type="http://schemas.openxmlformats.org/officeDocument/2006/relationships/image" Target="../media/image23.jpe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18.png"/><Relationship Id="rId5" Type="http://schemas.openxmlformats.org/officeDocument/2006/relationships/tags" Target="../tags/tag10.xml"/><Relationship Id="rId15" Type="http://schemas.openxmlformats.org/officeDocument/2006/relationships/image" Target="../media/image22.png"/><Relationship Id="rId10" Type="http://schemas.openxmlformats.org/officeDocument/2006/relationships/notesSlide" Target="../notesSlides/notesSlide6.xml"/><Relationship Id="rId4" Type="http://schemas.openxmlformats.org/officeDocument/2006/relationships/tags" Target="../tags/tag9.xml"/><Relationship Id="rId9" Type="http://schemas.openxmlformats.org/officeDocument/2006/relationships/slideLayout" Target="../slideLayouts/slideLayout12.xml"/><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hyperlink" Target="https://www.climateready.gov.hk/files/pdf/CAP2050_booklet_tc.pdf" TargetMode="External"/><Relationship Id="rId2" Type="http://schemas.openxmlformats.org/officeDocument/2006/relationships/image" Target="../media/image6.emf"/><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16.xml"/><Relationship Id="rId7" Type="http://schemas.openxmlformats.org/officeDocument/2006/relationships/image" Target="../media/image29.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8.png"/><Relationship Id="rId5" Type="http://schemas.openxmlformats.org/officeDocument/2006/relationships/slideLayout" Target="../slideLayouts/slideLayout12.xml"/><Relationship Id="rId4" Type="http://schemas.openxmlformats.org/officeDocument/2006/relationships/tags" Target="../tags/tag17.xm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eeb.gov.hk/tc/sens-blog/blog20211113.html" TargetMode="Externa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hyperlink" Target="https://www.isd.gov.hk/chi/tvapi/21_ep202.html" TargetMode="External"/><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hyperlink" Target="https://www.enb.gov.hk/tc/sens-blog/blog20201029.html" TargetMode="External"/><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2.xml"/><Relationship Id="rId7" Type="http://schemas.openxmlformats.org/officeDocument/2006/relationships/image" Target="../media/image43.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8.png"/><Relationship Id="rId4" Type="http://schemas.openxmlformats.org/officeDocument/2006/relationships/image" Target="../media/image6.emf"/><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hyperlink" Target="https://www.susdev.org.hk/pe2021/tc/index.html" TargetMode="Externa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hyperlink" Target="https://www.hyd.gov.hk/sc/our_projects/road_projects/6461th/HMW6461TH-SK0765_20160125.pdf"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const-infobank.org/wp-content/uploads/2020/08/Central-Kowloon-Route-Public-engagement.pdf" TargetMode="External"/><Relationship Id="rId3" Type="http://schemas.openxmlformats.org/officeDocument/2006/relationships/slideLayout" Target="../slideLayouts/slideLayout13.xml"/><Relationship Id="rId7" Type="http://schemas.openxmlformats.org/officeDocument/2006/relationships/image" Target="../media/image50.png"/><Relationship Id="rId12" Type="http://schemas.openxmlformats.org/officeDocument/2006/relationships/image" Target="../media/image52.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4.png"/><Relationship Id="rId11" Type="http://schemas.openxmlformats.org/officeDocument/2006/relationships/hyperlink" Target="https://ckr-hyd.hk/benefit" TargetMode="External"/><Relationship Id="rId5" Type="http://schemas.openxmlformats.org/officeDocument/2006/relationships/image" Target="../media/image33.png"/><Relationship Id="rId10" Type="http://schemas.openxmlformats.org/officeDocument/2006/relationships/image" Target="../media/image8.png"/><Relationship Id="rId4" Type="http://schemas.openxmlformats.org/officeDocument/2006/relationships/notesSlide" Target="../notesSlides/notesSlide9.xml"/><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www.worldenvironmentday.global/zh-hans" TargetMode="External"/><Relationship Id="rId2" Type="http://schemas.openxmlformats.org/officeDocument/2006/relationships/image" Target="../media/image54.png"/><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4.png"/><Relationship Id="rId4" Type="http://schemas.openxmlformats.org/officeDocument/2006/relationships/hyperlink" Target="https://wedocs.unep.org/xmlui/bitstream/handle/20.500.11822/34948/MPN_ch.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mm.edcity.hk/media/%E7%92%B0%E5%A2%83%E8%88%87%E5%8F%AF%E6%8C%81%E7%BA%8C%E7%99%BC%E5%B1%95/0_a01ur47c" TargetMode="Externa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earthhour.wwf.org.hk/" TargetMode="External"/><Relationship Id="rId2" Type="http://schemas.openxmlformats.org/officeDocument/2006/relationships/image" Target="../media/image58.png"/><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hyperlink" Target="https://cn-rules.hkex.com.hk/%E8%A6%8F%E5%89%87%E6%89%8B%E5%86%8A/%E9%99%84%E9%8C%84-%E4%BA%8C%E5%8D%81%E4%B8%83-%E7%92%B0%E5%A2%83%E3%80%81%E7%A4%BE%E6%9C%83%E5%8F%8A%E7%AE%A1%E6%B2%BB%E5%A0%B1%E5%91%8A%E6%8C%87%E5%BC%95"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24.xml"/><Relationship Id="rId7" Type="http://schemas.openxmlformats.org/officeDocument/2006/relationships/slideLayout" Target="../slideLayouts/slideLayout1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70.png"/><Relationship Id="rId5" Type="http://schemas.openxmlformats.org/officeDocument/2006/relationships/tags" Target="../tags/tag26.xml"/><Relationship Id="rId10" Type="http://schemas.openxmlformats.org/officeDocument/2006/relationships/hyperlink" Target="https://www.fsdc.org.hk/media/wa2n0ryr/esg-paper_c-v4-_0.pdf" TargetMode="External"/><Relationship Id="rId4" Type="http://schemas.openxmlformats.org/officeDocument/2006/relationships/tags" Target="../tags/tag25.xml"/><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hkex.com.hk/Listing/Sustainability/ESG-Academy/ESG-in-Practice?sc_lang=zh-HK" TargetMode="Externa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s://zh.unesco.org/news/wei-di-qiu-xue-xi-xu-zhi"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mee.gov.cn/xxgk2018/xxgk/xxgk03/202102/t20210223_822116.html" TargetMode="Externa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hyperlink" Target="http://www.moe.gov.cn/srcsite/A26/s7054/201910/t20191022_404746.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susdev.org.hk/elearning/tc/" TargetMode="Externa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30.xml"/><Relationship Id="rId7" Type="http://schemas.openxmlformats.org/officeDocument/2006/relationships/image" Target="../media/image81.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hyperlink" Target="https://www.news.gov.hk/tc/categories/environment/html/2016/12/20161215_123709.shtml" TargetMode="External"/><Relationship Id="rId10" Type="http://schemas.openxmlformats.org/officeDocument/2006/relationships/hyperlink" Target="https://www.edb.gov.hk/attachment/tc/about-edb/publications-stat/environmental-report/Environmental%20Report%202021_TC.pdf" TargetMode="External"/><Relationship Id="rId4" Type="http://schemas.openxmlformats.org/officeDocument/2006/relationships/slideLayout" Target="../slideLayouts/slideLayout12.xml"/><Relationship Id="rId9" Type="http://schemas.openxmlformats.org/officeDocument/2006/relationships/image" Target="../media/image83.png"/></Relationships>
</file>

<file path=ppt/slides/_rels/slide4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png"/><Relationship Id="rId7" Type="http://schemas.openxmlformats.org/officeDocument/2006/relationships/hyperlink" Target="http://www.sci.cuhk.edu.hk/zh-tw/faculty/faces-of-cuhk-science/article/547-20-11-cmyu"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hyperlink" Target="https://cs.edb.edcity.hk/file/redirect/230327_04.php" TargetMode="Externa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eeb.gov.hk/tc/sens-blog/blog20210513.html"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edocs.unep.org/xmlui/bitstream/handle/20.500.11822/34948/MPN_ch.pdf"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https://www.unep.org/zh-hans/resources/making-peace-nature" TargetMode="Externa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microsoft.com/office/2007/relationships/hdphoto" Target="../media/hdphoto1.wdp"/><Relationship Id="rId5" Type="http://schemas.openxmlformats.org/officeDocument/2006/relationships/image" Target="../media/image90.png"/><Relationship Id="rId4"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jpeg"/><Relationship Id="rId7" Type="http://schemas.openxmlformats.org/officeDocument/2006/relationships/hyperlink" Target="https://podcast.rthk.hk/podcast/item.php?pid=244&amp;eid=195473&amp;year=2022&amp;lang=zh-CN" TargetMode="External"/><Relationship Id="rId12" Type="http://schemas.openxmlformats.org/officeDocument/2006/relationships/image" Target="../media/image100.png"/><Relationship Id="rId2" Type="http://schemas.openxmlformats.org/officeDocument/2006/relationships/hyperlink" Target="https://www.geopark.gov.hk/tc/discover/attractions/lai-chi-wo" TargetMode="External"/><Relationship Id="rId1" Type="http://schemas.openxmlformats.org/officeDocument/2006/relationships/slideLayout" Target="../slideLayouts/slideLayout12.xml"/><Relationship Id="rId6" Type="http://schemas.openxmlformats.org/officeDocument/2006/relationships/image" Target="../media/image97.png"/><Relationship Id="rId11" Type="http://schemas.openxmlformats.org/officeDocument/2006/relationships/hyperlink" Target="https://cs.edb.edcity.hk/file/redirect/230327_06.php" TargetMode="External"/><Relationship Id="rId5" Type="http://schemas.openxmlformats.org/officeDocument/2006/relationships/image" Target="../media/image96.png"/><Relationship Id="rId10" Type="http://schemas.openxmlformats.org/officeDocument/2006/relationships/image" Target="../media/image99.png"/><Relationship Id="rId4" Type="http://schemas.openxmlformats.org/officeDocument/2006/relationships/image" Target="../media/image95.jpeg"/><Relationship Id="rId9" Type="http://schemas.openxmlformats.org/officeDocument/2006/relationships/hyperlink" Target="https://cs.edb.edcity.hk/file/redirect/230327_07.php"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12" Type="http://schemas.openxmlformats.org/officeDocument/2006/relationships/image" Target="../media/image110.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notesSlide" Target="../notesSlides/notesSlide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2.xml"/><Relationship Id="rId5" Type="http://schemas.openxmlformats.org/officeDocument/2006/relationships/tags" Target="../tags/tag5.xml"/><Relationship Id="rId4" Type="http://schemas.openxmlformats.org/officeDocument/2006/relationships/tags" Target="../tags/tag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34.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14.jpeg"/><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hyperlink" Target="https://chinacurrent.com/hk/story/23219/10-green-gains-for-china" TargetMode="External"/><Relationship Id="rId5" Type="http://schemas.openxmlformats.org/officeDocument/2006/relationships/image" Target="../media/image9.png"/><Relationship Id="rId4" Type="http://schemas.openxmlformats.org/officeDocument/2006/relationships/hyperlink" Target="https://chinacurrent.com/hk/story/22722/china-national-park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noChangeArrowheads="1"/>
          </p:cNvSpPr>
          <p:nvPr/>
        </p:nvSpPr>
        <p:spPr bwMode="auto">
          <a:xfrm>
            <a:off x="523703" y="2755323"/>
            <a:ext cx="1073032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buFont typeface="Arial" panose="020B0604020202020204" pitchFamily="34" charset="0"/>
              <a:buNone/>
            </a:pPr>
            <a:r>
              <a:rPr lang="zh-TW" altLang="en-US" sz="40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學習重點</a:t>
            </a:r>
            <a:r>
              <a:rPr lang="en-US" altLang="zh-TW" sz="40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p>
          <a:p>
            <a:pPr marL="0" indent="0" algn="ctr" eaLnBrk="1" hangingPunct="1">
              <a:lnSpc>
                <a:spcPct val="150000"/>
              </a:lnSpc>
              <a:buFont typeface="Arial" panose="020B0604020202020204" pitchFamily="34" charset="0"/>
              <a:buNone/>
            </a:pPr>
            <a:r>
              <a:rPr lang="zh-CN" altLang="en-US" sz="4000" dirty="0">
                <a:latin typeface="標楷體" panose="03000509000000000000" pitchFamily="65" charset="-120"/>
                <a:ea typeface="標楷體" panose="03000509000000000000" pitchFamily="65" charset="-120"/>
              </a:rPr>
              <a:t>不同持份者在推動環境保育方面的角色和責任</a:t>
            </a:r>
            <a:endParaRPr lang="en-US" altLang="zh-TW" sz="40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p:txBody>
      </p:sp>
      <p:sp>
        <p:nvSpPr>
          <p:cNvPr id="5" name="矩形 4">
            <a:extLst>
              <a:ext uri="{FF2B5EF4-FFF2-40B4-BE49-F238E27FC236}">
                <a16:creationId xmlns:a16="http://schemas.microsoft.com/office/drawing/2014/main" id="{2DB0CFB4-04ED-469A-9BB0-479CA08B1FB5}"/>
              </a:ext>
            </a:extLst>
          </p:cNvPr>
          <p:cNvSpPr/>
          <p:nvPr/>
        </p:nvSpPr>
        <p:spPr>
          <a:xfrm>
            <a:off x="157560" y="180708"/>
            <a:ext cx="4913204" cy="13849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800" dirty="0">
                <a:latin typeface="DFKai-SB" panose="03000509000000000000" pitchFamily="65" charset="-120"/>
                <a:ea typeface="DFKai-SB" panose="03000509000000000000" pitchFamily="65" charset="-120"/>
              </a:rPr>
              <a:t>公民與社會發展科</a:t>
            </a:r>
            <a:endParaRPr lang="en-US" altLang="zh-TW"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主題</a:t>
            </a:r>
            <a:r>
              <a:rPr lang="zh-CN" altLang="en-US" sz="2800" dirty="0">
                <a:latin typeface="DFKai-SB" panose="03000509000000000000" pitchFamily="65" charset="-120"/>
                <a:ea typeface="DFKai-SB" panose="03000509000000000000" pitchFamily="65" charset="-120"/>
              </a:rPr>
              <a:t>三  互聯相依的當代世界</a:t>
            </a:r>
            <a:endParaRPr lang="en-US" altLang="zh-TW"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課題</a:t>
            </a:r>
            <a:r>
              <a:rPr lang="zh-CN" altLang="en-US" sz="2800" dirty="0">
                <a:latin typeface="DFKai-SB" panose="03000509000000000000" pitchFamily="65" charset="-120"/>
                <a:ea typeface="DFKai-SB" panose="03000509000000000000" pitchFamily="65" charset="-120"/>
              </a:rPr>
              <a:t>：可持續發展</a:t>
            </a:r>
            <a:endParaRPr lang="en-US" altLang="zh-TW" sz="2800" dirty="0">
              <a:latin typeface="DFKai-SB" panose="03000509000000000000" pitchFamily="65" charset="-120"/>
              <a:ea typeface="DFKai-SB" panose="03000509000000000000" pitchFamily="65" charset="-120"/>
            </a:endParaRPr>
          </a:p>
        </p:txBody>
      </p:sp>
      <p:sp>
        <p:nvSpPr>
          <p:cNvPr id="8" name="矩形 4">
            <a:extLst>
              <a:ext uri="{FF2B5EF4-FFF2-40B4-BE49-F238E27FC236}">
                <a16:creationId xmlns:a16="http://schemas.microsoft.com/office/drawing/2014/main" id="{2DB0CFB4-04ED-469A-9BB0-479CA08B1FB5}"/>
              </a:ext>
            </a:extLst>
          </p:cNvPr>
          <p:cNvSpPr/>
          <p:nvPr/>
        </p:nvSpPr>
        <p:spPr>
          <a:xfrm>
            <a:off x="4743556" y="5083302"/>
            <a:ext cx="2290618"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2023</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3</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月</a:t>
            </a:r>
            <a:endParaRPr lang="en-US" altLang="zh-TW" sz="32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96489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2659055" y="888094"/>
            <a:ext cx="6647974" cy="523220"/>
          </a:xfrm>
          <a:prstGeom prst="rect">
            <a:avLst/>
          </a:prstGeom>
        </p:spPr>
        <p:txBody>
          <a:bodyPr wrap="none">
            <a:spAutoFit/>
          </a:bodyPr>
          <a:lstStyle/>
          <a:p>
            <a:r>
              <a:rPr lang="en-US" altLang="zh-TW" sz="2800" b="1"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DFKai-SB" panose="03000509000000000000" pitchFamily="65" charset="-120"/>
                <a:cs typeface="Times New Roman" panose="02020603050405020304" pitchFamily="18" charset="0"/>
              </a:rPr>
              <a:t>關於深入打好污染防治攻堅戰的意見</a:t>
            </a:r>
            <a:r>
              <a:rPr lang="en-US" altLang="zh-TW" sz="2800" b="1"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2800" b="1" dirty="0"/>
          </a:p>
        </p:txBody>
      </p:sp>
      <p:sp>
        <p:nvSpPr>
          <p:cNvPr id="3" name="AutoShape 28"/>
          <p:cNvSpPr/>
          <p:nvPr/>
        </p:nvSpPr>
        <p:spPr>
          <a:xfrm>
            <a:off x="484291" y="1492196"/>
            <a:ext cx="8368763" cy="3769759"/>
          </a:xfrm>
          <a:prstGeom prst="roundRect">
            <a:avLst>
              <a:gd name="adj" fmla="val 7497"/>
            </a:avLst>
          </a:prstGeom>
          <a:solidFill>
            <a:srgbClr val="FFC00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algn="ctr">
              <a:buNone/>
            </a:pPr>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4" name="文本框 11"/>
          <p:cNvSpPr txBox="1"/>
          <p:nvPr/>
        </p:nvSpPr>
        <p:spPr>
          <a:xfrm>
            <a:off x="544843" y="1713056"/>
            <a:ext cx="8247658" cy="3170099"/>
          </a:xfrm>
          <a:prstGeom prst="rect">
            <a:avLst/>
          </a:prstGeom>
          <a:noFill/>
        </p:spPr>
        <p:txBody>
          <a:bodyPr wrap="square">
            <a:spAutoFit/>
          </a:bodyPr>
          <a:lstStyle/>
          <a:p>
            <a:pPr>
              <a:lnSpc>
                <a:spcPts val="2400"/>
              </a:lnSpc>
            </a:pPr>
            <a:r>
              <a:rPr lang="zh-TW" altLang="en-US" sz="2400" dirty="0" smtClean="0">
                <a:latin typeface="DFKai-SB" panose="03000509000000000000" pitchFamily="65" charset="-120"/>
                <a:ea typeface="DFKai-SB" panose="03000509000000000000" pitchFamily="65" charset="-120"/>
              </a:rPr>
              <a:t>提出</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以更高標準打好藍天、碧水、淨土保衛戰</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，訂立</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2025</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年和</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2035</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年兩個階段污染防治目標</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endParaRPr>
          </a:p>
          <a:p>
            <a:pPr>
              <a:lnSpc>
                <a:spcPts val="2400"/>
              </a:lnSpc>
            </a:pPr>
            <a:endParaRPr lang="zh-TW" altLang="en-US"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nSpc>
                <a:spcPts val="2400"/>
              </a:lnSpc>
              <a:buFont typeface="Arial" panose="020B0604020202020204" pitchFamily="34" charset="0"/>
              <a:buChar char="•"/>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到</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2025</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生態環境持續改善，主要污染物排放總量持續下降，重污染天氣、城市黑臭水體基本消除，土壤污染風險得到有效管控，固體廢物和新污染物治理能力明顯增強，生態系統質量和穩定性持續提升，生態環境治理體系更加完善，生態文明建設實現新進步。</a:t>
            </a:r>
          </a:p>
          <a:p>
            <a:pPr marL="342900" indent="-342900">
              <a:lnSpc>
                <a:spcPts val="2400"/>
              </a:lnSpc>
              <a:buFont typeface="Arial" panose="020B0604020202020204" pitchFamily="34" charset="0"/>
              <a:buChar char="•"/>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到</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2035</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年，廣泛</a:t>
            </a:r>
            <a:r>
              <a:rPr lang="zh-TW" altLang="en-US" sz="2400" dirty="0">
                <a:latin typeface="DFKai-SB" panose="03000509000000000000" pitchFamily="65" charset="-120"/>
                <a:ea typeface="DFKai-SB" panose="03000509000000000000" pitchFamily="65" charset="-120"/>
              </a:rPr>
              <a:t>形成綠色生產生活方式，碳排放達峰後穩中有降，生態環境根本好轉，美麗中國建設目標基本</a:t>
            </a:r>
            <a:r>
              <a:rPr lang="zh-TW" altLang="en-US" sz="2400" dirty="0" smtClean="0">
                <a:latin typeface="DFKai-SB" panose="03000509000000000000" pitchFamily="65" charset="-120"/>
                <a:ea typeface="DFKai-SB" panose="03000509000000000000" pitchFamily="65" charset="-120"/>
              </a:rPr>
              <a:t>實現。</a:t>
            </a:r>
            <a:endParaRPr lang="en-US" altLang="zh-TW" sz="2400" dirty="0" smtClean="0">
              <a:latin typeface="DFKai-SB" panose="03000509000000000000" pitchFamily="65" charset="-120"/>
              <a:ea typeface="DFKai-SB" panose="03000509000000000000" pitchFamily="65" charset="-120"/>
            </a:endParaRPr>
          </a:p>
        </p:txBody>
      </p:sp>
      <p:pic>
        <p:nvPicPr>
          <p:cNvPr id="5" name="Picture 4"/>
          <p:cNvPicPr>
            <a:picLocks noChangeAspect="1"/>
          </p:cNvPicPr>
          <p:nvPr/>
        </p:nvPicPr>
        <p:blipFill>
          <a:blip r:embed="rId2"/>
          <a:stretch>
            <a:fillRect/>
          </a:stretch>
        </p:blipFill>
        <p:spPr>
          <a:xfrm>
            <a:off x="9003514" y="2023621"/>
            <a:ext cx="2941875" cy="2548968"/>
          </a:xfrm>
          <a:prstGeom prst="rect">
            <a:avLst/>
          </a:prstGeom>
        </p:spPr>
      </p:pic>
      <p:sp>
        <p:nvSpPr>
          <p:cNvPr id="6" name="矩形 20"/>
          <p:cNvSpPr/>
          <p:nvPr/>
        </p:nvSpPr>
        <p:spPr>
          <a:xfrm>
            <a:off x="653310" y="4934055"/>
            <a:ext cx="5664363" cy="276999"/>
          </a:xfrm>
          <a:prstGeom prst="rect">
            <a:avLst/>
          </a:prstGeom>
        </p:spPr>
        <p:txBody>
          <a:bodyPr wrap="square">
            <a:spAutoFit/>
          </a:bodyPr>
          <a:lstStyle/>
          <a:p>
            <a:r>
              <a:rPr lang="zh-CN" altLang="en-US" sz="1200" kern="100" dirty="0">
                <a:latin typeface="DFKai-SB" panose="03000509000000000000" pitchFamily="65" charset="-120"/>
                <a:ea typeface="DFKai-SB" panose="03000509000000000000" pitchFamily="65" charset="-120"/>
                <a:cs typeface="Times New Roman" panose="02020603050405020304" pitchFamily="18" charset="0"/>
              </a:rPr>
              <a:t>資料來源</a:t>
            </a:r>
            <a:r>
              <a:rPr lang="en-US" altLang="zh-CN" sz="1200" kern="100" dirty="0" smtClean="0">
                <a:latin typeface="DFKai-SB" panose="03000509000000000000" pitchFamily="65" charset="-120"/>
                <a:ea typeface="DFKai-SB" panose="03000509000000000000" pitchFamily="65" charset="-120"/>
                <a:cs typeface="Times New Roman" panose="02020603050405020304" pitchFamily="18" charset="0"/>
              </a:rPr>
              <a:t>: </a:t>
            </a:r>
            <a:r>
              <a:rPr lang="zh-TW" altLang="en-US" sz="1200" kern="100" dirty="0" smtClean="0">
                <a:latin typeface="Times New Roman" panose="02020603050405020304" pitchFamily="18" charset="0"/>
                <a:ea typeface="DFKai-SB" panose="03000509000000000000" pitchFamily="65" charset="-120"/>
                <a:cs typeface="Times New Roman" panose="02020603050405020304" pitchFamily="18" charset="0"/>
              </a:rPr>
              <a:t>中國政府網 </a:t>
            </a:r>
            <a:r>
              <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200" kern="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rPr>
              <a:t>www.gov.cn/zhengce/2021-11/07/content_5649656.htm)</a:t>
            </a:r>
            <a:r>
              <a:rPr lang="zh-TW" altLang="en-US" sz="1200" kern="100" dirty="0" smtClean="0">
                <a:latin typeface="DFKai-SB" panose="03000509000000000000" pitchFamily="65" charset="-120"/>
                <a:ea typeface="DFKai-SB" panose="03000509000000000000" pitchFamily="65" charset="-120"/>
                <a:cs typeface="Times New Roman" panose="02020603050405020304" pitchFamily="18" charset="0"/>
              </a:rPr>
              <a:t>　</a:t>
            </a:r>
            <a:endParaRPr lang="zh-HK"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14"/>
          <p:cNvSpPr/>
          <p:nvPr/>
        </p:nvSpPr>
        <p:spPr>
          <a:xfrm>
            <a:off x="1707698" y="5452321"/>
            <a:ext cx="8254872" cy="954107"/>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請瀏覽以下網頁，了解國家實現美麗中國方面的工作和目標。</a:t>
            </a:r>
            <a:endParaRPr lang="en-US" altLang="zh-TW" sz="2400" kern="100" dirty="0" smtClean="0">
              <a:latin typeface="DFKai-SB" panose="03000509000000000000" pitchFamily="65" charset="-120"/>
              <a:ea typeface="DFKai-SB" panose="03000509000000000000" pitchFamily="65" charset="-120"/>
              <a:cs typeface="Times New Roman" panose="02020603050405020304" pitchFamily="18" charset="0"/>
            </a:endParaRPr>
          </a:p>
          <a:p>
            <a:endParaRPr lang="en-US" altLang="zh-TW" sz="1600" kern="100" dirty="0" smtClean="0">
              <a:latin typeface="DFKai-SB" panose="03000509000000000000" pitchFamily="65" charset="-120"/>
              <a:ea typeface="DFKai-SB" panose="03000509000000000000" pitchFamily="65" charset="-120"/>
              <a:cs typeface="Times New Roman" panose="02020603050405020304" pitchFamily="18" charset="0"/>
            </a:endParaRPr>
          </a:p>
          <a:p>
            <a:r>
              <a:rPr lang="zh-TW" altLang="en-US" sz="1600" kern="100" dirty="0" smtClean="0">
                <a:latin typeface="DFKai-SB" panose="03000509000000000000" pitchFamily="65" charset="-120"/>
                <a:ea typeface="DFKai-SB" panose="03000509000000000000" pitchFamily="65" charset="-120"/>
                <a:cs typeface="Times New Roman" panose="02020603050405020304" pitchFamily="18" charset="0"/>
              </a:rPr>
              <a:t>資料來源</a:t>
            </a:r>
            <a:r>
              <a:rPr lang="en-US" altLang="zh-TW" sz="1600" kern="1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1600" kern="100" dirty="0" smtClean="0">
                <a:latin typeface="DFKai-SB" panose="03000509000000000000" pitchFamily="65" charset="-120"/>
                <a:ea typeface="DFKai-SB" panose="03000509000000000000" pitchFamily="65" charset="-120"/>
                <a:cs typeface="Times New Roman" panose="02020603050405020304" pitchFamily="18" charset="0"/>
              </a:rPr>
              <a:t>人民網</a:t>
            </a:r>
            <a:r>
              <a:rPr lang="en-US" altLang="zh-TW" sz="1600" kern="100" dirty="0">
                <a:latin typeface="DFKai-SB" panose="03000509000000000000" pitchFamily="65" charset="-120"/>
                <a:ea typeface="DFKai-SB" panose="03000509000000000000" pitchFamily="65" charset="-120"/>
                <a:cs typeface="Times New Roman" panose="02020603050405020304" pitchFamily="18" charset="0"/>
              </a:rPr>
              <a:t> </a:t>
            </a:r>
            <a:r>
              <a:rPr lang="en-US" altLang="zh-CN" sz="1600" kern="1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600" kern="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kern="100" dirty="0" smtClean="0">
                <a:latin typeface="Times New Roman" panose="02020603050405020304" pitchFamily="18" charset="0"/>
                <a:ea typeface="DFKai-SB" panose="03000509000000000000" pitchFamily="65" charset="-120"/>
                <a:cs typeface="Times New Roman" panose="02020603050405020304" pitchFamily="18" charset="0"/>
              </a:rPr>
              <a:t>finance.people.com.cn/BIG5/n1/2022/0307/c1004-32368790.html)</a:t>
            </a:r>
            <a:endParaRPr lang="zh-HK"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任意多边形: 形状 7"/>
          <p:cNvSpPr/>
          <p:nvPr/>
        </p:nvSpPr>
        <p:spPr>
          <a:xfrm>
            <a:off x="2979119" y="211961"/>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pic>
        <p:nvPicPr>
          <p:cNvPr id="9" name="Picture 8"/>
          <p:cNvPicPr>
            <a:picLocks noChangeAspect="1"/>
          </p:cNvPicPr>
          <p:nvPr/>
        </p:nvPicPr>
        <p:blipFill>
          <a:blip r:embed="rId3"/>
          <a:stretch>
            <a:fillRect/>
          </a:stretch>
        </p:blipFill>
        <p:spPr>
          <a:xfrm>
            <a:off x="10104294" y="5426864"/>
            <a:ext cx="1571465" cy="1018542"/>
          </a:xfrm>
          <a:prstGeom prst="rect">
            <a:avLst/>
          </a:prstGeom>
        </p:spPr>
      </p:pic>
      <p:pic>
        <p:nvPicPr>
          <p:cNvPr id="10" name="Picture 9"/>
          <p:cNvPicPr>
            <a:picLocks noChangeAspect="1"/>
          </p:cNvPicPr>
          <p:nvPr/>
        </p:nvPicPr>
        <p:blipFill>
          <a:blip r:embed="rId4"/>
          <a:stretch>
            <a:fillRect/>
          </a:stretch>
        </p:blipFill>
        <p:spPr>
          <a:xfrm>
            <a:off x="362219" y="5426864"/>
            <a:ext cx="1203755" cy="1005022"/>
          </a:xfrm>
          <a:prstGeom prst="rect">
            <a:avLst/>
          </a:prstGeom>
        </p:spPr>
      </p:pic>
      <p:sp>
        <p:nvSpPr>
          <p:cNvPr id="11" name="Freeform 5"/>
          <p:cNvSpPr/>
          <p:nvPr/>
        </p:nvSpPr>
        <p:spPr bwMode="auto">
          <a:xfrm>
            <a:off x="2356606" y="98829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2329888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57" y="1151393"/>
            <a:ext cx="10872787" cy="487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nvSpPr>
        <p:spPr>
          <a:xfrm>
            <a:off x="924416" y="1226452"/>
            <a:ext cx="10292870" cy="489364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dirty="0" smtClean="0">
                <a:solidFill>
                  <a:schemeClr val="tx1"/>
                </a:solidFill>
                <a:latin typeface="標楷體" panose="03000509000000000000" pitchFamily="65" charset="-120"/>
                <a:ea typeface="標楷體" panose="03000509000000000000" pitchFamily="65" charset="-120"/>
              </a:rPr>
              <a:t>香港特區政府一向高度</a:t>
            </a:r>
            <a:r>
              <a:rPr lang="zh-TW" altLang="en-US" sz="2400" dirty="0">
                <a:solidFill>
                  <a:schemeClr val="tx1"/>
                </a:solidFill>
                <a:latin typeface="標楷體" panose="03000509000000000000" pitchFamily="65" charset="-120"/>
                <a:ea typeface="標楷體" panose="03000509000000000000" pitchFamily="65" charset="-120"/>
              </a:rPr>
              <a:t>重視</a:t>
            </a:r>
            <a:r>
              <a:rPr lang="zh-TW" altLang="en-US" sz="2400" dirty="0" smtClean="0">
                <a:solidFill>
                  <a:schemeClr val="tx1"/>
                </a:solidFill>
                <a:latin typeface="標楷體" panose="03000509000000000000" pitchFamily="65" charset="-120"/>
                <a:ea typeface="標楷體" panose="03000509000000000000" pitchFamily="65" charset="-120"/>
              </a:rPr>
              <a:t>環境保護，並積極配合國家及聯合國的環境政策和目標。政府相關主事部門主要包括</a:t>
            </a:r>
            <a:r>
              <a:rPr lang="en-US" altLang="zh-TW" sz="2400" dirty="0" smtClean="0">
                <a:solidFill>
                  <a:schemeClr val="tx1"/>
                </a:solidFill>
                <a:latin typeface="標楷體" panose="03000509000000000000" pitchFamily="65" charset="-120"/>
                <a:ea typeface="標楷體" panose="03000509000000000000" pitchFamily="65" charset="-120"/>
              </a:rPr>
              <a:t>:</a:t>
            </a:r>
          </a:p>
          <a:p>
            <a:endParaRPr lang="en-US" altLang="zh-TW" sz="2400" dirty="0">
              <a:solidFill>
                <a:schemeClr val="tx1"/>
              </a:solidFill>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sz="2400" b="1" dirty="0">
                <a:solidFill>
                  <a:schemeClr val="tx1"/>
                </a:solidFill>
                <a:latin typeface="標楷體" panose="03000509000000000000" pitchFamily="65" charset="-120"/>
                <a:ea typeface="標楷體" panose="03000509000000000000" pitchFamily="65" charset="-120"/>
              </a:rPr>
              <a:t>環境及生態</a:t>
            </a:r>
            <a:r>
              <a:rPr lang="zh-TW" altLang="en-US" sz="2400" b="1" dirty="0" smtClean="0">
                <a:solidFill>
                  <a:schemeClr val="tx1"/>
                </a:solidFill>
                <a:latin typeface="標楷體" panose="03000509000000000000" pitchFamily="65" charset="-120"/>
                <a:ea typeface="標楷體" panose="03000509000000000000" pitchFamily="65" charset="-120"/>
              </a:rPr>
              <a:t>局</a:t>
            </a:r>
            <a:r>
              <a:rPr lang="zh-TW" altLang="en-US" sz="2400" dirty="0" smtClean="0">
                <a:solidFill>
                  <a:schemeClr val="tx1"/>
                </a:solidFill>
                <a:latin typeface="標楷體" panose="03000509000000000000" pitchFamily="65" charset="-120"/>
                <a:ea typeface="標楷體" panose="03000509000000000000" pitchFamily="65" charset="-120"/>
              </a:rPr>
              <a:t>整合</a:t>
            </a:r>
            <a:r>
              <a:rPr lang="zh-TW" altLang="en-US" sz="2400" dirty="0">
                <a:solidFill>
                  <a:schemeClr val="tx1"/>
                </a:solidFill>
                <a:latin typeface="標楷體" panose="03000509000000000000" pitchFamily="65" charset="-120"/>
                <a:ea typeface="標楷體" panose="03000509000000000000" pitchFamily="65" charset="-120"/>
              </a:rPr>
              <a:t>環境保護、自然生態保育，以及環境衞生、食物安全、漁農和動物福利等政策和</a:t>
            </a:r>
            <a:r>
              <a:rPr lang="zh-TW" altLang="en-US" sz="2400" dirty="0" smtClean="0">
                <a:solidFill>
                  <a:schemeClr val="tx1"/>
                </a:solidFill>
                <a:latin typeface="標楷體" panose="03000509000000000000" pitchFamily="65" charset="-120"/>
                <a:ea typeface="標楷體" panose="03000509000000000000" pitchFamily="65" charset="-120"/>
              </a:rPr>
              <a:t>工作，</a:t>
            </a:r>
            <a:r>
              <a:rPr lang="zh-TW" altLang="en-US" sz="2400" dirty="0">
                <a:solidFill>
                  <a:schemeClr val="tx1"/>
                </a:solidFill>
                <a:latin typeface="標楷體" panose="03000509000000000000" pitchFamily="65" charset="-120"/>
                <a:ea typeface="標楷體" panose="03000509000000000000" pitchFamily="65" charset="-120"/>
              </a:rPr>
              <a:t>發揮協同作用，更有效提升香港的整體環境和保持環境衞生，推動應對氣候行動、生物多樣性等相關</a:t>
            </a:r>
            <a:r>
              <a:rPr lang="zh-TW" altLang="en-US" sz="2400" dirty="0" smtClean="0">
                <a:solidFill>
                  <a:schemeClr val="tx1"/>
                </a:solidFill>
                <a:latin typeface="標楷體" panose="03000509000000000000" pitchFamily="65" charset="-120"/>
                <a:ea typeface="標楷體" panose="03000509000000000000" pitchFamily="65" charset="-120"/>
              </a:rPr>
              <a:t>工作。</a:t>
            </a:r>
            <a:endParaRPr lang="en-US" altLang="zh-TW" sz="2400" dirty="0" smtClean="0">
              <a:solidFill>
                <a:schemeClr val="tx1"/>
              </a:solidFill>
              <a:latin typeface="標楷體" panose="03000509000000000000" pitchFamily="65" charset="-120"/>
              <a:ea typeface="標楷體" panose="03000509000000000000" pitchFamily="65" charset="-120"/>
            </a:endParaRPr>
          </a:p>
          <a:p>
            <a:endParaRPr lang="zh-TW" altLang="en-US" sz="2400" b="1" dirty="0">
              <a:solidFill>
                <a:schemeClr val="tx1"/>
              </a:solidFill>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sz="2400" b="1" dirty="0">
                <a:solidFill>
                  <a:schemeClr val="tx1"/>
                </a:solidFill>
                <a:latin typeface="標楷體" panose="03000509000000000000" pitchFamily="65" charset="-120"/>
                <a:ea typeface="標楷體" panose="03000509000000000000" pitchFamily="65" charset="-120"/>
              </a:rPr>
              <a:t>環保署</a:t>
            </a:r>
            <a:r>
              <a:rPr lang="zh-TW" altLang="en-US" sz="2400" dirty="0">
                <a:solidFill>
                  <a:schemeClr val="tx1"/>
                </a:solidFill>
                <a:latin typeface="標楷體" panose="03000509000000000000" pitchFamily="65" charset="-120"/>
                <a:ea typeface="標楷體" panose="03000509000000000000" pitchFamily="65" charset="-120"/>
              </a:rPr>
              <a:t>的</a:t>
            </a:r>
            <a:r>
              <a:rPr lang="zh-TW" altLang="en-US" sz="2400" dirty="0" smtClean="0">
                <a:solidFill>
                  <a:schemeClr val="tx1"/>
                </a:solidFill>
                <a:latin typeface="標楷體" panose="03000509000000000000" pitchFamily="65" charset="-120"/>
                <a:ea typeface="標楷體" panose="03000509000000000000" pitchFamily="65" charset="-120"/>
              </a:rPr>
              <a:t>職責包括</a:t>
            </a:r>
            <a:r>
              <a:rPr lang="zh-TW" altLang="en-US" sz="2400" dirty="0">
                <a:solidFill>
                  <a:schemeClr val="tx1"/>
                </a:solidFill>
                <a:latin typeface="標楷體" panose="03000509000000000000" pitchFamily="65" charset="-120"/>
                <a:ea typeface="標楷體" panose="03000509000000000000" pitchFamily="65" charset="-120"/>
              </a:rPr>
              <a:t>構思環境保護、自然保育等政策；執行環保法例；監察環境質素；為各類廢物提供收集、轉運、處理和處置設施；就城市規劃及新政策對環境的影響提供意見；處理污染投訴和事件；提高市民的環保意識；以及鼓勵市民支持環保工作。這些職責</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共涵蓋以下</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個計劃綱領</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：空氣</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計劃</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綱領；環境</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評估及規劃計劃</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綱領；自然</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保育</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綱領；噪音</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計劃</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綱領</a:t>
            </a:r>
            <a:r>
              <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廢物</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計劃</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綱領</a:t>
            </a:r>
            <a:r>
              <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水質</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計劃綱領</a:t>
            </a:r>
            <a:endParaRPr lang="zh-TW" altLang="en-US" sz="2400" i="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矩形 9"/>
          <p:cNvSpPr/>
          <p:nvPr/>
        </p:nvSpPr>
        <p:spPr>
          <a:xfrm>
            <a:off x="4223287" y="773424"/>
            <a:ext cx="3249853" cy="461665"/>
          </a:xfrm>
          <a:prstGeom prst="rect">
            <a:avLst/>
          </a:prstGeom>
        </p:spPr>
        <p:txBody>
          <a:bodyPr wrap="square">
            <a:spAutoFit/>
          </a:bodyPr>
          <a:lstStyle/>
          <a:p>
            <a:r>
              <a:rPr lang="zh-TW" altLang="en-US" sz="2400" b="1" dirty="0" smtClean="0">
                <a:latin typeface="DFKai-SB" panose="03000509000000000000" pitchFamily="65" charset="-120"/>
                <a:ea typeface="DFKai-SB" panose="03000509000000000000" pitchFamily="65" charset="-120"/>
              </a:rPr>
              <a:t>香港</a:t>
            </a:r>
            <a:r>
              <a:rPr lang="zh-TW" altLang="en-US" sz="2400" b="1" dirty="0">
                <a:latin typeface="DFKai-SB" panose="03000509000000000000" pitchFamily="65" charset="-120"/>
                <a:ea typeface="DFKai-SB" panose="03000509000000000000" pitchFamily="65" charset="-120"/>
              </a:rPr>
              <a:t>的環保工作及</a:t>
            </a:r>
            <a:r>
              <a:rPr lang="zh-TW" altLang="en-US" sz="2400" b="1" dirty="0" smtClean="0">
                <a:latin typeface="DFKai-SB" panose="03000509000000000000" pitchFamily="65" charset="-120"/>
                <a:ea typeface="DFKai-SB" panose="03000509000000000000" pitchFamily="65" charset="-120"/>
              </a:rPr>
              <a:t>政策</a:t>
            </a:r>
            <a:endParaRPr lang="zh-TW" altLang="en-US" sz="2400" b="1" dirty="0">
              <a:latin typeface="DFKai-SB" panose="03000509000000000000" pitchFamily="65" charset="-120"/>
              <a:ea typeface="DFKai-SB" panose="03000509000000000000" pitchFamily="65" charset="-120"/>
            </a:endParaRPr>
          </a:p>
        </p:txBody>
      </p:sp>
      <p:sp>
        <p:nvSpPr>
          <p:cNvPr id="2" name="矩形 1"/>
          <p:cNvSpPr/>
          <p:nvPr/>
        </p:nvSpPr>
        <p:spPr>
          <a:xfrm>
            <a:off x="924416" y="6084109"/>
            <a:ext cx="8428516" cy="646331"/>
          </a:xfrm>
          <a:prstGeom prst="rect">
            <a:avLst/>
          </a:prstGeom>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香港特別行政區</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政府</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環境及生態局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(https://www.eeb.gov.hk/tc/message_index.html)</a:t>
            </a:r>
          </a:p>
          <a:p>
            <a:pPr marL="171450" indent="-1714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香港特別行政區政府</a:t>
            </a:r>
            <a:r>
              <a:rPr lang="zh-HK" altLang="en-US" sz="1200" dirty="0">
                <a:latin typeface="Times New Roman" panose="02020603050405020304" pitchFamily="18" charset="0"/>
                <a:ea typeface="標楷體" panose="03000509000000000000" pitchFamily="65" charset="-120"/>
                <a:cs typeface="Times New Roman" panose="02020603050405020304" pitchFamily="18" charset="0"/>
              </a:rPr>
              <a:t>環境保護</a:t>
            </a:r>
            <a:r>
              <a:rPr lang="zh-HK" altLang="en-US" sz="1200" dirty="0" smtClean="0">
                <a:latin typeface="Times New Roman" panose="02020603050405020304" pitchFamily="18" charset="0"/>
                <a:ea typeface="標楷體" panose="03000509000000000000" pitchFamily="65" charset="-120"/>
                <a:cs typeface="Times New Roman" panose="02020603050405020304" pitchFamily="18" charset="0"/>
              </a:rPr>
              <a:t>署</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(https://www.epd.gov.hk/epd/tc_chi/about_epd/epd_work/epd_work.html)</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任意多边形: 形状 7"/>
          <p:cNvSpPr/>
          <p:nvPr/>
        </p:nvSpPr>
        <p:spPr>
          <a:xfrm>
            <a:off x="2992199" y="108575"/>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9" name="Freeform 5"/>
          <p:cNvSpPr/>
          <p:nvPr/>
        </p:nvSpPr>
        <p:spPr bwMode="auto">
          <a:xfrm>
            <a:off x="3777136" y="841089"/>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3018957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99" y="1322857"/>
            <a:ext cx="11012966" cy="508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7192653" y="6003967"/>
            <a:ext cx="3239946" cy="276999"/>
          </a:xfrm>
          <a:prstGeom prst="rect">
            <a:avLst/>
          </a:prstGeom>
          <a:noFill/>
        </p:spPr>
        <p:txBody>
          <a:bodyPr wrap="square">
            <a:spAutoFit/>
          </a:bodyPr>
          <a:lstStyle/>
          <a:p>
            <a:r>
              <a:rPr lang="zh-CN" altLang="en-US" sz="1200" dirty="0" smtClean="0">
                <a:latin typeface="DFKai-SB" panose="03000509000000000000" pitchFamily="65" charset="-120"/>
                <a:ea typeface="DFKai-SB" panose="03000509000000000000" pitchFamily="65" charset="-120"/>
              </a:rPr>
              <a:t>環</a:t>
            </a:r>
            <a:r>
              <a:rPr lang="zh-TW" altLang="en-US" sz="1200" dirty="0" smtClean="0">
                <a:latin typeface="DFKai-SB" panose="03000509000000000000" pitchFamily="65" charset="-120"/>
                <a:ea typeface="DFKai-SB" panose="03000509000000000000" pitchFamily="65" charset="-120"/>
              </a:rPr>
              <a:t>境</a:t>
            </a:r>
            <a:r>
              <a:rPr lang="zh-CN" altLang="en-US" sz="1200" dirty="0" smtClean="0">
                <a:latin typeface="DFKai-SB" panose="03000509000000000000" pitchFamily="65" charset="-120"/>
                <a:ea typeface="DFKai-SB" panose="03000509000000000000" pitchFamily="65" charset="-120"/>
              </a:rPr>
              <a:t>保</a:t>
            </a:r>
            <a:r>
              <a:rPr lang="zh-TW" altLang="en-US" sz="1200" dirty="0" smtClean="0">
                <a:latin typeface="DFKai-SB" panose="03000509000000000000" pitchFamily="65" charset="-120"/>
                <a:ea typeface="DFKai-SB" panose="03000509000000000000" pitchFamily="65" charset="-120"/>
              </a:rPr>
              <a:t>護</a:t>
            </a:r>
            <a:r>
              <a:rPr lang="zh-CN" altLang="en-US" sz="1200" dirty="0" smtClean="0">
                <a:latin typeface="DFKai-SB" panose="03000509000000000000" pitchFamily="65" charset="-120"/>
                <a:ea typeface="DFKai-SB" panose="03000509000000000000" pitchFamily="65" charset="-120"/>
              </a:rPr>
              <a:t>署</a:t>
            </a:r>
            <a:r>
              <a:rPr lang="zh-CN" altLang="en-US" sz="1200" dirty="0">
                <a:solidFill>
                  <a:srgbClr val="000000"/>
                </a:solidFill>
                <a:latin typeface="DFKai-SB" panose="03000509000000000000" pitchFamily="65" charset="-120"/>
                <a:ea typeface="DFKai-SB" panose="03000509000000000000" pitchFamily="65" charset="-120"/>
              </a:rPr>
              <a:t>加強停車熄匙規定宣傳及執法</a:t>
            </a:r>
            <a:r>
              <a:rPr lang="zh-CN" altLang="en-US" sz="1200" dirty="0" smtClean="0">
                <a:solidFill>
                  <a:srgbClr val="000000"/>
                </a:solidFill>
                <a:latin typeface="DFKai-SB" panose="03000509000000000000" pitchFamily="65" charset="-120"/>
                <a:ea typeface="DFKai-SB" panose="03000509000000000000" pitchFamily="65" charset="-120"/>
              </a:rPr>
              <a:t>工作</a:t>
            </a:r>
            <a:endParaRPr lang="zh-CN" altLang="en-US" sz="1200" dirty="0">
              <a:solidFill>
                <a:srgbClr val="00B0F0"/>
              </a:solidFill>
              <a:latin typeface="DFKai-SB" panose="03000509000000000000" pitchFamily="65" charset="-120"/>
              <a:ea typeface="DFKai-SB" panose="03000509000000000000" pitchFamily="65" charset="-120"/>
            </a:endParaRPr>
          </a:p>
        </p:txBody>
      </p:sp>
      <p:sp>
        <p:nvSpPr>
          <p:cNvPr id="13" name="文本框 12"/>
          <p:cNvSpPr txBox="1"/>
          <p:nvPr/>
        </p:nvSpPr>
        <p:spPr>
          <a:xfrm>
            <a:off x="683593" y="1469114"/>
            <a:ext cx="10292870" cy="19389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0" i="0" dirty="0" smtClean="0">
                <a:solidFill>
                  <a:srgbClr val="000000"/>
                </a:solidFill>
                <a:effectLst/>
                <a:latin typeface="DFKai-SB" panose="03000509000000000000" pitchFamily="65" charset="-120"/>
                <a:ea typeface="DFKai-SB" panose="03000509000000000000" pitchFamily="65" charset="-120"/>
              </a:rPr>
              <a:t>制定</a:t>
            </a:r>
            <a:r>
              <a:rPr lang="zh-TW" altLang="en-US" sz="2400" b="0" i="0" dirty="0">
                <a:solidFill>
                  <a:srgbClr val="000000"/>
                </a:solidFill>
                <a:effectLst/>
                <a:latin typeface="DFKai-SB" panose="03000509000000000000" pitchFamily="65" charset="-120"/>
                <a:ea typeface="DFKai-SB" panose="03000509000000000000" pitchFamily="65" charset="-120"/>
              </a:rPr>
              <a:t>保護環境、能源</a:t>
            </a:r>
            <a:r>
              <a:rPr lang="zh-TW" altLang="en-US" sz="2400" b="0" i="0" dirty="0" smtClean="0">
                <a:solidFill>
                  <a:schemeClr val="tx1"/>
                </a:solidFill>
                <a:effectLst/>
                <a:latin typeface="DFKai-SB" panose="03000509000000000000" pitchFamily="65" charset="-120"/>
                <a:ea typeface="DFKai-SB" panose="03000509000000000000" pitchFamily="65" charset="-120"/>
              </a:rPr>
              <a:t>、自然保育</a:t>
            </a:r>
            <a:r>
              <a:rPr lang="zh-TW" altLang="en-US" sz="2400" b="0" i="0" dirty="0">
                <a:solidFill>
                  <a:srgbClr val="000000"/>
                </a:solidFill>
                <a:effectLst/>
                <a:latin typeface="DFKai-SB" panose="03000509000000000000" pitchFamily="65" charset="-120"/>
                <a:ea typeface="DFKai-SB" panose="03000509000000000000" pitchFamily="65" charset="-120"/>
              </a:rPr>
              <a:t>以及推廣可持續發展的政策和計劃；提供先進的基建設施，以處理和處置廢物及廢水；致力提高社會對保護環境、能源</a:t>
            </a:r>
            <a:r>
              <a:rPr lang="zh-TW" altLang="en-US" sz="2400" b="0" i="0" dirty="0" smtClean="0">
                <a:solidFill>
                  <a:srgbClr val="000000"/>
                </a:solidFill>
                <a:effectLst/>
                <a:latin typeface="DFKai-SB" panose="03000509000000000000" pitchFamily="65" charset="-120"/>
                <a:ea typeface="DFKai-SB" panose="03000509000000000000" pitchFamily="65" charset="-120"/>
              </a:rPr>
              <a:t>、</a:t>
            </a:r>
            <a:r>
              <a:rPr lang="zh-TW" altLang="en-US" sz="2400" dirty="0">
                <a:solidFill>
                  <a:schemeClr val="tx1"/>
                </a:solidFill>
                <a:latin typeface="DFKai-SB" panose="03000509000000000000" pitchFamily="65" charset="-120"/>
                <a:ea typeface="DFKai-SB" panose="03000509000000000000" pitchFamily="65" charset="-120"/>
              </a:rPr>
              <a:t>自然</a:t>
            </a:r>
            <a:r>
              <a:rPr lang="zh-TW" altLang="en-US" sz="2400" b="0" i="0" dirty="0" smtClean="0">
                <a:solidFill>
                  <a:srgbClr val="000000"/>
                </a:solidFill>
                <a:effectLst/>
                <a:latin typeface="DFKai-SB" panose="03000509000000000000" pitchFamily="65" charset="-120"/>
                <a:ea typeface="DFKai-SB" panose="03000509000000000000" pitchFamily="65" charset="-120"/>
              </a:rPr>
              <a:t>保育</a:t>
            </a:r>
            <a:r>
              <a:rPr lang="zh-TW" altLang="en-US" sz="2400" b="0" i="0" dirty="0">
                <a:solidFill>
                  <a:srgbClr val="000000"/>
                </a:solidFill>
                <a:effectLst/>
                <a:latin typeface="DFKai-SB" panose="03000509000000000000" pitchFamily="65" charset="-120"/>
                <a:ea typeface="DFKai-SB" panose="03000509000000000000" pitchFamily="65" charset="-120"/>
              </a:rPr>
              <a:t>及可持續發展的意識，並推動公眾支持相關工作；推動區域及國際間的協作；實施環保和能源的法例及計劃；以及在規劃新的發展計劃和大型項目時進行嚴格的環境影響評估</a:t>
            </a:r>
            <a:r>
              <a:rPr lang="zh-TW" altLang="en-US" sz="2400" b="0" i="0" dirty="0" smtClean="0">
                <a:solidFill>
                  <a:srgbClr val="000000"/>
                </a:solidFill>
                <a:effectLst/>
                <a:latin typeface="DFKai-SB" panose="03000509000000000000" pitchFamily="65" charset="-120"/>
                <a:ea typeface="DFKai-SB" panose="03000509000000000000" pitchFamily="65" charset="-120"/>
              </a:rPr>
              <a:t>。</a:t>
            </a:r>
            <a:endParaRPr lang="en-US" altLang="zh-TW" sz="2400" b="0" i="0" dirty="0" smtClean="0">
              <a:solidFill>
                <a:srgbClr val="000000"/>
              </a:solidFill>
              <a:effectLst/>
              <a:latin typeface="DFKai-SB" panose="03000509000000000000" pitchFamily="65" charset="-120"/>
              <a:ea typeface="DFKai-SB" panose="03000509000000000000" pitchFamily="65" charset="-120"/>
            </a:endParaRPr>
          </a:p>
        </p:txBody>
      </p:sp>
      <p:sp>
        <p:nvSpPr>
          <p:cNvPr id="16" name="文本框 15"/>
          <p:cNvSpPr txBox="1"/>
          <p:nvPr/>
        </p:nvSpPr>
        <p:spPr>
          <a:xfrm>
            <a:off x="857211" y="6003968"/>
            <a:ext cx="6167987" cy="276999"/>
          </a:xfrm>
          <a:prstGeom prst="rect">
            <a:avLst/>
          </a:prstGeom>
          <a:noFill/>
        </p:spPr>
        <p:txBody>
          <a:bodyPr wrap="square">
            <a:spAutoFit/>
          </a:bodyPr>
          <a:lstStyle/>
          <a:p>
            <a:r>
              <a:rPr lang="zh-TW" altLang="en-US" sz="1200" dirty="0" smtClean="0">
                <a:latin typeface="DFKai-SB" panose="03000509000000000000" pitchFamily="65" charset="-120"/>
                <a:ea typeface="DFKai-SB" panose="03000509000000000000" pitchFamily="65" charset="-120"/>
              </a:rPr>
              <a:t>環境保護署</a:t>
            </a:r>
            <a:r>
              <a:rPr lang="zh-TW" altLang="en-US" sz="1200" dirty="0">
                <a:latin typeface="DFKai-SB" panose="03000509000000000000" pitchFamily="65" charset="-120"/>
                <a:ea typeface="DFKai-SB" panose="03000509000000000000" pitchFamily="65" charset="-120"/>
              </a:rPr>
              <a:t>進</a:t>
            </a:r>
            <a:r>
              <a:rPr lang="zh-TW" altLang="en-US" sz="1200" dirty="0">
                <a:solidFill>
                  <a:srgbClr val="000000"/>
                </a:solidFill>
                <a:latin typeface="DFKai-SB" panose="03000509000000000000" pitchFamily="65" charset="-120"/>
                <a:ea typeface="DFKai-SB" panose="03000509000000000000" pitchFamily="65" charset="-120"/>
              </a:rPr>
              <a:t>行路邊空氣質素監測</a:t>
            </a:r>
            <a:r>
              <a:rPr lang="en-US" altLang="zh-TW" sz="1200" dirty="0">
                <a:solidFill>
                  <a:srgbClr val="000000"/>
                </a:solidFill>
                <a:latin typeface="DFKai-SB" panose="03000509000000000000" pitchFamily="65" charset="-120"/>
                <a:ea typeface="DFKai-SB" panose="03000509000000000000" pitchFamily="65" charset="-120"/>
              </a:rPr>
              <a:t>(</a:t>
            </a:r>
            <a:r>
              <a:rPr lang="zh-TW" altLang="en-US" sz="1200" dirty="0">
                <a:solidFill>
                  <a:srgbClr val="000000"/>
                </a:solidFill>
                <a:latin typeface="DFKai-SB" panose="03000509000000000000" pitchFamily="65" charset="-120"/>
                <a:ea typeface="DFKai-SB" panose="03000509000000000000" pitchFamily="65" charset="-120"/>
              </a:rPr>
              <a:t>左</a:t>
            </a:r>
            <a:r>
              <a:rPr lang="en-US" altLang="zh-TW" sz="1200" dirty="0">
                <a:solidFill>
                  <a:srgbClr val="000000"/>
                </a:solidFill>
                <a:latin typeface="DFKai-SB" panose="03000509000000000000" pitchFamily="65" charset="-120"/>
                <a:ea typeface="DFKai-SB" panose="03000509000000000000" pitchFamily="65" charset="-120"/>
              </a:rPr>
              <a:t>)</a:t>
            </a:r>
            <a:r>
              <a:rPr lang="zh-TW" altLang="en-US" sz="1200" dirty="0">
                <a:solidFill>
                  <a:srgbClr val="000000"/>
                </a:solidFill>
                <a:latin typeface="DFKai-SB" panose="03000509000000000000" pitchFamily="65" charset="-120"/>
                <a:ea typeface="DFKai-SB" panose="03000509000000000000" pitchFamily="65" charset="-120"/>
              </a:rPr>
              <a:t>及環境空氣質素監測</a:t>
            </a:r>
            <a:r>
              <a:rPr lang="en-US" altLang="zh-TW" sz="1200" dirty="0">
                <a:solidFill>
                  <a:srgbClr val="000000"/>
                </a:solidFill>
                <a:latin typeface="DFKai-SB" panose="03000509000000000000" pitchFamily="65" charset="-120"/>
                <a:ea typeface="DFKai-SB" panose="03000509000000000000" pitchFamily="65" charset="-120"/>
              </a:rPr>
              <a:t>(</a:t>
            </a:r>
            <a:r>
              <a:rPr lang="zh-TW" altLang="en-US" sz="1200" dirty="0">
                <a:solidFill>
                  <a:srgbClr val="000000"/>
                </a:solidFill>
                <a:latin typeface="DFKai-SB" panose="03000509000000000000" pitchFamily="65" charset="-120"/>
                <a:ea typeface="DFKai-SB" panose="03000509000000000000" pitchFamily="65" charset="-120"/>
              </a:rPr>
              <a:t>右</a:t>
            </a:r>
            <a:r>
              <a:rPr lang="en-US" altLang="zh-TW" sz="1200" dirty="0" smtClean="0">
                <a:solidFill>
                  <a:srgbClr val="000000"/>
                </a:solidFill>
                <a:latin typeface="DFKai-SB" panose="03000509000000000000" pitchFamily="65" charset="-120"/>
                <a:ea typeface="DFKai-SB" panose="03000509000000000000" pitchFamily="65" charset="-120"/>
              </a:rPr>
              <a:t>)</a:t>
            </a:r>
            <a:r>
              <a:rPr lang="zh-CN" altLang="en-US" sz="1200" dirty="0" smtClean="0">
                <a:solidFill>
                  <a:srgbClr val="000000"/>
                </a:solidFill>
                <a:latin typeface="DFKai-SB" panose="03000509000000000000" pitchFamily="65" charset="-120"/>
                <a:ea typeface="DFKai-SB" panose="03000509000000000000" pitchFamily="65" charset="-120"/>
              </a:rPr>
              <a:t> </a:t>
            </a:r>
            <a:endParaRPr lang="zh-CN" altLang="en-US" sz="1200" dirty="0">
              <a:solidFill>
                <a:srgbClr val="00B0F0"/>
              </a:solidFill>
              <a:latin typeface="DFKai-SB" panose="03000509000000000000" pitchFamily="65" charset="-120"/>
              <a:ea typeface="DFKai-SB" panose="03000509000000000000" pitchFamily="65" charset="-120"/>
            </a:endParaRPr>
          </a:p>
        </p:txBody>
      </p:sp>
      <p:sp>
        <p:nvSpPr>
          <p:cNvPr id="17" name="文本框 16"/>
          <p:cNvSpPr txBox="1"/>
          <p:nvPr/>
        </p:nvSpPr>
        <p:spPr>
          <a:xfrm>
            <a:off x="3679488" y="897094"/>
            <a:ext cx="5498068" cy="461665"/>
          </a:xfrm>
          <a:prstGeom prst="rect">
            <a:avLst/>
          </a:prstGeom>
          <a:noFill/>
        </p:spPr>
        <p:txBody>
          <a:bodyPr wrap="square">
            <a:spAutoFit/>
          </a:bodyPr>
          <a:lstStyle/>
          <a:p>
            <a:pPr algn="ctr"/>
            <a:r>
              <a:rPr lang="zh-TW" altLang="en-US" sz="2400" b="1" dirty="0">
                <a:latin typeface="DFKai-SB" panose="03000509000000000000" pitchFamily="65" charset="-120"/>
                <a:ea typeface="DFKai-SB" panose="03000509000000000000" pitchFamily="65" charset="-120"/>
              </a:rPr>
              <a:t>環境及生態局</a:t>
            </a:r>
            <a:r>
              <a:rPr lang="zh-CN" altLang="en-US" sz="2400" b="1" i="0" dirty="0" smtClean="0">
                <a:effectLst/>
                <a:latin typeface="DFKai-SB" panose="03000509000000000000" pitchFamily="65" charset="-120"/>
                <a:ea typeface="DFKai-SB" panose="03000509000000000000" pitchFamily="65" charset="-120"/>
              </a:rPr>
              <a:t>、</a:t>
            </a:r>
            <a:r>
              <a:rPr lang="zh-CN" altLang="en-US" sz="2400" b="1" i="0" dirty="0">
                <a:solidFill>
                  <a:srgbClr val="000000"/>
                </a:solidFill>
                <a:effectLst/>
                <a:latin typeface="DFKai-SB" panose="03000509000000000000" pitchFamily="65" charset="-120"/>
                <a:ea typeface="DFKai-SB" panose="03000509000000000000" pitchFamily="65" charset="-120"/>
              </a:rPr>
              <a:t>環境保護署的</a:t>
            </a:r>
            <a:r>
              <a:rPr lang="zh-CN" altLang="en-US" sz="2400" b="1" i="0" dirty="0" smtClean="0">
                <a:solidFill>
                  <a:srgbClr val="000000"/>
                </a:solidFill>
                <a:effectLst/>
                <a:latin typeface="DFKai-SB" panose="03000509000000000000" pitchFamily="65" charset="-120"/>
                <a:ea typeface="DFKai-SB" panose="03000509000000000000" pitchFamily="65" charset="-120"/>
              </a:rPr>
              <a:t>使命</a:t>
            </a:r>
            <a:r>
              <a:rPr lang="zh-TW" altLang="en-US" sz="2400" b="1" i="0" dirty="0" smtClean="0">
                <a:effectLst/>
                <a:latin typeface="DFKai-SB" panose="03000509000000000000" pitchFamily="65" charset="-120"/>
                <a:ea typeface="DFKai-SB" panose="03000509000000000000" pitchFamily="65" charset="-120"/>
              </a:rPr>
              <a:t>舉隅</a:t>
            </a:r>
            <a:endParaRPr lang="en-US" altLang="zh-CN" sz="2400" b="1" i="0" dirty="0">
              <a:effectLst/>
              <a:latin typeface="DFKai-SB" panose="03000509000000000000" pitchFamily="65" charset="-120"/>
              <a:ea typeface="DFKai-SB" panose="03000509000000000000" pitchFamily="65" charset="-120"/>
            </a:endParaRPr>
          </a:p>
        </p:txBody>
      </p:sp>
      <p:sp>
        <p:nvSpPr>
          <p:cNvPr id="2" name="矩形 1"/>
          <p:cNvSpPr/>
          <p:nvPr/>
        </p:nvSpPr>
        <p:spPr>
          <a:xfrm>
            <a:off x="390699" y="6405081"/>
            <a:ext cx="10641990" cy="309059"/>
          </a:xfrm>
          <a:prstGeom prst="rect">
            <a:avLst/>
          </a:prstGeom>
        </p:spPr>
        <p:txBody>
          <a:bodyPr wrap="square">
            <a:spAutoFit/>
          </a:bodyPr>
          <a:lstStyle/>
          <a:p>
            <a:pPr>
              <a:lnSpc>
                <a:spcPct val="130000"/>
              </a:lnSpc>
            </a:pPr>
            <a:r>
              <a:rPr lang="zh-TW" altLang="en-US" sz="1200" dirty="0" smtClean="0">
                <a:latin typeface="DFKai-SB" panose="03000509000000000000" pitchFamily="65" charset="-120"/>
                <a:ea typeface="DFKai-SB" panose="03000509000000000000" pitchFamily="65" charset="-120"/>
              </a:rPr>
              <a:t>資料來源</a:t>
            </a:r>
            <a:r>
              <a:rPr lang="zh-TW" altLang="en-US" sz="1200" dirty="0">
                <a:latin typeface="DFKai-SB" panose="03000509000000000000" pitchFamily="65" charset="-120"/>
                <a:ea typeface="DFKai-SB" panose="03000509000000000000" pitchFamily="65" charset="-120"/>
              </a:rPr>
              <a:t>：香港特別行政區政府環境保護署 </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www.epd.gov.hk/epd/tc_chi/about_epd/vis_miss/about_epd.html)</a:t>
            </a:r>
            <a:endParaRPr lang="zh-TW"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descr="高 流 量 可 吸 入 懸 浮 粒 子 採 樣 器"/>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609" y="3579235"/>
            <a:ext cx="3149803" cy="2362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EPD - 空氣質素監測站"/>
          <p:cNvPicPr>
            <a:picLocks noChangeAspect="1" noChangeArrowheads="1"/>
          </p:cNvPicPr>
          <p:nvPr/>
        </p:nvPicPr>
        <p:blipFill rotWithShape="1">
          <a:blip r:embed="rId5">
            <a:extLst>
              <a:ext uri="{28A0092B-C50C-407E-A947-70E740481C1C}">
                <a14:useLocalDpi xmlns:a14="http://schemas.microsoft.com/office/drawing/2010/main" val="0"/>
              </a:ext>
            </a:extLst>
          </a:blip>
          <a:srcRect l="11294" t="38498" r="51207" b="-1025"/>
          <a:stretch/>
        </p:blipFill>
        <p:spPr bwMode="auto">
          <a:xfrm>
            <a:off x="831894" y="3588957"/>
            <a:ext cx="1892682" cy="2342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嚴厲執法確保停車熄匙：停車熄匙新法例已於2011年12月正式生效，司機在60分鐘時段內不可空轉車輛引擎超過三分鐘。為宣傳新法例，我們於2012年馬不停蹄，舉辦多次巡迴展覽及推廣活動。環保署督察及交通督導員現已開始執法，違例司機可被罰款三百二十元。"/>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1419" y="3623551"/>
            <a:ext cx="3280238" cy="2318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10"/>
          <p:cNvPicPr>
            <a:picLocks noChangeAspect="1"/>
          </p:cNvPicPr>
          <p:nvPr/>
        </p:nvPicPr>
        <p:blipFill>
          <a:blip r:embed="rId7"/>
          <a:stretch>
            <a:fillRect/>
          </a:stretch>
        </p:blipFill>
        <p:spPr>
          <a:xfrm>
            <a:off x="271316" y="216691"/>
            <a:ext cx="1171790" cy="426573"/>
          </a:xfrm>
          <a:prstGeom prst="rect">
            <a:avLst/>
          </a:prstGeom>
        </p:spPr>
      </p:pic>
      <p:sp>
        <p:nvSpPr>
          <p:cNvPr id="14" name="任意多边形: 形状 7"/>
          <p:cNvSpPr/>
          <p:nvPr/>
        </p:nvSpPr>
        <p:spPr>
          <a:xfrm>
            <a:off x="3100595" y="216691"/>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18" name="Freeform 5"/>
          <p:cNvSpPr/>
          <p:nvPr/>
        </p:nvSpPr>
        <p:spPr bwMode="auto">
          <a:xfrm>
            <a:off x="3271327" y="96009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20439" y="2176246"/>
            <a:ext cx="2627642" cy="2308324"/>
          </a:xfrm>
          <a:prstGeom prst="rect">
            <a:avLst/>
          </a:prstGeom>
          <a:solidFill>
            <a:schemeClr val="accent5">
              <a:lumMod val="20000"/>
              <a:lumOff val="80000"/>
            </a:schemeClr>
          </a:solidFill>
        </p:spPr>
        <p:txBody>
          <a:bodyPr wrap="none">
            <a:spAutoFit/>
          </a:bodyPr>
          <a:lstStyle/>
          <a:p>
            <a:pPr marL="285750" indent="-285750">
              <a:buFont typeface="Wingdings" panose="05000000000000000000" pitchFamily="2" charset="2"/>
              <a:buChar char="Ø"/>
            </a:pPr>
            <a:r>
              <a:rPr lang="zh-TW" altLang="en-US" sz="2400" dirty="0">
                <a:latin typeface="標楷體" panose="03000509000000000000" pitchFamily="65" charset="-120"/>
                <a:ea typeface="標楷體" panose="03000509000000000000" pitchFamily="65" charset="-120"/>
              </a:rPr>
              <a:t>漁農自然護理署</a:t>
            </a:r>
            <a:endParaRPr lang="en-US" altLang="zh-TW" sz="2400" dirty="0" smtClean="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sz="2400" dirty="0" smtClean="0">
                <a:latin typeface="標楷體" panose="03000509000000000000" pitchFamily="65" charset="-120"/>
                <a:ea typeface="標楷體" panose="03000509000000000000" pitchFamily="65" charset="-120"/>
              </a:rPr>
              <a:t>機電工程署</a:t>
            </a:r>
            <a:endParaRPr lang="en-US" altLang="zh-TW" sz="2400" dirty="0" smtClean="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sz="2400" dirty="0" smtClean="0">
                <a:latin typeface="標楷體" panose="03000509000000000000" pitchFamily="65" charset="-120"/>
                <a:ea typeface="標楷體" panose="03000509000000000000" pitchFamily="65" charset="-120"/>
              </a:rPr>
              <a:t>食物</a:t>
            </a:r>
            <a:r>
              <a:rPr lang="zh-TW" altLang="en-US" sz="2400" dirty="0">
                <a:latin typeface="標楷體" panose="03000509000000000000" pitchFamily="65" charset="-120"/>
                <a:ea typeface="標楷體" panose="03000509000000000000" pitchFamily="65" charset="-120"/>
              </a:rPr>
              <a:t>環境衞生</a:t>
            </a:r>
            <a:r>
              <a:rPr lang="zh-TW" altLang="en-US" sz="2400" dirty="0" smtClean="0">
                <a:latin typeface="標楷體" panose="03000509000000000000" pitchFamily="65" charset="-120"/>
                <a:ea typeface="標楷體" panose="03000509000000000000" pitchFamily="65" charset="-120"/>
              </a:rPr>
              <a:t>署</a:t>
            </a:r>
            <a:endParaRPr lang="en-US" altLang="zh-TW" sz="2400" dirty="0" smtClean="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sz="2400" dirty="0" smtClean="0">
                <a:latin typeface="標楷體" panose="03000509000000000000" pitchFamily="65" charset="-120"/>
                <a:ea typeface="標楷體" panose="03000509000000000000" pitchFamily="65" charset="-120"/>
              </a:rPr>
              <a:t>建築署</a:t>
            </a:r>
            <a:endParaRPr lang="en-US" altLang="zh-TW" sz="2400" dirty="0" smtClean="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sz="2400" dirty="0" smtClean="0">
                <a:latin typeface="標楷體" panose="03000509000000000000" pitchFamily="65" charset="-120"/>
                <a:ea typeface="標楷體" panose="03000509000000000000" pitchFamily="65" charset="-120"/>
              </a:rPr>
              <a:t>運輸署</a:t>
            </a:r>
            <a:endParaRPr lang="en-US" altLang="zh-TW" sz="2400" dirty="0" smtClean="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sz="2400" dirty="0" smtClean="0">
                <a:latin typeface="標楷體" panose="03000509000000000000" pitchFamily="65" charset="-120"/>
                <a:ea typeface="標楷體" panose="03000509000000000000" pitchFamily="65" charset="-120"/>
              </a:rPr>
              <a:t>教育局等</a:t>
            </a:r>
            <a:endParaRPr lang="en-US" altLang="zh-HK" dirty="0"/>
          </a:p>
        </p:txBody>
      </p:sp>
      <p:sp>
        <p:nvSpPr>
          <p:cNvPr id="3" name="矩形 2"/>
          <p:cNvSpPr/>
          <p:nvPr/>
        </p:nvSpPr>
        <p:spPr>
          <a:xfrm>
            <a:off x="3664755" y="873469"/>
            <a:ext cx="4583709" cy="492443"/>
          </a:xfrm>
          <a:prstGeom prst="rect">
            <a:avLst/>
          </a:prstGeom>
        </p:spPr>
        <p:txBody>
          <a:bodyPr wrap="square">
            <a:spAutoFit/>
          </a:bodyPr>
          <a:lstStyle/>
          <a:p>
            <a:r>
              <a:rPr lang="zh-TW" altLang="en-US" sz="2600" b="1" dirty="0" smtClean="0">
                <a:latin typeface="標楷體" panose="03000509000000000000" pitchFamily="65" charset="-120"/>
                <a:ea typeface="標楷體" panose="03000509000000000000" pitchFamily="65" charset="-120"/>
              </a:rPr>
              <a:t>其他政府部門</a:t>
            </a:r>
            <a:r>
              <a:rPr lang="zh-TW" altLang="en-US" sz="2600" b="1" dirty="0">
                <a:latin typeface="標楷體" panose="03000509000000000000" pitchFamily="65" charset="-120"/>
                <a:ea typeface="標楷體" panose="03000509000000000000" pitchFamily="65" charset="-120"/>
              </a:rPr>
              <a:t>的</a:t>
            </a:r>
            <a:r>
              <a:rPr lang="zh-TW" altLang="en-US" sz="2600" b="1" dirty="0" smtClean="0">
                <a:latin typeface="標楷體" panose="03000509000000000000" pitchFamily="65" charset="-120"/>
                <a:ea typeface="標楷體" panose="03000509000000000000" pitchFamily="65" charset="-120"/>
              </a:rPr>
              <a:t>環境保護工作</a:t>
            </a:r>
            <a:endParaRPr lang="zh-HK" altLang="en-US" sz="2600" b="1"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rotWithShape="1">
          <a:blip r:embed="rId11"/>
          <a:srcRect l="35147" t="33433" r="41407" b="36993"/>
          <a:stretch/>
        </p:blipFill>
        <p:spPr>
          <a:xfrm>
            <a:off x="2450775" y="4696086"/>
            <a:ext cx="2146541" cy="15230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新能源效益評級標準"/>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65832" y="2164484"/>
            <a:ext cx="2401409" cy="2401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圖片 6"/>
          <p:cNvPicPr>
            <a:picLocks noChangeAspect="1"/>
          </p:cNvPicPr>
          <p:nvPr/>
        </p:nvPicPr>
        <p:blipFill rotWithShape="1">
          <a:blip r:embed="rId13"/>
          <a:srcRect l="41941" t="35662" r="28059" b="32435"/>
          <a:stretch/>
        </p:blipFill>
        <p:spPr>
          <a:xfrm>
            <a:off x="5448025" y="5032124"/>
            <a:ext cx="2685153" cy="1606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圖片 7"/>
          <p:cNvPicPr>
            <a:picLocks noChangeAspect="1"/>
          </p:cNvPicPr>
          <p:nvPr/>
        </p:nvPicPr>
        <p:blipFill rotWithShape="1">
          <a:blip r:embed="rId14"/>
          <a:srcRect l="37605" t="16935" r="49929" b="44330"/>
          <a:stretch/>
        </p:blipFill>
        <p:spPr>
          <a:xfrm>
            <a:off x="290095" y="4032897"/>
            <a:ext cx="1600496" cy="2605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圖片 4"/>
          <p:cNvPicPr>
            <a:picLocks noChangeAspect="1"/>
          </p:cNvPicPr>
          <p:nvPr/>
        </p:nvPicPr>
        <p:blipFill>
          <a:blip r:embed="rId15"/>
          <a:stretch>
            <a:fillRect/>
          </a:stretch>
        </p:blipFill>
        <p:spPr>
          <a:xfrm>
            <a:off x="10193474" y="2822923"/>
            <a:ext cx="1641237" cy="3230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小型洗街車及高速清洗盤"/>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18659" y="2164484"/>
            <a:ext cx="1795270" cy="1656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矩形 8"/>
          <p:cNvSpPr/>
          <p:nvPr/>
        </p:nvSpPr>
        <p:spPr>
          <a:xfrm>
            <a:off x="1914477" y="1441510"/>
            <a:ext cx="7725192" cy="523220"/>
          </a:xfrm>
          <a:prstGeom prst="rect">
            <a:avLst/>
          </a:prstGeom>
          <a:solidFill>
            <a:schemeClr val="accent6">
              <a:lumMod val="20000"/>
              <a:lumOff val="80000"/>
            </a:schemeClr>
          </a:solidFill>
        </p:spPr>
        <p:txBody>
          <a:bodyPr wrap="none">
            <a:spAutoFit/>
          </a:bodyPr>
          <a:lstStyle/>
          <a:p>
            <a:r>
              <a:rPr lang="zh-TW" altLang="en-US" sz="2800" b="1" dirty="0" smtClean="0">
                <a:latin typeface="標楷體" panose="03000509000000000000" pitchFamily="65" charset="-120"/>
                <a:ea typeface="標楷體" panose="03000509000000000000" pitchFamily="65" charset="-120"/>
              </a:rPr>
              <a:t>你知道還有哪些政府部門也關係到環境保護呢？</a:t>
            </a:r>
            <a:endParaRPr lang="zh-HK" altLang="en-US" sz="2800" dirty="0"/>
          </a:p>
        </p:txBody>
      </p:sp>
      <p:grpSp>
        <p:nvGrpSpPr>
          <p:cNvPr id="13" name="组合 11"/>
          <p:cNvGrpSpPr/>
          <p:nvPr/>
        </p:nvGrpSpPr>
        <p:grpSpPr>
          <a:xfrm>
            <a:off x="199319" y="167026"/>
            <a:ext cx="2135340" cy="488601"/>
            <a:chOff x="1193537" y="1530350"/>
            <a:chExt cx="2135340" cy="488601"/>
          </a:xfrm>
        </p:grpSpPr>
        <p:sp>
          <p:nvSpPr>
            <p:cNvPr id="14" name="矩形 13"/>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5" name="矩形 14"/>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6" name="文本框 14"/>
            <p:cNvSpPr txBox="1">
              <a:spLocks noChangeArrowheads="1"/>
            </p:cNvSpPr>
            <p:nvPr/>
          </p:nvSpPr>
          <p:spPr bwMode="auto">
            <a:xfrm>
              <a:off x="1631686" y="1530350"/>
              <a:ext cx="1697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小活動</a:t>
              </a:r>
            </a:p>
          </p:txBody>
        </p:sp>
        <p:cxnSp>
          <p:nvCxnSpPr>
            <p:cNvPr id="17" name="直接连接符 15"/>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8" name="任意多边形: 形状 7"/>
          <p:cNvSpPr/>
          <p:nvPr/>
        </p:nvSpPr>
        <p:spPr>
          <a:xfrm>
            <a:off x="3100595" y="216691"/>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19" name="Freeform 5"/>
          <p:cNvSpPr/>
          <p:nvPr/>
        </p:nvSpPr>
        <p:spPr bwMode="auto">
          <a:xfrm>
            <a:off x="3218604" y="95113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20" name="组合 20"/>
          <p:cNvGrpSpPr>
            <a:grpSpLocks noChangeAspect="1"/>
          </p:cNvGrpSpPr>
          <p:nvPr/>
        </p:nvGrpSpPr>
        <p:grpSpPr>
          <a:xfrm flipH="1">
            <a:off x="1379718" y="1365912"/>
            <a:ext cx="534759" cy="534759"/>
            <a:chOff x="5195979" y="428797"/>
            <a:chExt cx="927463" cy="927463"/>
          </a:xfrm>
        </p:grpSpPr>
        <p:sp>
          <p:nvSpPr>
            <p:cNvPr id="21" name="椭圆 21"/>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2" name="组合 23"/>
            <p:cNvGrpSpPr/>
            <p:nvPr/>
          </p:nvGrpSpPr>
          <p:grpSpPr>
            <a:xfrm>
              <a:off x="5235042" y="460898"/>
              <a:ext cx="876427" cy="882962"/>
              <a:chOff x="6130069" y="1975983"/>
              <a:chExt cx="876427" cy="882962"/>
            </a:xfrm>
          </p:grpSpPr>
          <p:sp>
            <p:nvSpPr>
              <p:cNvPr id="25"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26"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23"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4"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grpSp>
        <p:nvGrpSpPr>
          <p:cNvPr id="27" name="组合 35"/>
          <p:cNvGrpSpPr>
            <a:grpSpLocks noChangeAspect="1"/>
          </p:cNvGrpSpPr>
          <p:nvPr/>
        </p:nvGrpSpPr>
        <p:grpSpPr>
          <a:xfrm>
            <a:off x="3894623" y="2148868"/>
            <a:ext cx="533881" cy="634626"/>
            <a:chOff x="6523756" y="488141"/>
            <a:chExt cx="883270" cy="966551"/>
          </a:xfrm>
        </p:grpSpPr>
        <p:sp>
          <p:nvSpPr>
            <p:cNvPr id="28" name="流程图: 离页连接符 36"/>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离页连接符 3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流程图: 离页连接符 3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9"/>
            <p:cNvGrpSpPr/>
            <p:nvPr/>
          </p:nvGrpSpPr>
          <p:grpSpPr>
            <a:xfrm>
              <a:off x="6676279" y="647264"/>
              <a:ext cx="600075" cy="568325"/>
              <a:chOff x="5991226" y="2949576"/>
              <a:chExt cx="600075" cy="568325"/>
            </a:xfrm>
          </p:grpSpPr>
          <p:sp>
            <p:nvSpPr>
              <p:cNvPr id="32"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3"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4"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cxnSp>
        <p:nvCxnSpPr>
          <p:cNvPr id="35" name="连接符: 肘形 3"/>
          <p:cNvCxnSpPr/>
          <p:nvPr>
            <p:custDataLst>
              <p:tags r:id="rId1"/>
            </p:custDataLst>
          </p:nvPr>
        </p:nvCxnSpPr>
        <p:spPr>
          <a:xfrm rot="5400000">
            <a:off x="3877364" y="4112760"/>
            <a:ext cx="550307" cy="535843"/>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36" name="连接符: 肘形 3"/>
          <p:cNvCxnSpPr/>
          <p:nvPr>
            <p:custDataLst>
              <p:tags r:id="rId2"/>
            </p:custDataLst>
          </p:nvPr>
        </p:nvCxnSpPr>
        <p:spPr>
          <a:xfrm rot="5400000">
            <a:off x="5882569" y="4440538"/>
            <a:ext cx="550307" cy="535843"/>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37" name="连接符: 肘形 3"/>
          <p:cNvCxnSpPr/>
          <p:nvPr>
            <p:custDataLst>
              <p:tags r:id="rId3"/>
            </p:custDataLst>
          </p:nvPr>
        </p:nvCxnSpPr>
        <p:spPr>
          <a:xfrm rot="10800000" flipV="1">
            <a:off x="3566731" y="2965576"/>
            <a:ext cx="853708" cy="560174"/>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38" name="连接符: 肘形 3"/>
          <p:cNvCxnSpPr/>
          <p:nvPr>
            <p:custDataLst>
              <p:tags r:id="rId4"/>
            </p:custDataLst>
          </p:nvPr>
        </p:nvCxnSpPr>
        <p:spPr>
          <a:xfrm>
            <a:off x="7048079" y="2965576"/>
            <a:ext cx="517753" cy="498216"/>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40" name="连接符: 肘形 3"/>
          <p:cNvCxnSpPr/>
          <p:nvPr>
            <p:custDataLst>
              <p:tags r:id="rId5"/>
            </p:custDataLst>
          </p:nvPr>
        </p:nvCxnSpPr>
        <p:spPr>
          <a:xfrm rot="5400000">
            <a:off x="8094077" y="4729188"/>
            <a:ext cx="874681" cy="727975"/>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42" name="连接符: 肘形 3"/>
          <p:cNvCxnSpPr/>
          <p:nvPr>
            <p:custDataLst>
              <p:tags r:id="rId6"/>
            </p:custDataLst>
          </p:nvPr>
        </p:nvCxnSpPr>
        <p:spPr>
          <a:xfrm>
            <a:off x="9602540" y="4654207"/>
            <a:ext cx="535992" cy="438968"/>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44" name="连接符: 肘形 3"/>
          <p:cNvCxnSpPr/>
          <p:nvPr>
            <p:custDataLst>
              <p:tags r:id="rId7"/>
            </p:custDataLst>
          </p:nvPr>
        </p:nvCxnSpPr>
        <p:spPr>
          <a:xfrm rot="10800000" flipV="1">
            <a:off x="1886931" y="5032124"/>
            <a:ext cx="508902" cy="388470"/>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46" name="连接符: 肘形 3"/>
          <p:cNvCxnSpPr/>
          <p:nvPr>
            <p:custDataLst>
              <p:tags r:id="rId8"/>
            </p:custDataLst>
          </p:nvPr>
        </p:nvCxnSpPr>
        <p:spPr>
          <a:xfrm rot="10800000" flipV="1">
            <a:off x="959735" y="3394828"/>
            <a:ext cx="664141" cy="581286"/>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spTree>
    <p:extLst>
      <p:ext uri="{BB962C8B-B14F-4D97-AF65-F5344CB8AC3E}">
        <p14:creationId xmlns:p14="http://schemas.microsoft.com/office/powerpoint/2010/main" val="586775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47" y="1905449"/>
            <a:ext cx="12047953" cy="350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nvSpPr>
        <p:spPr>
          <a:xfrm>
            <a:off x="751124" y="2437058"/>
            <a:ext cx="8122839" cy="267765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Wingdings" panose="05000000000000000000" pitchFamily="2" charset="2"/>
              <a:buChar cha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為爭取在 </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2035 </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年前將碳排放總量從 </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2005 </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年的水平減半，以</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邁向 </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2050 </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年前達致碳中和的目標</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，政府相關措施包括：</a:t>
            </a:r>
            <a:r>
              <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err="1">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節約</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能源</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(ii) </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推動綠色</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運輸</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(iii) </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推動全民減</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廢</a:t>
            </a:r>
            <a:endPar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Wingdings" panose="05000000000000000000" pitchFamily="2" charset="2"/>
              <a:buChar char="§"/>
            </a:pPr>
            <a:r>
              <a:rPr lang="zh-TW"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為加強粵港澳在應對氣候變化和大灣區大氣污染防控合作</a:t>
            </a:r>
            <a:r>
              <a:rPr lang="zh-TW"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，政府</a:t>
            </a:r>
            <a:r>
              <a:rPr lang="zh-TW"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正籌備在香港興建大灣區空氣質素實驗室及氣象監測超級站，</a:t>
            </a:r>
            <a:r>
              <a:rPr lang="zh-TW"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提供</a:t>
            </a:r>
            <a:r>
              <a:rPr lang="zh-TW"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區域性空氣污染及氣象的監測和預報服務。</a:t>
            </a:r>
            <a:endParaRPr lang="zh-TW" altLang="en-US" sz="2400" b="0" i="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文本框 16"/>
          <p:cNvSpPr txBox="1"/>
          <p:nvPr/>
        </p:nvSpPr>
        <p:spPr>
          <a:xfrm>
            <a:off x="375209" y="1375001"/>
            <a:ext cx="11355897" cy="461665"/>
          </a:xfrm>
          <a:prstGeom prst="rect">
            <a:avLst/>
          </a:prstGeom>
          <a:noFill/>
        </p:spPr>
        <p:txBody>
          <a:bodyPr wrap="square">
            <a:spAutoFit/>
          </a:bodyPr>
          <a:lstStyle/>
          <a:p>
            <a:pPr algn="ctr"/>
            <a:r>
              <a:rPr lang="en-US" altLang="zh-TW" sz="1600" dirty="0" smtClean="0"/>
              <a:t> </a:t>
            </a:r>
            <a:r>
              <a:rPr lang="en-US" altLang="zh-TW" sz="2400" b="1" dirty="0" smtClean="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行政長官</a:t>
            </a:r>
            <a:r>
              <a:rPr lang="en-US" altLang="zh-TW" sz="2400" b="1" dirty="0" smtClean="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400" b="1" dirty="0" smtClean="0">
                <a:latin typeface="標楷體" panose="03000509000000000000" pitchFamily="65" charset="-120"/>
                <a:ea typeface="標楷體" panose="03000509000000000000" pitchFamily="65" charset="-120"/>
              </a:rPr>
              <a:t>年</a:t>
            </a:r>
            <a:r>
              <a:rPr lang="zh-TW" altLang="en-US" sz="2400" b="1" dirty="0">
                <a:latin typeface="標楷體" panose="03000509000000000000" pitchFamily="65" charset="-120"/>
                <a:ea typeface="標楷體" panose="03000509000000000000" pitchFamily="65" charset="-120"/>
              </a:rPr>
              <a:t>施政報告</a:t>
            </a:r>
            <a:r>
              <a:rPr lang="en-US" altLang="zh-TW" sz="2400" b="1" dirty="0" smtClean="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中落實及推展</a:t>
            </a:r>
            <a:r>
              <a:rPr lang="en-US" altLang="zh-TW" sz="2400" b="1" dirty="0" smtClean="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香港氣候行動</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藍圖</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2050</a:t>
            </a:r>
            <a:r>
              <a:rPr lang="en-US" altLang="zh-TW" sz="24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dirty="0" smtClean="0">
                <a:latin typeface="標楷體" panose="03000509000000000000" pitchFamily="65" charset="-120"/>
                <a:ea typeface="標楷體" panose="03000509000000000000" pitchFamily="65" charset="-120"/>
              </a:rPr>
              <a:t>的策略舉隅</a:t>
            </a:r>
            <a:endParaRPr lang="en-US" altLang="zh-CN" sz="2400" b="1" i="0" dirty="0">
              <a:effectLst/>
              <a:latin typeface="標楷體" panose="03000509000000000000" pitchFamily="65" charset="-120"/>
              <a:ea typeface="標楷體" panose="03000509000000000000" pitchFamily="65" charset="-120"/>
            </a:endParaRPr>
          </a:p>
        </p:txBody>
      </p:sp>
      <p:sp>
        <p:nvSpPr>
          <p:cNvPr id="7" name="矩形 6"/>
          <p:cNvSpPr/>
          <p:nvPr/>
        </p:nvSpPr>
        <p:spPr>
          <a:xfrm>
            <a:off x="3956858" y="782999"/>
            <a:ext cx="4933684" cy="523220"/>
          </a:xfrm>
          <a:prstGeom prst="rect">
            <a:avLst/>
          </a:prstGeom>
        </p:spPr>
        <p:txBody>
          <a:bodyPr wrap="square">
            <a:spAutoFit/>
          </a:bodyPr>
          <a:lstStyle/>
          <a:p>
            <a:r>
              <a:rPr lang="zh-TW" altLang="en-US" sz="2800" dirty="0" smtClean="0">
                <a:latin typeface="DFKai-SB" panose="03000509000000000000" pitchFamily="65" charset="-120"/>
                <a:ea typeface="DFKai-SB" panose="03000509000000000000" pitchFamily="65" charset="-120"/>
              </a:rPr>
              <a:t>香港的環保工作及政策</a:t>
            </a:r>
            <a:endParaRPr lang="zh-HK" altLang="en-US" sz="2800" dirty="0"/>
          </a:p>
        </p:txBody>
      </p:sp>
      <p:sp>
        <p:nvSpPr>
          <p:cNvPr id="4" name="矩形 3"/>
          <p:cNvSpPr/>
          <p:nvPr/>
        </p:nvSpPr>
        <p:spPr>
          <a:xfrm>
            <a:off x="908858" y="5409962"/>
            <a:ext cx="6096000" cy="938719"/>
          </a:xfrm>
          <a:prstGeom prst="rect">
            <a:avLst/>
          </a:prstGeom>
        </p:spPr>
        <p:txBody>
          <a:bodyPr>
            <a:spAutoFit/>
          </a:bodyPr>
          <a:lstStyle/>
          <a:p>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詳情請瀏覽以下網頁：</a:t>
            </a:r>
            <a:endParaRPr lang="en-US" altLang="zh-TW" sz="11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行政長官</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施政報告 </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(https://www.policyaddress.gov.hk/2022/public/pdf/policy/policy-full_tc.pdf)</a:t>
            </a:r>
          </a:p>
          <a:p>
            <a:pPr marL="171450" indent="-171450">
              <a:buFont typeface="Arial" panose="020B0604020202020204" pitchFamily="34" charset="0"/>
              <a:buChar char="•"/>
            </a:pP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香港特別行政區政府新聞公報 </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(https://www.news.gov.hk/chi/2022/10/20221031/20221031_193026_327.html</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任意多边形: 形状 7"/>
          <p:cNvSpPr/>
          <p:nvPr/>
        </p:nvSpPr>
        <p:spPr>
          <a:xfrm>
            <a:off x="2965979" y="156586"/>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12" name="Freeform 5"/>
          <p:cNvSpPr/>
          <p:nvPr/>
        </p:nvSpPr>
        <p:spPr bwMode="auto">
          <a:xfrm>
            <a:off x="3510707" y="900089"/>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2" name="Picture 1"/>
          <p:cNvPicPr>
            <a:picLocks noChangeAspect="1"/>
          </p:cNvPicPr>
          <p:nvPr/>
        </p:nvPicPr>
        <p:blipFill>
          <a:blip r:embed="rId4"/>
          <a:stretch>
            <a:fillRect/>
          </a:stretch>
        </p:blipFill>
        <p:spPr>
          <a:xfrm>
            <a:off x="9083097" y="2059211"/>
            <a:ext cx="2720942" cy="3350751"/>
          </a:xfrm>
          <a:prstGeom prst="rect">
            <a:avLst/>
          </a:prstGeom>
        </p:spPr>
      </p:pic>
    </p:spTree>
    <p:extLst>
      <p:ext uri="{BB962C8B-B14F-4D97-AF65-F5344CB8AC3E}">
        <p14:creationId xmlns:p14="http://schemas.microsoft.com/office/powerpoint/2010/main" val="1378234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95" y="1390943"/>
            <a:ext cx="11858409" cy="441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任意多边形: 形状 7"/>
          <p:cNvSpPr/>
          <p:nvPr/>
        </p:nvSpPr>
        <p:spPr>
          <a:xfrm>
            <a:off x="2965979" y="156586"/>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8" name="AutoShape 28"/>
          <p:cNvSpPr/>
          <p:nvPr/>
        </p:nvSpPr>
        <p:spPr>
          <a:xfrm>
            <a:off x="478905" y="1491145"/>
            <a:ext cx="11224188" cy="3965860"/>
          </a:xfrm>
          <a:prstGeom prst="roundRect">
            <a:avLst>
              <a:gd name="adj" fmla="val 7497"/>
            </a:avLst>
          </a:prstGeom>
          <a:solidFill>
            <a:schemeClr val="accent6">
              <a:alpha val="10196"/>
            </a:scheme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algn="ctr">
              <a:buNone/>
            </a:pPr>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2" name="Rectangle 1"/>
          <p:cNvSpPr/>
          <p:nvPr/>
        </p:nvSpPr>
        <p:spPr>
          <a:xfrm>
            <a:off x="1997038" y="920397"/>
            <a:ext cx="8308155" cy="523220"/>
          </a:xfrm>
          <a:prstGeom prst="rect">
            <a:avLst/>
          </a:prstGeom>
        </p:spPr>
        <p:txBody>
          <a:bodyPr wrap="square">
            <a:spAutoFit/>
          </a:bodyPr>
          <a:lstStyle/>
          <a:p>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香港氣候行動藍圖</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2050</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的</a:t>
            </a:r>
            <a:r>
              <a:rPr lang="zh-TW" altLang="en-US" sz="2800" dirty="0">
                <a:latin typeface="標楷體" panose="03000509000000000000" pitchFamily="65" charset="-120"/>
                <a:ea typeface="標楷體" panose="03000509000000000000" pitchFamily="65" charset="-120"/>
              </a:rPr>
              <a:t>減碳排放策略和措施</a:t>
            </a:r>
            <a:endParaRPr lang="en-US" sz="2800" dirty="0"/>
          </a:p>
        </p:txBody>
      </p:sp>
      <p:sp>
        <p:nvSpPr>
          <p:cNvPr id="11" name="Freeform 5"/>
          <p:cNvSpPr/>
          <p:nvPr/>
        </p:nvSpPr>
        <p:spPr bwMode="auto">
          <a:xfrm>
            <a:off x="1673595" y="102059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12" name="Picture 11">
            <a:hlinkClick r:id="rId3"/>
          </p:cNvPr>
          <p:cNvPicPr/>
          <p:nvPr/>
        </p:nvPicPr>
        <p:blipFill rotWithShape="1">
          <a:blip r:embed="rId4"/>
          <a:srcRect l="45749" t="19235" r="23729" b="6198"/>
          <a:stretch/>
        </p:blipFill>
        <p:spPr bwMode="auto">
          <a:xfrm>
            <a:off x="8778655" y="1696918"/>
            <a:ext cx="2823793" cy="367960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4" name="Picture 3"/>
          <p:cNvPicPr>
            <a:picLocks noChangeAspect="1"/>
          </p:cNvPicPr>
          <p:nvPr/>
        </p:nvPicPr>
        <p:blipFill>
          <a:blip r:embed="rId5"/>
          <a:stretch>
            <a:fillRect/>
          </a:stretch>
        </p:blipFill>
        <p:spPr>
          <a:xfrm>
            <a:off x="477281" y="4285758"/>
            <a:ext cx="3839111" cy="1114581"/>
          </a:xfrm>
          <a:prstGeom prst="rect">
            <a:avLst/>
          </a:prstGeom>
        </p:spPr>
      </p:pic>
      <p:sp>
        <p:nvSpPr>
          <p:cNvPr id="5" name="Rectangle 4"/>
          <p:cNvSpPr/>
          <p:nvPr/>
        </p:nvSpPr>
        <p:spPr>
          <a:xfrm>
            <a:off x="477281" y="5900589"/>
            <a:ext cx="6096000" cy="830997"/>
          </a:xfrm>
          <a:prstGeom prst="rect">
            <a:avLst/>
          </a:prstGeom>
        </p:spPr>
        <p:txBody>
          <a:bodyPr>
            <a:spAutoFit/>
          </a:bodyPr>
          <a:lstStyle/>
          <a:p>
            <a:r>
              <a:rPr lang="zh-CN" altLang="en-US" sz="1200" kern="100" dirty="0">
                <a:latin typeface="Times New Roman" panose="02020603050405020304" pitchFamily="18" charset="0"/>
                <a:ea typeface="DFKai-SB" panose="03000509000000000000" pitchFamily="65" charset="-120"/>
                <a:cs typeface="Times New Roman" panose="02020603050405020304" pitchFamily="18" charset="0"/>
              </a:rPr>
              <a:t>資料來源</a:t>
            </a:r>
            <a:r>
              <a:rPr lang="zh-TW" altLang="en-US" sz="1200" kern="1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1200" dirty="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香港氣候行動藍圖</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2050 (www.epd.gov.hk/epd/SEA/tc/files/CAP2050_booklet_tc.pdf www.climateready.gov.hk/files/pdf/CAP2050_leaflet_tc.pdf)</a:t>
            </a:r>
          </a:p>
          <a:p>
            <a:pPr marL="171450" indent="-171450">
              <a:buFont typeface="Arial" panose="020B0604020202020204" pitchFamily="34" charset="0"/>
              <a:buChar char="•"/>
            </a:pPr>
            <a:r>
              <a:rPr lang="zh-TW" altLang="en-US" sz="1200" kern="100" dirty="0">
                <a:latin typeface="Times New Roman" panose="02020603050405020304" pitchFamily="18" charset="0"/>
                <a:ea typeface="DFKai-SB" panose="03000509000000000000" pitchFamily="65" charset="-120"/>
                <a:cs typeface="Times New Roman" panose="02020603050405020304" pitchFamily="18" charset="0"/>
              </a:rPr>
              <a:t>長遠減碳學習平台</a:t>
            </a:r>
            <a:r>
              <a:rPr lang="en-US" altLang="zh-TW" sz="1200" kern="100" dirty="0">
                <a:latin typeface="Times New Roman" panose="02020603050405020304" pitchFamily="18" charset="0"/>
                <a:ea typeface="DFKai-SB" panose="03000509000000000000" pitchFamily="65" charset="-120"/>
                <a:cs typeface="Times New Roman" panose="02020603050405020304" pitchFamily="18" charset="0"/>
              </a:rPr>
              <a:t>(https://www.susdev.org.hk/elearning/tc/cap2050.php)</a:t>
            </a:r>
          </a:p>
        </p:txBody>
      </p:sp>
      <p:pic>
        <p:nvPicPr>
          <p:cNvPr id="6" name="Picture 5"/>
          <p:cNvPicPr>
            <a:picLocks noChangeAspect="1"/>
          </p:cNvPicPr>
          <p:nvPr/>
        </p:nvPicPr>
        <p:blipFill>
          <a:blip r:embed="rId6"/>
          <a:stretch>
            <a:fillRect/>
          </a:stretch>
        </p:blipFill>
        <p:spPr>
          <a:xfrm>
            <a:off x="4703374" y="4309573"/>
            <a:ext cx="3677163" cy="1066949"/>
          </a:xfrm>
          <a:prstGeom prst="rect">
            <a:avLst/>
          </a:prstGeom>
        </p:spPr>
      </p:pic>
      <p:sp>
        <p:nvSpPr>
          <p:cNvPr id="16" name="Rectangle 14">
            <a:extLst>
              <a:ext uri="{FF2B5EF4-FFF2-40B4-BE49-F238E27FC236}">
                <a16:creationId xmlns:a16="http://schemas.microsoft.com/office/drawing/2014/main" id="{FF62AD24-3287-4326-9830-2C079B66D931}"/>
              </a:ext>
            </a:extLst>
          </p:cNvPr>
          <p:cNvSpPr/>
          <p:nvPr/>
        </p:nvSpPr>
        <p:spPr>
          <a:xfrm>
            <a:off x="8778655" y="5376522"/>
            <a:ext cx="2823793" cy="338554"/>
          </a:xfrm>
          <a:prstGeom prst="rect">
            <a:avLst/>
          </a:prstGeom>
          <a:ln w="28575">
            <a:solidFill>
              <a:srgbClr val="FF0000"/>
            </a:solidFill>
          </a:ln>
        </p:spPr>
        <p:txBody>
          <a:bodyPr wrap="square">
            <a:spAutoFit/>
          </a:bodyPr>
          <a:lstStyle/>
          <a:p>
            <a:pPr algn="ctr"/>
            <a:r>
              <a:rPr lang="zh-TW" altLang="en-US" sz="1600" b="1" dirty="0">
                <a:solidFill>
                  <a:srgbClr val="FF0000"/>
                </a:solidFill>
                <a:latin typeface="DFKai-SB" panose="03000509000000000000" pitchFamily="65" charset="-120"/>
                <a:ea typeface="DFKai-SB" panose="03000509000000000000" pitchFamily="65" charset="-120"/>
              </a:rPr>
              <a:t>點擊</a:t>
            </a:r>
            <a:r>
              <a:rPr lang="zh-TW" altLang="en-US" sz="1600" b="1" dirty="0" smtClean="0">
                <a:solidFill>
                  <a:srgbClr val="FF0000"/>
                </a:solidFill>
                <a:latin typeface="DFKai-SB" panose="03000509000000000000" pitchFamily="65" charset="-120"/>
                <a:ea typeface="DFKai-SB" panose="03000509000000000000" pitchFamily="65" charset="-120"/>
              </a:rPr>
              <a:t>圖像查看報告</a:t>
            </a:r>
            <a:endParaRPr lang="en-US" altLang="zh-HK" sz="1600" b="1" dirty="0">
              <a:solidFill>
                <a:srgbClr val="FF0000"/>
              </a:solidFill>
              <a:latin typeface="DFKai-SB" panose="03000509000000000000" pitchFamily="65" charset="-120"/>
              <a:ea typeface="DFKai-SB" panose="03000509000000000000" pitchFamily="65" charset="-120"/>
            </a:endParaRPr>
          </a:p>
        </p:txBody>
      </p:sp>
      <p:sp>
        <p:nvSpPr>
          <p:cNvPr id="10" name="Rectangle 9"/>
          <p:cNvSpPr/>
          <p:nvPr/>
        </p:nvSpPr>
        <p:spPr>
          <a:xfrm>
            <a:off x="477281" y="2027345"/>
            <a:ext cx="8200729" cy="1938992"/>
          </a:xfrm>
          <a:prstGeom prst="rect">
            <a:avLst/>
          </a:prstGeom>
        </p:spPr>
        <p:txBody>
          <a:bodyPr wrap="square">
            <a:spAutoFit/>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國家力爭在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2030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年前二氧化碳排放量達峰，並於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2060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年前實現碳中和。作為中國的國際城市，香港是最早採取行動應對氣候變化的亞洲城市之</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一，亦一直積極參與</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世界各地應對氣候變化的工作</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年政府訂定</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香港氣候行動藍圖</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2050</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（下稱</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藍圖</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2050》</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致力爭取於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2050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年前實現碳中和。</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270223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270610" y="3118167"/>
            <a:ext cx="2655613" cy="3414360"/>
          </a:xfrm>
          <a:prstGeom prst="rect">
            <a:avLst/>
          </a:prstGeom>
        </p:spPr>
      </p:pic>
      <p:pic>
        <p:nvPicPr>
          <p:cNvPr id="3" name="圖片 2"/>
          <p:cNvPicPr>
            <a:picLocks noChangeAspect="1"/>
          </p:cNvPicPr>
          <p:nvPr/>
        </p:nvPicPr>
        <p:blipFill rotWithShape="1">
          <a:blip r:embed="rId7"/>
          <a:srcRect l="44707" t="23020" r="30270" b="10100"/>
          <a:stretch/>
        </p:blipFill>
        <p:spPr>
          <a:xfrm>
            <a:off x="9166589" y="1344283"/>
            <a:ext cx="2831957" cy="425169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8"/>
          <a:stretch>
            <a:fillRect/>
          </a:stretch>
        </p:blipFill>
        <p:spPr>
          <a:xfrm>
            <a:off x="3122169" y="2991355"/>
            <a:ext cx="2882352" cy="2604625"/>
          </a:xfrm>
          <a:prstGeom prst="rect">
            <a:avLst/>
          </a:prstGeom>
        </p:spPr>
      </p:pic>
      <p:sp>
        <p:nvSpPr>
          <p:cNvPr id="5" name="Rectangle 4"/>
          <p:cNvSpPr/>
          <p:nvPr/>
        </p:nvSpPr>
        <p:spPr>
          <a:xfrm>
            <a:off x="2186247" y="746837"/>
            <a:ext cx="8126018" cy="523220"/>
          </a:xfrm>
          <a:prstGeom prst="rect">
            <a:avLst/>
          </a:prstGeom>
        </p:spPr>
        <p:txBody>
          <a:bodyPr wrap="square">
            <a:spAutoFit/>
          </a:bodyPr>
          <a:lstStyle/>
          <a:p>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香港氣候行動藍圖</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2050</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的</a:t>
            </a:r>
            <a:r>
              <a:rPr lang="zh-TW" altLang="en-US" sz="2800" dirty="0">
                <a:latin typeface="標楷體" panose="03000509000000000000" pitchFamily="65" charset="-120"/>
                <a:ea typeface="標楷體" panose="03000509000000000000" pitchFamily="65" charset="-120"/>
              </a:rPr>
              <a:t>減碳排放策略和措施</a:t>
            </a:r>
            <a:endParaRPr lang="en-US" sz="2800" dirty="0"/>
          </a:p>
        </p:txBody>
      </p:sp>
      <p:sp>
        <p:nvSpPr>
          <p:cNvPr id="6" name="任意多边形: 形状 7"/>
          <p:cNvSpPr/>
          <p:nvPr/>
        </p:nvSpPr>
        <p:spPr>
          <a:xfrm>
            <a:off x="3015855" y="109773"/>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7" name="Freeform 5"/>
          <p:cNvSpPr/>
          <p:nvPr/>
        </p:nvSpPr>
        <p:spPr bwMode="auto">
          <a:xfrm>
            <a:off x="1814912" y="84703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8" name="Picture 7"/>
          <p:cNvPicPr>
            <a:picLocks noChangeAspect="1"/>
          </p:cNvPicPr>
          <p:nvPr/>
        </p:nvPicPr>
        <p:blipFill>
          <a:blip r:embed="rId9"/>
          <a:stretch>
            <a:fillRect/>
          </a:stretch>
        </p:blipFill>
        <p:spPr>
          <a:xfrm>
            <a:off x="6158188" y="3409497"/>
            <a:ext cx="2854733" cy="2352575"/>
          </a:xfrm>
          <a:prstGeom prst="rect">
            <a:avLst/>
          </a:prstGeom>
        </p:spPr>
      </p:pic>
      <p:sp>
        <p:nvSpPr>
          <p:cNvPr id="9" name="文本框 12"/>
          <p:cNvSpPr txBox="1"/>
          <p:nvPr/>
        </p:nvSpPr>
        <p:spPr>
          <a:xfrm>
            <a:off x="160837" y="1344283"/>
            <a:ext cx="8564397" cy="1200329"/>
          </a:xfrm>
          <a:prstGeom prst="rect">
            <a:avLst/>
          </a:prstGeom>
          <a:solidFill>
            <a:schemeClr val="accent6">
              <a:lumMod val="20000"/>
              <a:lumOff val="80000"/>
            </a:schemeClr>
          </a:solidFill>
          <a:ln w="38100">
            <a:solidFill>
              <a:srgbClr val="FF0000"/>
            </a:solidFill>
          </a:ln>
        </p:spPr>
        <p:txBody>
          <a:bodyPr wrap="square">
            <a:spAutoFit/>
          </a:bodyPr>
          <a:lstStyle>
            <a:defPPr>
              <a:defRPr lang="zh-CN"/>
            </a:defPPr>
            <a:lvl1pPr algn="just">
              <a:lnSpc>
                <a:spcPts val="2400"/>
              </a:lnSpc>
            </a:lvl1pPr>
          </a:lstStyle>
          <a:p>
            <a:pPr algn="l">
              <a:lnSpc>
                <a:spcPct val="100000"/>
              </a:lnSpc>
            </a:pP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藍圖</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2050</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具體</a:t>
            </a:r>
            <a:r>
              <a:rPr lang="zh-TW" altLang="en-US" sz="2400" dirty="0">
                <a:latin typeface="標楷體" panose="03000509000000000000" pitchFamily="65" charset="-120"/>
                <a:ea typeface="標楷體" panose="03000509000000000000" pitchFamily="65" charset="-120"/>
              </a:rPr>
              <a:t>講述「淨零發電」、「節能綠建」、「綠色運輸」和「全民減廢」四大減碳策略和措施</a:t>
            </a:r>
            <a:r>
              <a:rPr lang="zh-TW" altLang="en-US" sz="2400" dirty="0" smtClean="0">
                <a:latin typeface="標楷體" panose="03000509000000000000" pitchFamily="65" charset="-120"/>
                <a:ea typeface="標楷體" panose="03000509000000000000" pitchFamily="65" charset="-120"/>
              </a:rPr>
              <a:t>，帶領香港邁向碳</a:t>
            </a:r>
            <a:r>
              <a:rPr lang="zh-TW" altLang="en-US" sz="2400" dirty="0">
                <a:latin typeface="標楷體" panose="03000509000000000000" pitchFamily="65" charset="-120"/>
                <a:ea typeface="標楷體" panose="03000509000000000000" pitchFamily="65" charset="-120"/>
              </a:rPr>
              <a:t>中和</a:t>
            </a:r>
            <a:r>
              <a:rPr lang="zh-TW" altLang="en-US" sz="2400" dirty="0" smtClean="0">
                <a:latin typeface="標楷體" panose="03000509000000000000" pitchFamily="65" charset="-120"/>
                <a:ea typeface="標楷體" panose="03000509000000000000" pitchFamily="65" charset="-120"/>
              </a:rPr>
              <a:t>。有關詳情，請參考相關規劃文件。</a:t>
            </a:r>
            <a:endParaRPr lang="zh-HK" altLang="en-US" sz="1200" dirty="0">
              <a:solidFill>
                <a:schemeClr val="accent6">
                  <a:lumMod val="7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10" name="连接符: 肘形 3"/>
          <p:cNvCxnSpPr/>
          <p:nvPr>
            <p:custDataLst>
              <p:tags r:id="rId1"/>
            </p:custDataLst>
          </p:nvPr>
        </p:nvCxnSpPr>
        <p:spPr>
          <a:xfrm flipV="1">
            <a:off x="8725235" y="1944447"/>
            <a:ext cx="441356" cy="397370"/>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14" name="连接符: 肘形 3"/>
          <p:cNvCxnSpPr/>
          <p:nvPr>
            <p:custDataLst>
              <p:tags r:id="rId2"/>
            </p:custDataLst>
          </p:nvPr>
        </p:nvCxnSpPr>
        <p:spPr>
          <a:xfrm rot="16200000" flipV="1">
            <a:off x="1308183" y="2695375"/>
            <a:ext cx="580465" cy="265119"/>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16" name="连接符: 肘形 3"/>
          <p:cNvCxnSpPr/>
          <p:nvPr>
            <p:custDataLst>
              <p:tags r:id="rId3"/>
            </p:custDataLst>
          </p:nvPr>
        </p:nvCxnSpPr>
        <p:spPr>
          <a:xfrm rot="5400000">
            <a:off x="4114301" y="2575092"/>
            <a:ext cx="550307" cy="535843"/>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20" name="连接符: 肘形 3"/>
          <p:cNvCxnSpPr/>
          <p:nvPr>
            <p:custDataLst>
              <p:tags r:id="rId4"/>
            </p:custDataLst>
          </p:nvPr>
        </p:nvCxnSpPr>
        <p:spPr>
          <a:xfrm rot="5400000" flipH="1" flipV="1">
            <a:off x="7164737" y="2572155"/>
            <a:ext cx="841637" cy="833046"/>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sp>
        <p:nvSpPr>
          <p:cNvPr id="23" name="Rectangle 22"/>
          <p:cNvSpPr/>
          <p:nvPr/>
        </p:nvSpPr>
        <p:spPr>
          <a:xfrm>
            <a:off x="3354464" y="6042723"/>
            <a:ext cx="6487806" cy="461665"/>
          </a:xfrm>
          <a:prstGeom prst="rect">
            <a:avLst/>
          </a:prstGeom>
        </p:spPr>
        <p:txBody>
          <a:bodyPr wrap="square">
            <a:spAutoFit/>
          </a:bodyPr>
          <a:lstStyle/>
          <a:p>
            <a:r>
              <a:rPr lang="zh-CN" altLang="en-US" sz="1200" kern="100" dirty="0">
                <a:latin typeface="Times New Roman" panose="02020603050405020304" pitchFamily="18" charset="0"/>
                <a:ea typeface="DFKai-SB" panose="03000509000000000000" pitchFamily="65" charset="-120"/>
                <a:cs typeface="Times New Roman" panose="02020603050405020304" pitchFamily="18" charset="0"/>
              </a:rPr>
              <a:t>資料來源</a:t>
            </a:r>
            <a:r>
              <a:rPr lang="zh-TW" altLang="en-US" sz="1200" kern="1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香港</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氣候行動藍圖</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2050 (www.epd.gov.hk/epd/SEA/tc/files/CAP2050_booklet_tc.pdf www.climateready.gov.hk/files/pdf/CAP2050_leaflet_tc.pdf</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12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602526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hlinkClick r:id="rId2"/>
          </p:cNvPr>
          <p:cNvPicPr>
            <a:picLocks noChangeAspect="1"/>
          </p:cNvPicPr>
          <p:nvPr/>
        </p:nvPicPr>
        <p:blipFill>
          <a:blip r:embed="rId3"/>
          <a:stretch>
            <a:fillRect/>
          </a:stretch>
        </p:blipFill>
        <p:spPr>
          <a:xfrm>
            <a:off x="7872683" y="1543341"/>
            <a:ext cx="3950445" cy="2099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文本框 8"/>
          <p:cNvSpPr txBox="1"/>
          <p:nvPr/>
        </p:nvSpPr>
        <p:spPr>
          <a:xfrm>
            <a:off x="2990491" y="5498735"/>
            <a:ext cx="6188736" cy="892552"/>
          </a:xfrm>
          <a:prstGeom prst="rect">
            <a:avLst/>
          </a:prstGeom>
          <a:solidFill>
            <a:schemeClr val="accent2">
              <a:lumMod val="40000"/>
              <a:lumOff val="60000"/>
            </a:schemeClr>
          </a:solidFill>
        </p:spPr>
        <p:txBody>
          <a:bodyPr wrap="square">
            <a:spAutoFit/>
          </a:bodyPr>
          <a:lstStyle/>
          <a:p>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點擊圖片觀看短</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片及就你所知，有哪些持份者</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合作參與推動香港</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邁向碳中和</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TW" altLang="en-US" sz="26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5" name="组合 11"/>
          <p:cNvGrpSpPr/>
          <p:nvPr/>
        </p:nvGrpSpPr>
        <p:grpSpPr>
          <a:xfrm>
            <a:off x="287744" y="138022"/>
            <a:ext cx="2060728" cy="674687"/>
            <a:chOff x="1193537" y="1344264"/>
            <a:chExt cx="2060728" cy="674687"/>
          </a:xfrm>
        </p:grpSpPr>
        <p:sp>
          <p:nvSpPr>
            <p:cNvPr id="16" name="矩形 15"/>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7" name="矩形 16"/>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8" name="文本框 14"/>
            <p:cNvSpPr txBox="1">
              <a:spLocks noChangeArrowheads="1"/>
            </p:cNvSpPr>
            <p:nvPr/>
          </p:nvSpPr>
          <p:spPr bwMode="auto">
            <a:xfrm>
              <a:off x="1557074" y="1344264"/>
              <a:ext cx="16971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小活動</a:t>
              </a:r>
            </a:p>
          </p:txBody>
        </p:sp>
        <p:cxnSp>
          <p:nvCxnSpPr>
            <p:cNvPr id="19" name="直接连接符 15"/>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 name="任意多边形: 形状 7"/>
          <p:cNvSpPr/>
          <p:nvPr/>
        </p:nvSpPr>
        <p:spPr>
          <a:xfrm>
            <a:off x="3348364" y="155193"/>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13" name="Title 1"/>
          <p:cNvSpPr txBox="1">
            <a:spLocks/>
          </p:cNvSpPr>
          <p:nvPr/>
        </p:nvSpPr>
        <p:spPr>
          <a:xfrm>
            <a:off x="4336159" y="903664"/>
            <a:ext cx="3852818" cy="639677"/>
          </a:xfrm>
          <a:prstGeom prst="rect">
            <a:avLst/>
          </a:prstGeom>
        </p:spPr>
        <p:txBody>
          <a:bodyPr lIns="0" tIns="0" rIns="0" bIns="0" anchor="ctr">
            <a:normAutofit/>
          </a:bodyPr>
          <a:lstStyle>
            <a:lvl1pPr defTabSz="912813" eaLnBrk="0" hangingPunct="0">
              <a:lnSpc>
                <a:spcPct val="90000"/>
              </a:lnSpc>
              <a:spcBef>
                <a:spcPct val="20000"/>
              </a:spcBef>
              <a:buBlip>
                <a:blip r:embed="rId4"/>
              </a:buBlip>
              <a:defRPr sz="3200">
                <a:solidFill>
                  <a:schemeClr val="tx1"/>
                </a:solidFill>
                <a:latin typeface="Calibri" pitchFamily="34" charset="0"/>
              </a:defRPr>
            </a:lvl1pPr>
            <a:lvl2pPr marL="742950" indent="-285750" defTabSz="912813" eaLnBrk="0" hangingPunct="0">
              <a:lnSpc>
                <a:spcPct val="90000"/>
              </a:lnSpc>
              <a:spcBef>
                <a:spcPct val="20000"/>
              </a:spcBef>
              <a:buBlip>
                <a:blip r:embed="rId5"/>
              </a:buBlip>
              <a:defRPr sz="2800">
                <a:solidFill>
                  <a:schemeClr val="tx1"/>
                </a:solidFill>
                <a:latin typeface="Calibri" pitchFamily="34" charset="0"/>
              </a:defRPr>
            </a:lvl2pPr>
            <a:lvl3pPr marL="1143000" indent="-228600" defTabSz="912813" eaLnBrk="0" hangingPunct="0">
              <a:lnSpc>
                <a:spcPct val="90000"/>
              </a:lnSpc>
              <a:spcBef>
                <a:spcPct val="20000"/>
              </a:spcBef>
              <a:buBlip>
                <a:blip r:embed="rId5"/>
              </a:buBlip>
              <a:defRPr sz="2400">
                <a:solidFill>
                  <a:schemeClr val="tx1"/>
                </a:solidFill>
                <a:latin typeface="Calibri" pitchFamily="34" charset="0"/>
              </a:defRPr>
            </a:lvl3pPr>
            <a:lvl4pPr marL="1600200" indent="-228600" defTabSz="912813" eaLnBrk="0" hangingPunct="0">
              <a:lnSpc>
                <a:spcPct val="90000"/>
              </a:lnSpc>
              <a:spcBef>
                <a:spcPct val="20000"/>
              </a:spcBef>
              <a:buBlip>
                <a:blip r:embed="rId5"/>
              </a:buBlip>
              <a:defRPr sz="2400">
                <a:solidFill>
                  <a:schemeClr val="tx1"/>
                </a:solidFill>
                <a:latin typeface="Calibri" pitchFamily="34" charset="0"/>
              </a:defRPr>
            </a:lvl4pPr>
            <a:lvl5pPr marL="2057400" indent="-228600" defTabSz="912813" eaLnBrk="0" hangingPunct="0">
              <a:lnSpc>
                <a:spcPct val="90000"/>
              </a:lnSpc>
              <a:spcBef>
                <a:spcPct val="20000"/>
              </a:spcBef>
              <a:buBlip>
                <a:blip r:embed="rId5"/>
              </a:buBlip>
              <a:defRPr sz="2400">
                <a:solidFill>
                  <a:schemeClr val="tx1"/>
                </a:solidFill>
                <a:latin typeface="Calibri" pitchFamily="34" charset="0"/>
              </a:defRPr>
            </a:lvl5pPr>
            <a:lvl6pPr marL="2514600" indent="-228600" defTabSz="912813" eaLnBrk="0" fontAlgn="base" hangingPunct="0">
              <a:lnSpc>
                <a:spcPct val="90000"/>
              </a:lnSpc>
              <a:spcBef>
                <a:spcPct val="20000"/>
              </a:spcBef>
              <a:spcAft>
                <a:spcPct val="0"/>
              </a:spcAft>
              <a:buBlip>
                <a:blip r:embed="rId5"/>
              </a:buBlip>
              <a:defRPr sz="2400">
                <a:solidFill>
                  <a:schemeClr val="tx1"/>
                </a:solidFill>
                <a:latin typeface="Calibri" pitchFamily="34" charset="0"/>
              </a:defRPr>
            </a:lvl6pPr>
            <a:lvl7pPr marL="2971800" indent="-228600" defTabSz="912813" eaLnBrk="0" fontAlgn="base" hangingPunct="0">
              <a:lnSpc>
                <a:spcPct val="90000"/>
              </a:lnSpc>
              <a:spcBef>
                <a:spcPct val="20000"/>
              </a:spcBef>
              <a:spcAft>
                <a:spcPct val="0"/>
              </a:spcAft>
              <a:buBlip>
                <a:blip r:embed="rId5"/>
              </a:buBlip>
              <a:defRPr sz="2400">
                <a:solidFill>
                  <a:schemeClr val="tx1"/>
                </a:solidFill>
                <a:latin typeface="Calibri" pitchFamily="34" charset="0"/>
              </a:defRPr>
            </a:lvl7pPr>
            <a:lvl8pPr marL="3429000" indent="-228600" defTabSz="912813" eaLnBrk="0" fontAlgn="base" hangingPunct="0">
              <a:lnSpc>
                <a:spcPct val="90000"/>
              </a:lnSpc>
              <a:spcBef>
                <a:spcPct val="20000"/>
              </a:spcBef>
              <a:spcAft>
                <a:spcPct val="0"/>
              </a:spcAft>
              <a:buBlip>
                <a:blip r:embed="rId5"/>
              </a:buBlip>
              <a:defRPr sz="2400">
                <a:solidFill>
                  <a:schemeClr val="tx1"/>
                </a:solidFill>
                <a:latin typeface="Calibri" pitchFamily="34" charset="0"/>
              </a:defRPr>
            </a:lvl8pPr>
            <a:lvl9pPr marL="3886200" indent="-228600" defTabSz="912813" eaLnBrk="0" fontAlgn="base" hangingPunct="0">
              <a:lnSpc>
                <a:spcPct val="90000"/>
              </a:lnSpc>
              <a:spcBef>
                <a:spcPct val="20000"/>
              </a:spcBef>
              <a:spcAft>
                <a:spcPct val="0"/>
              </a:spcAft>
              <a:buBlip>
                <a:blip r:embed="rId5"/>
              </a:buBlip>
              <a:defRPr sz="2400">
                <a:solidFill>
                  <a:schemeClr val="tx1"/>
                </a:solidFill>
                <a:latin typeface="Calibri" pitchFamily="34" charset="0"/>
              </a:defRPr>
            </a:lvl9pPr>
          </a:lstStyle>
          <a:p>
            <a:pPr eaLnBrk="1" hangingPunct="1">
              <a:spcBef>
                <a:spcPct val="0"/>
              </a:spcBef>
              <a:buFontTx/>
              <a:buNone/>
              <a:defRPr/>
            </a:pPr>
            <a:r>
              <a:rPr lang="zh-TW" altLang="en-US" sz="3600" b="1" dirty="0" smtClean="0">
                <a:effectLst>
                  <a:outerShdw blurRad="38100" dist="38100" dir="2700000" algn="tl">
                    <a:srgbClr val="FFFFFF"/>
                  </a:outerShdw>
                </a:effectLst>
                <a:latin typeface="標楷體" panose="03000509000000000000" pitchFamily="65" charset="-120"/>
                <a:ea typeface="標楷體" panose="03000509000000000000" pitchFamily="65" charset="-120"/>
              </a:rPr>
              <a:t>政府推動公眾參與</a:t>
            </a:r>
            <a:endParaRPr lang="en-US" altLang="zh-TW" sz="3600" b="1" dirty="0">
              <a:effectLst>
                <a:outerShdw blurRad="38100" dist="38100" dir="2700000" algn="tl">
                  <a:srgbClr val="FFFFFF"/>
                </a:outerShdw>
              </a:effectLst>
              <a:latin typeface="標楷體" panose="03000509000000000000" pitchFamily="65" charset="-120"/>
              <a:ea typeface="標楷體" panose="03000509000000000000" pitchFamily="65" charset="-120"/>
            </a:endParaRPr>
          </a:p>
        </p:txBody>
      </p:sp>
      <p:sp>
        <p:nvSpPr>
          <p:cNvPr id="20" name="Freeform 5"/>
          <p:cNvSpPr/>
          <p:nvPr/>
        </p:nvSpPr>
        <p:spPr bwMode="auto">
          <a:xfrm>
            <a:off x="3739061" y="106209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 name="文本框 8"/>
          <p:cNvSpPr txBox="1"/>
          <p:nvPr/>
        </p:nvSpPr>
        <p:spPr>
          <a:xfrm>
            <a:off x="295638" y="1611462"/>
            <a:ext cx="7332995" cy="3293209"/>
          </a:xfrm>
          <a:prstGeom prst="rect">
            <a:avLst/>
          </a:prstGeom>
          <a:solidFill>
            <a:schemeClr val="accent5">
              <a:lumMod val="20000"/>
              <a:lumOff val="80000"/>
            </a:schemeClr>
          </a:solidFill>
        </p:spPr>
        <p:txBody>
          <a:bodyPr wrap="square">
            <a:spAutoFit/>
          </a:bodyPr>
          <a:lstStyle/>
          <a:p>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公眾參與可以體現社會上不同持份者的參與，從中實踐推動環保的責任。政府其中一個重要角色是推動公眾參與，促進不同持份者</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合作，並</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以</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不同方法來鼓勵公眾參與環保活動，例如</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a:t>
            </a:r>
          </a:p>
          <a:p>
            <a:pPr marL="457200" indent="-457200">
              <a:buFont typeface="Arial" panose="020B0604020202020204" pitchFamily="34" charset="0"/>
              <a:buChar char="•"/>
            </a:pP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利用</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不同的諮詢</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渠道與</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多個業界拓展夥伴</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關係</a:t>
            </a:r>
            <a:endPar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透過教育讓</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大</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眾了解環境</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的</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資訊</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以</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推動</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全民參與</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環保</a:t>
            </a:r>
            <a:endPar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舉辦外展活動等</a:t>
            </a:r>
            <a:endPar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矩形 5"/>
          <p:cNvSpPr/>
          <p:nvPr/>
        </p:nvSpPr>
        <p:spPr>
          <a:xfrm>
            <a:off x="7727792" y="4673839"/>
            <a:ext cx="3959903" cy="461665"/>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資料來源 </a:t>
            </a:r>
            <a:r>
              <a:rPr lang="en-US" altLang="zh-TW" sz="1200" dirty="0" smtClean="0">
                <a:latin typeface="Times New Roman" panose="02020603050405020304" pitchFamily="18" charset="0"/>
                <a:cs typeface="Times New Roman" panose="02020603050405020304" pitchFamily="18" charset="0"/>
              </a:rPr>
              <a:t>: </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環境及生態局 </a:t>
            </a:r>
            <a:r>
              <a:rPr lang="en-US" altLang="zh-TW" sz="1200" dirty="0" smtClean="0">
                <a:latin typeface="Times New Roman" panose="02020603050405020304" pitchFamily="18" charset="0"/>
                <a:cs typeface="Times New Roman" panose="02020603050405020304" pitchFamily="18" charset="0"/>
              </a:rPr>
              <a:t>(</a:t>
            </a:r>
            <a:r>
              <a:rPr lang="en-US" altLang="zh-HK" sz="1200" dirty="0">
                <a:latin typeface="Times New Roman" panose="02020603050405020304" pitchFamily="18" charset="0"/>
                <a:cs typeface="Times New Roman" panose="02020603050405020304" pitchFamily="18" charset="0"/>
              </a:rPr>
              <a:t>https://www.eeb.gov.hk/tc/sens-blog/blog20211113.html</a:t>
            </a:r>
            <a:r>
              <a:rPr lang="en-US" altLang="zh-TW" sz="1200" dirty="0" smtClean="0">
                <a:latin typeface="Times New Roman" panose="02020603050405020304" pitchFamily="18" charset="0"/>
                <a:cs typeface="Times New Roman" panose="02020603050405020304" pitchFamily="18" charset="0"/>
              </a:rPr>
              <a:t>)</a:t>
            </a:r>
            <a:endParaRPr lang="zh-HK"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9774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DD"/>
        </a:solidFill>
        <a:effectLst/>
      </p:bgPr>
    </p:bg>
    <p:spTree>
      <p:nvGrpSpPr>
        <p:cNvPr id="1" name=""/>
        <p:cNvGrpSpPr/>
        <p:nvPr/>
      </p:nvGrpSpPr>
      <p:grpSpPr>
        <a:xfrm>
          <a:off x="0" y="0"/>
          <a:ext cx="0" cy="0"/>
          <a:chOff x="0" y="0"/>
          <a:chExt cx="0" cy="0"/>
        </a:xfrm>
      </p:grpSpPr>
      <p:sp>
        <p:nvSpPr>
          <p:cNvPr id="36" name="Title 1"/>
          <p:cNvSpPr txBox="1">
            <a:spLocks/>
          </p:cNvSpPr>
          <p:nvPr/>
        </p:nvSpPr>
        <p:spPr>
          <a:xfrm>
            <a:off x="3703451" y="711926"/>
            <a:ext cx="4933267" cy="639677"/>
          </a:xfrm>
          <a:prstGeom prst="rect">
            <a:avLst/>
          </a:prstGeom>
        </p:spPr>
        <p:txBody>
          <a:bodyPr lIns="0" tIns="0" rIns="0" bIns="0" anchor="ctr">
            <a:normAutofit fontScale="92500"/>
          </a:bodyPr>
          <a:lstStyle>
            <a:lvl1pPr defTabSz="912813" eaLnBrk="0" hangingPunct="0">
              <a:lnSpc>
                <a:spcPct val="90000"/>
              </a:lnSpc>
              <a:spcBef>
                <a:spcPct val="20000"/>
              </a:spcBef>
              <a:buBlip>
                <a:blip r:embed="rId3"/>
              </a:buBlip>
              <a:defRPr sz="3200">
                <a:solidFill>
                  <a:schemeClr val="tx1"/>
                </a:solidFill>
                <a:latin typeface="Calibri" pitchFamily="34" charset="0"/>
              </a:defRPr>
            </a:lvl1pPr>
            <a:lvl2pPr marL="742950" indent="-285750" defTabSz="912813" eaLnBrk="0" hangingPunct="0">
              <a:lnSpc>
                <a:spcPct val="90000"/>
              </a:lnSpc>
              <a:spcBef>
                <a:spcPct val="20000"/>
              </a:spcBef>
              <a:buBlip>
                <a:blip r:embed="rId4"/>
              </a:buBlip>
              <a:defRPr sz="2800">
                <a:solidFill>
                  <a:schemeClr val="tx1"/>
                </a:solidFill>
                <a:latin typeface="Calibri" pitchFamily="34" charset="0"/>
              </a:defRPr>
            </a:lvl2pPr>
            <a:lvl3pPr marL="1143000" indent="-228600" defTabSz="912813" eaLnBrk="0" hangingPunct="0">
              <a:lnSpc>
                <a:spcPct val="90000"/>
              </a:lnSpc>
              <a:spcBef>
                <a:spcPct val="20000"/>
              </a:spcBef>
              <a:buBlip>
                <a:blip r:embed="rId4"/>
              </a:buBlip>
              <a:defRPr sz="2400">
                <a:solidFill>
                  <a:schemeClr val="tx1"/>
                </a:solidFill>
                <a:latin typeface="Calibri" pitchFamily="34" charset="0"/>
              </a:defRPr>
            </a:lvl3pPr>
            <a:lvl4pPr marL="1600200" indent="-228600" defTabSz="912813" eaLnBrk="0" hangingPunct="0">
              <a:lnSpc>
                <a:spcPct val="90000"/>
              </a:lnSpc>
              <a:spcBef>
                <a:spcPct val="20000"/>
              </a:spcBef>
              <a:buBlip>
                <a:blip r:embed="rId4"/>
              </a:buBlip>
              <a:defRPr sz="2400">
                <a:solidFill>
                  <a:schemeClr val="tx1"/>
                </a:solidFill>
                <a:latin typeface="Calibri" pitchFamily="34" charset="0"/>
              </a:defRPr>
            </a:lvl4pPr>
            <a:lvl5pPr marL="2057400" indent="-228600" defTabSz="912813" eaLnBrk="0" hangingPunct="0">
              <a:lnSpc>
                <a:spcPct val="90000"/>
              </a:lnSpc>
              <a:spcBef>
                <a:spcPct val="20000"/>
              </a:spcBef>
              <a:buBlip>
                <a:blip r:embed="rId4"/>
              </a:buBlip>
              <a:defRPr sz="2400">
                <a:solidFill>
                  <a:schemeClr val="tx1"/>
                </a:solidFill>
                <a:latin typeface="Calibri" pitchFamily="34" charset="0"/>
              </a:defRPr>
            </a:lvl5pPr>
            <a:lvl6pPr marL="2514600" indent="-228600" defTabSz="912813" eaLnBrk="0" fontAlgn="base" hangingPunct="0">
              <a:lnSpc>
                <a:spcPct val="90000"/>
              </a:lnSpc>
              <a:spcBef>
                <a:spcPct val="20000"/>
              </a:spcBef>
              <a:spcAft>
                <a:spcPct val="0"/>
              </a:spcAft>
              <a:buBlip>
                <a:blip r:embed="rId4"/>
              </a:buBlip>
              <a:defRPr sz="2400">
                <a:solidFill>
                  <a:schemeClr val="tx1"/>
                </a:solidFill>
                <a:latin typeface="Calibri" pitchFamily="34" charset="0"/>
              </a:defRPr>
            </a:lvl6pPr>
            <a:lvl7pPr marL="2971800" indent="-228600" defTabSz="912813" eaLnBrk="0" fontAlgn="base" hangingPunct="0">
              <a:lnSpc>
                <a:spcPct val="90000"/>
              </a:lnSpc>
              <a:spcBef>
                <a:spcPct val="20000"/>
              </a:spcBef>
              <a:spcAft>
                <a:spcPct val="0"/>
              </a:spcAft>
              <a:buBlip>
                <a:blip r:embed="rId4"/>
              </a:buBlip>
              <a:defRPr sz="2400">
                <a:solidFill>
                  <a:schemeClr val="tx1"/>
                </a:solidFill>
                <a:latin typeface="Calibri" pitchFamily="34" charset="0"/>
              </a:defRPr>
            </a:lvl7pPr>
            <a:lvl8pPr marL="3429000" indent="-228600" defTabSz="912813" eaLnBrk="0" fontAlgn="base" hangingPunct="0">
              <a:lnSpc>
                <a:spcPct val="90000"/>
              </a:lnSpc>
              <a:spcBef>
                <a:spcPct val="20000"/>
              </a:spcBef>
              <a:spcAft>
                <a:spcPct val="0"/>
              </a:spcAft>
              <a:buBlip>
                <a:blip r:embed="rId4"/>
              </a:buBlip>
              <a:defRPr sz="2400">
                <a:solidFill>
                  <a:schemeClr val="tx1"/>
                </a:solidFill>
                <a:latin typeface="Calibri" pitchFamily="34" charset="0"/>
              </a:defRPr>
            </a:lvl8pPr>
            <a:lvl9pPr marL="3886200" indent="-228600" defTabSz="912813" eaLnBrk="0" fontAlgn="base" hangingPunct="0">
              <a:lnSpc>
                <a:spcPct val="90000"/>
              </a:lnSpc>
              <a:spcBef>
                <a:spcPct val="20000"/>
              </a:spcBef>
              <a:spcAft>
                <a:spcPct val="0"/>
              </a:spcAft>
              <a:buBlip>
                <a:blip r:embed="rId4"/>
              </a:buBlip>
              <a:defRPr sz="2400">
                <a:solidFill>
                  <a:schemeClr val="tx1"/>
                </a:solidFill>
                <a:latin typeface="Calibri" pitchFamily="34" charset="0"/>
              </a:defRPr>
            </a:lvl9pPr>
          </a:lstStyle>
          <a:p>
            <a:pPr eaLnBrk="1" hangingPunct="1">
              <a:spcBef>
                <a:spcPct val="0"/>
              </a:spcBef>
              <a:buFontTx/>
              <a:buNone/>
              <a:defRPr/>
            </a:pPr>
            <a:r>
              <a:rPr lang="zh-TW" altLang="en-US" sz="3600" b="1" dirty="0" smtClean="0">
                <a:effectLst>
                  <a:outerShdw blurRad="38100" dist="38100" dir="2700000" algn="tl">
                    <a:srgbClr val="FFFFFF"/>
                  </a:outerShdw>
                </a:effectLst>
                <a:latin typeface="標楷體" panose="03000509000000000000" pitchFamily="65" charset="-120"/>
                <a:ea typeface="標楷體" panose="03000509000000000000" pitchFamily="65" charset="-120"/>
              </a:rPr>
              <a:t>政府推動公眾參與的方式</a:t>
            </a:r>
            <a:endParaRPr lang="en-US" altLang="zh-TW" sz="3600" b="1" dirty="0">
              <a:effectLst>
                <a:outerShdw blurRad="38100" dist="38100" dir="2700000" algn="tl">
                  <a:srgbClr val="FFFFFF"/>
                </a:outerShdw>
              </a:effectLst>
              <a:latin typeface="標楷體" panose="03000509000000000000" pitchFamily="65" charset="-120"/>
              <a:ea typeface="標楷體" panose="03000509000000000000" pitchFamily="65" charset="-120"/>
            </a:endParaRPr>
          </a:p>
        </p:txBody>
      </p:sp>
      <p:pic>
        <p:nvPicPr>
          <p:cNvPr id="2" name="Picture 1">
            <a:hlinkClick r:id="rId5"/>
          </p:cNvPr>
          <p:cNvPicPr>
            <a:picLocks noChangeAspect="1"/>
          </p:cNvPicPr>
          <p:nvPr/>
        </p:nvPicPr>
        <p:blipFill rotWithShape="1">
          <a:blip r:embed="rId6"/>
          <a:srcRect l="23013" t="17609" r="7587" b="14953"/>
          <a:stretch/>
        </p:blipFill>
        <p:spPr>
          <a:xfrm>
            <a:off x="451235" y="3294889"/>
            <a:ext cx="2501223" cy="1524674"/>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51235" y="4939165"/>
            <a:ext cx="4855005" cy="584775"/>
          </a:xfrm>
          <a:prstGeom prst="rect">
            <a:avLst/>
          </a:prstGeom>
        </p:spPr>
        <p:txBody>
          <a:bodyPr wrap="square">
            <a:spAutoFit/>
          </a:bodyPr>
          <a:lstStyle/>
          <a:p>
            <a:r>
              <a:rPr lang="zh-TW" altLang="en-US" sz="1600" dirty="0" smtClean="0">
                <a:latin typeface="標楷體" panose="03000509000000000000" pitchFamily="65" charset="-120"/>
                <a:ea typeface="標楷體" panose="03000509000000000000" pitchFamily="65" charset="-120"/>
              </a:rPr>
              <a:t>環保署的「</a:t>
            </a:r>
            <a:r>
              <a:rPr lang="zh-TW" altLang="en-US" sz="1600" dirty="0">
                <a:latin typeface="標楷體" panose="03000509000000000000" pitchFamily="65" charset="-120"/>
                <a:ea typeface="標楷體" panose="03000509000000000000" pitchFamily="65" charset="-120"/>
              </a:rPr>
              <a:t>綠展隊</a:t>
            </a:r>
            <a:r>
              <a:rPr lang="zh-TW" altLang="en-US" sz="1600" dirty="0" smtClean="0">
                <a:latin typeface="標楷體" panose="03000509000000000000" pitchFamily="65" charset="-120"/>
                <a:ea typeface="標楷體" panose="03000509000000000000" pitchFamily="65" charset="-120"/>
              </a:rPr>
              <a:t>」推</a:t>
            </a:r>
            <a:r>
              <a:rPr lang="zh-TW" altLang="en-US" sz="1600" dirty="0">
                <a:latin typeface="標楷體" panose="03000509000000000000" pitchFamily="65" charset="-120"/>
                <a:ea typeface="標楷體" panose="03000509000000000000" pitchFamily="65" charset="-120"/>
              </a:rPr>
              <a:t>展並</a:t>
            </a:r>
            <a:r>
              <a:rPr lang="zh-TW" altLang="en-US" sz="1600" dirty="0" smtClean="0">
                <a:latin typeface="標楷體" panose="03000509000000000000" pitchFamily="65" charset="-120"/>
                <a:ea typeface="標楷體" panose="03000509000000000000" pitchFamily="65" charset="-120"/>
              </a:rPr>
              <a:t>維持綠色</a:t>
            </a:r>
            <a:r>
              <a:rPr lang="zh-TW" altLang="en-US" sz="1600" dirty="0">
                <a:latin typeface="標楷體" panose="03000509000000000000" pitchFamily="65" charset="-120"/>
                <a:ea typeface="標楷體" panose="03000509000000000000" pitchFamily="65" charset="-120"/>
              </a:rPr>
              <a:t>減廢聯繫網絡</a:t>
            </a:r>
            <a:r>
              <a:rPr lang="zh-TW" altLang="en-US" sz="1600" dirty="0" smtClean="0">
                <a:latin typeface="標楷體" panose="03000509000000000000" pitchFamily="65" charset="-120"/>
                <a:ea typeface="標楷體" panose="03000509000000000000" pitchFamily="65" charset="-120"/>
              </a:rPr>
              <a:t>，支援社區參與，加強</a:t>
            </a:r>
            <a:r>
              <a:rPr lang="zh-TW" altLang="en-US" sz="1600" dirty="0">
                <a:latin typeface="標楷體" panose="03000509000000000000" pitchFamily="65" charset="-120"/>
                <a:ea typeface="標楷體" panose="03000509000000000000" pitchFamily="65" charset="-120"/>
              </a:rPr>
              <a:t>源頭減廢及乾淨分類</a:t>
            </a:r>
            <a:r>
              <a:rPr lang="zh-TW" altLang="en-US" sz="1600" dirty="0" smtClean="0">
                <a:latin typeface="標楷體" panose="03000509000000000000" pitchFamily="65" charset="-120"/>
                <a:ea typeface="標楷體" panose="03000509000000000000" pitchFamily="65" charset="-120"/>
              </a:rPr>
              <a:t>回收</a:t>
            </a:r>
            <a:endParaRPr lang="zh-HK" altLang="en-US" sz="1600" dirty="0">
              <a:latin typeface="標楷體" panose="03000509000000000000" pitchFamily="65" charset="-120"/>
              <a:ea typeface="標楷體" panose="03000509000000000000" pitchFamily="65" charset="-120"/>
            </a:endParaRPr>
          </a:p>
        </p:txBody>
      </p:sp>
      <p:sp>
        <p:nvSpPr>
          <p:cNvPr id="15" name="Rectangle 14">
            <a:extLst>
              <a:ext uri="{FF2B5EF4-FFF2-40B4-BE49-F238E27FC236}">
                <a16:creationId xmlns:a16="http://schemas.microsoft.com/office/drawing/2014/main" id="{FF62AD24-3287-4326-9830-2C079B66D931}"/>
              </a:ext>
            </a:extLst>
          </p:cNvPr>
          <p:cNvSpPr/>
          <p:nvPr/>
        </p:nvSpPr>
        <p:spPr>
          <a:xfrm>
            <a:off x="6200867" y="5680963"/>
            <a:ext cx="2308360"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7" name="任意多边形: 形状 7"/>
          <p:cNvSpPr/>
          <p:nvPr/>
        </p:nvSpPr>
        <p:spPr>
          <a:xfrm>
            <a:off x="3015855" y="109773"/>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4" name="Rectangle 3"/>
          <p:cNvSpPr/>
          <p:nvPr/>
        </p:nvSpPr>
        <p:spPr>
          <a:xfrm>
            <a:off x="451235" y="1313239"/>
            <a:ext cx="11261397" cy="1569660"/>
          </a:xfrm>
          <a:prstGeom prst="rect">
            <a:avLst/>
          </a:prstGeom>
          <a:solidFill>
            <a:schemeClr val="accent2">
              <a:lumMod val="20000"/>
              <a:lumOff val="80000"/>
            </a:schemeClr>
          </a:solidFill>
        </p:spPr>
        <p:txBody>
          <a:bodyPr wrap="square">
            <a:spAutoFit/>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為回應</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巴黎協定</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，推動</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各界積極</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參與低碳轉型</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，政府已於</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年開展「</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」夥伴對話平台</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，鼓勵</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夥伴機構訂立減碳目標（</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Target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）、制訂時間表（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Timeline</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），配合適度開放透明（</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Transparency</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）的共同參與（</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Together</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）行動計劃，攜手節能減碳。</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在</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，約</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個「</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」夥伴參與。</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4"/>
          <p:cNvSpPr/>
          <p:nvPr/>
        </p:nvSpPr>
        <p:spPr>
          <a:xfrm>
            <a:off x="590867" y="5798680"/>
            <a:ext cx="7613795" cy="769441"/>
          </a:xfrm>
          <a:prstGeom prst="rect">
            <a:avLst/>
          </a:prstGeom>
        </p:spPr>
        <p:txBody>
          <a:bodyPr wrap="square">
            <a:spAutoFit/>
          </a:bodyPr>
          <a:lstStyle/>
          <a:p>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政府新聞公報 </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1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100" dirty="0">
                <a:latin typeface="Times New Roman" panose="02020603050405020304" pitchFamily="18" charset="0"/>
                <a:ea typeface="標楷體" panose="03000509000000000000" pitchFamily="65" charset="-120"/>
                <a:cs typeface="Times New Roman" panose="02020603050405020304" pitchFamily="18" charset="0"/>
              </a:rPr>
              <a:t>://</a:t>
            </a:r>
            <a:r>
              <a:rPr lang="en-US" sz="1100" dirty="0" smtClean="0">
                <a:latin typeface="Times New Roman" panose="02020603050405020304" pitchFamily="18" charset="0"/>
                <a:ea typeface="標楷體" panose="03000509000000000000" pitchFamily="65" charset="-120"/>
                <a:cs typeface="Times New Roman" panose="02020603050405020304" pitchFamily="18" charset="0"/>
              </a:rPr>
              <a:t>www.info.gov.hk/gia/general/202110/29/P2021102900604.htm</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www.news.gov.hk/chi/2020/10/20201029/20201029_123949_686.html)</a:t>
            </a:r>
            <a:endParaRPr lang="en-US" sz="11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政府新聞署 </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www.isd.gov.hk/chi/tvapi/21_ep202.html)</a:t>
            </a:r>
            <a:endParaRPr lang="en-US" altLang="zh-TW" sz="1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Freeform 5"/>
          <p:cNvSpPr/>
          <p:nvPr/>
        </p:nvSpPr>
        <p:spPr bwMode="auto">
          <a:xfrm>
            <a:off x="3166132" y="85709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6" name="Picture 5">
            <a:hlinkClick r:id="rId5"/>
          </p:cNvPr>
          <p:cNvPicPr>
            <a:picLocks noChangeAspect="1"/>
          </p:cNvPicPr>
          <p:nvPr/>
        </p:nvPicPr>
        <p:blipFill>
          <a:blip r:embed="rId7"/>
          <a:stretch>
            <a:fillRect/>
          </a:stretch>
        </p:blipFill>
        <p:spPr>
          <a:xfrm>
            <a:off x="3053880" y="3294889"/>
            <a:ext cx="2252360" cy="1524674"/>
          </a:xfrm>
          <a:prstGeom prst="rect">
            <a:avLst/>
          </a:prstGeom>
        </p:spPr>
      </p:pic>
      <p:pic>
        <p:nvPicPr>
          <p:cNvPr id="8" name="Picture 7">
            <a:hlinkClick r:id="rId8"/>
          </p:cNvPr>
          <p:cNvPicPr>
            <a:picLocks noChangeAspect="1"/>
          </p:cNvPicPr>
          <p:nvPr/>
        </p:nvPicPr>
        <p:blipFill>
          <a:blip r:embed="rId9"/>
          <a:stretch>
            <a:fillRect/>
          </a:stretch>
        </p:blipFill>
        <p:spPr>
          <a:xfrm>
            <a:off x="5729467" y="3391978"/>
            <a:ext cx="3221451" cy="1688029"/>
          </a:xfrm>
          <a:prstGeom prst="rect">
            <a:avLst/>
          </a:prstGeom>
        </p:spPr>
      </p:pic>
      <p:sp>
        <p:nvSpPr>
          <p:cNvPr id="9" name="Rectangle 8"/>
          <p:cNvSpPr/>
          <p:nvPr/>
        </p:nvSpPr>
        <p:spPr>
          <a:xfrm>
            <a:off x="6170084" y="5146956"/>
            <a:ext cx="2451513" cy="584775"/>
          </a:xfrm>
          <a:prstGeom prst="rect">
            <a:avLst/>
          </a:prstGeom>
        </p:spPr>
        <p:txBody>
          <a:bodyPr wrap="square">
            <a:spAutoFit/>
          </a:bodyPr>
          <a:lstStyle/>
          <a:p>
            <a:pPr algn="just"/>
            <a:r>
              <a:rPr lang="zh-TW" altLang="en-US" sz="1600" dirty="0" smtClean="0">
                <a:latin typeface="標楷體" panose="03000509000000000000" pitchFamily="65" charset="-120"/>
                <a:ea typeface="標楷體" panose="03000509000000000000" pitchFamily="65" charset="-120"/>
              </a:rPr>
              <a:t>政府製作宣傳片收集公眾就管制</a:t>
            </a:r>
            <a:r>
              <a:rPr lang="zh-TW" altLang="en-US" sz="1600" dirty="0">
                <a:latin typeface="標楷體" panose="03000509000000000000" pitchFamily="65" charset="-120"/>
                <a:ea typeface="標楷體" panose="03000509000000000000" pitchFamily="65" charset="-120"/>
              </a:rPr>
              <a:t>即棄</a:t>
            </a:r>
            <a:r>
              <a:rPr lang="zh-TW" altLang="en-US" sz="1600" dirty="0" smtClean="0">
                <a:latin typeface="標楷體" panose="03000509000000000000" pitchFamily="65" charset="-120"/>
                <a:ea typeface="標楷體" panose="03000509000000000000" pitchFamily="65" charset="-120"/>
              </a:rPr>
              <a:t>塑膠的意見</a:t>
            </a:r>
            <a:endParaRPr lang="zh-TW" altLang="en-US" sz="1600" b="0" i="0" dirty="0">
              <a:effectLst/>
              <a:latin typeface="標楷體" panose="03000509000000000000" pitchFamily="65" charset="-120"/>
              <a:ea typeface="標楷體" panose="03000509000000000000" pitchFamily="65" charset="-120"/>
            </a:endParaRPr>
          </a:p>
        </p:txBody>
      </p:sp>
      <p:pic>
        <p:nvPicPr>
          <p:cNvPr id="11" name="Picture 10"/>
          <p:cNvPicPr>
            <a:picLocks noChangeAspect="1"/>
          </p:cNvPicPr>
          <p:nvPr/>
        </p:nvPicPr>
        <p:blipFill>
          <a:blip r:embed="rId10"/>
          <a:stretch>
            <a:fillRect/>
          </a:stretch>
        </p:blipFill>
        <p:spPr>
          <a:xfrm>
            <a:off x="5443101" y="3093340"/>
            <a:ext cx="1778206" cy="451738"/>
          </a:xfrm>
          <a:prstGeom prst="rect">
            <a:avLst/>
          </a:prstGeom>
        </p:spPr>
      </p:pic>
      <p:pic>
        <p:nvPicPr>
          <p:cNvPr id="13" name="Picture 12"/>
          <p:cNvPicPr>
            <a:picLocks noChangeAspect="1"/>
          </p:cNvPicPr>
          <p:nvPr/>
        </p:nvPicPr>
        <p:blipFill>
          <a:blip r:embed="rId11"/>
          <a:stretch>
            <a:fillRect/>
          </a:stretch>
        </p:blipFill>
        <p:spPr>
          <a:xfrm>
            <a:off x="9230727" y="3294889"/>
            <a:ext cx="2578075" cy="1945566"/>
          </a:xfrm>
          <a:prstGeom prst="rect">
            <a:avLst/>
          </a:prstGeom>
        </p:spPr>
      </p:pic>
      <p:sp>
        <p:nvSpPr>
          <p:cNvPr id="14" name="Rectangle 13"/>
          <p:cNvSpPr/>
          <p:nvPr/>
        </p:nvSpPr>
        <p:spPr>
          <a:xfrm>
            <a:off x="9230727" y="5249283"/>
            <a:ext cx="2702538" cy="830997"/>
          </a:xfrm>
          <a:prstGeom prst="rect">
            <a:avLst/>
          </a:prstGeom>
        </p:spPr>
        <p:txBody>
          <a:bodyPr wrap="square">
            <a:spAutoFit/>
          </a:bodyPr>
          <a:lstStyle/>
          <a:p>
            <a:r>
              <a:rPr lang="zh-TW" altLang="en-US" sz="1600" dirty="0">
                <a:latin typeface="標楷體" panose="03000509000000000000" pitchFamily="65" charset="-120"/>
                <a:ea typeface="標楷體" panose="03000509000000000000" pitchFamily="65" charset="-120"/>
              </a:rPr>
              <a:t>「綠在區區」會走入屋苑，協助回收玻璃樽、廢電器等回收物料</a:t>
            </a:r>
            <a:r>
              <a:rPr lang="zh-TW" altLang="en-US" sz="1600" dirty="0" smtClean="0">
                <a:latin typeface="標楷體" panose="03000509000000000000" pitchFamily="65" charset="-120"/>
                <a:ea typeface="標楷體" panose="03000509000000000000" pitchFamily="65" charset="-120"/>
              </a:rPr>
              <a:t>，鼓勵社區參與</a:t>
            </a:r>
            <a:endParaRPr lang="en-US" sz="16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0458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6302435" y="3621509"/>
            <a:ext cx="5146674" cy="489558"/>
          </a:xfrm>
          <a:prstGeom prst="rect">
            <a:avLst/>
          </a:prstGeom>
          <a:noFill/>
        </p:spPr>
        <p:txBody>
          <a:bodyPr wrap="square">
            <a:spAutoFit/>
          </a:bodyPr>
          <a:lstStyle/>
          <a:p>
            <a:pPr>
              <a:lnSpc>
                <a:spcPct val="130000"/>
              </a:lnSpc>
            </a:pPr>
            <a:r>
              <a:rPr lang="zh-CN" altLang="en-US" sz="2200" dirty="0">
                <a:solidFill>
                  <a:srgbClr val="F73131"/>
                </a:solidFill>
                <a:latin typeface="DFKai-SB" panose="03000509000000000000" pitchFamily="65" charset="-120"/>
                <a:ea typeface="DFKai-SB" panose="03000509000000000000" pitchFamily="65" charset="-120"/>
              </a:rPr>
              <a:t>    </a:t>
            </a:r>
            <a:endParaRPr lang="en-US" altLang="zh-CN" sz="2200" b="0" i="0" dirty="0">
              <a:effectLst/>
              <a:latin typeface="DFKai-SB" panose="03000509000000000000" pitchFamily="65" charset="-120"/>
              <a:ea typeface="DFKai-SB" panose="03000509000000000000" pitchFamily="65" charset="-120"/>
            </a:endParaRPr>
          </a:p>
        </p:txBody>
      </p:sp>
      <p:sp>
        <p:nvSpPr>
          <p:cNvPr id="9" name="文本框 8"/>
          <p:cNvSpPr txBox="1"/>
          <p:nvPr/>
        </p:nvSpPr>
        <p:spPr>
          <a:xfrm>
            <a:off x="450710" y="1493330"/>
            <a:ext cx="8776417" cy="4376583"/>
          </a:xfrm>
          <a:prstGeom prst="rect">
            <a:avLst/>
          </a:prstGeom>
          <a:noFill/>
        </p:spPr>
        <p:txBody>
          <a:bodyPr wrap="square">
            <a:spAutoFit/>
          </a:bodyPr>
          <a:lstStyle/>
          <a:p>
            <a:pPr algn="ctr">
              <a:lnSpc>
                <a:spcPct val="130000"/>
              </a:lnSpc>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可持續發展</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委員會</a:t>
            </a:r>
            <a:endPar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可持續發展委員會是行政長官為在香港落實可持續發展而提出的其中一項措施。這個委員會的職權範圍是</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 </a:t>
            </a:r>
          </a:p>
          <a:p>
            <a:pPr algn="just"/>
            <a:endParaRPr lang="en-US" altLang="zh-TW"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buFont typeface="Arial" panose="020B0604020202020204" pitchFamily="34" charset="0"/>
              <a:buChar char="•"/>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就推動可持續發展的優先範疇，向政府提供意見</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p>
          <a:p>
            <a:pPr marL="342900" indent="-342900" algn="just">
              <a:buFont typeface="Arial" panose="020B0604020202020204" pitchFamily="34" charset="0"/>
              <a:buChar char="•"/>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就為香港籌劃一套融合經濟、社會和環境因素的可持續發展策略提供意見</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p>
          <a:p>
            <a:pPr marL="342900" indent="-342900" algn="just">
              <a:buFont typeface="Arial" panose="020B0604020202020204" pitchFamily="34" charset="0"/>
              <a:buChar char="•"/>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透過包括可持續發展基金的撥款在內的不同渠道，鼓勵社區參與，以推動香港的可持續發展</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以及</a:t>
            </a:r>
          </a:p>
          <a:p>
            <a:pPr marL="342900" indent="-342900" algn="just">
              <a:buFont typeface="Arial" panose="020B0604020202020204" pitchFamily="34" charset="0"/>
              <a:buChar char="•"/>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增進大眾對可持續發展原則的認識和了解。</a:t>
            </a:r>
          </a:p>
          <a:p>
            <a:pPr>
              <a:lnSpc>
                <a:spcPct val="130000"/>
              </a:lnSpc>
            </a:pPr>
            <a:endPar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endParaRPr>
          </a:p>
          <a:p>
            <a:pPr>
              <a:lnSpc>
                <a:spcPct val="130000"/>
              </a:lnSpc>
            </a:pP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：環境及生態局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https://www.eeb.gov.hk/tc/susdev/council/index.htm#about</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050" name="Picture 2" descr="資料館- 可持續發展委員會| 長遠減碳學習平台"/>
          <p:cNvPicPr>
            <a:picLocks noChangeAspect="1" noChangeArrowheads="1"/>
          </p:cNvPicPr>
          <p:nvPr/>
        </p:nvPicPr>
        <p:blipFill rotWithShape="1">
          <a:blip r:embed="rId2">
            <a:extLst>
              <a:ext uri="{28A0092B-C50C-407E-A947-70E740481C1C}">
                <a14:useLocalDpi xmlns:a14="http://schemas.microsoft.com/office/drawing/2010/main" val="0"/>
              </a:ext>
            </a:extLst>
          </a:blip>
          <a:srcRect l="27681" t="3294" r="24006" b="4000"/>
          <a:stretch/>
        </p:blipFill>
        <p:spPr bwMode="auto">
          <a:xfrm>
            <a:off x="9335865" y="1994965"/>
            <a:ext cx="2543021" cy="3253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标题 1"/>
          <p:cNvSpPr txBox="1">
            <a:spLocks noChangeArrowheads="1"/>
          </p:cNvSpPr>
          <p:nvPr/>
        </p:nvSpPr>
        <p:spPr bwMode="auto">
          <a:xfrm>
            <a:off x="3841504" y="869107"/>
            <a:ext cx="3694384"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800" b="1" dirty="0" smtClean="0">
                <a:latin typeface="DFKai-SB" panose="03000509000000000000" pitchFamily="65" charset="-120"/>
                <a:ea typeface="DFKai-SB" panose="03000509000000000000" pitchFamily="65" charset="-120"/>
              </a:rPr>
              <a:t>香港特區政府的諮詢工作</a:t>
            </a:r>
            <a:endParaRPr lang="zh-CN" altLang="en-US" sz="2800" b="1" dirty="0">
              <a:latin typeface="DFKai-SB" panose="03000509000000000000" pitchFamily="65" charset="-120"/>
              <a:ea typeface="DFKai-SB" panose="03000509000000000000" pitchFamily="65" charset="-120"/>
            </a:endParaRPr>
          </a:p>
        </p:txBody>
      </p:sp>
      <p:sp>
        <p:nvSpPr>
          <p:cNvPr id="6" name="任意多边形: 形状 7"/>
          <p:cNvSpPr/>
          <p:nvPr/>
        </p:nvSpPr>
        <p:spPr>
          <a:xfrm>
            <a:off x="2957666" y="119349"/>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7" name="Freeform 5"/>
          <p:cNvSpPr/>
          <p:nvPr/>
        </p:nvSpPr>
        <p:spPr bwMode="auto">
          <a:xfrm>
            <a:off x="3395353" y="95394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8" name="Picture 7"/>
          <p:cNvPicPr>
            <a:picLocks noChangeAspect="1"/>
          </p:cNvPicPr>
          <p:nvPr/>
        </p:nvPicPr>
        <p:blipFill>
          <a:blip r:embed="rId3"/>
          <a:stretch>
            <a:fillRect/>
          </a:stretch>
        </p:blipFill>
        <p:spPr>
          <a:xfrm>
            <a:off x="271316" y="216691"/>
            <a:ext cx="1171790" cy="426573"/>
          </a:xfrm>
          <a:prstGeom prst="rect">
            <a:avLst/>
          </a:prstGeom>
        </p:spPr>
      </p:pic>
    </p:spTree>
    <p:extLst>
      <p:ext uri="{BB962C8B-B14F-4D97-AF65-F5344CB8AC3E}">
        <p14:creationId xmlns:p14="http://schemas.microsoft.com/office/powerpoint/2010/main" val="4317181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bwMode="auto">
          <a:xfrm>
            <a:off x="4905977" y="317183"/>
            <a:ext cx="2354263"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HK" altLang="en-US" sz="3600" b="1" spc="400" dirty="0">
                <a:latin typeface="標楷體" panose="03000509000000000000" pitchFamily="65" charset="-120"/>
                <a:ea typeface="標楷體" panose="03000509000000000000" pitchFamily="65" charset="-120"/>
              </a:rPr>
              <a:t>學習目標</a:t>
            </a:r>
            <a:endParaRPr lang="zh-CN" altLang="en-US" sz="3600" b="1" spc="400" dirty="0">
              <a:latin typeface="標楷體" panose="03000509000000000000" pitchFamily="65" charset="-120"/>
              <a:ea typeface="標楷體" panose="03000509000000000000" pitchFamily="65" charset="-120"/>
            </a:endParaRPr>
          </a:p>
        </p:txBody>
      </p:sp>
      <p:sp>
        <p:nvSpPr>
          <p:cNvPr id="3" name="直接连接符 8"/>
          <p:cNvSpPr>
            <a:spLocks noChangeShapeType="1"/>
          </p:cNvSpPr>
          <p:nvPr/>
        </p:nvSpPr>
        <p:spPr bwMode="auto">
          <a:xfrm flipV="1">
            <a:off x="7672990" y="718820"/>
            <a:ext cx="1485900"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4" name="直接连接符 10"/>
          <p:cNvSpPr>
            <a:spLocks noChangeShapeType="1"/>
          </p:cNvSpPr>
          <p:nvPr/>
        </p:nvSpPr>
        <p:spPr bwMode="auto">
          <a:xfrm flipV="1">
            <a:off x="2894615" y="718820"/>
            <a:ext cx="1590675"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5" name="椭圆 13"/>
          <p:cNvSpPr>
            <a:spLocks noChangeArrowheads="1"/>
          </p:cNvSpPr>
          <p:nvPr/>
        </p:nvSpPr>
        <p:spPr bwMode="auto">
          <a:xfrm>
            <a:off x="4621815" y="644208"/>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6" name="椭圆 17"/>
          <p:cNvSpPr>
            <a:spLocks noChangeArrowheads="1"/>
          </p:cNvSpPr>
          <p:nvPr/>
        </p:nvSpPr>
        <p:spPr bwMode="auto">
          <a:xfrm>
            <a:off x="7431690" y="644208"/>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7" name="内容占位符 2"/>
          <p:cNvSpPr txBox="1">
            <a:spLocks noChangeArrowheads="1"/>
          </p:cNvSpPr>
          <p:nvPr/>
        </p:nvSpPr>
        <p:spPr bwMode="auto">
          <a:xfrm>
            <a:off x="714896" y="1123171"/>
            <a:ext cx="11218898" cy="52292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HK" altLang="en-US" b="1" dirty="0">
                <a:latin typeface="DFKai-SB" panose="03000509000000000000" pitchFamily="65" charset="-120"/>
                <a:ea typeface="DFKai-SB" panose="03000509000000000000" pitchFamily="65" charset="-120"/>
              </a:rPr>
              <a:t>知識</a:t>
            </a:r>
            <a:endParaRPr lang="en-US" altLang="zh-HK" b="1" dirty="0">
              <a:latin typeface="DFKai-SB" panose="03000509000000000000" pitchFamily="65" charset="-120"/>
              <a:ea typeface="DFKai-SB" panose="03000509000000000000" pitchFamily="65" charset="-120"/>
            </a:endParaRPr>
          </a:p>
          <a:p>
            <a:pPr>
              <a:lnSpc>
                <a:spcPts val="3000"/>
              </a:lnSpc>
            </a:pPr>
            <a:r>
              <a:rPr lang="zh-TW" altLang="en-US" sz="2400" dirty="0" smtClean="0">
                <a:latin typeface="標楷體" panose="03000509000000000000" pitchFamily="65" charset="-120"/>
                <a:ea typeface="標楷體" panose="03000509000000000000" pitchFamily="65" charset="-120"/>
              </a:rPr>
              <a:t>認識</a:t>
            </a:r>
            <a:r>
              <a:rPr lang="zh-CN" altLang="en-US" sz="2400" dirty="0">
                <a:latin typeface="標楷體" panose="03000509000000000000" pitchFamily="65" charset="-120"/>
                <a:ea typeface="標楷體" panose="03000509000000000000" pitchFamily="65" charset="-120"/>
              </a:rPr>
              <a:t>不同持份者在</a:t>
            </a:r>
            <a:r>
              <a:rPr lang="zh-CN" altLang="en-US" sz="2400" dirty="0" smtClean="0">
                <a:latin typeface="標楷體" panose="03000509000000000000" pitchFamily="65" charset="-120"/>
                <a:ea typeface="標楷體" panose="03000509000000000000" pitchFamily="65" charset="-120"/>
              </a:rPr>
              <a:t>推動</a:t>
            </a:r>
            <a:r>
              <a:rPr lang="zh-TW" altLang="en-US" sz="2400" dirty="0" smtClean="0">
                <a:latin typeface="標楷體" panose="03000509000000000000" pitchFamily="65" charset="-120"/>
                <a:ea typeface="標楷體" panose="03000509000000000000" pitchFamily="65" charset="-120"/>
              </a:rPr>
              <a:t>可持續發展及</a:t>
            </a:r>
            <a:r>
              <a:rPr lang="zh-CN" altLang="en-US" sz="2400" dirty="0" smtClean="0">
                <a:latin typeface="標楷體" panose="03000509000000000000" pitchFamily="65" charset="-120"/>
                <a:ea typeface="標楷體" panose="03000509000000000000" pitchFamily="65" charset="-120"/>
              </a:rPr>
              <a:t>環境</a:t>
            </a:r>
            <a:r>
              <a:rPr lang="zh-CN" altLang="en-US" sz="2400" dirty="0">
                <a:latin typeface="標楷體" panose="03000509000000000000" pitchFamily="65" charset="-120"/>
                <a:ea typeface="標楷體" panose="03000509000000000000" pitchFamily="65" charset="-120"/>
              </a:rPr>
              <a:t>保育方面的角色和</a:t>
            </a:r>
            <a:r>
              <a:rPr lang="zh-CN" altLang="en-US" sz="2400" dirty="0" smtClean="0">
                <a:latin typeface="標楷體" panose="03000509000000000000" pitchFamily="65" charset="-120"/>
                <a:ea typeface="標楷體" panose="03000509000000000000" pitchFamily="65" charset="-120"/>
              </a:rPr>
              <a:t>責任</a:t>
            </a:r>
            <a:endParaRPr lang="en-US" altLang="zh-CN" sz="2400" dirty="0" smtClean="0">
              <a:latin typeface="標楷體" panose="03000509000000000000" pitchFamily="65" charset="-120"/>
              <a:ea typeface="標楷體" panose="03000509000000000000" pitchFamily="65" charset="-120"/>
            </a:endParaRPr>
          </a:p>
          <a:p>
            <a:pPr>
              <a:lnSpc>
                <a:spcPts val="3000"/>
              </a:lnSpc>
            </a:pPr>
            <a:r>
              <a:rPr lang="zh-TW" altLang="en-US" sz="2400" dirty="0" smtClean="0">
                <a:latin typeface="標楷體" panose="03000509000000000000" pitchFamily="65" charset="-120"/>
                <a:ea typeface="標楷體" panose="03000509000000000000" pitchFamily="65" charset="-120"/>
              </a:rPr>
              <a:t>了解社會上所有人士共同實踐</a:t>
            </a:r>
            <a:r>
              <a:rPr lang="zh-TW" altLang="en-US" sz="2400" dirty="0">
                <a:latin typeface="標楷體" panose="03000509000000000000" pitchFamily="65" charset="-120"/>
                <a:ea typeface="標楷體" panose="03000509000000000000" pitchFamily="65" charset="-120"/>
              </a:rPr>
              <a:t>可持續</a:t>
            </a:r>
            <a:r>
              <a:rPr lang="zh-TW" altLang="en-US" sz="2400" dirty="0" smtClean="0">
                <a:latin typeface="標楷體" panose="03000509000000000000" pitchFamily="65" charset="-120"/>
                <a:ea typeface="標楷體" panose="03000509000000000000" pitchFamily="65" charset="-120"/>
              </a:rPr>
              <a:t>發展的重要性</a:t>
            </a:r>
            <a:endParaRPr lang="en-US" altLang="zh-CN" sz="2400" dirty="0">
              <a:latin typeface="標楷體" panose="03000509000000000000" pitchFamily="65" charset="-120"/>
              <a:ea typeface="標楷體" panose="03000509000000000000" pitchFamily="65" charset="-120"/>
            </a:endParaRPr>
          </a:p>
          <a:p>
            <a:pPr marL="0" indent="0">
              <a:lnSpc>
                <a:spcPct val="100000"/>
              </a:lnSpc>
              <a:buFont typeface="Arial" panose="020B0604020202020204" pitchFamily="34" charset="0"/>
              <a:buNone/>
            </a:pPr>
            <a:r>
              <a:rPr lang="zh-TW" altLang="en-US" b="1" dirty="0" smtClean="0">
                <a:latin typeface="DFKai-SB" panose="03000509000000000000" pitchFamily="65" charset="-120"/>
                <a:ea typeface="DFKai-SB" panose="03000509000000000000" pitchFamily="65" charset="-120"/>
              </a:rPr>
              <a:t>技能</a:t>
            </a:r>
            <a:endParaRPr lang="en-US" altLang="zh-TW" b="1" dirty="0">
              <a:latin typeface="DFKai-SB" panose="03000509000000000000" pitchFamily="65" charset="-120"/>
              <a:ea typeface="DFKai-SB" panose="03000509000000000000" pitchFamily="65" charset="-120"/>
            </a:endParaRPr>
          </a:p>
          <a:p>
            <a:pPr>
              <a:lnSpc>
                <a:spcPts val="3000"/>
              </a:lnSpc>
            </a:pPr>
            <a:r>
              <a:rPr lang="zh-CN" altLang="en-US" sz="2400" dirty="0" smtClean="0">
                <a:latin typeface="標楷體" panose="03000509000000000000" pitchFamily="65" charset="-120"/>
                <a:ea typeface="標楷體" panose="03000509000000000000" pitchFamily="65" charset="-120"/>
              </a:rPr>
              <a:t>分析</a:t>
            </a:r>
            <a:r>
              <a:rPr lang="zh-CN" altLang="en-US" sz="2400" dirty="0">
                <a:latin typeface="標楷體" panose="03000509000000000000" pitchFamily="65" charset="-120"/>
                <a:ea typeface="標楷體" panose="03000509000000000000" pitchFamily="65" charset="-120"/>
              </a:rPr>
              <a:t>不同持份者在環境保育中的</a:t>
            </a:r>
            <a:r>
              <a:rPr lang="zh-CN" altLang="en-US" sz="2400" dirty="0" smtClean="0">
                <a:latin typeface="標楷體" panose="03000509000000000000" pitchFamily="65" charset="-120"/>
                <a:ea typeface="標楷體" panose="03000509000000000000" pitchFamily="65" charset="-120"/>
              </a:rPr>
              <a:t>互動關係</a:t>
            </a:r>
            <a:r>
              <a:rPr lang="zh-TW" altLang="en-US" sz="2400" dirty="0">
                <a:latin typeface="標楷體" panose="03000509000000000000" pitchFamily="65" charset="-120"/>
                <a:ea typeface="標楷體" panose="03000509000000000000" pitchFamily="65" charset="-120"/>
              </a:rPr>
              <a:t>、</a:t>
            </a:r>
            <a:r>
              <a:rPr lang="zh-CN" altLang="en-US" sz="2400" dirty="0" smtClean="0">
                <a:latin typeface="標楷體" panose="03000509000000000000" pitchFamily="65" charset="-120"/>
                <a:ea typeface="標楷體" panose="03000509000000000000" pitchFamily="65" charset="-120"/>
              </a:rPr>
              <a:t>相互影響</a:t>
            </a:r>
            <a:r>
              <a:rPr lang="zh-TW" altLang="en-US" sz="2400" dirty="0" smtClean="0">
                <a:latin typeface="標楷體" panose="03000509000000000000" pitchFamily="65" charset="-120"/>
                <a:ea typeface="標楷體" panose="03000509000000000000" pitchFamily="65" charset="-120"/>
              </a:rPr>
              <a:t>及</a:t>
            </a:r>
            <a:r>
              <a:rPr lang="zh-CN" altLang="en-US" sz="2400" dirty="0" smtClean="0">
                <a:latin typeface="標楷體" panose="03000509000000000000" pitchFamily="65" charset="-120"/>
                <a:ea typeface="標楷體" panose="03000509000000000000" pitchFamily="65" charset="-120"/>
              </a:rPr>
              <a:t>利益關係的複雜性，提高</a:t>
            </a:r>
            <a:r>
              <a:rPr lang="zh-TW" altLang="en-US" sz="2400" dirty="0" smtClean="0">
                <a:latin typeface="標楷體" panose="03000509000000000000" pitchFamily="65" charset="-120"/>
                <a:ea typeface="標楷體" panose="03000509000000000000" pitchFamily="65" charset="-120"/>
              </a:rPr>
              <a:t>解決問題</a:t>
            </a:r>
            <a:r>
              <a:rPr lang="zh-CN" altLang="en-US" sz="2400" dirty="0" smtClean="0">
                <a:latin typeface="標楷體" panose="03000509000000000000" pitchFamily="65" charset="-120"/>
                <a:ea typeface="標楷體" panose="03000509000000000000" pitchFamily="65" charset="-120"/>
              </a:rPr>
              <a:t>能力</a:t>
            </a:r>
            <a:r>
              <a:rPr lang="zh-TW" altLang="en-US" sz="2400" dirty="0" smtClean="0">
                <a:latin typeface="標楷體" panose="03000509000000000000" pitchFamily="65" charset="-120"/>
                <a:ea typeface="標楷體" panose="03000509000000000000" pitchFamily="65" charset="-120"/>
              </a:rPr>
              <a:t>，及建基於事實與證據，按法理情作出判斷</a:t>
            </a:r>
            <a:r>
              <a:rPr lang="zh-TW" altLang="en-US"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提出可行建議</a:t>
            </a:r>
            <a:endParaRPr lang="en-US" altLang="zh-TW" sz="2400" dirty="0" smtClean="0">
              <a:latin typeface="DFKai-SB" panose="03000509000000000000" pitchFamily="65" charset="-120"/>
              <a:ea typeface="DFKai-SB" panose="03000509000000000000" pitchFamily="65" charset="-120"/>
            </a:endParaRPr>
          </a:p>
          <a:p>
            <a:pPr marL="0" indent="0">
              <a:lnSpc>
                <a:spcPct val="100000"/>
              </a:lnSpc>
              <a:buFont typeface="Arial" panose="020B0604020202020204" pitchFamily="34" charset="0"/>
              <a:buNone/>
            </a:pPr>
            <a:r>
              <a:rPr lang="zh-TW" altLang="en-US" b="1" dirty="0" smtClean="0">
                <a:latin typeface="DFKai-SB" panose="03000509000000000000" pitchFamily="65" charset="-120"/>
                <a:ea typeface="DFKai-SB" panose="03000509000000000000" pitchFamily="65" charset="-120"/>
              </a:rPr>
              <a:t>價值觀</a:t>
            </a:r>
            <a:endParaRPr lang="en-US" altLang="zh-TW" b="1" dirty="0">
              <a:latin typeface="DFKai-SB" panose="03000509000000000000" pitchFamily="65" charset="-120"/>
              <a:ea typeface="DFKai-SB" panose="03000509000000000000" pitchFamily="65" charset="-120"/>
            </a:endParaRPr>
          </a:p>
          <a:p>
            <a:pPr>
              <a:lnSpc>
                <a:spcPct val="100000"/>
              </a:lnSpc>
            </a:pPr>
            <a:r>
              <a:rPr lang="zh-TW" altLang="en-US" sz="2400" dirty="0" smtClean="0">
                <a:ea typeface="標楷體" panose="03000509000000000000" pitchFamily="65" charset="-120"/>
              </a:rPr>
              <a:t>認同</a:t>
            </a:r>
            <a:r>
              <a:rPr lang="zh-TW" altLang="en-US" sz="2400" dirty="0">
                <a:ea typeface="標楷體" panose="03000509000000000000" pitchFamily="65" charset="-120"/>
              </a:rPr>
              <a:t>保育環境的重要性</a:t>
            </a:r>
            <a:endParaRPr lang="en-US" altLang="zh-TW" sz="2400" dirty="0">
              <a:ea typeface="標楷體" panose="03000509000000000000" pitchFamily="65" charset="-120"/>
            </a:endParaRPr>
          </a:p>
          <a:p>
            <a:pPr>
              <a:lnSpc>
                <a:spcPct val="100000"/>
              </a:lnSpc>
            </a:pPr>
            <a:r>
              <a:rPr lang="zh-TW" altLang="en-US" sz="2400" dirty="0" smtClean="0">
                <a:ea typeface="標楷體" panose="03000509000000000000" pitchFamily="65" charset="-120"/>
              </a:rPr>
              <a:t>增強個人的環保責任意識，在日常生活重視可持續發展</a:t>
            </a:r>
            <a:r>
              <a:rPr lang="zh-TW" altLang="en-US" sz="2400" dirty="0">
                <a:ea typeface="標楷體" panose="03000509000000000000" pitchFamily="65" charset="-120"/>
              </a:rPr>
              <a:t>，並付諸</a:t>
            </a:r>
            <a:r>
              <a:rPr lang="zh-TW" altLang="en-US" sz="2400" dirty="0" smtClean="0">
                <a:ea typeface="標楷體" panose="03000509000000000000" pitchFamily="65" charset="-120"/>
              </a:rPr>
              <a:t>實行</a:t>
            </a:r>
            <a:endParaRPr lang="en-US" altLang="zh-TW" sz="2400" dirty="0">
              <a:ea typeface="標楷體" panose="03000509000000000000" pitchFamily="65" charset="-120"/>
            </a:endParaRPr>
          </a:p>
          <a:p>
            <a:pPr>
              <a:lnSpc>
                <a:spcPct val="100000"/>
              </a:lnSpc>
            </a:pPr>
            <a:r>
              <a:rPr lang="zh-TW" altLang="en-US" sz="2400" dirty="0" smtClean="0">
                <a:ea typeface="標楷體" panose="03000509000000000000" pitchFamily="65" charset="-120"/>
              </a:rPr>
              <a:t>認同</a:t>
            </a:r>
            <a:r>
              <a:rPr lang="zh-HK" altLang="en-US" sz="2400" dirty="0" smtClean="0">
                <a:ea typeface="標楷體" panose="03000509000000000000" pitchFamily="65" charset="-120"/>
              </a:rPr>
              <a:t>可持續發展</a:t>
            </a:r>
            <a:r>
              <a:rPr lang="zh-TW" altLang="en-US" sz="2400" dirty="0" smtClean="0">
                <a:ea typeface="標楷體" panose="03000509000000000000" pitchFamily="65" charset="-120"/>
              </a:rPr>
              <a:t>的推行有賴各持份者互相配合及合作</a:t>
            </a:r>
            <a:r>
              <a:rPr lang="zh-TW" altLang="en-US" sz="2400" dirty="0" smtClean="0">
                <a:latin typeface="標楷體" panose="03000509000000000000" pitchFamily="65" charset="-120"/>
                <a:ea typeface="標楷體" panose="03000509000000000000" pitchFamily="65" charset="-120"/>
              </a:rPr>
              <a:t>，</a:t>
            </a:r>
            <a:r>
              <a:rPr lang="zh-CN" altLang="en-US" sz="2400" dirty="0" smtClean="0">
                <a:latin typeface="標楷體" panose="03000509000000000000" pitchFamily="65" charset="-120"/>
                <a:ea typeface="標楷體" panose="03000509000000000000" pitchFamily="65" charset="-120"/>
              </a:rPr>
              <a:t>而自</a:t>
            </a:r>
            <a:r>
              <a:rPr lang="zh-CN" altLang="en-US" sz="2400" dirty="0" smtClean="0">
                <a:ea typeface="標楷體" panose="03000509000000000000" pitchFamily="65" charset="-120"/>
              </a:rPr>
              <a:t>己亦必須參與</a:t>
            </a:r>
            <a:endParaRPr lang="en-US" altLang="zh-TW" sz="2400" dirty="0">
              <a:ea typeface="標楷體" panose="03000509000000000000" pitchFamily="65" charset="-120"/>
            </a:endParaRPr>
          </a:p>
        </p:txBody>
      </p:sp>
    </p:spTree>
    <p:extLst>
      <p:ext uri="{BB962C8B-B14F-4D97-AF65-F5344CB8AC3E}">
        <p14:creationId xmlns:p14="http://schemas.microsoft.com/office/powerpoint/2010/main" val="17727154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61" y="984155"/>
            <a:ext cx="11996438" cy="534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28"/>
          <p:cNvSpPr/>
          <p:nvPr/>
        </p:nvSpPr>
        <p:spPr>
          <a:xfrm>
            <a:off x="2194561" y="1244176"/>
            <a:ext cx="9493134" cy="1657021"/>
          </a:xfrm>
          <a:prstGeom prst="roundRect">
            <a:avLst>
              <a:gd name="adj" fmla="val 7497"/>
            </a:avLst>
          </a:prstGeom>
          <a:solidFill>
            <a:srgbClr val="FFC00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algn="ctr">
              <a:buNone/>
            </a:pPr>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12" name="文本框 11"/>
          <p:cNvSpPr txBox="1"/>
          <p:nvPr/>
        </p:nvSpPr>
        <p:spPr>
          <a:xfrm>
            <a:off x="2256898" y="1700868"/>
            <a:ext cx="9306106" cy="1569660"/>
          </a:xfrm>
          <a:prstGeom prst="rect">
            <a:avLst/>
          </a:prstGeom>
          <a:noFill/>
        </p:spPr>
        <p:txBody>
          <a:bodyPr wrap="square">
            <a:spAutoFit/>
          </a:bodyPr>
          <a:lstStyle/>
          <a:p>
            <a:pPr algn="just"/>
            <a:r>
              <a:rPr lang="zh-TW"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配合</a:t>
            </a:r>
            <a:r>
              <a:rPr lang="en-US" altLang="zh-TW" sz="2400" kern="1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rPr>
              <a:t>巴黎協定</a:t>
            </a:r>
            <a:r>
              <a:rPr lang="en-US" altLang="zh-TW" sz="2400" kern="1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低</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rPr>
              <a:t>碳發展的路線圖，</a:t>
            </a:r>
            <a:r>
              <a:rPr lang="zh-TW"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香港特區政府邀請可</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rPr>
              <a:t>持續發展</a:t>
            </a:r>
            <a:r>
              <a:rPr lang="zh-TW"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委員會以</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rPr>
              <a:t>由下而上及持份者為本的方式，</a:t>
            </a:r>
            <a:r>
              <a:rPr lang="zh-TW"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展開公眾參與</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rPr>
              <a:t>以</a:t>
            </a:r>
            <a:r>
              <a:rPr lang="zh-TW"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提高</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rPr>
              <a:t>公眾對碳排放影響的認知及收集</a:t>
            </a:r>
            <a:r>
              <a:rPr lang="zh-TW"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社會的</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rPr>
              <a:t>意見，以訂出</a:t>
            </a:r>
            <a:r>
              <a:rPr lang="zh-TW"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可行的</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rPr>
              <a:t>長遠減碳策略</a:t>
            </a:r>
            <a:r>
              <a:rPr lang="zh-TW" altLang="en-US" sz="2400" kern="1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kern="1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p:cNvPicPr>
            <a:picLocks noChangeAspect="1"/>
          </p:cNvPicPr>
          <p:nvPr/>
        </p:nvPicPr>
        <p:blipFill rotWithShape="1">
          <a:blip r:embed="rId5"/>
          <a:srcRect l="46262" t="19206" r="23307" b="9602"/>
          <a:stretch/>
        </p:blipFill>
        <p:spPr>
          <a:xfrm>
            <a:off x="400655" y="1128324"/>
            <a:ext cx="1676418" cy="2206069"/>
          </a:xfrm>
          <a:prstGeom prst="rect">
            <a:avLst/>
          </a:prstGeom>
        </p:spPr>
      </p:pic>
      <p:sp>
        <p:nvSpPr>
          <p:cNvPr id="2" name="Rectangle 1"/>
          <p:cNvSpPr/>
          <p:nvPr/>
        </p:nvSpPr>
        <p:spPr>
          <a:xfrm>
            <a:off x="805453" y="6402347"/>
            <a:ext cx="5430838" cy="430887"/>
          </a:xfrm>
          <a:prstGeom prst="rect">
            <a:avLst/>
          </a:prstGeom>
        </p:spPr>
        <p:txBody>
          <a:bodyPr wrap="square">
            <a:spAutoFit/>
          </a:bodyPr>
          <a:lstStyle/>
          <a:p>
            <a:r>
              <a:rPr lang="zh-TW" altLang="en-US" sz="1100" kern="100" dirty="0" smtClean="0">
                <a:latin typeface="DFKai-SB" panose="03000509000000000000" pitchFamily="65" charset="-120"/>
                <a:ea typeface="DFKai-SB" panose="03000509000000000000" pitchFamily="65" charset="-120"/>
                <a:cs typeface="Times New Roman" panose="02020603050405020304" pitchFamily="18" charset="0"/>
              </a:rPr>
              <a:t>資料</a:t>
            </a:r>
            <a:r>
              <a:rPr lang="zh-CN" altLang="en-US" sz="1100" kern="100" dirty="0" smtClean="0">
                <a:latin typeface="DFKai-SB" panose="03000509000000000000" pitchFamily="65" charset="-120"/>
                <a:ea typeface="DFKai-SB" panose="03000509000000000000" pitchFamily="65" charset="-120"/>
                <a:cs typeface="Times New Roman" panose="02020603050405020304" pitchFamily="18" charset="0"/>
              </a:rPr>
              <a:t>來源</a:t>
            </a:r>
            <a:r>
              <a:rPr lang="zh-CN" altLang="en-US" sz="1100" kern="100" dirty="0">
                <a:latin typeface="DFKai-SB" panose="03000509000000000000" pitchFamily="65" charset="-120"/>
                <a:ea typeface="DFKai-SB" panose="03000509000000000000" pitchFamily="65" charset="-120"/>
                <a:cs typeface="Times New Roman" panose="02020603050405020304" pitchFamily="18" charset="0"/>
              </a:rPr>
              <a:t>：</a:t>
            </a:r>
            <a:r>
              <a:rPr lang="zh-TW" altLang="en-US" sz="1100" kern="100" dirty="0">
                <a:latin typeface="DFKai-SB" panose="03000509000000000000" pitchFamily="65" charset="-120"/>
                <a:ea typeface="DFKai-SB" panose="03000509000000000000" pitchFamily="65" charset="-120"/>
                <a:cs typeface="Times New Roman" panose="02020603050405020304" pitchFamily="18" charset="0"/>
              </a:rPr>
              <a:t>可持續發展委員會長遠減碳策略公眾參與</a:t>
            </a:r>
            <a:r>
              <a:rPr lang="zh-TW" altLang="en-US" sz="1100" kern="100" dirty="0" smtClean="0">
                <a:latin typeface="DFKai-SB" panose="03000509000000000000" pitchFamily="65" charset="-120"/>
                <a:ea typeface="DFKai-SB" panose="03000509000000000000" pitchFamily="65" charset="-120"/>
                <a:cs typeface="Times New Roman" panose="02020603050405020304" pitchFamily="18" charset="0"/>
              </a:rPr>
              <a:t>報告</a:t>
            </a:r>
            <a:endParaRPr lang="en-US" altLang="zh-TW" sz="1100" kern="1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100" kern="100" dirty="0">
                <a:latin typeface="Times New Roman" panose="02020603050405020304" pitchFamily="18" charset="0"/>
                <a:ea typeface="DFKai-SB" panose="03000509000000000000" pitchFamily="65" charset="-120"/>
                <a:cs typeface="Times New Roman" panose="02020603050405020304" pitchFamily="18" charset="0"/>
              </a:rPr>
              <a:t>(https://www.susdev.org.hk/pe2019/download/report/council_report_c.pdf)</a:t>
            </a:r>
            <a:endParaRPr lang="zh-HK" altLang="en-US" sz="1100" dirty="0"/>
          </a:p>
        </p:txBody>
      </p:sp>
      <p:sp>
        <p:nvSpPr>
          <p:cNvPr id="4" name="矩形 3"/>
          <p:cNvSpPr/>
          <p:nvPr/>
        </p:nvSpPr>
        <p:spPr>
          <a:xfrm>
            <a:off x="3491784" y="612534"/>
            <a:ext cx="5269391" cy="561820"/>
          </a:xfrm>
          <a:prstGeom prst="rect">
            <a:avLst/>
          </a:prstGeom>
        </p:spPr>
        <p:txBody>
          <a:bodyPr wrap="none">
            <a:spAutoFit/>
          </a:bodyPr>
          <a:lstStyle/>
          <a:p>
            <a:pPr algn="ctr">
              <a:lnSpc>
                <a:spcPct val="130000"/>
              </a:lnSpc>
            </a:pPr>
            <a:r>
              <a:rPr lang="zh-TW" altLang="en-US" sz="2600" b="1" dirty="0">
                <a:latin typeface="Times New Roman" panose="02020603050405020304" pitchFamily="18" charset="0"/>
                <a:ea typeface="DFKai-SB" panose="03000509000000000000" pitchFamily="65" charset="-120"/>
                <a:cs typeface="Times New Roman" panose="02020603050405020304" pitchFamily="18" charset="0"/>
              </a:rPr>
              <a:t>可持續發展</a:t>
            </a:r>
            <a:r>
              <a:rPr lang="zh-TW" altLang="en-US" sz="2600" b="1" dirty="0" smtClean="0">
                <a:latin typeface="Times New Roman" panose="02020603050405020304" pitchFamily="18" charset="0"/>
                <a:ea typeface="DFKai-SB" panose="03000509000000000000" pitchFamily="65" charset="-120"/>
                <a:cs typeface="Times New Roman" panose="02020603050405020304" pitchFamily="18" charset="0"/>
              </a:rPr>
              <a:t>委員會的工作重點舉隅</a:t>
            </a:r>
            <a:r>
              <a:rPr lang="en-US" altLang="zh-TW" sz="2600" b="1" dirty="0" smtClean="0">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26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4"/>
          <p:cNvSpPr/>
          <p:nvPr/>
        </p:nvSpPr>
        <p:spPr>
          <a:xfrm>
            <a:off x="4843569" y="1259279"/>
            <a:ext cx="4083169" cy="461665"/>
          </a:xfrm>
          <a:prstGeom prst="rect">
            <a:avLst/>
          </a:prstGeom>
        </p:spPr>
        <p:txBody>
          <a:bodyPr wrap="none">
            <a:spAutoFit/>
          </a:bodyPr>
          <a:lstStyle/>
          <a:p>
            <a:r>
              <a:rPr lang="zh-TW" altLang="en-US" sz="2400" b="1" dirty="0">
                <a:latin typeface="標楷體" panose="03000509000000000000" pitchFamily="65" charset="-120"/>
                <a:ea typeface="標楷體" panose="03000509000000000000" pitchFamily="65" charset="-120"/>
              </a:rPr>
              <a:t>長遠減碳策略公眾</a:t>
            </a:r>
            <a:r>
              <a:rPr lang="zh-TW" altLang="en-US" sz="2400" b="1" dirty="0" smtClean="0">
                <a:latin typeface="標楷體" panose="03000509000000000000" pitchFamily="65" charset="-120"/>
                <a:ea typeface="標楷體" panose="03000509000000000000" pitchFamily="65" charset="-120"/>
              </a:rPr>
              <a:t>參與</a:t>
            </a:r>
            <a:r>
              <a:rPr lang="en-US" altLang="zh-TW" sz="2400" b="1" dirty="0">
                <a:latin typeface="Times New Roman" panose="02020603050405020304" pitchFamily="18" charset="0"/>
                <a:ea typeface="DFKai-SB" panose="03000509000000000000" pitchFamily="65" charset="-120"/>
                <a:cs typeface="Times New Roman" panose="02020603050405020304" pitchFamily="18" charset="0"/>
              </a:rPr>
              <a:t>(2019</a:t>
            </a:r>
            <a:r>
              <a:rPr lang="en-US" altLang="zh-TW" sz="2400" b="1"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4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任意多边形: 形状 7"/>
          <p:cNvSpPr/>
          <p:nvPr/>
        </p:nvSpPr>
        <p:spPr>
          <a:xfrm>
            <a:off x="3143403" y="121915"/>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11" name="AutoShape 28"/>
          <p:cNvSpPr/>
          <p:nvPr/>
        </p:nvSpPr>
        <p:spPr>
          <a:xfrm>
            <a:off x="2226670" y="2996823"/>
            <a:ext cx="9461025" cy="3226127"/>
          </a:xfrm>
          <a:prstGeom prst="roundRect">
            <a:avLst>
              <a:gd name="adj" fmla="val 7497"/>
            </a:avLst>
          </a:prstGeom>
          <a:solidFill>
            <a:srgbClr val="FFC00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algn="ctr">
              <a:buNone/>
            </a:pPr>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13" name="文本框 8"/>
          <p:cNvSpPr txBox="1"/>
          <p:nvPr/>
        </p:nvSpPr>
        <p:spPr>
          <a:xfrm>
            <a:off x="2519084" y="3097899"/>
            <a:ext cx="8876195" cy="1200329"/>
          </a:xfrm>
          <a:prstGeom prst="rect">
            <a:avLst/>
          </a:prstGeom>
          <a:noFill/>
        </p:spPr>
        <p:txBody>
          <a:bodyPr wrap="square">
            <a:spAutoFit/>
          </a:bodyPr>
          <a:lstStyle/>
          <a:p>
            <a:pPr algn="ctr"/>
            <a:r>
              <a:rPr lang="zh-TW" altLang="en-US" sz="2400" b="1"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b="1" dirty="0">
                <a:latin typeface="Times New Roman" panose="02020603050405020304" pitchFamily="18" charset="0"/>
                <a:ea typeface="DFKai-SB" panose="03000509000000000000" pitchFamily="65" charset="-120"/>
                <a:cs typeface="Times New Roman" panose="02020603050405020304" pitchFamily="18" charset="0"/>
              </a:rPr>
              <a:t>管制即棄塑膠」公眾</a:t>
            </a:r>
            <a:r>
              <a:rPr lang="zh-TW" altLang="en-US" sz="2400" b="1" dirty="0" smtClean="0">
                <a:latin typeface="Times New Roman" panose="02020603050405020304" pitchFamily="18" charset="0"/>
                <a:ea typeface="DFKai-SB" panose="03000509000000000000" pitchFamily="65" charset="-120"/>
                <a:cs typeface="Times New Roman" panose="02020603050405020304" pitchFamily="18" charset="0"/>
              </a:rPr>
              <a:t>參與</a:t>
            </a:r>
            <a:r>
              <a:rPr lang="en-US" altLang="zh-TW" sz="2400" b="1"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2400" b="1" dirty="0">
                <a:latin typeface="Times New Roman" panose="02020603050405020304" pitchFamily="18" charset="0"/>
                <a:ea typeface="DFKai-SB" panose="03000509000000000000" pitchFamily="65" charset="-120"/>
                <a:cs typeface="Times New Roman" panose="02020603050405020304" pitchFamily="18" charset="0"/>
              </a:rPr>
              <a:t>2021</a:t>
            </a:r>
            <a:r>
              <a:rPr lang="en-US" altLang="zh-TW" sz="2400" b="1" dirty="0" smtClean="0">
                <a:latin typeface="Times New Roman" panose="02020603050405020304" pitchFamily="18" charset="0"/>
                <a:ea typeface="DFKai-SB" panose="03000509000000000000" pitchFamily="65" charset="-120"/>
                <a:cs typeface="Times New Roman" panose="02020603050405020304" pitchFamily="18" charset="0"/>
              </a:rPr>
              <a:t>)</a:t>
            </a:r>
          </a:p>
          <a:p>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向</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公眾提供有關塑膠的資訊，並探討相關問題，從而找尋途徑逐漸停止使用非必要和難以回收的即棄塑膠製品，其中包括：</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Freeform 5"/>
          <p:cNvSpPr/>
          <p:nvPr/>
        </p:nvSpPr>
        <p:spPr bwMode="auto">
          <a:xfrm>
            <a:off x="3074721" y="799250"/>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6" name="Picture 5"/>
          <p:cNvPicPr>
            <a:picLocks noChangeAspect="1"/>
          </p:cNvPicPr>
          <p:nvPr/>
        </p:nvPicPr>
        <p:blipFill>
          <a:blip r:embed="rId6"/>
          <a:stretch>
            <a:fillRect/>
          </a:stretch>
        </p:blipFill>
        <p:spPr>
          <a:xfrm>
            <a:off x="2603664" y="4803457"/>
            <a:ext cx="2375774" cy="1062280"/>
          </a:xfrm>
          <a:prstGeom prst="rect">
            <a:avLst/>
          </a:prstGeom>
        </p:spPr>
      </p:pic>
      <p:pic>
        <p:nvPicPr>
          <p:cNvPr id="7" name="Picture 6"/>
          <p:cNvPicPr>
            <a:picLocks noChangeAspect="1"/>
          </p:cNvPicPr>
          <p:nvPr/>
        </p:nvPicPr>
        <p:blipFill>
          <a:blip r:embed="rId7"/>
          <a:stretch>
            <a:fillRect/>
          </a:stretch>
        </p:blipFill>
        <p:spPr>
          <a:xfrm>
            <a:off x="8855434" y="4507287"/>
            <a:ext cx="2353349" cy="1654621"/>
          </a:xfrm>
          <a:prstGeom prst="rect">
            <a:avLst/>
          </a:prstGeom>
        </p:spPr>
      </p:pic>
      <p:pic>
        <p:nvPicPr>
          <p:cNvPr id="17" name="Picture 16"/>
          <p:cNvPicPr>
            <a:picLocks noChangeAspect="1"/>
          </p:cNvPicPr>
          <p:nvPr/>
        </p:nvPicPr>
        <p:blipFill rotWithShape="1">
          <a:blip r:embed="rId8"/>
          <a:srcRect l="51242" t="19521" r="28888" b="31519"/>
          <a:stretch/>
        </p:blipFill>
        <p:spPr>
          <a:xfrm>
            <a:off x="425173" y="3478561"/>
            <a:ext cx="1627381" cy="2548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9"/>
          <a:stretch>
            <a:fillRect/>
          </a:stretch>
        </p:blipFill>
        <p:spPr>
          <a:xfrm>
            <a:off x="5642048" y="4374641"/>
            <a:ext cx="2486209" cy="1572060"/>
          </a:xfrm>
          <a:prstGeom prst="rect">
            <a:avLst/>
          </a:prstGeom>
        </p:spPr>
      </p:pic>
      <p:sp>
        <p:nvSpPr>
          <p:cNvPr id="19" name="Rectangle 18"/>
          <p:cNvSpPr/>
          <p:nvPr/>
        </p:nvSpPr>
        <p:spPr>
          <a:xfrm>
            <a:off x="7283986" y="6369327"/>
            <a:ext cx="3147015" cy="430887"/>
          </a:xfrm>
          <a:prstGeom prst="rect">
            <a:avLst/>
          </a:prstGeom>
        </p:spPr>
        <p:txBody>
          <a:bodyPr wrap="none">
            <a:spAutoFit/>
          </a:bodyPr>
          <a:lstStyle/>
          <a:p>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：可持續發展委員會</a:t>
            </a:r>
            <a:endPar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100" dirty="0">
                <a:latin typeface="Times New Roman" panose="02020603050405020304" pitchFamily="18" charset="0"/>
                <a:ea typeface="標楷體" panose="03000509000000000000" pitchFamily="65" charset="-120"/>
                <a:cs typeface="Times New Roman" panose="02020603050405020304" pitchFamily="18" charset="0"/>
              </a:rPr>
              <a:t>https://www.susdev.org.hk/pe2021/tc/pe-ch3.html</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sz="1100"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21" name="连接符: 肘形 3"/>
          <p:cNvCxnSpPr/>
          <p:nvPr>
            <p:custDataLst>
              <p:tags r:id="rId1"/>
            </p:custDataLst>
          </p:nvPr>
        </p:nvCxnSpPr>
        <p:spPr>
          <a:xfrm>
            <a:off x="5058588" y="4863075"/>
            <a:ext cx="624366" cy="595191"/>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23" name="连接符: 肘形 3"/>
          <p:cNvCxnSpPr/>
          <p:nvPr>
            <p:custDataLst>
              <p:tags r:id="rId2"/>
            </p:custDataLst>
          </p:nvPr>
        </p:nvCxnSpPr>
        <p:spPr>
          <a:xfrm rot="10800000" flipV="1">
            <a:off x="8108602" y="4985434"/>
            <a:ext cx="746833" cy="427947"/>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pic>
        <p:nvPicPr>
          <p:cNvPr id="25" name="Picture 24"/>
          <p:cNvPicPr>
            <a:picLocks noChangeAspect="1"/>
          </p:cNvPicPr>
          <p:nvPr/>
        </p:nvPicPr>
        <p:blipFill>
          <a:blip r:embed="rId10"/>
          <a:stretch>
            <a:fillRect/>
          </a:stretch>
        </p:blipFill>
        <p:spPr>
          <a:xfrm>
            <a:off x="271316" y="216691"/>
            <a:ext cx="1171790" cy="426573"/>
          </a:xfrm>
          <a:prstGeom prst="rect">
            <a:avLst/>
          </a:prstGeom>
        </p:spPr>
      </p:pic>
    </p:spTree>
    <p:extLst>
      <p:ext uri="{BB962C8B-B14F-4D97-AF65-F5344CB8AC3E}">
        <p14:creationId xmlns:p14="http://schemas.microsoft.com/office/powerpoint/2010/main" val="19209813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6302435" y="3621509"/>
            <a:ext cx="5146674" cy="489558"/>
          </a:xfrm>
          <a:prstGeom prst="rect">
            <a:avLst/>
          </a:prstGeom>
          <a:noFill/>
        </p:spPr>
        <p:txBody>
          <a:bodyPr wrap="square">
            <a:spAutoFit/>
          </a:bodyPr>
          <a:lstStyle/>
          <a:p>
            <a:pPr>
              <a:lnSpc>
                <a:spcPct val="130000"/>
              </a:lnSpc>
            </a:pPr>
            <a:r>
              <a:rPr lang="zh-CN" altLang="en-US" sz="2200" dirty="0">
                <a:solidFill>
                  <a:srgbClr val="F73131"/>
                </a:solidFill>
                <a:latin typeface="DFKai-SB" panose="03000509000000000000" pitchFamily="65" charset="-120"/>
                <a:ea typeface="DFKai-SB" panose="03000509000000000000" pitchFamily="65" charset="-120"/>
              </a:rPr>
              <a:t>    </a:t>
            </a:r>
            <a:endParaRPr lang="en-US" altLang="zh-CN" sz="2200" b="0" i="0" dirty="0">
              <a:effectLst/>
              <a:latin typeface="DFKai-SB" panose="03000509000000000000" pitchFamily="65" charset="-120"/>
              <a:ea typeface="DFKai-SB" panose="03000509000000000000" pitchFamily="65" charset="-120"/>
            </a:endParaRPr>
          </a:p>
        </p:txBody>
      </p:sp>
      <p:sp>
        <p:nvSpPr>
          <p:cNvPr id="9" name="文本框 8"/>
          <p:cNvSpPr txBox="1"/>
          <p:nvPr/>
        </p:nvSpPr>
        <p:spPr>
          <a:xfrm>
            <a:off x="715170" y="1722371"/>
            <a:ext cx="6532160" cy="2462213"/>
          </a:xfrm>
          <a:prstGeom prst="rect">
            <a:avLst/>
          </a:prstGeom>
          <a:solidFill>
            <a:schemeClr val="accent2">
              <a:lumMod val="20000"/>
              <a:lumOff val="80000"/>
            </a:schemeClr>
          </a:solidFill>
        </p:spPr>
        <p:txBody>
          <a:bodyPr wrap="square">
            <a:spAutoFit/>
          </a:bodyPr>
          <a:lstStyle/>
          <a:p>
            <a:pPr marL="342900" indent="-342900">
              <a:buFont typeface="Arial" panose="020B0604020202020204" pitchFamily="34" charset="0"/>
              <a:buChar char="•"/>
            </a:pPr>
            <a:r>
              <a:rPr lang="zh-TW" altLang="en-US" sz="22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推廣可持續使用生物資源」 </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(2016</a:t>
            </a:r>
            <a:r>
              <a:rPr lang="en-US" altLang="zh-TW" sz="2200" dirty="0" smtClean="0">
                <a:latin typeface="Times New Roman" panose="02020603050405020304" pitchFamily="18" charset="0"/>
                <a:ea typeface="DFKai-SB" panose="03000509000000000000" pitchFamily="65" charset="-120"/>
                <a:cs typeface="Times New Roman" panose="02020603050405020304" pitchFamily="18" charset="0"/>
              </a:rPr>
              <a:t>)</a:t>
            </a:r>
          </a:p>
          <a:p>
            <a:pPr marL="342900" indent="-342900">
              <a:buFont typeface="Arial" panose="020B0604020202020204" pitchFamily="34" charset="0"/>
              <a:buChar char="•"/>
            </a:pP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「都市固體廢物收費」 </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(2013</a:t>
            </a:r>
            <a:r>
              <a:rPr lang="en-US" altLang="zh-TW" sz="2200" dirty="0" smtClean="0">
                <a:latin typeface="Times New Roman" panose="02020603050405020304" pitchFamily="18" charset="0"/>
                <a:ea typeface="DFKai-SB" panose="03000509000000000000" pitchFamily="65" charset="-120"/>
                <a:cs typeface="Times New Roman" panose="02020603050405020304" pitchFamily="18" charset="0"/>
              </a:rPr>
              <a:t>)</a:t>
            </a:r>
          </a:p>
          <a:p>
            <a:pPr marL="342900" indent="-342900">
              <a:buFont typeface="Arial" panose="020B0604020202020204" pitchFamily="34" charset="0"/>
              <a:buChar char="•"/>
            </a:pP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「紓緩氣候變化：從樓宇節能減排開始」</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(2011</a:t>
            </a:r>
            <a:r>
              <a:rPr lang="en-US" altLang="zh-TW" sz="2200" dirty="0" smtClean="0">
                <a:latin typeface="Times New Roman" panose="02020603050405020304" pitchFamily="18" charset="0"/>
                <a:ea typeface="DFKai-SB" panose="03000509000000000000" pitchFamily="65" charset="-120"/>
                <a:cs typeface="Times New Roman" panose="02020603050405020304" pitchFamily="18" charset="0"/>
              </a:rPr>
              <a:t>)</a:t>
            </a:r>
          </a:p>
          <a:p>
            <a:pPr marL="342900" indent="-342900">
              <a:buFont typeface="Arial" panose="020B0604020202020204" pitchFamily="34" charset="0"/>
              <a:buChar char="•"/>
            </a:pP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「優化建築設計 締造可持續建築環境」</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(2009</a:t>
            </a:r>
            <a:r>
              <a:rPr lang="en-US" altLang="zh-TW" sz="2200" dirty="0" smtClean="0">
                <a:latin typeface="Times New Roman" panose="02020603050405020304" pitchFamily="18" charset="0"/>
                <a:ea typeface="DFKai-SB" panose="03000509000000000000" pitchFamily="65" charset="-120"/>
                <a:cs typeface="Times New Roman" panose="02020603050405020304" pitchFamily="18" charset="0"/>
              </a:rPr>
              <a:t>)</a:t>
            </a:r>
          </a:p>
          <a:p>
            <a:pPr marL="342900" indent="-342900">
              <a:buFont typeface="Arial" panose="020B0604020202020204" pitchFamily="34" charset="0"/>
              <a:buChar char="•"/>
            </a:pP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「未來空氣 今日靠你」</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(2007</a:t>
            </a:r>
            <a:r>
              <a:rPr lang="en-US" altLang="zh-TW" sz="2200" dirty="0" smtClean="0">
                <a:latin typeface="Times New Roman" panose="02020603050405020304" pitchFamily="18" charset="0"/>
                <a:ea typeface="DFKai-SB" panose="03000509000000000000" pitchFamily="65" charset="-120"/>
                <a:cs typeface="Times New Roman" panose="02020603050405020304" pitchFamily="18" charset="0"/>
              </a:rPr>
              <a:t>)</a:t>
            </a:r>
          </a:p>
          <a:p>
            <a:pPr marL="342900" indent="-342900">
              <a:buFont typeface="Arial" panose="020B0604020202020204" pitchFamily="34" charset="0"/>
              <a:buChar char="•"/>
            </a:pP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「為可持續發展提升人口潛能」</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(2006</a:t>
            </a:r>
            <a:r>
              <a:rPr lang="en-US" altLang="zh-TW" sz="2200" dirty="0" smtClean="0">
                <a:latin typeface="Times New Roman" panose="02020603050405020304" pitchFamily="18" charset="0"/>
                <a:ea typeface="DFKai-SB" panose="03000509000000000000" pitchFamily="65" charset="-120"/>
                <a:cs typeface="Times New Roman" panose="02020603050405020304" pitchFamily="18" charset="0"/>
              </a:rPr>
              <a:t>)</a:t>
            </a:r>
          </a:p>
          <a:p>
            <a:pPr marL="342900" indent="-342900">
              <a:buFont typeface="Arial" panose="020B0604020202020204" pitchFamily="34" charset="0"/>
              <a:buChar char="•"/>
            </a:pPr>
            <a:r>
              <a:rPr lang="zh-TW" altLang="en-US" sz="22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為我們的未來作出抉擇」</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(2004</a:t>
            </a:r>
            <a:r>
              <a:rPr lang="en-US" altLang="zh-TW" sz="2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2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圖片 3"/>
          <p:cNvPicPr>
            <a:picLocks noChangeAspect="1"/>
          </p:cNvPicPr>
          <p:nvPr/>
        </p:nvPicPr>
        <p:blipFill>
          <a:blip r:embed="rId2"/>
          <a:stretch>
            <a:fillRect/>
          </a:stretch>
        </p:blipFill>
        <p:spPr>
          <a:xfrm>
            <a:off x="8669697" y="1565400"/>
            <a:ext cx="2951025" cy="20561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圖片 4"/>
          <p:cNvPicPr>
            <a:picLocks noChangeAspect="1"/>
          </p:cNvPicPr>
          <p:nvPr/>
        </p:nvPicPr>
        <p:blipFill>
          <a:blip r:embed="rId3"/>
          <a:stretch>
            <a:fillRect/>
          </a:stretch>
        </p:blipFill>
        <p:spPr>
          <a:xfrm>
            <a:off x="7832065" y="3287381"/>
            <a:ext cx="2071944" cy="2977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任意多边形: 形状 7"/>
          <p:cNvSpPr/>
          <p:nvPr/>
        </p:nvSpPr>
        <p:spPr>
          <a:xfrm>
            <a:off x="2957666" y="119349"/>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pic>
        <p:nvPicPr>
          <p:cNvPr id="17" name="Picture 16"/>
          <p:cNvPicPr>
            <a:picLocks noChangeAspect="1"/>
          </p:cNvPicPr>
          <p:nvPr/>
        </p:nvPicPr>
        <p:blipFill>
          <a:blip r:embed="rId4"/>
          <a:stretch>
            <a:fillRect/>
          </a:stretch>
        </p:blipFill>
        <p:spPr>
          <a:xfrm>
            <a:off x="196501" y="119349"/>
            <a:ext cx="1171790" cy="426573"/>
          </a:xfrm>
          <a:prstGeom prst="rect">
            <a:avLst/>
          </a:prstGeom>
        </p:spPr>
      </p:pic>
      <p:sp>
        <p:nvSpPr>
          <p:cNvPr id="2" name="Rectangle 1"/>
          <p:cNvSpPr/>
          <p:nvPr/>
        </p:nvSpPr>
        <p:spPr>
          <a:xfrm>
            <a:off x="2335876" y="835289"/>
            <a:ext cx="8414483" cy="597984"/>
          </a:xfrm>
          <a:prstGeom prst="rect">
            <a:avLst/>
          </a:prstGeom>
        </p:spPr>
        <p:txBody>
          <a:bodyPr wrap="none">
            <a:spAutoFit/>
          </a:bodyPr>
          <a:lstStyle/>
          <a:p>
            <a:pPr>
              <a:lnSpc>
                <a:spcPct val="130000"/>
              </a:lnSpc>
            </a:pPr>
            <a:r>
              <a:rPr lang="zh-TW" altLang="en-US" sz="2800" b="1" dirty="0">
                <a:latin typeface="Times New Roman" panose="02020603050405020304" pitchFamily="18" charset="0"/>
                <a:ea typeface="DFKai-SB" panose="03000509000000000000" pitchFamily="65" charset="-120"/>
                <a:cs typeface="Times New Roman" panose="02020603050405020304" pitchFamily="18" charset="0"/>
              </a:rPr>
              <a:t>其他可持續發展委員會曾展開的公眾參與</a:t>
            </a:r>
            <a:r>
              <a:rPr lang="zh-TW" altLang="en-US" sz="2800" b="1" dirty="0" smtClean="0">
                <a:latin typeface="Times New Roman" panose="02020603050405020304" pitchFamily="18" charset="0"/>
                <a:ea typeface="DFKai-SB" panose="03000509000000000000" pitchFamily="65" charset="-120"/>
                <a:cs typeface="Times New Roman" panose="02020603050405020304" pitchFamily="18" charset="0"/>
              </a:rPr>
              <a:t>活動 </a:t>
            </a:r>
            <a:r>
              <a:rPr lang="en-US" altLang="zh-TW" sz="2800" b="1"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b="1" dirty="0" smtClean="0">
                <a:latin typeface="Times New Roman" panose="02020603050405020304" pitchFamily="18" charset="0"/>
                <a:ea typeface="DFKai-SB" panose="03000509000000000000" pitchFamily="65" charset="-120"/>
                <a:cs typeface="Times New Roman" panose="02020603050405020304" pitchFamily="18" charset="0"/>
              </a:rPr>
              <a:t>舉隅</a:t>
            </a:r>
            <a:r>
              <a:rPr lang="en-US" altLang="zh-TW" sz="2800" b="1"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Freeform 5"/>
          <p:cNvSpPr/>
          <p:nvPr/>
        </p:nvSpPr>
        <p:spPr bwMode="auto">
          <a:xfrm>
            <a:off x="1743350" y="101756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 name="Rectangle 2"/>
          <p:cNvSpPr/>
          <p:nvPr/>
        </p:nvSpPr>
        <p:spPr>
          <a:xfrm>
            <a:off x="2654824" y="4639133"/>
            <a:ext cx="4374808" cy="1292662"/>
          </a:xfrm>
          <a:prstGeom prst="rect">
            <a:avLst/>
          </a:prstGeom>
          <a:solidFill>
            <a:schemeClr val="accent1">
              <a:lumMod val="20000"/>
              <a:lumOff val="80000"/>
            </a:schemeClr>
          </a:solidFill>
        </p:spPr>
        <p:txBody>
          <a:bodyPr wrap="square">
            <a:spAutoFit/>
          </a:bodyPr>
          <a:lstStyle/>
          <a:p>
            <a:r>
              <a:rPr lang="zh-TW" altLang="en-US" sz="2000" dirty="0" smtClean="0">
                <a:latin typeface="Times New Roman" panose="02020603050405020304" pitchFamily="18" charset="0"/>
                <a:ea typeface="DFKai-SB" panose="03000509000000000000" pitchFamily="65" charset="-120"/>
                <a:cs typeface="Times New Roman" panose="02020603050405020304" pitchFamily="18" charset="0"/>
              </a:rPr>
              <a:t>可</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參考可持續發展委員會</a:t>
            </a:r>
            <a:r>
              <a:rPr lang="zh-TW" altLang="en-US" sz="2000" dirty="0" smtClean="0">
                <a:latin typeface="Times New Roman" panose="02020603050405020304" pitchFamily="18" charset="0"/>
                <a:ea typeface="DFKai-SB" panose="03000509000000000000" pitchFamily="65" charset="-120"/>
                <a:cs typeface="Times New Roman" panose="02020603050405020304" pitchFamily="18" charset="0"/>
              </a:rPr>
              <a:t>網頁了解詳情</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https://www.susdev.org.hk/pe2021/tc/index.html</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9" name="Picture 2" descr="資料館- 可持續發展委員會| 長遠減碳學習平台">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681" t="3294" r="24006" b="4000"/>
          <a:stretch/>
        </p:blipFill>
        <p:spPr bwMode="auto">
          <a:xfrm>
            <a:off x="715169" y="4324411"/>
            <a:ext cx="1620707" cy="2073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Left Arrow 5"/>
          <p:cNvSpPr/>
          <p:nvPr/>
        </p:nvSpPr>
        <p:spPr bwMode="auto">
          <a:xfrm>
            <a:off x="2335876" y="5110144"/>
            <a:ext cx="318948" cy="350640"/>
          </a:xfrm>
          <a:prstGeom prst="leftArrow">
            <a:avLst/>
          </a:prstGeom>
          <a:solidFill>
            <a:srgbClr val="DC4D57"/>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
        <p:nvSpPr>
          <p:cNvPr id="20" name="Rectangle 14">
            <a:extLst>
              <a:ext uri="{FF2B5EF4-FFF2-40B4-BE49-F238E27FC236}">
                <a16:creationId xmlns:a16="http://schemas.microsoft.com/office/drawing/2014/main" id="{FF62AD24-3287-4326-9830-2C079B66D931}"/>
              </a:ext>
            </a:extLst>
          </p:cNvPr>
          <p:cNvSpPr/>
          <p:nvPr/>
        </p:nvSpPr>
        <p:spPr>
          <a:xfrm>
            <a:off x="715169" y="6378974"/>
            <a:ext cx="1620707" cy="338554"/>
          </a:xfrm>
          <a:prstGeom prst="rect">
            <a:avLst/>
          </a:prstGeom>
          <a:ln w="28575">
            <a:solidFill>
              <a:srgbClr val="FF0000"/>
            </a:solidFill>
          </a:ln>
        </p:spPr>
        <p:txBody>
          <a:bodyPr wrap="square">
            <a:spAutoFit/>
          </a:bodyPr>
          <a:lstStyle/>
          <a:p>
            <a:pPr algn="ctr"/>
            <a:r>
              <a:rPr lang="zh-TW" altLang="en-US" sz="1600" b="1" dirty="0">
                <a:solidFill>
                  <a:srgbClr val="FF0000"/>
                </a:solidFill>
                <a:latin typeface="DFKai-SB" panose="03000509000000000000" pitchFamily="65" charset="-120"/>
                <a:ea typeface="DFKai-SB" panose="03000509000000000000" pitchFamily="65" charset="-120"/>
              </a:rPr>
              <a:t>點擊</a:t>
            </a:r>
            <a:r>
              <a:rPr lang="zh-TW" altLang="en-US" sz="1600" b="1" dirty="0" smtClean="0">
                <a:solidFill>
                  <a:srgbClr val="FF0000"/>
                </a:solidFill>
                <a:latin typeface="DFKai-SB" panose="03000509000000000000" pitchFamily="65" charset="-120"/>
                <a:ea typeface="DFKai-SB" panose="03000509000000000000" pitchFamily="65" charset="-120"/>
              </a:rPr>
              <a:t>圖像查看</a:t>
            </a:r>
            <a:endParaRPr lang="en-US" altLang="zh-HK" sz="1600" b="1"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5673602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7"/>
          <p:cNvSpPr/>
          <p:nvPr/>
        </p:nvSpPr>
        <p:spPr>
          <a:xfrm>
            <a:off x="3151429" y="142947"/>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3" name="Rectangle 2"/>
          <p:cNvSpPr/>
          <p:nvPr/>
        </p:nvSpPr>
        <p:spPr>
          <a:xfrm>
            <a:off x="152011" y="1337319"/>
            <a:ext cx="11371512" cy="1938992"/>
          </a:xfrm>
          <a:prstGeom prst="rect">
            <a:avLst/>
          </a:prstGeom>
          <a:solidFill>
            <a:schemeClr val="accent6">
              <a:lumMod val="20000"/>
              <a:lumOff val="80000"/>
            </a:schemeClr>
          </a:solidFill>
        </p:spPr>
        <p:txBody>
          <a:bodyPr wrap="squar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環境影響評估條例</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已於</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1998</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年於香港實施，</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是</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透過</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法定的</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環境影響評估</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環評</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程序及環境許可證機制以避免、盡量減少並控制指定工程項目對環境產生的不良影響，</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以</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平衡環境保護和發展需要。環評研究亦是大型工程項目發展的一個基本</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步驟</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，當局透過</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執行環境影響評估程序及環境許可證制度，藉此預防、減少及管制指定工程項目對環境造成的不良影響。環境保護</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署不時檢視和改善環</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評</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機制，並正優化機制。</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2"/>
          <p:cNvSpPr txBox="1">
            <a:spLocks noChangeArrowheads="1"/>
          </p:cNvSpPr>
          <p:nvPr/>
        </p:nvSpPr>
        <p:spPr bwMode="auto">
          <a:xfrm>
            <a:off x="4233329" y="631681"/>
            <a:ext cx="354823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20000"/>
              </a:spcBef>
              <a:buBlip>
                <a:blip r:embed="rId2"/>
              </a:buBlip>
              <a:defRPr sz="3200">
                <a:solidFill>
                  <a:schemeClr val="tx1"/>
                </a:solidFill>
                <a:latin typeface="Calibri" panose="020F0502020204030204" pitchFamily="34" charset="0"/>
              </a:defRPr>
            </a:lvl1pPr>
            <a:lvl2pPr marL="742950" indent="-285750" eaLnBrk="0" hangingPunct="0">
              <a:lnSpc>
                <a:spcPct val="90000"/>
              </a:lnSpc>
              <a:spcBef>
                <a:spcPct val="20000"/>
              </a:spcBef>
              <a:buBlip>
                <a:blip r:embed="rId3"/>
              </a:buBlip>
              <a:defRPr sz="2800">
                <a:solidFill>
                  <a:schemeClr val="tx1"/>
                </a:solidFill>
                <a:latin typeface="Calibri" panose="020F0502020204030204" pitchFamily="34" charset="0"/>
              </a:defRPr>
            </a:lvl2pPr>
            <a:lvl3pPr marL="1143000" indent="-228600" eaLnBrk="0" hangingPunct="0">
              <a:lnSpc>
                <a:spcPct val="90000"/>
              </a:lnSpc>
              <a:spcBef>
                <a:spcPct val="20000"/>
              </a:spcBef>
              <a:buBlip>
                <a:blip r:embed="rId3"/>
              </a:buBlip>
              <a:defRPr sz="2400">
                <a:solidFill>
                  <a:schemeClr val="tx1"/>
                </a:solidFill>
                <a:latin typeface="Calibri" panose="020F0502020204030204" pitchFamily="34" charset="0"/>
              </a:defRPr>
            </a:lvl3pPr>
            <a:lvl4pPr marL="1600200" indent="-228600" eaLnBrk="0" hangingPunct="0">
              <a:lnSpc>
                <a:spcPct val="90000"/>
              </a:lnSpc>
              <a:spcBef>
                <a:spcPct val="20000"/>
              </a:spcBef>
              <a:buBlip>
                <a:blip r:embed="rId3"/>
              </a:buBlip>
              <a:defRPr sz="2400">
                <a:solidFill>
                  <a:schemeClr val="tx1"/>
                </a:solidFill>
                <a:latin typeface="Calibri" panose="020F0502020204030204" pitchFamily="34" charset="0"/>
              </a:defRPr>
            </a:lvl4pPr>
            <a:lvl5pPr marL="2057400" indent="-228600" eaLnBrk="0" hangingPunct="0">
              <a:lnSpc>
                <a:spcPct val="90000"/>
              </a:lnSpc>
              <a:spcBef>
                <a:spcPct val="20000"/>
              </a:spcBef>
              <a:buBlip>
                <a:blip r:embed="rId3"/>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3"/>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3"/>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3"/>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3"/>
              </a:buBlip>
              <a:defRPr sz="2400">
                <a:solidFill>
                  <a:schemeClr val="tx1"/>
                </a:solidFill>
                <a:latin typeface="Calibri" panose="020F0502020204030204" pitchFamily="34" charset="0"/>
              </a:defRPr>
            </a:lvl9pPr>
          </a:lstStyle>
          <a:p>
            <a:pPr eaLnBrk="1" hangingPunct="1">
              <a:lnSpc>
                <a:spcPct val="100000"/>
              </a:lnSpc>
              <a:spcBef>
                <a:spcPct val="0"/>
              </a:spcBef>
              <a:buFontTx/>
              <a:buNone/>
            </a:pPr>
            <a:r>
              <a:rPr kumimoji="1" lang="zh-TW" altLang="en-US" b="1" dirty="0" smtClean="0">
                <a:latin typeface="標楷體" panose="03000509000000000000" pitchFamily="65" charset="-120"/>
                <a:ea typeface="標楷體" panose="03000509000000000000" pitchFamily="65" charset="-120"/>
              </a:rPr>
              <a:t>環境評估的重要性</a:t>
            </a:r>
            <a:endParaRPr kumimoji="1" lang="zh-HK" altLang="en-US" b="1" dirty="0">
              <a:latin typeface="標楷體" panose="03000509000000000000" pitchFamily="65" charset="-120"/>
              <a:ea typeface="標楷體" panose="03000509000000000000" pitchFamily="65" charset="-120"/>
            </a:endParaRPr>
          </a:p>
        </p:txBody>
      </p:sp>
      <p:sp>
        <p:nvSpPr>
          <p:cNvPr id="5" name="Rectangle 4"/>
          <p:cNvSpPr/>
          <p:nvPr/>
        </p:nvSpPr>
        <p:spPr>
          <a:xfrm>
            <a:off x="319128" y="5649356"/>
            <a:ext cx="7074021" cy="938719"/>
          </a:xfrm>
          <a:prstGeom prst="rect">
            <a:avLst/>
          </a:prstGeom>
        </p:spPr>
        <p:txBody>
          <a:bodyPr wrap="square">
            <a:spAutoFit/>
          </a:bodyPr>
          <a:lstStyle/>
          <a:p>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資料來源</a:t>
            </a:r>
            <a:endParaRPr lang="en-US" sz="1100" strike="sngStrike"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立法會環境事務</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委員會</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1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100" dirty="0">
                <a:latin typeface="Times New Roman" panose="02020603050405020304" pitchFamily="18" charset="0"/>
                <a:ea typeface="標楷體" panose="03000509000000000000" pitchFamily="65" charset="-120"/>
                <a:cs typeface="Times New Roman" panose="02020603050405020304" pitchFamily="18" charset="0"/>
              </a:rPr>
              <a:t>://</a:t>
            </a:r>
            <a:r>
              <a:rPr lang="en-US" sz="1100" dirty="0" smtClean="0">
                <a:latin typeface="Times New Roman" panose="02020603050405020304" pitchFamily="18" charset="0"/>
                <a:ea typeface="標楷體" panose="03000509000000000000" pitchFamily="65" charset="-120"/>
                <a:cs typeface="Times New Roman" panose="02020603050405020304" pitchFamily="18" charset="0"/>
              </a:rPr>
              <a:t>www.legco.gov.hk/yr2022/chinese/panels/ea/papers/ea20220228cb1-92-2-c.pdf?fbclid=IwAR2uxonVrcuGjrRI3sRlUkNtzEmL71Erzsfpyw9SBxxO2Iikx3KY-MJHfxk</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路政署 </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www.hyd.gov.hk/sc/our_projects/road_projects/6461th/HMW6461TH-SK0765_20160125.pdf)</a:t>
            </a:r>
          </a:p>
          <a:p>
            <a:pPr marL="171450" indent="-1714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環保署 </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1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100" dirty="0">
                <a:latin typeface="Times New Roman" panose="02020603050405020304" pitchFamily="18" charset="0"/>
                <a:ea typeface="標楷體" panose="03000509000000000000" pitchFamily="65" charset="-120"/>
                <a:cs typeface="Times New Roman" panose="02020603050405020304" pitchFamily="18" charset="0"/>
              </a:rPr>
              <a:t>://</a:t>
            </a:r>
            <a:r>
              <a:rPr lang="en-US" sz="1100" dirty="0" smtClean="0">
                <a:latin typeface="Times New Roman" panose="02020603050405020304" pitchFamily="18" charset="0"/>
                <a:ea typeface="標楷體" panose="03000509000000000000" pitchFamily="65" charset="-120"/>
                <a:cs typeface="Times New Roman" panose="02020603050405020304" pitchFamily="18" charset="0"/>
              </a:rPr>
              <a:t>www.epd.gov.hk/eia/register/report/eiareport/eia_2082013/1_ExSummary/Chinese/PDF/ES_Chi.pdf</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Rectangle 5"/>
          <p:cNvSpPr/>
          <p:nvPr/>
        </p:nvSpPr>
        <p:spPr>
          <a:xfrm>
            <a:off x="152011" y="3464142"/>
            <a:ext cx="7722301" cy="2185214"/>
          </a:xfrm>
          <a:prstGeom prst="rect">
            <a:avLst/>
          </a:prstGeom>
          <a:solidFill>
            <a:schemeClr val="accent2">
              <a:lumMod val="20000"/>
              <a:lumOff val="80000"/>
            </a:schemeClr>
          </a:solidFill>
        </p:spPr>
        <p:txBody>
          <a:bodyPr wrap="square">
            <a:spAutoFit/>
          </a:bodyPr>
          <a:lstStyle/>
          <a:p>
            <a:r>
              <a:rPr lang="zh-TW" altLang="en-US" sz="2400" dirty="0" smtClean="0">
                <a:latin typeface="標楷體" panose="03000509000000000000" pitchFamily="65" charset="-120"/>
                <a:ea typeface="標楷體" panose="03000509000000000000" pitchFamily="65" charset="-120"/>
              </a:rPr>
              <a:t>以中</a:t>
            </a:r>
            <a:r>
              <a:rPr lang="zh-TW" altLang="en-US" sz="2400" dirty="0">
                <a:latin typeface="標楷體" panose="03000509000000000000" pitchFamily="65" charset="-120"/>
                <a:ea typeface="標楷體" panose="03000509000000000000" pitchFamily="65" charset="-120"/>
              </a:rPr>
              <a:t>九龍</a:t>
            </a:r>
            <a:r>
              <a:rPr lang="zh-TW" altLang="en-US" sz="2400" dirty="0" smtClean="0">
                <a:latin typeface="標楷體" panose="03000509000000000000" pitchFamily="65" charset="-120"/>
                <a:ea typeface="標楷體" panose="03000509000000000000" pitchFamily="65" charset="-120"/>
              </a:rPr>
              <a:t>幹線工程項目*為例，工程就以下項目已進行環估，例如空</a:t>
            </a:r>
            <a:r>
              <a:rPr lang="zh-TW" altLang="en-US" sz="2400" dirty="0">
                <a:latin typeface="標楷體" panose="03000509000000000000" pitchFamily="65" charset="-120"/>
                <a:ea typeface="標楷體" panose="03000509000000000000" pitchFamily="65" charset="-120"/>
              </a:rPr>
              <a:t>氣質</a:t>
            </a:r>
            <a:r>
              <a:rPr lang="zh-TW" altLang="en-US" sz="2400" dirty="0" smtClean="0">
                <a:latin typeface="標楷體" panose="03000509000000000000" pitchFamily="65" charset="-120"/>
                <a:ea typeface="標楷體" panose="03000509000000000000" pitchFamily="65" charset="-120"/>
              </a:rPr>
              <a:t>素、噪音、水質、廢物管理、土地污染、景觀</a:t>
            </a:r>
            <a:r>
              <a:rPr lang="zh-TW" altLang="en-US" sz="2400" dirty="0">
                <a:latin typeface="標楷體" panose="03000509000000000000" pitchFamily="65" charset="-120"/>
                <a:ea typeface="標楷體" panose="03000509000000000000" pitchFamily="65" charset="-120"/>
              </a:rPr>
              <a:t>和</a:t>
            </a:r>
            <a:r>
              <a:rPr lang="zh-TW" altLang="en-US" sz="2400" dirty="0" smtClean="0">
                <a:latin typeface="標楷體" panose="03000509000000000000" pitchFamily="65" charset="-120"/>
                <a:ea typeface="標楷體" panose="03000509000000000000" pitchFamily="65" charset="-120"/>
              </a:rPr>
              <a:t>視覺、文化遺產，以符合環境</a:t>
            </a:r>
            <a:r>
              <a:rPr lang="zh-TW" altLang="en-US" sz="2400" dirty="0">
                <a:latin typeface="標楷體" panose="03000509000000000000" pitchFamily="65" charset="-120"/>
                <a:ea typeface="標楷體" panose="03000509000000000000" pitchFamily="65" charset="-120"/>
              </a:rPr>
              <a:t>監測和審核的要求</a:t>
            </a:r>
            <a:r>
              <a:rPr lang="zh-TW" altLang="en-US"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endParaRPr lang="en-US" altLang="zh-TW" sz="1600" dirty="0" smtClean="0">
              <a:latin typeface="標楷體" panose="03000509000000000000" pitchFamily="65" charset="-120"/>
              <a:ea typeface="標楷體" panose="03000509000000000000" pitchFamily="65" charset="-120"/>
            </a:endParaRPr>
          </a:p>
          <a:p>
            <a:r>
              <a:rPr lang="zh-TW" altLang="en-US" sz="1600" dirty="0" smtClean="0">
                <a:latin typeface="標楷體" panose="03000509000000000000" pitchFamily="65" charset="-120"/>
                <a:ea typeface="標楷體" panose="03000509000000000000" pitchFamily="65" charset="-120"/>
              </a:rPr>
              <a:t>*中九龍幹線工程主要是為了紓緩現有的東西行走廊（包括龍翔道、界限街、太子道西、亞皆老街、窩打老道、加士居道天橋和漆鹹道北）在高峰時段的交通擠</a:t>
            </a:r>
            <a:r>
              <a:rPr lang="zh-TW" altLang="en-US" sz="1600" dirty="0">
                <a:latin typeface="標楷體" panose="03000509000000000000" pitchFamily="65" charset="-120"/>
                <a:ea typeface="標楷體" panose="03000509000000000000" pitchFamily="65" charset="-120"/>
              </a:rPr>
              <a:t>塞情況，工程於</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月展開，預計中九龍幹線將於</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通車。</a:t>
            </a:r>
            <a:endParaRPr 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Freeform 5"/>
          <p:cNvSpPr/>
          <p:nvPr/>
        </p:nvSpPr>
        <p:spPr bwMode="auto">
          <a:xfrm>
            <a:off x="3633064" y="88937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8" name="圖片 1">
            <a:hlinkClick r:id="rId4"/>
          </p:cNvPr>
          <p:cNvPicPr>
            <a:picLocks noChangeAspect="1"/>
          </p:cNvPicPr>
          <p:nvPr/>
        </p:nvPicPr>
        <p:blipFill>
          <a:blip r:embed="rId5"/>
          <a:stretch>
            <a:fillRect/>
          </a:stretch>
        </p:blipFill>
        <p:spPr>
          <a:xfrm>
            <a:off x="8024842" y="3502535"/>
            <a:ext cx="3927997" cy="2341624"/>
          </a:xfrm>
          <a:prstGeom prst="rect">
            <a:avLst/>
          </a:prstGeom>
          <a:ln>
            <a:noFill/>
          </a:ln>
          <a:effectLst>
            <a:outerShdw blurRad="190500" algn="tl" rotWithShape="0">
              <a:srgbClr val="000000">
                <a:alpha val="70000"/>
              </a:srgbClr>
            </a:outerShdw>
          </a:effectLst>
        </p:spPr>
      </p:pic>
      <p:sp>
        <p:nvSpPr>
          <p:cNvPr id="9" name="Rectangle 8"/>
          <p:cNvSpPr/>
          <p:nvPr/>
        </p:nvSpPr>
        <p:spPr>
          <a:xfrm>
            <a:off x="8610521" y="5844159"/>
            <a:ext cx="2926669" cy="307777"/>
          </a:xfrm>
          <a:prstGeom prst="rect">
            <a:avLst/>
          </a:prstGeom>
        </p:spPr>
        <p:txBody>
          <a:bodyPr wrap="square">
            <a:spAutoFit/>
          </a:bodyPr>
          <a:lstStyle/>
          <a:p>
            <a:r>
              <a:rPr lang="zh-TW" altLang="en-US" sz="1400" dirty="0" smtClean="0">
                <a:latin typeface="標楷體" panose="03000509000000000000" pitchFamily="65" charset="-120"/>
                <a:ea typeface="標楷體" panose="03000509000000000000" pitchFamily="65" charset="-120"/>
              </a:rPr>
              <a:t>按圖放大地圖了解中九龍幹線工程</a:t>
            </a:r>
            <a:endParaRPr lang="en-US" sz="1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886570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DD"/>
        </a:solidFill>
        <a:effectLst/>
      </p:bgPr>
    </p:bg>
    <p:spTree>
      <p:nvGrpSpPr>
        <p:cNvPr id="1" name=""/>
        <p:cNvGrpSpPr/>
        <p:nvPr/>
      </p:nvGrpSpPr>
      <p:grpSpPr>
        <a:xfrm>
          <a:off x="0" y="0"/>
          <a:ext cx="0" cy="0"/>
          <a:chOff x="0" y="0"/>
          <a:chExt cx="0" cy="0"/>
        </a:xfrm>
      </p:grpSpPr>
      <p:sp>
        <p:nvSpPr>
          <p:cNvPr id="28675" name="Rectangle 3"/>
          <p:cNvSpPr txBox="1">
            <a:spLocks noChangeArrowheads="1"/>
          </p:cNvSpPr>
          <p:nvPr/>
        </p:nvSpPr>
        <p:spPr bwMode="auto">
          <a:xfrm>
            <a:off x="119391" y="1379988"/>
            <a:ext cx="9226967" cy="1666855"/>
          </a:xfrm>
          <a:prstGeom prst="rect">
            <a:avLst/>
          </a:prstGeom>
          <a:solidFill>
            <a:schemeClr val="accent5">
              <a:lumMod val="20000"/>
              <a:lumOff val="80000"/>
            </a:schemeClr>
          </a:solidFill>
          <a:ln>
            <a:noFill/>
          </a:ln>
          <a:extLst/>
        </p:spPr>
        <p:txBody>
          <a:bodyPr/>
          <a:lstStyle>
            <a:lvl1pPr marL="342900" indent="-342900" eaLnBrk="0" hangingPunct="0">
              <a:lnSpc>
                <a:spcPct val="90000"/>
              </a:lnSpc>
              <a:spcBef>
                <a:spcPct val="20000"/>
              </a:spcBef>
              <a:buBlip>
                <a:blip r:embed="rId5"/>
              </a:buBlip>
              <a:defRPr sz="3200">
                <a:solidFill>
                  <a:schemeClr val="tx1"/>
                </a:solidFill>
                <a:latin typeface="Calibri" panose="020F0502020204030204" pitchFamily="34" charset="0"/>
              </a:defRPr>
            </a:lvl1pPr>
            <a:lvl2pPr marL="742950" indent="-285750" eaLnBrk="0" hangingPunct="0">
              <a:lnSpc>
                <a:spcPct val="90000"/>
              </a:lnSpc>
              <a:spcBef>
                <a:spcPct val="20000"/>
              </a:spcBef>
              <a:buBlip>
                <a:blip r:embed="rId6"/>
              </a:buBlip>
              <a:defRPr sz="2800">
                <a:solidFill>
                  <a:schemeClr val="tx1"/>
                </a:solidFill>
                <a:latin typeface="Calibri" panose="020F0502020204030204" pitchFamily="34" charset="0"/>
              </a:defRPr>
            </a:lvl2pPr>
            <a:lvl3pPr marL="1143000" indent="-228600" eaLnBrk="0" hangingPunct="0">
              <a:lnSpc>
                <a:spcPct val="90000"/>
              </a:lnSpc>
              <a:spcBef>
                <a:spcPct val="20000"/>
              </a:spcBef>
              <a:buBlip>
                <a:blip r:embed="rId6"/>
              </a:buBlip>
              <a:defRPr sz="2400">
                <a:solidFill>
                  <a:schemeClr val="tx1"/>
                </a:solidFill>
                <a:latin typeface="Calibri" panose="020F0502020204030204" pitchFamily="34" charset="0"/>
              </a:defRPr>
            </a:lvl3pPr>
            <a:lvl4pPr marL="1600200" indent="-228600" eaLnBrk="0" hangingPunct="0">
              <a:lnSpc>
                <a:spcPct val="90000"/>
              </a:lnSpc>
              <a:spcBef>
                <a:spcPct val="20000"/>
              </a:spcBef>
              <a:buBlip>
                <a:blip r:embed="rId6"/>
              </a:buBlip>
              <a:defRPr sz="2400">
                <a:solidFill>
                  <a:schemeClr val="tx1"/>
                </a:solidFill>
                <a:latin typeface="Calibri" panose="020F0502020204030204" pitchFamily="34" charset="0"/>
              </a:defRPr>
            </a:lvl4pPr>
            <a:lvl5pPr marL="2057400" indent="-228600" eaLnBrk="0" hangingPunct="0">
              <a:lnSpc>
                <a:spcPct val="90000"/>
              </a:lnSpc>
              <a:spcBef>
                <a:spcPct val="20000"/>
              </a:spcBef>
              <a:buBlip>
                <a:blip r:embed="rId6"/>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6"/>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6"/>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6"/>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6"/>
              </a:buBlip>
              <a:defRPr sz="2400">
                <a:solidFill>
                  <a:schemeClr val="tx1"/>
                </a:solidFill>
                <a:latin typeface="Calibri" panose="020F0502020204030204" pitchFamily="34" charset="0"/>
              </a:defRPr>
            </a:lvl9pPr>
          </a:lstStyle>
          <a:p>
            <a:pPr marL="0" indent="0" eaLnBrk="1" hangingPunct="1">
              <a:lnSpc>
                <a:spcPct val="100000"/>
              </a:lnSpc>
              <a:spcBef>
                <a:spcPts val="0"/>
              </a:spcBef>
              <a:buNone/>
            </a:pPr>
            <a:r>
              <a:rPr kumimoji="1" lang="zh-TW" altLang="en-US" sz="2400" dirty="0" smtClean="0">
                <a:latin typeface="標楷體" panose="03000509000000000000" pitchFamily="65" charset="-120"/>
                <a:ea typeface="標楷體" panose="03000509000000000000" pitchFamily="65" charset="-120"/>
              </a:rPr>
              <a:t>為了解中九龍幹線工程對交通、土地運用和環境構成影響，當局亦進行以社區為本的公眾參與，讓各利益相關者一起參與，讓當局收集意見，並就幹線走線選擇、對社會、經濟與環境的影響和紓緩措施等方面作討論，作為評估之用，</a:t>
            </a:r>
            <a:endParaRPr kumimoji="1" lang="zh-HK" altLang="en-US" sz="2400" dirty="0">
              <a:latin typeface="標楷體" panose="03000509000000000000" pitchFamily="65" charset="-120"/>
              <a:ea typeface="標楷體" panose="03000509000000000000" pitchFamily="65" charset="-120"/>
            </a:endParaRPr>
          </a:p>
        </p:txBody>
      </p:sp>
      <p:sp>
        <p:nvSpPr>
          <p:cNvPr id="28677" name="TextBox 6"/>
          <p:cNvSpPr txBox="1">
            <a:spLocks noChangeArrowheads="1"/>
          </p:cNvSpPr>
          <p:nvPr/>
        </p:nvSpPr>
        <p:spPr bwMode="auto">
          <a:xfrm>
            <a:off x="346302" y="6071071"/>
            <a:ext cx="976172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ct val="20000"/>
              </a:spcBef>
              <a:buBlip>
                <a:blip r:embed="rId5"/>
              </a:buBlip>
              <a:defRPr sz="3200">
                <a:solidFill>
                  <a:schemeClr val="tx1"/>
                </a:solidFill>
                <a:latin typeface="Calibri" panose="020F0502020204030204" pitchFamily="34" charset="0"/>
              </a:defRPr>
            </a:lvl1pPr>
            <a:lvl2pPr marL="742950" indent="-285750" eaLnBrk="0" hangingPunct="0">
              <a:lnSpc>
                <a:spcPct val="90000"/>
              </a:lnSpc>
              <a:spcBef>
                <a:spcPct val="20000"/>
              </a:spcBef>
              <a:buBlip>
                <a:blip r:embed="rId6"/>
              </a:buBlip>
              <a:defRPr sz="2800">
                <a:solidFill>
                  <a:schemeClr val="tx1"/>
                </a:solidFill>
                <a:latin typeface="Calibri" panose="020F0502020204030204" pitchFamily="34" charset="0"/>
              </a:defRPr>
            </a:lvl2pPr>
            <a:lvl3pPr marL="1143000" indent="-228600" eaLnBrk="0" hangingPunct="0">
              <a:lnSpc>
                <a:spcPct val="90000"/>
              </a:lnSpc>
              <a:spcBef>
                <a:spcPct val="20000"/>
              </a:spcBef>
              <a:buBlip>
                <a:blip r:embed="rId6"/>
              </a:buBlip>
              <a:defRPr sz="2400">
                <a:solidFill>
                  <a:schemeClr val="tx1"/>
                </a:solidFill>
                <a:latin typeface="Calibri" panose="020F0502020204030204" pitchFamily="34" charset="0"/>
              </a:defRPr>
            </a:lvl3pPr>
            <a:lvl4pPr marL="1600200" indent="-228600" eaLnBrk="0" hangingPunct="0">
              <a:lnSpc>
                <a:spcPct val="90000"/>
              </a:lnSpc>
              <a:spcBef>
                <a:spcPct val="20000"/>
              </a:spcBef>
              <a:buBlip>
                <a:blip r:embed="rId6"/>
              </a:buBlip>
              <a:defRPr sz="2400">
                <a:solidFill>
                  <a:schemeClr val="tx1"/>
                </a:solidFill>
                <a:latin typeface="Calibri" panose="020F0502020204030204" pitchFamily="34" charset="0"/>
              </a:defRPr>
            </a:lvl4pPr>
            <a:lvl5pPr marL="2057400" indent="-228600" eaLnBrk="0" hangingPunct="0">
              <a:lnSpc>
                <a:spcPct val="90000"/>
              </a:lnSpc>
              <a:spcBef>
                <a:spcPct val="20000"/>
              </a:spcBef>
              <a:buBlip>
                <a:blip r:embed="rId6"/>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6"/>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6"/>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6"/>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6"/>
              </a:buBlip>
              <a:defRPr sz="2400">
                <a:solidFill>
                  <a:schemeClr val="tx1"/>
                </a:solidFill>
                <a:latin typeface="Calibri" panose="020F0502020204030204" pitchFamily="34" charset="0"/>
              </a:defRPr>
            </a:lvl9pPr>
          </a:lstStyle>
          <a:p>
            <a:pPr eaLnBrk="1" hangingPunct="1">
              <a:lnSpc>
                <a:spcPct val="100000"/>
              </a:lnSpc>
              <a:spcBef>
                <a:spcPct val="0"/>
              </a:spcBef>
              <a:buFontTx/>
              <a:buNone/>
            </a:pPr>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資料來源：</a:t>
            </a:r>
            <a:endParaRPr lang="en-US" altLang="zh-TW" sz="1100" dirty="0" smtClean="0">
              <a:latin typeface="標楷體" panose="03000509000000000000" pitchFamily="65" charset="-120"/>
              <a:ea typeface="標楷體" panose="03000509000000000000" pitchFamily="65" charset="-120"/>
              <a:cs typeface="Times New Roman" panose="02020603050405020304" pitchFamily="18" charset="0"/>
            </a:endParaRPr>
          </a:p>
          <a:p>
            <a:pPr marL="171450" indent="-171450" eaLnBrk="1" hangingPunct="1">
              <a:lnSpc>
                <a:spcPct val="100000"/>
              </a:lnSpc>
              <a:spcBef>
                <a:spcPct val="0"/>
              </a:spcBef>
              <a:buFont typeface="Arial" panose="020B0604020202020204" pitchFamily="34" charset="0"/>
              <a:buChar char="•"/>
            </a:pPr>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中九龍幹線公眾參與活動報告</a:t>
            </a:r>
            <a:r>
              <a:rPr lang="en-US" altLang="zh-TW" sz="1100" dirty="0">
                <a:latin typeface="標楷體" panose="03000509000000000000" pitchFamily="65" charset="-120"/>
                <a:ea typeface="標楷體" panose="03000509000000000000" pitchFamily="65" charset="-120"/>
                <a:cs typeface="Times New Roman" panose="02020603050405020304" pitchFamily="18" charset="0"/>
              </a:rPr>
              <a:t>(</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https://const-infobank.org/wp-content/uploads/2020/08/Central-Kowloon-Route-Public-engagement.pdf)</a:t>
            </a:r>
          </a:p>
          <a:p>
            <a:pPr marL="171450" indent="-171450" eaLnBrk="1" hangingPunct="1">
              <a:lnSpc>
                <a:spcPct val="100000"/>
              </a:lnSpc>
              <a:spcBef>
                <a:spcPct val="0"/>
              </a:spcBef>
              <a:buFont typeface="Arial" panose="020B0604020202020204" pitchFamily="34" charset="0"/>
              <a:buChar char="•"/>
            </a:pPr>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路</a:t>
            </a:r>
            <a:r>
              <a:rPr lang="zh-TW" altLang="en-US" sz="1100" dirty="0">
                <a:latin typeface="標楷體" panose="03000509000000000000" pitchFamily="65" charset="-120"/>
                <a:ea typeface="標楷體" panose="03000509000000000000" pitchFamily="65" charset="-120"/>
                <a:cs typeface="Times New Roman" panose="02020603050405020304" pitchFamily="18" charset="0"/>
              </a:rPr>
              <a:t>政署</a:t>
            </a:r>
            <a:r>
              <a:rPr lang="en-US" altLang="zh-HK" sz="1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1100" dirty="0" smtClean="0">
                <a:latin typeface="Times New Roman" panose="02020603050405020304" pitchFamily="18" charset="0"/>
                <a:cs typeface="Times New Roman" panose="02020603050405020304" pitchFamily="18" charset="0"/>
              </a:rPr>
              <a:t>(</a:t>
            </a:r>
            <a:r>
              <a:rPr lang="en-US" altLang="zh-HK" sz="1100" dirty="0">
                <a:latin typeface="Times New Roman" panose="02020603050405020304" pitchFamily="18" charset="0"/>
                <a:cs typeface="Times New Roman" panose="02020603050405020304" pitchFamily="18" charset="0"/>
              </a:rPr>
              <a:t>https://ckr-hyd.hk/benefit</a:t>
            </a:r>
            <a:r>
              <a:rPr lang="en-US" altLang="zh-HK" sz="1100" dirty="0" smtClean="0">
                <a:latin typeface="Times New Roman" panose="02020603050405020304" pitchFamily="18" charset="0"/>
                <a:cs typeface="Times New Roman" panose="02020603050405020304" pitchFamily="18" charset="0"/>
              </a:rPr>
              <a:t>/</a:t>
            </a:r>
            <a:r>
              <a:rPr lang="en-US" altLang="zh-TW" sz="1100" dirty="0" smtClean="0">
                <a:latin typeface="Times New Roman" panose="02020603050405020304" pitchFamily="18" charset="0"/>
                <a:cs typeface="Times New Roman" panose="02020603050405020304" pitchFamily="18" charset="0"/>
              </a:rPr>
              <a:t>)</a:t>
            </a:r>
            <a:endParaRPr lang="en-US" altLang="zh-HK" sz="1100" dirty="0">
              <a:latin typeface="Times New Roman" panose="02020603050405020304" pitchFamily="18" charset="0"/>
              <a:cs typeface="Times New Roman" panose="02020603050405020304" pitchFamily="18" charset="0"/>
            </a:endParaRPr>
          </a:p>
        </p:txBody>
      </p:sp>
      <p:sp>
        <p:nvSpPr>
          <p:cNvPr id="6" name="任意多边形: 形状 7"/>
          <p:cNvSpPr/>
          <p:nvPr/>
        </p:nvSpPr>
        <p:spPr>
          <a:xfrm>
            <a:off x="3167391" y="156533"/>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7" name="Rectangle 2"/>
          <p:cNvSpPr txBox="1">
            <a:spLocks noChangeArrowheads="1"/>
          </p:cNvSpPr>
          <p:nvPr/>
        </p:nvSpPr>
        <p:spPr bwMode="auto">
          <a:xfrm>
            <a:off x="2891441" y="659576"/>
            <a:ext cx="674474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20000"/>
              </a:spcBef>
              <a:buBlip>
                <a:blip r:embed="rId5"/>
              </a:buBlip>
              <a:defRPr sz="3200">
                <a:solidFill>
                  <a:schemeClr val="tx1"/>
                </a:solidFill>
                <a:latin typeface="Calibri" panose="020F0502020204030204" pitchFamily="34" charset="0"/>
              </a:defRPr>
            </a:lvl1pPr>
            <a:lvl2pPr marL="742950" indent="-285750" eaLnBrk="0" hangingPunct="0">
              <a:lnSpc>
                <a:spcPct val="90000"/>
              </a:lnSpc>
              <a:spcBef>
                <a:spcPct val="20000"/>
              </a:spcBef>
              <a:buBlip>
                <a:blip r:embed="rId6"/>
              </a:buBlip>
              <a:defRPr sz="2800">
                <a:solidFill>
                  <a:schemeClr val="tx1"/>
                </a:solidFill>
                <a:latin typeface="Calibri" panose="020F0502020204030204" pitchFamily="34" charset="0"/>
              </a:defRPr>
            </a:lvl2pPr>
            <a:lvl3pPr marL="1143000" indent="-228600" eaLnBrk="0" hangingPunct="0">
              <a:lnSpc>
                <a:spcPct val="90000"/>
              </a:lnSpc>
              <a:spcBef>
                <a:spcPct val="20000"/>
              </a:spcBef>
              <a:buBlip>
                <a:blip r:embed="rId6"/>
              </a:buBlip>
              <a:defRPr sz="2400">
                <a:solidFill>
                  <a:schemeClr val="tx1"/>
                </a:solidFill>
                <a:latin typeface="Calibri" panose="020F0502020204030204" pitchFamily="34" charset="0"/>
              </a:defRPr>
            </a:lvl3pPr>
            <a:lvl4pPr marL="1600200" indent="-228600" eaLnBrk="0" hangingPunct="0">
              <a:lnSpc>
                <a:spcPct val="90000"/>
              </a:lnSpc>
              <a:spcBef>
                <a:spcPct val="20000"/>
              </a:spcBef>
              <a:buBlip>
                <a:blip r:embed="rId6"/>
              </a:buBlip>
              <a:defRPr sz="2400">
                <a:solidFill>
                  <a:schemeClr val="tx1"/>
                </a:solidFill>
                <a:latin typeface="Calibri" panose="020F0502020204030204" pitchFamily="34" charset="0"/>
              </a:defRPr>
            </a:lvl4pPr>
            <a:lvl5pPr marL="2057400" indent="-228600" eaLnBrk="0" hangingPunct="0">
              <a:lnSpc>
                <a:spcPct val="90000"/>
              </a:lnSpc>
              <a:spcBef>
                <a:spcPct val="20000"/>
              </a:spcBef>
              <a:buBlip>
                <a:blip r:embed="rId6"/>
              </a:buBlip>
              <a:defRPr sz="2400">
                <a:solidFill>
                  <a:schemeClr val="tx1"/>
                </a:solidFill>
                <a:latin typeface="Calibri" panose="020F0502020204030204" pitchFamily="34" charset="0"/>
              </a:defRPr>
            </a:lvl5pPr>
            <a:lvl6pPr marL="2514600" indent="-228600" eaLnBrk="0" fontAlgn="base" hangingPunct="0">
              <a:lnSpc>
                <a:spcPct val="90000"/>
              </a:lnSpc>
              <a:spcBef>
                <a:spcPct val="20000"/>
              </a:spcBef>
              <a:spcAft>
                <a:spcPct val="0"/>
              </a:spcAft>
              <a:buBlip>
                <a:blip r:embed="rId6"/>
              </a:buBlip>
              <a:defRPr sz="2400">
                <a:solidFill>
                  <a:schemeClr val="tx1"/>
                </a:solidFill>
                <a:latin typeface="Calibri" panose="020F0502020204030204" pitchFamily="34" charset="0"/>
              </a:defRPr>
            </a:lvl6pPr>
            <a:lvl7pPr marL="2971800" indent="-228600" eaLnBrk="0" fontAlgn="base" hangingPunct="0">
              <a:lnSpc>
                <a:spcPct val="90000"/>
              </a:lnSpc>
              <a:spcBef>
                <a:spcPct val="20000"/>
              </a:spcBef>
              <a:spcAft>
                <a:spcPct val="0"/>
              </a:spcAft>
              <a:buBlip>
                <a:blip r:embed="rId6"/>
              </a:buBlip>
              <a:defRPr sz="2400">
                <a:solidFill>
                  <a:schemeClr val="tx1"/>
                </a:solidFill>
                <a:latin typeface="Calibri" panose="020F0502020204030204" pitchFamily="34" charset="0"/>
              </a:defRPr>
            </a:lvl7pPr>
            <a:lvl8pPr marL="3429000" indent="-228600" eaLnBrk="0" fontAlgn="base" hangingPunct="0">
              <a:lnSpc>
                <a:spcPct val="90000"/>
              </a:lnSpc>
              <a:spcBef>
                <a:spcPct val="20000"/>
              </a:spcBef>
              <a:spcAft>
                <a:spcPct val="0"/>
              </a:spcAft>
              <a:buBlip>
                <a:blip r:embed="rId6"/>
              </a:buBlip>
              <a:defRPr sz="2400">
                <a:solidFill>
                  <a:schemeClr val="tx1"/>
                </a:solidFill>
                <a:latin typeface="Calibri" panose="020F0502020204030204" pitchFamily="34" charset="0"/>
              </a:defRPr>
            </a:lvl8pPr>
            <a:lvl9pPr marL="3886200" indent="-228600" eaLnBrk="0" fontAlgn="base" hangingPunct="0">
              <a:lnSpc>
                <a:spcPct val="90000"/>
              </a:lnSpc>
              <a:spcBef>
                <a:spcPct val="20000"/>
              </a:spcBef>
              <a:spcAft>
                <a:spcPct val="0"/>
              </a:spcAft>
              <a:buBlip>
                <a:blip r:embed="rId6"/>
              </a:buBlip>
              <a:defRPr sz="2400">
                <a:solidFill>
                  <a:schemeClr val="tx1"/>
                </a:solidFill>
                <a:latin typeface="Calibri" panose="020F0502020204030204" pitchFamily="34" charset="0"/>
              </a:defRPr>
            </a:lvl9pPr>
          </a:lstStyle>
          <a:p>
            <a:pPr eaLnBrk="1" hangingPunct="1">
              <a:lnSpc>
                <a:spcPct val="100000"/>
              </a:lnSpc>
              <a:spcBef>
                <a:spcPct val="0"/>
              </a:spcBef>
              <a:buFontTx/>
              <a:buNone/>
            </a:pPr>
            <a:r>
              <a:rPr kumimoji="1" lang="zh-TW" altLang="en-US" b="1" dirty="0">
                <a:latin typeface="標楷體" panose="03000509000000000000" pitchFamily="65" charset="-120"/>
                <a:ea typeface="標楷體" panose="03000509000000000000" pitchFamily="65" charset="-120"/>
              </a:rPr>
              <a:t>中九龍</a:t>
            </a:r>
            <a:r>
              <a:rPr kumimoji="1" lang="zh-TW" altLang="en-US" b="1" dirty="0" smtClean="0">
                <a:latin typeface="標楷體" panose="03000509000000000000" pitchFamily="65" charset="-120"/>
                <a:ea typeface="標楷體" panose="03000509000000000000" pitchFamily="65" charset="-120"/>
              </a:rPr>
              <a:t>幹線的環境評估與公眾參與</a:t>
            </a:r>
            <a:endParaRPr kumimoji="1" lang="zh-HK" altLang="en-US" b="1" dirty="0">
              <a:latin typeface="標楷體" panose="03000509000000000000" pitchFamily="65" charset="-120"/>
              <a:ea typeface="標楷體" panose="03000509000000000000" pitchFamily="65" charset="-120"/>
            </a:endParaRPr>
          </a:p>
        </p:txBody>
      </p:sp>
      <p:sp>
        <p:nvSpPr>
          <p:cNvPr id="9" name="Freeform 5"/>
          <p:cNvSpPr/>
          <p:nvPr/>
        </p:nvSpPr>
        <p:spPr bwMode="auto">
          <a:xfrm>
            <a:off x="2464724" y="91726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5" name="Picture 4"/>
          <p:cNvPicPr>
            <a:picLocks noChangeAspect="1"/>
          </p:cNvPicPr>
          <p:nvPr/>
        </p:nvPicPr>
        <p:blipFill>
          <a:blip r:embed="rId7"/>
          <a:stretch>
            <a:fillRect/>
          </a:stretch>
        </p:blipFill>
        <p:spPr>
          <a:xfrm>
            <a:off x="9636190" y="5201955"/>
            <a:ext cx="1722580" cy="1223863"/>
          </a:xfrm>
          <a:prstGeom prst="rect">
            <a:avLst/>
          </a:prstGeom>
        </p:spPr>
      </p:pic>
      <p:pic>
        <p:nvPicPr>
          <p:cNvPr id="8" name="Picture 7">
            <a:hlinkClick r:id="rId8"/>
          </p:cNvPr>
          <p:cNvPicPr>
            <a:picLocks noChangeAspect="1"/>
          </p:cNvPicPr>
          <p:nvPr/>
        </p:nvPicPr>
        <p:blipFill>
          <a:blip r:embed="rId9"/>
          <a:stretch>
            <a:fillRect/>
          </a:stretch>
        </p:blipFill>
        <p:spPr>
          <a:xfrm>
            <a:off x="9663857" y="1379988"/>
            <a:ext cx="2320112" cy="3318924"/>
          </a:xfrm>
          <a:prstGeom prst="rect">
            <a:avLst/>
          </a:prstGeom>
        </p:spPr>
      </p:pic>
      <p:pic>
        <p:nvPicPr>
          <p:cNvPr id="15" name="Picture 14"/>
          <p:cNvPicPr>
            <a:picLocks noChangeAspect="1"/>
          </p:cNvPicPr>
          <p:nvPr/>
        </p:nvPicPr>
        <p:blipFill>
          <a:blip r:embed="rId10"/>
          <a:stretch>
            <a:fillRect/>
          </a:stretch>
        </p:blipFill>
        <p:spPr>
          <a:xfrm>
            <a:off x="196501" y="119349"/>
            <a:ext cx="1171790" cy="426573"/>
          </a:xfrm>
          <a:prstGeom prst="rect">
            <a:avLst/>
          </a:prstGeom>
        </p:spPr>
      </p:pic>
      <p:cxnSp>
        <p:nvCxnSpPr>
          <p:cNvPr id="16" name="连接符: 肘形 3"/>
          <p:cNvCxnSpPr/>
          <p:nvPr>
            <p:custDataLst>
              <p:tags r:id="rId1"/>
            </p:custDataLst>
          </p:nvPr>
        </p:nvCxnSpPr>
        <p:spPr>
          <a:xfrm rot="10800000">
            <a:off x="9223524" y="2000819"/>
            <a:ext cx="563168" cy="460520"/>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sp>
        <p:nvSpPr>
          <p:cNvPr id="21" name="Rectangle 14">
            <a:extLst>
              <a:ext uri="{FF2B5EF4-FFF2-40B4-BE49-F238E27FC236}">
                <a16:creationId xmlns:a16="http://schemas.microsoft.com/office/drawing/2014/main" id="{FF62AD24-3287-4326-9830-2C079B66D931}"/>
              </a:ext>
            </a:extLst>
          </p:cNvPr>
          <p:cNvSpPr/>
          <p:nvPr/>
        </p:nvSpPr>
        <p:spPr>
          <a:xfrm>
            <a:off x="9636190" y="4698912"/>
            <a:ext cx="2347779" cy="338554"/>
          </a:xfrm>
          <a:prstGeom prst="rect">
            <a:avLst/>
          </a:prstGeom>
          <a:ln w="28575">
            <a:solidFill>
              <a:srgbClr val="FF0000"/>
            </a:solidFill>
          </a:ln>
        </p:spPr>
        <p:txBody>
          <a:bodyPr wrap="square">
            <a:spAutoFit/>
          </a:bodyPr>
          <a:lstStyle/>
          <a:p>
            <a:pPr algn="ctr"/>
            <a:r>
              <a:rPr lang="zh-TW" altLang="en-US" sz="1600" b="1" dirty="0">
                <a:solidFill>
                  <a:srgbClr val="FF0000"/>
                </a:solidFill>
                <a:latin typeface="DFKai-SB" panose="03000509000000000000" pitchFamily="65" charset="-120"/>
                <a:ea typeface="DFKai-SB" panose="03000509000000000000" pitchFamily="65" charset="-120"/>
              </a:rPr>
              <a:t>點擊</a:t>
            </a:r>
            <a:r>
              <a:rPr lang="zh-TW" altLang="en-US" sz="1600" b="1" dirty="0" smtClean="0">
                <a:solidFill>
                  <a:srgbClr val="FF0000"/>
                </a:solidFill>
                <a:latin typeface="DFKai-SB" panose="03000509000000000000" pitchFamily="65" charset="-120"/>
                <a:ea typeface="DFKai-SB" panose="03000509000000000000" pitchFamily="65" charset="-120"/>
              </a:rPr>
              <a:t>圖像查看報告</a:t>
            </a:r>
            <a:endParaRPr lang="en-US" altLang="zh-HK" sz="1600" b="1" dirty="0">
              <a:solidFill>
                <a:srgbClr val="FF0000"/>
              </a:solidFill>
              <a:latin typeface="DFKai-SB" panose="03000509000000000000" pitchFamily="65" charset="-120"/>
              <a:ea typeface="DFKai-SB" panose="03000509000000000000" pitchFamily="65" charset="-120"/>
            </a:endParaRPr>
          </a:p>
        </p:txBody>
      </p:sp>
      <p:sp>
        <p:nvSpPr>
          <p:cNvPr id="19" name="Rectangle 18"/>
          <p:cNvSpPr/>
          <p:nvPr/>
        </p:nvSpPr>
        <p:spPr>
          <a:xfrm>
            <a:off x="119391" y="3209976"/>
            <a:ext cx="5299897" cy="2308324"/>
          </a:xfrm>
          <a:prstGeom prst="rect">
            <a:avLst/>
          </a:prstGeom>
          <a:solidFill>
            <a:schemeClr val="accent6">
              <a:lumMod val="20000"/>
              <a:lumOff val="80000"/>
            </a:schemeClr>
          </a:solidFill>
        </p:spPr>
        <p:txBody>
          <a:bodyPr wrap="square">
            <a:spAutoFit/>
          </a:bodyPr>
          <a:lstStyle/>
          <a:p>
            <a:pPr marL="342900" indent="-342900" fontAlgn="base">
              <a:buFont typeface="Arial" panose="020B0604020202020204" pitchFamily="34" charset="0"/>
              <a:buChar char="•"/>
            </a:pPr>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中九龍幹線以紓緩交通擠塞，並改善附近社區環境，包括綠化及景觀、重置公共設施、文化及保育為目標。</a:t>
            </a:r>
            <a:endParaRPr lang="en-US" altLang="zh-TW" sz="2400" dirty="0">
              <a:latin typeface="標楷體" panose="03000509000000000000" pitchFamily="65" charset="-120"/>
              <a:ea typeface="標楷體" panose="03000509000000000000" pitchFamily="65" charset="-120"/>
              <a:cs typeface="Times New Roman" panose="02020603050405020304" pitchFamily="18" charset="0"/>
            </a:endParaRPr>
          </a:p>
          <a:p>
            <a:pPr marL="342900" indent="-342900" fontAlgn="base">
              <a:buFont typeface="Arial" panose="020B0604020202020204" pitchFamily="34" charset="0"/>
              <a:buChar char="•"/>
            </a:pPr>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可點擊圖像進入網頁瞭解工程在綠化景觀、環保措施、文</a:t>
            </a:r>
            <a:r>
              <a:rPr lang="zh-TW" altLang="en-US" sz="2400" dirty="0" smtClean="0">
                <a:latin typeface="標楷體" panose="03000509000000000000" pitchFamily="65" charset="-120"/>
                <a:ea typeface="標楷體" panose="03000509000000000000" pitchFamily="65" charset="-120"/>
              </a:rPr>
              <a:t>物保育與可持續發展等方面的實踐。</a:t>
            </a:r>
            <a:endParaRPr lang="zh-TW" altLang="en-US" sz="2400" i="0" dirty="0">
              <a:effectLst/>
              <a:latin typeface="標楷體" panose="03000509000000000000" pitchFamily="65" charset="-120"/>
              <a:ea typeface="標楷體" panose="03000509000000000000" pitchFamily="65" charset="-120"/>
            </a:endParaRPr>
          </a:p>
        </p:txBody>
      </p:sp>
      <p:pic>
        <p:nvPicPr>
          <p:cNvPr id="24" name="Picture 23">
            <a:hlinkClick r:id="rId11"/>
          </p:cNvPr>
          <p:cNvPicPr>
            <a:picLocks noChangeAspect="1"/>
          </p:cNvPicPr>
          <p:nvPr/>
        </p:nvPicPr>
        <p:blipFill>
          <a:blip r:embed="rId12"/>
          <a:stretch>
            <a:fillRect/>
          </a:stretch>
        </p:blipFill>
        <p:spPr>
          <a:xfrm>
            <a:off x="5681454" y="3234359"/>
            <a:ext cx="3664904" cy="2702233"/>
          </a:xfrm>
          <a:prstGeom prst="rect">
            <a:avLst/>
          </a:prstGeom>
        </p:spPr>
      </p:pic>
      <p:cxnSp>
        <p:nvCxnSpPr>
          <p:cNvPr id="28" name="连接符: 肘形 3"/>
          <p:cNvCxnSpPr/>
          <p:nvPr>
            <p:custDataLst>
              <p:tags r:id="rId2"/>
            </p:custDataLst>
          </p:nvPr>
        </p:nvCxnSpPr>
        <p:spPr>
          <a:xfrm rot="10800000">
            <a:off x="5227166" y="3990786"/>
            <a:ext cx="563168" cy="460520"/>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spTree>
    <p:extLst>
      <p:ext uri="{BB962C8B-B14F-4D97-AF65-F5344CB8AC3E}">
        <p14:creationId xmlns:p14="http://schemas.microsoft.com/office/powerpoint/2010/main" val="1734322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928" y="1540641"/>
            <a:ext cx="11565624" cy="1938992"/>
          </a:xfrm>
          <a:prstGeom prst="rect">
            <a:avLst/>
          </a:prstGeom>
          <a:solidFill>
            <a:schemeClr val="accent2">
              <a:lumMod val="20000"/>
              <a:lumOff val="80000"/>
            </a:schemeClr>
          </a:solidFill>
          <a:ln w="38100">
            <a:solidFill>
              <a:srgbClr val="0070C0"/>
            </a:solidFill>
          </a:ln>
        </p:spPr>
        <p:txBody>
          <a:bodyPr wrap="square">
            <a:spAutoFit/>
          </a:bodyPr>
          <a:lstStyle/>
          <a:p>
            <a:r>
              <a:rPr lang="zh-TW" altLang="en-US" sz="2400" dirty="0" smtClean="0">
                <a:latin typeface="標楷體" panose="03000509000000000000" pitchFamily="65" charset="-120"/>
                <a:ea typeface="標楷體" panose="03000509000000000000" pitchFamily="65" charset="-120"/>
              </a:rPr>
              <a:t>世界許多國家</a:t>
            </a:r>
            <a:r>
              <a:rPr lang="en-US" altLang="zh-TW" sz="2400" dirty="0" smtClean="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地區政府亦以各種方法推動環保與可持續發展，並主要集中訂立長遠政策目標、加強</a:t>
            </a:r>
            <a:r>
              <a:rPr lang="zh-TW" altLang="en-US" sz="2400" dirty="0">
                <a:latin typeface="標楷體" panose="03000509000000000000" pitchFamily="65" charset="-120"/>
                <a:ea typeface="標楷體" panose="03000509000000000000" pitchFamily="65" charset="-120"/>
              </a:rPr>
              <a:t>教育和宣傳、提高建築物能源效益、能源</a:t>
            </a:r>
            <a:r>
              <a:rPr lang="zh-TW" altLang="en-US" sz="2400" dirty="0" smtClean="0">
                <a:latin typeface="標楷體" panose="03000509000000000000" pitchFamily="65" charset="-120"/>
                <a:ea typeface="標楷體" panose="03000509000000000000" pitchFamily="65" charset="-120"/>
              </a:rPr>
              <a:t>界別</a:t>
            </a:r>
            <a:r>
              <a:rPr lang="zh-TW" altLang="en-US" sz="2400" dirty="0">
                <a:latin typeface="標楷體" panose="03000509000000000000" pitchFamily="65" charset="-120"/>
                <a:ea typeface="標楷體" panose="03000509000000000000" pitchFamily="65" charset="-120"/>
              </a:rPr>
              <a:t>深度減碳及推動綠色運輸，以及其他措施如產業</a:t>
            </a:r>
            <a:r>
              <a:rPr lang="zh-TW" altLang="en-US" sz="2400" dirty="0" smtClean="0">
                <a:latin typeface="標楷體" panose="03000509000000000000" pitchFamily="65" charset="-120"/>
                <a:ea typeface="標楷體" panose="03000509000000000000" pitchFamily="65" charset="-120"/>
              </a:rPr>
              <a:t>升級</a:t>
            </a:r>
            <a:r>
              <a:rPr lang="zh-TW" altLang="en-US" sz="2400" dirty="0">
                <a:latin typeface="標楷體" panose="03000509000000000000" pitchFamily="65" charset="-120"/>
                <a:ea typeface="標楷體" panose="03000509000000000000" pitchFamily="65" charset="-120"/>
              </a:rPr>
              <a:t>（如使用低碳物料和生產技術）、更有效的廢物</a:t>
            </a:r>
            <a:r>
              <a:rPr lang="zh-TW" altLang="en-US" sz="2400" dirty="0" smtClean="0">
                <a:latin typeface="標楷體" panose="03000509000000000000" pitchFamily="65" charset="-120"/>
                <a:ea typeface="標楷體" panose="03000509000000000000" pitchFamily="65" charset="-120"/>
              </a:rPr>
              <a:t>管理</a:t>
            </a:r>
            <a:r>
              <a:rPr lang="zh-TW" altLang="en-US" sz="2400" dirty="0">
                <a:latin typeface="標楷體" panose="03000509000000000000" pitchFamily="65" charset="-120"/>
                <a:ea typeface="標楷體" panose="03000509000000000000" pitchFamily="65" charset="-120"/>
              </a:rPr>
              <a:t>（如減廢、轉廢為能技術）和移除二氧化碳的</a:t>
            </a:r>
            <a:r>
              <a:rPr lang="zh-TW" altLang="en-US" sz="2400" dirty="0" smtClean="0">
                <a:latin typeface="標楷體" panose="03000509000000000000" pitchFamily="65" charset="-120"/>
                <a:ea typeface="標楷體" panose="03000509000000000000" pitchFamily="65" charset="-120"/>
              </a:rPr>
              <a:t>措施（</a:t>
            </a:r>
            <a:r>
              <a:rPr lang="zh-TW" altLang="en-US" sz="2400" dirty="0">
                <a:latin typeface="標楷體" panose="03000509000000000000" pitchFamily="65" charset="-120"/>
                <a:ea typeface="標楷體" panose="03000509000000000000" pitchFamily="65" charset="-120"/>
              </a:rPr>
              <a:t>如碳捕獲和封存技術、再造林和造林</a:t>
            </a:r>
            <a:r>
              <a:rPr lang="zh-TW" altLang="en-US" sz="2400" dirty="0" smtClean="0">
                <a:latin typeface="標楷體" panose="03000509000000000000" pitchFamily="65" charset="-120"/>
                <a:ea typeface="標楷體" panose="03000509000000000000" pitchFamily="65" charset="-120"/>
              </a:rPr>
              <a:t>）等。 </a:t>
            </a:r>
            <a:endParaRPr lang="en-US" sz="2400" dirty="0">
              <a:latin typeface="標楷體" panose="03000509000000000000" pitchFamily="65" charset="-120"/>
              <a:ea typeface="標楷體" panose="03000509000000000000" pitchFamily="65" charset="-120"/>
            </a:endParaRPr>
          </a:p>
        </p:txBody>
      </p:sp>
      <p:sp>
        <p:nvSpPr>
          <p:cNvPr id="3" name="任意多边形: 形状 7"/>
          <p:cNvSpPr/>
          <p:nvPr/>
        </p:nvSpPr>
        <p:spPr>
          <a:xfrm>
            <a:off x="3217725" y="203364"/>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4" name="矩形 11"/>
          <p:cNvSpPr/>
          <p:nvPr/>
        </p:nvSpPr>
        <p:spPr>
          <a:xfrm>
            <a:off x="3045099" y="893525"/>
            <a:ext cx="6484689" cy="523220"/>
          </a:xfrm>
          <a:prstGeom prst="rect">
            <a:avLst/>
          </a:prstGeom>
        </p:spPr>
        <p:txBody>
          <a:bodyPr wrap="square">
            <a:spAutoFit/>
          </a:bodyPr>
          <a:lstStyle/>
          <a:p>
            <a:r>
              <a:rPr lang="zh-TW" altLang="en-US" sz="2800" b="1" dirty="0" smtClean="0">
                <a:latin typeface="DFKai-SB" panose="03000509000000000000" pitchFamily="65" charset="-120"/>
                <a:ea typeface="DFKai-SB" panose="03000509000000000000" pitchFamily="65" charset="-120"/>
              </a:rPr>
              <a:t>其他國家或地區政府的政策實踐 </a:t>
            </a:r>
            <a:r>
              <a:rPr lang="en-US" altLang="zh-TW" sz="2800" b="1" dirty="0" smtClean="0">
                <a:latin typeface="DFKai-SB" panose="03000509000000000000" pitchFamily="65" charset="-120"/>
                <a:ea typeface="DFKai-SB" panose="03000509000000000000" pitchFamily="65" charset="-120"/>
              </a:rPr>
              <a:t>(</a:t>
            </a:r>
            <a:r>
              <a:rPr lang="zh-TW" altLang="en-US" sz="2800" b="1" dirty="0" smtClean="0">
                <a:latin typeface="DFKai-SB" panose="03000509000000000000" pitchFamily="65" charset="-120"/>
                <a:ea typeface="DFKai-SB" panose="03000509000000000000" pitchFamily="65" charset="-120"/>
              </a:rPr>
              <a:t>舉隅</a:t>
            </a:r>
            <a:r>
              <a:rPr lang="en-US" altLang="zh-TW" sz="2800" b="1" dirty="0" smtClean="0">
                <a:latin typeface="DFKai-SB" panose="03000509000000000000" pitchFamily="65" charset="-120"/>
                <a:ea typeface="DFKai-SB" panose="03000509000000000000" pitchFamily="65" charset="-120"/>
              </a:rPr>
              <a:t>)</a:t>
            </a:r>
            <a:endParaRPr lang="zh-HK" altLang="en-US" sz="2800" dirty="0"/>
          </a:p>
        </p:txBody>
      </p:sp>
      <p:sp>
        <p:nvSpPr>
          <p:cNvPr id="5" name="Rectangle 4"/>
          <p:cNvSpPr/>
          <p:nvPr/>
        </p:nvSpPr>
        <p:spPr>
          <a:xfrm>
            <a:off x="290928" y="3763004"/>
            <a:ext cx="11565624" cy="1569660"/>
          </a:xfrm>
          <a:prstGeom prst="rect">
            <a:avLst/>
          </a:prstGeom>
          <a:solidFill>
            <a:schemeClr val="accent6">
              <a:lumMod val="20000"/>
              <a:lumOff val="80000"/>
            </a:schemeClr>
          </a:solidFill>
        </p:spPr>
        <p:txBody>
          <a:bodyPr wrap="square">
            <a:spAutoFit/>
          </a:bodyPr>
          <a:lstStyle/>
          <a:p>
            <a:r>
              <a:rPr lang="zh-TW" altLang="en-US" sz="2400" dirty="0" smtClean="0">
                <a:latin typeface="標楷體" panose="03000509000000000000" pitchFamily="65" charset="-120"/>
                <a:ea typeface="標楷體" panose="03000509000000000000" pitchFamily="65" charset="-120"/>
              </a:rPr>
              <a:t>德國柏林市推廣公眾教育，例如通過</a:t>
            </a:r>
            <a:r>
              <a:rPr lang="zh-TW" altLang="en-US" sz="2400" dirty="0">
                <a:latin typeface="標楷體" panose="03000509000000000000" pitchFamily="65" charset="-120"/>
                <a:ea typeface="標楷體" panose="03000509000000000000" pitchFamily="65" charset="-120"/>
              </a:rPr>
              <a:t>先導項目及</a:t>
            </a:r>
            <a:r>
              <a:rPr lang="zh-TW" altLang="en-US" sz="2400" dirty="0" smtClean="0">
                <a:latin typeface="標楷體" panose="03000509000000000000" pitchFamily="65" charset="-120"/>
                <a:ea typeface="標楷體" panose="03000509000000000000" pitchFamily="65" charset="-120"/>
              </a:rPr>
              <a:t>倡議「</a:t>
            </a:r>
            <a:r>
              <a:rPr lang="zh-TW" altLang="en-US" sz="2400" dirty="0">
                <a:latin typeface="標楷體" panose="03000509000000000000" pitchFamily="65" charset="-120"/>
                <a:ea typeface="標楷體" panose="03000509000000000000" pitchFamily="65" charset="-120"/>
              </a:rPr>
              <a:t>氣候中和的校園</a:t>
            </a:r>
            <a:r>
              <a:rPr lang="zh-TW" altLang="en-US" sz="2400" dirty="0" smtClean="0">
                <a:latin typeface="標楷體" panose="03000509000000000000" pitchFamily="65" charset="-120"/>
                <a:ea typeface="標楷體" panose="03000509000000000000" pitchFamily="65" charset="-120"/>
              </a:rPr>
              <a:t>」，把</a:t>
            </a:r>
            <a:r>
              <a:rPr lang="zh-TW" altLang="en-US" sz="2400" dirty="0">
                <a:latin typeface="標楷體" panose="03000509000000000000" pitchFamily="65" charset="-120"/>
                <a:ea typeface="標楷體" panose="03000509000000000000" pitchFamily="65" charset="-120"/>
              </a:rPr>
              <a:t>「氣候中和」打造成主流的共同理念，並結集各種</a:t>
            </a:r>
            <a:r>
              <a:rPr lang="zh-TW" altLang="en-US" sz="2400" dirty="0" smtClean="0">
                <a:latin typeface="標楷體" panose="03000509000000000000" pitchFamily="65" charset="-120"/>
                <a:ea typeface="標楷體" panose="03000509000000000000" pitchFamily="65" charset="-120"/>
              </a:rPr>
              <a:t>倡議</a:t>
            </a:r>
            <a:r>
              <a:rPr lang="zh-TW" altLang="en-US" sz="2400" dirty="0">
                <a:latin typeface="標楷體" panose="03000509000000000000" pitchFamily="65" charset="-120"/>
                <a:ea typeface="標楷體" panose="03000509000000000000" pitchFamily="65" charset="-120"/>
              </a:rPr>
              <a:t>方式和</a:t>
            </a:r>
            <a:r>
              <a:rPr lang="zh-TW" altLang="en-US" sz="2400" dirty="0" smtClean="0">
                <a:latin typeface="標楷體" panose="03000509000000000000" pitchFamily="65" charset="-120"/>
                <a:ea typeface="標楷體" panose="03000509000000000000" pitchFamily="65" charset="-120"/>
              </a:rPr>
              <a:t>活動，又透過「</a:t>
            </a:r>
            <a:r>
              <a:rPr lang="zh-TW" altLang="en-US" sz="2400" dirty="0">
                <a:latin typeface="標楷體" panose="03000509000000000000" pitchFamily="65" charset="-120"/>
                <a:ea typeface="標楷體" panose="03000509000000000000" pitchFamily="65" charset="-120"/>
              </a:rPr>
              <a:t>柏林能源效益提升運動」向社會上不同界</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別人士宣傳有關</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訊息等。</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月，德國政府宣布最遲於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2038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年全面停用煤電，並會在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2032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年審視有關決定</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Rectangle 5"/>
          <p:cNvSpPr/>
          <p:nvPr/>
        </p:nvSpPr>
        <p:spPr>
          <a:xfrm>
            <a:off x="290928" y="5538440"/>
            <a:ext cx="11087452" cy="769441"/>
          </a:xfrm>
          <a:prstGeom prst="rect">
            <a:avLst/>
          </a:prstGeom>
        </p:spPr>
        <p:txBody>
          <a:bodyPr wrap="square">
            <a:spAutoFit/>
          </a:bodyPr>
          <a:lstStyle/>
          <a:p>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轉引自可 持 續 發 展 委 員 會介紹與所提供來源 </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https://www.info.gov.hk/tpb/tc/papers/TPB/1205-tpb_10565c.pdf</a:t>
            </a:r>
          </a:p>
          <a:p>
            <a:pPr marL="171450" indent="-171450">
              <a:buFont typeface="Arial" panose="020B0604020202020204" pitchFamily="34" charset="0"/>
              <a:buChar char="•"/>
            </a:pP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可 持 續 發 展 委 員 會所提供來源 </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 </a:t>
            </a:r>
            <a:r>
              <a:rPr lang="en-US" sz="1100" dirty="0" smtClean="0">
                <a:latin typeface="Times New Roman" panose="02020603050405020304" pitchFamily="18" charset="0"/>
                <a:ea typeface="標楷體" panose="03000509000000000000" pitchFamily="65" charset="-120"/>
                <a:cs typeface="Times New Roman" panose="02020603050405020304" pitchFamily="18" charset="0"/>
              </a:rPr>
              <a:t>Senate </a:t>
            </a:r>
            <a:r>
              <a:rPr lang="en-US" sz="1100" dirty="0">
                <a:latin typeface="Times New Roman" panose="02020603050405020304" pitchFamily="18" charset="0"/>
                <a:ea typeface="標楷體" panose="03000509000000000000" pitchFamily="65" charset="-120"/>
                <a:cs typeface="Times New Roman" panose="02020603050405020304" pitchFamily="18" charset="0"/>
              </a:rPr>
              <a:t>Department for Urban Development and the Environment. (2016). Climate- Neutral Berlin 2050: Recommendations for a Berlin Energy and Climate Protection </a:t>
            </a:r>
            <a:r>
              <a:rPr lang="en-US" sz="1100" dirty="0" err="1">
                <a:latin typeface="Times New Roman" panose="02020603050405020304" pitchFamily="18" charset="0"/>
                <a:ea typeface="標楷體" panose="03000509000000000000" pitchFamily="65" charset="-120"/>
                <a:cs typeface="Times New Roman" panose="02020603050405020304" pitchFamily="18" charset="0"/>
              </a:rPr>
              <a:t>Programme</a:t>
            </a:r>
            <a:r>
              <a:rPr lang="en-US" sz="1100" dirty="0">
                <a:latin typeface="Times New Roman" panose="02020603050405020304" pitchFamily="18" charset="0"/>
                <a:ea typeface="標楷體" panose="03000509000000000000" pitchFamily="65" charset="-120"/>
                <a:cs typeface="Times New Roman" panose="02020603050405020304" pitchFamily="18" charset="0"/>
              </a:rPr>
              <a:t> (BEK). https://www.berlin.de/sen/uvk/_assets/klimaschutz/publikationen/broschuere_bek_en.pdf</a:t>
            </a:r>
          </a:p>
        </p:txBody>
      </p:sp>
      <p:sp>
        <p:nvSpPr>
          <p:cNvPr id="7" name="Freeform 5"/>
          <p:cNvSpPr/>
          <p:nvPr/>
        </p:nvSpPr>
        <p:spPr bwMode="auto">
          <a:xfrm>
            <a:off x="2598948" y="99446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 name="Rectangle 10"/>
          <p:cNvSpPr/>
          <p:nvPr/>
        </p:nvSpPr>
        <p:spPr>
          <a:xfrm>
            <a:off x="10704352" y="6390337"/>
            <a:ext cx="877163" cy="369332"/>
          </a:xfrm>
          <a:prstGeom prst="rect">
            <a:avLst/>
          </a:prstGeom>
          <a:noFill/>
          <a:ln w="38100">
            <a:noFill/>
          </a:ln>
        </p:spPr>
        <p:txBody>
          <a:bodyPr wrap="none">
            <a:spAutoFit/>
          </a:bodyPr>
          <a:lstStyle/>
          <a:p>
            <a:r>
              <a:rPr lang="zh-TW" altLang="en-US" b="1" dirty="0" smtClean="0">
                <a:latin typeface="DFKai-SB" panose="03000509000000000000" pitchFamily="65" charset="-120"/>
                <a:ea typeface="DFKai-SB" panose="03000509000000000000" pitchFamily="65" charset="-120"/>
              </a:rPr>
              <a:t>續後頁</a:t>
            </a:r>
            <a:endParaRPr lang="en-US" dirty="0"/>
          </a:p>
        </p:txBody>
      </p:sp>
    </p:spTree>
    <p:extLst>
      <p:ext uri="{BB962C8B-B14F-4D97-AF65-F5344CB8AC3E}">
        <p14:creationId xmlns:p14="http://schemas.microsoft.com/office/powerpoint/2010/main" val="21790077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66" y="1248507"/>
            <a:ext cx="11971090" cy="459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nvSpPr>
        <p:spPr>
          <a:xfrm>
            <a:off x="415254" y="1378054"/>
            <a:ext cx="11283191" cy="1200329"/>
          </a:xfrm>
          <a:prstGeom prst="rect">
            <a:avLst/>
          </a:prstGeom>
          <a:solidFill>
            <a:schemeClr val="accent6">
              <a:lumMod val="20000"/>
              <a:lumOff val="80000"/>
            </a:schemeClr>
          </a:solidFill>
        </p:spPr>
        <p:txBody>
          <a:bodyPr wrap="square">
            <a:spAutoFit/>
          </a:bodyPr>
          <a:lstStyle>
            <a:defPPr>
              <a:defRPr lang="zh-CN"/>
            </a:defPPr>
            <a:lvl1pPr algn="just">
              <a:lnSpc>
                <a:spcPts val="2400"/>
              </a:lnSpc>
            </a:lvl1pPr>
          </a:lstStyle>
          <a:p>
            <a:pPr>
              <a:lnSpc>
                <a:spcPct val="100000"/>
              </a:lnSpc>
            </a:pP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歐盟公布新的減排目標，公布歐洲綠色的減</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排</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藍圖協議*，</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通過向清潔能源和循環經濟轉型，使歐洲到</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2050 </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年成為全球首個碳中和，以阻止氣候變化、促進歐洲經濟穩定可持續發展。</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矩形 11"/>
          <p:cNvSpPr/>
          <p:nvPr/>
        </p:nvSpPr>
        <p:spPr>
          <a:xfrm>
            <a:off x="3045203" y="778980"/>
            <a:ext cx="6484689" cy="523220"/>
          </a:xfrm>
          <a:prstGeom prst="rect">
            <a:avLst/>
          </a:prstGeom>
        </p:spPr>
        <p:txBody>
          <a:bodyPr wrap="square">
            <a:spAutoFit/>
          </a:bodyPr>
          <a:lstStyle/>
          <a:p>
            <a:r>
              <a:rPr lang="zh-TW" altLang="en-US" sz="2800" b="1" dirty="0" smtClean="0">
                <a:latin typeface="DFKai-SB" panose="03000509000000000000" pitchFamily="65" charset="-120"/>
                <a:ea typeface="DFKai-SB" panose="03000509000000000000" pitchFamily="65" charset="-120"/>
              </a:rPr>
              <a:t>其他國家或地區政府的政策實踐 </a:t>
            </a:r>
            <a:r>
              <a:rPr lang="en-US" altLang="zh-TW" sz="2800" b="1" dirty="0" smtClean="0">
                <a:latin typeface="DFKai-SB" panose="03000509000000000000" pitchFamily="65" charset="-120"/>
                <a:ea typeface="DFKai-SB" panose="03000509000000000000" pitchFamily="65" charset="-120"/>
              </a:rPr>
              <a:t>(</a:t>
            </a:r>
            <a:r>
              <a:rPr lang="zh-TW" altLang="en-US" sz="2800" b="1" dirty="0" smtClean="0">
                <a:latin typeface="DFKai-SB" panose="03000509000000000000" pitchFamily="65" charset="-120"/>
                <a:ea typeface="DFKai-SB" panose="03000509000000000000" pitchFamily="65" charset="-120"/>
              </a:rPr>
              <a:t>舉隅</a:t>
            </a:r>
            <a:r>
              <a:rPr lang="en-US" altLang="zh-TW" sz="2800" b="1" dirty="0" smtClean="0">
                <a:latin typeface="DFKai-SB" panose="03000509000000000000" pitchFamily="65" charset="-120"/>
                <a:ea typeface="DFKai-SB" panose="03000509000000000000" pitchFamily="65" charset="-120"/>
              </a:rPr>
              <a:t>)</a:t>
            </a:r>
            <a:endParaRPr lang="zh-HK" altLang="en-US" sz="2800" dirty="0"/>
          </a:p>
        </p:txBody>
      </p:sp>
      <p:sp>
        <p:nvSpPr>
          <p:cNvPr id="2" name="Rectangle 1"/>
          <p:cNvSpPr/>
          <p:nvPr/>
        </p:nvSpPr>
        <p:spPr>
          <a:xfrm>
            <a:off x="415254" y="2654237"/>
            <a:ext cx="8091126" cy="276999"/>
          </a:xfrm>
          <a:prstGeom prst="rect">
            <a:avLst/>
          </a:prstGeom>
        </p:spPr>
        <p:txBody>
          <a:bodyPr wrap="none">
            <a:spAutoFit/>
          </a:bodyPr>
          <a:lstStyle/>
          <a:p>
            <a:r>
              <a:rPr lang="zh-TW" altLang="en-US" sz="1200" kern="100" dirty="0" smtClean="0">
                <a:latin typeface="DFKai-SB" panose="03000509000000000000" pitchFamily="65" charset="-120"/>
                <a:ea typeface="DFKai-SB" panose="03000509000000000000" pitchFamily="65" charset="-120"/>
                <a:cs typeface="Times New Roman" panose="02020603050405020304" pitchFamily="18" charset="0"/>
              </a:rPr>
              <a:t>資料</a:t>
            </a:r>
            <a:r>
              <a:rPr lang="zh-CN" altLang="en-US" sz="1200" kern="100" dirty="0" smtClean="0">
                <a:latin typeface="DFKai-SB" panose="03000509000000000000" pitchFamily="65" charset="-120"/>
                <a:ea typeface="DFKai-SB" panose="03000509000000000000" pitchFamily="65" charset="-120"/>
                <a:cs typeface="Times New Roman" panose="02020603050405020304" pitchFamily="18" charset="0"/>
              </a:rPr>
              <a:t>來源：</a:t>
            </a:r>
            <a:r>
              <a:rPr lang="en-US" altLang="zh-CN" sz="1200" kern="100" dirty="0">
                <a:latin typeface="Times New Roman" panose="02020603050405020304" pitchFamily="18" charset="0"/>
                <a:ea typeface="DFKai-SB" panose="03000509000000000000" pitchFamily="65" charset="-120"/>
                <a:cs typeface="Times New Roman" panose="02020603050405020304" pitchFamily="18" charset="0"/>
              </a:rPr>
              <a:t>European </a:t>
            </a:r>
            <a:r>
              <a:rPr lang="en-US" altLang="zh-CN" sz="1200" kern="100" dirty="0" smtClean="0">
                <a:latin typeface="Times New Roman" panose="02020603050405020304" pitchFamily="18" charset="0"/>
                <a:ea typeface="DFKai-SB" panose="03000509000000000000" pitchFamily="65" charset="-120"/>
                <a:cs typeface="Times New Roman" panose="02020603050405020304" pitchFamily="18" charset="0"/>
              </a:rPr>
              <a:t>Commission </a:t>
            </a:r>
            <a:r>
              <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kern="1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kern="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kern="100" dirty="0" smtClean="0">
                <a:latin typeface="Times New Roman" panose="02020603050405020304" pitchFamily="18" charset="0"/>
                <a:ea typeface="DFKai-SB" panose="03000509000000000000" pitchFamily="65" charset="-120"/>
                <a:cs typeface="Times New Roman" panose="02020603050405020304" pitchFamily="18" charset="0"/>
              </a:rPr>
              <a:t>ec.europa.eu/clima/eu-action/climate-strategies-targets/2050-long-term-strategy_en</a:t>
            </a:r>
            <a:r>
              <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1200" dirty="0">
              <a:latin typeface="Times New Roman" panose="02020603050405020304" pitchFamily="18" charset="0"/>
              <a:cs typeface="Times New Roman" panose="02020603050405020304" pitchFamily="18" charset="0"/>
            </a:endParaRPr>
          </a:p>
        </p:txBody>
      </p:sp>
      <p:sp>
        <p:nvSpPr>
          <p:cNvPr id="7" name="任意多边形: 形状 7"/>
          <p:cNvSpPr/>
          <p:nvPr/>
        </p:nvSpPr>
        <p:spPr>
          <a:xfrm>
            <a:off x="3167391" y="156533"/>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8" name="Freeform 5"/>
          <p:cNvSpPr/>
          <p:nvPr/>
        </p:nvSpPr>
        <p:spPr bwMode="auto">
          <a:xfrm>
            <a:off x="2599052" y="88518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 name="Rectangle 2"/>
          <p:cNvSpPr/>
          <p:nvPr/>
        </p:nvSpPr>
        <p:spPr>
          <a:xfrm>
            <a:off x="3145366" y="2302290"/>
            <a:ext cx="2117887" cy="369332"/>
          </a:xfrm>
          <a:prstGeom prst="rect">
            <a:avLst/>
          </a:prstGeom>
        </p:spPr>
        <p:txBody>
          <a:bodyPr wrap="none">
            <a:spAutoFit/>
          </a:bodyPr>
          <a:lstStyle/>
          <a:p>
            <a:r>
              <a:rPr lang="zh-TW" altLang="en-US" dirty="0" smtClean="0">
                <a:solidFill>
                  <a:srgbClr val="000000"/>
                </a:solidFill>
                <a:latin typeface="Helvetica" panose="020B0604020202020204" pitchFamily="34" charset="0"/>
              </a:rPr>
              <a:t>*</a:t>
            </a:r>
            <a:r>
              <a:rPr lang="en-US" altLang="zh-TW" dirty="0">
                <a:solidFill>
                  <a:srgbClr val="000000"/>
                </a:solidFill>
                <a:latin typeface="Helvetica" panose="020B0604020202020204" pitchFamily="34" charset="0"/>
              </a:rPr>
              <a:t> </a:t>
            </a:r>
            <a:r>
              <a:rPr lang="en-US" altLang="zh-TW" sz="1600" dirty="0">
                <a:solidFill>
                  <a:srgbClr val="000000"/>
                </a:solidFill>
                <a:latin typeface="Times New Roman" panose="02020603050405020304" pitchFamily="18" charset="0"/>
                <a:cs typeface="Times New Roman" panose="02020603050405020304" pitchFamily="18" charset="0"/>
              </a:rPr>
              <a:t>European Green </a:t>
            </a:r>
            <a:r>
              <a:rPr lang="en-US" altLang="zh-TW" sz="1600" dirty="0" smtClean="0">
                <a:solidFill>
                  <a:srgbClr val="000000"/>
                </a:solidFill>
                <a:latin typeface="Times New Roman" panose="02020603050405020304" pitchFamily="18" charset="0"/>
                <a:cs typeface="Times New Roman" panose="02020603050405020304" pitchFamily="18" charset="0"/>
              </a:rPr>
              <a:t>Deal</a:t>
            </a:r>
            <a:endParaRPr lang="en-US" sz="1600" dirty="0">
              <a:latin typeface="Times New Roman" panose="02020603050405020304" pitchFamily="18" charset="0"/>
              <a:cs typeface="Times New Roman" panose="02020603050405020304" pitchFamily="18" charset="0"/>
            </a:endParaRPr>
          </a:p>
        </p:txBody>
      </p:sp>
      <p:sp>
        <p:nvSpPr>
          <p:cNvPr id="4" name="Rectangle 3"/>
          <p:cNvSpPr/>
          <p:nvPr/>
        </p:nvSpPr>
        <p:spPr>
          <a:xfrm>
            <a:off x="385892" y="2987806"/>
            <a:ext cx="11341914" cy="1200329"/>
          </a:xfrm>
          <a:prstGeom prst="rect">
            <a:avLst/>
          </a:prstGeom>
          <a:solidFill>
            <a:schemeClr val="accent2">
              <a:lumMod val="20000"/>
              <a:lumOff val="80000"/>
            </a:schemeClr>
          </a:solidFill>
        </p:spPr>
        <p:txBody>
          <a:bodyPr wrap="squar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年，東京開始實行碳交易計劃。此計劃是</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全球</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首個在城市層面推動的碳交易制度，以鼓勵大型 商業辦公大樓及工業建築物（即每年使用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1,500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公 秉油當量或以上之二氧化碳排放設備）進行減碳。</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4"/>
          <p:cNvSpPr/>
          <p:nvPr/>
        </p:nvSpPr>
        <p:spPr>
          <a:xfrm>
            <a:off x="385892" y="4167714"/>
            <a:ext cx="10125512" cy="276999"/>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可 持 續 發 展 委 員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會長 </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遠 減 碳 策 略 公 眾 參 與</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ea typeface="標楷體" panose="03000509000000000000" pitchFamily="65" charset="-120"/>
                <a:cs typeface="Times New Roman" panose="02020603050405020304" pitchFamily="18" charset="0"/>
              </a:rPr>
              <a:t>https://www.info.gov.hk/tpb/tc/papers/TPB/1205-tpb_10565c.pdf</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Rectangle 15"/>
          <p:cNvSpPr/>
          <p:nvPr/>
        </p:nvSpPr>
        <p:spPr>
          <a:xfrm>
            <a:off x="385892" y="4538593"/>
            <a:ext cx="11341913" cy="830997"/>
          </a:xfrm>
          <a:prstGeom prst="rect">
            <a:avLst/>
          </a:prstGeom>
          <a:solidFill>
            <a:schemeClr val="accent1">
              <a:lumMod val="20000"/>
              <a:lumOff val="80000"/>
            </a:schemeClr>
          </a:solidFill>
        </p:spPr>
        <p:txBody>
          <a:bodyPr wrap="square">
            <a:spAutoFit/>
          </a:bodyPr>
          <a:lstStyle/>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挪威政府亦致力減排，讓首都奧斯陸成為歐洲綠化首都，並計劃增加單車使用，</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逐步減少</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汽車。</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Rectangle 18"/>
          <p:cNvSpPr/>
          <p:nvPr/>
        </p:nvSpPr>
        <p:spPr>
          <a:xfrm>
            <a:off x="310393" y="5377452"/>
            <a:ext cx="10805020" cy="461665"/>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://www.oslo.kommune.no/getfile.php/13319592-1553857948/Content/Politics%20and%20administration/City%20development/Car%20free%20city/The%20Car-free%20Livability%20Programme%202019.pdf</a:t>
            </a:r>
          </a:p>
        </p:txBody>
      </p:sp>
      <p:sp>
        <p:nvSpPr>
          <p:cNvPr id="17" name="Rectangle 16"/>
          <p:cNvSpPr/>
          <p:nvPr/>
        </p:nvSpPr>
        <p:spPr>
          <a:xfrm>
            <a:off x="310393" y="5909986"/>
            <a:ext cx="11417412" cy="677108"/>
          </a:xfrm>
          <a:prstGeom prst="rect">
            <a:avLst/>
          </a:prstGeom>
          <a:solidFill>
            <a:srgbClr val="E5D1EB"/>
          </a:solidFill>
        </p:spPr>
        <p:txBody>
          <a:bodyPr wrap="square">
            <a:spAutoFit/>
          </a:bodyPr>
          <a:lstStyle/>
          <a:p>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有關更多海外其他官方</a:t>
            </a: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環保</a:t>
            </a:r>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機關，可參考以下網頁，以了解更多例子</a:t>
            </a:r>
            <a:r>
              <a:rPr lang="en-US" altLang="zh-TW" sz="2400" dirty="0" smtClean="0">
                <a:latin typeface="標楷體" panose="03000509000000000000" pitchFamily="65" charset="-120"/>
                <a:ea typeface="標楷體" panose="03000509000000000000" pitchFamily="65" charset="-12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://www.epd.gov.hk/epd/tc_chi/environmentinhk/water/beach_quality/overseas.html</a:t>
            </a:r>
          </a:p>
        </p:txBody>
      </p:sp>
    </p:spTree>
    <p:extLst>
      <p:ext uri="{BB962C8B-B14F-4D97-AF65-F5344CB8AC3E}">
        <p14:creationId xmlns:p14="http://schemas.microsoft.com/office/powerpoint/2010/main" val="34073122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59485" y="2090708"/>
            <a:ext cx="10477064" cy="4401205"/>
          </a:xfrm>
          <a:prstGeom prst="rect">
            <a:avLst/>
          </a:prstGeom>
          <a:solidFill>
            <a:schemeClr val="accent5">
              <a:lumMod val="20000"/>
              <a:lumOff val="80000"/>
            </a:schemeClr>
          </a:solidFill>
        </p:spPr>
        <p:txBody>
          <a:bodyPr wrap="square">
            <a:spAutoFit/>
          </a:bodyPr>
          <a:lstStyle/>
          <a:p>
            <a:pPr marL="457200" indent="-457200">
              <a:buFont typeface="Arial" panose="020B0604020202020204" pitchFamily="34" charset="0"/>
              <a:buChar char="•"/>
            </a:pPr>
            <a:r>
              <a:rPr lang="zh-CN" altLang="en-US" sz="2800" dirty="0" smtClean="0">
                <a:latin typeface="標楷體" panose="03000509000000000000" pitchFamily="65" charset="-120"/>
                <a:ea typeface="標楷體" panose="03000509000000000000" pitchFamily="65" charset="-120"/>
              </a:rPr>
              <a:t>政府</a:t>
            </a:r>
            <a:r>
              <a:rPr lang="zh-CN" altLang="en-US" sz="2800" dirty="0">
                <a:latin typeface="標楷體" panose="03000509000000000000" pitchFamily="65" charset="-120"/>
                <a:ea typeface="標楷體" panose="03000509000000000000" pitchFamily="65" charset="-120"/>
              </a:rPr>
              <a:t>間組織</a:t>
            </a:r>
            <a:r>
              <a:rPr lang="zh-CN" altLang="en-US" sz="2800" dirty="0" smtClean="0">
                <a:latin typeface="標楷體" panose="03000509000000000000" pitchFamily="65" charset="-120"/>
                <a:ea typeface="標楷體" panose="03000509000000000000" pitchFamily="65" charset="-120"/>
              </a:rPr>
              <a:t>是國家</a:t>
            </a:r>
            <a:r>
              <a:rPr lang="zh-CN" altLang="en-US" sz="2800" dirty="0">
                <a:latin typeface="標楷體" panose="03000509000000000000" pitchFamily="65" charset="-120"/>
                <a:ea typeface="標楷體" panose="03000509000000000000" pitchFamily="65" charset="-120"/>
              </a:rPr>
              <a:t>或地區的</a:t>
            </a:r>
            <a:r>
              <a:rPr lang="zh-CN" altLang="en-US" sz="2800" dirty="0" smtClean="0">
                <a:latin typeface="標楷體" panose="03000509000000000000" pitchFamily="65" charset="-120"/>
                <a:ea typeface="標楷體" panose="03000509000000000000" pitchFamily="65" charset="-120"/>
              </a:rPr>
              <a:t>政府</a:t>
            </a:r>
            <a:r>
              <a:rPr lang="zh-TW" altLang="en-US" sz="2800" dirty="0">
                <a:latin typeface="標楷體" panose="03000509000000000000" pitchFamily="65" charset="-120"/>
                <a:ea typeface="標楷體" panose="03000509000000000000" pitchFamily="65" charset="-120"/>
              </a:rPr>
              <a:t>通過正式</a:t>
            </a:r>
            <a:r>
              <a:rPr lang="zh-TW" altLang="en-US" sz="2800" dirty="0" smtClean="0">
                <a:latin typeface="標楷體" panose="03000509000000000000" pitchFamily="65" charset="-120"/>
                <a:ea typeface="標楷體" panose="03000509000000000000" pitchFamily="65" charset="-120"/>
              </a:rPr>
              <a:t>條約等而</a:t>
            </a:r>
            <a:r>
              <a:rPr lang="zh-TW" altLang="en-US" sz="2800" dirty="0">
                <a:latin typeface="標楷體" panose="03000509000000000000" pitchFamily="65" charset="-120"/>
                <a:ea typeface="標楷體" panose="03000509000000000000" pitchFamily="65" charset="-120"/>
              </a:rPr>
              <a:t>組成的組織</a:t>
            </a:r>
            <a:r>
              <a:rPr lang="zh-CN" altLang="en-US" sz="2800" dirty="0" smtClean="0">
                <a:latin typeface="標楷體" panose="03000509000000000000" pitchFamily="65" charset="-120"/>
                <a:ea typeface="標楷體" panose="03000509000000000000" pitchFamily="65" charset="-120"/>
              </a:rPr>
              <a:t>，宗旨是</a:t>
            </a:r>
            <a:r>
              <a:rPr lang="zh-TW" altLang="en-US" sz="2800" dirty="0" smtClean="0">
                <a:latin typeface="標楷體" panose="03000509000000000000" pitchFamily="65" charset="-120"/>
                <a:ea typeface="標楷體" panose="03000509000000000000" pitchFamily="65" charset="-120"/>
              </a:rPr>
              <a:t>透過</a:t>
            </a:r>
            <a:r>
              <a:rPr lang="zh-CN" altLang="en-US" sz="2800" dirty="0" smtClean="0">
                <a:latin typeface="標楷體" panose="03000509000000000000" pitchFamily="65" charset="-120"/>
                <a:ea typeface="標楷體" panose="03000509000000000000" pitchFamily="65" charset="-120"/>
              </a:rPr>
              <a:t>成員</a:t>
            </a:r>
            <a:r>
              <a:rPr lang="zh-TW" altLang="en-US" sz="2800" dirty="0" smtClean="0">
                <a:latin typeface="標楷體" panose="03000509000000000000" pitchFamily="65" charset="-120"/>
                <a:ea typeface="標楷體" panose="03000509000000000000" pitchFamily="65" charset="-120"/>
              </a:rPr>
              <a:t>之</a:t>
            </a:r>
            <a:r>
              <a:rPr lang="zh-CN" altLang="en-US" sz="2800" dirty="0" smtClean="0">
                <a:latin typeface="標楷體" panose="03000509000000000000" pitchFamily="65" charset="-120"/>
                <a:ea typeface="標楷體" panose="03000509000000000000" pitchFamily="65" charset="-120"/>
              </a:rPr>
              <a:t>間的合作</a:t>
            </a:r>
            <a:r>
              <a:rPr lang="zh-CN" altLang="en-US" sz="2800" dirty="0">
                <a:latin typeface="標楷體" panose="03000509000000000000" pitchFamily="65" charset="-120"/>
                <a:ea typeface="標楷體" panose="03000509000000000000" pitchFamily="65" charset="-120"/>
              </a:rPr>
              <a:t>來謀求符合共同利益的目標</a:t>
            </a:r>
            <a:r>
              <a:rPr lang="zh-CN" altLang="en-US"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事實上，環保、衞生等議題並非單一國家或地區政府能充分解決，必須共同應對。</a:t>
            </a:r>
            <a:endParaRPr lang="en-US" altLang="zh-TW" sz="2800" dirty="0" smtClean="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endParaRPr lang="en-US" altLang="zh-CN" sz="28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CN" altLang="en-US" sz="2800" dirty="0" smtClean="0">
                <a:latin typeface="標楷體" panose="03000509000000000000" pitchFamily="65" charset="-120"/>
                <a:ea typeface="標楷體" panose="03000509000000000000" pitchFamily="65" charset="-120"/>
              </a:rPr>
              <a:t>聯合國</a:t>
            </a:r>
            <a:r>
              <a:rPr lang="zh-CN" altLang="en-US" sz="2800" dirty="0">
                <a:latin typeface="標楷體" panose="03000509000000000000" pitchFamily="65" charset="-120"/>
                <a:ea typeface="標楷體" panose="03000509000000000000" pitchFamily="65" charset="-120"/>
              </a:rPr>
              <a:t>等政府間組織的成立，既能滿足其成員在某些領域開展國際合作的需要，履行國際職能，也在促進成員關注全人類</a:t>
            </a:r>
            <a:r>
              <a:rPr lang="zh-CN" altLang="en-US" sz="2800" dirty="0" smtClean="0">
                <a:latin typeface="標楷體" panose="03000509000000000000" pitchFamily="65" charset="-120"/>
                <a:ea typeface="標楷體" panose="03000509000000000000" pitchFamily="65" charset="-120"/>
              </a:rPr>
              <a:t>面臨</a:t>
            </a:r>
            <a:r>
              <a:rPr lang="zh-TW" altLang="en-US" sz="2800" dirty="0">
                <a:latin typeface="標楷體" panose="03000509000000000000" pitchFamily="65" charset="-120"/>
                <a:ea typeface="標楷體" panose="03000509000000000000" pitchFamily="65" charset="-120"/>
              </a:rPr>
              <a:t>涵蓋政治、經貿、公共衞生、環境保育</a:t>
            </a:r>
            <a:r>
              <a:rPr lang="zh-TW" altLang="en-US" sz="2800" dirty="0" smtClean="0">
                <a:latin typeface="標楷體" panose="03000509000000000000" pitchFamily="65" charset="-120"/>
                <a:ea typeface="標楷體" panose="03000509000000000000" pitchFamily="65" charset="-120"/>
              </a:rPr>
              <a:t>等多方面</a:t>
            </a:r>
            <a:r>
              <a:rPr lang="zh-CN" altLang="en-US" sz="2800" dirty="0" smtClean="0">
                <a:latin typeface="標楷體" panose="03000509000000000000" pitchFamily="65" charset="-120"/>
                <a:ea typeface="標楷體" panose="03000509000000000000" pitchFamily="65" charset="-120"/>
              </a:rPr>
              <a:t>的</a:t>
            </a:r>
            <a:r>
              <a:rPr lang="zh-CN" altLang="en-US" sz="2800" dirty="0">
                <a:latin typeface="標楷體" panose="03000509000000000000" pitchFamily="65" charset="-120"/>
                <a:ea typeface="標楷體" panose="03000509000000000000" pitchFamily="65" charset="-120"/>
              </a:rPr>
              <a:t>共同</a:t>
            </a:r>
            <a:r>
              <a:rPr lang="zh-CN" altLang="en-US" sz="2800" dirty="0" smtClean="0">
                <a:latin typeface="標楷體" panose="03000509000000000000" pitchFamily="65" charset="-120"/>
                <a:ea typeface="標楷體" panose="03000509000000000000" pitchFamily="65" charset="-120"/>
              </a:rPr>
              <a:t>課題，</a:t>
            </a:r>
            <a:r>
              <a:rPr lang="zh-TW" altLang="en-US" sz="2800" dirty="0">
                <a:latin typeface="標楷體" panose="03000509000000000000" pitchFamily="65" charset="-120"/>
                <a:ea typeface="標楷體" panose="03000509000000000000" pitchFamily="65" charset="-120"/>
              </a:rPr>
              <a:t>講求更多建立在合作基礎上的全球</a:t>
            </a:r>
            <a:r>
              <a:rPr lang="zh-CN" altLang="en-US" sz="2800" dirty="0">
                <a:latin typeface="標楷體" panose="03000509000000000000" pitchFamily="65" charset="-120"/>
                <a:ea typeface="標楷體" panose="03000509000000000000" pitchFamily="65" charset="-120"/>
              </a:rPr>
              <a:t>策略</a:t>
            </a:r>
            <a:r>
              <a:rPr lang="zh-TW" altLang="en-US" sz="2800" dirty="0">
                <a:latin typeface="標楷體" panose="03000509000000000000" pitchFamily="65" charset="-120"/>
                <a:ea typeface="標楷體" panose="03000509000000000000" pitchFamily="65" charset="-120"/>
              </a:rPr>
              <a:t>和規劃</a:t>
            </a:r>
            <a:r>
              <a:rPr lang="zh-CN" altLang="en-US" sz="2800" dirty="0">
                <a:latin typeface="標楷體" panose="03000509000000000000" pitchFamily="65" charset="-120"/>
                <a:ea typeface="標楷體" panose="03000509000000000000" pitchFamily="65" charset="-120"/>
              </a:rPr>
              <a:t>，交流解決問題的經驗等方面發揮著重要作用。</a:t>
            </a:r>
          </a:p>
        </p:txBody>
      </p:sp>
      <p:sp>
        <p:nvSpPr>
          <p:cNvPr id="4" name="任意多边形: 形状 7"/>
          <p:cNvSpPr/>
          <p:nvPr/>
        </p:nvSpPr>
        <p:spPr>
          <a:xfrm>
            <a:off x="2239421" y="270189"/>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政府間組織的角色和責任</a:t>
            </a:r>
          </a:p>
        </p:txBody>
      </p:sp>
      <p:sp>
        <p:nvSpPr>
          <p:cNvPr id="6" name="Rectangle 5"/>
          <p:cNvSpPr/>
          <p:nvPr/>
        </p:nvSpPr>
        <p:spPr>
          <a:xfrm>
            <a:off x="959485" y="1001355"/>
            <a:ext cx="10477064" cy="954107"/>
          </a:xfrm>
          <a:prstGeom prst="rect">
            <a:avLst/>
          </a:prstGeom>
          <a:solidFill>
            <a:schemeClr val="accent6">
              <a:lumMod val="20000"/>
              <a:lumOff val="80000"/>
            </a:schemeClr>
          </a:solidFill>
        </p:spPr>
        <p:txBody>
          <a:bodyPr wrap="square">
            <a:spAutoFit/>
          </a:bodyPr>
          <a:lstStyle/>
          <a:p>
            <a:r>
              <a:rPr lang="zh-TW" altLang="en-US" sz="2800" dirty="0" smtClean="0">
                <a:latin typeface="標楷體" panose="03000509000000000000" pitchFamily="65" charset="-120"/>
                <a:ea typeface="標楷體" panose="03000509000000000000" pitchFamily="65" charset="-120"/>
              </a:rPr>
              <a:t>國家或地區政府間的合作如何可以更有效實踐環保政策，達至可持續發展</a:t>
            </a:r>
            <a:r>
              <a:rPr lang="en-US" altLang="zh-TW" sz="2800" dirty="0" smtClean="0">
                <a:latin typeface="標楷體" panose="03000509000000000000" pitchFamily="65" charset="-120"/>
                <a:ea typeface="標楷體" panose="03000509000000000000" pitchFamily="65" charset="-120"/>
              </a:rPr>
              <a:t>? </a:t>
            </a:r>
            <a:endParaRPr lang="en-US" sz="2800" dirty="0">
              <a:latin typeface="標楷體" panose="03000509000000000000" pitchFamily="65" charset="-120"/>
              <a:ea typeface="標楷體" panose="03000509000000000000" pitchFamily="65" charset="-120"/>
            </a:endParaRPr>
          </a:p>
        </p:txBody>
      </p:sp>
      <p:grpSp>
        <p:nvGrpSpPr>
          <p:cNvPr id="7" name="组合 20"/>
          <p:cNvGrpSpPr>
            <a:grpSpLocks noChangeAspect="1"/>
          </p:cNvGrpSpPr>
          <p:nvPr/>
        </p:nvGrpSpPr>
        <p:grpSpPr>
          <a:xfrm flipH="1">
            <a:off x="212838" y="1183144"/>
            <a:ext cx="534759" cy="534759"/>
            <a:chOff x="5195979" y="428797"/>
            <a:chExt cx="927463" cy="927463"/>
          </a:xfrm>
        </p:grpSpPr>
        <p:sp>
          <p:nvSpPr>
            <p:cNvPr id="8" name="椭圆 21"/>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 name="组合 23"/>
            <p:cNvGrpSpPr/>
            <p:nvPr/>
          </p:nvGrpSpPr>
          <p:grpSpPr>
            <a:xfrm>
              <a:off x="5235042" y="460898"/>
              <a:ext cx="876427" cy="882962"/>
              <a:chOff x="6130069" y="1975983"/>
              <a:chExt cx="876427" cy="882962"/>
            </a:xfrm>
          </p:grpSpPr>
          <p:sp>
            <p:nvSpPr>
              <p:cNvPr id="12"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13"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10"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grpSp>
        <p:nvGrpSpPr>
          <p:cNvPr id="14" name="组合 35"/>
          <p:cNvGrpSpPr>
            <a:grpSpLocks noChangeAspect="1"/>
          </p:cNvGrpSpPr>
          <p:nvPr/>
        </p:nvGrpSpPr>
        <p:grpSpPr>
          <a:xfrm>
            <a:off x="184073" y="2090708"/>
            <a:ext cx="533881" cy="634626"/>
            <a:chOff x="6523756" y="488141"/>
            <a:chExt cx="883270" cy="966551"/>
          </a:xfrm>
        </p:grpSpPr>
        <p:sp>
          <p:nvSpPr>
            <p:cNvPr id="15" name="流程图: 离页连接符 36"/>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流程图: 离页连接符 3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离页连接符 3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39"/>
            <p:cNvGrpSpPr/>
            <p:nvPr/>
          </p:nvGrpSpPr>
          <p:grpSpPr>
            <a:xfrm>
              <a:off x="6676279" y="647264"/>
              <a:ext cx="600075" cy="568325"/>
              <a:chOff x="5991226" y="2949576"/>
              <a:chExt cx="600075" cy="568325"/>
            </a:xfrm>
          </p:grpSpPr>
          <p:sp>
            <p:nvSpPr>
              <p:cNvPr id="19"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1"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Tree>
    <p:extLst>
      <p:ext uri="{BB962C8B-B14F-4D97-AF65-F5344CB8AC3E}">
        <p14:creationId xmlns:p14="http://schemas.microsoft.com/office/powerpoint/2010/main" val="1362795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p:cNvSpPr/>
          <p:nvPr/>
        </p:nvSpPr>
        <p:spPr>
          <a:xfrm flipV="1">
            <a:off x="251159" y="4128598"/>
            <a:ext cx="6250308" cy="1852752"/>
          </a:xfrm>
          <a:prstGeom prst="roundRect">
            <a:avLst>
              <a:gd name="adj" fmla="val 10000"/>
            </a:avLst>
          </a:prstGeom>
          <a:solidFill>
            <a:srgbClr val="F49D2A">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 name="内容占位符 2"/>
          <p:cNvSpPr>
            <a:spLocks noGrp="1"/>
          </p:cNvSpPr>
          <p:nvPr>
            <p:ph idx="4294967295"/>
          </p:nvPr>
        </p:nvSpPr>
        <p:spPr>
          <a:xfrm>
            <a:off x="251158" y="1408030"/>
            <a:ext cx="6250309" cy="2620368"/>
          </a:xfrm>
          <a:ln w="28575">
            <a:solidFill>
              <a:srgbClr val="FF0000"/>
            </a:solidFill>
          </a:ln>
        </p:spPr>
        <p:txBody>
          <a:bodyPr>
            <a:noAutofit/>
          </a:bodyPr>
          <a:lstStyle/>
          <a:p>
            <a:pPr marL="0" indent="0">
              <a:lnSpc>
                <a:spcPct val="100000"/>
              </a:lnSpc>
              <a:spcBef>
                <a:spcPts val="0"/>
              </a:spcBef>
              <a:buNone/>
            </a:pPr>
            <a:r>
              <a:rPr lang="zh-CN"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整個聯合國系統都以不同的方式參與環境保護方面的工作。聯合國環境規劃</a:t>
            </a:r>
            <a:r>
              <a:rPr lang="zh-CN" altLang="en-US" sz="2400" b="0" i="0" dirty="0" smtClean="0">
                <a:effectLst/>
                <a:latin typeface="Times New Roman" panose="02020603050405020304" pitchFamily="18" charset="0"/>
                <a:ea typeface="標楷體" panose="03000509000000000000" pitchFamily="65" charset="-120"/>
                <a:cs typeface="Times New Roman" panose="02020603050405020304" pitchFamily="18" charset="0"/>
              </a:rPr>
              <a:t>署</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成立於</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1972</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CN" altLang="en-US" sz="2400" b="0" i="0" dirty="0" smtClean="0">
                <a:effectLst/>
                <a:latin typeface="Times New Roman" panose="02020603050405020304" pitchFamily="18" charset="0"/>
                <a:ea typeface="標楷體" panose="03000509000000000000" pitchFamily="65" charset="-120"/>
                <a:cs typeface="Times New Roman" panose="02020603050405020304" pitchFamily="18" charset="0"/>
              </a:rPr>
              <a:t>是</a:t>
            </a:r>
            <a:r>
              <a:rPr lang="zh-CN"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聯合國系統中的環境保護機構，也是</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政府間的環保國際組織</a:t>
            </a:r>
            <a:r>
              <a:rPr lang="zh-CN" altLang="en-US" sz="2400" b="0" i="0" dirty="0" smtClean="0">
                <a:effectLst/>
                <a:latin typeface="Times New Roman" panose="02020603050405020304" pitchFamily="18" charset="0"/>
                <a:ea typeface="標楷體" panose="03000509000000000000" pitchFamily="65" charset="-120"/>
                <a:cs typeface="Times New Roman" panose="02020603050405020304" pitchFamily="18" charset="0"/>
              </a:rPr>
              <a:t>。它致力</a:t>
            </a:r>
            <a:r>
              <a:rPr lang="zh-CN"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於促進工商企業、科學界和學術界、非政府組織、</a:t>
            </a:r>
            <a:r>
              <a:rPr lang="zh-CN" altLang="en-US" sz="2400" b="0" i="0" dirty="0" smtClean="0">
                <a:effectLst/>
                <a:latin typeface="Times New Roman" panose="02020603050405020304" pitchFamily="18" charset="0"/>
                <a:ea typeface="標楷體" panose="03000509000000000000" pitchFamily="65" charset="-120"/>
                <a:cs typeface="Times New Roman" panose="02020603050405020304" pitchFamily="18" charset="0"/>
              </a:rPr>
              <a:t>社區群</a:t>
            </a:r>
            <a:r>
              <a:rPr lang="zh-TW" altLang="en-US" sz="2400" b="0" i="0" dirty="0" smtClean="0">
                <a:effectLst/>
                <a:latin typeface="Times New Roman" panose="02020603050405020304" pitchFamily="18" charset="0"/>
                <a:ea typeface="標楷體" panose="03000509000000000000" pitchFamily="65" charset="-120"/>
                <a:cs typeface="Times New Roman" panose="02020603050405020304" pitchFamily="18" charset="0"/>
              </a:rPr>
              <a:t>體</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等</a:t>
            </a:r>
            <a:r>
              <a:rPr lang="zh-CN" altLang="en-US" sz="2400" b="0" i="0" dirty="0" smtClean="0">
                <a:effectLst/>
                <a:latin typeface="Times New Roman" panose="02020603050405020304" pitchFamily="18" charset="0"/>
                <a:ea typeface="標楷體" panose="03000509000000000000" pitchFamily="65" charset="-120"/>
                <a:cs typeface="Times New Roman" panose="02020603050405020304" pitchFamily="18" charset="0"/>
              </a:rPr>
              <a:t>參與</a:t>
            </a:r>
            <a:r>
              <a:rPr lang="zh-CN"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促進全球環境的合理利用</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和可持續發展。</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376" y="1442870"/>
            <a:ext cx="4893969" cy="325938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10" name="文本框 9"/>
          <p:cNvSpPr txBox="1"/>
          <p:nvPr/>
        </p:nvSpPr>
        <p:spPr>
          <a:xfrm>
            <a:off x="399836" y="4282408"/>
            <a:ext cx="5900296" cy="1569660"/>
          </a:xfrm>
          <a:prstGeom prst="rect">
            <a:avLst/>
          </a:prstGeom>
          <a:noFill/>
        </p:spPr>
        <p:txBody>
          <a:bodyPr wrap="square">
            <a:spAutoFit/>
          </a:bodyPr>
          <a:lstStyle/>
          <a:p>
            <a:r>
              <a:rPr lang="zh-CN" altLang="en-US" sz="2400" dirty="0" smtClean="0">
                <a:latin typeface="DFKai-SB" panose="03000509000000000000" pitchFamily="65" charset="-120"/>
                <a:ea typeface="DFKai-SB" panose="03000509000000000000" pitchFamily="65" charset="-120"/>
              </a:rPr>
              <a:t>聯合國</a:t>
            </a:r>
            <a:r>
              <a:rPr lang="zh-CN" altLang="en-US" sz="2400" dirty="0">
                <a:latin typeface="DFKai-SB" panose="03000509000000000000" pitchFamily="65" charset="-120"/>
                <a:ea typeface="DFKai-SB" panose="03000509000000000000" pitchFamily="65" charset="-120"/>
              </a:rPr>
              <a:t>環境規劃署的</a:t>
            </a:r>
            <a:r>
              <a:rPr lang="zh-CN" altLang="en-US" sz="2400" b="0" i="0" dirty="0">
                <a:effectLst/>
                <a:latin typeface="DFKai-SB" panose="03000509000000000000" pitchFamily="65" charset="-120"/>
                <a:ea typeface="DFKai-SB" panose="03000509000000000000" pitchFamily="65" charset="-120"/>
              </a:rPr>
              <a:t>職責：監測、評估全球、區域和國家的環境狀況及動向</a:t>
            </a:r>
            <a:r>
              <a:rPr lang="zh-CN" altLang="en-US" sz="2400" dirty="0">
                <a:latin typeface="DFKai-SB" panose="03000509000000000000" pitchFamily="65" charset="-120"/>
                <a:ea typeface="DFKai-SB" panose="03000509000000000000" pitchFamily="65" charset="-120"/>
              </a:rPr>
              <a:t>；制定</a:t>
            </a:r>
            <a:r>
              <a:rPr lang="zh-CN" altLang="en-US" sz="2400" b="0" i="0" dirty="0">
                <a:effectLst/>
                <a:latin typeface="DFKai-SB" panose="03000509000000000000" pitchFamily="65" charset="-120"/>
                <a:ea typeface="DFKai-SB" panose="03000509000000000000" pitchFamily="65" charset="-120"/>
              </a:rPr>
              <a:t>國際和國家環境保護文書；加強環境管理；促進和支持全方面的國際合作。</a:t>
            </a:r>
            <a:endParaRPr lang="en-US" altLang="zh-CN" sz="2400" b="0" i="0" dirty="0">
              <a:effectLst/>
              <a:latin typeface="DFKai-SB" panose="03000509000000000000" pitchFamily="65" charset="-120"/>
              <a:ea typeface="DFKai-SB" panose="03000509000000000000" pitchFamily="65" charset="-120"/>
            </a:endParaRPr>
          </a:p>
        </p:txBody>
      </p:sp>
      <p:sp>
        <p:nvSpPr>
          <p:cNvPr id="12" name="文本框 11"/>
          <p:cNvSpPr txBox="1"/>
          <p:nvPr/>
        </p:nvSpPr>
        <p:spPr>
          <a:xfrm>
            <a:off x="6590228" y="4889221"/>
            <a:ext cx="5309269" cy="1200329"/>
          </a:xfrm>
          <a:prstGeom prst="rect">
            <a:avLst/>
          </a:prstGeom>
          <a:noFill/>
        </p:spPr>
        <p:txBody>
          <a:bodyPr wrap="square">
            <a:spAutoFit/>
          </a:bodyPr>
          <a:lstStyle/>
          <a:p>
            <a:r>
              <a:rPr lang="en-US" altLang="zh-CN"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dirty="0">
                <a:latin typeface="DFKai-SB" panose="03000509000000000000" pitchFamily="65" charset="-120"/>
                <a:ea typeface="DFKai-SB" panose="03000509000000000000" pitchFamily="65" charset="-120"/>
              </a:rPr>
              <a:t>，聯合國環境規劃署舉辦的第二屆全球環境問題科學、政策和商業論壇，來自全球的政府官員、科技和商界代表圍繞綠色科技、環保政策、氣候變化等議題展開討論，</a:t>
            </a:r>
            <a:r>
              <a:rPr lang="zh-CN" altLang="en-US" dirty="0" smtClean="0">
                <a:latin typeface="DFKai-SB" panose="03000509000000000000" pitchFamily="65" charset="-120"/>
                <a:ea typeface="DFKai-SB" panose="03000509000000000000" pitchFamily="65" charset="-120"/>
              </a:rPr>
              <a:t>共</a:t>
            </a:r>
            <a:r>
              <a:rPr lang="zh-TW" altLang="en-US" dirty="0" smtClean="0">
                <a:latin typeface="DFKai-SB" panose="03000509000000000000" pitchFamily="65" charset="-120"/>
                <a:ea typeface="DFKai-SB" panose="03000509000000000000" pitchFamily="65" charset="-120"/>
              </a:rPr>
              <a:t>同</a:t>
            </a:r>
            <a:r>
              <a:rPr lang="zh-CN" altLang="en-US" dirty="0" smtClean="0">
                <a:latin typeface="DFKai-SB" panose="03000509000000000000" pitchFamily="65" charset="-120"/>
                <a:ea typeface="DFKai-SB" panose="03000509000000000000" pitchFamily="65" charset="-120"/>
              </a:rPr>
              <a:t>促</a:t>
            </a:r>
            <a:r>
              <a:rPr lang="zh-TW" altLang="en-US" dirty="0" smtClean="0">
                <a:latin typeface="DFKai-SB" panose="03000509000000000000" pitchFamily="65" charset="-120"/>
                <a:ea typeface="DFKai-SB" panose="03000509000000000000" pitchFamily="65" charset="-120"/>
              </a:rPr>
              <a:t>進</a:t>
            </a:r>
            <a:r>
              <a:rPr lang="zh-CN" altLang="en-US" dirty="0" smtClean="0">
                <a:latin typeface="DFKai-SB" panose="03000509000000000000" pitchFamily="65" charset="-120"/>
                <a:ea typeface="DFKai-SB" panose="03000509000000000000" pitchFamily="65" charset="-120"/>
              </a:rPr>
              <a:t>全球</a:t>
            </a:r>
            <a:r>
              <a:rPr lang="zh-CN" altLang="en-US" dirty="0">
                <a:latin typeface="DFKai-SB" panose="03000509000000000000" pitchFamily="65" charset="-120"/>
                <a:ea typeface="DFKai-SB" panose="03000509000000000000" pitchFamily="65" charset="-120"/>
              </a:rPr>
              <a:t>環境可持續發展。</a:t>
            </a:r>
          </a:p>
        </p:txBody>
      </p:sp>
      <p:sp>
        <p:nvSpPr>
          <p:cNvPr id="2" name="矩形 1"/>
          <p:cNvSpPr/>
          <p:nvPr/>
        </p:nvSpPr>
        <p:spPr>
          <a:xfrm>
            <a:off x="4149911" y="819447"/>
            <a:ext cx="3057247" cy="523220"/>
          </a:xfrm>
          <a:prstGeom prst="rect">
            <a:avLst/>
          </a:prstGeom>
        </p:spPr>
        <p:txBody>
          <a:bodyPr wrap="none">
            <a:spAutoFit/>
          </a:bodyPr>
          <a:lstStyle/>
          <a:p>
            <a:r>
              <a:rPr lang="zh-CN" altLang="en-US" sz="2800" b="1" dirty="0">
                <a:latin typeface="DFKai-SB" panose="03000509000000000000" pitchFamily="65" charset="-120"/>
                <a:ea typeface="DFKai-SB" panose="03000509000000000000" pitchFamily="65" charset="-120"/>
              </a:rPr>
              <a:t>聯合國環境規劃署</a:t>
            </a:r>
            <a:endParaRPr lang="zh-HK" altLang="en-US" sz="2800" b="1" dirty="0"/>
          </a:p>
        </p:txBody>
      </p:sp>
      <p:sp>
        <p:nvSpPr>
          <p:cNvPr id="9" name="任意多边形: 形状 7"/>
          <p:cNvSpPr/>
          <p:nvPr/>
        </p:nvSpPr>
        <p:spPr>
          <a:xfrm>
            <a:off x="2239421" y="171832"/>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政府間組織的角色和責任</a:t>
            </a:r>
          </a:p>
        </p:txBody>
      </p:sp>
      <p:sp>
        <p:nvSpPr>
          <p:cNvPr id="11" name="Freeform 5"/>
          <p:cNvSpPr/>
          <p:nvPr/>
        </p:nvSpPr>
        <p:spPr bwMode="auto">
          <a:xfrm>
            <a:off x="3703760" y="92802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 name="Rectangle 12"/>
          <p:cNvSpPr/>
          <p:nvPr/>
        </p:nvSpPr>
        <p:spPr>
          <a:xfrm>
            <a:off x="251159" y="6416523"/>
            <a:ext cx="10734542" cy="332399"/>
          </a:xfrm>
          <a:prstGeom prst="rect">
            <a:avLst/>
          </a:prstGeom>
        </p:spPr>
        <p:txBody>
          <a:bodyPr wrap="square">
            <a:spAutoFit/>
          </a:bodyPr>
          <a:lstStyle/>
          <a:p>
            <a:pPr>
              <a:lnSpc>
                <a:spcPct val="130000"/>
              </a:lnSpc>
            </a:pP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可參考了解更多：</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聯合國環境規劃署</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https://www.worldenvironmentday.global/zh-hans/guanyu/shijiehuanjingriwushinianlaichixujilihuanbaoxingdong</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1416778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09073" y="1419014"/>
            <a:ext cx="11025002" cy="1200329"/>
          </a:xfrm>
          <a:prstGeom prst="rect">
            <a:avLst/>
          </a:prstGeom>
          <a:noFill/>
        </p:spPr>
        <p:txBody>
          <a:bodyPr wrap="square">
            <a:spAutoFit/>
          </a:bodyPr>
          <a:lstStyle/>
          <a:p>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1972</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年，聯合國人類環境會議建議聯合國大會將會議開幕的</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6</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日定為「世界環境日</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」。同年</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10</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月聯合國大會第</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27</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屆會議通過這建議，成立聯合國環境規劃署，並</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確定每年的</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6</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日為世界</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環境日。</a:t>
            </a:r>
            <a:endPar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任意多边形: 形状 7"/>
          <p:cNvSpPr/>
          <p:nvPr/>
        </p:nvSpPr>
        <p:spPr>
          <a:xfrm>
            <a:off x="2239421" y="171832"/>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政府間組織的角色和責任</a:t>
            </a:r>
          </a:p>
        </p:txBody>
      </p:sp>
      <p:graphicFrame>
        <p:nvGraphicFramePr>
          <p:cNvPr id="6" name="表格 1"/>
          <p:cNvGraphicFramePr>
            <a:graphicFrameLocks noGrp="1"/>
          </p:cNvGraphicFramePr>
          <p:nvPr>
            <p:extLst>
              <p:ext uri="{D42A27DB-BD31-4B8C-83A1-F6EECF244321}">
                <p14:modId xmlns:p14="http://schemas.microsoft.com/office/powerpoint/2010/main" val="1004988351"/>
              </p:ext>
            </p:extLst>
          </p:nvPr>
        </p:nvGraphicFramePr>
        <p:xfrm>
          <a:off x="509073" y="2704075"/>
          <a:ext cx="8329950" cy="1371600"/>
        </p:xfrm>
        <a:graphic>
          <a:graphicData uri="http://schemas.openxmlformats.org/drawingml/2006/table">
            <a:tbl>
              <a:tblPr firstRow="1" bandRow="1">
                <a:tableStyleId>{16D9F66E-5EB9-4882-86FB-DCBF35E3C3E4}</a:tableStyleId>
              </a:tblPr>
              <a:tblGrid>
                <a:gridCol w="819524">
                  <a:extLst>
                    <a:ext uri="{9D8B030D-6E8A-4147-A177-3AD203B41FA5}">
                      <a16:colId xmlns:a16="http://schemas.microsoft.com/office/drawing/2014/main" val="670245749"/>
                    </a:ext>
                  </a:extLst>
                </a:gridCol>
                <a:gridCol w="7510426">
                  <a:extLst>
                    <a:ext uri="{9D8B030D-6E8A-4147-A177-3AD203B41FA5}">
                      <a16:colId xmlns:a16="http://schemas.microsoft.com/office/drawing/2014/main" val="1166810535"/>
                    </a:ext>
                  </a:extLst>
                </a:gridCol>
              </a:tblGrid>
              <a:tr h="370840">
                <a:tc>
                  <a:txBody>
                    <a:bodyPr/>
                    <a:lstStyle/>
                    <a:p>
                      <a:pPr marL="0" algn="ctr" defTabSz="914400" rtl="0" eaLnBrk="1" latinLnBrk="0" hangingPunct="1"/>
                      <a:r>
                        <a:rPr lang="zh-TW" altLang="en-US" sz="2400" b="1"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年份</a:t>
                      </a:r>
                      <a:endParaRPr lang="zh-HK" altLang="en-US" sz="2400" b="1"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a:tc>
                <a:tc>
                  <a:txBody>
                    <a:bodyPr/>
                    <a:lstStyle/>
                    <a:p>
                      <a:pPr algn="ctr"/>
                      <a:r>
                        <a:rPr lang="zh-TW" altLang="en-US" sz="24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近年世界環境日主題</a:t>
                      </a:r>
                      <a:endParaRPr lang="zh-HK" altLang="en-US" sz="24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a:tc>
                <a:extLst>
                  <a:ext uri="{0D108BD9-81ED-4DB2-BD59-A6C34878D82A}">
                    <a16:rowId xmlns:a16="http://schemas.microsoft.com/office/drawing/2014/main" val="3426866723"/>
                  </a:ext>
                </a:extLst>
              </a:tr>
              <a:tr h="370840">
                <a:tc>
                  <a:txBody>
                    <a:bodyPr/>
                    <a:lstStyle/>
                    <a:p>
                      <a:pPr algn="ctr"/>
                      <a:r>
                        <a:rPr lang="en-US" altLang="zh-HK" sz="2400" dirty="0" smtClean="0">
                          <a:latin typeface="Times New Roman" panose="02020603050405020304" pitchFamily="18" charset="0"/>
                          <a:cs typeface="Times New Roman" panose="02020603050405020304" pitchFamily="18" charset="0"/>
                        </a:rPr>
                        <a:t>2022</a:t>
                      </a:r>
                      <a:endParaRPr lang="zh-HK" altLang="en-US" sz="2400" dirty="0">
                        <a:latin typeface="Times New Roman" panose="02020603050405020304" pitchFamily="18" charset="0"/>
                        <a:cs typeface="Times New Roman" panose="02020603050405020304" pitchFamily="18" charset="0"/>
                      </a:endParaRPr>
                    </a:p>
                  </a:txBody>
                  <a:tcPr/>
                </a:tc>
                <a:tc>
                  <a:txBody>
                    <a:bodyPr/>
                    <a:lstStyle/>
                    <a:p>
                      <a:pPr algn="ctr"/>
                      <a:r>
                        <a:rPr lang="zh-TW" altLang="en-US" sz="24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只有一個地球</a:t>
                      </a:r>
                      <a:endParaRPr lang="zh-HK" altLang="en-US" sz="24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a:tc>
                <a:extLst>
                  <a:ext uri="{0D108BD9-81ED-4DB2-BD59-A6C34878D82A}">
                    <a16:rowId xmlns:a16="http://schemas.microsoft.com/office/drawing/2014/main" val="20252172"/>
                  </a:ext>
                </a:extLst>
              </a:tr>
              <a:tr h="370840">
                <a:tc>
                  <a:txBody>
                    <a:bodyPr/>
                    <a:lstStyle/>
                    <a:p>
                      <a:pPr algn="ctr"/>
                      <a:r>
                        <a:rPr lang="en-US" altLang="zh-HK" sz="2400" dirty="0" smtClean="0">
                          <a:latin typeface="Times New Roman" panose="02020603050405020304" pitchFamily="18" charset="0"/>
                          <a:cs typeface="Times New Roman" panose="02020603050405020304" pitchFamily="18" charset="0"/>
                        </a:rPr>
                        <a:t>2021</a:t>
                      </a:r>
                      <a:endParaRPr lang="zh-HK" altLang="en-US" sz="2400" dirty="0">
                        <a:latin typeface="Times New Roman" panose="02020603050405020304" pitchFamily="18" charset="0"/>
                        <a:cs typeface="Times New Roman" panose="02020603050405020304" pitchFamily="18" charset="0"/>
                      </a:endParaRPr>
                    </a:p>
                  </a:txBody>
                  <a:tcPr/>
                </a:tc>
                <a:tc>
                  <a:txBody>
                    <a:bodyPr/>
                    <a:lstStyle/>
                    <a:p>
                      <a:pPr algn="ctr"/>
                      <a:r>
                        <a:rPr lang="zh-HK" altLang="en-US" sz="24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重構，重建，重塑 </a:t>
                      </a:r>
                      <a:endParaRPr lang="en-US" altLang="zh-HK" sz="24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a:tc>
                <a:extLst>
                  <a:ext uri="{0D108BD9-81ED-4DB2-BD59-A6C34878D82A}">
                    <a16:rowId xmlns:a16="http://schemas.microsoft.com/office/drawing/2014/main" val="1274529085"/>
                  </a:ext>
                </a:extLst>
              </a:tr>
            </a:tbl>
          </a:graphicData>
        </a:graphic>
      </p:graphicFrame>
      <p:sp>
        <p:nvSpPr>
          <p:cNvPr id="3" name="Rectangle 2"/>
          <p:cNvSpPr/>
          <p:nvPr/>
        </p:nvSpPr>
        <p:spPr>
          <a:xfrm>
            <a:off x="509074" y="6278083"/>
            <a:ext cx="9230544" cy="332399"/>
          </a:xfrm>
          <a:prstGeom prst="rect">
            <a:avLst/>
          </a:prstGeom>
        </p:spPr>
        <p:txBody>
          <a:bodyPr wrap="square">
            <a:spAutoFit/>
          </a:bodyPr>
          <a:lstStyle/>
          <a:p>
            <a:pPr>
              <a:lnSpc>
                <a:spcPct val="130000"/>
              </a:lnSpc>
            </a:pP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資料來源：聯合國環境規劃署</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https://www.worldenvironmentday.global/zh-hans</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Rectangle 11"/>
          <p:cNvSpPr/>
          <p:nvPr/>
        </p:nvSpPr>
        <p:spPr>
          <a:xfrm>
            <a:off x="9457601" y="4688171"/>
            <a:ext cx="2138002" cy="1323439"/>
          </a:xfrm>
          <a:prstGeom prst="rect">
            <a:avLst/>
          </a:prstGeom>
          <a:solidFill>
            <a:schemeClr val="accent2">
              <a:lumMod val="20000"/>
              <a:lumOff val="80000"/>
            </a:schemeClr>
          </a:solidFill>
        </p:spPr>
        <p:txBody>
          <a:bodyPr wrap="square">
            <a:spAutoFit/>
          </a:bodyPr>
          <a:lstStyle/>
          <a:p>
            <a:r>
              <a:rPr lang="zh-TW" altLang="en-US"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點</a:t>
            </a:r>
            <a:r>
              <a:rPr lang="zh-TW" altLang="en-US" sz="20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擊圖像</a:t>
            </a:r>
            <a:r>
              <a:rPr lang="zh-TW" altLang="en-US"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查看</a:t>
            </a:r>
            <a:endParaRPr lang="en-US" altLang="zh-TW"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了解聯合國環境規劃署如何推動環境保育。</a:t>
            </a:r>
            <a:endParaRPr lang="en-US" altLang="zh-TW"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Left Arrow 12"/>
          <p:cNvSpPr/>
          <p:nvPr/>
        </p:nvSpPr>
        <p:spPr bwMode="auto">
          <a:xfrm>
            <a:off x="8866281" y="5025867"/>
            <a:ext cx="494951" cy="465403"/>
          </a:xfrm>
          <a:prstGeom prst="leftArrow">
            <a:avLst/>
          </a:prstGeom>
          <a:solidFill>
            <a:srgbClr val="DC4D57"/>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pic>
        <p:nvPicPr>
          <p:cNvPr id="14" name="Picture 13"/>
          <p:cNvPicPr>
            <a:picLocks noChangeAspect="1"/>
          </p:cNvPicPr>
          <p:nvPr/>
        </p:nvPicPr>
        <p:blipFill>
          <a:blip r:embed="rId2"/>
          <a:stretch>
            <a:fillRect/>
          </a:stretch>
        </p:blipFill>
        <p:spPr>
          <a:xfrm>
            <a:off x="9396073" y="2696611"/>
            <a:ext cx="1618671" cy="733243"/>
          </a:xfrm>
          <a:prstGeom prst="rect">
            <a:avLst/>
          </a:prstGeom>
        </p:spPr>
      </p:pic>
      <p:sp>
        <p:nvSpPr>
          <p:cNvPr id="16" name="Rectangle 15"/>
          <p:cNvSpPr/>
          <p:nvPr/>
        </p:nvSpPr>
        <p:spPr>
          <a:xfrm>
            <a:off x="2806020" y="831981"/>
            <a:ext cx="6750566" cy="584775"/>
          </a:xfrm>
          <a:prstGeom prst="rect">
            <a:avLst/>
          </a:prstGeom>
        </p:spPr>
        <p:txBody>
          <a:bodyPr wrap="none">
            <a:spAutoFit/>
          </a:bodyPr>
          <a:lstStyle/>
          <a:p>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聯合國環境規劃</a:t>
            </a:r>
            <a:r>
              <a:rPr lang="zh-CN" altLang="en-US" sz="3200" dirty="0" smtClean="0">
                <a:latin typeface="Times New Roman" panose="02020603050405020304" pitchFamily="18" charset="0"/>
                <a:ea typeface="DFKai-SB" panose="03000509000000000000" pitchFamily="65" charset="-120"/>
                <a:cs typeface="Times New Roman" panose="02020603050405020304" pitchFamily="18" charset="0"/>
              </a:rPr>
              <a:t>署</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與</a:t>
            </a:r>
            <a:r>
              <a:rPr lang="zh-CN" altLang="en-US" sz="32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世界環境日」</a:t>
            </a:r>
            <a:endParaRPr lang="en-US" sz="3200" dirty="0"/>
          </a:p>
        </p:txBody>
      </p:sp>
      <p:sp>
        <p:nvSpPr>
          <p:cNvPr id="17" name="Freeform 5"/>
          <p:cNvSpPr/>
          <p:nvPr/>
        </p:nvSpPr>
        <p:spPr bwMode="auto">
          <a:xfrm>
            <a:off x="2135018" y="96296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4" name="Picture 3">
            <a:hlinkClick r:id="rId3"/>
          </p:cNvPr>
          <p:cNvPicPr>
            <a:picLocks noChangeAspect="1"/>
          </p:cNvPicPr>
          <p:nvPr/>
        </p:nvPicPr>
        <p:blipFill>
          <a:blip r:embed="rId4"/>
          <a:stretch>
            <a:fillRect/>
          </a:stretch>
        </p:blipFill>
        <p:spPr>
          <a:xfrm>
            <a:off x="1857569" y="4201070"/>
            <a:ext cx="5632958" cy="2114996"/>
          </a:xfrm>
          <a:prstGeom prst="rect">
            <a:avLst/>
          </a:prstGeom>
        </p:spPr>
      </p:pic>
      <p:pic>
        <p:nvPicPr>
          <p:cNvPr id="7" name="Picture 6"/>
          <p:cNvPicPr>
            <a:picLocks noChangeAspect="1"/>
          </p:cNvPicPr>
          <p:nvPr/>
        </p:nvPicPr>
        <p:blipFill>
          <a:blip r:embed="rId5"/>
          <a:stretch>
            <a:fillRect/>
          </a:stretch>
        </p:blipFill>
        <p:spPr>
          <a:xfrm>
            <a:off x="9396072" y="3515659"/>
            <a:ext cx="1618671" cy="773705"/>
          </a:xfrm>
          <a:prstGeom prst="rect">
            <a:avLst/>
          </a:prstGeom>
        </p:spPr>
      </p:pic>
    </p:spTree>
    <p:extLst>
      <p:ext uri="{BB962C8B-B14F-4D97-AF65-F5344CB8AC3E}">
        <p14:creationId xmlns:p14="http://schemas.microsoft.com/office/powerpoint/2010/main" val="2423513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81" y="1502456"/>
            <a:ext cx="9362113" cy="457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p:cNvSpPr txBox="1"/>
          <p:nvPr/>
        </p:nvSpPr>
        <p:spPr>
          <a:xfrm>
            <a:off x="360831" y="6149109"/>
            <a:ext cx="5778446" cy="461665"/>
          </a:xfrm>
          <a:prstGeom prst="rect">
            <a:avLst/>
          </a:prstGeom>
          <a:noFill/>
        </p:spPr>
        <p:txBody>
          <a:bodyPr wrap="square" rtlCol="0">
            <a:spAutoFit/>
          </a:bodyPr>
          <a:lstStyle/>
          <a:p>
            <a:r>
              <a:rPr lang="zh-TW" altLang="en-US" sz="1200" dirty="0" smtClean="0">
                <a:latin typeface="DFKai-SB" panose="03000509000000000000" pitchFamily="65" charset="-120"/>
                <a:ea typeface="DFKai-SB" panose="03000509000000000000" pitchFamily="65" charset="-120"/>
              </a:rPr>
              <a:t>資料</a:t>
            </a:r>
            <a:r>
              <a:rPr lang="zh-CN" altLang="en-US" sz="1200" dirty="0" smtClean="0">
                <a:latin typeface="DFKai-SB" panose="03000509000000000000" pitchFamily="65" charset="-120"/>
                <a:ea typeface="DFKai-SB" panose="03000509000000000000" pitchFamily="65" charset="-120"/>
              </a:rPr>
              <a:t>來源：聯合國環境</a:t>
            </a:r>
            <a:r>
              <a:rPr lang="zh-CN" altLang="en-US" sz="1200" dirty="0">
                <a:latin typeface="DFKai-SB" panose="03000509000000000000" pitchFamily="65" charset="-120"/>
                <a:ea typeface="DFKai-SB" panose="03000509000000000000" pitchFamily="65" charset="-120"/>
              </a:rPr>
              <a:t>規劃署官</a:t>
            </a:r>
            <a:r>
              <a:rPr lang="zh-CN" altLang="en-US" sz="1200" dirty="0" smtClean="0">
                <a:latin typeface="DFKai-SB" panose="03000509000000000000" pitchFamily="65" charset="-120"/>
                <a:ea typeface="DFKai-SB" panose="03000509000000000000" pitchFamily="65" charset="-120"/>
              </a:rPr>
              <a:t>網</a:t>
            </a:r>
            <a:r>
              <a:rPr lang="en-US" altLang="zh-TW" sz="1200" dirty="0" smtClean="0">
                <a:latin typeface="DFKai-SB" panose="03000509000000000000" pitchFamily="65" charset="-120"/>
                <a:ea typeface="DFKai-SB" panose="03000509000000000000" pitchFamily="65" charset="-12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wedocs.unep.org/xmlui/bitstream/handle/20.500.11822/34948/MPN_ch.pdf</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2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矩形 13"/>
          <p:cNvSpPr/>
          <p:nvPr/>
        </p:nvSpPr>
        <p:spPr>
          <a:xfrm>
            <a:off x="432389" y="1934070"/>
            <a:ext cx="8815487" cy="3785652"/>
          </a:xfrm>
          <a:prstGeom prst="rect">
            <a:avLst/>
          </a:prstGeom>
        </p:spPr>
        <p:txBody>
          <a:bodyPr wrap="square">
            <a:spAutoFit/>
          </a:bodyPr>
          <a:lstStyle/>
          <a:p>
            <a:pPr marL="342900" indent="-342900">
              <a:buFont typeface="Wingdings" panose="05000000000000000000" pitchFamily="2" charset="2"/>
              <a:buChar char="§"/>
            </a:pPr>
            <a:r>
              <a:rPr lang="zh-CN" altLang="en-US" sz="2400" dirty="0">
                <a:latin typeface="DFKai-SB" panose="03000509000000000000" pitchFamily="65" charset="-120"/>
                <a:ea typeface="DFKai-SB" panose="03000509000000000000" pitchFamily="65" charset="-120"/>
              </a:rPr>
              <a:t>促進科學</a:t>
            </a:r>
            <a:r>
              <a:rPr lang="en-US" altLang="zh-CN" sz="2400" dirty="0">
                <a:latin typeface="DFKai-SB" panose="03000509000000000000" pitchFamily="65" charset="-120"/>
                <a:ea typeface="DFKai-SB" panose="03000509000000000000" pitchFamily="65" charset="-120"/>
              </a:rPr>
              <a:t>—</a:t>
            </a:r>
            <a:r>
              <a:rPr lang="zh-CN" altLang="en-US" sz="2400" dirty="0" smtClean="0">
                <a:latin typeface="DFKai-SB" panose="03000509000000000000" pitchFamily="65" charset="-120"/>
                <a:ea typeface="DFKai-SB" panose="03000509000000000000" pitchFamily="65" charset="-120"/>
              </a:rPr>
              <a:t>政策領域</a:t>
            </a:r>
            <a:r>
              <a:rPr lang="zh-CN" altLang="en-US" sz="2400" dirty="0">
                <a:latin typeface="DFKai-SB" panose="03000509000000000000" pitchFamily="65" charset="-120"/>
                <a:ea typeface="DFKai-SB" panose="03000509000000000000" pitchFamily="65" charset="-120"/>
              </a:rPr>
              <a:t>的國際合作</a:t>
            </a:r>
            <a:r>
              <a:rPr lang="zh-CN" altLang="en-US" sz="2400" dirty="0" smtClean="0">
                <a:latin typeface="DFKai-SB" panose="03000509000000000000" pitchFamily="65" charset="-120"/>
                <a:ea typeface="DFKai-SB" panose="03000509000000000000" pitchFamily="65" charset="-120"/>
              </a:rPr>
              <a:t>，包括</a:t>
            </a:r>
            <a:r>
              <a:rPr lang="zh-CN" altLang="en-US" sz="2400" dirty="0">
                <a:latin typeface="DFKai-SB" panose="03000509000000000000" pitchFamily="65" charset="-120"/>
                <a:ea typeface="DFKai-SB" panose="03000509000000000000" pitchFamily="65" charset="-120"/>
              </a:rPr>
              <a:t>通過規範、執行、融資、能力建設和技術等來促進協同效應。</a:t>
            </a:r>
            <a:endParaRPr lang="en-US" altLang="zh-CN" sz="2400" dirty="0">
              <a:latin typeface="DFKai-SB" panose="03000509000000000000" pitchFamily="65" charset="-120"/>
              <a:ea typeface="DFKai-SB" panose="03000509000000000000" pitchFamily="65" charset="-120"/>
            </a:endParaRPr>
          </a:p>
          <a:p>
            <a:pPr marL="342900" indent="-342900">
              <a:buFont typeface="Wingdings" panose="05000000000000000000" pitchFamily="2" charset="2"/>
              <a:buChar char="§"/>
            </a:pPr>
            <a:r>
              <a:rPr lang="zh-CN" altLang="en-US" sz="2400" dirty="0" smtClean="0">
                <a:latin typeface="DFKai-SB" panose="03000509000000000000" pitchFamily="65" charset="-120"/>
                <a:ea typeface="DFKai-SB" panose="03000509000000000000" pitchFamily="65" charset="-120"/>
              </a:rPr>
              <a:t>推進</a:t>
            </a:r>
            <a:r>
              <a:rPr lang="zh-CN" altLang="en-US" sz="2400" dirty="0">
                <a:latin typeface="DFKai-SB" panose="03000509000000000000" pitchFamily="65" charset="-120"/>
                <a:ea typeface="DFKai-SB" panose="03000509000000000000" pitchFamily="65" charset="-120"/>
              </a:rPr>
              <a:t>應對生物多樣性危機的國際合作，實現生物多樣性和土地退化零增長。</a:t>
            </a:r>
            <a:endParaRPr lang="en-US" altLang="zh-CN" sz="2400" dirty="0">
              <a:latin typeface="DFKai-SB" panose="03000509000000000000" pitchFamily="65" charset="-120"/>
              <a:ea typeface="DFKai-SB" panose="03000509000000000000" pitchFamily="65" charset="-120"/>
            </a:endParaRPr>
          </a:p>
          <a:p>
            <a:pPr marL="342900" indent="-342900">
              <a:buFont typeface="Wingdings" panose="05000000000000000000" pitchFamily="2" charset="2"/>
              <a:buChar char="§"/>
            </a:pPr>
            <a:r>
              <a:rPr lang="zh-CN" altLang="en-US" sz="2400" dirty="0">
                <a:latin typeface="DFKai-SB" panose="03000509000000000000" pitchFamily="65" charset="-120"/>
                <a:ea typeface="DFKai-SB" panose="03000509000000000000" pitchFamily="65" charset="-120"/>
              </a:rPr>
              <a:t>促進現有化學品公約的協調和實施，啟動監測、監視和預警系統，促進保護地球健康的國際合作。</a:t>
            </a:r>
            <a:endParaRPr lang="en-US" altLang="zh-CN" sz="2400" dirty="0">
              <a:latin typeface="DFKai-SB" panose="03000509000000000000" pitchFamily="65" charset="-120"/>
              <a:ea typeface="DFKai-SB" panose="03000509000000000000" pitchFamily="65" charset="-120"/>
            </a:endParaRPr>
          </a:p>
          <a:p>
            <a:pPr marL="342900" indent="-342900">
              <a:buFont typeface="Wingdings" panose="05000000000000000000" pitchFamily="2" charset="2"/>
              <a:buChar char="§"/>
            </a:pPr>
            <a:r>
              <a:rPr lang="zh-CN" altLang="en-US" sz="2400" dirty="0">
                <a:latin typeface="DFKai-SB" panose="03000509000000000000" pitchFamily="65" charset="-120"/>
                <a:ea typeface="DFKai-SB" panose="03000509000000000000" pitchFamily="65" charset="-120"/>
              </a:rPr>
              <a:t>在城市地區促進可</a:t>
            </a:r>
            <a:r>
              <a:rPr lang="zh-CN" altLang="en-US" sz="2400" dirty="0" smtClean="0">
                <a:latin typeface="DFKai-SB" panose="03000509000000000000" pitchFamily="65" charset="-120"/>
                <a:ea typeface="DFKai-SB" panose="03000509000000000000" pitchFamily="65" charset="-120"/>
              </a:rPr>
              <a:t>持續</a:t>
            </a:r>
            <a:r>
              <a:rPr lang="zh-TW" altLang="en-US" sz="2400" dirty="0" smtClean="0">
                <a:latin typeface="DFKai-SB" panose="03000509000000000000" pitchFamily="65" charset="-120"/>
                <a:ea typeface="DFKai-SB" panose="03000509000000000000" pitchFamily="65" charset="-120"/>
              </a:rPr>
              <a:t>的</a:t>
            </a:r>
            <a:r>
              <a:rPr lang="zh-CN" altLang="en-US" sz="2400" dirty="0" smtClean="0">
                <a:latin typeface="DFKai-SB" panose="03000509000000000000" pitchFamily="65" charset="-120"/>
                <a:ea typeface="DFKai-SB" panose="03000509000000000000" pitchFamily="65" charset="-120"/>
              </a:rPr>
              <a:t>城市</a:t>
            </a:r>
            <a:r>
              <a:rPr lang="zh-CN" altLang="en-US" sz="2400" dirty="0">
                <a:latin typeface="DFKai-SB" panose="03000509000000000000" pitchFamily="65" charset="-120"/>
                <a:ea typeface="DFKai-SB" panose="03000509000000000000" pitchFamily="65" charset="-120"/>
              </a:rPr>
              <a:t>規劃。</a:t>
            </a:r>
            <a:endParaRPr lang="en-US" altLang="zh-CN" sz="2400" dirty="0">
              <a:latin typeface="DFKai-SB" panose="03000509000000000000" pitchFamily="65" charset="-120"/>
              <a:ea typeface="DFKai-SB" panose="03000509000000000000" pitchFamily="65" charset="-120"/>
            </a:endParaRPr>
          </a:p>
          <a:p>
            <a:pPr marL="342900" indent="-342900">
              <a:buFont typeface="Wingdings" panose="05000000000000000000" pitchFamily="2" charset="2"/>
              <a:buChar char="§"/>
            </a:pPr>
            <a:r>
              <a:rPr lang="zh-CN" altLang="en-US" sz="2400" dirty="0" smtClean="0">
                <a:latin typeface="DFKai-SB" panose="03000509000000000000" pitchFamily="65" charset="-120"/>
                <a:ea typeface="DFKai-SB" panose="03000509000000000000" pitchFamily="65" charset="-120"/>
              </a:rPr>
              <a:t>促進</a:t>
            </a:r>
            <a:r>
              <a:rPr lang="zh-CN" altLang="en-US" sz="2400" dirty="0">
                <a:latin typeface="DFKai-SB" panose="03000509000000000000" pitchFamily="65" charset="-120"/>
                <a:ea typeface="DFKai-SB" panose="03000509000000000000" pitchFamily="65" charset="-120"/>
              </a:rPr>
              <a:t>循環</a:t>
            </a:r>
            <a:r>
              <a:rPr lang="zh-CN" altLang="en-US" sz="2400" dirty="0" smtClean="0">
                <a:latin typeface="DFKai-SB" panose="03000509000000000000" pitchFamily="65" charset="-120"/>
                <a:ea typeface="DFKai-SB" panose="03000509000000000000" pitchFamily="65" charset="-120"/>
              </a:rPr>
              <a:t>經濟</a:t>
            </a:r>
            <a:r>
              <a:rPr lang="zh-TW" altLang="en-US" sz="2400" dirty="0">
                <a:latin typeface="DFKai-SB" panose="03000509000000000000" pitchFamily="65" charset="-120"/>
                <a:ea typeface="DFKai-SB" panose="03000509000000000000" pitchFamily="65" charset="-120"/>
              </a:rPr>
              <a:t>、</a:t>
            </a:r>
            <a:r>
              <a:rPr lang="zh-CN" altLang="en-US" sz="2400" dirty="0" smtClean="0">
                <a:latin typeface="DFKai-SB" panose="03000509000000000000" pitchFamily="65" charset="-120"/>
                <a:ea typeface="DFKai-SB" panose="03000509000000000000" pitchFamily="65" charset="-120"/>
              </a:rPr>
              <a:t>自然</a:t>
            </a:r>
            <a:r>
              <a:rPr lang="zh-CN" altLang="en-US" sz="2400" dirty="0">
                <a:latin typeface="DFKai-SB" panose="03000509000000000000" pitchFamily="65" charset="-120"/>
                <a:ea typeface="DFKai-SB" panose="03000509000000000000" pitchFamily="65" charset="-120"/>
              </a:rPr>
              <a:t>補償計劃等方面的合作，</a:t>
            </a:r>
            <a:r>
              <a:rPr lang="zh-CN" altLang="en-US" sz="2400" dirty="0" smtClean="0">
                <a:latin typeface="DFKai-SB" panose="03000509000000000000" pitchFamily="65" charset="-120"/>
                <a:ea typeface="DFKai-SB" panose="03000509000000000000" pitchFamily="65" charset="-120"/>
              </a:rPr>
              <a:t>支持創建</a:t>
            </a:r>
            <a:r>
              <a:rPr lang="zh-CN" altLang="en-US" sz="2400" dirty="0">
                <a:latin typeface="DFKai-SB" panose="03000509000000000000" pitchFamily="65" charset="-120"/>
                <a:ea typeface="DFKai-SB" panose="03000509000000000000" pitchFamily="65" charset="-120"/>
              </a:rPr>
              <a:t>可持續全球供應鏈。</a:t>
            </a:r>
            <a:endParaRPr lang="en-US" altLang="zh-CN" sz="2400" dirty="0">
              <a:latin typeface="DFKai-SB" panose="03000509000000000000" pitchFamily="65" charset="-120"/>
              <a:ea typeface="DFKai-SB" panose="03000509000000000000" pitchFamily="65" charset="-120"/>
            </a:endParaRPr>
          </a:p>
          <a:p>
            <a:pPr marL="342900" indent="-342900">
              <a:buFont typeface="Wingdings" panose="05000000000000000000" pitchFamily="2" charset="2"/>
              <a:buChar char="§"/>
            </a:pPr>
            <a:r>
              <a:rPr lang="zh-CN" altLang="en-US" sz="2400" dirty="0" smtClean="0">
                <a:latin typeface="DFKai-SB" panose="03000509000000000000" pitchFamily="65" charset="-120"/>
                <a:ea typeface="DFKai-SB" panose="03000509000000000000" pitchFamily="65" charset="-120"/>
              </a:rPr>
              <a:t>鼓勵</a:t>
            </a:r>
            <a:r>
              <a:rPr lang="zh-CN" altLang="en-US" sz="2400" dirty="0">
                <a:latin typeface="DFKai-SB" panose="03000509000000000000" pitchFamily="65" charset="-120"/>
                <a:ea typeface="DFKai-SB" panose="03000509000000000000" pitchFamily="65" charset="-120"/>
              </a:rPr>
              <a:t>健康飲食，減少浪費</a:t>
            </a:r>
            <a:r>
              <a:rPr lang="zh-CN" altLang="en-US" sz="2400" dirty="0" smtClean="0">
                <a:latin typeface="DFKai-SB" panose="03000509000000000000" pitchFamily="65" charset="-120"/>
                <a:ea typeface="DFKai-SB" panose="03000509000000000000" pitchFamily="65" charset="-120"/>
              </a:rPr>
              <a:t>；支持</a:t>
            </a:r>
            <a:r>
              <a:rPr lang="zh-TW" altLang="en-US" sz="2400" dirty="0" smtClean="0">
                <a:latin typeface="DFKai-SB" panose="03000509000000000000" pitchFamily="65" charset="-120"/>
                <a:ea typeface="DFKai-SB" panose="03000509000000000000" pitchFamily="65" charset="-120"/>
              </a:rPr>
              <a:t>向</a:t>
            </a:r>
            <a:r>
              <a:rPr lang="zh-CN" altLang="en-US" sz="2400" dirty="0" smtClean="0">
                <a:latin typeface="DFKai-SB" panose="03000509000000000000" pitchFamily="65" charset="-120"/>
                <a:ea typeface="DFKai-SB" panose="03000509000000000000" pitchFamily="65" charset="-120"/>
              </a:rPr>
              <a:t>低</a:t>
            </a:r>
            <a:r>
              <a:rPr lang="zh-CN" altLang="en-US" sz="2400" dirty="0">
                <a:latin typeface="DFKai-SB" panose="03000509000000000000" pitchFamily="65" charset="-120"/>
                <a:ea typeface="DFKai-SB" panose="03000509000000000000" pitchFamily="65" charset="-120"/>
              </a:rPr>
              <a:t>碳經濟</a:t>
            </a:r>
            <a:r>
              <a:rPr lang="zh-CN" altLang="en-US" sz="2400" dirty="0" smtClean="0">
                <a:latin typeface="DFKai-SB" panose="03000509000000000000" pitchFamily="65" charset="-120"/>
                <a:ea typeface="DFKai-SB" panose="03000509000000000000" pitchFamily="65" charset="-120"/>
              </a:rPr>
              <a:t>轉型</a:t>
            </a:r>
            <a:r>
              <a:rPr lang="zh-TW" altLang="en-US" sz="2400" dirty="0" smtClean="0">
                <a:latin typeface="DFKai-SB" panose="03000509000000000000" pitchFamily="65" charset="-120"/>
                <a:ea typeface="DFKai-SB" panose="03000509000000000000" pitchFamily="65" charset="-120"/>
              </a:rPr>
              <a:t>等</a:t>
            </a:r>
            <a:r>
              <a:rPr lang="zh-CN" altLang="en-US" sz="2400" dirty="0" smtClean="0">
                <a:latin typeface="DFKai-SB" panose="03000509000000000000" pitchFamily="65" charset="-120"/>
                <a:ea typeface="DFKai-SB" panose="03000509000000000000" pitchFamily="65" charset="-120"/>
              </a:rPr>
              <a:t>。</a:t>
            </a:r>
            <a:endParaRPr lang="en-US" altLang="zh-CN" sz="2400" dirty="0">
              <a:latin typeface="DFKai-SB" panose="03000509000000000000" pitchFamily="65" charset="-120"/>
              <a:ea typeface="DFKai-SB" panose="03000509000000000000" pitchFamily="65" charset="-120"/>
            </a:endParaRPr>
          </a:p>
        </p:txBody>
      </p:sp>
      <p:sp>
        <p:nvSpPr>
          <p:cNvPr id="6" name="标题 1"/>
          <p:cNvSpPr txBox="1">
            <a:spLocks noChangeArrowheads="1"/>
          </p:cNvSpPr>
          <p:nvPr/>
        </p:nvSpPr>
        <p:spPr bwMode="auto">
          <a:xfrm>
            <a:off x="830615" y="851068"/>
            <a:ext cx="10905584" cy="5759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dirty="0">
                <a:latin typeface="DFKai-SB" panose="03000509000000000000" pitchFamily="65" charset="-120"/>
                <a:ea typeface="DFKai-SB" panose="03000509000000000000" pitchFamily="65" charset="-120"/>
              </a:rPr>
              <a:t>聯合國環境規劃</a:t>
            </a:r>
            <a:r>
              <a:rPr lang="zh-TW" altLang="en-US" sz="2400" dirty="0" smtClean="0">
                <a:latin typeface="DFKai-SB" panose="03000509000000000000" pitchFamily="65" charset="-120"/>
                <a:ea typeface="DFKai-SB" panose="03000509000000000000" pitchFamily="65" charset="-120"/>
              </a:rPr>
              <a:t>署建議</a:t>
            </a:r>
            <a:r>
              <a:rPr lang="zh-CN" altLang="en-US" sz="2400" dirty="0" smtClean="0">
                <a:latin typeface="DFKai-SB" panose="03000509000000000000" pitchFamily="65" charset="-120"/>
                <a:ea typeface="DFKai-SB" panose="03000509000000000000" pitchFamily="65" charset="-120"/>
              </a:rPr>
              <a:t>政府</a:t>
            </a:r>
            <a:r>
              <a:rPr lang="zh-CN" altLang="en-US" sz="2400" dirty="0">
                <a:latin typeface="DFKai-SB" panose="03000509000000000000" pitchFamily="65" charset="-120"/>
                <a:ea typeface="DFKai-SB" panose="03000509000000000000" pitchFamily="65" charset="-120"/>
              </a:rPr>
              <a:t>間</a:t>
            </a:r>
            <a:r>
              <a:rPr lang="zh-CN" altLang="en-US" sz="2400" dirty="0" smtClean="0">
                <a:latin typeface="DFKai-SB" panose="03000509000000000000" pitchFamily="65" charset="-120"/>
                <a:ea typeface="DFKai-SB" panose="03000509000000000000" pitchFamily="65" charset="-120"/>
              </a:rPr>
              <a:t>組織</a:t>
            </a:r>
            <a:r>
              <a:rPr lang="zh-TW" altLang="en-US" sz="2400" dirty="0" smtClean="0">
                <a:latin typeface="DFKai-SB" panose="03000509000000000000" pitchFamily="65" charset="-120"/>
                <a:ea typeface="DFKai-SB" panose="03000509000000000000" pitchFamily="65" charset="-120"/>
              </a:rPr>
              <a:t>可透過以下</a:t>
            </a:r>
            <a:r>
              <a:rPr lang="zh-CN" altLang="en-US" sz="2400" dirty="0" smtClean="0">
                <a:latin typeface="DFKai-SB" panose="03000509000000000000" pitchFamily="65" charset="-120"/>
                <a:ea typeface="DFKai-SB" panose="03000509000000000000" pitchFamily="65" charset="-120"/>
              </a:rPr>
              <a:t>行動促進</a:t>
            </a:r>
            <a:r>
              <a:rPr lang="zh-CN" altLang="en-US" sz="2400" dirty="0">
                <a:latin typeface="DFKai-SB" panose="03000509000000000000" pitchFamily="65" charset="-120"/>
                <a:ea typeface="DFKai-SB" panose="03000509000000000000" pitchFamily="65" charset="-120"/>
              </a:rPr>
              <a:t>可持續</a:t>
            </a:r>
            <a:r>
              <a:rPr lang="zh-CN" altLang="en-US" sz="2400" dirty="0" smtClean="0">
                <a:latin typeface="DFKai-SB" panose="03000509000000000000" pitchFamily="65" charset="-120"/>
                <a:ea typeface="DFKai-SB" panose="03000509000000000000" pitchFamily="65" charset="-120"/>
              </a:rPr>
              <a:t>發展</a:t>
            </a:r>
            <a:r>
              <a:rPr lang="zh-TW" altLang="en-US" sz="2400" dirty="0" smtClean="0">
                <a:latin typeface="DFKai-SB" panose="03000509000000000000" pitchFamily="65" charset="-120"/>
                <a:ea typeface="DFKai-SB" panose="03000509000000000000" pitchFamily="65" charset="-120"/>
              </a:rPr>
              <a:t>，例如：</a:t>
            </a:r>
            <a:endParaRPr lang="en-US" altLang="zh-CN" sz="2400" dirty="0">
              <a:latin typeface="DFKai-SB" panose="03000509000000000000" pitchFamily="65" charset="-120"/>
              <a:ea typeface="DFKai-SB" panose="03000509000000000000" pitchFamily="65" charset="-120"/>
            </a:endParaRPr>
          </a:p>
        </p:txBody>
      </p:sp>
      <p:sp>
        <p:nvSpPr>
          <p:cNvPr id="7" name="任意多边形: 形状 7"/>
          <p:cNvSpPr/>
          <p:nvPr/>
        </p:nvSpPr>
        <p:spPr>
          <a:xfrm>
            <a:off x="2239421" y="171832"/>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政府間組織的角色和責任</a:t>
            </a:r>
          </a:p>
        </p:txBody>
      </p:sp>
      <p:pic>
        <p:nvPicPr>
          <p:cNvPr id="8" name="图片 2">
            <a:hlinkClick r:id="rId4"/>
          </p:cNvPr>
          <p:cNvPicPr>
            <a:picLocks noChangeAspect="1"/>
          </p:cNvPicPr>
          <p:nvPr/>
        </p:nvPicPr>
        <p:blipFill>
          <a:blip r:embed="rId5"/>
          <a:stretch>
            <a:fillRect/>
          </a:stretch>
        </p:blipFill>
        <p:spPr>
          <a:xfrm>
            <a:off x="9605394" y="1514702"/>
            <a:ext cx="2383580" cy="3052417"/>
          </a:xfrm>
          <a:prstGeom prst="rect">
            <a:avLst/>
          </a:prstGeom>
          <a:noFill/>
          <a:ln w="12700" cap="sq">
            <a:noFill/>
            <a:prstDash val="solid"/>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1" name="Rectangle 14">
            <a:extLst>
              <a:ext uri="{FF2B5EF4-FFF2-40B4-BE49-F238E27FC236}">
                <a16:creationId xmlns:a16="http://schemas.microsoft.com/office/drawing/2014/main" id="{FF62AD24-3287-4326-9830-2C079B66D931}"/>
              </a:ext>
            </a:extLst>
          </p:cNvPr>
          <p:cNvSpPr/>
          <p:nvPr/>
        </p:nvSpPr>
        <p:spPr>
          <a:xfrm>
            <a:off x="9605394" y="4642599"/>
            <a:ext cx="2383580" cy="584775"/>
          </a:xfrm>
          <a:prstGeom prst="rect">
            <a:avLst/>
          </a:prstGeom>
          <a:ln w="28575">
            <a:solidFill>
              <a:srgbClr val="FF0000"/>
            </a:solidFill>
          </a:ln>
        </p:spPr>
        <p:txBody>
          <a:bodyPr wrap="square">
            <a:spAutoFit/>
          </a:bodyPr>
          <a:lstStyle/>
          <a:p>
            <a:pPr algn="ctr"/>
            <a:r>
              <a:rPr lang="zh-TW" altLang="en-US" sz="1600" b="1" dirty="0">
                <a:solidFill>
                  <a:srgbClr val="FF0000"/>
                </a:solidFill>
                <a:latin typeface="DFKai-SB" panose="03000509000000000000" pitchFamily="65" charset="-120"/>
                <a:ea typeface="DFKai-SB" panose="03000509000000000000" pitchFamily="65" charset="-120"/>
              </a:rPr>
              <a:t>點擊</a:t>
            </a:r>
            <a:r>
              <a:rPr lang="zh-TW" altLang="en-US" sz="1600" b="1" dirty="0" smtClean="0">
                <a:solidFill>
                  <a:srgbClr val="FF0000"/>
                </a:solidFill>
                <a:latin typeface="DFKai-SB" panose="03000509000000000000" pitchFamily="65" charset="-120"/>
                <a:ea typeface="DFKai-SB" panose="03000509000000000000" pitchFamily="65" charset="-120"/>
              </a:rPr>
              <a:t>圖像查看報告</a:t>
            </a:r>
            <a:endParaRPr lang="en-US" altLang="zh-TW" sz="1600" b="1" dirty="0" smtClean="0">
              <a:solidFill>
                <a:srgbClr val="FF0000"/>
              </a:solidFill>
              <a:latin typeface="DFKai-SB" panose="03000509000000000000" pitchFamily="65" charset="-120"/>
              <a:ea typeface="DFKai-SB" panose="03000509000000000000" pitchFamily="65" charset="-120"/>
            </a:endParaRPr>
          </a:p>
          <a:p>
            <a:pPr algn="ctr"/>
            <a:r>
              <a:rPr lang="en-US" altLang="zh-HK" sz="1600" b="1" dirty="0" smtClean="0">
                <a:solidFill>
                  <a:srgbClr val="FF0000"/>
                </a:solidFill>
                <a:latin typeface="DFKai-SB" panose="03000509000000000000" pitchFamily="65" charset="-120"/>
                <a:ea typeface="DFKai-SB" panose="03000509000000000000" pitchFamily="65" charset="-120"/>
              </a:rPr>
              <a:t>(</a:t>
            </a:r>
            <a:r>
              <a:rPr lang="zh-TW" altLang="en-US" sz="1600" b="1" dirty="0" smtClean="0">
                <a:solidFill>
                  <a:srgbClr val="FF0000"/>
                </a:solidFill>
                <a:latin typeface="DFKai-SB" panose="03000509000000000000" pitchFamily="65" charset="-120"/>
                <a:ea typeface="DFKai-SB" panose="03000509000000000000" pitchFamily="65" charset="-120"/>
              </a:rPr>
              <a:t>頁</a:t>
            </a:r>
            <a:r>
              <a:rPr lang="en-US" altLang="zh-TW" sz="1600" b="1"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38-39</a:t>
            </a:r>
            <a:r>
              <a:rPr lang="en-US" altLang="zh-TW" sz="1600" b="1" dirty="0" smtClean="0">
                <a:solidFill>
                  <a:srgbClr val="FF0000"/>
                </a:solidFill>
                <a:latin typeface="DFKai-SB" panose="03000509000000000000" pitchFamily="65" charset="-120"/>
                <a:ea typeface="DFKai-SB" panose="03000509000000000000" pitchFamily="65" charset="-120"/>
              </a:rPr>
              <a:t>)</a:t>
            </a:r>
            <a:endParaRPr lang="en-US" altLang="zh-HK" sz="1600" b="1" dirty="0">
              <a:solidFill>
                <a:srgbClr val="FF0000"/>
              </a:solidFill>
              <a:latin typeface="DFKai-SB" panose="03000509000000000000" pitchFamily="65" charset="-120"/>
              <a:ea typeface="DFKai-SB" panose="03000509000000000000" pitchFamily="65" charset="-120"/>
            </a:endParaRPr>
          </a:p>
        </p:txBody>
      </p:sp>
      <p:pic>
        <p:nvPicPr>
          <p:cNvPr id="2" name="Picture 1">
            <a:hlinkClick r:id="rId4"/>
          </p:cNvPr>
          <p:cNvPicPr>
            <a:picLocks noChangeAspect="1"/>
          </p:cNvPicPr>
          <p:nvPr/>
        </p:nvPicPr>
        <p:blipFill>
          <a:blip r:embed="rId6"/>
          <a:stretch>
            <a:fillRect/>
          </a:stretch>
        </p:blipFill>
        <p:spPr>
          <a:xfrm>
            <a:off x="9605394" y="5302854"/>
            <a:ext cx="2383580" cy="833737"/>
          </a:xfrm>
          <a:prstGeom prst="rect">
            <a:avLst/>
          </a:prstGeom>
        </p:spPr>
      </p:pic>
    </p:spTree>
    <p:extLst>
      <p:ext uri="{BB962C8B-B14F-4D97-AF65-F5344CB8AC3E}">
        <p14:creationId xmlns:p14="http://schemas.microsoft.com/office/powerpoint/2010/main" val="39603056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84861" y="4177491"/>
            <a:ext cx="10515600" cy="461665"/>
          </a:xfrm>
          <a:prstGeom prst="rect">
            <a:avLst/>
          </a:prstGeom>
          <a:noFill/>
        </p:spPr>
        <p:txBody>
          <a:bodyPr wrap="square">
            <a:spAutoFit/>
          </a:bodyPr>
          <a:lstStyle/>
          <a:p>
            <a:r>
              <a:rPr lang="zh-TW" altLang="en-US" sz="1200" dirty="0" smtClean="0">
                <a:latin typeface="DFKai-SB" panose="03000509000000000000" pitchFamily="65" charset="-120"/>
                <a:ea typeface="DFKai-SB" panose="03000509000000000000" pitchFamily="65" charset="-120"/>
              </a:rPr>
              <a:t>資料來源</a:t>
            </a:r>
            <a:r>
              <a:rPr lang="en-US" altLang="zh-TW" sz="1200" dirty="0" smtClean="0">
                <a:latin typeface="DFKai-SB" panose="03000509000000000000" pitchFamily="65" charset="-120"/>
                <a:ea typeface="DFKai-SB" panose="03000509000000000000" pitchFamily="65" charset="-120"/>
              </a:rPr>
              <a:t>:</a:t>
            </a:r>
            <a:r>
              <a:rPr lang="zh-TW" altLang="en-US" sz="1200" dirty="0" smtClean="0">
                <a:latin typeface="DFKai-SB" panose="03000509000000000000" pitchFamily="65" charset="-120"/>
                <a:ea typeface="DFKai-SB" panose="03000509000000000000" pitchFamily="65" charset="-120"/>
              </a:rPr>
              <a:t>教育局教育多媒體</a:t>
            </a:r>
            <a:r>
              <a:rPr lang="en-US" altLang="zh-TW" sz="1200" dirty="0" smtClean="0">
                <a:latin typeface="DFKai-SB" panose="03000509000000000000" pitchFamily="65" charset="-120"/>
                <a:ea typeface="DFKai-SB" panose="03000509000000000000" pitchFamily="65" charset="-120"/>
              </a:rPr>
              <a:t>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emm.edcity.hk/media/%</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E7%92%B0%E5%A2%83%E8%88%87%E5%8F%AF%E6%8C%81%E7%BA%8C%E7%99%BC%E5%B1%95/0_a01ur47c)</a:t>
            </a:r>
            <a:endParaRPr lang="en-US" altLang="zh-TW"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内容占位符 2"/>
          <p:cNvSpPr txBox="1"/>
          <p:nvPr/>
        </p:nvSpPr>
        <p:spPr>
          <a:xfrm>
            <a:off x="1292877" y="4695342"/>
            <a:ext cx="9779074" cy="622415"/>
          </a:xfrm>
          <a:prstGeom prst="rect">
            <a:avLst/>
          </a:prstGeom>
          <a:solidFill>
            <a:schemeClr val="accent6">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zh-CN" altLang="en-US" sz="2600" b="1" dirty="0">
                <a:latin typeface="DFKai-SB" panose="03000509000000000000" pitchFamily="65" charset="-120"/>
                <a:ea typeface="DFKai-SB" panose="03000509000000000000" pitchFamily="65" charset="-120"/>
              </a:rPr>
              <a:t>觀看視頻，想一想：誰</a:t>
            </a:r>
            <a:r>
              <a:rPr lang="zh-CN" altLang="en-US" sz="2600" b="1" dirty="0" smtClean="0">
                <a:latin typeface="DFKai-SB" panose="03000509000000000000" pitchFamily="65" charset="-120"/>
                <a:ea typeface="DFKai-SB" panose="03000509000000000000" pitchFamily="65" charset="-120"/>
              </a:rPr>
              <a:t>應</a:t>
            </a:r>
            <a:r>
              <a:rPr lang="zh-TW" altLang="en-US" sz="2600" b="1" dirty="0" smtClean="0">
                <a:latin typeface="DFKai-SB" panose="03000509000000000000" pitchFamily="65" charset="-120"/>
                <a:ea typeface="DFKai-SB" panose="03000509000000000000" pitchFamily="65" charset="-120"/>
              </a:rPr>
              <a:t>該</a:t>
            </a:r>
            <a:r>
              <a:rPr lang="zh-CN" altLang="en-US" sz="2600" b="1" dirty="0" smtClean="0">
                <a:latin typeface="DFKai-SB" panose="03000509000000000000" pitchFamily="65" charset="-120"/>
                <a:ea typeface="DFKai-SB" panose="03000509000000000000" pitchFamily="65" charset="-120"/>
              </a:rPr>
              <a:t>對</a:t>
            </a:r>
            <a:r>
              <a:rPr lang="zh-CN" altLang="en-US" sz="2600" b="1" dirty="0">
                <a:latin typeface="DFKai-SB" panose="03000509000000000000" pitchFamily="65" charset="-120"/>
                <a:ea typeface="DFKai-SB" panose="03000509000000000000" pitchFamily="65" charset="-120"/>
              </a:rPr>
              <a:t>環境問題負責</a:t>
            </a:r>
            <a:r>
              <a:rPr lang="zh-CN" altLang="en-US" sz="2600" b="1" dirty="0" smtClean="0">
                <a:latin typeface="DFKai-SB" panose="03000509000000000000" pitchFamily="65" charset="-120"/>
                <a:ea typeface="DFKai-SB" panose="03000509000000000000" pitchFamily="65" charset="-120"/>
              </a:rPr>
              <a:t>？</a:t>
            </a:r>
            <a:endParaRPr lang="zh-CN" altLang="en-US" sz="2600" b="1" dirty="0">
              <a:latin typeface="DFKai-SB" panose="03000509000000000000" pitchFamily="65" charset="-120"/>
              <a:ea typeface="DFKai-SB" panose="03000509000000000000" pitchFamily="65" charset="-120"/>
            </a:endParaRPr>
          </a:p>
        </p:txBody>
      </p:sp>
      <p:pic>
        <p:nvPicPr>
          <p:cNvPr id="26" name="图片 25">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804" y="1815993"/>
            <a:ext cx="3070759" cy="2279107"/>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28" name="内容占位符 2"/>
          <p:cNvSpPr txBox="1"/>
          <p:nvPr/>
        </p:nvSpPr>
        <p:spPr>
          <a:xfrm>
            <a:off x="2044416" y="1118667"/>
            <a:ext cx="5770317" cy="6463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dirty="0" smtClean="0">
                <a:latin typeface="DFKai-SB" panose="03000509000000000000" pitchFamily="65" charset="-120"/>
                <a:ea typeface="DFKai-SB" panose="03000509000000000000" pitchFamily="65" charset="-120"/>
              </a:rPr>
              <a:t>觀看</a:t>
            </a:r>
            <a:r>
              <a:rPr lang="zh-TW" altLang="en-US" sz="2400" dirty="0" smtClean="0">
                <a:latin typeface="DFKai-SB" panose="03000509000000000000" pitchFamily="65" charset="-120"/>
                <a:ea typeface="DFKai-SB" panose="03000509000000000000" pitchFamily="65" charset="-120"/>
              </a:rPr>
              <a:t>影片</a:t>
            </a:r>
            <a:r>
              <a:rPr lang="zh-CN" altLang="en-US" sz="2400" dirty="0" smtClean="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危機</a:t>
            </a:r>
            <a:r>
              <a:rPr lang="zh-CN" altLang="en-US" sz="2400" dirty="0" smtClean="0">
                <a:latin typeface="DFKai-SB" panose="03000509000000000000" pitchFamily="65" charset="-120"/>
                <a:ea typeface="DFKai-SB" panose="03000509000000000000" pitchFamily="65" charset="-120"/>
              </a:rPr>
              <a:t>（</a:t>
            </a:r>
            <a:r>
              <a:rPr lang="zh-TW" altLang="en-US" sz="2400" dirty="0" smtClean="0">
                <a:latin typeface="DFKai-SB" panose="03000509000000000000" pitchFamily="65" charset="-120"/>
                <a:ea typeface="DFKai-SB" panose="03000509000000000000" pitchFamily="65" charset="-120"/>
              </a:rPr>
              <a:t>建議選播</a:t>
            </a:r>
            <a:r>
              <a:rPr lang="zh-CN" altLang="en-US" sz="2400" dirty="0">
                <a:latin typeface="DFKai-SB" panose="03000509000000000000" pitchFamily="65" charset="-120"/>
                <a:ea typeface="DFKai-SB" panose="03000509000000000000" pitchFamily="65" charset="-120"/>
              </a:rPr>
              <a:t>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4</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0</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4</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 12:45</a:t>
            </a:r>
            <a:r>
              <a:rPr lang="zh-CN" altLang="en-US" sz="2400" dirty="0" smtClean="0">
                <a:latin typeface="DFKai-SB" panose="03000509000000000000" pitchFamily="65" charset="-120"/>
                <a:ea typeface="DFKai-SB" panose="03000509000000000000" pitchFamily="65" charset="-120"/>
              </a:rPr>
              <a:t>）</a:t>
            </a:r>
            <a:endParaRPr lang="zh-CN" altLang="en-US" sz="2400" dirty="0">
              <a:latin typeface="DFKai-SB" panose="03000509000000000000" pitchFamily="65" charset="-120"/>
              <a:ea typeface="DFKai-SB" panose="03000509000000000000" pitchFamily="65" charset="-120"/>
            </a:endParaRPr>
          </a:p>
        </p:txBody>
      </p:sp>
      <p:grpSp>
        <p:nvGrpSpPr>
          <p:cNvPr id="13" name="组合 12"/>
          <p:cNvGrpSpPr/>
          <p:nvPr/>
        </p:nvGrpSpPr>
        <p:grpSpPr>
          <a:xfrm>
            <a:off x="356942" y="570542"/>
            <a:ext cx="2520881" cy="497130"/>
            <a:chOff x="1193537" y="1521821"/>
            <a:chExt cx="2124228" cy="497130"/>
          </a:xfrm>
        </p:grpSpPr>
        <p:sp>
          <p:nvSpPr>
            <p:cNvPr id="14" name="矩形 13"/>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矩形 15"/>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文本框 13"/>
            <p:cNvSpPr txBox="1">
              <a:spLocks noChangeArrowheads="1"/>
            </p:cNvSpPr>
            <p:nvPr/>
          </p:nvSpPr>
          <p:spPr bwMode="auto">
            <a:xfrm>
              <a:off x="1620574" y="1521821"/>
              <a:ext cx="1697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2400" b="1" dirty="0" smtClean="0">
                  <a:latin typeface="標楷體" panose="03000509000000000000" pitchFamily="65" charset="-120"/>
                  <a:ea typeface="標楷體" panose="03000509000000000000" pitchFamily="65" charset="-120"/>
                </a:rPr>
                <a:t>課堂導入</a:t>
              </a:r>
              <a:endParaRPr lang="zh-CN" altLang="en-US" sz="2400" b="1" dirty="0">
                <a:latin typeface="標楷體" panose="03000509000000000000" pitchFamily="65" charset="-120"/>
                <a:ea typeface="標楷體" panose="03000509000000000000" pitchFamily="65" charset="-120"/>
              </a:endParaRPr>
            </a:p>
          </p:txBody>
        </p:sp>
        <p:cxnSp>
          <p:nvCxnSpPr>
            <p:cNvPr id="19" name="直接连接符 18"/>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a:grpSpLocks noChangeAspect="1"/>
          </p:cNvGrpSpPr>
          <p:nvPr/>
        </p:nvGrpSpPr>
        <p:grpSpPr>
          <a:xfrm flipH="1">
            <a:off x="680458" y="4782998"/>
            <a:ext cx="534759" cy="534759"/>
            <a:chOff x="5195979" y="428797"/>
            <a:chExt cx="927463" cy="927463"/>
          </a:xfrm>
        </p:grpSpPr>
        <p:sp>
          <p:nvSpPr>
            <p:cNvPr id="22" name="椭圆 21"/>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4" name="组合 23"/>
            <p:cNvGrpSpPr/>
            <p:nvPr/>
          </p:nvGrpSpPr>
          <p:grpSpPr>
            <a:xfrm>
              <a:off x="5235042" y="460898"/>
              <a:ext cx="876427" cy="882962"/>
              <a:chOff x="6130069" y="1975983"/>
              <a:chExt cx="876427" cy="882962"/>
            </a:xfrm>
          </p:grpSpPr>
          <p:sp>
            <p:nvSpPr>
              <p:cNvPr id="30"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31"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25"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9"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pic>
        <p:nvPicPr>
          <p:cNvPr id="3" name="图片 2">
            <a:hlinkClick r:id="rId2"/>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7007" y="1834174"/>
            <a:ext cx="2891308" cy="2260926"/>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pic>
        <p:nvPicPr>
          <p:cNvPr id="5" name="图片 4">
            <a:hlinkClick r:id="rId2"/>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6639" y="1846884"/>
            <a:ext cx="3015312" cy="2288090"/>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20" name="内容占位符 2"/>
          <p:cNvSpPr txBox="1"/>
          <p:nvPr/>
        </p:nvSpPr>
        <p:spPr>
          <a:xfrm>
            <a:off x="1292877" y="5373614"/>
            <a:ext cx="9779074" cy="1292662"/>
          </a:xfrm>
          <a:prstGeom prst="rect">
            <a:avLst/>
          </a:prstGeom>
          <a:solidFill>
            <a:schemeClr val="accent5">
              <a:lumMod val="20000"/>
              <a:lumOff val="80000"/>
            </a:schemeClr>
          </a:solid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zh-CN" altLang="en-US" sz="2600" dirty="0" smtClean="0">
                <a:latin typeface="DFKai-SB" panose="03000509000000000000" pitchFamily="65" charset="-120"/>
                <a:ea typeface="DFKai-SB" panose="03000509000000000000" pitchFamily="65" charset="-120"/>
              </a:rPr>
              <a:t>環境</a:t>
            </a:r>
            <a:r>
              <a:rPr lang="zh-CN" altLang="en-US" sz="2600" dirty="0">
                <a:latin typeface="DFKai-SB" panose="03000509000000000000" pitchFamily="65" charset="-120"/>
                <a:ea typeface="DFKai-SB" panose="03000509000000000000" pitchFamily="65" charset="-120"/>
              </a:rPr>
              <a:t>保育是人類</a:t>
            </a:r>
            <a:r>
              <a:rPr lang="zh-TW" altLang="en-US" sz="2600" dirty="0">
                <a:latin typeface="DFKai-SB" panose="03000509000000000000" pitchFamily="65" charset="-120"/>
                <a:ea typeface="DFKai-SB" panose="03000509000000000000" pitchFamily="65" charset="-120"/>
              </a:rPr>
              <a:t>共同</a:t>
            </a:r>
            <a:r>
              <a:rPr lang="zh-CN" altLang="en-US" sz="2600" dirty="0">
                <a:latin typeface="DFKai-SB" panose="03000509000000000000" pitchFamily="65" charset="-120"/>
                <a:ea typeface="DFKai-SB" panose="03000509000000000000" pitchFamily="65" charset="-120"/>
              </a:rPr>
              <a:t>面</a:t>
            </a:r>
            <a:r>
              <a:rPr lang="zh-TW" altLang="en-US" sz="2600" dirty="0" smtClean="0">
                <a:latin typeface="DFKai-SB" panose="03000509000000000000" pitchFamily="65" charset="-120"/>
                <a:ea typeface="DFKai-SB" panose="03000509000000000000" pitchFamily="65" charset="-120"/>
              </a:rPr>
              <a:t>對</a:t>
            </a:r>
            <a:r>
              <a:rPr lang="zh-CN" altLang="en-US" sz="2600" dirty="0" smtClean="0">
                <a:latin typeface="DFKai-SB" panose="03000509000000000000" pitchFamily="65" charset="-120"/>
                <a:ea typeface="DFKai-SB" panose="03000509000000000000" pitchFamily="65" charset="-120"/>
              </a:rPr>
              <a:t>的挑戰和</a:t>
            </a:r>
            <a:r>
              <a:rPr lang="zh-TW" altLang="en-US" sz="2600" dirty="0" smtClean="0">
                <a:latin typeface="DFKai-SB" panose="03000509000000000000" pitchFamily="65" charset="-120"/>
                <a:ea typeface="DFKai-SB" panose="03000509000000000000" pitchFamily="65" charset="-120"/>
              </a:rPr>
              <a:t>機遇</a:t>
            </a:r>
            <a:r>
              <a:rPr lang="zh-CN" altLang="en-US" sz="2600" dirty="0" smtClean="0">
                <a:latin typeface="DFKai-SB" panose="03000509000000000000" pitchFamily="65" charset="-120"/>
                <a:ea typeface="DFKai-SB" panose="03000509000000000000" pitchFamily="65" charset="-120"/>
              </a:rPr>
              <a:t>。</a:t>
            </a:r>
            <a:r>
              <a:rPr lang="zh-CN" altLang="en-US" sz="2600" dirty="0">
                <a:latin typeface="DFKai-SB" panose="03000509000000000000" pitchFamily="65" charset="-120"/>
                <a:ea typeface="DFKai-SB" panose="03000509000000000000" pitchFamily="65" charset="-120"/>
              </a:rPr>
              <a:t>為更好地解決全球環境</a:t>
            </a:r>
            <a:r>
              <a:rPr lang="zh-CN" altLang="en-US" sz="2600" dirty="0" smtClean="0">
                <a:latin typeface="DFKai-SB" panose="03000509000000000000" pitchFamily="65" charset="-120"/>
                <a:ea typeface="DFKai-SB" panose="03000509000000000000" pitchFamily="65" charset="-120"/>
              </a:rPr>
              <a:t>問題，實現</a:t>
            </a:r>
            <a:r>
              <a:rPr lang="zh-CN" altLang="en-US" sz="2600" dirty="0">
                <a:latin typeface="DFKai-SB" panose="03000509000000000000" pitchFamily="65" charset="-120"/>
                <a:ea typeface="DFKai-SB" panose="03000509000000000000" pitchFamily="65" charset="-120"/>
              </a:rPr>
              <a:t>人類社會的可持續發展，不同持份者應該履行環境責任</a:t>
            </a:r>
            <a:r>
              <a:rPr lang="zh-CN" altLang="en-US" sz="2600" dirty="0" smtClean="0">
                <a:latin typeface="DFKai-SB" panose="03000509000000000000" pitchFamily="65" charset="-120"/>
                <a:ea typeface="DFKai-SB" panose="03000509000000000000" pitchFamily="65" charset="-120"/>
              </a:rPr>
              <a:t>，共同</a:t>
            </a:r>
            <a:r>
              <a:rPr lang="zh-CN" altLang="en-US" sz="2600" dirty="0">
                <a:latin typeface="DFKai-SB" panose="03000509000000000000" pitchFamily="65" charset="-120"/>
                <a:ea typeface="DFKai-SB" panose="03000509000000000000" pitchFamily="65" charset="-120"/>
              </a:rPr>
              <a:t>保育</a:t>
            </a:r>
            <a:r>
              <a:rPr lang="zh-CN" altLang="en-US" sz="2600" dirty="0" smtClean="0">
                <a:latin typeface="DFKai-SB" panose="03000509000000000000" pitchFamily="65" charset="-120"/>
                <a:ea typeface="DFKai-SB" panose="03000509000000000000" pitchFamily="65" charset="-120"/>
              </a:rPr>
              <a:t>環境</a:t>
            </a:r>
            <a:r>
              <a:rPr lang="zh-CN" altLang="en-US" sz="2400" dirty="0" smtClean="0">
                <a:latin typeface="DFKai-SB" panose="03000509000000000000" pitchFamily="65" charset="-120"/>
                <a:ea typeface="DFKai-SB" panose="03000509000000000000" pitchFamily="65" charset="-120"/>
              </a:rPr>
              <a:t>。</a:t>
            </a:r>
            <a:endParaRPr lang="en-US" altLang="zh-CN" sz="2400" dirty="0">
              <a:latin typeface="DFKai-SB" panose="03000509000000000000" pitchFamily="65" charset="-120"/>
              <a:ea typeface="DFKai-SB" panose="03000509000000000000" pitchFamily="65" charset="-120"/>
            </a:endParaRPr>
          </a:p>
        </p:txBody>
      </p:sp>
      <p:sp>
        <p:nvSpPr>
          <p:cNvPr id="23" name="任意多边形: 形状 7"/>
          <p:cNvSpPr/>
          <p:nvPr/>
        </p:nvSpPr>
        <p:spPr>
          <a:xfrm>
            <a:off x="2385237" y="250120"/>
            <a:ext cx="7396372"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不同</a:t>
            </a:r>
            <a:r>
              <a:rPr lang="zh-CN" altLang="en-US" sz="4000" b="1" dirty="0">
                <a:solidFill>
                  <a:srgbClr val="FFFFFF"/>
                </a:solidFill>
                <a:latin typeface="DFKai-SB" panose="03000509000000000000" pitchFamily="65" charset="-120"/>
                <a:ea typeface="DFKai-SB" panose="03000509000000000000" pitchFamily="65" charset="-120"/>
              </a:rPr>
              <a:t>持份者的</a:t>
            </a:r>
            <a:r>
              <a:rPr lang="zh-CN" altLang="en-US" sz="4000" b="1" dirty="0">
                <a:solidFill>
                  <a:schemeClr val="bg1"/>
                </a:solidFill>
                <a:latin typeface="DFKai-SB" panose="03000509000000000000" pitchFamily="65" charset="-120"/>
                <a:ea typeface="DFKai-SB" panose="03000509000000000000" pitchFamily="65" charset="-120"/>
              </a:rPr>
              <a:t>環保</a:t>
            </a:r>
            <a:r>
              <a:rPr lang="zh-CN" altLang="en-US" sz="4000" b="1" dirty="0">
                <a:solidFill>
                  <a:srgbClr val="FFFFFF"/>
                </a:solidFill>
                <a:latin typeface="DFKai-SB" panose="03000509000000000000" pitchFamily="65" charset="-120"/>
                <a:ea typeface="DFKai-SB" panose="03000509000000000000" pitchFamily="65" charset="-120"/>
              </a:rPr>
              <a:t>角色和責任</a:t>
            </a:r>
          </a:p>
        </p:txBody>
      </p:sp>
      <p:sp>
        <p:nvSpPr>
          <p:cNvPr id="27" name="Rectangle 14">
            <a:extLst>
              <a:ext uri="{FF2B5EF4-FFF2-40B4-BE49-F238E27FC236}">
                <a16:creationId xmlns:a16="http://schemas.microsoft.com/office/drawing/2014/main" id="{FF62AD24-3287-4326-9830-2C079B66D931}"/>
              </a:ext>
            </a:extLst>
          </p:cNvPr>
          <p:cNvSpPr/>
          <p:nvPr/>
        </p:nvSpPr>
        <p:spPr>
          <a:xfrm>
            <a:off x="7814733" y="1297552"/>
            <a:ext cx="2165774"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grpSp>
        <p:nvGrpSpPr>
          <p:cNvPr id="32" name="组合 35"/>
          <p:cNvGrpSpPr>
            <a:grpSpLocks noChangeAspect="1"/>
          </p:cNvGrpSpPr>
          <p:nvPr/>
        </p:nvGrpSpPr>
        <p:grpSpPr>
          <a:xfrm>
            <a:off x="683804" y="5451635"/>
            <a:ext cx="533881" cy="634626"/>
            <a:chOff x="6523756" y="488141"/>
            <a:chExt cx="883270" cy="966551"/>
          </a:xfrm>
        </p:grpSpPr>
        <p:sp>
          <p:nvSpPr>
            <p:cNvPr id="33" name="流程图: 离页连接符 36"/>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离页连接符 3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流程图: 离页连接符 3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9"/>
            <p:cNvGrpSpPr/>
            <p:nvPr/>
          </p:nvGrpSpPr>
          <p:grpSpPr>
            <a:xfrm>
              <a:off x="6676279" y="647264"/>
              <a:ext cx="600075" cy="568325"/>
              <a:chOff x="5991226" y="2949576"/>
              <a:chExt cx="600075" cy="568325"/>
            </a:xfrm>
          </p:grpSpPr>
          <p:sp>
            <p:nvSpPr>
              <p:cNvPr id="37"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8"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9"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Tree>
    <p:extLst>
      <p:ext uri="{BB962C8B-B14F-4D97-AF65-F5344CB8AC3E}">
        <p14:creationId xmlns:p14="http://schemas.microsoft.com/office/powerpoint/2010/main" val="11781263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p:cNvSpPr/>
          <p:nvPr/>
        </p:nvSpPr>
        <p:spPr>
          <a:xfrm flipV="1">
            <a:off x="722054" y="1706306"/>
            <a:ext cx="10693613" cy="4325377"/>
          </a:xfrm>
          <a:prstGeom prst="roundRect">
            <a:avLst>
              <a:gd name="adj" fmla="val 10000"/>
            </a:avLst>
          </a:prstGeom>
          <a:solidFill>
            <a:srgbClr val="00B0F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CN" altLang="en-US" dirty="0"/>
          </a:p>
        </p:txBody>
      </p:sp>
      <p:sp>
        <p:nvSpPr>
          <p:cNvPr id="15" name="文本框 14"/>
          <p:cNvSpPr txBox="1"/>
          <p:nvPr/>
        </p:nvSpPr>
        <p:spPr>
          <a:xfrm>
            <a:off x="882289" y="1671447"/>
            <a:ext cx="10373141" cy="4401205"/>
          </a:xfrm>
          <a:prstGeom prst="rect">
            <a:avLst/>
          </a:prstGeom>
          <a:noFill/>
        </p:spPr>
        <p:txBody>
          <a:bodyPr wrap="square">
            <a:spAutoFit/>
          </a:bodyPr>
          <a:lstStyle/>
          <a:p>
            <a:pPr algn="just"/>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作為</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聯合國專門</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機構</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自</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1959</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年開始專責處理國際間各政府的海事合作</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事宜</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改善</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海事安全及預防海上</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污染</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鼓勵</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並促進在有關海上</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安全</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航行效率</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防止</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和控制船舶造成海洋污染的問題上普遍採用可行的最高標準</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algn="just"/>
            <a:endParaRPr lang="en-US" altLang="zh-CN" sz="2800" dirty="0">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國際海事組織引入了一系列措施以預防油輪事故，並將事故影響降至最低</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，例如</a:t>
            </a:r>
            <a:r>
              <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rPr>
              <a:t>1978</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年修正的</a:t>
            </a:r>
            <a:r>
              <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rPr>
              <a:t>1973</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國際防止船舶造成污染公約</a:t>
            </a:r>
            <a:r>
              <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不僅涵蓋了由意外和日常運營造成的石油污染，還涵蓋了由化學品、包裝危險品、污水、垃圾與空氣造成的污染</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，以及訂定其他公約防上海洋受到污染等。</a:t>
            </a:r>
            <a:endParaRPr lang="en-US" altLang="zh-TW"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任意多边形: 形状 7"/>
          <p:cNvSpPr/>
          <p:nvPr/>
        </p:nvSpPr>
        <p:spPr>
          <a:xfrm>
            <a:off x="2239421" y="171832"/>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政府間組織的角色和責任</a:t>
            </a:r>
          </a:p>
        </p:txBody>
      </p:sp>
      <p:pic>
        <p:nvPicPr>
          <p:cNvPr id="12" name="Picture 11"/>
          <p:cNvPicPr>
            <a:picLocks noChangeAspect="1"/>
          </p:cNvPicPr>
          <p:nvPr/>
        </p:nvPicPr>
        <p:blipFill>
          <a:blip r:embed="rId2"/>
          <a:stretch>
            <a:fillRect/>
          </a:stretch>
        </p:blipFill>
        <p:spPr>
          <a:xfrm>
            <a:off x="181194" y="171832"/>
            <a:ext cx="1697700" cy="618023"/>
          </a:xfrm>
          <a:prstGeom prst="rect">
            <a:avLst/>
          </a:prstGeom>
        </p:spPr>
      </p:pic>
      <p:sp>
        <p:nvSpPr>
          <p:cNvPr id="2" name="Rectangle 1"/>
          <p:cNvSpPr/>
          <p:nvPr/>
        </p:nvSpPr>
        <p:spPr>
          <a:xfrm>
            <a:off x="4525072" y="955693"/>
            <a:ext cx="2646878" cy="584775"/>
          </a:xfrm>
          <a:prstGeom prst="rect">
            <a:avLst/>
          </a:prstGeom>
        </p:spPr>
        <p:txBody>
          <a:bodyPr wrap="none">
            <a:spAutoFit/>
          </a:bodyPr>
          <a:lstStyle/>
          <a:p>
            <a:pPr algn="just"/>
            <a:r>
              <a:rPr lang="zh-CN" altLang="en-US" sz="3200" dirty="0">
                <a:latin typeface="標楷體" panose="03000509000000000000" pitchFamily="65" charset="-120"/>
                <a:ea typeface="標楷體" panose="03000509000000000000" pitchFamily="65" charset="-120"/>
              </a:rPr>
              <a:t>國際海事</a:t>
            </a:r>
            <a:r>
              <a:rPr lang="zh-CN" altLang="en-US" sz="3200" dirty="0" smtClean="0">
                <a:latin typeface="標楷體" panose="03000509000000000000" pitchFamily="65" charset="-120"/>
                <a:ea typeface="標楷體" panose="03000509000000000000" pitchFamily="65" charset="-120"/>
              </a:rPr>
              <a:t>組織</a:t>
            </a:r>
            <a:endParaRPr lang="en-US" altLang="zh-CN"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Freeform 5"/>
          <p:cNvSpPr/>
          <p:nvPr/>
        </p:nvSpPr>
        <p:spPr bwMode="auto">
          <a:xfrm>
            <a:off x="4078921" y="108667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 name="Rectangle 2"/>
          <p:cNvSpPr/>
          <p:nvPr/>
        </p:nvSpPr>
        <p:spPr>
          <a:xfrm>
            <a:off x="788126" y="6166230"/>
            <a:ext cx="6096000" cy="336759"/>
          </a:xfrm>
          <a:prstGeom prst="rect">
            <a:avLst/>
          </a:prstGeom>
        </p:spPr>
        <p:txBody>
          <a:bodyPr>
            <a:spAutoFit/>
          </a:bodyPr>
          <a:lstStyle/>
          <a:p>
            <a:pPr>
              <a:lnSpc>
                <a:spcPct val="150000"/>
              </a:lnSpc>
            </a:pPr>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資料</a:t>
            </a:r>
            <a:r>
              <a:rPr lang="zh-CN"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來源：聯合國網站 </a:t>
            </a:r>
            <a:r>
              <a:rPr lang="en-US" altLang="zh-TW"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https://www.un.org/zh/aboutun/structure/imo/history.shtml</a:t>
            </a:r>
            <a:r>
              <a:rPr lang="en-US" altLang="zh-TW"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3306635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28"/>
          <p:cNvSpPr/>
          <p:nvPr/>
        </p:nvSpPr>
        <p:spPr>
          <a:xfrm>
            <a:off x="220822" y="1370380"/>
            <a:ext cx="11666378" cy="1623778"/>
          </a:xfrm>
          <a:prstGeom prst="roundRect">
            <a:avLst>
              <a:gd name="adj" fmla="val 6953"/>
            </a:avLst>
          </a:prstGeom>
          <a:solidFill>
            <a:srgbClr val="92D05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algn="ctr">
              <a:buNone/>
            </a:pPr>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7" name="文本框 6"/>
          <p:cNvSpPr txBox="1"/>
          <p:nvPr/>
        </p:nvSpPr>
        <p:spPr>
          <a:xfrm>
            <a:off x="3646570" y="785917"/>
            <a:ext cx="4585650" cy="523220"/>
          </a:xfrm>
          <a:prstGeom prst="rect">
            <a:avLst/>
          </a:prstGeom>
          <a:noFill/>
        </p:spPr>
        <p:txBody>
          <a:bodyPr wrap="square" rtlCol="0">
            <a:spAutoFit/>
          </a:bodyPr>
          <a:lstStyle/>
          <a:p>
            <a:pPr algn="ctr"/>
            <a:r>
              <a:rPr lang="zh-TW" altLang="en-US" sz="2800" b="1" dirty="0" smtClean="0">
                <a:solidFill>
                  <a:srgbClr val="262626"/>
                </a:solidFill>
                <a:latin typeface="DFKai-SB" panose="03000509000000000000" pitchFamily="65" charset="-120"/>
                <a:ea typeface="DFKai-SB" panose="03000509000000000000" pitchFamily="65" charset="-120"/>
              </a:rPr>
              <a:t>其他政府間環境組織舉隅</a:t>
            </a:r>
            <a:endParaRPr lang="zh-CN" altLang="en-US" sz="2800" b="1" dirty="0">
              <a:latin typeface="DFKai-SB" panose="03000509000000000000" pitchFamily="65" charset="-120"/>
              <a:ea typeface="DFKai-SB" panose="03000509000000000000" pitchFamily="65" charset="-120"/>
            </a:endParaRPr>
          </a:p>
        </p:txBody>
      </p:sp>
      <p:sp>
        <p:nvSpPr>
          <p:cNvPr id="11" name="文本框 10"/>
          <p:cNvSpPr txBox="1"/>
          <p:nvPr/>
        </p:nvSpPr>
        <p:spPr>
          <a:xfrm>
            <a:off x="220821" y="1424498"/>
            <a:ext cx="11548933" cy="1569660"/>
          </a:xfrm>
          <a:prstGeom prst="rect">
            <a:avLst/>
          </a:prstGeom>
          <a:noFill/>
        </p:spPr>
        <p:txBody>
          <a:bodyPr wrap="square">
            <a:spAutoFit/>
          </a:bodyPr>
          <a:lstStyle/>
          <a:p>
            <a:r>
              <a:rPr lang="zh-TW" altLang="en-US" sz="2400" dirty="0">
                <a:latin typeface="標楷體" panose="03000509000000000000" pitchFamily="65" charset="-120"/>
                <a:ea typeface="標楷體" panose="03000509000000000000" pitchFamily="65" charset="-120"/>
              </a:rPr>
              <a:t>「一帶一路</a:t>
            </a:r>
            <a:r>
              <a:rPr lang="zh-TW" altLang="en-US"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是國家對外</a:t>
            </a:r>
            <a:r>
              <a:rPr lang="zh-TW" altLang="en-US" sz="2400" dirty="0">
                <a:latin typeface="標楷體" panose="03000509000000000000" pitchFamily="65" charset="-120"/>
                <a:ea typeface="標楷體" panose="03000509000000000000" pitchFamily="65" charset="-120"/>
              </a:rPr>
              <a:t>發展的</a:t>
            </a:r>
            <a:r>
              <a:rPr lang="zh-TW" altLang="en-US" sz="2400" dirty="0" smtClean="0">
                <a:latin typeface="標楷體" panose="03000509000000000000" pitchFamily="65" charset="-120"/>
                <a:ea typeface="標楷體" panose="03000509000000000000" pitchFamily="65" charset="-120"/>
              </a:rPr>
              <a:t>重要倡議，旨在</a:t>
            </a:r>
            <a:r>
              <a:rPr lang="zh-TW" altLang="en-US" sz="2400" dirty="0">
                <a:latin typeface="標楷體" panose="03000509000000000000" pitchFamily="65" charset="-120"/>
                <a:ea typeface="標楷體" panose="03000509000000000000" pitchFamily="65" charset="-120"/>
              </a:rPr>
              <a:t>推動沿線各國實現經濟政策</a:t>
            </a:r>
            <a:r>
              <a:rPr lang="zh-TW" altLang="en-US" sz="2400" dirty="0" smtClean="0">
                <a:latin typeface="標楷體" panose="03000509000000000000" pitchFamily="65" charset="-120"/>
                <a:ea typeface="標楷體" panose="03000509000000000000" pitchFamily="65" charset="-120"/>
              </a:rPr>
              <a:t>協調，</a:t>
            </a:r>
            <a:r>
              <a:rPr lang="zh-TW" altLang="en-US" sz="2400" dirty="0">
                <a:latin typeface="標楷體" panose="03000509000000000000" pitchFamily="65" charset="-120"/>
                <a:ea typeface="標楷體" panose="03000509000000000000" pitchFamily="65" charset="-120"/>
              </a:rPr>
              <a:t>共同打造開放、包容、均衡、普惠的區域經濟合作</a:t>
            </a:r>
            <a:r>
              <a:rPr lang="zh-TW" altLang="en-US" sz="2400" dirty="0" smtClean="0">
                <a:latin typeface="標楷體" panose="03000509000000000000" pitchFamily="65" charset="-120"/>
                <a:ea typeface="標楷體" panose="03000509000000000000" pitchFamily="65" charset="-120"/>
              </a:rPr>
              <a:t>架構，並積極推動</a:t>
            </a:r>
            <a:r>
              <a:rPr lang="zh-CN" altLang="en-US" sz="2400" dirty="0" smtClean="0">
                <a:latin typeface="標楷體" panose="03000509000000000000" pitchFamily="65" charset="-120"/>
                <a:ea typeface="標楷體" panose="03000509000000000000" pitchFamily="65" charset="-120"/>
              </a:rPr>
              <a:t>綠色發展政策，加強</a:t>
            </a:r>
            <a:r>
              <a:rPr lang="zh-TW" altLang="en-US" sz="2400" dirty="0">
                <a:latin typeface="標楷體" panose="03000509000000000000" pitchFamily="65" charset="-120"/>
                <a:ea typeface="標楷體" panose="03000509000000000000" pitchFamily="65" charset="-120"/>
              </a:rPr>
              <a:t>「一帶一路」</a:t>
            </a:r>
            <a:r>
              <a:rPr lang="zh-CN" altLang="en-US" sz="2400" dirty="0" smtClean="0">
                <a:latin typeface="標楷體" panose="03000509000000000000" pitchFamily="65" charset="-120"/>
                <a:ea typeface="標楷體" panose="03000509000000000000" pitchFamily="65" charset="-120"/>
              </a:rPr>
              <a:t>生態環保大數據服務平</a:t>
            </a:r>
            <a:r>
              <a:rPr lang="zh-TW" altLang="en-US" sz="2400" dirty="0" smtClean="0">
                <a:latin typeface="標楷體" panose="03000509000000000000" pitchFamily="65" charset="-120"/>
                <a:ea typeface="標楷體" panose="03000509000000000000" pitchFamily="65" charset="-120"/>
              </a:rPr>
              <a:t>台的</a:t>
            </a:r>
            <a:r>
              <a:rPr lang="zh-CN" altLang="en-US" sz="2400" dirty="0" smtClean="0">
                <a:latin typeface="標楷體" panose="03000509000000000000" pitchFamily="65" charset="-120"/>
                <a:ea typeface="標楷體" panose="03000509000000000000" pitchFamily="65" charset="-120"/>
              </a:rPr>
              <a:t>建設，加強生態環境及應對氣候變化相關</a:t>
            </a:r>
            <a:r>
              <a:rPr lang="zh-TW" altLang="en-US" sz="2400" dirty="0" smtClean="0">
                <a:latin typeface="標楷體" panose="03000509000000000000" pitchFamily="65" charset="-120"/>
                <a:ea typeface="標楷體" panose="03000509000000000000" pitchFamily="65" charset="-120"/>
              </a:rPr>
              <a:t>訊息</a:t>
            </a:r>
            <a:r>
              <a:rPr lang="zh-CN" altLang="en-US" sz="2400" dirty="0" smtClean="0">
                <a:latin typeface="標楷體" panose="03000509000000000000" pitchFamily="65" charset="-120"/>
                <a:ea typeface="標楷體" panose="03000509000000000000" pitchFamily="65" charset="-120"/>
              </a:rPr>
              <a:t>共享、技術交流合作，強化生態環保法律法規和國際通行規則研究。</a:t>
            </a:r>
            <a:endParaRPr lang="en-US" altLang="zh-CN" sz="2400" dirty="0">
              <a:latin typeface="標楷體" panose="03000509000000000000" pitchFamily="65" charset="-120"/>
              <a:ea typeface="標楷體" panose="03000509000000000000" pitchFamily="65" charset="-120"/>
            </a:endParaRPr>
          </a:p>
        </p:txBody>
      </p:sp>
      <p:sp>
        <p:nvSpPr>
          <p:cNvPr id="10" name="任意多边形: 形状 7"/>
          <p:cNvSpPr/>
          <p:nvPr/>
        </p:nvSpPr>
        <p:spPr>
          <a:xfrm>
            <a:off x="2239421" y="171832"/>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政府間組織的角色和責任</a:t>
            </a:r>
          </a:p>
        </p:txBody>
      </p:sp>
      <p:sp>
        <p:nvSpPr>
          <p:cNvPr id="12" name="Freeform 5"/>
          <p:cNvSpPr/>
          <p:nvPr/>
        </p:nvSpPr>
        <p:spPr bwMode="auto">
          <a:xfrm>
            <a:off x="3139354" y="87476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 name="Rectangle 2"/>
          <p:cNvSpPr/>
          <p:nvPr/>
        </p:nvSpPr>
        <p:spPr>
          <a:xfrm>
            <a:off x="7811971" y="3025192"/>
            <a:ext cx="4224233" cy="307777"/>
          </a:xfrm>
          <a:prstGeom prst="rect">
            <a:avLst/>
          </a:prstGeom>
        </p:spPr>
        <p:txBody>
          <a:bodyPr wrap="non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*即</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「絲綢之路經濟帶」和「</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世紀海上絲綢之路</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3"/>
          <p:cNvSpPr/>
          <p:nvPr/>
        </p:nvSpPr>
        <p:spPr>
          <a:xfrm>
            <a:off x="195257" y="3048276"/>
            <a:ext cx="7539393" cy="261610"/>
          </a:xfrm>
          <a:prstGeom prst="rect">
            <a:avLst/>
          </a:prstGeom>
        </p:spPr>
        <p:txBody>
          <a:bodyPr wrap="square">
            <a:spAutoFit/>
          </a:bodyPr>
          <a:lstStyle/>
          <a:p>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資料來源 </a:t>
            </a:r>
            <a:r>
              <a:rPr lang="en-US" altLang="zh-TW" sz="1100" dirty="0" smtClean="0">
                <a:latin typeface="標楷體" panose="03000509000000000000" pitchFamily="65" charset="-120"/>
                <a:ea typeface="標楷體" panose="03000509000000000000" pitchFamily="65" charset="-120"/>
                <a:cs typeface="Times New Roman" panose="02020603050405020304" pitchFamily="18" charset="0"/>
              </a:rPr>
              <a:t>: </a:t>
            </a:r>
            <a:r>
              <a:rPr lang="zh-CN" altLang="en-US" sz="1100" dirty="0" smtClean="0">
                <a:latin typeface="標楷體" panose="03000509000000000000" pitchFamily="65" charset="-120"/>
                <a:ea typeface="標楷體" panose="03000509000000000000" pitchFamily="65" charset="-120"/>
                <a:cs typeface="Times New Roman" panose="02020603050405020304" pitchFamily="18" charset="0"/>
              </a:rPr>
              <a:t>國家發展和改革委員會</a:t>
            </a:r>
            <a:r>
              <a:rPr lang="en-US" altLang="zh-TW" sz="1100" dirty="0" smtClean="0">
                <a:latin typeface="標楷體" panose="03000509000000000000" pitchFamily="65" charset="-120"/>
                <a:ea typeface="標楷體" panose="03000509000000000000" pitchFamily="65" charset="-120"/>
                <a:cs typeface="Times New Roman" panose="02020603050405020304" pitchFamily="18" charset="0"/>
              </a:rPr>
              <a:t>(</a:t>
            </a:r>
            <a:r>
              <a:rPr lang="en-US" sz="1100" dirty="0" smtClean="0">
                <a:latin typeface="Times New Roman" panose="02020603050405020304" pitchFamily="18" charset="0"/>
                <a:cs typeface="Times New Roman" panose="02020603050405020304" pitchFamily="18" charset="0"/>
              </a:rPr>
              <a:t>https</a:t>
            </a:r>
            <a:r>
              <a:rPr lang="en-US" sz="1100" dirty="0">
                <a:latin typeface="Times New Roman" panose="02020603050405020304" pitchFamily="18" charset="0"/>
                <a:cs typeface="Times New Roman" panose="02020603050405020304" pitchFamily="18" charset="0"/>
              </a:rPr>
              <a:t>://www.ndrc.gov.cn/xxgk/zcfb/tz/202203/t20220328_1320629.html?code=&amp;</a:t>
            </a:r>
            <a:r>
              <a:rPr lang="en-US" sz="1100" dirty="0" smtClean="0">
                <a:latin typeface="Times New Roman" panose="02020603050405020304" pitchFamily="18" charset="0"/>
                <a:cs typeface="Times New Roman" panose="02020603050405020304" pitchFamily="18" charset="0"/>
              </a:rPr>
              <a:t>state=123</a:t>
            </a:r>
            <a:r>
              <a:rPr lang="en-US" altLang="zh-TW" sz="1100" dirty="0" smtClean="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p:txBody>
      </p:sp>
      <p:sp>
        <p:nvSpPr>
          <p:cNvPr id="14" name="AutoShape 28"/>
          <p:cNvSpPr/>
          <p:nvPr/>
        </p:nvSpPr>
        <p:spPr>
          <a:xfrm>
            <a:off x="220821" y="3350085"/>
            <a:ext cx="11691942" cy="1119053"/>
          </a:xfrm>
          <a:prstGeom prst="roundRect">
            <a:avLst>
              <a:gd name="adj" fmla="val 6953"/>
            </a:avLst>
          </a:prstGeom>
          <a:solidFill>
            <a:srgbClr val="00B0F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algn="ctr">
              <a:buNone/>
            </a:pPr>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16" name="Rectangle 15"/>
          <p:cNvSpPr/>
          <p:nvPr/>
        </p:nvSpPr>
        <p:spPr>
          <a:xfrm>
            <a:off x="220821" y="3375808"/>
            <a:ext cx="11574496" cy="1046440"/>
          </a:xfrm>
          <a:prstGeom prst="rect">
            <a:avLst/>
          </a:prstGeom>
        </p:spPr>
        <p:txBody>
          <a:bodyPr wrap="square">
            <a:spAutoFit/>
          </a:bodyPr>
          <a:lstStyle/>
          <a:p>
            <a:r>
              <a:rPr lang="zh-TW" altLang="en-US" sz="2400" dirty="0">
                <a:latin typeface="標楷體" panose="03000509000000000000" pitchFamily="65" charset="-120"/>
                <a:ea typeface="標楷體" panose="03000509000000000000" pitchFamily="65" charset="-120"/>
              </a:rPr>
              <a:t>歐洲環境署*是歐洲聯盟建立的一個監測和分析歐洲環境的機構，總部設在丹麥首都哥本哈根。該署為歐洲地區提供環境相關資訊，協助歐洲地區推動可持續發展。 </a:t>
            </a:r>
            <a:endParaRPr lang="en-US" altLang="zh-TW" sz="2400" dirty="0" smtClean="0">
              <a:latin typeface="標楷體" panose="03000509000000000000" pitchFamily="65" charset="-120"/>
              <a:ea typeface="標楷體" panose="03000509000000000000" pitchFamily="65" charset="-120"/>
            </a:endParaRPr>
          </a:p>
          <a:p>
            <a:r>
              <a:rPr lang="zh-TW" altLang="en-US" sz="1400" dirty="0" smtClean="0">
                <a:latin typeface="Times New Roman" panose="02020603050405020304" pitchFamily="18" charset="0"/>
                <a:cs typeface="Times New Roman" panose="02020603050405020304" pitchFamily="18" charset="0"/>
              </a:rPr>
              <a:t>*</a:t>
            </a:r>
            <a:r>
              <a:rPr lang="en-US" altLang="zh-TW" sz="1400" dirty="0" smtClean="0">
                <a:latin typeface="Times New Roman" panose="02020603050405020304" pitchFamily="18" charset="0"/>
                <a:cs typeface="Times New Roman" panose="02020603050405020304" pitchFamily="18" charset="0"/>
              </a:rPr>
              <a:t>The </a:t>
            </a:r>
            <a:r>
              <a:rPr lang="en-US" altLang="zh-TW" sz="1400" dirty="0">
                <a:latin typeface="Times New Roman" panose="02020603050405020304" pitchFamily="18" charset="0"/>
                <a:cs typeface="Times New Roman" panose="02020603050405020304" pitchFamily="18" charset="0"/>
              </a:rPr>
              <a:t>European Environment Agency (EEA) </a:t>
            </a:r>
          </a:p>
        </p:txBody>
      </p:sp>
      <p:sp>
        <p:nvSpPr>
          <p:cNvPr id="17" name="矩形 1"/>
          <p:cNvSpPr/>
          <p:nvPr/>
        </p:nvSpPr>
        <p:spPr>
          <a:xfrm>
            <a:off x="195258" y="4509337"/>
            <a:ext cx="3167171" cy="276999"/>
          </a:xfrm>
          <a:prstGeom prst="rect">
            <a:avLst/>
          </a:prstGeom>
        </p:spPr>
        <p:txBody>
          <a:bodyPr wrap="square">
            <a:spAutoFit/>
          </a:bodyPr>
          <a:lstStyle/>
          <a:p>
            <a:r>
              <a:rPr lang="zh-HK" altLang="en-US" sz="1200" dirty="0">
                <a:latin typeface="標楷體" panose="03000509000000000000" pitchFamily="65" charset="-120"/>
                <a:ea typeface="標楷體" panose="03000509000000000000" pitchFamily="65" charset="-120"/>
                <a:cs typeface="Times New Roman" panose="02020603050405020304" pitchFamily="18" charset="0"/>
              </a:rPr>
              <a:t>資料來源</a:t>
            </a:r>
            <a:r>
              <a:rPr lang="zh-HK" altLang="en-US" sz="1200" dirty="0" smtClean="0">
                <a:latin typeface="Times New Roman" panose="02020603050405020304" pitchFamily="18" charset="0"/>
                <a:cs typeface="Times New Roman" panose="02020603050405020304" pitchFamily="18" charset="0"/>
              </a:rPr>
              <a:t>：</a:t>
            </a:r>
            <a:r>
              <a:rPr lang="en-US" altLang="zh-TW" sz="1200" dirty="0" smtClean="0">
                <a:latin typeface="Times New Roman" panose="02020603050405020304" pitchFamily="18" charset="0"/>
                <a:cs typeface="Times New Roman" panose="02020603050405020304" pitchFamily="18" charset="0"/>
              </a:rPr>
              <a:t>EEA (</a:t>
            </a:r>
            <a:r>
              <a:rPr lang="en-US" altLang="zh-HK" sz="1200" dirty="0" smtClean="0">
                <a:latin typeface="Times New Roman" panose="02020603050405020304" pitchFamily="18" charset="0"/>
                <a:cs typeface="Times New Roman" panose="02020603050405020304" pitchFamily="18" charset="0"/>
              </a:rPr>
              <a:t>https</a:t>
            </a:r>
            <a:r>
              <a:rPr lang="en-US" altLang="zh-HK" sz="1200" dirty="0">
                <a:latin typeface="Times New Roman" panose="02020603050405020304" pitchFamily="18" charset="0"/>
                <a:cs typeface="Times New Roman" panose="02020603050405020304" pitchFamily="18" charset="0"/>
              </a:rPr>
              <a:t>://www.eea.europa.eu</a:t>
            </a:r>
            <a:r>
              <a:rPr lang="en-US" altLang="zh-HK" sz="1200" dirty="0" smtClean="0">
                <a:latin typeface="Times New Roman" panose="02020603050405020304" pitchFamily="18" charset="0"/>
                <a:cs typeface="Times New Roman" panose="02020603050405020304" pitchFamily="18" charset="0"/>
              </a:rPr>
              <a:t>/</a:t>
            </a:r>
            <a:r>
              <a:rPr lang="en-US" altLang="zh-TW" sz="1200" dirty="0" smtClean="0">
                <a:latin typeface="Times New Roman" panose="02020603050405020304" pitchFamily="18" charset="0"/>
                <a:cs typeface="Times New Roman" panose="02020603050405020304" pitchFamily="18" charset="0"/>
              </a:rPr>
              <a:t>)</a:t>
            </a:r>
            <a:endParaRPr lang="zh-HK" altLang="en-US" sz="1200" dirty="0">
              <a:latin typeface="Times New Roman" panose="02020603050405020304" pitchFamily="18" charset="0"/>
              <a:cs typeface="Times New Roman" panose="02020603050405020304" pitchFamily="18" charset="0"/>
            </a:endParaRPr>
          </a:p>
        </p:txBody>
      </p:sp>
      <p:sp>
        <p:nvSpPr>
          <p:cNvPr id="13" name="矩形: 圆角 2"/>
          <p:cNvSpPr/>
          <p:nvPr/>
        </p:nvSpPr>
        <p:spPr>
          <a:xfrm rot="10800000" flipV="1">
            <a:off x="149316" y="4873425"/>
            <a:ext cx="11691942" cy="1300872"/>
          </a:xfrm>
          <a:prstGeom prst="roundRect">
            <a:avLst>
              <a:gd name="adj" fmla="val 10000"/>
            </a:avLst>
          </a:prstGeom>
          <a:solidFill>
            <a:schemeClr val="accent2">
              <a:lumMod val="60000"/>
              <a:lumOff val="40000"/>
              <a:alpha val="13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algn="just"/>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東南亞國家</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組成的東南亞</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國家</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聯盟*（東</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盟）</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，以共同</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發展區內經濟，並在多方面合作</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的國</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與國</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之間</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地區聯盟，並推動成員國間的環境保育，</a:t>
            </a:r>
            <a:r>
              <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年東盟領袖共同宣布一份推動組織合作逹至可持續發展的藍圖，以邁向可持續生產與消費的循環經濟等。</a:t>
            </a:r>
            <a:endPar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Rectangle 17"/>
          <p:cNvSpPr/>
          <p:nvPr/>
        </p:nvSpPr>
        <p:spPr>
          <a:xfrm>
            <a:off x="149316" y="6070753"/>
            <a:ext cx="3434658" cy="369332"/>
          </a:xfrm>
          <a:prstGeom prst="rect">
            <a:avLst/>
          </a:prstGeom>
        </p:spPr>
        <p:txBody>
          <a:bodyPr wrap="none">
            <a:spAutoFit/>
          </a:bodyPr>
          <a:lstStyle/>
          <a:p>
            <a:r>
              <a:rPr lang="zh-TW" altLang="en-US" dirty="0" smtClean="0">
                <a:solidFill>
                  <a:srgbClr val="202122"/>
                </a:solidFill>
                <a:latin typeface="Arial" panose="020B0604020202020204" pitchFamily="34" charset="0"/>
              </a:rPr>
              <a:t>* </a:t>
            </a:r>
            <a:r>
              <a:rPr lang="en-US" sz="1200" dirty="0" smtClean="0">
                <a:solidFill>
                  <a:srgbClr val="202122"/>
                </a:solidFill>
                <a:latin typeface="Times New Roman" panose="02020603050405020304" pitchFamily="18" charset="0"/>
                <a:cs typeface="Times New Roman" panose="02020603050405020304" pitchFamily="18" charset="0"/>
              </a:rPr>
              <a:t>Association </a:t>
            </a:r>
            <a:r>
              <a:rPr lang="en-US" sz="1200" dirty="0">
                <a:solidFill>
                  <a:srgbClr val="202122"/>
                </a:solidFill>
                <a:latin typeface="Times New Roman" panose="02020603050405020304" pitchFamily="18" charset="0"/>
                <a:cs typeface="Times New Roman" panose="02020603050405020304" pitchFamily="18" charset="0"/>
              </a:rPr>
              <a:t>of Southeast Asian </a:t>
            </a:r>
            <a:r>
              <a:rPr lang="en-US" sz="1200" dirty="0" smtClean="0">
                <a:solidFill>
                  <a:srgbClr val="202122"/>
                </a:solidFill>
                <a:latin typeface="Times New Roman" panose="02020603050405020304" pitchFamily="18" charset="0"/>
                <a:cs typeface="Times New Roman" panose="02020603050405020304" pitchFamily="18" charset="0"/>
              </a:rPr>
              <a:t>Nations</a:t>
            </a:r>
            <a:r>
              <a:rPr lang="en-US" altLang="zh-TW" sz="1200" dirty="0">
                <a:solidFill>
                  <a:srgbClr val="202122"/>
                </a:solidFill>
                <a:latin typeface="Times New Roman" panose="02020603050405020304" pitchFamily="18" charset="0"/>
                <a:cs typeface="Times New Roman" panose="02020603050405020304" pitchFamily="18" charset="0"/>
              </a:rPr>
              <a:t>, ASEAN  </a:t>
            </a:r>
            <a:endParaRPr lang="en-US" sz="1200" dirty="0">
              <a:latin typeface="Times New Roman" panose="02020603050405020304" pitchFamily="18" charset="0"/>
              <a:cs typeface="Times New Roman" panose="02020603050405020304" pitchFamily="18" charset="0"/>
            </a:endParaRPr>
          </a:p>
        </p:txBody>
      </p:sp>
      <p:sp>
        <p:nvSpPr>
          <p:cNvPr id="19" name="Rectangle 18"/>
          <p:cNvSpPr/>
          <p:nvPr/>
        </p:nvSpPr>
        <p:spPr>
          <a:xfrm>
            <a:off x="220821" y="6440085"/>
            <a:ext cx="6507150" cy="276999"/>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ASEAN </a:t>
            </a:r>
            <a:r>
              <a:rPr lang="en-US" altLang="zh-TW"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://asean.org/our-communities/asean-socio-cultural-community/environment</a:t>
            </a:r>
            <a:r>
              <a:rPr lang="en-US" sz="1200" dirty="0" smtClean="0">
                <a:latin typeface="Times New Roman" panose="02020603050405020304" pitchFamily="18" charset="0"/>
                <a:cs typeface="Times New Roman" panose="02020603050405020304" pitchFamily="18" charset="0"/>
              </a:rPr>
              <a:t>/</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3080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02412" y="2290421"/>
            <a:ext cx="11042777" cy="3693319"/>
          </a:xfrm>
          <a:prstGeom prst="rect">
            <a:avLst/>
          </a:prstGeom>
          <a:ln w="38100">
            <a:solidFill>
              <a:schemeClr val="accent5">
                <a:lumMod val="50000"/>
              </a:schemeClr>
            </a:solidFill>
          </a:ln>
        </p:spPr>
        <p:txBody>
          <a:bodyPr wrap="square">
            <a:spAutoFit/>
          </a:bodyPr>
          <a:lstStyle/>
          <a:p>
            <a:pPr marL="342900" indent="-342900">
              <a:buFont typeface="Arial" panose="020B0604020202020204" pitchFamily="34" charset="0"/>
              <a:buChar char="•"/>
            </a:pPr>
            <a:r>
              <a:rPr lang="zh-TW" altLang="en-US" sz="2600" kern="100" dirty="0" smtClean="0">
                <a:latin typeface="DFKai-SB" panose="03000509000000000000" pitchFamily="65" charset="-120"/>
                <a:ea typeface="DFKai-SB" panose="03000509000000000000" pitchFamily="65" charset="-120"/>
                <a:cs typeface="Times New Roman" panose="02020603050405020304" pitchFamily="18" charset="0"/>
              </a:rPr>
              <a:t>非</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政府</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rPr>
              <a:t>組織（</a:t>
            </a:r>
            <a:r>
              <a:rPr lang="en-US" altLang="zh-TW" sz="2600" kern="100" dirty="0">
                <a:latin typeface="Times New Roman" panose="02020603050405020304" pitchFamily="18" charset="0"/>
                <a:ea typeface="DFKai-SB" panose="03000509000000000000" pitchFamily="65" charset="-120"/>
                <a:cs typeface="Times New Roman" panose="02020603050405020304" pitchFamily="18" charset="0"/>
              </a:rPr>
              <a:t>Non-governmental </a:t>
            </a:r>
            <a:r>
              <a:rPr lang="en-US" altLang="zh-TW" sz="2600" kern="100" dirty="0" smtClean="0">
                <a:latin typeface="Times New Roman" panose="02020603050405020304" pitchFamily="18" charset="0"/>
                <a:ea typeface="DFKai-SB" panose="03000509000000000000" pitchFamily="65" charset="-120"/>
                <a:cs typeface="Times New Roman" panose="02020603050405020304" pitchFamily="18" charset="0"/>
              </a:rPr>
              <a:t>organization, EGO</a:t>
            </a:r>
            <a:r>
              <a:rPr lang="zh-TW" altLang="en-US" sz="2600" kern="1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rPr>
              <a:t>是在地方、國家或國際級別上組織起來的非贏營利性的、自願公民組織。其中致力於國際環保事業，以保護全球自然資源和生態環境為目的，在世界範圍內開展環保活動的非政府組織就是非政府環境組織</a:t>
            </a:r>
            <a:r>
              <a:rPr lang="zh-TW" altLang="en-US" sz="2600" kern="1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2600" kern="100" dirty="0">
                <a:latin typeface="Times New Roman" panose="02020603050405020304" pitchFamily="18" charset="0"/>
                <a:ea typeface="DFKai-SB" panose="03000509000000000000" pitchFamily="65" charset="-120"/>
                <a:cs typeface="Times New Roman" panose="02020603050405020304" pitchFamily="18" charset="0"/>
              </a:rPr>
              <a:t>E</a:t>
            </a:r>
            <a:r>
              <a:rPr lang="en-US" altLang="zh-TW" sz="2600" kern="100" dirty="0" smtClean="0">
                <a:latin typeface="Times New Roman" panose="02020603050405020304" pitchFamily="18" charset="0"/>
                <a:ea typeface="DFKai-SB" panose="03000509000000000000" pitchFamily="65" charset="-120"/>
                <a:cs typeface="Times New Roman" panose="02020603050405020304" pitchFamily="18" charset="0"/>
              </a:rPr>
              <a:t>nvironmental </a:t>
            </a:r>
            <a:r>
              <a:rPr lang="en-US" altLang="zh-TW" sz="2600" kern="100" dirty="0">
                <a:latin typeface="Times New Roman" panose="02020603050405020304" pitchFamily="18" charset="0"/>
                <a:ea typeface="DFKai-SB" panose="03000509000000000000" pitchFamily="65" charset="-120"/>
                <a:cs typeface="Times New Roman" panose="02020603050405020304" pitchFamily="18" charset="0"/>
              </a:rPr>
              <a:t>NGO</a:t>
            </a:r>
            <a:r>
              <a:rPr lang="zh-TW" altLang="en-US" sz="2600" kern="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2600" kern="100" dirty="0">
                <a:latin typeface="Times New Roman" panose="02020603050405020304" pitchFamily="18" charset="0"/>
                <a:ea typeface="DFKai-SB" panose="03000509000000000000" pitchFamily="65" charset="-120"/>
                <a:cs typeface="Times New Roman" panose="02020603050405020304" pitchFamily="18" charset="0"/>
              </a:rPr>
              <a:t>ENGO</a:t>
            </a:r>
            <a:r>
              <a:rPr lang="zh-TW" altLang="en-US" sz="2600" kern="1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600" kern="100" dirty="0" smtClean="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600" kern="100" dirty="0" smtClean="0">
                <a:latin typeface="DFKai-SB" panose="03000509000000000000" pitchFamily="65" charset="-120"/>
                <a:ea typeface="DFKai-SB" panose="03000509000000000000" pitchFamily="65" charset="-120"/>
                <a:cs typeface="Times New Roman" panose="02020603050405020304" pitchFamily="18" charset="0"/>
              </a:rPr>
              <a:t>非</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政府環境組織</a:t>
            </a:r>
            <a:r>
              <a:rPr lang="zh-CN" altLang="en-US" sz="2600" kern="100" dirty="0" smtClean="0">
                <a:latin typeface="DFKai-SB" panose="03000509000000000000" pitchFamily="65" charset="-120"/>
                <a:ea typeface="DFKai-SB" panose="03000509000000000000" pitchFamily="65" charset="-120"/>
                <a:cs typeface="Times New Roman" panose="02020603050405020304" pitchFamily="18" charset="0"/>
              </a:rPr>
              <a:t>作為</a:t>
            </a: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環境保育中的協調者、</a:t>
            </a:r>
            <a:r>
              <a:rPr lang="zh-CN" altLang="en-US" sz="2600" kern="100" dirty="0" smtClean="0">
                <a:latin typeface="DFKai-SB" panose="03000509000000000000" pitchFamily="65" charset="-120"/>
                <a:ea typeface="DFKai-SB" panose="03000509000000000000" pitchFamily="65" charset="-120"/>
                <a:cs typeface="Times New Roman" panose="02020603050405020304" pitchFamily="18" charset="0"/>
                <a:sym typeface="+mn-ea"/>
              </a:rPr>
              <a:t>監</a:t>
            </a:r>
            <a:r>
              <a:rPr lang="zh-TW" altLang="en-US" sz="2600" kern="100" dirty="0" smtClean="0">
                <a:latin typeface="DFKai-SB" panose="03000509000000000000" pitchFamily="65" charset="-120"/>
                <a:ea typeface="DFKai-SB" panose="03000509000000000000" pitchFamily="65" charset="-120"/>
                <a:cs typeface="Times New Roman" panose="02020603050405020304" pitchFamily="18" charset="0"/>
                <a:sym typeface="+mn-ea"/>
              </a:rPr>
              <a:t>察</a:t>
            </a:r>
            <a:r>
              <a:rPr lang="zh-CN" altLang="en-US" sz="2600" kern="100" dirty="0" smtClean="0">
                <a:latin typeface="DFKai-SB" panose="03000509000000000000" pitchFamily="65" charset="-120"/>
                <a:ea typeface="DFKai-SB" panose="03000509000000000000" pitchFamily="65" charset="-120"/>
                <a:cs typeface="Times New Roman" panose="02020603050405020304" pitchFamily="18" charset="0"/>
                <a:sym typeface="+mn-ea"/>
              </a:rPr>
              <a:t>者</a:t>
            </a:r>
            <a:r>
              <a:rPr lang="zh-CN" altLang="en-US" sz="2600" kern="100" dirty="0" smtClean="0">
                <a:latin typeface="DFKai-SB" panose="03000509000000000000" pitchFamily="65" charset="-120"/>
                <a:ea typeface="DFKai-SB" panose="03000509000000000000" pitchFamily="65" charset="-120"/>
                <a:cs typeface="Times New Roman" panose="02020603050405020304" pitchFamily="18" charset="0"/>
              </a:rPr>
              <a:t>與</a:t>
            </a:r>
            <a:r>
              <a:rPr lang="zh-TW" altLang="en-US" sz="2600" kern="100" dirty="0" smtClean="0">
                <a:latin typeface="DFKai-SB" panose="03000509000000000000" pitchFamily="65" charset="-120"/>
                <a:ea typeface="DFKai-SB" panose="03000509000000000000" pitchFamily="65" charset="-120"/>
                <a:cs typeface="Times New Roman" panose="02020603050405020304" pitchFamily="18" charset="0"/>
                <a:sym typeface="+mn-ea"/>
              </a:rPr>
              <a:t>推廣</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sym typeface="+mn-ea"/>
              </a:rPr>
              <a:t>教育</a:t>
            </a:r>
            <a:r>
              <a:rPr lang="zh-CN" altLang="en-US" sz="2600" kern="100" dirty="0" smtClean="0">
                <a:latin typeface="DFKai-SB" panose="03000509000000000000" pitchFamily="65" charset="-120"/>
                <a:ea typeface="DFKai-SB" panose="03000509000000000000" pitchFamily="65" charset="-120"/>
                <a:cs typeface="Times New Roman" panose="02020603050405020304" pitchFamily="18" charset="0"/>
                <a:sym typeface="+mn-ea"/>
              </a:rPr>
              <a:t>者</a:t>
            </a: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，是環境保育中不可</a:t>
            </a:r>
            <a:r>
              <a:rPr lang="zh-CN" altLang="en-US" sz="2600" kern="100" dirty="0" smtClean="0">
                <a:latin typeface="DFKai-SB" panose="03000509000000000000" pitchFamily="65" charset="-120"/>
                <a:ea typeface="DFKai-SB" panose="03000509000000000000" pitchFamily="65" charset="-120"/>
                <a:cs typeface="Times New Roman" panose="02020603050405020304" pitchFamily="18" charset="0"/>
              </a:rPr>
              <a:t>或缺</a:t>
            </a: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的推動力量</a:t>
            </a:r>
            <a:r>
              <a:rPr lang="zh-CN" altLang="en-US" sz="2600" kern="1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2600" kern="100" dirty="0" smtClean="0">
                <a:latin typeface="DFKai-SB" panose="03000509000000000000" pitchFamily="65" charset="-120"/>
                <a:ea typeface="DFKai-SB" panose="03000509000000000000" pitchFamily="65" charset="-120"/>
                <a:cs typeface="Times New Roman" panose="02020603050405020304" pitchFamily="18" charset="0"/>
              </a:rPr>
              <a:t>並透過配合</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政府政策，與促進政府與社會互動，向政府提供意見、幫助企業落實環保行動、</a:t>
            </a:r>
            <a:r>
              <a:rPr lang="zh-TW" altLang="en-US" sz="2600" kern="100" dirty="0" smtClean="0">
                <a:latin typeface="DFKai-SB" panose="03000509000000000000" pitchFamily="65" charset="-120"/>
                <a:ea typeface="DFKai-SB" panose="03000509000000000000" pitchFamily="65" charset="-120"/>
                <a:cs typeface="Times New Roman" panose="02020603050405020304" pitchFamily="18" charset="0"/>
              </a:rPr>
              <a:t>推動與組織社區參與環境保護</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的</a:t>
            </a:r>
            <a:r>
              <a:rPr lang="zh-TW" altLang="en-US" sz="2600" kern="100" dirty="0" smtClean="0">
                <a:latin typeface="DFKai-SB" panose="03000509000000000000" pitchFamily="65" charset="-120"/>
                <a:ea typeface="DFKai-SB" panose="03000509000000000000" pitchFamily="65" charset="-120"/>
                <a:cs typeface="Times New Roman" panose="02020603050405020304" pitchFamily="18" charset="0"/>
              </a:rPr>
              <a:t>活動，以及教育</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宣傳提高公眾環保意識</a:t>
            </a:r>
            <a:r>
              <a:rPr lang="zh-TW" altLang="en-US" sz="2600" kern="100" dirty="0" smtClean="0">
                <a:latin typeface="DFKai-SB" panose="03000509000000000000" pitchFamily="65" charset="-120"/>
                <a:ea typeface="DFKai-SB" panose="03000509000000000000" pitchFamily="65" charset="-120"/>
                <a:cs typeface="Times New Roman" panose="02020603050405020304" pitchFamily="18" charset="0"/>
              </a:rPr>
              <a:t>等</a:t>
            </a:r>
            <a:r>
              <a:rPr lang="zh-CN" altLang="en-US" sz="2600" kern="100" dirty="0" smtClean="0">
                <a:latin typeface="DFKai-SB" panose="03000509000000000000" pitchFamily="65" charset="-120"/>
                <a:ea typeface="DFKai-SB" panose="03000509000000000000" pitchFamily="65" charset="-120"/>
                <a:cs typeface="Times New Roman" panose="02020603050405020304" pitchFamily="18" charset="0"/>
              </a:rPr>
              <a:t>發揮重要</a:t>
            </a: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作用</a:t>
            </a:r>
            <a:r>
              <a:rPr lang="zh-CN" altLang="en-US" sz="2600" kern="100" dirty="0" smtClean="0">
                <a:latin typeface="DFKai-SB" panose="03000509000000000000" pitchFamily="65" charset="-120"/>
                <a:ea typeface="DFKai-SB" panose="03000509000000000000" pitchFamily="65" charset="-120"/>
                <a:cs typeface="Times New Roman" panose="02020603050405020304" pitchFamily="18" charset="0"/>
              </a:rPr>
              <a:t>。</a:t>
            </a:r>
            <a:endParaRPr lang="zh-TW" altLang="en-US" sz="2600"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5" name="任意多边形: 形状 7"/>
          <p:cNvSpPr/>
          <p:nvPr/>
        </p:nvSpPr>
        <p:spPr>
          <a:xfrm>
            <a:off x="2331700" y="301331"/>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非政府組織的角色和責任</a:t>
            </a:r>
          </a:p>
        </p:txBody>
      </p:sp>
      <p:sp>
        <p:nvSpPr>
          <p:cNvPr id="6" name="Rectangle 5"/>
          <p:cNvSpPr/>
          <p:nvPr/>
        </p:nvSpPr>
        <p:spPr>
          <a:xfrm>
            <a:off x="802412" y="1127834"/>
            <a:ext cx="11042777" cy="954107"/>
          </a:xfrm>
          <a:prstGeom prst="rect">
            <a:avLst/>
          </a:prstGeom>
          <a:solidFill>
            <a:schemeClr val="accent6">
              <a:lumMod val="20000"/>
              <a:lumOff val="80000"/>
            </a:schemeClr>
          </a:solidFill>
        </p:spPr>
        <p:txBody>
          <a:bodyPr wrap="square">
            <a:spAutoFit/>
          </a:bodyPr>
          <a:lstStyle/>
          <a:p>
            <a:r>
              <a:rPr lang="zh-TW" altLang="en-US" sz="2800" dirty="0" smtClean="0">
                <a:latin typeface="標楷體" panose="03000509000000000000" pitchFamily="65" charset="-120"/>
                <a:ea typeface="標楷體" panose="03000509000000000000" pitchFamily="65" charset="-120"/>
              </a:rPr>
              <a:t>你認識哪些非</a:t>
            </a:r>
            <a:r>
              <a:rPr lang="zh-TW" altLang="en-US" sz="2800" dirty="0">
                <a:latin typeface="標楷體" panose="03000509000000000000" pitchFamily="65" charset="-120"/>
                <a:ea typeface="標楷體" panose="03000509000000000000" pitchFamily="65" charset="-120"/>
              </a:rPr>
              <a:t>政府</a:t>
            </a:r>
            <a:r>
              <a:rPr lang="zh-TW" altLang="en-US" sz="2800" dirty="0" smtClean="0">
                <a:latin typeface="標楷體" panose="03000509000000000000" pitchFamily="65" charset="-120"/>
                <a:ea typeface="標楷體" panose="03000509000000000000" pitchFamily="65" charset="-120"/>
              </a:rPr>
              <a:t>組織推動環境保育</a:t>
            </a:r>
            <a:r>
              <a:rPr lang="en-US" altLang="zh-TW" sz="2800" dirty="0" smtClean="0">
                <a:latin typeface="標楷體" panose="03000509000000000000" pitchFamily="65" charset="-120"/>
                <a:ea typeface="標楷體" panose="03000509000000000000" pitchFamily="65" charset="-120"/>
              </a:rPr>
              <a:t>? </a:t>
            </a:r>
            <a:r>
              <a:rPr lang="zh-TW" altLang="en-US" sz="2800" dirty="0" smtClean="0">
                <a:latin typeface="標楷體" panose="03000509000000000000" pitchFamily="65" charset="-120"/>
                <a:ea typeface="標楷體" panose="03000509000000000000" pitchFamily="65" charset="-120"/>
              </a:rPr>
              <a:t>它們擔起甚麼角色</a:t>
            </a:r>
            <a:r>
              <a:rPr lang="zh-TW" altLang="en-US" sz="2800" dirty="0">
                <a:latin typeface="標楷體" panose="03000509000000000000" pitchFamily="65" charset="-120"/>
                <a:ea typeface="標楷體" panose="03000509000000000000" pitchFamily="65" charset="-120"/>
              </a:rPr>
              <a:t>來推動環境</a:t>
            </a:r>
            <a:r>
              <a:rPr lang="zh-TW" altLang="en-US" sz="2800" dirty="0" smtClean="0">
                <a:latin typeface="標楷體" panose="03000509000000000000" pitchFamily="65" charset="-120"/>
                <a:ea typeface="標楷體" panose="03000509000000000000" pitchFamily="65" charset="-120"/>
              </a:rPr>
              <a:t>保育達至可持續發展</a:t>
            </a:r>
            <a:r>
              <a:rPr lang="en-US" altLang="zh-TW" sz="2800" dirty="0" smtClean="0">
                <a:latin typeface="標楷體" panose="03000509000000000000" pitchFamily="65" charset="-120"/>
                <a:ea typeface="標楷體" panose="03000509000000000000" pitchFamily="65" charset="-120"/>
              </a:rPr>
              <a:t>? </a:t>
            </a:r>
            <a:endParaRPr lang="en-US" sz="2800" dirty="0">
              <a:latin typeface="標楷體" panose="03000509000000000000" pitchFamily="65" charset="-120"/>
              <a:ea typeface="標楷體" panose="03000509000000000000" pitchFamily="65" charset="-120"/>
            </a:endParaRPr>
          </a:p>
        </p:txBody>
      </p:sp>
      <p:grpSp>
        <p:nvGrpSpPr>
          <p:cNvPr id="7" name="组合 20"/>
          <p:cNvGrpSpPr>
            <a:grpSpLocks noChangeAspect="1"/>
          </p:cNvGrpSpPr>
          <p:nvPr/>
        </p:nvGrpSpPr>
        <p:grpSpPr>
          <a:xfrm flipH="1">
            <a:off x="212838" y="1183144"/>
            <a:ext cx="534759" cy="534759"/>
            <a:chOff x="5195979" y="428797"/>
            <a:chExt cx="927463" cy="927463"/>
          </a:xfrm>
        </p:grpSpPr>
        <p:sp>
          <p:nvSpPr>
            <p:cNvPr id="8" name="椭圆 21"/>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23"/>
            <p:cNvGrpSpPr/>
            <p:nvPr/>
          </p:nvGrpSpPr>
          <p:grpSpPr>
            <a:xfrm>
              <a:off x="5235042" y="460898"/>
              <a:ext cx="876427" cy="882962"/>
              <a:chOff x="6130069" y="1975983"/>
              <a:chExt cx="876427" cy="882962"/>
            </a:xfrm>
          </p:grpSpPr>
          <p:sp>
            <p:nvSpPr>
              <p:cNvPr id="14"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15"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12"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grpSp>
        <p:nvGrpSpPr>
          <p:cNvPr id="16" name="组合 35"/>
          <p:cNvGrpSpPr>
            <a:grpSpLocks noChangeAspect="1"/>
          </p:cNvGrpSpPr>
          <p:nvPr/>
        </p:nvGrpSpPr>
        <p:grpSpPr>
          <a:xfrm>
            <a:off x="126279" y="2319629"/>
            <a:ext cx="533881" cy="634626"/>
            <a:chOff x="6523756" y="488141"/>
            <a:chExt cx="883270" cy="966551"/>
          </a:xfrm>
        </p:grpSpPr>
        <p:sp>
          <p:nvSpPr>
            <p:cNvPr id="17" name="流程图: 离页连接符 36"/>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离页连接符 3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流程图: 离页连接符 3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39"/>
            <p:cNvGrpSpPr/>
            <p:nvPr/>
          </p:nvGrpSpPr>
          <p:grpSpPr>
            <a:xfrm>
              <a:off x="6676279" y="647264"/>
              <a:ext cx="600075" cy="568325"/>
              <a:chOff x="5991226" y="2949576"/>
              <a:chExt cx="600075" cy="568325"/>
            </a:xfrm>
          </p:grpSpPr>
          <p:sp>
            <p:nvSpPr>
              <p:cNvPr id="21"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3"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Tree>
    <p:extLst>
      <p:ext uri="{BB962C8B-B14F-4D97-AF65-F5344CB8AC3E}">
        <p14:creationId xmlns:p14="http://schemas.microsoft.com/office/powerpoint/2010/main" val="2319209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25"/>
          <p:cNvSpPr/>
          <p:nvPr/>
        </p:nvSpPr>
        <p:spPr bwMode="auto">
          <a:xfrm>
            <a:off x="224006" y="880844"/>
            <a:ext cx="11738695" cy="5578679"/>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矩形 26"/>
          <p:cNvSpPr/>
          <p:nvPr/>
        </p:nvSpPr>
        <p:spPr>
          <a:xfrm>
            <a:off x="327171" y="1039782"/>
            <a:ext cx="11440086" cy="2983611"/>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4" name="矩形: 圆角 23"/>
          <p:cNvSpPr/>
          <p:nvPr/>
        </p:nvSpPr>
        <p:spPr>
          <a:xfrm flipV="1">
            <a:off x="399225" y="1104955"/>
            <a:ext cx="6072612" cy="2806844"/>
          </a:xfrm>
          <a:prstGeom prst="roundRect">
            <a:avLst>
              <a:gd name="adj" fmla="val 10000"/>
            </a:avLst>
          </a:prstGeom>
          <a:solidFill>
            <a:srgbClr val="92D05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 name="内容占位符 2"/>
          <p:cNvSpPr>
            <a:spLocks noGrp="1"/>
          </p:cNvSpPr>
          <p:nvPr>
            <p:ph idx="4294967295"/>
          </p:nvPr>
        </p:nvSpPr>
        <p:spPr>
          <a:xfrm>
            <a:off x="496891" y="1192795"/>
            <a:ext cx="5903243" cy="2677656"/>
          </a:xfrm>
          <a:noFill/>
          <a:ln>
            <a:noFill/>
          </a:ln>
        </p:spPr>
        <p:txBody>
          <a:bodyPr wrap="square">
            <a:spAutoFit/>
          </a:bodyPr>
          <a:lstStyle/>
          <a:p>
            <a:pPr marL="0" indent="0">
              <a:lnSpc>
                <a:spcPct val="100000"/>
              </a:lnSpc>
              <a:spcBef>
                <a:spcPts val="0"/>
              </a:spcBef>
              <a:buNone/>
            </a:pP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世界</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自然</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基金會</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是</a:t>
            </a:r>
            <a:r>
              <a:rPr lang="zh-CN" altLang="en-US" sz="2400" dirty="0">
                <a:latin typeface="DFKai-SB" panose="03000509000000000000" pitchFamily="65" charset="-120"/>
                <a:ea typeface="DFKai-SB" panose="03000509000000000000" pitchFamily="65" charset="-120"/>
              </a:rPr>
              <a:t>在</a:t>
            </a:r>
            <a:r>
              <a:rPr lang="zh-CN" altLang="en-US" sz="2400" dirty="0" smtClean="0">
                <a:latin typeface="DFKai-SB" panose="03000509000000000000" pitchFamily="65" charset="-120"/>
                <a:ea typeface="DFKai-SB" panose="03000509000000000000" pitchFamily="65" charset="-120"/>
              </a:rPr>
              <a:t>全球最</a:t>
            </a:r>
            <a:r>
              <a:rPr lang="zh-TW" altLang="en-US" sz="2400" dirty="0" smtClean="0">
                <a:latin typeface="DFKai-SB" panose="03000509000000000000" pitchFamily="65" charset="-120"/>
                <a:ea typeface="DFKai-SB" panose="03000509000000000000" pitchFamily="65" charset="-120"/>
              </a:rPr>
              <a:t>具代表性</a:t>
            </a:r>
            <a:r>
              <a:rPr lang="zh-CN" altLang="en-US" sz="2400" dirty="0" smtClean="0">
                <a:latin typeface="DFKai-SB" panose="03000509000000000000" pitchFamily="65" charset="-120"/>
                <a:ea typeface="DFKai-SB" panose="03000509000000000000" pitchFamily="65" charset="-120"/>
              </a:rPr>
              <a:t>的</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環境</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非政府組織之一，自</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1961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年成立以來，一直致力於環保事業</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推動環保</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項目</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涉及物種、淡水資源、氣候與能源、森林、海洋、食物、環境政策、綠色金融、淨塑自然等</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00000"/>
              </a:lnSpc>
              <a:spcBef>
                <a:spcPts val="0"/>
              </a:spcBef>
              <a:buNone/>
            </a:pPr>
            <a:endPar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00000"/>
              </a:lnSpc>
              <a:spcBef>
                <a:spcPts val="0"/>
              </a:spcBef>
              <a:buNone/>
            </a:pP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 WWF (</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://wwf.panda.org</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   </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World </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Wide Fund for Nature</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WWF</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文本框 6"/>
          <p:cNvSpPr txBox="1"/>
          <p:nvPr/>
        </p:nvSpPr>
        <p:spPr>
          <a:xfrm>
            <a:off x="6467800" y="2895845"/>
            <a:ext cx="5303495" cy="1077218"/>
          </a:xfrm>
          <a:prstGeom prst="rect">
            <a:avLst/>
          </a:prstGeom>
          <a:noFill/>
        </p:spPr>
        <p:txBody>
          <a:bodyPr wrap="square" rtlCol="0" anchor="t">
            <a:spAutoFit/>
          </a:bodyPr>
          <a:lstStyle/>
          <a:p>
            <a:r>
              <a:rPr lang="zh-CN" altLang="en-US" sz="1600" b="0" i="0" dirty="0" smtClean="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1600" b="0" i="0" dirty="0">
                <a:effectLst/>
                <a:latin typeface="Times New Roman" panose="02020603050405020304" pitchFamily="18" charset="0"/>
                <a:ea typeface="DFKai-SB" panose="03000509000000000000" pitchFamily="65" charset="-120"/>
                <a:cs typeface="Times New Roman" panose="02020603050405020304" pitchFamily="18" charset="0"/>
              </a:rPr>
              <a:t>地球一小時」活動是世界自然</a:t>
            </a:r>
            <a:r>
              <a:rPr lang="zh-CN" altLang="en-US" sz="1600" b="0" i="0" dirty="0" smtClean="0">
                <a:effectLst/>
                <a:latin typeface="Times New Roman" panose="02020603050405020304" pitchFamily="18" charset="0"/>
                <a:ea typeface="DFKai-SB" panose="03000509000000000000" pitchFamily="65" charset="-120"/>
                <a:cs typeface="Times New Roman" panose="02020603050405020304" pitchFamily="18" charset="0"/>
              </a:rPr>
              <a:t>基金會發起</a:t>
            </a:r>
            <a:r>
              <a:rPr lang="zh-CN" altLang="en-US" sz="1600" b="0" i="0" dirty="0">
                <a:effectLst/>
                <a:latin typeface="Times New Roman" panose="02020603050405020304" pitchFamily="18" charset="0"/>
                <a:ea typeface="DFKai-SB" panose="03000509000000000000" pitchFamily="65" charset="-120"/>
                <a:cs typeface="Times New Roman" panose="02020603050405020304" pitchFamily="18" charset="0"/>
              </a:rPr>
              <a:t>的一個全球活動</a:t>
            </a:r>
            <a:r>
              <a:rPr lang="zh-CN" altLang="en-US" sz="1600" b="0" i="0" dirty="0" smtClean="0">
                <a:effectLst/>
                <a:latin typeface="Times New Roman" panose="02020603050405020304" pitchFamily="18" charset="0"/>
                <a:ea typeface="DFKai-SB" panose="03000509000000000000" pitchFamily="65" charset="-120"/>
                <a:cs typeface="Times New Roman" panose="02020603050405020304" pitchFamily="18" charset="0"/>
              </a:rPr>
              <a:t>，在</a:t>
            </a:r>
            <a:r>
              <a:rPr lang="zh-CN" altLang="en-US" sz="1600" b="0" i="0" dirty="0">
                <a:effectLst/>
                <a:latin typeface="Times New Roman" panose="02020603050405020304" pitchFamily="18" charset="0"/>
                <a:ea typeface="DFKai-SB" panose="03000509000000000000" pitchFamily="65" charset="-120"/>
                <a:cs typeface="Times New Roman" panose="02020603050405020304" pitchFamily="18" charset="0"/>
              </a:rPr>
              <a:t>每年</a:t>
            </a:r>
            <a:r>
              <a:rPr lang="en-US" altLang="zh-CN" sz="1600" b="0" i="0" dirty="0">
                <a:effectLst/>
                <a:latin typeface="Times New Roman" panose="02020603050405020304" pitchFamily="18" charset="0"/>
                <a:ea typeface="DFKai-SB" panose="03000509000000000000" pitchFamily="65" charset="-120"/>
                <a:cs typeface="Times New Roman" panose="02020603050405020304" pitchFamily="18" charset="0"/>
              </a:rPr>
              <a:t>3</a:t>
            </a:r>
            <a:r>
              <a:rPr lang="zh-CN" altLang="en-US" sz="1600" b="0" i="0" dirty="0">
                <a:effectLst/>
                <a:latin typeface="Times New Roman" panose="02020603050405020304" pitchFamily="18" charset="0"/>
                <a:ea typeface="DFKai-SB" panose="03000509000000000000" pitchFamily="65" charset="-120"/>
                <a:cs typeface="Times New Roman" panose="02020603050405020304" pitchFamily="18" charset="0"/>
              </a:rPr>
              <a:t>月最後一個星期六的晚上</a:t>
            </a:r>
            <a:r>
              <a:rPr lang="en-US" altLang="zh-CN" sz="1600" b="0" i="0" dirty="0">
                <a:effectLst/>
                <a:latin typeface="Times New Roman" panose="02020603050405020304" pitchFamily="18" charset="0"/>
                <a:ea typeface="DFKai-SB" panose="03000509000000000000" pitchFamily="65" charset="-120"/>
                <a:cs typeface="Times New Roman" panose="02020603050405020304" pitchFamily="18" charset="0"/>
              </a:rPr>
              <a:t>8</a:t>
            </a:r>
            <a:r>
              <a:rPr lang="zh-CN" altLang="en-US" sz="1600" b="0" i="0" dirty="0">
                <a:effectLst/>
                <a:latin typeface="Times New Roman" panose="02020603050405020304" pitchFamily="18" charset="0"/>
                <a:ea typeface="DFKai-SB" panose="03000509000000000000" pitchFamily="65" charset="-120"/>
                <a:cs typeface="Times New Roman" panose="02020603050405020304" pitchFamily="18" charset="0"/>
              </a:rPr>
              <a:t>時</a:t>
            </a:r>
            <a:r>
              <a:rPr lang="en-US" altLang="zh-CN" sz="1600" b="0" i="0" dirty="0">
                <a:effectLst/>
                <a:latin typeface="Times New Roman" panose="02020603050405020304" pitchFamily="18" charset="0"/>
                <a:ea typeface="DFKai-SB" panose="03000509000000000000" pitchFamily="65" charset="-120"/>
                <a:cs typeface="Times New Roman" panose="02020603050405020304" pitchFamily="18" charset="0"/>
              </a:rPr>
              <a:t>30</a:t>
            </a:r>
            <a:r>
              <a:rPr lang="zh-CN" altLang="en-US" sz="1600" b="0" i="0" dirty="0">
                <a:effectLst/>
                <a:latin typeface="Times New Roman" panose="02020603050405020304" pitchFamily="18" charset="0"/>
                <a:ea typeface="DFKai-SB" panose="03000509000000000000" pitchFamily="65" charset="-120"/>
                <a:cs typeface="Times New Roman" panose="02020603050405020304" pitchFamily="18" charset="0"/>
              </a:rPr>
              <a:t>分至</a:t>
            </a:r>
            <a:r>
              <a:rPr lang="en-US" altLang="zh-CN" sz="1600" b="0" i="0" dirty="0">
                <a:effectLst/>
                <a:latin typeface="Times New Roman" panose="02020603050405020304" pitchFamily="18" charset="0"/>
                <a:ea typeface="DFKai-SB" panose="03000509000000000000" pitchFamily="65" charset="-120"/>
                <a:cs typeface="Times New Roman" panose="02020603050405020304" pitchFamily="18" charset="0"/>
              </a:rPr>
              <a:t>9</a:t>
            </a:r>
            <a:r>
              <a:rPr lang="zh-CN" altLang="en-US" sz="1600" b="0" i="0" dirty="0">
                <a:effectLst/>
                <a:latin typeface="Times New Roman" panose="02020603050405020304" pitchFamily="18" charset="0"/>
                <a:ea typeface="DFKai-SB" panose="03000509000000000000" pitchFamily="65" charset="-120"/>
                <a:cs typeface="Times New Roman" panose="02020603050405020304" pitchFamily="18" charset="0"/>
              </a:rPr>
              <a:t>時</a:t>
            </a:r>
            <a:r>
              <a:rPr lang="en-US" altLang="zh-CN" sz="1600" b="0" i="0" dirty="0">
                <a:effectLst/>
                <a:latin typeface="Times New Roman" panose="02020603050405020304" pitchFamily="18" charset="0"/>
                <a:ea typeface="DFKai-SB" panose="03000509000000000000" pitchFamily="65" charset="-120"/>
                <a:cs typeface="Times New Roman" panose="02020603050405020304" pitchFamily="18" charset="0"/>
              </a:rPr>
              <a:t>30</a:t>
            </a:r>
            <a:r>
              <a:rPr lang="zh-CN" altLang="en-US" sz="1600" b="0" i="0" dirty="0">
                <a:effectLst/>
                <a:latin typeface="Times New Roman" panose="02020603050405020304" pitchFamily="18" charset="0"/>
                <a:ea typeface="DFKai-SB" panose="03000509000000000000" pitchFamily="65" charset="-120"/>
                <a:cs typeface="Times New Roman" panose="02020603050405020304" pitchFamily="18" charset="0"/>
              </a:rPr>
              <a:t>分關閉不必要的電源，來表明他們對應對氣候變化行動的支持</a:t>
            </a:r>
            <a:r>
              <a:rPr lang="zh-CN" altLang="en-US" sz="1600" b="0" i="0" dirty="0" smtClean="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b="1" dirty="0" smtClean="0">
                <a:latin typeface="DFKai-SB" panose="03000509000000000000" pitchFamily="65" charset="-120"/>
                <a:ea typeface="DFKai-SB" panose="03000509000000000000" pitchFamily="65" charset="-120"/>
              </a:rPr>
              <a:t>視頻</a:t>
            </a:r>
            <a:r>
              <a:rPr lang="zh-TW" altLang="en-US" sz="1400" b="1" dirty="0" smtClean="0">
                <a:latin typeface="DFKai-SB" panose="03000509000000000000" pitchFamily="65" charset="-120"/>
                <a:ea typeface="DFKai-SB" panose="03000509000000000000" pitchFamily="65" charset="-120"/>
              </a:rPr>
              <a:t>來源</a:t>
            </a:r>
            <a:r>
              <a:rPr lang="zh-CN" altLang="en-US" sz="1400" b="1" dirty="0" smtClean="0">
                <a:latin typeface="DFKai-SB" panose="03000509000000000000" pitchFamily="65" charset="-120"/>
                <a:ea typeface="DFKai-SB" panose="03000509000000000000" pitchFamily="65" charset="-12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https://earthhour.wwf.org.hk/</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8" name="组合 27"/>
          <p:cNvGrpSpPr/>
          <p:nvPr/>
        </p:nvGrpSpPr>
        <p:grpSpPr>
          <a:xfrm>
            <a:off x="6710583" y="1112973"/>
            <a:ext cx="611572" cy="600552"/>
            <a:chOff x="8956942" y="3371688"/>
            <a:chExt cx="783725" cy="769603"/>
          </a:xfrm>
        </p:grpSpPr>
        <p:grpSp>
          <p:nvGrpSpPr>
            <p:cNvPr id="29" name="组合 28"/>
            <p:cNvGrpSpPr/>
            <p:nvPr/>
          </p:nvGrpSpPr>
          <p:grpSpPr>
            <a:xfrm>
              <a:off x="8956942" y="3371688"/>
              <a:ext cx="783725" cy="769603"/>
              <a:chOff x="8575498" y="2572853"/>
              <a:chExt cx="718729" cy="905135"/>
            </a:xfrm>
          </p:grpSpPr>
          <p:sp>
            <p:nvSpPr>
              <p:cNvPr id="36" name="Freeform 217"/>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lstStyle/>
              <a:p>
                <a:endParaRPr lang="zh-CN" altLang="en-US" dirty="0"/>
              </a:p>
            </p:txBody>
          </p:sp>
          <p:sp>
            <p:nvSpPr>
              <p:cNvPr id="37" name="Freeform 217"/>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lstStyle/>
              <a:p>
                <a:endParaRPr lang="zh-CN" altLang="en-US"/>
              </a:p>
            </p:txBody>
          </p:sp>
          <p:sp>
            <p:nvSpPr>
              <p:cNvPr id="38" name="Freeform 217"/>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lstStyle/>
              <a:p>
                <a:endParaRPr lang="zh-CN" altLang="en-US"/>
              </a:p>
            </p:txBody>
          </p:sp>
          <p:sp>
            <p:nvSpPr>
              <p:cNvPr id="39" name="Freeform 218"/>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lstStyle/>
              <a:p>
                <a:endParaRPr lang="zh-CN" altLang="en-US"/>
              </a:p>
            </p:txBody>
          </p:sp>
        </p:grpSp>
        <p:grpSp>
          <p:nvGrpSpPr>
            <p:cNvPr id="30" name="组合 29"/>
            <p:cNvGrpSpPr/>
            <p:nvPr/>
          </p:nvGrpSpPr>
          <p:grpSpPr>
            <a:xfrm>
              <a:off x="9163801" y="3580795"/>
              <a:ext cx="417426" cy="417425"/>
              <a:chOff x="8440738" y="3594100"/>
              <a:chExt cx="554038" cy="554037"/>
            </a:xfrm>
          </p:grpSpPr>
          <p:sp>
            <p:nvSpPr>
              <p:cNvPr id="31" name="Freeform 5"/>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2" name="Freeform 6"/>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ln>
            </p:spPr>
            <p:txBody>
              <a:bodyPr vert="horz" wrap="square" lIns="91440" tIns="45720" rIns="91440" bIns="45720" numCol="1" anchor="t" anchorCtr="0" compatLnSpc="1"/>
              <a:lstStyle/>
              <a:p>
                <a:endParaRPr lang="zh-CN" altLang="en-US"/>
              </a:p>
            </p:txBody>
          </p:sp>
          <p:sp>
            <p:nvSpPr>
              <p:cNvPr id="33" name="Line 7"/>
              <p:cNvSpPr>
                <a:spLocks noChangeShapeType="1"/>
              </p:cNvSpPr>
              <p:nvPr/>
            </p:nvSpPr>
            <p:spPr bwMode="auto">
              <a:xfrm>
                <a:off x="8440738" y="3732213"/>
                <a:ext cx="554038" cy="0"/>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4" name="Line 8"/>
              <p:cNvSpPr>
                <a:spLocks noChangeShapeType="1"/>
              </p:cNvSpPr>
              <p:nvPr/>
            </p:nvSpPr>
            <p:spPr bwMode="auto">
              <a:xfrm flipH="1">
                <a:off x="8764588" y="3594100"/>
                <a:ext cx="92075"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5" name="Line 9"/>
              <p:cNvSpPr>
                <a:spLocks noChangeShapeType="1"/>
              </p:cNvSpPr>
              <p:nvPr/>
            </p:nvSpPr>
            <p:spPr bwMode="auto">
              <a:xfrm flipH="1">
                <a:off x="8578850" y="3594100"/>
                <a:ext cx="93663"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
        <p:nvSpPr>
          <p:cNvPr id="43" name="任意多边形: 形状 7"/>
          <p:cNvSpPr/>
          <p:nvPr/>
        </p:nvSpPr>
        <p:spPr>
          <a:xfrm>
            <a:off x="2321340" y="157222"/>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非政府組織的角色和責任</a:t>
            </a:r>
          </a:p>
        </p:txBody>
      </p:sp>
      <p:pic>
        <p:nvPicPr>
          <p:cNvPr id="2" name="Picture 1"/>
          <p:cNvPicPr>
            <a:picLocks noChangeAspect="1"/>
          </p:cNvPicPr>
          <p:nvPr/>
        </p:nvPicPr>
        <p:blipFill>
          <a:blip r:embed="rId2"/>
          <a:stretch>
            <a:fillRect/>
          </a:stretch>
        </p:blipFill>
        <p:spPr>
          <a:xfrm>
            <a:off x="6585284" y="1851276"/>
            <a:ext cx="809738" cy="866896"/>
          </a:xfrm>
          <a:prstGeom prst="rect">
            <a:avLst/>
          </a:prstGeom>
        </p:spPr>
      </p:pic>
      <p:pic>
        <p:nvPicPr>
          <p:cNvPr id="5" name="Picture 4">
            <a:hlinkClick r:id="rId3"/>
          </p:cNvPr>
          <p:cNvPicPr>
            <a:picLocks noChangeAspect="1"/>
          </p:cNvPicPr>
          <p:nvPr/>
        </p:nvPicPr>
        <p:blipFill>
          <a:blip r:embed="rId4"/>
          <a:stretch>
            <a:fillRect/>
          </a:stretch>
        </p:blipFill>
        <p:spPr>
          <a:xfrm>
            <a:off x="7623596" y="1143351"/>
            <a:ext cx="3686222" cy="1700038"/>
          </a:xfrm>
          <a:prstGeom prst="rect">
            <a:avLst/>
          </a:prstGeom>
        </p:spPr>
      </p:pic>
      <p:sp>
        <p:nvSpPr>
          <p:cNvPr id="44" name="Rectangle 14">
            <a:extLst>
              <a:ext uri="{FF2B5EF4-FFF2-40B4-BE49-F238E27FC236}">
                <a16:creationId xmlns:a16="http://schemas.microsoft.com/office/drawing/2014/main" id="{FF62AD24-3287-4326-9830-2C079B66D931}"/>
              </a:ext>
            </a:extLst>
          </p:cNvPr>
          <p:cNvSpPr/>
          <p:nvPr/>
        </p:nvSpPr>
        <p:spPr>
          <a:xfrm>
            <a:off x="10011435" y="3710510"/>
            <a:ext cx="1706946" cy="276999"/>
          </a:xfrm>
          <a:prstGeom prst="rect">
            <a:avLst/>
          </a:prstGeom>
          <a:ln w="28575">
            <a:solidFill>
              <a:srgbClr val="FF0000"/>
            </a:solidFill>
          </a:ln>
        </p:spPr>
        <p:txBody>
          <a:bodyPr wrap="square">
            <a:spAutoFit/>
          </a:bodyPr>
          <a:lstStyle/>
          <a:p>
            <a:pPr algn="ctr"/>
            <a:r>
              <a:rPr lang="zh-TW" altLang="en-US" sz="1200" b="1" dirty="0">
                <a:solidFill>
                  <a:srgbClr val="FF0000"/>
                </a:solidFill>
                <a:latin typeface="DFKai-SB" panose="03000509000000000000" pitchFamily="65" charset="-120"/>
                <a:ea typeface="DFKai-SB" panose="03000509000000000000" pitchFamily="65" charset="-120"/>
              </a:rPr>
              <a:t>點擊</a:t>
            </a:r>
            <a:r>
              <a:rPr lang="zh-TW" altLang="en-US" sz="1200" b="1" dirty="0" smtClean="0">
                <a:solidFill>
                  <a:srgbClr val="FF0000"/>
                </a:solidFill>
                <a:latin typeface="DFKai-SB" panose="03000509000000000000" pitchFamily="65" charset="-120"/>
                <a:ea typeface="DFKai-SB" panose="03000509000000000000" pitchFamily="65" charset="-120"/>
              </a:rPr>
              <a:t>圖像查看報告</a:t>
            </a:r>
            <a:endParaRPr lang="en-US" altLang="zh-HK" sz="1200" b="1" dirty="0">
              <a:solidFill>
                <a:srgbClr val="FF0000"/>
              </a:solidFill>
              <a:latin typeface="DFKai-SB" panose="03000509000000000000" pitchFamily="65" charset="-120"/>
              <a:ea typeface="DFKai-SB" panose="03000509000000000000" pitchFamily="65" charset="-120"/>
            </a:endParaRPr>
          </a:p>
        </p:txBody>
      </p:sp>
      <p:sp>
        <p:nvSpPr>
          <p:cNvPr id="45" name="任意多边形: 形状 7"/>
          <p:cNvSpPr/>
          <p:nvPr/>
        </p:nvSpPr>
        <p:spPr>
          <a:xfrm>
            <a:off x="219968" y="734401"/>
            <a:ext cx="1336485"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chemeClr val="accent2">
              <a:lumMod val="20000"/>
              <a:lumOff val="8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2800" b="1" dirty="0" smtClean="0">
                <a:latin typeface="DFKai-SB" panose="03000509000000000000" pitchFamily="65" charset="-120"/>
                <a:ea typeface="DFKai-SB" panose="03000509000000000000" pitchFamily="65" charset="-120"/>
              </a:rPr>
              <a:t>舉隅</a:t>
            </a:r>
            <a:endParaRPr lang="zh-TW" altLang="en-US" sz="2800" b="1" dirty="0">
              <a:latin typeface="DFKai-SB" panose="03000509000000000000" pitchFamily="65" charset="-120"/>
              <a:ea typeface="DFKai-SB" panose="03000509000000000000" pitchFamily="65" charset="-120"/>
            </a:endParaRPr>
          </a:p>
        </p:txBody>
      </p:sp>
      <p:sp>
        <p:nvSpPr>
          <p:cNvPr id="48" name="矩形 26"/>
          <p:cNvSpPr/>
          <p:nvPr/>
        </p:nvSpPr>
        <p:spPr>
          <a:xfrm>
            <a:off x="327171" y="4216088"/>
            <a:ext cx="11391210" cy="1996581"/>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49" name="Rectangle 48"/>
          <p:cNvSpPr/>
          <p:nvPr/>
        </p:nvSpPr>
        <p:spPr>
          <a:xfrm>
            <a:off x="496891" y="4351158"/>
            <a:ext cx="9042629" cy="1785104"/>
          </a:xfrm>
          <a:prstGeom prst="rect">
            <a:avLst/>
          </a:prstGeom>
        </p:spPr>
        <p:txBody>
          <a:bodyPr wrap="square">
            <a:spAutoFit/>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世界自然保護</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聯盟*是全球</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性非營利環保機構，也是自然環境保護與可持續發展領域唯一作為聯合國大會永久觀察員的國際</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組織，也是</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很獨特的世界性聯盟，是政府和非政府機構都能參加的少數幾個國際組織之一，其會員組織分為主權國家和非營利</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機構。</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IUCN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(https://www.iucn.org/about/)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International Union for Conservation of Nature</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IUCN</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4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5" name="Picture 54"/>
          <p:cNvPicPr>
            <a:picLocks noChangeAspect="1"/>
          </p:cNvPicPr>
          <p:nvPr/>
        </p:nvPicPr>
        <p:blipFill>
          <a:blip r:embed="rId5"/>
          <a:stretch>
            <a:fillRect/>
          </a:stretch>
        </p:blipFill>
        <p:spPr>
          <a:xfrm>
            <a:off x="9642685" y="4446768"/>
            <a:ext cx="1938623" cy="1463858"/>
          </a:xfrm>
          <a:prstGeom prst="rect">
            <a:avLst/>
          </a:prstGeom>
        </p:spPr>
      </p:pic>
    </p:spTree>
    <p:extLst>
      <p:ext uri="{BB962C8B-B14F-4D97-AF65-F5344CB8AC3E}">
        <p14:creationId xmlns:p14="http://schemas.microsoft.com/office/powerpoint/2010/main" val="14049992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5469" y="1139378"/>
            <a:ext cx="11600120" cy="2308324"/>
          </a:xfrm>
          <a:prstGeom prst="rect">
            <a:avLst/>
          </a:prstGeom>
          <a:solidFill>
            <a:schemeClr val="accent2">
              <a:lumMod val="20000"/>
              <a:lumOff val="80000"/>
            </a:schemeClr>
          </a:solidFill>
          <a:ln w="38100">
            <a:solidFill>
              <a:srgbClr val="FF0000"/>
            </a:solidFill>
          </a:ln>
        </p:spPr>
        <p:txBody>
          <a:bodyPr wrap="square">
            <a:spAutoFit/>
          </a:bodyPr>
          <a:lstStyle/>
          <a:p>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中國生物多樣性保護與綠色發展基金會（簡稱中國綠發會、綠會），是經國務院批准成立</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，並在多方面發揮社會組織力量推動可持續展，</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專注於國</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的生物多樣性保護與推動經濟綠色發展，</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參與</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全球環境治理，開展國際交流，並</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就環保政策上為</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政策建</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言，例如</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推動減塑與垃圾減量</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，向</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教育部建議學</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校</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不使用塑料書皮，</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推動</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無塑開學季。綠會</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又</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倡導外賣平</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台</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提供不使用一次性餐具、保障消費者綠色選擇權的選項，此外還通過制定發布</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綠會指數</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綠色校園</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等團體標準，</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推動綠化</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工作和生活</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等等</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任意多边形: 形状 7"/>
          <p:cNvSpPr/>
          <p:nvPr/>
        </p:nvSpPr>
        <p:spPr>
          <a:xfrm>
            <a:off x="2388452" y="214806"/>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非政府組織的角色和責任</a:t>
            </a:r>
          </a:p>
        </p:txBody>
      </p:sp>
      <p:sp>
        <p:nvSpPr>
          <p:cNvPr id="5" name="任意多边形: 形状 7"/>
          <p:cNvSpPr/>
          <p:nvPr/>
        </p:nvSpPr>
        <p:spPr>
          <a:xfrm>
            <a:off x="295469" y="606917"/>
            <a:ext cx="1336485"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chemeClr val="accent2">
              <a:lumMod val="20000"/>
              <a:lumOff val="8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2800" b="1" dirty="0" smtClean="0">
                <a:latin typeface="DFKai-SB" panose="03000509000000000000" pitchFamily="65" charset="-120"/>
                <a:ea typeface="DFKai-SB" panose="03000509000000000000" pitchFamily="65" charset="-120"/>
              </a:rPr>
              <a:t>舉隅</a:t>
            </a:r>
            <a:endParaRPr lang="zh-TW" altLang="en-US" sz="2800" b="1" dirty="0">
              <a:latin typeface="DFKai-SB" panose="03000509000000000000" pitchFamily="65" charset="-120"/>
              <a:ea typeface="DFKai-SB" panose="03000509000000000000" pitchFamily="65" charset="-120"/>
            </a:endParaRPr>
          </a:p>
        </p:txBody>
      </p:sp>
      <p:grpSp>
        <p:nvGrpSpPr>
          <p:cNvPr id="6" name="群組 39"/>
          <p:cNvGrpSpPr/>
          <p:nvPr/>
        </p:nvGrpSpPr>
        <p:grpSpPr>
          <a:xfrm>
            <a:off x="295469" y="3897671"/>
            <a:ext cx="11600120" cy="2592619"/>
            <a:chOff x="618281" y="810894"/>
            <a:chExt cx="11004491" cy="2420570"/>
          </a:xfrm>
        </p:grpSpPr>
        <p:sp>
          <p:nvSpPr>
            <p:cNvPr id="7" name="矩形: 圆角 42"/>
            <p:cNvSpPr/>
            <p:nvPr/>
          </p:nvSpPr>
          <p:spPr bwMode="auto">
            <a:xfrm>
              <a:off x="781539" y="810894"/>
              <a:ext cx="10841233" cy="1773037"/>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 41"/>
            <p:cNvSpPr/>
            <p:nvPr/>
          </p:nvSpPr>
          <p:spPr>
            <a:xfrm>
              <a:off x="618281" y="842369"/>
              <a:ext cx="10946166" cy="2389095"/>
            </a:xfrm>
            <a:prstGeom prst="rect">
              <a:avLst/>
            </a:prstGeom>
            <a:pattFill prst="lgGrid">
              <a:fgClr>
                <a:schemeClr val="bg1">
                  <a:lumMod val="95000"/>
                </a:schemeClr>
              </a:fgClr>
              <a:bgClr>
                <a:schemeClr val="bg1"/>
              </a:bgClr>
            </a:pattFill>
            <a:ln w="38100">
              <a:solidFill>
                <a:srgbClr val="002060"/>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nvGrpSpPr>
            <p:cNvPr id="9" name="组合 44"/>
            <p:cNvGrpSpPr/>
            <p:nvPr/>
          </p:nvGrpSpPr>
          <p:grpSpPr>
            <a:xfrm>
              <a:off x="4473070" y="926230"/>
              <a:ext cx="6911155" cy="2204423"/>
              <a:chOff x="-216811" y="3801053"/>
              <a:chExt cx="7022845" cy="2204423"/>
            </a:xfrm>
          </p:grpSpPr>
          <p:sp>
            <p:nvSpPr>
              <p:cNvPr id="12" name="矩形: 圆角 45"/>
              <p:cNvSpPr/>
              <p:nvPr/>
            </p:nvSpPr>
            <p:spPr>
              <a:xfrm flipV="1">
                <a:off x="-216811" y="3801053"/>
                <a:ext cx="7022845" cy="2049372"/>
              </a:xfrm>
              <a:prstGeom prst="roundRect">
                <a:avLst>
                  <a:gd name="adj" fmla="val 10000"/>
                </a:avLst>
              </a:prstGeom>
              <a:solidFill>
                <a:schemeClr val="accent1">
                  <a:lumMod val="60000"/>
                  <a:lumOff val="40000"/>
                  <a:alpha val="13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3" name="文本框 46"/>
              <p:cNvSpPr txBox="1"/>
              <p:nvPr/>
            </p:nvSpPr>
            <p:spPr>
              <a:xfrm>
                <a:off x="-216811" y="3844885"/>
                <a:ext cx="6898690" cy="2160591"/>
              </a:xfrm>
              <a:prstGeom prst="rect">
                <a:avLst/>
              </a:prstGeom>
              <a:noFill/>
            </p:spPr>
            <p:txBody>
              <a:bodyPr wrap="square">
                <a:spAutoFit/>
              </a:bodyPr>
              <a:lstStyle/>
              <a:p>
                <a:r>
                  <a:rPr lang="zh-CN" altLang="en-US" sz="2400" dirty="0" smtClean="0">
                    <a:latin typeface="DFKai-SB" panose="03000509000000000000" pitchFamily="65" charset="-120"/>
                    <a:ea typeface="DFKai-SB" panose="03000509000000000000" pitchFamily="65" charset="-120"/>
                  </a:rPr>
                  <a:t>自然之</a:t>
                </a:r>
                <a:r>
                  <a:rPr lang="zh-TW" altLang="en-US" sz="2400" dirty="0">
                    <a:latin typeface="DFKai-SB" panose="03000509000000000000" pitchFamily="65" charset="-120"/>
                    <a:ea typeface="DFKai-SB" panose="03000509000000000000" pitchFamily="65" charset="-120"/>
                  </a:rPr>
                  <a:t>友</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是國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家</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的</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全國性環保</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組織</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之一</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積極推進公眾參與生物多樣性保護的宣傳工作，並</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鼓勵民眾</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關注並參與到生物多樣性的保護工作中去。</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DFKai-SB" panose="03000509000000000000" pitchFamily="65" charset="-120"/>
                    <a:ea typeface="DFKai-SB" panose="03000509000000000000" pitchFamily="65" charset="-120"/>
                  </a:rPr>
                  <a:t>自然</a:t>
                </a:r>
                <a:r>
                  <a:rPr lang="zh-CN" altLang="en-US" sz="2400" dirty="0">
                    <a:latin typeface="DFKai-SB" panose="03000509000000000000" pitchFamily="65" charset="-120"/>
                    <a:ea typeface="DFKai-SB" panose="03000509000000000000" pitchFamily="65" charset="-120"/>
                  </a:rPr>
                  <a:t>之</a:t>
                </a:r>
                <a:r>
                  <a:rPr lang="zh-CN" altLang="en-US" sz="2400" dirty="0" smtClean="0">
                    <a:latin typeface="DFKai-SB" panose="03000509000000000000" pitchFamily="65" charset="-120"/>
                    <a:ea typeface="DFKai-SB" panose="03000509000000000000" pitchFamily="65" charset="-120"/>
                  </a:rPr>
                  <a:t>友攜手</a:t>
                </a:r>
                <a:r>
                  <a:rPr lang="zh-CN" altLang="en-US" sz="2400" dirty="0">
                    <a:latin typeface="DFKai-SB" panose="03000509000000000000" pitchFamily="65" charset="-120"/>
                    <a:ea typeface="DFKai-SB" panose="03000509000000000000" pitchFamily="65" charset="-120"/>
                  </a:rPr>
                  <a:t>多家夥伴機構完成關於</a:t>
                </a:r>
                <a:r>
                  <a:rPr lang="en-US" altLang="zh-CN"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野生動物保護法</a:t>
                </a:r>
                <a:r>
                  <a:rPr lang="en-US" altLang="zh-CN"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修訂的意見和建議，並提交全國人大常委會</a:t>
                </a:r>
                <a:r>
                  <a:rPr lang="zh-CN" altLang="en-US" sz="2400" dirty="0" smtClean="0">
                    <a:latin typeface="DFKai-SB" panose="03000509000000000000" pitchFamily="65" charset="-120"/>
                    <a:ea typeface="DFKai-SB" panose="03000509000000000000" pitchFamily="65" charset="-120"/>
                  </a:rPr>
                  <a:t>。</a:t>
                </a:r>
                <a:endParaRPr lang="en-US" altLang="zh-CN" sz="2400" dirty="0" smtClean="0">
                  <a:latin typeface="DFKai-SB" panose="03000509000000000000" pitchFamily="65" charset="-120"/>
                  <a:ea typeface="DFKai-SB" panose="03000509000000000000" pitchFamily="65" charset="-120"/>
                </a:endParaRPr>
              </a:p>
              <a:p>
                <a:pPr>
                  <a:lnSpc>
                    <a:spcPct val="120000"/>
                  </a:lnSpc>
                </a:pPr>
                <a:r>
                  <a:rPr lang="zh-TW" altLang="en-US" sz="1200" dirty="0">
                    <a:latin typeface="DFKai-SB" panose="03000509000000000000" pitchFamily="65" charset="-120"/>
                    <a:ea typeface="DFKai-SB" panose="03000509000000000000" pitchFamily="65" charset="-120"/>
                  </a:rPr>
                  <a:t>資料來源：自然之</a:t>
                </a:r>
                <a:r>
                  <a:rPr lang="zh-TW" altLang="en-US" sz="1200" dirty="0" smtClean="0">
                    <a:latin typeface="DFKai-SB" panose="03000509000000000000" pitchFamily="65" charset="-120"/>
                    <a:ea typeface="DFKai-SB" panose="03000509000000000000" pitchFamily="65" charset="-120"/>
                  </a:rPr>
                  <a:t>友</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www.fon.org.cn/about)</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grpSp>
        <p:pic>
          <p:nvPicPr>
            <p:cNvPr id="10" name="图片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000" y="930487"/>
              <a:ext cx="2846691" cy="1533849"/>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11" name="文本框 48"/>
            <p:cNvSpPr txBox="1"/>
            <p:nvPr/>
          </p:nvSpPr>
          <p:spPr>
            <a:xfrm>
              <a:off x="753696" y="2520763"/>
              <a:ext cx="3539153" cy="689645"/>
            </a:xfrm>
            <a:prstGeom prst="rect">
              <a:avLst/>
            </a:prstGeom>
            <a:noFill/>
          </p:spPr>
          <p:txBody>
            <a:bodyPr wrap="square">
              <a:spAutoFit/>
            </a:bodyPr>
            <a:lstStyle/>
            <a:p>
              <a:pPr algn="just"/>
              <a:r>
                <a:rPr lang="en-US" altLang="zh-CN" sz="1400" dirty="0" smtClean="0">
                  <a:latin typeface="DFKai-SB" panose="03000509000000000000" pitchFamily="65" charset="-120"/>
                  <a:ea typeface="DFKai-SB" panose="03000509000000000000" pitchFamily="65" charset="-120"/>
                </a:rPr>
                <a:t>「</a:t>
              </a:r>
              <a:r>
                <a:rPr lang="zh-CN" altLang="en-US" sz="1400" dirty="0">
                  <a:latin typeface="DFKai-SB" panose="03000509000000000000" pitchFamily="65" charset="-120"/>
                  <a:ea typeface="DFKai-SB" panose="03000509000000000000" pitchFamily="65" charset="-120"/>
                </a:rPr>
                <a:t>自然之友」志願者在北京國家大劇院、國家</a:t>
              </a:r>
              <a:r>
                <a:rPr lang="zh-CN" altLang="en-US" sz="1400" dirty="0" smtClean="0">
                  <a:latin typeface="DFKai-SB" panose="03000509000000000000" pitchFamily="65" charset="-120"/>
                  <a:ea typeface="DFKai-SB" panose="03000509000000000000" pitchFamily="65" charset="-120"/>
                </a:rPr>
                <a:t>博物館等</a:t>
              </a:r>
              <a:r>
                <a:rPr lang="zh-CN" altLang="en-US" sz="1400" dirty="0">
                  <a:latin typeface="DFKai-SB" panose="03000509000000000000" pitchFamily="65" charset="-120"/>
                  <a:ea typeface="DFKai-SB" panose="03000509000000000000" pitchFamily="65" charset="-120"/>
                </a:rPr>
                <a:t>多個公共建築物裡量「體溫」，以呼籲控制室內溫度，提倡低碳環保。</a:t>
              </a:r>
            </a:p>
          </p:txBody>
        </p:sp>
      </p:grpSp>
      <p:sp>
        <p:nvSpPr>
          <p:cNvPr id="14" name="Rectangle 13"/>
          <p:cNvSpPr/>
          <p:nvPr/>
        </p:nvSpPr>
        <p:spPr>
          <a:xfrm>
            <a:off x="295469" y="3485123"/>
            <a:ext cx="6797117" cy="276999"/>
          </a:xfrm>
          <a:prstGeom prst="rect">
            <a:avLst/>
          </a:prstGeom>
        </p:spPr>
        <p:txBody>
          <a:bodyPr wrap="non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中國</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生物多樣性保護與綠色發展</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基金會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www.cbcgdf.org/NewsShow/4846/2598.html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6026893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圆角 26"/>
          <p:cNvSpPr/>
          <p:nvPr/>
        </p:nvSpPr>
        <p:spPr>
          <a:xfrm flipV="1">
            <a:off x="443865" y="3591580"/>
            <a:ext cx="11418168" cy="2831176"/>
          </a:xfrm>
          <a:prstGeom prst="roundRect">
            <a:avLst>
              <a:gd name="adj" fmla="val 7308"/>
            </a:avLst>
          </a:prstGeom>
          <a:solidFill>
            <a:srgbClr val="00B0F0">
              <a:alpha val="13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pic>
        <p:nvPicPr>
          <p:cNvPr id="1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48" y="1385024"/>
            <a:ext cx="11633219" cy="182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9228389" y="3745768"/>
            <a:ext cx="2457469" cy="2585323"/>
          </a:xfrm>
          <a:prstGeom prst="rect">
            <a:avLst/>
          </a:prstGeom>
          <a:noFill/>
        </p:spPr>
        <p:txBody>
          <a:bodyPr wrap="square">
            <a:spAutoFit/>
          </a:bodyPr>
          <a:lstStyle/>
          <a:p>
            <a:r>
              <a:rPr lang="zh-CN" altLang="en-US" dirty="0">
                <a:latin typeface="DFKai-SB" panose="03000509000000000000" pitchFamily="65" charset="-120"/>
                <a:ea typeface="DFKai-SB" panose="03000509000000000000" pitchFamily="65" charset="-120"/>
              </a:rPr>
              <a:t>世界綠色組織</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訂</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7</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15</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日</a:t>
            </a:r>
            <a:r>
              <a:rPr lang="zh-CN" altLang="en-US" dirty="0">
                <a:latin typeface="DFKai-SB" panose="03000509000000000000" pitchFamily="65" charset="-120"/>
                <a:ea typeface="DFKai-SB" panose="03000509000000000000" pitchFamily="65" charset="-120"/>
              </a:rPr>
              <a:t>為惜「紙」一天行動日</a:t>
            </a:r>
            <a:r>
              <a:rPr lang="zh-TW" altLang="en-US" dirty="0">
                <a:latin typeface="DFKai-SB" panose="03000509000000000000" pitchFamily="65" charset="-120"/>
                <a:ea typeface="DFKai-SB" panose="03000509000000000000" pitchFamily="65" charset="-120"/>
              </a:rPr>
              <a:t>，</a:t>
            </a:r>
            <a:r>
              <a:rPr lang="zh-CN" altLang="en-US" dirty="0">
                <a:latin typeface="DFKai-SB" panose="03000509000000000000" pitchFamily="65" charset="-120"/>
                <a:ea typeface="DFKai-SB" panose="03000509000000000000" pitchFamily="65" charset="-120"/>
              </a:rPr>
              <a:t>呼籲全港企業、工商機構、學校、非政府組織及市民，一齊減少使用紙張、紙巾及非必要紙製用品，珍惜地球資源，共創綠色都市。</a:t>
            </a:r>
          </a:p>
        </p:txBody>
      </p:sp>
      <p:sp>
        <p:nvSpPr>
          <p:cNvPr id="12" name="文本框 11"/>
          <p:cNvSpPr txBox="1"/>
          <p:nvPr/>
        </p:nvSpPr>
        <p:spPr>
          <a:xfrm>
            <a:off x="614996" y="3597544"/>
            <a:ext cx="5180680" cy="2308324"/>
          </a:xfrm>
          <a:prstGeom prst="rect">
            <a:avLst/>
          </a:prstGeom>
          <a:noFill/>
        </p:spPr>
        <p:txBody>
          <a:bodyPr wrap="square">
            <a:spAutoFit/>
          </a:bodyPr>
          <a:lstStyle/>
          <a:p>
            <a:r>
              <a:rPr lang="zh-TW" altLang="en-US" sz="2400" dirty="0" smtClean="0">
                <a:latin typeface="DFKai-SB" panose="03000509000000000000" pitchFamily="65" charset="-120"/>
                <a:ea typeface="DFKai-SB" panose="03000509000000000000" pitchFamily="65" charset="-120"/>
              </a:rPr>
              <a:t>以世界綠色組織為例，這是</a:t>
            </a:r>
            <a:r>
              <a:rPr lang="zh-TW" altLang="en-US" sz="2400" dirty="0">
                <a:latin typeface="DFKai-SB" panose="03000509000000000000" pitchFamily="65" charset="-120"/>
                <a:ea typeface="DFKai-SB" panose="03000509000000000000" pitchFamily="65" charset="-120"/>
              </a:rPr>
              <a:t>一個獨立、非牟利的嶄新環保團體</a:t>
            </a:r>
            <a:r>
              <a:rPr lang="zh-CN" altLang="en-US"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關注保育及與環境有關的民生和經濟議題，提供整合的三贏方案，旨在提升環境質素、改善市民生活、加強市民環保意識，並推動綠色經濟</a:t>
            </a:r>
            <a:r>
              <a:rPr lang="zh-CN" altLang="en-US"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低碳社會。</a:t>
            </a:r>
            <a:endParaRPr lang="zh-CN" altLang="en-US" sz="2400" dirty="0">
              <a:latin typeface="DFKai-SB" panose="03000509000000000000" pitchFamily="65" charset="-120"/>
              <a:ea typeface="DFKai-SB" panose="03000509000000000000" pitchFamily="65" charset="-120"/>
            </a:endParaRPr>
          </a:p>
        </p:txBody>
      </p:sp>
      <p:sp>
        <p:nvSpPr>
          <p:cNvPr id="18" name="文本框 17"/>
          <p:cNvSpPr txBox="1"/>
          <p:nvPr/>
        </p:nvSpPr>
        <p:spPr>
          <a:xfrm>
            <a:off x="614996" y="1484362"/>
            <a:ext cx="11048646" cy="1569660"/>
          </a:xfrm>
          <a:prstGeom prst="rect">
            <a:avLst/>
          </a:prstGeom>
          <a:noFill/>
        </p:spPr>
        <p:txBody>
          <a:bodyPr wrap="square">
            <a:spAutoFit/>
          </a:bodyPr>
          <a:lstStyle/>
          <a:p>
            <a:r>
              <a:rPr lang="zh-CN" altLang="en-US" sz="2400" dirty="0" smtClean="0">
                <a:latin typeface="DFKai-SB" panose="03000509000000000000" pitchFamily="65" charset="-120"/>
                <a:ea typeface="DFKai-SB" panose="03000509000000000000" pitchFamily="65" charset="-120"/>
              </a:rPr>
              <a:t>環保</a:t>
            </a:r>
            <a:r>
              <a:rPr lang="zh-CN" altLang="en-US" sz="2400" dirty="0">
                <a:latin typeface="DFKai-SB" panose="03000509000000000000" pitchFamily="65" charset="-120"/>
                <a:ea typeface="DFKai-SB" panose="03000509000000000000" pitchFamily="65" charset="-120"/>
              </a:rPr>
              <a:t>團體在推動香港環境保護</a:t>
            </a:r>
            <a:r>
              <a:rPr lang="zh-CN" altLang="en-US" sz="2400" dirty="0" smtClean="0">
                <a:latin typeface="DFKai-SB" panose="03000509000000000000" pitchFamily="65" charset="-120"/>
                <a:ea typeface="DFKai-SB" panose="03000509000000000000" pitchFamily="65" charset="-120"/>
              </a:rPr>
              <a:t>方面是</a:t>
            </a:r>
            <a:r>
              <a:rPr lang="zh-CN" altLang="en-US" sz="2400" dirty="0">
                <a:latin typeface="DFKai-SB" panose="03000509000000000000" pitchFamily="65" charset="-120"/>
                <a:ea typeface="DFKai-SB" panose="03000509000000000000" pitchFamily="65" charset="-120"/>
              </a:rPr>
              <a:t>政府以外喚起公眾對污染問題關注的主要環保力量。它們積極推廣環保意識和籌辦回收計劃，向市民示範建立綠色生活</a:t>
            </a:r>
            <a:r>
              <a:rPr lang="zh-CN" altLang="en-US" sz="2400" dirty="0" smtClean="0">
                <a:latin typeface="DFKai-SB" panose="03000509000000000000" pitchFamily="65" charset="-120"/>
                <a:ea typeface="DFKai-SB" panose="03000509000000000000" pitchFamily="65" charset="-120"/>
              </a:rPr>
              <a:t>。</a:t>
            </a:r>
            <a:r>
              <a:rPr lang="zh-TW" altLang="en-US" sz="2400" dirty="0" smtClean="0">
                <a:latin typeface="DFKai-SB" panose="03000509000000000000" pitchFamily="65" charset="-120"/>
                <a:ea typeface="DFKai-SB" panose="03000509000000000000" pitchFamily="65" charset="-120"/>
              </a:rPr>
              <a:t>香港</a:t>
            </a:r>
            <a:r>
              <a:rPr lang="zh-TW" altLang="en-US" sz="2400" dirty="0">
                <a:latin typeface="DFKai-SB" panose="03000509000000000000" pitchFamily="65" charset="-120"/>
                <a:ea typeface="DFKai-SB" panose="03000509000000000000" pitchFamily="65" charset="-120"/>
              </a:rPr>
              <a:t>的環境非政府組織有健康空氣行動、世界綠色組織、地球仁協會、坪洲綠衡者、綠色力量、環保觸覺等</a:t>
            </a:r>
            <a:r>
              <a:rPr lang="zh-TW" altLang="en-US" sz="2400" dirty="0" smtClean="0">
                <a:latin typeface="DFKai-SB" panose="03000509000000000000" pitchFamily="65" charset="-120"/>
                <a:ea typeface="DFKai-SB" panose="03000509000000000000" pitchFamily="65" charset="-120"/>
              </a:rPr>
              <a:t>。</a:t>
            </a:r>
            <a:endParaRPr lang="zh-TW" altLang="en-US" sz="2400" dirty="0">
              <a:latin typeface="DFKai-SB" panose="03000509000000000000" pitchFamily="65" charset="-120"/>
              <a:ea typeface="DFKai-SB" panose="03000509000000000000" pitchFamily="65" charset="-120"/>
            </a:endParaRPr>
          </a:p>
        </p:txBody>
      </p:sp>
      <p:sp>
        <p:nvSpPr>
          <p:cNvPr id="2" name="矩形 1"/>
          <p:cNvSpPr/>
          <p:nvPr/>
        </p:nvSpPr>
        <p:spPr>
          <a:xfrm>
            <a:off x="354648" y="3711220"/>
            <a:ext cx="5795632" cy="459100"/>
          </a:xfrm>
          <a:prstGeom prst="rect">
            <a:avLst/>
          </a:prstGeom>
        </p:spPr>
        <p:txBody>
          <a:bodyPr wrap="square">
            <a:spAutoFit/>
          </a:bodyPr>
          <a:lstStyle/>
          <a:p>
            <a:pPr>
              <a:lnSpc>
                <a:spcPct val="150000"/>
              </a:lnSpc>
            </a:pPr>
            <a:r>
              <a:rPr lang="zh-CN" altLang="en-US" dirty="0">
                <a:latin typeface="DFKai-SB" panose="03000509000000000000" pitchFamily="65" charset="-120"/>
                <a:ea typeface="DFKai-SB" panose="03000509000000000000" pitchFamily="65" charset="-120"/>
              </a:rPr>
              <a:t>    </a:t>
            </a:r>
            <a:endParaRPr sz="1600" dirty="0">
              <a:latin typeface="DFKai-SB" panose="03000509000000000000" pitchFamily="65" charset="-120"/>
              <a:ea typeface="DFKai-SB" panose="03000509000000000000" pitchFamily="65" charset="-120"/>
            </a:endParaRPr>
          </a:p>
        </p:txBody>
      </p:sp>
      <p:sp>
        <p:nvSpPr>
          <p:cNvPr id="14" name="标题 1"/>
          <p:cNvSpPr txBox="1">
            <a:spLocks noChangeArrowheads="1"/>
          </p:cNvSpPr>
          <p:nvPr/>
        </p:nvSpPr>
        <p:spPr bwMode="auto">
          <a:xfrm>
            <a:off x="4122401" y="850958"/>
            <a:ext cx="4033837"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800" b="1" dirty="0">
                <a:latin typeface="DFKai-SB" panose="03000509000000000000" pitchFamily="65" charset="-120"/>
                <a:ea typeface="DFKai-SB" panose="03000509000000000000" pitchFamily="65" charset="-120"/>
              </a:rPr>
              <a:t>香港的非政府環境組織</a:t>
            </a:r>
          </a:p>
        </p:txBody>
      </p:sp>
      <p:pic>
        <p:nvPicPr>
          <p:cNvPr id="2050" name="Picture 2" descr="RAY_01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542" y="3869419"/>
            <a:ext cx="3054673" cy="2036449"/>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757609" y="5933479"/>
            <a:ext cx="4695235" cy="461665"/>
          </a:xfrm>
          <a:prstGeom prst="rect">
            <a:avLst/>
          </a:prstGeom>
          <a:noFill/>
        </p:spPr>
        <p:txBody>
          <a:bodyPr wrap="square" rtlCol="0">
            <a:spAutoFit/>
          </a:bodyPr>
          <a:lstStyle/>
          <a:p>
            <a:r>
              <a:rPr lang="zh-TW" altLang="en-US" sz="1200" dirty="0" smtClean="0">
                <a:latin typeface="DFKai-SB" panose="03000509000000000000" pitchFamily="65" charset="-120"/>
                <a:ea typeface="DFKai-SB" panose="03000509000000000000" pitchFamily="65" charset="-120"/>
                <a:sym typeface="+mn-ea"/>
              </a:rPr>
              <a:t>參考</a:t>
            </a:r>
            <a:r>
              <a:rPr lang="zh-CN" altLang="en-US" sz="1200" dirty="0" smtClean="0">
                <a:latin typeface="DFKai-SB" panose="03000509000000000000" pitchFamily="65" charset="-120"/>
                <a:ea typeface="DFKai-SB" panose="03000509000000000000" pitchFamily="65" charset="-120"/>
                <a:sym typeface="+mn-ea"/>
              </a:rPr>
              <a:t>來源：</a:t>
            </a:r>
            <a:r>
              <a:rPr lang="zh-TW" altLang="en-US" sz="1200" dirty="0">
                <a:latin typeface="DFKai-SB" panose="03000509000000000000" pitchFamily="65" charset="-120"/>
                <a:ea typeface="DFKai-SB" panose="03000509000000000000" pitchFamily="65" charset="-120"/>
                <a:sym typeface="+mn-ea"/>
              </a:rPr>
              <a:t>世界綠色組織 </a:t>
            </a:r>
            <a:r>
              <a:rPr lang="en-US" altLang="zh-TW" sz="1200" dirty="0" smtClean="0">
                <a:latin typeface="DFKai-SB" panose="03000509000000000000" pitchFamily="65" charset="-120"/>
                <a:ea typeface="DFKai-SB" panose="03000509000000000000" pitchFamily="65" charset="-120"/>
                <a:sym typeface="+mn-ea"/>
              </a:rPr>
              <a:t> (</a:t>
            </a:r>
            <a:r>
              <a:rPr lang="en-US" sz="1200" dirty="0">
                <a:latin typeface="Times New Roman" panose="02020603050405020304" pitchFamily="18" charset="0"/>
                <a:ea typeface="DFKai-SB" panose="03000509000000000000" pitchFamily="65" charset="-120"/>
                <a:cs typeface="Times New Roman" panose="02020603050405020304" pitchFamily="18" charset="0"/>
                <a:sym typeface="+mn-ea"/>
              </a:rPr>
              <a:t>https://thewgo.org/website/chi/introduction/)</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p:cNvSpPr/>
          <p:nvPr/>
        </p:nvSpPr>
        <p:spPr>
          <a:xfrm>
            <a:off x="5997542" y="6020892"/>
            <a:ext cx="3185937" cy="276999"/>
          </a:xfrm>
          <a:prstGeom prst="rect">
            <a:avLst/>
          </a:prstGeom>
        </p:spPr>
        <p:txBody>
          <a:bodyPr wrap="non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資料來源：世界</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綠色組織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://thewgo.org</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任意多边形: 形状 7"/>
          <p:cNvSpPr/>
          <p:nvPr/>
        </p:nvSpPr>
        <p:spPr>
          <a:xfrm>
            <a:off x="2388452" y="214806"/>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非政府組織的角色和責任</a:t>
            </a:r>
          </a:p>
        </p:txBody>
      </p:sp>
      <p:sp>
        <p:nvSpPr>
          <p:cNvPr id="16" name="Freeform 5"/>
          <p:cNvSpPr/>
          <p:nvPr/>
        </p:nvSpPr>
        <p:spPr bwMode="auto">
          <a:xfrm>
            <a:off x="3676250" y="93455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任意多边形: 形状 7"/>
          <p:cNvSpPr/>
          <p:nvPr/>
        </p:nvSpPr>
        <p:spPr>
          <a:xfrm>
            <a:off x="531106" y="3201440"/>
            <a:ext cx="1336485"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chemeClr val="accent2">
              <a:lumMod val="20000"/>
              <a:lumOff val="8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2800" b="1" dirty="0" smtClean="0">
                <a:latin typeface="DFKai-SB" panose="03000509000000000000" pitchFamily="65" charset="-120"/>
                <a:ea typeface="DFKai-SB" panose="03000509000000000000" pitchFamily="65" charset="-120"/>
              </a:rPr>
              <a:t>舉隅</a:t>
            </a:r>
            <a:endParaRPr lang="zh-TW" altLang="en-US" sz="2800"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5366551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68130">
            <a:off x="2451688" y="2742204"/>
            <a:ext cx="1950826" cy="2920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86"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82895">
            <a:off x="502829" y="2414216"/>
            <a:ext cx="2096993" cy="29652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矩形 1"/>
          <p:cNvSpPr/>
          <p:nvPr/>
        </p:nvSpPr>
        <p:spPr>
          <a:xfrm>
            <a:off x="4941868" y="5495498"/>
            <a:ext cx="3185487" cy="646331"/>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就「管制即棄塑膠」公眾</a:t>
            </a:r>
            <a:r>
              <a:rPr lang="zh-TW" altLang="en-US" dirty="0" smtClean="0">
                <a:latin typeface="標楷體" panose="03000509000000000000" pitchFamily="65" charset="-120"/>
                <a:ea typeface="標楷體" panose="03000509000000000000" pitchFamily="65" charset="-120"/>
              </a:rPr>
              <a:t>參與</a:t>
            </a:r>
            <a:endParaRPr lang="en-US" altLang="zh-TW" dirty="0" smtClean="0">
              <a:latin typeface="標楷體" panose="03000509000000000000" pitchFamily="65" charset="-120"/>
              <a:ea typeface="標楷體" panose="03000509000000000000" pitchFamily="65" charset="-120"/>
            </a:endParaRPr>
          </a:p>
          <a:p>
            <a:pPr algn="ctr"/>
            <a:r>
              <a:rPr lang="zh-TW" altLang="en-US" dirty="0" smtClean="0">
                <a:latin typeface="標楷體" panose="03000509000000000000" pitchFamily="65" charset="-120"/>
                <a:ea typeface="標楷體" panose="03000509000000000000" pitchFamily="65" charset="-120"/>
              </a:rPr>
              <a:t>提交意見</a:t>
            </a:r>
            <a:endParaRPr lang="zh-HK" altLang="en-US" dirty="0">
              <a:latin typeface="標楷體" panose="03000509000000000000" pitchFamily="65" charset="-120"/>
              <a:ea typeface="標楷體" panose="03000509000000000000" pitchFamily="65" charset="-120"/>
            </a:endParaRPr>
          </a:p>
        </p:txBody>
      </p:sp>
      <p:sp>
        <p:nvSpPr>
          <p:cNvPr id="3" name="矩形 2"/>
          <p:cNvSpPr/>
          <p:nvPr/>
        </p:nvSpPr>
        <p:spPr>
          <a:xfrm>
            <a:off x="432901" y="1398253"/>
            <a:ext cx="11385146" cy="830997"/>
          </a:xfrm>
          <a:prstGeom prst="rect">
            <a:avLst/>
          </a:prstGeom>
          <a:solidFill>
            <a:schemeClr val="accent6">
              <a:lumMod val="20000"/>
              <a:lumOff val="80000"/>
            </a:schemeClr>
          </a:solidFill>
          <a:ln w="38100">
            <a:solidFill>
              <a:srgbClr val="FF0000"/>
            </a:solidFill>
          </a:ln>
        </p:spPr>
        <p:txBody>
          <a:bodyPr wrap="square">
            <a:spAutoFit/>
          </a:bodyPr>
          <a:lstStyle/>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綠</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領</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行動</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err="1" smtClean="0">
                <a:latin typeface="Times New Roman" panose="02020603050405020304" pitchFamily="18" charset="0"/>
                <a:ea typeface="標楷體" panose="03000509000000000000" pitchFamily="65" charset="-120"/>
                <a:cs typeface="Times New Roman" panose="02020603050405020304" pitchFamily="18" charset="0"/>
              </a:rPr>
              <a:t>Greeners</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Action)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是本港環保團體，宣傳</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、推廣環保訊息，以及關注社會的環保事宜</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。工作包括：</a:t>
            </a:r>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6388" name="Picture 4" descr="https://www.greeners-action.org/userfiles/image/WhatsApp%20Image%202021-12-15%20at%2009_22_35%20(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1868" y="2781595"/>
            <a:ext cx="3406121" cy="2554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793628" y="5890263"/>
            <a:ext cx="3416320"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利是</a:t>
            </a:r>
            <a:r>
              <a:rPr lang="zh-TW" altLang="en-US" dirty="0" smtClean="0">
                <a:latin typeface="標楷體" panose="03000509000000000000" pitchFamily="65" charset="-120"/>
                <a:ea typeface="標楷體" panose="03000509000000000000" pitchFamily="65" charset="-120"/>
              </a:rPr>
              <a:t>封及月餅盒回收</a:t>
            </a:r>
            <a:r>
              <a:rPr lang="zh-TW" altLang="en-US" dirty="0">
                <a:latin typeface="標楷體" panose="03000509000000000000" pitchFamily="65" charset="-120"/>
                <a:ea typeface="標楷體" panose="03000509000000000000" pitchFamily="65" charset="-120"/>
              </a:rPr>
              <a:t>重用大行動</a:t>
            </a:r>
            <a:endParaRPr lang="zh-HK" altLang="en-US" dirty="0">
              <a:latin typeface="標楷體" panose="03000509000000000000" pitchFamily="65" charset="-120"/>
              <a:ea typeface="標楷體" panose="03000509000000000000" pitchFamily="65" charset="-120"/>
            </a:endParaRPr>
          </a:p>
        </p:txBody>
      </p:sp>
      <p:sp>
        <p:nvSpPr>
          <p:cNvPr id="5" name="矩形 4"/>
          <p:cNvSpPr/>
          <p:nvPr/>
        </p:nvSpPr>
        <p:spPr>
          <a:xfrm>
            <a:off x="8800778" y="5480132"/>
            <a:ext cx="3159840" cy="646331"/>
          </a:xfrm>
          <a:prstGeom prst="rect">
            <a:avLst/>
          </a:prstGeom>
        </p:spPr>
        <p:txBody>
          <a:bodyPr wrap="none">
            <a:spAutoFit/>
          </a:bodyPr>
          <a:lstStyle/>
          <a:p>
            <a:pPr algn="ctr"/>
            <a:r>
              <a:rPr lang="zh-TW" altLang="en-US" sz="1600"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減少使用</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派發雨傘膠袋</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algn="ctr"/>
            <a:r>
              <a:rPr lang="zh-TW" altLang="en-US" dirty="0" smtClean="0">
                <a:latin typeface="標楷體" panose="03000509000000000000" pitchFamily="65" charset="-120"/>
                <a:ea typeface="標楷體" panose="03000509000000000000" pitchFamily="65" charset="-120"/>
              </a:rPr>
              <a:t>審核</a:t>
            </a:r>
            <a:r>
              <a:rPr lang="zh-TW" altLang="en-US" dirty="0">
                <a:latin typeface="標楷體" panose="03000509000000000000" pitchFamily="65" charset="-120"/>
                <a:ea typeface="標楷體" panose="03000509000000000000" pitchFamily="65" charset="-120"/>
              </a:rPr>
              <a:t>認證計劃</a:t>
            </a:r>
            <a:endParaRPr lang="zh-HK" altLang="en-US" dirty="0">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rotWithShape="1">
          <a:blip r:embed="rId5"/>
          <a:srcRect l="15464"/>
          <a:stretch/>
        </p:blipFill>
        <p:spPr>
          <a:xfrm>
            <a:off x="8567803" y="2781595"/>
            <a:ext cx="3250244" cy="2564454"/>
          </a:xfrm>
          <a:prstGeom prst="rect">
            <a:avLst/>
          </a:prstGeom>
          <a:ln>
            <a:noFill/>
          </a:ln>
          <a:effectLst>
            <a:outerShdw blurRad="292100" dist="139700" dir="2700000" algn="tl" rotWithShape="0">
              <a:srgbClr val="333333">
                <a:alpha val="65000"/>
              </a:srgbClr>
            </a:outerShdw>
          </a:effectLst>
        </p:spPr>
      </p:pic>
      <p:sp>
        <p:nvSpPr>
          <p:cNvPr id="11" name="标题 1"/>
          <p:cNvSpPr txBox="1">
            <a:spLocks noChangeArrowheads="1"/>
          </p:cNvSpPr>
          <p:nvPr/>
        </p:nvSpPr>
        <p:spPr bwMode="auto">
          <a:xfrm>
            <a:off x="4056090" y="856412"/>
            <a:ext cx="407126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800" b="1" dirty="0">
                <a:latin typeface="DFKai-SB" panose="03000509000000000000" pitchFamily="65" charset="-120"/>
                <a:ea typeface="DFKai-SB" panose="03000509000000000000" pitchFamily="65" charset="-120"/>
              </a:rPr>
              <a:t>香港的非政府環境組織</a:t>
            </a:r>
          </a:p>
        </p:txBody>
      </p:sp>
      <p:sp>
        <p:nvSpPr>
          <p:cNvPr id="8" name="矩形 7"/>
          <p:cNvSpPr/>
          <p:nvPr/>
        </p:nvSpPr>
        <p:spPr>
          <a:xfrm>
            <a:off x="644784" y="6240265"/>
            <a:ext cx="5734501" cy="276999"/>
          </a:xfrm>
          <a:prstGeom prst="rect">
            <a:avLst/>
          </a:prstGeom>
        </p:spPr>
        <p:txBody>
          <a:bodyPr wrap="square">
            <a:spAutoFit/>
          </a:bodyPr>
          <a:lstStyle/>
          <a:p>
            <a:r>
              <a:rPr lang="zh-CN" altLang="en-US" sz="1200" dirty="0">
                <a:latin typeface="Times New Roman" panose="02020603050405020304" pitchFamily="18" charset="0"/>
                <a:ea typeface="DFKai-SB" panose="03000509000000000000" pitchFamily="65" charset="-120"/>
                <a:cs typeface="Times New Roman" panose="02020603050405020304" pitchFamily="18" charset="0"/>
                <a:sym typeface="+mn-ea"/>
              </a:rPr>
              <a:t>資料來源</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綠領</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行動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HK" sz="1200" dirty="0">
                <a:latin typeface="Times New Roman" panose="02020603050405020304" pitchFamily="18" charset="0"/>
                <a:cs typeface="Times New Roman" panose="02020603050405020304" pitchFamily="18" charset="0"/>
              </a:rPr>
              <a:t>https://</a:t>
            </a:r>
            <a:r>
              <a:rPr lang="en-US" altLang="zh-HK" sz="1200" dirty="0" smtClean="0">
                <a:latin typeface="Times New Roman" panose="02020603050405020304" pitchFamily="18" charset="0"/>
                <a:cs typeface="Times New Roman" panose="02020603050405020304" pitchFamily="18" charset="0"/>
              </a:rPr>
              <a:t>www.greeners-action.org</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zh-HK" altLang="en-US" sz="1200" dirty="0">
              <a:latin typeface="Times New Roman" panose="02020603050405020304" pitchFamily="18" charset="0"/>
              <a:cs typeface="Times New Roman" panose="02020603050405020304" pitchFamily="18" charset="0"/>
            </a:endParaRPr>
          </a:p>
        </p:txBody>
      </p:sp>
      <p:sp>
        <p:nvSpPr>
          <p:cNvPr id="13" name="任意多边形: 形状 7"/>
          <p:cNvSpPr/>
          <p:nvPr/>
        </p:nvSpPr>
        <p:spPr>
          <a:xfrm>
            <a:off x="2388452" y="214806"/>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非政府組織的角色和責任</a:t>
            </a:r>
          </a:p>
        </p:txBody>
      </p:sp>
      <p:sp>
        <p:nvSpPr>
          <p:cNvPr id="14" name="Freeform 5"/>
          <p:cNvSpPr/>
          <p:nvPr/>
        </p:nvSpPr>
        <p:spPr bwMode="auto">
          <a:xfrm>
            <a:off x="3833014" y="96109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5" name="任意多边形: 形状 7"/>
          <p:cNvSpPr/>
          <p:nvPr/>
        </p:nvSpPr>
        <p:spPr>
          <a:xfrm>
            <a:off x="496805" y="864541"/>
            <a:ext cx="1336485"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chemeClr val="accent2">
              <a:lumMod val="20000"/>
              <a:lumOff val="8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2800" b="1" dirty="0" smtClean="0">
                <a:latin typeface="DFKai-SB" panose="03000509000000000000" pitchFamily="65" charset="-120"/>
                <a:ea typeface="DFKai-SB" panose="03000509000000000000" pitchFamily="65" charset="-120"/>
              </a:rPr>
              <a:t>舉隅</a:t>
            </a:r>
            <a:endParaRPr lang="zh-TW" altLang="en-US" sz="2800"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8817111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822121" y="1122535"/>
            <a:ext cx="10561740" cy="539121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dirty="0" smtClean="0">
                <a:solidFill>
                  <a:srgbClr val="000000"/>
                </a:solidFill>
                <a:latin typeface="DFKai-SB" panose="03000509000000000000" pitchFamily="65" charset="-120"/>
                <a:ea typeface="DFKai-SB" panose="03000509000000000000" pitchFamily="65" charset="-120"/>
              </a:rPr>
              <a:t>企業</a:t>
            </a:r>
            <a:r>
              <a:rPr lang="zh-TW" altLang="en-US" dirty="0">
                <a:solidFill>
                  <a:srgbClr val="000000"/>
                </a:solidFill>
                <a:latin typeface="DFKai-SB" panose="03000509000000000000" pitchFamily="65" charset="-120"/>
                <a:ea typeface="DFKai-SB" panose="03000509000000000000" pitchFamily="65" charset="-120"/>
              </a:rPr>
              <a:t>在</a:t>
            </a:r>
            <a:r>
              <a:rPr lang="zh-CN" altLang="en-US" dirty="0" smtClean="0">
                <a:solidFill>
                  <a:srgbClr val="000000"/>
                </a:solidFill>
                <a:latin typeface="DFKai-SB" panose="03000509000000000000" pitchFamily="65" charset="-120"/>
                <a:ea typeface="DFKai-SB" panose="03000509000000000000" pitchFamily="65" charset="-120"/>
              </a:rPr>
              <a:t>環境保育</a:t>
            </a:r>
            <a:r>
              <a:rPr lang="zh-TW" altLang="en-US" dirty="0" smtClean="0">
                <a:solidFill>
                  <a:srgbClr val="000000"/>
                </a:solidFill>
                <a:latin typeface="DFKai-SB" panose="03000509000000000000" pitchFamily="65" charset="-120"/>
                <a:ea typeface="DFKai-SB" panose="03000509000000000000" pitchFamily="65" charset="-120"/>
              </a:rPr>
              <a:t>上</a:t>
            </a:r>
            <a:r>
              <a:rPr lang="zh-TW" altLang="en-US" dirty="0" smtClean="0">
                <a:latin typeface="DFKai-SB" panose="03000509000000000000" pitchFamily="65" charset="-120"/>
                <a:ea typeface="DFKai-SB" panose="03000509000000000000" pitchFamily="65" charset="-120"/>
              </a:rPr>
              <a:t>亦有角色和責任</a:t>
            </a:r>
            <a:r>
              <a:rPr lang="zh-CN" altLang="en-US" dirty="0" smtClean="0">
                <a:solidFill>
                  <a:srgbClr val="000000"/>
                </a:solidFill>
                <a:latin typeface="DFKai-SB" panose="03000509000000000000" pitchFamily="65" charset="-120"/>
                <a:ea typeface="DFKai-SB" panose="03000509000000000000" pitchFamily="65" charset="-120"/>
              </a:rPr>
              <a:t>。</a:t>
            </a:r>
            <a:r>
              <a:rPr lang="zh-TW" altLang="en-US" dirty="0">
                <a:solidFill>
                  <a:srgbClr val="000000"/>
                </a:solidFill>
                <a:latin typeface="DFKai-SB" panose="03000509000000000000" pitchFamily="65" charset="-120"/>
                <a:ea typeface="DFKai-SB" panose="03000509000000000000" pitchFamily="65" charset="-120"/>
              </a:rPr>
              <a:t>企業</a:t>
            </a:r>
            <a:r>
              <a:rPr lang="zh-CN" altLang="en-US" dirty="0">
                <a:latin typeface="DFKai-SB" panose="03000509000000000000" pitchFamily="65" charset="-120"/>
                <a:ea typeface="DFKai-SB" panose="03000509000000000000" pitchFamily="65" charset="-120"/>
              </a:rPr>
              <a:t>在</a:t>
            </a:r>
            <a:r>
              <a:rPr lang="zh-CN" altLang="en-US" dirty="0" smtClean="0">
                <a:latin typeface="DFKai-SB" panose="03000509000000000000" pitchFamily="65" charset="-120"/>
                <a:ea typeface="DFKai-SB" panose="03000509000000000000" pitchFamily="65" charset="-120"/>
              </a:rPr>
              <a:t>追求</a:t>
            </a:r>
            <a:r>
              <a:rPr lang="zh-TW" altLang="en-US" dirty="0" smtClean="0">
                <a:latin typeface="DFKai-SB" panose="03000509000000000000" pitchFamily="65" charset="-120"/>
                <a:ea typeface="DFKai-SB" panose="03000509000000000000" pitchFamily="65" charset="-120"/>
              </a:rPr>
              <a:t>利潤與</a:t>
            </a:r>
            <a:r>
              <a:rPr lang="zh-CN" altLang="en-US" dirty="0" smtClean="0">
                <a:latin typeface="DFKai-SB" panose="03000509000000000000" pitchFamily="65" charset="-120"/>
                <a:ea typeface="DFKai-SB" panose="03000509000000000000" pitchFamily="65" charset="-120"/>
              </a:rPr>
              <a:t>經濟發展</a:t>
            </a:r>
            <a:r>
              <a:rPr lang="zh-CN" altLang="en-US" dirty="0">
                <a:latin typeface="DFKai-SB" panose="03000509000000000000" pitchFamily="65" charset="-120"/>
                <a:ea typeface="DFKai-SB" panose="03000509000000000000" pitchFamily="65" charset="-120"/>
              </a:rPr>
              <a:t>的同時，還應該</a:t>
            </a:r>
            <a:r>
              <a:rPr lang="zh-TW" altLang="en-US" dirty="0" smtClean="0">
                <a:solidFill>
                  <a:srgbClr val="000000"/>
                </a:solidFill>
                <a:latin typeface="DFKai-SB" panose="03000509000000000000" pitchFamily="65" charset="-120"/>
                <a:ea typeface="DFKai-SB" panose="03000509000000000000" pitchFamily="65" charset="-120"/>
              </a:rPr>
              <a:t>對環保與可持續發展承擔責任</a:t>
            </a:r>
            <a:r>
              <a:rPr lang="zh-CN" altLang="en-US" dirty="0" smtClean="0">
                <a:solidFill>
                  <a:srgbClr val="000000"/>
                </a:solidFill>
                <a:latin typeface="DFKai-SB" panose="03000509000000000000" pitchFamily="65" charset="-120"/>
                <a:ea typeface="DFKai-SB" panose="03000509000000000000" pitchFamily="65" charset="-120"/>
              </a:rPr>
              <a:t>，</a:t>
            </a:r>
            <a:r>
              <a:rPr lang="zh-TW" altLang="en-US" dirty="0" smtClean="0">
                <a:solidFill>
                  <a:srgbClr val="000000"/>
                </a:solidFill>
                <a:latin typeface="DFKai-SB" panose="03000509000000000000" pitchFamily="65" charset="-120"/>
                <a:ea typeface="DFKai-SB" panose="03000509000000000000" pitchFamily="65" charset="-120"/>
              </a:rPr>
              <a:t>這有助企業</a:t>
            </a:r>
            <a:r>
              <a:rPr lang="zh-CN" altLang="en-US" dirty="0" smtClean="0">
                <a:solidFill>
                  <a:srgbClr val="000000"/>
                </a:solidFill>
                <a:latin typeface="DFKai-SB" panose="03000509000000000000" pitchFamily="65" charset="-120"/>
                <a:ea typeface="DFKai-SB" panose="03000509000000000000" pitchFamily="65" charset="-120"/>
              </a:rPr>
              <a:t>樹立</a:t>
            </a:r>
            <a:r>
              <a:rPr lang="zh-TW" altLang="en-US" dirty="0" smtClean="0">
                <a:solidFill>
                  <a:srgbClr val="000000"/>
                </a:solidFill>
                <a:latin typeface="DFKai-SB" panose="03000509000000000000" pitchFamily="65" charset="-120"/>
                <a:ea typeface="DFKai-SB" panose="03000509000000000000" pitchFamily="65" charset="-120"/>
              </a:rPr>
              <a:t>正面社會形象</a:t>
            </a:r>
            <a:r>
              <a:rPr lang="zh-CN" altLang="en-US" dirty="0" smtClean="0">
                <a:solidFill>
                  <a:srgbClr val="000000"/>
                </a:solidFill>
                <a:latin typeface="DFKai-SB" panose="03000509000000000000" pitchFamily="65" charset="-120"/>
                <a:ea typeface="DFKai-SB" panose="03000509000000000000" pitchFamily="65" charset="-120"/>
              </a:rPr>
              <a:t>，</a:t>
            </a:r>
            <a:r>
              <a:rPr lang="zh-TW" altLang="en-US" dirty="0" smtClean="0">
                <a:solidFill>
                  <a:srgbClr val="000000"/>
                </a:solidFill>
                <a:latin typeface="DFKai-SB" panose="03000509000000000000" pitchFamily="65" charset="-120"/>
                <a:ea typeface="DFKai-SB" panose="03000509000000000000" pitchFamily="65" charset="-120"/>
              </a:rPr>
              <a:t>也惠及社會大眾</a:t>
            </a:r>
            <a:r>
              <a:rPr lang="zh-CN" altLang="en-US" dirty="0" smtClean="0">
                <a:solidFill>
                  <a:srgbClr val="000000"/>
                </a:solidFill>
                <a:latin typeface="DFKai-SB" panose="03000509000000000000" pitchFamily="65" charset="-120"/>
                <a:ea typeface="DFKai-SB" panose="03000509000000000000" pitchFamily="65" charset="-120"/>
              </a:rPr>
              <a:t>。</a:t>
            </a:r>
            <a:endParaRPr lang="en-US" altLang="zh-CN" dirty="0">
              <a:solidFill>
                <a:srgbClr val="000000"/>
              </a:solidFill>
              <a:latin typeface="DFKai-SB" panose="03000509000000000000" pitchFamily="65" charset="-120"/>
              <a:ea typeface="DFKai-SB" panose="03000509000000000000" pitchFamily="65" charset="-120"/>
            </a:endParaRPr>
          </a:p>
          <a:p>
            <a:pPr marL="0" indent="0">
              <a:lnSpc>
                <a:spcPct val="150000"/>
              </a:lnSpc>
              <a:buNone/>
            </a:pP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企業</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在環境保育方面的</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責任</a:t>
            </a: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主要</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包括</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：履行環保法律</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及</a:t>
            </a: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道德</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責任</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，將防污治污、節能減排</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、環境</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政策等作為企業發展的重要指標</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支持環保</a:t>
            </a:r>
            <a:r>
              <a:rPr lang="zh-TW" altLang="en-US" kern="100" dirty="0">
                <a:latin typeface="DFKai-SB" panose="03000509000000000000" pitchFamily="65" charset="-120"/>
                <a:ea typeface="DFKai-SB" panose="03000509000000000000" pitchFamily="65" charset="-120"/>
                <a:cs typeface="Times New Roman" panose="02020603050405020304" pitchFamily="18" charset="0"/>
              </a:rPr>
              <a:t>科技</a:t>
            </a: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研發等，以促進企業發展的同時兼顧經濟與社會</a:t>
            </a:r>
            <a:r>
              <a:rPr lang="zh-TW" altLang="en-US" kern="100" dirty="0">
                <a:latin typeface="DFKai-SB" panose="03000509000000000000" pitchFamily="65" charset="-120"/>
                <a:ea typeface="DFKai-SB" panose="03000509000000000000" pitchFamily="65" charset="-120"/>
                <a:cs typeface="Times New Roman" panose="02020603050405020304" pitchFamily="18" charset="0"/>
              </a:rPr>
              <a:t>效益，保障當代人的代內</a:t>
            </a: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公平、區</a:t>
            </a:r>
            <a:r>
              <a:rPr lang="zh-TW" altLang="en-US" kern="100" dirty="0">
                <a:latin typeface="DFKai-SB" panose="03000509000000000000" pitchFamily="65" charset="-120"/>
                <a:ea typeface="DFKai-SB" panose="03000509000000000000" pitchFamily="65" charset="-120"/>
                <a:cs typeface="Times New Roman" panose="02020603050405020304" pitchFamily="18" charset="0"/>
              </a:rPr>
              <a:t>際公平</a:t>
            </a: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，以及當代</a:t>
            </a:r>
            <a:r>
              <a:rPr lang="zh-TW" altLang="en-US" kern="100" dirty="0">
                <a:latin typeface="DFKai-SB" panose="03000509000000000000" pitchFamily="65" charset="-120"/>
                <a:ea typeface="DFKai-SB" panose="03000509000000000000" pitchFamily="65" charset="-120"/>
                <a:cs typeface="Times New Roman" panose="02020603050405020304" pitchFamily="18" charset="0"/>
              </a:rPr>
              <a:t>人和後代人之間</a:t>
            </a: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的跨代公平</a:t>
            </a:r>
            <a:r>
              <a:rPr lang="zh-TW" altLang="en-US" kern="100" dirty="0">
                <a:latin typeface="DFKai-SB" panose="03000509000000000000" pitchFamily="65" charset="-120"/>
                <a:ea typeface="DFKai-SB" panose="03000509000000000000" pitchFamily="65" charset="-120"/>
                <a:cs typeface="Times New Roman" panose="02020603050405020304" pitchFamily="18" charset="0"/>
              </a:rPr>
              <a:t>等</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a:t>
            </a:r>
            <a:endParaRPr lang="en-US" altLang="zh-CN"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5" name="任意多边形: 形状 7"/>
          <p:cNvSpPr/>
          <p:nvPr/>
        </p:nvSpPr>
        <p:spPr>
          <a:xfrm>
            <a:off x="2279980" y="285993"/>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企業的角色和責任</a:t>
            </a:r>
          </a:p>
        </p:txBody>
      </p:sp>
    </p:spTree>
    <p:extLst>
      <p:ext uri="{BB962C8B-B14F-4D97-AF65-F5344CB8AC3E}">
        <p14:creationId xmlns:p14="http://schemas.microsoft.com/office/powerpoint/2010/main" val="2308249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13" y="1161409"/>
            <a:ext cx="11887200" cy="554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3801392" y="682365"/>
            <a:ext cx="4169943" cy="523220"/>
          </a:xfrm>
          <a:prstGeom prst="rect">
            <a:avLst/>
          </a:prstGeom>
          <a:noFill/>
        </p:spPr>
        <p:txBody>
          <a:bodyPr wrap="square">
            <a:spAutoFit/>
          </a:bodyPr>
          <a:lstStyle/>
          <a:p>
            <a:pPr algn="ctr"/>
            <a:r>
              <a:rPr lang="zh-HK" altLang="en-US" sz="2800" dirty="0">
                <a:latin typeface="Times New Roman" panose="02020603050405020304" pitchFamily="18" charset="0"/>
                <a:ea typeface="DFKai-SB" panose="03000509000000000000" pitchFamily="65" charset="-120"/>
                <a:cs typeface="Times New Roman" panose="02020603050405020304" pitchFamily="18" charset="0"/>
              </a:rPr>
              <a:t>環境、社會和管</a:t>
            </a:r>
            <a:r>
              <a:rPr lang="zh-HK" altLang="en-US" sz="2800" dirty="0" smtClean="0">
                <a:latin typeface="Times New Roman" panose="02020603050405020304" pitchFamily="18" charset="0"/>
                <a:ea typeface="DFKai-SB" panose="03000509000000000000" pitchFamily="65" charset="-120"/>
                <a:cs typeface="Times New Roman" panose="02020603050405020304" pitchFamily="18" charset="0"/>
              </a:rPr>
              <a:t>治</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理念</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矩形 1"/>
          <p:cNvSpPr/>
          <p:nvPr/>
        </p:nvSpPr>
        <p:spPr>
          <a:xfrm>
            <a:off x="417761" y="5705329"/>
            <a:ext cx="11214511" cy="938719"/>
          </a:xfrm>
          <a:prstGeom prst="rect">
            <a:avLst/>
          </a:prstGeom>
        </p:spPr>
        <p:txBody>
          <a:bodyPr wrap="square">
            <a:spAutoFit/>
          </a:bodyPr>
          <a:lstStyle/>
          <a:p>
            <a:r>
              <a:rPr lang="zh-TW" altLang="en-US" sz="1100" dirty="0" smtClean="0">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1100" dirty="0" smtClean="0">
                <a:latin typeface="Times New Roman" panose="02020603050405020304" pitchFamily="18" charset="0"/>
                <a:ea typeface="DFKai-SB" panose="03000509000000000000" pitchFamily="65" charset="-120"/>
                <a:cs typeface="Times New Roman" panose="02020603050405020304" pitchFamily="18" charset="0"/>
              </a:rPr>
              <a:t>來源：</a:t>
            </a:r>
            <a:endPar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100" dirty="0" smtClean="0">
                <a:latin typeface="Times New Roman" panose="02020603050405020304" pitchFamily="18" charset="0"/>
                <a:ea typeface="DFKai-SB" panose="03000509000000000000" pitchFamily="65" charset="-120"/>
                <a:cs typeface="Times New Roman" panose="02020603050405020304" pitchFamily="18" charset="0"/>
              </a:rPr>
              <a:t>新華網 </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www.xinhuanet.com/tech/20220607/6dc0b50941954bc7be9fc3c23812e029/c.html)</a:t>
            </a:r>
            <a:endParaRPr lang="en-US" altLang="zh-TW" sz="1100" dirty="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100" dirty="0" smtClean="0">
                <a:latin typeface="Times New Roman" panose="02020603050405020304" pitchFamily="18" charset="0"/>
                <a:ea typeface="DFKai-SB" panose="03000509000000000000" pitchFamily="65" charset="-120"/>
                <a:cs typeface="Times New Roman" panose="02020603050405020304" pitchFamily="18" charset="0"/>
              </a:rPr>
              <a:t>香港特別行政區新聞公報</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www.info.gov.hk/gia/general/201906/26/P2019062600594.htm</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100" dirty="0" smtClean="0">
                <a:latin typeface="Times New Roman" panose="02020603050405020304" pitchFamily="18" charset="0"/>
                <a:ea typeface="DFKai-SB" panose="03000509000000000000" pitchFamily="65" charset="-120"/>
                <a:cs typeface="Times New Roman" panose="02020603050405020304" pitchFamily="18" charset="0"/>
              </a:rPr>
              <a:t>香港交易所 </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100" dirty="0">
                <a:latin typeface="Times New Roman" panose="02020603050405020304" pitchFamily="18" charset="0"/>
                <a:ea typeface="DFKai-SB" panose="03000509000000000000" pitchFamily="65" charset="-120"/>
                <a:cs typeface="Times New Roman" panose="02020603050405020304" pitchFamily="18" charset="0"/>
              </a:rPr>
              <a:t>://cn-rules.hkex.com.hk/%E8%A6%8F%E5%89%87%E6%89%8B%E5%86%8A/%E9%99%84%E9%8C%84-%E4%BA%8C%E5%8D%81%E4%B8%83-%</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E7%92%B0%E5%A2%83%E3%80%81%E7%A4%BE%E6%9C%83%E5%8F%8A%E7%AE%A1%E6%B2%BB%E5%A0%B1%E5%91%8A%E6%8C%87%E5%BC%95</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 name="任意多边形: 形状 7"/>
          <p:cNvSpPr/>
          <p:nvPr/>
        </p:nvSpPr>
        <p:spPr>
          <a:xfrm>
            <a:off x="2277274" y="117358"/>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企業的角色和責任</a:t>
            </a:r>
          </a:p>
        </p:txBody>
      </p:sp>
      <p:sp>
        <p:nvSpPr>
          <p:cNvPr id="3" name="Rectangle 2"/>
          <p:cNvSpPr/>
          <p:nvPr/>
        </p:nvSpPr>
        <p:spPr>
          <a:xfrm>
            <a:off x="212950" y="1289307"/>
            <a:ext cx="9282503" cy="4154984"/>
          </a:xfrm>
          <a:prstGeom prst="rect">
            <a:avLst/>
          </a:prstGeom>
          <a:solidFill>
            <a:schemeClr val="accent6">
              <a:lumMod val="20000"/>
              <a:lumOff val="80000"/>
            </a:schemeClr>
          </a:solidFill>
        </p:spPr>
        <p:txBody>
          <a:bodyPr wrap="square">
            <a:spAutoFit/>
          </a:bodyPr>
          <a:lstStyle/>
          <a:p>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「環境、社會及管治</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」是</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企業可持續發展的重要支柱，著重於企業的經營模式和非財務表現，例如碳排放及多元化及平等機會等議題</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隨著</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國家</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提出</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碳</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達</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峰</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和碳中和</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企業對</a:t>
            </a:r>
            <a:r>
              <a:rPr lang="en-US" altLang="zh-CN"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ESG</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日漸重視，有關</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的投資</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漸成為</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一大發展</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趨勢</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月國家首份</a:t>
            </a:r>
            <a:r>
              <a:rPr lang="en-US" altLang="zh-CN"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企業</a:t>
            </a:r>
            <a:r>
              <a:rPr lang="en-US" altLang="zh-CN"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ESG</a:t>
            </a:r>
            <a:r>
              <a:rPr lang="zh-CN"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披露指南</a:t>
            </a:r>
            <a:r>
              <a:rPr lang="en-US" altLang="zh-CN"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設計環境、社會、治理三</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個</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維度共計</a:t>
            </a:r>
            <a:r>
              <a:rPr lang="en-US" altLang="zh-CN"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118</a:t>
            </a:r>
            <a:r>
              <a:rPr lang="zh-CN"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個指標，企業可根據實際情況，選擇全部或部分指標進行披露。</a:t>
            </a:r>
            <a:endPar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香港</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作為國際金融中心亦一直緊隨國際間就企業在</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ESG</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方面的標準及要求發展</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。例如由</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日開始，香港的上市公司必需根據由香港交易所（港交所）發出的</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環境、社會及管治報告指引</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去披露其</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ESG</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的資料</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聯</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交所</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亦鼓勵</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上市公司就其</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ESG</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報告尋求獨立驗證，以加強披露的環境、社會及管治資料的可信性。</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Freeform 5"/>
          <p:cNvSpPr/>
          <p:nvPr/>
        </p:nvSpPr>
        <p:spPr bwMode="auto">
          <a:xfrm>
            <a:off x="3468080" y="78698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 name="Rectangle 3"/>
          <p:cNvSpPr/>
          <p:nvPr/>
        </p:nvSpPr>
        <p:spPr>
          <a:xfrm>
            <a:off x="417761" y="5409286"/>
            <a:ext cx="3496470" cy="276999"/>
          </a:xfrm>
          <a:prstGeom prst="rect">
            <a:avLst/>
          </a:prstGeom>
        </p:spPr>
        <p:txBody>
          <a:bodyPr wrap="none">
            <a:spAutoFit/>
          </a:bodyPr>
          <a:lstStyle/>
          <a:p>
            <a:pPr algn="ct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*英文為</a:t>
            </a:r>
            <a:r>
              <a:rPr lang="zh-HK" altLang="en-US" sz="12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Environmental</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 social and governance, </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ESG</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Picture 5">
            <a:hlinkClick r:id="rId4"/>
          </p:cNvPr>
          <p:cNvPicPr>
            <a:picLocks noChangeAspect="1"/>
          </p:cNvPicPr>
          <p:nvPr/>
        </p:nvPicPr>
        <p:blipFill>
          <a:blip r:embed="rId5"/>
          <a:stretch>
            <a:fillRect/>
          </a:stretch>
        </p:blipFill>
        <p:spPr>
          <a:xfrm>
            <a:off x="9696004" y="1340092"/>
            <a:ext cx="1997464" cy="1016673"/>
          </a:xfrm>
          <a:prstGeom prst="rect">
            <a:avLst/>
          </a:prstGeom>
        </p:spPr>
      </p:pic>
      <p:sp>
        <p:nvSpPr>
          <p:cNvPr id="23" name="Rectangle 22"/>
          <p:cNvSpPr/>
          <p:nvPr/>
        </p:nvSpPr>
        <p:spPr>
          <a:xfrm>
            <a:off x="9693632" y="2782612"/>
            <a:ext cx="2138002" cy="2246769"/>
          </a:xfrm>
          <a:prstGeom prst="rect">
            <a:avLst/>
          </a:prstGeom>
          <a:solidFill>
            <a:schemeClr val="accent5">
              <a:lumMod val="20000"/>
              <a:lumOff val="80000"/>
            </a:schemeClr>
          </a:solidFill>
        </p:spPr>
        <p:txBody>
          <a:bodyPr wrap="square">
            <a:spAutoFit/>
          </a:bodyPr>
          <a:lstStyle/>
          <a:p>
            <a:r>
              <a:rPr lang="zh-TW" altLang="en-US"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點</a:t>
            </a:r>
            <a:r>
              <a:rPr lang="zh-TW" altLang="en-US" sz="20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擊圖像</a:t>
            </a:r>
            <a:r>
              <a:rPr lang="zh-TW" altLang="en-US"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查看</a:t>
            </a:r>
            <a:endParaRPr lang="en-US" altLang="zh-TW"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香港交易所</a:t>
            </a:r>
            <a:endParaRPr lang="en-US" altLang="zh-TW"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上市</a:t>
            </a:r>
            <a:r>
              <a:rPr lang="zh-TW" altLang="en-US" sz="20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規則與指引附錄 二十七 </a:t>
            </a:r>
            <a:endParaRPr lang="en-US" altLang="zh-TW"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0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環境、社會及管治報告指引</a:t>
            </a:r>
            <a:r>
              <a:rPr lang="en-US" altLang="zh-TW" sz="20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了解有關情況。</a:t>
            </a:r>
            <a:endParaRPr lang="zh-TW" altLang="en-US" sz="20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Up Arrow 9"/>
          <p:cNvSpPr/>
          <p:nvPr/>
        </p:nvSpPr>
        <p:spPr bwMode="auto">
          <a:xfrm>
            <a:off x="10452269" y="2395588"/>
            <a:ext cx="469783" cy="377028"/>
          </a:xfrm>
          <a:prstGeom prst="upArrow">
            <a:avLst/>
          </a:prstGeom>
          <a:solidFill>
            <a:srgbClr val="DC4D57"/>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0920324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a:xfrm>
            <a:off x="8201226" y="2707225"/>
            <a:ext cx="2153920" cy="1058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000" b="1" dirty="0">
              <a:latin typeface="DFKai-SB" panose="03000509000000000000" pitchFamily="65" charset="-120"/>
              <a:ea typeface="DFKai-SB" panose="03000509000000000000" pitchFamily="65" charset="-120"/>
            </a:endParaRPr>
          </a:p>
        </p:txBody>
      </p:sp>
      <p:grpSp>
        <p:nvGrpSpPr>
          <p:cNvPr id="10" name="组合 39"/>
          <p:cNvGrpSpPr/>
          <p:nvPr/>
        </p:nvGrpSpPr>
        <p:grpSpPr bwMode="auto">
          <a:xfrm>
            <a:off x="9374183" y="2531271"/>
            <a:ext cx="2262297" cy="2367403"/>
            <a:chOff x="5921503" y="1379560"/>
            <a:chExt cx="2152196" cy="2252462"/>
          </a:xfrm>
        </p:grpSpPr>
        <p:sp>
          <p:nvSpPr>
            <p:cNvPr id="11" name="MH_Other_3"/>
            <p:cNvSpPr/>
            <p:nvPr>
              <p:custDataLst>
                <p:tags r:id="rId4"/>
              </p:custDataLst>
            </p:nvPr>
          </p:nvSpPr>
          <p:spPr>
            <a:xfrm>
              <a:off x="6000861" y="1562106"/>
              <a:ext cx="1966498" cy="1973088"/>
            </a:xfrm>
            <a:custGeom>
              <a:avLst/>
              <a:gdLst>
                <a:gd name="connsiteX0" fmla="*/ 0 w 8242300"/>
                <a:gd name="connsiteY0" fmla="*/ 927100 h 8267700"/>
                <a:gd name="connsiteX1" fmla="*/ 787400 w 8242300"/>
                <a:gd name="connsiteY1" fmla="*/ 8267700 h 8267700"/>
                <a:gd name="connsiteX2" fmla="*/ 8242300 w 8242300"/>
                <a:gd name="connsiteY2" fmla="*/ 7200900 h 8267700"/>
                <a:gd name="connsiteX3" fmla="*/ 7251700 w 8242300"/>
                <a:gd name="connsiteY3" fmla="*/ 0 h 8267700"/>
                <a:gd name="connsiteX4" fmla="*/ 0 w 8242300"/>
                <a:gd name="connsiteY4" fmla="*/ 927100 h 826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300" h="8267700">
                  <a:moveTo>
                    <a:pt x="0" y="927100"/>
                  </a:moveTo>
                  <a:lnTo>
                    <a:pt x="787400" y="8267700"/>
                  </a:lnTo>
                  <a:lnTo>
                    <a:pt x="8242300" y="7200900"/>
                  </a:lnTo>
                  <a:lnTo>
                    <a:pt x="7251700" y="0"/>
                  </a:lnTo>
                  <a:lnTo>
                    <a:pt x="0" y="927100"/>
                  </a:lnTo>
                  <a:close/>
                </a:path>
              </a:pathLst>
            </a:cu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975">
                <a:solidFill>
                  <a:schemeClr val="tx1"/>
                </a:solidFill>
                <a:latin typeface="Microsoft JhengHei" panose="020B0604030504040204" pitchFamily="34" charset="-120"/>
                <a:ea typeface="Microsoft JhengHei" panose="020B0604030504040204" pitchFamily="34" charset="-120"/>
              </a:endParaRPr>
            </a:p>
          </p:txBody>
        </p:sp>
        <p:sp>
          <p:nvSpPr>
            <p:cNvPr id="12" name="MH_SubTitle_3"/>
            <p:cNvSpPr/>
            <p:nvPr>
              <p:custDataLst>
                <p:tags r:id="rId5"/>
              </p:custDataLst>
            </p:nvPr>
          </p:nvSpPr>
          <p:spPr>
            <a:xfrm>
              <a:off x="5921503" y="1379560"/>
              <a:ext cx="2152196" cy="2252462"/>
            </a:xfrm>
            <a:custGeom>
              <a:avLst/>
              <a:gdLst>
                <a:gd name="connsiteX0" fmla="*/ 0 w 8915400"/>
                <a:gd name="connsiteY0" fmla="*/ 2438400 h 9436100"/>
                <a:gd name="connsiteX1" fmla="*/ 2438400 w 8915400"/>
                <a:gd name="connsiteY1" fmla="*/ 9436100 h 9436100"/>
                <a:gd name="connsiteX2" fmla="*/ 6921500 w 8915400"/>
                <a:gd name="connsiteY2" fmla="*/ 7683500 h 9436100"/>
                <a:gd name="connsiteX3" fmla="*/ 8915400 w 8915400"/>
                <a:gd name="connsiteY3" fmla="*/ 6464300 h 9436100"/>
                <a:gd name="connsiteX4" fmla="*/ 8636000 w 8915400"/>
                <a:gd name="connsiteY4" fmla="*/ 4508500 h 9436100"/>
                <a:gd name="connsiteX5" fmla="*/ 6896100 w 8915400"/>
                <a:gd name="connsiteY5" fmla="*/ 0 h 9436100"/>
                <a:gd name="connsiteX6" fmla="*/ 0 w 8915400"/>
                <a:gd name="connsiteY6" fmla="*/ 2438400 h 9436100"/>
                <a:gd name="connsiteX0-1" fmla="*/ 0 w 8915400"/>
                <a:gd name="connsiteY0-2" fmla="*/ 2438400 h 9436100"/>
                <a:gd name="connsiteX1-3" fmla="*/ 2438400 w 8915400"/>
                <a:gd name="connsiteY1-4" fmla="*/ 9436100 h 9436100"/>
                <a:gd name="connsiteX2-5" fmla="*/ 6921500 w 8915400"/>
                <a:gd name="connsiteY2-6" fmla="*/ 7683500 h 9436100"/>
                <a:gd name="connsiteX3-7" fmla="*/ 8915400 w 8915400"/>
                <a:gd name="connsiteY3-8" fmla="*/ 6464300 h 9436100"/>
                <a:gd name="connsiteX4-9" fmla="*/ 8636000 w 8915400"/>
                <a:gd name="connsiteY4-10" fmla="*/ 4508500 h 9436100"/>
                <a:gd name="connsiteX5-11" fmla="*/ 6896100 w 8915400"/>
                <a:gd name="connsiteY5-12" fmla="*/ 0 h 9436100"/>
                <a:gd name="connsiteX6-13" fmla="*/ 0 w 8915400"/>
                <a:gd name="connsiteY6-14" fmla="*/ 2438400 h 9436100"/>
                <a:gd name="connsiteX0-15" fmla="*/ 0 w 8921390"/>
                <a:gd name="connsiteY0-16" fmla="*/ 2438400 h 9436100"/>
                <a:gd name="connsiteX1-17" fmla="*/ 2438400 w 8921390"/>
                <a:gd name="connsiteY1-18" fmla="*/ 9436100 h 9436100"/>
                <a:gd name="connsiteX2-19" fmla="*/ 6921500 w 8921390"/>
                <a:gd name="connsiteY2-20" fmla="*/ 7683500 h 9436100"/>
                <a:gd name="connsiteX3-21" fmla="*/ 8915400 w 8921390"/>
                <a:gd name="connsiteY3-22" fmla="*/ 6464300 h 9436100"/>
                <a:gd name="connsiteX4-23" fmla="*/ 8636000 w 8921390"/>
                <a:gd name="connsiteY4-24" fmla="*/ 4508500 h 9436100"/>
                <a:gd name="connsiteX5-25" fmla="*/ 6896100 w 8921390"/>
                <a:gd name="connsiteY5-26" fmla="*/ 0 h 9436100"/>
                <a:gd name="connsiteX6-27" fmla="*/ 0 w 8921390"/>
                <a:gd name="connsiteY6-28" fmla="*/ 2438400 h 9436100"/>
                <a:gd name="connsiteX0-29" fmla="*/ 0 w 8939563"/>
                <a:gd name="connsiteY0-30" fmla="*/ 2438400 h 9436100"/>
                <a:gd name="connsiteX1-31" fmla="*/ 2438400 w 8939563"/>
                <a:gd name="connsiteY1-32" fmla="*/ 9436100 h 9436100"/>
                <a:gd name="connsiteX2-33" fmla="*/ 6921500 w 8939563"/>
                <a:gd name="connsiteY2-34" fmla="*/ 7683500 h 9436100"/>
                <a:gd name="connsiteX3-35" fmla="*/ 8915400 w 8939563"/>
                <a:gd name="connsiteY3-36" fmla="*/ 6464300 h 9436100"/>
                <a:gd name="connsiteX4-37" fmla="*/ 8636000 w 8939563"/>
                <a:gd name="connsiteY4-38" fmla="*/ 4508500 h 9436100"/>
                <a:gd name="connsiteX5-39" fmla="*/ 6896100 w 8939563"/>
                <a:gd name="connsiteY5-40" fmla="*/ 0 h 9436100"/>
                <a:gd name="connsiteX6-41" fmla="*/ 0 w 8939563"/>
                <a:gd name="connsiteY6-42" fmla="*/ 2438400 h 9436100"/>
                <a:gd name="connsiteX0-43" fmla="*/ 0 w 8947302"/>
                <a:gd name="connsiteY0-44" fmla="*/ 2438400 h 9436100"/>
                <a:gd name="connsiteX1-45" fmla="*/ 2438400 w 8947302"/>
                <a:gd name="connsiteY1-46" fmla="*/ 9436100 h 9436100"/>
                <a:gd name="connsiteX2-47" fmla="*/ 6921500 w 8947302"/>
                <a:gd name="connsiteY2-48" fmla="*/ 7683500 h 9436100"/>
                <a:gd name="connsiteX3-49" fmla="*/ 8915400 w 8947302"/>
                <a:gd name="connsiteY3-50" fmla="*/ 6464300 h 9436100"/>
                <a:gd name="connsiteX4-51" fmla="*/ 8636000 w 8947302"/>
                <a:gd name="connsiteY4-52" fmla="*/ 4508500 h 9436100"/>
                <a:gd name="connsiteX5-53" fmla="*/ 6896100 w 8947302"/>
                <a:gd name="connsiteY5-54" fmla="*/ 0 h 9436100"/>
                <a:gd name="connsiteX6-55" fmla="*/ 0 w 8947302"/>
                <a:gd name="connsiteY6-56" fmla="*/ 2438400 h 9436100"/>
                <a:gd name="connsiteX0-57" fmla="*/ 0 w 8967474"/>
                <a:gd name="connsiteY0-58" fmla="*/ 2438400 h 9436100"/>
                <a:gd name="connsiteX1-59" fmla="*/ 2438400 w 8967474"/>
                <a:gd name="connsiteY1-60" fmla="*/ 9436100 h 9436100"/>
                <a:gd name="connsiteX2-61" fmla="*/ 6921500 w 8967474"/>
                <a:gd name="connsiteY2-62" fmla="*/ 7683500 h 9436100"/>
                <a:gd name="connsiteX3-63" fmla="*/ 8915400 w 8967474"/>
                <a:gd name="connsiteY3-64" fmla="*/ 6464300 h 9436100"/>
                <a:gd name="connsiteX4-65" fmla="*/ 8636000 w 8967474"/>
                <a:gd name="connsiteY4-66" fmla="*/ 4508500 h 9436100"/>
                <a:gd name="connsiteX5-67" fmla="*/ 6896100 w 8967474"/>
                <a:gd name="connsiteY5-68" fmla="*/ 0 h 9436100"/>
                <a:gd name="connsiteX6-69" fmla="*/ 0 w 8967474"/>
                <a:gd name="connsiteY6-70" fmla="*/ 2438400 h 9436100"/>
                <a:gd name="connsiteX0-71" fmla="*/ 0 w 8967474"/>
                <a:gd name="connsiteY0-72" fmla="*/ 2438400 h 9436100"/>
                <a:gd name="connsiteX1-73" fmla="*/ 2438400 w 8967474"/>
                <a:gd name="connsiteY1-74" fmla="*/ 9436100 h 9436100"/>
                <a:gd name="connsiteX2-75" fmla="*/ 6921500 w 8967474"/>
                <a:gd name="connsiteY2-76" fmla="*/ 7683500 h 9436100"/>
                <a:gd name="connsiteX3-77" fmla="*/ 8915400 w 8967474"/>
                <a:gd name="connsiteY3-78" fmla="*/ 6464300 h 9436100"/>
                <a:gd name="connsiteX4-79" fmla="*/ 8636000 w 8967474"/>
                <a:gd name="connsiteY4-80" fmla="*/ 4508500 h 9436100"/>
                <a:gd name="connsiteX5-81" fmla="*/ 6896100 w 8967474"/>
                <a:gd name="connsiteY5-82" fmla="*/ 0 h 9436100"/>
                <a:gd name="connsiteX6-83" fmla="*/ 0 w 8967474"/>
                <a:gd name="connsiteY6-84" fmla="*/ 2438400 h 9436100"/>
                <a:gd name="connsiteX0-85" fmla="*/ 0 w 8967474"/>
                <a:gd name="connsiteY0-86" fmla="*/ 2438400 h 9436100"/>
                <a:gd name="connsiteX1-87" fmla="*/ 2438400 w 8967474"/>
                <a:gd name="connsiteY1-88" fmla="*/ 9436100 h 9436100"/>
                <a:gd name="connsiteX2-89" fmla="*/ 6921500 w 8967474"/>
                <a:gd name="connsiteY2-90" fmla="*/ 7683500 h 9436100"/>
                <a:gd name="connsiteX3-91" fmla="*/ 8915400 w 8967474"/>
                <a:gd name="connsiteY3-92" fmla="*/ 6464300 h 9436100"/>
                <a:gd name="connsiteX4-93" fmla="*/ 8636000 w 8967474"/>
                <a:gd name="connsiteY4-94" fmla="*/ 4508500 h 9436100"/>
                <a:gd name="connsiteX5-95" fmla="*/ 6896100 w 8967474"/>
                <a:gd name="connsiteY5-96" fmla="*/ 0 h 9436100"/>
                <a:gd name="connsiteX6-97" fmla="*/ 0 w 8967474"/>
                <a:gd name="connsiteY6-98" fmla="*/ 2438400 h 9436100"/>
                <a:gd name="connsiteX0-99" fmla="*/ 0 w 8967474"/>
                <a:gd name="connsiteY0-100" fmla="*/ 2438400 h 9436100"/>
                <a:gd name="connsiteX1-101" fmla="*/ 2438400 w 8967474"/>
                <a:gd name="connsiteY1-102" fmla="*/ 9436100 h 9436100"/>
                <a:gd name="connsiteX2-103" fmla="*/ 6921500 w 8967474"/>
                <a:gd name="connsiteY2-104" fmla="*/ 7683500 h 9436100"/>
                <a:gd name="connsiteX3-105" fmla="*/ 8915400 w 8967474"/>
                <a:gd name="connsiteY3-106" fmla="*/ 6464300 h 9436100"/>
                <a:gd name="connsiteX4-107" fmla="*/ 8636000 w 8967474"/>
                <a:gd name="connsiteY4-108" fmla="*/ 4508500 h 9436100"/>
                <a:gd name="connsiteX5-109" fmla="*/ 6896100 w 8967474"/>
                <a:gd name="connsiteY5-110" fmla="*/ 0 h 9436100"/>
                <a:gd name="connsiteX6-111" fmla="*/ 0 w 8967474"/>
                <a:gd name="connsiteY6-112" fmla="*/ 2438400 h 9436100"/>
                <a:gd name="connsiteX0-113" fmla="*/ 0 w 9017122"/>
                <a:gd name="connsiteY0-114" fmla="*/ 2438400 h 9436100"/>
                <a:gd name="connsiteX1-115" fmla="*/ 2438400 w 9017122"/>
                <a:gd name="connsiteY1-116" fmla="*/ 9436100 h 9436100"/>
                <a:gd name="connsiteX2-117" fmla="*/ 6959600 w 9017122"/>
                <a:gd name="connsiteY2-118" fmla="*/ 7708900 h 9436100"/>
                <a:gd name="connsiteX3-119" fmla="*/ 8915400 w 9017122"/>
                <a:gd name="connsiteY3-120" fmla="*/ 6464300 h 9436100"/>
                <a:gd name="connsiteX4-121" fmla="*/ 8636000 w 9017122"/>
                <a:gd name="connsiteY4-122" fmla="*/ 4508500 h 9436100"/>
                <a:gd name="connsiteX5-123" fmla="*/ 6896100 w 9017122"/>
                <a:gd name="connsiteY5-124" fmla="*/ 0 h 9436100"/>
                <a:gd name="connsiteX6-125" fmla="*/ 0 w 9017122"/>
                <a:gd name="connsiteY6-126" fmla="*/ 2438400 h 9436100"/>
                <a:gd name="connsiteX0-127" fmla="*/ 0 w 9017122"/>
                <a:gd name="connsiteY0-128" fmla="*/ 2438400 h 9436100"/>
                <a:gd name="connsiteX1-129" fmla="*/ 2438400 w 9017122"/>
                <a:gd name="connsiteY1-130" fmla="*/ 9436100 h 9436100"/>
                <a:gd name="connsiteX2-131" fmla="*/ 6959600 w 9017122"/>
                <a:gd name="connsiteY2-132" fmla="*/ 7708900 h 9436100"/>
                <a:gd name="connsiteX3-133" fmla="*/ 8915400 w 9017122"/>
                <a:gd name="connsiteY3-134" fmla="*/ 6464300 h 9436100"/>
                <a:gd name="connsiteX4-135" fmla="*/ 8636000 w 9017122"/>
                <a:gd name="connsiteY4-136" fmla="*/ 4508500 h 9436100"/>
                <a:gd name="connsiteX5-137" fmla="*/ 6896100 w 9017122"/>
                <a:gd name="connsiteY5-138" fmla="*/ 0 h 9436100"/>
                <a:gd name="connsiteX6-139" fmla="*/ 0 w 9017122"/>
                <a:gd name="connsiteY6-140" fmla="*/ 2438400 h 9436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017122" h="9436100">
                  <a:moveTo>
                    <a:pt x="0" y="2438400"/>
                  </a:moveTo>
                  <a:lnTo>
                    <a:pt x="2438400" y="9436100"/>
                  </a:lnTo>
                  <a:lnTo>
                    <a:pt x="6959600" y="7708900"/>
                  </a:lnTo>
                  <a:cubicBezTo>
                    <a:pt x="7632700" y="7480300"/>
                    <a:pt x="8636000" y="6997700"/>
                    <a:pt x="8915400" y="6464300"/>
                  </a:cubicBezTo>
                  <a:cubicBezTo>
                    <a:pt x="9194800" y="5930900"/>
                    <a:pt x="8830733" y="5173133"/>
                    <a:pt x="8636000" y="4508500"/>
                  </a:cubicBezTo>
                  <a:lnTo>
                    <a:pt x="6896100" y="0"/>
                  </a:lnTo>
                  <a:lnTo>
                    <a:pt x="0" y="2438400"/>
                  </a:lnTo>
                  <a:close/>
                </a:path>
              </a:pathLst>
            </a:custGeom>
            <a:solidFill>
              <a:schemeClr val="accent6"/>
            </a:solidFill>
            <a:ln w="15875">
              <a:solidFill>
                <a:schemeClr val="bg1">
                  <a:lumMod val="95000"/>
                </a:schemeClr>
              </a:solidFill>
            </a:ln>
            <a:effectLst>
              <a:outerShdw blurRad="635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dirty="0">
                <a:solidFill>
                  <a:prstClr val="white"/>
                </a:solidFill>
                <a:latin typeface="Microsoft JhengHei" panose="020B0604030504040204" pitchFamily="34" charset="-120"/>
                <a:ea typeface="Microsoft JhengHei" panose="020B0604030504040204" pitchFamily="34" charset="-120"/>
              </a:endParaRPr>
            </a:p>
          </p:txBody>
        </p:sp>
        <p:pic>
          <p:nvPicPr>
            <p:cNvPr id="13" name="MH_Other_4"/>
            <p:cNvPicPr>
              <a:picLocks noChangeAspect="1"/>
            </p:cNvPicPr>
            <p:nvPr>
              <p:custDataLst>
                <p:tags r:id="rId6"/>
              </p:custDataLst>
            </p:nvPr>
          </p:nvPicPr>
          <p:blipFill>
            <a:blip r:embed="rId8">
              <a:extLst>
                <a:ext uri="{28A0092B-C50C-407E-A947-70E740481C1C}">
                  <a14:useLocalDpi xmlns:a14="http://schemas.microsoft.com/office/drawing/2010/main" val="0"/>
                </a:ext>
              </a:extLst>
            </a:blip>
            <a:srcRect/>
            <a:stretch>
              <a:fillRect/>
            </a:stretch>
          </p:blipFill>
          <p:spPr bwMode="auto">
            <a:xfrm>
              <a:off x="6093792" y="1725549"/>
              <a:ext cx="264082" cy="3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1"/>
            <p:cNvSpPr txBox="1"/>
            <p:nvPr/>
          </p:nvSpPr>
          <p:spPr bwMode="auto">
            <a:xfrm>
              <a:off x="6267003" y="1979107"/>
              <a:ext cx="1448038" cy="878501"/>
            </a:xfrm>
            <a:prstGeom prst="rect">
              <a:avLst/>
            </a:prstGeom>
            <a:noFill/>
          </p:spPr>
          <p:txBody>
            <a:bodyPr wrap="square">
              <a:spAutoFit/>
            </a:bodyPr>
            <a:lstStyle/>
            <a:p>
              <a:r>
                <a:rPr lang="en-US" altLang="zh-CN" b="1" spc="3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ESG</a:t>
              </a:r>
              <a:r>
                <a:rPr lang="zh-CN" altLang="en-US" b="1" spc="3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評價體系中「</a:t>
              </a:r>
              <a:r>
                <a:rPr lang="en-US" altLang="zh-CN" b="1" spc="3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E</a:t>
              </a:r>
              <a:r>
                <a:rPr lang="zh-CN" altLang="en-US" b="1" spc="3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」方面</a:t>
              </a:r>
              <a:r>
                <a:rPr lang="zh-CN" altLang="en-US" b="1" spc="30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的內容</a:t>
              </a:r>
              <a:endParaRPr lang="zh-CN" altLang="en-US" b="1" spc="3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grpSp>
      <p:grpSp>
        <p:nvGrpSpPr>
          <p:cNvPr id="15" name="组合 46"/>
          <p:cNvGrpSpPr/>
          <p:nvPr/>
        </p:nvGrpSpPr>
        <p:grpSpPr>
          <a:xfrm>
            <a:off x="7217414" y="1031810"/>
            <a:ext cx="4184206" cy="5199974"/>
            <a:chOff x="1610152" y="1388960"/>
            <a:chExt cx="4689612" cy="4876011"/>
          </a:xfrm>
        </p:grpSpPr>
        <p:sp>
          <p:nvSpPr>
            <p:cNvPr id="16" name="Rounded Rectangle 141"/>
            <p:cNvSpPr/>
            <p:nvPr/>
          </p:nvSpPr>
          <p:spPr bwMode="auto">
            <a:xfrm>
              <a:off x="1610152" y="1417618"/>
              <a:ext cx="4633722" cy="4847353"/>
            </a:xfrm>
            <a:prstGeom prst="roundRect">
              <a:avLst>
                <a:gd name="adj" fmla="val 0"/>
              </a:avLst>
            </a:prstGeom>
            <a:solidFill>
              <a:srgbClr val="F7EFE6"/>
            </a:solidFill>
            <a:ln w="9525" cap="flat" cmpd="sng" algn="ctr">
              <a:solidFill>
                <a:srgbClr val="59585A">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Microsoft JhengHei" panose="020B0604030504040204" pitchFamily="34" charset="-120"/>
                <a:ea typeface="Microsoft JhengHei" panose="020B0604030504040204" pitchFamily="34" charset="-120"/>
              </a:endParaRPr>
            </a:p>
          </p:txBody>
        </p:sp>
        <p:sp>
          <p:nvSpPr>
            <p:cNvPr id="17" name="Rounded Rectangle 159"/>
            <p:cNvSpPr/>
            <p:nvPr/>
          </p:nvSpPr>
          <p:spPr bwMode="auto">
            <a:xfrm>
              <a:off x="1610152" y="1388960"/>
              <a:ext cx="4633722" cy="768462"/>
            </a:xfrm>
            <a:prstGeom prst="roundRect">
              <a:avLst>
                <a:gd name="adj" fmla="val 0"/>
              </a:avLst>
            </a:prstGeom>
            <a:solidFill>
              <a:srgbClr val="F49D2A"/>
            </a:solidFill>
            <a:ln w="9525" cap="flat" cmpd="sng" algn="ctr">
              <a:solidFill>
                <a:schemeClr val="accent6">
                  <a:lumMod val="75000"/>
                </a:scheme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lstStyle/>
            <a:p>
              <a:pPr algn="ctr"/>
              <a:r>
                <a:rPr lang="zh-CN" altLang="en-US" sz="2400" b="1" dirty="0" smtClean="0">
                  <a:solidFill>
                    <a:schemeClr val="bg1"/>
                  </a:solidFill>
                  <a:latin typeface="DFKai-SB" panose="03000509000000000000" pitchFamily="65" charset="-120"/>
                  <a:ea typeface="DFKai-SB" panose="03000509000000000000" pitchFamily="65" charset="-120"/>
                </a:rPr>
                <a:t>企業</a:t>
              </a:r>
              <a:r>
                <a:rPr lang="zh-TW" altLang="en-US" sz="2400" b="1" dirty="0" smtClean="0">
                  <a:solidFill>
                    <a:schemeClr val="bg1"/>
                  </a:solidFill>
                  <a:latin typeface="DFKai-SB" panose="03000509000000000000" pitchFamily="65" charset="-120"/>
                  <a:ea typeface="DFKai-SB" panose="03000509000000000000" pitchFamily="65" charset="-120"/>
                </a:rPr>
                <a:t>在經營時需要考慮的</a:t>
              </a:r>
              <a:r>
                <a:rPr lang="zh-CN" altLang="en-US" sz="2400" b="1" dirty="0" smtClean="0">
                  <a:solidFill>
                    <a:schemeClr val="bg1"/>
                  </a:solidFill>
                  <a:latin typeface="DFKai-SB" panose="03000509000000000000" pitchFamily="65" charset="-120"/>
                  <a:ea typeface="DFKai-SB" panose="03000509000000000000" pitchFamily="65" charset="-120"/>
                </a:rPr>
                <a:t>環境</a:t>
              </a:r>
              <a:r>
                <a:rPr lang="zh-CN" altLang="en-US" sz="2400" b="1" dirty="0">
                  <a:solidFill>
                    <a:schemeClr val="bg1"/>
                  </a:solidFill>
                  <a:latin typeface="DFKai-SB" panose="03000509000000000000" pitchFamily="65" charset="-120"/>
                  <a:ea typeface="DFKai-SB" panose="03000509000000000000" pitchFamily="65" charset="-120"/>
                </a:rPr>
                <a:t>責任</a:t>
              </a:r>
              <a:r>
                <a:rPr lang="zh-CN" altLang="en-US" sz="2400" b="1" dirty="0" smtClean="0">
                  <a:solidFill>
                    <a:schemeClr val="bg1"/>
                  </a:solidFill>
                  <a:latin typeface="DFKai-SB" panose="03000509000000000000" pitchFamily="65" charset="-120"/>
                  <a:ea typeface="DFKai-SB" panose="03000509000000000000" pitchFamily="65" charset="-120"/>
                </a:rPr>
                <a:t>因素 </a:t>
              </a:r>
              <a:r>
                <a:rPr lang="en-US" altLang="zh-TW" sz="2400" b="1" dirty="0" smtClean="0">
                  <a:solidFill>
                    <a:schemeClr val="bg1"/>
                  </a:solidFill>
                  <a:latin typeface="DFKai-SB" panose="03000509000000000000" pitchFamily="65" charset="-120"/>
                  <a:ea typeface="DFKai-SB" panose="03000509000000000000" pitchFamily="65" charset="-120"/>
                </a:rPr>
                <a:t>(</a:t>
              </a:r>
              <a:r>
                <a:rPr lang="zh-TW" altLang="en-US" sz="2400" b="1" dirty="0" smtClean="0">
                  <a:solidFill>
                    <a:schemeClr val="bg1"/>
                  </a:solidFill>
                  <a:latin typeface="DFKai-SB" panose="03000509000000000000" pitchFamily="65" charset="-120"/>
                  <a:ea typeface="DFKai-SB" panose="03000509000000000000" pitchFamily="65" charset="-120"/>
                </a:rPr>
                <a:t>舉隅</a:t>
              </a:r>
              <a:r>
                <a:rPr lang="en-US" altLang="zh-TW" sz="2400" b="1" dirty="0" smtClean="0">
                  <a:solidFill>
                    <a:schemeClr val="bg1"/>
                  </a:solidFill>
                  <a:latin typeface="DFKai-SB" panose="03000509000000000000" pitchFamily="65" charset="-120"/>
                  <a:ea typeface="DFKai-SB" panose="03000509000000000000" pitchFamily="65" charset="-120"/>
                </a:rPr>
                <a:t>)</a:t>
              </a:r>
              <a:endParaRPr lang="zh-CN" altLang="en-US" sz="2400" b="1" dirty="0">
                <a:solidFill>
                  <a:schemeClr val="bg1"/>
                </a:solidFill>
                <a:latin typeface="DFKai-SB" panose="03000509000000000000" pitchFamily="65" charset="-120"/>
                <a:ea typeface="DFKai-SB" panose="03000509000000000000" pitchFamily="65" charset="-120"/>
              </a:endParaRPr>
            </a:p>
          </p:txBody>
        </p:sp>
        <p:sp>
          <p:nvSpPr>
            <p:cNvPr id="18" name="文本框 49"/>
            <p:cNvSpPr txBox="1"/>
            <p:nvPr/>
          </p:nvSpPr>
          <p:spPr>
            <a:xfrm>
              <a:off x="1666042" y="2292072"/>
              <a:ext cx="4633722" cy="3896125"/>
            </a:xfrm>
            <a:prstGeom prst="rect">
              <a:avLst/>
            </a:prstGeom>
            <a:noFill/>
          </p:spPr>
          <p:txBody>
            <a:bodyPr wrap="square">
              <a:spAutoFit/>
            </a:bodyPr>
            <a:lstStyle/>
            <a:p>
              <a:pPr>
                <a:buClr>
                  <a:schemeClr val="tx2"/>
                </a:buClr>
                <a:buSzPct val="90000"/>
                <a:buBlip>
                  <a:blip r:embed="rId9"/>
                </a:buBlip>
                <a:defRPr/>
              </a:pPr>
              <a:r>
                <a:rPr lang="zh-TW" altLang="en-US" sz="2400" dirty="0" smtClean="0">
                  <a:latin typeface="DFKai-SB" panose="03000509000000000000" pitchFamily="65" charset="-120"/>
                  <a:ea typeface="DFKai-SB" panose="03000509000000000000" pitchFamily="65" charset="-120"/>
                </a:rPr>
                <a:t>  空氣</a:t>
              </a:r>
              <a:r>
                <a:rPr lang="zh-TW" altLang="en-US" sz="2400" dirty="0">
                  <a:latin typeface="DFKai-SB" panose="03000509000000000000" pitchFamily="65" charset="-120"/>
                  <a:ea typeface="DFKai-SB" panose="03000509000000000000" pitchFamily="65" charset="-120"/>
                </a:rPr>
                <a:t>及水污染</a:t>
              </a:r>
            </a:p>
            <a:p>
              <a:pPr>
                <a:buClr>
                  <a:schemeClr val="tx2"/>
                </a:buClr>
                <a:buSzPct val="90000"/>
                <a:buBlip>
                  <a:blip r:embed="rId9"/>
                </a:buBlip>
                <a:defRPr/>
              </a:pPr>
              <a:r>
                <a:rPr lang="zh-TW" altLang="en-US" sz="2400" dirty="0">
                  <a:latin typeface="DFKai-SB" panose="03000509000000000000" pitchFamily="65" charset="-120"/>
                  <a:ea typeface="DFKai-SB" panose="03000509000000000000" pitchFamily="65" charset="-120"/>
                </a:rPr>
                <a:t> 生物多樣性</a:t>
              </a:r>
            </a:p>
            <a:p>
              <a:pPr>
                <a:buClr>
                  <a:schemeClr val="tx2"/>
                </a:buClr>
                <a:buSzPct val="90000"/>
                <a:buBlip>
                  <a:blip r:embed="rId9"/>
                </a:buBlip>
                <a:defRPr/>
              </a:pPr>
              <a:r>
                <a:rPr lang="zh-TW" altLang="en-US" sz="2400" dirty="0">
                  <a:latin typeface="DFKai-SB" panose="03000509000000000000" pitchFamily="65" charset="-120"/>
                  <a:ea typeface="DFKai-SB" panose="03000509000000000000" pitchFamily="65" charset="-120"/>
                </a:rPr>
                <a:t> 氣候變化</a:t>
              </a:r>
            </a:p>
            <a:p>
              <a:pPr>
                <a:buClr>
                  <a:schemeClr val="tx2"/>
                </a:buClr>
                <a:buSzPct val="90000"/>
                <a:buBlip>
                  <a:blip r:embed="rId9"/>
                </a:buBlip>
                <a:defRPr/>
              </a:pPr>
              <a:r>
                <a:rPr lang="zh-TW" altLang="en-US" sz="2400" dirty="0">
                  <a:latin typeface="DFKai-SB" panose="03000509000000000000" pitchFamily="65" charset="-120"/>
                  <a:ea typeface="DFKai-SB" panose="03000509000000000000" pitchFamily="65" charset="-120"/>
                </a:rPr>
                <a:t> 砍伐林木</a:t>
              </a:r>
            </a:p>
            <a:p>
              <a:pPr>
                <a:buClr>
                  <a:schemeClr val="tx2"/>
                </a:buClr>
                <a:buSzPct val="90000"/>
                <a:buBlip>
                  <a:blip r:embed="rId9"/>
                </a:buBlip>
                <a:defRPr/>
              </a:pPr>
              <a:r>
                <a:rPr lang="zh-TW" altLang="en-US" sz="2400" dirty="0">
                  <a:latin typeface="DFKai-SB" panose="03000509000000000000" pitchFamily="65" charset="-120"/>
                  <a:ea typeface="DFKai-SB" panose="03000509000000000000" pitchFamily="65" charset="-120"/>
                </a:rPr>
                <a:t> 生態系統服務</a:t>
              </a:r>
            </a:p>
            <a:p>
              <a:pPr>
                <a:buClr>
                  <a:schemeClr val="tx2"/>
                </a:buClr>
                <a:buSzPct val="90000"/>
                <a:buBlip>
                  <a:blip r:embed="rId9"/>
                </a:buBlip>
                <a:defRPr/>
              </a:pPr>
              <a:r>
                <a:rPr lang="zh-TW" altLang="en-US" sz="2400" dirty="0">
                  <a:latin typeface="DFKai-SB" panose="03000509000000000000" pitchFamily="65" charset="-120"/>
                  <a:ea typeface="DFKai-SB" panose="03000509000000000000" pitchFamily="65" charset="-120"/>
                </a:rPr>
                <a:t> 能源效益</a:t>
              </a:r>
            </a:p>
            <a:p>
              <a:pPr>
                <a:buClr>
                  <a:schemeClr val="tx2"/>
                </a:buClr>
                <a:buSzPct val="90000"/>
                <a:buBlip>
                  <a:blip r:embed="rId9"/>
                </a:buBlip>
                <a:defRPr/>
              </a:pPr>
              <a:r>
                <a:rPr lang="zh-TW" altLang="en-US" sz="2400" dirty="0">
                  <a:latin typeface="DFKai-SB" panose="03000509000000000000" pitchFamily="65" charset="-120"/>
                  <a:ea typeface="DFKai-SB" panose="03000509000000000000" pitchFamily="65" charset="-120"/>
                </a:rPr>
                <a:t> 危險物料</a:t>
              </a:r>
            </a:p>
            <a:p>
              <a:pPr>
                <a:buClr>
                  <a:schemeClr val="tx2"/>
                </a:buClr>
                <a:buSzPct val="90000"/>
                <a:buBlip>
                  <a:blip r:embed="rId9"/>
                </a:buBlip>
                <a:defRPr/>
              </a:pPr>
              <a:r>
                <a:rPr lang="zh-TW" altLang="en-US" sz="2400" dirty="0">
                  <a:latin typeface="DFKai-SB" panose="03000509000000000000" pitchFamily="65" charset="-120"/>
                  <a:ea typeface="DFKai-SB" panose="03000509000000000000" pitchFamily="65" charset="-120"/>
                </a:rPr>
                <a:t> 土地質素下降</a:t>
              </a:r>
            </a:p>
            <a:p>
              <a:pPr>
                <a:buClr>
                  <a:schemeClr val="tx2"/>
                </a:buClr>
                <a:buSzPct val="90000"/>
                <a:buBlip>
                  <a:blip r:embed="rId9"/>
                </a:buBlip>
                <a:defRPr/>
              </a:pPr>
              <a:r>
                <a:rPr lang="zh-TW" altLang="en-US" sz="2400" dirty="0">
                  <a:latin typeface="DFKai-SB" panose="03000509000000000000" pitchFamily="65" charset="-120"/>
                  <a:ea typeface="DFKai-SB" panose="03000509000000000000" pitchFamily="65" charset="-120"/>
                </a:rPr>
                <a:t> 資源枯竭</a:t>
              </a:r>
            </a:p>
            <a:p>
              <a:pPr>
                <a:buClr>
                  <a:schemeClr val="tx2"/>
                </a:buClr>
                <a:buSzPct val="90000"/>
                <a:buBlip>
                  <a:blip r:embed="rId9"/>
                </a:buBlip>
                <a:defRPr/>
              </a:pPr>
              <a:r>
                <a:rPr lang="zh-TW" altLang="en-US" sz="2400" dirty="0">
                  <a:latin typeface="DFKai-SB" panose="03000509000000000000" pitchFamily="65" charset="-120"/>
                  <a:ea typeface="DFKai-SB" panose="03000509000000000000" pitchFamily="65" charset="-120"/>
                </a:rPr>
                <a:t> 廢物管理</a:t>
              </a:r>
            </a:p>
            <a:p>
              <a:pPr>
                <a:buClr>
                  <a:schemeClr val="tx2"/>
                </a:buClr>
                <a:buSzPct val="90000"/>
                <a:buBlip>
                  <a:blip r:embed="rId9"/>
                </a:buBlip>
                <a:defRPr/>
              </a:pPr>
              <a:r>
                <a:rPr lang="zh-TW" altLang="en-US" sz="2400" dirty="0">
                  <a:latin typeface="DFKai-SB" panose="03000509000000000000" pitchFamily="65" charset="-120"/>
                  <a:ea typeface="DFKai-SB" panose="03000509000000000000" pitchFamily="65" charset="-120"/>
                </a:rPr>
                <a:t> 水源短缺</a:t>
              </a:r>
              <a:endParaRPr lang="zh-CN" altLang="en-US" sz="2400" kern="1200" dirty="0">
                <a:latin typeface="DFKai-SB" panose="03000509000000000000" pitchFamily="65" charset="-120"/>
                <a:ea typeface="DFKai-SB" panose="03000509000000000000" pitchFamily="65" charset="-120"/>
              </a:endParaRPr>
            </a:p>
          </p:txBody>
        </p:sp>
      </p:grpSp>
      <p:sp>
        <p:nvSpPr>
          <p:cNvPr id="19" name="任意多边形: 形状 7"/>
          <p:cNvSpPr/>
          <p:nvPr/>
        </p:nvSpPr>
        <p:spPr>
          <a:xfrm>
            <a:off x="2239421" y="270189"/>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企業的角色和責任</a:t>
            </a:r>
          </a:p>
        </p:txBody>
      </p:sp>
      <p:sp>
        <p:nvSpPr>
          <p:cNvPr id="20" name="Rectangle 19"/>
          <p:cNvSpPr/>
          <p:nvPr/>
        </p:nvSpPr>
        <p:spPr>
          <a:xfrm>
            <a:off x="165897" y="1031811"/>
            <a:ext cx="6797443" cy="4154984"/>
          </a:xfrm>
          <a:prstGeom prst="rect">
            <a:avLst/>
          </a:prstGeom>
          <a:solidFill>
            <a:schemeClr val="accent5">
              <a:lumMod val="20000"/>
              <a:lumOff val="80000"/>
            </a:schemeClr>
          </a:solidFill>
        </p:spPr>
        <p:txBody>
          <a:bodyPr wrap="square">
            <a:spAutoFit/>
          </a:bodyPr>
          <a:lstStyle/>
          <a:p>
            <a:r>
              <a:rPr lang="zh-TW" altLang="en-US" sz="24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香港特區</a:t>
            </a:r>
            <a:r>
              <a:rPr lang="zh-TW" altLang="en-US"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政府十分重視</a:t>
            </a:r>
            <a:r>
              <a:rPr lang="en-US" altLang="zh-TW"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ESG</a:t>
            </a:r>
            <a:r>
              <a:rPr lang="zh-TW" altLang="en-US" sz="24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，積極</a:t>
            </a:r>
            <a:r>
              <a:rPr lang="zh-TW" altLang="en-US"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發展綠色和可持續金融</a:t>
            </a:r>
            <a:r>
              <a:rPr lang="zh-TW" altLang="en-US" sz="24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自</a:t>
            </a:r>
            <a:r>
              <a:rPr lang="en-US" altLang="zh-TW"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年起</a:t>
            </a:r>
            <a:r>
              <a:rPr lang="zh-TW" altLang="en-US" sz="24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特區政府</a:t>
            </a:r>
            <a:r>
              <a:rPr lang="zh-TW" altLang="en-US" sz="24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已發行</a:t>
            </a:r>
            <a:r>
              <a:rPr lang="zh-TW" altLang="en-US"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合共近</a:t>
            </a:r>
            <a:r>
              <a:rPr lang="en-US" altLang="zh-TW"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100</a:t>
            </a:r>
            <a:r>
              <a:rPr lang="zh-TW" altLang="en-US"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億美元等值的政府綠色債券，當中</a:t>
            </a:r>
            <a:r>
              <a:rPr lang="zh-TW" altLang="en-US" sz="24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包括</a:t>
            </a:r>
            <a:r>
              <a:rPr lang="en-US" altLang="zh-TW" sz="24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200</a:t>
            </a:r>
            <a:r>
              <a:rPr lang="zh-TW" altLang="en-US"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億港元零售綠債</a:t>
            </a:r>
            <a:r>
              <a:rPr lang="zh-TW" altLang="en-US" sz="24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為了</a:t>
            </a:r>
            <a:r>
              <a:rPr lang="zh-TW" altLang="en-US"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培訓相關的人才，政府正研究把更多與</a:t>
            </a:r>
            <a:r>
              <a:rPr lang="en-US" altLang="zh-TW"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ESG</a:t>
            </a:r>
            <a:r>
              <a:rPr lang="zh-TW" altLang="en-US"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相關的課程納入持續進修基金可獲發還款項的課程名單之中，以及將更多</a:t>
            </a:r>
            <a:r>
              <a:rPr lang="en-US" altLang="zh-TW"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ESG</a:t>
            </a:r>
            <a:r>
              <a:rPr lang="zh-TW" altLang="en-US"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課題納入商業及金融課程內。此外，我們於去年把</a:t>
            </a:r>
            <a:r>
              <a:rPr lang="en-US" altLang="zh-TW"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ESG</a:t>
            </a:r>
            <a:r>
              <a:rPr lang="zh-TW" altLang="en-US"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相關財經專才新增到人才清單，以吸納更多相關人才來港發展</a:t>
            </a:r>
            <a:r>
              <a:rPr lang="zh-TW" altLang="en-US" sz="24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1" name="Rectangle 20"/>
          <p:cNvSpPr/>
          <p:nvPr/>
        </p:nvSpPr>
        <p:spPr>
          <a:xfrm>
            <a:off x="177722" y="5888266"/>
            <a:ext cx="6494431" cy="938719"/>
          </a:xfrm>
          <a:prstGeom prst="rect">
            <a:avLst/>
          </a:prstGeom>
        </p:spPr>
        <p:txBody>
          <a:bodyPr wrap="square">
            <a:spAutoFit/>
          </a:bodyPr>
          <a:lstStyle/>
          <a:p>
            <a:r>
              <a:rPr lang="zh-TW" altLang="en-US" sz="11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100" dirty="0" smtClean="0">
                <a:latin typeface="Times New Roman" panose="02020603050405020304" pitchFamily="18" charset="0"/>
                <a:ea typeface="DFKai-SB" panose="03000509000000000000" pitchFamily="65" charset="-120"/>
                <a:cs typeface="Times New Roman" panose="02020603050405020304" pitchFamily="18" charset="0"/>
              </a:rPr>
              <a:t>香港</a:t>
            </a:r>
            <a:r>
              <a:rPr lang="zh-TW" altLang="en-US" sz="1100" dirty="0">
                <a:latin typeface="Times New Roman" panose="02020603050405020304" pitchFamily="18" charset="0"/>
                <a:ea typeface="DFKai-SB" panose="03000509000000000000" pitchFamily="65" charset="-120"/>
                <a:cs typeface="Times New Roman" panose="02020603050405020304" pitchFamily="18" charset="0"/>
              </a:rPr>
              <a:t>金融管理局 </a:t>
            </a:r>
            <a:r>
              <a:rPr lang="en-US" altLang="zh-TW" sz="1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a:latin typeface="Times New Roman" panose="02020603050405020304" pitchFamily="18" charset="0"/>
                <a:ea typeface="DFKai-SB" panose="03000509000000000000" pitchFamily="65" charset="-120"/>
                <a:cs typeface="Times New Roman" panose="02020603050405020304" pitchFamily="18" charset="0"/>
              </a:rPr>
              <a:t>https://www.hkma.gov.hk/chi/news-and-media/insight/2018/06/20180620</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100" dirty="0">
                <a:latin typeface="Times New Roman" panose="02020603050405020304" pitchFamily="18" charset="0"/>
                <a:ea typeface="DFKai-SB" panose="03000509000000000000" pitchFamily="65" charset="-120"/>
                <a:cs typeface="Times New Roman" panose="02020603050405020304" pitchFamily="18" charset="0"/>
              </a:rPr>
              <a:t>://www.hkma.gov.hk/chi/key-functions/reserves-management/responsible-investment</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 https</a:t>
            </a:r>
            <a:r>
              <a:rPr lang="en-US" altLang="zh-TW" sz="1100" dirty="0">
                <a:latin typeface="Times New Roman" panose="02020603050405020304" pitchFamily="18" charset="0"/>
                <a:ea typeface="DFKai-SB" panose="03000509000000000000" pitchFamily="65" charset="-120"/>
                <a:cs typeface="Times New Roman" panose="02020603050405020304" pitchFamily="18" charset="0"/>
              </a:rPr>
              <a:t>://www.fsdc.org.hk/media/wa2n0ryr/esg-paper_c-v4-_0.pdf</a:t>
            </a:r>
            <a:endPar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100" dirty="0" smtClean="0">
                <a:latin typeface="Times New Roman" panose="02020603050405020304" pitchFamily="18" charset="0"/>
                <a:ea typeface="DFKai-SB" panose="03000509000000000000" pitchFamily="65" charset="-120"/>
                <a:cs typeface="Times New Roman" panose="02020603050405020304" pitchFamily="18" charset="0"/>
              </a:rPr>
              <a:t>香港政府新聞公報</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www.news.gov.hk/chi/2022/05/20220527/20220527_154017_068.html</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1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2" name="组合 39"/>
          <p:cNvGrpSpPr/>
          <p:nvPr/>
        </p:nvGrpSpPr>
        <p:grpSpPr bwMode="auto">
          <a:xfrm>
            <a:off x="9737358" y="2262398"/>
            <a:ext cx="2262297" cy="2367403"/>
            <a:chOff x="5921503" y="1379560"/>
            <a:chExt cx="2152196" cy="2252462"/>
          </a:xfrm>
        </p:grpSpPr>
        <p:sp>
          <p:nvSpPr>
            <p:cNvPr id="23" name="MH_Other_3"/>
            <p:cNvSpPr/>
            <p:nvPr>
              <p:custDataLst>
                <p:tags r:id="rId1"/>
              </p:custDataLst>
            </p:nvPr>
          </p:nvSpPr>
          <p:spPr>
            <a:xfrm>
              <a:off x="6000861" y="1562106"/>
              <a:ext cx="1966498" cy="1973088"/>
            </a:xfrm>
            <a:custGeom>
              <a:avLst/>
              <a:gdLst>
                <a:gd name="connsiteX0" fmla="*/ 0 w 8242300"/>
                <a:gd name="connsiteY0" fmla="*/ 927100 h 8267700"/>
                <a:gd name="connsiteX1" fmla="*/ 787400 w 8242300"/>
                <a:gd name="connsiteY1" fmla="*/ 8267700 h 8267700"/>
                <a:gd name="connsiteX2" fmla="*/ 8242300 w 8242300"/>
                <a:gd name="connsiteY2" fmla="*/ 7200900 h 8267700"/>
                <a:gd name="connsiteX3" fmla="*/ 7251700 w 8242300"/>
                <a:gd name="connsiteY3" fmla="*/ 0 h 8267700"/>
                <a:gd name="connsiteX4" fmla="*/ 0 w 8242300"/>
                <a:gd name="connsiteY4" fmla="*/ 927100 h 826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300" h="8267700">
                  <a:moveTo>
                    <a:pt x="0" y="927100"/>
                  </a:moveTo>
                  <a:lnTo>
                    <a:pt x="787400" y="8267700"/>
                  </a:lnTo>
                  <a:lnTo>
                    <a:pt x="8242300" y="7200900"/>
                  </a:lnTo>
                  <a:lnTo>
                    <a:pt x="7251700" y="0"/>
                  </a:lnTo>
                  <a:lnTo>
                    <a:pt x="0" y="927100"/>
                  </a:lnTo>
                  <a:close/>
                </a:path>
              </a:pathLst>
            </a:cu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975">
                <a:solidFill>
                  <a:schemeClr val="tx1"/>
                </a:solidFill>
                <a:latin typeface="Microsoft JhengHei" panose="020B0604030504040204" pitchFamily="34" charset="-120"/>
                <a:ea typeface="Microsoft JhengHei" panose="020B0604030504040204" pitchFamily="34" charset="-120"/>
              </a:endParaRPr>
            </a:p>
          </p:txBody>
        </p:sp>
        <p:sp>
          <p:nvSpPr>
            <p:cNvPr id="24" name="MH_SubTitle_3"/>
            <p:cNvSpPr/>
            <p:nvPr>
              <p:custDataLst>
                <p:tags r:id="rId2"/>
              </p:custDataLst>
            </p:nvPr>
          </p:nvSpPr>
          <p:spPr>
            <a:xfrm>
              <a:off x="5921503" y="1379560"/>
              <a:ext cx="2152196" cy="2252462"/>
            </a:xfrm>
            <a:custGeom>
              <a:avLst/>
              <a:gdLst>
                <a:gd name="connsiteX0" fmla="*/ 0 w 8915400"/>
                <a:gd name="connsiteY0" fmla="*/ 2438400 h 9436100"/>
                <a:gd name="connsiteX1" fmla="*/ 2438400 w 8915400"/>
                <a:gd name="connsiteY1" fmla="*/ 9436100 h 9436100"/>
                <a:gd name="connsiteX2" fmla="*/ 6921500 w 8915400"/>
                <a:gd name="connsiteY2" fmla="*/ 7683500 h 9436100"/>
                <a:gd name="connsiteX3" fmla="*/ 8915400 w 8915400"/>
                <a:gd name="connsiteY3" fmla="*/ 6464300 h 9436100"/>
                <a:gd name="connsiteX4" fmla="*/ 8636000 w 8915400"/>
                <a:gd name="connsiteY4" fmla="*/ 4508500 h 9436100"/>
                <a:gd name="connsiteX5" fmla="*/ 6896100 w 8915400"/>
                <a:gd name="connsiteY5" fmla="*/ 0 h 9436100"/>
                <a:gd name="connsiteX6" fmla="*/ 0 w 8915400"/>
                <a:gd name="connsiteY6" fmla="*/ 2438400 h 9436100"/>
                <a:gd name="connsiteX0-1" fmla="*/ 0 w 8915400"/>
                <a:gd name="connsiteY0-2" fmla="*/ 2438400 h 9436100"/>
                <a:gd name="connsiteX1-3" fmla="*/ 2438400 w 8915400"/>
                <a:gd name="connsiteY1-4" fmla="*/ 9436100 h 9436100"/>
                <a:gd name="connsiteX2-5" fmla="*/ 6921500 w 8915400"/>
                <a:gd name="connsiteY2-6" fmla="*/ 7683500 h 9436100"/>
                <a:gd name="connsiteX3-7" fmla="*/ 8915400 w 8915400"/>
                <a:gd name="connsiteY3-8" fmla="*/ 6464300 h 9436100"/>
                <a:gd name="connsiteX4-9" fmla="*/ 8636000 w 8915400"/>
                <a:gd name="connsiteY4-10" fmla="*/ 4508500 h 9436100"/>
                <a:gd name="connsiteX5-11" fmla="*/ 6896100 w 8915400"/>
                <a:gd name="connsiteY5-12" fmla="*/ 0 h 9436100"/>
                <a:gd name="connsiteX6-13" fmla="*/ 0 w 8915400"/>
                <a:gd name="connsiteY6-14" fmla="*/ 2438400 h 9436100"/>
                <a:gd name="connsiteX0-15" fmla="*/ 0 w 8921390"/>
                <a:gd name="connsiteY0-16" fmla="*/ 2438400 h 9436100"/>
                <a:gd name="connsiteX1-17" fmla="*/ 2438400 w 8921390"/>
                <a:gd name="connsiteY1-18" fmla="*/ 9436100 h 9436100"/>
                <a:gd name="connsiteX2-19" fmla="*/ 6921500 w 8921390"/>
                <a:gd name="connsiteY2-20" fmla="*/ 7683500 h 9436100"/>
                <a:gd name="connsiteX3-21" fmla="*/ 8915400 w 8921390"/>
                <a:gd name="connsiteY3-22" fmla="*/ 6464300 h 9436100"/>
                <a:gd name="connsiteX4-23" fmla="*/ 8636000 w 8921390"/>
                <a:gd name="connsiteY4-24" fmla="*/ 4508500 h 9436100"/>
                <a:gd name="connsiteX5-25" fmla="*/ 6896100 w 8921390"/>
                <a:gd name="connsiteY5-26" fmla="*/ 0 h 9436100"/>
                <a:gd name="connsiteX6-27" fmla="*/ 0 w 8921390"/>
                <a:gd name="connsiteY6-28" fmla="*/ 2438400 h 9436100"/>
                <a:gd name="connsiteX0-29" fmla="*/ 0 w 8939563"/>
                <a:gd name="connsiteY0-30" fmla="*/ 2438400 h 9436100"/>
                <a:gd name="connsiteX1-31" fmla="*/ 2438400 w 8939563"/>
                <a:gd name="connsiteY1-32" fmla="*/ 9436100 h 9436100"/>
                <a:gd name="connsiteX2-33" fmla="*/ 6921500 w 8939563"/>
                <a:gd name="connsiteY2-34" fmla="*/ 7683500 h 9436100"/>
                <a:gd name="connsiteX3-35" fmla="*/ 8915400 w 8939563"/>
                <a:gd name="connsiteY3-36" fmla="*/ 6464300 h 9436100"/>
                <a:gd name="connsiteX4-37" fmla="*/ 8636000 w 8939563"/>
                <a:gd name="connsiteY4-38" fmla="*/ 4508500 h 9436100"/>
                <a:gd name="connsiteX5-39" fmla="*/ 6896100 w 8939563"/>
                <a:gd name="connsiteY5-40" fmla="*/ 0 h 9436100"/>
                <a:gd name="connsiteX6-41" fmla="*/ 0 w 8939563"/>
                <a:gd name="connsiteY6-42" fmla="*/ 2438400 h 9436100"/>
                <a:gd name="connsiteX0-43" fmla="*/ 0 w 8947302"/>
                <a:gd name="connsiteY0-44" fmla="*/ 2438400 h 9436100"/>
                <a:gd name="connsiteX1-45" fmla="*/ 2438400 w 8947302"/>
                <a:gd name="connsiteY1-46" fmla="*/ 9436100 h 9436100"/>
                <a:gd name="connsiteX2-47" fmla="*/ 6921500 w 8947302"/>
                <a:gd name="connsiteY2-48" fmla="*/ 7683500 h 9436100"/>
                <a:gd name="connsiteX3-49" fmla="*/ 8915400 w 8947302"/>
                <a:gd name="connsiteY3-50" fmla="*/ 6464300 h 9436100"/>
                <a:gd name="connsiteX4-51" fmla="*/ 8636000 w 8947302"/>
                <a:gd name="connsiteY4-52" fmla="*/ 4508500 h 9436100"/>
                <a:gd name="connsiteX5-53" fmla="*/ 6896100 w 8947302"/>
                <a:gd name="connsiteY5-54" fmla="*/ 0 h 9436100"/>
                <a:gd name="connsiteX6-55" fmla="*/ 0 w 8947302"/>
                <a:gd name="connsiteY6-56" fmla="*/ 2438400 h 9436100"/>
                <a:gd name="connsiteX0-57" fmla="*/ 0 w 8967474"/>
                <a:gd name="connsiteY0-58" fmla="*/ 2438400 h 9436100"/>
                <a:gd name="connsiteX1-59" fmla="*/ 2438400 w 8967474"/>
                <a:gd name="connsiteY1-60" fmla="*/ 9436100 h 9436100"/>
                <a:gd name="connsiteX2-61" fmla="*/ 6921500 w 8967474"/>
                <a:gd name="connsiteY2-62" fmla="*/ 7683500 h 9436100"/>
                <a:gd name="connsiteX3-63" fmla="*/ 8915400 w 8967474"/>
                <a:gd name="connsiteY3-64" fmla="*/ 6464300 h 9436100"/>
                <a:gd name="connsiteX4-65" fmla="*/ 8636000 w 8967474"/>
                <a:gd name="connsiteY4-66" fmla="*/ 4508500 h 9436100"/>
                <a:gd name="connsiteX5-67" fmla="*/ 6896100 w 8967474"/>
                <a:gd name="connsiteY5-68" fmla="*/ 0 h 9436100"/>
                <a:gd name="connsiteX6-69" fmla="*/ 0 w 8967474"/>
                <a:gd name="connsiteY6-70" fmla="*/ 2438400 h 9436100"/>
                <a:gd name="connsiteX0-71" fmla="*/ 0 w 8967474"/>
                <a:gd name="connsiteY0-72" fmla="*/ 2438400 h 9436100"/>
                <a:gd name="connsiteX1-73" fmla="*/ 2438400 w 8967474"/>
                <a:gd name="connsiteY1-74" fmla="*/ 9436100 h 9436100"/>
                <a:gd name="connsiteX2-75" fmla="*/ 6921500 w 8967474"/>
                <a:gd name="connsiteY2-76" fmla="*/ 7683500 h 9436100"/>
                <a:gd name="connsiteX3-77" fmla="*/ 8915400 w 8967474"/>
                <a:gd name="connsiteY3-78" fmla="*/ 6464300 h 9436100"/>
                <a:gd name="connsiteX4-79" fmla="*/ 8636000 w 8967474"/>
                <a:gd name="connsiteY4-80" fmla="*/ 4508500 h 9436100"/>
                <a:gd name="connsiteX5-81" fmla="*/ 6896100 w 8967474"/>
                <a:gd name="connsiteY5-82" fmla="*/ 0 h 9436100"/>
                <a:gd name="connsiteX6-83" fmla="*/ 0 w 8967474"/>
                <a:gd name="connsiteY6-84" fmla="*/ 2438400 h 9436100"/>
                <a:gd name="connsiteX0-85" fmla="*/ 0 w 8967474"/>
                <a:gd name="connsiteY0-86" fmla="*/ 2438400 h 9436100"/>
                <a:gd name="connsiteX1-87" fmla="*/ 2438400 w 8967474"/>
                <a:gd name="connsiteY1-88" fmla="*/ 9436100 h 9436100"/>
                <a:gd name="connsiteX2-89" fmla="*/ 6921500 w 8967474"/>
                <a:gd name="connsiteY2-90" fmla="*/ 7683500 h 9436100"/>
                <a:gd name="connsiteX3-91" fmla="*/ 8915400 w 8967474"/>
                <a:gd name="connsiteY3-92" fmla="*/ 6464300 h 9436100"/>
                <a:gd name="connsiteX4-93" fmla="*/ 8636000 w 8967474"/>
                <a:gd name="connsiteY4-94" fmla="*/ 4508500 h 9436100"/>
                <a:gd name="connsiteX5-95" fmla="*/ 6896100 w 8967474"/>
                <a:gd name="connsiteY5-96" fmla="*/ 0 h 9436100"/>
                <a:gd name="connsiteX6-97" fmla="*/ 0 w 8967474"/>
                <a:gd name="connsiteY6-98" fmla="*/ 2438400 h 9436100"/>
                <a:gd name="connsiteX0-99" fmla="*/ 0 w 8967474"/>
                <a:gd name="connsiteY0-100" fmla="*/ 2438400 h 9436100"/>
                <a:gd name="connsiteX1-101" fmla="*/ 2438400 w 8967474"/>
                <a:gd name="connsiteY1-102" fmla="*/ 9436100 h 9436100"/>
                <a:gd name="connsiteX2-103" fmla="*/ 6921500 w 8967474"/>
                <a:gd name="connsiteY2-104" fmla="*/ 7683500 h 9436100"/>
                <a:gd name="connsiteX3-105" fmla="*/ 8915400 w 8967474"/>
                <a:gd name="connsiteY3-106" fmla="*/ 6464300 h 9436100"/>
                <a:gd name="connsiteX4-107" fmla="*/ 8636000 w 8967474"/>
                <a:gd name="connsiteY4-108" fmla="*/ 4508500 h 9436100"/>
                <a:gd name="connsiteX5-109" fmla="*/ 6896100 w 8967474"/>
                <a:gd name="connsiteY5-110" fmla="*/ 0 h 9436100"/>
                <a:gd name="connsiteX6-111" fmla="*/ 0 w 8967474"/>
                <a:gd name="connsiteY6-112" fmla="*/ 2438400 h 9436100"/>
                <a:gd name="connsiteX0-113" fmla="*/ 0 w 9017122"/>
                <a:gd name="connsiteY0-114" fmla="*/ 2438400 h 9436100"/>
                <a:gd name="connsiteX1-115" fmla="*/ 2438400 w 9017122"/>
                <a:gd name="connsiteY1-116" fmla="*/ 9436100 h 9436100"/>
                <a:gd name="connsiteX2-117" fmla="*/ 6959600 w 9017122"/>
                <a:gd name="connsiteY2-118" fmla="*/ 7708900 h 9436100"/>
                <a:gd name="connsiteX3-119" fmla="*/ 8915400 w 9017122"/>
                <a:gd name="connsiteY3-120" fmla="*/ 6464300 h 9436100"/>
                <a:gd name="connsiteX4-121" fmla="*/ 8636000 w 9017122"/>
                <a:gd name="connsiteY4-122" fmla="*/ 4508500 h 9436100"/>
                <a:gd name="connsiteX5-123" fmla="*/ 6896100 w 9017122"/>
                <a:gd name="connsiteY5-124" fmla="*/ 0 h 9436100"/>
                <a:gd name="connsiteX6-125" fmla="*/ 0 w 9017122"/>
                <a:gd name="connsiteY6-126" fmla="*/ 2438400 h 9436100"/>
                <a:gd name="connsiteX0-127" fmla="*/ 0 w 9017122"/>
                <a:gd name="connsiteY0-128" fmla="*/ 2438400 h 9436100"/>
                <a:gd name="connsiteX1-129" fmla="*/ 2438400 w 9017122"/>
                <a:gd name="connsiteY1-130" fmla="*/ 9436100 h 9436100"/>
                <a:gd name="connsiteX2-131" fmla="*/ 6959600 w 9017122"/>
                <a:gd name="connsiteY2-132" fmla="*/ 7708900 h 9436100"/>
                <a:gd name="connsiteX3-133" fmla="*/ 8915400 w 9017122"/>
                <a:gd name="connsiteY3-134" fmla="*/ 6464300 h 9436100"/>
                <a:gd name="connsiteX4-135" fmla="*/ 8636000 w 9017122"/>
                <a:gd name="connsiteY4-136" fmla="*/ 4508500 h 9436100"/>
                <a:gd name="connsiteX5-137" fmla="*/ 6896100 w 9017122"/>
                <a:gd name="connsiteY5-138" fmla="*/ 0 h 9436100"/>
                <a:gd name="connsiteX6-139" fmla="*/ 0 w 9017122"/>
                <a:gd name="connsiteY6-140" fmla="*/ 2438400 h 9436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017122" h="9436100">
                  <a:moveTo>
                    <a:pt x="0" y="2438400"/>
                  </a:moveTo>
                  <a:lnTo>
                    <a:pt x="2438400" y="9436100"/>
                  </a:lnTo>
                  <a:lnTo>
                    <a:pt x="6959600" y="7708900"/>
                  </a:lnTo>
                  <a:cubicBezTo>
                    <a:pt x="7632700" y="7480300"/>
                    <a:pt x="8636000" y="6997700"/>
                    <a:pt x="8915400" y="6464300"/>
                  </a:cubicBezTo>
                  <a:cubicBezTo>
                    <a:pt x="9194800" y="5930900"/>
                    <a:pt x="8830733" y="5173133"/>
                    <a:pt x="8636000" y="4508500"/>
                  </a:cubicBezTo>
                  <a:lnTo>
                    <a:pt x="6896100" y="0"/>
                  </a:lnTo>
                  <a:lnTo>
                    <a:pt x="0" y="2438400"/>
                  </a:lnTo>
                  <a:close/>
                </a:path>
              </a:pathLst>
            </a:custGeom>
            <a:solidFill>
              <a:schemeClr val="accent6"/>
            </a:solidFill>
            <a:ln w="15875">
              <a:solidFill>
                <a:schemeClr val="bg1">
                  <a:lumMod val="95000"/>
                </a:schemeClr>
              </a:solidFill>
            </a:ln>
            <a:effectLst>
              <a:outerShdw blurRad="635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dirty="0">
                <a:solidFill>
                  <a:prstClr val="white"/>
                </a:solidFill>
                <a:latin typeface="Microsoft JhengHei" panose="020B0604030504040204" pitchFamily="34" charset="-120"/>
                <a:ea typeface="Microsoft JhengHei" panose="020B0604030504040204" pitchFamily="34" charset="-120"/>
              </a:endParaRPr>
            </a:p>
          </p:txBody>
        </p:sp>
        <p:pic>
          <p:nvPicPr>
            <p:cNvPr id="25" name="MH_Other_4"/>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6093792" y="1725549"/>
              <a:ext cx="264082" cy="3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51"/>
            <p:cNvSpPr txBox="1"/>
            <p:nvPr/>
          </p:nvSpPr>
          <p:spPr bwMode="auto">
            <a:xfrm>
              <a:off x="6321412" y="1759065"/>
              <a:ext cx="1671468" cy="1493451"/>
            </a:xfrm>
            <a:prstGeom prst="rect">
              <a:avLst/>
            </a:prstGeom>
            <a:noFill/>
          </p:spPr>
          <p:txBody>
            <a:bodyPr wrap="square">
              <a:spAutoFit/>
            </a:bodyPr>
            <a:lstStyle/>
            <a:p>
              <a:r>
                <a:rPr lang="en-US" altLang="zh-CN" sz="2400" b="1" spc="3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ESG</a:t>
              </a:r>
              <a:r>
                <a:rPr lang="zh-CN" altLang="en-US" sz="2400" b="1" spc="3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評價體系中「</a:t>
              </a:r>
              <a:r>
                <a:rPr lang="en-US" altLang="zh-CN" sz="2400" b="1" spc="3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E</a:t>
              </a:r>
              <a:r>
                <a:rPr lang="zh-CN" altLang="en-US" sz="2400" b="1" spc="3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」方面</a:t>
              </a:r>
              <a:r>
                <a:rPr lang="zh-CN" altLang="en-US" sz="2400" b="1" spc="30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的內容</a:t>
              </a:r>
              <a:endParaRPr lang="zh-CN" altLang="en-US" sz="2400" b="1" spc="3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grpSp>
      <p:pic>
        <p:nvPicPr>
          <p:cNvPr id="27" name="Picture 26">
            <a:hlinkClick r:id="rId10"/>
          </p:cNvPr>
          <p:cNvPicPr>
            <a:picLocks noChangeAspect="1"/>
          </p:cNvPicPr>
          <p:nvPr/>
        </p:nvPicPr>
        <p:blipFill>
          <a:blip r:embed="rId11"/>
          <a:stretch>
            <a:fillRect/>
          </a:stretch>
        </p:blipFill>
        <p:spPr>
          <a:xfrm>
            <a:off x="6014799" y="5284445"/>
            <a:ext cx="946784" cy="692060"/>
          </a:xfrm>
          <a:prstGeom prst="rect">
            <a:avLst/>
          </a:prstGeom>
        </p:spPr>
      </p:pic>
      <p:sp>
        <p:nvSpPr>
          <p:cNvPr id="28" name="Rectangle 27"/>
          <p:cNvSpPr/>
          <p:nvPr/>
        </p:nvSpPr>
        <p:spPr>
          <a:xfrm>
            <a:off x="177722" y="5320917"/>
            <a:ext cx="5239479" cy="523220"/>
          </a:xfrm>
          <a:prstGeom prst="rect">
            <a:avLst/>
          </a:prstGeom>
          <a:ln w="28575">
            <a:solidFill>
              <a:srgbClr val="FF0000"/>
            </a:solidFill>
          </a:ln>
        </p:spPr>
        <p:txBody>
          <a:bodyPr wrap="squar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有關</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ESG</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三方面的因素詳情，請參看香港金融管理局的香港</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的「環境、社會及管治」</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(ESG)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策略表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9" name="Right Arrow 28"/>
          <p:cNvSpPr/>
          <p:nvPr/>
        </p:nvSpPr>
        <p:spPr bwMode="auto">
          <a:xfrm>
            <a:off x="5503675" y="5369084"/>
            <a:ext cx="412826" cy="445855"/>
          </a:xfrm>
          <a:prstGeom prst="rightArrow">
            <a:avLst/>
          </a:prstGeom>
          <a:solidFill>
            <a:srgbClr val="DC4D57"/>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2173731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4F92C486-6FB0-482A-9EC9-81B67A616DD0}" type="slidenum">
              <a:rPr lang="zh-CN" altLang="en-US" smtClean="0">
                <a:latin typeface="DFKai-SB" panose="03000509000000000000" pitchFamily="65" charset="-120"/>
                <a:ea typeface="DFKai-SB" panose="03000509000000000000" pitchFamily="65" charset="-120"/>
              </a:rPr>
              <a:t>4</a:t>
            </a:fld>
            <a:endParaRPr lang="zh-CN" altLang="en-US" dirty="0">
              <a:latin typeface="DFKai-SB" panose="03000509000000000000" pitchFamily="65" charset="-120"/>
              <a:ea typeface="DFKai-SB" panose="03000509000000000000" pitchFamily="65" charset="-120"/>
            </a:endParaRPr>
          </a:p>
        </p:txBody>
      </p:sp>
      <p:sp>
        <p:nvSpPr>
          <p:cNvPr id="10" name="内容占位符 4"/>
          <p:cNvSpPr txBox="1"/>
          <p:nvPr/>
        </p:nvSpPr>
        <p:spPr>
          <a:xfrm>
            <a:off x="386560" y="1773695"/>
            <a:ext cx="6980363" cy="16419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US" altLang="zh-CN" sz="2200" dirty="0">
              <a:latin typeface="DFKai-SB" panose="03000509000000000000" pitchFamily="65" charset="-120"/>
              <a:ea typeface="DFKai-SB" panose="03000509000000000000" pitchFamily="65" charset="-120"/>
            </a:endParaRPr>
          </a:p>
        </p:txBody>
      </p:sp>
      <p:sp>
        <p:nvSpPr>
          <p:cNvPr id="8" name="任意多边形: 形状 7"/>
          <p:cNvSpPr/>
          <p:nvPr/>
        </p:nvSpPr>
        <p:spPr>
          <a:xfrm>
            <a:off x="2150534" y="323107"/>
            <a:ext cx="7396372"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不同</a:t>
            </a:r>
            <a:r>
              <a:rPr lang="zh-CN" altLang="en-US" sz="4000" b="1" dirty="0">
                <a:solidFill>
                  <a:srgbClr val="FFFFFF"/>
                </a:solidFill>
                <a:latin typeface="DFKai-SB" panose="03000509000000000000" pitchFamily="65" charset="-120"/>
                <a:ea typeface="DFKai-SB" panose="03000509000000000000" pitchFamily="65" charset="-120"/>
              </a:rPr>
              <a:t>持份者的</a:t>
            </a:r>
            <a:r>
              <a:rPr lang="zh-CN" altLang="en-US" sz="4000" b="1" dirty="0">
                <a:solidFill>
                  <a:schemeClr val="bg1"/>
                </a:solidFill>
                <a:latin typeface="DFKai-SB" panose="03000509000000000000" pitchFamily="65" charset="-120"/>
                <a:ea typeface="DFKai-SB" panose="03000509000000000000" pitchFamily="65" charset="-120"/>
              </a:rPr>
              <a:t>環保</a:t>
            </a:r>
            <a:r>
              <a:rPr lang="zh-CN" altLang="en-US" sz="4000" b="1" dirty="0">
                <a:solidFill>
                  <a:srgbClr val="FFFFFF"/>
                </a:solidFill>
                <a:latin typeface="DFKai-SB" panose="03000509000000000000" pitchFamily="65" charset="-120"/>
                <a:ea typeface="DFKai-SB" panose="03000509000000000000" pitchFamily="65" charset="-120"/>
              </a:rPr>
              <a:t>角色和責任</a:t>
            </a:r>
          </a:p>
        </p:txBody>
      </p:sp>
      <p:sp>
        <p:nvSpPr>
          <p:cNvPr id="6" name="Rectangle 5"/>
          <p:cNvSpPr/>
          <p:nvPr/>
        </p:nvSpPr>
        <p:spPr>
          <a:xfrm>
            <a:off x="579002" y="1301318"/>
            <a:ext cx="5786427" cy="4616648"/>
          </a:xfrm>
          <a:prstGeom prst="rect">
            <a:avLst/>
          </a:prstGeom>
        </p:spPr>
        <p:txBody>
          <a:bodyPr wrap="square">
            <a:spAutoFit/>
          </a:bodyPr>
          <a:lstStyle/>
          <a:p>
            <a:pPr>
              <a:lnSpc>
                <a:spcPct val="150000"/>
              </a:lnSpc>
            </a:pPr>
            <a:r>
              <a:rPr lang="zh-TW" altLang="en-US" sz="2800" dirty="0" smtClean="0">
                <a:latin typeface="標楷體" panose="03000509000000000000" pitchFamily="65" charset="-120"/>
                <a:ea typeface="標楷體" panose="03000509000000000000" pitchFamily="65" charset="-120"/>
              </a:rPr>
              <a:t>綜觀各地的</a:t>
            </a:r>
            <a:r>
              <a:rPr lang="zh-TW" altLang="en-US" sz="2800" dirty="0">
                <a:latin typeface="標楷體" panose="03000509000000000000" pitchFamily="65" charset="-120"/>
                <a:ea typeface="標楷體" panose="03000509000000000000" pitchFamily="65" charset="-120"/>
              </a:rPr>
              <a:t>環境保育經驗，政府、教育界、企業、政府間組織、非政府組織、個人等持份</a:t>
            </a:r>
            <a:r>
              <a:rPr lang="zh-TW" altLang="en-US" sz="2800" dirty="0" smtClean="0">
                <a:latin typeface="標楷體" panose="03000509000000000000" pitchFamily="65" charset="-120"/>
                <a:ea typeface="標楷體" panose="03000509000000000000" pitchFamily="65" charset="-120"/>
              </a:rPr>
              <a:t>者擔當</a:t>
            </a:r>
            <a:r>
              <a:rPr lang="zh-TW" altLang="en-US" sz="2800" dirty="0">
                <a:latin typeface="標楷體" panose="03000509000000000000" pitchFamily="65" charset="-120"/>
                <a:ea typeface="標楷體" panose="03000509000000000000" pitchFamily="65" charset="-120"/>
              </a:rPr>
              <a:t>不同的角色</a:t>
            </a:r>
            <a:r>
              <a:rPr lang="zh-TW" altLang="en-US" sz="2800" dirty="0" smtClean="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互相配合推動環境保育，</a:t>
            </a:r>
            <a:r>
              <a:rPr lang="zh-TW" altLang="en-US" sz="2800" dirty="0" smtClean="0">
                <a:latin typeface="標楷體" panose="03000509000000000000" pitchFamily="65" charset="-120"/>
                <a:ea typeface="標楷體" panose="03000509000000000000" pitchFamily="65" charset="-120"/>
              </a:rPr>
              <a:t>各自擔起應有的責任才能落實</a:t>
            </a:r>
            <a:r>
              <a:rPr lang="zh-TW" altLang="en-US" sz="2800" dirty="0">
                <a:latin typeface="標楷體" panose="03000509000000000000" pitchFamily="65" charset="-120"/>
                <a:ea typeface="標楷體" panose="03000509000000000000" pitchFamily="65" charset="-120"/>
              </a:rPr>
              <a:t>可持續發展的理念</a:t>
            </a:r>
            <a:r>
              <a:rPr lang="zh-TW" altLang="en-US" sz="2800" dirty="0" smtClean="0">
                <a:latin typeface="標楷體" panose="03000509000000000000" pitchFamily="65" charset="-120"/>
                <a:ea typeface="標楷體" panose="03000509000000000000" pitchFamily="65" charset="-120"/>
              </a:rPr>
              <a:t>，所以各</a:t>
            </a:r>
            <a:r>
              <a:rPr lang="zh-TW" altLang="en-US" sz="2800" dirty="0">
                <a:latin typeface="標楷體" panose="03000509000000000000" pitchFamily="65" charset="-120"/>
                <a:ea typeface="標楷體" panose="03000509000000000000" pitchFamily="65" charset="-120"/>
              </a:rPr>
              <a:t>持份</a:t>
            </a:r>
            <a:r>
              <a:rPr lang="zh-TW" altLang="en-US" sz="2800" dirty="0" smtClean="0">
                <a:latin typeface="標楷體" panose="03000509000000000000" pitchFamily="65" charset="-120"/>
                <a:ea typeface="標楷體" panose="03000509000000000000" pitchFamily="65" charset="-120"/>
              </a:rPr>
              <a:t>者應該共同</a:t>
            </a:r>
            <a:r>
              <a:rPr lang="zh-TW" altLang="en-US" sz="2800" dirty="0">
                <a:latin typeface="標楷體" panose="03000509000000000000" pitchFamily="65" charset="-120"/>
                <a:ea typeface="標楷體" panose="03000509000000000000" pitchFamily="65" charset="-120"/>
              </a:rPr>
              <a:t>承擔責任和一起參與。</a:t>
            </a:r>
          </a:p>
        </p:txBody>
      </p:sp>
      <p:sp>
        <p:nvSpPr>
          <p:cNvPr id="24" name="空心弧 12"/>
          <p:cNvSpPr/>
          <p:nvPr/>
        </p:nvSpPr>
        <p:spPr>
          <a:xfrm>
            <a:off x="7379347" y="1942082"/>
            <a:ext cx="4001644" cy="3760336"/>
          </a:xfrm>
          <a:prstGeom prst="blockArc">
            <a:avLst>
              <a:gd name="adj1" fmla="val 1800000"/>
              <a:gd name="adj2" fmla="val 3945111"/>
              <a:gd name="adj3" fmla="val 4660"/>
            </a:avLst>
          </a:prstGeom>
          <a:solidFill>
            <a:srgbClr val="A5A5A5"/>
          </a:solidFill>
        </p:spPr>
        <p:style>
          <a:lnRef idx="0">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25" name="空心弧 4"/>
          <p:cNvSpPr/>
          <p:nvPr/>
        </p:nvSpPr>
        <p:spPr>
          <a:xfrm>
            <a:off x="7337423" y="1990289"/>
            <a:ext cx="4001644" cy="3760336"/>
          </a:xfrm>
          <a:prstGeom prst="blockArc">
            <a:avLst>
              <a:gd name="adj1" fmla="val 12600000"/>
              <a:gd name="adj2" fmla="val 16200000"/>
              <a:gd name="adj3" fmla="val 4522"/>
            </a:avLst>
          </a:prstGeom>
        </p:spPr>
        <p:style>
          <a:lnRef idx="0">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6" name="空心弧 6"/>
          <p:cNvSpPr/>
          <p:nvPr/>
        </p:nvSpPr>
        <p:spPr>
          <a:xfrm>
            <a:off x="7337423" y="1990289"/>
            <a:ext cx="4001644" cy="3760336"/>
          </a:xfrm>
          <a:prstGeom prst="blockArc">
            <a:avLst>
              <a:gd name="adj1" fmla="val 9000000"/>
              <a:gd name="adj2" fmla="val 12600000"/>
              <a:gd name="adj3" fmla="val 4522"/>
            </a:avLst>
          </a:prstGeom>
        </p:spPr>
        <p:style>
          <a:lnRef idx="0">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27" name="空心弧 11"/>
          <p:cNvSpPr/>
          <p:nvPr/>
        </p:nvSpPr>
        <p:spPr>
          <a:xfrm>
            <a:off x="7349217" y="1990289"/>
            <a:ext cx="4001644" cy="3760336"/>
          </a:xfrm>
          <a:prstGeom prst="blockArc">
            <a:avLst>
              <a:gd name="adj1" fmla="val 5400000"/>
              <a:gd name="adj2" fmla="val 9000000"/>
              <a:gd name="adj3" fmla="val 4522"/>
            </a:avLst>
          </a:prstGeom>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28" name="空心弧 12"/>
          <p:cNvSpPr/>
          <p:nvPr/>
        </p:nvSpPr>
        <p:spPr>
          <a:xfrm>
            <a:off x="7269780" y="1994226"/>
            <a:ext cx="4001644" cy="3760336"/>
          </a:xfrm>
          <a:prstGeom prst="blockArc">
            <a:avLst>
              <a:gd name="adj1" fmla="val 3449247"/>
              <a:gd name="adj2" fmla="val 6971449"/>
              <a:gd name="adj3" fmla="val 5467"/>
            </a:avLst>
          </a:prstGeom>
        </p:spPr>
        <p:style>
          <a:lnRef idx="0">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29" name="空心弧 13"/>
          <p:cNvSpPr/>
          <p:nvPr/>
        </p:nvSpPr>
        <p:spPr>
          <a:xfrm>
            <a:off x="7391141" y="2028609"/>
            <a:ext cx="4001644" cy="3760336"/>
          </a:xfrm>
          <a:prstGeom prst="blockArc">
            <a:avLst>
              <a:gd name="adj1" fmla="val 19800000"/>
              <a:gd name="adj2" fmla="val 1800000"/>
              <a:gd name="adj3" fmla="val 4522"/>
            </a:avLst>
          </a:prstGeom>
          <a:solidFill>
            <a:srgbClr val="FF5050"/>
          </a:solidFill>
        </p:spPr>
        <p:style>
          <a:lnRef idx="0">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0" name="空心弧 14"/>
          <p:cNvSpPr/>
          <p:nvPr/>
        </p:nvSpPr>
        <p:spPr>
          <a:xfrm>
            <a:off x="7337423" y="1990289"/>
            <a:ext cx="4001644" cy="3760336"/>
          </a:xfrm>
          <a:prstGeom prst="blockArc">
            <a:avLst>
              <a:gd name="adj1" fmla="val 16200000"/>
              <a:gd name="adj2" fmla="val 19800000"/>
              <a:gd name="adj3" fmla="val 4522"/>
            </a:avLst>
          </a:prstGeom>
          <a:solidFill>
            <a:srgbClr val="CC00FF"/>
          </a:solidFill>
        </p:spPr>
        <p:style>
          <a:lnRef idx="0">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31" name="任意多边形: 形状 15"/>
          <p:cNvSpPr/>
          <p:nvPr/>
        </p:nvSpPr>
        <p:spPr>
          <a:xfrm>
            <a:off x="8273083" y="3023992"/>
            <a:ext cx="1795186" cy="1686932"/>
          </a:xfrm>
          <a:custGeom>
            <a:avLst/>
            <a:gdLst>
              <a:gd name="connsiteX0" fmla="*/ 0 w 1565274"/>
              <a:gd name="connsiteY0" fmla="*/ 782637 h 1565274"/>
              <a:gd name="connsiteX1" fmla="*/ 782637 w 1565274"/>
              <a:gd name="connsiteY1" fmla="*/ 0 h 1565274"/>
              <a:gd name="connsiteX2" fmla="*/ 1565274 w 1565274"/>
              <a:gd name="connsiteY2" fmla="*/ 782637 h 1565274"/>
              <a:gd name="connsiteX3" fmla="*/ 782637 w 1565274"/>
              <a:gd name="connsiteY3" fmla="*/ 1565274 h 1565274"/>
              <a:gd name="connsiteX4" fmla="*/ 0 w 1565274"/>
              <a:gd name="connsiteY4" fmla="*/ 782637 h 156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274" h="1565274">
                <a:moveTo>
                  <a:pt x="0" y="782637"/>
                </a:moveTo>
                <a:cubicBezTo>
                  <a:pt x="0" y="350399"/>
                  <a:pt x="350399" y="0"/>
                  <a:pt x="782637" y="0"/>
                </a:cubicBezTo>
                <a:cubicBezTo>
                  <a:pt x="1214875" y="0"/>
                  <a:pt x="1565274" y="350399"/>
                  <a:pt x="1565274" y="782637"/>
                </a:cubicBezTo>
                <a:cubicBezTo>
                  <a:pt x="1565274" y="1214875"/>
                  <a:pt x="1214875" y="1565274"/>
                  <a:pt x="782637" y="1565274"/>
                </a:cubicBezTo>
                <a:cubicBezTo>
                  <a:pt x="350399" y="1565274"/>
                  <a:pt x="0" y="1214875"/>
                  <a:pt x="0" y="782637"/>
                </a:cubicBez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59709" tIns="259709" rIns="259709" bIns="259709" numCol="1" spcCol="1270" anchor="ctr" anchorCtr="0">
            <a:noAutofit/>
          </a:bodyPr>
          <a:lstStyle/>
          <a:p>
            <a:pPr marL="0" lvl="0" indent="0" algn="ctr" defTabSz="1066800">
              <a:lnSpc>
                <a:spcPct val="90000"/>
              </a:lnSpc>
              <a:spcBef>
                <a:spcPct val="0"/>
              </a:spcBef>
              <a:spcAft>
                <a:spcPct val="35000"/>
              </a:spcAft>
              <a:buNone/>
            </a:pPr>
            <a:r>
              <a:rPr lang="zh-CN" altLang="en-US" sz="2800" b="1" kern="1200" dirty="0">
                <a:latin typeface="DFKai-SB" panose="03000509000000000000" pitchFamily="65" charset="-120"/>
                <a:ea typeface="DFKai-SB" panose="03000509000000000000" pitchFamily="65" charset="-120"/>
              </a:rPr>
              <a:t>不同持份者</a:t>
            </a:r>
          </a:p>
        </p:txBody>
      </p:sp>
      <p:sp>
        <p:nvSpPr>
          <p:cNvPr id="32" name="任意多边形: 形状 16"/>
          <p:cNvSpPr/>
          <p:nvPr/>
        </p:nvSpPr>
        <p:spPr>
          <a:xfrm>
            <a:off x="8402686" y="1416075"/>
            <a:ext cx="1435004" cy="1348470"/>
          </a:xfrm>
          <a:custGeom>
            <a:avLst/>
            <a:gdLst>
              <a:gd name="connsiteX0" fmla="*/ 0 w 1095692"/>
              <a:gd name="connsiteY0" fmla="*/ 547846 h 1095692"/>
              <a:gd name="connsiteX1" fmla="*/ 547846 w 1095692"/>
              <a:gd name="connsiteY1" fmla="*/ 0 h 1095692"/>
              <a:gd name="connsiteX2" fmla="*/ 1095692 w 1095692"/>
              <a:gd name="connsiteY2" fmla="*/ 547846 h 1095692"/>
              <a:gd name="connsiteX3" fmla="*/ 547846 w 1095692"/>
              <a:gd name="connsiteY3" fmla="*/ 1095692 h 1095692"/>
              <a:gd name="connsiteX4" fmla="*/ 0 w 1095692"/>
              <a:gd name="connsiteY4" fmla="*/ 547846 h 109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692" h="1095692">
                <a:moveTo>
                  <a:pt x="0" y="547846"/>
                </a:moveTo>
                <a:cubicBezTo>
                  <a:pt x="0" y="245279"/>
                  <a:pt x="245279" y="0"/>
                  <a:pt x="547846" y="0"/>
                </a:cubicBezTo>
                <a:cubicBezTo>
                  <a:pt x="850413" y="0"/>
                  <a:pt x="1095692" y="245279"/>
                  <a:pt x="1095692" y="547846"/>
                </a:cubicBezTo>
                <a:cubicBezTo>
                  <a:pt x="1095692" y="850413"/>
                  <a:pt x="850413" y="1095692"/>
                  <a:pt x="547846" y="1095692"/>
                </a:cubicBezTo>
                <a:cubicBezTo>
                  <a:pt x="245279" y="1095692"/>
                  <a:pt x="0" y="850413"/>
                  <a:pt x="0" y="547846"/>
                </a:cubicBezTo>
                <a:close/>
              </a:path>
            </a:pathLst>
          </a:custGeom>
          <a:solidFill>
            <a:srgbClr val="CC00FF"/>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83320" tIns="183320" rIns="183320" bIns="183320" numCol="1" spcCol="1270" anchor="ctr" anchorCtr="0">
            <a:noAutofit/>
          </a:bodyPr>
          <a:lstStyle/>
          <a:p>
            <a:pPr marL="0" lvl="0" indent="0" algn="ctr" defTabSz="800100">
              <a:lnSpc>
                <a:spcPct val="90000"/>
              </a:lnSpc>
              <a:spcBef>
                <a:spcPct val="0"/>
              </a:spcBef>
              <a:spcAft>
                <a:spcPct val="35000"/>
              </a:spcAft>
              <a:buNone/>
            </a:pPr>
            <a:r>
              <a:rPr lang="zh-CN" altLang="en-US" sz="2400" b="1" kern="1200" dirty="0">
                <a:solidFill>
                  <a:schemeClr val="tx1"/>
                </a:solidFill>
                <a:latin typeface="DFKai-SB" panose="03000509000000000000" pitchFamily="65" charset="-120"/>
                <a:ea typeface="DFKai-SB" panose="03000509000000000000" pitchFamily="65" charset="-120"/>
              </a:rPr>
              <a:t>政府</a:t>
            </a:r>
          </a:p>
        </p:txBody>
      </p:sp>
      <p:sp>
        <p:nvSpPr>
          <p:cNvPr id="33" name="任意多边形: 形状 17"/>
          <p:cNvSpPr/>
          <p:nvPr/>
        </p:nvSpPr>
        <p:spPr>
          <a:xfrm>
            <a:off x="9735108" y="2129296"/>
            <a:ext cx="1435004" cy="1348470"/>
          </a:xfrm>
          <a:custGeom>
            <a:avLst/>
            <a:gdLst>
              <a:gd name="connsiteX0" fmla="*/ 0 w 1095692"/>
              <a:gd name="connsiteY0" fmla="*/ 547846 h 1095692"/>
              <a:gd name="connsiteX1" fmla="*/ 547846 w 1095692"/>
              <a:gd name="connsiteY1" fmla="*/ 0 h 1095692"/>
              <a:gd name="connsiteX2" fmla="*/ 1095692 w 1095692"/>
              <a:gd name="connsiteY2" fmla="*/ 547846 h 1095692"/>
              <a:gd name="connsiteX3" fmla="*/ 547846 w 1095692"/>
              <a:gd name="connsiteY3" fmla="*/ 1095692 h 1095692"/>
              <a:gd name="connsiteX4" fmla="*/ 0 w 1095692"/>
              <a:gd name="connsiteY4" fmla="*/ 547846 h 109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692" h="1095692">
                <a:moveTo>
                  <a:pt x="0" y="547846"/>
                </a:moveTo>
                <a:cubicBezTo>
                  <a:pt x="0" y="245279"/>
                  <a:pt x="245279" y="0"/>
                  <a:pt x="547846" y="0"/>
                </a:cubicBezTo>
                <a:cubicBezTo>
                  <a:pt x="850413" y="0"/>
                  <a:pt x="1095692" y="245279"/>
                  <a:pt x="1095692" y="547846"/>
                </a:cubicBezTo>
                <a:cubicBezTo>
                  <a:pt x="1095692" y="850413"/>
                  <a:pt x="850413" y="1095692"/>
                  <a:pt x="547846" y="1095692"/>
                </a:cubicBezTo>
                <a:cubicBezTo>
                  <a:pt x="245279" y="1095692"/>
                  <a:pt x="0" y="850413"/>
                  <a:pt x="0" y="547846"/>
                </a:cubicBezTo>
                <a:close/>
              </a:path>
            </a:pathLst>
          </a:custGeom>
          <a:solidFill>
            <a:srgbClr val="FF505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83320" tIns="183320" rIns="183320" bIns="183320" numCol="1" spcCol="1270" anchor="ctr" anchorCtr="0">
            <a:noAutofit/>
          </a:bodyPr>
          <a:lstStyle/>
          <a:p>
            <a:pPr marL="0" lvl="0" indent="0" algn="ctr" defTabSz="800100">
              <a:lnSpc>
                <a:spcPct val="90000"/>
              </a:lnSpc>
              <a:spcBef>
                <a:spcPct val="0"/>
              </a:spcBef>
              <a:spcAft>
                <a:spcPct val="35000"/>
              </a:spcAft>
              <a:buNone/>
            </a:pPr>
            <a:r>
              <a:rPr lang="zh-CN" altLang="en-US" sz="2400" b="1" kern="1200" dirty="0">
                <a:solidFill>
                  <a:schemeClr val="tx1"/>
                </a:solidFill>
                <a:latin typeface="DFKai-SB" panose="03000509000000000000" pitchFamily="65" charset="-120"/>
                <a:ea typeface="DFKai-SB" panose="03000509000000000000" pitchFamily="65" charset="-120"/>
              </a:rPr>
              <a:t>教育界</a:t>
            </a:r>
          </a:p>
        </p:txBody>
      </p:sp>
      <p:sp>
        <p:nvSpPr>
          <p:cNvPr id="34" name="任意多边形: 形状 18"/>
          <p:cNvSpPr/>
          <p:nvPr/>
        </p:nvSpPr>
        <p:spPr>
          <a:xfrm>
            <a:off x="9226315" y="4840360"/>
            <a:ext cx="1435004" cy="1348470"/>
          </a:xfrm>
          <a:custGeom>
            <a:avLst/>
            <a:gdLst>
              <a:gd name="connsiteX0" fmla="*/ 0 w 1095692"/>
              <a:gd name="connsiteY0" fmla="*/ 547846 h 1095692"/>
              <a:gd name="connsiteX1" fmla="*/ 547846 w 1095692"/>
              <a:gd name="connsiteY1" fmla="*/ 0 h 1095692"/>
              <a:gd name="connsiteX2" fmla="*/ 1095692 w 1095692"/>
              <a:gd name="connsiteY2" fmla="*/ 547846 h 1095692"/>
              <a:gd name="connsiteX3" fmla="*/ 547846 w 1095692"/>
              <a:gd name="connsiteY3" fmla="*/ 1095692 h 1095692"/>
              <a:gd name="connsiteX4" fmla="*/ 0 w 1095692"/>
              <a:gd name="connsiteY4" fmla="*/ 547846 h 109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692" h="1095692">
                <a:moveTo>
                  <a:pt x="0" y="547846"/>
                </a:moveTo>
                <a:cubicBezTo>
                  <a:pt x="0" y="245279"/>
                  <a:pt x="245279" y="0"/>
                  <a:pt x="547846" y="0"/>
                </a:cubicBezTo>
                <a:cubicBezTo>
                  <a:pt x="850413" y="0"/>
                  <a:pt x="1095692" y="245279"/>
                  <a:pt x="1095692" y="547846"/>
                </a:cubicBezTo>
                <a:cubicBezTo>
                  <a:pt x="1095692" y="850413"/>
                  <a:pt x="850413" y="1095692"/>
                  <a:pt x="547846" y="1095692"/>
                </a:cubicBezTo>
                <a:cubicBezTo>
                  <a:pt x="245279" y="1095692"/>
                  <a:pt x="0" y="850413"/>
                  <a:pt x="0" y="547846"/>
                </a:cubicBez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83320" tIns="183320" rIns="183320" bIns="183320" numCol="1" spcCol="1270" anchor="ctr" anchorCtr="0">
            <a:noAutofit/>
          </a:bodyPr>
          <a:lstStyle/>
          <a:p>
            <a:pPr marL="0" lvl="0" indent="0" algn="ctr" defTabSz="800100">
              <a:lnSpc>
                <a:spcPct val="90000"/>
              </a:lnSpc>
              <a:spcBef>
                <a:spcPct val="0"/>
              </a:spcBef>
              <a:spcAft>
                <a:spcPct val="35000"/>
              </a:spcAft>
              <a:buNone/>
            </a:pPr>
            <a:r>
              <a:rPr lang="zh-CN" altLang="en-US" sz="2400" b="1" kern="1200" dirty="0">
                <a:solidFill>
                  <a:schemeClr val="tx1"/>
                </a:solidFill>
                <a:latin typeface="DFKai-SB" panose="03000509000000000000" pitchFamily="65" charset="-120"/>
                <a:ea typeface="DFKai-SB" panose="03000509000000000000" pitchFamily="65" charset="-120"/>
              </a:rPr>
              <a:t>企業</a:t>
            </a:r>
          </a:p>
        </p:txBody>
      </p:sp>
      <p:sp>
        <p:nvSpPr>
          <p:cNvPr id="35" name="任意多边形: 形状 19"/>
          <p:cNvSpPr/>
          <p:nvPr/>
        </p:nvSpPr>
        <p:spPr>
          <a:xfrm>
            <a:off x="7729400" y="4841910"/>
            <a:ext cx="1435004" cy="1348470"/>
          </a:xfrm>
          <a:custGeom>
            <a:avLst/>
            <a:gdLst>
              <a:gd name="connsiteX0" fmla="*/ 0 w 1095692"/>
              <a:gd name="connsiteY0" fmla="*/ 547846 h 1095692"/>
              <a:gd name="connsiteX1" fmla="*/ 547846 w 1095692"/>
              <a:gd name="connsiteY1" fmla="*/ 0 h 1095692"/>
              <a:gd name="connsiteX2" fmla="*/ 1095692 w 1095692"/>
              <a:gd name="connsiteY2" fmla="*/ 547846 h 1095692"/>
              <a:gd name="connsiteX3" fmla="*/ 547846 w 1095692"/>
              <a:gd name="connsiteY3" fmla="*/ 1095692 h 1095692"/>
              <a:gd name="connsiteX4" fmla="*/ 0 w 1095692"/>
              <a:gd name="connsiteY4" fmla="*/ 547846 h 109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692" h="1095692">
                <a:moveTo>
                  <a:pt x="0" y="547846"/>
                </a:moveTo>
                <a:cubicBezTo>
                  <a:pt x="0" y="245279"/>
                  <a:pt x="245279" y="0"/>
                  <a:pt x="547846" y="0"/>
                </a:cubicBezTo>
                <a:cubicBezTo>
                  <a:pt x="850413" y="0"/>
                  <a:pt x="1095692" y="245279"/>
                  <a:pt x="1095692" y="547846"/>
                </a:cubicBezTo>
                <a:cubicBezTo>
                  <a:pt x="1095692" y="850413"/>
                  <a:pt x="850413" y="1095692"/>
                  <a:pt x="547846" y="1095692"/>
                </a:cubicBezTo>
                <a:cubicBezTo>
                  <a:pt x="245279" y="1095692"/>
                  <a:pt x="0" y="850413"/>
                  <a:pt x="0" y="547846"/>
                </a:cubicBez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183320" tIns="183320" rIns="183320" bIns="183320" numCol="1" spcCol="1270" anchor="ctr" anchorCtr="0">
            <a:noAutofit/>
          </a:bodyPr>
          <a:lstStyle/>
          <a:p>
            <a:pPr algn="ctr" defTabSz="800100">
              <a:lnSpc>
                <a:spcPct val="90000"/>
              </a:lnSpc>
              <a:spcBef>
                <a:spcPct val="0"/>
              </a:spcBef>
              <a:spcAft>
                <a:spcPct val="35000"/>
              </a:spcAft>
            </a:pPr>
            <a:r>
              <a:rPr lang="zh-CN" altLang="en-US" sz="2400" b="1" dirty="0">
                <a:solidFill>
                  <a:schemeClr val="tx1"/>
                </a:solidFill>
                <a:latin typeface="DFKai-SB" panose="03000509000000000000" pitchFamily="65" charset="-120"/>
                <a:ea typeface="DFKai-SB" panose="03000509000000000000" pitchFamily="65" charset="-120"/>
              </a:rPr>
              <a:t>政府間組織</a:t>
            </a:r>
          </a:p>
        </p:txBody>
      </p:sp>
      <p:sp>
        <p:nvSpPr>
          <p:cNvPr id="36" name="任意多边形: 形状 21"/>
          <p:cNvSpPr/>
          <p:nvPr/>
        </p:nvSpPr>
        <p:spPr>
          <a:xfrm>
            <a:off x="7043177" y="2101845"/>
            <a:ext cx="1435004" cy="1348470"/>
          </a:xfrm>
          <a:custGeom>
            <a:avLst/>
            <a:gdLst>
              <a:gd name="connsiteX0" fmla="*/ 0 w 1095692"/>
              <a:gd name="connsiteY0" fmla="*/ 547846 h 1095692"/>
              <a:gd name="connsiteX1" fmla="*/ 547846 w 1095692"/>
              <a:gd name="connsiteY1" fmla="*/ 0 h 1095692"/>
              <a:gd name="connsiteX2" fmla="*/ 1095692 w 1095692"/>
              <a:gd name="connsiteY2" fmla="*/ 547846 h 1095692"/>
              <a:gd name="connsiteX3" fmla="*/ 547846 w 1095692"/>
              <a:gd name="connsiteY3" fmla="*/ 1095692 h 1095692"/>
              <a:gd name="connsiteX4" fmla="*/ 0 w 1095692"/>
              <a:gd name="connsiteY4" fmla="*/ 547846 h 109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692" h="1095692">
                <a:moveTo>
                  <a:pt x="0" y="547846"/>
                </a:moveTo>
                <a:cubicBezTo>
                  <a:pt x="0" y="245279"/>
                  <a:pt x="245279" y="0"/>
                  <a:pt x="547846" y="0"/>
                </a:cubicBezTo>
                <a:cubicBezTo>
                  <a:pt x="850413" y="0"/>
                  <a:pt x="1095692" y="245279"/>
                  <a:pt x="1095692" y="547846"/>
                </a:cubicBezTo>
                <a:cubicBezTo>
                  <a:pt x="1095692" y="850413"/>
                  <a:pt x="850413" y="1095692"/>
                  <a:pt x="547846" y="1095692"/>
                </a:cubicBezTo>
                <a:cubicBezTo>
                  <a:pt x="245279" y="1095692"/>
                  <a:pt x="0" y="850413"/>
                  <a:pt x="0" y="547846"/>
                </a:cubicBez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83320" tIns="183320" rIns="183320" bIns="183320" numCol="1" spcCol="1270" anchor="ctr" anchorCtr="0">
            <a:noAutofit/>
          </a:bodyPr>
          <a:lstStyle/>
          <a:p>
            <a:pPr lvl="0" algn="ctr" defTabSz="800100">
              <a:lnSpc>
                <a:spcPct val="90000"/>
              </a:lnSpc>
              <a:spcBef>
                <a:spcPct val="0"/>
              </a:spcBef>
              <a:spcAft>
                <a:spcPct val="35000"/>
              </a:spcAft>
            </a:pPr>
            <a:r>
              <a:rPr lang="zh-CN" altLang="en-US" sz="2400" b="1" dirty="0" smtClean="0">
                <a:solidFill>
                  <a:schemeClr val="tx1"/>
                </a:solidFill>
                <a:latin typeface="DFKai-SB" panose="03000509000000000000" pitchFamily="65" charset="-120"/>
                <a:ea typeface="DFKai-SB" panose="03000509000000000000" pitchFamily="65" charset="-120"/>
              </a:rPr>
              <a:t>個人  </a:t>
            </a:r>
            <a:r>
              <a:rPr lang="en-US" altLang="zh-TW" sz="2400" b="1" dirty="0" smtClean="0">
                <a:solidFill>
                  <a:schemeClr val="tx1"/>
                </a:solidFill>
                <a:latin typeface="DFKai-SB" panose="03000509000000000000" pitchFamily="65" charset="-120"/>
                <a:ea typeface="DFKai-SB" panose="03000509000000000000" pitchFamily="65" charset="-120"/>
              </a:rPr>
              <a:t>/</a:t>
            </a:r>
            <a:r>
              <a:rPr lang="zh-TW" altLang="en-US" sz="2400" b="1" dirty="0" smtClean="0">
                <a:solidFill>
                  <a:schemeClr val="tx1"/>
                </a:solidFill>
                <a:latin typeface="DFKai-SB" panose="03000509000000000000" pitchFamily="65" charset="-120"/>
                <a:ea typeface="DFKai-SB" panose="03000509000000000000" pitchFamily="65" charset="-120"/>
              </a:rPr>
              <a:t>家庭</a:t>
            </a:r>
            <a:endParaRPr lang="zh-CN" altLang="en-US" sz="2400" b="1" kern="1200" dirty="0">
              <a:solidFill>
                <a:schemeClr val="tx1"/>
              </a:solidFill>
              <a:latin typeface="DFKai-SB" panose="03000509000000000000" pitchFamily="65" charset="-120"/>
              <a:ea typeface="DFKai-SB" panose="03000509000000000000" pitchFamily="65" charset="-120"/>
            </a:endParaRPr>
          </a:p>
        </p:txBody>
      </p:sp>
      <p:sp>
        <p:nvSpPr>
          <p:cNvPr id="37" name="任意多边形: 形状 17"/>
          <p:cNvSpPr/>
          <p:nvPr/>
        </p:nvSpPr>
        <p:spPr>
          <a:xfrm>
            <a:off x="10103772" y="3578244"/>
            <a:ext cx="1435004" cy="1348470"/>
          </a:xfrm>
          <a:custGeom>
            <a:avLst/>
            <a:gdLst>
              <a:gd name="connsiteX0" fmla="*/ 0 w 1095692"/>
              <a:gd name="connsiteY0" fmla="*/ 547846 h 1095692"/>
              <a:gd name="connsiteX1" fmla="*/ 547846 w 1095692"/>
              <a:gd name="connsiteY1" fmla="*/ 0 h 1095692"/>
              <a:gd name="connsiteX2" fmla="*/ 1095692 w 1095692"/>
              <a:gd name="connsiteY2" fmla="*/ 547846 h 1095692"/>
              <a:gd name="connsiteX3" fmla="*/ 547846 w 1095692"/>
              <a:gd name="connsiteY3" fmla="*/ 1095692 h 1095692"/>
              <a:gd name="connsiteX4" fmla="*/ 0 w 1095692"/>
              <a:gd name="connsiteY4" fmla="*/ 547846 h 109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692" h="1095692">
                <a:moveTo>
                  <a:pt x="0" y="547846"/>
                </a:moveTo>
                <a:cubicBezTo>
                  <a:pt x="0" y="245279"/>
                  <a:pt x="245279" y="0"/>
                  <a:pt x="547846" y="0"/>
                </a:cubicBezTo>
                <a:cubicBezTo>
                  <a:pt x="850413" y="0"/>
                  <a:pt x="1095692" y="245279"/>
                  <a:pt x="1095692" y="547846"/>
                </a:cubicBezTo>
                <a:cubicBezTo>
                  <a:pt x="1095692" y="850413"/>
                  <a:pt x="850413" y="1095692"/>
                  <a:pt x="547846" y="1095692"/>
                </a:cubicBezTo>
                <a:cubicBezTo>
                  <a:pt x="245279" y="1095692"/>
                  <a:pt x="0" y="850413"/>
                  <a:pt x="0" y="547846"/>
                </a:cubicBez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83320" tIns="183320" rIns="183320" bIns="183320" numCol="1" spcCol="1270" anchor="ctr" anchorCtr="0">
            <a:noAutofit/>
          </a:bodyPr>
          <a:lstStyle/>
          <a:p>
            <a:pPr marL="0" lvl="0" indent="0" algn="ctr" defTabSz="800100">
              <a:lnSpc>
                <a:spcPct val="90000"/>
              </a:lnSpc>
              <a:spcBef>
                <a:spcPct val="0"/>
              </a:spcBef>
              <a:spcAft>
                <a:spcPct val="35000"/>
              </a:spcAft>
              <a:buNone/>
            </a:pPr>
            <a:r>
              <a:rPr lang="zh-TW" altLang="en-US" sz="2400" b="1" kern="1200" dirty="0" smtClean="0">
                <a:solidFill>
                  <a:schemeClr val="tx1"/>
                </a:solidFill>
                <a:latin typeface="DFKai-SB" panose="03000509000000000000" pitchFamily="65" charset="-120"/>
                <a:ea typeface="DFKai-SB" panose="03000509000000000000" pitchFamily="65" charset="-120"/>
              </a:rPr>
              <a:t>其他</a:t>
            </a:r>
            <a:endParaRPr lang="zh-CN" altLang="en-US" sz="2400" b="1" kern="1200" dirty="0">
              <a:solidFill>
                <a:schemeClr val="tx1"/>
              </a:solidFill>
              <a:latin typeface="DFKai-SB" panose="03000509000000000000" pitchFamily="65" charset="-120"/>
              <a:ea typeface="DFKai-SB" panose="03000509000000000000" pitchFamily="65" charset="-120"/>
            </a:endParaRPr>
          </a:p>
        </p:txBody>
      </p:sp>
      <p:sp>
        <p:nvSpPr>
          <p:cNvPr id="38" name="任意多边形: 形状 20"/>
          <p:cNvSpPr/>
          <p:nvPr/>
        </p:nvSpPr>
        <p:spPr>
          <a:xfrm>
            <a:off x="6754692" y="3609642"/>
            <a:ext cx="1435004" cy="1348470"/>
          </a:xfrm>
          <a:custGeom>
            <a:avLst/>
            <a:gdLst>
              <a:gd name="connsiteX0" fmla="*/ 0 w 1095692"/>
              <a:gd name="connsiteY0" fmla="*/ 547846 h 1095692"/>
              <a:gd name="connsiteX1" fmla="*/ 547846 w 1095692"/>
              <a:gd name="connsiteY1" fmla="*/ 0 h 1095692"/>
              <a:gd name="connsiteX2" fmla="*/ 1095692 w 1095692"/>
              <a:gd name="connsiteY2" fmla="*/ 547846 h 1095692"/>
              <a:gd name="connsiteX3" fmla="*/ 547846 w 1095692"/>
              <a:gd name="connsiteY3" fmla="*/ 1095692 h 1095692"/>
              <a:gd name="connsiteX4" fmla="*/ 0 w 1095692"/>
              <a:gd name="connsiteY4" fmla="*/ 547846 h 109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692" h="1095692">
                <a:moveTo>
                  <a:pt x="0" y="547846"/>
                </a:moveTo>
                <a:cubicBezTo>
                  <a:pt x="0" y="245279"/>
                  <a:pt x="245279" y="0"/>
                  <a:pt x="547846" y="0"/>
                </a:cubicBezTo>
                <a:cubicBezTo>
                  <a:pt x="850413" y="0"/>
                  <a:pt x="1095692" y="245279"/>
                  <a:pt x="1095692" y="547846"/>
                </a:cubicBezTo>
                <a:cubicBezTo>
                  <a:pt x="1095692" y="850413"/>
                  <a:pt x="850413" y="1095692"/>
                  <a:pt x="547846" y="1095692"/>
                </a:cubicBezTo>
                <a:cubicBezTo>
                  <a:pt x="245279" y="1095692"/>
                  <a:pt x="0" y="850413"/>
                  <a:pt x="0" y="547846"/>
                </a:cubicBez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183320" tIns="183320" rIns="183320" bIns="183320" numCol="1" spcCol="1270" anchor="ctr" anchorCtr="0">
            <a:noAutofit/>
          </a:bodyPr>
          <a:lstStyle/>
          <a:p>
            <a:pPr lvl="0" algn="ctr" defTabSz="800100">
              <a:lnSpc>
                <a:spcPct val="90000"/>
              </a:lnSpc>
              <a:spcBef>
                <a:spcPct val="0"/>
              </a:spcBef>
              <a:spcAft>
                <a:spcPct val="35000"/>
              </a:spcAft>
            </a:pPr>
            <a:r>
              <a:rPr lang="zh-CN" altLang="en-US" sz="2400" b="1" dirty="0">
                <a:solidFill>
                  <a:schemeClr val="tx1"/>
                </a:solidFill>
                <a:latin typeface="DFKai-SB" panose="03000509000000000000" pitchFamily="65" charset="-120"/>
                <a:ea typeface="DFKai-SB" panose="03000509000000000000" pitchFamily="65" charset="-120"/>
              </a:rPr>
              <a:t>非政府組織</a:t>
            </a:r>
            <a:endParaRPr lang="zh-CN" altLang="en-US" sz="2400" b="1" kern="1200" dirty="0">
              <a:solidFill>
                <a:schemeClr val="tx1"/>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8943731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7"/>
          <p:cNvSpPr/>
          <p:nvPr/>
        </p:nvSpPr>
        <p:spPr>
          <a:xfrm>
            <a:off x="2365256" y="177910"/>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企業的角色和責任</a:t>
            </a:r>
          </a:p>
        </p:txBody>
      </p:sp>
      <p:sp>
        <p:nvSpPr>
          <p:cNvPr id="3" name="Rectangle 2"/>
          <p:cNvSpPr/>
          <p:nvPr/>
        </p:nvSpPr>
        <p:spPr>
          <a:xfrm>
            <a:off x="4594527" y="811454"/>
            <a:ext cx="2600392" cy="584775"/>
          </a:xfrm>
          <a:prstGeom prst="rect">
            <a:avLst/>
          </a:prstGeom>
        </p:spPr>
        <p:txBody>
          <a:bodyPr wrap="none">
            <a:spAutoFit/>
          </a:bodyPr>
          <a:lstStyle/>
          <a:p>
            <a:r>
              <a:rPr lang="zh-TW" altLang="en-US" sz="3200" dirty="0" smtClean="0">
                <a:latin typeface="標楷體" panose="03000509000000000000" pitchFamily="65" charset="-120"/>
                <a:ea typeface="標楷體" panose="03000509000000000000" pitchFamily="65" charset="-120"/>
              </a:rPr>
              <a:t>企業實踐</a:t>
            </a:r>
            <a:r>
              <a:rPr lang="en-US" sz="3200" dirty="0">
                <a:latin typeface="Times New Roman" panose="02020603050405020304" pitchFamily="18" charset="0"/>
                <a:ea typeface="標楷體" panose="03000509000000000000" pitchFamily="65" charset="-120"/>
                <a:cs typeface="Times New Roman" panose="02020603050405020304" pitchFamily="18" charset="0"/>
              </a:rPr>
              <a:t>ESG</a:t>
            </a:r>
          </a:p>
        </p:txBody>
      </p:sp>
      <p:sp>
        <p:nvSpPr>
          <p:cNvPr id="4" name="Freeform 5"/>
          <p:cNvSpPr/>
          <p:nvPr/>
        </p:nvSpPr>
        <p:spPr bwMode="auto">
          <a:xfrm>
            <a:off x="4064486" y="94243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 name="Rectangle 4"/>
          <p:cNvSpPr/>
          <p:nvPr/>
        </p:nvSpPr>
        <p:spPr>
          <a:xfrm>
            <a:off x="243281" y="1411750"/>
            <a:ext cx="11736197" cy="1292662"/>
          </a:xfrm>
          <a:prstGeom prst="rect">
            <a:avLst/>
          </a:prstGeom>
          <a:solidFill>
            <a:schemeClr val="accent5">
              <a:lumMod val="20000"/>
              <a:lumOff val="80000"/>
            </a:schemeClr>
          </a:solidFill>
        </p:spPr>
        <p:txBody>
          <a:bodyPr wrap="square">
            <a:spAutoFit/>
          </a:bodyPr>
          <a:lstStyle/>
          <a:p>
            <a:r>
              <a:rPr lang="zh-TW" altLang="en-US" sz="2600" dirty="0">
                <a:latin typeface="標楷體" panose="03000509000000000000" pitchFamily="65" charset="-120"/>
                <a:ea typeface="標楷體" panose="03000509000000000000" pitchFamily="65" charset="-120"/>
              </a:rPr>
              <a:t>越來越</a:t>
            </a:r>
            <a:r>
              <a:rPr lang="zh-TW" altLang="en-US" sz="2600" dirty="0" smtClean="0">
                <a:latin typeface="標楷體" panose="03000509000000000000" pitchFamily="65" charset="-120"/>
                <a:ea typeface="標楷體" panose="03000509000000000000" pitchFamily="65" charset="-120"/>
              </a:rPr>
              <a:t>多企業和投資者採用</a:t>
            </a:r>
            <a:r>
              <a:rPr lang="zh-TW" altLang="en-US" sz="2600" dirty="0">
                <a:latin typeface="標楷體" panose="03000509000000000000" pitchFamily="65" charset="-120"/>
                <a:ea typeface="標楷體" panose="03000509000000000000" pitchFamily="65" charset="-120"/>
              </a:rPr>
              <a:t>環境、</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社會和治理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(ESG) </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考慮</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因素為投資與企業營運的考慮，並把</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ESG</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理念變為有效的管理工具，衡量</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ESG</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投資綜合效益，為企業經營和投資決策提供依據和指引，</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亦成為有助</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社會公眾監督</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企業發展的工具</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6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Rectangle 5"/>
          <p:cNvSpPr/>
          <p:nvPr/>
        </p:nvSpPr>
        <p:spPr>
          <a:xfrm>
            <a:off x="243281" y="2777662"/>
            <a:ext cx="8766495" cy="3416320"/>
          </a:xfrm>
          <a:prstGeom prst="rect">
            <a:avLst/>
          </a:prstGeom>
          <a:solidFill>
            <a:schemeClr val="accent6">
              <a:lumMod val="20000"/>
              <a:lumOff val="80000"/>
            </a:schemeClr>
          </a:solidFill>
        </p:spPr>
        <p:txBody>
          <a:bodyPr wrap="square">
            <a:spAutoFit/>
          </a:bodyPr>
          <a:lstStyle/>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香港交易所</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從以下重點範疇列舉</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企業在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ESG</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方面的落實情況，並提供不少企業實踐個案。重點範疇包括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i</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董事會及管治；</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(ii)</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重要性評估；</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(iii)</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氣候變化與</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TCFD</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iv)</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持份者參與；及</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(v)</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社會事宜</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試從以下香港交易所網頁找找一些企業配合與實踐</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ESG</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的個案，並思考</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企業可如何實踐</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ESG</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以達致可持續發展</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342900" indent="-342900">
              <a:buFont typeface="Arial" panose="020B0604020202020204" pitchFamily="34" charset="0"/>
              <a:buChar char="•"/>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企業在推動可持續發展方面擔起甚麼角色</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Rectangle 6"/>
          <p:cNvSpPr/>
          <p:nvPr/>
        </p:nvSpPr>
        <p:spPr>
          <a:xfrm>
            <a:off x="6757333" y="5278321"/>
            <a:ext cx="2059496" cy="830997"/>
          </a:xfrm>
          <a:prstGeom prst="rect">
            <a:avLst/>
          </a:prstGeom>
        </p:spPr>
        <p:txBody>
          <a:bodyPr wrap="square">
            <a:spAutoFit/>
          </a:bodyPr>
          <a:lstStyle/>
          <a:p>
            <a:r>
              <a:rPr lang="zh-TW" altLang="en-US"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Task </a:t>
            </a:r>
            <a:r>
              <a:rPr lang="en-US" sz="1200" dirty="0">
                <a:latin typeface="Times New Roman" panose="02020603050405020304" pitchFamily="18" charset="0"/>
                <a:cs typeface="Times New Roman" panose="02020603050405020304" pitchFamily="18" charset="0"/>
              </a:rPr>
              <a:t>Force on Climate-Related Financial </a:t>
            </a:r>
            <a:r>
              <a:rPr lang="en-US" sz="1200" dirty="0" smtClean="0">
                <a:latin typeface="Times New Roman" panose="02020603050405020304" pitchFamily="18" charset="0"/>
                <a:cs typeface="Times New Roman" panose="02020603050405020304" pitchFamily="18" charset="0"/>
              </a:rPr>
              <a:t>Disclosures </a:t>
            </a:r>
            <a:r>
              <a:rPr lang="en-US" altLang="zh-TW" sz="1200" dirty="0" smtClean="0">
                <a:latin typeface="Times New Roman" panose="02020603050405020304" pitchFamily="18" charset="0"/>
                <a:cs typeface="Times New Roman" panose="02020603050405020304" pitchFamily="18" charset="0"/>
              </a:rPr>
              <a:t>(</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氣候</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相關財務信息披露工作小組</a:t>
            </a:r>
            <a:r>
              <a:rPr lang="en-US" sz="1200" dirty="0" smtClean="0">
                <a:latin typeface="標楷體" panose="03000509000000000000" pitchFamily="65" charset="-120"/>
                <a:ea typeface="標楷體"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10" name="Rectangle 9"/>
          <p:cNvSpPr/>
          <p:nvPr/>
        </p:nvSpPr>
        <p:spPr>
          <a:xfrm>
            <a:off x="9500445" y="4943793"/>
            <a:ext cx="2138002" cy="1323439"/>
          </a:xfrm>
          <a:prstGeom prst="rect">
            <a:avLst/>
          </a:prstGeom>
          <a:solidFill>
            <a:schemeClr val="accent2">
              <a:lumMod val="20000"/>
              <a:lumOff val="80000"/>
            </a:schemeClr>
          </a:solidFill>
        </p:spPr>
        <p:txBody>
          <a:bodyPr wrap="square">
            <a:spAutoFit/>
          </a:bodyPr>
          <a:lstStyle/>
          <a:p>
            <a:r>
              <a:rPr lang="zh-TW" altLang="en-US"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點</a:t>
            </a:r>
            <a:r>
              <a:rPr lang="zh-TW" altLang="en-US" sz="2000" dirty="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擊圖像</a:t>
            </a:r>
            <a:r>
              <a:rPr lang="zh-TW" altLang="en-US"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查看</a:t>
            </a:r>
            <a:endParaRPr lang="en-US" altLang="zh-TW"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香港交易所提供的企業實踐</a:t>
            </a:r>
            <a:r>
              <a:rPr lang="en-US" altLang="zh-TW"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ESG</a:t>
            </a:r>
            <a:r>
              <a:rPr lang="zh-TW" altLang="en-US"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rPr>
              <a:t>個案。</a:t>
            </a:r>
            <a:endParaRPr lang="en-US" altLang="zh-TW" sz="2000" dirty="0" smtClean="0">
              <a:solidFill>
                <a:srgbClr val="282828"/>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Up Arrow 10"/>
          <p:cNvSpPr/>
          <p:nvPr/>
        </p:nvSpPr>
        <p:spPr bwMode="auto">
          <a:xfrm>
            <a:off x="10302160" y="4605198"/>
            <a:ext cx="469783" cy="377028"/>
          </a:xfrm>
          <a:prstGeom prst="upArrow">
            <a:avLst/>
          </a:prstGeom>
          <a:solidFill>
            <a:srgbClr val="DC4D57"/>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pic>
        <p:nvPicPr>
          <p:cNvPr id="12" name="Picture 11">
            <a:hlinkClick r:id="rId2"/>
          </p:cNvPr>
          <p:cNvPicPr>
            <a:picLocks noChangeAspect="1"/>
          </p:cNvPicPr>
          <p:nvPr/>
        </p:nvPicPr>
        <p:blipFill>
          <a:blip r:embed="rId3"/>
          <a:stretch>
            <a:fillRect/>
          </a:stretch>
        </p:blipFill>
        <p:spPr>
          <a:xfrm>
            <a:off x="9583436" y="2892926"/>
            <a:ext cx="1907233" cy="1712272"/>
          </a:xfrm>
          <a:prstGeom prst="rect">
            <a:avLst/>
          </a:prstGeom>
        </p:spPr>
      </p:pic>
      <p:sp>
        <p:nvSpPr>
          <p:cNvPr id="13" name="Rectangle 12"/>
          <p:cNvSpPr/>
          <p:nvPr/>
        </p:nvSpPr>
        <p:spPr>
          <a:xfrm>
            <a:off x="243281" y="6468459"/>
            <a:ext cx="8430936" cy="276999"/>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香港交易所 </a:t>
            </a:r>
            <a:r>
              <a:rPr lang="en-US" altLang="zh-TW"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www.hkex.com.hk/Listing/Sustainability/ESG-Academy/ESG-in-Practice?sc_lang=zh-HK</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34634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37931" y="1537037"/>
            <a:ext cx="11491859" cy="1569660"/>
          </a:xfrm>
          <a:prstGeom prst="rect">
            <a:avLst/>
          </a:prstGeom>
          <a:noFill/>
          <a:ln w="38100">
            <a:solidFill>
              <a:srgbClr val="FF0000"/>
            </a:solidFill>
          </a:ln>
        </p:spPr>
        <p:txBody>
          <a:bodyPr wrap="square" rtlCol="0">
            <a:spAutoFit/>
          </a:bodyPr>
          <a:lstStyle/>
          <a:p>
            <a:pPr algn="just"/>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教育可以提升大眾的環保意識，鼓勵大眾參與以達</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致可持續</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發展，</a:t>
            </a:r>
            <a:r>
              <a:rPr lang="zh-CN" altLang="en-US" sz="2400" kern="100" dirty="0">
                <a:latin typeface="DFKai-SB" panose="03000509000000000000" pitchFamily="65" charset="-120"/>
                <a:ea typeface="DFKai-SB" panose="03000509000000000000" pitchFamily="65" charset="-120"/>
                <a:cs typeface="Times New Roman" panose="02020603050405020304" pitchFamily="18" charset="0"/>
              </a:rPr>
              <a:t>是</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提高</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社會應對</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環境</a:t>
            </a:r>
            <a:r>
              <a:rPr lang="zh-CN" altLang="en-US" sz="2400" kern="100" dirty="0">
                <a:latin typeface="DFKai-SB" panose="03000509000000000000" pitchFamily="65" charset="-120"/>
                <a:ea typeface="DFKai-SB" panose="03000509000000000000" pitchFamily="65" charset="-120"/>
                <a:cs typeface="Times New Roman" panose="02020603050405020304" pitchFamily="18" charset="0"/>
              </a:rPr>
              <a:t>問題</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能力</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的主要渠道</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a:t>
            </a:r>
            <a:r>
              <a:rPr lang="zh-CN" altLang="en-US" sz="2400" kern="100" dirty="0">
                <a:latin typeface="DFKai-SB" panose="03000509000000000000" pitchFamily="65" charset="-120"/>
                <a:ea typeface="DFKai-SB" panose="03000509000000000000" pitchFamily="65" charset="-120"/>
                <a:cs typeface="Times New Roman" panose="02020603050405020304" pitchFamily="18" charset="0"/>
              </a:rPr>
              <a:t>能</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促使</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大眾</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從</a:t>
            </a:r>
            <a:r>
              <a:rPr lang="zh-CN" altLang="en-US" sz="2400" kern="100" dirty="0">
                <a:latin typeface="DFKai-SB" panose="03000509000000000000" pitchFamily="65" charset="-120"/>
                <a:ea typeface="DFKai-SB" panose="03000509000000000000" pitchFamily="65" charset="-120"/>
                <a:cs typeface="Times New Roman" panose="02020603050405020304" pitchFamily="18" charset="0"/>
              </a:rPr>
              <a:t>整體上認識環境問題，理解經濟、社會、環境等各領域間的相互作用，獲得關於環境保育方面的知識、技能、價值觀和態度，並能以負責</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任和</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可行</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的</a:t>
            </a:r>
            <a:r>
              <a:rPr lang="zh-CN" altLang="en-US" sz="2400" kern="100" dirty="0">
                <a:latin typeface="DFKai-SB" panose="03000509000000000000" pitchFamily="65" charset="-120"/>
                <a:ea typeface="DFKai-SB" panose="03000509000000000000" pitchFamily="65" charset="-120"/>
                <a:cs typeface="Times New Roman" panose="02020603050405020304" pitchFamily="18" charset="0"/>
              </a:rPr>
              <a:t>方式</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參與</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應對</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環境問題以及環境</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質素的</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管理</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等</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a:t>
            </a:r>
            <a:endParaRPr lang="zh-CN" altLang="en-US" sz="2400"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4" name="任意多边形: 形状 7"/>
          <p:cNvSpPr/>
          <p:nvPr/>
        </p:nvSpPr>
        <p:spPr>
          <a:xfrm>
            <a:off x="2370437" y="266389"/>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教育界的</a:t>
            </a:r>
            <a:r>
              <a:rPr lang="zh-TW" altLang="en-US" sz="4000" b="1" dirty="0">
                <a:solidFill>
                  <a:srgbClr val="FFFFFF"/>
                </a:solidFill>
                <a:latin typeface="DFKai-SB" panose="03000509000000000000" pitchFamily="65" charset="-120"/>
                <a:ea typeface="DFKai-SB" panose="03000509000000000000" pitchFamily="65" charset="-120"/>
              </a:rPr>
              <a:t>角色和責任舉隅</a:t>
            </a:r>
          </a:p>
        </p:txBody>
      </p:sp>
      <p:sp>
        <p:nvSpPr>
          <p:cNvPr id="3" name="Rectangle 2"/>
          <p:cNvSpPr/>
          <p:nvPr/>
        </p:nvSpPr>
        <p:spPr>
          <a:xfrm>
            <a:off x="337931" y="3792912"/>
            <a:ext cx="7664011" cy="1938992"/>
          </a:xfrm>
          <a:prstGeom prst="rect">
            <a:avLst/>
          </a:prstGeom>
          <a:solidFill>
            <a:schemeClr val="accent2">
              <a:lumMod val="20000"/>
              <a:lumOff val="80000"/>
            </a:schemeClr>
          </a:solidFill>
        </p:spPr>
        <p:txBody>
          <a:bodyPr wrap="square">
            <a:spAutoFit/>
          </a:bodyPr>
          <a:lstStyle/>
          <a:p>
            <a:r>
              <a:rPr lang="zh-CN" altLang="en-US" sz="2400" dirty="0" smtClean="0">
                <a:latin typeface="標楷體" panose="03000509000000000000" pitchFamily="65" charset="-120"/>
                <a:ea typeface="標楷體" panose="03000509000000000000" pitchFamily="65" charset="-120"/>
              </a:rPr>
              <a:t>在世界可持續發展教育大會上，聯合國教科文組織發</a:t>
            </a:r>
            <a:r>
              <a:rPr lang="zh-TW" altLang="en-US" sz="2400" dirty="0" smtClean="0">
                <a:latin typeface="標楷體" panose="03000509000000000000" pitchFamily="65" charset="-120"/>
                <a:ea typeface="標楷體" panose="03000509000000000000" pitchFamily="65" charset="-120"/>
              </a:rPr>
              <a:t>起</a:t>
            </a:r>
            <a:r>
              <a:rPr lang="zh-CN" altLang="en-US" sz="2400" dirty="0" smtClean="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a:t>
            </a:r>
            <a:r>
              <a:rPr lang="zh-CN" altLang="en-US" sz="2400" dirty="0" smtClean="0">
                <a:latin typeface="標楷體" panose="03000509000000000000" pitchFamily="65" charset="-120"/>
                <a:ea typeface="標楷體" panose="03000509000000000000" pitchFamily="65" charset="-120"/>
              </a:rPr>
              <a:t>為地球學習</a:t>
            </a:r>
            <a:r>
              <a:rPr lang="zh-TW" altLang="en-US" sz="2400" dirty="0" smtClean="0">
                <a:latin typeface="標楷體" panose="03000509000000000000" pitchFamily="65" charset="-120"/>
                <a:ea typeface="標楷體" panose="03000509000000000000" pitchFamily="65" charset="-120"/>
              </a:rPr>
              <a:t>」</a:t>
            </a:r>
            <a:r>
              <a:rPr lang="zh-CN" altLang="en-US" sz="2400" dirty="0" smtClean="0">
                <a:latin typeface="標楷體" panose="03000509000000000000" pitchFamily="65" charset="-120"/>
                <a:ea typeface="標楷體" panose="03000509000000000000" pitchFamily="65" charset="-120"/>
              </a:rPr>
              <a:t>的</a:t>
            </a:r>
            <a:r>
              <a:rPr lang="zh-TW" altLang="en-US" sz="2400" dirty="0">
                <a:latin typeface="標楷體" panose="03000509000000000000" pitchFamily="65" charset="-120"/>
                <a:ea typeface="標楷體" panose="03000509000000000000" pitchFamily="65" charset="-120"/>
              </a:rPr>
              <a:t>倡</a:t>
            </a:r>
            <a:r>
              <a:rPr lang="zh-TW" altLang="en-US" sz="2400" dirty="0" smtClean="0">
                <a:latin typeface="標楷體" panose="03000509000000000000" pitchFamily="65" charset="-120"/>
                <a:ea typeface="標楷體" panose="03000509000000000000" pitchFamily="65" charset="-120"/>
              </a:rPr>
              <a:t>議</a:t>
            </a:r>
            <a:r>
              <a:rPr lang="zh-CN" altLang="en-US" sz="2400" dirty="0" smtClean="0">
                <a:latin typeface="標楷體" panose="03000509000000000000" pitchFamily="65" charset="-120"/>
                <a:ea typeface="標楷體" panose="03000509000000000000" pitchFamily="65" charset="-120"/>
              </a:rPr>
              <a:t>，呼籲全世界</a:t>
            </a:r>
            <a:r>
              <a:rPr lang="zh-TW" altLang="en-US" sz="2400" dirty="0" smtClean="0">
                <a:latin typeface="標楷體" panose="03000509000000000000" pitchFamily="65" charset="-120"/>
                <a:ea typeface="標楷體" panose="03000509000000000000" pitchFamily="65" charset="-120"/>
              </a:rPr>
              <a:t>發展</a:t>
            </a:r>
            <a:r>
              <a:rPr lang="zh-CN" altLang="en-US" sz="2400" dirty="0" smtClean="0">
                <a:latin typeface="標楷體" panose="03000509000000000000" pitchFamily="65" charset="-120"/>
                <a:ea typeface="標楷體" panose="03000509000000000000" pitchFamily="65" charset="-120"/>
              </a:rPr>
              <a:t>可持續發展教育，並</a:t>
            </a:r>
            <a:r>
              <a:rPr lang="zh-TW" altLang="en-US" sz="2400" dirty="0" smtClean="0">
                <a:latin typeface="標楷體" panose="03000509000000000000" pitchFamily="65" charset="-120"/>
                <a:ea typeface="標楷體" panose="03000509000000000000" pitchFamily="65" charset="-120"/>
              </a:rPr>
              <a:t>透過</a:t>
            </a:r>
            <a:r>
              <a:rPr lang="zh-CN" altLang="en-US" sz="2400" dirty="0" smtClean="0">
                <a:latin typeface="標楷體" panose="03000509000000000000" pitchFamily="65" charset="-120"/>
                <a:ea typeface="標楷體" panose="03000509000000000000" pitchFamily="65" charset="-120"/>
              </a:rPr>
              <a:t>學習系統</a:t>
            </a:r>
            <a:r>
              <a:rPr lang="zh-TW" altLang="en-US" sz="2400" dirty="0" smtClean="0">
                <a:latin typeface="標楷體" panose="03000509000000000000" pitchFamily="65" charset="-120"/>
                <a:ea typeface="標楷體" panose="03000509000000000000" pitchFamily="65" charset="-120"/>
              </a:rPr>
              <a:t>，</a:t>
            </a:r>
            <a:r>
              <a:rPr lang="zh-CN" altLang="en-US" sz="2400" dirty="0" smtClean="0">
                <a:latin typeface="標楷體" panose="03000509000000000000" pitchFamily="65" charset="-120"/>
                <a:ea typeface="標楷體" panose="03000509000000000000" pitchFamily="65" charset="-120"/>
              </a:rPr>
              <a:t>為學習者提供有關的知識、技能、價值觀和態度，鼓勵學生成為負責任的行動者，</a:t>
            </a:r>
            <a:r>
              <a:rPr lang="zh-TW" altLang="en-US" sz="2400" dirty="0" smtClean="0">
                <a:latin typeface="標楷體" panose="03000509000000000000" pitchFamily="65" charset="-120"/>
                <a:ea typeface="標楷體" panose="03000509000000000000" pitchFamily="65" charset="-120"/>
              </a:rPr>
              <a:t>協助</a:t>
            </a:r>
            <a:r>
              <a:rPr lang="zh-CN" altLang="en-US" sz="2400" dirty="0" smtClean="0">
                <a:latin typeface="標楷體" panose="03000509000000000000" pitchFamily="65" charset="-120"/>
                <a:ea typeface="標楷體" panose="03000509000000000000" pitchFamily="65" charset="-120"/>
              </a:rPr>
              <a:t>個人和社會</a:t>
            </a:r>
            <a:r>
              <a:rPr lang="zh-TW" altLang="en-US" sz="2400" dirty="0" smtClean="0">
                <a:latin typeface="標楷體" panose="03000509000000000000" pitchFamily="65" charset="-120"/>
                <a:ea typeface="標楷體" panose="03000509000000000000" pitchFamily="65" charset="-120"/>
              </a:rPr>
              <a:t>採取</a:t>
            </a:r>
            <a:r>
              <a:rPr lang="zh-CN" altLang="en-US" sz="2400" dirty="0" smtClean="0">
                <a:latin typeface="標楷體" panose="03000509000000000000" pitchFamily="65" charset="-120"/>
                <a:ea typeface="標楷體" panose="03000509000000000000" pitchFamily="65" charset="-120"/>
              </a:rPr>
              <a:t>行動</a:t>
            </a:r>
            <a:r>
              <a:rPr lang="zh-TW" altLang="en-US" sz="2400" dirty="0">
                <a:latin typeface="標楷體" panose="03000509000000000000" pitchFamily="65" charset="-120"/>
                <a:ea typeface="標楷體" panose="03000509000000000000" pitchFamily="65" charset="-120"/>
              </a:rPr>
              <a:t>，</a:t>
            </a:r>
            <a:r>
              <a:rPr lang="zh-CN" altLang="en-US" sz="2400" dirty="0" smtClean="0">
                <a:latin typeface="標楷體" panose="03000509000000000000" pitchFamily="65" charset="-120"/>
                <a:ea typeface="標楷體" panose="03000509000000000000" pitchFamily="65" charset="-120"/>
              </a:rPr>
              <a:t>促進社會</a:t>
            </a:r>
            <a:r>
              <a:rPr lang="zh-TW" altLang="en-US" sz="2400" dirty="0" smtClean="0">
                <a:latin typeface="標楷體" panose="03000509000000000000" pitchFamily="65" charset="-120"/>
                <a:ea typeface="標楷體" panose="03000509000000000000" pitchFamily="65" charset="-120"/>
              </a:rPr>
              <a:t>向可持續發展</a:t>
            </a:r>
            <a:r>
              <a:rPr lang="zh-CN" altLang="en-US" sz="2400" dirty="0" smtClean="0">
                <a:latin typeface="標楷體" panose="03000509000000000000" pitchFamily="65" charset="-120"/>
                <a:ea typeface="標楷體" panose="03000509000000000000" pitchFamily="65" charset="-120"/>
              </a:rPr>
              <a:t>轉型。</a:t>
            </a:r>
            <a:endParaRPr lang="zh-CN" altLang="en-US" sz="2400" b="0" i="0" dirty="0">
              <a:effectLst/>
              <a:latin typeface="標楷體" panose="03000509000000000000" pitchFamily="65" charset="-120"/>
              <a:ea typeface="標楷體" panose="03000509000000000000" pitchFamily="65" charset="-120"/>
            </a:endParaRPr>
          </a:p>
        </p:txBody>
      </p:sp>
      <p:pic>
        <p:nvPicPr>
          <p:cNvPr id="6" name="Picture 5">
            <a:hlinkClick r:id="rId3"/>
          </p:cNvPr>
          <p:cNvPicPr>
            <a:picLocks noChangeAspect="1"/>
          </p:cNvPicPr>
          <p:nvPr/>
        </p:nvPicPr>
        <p:blipFill>
          <a:blip r:embed="rId4"/>
          <a:stretch>
            <a:fillRect/>
          </a:stretch>
        </p:blipFill>
        <p:spPr>
          <a:xfrm>
            <a:off x="8102610" y="3792912"/>
            <a:ext cx="3727180" cy="2195608"/>
          </a:xfrm>
          <a:prstGeom prst="rect">
            <a:avLst/>
          </a:prstGeom>
        </p:spPr>
      </p:pic>
      <p:sp>
        <p:nvSpPr>
          <p:cNvPr id="7" name="矩形 11"/>
          <p:cNvSpPr/>
          <p:nvPr/>
        </p:nvSpPr>
        <p:spPr>
          <a:xfrm>
            <a:off x="4009938" y="899014"/>
            <a:ext cx="3786230" cy="523220"/>
          </a:xfrm>
          <a:prstGeom prst="rect">
            <a:avLst/>
          </a:prstGeom>
        </p:spPr>
        <p:txBody>
          <a:bodyPr wrap="square">
            <a:spAutoFit/>
          </a:bodyPr>
          <a:lstStyle/>
          <a:p>
            <a:r>
              <a:rPr lang="zh-TW" altLang="en-US" sz="2800" b="1" dirty="0" smtClean="0">
                <a:latin typeface="DFKai-SB" panose="03000509000000000000" pitchFamily="65" charset="-120"/>
                <a:ea typeface="DFKai-SB" panose="03000509000000000000" pitchFamily="65" charset="-120"/>
              </a:rPr>
              <a:t>以教育推動可持續發展</a:t>
            </a:r>
            <a:endParaRPr lang="zh-HK" altLang="en-US" sz="2800" dirty="0"/>
          </a:p>
        </p:txBody>
      </p:sp>
      <p:sp>
        <p:nvSpPr>
          <p:cNvPr id="8" name="Freeform 5"/>
          <p:cNvSpPr/>
          <p:nvPr/>
        </p:nvSpPr>
        <p:spPr bwMode="auto">
          <a:xfrm>
            <a:off x="3563787" y="99921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9" name="Picture 8"/>
          <p:cNvPicPr>
            <a:picLocks noChangeAspect="1"/>
          </p:cNvPicPr>
          <p:nvPr/>
        </p:nvPicPr>
        <p:blipFill>
          <a:blip r:embed="rId5"/>
          <a:stretch>
            <a:fillRect/>
          </a:stretch>
        </p:blipFill>
        <p:spPr>
          <a:xfrm>
            <a:off x="337931" y="3272862"/>
            <a:ext cx="1171790" cy="426573"/>
          </a:xfrm>
          <a:prstGeom prst="rect">
            <a:avLst/>
          </a:prstGeom>
        </p:spPr>
      </p:pic>
      <p:sp>
        <p:nvSpPr>
          <p:cNvPr id="10" name="矩形 11"/>
          <p:cNvSpPr/>
          <p:nvPr/>
        </p:nvSpPr>
        <p:spPr>
          <a:xfrm>
            <a:off x="4827864" y="3235370"/>
            <a:ext cx="2968304" cy="461665"/>
          </a:xfrm>
          <a:prstGeom prst="rect">
            <a:avLst/>
          </a:prstGeom>
        </p:spPr>
        <p:txBody>
          <a:bodyPr wrap="square">
            <a:spAutoFit/>
          </a:bodyPr>
          <a:lstStyle/>
          <a:p>
            <a:r>
              <a:rPr lang="zh-TW" altLang="en-US" sz="2400" b="1" dirty="0" smtClean="0">
                <a:latin typeface="DFKai-SB" panose="03000509000000000000" pitchFamily="65" charset="-120"/>
                <a:ea typeface="DFKai-SB" panose="03000509000000000000" pitchFamily="65" charset="-120"/>
              </a:rPr>
              <a:t>教育中的可持續發展</a:t>
            </a:r>
            <a:endParaRPr lang="zh-HK" altLang="en-US" sz="2400" dirty="0"/>
          </a:p>
        </p:txBody>
      </p:sp>
      <p:sp>
        <p:nvSpPr>
          <p:cNvPr id="11" name="Rectangle 14">
            <a:extLst>
              <a:ext uri="{FF2B5EF4-FFF2-40B4-BE49-F238E27FC236}">
                <a16:creationId xmlns:a16="http://schemas.microsoft.com/office/drawing/2014/main" id="{FF62AD24-3287-4326-9830-2C079B66D931}"/>
              </a:ext>
            </a:extLst>
          </p:cNvPr>
          <p:cNvSpPr/>
          <p:nvPr/>
        </p:nvSpPr>
        <p:spPr>
          <a:xfrm>
            <a:off x="8102610" y="5979482"/>
            <a:ext cx="3727180" cy="307777"/>
          </a:xfrm>
          <a:prstGeom prst="rect">
            <a:avLst/>
          </a:prstGeom>
          <a:ln w="28575">
            <a:solidFill>
              <a:srgbClr val="FF0000"/>
            </a:solidFill>
          </a:ln>
        </p:spPr>
        <p:txBody>
          <a:bodyPr wrap="square">
            <a:spAutoFit/>
          </a:bodyPr>
          <a:lstStyle/>
          <a:p>
            <a:pPr algn="ctr"/>
            <a:r>
              <a:rPr lang="zh-TW" altLang="en-US" sz="1400" b="1" dirty="0">
                <a:solidFill>
                  <a:srgbClr val="FF0000"/>
                </a:solidFill>
                <a:latin typeface="DFKai-SB" panose="03000509000000000000" pitchFamily="65" charset="-120"/>
                <a:ea typeface="DFKai-SB" panose="03000509000000000000" pitchFamily="65" charset="-120"/>
              </a:rPr>
              <a:t>點擊</a:t>
            </a:r>
            <a:r>
              <a:rPr lang="zh-TW" altLang="en-US" sz="1400" b="1" dirty="0" smtClean="0">
                <a:solidFill>
                  <a:srgbClr val="FF0000"/>
                </a:solidFill>
                <a:latin typeface="DFKai-SB" panose="03000509000000000000" pitchFamily="65" charset="-120"/>
                <a:ea typeface="DFKai-SB" panose="03000509000000000000" pitchFamily="65" charset="-120"/>
              </a:rPr>
              <a:t>圖像看影片了解聯合國有關的倡議</a:t>
            </a:r>
            <a:endParaRPr lang="en-US" altLang="zh-HK" sz="1400" b="1" dirty="0">
              <a:solidFill>
                <a:srgbClr val="FF0000"/>
              </a:solidFill>
              <a:latin typeface="DFKai-SB" panose="03000509000000000000" pitchFamily="65" charset="-120"/>
              <a:ea typeface="DFKai-SB" panose="03000509000000000000" pitchFamily="65" charset="-120"/>
            </a:endParaRPr>
          </a:p>
        </p:txBody>
      </p:sp>
      <p:sp>
        <p:nvSpPr>
          <p:cNvPr id="12" name="Rectangle 11"/>
          <p:cNvSpPr/>
          <p:nvPr/>
        </p:nvSpPr>
        <p:spPr>
          <a:xfrm>
            <a:off x="409762" y="6111360"/>
            <a:ext cx="5211620" cy="307777"/>
          </a:xfrm>
          <a:prstGeom prst="rect">
            <a:avLst/>
          </a:prstGeom>
        </p:spPr>
        <p:txBody>
          <a:bodyPr wrap="non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UN (</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zh.unesco.org/news/wei-di-qiu-xue-xi-xu-zhi</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364507" y="2383908"/>
            <a:ext cx="7786171" cy="4182558"/>
            <a:chOff x="1098209" y="2210830"/>
            <a:chExt cx="7786171" cy="4182558"/>
          </a:xfrm>
        </p:grpSpPr>
        <p:sp>
          <p:nvSpPr>
            <p:cNvPr id="7" name="矩形 6"/>
            <p:cNvSpPr/>
            <p:nvPr/>
          </p:nvSpPr>
          <p:spPr>
            <a:xfrm>
              <a:off x="1098209" y="2610525"/>
              <a:ext cx="6884474" cy="4536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任意多边形: 形状 7"/>
            <p:cNvSpPr/>
            <p:nvPr/>
          </p:nvSpPr>
          <p:spPr>
            <a:xfrm>
              <a:off x="1289413" y="2210830"/>
              <a:ext cx="7594967" cy="779886"/>
            </a:xfrm>
            <a:custGeom>
              <a:avLst/>
              <a:gdLst>
                <a:gd name="connsiteX0" fmla="*/ 0 w 6770144"/>
                <a:gd name="connsiteY0" fmla="*/ 88562 h 531360"/>
                <a:gd name="connsiteX1" fmla="*/ 88562 w 6770144"/>
                <a:gd name="connsiteY1" fmla="*/ 0 h 531360"/>
                <a:gd name="connsiteX2" fmla="*/ 6681582 w 6770144"/>
                <a:gd name="connsiteY2" fmla="*/ 0 h 531360"/>
                <a:gd name="connsiteX3" fmla="*/ 6770144 w 6770144"/>
                <a:gd name="connsiteY3" fmla="*/ 88562 h 531360"/>
                <a:gd name="connsiteX4" fmla="*/ 6770144 w 6770144"/>
                <a:gd name="connsiteY4" fmla="*/ 442798 h 531360"/>
                <a:gd name="connsiteX5" fmla="*/ 6681582 w 6770144"/>
                <a:gd name="connsiteY5" fmla="*/ 531360 h 531360"/>
                <a:gd name="connsiteX6" fmla="*/ 88562 w 6770144"/>
                <a:gd name="connsiteY6" fmla="*/ 531360 h 531360"/>
                <a:gd name="connsiteX7" fmla="*/ 0 w 6770144"/>
                <a:gd name="connsiteY7" fmla="*/ 442798 h 531360"/>
                <a:gd name="connsiteX8" fmla="*/ 0 w 677014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0144" h="531360">
                  <a:moveTo>
                    <a:pt x="0" y="88562"/>
                  </a:moveTo>
                  <a:cubicBezTo>
                    <a:pt x="0" y="39651"/>
                    <a:pt x="39651" y="0"/>
                    <a:pt x="88562" y="0"/>
                  </a:cubicBezTo>
                  <a:lnTo>
                    <a:pt x="6681582" y="0"/>
                  </a:lnTo>
                  <a:cubicBezTo>
                    <a:pt x="6730493" y="0"/>
                    <a:pt x="6770144" y="39651"/>
                    <a:pt x="6770144" y="88562"/>
                  </a:cubicBezTo>
                  <a:lnTo>
                    <a:pt x="6770144" y="442798"/>
                  </a:lnTo>
                  <a:cubicBezTo>
                    <a:pt x="6770144" y="491709"/>
                    <a:pt x="6730493" y="531360"/>
                    <a:pt x="6681582" y="531360"/>
                  </a:cubicBezTo>
                  <a:lnTo>
                    <a:pt x="88562" y="531360"/>
                  </a:lnTo>
                  <a:cubicBezTo>
                    <a:pt x="39651" y="531360"/>
                    <a:pt x="0" y="491709"/>
                    <a:pt x="0" y="442798"/>
                  </a:cubicBezTo>
                  <a:lnTo>
                    <a:pt x="0" y="88562"/>
                  </a:lnTo>
                  <a:close/>
                </a:path>
              </a:pathLst>
            </a:custGeom>
            <a:solidFill>
              <a:schemeClr val="accent2">
                <a:lumMod val="60000"/>
                <a:lumOff val="40000"/>
              </a:schemeClr>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214660" tIns="25939" rIns="214660" bIns="25939" numCol="1" spcCol="1270" anchor="ctr" anchorCtr="0">
              <a:noAutofit/>
            </a:bodyPr>
            <a:lstStyle/>
            <a:p>
              <a:pPr lvl="0">
                <a:spcBef>
                  <a:spcPct val="0"/>
                </a:spcBef>
                <a:defRPr/>
              </a:pPr>
              <a:endParaRPr lang="en-US" altLang="zh-CN" i="0" kern="1200" dirty="0">
                <a:solidFill>
                  <a:schemeClr val="tx1"/>
                </a:solidFill>
                <a:latin typeface="DFKai-SB" panose="03000509000000000000" pitchFamily="65" charset="-120"/>
                <a:ea typeface="DFKai-SB" panose="03000509000000000000" pitchFamily="65" charset="-120"/>
              </a:endParaRPr>
            </a:p>
          </p:txBody>
        </p:sp>
        <p:sp>
          <p:nvSpPr>
            <p:cNvPr id="33" name="矩形 32"/>
            <p:cNvSpPr/>
            <p:nvPr/>
          </p:nvSpPr>
          <p:spPr>
            <a:xfrm>
              <a:off x="1098209" y="3427005"/>
              <a:ext cx="6884474" cy="4536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任意多边形: 形状 33"/>
            <p:cNvSpPr/>
            <p:nvPr/>
          </p:nvSpPr>
          <p:spPr>
            <a:xfrm>
              <a:off x="1291132" y="3168931"/>
              <a:ext cx="7593248" cy="580284"/>
            </a:xfrm>
            <a:custGeom>
              <a:avLst/>
              <a:gdLst>
                <a:gd name="connsiteX0" fmla="*/ 0 w 6774758"/>
                <a:gd name="connsiteY0" fmla="*/ 88562 h 531360"/>
                <a:gd name="connsiteX1" fmla="*/ 88562 w 6774758"/>
                <a:gd name="connsiteY1" fmla="*/ 0 h 531360"/>
                <a:gd name="connsiteX2" fmla="*/ 6686196 w 6774758"/>
                <a:gd name="connsiteY2" fmla="*/ 0 h 531360"/>
                <a:gd name="connsiteX3" fmla="*/ 6774758 w 6774758"/>
                <a:gd name="connsiteY3" fmla="*/ 88562 h 531360"/>
                <a:gd name="connsiteX4" fmla="*/ 6774758 w 6774758"/>
                <a:gd name="connsiteY4" fmla="*/ 442798 h 531360"/>
                <a:gd name="connsiteX5" fmla="*/ 6686196 w 6774758"/>
                <a:gd name="connsiteY5" fmla="*/ 531360 h 531360"/>
                <a:gd name="connsiteX6" fmla="*/ 88562 w 6774758"/>
                <a:gd name="connsiteY6" fmla="*/ 531360 h 531360"/>
                <a:gd name="connsiteX7" fmla="*/ 0 w 6774758"/>
                <a:gd name="connsiteY7" fmla="*/ 442798 h 531360"/>
                <a:gd name="connsiteX8" fmla="*/ 0 w 6774758"/>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4758" h="531360">
                  <a:moveTo>
                    <a:pt x="0" y="88562"/>
                  </a:moveTo>
                  <a:cubicBezTo>
                    <a:pt x="0" y="39651"/>
                    <a:pt x="39651" y="0"/>
                    <a:pt x="88562" y="0"/>
                  </a:cubicBezTo>
                  <a:lnTo>
                    <a:pt x="6686196" y="0"/>
                  </a:lnTo>
                  <a:cubicBezTo>
                    <a:pt x="6735107" y="0"/>
                    <a:pt x="6774758" y="39651"/>
                    <a:pt x="6774758" y="88562"/>
                  </a:cubicBezTo>
                  <a:lnTo>
                    <a:pt x="6774758" y="442798"/>
                  </a:lnTo>
                  <a:cubicBezTo>
                    <a:pt x="6774758" y="491709"/>
                    <a:pt x="6735107" y="531360"/>
                    <a:pt x="6686196" y="531360"/>
                  </a:cubicBezTo>
                  <a:lnTo>
                    <a:pt x="88562" y="531360"/>
                  </a:lnTo>
                  <a:cubicBezTo>
                    <a:pt x="39651" y="531360"/>
                    <a:pt x="0" y="491709"/>
                    <a:pt x="0" y="442798"/>
                  </a:cubicBezTo>
                  <a:lnTo>
                    <a:pt x="0" y="88562"/>
                  </a:lnTo>
                  <a:close/>
                </a:path>
              </a:pathLst>
            </a:custGeom>
            <a:solidFill>
              <a:schemeClr val="bg2">
                <a:lumMod val="75000"/>
              </a:schemeClr>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214660" tIns="25939" rIns="214660" bIns="25939" numCol="1" spcCol="1270" anchor="ctr" anchorCtr="0">
              <a:noAutofit/>
            </a:bodyPr>
            <a:lstStyle/>
            <a:p>
              <a:pPr>
                <a:spcBef>
                  <a:spcPct val="0"/>
                </a:spcBef>
                <a:defRPr/>
              </a:pPr>
              <a:r>
                <a:rPr lang="zh-TW" altLang="en-US" sz="2400" dirty="0" smtClean="0">
                  <a:solidFill>
                    <a:schemeClr val="tx1"/>
                  </a:solidFill>
                  <a:latin typeface="DFKai-SB" panose="03000509000000000000" pitchFamily="65" charset="-120"/>
                  <a:ea typeface="DFKai-SB" panose="03000509000000000000" pitchFamily="65" charset="-120"/>
                </a:rPr>
                <a:t>推動</a:t>
              </a:r>
              <a:r>
                <a:rPr lang="zh-CN" altLang="en-US" sz="2400" dirty="0" smtClean="0">
                  <a:solidFill>
                    <a:schemeClr val="tx1"/>
                  </a:solidFill>
                  <a:latin typeface="DFKai-SB" panose="03000509000000000000" pitchFamily="65" charset="-120"/>
                  <a:ea typeface="DFKai-SB" panose="03000509000000000000" pitchFamily="65" charset="-120"/>
                </a:rPr>
                <a:t>環保</a:t>
              </a:r>
              <a:r>
                <a:rPr lang="zh-CN" altLang="en-US" sz="2400" dirty="0">
                  <a:solidFill>
                    <a:schemeClr val="tx1"/>
                  </a:solidFill>
                  <a:latin typeface="DFKai-SB" panose="03000509000000000000" pitchFamily="65" charset="-120"/>
                  <a:ea typeface="DFKai-SB" panose="03000509000000000000" pitchFamily="65" charset="-120"/>
                </a:rPr>
                <a:t>活動</a:t>
              </a:r>
              <a:r>
                <a:rPr lang="zh-CN" altLang="en-US" sz="2400" dirty="0" smtClean="0">
                  <a:solidFill>
                    <a:schemeClr val="tx1"/>
                  </a:solidFill>
                  <a:latin typeface="DFKai-SB" panose="03000509000000000000" pitchFamily="65" charset="-120"/>
                  <a:ea typeface="DFKai-SB" panose="03000509000000000000" pitchFamily="65" charset="-120"/>
                </a:rPr>
                <a:t>，</a:t>
              </a:r>
              <a:r>
                <a:rPr lang="zh-TW" altLang="en-US" sz="2400" dirty="0" smtClean="0">
                  <a:solidFill>
                    <a:schemeClr val="tx1"/>
                  </a:solidFill>
                  <a:latin typeface="DFKai-SB" panose="03000509000000000000" pitchFamily="65" charset="-120"/>
                  <a:ea typeface="DFKai-SB" panose="03000509000000000000" pitchFamily="65" charset="-120"/>
                </a:rPr>
                <a:t>培養與</a:t>
              </a:r>
              <a:r>
                <a:rPr lang="zh-CN" altLang="en-US" sz="2400" dirty="0" smtClean="0">
                  <a:solidFill>
                    <a:schemeClr val="tx1"/>
                  </a:solidFill>
                  <a:latin typeface="DFKai-SB" panose="03000509000000000000" pitchFamily="65" charset="-120"/>
                  <a:ea typeface="DFKai-SB" panose="03000509000000000000" pitchFamily="65" charset="-120"/>
                </a:rPr>
                <a:t>提高</a:t>
              </a:r>
              <a:r>
                <a:rPr lang="zh-TW" altLang="en-US" sz="2400" dirty="0" smtClean="0">
                  <a:solidFill>
                    <a:schemeClr val="tx1"/>
                  </a:solidFill>
                  <a:latin typeface="DFKai-SB" panose="03000509000000000000" pitchFamily="65" charset="-120"/>
                  <a:ea typeface="DFKai-SB" panose="03000509000000000000" pitchFamily="65" charset="-120"/>
                </a:rPr>
                <a:t>參與</a:t>
              </a:r>
              <a:r>
                <a:rPr lang="zh-CN" altLang="en-US" sz="2400" dirty="0" smtClean="0">
                  <a:solidFill>
                    <a:schemeClr val="tx1"/>
                  </a:solidFill>
                  <a:latin typeface="DFKai-SB" panose="03000509000000000000" pitchFamily="65" charset="-120"/>
                  <a:ea typeface="DFKai-SB" panose="03000509000000000000" pitchFamily="65" charset="-120"/>
                </a:rPr>
                <a:t>環境保育</a:t>
              </a:r>
              <a:r>
                <a:rPr lang="zh-TW" altLang="en-US" sz="2400" dirty="0" smtClean="0">
                  <a:solidFill>
                    <a:schemeClr val="tx1"/>
                  </a:solidFill>
                  <a:latin typeface="DFKai-SB" panose="03000509000000000000" pitchFamily="65" charset="-120"/>
                  <a:ea typeface="DFKai-SB" panose="03000509000000000000" pitchFamily="65" charset="-120"/>
                </a:rPr>
                <a:t>的意識</a:t>
              </a:r>
              <a:endParaRPr lang="zh-CN" altLang="en-US" sz="2400" dirty="0">
                <a:solidFill>
                  <a:schemeClr val="tx1"/>
                </a:solidFill>
                <a:latin typeface="DFKai-SB" panose="03000509000000000000" pitchFamily="65" charset="-120"/>
                <a:ea typeface="DFKai-SB" panose="03000509000000000000" pitchFamily="65" charset="-120"/>
              </a:endParaRPr>
            </a:p>
          </p:txBody>
        </p:sp>
        <p:sp>
          <p:nvSpPr>
            <p:cNvPr id="35" name="矩形 34"/>
            <p:cNvSpPr/>
            <p:nvPr/>
          </p:nvSpPr>
          <p:spPr>
            <a:xfrm>
              <a:off x="1098209" y="4243485"/>
              <a:ext cx="6884474" cy="4536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6" name="任意多边形: 形状 35"/>
            <p:cNvSpPr/>
            <p:nvPr/>
          </p:nvSpPr>
          <p:spPr>
            <a:xfrm>
              <a:off x="1277515" y="3985411"/>
              <a:ext cx="7606865" cy="580284"/>
            </a:xfrm>
            <a:custGeom>
              <a:avLst/>
              <a:gdLst>
                <a:gd name="connsiteX0" fmla="*/ 0 w 6788375"/>
                <a:gd name="connsiteY0" fmla="*/ 88562 h 531360"/>
                <a:gd name="connsiteX1" fmla="*/ 88562 w 6788375"/>
                <a:gd name="connsiteY1" fmla="*/ 0 h 531360"/>
                <a:gd name="connsiteX2" fmla="*/ 6699813 w 6788375"/>
                <a:gd name="connsiteY2" fmla="*/ 0 h 531360"/>
                <a:gd name="connsiteX3" fmla="*/ 6788375 w 6788375"/>
                <a:gd name="connsiteY3" fmla="*/ 88562 h 531360"/>
                <a:gd name="connsiteX4" fmla="*/ 6788375 w 6788375"/>
                <a:gd name="connsiteY4" fmla="*/ 442798 h 531360"/>
                <a:gd name="connsiteX5" fmla="*/ 6699813 w 6788375"/>
                <a:gd name="connsiteY5" fmla="*/ 531360 h 531360"/>
                <a:gd name="connsiteX6" fmla="*/ 88562 w 6788375"/>
                <a:gd name="connsiteY6" fmla="*/ 531360 h 531360"/>
                <a:gd name="connsiteX7" fmla="*/ 0 w 6788375"/>
                <a:gd name="connsiteY7" fmla="*/ 442798 h 531360"/>
                <a:gd name="connsiteX8" fmla="*/ 0 w 6788375"/>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8375" h="531360">
                  <a:moveTo>
                    <a:pt x="0" y="88562"/>
                  </a:moveTo>
                  <a:cubicBezTo>
                    <a:pt x="0" y="39651"/>
                    <a:pt x="39651" y="0"/>
                    <a:pt x="88562" y="0"/>
                  </a:cubicBezTo>
                  <a:lnTo>
                    <a:pt x="6699813" y="0"/>
                  </a:lnTo>
                  <a:cubicBezTo>
                    <a:pt x="6748724" y="0"/>
                    <a:pt x="6788375" y="39651"/>
                    <a:pt x="6788375" y="88562"/>
                  </a:cubicBezTo>
                  <a:lnTo>
                    <a:pt x="6788375" y="442798"/>
                  </a:lnTo>
                  <a:cubicBezTo>
                    <a:pt x="6788375" y="491709"/>
                    <a:pt x="6748724" y="531360"/>
                    <a:pt x="6699813" y="531360"/>
                  </a:cubicBezTo>
                  <a:lnTo>
                    <a:pt x="88562" y="531360"/>
                  </a:lnTo>
                  <a:cubicBezTo>
                    <a:pt x="39651" y="531360"/>
                    <a:pt x="0" y="491709"/>
                    <a:pt x="0" y="442798"/>
                  </a:cubicBezTo>
                  <a:lnTo>
                    <a:pt x="0" y="88562"/>
                  </a:lnTo>
                  <a:close/>
                </a:path>
              </a:pathLst>
            </a:custGeom>
            <a:solidFill>
              <a:schemeClr val="accent4">
                <a:lumMod val="60000"/>
                <a:lumOff val="40000"/>
              </a:schemeClr>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214660" tIns="25939" rIns="214660" bIns="25939" numCol="1" spcCol="1270" anchor="ctr" anchorCtr="0">
              <a:noAutofit/>
            </a:bodyPr>
            <a:lstStyle/>
            <a:p>
              <a:pPr>
                <a:spcBef>
                  <a:spcPct val="0"/>
                </a:spcBef>
                <a:defRPr/>
              </a:pPr>
              <a:r>
                <a:rPr lang="zh-CN" altLang="en-US" sz="2400" dirty="0">
                  <a:solidFill>
                    <a:schemeClr val="tx1"/>
                  </a:solidFill>
                  <a:latin typeface="DFKai-SB" panose="03000509000000000000" pitchFamily="65" charset="-120"/>
                  <a:ea typeface="DFKai-SB" panose="03000509000000000000" pitchFamily="65" charset="-120"/>
                </a:rPr>
                <a:t>提升環境保育及解決環境問題的技能</a:t>
              </a:r>
            </a:p>
          </p:txBody>
        </p:sp>
        <p:sp>
          <p:nvSpPr>
            <p:cNvPr id="37" name="矩形 36"/>
            <p:cNvSpPr/>
            <p:nvPr/>
          </p:nvSpPr>
          <p:spPr>
            <a:xfrm>
              <a:off x="1098209" y="5059966"/>
              <a:ext cx="6884474" cy="453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任意多边形: 形状 37"/>
            <p:cNvSpPr/>
            <p:nvPr/>
          </p:nvSpPr>
          <p:spPr>
            <a:xfrm>
              <a:off x="1280707" y="4801890"/>
              <a:ext cx="7603673" cy="889805"/>
            </a:xfrm>
            <a:custGeom>
              <a:avLst/>
              <a:gdLst>
                <a:gd name="connsiteX0" fmla="*/ 0 w 6783041"/>
                <a:gd name="connsiteY0" fmla="*/ 88562 h 531360"/>
                <a:gd name="connsiteX1" fmla="*/ 88562 w 6783041"/>
                <a:gd name="connsiteY1" fmla="*/ 0 h 531360"/>
                <a:gd name="connsiteX2" fmla="*/ 6694479 w 6783041"/>
                <a:gd name="connsiteY2" fmla="*/ 0 h 531360"/>
                <a:gd name="connsiteX3" fmla="*/ 6783041 w 6783041"/>
                <a:gd name="connsiteY3" fmla="*/ 88562 h 531360"/>
                <a:gd name="connsiteX4" fmla="*/ 6783041 w 6783041"/>
                <a:gd name="connsiteY4" fmla="*/ 442798 h 531360"/>
                <a:gd name="connsiteX5" fmla="*/ 6694479 w 6783041"/>
                <a:gd name="connsiteY5" fmla="*/ 531360 h 531360"/>
                <a:gd name="connsiteX6" fmla="*/ 88562 w 6783041"/>
                <a:gd name="connsiteY6" fmla="*/ 531360 h 531360"/>
                <a:gd name="connsiteX7" fmla="*/ 0 w 6783041"/>
                <a:gd name="connsiteY7" fmla="*/ 442798 h 531360"/>
                <a:gd name="connsiteX8" fmla="*/ 0 w 6783041"/>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3041" h="531360">
                  <a:moveTo>
                    <a:pt x="0" y="88562"/>
                  </a:moveTo>
                  <a:cubicBezTo>
                    <a:pt x="0" y="39651"/>
                    <a:pt x="39651" y="0"/>
                    <a:pt x="88562" y="0"/>
                  </a:cubicBezTo>
                  <a:lnTo>
                    <a:pt x="6694479" y="0"/>
                  </a:lnTo>
                  <a:cubicBezTo>
                    <a:pt x="6743390" y="0"/>
                    <a:pt x="6783041" y="39651"/>
                    <a:pt x="6783041" y="88562"/>
                  </a:cubicBezTo>
                  <a:lnTo>
                    <a:pt x="6783041" y="442798"/>
                  </a:lnTo>
                  <a:cubicBezTo>
                    <a:pt x="6783041" y="491709"/>
                    <a:pt x="6743390" y="531360"/>
                    <a:pt x="6694479" y="531360"/>
                  </a:cubicBezTo>
                  <a:lnTo>
                    <a:pt x="88562" y="531360"/>
                  </a:lnTo>
                  <a:cubicBezTo>
                    <a:pt x="39651" y="531360"/>
                    <a:pt x="0" y="491709"/>
                    <a:pt x="0" y="442798"/>
                  </a:cubicBezTo>
                  <a:lnTo>
                    <a:pt x="0" y="88562"/>
                  </a:lnTo>
                  <a:close/>
                </a:path>
              </a:pathLst>
            </a:custGeom>
            <a:solidFill>
              <a:schemeClr val="accent1">
                <a:lumMod val="60000"/>
                <a:lumOff val="40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214660" tIns="25939" rIns="214660" bIns="25939" numCol="1" spcCol="1270" anchor="ctr" anchorCtr="0">
              <a:noAutofit/>
            </a:bodyPr>
            <a:lstStyle/>
            <a:p>
              <a:pPr>
                <a:spcBef>
                  <a:spcPct val="0"/>
                </a:spcBef>
                <a:defRPr/>
              </a:pPr>
              <a:r>
                <a:rPr lang="zh-TW" altLang="en-US" sz="2400" dirty="0" smtClean="0">
                  <a:solidFill>
                    <a:schemeClr val="tx1"/>
                  </a:solidFill>
                  <a:latin typeface="DFKai-SB" panose="03000509000000000000" pitchFamily="65" charset="-120"/>
                  <a:ea typeface="DFKai-SB" panose="03000509000000000000" pitchFamily="65" charset="-120"/>
                </a:rPr>
                <a:t>展開</a:t>
              </a:r>
              <a:r>
                <a:rPr lang="zh-CN" altLang="en-US" sz="2400" dirty="0" smtClean="0">
                  <a:solidFill>
                    <a:schemeClr val="tx1"/>
                  </a:solidFill>
                  <a:latin typeface="DFKai-SB" panose="03000509000000000000" pitchFamily="65" charset="-120"/>
                  <a:ea typeface="DFKai-SB" panose="03000509000000000000" pitchFamily="65" charset="-120"/>
                </a:rPr>
                <a:t>環保</a:t>
              </a:r>
              <a:r>
                <a:rPr lang="zh-CN" altLang="en-US" sz="2400" dirty="0">
                  <a:solidFill>
                    <a:schemeClr val="tx1"/>
                  </a:solidFill>
                  <a:latin typeface="DFKai-SB" panose="03000509000000000000" pitchFamily="65" charset="-120"/>
                  <a:ea typeface="DFKai-SB" panose="03000509000000000000" pitchFamily="65" charset="-120"/>
                </a:rPr>
                <a:t>科研工作，</a:t>
              </a:r>
              <a:r>
                <a:rPr lang="zh-CN" altLang="en-US" sz="2400" dirty="0" smtClean="0">
                  <a:solidFill>
                    <a:schemeClr val="tx1"/>
                  </a:solidFill>
                  <a:latin typeface="DFKai-SB" panose="03000509000000000000" pitchFamily="65" charset="-120"/>
                  <a:ea typeface="DFKai-SB" panose="03000509000000000000" pitchFamily="65" charset="-120"/>
                </a:rPr>
                <a:t>培養管理</a:t>
              </a:r>
              <a:r>
                <a:rPr lang="zh-CN" altLang="en-US" sz="2400" dirty="0">
                  <a:solidFill>
                    <a:schemeClr val="tx1"/>
                  </a:solidFill>
                  <a:latin typeface="DFKai-SB" panose="03000509000000000000" pitchFamily="65" charset="-120"/>
                  <a:ea typeface="DFKai-SB" panose="03000509000000000000" pitchFamily="65" charset="-120"/>
                </a:rPr>
                <a:t>、保育環境的創新科研人才</a:t>
              </a:r>
              <a:r>
                <a:rPr lang="zh-CN" altLang="en-US" sz="2400" dirty="0" smtClean="0">
                  <a:solidFill>
                    <a:schemeClr val="tx1"/>
                  </a:solidFill>
                  <a:latin typeface="DFKai-SB" panose="03000509000000000000" pitchFamily="65" charset="-120"/>
                  <a:ea typeface="DFKai-SB" panose="03000509000000000000" pitchFamily="65" charset="-120"/>
                </a:rPr>
                <a:t>，</a:t>
              </a:r>
              <a:r>
                <a:rPr lang="zh-TW" altLang="en-US" sz="2400" dirty="0" smtClean="0">
                  <a:solidFill>
                    <a:schemeClr val="tx1"/>
                  </a:solidFill>
                  <a:latin typeface="DFKai-SB" panose="03000509000000000000" pitchFamily="65" charset="-120"/>
                  <a:ea typeface="DFKai-SB" panose="03000509000000000000" pitchFamily="65" charset="-120"/>
                </a:rPr>
                <a:t>實踐可持續發展</a:t>
              </a:r>
              <a:endParaRPr lang="en-US" altLang="zh-CN" sz="2400" dirty="0">
                <a:solidFill>
                  <a:schemeClr val="tx1"/>
                </a:solidFill>
                <a:latin typeface="DFKai-SB" panose="03000509000000000000" pitchFamily="65" charset="-120"/>
                <a:ea typeface="DFKai-SB" panose="03000509000000000000" pitchFamily="65" charset="-120"/>
              </a:endParaRPr>
            </a:p>
          </p:txBody>
        </p:sp>
        <p:sp>
          <p:nvSpPr>
            <p:cNvPr id="39" name="矩形 38"/>
            <p:cNvSpPr/>
            <p:nvPr/>
          </p:nvSpPr>
          <p:spPr>
            <a:xfrm>
              <a:off x="1098209" y="5876446"/>
              <a:ext cx="6884474" cy="4536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 name="任意多边形: 形状 39"/>
            <p:cNvSpPr/>
            <p:nvPr/>
          </p:nvSpPr>
          <p:spPr>
            <a:xfrm>
              <a:off x="1289412" y="5813104"/>
              <a:ext cx="7594967" cy="580284"/>
            </a:xfrm>
            <a:custGeom>
              <a:avLst/>
              <a:gdLst>
                <a:gd name="connsiteX0" fmla="*/ 0 w 6775620"/>
                <a:gd name="connsiteY0" fmla="*/ 88562 h 531360"/>
                <a:gd name="connsiteX1" fmla="*/ 88562 w 6775620"/>
                <a:gd name="connsiteY1" fmla="*/ 0 h 531360"/>
                <a:gd name="connsiteX2" fmla="*/ 6687058 w 6775620"/>
                <a:gd name="connsiteY2" fmla="*/ 0 h 531360"/>
                <a:gd name="connsiteX3" fmla="*/ 6775620 w 6775620"/>
                <a:gd name="connsiteY3" fmla="*/ 88562 h 531360"/>
                <a:gd name="connsiteX4" fmla="*/ 6775620 w 6775620"/>
                <a:gd name="connsiteY4" fmla="*/ 442798 h 531360"/>
                <a:gd name="connsiteX5" fmla="*/ 6687058 w 6775620"/>
                <a:gd name="connsiteY5" fmla="*/ 531360 h 531360"/>
                <a:gd name="connsiteX6" fmla="*/ 88562 w 6775620"/>
                <a:gd name="connsiteY6" fmla="*/ 531360 h 531360"/>
                <a:gd name="connsiteX7" fmla="*/ 0 w 6775620"/>
                <a:gd name="connsiteY7" fmla="*/ 442798 h 531360"/>
                <a:gd name="connsiteX8" fmla="*/ 0 w 6775620"/>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5620" h="531360">
                  <a:moveTo>
                    <a:pt x="0" y="88562"/>
                  </a:moveTo>
                  <a:cubicBezTo>
                    <a:pt x="0" y="39651"/>
                    <a:pt x="39651" y="0"/>
                    <a:pt x="88562" y="0"/>
                  </a:cubicBezTo>
                  <a:lnTo>
                    <a:pt x="6687058" y="0"/>
                  </a:lnTo>
                  <a:cubicBezTo>
                    <a:pt x="6735969" y="0"/>
                    <a:pt x="6775620" y="39651"/>
                    <a:pt x="6775620" y="88562"/>
                  </a:cubicBezTo>
                  <a:lnTo>
                    <a:pt x="6775620" y="442798"/>
                  </a:lnTo>
                  <a:cubicBezTo>
                    <a:pt x="6775620" y="491709"/>
                    <a:pt x="6735969" y="531360"/>
                    <a:pt x="6687058" y="531360"/>
                  </a:cubicBezTo>
                  <a:lnTo>
                    <a:pt x="88562" y="531360"/>
                  </a:lnTo>
                  <a:cubicBezTo>
                    <a:pt x="39651" y="531360"/>
                    <a:pt x="0" y="491709"/>
                    <a:pt x="0" y="442798"/>
                  </a:cubicBezTo>
                  <a:lnTo>
                    <a:pt x="0" y="88562"/>
                  </a:lnTo>
                  <a:close/>
                </a:path>
              </a:pathLst>
            </a:custGeom>
            <a:solidFill>
              <a:schemeClr val="accent6">
                <a:lumMod val="60000"/>
                <a:lumOff val="40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14660" tIns="25939" rIns="214660" bIns="25939" numCol="1" spcCol="1270" anchor="ctr" anchorCtr="0">
              <a:noAutofit/>
            </a:bodyPr>
            <a:lstStyle/>
            <a:p>
              <a:pPr algn="l" defTabSz="1200150">
                <a:lnSpc>
                  <a:spcPct val="90000"/>
                </a:lnSpc>
                <a:spcBef>
                  <a:spcPct val="0"/>
                </a:spcBef>
                <a:spcAft>
                  <a:spcPct val="35000"/>
                </a:spcAft>
                <a:buNone/>
              </a:pPr>
              <a:r>
                <a:rPr lang="zh-CN" altLang="en-US" sz="2400" kern="1200" dirty="0" smtClean="0">
                  <a:solidFill>
                    <a:schemeClr val="tx1"/>
                  </a:solidFill>
                  <a:latin typeface="DFKai-SB" panose="03000509000000000000" pitchFamily="65" charset="-120"/>
                  <a:ea typeface="DFKai-SB" panose="03000509000000000000" pitchFamily="65" charset="-120"/>
                </a:rPr>
                <a:t>提供</a:t>
              </a:r>
              <a:r>
                <a:rPr lang="zh-CN" altLang="en-US" sz="2400" kern="1200" dirty="0">
                  <a:solidFill>
                    <a:schemeClr val="tx1"/>
                  </a:solidFill>
                  <a:latin typeface="DFKai-SB" panose="03000509000000000000" pitchFamily="65" charset="-120"/>
                  <a:ea typeface="DFKai-SB" panose="03000509000000000000" pitchFamily="65" charset="-120"/>
                </a:rPr>
                <a:t>專業意見和建議</a:t>
              </a:r>
            </a:p>
          </p:txBody>
        </p:sp>
      </p:grpSp>
      <p:sp>
        <p:nvSpPr>
          <p:cNvPr id="6" name="文本框 5"/>
          <p:cNvSpPr txBox="1"/>
          <p:nvPr/>
        </p:nvSpPr>
        <p:spPr>
          <a:xfrm flipH="1">
            <a:off x="1519561" y="2678916"/>
            <a:ext cx="718393" cy="3539430"/>
          </a:xfrm>
          <a:prstGeom prst="rect">
            <a:avLst/>
          </a:prstGeom>
          <a:noFill/>
        </p:spPr>
        <p:txBody>
          <a:bodyPr wrap="square">
            <a:spAutoFit/>
          </a:bodyPr>
          <a:lstStyle/>
          <a:p>
            <a:r>
              <a:rPr kumimoji="0" lang="zh-CN" altLang="en-US"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教育界</a:t>
            </a:r>
            <a:endParaRPr kumimoji="0" lang="en-US" altLang="zh-CN"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endParaRPr>
          </a:p>
          <a:p>
            <a:r>
              <a:rPr lang="zh-TW" altLang="en-US" sz="2800" b="1" dirty="0" smtClean="0">
                <a:latin typeface="DFKai-SB" panose="03000509000000000000" pitchFamily="65" charset="-120"/>
                <a:ea typeface="DFKai-SB" panose="03000509000000000000" pitchFamily="65" charset="-120"/>
              </a:rPr>
              <a:t>的角色舉隅</a:t>
            </a:r>
            <a:endParaRPr lang="zh-CN" altLang="en-US" sz="2800" dirty="0">
              <a:latin typeface="DFKai-SB" panose="03000509000000000000" pitchFamily="65" charset="-120"/>
              <a:ea typeface="DFKai-SB" panose="03000509000000000000" pitchFamily="65" charset="-120"/>
            </a:endParaRPr>
          </a:p>
        </p:txBody>
      </p:sp>
      <p:sp>
        <p:nvSpPr>
          <p:cNvPr id="14" name="文本框 13"/>
          <p:cNvSpPr txBox="1"/>
          <p:nvPr/>
        </p:nvSpPr>
        <p:spPr>
          <a:xfrm>
            <a:off x="1137799" y="983731"/>
            <a:ext cx="10069894" cy="1200329"/>
          </a:xfrm>
          <a:prstGeom prst="rect">
            <a:avLst/>
          </a:prstGeom>
          <a:noFill/>
          <a:ln w="38100">
            <a:solidFill>
              <a:srgbClr val="0070C0"/>
            </a:solidFill>
          </a:ln>
        </p:spPr>
        <p:txBody>
          <a:bodyPr wrap="square">
            <a:spAutoFit/>
          </a:bodyPr>
          <a:lstStyle/>
          <a:p>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專上界別、</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學校</a:t>
            </a:r>
            <a:r>
              <a:rPr lang="zh-CN" altLang="en-US" sz="2400" kern="100" dirty="0">
                <a:latin typeface="DFKai-SB" panose="03000509000000000000" pitchFamily="65" charset="-120"/>
                <a:ea typeface="DFKai-SB" panose="03000509000000000000" pitchFamily="65" charset="-120"/>
                <a:cs typeface="Times New Roman" panose="02020603050405020304" pitchFamily="18" charset="0"/>
              </a:rPr>
              <a:t>、教育團體</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等在</a:t>
            </a:r>
            <a:r>
              <a:rPr lang="zh-CN" altLang="en-US" sz="2400" kern="100" dirty="0">
                <a:latin typeface="DFKai-SB" panose="03000509000000000000" pitchFamily="65" charset="-120"/>
                <a:ea typeface="DFKai-SB" panose="03000509000000000000" pitchFamily="65" charset="-120"/>
                <a:cs typeface="Times New Roman" panose="02020603050405020304" pitchFamily="18" charset="0"/>
              </a:rPr>
              <a:t>環境保育中承擔著組織宣傳的角色，</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致力</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透過</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正規</a:t>
            </a:r>
            <a:r>
              <a:rPr lang="zh-CN" altLang="en-US" sz="2400" kern="100" dirty="0">
                <a:latin typeface="DFKai-SB" panose="03000509000000000000" pitchFamily="65" charset="-120"/>
                <a:ea typeface="DFKai-SB" panose="03000509000000000000" pitchFamily="65" charset="-120"/>
                <a:cs typeface="Times New Roman" panose="02020603050405020304" pitchFamily="18" charset="0"/>
              </a:rPr>
              <a:t>教育、非正規教育以及各類環境教育</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活動</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等</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a:t>
            </a:r>
            <a:r>
              <a:rPr lang="zh-CN" altLang="en-US" sz="2400" kern="100" dirty="0">
                <a:latin typeface="DFKai-SB" panose="03000509000000000000" pitchFamily="65" charset="-120"/>
                <a:ea typeface="DFKai-SB" panose="03000509000000000000" pitchFamily="65" charset="-120"/>
                <a:cs typeface="Times New Roman" panose="02020603050405020304" pitchFamily="18" charset="0"/>
              </a:rPr>
              <a:t>提升人們關心可持續發展問題的意識，培養參與、解決問題的正確的態度、技能和行為。</a:t>
            </a:r>
          </a:p>
        </p:txBody>
      </p:sp>
      <p:sp>
        <p:nvSpPr>
          <p:cNvPr id="26" name="文本框 25"/>
          <p:cNvSpPr txBox="1"/>
          <p:nvPr/>
        </p:nvSpPr>
        <p:spPr>
          <a:xfrm>
            <a:off x="2617612" y="2395057"/>
            <a:ext cx="7407232" cy="830997"/>
          </a:xfrm>
          <a:prstGeom prst="rect">
            <a:avLst/>
          </a:prstGeom>
          <a:noFill/>
        </p:spPr>
        <p:txBody>
          <a:bodyPr wrap="square">
            <a:spAutoFit/>
          </a:bodyPr>
          <a:lstStyle/>
          <a:p>
            <a:pPr lvl="0">
              <a:spcBef>
                <a:spcPct val="0"/>
              </a:spcBef>
              <a:defRPr/>
            </a:pPr>
            <a:r>
              <a:rPr lang="zh-CN" altLang="en-US" sz="2400" dirty="0">
                <a:solidFill>
                  <a:schemeClr val="tx1"/>
                </a:solidFill>
                <a:latin typeface="DFKai-SB" panose="03000509000000000000" pitchFamily="65" charset="-120"/>
                <a:ea typeface="DFKai-SB" panose="03000509000000000000" pitchFamily="65" charset="-120"/>
              </a:rPr>
              <a:t>將環保政策、法律</a:t>
            </a:r>
            <a:r>
              <a:rPr lang="zh-CN" altLang="en-US" sz="2400" dirty="0" smtClean="0">
                <a:solidFill>
                  <a:schemeClr val="tx1"/>
                </a:solidFill>
                <a:latin typeface="DFKai-SB" panose="03000509000000000000" pitchFamily="65" charset="-120"/>
                <a:ea typeface="DFKai-SB" panose="03000509000000000000" pitchFamily="65" charset="-120"/>
              </a:rPr>
              <a:t>知識</a:t>
            </a:r>
            <a:r>
              <a:rPr lang="zh-TW" altLang="en-US" sz="2400" dirty="0" smtClean="0">
                <a:latin typeface="DFKai-SB" panose="03000509000000000000" pitchFamily="65" charset="-120"/>
                <a:ea typeface="DFKai-SB" panose="03000509000000000000" pitchFamily="65" charset="-120"/>
              </a:rPr>
              <a:t>相關元素</a:t>
            </a:r>
            <a:r>
              <a:rPr lang="zh-TW" altLang="en-US" sz="2400" dirty="0" smtClean="0">
                <a:solidFill>
                  <a:schemeClr val="tx1"/>
                </a:solidFill>
                <a:latin typeface="DFKai-SB" panose="03000509000000000000" pitchFamily="65" charset="-120"/>
                <a:ea typeface="DFKai-SB" panose="03000509000000000000" pitchFamily="65" charset="-120"/>
              </a:rPr>
              <a:t>等</a:t>
            </a:r>
            <a:r>
              <a:rPr lang="zh-CN" altLang="en-US" sz="2400" i="0" kern="1200" dirty="0" smtClean="0">
                <a:solidFill>
                  <a:schemeClr val="tx1"/>
                </a:solidFill>
                <a:latin typeface="DFKai-SB" panose="03000509000000000000" pitchFamily="65" charset="-120"/>
                <a:ea typeface="DFKai-SB" panose="03000509000000000000" pitchFamily="65" charset="-120"/>
              </a:rPr>
              <a:t>納入</a:t>
            </a:r>
            <a:r>
              <a:rPr lang="zh-TW" altLang="en-US" sz="2400" i="0" kern="1200" dirty="0" smtClean="0">
                <a:solidFill>
                  <a:schemeClr val="tx1"/>
                </a:solidFill>
                <a:latin typeface="DFKai-SB" panose="03000509000000000000" pitchFamily="65" charset="-120"/>
                <a:ea typeface="DFKai-SB" panose="03000509000000000000" pitchFamily="65" charset="-120"/>
              </a:rPr>
              <a:t>課程與學習活動</a:t>
            </a:r>
            <a:r>
              <a:rPr lang="zh-CN" altLang="en-US" sz="2400" i="0" kern="1200" dirty="0" smtClean="0">
                <a:solidFill>
                  <a:schemeClr val="tx1"/>
                </a:solidFill>
                <a:latin typeface="DFKai-SB" panose="03000509000000000000" pitchFamily="65" charset="-120"/>
                <a:ea typeface="DFKai-SB" panose="03000509000000000000" pitchFamily="65" charset="-120"/>
              </a:rPr>
              <a:t>，</a:t>
            </a:r>
            <a:r>
              <a:rPr lang="zh-CN" altLang="en-US" sz="2400" i="0" kern="1200" dirty="0">
                <a:solidFill>
                  <a:schemeClr val="tx1"/>
                </a:solidFill>
                <a:latin typeface="DFKai-SB" panose="03000509000000000000" pitchFamily="65" charset="-120"/>
                <a:ea typeface="DFKai-SB" panose="03000509000000000000" pitchFamily="65" charset="-120"/>
              </a:rPr>
              <a:t>培養環保</a:t>
            </a:r>
            <a:r>
              <a:rPr lang="zh-CN" altLang="en-US" sz="2400" dirty="0">
                <a:solidFill>
                  <a:schemeClr val="tx1"/>
                </a:solidFill>
                <a:latin typeface="DFKai-SB" panose="03000509000000000000" pitchFamily="65" charset="-120"/>
                <a:ea typeface="DFKai-SB" panose="03000509000000000000" pitchFamily="65" charset="-120"/>
              </a:rPr>
              <a:t>意識</a:t>
            </a:r>
            <a:r>
              <a:rPr lang="zh-CN" altLang="en-US" sz="2400" dirty="0" smtClean="0">
                <a:solidFill>
                  <a:schemeClr val="tx1"/>
                </a:solidFill>
                <a:latin typeface="DFKai-SB" panose="03000509000000000000" pitchFamily="65" charset="-120"/>
                <a:ea typeface="DFKai-SB" panose="03000509000000000000" pitchFamily="65" charset="-120"/>
              </a:rPr>
              <a:t>和</a:t>
            </a:r>
            <a:r>
              <a:rPr lang="zh-TW" altLang="en-US" sz="2400" dirty="0" smtClean="0">
                <a:solidFill>
                  <a:schemeClr val="tx1"/>
                </a:solidFill>
                <a:latin typeface="DFKai-SB" panose="03000509000000000000" pitchFamily="65" charset="-120"/>
                <a:ea typeface="DFKai-SB" panose="03000509000000000000" pitchFamily="65" charset="-120"/>
              </a:rPr>
              <a:t>價值觀</a:t>
            </a:r>
            <a:endParaRPr lang="en-US" altLang="zh-CN" sz="2400" i="0" kern="1200" dirty="0">
              <a:solidFill>
                <a:schemeClr val="tx1"/>
              </a:solidFill>
              <a:latin typeface="DFKai-SB" panose="03000509000000000000" pitchFamily="65" charset="-120"/>
              <a:ea typeface="DFKai-SB" panose="03000509000000000000" pitchFamily="65" charset="-120"/>
            </a:endParaRPr>
          </a:p>
        </p:txBody>
      </p:sp>
      <p:sp>
        <p:nvSpPr>
          <p:cNvPr id="21" name="任意多边形: 形状 7"/>
          <p:cNvSpPr/>
          <p:nvPr/>
        </p:nvSpPr>
        <p:spPr>
          <a:xfrm>
            <a:off x="2396240" y="201929"/>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教育界的</a:t>
            </a:r>
            <a:r>
              <a:rPr lang="zh-TW" altLang="en-US" sz="4000" b="1" dirty="0">
                <a:solidFill>
                  <a:srgbClr val="FFFFFF"/>
                </a:solidFill>
                <a:latin typeface="DFKai-SB" panose="03000509000000000000" pitchFamily="65" charset="-120"/>
                <a:ea typeface="DFKai-SB" panose="03000509000000000000" pitchFamily="65" charset="-120"/>
              </a:rPr>
              <a:t>角色和責任舉隅</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295990" y="5020691"/>
            <a:ext cx="11610364" cy="1690502"/>
            <a:chOff x="8371643" y="2495345"/>
            <a:chExt cx="3600707" cy="3557647"/>
          </a:xfrm>
        </p:grpSpPr>
        <p:sp>
          <p:nvSpPr>
            <p:cNvPr id="3" name="矩形: 对角圆角 19"/>
            <p:cNvSpPr/>
            <p:nvPr/>
          </p:nvSpPr>
          <p:spPr>
            <a:xfrm>
              <a:off x="8371643" y="2495345"/>
              <a:ext cx="3600707" cy="3557647"/>
            </a:xfrm>
            <a:prstGeom prst="round2DiagRect">
              <a:avLst>
                <a:gd name="adj1" fmla="val 11399"/>
                <a:gd name="adj2" fmla="val 0"/>
              </a:avLst>
            </a:prstGeom>
            <a:solidFill>
              <a:srgbClr val="FDB602">
                <a:alpha val="10196"/>
              </a:srgbClr>
            </a:solidFill>
            <a:ln w="19050" cap="rnd" cmpd="sng">
              <a:solidFill>
                <a:srgbClr val="F7B60D"/>
              </a:solidFill>
              <a:prstDash val="sysDot"/>
              <a:headEnd type="none" w="med" len="med"/>
              <a:tailEnd type="none" w="med" len="med"/>
            </a:ln>
          </p:spPr>
          <p:txBody>
            <a:bodyPr/>
            <a:lstStyle/>
            <a:p>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4" name="内容占位符 3"/>
            <p:cNvSpPr txBox="1"/>
            <p:nvPr/>
          </p:nvSpPr>
          <p:spPr>
            <a:xfrm>
              <a:off x="8386231" y="2751012"/>
              <a:ext cx="3518024" cy="3108205"/>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2300" dirty="0" smtClean="0">
                  <a:latin typeface="DFKai-SB" panose="03000509000000000000" pitchFamily="65" charset="-120"/>
                  <a:ea typeface="DFKai-SB" panose="03000509000000000000" pitchFamily="65" charset="-120"/>
                </a:rPr>
                <a:t>根據</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2015</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1</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1</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日</a:t>
              </a:r>
              <a:r>
                <a:rPr lang="zh-CN" altLang="en-US" sz="2300" dirty="0" smtClean="0">
                  <a:latin typeface="Times New Roman" panose="02020603050405020304" pitchFamily="18" charset="0"/>
                  <a:ea typeface="DFKai-SB" panose="03000509000000000000" pitchFamily="65" charset="-120"/>
                  <a:cs typeface="Times New Roman" panose="02020603050405020304" pitchFamily="18" charset="0"/>
                </a:rPr>
                <a:t>起</a:t>
              </a:r>
              <a:r>
                <a:rPr lang="zh-TW" altLang="en-US" sz="2300" dirty="0" smtClean="0">
                  <a:latin typeface="Times New Roman" panose="02020603050405020304" pitchFamily="18" charset="0"/>
                  <a:ea typeface="DFKai-SB" panose="03000509000000000000" pitchFamily="65" charset="-120"/>
                  <a:cs typeface="Times New Roman" panose="02020603050405020304" pitchFamily="18" charset="0"/>
                </a:rPr>
                <a:t>實</a:t>
              </a:r>
              <a:r>
                <a:rPr lang="zh-CN" altLang="en-US" sz="2300" dirty="0" smtClean="0">
                  <a:latin typeface="Times New Roman" panose="02020603050405020304" pitchFamily="18" charset="0"/>
                  <a:ea typeface="DFKai-SB" panose="03000509000000000000" pitchFamily="65" charset="-120"/>
                  <a:cs typeface="Times New Roman" panose="02020603050405020304" pitchFamily="18" charset="0"/>
                </a:rPr>
                <a:t>施</a:t>
              </a:r>
              <a:r>
                <a:rPr lang="zh-TW" altLang="en-US" sz="2300" dirty="0" smtClean="0">
                  <a:latin typeface="Times New Roman" panose="02020603050405020304" pitchFamily="18" charset="0"/>
                  <a:ea typeface="DFKai-SB" panose="03000509000000000000" pitchFamily="65" charset="-120"/>
                  <a:cs typeface="Times New Roman" panose="02020603050405020304" pitchFamily="18" charset="0"/>
                </a:rPr>
                <a:t>的</a:t>
              </a:r>
              <a:r>
                <a:rPr lang="zh-CN" altLang="en-US" sz="23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中華人民共和國環境保護</a:t>
              </a:r>
              <a:r>
                <a:rPr lang="zh-CN" altLang="en-US" sz="2300" dirty="0" smtClean="0">
                  <a:latin typeface="Times New Roman" panose="02020603050405020304" pitchFamily="18" charset="0"/>
                  <a:ea typeface="DFKai-SB" panose="03000509000000000000" pitchFamily="65" charset="-120"/>
                  <a:cs typeface="Times New Roman" panose="02020603050405020304" pitchFamily="18" charset="0"/>
                </a:rPr>
                <a:t>法》規定各級人民政府應當加強環境保護宣傳和普及工作，教育</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行政部門、</a:t>
              </a:r>
              <a:r>
                <a:rPr lang="zh-CN" altLang="en-US" sz="2300" dirty="0" smtClean="0">
                  <a:latin typeface="Times New Roman" panose="02020603050405020304" pitchFamily="18" charset="0"/>
                  <a:ea typeface="DFKai-SB" panose="03000509000000000000" pitchFamily="65" charset="-120"/>
                  <a:cs typeface="Times New Roman" panose="02020603050405020304" pitchFamily="18" charset="0"/>
                </a:rPr>
                <a:t>學校</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應當將環境保護知識納入學校教育內容，培養學生的環境保護</a:t>
              </a:r>
              <a:r>
                <a:rPr lang="zh-CN" altLang="en-US" sz="2300" dirty="0" smtClean="0">
                  <a:latin typeface="Times New Roman" panose="02020603050405020304" pitchFamily="18" charset="0"/>
                  <a:ea typeface="DFKai-SB" panose="03000509000000000000" pitchFamily="65" charset="-120"/>
                  <a:cs typeface="Times New Roman" panose="02020603050405020304" pitchFamily="18" charset="0"/>
                </a:rPr>
                <a:t>意識。新聞媒體應當開展環境保護法律法規和環境保護知識的宣傳，對環境違法行為進行輿論監督</a:t>
              </a:r>
              <a:r>
                <a:rPr lang="zh-TW" altLang="en-US" sz="23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300" dirty="0" smtClean="0">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5" name="矩形 1"/>
          <p:cNvSpPr/>
          <p:nvPr/>
        </p:nvSpPr>
        <p:spPr>
          <a:xfrm>
            <a:off x="5266267" y="6252034"/>
            <a:ext cx="5729442" cy="276999"/>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rPr>
              <a:t>資料來源：中國政府網</a:t>
            </a:r>
            <a:r>
              <a:rPr lang="en-US" altLang="zh-TW" sz="1200" dirty="0" smtClean="0">
                <a:latin typeface="標楷體" panose="03000509000000000000" pitchFamily="65" charset="-120"/>
                <a:ea typeface="標楷體" panose="03000509000000000000" pitchFamily="65" charset="-120"/>
              </a:rPr>
              <a:t> </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www.gov.cn/zhengce/2014-04/25/content_2666434.htm)</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任意多边形: 形状 7"/>
          <p:cNvSpPr/>
          <p:nvPr/>
        </p:nvSpPr>
        <p:spPr>
          <a:xfrm>
            <a:off x="2405816" y="143740"/>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教育界的</a:t>
            </a:r>
            <a:r>
              <a:rPr lang="zh-TW" altLang="en-US" sz="4000" b="1" dirty="0">
                <a:solidFill>
                  <a:srgbClr val="FFFFFF"/>
                </a:solidFill>
                <a:latin typeface="DFKai-SB" panose="03000509000000000000" pitchFamily="65" charset="-120"/>
                <a:ea typeface="DFKai-SB" panose="03000509000000000000" pitchFamily="65" charset="-120"/>
              </a:rPr>
              <a:t>角色和責任舉隅</a:t>
            </a:r>
          </a:p>
        </p:txBody>
      </p:sp>
      <p:sp>
        <p:nvSpPr>
          <p:cNvPr id="8" name="矩形 1"/>
          <p:cNvSpPr/>
          <p:nvPr/>
        </p:nvSpPr>
        <p:spPr>
          <a:xfrm>
            <a:off x="3783320" y="717322"/>
            <a:ext cx="4134465" cy="523220"/>
          </a:xfrm>
          <a:prstGeom prst="rect">
            <a:avLst/>
          </a:prstGeom>
        </p:spPr>
        <p:txBody>
          <a:bodyPr wrap="none">
            <a:spAutoFit/>
          </a:bodyPr>
          <a:lstStyle/>
          <a:p>
            <a:r>
              <a:rPr lang="zh-TW" altLang="en-US" sz="2800" dirty="0" smtClean="0">
                <a:latin typeface="標楷體" panose="03000509000000000000" pitchFamily="65" charset="-120"/>
                <a:ea typeface="標楷體" panose="03000509000000000000" pitchFamily="65" charset="-120"/>
              </a:rPr>
              <a:t>國家的環境教育實踐舉隅</a:t>
            </a:r>
            <a:endParaRPr lang="zh-HK" altLang="en-US" sz="2800" dirty="0">
              <a:latin typeface="標楷體" panose="03000509000000000000" pitchFamily="65" charset="-120"/>
              <a:ea typeface="標楷體" panose="03000509000000000000" pitchFamily="65" charset="-120"/>
            </a:endParaRPr>
          </a:p>
        </p:txBody>
      </p:sp>
      <p:sp>
        <p:nvSpPr>
          <p:cNvPr id="10" name="Rectangle 9"/>
          <p:cNvSpPr/>
          <p:nvPr/>
        </p:nvSpPr>
        <p:spPr>
          <a:xfrm>
            <a:off x="216819" y="1297598"/>
            <a:ext cx="8747438" cy="3046988"/>
          </a:xfrm>
          <a:prstGeom prst="rect">
            <a:avLst/>
          </a:prstGeom>
          <a:solidFill>
            <a:schemeClr val="accent1">
              <a:lumMod val="20000"/>
              <a:lumOff val="80000"/>
            </a:schemeClr>
          </a:solidFill>
          <a:ln w="38100">
            <a:solidFill>
              <a:srgbClr val="0070C0"/>
            </a:solidFill>
          </a:ln>
        </p:spPr>
        <p:txBody>
          <a:bodyPr wrap="square">
            <a:spAutoFit/>
          </a:bodyPr>
          <a:lstStyle/>
          <a:p>
            <a:r>
              <a:rPr lang="zh-TW" altLang="en-US" sz="2400" dirty="0" smtClean="0">
                <a:latin typeface="標楷體" panose="03000509000000000000" pitchFamily="65" charset="-120"/>
                <a:ea typeface="標楷體" panose="03000509000000000000" pitchFamily="65" charset="-120"/>
              </a:rPr>
              <a:t>國家強調</a:t>
            </a:r>
            <a:r>
              <a:rPr lang="zh-CN" altLang="en-US" sz="2400" dirty="0" smtClean="0">
                <a:latin typeface="標楷體" panose="03000509000000000000" pitchFamily="65" charset="-120"/>
                <a:ea typeface="標楷體" panose="03000509000000000000" pitchFamily="65" charset="-120"/>
              </a:rPr>
              <a:t>生態</a:t>
            </a:r>
            <a:r>
              <a:rPr lang="zh-TW" altLang="en-US" sz="2400" dirty="0" smtClean="0">
                <a:latin typeface="標楷體" panose="03000509000000000000" pitchFamily="65" charset="-120"/>
                <a:ea typeface="標楷體" panose="03000509000000000000" pitchFamily="65" charset="-120"/>
              </a:rPr>
              <a:t>環境</a:t>
            </a:r>
            <a:r>
              <a:rPr lang="zh-CN" altLang="en-US" sz="2400" dirty="0" smtClean="0">
                <a:latin typeface="標楷體" panose="03000509000000000000" pitchFamily="65" charset="-120"/>
                <a:ea typeface="標楷體" panose="03000509000000000000" pitchFamily="65" charset="-120"/>
              </a:rPr>
              <a:t>教育不只是</a:t>
            </a:r>
            <a:r>
              <a:rPr lang="zh-TW" altLang="en-US" sz="2400" dirty="0" smtClean="0">
                <a:latin typeface="標楷體" panose="03000509000000000000" pitchFamily="65" charset="-120"/>
                <a:ea typeface="標楷體" panose="03000509000000000000" pitchFamily="65" charset="-120"/>
              </a:rPr>
              <a:t>學校</a:t>
            </a:r>
            <a:r>
              <a:rPr lang="zh-CN" altLang="en-US" sz="2400" dirty="0" smtClean="0">
                <a:latin typeface="標楷體" panose="03000509000000000000" pitchFamily="65" charset="-120"/>
                <a:ea typeface="標楷體" panose="03000509000000000000" pitchFamily="65" charset="-120"/>
              </a:rPr>
              <a:t>課程，更是生活教育和行動能力的培養。</a:t>
            </a:r>
            <a:endParaRPr lang="en-US" altLang="zh-CN" sz="2400" dirty="0" smtClean="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CN" altLang="en-US" sz="2400" dirty="0" smtClean="0">
                <a:latin typeface="標楷體" panose="03000509000000000000" pitchFamily="65" charset="-120"/>
                <a:ea typeface="標楷體" panose="03000509000000000000" pitchFamily="65" charset="-120"/>
              </a:rPr>
              <a:t>家長有責任從生活的點滴入手教育孩子從日常生活</a:t>
            </a:r>
            <a:r>
              <a:rPr lang="zh-TW" altLang="en-US" sz="2400" dirty="0" smtClean="0">
                <a:latin typeface="標楷體" panose="03000509000000000000" pitchFamily="65" charset="-120"/>
                <a:ea typeface="標楷體" panose="03000509000000000000" pitchFamily="65" charset="-120"/>
              </a:rPr>
              <a:t>學會</a:t>
            </a:r>
            <a:r>
              <a:rPr lang="zh-CN" altLang="en-US" sz="2400" dirty="0" smtClean="0">
                <a:latin typeface="標楷體" panose="03000509000000000000" pitchFamily="65" charset="-120"/>
                <a:ea typeface="標楷體" panose="03000509000000000000" pitchFamily="65" charset="-120"/>
              </a:rPr>
              <a:t>愛護環境，節約能源資源。</a:t>
            </a:r>
            <a:endParaRPr lang="en-US" altLang="zh-CN" sz="2400" dirty="0" smtClean="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CN" altLang="en-US" sz="2400" dirty="0" smtClean="0">
                <a:latin typeface="標楷體" panose="03000509000000000000" pitchFamily="65" charset="-120"/>
                <a:ea typeface="標楷體" panose="03000509000000000000" pitchFamily="65" charset="-120"/>
              </a:rPr>
              <a:t>環保部門、博物館、圖書館以及影視劇行業等，都可以發揮獨特作用，彌補學校教育的不足。</a:t>
            </a:r>
            <a:endParaRPr lang="en-US" altLang="zh-CN" sz="2400" dirty="0" smtClean="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CN" altLang="en-US" sz="2400" dirty="0" smtClean="0">
                <a:latin typeface="標楷體" panose="03000509000000000000" pitchFamily="65" charset="-120"/>
                <a:ea typeface="標楷體" panose="03000509000000000000" pitchFamily="65" charset="-120"/>
              </a:rPr>
              <a:t>家長和教師可以多鼓勵</a:t>
            </a:r>
            <a:r>
              <a:rPr lang="zh-CN" altLang="en-US" sz="2400" dirty="0">
                <a:latin typeface="標楷體" panose="03000509000000000000" pitchFamily="65" charset="-120"/>
                <a:ea typeface="標楷體" panose="03000509000000000000" pitchFamily="65" charset="-120"/>
              </a:rPr>
              <a:t>支持</a:t>
            </a:r>
            <a:r>
              <a:rPr lang="zh-CN" altLang="en-US" sz="2400" dirty="0" smtClean="0">
                <a:latin typeface="標楷體" panose="03000509000000000000" pitchFamily="65" charset="-120"/>
                <a:ea typeface="標楷體" panose="03000509000000000000" pitchFamily="65" charset="-120"/>
              </a:rPr>
              <a:t>學生</a:t>
            </a:r>
            <a:r>
              <a:rPr lang="zh-TW" altLang="en-US" sz="2400" dirty="0" smtClean="0">
                <a:latin typeface="標楷體" panose="03000509000000000000" pitchFamily="65" charset="-120"/>
                <a:ea typeface="標楷體" panose="03000509000000000000" pitchFamily="65" charset="-120"/>
              </a:rPr>
              <a:t>在生活中</a:t>
            </a:r>
            <a:r>
              <a:rPr lang="zh-CN" altLang="en-US" sz="2400" dirty="0" smtClean="0">
                <a:latin typeface="標楷體" panose="03000509000000000000" pitchFamily="65" charset="-120"/>
                <a:ea typeface="標楷體" panose="03000509000000000000" pitchFamily="65" charset="-120"/>
              </a:rPr>
              <a:t>實踐生態</a:t>
            </a:r>
            <a:r>
              <a:rPr lang="zh-TW" altLang="en-US" sz="2400" dirty="0" smtClean="0">
                <a:latin typeface="標楷體" panose="03000509000000000000" pitchFamily="65" charset="-120"/>
                <a:ea typeface="標楷體" panose="03000509000000000000" pitchFamily="65" charset="-120"/>
              </a:rPr>
              <a:t>保育</a:t>
            </a:r>
            <a:r>
              <a:rPr lang="zh-CN" altLang="en-US" sz="2400" dirty="0" smtClean="0">
                <a:latin typeface="標楷體" panose="03000509000000000000" pitchFamily="65" charset="-120"/>
                <a:ea typeface="標楷體" panose="03000509000000000000" pitchFamily="65" charset="-120"/>
              </a:rPr>
              <a:t>，增</a:t>
            </a:r>
            <a:r>
              <a:rPr lang="zh-TW" altLang="en-US" sz="2400" dirty="0" smtClean="0">
                <a:latin typeface="標楷體" panose="03000509000000000000" pitchFamily="65" charset="-120"/>
                <a:ea typeface="標楷體" panose="03000509000000000000" pitchFamily="65" charset="-120"/>
              </a:rPr>
              <a:t>加學生的</a:t>
            </a:r>
            <a:r>
              <a:rPr lang="zh-CN" altLang="en-US" sz="2400" dirty="0" smtClean="0">
                <a:latin typeface="標楷體" panose="03000509000000000000" pitchFamily="65" charset="-120"/>
                <a:ea typeface="標楷體" panose="03000509000000000000" pitchFamily="65" charset="-120"/>
              </a:rPr>
              <a:t>見識和</a:t>
            </a:r>
            <a:r>
              <a:rPr lang="zh-TW" altLang="en-US" sz="2400" dirty="0" smtClean="0">
                <a:latin typeface="標楷體" panose="03000509000000000000" pitchFamily="65" charset="-120"/>
                <a:ea typeface="標楷體" panose="03000509000000000000" pitchFamily="65" charset="-120"/>
              </a:rPr>
              <a:t>體</a:t>
            </a:r>
            <a:r>
              <a:rPr lang="zh-CN" altLang="en-US" sz="2400" dirty="0" smtClean="0">
                <a:latin typeface="標楷體" panose="03000509000000000000" pitchFamily="65" charset="-120"/>
                <a:ea typeface="標楷體" panose="03000509000000000000" pitchFamily="65" charset="-120"/>
              </a:rPr>
              <a:t>驗，培育學生知行合一的精神。</a:t>
            </a:r>
            <a:endParaRPr lang="en-US" sz="2400" dirty="0">
              <a:latin typeface="標楷體" panose="03000509000000000000" pitchFamily="65" charset="-120"/>
              <a:ea typeface="標楷體" panose="03000509000000000000" pitchFamily="65" charset="-120"/>
            </a:endParaRPr>
          </a:p>
        </p:txBody>
      </p:sp>
      <p:sp>
        <p:nvSpPr>
          <p:cNvPr id="11" name="Rectangle 10"/>
          <p:cNvSpPr/>
          <p:nvPr/>
        </p:nvSpPr>
        <p:spPr>
          <a:xfrm>
            <a:off x="189583" y="4374957"/>
            <a:ext cx="6434356" cy="276999"/>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國家教育部</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www.moe.gov.cn/jyb_xwfb/s5148/201903/t20190311_372926.html</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12" name="Freeform 5"/>
          <p:cNvSpPr/>
          <p:nvPr/>
        </p:nvSpPr>
        <p:spPr bwMode="auto">
          <a:xfrm>
            <a:off x="3337169" y="84915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13" name="Picture 12"/>
          <p:cNvPicPr>
            <a:picLocks noChangeAspect="1"/>
          </p:cNvPicPr>
          <p:nvPr/>
        </p:nvPicPr>
        <p:blipFill>
          <a:blip r:embed="rId2"/>
          <a:stretch>
            <a:fillRect/>
          </a:stretch>
        </p:blipFill>
        <p:spPr>
          <a:xfrm>
            <a:off x="189583" y="4712699"/>
            <a:ext cx="1171790" cy="426573"/>
          </a:xfrm>
          <a:prstGeom prst="rect">
            <a:avLst/>
          </a:prstGeom>
        </p:spPr>
      </p:pic>
      <p:sp>
        <p:nvSpPr>
          <p:cNvPr id="14" name="矩形: 圆角 8"/>
          <p:cNvSpPr/>
          <p:nvPr/>
        </p:nvSpPr>
        <p:spPr>
          <a:xfrm>
            <a:off x="9085201" y="3161112"/>
            <a:ext cx="3033656" cy="1352344"/>
          </a:xfrm>
          <a:prstGeom prst="roundRect">
            <a:avLst>
              <a:gd name="adj" fmla="val 3776"/>
            </a:avLst>
          </a:prstGeom>
          <a:solidFill>
            <a:srgbClr val="92D05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algn="ctr"/>
            <a:endParaRPr lang="zh-CN" altLang="en-US">
              <a:solidFill>
                <a:srgbClr val="000000"/>
              </a:solidFill>
              <a:latin typeface="Microsoft JhengHei" panose="020B0604030504040204" pitchFamily="34" charset="-120"/>
              <a:ea typeface="Microsoft JhengHei" panose="020B0604030504040204" pitchFamily="34" charset="-120"/>
            </a:endParaRPr>
          </a:p>
        </p:txBody>
      </p:sp>
      <p:sp>
        <p:nvSpPr>
          <p:cNvPr id="15" name="文本框 8"/>
          <p:cNvSpPr txBox="1"/>
          <p:nvPr/>
        </p:nvSpPr>
        <p:spPr>
          <a:xfrm>
            <a:off x="9155564" y="3188877"/>
            <a:ext cx="2892930" cy="1261884"/>
          </a:xfrm>
          <a:prstGeom prst="rect">
            <a:avLst/>
          </a:prstGeom>
          <a:noFill/>
        </p:spPr>
        <p:txBody>
          <a:bodyPr wrap="square">
            <a:spAutoFit/>
          </a:bodyPr>
          <a:lstStyle/>
          <a:p>
            <a:pPr algn="just"/>
            <a:r>
              <a:rPr lang="zh-CN" altLang="en-US" sz="1400" dirty="0">
                <a:solidFill>
                  <a:srgbClr val="000000"/>
                </a:solidFill>
                <a:latin typeface="DFKai-SB" panose="03000509000000000000" pitchFamily="65" charset="-120"/>
                <a:ea typeface="DFKai-SB" panose="03000509000000000000" pitchFamily="65" charset="-120"/>
              </a:rPr>
              <a:t>每年</a:t>
            </a:r>
            <a:r>
              <a:rPr lang="zh-CN"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的</a:t>
            </a:r>
            <a:r>
              <a:rPr lang="en-US"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12</a:t>
            </a:r>
            <a:r>
              <a:rPr lang="zh-CN"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日</a:t>
            </a:r>
            <a:r>
              <a:rPr lang="zh-CN" altLang="en-US" sz="1400" dirty="0">
                <a:solidFill>
                  <a:srgbClr val="000000"/>
                </a:solidFill>
                <a:latin typeface="DFKai-SB" panose="03000509000000000000" pitchFamily="65" charset="-120"/>
                <a:ea typeface="DFKai-SB" panose="03000509000000000000" pitchFamily="65" charset="-120"/>
              </a:rPr>
              <a:t>被定為植樹節</a:t>
            </a:r>
            <a:r>
              <a:rPr lang="zh-CN" altLang="en-US" sz="1400" dirty="0" smtClean="0">
                <a:solidFill>
                  <a:srgbClr val="000000"/>
                </a:solidFill>
                <a:latin typeface="DFKai-SB" panose="03000509000000000000" pitchFamily="65" charset="-120"/>
                <a:ea typeface="DFKai-SB" panose="03000509000000000000" pitchFamily="65" charset="-120"/>
              </a:rPr>
              <a:t>，內地學校學生</a:t>
            </a:r>
            <a:r>
              <a:rPr lang="zh-TW" altLang="en-US" sz="1400" dirty="0" smtClean="0">
                <a:solidFill>
                  <a:srgbClr val="000000"/>
                </a:solidFill>
                <a:latin typeface="DFKai-SB" panose="03000509000000000000" pitchFamily="65" charset="-120"/>
                <a:ea typeface="DFKai-SB" panose="03000509000000000000" pitchFamily="65" charset="-120"/>
              </a:rPr>
              <a:t>參與</a:t>
            </a:r>
            <a:r>
              <a:rPr lang="zh-CN" altLang="en-US" sz="1400" dirty="0" smtClean="0">
                <a:solidFill>
                  <a:srgbClr val="000000"/>
                </a:solidFill>
                <a:latin typeface="DFKai-SB" panose="03000509000000000000" pitchFamily="65" charset="-120"/>
                <a:ea typeface="DFKai-SB" panose="03000509000000000000" pitchFamily="65" charset="-120"/>
              </a:rPr>
              <a:t>植樹活動。</a:t>
            </a:r>
            <a:endParaRPr lang="en-US" altLang="zh-CN" sz="1400" dirty="0" smtClean="0">
              <a:solidFill>
                <a:srgbClr val="000000"/>
              </a:solidFill>
              <a:latin typeface="DFKai-SB" panose="03000509000000000000" pitchFamily="65" charset="-120"/>
              <a:ea typeface="DFKai-SB" panose="03000509000000000000" pitchFamily="65" charset="-120"/>
            </a:endParaRPr>
          </a:p>
          <a:p>
            <a:pPr algn="just"/>
            <a:endParaRPr lang="en-US" altLang="zh-CN" dirty="0" smtClean="0">
              <a:latin typeface="DFKai-SB" panose="03000509000000000000" pitchFamily="65" charset="-120"/>
              <a:ea typeface="DFKai-SB" panose="03000509000000000000" pitchFamily="65" charset="-120"/>
            </a:endParaRPr>
          </a:p>
          <a:p>
            <a:r>
              <a:rPr lang="zh-TW" altLang="en-US" sz="1000" dirty="0">
                <a:latin typeface="DFKai-SB" panose="03000509000000000000" pitchFamily="65" charset="-120"/>
                <a:ea typeface="DFKai-SB" panose="03000509000000000000" pitchFamily="65" charset="-120"/>
              </a:rPr>
              <a:t>資料來源</a:t>
            </a:r>
            <a:r>
              <a:rPr lang="zh-TW" altLang="en-US" sz="1000" dirty="0" smtClean="0">
                <a:latin typeface="DFKai-SB" panose="03000509000000000000" pitchFamily="65" charset="-120"/>
                <a:ea typeface="DFKai-SB" panose="03000509000000000000" pitchFamily="65" charset="-120"/>
              </a:rPr>
              <a:t>：海南省人民政府</a:t>
            </a:r>
            <a:r>
              <a:rPr lang="en-US" altLang="zh-TW" sz="1000" dirty="0" smtClean="0">
                <a:latin typeface="DFKai-SB" panose="03000509000000000000" pitchFamily="65" charset="-120"/>
                <a:ea typeface="DFKai-SB" panose="03000509000000000000" pitchFamily="65" charset="-120"/>
              </a:rPr>
              <a:t>(</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0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www.hainan.gov.cn/hainan/5309/202103/376ca87804b54d2db59b16a678689197.shtml)</a:t>
            </a:r>
            <a:endParaRPr lang="zh-CN" altLang="en-US" sz="10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6" name="圖片 1"/>
          <p:cNvPicPr>
            <a:picLocks noChangeAspect="1"/>
          </p:cNvPicPr>
          <p:nvPr/>
        </p:nvPicPr>
        <p:blipFill>
          <a:blip r:embed="rId3"/>
          <a:stretch>
            <a:fillRect/>
          </a:stretch>
        </p:blipFill>
        <p:spPr>
          <a:xfrm>
            <a:off x="9155564" y="1297598"/>
            <a:ext cx="2829924" cy="1912409"/>
          </a:xfrm>
          <a:prstGeom prst="rect">
            <a:avLst/>
          </a:prstGeom>
        </p:spPr>
      </p:pic>
    </p:spTree>
    <p:extLst>
      <p:ext uri="{BB962C8B-B14F-4D97-AF65-F5344CB8AC3E}">
        <p14:creationId xmlns:p14="http://schemas.microsoft.com/office/powerpoint/2010/main" val="19718690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472" y="3824886"/>
            <a:ext cx="7469744" cy="2308324"/>
          </a:xfrm>
          <a:prstGeom prst="rect">
            <a:avLst/>
          </a:prstGeom>
          <a:solidFill>
            <a:schemeClr val="accent5">
              <a:lumMod val="20000"/>
              <a:lumOff val="80000"/>
            </a:schemeClr>
          </a:solidFill>
          <a:ln w="38100">
            <a:solidFill>
              <a:srgbClr val="008000"/>
            </a:solidFill>
          </a:ln>
        </p:spPr>
        <p:txBody>
          <a:bodyPr wrap="square">
            <a:spAutoFit/>
          </a:bodyPr>
          <a:lstStyle/>
          <a:p>
            <a:r>
              <a:rPr lang="zh-TW" altLang="en-US" sz="2400" dirty="0" smtClean="0">
                <a:latin typeface="標楷體" panose="03000509000000000000" pitchFamily="65" charset="-120"/>
                <a:ea typeface="標楷體" panose="03000509000000000000" pitchFamily="65" charset="-120"/>
              </a:rPr>
              <a:t>國家</a:t>
            </a:r>
            <a:r>
              <a:rPr lang="zh-CN" altLang="en-US" sz="2400" dirty="0" smtClean="0">
                <a:latin typeface="標楷體" panose="03000509000000000000" pitchFamily="65" charset="-120"/>
                <a:ea typeface="標楷體" panose="03000509000000000000" pitchFamily="65" charset="-120"/>
              </a:rPr>
              <a:t>教育部等四部門強化公民生態環境意識，倡導勤儉節約、綠色低碳</a:t>
            </a:r>
            <a:r>
              <a:rPr lang="zh-CN" altLang="en-US" sz="2400" dirty="0">
                <a:latin typeface="標楷體" panose="03000509000000000000" pitchFamily="65" charset="-120"/>
                <a:ea typeface="標楷體" panose="03000509000000000000" pitchFamily="65" charset="-120"/>
              </a:rPr>
              <a:t>消費</a:t>
            </a:r>
            <a:r>
              <a:rPr lang="zh-CN" altLang="en-US" sz="2400" dirty="0" smtClean="0">
                <a:latin typeface="標楷體" panose="03000509000000000000" pitchFamily="65" charset="-120"/>
                <a:ea typeface="標楷體" panose="03000509000000000000" pitchFamily="65" charset="-120"/>
              </a:rPr>
              <a:t>，各級教育、生態環境</a:t>
            </a:r>
            <a:r>
              <a:rPr lang="zh-TW" altLang="en-US" sz="2400" dirty="0" smtClean="0">
                <a:latin typeface="標楷體" panose="03000509000000000000" pitchFamily="65" charset="-120"/>
                <a:ea typeface="標楷體" panose="03000509000000000000" pitchFamily="65" charset="-120"/>
              </a:rPr>
              <a:t>等部門配合加強</a:t>
            </a:r>
            <a:r>
              <a:rPr lang="zh-CN" altLang="en-US" sz="2400" dirty="0" smtClean="0">
                <a:latin typeface="標楷體" panose="03000509000000000000" pitchFamily="65" charset="-120"/>
                <a:ea typeface="標楷體" panose="03000509000000000000" pitchFamily="65" charset="-120"/>
              </a:rPr>
              <a:t>中小學生生態</a:t>
            </a:r>
            <a:r>
              <a:rPr lang="zh-TW" altLang="en-US" sz="2400" dirty="0" smtClean="0">
                <a:latin typeface="標楷體" panose="03000509000000000000" pitchFamily="65" charset="-120"/>
                <a:ea typeface="標楷體" panose="03000509000000000000" pitchFamily="65" charset="-120"/>
              </a:rPr>
              <a:t>保育</a:t>
            </a:r>
            <a:r>
              <a:rPr lang="zh-CN" altLang="en-US" sz="2400" dirty="0" smtClean="0">
                <a:latin typeface="標楷體" panose="03000509000000000000" pitchFamily="65" charset="-120"/>
                <a:ea typeface="標楷體" panose="03000509000000000000" pitchFamily="65" charset="-120"/>
              </a:rPr>
              <a:t>，把保護生態、珍惜資源、愛護環境融入日常學習生活當中。</a:t>
            </a:r>
            <a:r>
              <a:rPr lang="zh-TW" altLang="en-US" sz="2400" dirty="0" smtClean="0">
                <a:latin typeface="標楷體" panose="03000509000000000000" pitchFamily="65" charset="-120"/>
                <a:ea typeface="標楷體" panose="03000509000000000000" pitchFamily="65" charset="-120"/>
              </a:rPr>
              <a:t>當中提出推動「</a:t>
            </a:r>
            <a:r>
              <a:rPr lang="zh-CN" altLang="en-US" sz="2400" dirty="0" smtClean="0">
                <a:latin typeface="標楷體" panose="03000509000000000000" pitchFamily="65" charset="-120"/>
                <a:ea typeface="標楷體" panose="03000509000000000000" pitchFamily="65" charset="-120"/>
              </a:rPr>
              <a:t>無塑開學季</a:t>
            </a:r>
            <a:r>
              <a:rPr lang="zh-TW" altLang="en-US" sz="2400" dirty="0" smtClean="0">
                <a:latin typeface="標楷體" panose="03000509000000000000" pitchFamily="65" charset="-120"/>
                <a:ea typeface="標楷體" panose="03000509000000000000" pitchFamily="65" charset="-120"/>
              </a:rPr>
              <a:t>」</a:t>
            </a:r>
            <a:r>
              <a:rPr lang="zh-CN" altLang="en-US" sz="2400" dirty="0" smtClean="0">
                <a:latin typeface="標楷體" panose="03000509000000000000" pitchFamily="65" charset="-120"/>
                <a:ea typeface="標楷體" panose="03000509000000000000" pitchFamily="65" charset="-120"/>
              </a:rPr>
              <a:t>，學校不得強制學生使用塑料</a:t>
            </a:r>
            <a:r>
              <a:rPr lang="zh-TW" altLang="en-US" sz="2400" dirty="0" smtClean="0">
                <a:latin typeface="標楷體" panose="03000509000000000000" pitchFamily="65" charset="-120"/>
                <a:ea typeface="標楷體" panose="03000509000000000000" pitchFamily="65" charset="-120"/>
              </a:rPr>
              <a:t>包</a:t>
            </a:r>
            <a:r>
              <a:rPr lang="zh-TW" altLang="en-US" sz="2400" dirty="0">
                <a:latin typeface="標楷體" panose="03000509000000000000" pitchFamily="65" charset="-120"/>
                <a:ea typeface="標楷體" panose="03000509000000000000" pitchFamily="65" charset="-120"/>
              </a:rPr>
              <a:t>書</a:t>
            </a:r>
            <a:r>
              <a:rPr lang="zh-CN" altLang="en-US" sz="2400" dirty="0" smtClean="0">
                <a:latin typeface="標楷體" panose="03000509000000000000" pitchFamily="65" charset="-120"/>
                <a:ea typeface="標楷體" panose="03000509000000000000" pitchFamily="65" charset="-120"/>
              </a:rPr>
              <a:t>，尤其不能使用有問題的塑料書皮。</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有關實踐簡介見後頁</a:t>
            </a:r>
            <a:r>
              <a:rPr lang="en-US" altLang="zh-TW" sz="2400" dirty="0" smtClean="0">
                <a:latin typeface="標楷體" panose="03000509000000000000" pitchFamily="65" charset="-120"/>
                <a:ea typeface="標楷體" panose="03000509000000000000" pitchFamily="65" charset="-120"/>
              </a:rPr>
              <a:t>)</a:t>
            </a:r>
            <a:endParaRPr lang="zh-CN" altLang="en-US" sz="2400" i="0" dirty="0">
              <a:effectLst/>
              <a:latin typeface="標楷體" panose="03000509000000000000" pitchFamily="65" charset="-120"/>
              <a:ea typeface="標楷體" panose="03000509000000000000" pitchFamily="65" charset="-120"/>
            </a:endParaRPr>
          </a:p>
        </p:txBody>
      </p:sp>
      <p:sp>
        <p:nvSpPr>
          <p:cNvPr id="4" name="任意多边形: 形状 7"/>
          <p:cNvSpPr/>
          <p:nvPr/>
        </p:nvSpPr>
        <p:spPr>
          <a:xfrm>
            <a:off x="2372260" y="227470"/>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教育界的</a:t>
            </a:r>
            <a:r>
              <a:rPr lang="zh-TW" altLang="en-US" sz="4000" b="1" dirty="0">
                <a:solidFill>
                  <a:srgbClr val="FFFFFF"/>
                </a:solidFill>
                <a:latin typeface="DFKai-SB" panose="03000509000000000000" pitchFamily="65" charset="-120"/>
                <a:ea typeface="DFKai-SB" panose="03000509000000000000" pitchFamily="65" charset="-120"/>
              </a:rPr>
              <a:t>角色和責任舉隅</a:t>
            </a:r>
          </a:p>
        </p:txBody>
      </p:sp>
      <p:sp>
        <p:nvSpPr>
          <p:cNvPr id="5" name="Rectangle 4"/>
          <p:cNvSpPr/>
          <p:nvPr/>
        </p:nvSpPr>
        <p:spPr>
          <a:xfrm>
            <a:off x="269472" y="1438843"/>
            <a:ext cx="7469744" cy="1938992"/>
          </a:xfrm>
          <a:prstGeom prst="rect">
            <a:avLst/>
          </a:prstGeom>
          <a:solidFill>
            <a:schemeClr val="accent6">
              <a:lumMod val="20000"/>
              <a:lumOff val="80000"/>
            </a:schemeClr>
          </a:solidFill>
          <a:ln w="38100">
            <a:solidFill>
              <a:srgbClr val="0070C0"/>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配合「十四五」時期推進生態環境工作</a:t>
            </a:r>
            <a:r>
              <a:rPr lang="zh-TW" altLang="en-US" sz="2400" dirty="0" smtClean="0">
                <a:latin typeface="標楷體" panose="03000509000000000000" pitchFamily="65" charset="-120"/>
                <a:ea typeface="標楷體" panose="03000509000000000000" pitchFamily="65" charset="-120"/>
              </a:rPr>
              <a:t>，實踐</a:t>
            </a:r>
            <a:r>
              <a:rPr lang="zh-CN" altLang="en-US" sz="2400" dirty="0" smtClean="0">
                <a:latin typeface="標楷體" panose="03000509000000000000" pitchFamily="65" charset="-120"/>
                <a:ea typeface="標楷體" panose="03000509000000000000" pitchFamily="65" charset="-120"/>
              </a:rPr>
              <a:t>美麗中國</a:t>
            </a:r>
            <a:r>
              <a:rPr lang="zh-TW" altLang="en-US" sz="2400" dirty="0" smtClean="0">
                <a:latin typeface="標楷體" panose="03000509000000000000" pitchFamily="65" charset="-120"/>
                <a:ea typeface="標楷體" panose="03000509000000000000" pitchFamily="65" charset="-120"/>
              </a:rPr>
              <a:t>目標，推動</a:t>
            </a:r>
            <a:r>
              <a:rPr lang="zh-CN" altLang="en-US" sz="2400" dirty="0" smtClean="0">
                <a:latin typeface="標楷體" panose="03000509000000000000" pitchFamily="65" charset="-120"/>
                <a:ea typeface="標楷體" panose="03000509000000000000" pitchFamily="65" charset="-120"/>
              </a:rPr>
              <a:t>全社會自覺行動，</a:t>
            </a:r>
            <a:r>
              <a:rPr lang="zh-TW" altLang="en-US" sz="2400" dirty="0" smtClean="0">
                <a:latin typeface="標楷體" panose="03000509000000000000" pitchFamily="65" charset="-120"/>
                <a:ea typeface="標楷體" panose="03000509000000000000" pitchFamily="65" charset="-120"/>
              </a:rPr>
              <a:t>國家</a:t>
            </a:r>
            <a:r>
              <a:rPr lang="zh-CN" altLang="en-US" sz="2400" dirty="0" smtClean="0">
                <a:latin typeface="標楷體" panose="03000509000000000000" pitchFamily="65" charset="-120"/>
                <a:ea typeface="標楷體" panose="03000509000000000000" pitchFamily="65" charset="-120"/>
              </a:rPr>
              <a:t>生態環境部、教育部、全國婦聯等六部門聯合編制</a:t>
            </a:r>
            <a:r>
              <a:rPr lang="en-US" altLang="zh-CN" sz="2400" dirty="0" smtClean="0">
                <a:latin typeface="標楷體" panose="03000509000000000000" pitchFamily="65" charset="-120"/>
                <a:ea typeface="標楷體" panose="03000509000000000000" pitchFamily="65" charset="-120"/>
              </a:rPr>
              <a:t>《</a:t>
            </a:r>
            <a:r>
              <a:rPr lang="zh-CN" altLang="en-US" sz="2400" dirty="0" smtClean="0">
                <a:latin typeface="標楷體" panose="03000509000000000000" pitchFamily="65" charset="-120"/>
                <a:ea typeface="標楷體" panose="03000509000000000000" pitchFamily="65" charset="-120"/>
              </a:rPr>
              <a:t>「美麗中國，我是</a:t>
            </a:r>
            <a:r>
              <a:rPr lang="zh-CN" altLang="en-US" sz="2400" dirty="0">
                <a:latin typeface="標楷體" panose="03000509000000000000" pitchFamily="65" charset="-120"/>
                <a:ea typeface="標楷體" panose="03000509000000000000" pitchFamily="65" charset="-120"/>
              </a:rPr>
              <a:t>行動</a:t>
            </a:r>
            <a:r>
              <a:rPr lang="zh-CN" altLang="en-US" sz="2400" dirty="0" smtClean="0">
                <a:latin typeface="標楷體" panose="03000509000000000000" pitchFamily="65" charset="-120"/>
                <a:ea typeface="標楷體" panose="03000509000000000000" pitchFamily="65" charset="-120"/>
              </a:rPr>
              <a:t>者」提升公民生態文明意識行動計劃（</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2021-2025</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zh-CN" altLang="en-US" sz="2400" dirty="0">
                <a:latin typeface="標楷體" panose="03000509000000000000" pitchFamily="65" charset="-120"/>
                <a:ea typeface="標楷體" panose="03000509000000000000" pitchFamily="65" charset="-120"/>
              </a:rPr>
              <a:t>）</a:t>
            </a:r>
            <a:r>
              <a:rPr lang="en-US" altLang="zh-CN"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，以教育宣傳實踐</a:t>
            </a:r>
            <a:r>
              <a:rPr lang="zh-CN" altLang="en-US" sz="2400" dirty="0" smtClean="0">
                <a:latin typeface="標楷體" panose="03000509000000000000" pitchFamily="65" charset="-120"/>
                <a:ea typeface="標楷體" panose="03000509000000000000" pitchFamily="65" charset="-120"/>
              </a:rPr>
              <a:t>推動社會各界廣泛參與</a:t>
            </a:r>
            <a:r>
              <a:rPr lang="zh-TW" altLang="en-US" sz="2400" dirty="0" smtClean="0">
                <a:latin typeface="標楷體" panose="03000509000000000000" pitchFamily="65" charset="-120"/>
                <a:ea typeface="標楷體" panose="03000509000000000000" pitchFamily="65" charset="-120"/>
              </a:rPr>
              <a:t>。</a:t>
            </a:r>
            <a:endParaRPr lang="en-US" sz="2400" dirty="0">
              <a:latin typeface="標楷體" panose="03000509000000000000" pitchFamily="65" charset="-120"/>
              <a:ea typeface="標楷體" panose="03000509000000000000" pitchFamily="65" charset="-120"/>
            </a:endParaRPr>
          </a:p>
        </p:txBody>
      </p:sp>
      <p:sp>
        <p:nvSpPr>
          <p:cNvPr id="6" name="Rectangle 5"/>
          <p:cNvSpPr/>
          <p:nvPr/>
        </p:nvSpPr>
        <p:spPr>
          <a:xfrm>
            <a:off x="7928924" y="2659316"/>
            <a:ext cx="3572382" cy="738664"/>
          </a:xfrm>
          <a:prstGeom prst="rect">
            <a:avLst/>
          </a:prstGeom>
        </p:spPr>
        <p:txBody>
          <a:bodyPr wrap="squar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生態環境部辦公廳</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www.mee.gov.cn/xxgk2018/xxgk/xxgk03/202102/t20210223_822116.html</a:t>
            </a:r>
          </a:p>
        </p:txBody>
      </p:sp>
      <p:sp>
        <p:nvSpPr>
          <p:cNvPr id="7" name="矩形 1"/>
          <p:cNvSpPr/>
          <p:nvPr/>
        </p:nvSpPr>
        <p:spPr>
          <a:xfrm>
            <a:off x="3930895" y="844091"/>
            <a:ext cx="4134465" cy="523220"/>
          </a:xfrm>
          <a:prstGeom prst="rect">
            <a:avLst/>
          </a:prstGeom>
        </p:spPr>
        <p:txBody>
          <a:bodyPr wrap="none">
            <a:spAutoFit/>
          </a:bodyPr>
          <a:lstStyle/>
          <a:p>
            <a:r>
              <a:rPr lang="zh-TW" altLang="en-US" sz="2800" dirty="0" smtClean="0">
                <a:latin typeface="標楷體" panose="03000509000000000000" pitchFamily="65" charset="-120"/>
                <a:ea typeface="標楷體" panose="03000509000000000000" pitchFamily="65" charset="-120"/>
              </a:rPr>
              <a:t>國家的環境教育實踐舉隅</a:t>
            </a:r>
            <a:endParaRPr lang="zh-HK" altLang="en-US" sz="2800" dirty="0">
              <a:latin typeface="標楷體" panose="03000509000000000000" pitchFamily="65" charset="-120"/>
              <a:ea typeface="標楷體" panose="03000509000000000000" pitchFamily="65" charset="-120"/>
            </a:endParaRPr>
          </a:p>
        </p:txBody>
      </p:sp>
      <p:sp>
        <p:nvSpPr>
          <p:cNvPr id="8" name="Freeform 5"/>
          <p:cNvSpPr/>
          <p:nvPr/>
        </p:nvSpPr>
        <p:spPr bwMode="auto">
          <a:xfrm>
            <a:off x="3370725" y="94499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9" name="Picture 8">
            <a:hlinkClick r:id="rId2"/>
          </p:cNvPr>
          <p:cNvPicPr>
            <a:picLocks noChangeAspect="1"/>
          </p:cNvPicPr>
          <p:nvPr/>
        </p:nvPicPr>
        <p:blipFill>
          <a:blip r:embed="rId3"/>
          <a:stretch>
            <a:fillRect/>
          </a:stretch>
        </p:blipFill>
        <p:spPr>
          <a:xfrm>
            <a:off x="7928924" y="1525639"/>
            <a:ext cx="3864779" cy="690704"/>
          </a:xfrm>
          <a:prstGeom prst="rect">
            <a:avLst/>
          </a:prstGeom>
        </p:spPr>
      </p:pic>
      <p:sp>
        <p:nvSpPr>
          <p:cNvPr id="10" name="Rectangle 14">
            <a:extLst>
              <a:ext uri="{FF2B5EF4-FFF2-40B4-BE49-F238E27FC236}">
                <a16:creationId xmlns:a16="http://schemas.microsoft.com/office/drawing/2014/main" id="{FF62AD24-3287-4326-9830-2C079B66D931}"/>
              </a:ext>
            </a:extLst>
          </p:cNvPr>
          <p:cNvSpPr/>
          <p:nvPr/>
        </p:nvSpPr>
        <p:spPr>
          <a:xfrm>
            <a:off x="7928923" y="2222594"/>
            <a:ext cx="3864779" cy="307777"/>
          </a:xfrm>
          <a:prstGeom prst="rect">
            <a:avLst/>
          </a:prstGeom>
          <a:ln w="28575">
            <a:solidFill>
              <a:srgbClr val="FF0000"/>
            </a:solidFill>
          </a:ln>
        </p:spPr>
        <p:txBody>
          <a:bodyPr wrap="square">
            <a:spAutoFit/>
          </a:bodyPr>
          <a:lstStyle/>
          <a:p>
            <a:pPr algn="ctr"/>
            <a:r>
              <a:rPr lang="zh-TW" altLang="en-US" sz="1400" b="1" dirty="0">
                <a:solidFill>
                  <a:srgbClr val="FF0000"/>
                </a:solidFill>
                <a:latin typeface="DFKai-SB" panose="03000509000000000000" pitchFamily="65" charset="-120"/>
                <a:ea typeface="DFKai-SB" panose="03000509000000000000" pitchFamily="65" charset="-120"/>
              </a:rPr>
              <a:t>點擊</a:t>
            </a:r>
            <a:r>
              <a:rPr lang="zh-TW" altLang="en-US" sz="1400" b="1" dirty="0" smtClean="0">
                <a:solidFill>
                  <a:srgbClr val="FF0000"/>
                </a:solidFill>
                <a:latin typeface="DFKai-SB" panose="03000509000000000000" pitchFamily="65" charset="-120"/>
                <a:ea typeface="DFKai-SB" panose="03000509000000000000" pitchFamily="65" charset="-120"/>
              </a:rPr>
              <a:t>圖像</a:t>
            </a:r>
            <a:r>
              <a:rPr lang="zh-TW" altLang="en-US" sz="1400" b="1" dirty="0">
                <a:solidFill>
                  <a:srgbClr val="FF0000"/>
                </a:solidFill>
                <a:latin typeface="DFKai-SB" panose="03000509000000000000" pitchFamily="65" charset="-120"/>
                <a:ea typeface="DFKai-SB" panose="03000509000000000000" pitchFamily="65" charset="-120"/>
              </a:rPr>
              <a:t>查看「美麗中國，我是行動者</a:t>
            </a:r>
            <a:r>
              <a:rPr lang="zh-TW" altLang="en-US" sz="1400" b="1" dirty="0" smtClean="0">
                <a:solidFill>
                  <a:srgbClr val="FF0000"/>
                </a:solidFill>
                <a:latin typeface="DFKai-SB" panose="03000509000000000000" pitchFamily="65" charset="-120"/>
                <a:ea typeface="DFKai-SB" panose="03000509000000000000" pitchFamily="65" charset="-120"/>
              </a:rPr>
              <a:t>」計劃</a:t>
            </a:r>
            <a:endParaRPr lang="en-US" altLang="zh-HK" sz="1400" b="1" dirty="0">
              <a:solidFill>
                <a:srgbClr val="FF0000"/>
              </a:solidFill>
              <a:latin typeface="DFKai-SB" panose="03000509000000000000" pitchFamily="65" charset="-120"/>
              <a:ea typeface="DFKai-SB" panose="03000509000000000000" pitchFamily="65" charset="-120"/>
            </a:endParaRPr>
          </a:p>
        </p:txBody>
      </p:sp>
      <p:pic>
        <p:nvPicPr>
          <p:cNvPr id="11" name="Picture 10">
            <a:hlinkClick r:id="rId4"/>
          </p:cNvPr>
          <p:cNvPicPr>
            <a:picLocks noChangeAspect="1"/>
          </p:cNvPicPr>
          <p:nvPr/>
        </p:nvPicPr>
        <p:blipFill>
          <a:blip r:embed="rId5"/>
          <a:stretch>
            <a:fillRect/>
          </a:stretch>
        </p:blipFill>
        <p:spPr>
          <a:xfrm>
            <a:off x="7997259" y="3816744"/>
            <a:ext cx="3864779" cy="605511"/>
          </a:xfrm>
          <a:prstGeom prst="rect">
            <a:avLst/>
          </a:prstGeom>
        </p:spPr>
      </p:pic>
      <p:sp>
        <p:nvSpPr>
          <p:cNvPr id="12" name="Rectangle 14">
            <a:extLst>
              <a:ext uri="{FF2B5EF4-FFF2-40B4-BE49-F238E27FC236}">
                <a16:creationId xmlns:a16="http://schemas.microsoft.com/office/drawing/2014/main" id="{FF62AD24-3287-4326-9830-2C079B66D931}"/>
              </a:ext>
            </a:extLst>
          </p:cNvPr>
          <p:cNvSpPr/>
          <p:nvPr/>
        </p:nvSpPr>
        <p:spPr>
          <a:xfrm>
            <a:off x="7997258" y="4414061"/>
            <a:ext cx="3864779" cy="307777"/>
          </a:xfrm>
          <a:prstGeom prst="rect">
            <a:avLst/>
          </a:prstGeom>
          <a:ln w="28575">
            <a:solidFill>
              <a:srgbClr val="FF0000"/>
            </a:solidFill>
          </a:ln>
        </p:spPr>
        <p:txBody>
          <a:bodyPr wrap="square">
            <a:spAutoFit/>
          </a:bodyPr>
          <a:lstStyle/>
          <a:p>
            <a:pPr algn="ctr"/>
            <a:r>
              <a:rPr lang="zh-TW" altLang="en-US" sz="1400" b="1" dirty="0">
                <a:solidFill>
                  <a:srgbClr val="FF0000"/>
                </a:solidFill>
                <a:latin typeface="DFKai-SB" panose="03000509000000000000" pitchFamily="65" charset="-120"/>
                <a:ea typeface="DFKai-SB" panose="03000509000000000000" pitchFamily="65" charset="-120"/>
              </a:rPr>
              <a:t>點擊</a:t>
            </a:r>
            <a:r>
              <a:rPr lang="zh-TW" altLang="en-US" sz="1400" b="1" dirty="0" smtClean="0">
                <a:solidFill>
                  <a:srgbClr val="FF0000"/>
                </a:solidFill>
                <a:latin typeface="DFKai-SB" panose="03000509000000000000" pitchFamily="65" charset="-120"/>
                <a:ea typeface="DFKai-SB" panose="03000509000000000000" pitchFamily="65" charset="-120"/>
              </a:rPr>
              <a:t>圖像查看教育部的通告文件</a:t>
            </a:r>
            <a:endParaRPr lang="en-US" altLang="zh-HK" sz="1400" b="1" dirty="0">
              <a:solidFill>
                <a:srgbClr val="FF0000"/>
              </a:solidFill>
              <a:latin typeface="DFKai-SB" panose="03000509000000000000" pitchFamily="65" charset="-120"/>
              <a:ea typeface="DFKai-SB" panose="03000509000000000000" pitchFamily="65" charset="-120"/>
            </a:endParaRPr>
          </a:p>
        </p:txBody>
      </p:sp>
      <p:sp>
        <p:nvSpPr>
          <p:cNvPr id="13" name="Rectangle 12"/>
          <p:cNvSpPr/>
          <p:nvPr/>
        </p:nvSpPr>
        <p:spPr>
          <a:xfrm>
            <a:off x="7928923" y="4721838"/>
            <a:ext cx="3933114" cy="738664"/>
          </a:xfrm>
          <a:prstGeom prst="rect">
            <a:avLst/>
          </a:prstGeom>
        </p:spPr>
        <p:txBody>
          <a:bodyPr wrap="squar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教育部</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400" dirty="0">
                <a:latin typeface="Times New Roman" panose="02020603050405020304" pitchFamily="18" charset="0"/>
                <a:ea typeface="標楷體" panose="03000509000000000000" pitchFamily="65" charset="-120"/>
                <a:cs typeface="Times New Roman" panose="02020603050405020304" pitchFamily="18" charset="0"/>
              </a:rPr>
              <a:t>://www.moe.gov.cn/srcsite/A26/s7054/201910/t20191022_404746.html</a:t>
            </a:r>
          </a:p>
        </p:txBody>
      </p:sp>
    </p:spTree>
    <p:extLst>
      <p:ext uri="{BB962C8B-B14F-4D97-AF65-F5344CB8AC3E}">
        <p14:creationId xmlns:p14="http://schemas.microsoft.com/office/powerpoint/2010/main" val="18864520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721" y="1364017"/>
            <a:ext cx="11342964" cy="1200329"/>
          </a:xfrm>
          <a:prstGeom prst="rect">
            <a:avLst/>
          </a:prstGeom>
        </p:spPr>
        <p:txBody>
          <a:bodyPr wrap="square">
            <a:spAutoFit/>
          </a:bodyPr>
          <a:lstStyle/>
          <a:p>
            <a:r>
              <a:rPr lang="zh-TW" altLang="en-US" sz="2400" dirty="0" smtClean="0">
                <a:latin typeface="標楷體" panose="03000509000000000000" pitchFamily="65" charset="-120"/>
                <a:ea typeface="標楷體" panose="03000509000000000000" pitchFamily="65" charset="-120"/>
              </a:rPr>
              <a:t>因</a:t>
            </a:r>
            <a:r>
              <a:rPr lang="zh-CN" altLang="en-US" sz="2400" dirty="0" smtClean="0">
                <a:latin typeface="標楷體" panose="03000509000000000000" pitchFamily="65" charset="-120"/>
                <a:ea typeface="標楷體" panose="03000509000000000000" pitchFamily="65" charset="-120"/>
              </a:rPr>
              <a:t>使用</a:t>
            </a:r>
            <a:r>
              <a:rPr lang="zh-CN" altLang="en-US" sz="2400" dirty="0">
                <a:latin typeface="標楷體" panose="03000509000000000000" pitchFamily="65" charset="-120"/>
                <a:ea typeface="標楷體" panose="03000509000000000000" pitchFamily="65" charset="-120"/>
              </a:rPr>
              <a:t>塑料容易造成白色污染，有些不合格的塑料書皮含有甲醛和苯，對於兒童的神經系統和體格發育有影響</a:t>
            </a:r>
            <a:r>
              <a:rPr lang="zh-CN" altLang="en-US"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就此</a:t>
            </a:r>
            <a:r>
              <a:rPr lang="zh-CN" altLang="en-US" sz="2400" dirty="0" smtClean="0">
                <a:latin typeface="標楷體" panose="03000509000000000000" pitchFamily="65" charset="-120"/>
                <a:ea typeface="標楷體" panose="03000509000000000000" pitchFamily="65" charset="-120"/>
              </a:rPr>
              <a:t>根據國家</a:t>
            </a:r>
            <a:r>
              <a:rPr lang="zh-TW" altLang="en-US" sz="2400" dirty="0" smtClean="0">
                <a:latin typeface="標楷體" panose="03000509000000000000" pitchFamily="65" charset="-120"/>
                <a:ea typeface="標楷體" panose="03000509000000000000" pitchFamily="65" charset="-120"/>
              </a:rPr>
              <a:t>「</a:t>
            </a:r>
            <a:r>
              <a:rPr lang="zh-CN" altLang="en-US" sz="2400" dirty="0" smtClean="0">
                <a:latin typeface="標楷體" panose="03000509000000000000" pitchFamily="65" charset="-120"/>
                <a:ea typeface="標楷體" panose="03000509000000000000" pitchFamily="65" charset="-120"/>
              </a:rPr>
              <a:t>限塑</a:t>
            </a:r>
            <a:r>
              <a:rPr lang="zh-TW" altLang="en-US" sz="2400" dirty="0" smtClean="0">
                <a:latin typeface="標楷體" panose="03000509000000000000" pitchFamily="65" charset="-120"/>
                <a:ea typeface="標楷體" panose="03000509000000000000" pitchFamily="65" charset="-120"/>
              </a:rPr>
              <a:t>」</a:t>
            </a:r>
            <a:r>
              <a:rPr lang="zh-CN" altLang="en-US" sz="2400" dirty="0" smtClean="0">
                <a:latin typeface="標楷體" panose="03000509000000000000" pitchFamily="65" charset="-120"/>
                <a:ea typeface="標楷體" panose="03000509000000000000" pitchFamily="65" charset="-120"/>
              </a:rPr>
              <a:t>要求，</a:t>
            </a:r>
            <a:r>
              <a:rPr lang="zh-TW" altLang="en-US" sz="2400" dirty="0" smtClean="0">
                <a:latin typeface="標楷體" panose="03000509000000000000" pitchFamily="65" charset="-120"/>
                <a:ea typeface="標楷體" panose="03000509000000000000" pitchFamily="65" charset="-120"/>
              </a:rPr>
              <a:t>學校</a:t>
            </a:r>
            <a:r>
              <a:rPr lang="zh-CN" altLang="en-US" sz="2400" dirty="0" smtClean="0">
                <a:latin typeface="標楷體" panose="03000509000000000000" pitchFamily="65" charset="-120"/>
                <a:ea typeface="標楷體" panose="03000509000000000000" pitchFamily="65" charset="-120"/>
              </a:rPr>
              <a:t>努力實</a:t>
            </a:r>
            <a:r>
              <a:rPr lang="zh-TW" altLang="en-US" sz="2400" dirty="0" smtClean="0">
                <a:latin typeface="標楷體" panose="03000509000000000000" pitchFamily="65" charset="-120"/>
                <a:ea typeface="標楷體" panose="03000509000000000000" pitchFamily="65" charset="-120"/>
              </a:rPr>
              <a:t>踐教育部所倡議的「</a:t>
            </a:r>
            <a:r>
              <a:rPr lang="zh-CN" altLang="en-US" sz="2400" dirty="0" smtClean="0">
                <a:latin typeface="標楷體" panose="03000509000000000000" pitchFamily="65" charset="-120"/>
                <a:ea typeface="標楷體" panose="03000509000000000000" pitchFamily="65" charset="-120"/>
              </a:rPr>
              <a:t>無</a:t>
            </a:r>
            <a:r>
              <a:rPr lang="zh-CN" altLang="en-US" sz="2400" dirty="0">
                <a:latin typeface="標楷體" panose="03000509000000000000" pitchFamily="65" charset="-120"/>
                <a:ea typeface="標楷體" panose="03000509000000000000" pitchFamily="65" charset="-120"/>
              </a:rPr>
              <a:t>塑開學</a:t>
            </a:r>
            <a:r>
              <a:rPr lang="zh-CN" altLang="en-US" sz="2400" dirty="0" smtClean="0">
                <a:latin typeface="標楷體" panose="03000509000000000000" pitchFamily="65" charset="-120"/>
                <a:ea typeface="標楷體" panose="03000509000000000000" pitchFamily="65" charset="-120"/>
              </a:rPr>
              <a:t>季</a:t>
            </a:r>
            <a:r>
              <a:rPr lang="zh-TW" altLang="en-US" sz="2400" dirty="0" smtClean="0">
                <a:latin typeface="標楷體" panose="03000509000000000000" pitchFamily="65" charset="-120"/>
                <a:ea typeface="標楷體" panose="03000509000000000000" pitchFamily="65" charset="-120"/>
              </a:rPr>
              <a:t>」。</a:t>
            </a:r>
            <a:endParaRPr lang="en-US" sz="2400" dirty="0"/>
          </a:p>
        </p:txBody>
      </p:sp>
      <p:sp>
        <p:nvSpPr>
          <p:cNvPr id="3" name="任意多边形: 形状 7"/>
          <p:cNvSpPr/>
          <p:nvPr/>
        </p:nvSpPr>
        <p:spPr>
          <a:xfrm>
            <a:off x="2389037" y="150567"/>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教育界的</a:t>
            </a:r>
            <a:r>
              <a:rPr lang="zh-TW" altLang="en-US" sz="4000" b="1" dirty="0">
                <a:solidFill>
                  <a:srgbClr val="FFFFFF"/>
                </a:solidFill>
                <a:latin typeface="DFKai-SB" panose="03000509000000000000" pitchFamily="65" charset="-120"/>
                <a:ea typeface="DFKai-SB" panose="03000509000000000000" pitchFamily="65" charset="-120"/>
              </a:rPr>
              <a:t>角色和責任舉隅</a:t>
            </a:r>
          </a:p>
        </p:txBody>
      </p:sp>
      <p:sp>
        <p:nvSpPr>
          <p:cNvPr id="4" name="矩形 1"/>
          <p:cNvSpPr/>
          <p:nvPr/>
        </p:nvSpPr>
        <p:spPr>
          <a:xfrm>
            <a:off x="3930894" y="768590"/>
            <a:ext cx="4134465" cy="523220"/>
          </a:xfrm>
          <a:prstGeom prst="rect">
            <a:avLst/>
          </a:prstGeom>
        </p:spPr>
        <p:txBody>
          <a:bodyPr wrap="none">
            <a:spAutoFit/>
          </a:bodyPr>
          <a:lstStyle/>
          <a:p>
            <a:r>
              <a:rPr lang="zh-TW" altLang="en-US" sz="2800" dirty="0" smtClean="0">
                <a:latin typeface="標楷體" panose="03000509000000000000" pitchFamily="65" charset="-120"/>
                <a:ea typeface="標楷體" panose="03000509000000000000" pitchFamily="65" charset="-120"/>
              </a:rPr>
              <a:t>國家的環境教育實踐舉隅</a:t>
            </a:r>
            <a:endParaRPr lang="zh-HK" altLang="en-US" sz="2800" dirty="0">
              <a:latin typeface="標楷體" panose="03000509000000000000" pitchFamily="65" charset="-120"/>
              <a:ea typeface="標楷體" panose="03000509000000000000" pitchFamily="65" charset="-120"/>
            </a:endParaRPr>
          </a:p>
        </p:txBody>
      </p:sp>
      <p:sp>
        <p:nvSpPr>
          <p:cNvPr id="5" name="Freeform 5"/>
          <p:cNvSpPr/>
          <p:nvPr/>
        </p:nvSpPr>
        <p:spPr bwMode="auto">
          <a:xfrm>
            <a:off x="3421059" y="86879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 name="Rectangle 5"/>
          <p:cNvSpPr/>
          <p:nvPr/>
        </p:nvSpPr>
        <p:spPr>
          <a:xfrm>
            <a:off x="960895" y="5540348"/>
            <a:ext cx="9722840" cy="584775"/>
          </a:xfrm>
          <a:prstGeom prst="rect">
            <a:avLst/>
          </a:prstGeom>
        </p:spPr>
        <p:txBody>
          <a:bodyPr wrap="square">
            <a:spAutoFit/>
          </a:bodyPr>
          <a:lstStyle/>
          <a:p>
            <a:r>
              <a:rPr lang="zh-CN" altLang="en-US" sz="1600" dirty="0" smtClean="0">
                <a:solidFill>
                  <a:srgbClr val="131516"/>
                </a:solidFill>
                <a:latin typeface="標楷體" panose="03000509000000000000" pitchFamily="65" charset="-120"/>
                <a:ea typeface="標楷體" panose="03000509000000000000" pitchFamily="65" charset="-120"/>
              </a:rPr>
              <a:t>開學初，</a:t>
            </a:r>
            <a:r>
              <a:rPr lang="zh-TW" altLang="en-US" sz="1600" dirty="0" smtClean="0">
                <a:solidFill>
                  <a:srgbClr val="131516"/>
                </a:solidFill>
                <a:latin typeface="標楷體" panose="03000509000000000000" pitchFamily="65" charset="-120"/>
                <a:ea typeface="標楷體" panose="03000509000000000000" pitchFamily="65" charset="-120"/>
              </a:rPr>
              <a:t>內地有</a:t>
            </a:r>
            <a:r>
              <a:rPr lang="zh-CN" altLang="en-US" sz="1600" dirty="0">
                <a:solidFill>
                  <a:srgbClr val="131516"/>
                </a:solidFill>
                <a:latin typeface="標楷體" panose="03000509000000000000" pitchFamily="65" charset="-120"/>
                <a:ea typeface="標楷體" panose="03000509000000000000" pitchFamily="65" charset="-120"/>
              </a:rPr>
              <a:t>小學開啟「無塑開學」，</a:t>
            </a:r>
            <a:r>
              <a:rPr lang="zh-CN" altLang="en-US" sz="1600" dirty="0" smtClean="0">
                <a:solidFill>
                  <a:srgbClr val="131516"/>
                </a:solidFill>
                <a:latin typeface="標楷體" panose="03000509000000000000" pitchFamily="65" charset="-120"/>
                <a:ea typeface="標楷體" panose="03000509000000000000" pitchFamily="65" charset="-120"/>
              </a:rPr>
              <a:t>倡議同學們和家人一起動手用牛皮紙、舊掛曆、舊海報等來包書，既能廢物利用，減少環境污染，又能鍛煉動手能力，增進親子互動</a:t>
            </a:r>
            <a:r>
              <a:rPr lang="zh-TW" altLang="en-US" sz="1600" dirty="0" smtClean="0">
                <a:solidFill>
                  <a:srgbClr val="131516"/>
                </a:solidFill>
                <a:latin typeface="標楷體" panose="03000509000000000000" pitchFamily="65" charset="-120"/>
                <a:ea typeface="標楷體" panose="03000509000000000000" pitchFamily="65" charset="-120"/>
              </a:rPr>
              <a:t>，體現從生活小事學習環境保育</a:t>
            </a:r>
            <a:r>
              <a:rPr lang="zh-CN" altLang="en-US" sz="1600" dirty="0" smtClean="0">
                <a:solidFill>
                  <a:srgbClr val="131516"/>
                </a:solidFill>
                <a:latin typeface="標楷體" panose="03000509000000000000" pitchFamily="65" charset="-120"/>
                <a:ea typeface="標楷體" panose="03000509000000000000" pitchFamily="65" charset="-120"/>
              </a:rPr>
              <a:t>。</a:t>
            </a:r>
            <a:endParaRPr lang="en-US" sz="1600" dirty="0">
              <a:latin typeface="標楷體" panose="03000509000000000000" pitchFamily="65" charset="-120"/>
              <a:ea typeface="標楷體" panose="03000509000000000000" pitchFamily="65" charset="-120"/>
            </a:endParaRPr>
          </a:p>
        </p:txBody>
      </p:sp>
      <p:pic>
        <p:nvPicPr>
          <p:cNvPr id="8" name="Picture 7"/>
          <p:cNvPicPr>
            <a:picLocks noChangeAspect="1"/>
          </p:cNvPicPr>
          <p:nvPr/>
        </p:nvPicPr>
        <p:blipFill>
          <a:blip r:embed="rId2"/>
          <a:stretch>
            <a:fillRect/>
          </a:stretch>
        </p:blipFill>
        <p:spPr>
          <a:xfrm>
            <a:off x="4051739" y="2564346"/>
            <a:ext cx="3541153" cy="2871862"/>
          </a:xfrm>
          <a:prstGeom prst="rect">
            <a:avLst/>
          </a:prstGeom>
        </p:spPr>
      </p:pic>
      <p:pic>
        <p:nvPicPr>
          <p:cNvPr id="9" name="Picture 8"/>
          <p:cNvPicPr>
            <a:picLocks noChangeAspect="1"/>
          </p:cNvPicPr>
          <p:nvPr/>
        </p:nvPicPr>
        <p:blipFill>
          <a:blip r:embed="rId3"/>
          <a:stretch>
            <a:fillRect/>
          </a:stretch>
        </p:blipFill>
        <p:spPr>
          <a:xfrm rot="20372755">
            <a:off x="660628" y="3103023"/>
            <a:ext cx="2843724" cy="1977650"/>
          </a:xfrm>
          <a:prstGeom prst="rect">
            <a:avLst/>
          </a:prstGeom>
        </p:spPr>
      </p:pic>
      <p:pic>
        <p:nvPicPr>
          <p:cNvPr id="10" name="Picture 9"/>
          <p:cNvPicPr>
            <a:picLocks noChangeAspect="1"/>
          </p:cNvPicPr>
          <p:nvPr/>
        </p:nvPicPr>
        <p:blipFill>
          <a:blip r:embed="rId4"/>
          <a:stretch>
            <a:fillRect/>
          </a:stretch>
        </p:blipFill>
        <p:spPr>
          <a:xfrm rot="1476885">
            <a:off x="8147657" y="3196531"/>
            <a:ext cx="3543365" cy="1931191"/>
          </a:xfrm>
          <a:prstGeom prst="rect">
            <a:avLst/>
          </a:prstGeom>
        </p:spPr>
      </p:pic>
      <p:sp>
        <p:nvSpPr>
          <p:cNvPr id="11" name="Rectangle 10"/>
          <p:cNvSpPr/>
          <p:nvPr/>
        </p:nvSpPr>
        <p:spPr>
          <a:xfrm>
            <a:off x="1024578" y="6150261"/>
            <a:ext cx="6881888" cy="646331"/>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中華人民共和國教育部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(http://www.moe.gov.cn/srcsite/A26/s7054/201910/t20191022_404746.html)</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湖南日報</a:t>
            </a:r>
            <a:r>
              <a:rPr lang="en-US" altLang="zh-TW" sz="120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m.voc.com.cn/wxhn/article/202202/202202181453323964.html</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404721" y="196191"/>
            <a:ext cx="1447041" cy="526774"/>
          </a:xfrm>
          <a:prstGeom prst="rect">
            <a:avLst/>
          </a:prstGeom>
        </p:spPr>
      </p:pic>
    </p:spTree>
    <p:extLst>
      <p:ext uri="{BB962C8B-B14F-4D97-AF65-F5344CB8AC3E}">
        <p14:creationId xmlns:p14="http://schemas.microsoft.com/office/powerpoint/2010/main" val="8998814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6121" y="794276"/>
            <a:ext cx="3877985" cy="584775"/>
          </a:xfrm>
          <a:prstGeom prst="rect">
            <a:avLst/>
          </a:prstGeom>
        </p:spPr>
        <p:txBody>
          <a:bodyPr wrap="none">
            <a:spAutoFit/>
          </a:bodyPr>
          <a:lstStyle/>
          <a:p>
            <a:r>
              <a:rPr lang="zh-TW" altLang="en-US" sz="3200" dirty="0" smtClean="0">
                <a:latin typeface="標楷體" panose="03000509000000000000" pitchFamily="65" charset="-120"/>
                <a:ea typeface="標楷體" panose="03000509000000000000" pitchFamily="65" charset="-120"/>
              </a:rPr>
              <a:t>香港的環境教育舉隅</a:t>
            </a:r>
            <a:endParaRPr lang="zh-HK" altLang="en-US" sz="3200" dirty="0">
              <a:latin typeface="標楷體" panose="03000509000000000000" pitchFamily="65" charset="-120"/>
              <a:ea typeface="標楷體" panose="03000509000000000000" pitchFamily="65" charset="-120"/>
            </a:endParaRPr>
          </a:p>
        </p:txBody>
      </p:sp>
      <p:sp>
        <p:nvSpPr>
          <p:cNvPr id="3" name="矩形 2"/>
          <p:cNvSpPr/>
          <p:nvPr/>
        </p:nvSpPr>
        <p:spPr>
          <a:xfrm>
            <a:off x="727667" y="2306550"/>
            <a:ext cx="6797258" cy="3570208"/>
          </a:xfrm>
          <a:prstGeom prst="rect">
            <a:avLst/>
          </a:prstGeom>
          <a:solidFill>
            <a:schemeClr val="accent5">
              <a:lumMod val="20000"/>
              <a:lumOff val="80000"/>
            </a:schemeClr>
          </a:solidFill>
        </p:spPr>
        <p:txBody>
          <a:bodyPr wrap="square">
            <a:spAutoFit/>
          </a:bodyPr>
          <a:lstStyle/>
          <a:p>
            <a:pPr marL="342900" indent="-342900">
              <a:buAutoNum type="alphaLcParenBoth"/>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為</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學校提供學習</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資源</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800100" lvl="1" indent="-342900" algn="just">
              <a:buFont typeface="Arial" panose="020B0604020202020204" pitchFamily="34" charset="0"/>
              <a:buChar char="•"/>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為</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教師舉辦與本港環境議題相關的</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專業發展</a:t>
            </a: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課程</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800100" lvl="1" indent="-342900" algn="just">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與環境局</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協作建立「</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長遠減</a:t>
            </a: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碳網上</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學習</a:t>
            </a:r>
            <a:r>
              <a:rPr lang="zh-TW" altLang="en-US" sz="2400" b="1" dirty="0" smtClean="0">
                <a:latin typeface="Times New Roman" panose="02020603050405020304" pitchFamily="18" charset="0"/>
                <a:ea typeface="標楷體" panose="03000509000000000000" pitchFamily="65" charset="-120"/>
                <a:cs typeface="Times New Roman" panose="02020603050405020304" pitchFamily="18" charset="0"/>
              </a:rPr>
              <a:t>平台</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，推動可持續發展的學與教成效。</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800100" lvl="1" indent="-342900">
              <a:buFont typeface="Arial" panose="020B0604020202020204" pitchFamily="34" charset="0"/>
              <a:buChar char="•"/>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開發與可</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持續發展教育相關的「生活事件」</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教案。詳細可參閱以下網頁</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(https://www.edb.gov.hk/tc/curriculum-development/4-key-tasks/moral-civic/L_and_T/ESD/ESD_index.html)</a:t>
            </a:r>
            <a:r>
              <a:rPr lang="en-US" altLang="zh-TW" dirty="0" smtClean="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endParaRPr>
          </a:p>
          <a:p>
            <a:pPr lvl="1"/>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b)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為學校提供電子學習資源，包括電子課本</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矩形 7"/>
          <p:cNvSpPr/>
          <p:nvPr/>
        </p:nvSpPr>
        <p:spPr>
          <a:xfrm>
            <a:off x="727667" y="1427302"/>
            <a:ext cx="11053062" cy="830997"/>
          </a:xfrm>
          <a:prstGeom prst="rect">
            <a:avLst/>
          </a:prstGeom>
          <a:ln w="38100">
            <a:solidFill>
              <a:srgbClr val="FF0000"/>
            </a:solidFill>
          </a:ln>
        </p:spPr>
        <p:txBody>
          <a:bodyPr wrap="square">
            <a:spAutoFit/>
          </a:bodyPr>
          <a:lstStyle/>
          <a:p>
            <a:r>
              <a:rPr lang="zh-TW" altLang="en-US" sz="2400" dirty="0" smtClean="0">
                <a:latin typeface="標楷體" panose="03000509000000000000" pitchFamily="65" charset="-120"/>
                <a:ea typeface="標楷體" panose="03000509000000000000" pitchFamily="65" charset="-120"/>
              </a:rPr>
              <a:t>香港特區政府多個部門致力推動環境教育，當中教育局透過學校課程與活動，</a:t>
            </a:r>
            <a:r>
              <a:rPr lang="zh-TW" altLang="en-US" sz="2400" dirty="0">
                <a:latin typeface="標楷體" panose="03000509000000000000" pitchFamily="65" charset="-120"/>
                <a:ea typeface="標楷體" panose="03000509000000000000" pitchFamily="65" charset="-120"/>
              </a:rPr>
              <a:t>並與其他政府部門及</a:t>
            </a:r>
            <a:r>
              <a:rPr lang="zh-TW" altLang="en-US" sz="2400" dirty="0" smtClean="0">
                <a:latin typeface="標楷體" panose="03000509000000000000" pitchFamily="65" charset="-120"/>
                <a:ea typeface="標楷體" panose="03000509000000000000" pitchFamily="65" charset="-120"/>
              </a:rPr>
              <a:t>綠色團體合作等致力提升學生與大眾的</a:t>
            </a:r>
            <a:r>
              <a:rPr lang="zh-TW" altLang="en-US" sz="2400" dirty="0">
                <a:latin typeface="標楷體" panose="03000509000000000000" pitchFamily="65" charset="-120"/>
                <a:ea typeface="標楷體" panose="03000509000000000000" pitchFamily="65" charset="-120"/>
              </a:rPr>
              <a:t>環保意識。</a:t>
            </a:r>
            <a:endParaRPr lang="zh-HK" altLang="en-US" sz="2400" dirty="0">
              <a:latin typeface="標楷體" panose="03000509000000000000" pitchFamily="65" charset="-120"/>
              <a:ea typeface="標楷體" panose="03000509000000000000" pitchFamily="65" charset="-120"/>
            </a:endParaRPr>
          </a:p>
        </p:txBody>
      </p:sp>
      <p:grpSp>
        <p:nvGrpSpPr>
          <p:cNvPr id="9" name="群組 8"/>
          <p:cNvGrpSpPr/>
          <p:nvPr/>
        </p:nvGrpSpPr>
        <p:grpSpPr>
          <a:xfrm>
            <a:off x="7844106" y="2387255"/>
            <a:ext cx="3936623" cy="3684911"/>
            <a:chOff x="7459024" y="630328"/>
            <a:chExt cx="3936623" cy="3684911"/>
          </a:xfrm>
        </p:grpSpPr>
        <p:pic>
          <p:nvPicPr>
            <p:cNvPr id="10" name="圖片 9">
              <a:hlinkClick r:id="rId2"/>
            </p:cNvPr>
            <p:cNvPicPr>
              <a:picLocks noChangeAspect="1"/>
            </p:cNvPicPr>
            <p:nvPr/>
          </p:nvPicPr>
          <p:blipFill rotWithShape="1">
            <a:blip r:embed="rId3"/>
            <a:srcRect l="15396" t="989" r="5399"/>
            <a:stretch/>
          </p:blipFill>
          <p:spPr>
            <a:xfrm>
              <a:off x="7532148" y="1117651"/>
              <a:ext cx="3791393" cy="210529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4">
              <a:extLst>
                <a:ext uri="{FF2B5EF4-FFF2-40B4-BE49-F238E27FC236}">
                  <a16:creationId xmlns:a16="http://schemas.microsoft.com/office/drawing/2014/main" id="{FF62AD24-3287-4326-9830-2C079B66D931}"/>
                </a:ext>
              </a:extLst>
            </p:cNvPr>
            <p:cNvSpPr/>
            <p:nvPr/>
          </p:nvSpPr>
          <p:spPr>
            <a:xfrm>
              <a:off x="7459024" y="3338526"/>
              <a:ext cx="3936623"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a:t>
              </a:r>
              <a:r>
                <a:rPr lang="zh-TW" altLang="en-US" b="1" dirty="0" smtClean="0">
                  <a:solidFill>
                    <a:srgbClr val="FF0000"/>
                  </a:solidFill>
                  <a:latin typeface="DFKai-SB" panose="03000509000000000000" pitchFamily="65" charset="-120"/>
                  <a:ea typeface="DFKai-SB" panose="03000509000000000000" pitchFamily="65" charset="-120"/>
                </a:rPr>
                <a:t>圖像瀏覽網頁</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12" name="矩形 11"/>
            <p:cNvSpPr/>
            <p:nvPr/>
          </p:nvSpPr>
          <p:spPr>
            <a:xfrm>
              <a:off x="7460043" y="3853574"/>
              <a:ext cx="3935604" cy="461665"/>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rPr>
                <a:t>資料來源：可持續發展</a:t>
              </a:r>
              <a:r>
                <a:rPr lang="zh-TW" altLang="en-US" sz="1200" dirty="0" smtClean="0">
                  <a:latin typeface="標楷體" panose="03000509000000000000" pitchFamily="65" charset="-120"/>
                  <a:ea typeface="標楷體" panose="03000509000000000000" pitchFamily="65" charset="-120"/>
                </a:rPr>
                <a:t>委員會</a:t>
              </a:r>
              <a:r>
                <a:rPr lang="en-US" altLang="zh-TW" sz="1200" dirty="0" smtClean="0">
                  <a:latin typeface="標楷體" panose="03000509000000000000" pitchFamily="65" charset="-120"/>
                  <a:ea typeface="標楷體" panose="03000509000000000000" pitchFamily="65" charset="-120"/>
                </a:rPr>
                <a:t>(</a:t>
              </a:r>
              <a:r>
                <a:rPr lang="en-US" altLang="zh-HK" sz="1200" dirty="0" smtClean="0">
                  <a:latin typeface="Times New Roman" panose="02020603050405020304" pitchFamily="18" charset="0"/>
                  <a:cs typeface="Times New Roman" panose="02020603050405020304" pitchFamily="18" charset="0"/>
                </a:rPr>
                <a:t>https</a:t>
              </a:r>
              <a:r>
                <a:rPr lang="en-US" altLang="zh-HK" sz="1200" dirty="0">
                  <a:latin typeface="Times New Roman" panose="02020603050405020304" pitchFamily="18" charset="0"/>
                  <a:cs typeface="Times New Roman" panose="02020603050405020304" pitchFamily="18" charset="0"/>
                </a:rPr>
                <a:t>://</a:t>
              </a:r>
              <a:r>
                <a:rPr lang="en-US" altLang="zh-HK" sz="1200" dirty="0" smtClean="0">
                  <a:latin typeface="Times New Roman" panose="02020603050405020304" pitchFamily="18" charset="0"/>
                  <a:cs typeface="Times New Roman" panose="02020603050405020304" pitchFamily="18" charset="0"/>
                </a:rPr>
                <a:t>www.susdev.org.hk/elearning/tc/index.php)</a:t>
              </a:r>
              <a:endParaRPr lang="zh-HK" altLang="en-US" sz="1200" dirty="0">
                <a:latin typeface="Times New Roman" panose="02020603050405020304" pitchFamily="18" charset="0"/>
                <a:cs typeface="Times New Roman" panose="02020603050405020304" pitchFamily="18" charset="0"/>
              </a:endParaRPr>
            </a:p>
          </p:txBody>
        </p:sp>
        <p:sp>
          <p:nvSpPr>
            <p:cNvPr id="13" name="矩形 12"/>
            <p:cNvSpPr/>
            <p:nvPr/>
          </p:nvSpPr>
          <p:spPr>
            <a:xfrm>
              <a:off x="8180840" y="630328"/>
              <a:ext cx="2492990" cy="369332"/>
            </a:xfrm>
            <a:prstGeom prst="rect">
              <a:avLst/>
            </a:prstGeom>
          </p:spPr>
          <p:txBody>
            <a:bodyPr wrap="none">
              <a:spAutoFit/>
            </a:bodyPr>
            <a:lstStyle/>
            <a:p>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長遠減碳網上學習平台</a:t>
              </a:r>
              <a:endParaRPr lang="zh-HK" altLang="en-US" dirty="0"/>
            </a:p>
          </p:txBody>
        </p:sp>
      </p:grpSp>
      <p:sp>
        <p:nvSpPr>
          <p:cNvPr id="15" name="矩形 14"/>
          <p:cNvSpPr/>
          <p:nvPr/>
        </p:nvSpPr>
        <p:spPr>
          <a:xfrm>
            <a:off x="727667" y="6182066"/>
            <a:ext cx="7189563" cy="461665"/>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資料來源：香港</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特別行政區政府教育局 </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en-US" altLang="zh-HK" sz="1200" dirty="0" smtClean="0">
                <a:latin typeface="Times New Roman" panose="02020603050405020304" pitchFamily="18" charset="0"/>
                <a:cs typeface="Times New Roman" panose="02020603050405020304" pitchFamily="18" charset="0"/>
              </a:rPr>
              <a:t>https</a:t>
            </a:r>
            <a:r>
              <a:rPr lang="en-US" altLang="zh-HK" sz="1200" dirty="0">
                <a:latin typeface="Times New Roman" panose="02020603050405020304" pitchFamily="18" charset="0"/>
                <a:cs typeface="Times New Roman" panose="02020603050405020304" pitchFamily="18" charset="0"/>
              </a:rPr>
              <a:t>://</a:t>
            </a:r>
            <a:r>
              <a:rPr lang="en-US" altLang="zh-HK" sz="1200" dirty="0" smtClean="0">
                <a:latin typeface="Times New Roman" panose="02020603050405020304" pitchFamily="18" charset="0"/>
                <a:cs typeface="Times New Roman" panose="02020603050405020304" pitchFamily="18" charset="0"/>
              </a:rPr>
              <a:t>www.edb.gov.hk/tc/about-edb/publications-stat/environmental-report/index.html)</a:t>
            </a:r>
            <a:endParaRPr lang="zh-HK" altLang="en-US" sz="1200" dirty="0">
              <a:latin typeface="Times New Roman" panose="02020603050405020304" pitchFamily="18" charset="0"/>
              <a:cs typeface="Times New Roman" panose="02020603050405020304" pitchFamily="18" charset="0"/>
            </a:endParaRPr>
          </a:p>
        </p:txBody>
      </p:sp>
      <p:sp>
        <p:nvSpPr>
          <p:cNvPr id="14" name="任意多边形: 形状 7"/>
          <p:cNvSpPr/>
          <p:nvPr/>
        </p:nvSpPr>
        <p:spPr>
          <a:xfrm>
            <a:off x="2389037" y="150567"/>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教育界的</a:t>
            </a:r>
            <a:r>
              <a:rPr lang="zh-TW" altLang="en-US" sz="4000" b="1" dirty="0">
                <a:solidFill>
                  <a:srgbClr val="FFFFFF"/>
                </a:solidFill>
                <a:latin typeface="DFKai-SB" panose="03000509000000000000" pitchFamily="65" charset="-120"/>
                <a:ea typeface="DFKai-SB" panose="03000509000000000000" pitchFamily="65" charset="-120"/>
              </a:rPr>
              <a:t>角色和責任舉隅</a:t>
            </a:r>
          </a:p>
        </p:txBody>
      </p:sp>
      <p:sp>
        <p:nvSpPr>
          <p:cNvPr id="16" name="Freeform 5"/>
          <p:cNvSpPr/>
          <p:nvPr/>
        </p:nvSpPr>
        <p:spPr bwMode="auto">
          <a:xfrm>
            <a:off x="3519970" y="91888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8262956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hlinkClick r:id="rId5"/>
          </p:cNvPr>
          <p:cNvPicPr>
            <a:picLocks noChangeAspect="1"/>
          </p:cNvPicPr>
          <p:nvPr/>
        </p:nvPicPr>
        <p:blipFill rotWithShape="1">
          <a:blip r:embed="rId6"/>
          <a:srcRect l="80" t="1781" b="4795"/>
          <a:stretch/>
        </p:blipFill>
        <p:spPr>
          <a:xfrm>
            <a:off x="8693689" y="4258776"/>
            <a:ext cx="3133001" cy="1647730"/>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9013694" y="3880804"/>
            <a:ext cx="2492990" cy="369332"/>
          </a:xfrm>
          <a:prstGeom prst="rect">
            <a:avLst/>
          </a:prstGeom>
        </p:spPr>
        <p:txBody>
          <a:bodyPr wrap="none">
            <a:spAutoFit/>
          </a:bodyPr>
          <a:lstStyle/>
          <a:p>
            <a:r>
              <a:rPr lang="zh-TW" altLang="en-US" dirty="0" smtClean="0">
                <a:latin typeface="標楷體" panose="03000509000000000000" pitchFamily="65" charset="-120"/>
                <a:ea typeface="標楷體" panose="03000509000000000000" pitchFamily="65" charset="-120"/>
              </a:rPr>
              <a:t>學校致力</a:t>
            </a:r>
            <a:r>
              <a:rPr lang="zh-TW" altLang="en-US" dirty="0">
                <a:latin typeface="標楷體" panose="03000509000000000000" pitchFamily="65" charset="-120"/>
                <a:ea typeface="標楷體" panose="03000509000000000000" pitchFamily="65" charset="-120"/>
              </a:rPr>
              <a:t>推動環保教育</a:t>
            </a:r>
            <a:endParaRPr lang="zh-HK" altLang="en-US" dirty="0">
              <a:latin typeface="標楷體" panose="03000509000000000000" pitchFamily="65" charset="-120"/>
              <a:ea typeface="標楷體" panose="03000509000000000000" pitchFamily="65" charset="-120"/>
            </a:endParaRPr>
          </a:p>
        </p:txBody>
      </p:sp>
      <p:sp>
        <p:nvSpPr>
          <p:cNvPr id="9" name="Rectangle 14">
            <a:extLst>
              <a:ext uri="{FF2B5EF4-FFF2-40B4-BE49-F238E27FC236}">
                <a16:creationId xmlns:a16="http://schemas.microsoft.com/office/drawing/2014/main" id="{FF62AD24-3287-4326-9830-2C079B66D931}"/>
              </a:ext>
            </a:extLst>
          </p:cNvPr>
          <p:cNvSpPr/>
          <p:nvPr/>
        </p:nvSpPr>
        <p:spPr>
          <a:xfrm>
            <a:off x="8693689" y="5917838"/>
            <a:ext cx="3133001"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10" name="矩形 9"/>
          <p:cNvSpPr/>
          <p:nvPr/>
        </p:nvSpPr>
        <p:spPr>
          <a:xfrm>
            <a:off x="222860" y="6012305"/>
            <a:ext cx="9136852" cy="769441"/>
          </a:xfrm>
          <a:prstGeom prst="rect">
            <a:avLst/>
          </a:prstGeom>
        </p:spPr>
        <p:txBody>
          <a:bodyPr wrap="square">
            <a:spAutoFit/>
          </a:bodyPr>
          <a:lstStyle/>
          <a:p>
            <a:r>
              <a:rPr lang="zh-TW" altLang="en-US" sz="1100" dirty="0">
                <a:latin typeface="標楷體" panose="03000509000000000000" pitchFamily="65" charset="-120"/>
                <a:ea typeface="標楷體" panose="03000509000000000000" pitchFamily="65" charset="-120"/>
                <a:cs typeface="Times New Roman" panose="02020603050405020304" pitchFamily="18" charset="0"/>
              </a:rPr>
              <a:t>資料</a:t>
            </a:r>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來源：</a:t>
            </a:r>
            <a:endParaRPr lang="en-US" altLang="zh-TW" sz="1100" dirty="0" smtClean="0">
              <a:latin typeface="標楷體" panose="03000509000000000000" pitchFamily="65" charset="-12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香港政府新聞網</a:t>
            </a:r>
            <a:r>
              <a:rPr lang="en-US" altLang="zh-HK" sz="1100" dirty="0" smtClean="0">
                <a:latin typeface="Times New Roman" panose="02020603050405020304" pitchFamily="18" charset="0"/>
                <a:cs typeface="Times New Roman" panose="02020603050405020304" pitchFamily="18" charset="0"/>
              </a:rPr>
              <a:t>(</a:t>
            </a:r>
            <a:r>
              <a:rPr lang="en-US" altLang="zh-TW" sz="1100" dirty="0" smtClean="0">
                <a:latin typeface="Times New Roman" panose="02020603050405020304" pitchFamily="18" charset="0"/>
                <a:cs typeface="Times New Roman" panose="02020603050405020304" pitchFamily="18" charset="0"/>
              </a:rPr>
              <a:t>https</a:t>
            </a:r>
            <a:r>
              <a:rPr lang="en-US" altLang="zh-TW" sz="1100" dirty="0">
                <a:latin typeface="Times New Roman" panose="02020603050405020304" pitchFamily="18" charset="0"/>
                <a:cs typeface="Times New Roman" panose="02020603050405020304" pitchFamily="18" charset="0"/>
              </a:rPr>
              <a:t>://</a:t>
            </a:r>
            <a:r>
              <a:rPr lang="en-US" altLang="zh-TW" sz="1100" dirty="0" smtClean="0">
                <a:latin typeface="Times New Roman" panose="02020603050405020304" pitchFamily="18" charset="0"/>
                <a:cs typeface="Times New Roman" panose="02020603050405020304" pitchFamily="18" charset="0"/>
              </a:rPr>
              <a:t>www.news.gov.hk/tc/categories/environment/html/2016/12/20161215_123709.shtml)</a:t>
            </a:r>
          </a:p>
          <a:p>
            <a:pPr marL="171450" indent="-171450">
              <a:buFont typeface="Arial" panose="020B0604020202020204" pitchFamily="34" charset="0"/>
              <a:buChar char="•"/>
            </a:pPr>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教育局</a:t>
            </a:r>
            <a:r>
              <a:rPr lang="en-US" altLang="zh-TW" sz="1100" dirty="0" smtClean="0">
                <a:latin typeface="標楷體" panose="03000509000000000000" pitchFamily="65" charset="-120"/>
                <a:ea typeface="標楷體" panose="03000509000000000000" pitchFamily="65" charset="-120"/>
                <a:cs typeface="Times New Roman" panose="02020603050405020304" pitchFamily="18" charset="0"/>
              </a:rPr>
              <a:t>(</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www.edb.gov.hk/tc/about-edb/publications-stat/environmental-report/index.html</a:t>
            </a:r>
            <a:r>
              <a:rPr lang="en-US" altLang="zh-TW" sz="1100" dirty="0" smtClean="0">
                <a:latin typeface="標楷體" panose="03000509000000000000" pitchFamily="65" charset="-120"/>
                <a:ea typeface="標楷體" panose="03000509000000000000" pitchFamily="65" charset="-120"/>
                <a:cs typeface="Times New Roman" panose="02020603050405020304" pitchFamily="18" charset="0"/>
              </a:rPr>
              <a:t>); </a:t>
            </a:r>
            <a:r>
              <a:rPr lang="en-US" altLang="zh-TW" sz="1100" dirty="0" smtClean="0">
                <a:latin typeface="Times New Roman" panose="02020603050405020304" pitchFamily="18" charset="0"/>
                <a:cs typeface="Times New Roman" panose="02020603050405020304" pitchFamily="18" charset="0"/>
              </a:rPr>
              <a:t>(</a:t>
            </a:r>
            <a:r>
              <a:rPr lang="en-US" altLang="zh-HK" sz="1100" dirty="0">
                <a:latin typeface="Times New Roman" panose="02020603050405020304" pitchFamily="18" charset="0"/>
                <a:cs typeface="Times New Roman" panose="02020603050405020304" pitchFamily="18" charset="0"/>
              </a:rPr>
              <a:t>https://www.edb.gov.hk/attachment/tc/about-edb/publications-stat/environmental-report/Environmental%20Report%202021_TC.pdf</a:t>
            </a:r>
            <a:r>
              <a:rPr lang="en-US" altLang="zh-TW" sz="1100" dirty="0" smtClean="0">
                <a:latin typeface="Times New Roman" panose="02020603050405020304" pitchFamily="18" charset="0"/>
                <a:cs typeface="Times New Roman" panose="02020603050405020304" pitchFamily="18" charset="0"/>
              </a:rPr>
              <a:t>)</a:t>
            </a:r>
            <a:endParaRPr lang="zh-HK" altLang="en-US" sz="1100" dirty="0">
              <a:latin typeface="Times New Roman" panose="02020603050405020304" pitchFamily="18" charset="0"/>
              <a:cs typeface="Times New Roman" panose="02020603050405020304" pitchFamily="18" charset="0"/>
            </a:endParaRPr>
          </a:p>
        </p:txBody>
      </p:sp>
      <p:sp>
        <p:nvSpPr>
          <p:cNvPr id="12" name="矩形 11"/>
          <p:cNvSpPr/>
          <p:nvPr/>
        </p:nvSpPr>
        <p:spPr>
          <a:xfrm>
            <a:off x="497521" y="1370508"/>
            <a:ext cx="9098493" cy="1569660"/>
          </a:xfrm>
          <a:prstGeom prst="rect">
            <a:avLst/>
          </a:prstGeom>
          <a:solidFill>
            <a:schemeClr val="accent5">
              <a:lumMod val="20000"/>
              <a:lumOff val="80000"/>
            </a:schemeClr>
          </a:solidFill>
        </p:spPr>
        <p:txBody>
          <a:bodyPr wrap="square">
            <a:spAutoFit/>
          </a:bodyPr>
          <a:lstStyle/>
          <a:p>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增強學生的環保意識</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800100" lvl="1"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資助學生參觀米埔自然保護區的學校活動。 </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800100" lvl="1"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與環境保護署及環境運動委員會合辦學生環境保護大使計劃。</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800100" lvl="1"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與環境運動委員會舉辦學校廢物分類及回收計劃。</a:t>
            </a:r>
            <a:endParaRPr lang="zh-HK" altLang="en-US" dirty="0"/>
          </a:p>
        </p:txBody>
      </p:sp>
      <p:sp>
        <p:nvSpPr>
          <p:cNvPr id="13" name="任意多边形: 形状 7"/>
          <p:cNvSpPr/>
          <p:nvPr/>
        </p:nvSpPr>
        <p:spPr>
          <a:xfrm>
            <a:off x="2389037" y="150567"/>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教育界的</a:t>
            </a:r>
            <a:r>
              <a:rPr lang="zh-TW" altLang="en-US" sz="4000" b="1" dirty="0">
                <a:solidFill>
                  <a:srgbClr val="FFFFFF"/>
                </a:solidFill>
                <a:latin typeface="DFKai-SB" panose="03000509000000000000" pitchFamily="65" charset="-120"/>
                <a:ea typeface="DFKai-SB" panose="03000509000000000000" pitchFamily="65" charset="-120"/>
              </a:rPr>
              <a:t>角色和責任舉隅</a:t>
            </a:r>
          </a:p>
        </p:txBody>
      </p:sp>
      <p:sp>
        <p:nvSpPr>
          <p:cNvPr id="14" name="矩形 1"/>
          <p:cNvSpPr/>
          <p:nvPr/>
        </p:nvSpPr>
        <p:spPr>
          <a:xfrm>
            <a:off x="3966121" y="794276"/>
            <a:ext cx="3877985" cy="584775"/>
          </a:xfrm>
          <a:prstGeom prst="rect">
            <a:avLst/>
          </a:prstGeom>
        </p:spPr>
        <p:txBody>
          <a:bodyPr wrap="none">
            <a:spAutoFit/>
          </a:bodyPr>
          <a:lstStyle/>
          <a:p>
            <a:r>
              <a:rPr lang="zh-TW" altLang="en-US" sz="3200" dirty="0" smtClean="0">
                <a:latin typeface="標楷體" panose="03000509000000000000" pitchFamily="65" charset="-120"/>
                <a:ea typeface="標楷體" panose="03000509000000000000" pitchFamily="65" charset="-120"/>
              </a:rPr>
              <a:t>香港的環境教育舉隅</a:t>
            </a:r>
            <a:endParaRPr lang="zh-HK" altLang="en-US" sz="3200" dirty="0">
              <a:latin typeface="標楷體" panose="03000509000000000000" pitchFamily="65" charset="-120"/>
              <a:ea typeface="標楷體" panose="03000509000000000000" pitchFamily="65" charset="-120"/>
            </a:endParaRPr>
          </a:p>
        </p:txBody>
      </p:sp>
      <p:pic>
        <p:nvPicPr>
          <p:cNvPr id="3" name="Picture 2"/>
          <p:cNvPicPr>
            <a:picLocks noChangeAspect="1"/>
          </p:cNvPicPr>
          <p:nvPr/>
        </p:nvPicPr>
        <p:blipFill>
          <a:blip r:embed="rId7"/>
          <a:stretch>
            <a:fillRect/>
          </a:stretch>
        </p:blipFill>
        <p:spPr>
          <a:xfrm>
            <a:off x="2093009" y="3169350"/>
            <a:ext cx="1813717" cy="1438465"/>
          </a:xfrm>
          <a:prstGeom prst="rect">
            <a:avLst/>
          </a:prstGeom>
        </p:spPr>
      </p:pic>
      <p:sp>
        <p:nvSpPr>
          <p:cNvPr id="19" name="Freeform 5"/>
          <p:cNvSpPr/>
          <p:nvPr/>
        </p:nvSpPr>
        <p:spPr bwMode="auto">
          <a:xfrm>
            <a:off x="3519970" y="95409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5" name="Picture 4"/>
          <p:cNvPicPr>
            <a:picLocks noChangeAspect="1"/>
          </p:cNvPicPr>
          <p:nvPr/>
        </p:nvPicPr>
        <p:blipFill>
          <a:blip r:embed="rId8"/>
          <a:stretch>
            <a:fillRect/>
          </a:stretch>
        </p:blipFill>
        <p:spPr>
          <a:xfrm>
            <a:off x="9755006" y="1548188"/>
            <a:ext cx="1751678" cy="1736446"/>
          </a:xfrm>
          <a:prstGeom prst="rect">
            <a:avLst/>
          </a:prstGeom>
        </p:spPr>
      </p:pic>
      <p:sp>
        <p:nvSpPr>
          <p:cNvPr id="6" name="Rectangle 5"/>
          <p:cNvSpPr/>
          <p:nvPr/>
        </p:nvSpPr>
        <p:spPr>
          <a:xfrm>
            <a:off x="9596014" y="1300199"/>
            <a:ext cx="2159566" cy="307777"/>
          </a:xfrm>
          <a:prstGeom prst="rect">
            <a:avLst/>
          </a:prstGeom>
        </p:spPr>
        <p:txBody>
          <a:bodyPr wrap="none">
            <a:spAutoFit/>
          </a:bodyPr>
          <a:lstStyle/>
          <a:p>
            <a:r>
              <a:rPr lang="zh-TW" altLang="en-US" sz="1400" dirty="0" smtClean="0">
                <a:latin typeface="標楷體" panose="03000509000000000000" pitchFamily="65" charset="-120"/>
                <a:ea typeface="標楷體" panose="03000509000000000000" pitchFamily="65" charset="-120"/>
              </a:rPr>
              <a:t>教育局舉辦環保</a:t>
            </a:r>
            <a:r>
              <a:rPr lang="zh-TW" altLang="en-US" sz="1400" dirty="0">
                <a:latin typeface="標楷體" panose="03000509000000000000" pitchFamily="65" charset="-120"/>
                <a:ea typeface="標楷體" panose="03000509000000000000" pitchFamily="65" charset="-120"/>
              </a:rPr>
              <a:t>教育活動</a:t>
            </a:r>
            <a:endParaRPr lang="en-US" sz="1400" dirty="0">
              <a:latin typeface="標楷體" panose="03000509000000000000" pitchFamily="65" charset="-120"/>
              <a:ea typeface="標楷體" panose="03000509000000000000" pitchFamily="65" charset="-120"/>
            </a:endParaRPr>
          </a:p>
        </p:txBody>
      </p:sp>
      <p:sp>
        <p:nvSpPr>
          <p:cNvPr id="11" name="Rectangle 10"/>
          <p:cNvSpPr/>
          <p:nvPr/>
        </p:nvSpPr>
        <p:spPr>
          <a:xfrm>
            <a:off x="2358805" y="4598272"/>
            <a:ext cx="1327602" cy="461665"/>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rPr>
              <a:t>學生參與環境保護大使計劃</a:t>
            </a:r>
            <a:r>
              <a:rPr lang="zh-TW" altLang="en-US" sz="1200" dirty="0">
                <a:latin typeface="標楷體" panose="03000509000000000000" pitchFamily="65" charset="-120"/>
                <a:ea typeface="標楷體" panose="03000509000000000000" pitchFamily="65" charset="-120"/>
              </a:rPr>
              <a:t>活動 </a:t>
            </a:r>
            <a:endParaRPr lang="en-US" sz="1200" dirty="0">
              <a:latin typeface="標楷體" panose="03000509000000000000" pitchFamily="65" charset="-120"/>
              <a:ea typeface="標楷體" panose="03000509000000000000" pitchFamily="65" charset="-120"/>
            </a:endParaRPr>
          </a:p>
        </p:txBody>
      </p:sp>
      <p:sp>
        <p:nvSpPr>
          <p:cNvPr id="22" name="Rectangle 14">
            <a:extLst>
              <a:ext uri="{FF2B5EF4-FFF2-40B4-BE49-F238E27FC236}">
                <a16:creationId xmlns:a16="http://schemas.microsoft.com/office/drawing/2014/main" id="{FF62AD24-3287-4326-9830-2C079B66D931}"/>
              </a:ext>
            </a:extLst>
          </p:cNvPr>
          <p:cNvSpPr/>
          <p:nvPr/>
        </p:nvSpPr>
        <p:spPr>
          <a:xfrm>
            <a:off x="4337108" y="3151215"/>
            <a:ext cx="3506998" cy="584775"/>
          </a:xfrm>
          <a:prstGeom prst="rect">
            <a:avLst/>
          </a:prstGeom>
          <a:ln w="28575">
            <a:solidFill>
              <a:srgbClr val="FF0000"/>
            </a:solidFill>
          </a:ln>
        </p:spPr>
        <p:txBody>
          <a:bodyPr wrap="square">
            <a:spAutoFit/>
          </a:bodyPr>
          <a:lstStyle/>
          <a:p>
            <a:r>
              <a:rPr lang="zh-TW" altLang="en-US" sz="1600" dirty="0">
                <a:solidFill>
                  <a:srgbClr val="FF0000"/>
                </a:solidFill>
                <a:latin typeface="DFKai-SB" panose="03000509000000000000" pitchFamily="65" charset="-120"/>
                <a:ea typeface="DFKai-SB" panose="03000509000000000000" pitchFamily="65" charset="-120"/>
              </a:rPr>
              <a:t>點擊圖像</a:t>
            </a:r>
            <a:r>
              <a:rPr lang="zh-TW" altLang="en-US" sz="1600" dirty="0" smtClean="0">
                <a:solidFill>
                  <a:srgbClr val="FF0000"/>
                </a:solidFill>
                <a:latin typeface="DFKai-SB" panose="03000509000000000000" pitchFamily="65" charset="-120"/>
                <a:ea typeface="DFKai-SB" panose="03000509000000000000" pitchFamily="65" charset="-120"/>
              </a:rPr>
              <a:t>觀看</a:t>
            </a:r>
            <a:r>
              <a:rPr lang="en-US" altLang="zh-TW" sz="1600"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1600"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年</a:t>
            </a:r>
            <a:r>
              <a:rPr lang="zh-TW" altLang="en-US" sz="16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教育局環保</a:t>
            </a:r>
            <a:r>
              <a:rPr lang="zh-TW" altLang="en-US" sz="1600"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報告了解教育局</a:t>
            </a:r>
            <a:r>
              <a:rPr lang="zh-TW" altLang="en-US" sz="16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的工作範疇與環保</a:t>
            </a:r>
            <a:r>
              <a:rPr lang="zh-TW" altLang="en-US" sz="1600"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政策</a:t>
            </a:r>
            <a:endParaRPr lang="zh-TW" altLang="en-US" sz="16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Down Arrow 15"/>
          <p:cNvSpPr/>
          <p:nvPr/>
        </p:nvSpPr>
        <p:spPr bwMode="auto">
          <a:xfrm>
            <a:off x="5819619" y="3767795"/>
            <a:ext cx="508000" cy="393205"/>
          </a:xfrm>
          <a:prstGeom prst="downArrow">
            <a:avLst/>
          </a:prstGeom>
          <a:solidFill>
            <a:srgbClr val="DC4D57"/>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cxnSp>
        <p:nvCxnSpPr>
          <p:cNvPr id="24" name="连接符: 肘形 3"/>
          <p:cNvCxnSpPr/>
          <p:nvPr>
            <p:custDataLst>
              <p:tags r:id="rId1"/>
            </p:custDataLst>
          </p:nvPr>
        </p:nvCxnSpPr>
        <p:spPr>
          <a:xfrm rot="10800000" flipV="1">
            <a:off x="7745408" y="4623459"/>
            <a:ext cx="872702" cy="474650"/>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27" name="连接符: 肘形 3"/>
          <p:cNvCxnSpPr/>
          <p:nvPr>
            <p:custDataLst>
              <p:tags r:id="rId2"/>
            </p:custDataLst>
          </p:nvPr>
        </p:nvCxnSpPr>
        <p:spPr>
          <a:xfrm rot="10800000" flipV="1">
            <a:off x="3643469" y="4449995"/>
            <a:ext cx="746833" cy="427947"/>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28" name="连接符: 肘形 3"/>
          <p:cNvCxnSpPr/>
          <p:nvPr>
            <p:custDataLst>
              <p:tags r:id="rId3"/>
            </p:custDataLst>
          </p:nvPr>
        </p:nvCxnSpPr>
        <p:spPr>
          <a:xfrm rot="5400000">
            <a:off x="8909231" y="3195669"/>
            <a:ext cx="1096229" cy="900436"/>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pic>
        <p:nvPicPr>
          <p:cNvPr id="23" name="圖片 2"/>
          <p:cNvPicPr>
            <a:picLocks noChangeAspect="1"/>
          </p:cNvPicPr>
          <p:nvPr/>
        </p:nvPicPr>
        <p:blipFill>
          <a:blip r:embed="rId9"/>
          <a:stretch>
            <a:fillRect/>
          </a:stretch>
        </p:blipFill>
        <p:spPr>
          <a:xfrm>
            <a:off x="308818" y="4265229"/>
            <a:ext cx="1765507" cy="1318978"/>
          </a:xfrm>
          <a:prstGeom prst="rect">
            <a:avLst/>
          </a:prstGeom>
          <a:ln>
            <a:noFill/>
          </a:ln>
          <a:effectLst>
            <a:outerShdw blurRad="190500" algn="tl" rotWithShape="0">
              <a:srgbClr val="000000">
                <a:alpha val="70000"/>
              </a:srgbClr>
            </a:outerShdw>
          </a:effectLst>
        </p:spPr>
      </p:pic>
      <p:sp>
        <p:nvSpPr>
          <p:cNvPr id="25" name="文本框 17"/>
          <p:cNvSpPr txBox="1"/>
          <p:nvPr/>
        </p:nvSpPr>
        <p:spPr>
          <a:xfrm>
            <a:off x="308818" y="5551840"/>
            <a:ext cx="2375659" cy="309187"/>
          </a:xfrm>
          <a:prstGeom prst="rect">
            <a:avLst/>
          </a:prstGeom>
          <a:noFill/>
        </p:spPr>
        <p:txBody>
          <a:bodyPr wrap="square">
            <a:spAutoFit/>
          </a:bodyPr>
          <a:lstStyle/>
          <a:p>
            <a:pPr algn="just">
              <a:lnSpc>
                <a:spcPct val="130000"/>
              </a:lnSpc>
            </a:pPr>
            <a:r>
              <a:rPr lang="zh-TW" altLang="en-US" sz="1200" dirty="0">
                <a:latin typeface="DFKai-SB" panose="03000509000000000000" pitchFamily="65" charset="-120"/>
                <a:ea typeface="DFKai-SB" panose="03000509000000000000" pitchFamily="65" charset="-120"/>
              </a:rPr>
              <a:t>學生環境保護</a:t>
            </a:r>
            <a:r>
              <a:rPr lang="zh-TW" altLang="en-US" sz="1200" dirty="0" smtClean="0">
                <a:latin typeface="DFKai-SB" panose="03000509000000000000" pitchFamily="65" charset="-120"/>
                <a:ea typeface="DFKai-SB" panose="03000509000000000000" pitchFamily="65" charset="-120"/>
              </a:rPr>
              <a:t>大使計劃活動</a:t>
            </a:r>
            <a:endParaRPr lang="en-US" altLang="zh-TW" sz="1200" dirty="0" smtClean="0">
              <a:latin typeface="DFKai-SB" panose="03000509000000000000" pitchFamily="65" charset="-120"/>
              <a:ea typeface="DFKai-SB" panose="03000509000000000000" pitchFamily="65" charset="-120"/>
            </a:endParaRPr>
          </a:p>
        </p:txBody>
      </p:sp>
      <p:pic>
        <p:nvPicPr>
          <p:cNvPr id="4" name="Picture 3">
            <a:hlinkClick r:id="rId10"/>
          </p:cNvPr>
          <p:cNvPicPr>
            <a:picLocks noChangeAspect="1"/>
          </p:cNvPicPr>
          <p:nvPr/>
        </p:nvPicPr>
        <p:blipFill>
          <a:blip r:embed="rId11"/>
          <a:stretch>
            <a:fillRect/>
          </a:stretch>
        </p:blipFill>
        <p:spPr>
          <a:xfrm>
            <a:off x="4520274" y="4250136"/>
            <a:ext cx="3140665" cy="1884399"/>
          </a:xfrm>
          <a:prstGeom prst="rect">
            <a:avLst/>
          </a:prstGeom>
        </p:spPr>
      </p:pic>
    </p:spTree>
    <p:extLst>
      <p:ext uri="{BB962C8B-B14F-4D97-AF65-F5344CB8AC3E}">
        <p14:creationId xmlns:p14="http://schemas.microsoft.com/office/powerpoint/2010/main" val="4395045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84162" y="1346888"/>
            <a:ext cx="11487708" cy="830997"/>
          </a:xfrm>
          <a:prstGeom prst="rect">
            <a:avLst/>
          </a:prstGeom>
          <a:solidFill>
            <a:schemeClr val="accent6">
              <a:lumMod val="20000"/>
              <a:lumOff val="80000"/>
            </a:schemeClr>
          </a:solidFill>
        </p:spPr>
        <p:txBody>
          <a:bodyPr wrap="square">
            <a:spAutoFit/>
          </a:bodyPr>
          <a:lstStyle/>
          <a:p>
            <a:pPr algn="just"/>
            <a:r>
              <a:rPr lang="zh-CN" altLang="en-US" sz="2400" dirty="0" smtClean="0">
                <a:solidFill>
                  <a:srgbClr val="000000"/>
                </a:solidFill>
                <a:latin typeface="DFKai-SB" panose="03000509000000000000" pitchFamily="65" charset="-120"/>
                <a:ea typeface="DFKai-SB" panose="03000509000000000000" pitchFamily="65" charset="-120"/>
              </a:rPr>
              <a:t>教育界</a:t>
            </a:r>
            <a:r>
              <a:rPr lang="zh-TW" altLang="en-US" sz="2400" dirty="0" smtClean="0">
                <a:solidFill>
                  <a:srgbClr val="000000"/>
                </a:solidFill>
                <a:latin typeface="DFKai-SB" panose="03000509000000000000" pitchFamily="65" charset="-120"/>
                <a:ea typeface="DFKai-SB" panose="03000509000000000000" pitchFamily="65" charset="-120"/>
              </a:rPr>
              <a:t>包括全體</a:t>
            </a:r>
            <a:r>
              <a:rPr lang="zh-TW" altLang="en-US" sz="2400" dirty="0">
                <a:solidFill>
                  <a:srgbClr val="000000"/>
                </a:solidFill>
                <a:latin typeface="DFKai-SB" panose="03000509000000000000" pitchFamily="65" charset="-120"/>
                <a:ea typeface="DFKai-SB" panose="03000509000000000000" pitchFamily="65" charset="-120"/>
              </a:rPr>
              <a:t>師生</a:t>
            </a:r>
            <a:r>
              <a:rPr lang="zh-TW" altLang="en-US" sz="2400" dirty="0" smtClean="0">
                <a:solidFill>
                  <a:srgbClr val="000000"/>
                </a:solidFill>
                <a:latin typeface="DFKai-SB" panose="03000509000000000000" pitchFamily="65" charset="-120"/>
                <a:ea typeface="DFKai-SB" panose="03000509000000000000" pitchFamily="65" charset="-120"/>
              </a:rPr>
              <a:t>、學者、員工</a:t>
            </a:r>
            <a:r>
              <a:rPr lang="zh-TW" altLang="en-US" sz="2400" dirty="0">
                <a:solidFill>
                  <a:srgbClr val="000000"/>
                </a:solidFill>
                <a:latin typeface="DFKai-SB" panose="03000509000000000000" pitchFamily="65" charset="-120"/>
                <a:ea typeface="DFKai-SB" panose="03000509000000000000" pitchFamily="65" charset="-120"/>
              </a:rPr>
              <a:t>、家長、相關界別人士攜手參與</a:t>
            </a:r>
            <a:r>
              <a:rPr lang="zh-CN" altLang="en-US" sz="2400" dirty="0">
                <a:solidFill>
                  <a:srgbClr val="000000"/>
                </a:solidFill>
                <a:latin typeface="DFKai-SB" panose="03000509000000000000" pitchFamily="65" charset="-120"/>
                <a:ea typeface="DFKai-SB" panose="03000509000000000000" pitchFamily="65" charset="-120"/>
              </a:rPr>
              <a:t>環境保育</a:t>
            </a:r>
            <a:r>
              <a:rPr lang="zh-TW" altLang="en-US" sz="2400" dirty="0">
                <a:solidFill>
                  <a:srgbClr val="000000"/>
                </a:solidFill>
                <a:latin typeface="DFKai-SB" panose="03000509000000000000" pitchFamily="65" charset="-120"/>
                <a:ea typeface="DFKai-SB" panose="03000509000000000000" pitchFamily="65" charset="-120"/>
              </a:rPr>
              <a:t>，共同為「可持續發展」努力。</a:t>
            </a:r>
          </a:p>
        </p:txBody>
      </p:sp>
      <p:pic>
        <p:nvPicPr>
          <p:cNvPr id="9" name="图片 8"/>
          <p:cNvPicPr>
            <a:picLocks noChangeAspect="1"/>
          </p:cNvPicPr>
          <p:nvPr/>
        </p:nvPicPr>
        <p:blipFill>
          <a:blip r:embed="rId3"/>
          <a:stretch>
            <a:fillRect/>
          </a:stretch>
        </p:blipFill>
        <p:spPr>
          <a:xfrm>
            <a:off x="206821" y="2412070"/>
            <a:ext cx="5994786" cy="2719440"/>
          </a:xfrm>
          <a:prstGeom prst="rect">
            <a:avLst/>
          </a:prstGeom>
          <a:ln>
            <a:solidFill>
              <a:schemeClr val="accent6">
                <a:lumMod val="60000"/>
                <a:lumOff val="40000"/>
              </a:schemeClr>
            </a:solidFill>
            <a:prstDash val="lgDash"/>
          </a:ln>
        </p:spPr>
      </p:pic>
      <p:sp>
        <p:nvSpPr>
          <p:cNvPr id="24" name="文本框 23"/>
          <p:cNvSpPr txBox="1"/>
          <p:nvPr/>
        </p:nvSpPr>
        <p:spPr>
          <a:xfrm>
            <a:off x="184162" y="5519555"/>
            <a:ext cx="6343425" cy="1292662"/>
          </a:xfrm>
          <a:prstGeom prst="rect">
            <a:avLst/>
          </a:prstGeom>
          <a:noFill/>
        </p:spPr>
        <p:txBody>
          <a:bodyPr wrap="square">
            <a:spAutoFit/>
          </a:bodyPr>
          <a:lstStyle/>
          <a:p>
            <a:pPr algn="just"/>
            <a:r>
              <a:rPr lang="zh-CN" altLang="en-US" sz="1100" dirty="0">
                <a:solidFill>
                  <a:srgbClr val="000000"/>
                </a:solidFill>
                <a:latin typeface="DFKai-SB" panose="03000509000000000000" pitchFamily="65" charset="-120"/>
                <a:ea typeface="DFKai-SB" panose="03000509000000000000" pitchFamily="65" charset="-120"/>
              </a:rPr>
              <a:t>資料來源</a:t>
            </a:r>
            <a:r>
              <a:rPr lang="zh-CN" altLang="en-US" sz="1100" dirty="0" smtClean="0">
                <a:solidFill>
                  <a:srgbClr val="000000"/>
                </a:solidFill>
                <a:latin typeface="DFKai-SB" panose="03000509000000000000" pitchFamily="65" charset="-120"/>
                <a:ea typeface="DFKai-SB" panose="03000509000000000000" pitchFamily="65" charset="-120"/>
              </a:rPr>
              <a:t>：</a:t>
            </a:r>
            <a:endParaRPr lang="en-US" altLang="zh-CN" sz="1100" dirty="0" smtClean="0">
              <a:solidFill>
                <a:srgbClr val="000000"/>
              </a:solidFill>
              <a:latin typeface="DFKai-SB" panose="03000509000000000000" pitchFamily="65" charset="-120"/>
              <a:ea typeface="DFKai-SB" panose="03000509000000000000" pitchFamily="65" charset="-120"/>
            </a:endParaRPr>
          </a:p>
          <a:p>
            <a:pPr marL="171450" indent="-171450">
              <a:buFont typeface="Arial" panose="020B0604020202020204" pitchFamily="34" charset="0"/>
              <a:buChar char="•"/>
            </a:pPr>
            <a:r>
              <a:rPr lang="zh-CN" altLang="en-US" sz="1100" dirty="0" smtClean="0">
                <a:solidFill>
                  <a:srgbClr val="000000"/>
                </a:solidFill>
                <a:latin typeface="DFKai-SB" panose="03000509000000000000" pitchFamily="65" charset="-120"/>
                <a:ea typeface="DFKai-SB" panose="03000509000000000000" pitchFamily="65" charset="-120"/>
              </a:rPr>
              <a:t>香港</a:t>
            </a:r>
            <a:r>
              <a:rPr lang="zh-CN" altLang="en-US" sz="1100" dirty="0">
                <a:solidFill>
                  <a:srgbClr val="000000"/>
                </a:solidFill>
                <a:latin typeface="DFKai-SB" panose="03000509000000000000" pitchFamily="65" charset="-120"/>
                <a:ea typeface="DFKai-SB" panose="03000509000000000000" pitchFamily="65" charset="-120"/>
              </a:rPr>
              <a:t>特別行政區政府教育局</a:t>
            </a:r>
            <a:endParaRPr lang="en-US" altLang="zh-CN" sz="1100" dirty="0" smtClean="0">
              <a:solidFill>
                <a:srgbClr val="000000"/>
              </a:solidFill>
              <a:latin typeface="DFKai-SB" panose="03000509000000000000" pitchFamily="65" charset="-120"/>
              <a:ea typeface="DFKai-SB" panose="03000509000000000000" pitchFamily="65" charset="-120"/>
            </a:endParaRPr>
          </a:p>
          <a:p>
            <a:pPr marL="171450" indent="-171450">
              <a:buFont typeface="Arial" panose="020B0604020202020204" pitchFamily="34" charset="0"/>
              <a:buChar char="•"/>
            </a:pPr>
            <a:r>
              <a:rPr lang="en-US" altLang="zh-CN" sz="11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1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cd1.edb.hkedcity.net/cd/mce/ESD/sugg-3guidelines_c.htm)</a:t>
            </a:r>
          </a:p>
          <a:p>
            <a:pPr marL="171450" indent="-171450">
              <a:buFont typeface="Arial" panose="020B0604020202020204" pitchFamily="34" charset="0"/>
              <a:buChar char="•"/>
            </a:pPr>
            <a:r>
              <a:rPr lang="zh-TW" altLang="en-US" sz="11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香港科技</a:t>
            </a:r>
            <a:r>
              <a:rPr lang="zh-TW" altLang="en-US" sz="11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大學</a:t>
            </a:r>
            <a:r>
              <a:rPr lang="zh-TW" altLang="en-US" sz="11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1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https://hkust.edu.hk/zh-hant/news/community-and-sustainability/hkust-launches-largest-scale-solar-power-system-hong-kong</a:t>
            </a:r>
            <a:r>
              <a:rPr lang="en-US" altLang="zh-CN" sz="11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1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香港中文大學理學院</a:t>
            </a:r>
          </a:p>
          <a:p>
            <a:pPr marL="171450" indent="-171450">
              <a:buFont typeface="Arial" panose="020B0604020202020204" pitchFamily="34" charset="0"/>
              <a:buChar char="•"/>
            </a:pPr>
            <a:r>
              <a:rPr lang="en-US" altLang="zh-TW" sz="11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1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http://www.sci.cuhk.edu.hk/zh-tw/faculty/faces-of-cuhk-science/article/547-20-11-cmyu</a:t>
            </a:r>
            <a:r>
              <a:rPr lang="en-US" altLang="zh-CN" sz="11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1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文本框 15"/>
          <p:cNvSpPr txBox="1"/>
          <p:nvPr/>
        </p:nvSpPr>
        <p:spPr>
          <a:xfrm>
            <a:off x="3578951" y="769155"/>
            <a:ext cx="4709916" cy="584775"/>
          </a:xfrm>
          <a:prstGeom prst="rect">
            <a:avLst/>
          </a:prstGeom>
          <a:noFill/>
        </p:spPr>
        <p:txBody>
          <a:bodyPr wrap="square">
            <a:spAutoFit/>
          </a:bodyPr>
          <a:lstStyle/>
          <a:p>
            <a:r>
              <a:rPr lang="zh-TW" altLang="en-US" sz="3200" dirty="0" smtClean="0">
                <a:solidFill>
                  <a:srgbClr val="000000"/>
                </a:solidFill>
                <a:latin typeface="DFKai-SB" panose="03000509000000000000" pitchFamily="65" charset="-120"/>
                <a:ea typeface="DFKai-SB" panose="03000509000000000000" pitchFamily="65" charset="-120"/>
              </a:rPr>
              <a:t>可</a:t>
            </a:r>
            <a:r>
              <a:rPr lang="zh-TW" altLang="en-US" sz="3200" dirty="0">
                <a:solidFill>
                  <a:srgbClr val="000000"/>
                </a:solidFill>
                <a:latin typeface="DFKai-SB" panose="03000509000000000000" pitchFamily="65" charset="-120"/>
                <a:ea typeface="DFKai-SB" panose="03000509000000000000" pitchFamily="65" charset="-120"/>
              </a:rPr>
              <a:t>持續</a:t>
            </a:r>
            <a:r>
              <a:rPr lang="zh-TW" altLang="en-US" sz="3200" dirty="0" smtClean="0">
                <a:solidFill>
                  <a:srgbClr val="000000"/>
                </a:solidFill>
                <a:latin typeface="DFKai-SB" panose="03000509000000000000" pitchFamily="65" charset="-120"/>
                <a:ea typeface="DFKai-SB" panose="03000509000000000000" pitchFamily="65" charset="-120"/>
              </a:rPr>
              <a:t>發展全民</a:t>
            </a:r>
            <a:r>
              <a:rPr lang="zh-TW" altLang="en-US" sz="3200" dirty="0">
                <a:solidFill>
                  <a:srgbClr val="000000"/>
                </a:solidFill>
                <a:latin typeface="DFKai-SB" panose="03000509000000000000" pitchFamily="65" charset="-120"/>
                <a:ea typeface="DFKai-SB" panose="03000509000000000000" pitchFamily="65" charset="-120"/>
              </a:rPr>
              <a:t>參與過程</a:t>
            </a:r>
            <a:endParaRPr lang="zh-CN" altLang="en-US" sz="3200" dirty="0"/>
          </a:p>
        </p:txBody>
      </p:sp>
      <p:pic>
        <p:nvPicPr>
          <p:cNvPr id="2" name="Picture 1"/>
          <p:cNvPicPr>
            <a:picLocks noChangeAspect="1"/>
          </p:cNvPicPr>
          <p:nvPr/>
        </p:nvPicPr>
        <p:blipFill>
          <a:blip r:embed="rId4"/>
          <a:stretch>
            <a:fillRect/>
          </a:stretch>
        </p:blipFill>
        <p:spPr>
          <a:xfrm>
            <a:off x="7019314" y="5306182"/>
            <a:ext cx="4426053" cy="1019661"/>
          </a:xfrm>
          <a:prstGeom prst="rect">
            <a:avLst/>
          </a:prstGeom>
        </p:spPr>
      </p:pic>
      <p:sp>
        <p:nvSpPr>
          <p:cNvPr id="7" name="任意多边形: 形状 7"/>
          <p:cNvSpPr/>
          <p:nvPr/>
        </p:nvSpPr>
        <p:spPr>
          <a:xfrm>
            <a:off x="2389037" y="118213"/>
            <a:ext cx="721818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教育界的</a:t>
            </a:r>
            <a:r>
              <a:rPr lang="zh-TW" altLang="en-US" sz="4000" b="1" dirty="0">
                <a:solidFill>
                  <a:srgbClr val="FFFFFF"/>
                </a:solidFill>
                <a:latin typeface="DFKai-SB" panose="03000509000000000000" pitchFamily="65" charset="-120"/>
                <a:ea typeface="DFKai-SB" panose="03000509000000000000" pitchFamily="65" charset="-120"/>
              </a:rPr>
              <a:t>角色和責任舉隅</a:t>
            </a:r>
          </a:p>
        </p:txBody>
      </p:sp>
      <p:sp>
        <p:nvSpPr>
          <p:cNvPr id="8" name="Freeform 5"/>
          <p:cNvSpPr/>
          <p:nvPr/>
        </p:nvSpPr>
        <p:spPr bwMode="auto">
          <a:xfrm>
            <a:off x="3132800" y="87213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 name="Rectangle 14">
            <a:extLst>
              <a:ext uri="{FF2B5EF4-FFF2-40B4-BE49-F238E27FC236}">
                <a16:creationId xmlns:a16="http://schemas.microsoft.com/office/drawing/2014/main" id="{FF62AD24-3287-4326-9830-2C079B66D931}"/>
              </a:ext>
            </a:extLst>
          </p:cNvPr>
          <p:cNvSpPr/>
          <p:nvPr/>
        </p:nvSpPr>
        <p:spPr>
          <a:xfrm>
            <a:off x="7607509" y="4239504"/>
            <a:ext cx="2702425"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pic>
        <p:nvPicPr>
          <p:cNvPr id="11" name="Picture 8" descr="The new solar electricity generation system will be built in addition to the solar panels (pictured) already existed on the campus ">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061" t="7727"/>
          <a:stretch/>
        </p:blipFill>
        <p:spPr bwMode="auto">
          <a:xfrm>
            <a:off x="6401286" y="2610091"/>
            <a:ext cx="2702425" cy="15551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94625" y="4665401"/>
            <a:ext cx="4817532" cy="307777"/>
          </a:xfrm>
          <a:prstGeom prst="rect">
            <a:avLst/>
          </a:prstGeom>
        </p:spPr>
        <p:txBody>
          <a:bodyPr wrap="square">
            <a:spAutoFit/>
          </a:bodyPr>
          <a:lstStyle/>
          <a:p>
            <a:r>
              <a:rPr lang="zh-TW" altLang="en-US" sz="1400" dirty="0" smtClean="0">
                <a:latin typeface="標楷體" panose="03000509000000000000" pitchFamily="65" charset="-120"/>
                <a:ea typeface="標楷體" panose="03000509000000000000" pitchFamily="65" charset="-120"/>
              </a:rPr>
              <a:t>香港科技大學與香港</a:t>
            </a:r>
            <a:r>
              <a:rPr lang="zh-TW" altLang="en-US" sz="1400" dirty="0">
                <a:latin typeface="標楷體" panose="03000509000000000000" pitchFamily="65" charset="-120"/>
                <a:ea typeface="標楷體" panose="03000509000000000000" pitchFamily="65" charset="-120"/>
              </a:rPr>
              <a:t>中文</a:t>
            </a:r>
            <a:r>
              <a:rPr lang="zh-TW" altLang="en-US" sz="1400" dirty="0" smtClean="0">
                <a:latin typeface="標楷體" panose="03000509000000000000" pitchFamily="65" charset="-120"/>
                <a:ea typeface="標楷體" panose="03000509000000000000" pitchFamily="65" charset="-120"/>
              </a:rPr>
              <a:t>大學學者推動科研於應對環境問題</a:t>
            </a:r>
            <a:endParaRPr lang="en-US" sz="1400" dirty="0">
              <a:latin typeface="標楷體" panose="03000509000000000000" pitchFamily="65" charset="-120"/>
              <a:ea typeface="標楷體" panose="03000509000000000000" pitchFamily="65" charset="-120"/>
            </a:endParaRPr>
          </a:p>
        </p:txBody>
      </p:sp>
      <p:sp>
        <p:nvSpPr>
          <p:cNvPr id="18" name="文字方塊 1"/>
          <p:cNvSpPr txBox="1"/>
          <p:nvPr/>
        </p:nvSpPr>
        <p:spPr>
          <a:xfrm>
            <a:off x="7126286" y="2153165"/>
            <a:ext cx="3664873" cy="369332"/>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大專院校的環保科技研究成果舉隅</a:t>
            </a:r>
            <a:endParaRPr lang="zh-HK" altLang="en-US" dirty="0">
              <a:latin typeface="標楷體" panose="03000509000000000000" pitchFamily="65" charset="-120"/>
              <a:ea typeface="標楷體" panose="03000509000000000000" pitchFamily="65" charset="-120"/>
            </a:endParaRPr>
          </a:p>
        </p:txBody>
      </p:sp>
      <p:pic>
        <p:nvPicPr>
          <p:cNvPr id="5" name="Picture 4">
            <a:hlinkClick r:id="rId7"/>
          </p:cNvPr>
          <p:cNvPicPr>
            <a:picLocks noChangeAspect="1"/>
          </p:cNvPicPr>
          <p:nvPr/>
        </p:nvPicPr>
        <p:blipFill>
          <a:blip r:embed="rId8"/>
          <a:stretch>
            <a:fillRect/>
          </a:stretch>
        </p:blipFill>
        <p:spPr>
          <a:xfrm>
            <a:off x="9303391" y="2621456"/>
            <a:ext cx="2642720" cy="1579507"/>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txBox="1"/>
          <p:nvPr/>
        </p:nvSpPr>
        <p:spPr>
          <a:xfrm>
            <a:off x="5973433" y="2185194"/>
            <a:ext cx="5092393" cy="1479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zh-CN" altLang="en-US" sz="2400" dirty="0">
              <a:latin typeface="DFKai-SB" panose="03000509000000000000" pitchFamily="65" charset="-120"/>
              <a:ea typeface="DFKai-SB" panose="03000509000000000000" pitchFamily="65" charset="-120"/>
            </a:endParaRPr>
          </a:p>
        </p:txBody>
      </p:sp>
      <p:sp>
        <p:nvSpPr>
          <p:cNvPr id="17" name="文本框 16"/>
          <p:cNvSpPr txBox="1"/>
          <p:nvPr/>
        </p:nvSpPr>
        <p:spPr>
          <a:xfrm>
            <a:off x="1150917" y="6454423"/>
            <a:ext cx="6006517" cy="276999"/>
          </a:xfrm>
          <a:prstGeom prst="rect">
            <a:avLst/>
          </a:prstGeom>
          <a:noFill/>
        </p:spPr>
        <p:txBody>
          <a:bodyPr wrap="square">
            <a:spAutoFit/>
          </a:bodyPr>
          <a:lstStyle/>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影片來源：環境及生態局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https://www.eeb.gov.hk/tc/sens-blog/blog20210513.html</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本框 13"/>
          <p:cNvSpPr txBox="1"/>
          <p:nvPr/>
        </p:nvSpPr>
        <p:spPr>
          <a:xfrm>
            <a:off x="1084385" y="1330109"/>
            <a:ext cx="5933640" cy="1815882"/>
          </a:xfrm>
          <a:prstGeom prst="rect">
            <a:avLst/>
          </a:prstGeom>
          <a:solidFill>
            <a:schemeClr val="accent6">
              <a:lumMod val="20000"/>
              <a:lumOff val="80000"/>
            </a:schemeClr>
          </a:solidFill>
        </p:spPr>
        <p:txBody>
          <a:bodyPr wrap="square">
            <a:spAutoFit/>
          </a:bodyPr>
          <a:lstStyle/>
          <a:p>
            <a:r>
              <a:rPr lang="zh-CN" altLang="en-US" sz="2800" kern="100" dirty="0">
                <a:latin typeface="DFKai-SB" panose="03000509000000000000" pitchFamily="65" charset="-120"/>
                <a:ea typeface="DFKai-SB" panose="03000509000000000000" pitchFamily="65" charset="-120"/>
                <a:cs typeface="Times New Roman" panose="02020603050405020304" pitchFamily="18" charset="0"/>
              </a:rPr>
              <a:t>觀看視頻，回答問題：</a:t>
            </a:r>
            <a:endParaRPr lang="en-US" altLang="zh-CN" sz="2800" kern="100" dirty="0">
              <a:latin typeface="DFKai-SB" panose="03000509000000000000" pitchFamily="65" charset="-120"/>
              <a:ea typeface="DFKai-SB" panose="03000509000000000000" pitchFamily="65" charset="-120"/>
              <a:cs typeface="Times New Roman" panose="02020603050405020304" pitchFamily="18" charset="0"/>
            </a:endParaRPr>
          </a:p>
          <a:p>
            <a:endParaRPr lang="en-US" altLang="zh-CN" sz="2800" kern="100" dirty="0" smtClean="0">
              <a:latin typeface="DFKai-SB" panose="03000509000000000000" pitchFamily="65" charset="-120"/>
              <a:ea typeface="DFKai-SB" panose="03000509000000000000" pitchFamily="65" charset="-120"/>
              <a:cs typeface="Times New Roman" panose="02020603050405020304" pitchFamily="18" charset="0"/>
            </a:endParaRPr>
          </a:p>
          <a:p>
            <a:r>
              <a:rPr lang="zh-CN" altLang="en-US" sz="2800" kern="100" dirty="0" smtClean="0">
                <a:latin typeface="DFKai-SB" panose="03000509000000000000" pitchFamily="65" charset="-120"/>
                <a:ea typeface="DFKai-SB" panose="03000509000000000000" pitchFamily="65" charset="-120"/>
                <a:cs typeface="Times New Roman" panose="02020603050405020304" pitchFamily="18" charset="0"/>
              </a:rPr>
              <a:t>個人</a:t>
            </a:r>
            <a:r>
              <a:rPr lang="zh-CN" altLang="en-US" sz="2800" kern="100" dirty="0">
                <a:latin typeface="DFKai-SB" panose="03000509000000000000" pitchFamily="65" charset="-120"/>
                <a:ea typeface="DFKai-SB" panose="03000509000000000000" pitchFamily="65" charset="-120"/>
                <a:cs typeface="Times New Roman" panose="02020603050405020304" pitchFamily="18" charset="0"/>
              </a:rPr>
              <a:t>在</a:t>
            </a:r>
            <a:r>
              <a:rPr lang="zh-CN" altLang="en-US" sz="2800" kern="100" dirty="0" smtClean="0">
                <a:latin typeface="DFKai-SB" panose="03000509000000000000" pitchFamily="65" charset="-120"/>
                <a:ea typeface="DFKai-SB" panose="03000509000000000000" pitchFamily="65" charset="-120"/>
                <a:cs typeface="Times New Roman" panose="02020603050405020304" pitchFamily="18" charset="0"/>
              </a:rPr>
              <a:t>環境</a:t>
            </a:r>
            <a:r>
              <a:rPr lang="zh-TW" altLang="en-US" sz="2800" kern="100" dirty="0" smtClean="0">
                <a:latin typeface="DFKai-SB" panose="03000509000000000000" pitchFamily="65" charset="-120"/>
                <a:ea typeface="DFKai-SB" panose="03000509000000000000" pitchFamily="65" charset="-120"/>
                <a:cs typeface="Times New Roman" panose="02020603050405020304" pitchFamily="18" charset="0"/>
              </a:rPr>
              <a:t>保育</a:t>
            </a:r>
            <a:r>
              <a:rPr lang="zh-CN" altLang="en-US" sz="2800" kern="100" dirty="0" smtClean="0">
                <a:latin typeface="DFKai-SB" panose="03000509000000000000" pitchFamily="65" charset="-120"/>
                <a:ea typeface="DFKai-SB" panose="03000509000000000000" pitchFamily="65" charset="-120"/>
                <a:cs typeface="Times New Roman" panose="02020603050405020304" pitchFamily="18" charset="0"/>
              </a:rPr>
              <a:t>中</a:t>
            </a:r>
            <a:r>
              <a:rPr lang="zh-TW" altLang="en-US" sz="2800" kern="100" dirty="0" smtClean="0">
                <a:latin typeface="DFKai-SB" panose="03000509000000000000" pitchFamily="65" charset="-120"/>
                <a:ea typeface="DFKai-SB" panose="03000509000000000000" pitchFamily="65" charset="-120"/>
                <a:cs typeface="Times New Roman" panose="02020603050405020304" pitchFamily="18" charset="0"/>
              </a:rPr>
              <a:t>應盡</a:t>
            </a:r>
            <a:r>
              <a:rPr lang="zh-CN" altLang="en-US" sz="2800" kern="100" dirty="0" smtClean="0">
                <a:latin typeface="DFKai-SB" panose="03000509000000000000" pitchFamily="65" charset="-120"/>
                <a:ea typeface="DFKai-SB" panose="03000509000000000000" pitchFamily="65" charset="-120"/>
                <a:cs typeface="Times New Roman" panose="02020603050405020304" pitchFamily="18" charset="0"/>
              </a:rPr>
              <a:t>甚麼</a:t>
            </a:r>
            <a:r>
              <a:rPr lang="zh-TW" altLang="en-US" sz="2800" kern="100" dirty="0" smtClean="0">
                <a:latin typeface="DFKai-SB" panose="03000509000000000000" pitchFamily="65" charset="-120"/>
                <a:ea typeface="DFKai-SB" panose="03000509000000000000" pitchFamily="65" charset="-120"/>
                <a:cs typeface="Times New Roman" panose="02020603050405020304" pitchFamily="18" charset="0"/>
              </a:rPr>
              <a:t>責任</a:t>
            </a:r>
            <a:r>
              <a:rPr lang="zh-CN" altLang="en-US" sz="2800" kern="100" dirty="0" smtClean="0">
                <a:latin typeface="DFKai-SB" panose="03000509000000000000" pitchFamily="65" charset="-120"/>
                <a:ea typeface="DFKai-SB" panose="03000509000000000000" pitchFamily="65" charset="-120"/>
                <a:cs typeface="Times New Roman" panose="02020603050405020304" pitchFamily="18" charset="0"/>
              </a:rPr>
              <a:t>？</a:t>
            </a:r>
            <a:r>
              <a:rPr lang="zh-CN" altLang="en-US" sz="2800" kern="100" dirty="0">
                <a:latin typeface="DFKai-SB" panose="03000509000000000000" pitchFamily="65" charset="-120"/>
                <a:ea typeface="DFKai-SB" panose="03000509000000000000" pitchFamily="65" charset="-120"/>
                <a:cs typeface="Times New Roman" panose="02020603050405020304" pitchFamily="18" charset="0"/>
              </a:rPr>
              <a:t>對你有甚麼啟發？</a:t>
            </a:r>
          </a:p>
        </p:txBody>
      </p:sp>
      <p:grpSp>
        <p:nvGrpSpPr>
          <p:cNvPr id="15" name="组合 14"/>
          <p:cNvGrpSpPr/>
          <p:nvPr/>
        </p:nvGrpSpPr>
        <p:grpSpPr>
          <a:xfrm>
            <a:off x="344525" y="151949"/>
            <a:ext cx="2060728" cy="523220"/>
            <a:chOff x="1193537" y="1502218"/>
            <a:chExt cx="2060728" cy="523220"/>
          </a:xfrm>
        </p:grpSpPr>
        <p:sp>
          <p:nvSpPr>
            <p:cNvPr id="16" name="矩形 15"/>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17"/>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文本框 18"/>
            <p:cNvSpPr txBox="1">
              <a:spLocks noChangeArrowheads="1"/>
            </p:cNvSpPr>
            <p:nvPr/>
          </p:nvSpPr>
          <p:spPr bwMode="auto">
            <a:xfrm>
              <a:off x="1680899" y="1502218"/>
              <a:ext cx="15733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latin typeface="標楷體" panose="03000509000000000000" pitchFamily="65" charset="-120"/>
                  <a:ea typeface="標楷體" panose="03000509000000000000" pitchFamily="65" charset="-120"/>
                </a:rPr>
                <a:t>小活動</a:t>
              </a:r>
            </a:p>
          </p:txBody>
        </p:sp>
        <p:cxnSp>
          <p:nvCxnSpPr>
            <p:cNvPr id="20" name="直接连接符 19"/>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a:grpSpLocks noChangeAspect="1"/>
          </p:cNvGrpSpPr>
          <p:nvPr/>
        </p:nvGrpSpPr>
        <p:grpSpPr>
          <a:xfrm flipH="1">
            <a:off x="256293" y="1092460"/>
            <a:ext cx="726174" cy="726174"/>
            <a:chOff x="5195979" y="428797"/>
            <a:chExt cx="927463" cy="927463"/>
          </a:xfrm>
        </p:grpSpPr>
        <p:sp>
          <p:nvSpPr>
            <p:cNvPr id="22" name="椭圆 21"/>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3" name="组合 22"/>
            <p:cNvGrpSpPr/>
            <p:nvPr/>
          </p:nvGrpSpPr>
          <p:grpSpPr>
            <a:xfrm>
              <a:off x="5235042" y="460898"/>
              <a:ext cx="876427" cy="882962"/>
              <a:chOff x="6130069" y="1975983"/>
              <a:chExt cx="876427" cy="882962"/>
            </a:xfrm>
          </p:grpSpPr>
          <p:sp>
            <p:nvSpPr>
              <p:cNvPr id="26"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27"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24"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sp>
        <p:nvSpPr>
          <p:cNvPr id="40" name="文本框 39"/>
          <p:cNvSpPr txBox="1"/>
          <p:nvPr/>
        </p:nvSpPr>
        <p:spPr>
          <a:xfrm>
            <a:off x="1063083" y="3704674"/>
            <a:ext cx="10412321" cy="2376035"/>
          </a:xfrm>
          <a:prstGeom prst="rect">
            <a:avLst/>
          </a:prstGeom>
          <a:solidFill>
            <a:schemeClr val="accent1">
              <a:lumMod val="20000"/>
              <a:lumOff val="80000"/>
            </a:schemeClr>
          </a:solidFill>
        </p:spPr>
        <p:txBody>
          <a:bodyPr wrap="square" rtlCol="0">
            <a:spAutoFit/>
          </a:bodyPr>
          <a:lstStyle/>
          <a:p>
            <a:pPr>
              <a:lnSpc>
                <a:spcPct val="130000"/>
              </a:lnSpc>
            </a:pPr>
            <a:r>
              <a:rPr lang="zh-CN" altLang="en-US" sz="2800" b="1" dirty="0">
                <a:latin typeface="DFKai-SB" panose="03000509000000000000" pitchFamily="65" charset="-120"/>
                <a:ea typeface="DFKai-SB" panose="03000509000000000000" pitchFamily="65" charset="-120"/>
              </a:rPr>
              <a:t>思考</a:t>
            </a:r>
            <a:r>
              <a:rPr lang="zh-CN" altLang="en-US" sz="2800" b="1" dirty="0" smtClean="0">
                <a:latin typeface="DFKai-SB" panose="03000509000000000000" pitchFamily="65" charset="-120"/>
                <a:ea typeface="DFKai-SB" panose="03000509000000000000" pitchFamily="65" charset="-120"/>
              </a:rPr>
              <a:t>提示</a:t>
            </a:r>
            <a:endParaRPr lang="en-US" altLang="zh-CN" sz="2800" b="1" dirty="0">
              <a:latin typeface="DFKai-SB" panose="03000509000000000000" pitchFamily="65" charset="-120"/>
              <a:ea typeface="DFKai-SB" panose="03000509000000000000" pitchFamily="65" charset="-120"/>
            </a:endParaRPr>
          </a:p>
          <a:p>
            <a:r>
              <a:rPr lang="zh-CN" altLang="en-US" sz="2800" kern="1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環境保育</a:t>
            </a:r>
            <a:r>
              <a:rPr lang="zh-TW" altLang="en-US" sz="2800" kern="100" dirty="0" smtClean="0">
                <a:latin typeface="DFKai-SB" panose="03000509000000000000" pitchFamily="65" charset="-120"/>
                <a:ea typeface="DFKai-SB" panose="03000509000000000000" pitchFamily="65" charset="-120"/>
                <a:cs typeface="Times New Roman" panose="02020603050405020304" pitchFamily="18" charset="0"/>
              </a:rPr>
              <a:t>有賴每個人的合作、配合與實踐</a:t>
            </a:r>
            <a:r>
              <a:rPr lang="zh-CN" altLang="en-US" sz="2800" kern="1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CN"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每個人的行為都對環境保育有著重要的</a:t>
            </a:r>
            <a:r>
              <a:rPr lang="zh-CN" altLang="en-US" sz="2800" kern="1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影響。</a:t>
            </a:r>
            <a:r>
              <a:rPr lang="zh-TW" altLang="en-US" sz="2800" kern="100" dirty="0" smtClean="0">
                <a:latin typeface="DFKai-SB" panose="03000509000000000000" pitchFamily="65" charset="-120"/>
                <a:ea typeface="DFKai-SB" panose="03000509000000000000" pitchFamily="65" charset="-120"/>
                <a:cs typeface="Times New Roman" panose="02020603050405020304" pitchFamily="18" charset="0"/>
              </a:rPr>
              <a:t>我們</a:t>
            </a:r>
            <a:r>
              <a:rPr lang="zh-CN" altLang="en-US" sz="2800" kern="100" dirty="0" smtClean="0">
                <a:solidFill>
                  <a:schemeClr val="tx1"/>
                </a:solidFill>
                <a:latin typeface="DFKai-SB" panose="03000509000000000000" pitchFamily="65" charset="-120"/>
                <a:ea typeface="DFKai-SB" panose="03000509000000000000" pitchFamily="65" charset="-120"/>
                <a:cs typeface="Times New Roman" panose="02020603050405020304" pitchFamily="18" charset="0"/>
              </a:rPr>
              <a:t>都</a:t>
            </a:r>
            <a:r>
              <a:rPr lang="zh-CN"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與環境相互聯繫、相互依存，我們應該</a:t>
            </a:r>
            <a:r>
              <a:rPr lang="zh-TW"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從日常生活</a:t>
            </a:r>
            <a:r>
              <a:rPr lang="zh-CN"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中實踐綠色生產、生活和</a:t>
            </a:r>
            <a:r>
              <a:rPr lang="zh-TW"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消費模式，為環境及社會的保育出一份力</a:t>
            </a:r>
            <a:r>
              <a:rPr lang="zh-CN" altLang="en-US" sz="2800" kern="1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p>
        </p:txBody>
      </p:sp>
      <p:grpSp>
        <p:nvGrpSpPr>
          <p:cNvPr id="41" name="组合 40"/>
          <p:cNvGrpSpPr>
            <a:grpSpLocks noChangeAspect="1"/>
          </p:cNvGrpSpPr>
          <p:nvPr/>
        </p:nvGrpSpPr>
        <p:grpSpPr>
          <a:xfrm>
            <a:off x="270882" y="3708926"/>
            <a:ext cx="696995" cy="762713"/>
            <a:chOff x="6523756" y="488141"/>
            <a:chExt cx="883270" cy="966551"/>
          </a:xfrm>
        </p:grpSpPr>
        <p:sp>
          <p:nvSpPr>
            <p:cNvPr id="42" name="流程图: 离页连接符 41"/>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流程图: 离页连接符 42"/>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流程图: 离页连接符 43"/>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组合 44"/>
            <p:cNvGrpSpPr/>
            <p:nvPr/>
          </p:nvGrpSpPr>
          <p:grpSpPr>
            <a:xfrm>
              <a:off x="6676279" y="647264"/>
              <a:ext cx="600075" cy="568325"/>
              <a:chOff x="5991226" y="2949576"/>
              <a:chExt cx="600075" cy="568325"/>
            </a:xfrm>
          </p:grpSpPr>
          <p:sp>
            <p:nvSpPr>
              <p:cNvPr id="46"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7"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8"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pic>
        <p:nvPicPr>
          <p:cNvPr id="2" name="圖片 1">
            <a:hlinkClick r:id="rId2"/>
          </p:cNvPr>
          <p:cNvPicPr>
            <a:picLocks noChangeAspect="1"/>
          </p:cNvPicPr>
          <p:nvPr/>
        </p:nvPicPr>
        <p:blipFill rotWithShape="1">
          <a:blip r:embed="rId3"/>
          <a:srcRect l="32388" t="18453" r="21392" b="36248"/>
          <a:stretch/>
        </p:blipFill>
        <p:spPr>
          <a:xfrm>
            <a:off x="7349077" y="1092460"/>
            <a:ext cx="3648966" cy="201168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8" name="Rectangle 27">
            <a:extLst>
              <a:ext uri="{FF2B5EF4-FFF2-40B4-BE49-F238E27FC236}">
                <a16:creationId xmlns:a16="http://schemas.microsoft.com/office/drawing/2014/main" id="{FF62AD24-3287-4326-9830-2C079B66D931}"/>
              </a:ext>
            </a:extLst>
          </p:cNvPr>
          <p:cNvSpPr/>
          <p:nvPr/>
        </p:nvSpPr>
        <p:spPr>
          <a:xfrm>
            <a:off x="7349077" y="3184128"/>
            <a:ext cx="3648966"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29" name="任意多边形: 形状 7"/>
          <p:cNvSpPr/>
          <p:nvPr/>
        </p:nvSpPr>
        <p:spPr>
          <a:xfrm>
            <a:off x="2986481" y="132843"/>
            <a:ext cx="576447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個人的角色和責任</a:t>
            </a:r>
          </a:p>
        </p:txBody>
      </p:sp>
    </p:spTree>
    <p:extLst>
      <p:ext uri="{BB962C8B-B14F-4D97-AF65-F5344CB8AC3E}">
        <p14:creationId xmlns:p14="http://schemas.microsoft.com/office/powerpoint/2010/main" val="3990868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p:cNvSpPr/>
          <p:nvPr/>
        </p:nvSpPr>
        <p:spPr bwMode="auto">
          <a:xfrm>
            <a:off x="8988305" y="870544"/>
            <a:ext cx="2385541" cy="2949566"/>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矩形 21"/>
          <p:cNvSpPr/>
          <p:nvPr/>
        </p:nvSpPr>
        <p:spPr>
          <a:xfrm>
            <a:off x="273917" y="1011894"/>
            <a:ext cx="8324163" cy="4988790"/>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文本框 9"/>
          <p:cNvSpPr txBox="1"/>
          <p:nvPr/>
        </p:nvSpPr>
        <p:spPr>
          <a:xfrm>
            <a:off x="338708" y="1033170"/>
            <a:ext cx="8250358" cy="4967514"/>
          </a:xfrm>
          <a:prstGeom prst="rect">
            <a:avLst/>
          </a:prstGeom>
          <a:noFill/>
        </p:spPr>
        <p:txBody>
          <a:bodyPr wrap="square">
            <a:spAutoFit/>
          </a:bodyPr>
          <a:lstStyle/>
          <a:p>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月，聯合國環境</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規劃署*發布</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與自然和平相處：應對氣候變化、生物多樣性喪失和污染危機的科學藍圖</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的報告強調，建造一個可持續未來，所有相關的持份者都應通力合作，扮演各自互補和環環相扣的角色。例如</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b="1" dirty="0" smtClean="0">
                <a:solidFill>
                  <a:srgbClr val="0070C0"/>
                </a:solidFill>
                <a:latin typeface="DFKai-SB" panose="03000509000000000000" pitchFamily="65" charset="-120"/>
                <a:ea typeface="DFKai-SB" panose="03000509000000000000" pitchFamily="65" charset="-120"/>
              </a:rPr>
              <a:t>各政府</a:t>
            </a:r>
            <a:r>
              <a:rPr lang="zh-TW" altLang="en-US" sz="2400" dirty="0" smtClean="0">
                <a:latin typeface="DFKai-SB" panose="03000509000000000000" pitchFamily="65" charset="-120"/>
                <a:ea typeface="DFKai-SB" panose="03000509000000000000" pitchFamily="65" charset="-120"/>
              </a:rPr>
              <a:t>通過國際合作、政策和立法引領社會和經濟轉型</a:t>
            </a:r>
            <a:r>
              <a:rPr lang="zh-CN" altLang="en-US" sz="2400" dirty="0" smtClean="0">
                <a:latin typeface="DFKai-SB" panose="03000509000000000000" pitchFamily="65" charset="-120"/>
                <a:ea typeface="DFKai-SB" panose="03000509000000000000" pitchFamily="65" charset="-120"/>
              </a:rPr>
              <a:t>；</a:t>
            </a:r>
            <a:endParaRPr lang="en-US" altLang="zh-CN" sz="2400" dirty="0" smtClean="0">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CN" altLang="en-US" sz="2400" b="1" i="0" dirty="0" smtClean="0">
                <a:solidFill>
                  <a:srgbClr val="0070C0"/>
                </a:solidFill>
                <a:effectLst/>
                <a:latin typeface="DFKai-SB" panose="03000509000000000000" pitchFamily="65" charset="-120"/>
                <a:ea typeface="DFKai-SB" panose="03000509000000000000" pitchFamily="65" charset="-120"/>
              </a:rPr>
              <a:t>政府</a:t>
            </a:r>
            <a:r>
              <a:rPr lang="zh-CN" altLang="en-US" sz="2400" b="1" i="0" dirty="0">
                <a:solidFill>
                  <a:srgbClr val="0070C0"/>
                </a:solidFill>
                <a:effectLst/>
                <a:latin typeface="DFKai-SB" panose="03000509000000000000" pitchFamily="65" charset="-120"/>
                <a:ea typeface="DFKai-SB" panose="03000509000000000000" pitchFamily="65" charset="-120"/>
              </a:rPr>
              <a:t>間</a:t>
            </a:r>
            <a:r>
              <a:rPr lang="zh-CN" altLang="en-US" sz="2400" b="1" i="0" dirty="0" smtClean="0">
                <a:solidFill>
                  <a:srgbClr val="0070C0"/>
                </a:solidFill>
                <a:effectLst/>
                <a:latin typeface="DFKai-SB" panose="03000509000000000000" pitchFamily="65" charset="-120"/>
                <a:ea typeface="DFKai-SB" panose="03000509000000000000" pitchFamily="65" charset="-120"/>
              </a:rPr>
              <a:t>組織</a:t>
            </a:r>
            <a:r>
              <a:rPr lang="zh-TW" altLang="en-US" sz="2400" b="0" i="0" dirty="0" smtClean="0">
                <a:effectLst/>
                <a:latin typeface="DFKai-SB" panose="03000509000000000000" pitchFamily="65" charset="-120"/>
                <a:ea typeface="DFKai-SB" panose="03000509000000000000" pitchFamily="65" charset="-120"/>
              </a:rPr>
              <a:t>促進國際合作</a:t>
            </a:r>
            <a:r>
              <a:rPr lang="zh-CN" altLang="en-US" sz="2400" b="0" i="0" dirty="0" smtClean="0">
                <a:effectLst/>
                <a:latin typeface="DFKai-SB" panose="03000509000000000000" pitchFamily="65" charset="-120"/>
                <a:ea typeface="DFKai-SB" panose="03000509000000000000" pitchFamily="65" charset="-120"/>
              </a:rPr>
              <a:t>；</a:t>
            </a:r>
            <a:endParaRPr lang="zh-TW" altLang="en-US" sz="2400" b="0" i="0" dirty="0" smtClean="0">
              <a:effectLst/>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CN" altLang="en-US" sz="2400" b="1" i="0" dirty="0" smtClean="0">
                <a:solidFill>
                  <a:srgbClr val="0070C0"/>
                </a:solidFill>
                <a:effectLst/>
                <a:latin typeface="DFKai-SB" panose="03000509000000000000" pitchFamily="65" charset="-120"/>
                <a:ea typeface="DFKai-SB" panose="03000509000000000000" pitchFamily="65" charset="-120"/>
              </a:rPr>
              <a:t>金融機構</a:t>
            </a:r>
            <a:r>
              <a:rPr lang="zh-TW" altLang="en-US" sz="2400" dirty="0" smtClean="0">
                <a:latin typeface="DFKai-SB" panose="03000509000000000000" pitchFamily="65" charset="-120"/>
                <a:ea typeface="DFKai-SB" panose="03000509000000000000" pitchFamily="65" charset="-120"/>
              </a:rPr>
              <a:t>對提高自然資產存量的經濟活動進行投資</a:t>
            </a:r>
            <a:r>
              <a:rPr lang="zh-CN" altLang="en-US" sz="2400" b="0" i="0" dirty="0" smtClean="0">
                <a:effectLst/>
                <a:latin typeface="DFKai-SB" panose="03000509000000000000" pitchFamily="65" charset="-120"/>
                <a:ea typeface="DFKai-SB" panose="03000509000000000000" pitchFamily="65" charset="-120"/>
              </a:rPr>
              <a:t>；</a:t>
            </a:r>
            <a:endParaRPr lang="en-US" altLang="zh-CN" sz="2400" b="0" i="0" dirty="0" smtClean="0">
              <a:effectLst/>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TW" altLang="en-US" sz="2400" b="1" dirty="0" smtClean="0">
                <a:solidFill>
                  <a:srgbClr val="0070C0"/>
                </a:solidFill>
                <a:latin typeface="DFKai-SB" panose="03000509000000000000" pitchFamily="65" charset="-120"/>
                <a:ea typeface="DFKai-SB" panose="03000509000000000000" pitchFamily="65" charset="-120"/>
              </a:rPr>
              <a:t>企</a:t>
            </a:r>
            <a:r>
              <a:rPr lang="zh-CN" altLang="en-US" sz="2400" b="1" i="0" dirty="0" smtClean="0">
                <a:solidFill>
                  <a:srgbClr val="0070C0"/>
                </a:solidFill>
                <a:effectLst/>
                <a:latin typeface="DFKai-SB" panose="03000509000000000000" pitchFamily="65" charset="-120"/>
                <a:ea typeface="DFKai-SB" panose="03000509000000000000" pitchFamily="65" charset="-120"/>
              </a:rPr>
              <a:t>業</a:t>
            </a:r>
            <a:r>
              <a:rPr lang="zh-CN" altLang="en-US" sz="2400" b="0" i="0" dirty="0" smtClean="0">
                <a:effectLst/>
                <a:latin typeface="DFKai-SB" panose="03000509000000000000" pitchFamily="65" charset="-120"/>
                <a:ea typeface="DFKai-SB" panose="03000509000000000000" pitchFamily="65" charset="-120"/>
              </a:rPr>
              <a:t>追求並</a:t>
            </a:r>
            <a:r>
              <a:rPr lang="zh-CN" altLang="en-US" sz="2400" b="0" i="0" dirty="0">
                <a:effectLst/>
                <a:latin typeface="DFKai-SB" panose="03000509000000000000" pitchFamily="65" charset="-120"/>
                <a:ea typeface="DFKai-SB" panose="03000509000000000000" pitchFamily="65" charset="-120"/>
              </a:rPr>
              <a:t>應用創新技術；</a:t>
            </a:r>
            <a:endParaRPr lang="en-US" altLang="zh-CN" sz="2400" b="0" i="0" dirty="0">
              <a:effectLst/>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CN" altLang="en-US" sz="2400" b="1" i="0" dirty="0">
                <a:solidFill>
                  <a:srgbClr val="0070C0"/>
                </a:solidFill>
                <a:effectLst/>
                <a:latin typeface="DFKai-SB" panose="03000509000000000000" pitchFamily="65" charset="-120"/>
                <a:ea typeface="DFKai-SB" panose="03000509000000000000" pitchFamily="65" charset="-120"/>
              </a:rPr>
              <a:t>非政府</a:t>
            </a:r>
            <a:r>
              <a:rPr lang="zh-CN" altLang="en-US" sz="2400" b="1" i="0" dirty="0" smtClean="0">
                <a:solidFill>
                  <a:srgbClr val="0070C0"/>
                </a:solidFill>
                <a:effectLst/>
                <a:latin typeface="DFKai-SB" panose="03000509000000000000" pitchFamily="65" charset="-120"/>
                <a:ea typeface="DFKai-SB" panose="03000509000000000000" pitchFamily="65" charset="-120"/>
              </a:rPr>
              <a:t>組織</a:t>
            </a:r>
            <a:r>
              <a:rPr lang="zh-TW" altLang="en-US" sz="2400" dirty="0" smtClean="0">
                <a:latin typeface="DFKai-SB" panose="03000509000000000000" pitchFamily="65" charset="-120"/>
                <a:ea typeface="DFKai-SB" panose="03000509000000000000" pitchFamily="65" charset="-120"/>
              </a:rPr>
              <a:t>制定</a:t>
            </a:r>
            <a:r>
              <a:rPr lang="zh-TW" altLang="en-US" sz="2400" dirty="0">
                <a:latin typeface="DFKai-SB" panose="03000509000000000000" pitchFamily="65" charset="-120"/>
                <a:ea typeface="DFKai-SB" panose="03000509000000000000" pitchFamily="65" charset="-120"/>
              </a:rPr>
              <a:t>及實施各類倡議</a:t>
            </a:r>
            <a:r>
              <a:rPr lang="zh-CN" altLang="en-US" sz="2400" b="0" i="0" dirty="0" smtClean="0">
                <a:effectLst/>
                <a:latin typeface="DFKai-SB" panose="03000509000000000000" pitchFamily="65" charset="-120"/>
                <a:ea typeface="DFKai-SB" panose="03000509000000000000" pitchFamily="65" charset="-120"/>
              </a:rPr>
              <a:t>；</a:t>
            </a:r>
            <a:endParaRPr lang="en-US" altLang="zh-CN" sz="2400" b="0" i="0" dirty="0">
              <a:effectLst/>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CN" altLang="en-US" sz="2400" b="1" i="0" dirty="0">
                <a:solidFill>
                  <a:srgbClr val="0070C0"/>
                </a:solidFill>
                <a:effectLst/>
                <a:latin typeface="DFKai-SB" panose="03000509000000000000" pitchFamily="65" charset="-120"/>
                <a:ea typeface="DFKai-SB" panose="03000509000000000000" pitchFamily="65" charset="-120"/>
              </a:rPr>
              <a:t>個人、家庭、民間</a:t>
            </a:r>
            <a:r>
              <a:rPr lang="zh-CN" altLang="en-US" sz="2400" b="1" i="0" dirty="0" smtClean="0">
                <a:solidFill>
                  <a:srgbClr val="0070C0"/>
                </a:solidFill>
                <a:effectLst/>
                <a:latin typeface="DFKai-SB" panose="03000509000000000000" pitchFamily="65" charset="-120"/>
                <a:ea typeface="DFKai-SB" panose="03000509000000000000" pitchFamily="65" charset="-120"/>
              </a:rPr>
              <a:t>團</a:t>
            </a:r>
            <a:r>
              <a:rPr lang="zh-TW" altLang="en-US" sz="2400" b="1" i="0" dirty="0" smtClean="0">
                <a:solidFill>
                  <a:srgbClr val="0070C0"/>
                </a:solidFill>
                <a:effectLst/>
                <a:latin typeface="DFKai-SB" panose="03000509000000000000" pitchFamily="65" charset="-120"/>
                <a:ea typeface="DFKai-SB" panose="03000509000000000000" pitchFamily="65" charset="-120"/>
              </a:rPr>
              <a:t>體、</a:t>
            </a:r>
            <a:r>
              <a:rPr lang="zh-CN" altLang="en-US" sz="2400" b="1" i="0" dirty="0" smtClean="0">
                <a:solidFill>
                  <a:srgbClr val="0070C0"/>
                </a:solidFill>
                <a:effectLst/>
                <a:latin typeface="DFKai-SB" panose="03000509000000000000" pitchFamily="65" charset="-120"/>
                <a:ea typeface="DFKai-SB" panose="03000509000000000000" pitchFamily="65" charset="-120"/>
              </a:rPr>
              <a:t>社區</a:t>
            </a:r>
            <a:r>
              <a:rPr lang="zh-TW" altLang="en-US" sz="2400" b="1" i="0" dirty="0" smtClean="0">
                <a:solidFill>
                  <a:srgbClr val="0070C0"/>
                </a:solidFill>
                <a:effectLst/>
                <a:latin typeface="DFKai-SB" panose="03000509000000000000" pitchFamily="65" charset="-120"/>
                <a:ea typeface="DFKai-SB" panose="03000509000000000000" pitchFamily="65" charset="-120"/>
              </a:rPr>
              <a:t>等</a:t>
            </a:r>
            <a:r>
              <a:rPr lang="zh-CN" altLang="en-US" sz="2400" b="0" i="0" dirty="0" smtClean="0">
                <a:effectLst/>
                <a:latin typeface="DFKai-SB" panose="03000509000000000000" pitchFamily="65" charset="-120"/>
                <a:ea typeface="DFKai-SB" panose="03000509000000000000" pitchFamily="65" charset="-120"/>
              </a:rPr>
              <a:t>將</a:t>
            </a:r>
            <a:r>
              <a:rPr lang="zh-CN" altLang="en-US" sz="2400" b="0" i="0" dirty="0">
                <a:effectLst/>
                <a:latin typeface="DFKai-SB" panose="03000509000000000000" pitchFamily="65" charset="-120"/>
                <a:ea typeface="DFKai-SB" panose="03000509000000000000" pitchFamily="65" charset="-120"/>
              </a:rPr>
              <a:t>理論付諸實踐；</a:t>
            </a:r>
            <a:endParaRPr lang="en-US" altLang="zh-CN" sz="2400" b="0" i="0" dirty="0">
              <a:effectLst/>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CN" altLang="en-US" sz="2400" b="1" i="0" dirty="0">
                <a:solidFill>
                  <a:srgbClr val="0070C0"/>
                </a:solidFill>
                <a:effectLst/>
                <a:latin typeface="DFKai-SB" panose="03000509000000000000" pitchFamily="65" charset="-120"/>
                <a:ea typeface="DFKai-SB" panose="03000509000000000000" pitchFamily="65" charset="-120"/>
              </a:rPr>
              <a:t>科學和教育組織</a:t>
            </a:r>
            <a:r>
              <a:rPr lang="zh-CN" altLang="en-US" sz="2400" b="0" i="0" dirty="0">
                <a:effectLst/>
                <a:latin typeface="DFKai-SB" panose="03000509000000000000" pitchFamily="65" charset="-120"/>
                <a:ea typeface="DFKai-SB" panose="03000509000000000000" pitchFamily="65" charset="-120"/>
              </a:rPr>
              <a:t>宣傳知識，促進理解</a:t>
            </a:r>
            <a:r>
              <a:rPr lang="zh-CN" altLang="en-US" sz="2400" b="0" i="0" dirty="0" smtClean="0">
                <a:effectLst/>
                <a:latin typeface="DFKai-SB" panose="03000509000000000000" pitchFamily="65" charset="-120"/>
                <a:ea typeface="DFKai-SB" panose="03000509000000000000" pitchFamily="65" charset="-120"/>
              </a:rPr>
              <a:t>。</a:t>
            </a:r>
            <a:endParaRPr lang="en-US" altLang="zh-CN" sz="2400" b="0" i="0" dirty="0" smtClean="0">
              <a:effectLst/>
              <a:latin typeface="DFKai-SB" panose="03000509000000000000" pitchFamily="65" charset="-120"/>
              <a:ea typeface="DFKai-SB" panose="03000509000000000000" pitchFamily="65" charset="-120"/>
            </a:endParaRPr>
          </a:p>
          <a:p>
            <a:pPr marL="342900" indent="-342900">
              <a:lnSpc>
                <a:spcPct val="120000"/>
              </a:lnSpc>
              <a:buFont typeface="Arial" panose="020B0604020202020204" pitchFamily="34" charset="0"/>
              <a:buChar char="•"/>
            </a:pPr>
            <a:r>
              <a:rPr lang="zh-CN" altLang="en-US" sz="2400" b="1" dirty="0">
                <a:solidFill>
                  <a:srgbClr val="0070C0"/>
                </a:solidFill>
                <a:latin typeface="DFKai-SB" panose="03000509000000000000" pitchFamily="65" charset="-120"/>
                <a:ea typeface="DFKai-SB" panose="03000509000000000000" pitchFamily="65" charset="-120"/>
              </a:rPr>
              <a:t>媒體和社交網</a:t>
            </a:r>
            <a:r>
              <a:rPr lang="zh-CN" altLang="en-US" sz="2400" b="1" dirty="0" smtClean="0">
                <a:solidFill>
                  <a:srgbClr val="0070C0"/>
                </a:solidFill>
                <a:latin typeface="DFKai-SB" panose="03000509000000000000" pitchFamily="65" charset="-120"/>
                <a:ea typeface="DFKai-SB" panose="03000509000000000000" pitchFamily="65" charset="-120"/>
              </a:rPr>
              <a:t>絡</a:t>
            </a:r>
            <a:r>
              <a:rPr lang="zh-CN" altLang="en-US" sz="2400" dirty="0" smtClean="0">
                <a:latin typeface="DFKai-SB" panose="03000509000000000000" pitchFamily="65" charset="-120"/>
                <a:ea typeface="DFKai-SB" panose="03000509000000000000" pitchFamily="65" charset="-120"/>
              </a:rPr>
              <a:t>傳播</a:t>
            </a:r>
            <a:r>
              <a:rPr lang="zh-TW" altLang="en-US" sz="2400" dirty="0" smtClean="0">
                <a:latin typeface="DFKai-SB" panose="03000509000000000000" pitchFamily="65" charset="-120"/>
                <a:ea typeface="DFKai-SB" panose="03000509000000000000" pitchFamily="65" charset="-120"/>
              </a:rPr>
              <a:t>促進</a:t>
            </a:r>
            <a:r>
              <a:rPr lang="zh-CN" altLang="en-US" sz="2400" dirty="0" smtClean="0">
                <a:latin typeface="DFKai-SB" panose="03000509000000000000" pitchFamily="65" charset="-120"/>
                <a:ea typeface="DFKai-SB" panose="03000509000000000000" pitchFamily="65" charset="-120"/>
              </a:rPr>
              <a:t>健康</a:t>
            </a:r>
            <a:r>
              <a:rPr lang="zh-TW" altLang="en-US" sz="2400" dirty="0" smtClean="0">
                <a:latin typeface="DFKai-SB" panose="03000509000000000000" pitchFamily="65" charset="-120"/>
                <a:ea typeface="DFKai-SB" panose="03000509000000000000" pitchFamily="65" charset="-120"/>
              </a:rPr>
              <a:t>的</a:t>
            </a:r>
            <a:r>
              <a:rPr lang="zh-CN" altLang="en-US" sz="2400" dirty="0" smtClean="0">
                <a:latin typeface="DFKai-SB" panose="03000509000000000000" pitchFamily="65" charset="-120"/>
                <a:ea typeface="DFKai-SB" panose="03000509000000000000" pitchFamily="65" charset="-120"/>
              </a:rPr>
              <a:t>方法</a:t>
            </a:r>
            <a:endParaRPr lang="zh-CN" altLang="en-US" sz="2400" dirty="0">
              <a:latin typeface="DFKai-SB" panose="03000509000000000000" pitchFamily="65" charset="-120"/>
              <a:ea typeface="DFKai-SB" panose="03000509000000000000" pitchFamily="65" charset="-120"/>
            </a:endParaRPr>
          </a:p>
        </p:txBody>
      </p:sp>
      <p:sp>
        <p:nvSpPr>
          <p:cNvPr id="11" name="AutoShape 4"/>
          <p:cNvSpPr/>
          <p:nvPr/>
        </p:nvSpPr>
        <p:spPr>
          <a:xfrm>
            <a:off x="8696168" y="3912325"/>
            <a:ext cx="3211124" cy="2851900"/>
          </a:xfrm>
          <a:prstGeom prst="roundRect">
            <a:avLst>
              <a:gd name="adj" fmla="val 7553"/>
            </a:avLst>
          </a:prstGeom>
          <a:solidFill>
            <a:schemeClr val="accent2">
              <a:lumMod val="75000"/>
              <a:alpha val="10196"/>
            </a:schemeClr>
          </a:solidFill>
          <a:ln w="19050" cap="rnd" cmpd="sng">
            <a:noFill/>
            <a:prstDash val="sysDot"/>
            <a:headEnd type="none" w="med" len="med"/>
            <a:tailEnd type="none" w="med" len="med"/>
          </a:ln>
        </p:spPr>
        <p:txBody>
          <a:bodyPr/>
          <a:lstStyle/>
          <a:p>
            <a:endParaRPr lang="zh-CN" altLang="en-US" dirty="0">
              <a:solidFill>
                <a:srgbClr val="000000"/>
              </a:solidFill>
              <a:latin typeface="Microsoft JhengHei" panose="020B0604030504040204" pitchFamily="34" charset="-120"/>
              <a:ea typeface="Microsoft JhengHei" panose="020B0604030504040204" pitchFamily="34" charset="-120"/>
            </a:endParaRPr>
          </a:p>
        </p:txBody>
      </p:sp>
      <p:pic>
        <p:nvPicPr>
          <p:cNvPr id="3" name="图片 2">
            <a:hlinkClick r:id="rId3"/>
          </p:cNvPr>
          <p:cNvPicPr>
            <a:picLocks noChangeAspect="1"/>
          </p:cNvPicPr>
          <p:nvPr/>
        </p:nvPicPr>
        <p:blipFill>
          <a:blip r:embed="rId4"/>
          <a:stretch>
            <a:fillRect/>
          </a:stretch>
        </p:blipFill>
        <p:spPr>
          <a:xfrm>
            <a:off x="9259536" y="975527"/>
            <a:ext cx="1857591" cy="2378835"/>
          </a:xfrm>
          <a:prstGeom prst="rect">
            <a:avLst/>
          </a:prstGeom>
          <a:noFill/>
          <a:ln w="12700" cap="sq">
            <a:noFill/>
            <a:prstDash val="solid"/>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6" name="矩形 5"/>
          <p:cNvSpPr/>
          <p:nvPr/>
        </p:nvSpPr>
        <p:spPr>
          <a:xfrm>
            <a:off x="273917" y="6291137"/>
            <a:ext cx="5338012" cy="461665"/>
          </a:xfrm>
          <a:prstGeom prst="rect">
            <a:avLst/>
          </a:prstGeom>
        </p:spPr>
        <p:txBody>
          <a:bodyPr wrap="square">
            <a:spAutoFit/>
          </a:bodyPr>
          <a:lstStyle/>
          <a:p>
            <a:r>
              <a:rPr lang="zh-CN" altLang="en-US" sz="1200" dirty="0" smtClean="0">
                <a:latin typeface="DFKai-SB" panose="03000509000000000000" pitchFamily="65" charset="-120"/>
                <a:ea typeface="DFKai-SB" panose="03000509000000000000" pitchFamily="65" charset="-120"/>
              </a:rPr>
              <a:t>資料</a:t>
            </a:r>
            <a:r>
              <a:rPr lang="zh-CN" altLang="en-US" sz="1200" dirty="0">
                <a:latin typeface="DFKai-SB" panose="03000509000000000000" pitchFamily="65" charset="-120"/>
                <a:ea typeface="DFKai-SB" panose="03000509000000000000" pitchFamily="65" charset="-120"/>
              </a:rPr>
              <a:t>來源</a:t>
            </a:r>
            <a:r>
              <a:rPr lang="en-US" altLang="zh-CN" sz="1200" dirty="0">
                <a:latin typeface="DFKai-SB" panose="03000509000000000000" pitchFamily="65" charset="-120"/>
                <a:ea typeface="DFKai-SB" panose="03000509000000000000" pitchFamily="65" charset="-120"/>
              </a:rPr>
              <a:t>:</a:t>
            </a:r>
            <a:r>
              <a:rPr lang="zh-CN" altLang="en-US" sz="1200" dirty="0" smtClean="0">
                <a:latin typeface="DFKai-SB" panose="03000509000000000000" pitchFamily="65" charset="-120"/>
                <a:ea typeface="DFKai-SB" panose="03000509000000000000" pitchFamily="65" charset="-120"/>
              </a:rPr>
              <a:t>聯合國</a:t>
            </a:r>
            <a:r>
              <a:rPr lang="zh-CN" altLang="en-US" sz="1200" dirty="0">
                <a:latin typeface="DFKai-SB" panose="03000509000000000000" pitchFamily="65" charset="-120"/>
                <a:ea typeface="DFKai-SB" panose="03000509000000000000" pitchFamily="65" charset="-120"/>
              </a:rPr>
              <a:t>環境規劃</a:t>
            </a:r>
            <a:r>
              <a:rPr lang="zh-CN" altLang="en-US" sz="1200" dirty="0" smtClean="0">
                <a:latin typeface="DFKai-SB" panose="03000509000000000000" pitchFamily="65" charset="-120"/>
                <a:ea typeface="DFKai-SB" panose="03000509000000000000" pitchFamily="65" charset="-120"/>
              </a:rPr>
              <a:t>署</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wedocs.unep.org/xmlui/bitstream/handle/20.500.11822/34948/MPN_ch.pdf) </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 name="Picture 6">
            <a:hlinkClick r:id="rId5"/>
          </p:cNvPr>
          <p:cNvPicPr>
            <a:picLocks noChangeAspect="1"/>
          </p:cNvPicPr>
          <p:nvPr/>
        </p:nvPicPr>
        <p:blipFill>
          <a:blip r:embed="rId6"/>
          <a:stretch>
            <a:fillRect/>
          </a:stretch>
        </p:blipFill>
        <p:spPr>
          <a:xfrm>
            <a:off x="8892343" y="4563366"/>
            <a:ext cx="2782716" cy="1576630"/>
          </a:xfrm>
          <a:prstGeom prst="rect">
            <a:avLst/>
          </a:prstGeom>
        </p:spPr>
      </p:pic>
      <p:sp>
        <p:nvSpPr>
          <p:cNvPr id="12" name="任意多边形: 形状 7"/>
          <p:cNvSpPr/>
          <p:nvPr/>
        </p:nvSpPr>
        <p:spPr>
          <a:xfrm>
            <a:off x="2444392" y="200758"/>
            <a:ext cx="7396372"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不同</a:t>
            </a:r>
            <a:r>
              <a:rPr lang="zh-CN" altLang="en-US" sz="4000" b="1" dirty="0">
                <a:solidFill>
                  <a:srgbClr val="FFFFFF"/>
                </a:solidFill>
                <a:latin typeface="DFKai-SB" panose="03000509000000000000" pitchFamily="65" charset="-120"/>
                <a:ea typeface="DFKai-SB" panose="03000509000000000000" pitchFamily="65" charset="-120"/>
              </a:rPr>
              <a:t>持份者的</a:t>
            </a:r>
            <a:r>
              <a:rPr lang="zh-CN" altLang="en-US" sz="4000" b="1" dirty="0">
                <a:solidFill>
                  <a:schemeClr val="bg1"/>
                </a:solidFill>
                <a:latin typeface="DFKai-SB" panose="03000509000000000000" pitchFamily="65" charset="-120"/>
                <a:ea typeface="DFKai-SB" panose="03000509000000000000" pitchFamily="65" charset="-120"/>
              </a:rPr>
              <a:t>環保</a:t>
            </a:r>
            <a:r>
              <a:rPr lang="zh-CN" altLang="en-US" sz="4000" b="1" dirty="0">
                <a:solidFill>
                  <a:srgbClr val="FFFFFF"/>
                </a:solidFill>
                <a:latin typeface="DFKai-SB" panose="03000509000000000000" pitchFamily="65" charset="-120"/>
                <a:ea typeface="DFKai-SB" panose="03000509000000000000" pitchFamily="65" charset="-120"/>
              </a:rPr>
              <a:t>角色和責任</a:t>
            </a:r>
          </a:p>
        </p:txBody>
      </p:sp>
      <p:sp>
        <p:nvSpPr>
          <p:cNvPr id="13" name="Rectangle 14">
            <a:extLst>
              <a:ext uri="{FF2B5EF4-FFF2-40B4-BE49-F238E27FC236}">
                <a16:creationId xmlns:a16="http://schemas.microsoft.com/office/drawing/2014/main" id="{FF62AD24-3287-4326-9830-2C079B66D931}"/>
              </a:ext>
            </a:extLst>
          </p:cNvPr>
          <p:cNvSpPr/>
          <p:nvPr/>
        </p:nvSpPr>
        <p:spPr>
          <a:xfrm>
            <a:off x="8910372" y="3978591"/>
            <a:ext cx="2764687" cy="584775"/>
          </a:xfrm>
          <a:prstGeom prst="rect">
            <a:avLst/>
          </a:prstGeom>
          <a:ln w="28575">
            <a:solidFill>
              <a:srgbClr val="FF0000"/>
            </a:solidFill>
          </a:ln>
        </p:spPr>
        <p:txBody>
          <a:bodyPr wrap="square">
            <a:spAutoFit/>
          </a:bodyPr>
          <a:lstStyle/>
          <a:p>
            <a:pPr algn="ctr"/>
            <a:r>
              <a:rPr lang="zh-TW" altLang="en-US" sz="1600" b="1" dirty="0">
                <a:solidFill>
                  <a:srgbClr val="FF0000"/>
                </a:solidFill>
                <a:latin typeface="DFKai-SB" panose="03000509000000000000" pitchFamily="65" charset="-120"/>
                <a:ea typeface="DFKai-SB" panose="03000509000000000000" pitchFamily="65" charset="-120"/>
              </a:rPr>
              <a:t>點擊圖像</a:t>
            </a:r>
            <a:r>
              <a:rPr lang="zh-TW" altLang="en-US" sz="1600" b="1" dirty="0" smtClean="0">
                <a:solidFill>
                  <a:srgbClr val="FF0000"/>
                </a:solidFill>
                <a:latin typeface="DFKai-SB" panose="03000509000000000000" pitchFamily="65" charset="-120"/>
                <a:ea typeface="DFKai-SB" panose="03000509000000000000" pitchFamily="65" charset="-120"/>
              </a:rPr>
              <a:t>觀看短片</a:t>
            </a:r>
            <a:endParaRPr lang="en-US" altLang="zh-TW" sz="1600" b="1" dirty="0" smtClean="0">
              <a:solidFill>
                <a:srgbClr val="FF0000"/>
              </a:solidFill>
              <a:latin typeface="DFKai-SB" panose="03000509000000000000" pitchFamily="65" charset="-120"/>
              <a:ea typeface="DFKai-SB" panose="03000509000000000000" pitchFamily="65" charset="-120"/>
            </a:endParaRPr>
          </a:p>
          <a:p>
            <a:pPr algn="ctr"/>
            <a:r>
              <a:rPr lang="en-US" altLang="zh-TW" sz="1600" b="1" dirty="0" smtClean="0">
                <a:solidFill>
                  <a:srgbClr val="FF0000"/>
                </a:solidFill>
                <a:latin typeface="DFKai-SB" panose="03000509000000000000" pitchFamily="65" charset="-120"/>
                <a:ea typeface="DFKai-SB" panose="03000509000000000000" pitchFamily="65" charset="-120"/>
              </a:rPr>
              <a:t>《</a:t>
            </a:r>
            <a:r>
              <a:rPr lang="zh-TW" altLang="en-US" sz="1600" b="1" dirty="0">
                <a:solidFill>
                  <a:srgbClr val="FF0000"/>
                </a:solidFill>
                <a:latin typeface="DFKai-SB" panose="03000509000000000000" pitchFamily="65" charset="-120"/>
                <a:ea typeface="DFKai-SB" panose="03000509000000000000" pitchFamily="65" charset="-120"/>
              </a:rPr>
              <a:t>與自然和平共處</a:t>
            </a:r>
            <a:r>
              <a:rPr lang="en-US" altLang="zh-TW" sz="1600" b="1" dirty="0" smtClean="0">
                <a:solidFill>
                  <a:srgbClr val="FF0000"/>
                </a:solidFill>
                <a:latin typeface="DFKai-SB" panose="03000509000000000000" pitchFamily="65" charset="-120"/>
                <a:ea typeface="DFKai-SB" panose="03000509000000000000" pitchFamily="65" charset="-120"/>
              </a:rPr>
              <a:t>》</a:t>
            </a:r>
            <a:endParaRPr lang="en-US" altLang="zh-TW" sz="1600" b="1" dirty="0">
              <a:solidFill>
                <a:srgbClr val="FF0000"/>
              </a:solidFill>
              <a:latin typeface="DFKai-SB" panose="03000509000000000000" pitchFamily="65" charset="-120"/>
              <a:ea typeface="DFKai-SB" panose="03000509000000000000" pitchFamily="65" charset="-120"/>
            </a:endParaRPr>
          </a:p>
        </p:txBody>
      </p:sp>
      <p:sp>
        <p:nvSpPr>
          <p:cNvPr id="14" name="文本框 4"/>
          <p:cNvSpPr txBox="1"/>
          <p:nvPr/>
        </p:nvSpPr>
        <p:spPr>
          <a:xfrm>
            <a:off x="8995562" y="6118012"/>
            <a:ext cx="2850717" cy="553998"/>
          </a:xfrm>
          <a:prstGeom prst="rect">
            <a:avLst/>
          </a:prstGeom>
          <a:noFill/>
        </p:spPr>
        <p:txBody>
          <a:bodyPr wrap="square" rtlCol="0">
            <a:spAutoFit/>
          </a:bodyPr>
          <a:lstStyle/>
          <a:p>
            <a:r>
              <a:rPr lang="zh-CN" altLang="en-US" sz="1000" dirty="0" smtClean="0">
                <a:solidFill>
                  <a:srgbClr val="000000"/>
                </a:solidFill>
                <a:latin typeface="DFKai-SB" panose="03000509000000000000" pitchFamily="65" charset="-120"/>
                <a:ea typeface="DFKai-SB" panose="03000509000000000000" pitchFamily="65" charset="-120"/>
              </a:rPr>
              <a:t>資料</a:t>
            </a:r>
            <a:r>
              <a:rPr lang="zh-CN" altLang="en-US" sz="1000" dirty="0">
                <a:solidFill>
                  <a:srgbClr val="000000"/>
                </a:solidFill>
                <a:latin typeface="DFKai-SB" panose="03000509000000000000" pitchFamily="65" charset="-120"/>
                <a:ea typeface="DFKai-SB" panose="03000509000000000000" pitchFamily="65" charset="-120"/>
              </a:rPr>
              <a:t>來源</a:t>
            </a:r>
            <a:r>
              <a:rPr lang="en-US" altLang="zh-CN" sz="1000" dirty="0">
                <a:solidFill>
                  <a:srgbClr val="000000"/>
                </a:solidFill>
                <a:latin typeface="DFKai-SB" panose="03000509000000000000" pitchFamily="65" charset="-120"/>
                <a:ea typeface="DFKai-SB" panose="03000509000000000000" pitchFamily="65" charset="-120"/>
              </a:rPr>
              <a:t>:</a:t>
            </a:r>
            <a:r>
              <a:rPr lang="zh-CN" altLang="en-US" sz="1000" dirty="0" smtClean="0">
                <a:solidFill>
                  <a:srgbClr val="000000"/>
                </a:solidFill>
                <a:latin typeface="DFKai-SB" panose="03000509000000000000" pitchFamily="65" charset="-120"/>
                <a:ea typeface="DFKai-SB" panose="03000509000000000000" pitchFamily="65" charset="-120"/>
              </a:rPr>
              <a:t>聯合國</a:t>
            </a:r>
            <a:r>
              <a:rPr lang="zh-CN" altLang="en-US" sz="1000" dirty="0">
                <a:solidFill>
                  <a:srgbClr val="000000"/>
                </a:solidFill>
                <a:latin typeface="DFKai-SB" panose="03000509000000000000" pitchFamily="65" charset="-120"/>
                <a:ea typeface="DFKai-SB" panose="03000509000000000000" pitchFamily="65" charset="-120"/>
              </a:rPr>
              <a:t>環境規劃</a:t>
            </a:r>
            <a:r>
              <a:rPr lang="zh-CN" altLang="en-US" sz="1000" dirty="0" smtClean="0">
                <a:solidFill>
                  <a:srgbClr val="000000"/>
                </a:solidFill>
                <a:latin typeface="DFKai-SB" panose="03000509000000000000" pitchFamily="65" charset="-120"/>
                <a:ea typeface="DFKai-SB" panose="03000509000000000000" pitchFamily="65" charset="-120"/>
              </a:rPr>
              <a:t>署  </a:t>
            </a:r>
            <a:r>
              <a:rPr lang="en-US" altLang="zh-TW" sz="10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0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www.unep.org/zh-hans/resources/making-peace-nature)</a:t>
            </a:r>
            <a:endParaRPr lang="zh-CN" altLang="en-US" sz="1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Rectangle 14">
            <a:extLst>
              <a:ext uri="{FF2B5EF4-FFF2-40B4-BE49-F238E27FC236}">
                <a16:creationId xmlns:a16="http://schemas.microsoft.com/office/drawing/2014/main" id="{FF62AD24-3287-4326-9830-2C079B66D931}"/>
              </a:ext>
            </a:extLst>
          </p:cNvPr>
          <p:cNvSpPr/>
          <p:nvPr/>
        </p:nvSpPr>
        <p:spPr>
          <a:xfrm>
            <a:off x="9259536" y="3347650"/>
            <a:ext cx="1857591" cy="338554"/>
          </a:xfrm>
          <a:prstGeom prst="rect">
            <a:avLst/>
          </a:prstGeom>
          <a:ln w="28575">
            <a:solidFill>
              <a:srgbClr val="FF0000"/>
            </a:solidFill>
          </a:ln>
        </p:spPr>
        <p:txBody>
          <a:bodyPr wrap="square">
            <a:spAutoFit/>
          </a:bodyPr>
          <a:lstStyle/>
          <a:p>
            <a:pPr algn="ctr"/>
            <a:r>
              <a:rPr lang="zh-TW" altLang="en-US" sz="1600" b="1" dirty="0">
                <a:solidFill>
                  <a:srgbClr val="FF0000"/>
                </a:solidFill>
                <a:latin typeface="DFKai-SB" panose="03000509000000000000" pitchFamily="65" charset="-120"/>
                <a:ea typeface="DFKai-SB" panose="03000509000000000000" pitchFamily="65" charset="-120"/>
              </a:rPr>
              <a:t>點擊</a:t>
            </a:r>
            <a:r>
              <a:rPr lang="zh-TW" altLang="en-US" sz="1600" b="1" dirty="0" smtClean="0">
                <a:solidFill>
                  <a:srgbClr val="FF0000"/>
                </a:solidFill>
                <a:latin typeface="DFKai-SB" panose="03000509000000000000" pitchFamily="65" charset="-120"/>
                <a:ea typeface="DFKai-SB" panose="03000509000000000000" pitchFamily="65" charset="-120"/>
              </a:rPr>
              <a:t>圖像查看報告</a:t>
            </a:r>
            <a:endParaRPr lang="en-US" altLang="zh-HK" sz="1600" b="1" dirty="0">
              <a:solidFill>
                <a:srgbClr val="FF0000"/>
              </a:solidFill>
              <a:latin typeface="DFKai-SB" panose="03000509000000000000" pitchFamily="65" charset="-120"/>
              <a:ea typeface="DFKai-SB" panose="03000509000000000000" pitchFamily="65" charset="-120"/>
            </a:endParaRPr>
          </a:p>
        </p:txBody>
      </p:sp>
      <p:sp>
        <p:nvSpPr>
          <p:cNvPr id="2" name="Rectangle 1"/>
          <p:cNvSpPr/>
          <p:nvPr/>
        </p:nvSpPr>
        <p:spPr>
          <a:xfrm>
            <a:off x="240620" y="6007411"/>
            <a:ext cx="4274375" cy="276999"/>
          </a:xfrm>
          <a:prstGeom prst="rect">
            <a:avLst/>
          </a:prstGeom>
        </p:spPr>
        <p:txBody>
          <a:bodyPr wrap="none">
            <a:spAutoFit/>
          </a:bodyPr>
          <a:lstStyle/>
          <a:p>
            <a:r>
              <a:rPr lang="zh-TW" altLang="en-US" sz="1200" dirty="0" smtClean="0">
                <a:solidFill>
                  <a:srgbClr val="1E1E1E"/>
                </a:solidFill>
                <a:latin typeface="Times New Roman" panose="02020603050405020304" pitchFamily="18" charset="0"/>
                <a:cs typeface="Times New Roman" panose="02020603050405020304" pitchFamily="18" charset="0"/>
              </a:rPr>
              <a:t>*</a:t>
            </a:r>
            <a:r>
              <a:rPr lang="zh-TW" altLang="en-US" sz="1200" dirty="0" smtClean="0">
                <a:solidFill>
                  <a:srgbClr val="1E1E1E"/>
                </a:solidFill>
                <a:latin typeface="標楷體" panose="03000509000000000000" pitchFamily="65" charset="-120"/>
                <a:ea typeface="標楷體" panose="03000509000000000000" pitchFamily="65" charset="-120"/>
                <a:cs typeface="Times New Roman" panose="02020603050405020304" pitchFamily="18" charset="0"/>
              </a:rPr>
              <a:t>英文稱為 </a:t>
            </a:r>
            <a:r>
              <a:rPr lang="en-US" altLang="zh-TW" sz="1200" dirty="0" smtClean="0">
                <a:solidFill>
                  <a:srgbClr val="1E1E1E"/>
                </a:solidFill>
                <a:latin typeface="Times New Roman" panose="02020603050405020304" pitchFamily="18" charset="0"/>
                <a:cs typeface="Times New Roman" panose="02020603050405020304" pitchFamily="18" charset="0"/>
              </a:rPr>
              <a:t>T</a:t>
            </a:r>
            <a:r>
              <a:rPr lang="en-US" sz="1200" dirty="0" smtClean="0">
                <a:solidFill>
                  <a:srgbClr val="1E1E1E"/>
                </a:solidFill>
                <a:latin typeface="Times New Roman" panose="02020603050405020304" pitchFamily="18" charset="0"/>
                <a:cs typeface="Times New Roman" panose="02020603050405020304" pitchFamily="18" charset="0"/>
              </a:rPr>
              <a:t>he </a:t>
            </a:r>
            <a:r>
              <a:rPr lang="en-US" sz="1200" dirty="0">
                <a:solidFill>
                  <a:srgbClr val="1E1E1E"/>
                </a:solidFill>
                <a:latin typeface="Times New Roman" panose="02020603050405020304" pitchFamily="18" charset="0"/>
                <a:cs typeface="Times New Roman" panose="02020603050405020304" pitchFamily="18" charset="0"/>
              </a:rPr>
              <a:t>United Nations Environment </a:t>
            </a:r>
            <a:r>
              <a:rPr lang="en-US" sz="1200" dirty="0" err="1">
                <a:solidFill>
                  <a:srgbClr val="1E1E1E"/>
                </a:solidFill>
                <a:latin typeface="Times New Roman" panose="02020603050405020304" pitchFamily="18" charset="0"/>
                <a:cs typeface="Times New Roman" panose="02020603050405020304" pitchFamily="18" charset="0"/>
              </a:rPr>
              <a:t>Programme</a:t>
            </a:r>
            <a:r>
              <a:rPr lang="en-US" sz="1200" dirty="0">
                <a:solidFill>
                  <a:srgbClr val="1E1E1E"/>
                </a:solidFill>
                <a:latin typeface="Times New Roman" panose="02020603050405020304" pitchFamily="18" charset="0"/>
                <a:cs typeface="Times New Roman" panose="02020603050405020304" pitchFamily="18" charset="0"/>
              </a:rPr>
              <a:t> (UNEP)</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39780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4294967295"/>
          </p:nvPr>
        </p:nvSpPr>
        <p:spPr>
          <a:xfrm>
            <a:off x="887749" y="2090595"/>
            <a:ext cx="10766345" cy="3970318"/>
          </a:xfrm>
          <a:solidFill>
            <a:schemeClr val="accent5">
              <a:lumMod val="20000"/>
              <a:lumOff val="80000"/>
            </a:schemeClr>
          </a:solidFill>
        </p:spPr>
        <p:txBody>
          <a:bodyPr>
            <a:spAutoFit/>
          </a:bodyPr>
          <a:lstStyle/>
          <a:p>
            <a:pPr marL="0" indent="0">
              <a:lnSpc>
                <a:spcPct val="150000"/>
              </a:lnSpc>
              <a:buNone/>
            </a:pPr>
            <a:r>
              <a:rPr lang="zh-CN" altLang="en-US" kern="100" dirty="0">
                <a:latin typeface="DFKai-SB" panose="03000509000000000000" pitchFamily="65" charset="-120"/>
                <a:ea typeface="DFKai-SB" panose="03000509000000000000" pitchFamily="65" charset="-120"/>
                <a:cs typeface="Times New Roman" panose="02020603050405020304" pitchFamily="18" charset="0"/>
              </a:rPr>
              <a:t>個人是社會一</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分子</a:t>
            </a: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，也是</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推進</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環境保育重要</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的</a:t>
            </a: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參與者</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環境保育不僅需要政府、教育界、企業等的努力</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個人參與非常重要。我們有責任認識環境與我們的關係，例如生活習慣對環境的影響、</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環境</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與發展間的相互</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關係</a:t>
            </a: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等</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關注環境問題，增強參與環境保育的意識，積極履行環保責任</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實踐</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可</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持續的生活方式，</a:t>
            </a:r>
            <a:r>
              <a:rPr lang="zh-TW" altLang="en-US" kern="100" dirty="0">
                <a:latin typeface="DFKai-SB" panose="03000509000000000000" pitchFamily="65" charset="-120"/>
                <a:ea typeface="DFKai-SB" panose="03000509000000000000" pitchFamily="65" charset="-120"/>
                <a:cs typeface="Times New Roman" panose="02020603050405020304" pitchFamily="18" charset="0"/>
              </a:rPr>
              <a:t>攜手推動社會踏上可持續發展的道路，為我們和</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下一代</a:t>
            </a:r>
            <a:r>
              <a:rPr lang="zh-TW" altLang="en-US" kern="100" dirty="0">
                <a:latin typeface="DFKai-SB" panose="03000509000000000000" pitchFamily="65" charset="-120"/>
                <a:ea typeface="DFKai-SB" panose="03000509000000000000" pitchFamily="65" charset="-120"/>
                <a:cs typeface="Times New Roman" panose="02020603050405020304" pitchFamily="18" charset="0"/>
              </a:rPr>
              <a:t>都能享受更好的生活質素而努力</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a:t>
            </a:r>
            <a:endParaRPr lang="en-US" altLang="zh-CN"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5" name="任意多边形: 形状 7"/>
          <p:cNvSpPr/>
          <p:nvPr/>
        </p:nvSpPr>
        <p:spPr>
          <a:xfrm>
            <a:off x="2961314" y="349030"/>
            <a:ext cx="576447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個人的角色和責任</a:t>
            </a:r>
          </a:p>
        </p:txBody>
      </p:sp>
      <p:sp>
        <p:nvSpPr>
          <p:cNvPr id="6" name="Rectangle 5"/>
          <p:cNvSpPr/>
          <p:nvPr/>
        </p:nvSpPr>
        <p:spPr>
          <a:xfrm>
            <a:off x="2189919" y="1161655"/>
            <a:ext cx="7717479" cy="523220"/>
          </a:xfrm>
          <a:prstGeom prst="rect">
            <a:avLst/>
          </a:prstGeom>
          <a:solidFill>
            <a:schemeClr val="accent6">
              <a:lumMod val="20000"/>
              <a:lumOff val="80000"/>
            </a:schemeClr>
          </a:solidFill>
        </p:spPr>
        <p:txBody>
          <a:bodyPr wrap="square">
            <a:spAutoFit/>
          </a:bodyPr>
          <a:lstStyle/>
          <a:p>
            <a:r>
              <a:rPr lang="zh-TW" altLang="en-US" sz="2800" dirty="0" smtClean="0">
                <a:latin typeface="標楷體" panose="03000509000000000000" pitchFamily="65" charset="-120"/>
                <a:ea typeface="標楷體" panose="03000509000000000000" pitchFamily="65" charset="-120"/>
              </a:rPr>
              <a:t>你認識我們可以做甚麼來推動環境保育</a:t>
            </a:r>
            <a:r>
              <a:rPr lang="en-US" altLang="zh-TW" sz="2800" dirty="0" smtClean="0">
                <a:latin typeface="標楷體" panose="03000509000000000000" pitchFamily="65" charset="-120"/>
                <a:ea typeface="標楷體" panose="03000509000000000000" pitchFamily="65" charset="-120"/>
              </a:rPr>
              <a:t>? </a:t>
            </a:r>
            <a:endParaRPr lang="en-US" sz="2800" dirty="0">
              <a:latin typeface="標楷體" panose="03000509000000000000" pitchFamily="65" charset="-120"/>
              <a:ea typeface="標楷體" panose="03000509000000000000" pitchFamily="65" charset="-120"/>
            </a:endParaRPr>
          </a:p>
        </p:txBody>
      </p:sp>
      <p:grpSp>
        <p:nvGrpSpPr>
          <p:cNvPr id="7" name="组合 20"/>
          <p:cNvGrpSpPr>
            <a:grpSpLocks noChangeAspect="1"/>
          </p:cNvGrpSpPr>
          <p:nvPr/>
        </p:nvGrpSpPr>
        <p:grpSpPr>
          <a:xfrm flipH="1">
            <a:off x="1446020" y="1089791"/>
            <a:ext cx="534759" cy="534759"/>
            <a:chOff x="5195979" y="428797"/>
            <a:chExt cx="927463" cy="927463"/>
          </a:xfrm>
        </p:grpSpPr>
        <p:sp>
          <p:nvSpPr>
            <p:cNvPr id="8" name="椭圆 21"/>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 name="组合 23"/>
            <p:cNvGrpSpPr/>
            <p:nvPr/>
          </p:nvGrpSpPr>
          <p:grpSpPr>
            <a:xfrm>
              <a:off x="5235042" y="460898"/>
              <a:ext cx="876427" cy="882962"/>
              <a:chOff x="6130069" y="1975983"/>
              <a:chExt cx="876427" cy="882962"/>
            </a:xfrm>
          </p:grpSpPr>
          <p:sp>
            <p:nvSpPr>
              <p:cNvPr id="13"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14"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10"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grpSp>
        <p:nvGrpSpPr>
          <p:cNvPr id="15" name="组合 35"/>
          <p:cNvGrpSpPr>
            <a:grpSpLocks noChangeAspect="1"/>
          </p:cNvGrpSpPr>
          <p:nvPr/>
        </p:nvGrpSpPr>
        <p:grpSpPr>
          <a:xfrm>
            <a:off x="218558" y="2090595"/>
            <a:ext cx="533881" cy="634626"/>
            <a:chOff x="6523756" y="488141"/>
            <a:chExt cx="883270" cy="966551"/>
          </a:xfrm>
        </p:grpSpPr>
        <p:sp>
          <p:nvSpPr>
            <p:cNvPr id="16" name="流程图: 离页连接符 36"/>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离页连接符 3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离页连接符 3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39"/>
            <p:cNvGrpSpPr/>
            <p:nvPr/>
          </p:nvGrpSpPr>
          <p:grpSpPr>
            <a:xfrm>
              <a:off x="6676279" y="647264"/>
              <a:ext cx="600075" cy="568325"/>
              <a:chOff x="5991226" y="2949576"/>
              <a:chExt cx="600075" cy="568325"/>
            </a:xfrm>
          </p:grpSpPr>
          <p:sp>
            <p:nvSpPr>
              <p:cNvPr id="20"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2"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圓角矩形 45"/>
          <p:cNvSpPr/>
          <p:nvPr/>
        </p:nvSpPr>
        <p:spPr bwMode="auto">
          <a:xfrm>
            <a:off x="1807041" y="1324807"/>
            <a:ext cx="4508861" cy="488530"/>
          </a:xfrm>
          <a:prstGeom prst="roundRect">
            <a:avLst/>
          </a:prstGeom>
          <a:solidFill>
            <a:schemeClr val="accent6">
              <a:lumMod val="75000"/>
            </a:schemeClr>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HK" altLang="en-US" sz="24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
        <p:nvSpPr>
          <p:cNvPr id="42" name="圓角矩形 41"/>
          <p:cNvSpPr/>
          <p:nvPr/>
        </p:nvSpPr>
        <p:spPr bwMode="auto">
          <a:xfrm>
            <a:off x="7673554" y="1318434"/>
            <a:ext cx="3102203" cy="403125"/>
          </a:xfrm>
          <a:prstGeom prst="roundRect">
            <a:avLst/>
          </a:prstGeom>
          <a:solidFill>
            <a:srgbClr val="DC4D57"/>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HK" altLang="en-US" sz="24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
        <p:nvSpPr>
          <p:cNvPr id="41" name="圓角矩形 40"/>
          <p:cNvSpPr/>
          <p:nvPr/>
        </p:nvSpPr>
        <p:spPr>
          <a:xfrm>
            <a:off x="7195030" y="3295309"/>
            <a:ext cx="4271565" cy="386793"/>
          </a:xfrm>
          <a:prstGeom prst="roundRect">
            <a:avLst/>
          </a:prstGeom>
          <a:solidFill>
            <a:srgbClr val="32A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2400"/>
          </a:p>
        </p:txBody>
      </p:sp>
      <p:pic>
        <p:nvPicPr>
          <p:cNvPr id="8" name="图片 7"/>
          <p:cNvPicPr>
            <a:picLocks noChangeAspect="1"/>
          </p:cNvPicPr>
          <p:nvPr/>
        </p:nvPicPr>
        <p:blipFill rotWithShape="1">
          <a:blip r:embed="rId5">
            <a:extLst>
              <a:ext uri="{BEBA8EAE-BF5A-486C-A8C5-ECC9F3942E4B}">
                <a14:imgProps xmlns:a14="http://schemas.microsoft.com/office/drawing/2010/main">
                  <a14:imgLayer r:embed="rId6">
                    <a14:imgEffect>
                      <a14:backgroundRemoval t="6875" b="98500" l="9978" r="100000">
                        <a14:foregroundMark x1="91131" y1="89750" x2="91131" y2="89750"/>
                        <a14:foregroundMark x1="92239" y1="94375" x2="92239" y2="94375"/>
                        <a14:foregroundMark x1="87583" y1="92375" x2="87583" y2="92375"/>
                        <a14:foregroundMark x1="86475" y1="86500" x2="86475" y2="86500"/>
                        <a14:foregroundMark x1="85809" y1="85875" x2="85809" y2="85875"/>
                        <a14:backgroundMark x1="79601" y1="95500" x2="79601" y2="95500"/>
                      </a14:backgroundRemoval>
                    </a14:imgEffect>
                  </a14:imgLayer>
                </a14:imgProps>
              </a:ext>
            </a:extLst>
          </a:blip>
          <a:srcRect t="-142" b="353"/>
          <a:stretch>
            <a:fillRect/>
          </a:stretch>
        </p:blipFill>
        <p:spPr>
          <a:xfrm>
            <a:off x="173506" y="-27848"/>
            <a:ext cx="1459207" cy="1841185"/>
          </a:xfrm>
          <a:prstGeom prst="flowChartConnector">
            <a:avLst/>
          </a:prstGeom>
        </p:spPr>
      </p:pic>
      <p:sp>
        <p:nvSpPr>
          <p:cNvPr id="16" name="文本框 15"/>
          <p:cNvSpPr txBox="1"/>
          <p:nvPr/>
        </p:nvSpPr>
        <p:spPr>
          <a:xfrm>
            <a:off x="4211728" y="746548"/>
            <a:ext cx="3461826" cy="480131"/>
          </a:xfrm>
          <a:prstGeom prst="rect">
            <a:avLst/>
          </a:prstGeom>
          <a:noFill/>
          <a:ln>
            <a:noFill/>
          </a:ln>
        </p:spPr>
        <p:txBody>
          <a:bodyPr wrap="square">
            <a:spAutoFit/>
          </a:bodyPr>
          <a:lstStyle/>
          <a:p>
            <a:pPr algn="ctr" eaLnBrk="0" fontAlgn="base" hangingPunct="0">
              <a:lnSpc>
                <a:spcPct val="90000"/>
              </a:lnSpc>
              <a:spcBef>
                <a:spcPct val="0"/>
              </a:spcBef>
              <a:spcAft>
                <a:spcPct val="35000"/>
              </a:spcAft>
              <a:defRPr/>
            </a:pPr>
            <a:r>
              <a:rPr kumimoji="0" lang="zh-CN" altLang="en-US" sz="2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個人的環保</a:t>
            </a:r>
            <a:r>
              <a:rPr kumimoji="0" lang="zh-CN" altLang="en-US"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責任</a:t>
            </a:r>
            <a:r>
              <a:rPr lang="zh-TW" altLang="en-US" sz="2800" b="1" dirty="0">
                <a:latin typeface="DFKai-SB" panose="03000509000000000000" pitchFamily="65" charset="-120"/>
                <a:ea typeface="DFKai-SB" panose="03000509000000000000" pitchFamily="65" charset="-120"/>
              </a:rPr>
              <a:t>舉隅</a:t>
            </a:r>
            <a:endParaRPr lang="zh-CN" altLang="en-US" sz="2800" b="1" dirty="0">
              <a:latin typeface="DFKai-SB" panose="03000509000000000000" pitchFamily="65" charset="-120"/>
              <a:ea typeface="DFKai-SB" panose="03000509000000000000" pitchFamily="65" charset="-120"/>
            </a:endParaRPr>
          </a:p>
        </p:txBody>
      </p:sp>
      <p:sp>
        <p:nvSpPr>
          <p:cNvPr id="25" name="PA_淘宝店chenying0907 32"/>
          <p:cNvSpPr>
            <a:spLocks noChangeArrowheads="1"/>
          </p:cNvSpPr>
          <p:nvPr>
            <p:custDataLst>
              <p:tags r:id="rId1"/>
            </p:custDataLst>
          </p:nvPr>
        </p:nvSpPr>
        <p:spPr bwMode="auto">
          <a:xfrm>
            <a:off x="1823925" y="1318434"/>
            <a:ext cx="44377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800" b="1" dirty="0">
                <a:solidFill>
                  <a:schemeClr val="bg1"/>
                </a:solidFill>
                <a:latin typeface="DFKai-SB" panose="03000509000000000000" pitchFamily="65" charset="-120"/>
                <a:ea typeface="DFKai-SB" panose="03000509000000000000" pitchFamily="65" charset="-120"/>
              </a:rPr>
              <a:t>實踐低碳</a:t>
            </a:r>
            <a:r>
              <a:rPr lang="zh-TW" altLang="en-US" sz="2800" b="1" dirty="0">
                <a:solidFill>
                  <a:schemeClr val="bg1"/>
                </a:solidFill>
                <a:latin typeface="DFKai-SB" panose="03000509000000000000" pitchFamily="65" charset="-120"/>
                <a:ea typeface="DFKai-SB" panose="03000509000000000000" pitchFamily="65" charset="-120"/>
              </a:rPr>
              <a:t>與綠色</a:t>
            </a:r>
            <a:r>
              <a:rPr lang="zh-CN" altLang="en-US" sz="2800" b="1" dirty="0" smtClean="0">
                <a:solidFill>
                  <a:schemeClr val="bg1"/>
                </a:solidFill>
                <a:latin typeface="DFKai-SB" panose="03000509000000000000" pitchFamily="65" charset="-120"/>
                <a:ea typeface="DFKai-SB" panose="03000509000000000000" pitchFamily="65" charset="-120"/>
              </a:rPr>
              <a:t>生活方式</a:t>
            </a:r>
            <a:endParaRPr lang="en-US" altLang="zh-CN" sz="2800" b="1" dirty="0">
              <a:solidFill>
                <a:schemeClr val="bg1"/>
              </a:solidFill>
              <a:latin typeface="DFKai-SB" panose="03000509000000000000" pitchFamily="65" charset="-120"/>
              <a:ea typeface="DFKai-SB" panose="03000509000000000000" pitchFamily="65" charset="-120"/>
            </a:endParaRPr>
          </a:p>
        </p:txBody>
      </p:sp>
      <p:sp>
        <p:nvSpPr>
          <p:cNvPr id="31" name="PA_淘宝店chenying0907 32"/>
          <p:cNvSpPr>
            <a:spLocks noChangeArrowheads="1"/>
          </p:cNvSpPr>
          <p:nvPr>
            <p:custDataLst>
              <p:tags r:id="rId2"/>
            </p:custDataLst>
          </p:nvPr>
        </p:nvSpPr>
        <p:spPr bwMode="auto">
          <a:xfrm>
            <a:off x="8074255" y="1280096"/>
            <a:ext cx="23007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zh-CN" altLang="en-US" sz="2800" b="1" dirty="0">
                <a:solidFill>
                  <a:schemeClr val="bg1"/>
                </a:solidFill>
                <a:latin typeface="DFKai-SB" panose="03000509000000000000" pitchFamily="65" charset="-120"/>
                <a:ea typeface="DFKai-SB" panose="03000509000000000000" pitchFamily="65" charset="-120"/>
              </a:rPr>
              <a:t>關注環境問題</a:t>
            </a:r>
          </a:p>
        </p:txBody>
      </p:sp>
      <p:sp>
        <p:nvSpPr>
          <p:cNvPr id="34" name="任意多边形: 形状 33"/>
          <p:cNvSpPr/>
          <p:nvPr/>
        </p:nvSpPr>
        <p:spPr>
          <a:xfrm>
            <a:off x="7543687" y="1788864"/>
            <a:ext cx="3766853" cy="1500152"/>
          </a:xfrm>
          <a:custGeom>
            <a:avLst/>
            <a:gdLst>
              <a:gd name="connsiteX0" fmla="*/ 0 w 2421561"/>
              <a:gd name="connsiteY0" fmla="*/ 0 h 1749966"/>
              <a:gd name="connsiteX1" fmla="*/ 2421561 w 2421561"/>
              <a:gd name="connsiteY1" fmla="*/ 0 h 1749966"/>
              <a:gd name="connsiteX2" fmla="*/ 2421561 w 2421561"/>
              <a:gd name="connsiteY2" fmla="*/ 1749966 h 1749966"/>
              <a:gd name="connsiteX3" fmla="*/ 0 w 2421561"/>
              <a:gd name="connsiteY3" fmla="*/ 1749966 h 1749966"/>
              <a:gd name="connsiteX4" fmla="*/ 0 w 2421561"/>
              <a:gd name="connsiteY4" fmla="*/ 0 h 174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561" h="1749966">
                <a:moveTo>
                  <a:pt x="0" y="0"/>
                </a:moveTo>
                <a:lnTo>
                  <a:pt x="2421561" y="0"/>
                </a:lnTo>
                <a:lnTo>
                  <a:pt x="2421561" y="1749966"/>
                </a:lnTo>
                <a:lnTo>
                  <a:pt x="0" y="174996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a:lnSpc>
                <a:spcPct val="150000"/>
              </a:lnSpc>
            </a:pPr>
            <a:endParaRPr lang="zh-CN" altLang="en-US" sz="2400" dirty="0">
              <a:solidFill>
                <a:schemeClr val="accent6">
                  <a:lumMod val="75000"/>
                </a:schemeClr>
              </a:solidFill>
              <a:latin typeface="DFKai-SB" panose="03000509000000000000" pitchFamily="65" charset="-120"/>
              <a:ea typeface="DFKai-SB" panose="03000509000000000000" pitchFamily="65" charset="-120"/>
            </a:endParaRPr>
          </a:p>
        </p:txBody>
      </p:sp>
      <p:sp>
        <p:nvSpPr>
          <p:cNvPr id="39" name="PA_淘宝店chenying0907 32"/>
          <p:cNvSpPr>
            <a:spLocks noChangeArrowheads="1"/>
          </p:cNvSpPr>
          <p:nvPr>
            <p:custDataLst>
              <p:tags r:id="rId3"/>
            </p:custDataLst>
          </p:nvPr>
        </p:nvSpPr>
        <p:spPr bwMode="auto">
          <a:xfrm>
            <a:off x="7451941" y="3272846"/>
            <a:ext cx="37801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zh-CN" altLang="en-US" sz="2400" b="1" dirty="0">
                <a:solidFill>
                  <a:schemeClr val="bg1"/>
                </a:solidFill>
                <a:latin typeface="DFKai-SB" panose="03000509000000000000" pitchFamily="65" charset="-120"/>
                <a:ea typeface="DFKai-SB" panose="03000509000000000000" pitchFamily="65" charset="-120"/>
              </a:rPr>
              <a:t>掌握環保知識、</a:t>
            </a:r>
            <a:r>
              <a:rPr lang="zh-CN" altLang="en-US" sz="2400" b="1" dirty="0" smtClean="0">
                <a:solidFill>
                  <a:schemeClr val="bg1"/>
                </a:solidFill>
                <a:latin typeface="DFKai-SB" panose="03000509000000000000" pitchFamily="65" charset="-120"/>
                <a:ea typeface="DFKai-SB" panose="03000509000000000000" pitchFamily="65" charset="-120"/>
              </a:rPr>
              <a:t>技能</a:t>
            </a:r>
            <a:r>
              <a:rPr lang="zh-TW" altLang="en-US" sz="2400" b="1" dirty="0" smtClean="0">
                <a:solidFill>
                  <a:schemeClr val="bg1"/>
                </a:solidFill>
                <a:latin typeface="DFKai-SB" panose="03000509000000000000" pitchFamily="65" charset="-120"/>
                <a:ea typeface="DFKai-SB" panose="03000509000000000000" pitchFamily="65" charset="-120"/>
              </a:rPr>
              <a:t>、態度</a:t>
            </a:r>
            <a:endParaRPr lang="zh-CN" altLang="en-US" sz="2400" b="1" dirty="0">
              <a:solidFill>
                <a:schemeClr val="bg1"/>
              </a:solidFill>
              <a:latin typeface="DFKai-SB" panose="03000509000000000000" pitchFamily="65" charset="-120"/>
              <a:ea typeface="DFKai-SB" panose="03000509000000000000" pitchFamily="65" charset="-120"/>
            </a:endParaRPr>
          </a:p>
        </p:txBody>
      </p:sp>
      <p:sp>
        <p:nvSpPr>
          <p:cNvPr id="40" name="任意多边形: 形状 39"/>
          <p:cNvSpPr/>
          <p:nvPr/>
        </p:nvSpPr>
        <p:spPr>
          <a:xfrm>
            <a:off x="8113878" y="4255239"/>
            <a:ext cx="3263523" cy="1090111"/>
          </a:xfrm>
          <a:custGeom>
            <a:avLst/>
            <a:gdLst>
              <a:gd name="connsiteX0" fmla="*/ 0 w 2421561"/>
              <a:gd name="connsiteY0" fmla="*/ 0 h 1749966"/>
              <a:gd name="connsiteX1" fmla="*/ 2421561 w 2421561"/>
              <a:gd name="connsiteY1" fmla="*/ 0 h 1749966"/>
              <a:gd name="connsiteX2" fmla="*/ 2421561 w 2421561"/>
              <a:gd name="connsiteY2" fmla="*/ 1749966 h 1749966"/>
              <a:gd name="connsiteX3" fmla="*/ 0 w 2421561"/>
              <a:gd name="connsiteY3" fmla="*/ 1749966 h 1749966"/>
              <a:gd name="connsiteX4" fmla="*/ 0 w 2421561"/>
              <a:gd name="connsiteY4" fmla="*/ 0 h 174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561" h="1749966">
                <a:moveTo>
                  <a:pt x="0" y="0"/>
                </a:moveTo>
                <a:lnTo>
                  <a:pt x="2421561" y="0"/>
                </a:lnTo>
                <a:lnTo>
                  <a:pt x="2421561" y="1749966"/>
                </a:lnTo>
                <a:lnTo>
                  <a:pt x="0" y="174996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a:lnSpc>
                <a:spcPct val="150000"/>
              </a:lnSpc>
            </a:pPr>
            <a:endParaRPr lang="en-US" altLang="zh-CN" sz="2400" dirty="0">
              <a:solidFill>
                <a:srgbClr val="333333"/>
              </a:solidFill>
              <a:latin typeface="DFKai-SB" panose="03000509000000000000" pitchFamily="65" charset="-120"/>
              <a:ea typeface="DFKai-SB" panose="03000509000000000000" pitchFamily="65" charset="-120"/>
            </a:endParaRPr>
          </a:p>
        </p:txBody>
      </p:sp>
      <p:sp>
        <p:nvSpPr>
          <p:cNvPr id="24" name="文本框 4"/>
          <p:cNvSpPr txBox="1"/>
          <p:nvPr/>
        </p:nvSpPr>
        <p:spPr>
          <a:xfrm>
            <a:off x="341009" y="6003695"/>
            <a:ext cx="9490888" cy="892552"/>
          </a:xfrm>
          <a:prstGeom prst="rect">
            <a:avLst/>
          </a:prstGeom>
          <a:noFill/>
        </p:spPr>
        <p:txBody>
          <a:bodyPr wrap="square">
            <a:spAutoFit/>
          </a:bodyPr>
          <a:lstStyle/>
          <a:p>
            <a:r>
              <a:rPr lang="zh-TW" altLang="en-US" sz="1200" dirty="0" smtClean="0">
                <a:latin typeface="DFKai-SB" panose="03000509000000000000" pitchFamily="65" charset="-120"/>
                <a:ea typeface="DFKai-SB" panose="03000509000000000000" pitchFamily="65" charset="-120"/>
              </a:rPr>
              <a:t>參考並改寫自以下來源：</a:t>
            </a:r>
            <a:endParaRPr lang="en-US" altLang="zh-TW" sz="1200" dirty="0" smtClean="0">
              <a:latin typeface="DFKai-SB" panose="03000509000000000000" pitchFamily="65" charset="-120"/>
              <a:ea typeface="DFKai-SB" panose="03000509000000000000" pitchFamily="65" charset="-120"/>
            </a:endParaRPr>
          </a:p>
          <a:p>
            <a:pPr marL="171450" indent="-171450">
              <a:buFont typeface="Arial" panose="020B0604020202020204" pitchFamily="34" charset="0"/>
              <a:buChar char="•"/>
            </a:pPr>
            <a:r>
              <a:rPr lang="zh-TW" altLang="en-US" sz="1000" dirty="0" smtClean="0">
                <a:latin typeface="DFKai-SB" panose="03000509000000000000" pitchFamily="65" charset="-120"/>
                <a:ea typeface="DFKai-SB" panose="03000509000000000000" pitchFamily="65" charset="-120"/>
              </a:rPr>
              <a:t>環境保護署</a:t>
            </a:r>
            <a:r>
              <a:rPr lang="en-US" altLang="zh-TW" sz="1000" dirty="0">
                <a:latin typeface="Times New Roman" panose="02020603050405020304" pitchFamily="18" charset="0"/>
                <a:ea typeface="DFKai-SB" panose="03000509000000000000" pitchFamily="65" charset="-120"/>
                <a:cs typeface="Times New Roman" panose="02020603050405020304" pitchFamily="18" charset="0"/>
              </a:rPr>
              <a:t>(https://www.epd.gov.hk/epd/tc_chi/climate_change/low_carbon_tips.html#:~:text=%E6%B8%9B%E5%B0%91%E9%96%8B%E7%87%88%EF%BC%8C%E5%A4%9A%E5%88%A9%E7%94%A8,%E7%81%91%E8%A8%AD%E5%82%99%EF%BC%8C%E5%8F%AF%E7%AF%80%E7%9C%81%E7%94%A8%E6%B0%B4%E3%80%82)</a:t>
            </a:r>
          </a:p>
          <a:p>
            <a:pPr marL="171450" indent="-171450">
              <a:buFont typeface="Arial" panose="020B0604020202020204" pitchFamily="34" charset="0"/>
              <a:buChar char="•"/>
            </a:pPr>
            <a:r>
              <a:rPr lang="zh-TW" altLang="en-US" sz="1000" dirty="0">
                <a:latin typeface="Times New Roman" panose="02020603050405020304" pitchFamily="18" charset="0"/>
                <a:ea typeface="DFKai-SB" panose="03000509000000000000" pitchFamily="65" charset="-120"/>
                <a:cs typeface="Times New Roman" panose="02020603050405020304" pitchFamily="18" charset="0"/>
              </a:rPr>
              <a:t>世界自然基金會香港</a:t>
            </a:r>
            <a:r>
              <a:rPr lang="zh-TW" altLang="en-US" sz="1000" dirty="0" smtClean="0">
                <a:latin typeface="Times New Roman" panose="02020603050405020304" pitchFamily="18" charset="0"/>
                <a:ea typeface="DFKai-SB" panose="03000509000000000000" pitchFamily="65" charset="-120"/>
                <a:cs typeface="Times New Roman" panose="02020603050405020304" pitchFamily="18" charset="0"/>
              </a:rPr>
              <a:t>分會</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0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000" dirty="0">
                <a:latin typeface="Times New Roman" panose="02020603050405020304" pitchFamily="18" charset="0"/>
                <a:ea typeface="DFKai-SB" panose="03000509000000000000" pitchFamily="65" charset="-120"/>
                <a:cs typeface="Times New Roman" panose="02020603050405020304" pitchFamily="18" charset="0"/>
              </a:rPr>
              <a:t>://www.wwf.org.hk/oceans/seafood</a:t>
            </a:r>
            <a:r>
              <a:rPr lang="en-US" altLang="zh-CN" sz="10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000" dirty="0">
              <a:latin typeface="Times New Roman" panose="02020603050405020304" pitchFamily="18" charset="0"/>
              <a:ea typeface="DFKai-SB" panose="03000509000000000000" pitchFamily="65" charset="-12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11111155"/>
              </p:ext>
            </p:extLst>
          </p:nvPr>
        </p:nvGraphicFramePr>
        <p:xfrm>
          <a:off x="400803" y="1942957"/>
          <a:ext cx="6528992" cy="4114800"/>
        </p:xfrm>
        <a:graphic>
          <a:graphicData uri="http://schemas.openxmlformats.org/drawingml/2006/table">
            <a:tbl>
              <a:tblPr firstRow="1" bandRow="1">
                <a:tableStyleId>{16D9F66E-5EB9-4882-86FB-DCBF35E3C3E4}</a:tableStyleId>
              </a:tblPr>
              <a:tblGrid>
                <a:gridCol w="1587875">
                  <a:extLst>
                    <a:ext uri="{9D8B030D-6E8A-4147-A177-3AD203B41FA5}">
                      <a16:colId xmlns:a16="http://schemas.microsoft.com/office/drawing/2014/main" val="4057942748"/>
                    </a:ext>
                  </a:extLst>
                </a:gridCol>
                <a:gridCol w="4941117">
                  <a:extLst>
                    <a:ext uri="{9D8B030D-6E8A-4147-A177-3AD203B41FA5}">
                      <a16:colId xmlns:a16="http://schemas.microsoft.com/office/drawing/2014/main" val="486136569"/>
                    </a:ext>
                  </a:extLst>
                </a:gridCol>
              </a:tblGrid>
              <a:tr h="370840">
                <a:tc>
                  <a:txBody>
                    <a:bodyPr/>
                    <a:lstStyle/>
                    <a:p>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rPr>
                        <a:t>綠色消費</a:t>
                      </a:r>
                      <a:endParaRPr lang="zh-HK" altLang="en-US" sz="2400" dirty="0">
                        <a:solidFill>
                          <a:schemeClr val="tx1"/>
                        </a:solidFill>
                      </a:endParaRPr>
                    </a:p>
                  </a:txBody>
                  <a:tcPr/>
                </a:tc>
                <a:tc>
                  <a:txBody>
                    <a:bodyPr/>
                    <a:lstStyle/>
                    <a:p>
                      <a:r>
                        <a:rPr lang="zh-TW" altLang="en-US" sz="2400" b="0" dirty="0" smtClean="0">
                          <a:solidFill>
                            <a:schemeClr val="tx1"/>
                          </a:solidFill>
                          <a:latin typeface="DFKai-SB" panose="03000509000000000000" pitchFamily="65" charset="-120"/>
                          <a:ea typeface="DFKai-SB" panose="03000509000000000000" pitchFamily="65" charset="-120"/>
                        </a:rPr>
                        <a:t>購物前思考清楚是否真正需要，可考慮購買時令和本土食材減少碳足印，盡可能選擇環保產品等</a:t>
                      </a:r>
                      <a:endParaRPr lang="zh-HK" altLang="en-US" sz="2400" b="0" dirty="0">
                        <a:solidFill>
                          <a:schemeClr val="tx1"/>
                        </a:solidFill>
                      </a:endParaRPr>
                    </a:p>
                  </a:txBody>
                  <a:tcPr/>
                </a:tc>
                <a:extLst>
                  <a:ext uri="{0D108BD9-81ED-4DB2-BD59-A6C34878D82A}">
                    <a16:rowId xmlns:a16="http://schemas.microsoft.com/office/drawing/2014/main" val="1545768595"/>
                  </a:ext>
                </a:extLst>
              </a:tr>
              <a:tr h="370840">
                <a:tc>
                  <a:txBody>
                    <a:bodyPr/>
                    <a:lstStyle/>
                    <a:p>
                      <a:r>
                        <a:rPr lang="zh-CN" altLang="en-US" sz="2400" i="0" dirty="0" smtClean="0">
                          <a:solidFill>
                            <a:schemeClr val="tx1"/>
                          </a:solidFill>
                          <a:effectLst/>
                          <a:latin typeface="DFKai-SB" panose="03000509000000000000" pitchFamily="65" charset="-120"/>
                          <a:ea typeface="DFKai-SB" panose="03000509000000000000" pitchFamily="65" charset="-120"/>
                        </a:rPr>
                        <a:t>節約資源</a:t>
                      </a:r>
                      <a:endParaRPr lang="zh-HK" altLang="en-US" sz="24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chemeClr val="tx1"/>
                          </a:solidFill>
                          <a:latin typeface="DFKai-SB" panose="03000509000000000000" pitchFamily="65" charset="-120"/>
                          <a:ea typeface="DFKai-SB" panose="03000509000000000000" pitchFamily="65" charset="-120"/>
                        </a:rPr>
                        <a:t>縮短淋浴時間、可使用充電池、多菜少肉、減少浪費愛護自然等</a:t>
                      </a:r>
                      <a:endParaRPr lang="zh-HK" altLang="en-US" sz="2400" dirty="0">
                        <a:solidFill>
                          <a:schemeClr val="tx1"/>
                        </a:solidFill>
                      </a:endParaRPr>
                    </a:p>
                  </a:txBody>
                  <a:tcPr/>
                </a:tc>
                <a:extLst>
                  <a:ext uri="{0D108BD9-81ED-4DB2-BD59-A6C34878D82A}">
                    <a16:rowId xmlns:a16="http://schemas.microsoft.com/office/drawing/2014/main" val="2110844463"/>
                  </a:ext>
                </a:extLst>
              </a:tr>
              <a:tr h="370840">
                <a:tc>
                  <a:txBody>
                    <a:bodyPr/>
                    <a:lstStyle/>
                    <a:p>
                      <a:r>
                        <a:rPr lang="zh-CN" altLang="en-US" sz="2400" dirty="0" smtClean="0">
                          <a:solidFill>
                            <a:schemeClr val="tx1"/>
                          </a:solidFill>
                          <a:latin typeface="DFKai-SB" panose="03000509000000000000" pitchFamily="65" charset="-120"/>
                          <a:ea typeface="DFKai-SB" panose="03000509000000000000" pitchFamily="65" charset="-120"/>
                        </a:rPr>
                        <a:t>循環利用</a:t>
                      </a:r>
                      <a:endParaRPr lang="zh-HK" altLang="en-US" sz="24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chemeClr val="tx1"/>
                          </a:solidFill>
                          <a:latin typeface="DFKai-SB" panose="03000509000000000000" pitchFamily="65" charset="-120"/>
                          <a:ea typeface="DFKai-SB" panose="03000509000000000000" pitchFamily="65" charset="-120"/>
                        </a:rPr>
                        <a:t>嘗試多使用可循環使用東西，</a:t>
                      </a:r>
                      <a:endParaRPr lang="en-US" altLang="zh-TW" sz="2400" dirty="0" smtClean="0">
                        <a:solidFill>
                          <a:schemeClr val="tx1"/>
                        </a:solidFill>
                        <a:latin typeface="DFKai-SB" panose="03000509000000000000" pitchFamily="65" charset="-120"/>
                        <a:ea typeface="DFKai-SB"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chemeClr val="tx1"/>
                          </a:solidFill>
                          <a:latin typeface="DFKai-SB" panose="03000509000000000000" pitchFamily="65" charset="-120"/>
                          <a:ea typeface="DFKai-SB" panose="03000509000000000000" pitchFamily="65" charset="-120"/>
                        </a:rPr>
                        <a:t>例如自備飲食器皿、</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chemeClr val="tx1"/>
                          </a:solidFill>
                          <a:latin typeface="DFKai-SB" panose="03000509000000000000" pitchFamily="65" charset="-120"/>
                          <a:ea typeface="DFKai-SB" panose="03000509000000000000" pitchFamily="65" charset="-120"/>
                        </a:rPr>
                        <a:t>盡量捐贈不需要衣物給有需要人士</a:t>
                      </a:r>
                      <a:endParaRPr lang="zh-HK" altLang="en-US" sz="2400" dirty="0">
                        <a:solidFill>
                          <a:schemeClr val="tx1"/>
                        </a:solidFill>
                      </a:endParaRPr>
                    </a:p>
                  </a:txBody>
                  <a:tcPr/>
                </a:tc>
                <a:extLst>
                  <a:ext uri="{0D108BD9-81ED-4DB2-BD59-A6C34878D82A}">
                    <a16:rowId xmlns:a16="http://schemas.microsoft.com/office/drawing/2014/main" val="23952551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i="0" dirty="0" smtClean="0">
                          <a:solidFill>
                            <a:schemeClr val="tx1"/>
                          </a:solidFill>
                          <a:effectLst/>
                          <a:latin typeface="DFKai-SB" panose="03000509000000000000" pitchFamily="65" charset="-120"/>
                          <a:ea typeface="DFKai-SB" panose="03000509000000000000" pitchFamily="65" charset="-120"/>
                        </a:rPr>
                        <a:t>綠色出行</a:t>
                      </a:r>
                      <a:endParaRPr lang="zh-HK" altLang="en-US" sz="24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i="0" dirty="0" smtClean="0">
                          <a:solidFill>
                            <a:schemeClr val="tx1"/>
                          </a:solidFill>
                          <a:effectLst/>
                          <a:latin typeface="DFKai-SB" panose="03000509000000000000" pitchFamily="65" charset="-120"/>
                          <a:ea typeface="DFKai-SB" panose="03000509000000000000" pitchFamily="65" charset="-120"/>
                        </a:rPr>
                        <a:t>適當地使用公共交通工具</a:t>
                      </a:r>
                      <a:endParaRPr lang="zh-HK" altLang="en-US" sz="2400" dirty="0">
                        <a:solidFill>
                          <a:schemeClr val="tx1"/>
                        </a:solidFill>
                      </a:endParaRPr>
                    </a:p>
                  </a:txBody>
                  <a:tcPr/>
                </a:tc>
                <a:extLst>
                  <a:ext uri="{0D108BD9-81ED-4DB2-BD59-A6C34878D82A}">
                    <a16:rowId xmlns:a16="http://schemas.microsoft.com/office/drawing/2014/main" val="4045289682"/>
                  </a:ext>
                </a:extLst>
              </a:tr>
              <a:tr h="370840">
                <a:tc>
                  <a:txBody>
                    <a:bodyPr/>
                    <a:lstStyle/>
                    <a:p>
                      <a:r>
                        <a:rPr lang="zh-CN" altLang="en-US" sz="2400" i="0" dirty="0" smtClean="0">
                          <a:solidFill>
                            <a:schemeClr val="tx1"/>
                          </a:solidFill>
                          <a:effectLst/>
                          <a:latin typeface="DFKai-SB" panose="03000509000000000000" pitchFamily="65" charset="-120"/>
                          <a:ea typeface="DFKai-SB" panose="03000509000000000000" pitchFamily="65" charset="-120"/>
                        </a:rPr>
                        <a:t>分類回收</a:t>
                      </a:r>
                      <a:endParaRPr lang="zh-HK" altLang="en-US" sz="2400" dirty="0">
                        <a:solidFill>
                          <a:schemeClr val="tx1"/>
                        </a:solidFill>
                      </a:endParaRPr>
                    </a:p>
                  </a:txBody>
                  <a:tcPr/>
                </a:tc>
                <a:tc>
                  <a:txBody>
                    <a:bodyPr/>
                    <a:lstStyle/>
                    <a:p>
                      <a:r>
                        <a:rPr lang="zh-TW" altLang="en-US" sz="2400" dirty="0" smtClean="0">
                          <a:solidFill>
                            <a:schemeClr val="tx1"/>
                          </a:solidFill>
                          <a:latin typeface="DFKai-SB" panose="03000509000000000000" pitchFamily="65" charset="-120"/>
                          <a:ea typeface="DFKai-SB" panose="03000509000000000000" pitchFamily="65" charset="-120"/>
                        </a:rPr>
                        <a:t>養成分類家居垃圾的習慣</a:t>
                      </a:r>
                      <a:endParaRPr lang="zh-HK" altLang="en-US" sz="2400" dirty="0">
                        <a:solidFill>
                          <a:schemeClr val="tx1"/>
                        </a:solidFill>
                      </a:endParaRPr>
                    </a:p>
                  </a:txBody>
                  <a:tcPr/>
                </a:tc>
                <a:extLst>
                  <a:ext uri="{0D108BD9-81ED-4DB2-BD59-A6C34878D82A}">
                    <a16:rowId xmlns:a16="http://schemas.microsoft.com/office/drawing/2014/main" val="348955682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3208391004"/>
              </p:ext>
            </p:extLst>
          </p:nvPr>
        </p:nvGraphicFramePr>
        <p:xfrm>
          <a:off x="7206229" y="1817865"/>
          <a:ext cx="4271564" cy="1371600"/>
        </p:xfrm>
        <a:graphic>
          <a:graphicData uri="http://schemas.openxmlformats.org/drawingml/2006/table">
            <a:tbl>
              <a:tblPr firstRow="1" bandRow="1">
                <a:tableStyleId>{8A107856-5554-42FB-B03E-39F5DBC370BA}</a:tableStyleId>
              </a:tblPr>
              <a:tblGrid>
                <a:gridCol w="4271564">
                  <a:extLst>
                    <a:ext uri="{9D8B030D-6E8A-4147-A177-3AD203B41FA5}">
                      <a16:colId xmlns:a16="http://schemas.microsoft.com/office/drawing/2014/main" val="241147508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0" dirty="0" smtClean="0">
                          <a:solidFill>
                            <a:schemeClr val="tx1"/>
                          </a:solidFill>
                          <a:latin typeface="DFKai-SB" panose="03000509000000000000" pitchFamily="65" charset="-120"/>
                          <a:ea typeface="DFKai-SB" panose="03000509000000000000" pitchFamily="65" charset="-120"/>
                        </a:rPr>
                        <a:t>留意有關</a:t>
                      </a:r>
                      <a:r>
                        <a:rPr lang="zh-CN" altLang="en-US" sz="2400" b="0" dirty="0" smtClean="0">
                          <a:solidFill>
                            <a:schemeClr val="tx1"/>
                          </a:solidFill>
                          <a:latin typeface="DFKai-SB" panose="03000509000000000000" pitchFamily="65" charset="-120"/>
                          <a:ea typeface="DFKai-SB" panose="03000509000000000000" pitchFamily="65" charset="-120"/>
                        </a:rPr>
                        <a:t>環保</a:t>
                      </a:r>
                      <a:r>
                        <a:rPr lang="zh-TW" altLang="en-US" sz="2400" b="0" dirty="0" smtClean="0">
                          <a:solidFill>
                            <a:schemeClr val="tx1"/>
                          </a:solidFill>
                          <a:latin typeface="DFKai-SB" panose="03000509000000000000" pitchFamily="65" charset="-120"/>
                          <a:ea typeface="DFKai-SB" panose="03000509000000000000" pitchFamily="65" charset="-120"/>
                        </a:rPr>
                        <a:t>的資訊</a:t>
                      </a:r>
                      <a:r>
                        <a:rPr lang="en-US" altLang="zh-TW" sz="2400" b="0" dirty="0" smtClean="0">
                          <a:solidFill>
                            <a:schemeClr val="tx1"/>
                          </a:solidFill>
                          <a:latin typeface="DFKai-SB" panose="03000509000000000000" pitchFamily="65" charset="-120"/>
                          <a:ea typeface="DFKai-SB" panose="03000509000000000000" pitchFamily="65" charset="-120"/>
                        </a:rPr>
                        <a:t>;</a:t>
                      </a:r>
                      <a:endParaRPr lang="zh-HK" altLang="en-US" sz="2400" b="0" dirty="0">
                        <a:solidFill>
                          <a:schemeClr val="tx1"/>
                        </a:solidFill>
                      </a:endParaRPr>
                    </a:p>
                  </a:txBody>
                  <a:tcPr/>
                </a:tc>
                <a:extLst>
                  <a:ext uri="{0D108BD9-81ED-4DB2-BD59-A6C34878D82A}">
                    <a16:rowId xmlns:a16="http://schemas.microsoft.com/office/drawing/2014/main" val="38965016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0" dirty="0" smtClean="0">
                          <a:solidFill>
                            <a:schemeClr val="tx1"/>
                          </a:solidFill>
                          <a:latin typeface="DFKai-SB" panose="03000509000000000000" pitchFamily="65" charset="-120"/>
                          <a:ea typeface="DFKai-SB" panose="03000509000000000000" pitchFamily="65" charset="-120"/>
                        </a:rPr>
                        <a:t>配合</a:t>
                      </a:r>
                      <a:r>
                        <a:rPr lang="zh-CN" altLang="en-US" sz="2400" b="0" dirty="0" smtClean="0">
                          <a:solidFill>
                            <a:schemeClr val="tx1"/>
                          </a:solidFill>
                          <a:latin typeface="DFKai-SB" panose="03000509000000000000" pitchFamily="65" charset="-120"/>
                          <a:ea typeface="DFKai-SB" panose="03000509000000000000" pitchFamily="65" charset="-120"/>
                        </a:rPr>
                        <a:t>政府</a:t>
                      </a:r>
                      <a:r>
                        <a:rPr lang="zh-TW" altLang="en-US" sz="2400" b="0" dirty="0" smtClean="0">
                          <a:solidFill>
                            <a:schemeClr val="tx1"/>
                          </a:solidFill>
                          <a:latin typeface="DFKai-SB" panose="03000509000000000000" pitchFamily="65" charset="-120"/>
                          <a:ea typeface="DFKai-SB" panose="03000509000000000000" pitchFamily="65" charset="-120"/>
                        </a:rPr>
                        <a:t>環保措施及提供意見</a:t>
                      </a:r>
                      <a:r>
                        <a:rPr lang="en-US" altLang="zh-TW" sz="2400" b="0" dirty="0" smtClean="0">
                          <a:solidFill>
                            <a:schemeClr val="tx1"/>
                          </a:solidFill>
                          <a:latin typeface="DFKai-SB" panose="03000509000000000000" pitchFamily="65" charset="-120"/>
                          <a:ea typeface="DFKai-SB" panose="03000509000000000000" pitchFamily="65" charset="-120"/>
                        </a:rPr>
                        <a:t>;</a:t>
                      </a:r>
                      <a:endParaRPr lang="zh-HK" altLang="en-US" sz="2400" b="0" dirty="0">
                        <a:solidFill>
                          <a:schemeClr val="tx1"/>
                        </a:solidFill>
                      </a:endParaRPr>
                    </a:p>
                  </a:txBody>
                  <a:tcPr/>
                </a:tc>
                <a:extLst>
                  <a:ext uri="{0D108BD9-81ED-4DB2-BD59-A6C34878D82A}">
                    <a16:rowId xmlns:a16="http://schemas.microsoft.com/office/drawing/2014/main" val="8387698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0" dirty="0" smtClean="0">
                          <a:solidFill>
                            <a:schemeClr val="tx1"/>
                          </a:solidFill>
                          <a:latin typeface="DFKai-SB" panose="03000509000000000000" pitchFamily="65" charset="-120"/>
                          <a:ea typeface="DFKai-SB" panose="03000509000000000000" pitchFamily="65" charset="-120"/>
                        </a:rPr>
                        <a:t>參與或</a:t>
                      </a:r>
                      <a:r>
                        <a:rPr lang="zh-CN" altLang="en-US" sz="2400" b="0" dirty="0" smtClean="0">
                          <a:solidFill>
                            <a:schemeClr val="tx1"/>
                          </a:solidFill>
                          <a:latin typeface="DFKai-SB" panose="03000509000000000000" pitchFamily="65" charset="-120"/>
                          <a:ea typeface="DFKai-SB" panose="03000509000000000000" pitchFamily="65" charset="-120"/>
                        </a:rPr>
                        <a:t>自發</a:t>
                      </a:r>
                      <a:r>
                        <a:rPr lang="zh-TW" altLang="en-US" sz="2400" b="0" dirty="0" smtClean="0">
                          <a:solidFill>
                            <a:schemeClr val="tx1"/>
                          </a:solidFill>
                          <a:latin typeface="DFKai-SB" panose="03000509000000000000" pitchFamily="65" charset="-120"/>
                          <a:ea typeface="DFKai-SB" panose="03000509000000000000" pitchFamily="65" charset="-120"/>
                        </a:rPr>
                        <a:t>環保行動等</a:t>
                      </a:r>
                      <a:endParaRPr lang="zh-HK" altLang="en-US" sz="2400" b="0" dirty="0">
                        <a:solidFill>
                          <a:schemeClr val="tx1"/>
                        </a:solidFill>
                      </a:endParaRPr>
                    </a:p>
                  </a:txBody>
                  <a:tcPr/>
                </a:tc>
                <a:extLst>
                  <a:ext uri="{0D108BD9-81ED-4DB2-BD59-A6C34878D82A}">
                    <a16:rowId xmlns:a16="http://schemas.microsoft.com/office/drawing/2014/main" val="1163444174"/>
                  </a:ext>
                </a:extLst>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135003826"/>
              </p:ext>
            </p:extLst>
          </p:nvPr>
        </p:nvGraphicFramePr>
        <p:xfrm>
          <a:off x="7217425" y="3787946"/>
          <a:ext cx="4249170" cy="2560320"/>
        </p:xfrm>
        <a:graphic>
          <a:graphicData uri="http://schemas.openxmlformats.org/drawingml/2006/table">
            <a:tbl>
              <a:tblPr firstRow="1" bandRow="1">
                <a:tableStyleId>{69CF1AB2-1976-4502-BF36-3FF5EA218861}</a:tableStyleId>
              </a:tblPr>
              <a:tblGrid>
                <a:gridCol w="4249170">
                  <a:extLst>
                    <a:ext uri="{9D8B030D-6E8A-4147-A177-3AD203B41FA5}">
                      <a16:colId xmlns:a16="http://schemas.microsoft.com/office/drawing/2014/main" val="22081699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0" dirty="0" smtClean="0">
                          <a:solidFill>
                            <a:schemeClr val="tx1"/>
                          </a:solidFill>
                          <a:latin typeface="標楷體" panose="03000509000000000000" pitchFamily="65" charset="-120"/>
                          <a:ea typeface="標楷體" panose="03000509000000000000" pitchFamily="65" charset="-120"/>
                        </a:rPr>
                        <a:t>認識廢物分類與可</a:t>
                      </a:r>
                      <a:r>
                        <a:rPr lang="zh-HK" altLang="en-US" sz="2400" b="0" dirty="0" smtClean="0">
                          <a:solidFill>
                            <a:schemeClr val="tx1"/>
                          </a:solidFill>
                          <a:latin typeface="標楷體" panose="03000509000000000000" pitchFamily="65" charset="-120"/>
                          <a:ea typeface="標楷體" panose="03000509000000000000" pitchFamily="65" charset="-120"/>
                        </a:rPr>
                        <a:t>循環再造</a:t>
                      </a:r>
                      <a:r>
                        <a:rPr lang="zh-TW" altLang="en-US" sz="2400" b="0" dirty="0" smtClean="0">
                          <a:solidFill>
                            <a:schemeClr val="tx1"/>
                          </a:solidFill>
                          <a:latin typeface="標楷體" panose="03000509000000000000" pitchFamily="65" charset="-120"/>
                          <a:ea typeface="標楷體" panose="03000509000000000000" pitchFamily="65" charset="-120"/>
                        </a:rPr>
                        <a:t>的資源</a:t>
                      </a:r>
                      <a:r>
                        <a:rPr lang="en-US" altLang="zh-TW" sz="2400" b="0" dirty="0" smtClean="0">
                          <a:solidFill>
                            <a:schemeClr val="tx1"/>
                          </a:solidFill>
                          <a:latin typeface="標楷體" panose="03000509000000000000" pitchFamily="65" charset="-120"/>
                          <a:ea typeface="標楷體" panose="03000509000000000000" pitchFamily="65" charset="-120"/>
                        </a:rPr>
                        <a:t>;</a:t>
                      </a:r>
                      <a:endParaRPr lang="zh-HK" altLang="en-US" sz="2400" b="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849230113"/>
                  </a:ext>
                </a:extLst>
              </a:tr>
              <a:tr h="370840">
                <a:tc>
                  <a:txBody>
                    <a:bodyPr/>
                    <a:lstStyle/>
                    <a:p>
                      <a:r>
                        <a:rPr lang="zh-TW" altLang="en-US" sz="2400" b="0" dirty="0" smtClean="0">
                          <a:solidFill>
                            <a:schemeClr val="tx1"/>
                          </a:solidFill>
                          <a:latin typeface="標楷體" panose="03000509000000000000" pitchFamily="65" charset="-120"/>
                          <a:ea typeface="標楷體" panose="03000509000000000000" pitchFamily="65" charset="-120"/>
                        </a:rPr>
                        <a:t>了解人類與自然環境關係</a:t>
                      </a:r>
                      <a:r>
                        <a:rPr lang="en-US" altLang="zh-TW" sz="2400" b="0" dirty="0" smtClean="0">
                          <a:solidFill>
                            <a:schemeClr val="tx1"/>
                          </a:solidFill>
                          <a:latin typeface="標楷體" panose="03000509000000000000" pitchFamily="65" charset="-120"/>
                          <a:ea typeface="標楷體" panose="03000509000000000000" pitchFamily="65" charset="-120"/>
                        </a:rPr>
                        <a:t>;</a:t>
                      </a:r>
                      <a:endParaRPr lang="zh-HK" altLang="en-US" sz="2400" b="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649632222"/>
                  </a:ext>
                </a:extLst>
              </a:tr>
              <a:tr h="370840">
                <a:tc>
                  <a:txBody>
                    <a:bodyPr/>
                    <a:lstStyle/>
                    <a:p>
                      <a:r>
                        <a:rPr lang="zh-TW" altLang="en-US" sz="2400" b="0" dirty="0" smtClean="0">
                          <a:solidFill>
                            <a:schemeClr val="tx1"/>
                          </a:solidFill>
                          <a:latin typeface="標楷體" panose="03000509000000000000" pitchFamily="65" charset="-120"/>
                          <a:ea typeface="標楷體" panose="03000509000000000000" pitchFamily="65" charset="-120"/>
                        </a:rPr>
                        <a:t>學習栽種植物</a:t>
                      </a:r>
                      <a:r>
                        <a:rPr lang="en-US" altLang="zh-TW" sz="2400" b="0" dirty="0" smtClean="0">
                          <a:solidFill>
                            <a:schemeClr val="tx1"/>
                          </a:solidFill>
                          <a:latin typeface="標楷體" panose="03000509000000000000" pitchFamily="65" charset="-120"/>
                          <a:ea typeface="標楷體" panose="03000509000000000000" pitchFamily="65" charset="-120"/>
                        </a:rPr>
                        <a:t>;</a:t>
                      </a:r>
                      <a:endParaRPr lang="zh-HK" altLang="en-US" sz="2400" b="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073814374"/>
                  </a:ext>
                </a:extLst>
              </a:tr>
              <a:tr h="370840">
                <a:tc>
                  <a:txBody>
                    <a:bodyPr/>
                    <a:lstStyle/>
                    <a:p>
                      <a:r>
                        <a:rPr lang="zh-TW" altLang="en-US" sz="2400" b="0" dirty="0" smtClean="0">
                          <a:solidFill>
                            <a:schemeClr val="tx1"/>
                          </a:solidFill>
                          <a:latin typeface="標楷體" panose="03000509000000000000" pitchFamily="65" charset="-120"/>
                          <a:ea typeface="標楷體" panose="03000509000000000000" pitchFamily="65" charset="-120"/>
                        </a:rPr>
                        <a:t>欣賞生物多樣性、關懷與尊重生命等</a:t>
                      </a:r>
                      <a:endParaRPr lang="zh-HK" altLang="en-US" sz="2400" b="0" dirty="0">
                        <a:solidFill>
                          <a:schemeClr val="tx1"/>
                        </a:solidFill>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185115652"/>
                  </a:ext>
                </a:extLst>
              </a:tr>
            </a:tbl>
          </a:graphicData>
        </a:graphic>
      </p:graphicFrame>
      <p:sp>
        <p:nvSpPr>
          <p:cNvPr id="17" name="任意多边形: 形状 7"/>
          <p:cNvSpPr/>
          <p:nvPr/>
        </p:nvSpPr>
        <p:spPr>
          <a:xfrm>
            <a:off x="3060404" y="119657"/>
            <a:ext cx="576447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個人的角色和責任</a:t>
            </a:r>
          </a:p>
        </p:txBody>
      </p:sp>
      <p:sp>
        <p:nvSpPr>
          <p:cNvPr id="18" name="Freeform 5"/>
          <p:cNvSpPr/>
          <p:nvPr/>
        </p:nvSpPr>
        <p:spPr bwMode="auto">
          <a:xfrm>
            <a:off x="3559280" y="83580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799934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49" y="1642431"/>
            <a:ext cx="10410738" cy="507193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5" name="文本框 4"/>
          <p:cNvSpPr txBox="1"/>
          <p:nvPr/>
        </p:nvSpPr>
        <p:spPr>
          <a:xfrm>
            <a:off x="7966747" y="968366"/>
            <a:ext cx="3794618" cy="461665"/>
          </a:xfrm>
          <a:prstGeom prst="rect">
            <a:avLst/>
          </a:prstGeom>
          <a:noFill/>
        </p:spPr>
        <p:txBody>
          <a:bodyPr wrap="square">
            <a:spAutoFit/>
          </a:bodyPr>
          <a:lstStyle/>
          <a:p>
            <a:r>
              <a:rPr lang="zh-TW" altLang="en-US" sz="1200" dirty="0" smtClean="0">
                <a:latin typeface="DFKai-SB" panose="03000509000000000000" pitchFamily="65" charset="-120"/>
                <a:ea typeface="DFKai-SB" panose="03000509000000000000" pitchFamily="65" charset="-120"/>
              </a:rPr>
              <a:t>資料</a:t>
            </a:r>
            <a:r>
              <a:rPr lang="zh-CN" altLang="en-US" sz="1200" dirty="0" smtClean="0">
                <a:latin typeface="DFKai-SB" panose="03000509000000000000" pitchFamily="65" charset="-120"/>
                <a:ea typeface="DFKai-SB" panose="03000509000000000000" pitchFamily="65" charset="-120"/>
              </a:rPr>
              <a:t>來源：</a:t>
            </a:r>
            <a:r>
              <a:rPr lang="zh-TW" altLang="en-US" sz="1200" dirty="0" smtClean="0">
                <a:latin typeface="DFKai-SB" panose="03000509000000000000" pitchFamily="65" charset="-120"/>
                <a:ea typeface="DFKai-SB" panose="03000509000000000000" pitchFamily="65" charset="-120"/>
              </a:rPr>
              <a:t>世界自然基金會香港分會</a:t>
            </a:r>
            <a:r>
              <a:rPr lang="en-US" altLang="zh-TW" sz="1200" dirty="0" smtClean="0">
                <a:latin typeface="DFKai-SB" panose="03000509000000000000" pitchFamily="65" charset="-120"/>
                <a:ea typeface="DFKai-SB" panose="03000509000000000000" pitchFamily="65" charset="-12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://www.wwf.org.hk/reslib/education/green_cities</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4" name="组合 11"/>
          <p:cNvGrpSpPr/>
          <p:nvPr/>
        </p:nvGrpSpPr>
        <p:grpSpPr>
          <a:xfrm>
            <a:off x="159391" y="20218"/>
            <a:ext cx="1676440" cy="421636"/>
            <a:chOff x="1193537" y="1344264"/>
            <a:chExt cx="2060728" cy="674687"/>
          </a:xfrm>
        </p:grpSpPr>
        <p:sp>
          <p:nvSpPr>
            <p:cNvPr id="6" name="矩形 5"/>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7" name="矩形 6"/>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8" name="文本框 14"/>
            <p:cNvSpPr txBox="1">
              <a:spLocks noChangeArrowheads="1"/>
            </p:cNvSpPr>
            <p:nvPr/>
          </p:nvSpPr>
          <p:spPr bwMode="auto">
            <a:xfrm>
              <a:off x="1557074" y="1344264"/>
              <a:ext cx="1697191" cy="64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小活動</a:t>
              </a:r>
            </a:p>
          </p:txBody>
        </p:sp>
        <p:cxnSp>
          <p:nvCxnSpPr>
            <p:cNvPr id="9" name="直接连接符 15"/>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630411" y="734455"/>
            <a:ext cx="7037127" cy="830997"/>
          </a:xfrm>
          <a:prstGeom prst="rect">
            <a:avLst/>
          </a:prstGeom>
        </p:spPr>
        <p:txBody>
          <a:bodyPr wrap="square">
            <a:spAutoFit/>
          </a:bodyPr>
          <a:lstStyle/>
          <a:p>
            <a:pPr marL="285750" indent="-285750">
              <a:buFont typeface="Wingdings" panose="05000000000000000000" pitchFamily="2" charset="2"/>
              <a:buChar char="l"/>
            </a:pPr>
            <a:r>
              <a:rPr lang="zh-TW" altLang="en-US" sz="2400" dirty="0" smtClean="0">
                <a:latin typeface="標楷體" panose="03000509000000000000" pitchFamily="65" charset="-120"/>
                <a:ea typeface="標楷體" panose="03000509000000000000" pitchFamily="65" charset="-120"/>
              </a:rPr>
              <a:t>同學在日常生活中有沒有實踐圖中的環保行為</a:t>
            </a:r>
            <a:r>
              <a:rPr lang="en-US" altLang="zh-TW" sz="2400" dirty="0" smtClean="0">
                <a:latin typeface="標楷體" panose="03000509000000000000" pitchFamily="65" charset="-120"/>
                <a:ea typeface="標楷體" panose="03000509000000000000" pitchFamily="65" charset="-120"/>
              </a:rPr>
              <a:t>?</a:t>
            </a:r>
          </a:p>
          <a:p>
            <a:pPr marL="285750" indent="-285750">
              <a:buFont typeface="Wingdings" panose="05000000000000000000" pitchFamily="2" charset="2"/>
              <a:buChar char="l"/>
            </a:pPr>
            <a:r>
              <a:rPr lang="zh-TW" altLang="en-US" sz="2400" dirty="0" smtClean="0">
                <a:latin typeface="標楷體" panose="03000509000000000000" pitchFamily="65" charset="-120"/>
                <a:ea typeface="標楷體" panose="03000509000000000000" pitchFamily="65" charset="-120"/>
              </a:rPr>
              <a:t>試分享我們可以如何實踐環保。</a:t>
            </a:r>
            <a:endParaRPr lang="zh-HK" altLang="en-US" sz="2400" dirty="0">
              <a:latin typeface="標楷體" panose="03000509000000000000" pitchFamily="65" charset="-120"/>
              <a:ea typeface="標楷體" panose="03000509000000000000" pitchFamily="65" charset="-120"/>
            </a:endParaRPr>
          </a:p>
        </p:txBody>
      </p:sp>
      <p:sp>
        <p:nvSpPr>
          <p:cNvPr id="10" name="任意多边形: 形状 7"/>
          <p:cNvSpPr/>
          <p:nvPr/>
        </p:nvSpPr>
        <p:spPr>
          <a:xfrm>
            <a:off x="2986481" y="132843"/>
            <a:ext cx="576447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個人的角色和責任</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46559" y="1475737"/>
            <a:ext cx="10391706" cy="4524315"/>
          </a:xfrm>
          <a:prstGeom prst="rect">
            <a:avLst/>
          </a:prstGeom>
          <a:noFill/>
        </p:spPr>
        <p:txBody>
          <a:bodyPr wrap="square">
            <a:spAutoFit/>
          </a:bodyPr>
          <a:lstStyle/>
          <a:p>
            <a:pPr>
              <a:lnSpc>
                <a:spcPct val="150000"/>
              </a:lnSpc>
            </a:pPr>
            <a:r>
              <a:rPr lang="zh-CN" altLang="en-US" sz="3200" dirty="0" smtClean="0">
                <a:latin typeface="DFKai-SB" panose="03000509000000000000" pitchFamily="65" charset="-120"/>
                <a:ea typeface="DFKai-SB" panose="03000509000000000000" pitchFamily="65" charset="-120"/>
              </a:rPr>
              <a:t>政府、政府間組織</a:t>
            </a:r>
            <a:r>
              <a:rPr lang="zh-TW" altLang="en-US" sz="3200" dirty="0" smtClean="0">
                <a:latin typeface="DFKai-SB" panose="03000509000000000000" pitchFamily="65" charset="-120"/>
                <a:ea typeface="DFKai-SB" panose="03000509000000000000" pitchFamily="65" charset="-120"/>
              </a:rPr>
              <a:t>、</a:t>
            </a:r>
            <a:r>
              <a:rPr lang="zh-CN" altLang="en-US" sz="3200" dirty="0" smtClean="0">
                <a:latin typeface="DFKai-SB" panose="03000509000000000000" pitchFamily="65" charset="-120"/>
                <a:ea typeface="DFKai-SB" panose="03000509000000000000" pitchFamily="65" charset="-120"/>
              </a:rPr>
              <a:t>教育界、企業、非政府組織、個人</a:t>
            </a:r>
            <a:r>
              <a:rPr lang="zh-TW" altLang="en-US" sz="3200" dirty="0" smtClean="0">
                <a:latin typeface="DFKai-SB" panose="03000509000000000000" pitchFamily="65" charset="-120"/>
                <a:ea typeface="DFKai-SB" panose="03000509000000000000" pitchFamily="65" charset="-120"/>
              </a:rPr>
              <a:t>等</a:t>
            </a:r>
            <a:r>
              <a:rPr lang="zh-CN" altLang="en-US" sz="3200" dirty="0" smtClean="0">
                <a:latin typeface="DFKai-SB" panose="03000509000000000000" pitchFamily="65" charset="-120"/>
                <a:ea typeface="DFKai-SB" panose="03000509000000000000" pitchFamily="65" charset="-120"/>
              </a:rPr>
              <a:t>不論大小</a:t>
            </a:r>
            <a:r>
              <a:rPr lang="zh-TW" altLang="en-US" sz="3200" dirty="0" smtClean="0">
                <a:latin typeface="DFKai-SB" panose="03000509000000000000" pitchFamily="65" charset="-120"/>
                <a:ea typeface="DFKai-SB" panose="03000509000000000000" pitchFamily="65" charset="-120"/>
              </a:rPr>
              <a:t>都應該擔起</a:t>
            </a:r>
            <a:r>
              <a:rPr lang="zh-CN" altLang="en-US" sz="3200" dirty="0" smtClean="0">
                <a:latin typeface="DFKai-SB" panose="03000509000000000000" pitchFamily="65" charset="-120"/>
                <a:ea typeface="DFKai-SB" panose="03000509000000000000" pitchFamily="65" charset="-120"/>
              </a:rPr>
              <a:t>推動</a:t>
            </a:r>
            <a:r>
              <a:rPr lang="zh-CN" altLang="en-US" sz="3200" dirty="0">
                <a:latin typeface="DFKai-SB" panose="03000509000000000000" pitchFamily="65" charset="-120"/>
                <a:ea typeface="DFKai-SB" panose="03000509000000000000" pitchFamily="65" charset="-120"/>
              </a:rPr>
              <a:t>環境保育的</a:t>
            </a:r>
            <a:r>
              <a:rPr lang="zh-CN" altLang="en-US" sz="3200" dirty="0" smtClean="0">
                <a:latin typeface="DFKai-SB" panose="03000509000000000000" pitchFamily="65" charset="-120"/>
                <a:ea typeface="DFKai-SB" panose="03000509000000000000" pitchFamily="65" charset="-120"/>
              </a:rPr>
              <a:t>責任，</a:t>
            </a:r>
            <a:r>
              <a:rPr lang="zh-CN" altLang="en-US" sz="3200" dirty="0">
                <a:latin typeface="DFKai-SB" panose="03000509000000000000" pitchFamily="65" charset="-120"/>
                <a:ea typeface="DFKai-SB" panose="03000509000000000000" pitchFamily="65" charset="-120"/>
              </a:rPr>
              <a:t>要關注環境議題，增強環保意</a:t>
            </a:r>
            <a:r>
              <a:rPr lang="zh-CN" altLang="en-US" sz="3200" dirty="0" smtClean="0">
                <a:latin typeface="DFKai-SB" panose="03000509000000000000" pitchFamily="65" charset="-120"/>
                <a:ea typeface="DFKai-SB" panose="03000509000000000000" pitchFamily="65" charset="-120"/>
              </a:rPr>
              <a:t>識，</a:t>
            </a:r>
            <a:r>
              <a:rPr lang="zh-CN" altLang="en-US" sz="3200" dirty="0">
                <a:latin typeface="DFKai-SB" panose="03000509000000000000" pitchFamily="65" charset="-120"/>
                <a:ea typeface="DFKai-SB" panose="03000509000000000000" pitchFamily="65" charset="-120"/>
              </a:rPr>
              <a:t>主動履行環境責任，加強溝通與合作，</a:t>
            </a:r>
            <a:r>
              <a:rPr lang="zh-CN" altLang="en-US" sz="3200" dirty="0" smtClean="0">
                <a:latin typeface="DFKai-SB" panose="03000509000000000000" pitchFamily="65" charset="-120"/>
                <a:ea typeface="DFKai-SB" panose="03000509000000000000" pitchFamily="65" charset="-120"/>
              </a:rPr>
              <a:t>信守承諾，攜</a:t>
            </a:r>
            <a:r>
              <a:rPr lang="zh-CN" altLang="en-US" sz="3200" dirty="0">
                <a:latin typeface="DFKai-SB" panose="03000509000000000000" pitchFamily="65" charset="-120"/>
                <a:ea typeface="DFKai-SB" panose="03000509000000000000" pitchFamily="65" charset="-120"/>
              </a:rPr>
              <a:t>手</a:t>
            </a:r>
            <a:r>
              <a:rPr lang="zh-CN" altLang="en-US" sz="3200" dirty="0" smtClean="0">
                <a:latin typeface="DFKai-SB" panose="03000509000000000000" pitchFamily="65" charset="-120"/>
                <a:ea typeface="DFKai-SB" panose="03000509000000000000" pitchFamily="65" charset="-120"/>
              </a:rPr>
              <a:t>推進環境</a:t>
            </a:r>
            <a:r>
              <a:rPr lang="zh-CN" altLang="en-US" sz="3200" dirty="0">
                <a:latin typeface="DFKai-SB" panose="03000509000000000000" pitchFamily="65" charset="-120"/>
                <a:ea typeface="DFKai-SB" panose="03000509000000000000" pitchFamily="65" charset="-120"/>
              </a:rPr>
              <a:t>保育行動，履行國際環境保護承諾，促成國家、國際組織間的密切合作，積極承擔國際環保義務與責任，實現全球環境的可持續發展</a:t>
            </a:r>
            <a:r>
              <a:rPr lang="zh-CN" altLang="en-US" sz="3200" dirty="0" smtClean="0">
                <a:latin typeface="DFKai-SB" panose="03000509000000000000" pitchFamily="65" charset="-120"/>
                <a:ea typeface="DFKai-SB" panose="03000509000000000000" pitchFamily="65" charset="-120"/>
              </a:rPr>
              <a:t>。</a:t>
            </a:r>
            <a:endParaRPr lang="zh-CN" altLang="en-US" sz="3200" dirty="0">
              <a:latin typeface="DFKai-SB" panose="03000509000000000000" pitchFamily="65" charset="-120"/>
              <a:ea typeface="DFKai-SB" panose="03000509000000000000" pitchFamily="65" charset="-120"/>
            </a:endParaRPr>
          </a:p>
        </p:txBody>
      </p:sp>
      <p:sp>
        <p:nvSpPr>
          <p:cNvPr id="4" name="任意多边形: 形状 3"/>
          <p:cNvSpPr/>
          <p:nvPr/>
        </p:nvSpPr>
        <p:spPr>
          <a:xfrm>
            <a:off x="2217033" y="366383"/>
            <a:ext cx="76507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dirty="0" smtClean="0">
                <a:solidFill>
                  <a:schemeClr val="bg1"/>
                </a:solidFill>
                <a:latin typeface="DFKai-SB" panose="03000509000000000000" pitchFamily="65" charset="-120"/>
                <a:ea typeface="DFKai-SB" panose="03000509000000000000" pitchFamily="65" charset="-120"/>
              </a:rPr>
              <a:t>不同</a:t>
            </a:r>
            <a:r>
              <a:rPr lang="zh-CN" altLang="en-US" sz="4000" dirty="0">
                <a:solidFill>
                  <a:schemeClr val="bg1"/>
                </a:solidFill>
                <a:latin typeface="DFKai-SB" panose="03000509000000000000" pitchFamily="65" charset="-120"/>
                <a:ea typeface="DFKai-SB" panose="03000509000000000000" pitchFamily="65" charset="-120"/>
              </a:rPr>
              <a:t>持份</a:t>
            </a:r>
            <a:r>
              <a:rPr lang="zh-CN" altLang="en-US" sz="4000" dirty="0" smtClean="0">
                <a:solidFill>
                  <a:schemeClr val="bg1"/>
                </a:solidFill>
                <a:latin typeface="DFKai-SB" panose="03000509000000000000" pitchFamily="65" charset="-120"/>
                <a:ea typeface="DFKai-SB" panose="03000509000000000000" pitchFamily="65" charset="-120"/>
              </a:rPr>
              <a:t>者</a:t>
            </a:r>
            <a:r>
              <a:rPr lang="zh-TW" altLang="en-US" sz="4000" dirty="0" smtClean="0">
                <a:solidFill>
                  <a:schemeClr val="bg1"/>
                </a:solidFill>
                <a:latin typeface="DFKai-SB" panose="03000509000000000000" pitchFamily="65" charset="-120"/>
                <a:ea typeface="DFKai-SB" panose="03000509000000000000" pitchFamily="65" charset="-120"/>
              </a:rPr>
              <a:t>之間協作與</a:t>
            </a:r>
            <a:r>
              <a:rPr lang="zh-CN" altLang="en-US" sz="4000" dirty="0" smtClean="0">
                <a:solidFill>
                  <a:srgbClr val="FFFFFF"/>
                </a:solidFill>
                <a:latin typeface="DFKai-SB" panose="03000509000000000000" pitchFamily="65" charset="-120"/>
                <a:ea typeface="DFKai-SB" panose="03000509000000000000" pitchFamily="65" charset="-120"/>
              </a:rPr>
              <a:t>共同</a:t>
            </a:r>
            <a:r>
              <a:rPr lang="zh-TW" altLang="en-US" sz="4000" dirty="0">
                <a:solidFill>
                  <a:srgbClr val="FFFFFF"/>
                </a:solidFill>
                <a:latin typeface="DFKai-SB" panose="03000509000000000000" pitchFamily="65" charset="-120"/>
                <a:ea typeface="DFKai-SB" panose="03000509000000000000" pitchFamily="65" charset="-120"/>
              </a:rPr>
              <a:t>努</a:t>
            </a:r>
            <a:r>
              <a:rPr lang="zh-CN" altLang="en-US" sz="4000" dirty="0" smtClean="0">
                <a:solidFill>
                  <a:srgbClr val="FFFFFF"/>
                </a:solidFill>
                <a:latin typeface="DFKai-SB" panose="03000509000000000000" pitchFamily="65" charset="-120"/>
                <a:ea typeface="DFKai-SB" panose="03000509000000000000" pitchFamily="65" charset="-120"/>
              </a:rPr>
              <a:t>力 </a:t>
            </a:r>
            <a:endParaRPr lang="zh-CN" altLang="en-US" sz="4000" dirty="0">
              <a:solidFill>
                <a:srgbClr val="FFFFFF"/>
              </a:solidFill>
              <a:latin typeface="DFKai-SB" panose="03000509000000000000" pitchFamily="65" charset="-120"/>
              <a:ea typeface="DFKai-SB" panose="03000509000000000000" pitchFamily="65" charset="-12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27172" y="957843"/>
            <a:ext cx="11081856" cy="1631216"/>
          </a:xfrm>
          <a:prstGeom prst="rect">
            <a:avLst/>
          </a:prstGeom>
          <a:solidFill>
            <a:schemeClr val="accent5">
              <a:lumMod val="20000"/>
              <a:lumOff val="80000"/>
            </a:schemeClr>
          </a:solidFill>
        </p:spPr>
        <p:txBody>
          <a:bodyPr wrap="square">
            <a:spAutoFit/>
          </a:bodyPr>
          <a:lstStyle/>
          <a:p>
            <a:pPr indent="228600" algn="just">
              <a:spcAft>
                <a:spcPts val="0"/>
              </a:spcAft>
            </a:pPr>
            <a:r>
              <a:rPr lang="zh-TW" altLang="en-US" sz="2500" kern="100" dirty="0" smtClean="0">
                <a:latin typeface="標楷體" panose="03000509000000000000" pitchFamily="65" charset="-120"/>
                <a:ea typeface="標楷體" panose="03000509000000000000" pitchFamily="65" charset="-120"/>
                <a:cs typeface="Times New Roman" panose="02020603050405020304" pitchFamily="18" charset="0"/>
              </a:rPr>
              <a:t>荔枝</a:t>
            </a:r>
            <a:r>
              <a:rPr lang="zh-TW" altLang="en-US" sz="2500" kern="100" dirty="0">
                <a:latin typeface="標楷體" panose="03000509000000000000" pitchFamily="65" charset="-120"/>
                <a:ea typeface="標楷體" panose="03000509000000000000" pitchFamily="65" charset="-120"/>
                <a:cs typeface="Times New Roman" panose="02020603050405020304" pitchFamily="18" charset="0"/>
              </a:rPr>
              <a:t>窩</a:t>
            </a:r>
            <a:r>
              <a:rPr lang="zh-TW" altLang="en-US" sz="2500" kern="100" dirty="0" smtClean="0">
                <a:latin typeface="標楷體" panose="03000509000000000000" pitchFamily="65" charset="-120"/>
                <a:ea typeface="標楷體" panose="03000509000000000000" pitchFamily="65" charset="-120"/>
                <a:cs typeface="Times New Roman" panose="02020603050405020304" pitchFamily="18" charset="0"/>
              </a:rPr>
              <a:t>村是沙頭角一條</a:t>
            </a:r>
            <a:r>
              <a:rPr lang="zh-TW" altLang="en-US" sz="2500" kern="100" dirty="0" smtClean="0">
                <a:latin typeface="Times New Roman" panose="02020603050405020304" pitchFamily="18" charset="0"/>
                <a:ea typeface="標楷體" panose="03000509000000000000" pitchFamily="65" charset="-120"/>
                <a:cs typeface="Times New Roman" panose="02020603050405020304" pitchFamily="18" charset="0"/>
              </a:rPr>
              <a:t>有</a:t>
            </a:r>
            <a:r>
              <a:rPr lang="en-US" altLang="zh-TW" sz="2500" kern="100" dirty="0" smtClean="0">
                <a:latin typeface="Times New Roman" panose="02020603050405020304" pitchFamily="18" charset="0"/>
                <a:ea typeface="標楷體" panose="03000509000000000000" pitchFamily="65" charset="-120"/>
                <a:cs typeface="Times New Roman" panose="02020603050405020304" pitchFamily="18" charset="0"/>
              </a:rPr>
              <a:t>300</a:t>
            </a:r>
            <a:r>
              <a:rPr lang="zh-TW" altLang="en-US" sz="2500" kern="100" dirty="0" smtClean="0">
                <a:latin typeface="標楷體" panose="03000509000000000000" pitchFamily="65" charset="-120"/>
                <a:ea typeface="標楷體" panose="03000509000000000000" pitchFamily="65" charset="-120"/>
                <a:cs typeface="Times New Roman" panose="02020603050405020304" pitchFamily="18" charset="0"/>
              </a:rPr>
              <a:t>多年歷史的客家村落，具</a:t>
            </a:r>
            <a:r>
              <a:rPr lang="zh-TW" altLang="en-US" sz="2500" kern="100" dirty="0" smtClean="0">
                <a:latin typeface="Times New Roman" panose="02020603050405020304" pitchFamily="18" charset="0"/>
                <a:ea typeface="標楷體" panose="03000509000000000000" pitchFamily="65" charset="-120"/>
                <a:cs typeface="Times New Roman" panose="02020603050405020304" pitchFamily="18" charset="0"/>
              </a:rPr>
              <a:t>擁有</a:t>
            </a:r>
            <a:r>
              <a:rPr lang="zh-TW" altLang="en-US" sz="2500" kern="100" dirty="0">
                <a:latin typeface="Times New Roman" panose="02020603050405020304" pitchFamily="18" charset="0"/>
                <a:ea typeface="標楷體" panose="03000509000000000000" pitchFamily="65" charset="-120"/>
                <a:cs typeface="Times New Roman" panose="02020603050405020304" pitchFamily="18" charset="0"/>
              </a:rPr>
              <a:t>豐富的</a:t>
            </a:r>
            <a:r>
              <a:rPr lang="zh-TW" altLang="en-US" sz="2500" kern="100" dirty="0" smtClean="0">
                <a:latin typeface="Times New Roman" panose="02020603050405020304" pitchFamily="18" charset="0"/>
                <a:ea typeface="標楷體" panose="03000509000000000000" pitchFamily="65" charset="-120"/>
                <a:cs typeface="Times New Roman" panose="02020603050405020304" pitchFamily="18" charset="0"/>
              </a:rPr>
              <a:t>環境生態和</a:t>
            </a:r>
            <a:r>
              <a:rPr lang="zh-TW" altLang="en-US" sz="2500" kern="100" dirty="0">
                <a:latin typeface="Times New Roman" panose="02020603050405020304" pitchFamily="18" charset="0"/>
                <a:ea typeface="標楷體" panose="03000509000000000000" pitchFamily="65" charset="-120"/>
                <a:cs typeface="Times New Roman" panose="02020603050405020304" pitchFamily="18" charset="0"/>
              </a:rPr>
              <a:t>文化資源。活化荔枝窩村項目獲得</a:t>
            </a:r>
            <a:r>
              <a:rPr lang="en-US" altLang="zh-TW" sz="2500" kern="1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500" kern="100" dirty="0">
                <a:latin typeface="Times New Roman" panose="02020603050405020304" pitchFamily="18" charset="0"/>
                <a:ea typeface="標楷體" panose="03000509000000000000" pitchFamily="65" charset="-120"/>
                <a:cs typeface="Times New Roman" panose="02020603050405020304" pitchFamily="18" charset="0"/>
              </a:rPr>
              <a:t>年聯合國教科文組織亞太區文化遺產保護獎授予首設的「可持續發展特別貢獻獎」及於</a:t>
            </a:r>
            <a:r>
              <a:rPr lang="en-US" altLang="zh-TW" sz="2500" kern="1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500" kern="100" dirty="0">
                <a:latin typeface="Times New Roman" panose="02020603050405020304" pitchFamily="18" charset="0"/>
                <a:ea typeface="標楷體" panose="03000509000000000000" pitchFamily="65" charset="-120"/>
                <a:cs typeface="Times New Roman" panose="02020603050405020304" pitchFamily="18" charset="0"/>
              </a:rPr>
              <a:t>年榮獲聯合國聯合國人類住區規劃署「亞洲都市景觀獎」</a:t>
            </a:r>
            <a:r>
              <a:rPr lang="zh-TW" altLang="en-US" sz="2500" kern="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500" kern="1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5" name="群組 4"/>
          <p:cNvGrpSpPr/>
          <p:nvPr/>
        </p:nvGrpSpPr>
        <p:grpSpPr>
          <a:xfrm>
            <a:off x="243262" y="292538"/>
            <a:ext cx="2008871" cy="595547"/>
            <a:chOff x="412595" y="287153"/>
            <a:chExt cx="2674938" cy="595547"/>
          </a:xfrm>
        </p:grpSpPr>
        <p:sp>
          <p:nvSpPr>
            <p:cNvPr id="6" name="矩形 5">
              <a:extLst>
                <a:ext uri="{FF2B5EF4-FFF2-40B4-BE49-F238E27FC236}">
                  <a16:creationId xmlns:a16="http://schemas.microsoft.com/office/drawing/2014/main" id="{1A043CC8-6E32-47D3-94F1-9B9A7CCC4CA5}"/>
                </a:ext>
              </a:extLst>
            </p:cNvPr>
            <p:cNvSpPr/>
            <p:nvPr/>
          </p:nvSpPr>
          <p:spPr>
            <a:xfrm>
              <a:off x="412595" y="4572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6">
              <a:extLst>
                <a:ext uri="{FF2B5EF4-FFF2-40B4-BE49-F238E27FC236}">
                  <a16:creationId xmlns:a16="http://schemas.microsoft.com/office/drawing/2014/main" id="{E4771F24-39A9-405C-A236-876485094006}"/>
                </a:ext>
              </a:extLst>
            </p:cNvPr>
            <p:cNvSpPr/>
            <p:nvPr/>
          </p:nvSpPr>
          <p:spPr>
            <a:xfrm>
              <a:off x="536420" y="5921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0000"/>
                </a:solidFill>
              </a:endParaRPr>
            </a:p>
          </p:txBody>
        </p:sp>
        <p:sp>
          <p:nvSpPr>
            <p:cNvPr id="8" name="文本框 13">
              <a:extLst>
                <a:ext uri="{FF2B5EF4-FFF2-40B4-BE49-F238E27FC236}">
                  <a16:creationId xmlns:a16="http://schemas.microsoft.com/office/drawing/2014/main" id="{F49CC6A3-9EE4-4FB5-B41B-3BAC94BB01EC}"/>
                </a:ext>
              </a:extLst>
            </p:cNvPr>
            <p:cNvSpPr txBox="1">
              <a:spLocks noChangeArrowheads="1"/>
            </p:cNvSpPr>
            <p:nvPr/>
          </p:nvSpPr>
          <p:spPr bwMode="auto">
            <a:xfrm>
              <a:off x="776133" y="287153"/>
              <a:ext cx="231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2800" b="1" dirty="0" smtClean="0">
                  <a:latin typeface="標楷體" panose="03000509000000000000" pitchFamily="65" charset="-120"/>
                  <a:ea typeface="標楷體" panose="03000509000000000000" pitchFamily="65" charset="-120"/>
                </a:rPr>
                <a:t>個案例子</a:t>
              </a:r>
              <a:endParaRPr lang="zh-CN" altLang="en-US" sz="2800" b="1" dirty="0">
                <a:latin typeface="標楷體" panose="03000509000000000000" pitchFamily="65" charset="-120"/>
                <a:ea typeface="標楷體" panose="03000509000000000000" pitchFamily="65" charset="-120"/>
              </a:endParaRPr>
            </a:p>
          </p:txBody>
        </p:sp>
        <p:cxnSp>
          <p:nvCxnSpPr>
            <p:cNvPr id="9" name="直接连接符 15"/>
            <p:cNvCxnSpPr/>
            <p:nvPr/>
          </p:nvCxnSpPr>
          <p:spPr>
            <a:xfrm>
              <a:off x="776133" y="826372"/>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任意多边形: 形状 3"/>
          <p:cNvSpPr/>
          <p:nvPr/>
        </p:nvSpPr>
        <p:spPr>
          <a:xfrm>
            <a:off x="2420937" y="202765"/>
            <a:ext cx="76507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dirty="0" smtClean="0">
                <a:solidFill>
                  <a:schemeClr val="bg1"/>
                </a:solidFill>
                <a:latin typeface="DFKai-SB" panose="03000509000000000000" pitchFamily="65" charset="-120"/>
                <a:ea typeface="DFKai-SB" panose="03000509000000000000" pitchFamily="65" charset="-120"/>
              </a:rPr>
              <a:t>不同</a:t>
            </a:r>
            <a:r>
              <a:rPr lang="zh-CN" altLang="en-US" sz="4000" dirty="0">
                <a:solidFill>
                  <a:schemeClr val="bg1"/>
                </a:solidFill>
                <a:latin typeface="DFKai-SB" panose="03000509000000000000" pitchFamily="65" charset="-120"/>
                <a:ea typeface="DFKai-SB" panose="03000509000000000000" pitchFamily="65" charset="-120"/>
              </a:rPr>
              <a:t>持份</a:t>
            </a:r>
            <a:r>
              <a:rPr lang="zh-CN" altLang="en-US" sz="4000" dirty="0" smtClean="0">
                <a:solidFill>
                  <a:schemeClr val="bg1"/>
                </a:solidFill>
                <a:latin typeface="DFKai-SB" panose="03000509000000000000" pitchFamily="65" charset="-120"/>
                <a:ea typeface="DFKai-SB" panose="03000509000000000000" pitchFamily="65" charset="-120"/>
              </a:rPr>
              <a:t>者</a:t>
            </a:r>
            <a:r>
              <a:rPr lang="zh-TW" altLang="en-US" sz="4000" dirty="0" smtClean="0">
                <a:solidFill>
                  <a:schemeClr val="bg1"/>
                </a:solidFill>
                <a:latin typeface="DFKai-SB" panose="03000509000000000000" pitchFamily="65" charset="-120"/>
                <a:ea typeface="DFKai-SB" panose="03000509000000000000" pitchFamily="65" charset="-120"/>
              </a:rPr>
              <a:t>之間協作與</a:t>
            </a:r>
            <a:r>
              <a:rPr lang="zh-CN" altLang="en-US" sz="4000" dirty="0" smtClean="0">
                <a:solidFill>
                  <a:srgbClr val="FFFFFF"/>
                </a:solidFill>
                <a:latin typeface="DFKai-SB" panose="03000509000000000000" pitchFamily="65" charset="-120"/>
                <a:ea typeface="DFKai-SB" panose="03000509000000000000" pitchFamily="65" charset="-120"/>
              </a:rPr>
              <a:t>共同</a:t>
            </a:r>
            <a:r>
              <a:rPr lang="zh-TW" altLang="en-US" sz="4000" dirty="0">
                <a:solidFill>
                  <a:srgbClr val="FFFFFF"/>
                </a:solidFill>
                <a:latin typeface="DFKai-SB" panose="03000509000000000000" pitchFamily="65" charset="-120"/>
                <a:ea typeface="DFKai-SB" panose="03000509000000000000" pitchFamily="65" charset="-120"/>
              </a:rPr>
              <a:t>努</a:t>
            </a:r>
            <a:r>
              <a:rPr lang="zh-CN" altLang="en-US" sz="4000" dirty="0" smtClean="0">
                <a:solidFill>
                  <a:srgbClr val="FFFFFF"/>
                </a:solidFill>
                <a:latin typeface="DFKai-SB" panose="03000509000000000000" pitchFamily="65" charset="-120"/>
                <a:ea typeface="DFKai-SB" panose="03000509000000000000" pitchFamily="65" charset="-120"/>
              </a:rPr>
              <a:t>力 </a:t>
            </a:r>
            <a:endParaRPr lang="zh-CN" altLang="en-US" sz="4000" dirty="0">
              <a:solidFill>
                <a:srgbClr val="FFFFFF"/>
              </a:solidFill>
              <a:latin typeface="DFKai-SB" panose="03000509000000000000" pitchFamily="65" charset="-120"/>
              <a:ea typeface="DFKai-SB" panose="03000509000000000000" pitchFamily="65" charset="-120"/>
            </a:endParaRPr>
          </a:p>
        </p:txBody>
      </p:sp>
      <p:sp>
        <p:nvSpPr>
          <p:cNvPr id="2" name="Rectangle 1"/>
          <p:cNvSpPr/>
          <p:nvPr/>
        </p:nvSpPr>
        <p:spPr>
          <a:xfrm>
            <a:off x="5738441" y="2202537"/>
            <a:ext cx="5512176" cy="461665"/>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rPr>
              <a:t>註</a:t>
            </a:r>
            <a:r>
              <a:rPr lang="en-US" altLang="zh-TW" sz="1200" dirty="0" smtClean="0">
                <a:latin typeface="標楷體" panose="03000509000000000000" pitchFamily="65" charset="-120"/>
                <a:ea typeface="標楷體" panose="03000509000000000000" pitchFamily="65" charset="-120"/>
              </a:rPr>
              <a:t>:</a:t>
            </a:r>
            <a:r>
              <a:rPr lang="zh-TW" altLang="en-US" sz="1200" dirty="0" smtClean="0">
                <a:latin typeface="標楷體" panose="03000509000000000000" pitchFamily="65" charset="-120"/>
                <a:ea typeface="標楷體" panose="03000509000000000000" pitchFamily="65" charset="-120"/>
              </a:rPr>
              <a:t>有關</a:t>
            </a:r>
            <a:r>
              <a:rPr lang="zh-TW" altLang="en-US" sz="1200" dirty="0">
                <a:latin typeface="標楷體" panose="03000509000000000000" pitchFamily="65" charset="-120"/>
                <a:ea typeface="標楷體" panose="03000509000000000000" pitchFamily="65" charset="-120"/>
              </a:rPr>
              <a:t>荔枝</a:t>
            </a:r>
            <a:r>
              <a:rPr lang="zh-TW" altLang="en-US" sz="1200" dirty="0" smtClean="0">
                <a:latin typeface="標楷體" panose="03000509000000000000" pitchFamily="65" charset="-120"/>
                <a:ea typeface="標楷體" panose="03000509000000000000" pitchFamily="65" charset="-120"/>
              </a:rPr>
              <a:t>窩活化項目等介紹，可參考本課題另一學習重點的簡報 </a:t>
            </a:r>
            <a:r>
              <a:rPr lang="en-US" altLang="zh-TW" sz="1200" dirty="0" smtClean="0">
                <a:latin typeface="標楷體" panose="03000509000000000000" pitchFamily="65" charset="-120"/>
                <a:ea typeface="標楷體" panose="03000509000000000000" pitchFamily="65" charset="-120"/>
              </a:rPr>
              <a:t>: </a:t>
            </a:r>
          </a:p>
          <a:p>
            <a:r>
              <a:rPr lang="zh-TW" altLang="en-US" sz="1200" dirty="0" smtClean="0">
                <a:latin typeface="標楷體" panose="03000509000000000000" pitchFamily="65" charset="-120"/>
                <a:ea typeface="標楷體" panose="03000509000000000000" pitchFamily="65" charset="-120"/>
              </a:rPr>
              <a:t>「</a:t>
            </a:r>
            <a:r>
              <a:rPr lang="zh-CN" altLang="en-US" sz="1200" dirty="0" smtClean="0">
                <a:latin typeface="標楷體" panose="03000509000000000000" pitchFamily="65" charset="-120"/>
                <a:ea typeface="標楷體" panose="03000509000000000000" pitchFamily="65" charset="-120"/>
              </a:rPr>
              <a:t>可</a:t>
            </a:r>
            <a:r>
              <a:rPr lang="zh-CN" altLang="en-US" sz="1200" dirty="0">
                <a:latin typeface="標楷體" panose="03000509000000000000" pitchFamily="65" charset="-120"/>
                <a:ea typeface="標楷體" panose="03000509000000000000" pitchFamily="65" charset="-120"/>
              </a:rPr>
              <a:t>持續發展的理念，以及國家、香港和其他地區在環境保育的實踐經驗」</a:t>
            </a:r>
            <a:endParaRPr lang="en-US" altLang="zh-TW" sz="12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p:txBody>
      </p:sp>
      <p:pic>
        <p:nvPicPr>
          <p:cNvPr id="12" name="圖片 2"/>
          <p:cNvPicPr>
            <a:picLocks noChangeAspect="1"/>
          </p:cNvPicPr>
          <p:nvPr/>
        </p:nvPicPr>
        <p:blipFill>
          <a:blip r:embed="rId3"/>
          <a:stretch>
            <a:fillRect/>
          </a:stretch>
        </p:blipFill>
        <p:spPr>
          <a:xfrm>
            <a:off x="322945" y="2727136"/>
            <a:ext cx="4195984" cy="2531712"/>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4"/>
          <a:stretch>
            <a:fillRect/>
          </a:stretch>
        </p:blipFill>
        <p:spPr>
          <a:xfrm>
            <a:off x="4700747" y="2727136"/>
            <a:ext cx="3740324" cy="2531712"/>
          </a:xfrm>
          <a:prstGeom prst="rect">
            <a:avLst/>
          </a:prstGeom>
        </p:spPr>
      </p:pic>
      <p:sp>
        <p:nvSpPr>
          <p:cNvPr id="15" name="文字方塊 14"/>
          <p:cNvSpPr txBox="1"/>
          <p:nvPr/>
        </p:nvSpPr>
        <p:spPr>
          <a:xfrm>
            <a:off x="8622889" y="3023496"/>
            <a:ext cx="3382844" cy="1938992"/>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來源</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香港政府新聞公報</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www.news.gov.hk/chi/2021/02/20210227/20210227_183548_588.html)</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文物保育專員辦事署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www.heritage.gov.hk/filemanager/heritage/en/content_46/Heritage_Newsletter_75.pdf)</a:t>
            </a:r>
          </a:p>
          <a:p>
            <a:pPr marL="285750" indent="-2857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香港旅遊發展</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局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www.discoverhongkong.com/tc/explore/great-outdoor/wellness/lai-chi-wo.html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文字方塊 14"/>
          <p:cNvSpPr txBox="1"/>
          <p:nvPr/>
        </p:nvSpPr>
        <p:spPr>
          <a:xfrm>
            <a:off x="336254" y="5396925"/>
            <a:ext cx="11300291" cy="1077218"/>
          </a:xfrm>
          <a:prstGeom prst="rect">
            <a:avLst/>
          </a:prstGeom>
          <a:solidFill>
            <a:schemeClr val="accent6">
              <a:lumMod val="20000"/>
              <a:lumOff val="80000"/>
            </a:schemeClr>
          </a:solidFill>
          <a:ln w="38100">
            <a:solidFill>
              <a:srgbClr val="FF0000"/>
            </a:solidFill>
          </a:ln>
        </p:spPr>
        <p:txBody>
          <a:bodyPr wrap="square" rtlCol="0">
            <a:spAutoFit/>
          </a:bodyPr>
          <a:lstStyle/>
          <a:p>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學習活動</a:t>
            </a: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請利用下頁所提供的資料及影片，以及自行找資料，了解有關活化計劃中不同持份者如何協作推動實踐環境保育</a:t>
            </a: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zh-HK"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Rectangle 16"/>
          <p:cNvSpPr/>
          <p:nvPr/>
        </p:nvSpPr>
        <p:spPr>
          <a:xfrm>
            <a:off x="10662407" y="6474143"/>
            <a:ext cx="800219" cy="338554"/>
          </a:xfrm>
          <a:prstGeom prst="rect">
            <a:avLst/>
          </a:prstGeom>
          <a:noFill/>
          <a:ln w="38100">
            <a:noFill/>
          </a:ln>
        </p:spPr>
        <p:txBody>
          <a:bodyPr wrap="none">
            <a:spAutoFit/>
          </a:bodyPr>
          <a:lstStyle/>
          <a:p>
            <a:r>
              <a:rPr lang="zh-TW" altLang="en-US" sz="1600" b="1" dirty="0" smtClean="0">
                <a:latin typeface="DFKai-SB" panose="03000509000000000000" pitchFamily="65" charset="-120"/>
                <a:ea typeface="DFKai-SB" panose="03000509000000000000" pitchFamily="65" charset="-120"/>
              </a:rPr>
              <a:t>續後頁</a:t>
            </a:r>
            <a:endParaRPr lang="en-US" sz="1600" dirty="0"/>
          </a:p>
        </p:txBody>
      </p:sp>
    </p:spTree>
    <p:extLst>
      <p:ext uri="{BB962C8B-B14F-4D97-AF65-F5344CB8AC3E}">
        <p14:creationId xmlns:p14="http://schemas.microsoft.com/office/powerpoint/2010/main" val="9196072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geopark.gov.hk/sites/default/files/web/type/attractions/info_cover/2022-01/11_08story-1_s.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6941" y="1487117"/>
            <a:ext cx="2599090" cy="1732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www.geopark.gov.hk/sites/default/files/web/type/attractions/info_cover/2021-11/11_07story-1_s.jpg">
            <a:hlinkClick r:id="rId2"/>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1770" y="1443780"/>
            <a:ext cx="2675382" cy="1759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矩形 4"/>
          <p:cNvSpPr/>
          <p:nvPr/>
        </p:nvSpPr>
        <p:spPr>
          <a:xfrm>
            <a:off x="334701" y="5853792"/>
            <a:ext cx="7630494" cy="938719"/>
          </a:xfrm>
          <a:prstGeom prst="rect">
            <a:avLst/>
          </a:prstGeom>
        </p:spPr>
        <p:txBody>
          <a:bodyPr wrap="square">
            <a:spAutoFit/>
          </a:bodyPr>
          <a:lstStyle/>
          <a:p>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香港地質公園 </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www.geopark.gov.hk/tc/discover/attractions/lai-chi-wo</a:t>
            </a:r>
            <a:r>
              <a:rPr lang="en-US" altLang="zh-HK" sz="1100" dirty="0" smtClean="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影片來源</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HK" sz="11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HK" altLang="en-US" sz="1100" dirty="0" smtClean="0">
                <a:latin typeface="Times New Roman" panose="02020603050405020304" pitchFamily="18" charset="0"/>
                <a:ea typeface="標楷體" panose="03000509000000000000" pitchFamily="65" charset="-120"/>
                <a:cs typeface="Times New Roman" panose="02020603050405020304" pitchFamily="18" charset="0"/>
              </a:rPr>
              <a:t>香港電台 鏗鏘集：舊鄉重生</a:t>
            </a:r>
            <a:r>
              <a:rPr lang="en-US" altLang="zh-HK" sz="1100" dirty="0">
                <a:latin typeface="Times New Roman" panose="02020603050405020304" pitchFamily="18" charset="0"/>
                <a:ea typeface="標楷體" panose="03000509000000000000" pitchFamily="65" charset="-120"/>
                <a:cs typeface="Times New Roman" panose="02020603050405020304" pitchFamily="18" charset="0"/>
              </a:rPr>
              <a:t>(https://podcast.rthk.hk/podcast/item.php?pid=244&amp;eid=195473&amp;year=2022&amp;lang=zh-CN)</a:t>
            </a:r>
            <a:endParaRPr lang="en-US" altLang="zh-HK" sz="11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香港大學 香港</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的永續鄉郊 </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(www.youtube.com/watch?v=9y15kSIuuSY</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環境及生態</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局 鄉</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郊辦：偏遠鄉郊「桃花源」 </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(www.youtube.com/watch?v=iP-4VQ7m4Pc</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a:hlinkClick r:id="rId2"/>
          </p:cNvPr>
          <p:cNvPicPr>
            <a:picLocks noChangeAspect="1"/>
          </p:cNvPicPr>
          <p:nvPr/>
        </p:nvPicPr>
        <p:blipFill>
          <a:blip r:embed="rId5"/>
          <a:stretch>
            <a:fillRect/>
          </a:stretch>
        </p:blipFill>
        <p:spPr>
          <a:xfrm>
            <a:off x="2098876" y="1487117"/>
            <a:ext cx="2726505" cy="1767734"/>
          </a:xfrm>
          <a:prstGeom prst="rect">
            <a:avLst/>
          </a:prstGeom>
          <a:ln w="60325" cmpd="sng">
            <a:solidFill>
              <a:schemeClr val="tx1">
                <a:alpha val="71000"/>
              </a:schemeClr>
            </a:solidFill>
          </a:ln>
        </p:spPr>
      </p:pic>
      <p:sp>
        <p:nvSpPr>
          <p:cNvPr id="9" name="Rectangle 8"/>
          <p:cNvSpPr/>
          <p:nvPr/>
        </p:nvSpPr>
        <p:spPr>
          <a:xfrm>
            <a:off x="2838131" y="3254851"/>
            <a:ext cx="1107996" cy="369332"/>
          </a:xfrm>
          <a:prstGeom prst="rect">
            <a:avLst/>
          </a:prstGeom>
        </p:spPr>
        <p:txBody>
          <a:bodyPr wrap="none">
            <a:spAutoFit/>
          </a:bodyPr>
          <a:lstStyle/>
          <a:p>
            <a:r>
              <a:rPr lang="zh-TW" altLang="en-US" b="1" dirty="0">
                <a:latin typeface="標楷體" panose="03000509000000000000" pitchFamily="65" charset="-120"/>
                <a:ea typeface="標楷體" panose="03000509000000000000" pitchFamily="65" charset="-120"/>
              </a:rPr>
              <a:t>歷史文化</a:t>
            </a:r>
            <a:endParaRPr lang="zh-TW" altLang="en-US" b="1" i="0" dirty="0">
              <a:effectLst/>
              <a:latin typeface="標楷體" panose="03000509000000000000" pitchFamily="65" charset="-120"/>
              <a:ea typeface="標楷體" panose="03000509000000000000" pitchFamily="65" charset="-120"/>
            </a:endParaRPr>
          </a:p>
        </p:txBody>
      </p:sp>
      <p:sp>
        <p:nvSpPr>
          <p:cNvPr id="10" name="Rectangle 9"/>
          <p:cNvSpPr/>
          <p:nvPr/>
        </p:nvSpPr>
        <p:spPr>
          <a:xfrm>
            <a:off x="9428315" y="3270595"/>
            <a:ext cx="1338828" cy="369332"/>
          </a:xfrm>
          <a:prstGeom prst="rect">
            <a:avLst/>
          </a:prstGeom>
        </p:spPr>
        <p:txBody>
          <a:bodyPr wrap="none">
            <a:spAutoFit/>
          </a:bodyPr>
          <a:lstStyle/>
          <a:p>
            <a:r>
              <a:rPr lang="zh-TW" altLang="en-US" b="1" dirty="0">
                <a:latin typeface="標楷體" panose="03000509000000000000" pitchFamily="65" charset="-120"/>
                <a:ea typeface="標楷體" panose="03000509000000000000" pitchFamily="65" charset="-120"/>
              </a:rPr>
              <a:t>小瀛故事館</a:t>
            </a:r>
            <a:endParaRPr lang="zh-TW" altLang="en-US" b="1" i="0" dirty="0">
              <a:effectLst/>
              <a:latin typeface="標楷體" panose="03000509000000000000" pitchFamily="65" charset="-120"/>
              <a:ea typeface="標楷體" panose="03000509000000000000" pitchFamily="65" charset="-120"/>
            </a:endParaRPr>
          </a:p>
        </p:txBody>
      </p:sp>
      <p:sp>
        <p:nvSpPr>
          <p:cNvPr id="11" name="Rectangle 10"/>
          <p:cNvSpPr/>
          <p:nvPr/>
        </p:nvSpPr>
        <p:spPr>
          <a:xfrm>
            <a:off x="5996815" y="3242343"/>
            <a:ext cx="1569660" cy="369332"/>
          </a:xfrm>
          <a:prstGeom prst="rect">
            <a:avLst/>
          </a:prstGeom>
        </p:spPr>
        <p:txBody>
          <a:bodyPr wrap="none">
            <a:spAutoFit/>
          </a:bodyPr>
          <a:lstStyle/>
          <a:p>
            <a:r>
              <a:rPr lang="zh-TW" altLang="en-US" b="1" dirty="0">
                <a:latin typeface="標楷體" panose="03000509000000000000" pitchFamily="65" charset="-120"/>
                <a:ea typeface="標楷體" panose="03000509000000000000" pitchFamily="65" charset="-120"/>
              </a:rPr>
              <a:t>荔枝窩故事館</a:t>
            </a:r>
            <a:endParaRPr lang="zh-TW" altLang="en-US" b="1" i="0" dirty="0">
              <a:effectLst/>
              <a:latin typeface="標楷體" panose="03000509000000000000" pitchFamily="65" charset="-120"/>
              <a:ea typeface="標楷體" panose="03000509000000000000" pitchFamily="65" charset="-120"/>
            </a:endParaRPr>
          </a:p>
        </p:txBody>
      </p:sp>
      <p:pic>
        <p:nvPicPr>
          <p:cNvPr id="12" name="Picture 11">
            <a:hlinkClick r:id="rId2"/>
          </p:cNvPr>
          <p:cNvPicPr>
            <a:picLocks noChangeAspect="1"/>
          </p:cNvPicPr>
          <p:nvPr/>
        </p:nvPicPr>
        <p:blipFill>
          <a:blip r:embed="rId6"/>
          <a:stretch>
            <a:fillRect/>
          </a:stretch>
        </p:blipFill>
        <p:spPr>
          <a:xfrm>
            <a:off x="239344" y="1395364"/>
            <a:ext cx="1495634" cy="1943371"/>
          </a:xfrm>
          <a:prstGeom prst="rect">
            <a:avLst/>
          </a:prstGeom>
        </p:spPr>
      </p:pic>
      <p:sp>
        <p:nvSpPr>
          <p:cNvPr id="15" name="Rectangle 14"/>
          <p:cNvSpPr/>
          <p:nvPr/>
        </p:nvSpPr>
        <p:spPr>
          <a:xfrm>
            <a:off x="239344" y="809980"/>
            <a:ext cx="11347808" cy="461665"/>
          </a:xfrm>
          <a:prstGeom prst="rect">
            <a:avLst/>
          </a:prstGeom>
          <a:solidFill>
            <a:schemeClr val="accent5">
              <a:lumMod val="20000"/>
              <a:lumOff val="80000"/>
            </a:schemeClr>
          </a:solidFill>
          <a:ln w="28575">
            <a:solidFill>
              <a:srgbClr val="FF0000"/>
            </a:solidFill>
          </a:ln>
        </p:spPr>
        <p:txBody>
          <a:bodyPr wrap="square">
            <a:spAutoFit/>
          </a:bodyPr>
          <a:lstStyle/>
          <a:p>
            <a:r>
              <a:rPr lang="en-US" altLang="zh-TW" sz="2400" b="1"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b="1" dirty="0" smtClean="0">
                <a:latin typeface="標楷體" panose="03000509000000000000" pitchFamily="65" charset="-120"/>
                <a:ea typeface="標楷體" panose="03000509000000000000" pitchFamily="65" charset="-120"/>
              </a:rPr>
              <a:t>點擊下圖參看由香港地質公園網頁所提供的資料了解荔枝窩以下方面的介紹。</a:t>
            </a:r>
            <a:endParaRPr lang="zh-TW" altLang="en-US" sz="2400" b="1" i="0" dirty="0">
              <a:effectLst/>
              <a:latin typeface="標楷體" panose="03000509000000000000" pitchFamily="65" charset="-120"/>
              <a:ea typeface="標楷體" panose="03000509000000000000" pitchFamily="65" charset="-120"/>
            </a:endParaRPr>
          </a:p>
        </p:txBody>
      </p:sp>
      <p:pic>
        <p:nvPicPr>
          <p:cNvPr id="16" name="圖片 3">
            <a:hlinkClick r:id="rId7"/>
          </p:cNvPr>
          <p:cNvPicPr>
            <a:picLocks noChangeAspect="1"/>
          </p:cNvPicPr>
          <p:nvPr/>
        </p:nvPicPr>
        <p:blipFill rotWithShape="1">
          <a:blip r:embed="rId8"/>
          <a:srcRect l="56078" t="15687" r="2981" b="50195"/>
          <a:stretch/>
        </p:blipFill>
        <p:spPr>
          <a:xfrm>
            <a:off x="239344" y="4170309"/>
            <a:ext cx="3057428" cy="1599405"/>
          </a:xfrm>
          <a:prstGeom prst="rect">
            <a:avLst/>
          </a:prstGeom>
          <a:ln>
            <a:noFill/>
          </a:ln>
          <a:effectLst>
            <a:outerShdw blurRad="292100" dist="139700" dir="2700000" algn="tl" rotWithShape="0">
              <a:srgbClr val="333333">
                <a:alpha val="65000"/>
              </a:srgbClr>
            </a:outerShdw>
          </a:effectLst>
        </p:spPr>
      </p:pic>
      <p:sp>
        <p:nvSpPr>
          <p:cNvPr id="17" name="Rectangle 14">
            <a:extLst>
              <a:ext uri="{FF2B5EF4-FFF2-40B4-BE49-F238E27FC236}">
                <a16:creationId xmlns:a16="http://schemas.microsoft.com/office/drawing/2014/main" id="{FF62AD24-3287-4326-9830-2C079B66D931}"/>
              </a:ext>
            </a:extLst>
          </p:cNvPr>
          <p:cNvSpPr/>
          <p:nvPr/>
        </p:nvSpPr>
        <p:spPr>
          <a:xfrm>
            <a:off x="239344" y="3624566"/>
            <a:ext cx="11252451" cy="461665"/>
          </a:xfrm>
          <a:prstGeom prst="rect">
            <a:avLst/>
          </a:prstGeom>
          <a:solidFill>
            <a:schemeClr val="accent5">
              <a:lumMod val="20000"/>
              <a:lumOff val="80000"/>
            </a:schemeClr>
          </a:solidFill>
          <a:ln w="28575">
            <a:solidFill>
              <a:srgbClr val="FF0000"/>
            </a:solidFill>
          </a:ln>
        </p:spPr>
        <p:txBody>
          <a:bodyPr wrap="square">
            <a:spAutoFit/>
          </a:bodyPr>
          <a:lstStyle/>
          <a:p>
            <a:r>
              <a:rPr lang="en-US" altLang="zh-TW" sz="2400" b="1" dirty="0" smtClean="0">
                <a:latin typeface="Times New Roman" panose="02020603050405020304" pitchFamily="18" charset="0"/>
                <a:ea typeface="DFKai-SB" panose="03000509000000000000" pitchFamily="65" charset="-120"/>
                <a:cs typeface="Times New Roman" panose="02020603050405020304" pitchFamily="18" charset="0"/>
              </a:rPr>
              <a:t>2:</a:t>
            </a:r>
            <a:r>
              <a:rPr lang="zh-TW" altLang="en-US" sz="2400" b="1" dirty="0" smtClean="0">
                <a:latin typeface="DFKai-SB" panose="03000509000000000000" pitchFamily="65" charset="-120"/>
                <a:ea typeface="DFKai-SB" panose="03000509000000000000" pitchFamily="65" charset="-120"/>
              </a:rPr>
              <a:t>點</a:t>
            </a:r>
            <a:r>
              <a:rPr lang="zh-TW" altLang="en-US" sz="2400" b="1" dirty="0">
                <a:latin typeface="DFKai-SB" panose="03000509000000000000" pitchFamily="65" charset="-120"/>
                <a:ea typeface="DFKai-SB" panose="03000509000000000000" pitchFamily="65" charset="-120"/>
              </a:rPr>
              <a:t>擊圖像</a:t>
            </a:r>
            <a:r>
              <a:rPr lang="zh-TW" altLang="en-US" sz="2400" b="1" dirty="0" smtClean="0">
                <a:latin typeface="DFKai-SB" panose="03000509000000000000" pitchFamily="65" charset="-120"/>
                <a:ea typeface="DFKai-SB" panose="03000509000000000000" pitchFamily="65" charset="-120"/>
              </a:rPr>
              <a:t>觀看短</a:t>
            </a:r>
            <a:r>
              <a:rPr lang="zh-TW" altLang="en-US" sz="2400" b="1" dirty="0">
                <a:latin typeface="DFKai-SB" panose="03000509000000000000" pitchFamily="65" charset="-120"/>
                <a:ea typeface="DFKai-SB" panose="03000509000000000000" pitchFamily="65" charset="-120"/>
              </a:rPr>
              <a:t>片</a:t>
            </a:r>
            <a:r>
              <a:rPr lang="zh-TW" altLang="en-US" sz="2400" b="1" dirty="0" smtClean="0">
                <a:latin typeface="DFKai-SB" panose="03000509000000000000" pitchFamily="65" charset="-120"/>
                <a:ea typeface="DFKai-SB" panose="03000509000000000000" pitchFamily="65" charset="-120"/>
              </a:rPr>
              <a:t>了解活化荔枝窩項目的詳情。</a:t>
            </a:r>
            <a:endParaRPr lang="en-US" altLang="zh-HK" sz="2400" b="1" dirty="0">
              <a:latin typeface="DFKai-SB" panose="03000509000000000000" pitchFamily="65" charset="-120"/>
              <a:ea typeface="DFKai-SB" panose="03000509000000000000" pitchFamily="65" charset="-120"/>
            </a:endParaRPr>
          </a:p>
        </p:txBody>
      </p:sp>
      <p:pic>
        <p:nvPicPr>
          <p:cNvPr id="18" name="圖片 6">
            <a:hlinkClick r:id="rId9"/>
          </p:cNvPr>
          <p:cNvPicPr>
            <a:picLocks noChangeAspect="1"/>
          </p:cNvPicPr>
          <p:nvPr/>
        </p:nvPicPr>
        <p:blipFill rotWithShape="1">
          <a:blip r:embed="rId10"/>
          <a:srcRect l="10372" t="14045" r="31232" b="31599"/>
          <a:stretch/>
        </p:blipFill>
        <p:spPr>
          <a:xfrm>
            <a:off x="8060636" y="4183692"/>
            <a:ext cx="3431159" cy="1599405"/>
          </a:xfrm>
          <a:prstGeom prst="rect">
            <a:avLst/>
          </a:prstGeom>
          <a:ln>
            <a:noFill/>
          </a:ln>
          <a:effectLst>
            <a:outerShdw blurRad="292100" dist="139700" dir="2700000" algn="tl" rotWithShape="0">
              <a:srgbClr val="333333">
                <a:alpha val="65000"/>
              </a:srgbClr>
            </a:outerShdw>
          </a:effectLst>
        </p:spPr>
      </p:pic>
      <p:pic>
        <p:nvPicPr>
          <p:cNvPr id="19" name="圖片 4">
            <a:hlinkClick r:id="rId11"/>
          </p:cNvPr>
          <p:cNvPicPr>
            <a:picLocks noChangeAspect="1"/>
          </p:cNvPicPr>
          <p:nvPr/>
        </p:nvPicPr>
        <p:blipFill rotWithShape="1">
          <a:blip r:embed="rId12"/>
          <a:srcRect l="10480" t="14616" r="31037" b="35171"/>
          <a:stretch/>
        </p:blipFill>
        <p:spPr>
          <a:xfrm>
            <a:off x="3994930" y="4170309"/>
            <a:ext cx="3367133" cy="1626172"/>
          </a:xfrm>
          <a:prstGeom prst="rect">
            <a:avLst/>
          </a:prstGeom>
          <a:ln>
            <a:noFill/>
          </a:ln>
          <a:effectLst>
            <a:outerShdw blurRad="292100" dist="139700" dir="2700000" algn="tl" rotWithShape="0">
              <a:srgbClr val="333333">
                <a:alpha val="65000"/>
              </a:srgbClr>
            </a:outerShdw>
          </a:effectLst>
        </p:spPr>
      </p:pic>
      <p:sp>
        <p:nvSpPr>
          <p:cNvPr id="20" name="任意多边形: 形状 3"/>
          <p:cNvSpPr/>
          <p:nvPr/>
        </p:nvSpPr>
        <p:spPr>
          <a:xfrm>
            <a:off x="2607734" y="136836"/>
            <a:ext cx="6930562"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3600" dirty="0" smtClean="0">
                <a:solidFill>
                  <a:schemeClr val="bg1"/>
                </a:solidFill>
                <a:latin typeface="DFKai-SB" panose="03000509000000000000" pitchFamily="65" charset="-120"/>
                <a:ea typeface="DFKai-SB" panose="03000509000000000000" pitchFamily="65" charset="-120"/>
              </a:rPr>
              <a:t>不同</a:t>
            </a:r>
            <a:r>
              <a:rPr lang="zh-CN" altLang="en-US" sz="3600" dirty="0">
                <a:solidFill>
                  <a:schemeClr val="bg1"/>
                </a:solidFill>
                <a:latin typeface="DFKai-SB" panose="03000509000000000000" pitchFamily="65" charset="-120"/>
                <a:ea typeface="DFKai-SB" panose="03000509000000000000" pitchFamily="65" charset="-120"/>
              </a:rPr>
              <a:t>持份</a:t>
            </a:r>
            <a:r>
              <a:rPr lang="zh-CN" altLang="en-US" sz="3600" dirty="0" smtClean="0">
                <a:solidFill>
                  <a:schemeClr val="bg1"/>
                </a:solidFill>
                <a:latin typeface="DFKai-SB" panose="03000509000000000000" pitchFamily="65" charset="-120"/>
                <a:ea typeface="DFKai-SB" panose="03000509000000000000" pitchFamily="65" charset="-120"/>
              </a:rPr>
              <a:t>者</a:t>
            </a:r>
            <a:r>
              <a:rPr lang="zh-TW" altLang="en-US" sz="3600" dirty="0" smtClean="0">
                <a:solidFill>
                  <a:schemeClr val="bg1"/>
                </a:solidFill>
                <a:latin typeface="DFKai-SB" panose="03000509000000000000" pitchFamily="65" charset="-120"/>
                <a:ea typeface="DFKai-SB" panose="03000509000000000000" pitchFamily="65" charset="-120"/>
              </a:rPr>
              <a:t>之間協作與</a:t>
            </a:r>
            <a:r>
              <a:rPr lang="zh-CN" altLang="en-US" sz="3600" dirty="0" smtClean="0">
                <a:solidFill>
                  <a:srgbClr val="FFFFFF"/>
                </a:solidFill>
                <a:latin typeface="DFKai-SB" panose="03000509000000000000" pitchFamily="65" charset="-120"/>
                <a:ea typeface="DFKai-SB" panose="03000509000000000000" pitchFamily="65" charset="-120"/>
              </a:rPr>
              <a:t>共同</a:t>
            </a:r>
            <a:r>
              <a:rPr lang="zh-TW" altLang="en-US" sz="3600" dirty="0">
                <a:solidFill>
                  <a:srgbClr val="FFFFFF"/>
                </a:solidFill>
                <a:latin typeface="DFKai-SB" panose="03000509000000000000" pitchFamily="65" charset="-120"/>
                <a:ea typeface="DFKai-SB" panose="03000509000000000000" pitchFamily="65" charset="-120"/>
              </a:rPr>
              <a:t>努</a:t>
            </a:r>
            <a:r>
              <a:rPr lang="zh-CN" altLang="en-US" sz="3600" dirty="0" smtClean="0">
                <a:solidFill>
                  <a:srgbClr val="FFFFFF"/>
                </a:solidFill>
                <a:latin typeface="DFKai-SB" panose="03000509000000000000" pitchFamily="65" charset="-120"/>
                <a:ea typeface="DFKai-SB" panose="03000509000000000000" pitchFamily="65" charset="-120"/>
              </a:rPr>
              <a:t>力 </a:t>
            </a:r>
            <a:endParaRPr lang="zh-CN" altLang="en-US" sz="3600" dirty="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8244242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599" y="4670836"/>
            <a:ext cx="2577651" cy="2069614"/>
          </a:xfrm>
          <a:prstGeom prst="rect">
            <a:avLst/>
          </a:prstGeom>
          <a:ln>
            <a:noFill/>
          </a:ln>
          <a:effectLst>
            <a:outerShdw blurRad="190500" algn="tl" rotWithShape="0">
              <a:srgbClr val="000000">
                <a:alpha val="70000"/>
              </a:srgbClr>
            </a:outerShdw>
          </a:effectLst>
        </p:spPr>
      </p:pic>
      <p:pic>
        <p:nvPicPr>
          <p:cNvPr id="6" name="圖片 5"/>
          <p:cNvPicPr>
            <a:picLocks noChangeAspect="1"/>
          </p:cNvPicPr>
          <p:nvPr/>
        </p:nvPicPr>
        <p:blipFill rotWithShape="1">
          <a:blip r:embed="rId4" cstate="print">
            <a:extLst>
              <a:ext uri="{28A0092B-C50C-407E-A947-70E740481C1C}">
                <a14:useLocalDpi xmlns:a14="http://schemas.microsoft.com/office/drawing/2010/main" val="0"/>
              </a:ext>
            </a:extLst>
          </a:blip>
          <a:srcRect t="19274" b="18416"/>
          <a:stretch/>
        </p:blipFill>
        <p:spPr>
          <a:xfrm>
            <a:off x="3692652" y="2582017"/>
            <a:ext cx="1935402" cy="1607938"/>
          </a:xfrm>
          <a:prstGeom prst="rect">
            <a:avLst/>
          </a:prstGeom>
          <a:ln>
            <a:noFill/>
          </a:ln>
          <a:effectLst>
            <a:outerShdw blurRad="190500" algn="tl" rotWithShape="0">
              <a:srgbClr val="000000">
                <a:alpha val="70000"/>
              </a:srgbClr>
            </a:outerShdw>
          </a:effectLst>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473874" y="1275147"/>
            <a:ext cx="2675012" cy="2006259"/>
          </a:xfrm>
          <a:prstGeom prst="rect">
            <a:avLst/>
          </a:prstGeom>
          <a:ln>
            <a:noFill/>
          </a:ln>
          <a:effectLst>
            <a:outerShdw blurRad="190500" algn="tl" rotWithShape="0">
              <a:srgbClr val="000000">
                <a:alpha val="70000"/>
              </a:srgbClr>
            </a:outerShdw>
          </a:effectLst>
        </p:spPr>
      </p:pic>
      <p:sp>
        <p:nvSpPr>
          <p:cNvPr id="10" name="文字方塊 9"/>
          <p:cNvSpPr txBox="1"/>
          <p:nvPr/>
        </p:nvSpPr>
        <p:spPr>
          <a:xfrm>
            <a:off x="1100573" y="832970"/>
            <a:ext cx="8302716" cy="461665"/>
          </a:xfrm>
          <a:prstGeom prst="rect">
            <a:avLst/>
          </a:prstGeom>
          <a:solidFill>
            <a:schemeClr val="accent5">
              <a:lumMod val="20000"/>
              <a:lumOff val="80000"/>
            </a:schemeClr>
          </a:solid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持份者可以如何促進社會公眾認識環境保育相關知識</a:t>
            </a:r>
            <a:r>
              <a:rPr lang="en-US" altLang="zh-TW" sz="2400" dirty="0" smtClean="0">
                <a:latin typeface="標楷體" panose="03000509000000000000" pitchFamily="65" charset="-120"/>
                <a:ea typeface="標楷體" panose="03000509000000000000" pitchFamily="65" charset="-120"/>
              </a:rPr>
              <a:t>?</a:t>
            </a:r>
          </a:p>
        </p:txBody>
      </p:sp>
      <p:pic>
        <p:nvPicPr>
          <p:cNvPr id="11" name="圖片 10"/>
          <p:cNvPicPr>
            <a:picLocks noChangeAspect="1"/>
          </p:cNvPicPr>
          <p:nvPr/>
        </p:nvPicPr>
        <p:blipFill rotWithShape="1">
          <a:blip r:embed="rId6" cstate="print">
            <a:extLst>
              <a:ext uri="{28A0092B-C50C-407E-A947-70E740481C1C}">
                <a14:useLocalDpi xmlns:a14="http://schemas.microsoft.com/office/drawing/2010/main" val="0"/>
              </a:ext>
            </a:extLst>
          </a:blip>
          <a:srcRect t="11708" b="18862"/>
          <a:stretch/>
        </p:blipFill>
        <p:spPr>
          <a:xfrm>
            <a:off x="220469" y="2519712"/>
            <a:ext cx="3087844" cy="1607938"/>
          </a:xfrm>
          <a:prstGeom prst="rect">
            <a:avLst/>
          </a:prstGeom>
        </p:spPr>
      </p:pic>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275" y="4349944"/>
            <a:ext cx="2659642" cy="1994731"/>
          </a:xfrm>
          <a:prstGeom prst="rect">
            <a:avLst/>
          </a:prstGeom>
          <a:ln>
            <a:noFill/>
          </a:ln>
          <a:effectLst>
            <a:outerShdw blurRad="190500" algn="tl" rotWithShape="0">
              <a:srgbClr val="000000">
                <a:alpha val="70000"/>
              </a:srgbClr>
            </a:outerShdw>
          </a:effectLst>
        </p:spPr>
      </p:pic>
      <p:pic>
        <p:nvPicPr>
          <p:cNvPr id="4" name="圖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5286" y="4475874"/>
            <a:ext cx="2759485" cy="2069614"/>
          </a:xfrm>
          <a:prstGeom prst="rect">
            <a:avLst/>
          </a:prstGeom>
          <a:ln>
            <a:noFill/>
          </a:ln>
          <a:effectLst>
            <a:outerShdw blurRad="190500" algn="tl" rotWithShape="0">
              <a:srgbClr val="000000">
                <a:alpha val="70000"/>
              </a:srgbClr>
            </a:outerShdw>
          </a:effectLst>
        </p:spPr>
      </p:pic>
      <p:pic>
        <p:nvPicPr>
          <p:cNvPr id="5" name="圖片 4"/>
          <p:cNvPicPr>
            <a:picLocks noChangeAspect="1"/>
          </p:cNvPicPr>
          <p:nvPr/>
        </p:nvPicPr>
        <p:blipFill rotWithShape="1">
          <a:blip r:embed="rId9" cstate="print">
            <a:extLst>
              <a:ext uri="{28A0092B-C50C-407E-A947-70E740481C1C}">
                <a14:useLocalDpi xmlns:a14="http://schemas.microsoft.com/office/drawing/2010/main" val="0"/>
              </a:ext>
            </a:extLst>
          </a:blip>
          <a:srcRect t="5493"/>
          <a:stretch/>
        </p:blipFill>
        <p:spPr>
          <a:xfrm>
            <a:off x="10601464" y="4606504"/>
            <a:ext cx="1473660" cy="1856947"/>
          </a:xfrm>
          <a:prstGeom prst="rect">
            <a:avLst/>
          </a:prstGeom>
          <a:ln>
            <a:noFill/>
          </a:ln>
          <a:effectLst>
            <a:outerShdw blurRad="190500" algn="tl" rotWithShape="0">
              <a:srgbClr val="000000">
                <a:alpha val="70000"/>
              </a:srgbClr>
            </a:outerShdw>
          </a:effectLst>
        </p:spPr>
      </p:pic>
      <p:sp>
        <p:nvSpPr>
          <p:cNvPr id="12" name="矩形 11"/>
          <p:cNvSpPr/>
          <p:nvPr/>
        </p:nvSpPr>
        <p:spPr>
          <a:xfrm>
            <a:off x="369791" y="6463451"/>
            <a:ext cx="2569934" cy="276999"/>
          </a:xfrm>
          <a:prstGeom prst="rect">
            <a:avLst/>
          </a:prstGeom>
        </p:spPr>
        <p:txBody>
          <a:bodyPr wrap="none">
            <a:spAutoFit/>
          </a:bodyPr>
          <a:lstStyle/>
          <a:p>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資料</a:t>
            </a:r>
            <a:r>
              <a:rPr lang="zh-TW" altLang="en-US" sz="1200" dirty="0" smtClean="0">
                <a:latin typeface="標楷體" panose="03000509000000000000" pitchFamily="65" charset="-120"/>
                <a:ea typeface="標楷體" panose="03000509000000000000" pitchFamily="65" charset="-120"/>
              </a:rPr>
              <a:t>來源</a:t>
            </a:r>
            <a:r>
              <a:rPr lang="en-US" altLang="zh-TW" sz="1200" dirty="0" smtClean="0">
                <a:latin typeface="標楷體" panose="03000509000000000000" pitchFamily="65" charset="-120"/>
                <a:ea typeface="標楷體" panose="03000509000000000000" pitchFamily="65" charset="-120"/>
              </a:rPr>
              <a:t> : </a:t>
            </a:r>
            <a:r>
              <a:rPr lang="zh-TW" altLang="en-US" sz="1200" dirty="0" smtClean="0">
                <a:latin typeface="標楷體" panose="03000509000000000000" pitchFamily="65" charset="-120"/>
                <a:ea typeface="標楷體" panose="03000509000000000000" pitchFamily="65" charset="-120"/>
              </a:rPr>
              <a:t>相片由教材開發者拍攝</a:t>
            </a:r>
            <a:endParaRPr lang="zh-HK" altLang="en-US" sz="1200" dirty="0">
              <a:latin typeface="標楷體" panose="03000509000000000000" pitchFamily="65" charset="-120"/>
              <a:ea typeface="標楷體" panose="03000509000000000000" pitchFamily="65" charset="-120"/>
            </a:endParaRPr>
          </a:p>
        </p:txBody>
      </p:sp>
      <p:pic>
        <p:nvPicPr>
          <p:cNvPr id="13" name="圖片 12"/>
          <p:cNvPicPr>
            <a:picLocks noChangeAspect="1"/>
          </p:cNvPicPr>
          <p:nvPr/>
        </p:nvPicPr>
        <p:blipFill rotWithShape="1">
          <a:blip r:embed="rId10" cstate="print">
            <a:extLst>
              <a:ext uri="{28A0092B-C50C-407E-A947-70E740481C1C}">
                <a14:useLocalDpi xmlns:a14="http://schemas.microsoft.com/office/drawing/2010/main" val="0"/>
              </a:ext>
            </a:extLst>
          </a:blip>
          <a:srcRect l="3090" t="11988" r="5203" b="17552"/>
          <a:stretch/>
        </p:blipFill>
        <p:spPr>
          <a:xfrm rot="5400000">
            <a:off x="5777207" y="2804148"/>
            <a:ext cx="2083218" cy="1200435"/>
          </a:xfrm>
          <a:prstGeom prst="rect">
            <a:avLst/>
          </a:prstGeom>
          <a:ln>
            <a:noFill/>
          </a:ln>
          <a:effectLst>
            <a:outerShdw blurRad="190500" algn="tl" rotWithShape="0">
              <a:srgbClr val="000000">
                <a:alpha val="70000"/>
              </a:srgbClr>
            </a:outerShdw>
          </a:effectLst>
        </p:spPr>
      </p:pic>
      <p:pic>
        <p:nvPicPr>
          <p:cNvPr id="8" name="圖片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03373" y="2354384"/>
            <a:ext cx="1496670" cy="1995560"/>
          </a:xfrm>
          <a:prstGeom prst="rect">
            <a:avLst/>
          </a:prstGeom>
          <a:ln>
            <a:noFill/>
          </a:ln>
          <a:effectLst>
            <a:outerShdw blurRad="190500" algn="tl" rotWithShape="0">
              <a:srgbClr val="000000">
                <a:alpha val="70000"/>
              </a:srgbClr>
            </a:outerShdw>
          </a:effectLst>
        </p:spPr>
      </p:pic>
      <p:pic>
        <p:nvPicPr>
          <p:cNvPr id="14" name="圖片 13"/>
          <p:cNvPicPr>
            <a:picLocks noChangeAspect="1"/>
          </p:cNvPicPr>
          <p:nvPr/>
        </p:nvPicPr>
        <p:blipFill rotWithShape="1">
          <a:blip r:embed="rId12" cstate="print">
            <a:extLst>
              <a:ext uri="{28A0092B-C50C-407E-A947-70E740481C1C}">
                <a14:useLocalDpi xmlns:a14="http://schemas.microsoft.com/office/drawing/2010/main" val="0"/>
              </a:ext>
            </a:extLst>
          </a:blip>
          <a:srcRect t="9842" b="12821"/>
          <a:stretch/>
        </p:blipFill>
        <p:spPr>
          <a:xfrm rot="5400000">
            <a:off x="8574717" y="4942939"/>
            <a:ext cx="2224309" cy="1290180"/>
          </a:xfrm>
          <a:prstGeom prst="rect">
            <a:avLst/>
          </a:prstGeom>
          <a:ln>
            <a:noFill/>
          </a:ln>
          <a:effectLst>
            <a:outerShdw blurRad="190500" algn="tl" rotWithShape="0">
              <a:srgbClr val="000000">
                <a:alpha val="70000"/>
              </a:srgbClr>
            </a:outerShdw>
          </a:effectLst>
        </p:spPr>
      </p:pic>
      <p:sp>
        <p:nvSpPr>
          <p:cNvPr id="15" name="任意多边形: 形状 3"/>
          <p:cNvSpPr/>
          <p:nvPr/>
        </p:nvSpPr>
        <p:spPr>
          <a:xfrm>
            <a:off x="2493350" y="126697"/>
            <a:ext cx="6930562"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3600" dirty="0" smtClean="0">
                <a:solidFill>
                  <a:schemeClr val="bg1"/>
                </a:solidFill>
                <a:latin typeface="DFKai-SB" panose="03000509000000000000" pitchFamily="65" charset="-120"/>
                <a:ea typeface="DFKai-SB" panose="03000509000000000000" pitchFamily="65" charset="-120"/>
              </a:rPr>
              <a:t>不同</a:t>
            </a:r>
            <a:r>
              <a:rPr lang="zh-CN" altLang="en-US" sz="3600" dirty="0">
                <a:solidFill>
                  <a:schemeClr val="bg1"/>
                </a:solidFill>
                <a:latin typeface="DFKai-SB" panose="03000509000000000000" pitchFamily="65" charset="-120"/>
                <a:ea typeface="DFKai-SB" panose="03000509000000000000" pitchFamily="65" charset="-120"/>
              </a:rPr>
              <a:t>持份</a:t>
            </a:r>
            <a:r>
              <a:rPr lang="zh-CN" altLang="en-US" sz="3600" dirty="0" smtClean="0">
                <a:solidFill>
                  <a:schemeClr val="bg1"/>
                </a:solidFill>
                <a:latin typeface="DFKai-SB" panose="03000509000000000000" pitchFamily="65" charset="-120"/>
                <a:ea typeface="DFKai-SB" panose="03000509000000000000" pitchFamily="65" charset="-120"/>
              </a:rPr>
              <a:t>者</a:t>
            </a:r>
            <a:r>
              <a:rPr lang="zh-TW" altLang="en-US" sz="3600" dirty="0" smtClean="0">
                <a:solidFill>
                  <a:schemeClr val="bg1"/>
                </a:solidFill>
                <a:latin typeface="DFKai-SB" panose="03000509000000000000" pitchFamily="65" charset="-120"/>
                <a:ea typeface="DFKai-SB" panose="03000509000000000000" pitchFamily="65" charset="-120"/>
              </a:rPr>
              <a:t>之間協作與</a:t>
            </a:r>
            <a:r>
              <a:rPr lang="zh-CN" altLang="en-US" sz="3600" dirty="0" smtClean="0">
                <a:solidFill>
                  <a:srgbClr val="FFFFFF"/>
                </a:solidFill>
                <a:latin typeface="DFKai-SB" panose="03000509000000000000" pitchFamily="65" charset="-120"/>
                <a:ea typeface="DFKai-SB" panose="03000509000000000000" pitchFamily="65" charset="-120"/>
              </a:rPr>
              <a:t>共同</a:t>
            </a:r>
            <a:r>
              <a:rPr lang="zh-TW" altLang="en-US" sz="3600" dirty="0">
                <a:solidFill>
                  <a:srgbClr val="FFFFFF"/>
                </a:solidFill>
                <a:latin typeface="DFKai-SB" panose="03000509000000000000" pitchFamily="65" charset="-120"/>
                <a:ea typeface="DFKai-SB" panose="03000509000000000000" pitchFamily="65" charset="-120"/>
              </a:rPr>
              <a:t>努</a:t>
            </a:r>
            <a:r>
              <a:rPr lang="zh-CN" altLang="en-US" sz="3600" dirty="0" smtClean="0">
                <a:solidFill>
                  <a:srgbClr val="FFFFFF"/>
                </a:solidFill>
                <a:latin typeface="DFKai-SB" panose="03000509000000000000" pitchFamily="65" charset="-120"/>
                <a:ea typeface="DFKai-SB" panose="03000509000000000000" pitchFamily="65" charset="-120"/>
              </a:rPr>
              <a:t>力 </a:t>
            </a:r>
            <a:endParaRPr lang="zh-CN" altLang="en-US" sz="3600" dirty="0">
              <a:solidFill>
                <a:srgbClr val="FFFFFF"/>
              </a:solidFill>
              <a:latin typeface="DFKai-SB" panose="03000509000000000000" pitchFamily="65" charset="-120"/>
              <a:ea typeface="DFKai-SB" panose="03000509000000000000" pitchFamily="65" charset="-120"/>
            </a:endParaRPr>
          </a:p>
        </p:txBody>
      </p:sp>
      <p:sp>
        <p:nvSpPr>
          <p:cNvPr id="9" name="Rectangle 8"/>
          <p:cNvSpPr/>
          <p:nvPr/>
        </p:nvSpPr>
        <p:spPr>
          <a:xfrm>
            <a:off x="1098862" y="1438285"/>
            <a:ext cx="8304427" cy="830997"/>
          </a:xfrm>
          <a:prstGeom prst="rect">
            <a:avLst/>
          </a:prstGeom>
          <a:solidFill>
            <a:schemeClr val="accent6">
              <a:lumMod val="20000"/>
              <a:lumOff val="80000"/>
            </a:schemeClr>
          </a:solidFill>
        </p:spPr>
        <p:txBody>
          <a:bodyPr wrap="square">
            <a:spAutoFit/>
          </a:bodyPr>
          <a:lstStyle/>
          <a:p>
            <a:r>
              <a:rPr lang="zh-TW" altLang="en-US" sz="2400" dirty="0" smtClean="0">
                <a:latin typeface="標楷體" panose="03000509000000000000" pitchFamily="65" charset="-120"/>
                <a:ea typeface="標楷體" panose="03000509000000000000" pitchFamily="65" charset="-120"/>
              </a:rPr>
              <a:t>例如教育局</a:t>
            </a:r>
            <a:r>
              <a:rPr lang="zh-TW" altLang="en-US" sz="2400" dirty="0">
                <a:latin typeface="標楷體" panose="03000509000000000000" pitchFamily="65" charset="-120"/>
                <a:ea typeface="標楷體" panose="03000509000000000000" pitchFamily="65" charset="-120"/>
              </a:rPr>
              <a:t>曾舉辦荔枝窩導賞團，讓教師認識荔枝窩的文化和自然資源，並探討如何在香港建設可持續發展的</a:t>
            </a:r>
            <a:r>
              <a:rPr lang="zh-TW" altLang="en-US" sz="2400" dirty="0" smtClean="0">
                <a:latin typeface="標楷體" panose="03000509000000000000" pitchFamily="65" charset="-120"/>
                <a:ea typeface="標楷體" panose="03000509000000000000" pitchFamily="65" charset="-120"/>
              </a:rPr>
              <a:t>鄉村等。</a:t>
            </a:r>
            <a:endParaRPr lang="zh-HK" altLang="en-US" sz="2400" dirty="0">
              <a:latin typeface="標楷體" panose="03000509000000000000" pitchFamily="65" charset="-120"/>
              <a:ea typeface="標楷體" panose="03000509000000000000" pitchFamily="65" charset="-120"/>
            </a:endParaRPr>
          </a:p>
        </p:txBody>
      </p:sp>
      <p:grpSp>
        <p:nvGrpSpPr>
          <p:cNvPr id="16" name="组合 20"/>
          <p:cNvGrpSpPr>
            <a:grpSpLocks noChangeAspect="1"/>
          </p:cNvGrpSpPr>
          <p:nvPr/>
        </p:nvGrpSpPr>
        <p:grpSpPr>
          <a:xfrm flipH="1">
            <a:off x="261402" y="745008"/>
            <a:ext cx="636444" cy="636444"/>
            <a:chOff x="5195979" y="428797"/>
            <a:chExt cx="927463" cy="927463"/>
          </a:xfrm>
        </p:grpSpPr>
        <p:sp>
          <p:nvSpPr>
            <p:cNvPr id="17" name="椭圆 21"/>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8" name="组合 22"/>
            <p:cNvGrpSpPr/>
            <p:nvPr/>
          </p:nvGrpSpPr>
          <p:grpSpPr>
            <a:xfrm>
              <a:off x="5235042" y="460898"/>
              <a:ext cx="876427" cy="882962"/>
              <a:chOff x="6130069" y="1975983"/>
              <a:chExt cx="876427" cy="882962"/>
            </a:xfrm>
          </p:grpSpPr>
          <p:sp>
            <p:nvSpPr>
              <p:cNvPr id="21"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22"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19"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grpSp>
        <p:nvGrpSpPr>
          <p:cNvPr id="23" name="组合 35"/>
          <p:cNvGrpSpPr>
            <a:grpSpLocks noChangeAspect="1"/>
          </p:cNvGrpSpPr>
          <p:nvPr/>
        </p:nvGrpSpPr>
        <p:grpSpPr>
          <a:xfrm>
            <a:off x="310877" y="1532992"/>
            <a:ext cx="533881" cy="634626"/>
            <a:chOff x="6523756" y="488141"/>
            <a:chExt cx="883270" cy="966551"/>
          </a:xfrm>
        </p:grpSpPr>
        <p:sp>
          <p:nvSpPr>
            <p:cNvPr id="24" name="流程图: 离页连接符 36"/>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离页连接符 3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流程图: 离页连接符 3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39"/>
            <p:cNvGrpSpPr/>
            <p:nvPr/>
          </p:nvGrpSpPr>
          <p:grpSpPr>
            <a:xfrm>
              <a:off x="6676279" y="647264"/>
              <a:ext cx="600075" cy="568325"/>
              <a:chOff x="5991226" y="2949576"/>
              <a:chExt cx="600075" cy="568325"/>
            </a:xfrm>
          </p:grpSpPr>
          <p:sp>
            <p:nvSpPr>
              <p:cNvPr id="28"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9"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0"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Tree>
    <p:extLst>
      <p:ext uri="{BB962C8B-B14F-4D97-AF65-F5344CB8AC3E}">
        <p14:creationId xmlns:p14="http://schemas.microsoft.com/office/powerpoint/2010/main" val="14720352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442474" y="1917055"/>
            <a:ext cx="11002251" cy="4171110"/>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7" name="文本框 16"/>
          <p:cNvSpPr txBox="1"/>
          <p:nvPr/>
        </p:nvSpPr>
        <p:spPr>
          <a:xfrm>
            <a:off x="616503" y="1917055"/>
            <a:ext cx="10699489" cy="4031873"/>
          </a:xfrm>
          <a:prstGeom prst="rect">
            <a:avLst/>
          </a:prstGeom>
          <a:noFill/>
        </p:spPr>
        <p:txBody>
          <a:bodyPr wrap="square">
            <a:spAutoFit/>
          </a:bodyPr>
          <a:lstStyle/>
          <a:p>
            <a:r>
              <a:rPr lang="zh-TW" altLang="en-US" sz="3200" dirty="0" smtClean="0">
                <a:latin typeface="DFKai-SB" panose="03000509000000000000" pitchFamily="65" charset="-120"/>
                <a:ea typeface="DFKai-SB" panose="03000509000000000000" pitchFamily="65" charset="-120"/>
              </a:rPr>
              <a:t>塑膠</a:t>
            </a:r>
            <a:r>
              <a:rPr lang="zh-TW" altLang="en-US" sz="3200" dirty="0">
                <a:latin typeface="DFKai-SB" panose="03000509000000000000" pitchFamily="65" charset="-120"/>
                <a:ea typeface="DFKai-SB" panose="03000509000000000000" pitchFamily="65" charset="-120"/>
              </a:rPr>
              <a:t>在我們現代生活中無處不在</a:t>
            </a:r>
            <a:r>
              <a:rPr lang="zh-CN" altLang="en-US" sz="3200" dirty="0" smtClean="0">
                <a:latin typeface="DFKai-SB" panose="03000509000000000000" pitchFamily="65" charset="-120"/>
                <a:ea typeface="DFKai-SB" panose="03000509000000000000" pitchFamily="65" charset="-120"/>
              </a:rPr>
              <a:t>，</a:t>
            </a:r>
            <a:r>
              <a:rPr lang="zh-TW" altLang="en-US" sz="3200" dirty="0" smtClean="0">
                <a:latin typeface="DFKai-SB" panose="03000509000000000000" pitchFamily="65" charset="-120"/>
                <a:ea typeface="DFKai-SB" panose="03000509000000000000" pitchFamily="65" charset="-120"/>
              </a:rPr>
              <a:t>由於</a:t>
            </a:r>
            <a:r>
              <a:rPr lang="zh-TW" altLang="en-US" sz="3200" dirty="0">
                <a:latin typeface="DFKai-SB" panose="03000509000000000000" pitchFamily="65" charset="-120"/>
                <a:ea typeface="DFKai-SB" panose="03000509000000000000" pitchFamily="65" charset="-120"/>
              </a:rPr>
              <a:t>塑膠便宜、防水、輕、耐用，可製成不同形態，</a:t>
            </a:r>
            <a:r>
              <a:rPr lang="zh-CN" altLang="en-US" sz="3200" dirty="0">
                <a:latin typeface="DFKai-SB" panose="03000509000000000000" pitchFamily="65" charset="-120"/>
                <a:ea typeface="DFKai-SB" panose="03000509000000000000" pitchFamily="65" charset="-120"/>
              </a:rPr>
              <a:t>用途十分廣泛，不僅能滿足人們的日常生活、</a:t>
            </a:r>
            <a:r>
              <a:rPr lang="zh-CN" altLang="en-US" sz="3200" dirty="0" smtClean="0">
                <a:latin typeface="DFKai-SB" panose="03000509000000000000" pitchFamily="65" charset="-120"/>
                <a:ea typeface="DFKai-SB" panose="03000509000000000000" pitchFamily="65" charset="-120"/>
              </a:rPr>
              <a:t>醫療</a:t>
            </a:r>
            <a:r>
              <a:rPr lang="zh-TW" altLang="en-US" sz="3200" dirty="0" smtClean="0">
                <a:latin typeface="DFKai-SB" panose="03000509000000000000" pitchFamily="65" charset="-120"/>
                <a:ea typeface="DFKai-SB" panose="03000509000000000000" pitchFamily="65" charset="-120"/>
              </a:rPr>
              <a:t>衞</a:t>
            </a:r>
            <a:r>
              <a:rPr lang="zh-CN" altLang="en-US" sz="3200" dirty="0" smtClean="0">
                <a:latin typeface="DFKai-SB" panose="03000509000000000000" pitchFamily="65" charset="-120"/>
                <a:ea typeface="DFKai-SB" panose="03000509000000000000" pitchFamily="65" charset="-120"/>
              </a:rPr>
              <a:t>生和生活</a:t>
            </a:r>
            <a:r>
              <a:rPr lang="zh-CN" altLang="en-US" sz="3200" dirty="0">
                <a:latin typeface="DFKai-SB" panose="03000509000000000000" pitchFamily="65" charset="-120"/>
                <a:ea typeface="DFKai-SB" panose="03000509000000000000" pitchFamily="65" charset="-120"/>
              </a:rPr>
              <a:t>等各方面的需要，還能滿足工農業生產、交通運輸、電子通訊等領域的技術要求</a:t>
            </a:r>
            <a:r>
              <a:rPr lang="zh-CN" altLang="en-US" sz="3200" dirty="0" smtClean="0">
                <a:latin typeface="DFKai-SB" panose="03000509000000000000" pitchFamily="65" charset="-120"/>
                <a:ea typeface="DFKai-SB" panose="03000509000000000000" pitchFamily="65" charset="-120"/>
              </a:rPr>
              <a:t>。</a:t>
            </a:r>
            <a:r>
              <a:rPr lang="zh-TW" altLang="en-US" sz="3200" dirty="0" smtClean="0">
                <a:latin typeface="DFKai-SB" panose="03000509000000000000" pitchFamily="65" charset="-120"/>
                <a:ea typeface="DFKai-SB" panose="03000509000000000000" pitchFamily="65" charset="-120"/>
              </a:rPr>
              <a:t>但</a:t>
            </a:r>
            <a:r>
              <a:rPr lang="zh-TW" altLang="en-US" sz="3200" dirty="0">
                <a:latin typeface="DFKai-SB" panose="03000509000000000000" pitchFamily="65" charset="-120"/>
                <a:ea typeface="DFKai-SB" panose="03000509000000000000" pitchFamily="65" charset="-120"/>
              </a:rPr>
              <a:t>塑膠屬於人造物品，不能完全生物降解，只能分解成微塑膠小顆粒。因此，人們在享受塑膠便利的同時，也在承受著塑膠污染對自然環境和人類健康的負面影響</a:t>
            </a:r>
            <a:r>
              <a:rPr lang="zh-TW" altLang="en-US" sz="3200" dirty="0" smtClean="0">
                <a:latin typeface="DFKai-SB" panose="03000509000000000000" pitchFamily="65" charset="-120"/>
                <a:ea typeface="DFKai-SB" panose="03000509000000000000" pitchFamily="65" charset="-120"/>
              </a:rPr>
              <a:t>。近年世界各地都開如關注問題對我們及下一代的影響。</a:t>
            </a:r>
            <a:endParaRPr lang="zh-TW" altLang="en-US" sz="3200" dirty="0">
              <a:latin typeface="DFKai-SB" panose="03000509000000000000" pitchFamily="65" charset="-120"/>
              <a:ea typeface="DFKai-SB" panose="03000509000000000000" pitchFamily="65" charset="-120"/>
            </a:endParaRPr>
          </a:p>
        </p:txBody>
      </p:sp>
      <p:sp>
        <p:nvSpPr>
          <p:cNvPr id="18" name="AutoShape 2" descr="74117-0001 Display in modal window to enlarg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nvGrpSpPr>
          <p:cNvPr id="11" name="组合 10"/>
          <p:cNvGrpSpPr/>
          <p:nvPr/>
        </p:nvGrpSpPr>
        <p:grpSpPr>
          <a:xfrm>
            <a:off x="259955" y="185292"/>
            <a:ext cx="2233395" cy="552448"/>
            <a:chOff x="977900" y="679452"/>
            <a:chExt cx="2674938" cy="552448"/>
          </a:xfrm>
        </p:grpSpPr>
        <p:sp>
          <p:nvSpPr>
            <p:cNvPr id="12" name="矩形 11"/>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文本框 13"/>
            <p:cNvSpPr txBox="1">
              <a:spLocks noChangeArrowheads="1"/>
            </p:cNvSpPr>
            <p:nvPr/>
          </p:nvSpPr>
          <p:spPr bwMode="auto">
            <a:xfrm>
              <a:off x="1341438" y="679452"/>
              <a:ext cx="231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2800" b="1" dirty="0" smtClean="0">
                  <a:latin typeface="標楷體" panose="03000509000000000000" pitchFamily="65" charset="-120"/>
                  <a:ea typeface="標楷體" panose="03000509000000000000" pitchFamily="65" charset="-120"/>
                </a:rPr>
                <a:t>個案</a:t>
              </a:r>
              <a:r>
                <a:rPr lang="zh-CN" altLang="en-US" sz="2800" b="1" dirty="0" smtClean="0">
                  <a:latin typeface="標楷體" panose="03000509000000000000" pitchFamily="65" charset="-120"/>
                  <a:ea typeface="標楷體" panose="03000509000000000000" pitchFamily="65" charset="-120"/>
                </a:rPr>
                <a:t>探究</a:t>
              </a:r>
              <a:endParaRPr lang="zh-CN" altLang="en-US" sz="2800" b="1" dirty="0">
                <a:latin typeface="標楷體" panose="03000509000000000000" pitchFamily="65" charset="-120"/>
                <a:ea typeface="標楷體" panose="03000509000000000000" pitchFamily="65" charset="-120"/>
              </a:endParaRPr>
            </a:p>
          </p:txBody>
        </p:sp>
        <p:cxnSp>
          <p:nvCxnSpPr>
            <p:cNvPr id="15" name="直接连接符 14"/>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4627245" y="1018858"/>
            <a:ext cx="2632710" cy="583565"/>
          </a:xfrm>
          <a:prstGeom prst="rect">
            <a:avLst/>
          </a:prstGeom>
        </p:spPr>
        <p:txBody>
          <a:bodyPr wrap="none">
            <a:spAutoFit/>
          </a:bodyPr>
          <a:lstStyle/>
          <a:p>
            <a:r>
              <a:rPr lang="zh-CN" altLang="en-US" sz="3200" b="1" dirty="0">
                <a:latin typeface="DFKai-SB" panose="03000509000000000000" pitchFamily="65" charset="-120"/>
                <a:ea typeface="DFKai-SB" panose="03000509000000000000" pitchFamily="65" charset="-120"/>
              </a:rPr>
              <a:t>全球減塑行動</a:t>
            </a:r>
            <a:endParaRPr lang="zh-CN" altLang="en-US" sz="3200" b="1" dirty="0"/>
          </a:p>
        </p:txBody>
      </p:sp>
      <p:sp>
        <p:nvSpPr>
          <p:cNvPr id="36" name="文本框 42"/>
          <p:cNvSpPr txBox="1">
            <a:spLocks noChangeArrowheads="1"/>
          </p:cNvSpPr>
          <p:nvPr/>
        </p:nvSpPr>
        <p:spPr bwMode="auto">
          <a:xfrm>
            <a:off x="411720" y="1422071"/>
            <a:ext cx="89731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TW" altLang="en-US" sz="2800" b="1" dirty="0" smtClean="0">
                <a:solidFill>
                  <a:srgbClr val="0070C0"/>
                </a:solidFill>
                <a:latin typeface="DFKai-SB" panose="03000509000000000000" pitchFamily="65" charset="-120"/>
                <a:ea typeface="DFKai-SB" panose="03000509000000000000" pitchFamily="65" charset="-120"/>
              </a:rPr>
              <a:t>背景</a:t>
            </a:r>
            <a:endParaRPr lang="zh-CN" altLang="en-US" sz="2800" b="1" dirty="0">
              <a:solidFill>
                <a:srgbClr val="0070C0"/>
              </a:solidFill>
              <a:latin typeface="DFKai-SB" panose="03000509000000000000" pitchFamily="65" charset="-120"/>
              <a:ea typeface="DFKai-SB" panose="03000509000000000000" pitchFamily="65" charset="-120"/>
            </a:endParaRPr>
          </a:p>
        </p:txBody>
      </p:sp>
      <p:sp>
        <p:nvSpPr>
          <p:cNvPr id="40" name="任意多边形: 形状 3"/>
          <p:cNvSpPr/>
          <p:nvPr/>
        </p:nvSpPr>
        <p:spPr>
          <a:xfrm>
            <a:off x="2525508" y="304992"/>
            <a:ext cx="6930562"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3600" dirty="0" smtClean="0">
                <a:solidFill>
                  <a:schemeClr val="bg1"/>
                </a:solidFill>
                <a:latin typeface="DFKai-SB" panose="03000509000000000000" pitchFamily="65" charset="-120"/>
                <a:ea typeface="DFKai-SB" panose="03000509000000000000" pitchFamily="65" charset="-120"/>
              </a:rPr>
              <a:t>不同</a:t>
            </a:r>
            <a:r>
              <a:rPr lang="zh-CN" altLang="en-US" sz="3600" dirty="0">
                <a:solidFill>
                  <a:schemeClr val="bg1"/>
                </a:solidFill>
                <a:latin typeface="DFKai-SB" panose="03000509000000000000" pitchFamily="65" charset="-120"/>
                <a:ea typeface="DFKai-SB" panose="03000509000000000000" pitchFamily="65" charset="-120"/>
              </a:rPr>
              <a:t>持份</a:t>
            </a:r>
            <a:r>
              <a:rPr lang="zh-CN" altLang="en-US" sz="3600" dirty="0" smtClean="0">
                <a:solidFill>
                  <a:schemeClr val="bg1"/>
                </a:solidFill>
                <a:latin typeface="DFKai-SB" panose="03000509000000000000" pitchFamily="65" charset="-120"/>
                <a:ea typeface="DFKai-SB" panose="03000509000000000000" pitchFamily="65" charset="-120"/>
              </a:rPr>
              <a:t>者</a:t>
            </a:r>
            <a:r>
              <a:rPr lang="zh-TW" altLang="en-US" sz="3600" dirty="0" smtClean="0">
                <a:solidFill>
                  <a:schemeClr val="bg1"/>
                </a:solidFill>
                <a:latin typeface="DFKai-SB" panose="03000509000000000000" pitchFamily="65" charset="-120"/>
                <a:ea typeface="DFKai-SB" panose="03000509000000000000" pitchFamily="65" charset="-120"/>
              </a:rPr>
              <a:t>之間協作與</a:t>
            </a:r>
            <a:r>
              <a:rPr lang="zh-CN" altLang="en-US" sz="3600" dirty="0" smtClean="0">
                <a:solidFill>
                  <a:srgbClr val="FFFFFF"/>
                </a:solidFill>
                <a:latin typeface="DFKai-SB" panose="03000509000000000000" pitchFamily="65" charset="-120"/>
                <a:ea typeface="DFKai-SB" panose="03000509000000000000" pitchFamily="65" charset="-120"/>
              </a:rPr>
              <a:t>共同</a:t>
            </a:r>
            <a:r>
              <a:rPr lang="zh-TW" altLang="en-US" sz="3600" dirty="0">
                <a:solidFill>
                  <a:srgbClr val="FFFFFF"/>
                </a:solidFill>
                <a:latin typeface="DFKai-SB" panose="03000509000000000000" pitchFamily="65" charset="-120"/>
                <a:ea typeface="DFKai-SB" panose="03000509000000000000" pitchFamily="65" charset="-120"/>
              </a:rPr>
              <a:t>努</a:t>
            </a:r>
            <a:r>
              <a:rPr lang="zh-CN" altLang="en-US" sz="3600" dirty="0" smtClean="0">
                <a:solidFill>
                  <a:srgbClr val="FFFFFF"/>
                </a:solidFill>
                <a:latin typeface="DFKai-SB" panose="03000509000000000000" pitchFamily="65" charset="-120"/>
                <a:ea typeface="DFKai-SB" panose="03000509000000000000" pitchFamily="65" charset="-120"/>
              </a:rPr>
              <a:t>力 </a:t>
            </a:r>
            <a:endParaRPr lang="zh-CN" altLang="en-US" sz="3600" dirty="0">
              <a:solidFill>
                <a:srgbClr val="FFFFFF"/>
              </a:solidFill>
              <a:latin typeface="DFKai-SB" panose="03000509000000000000" pitchFamily="65" charset="-120"/>
              <a:ea typeface="DFKai-SB" panose="03000509000000000000" pitchFamily="65" charset="-12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142615" y="1527103"/>
            <a:ext cx="8586130" cy="4904781"/>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3" name="文本框 2"/>
          <p:cNvSpPr txBox="1"/>
          <p:nvPr/>
        </p:nvSpPr>
        <p:spPr>
          <a:xfrm>
            <a:off x="205532" y="1538237"/>
            <a:ext cx="8460296" cy="4893647"/>
          </a:xfrm>
          <a:prstGeom prst="rect">
            <a:avLst/>
          </a:prstGeom>
          <a:noFill/>
        </p:spPr>
        <p:txBody>
          <a:bodyPr wrap="square">
            <a:spAutoFit/>
          </a:bodyPr>
          <a:lstStyle/>
          <a:p>
            <a:pPr marL="342900" indent="-342900" algn="just">
              <a:buFont typeface="Arial" panose="020B0604020202020204" pitchFamily="34" charset="0"/>
              <a:buChar char="•"/>
            </a:pPr>
            <a:r>
              <a:rPr lang="zh-TW"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塑膠污染問題日漸嚴重，引發嚴重社會、生態及健康問題</a:t>
            </a:r>
            <a:r>
              <a:rPr lang="zh-CN"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。接觸塑料會損害人類健康，可能會影響生育能力、荷爾蒙、新陳代謝和神經活動，而露天燃燒塑料會導致空氣污染。超過</a:t>
            </a:r>
            <a:r>
              <a:rPr lang="en-US" altLang="zh-CN"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800</a:t>
            </a:r>
            <a:r>
              <a:rPr lang="zh-CN"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個海洋和沿海物種因攝入、纏繞和其他危險而受到塑料污染的影響。每年約有</a:t>
            </a:r>
            <a:r>
              <a:rPr lang="en-US" altLang="zh-CN"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1100</a:t>
            </a:r>
            <a:r>
              <a:rPr lang="zh-CN"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萬噸塑料垃圾流入海洋。</a:t>
            </a:r>
            <a:endParaRPr lang="en-US" altLang="zh-CN"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buFont typeface="Arial" panose="020B0604020202020204" pitchFamily="34" charset="0"/>
              <a:buChar char="•"/>
            </a:pPr>
            <a:r>
              <a:rPr lang="en-US" altLang="zh-TW"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2022</a:t>
            </a:r>
            <a:r>
              <a:rPr lang="zh-TW"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3</a:t>
            </a:r>
            <a:r>
              <a:rPr lang="zh-TW"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a:t>
            </a:r>
            <a:r>
              <a:rPr lang="zh-TW"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日</a:t>
            </a:r>
            <a:r>
              <a:rPr lang="zh-CN"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聯合國環境大會上通過一項歷史性決議，旨在</a:t>
            </a:r>
            <a:r>
              <a:rPr lang="en-US" altLang="zh-CN"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2024</a:t>
            </a:r>
            <a:r>
              <a:rPr lang="zh-CN"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年前結束塑料污染，並制定一項具有法律約束力的國際協議。該決議涉及塑料的整個生命週期，包括其生產、設計和處置。</a:t>
            </a:r>
            <a:endParaRPr lang="en-US" altLang="zh-CN"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buFont typeface="Arial" panose="020B0604020202020204" pitchFamily="34" charset="0"/>
              <a:buChar char="•"/>
            </a:pPr>
            <a:r>
              <a:rPr lang="zh-CN"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到</a:t>
            </a:r>
            <a:r>
              <a:rPr lang="en-US" altLang="zh-CN"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2040</a:t>
            </a:r>
            <a:r>
              <a:rPr lang="zh-CN"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年，向循環經濟的轉變可以將排入海洋的塑料量減少</a:t>
            </a:r>
            <a:r>
              <a:rPr lang="en-US" altLang="zh-CN"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80%</a:t>
            </a:r>
            <a:r>
              <a:rPr lang="zh-CN"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以上；將原生塑料產量減少</a:t>
            </a:r>
            <a:r>
              <a:rPr lang="en-US" altLang="zh-CN"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55</a:t>
            </a:r>
            <a:r>
              <a:rPr lang="en-US" altLang="zh-CN"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；到</a:t>
            </a:r>
            <a:r>
              <a:rPr lang="en-US" altLang="zh-CN"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2040</a:t>
            </a:r>
            <a:r>
              <a:rPr lang="zh-CN"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年為政府節省</a:t>
            </a:r>
            <a:r>
              <a:rPr lang="en-US" altLang="zh-CN"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700</a:t>
            </a:r>
            <a:r>
              <a:rPr lang="zh-CN"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億美元；將溫室氣體排放量減少</a:t>
            </a:r>
            <a:r>
              <a:rPr lang="en-US" altLang="zh-CN"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25%</a:t>
            </a:r>
            <a:r>
              <a:rPr lang="zh-CN"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；並創造</a:t>
            </a:r>
            <a:r>
              <a:rPr lang="en-US" altLang="zh-CN"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70</a:t>
            </a:r>
            <a:r>
              <a:rPr lang="zh-CN" altLang="en-US" sz="2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萬個額外的工作崗位，這些工作機會將主要集中在全球南方國家。</a:t>
            </a:r>
            <a:endParaRPr lang="en-US" altLang="zh-CN" sz="2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文本框 42"/>
          <p:cNvSpPr txBox="1">
            <a:spLocks noChangeArrowheads="1"/>
          </p:cNvSpPr>
          <p:nvPr/>
        </p:nvSpPr>
        <p:spPr bwMode="auto">
          <a:xfrm>
            <a:off x="154161" y="949628"/>
            <a:ext cx="34447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TW" altLang="en-US" sz="2800" b="1" dirty="0" smtClean="0">
                <a:solidFill>
                  <a:srgbClr val="0070C0"/>
                </a:solidFill>
                <a:latin typeface="DFKai-SB" panose="03000509000000000000" pitchFamily="65" charset="-120"/>
                <a:ea typeface="DFKai-SB" panose="03000509000000000000" pitchFamily="65" charset="-120"/>
              </a:rPr>
              <a:t>國際塑膠問題與應對</a:t>
            </a:r>
            <a:endParaRPr lang="zh-CN" altLang="en-US" sz="2800" b="1" dirty="0">
              <a:solidFill>
                <a:srgbClr val="0070C0"/>
              </a:solidFill>
              <a:latin typeface="DFKai-SB" panose="03000509000000000000" pitchFamily="65" charset="-120"/>
              <a:ea typeface="DFKai-SB" panose="03000509000000000000" pitchFamily="65" charset="-120"/>
            </a:endParaRPr>
          </a:p>
        </p:txBody>
      </p:sp>
      <p:sp>
        <p:nvSpPr>
          <p:cNvPr id="5" name="任意多边形: 形状 3"/>
          <p:cNvSpPr/>
          <p:nvPr/>
        </p:nvSpPr>
        <p:spPr>
          <a:xfrm>
            <a:off x="2525508" y="304992"/>
            <a:ext cx="6930562"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3600" dirty="0" smtClean="0">
                <a:solidFill>
                  <a:schemeClr val="bg1"/>
                </a:solidFill>
                <a:latin typeface="DFKai-SB" panose="03000509000000000000" pitchFamily="65" charset="-120"/>
                <a:ea typeface="DFKai-SB" panose="03000509000000000000" pitchFamily="65" charset="-120"/>
              </a:rPr>
              <a:t>不同</a:t>
            </a:r>
            <a:r>
              <a:rPr lang="zh-CN" altLang="en-US" sz="3600" dirty="0">
                <a:solidFill>
                  <a:schemeClr val="bg1"/>
                </a:solidFill>
                <a:latin typeface="DFKai-SB" panose="03000509000000000000" pitchFamily="65" charset="-120"/>
                <a:ea typeface="DFKai-SB" panose="03000509000000000000" pitchFamily="65" charset="-120"/>
              </a:rPr>
              <a:t>持份</a:t>
            </a:r>
            <a:r>
              <a:rPr lang="zh-CN" altLang="en-US" sz="3600" dirty="0" smtClean="0">
                <a:solidFill>
                  <a:schemeClr val="bg1"/>
                </a:solidFill>
                <a:latin typeface="DFKai-SB" panose="03000509000000000000" pitchFamily="65" charset="-120"/>
                <a:ea typeface="DFKai-SB" panose="03000509000000000000" pitchFamily="65" charset="-120"/>
              </a:rPr>
              <a:t>者</a:t>
            </a:r>
            <a:r>
              <a:rPr lang="zh-TW" altLang="en-US" sz="3600" dirty="0" smtClean="0">
                <a:solidFill>
                  <a:schemeClr val="bg1"/>
                </a:solidFill>
                <a:latin typeface="DFKai-SB" panose="03000509000000000000" pitchFamily="65" charset="-120"/>
                <a:ea typeface="DFKai-SB" panose="03000509000000000000" pitchFamily="65" charset="-120"/>
              </a:rPr>
              <a:t>之間協作與</a:t>
            </a:r>
            <a:r>
              <a:rPr lang="zh-CN" altLang="en-US" sz="3600" dirty="0" smtClean="0">
                <a:solidFill>
                  <a:srgbClr val="FFFFFF"/>
                </a:solidFill>
                <a:latin typeface="DFKai-SB" panose="03000509000000000000" pitchFamily="65" charset="-120"/>
                <a:ea typeface="DFKai-SB" panose="03000509000000000000" pitchFamily="65" charset="-120"/>
              </a:rPr>
              <a:t>共同</a:t>
            </a:r>
            <a:r>
              <a:rPr lang="zh-TW" altLang="en-US" sz="3600" dirty="0">
                <a:solidFill>
                  <a:srgbClr val="FFFFFF"/>
                </a:solidFill>
                <a:latin typeface="DFKai-SB" panose="03000509000000000000" pitchFamily="65" charset="-120"/>
                <a:ea typeface="DFKai-SB" panose="03000509000000000000" pitchFamily="65" charset="-120"/>
              </a:rPr>
              <a:t>努</a:t>
            </a:r>
            <a:r>
              <a:rPr lang="zh-CN" altLang="en-US" sz="3600" dirty="0" smtClean="0">
                <a:solidFill>
                  <a:srgbClr val="FFFFFF"/>
                </a:solidFill>
                <a:latin typeface="DFKai-SB" panose="03000509000000000000" pitchFamily="65" charset="-120"/>
                <a:ea typeface="DFKai-SB" panose="03000509000000000000" pitchFamily="65" charset="-120"/>
              </a:rPr>
              <a:t>力 </a:t>
            </a:r>
            <a:endParaRPr lang="zh-CN" altLang="en-US" sz="3600" dirty="0">
              <a:solidFill>
                <a:srgbClr val="FFFFFF"/>
              </a:solidFill>
              <a:latin typeface="DFKai-SB" panose="03000509000000000000" pitchFamily="65" charset="-120"/>
              <a:ea typeface="DFKai-SB" panose="03000509000000000000" pitchFamily="65" charset="-120"/>
            </a:endParaRPr>
          </a:p>
        </p:txBody>
      </p:sp>
      <p:sp>
        <p:nvSpPr>
          <p:cNvPr id="2" name="Rectangle 1"/>
          <p:cNvSpPr/>
          <p:nvPr/>
        </p:nvSpPr>
        <p:spPr>
          <a:xfrm>
            <a:off x="394282" y="6459643"/>
            <a:ext cx="8334463" cy="332399"/>
          </a:xfrm>
          <a:prstGeom prst="rect">
            <a:avLst/>
          </a:prstGeom>
        </p:spPr>
        <p:txBody>
          <a:bodyPr wrap="square">
            <a:spAutoFit/>
          </a:bodyPr>
          <a:lstStyle/>
          <a:p>
            <a:pPr algn="just">
              <a:lnSpc>
                <a:spcPct val="130000"/>
              </a:lnSpc>
            </a:pPr>
            <a:r>
              <a:rPr lang="zh-CN" altLang="en-US"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UN news (</a:t>
            </a:r>
            <a:r>
              <a:rPr lang="en-US" altLang="zh-CN"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https://news.un.org/zh/story/2022/03/1099992) </a:t>
            </a:r>
            <a:r>
              <a:rPr lang="en-US" altLang="zh-TW" sz="1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://news.un.org/zh/story/2018/02/1002382 </a:t>
            </a:r>
            <a:r>
              <a:rPr lang="en-US" altLang="zh-TW" sz="1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8927547" y="1538237"/>
            <a:ext cx="3028155" cy="1863480"/>
          </a:xfrm>
          <a:prstGeom prst="rect">
            <a:avLst/>
          </a:prstGeom>
        </p:spPr>
      </p:pic>
      <p:sp>
        <p:nvSpPr>
          <p:cNvPr id="6" name="Rectangle 5"/>
          <p:cNvSpPr/>
          <p:nvPr/>
        </p:nvSpPr>
        <p:spPr>
          <a:xfrm>
            <a:off x="9425961" y="3401717"/>
            <a:ext cx="2031325" cy="276999"/>
          </a:xfrm>
          <a:prstGeom prst="rect">
            <a:avLst/>
          </a:prstGeom>
        </p:spPr>
        <p:txBody>
          <a:bodyPr wrap="none">
            <a:spAutoFit/>
          </a:bodyPr>
          <a:lstStyle/>
          <a:p>
            <a:r>
              <a:rPr lang="zh-CN" altLang="en-US" sz="1200" dirty="0" smtClean="0">
                <a:latin typeface="標楷體" panose="03000509000000000000" pitchFamily="65" charset="-120"/>
                <a:ea typeface="標楷體" panose="03000509000000000000" pitchFamily="65" charset="-120"/>
              </a:rPr>
              <a:t>印度反對一次性塑料的運動</a:t>
            </a:r>
            <a:endParaRPr lang="en-US" sz="1200" dirty="0">
              <a:latin typeface="標楷體" panose="03000509000000000000" pitchFamily="65" charset="-120"/>
              <a:ea typeface="標楷體" panose="03000509000000000000" pitchFamily="65" charset="-120"/>
            </a:endParaRPr>
          </a:p>
        </p:txBody>
      </p:sp>
      <p:pic>
        <p:nvPicPr>
          <p:cNvPr id="7" name="Picture 6"/>
          <p:cNvPicPr>
            <a:picLocks noChangeAspect="1"/>
          </p:cNvPicPr>
          <p:nvPr/>
        </p:nvPicPr>
        <p:blipFill>
          <a:blip r:embed="rId3"/>
          <a:stretch>
            <a:fillRect/>
          </a:stretch>
        </p:blipFill>
        <p:spPr>
          <a:xfrm>
            <a:off x="8930730" y="3825380"/>
            <a:ext cx="3024972" cy="1813652"/>
          </a:xfrm>
          <a:prstGeom prst="rect">
            <a:avLst/>
          </a:prstGeom>
        </p:spPr>
      </p:pic>
      <p:sp>
        <p:nvSpPr>
          <p:cNvPr id="8" name="Rectangle 7"/>
          <p:cNvSpPr/>
          <p:nvPr/>
        </p:nvSpPr>
        <p:spPr>
          <a:xfrm>
            <a:off x="9068498" y="5631807"/>
            <a:ext cx="2952925" cy="307777"/>
          </a:xfrm>
          <a:prstGeom prst="rect">
            <a:avLst/>
          </a:prstGeom>
        </p:spPr>
        <p:txBody>
          <a:bodyPr wrap="square">
            <a:spAutoFit/>
          </a:bodyPr>
          <a:lstStyle/>
          <a:p>
            <a:r>
              <a:rPr lang="zh-CN" altLang="en-US" sz="1400" dirty="0" smtClean="0">
                <a:latin typeface="標楷體" panose="03000509000000000000" pitchFamily="65" charset="-120"/>
                <a:ea typeface="標楷體" panose="03000509000000000000" pitchFamily="65" charset="-120"/>
              </a:rPr>
              <a:t>塑料瓶和垃圾廢物</a:t>
            </a:r>
            <a:r>
              <a:rPr lang="zh-TW" altLang="en-US" sz="1400" dirty="0" smtClean="0">
                <a:latin typeface="標楷體" panose="03000509000000000000" pitchFamily="65" charset="-120"/>
                <a:ea typeface="標楷體" panose="03000509000000000000" pitchFamily="65" charset="-120"/>
              </a:rPr>
              <a:t>污染</a:t>
            </a:r>
            <a:r>
              <a:rPr lang="zh-CN" altLang="en-US" sz="1400" dirty="0" smtClean="0">
                <a:latin typeface="標楷體" panose="03000509000000000000" pitchFamily="65" charset="-120"/>
                <a:ea typeface="標楷體" panose="03000509000000000000" pitchFamily="65" charset="-120"/>
              </a:rPr>
              <a:t>河流</a:t>
            </a:r>
            <a:r>
              <a:rPr lang="zh-TW" altLang="en-US" sz="1400" dirty="0" smtClean="0">
                <a:latin typeface="標楷體" panose="03000509000000000000" pitchFamily="65" charset="-120"/>
                <a:ea typeface="標楷體" panose="03000509000000000000" pitchFamily="65" charset="-120"/>
              </a:rPr>
              <a:t>與</a:t>
            </a:r>
            <a:r>
              <a:rPr lang="zh-CN" altLang="en-US" sz="1400" dirty="0" smtClean="0">
                <a:latin typeface="標楷體" panose="03000509000000000000" pitchFamily="65" charset="-120"/>
                <a:ea typeface="標楷體" panose="03000509000000000000" pitchFamily="65" charset="-120"/>
              </a:rPr>
              <a:t>海洋</a:t>
            </a:r>
            <a:endParaRPr lang="en-US" sz="14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
          <p:cNvSpPr/>
          <p:nvPr/>
        </p:nvSpPr>
        <p:spPr bwMode="auto">
          <a:xfrm>
            <a:off x="187089" y="772113"/>
            <a:ext cx="11753052" cy="5922302"/>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8" name="矩形 7"/>
          <p:cNvSpPr/>
          <p:nvPr/>
        </p:nvSpPr>
        <p:spPr>
          <a:xfrm>
            <a:off x="364522" y="4229115"/>
            <a:ext cx="11480132" cy="1924686"/>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9" name="文本框 42"/>
          <p:cNvSpPr txBox="1">
            <a:spLocks noChangeArrowheads="1"/>
          </p:cNvSpPr>
          <p:nvPr/>
        </p:nvSpPr>
        <p:spPr bwMode="auto">
          <a:xfrm>
            <a:off x="323549" y="3693285"/>
            <a:ext cx="48132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TW" altLang="en-US" sz="2800" b="1" dirty="0" smtClean="0">
                <a:solidFill>
                  <a:srgbClr val="0070C0"/>
                </a:solidFill>
                <a:latin typeface="DFKai-SB" panose="03000509000000000000" pitchFamily="65" charset="-120"/>
                <a:ea typeface="DFKai-SB" panose="03000509000000000000" pitchFamily="65" charset="-120"/>
              </a:rPr>
              <a:t>香港應對</a:t>
            </a:r>
            <a:r>
              <a:rPr lang="zh-TW" altLang="en-US" sz="2800" b="1" dirty="0">
                <a:solidFill>
                  <a:srgbClr val="0070C0"/>
                </a:solidFill>
                <a:latin typeface="DFKai-SB" panose="03000509000000000000" pitchFamily="65" charset="-120"/>
                <a:ea typeface="DFKai-SB" panose="03000509000000000000" pitchFamily="65" charset="-120"/>
              </a:rPr>
              <a:t>塑膠問題</a:t>
            </a:r>
            <a:r>
              <a:rPr lang="zh-TW" altLang="en-US" sz="2800" b="1" dirty="0" smtClean="0">
                <a:solidFill>
                  <a:srgbClr val="0070C0"/>
                </a:solidFill>
                <a:latin typeface="DFKai-SB" panose="03000509000000000000" pitchFamily="65" charset="-120"/>
                <a:ea typeface="DFKai-SB" panose="03000509000000000000" pitchFamily="65" charset="-120"/>
              </a:rPr>
              <a:t>的措施舉隅</a:t>
            </a:r>
            <a:endParaRPr lang="zh-TW" altLang="en-US" sz="2800" b="1" dirty="0">
              <a:solidFill>
                <a:srgbClr val="0070C0"/>
              </a:solidFill>
              <a:latin typeface="DFKai-SB" panose="03000509000000000000" pitchFamily="65" charset="-120"/>
              <a:ea typeface="DFKai-SB" panose="03000509000000000000" pitchFamily="65" charset="-120"/>
            </a:endParaRPr>
          </a:p>
        </p:txBody>
      </p:sp>
      <p:sp>
        <p:nvSpPr>
          <p:cNvPr id="7" name="矩形 6"/>
          <p:cNvSpPr/>
          <p:nvPr/>
        </p:nvSpPr>
        <p:spPr>
          <a:xfrm>
            <a:off x="323549" y="1268880"/>
            <a:ext cx="11480132" cy="2293987"/>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4" name="文本框 3"/>
          <p:cNvSpPr txBox="1"/>
          <p:nvPr/>
        </p:nvSpPr>
        <p:spPr>
          <a:xfrm>
            <a:off x="410876" y="1297286"/>
            <a:ext cx="10953115" cy="2308324"/>
          </a:xfrm>
          <a:prstGeom prst="rect">
            <a:avLst/>
          </a:prstGeom>
          <a:noFill/>
        </p:spPr>
        <p:txBody>
          <a:bodyPr wrap="square">
            <a:spAutoFit/>
          </a:bodyPr>
          <a:lstStyle/>
          <a:p>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截至</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月，我國已有</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31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個</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省發布</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了塑膠污染治理相關實施方案或行動</a:t>
            </a:r>
            <a:r>
              <a:rPr lang="zh-CN" sz="2400" dirty="0">
                <a:latin typeface="Times New Roman" panose="02020603050405020304" pitchFamily="18" charset="0"/>
                <a:ea typeface="DFKai-SB" panose="03000509000000000000" pitchFamily="65" charset="-120"/>
                <a:cs typeface="Times New Roman" panose="02020603050405020304" pitchFamily="18" charset="0"/>
                <a:sym typeface="+mn-ea"/>
              </a:rPr>
              <a:t>計劃</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。如</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北京市塑膠污染治理行動計劃（</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2020—2025</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聚焦餐飲、外賣平台、批發零售、電商快遞、住宿會展、農業生產六大重點行業，強化減塑力度。目前，北京市餐飲行業禁止使用不可降解一次性塑膠吸管，建成區外賣（含堂食打包）服務禁止使用不可降解塑膠袋，建成區、景區景點堂食服務禁止使用不可降解一次性塑膠餐具</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文本框 42"/>
          <p:cNvSpPr txBox="1">
            <a:spLocks noChangeArrowheads="1"/>
          </p:cNvSpPr>
          <p:nvPr/>
        </p:nvSpPr>
        <p:spPr bwMode="auto">
          <a:xfrm>
            <a:off x="364522" y="787900"/>
            <a:ext cx="49351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TW" altLang="en-US" sz="2800" b="1" dirty="0">
                <a:solidFill>
                  <a:srgbClr val="0070C0"/>
                </a:solidFill>
                <a:latin typeface="DFKai-SB" panose="03000509000000000000" pitchFamily="65" charset="-120"/>
                <a:ea typeface="DFKai-SB" panose="03000509000000000000" pitchFamily="65" charset="-120"/>
              </a:rPr>
              <a:t>國家應對塑膠問題的</a:t>
            </a:r>
            <a:r>
              <a:rPr lang="zh-TW" altLang="en-US" sz="2800" b="1" dirty="0" smtClean="0">
                <a:solidFill>
                  <a:srgbClr val="0070C0"/>
                </a:solidFill>
                <a:latin typeface="DFKai-SB" panose="03000509000000000000" pitchFamily="65" charset="-120"/>
                <a:ea typeface="DFKai-SB" panose="03000509000000000000" pitchFamily="65" charset="-120"/>
              </a:rPr>
              <a:t>政策舉隅</a:t>
            </a:r>
            <a:endParaRPr lang="zh-CN" altLang="en-US" sz="2800" b="1" dirty="0">
              <a:solidFill>
                <a:srgbClr val="0070C0"/>
              </a:solidFill>
              <a:latin typeface="DFKai-SB" panose="03000509000000000000" pitchFamily="65" charset="-120"/>
              <a:ea typeface="DFKai-SB" panose="03000509000000000000" pitchFamily="65" charset="-120"/>
            </a:endParaRPr>
          </a:p>
        </p:txBody>
      </p:sp>
      <p:sp>
        <p:nvSpPr>
          <p:cNvPr id="2" name="文本框 1"/>
          <p:cNvSpPr txBox="1"/>
          <p:nvPr/>
        </p:nvSpPr>
        <p:spPr>
          <a:xfrm>
            <a:off x="422941" y="4221962"/>
            <a:ext cx="11316303" cy="1938992"/>
          </a:xfrm>
          <a:prstGeom prst="rect">
            <a:avLst/>
          </a:prstGeom>
          <a:noFill/>
        </p:spPr>
        <p:txBody>
          <a:bodyPr wrap="square" rtlCol="0">
            <a:spAutoFit/>
          </a:bodyPr>
          <a:lstStyle/>
          <a:p>
            <a:r>
              <a:rPr lang="zh-TW" altLang="en-US" sz="2400" dirty="0" smtClean="0">
                <a:latin typeface="DFKai-SB" panose="03000509000000000000" pitchFamily="65" charset="-120"/>
                <a:ea typeface="DFKai-SB" panose="03000509000000000000" pitchFamily="65" charset="-120"/>
                <a:sym typeface="+mn-ea"/>
              </a:rPr>
              <a:t>香港特區政府</a:t>
            </a:r>
            <a:r>
              <a:rPr lang="zh-TW" altLang="en-US" sz="2400" dirty="0">
                <a:latin typeface="DFKai-SB" panose="03000509000000000000" pitchFamily="65" charset="-120"/>
                <a:ea typeface="DFKai-SB" panose="03000509000000000000" pitchFamily="65" charset="-120"/>
                <a:sym typeface="+mn-ea"/>
              </a:rPr>
              <a:t>已</a:t>
            </a:r>
            <a:r>
              <a:rPr lang="zh-TW" altLang="en-US" sz="2400" dirty="0" smtClean="0">
                <a:latin typeface="DFKai-SB" panose="03000509000000000000" pitchFamily="65" charset="-120"/>
                <a:ea typeface="DFKai-SB" panose="03000509000000000000" pitchFamily="65" charset="-120"/>
                <a:sym typeface="+mn-ea"/>
              </a:rPr>
              <a:t>由</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2019</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年</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1</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月起</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，禁止在主要服務對象為政府員工的飯堂提供膠飲管和發泡膠餐</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盒，亦</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與餐飲業界合作，推廣及鼓勵減少使用即棄塑膠餐具，包括為飲食業訂立指引，和合作舉辦「外賣走塑　餐具先行」運動，鼓勵顧客自備餐具的</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風氣。</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政府</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亦</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建議由</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2025</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年起，餐飲業處所一律禁止向堂食和外賣顧客，提供若干種類非發泡膠即棄膠餐具，並</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諮詢大眾。</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任意多边形: 形状 3"/>
          <p:cNvSpPr/>
          <p:nvPr/>
        </p:nvSpPr>
        <p:spPr>
          <a:xfrm>
            <a:off x="2598334" y="121815"/>
            <a:ext cx="6930562"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3600" dirty="0" smtClean="0">
                <a:solidFill>
                  <a:schemeClr val="bg1"/>
                </a:solidFill>
                <a:latin typeface="DFKai-SB" panose="03000509000000000000" pitchFamily="65" charset="-120"/>
                <a:ea typeface="DFKai-SB" panose="03000509000000000000" pitchFamily="65" charset="-120"/>
              </a:rPr>
              <a:t>不同</a:t>
            </a:r>
            <a:r>
              <a:rPr lang="zh-CN" altLang="en-US" sz="3600" dirty="0">
                <a:solidFill>
                  <a:schemeClr val="bg1"/>
                </a:solidFill>
                <a:latin typeface="DFKai-SB" panose="03000509000000000000" pitchFamily="65" charset="-120"/>
                <a:ea typeface="DFKai-SB" panose="03000509000000000000" pitchFamily="65" charset="-120"/>
              </a:rPr>
              <a:t>持份</a:t>
            </a:r>
            <a:r>
              <a:rPr lang="zh-CN" altLang="en-US" sz="3600" dirty="0" smtClean="0">
                <a:solidFill>
                  <a:schemeClr val="bg1"/>
                </a:solidFill>
                <a:latin typeface="DFKai-SB" panose="03000509000000000000" pitchFamily="65" charset="-120"/>
                <a:ea typeface="DFKai-SB" panose="03000509000000000000" pitchFamily="65" charset="-120"/>
              </a:rPr>
              <a:t>者</a:t>
            </a:r>
            <a:r>
              <a:rPr lang="zh-TW" altLang="en-US" sz="3600" dirty="0" smtClean="0">
                <a:solidFill>
                  <a:schemeClr val="bg1"/>
                </a:solidFill>
                <a:latin typeface="DFKai-SB" panose="03000509000000000000" pitchFamily="65" charset="-120"/>
                <a:ea typeface="DFKai-SB" panose="03000509000000000000" pitchFamily="65" charset="-120"/>
              </a:rPr>
              <a:t>之間協作與</a:t>
            </a:r>
            <a:r>
              <a:rPr lang="zh-CN" altLang="en-US" sz="3600" dirty="0" smtClean="0">
                <a:solidFill>
                  <a:srgbClr val="FFFFFF"/>
                </a:solidFill>
                <a:latin typeface="DFKai-SB" panose="03000509000000000000" pitchFamily="65" charset="-120"/>
                <a:ea typeface="DFKai-SB" panose="03000509000000000000" pitchFamily="65" charset="-120"/>
              </a:rPr>
              <a:t>共同</a:t>
            </a:r>
            <a:r>
              <a:rPr lang="zh-TW" altLang="en-US" sz="3600" dirty="0">
                <a:solidFill>
                  <a:srgbClr val="FFFFFF"/>
                </a:solidFill>
                <a:latin typeface="DFKai-SB" panose="03000509000000000000" pitchFamily="65" charset="-120"/>
                <a:ea typeface="DFKai-SB" panose="03000509000000000000" pitchFamily="65" charset="-120"/>
              </a:rPr>
              <a:t>努</a:t>
            </a:r>
            <a:r>
              <a:rPr lang="zh-CN" altLang="en-US" sz="3600" dirty="0" smtClean="0">
                <a:solidFill>
                  <a:srgbClr val="FFFFFF"/>
                </a:solidFill>
                <a:latin typeface="DFKai-SB" panose="03000509000000000000" pitchFamily="65" charset="-120"/>
                <a:ea typeface="DFKai-SB" panose="03000509000000000000" pitchFamily="65" charset="-120"/>
              </a:rPr>
              <a:t>力 </a:t>
            </a:r>
            <a:endParaRPr lang="zh-CN" altLang="en-US" sz="3600" dirty="0">
              <a:solidFill>
                <a:srgbClr val="FFFFFF"/>
              </a:solidFill>
              <a:latin typeface="DFKai-SB" panose="03000509000000000000" pitchFamily="65" charset="-120"/>
              <a:ea typeface="DFKai-SB" panose="03000509000000000000" pitchFamily="65" charset="-120"/>
            </a:endParaRPr>
          </a:p>
        </p:txBody>
      </p:sp>
      <p:sp>
        <p:nvSpPr>
          <p:cNvPr id="3" name="Rectangle 2"/>
          <p:cNvSpPr/>
          <p:nvPr/>
        </p:nvSpPr>
        <p:spPr>
          <a:xfrm>
            <a:off x="3358642" y="3277843"/>
            <a:ext cx="8380602" cy="276999"/>
          </a:xfrm>
          <a:prstGeom prst="rect">
            <a:avLst/>
          </a:prstGeom>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來源：</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中國政府網</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http://www.gov.cn/xinwen/2021-01/07/content_5577567.htm</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CN"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4"/>
          <p:cNvSpPr/>
          <p:nvPr/>
        </p:nvSpPr>
        <p:spPr>
          <a:xfrm>
            <a:off x="410876" y="6104711"/>
            <a:ext cx="10953115" cy="650947"/>
          </a:xfrm>
          <a:prstGeom prst="rect">
            <a:avLst/>
          </a:prstGeom>
        </p:spPr>
        <p:txBody>
          <a:bodyPr wrap="square">
            <a:spAutoFit/>
          </a:bodyPr>
          <a:lstStyle/>
          <a:p>
            <a:r>
              <a:rPr lang="zh-TW" altLang="en-US" sz="1100" dirty="0">
                <a:latin typeface="Times New Roman" panose="02020603050405020304" pitchFamily="18" charset="0"/>
                <a:ea typeface="DFKai-SB" panose="03000509000000000000" pitchFamily="65" charset="-120"/>
                <a:cs typeface="Times New Roman" panose="02020603050405020304" pitchFamily="18" charset="0"/>
                <a:sym typeface="+mn-ea"/>
              </a:rPr>
              <a:t>資料</a:t>
            </a:r>
            <a:r>
              <a:rPr lang="zh-CN" altLang="en-US" sz="1100" dirty="0">
                <a:latin typeface="Times New Roman" panose="02020603050405020304" pitchFamily="18" charset="0"/>
                <a:ea typeface="DFKai-SB" panose="03000509000000000000" pitchFamily="65" charset="-120"/>
                <a:cs typeface="Times New Roman" panose="02020603050405020304" pitchFamily="18" charset="0"/>
                <a:sym typeface="+mn-ea"/>
              </a:rPr>
              <a:t>來源：</a:t>
            </a:r>
            <a:r>
              <a:rPr lang="en-US" altLang="zh-CN" sz="1100" dirty="0">
                <a:latin typeface="Times New Roman" panose="02020603050405020304" pitchFamily="18" charset="0"/>
                <a:ea typeface="DFKai-SB" panose="03000509000000000000" pitchFamily="65" charset="-120"/>
                <a:cs typeface="Times New Roman" panose="02020603050405020304" pitchFamily="18" charset="0"/>
                <a:sym typeface="+mn-ea"/>
              </a:rPr>
              <a:t> </a:t>
            </a:r>
            <a:endPar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sym typeface="+mn-ea"/>
            </a:endParaRPr>
          </a:p>
          <a:p>
            <a:pPr marL="285750" indent="-285750">
              <a:buFont typeface="Arial" panose="020B0604020202020204" pitchFamily="34" charset="0"/>
              <a:buChar char="•"/>
            </a:pPr>
            <a:r>
              <a:rPr lang="zh-TW" altLang="en-US" sz="1100" dirty="0" smtClean="0">
                <a:latin typeface="Times New Roman" panose="02020603050405020304" pitchFamily="18" charset="0"/>
                <a:ea typeface="DFKai-SB" panose="03000509000000000000" pitchFamily="65" charset="-120"/>
                <a:cs typeface="Times New Roman" panose="02020603050405020304" pitchFamily="18" charset="0"/>
                <a:sym typeface="+mn-ea"/>
              </a:rPr>
              <a:t>立法會 </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sym typeface="+mn-ea"/>
              </a:rPr>
              <a:t>(https</a:t>
            </a:r>
            <a:r>
              <a:rPr lang="en-US" altLang="zh-TW" sz="11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TW" sz="1100" dirty="0" smtClean="0">
                <a:latin typeface="Times New Roman" panose="02020603050405020304" pitchFamily="18" charset="0"/>
                <a:ea typeface="DFKai-SB" panose="03000509000000000000" pitchFamily="65" charset="-120"/>
                <a:cs typeface="Times New Roman" panose="02020603050405020304" pitchFamily="18" charset="0"/>
                <a:sym typeface="+mn-ea"/>
              </a:rPr>
              <a:t>www.legco.gov.hk/research-publications/chinese/essentials-2021ise22-measures-to-curb-disposable-plastic-tableware.htm)</a:t>
            </a:r>
            <a:endParaRPr lang="en-US" altLang="zh-TW" sz="1100" dirty="0">
              <a:latin typeface="Times New Roman" panose="02020603050405020304" pitchFamily="18" charset="0"/>
              <a:ea typeface="DFKai-SB" panose="03000509000000000000" pitchFamily="65" charset="-120"/>
              <a:cs typeface="Times New Roman" panose="02020603050405020304" pitchFamily="18" charset="0"/>
              <a:sym typeface="+mn-ea"/>
            </a:endParaRPr>
          </a:p>
          <a:p>
            <a:pPr marL="285750" indent="-285750">
              <a:lnSpc>
                <a:spcPct val="130000"/>
              </a:lnSpc>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政府新關公報</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100" dirty="0">
                <a:latin typeface="Times New Roman" panose="02020603050405020304" pitchFamily="18" charset="0"/>
                <a:ea typeface="DFKai-SB" panose="03000509000000000000" pitchFamily="65" charset="-120"/>
                <a:cs typeface="Times New Roman" panose="02020603050405020304" pitchFamily="18" charset="0"/>
                <a:sym typeface="+mn-ea"/>
              </a:rPr>
              <a:t>https://www.info.gov.hk/gia/general/201911/13/P2019111300429.htm</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HK" sz="1100" dirty="0" smtClean="0">
                <a:latin typeface="Times New Roman" panose="02020603050405020304" pitchFamily="18" charset="0"/>
                <a:cs typeface="Times New Roman" panose="02020603050405020304" pitchFamily="18" charset="0"/>
              </a:rPr>
              <a:t>)</a:t>
            </a:r>
            <a:endParaRPr lang="en-US" altLang="zh-CN" sz="1100"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685388" y="5239009"/>
            <a:ext cx="8990646" cy="1288264"/>
            <a:chOff x="9439798" y="3525406"/>
            <a:chExt cx="2101646" cy="3425475"/>
          </a:xfrm>
        </p:grpSpPr>
        <p:sp>
          <p:nvSpPr>
            <p:cNvPr id="16" name="AutoShape 17"/>
            <p:cNvSpPr/>
            <p:nvPr/>
          </p:nvSpPr>
          <p:spPr>
            <a:xfrm>
              <a:off x="9439798" y="3525406"/>
              <a:ext cx="2101646" cy="3425475"/>
            </a:xfrm>
            <a:prstGeom prst="roundRect">
              <a:avLst>
                <a:gd name="adj" fmla="val 7936"/>
              </a:avLst>
            </a:prstGeom>
            <a:solidFill>
              <a:schemeClr val="accent1">
                <a:lumMod val="75000"/>
                <a:alpha val="10196"/>
              </a:schemeClr>
            </a:solidFill>
            <a:ln w="19050" cap="rnd" cmpd="sng">
              <a:solidFill>
                <a:schemeClr val="tx1"/>
              </a:solidFill>
              <a:prstDash val="sysDot"/>
              <a:headEnd type="none" w="med" len="med"/>
              <a:tailEnd type="none" w="med" len="med"/>
            </a:ln>
          </p:spPr>
          <p:txBody>
            <a:bodyPr/>
            <a:lstStyle/>
            <a:p>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24" name="任意多边形: 形状 23"/>
            <p:cNvSpPr/>
            <p:nvPr/>
          </p:nvSpPr>
          <p:spPr>
            <a:xfrm>
              <a:off x="9460128" y="3586538"/>
              <a:ext cx="2040096" cy="1175485"/>
            </a:xfrm>
            <a:custGeom>
              <a:avLst/>
              <a:gdLst>
                <a:gd name="connsiteX0" fmla="*/ 0 w 2421561"/>
                <a:gd name="connsiteY0" fmla="*/ 0 h 1749966"/>
                <a:gd name="connsiteX1" fmla="*/ 2421561 w 2421561"/>
                <a:gd name="connsiteY1" fmla="*/ 0 h 1749966"/>
                <a:gd name="connsiteX2" fmla="*/ 2421561 w 2421561"/>
                <a:gd name="connsiteY2" fmla="*/ 1749966 h 1749966"/>
                <a:gd name="connsiteX3" fmla="*/ 0 w 2421561"/>
                <a:gd name="connsiteY3" fmla="*/ 1749966 h 1749966"/>
                <a:gd name="connsiteX4" fmla="*/ 0 w 2421561"/>
                <a:gd name="connsiteY4" fmla="*/ 0 h 174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561" h="1749966">
                  <a:moveTo>
                    <a:pt x="0" y="0"/>
                  </a:moveTo>
                  <a:lnTo>
                    <a:pt x="2421561" y="0"/>
                  </a:lnTo>
                  <a:lnTo>
                    <a:pt x="2421561" y="1749966"/>
                  </a:lnTo>
                  <a:lnTo>
                    <a:pt x="0" y="174996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spAutoFit/>
            </a:bodyPr>
            <a:lstStyle/>
            <a:p>
              <a:pPr>
                <a:lnSpc>
                  <a:spcPts val="2800"/>
                </a:lnSpc>
              </a:pPr>
              <a:r>
                <a:rPr lang="zh-TW" altLang="en-US" sz="2400" dirty="0" smtClean="0">
                  <a:solidFill>
                    <a:schemeClr val="tx1"/>
                  </a:solidFill>
                  <a:latin typeface="DFKai-SB" panose="03000509000000000000" pitchFamily="65" charset="-120"/>
                  <a:ea typeface="DFKai-SB" panose="03000509000000000000" pitchFamily="65" charset="-120"/>
                </a:rPr>
                <a:t>參與</a:t>
              </a:r>
              <a:r>
                <a:rPr lang="zh-TW" altLang="en-US" sz="2400" dirty="0">
                  <a:solidFill>
                    <a:schemeClr val="tx1"/>
                  </a:solidFill>
                  <a:latin typeface="DFKai-SB" panose="03000509000000000000" pitchFamily="65" charset="-120"/>
                  <a:ea typeface="DFKai-SB" panose="03000509000000000000" pitchFamily="65" charset="-120"/>
                </a:rPr>
                <a:t>國際</a:t>
              </a:r>
              <a:r>
                <a:rPr lang="zh-TW" altLang="en-US" sz="2400" dirty="0" smtClean="0">
                  <a:solidFill>
                    <a:schemeClr val="tx1"/>
                  </a:solidFill>
                  <a:latin typeface="DFKai-SB" panose="03000509000000000000" pitchFamily="65" charset="-120"/>
                  <a:ea typeface="DFKai-SB" panose="03000509000000000000" pitchFamily="65" charset="-120"/>
                </a:rPr>
                <a:t>會議，促進及</a:t>
              </a:r>
              <a:r>
                <a:rPr lang="zh-TW" altLang="en-US" sz="2400" dirty="0">
                  <a:solidFill>
                    <a:schemeClr val="tx1"/>
                  </a:solidFill>
                  <a:latin typeface="DFKai-SB" panose="03000509000000000000" pitchFamily="65" charset="-120"/>
                  <a:ea typeface="DFKai-SB" panose="03000509000000000000" pitchFamily="65" charset="-120"/>
                </a:rPr>
                <a:t>參與</a:t>
              </a:r>
              <a:r>
                <a:rPr lang="zh-TW" altLang="en-US" sz="2400" dirty="0" smtClean="0">
                  <a:solidFill>
                    <a:schemeClr val="tx1"/>
                  </a:solidFill>
                  <a:latin typeface="DFKai-SB" panose="03000509000000000000" pitchFamily="65" charset="-120"/>
                  <a:ea typeface="DFKai-SB" panose="03000509000000000000" pitchFamily="65" charset="-120"/>
                </a:rPr>
                <a:t>國家、</a:t>
              </a:r>
              <a:r>
                <a:rPr lang="zh-CN" altLang="en-US" sz="2400" dirty="0" smtClean="0">
                  <a:solidFill>
                    <a:schemeClr val="tx1"/>
                  </a:solidFill>
                  <a:latin typeface="DFKai-SB" panose="03000509000000000000" pitchFamily="65" charset="-120"/>
                  <a:ea typeface="DFKai-SB" panose="03000509000000000000" pitchFamily="65" charset="-120"/>
                </a:rPr>
                <a:t>區域及國際</a:t>
              </a:r>
              <a:r>
                <a:rPr lang="zh-TW" altLang="en-US" sz="2400" dirty="0" smtClean="0">
                  <a:solidFill>
                    <a:schemeClr val="tx1"/>
                  </a:solidFill>
                  <a:latin typeface="DFKai-SB" panose="03000509000000000000" pitchFamily="65" charset="-120"/>
                  <a:ea typeface="DFKai-SB" panose="03000509000000000000" pitchFamily="65" charset="-120"/>
                </a:rPr>
                <a:t>合作，</a:t>
              </a:r>
              <a:r>
                <a:rPr lang="zh-TW" altLang="en-US" sz="2400" dirty="0">
                  <a:solidFill>
                    <a:schemeClr val="tx1"/>
                  </a:solidFill>
                  <a:latin typeface="DFKai-SB" panose="03000509000000000000" pitchFamily="65" charset="-120"/>
                  <a:ea typeface="DFKai-SB" panose="03000509000000000000" pitchFamily="65" charset="-120"/>
                </a:rPr>
                <a:t>衡量和協調不同持份者的利益，與各界不同持份者協商</a:t>
              </a:r>
              <a:r>
                <a:rPr lang="zh-TW" altLang="en-US" sz="2400" dirty="0" smtClean="0">
                  <a:solidFill>
                    <a:schemeClr val="tx1"/>
                  </a:solidFill>
                  <a:latin typeface="DFKai-SB" panose="03000509000000000000" pitchFamily="65" charset="-120"/>
                  <a:ea typeface="DFKai-SB" panose="03000509000000000000" pitchFamily="65" charset="-120"/>
                </a:rPr>
                <a:t>，完善</a:t>
              </a:r>
              <a:r>
                <a:rPr lang="zh-TW" altLang="en-US" sz="2400" dirty="0">
                  <a:solidFill>
                    <a:schemeClr val="tx1"/>
                  </a:solidFill>
                  <a:latin typeface="DFKai-SB" panose="03000509000000000000" pitchFamily="65" charset="-120"/>
                  <a:ea typeface="DFKai-SB" panose="03000509000000000000" pitchFamily="65" charset="-120"/>
                </a:rPr>
                <a:t>現時</a:t>
              </a:r>
              <a:r>
                <a:rPr lang="zh-TW" altLang="en-US" sz="2400" dirty="0" smtClean="0">
                  <a:solidFill>
                    <a:schemeClr val="tx1"/>
                  </a:solidFill>
                  <a:latin typeface="DFKai-SB" panose="03000509000000000000" pitchFamily="65" charset="-120"/>
                  <a:ea typeface="DFKai-SB" panose="03000509000000000000" pitchFamily="65" charset="-120"/>
                </a:rPr>
                <a:t>方案</a:t>
              </a:r>
              <a:r>
                <a:rPr lang="zh-TW" altLang="en-US" sz="2400" dirty="0">
                  <a:solidFill>
                    <a:schemeClr val="tx1"/>
                  </a:solidFill>
                  <a:latin typeface="DFKai-SB" panose="03000509000000000000" pitchFamily="65" charset="-120"/>
                  <a:ea typeface="DFKai-SB" panose="03000509000000000000" pitchFamily="65" charset="-120"/>
                </a:rPr>
                <a:t>，</a:t>
              </a:r>
              <a:r>
                <a:rPr lang="zh-TW" altLang="en-US" sz="2400" dirty="0" smtClean="0">
                  <a:solidFill>
                    <a:schemeClr val="tx1"/>
                  </a:solidFill>
                  <a:latin typeface="DFKai-SB" panose="03000509000000000000" pitchFamily="65" charset="-120"/>
                  <a:ea typeface="DFKai-SB" panose="03000509000000000000" pitchFamily="65" charset="-120"/>
                </a:rPr>
                <a:t>支援不同層面的環保工作等。</a:t>
              </a:r>
              <a:endParaRPr lang="zh-CN" altLang="en-US" sz="2400" dirty="0">
                <a:solidFill>
                  <a:schemeClr val="tx1"/>
                </a:solidFill>
                <a:latin typeface="DFKai-SB" panose="03000509000000000000" pitchFamily="65" charset="-120"/>
                <a:ea typeface="DFKai-SB" panose="03000509000000000000" pitchFamily="65" charset="-120"/>
              </a:endParaRPr>
            </a:p>
          </p:txBody>
        </p:sp>
      </p:grpSp>
      <p:sp>
        <p:nvSpPr>
          <p:cNvPr id="25" name="任意多边形: 形状 7"/>
          <p:cNvSpPr/>
          <p:nvPr/>
        </p:nvSpPr>
        <p:spPr>
          <a:xfrm>
            <a:off x="3083787" y="207364"/>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29" name="圓角矩形 1"/>
          <p:cNvSpPr/>
          <p:nvPr/>
        </p:nvSpPr>
        <p:spPr>
          <a:xfrm>
            <a:off x="202291" y="1136233"/>
            <a:ext cx="2210508" cy="391962"/>
          </a:xfrm>
          <a:prstGeom prst="roundRect">
            <a:avLst/>
          </a:prstGeom>
          <a:solidFill>
            <a:srgbClr val="32A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1" name="PA_淘宝店chenying0907 32"/>
          <p:cNvSpPr>
            <a:spLocks noChangeArrowheads="1"/>
          </p:cNvSpPr>
          <p:nvPr>
            <p:custDataLst>
              <p:tags r:id="rId1"/>
            </p:custDataLst>
          </p:nvPr>
        </p:nvSpPr>
        <p:spPr bwMode="auto">
          <a:xfrm>
            <a:off x="146500" y="1150039"/>
            <a:ext cx="2266299" cy="3323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lvl="0" indent="0" algn="ctr" defTabSz="889000">
              <a:lnSpc>
                <a:spcPct val="90000"/>
              </a:lnSpc>
              <a:spcBef>
                <a:spcPct val="0"/>
              </a:spcBef>
              <a:spcAft>
                <a:spcPct val="35000"/>
              </a:spcAft>
              <a:buNone/>
            </a:pPr>
            <a:r>
              <a:rPr lang="zh-CN" altLang="en-US" sz="2400" b="1" dirty="0" smtClean="0">
                <a:solidFill>
                  <a:schemeClr val="bg1"/>
                </a:solidFill>
                <a:latin typeface="DFKai-SB" panose="03000509000000000000" pitchFamily="65" charset="-120"/>
                <a:ea typeface="DFKai-SB" panose="03000509000000000000" pitchFamily="65" charset="-120"/>
              </a:rPr>
              <a:t>制定</a:t>
            </a:r>
            <a:r>
              <a:rPr lang="zh-TW" altLang="en-US" sz="2400" b="1" dirty="0" smtClean="0">
                <a:solidFill>
                  <a:schemeClr val="bg1"/>
                </a:solidFill>
                <a:latin typeface="DFKai-SB" panose="03000509000000000000" pitchFamily="65" charset="-120"/>
                <a:ea typeface="DFKai-SB" panose="03000509000000000000" pitchFamily="65" charset="-120"/>
              </a:rPr>
              <a:t>及推行</a:t>
            </a:r>
            <a:r>
              <a:rPr lang="zh-CN" altLang="en-US" sz="2400" b="1" dirty="0" smtClean="0">
                <a:solidFill>
                  <a:schemeClr val="bg1"/>
                </a:solidFill>
                <a:latin typeface="DFKai-SB" panose="03000509000000000000" pitchFamily="65" charset="-120"/>
                <a:ea typeface="DFKai-SB" panose="03000509000000000000" pitchFamily="65" charset="-120"/>
              </a:rPr>
              <a:t>政策</a:t>
            </a:r>
            <a:endParaRPr lang="zh-CN" altLang="en-US" sz="2400" kern="1200" dirty="0">
              <a:solidFill>
                <a:schemeClr val="bg1"/>
              </a:solidFill>
              <a:latin typeface="Microsoft JhengHei" panose="020B0604030504040204" pitchFamily="34" charset="-120"/>
              <a:ea typeface="Microsoft JhengHei" panose="020B0604030504040204" pitchFamily="34" charset="-120"/>
            </a:endParaRPr>
          </a:p>
        </p:txBody>
      </p:sp>
      <p:sp>
        <p:nvSpPr>
          <p:cNvPr id="36" name="AutoShape 17"/>
          <p:cNvSpPr/>
          <p:nvPr/>
        </p:nvSpPr>
        <p:spPr>
          <a:xfrm>
            <a:off x="2685397" y="945587"/>
            <a:ext cx="9036506" cy="883915"/>
          </a:xfrm>
          <a:prstGeom prst="roundRect">
            <a:avLst>
              <a:gd name="adj" fmla="val 7936"/>
            </a:avLst>
          </a:prstGeom>
          <a:solidFill>
            <a:srgbClr val="139AFF">
              <a:alpha val="10196"/>
            </a:srgbClr>
          </a:solidFill>
          <a:ln w="19050" cap="rnd" cmpd="sng">
            <a:solidFill>
              <a:schemeClr val="tx1"/>
            </a:solidFill>
            <a:prstDash val="sysDot"/>
            <a:headEnd type="none" w="med" len="med"/>
            <a:tailEnd type="none" w="med" len="med"/>
          </a:ln>
        </p:spPr>
        <p:txBody>
          <a:bodyPr/>
          <a:lstStyle/>
          <a:p>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37" name="任意多边形: 形状 14"/>
          <p:cNvSpPr/>
          <p:nvPr/>
        </p:nvSpPr>
        <p:spPr>
          <a:xfrm>
            <a:off x="2802734" y="966916"/>
            <a:ext cx="8801814" cy="841256"/>
          </a:xfrm>
          <a:custGeom>
            <a:avLst/>
            <a:gdLst>
              <a:gd name="connsiteX0" fmla="*/ 0 w 2421561"/>
              <a:gd name="connsiteY0" fmla="*/ 0 h 1749966"/>
              <a:gd name="connsiteX1" fmla="*/ 2421561 w 2421561"/>
              <a:gd name="connsiteY1" fmla="*/ 0 h 1749966"/>
              <a:gd name="connsiteX2" fmla="*/ 2421561 w 2421561"/>
              <a:gd name="connsiteY2" fmla="*/ 1749966 h 1749966"/>
              <a:gd name="connsiteX3" fmla="*/ 0 w 2421561"/>
              <a:gd name="connsiteY3" fmla="*/ 1749966 h 1749966"/>
              <a:gd name="connsiteX4" fmla="*/ 0 w 2421561"/>
              <a:gd name="connsiteY4" fmla="*/ 0 h 174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561" h="1749966">
                <a:moveTo>
                  <a:pt x="0" y="0"/>
                </a:moveTo>
                <a:lnTo>
                  <a:pt x="2421561" y="0"/>
                </a:lnTo>
                <a:lnTo>
                  <a:pt x="2421561" y="1749966"/>
                </a:lnTo>
                <a:lnTo>
                  <a:pt x="0" y="174996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spAutoFit/>
          </a:bodyPr>
          <a:lstStyle/>
          <a:p>
            <a:pPr lvl="0" defTabSz="889000">
              <a:spcBef>
                <a:spcPct val="0"/>
              </a:spcBef>
            </a:pPr>
            <a:r>
              <a:rPr lang="zh-CN" altLang="en-US" sz="2400" b="0" i="0" dirty="0" smtClean="0">
                <a:solidFill>
                  <a:schemeClr val="tx1"/>
                </a:solidFill>
                <a:effectLst/>
                <a:latin typeface="DFKai-SB" panose="03000509000000000000" pitchFamily="65" charset="-120"/>
                <a:ea typeface="DFKai-SB" panose="03000509000000000000" pitchFamily="65" charset="-120"/>
              </a:rPr>
              <a:t>制定</a:t>
            </a:r>
            <a:r>
              <a:rPr lang="zh-TW" altLang="en-US" sz="2400" b="0" i="0" dirty="0" smtClean="0">
                <a:solidFill>
                  <a:schemeClr val="tx1"/>
                </a:solidFill>
                <a:effectLst/>
                <a:latin typeface="DFKai-SB" panose="03000509000000000000" pitchFamily="65" charset="-120"/>
                <a:ea typeface="DFKai-SB" panose="03000509000000000000" pitchFamily="65" charset="-120"/>
              </a:rPr>
              <a:t>及推行</a:t>
            </a:r>
            <a:r>
              <a:rPr lang="zh-CN" altLang="en-US" sz="2400" dirty="0" smtClean="0">
                <a:solidFill>
                  <a:schemeClr val="tx1"/>
                </a:solidFill>
                <a:latin typeface="DFKai-SB" panose="03000509000000000000" pitchFamily="65" charset="-120"/>
                <a:ea typeface="DFKai-SB" panose="03000509000000000000" pitchFamily="65" charset="-120"/>
              </a:rPr>
              <a:t>環境保護</a:t>
            </a:r>
            <a:r>
              <a:rPr lang="zh-CN" altLang="en-US" sz="2400" dirty="0">
                <a:solidFill>
                  <a:schemeClr val="tx1"/>
                </a:solidFill>
                <a:latin typeface="DFKai-SB" panose="03000509000000000000" pitchFamily="65" charset="-120"/>
                <a:ea typeface="DFKai-SB" panose="03000509000000000000" pitchFamily="65" charset="-120"/>
              </a:rPr>
              <a:t>、</a:t>
            </a:r>
            <a:r>
              <a:rPr lang="zh-CN" altLang="en-US" sz="2400" b="0" i="0" dirty="0">
                <a:solidFill>
                  <a:schemeClr val="tx1"/>
                </a:solidFill>
                <a:effectLst/>
                <a:latin typeface="DFKai-SB" panose="03000509000000000000" pitchFamily="65" charset="-120"/>
                <a:ea typeface="DFKai-SB" panose="03000509000000000000" pitchFamily="65" charset="-120"/>
              </a:rPr>
              <a:t>能源、自然保育及推廣可持續</a:t>
            </a:r>
            <a:r>
              <a:rPr lang="zh-CN" altLang="en-US" sz="2400" b="0" i="0" dirty="0" smtClean="0">
                <a:solidFill>
                  <a:schemeClr val="tx1"/>
                </a:solidFill>
                <a:effectLst/>
                <a:latin typeface="DFKai-SB" panose="03000509000000000000" pitchFamily="65" charset="-120"/>
                <a:ea typeface="DFKai-SB" panose="03000509000000000000" pitchFamily="65" charset="-120"/>
              </a:rPr>
              <a:t>發展的</a:t>
            </a:r>
            <a:r>
              <a:rPr lang="zh-TW" altLang="en-US" sz="2400" b="0" i="0" dirty="0" smtClean="0">
                <a:solidFill>
                  <a:schemeClr val="tx1"/>
                </a:solidFill>
                <a:effectLst/>
                <a:latin typeface="DFKai-SB" panose="03000509000000000000" pitchFamily="65" charset="-120"/>
                <a:ea typeface="DFKai-SB" panose="03000509000000000000" pitchFamily="65" charset="-120"/>
              </a:rPr>
              <a:t>法例、</a:t>
            </a:r>
            <a:r>
              <a:rPr lang="zh-CN" altLang="en-US" sz="2400" b="0" i="0" dirty="0" smtClean="0">
                <a:solidFill>
                  <a:schemeClr val="tx1"/>
                </a:solidFill>
                <a:effectLst/>
                <a:latin typeface="DFKai-SB" panose="03000509000000000000" pitchFamily="65" charset="-120"/>
                <a:ea typeface="DFKai-SB" panose="03000509000000000000" pitchFamily="65" charset="-120"/>
              </a:rPr>
              <a:t>政策</a:t>
            </a:r>
            <a:r>
              <a:rPr lang="zh-TW" altLang="en-US" sz="2400" b="0" i="0" dirty="0" smtClean="0">
                <a:solidFill>
                  <a:schemeClr val="tx1"/>
                </a:solidFill>
                <a:effectLst/>
                <a:latin typeface="DFKai-SB" panose="03000509000000000000" pitchFamily="65" charset="-120"/>
                <a:ea typeface="DFKai-SB" panose="03000509000000000000" pitchFamily="65" charset="-120"/>
              </a:rPr>
              <a:t>、措施</a:t>
            </a:r>
            <a:r>
              <a:rPr lang="zh-CN" altLang="en-US" sz="2400" b="0" i="0" dirty="0" smtClean="0">
                <a:solidFill>
                  <a:schemeClr val="tx1"/>
                </a:solidFill>
                <a:effectLst/>
                <a:latin typeface="DFKai-SB" panose="03000509000000000000" pitchFamily="65" charset="-120"/>
                <a:ea typeface="DFKai-SB" panose="03000509000000000000" pitchFamily="65" charset="-120"/>
              </a:rPr>
              <a:t>和</a:t>
            </a:r>
            <a:r>
              <a:rPr lang="zh-CN" altLang="en-US" sz="2400" b="0" i="0" dirty="0">
                <a:solidFill>
                  <a:schemeClr val="tx1"/>
                </a:solidFill>
                <a:effectLst/>
                <a:latin typeface="DFKai-SB" panose="03000509000000000000" pitchFamily="65" charset="-120"/>
                <a:ea typeface="DFKai-SB" panose="03000509000000000000" pitchFamily="65" charset="-120"/>
              </a:rPr>
              <a:t>計劃</a:t>
            </a:r>
            <a:r>
              <a:rPr lang="zh-CN" altLang="en-US" sz="2400" dirty="0">
                <a:solidFill>
                  <a:schemeClr val="tx1"/>
                </a:solidFill>
                <a:latin typeface="DFKai-SB" panose="03000509000000000000" pitchFamily="65" charset="-120"/>
                <a:ea typeface="DFKai-SB" panose="03000509000000000000" pitchFamily="65" charset="-120"/>
              </a:rPr>
              <a:t>等。</a:t>
            </a:r>
            <a:endParaRPr lang="zh-CN" altLang="en-US" sz="2400" kern="1200" dirty="0">
              <a:solidFill>
                <a:schemeClr val="tx1"/>
              </a:solidFill>
              <a:latin typeface="DFKai-SB" panose="03000509000000000000" pitchFamily="65" charset="-120"/>
              <a:ea typeface="DFKai-SB" panose="03000509000000000000" pitchFamily="65" charset="-120"/>
            </a:endParaRPr>
          </a:p>
        </p:txBody>
      </p:sp>
      <p:sp>
        <p:nvSpPr>
          <p:cNvPr id="38" name="圓角矩形 2"/>
          <p:cNvSpPr/>
          <p:nvPr/>
        </p:nvSpPr>
        <p:spPr bwMode="auto">
          <a:xfrm>
            <a:off x="202291" y="2169431"/>
            <a:ext cx="2210508" cy="404608"/>
          </a:xfrm>
          <a:prstGeom prst="roundRect">
            <a:avLst/>
          </a:prstGeom>
          <a:solidFill>
            <a:srgbClr val="DC4D57"/>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HK" alt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
        <p:nvSpPr>
          <p:cNvPr id="39" name="PA_淘宝店chenying0907 32"/>
          <p:cNvSpPr>
            <a:spLocks noChangeArrowheads="1"/>
          </p:cNvSpPr>
          <p:nvPr>
            <p:custDataLst>
              <p:tags r:id="rId2"/>
            </p:custDataLst>
          </p:nvPr>
        </p:nvSpPr>
        <p:spPr bwMode="auto">
          <a:xfrm>
            <a:off x="603802" y="2219198"/>
            <a:ext cx="1365134" cy="33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indent="0" algn="ctr" defTabSz="889000">
              <a:lnSpc>
                <a:spcPct val="90000"/>
              </a:lnSpc>
              <a:spcBef>
                <a:spcPct val="0"/>
              </a:spcBef>
              <a:spcAft>
                <a:spcPct val="35000"/>
              </a:spcAft>
              <a:buNone/>
            </a:pPr>
            <a:r>
              <a:rPr lang="zh-CN" altLang="en-US" sz="2400" b="1" dirty="0">
                <a:solidFill>
                  <a:schemeClr val="bg1"/>
                </a:solidFill>
                <a:latin typeface="DFKai-SB" panose="03000509000000000000" pitchFamily="65" charset="-120"/>
                <a:ea typeface="DFKai-SB" panose="03000509000000000000" pitchFamily="65" charset="-120"/>
              </a:rPr>
              <a:t>依法監管</a:t>
            </a:r>
            <a:endParaRPr lang="zh-CN" altLang="en-US" sz="2400" kern="1200" dirty="0">
              <a:solidFill>
                <a:schemeClr val="bg1"/>
              </a:solidFill>
              <a:latin typeface="Microsoft JhengHei" panose="020B0604030504040204" pitchFamily="34" charset="-120"/>
              <a:ea typeface="Microsoft JhengHei" panose="020B0604030504040204" pitchFamily="34" charset="-120"/>
            </a:endParaRPr>
          </a:p>
        </p:txBody>
      </p:sp>
      <p:sp>
        <p:nvSpPr>
          <p:cNvPr id="40" name="AutoShape 17"/>
          <p:cNvSpPr/>
          <p:nvPr/>
        </p:nvSpPr>
        <p:spPr>
          <a:xfrm>
            <a:off x="2685397" y="1949702"/>
            <a:ext cx="9081513" cy="785408"/>
          </a:xfrm>
          <a:prstGeom prst="roundRect">
            <a:avLst>
              <a:gd name="adj" fmla="val 7936"/>
            </a:avLst>
          </a:prstGeom>
          <a:solidFill>
            <a:srgbClr val="FF0000">
              <a:alpha val="10196"/>
            </a:srgbClr>
          </a:solidFill>
          <a:ln w="19050" cap="rnd" cmpd="sng">
            <a:solidFill>
              <a:schemeClr val="tx1"/>
            </a:solidFill>
            <a:prstDash val="sysDot"/>
            <a:headEnd type="none" w="med" len="med"/>
            <a:tailEnd type="none" w="med" len="med"/>
          </a:ln>
        </p:spPr>
        <p:txBody>
          <a:bodyPr/>
          <a:lstStyle/>
          <a:p>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41" name="任意多边形: 形状 17"/>
          <p:cNvSpPr/>
          <p:nvPr/>
        </p:nvSpPr>
        <p:spPr>
          <a:xfrm>
            <a:off x="2753185" y="2022721"/>
            <a:ext cx="8993024" cy="718145"/>
          </a:xfrm>
          <a:custGeom>
            <a:avLst/>
            <a:gdLst>
              <a:gd name="connsiteX0" fmla="*/ 0 w 2421561"/>
              <a:gd name="connsiteY0" fmla="*/ 0 h 1749966"/>
              <a:gd name="connsiteX1" fmla="*/ 2421561 w 2421561"/>
              <a:gd name="connsiteY1" fmla="*/ 0 h 1749966"/>
              <a:gd name="connsiteX2" fmla="*/ 2421561 w 2421561"/>
              <a:gd name="connsiteY2" fmla="*/ 1749966 h 1749966"/>
              <a:gd name="connsiteX3" fmla="*/ 0 w 2421561"/>
              <a:gd name="connsiteY3" fmla="*/ 1749966 h 1749966"/>
              <a:gd name="connsiteX4" fmla="*/ 0 w 2421561"/>
              <a:gd name="connsiteY4" fmla="*/ 0 h 174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561" h="1749966">
                <a:moveTo>
                  <a:pt x="0" y="0"/>
                </a:moveTo>
                <a:lnTo>
                  <a:pt x="2421561" y="0"/>
                </a:lnTo>
                <a:lnTo>
                  <a:pt x="2421561" y="1749966"/>
                </a:lnTo>
                <a:lnTo>
                  <a:pt x="0" y="174996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spAutoFit/>
          </a:bodyPr>
          <a:lstStyle/>
          <a:p>
            <a:pPr>
              <a:lnSpc>
                <a:spcPts val="2400"/>
              </a:lnSpc>
            </a:pPr>
            <a:r>
              <a:rPr lang="zh-TW" altLang="en-US" sz="2400" dirty="0" smtClean="0">
                <a:solidFill>
                  <a:schemeClr val="tx1"/>
                </a:solidFill>
                <a:latin typeface="DFKai-SB" panose="03000509000000000000" pitchFamily="65" charset="-120"/>
                <a:ea typeface="DFKai-SB" panose="03000509000000000000" pitchFamily="65" charset="-120"/>
              </a:rPr>
              <a:t>監察環保法例的推行；執行環境</a:t>
            </a:r>
            <a:r>
              <a:rPr lang="zh-TW" altLang="en-US" sz="2400" dirty="0">
                <a:solidFill>
                  <a:schemeClr val="tx1"/>
                </a:solidFill>
                <a:latin typeface="DFKai-SB" panose="03000509000000000000" pitchFamily="65" charset="-120"/>
                <a:ea typeface="DFKai-SB" panose="03000509000000000000" pitchFamily="65" charset="-120"/>
              </a:rPr>
              <a:t>評估</a:t>
            </a:r>
            <a:r>
              <a:rPr lang="zh-TW" altLang="en-US" sz="2400" dirty="0" smtClean="0">
                <a:solidFill>
                  <a:schemeClr val="tx1"/>
                </a:solidFill>
                <a:latin typeface="DFKai-SB" panose="03000509000000000000" pitchFamily="65" charset="-120"/>
                <a:ea typeface="DFKai-SB" panose="03000509000000000000" pitchFamily="65" charset="-120"/>
              </a:rPr>
              <a:t>及規劃；處理</a:t>
            </a:r>
            <a:r>
              <a:rPr lang="zh-TW" altLang="en-US" sz="2400" dirty="0">
                <a:solidFill>
                  <a:schemeClr val="tx1"/>
                </a:solidFill>
                <a:latin typeface="DFKai-SB" panose="03000509000000000000" pitchFamily="65" charset="-120"/>
                <a:ea typeface="DFKai-SB" panose="03000509000000000000" pitchFamily="65" charset="-120"/>
              </a:rPr>
              <a:t>市民對</a:t>
            </a:r>
            <a:r>
              <a:rPr lang="zh-TW" altLang="en-US" sz="2400" dirty="0" smtClean="0">
                <a:solidFill>
                  <a:schemeClr val="tx1"/>
                </a:solidFill>
                <a:latin typeface="DFKai-SB" panose="03000509000000000000" pitchFamily="65" charset="-120"/>
                <a:ea typeface="DFKai-SB" panose="03000509000000000000" pitchFamily="65" charset="-120"/>
              </a:rPr>
              <a:t>各類環境問題的意見</a:t>
            </a:r>
            <a:r>
              <a:rPr lang="zh-CN" altLang="en-US" sz="2400" dirty="0">
                <a:solidFill>
                  <a:schemeClr val="tx1"/>
                </a:solidFill>
                <a:latin typeface="DFKai-SB" panose="03000509000000000000" pitchFamily="65" charset="-120"/>
                <a:ea typeface="DFKai-SB" panose="03000509000000000000" pitchFamily="65" charset="-120"/>
              </a:rPr>
              <a:t>等</a:t>
            </a:r>
            <a:r>
              <a:rPr lang="zh-CN" altLang="en-US" sz="2400" dirty="0" smtClean="0">
                <a:solidFill>
                  <a:schemeClr val="tx1"/>
                </a:solidFill>
                <a:latin typeface="DFKai-SB" panose="03000509000000000000" pitchFamily="65" charset="-120"/>
                <a:ea typeface="DFKai-SB" panose="03000509000000000000" pitchFamily="65" charset="-120"/>
              </a:rPr>
              <a:t>。</a:t>
            </a:r>
            <a:endParaRPr lang="en-US" altLang="zh-TW" sz="2400" dirty="0" smtClean="0">
              <a:solidFill>
                <a:schemeClr val="tx1"/>
              </a:solidFill>
              <a:latin typeface="DFKai-SB" panose="03000509000000000000" pitchFamily="65" charset="-120"/>
              <a:ea typeface="DFKai-SB" panose="03000509000000000000" pitchFamily="65" charset="-120"/>
            </a:endParaRPr>
          </a:p>
        </p:txBody>
      </p:sp>
      <p:sp>
        <p:nvSpPr>
          <p:cNvPr id="42" name="圓角矩形 3"/>
          <p:cNvSpPr/>
          <p:nvPr/>
        </p:nvSpPr>
        <p:spPr bwMode="auto">
          <a:xfrm>
            <a:off x="224229" y="3042277"/>
            <a:ext cx="2144898" cy="404608"/>
          </a:xfrm>
          <a:prstGeom prst="roundRect">
            <a:avLst/>
          </a:prstGeom>
          <a:solidFill>
            <a:srgbClr val="FFC000"/>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HK" alt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
        <p:nvSpPr>
          <p:cNvPr id="43" name="PA_淘宝店chenying0907 32"/>
          <p:cNvSpPr>
            <a:spLocks noChangeArrowheads="1"/>
          </p:cNvSpPr>
          <p:nvPr>
            <p:custDataLst>
              <p:tags r:id="rId3"/>
            </p:custDataLst>
          </p:nvPr>
        </p:nvSpPr>
        <p:spPr bwMode="auto">
          <a:xfrm>
            <a:off x="187034" y="3024699"/>
            <a:ext cx="2123382" cy="37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indent="0" algn="ctr" defTabSz="889000">
              <a:spcBef>
                <a:spcPct val="0"/>
              </a:spcBef>
              <a:buNone/>
            </a:pPr>
            <a:r>
              <a:rPr lang="zh-CN" altLang="en-US" sz="2400" b="1" dirty="0">
                <a:solidFill>
                  <a:schemeClr val="bg1"/>
                </a:solidFill>
                <a:latin typeface="DFKai-SB" panose="03000509000000000000" pitchFamily="65" charset="-120"/>
                <a:ea typeface="DFKai-SB" panose="03000509000000000000" pitchFamily="65" charset="-120"/>
              </a:rPr>
              <a:t>完善</a:t>
            </a:r>
            <a:r>
              <a:rPr lang="zh-CN" altLang="en-US" sz="2400" b="1" dirty="0" smtClean="0">
                <a:solidFill>
                  <a:schemeClr val="bg1"/>
                </a:solidFill>
                <a:latin typeface="DFKai-SB" panose="03000509000000000000" pitchFamily="65" charset="-120"/>
                <a:ea typeface="DFKai-SB" panose="03000509000000000000" pitchFamily="65" charset="-120"/>
              </a:rPr>
              <a:t>基礎設施</a:t>
            </a:r>
            <a:endParaRPr lang="zh-CN" altLang="en-US" sz="2400" kern="1200" dirty="0">
              <a:solidFill>
                <a:schemeClr val="bg1"/>
              </a:solidFill>
              <a:latin typeface="Microsoft JhengHei" panose="020B0604030504040204" pitchFamily="34" charset="-120"/>
              <a:ea typeface="Microsoft JhengHei" panose="020B0604030504040204" pitchFamily="34" charset="-120"/>
            </a:endParaRPr>
          </a:p>
        </p:txBody>
      </p:sp>
      <p:sp>
        <p:nvSpPr>
          <p:cNvPr id="44" name="AutoShape 17"/>
          <p:cNvSpPr/>
          <p:nvPr/>
        </p:nvSpPr>
        <p:spPr>
          <a:xfrm>
            <a:off x="2685396" y="2877105"/>
            <a:ext cx="9081513" cy="899525"/>
          </a:xfrm>
          <a:prstGeom prst="roundRect">
            <a:avLst>
              <a:gd name="adj" fmla="val 7936"/>
            </a:avLst>
          </a:prstGeom>
          <a:solidFill>
            <a:srgbClr val="FFC000">
              <a:alpha val="10196"/>
            </a:srgbClr>
          </a:solidFill>
          <a:ln w="19050" cap="rnd" cmpd="sng">
            <a:solidFill>
              <a:schemeClr val="tx1"/>
            </a:solidFill>
            <a:prstDash val="sysDot"/>
            <a:headEnd type="none" w="med" len="med"/>
            <a:tailEnd type="none" w="med" len="med"/>
          </a:ln>
        </p:spPr>
        <p:txBody>
          <a:bodyPr/>
          <a:lstStyle/>
          <a:p>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45" name="任意多边形: 形状 19"/>
          <p:cNvSpPr/>
          <p:nvPr/>
        </p:nvSpPr>
        <p:spPr>
          <a:xfrm>
            <a:off x="2753185" y="2924713"/>
            <a:ext cx="8993025" cy="841256"/>
          </a:xfrm>
          <a:custGeom>
            <a:avLst/>
            <a:gdLst>
              <a:gd name="connsiteX0" fmla="*/ 0 w 2421561"/>
              <a:gd name="connsiteY0" fmla="*/ 0 h 1749966"/>
              <a:gd name="connsiteX1" fmla="*/ 2421561 w 2421561"/>
              <a:gd name="connsiteY1" fmla="*/ 0 h 1749966"/>
              <a:gd name="connsiteX2" fmla="*/ 2421561 w 2421561"/>
              <a:gd name="connsiteY2" fmla="*/ 1749966 h 1749966"/>
              <a:gd name="connsiteX3" fmla="*/ 0 w 2421561"/>
              <a:gd name="connsiteY3" fmla="*/ 1749966 h 1749966"/>
              <a:gd name="connsiteX4" fmla="*/ 0 w 2421561"/>
              <a:gd name="connsiteY4" fmla="*/ 0 h 174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561" h="1749966">
                <a:moveTo>
                  <a:pt x="0" y="0"/>
                </a:moveTo>
                <a:lnTo>
                  <a:pt x="2421561" y="0"/>
                </a:lnTo>
                <a:lnTo>
                  <a:pt x="2421561" y="1749966"/>
                </a:lnTo>
                <a:lnTo>
                  <a:pt x="0" y="174996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spAutoFit/>
          </a:bodyPr>
          <a:lstStyle/>
          <a:p>
            <a:pPr algn="just"/>
            <a:r>
              <a:rPr lang="zh-TW" altLang="en-US" sz="2400" dirty="0" smtClean="0">
                <a:solidFill>
                  <a:srgbClr val="000000"/>
                </a:solidFill>
                <a:latin typeface="DFKai-SB" panose="03000509000000000000" pitchFamily="65" charset="-120"/>
                <a:ea typeface="DFKai-SB" panose="03000509000000000000" pitchFamily="65" charset="-120"/>
              </a:rPr>
              <a:t>設立及</a:t>
            </a:r>
            <a:r>
              <a:rPr lang="zh-CN" altLang="en-US" sz="2400" dirty="0" smtClean="0">
                <a:solidFill>
                  <a:srgbClr val="000000"/>
                </a:solidFill>
                <a:latin typeface="DFKai-SB" panose="03000509000000000000" pitchFamily="65" charset="-120"/>
                <a:ea typeface="DFKai-SB" panose="03000509000000000000" pitchFamily="65" charset="-120"/>
              </a:rPr>
              <a:t>加強環境保護</a:t>
            </a:r>
            <a:r>
              <a:rPr lang="zh-CN" altLang="en-US" sz="2400" dirty="0">
                <a:solidFill>
                  <a:srgbClr val="000000"/>
                </a:solidFill>
                <a:latin typeface="DFKai-SB" panose="03000509000000000000" pitchFamily="65" charset="-120"/>
                <a:ea typeface="DFKai-SB" panose="03000509000000000000" pitchFamily="65" charset="-120"/>
              </a:rPr>
              <a:t>公共設施</a:t>
            </a:r>
            <a:r>
              <a:rPr lang="zh-CN" altLang="en-US" sz="2400" dirty="0" smtClean="0">
                <a:solidFill>
                  <a:srgbClr val="000000"/>
                </a:solidFill>
                <a:latin typeface="DFKai-SB" panose="03000509000000000000" pitchFamily="65" charset="-120"/>
                <a:ea typeface="DFKai-SB" panose="03000509000000000000" pitchFamily="65" charset="-120"/>
              </a:rPr>
              <a:t>建設</a:t>
            </a:r>
            <a:r>
              <a:rPr lang="en-US" altLang="zh-CN" sz="2400" dirty="0" smtClean="0">
                <a:solidFill>
                  <a:srgbClr val="000000"/>
                </a:solidFill>
                <a:latin typeface="DFKai-SB" panose="03000509000000000000" pitchFamily="65" charset="-120"/>
                <a:ea typeface="DFKai-SB" panose="03000509000000000000" pitchFamily="65" charset="-120"/>
              </a:rPr>
              <a:t>;</a:t>
            </a:r>
            <a:r>
              <a:rPr lang="zh-TW" altLang="en-US" sz="2400" dirty="0" smtClean="0">
                <a:solidFill>
                  <a:srgbClr val="000000"/>
                </a:solidFill>
                <a:latin typeface="DFKai-SB" panose="03000509000000000000" pitchFamily="65" charset="-120"/>
                <a:ea typeface="DFKai-SB" panose="03000509000000000000" pitchFamily="65" charset="-120"/>
              </a:rPr>
              <a:t>提高環保技術</a:t>
            </a:r>
            <a:r>
              <a:rPr lang="en-US" altLang="zh-TW" sz="2400" dirty="0" smtClean="0">
                <a:solidFill>
                  <a:srgbClr val="000000"/>
                </a:solidFill>
                <a:latin typeface="DFKai-SB" panose="03000509000000000000" pitchFamily="65" charset="-120"/>
                <a:ea typeface="DFKai-SB" panose="03000509000000000000" pitchFamily="65" charset="-120"/>
              </a:rPr>
              <a:t>;</a:t>
            </a:r>
            <a:r>
              <a:rPr lang="zh-CN" altLang="en-US" sz="2400" dirty="0" smtClean="0">
                <a:solidFill>
                  <a:srgbClr val="000000"/>
                </a:solidFill>
                <a:latin typeface="DFKai-SB" panose="03000509000000000000" pitchFamily="65" charset="-120"/>
                <a:ea typeface="DFKai-SB" panose="03000509000000000000" pitchFamily="65" charset="-120"/>
              </a:rPr>
              <a:t>提升</a:t>
            </a:r>
            <a:r>
              <a:rPr lang="zh-CN" altLang="en-US" sz="2400" dirty="0">
                <a:solidFill>
                  <a:srgbClr val="000000"/>
                </a:solidFill>
                <a:latin typeface="DFKai-SB" panose="03000509000000000000" pitchFamily="65" charset="-120"/>
                <a:ea typeface="DFKai-SB" panose="03000509000000000000" pitchFamily="65" charset="-120"/>
              </a:rPr>
              <a:t>公共服務</a:t>
            </a:r>
            <a:r>
              <a:rPr lang="zh-CN" altLang="en-US" sz="2400" dirty="0" smtClean="0">
                <a:solidFill>
                  <a:srgbClr val="000000"/>
                </a:solidFill>
                <a:latin typeface="DFKai-SB" panose="03000509000000000000" pitchFamily="65" charset="-120"/>
                <a:ea typeface="DFKai-SB" panose="03000509000000000000" pitchFamily="65" charset="-120"/>
              </a:rPr>
              <a:t>水準</a:t>
            </a:r>
            <a:r>
              <a:rPr lang="zh-TW" altLang="en-US" sz="2400" dirty="0" smtClean="0">
                <a:solidFill>
                  <a:srgbClr val="000000"/>
                </a:solidFill>
                <a:latin typeface="DFKai-SB" panose="03000509000000000000" pitchFamily="65" charset="-120"/>
                <a:ea typeface="DFKai-SB" panose="03000509000000000000" pitchFamily="65" charset="-120"/>
              </a:rPr>
              <a:t>等</a:t>
            </a:r>
            <a:r>
              <a:rPr lang="zh-CN" altLang="en-US" sz="2400" dirty="0" smtClean="0">
                <a:solidFill>
                  <a:schemeClr val="tx1"/>
                </a:solidFill>
                <a:latin typeface="DFKai-SB" panose="03000509000000000000" pitchFamily="65" charset="-120"/>
                <a:ea typeface="DFKai-SB" panose="03000509000000000000" pitchFamily="65" charset="-120"/>
              </a:rPr>
              <a:t>。</a:t>
            </a:r>
            <a:endParaRPr lang="en-US" altLang="zh-CN" sz="2400" dirty="0">
              <a:solidFill>
                <a:schemeClr val="tx1"/>
              </a:solidFill>
              <a:latin typeface="DFKai-SB" panose="03000509000000000000" pitchFamily="65" charset="-120"/>
              <a:ea typeface="DFKai-SB" panose="03000509000000000000" pitchFamily="65" charset="-120"/>
            </a:endParaRPr>
          </a:p>
        </p:txBody>
      </p:sp>
      <p:sp>
        <p:nvSpPr>
          <p:cNvPr id="46" name="圓角矩形 6"/>
          <p:cNvSpPr/>
          <p:nvPr/>
        </p:nvSpPr>
        <p:spPr bwMode="auto">
          <a:xfrm>
            <a:off x="202291" y="4260887"/>
            <a:ext cx="2166836" cy="406460"/>
          </a:xfrm>
          <a:prstGeom prst="roundRect">
            <a:avLst/>
          </a:prstGeom>
          <a:solidFill>
            <a:srgbClr val="00B050"/>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HK" alt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
        <p:nvSpPr>
          <p:cNvPr id="47" name="PA_淘宝店chenying0907 32"/>
          <p:cNvSpPr>
            <a:spLocks noChangeArrowheads="1"/>
          </p:cNvSpPr>
          <p:nvPr>
            <p:custDataLst>
              <p:tags r:id="rId4"/>
            </p:custDataLst>
          </p:nvPr>
        </p:nvSpPr>
        <p:spPr bwMode="auto">
          <a:xfrm>
            <a:off x="597082" y="4311640"/>
            <a:ext cx="1365134" cy="33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indent="0" algn="ctr" defTabSz="889000">
              <a:lnSpc>
                <a:spcPct val="90000"/>
              </a:lnSpc>
              <a:spcBef>
                <a:spcPct val="0"/>
              </a:spcBef>
              <a:spcAft>
                <a:spcPct val="35000"/>
              </a:spcAft>
              <a:buNone/>
            </a:pPr>
            <a:r>
              <a:rPr lang="zh-CN" altLang="en-US" sz="2400" b="1" dirty="0">
                <a:solidFill>
                  <a:schemeClr val="bg1"/>
                </a:solidFill>
                <a:latin typeface="DFKai-SB" panose="03000509000000000000" pitchFamily="65" charset="-120"/>
                <a:ea typeface="DFKai-SB" panose="03000509000000000000" pitchFamily="65" charset="-120"/>
              </a:rPr>
              <a:t>宣傳普及</a:t>
            </a:r>
            <a:endParaRPr lang="zh-CN" altLang="en-US" sz="2400" kern="1200" dirty="0">
              <a:solidFill>
                <a:schemeClr val="bg1"/>
              </a:solidFill>
              <a:latin typeface="Microsoft JhengHei" panose="020B0604030504040204" pitchFamily="34" charset="-120"/>
              <a:ea typeface="Microsoft JhengHei" panose="020B0604030504040204" pitchFamily="34" charset="-120"/>
            </a:endParaRPr>
          </a:p>
        </p:txBody>
      </p:sp>
      <p:sp>
        <p:nvSpPr>
          <p:cNvPr id="48" name="AutoShape 17"/>
          <p:cNvSpPr/>
          <p:nvPr/>
        </p:nvSpPr>
        <p:spPr>
          <a:xfrm>
            <a:off x="2685388" y="3876592"/>
            <a:ext cx="9036505" cy="1262455"/>
          </a:xfrm>
          <a:prstGeom prst="roundRect">
            <a:avLst>
              <a:gd name="adj" fmla="val 7936"/>
            </a:avLst>
          </a:prstGeom>
          <a:solidFill>
            <a:srgbClr val="00B050">
              <a:alpha val="10196"/>
            </a:srgbClr>
          </a:solidFill>
          <a:ln w="19050" cap="rnd" cmpd="sng">
            <a:solidFill>
              <a:schemeClr val="tx1"/>
            </a:solidFill>
            <a:prstDash val="sysDot"/>
            <a:headEnd type="none" w="med" len="med"/>
            <a:tailEnd type="none" w="med" len="med"/>
          </a:ln>
        </p:spPr>
        <p:txBody>
          <a:bodyPr/>
          <a:lstStyle/>
          <a:p>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49" name="任意多边形: 形状 21"/>
          <p:cNvSpPr/>
          <p:nvPr/>
        </p:nvSpPr>
        <p:spPr>
          <a:xfrm>
            <a:off x="2685396" y="3873157"/>
            <a:ext cx="8801833" cy="1210588"/>
          </a:xfrm>
          <a:custGeom>
            <a:avLst/>
            <a:gdLst>
              <a:gd name="connsiteX0" fmla="*/ 0 w 2421561"/>
              <a:gd name="connsiteY0" fmla="*/ 0 h 1749966"/>
              <a:gd name="connsiteX1" fmla="*/ 2421561 w 2421561"/>
              <a:gd name="connsiteY1" fmla="*/ 0 h 1749966"/>
              <a:gd name="connsiteX2" fmla="*/ 2421561 w 2421561"/>
              <a:gd name="connsiteY2" fmla="*/ 1749966 h 1749966"/>
              <a:gd name="connsiteX3" fmla="*/ 0 w 2421561"/>
              <a:gd name="connsiteY3" fmla="*/ 1749966 h 1749966"/>
              <a:gd name="connsiteX4" fmla="*/ 0 w 2421561"/>
              <a:gd name="connsiteY4" fmla="*/ 0 h 174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561" h="1749966">
                <a:moveTo>
                  <a:pt x="0" y="0"/>
                </a:moveTo>
                <a:lnTo>
                  <a:pt x="2421561" y="0"/>
                </a:lnTo>
                <a:lnTo>
                  <a:pt x="2421561" y="1749966"/>
                </a:lnTo>
                <a:lnTo>
                  <a:pt x="0" y="174996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spAutoFit/>
          </a:bodyPr>
          <a:lstStyle/>
          <a:p>
            <a:pPr algn="just" defTabSz="889000">
              <a:spcBef>
                <a:spcPct val="0"/>
              </a:spcBef>
            </a:pPr>
            <a:r>
              <a:rPr lang="zh-CN" altLang="en-US" sz="2400" dirty="0" smtClean="0">
                <a:solidFill>
                  <a:schemeClr val="tx1"/>
                </a:solidFill>
                <a:latin typeface="DFKai-SB" panose="03000509000000000000" pitchFamily="65" charset="-120"/>
                <a:ea typeface="DFKai-SB" panose="03000509000000000000" pitchFamily="65" charset="-120"/>
              </a:rPr>
              <a:t>提供</a:t>
            </a:r>
            <a:r>
              <a:rPr lang="zh-TW" altLang="en-US" sz="2400" dirty="0" smtClean="0">
                <a:solidFill>
                  <a:schemeClr val="tx1"/>
                </a:solidFill>
                <a:latin typeface="DFKai-SB" panose="03000509000000000000" pitchFamily="65" charset="-120"/>
                <a:ea typeface="DFKai-SB" panose="03000509000000000000" pitchFamily="65" charset="-120"/>
              </a:rPr>
              <a:t>環保</a:t>
            </a:r>
            <a:r>
              <a:rPr lang="zh-CN" altLang="en-US" sz="2400" dirty="0" smtClean="0">
                <a:solidFill>
                  <a:schemeClr val="tx1"/>
                </a:solidFill>
                <a:latin typeface="DFKai-SB" panose="03000509000000000000" pitchFamily="65" charset="-120"/>
                <a:ea typeface="DFKai-SB" panose="03000509000000000000" pitchFamily="65" charset="-120"/>
              </a:rPr>
              <a:t>資訊，</a:t>
            </a:r>
            <a:r>
              <a:rPr lang="zh-TW" altLang="en-US" sz="2400" dirty="0" smtClean="0">
                <a:solidFill>
                  <a:schemeClr val="tx1"/>
                </a:solidFill>
                <a:latin typeface="DFKai-SB" panose="03000509000000000000" pitchFamily="65" charset="-120"/>
                <a:ea typeface="DFKai-SB" panose="03000509000000000000" pitchFamily="65" charset="-120"/>
              </a:rPr>
              <a:t>提高</a:t>
            </a:r>
            <a:r>
              <a:rPr lang="zh-CN" altLang="en-US" sz="2400" dirty="0" smtClean="0">
                <a:solidFill>
                  <a:schemeClr val="tx1"/>
                </a:solidFill>
                <a:latin typeface="DFKai-SB" panose="03000509000000000000" pitchFamily="65" charset="-120"/>
                <a:ea typeface="DFKai-SB" panose="03000509000000000000" pitchFamily="65" charset="-120"/>
              </a:rPr>
              <a:t>公眾</a:t>
            </a:r>
            <a:r>
              <a:rPr lang="zh-CN" altLang="en-US" sz="2400" dirty="0">
                <a:solidFill>
                  <a:schemeClr val="tx1"/>
                </a:solidFill>
                <a:latin typeface="DFKai-SB" panose="03000509000000000000" pitchFamily="65" charset="-120"/>
                <a:ea typeface="DFKai-SB" panose="03000509000000000000" pitchFamily="65" charset="-120"/>
              </a:rPr>
              <a:t>環保意識</a:t>
            </a:r>
            <a:r>
              <a:rPr lang="zh-CN" altLang="en-US" sz="2400" dirty="0" smtClean="0">
                <a:solidFill>
                  <a:schemeClr val="tx1"/>
                </a:solidFill>
                <a:latin typeface="DFKai-SB" panose="03000509000000000000" pitchFamily="65" charset="-120"/>
                <a:ea typeface="DFKai-SB" panose="03000509000000000000" pitchFamily="65" charset="-120"/>
              </a:rPr>
              <a:t>，</a:t>
            </a:r>
            <a:r>
              <a:rPr lang="zh-TW" altLang="en-US" sz="2400" dirty="0" smtClean="0">
                <a:solidFill>
                  <a:schemeClr val="tx1"/>
                </a:solidFill>
                <a:latin typeface="DFKai-SB" panose="03000509000000000000" pitchFamily="65" charset="-120"/>
                <a:ea typeface="DFKai-SB" panose="03000509000000000000" pitchFamily="65" charset="-120"/>
              </a:rPr>
              <a:t>鼓勵市民積極</a:t>
            </a:r>
            <a:r>
              <a:rPr lang="zh-TW" altLang="en-US" sz="2400" dirty="0">
                <a:solidFill>
                  <a:schemeClr val="tx1"/>
                </a:solidFill>
                <a:latin typeface="DFKai-SB" panose="03000509000000000000" pitchFamily="65" charset="-120"/>
                <a:ea typeface="DFKai-SB" panose="03000509000000000000" pitchFamily="65" charset="-120"/>
              </a:rPr>
              <a:t>參與環保</a:t>
            </a:r>
            <a:r>
              <a:rPr lang="zh-TW" altLang="en-US" sz="2400" dirty="0" smtClean="0">
                <a:solidFill>
                  <a:schemeClr val="tx1"/>
                </a:solidFill>
                <a:latin typeface="DFKai-SB" panose="03000509000000000000" pitchFamily="65" charset="-120"/>
                <a:ea typeface="DFKai-SB" panose="03000509000000000000" pitchFamily="65" charset="-120"/>
              </a:rPr>
              <a:t>工作，推廣</a:t>
            </a:r>
            <a:r>
              <a:rPr lang="zh-TW" altLang="en-US" sz="2400" dirty="0">
                <a:solidFill>
                  <a:schemeClr val="tx1"/>
                </a:solidFill>
                <a:latin typeface="DFKai-SB" panose="03000509000000000000" pitchFamily="65" charset="-120"/>
                <a:ea typeface="DFKai-SB" panose="03000509000000000000" pitchFamily="65" charset="-120"/>
              </a:rPr>
              <a:t>企業</a:t>
            </a:r>
            <a:r>
              <a:rPr lang="zh-TW" altLang="en-US" sz="2400" dirty="0" smtClean="0">
                <a:solidFill>
                  <a:schemeClr val="tx1"/>
                </a:solidFill>
                <a:latin typeface="DFKai-SB" panose="03000509000000000000" pitchFamily="65" charset="-120"/>
                <a:ea typeface="DFKai-SB" panose="03000509000000000000" pitchFamily="65" charset="-120"/>
              </a:rPr>
              <a:t>環境管理及</a:t>
            </a:r>
            <a:r>
              <a:rPr lang="zh-TW" altLang="en-US" sz="2400" dirty="0">
                <a:solidFill>
                  <a:schemeClr val="tx1"/>
                </a:solidFill>
                <a:latin typeface="DFKai-SB" panose="03000509000000000000" pitchFamily="65" charset="-120"/>
                <a:ea typeface="DFKai-SB" panose="03000509000000000000" pitchFamily="65" charset="-120"/>
              </a:rPr>
              <a:t>協助各行業遵守有關</a:t>
            </a:r>
            <a:r>
              <a:rPr lang="zh-TW" altLang="en-US" sz="2400" dirty="0" smtClean="0">
                <a:solidFill>
                  <a:schemeClr val="tx1"/>
                </a:solidFill>
                <a:latin typeface="DFKai-SB" panose="03000509000000000000" pitchFamily="65" charset="-120"/>
                <a:ea typeface="DFKai-SB" panose="03000509000000000000" pitchFamily="65" charset="-120"/>
              </a:rPr>
              <a:t>法例，為環保</a:t>
            </a:r>
            <a:r>
              <a:rPr lang="zh-TW" altLang="en-US" sz="2400" dirty="0">
                <a:solidFill>
                  <a:schemeClr val="tx1"/>
                </a:solidFill>
                <a:latin typeface="DFKai-SB" panose="03000509000000000000" pitchFamily="65" charset="-120"/>
                <a:ea typeface="DFKai-SB" panose="03000509000000000000" pitchFamily="65" charset="-120"/>
              </a:rPr>
              <a:t>的科研項目提供</a:t>
            </a:r>
            <a:r>
              <a:rPr lang="zh-TW" altLang="en-US" sz="2400" dirty="0" smtClean="0">
                <a:solidFill>
                  <a:schemeClr val="tx1"/>
                </a:solidFill>
                <a:latin typeface="DFKai-SB" panose="03000509000000000000" pitchFamily="65" charset="-120"/>
                <a:ea typeface="DFKai-SB" panose="03000509000000000000" pitchFamily="65" charset="-120"/>
              </a:rPr>
              <a:t>資助等。</a:t>
            </a:r>
            <a:endParaRPr lang="zh-CN" altLang="en-US" sz="2400" kern="1200" dirty="0">
              <a:solidFill>
                <a:schemeClr val="tx1"/>
              </a:solidFill>
              <a:latin typeface="DFKai-SB" panose="03000509000000000000" pitchFamily="65" charset="-120"/>
              <a:ea typeface="DFKai-SB" panose="03000509000000000000" pitchFamily="65" charset="-120"/>
            </a:endParaRPr>
          </a:p>
        </p:txBody>
      </p:sp>
      <p:sp>
        <p:nvSpPr>
          <p:cNvPr id="50" name="圓角矩形 9"/>
          <p:cNvSpPr/>
          <p:nvPr/>
        </p:nvSpPr>
        <p:spPr bwMode="auto">
          <a:xfrm>
            <a:off x="202291" y="5536625"/>
            <a:ext cx="2166836" cy="398852"/>
          </a:xfrm>
          <a:prstGeom prst="roundRect">
            <a:avLst/>
          </a:prstGeom>
          <a:solidFill>
            <a:schemeClr val="accent1">
              <a:lumMod val="75000"/>
            </a:schemeClr>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HK" alt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
        <p:nvSpPr>
          <p:cNvPr id="51" name="PA_淘宝店chenying0907 32"/>
          <p:cNvSpPr>
            <a:spLocks noChangeArrowheads="1"/>
          </p:cNvSpPr>
          <p:nvPr>
            <p:custDataLst>
              <p:tags r:id="rId5"/>
            </p:custDataLst>
          </p:nvPr>
        </p:nvSpPr>
        <p:spPr bwMode="auto">
          <a:xfrm>
            <a:off x="614111" y="5569240"/>
            <a:ext cx="1365134" cy="33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indent="0" algn="ctr" defTabSz="889000">
              <a:lnSpc>
                <a:spcPct val="90000"/>
              </a:lnSpc>
              <a:spcBef>
                <a:spcPct val="0"/>
              </a:spcBef>
              <a:spcAft>
                <a:spcPct val="35000"/>
              </a:spcAft>
              <a:buNone/>
            </a:pPr>
            <a:r>
              <a:rPr lang="zh-CN" altLang="en-US" sz="2400" b="1" dirty="0">
                <a:solidFill>
                  <a:schemeClr val="bg1"/>
                </a:solidFill>
                <a:latin typeface="DFKai-SB" panose="03000509000000000000" pitchFamily="65" charset="-120"/>
                <a:ea typeface="DFKai-SB" panose="03000509000000000000" pitchFamily="65" charset="-120"/>
              </a:rPr>
              <a:t>協調合作</a:t>
            </a:r>
            <a:endParaRPr lang="zh-CN" altLang="en-US" sz="2400" kern="1200" dirty="0">
              <a:solidFill>
                <a:schemeClr val="bg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6832853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261824" y="1300294"/>
            <a:ext cx="11701576" cy="529800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0" name="矩形: 圆角 19"/>
          <p:cNvSpPr/>
          <p:nvPr/>
        </p:nvSpPr>
        <p:spPr bwMode="auto">
          <a:xfrm>
            <a:off x="401320" y="2499421"/>
            <a:ext cx="11324590" cy="3899867"/>
          </a:xfrm>
          <a:prstGeom prst="roundRect">
            <a:avLst>
              <a:gd name="adj" fmla="val 787"/>
            </a:avLst>
          </a:prstGeom>
          <a:solidFill>
            <a:schemeClr val="accent2">
              <a:lumMod val="60000"/>
              <a:lumOff val="40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文本框 1"/>
          <p:cNvSpPr txBox="1"/>
          <p:nvPr/>
        </p:nvSpPr>
        <p:spPr>
          <a:xfrm>
            <a:off x="401320" y="1299092"/>
            <a:ext cx="11324590" cy="1200329"/>
          </a:xfrm>
          <a:prstGeom prst="rect">
            <a:avLst/>
          </a:prstGeom>
          <a:noFill/>
        </p:spPr>
        <p:txBody>
          <a:bodyPr wrap="square">
            <a:spAutoFit/>
          </a:bodyPr>
          <a:lstStyle/>
          <a:p>
            <a:r>
              <a:rPr lang="zh-CN" altLang="en-US" sz="2400" dirty="0">
                <a:solidFill>
                  <a:srgbClr val="000000"/>
                </a:solidFill>
                <a:latin typeface="DFKai-SB" panose="03000509000000000000" pitchFamily="65" charset="-120"/>
                <a:ea typeface="DFKai-SB" panose="03000509000000000000" pitchFamily="65" charset="-120"/>
              </a:rPr>
              <a:t>不少國家和地區一定程度地禁止生產、銷售和使用塑膠產品，包括膠袋、微膠珠及發泡膠。不同企業，包括連鎖速食店、超市、航空公司等，也禁用或不會再主動提供相關塑膠產品。</a:t>
            </a:r>
            <a:endParaRPr lang="en-US" altLang="zh-CN" sz="2400" dirty="0">
              <a:solidFill>
                <a:srgbClr val="000000"/>
              </a:solidFill>
              <a:latin typeface="DFKai-SB" panose="03000509000000000000" pitchFamily="65" charset="-120"/>
              <a:ea typeface="DFKai-SB" panose="03000509000000000000" pitchFamily="65" charset="-120"/>
            </a:endParaRPr>
          </a:p>
        </p:txBody>
      </p:sp>
      <p:sp>
        <p:nvSpPr>
          <p:cNvPr id="3" name="文本框 42"/>
          <p:cNvSpPr txBox="1">
            <a:spLocks noChangeArrowheads="1"/>
          </p:cNvSpPr>
          <p:nvPr/>
        </p:nvSpPr>
        <p:spPr bwMode="auto">
          <a:xfrm>
            <a:off x="261824" y="775872"/>
            <a:ext cx="42228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TW" altLang="en-US" sz="2800" b="1" dirty="0">
                <a:solidFill>
                  <a:srgbClr val="0070C0"/>
                </a:solidFill>
                <a:latin typeface="DFKai-SB" panose="03000509000000000000" pitchFamily="65" charset="-120"/>
                <a:ea typeface="DFKai-SB" panose="03000509000000000000" pitchFamily="65" charset="-120"/>
              </a:rPr>
              <a:t>各國應對</a:t>
            </a:r>
            <a:r>
              <a:rPr lang="zh-TW" altLang="en-US" sz="2800" b="1" dirty="0" smtClean="0">
                <a:solidFill>
                  <a:srgbClr val="0070C0"/>
                </a:solidFill>
                <a:latin typeface="DFKai-SB" panose="03000509000000000000" pitchFamily="65" charset="-120"/>
                <a:ea typeface="DFKai-SB" panose="03000509000000000000" pitchFamily="65" charset="-120"/>
              </a:rPr>
              <a:t>塑膠問題的措施</a:t>
            </a:r>
            <a:endParaRPr lang="zh-CN" altLang="en-US" sz="2800" b="1" dirty="0">
              <a:solidFill>
                <a:srgbClr val="0070C0"/>
              </a:solidFill>
              <a:latin typeface="DFKai-SB" panose="03000509000000000000" pitchFamily="65" charset="-120"/>
              <a:ea typeface="DFKai-SB" panose="03000509000000000000" pitchFamily="65" charset="-120"/>
            </a:endParaRPr>
          </a:p>
        </p:txBody>
      </p:sp>
      <p:graphicFrame>
        <p:nvGraphicFramePr>
          <p:cNvPr id="8" name="表格 8"/>
          <p:cNvGraphicFramePr>
            <a:graphicFrameLocks noGrp="1"/>
          </p:cNvGraphicFramePr>
          <p:nvPr>
            <p:custDataLst>
              <p:tags r:id="rId1"/>
            </p:custDataLst>
            <p:extLst>
              <p:ext uri="{D42A27DB-BD31-4B8C-83A1-F6EECF244321}">
                <p14:modId xmlns:p14="http://schemas.microsoft.com/office/powerpoint/2010/main" val="102532591"/>
              </p:ext>
            </p:extLst>
          </p:nvPr>
        </p:nvGraphicFramePr>
        <p:xfrm>
          <a:off x="540924" y="2569884"/>
          <a:ext cx="10700323" cy="3336500"/>
        </p:xfrm>
        <a:graphic>
          <a:graphicData uri="http://schemas.openxmlformats.org/drawingml/2006/table">
            <a:tbl>
              <a:tblPr firstRow="1" bandRow="1">
                <a:tableStyleId>{93296810-A885-4BE3-A3E7-6D5BEEA58F35}</a:tableStyleId>
              </a:tblPr>
              <a:tblGrid>
                <a:gridCol w="3464450">
                  <a:extLst>
                    <a:ext uri="{9D8B030D-6E8A-4147-A177-3AD203B41FA5}">
                      <a16:colId xmlns:a16="http://schemas.microsoft.com/office/drawing/2014/main" val="20000"/>
                    </a:ext>
                  </a:extLst>
                </a:gridCol>
                <a:gridCol w="2127836">
                  <a:extLst>
                    <a:ext uri="{9D8B030D-6E8A-4147-A177-3AD203B41FA5}">
                      <a16:colId xmlns:a16="http://schemas.microsoft.com/office/drawing/2014/main" val="20001"/>
                    </a:ext>
                  </a:extLst>
                </a:gridCol>
                <a:gridCol w="5108037">
                  <a:extLst>
                    <a:ext uri="{9D8B030D-6E8A-4147-A177-3AD203B41FA5}">
                      <a16:colId xmlns:a16="http://schemas.microsoft.com/office/drawing/2014/main" val="20002"/>
                    </a:ext>
                  </a:extLst>
                </a:gridCol>
              </a:tblGrid>
              <a:tr h="497929">
                <a:tc>
                  <a:txBody>
                    <a:bodyPr/>
                    <a:lstStyle/>
                    <a:p>
                      <a:pPr algn="ctr"/>
                      <a:r>
                        <a:rPr lang="zh-CN" altLang="en-US" sz="2400" dirty="0" smtClean="0">
                          <a:latin typeface="標楷體" panose="03000509000000000000" pitchFamily="65" charset="-120"/>
                          <a:ea typeface="標楷體" panose="03000509000000000000" pitchFamily="65" charset="-120"/>
                        </a:rPr>
                        <a:t>國家</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地區</a:t>
                      </a:r>
                      <a:endParaRPr lang="zh-CN" altLang="en-US" sz="2400" dirty="0">
                        <a:latin typeface="標楷體" panose="03000509000000000000" pitchFamily="65" charset="-120"/>
                        <a:ea typeface="標楷體" panose="03000509000000000000" pitchFamily="65" charset="-120"/>
                      </a:endParaRPr>
                    </a:p>
                  </a:txBody>
                  <a:tcPr/>
                </a:tc>
                <a:tc>
                  <a:txBody>
                    <a:bodyPr/>
                    <a:lstStyle/>
                    <a:p>
                      <a:pPr algn="ctr"/>
                      <a:r>
                        <a:rPr lang="zh-CN" altLang="en-US" sz="2400" dirty="0">
                          <a:latin typeface="標楷體" panose="03000509000000000000" pitchFamily="65" charset="-120"/>
                          <a:ea typeface="標楷體" panose="03000509000000000000" pitchFamily="65" charset="-120"/>
                        </a:rPr>
                        <a:t>時間</a:t>
                      </a:r>
                    </a:p>
                  </a:txBody>
                  <a:tcPr/>
                </a:tc>
                <a:tc>
                  <a:txBody>
                    <a:bodyPr/>
                    <a:lstStyle/>
                    <a:p>
                      <a:pPr algn="ctr"/>
                      <a:r>
                        <a:rPr lang="zh-CN" altLang="en-US" sz="2400" dirty="0">
                          <a:latin typeface="標楷體" panose="03000509000000000000" pitchFamily="65" charset="-120"/>
                          <a:ea typeface="標楷體" panose="03000509000000000000" pitchFamily="65" charset="-120"/>
                        </a:rPr>
                        <a:t>禁用產品</a:t>
                      </a:r>
                    </a:p>
                  </a:txBody>
                  <a:tcPr/>
                </a:tc>
                <a:extLst>
                  <a:ext uri="{0D108BD9-81ED-4DB2-BD59-A6C34878D82A}">
                    <a16:rowId xmlns:a16="http://schemas.microsoft.com/office/drawing/2014/main" val="10000"/>
                  </a:ext>
                </a:extLst>
              </a:tr>
              <a:tr h="640070">
                <a:tc>
                  <a:txBody>
                    <a:bodyPr/>
                    <a:lstStyle/>
                    <a:p>
                      <a:pPr algn="ctr"/>
                      <a:r>
                        <a:rPr lang="zh-TW" altLang="en-US" sz="2400" kern="1200" dirty="0">
                          <a:solidFill>
                            <a:srgbClr val="000000"/>
                          </a:solidFill>
                          <a:latin typeface="標楷體" panose="03000509000000000000" pitchFamily="65" charset="-120"/>
                          <a:ea typeface="標楷體" panose="03000509000000000000" pitchFamily="65" charset="-120"/>
                        </a:rPr>
                        <a:t>英國</a:t>
                      </a:r>
                      <a:endParaRPr lang="zh-CN" altLang="en-US" sz="2400" kern="1200" dirty="0">
                        <a:solidFill>
                          <a:srgbClr val="000000"/>
                        </a:solidFill>
                        <a:latin typeface="標楷體" panose="03000509000000000000" pitchFamily="65" charset="-120"/>
                        <a:ea typeface="標楷體" panose="03000509000000000000" pitchFamily="65" charset="-120"/>
                        <a:cs typeface="+mn-cs"/>
                      </a:endParaRPr>
                    </a:p>
                  </a:txBody>
                  <a:tcPr/>
                </a:tc>
                <a:tc>
                  <a:txBody>
                    <a:bodyPr/>
                    <a:lstStyle/>
                    <a:p>
                      <a:pPr algn="ctr"/>
                      <a:r>
                        <a:rPr lang="en-US" altLang="zh-CN" sz="2400" kern="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2020</a:t>
                      </a:r>
                      <a:endParaRPr lang="zh-CN" altLang="en-US" sz="2400" kern="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l"/>
                      <a:r>
                        <a:rPr lang="zh-TW" altLang="en-US" sz="2400" kern="1200" dirty="0">
                          <a:solidFill>
                            <a:srgbClr val="000000"/>
                          </a:solidFill>
                          <a:latin typeface="標楷體" panose="03000509000000000000" pitchFamily="65" charset="-120"/>
                          <a:ea typeface="標楷體" panose="03000509000000000000" pitchFamily="65" charset="-120"/>
                        </a:rPr>
                        <a:t>塑膠吸管、攪拌棒和塑膠制棉花棒</a:t>
                      </a:r>
                      <a:endParaRPr lang="zh-TW" altLang="en-US" sz="2400" kern="1200" dirty="0">
                        <a:solidFill>
                          <a:srgbClr val="000000"/>
                        </a:solidFill>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10001"/>
                  </a:ext>
                </a:extLst>
              </a:tr>
              <a:tr h="918361">
                <a:tc>
                  <a:txBody>
                    <a:bodyPr/>
                    <a:lstStyle/>
                    <a:p>
                      <a:pPr algn="ctr"/>
                      <a:r>
                        <a:rPr lang="zh-CN" altLang="en-US" sz="2400" kern="1200" dirty="0">
                          <a:solidFill>
                            <a:srgbClr val="000000"/>
                          </a:solidFill>
                          <a:latin typeface="標楷體" panose="03000509000000000000" pitchFamily="65" charset="-120"/>
                          <a:ea typeface="標楷體" panose="03000509000000000000" pitchFamily="65" charset="-120"/>
                        </a:rPr>
                        <a:t>歐盟成員國</a:t>
                      </a:r>
                      <a:endParaRPr lang="zh-CN" altLang="en-US" sz="2400" kern="1200" dirty="0">
                        <a:solidFill>
                          <a:srgbClr val="000000"/>
                        </a:solidFill>
                        <a:latin typeface="標楷體" panose="03000509000000000000" pitchFamily="65" charset="-120"/>
                        <a:ea typeface="標楷體" panose="03000509000000000000" pitchFamily="65" charset="-120"/>
                        <a:cs typeface="+mn-cs"/>
                      </a:endParaRPr>
                    </a:p>
                  </a:txBody>
                  <a:tcPr/>
                </a:tc>
                <a:tc>
                  <a:txBody>
                    <a:bodyPr/>
                    <a:lstStyle/>
                    <a:p>
                      <a:pPr algn="ctr"/>
                      <a:r>
                        <a:rPr lang="en-US" altLang="zh-CN" sz="2400" kern="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a:t>
                      </a:r>
                      <a:endParaRPr lang="zh-CN" altLang="en-US" sz="2400" kern="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l"/>
                      <a:r>
                        <a:rPr lang="zh-TW" altLang="en-US" sz="2400" kern="1200" dirty="0">
                          <a:solidFill>
                            <a:srgbClr val="000000"/>
                          </a:solidFill>
                          <a:latin typeface="標楷體" panose="03000509000000000000" pitchFamily="65" charset="-120"/>
                          <a:ea typeface="標楷體" panose="03000509000000000000" pitchFamily="65" charset="-120"/>
                        </a:rPr>
                        <a:t>塑膠餐具、吸管、攪拌棒、氣球杆、</a:t>
                      </a:r>
                      <a:r>
                        <a:rPr lang="zh-CN" altLang="en-US" sz="2400" kern="1200" dirty="0">
                          <a:solidFill>
                            <a:srgbClr val="000000"/>
                          </a:solidFill>
                          <a:latin typeface="標楷體" panose="03000509000000000000" pitchFamily="65" charset="-120"/>
                          <a:ea typeface="標楷體" panose="03000509000000000000" pitchFamily="65" charset="-120"/>
                        </a:rPr>
                        <a:t>發泡膠餐盒和杯子等一次性塑膠製品</a:t>
                      </a:r>
                      <a:endParaRPr lang="zh-CN" altLang="en-US" sz="2400" kern="1200" dirty="0">
                        <a:solidFill>
                          <a:srgbClr val="000000"/>
                        </a:solidFill>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10002"/>
                  </a:ext>
                </a:extLst>
              </a:tr>
              <a:tr h="64007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kern="1200" dirty="0">
                          <a:solidFill>
                            <a:srgbClr val="000000"/>
                          </a:solidFill>
                          <a:latin typeface="標楷體" panose="03000509000000000000" pitchFamily="65" charset="-120"/>
                          <a:ea typeface="標楷體" panose="03000509000000000000" pitchFamily="65" charset="-120"/>
                        </a:rPr>
                        <a:t>哥斯達黎加</a:t>
                      </a:r>
                      <a:endParaRPr lang="zh-CN" altLang="en-US" sz="2400" kern="1200" dirty="0">
                        <a:solidFill>
                          <a:srgbClr val="000000"/>
                        </a:solidFill>
                        <a:latin typeface="標楷體" panose="03000509000000000000" pitchFamily="65" charset="-120"/>
                        <a:ea typeface="標楷體" panose="03000509000000000000" pitchFamily="65" charset="-120"/>
                        <a:cs typeface="+mn-cs"/>
                      </a:endParaRPr>
                    </a:p>
                  </a:txBody>
                  <a:tcPr/>
                </a:tc>
                <a:tc>
                  <a:txBody>
                    <a:bodyPr/>
                    <a:lstStyle/>
                    <a:p>
                      <a:pPr algn="ctr"/>
                      <a:r>
                        <a:rPr lang="en-US" altLang="zh-CN" sz="2400" kern="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2021</a:t>
                      </a:r>
                      <a:endParaRPr lang="zh-CN" altLang="en-US" sz="2400" kern="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l"/>
                      <a:r>
                        <a:rPr lang="zh-CN" altLang="en-US" sz="2400" kern="1200" dirty="0">
                          <a:solidFill>
                            <a:srgbClr val="000000"/>
                          </a:solidFill>
                          <a:latin typeface="標楷體" panose="03000509000000000000" pitchFamily="65" charset="-120"/>
                          <a:ea typeface="標楷體" panose="03000509000000000000" pitchFamily="65" charset="-120"/>
                        </a:rPr>
                        <a:t>一次性塑膠製品</a:t>
                      </a:r>
                      <a:endParaRPr lang="zh-CN" altLang="en-US" sz="2400" kern="1200" dirty="0">
                        <a:solidFill>
                          <a:srgbClr val="000000"/>
                        </a:solidFill>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10003"/>
                  </a:ext>
                </a:extLst>
              </a:tr>
              <a:tr h="64007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TW" altLang="en-US" sz="2400" kern="1200" dirty="0" smtClean="0">
                          <a:solidFill>
                            <a:srgbClr val="000000"/>
                          </a:solidFill>
                          <a:latin typeface="標楷體" panose="03000509000000000000" pitchFamily="65" charset="-120"/>
                          <a:ea typeface="標楷體" panose="03000509000000000000" pitchFamily="65" charset="-120"/>
                          <a:cs typeface="+mn-cs"/>
                        </a:rPr>
                        <a:t>印度</a:t>
                      </a:r>
                      <a:endParaRPr lang="zh-CN" altLang="en-US" sz="2400" kern="1200" dirty="0">
                        <a:solidFill>
                          <a:srgbClr val="000000"/>
                        </a:solidFill>
                        <a:latin typeface="標楷體" panose="03000509000000000000" pitchFamily="65" charset="-120"/>
                        <a:ea typeface="標楷體" panose="03000509000000000000" pitchFamily="65" charset="-120"/>
                        <a:cs typeface="+mn-cs"/>
                      </a:endParaRPr>
                    </a:p>
                  </a:txBody>
                  <a:tcPr/>
                </a:tc>
                <a:tc>
                  <a:txBody>
                    <a:bodyPr/>
                    <a:lstStyle/>
                    <a:p>
                      <a:pPr algn="ctr"/>
                      <a:r>
                        <a:rPr lang="en-US" altLang="zh-TW" sz="2400" kern="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2022</a:t>
                      </a:r>
                      <a:endParaRPr lang="zh-CN" altLang="en-US" sz="2400" kern="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l"/>
                      <a:r>
                        <a:rPr lang="zh-TW" altLang="en-US" sz="2400" kern="1200" dirty="0" smtClean="0">
                          <a:solidFill>
                            <a:srgbClr val="000000"/>
                          </a:solidFill>
                          <a:latin typeface="標楷體" panose="03000509000000000000" pitchFamily="65" charset="-120"/>
                          <a:ea typeface="標楷體" panose="03000509000000000000" pitchFamily="65" charset="-120"/>
                          <a:cs typeface="+mn-cs"/>
                        </a:rPr>
                        <a:t>一次性塑膠製品</a:t>
                      </a:r>
                    </a:p>
                  </a:txBody>
                  <a:tcPr/>
                </a:tc>
                <a:extLst>
                  <a:ext uri="{0D108BD9-81ED-4DB2-BD59-A6C34878D82A}">
                    <a16:rowId xmlns:a16="http://schemas.microsoft.com/office/drawing/2014/main" val="3516631922"/>
                  </a:ext>
                </a:extLst>
              </a:tr>
            </a:tbl>
          </a:graphicData>
        </a:graphic>
      </p:graphicFrame>
      <p:sp>
        <p:nvSpPr>
          <p:cNvPr id="14" name="文本框 13"/>
          <p:cNvSpPr txBox="1"/>
          <p:nvPr/>
        </p:nvSpPr>
        <p:spPr>
          <a:xfrm>
            <a:off x="540924" y="5953242"/>
            <a:ext cx="5499148" cy="461665"/>
          </a:xfrm>
          <a:prstGeom prst="rect">
            <a:avLst/>
          </a:prstGeom>
          <a:noFill/>
        </p:spPr>
        <p:txBody>
          <a:bodyPr wrap="square">
            <a:spAutoFit/>
          </a:bodyPr>
          <a:lstStyle/>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資源</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世界自然基金會香港分會</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https://d3q9070b7kewus.cloudfront.net/downloads/wwf_sustainablebooklet.pdf</a:t>
            </a:r>
          </a:p>
        </p:txBody>
      </p:sp>
      <p:sp>
        <p:nvSpPr>
          <p:cNvPr id="11" name="任意多边形: 形状 3"/>
          <p:cNvSpPr/>
          <p:nvPr/>
        </p:nvSpPr>
        <p:spPr>
          <a:xfrm>
            <a:off x="2598334" y="121815"/>
            <a:ext cx="6930562"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3600" dirty="0" smtClean="0">
                <a:solidFill>
                  <a:schemeClr val="bg1"/>
                </a:solidFill>
                <a:latin typeface="DFKai-SB" panose="03000509000000000000" pitchFamily="65" charset="-120"/>
                <a:ea typeface="DFKai-SB" panose="03000509000000000000" pitchFamily="65" charset="-120"/>
              </a:rPr>
              <a:t>不同</a:t>
            </a:r>
            <a:r>
              <a:rPr lang="zh-CN" altLang="en-US" sz="3600" dirty="0">
                <a:solidFill>
                  <a:schemeClr val="bg1"/>
                </a:solidFill>
                <a:latin typeface="DFKai-SB" panose="03000509000000000000" pitchFamily="65" charset="-120"/>
                <a:ea typeface="DFKai-SB" panose="03000509000000000000" pitchFamily="65" charset="-120"/>
              </a:rPr>
              <a:t>持份</a:t>
            </a:r>
            <a:r>
              <a:rPr lang="zh-CN" altLang="en-US" sz="3600" dirty="0" smtClean="0">
                <a:solidFill>
                  <a:schemeClr val="bg1"/>
                </a:solidFill>
                <a:latin typeface="DFKai-SB" panose="03000509000000000000" pitchFamily="65" charset="-120"/>
                <a:ea typeface="DFKai-SB" panose="03000509000000000000" pitchFamily="65" charset="-120"/>
              </a:rPr>
              <a:t>者</a:t>
            </a:r>
            <a:r>
              <a:rPr lang="zh-TW" altLang="en-US" sz="3600" dirty="0" smtClean="0">
                <a:solidFill>
                  <a:schemeClr val="bg1"/>
                </a:solidFill>
                <a:latin typeface="DFKai-SB" panose="03000509000000000000" pitchFamily="65" charset="-120"/>
                <a:ea typeface="DFKai-SB" panose="03000509000000000000" pitchFamily="65" charset="-120"/>
              </a:rPr>
              <a:t>之間協作與</a:t>
            </a:r>
            <a:r>
              <a:rPr lang="zh-CN" altLang="en-US" sz="3600" dirty="0" smtClean="0">
                <a:solidFill>
                  <a:srgbClr val="FFFFFF"/>
                </a:solidFill>
                <a:latin typeface="DFKai-SB" panose="03000509000000000000" pitchFamily="65" charset="-120"/>
                <a:ea typeface="DFKai-SB" panose="03000509000000000000" pitchFamily="65" charset="-120"/>
              </a:rPr>
              <a:t>共同</a:t>
            </a:r>
            <a:r>
              <a:rPr lang="zh-TW" altLang="en-US" sz="3600" dirty="0">
                <a:solidFill>
                  <a:srgbClr val="FFFFFF"/>
                </a:solidFill>
                <a:latin typeface="DFKai-SB" panose="03000509000000000000" pitchFamily="65" charset="-120"/>
                <a:ea typeface="DFKai-SB" panose="03000509000000000000" pitchFamily="65" charset="-120"/>
              </a:rPr>
              <a:t>努</a:t>
            </a:r>
            <a:r>
              <a:rPr lang="zh-CN" altLang="en-US" sz="3600" dirty="0" smtClean="0">
                <a:solidFill>
                  <a:srgbClr val="FFFFFF"/>
                </a:solidFill>
                <a:latin typeface="DFKai-SB" panose="03000509000000000000" pitchFamily="65" charset="-120"/>
                <a:ea typeface="DFKai-SB" panose="03000509000000000000" pitchFamily="65" charset="-120"/>
              </a:rPr>
              <a:t>力 </a:t>
            </a:r>
            <a:endParaRPr lang="zh-CN" altLang="en-US" sz="3600" dirty="0">
              <a:solidFill>
                <a:srgbClr val="FFFFFF"/>
              </a:solidFill>
              <a:latin typeface="DFKai-SB" panose="03000509000000000000" pitchFamily="65" charset="-120"/>
              <a:ea typeface="DFKai-SB" panose="03000509000000000000" pitchFamily="65" charset="-12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18"/>
          <p:cNvSpPr/>
          <p:nvPr/>
        </p:nvSpPr>
        <p:spPr>
          <a:xfrm flipV="1">
            <a:off x="424292" y="2032418"/>
            <a:ext cx="8744107" cy="966308"/>
          </a:xfrm>
          <a:prstGeom prst="roundRect">
            <a:avLst>
              <a:gd name="adj" fmla="val 10000"/>
            </a:avLst>
          </a:prstGeom>
          <a:solidFill>
            <a:srgbClr val="92D05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0" name="矩形: 圆角 19"/>
          <p:cNvSpPr/>
          <p:nvPr/>
        </p:nvSpPr>
        <p:spPr>
          <a:xfrm flipV="1">
            <a:off x="501634" y="3340908"/>
            <a:ext cx="10681963" cy="730842"/>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1" name="矩形: 圆角 20"/>
          <p:cNvSpPr/>
          <p:nvPr/>
        </p:nvSpPr>
        <p:spPr>
          <a:xfrm flipV="1">
            <a:off x="166302" y="4390249"/>
            <a:ext cx="10744806" cy="993746"/>
          </a:xfrm>
          <a:prstGeom prst="roundRect">
            <a:avLst>
              <a:gd name="adj" fmla="val 10000"/>
            </a:avLst>
          </a:prstGeom>
          <a:solidFill>
            <a:schemeClr val="accent2">
              <a:lumMod val="60000"/>
              <a:lumOff val="40000"/>
              <a:alpha val="13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5" name="内容占位符 3"/>
          <p:cNvSpPr txBox="1"/>
          <p:nvPr/>
        </p:nvSpPr>
        <p:spPr>
          <a:xfrm>
            <a:off x="611568" y="3370787"/>
            <a:ext cx="8725379" cy="572464"/>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30000"/>
              </a:lnSpc>
              <a:spcBef>
                <a:spcPts val="0"/>
              </a:spcBef>
              <a:buNone/>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社會企業</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推出可拆式可重用飲管，推廣減少使用即棄</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餐具。</a:t>
            </a:r>
            <a:endParaRPr lang="zh-CN" altLang="en-US" sz="2400" dirty="0">
              <a:latin typeface="DFKai-SB" panose="03000509000000000000" pitchFamily="65" charset="-120"/>
              <a:ea typeface="DFKai-SB" panose="03000509000000000000" pitchFamily="65" charset="-120"/>
            </a:endParaRPr>
          </a:p>
        </p:txBody>
      </p:sp>
      <p:sp>
        <p:nvSpPr>
          <p:cNvPr id="13" name="内容占位符 3"/>
          <p:cNvSpPr txBox="1"/>
          <p:nvPr/>
        </p:nvSpPr>
        <p:spPr>
          <a:xfrm>
            <a:off x="62165" y="4345376"/>
            <a:ext cx="10099443" cy="1006109"/>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30000"/>
              </a:lnSpc>
              <a:spcBef>
                <a:spcPts val="0"/>
              </a:spcBef>
              <a:buNone/>
            </a:pP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環保</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組織：透過公眾</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問卷及訪談的形式了解大眾及餐飲業對</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規管即棄塑膠餐具的態度</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，檢視社區</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走塑先導計劃</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，向</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政府提出</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建議方案</a:t>
            </a:r>
            <a:r>
              <a:rPr lang="zh-CN" altLang="en-US" sz="2400" dirty="0" smtClean="0">
                <a:latin typeface="DFKai-SB" panose="03000509000000000000" pitchFamily="65" charset="-120"/>
                <a:ea typeface="DFKai-SB" panose="03000509000000000000" pitchFamily="65" charset="-120"/>
              </a:rPr>
              <a:t>。</a:t>
            </a:r>
            <a:endParaRPr lang="en-US" altLang="zh-CN" sz="2400" dirty="0">
              <a:latin typeface="DFKai-SB" panose="03000509000000000000" pitchFamily="65" charset="-120"/>
              <a:ea typeface="DFKai-SB" panose="03000509000000000000" pitchFamily="65" charset="-120"/>
            </a:endParaRPr>
          </a:p>
        </p:txBody>
      </p:sp>
      <p:sp>
        <p:nvSpPr>
          <p:cNvPr id="12" name="文本框 11"/>
          <p:cNvSpPr txBox="1"/>
          <p:nvPr/>
        </p:nvSpPr>
        <p:spPr>
          <a:xfrm>
            <a:off x="639728" y="5718413"/>
            <a:ext cx="6915920" cy="830997"/>
          </a:xfrm>
          <a:prstGeom prst="rect">
            <a:avLst/>
          </a:prstGeom>
          <a:noFill/>
        </p:spPr>
        <p:txBody>
          <a:bodyPr wrap="square">
            <a:spAutoFit/>
          </a:bodyPr>
          <a:lstStyle/>
          <a:p>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來源：</a:t>
            </a:r>
            <a:endPar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政府新聞網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www.news.gov.hk/chi/2022/04/20220414/20220414_151856_781.html</a:t>
            </a:r>
            <a:r>
              <a:rPr lang="en-US" altLang="zh-HK" sz="1200" dirty="0">
                <a:latin typeface="Times New Roman" panose="02020603050405020304" pitchFamily="18" charset="0"/>
                <a:cs typeface="Times New Roman" panose="02020603050405020304" pitchFamily="18" charset="0"/>
              </a:rPr>
              <a:t> )</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世界自然基金會香港</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分會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smtClean="0">
                <a:latin typeface="Times New Roman" panose="02020603050405020304" pitchFamily="18" charset="0"/>
                <a:cs typeface="Times New Roman" panose="02020603050405020304" pitchFamily="18" charset="0"/>
              </a:rPr>
              <a:t>https</a:t>
            </a:r>
            <a:r>
              <a:rPr lang="en-US" altLang="zh-CN" sz="1200" dirty="0">
                <a:latin typeface="Times New Roman" panose="02020603050405020304" pitchFamily="18" charset="0"/>
                <a:cs typeface="Times New Roman" panose="02020603050405020304" pitchFamily="18" charset="0"/>
              </a:rPr>
              <a:t>://www.wwf.org.hk/news/?</a:t>
            </a:r>
            <a:r>
              <a:rPr lang="en-US" altLang="zh-CN" sz="1200" dirty="0" smtClean="0">
                <a:latin typeface="Times New Roman" panose="02020603050405020304" pitchFamily="18" charset="0"/>
                <a:cs typeface="Times New Roman" panose="02020603050405020304" pitchFamily="18" charset="0"/>
              </a:rPr>
              <a:t>22540/WWF</a:t>
            </a:r>
            <a:r>
              <a:rPr lang="en-US" altLang="zh-HK" sz="1200" dirty="0">
                <a:latin typeface="Times New Roman" panose="02020603050405020304" pitchFamily="18" charset="0"/>
                <a:cs typeface="Times New Roman" panose="02020603050405020304" pitchFamily="18" charset="0"/>
              </a:rPr>
              <a:t> )</a:t>
            </a:r>
            <a:endParaRPr lang="en-US" altLang="zh-CN" sz="1200" dirty="0" smtClean="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香港特別行政區政府新聞公報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smtClean="0">
                <a:latin typeface="Times New Roman" panose="02020603050405020304" pitchFamily="18" charset="0"/>
                <a:cs typeface="Times New Roman" panose="02020603050405020304" pitchFamily="18" charset="0"/>
              </a:rPr>
              <a:t>https</a:t>
            </a:r>
            <a:r>
              <a:rPr lang="en-US" altLang="zh-CN" sz="1200" dirty="0">
                <a:latin typeface="Times New Roman" panose="02020603050405020304" pitchFamily="18" charset="0"/>
                <a:cs typeface="Times New Roman" panose="02020603050405020304" pitchFamily="18" charset="0"/>
              </a:rPr>
              <a:t>://</a:t>
            </a:r>
            <a:r>
              <a:rPr lang="en-US" altLang="zh-CN" sz="1200" dirty="0" smtClean="0">
                <a:latin typeface="Times New Roman" panose="02020603050405020304" pitchFamily="18" charset="0"/>
                <a:cs typeface="Times New Roman" panose="02020603050405020304" pitchFamily="18" charset="0"/>
              </a:rPr>
              <a:t>www.info.gov.hk/gia/general/201811/15/P2018111500368.htm</a:t>
            </a:r>
            <a:r>
              <a:rPr lang="en-US" altLang="zh-HK" sz="1200" dirty="0" smtClean="0">
                <a:latin typeface="Times New Roman" panose="02020603050405020304" pitchFamily="18" charset="0"/>
                <a:cs typeface="Times New Roman" panose="02020603050405020304" pitchFamily="18" charset="0"/>
              </a:rPr>
              <a:t>)</a:t>
            </a:r>
            <a:endParaRPr lang="en-US" altLang="zh-CN" sz="1200" dirty="0">
              <a:latin typeface="Times New Roman" panose="02020603050405020304" pitchFamily="18" charset="0"/>
              <a:cs typeface="Times New Roman" panose="02020603050405020304" pitchFamily="18" charset="0"/>
            </a:endParaRPr>
          </a:p>
        </p:txBody>
      </p:sp>
      <p:grpSp>
        <p:nvGrpSpPr>
          <p:cNvPr id="2" name="组合 1"/>
          <p:cNvGrpSpPr/>
          <p:nvPr/>
        </p:nvGrpSpPr>
        <p:grpSpPr>
          <a:xfrm>
            <a:off x="62165" y="1076186"/>
            <a:ext cx="7386103" cy="723972"/>
            <a:chOff x="638486" y="654050"/>
            <a:chExt cx="4608308" cy="647700"/>
          </a:xfrm>
        </p:grpSpPr>
        <p:grpSp>
          <p:nvGrpSpPr>
            <p:cNvPr id="3" name="组合 38"/>
            <p:cNvGrpSpPr/>
            <p:nvPr/>
          </p:nvGrpSpPr>
          <p:grpSpPr bwMode="auto">
            <a:xfrm>
              <a:off x="1019178" y="654050"/>
              <a:ext cx="4213018" cy="647700"/>
              <a:chOff x="4225771" y="1065320"/>
              <a:chExt cx="2387102" cy="947506"/>
            </a:xfrm>
          </p:grpSpPr>
          <p:sp>
            <p:nvSpPr>
              <p:cNvPr id="4" name="矩形 3"/>
              <p:cNvSpPr/>
              <p:nvPr/>
            </p:nvSpPr>
            <p:spPr>
              <a:xfrm>
                <a:off x="4268946" y="1160536"/>
                <a:ext cx="234392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矩形 21"/>
              <p:cNvSpPr/>
              <p:nvPr/>
            </p:nvSpPr>
            <p:spPr>
              <a:xfrm>
                <a:off x="4225771" y="1065320"/>
                <a:ext cx="2319348" cy="85229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6" name="文本框 42"/>
            <p:cNvSpPr txBox="1">
              <a:spLocks noChangeArrowheads="1"/>
            </p:cNvSpPr>
            <p:nvPr/>
          </p:nvSpPr>
          <p:spPr bwMode="auto">
            <a:xfrm>
              <a:off x="638486" y="683418"/>
              <a:ext cx="4608308" cy="46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TW" altLang="en-US" sz="2800" b="1" dirty="0" smtClean="0">
                  <a:latin typeface="DFKai-SB" panose="03000509000000000000" pitchFamily="65" charset="-120"/>
                  <a:ea typeface="DFKai-SB" panose="03000509000000000000" pitchFamily="65" charset="-120"/>
                </a:rPr>
                <a:t>香港不同持份者共同應對塑膠問題舉隅</a:t>
              </a:r>
              <a:endParaRPr lang="zh-TW" altLang="en-US" sz="2800" b="1" dirty="0">
                <a:latin typeface="DFKai-SB" panose="03000509000000000000" pitchFamily="65" charset="-120"/>
                <a:ea typeface="DFKai-SB" panose="03000509000000000000" pitchFamily="65" charset="-120"/>
              </a:endParaRPr>
            </a:p>
          </p:txBody>
        </p:sp>
      </p:grpSp>
      <p:pic>
        <p:nvPicPr>
          <p:cNvPr id="14" name="Picture 1"/>
          <p:cNvPicPr>
            <a:picLocks noChangeAspect="1"/>
          </p:cNvPicPr>
          <p:nvPr/>
        </p:nvPicPr>
        <p:blipFill rotWithShape="1">
          <a:blip r:embed="rId3"/>
          <a:srcRect l="51242" t="19521" r="28888" b="31519"/>
          <a:stretch/>
        </p:blipFill>
        <p:spPr>
          <a:xfrm>
            <a:off x="9876073" y="484613"/>
            <a:ext cx="1616535" cy="2306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内容占位符 3"/>
          <p:cNvSpPr txBox="1"/>
          <p:nvPr/>
        </p:nvSpPr>
        <p:spPr>
          <a:xfrm>
            <a:off x="424292" y="2074977"/>
            <a:ext cx="8531603" cy="830997"/>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spcBef>
                <a:spcPts val="0"/>
              </a:spcBef>
              <a:buNone/>
            </a:pP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政府：</a:t>
            </a:r>
            <a:r>
              <a:rPr lang="zh-TW" altLang="en-US" sz="2400" dirty="0" smtClean="0">
                <a:latin typeface="DFKai-SB" panose="03000509000000000000" pitchFamily="65" charset="-120"/>
                <a:ea typeface="DFKai-SB" panose="03000509000000000000" pitchFamily="65" charset="-120"/>
              </a:rPr>
              <a:t>推動</a:t>
            </a:r>
            <a:r>
              <a:rPr lang="zh-TW" altLang="en-US" sz="2400" dirty="0">
                <a:latin typeface="DFKai-SB" panose="03000509000000000000" pitchFamily="65" charset="-120"/>
                <a:ea typeface="DFKai-SB" panose="03000509000000000000" pitchFamily="65" charset="-120"/>
              </a:rPr>
              <a:t>公眾參與</a:t>
            </a:r>
            <a:r>
              <a:rPr lang="zh-TW" altLang="en-US" sz="2400" dirty="0" smtClean="0">
                <a:latin typeface="DFKai-SB" panose="03000509000000000000" pitchFamily="65" charset="-120"/>
                <a:ea typeface="DFKai-SB" panose="03000509000000000000" pitchFamily="65" charset="-120"/>
              </a:rPr>
              <a:t>管制</a:t>
            </a:r>
            <a:r>
              <a:rPr lang="zh-TW" altLang="en-US" sz="2400" dirty="0">
                <a:latin typeface="DFKai-SB" panose="03000509000000000000" pitchFamily="65" charset="-120"/>
                <a:ea typeface="DFKai-SB" panose="03000509000000000000" pitchFamily="65" charset="-120"/>
              </a:rPr>
              <a:t>即棄</a:t>
            </a:r>
            <a:r>
              <a:rPr lang="zh-TW" altLang="en-US" sz="2400" dirty="0" smtClean="0">
                <a:latin typeface="DFKai-SB" panose="03000509000000000000" pitchFamily="65" charset="-120"/>
                <a:ea typeface="DFKai-SB" panose="03000509000000000000" pitchFamily="65" charset="-120"/>
              </a:rPr>
              <a:t>塑膠，</a:t>
            </a:r>
            <a:r>
              <a:rPr lang="zh-TW" altLang="en-US" sz="2400" dirty="0">
                <a:latin typeface="DFKai-SB" panose="03000509000000000000" pitchFamily="65" charset="-120"/>
                <a:ea typeface="DFKai-SB" panose="03000509000000000000" pitchFamily="65" charset="-120"/>
              </a:rPr>
              <a:t>可持續發展</a:t>
            </a:r>
            <a:r>
              <a:rPr lang="zh-TW" altLang="en-US" sz="2400" dirty="0" smtClean="0">
                <a:latin typeface="DFKai-SB" panose="03000509000000000000" pitchFamily="65" charset="-120"/>
                <a:ea typeface="DFKai-SB" panose="03000509000000000000" pitchFamily="65" charset="-120"/>
              </a:rPr>
              <a:t>委員會向</a:t>
            </a:r>
            <a:r>
              <a:rPr lang="zh-TW" altLang="en-US" sz="2400" dirty="0">
                <a:latin typeface="DFKai-SB" panose="03000509000000000000" pitchFamily="65" charset="-120"/>
                <a:ea typeface="DFKai-SB" panose="03000509000000000000" pitchFamily="65" charset="-120"/>
              </a:rPr>
              <a:t>政府提交報告和</a:t>
            </a:r>
            <a:r>
              <a:rPr lang="zh-TW" altLang="en-US" sz="2400" dirty="0" smtClean="0">
                <a:latin typeface="DFKai-SB" panose="03000509000000000000" pitchFamily="65" charset="-120"/>
                <a:ea typeface="DFKai-SB" panose="03000509000000000000" pitchFamily="65" charset="-120"/>
              </a:rPr>
              <a:t>建議，又與</a:t>
            </a:r>
            <a:r>
              <a:rPr lang="zh-TW" altLang="en-US" sz="2400" dirty="0">
                <a:latin typeface="DFKai-SB" panose="03000509000000000000" pitchFamily="65" charset="-120"/>
                <a:ea typeface="DFKai-SB" panose="03000509000000000000" pitchFamily="65" charset="-120"/>
              </a:rPr>
              <a:t>餐飲業界攜手</a:t>
            </a:r>
            <a:r>
              <a:rPr lang="zh-TW" altLang="en-US" sz="2400" dirty="0" smtClean="0">
                <a:latin typeface="DFKai-SB" panose="03000509000000000000" pitchFamily="65" charset="-120"/>
                <a:ea typeface="DFKai-SB" panose="03000509000000000000" pitchFamily="65" charset="-120"/>
              </a:rPr>
              <a:t>推廣「走塑」運動等。</a:t>
            </a:r>
            <a:endParaRPr lang="zh-CN" altLang="en-US" sz="2400" dirty="0">
              <a:latin typeface="DFKai-SB" panose="03000509000000000000" pitchFamily="65" charset="-120"/>
              <a:ea typeface="DFKai-SB" panose="03000509000000000000" pitchFamily="65" charset="-120"/>
            </a:endParaRPr>
          </a:p>
        </p:txBody>
      </p:sp>
      <p:pic>
        <p:nvPicPr>
          <p:cNvPr id="3074" name="Picture 2" descr="為籌集近20萬元的飲管模具費用，Eddie表示最初參加不同機構舉辦的初創比賽，最終成功獲得獎金，令概念逐步演變成實物。"/>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7193" b="16301"/>
          <a:stretch/>
        </p:blipFill>
        <p:spPr bwMode="auto">
          <a:xfrm>
            <a:off x="9412498" y="3083602"/>
            <a:ext cx="1881033" cy="12966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https://wwfhk.awsassets.panda.org/img/original/plastic_survey_p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722"/>
          <a:stretch/>
        </p:blipFill>
        <p:spPr bwMode="auto">
          <a:xfrm>
            <a:off x="9168399" y="4974266"/>
            <a:ext cx="2324209" cy="1608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任意多边形: 形状 3"/>
          <p:cNvSpPr/>
          <p:nvPr/>
        </p:nvSpPr>
        <p:spPr>
          <a:xfrm>
            <a:off x="2377334" y="312690"/>
            <a:ext cx="6930562"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3600" dirty="0" smtClean="0">
                <a:solidFill>
                  <a:schemeClr val="bg1"/>
                </a:solidFill>
                <a:latin typeface="DFKai-SB" panose="03000509000000000000" pitchFamily="65" charset="-120"/>
                <a:ea typeface="DFKai-SB" panose="03000509000000000000" pitchFamily="65" charset="-120"/>
              </a:rPr>
              <a:t>不同</a:t>
            </a:r>
            <a:r>
              <a:rPr lang="zh-CN" altLang="en-US" sz="3600" dirty="0">
                <a:solidFill>
                  <a:schemeClr val="bg1"/>
                </a:solidFill>
                <a:latin typeface="DFKai-SB" panose="03000509000000000000" pitchFamily="65" charset="-120"/>
                <a:ea typeface="DFKai-SB" panose="03000509000000000000" pitchFamily="65" charset="-120"/>
              </a:rPr>
              <a:t>持份</a:t>
            </a:r>
            <a:r>
              <a:rPr lang="zh-CN" altLang="en-US" sz="3600" dirty="0" smtClean="0">
                <a:solidFill>
                  <a:schemeClr val="bg1"/>
                </a:solidFill>
                <a:latin typeface="DFKai-SB" panose="03000509000000000000" pitchFamily="65" charset="-120"/>
                <a:ea typeface="DFKai-SB" panose="03000509000000000000" pitchFamily="65" charset="-120"/>
              </a:rPr>
              <a:t>者</a:t>
            </a:r>
            <a:r>
              <a:rPr lang="zh-TW" altLang="en-US" sz="3600" dirty="0" smtClean="0">
                <a:solidFill>
                  <a:schemeClr val="bg1"/>
                </a:solidFill>
                <a:latin typeface="DFKai-SB" panose="03000509000000000000" pitchFamily="65" charset="-120"/>
                <a:ea typeface="DFKai-SB" panose="03000509000000000000" pitchFamily="65" charset="-120"/>
              </a:rPr>
              <a:t>之間協作與</a:t>
            </a:r>
            <a:r>
              <a:rPr lang="zh-CN" altLang="en-US" sz="3600" dirty="0" smtClean="0">
                <a:solidFill>
                  <a:srgbClr val="FFFFFF"/>
                </a:solidFill>
                <a:latin typeface="DFKai-SB" panose="03000509000000000000" pitchFamily="65" charset="-120"/>
                <a:ea typeface="DFKai-SB" panose="03000509000000000000" pitchFamily="65" charset="-120"/>
              </a:rPr>
              <a:t>共同</a:t>
            </a:r>
            <a:r>
              <a:rPr lang="zh-TW" altLang="en-US" sz="3600" dirty="0">
                <a:solidFill>
                  <a:srgbClr val="FFFFFF"/>
                </a:solidFill>
                <a:latin typeface="DFKai-SB" panose="03000509000000000000" pitchFamily="65" charset="-120"/>
                <a:ea typeface="DFKai-SB" panose="03000509000000000000" pitchFamily="65" charset="-120"/>
              </a:rPr>
              <a:t>努</a:t>
            </a:r>
            <a:r>
              <a:rPr lang="zh-CN" altLang="en-US" sz="3600" dirty="0" smtClean="0">
                <a:solidFill>
                  <a:srgbClr val="FFFFFF"/>
                </a:solidFill>
                <a:latin typeface="DFKai-SB" panose="03000509000000000000" pitchFamily="65" charset="-120"/>
                <a:ea typeface="DFKai-SB" panose="03000509000000000000" pitchFamily="65" charset="-120"/>
              </a:rPr>
              <a:t>力 </a:t>
            </a:r>
            <a:endParaRPr lang="zh-CN" altLang="en-US" sz="3600" dirty="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7452079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53602" y="919982"/>
            <a:ext cx="9995967" cy="738664"/>
          </a:xfrm>
          <a:prstGeom prst="rect">
            <a:avLst/>
          </a:prstGeom>
          <a:noFill/>
        </p:spPr>
        <p:txBody>
          <a:bodyPr wrap="square">
            <a:spAutoFit/>
          </a:bodyPr>
          <a:lstStyle/>
          <a:p>
            <a:pPr>
              <a:lnSpc>
                <a:spcPct val="150000"/>
              </a:lnSpc>
            </a:pPr>
            <a:r>
              <a:rPr lang="zh-CN" altLang="en-US" sz="2800" b="1" dirty="0">
                <a:latin typeface="DFKai-SB" panose="03000509000000000000" pitchFamily="65" charset="-120"/>
                <a:ea typeface="DFKai-SB" panose="03000509000000000000" pitchFamily="65" charset="-120"/>
              </a:rPr>
              <a:t>閱讀</a:t>
            </a:r>
            <a:r>
              <a:rPr lang="zh-CN" altLang="en-US" sz="2800" b="1" dirty="0" smtClean="0">
                <a:latin typeface="DFKai-SB" panose="03000509000000000000" pitchFamily="65" charset="-120"/>
                <a:ea typeface="DFKai-SB" panose="03000509000000000000" pitchFamily="65" charset="-120"/>
              </a:rPr>
              <a:t>上述</a:t>
            </a:r>
            <a:r>
              <a:rPr lang="zh-TW" altLang="en-US" sz="2800" b="1" dirty="0" smtClean="0">
                <a:latin typeface="DFKai-SB" panose="03000509000000000000" pitchFamily="65" charset="-120"/>
                <a:ea typeface="DFKai-SB" panose="03000509000000000000" pitchFamily="65" charset="-120"/>
              </a:rPr>
              <a:t>資</a:t>
            </a:r>
            <a:r>
              <a:rPr lang="zh-CN" altLang="en-US" sz="2800" b="1" dirty="0" smtClean="0">
                <a:latin typeface="DFKai-SB" panose="03000509000000000000" pitchFamily="65" charset="-120"/>
                <a:ea typeface="DFKai-SB" panose="03000509000000000000" pitchFamily="65" charset="-120"/>
              </a:rPr>
              <a:t>料</a:t>
            </a:r>
            <a:r>
              <a:rPr lang="zh-CN" altLang="en-US" sz="2800" b="1" dirty="0">
                <a:latin typeface="DFKai-SB" panose="03000509000000000000" pitchFamily="65" charset="-120"/>
                <a:ea typeface="DFKai-SB" panose="03000509000000000000" pitchFamily="65" charset="-120"/>
              </a:rPr>
              <a:t>，</a:t>
            </a:r>
            <a:r>
              <a:rPr lang="zh-CN" altLang="en-US" sz="2800" b="1" dirty="0" smtClean="0">
                <a:latin typeface="DFKai-SB" panose="03000509000000000000" pitchFamily="65" charset="-120"/>
                <a:ea typeface="DFKai-SB" panose="03000509000000000000" pitchFamily="65" charset="-120"/>
              </a:rPr>
              <a:t>說</a:t>
            </a:r>
            <a:r>
              <a:rPr lang="zh-TW" altLang="en-US" sz="2800" b="1" dirty="0" smtClean="0">
                <a:latin typeface="DFKai-SB" panose="03000509000000000000" pitchFamily="65" charset="-120"/>
                <a:ea typeface="DFKai-SB" panose="03000509000000000000" pitchFamily="65" charset="-120"/>
              </a:rPr>
              <a:t>明</a:t>
            </a:r>
            <a:r>
              <a:rPr lang="zh-CN" altLang="en-US" sz="2800" b="1" dirty="0" smtClean="0">
                <a:latin typeface="DFKai-SB" panose="03000509000000000000" pitchFamily="65" charset="-120"/>
                <a:ea typeface="DFKai-SB" panose="03000509000000000000" pitchFamily="65" charset="-120"/>
              </a:rPr>
              <a:t>相關</a:t>
            </a:r>
            <a:r>
              <a:rPr lang="zh-CN" altLang="en-US" sz="2800" b="1" dirty="0">
                <a:latin typeface="DFKai-SB" panose="03000509000000000000" pitchFamily="65" charset="-120"/>
                <a:ea typeface="DFKai-SB" panose="03000509000000000000" pitchFamily="65" charset="-120"/>
              </a:rPr>
              <a:t>持份</a:t>
            </a:r>
            <a:r>
              <a:rPr lang="zh-CN" altLang="en-US" sz="2800" b="1" dirty="0" smtClean="0">
                <a:latin typeface="DFKai-SB" panose="03000509000000000000" pitchFamily="65" charset="-120"/>
                <a:ea typeface="DFKai-SB" panose="03000509000000000000" pitchFamily="65" charset="-120"/>
              </a:rPr>
              <a:t>者如何</a:t>
            </a:r>
            <a:r>
              <a:rPr lang="zh-CN" altLang="en-US" sz="2800" b="1" dirty="0">
                <a:latin typeface="DFKai-SB" panose="03000509000000000000" pitchFamily="65" charset="-120"/>
                <a:ea typeface="DFKai-SB" panose="03000509000000000000" pitchFamily="65" charset="-120"/>
              </a:rPr>
              <a:t>應對全球塑膠污染</a:t>
            </a:r>
            <a:r>
              <a:rPr lang="zh-CN" altLang="en-US" sz="2800" b="1" dirty="0" smtClean="0">
                <a:latin typeface="DFKai-SB" panose="03000509000000000000" pitchFamily="65" charset="-120"/>
                <a:ea typeface="DFKai-SB" panose="03000509000000000000" pitchFamily="65" charset="-120"/>
              </a:rPr>
              <a:t>難題</a:t>
            </a:r>
            <a:r>
              <a:rPr lang="en-US" altLang="zh-TW" sz="2800" b="1" dirty="0" smtClean="0">
                <a:latin typeface="DFKai-SB" panose="03000509000000000000" pitchFamily="65" charset="-120"/>
                <a:ea typeface="DFKai-SB" panose="03000509000000000000" pitchFamily="65" charset="-120"/>
              </a:rPr>
              <a:t>? </a:t>
            </a:r>
            <a:endParaRPr lang="en-US" altLang="zh-CN" sz="2800" b="1" dirty="0">
              <a:latin typeface="DFKai-SB" panose="03000509000000000000" pitchFamily="65" charset="-120"/>
              <a:ea typeface="DFKai-SB" panose="03000509000000000000" pitchFamily="65" charset="-120"/>
            </a:endParaRPr>
          </a:p>
        </p:txBody>
      </p:sp>
      <p:grpSp>
        <p:nvGrpSpPr>
          <p:cNvPr id="3" name="组合 2"/>
          <p:cNvGrpSpPr>
            <a:grpSpLocks noChangeAspect="1"/>
          </p:cNvGrpSpPr>
          <p:nvPr/>
        </p:nvGrpSpPr>
        <p:grpSpPr>
          <a:xfrm flipH="1">
            <a:off x="627456" y="942569"/>
            <a:ext cx="540000" cy="540000"/>
            <a:chOff x="5195979" y="428797"/>
            <a:chExt cx="927463" cy="927463"/>
          </a:xfrm>
        </p:grpSpPr>
        <p:sp>
          <p:nvSpPr>
            <p:cNvPr id="4" name="椭圆 3"/>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p:cNvGrpSpPr/>
            <p:nvPr/>
          </p:nvGrpSpPr>
          <p:grpSpPr>
            <a:xfrm>
              <a:off x="5235042" y="460898"/>
              <a:ext cx="876427" cy="882962"/>
              <a:chOff x="6130069" y="1975983"/>
              <a:chExt cx="876427" cy="882962"/>
            </a:xfrm>
          </p:grpSpPr>
          <p:sp>
            <p:nvSpPr>
              <p:cNvPr id="8"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9"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6"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sp>
        <p:nvSpPr>
          <p:cNvPr id="10" name="文本框 9"/>
          <p:cNvSpPr txBox="1"/>
          <p:nvPr/>
        </p:nvSpPr>
        <p:spPr>
          <a:xfrm>
            <a:off x="4232220" y="1438809"/>
            <a:ext cx="2016829" cy="738664"/>
          </a:xfrm>
          <a:prstGeom prst="rect">
            <a:avLst/>
          </a:prstGeom>
          <a:noFill/>
        </p:spPr>
        <p:txBody>
          <a:bodyPr wrap="square" rtlCol="0">
            <a:spAutoFit/>
          </a:bodyPr>
          <a:lstStyle/>
          <a:p>
            <a:pPr>
              <a:lnSpc>
                <a:spcPct val="150000"/>
              </a:lnSpc>
            </a:pPr>
            <a:r>
              <a:rPr lang="zh-CN" altLang="en-US" sz="2800" b="1" dirty="0">
                <a:latin typeface="DFKai-SB" panose="03000509000000000000" pitchFamily="65" charset="-120"/>
                <a:ea typeface="DFKai-SB" panose="03000509000000000000" pitchFamily="65" charset="-120"/>
              </a:rPr>
              <a:t>思考提示：</a:t>
            </a:r>
            <a:endParaRPr lang="en-US" altLang="zh-CN" sz="2800" b="1" dirty="0">
              <a:latin typeface="DFKai-SB" panose="03000509000000000000" pitchFamily="65" charset="-120"/>
              <a:ea typeface="DFKai-SB" panose="03000509000000000000" pitchFamily="65" charset="-120"/>
            </a:endParaRPr>
          </a:p>
        </p:txBody>
      </p:sp>
      <p:grpSp>
        <p:nvGrpSpPr>
          <p:cNvPr id="11" name="组合 10"/>
          <p:cNvGrpSpPr>
            <a:grpSpLocks noChangeAspect="1"/>
          </p:cNvGrpSpPr>
          <p:nvPr/>
        </p:nvGrpSpPr>
        <p:grpSpPr>
          <a:xfrm>
            <a:off x="714683" y="1996470"/>
            <a:ext cx="493472" cy="540000"/>
            <a:chOff x="6523756" y="488141"/>
            <a:chExt cx="883270" cy="966551"/>
          </a:xfrm>
        </p:grpSpPr>
        <p:sp>
          <p:nvSpPr>
            <p:cNvPr id="12" name="流程图: 离页连接符 11"/>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离页连接符 12"/>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离页连接符 13"/>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6676279" y="647264"/>
              <a:ext cx="600075" cy="568325"/>
              <a:chOff x="5991226" y="2949576"/>
              <a:chExt cx="600075" cy="568325"/>
            </a:xfrm>
          </p:grpSpPr>
          <p:sp>
            <p:nvSpPr>
              <p:cNvPr id="16"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8"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0" name="文本框 19"/>
          <p:cNvSpPr txBox="1"/>
          <p:nvPr/>
        </p:nvSpPr>
        <p:spPr>
          <a:xfrm>
            <a:off x="1229954" y="1996470"/>
            <a:ext cx="10569228" cy="3733330"/>
          </a:xfrm>
          <a:prstGeom prst="rect">
            <a:avLst/>
          </a:prstGeom>
          <a:noFill/>
        </p:spPr>
        <p:txBody>
          <a:bodyPr wrap="square">
            <a:spAutoFit/>
          </a:bodyPr>
          <a:lstStyle/>
          <a:p>
            <a:pPr marL="342900" indent="-342900">
              <a:lnSpc>
                <a:spcPct val="130000"/>
              </a:lnSpc>
              <a:buFont typeface="Arial" panose="020B0604020202020204" pitchFamily="34" charset="0"/>
              <a:buChar char="•"/>
            </a:pPr>
            <a:r>
              <a:rPr lang="zh-TW" altLang="en-US" sz="2600" dirty="0" smtClean="0">
                <a:solidFill>
                  <a:srgbClr val="000000"/>
                </a:solidFill>
                <a:latin typeface="DFKai-SB" panose="03000509000000000000" pitchFamily="65" charset="-120"/>
                <a:ea typeface="DFKai-SB" panose="03000509000000000000" pitchFamily="65" charset="-120"/>
              </a:rPr>
              <a:t>訂立目標與時間表，提出遠景</a:t>
            </a:r>
            <a:r>
              <a:rPr lang="en-US" altLang="zh-TW" sz="2600" dirty="0" smtClean="0">
                <a:solidFill>
                  <a:srgbClr val="000000"/>
                </a:solidFill>
                <a:latin typeface="DFKai-SB" panose="03000509000000000000" pitchFamily="65" charset="-120"/>
                <a:ea typeface="DFKai-SB" panose="03000509000000000000" pitchFamily="65" charset="-120"/>
              </a:rPr>
              <a:t>;</a:t>
            </a:r>
            <a:endParaRPr lang="en-US" altLang="zh-CN" sz="2600" dirty="0" smtClean="0">
              <a:solidFill>
                <a:srgbClr val="000000"/>
              </a:solidFill>
              <a:latin typeface="DFKai-SB" panose="03000509000000000000" pitchFamily="65" charset="-120"/>
              <a:ea typeface="DFKai-SB" panose="03000509000000000000" pitchFamily="65" charset="-120"/>
            </a:endParaRPr>
          </a:p>
          <a:p>
            <a:pPr marL="342900" indent="-342900">
              <a:lnSpc>
                <a:spcPct val="130000"/>
              </a:lnSpc>
              <a:buFont typeface="Arial" panose="020B0604020202020204" pitchFamily="34" charset="0"/>
              <a:buChar char="•"/>
            </a:pPr>
            <a:r>
              <a:rPr lang="zh-CN" altLang="en-US" sz="2600" dirty="0" smtClean="0">
                <a:solidFill>
                  <a:srgbClr val="000000"/>
                </a:solidFill>
                <a:latin typeface="DFKai-SB" panose="03000509000000000000" pitchFamily="65" charset="-120"/>
                <a:ea typeface="DFKai-SB" panose="03000509000000000000" pitchFamily="65" charset="-120"/>
              </a:rPr>
              <a:t>加強</a:t>
            </a:r>
            <a:r>
              <a:rPr lang="zh-CN" altLang="en-US" sz="2600" dirty="0">
                <a:solidFill>
                  <a:srgbClr val="000000"/>
                </a:solidFill>
                <a:latin typeface="DFKai-SB" panose="03000509000000000000" pitchFamily="65" charset="-120"/>
                <a:ea typeface="DFKai-SB" panose="03000509000000000000" pitchFamily="65" charset="-120"/>
              </a:rPr>
              <a:t>溝通協商，達成共識，促成合作；</a:t>
            </a:r>
            <a:endParaRPr lang="en-US" altLang="zh-CN" sz="2600" dirty="0">
              <a:solidFill>
                <a:srgbClr val="000000"/>
              </a:solidFill>
              <a:latin typeface="DFKai-SB" panose="03000509000000000000" pitchFamily="65" charset="-120"/>
              <a:ea typeface="DFKai-SB" panose="03000509000000000000" pitchFamily="65" charset="-120"/>
            </a:endParaRPr>
          </a:p>
          <a:p>
            <a:pPr marL="342900" indent="-342900">
              <a:lnSpc>
                <a:spcPct val="130000"/>
              </a:lnSpc>
              <a:buFont typeface="Arial" panose="020B0604020202020204" pitchFamily="34" charset="0"/>
              <a:buChar char="•"/>
            </a:pPr>
            <a:r>
              <a:rPr lang="zh-CN" altLang="en-US" sz="2600" dirty="0">
                <a:solidFill>
                  <a:srgbClr val="000000"/>
                </a:solidFill>
                <a:latin typeface="DFKai-SB" panose="03000509000000000000" pitchFamily="65" charset="-120"/>
                <a:ea typeface="DFKai-SB" panose="03000509000000000000" pitchFamily="65" charset="-120"/>
              </a:rPr>
              <a:t>履行各自環境保育責任，相互監督、督促與配合；</a:t>
            </a:r>
            <a:endParaRPr lang="en-US" altLang="zh-CN" sz="2600" dirty="0">
              <a:solidFill>
                <a:srgbClr val="000000"/>
              </a:solidFill>
              <a:latin typeface="DFKai-SB" panose="03000509000000000000" pitchFamily="65" charset="-120"/>
              <a:ea typeface="DFKai-SB" panose="03000509000000000000" pitchFamily="65" charset="-120"/>
            </a:endParaRPr>
          </a:p>
          <a:p>
            <a:pPr marL="342900" indent="-342900">
              <a:lnSpc>
                <a:spcPct val="130000"/>
              </a:lnSpc>
              <a:buFont typeface="Arial" panose="020B0604020202020204" pitchFamily="34" charset="0"/>
              <a:buChar char="•"/>
            </a:pPr>
            <a:r>
              <a:rPr lang="zh-CN" altLang="en-US" sz="2600" dirty="0">
                <a:solidFill>
                  <a:srgbClr val="000000"/>
                </a:solidFill>
                <a:latin typeface="DFKai-SB" panose="03000509000000000000" pitchFamily="65" charset="-120"/>
                <a:ea typeface="DFKai-SB" panose="03000509000000000000" pitchFamily="65" charset="-120"/>
              </a:rPr>
              <a:t>遵守</a:t>
            </a:r>
            <a:r>
              <a:rPr lang="zh-CN" altLang="en-US" sz="2600" dirty="0" smtClean="0">
                <a:solidFill>
                  <a:srgbClr val="000000"/>
                </a:solidFill>
                <a:latin typeface="DFKai-SB" panose="03000509000000000000" pitchFamily="65" charset="-120"/>
                <a:ea typeface="DFKai-SB" panose="03000509000000000000" pitchFamily="65" charset="-120"/>
              </a:rPr>
              <a:t>和</a:t>
            </a:r>
            <a:r>
              <a:rPr lang="zh-TW" altLang="en-US" sz="2600" dirty="0" smtClean="0">
                <a:solidFill>
                  <a:srgbClr val="000000"/>
                </a:solidFill>
                <a:latin typeface="DFKai-SB" panose="03000509000000000000" pitchFamily="65" charset="-120"/>
                <a:ea typeface="DFKai-SB" panose="03000509000000000000" pitchFamily="65" charset="-120"/>
              </a:rPr>
              <a:t>實踐</a:t>
            </a:r>
            <a:r>
              <a:rPr lang="zh-CN" altLang="en-US" sz="2600" dirty="0" smtClean="0">
                <a:solidFill>
                  <a:srgbClr val="000000"/>
                </a:solidFill>
                <a:latin typeface="DFKai-SB" panose="03000509000000000000" pitchFamily="65" charset="-120"/>
                <a:ea typeface="DFKai-SB" panose="03000509000000000000" pitchFamily="65" charset="-120"/>
              </a:rPr>
              <a:t>國家</a:t>
            </a:r>
            <a:r>
              <a:rPr lang="zh-CN" altLang="en-US" sz="2600" dirty="0">
                <a:solidFill>
                  <a:srgbClr val="000000"/>
                </a:solidFill>
                <a:latin typeface="DFKai-SB" panose="03000509000000000000" pitchFamily="65" charset="-120"/>
                <a:ea typeface="DFKai-SB" panose="03000509000000000000" pitchFamily="65" charset="-120"/>
              </a:rPr>
              <a:t>環保法律法規，支持國際環保公約、協定；</a:t>
            </a:r>
            <a:endParaRPr lang="en-US" altLang="zh-CN" sz="2600" dirty="0">
              <a:solidFill>
                <a:srgbClr val="000000"/>
              </a:solidFill>
              <a:latin typeface="DFKai-SB" panose="03000509000000000000" pitchFamily="65" charset="-120"/>
              <a:ea typeface="DFKai-SB" panose="03000509000000000000" pitchFamily="65" charset="-120"/>
            </a:endParaRPr>
          </a:p>
          <a:p>
            <a:pPr marL="342900" indent="-342900">
              <a:lnSpc>
                <a:spcPct val="130000"/>
              </a:lnSpc>
              <a:buFont typeface="Arial" panose="020B0604020202020204" pitchFamily="34" charset="0"/>
              <a:buChar char="•"/>
            </a:pPr>
            <a:r>
              <a:rPr lang="zh-CN" altLang="en-US" sz="2600" dirty="0">
                <a:solidFill>
                  <a:srgbClr val="000000"/>
                </a:solidFill>
                <a:latin typeface="DFKai-SB" panose="03000509000000000000" pitchFamily="65" charset="-120"/>
                <a:ea typeface="DFKai-SB" panose="03000509000000000000" pitchFamily="65" charset="-120"/>
              </a:rPr>
              <a:t>積極關注塑膠污染及危害</a:t>
            </a:r>
            <a:r>
              <a:rPr lang="zh-CN" altLang="en-US" sz="2600" dirty="0" smtClean="0">
                <a:solidFill>
                  <a:srgbClr val="000000"/>
                </a:solidFill>
                <a:latin typeface="DFKai-SB" panose="03000509000000000000" pitchFamily="65" charset="-120"/>
                <a:ea typeface="DFKai-SB" panose="03000509000000000000" pitchFamily="65" charset="-120"/>
              </a:rPr>
              <a:t>，</a:t>
            </a:r>
            <a:r>
              <a:rPr lang="zh-TW" altLang="en-US" sz="2600" dirty="0" smtClean="0">
                <a:solidFill>
                  <a:srgbClr val="000000"/>
                </a:solidFill>
                <a:latin typeface="DFKai-SB" panose="03000509000000000000" pitchFamily="65" charset="-120"/>
                <a:ea typeface="DFKai-SB" panose="03000509000000000000" pitchFamily="65" charset="-120"/>
              </a:rPr>
              <a:t>推動</a:t>
            </a:r>
            <a:r>
              <a:rPr lang="zh-CN" altLang="en-US" sz="2600" dirty="0" smtClean="0">
                <a:solidFill>
                  <a:srgbClr val="000000"/>
                </a:solidFill>
                <a:latin typeface="DFKai-SB" panose="03000509000000000000" pitchFamily="65" charset="-120"/>
                <a:ea typeface="DFKai-SB" panose="03000509000000000000" pitchFamily="65" charset="-120"/>
              </a:rPr>
              <a:t>減</a:t>
            </a:r>
            <a:r>
              <a:rPr lang="zh-CN" altLang="en-US" sz="2600" dirty="0">
                <a:solidFill>
                  <a:srgbClr val="000000"/>
                </a:solidFill>
                <a:latin typeface="DFKai-SB" panose="03000509000000000000" pitchFamily="65" charset="-120"/>
                <a:ea typeface="DFKai-SB" panose="03000509000000000000" pitchFamily="65" charset="-120"/>
              </a:rPr>
              <a:t>塑行動；</a:t>
            </a:r>
            <a:endParaRPr lang="en-US" altLang="zh-CN" sz="2600" dirty="0">
              <a:solidFill>
                <a:srgbClr val="000000"/>
              </a:solidFill>
              <a:latin typeface="DFKai-SB" panose="03000509000000000000" pitchFamily="65" charset="-120"/>
              <a:ea typeface="DFKai-SB" panose="03000509000000000000" pitchFamily="65" charset="-120"/>
            </a:endParaRPr>
          </a:p>
          <a:p>
            <a:pPr marL="342900" indent="-342900">
              <a:lnSpc>
                <a:spcPct val="130000"/>
              </a:lnSpc>
              <a:buFont typeface="Arial" panose="020B0604020202020204" pitchFamily="34" charset="0"/>
              <a:buChar char="•"/>
            </a:pPr>
            <a:r>
              <a:rPr lang="zh-CN" altLang="en-US" sz="2600" dirty="0">
                <a:solidFill>
                  <a:srgbClr val="000000"/>
                </a:solidFill>
                <a:latin typeface="DFKai-SB" panose="03000509000000000000" pitchFamily="65" charset="-120"/>
                <a:ea typeface="DFKai-SB" panose="03000509000000000000" pitchFamily="65" charset="-120"/>
              </a:rPr>
              <a:t>提倡綠色生產與消費</a:t>
            </a:r>
            <a:r>
              <a:rPr lang="zh-CN" altLang="en-US" sz="2600" dirty="0" smtClean="0">
                <a:solidFill>
                  <a:srgbClr val="000000"/>
                </a:solidFill>
                <a:latin typeface="DFKai-SB" panose="03000509000000000000" pitchFamily="65" charset="-120"/>
                <a:ea typeface="DFKai-SB" panose="03000509000000000000" pitchFamily="65" charset="-120"/>
              </a:rPr>
              <a:t>，</a:t>
            </a:r>
            <a:r>
              <a:rPr lang="zh-TW" altLang="en-US" sz="2600" dirty="0" smtClean="0">
                <a:solidFill>
                  <a:srgbClr val="000000"/>
                </a:solidFill>
                <a:latin typeface="DFKai-SB" panose="03000509000000000000" pitchFamily="65" charset="-120"/>
                <a:ea typeface="DFKai-SB" panose="03000509000000000000" pitchFamily="65" charset="-120"/>
              </a:rPr>
              <a:t>身體力行，例如</a:t>
            </a:r>
            <a:r>
              <a:rPr lang="zh-CN" altLang="en-US" sz="2600" dirty="0" smtClean="0">
                <a:solidFill>
                  <a:srgbClr val="000000"/>
                </a:solidFill>
                <a:latin typeface="DFKai-SB" panose="03000509000000000000" pitchFamily="65" charset="-120"/>
                <a:ea typeface="DFKai-SB" panose="03000509000000000000" pitchFamily="65" charset="-120"/>
              </a:rPr>
              <a:t>減少</a:t>
            </a:r>
            <a:r>
              <a:rPr lang="zh-CN" altLang="en-US" sz="2600" dirty="0">
                <a:solidFill>
                  <a:srgbClr val="000000"/>
                </a:solidFill>
                <a:latin typeface="DFKai-SB" panose="03000509000000000000" pitchFamily="65" charset="-120"/>
                <a:ea typeface="DFKai-SB" panose="03000509000000000000" pitchFamily="65" charset="-120"/>
              </a:rPr>
              <a:t>使用一次性塑膠產品，選擇使用</a:t>
            </a:r>
            <a:r>
              <a:rPr lang="zh-CN" altLang="en-US" sz="2600" dirty="0">
                <a:latin typeface="DFKai-SB" panose="03000509000000000000" pitchFamily="65" charset="-120"/>
                <a:ea typeface="DFKai-SB" panose="03000509000000000000" pitchFamily="65" charset="-120"/>
              </a:rPr>
              <a:t>生物可降</a:t>
            </a:r>
            <a:r>
              <a:rPr lang="zh-CN" altLang="en-US" sz="2600" dirty="0" smtClean="0">
                <a:latin typeface="DFKai-SB" panose="03000509000000000000" pitchFamily="65" charset="-120"/>
                <a:ea typeface="DFKai-SB" panose="03000509000000000000" pitchFamily="65" charset="-120"/>
              </a:rPr>
              <a:t>解</a:t>
            </a:r>
            <a:r>
              <a:rPr lang="zh-CN" altLang="en-US" sz="2600" dirty="0" smtClean="0">
                <a:solidFill>
                  <a:srgbClr val="000000"/>
                </a:solidFill>
                <a:latin typeface="DFKai-SB" panose="03000509000000000000" pitchFamily="65" charset="-120"/>
                <a:ea typeface="DFKai-SB" panose="03000509000000000000" pitchFamily="65" charset="-120"/>
              </a:rPr>
              <a:t>的</a:t>
            </a:r>
            <a:r>
              <a:rPr lang="zh-CN" altLang="en-US" sz="2600" dirty="0">
                <a:solidFill>
                  <a:srgbClr val="000000"/>
                </a:solidFill>
                <a:latin typeface="DFKai-SB" panose="03000509000000000000" pitchFamily="65" charset="-120"/>
                <a:ea typeface="DFKai-SB" panose="03000509000000000000" pitchFamily="65" charset="-120"/>
              </a:rPr>
              <a:t>環保袋</a:t>
            </a:r>
            <a:r>
              <a:rPr lang="zh-CN" altLang="en-US" sz="2600" dirty="0">
                <a:latin typeface="DFKai-SB" panose="03000509000000000000" pitchFamily="65" charset="-120"/>
                <a:ea typeface="DFKai-SB" panose="03000509000000000000" pitchFamily="65" charset="-120"/>
              </a:rPr>
              <a:t>，</a:t>
            </a:r>
            <a:r>
              <a:rPr lang="zh-CN" altLang="en-US" sz="2600" dirty="0">
                <a:solidFill>
                  <a:srgbClr val="000000"/>
                </a:solidFill>
                <a:latin typeface="DFKai-SB" panose="03000509000000000000" pitchFamily="65" charset="-120"/>
                <a:ea typeface="DFKai-SB" panose="03000509000000000000" pitchFamily="65" charset="-120"/>
              </a:rPr>
              <a:t>循環利用塑膠袋，告別膠樽裝飲品等等。</a:t>
            </a:r>
            <a:endParaRPr lang="en-US" altLang="zh-CN" sz="2600" dirty="0">
              <a:solidFill>
                <a:srgbClr val="000000"/>
              </a:solidFill>
              <a:latin typeface="DFKai-SB" panose="03000509000000000000" pitchFamily="65" charset="-120"/>
              <a:ea typeface="DFKai-SB" panose="03000509000000000000" pitchFamily="65" charset="-120"/>
            </a:endParaRPr>
          </a:p>
        </p:txBody>
      </p:sp>
      <p:sp>
        <p:nvSpPr>
          <p:cNvPr id="21" name="任意多边形: 形状 3"/>
          <p:cNvSpPr/>
          <p:nvPr/>
        </p:nvSpPr>
        <p:spPr>
          <a:xfrm>
            <a:off x="2394112" y="245300"/>
            <a:ext cx="6930562"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3600" dirty="0" smtClean="0">
                <a:solidFill>
                  <a:schemeClr val="bg1"/>
                </a:solidFill>
                <a:latin typeface="DFKai-SB" panose="03000509000000000000" pitchFamily="65" charset="-120"/>
                <a:ea typeface="DFKai-SB" panose="03000509000000000000" pitchFamily="65" charset="-120"/>
              </a:rPr>
              <a:t>不同</a:t>
            </a:r>
            <a:r>
              <a:rPr lang="zh-CN" altLang="en-US" sz="3600" dirty="0">
                <a:solidFill>
                  <a:schemeClr val="bg1"/>
                </a:solidFill>
                <a:latin typeface="DFKai-SB" panose="03000509000000000000" pitchFamily="65" charset="-120"/>
                <a:ea typeface="DFKai-SB" panose="03000509000000000000" pitchFamily="65" charset="-120"/>
              </a:rPr>
              <a:t>持份</a:t>
            </a:r>
            <a:r>
              <a:rPr lang="zh-CN" altLang="en-US" sz="3600" dirty="0" smtClean="0">
                <a:solidFill>
                  <a:schemeClr val="bg1"/>
                </a:solidFill>
                <a:latin typeface="DFKai-SB" panose="03000509000000000000" pitchFamily="65" charset="-120"/>
                <a:ea typeface="DFKai-SB" panose="03000509000000000000" pitchFamily="65" charset="-120"/>
              </a:rPr>
              <a:t>者</a:t>
            </a:r>
            <a:r>
              <a:rPr lang="zh-TW" altLang="en-US" sz="3600" dirty="0" smtClean="0">
                <a:solidFill>
                  <a:schemeClr val="bg1"/>
                </a:solidFill>
                <a:latin typeface="DFKai-SB" panose="03000509000000000000" pitchFamily="65" charset="-120"/>
                <a:ea typeface="DFKai-SB" panose="03000509000000000000" pitchFamily="65" charset="-120"/>
              </a:rPr>
              <a:t>之間協作與</a:t>
            </a:r>
            <a:r>
              <a:rPr lang="zh-CN" altLang="en-US" sz="3600" dirty="0" smtClean="0">
                <a:solidFill>
                  <a:srgbClr val="FFFFFF"/>
                </a:solidFill>
                <a:latin typeface="DFKai-SB" panose="03000509000000000000" pitchFamily="65" charset="-120"/>
                <a:ea typeface="DFKai-SB" panose="03000509000000000000" pitchFamily="65" charset="-120"/>
              </a:rPr>
              <a:t>共同</a:t>
            </a:r>
            <a:r>
              <a:rPr lang="zh-TW" altLang="en-US" sz="3600" dirty="0">
                <a:solidFill>
                  <a:srgbClr val="FFFFFF"/>
                </a:solidFill>
                <a:latin typeface="DFKai-SB" panose="03000509000000000000" pitchFamily="65" charset="-120"/>
                <a:ea typeface="DFKai-SB" panose="03000509000000000000" pitchFamily="65" charset="-120"/>
              </a:rPr>
              <a:t>努</a:t>
            </a:r>
            <a:r>
              <a:rPr lang="zh-CN" altLang="en-US" sz="3600" dirty="0" smtClean="0">
                <a:solidFill>
                  <a:srgbClr val="FFFFFF"/>
                </a:solidFill>
                <a:latin typeface="DFKai-SB" panose="03000509000000000000" pitchFamily="65" charset="-120"/>
                <a:ea typeface="DFKai-SB" panose="03000509000000000000" pitchFamily="65" charset="-120"/>
              </a:rPr>
              <a:t>力 </a:t>
            </a:r>
            <a:endParaRPr lang="zh-CN" altLang="en-US" sz="3600" dirty="0">
              <a:solidFill>
                <a:srgbClr val="FFFFFF"/>
              </a:solidFill>
              <a:latin typeface="DFKai-SB" panose="03000509000000000000" pitchFamily="65" charset="-120"/>
              <a:ea typeface="DFKai-SB" panose="03000509000000000000" pitchFamily="65" charset="-120"/>
            </a:endParaRPr>
          </a:p>
        </p:txBody>
      </p:sp>
      <p:sp>
        <p:nvSpPr>
          <p:cNvPr id="19" name="TextBox 18"/>
          <p:cNvSpPr txBox="1"/>
          <p:nvPr/>
        </p:nvSpPr>
        <p:spPr>
          <a:xfrm>
            <a:off x="921278" y="5975633"/>
            <a:ext cx="10307787" cy="584775"/>
          </a:xfrm>
          <a:prstGeom prst="rect">
            <a:avLst/>
          </a:prstGeom>
          <a:noFill/>
        </p:spPr>
        <p:txBody>
          <a:bodyPr wrap="square" rtlCol="0">
            <a:spAutoFit/>
          </a:bodyPr>
          <a:lstStyle/>
          <a:p>
            <a:r>
              <a:rPr lang="zh-CN" altLang="en-US" sz="3200" dirty="0" smtClean="0">
                <a:latin typeface="標楷體" panose="03000509000000000000" pitchFamily="65" charset="-120"/>
                <a:ea typeface="標楷體" panose="03000509000000000000" pitchFamily="65" charset="-120"/>
              </a:rPr>
              <a:t>延伸學習：就減少用紙，教師與學生可分享良好例子。</a:t>
            </a:r>
            <a:endParaRPr lang="en-GB" sz="32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678809" y="1007020"/>
            <a:ext cx="10696663" cy="5391219"/>
          </a:xfrm>
        </p:spPr>
        <p:txBody>
          <a:bodyPr wrap="square">
            <a:spAutoFit/>
          </a:bodyPr>
          <a:lstStyle/>
          <a:p>
            <a:pPr marL="0" indent="0">
              <a:lnSpc>
                <a:spcPct val="150000"/>
              </a:lnSpc>
              <a:buNone/>
            </a:pPr>
            <a:r>
              <a:rPr lang="zh-TW" altLang="en-US" sz="3200" dirty="0" smtClean="0">
                <a:latin typeface="DFKai-SB" panose="03000509000000000000" pitchFamily="65" charset="-120"/>
                <a:ea typeface="DFKai-SB" panose="03000509000000000000" pitchFamily="65" charset="-120"/>
              </a:rPr>
              <a:t>環保要成功於在</a:t>
            </a:r>
            <a:r>
              <a:rPr lang="zh-TW" altLang="en-US" sz="3200" dirty="0">
                <a:latin typeface="DFKai-SB" panose="03000509000000000000" pitchFamily="65" charset="-120"/>
                <a:ea typeface="DFKai-SB" panose="03000509000000000000" pitchFamily="65" charset="-120"/>
              </a:rPr>
              <a:t>實踐，改變一些生活小</a:t>
            </a:r>
            <a:r>
              <a:rPr lang="zh-TW" altLang="en-US" sz="3200" dirty="0" smtClean="0">
                <a:latin typeface="DFKai-SB" panose="03000509000000000000" pitchFamily="65" charset="-120"/>
                <a:ea typeface="DFKai-SB" panose="03000509000000000000" pitchFamily="65" charset="-120"/>
              </a:rPr>
              <a:t>習慣已經可以對環境保育帶來正面影響。</a:t>
            </a:r>
            <a:endParaRPr lang="en-US" altLang="zh-CN" sz="3200" dirty="0" smtClean="0">
              <a:latin typeface="DFKai-SB" panose="03000509000000000000" pitchFamily="65" charset="-120"/>
              <a:ea typeface="DFKai-SB" panose="03000509000000000000" pitchFamily="65" charset="-120"/>
            </a:endParaRPr>
          </a:p>
          <a:p>
            <a:pPr marL="0" indent="0">
              <a:lnSpc>
                <a:spcPct val="150000"/>
              </a:lnSpc>
              <a:buNone/>
            </a:pPr>
            <a:r>
              <a:rPr lang="zh-TW" altLang="en-US" sz="3200" dirty="0" smtClean="0">
                <a:latin typeface="DFKai-SB" panose="03000509000000000000" pitchFamily="65" charset="-120"/>
                <a:ea typeface="DFKai-SB" panose="03000509000000000000" pitchFamily="65" charset="-120"/>
              </a:rPr>
              <a:t>每個持份者都各有角色與責任。</a:t>
            </a:r>
            <a:r>
              <a:rPr lang="zh-CN" altLang="en-US" sz="3200" dirty="0" smtClean="0">
                <a:latin typeface="DFKai-SB" panose="03000509000000000000" pitchFamily="65" charset="-120"/>
                <a:ea typeface="DFKai-SB" panose="03000509000000000000" pitchFamily="65" charset="-120"/>
              </a:rPr>
              <a:t>為了</a:t>
            </a:r>
            <a:r>
              <a:rPr lang="zh-CN" altLang="en-US" sz="3200" dirty="0">
                <a:latin typeface="DFKai-SB" panose="03000509000000000000" pitchFamily="65" charset="-120"/>
                <a:ea typeface="DFKai-SB" panose="03000509000000000000" pitchFamily="65" charset="-120"/>
              </a:rPr>
              <a:t>守護我們賴以生存的家園，創造可持續的美好未來，不同持份者應加強合作</a:t>
            </a:r>
            <a:r>
              <a:rPr lang="zh-CN" altLang="en-US" sz="3200" dirty="0" smtClean="0">
                <a:latin typeface="DFKai-SB" panose="03000509000000000000" pitchFamily="65" charset="-120"/>
                <a:ea typeface="DFKai-SB" panose="03000509000000000000" pitchFamily="65" charset="-120"/>
              </a:rPr>
              <a:t>，共同保</a:t>
            </a:r>
            <a:r>
              <a:rPr lang="zh-CN" altLang="en-US" sz="3200" dirty="0">
                <a:latin typeface="DFKai-SB" panose="03000509000000000000" pitchFamily="65" charset="-120"/>
                <a:ea typeface="DFKai-SB" panose="03000509000000000000" pitchFamily="65" charset="-120"/>
              </a:rPr>
              <a:t>護世界生物多樣性、促進資源可持續利用、推動降低污染和減少浪費、倡議消費與生產轉型的</a:t>
            </a:r>
            <a:r>
              <a:rPr lang="zh-CN" altLang="en-US" sz="3200" dirty="0" smtClean="0">
                <a:latin typeface="DFKai-SB" panose="03000509000000000000" pitchFamily="65" charset="-120"/>
                <a:ea typeface="DFKai-SB" panose="03000509000000000000" pitchFamily="65" charset="-120"/>
              </a:rPr>
              <a:t>行動，</a:t>
            </a:r>
            <a:r>
              <a:rPr lang="zh-CN" altLang="en-US" sz="3200" dirty="0">
                <a:latin typeface="DFKai-SB" panose="03000509000000000000" pitchFamily="65" charset="-120"/>
                <a:ea typeface="DFKai-SB" panose="03000509000000000000" pitchFamily="65" charset="-120"/>
              </a:rPr>
              <a:t>承擔和履行環境保育責任，共同構建人與自然生命</a:t>
            </a:r>
            <a:r>
              <a:rPr lang="zh-CN" altLang="en-US" sz="3200" dirty="0" smtClean="0">
                <a:latin typeface="DFKai-SB" panose="03000509000000000000" pitchFamily="65" charset="-120"/>
                <a:ea typeface="DFKai-SB" panose="03000509000000000000" pitchFamily="65" charset="-120"/>
              </a:rPr>
              <a:t>共同體。</a:t>
            </a:r>
            <a:endParaRPr lang="zh-CN" altLang="en-US" sz="3200" dirty="0">
              <a:latin typeface="DFKai-SB" panose="03000509000000000000" pitchFamily="65" charset="-120"/>
              <a:ea typeface="DFKai-SB" panose="03000509000000000000" pitchFamily="65" charset="-120"/>
            </a:endParaRPr>
          </a:p>
        </p:txBody>
      </p:sp>
      <p:sp>
        <p:nvSpPr>
          <p:cNvPr id="4" name="文本框 3"/>
          <p:cNvSpPr txBox="1"/>
          <p:nvPr/>
        </p:nvSpPr>
        <p:spPr>
          <a:xfrm>
            <a:off x="4716731" y="295486"/>
            <a:ext cx="2031325" cy="646331"/>
          </a:xfrm>
          <a:prstGeom prst="rect">
            <a:avLst/>
          </a:prstGeom>
          <a:noFill/>
        </p:spPr>
        <p:txBody>
          <a:bodyPr wrap="none" rtlCol="0">
            <a:spAutoFit/>
          </a:bodyPr>
          <a:lstStyle/>
          <a:p>
            <a:r>
              <a:rPr lang="zh-TW" altLang="en-US" sz="3600" b="1" dirty="0" smtClean="0">
                <a:latin typeface="DFKai-SB" panose="03000509000000000000" pitchFamily="65" charset="-120"/>
                <a:ea typeface="DFKai-SB" panose="03000509000000000000" pitchFamily="65" charset="-120"/>
              </a:rPr>
              <a:t>課堂總</a:t>
            </a:r>
            <a:r>
              <a:rPr lang="zh-CN" altLang="en-US" sz="3600" b="1" dirty="0" smtClean="0">
                <a:latin typeface="DFKai-SB" panose="03000509000000000000" pitchFamily="65" charset="-120"/>
                <a:ea typeface="DFKai-SB" panose="03000509000000000000" pitchFamily="65" charset="-120"/>
              </a:rPr>
              <a:t>結</a:t>
            </a:r>
            <a:endParaRPr lang="zh-CN" altLang="en-US" sz="3600" b="1" dirty="0">
              <a:latin typeface="DFKai-SB" panose="03000509000000000000" pitchFamily="65" charset="-120"/>
              <a:ea typeface="DFKai-SB" panose="03000509000000000000" pitchFamily="65" charset="-12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部分</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。歡迎教師指正未盡完善之處</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，亦歡迎提供</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966294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56" y="2959963"/>
            <a:ext cx="11704320" cy="35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430925" y="928028"/>
            <a:ext cx="11331584" cy="1938992"/>
          </a:xfrm>
          <a:prstGeom prst="rect">
            <a:avLst/>
          </a:prstGeom>
          <a:solidFill>
            <a:schemeClr val="accent5">
              <a:lumMod val="20000"/>
              <a:lumOff val="80000"/>
            </a:schemeClr>
          </a:solidFill>
        </p:spPr>
        <p:txBody>
          <a:bodyPr wrap="square">
            <a:spAutoFit/>
          </a:bodyPr>
          <a:lstStyle/>
          <a:p>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世界各國</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地區的政府均有負責環保可持續發展規劃與政策。</a:t>
            </a:r>
            <a:endPar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例如，國家就制定</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生態文明發展的總體</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規劃，訂立與環保的國策，當中在「</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十四五</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規劃</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*的第十一篇就</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以「推動綠色發展 促進人與自然和諧共生</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為題強調尊重自然、順應自然、保護</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自然</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節約優先等，以實施</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可持續</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發展，推動</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經濟社會發展全面綠色轉型，建設美麗中國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TW"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3" name="AutoShape 28"/>
          <p:cNvSpPr/>
          <p:nvPr/>
        </p:nvSpPr>
        <p:spPr>
          <a:xfrm>
            <a:off x="430924" y="3595895"/>
            <a:ext cx="11105804" cy="2372643"/>
          </a:xfrm>
          <a:prstGeom prst="roundRect">
            <a:avLst>
              <a:gd name="adj" fmla="val 7497"/>
            </a:avLst>
          </a:prstGeom>
          <a:solidFill>
            <a:schemeClr val="accent6">
              <a:alpha val="10196"/>
            </a:scheme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algn="ctr">
              <a:buNone/>
            </a:pPr>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25" name="文本框 12"/>
          <p:cNvSpPr txBox="1"/>
          <p:nvPr/>
        </p:nvSpPr>
        <p:spPr>
          <a:xfrm>
            <a:off x="568429" y="3595895"/>
            <a:ext cx="10830794" cy="2246769"/>
          </a:xfrm>
          <a:prstGeom prst="rect">
            <a:avLst/>
          </a:prstGeom>
          <a:noFill/>
        </p:spPr>
        <p:txBody>
          <a:bodyPr wrap="square">
            <a:spAutoFit/>
          </a:bodyPr>
          <a:lstStyle>
            <a:defPPr>
              <a:defRPr lang="zh-CN"/>
            </a:defPPr>
            <a:lvl1pPr algn="just">
              <a:lnSpc>
                <a:spcPts val="2400"/>
              </a:lnSpc>
            </a:lvl1pPr>
          </a:lstStyle>
          <a:p>
            <a:pPr marL="342900" indent="-342900" algn="l">
              <a:buFont typeface="Wingdings" panose="05000000000000000000" pitchFamily="2" charset="2"/>
              <a:buChar char="§"/>
            </a:pP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環境</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：單位國內生產總值能源消耗和二氧化碳排放分別降低</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13.5%</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18%</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，主要污染物排放總量持續減少，森林覆蓋率提高到</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24.1</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t>
            </a:r>
          </a:p>
          <a:p>
            <a:pPr marL="342900" indent="-342900" algn="l">
              <a:buFont typeface="Wingdings" panose="05000000000000000000" pitchFamily="2" charset="2"/>
              <a:buChar char="§"/>
            </a:pPr>
            <a:r>
              <a:rPr lang="zh-TW" altLang="en-US" sz="2400" dirty="0" smtClean="0">
                <a:latin typeface="DFKai-SB" panose="03000509000000000000" pitchFamily="65" charset="-120"/>
                <a:ea typeface="DFKai-SB" panose="03000509000000000000" pitchFamily="65" charset="-120"/>
              </a:rPr>
              <a:t>改善生態應對氣候變化：制定</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2030</a:t>
            </a:r>
            <a:r>
              <a:rPr lang="zh-TW" altLang="en-US" sz="2400" dirty="0" smtClean="0">
                <a:latin typeface="DFKai-SB" panose="03000509000000000000" pitchFamily="65" charset="-120"/>
                <a:ea typeface="DFKai-SB" panose="03000509000000000000" pitchFamily="65" charset="-120"/>
              </a:rPr>
              <a:t>年前碳排放達峰行動方案</a:t>
            </a:r>
            <a:endParaRPr lang="en-US" altLang="zh-TW" sz="2400" dirty="0">
              <a:latin typeface="DFKai-SB" panose="03000509000000000000" pitchFamily="65" charset="-120"/>
              <a:ea typeface="DFKai-SB" panose="03000509000000000000" pitchFamily="65" charset="-120"/>
            </a:endParaRPr>
          </a:p>
          <a:p>
            <a:pPr marL="342900" indent="-342900" algn="l">
              <a:buFont typeface="Wingdings" panose="05000000000000000000" pitchFamily="2" charset="2"/>
              <a:buChar char="§"/>
            </a:pPr>
            <a:r>
              <a:rPr lang="zh-TW" altLang="en-US" sz="2400" dirty="0" smtClean="0">
                <a:latin typeface="DFKai-SB" panose="03000509000000000000" pitchFamily="65" charset="-120"/>
                <a:ea typeface="DFKai-SB" panose="03000509000000000000" pitchFamily="65" charset="-120"/>
              </a:rPr>
              <a:t>完善</a:t>
            </a:r>
            <a:r>
              <a:rPr lang="zh-TW" altLang="en-US" sz="2400" dirty="0">
                <a:latin typeface="DFKai-SB" panose="03000509000000000000" pitchFamily="65" charset="-120"/>
                <a:ea typeface="DFKai-SB" panose="03000509000000000000" pitchFamily="65" charset="-120"/>
              </a:rPr>
              <a:t>生態安全屏障</a:t>
            </a:r>
            <a:r>
              <a:rPr lang="zh-TW" altLang="en-US" sz="2400" dirty="0" smtClean="0">
                <a:latin typeface="DFKai-SB" panose="03000509000000000000" pitchFamily="65" charset="-120"/>
                <a:ea typeface="DFKai-SB" panose="03000509000000000000" pitchFamily="65" charset="-120"/>
              </a:rPr>
              <a:t>體系：以</a:t>
            </a:r>
            <a:r>
              <a:rPr lang="zh-TW" altLang="en-US" sz="2400" dirty="0">
                <a:latin typeface="DFKai-SB" panose="03000509000000000000" pitchFamily="65" charset="-120"/>
                <a:ea typeface="DFKai-SB" panose="03000509000000000000" pitchFamily="65" charset="-120"/>
              </a:rPr>
              <a:t>國家重點生態功能區、生態保護紅線、國家級自然保護地等為重點，實施重要生態系統保護和修復重大工程，鞏固退耕還林還草、退田還湖還濕、退圍還灘還海</a:t>
            </a:r>
            <a:r>
              <a:rPr lang="zh-TW" altLang="en-US" sz="2400" dirty="0" smtClean="0">
                <a:latin typeface="DFKai-SB" panose="03000509000000000000" pitchFamily="65" charset="-120"/>
                <a:ea typeface="DFKai-SB" panose="03000509000000000000" pitchFamily="65" charset="-120"/>
              </a:rPr>
              <a:t>成果</a:t>
            </a:r>
            <a:endParaRPr lang="en-US" altLang="zh-TW" sz="2400" dirty="0">
              <a:latin typeface="DFKai-SB" panose="03000509000000000000" pitchFamily="65" charset="-120"/>
              <a:ea typeface="DFKai-SB" panose="03000509000000000000" pitchFamily="65" charset="-120"/>
            </a:endParaRPr>
          </a:p>
          <a:p>
            <a:pPr marL="342900" indent="-342900" algn="l">
              <a:buFont typeface="Wingdings" panose="05000000000000000000" pitchFamily="2" charset="2"/>
              <a:buChar char="§"/>
            </a:pPr>
            <a:r>
              <a:rPr lang="zh-TW" altLang="en-US" sz="2400" dirty="0" smtClean="0">
                <a:latin typeface="DFKai-SB" panose="03000509000000000000" pitchFamily="65" charset="-120"/>
                <a:ea typeface="DFKai-SB" panose="03000509000000000000" pitchFamily="65" charset="-120"/>
              </a:rPr>
              <a:t>構</a:t>
            </a:r>
            <a:r>
              <a:rPr lang="zh-TW" altLang="en-US" sz="2400" dirty="0">
                <a:latin typeface="DFKai-SB" panose="03000509000000000000" pitchFamily="65" charset="-120"/>
                <a:ea typeface="DFKai-SB" panose="03000509000000000000" pitchFamily="65" charset="-120"/>
              </a:rPr>
              <a:t>建自然保護地</a:t>
            </a:r>
            <a:r>
              <a:rPr lang="zh-TW" altLang="en-US" sz="2400" dirty="0" smtClean="0">
                <a:latin typeface="DFKai-SB" panose="03000509000000000000" pitchFamily="65" charset="-120"/>
                <a:ea typeface="DFKai-SB" panose="03000509000000000000" pitchFamily="65" charset="-120"/>
              </a:rPr>
              <a:t>體系：整合設立國家公園。</a:t>
            </a:r>
          </a:p>
        </p:txBody>
      </p:sp>
      <p:sp>
        <p:nvSpPr>
          <p:cNvPr id="9" name="任意多边形: 形状 7"/>
          <p:cNvSpPr/>
          <p:nvPr/>
        </p:nvSpPr>
        <p:spPr>
          <a:xfrm>
            <a:off x="2962494" y="217062"/>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5" name="Rectangle 4"/>
          <p:cNvSpPr/>
          <p:nvPr/>
        </p:nvSpPr>
        <p:spPr>
          <a:xfrm>
            <a:off x="8021212" y="5414540"/>
            <a:ext cx="3227813" cy="553998"/>
          </a:xfrm>
          <a:prstGeom prst="rect">
            <a:avLst/>
          </a:prstGeom>
        </p:spPr>
        <p:txBody>
          <a:bodyPr wrap="square">
            <a:spAutoFit/>
          </a:bodyPr>
          <a:lstStyle/>
          <a:p>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中華人民共和國國民經濟和社會發展第十四個五年規劃和</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2035</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年遠景目標綱要</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矩形 5"/>
          <p:cNvSpPr/>
          <p:nvPr/>
        </p:nvSpPr>
        <p:spPr>
          <a:xfrm>
            <a:off x="430924" y="6103862"/>
            <a:ext cx="10394948" cy="276999"/>
          </a:xfrm>
          <a:prstGeom prst="rect">
            <a:avLst/>
          </a:prstGeom>
        </p:spPr>
        <p:txBody>
          <a:bodyPr wrap="square">
            <a:spAutoFit/>
          </a:bodyPr>
          <a:lstStyle/>
          <a:p>
            <a:r>
              <a:rPr lang="zh-CN" altLang="en-US" sz="1200" kern="100" dirty="0" smtClean="0">
                <a:latin typeface="DFKai-SB" panose="03000509000000000000" pitchFamily="65" charset="-120"/>
                <a:ea typeface="DFKai-SB" panose="03000509000000000000" pitchFamily="65" charset="-120"/>
                <a:cs typeface="Times New Roman" panose="02020603050405020304" pitchFamily="18" charset="0"/>
              </a:rPr>
              <a:t>資料</a:t>
            </a:r>
            <a:r>
              <a:rPr lang="zh-CN" altLang="en-US" sz="1200" kern="100" dirty="0">
                <a:latin typeface="DFKai-SB" panose="03000509000000000000" pitchFamily="65" charset="-120"/>
                <a:ea typeface="DFKai-SB" panose="03000509000000000000" pitchFamily="65" charset="-120"/>
                <a:cs typeface="Times New Roman" panose="02020603050405020304" pitchFamily="18" charset="0"/>
              </a:rPr>
              <a:t>來源</a:t>
            </a:r>
            <a:r>
              <a:rPr lang="en-US" altLang="zh-CN" sz="1200" kern="100" dirty="0">
                <a:latin typeface="DFKai-SB" panose="03000509000000000000" pitchFamily="65" charset="-120"/>
                <a:ea typeface="DFKai-SB" panose="03000509000000000000" pitchFamily="65" charset="-120"/>
                <a:cs typeface="Times New Roman" panose="02020603050405020304" pitchFamily="18" charset="0"/>
              </a:rPr>
              <a:t>:</a:t>
            </a:r>
            <a:r>
              <a:rPr lang="zh-TW" altLang="en-US" sz="1200" kern="100" dirty="0" smtClean="0">
                <a:latin typeface="DFKai-SB" panose="03000509000000000000" pitchFamily="65" charset="-120"/>
                <a:ea typeface="DFKai-SB" panose="03000509000000000000" pitchFamily="65" charset="-120"/>
                <a:cs typeface="Times New Roman" panose="02020603050405020304" pitchFamily="18" charset="0"/>
              </a:rPr>
              <a:t>中華人民共和國國民經濟和社會發展第十四個</a:t>
            </a:r>
            <a:r>
              <a:rPr lang="zh-TW" altLang="en-US" sz="1200" kern="100" dirty="0" smtClean="0">
                <a:latin typeface="Times New Roman" panose="02020603050405020304" pitchFamily="18" charset="0"/>
                <a:ea typeface="DFKai-SB" panose="03000509000000000000" pitchFamily="65" charset="-120"/>
                <a:cs typeface="Times New Roman" panose="02020603050405020304" pitchFamily="18" charset="0"/>
              </a:rPr>
              <a:t>五年規劃和</a:t>
            </a:r>
            <a:r>
              <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rPr>
              <a:t>2035</a:t>
            </a:r>
            <a:r>
              <a:rPr lang="zh-TW" altLang="en-US" sz="1200" kern="100" dirty="0" smtClean="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1200" kern="100" dirty="0" smtClean="0">
                <a:latin typeface="DFKai-SB" panose="03000509000000000000" pitchFamily="65" charset="-120"/>
                <a:ea typeface="DFKai-SB" panose="03000509000000000000" pitchFamily="65" charset="-120"/>
                <a:cs typeface="Times New Roman" panose="02020603050405020304" pitchFamily="18" charset="0"/>
              </a:rPr>
              <a:t>遠景目標</a:t>
            </a:r>
            <a:r>
              <a:rPr lang="zh-TW" altLang="en-US" sz="1200" kern="100" dirty="0" smtClean="0">
                <a:latin typeface="Times New Roman" panose="02020603050405020304" pitchFamily="18" charset="0"/>
                <a:ea typeface="DFKai-SB" panose="03000509000000000000" pitchFamily="65" charset="-120"/>
                <a:cs typeface="Times New Roman" panose="02020603050405020304" pitchFamily="18" charset="0"/>
              </a:rPr>
              <a:t>綱要 </a:t>
            </a:r>
            <a:r>
              <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HK"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DFKai-SB" panose="03000509000000000000" pitchFamily="65" charset="-120"/>
                <a:cs typeface="Times New Roman" panose="02020603050405020304" pitchFamily="18" charset="0"/>
              </a:rPr>
              <a:t>www.xinhuanet.com/fortune/2021-03/13/c_1127205564.htm</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Rectangle 5"/>
          <p:cNvSpPr/>
          <p:nvPr/>
        </p:nvSpPr>
        <p:spPr>
          <a:xfrm>
            <a:off x="2300766" y="3026204"/>
            <a:ext cx="7366119" cy="523220"/>
          </a:xfrm>
          <a:prstGeom prst="rect">
            <a:avLst/>
          </a:prstGeom>
        </p:spPr>
        <p:txBody>
          <a:bodyPr wrap="none">
            <a:spAutoFit/>
          </a:bodyPr>
          <a:lstStyle/>
          <a:p>
            <a:r>
              <a:rPr lang="zh-TW" altLang="en-US" sz="2800" dirty="0">
                <a:latin typeface="DFKai-SB" panose="03000509000000000000" pitchFamily="65" charset="-120"/>
                <a:ea typeface="DFKai-SB" panose="03000509000000000000" pitchFamily="65" charset="-120"/>
              </a:rPr>
              <a:t>「十四五」規劃中有關環境保護的重點舉隅：</a:t>
            </a:r>
            <a:endParaRPr lang="en-US" altLang="zh-TW" sz="2800" dirty="0">
              <a:latin typeface="DFKai-SB" panose="03000509000000000000" pitchFamily="65" charset="-120"/>
              <a:ea typeface="DFKai-SB" panose="03000509000000000000" pitchFamily="65" charset="-120"/>
            </a:endParaRPr>
          </a:p>
        </p:txBody>
      </p:sp>
      <p:sp>
        <p:nvSpPr>
          <p:cNvPr id="13" name="Freeform 5"/>
          <p:cNvSpPr/>
          <p:nvPr/>
        </p:nvSpPr>
        <p:spPr bwMode="auto">
          <a:xfrm>
            <a:off x="1979183" y="3136760"/>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24748528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640019" y="756382"/>
            <a:ext cx="1050800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indent="266700" algn="ctr" eaLnBrk="0" fontAlgn="base" hangingPunct="0">
              <a:spcBef>
                <a:spcPct val="0"/>
              </a:spcBef>
              <a:spcAft>
                <a:spcPct val="0"/>
              </a:spcAft>
            </a:pPr>
            <a:r>
              <a:rPr lang="zh-TW" altLang="en-US" sz="2800" dirty="0">
                <a:latin typeface="標楷體" panose="03000509000000000000" pitchFamily="65" charset="-120"/>
                <a:ea typeface="標楷體" panose="03000509000000000000" pitchFamily="65" charset="-120"/>
                <a:cs typeface="方正楷体_GBK"/>
              </a:rPr>
              <a:t>「十四五」</a:t>
            </a:r>
            <a:r>
              <a:rPr lang="zh-TW" altLang="en-US" sz="2800" dirty="0" smtClean="0">
                <a:latin typeface="標楷體" panose="03000509000000000000" pitchFamily="65" charset="-120"/>
                <a:ea typeface="標楷體" panose="03000509000000000000" pitchFamily="65" charset="-120"/>
                <a:cs typeface="方正楷体_GBK"/>
              </a:rPr>
              <a:t>規劃中重要</a:t>
            </a:r>
            <a:r>
              <a:rPr kumimoji="0" lang="zh-TW" altLang="en-US" sz="2800" b="0" i="0" u="none" strike="noStrike" cap="none" normalizeH="0" baseline="0" dirty="0" smtClean="0">
                <a:ln>
                  <a:noFill/>
                </a:ln>
                <a:effectLst/>
                <a:latin typeface="標楷體" panose="03000509000000000000" pitchFamily="65" charset="-120"/>
                <a:ea typeface="標楷體" panose="03000509000000000000" pitchFamily="65" charset="-120"/>
                <a:cs typeface="方正楷体_GBK"/>
              </a:rPr>
              <a:t>生態系統保護和修復重大工程佈局示意圖</a:t>
            </a:r>
            <a:endParaRPr kumimoji="0" lang="zh-TW" altLang="en-US" sz="2800" b="0" i="0" u="none" strike="noStrike" cap="none" normalizeH="0" baseline="0" dirty="0" smtClean="0">
              <a:ln>
                <a:noFill/>
              </a:ln>
              <a:effectLst/>
              <a:latin typeface="標楷體" panose="03000509000000000000" pitchFamily="65" charset="-120"/>
              <a:ea typeface="標楷體" panose="03000509000000000000" pitchFamily="65" charset="-120"/>
            </a:endParaRPr>
          </a:p>
        </p:txBody>
      </p:sp>
      <p:pic>
        <p:nvPicPr>
          <p:cNvPr id="8" name="图片 14" descr="4重要生态系统保护和修复重大工程布局图"/>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693" y="1421142"/>
            <a:ext cx="5338851" cy="360449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309693" y="5343723"/>
            <a:ext cx="5085860" cy="1077218"/>
          </a:xfrm>
          <a:prstGeom prst="rect">
            <a:avLst/>
          </a:prstGeom>
        </p:spPr>
        <p:txBody>
          <a:bodyPr wrap="square">
            <a:spAutoFit/>
          </a:bodyPr>
          <a:lstStyle/>
          <a:p>
            <a:pPr algn="ctr"/>
            <a:r>
              <a:rPr lang="zh-CN" altLang="en-US" sz="1600" kern="100" dirty="0" smtClean="0">
                <a:latin typeface="DFKai-SB" panose="03000509000000000000" pitchFamily="65" charset="-120"/>
                <a:ea typeface="DFKai-SB" panose="03000509000000000000" pitchFamily="65" charset="-120"/>
                <a:cs typeface="Times New Roman" panose="02020603050405020304" pitchFamily="18" charset="0"/>
              </a:rPr>
              <a:t>資料</a:t>
            </a:r>
            <a:r>
              <a:rPr lang="zh-CN" altLang="en-US" sz="1600" kern="100" dirty="0">
                <a:latin typeface="DFKai-SB" panose="03000509000000000000" pitchFamily="65" charset="-120"/>
                <a:ea typeface="DFKai-SB" panose="03000509000000000000" pitchFamily="65" charset="-120"/>
                <a:cs typeface="Times New Roman" panose="02020603050405020304" pitchFamily="18" charset="0"/>
              </a:rPr>
              <a:t>來源</a:t>
            </a:r>
            <a:r>
              <a:rPr lang="en-US" altLang="zh-CN" sz="1600" kern="100" dirty="0" smtClean="0">
                <a:latin typeface="DFKai-SB" panose="03000509000000000000" pitchFamily="65" charset="-120"/>
                <a:ea typeface="DFKai-SB"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200" kern="100" dirty="0" smtClean="0">
                <a:latin typeface="DFKai-SB" panose="03000509000000000000" pitchFamily="65" charset="-120"/>
                <a:ea typeface="DFKai-SB" panose="03000509000000000000" pitchFamily="65" charset="-120"/>
                <a:cs typeface="Times New Roman" panose="02020603050405020304" pitchFamily="18" charset="0"/>
              </a:rPr>
              <a:t>中華人民共和國國民經濟和社會發展第十四個</a:t>
            </a:r>
            <a:r>
              <a:rPr lang="zh-TW" altLang="en-US" sz="1200" kern="100" dirty="0" smtClean="0">
                <a:latin typeface="Times New Roman" panose="02020603050405020304" pitchFamily="18" charset="0"/>
                <a:ea typeface="DFKai-SB" panose="03000509000000000000" pitchFamily="65" charset="-120"/>
                <a:cs typeface="Times New Roman" panose="02020603050405020304" pitchFamily="18" charset="0"/>
              </a:rPr>
              <a:t>五年規劃和</a:t>
            </a:r>
            <a:r>
              <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rPr>
              <a:t>2035</a:t>
            </a:r>
            <a:r>
              <a:rPr lang="zh-TW" altLang="en-US" sz="1200" kern="100" dirty="0" smtClean="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1200" kern="100" dirty="0" smtClean="0">
                <a:latin typeface="DFKai-SB" panose="03000509000000000000" pitchFamily="65" charset="-120"/>
                <a:ea typeface="DFKai-SB" panose="03000509000000000000" pitchFamily="65" charset="-120"/>
                <a:cs typeface="Times New Roman" panose="02020603050405020304" pitchFamily="18" charset="0"/>
              </a:rPr>
              <a:t>遠景目標</a:t>
            </a:r>
            <a:r>
              <a:rPr lang="zh-TW" altLang="en-US" sz="1200" kern="100" dirty="0" smtClean="0">
                <a:latin typeface="Times New Roman" panose="02020603050405020304" pitchFamily="18" charset="0"/>
                <a:ea typeface="DFKai-SB" panose="03000509000000000000" pitchFamily="65" charset="-120"/>
                <a:cs typeface="Times New Roman" panose="02020603050405020304" pitchFamily="18" charset="0"/>
              </a:rPr>
              <a:t>綱要 </a:t>
            </a:r>
            <a:r>
              <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HK"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DFKai-SB" panose="03000509000000000000" pitchFamily="65" charset="-120"/>
                <a:cs typeface="Times New Roman" panose="02020603050405020304" pitchFamily="18" charset="0"/>
              </a:rPr>
              <a:t>www.xinhuanet.com/fortune/2021-03/13/c_1127205564.htm</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en-US" altLang="zh-HK" sz="1200" dirty="0">
                <a:latin typeface="Times New Roman" panose="02020603050405020304" pitchFamily="18" charset="0"/>
                <a:ea typeface="DFKai-SB" panose="03000509000000000000" pitchFamily="65" charset="-120"/>
                <a:cs typeface="Times New Roman" panose="02020603050405020304" pitchFamily="18" charset="0"/>
              </a:rPr>
              <a:t>The China Current  (https://chinacurrent.com/hk/story/22722/china-national-parks</a:t>
            </a:r>
            <a:r>
              <a:rPr lang="en-US" altLang="zh-HK"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HK" sz="1200" dirty="0">
                <a:latin typeface="Times New Roman" panose="02020603050405020304" pitchFamily="18" charset="0"/>
                <a:ea typeface="DFKai-SB" panose="03000509000000000000" pitchFamily="65" charset="-120"/>
                <a:cs typeface="Times New Roman" panose="02020603050405020304" pitchFamily="18" charset="0"/>
              </a:rPr>
              <a:t>(https://chinacurrent.com/hk/story/23219/10-green-gains-for-china</a:t>
            </a:r>
            <a:r>
              <a:rPr lang="en-US" altLang="zh-HK"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HK"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矩形 1"/>
          <p:cNvSpPr/>
          <p:nvPr/>
        </p:nvSpPr>
        <p:spPr>
          <a:xfrm>
            <a:off x="5782408" y="1434149"/>
            <a:ext cx="6237796" cy="2308324"/>
          </a:xfrm>
          <a:prstGeom prst="rect">
            <a:avLst/>
          </a:prstGeom>
          <a:solidFill>
            <a:schemeClr val="accent5">
              <a:lumMod val="20000"/>
              <a:lumOff val="80000"/>
            </a:schemeClr>
          </a:solidFill>
        </p:spPr>
        <p:txBody>
          <a:bodyPr wrap="square">
            <a:spAutoFit/>
          </a:bodyPr>
          <a:lstStyle/>
          <a:p>
            <a:pPr algn="just"/>
            <a:r>
              <a:rPr lang="zh-TW" altLang="en-US" sz="2400" dirty="0">
                <a:latin typeface="標楷體" panose="03000509000000000000" pitchFamily="65" charset="-120"/>
                <a:ea typeface="標楷體" panose="03000509000000000000" pitchFamily="65" charset="-120"/>
              </a:rPr>
              <a:t>以國家重點生態功能區、生態保護紅線、國家級自然保護地等為重點，實施重要生態系統保護和修復重大工程，加快推進青藏高原生態屏障區、黃河重點生態區、長江重點生態區和東北森林帶、北方防沙帶、南方丘陵山地帶、海岸帶等生態屏障建設。</a:t>
            </a:r>
            <a:endParaRPr lang="zh-HK" altLang="en-US" sz="2400" dirty="0">
              <a:latin typeface="標楷體" panose="03000509000000000000" pitchFamily="65" charset="-120"/>
              <a:ea typeface="標楷體" panose="03000509000000000000" pitchFamily="65" charset="-120"/>
            </a:endParaRPr>
          </a:p>
        </p:txBody>
      </p:sp>
      <p:sp>
        <p:nvSpPr>
          <p:cNvPr id="9" name="任意多边形: 形状 7"/>
          <p:cNvSpPr/>
          <p:nvPr/>
        </p:nvSpPr>
        <p:spPr>
          <a:xfrm>
            <a:off x="2979119" y="113561"/>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pic>
        <p:nvPicPr>
          <p:cNvPr id="10" name="Picture 5"/>
          <p:cNvPicPr>
            <a:picLocks noChangeAspect="1"/>
          </p:cNvPicPr>
          <p:nvPr/>
        </p:nvPicPr>
        <p:blipFill>
          <a:blip r:embed="rId3"/>
          <a:stretch>
            <a:fillRect/>
          </a:stretch>
        </p:blipFill>
        <p:spPr>
          <a:xfrm>
            <a:off x="133003" y="95509"/>
            <a:ext cx="1288169" cy="468939"/>
          </a:xfrm>
          <a:prstGeom prst="rect">
            <a:avLst/>
          </a:prstGeom>
        </p:spPr>
      </p:pic>
      <p:sp>
        <p:nvSpPr>
          <p:cNvPr id="11" name="矩形 3"/>
          <p:cNvSpPr/>
          <p:nvPr/>
        </p:nvSpPr>
        <p:spPr>
          <a:xfrm>
            <a:off x="5782408" y="3795646"/>
            <a:ext cx="6237796" cy="338554"/>
          </a:xfrm>
          <a:prstGeom prst="rect">
            <a:avLst/>
          </a:prstGeom>
          <a:solidFill>
            <a:schemeClr val="accent6">
              <a:lumMod val="20000"/>
              <a:lumOff val="80000"/>
            </a:schemeClr>
          </a:solidFill>
          <a:ln>
            <a:solidFill>
              <a:srgbClr val="FF0000"/>
            </a:solidFill>
          </a:ln>
        </p:spPr>
        <p:txBody>
          <a:bodyPr wrap="square">
            <a:spAutoFit/>
          </a:bodyPr>
          <a:lstStyle/>
          <a:p>
            <a:r>
              <a:rPr lang="zh-TW" altLang="en-US" sz="1600" dirty="0" smtClean="0">
                <a:latin typeface="標楷體" panose="03000509000000000000" pitchFamily="65" charset="-120"/>
                <a:ea typeface="標楷體" panose="03000509000000000000" pitchFamily="65" charset="-120"/>
              </a:rPr>
              <a:t>點擊下圖觀看影片了解國家推動環境保育方面</a:t>
            </a:r>
            <a:r>
              <a:rPr lang="zh-TW" altLang="en-US" sz="1600" dirty="0">
                <a:latin typeface="標楷體" panose="03000509000000000000" pitchFamily="65" charset="-120"/>
                <a:ea typeface="標楷體" panose="03000509000000000000" pitchFamily="65" charset="-120"/>
              </a:rPr>
              <a:t>的</a:t>
            </a:r>
            <a:r>
              <a:rPr lang="zh-TW" altLang="en-US" sz="1600" dirty="0" smtClean="0">
                <a:latin typeface="標楷體" panose="03000509000000000000" pitchFamily="65" charset="-120"/>
                <a:ea typeface="標楷體" panose="03000509000000000000" pitchFamily="65" charset="-120"/>
              </a:rPr>
              <a:t>角色和工作</a:t>
            </a:r>
            <a:endParaRPr lang="zh-HK" altLang="en-US" sz="1600" dirty="0">
              <a:latin typeface="標楷體" panose="03000509000000000000" pitchFamily="65" charset="-120"/>
              <a:ea typeface="標楷體" panose="03000509000000000000" pitchFamily="65" charset="-120"/>
            </a:endParaRPr>
          </a:p>
        </p:txBody>
      </p:sp>
      <p:pic>
        <p:nvPicPr>
          <p:cNvPr id="12" name="圖片 2">
            <a:hlinkClick r:id="rId4"/>
          </p:cNvPr>
          <p:cNvPicPr>
            <a:picLocks noChangeAspect="1"/>
          </p:cNvPicPr>
          <p:nvPr/>
        </p:nvPicPr>
        <p:blipFill rotWithShape="1">
          <a:blip r:embed="rId5"/>
          <a:srcRect l="4167" t="12893" r="53003" b="52473"/>
          <a:stretch/>
        </p:blipFill>
        <p:spPr>
          <a:xfrm>
            <a:off x="5782408" y="4355407"/>
            <a:ext cx="2942600" cy="1783238"/>
          </a:xfrm>
          <a:prstGeom prst="rect">
            <a:avLst/>
          </a:prstGeom>
          <a:ln>
            <a:noFill/>
          </a:ln>
          <a:effectLst>
            <a:outerShdw blurRad="190500" algn="tl" rotWithShape="0">
              <a:srgbClr val="000000">
                <a:alpha val="70000"/>
              </a:srgbClr>
            </a:outerShdw>
          </a:effectLst>
        </p:spPr>
      </p:pic>
      <p:pic>
        <p:nvPicPr>
          <p:cNvPr id="13" name="圖片 8">
            <a:hlinkClick r:id="rId6"/>
          </p:cNvPr>
          <p:cNvPicPr>
            <a:picLocks noChangeAspect="1"/>
          </p:cNvPicPr>
          <p:nvPr/>
        </p:nvPicPr>
        <p:blipFill>
          <a:blip r:embed="rId7"/>
          <a:stretch>
            <a:fillRect/>
          </a:stretch>
        </p:blipFill>
        <p:spPr>
          <a:xfrm>
            <a:off x="8980832" y="4355407"/>
            <a:ext cx="2864132" cy="1783238"/>
          </a:xfrm>
          <a:prstGeom prst="rect">
            <a:avLst/>
          </a:prstGeom>
          <a:ln>
            <a:noFill/>
          </a:ln>
          <a:effectLst>
            <a:outerShdw blurRad="190500" algn="tl" rotWithShape="0">
              <a:srgbClr val="000000">
                <a:alpha val="70000"/>
              </a:srgbClr>
            </a:outerShdw>
          </a:effectLst>
        </p:spPr>
      </p:pic>
      <p:sp>
        <p:nvSpPr>
          <p:cNvPr id="3" name="Down Arrow 2"/>
          <p:cNvSpPr/>
          <p:nvPr/>
        </p:nvSpPr>
        <p:spPr bwMode="auto">
          <a:xfrm>
            <a:off x="8660986" y="4131199"/>
            <a:ext cx="319846" cy="266008"/>
          </a:xfrm>
          <a:prstGeom prst="downArrow">
            <a:avLst/>
          </a:prstGeom>
          <a:solidFill>
            <a:srgbClr val="DC4D57"/>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8949232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36" y="989437"/>
            <a:ext cx="11660697" cy="369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725737" y="3838403"/>
            <a:ext cx="7152347" cy="646331"/>
          </a:xfrm>
          <a:prstGeom prst="rect">
            <a:avLst/>
          </a:prstGeom>
        </p:spPr>
        <p:txBody>
          <a:bodyPr wrap="square">
            <a:spAutoFit/>
          </a:bodyPr>
          <a:lstStyle/>
          <a:p>
            <a:r>
              <a:rPr lang="zh-CN" altLang="en-US" sz="1200" kern="100" dirty="0">
                <a:latin typeface="DFKai-SB" panose="03000509000000000000" pitchFamily="65" charset="-120"/>
                <a:ea typeface="DFKai-SB" panose="03000509000000000000" pitchFamily="65" charset="-120"/>
                <a:cs typeface="Times New Roman" panose="02020603050405020304" pitchFamily="18" charset="0"/>
              </a:rPr>
              <a:t>資料來源</a:t>
            </a:r>
            <a:r>
              <a:rPr lang="en-US" altLang="zh-CN" sz="1200" kern="100" dirty="0" smtClean="0">
                <a:latin typeface="DFKai-SB" panose="03000509000000000000" pitchFamily="65" charset="-120"/>
                <a:ea typeface="DFKai-SB" panose="03000509000000000000" pitchFamily="65" charset="-120"/>
                <a:cs typeface="Times New Roman" panose="02020603050405020304" pitchFamily="18" charset="0"/>
              </a:rPr>
              <a:t>: </a:t>
            </a:r>
            <a:r>
              <a:rPr lang="zh-TW" altLang="en-US" sz="1200" kern="100" dirty="0" smtClean="0">
                <a:latin typeface="Times New Roman" panose="02020603050405020304" pitchFamily="18" charset="0"/>
                <a:ea typeface="DFKai-SB" panose="03000509000000000000" pitchFamily="65" charset="-120"/>
                <a:cs typeface="Times New Roman" panose="02020603050405020304" pitchFamily="18" charset="0"/>
              </a:rPr>
              <a:t>中國政府網 </a:t>
            </a:r>
            <a:endParaRPr lang="en-US" altLang="zh-TW" sz="1200" kern="100" dirty="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200" kern="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kern="100" dirty="0" smtClean="0">
                <a:latin typeface="Times New Roman" panose="02020603050405020304" pitchFamily="18" charset="0"/>
                <a:ea typeface="DFKai-SB" panose="03000509000000000000" pitchFamily="65" charset="-120"/>
                <a:cs typeface="Times New Roman" panose="02020603050405020304" pitchFamily="18" charset="0"/>
              </a:rPr>
              <a:t>www.gov.cn/zhengce/content/2021-10/26/content_5644984.htm</a:t>
            </a:r>
          </a:p>
          <a:p>
            <a:pPr marL="171450" indent="-171450">
              <a:buFont typeface="Arial" panose="020B0604020202020204" pitchFamily="34" charset="0"/>
              <a:buChar char="•"/>
            </a:pPr>
            <a:r>
              <a:rPr lang="en-US" altLang="zh-HK" sz="1200" dirty="0">
                <a:latin typeface="Times New Roman" panose="02020603050405020304" pitchFamily="18" charset="0"/>
                <a:ea typeface="DFKai-SB" panose="03000509000000000000" pitchFamily="65" charset="-120"/>
                <a:cs typeface="Times New Roman" panose="02020603050405020304" pitchFamily="18" charset="0"/>
              </a:rPr>
              <a:t>http://www.gov.cn/xinwen/2021-04/02/content_5597403.htm</a:t>
            </a:r>
            <a:endParaRPr lang="zh-HK"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2" name="AutoShape 28"/>
          <p:cNvSpPr/>
          <p:nvPr/>
        </p:nvSpPr>
        <p:spPr>
          <a:xfrm>
            <a:off x="577095" y="1115156"/>
            <a:ext cx="10965046" cy="2784588"/>
          </a:xfrm>
          <a:prstGeom prst="roundRect">
            <a:avLst>
              <a:gd name="adj" fmla="val 7497"/>
            </a:avLst>
          </a:prstGeom>
          <a:solidFill>
            <a:srgbClr val="FFC00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algn="ctr">
              <a:buNone/>
            </a:pPr>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2" name="矩形 1"/>
          <p:cNvSpPr/>
          <p:nvPr/>
        </p:nvSpPr>
        <p:spPr>
          <a:xfrm>
            <a:off x="3905868" y="1047787"/>
            <a:ext cx="4426934" cy="523220"/>
          </a:xfrm>
          <a:prstGeom prst="rect">
            <a:avLst/>
          </a:prstGeom>
        </p:spPr>
        <p:txBody>
          <a:bodyPr wrap="square">
            <a:spAutoFit/>
          </a:bodyPr>
          <a:lstStyle/>
          <a:p>
            <a:r>
              <a:rPr lang="zh-CN" altLang="en-US" sz="2800" b="1" dirty="0" smtClean="0">
                <a:latin typeface="Times New Roman" panose="02020603050405020304" pitchFamily="18" charset="0"/>
                <a:ea typeface="DFKai-SB" panose="03000509000000000000" pitchFamily="65" charset="-120"/>
                <a:cs typeface="Times New Roman" panose="02020603050405020304" pitchFamily="18" charset="0"/>
              </a:rPr>
              <a:t>實現碳達峰 碳中和</a:t>
            </a:r>
            <a:r>
              <a:rPr lang="zh-TW" altLang="en-US" sz="2800" b="1" dirty="0" smtClean="0">
                <a:latin typeface="Times New Roman" panose="02020603050405020304" pitchFamily="18" charset="0"/>
                <a:ea typeface="DFKai-SB" panose="03000509000000000000" pitchFamily="65" charset="-120"/>
                <a:cs typeface="Times New Roman" panose="02020603050405020304" pitchFamily="18" charset="0"/>
              </a:rPr>
              <a:t>目標</a:t>
            </a:r>
            <a:endParaRPr lang="zh-HK" altLang="en-US" sz="2800" dirty="0"/>
          </a:p>
        </p:txBody>
      </p:sp>
      <p:pic>
        <p:nvPicPr>
          <p:cNvPr id="7" name="Picture 6"/>
          <p:cNvPicPr>
            <a:picLocks noChangeAspect="1"/>
          </p:cNvPicPr>
          <p:nvPr/>
        </p:nvPicPr>
        <p:blipFill>
          <a:blip r:embed="rId3"/>
          <a:stretch>
            <a:fillRect/>
          </a:stretch>
        </p:blipFill>
        <p:spPr>
          <a:xfrm>
            <a:off x="9838683" y="1828912"/>
            <a:ext cx="1578957" cy="2045854"/>
          </a:xfrm>
          <a:prstGeom prst="rect">
            <a:avLst/>
          </a:prstGeom>
        </p:spPr>
      </p:pic>
      <p:sp>
        <p:nvSpPr>
          <p:cNvPr id="16" name="任意多边形: 形状 7"/>
          <p:cNvSpPr/>
          <p:nvPr/>
        </p:nvSpPr>
        <p:spPr>
          <a:xfrm>
            <a:off x="2804552" y="227407"/>
            <a:ext cx="571203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政府的角色和責任舉隅</a:t>
            </a:r>
          </a:p>
        </p:txBody>
      </p:sp>
      <p:sp>
        <p:nvSpPr>
          <p:cNvPr id="17" name="矩形 2"/>
          <p:cNvSpPr/>
          <p:nvPr/>
        </p:nvSpPr>
        <p:spPr>
          <a:xfrm>
            <a:off x="577095" y="1531173"/>
            <a:ext cx="9261587" cy="2308324"/>
          </a:xfrm>
          <a:prstGeom prst="rect">
            <a:avLst/>
          </a:prstGeom>
        </p:spPr>
        <p:txBody>
          <a:bodyPr wrap="square">
            <a:spAutoFit/>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國家訂定目標到</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年，非化石能源消費比重達到</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左右，單位國內生產總值能源消耗較</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年下降</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13.5%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，單位國內生產總值二氧化碳排放較</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年下降</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，為實現碳達峰奠定堅實基礎；到</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2030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年，非化石能源消費比重達到</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左右，單位國內生產總值二氧化碳排放較</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2005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年下降</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以上，順利實現</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2030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年前碳達峰目標</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。國家亦訂定在</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2060</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年前實現碳中和</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的目標。</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Rectangle 8"/>
          <p:cNvSpPr/>
          <p:nvPr/>
        </p:nvSpPr>
        <p:spPr>
          <a:xfrm>
            <a:off x="725736" y="4714915"/>
            <a:ext cx="10750403" cy="1569660"/>
          </a:xfrm>
          <a:prstGeom prst="rect">
            <a:avLst/>
          </a:prstGeom>
          <a:solidFill>
            <a:schemeClr val="bg1">
              <a:lumMod val="95000"/>
            </a:schemeClr>
          </a:solidFill>
        </p:spPr>
        <p:txBody>
          <a:bodyPr wrap="square">
            <a:spAutoFit/>
          </a:bodyPr>
          <a:lstStyle/>
          <a:p>
            <a:r>
              <a:rPr lang="zh-CN" altLang="en-US" sz="2400" dirty="0" smtClean="0">
                <a:latin typeface="標楷體" panose="03000509000000000000" pitchFamily="65" charset="-120"/>
                <a:ea typeface="標楷體" panose="03000509000000000000" pitchFamily="65" charset="-120"/>
              </a:rPr>
              <a:t>碳達峰指二氧化碳排放量達到歷史最高值後持續下降的過程。實現碳達峰意味著一個國家或地區的經濟社會發展與二氧化碳</a:t>
            </a:r>
            <a:r>
              <a:rPr lang="zh-CN" altLang="en-US" sz="2400" dirty="0">
                <a:latin typeface="標楷體" panose="03000509000000000000" pitchFamily="65" charset="-120"/>
                <a:ea typeface="標楷體" panose="03000509000000000000" pitchFamily="65" charset="-120"/>
              </a:rPr>
              <a:t>排放</a:t>
            </a:r>
            <a:r>
              <a:rPr lang="zh-CN" altLang="en-US" sz="2400" dirty="0" smtClean="0">
                <a:latin typeface="標楷體" panose="03000509000000000000" pitchFamily="65" charset="-120"/>
                <a:ea typeface="標楷體" panose="03000509000000000000" pitchFamily="65" charset="-120"/>
              </a:rPr>
              <a:t>實現脫鉤，即經濟增長不再以增加碳排放為代價。因此，碳達峰被認為是一個經濟體綠色低碳轉型過程中的標誌性事件。</a:t>
            </a:r>
            <a:endParaRPr lang="en-US" sz="2400" dirty="0">
              <a:latin typeface="標楷體" panose="03000509000000000000" pitchFamily="65" charset="-120"/>
              <a:ea typeface="標楷體" panose="03000509000000000000" pitchFamily="65" charset="-120"/>
            </a:endParaRPr>
          </a:p>
        </p:txBody>
      </p:sp>
      <p:sp>
        <p:nvSpPr>
          <p:cNvPr id="10" name="Rectangle 9"/>
          <p:cNvSpPr/>
          <p:nvPr/>
        </p:nvSpPr>
        <p:spPr>
          <a:xfrm>
            <a:off x="708696" y="6312752"/>
            <a:ext cx="5735096" cy="276999"/>
          </a:xfrm>
          <a:prstGeom prst="rect">
            <a:avLst/>
          </a:prstGeom>
        </p:spPr>
        <p:txBody>
          <a:bodyPr wrap="none">
            <a:spAutoFit/>
          </a:bodyPr>
          <a:lstStyle/>
          <a:p>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中國政府網 </a:t>
            </a:r>
            <a:r>
              <a:rPr lang="en-US" altLang="zh-TW"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www.gov.cn/zhengce/2021-10/27/content_5645109.htm</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grpSp>
        <p:nvGrpSpPr>
          <p:cNvPr id="19" name="组合 35"/>
          <p:cNvGrpSpPr>
            <a:grpSpLocks noChangeAspect="1"/>
          </p:cNvGrpSpPr>
          <p:nvPr/>
        </p:nvGrpSpPr>
        <p:grpSpPr>
          <a:xfrm>
            <a:off x="322944" y="4827844"/>
            <a:ext cx="385752" cy="458545"/>
            <a:chOff x="6523756" y="488141"/>
            <a:chExt cx="883270" cy="966551"/>
          </a:xfrm>
        </p:grpSpPr>
        <p:sp>
          <p:nvSpPr>
            <p:cNvPr id="23" name="流程图: 离页连接符 36"/>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流程图: 离页连接符 3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离页连接符 3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39"/>
            <p:cNvGrpSpPr/>
            <p:nvPr/>
          </p:nvGrpSpPr>
          <p:grpSpPr>
            <a:xfrm>
              <a:off x="6676279" y="647264"/>
              <a:ext cx="600075" cy="568325"/>
              <a:chOff x="5991226" y="2949576"/>
              <a:chExt cx="600075" cy="568325"/>
            </a:xfrm>
          </p:grpSpPr>
          <p:sp>
            <p:nvSpPr>
              <p:cNvPr id="27"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8"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9"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30" name="Freeform 5"/>
          <p:cNvSpPr/>
          <p:nvPr/>
        </p:nvSpPr>
        <p:spPr bwMode="auto">
          <a:xfrm>
            <a:off x="3459717" y="1182609"/>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21032229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22.xml><?xml version="1.0" encoding="utf-8"?>
<p:tagLst xmlns:a="http://schemas.openxmlformats.org/drawingml/2006/main" xmlns:r="http://schemas.openxmlformats.org/officeDocument/2006/relationships" xmlns:p="http://schemas.openxmlformats.org/presentationml/2006/main">
  <p:tag name="MH" val="20151007232237"/>
  <p:tag name="MH_LIBRARY" val="GRAPHIC"/>
  <p:tag name="MH_TYPE" val="Other"/>
  <p:tag name="MH_ORDER" val="3"/>
</p:tagLst>
</file>

<file path=ppt/tags/tag23.xml><?xml version="1.0" encoding="utf-8"?>
<p:tagLst xmlns:a="http://schemas.openxmlformats.org/drawingml/2006/main" xmlns:r="http://schemas.openxmlformats.org/officeDocument/2006/relationships" xmlns:p="http://schemas.openxmlformats.org/presentationml/2006/main">
  <p:tag name="MH" val="20151007232237"/>
  <p:tag name="MH_LIBRARY" val="GRAPHIC"/>
  <p:tag name="MH_TYPE" val="SubTitle"/>
  <p:tag name="MH_ORDER" val="3"/>
</p:tagLst>
</file>

<file path=ppt/tags/tag24.xml><?xml version="1.0" encoding="utf-8"?>
<p:tagLst xmlns:a="http://schemas.openxmlformats.org/drawingml/2006/main" xmlns:r="http://schemas.openxmlformats.org/officeDocument/2006/relationships" xmlns:p="http://schemas.openxmlformats.org/presentationml/2006/main">
  <p:tag name="MH" val="20151007232237"/>
  <p:tag name="MH_LIBRARY" val="GRAPHIC"/>
  <p:tag name="MH_TYPE" val="Other"/>
  <p:tag name="MH_ORDER" val="4"/>
</p:tagLst>
</file>

<file path=ppt/tags/tag25.xml><?xml version="1.0" encoding="utf-8"?>
<p:tagLst xmlns:a="http://schemas.openxmlformats.org/drawingml/2006/main" xmlns:r="http://schemas.openxmlformats.org/officeDocument/2006/relationships" xmlns:p="http://schemas.openxmlformats.org/presentationml/2006/main">
  <p:tag name="MH" val="20151007232237"/>
  <p:tag name="MH_LIBRARY" val="GRAPHIC"/>
  <p:tag name="MH_TYPE" val="Other"/>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51007232237"/>
  <p:tag name="MH_LIBRARY" val="GRAPHIC"/>
  <p:tag name="MH_TYPE" val="SubTitle"/>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51007232237"/>
  <p:tag name="MH_LIBRARY" val="GRAPHIC"/>
  <p:tag name="MH_TYPE" val="Other"/>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KSO_WM_UNIT_TABLE_BEAUTIFY" val="smartTable{e54ff645-8a6d-45cb-83ab-c2aa062b4062}"/>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DC4D57"/>
        </a:solidFill>
        <a:ln w="25400" cap="flat" cmpd="sng" algn="ctr">
          <a:noFill/>
          <a:prstDash val="solid"/>
        </a:ln>
        <a:effectLst>
          <a:outerShdw blurRad="190500" dist="63500" dir="3300000" algn="tl" rotWithShape="0">
            <a:srgbClr val="333333">
              <a:alpha val="30000"/>
            </a:srgbClr>
          </a:outerShdw>
        </a:effectLst>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10799</Words>
  <Application>Microsoft Office PowerPoint</Application>
  <PresentationFormat>寬螢幕</PresentationFormat>
  <Paragraphs>627</Paragraphs>
  <Slides>64</Slides>
  <Notes>25</Notes>
  <HiddenSlides>0</HiddenSlides>
  <MMClips>0</MMClips>
  <ScaleCrop>false</ScaleCrop>
  <HeadingPairs>
    <vt:vector size="6" baseType="variant">
      <vt:variant>
        <vt:lpstr>使用字型</vt:lpstr>
      </vt:variant>
      <vt:variant>
        <vt:i4>16</vt:i4>
      </vt:variant>
      <vt:variant>
        <vt:lpstr>佈景主題</vt:lpstr>
      </vt:variant>
      <vt:variant>
        <vt:i4>2</vt:i4>
      </vt:variant>
      <vt:variant>
        <vt:lpstr>投影片標題</vt:lpstr>
      </vt:variant>
      <vt:variant>
        <vt:i4>64</vt:i4>
      </vt:variant>
    </vt:vector>
  </HeadingPairs>
  <TitlesOfParts>
    <vt:vector size="82" baseType="lpstr">
      <vt:lpstr>等线</vt:lpstr>
      <vt:lpstr>等线 Light</vt:lpstr>
      <vt:lpstr>微软雅黑</vt:lpstr>
      <vt:lpstr>宋体</vt:lpstr>
      <vt:lpstr>方正楷体_GBK</vt:lpstr>
      <vt:lpstr>Microsoft JhengHei</vt:lpstr>
      <vt:lpstr>新細明體</vt:lpstr>
      <vt:lpstr>DFKai-SB</vt:lpstr>
      <vt:lpstr>DFKai-SB</vt:lpstr>
      <vt:lpstr>Agency FB</vt:lpstr>
      <vt:lpstr>Arial</vt:lpstr>
      <vt:lpstr>Calibri</vt:lpstr>
      <vt:lpstr>Calibri Light</vt:lpstr>
      <vt:lpstr>Helvetica</vt:lpstr>
      <vt:lpstr>Times New Roman</vt:lpstr>
      <vt:lpstr>Wingdings</vt:lpstr>
      <vt:lpstr>Office 主题​​</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2022-01-14T08:07:54Z</dcterms:created>
  <dcterms:modified xsi:type="dcterms:W3CDTF">2023-04-11T06:25:53Z</dcterms:modified>
</cp:coreProperties>
</file>