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handoutMasterIdLst>
    <p:handoutMasterId r:id="rId45"/>
  </p:handoutMasterIdLst>
  <p:sldIdLst>
    <p:sldId id="256" r:id="rId2"/>
    <p:sldId id="258" r:id="rId3"/>
    <p:sldId id="1330" r:id="rId4"/>
    <p:sldId id="535" r:id="rId5"/>
    <p:sldId id="550" r:id="rId6"/>
    <p:sldId id="1295" r:id="rId7"/>
    <p:sldId id="1332" r:id="rId8"/>
    <p:sldId id="483" r:id="rId9"/>
    <p:sldId id="1287" r:id="rId10"/>
    <p:sldId id="1331" r:id="rId11"/>
    <p:sldId id="516" r:id="rId12"/>
    <p:sldId id="541" r:id="rId13"/>
    <p:sldId id="1335" r:id="rId14"/>
    <p:sldId id="1283" r:id="rId15"/>
    <p:sldId id="1336" r:id="rId16"/>
    <p:sldId id="1276" r:id="rId17"/>
    <p:sldId id="1285" r:id="rId18"/>
    <p:sldId id="1286" r:id="rId19"/>
    <p:sldId id="1315" r:id="rId20"/>
    <p:sldId id="1319" r:id="rId21"/>
    <p:sldId id="480" r:id="rId22"/>
    <p:sldId id="537" r:id="rId23"/>
    <p:sldId id="1303" r:id="rId24"/>
    <p:sldId id="555" r:id="rId25"/>
    <p:sldId id="1269" r:id="rId26"/>
    <p:sldId id="502" r:id="rId27"/>
    <p:sldId id="567" r:id="rId28"/>
    <p:sldId id="1339" r:id="rId29"/>
    <p:sldId id="417" r:id="rId30"/>
    <p:sldId id="501" r:id="rId31"/>
    <p:sldId id="1326" r:id="rId32"/>
    <p:sldId id="1344" r:id="rId33"/>
    <p:sldId id="1325" r:id="rId34"/>
    <p:sldId id="1323" r:id="rId35"/>
    <p:sldId id="1342" r:id="rId36"/>
    <p:sldId id="1329" r:id="rId37"/>
    <p:sldId id="413" r:id="rId38"/>
    <p:sldId id="1337" r:id="rId39"/>
    <p:sldId id="1291" r:id="rId40"/>
    <p:sldId id="484" r:id="rId41"/>
    <p:sldId id="1333" r:id="rId42"/>
    <p:sldId id="1343" r:id="rId43"/>
  </p:sldIdLst>
  <p:sldSz cx="12192000" cy="6858000"/>
  <p:notesSz cx="9926638" cy="6797675"/>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作者"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CCCCC"/>
    <a:srgbClr val="FFEBB6"/>
    <a:srgbClr val="FFD966"/>
    <a:srgbClr val="D0E7DD"/>
    <a:srgbClr val="F55656"/>
    <a:srgbClr val="902F4D"/>
    <a:srgbClr val="FEF1BA"/>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95244" autoAdjust="0"/>
  </p:normalViewPr>
  <p:slideViewPr>
    <p:cSldViewPr snapToGrid="0">
      <p:cViewPr varScale="1">
        <p:scale>
          <a:sx n="73" d="100"/>
          <a:sy n="73" d="100"/>
        </p:scale>
        <p:origin x="72" y="750"/>
      </p:cViewPr>
      <p:guideLst/>
    </p:cSldViewPr>
  </p:slideViewPr>
  <p:notesTextViewPr>
    <p:cViewPr>
      <p:scale>
        <a:sx n="1" d="1"/>
        <a:sy n="1" d="1"/>
      </p:scale>
      <p:origin x="0" y="0"/>
    </p:cViewPr>
  </p:notesTextViewPr>
  <p:sorterViewPr>
    <p:cViewPr varScale="1">
      <p:scale>
        <a:sx n="1" d="1"/>
        <a:sy n="1" d="1"/>
      </p:scale>
      <p:origin x="0" y="-277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zh-HK" altLang="en-US"/>
          </a:p>
        </p:txBody>
      </p:sp>
      <p:sp>
        <p:nvSpPr>
          <p:cNvPr id="3" name="Date Placeholder 2"/>
          <p:cNvSpPr>
            <a:spLocks noGrp="1"/>
          </p:cNvSpPr>
          <p:nvPr>
            <p:ph type="dt" sz="quarter" idx="1"/>
          </p:nvPr>
        </p:nvSpPr>
        <p:spPr>
          <a:xfrm>
            <a:off x="5622799" y="0"/>
            <a:ext cx="4301543" cy="341064"/>
          </a:xfrm>
          <a:prstGeom prst="rect">
            <a:avLst/>
          </a:prstGeom>
        </p:spPr>
        <p:txBody>
          <a:bodyPr vert="horz" lIns="91440" tIns="45720" rIns="91440" bIns="45720" rtlCol="0"/>
          <a:lstStyle>
            <a:lvl1pPr algn="r">
              <a:defRPr sz="1200"/>
            </a:lvl1pPr>
          </a:lstStyle>
          <a:p>
            <a:fld id="{4566CB79-C7DF-486D-8450-06BC9B54B3F2}" type="datetimeFigureOut">
              <a:rPr lang="zh-HK" altLang="en-US" smtClean="0"/>
              <a:t>31/3/2023</a:t>
            </a:fld>
            <a:endParaRPr lang="zh-HK" altLang="en-US"/>
          </a:p>
        </p:txBody>
      </p:sp>
      <p:sp>
        <p:nvSpPr>
          <p:cNvPr id="4" name="Footer Placeholder 3"/>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endParaRPr lang="zh-HK" altLang="en-US"/>
          </a:p>
        </p:txBody>
      </p:sp>
      <p:sp>
        <p:nvSpPr>
          <p:cNvPr id="5" name="Slide Number Placeholder 4"/>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fld id="{37513AD2-EAD5-4A67-B221-86147EC2D87C}" type="slidenum">
              <a:rPr lang="zh-HK" altLang="en-US" smtClean="0"/>
              <a:t>‹#›</a:t>
            </a:fld>
            <a:endParaRPr lang="zh-HK" altLang="en-US"/>
          </a:p>
        </p:txBody>
      </p:sp>
    </p:spTree>
    <p:extLst>
      <p:ext uri="{BB962C8B-B14F-4D97-AF65-F5344CB8AC3E}">
        <p14:creationId xmlns:p14="http://schemas.microsoft.com/office/powerpoint/2010/main" val="4153836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46E17261-DB1D-4034-B770-3D785F10F39F}" type="datetimeFigureOut">
              <a:rPr lang="zh-CN" altLang="en-US" smtClean="0"/>
              <a:t>2023/3/31</a:t>
            </a:fld>
            <a:endParaRPr lang="zh-CN" altLang="en-US"/>
          </a:p>
        </p:txBody>
      </p:sp>
      <p:sp>
        <p:nvSpPr>
          <p:cNvPr id="4" name="幻灯片图像占位符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3CB9AE8E-1526-4D07-BE56-22A4A8C0461A}" type="slidenum">
              <a:rPr lang="zh-CN" altLang="en-US" smtClean="0"/>
              <a:t>‹#›</a:t>
            </a:fld>
            <a:endParaRPr lang="zh-CN" altLang="en-US"/>
          </a:p>
        </p:txBody>
      </p:sp>
    </p:spTree>
    <p:extLst>
      <p:ext uri="{BB962C8B-B14F-4D97-AF65-F5344CB8AC3E}">
        <p14:creationId xmlns:p14="http://schemas.microsoft.com/office/powerpoint/2010/main" val="201128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B9AE8E-1526-4D07-BE56-22A4A8C0461A}" type="slidenum">
              <a:rPr lang="zh-CN" altLang="en-US" smtClean="0"/>
              <a:t>1</a:t>
            </a:fld>
            <a:endParaRPr lang="zh-CN" altLang="en-US" dirty="0"/>
          </a:p>
        </p:txBody>
      </p:sp>
    </p:spTree>
    <p:extLst>
      <p:ext uri="{BB962C8B-B14F-4D97-AF65-F5344CB8AC3E}">
        <p14:creationId xmlns:p14="http://schemas.microsoft.com/office/powerpoint/2010/main" val="322187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B9AE8E-1526-4D07-BE56-22A4A8C0461A}" type="slidenum">
              <a:rPr lang="zh-CN" altLang="en-US" smtClean="0"/>
              <a:t>29</a:t>
            </a:fld>
            <a:endParaRPr lang="zh-CN" altLang="en-US" dirty="0"/>
          </a:p>
        </p:txBody>
      </p:sp>
    </p:spTree>
    <p:extLst>
      <p:ext uri="{BB962C8B-B14F-4D97-AF65-F5344CB8AC3E}">
        <p14:creationId xmlns:p14="http://schemas.microsoft.com/office/powerpoint/2010/main" val="2062698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B9AE8E-1526-4D07-BE56-22A4A8C0461A}" type="slidenum">
              <a:rPr lang="zh-CN" altLang="en-US" smtClean="0"/>
              <a:t>35</a:t>
            </a:fld>
            <a:endParaRPr lang="zh-CN" altLang="en-US" dirty="0"/>
          </a:p>
        </p:txBody>
      </p:sp>
    </p:spTree>
    <p:extLst>
      <p:ext uri="{BB962C8B-B14F-4D97-AF65-F5344CB8AC3E}">
        <p14:creationId xmlns:p14="http://schemas.microsoft.com/office/powerpoint/2010/main" val="1584145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B9AE8E-1526-4D07-BE56-22A4A8C0461A}" type="slidenum">
              <a:rPr lang="zh-CN" altLang="en-US" smtClean="0"/>
              <a:t>36</a:t>
            </a:fld>
            <a:endParaRPr lang="zh-CN" altLang="en-US" dirty="0"/>
          </a:p>
        </p:txBody>
      </p:sp>
    </p:spTree>
    <p:extLst>
      <p:ext uri="{BB962C8B-B14F-4D97-AF65-F5344CB8AC3E}">
        <p14:creationId xmlns:p14="http://schemas.microsoft.com/office/powerpoint/2010/main" val="3814766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B9AE8E-1526-4D07-BE56-22A4A8C0461A}" type="slidenum">
              <a:rPr lang="zh-CN" altLang="en-US" smtClean="0"/>
              <a:t>37</a:t>
            </a:fld>
            <a:endParaRPr lang="zh-CN" altLang="en-US" dirty="0"/>
          </a:p>
        </p:txBody>
      </p:sp>
    </p:spTree>
    <p:extLst>
      <p:ext uri="{BB962C8B-B14F-4D97-AF65-F5344CB8AC3E}">
        <p14:creationId xmlns:p14="http://schemas.microsoft.com/office/powerpoint/2010/main" val="3814766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a:latin typeface="楷体" panose="02010609060101010101" pitchFamily="49" charset="-122"/>
              <a:ea typeface="楷体" panose="02010609060101010101" pitchFamily="49" charset="-122"/>
            </a:endParaRPr>
          </a:p>
        </p:txBody>
      </p:sp>
      <p:sp>
        <p:nvSpPr>
          <p:cNvPr id="4" name="灯片编号占位符 3"/>
          <p:cNvSpPr>
            <a:spLocks noGrp="1"/>
          </p:cNvSpPr>
          <p:nvPr>
            <p:ph type="sldNum" sz="quarter" idx="5"/>
          </p:nvPr>
        </p:nvSpPr>
        <p:spPr/>
        <p:txBody>
          <a:bodyPr/>
          <a:lstStyle/>
          <a:p>
            <a:fld id="{3CB9AE8E-1526-4D07-BE56-22A4A8C0461A}" type="slidenum">
              <a:rPr lang="zh-CN" altLang="en-US" smtClean="0"/>
              <a:t>38</a:t>
            </a:fld>
            <a:endParaRPr lang="zh-CN" altLang="en-US" dirty="0"/>
          </a:p>
        </p:txBody>
      </p:sp>
    </p:spTree>
    <p:extLst>
      <p:ext uri="{BB962C8B-B14F-4D97-AF65-F5344CB8AC3E}">
        <p14:creationId xmlns:p14="http://schemas.microsoft.com/office/powerpoint/2010/main" val="236999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B9AE8E-1526-4D07-BE56-22A4A8C0461A}" type="slidenum">
              <a:rPr lang="zh-CN" altLang="en-US" smtClean="0"/>
              <a:t>39</a:t>
            </a:fld>
            <a:endParaRPr lang="zh-CN" altLang="en-US" dirty="0"/>
          </a:p>
        </p:txBody>
      </p:sp>
    </p:spTree>
    <p:extLst>
      <p:ext uri="{BB962C8B-B14F-4D97-AF65-F5344CB8AC3E}">
        <p14:creationId xmlns:p14="http://schemas.microsoft.com/office/powerpoint/2010/main" val="828969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B9AE8E-1526-4D07-BE56-22A4A8C0461A}" type="slidenum">
              <a:rPr lang="zh-CN" altLang="en-US" smtClean="0"/>
              <a:t>5</a:t>
            </a:fld>
            <a:endParaRPr lang="zh-CN" altLang="en-US" dirty="0"/>
          </a:p>
        </p:txBody>
      </p:sp>
    </p:spTree>
    <p:extLst>
      <p:ext uri="{BB962C8B-B14F-4D97-AF65-F5344CB8AC3E}">
        <p14:creationId xmlns:p14="http://schemas.microsoft.com/office/powerpoint/2010/main" val="979207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B9AE8E-1526-4D07-BE56-22A4A8C0461A}" type="slidenum">
              <a:rPr lang="zh-CN" altLang="en-US" smtClean="0"/>
              <a:t>16</a:t>
            </a:fld>
            <a:endParaRPr lang="zh-CN" altLang="en-US" dirty="0"/>
          </a:p>
        </p:txBody>
      </p:sp>
    </p:spTree>
    <p:extLst>
      <p:ext uri="{BB962C8B-B14F-4D97-AF65-F5344CB8AC3E}">
        <p14:creationId xmlns:p14="http://schemas.microsoft.com/office/powerpoint/2010/main" val="1661883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B9AE8E-1526-4D07-BE56-22A4A8C0461A}" type="slidenum">
              <a:rPr lang="zh-CN" altLang="en-US" smtClean="0"/>
              <a:t>21</a:t>
            </a:fld>
            <a:endParaRPr lang="zh-CN" altLang="en-US" dirty="0"/>
          </a:p>
        </p:txBody>
      </p:sp>
    </p:spTree>
    <p:extLst>
      <p:ext uri="{BB962C8B-B14F-4D97-AF65-F5344CB8AC3E}">
        <p14:creationId xmlns:p14="http://schemas.microsoft.com/office/powerpoint/2010/main" val="2273202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B9AE8E-1526-4D07-BE56-22A4A8C0461A}" type="slidenum">
              <a:rPr lang="zh-CN" altLang="en-US" smtClean="0"/>
              <a:t>22</a:t>
            </a:fld>
            <a:endParaRPr lang="zh-CN" altLang="en-US" dirty="0"/>
          </a:p>
        </p:txBody>
      </p:sp>
    </p:spTree>
    <p:extLst>
      <p:ext uri="{BB962C8B-B14F-4D97-AF65-F5344CB8AC3E}">
        <p14:creationId xmlns:p14="http://schemas.microsoft.com/office/powerpoint/2010/main" val="3834831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B9AE8E-1526-4D07-BE56-22A4A8C0461A}" type="slidenum">
              <a:rPr lang="zh-CN" altLang="en-US" smtClean="0"/>
              <a:t>25</a:t>
            </a:fld>
            <a:endParaRPr lang="zh-CN" altLang="en-US" dirty="0"/>
          </a:p>
        </p:txBody>
      </p:sp>
    </p:spTree>
    <p:extLst>
      <p:ext uri="{BB962C8B-B14F-4D97-AF65-F5344CB8AC3E}">
        <p14:creationId xmlns:p14="http://schemas.microsoft.com/office/powerpoint/2010/main" val="76113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3CB9AE8E-1526-4D07-BE56-22A4A8C0461A}" type="slidenum">
              <a:rPr lang="zh-CN" altLang="en-US" smtClean="0"/>
              <a:t>26</a:t>
            </a:fld>
            <a:endParaRPr lang="zh-CN" altLang="en-US"/>
          </a:p>
        </p:txBody>
      </p:sp>
    </p:spTree>
    <p:extLst>
      <p:ext uri="{BB962C8B-B14F-4D97-AF65-F5344CB8AC3E}">
        <p14:creationId xmlns:p14="http://schemas.microsoft.com/office/powerpoint/2010/main" val="808801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B9AE8E-1526-4D07-BE56-22A4A8C0461A}" type="slidenum">
              <a:rPr lang="zh-CN" altLang="en-US" smtClean="0"/>
              <a:t>27</a:t>
            </a:fld>
            <a:endParaRPr lang="zh-CN" altLang="en-US"/>
          </a:p>
        </p:txBody>
      </p:sp>
    </p:spTree>
    <p:extLst>
      <p:ext uri="{BB962C8B-B14F-4D97-AF65-F5344CB8AC3E}">
        <p14:creationId xmlns:p14="http://schemas.microsoft.com/office/powerpoint/2010/main" val="4241228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3CB9AE8E-1526-4D07-BE56-22A4A8C0461A}" type="slidenum">
              <a:rPr lang="zh-CN" altLang="en-US" smtClean="0"/>
              <a:t>28</a:t>
            </a:fld>
            <a:endParaRPr lang="zh-CN" altLang="en-US"/>
          </a:p>
        </p:txBody>
      </p:sp>
    </p:spTree>
    <p:extLst>
      <p:ext uri="{BB962C8B-B14F-4D97-AF65-F5344CB8AC3E}">
        <p14:creationId xmlns:p14="http://schemas.microsoft.com/office/powerpoint/2010/main" val="541363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HK"/>
              <a:t>Click to edit Master title style</a:t>
            </a:r>
            <a:endParaRPr lang="zh-HK"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HK"/>
              <a:t>Click to edit Master subtitle style</a:t>
            </a:r>
            <a:endParaRPr lang="zh-HK" altLang="en-US"/>
          </a:p>
        </p:txBody>
      </p:sp>
      <p:sp>
        <p:nvSpPr>
          <p:cNvPr id="4" name="Date Placeholder 3"/>
          <p:cNvSpPr>
            <a:spLocks noGrp="1"/>
          </p:cNvSpPr>
          <p:nvPr>
            <p:ph type="dt" sz="half" idx="10"/>
          </p:nvPr>
        </p:nvSpPr>
        <p:spPr/>
        <p:txBody>
          <a:bodyPr/>
          <a:lstStyle/>
          <a:p>
            <a:fld id="{6071CA79-CD57-43EB-B2DA-4DE432647B2F}" type="datetimeFigureOut">
              <a:rPr lang="zh-HK" altLang="en-US" smtClean="0"/>
              <a:t>31/3/2023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B3361004-B791-4E74-9F12-3DDC1644C5D2}" type="slidenum">
              <a:rPr lang="zh-HK" altLang="en-US" smtClean="0"/>
              <a:t>‹#›</a:t>
            </a:fld>
            <a:endParaRPr lang="zh-HK" altLang="en-US"/>
          </a:p>
        </p:txBody>
      </p:sp>
    </p:spTree>
    <p:extLst>
      <p:ext uri="{BB962C8B-B14F-4D97-AF65-F5344CB8AC3E}">
        <p14:creationId xmlns:p14="http://schemas.microsoft.com/office/powerpoint/2010/main" val="20872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6071CA79-CD57-43EB-B2DA-4DE432647B2F}" type="datetimeFigureOut">
              <a:rPr lang="zh-HK" altLang="en-US" smtClean="0"/>
              <a:t>31/3/2023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B3361004-B791-4E74-9F12-3DDC1644C5D2}" type="slidenum">
              <a:rPr lang="zh-HK" altLang="en-US" smtClean="0"/>
              <a:t>‹#›</a:t>
            </a:fld>
            <a:endParaRPr lang="zh-HK" altLang="en-US"/>
          </a:p>
        </p:txBody>
      </p:sp>
    </p:spTree>
    <p:extLst>
      <p:ext uri="{BB962C8B-B14F-4D97-AF65-F5344CB8AC3E}">
        <p14:creationId xmlns:p14="http://schemas.microsoft.com/office/powerpoint/2010/main" val="293478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HK"/>
              <a:t>Click to edit Master title style</a:t>
            </a:r>
            <a:endParaRPr lang="zh-HK"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6071CA79-CD57-43EB-B2DA-4DE432647B2F}" type="datetimeFigureOut">
              <a:rPr lang="zh-HK" altLang="en-US" smtClean="0"/>
              <a:t>31/3/2023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B3361004-B791-4E74-9F12-3DDC1644C5D2}" type="slidenum">
              <a:rPr lang="zh-HK" altLang="en-US" smtClean="0"/>
              <a:t>‹#›</a:t>
            </a:fld>
            <a:endParaRPr lang="zh-HK" altLang="en-US"/>
          </a:p>
        </p:txBody>
      </p:sp>
    </p:spTree>
    <p:extLst>
      <p:ext uri="{BB962C8B-B14F-4D97-AF65-F5344CB8AC3E}">
        <p14:creationId xmlns:p14="http://schemas.microsoft.com/office/powerpoint/2010/main" val="306935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idx="1"/>
          </p:nvPr>
        </p:nvSpPr>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6071CA79-CD57-43EB-B2DA-4DE432647B2F}" type="datetimeFigureOut">
              <a:rPr lang="zh-HK" altLang="en-US" smtClean="0"/>
              <a:t>31/3/2023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B3361004-B791-4E74-9F12-3DDC1644C5D2}" type="slidenum">
              <a:rPr lang="zh-HK" altLang="en-US" smtClean="0"/>
              <a:t>‹#›</a:t>
            </a:fld>
            <a:endParaRPr lang="zh-HK" altLang="en-US"/>
          </a:p>
        </p:txBody>
      </p:sp>
    </p:spTree>
    <p:extLst>
      <p:ext uri="{BB962C8B-B14F-4D97-AF65-F5344CB8AC3E}">
        <p14:creationId xmlns:p14="http://schemas.microsoft.com/office/powerpoint/2010/main" val="2492797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HK"/>
              <a:t>Click to edit Master title style</a:t>
            </a:r>
            <a:endParaRPr lang="zh-HK"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HK"/>
              <a:t>Edit Master text styles</a:t>
            </a:r>
          </a:p>
        </p:txBody>
      </p:sp>
      <p:sp>
        <p:nvSpPr>
          <p:cNvPr id="4" name="Date Placeholder 3"/>
          <p:cNvSpPr>
            <a:spLocks noGrp="1"/>
          </p:cNvSpPr>
          <p:nvPr>
            <p:ph type="dt" sz="half" idx="10"/>
          </p:nvPr>
        </p:nvSpPr>
        <p:spPr/>
        <p:txBody>
          <a:bodyPr/>
          <a:lstStyle/>
          <a:p>
            <a:fld id="{6071CA79-CD57-43EB-B2DA-4DE432647B2F}" type="datetimeFigureOut">
              <a:rPr lang="zh-HK" altLang="en-US" smtClean="0"/>
              <a:t>31/3/2023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B3361004-B791-4E74-9F12-3DDC1644C5D2}" type="slidenum">
              <a:rPr lang="zh-HK" altLang="en-US" smtClean="0"/>
              <a:t>‹#›</a:t>
            </a:fld>
            <a:endParaRPr lang="zh-HK" altLang="en-US"/>
          </a:p>
        </p:txBody>
      </p:sp>
    </p:spTree>
    <p:extLst>
      <p:ext uri="{BB962C8B-B14F-4D97-AF65-F5344CB8AC3E}">
        <p14:creationId xmlns:p14="http://schemas.microsoft.com/office/powerpoint/2010/main" val="3703255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Date Placeholder 4"/>
          <p:cNvSpPr>
            <a:spLocks noGrp="1"/>
          </p:cNvSpPr>
          <p:nvPr>
            <p:ph type="dt" sz="half" idx="10"/>
          </p:nvPr>
        </p:nvSpPr>
        <p:spPr/>
        <p:txBody>
          <a:bodyPr/>
          <a:lstStyle/>
          <a:p>
            <a:fld id="{6071CA79-CD57-43EB-B2DA-4DE432647B2F}" type="datetimeFigureOut">
              <a:rPr lang="zh-HK" altLang="en-US" smtClean="0"/>
              <a:t>31/3/2023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B3361004-B791-4E74-9F12-3DDC1644C5D2}" type="slidenum">
              <a:rPr lang="zh-HK" altLang="en-US" smtClean="0"/>
              <a:t>‹#›</a:t>
            </a:fld>
            <a:endParaRPr lang="zh-HK" altLang="en-US"/>
          </a:p>
        </p:txBody>
      </p:sp>
    </p:spTree>
    <p:extLst>
      <p:ext uri="{BB962C8B-B14F-4D97-AF65-F5344CB8AC3E}">
        <p14:creationId xmlns:p14="http://schemas.microsoft.com/office/powerpoint/2010/main" val="936851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HK"/>
              <a:t>Click to edit Master title style</a:t>
            </a:r>
            <a:endParaRPr lang="zh-HK"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7" name="Date Placeholder 6"/>
          <p:cNvSpPr>
            <a:spLocks noGrp="1"/>
          </p:cNvSpPr>
          <p:nvPr>
            <p:ph type="dt" sz="half" idx="10"/>
          </p:nvPr>
        </p:nvSpPr>
        <p:spPr/>
        <p:txBody>
          <a:bodyPr/>
          <a:lstStyle/>
          <a:p>
            <a:fld id="{6071CA79-CD57-43EB-B2DA-4DE432647B2F}" type="datetimeFigureOut">
              <a:rPr lang="zh-HK" altLang="en-US" smtClean="0"/>
              <a:t>31/3/2023</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B3361004-B791-4E74-9F12-3DDC1644C5D2}" type="slidenum">
              <a:rPr lang="zh-HK" altLang="en-US" smtClean="0"/>
              <a:t>‹#›</a:t>
            </a:fld>
            <a:endParaRPr lang="zh-HK" altLang="en-US"/>
          </a:p>
        </p:txBody>
      </p:sp>
    </p:spTree>
    <p:extLst>
      <p:ext uri="{BB962C8B-B14F-4D97-AF65-F5344CB8AC3E}">
        <p14:creationId xmlns:p14="http://schemas.microsoft.com/office/powerpoint/2010/main" val="1496087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Date Placeholder 2"/>
          <p:cNvSpPr>
            <a:spLocks noGrp="1"/>
          </p:cNvSpPr>
          <p:nvPr>
            <p:ph type="dt" sz="half" idx="10"/>
          </p:nvPr>
        </p:nvSpPr>
        <p:spPr/>
        <p:txBody>
          <a:bodyPr/>
          <a:lstStyle/>
          <a:p>
            <a:fld id="{6071CA79-CD57-43EB-B2DA-4DE432647B2F}" type="datetimeFigureOut">
              <a:rPr lang="zh-HK" altLang="en-US" smtClean="0"/>
              <a:t>31/3/2023</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B3361004-B791-4E74-9F12-3DDC1644C5D2}" type="slidenum">
              <a:rPr lang="zh-HK" altLang="en-US" smtClean="0"/>
              <a:t>‹#›</a:t>
            </a:fld>
            <a:endParaRPr lang="zh-HK" altLang="en-US"/>
          </a:p>
        </p:txBody>
      </p:sp>
    </p:spTree>
    <p:extLst>
      <p:ext uri="{BB962C8B-B14F-4D97-AF65-F5344CB8AC3E}">
        <p14:creationId xmlns:p14="http://schemas.microsoft.com/office/powerpoint/2010/main" val="40232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1CA79-CD57-43EB-B2DA-4DE432647B2F}" type="datetimeFigureOut">
              <a:rPr lang="zh-HK" altLang="en-US" smtClean="0"/>
              <a:t>31/3/2023</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B3361004-B791-4E74-9F12-3DDC1644C5D2}" type="slidenum">
              <a:rPr lang="zh-HK" altLang="en-US" smtClean="0"/>
              <a:t>‹#›</a:t>
            </a:fld>
            <a:endParaRPr lang="zh-HK" altLang="en-US"/>
          </a:p>
        </p:txBody>
      </p:sp>
    </p:spTree>
    <p:extLst>
      <p:ext uri="{BB962C8B-B14F-4D97-AF65-F5344CB8AC3E}">
        <p14:creationId xmlns:p14="http://schemas.microsoft.com/office/powerpoint/2010/main" val="71303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HK"/>
              <a:t>Click to edit Master title style</a:t>
            </a:r>
            <a:endParaRPr lang="zh-HK"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Edit Master text styles</a:t>
            </a:r>
          </a:p>
        </p:txBody>
      </p:sp>
      <p:sp>
        <p:nvSpPr>
          <p:cNvPr id="5" name="Date Placeholder 4"/>
          <p:cNvSpPr>
            <a:spLocks noGrp="1"/>
          </p:cNvSpPr>
          <p:nvPr>
            <p:ph type="dt" sz="half" idx="10"/>
          </p:nvPr>
        </p:nvSpPr>
        <p:spPr/>
        <p:txBody>
          <a:bodyPr/>
          <a:lstStyle/>
          <a:p>
            <a:fld id="{6071CA79-CD57-43EB-B2DA-4DE432647B2F}" type="datetimeFigureOut">
              <a:rPr lang="zh-HK" altLang="en-US" smtClean="0"/>
              <a:t>31/3/2023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B3361004-B791-4E74-9F12-3DDC1644C5D2}" type="slidenum">
              <a:rPr lang="zh-HK" altLang="en-US" smtClean="0"/>
              <a:t>‹#›</a:t>
            </a:fld>
            <a:endParaRPr lang="zh-HK" altLang="en-US"/>
          </a:p>
        </p:txBody>
      </p:sp>
    </p:spTree>
    <p:extLst>
      <p:ext uri="{BB962C8B-B14F-4D97-AF65-F5344CB8AC3E}">
        <p14:creationId xmlns:p14="http://schemas.microsoft.com/office/powerpoint/2010/main" val="99766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HK"/>
              <a:t>Click to edit Master title style</a:t>
            </a:r>
            <a:endParaRPr lang="zh-HK"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Edit Master text styles</a:t>
            </a:r>
          </a:p>
        </p:txBody>
      </p:sp>
      <p:sp>
        <p:nvSpPr>
          <p:cNvPr id="5" name="Date Placeholder 4"/>
          <p:cNvSpPr>
            <a:spLocks noGrp="1"/>
          </p:cNvSpPr>
          <p:nvPr>
            <p:ph type="dt" sz="half" idx="10"/>
          </p:nvPr>
        </p:nvSpPr>
        <p:spPr/>
        <p:txBody>
          <a:bodyPr/>
          <a:lstStyle/>
          <a:p>
            <a:fld id="{6071CA79-CD57-43EB-B2DA-4DE432647B2F}" type="datetimeFigureOut">
              <a:rPr lang="zh-HK" altLang="en-US" smtClean="0"/>
              <a:t>31/3/2023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B3361004-B791-4E74-9F12-3DDC1644C5D2}" type="slidenum">
              <a:rPr lang="zh-HK" altLang="en-US" smtClean="0"/>
              <a:t>‹#›</a:t>
            </a:fld>
            <a:endParaRPr lang="zh-HK" altLang="en-US"/>
          </a:p>
        </p:txBody>
      </p:sp>
    </p:spTree>
    <p:extLst>
      <p:ext uri="{BB962C8B-B14F-4D97-AF65-F5344CB8AC3E}">
        <p14:creationId xmlns:p14="http://schemas.microsoft.com/office/powerpoint/2010/main" val="311340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HK"/>
              <a:t>Click to edit Master title style</a:t>
            </a:r>
            <a:endParaRPr lang="zh-HK"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71CA79-CD57-43EB-B2DA-4DE432647B2F}" type="datetimeFigureOut">
              <a:rPr lang="zh-HK" altLang="en-US" smtClean="0"/>
              <a:t>31/3/2023</a:t>
            </a:fld>
            <a:endParaRPr lang="zh-HK"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61004-B791-4E74-9F12-3DDC1644C5D2}" type="slidenum">
              <a:rPr lang="zh-HK" altLang="en-US" smtClean="0"/>
              <a:t>‹#›</a:t>
            </a:fld>
            <a:endParaRPr lang="zh-HK" altLang="en-US"/>
          </a:p>
        </p:txBody>
      </p:sp>
      <p:sp>
        <p:nvSpPr>
          <p:cNvPr id="7" name="矩形 6">
            <a:extLst>
              <a:ext uri="{FF2B5EF4-FFF2-40B4-BE49-F238E27FC236}">
                <a16:creationId xmlns:a16="http://schemas.microsoft.com/office/drawing/2014/main" id="{C127AB16-51F4-4979-B109-56D472A6D953}"/>
              </a:ext>
            </a:extLst>
          </p:cNvPr>
          <p:cNvSpPr/>
          <p:nvPr userDrawn="1"/>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灯片编号占位符 3">
            <a:extLst>
              <a:ext uri="{FF2B5EF4-FFF2-40B4-BE49-F238E27FC236}">
                <a16:creationId xmlns:a16="http://schemas.microsoft.com/office/drawing/2014/main" id="{B2FEEE17-2206-46D9-8E6B-C5B0EAEBD628}"/>
              </a:ext>
            </a:extLst>
          </p:cNvPr>
          <p:cNvSpPr txBox="1">
            <a:spLocks/>
          </p:cNvSpPr>
          <p:nvPr userDrawn="1"/>
        </p:nvSpPr>
        <p:spPr>
          <a:xfrm>
            <a:off x="9120188" y="6381750"/>
            <a:ext cx="2743200" cy="365125"/>
          </a:xfrm>
          <a:prstGeom prst="rect">
            <a:avLst/>
          </a:prstGeom>
        </p:spPr>
        <p:txBody>
          <a:bodyPr vert="horz" lIns="91440" tIns="45720" rIns="91440" bIns="45720" rtlCol="0" anchor="ctr"/>
          <a:lstStyle>
            <a:defPPr>
              <a:defRPr lang="zh-CN"/>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C68A1375-C6F2-41F5-93BB-BAEEB18A553A}" type="slidenum">
              <a:rPr lang="en-US" altLang="en-US" smtClean="0"/>
              <a:pPr lvl="0"/>
              <a:t>‹#›</a:t>
            </a:fld>
            <a:endParaRPr lang="en-US" altLang="en-US"/>
          </a:p>
        </p:txBody>
      </p:sp>
    </p:spTree>
    <p:extLst>
      <p:ext uri="{BB962C8B-B14F-4D97-AF65-F5344CB8AC3E}">
        <p14:creationId xmlns:p14="http://schemas.microsoft.com/office/powerpoint/2010/main" val="2114292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hange4health.gov.hk/tc/index.htm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cfs.gov.hk/tc_chi/nutrient/searchmenu.php"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s://restaurant.eatsmart.gov.hk/b5/home.aspx"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edb.gov.hk/tc/curriculum-development/kla/pe/asap/index.html"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www.who.int/zh/news-room/facts-in-pictures/detail/physical-activity" TargetMode="External"/><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cs.edb.edcity.hk/file/redirect/230331_05.php"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podcast.rthk.hk/podcast/item.php?pid=244&amp;eid=76085&amp;year=2016&amp;display=all&amp;lang=zh-C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hyperlink" Target="https://www.livetobaccofree.hk/tc/ex-smokers/bladder_cancer.html" TargetMode="External"/><Relationship Id="rId2" Type="http://schemas.openxmlformats.org/officeDocument/2006/relationships/hyperlink" Target="https://cs.edb.edcity.hk/file/redirect/230331_06.php"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2.png"/><Relationship Id="rId4" Type="http://schemas.openxmlformats.org/officeDocument/2006/relationships/hyperlink" Target="https://emm.edcity.hk/media/%E9%81%A0%E9%9B%A2%E8%97%A5%E7%89%A9%E8%88%87%E9%85%92%E7%B2%BE/0_5j01ki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cs.edb.edcity.hk/file/redirect/230331_07.php"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s://shallwetalk.hk/zh/about/ambassado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hyperlink" Target="https://shallwetalk.hk/zh/mental-health-information/psychological-distress-tes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hyperlink" Target="https://podcast.rthk.hk/podcast/item.php?pid=244&amp;eid=197745&amp;year=2022&amp;lang=zh-CN" TargetMode="External"/><Relationship Id="rId1" Type="http://schemas.openxmlformats.org/officeDocument/2006/relationships/slideLayout" Target="../slideLayouts/slideLayout2.xml"/><Relationship Id="rId6" Type="http://schemas.openxmlformats.org/officeDocument/2006/relationships/hyperlink" Target="https://cs.edb.edcity.hk/file/redirect/230331_08.php" TargetMode="External"/><Relationship Id="rId5" Type="http://schemas.openxmlformats.org/officeDocument/2006/relationships/image" Target="../media/image40.png"/><Relationship Id="rId4" Type="http://schemas.openxmlformats.org/officeDocument/2006/relationships/hyperlink" Target="https://chinacurrent.com/hk/story/20352/mental-health-chin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chinacurrent.com/hk/story/20529/qingdao-to-test-11-million-in-five-day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mm.edcity.hk/media/%E5%85%AC%E5%85%B1%E8%A1%9B%E7%94%9F+%28%E4%B8%AD%E6%96%87%E5%AD%97%E5%B9%95%E5%8F%AF%E4%BE%9B%E9%81%B8%E6%93%87%29/1_td5s9pq7"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ww.coronavirus.gov.hk/chi/index.html" TargetMode="External"/><Relationship Id="rId7" Type="http://schemas.openxmlformats.org/officeDocument/2006/relationships/hyperlink" Target="https://www.chinacdc.cn/" TargetMode="External"/><Relationship Id="rId2" Type="http://schemas.openxmlformats.org/officeDocument/2006/relationships/image" Target="../media/image43.emf"/><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48.png"/><Relationship Id="rId5" Type="http://schemas.openxmlformats.org/officeDocument/2006/relationships/hyperlink" Target="https://www.who.int/zh/home" TargetMode="External"/><Relationship Id="rId10" Type="http://schemas.openxmlformats.org/officeDocument/2006/relationships/hyperlink" Target="https://www.rthk.hk/tv/dtt32/programme/antiepidemicnewsexpress" TargetMode="External"/><Relationship Id="rId4" Type="http://schemas.openxmlformats.org/officeDocument/2006/relationships/image" Target="../media/image45.jpe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cs.edb.edcity.hk/file/redirect/230331_09.php" TargetMode="Externa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hyperlink" Target="https://cs.edb.edcity.hk/file/redirect/230331_10.php" TargetMode="External"/><Relationship Id="rId1" Type="http://schemas.openxmlformats.org/officeDocument/2006/relationships/slideLayout" Target="../slideLayouts/slideLayout2.xml"/><Relationship Id="rId6" Type="http://schemas.openxmlformats.org/officeDocument/2006/relationships/hyperlink" Target="https://cs.edb.edcity.hk/file/redirect/230331_12.php" TargetMode="External"/><Relationship Id="rId5" Type="http://schemas.openxmlformats.org/officeDocument/2006/relationships/image" Target="../media/image53.png"/><Relationship Id="rId4" Type="http://schemas.openxmlformats.org/officeDocument/2006/relationships/hyperlink" Target="https://cs.edb.edcity.hk/file/redirect/230331_11.php"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s.edb.edcity.hk/file/redirect/230331_13.ph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s.edb.edcity.hk/file/redirect/230331_14.ph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hyperlink" Target="https://www.chp.gov.hk/tc/features/17980.html" TargetMode="Externa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hyperlink" Target="https://www.coronavirus.gov.hk/chi/index.html#Health_Tip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hyperlink" Target="https://www.covidvaccine.gov.hk/zh-HK/programm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hange4health.gov.hk/tc/saptowards2025/"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cs.edb.edcity.hk/file/redirect/230331_03.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tudenthealth.gov.hk/tc_chi/resources/resources_bl/files/bl_hea_lif_sty.pdf"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s.edb.edcity.hk/file/redirect/230331_04.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E82C6B-498D-4DEB-8C34-473D4888E647}"/>
              </a:ext>
            </a:extLst>
          </p:cNvPr>
          <p:cNvSpPr txBox="1">
            <a:spLocks noChangeArrowheads="1"/>
          </p:cNvSpPr>
          <p:nvPr/>
        </p:nvSpPr>
        <p:spPr bwMode="auto">
          <a:xfrm>
            <a:off x="696685" y="2585373"/>
            <a:ext cx="1094667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Arial" panose="020B0604020202020204" pitchFamily="34" charset="0"/>
                <a:ea typeface="宋体" panose="02010600030101010101" pitchFamily="2" charset="-122"/>
              </a:defRPr>
            </a:lvl1pPr>
            <a:lvl2pPr marL="685800" indent="-22860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TW" altLang="en-US" sz="3600" b="1" dirty="0">
                <a:solidFill>
                  <a:srgbClr val="000000"/>
                </a:solidFill>
                <a:latin typeface="DFKai-SB" panose="03000509000000000000" pitchFamily="65" charset="-120"/>
                <a:ea typeface="DFKai-SB" panose="03000509000000000000" pitchFamily="65" charset="-120"/>
                <a:sym typeface="微软雅黑" panose="020B0503020204020204" pitchFamily="34" charset="-122"/>
              </a:rPr>
              <a:t>學習重點</a:t>
            </a:r>
            <a:r>
              <a:rPr lang="en-US" altLang="zh-TW" sz="3600" b="1" dirty="0">
                <a:solidFill>
                  <a:srgbClr val="000000"/>
                </a:solidFill>
                <a:latin typeface="DFKai-SB" panose="03000509000000000000" pitchFamily="65" charset="-120"/>
                <a:ea typeface="DFKai-SB" panose="03000509000000000000" pitchFamily="65" charset="-120"/>
                <a:sym typeface="微软雅黑" panose="020B0503020204020204" pitchFamily="34" charset="-122"/>
              </a:rPr>
              <a:t>:</a:t>
            </a:r>
          </a:p>
          <a:p>
            <a:pPr marL="0" indent="0">
              <a:lnSpc>
                <a:spcPct val="150000"/>
              </a:lnSpc>
            </a:pPr>
            <a:r>
              <a:rPr lang="zh-CN" altLang="en-US" sz="3600" dirty="0">
                <a:latin typeface="標楷體" panose="03000509000000000000" pitchFamily="65" charset="-120"/>
                <a:ea typeface="標楷體" panose="03000509000000000000" pitchFamily="65" charset="-120"/>
              </a:rPr>
              <a:t>個人在維持公共衞生方面的責任（特別是應對傳染病）</a:t>
            </a:r>
            <a:endParaRPr lang="en-US" altLang="zh-TW" sz="3600" dirty="0">
              <a:solidFill>
                <a:srgbClr val="000000"/>
              </a:solidFill>
              <a:latin typeface="DFKai-SB" panose="03000509000000000000" pitchFamily="65" charset="-120"/>
              <a:ea typeface="DFKai-SB" panose="03000509000000000000" pitchFamily="65" charset="-120"/>
              <a:sym typeface="微软雅黑" panose="020B0503020204020204" pitchFamily="34" charset="-122"/>
            </a:endParaRPr>
          </a:p>
        </p:txBody>
      </p:sp>
      <p:sp>
        <p:nvSpPr>
          <p:cNvPr id="4" name="矩形 3">
            <a:extLst>
              <a:ext uri="{FF2B5EF4-FFF2-40B4-BE49-F238E27FC236}">
                <a16:creationId xmlns:a16="http://schemas.microsoft.com/office/drawing/2014/main" id="{2DB0CFB4-04ED-469A-9BB0-479CA08B1FB5}"/>
              </a:ext>
            </a:extLst>
          </p:cNvPr>
          <p:cNvSpPr/>
          <p:nvPr/>
        </p:nvSpPr>
        <p:spPr>
          <a:xfrm>
            <a:off x="74022" y="73070"/>
            <a:ext cx="6096000" cy="1384995"/>
          </a:xfrm>
          <a:prstGeom prst="rect">
            <a:avLst/>
          </a:prstGeom>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dirty="0">
                <a:latin typeface="DFKai-SB" panose="03000509000000000000" pitchFamily="65" charset="-120"/>
                <a:ea typeface="DFKai-SB" panose="03000509000000000000" pitchFamily="65" charset="-120"/>
              </a:rPr>
              <a:t>公民與社會發展科</a:t>
            </a:r>
            <a:endParaRPr lang="en-US" altLang="zh-TW" sz="2800" dirty="0">
              <a:latin typeface="DFKai-SB" panose="03000509000000000000" pitchFamily="65" charset="-120"/>
              <a:ea typeface="DFKai-SB" panose="03000509000000000000" pitchFamily="65" charset="-120"/>
            </a:endParaRPr>
          </a:p>
          <a:p>
            <a:r>
              <a:rPr lang="zh-TW" altLang="en-US" sz="2800" dirty="0">
                <a:latin typeface="DFKai-SB" panose="03000509000000000000" pitchFamily="65" charset="-120"/>
                <a:ea typeface="DFKai-SB" panose="03000509000000000000" pitchFamily="65" charset="-120"/>
              </a:rPr>
              <a:t>主題</a:t>
            </a:r>
            <a:r>
              <a:rPr lang="zh-CN" altLang="en-US" sz="2800" dirty="0">
                <a:latin typeface="DFKai-SB" panose="03000509000000000000" pitchFamily="65" charset="-120"/>
                <a:ea typeface="DFKai-SB" panose="03000509000000000000" pitchFamily="65" charset="-120"/>
              </a:rPr>
              <a:t>三  互聯相依的當代世界</a:t>
            </a:r>
            <a:endParaRPr lang="en-US" altLang="zh-TW" sz="2800" dirty="0">
              <a:latin typeface="DFKai-SB" panose="03000509000000000000" pitchFamily="65" charset="-120"/>
              <a:ea typeface="DFKai-SB" panose="03000509000000000000" pitchFamily="65" charset="-120"/>
            </a:endParaRPr>
          </a:p>
          <a:p>
            <a:r>
              <a:rPr lang="zh-TW" altLang="en-US" sz="2800" dirty="0">
                <a:latin typeface="DFKai-SB" panose="03000509000000000000" pitchFamily="65" charset="-120"/>
                <a:ea typeface="DFKai-SB" panose="03000509000000000000" pitchFamily="65" charset="-120"/>
              </a:rPr>
              <a:t>課題</a:t>
            </a:r>
            <a:r>
              <a:rPr lang="zh-CN" altLang="en-US" sz="2800" dirty="0">
                <a:latin typeface="DFKai-SB" panose="03000509000000000000" pitchFamily="65" charset="-120"/>
                <a:ea typeface="DFKai-SB" panose="03000509000000000000" pitchFamily="65" charset="-120"/>
              </a:rPr>
              <a:t>：公共衞生與人類健康</a:t>
            </a:r>
            <a:endParaRPr lang="en-US" altLang="zh-TW" sz="2800" dirty="0">
              <a:latin typeface="DFKai-SB" panose="03000509000000000000" pitchFamily="65" charset="-120"/>
              <a:ea typeface="DFKai-SB" panose="03000509000000000000" pitchFamily="65" charset="-120"/>
            </a:endParaRPr>
          </a:p>
        </p:txBody>
      </p:sp>
      <p:sp>
        <p:nvSpPr>
          <p:cNvPr id="8" name="文字方塊 1"/>
          <p:cNvSpPr txBox="1"/>
          <p:nvPr/>
        </p:nvSpPr>
        <p:spPr>
          <a:xfrm>
            <a:off x="4771851" y="5467007"/>
            <a:ext cx="2324100" cy="584775"/>
          </a:xfrm>
          <a:prstGeom prst="rect">
            <a:avLst/>
          </a:prstGeom>
          <a:noFill/>
        </p:spPr>
        <p:txBody>
          <a:bodyPr wrap="square" rtlCol="0">
            <a:spAutoFit/>
          </a:bodyPr>
          <a:lstStyle/>
          <a:p>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2023</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月</a:t>
            </a:r>
            <a:endParaRPr lang="en-US" sz="32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816604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0039" y="1865829"/>
            <a:ext cx="4811891" cy="3082489"/>
          </a:xfrm>
          <a:prstGeom prst="rect">
            <a:avLst/>
          </a:prstGeom>
        </p:spPr>
      </p:pic>
      <p:sp>
        <p:nvSpPr>
          <p:cNvPr id="6" name="Rectangle 14">
            <a:extLst>
              <a:ext uri="{FF2B5EF4-FFF2-40B4-BE49-F238E27FC236}">
                <a16:creationId xmlns:a16="http://schemas.microsoft.com/office/drawing/2014/main" id="{D1811C34-23F3-413D-8E2D-F618CEB36555}"/>
              </a:ext>
            </a:extLst>
          </p:cNvPr>
          <p:cNvSpPr/>
          <p:nvPr/>
        </p:nvSpPr>
        <p:spPr>
          <a:xfrm>
            <a:off x="6900039" y="4948318"/>
            <a:ext cx="4811891"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a:t>
            </a:r>
            <a:r>
              <a:rPr lang="zh-TW" altLang="en-US" b="1" dirty="0" smtClean="0">
                <a:solidFill>
                  <a:srgbClr val="FF0000"/>
                </a:solidFill>
                <a:latin typeface="DFKai-SB" panose="03000509000000000000" pitchFamily="65" charset="-120"/>
                <a:ea typeface="DFKai-SB" panose="03000509000000000000" pitchFamily="65" charset="-120"/>
              </a:rPr>
              <a:t>圖像了解更多</a:t>
            </a:r>
            <a:endParaRPr lang="en-US" altLang="zh-HK" b="1" dirty="0">
              <a:solidFill>
                <a:srgbClr val="FF0000"/>
              </a:solidFill>
              <a:latin typeface="DFKai-SB" panose="03000509000000000000" pitchFamily="65" charset="-120"/>
              <a:ea typeface="DFKai-SB" panose="03000509000000000000" pitchFamily="65" charset="-120"/>
            </a:endParaRPr>
          </a:p>
        </p:txBody>
      </p:sp>
      <p:sp>
        <p:nvSpPr>
          <p:cNvPr id="2" name="矩形 1"/>
          <p:cNvSpPr/>
          <p:nvPr/>
        </p:nvSpPr>
        <p:spPr>
          <a:xfrm>
            <a:off x="7759336" y="5465992"/>
            <a:ext cx="3721411" cy="461665"/>
          </a:xfrm>
          <a:prstGeom prst="rect">
            <a:avLst/>
          </a:prstGeom>
        </p:spPr>
        <p:txBody>
          <a:bodyPr wrap="square">
            <a:spAutoFit/>
          </a:bodyPr>
          <a:lstStyle/>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資料來源：衞生署──活</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出健康新</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方向</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www.change4health.gov.hk/tc/index.html)</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矩形 11"/>
          <p:cNvSpPr/>
          <p:nvPr/>
        </p:nvSpPr>
        <p:spPr>
          <a:xfrm>
            <a:off x="440417" y="1865829"/>
            <a:ext cx="6160680" cy="4031873"/>
          </a:xfrm>
          <a:prstGeom prst="rect">
            <a:avLst/>
          </a:prstGeom>
          <a:solidFill>
            <a:schemeClr val="accent5">
              <a:lumMod val="20000"/>
              <a:lumOff val="80000"/>
            </a:schemeClr>
          </a:solidFill>
          <a:ln w="38100">
            <a:solidFill>
              <a:srgbClr val="FF0000"/>
            </a:solidFill>
          </a:ln>
        </p:spPr>
        <p:txBody>
          <a:bodyPr wrap="square">
            <a:spAutoFit/>
          </a:bodyPr>
          <a:lstStyle/>
          <a:p>
            <a:r>
              <a:rPr lang="zh-TW" altLang="en-US" sz="3200" dirty="0" smtClean="0">
                <a:latin typeface="標楷體" panose="03000509000000000000" pitchFamily="65" charset="-120"/>
                <a:ea typeface="標楷體" panose="03000509000000000000" pitchFamily="65" charset="-120"/>
              </a:rPr>
              <a:t>衞</a:t>
            </a:r>
            <a:r>
              <a:rPr lang="zh-TW" altLang="en-US" sz="3200" dirty="0">
                <a:latin typeface="標楷體" panose="03000509000000000000" pitchFamily="65" charset="-120"/>
                <a:ea typeface="標楷體" panose="03000509000000000000" pitchFamily="65" charset="-120"/>
              </a:rPr>
              <a:t>生署</a:t>
            </a:r>
            <a:r>
              <a:rPr lang="zh-TW" altLang="en-US" sz="3200" dirty="0" smtClean="0">
                <a:latin typeface="標楷體" panose="03000509000000000000" pitchFamily="65" charset="-120"/>
                <a:ea typeface="標楷體" panose="03000509000000000000" pitchFamily="65" charset="-120"/>
              </a:rPr>
              <a:t>開設「</a:t>
            </a:r>
            <a:r>
              <a:rPr lang="zh-TW" altLang="en-US" sz="3200" dirty="0">
                <a:latin typeface="標楷體" panose="03000509000000000000" pitchFamily="65" charset="-120"/>
                <a:ea typeface="標楷體" panose="03000509000000000000" pitchFamily="65" charset="-120"/>
              </a:rPr>
              <a:t>活出健康新方向」</a:t>
            </a:r>
            <a:r>
              <a:rPr lang="zh-TW" altLang="en-US" sz="3200" dirty="0" smtClean="0">
                <a:latin typeface="標楷體" panose="03000509000000000000" pitchFamily="65" charset="-120"/>
                <a:ea typeface="標楷體" panose="03000509000000000000" pitchFamily="65" charset="-120"/>
              </a:rPr>
              <a:t>網站，</a:t>
            </a:r>
            <a:r>
              <a:rPr lang="zh-HK" altLang="en-US" sz="3200" dirty="0" smtClean="0">
                <a:latin typeface="標楷體" panose="03000509000000000000" pitchFamily="65" charset="-120"/>
                <a:ea typeface="標楷體" panose="03000509000000000000" pitchFamily="65" charset="-120"/>
              </a:rPr>
              <a:t>旨在</a:t>
            </a:r>
            <a:r>
              <a:rPr lang="zh-TW" altLang="en-US" sz="3200" dirty="0">
                <a:latin typeface="標楷體" panose="03000509000000000000" pitchFamily="65" charset="-120"/>
                <a:ea typeface="標楷體" panose="03000509000000000000" pitchFamily="65" charset="-120"/>
              </a:rPr>
              <a:t>向</a:t>
            </a:r>
            <a:r>
              <a:rPr lang="zh-TW" altLang="en-US" sz="3200" dirty="0" smtClean="0">
                <a:latin typeface="標楷體" panose="03000509000000000000" pitchFamily="65" charset="-120"/>
                <a:ea typeface="標楷體" panose="03000509000000000000" pitchFamily="65" charset="-120"/>
              </a:rPr>
              <a:t>公眾發放</a:t>
            </a:r>
            <a:r>
              <a:rPr lang="zh-TW" altLang="en-US" sz="3200" dirty="0">
                <a:latin typeface="標楷體" panose="03000509000000000000" pitchFamily="65" charset="-120"/>
                <a:ea typeface="標楷體" panose="03000509000000000000" pitchFamily="65" charset="-120"/>
              </a:rPr>
              <a:t>有關非傳染病防控行動的最新</a:t>
            </a:r>
            <a:r>
              <a:rPr lang="zh-TW" altLang="en-US" sz="3200" dirty="0" smtClean="0">
                <a:latin typeface="標楷體" panose="03000509000000000000" pitchFamily="65" charset="-120"/>
                <a:ea typeface="標楷體" panose="03000509000000000000" pitchFamily="65" charset="-120"/>
              </a:rPr>
              <a:t>資訊，並提供</a:t>
            </a:r>
            <a:r>
              <a:rPr lang="zh-TW" altLang="en-US" sz="3200" dirty="0">
                <a:latin typeface="標楷體" panose="03000509000000000000" pitchFamily="65" charset="-120"/>
                <a:ea typeface="標楷體" panose="03000509000000000000" pitchFamily="65" charset="-120"/>
              </a:rPr>
              <a:t>適當的知識和技能以</a:t>
            </a:r>
            <a:r>
              <a:rPr lang="zh-TW" altLang="en-US" sz="3200" dirty="0" smtClean="0">
                <a:latin typeface="標楷體" panose="03000509000000000000" pitchFamily="65" charset="-120"/>
                <a:ea typeface="標楷體" panose="03000509000000000000" pitchFamily="65" charset="-120"/>
              </a:rPr>
              <a:t>幫助</a:t>
            </a:r>
            <a:r>
              <a:rPr lang="zh-TW" altLang="en-US" sz="3200" dirty="0">
                <a:latin typeface="標楷體" panose="03000509000000000000" pitchFamily="65" charset="-120"/>
                <a:ea typeface="標楷體" panose="03000509000000000000" pitchFamily="65" charset="-120"/>
              </a:rPr>
              <a:t>公眾</a:t>
            </a:r>
            <a:r>
              <a:rPr lang="zh-TW" altLang="en-US" sz="3200" dirty="0" smtClean="0">
                <a:latin typeface="標楷體" panose="03000509000000000000" pitchFamily="65" charset="-120"/>
                <a:ea typeface="標楷體" panose="03000509000000000000" pitchFamily="65" charset="-120"/>
              </a:rPr>
              <a:t>採納</a:t>
            </a:r>
            <a:r>
              <a:rPr lang="zh-TW" altLang="en-US" sz="3200" dirty="0">
                <a:latin typeface="標楷體" panose="03000509000000000000" pitchFamily="65" charset="-120"/>
                <a:ea typeface="標楷體" panose="03000509000000000000" pitchFamily="65" charset="-120"/>
              </a:rPr>
              <a:t>和實踐健康生活</a:t>
            </a:r>
            <a:r>
              <a:rPr lang="zh-TW" altLang="en-US" sz="3200" dirty="0" smtClean="0">
                <a:latin typeface="標楷體" panose="03000509000000000000" pitchFamily="65" charset="-120"/>
                <a:ea typeface="標楷體" panose="03000509000000000000" pitchFamily="65" charset="-120"/>
              </a:rPr>
              <a:t>模式。</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我們可以參考衞生署所提供的專業健康建議，反思我們的生活模式，實踐健康生活。</a:t>
            </a:r>
            <a:endParaRPr lang="zh-TW" altLang="en-US" sz="3200" dirty="0">
              <a:latin typeface="標楷體" panose="03000509000000000000" pitchFamily="65" charset="-120"/>
              <a:ea typeface="標楷體" panose="03000509000000000000" pitchFamily="65" charset="-120"/>
            </a:endParaRPr>
          </a:p>
        </p:txBody>
      </p:sp>
      <p:sp>
        <p:nvSpPr>
          <p:cNvPr id="16" name="任意多边形: 形状 4">
            <a:extLst>
              <a:ext uri="{FF2B5EF4-FFF2-40B4-BE49-F238E27FC236}">
                <a16:creationId xmlns:a16="http://schemas.microsoft.com/office/drawing/2014/main" id="{CD5D41F3-C468-4F25-B01C-DAA0A07678B5}"/>
              </a:ext>
            </a:extLst>
          </p:cNvPr>
          <p:cNvSpPr/>
          <p:nvPr/>
        </p:nvSpPr>
        <p:spPr>
          <a:xfrm>
            <a:off x="2371725" y="171808"/>
            <a:ext cx="784246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a:solidFill>
                  <a:srgbClr val="FFFFFF"/>
                </a:solidFill>
                <a:latin typeface="DFKai-SB" panose="03000509000000000000" pitchFamily="65" charset="-120"/>
                <a:ea typeface="DFKai-SB" panose="03000509000000000000" pitchFamily="65" charset="-120"/>
                <a:sym typeface="+mn-ea"/>
              </a:rPr>
              <a:t>個人在維持公共衞生方面的責任</a:t>
            </a:r>
          </a:p>
        </p:txBody>
      </p:sp>
      <p:pic>
        <p:nvPicPr>
          <p:cNvPr id="17" name="Picture 16"/>
          <p:cNvPicPr>
            <a:picLocks noChangeAspect="1"/>
          </p:cNvPicPr>
          <p:nvPr/>
        </p:nvPicPr>
        <p:blipFill>
          <a:blip r:embed="rId4"/>
          <a:stretch>
            <a:fillRect/>
          </a:stretch>
        </p:blipFill>
        <p:spPr>
          <a:xfrm>
            <a:off x="163010" y="152200"/>
            <a:ext cx="1180922" cy="429897"/>
          </a:xfrm>
          <a:prstGeom prst="rect">
            <a:avLst/>
          </a:prstGeom>
        </p:spPr>
      </p:pic>
      <p:sp>
        <p:nvSpPr>
          <p:cNvPr id="18" name="Rectangle 17"/>
          <p:cNvSpPr/>
          <p:nvPr/>
        </p:nvSpPr>
        <p:spPr>
          <a:xfrm>
            <a:off x="3791246" y="1006828"/>
            <a:ext cx="5211683" cy="523220"/>
          </a:xfrm>
          <a:prstGeom prst="rect">
            <a:avLst/>
          </a:prstGeom>
        </p:spPr>
        <p:txBody>
          <a:bodyPr wrap="none">
            <a:spAutoFit/>
          </a:bodyPr>
          <a:lstStyle/>
          <a:p>
            <a:r>
              <a:rPr lang="zh-TW" altLang="en-US" sz="2800" dirty="0">
                <a:latin typeface="標楷體" panose="03000509000000000000" pitchFamily="65" charset="-120"/>
                <a:ea typeface="標楷體" panose="03000509000000000000" pitchFamily="65" charset="-120"/>
              </a:rPr>
              <a:t>衞生</a:t>
            </a:r>
            <a:r>
              <a:rPr lang="zh-TW" altLang="en-US" sz="2800" dirty="0" smtClean="0">
                <a:latin typeface="標楷體" panose="03000509000000000000" pitchFamily="65" charset="-120"/>
                <a:ea typeface="標楷體" panose="03000509000000000000" pitchFamily="65" charset="-120"/>
              </a:rPr>
              <a:t>署「</a:t>
            </a:r>
            <a:r>
              <a:rPr lang="zh-TW" altLang="en-US" sz="2800" dirty="0">
                <a:latin typeface="標楷體" panose="03000509000000000000" pitchFamily="65" charset="-120"/>
                <a:ea typeface="標楷體" panose="03000509000000000000" pitchFamily="65" charset="-120"/>
              </a:rPr>
              <a:t>活出健康新方向」網站</a:t>
            </a:r>
            <a:endParaRPr lang="en-US" sz="2800" dirty="0"/>
          </a:p>
        </p:txBody>
      </p:sp>
    </p:spTree>
    <p:extLst>
      <p:ext uri="{BB962C8B-B14F-4D97-AF65-F5344CB8AC3E}">
        <p14:creationId xmlns:p14="http://schemas.microsoft.com/office/powerpoint/2010/main" val="3169793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2B5E2EB-B8B3-4B66-AFC2-4F62CDD30142}"/>
              </a:ext>
            </a:extLst>
          </p:cNvPr>
          <p:cNvSpPr/>
          <p:nvPr/>
        </p:nvSpPr>
        <p:spPr>
          <a:xfrm>
            <a:off x="587067" y="1510016"/>
            <a:ext cx="10768261" cy="1384995"/>
          </a:xfrm>
          <a:prstGeom prst="rect">
            <a:avLst/>
          </a:prstGeom>
          <a:solidFill>
            <a:schemeClr val="accent2">
              <a:lumMod val="20000"/>
              <a:lumOff val="80000"/>
            </a:schemeClr>
          </a:solidFill>
          <a:ln w="38100">
            <a:solidFill>
              <a:srgbClr val="FF0000"/>
            </a:solidFill>
          </a:ln>
        </p:spPr>
        <p:txBody>
          <a:bodyPr wrap="square">
            <a:spAutoFit/>
          </a:bodyPr>
          <a:lstStyle/>
          <a:p>
            <a:pPr algn="just"/>
            <a:r>
              <a:rPr lang="zh-CN" altLang="en-US" sz="2800" kern="100" dirty="0" smtClean="0">
                <a:latin typeface="Times New Roman" panose="02020603050405020304" pitchFamily="18" charset="0"/>
                <a:ea typeface="標楷體" panose="03000509000000000000" pitchFamily="65" charset="-120"/>
                <a:cs typeface="Times New Roman" panose="02020603050405020304" pitchFamily="18" charset="0"/>
              </a:rPr>
              <a:t>健康</a:t>
            </a:r>
            <a:r>
              <a:rPr lang="zh-CN" altLang="en-US" sz="2800" kern="100" dirty="0">
                <a:latin typeface="Times New Roman" panose="02020603050405020304" pitchFamily="18" charset="0"/>
                <a:ea typeface="標楷體" panose="03000509000000000000" pitchFamily="65" charset="-120"/>
                <a:cs typeface="Times New Roman" panose="02020603050405020304" pitchFamily="18" charset="0"/>
              </a:rPr>
              <a:t>飲食是指維持合理的膳食結構和營養結構。每類食物提供的營養素有所不同，應按照「健康飲食金字塔」的建議比例進食</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；每天喝</a:t>
            </a:r>
            <a:r>
              <a:rPr lang="en-US" altLang="zh-TW" sz="2800" b="0" i="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800" b="0" i="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杯流質飲品（包括清水和清湯等），以促進身體健康。</a:t>
            </a:r>
            <a:endParaRPr lang="zh-CN" altLang="en-US" sz="2800" kern="1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标题 1">
            <a:extLst>
              <a:ext uri="{FF2B5EF4-FFF2-40B4-BE49-F238E27FC236}">
                <a16:creationId xmlns:a16="http://schemas.microsoft.com/office/drawing/2014/main" id="{C9C7C970-C1E9-4D89-8C51-FEA0FBEA70F6}"/>
              </a:ext>
            </a:extLst>
          </p:cNvPr>
          <p:cNvSpPr txBox="1">
            <a:spLocks noChangeArrowheads="1"/>
          </p:cNvSpPr>
          <p:nvPr/>
        </p:nvSpPr>
        <p:spPr bwMode="auto">
          <a:xfrm>
            <a:off x="4903076" y="908166"/>
            <a:ext cx="2129720"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DFKai-SB" panose="03000509000000000000" pitchFamily="65" charset="-120"/>
                <a:ea typeface="DFKai-SB" panose="03000509000000000000" pitchFamily="65" charset="-120"/>
              </a:rPr>
              <a:t>健康</a:t>
            </a:r>
            <a:r>
              <a:rPr lang="zh-CN" altLang="en-US" sz="2800" b="1" dirty="0">
                <a:latin typeface="DFKai-SB" panose="03000509000000000000" pitchFamily="65" charset="-120"/>
                <a:ea typeface="DFKai-SB" panose="03000509000000000000" pitchFamily="65" charset="-120"/>
              </a:rPr>
              <a:t>飲食</a:t>
            </a:r>
            <a:endParaRPr lang="en-US" altLang="zh-CN" sz="2800" b="1" kern="0" dirty="0">
              <a:effectLst/>
              <a:latin typeface="DFKai-SB" panose="03000509000000000000" pitchFamily="65" charset="-120"/>
              <a:ea typeface="DFKai-SB" panose="03000509000000000000" pitchFamily="65" charset="-120"/>
              <a:cs typeface="Arial" panose="020B0604020202020204" pitchFamily="34" charset="0"/>
            </a:endParaRPr>
          </a:p>
        </p:txBody>
      </p:sp>
      <p:pic>
        <p:nvPicPr>
          <p:cNvPr id="1026" name="Picture 2" descr="食物營養搜尋器">
            <a:hlinkClick r:id="rId2"/>
            <a:extLst>
              <a:ext uri="{FF2B5EF4-FFF2-40B4-BE49-F238E27FC236}">
                <a16:creationId xmlns:a16="http://schemas.microsoft.com/office/drawing/2014/main" id="{BF4D8292-DFAD-4F03-B140-56E69AB47CA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4072" y="4773065"/>
            <a:ext cx="5278035" cy="10477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4">
            <a:extLst>
              <a:ext uri="{FF2B5EF4-FFF2-40B4-BE49-F238E27FC236}">
                <a16:creationId xmlns:a16="http://schemas.microsoft.com/office/drawing/2014/main" id="{91D4AB20-CA53-4B00-B42D-5678DAC146E4}"/>
              </a:ext>
            </a:extLst>
          </p:cNvPr>
          <p:cNvSpPr/>
          <p:nvPr/>
        </p:nvSpPr>
        <p:spPr>
          <a:xfrm>
            <a:off x="6088944" y="5813630"/>
            <a:ext cx="5243879"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點擊圖像了解更多</a:t>
            </a:r>
            <a:endParaRPr lang="en-US" altLang="zh-HK" b="1" dirty="0">
              <a:solidFill>
                <a:srgbClr val="FF0000"/>
              </a:solidFill>
              <a:latin typeface="DFKai-SB" panose="03000509000000000000" pitchFamily="65" charset="-120"/>
              <a:ea typeface="DFKai-SB" panose="03000509000000000000" pitchFamily="65" charset="-120"/>
            </a:endParaRPr>
          </a:p>
        </p:txBody>
      </p:sp>
      <p:sp>
        <p:nvSpPr>
          <p:cNvPr id="9" name="矩形 8">
            <a:extLst>
              <a:ext uri="{FF2B5EF4-FFF2-40B4-BE49-F238E27FC236}">
                <a16:creationId xmlns:a16="http://schemas.microsoft.com/office/drawing/2014/main" id="{F431AE74-09C5-4EE4-997F-8DDCA653A4F0}"/>
              </a:ext>
            </a:extLst>
          </p:cNvPr>
          <p:cNvSpPr/>
          <p:nvPr/>
        </p:nvSpPr>
        <p:spPr>
          <a:xfrm>
            <a:off x="601310" y="3733536"/>
            <a:ext cx="5272458" cy="1384995"/>
          </a:xfrm>
          <a:prstGeom prst="rect">
            <a:avLst/>
          </a:prstGeom>
          <a:ln w="28575">
            <a:solidFill>
              <a:srgbClr val="FF0000"/>
            </a:solidFill>
          </a:ln>
        </p:spPr>
        <p:txBody>
          <a:bodyPr wrap="square">
            <a:spAutoFit/>
          </a:bodyPr>
          <a:lstStyle/>
          <a:p>
            <a:r>
              <a:rPr lang="zh-TW" altLang="en-US" sz="2800" b="0" i="0" dirty="0">
                <a:effectLst/>
                <a:latin typeface="標楷體" panose="03000509000000000000" pitchFamily="65" charset="-120"/>
                <a:ea typeface="標楷體" panose="03000509000000000000" pitchFamily="65" charset="-120"/>
              </a:rPr>
              <a:t>你了解平</a:t>
            </a:r>
            <a:r>
              <a:rPr lang="zh-TW" altLang="en-US" sz="2800" dirty="0">
                <a:latin typeface="標楷體" panose="03000509000000000000" pitchFamily="65" charset="-120"/>
                <a:ea typeface="標楷體" panose="03000509000000000000" pitchFamily="65" charset="-120"/>
              </a:rPr>
              <a:t>日所吃的食物所含的營養嗎？試運用</a:t>
            </a:r>
            <a:r>
              <a:rPr lang="zh-TW" altLang="en-US" sz="2800" b="0" i="0" dirty="0">
                <a:effectLst/>
                <a:latin typeface="標楷體" panose="03000509000000000000" pitchFamily="65" charset="-120"/>
                <a:ea typeface="標楷體" panose="03000509000000000000" pitchFamily="65" charset="-120"/>
              </a:rPr>
              <a:t>食物營養搜尋器了解不同食物的營養素含量。</a:t>
            </a:r>
            <a:endParaRPr lang="zh-CN" altLang="en-US" sz="2800" kern="1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0" name="文字方塊 9">
            <a:extLst>
              <a:ext uri="{FF2B5EF4-FFF2-40B4-BE49-F238E27FC236}">
                <a16:creationId xmlns:a16="http://schemas.microsoft.com/office/drawing/2014/main" id="{3A4ED047-8F07-4457-913C-E66C9144F452}"/>
              </a:ext>
            </a:extLst>
          </p:cNvPr>
          <p:cNvSpPr txBox="1"/>
          <p:nvPr/>
        </p:nvSpPr>
        <p:spPr>
          <a:xfrm>
            <a:off x="601310" y="5192223"/>
            <a:ext cx="4092610" cy="1200329"/>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衞生署學生健康服務「健康資訊」</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https://www.studenthealth.gov.hk/tc_chi/health/health_dn/health_dn_eat_hea.html</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食物</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安全中心「營養資料查詢」</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https://www.cfs.gov.hk/tc_chi/nutrient/searchmenu.php)</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任意多边形: 形状 4">
            <a:extLst>
              <a:ext uri="{FF2B5EF4-FFF2-40B4-BE49-F238E27FC236}">
                <a16:creationId xmlns:a16="http://schemas.microsoft.com/office/drawing/2014/main" id="{CD5D41F3-C468-4F25-B01C-DAA0A07678B5}"/>
              </a:ext>
            </a:extLst>
          </p:cNvPr>
          <p:cNvSpPr/>
          <p:nvPr/>
        </p:nvSpPr>
        <p:spPr>
          <a:xfrm>
            <a:off x="2172841" y="108134"/>
            <a:ext cx="784246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a:solidFill>
                  <a:srgbClr val="FFFFFF"/>
                </a:solidFill>
                <a:latin typeface="DFKai-SB" panose="03000509000000000000" pitchFamily="65" charset="-120"/>
                <a:ea typeface="DFKai-SB" panose="03000509000000000000" pitchFamily="65" charset="-120"/>
                <a:sym typeface="+mn-ea"/>
              </a:rPr>
              <a:t>個人在維持公共衞生方面的責任</a:t>
            </a:r>
          </a:p>
        </p:txBody>
      </p:sp>
      <p:sp>
        <p:nvSpPr>
          <p:cNvPr id="16" name="Freeform 5">
            <a:extLst>
              <a:ext uri="{FF2B5EF4-FFF2-40B4-BE49-F238E27FC236}">
                <a16:creationId xmlns:a16="http://schemas.microsoft.com/office/drawing/2014/main" id="{4B46BE89-77B6-44AA-905E-5B0183CB0A93}"/>
              </a:ext>
            </a:extLst>
          </p:cNvPr>
          <p:cNvSpPr/>
          <p:nvPr/>
        </p:nvSpPr>
        <p:spPr bwMode="auto">
          <a:xfrm>
            <a:off x="4493556" y="933269"/>
            <a:ext cx="608468" cy="440263"/>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DFKai-SB" panose="03000509000000000000" pitchFamily="65" charset="-120"/>
              <a:ea typeface="DFKai-SB" panose="03000509000000000000" pitchFamily="65" charset="-120"/>
              <a:cs typeface="+mn-ea"/>
              <a:sym typeface="Agency FB" panose="020B0503020202020204" pitchFamily="34" charset="0"/>
            </a:endParaRPr>
          </a:p>
        </p:txBody>
      </p:sp>
      <p:pic>
        <p:nvPicPr>
          <p:cNvPr id="3" name="Picture 2">
            <a:hlinkClick r:id="rId2"/>
          </p:cNvPr>
          <p:cNvPicPr>
            <a:picLocks noChangeAspect="1"/>
          </p:cNvPicPr>
          <p:nvPr/>
        </p:nvPicPr>
        <p:blipFill>
          <a:blip r:embed="rId4"/>
          <a:stretch>
            <a:fillRect/>
          </a:stretch>
        </p:blipFill>
        <p:spPr>
          <a:xfrm>
            <a:off x="6094073" y="3391747"/>
            <a:ext cx="1400370" cy="1381318"/>
          </a:xfrm>
          <a:prstGeom prst="rect">
            <a:avLst/>
          </a:prstGeom>
        </p:spPr>
      </p:pic>
      <p:pic>
        <p:nvPicPr>
          <p:cNvPr id="5" name="Picture 4">
            <a:hlinkClick r:id="rId2"/>
          </p:cNvPr>
          <p:cNvPicPr>
            <a:picLocks noChangeAspect="1"/>
          </p:cNvPicPr>
          <p:nvPr/>
        </p:nvPicPr>
        <p:blipFill>
          <a:blip r:embed="rId5"/>
          <a:stretch>
            <a:fillRect/>
          </a:stretch>
        </p:blipFill>
        <p:spPr>
          <a:xfrm>
            <a:off x="9943159" y="3363168"/>
            <a:ext cx="1428949" cy="1409897"/>
          </a:xfrm>
          <a:prstGeom prst="rect">
            <a:avLst/>
          </a:prstGeom>
        </p:spPr>
      </p:pic>
      <p:pic>
        <p:nvPicPr>
          <p:cNvPr id="17" name="Picture 16">
            <a:hlinkClick r:id="rId2"/>
          </p:cNvPr>
          <p:cNvPicPr>
            <a:picLocks noChangeAspect="1"/>
          </p:cNvPicPr>
          <p:nvPr/>
        </p:nvPicPr>
        <p:blipFill>
          <a:blip r:embed="rId6"/>
          <a:stretch>
            <a:fillRect/>
          </a:stretch>
        </p:blipFill>
        <p:spPr>
          <a:xfrm>
            <a:off x="7540400" y="3678870"/>
            <a:ext cx="2391109" cy="866896"/>
          </a:xfrm>
          <a:prstGeom prst="rect">
            <a:avLst/>
          </a:prstGeom>
        </p:spPr>
      </p:pic>
      <p:grpSp>
        <p:nvGrpSpPr>
          <p:cNvPr id="19" name="组合 11">
            <a:extLst>
              <a:ext uri="{FF2B5EF4-FFF2-40B4-BE49-F238E27FC236}">
                <a16:creationId xmlns:a16="http://schemas.microsoft.com/office/drawing/2014/main" id="{0F5370B0-3F96-4754-9A31-8E8A817089EF}"/>
              </a:ext>
            </a:extLst>
          </p:cNvPr>
          <p:cNvGrpSpPr/>
          <p:nvPr/>
        </p:nvGrpSpPr>
        <p:grpSpPr>
          <a:xfrm>
            <a:off x="587067" y="3060581"/>
            <a:ext cx="1934839" cy="515638"/>
            <a:chOff x="1193537" y="1503313"/>
            <a:chExt cx="1934839" cy="515638"/>
          </a:xfrm>
        </p:grpSpPr>
        <p:sp>
          <p:nvSpPr>
            <p:cNvPr id="20" name="矩形 13">
              <a:extLst>
                <a:ext uri="{FF2B5EF4-FFF2-40B4-BE49-F238E27FC236}">
                  <a16:creationId xmlns:a16="http://schemas.microsoft.com/office/drawing/2014/main" id="{0AE5FB4E-9485-4C68-9291-C960DA5794D2}"/>
                </a:ext>
              </a:extLst>
            </p:cNvPr>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21" name="矩形 15">
              <a:extLst>
                <a:ext uri="{FF2B5EF4-FFF2-40B4-BE49-F238E27FC236}">
                  <a16:creationId xmlns:a16="http://schemas.microsoft.com/office/drawing/2014/main" id="{D8C8F9BF-7E1D-4189-82DC-11AB327CB7E9}"/>
                </a:ext>
              </a:extLst>
            </p:cNvPr>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22" name="文本框 13">
              <a:extLst>
                <a:ext uri="{FF2B5EF4-FFF2-40B4-BE49-F238E27FC236}">
                  <a16:creationId xmlns:a16="http://schemas.microsoft.com/office/drawing/2014/main" id="{D5851901-A943-437C-97AC-B5ECD39DDC80}"/>
                </a:ext>
              </a:extLst>
            </p:cNvPr>
            <p:cNvSpPr txBox="1">
              <a:spLocks noChangeArrowheads="1"/>
            </p:cNvSpPr>
            <p:nvPr/>
          </p:nvSpPr>
          <p:spPr bwMode="auto">
            <a:xfrm>
              <a:off x="1680900" y="1503313"/>
              <a:ext cx="1447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TW" altLang="en-US" sz="2400" b="1" dirty="0" smtClean="0">
                  <a:latin typeface="標楷體" panose="03000509000000000000" pitchFamily="65" charset="-120"/>
                  <a:ea typeface="標楷體" panose="03000509000000000000" pitchFamily="65" charset="-120"/>
                </a:rPr>
                <a:t>活動</a:t>
              </a:r>
              <a:endParaRPr lang="zh-CN" altLang="en-US" sz="2400" b="1" dirty="0">
                <a:latin typeface="標楷體" panose="03000509000000000000" pitchFamily="65" charset="-120"/>
                <a:ea typeface="標楷體" panose="03000509000000000000" pitchFamily="65" charset="-120"/>
              </a:endParaRPr>
            </a:p>
          </p:txBody>
        </p:sp>
        <p:cxnSp>
          <p:nvCxnSpPr>
            <p:cNvPr id="23" name="直接连接符 17">
              <a:extLst>
                <a:ext uri="{FF2B5EF4-FFF2-40B4-BE49-F238E27FC236}">
                  <a16:creationId xmlns:a16="http://schemas.microsoft.com/office/drawing/2014/main" id="{8BF87191-CFE1-4B84-86B9-BF0580D08736}"/>
                </a:ext>
              </a:extLst>
            </p:cNvPr>
            <p:cNvCxnSpPr>
              <a:cxnSpLocks/>
            </p:cNvCxnSpPr>
            <p:nvPr/>
          </p:nvCxnSpPr>
          <p:spPr>
            <a:xfrm>
              <a:off x="1620574" y="1991964"/>
              <a:ext cx="14050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0160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EF04E841-64BC-450C-8D0B-EAD087896BBC}"/>
              </a:ext>
            </a:extLst>
          </p:cNvPr>
          <p:cNvSpPr/>
          <p:nvPr/>
        </p:nvSpPr>
        <p:spPr>
          <a:xfrm flipV="1">
            <a:off x="712716" y="2602604"/>
            <a:ext cx="4712715" cy="2926931"/>
          </a:xfrm>
          <a:prstGeom prst="roundRect">
            <a:avLst>
              <a:gd name="adj" fmla="val 10000"/>
            </a:avLst>
          </a:prstGeom>
          <a:solidFill>
            <a:srgbClr val="FFC000">
              <a:alpha val="13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0" name="Title 1">
            <a:extLst>
              <a:ext uri="{FF2B5EF4-FFF2-40B4-BE49-F238E27FC236}">
                <a16:creationId xmlns:a16="http://schemas.microsoft.com/office/drawing/2014/main" id="{0D4B5E32-9C16-42BE-A9F8-D829528312C9}"/>
              </a:ext>
            </a:extLst>
          </p:cNvPr>
          <p:cNvSpPr txBox="1">
            <a:spLocks/>
          </p:cNvSpPr>
          <p:nvPr/>
        </p:nvSpPr>
        <p:spPr>
          <a:xfrm>
            <a:off x="3969973" y="1879437"/>
            <a:ext cx="3687417" cy="5232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CN" altLang="en-US" sz="2800" b="1" dirty="0">
                <a:latin typeface="DFKai-SB" panose="03000509000000000000" pitchFamily="65" charset="-120"/>
                <a:ea typeface="DFKai-SB" panose="03000509000000000000" pitchFamily="65" charset="-120"/>
              </a:rPr>
              <a:t>對照健康飲食金字塔</a:t>
            </a:r>
            <a:endParaRPr lang="en-US" altLang="zh-CN" sz="2800" b="1" dirty="0">
              <a:latin typeface="DFKai-SB" panose="03000509000000000000" pitchFamily="65" charset="-120"/>
              <a:ea typeface="DFKai-SB" panose="03000509000000000000" pitchFamily="65" charset="-120"/>
            </a:endParaRPr>
          </a:p>
        </p:txBody>
      </p:sp>
      <p:grpSp>
        <p:nvGrpSpPr>
          <p:cNvPr id="12" name="组合 11">
            <a:extLst>
              <a:ext uri="{FF2B5EF4-FFF2-40B4-BE49-F238E27FC236}">
                <a16:creationId xmlns:a16="http://schemas.microsoft.com/office/drawing/2014/main" id="{780E16E1-D57A-4F7C-AB27-B9DC1FBE7C33}"/>
              </a:ext>
            </a:extLst>
          </p:cNvPr>
          <p:cNvGrpSpPr/>
          <p:nvPr/>
        </p:nvGrpSpPr>
        <p:grpSpPr>
          <a:xfrm>
            <a:off x="773416" y="1840298"/>
            <a:ext cx="1832128" cy="537947"/>
            <a:chOff x="1193537" y="1481004"/>
            <a:chExt cx="1832128" cy="537947"/>
          </a:xfrm>
        </p:grpSpPr>
        <p:sp>
          <p:nvSpPr>
            <p:cNvPr id="13" name="矩形 12">
              <a:extLst>
                <a:ext uri="{FF2B5EF4-FFF2-40B4-BE49-F238E27FC236}">
                  <a16:creationId xmlns:a16="http://schemas.microsoft.com/office/drawing/2014/main" id="{5A6C2943-D52A-4F4E-A748-1129CFEA4FBB}"/>
                </a:ext>
              </a:extLst>
            </p:cNvPr>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矩形 19">
              <a:extLst>
                <a:ext uri="{FF2B5EF4-FFF2-40B4-BE49-F238E27FC236}">
                  <a16:creationId xmlns:a16="http://schemas.microsoft.com/office/drawing/2014/main" id="{4BCFEA35-C9B2-4B45-9DC5-6C9CA9845CD0}"/>
                </a:ext>
              </a:extLst>
            </p:cNvPr>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文本框 20">
              <a:extLst>
                <a:ext uri="{FF2B5EF4-FFF2-40B4-BE49-F238E27FC236}">
                  <a16:creationId xmlns:a16="http://schemas.microsoft.com/office/drawing/2014/main" id="{70CEAE32-4D3E-4789-B498-76B9FA313B01}"/>
                </a:ext>
              </a:extLst>
            </p:cNvPr>
            <p:cNvSpPr txBox="1">
              <a:spLocks noChangeArrowheads="1"/>
            </p:cNvSpPr>
            <p:nvPr/>
          </p:nvSpPr>
          <p:spPr bwMode="auto">
            <a:xfrm>
              <a:off x="1609334" y="1481004"/>
              <a:ext cx="141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smtClean="0">
                  <a:latin typeface="標楷體" panose="03000509000000000000" pitchFamily="65" charset="-120"/>
                  <a:ea typeface="標楷體" panose="03000509000000000000" pitchFamily="65" charset="-120"/>
                </a:rPr>
                <a:t>活動</a:t>
              </a:r>
              <a:endParaRPr lang="zh-CN" altLang="en-US" sz="2400" b="1" dirty="0">
                <a:latin typeface="標楷體" panose="03000509000000000000" pitchFamily="65" charset="-120"/>
                <a:ea typeface="標楷體" panose="03000509000000000000" pitchFamily="65" charset="-120"/>
              </a:endParaRPr>
            </a:p>
          </p:txBody>
        </p:sp>
        <p:cxnSp>
          <p:nvCxnSpPr>
            <p:cNvPr id="22" name="直接连接符 21">
              <a:extLst>
                <a:ext uri="{FF2B5EF4-FFF2-40B4-BE49-F238E27FC236}">
                  <a16:creationId xmlns:a16="http://schemas.microsoft.com/office/drawing/2014/main" id="{59AF365B-9060-49BA-92F2-98C2A90A5052}"/>
                </a:ext>
              </a:extLst>
            </p:cNvPr>
            <p:cNvCxnSpPr>
              <a:cxnSpLocks/>
            </p:cNvCxnSpPr>
            <p:nvPr/>
          </p:nvCxnSpPr>
          <p:spPr>
            <a:xfrm>
              <a:off x="1620574" y="1991964"/>
              <a:ext cx="14050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文本框 14">
            <a:extLst>
              <a:ext uri="{FF2B5EF4-FFF2-40B4-BE49-F238E27FC236}">
                <a16:creationId xmlns:a16="http://schemas.microsoft.com/office/drawing/2014/main" id="{064AD76C-5230-4040-8EA3-6659CC1D8AFA}"/>
              </a:ext>
            </a:extLst>
          </p:cNvPr>
          <p:cNvSpPr txBox="1"/>
          <p:nvPr/>
        </p:nvSpPr>
        <p:spPr>
          <a:xfrm>
            <a:off x="324263" y="6133333"/>
            <a:ext cx="8488812" cy="276999"/>
          </a:xfrm>
          <a:prstGeom prst="rect">
            <a:avLst/>
          </a:prstGeom>
          <a:noFill/>
        </p:spPr>
        <p:txBody>
          <a:bodyPr wrap="square" rtlCol="0">
            <a:spAutoFit/>
          </a:bodyPr>
          <a:lstStyle/>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資料</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來源：衞生署學生健康服務「健康資訊」</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https://www.studenthealth.gov.hk/tc_chi/health/health_dn/health_dn_eat_hea.html)</a:t>
            </a:r>
            <a:endParaRPr lang="zh-CN" altLang="en-US" sz="1200" strike="sngStrike"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图片 2">
            <a:extLst>
              <a:ext uri="{FF2B5EF4-FFF2-40B4-BE49-F238E27FC236}">
                <a16:creationId xmlns:a16="http://schemas.microsoft.com/office/drawing/2014/main" id="{AF05E55A-D689-4B0A-9086-16E538D742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82444" y="2586898"/>
            <a:ext cx="5261262" cy="3546435"/>
          </a:xfrm>
          <a:prstGeom prst="rect">
            <a:avLst/>
          </a:prstGeom>
        </p:spPr>
      </p:pic>
      <p:sp>
        <p:nvSpPr>
          <p:cNvPr id="18" name="任意多边形: 形状 4">
            <a:extLst>
              <a:ext uri="{FF2B5EF4-FFF2-40B4-BE49-F238E27FC236}">
                <a16:creationId xmlns:a16="http://schemas.microsoft.com/office/drawing/2014/main" id="{CD5D41F3-C468-4F25-B01C-DAA0A07678B5}"/>
              </a:ext>
            </a:extLst>
          </p:cNvPr>
          <p:cNvSpPr/>
          <p:nvPr/>
        </p:nvSpPr>
        <p:spPr>
          <a:xfrm>
            <a:off x="2016086" y="404045"/>
            <a:ext cx="784246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a:solidFill>
                  <a:srgbClr val="FFFFFF"/>
                </a:solidFill>
                <a:latin typeface="DFKai-SB" panose="03000509000000000000" pitchFamily="65" charset="-120"/>
                <a:ea typeface="DFKai-SB" panose="03000509000000000000" pitchFamily="65" charset="-120"/>
                <a:sym typeface="+mn-ea"/>
              </a:rPr>
              <a:t>個人在維持公共衞生方面的責任</a:t>
            </a:r>
          </a:p>
        </p:txBody>
      </p:sp>
      <p:sp>
        <p:nvSpPr>
          <p:cNvPr id="2" name="Rectangle 1"/>
          <p:cNvSpPr/>
          <p:nvPr/>
        </p:nvSpPr>
        <p:spPr>
          <a:xfrm>
            <a:off x="1048693" y="2339105"/>
            <a:ext cx="4145280" cy="3108543"/>
          </a:xfrm>
          <a:prstGeom prst="rect">
            <a:avLst/>
          </a:prstGeom>
        </p:spPr>
        <p:txBody>
          <a:bodyPr wrap="square">
            <a:spAutoFit/>
          </a:bodyPr>
          <a:lstStyle/>
          <a:p>
            <a:endParaRPr lang="en-US" altLang="zh-TW" sz="2800" dirty="0" smtClean="0">
              <a:latin typeface="DFKai-SB" panose="03000509000000000000" pitchFamily="65" charset="-120"/>
              <a:ea typeface="DFKai-SB" panose="03000509000000000000" pitchFamily="65" charset="-120"/>
            </a:endParaRPr>
          </a:p>
          <a:p>
            <a:pPr marL="342900" indent="-342900">
              <a:buFont typeface="Arial" panose="020B0604020202020204" pitchFamily="34" charset="0"/>
              <a:buChar char="•"/>
            </a:pPr>
            <a:r>
              <a:rPr lang="zh-CN" altLang="en-US" sz="2800" dirty="0" smtClean="0">
                <a:latin typeface="DFKai-SB" panose="03000509000000000000" pitchFamily="65" charset="-120"/>
                <a:ea typeface="DFKai-SB" panose="03000509000000000000" pitchFamily="65" charset="-120"/>
              </a:rPr>
              <a:t>對照</a:t>
            </a:r>
            <a:r>
              <a:rPr lang="zh-CN" altLang="en-US" sz="2800" dirty="0">
                <a:latin typeface="DFKai-SB" panose="03000509000000000000" pitchFamily="65" charset="-120"/>
                <a:ea typeface="DFKai-SB" panose="03000509000000000000" pitchFamily="65" charset="-120"/>
              </a:rPr>
              <a:t>健康飲食金字塔，分項統計自己和家人昨天的食物攝入量</a:t>
            </a:r>
            <a:r>
              <a:rPr lang="zh-CN" altLang="en-US" sz="2800" dirty="0" smtClean="0">
                <a:latin typeface="DFKai-SB" panose="03000509000000000000" pitchFamily="65" charset="-120"/>
                <a:ea typeface="DFKai-SB" panose="03000509000000000000" pitchFamily="65" charset="-120"/>
              </a:rPr>
              <a:t>。</a:t>
            </a:r>
            <a:endParaRPr lang="en-US" altLang="zh-CN" sz="2800" dirty="0">
              <a:latin typeface="DFKai-SB" panose="03000509000000000000" pitchFamily="65" charset="-120"/>
              <a:ea typeface="DFKai-SB" panose="03000509000000000000" pitchFamily="65" charset="-120"/>
            </a:endParaRPr>
          </a:p>
          <a:p>
            <a:pPr marL="342900" indent="-342900">
              <a:buFont typeface="Arial" panose="020B0604020202020204" pitchFamily="34" charset="0"/>
              <a:buChar char="•"/>
            </a:pPr>
            <a:r>
              <a:rPr lang="zh-CN" altLang="en-US" sz="2800" dirty="0" smtClean="0">
                <a:latin typeface="DFKai-SB" panose="03000509000000000000" pitchFamily="65" charset="-120"/>
                <a:ea typeface="DFKai-SB" panose="03000509000000000000" pitchFamily="65" charset="-120"/>
              </a:rPr>
              <a:t>小組</a:t>
            </a:r>
            <a:r>
              <a:rPr lang="zh-CN" altLang="en-US" sz="2800" dirty="0">
                <a:latin typeface="DFKai-SB" panose="03000509000000000000" pitchFamily="65" charset="-120"/>
                <a:ea typeface="DFKai-SB" panose="03000509000000000000" pitchFamily="65" charset="-120"/>
              </a:rPr>
              <a:t>內交流統計資料，比較差異，討論不同食物攝入量與健康的關係。</a:t>
            </a:r>
            <a:endParaRPr lang="en-US" sz="2800" dirty="0"/>
          </a:p>
        </p:txBody>
      </p:sp>
      <p:sp>
        <p:nvSpPr>
          <p:cNvPr id="24" name="标题 1">
            <a:extLst>
              <a:ext uri="{FF2B5EF4-FFF2-40B4-BE49-F238E27FC236}">
                <a16:creationId xmlns:a16="http://schemas.microsoft.com/office/drawing/2014/main" id="{C9C7C970-C1E9-4D89-8C51-FEA0FBEA70F6}"/>
              </a:ext>
            </a:extLst>
          </p:cNvPr>
          <p:cNvSpPr txBox="1">
            <a:spLocks noChangeArrowheads="1"/>
          </p:cNvSpPr>
          <p:nvPr/>
        </p:nvSpPr>
        <p:spPr bwMode="auto">
          <a:xfrm>
            <a:off x="4748821" y="1231750"/>
            <a:ext cx="2129720"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DFKai-SB" panose="03000509000000000000" pitchFamily="65" charset="-120"/>
                <a:ea typeface="DFKai-SB" panose="03000509000000000000" pitchFamily="65" charset="-120"/>
              </a:rPr>
              <a:t>健康</a:t>
            </a:r>
            <a:r>
              <a:rPr lang="zh-CN" altLang="en-US" sz="2800" b="1" dirty="0">
                <a:latin typeface="DFKai-SB" panose="03000509000000000000" pitchFamily="65" charset="-120"/>
                <a:ea typeface="DFKai-SB" panose="03000509000000000000" pitchFamily="65" charset="-120"/>
              </a:rPr>
              <a:t>飲食</a:t>
            </a:r>
            <a:endParaRPr lang="en-US" altLang="zh-CN" sz="2800" b="1" kern="0" dirty="0">
              <a:effectLst/>
              <a:latin typeface="DFKai-SB" panose="03000509000000000000" pitchFamily="65" charset="-120"/>
              <a:ea typeface="DFKai-SB" panose="03000509000000000000" pitchFamily="65" charset="-120"/>
              <a:cs typeface="Arial" panose="020B0604020202020204" pitchFamily="34" charset="0"/>
            </a:endParaRPr>
          </a:p>
        </p:txBody>
      </p:sp>
      <p:sp>
        <p:nvSpPr>
          <p:cNvPr id="25" name="Freeform 5">
            <a:extLst>
              <a:ext uri="{FF2B5EF4-FFF2-40B4-BE49-F238E27FC236}">
                <a16:creationId xmlns:a16="http://schemas.microsoft.com/office/drawing/2014/main" id="{4B46BE89-77B6-44AA-905E-5B0183CB0A93}"/>
              </a:ext>
            </a:extLst>
          </p:cNvPr>
          <p:cNvSpPr/>
          <p:nvPr/>
        </p:nvSpPr>
        <p:spPr bwMode="auto">
          <a:xfrm>
            <a:off x="4264435" y="1239227"/>
            <a:ext cx="608468" cy="440263"/>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DFKai-SB" panose="03000509000000000000" pitchFamily="65" charset="-120"/>
              <a:ea typeface="DFKai-SB" panose="03000509000000000000" pitchFamily="65" charset="-120"/>
              <a:cs typeface="+mn-ea"/>
              <a:sym typeface="Agency FB" panose="020B0503020202020204" pitchFamily="34" charset="0"/>
            </a:endParaRPr>
          </a:p>
        </p:txBody>
      </p:sp>
    </p:spTree>
    <p:extLst>
      <p:ext uri="{BB962C8B-B14F-4D97-AF65-F5344CB8AC3E}">
        <p14:creationId xmlns:p14="http://schemas.microsoft.com/office/powerpoint/2010/main" val="693141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91D4AB20-CA53-4B00-B42D-5678DAC146E4}"/>
              </a:ext>
            </a:extLst>
          </p:cNvPr>
          <p:cNvSpPr/>
          <p:nvPr/>
        </p:nvSpPr>
        <p:spPr>
          <a:xfrm>
            <a:off x="7329054" y="5285496"/>
            <a:ext cx="4412208"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點擊圖像了解更多</a:t>
            </a:r>
            <a:endParaRPr lang="en-US" altLang="zh-HK" b="1" dirty="0">
              <a:solidFill>
                <a:srgbClr val="FF0000"/>
              </a:solidFill>
              <a:latin typeface="DFKai-SB" panose="03000509000000000000" pitchFamily="65" charset="-120"/>
              <a:ea typeface="DFKai-SB" panose="03000509000000000000" pitchFamily="65" charset="-120"/>
            </a:endParaRPr>
          </a:p>
        </p:txBody>
      </p:sp>
      <p:sp>
        <p:nvSpPr>
          <p:cNvPr id="6" name="文字方塊 17">
            <a:extLst>
              <a:ext uri="{FF2B5EF4-FFF2-40B4-BE49-F238E27FC236}">
                <a16:creationId xmlns:a16="http://schemas.microsoft.com/office/drawing/2014/main" id="{9426EECB-7191-4ED3-BE44-BA95AC86990A}"/>
              </a:ext>
            </a:extLst>
          </p:cNvPr>
          <p:cNvSpPr txBox="1"/>
          <p:nvPr/>
        </p:nvSpPr>
        <p:spPr>
          <a:xfrm>
            <a:off x="3342180" y="1196573"/>
            <a:ext cx="4986421" cy="523220"/>
          </a:xfrm>
          <a:prstGeom prst="rect">
            <a:avLst/>
          </a:prstGeom>
          <a:noFill/>
        </p:spPr>
        <p:txBody>
          <a:bodyPr wrap="square">
            <a:spAutoFit/>
          </a:bodyPr>
          <a:lstStyle/>
          <a:p>
            <a:r>
              <a:rPr lang="zh-TW" altLang="en-US" sz="2800" dirty="0" smtClean="0">
                <a:latin typeface="標楷體" panose="03000509000000000000" pitchFamily="65" charset="-120"/>
                <a:ea typeface="標楷體" panose="03000509000000000000" pitchFamily="65" charset="-120"/>
              </a:rPr>
              <a:t>衞</a:t>
            </a:r>
            <a:r>
              <a:rPr lang="zh-TW" altLang="en-US" sz="2800" dirty="0">
                <a:latin typeface="標楷體" panose="03000509000000000000" pitchFamily="65" charset="-120"/>
                <a:ea typeface="標楷體" panose="03000509000000000000" pitchFamily="65" charset="-120"/>
              </a:rPr>
              <a:t>生</a:t>
            </a:r>
            <a:r>
              <a:rPr lang="zh-TW" altLang="en-US" sz="2800" dirty="0" smtClean="0">
                <a:latin typeface="標楷體" panose="03000509000000000000" pitchFamily="65" charset="-120"/>
                <a:ea typeface="標楷體" panose="03000509000000000000" pitchFamily="65" charset="-120"/>
              </a:rPr>
              <a:t>署「</a:t>
            </a:r>
            <a:r>
              <a:rPr lang="zh-TW" altLang="en-US" sz="2800" dirty="0">
                <a:latin typeface="標楷體" panose="03000509000000000000" pitchFamily="65" charset="-120"/>
                <a:ea typeface="標楷體" panose="03000509000000000000" pitchFamily="65" charset="-120"/>
              </a:rPr>
              <a:t>星級有營食肆」</a:t>
            </a:r>
            <a:r>
              <a:rPr lang="zh-TW" altLang="en-US" sz="2800" dirty="0" smtClean="0">
                <a:latin typeface="標楷體" panose="03000509000000000000" pitchFamily="65" charset="-120"/>
                <a:ea typeface="標楷體" panose="03000509000000000000" pitchFamily="65" charset="-120"/>
              </a:rPr>
              <a:t>運動</a:t>
            </a:r>
            <a:endParaRPr lang="zh-HK" altLang="en-US" sz="2800" dirty="0">
              <a:latin typeface="標楷體" panose="03000509000000000000" pitchFamily="65" charset="-120"/>
              <a:ea typeface="標楷體" panose="03000509000000000000" pitchFamily="65" charset="-120"/>
            </a:endParaRPr>
          </a:p>
        </p:txBody>
      </p:sp>
      <p:grpSp>
        <p:nvGrpSpPr>
          <p:cNvPr id="7" name="组合 15">
            <a:extLst>
              <a:ext uri="{FF2B5EF4-FFF2-40B4-BE49-F238E27FC236}">
                <a16:creationId xmlns:a16="http://schemas.microsoft.com/office/drawing/2014/main" id="{05E9C89E-A564-44A4-88B2-E28A4C1BC60E}"/>
              </a:ext>
            </a:extLst>
          </p:cNvPr>
          <p:cNvGrpSpPr/>
          <p:nvPr/>
        </p:nvGrpSpPr>
        <p:grpSpPr>
          <a:xfrm>
            <a:off x="0" y="196118"/>
            <a:ext cx="2295525" cy="647700"/>
            <a:chOff x="623888" y="654050"/>
            <a:chExt cx="2295525" cy="647700"/>
          </a:xfrm>
        </p:grpSpPr>
        <p:grpSp>
          <p:nvGrpSpPr>
            <p:cNvPr id="8" name="组合 38">
              <a:extLst>
                <a:ext uri="{FF2B5EF4-FFF2-40B4-BE49-F238E27FC236}">
                  <a16:creationId xmlns:a16="http://schemas.microsoft.com/office/drawing/2014/main" id="{E91A1CC0-B2AA-4F04-9510-D6902781404E}"/>
                </a:ext>
              </a:extLst>
            </p:cNvPr>
            <p:cNvGrpSpPr>
              <a:grpSpLocks/>
            </p:cNvGrpSpPr>
            <p:nvPr/>
          </p:nvGrpSpPr>
          <p:grpSpPr bwMode="auto">
            <a:xfrm>
              <a:off x="1019176" y="654050"/>
              <a:ext cx="1581150" cy="647700"/>
              <a:chOff x="4225771" y="1065320"/>
              <a:chExt cx="895882" cy="947506"/>
            </a:xfrm>
          </p:grpSpPr>
          <p:sp>
            <p:nvSpPr>
              <p:cNvPr id="10" name="矩形 9">
                <a:extLst>
                  <a:ext uri="{FF2B5EF4-FFF2-40B4-BE49-F238E27FC236}">
                    <a16:creationId xmlns:a16="http://schemas.microsoft.com/office/drawing/2014/main" id="{07536423-EF07-47CA-97FF-DAEEA89196BC}"/>
                  </a:ext>
                </a:extLst>
              </p:cNvPr>
              <p:cNvSpPr/>
              <p:nvPr/>
            </p:nvSpPr>
            <p:spPr>
              <a:xfrm>
                <a:off x="4268946" y="1160536"/>
                <a:ext cx="852707" cy="8522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矩形 10">
                <a:extLst>
                  <a:ext uri="{FF2B5EF4-FFF2-40B4-BE49-F238E27FC236}">
                    <a16:creationId xmlns:a16="http://schemas.microsoft.com/office/drawing/2014/main" id="{EDBB6D54-8180-4335-BF77-B67BA6AE9598}"/>
                  </a:ext>
                </a:extLst>
              </p:cNvPr>
              <p:cNvSpPr/>
              <p:nvPr/>
            </p:nvSpPr>
            <p:spPr>
              <a:xfrm>
                <a:off x="4225771" y="1065320"/>
                <a:ext cx="852707" cy="852292"/>
              </a:xfrm>
              <a:prstGeom prst="rect">
                <a:avLst/>
              </a:prstGeom>
              <a:solidFill>
                <a:schemeClr val="bg1"/>
              </a:solidFill>
              <a:ln w="38100">
                <a:solidFill>
                  <a:srgbClr val="C00000"/>
                </a:solid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9" name="文本框 42">
              <a:extLst>
                <a:ext uri="{FF2B5EF4-FFF2-40B4-BE49-F238E27FC236}">
                  <a16:creationId xmlns:a16="http://schemas.microsoft.com/office/drawing/2014/main" id="{19F7590A-6F8C-4121-B8CA-E49F0AEAC884}"/>
                </a:ext>
              </a:extLst>
            </p:cNvPr>
            <p:cNvSpPr txBox="1">
              <a:spLocks noChangeArrowheads="1"/>
            </p:cNvSpPr>
            <p:nvPr/>
          </p:nvSpPr>
          <p:spPr bwMode="auto">
            <a:xfrm>
              <a:off x="623888" y="683418"/>
              <a:ext cx="2295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TW" altLang="en-US" sz="2800" dirty="0">
                  <a:solidFill>
                    <a:srgbClr val="0D0D0D"/>
                  </a:solidFill>
                  <a:latin typeface="DFKai-SB" panose="03000509000000000000" pitchFamily="65" charset="-120"/>
                  <a:ea typeface="DFKai-SB" panose="03000509000000000000" pitchFamily="65" charset="-120"/>
                </a:rPr>
                <a:t>參考</a:t>
              </a:r>
              <a:r>
                <a:rPr lang="zh-CN" altLang="en-US" sz="2800" dirty="0">
                  <a:solidFill>
                    <a:srgbClr val="0D0D0D"/>
                  </a:solidFill>
                  <a:latin typeface="DFKai-SB" panose="03000509000000000000" pitchFamily="65" charset="-120"/>
                  <a:ea typeface="DFKai-SB" panose="03000509000000000000" pitchFamily="65" charset="-120"/>
                </a:rPr>
                <a:t>資料</a:t>
              </a:r>
            </a:p>
          </p:txBody>
        </p:sp>
      </p:grpSp>
      <p:sp>
        <p:nvSpPr>
          <p:cNvPr id="12" name="矩形 11"/>
          <p:cNvSpPr/>
          <p:nvPr/>
        </p:nvSpPr>
        <p:spPr>
          <a:xfrm>
            <a:off x="471488" y="6104036"/>
            <a:ext cx="3281807" cy="461665"/>
          </a:xfrm>
          <a:prstGeom prst="rect">
            <a:avLst/>
          </a:prstGeom>
        </p:spPr>
        <p:txBody>
          <a:bodyPr wrap="square">
            <a:spAutoFit/>
          </a:bodyPr>
          <a:lstStyle/>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衞生署「星級有營食肆」</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運動</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restaurant.eatsmart.gov.hk/b5/home.aspx)</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矩形 1"/>
          <p:cNvSpPr/>
          <p:nvPr/>
        </p:nvSpPr>
        <p:spPr>
          <a:xfrm>
            <a:off x="394880" y="1860665"/>
            <a:ext cx="6789691" cy="3693319"/>
          </a:xfrm>
          <a:prstGeom prst="rect">
            <a:avLst/>
          </a:prstGeom>
          <a:solidFill>
            <a:schemeClr val="accent3">
              <a:lumMod val="20000"/>
              <a:lumOff val="80000"/>
            </a:schemeClr>
          </a:solidFill>
          <a:ln w="38100">
            <a:solidFill>
              <a:srgbClr val="FF0000"/>
            </a:solidFill>
          </a:ln>
        </p:spPr>
        <p:txBody>
          <a:bodyPr wrap="square">
            <a:spAutoFit/>
          </a:bodyPr>
          <a:lstStyle/>
          <a:p>
            <a:pPr marL="457200" indent="-457200">
              <a:buFont typeface="Arial" panose="020B0604020202020204" pitchFamily="34" charset="0"/>
              <a:buChar char="•"/>
            </a:pP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衞</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生署在 </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2008 </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年 </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4 </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月起推出「有營食肆」運動，讓市民外出用膳也可以輕易品嚐「有營菜式」，即「蔬果之選」（多蔬果）及「</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少之選」（少油、少鹽和少糖）的菜式</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rPr>
              <a:t>2019 </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年，衞</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生</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署優</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化「有營食肆」運動，推出「星級有營食肆」，採用新的星級制度，將「有營食肆」分為一星、兩星或三星。</a:t>
            </a:r>
            <a:endParaRPr lang="zh-HK" altLang="en-US" sz="2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任意多边形: 形状 4">
            <a:extLst>
              <a:ext uri="{FF2B5EF4-FFF2-40B4-BE49-F238E27FC236}">
                <a16:creationId xmlns:a16="http://schemas.microsoft.com/office/drawing/2014/main" id="{CD5D41F3-C468-4F25-B01C-DAA0A07678B5}"/>
              </a:ext>
            </a:extLst>
          </p:cNvPr>
          <p:cNvSpPr/>
          <p:nvPr/>
        </p:nvSpPr>
        <p:spPr>
          <a:xfrm>
            <a:off x="2016086" y="404045"/>
            <a:ext cx="784246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a:solidFill>
                  <a:srgbClr val="FFFFFF"/>
                </a:solidFill>
                <a:latin typeface="DFKai-SB" panose="03000509000000000000" pitchFamily="65" charset="-120"/>
                <a:ea typeface="DFKai-SB" panose="03000509000000000000" pitchFamily="65" charset="-120"/>
                <a:sym typeface="+mn-ea"/>
              </a:rPr>
              <a:t>個人在維持公共衞生方面的責任</a:t>
            </a:r>
          </a:p>
        </p:txBody>
      </p:sp>
      <p:pic>
        <p:nvPicPr>
          <p:cNvPr id="3" name="Picture 2">
            <a:hlinkClick r:id="rId2"/>
          </p:cNvPr>
          <p:cNvPicPr>
            <a:picLocks noChangeAspect="1"/>
          </p:cNvPicPr>
          <p:nvPr/>
        </p:nvPicPr>
        <p:blipFill>
          <a:blip r:embed="rId3"/>
          <a:stretch>
            <a:fillRect/>
          </a:stretch>
        </p:blipFill>
        <p:spPr>
          <a:xfrm>
            <a:off x="7329054" y="2739215"/>
            <a:ext cx="4412208" cy="2558731"/>
          </a:xfrm>
          <a:prstGeom prst="rect">
            <a:avLst/>
          </a:prstGeom>
        </p:spPr>
      </p:pic>
      <p:pic>
        <p:nvPicPr>
          <p:cNvPr id="18" name="Picture 17">
            <a:hlinkClick r:id="rId2"/>
          </p:cNvPr>
          <p:cNvPicPr>
            <a:picLocks noChangeAspect="1"/>
          </p:cNvPicPr>
          <p:nvPr/>
        </p:nvPicPr>
        <p:blipFill>
          <a:blip r:embed="rId4"/>
          <a:stretch>
            <a:fillRect/>
          </a:stretch>
        </p:blipFill>
        <p:spPr>
          <a:xfrm>
            <a:off x="7329054" y="1860665"/>
            <a:ext cx="1552792" cy="866896"/>
          </a:xfrm>
          <a:prstGeom prst="rect">
            <a:avLst/>
          </a:prstGeom>
        </p:spPr>
      </p:pic>
      <p:pic>
        <p:nvPicPr>
          <p:cNvPr id="19" name="Picture 18">
            <a:hlinkClick r:id="rId2"/>
          </p:cNvPr>
          <p:cNvPicPr>
            <a:picLocks noChangeAspect="1"/>
          </p:cNvPicPr>
          <p:nvPr/>
        </p:nvPicPr>
        <p:blipFill>
          <a:blip r:embed="rId5"/>
          <a:stretch>
            <a:fillRect/>
          </a:stretch>
        </p:blipFill>
        <p:spPr>
          <a:xfrm>
            <a:off x="8879539" y="1851243"/>
            <a:ext cx="889601" cy="878550"/>
          </a:xfrm>
          <a:prstGeom prst="rect">
            <a:avLst/>
          </a:prstGeom>
        </p:spPr>
      </p:pic>
      <p:pic>
        <p:nvPicPr>
          <p:cNvPr id="21" name="Picture 20">
            <a:hlinkClick r:id="rId2"/>
          </p:cNvPr>
          <p:cNvPicPr>
            <a:picLocks noChangeAspect="1"/>
          </p:cNvPicPr>
          <p:nvPr/>
        </p:nvPicPr>
        <p:blipFill>
          <a:blip r:embed="rId6"/>
          <a:stretch>
            <a:fillRect/>
          </a:stretch>
        </p:blipFill>
        <p:spPr>
          <a:xfrm>
            <a:off x="9769140" y="1860665"/>
            <a:ext cx="779938" cy="878550"/>
          </a:xfrm>
          <a:prstGeom prst="rect">
            <a:avLst/>
          </a:prstGeom>
        </p:spPr>
      </p:pic>
      <p:pic>
        <p:nvPicPr>
          <p:cNvPr id="22" name="Picture 21">
            <a:hlinkClick r:id="rId2"/>
          </p:cNvPr>
          <p:cNvPicPr>
            <a:picLocks noChangeAspect="1"/>
          </p:cNvPicPr>
          <p:nvPr/>
        </p:nvPicPr>
        <p:blipFill>
          <a:blip r:embed="rId7"/>
          <a:stretch>
            <a:fillRect/>
          </a:stretch>
        </p:blipFill>
        <p:spPr>
          <a:xfrm>
            <a:off x="10549078" y="1851243"/>
            <a:ext cx="1192184" cy="887972"/>
          </a:xfrm>
          <a:prstGeom prst="rect">
            <a:avLst/>
          </a:prstGeom>
        </p:spPr>
      </p:pic>
    </p:spTree>
    <p:extLst>
      <p:ext uri="{BB962C8B-B14F-4D97-AF65-F5344CB8AC3E}">
        <p14:creationId xmlns:p14="http://schemas.microsoft.com/office/powerpoint/2010/main" val="3189871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2B5E2EB-B8B3-4B66-AFC2-4F62CDD30142}"/>
              </a:ext>
            </a:extLst>
          </p:cNvPr>
          <p:cNvSpPr/>
          <p:nvPr/>
        </p:nvSpPr>
        <p:spPr>
          <a:xfrm>
            <a:off x="411102" y="1381221"/>
            <a:ext cx="11087266" cy="978729"/>
          </a:xfrm>
          <a:prstGeom prst="rect">
            <a:avLst/>
          </a:prstGeom>
          <a:solidFill>
            <a:schemeClr val="accent2">
              <a:lumMod val="40000"/>
              <a:lumOff val="60000"/>
            </a:schemeClr>
          </a:solidFill>
        </p:spPr>
        <p:txBody>
          <a:bodyPr wrap="square">
            <a:spAutoFit/>
          </a:bodyPr>
          <a:lstStyle/>
          <a:p>
            <a:pPr>
              <a:lnSpc>
                <a:spcPct val="120000"/>
              </a:lnSpc>
              <a:spcBef>
                <a:spcPts val="0"/>
              </a:spcBef>
            </a:pPr>
            <a:r>
              <a:rPr lang="zh-CN" altLang="en-US" sz="2400" kern="100" dirty="0" smtClean="0">
                <a:latin typeface="DFKai-SB" panose="03000509000000000000" pitchFamily="65" charset="-120"/>
                <a:ea typeface="DFKai-SB" panose="03000509000000000000" pitchFamily="65" charset="-120"/>
                <a:cs typeface="Times New Roman" panose="02020603050405020304" pitchFamily="18" charset="0"/>
              </a:rPr>
              <a:t>恆常</a:t>
            </a: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運動是指經常進行適當的體能活動和體育運動，持之以恆。</a:t>
            </a: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體育運動是健康生活的重要元素，也與社交、情緒、體能和精神的發展有密切關係。</a:t>
            </a:r>
            <a:endParaRPr lang="en-US" altLang="zh-CN" sz="2400" kern="100" dirty="0">
              <a:latin typeface="DFKai-SB" panose="03000509000000000000" pitchFamily="65" charset="-120"/>
              <a:ea typeface="DFKai-SB" panose="03000509000000000000" pitchFamily="65" charset="-120"/>
              <a:cs typeface="Times New Roman" panose="02020603050405020304" pitchFamily="18" charset="0"/>
            </a:endParaRPr>
          </a:p>
        </p:txBody>
      </p:sp>
      <p:sp>
        <p:nvSpPr>
          <p:cNvPr id="4" name="文本框 3">
            <a:extLst>
              <a:ext uri="{FF2B5EF4-FFF2-40B4-BE49-F238E27FC236}">
                <a16:creationId xmlns:a16="http://schemas.microsoft.com/office/drawing/2014/main" id="{60BAAB6C-4C18-4C0F-BD85-7441CF4A437F}"/>
              </a:ext>
            </a:extLst>
          </p:cNvPr>
          <p:cNvSpPr txBox="1"/>
          <p:nvPr/>
        </p:nvSpPr>
        <p:spPr>
          <a:xfrm>
            <a:off x="411102" y="6147084"/>
            <a:ext cx="5119115" cy="535531"/>
          </a:xfrm>
          <a:prstGeom prst="rect">
            <a:avLst/>
          </a:prstGeom>
          <a:noFill/>
        </p:spPr>
        <p:txBody>
          <a:bodyPr wrap="square" rtlCol="0">
            <a:spAutoFit/>
          </a:bodyPr>
          <a:lstStyle/>
          <a:p>
            <a:pPr>
              <a:lnSpc>
                <a:spcPct val="120000"/>
              </a:lnSpc>
            </a:pPr>
            <a:r>
              <a:rPr lang="zh-TW" altLang="en-US" sz="1200" dirty="0" smtClean="0">
                <a:latin typeface="Times New Roman" panose="02020603050405020304" pitchFamily="18" charset="0"/>
                <a:ea typeface="DFKai-SB" panose="03000509000000000000" pitchFamily="65" charset="-120"/>
                <a:cs typeface="Times New Roman" panose="02020603050405020304" pitchFamily="18" charset="0"/>
              </a:rPr>
              <a:t>資料</a:t>
            </a:r>
            <a:r>
              <a:rPr lang="zh-TW" altLang="en-US" sz="1200" dirty="0">
                <a:latin typeface="Times New Roman" panose="02020603050405020304" pitchFamily="18" charset="0"/>
                <a:ea typeface="DFKai-SB" panose="03000509000000000000" pitchFamily="65" charset="-120"/>
                <a:cs typeface="Times New Roman" panose="02020603050405020304" pitchFamily="18" charset="0"/>
              </a:rPr>
              <a:t>來源</a:t>
            </a:r>
            <a:r>
              <a:rPr lang="zh-CN" altLang="en-US" sz="1200" dirty="0">
                <a:latin typeface="Times New Roman" panose="02020603050405020304" pitchFamily="18" charset="0"/>
                <a:ea typeface="DFKai-SB" panose="03000509000000000000" pitchFamily="65" charset="-120"/>
                <a:cs typeface="Times New Roman" panose="02020603050405020304" pitchFamily="18" charset="0"/>
              </a:rPr>
              <a:t>：香港政府一站</a:t>
            </a:r>
            <a:r>
              <a:rPr lang="zh-CN" altLang="en-US" sz="1200" dirty="0" smtClean="0">
                <a:latin typeface="Times New Roman" panose="02020603050405020304" pitchFamily="18" charset="0"/>
                <a:ea typeface="DFKai-SB" panose="03000509000000000000" pitchFamily="65" charset="-120"/>
                <a:cs typeface="Times New Roman" panose="02020603050405020304" pitchFamily="18" charset="0"/>
              </a:rPr>
              <a:t>通</a:t>
            </a:r>
            <a:r>
              <a:rPr lang="en-US" altLang="zh-CN" sz="1200" dirty="0" smtClean="0">
                <a:latin typeface="Times New Roman" panose="02020603050405020304" pitchFamily="18" charset="0"/>
                <a:ea typeface="DFKai-SB"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DFKai-SB" panose="03000509000000000000" pitchFamily="65" charset="-120"/>
                <a:cs typeface="Times New Roman" panose="02020603050405020304" pitchFamily="18" charset="0"/>
              </a:rPr>
              <a:t>運動的樂趣和運動安全</a:t>
            </a:r>
            <a:r>
              <a:rPr lang="en-US" altLang="zh-CN" sz="1200" dirty="0">
                <a:latin typeface="Times New Roman" panose="02020603050405020304" pitchFamily="18" charset="0"/>
                <a:ea typeface="DFKai-SB" panose="03000509000000000000" pitchFamily="65" charset="-120"/>
                <a:cs typeface="Times New Roman" panose="02020603050405020304" pitchFamily="18" charset="0"/>
              </a:rPr>
              <a:t>》</a:t>
            </a:r>
            <a:endParaRPr lang="zh-TW" altLang="en-US" sz="1200" dirty="0">
              <a:latin typeface="Times New Roman" panose="02020603050405020304" pitchFamily="18" charset="0"/>
              <a:ea typeface="DFKai-SB" panose="03000509000000000000" pitchFamily="65" charset="-120"/>
              <a:cs typeface="Times New Roman" panose="02020603050405020304" pitchFamily="18" charset="0"/>
            </a:endParaRPr>
          </a:p>
          <a:p>
            <a:pPr>
              <a:lnSpc>
                <a:spcPct val="120000"/>
              </a:lnSpc>
            </a:pPr>
            <a:r>
              <a:rPr lang="en-US" altLang="zh-CN" sz="1200" dirty="0" smtClean="0">
                <a:latin typeface="Times New Roman" panose="02020603050405020304" pitchFamily="18" charset="0"/>
                <a:ea typeface="DFKai-SB"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DFKai-SB" panose="03000509000000000000" pitchFamily="65" charset="-120"/>
                <a:cs typeface="Times New Roman" panose="02020603050405020304" pitchFamily="18" charset="0"/>
              </a:rPr>
              <a:t>https://www.gov.hk/tc/residents/culture/recreation/activities/benefitsport.htm)</a:t>
            </a:r>
            <a:endParaRPr lang="zh-CN" altLang="en-US" sz="1200" dirty="0">
              <a:latin typeface="Times New Roman" panose="02020603050405020304" pitchFamily="18" charset="0"/>
              <a:ea typeface="DFKai-SB" panose="03000509000000000000" pitchFamily="65" charset="-120"/>
              <a:cs typeface="Times New Roman" panose="02020603050405020304" pitchFamily="18" charset="0"/>
            </a:endParaRPr>
          </a:p>
        </p:txBody>
      </p:sp>
      <p:grpSp>
        <p:nvGrpSpPr>
          <p:cNvPr id="5" name="组合 4">
            <a:extLst>
              <a:ext uri="{FF2B5EF4-FFF2-40B4-BE49-F238E27FC236}">
                <a16:creationId xmlns:a16="http://schemas.microsoft.com/office/drawing/2014/main" id="{C96573B4-456B-4099-85B6-328A8304A829}"/>
              </a:ext>
            </a:extLst>
          </p:cNvPr>
          <p:cNvGrpSpPr/>
          <p:nvPr/>
        </p:nvGrpSpPr>
        <p:grpSpPr>
          <a:xfrm>
            <a:off x="411102" y="2447109"/>
            <a:ext cx="11087265" cy="3498504"/>
            <a:chOff x="2225336" y="695528"/>
            <a:chExt cx="7439486" cy="5424757"/>
          </a:xfrm>
        </p:grpSpPr>
        <p:grpSp>
          <p:nvGrpSpPr>
            <p:cNvPr id="6" name="组合 5">
              <a:extLst>
                <a:ext uri="{FF2B5EF4-FFF2-40B4-BE49-F238E27FC236}">
                  <a16:creationId xmlns:a16="http://schemas.microsoft.com/office/drawing/2014/main" id="{52A21A2D-AF78-473B-9E53-93C41D16DB9B}"/>
                </a:ext>
              </a:extLst>
            </p:cNvPr>
            <p:cNvGrpSpPr/>
            <p:nvPr/>
          </p:nvGrpSpPr>
          <p:grpSpPr>
            <a:xfrm>
              <a:off x="2225336" y="695528"/>
              <a:ext cx="7439486" cy="5424757"/>
              <a:chOff x="2606041" y="776818"/>
              <a:chExt cx="6449181" cy="4999026"/>
            </a:xfrm>
          </p:grpSpPr>
          <p:sp>
            <p:nvSpPr>
              <p:cNvPr id="17" name="Freeform 5">
                <a:extLst>
                  <a:ext uri="{FF2B5EF4-FFF2-40B4-BE49-F238E27FC236}">
                    <a16:creationId xmlns:a16="http://schemas.microsoft.com/office/drawing/2014/main" id="{6E4E604A-C6A3-49C0-BFB6-0494FA2ABF96}"/>
                  </a:ext>
                </a:extLst>
              </p:cNvPr>
              <p:cNvSpPr>
                <a:spLocks/>
              </p:cNvSpPr>
              <p:nvPr/>
            </p:nvSpPr>
            <p:spPr bwMode="auto">
              <a:xfrm>
                <a:off x="6902310" y="4104195"/>
                <a:ext cx="2152912" cy="1671649"/>
              </a:xfrm>
              <a:custGeom>
                <a:avLst/>
                <a:gdLst>
                  <a:gd name="T0" fmla="*/ 279 w 676"/>
                  <a:gd name="T1" fmla="*/ 3 h 525"/>
                  <a:gd name="T2" fmla="*/ 288 w 676"/>
                  <a:gd name="T3" fmla="*/ 10 h 525"/>
                  <a:gd name="T4" fmla="*/ 290 w 676"/>
                  <a:gd name="T5" fmla="*/ 19 h 525"/>
                  <a:gd name="T6" fmla="*/ 287 w 676"/>
                  <a:gd name="T7" fmla="*/ 30 h 525"/>
                  <a:gd name="T8" fmla="*/ 274 w 676"/>
                  <a:gd name="T9" fmla="*/ 49 h 525"/>
                  <a:gd name="T10" fmla="*/ 262 w 676"/>
                  <a:gd name="T11" fmla="*/ 70 h 525"/>
                  <a:gd name="T12" fmla="*/ 259 w 676"/>
                  <a:gd name="T13" fmla="*/ 82 h 525"/>
                  <a:gd name="T14" fmla="*/ 260 w 676"/>
                  <a:gd name="T15" fmla="*/ 93 h 525"/>
                  <a:gd name="T16" fmla="*/ 270 w 676"/>
                  <a:gd name="T17" fmla="*/ 114 h 525"/>
                  <a:gd name="T18" fmla="*/ 283 w 676"/>
                  <a:gd name="T19" fmla="*/ 126 h 525"/>
                  <a:gd name="T20" fmla="*/ 296 w 676"/>
                  <a:gd name="T21" fmla="*/ 132 h 525"/>
                  <a:gd name="T22" fmla="*/ 319 w 676"/>
                  <a:gd name="T23" fmla="*/ 139 h 525"/>
                  <a:gd name="T24" fmla="*/ 350 w 676"/>
                  <a:gd name="T25" fmla="*/ 141 h 525"/>
                  <a:gd name="T26" fmla="*/ 381 w 676"/>
                  <a:gd name="T27" fmla="*/ 133 h 525"/>
                  <a:gd name="T28" fmla="*/ 396 w 676"/>
                  <a:gd name="T29" fmla="*/ 124 h 525"/>
                  <a:gd name="T30" fmla="*/ 411 w 676"/>
                  <a:gd name="T31" fmla="*/ 108 h 525"/>
                  <a:gd name="T32" fmla="*/ 417 w 676"/>
                  <a:gd name="T33" fmla="*/ 95 h 525"/>
                  <a:gd name="T34" fmla="*/ 417 w 676"/>
                  <a:gd name="T35" fmla="*/ 82 h 525"/>
                  <a:gd name="T36" fmla="*/ 406 w 676"/>
                  <a:gd name="T37" fmla="*/ 58 h 525"/>
                  <a:gd name="T38" fmla="*/ 387 w 676"/>
                  <a:gd name="T39" fmla="*/ 30 h 525"/>
                  <a:gd name="T40" fmla="*/ 383 w 676"/>
                  <a:gd name="T41" fmla="*/ 18 h 525"/>
                  <a:gd name="T42" fmla="*/ 385 w 676"/>
                  <a:gd name="T43" fmla="*/ 11 h 525"/>
                  <a:gd name="T44" fmla="*/ 393 w 676"/>
                  <a:gd name="T45" fmla="*/ 4 h 525"/>
                  <a:gd name="T46" fmla="*/ 676 w 676"/>
                  <a:gd name="T47" fmla="*/ 0 h 525"/>
                  <a:gd name="T48" fmla="*/ 0 w 676"/>
                  <a:gd name="T49" fmla="*/ 329 h 525"/>
                  <a:gd name="T50" fmla="*/ 8 w 676"/>
                  <a:gd name="T51" fmla="*/ 312 h 525"/>
                  <a:gd name="T52" fmla="*/ 15 w 676"/>
                  <a:gd name="T53" fmla="*/ 307 h 525"/>
                  <a:gd name="T54" fmla="*/ 27 w 676"/>
                  <a:gd name="T55" fmla="*/ 309 h 525"/>
                  <a:gd name="T56" fmla="*/ 58 w 676"/>
                  <a:gd name="T57" fmla="*/ 330 h 525"/>
                  <a:gd name="T58" fmla="*/ 79 w 676"/>
                  <a:gd name="T59" fmla="*/ 340 h 525"/>
                  <a:gd name="T60" fmla="*/ 92 w 676"/>
                  <a:gd name="T61" fmla="*/ 341 h 525"/>
                  <a:gd name="T62" fmla="*/ 107 w 676"/>
                  <a:gd name="T63" fmla="*/ 336 h 525"/>
                  <a:gd name="T64" fmla="*/ 119 w 676"/>
                  <a:gd name="T65" fmla="*/ 328 h 525"/>
                  <a:gd name="T66" fmla="*/ 128 w 676"/>
                  <a:gd name="T67" fmla="*/ 316 h 525"/>
                  <a:gd name="T68" fmla="*/ 135 w 676"/>
                  <a:gd name="T69" fmla="*/ 301 h 525"/>
                  <a:gd name="T70" fmla="*/ 140 w 676"/>
                  <a:gd name="T71" fmla="*/ 278 h 525"/>
                  <a:gd name="T72" fmla="*/ 141 w 676"/>
                  <a:gd name="T73" fmla="*/ 248 h 525"/>
                  <a:gd name="T74" fmla="*/ 133 w 676"/>
                  <a:gd name="T75" fmla="*/ 220 h 525"/>
                  <a:gd name="T76" fmla="*/ 125 w 676"/>
                  <a:gd name="T77" fmla="*/ 205 h 525"/>
                  <a:gd name="T78" fmla="*/ 113 w 676"/>
                  <a:gd name="T79" fmla="*/ 193 h 525"/>
                  <a:gd name="T80" fmla="*/ 98 w 676"/>
                  <a:gd name="T81" fmla="*/ 185 h 525"/>
                  <a:gd name="T82" fmla="*/ 84 w 676"/>
                  <a:gd name="T83" fmla="*/ 182 h 525"/>
                  <a:gd name="T84" fmla="*/ 72 w 676"/>
                  <a:gd name="T85" fmla="*/ 186 h 525"/>
                  <a:gd name="T86" fmla="*/ 49 w 676"/>
                  <a:gd name="T87" fmla="*/ 198 h 525"/>
                  <a:gd name="T88" fmla="*/ 29 w 676"/>
                  <a:gd name="T89" fmla="*/ 211 h 525"/>
                  <a:gd name="T90" fmla="*/ 18 w 676"/>
                  <a:gd name="T91" fmla="*/ 215 h 525"/>
                  <a:gd name="T92" fmla="*/ 11 w 676"/>
                  <a:gd name="T93" fmla="*/ 213 h 525"/>
                  <a:gd name="T94" fmla="*/ 4 w 676"/>
                  <a:gd name="T95" fmla="*/ 204 h 525"/>
                  <a:gd name="T96" fmla="*/ 0 w 676"/>
                  <a:gd name="T97" fmla="*/ 0 h 5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76" h="525">
                    <a:moveTo>
                      <a:pt x="0" y="0"/>
                    </a:moveTo>
                    <a:lnTo>
                      <a:pt x="273" y="0"/>
                    </a:lnTo>
                    <a:lnTo>
                      <a:pt x="279" y="3"/>
                    </a:lnTo>
                    <a:lnTo>
                      <a:pt x="283" y="6"/>
                    </a:lnTo>
                    <a:lnTo>
                      <a:pt x="287" y="9"/>
                    </a:lnTo>
                    <a:lnTo>
                      <a:pt x="288" y="10"/>
                    </a:lnTo>
                    <a:lnTo>
                      <a:pt x="289" y="12"/>
                    </a:lnTo>
                    <a:lnTo>
                      <a:pt x="290" y="15"/>
                    </a:lnTo>
                    <a:lnTo>
                      <a:pt x="290" y="19"/>
                    </a:lnTo>
                    <a:lnTo>
                      <a:pt x="290" y="22"/>
                    </a:lnTo>
                    <a:lnTo>
                      <a:pt x="289" y="26"/>
                    </a:lnTo>
                    <a:lnTo>
                      <a:pt x="287" y="30"/>
                    </a:lnTo>
                    <a:lnTo>
                      <a:pt x="285" y="33"/>
                    </a:lnTo>
                    <a:lnTo>
                      <a:pt x="279" y="41"/>
                    </a:lnTo>
                    <a:lnTo>
                      <a:pt x="274" y="49"/>
                    </a:lnTo>
                    <a:lnTo>
                      <a:pt x="269" y="55"/>
                    </a:lnTo>
                    <a:lnTo>
                      <a:pt x="264" y="65"/>
                    </a:lnTo>
                    <a:lnTo>
                      <a:pt x="262" y="70"/>
                    </a:lnTo>
                    <a:lnTo>
                      <a:pt x="261" y="74"/>
                    </a:lnTo>
                    <a:lnTo>
                      <a:pt x="260" y="78"/>
                    </a:lnTo>
                    <a:lnTo>
                      <a:pt x="259" y="82"/>
                    </a:lnTo>
                    <a:lnTo>
                      <a:pt x="259" y="87"/>
                    </a:lnTo>
                    <a:lnTo>
                      <a:pt x="259" y="91"/>
                    </a:lnTo>
                    <a:lnTo>
                      <a:pt x="260" y="93"/>
                    </a:lnTo>
                    <a:lnTo>
                      <a:pt x="262" y="101"/>
                    </a:lnTo>
                    <a:lnTo>
                      <a:pt x="265" y="108"/>
                    </a:lnTo>
                    <a:lnTo>
                      <a:pt x="270" y="114"/>
                    </a:lnTo>
                    <a:lnTo>
                      <a:pt x="276" y="120"/>
                    </a:lnTo>
                    <a:lnTo>
                      <a:pt x="280" y="123"/>
                    </a:lnTo>
                    <a:lnTo>
                      <a:pt x="283" y="126"/>
                    </a:lnTo>
                    <a:lnTo>
                      <a:pt x="287" y="128"/>
                    </a:lnTo>
                    <a:lnTo>
                      <a:pt x="291" y="130"/>
                    </a:lnTo>
                    <a:lnTo>
                      <a:pt x="296" y="132"/>
                    </a:lnTo>
                    <a:lnTo>
                      <a:pt x="300" y="134"/>
                    </a:lnTo>
                    <a:lnTo>
                      <a:pt x="309" y="137"/>
                    </a:lnTo>
                    <a:lnTo>
                      <a:pt x="319" y="139"/>
                    </a:lnTo>
                    <a:lnTo>
                      <a:pt x="329" y="141"/>
                    </a:lnTo>
                    <a:lnTo>
                      <a:pt x="340" y="141"/>
                    </a:lnTo>
                    <a:lnTo>
                      <a:pt x="350" y="141"/>
                    </a:lnTo>
                    <a:lnTo>
                      <a:pt x="360" y="139"/>
                    </a:lnTo>
                    <a:lnTo>
                      <a:pt x="371" y="137"/>
                    </a:lnTo>
                    <a:lnTo>
                      <a:pt x="381" y="133"/>
                    </a:lnTo>
                    <a:lnTo>
                      <a:pt x="385" y="131"/>
                    </a:lnTo>
                    <a:lnTo>
                      <a:pt x="390" y="128"/>
                    </a:lnTo>
                    <a:lnTo>
                      <a:pt x="396" y="124"/>
                    </a:lnTo>
                    <a:lnTo>
                      <a:pt x="402" y="119"/>
                    </a:lnTo>
                    <a:lnTo>
                      <a:pt x="407" y="114"/>
                    </a:lnTo>
                    <a:lnTo>
                      <a:pt x="411" y="108"/>
                    </a:lnTo>
                    <a:lnTo>
                      <a:pt x="414" y="104"/>
                    </a:lnTo>
                    <a:lnTo>
                      <a:pt x="416" y="99"/>
                    </a:lnTo>
                    <a:lnTo>
                      <a:pt x="417" y="95"/>
                    </a:lnTo>
                    <a:lnTo>
                      <a:pt x="417" y="91"/>
                    </a:lnTo>
                    <a:lnTo>
                      <a:pt x="417" y="87"/>
                    </a:lnTo>
                    <a:lnTo>
                      <a:pt x="417" y="82"/>
                    </a:lnTo>
                    <a:lnTo>
                      <a:pt x="415" y="73"/>
                    </a:lnTo>
                    <a:lnTo>
                      <a:pt x="411" y="66"/>
                    </a:lnTo>
                    <a:lnTo>
                      <a:pt x="406" y="58"/>
                    </a:lnTo>
                    <a:lnTo>
                      <a:pt x="396" y="43"/>
                    </a:lnTo>
                    <a:lnTo>
                      <a:pt x="391" y="37"/>
                    </a:lnTo>
                    <a:lnTo>
                      <a:pt x="387" y="30"/>
                    </a:lnTo>
                    <a:lnTo>
                      <a:pt x="384" y="24"/>
                    </a:lnTo>
                    <a:lnTo>
                      <a:pt x="383" y="21"/>
                    </a:lnTo>
                    <a:lnTo>
                      <a:pt x="383" y="18"/>
                    </a:lnTo>
                    <a:lnTo>
                      <a:pt x="383" y="16"/>
                    </a:lnTo>
                    <a:lnTo>
                      <a:pt x="384" y="13"/>
                    </a:lnTo>
                    <a:lnTo>
                      <a:pt x="385" y="11"/>
                    </a:lnTo>
                    <a:lnTo>
                      <a:pt x="387" y="8"/>
                    </a:lnTo>
                    <a:lnTo>
                      <a:pt x="389" y="6"/>
                    </a:lnTo>
                    <a:lnTo>
                      <a:pt x="393" y="4"/>
                    </a:lnTo>
                    <a:lnTo>
                      <a:pt x="397" y="2"/>
                    </a:lnTo>
                    <a:lnTo>
                      <a:pt x="402" y="0"/>
                    </a:lnTo>
                    <a:lnTo>
                      <a:pt x="676" y="0"/>
                    </a:lnTo>
                    <a:lnTo>
                      <a:pt x="676" y="525"/>
                    </a:lnTo>
                    <a:lnTo>
                      <a:pt x="0" y="525"/>
                    </a:lnTo>
                    <a:lnTo>
                      <a:pt x="0" y="329"/>
                    </a:lnTo>
                    <a:lnTo>
                      <a:pt x="2" y="322"/>
                    </a:lnTo>
                    <a:lnTo>
                      <a:pt x="5" y="316"/>
                    </a:lnTo>
                    <a:lnTo>
                      <a:pt x="8" y="312"/>
                    </a:lnTo>
                    <a:lnTo>
                      <a:pt x="10" y="310"/>
                    </a:lnTo>
                    <a:lnTo>
                      <a:pt x="12" y="309"/>
                    </a:lnTo>
                    <a:lnTo>
                      <a:pt x="15" y="307"/>
                    </a:lnTo>
                    <a:lnTo>
                      <a:pt x="19" y="307"/>
                    </a:lnTo>
                    <a:lnTo>
                      <a:pt x="23" y="307"/>
                    </a:lnTo>
                    <a:lnTo>
                      <a:pt x="27" y="309"/>
                    </a:lnTo>
                    <a:lnTo>
                      <a:pt x="35" y="314"/>
                    </a:lnTo>
                    <a:lnTo>
                      <a:pt x="44" y="320"/>
                    </a:lnTo>
                    <a:lnTo>
                      <a:pt x="58" y="330"/>
                    </a:lnTo>
                    <a:lnTo>
                      <a:pt x="66" y="335"/>
                    </a:lnTo>
                    <a:lnTo>
                      <a:pt x="73" y="338"/>
                    </a:lnTo>
                    <a:lnTo>
                      <a:pt x="79" y="340"/>
                    </a:lnTo>
                    <a:lnTo>
                      <a:pt x="82" y="341"/>
                    </a:lnTo>
                    <a:lnTo>
                      <a:pt x="85" y="341"/>
                    </a:lnTo>
                    <a:lnTo>
                      <a:pt x="92" y="341"/>
                    </a:lnTo>
                    <a:lnTo>
                      <a:pt x="98" y="340"/>
                    </a:lnTo>
                    <a:lnTo>
                      <a:pt x="103" y="338"/>
                    </a:lnTo>
                    <a:lnTo>
                      <a:pt x="107" y="336"/>
                    </a:lnTo>
                    <a:lnTo>
                      <a:pt x="112" y="334"/>
                    </a:lnTo>
                    <a:lnTo>
                      <a:pt x="115" y="331"/>
                    </a:lnTo>
                    <a:lnTo>
                      <a:pt x="119" y="328"/>
                    </a:lnTo>
                    <a:lnTo>
                      <a:pt x="122" y="324"/>
                    </a:lnTo>
                    <a:lnTo>
                      <a:pt x="125" y="320"/>
                    </a:lnTo>
                    <a:lnTo>
                      <a:pt x="128" y="316"/>
                    </a:lnTo>
                    <a:lnTo>
                      <a:pt x="131" y="311"/>
                    </a:lnTo>
                    <a:lnTo>
                      <a:pt x="133" y="306"/>
                    </a:lnTo>
                    <a:lnTo>
                      <a:pt x="135" y="301"/>
                    </a:lnTo>
                    <a:lnTo>
                      <a:pt x="137" y="296"/>
                    </a:lnTo>
                    <a:lnTo>
                      <a:pt x="139" y="285"/>
                    </a:lnTo>
                    <a:lnTo>
                      <a:pt x="140" y="278"/>
                    </a:lnTo>
                    <a:lnTo>
                      <a:pt x="141" y="272"/>
                    </a:lnTo>
                    <a:lnTo>
                      <a:pt x="141" y="260"/>
                    </a:lnTo>
                    <a:lnTo>
                      <a:pt x="141" y="248"/>
                    </a:lnTo>
                    <a:lnTo>
                      <a:pt x="139" y="237"/>
                    </a:lnTo>
                    <a:lnTo>
                      <a:pt x="135" y="225"/>
                    </a:lnTo>
                    <a:lnTo>
                      <a:pt x="133" y="220"/>
                    </a:lnTo>
                    <a:lnTo>
                      <a:pt x="131" y="215"/>
                    </a:lnTo>
                    <a:lnTo>
                      <a:pt x="128" y="210"/>
                    </a:lnTo>
                    <a:lnTo>
                      <a:pt x="125" y="205"/>
                    </a:lnTo>
                    <a:lnTo>
                      <a:pt x="121" y="201"/>
                    </a:lnTo>
                    <a:lnTo>
                      <a:pt x="117" y="197"/>
                    </a:lnTo>
                    <a:lnTo>
                      <a:pt x="113" y="193"/>
                    </a:lnTo>
                    <a:lnTo>
                      <a:pt x="107" y="190"/>
                    </a:lnTo>
                    <a:lnTo>
                      <a:pt x="102" y="187"/>
                    </a:lnTo>
                    <a:lnTo>
                      <a:pt x="98" y="185"/>
                    </a:lnTo>
                    <a:lnTo>
                      <a:pt x="93" y="184"/>
                    </a:lnTo>
                    <a:lnTo>
                      <a:pt x="89" y="182"/>
                    </a:lnTo>
                    <a:lnTo>
                      <a:pt x="84" y="182"/>
                    </a:lnTo>
                    <a:lnTo>
                      <a:pt x="80" y="184"/>
                    </a:lnTo>
                    <a:lnTo>
                      <a:pt x="76" y="184"/>
                    </a:lnTo>
                    <a:lnTo>
                      <a:pt x="72" y="186"/>
                    </a:lnTo>
                    <a:lnTo>
                      <a:pt x="64" y="189"/>
                    </a:lnTo>
                    <a:lnTo>
                      <a:pt x="56" y="193"/>
                    </a:lnTo>
                    <a:lnTo>
                      <a:pt x="49" y="198"/>
                    </a:lnTo>
                    <a:lnTo>
                      <a:pt x="42" y="203"/>
                    </a:lnTo>
                    <a:lnTo>
                      <a:pt x="36" y="208"/>
                    </a:lnTo>
                    <a:lnTo>
                      <a:pt x="29" y="211"/>
                    </a:lnTo>
                    <a:lnTo>
                      <a:pt x="24" y="214"/>
                    </a:lnTo>
                    <a:lnTo>
                      <a:pt x="21" y="215"/>
                    </a:lnTo>
                    <a:lnTo>
                      <a:pt x="18" y="215"/>
                    </a:lnTo>
                    <a:lnTo>
                      <a:pt x="15" y="215"/>
                    </a:lnTo>
                    <a:lnTo>
                      <a:pt x="13" y="214"/>
                    </a:lnTo>
                    <a:lnTo>
                      <a:pt x="11" y="213"/>
                    </a:lnTo>
                    <a:lnTo>
                      <a:pt x="8" y="210"/>
                    </a:lnTo>
                    <a:lnTo>
                      <a:pt x="6" y="208"/>
                    </a:lnTo>
                    <a:lnTo>
                      <a:pt x="4" y="204"/>
                    </a:lnTo>
                    <a:lnTo>
                      <a:pt x="2" y="200"/>
                    </a:lnTo>
                    <a:lnTo>
                      <a:pt x="0" y="194"/>
                    </a:lnTo>
                    <a:lnTo>
                      <a:pt x="0" y="0"/>
                    </a:lnTo>
                    <a:close/>
                  </a:path>
                </a:pathLst>
              </a:custGeom>
              <a:solidFill>
                <a:srgbClr val="FEEEEE"/>
              </a:solidFill>
              <a:ln w="9525" cmpd="sng">
                <a:solidFill>
                  <a:srgbClr val="007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8" name="Freeform 6">
                <a:extLst>
                  <a:ext uri="{FF2B5EF4-FFF2-40B4-BE49-F238E27FC236}">
                    <a16:creationId xmlns:a16="http://schemas.microsoft.com/office/drawing/2014/main" id="{604812C4-CB1D-43FB-839A-5A7AAB25E647}"/>
                  </a:ext>
                </a:extLst>
              </p:cNvPr>
              <p:cNvSpPr>
                <a:spLocks/>
              </p:cNvSpPr>
              <p:nvPr/>
            </p:nvSpPr>
            <p:spPr bwMode="auto">
              <a:xfrm>
                <a:off x="6453256" y="1989957"/>
                <a:ext cx="2601966" cy="2566379"/>
              </a:xfrm>
              <a:custGeom>
                <a:avLst/>
                <a:gdLst>
                  <a:gd name="T0" fmla="*/ 47 w 817"/>
                  <a:gd name="T1" fmla="*/ 324 h 806"/>
                  <a:gd name="T2" fmla="*/ 64 w 817"/>
                  <a:gd name="T3" fmla="*/ 324 h 806"/>
                  <a:gd name="T4" fmla="*/ 91 w 817"/>
                  <a:gd name="T5" fmla="*/ 338 h 806"/>
                  <a:gd name="T6" fmla="*/ 116 w 817"/>
                  <a:gd name="T7" fmla="*/ 354 h 806"/>
                  <a:gd name="T8" fmla="*/ 130 w 817"/>
                  <a:gd name="T9" fmla="*/ 353 h 806"/>
                  <a:gd name="T10" fmla="*/ 139 w 817"/>
                  <a:gd name="T11" fmla="*/ 341 h 806"/>
                  <a:gd name="T12" fmla="*/ 418 w 817"/>
                  <a:gd name="T13" fmla="*/ 138 h 806"/>
                  <a:gd name="T14" fmla="*/ 432 w 817"/>
                  <a:gd name="T15" fmla="*/ 126 h 806"/>
                  <a:gd name="T16" fmla="*/ 427 w 817"/>
                  <a:gd name="T17" fmla="*/ 108 h 806"/>
                  <a:gd name="T18" fmla="*/ 407 w 817"/>
                  <a:gd name="T19" fmla="*/ 77 h 806"/>
                  <a:gd name="T20" fmla="*/ 401 w 817"/>
                  <a:gd name="T21" fmla="*/ 57 h 806"/>
                  <a:gd name="T22" fmla="*/ 406 w 817"/>
                  <a:gd name="T23" fmla="*/ 34 h 806"/>
                  <a:gd name="T24" fmla="*/ 422 w 817"/>
                  <a:gd name="T25" fmla="*/ 17 h 806"/>
                  <a:gd name="T26" fmla="*/ 446 w 817"/>
                  <a:gd name="T27" fmla="*/ 5 h 806"/>
                  <a:gd name="T28" fmla="*/ 474 w 817"/>
                  <a:gd name="T29" fmla="*/ 0 h 806"/>
                  <a:gd name="T30" fmla="*/ 503 w 817"/>
                  <a:gd name="T31" fmla="*/ 2 h 806"/>
                  <a:gd name="T32" fmla="*/ 524 w 817"/>
                  <a:gd name="T33" fmla="*/ 9 h 806"/>
                  <a:gd name="T34" fmla="*/ 545 w 817"/>
                  <a:gd name="T35" fmla="*/ 24 h 806"/>
                  <a:gd name="T36" fmla="*/ 556 w 817"/>
                  <a:gd name="T37" fmla="*/ 42 h 806"/>
                  <a:gd name="T38" fmla="*/ 556 w 817"/>
                  <a:gd name="T39" fmla="*/ 64 h 806"/>
                  <a:gd name="T40" fmla="*/ 547 w 817"/>
                  <a:gd name="T41" fmla="*/ 83 h 806"/>
                  <a:gd name="T42" fmla="*/ 525 w 817"/>
                  <a:gd name="T43" fmla="*/ 114 h 806"/>
                  <a:gd name="T44" fmla="*/ 524 w 817"/>
                  <a:gd name="T45" fmla="*/ 128 h 806"/>
                  <a:gd name="T46" fmla="*/ 532 w 817"/>
                  <a:gd name="T47" fmla="*/ 136 h 806"/>
                  <a:gd name="T48" fmla="*/ 817 w 817"/>
                  <a:gd name="T49" fmla="*/ 141 h 806"/>
                  <a:gd name="T50" fmla="*/ 531 w 817"/>
                  <a:gd name="T51" fmla="*/ 670 h 806"/>
                  <a:gd name="T52" fmla="*/ 524 w 817"/>
                  <a:gd name="T53" fmla="*/ 680 h 806"/>
                  <a:gd name="T54" fmla="*/ 527 w 817"/>
                  <a:gd name="T55" fmla="*/ 694 h 806"/>
                  <a:gd name="T56" fmla="*/ 547 w 817"/>
                  <a:gd name="T57" fmla="*/ 722 h 806"/>
                  <a:gd name="T58" fmla="*/ 558 w 817"/>
                  <a:gd name="T59" fmla="*/ 752 h 806"/>
                  <a:gd name="T60" fmla="*/ 554 w 817"/>
                  <a:gd name="T61" fmla="*/ 769 h 806"/>
                  <a:gd name="T62" fmla="*/ 537 w 817"/>
                  <a:gd name="T63" fmla="*/ 788 h 806"/>
                  <a:gd name="T64" fmla="*/ 510 w 817"/>
                  <a:gd name="T65" fmla="*/ 802 h 806"/>
                  <a:gd name="T66" fmla="*/ 477 w 817"/>
                  <a:gd name="T67" fmla="*/ 806 h 806"/>
                  <a:gd name="T68" fmla="*/ 441 w 817"/>
                  <a:gd name="T69" fmla="*/ 798 h 806"/>
                  <a:gd name="T70" fmla="*/ 419 w 817"/>
                  <a:gd name="T71" fmla="*/ 786 h 806"/>
                  <a:gd name="T72" fmla="*/ 404 w 817"/>
                  <a:gd name="T73" fmla="*/ 767 h 806"/>
                  <a:gd name="T74" fmla="*/ 400 w 817"/>
                  <a:gd name="T75" fmla="*/ 750 h 806"/>
                  <a:gd name="T76" fmla="*/ 406 w 817"/>
                  <a:gd name="T77" fmla="*/ 728 h 806"/>
                  <a:gd name="T78" fmla="*/ 424 w 817"/>
                  <a:gd name="T79" fmla="*/ 700 h 806"/>
                  <a:gd name="T80" fmla="*/ 432 w 817"/>
                  <a:gd name="T81" fmla="*/ 682 h 806"/>
                  <a:gd name="T82" fmla="*/ 428 w 817"/>
                  <a:gd name="T83" fmla="*/ 673 h 806"/>
                  <a:gd name="T84" fmla="*/ 412 w 817"/>
                  <a:gd name="T85" fmla="*/ 664 h 806"/>
                  <a:gd name="T86" fmla="*/ 135 w 817"/>
                  <a:gd name="T87" fmla="*/ 453 h 806"/>
                  <a:gd name="T88" fmla="*/ 125 w 817"/>
                  <a:gd name="T89" fmla="*/ 446 h 806"/>
                  <a:gd name="T90" fmla="*/ 110 w 817"/>
                  <a:gd name="T91" fmla="*/ 451 h 806"/>
                  <a:gd name="T92" fmla="*/ 74 w 817"/>
                  <a:gd name="T93" fmla="*/ 476 h 806"/>
                  <a:gd name="T94" fmla="*/ 54 w 817"/>
                  <a:gd name="T95" fmla="*/ 482 h 806"/>
                  <a:gd name="T96" fmla="*/ 37 w 817"/>
                  <a:gd name="T97" fmla="*/ 478 h 806"/>
                  <a:gd name="T98" fmla="*/ 17 w 817"/>
                  <a:gd name="T99" fmla="*/ 461 h 806"/>
                  <a:gd name="T100" fmla="*/ 4 w 817"/>
                  <a:gd name="T101" fmla="*/ 433 h 806"/>
                  <a:gd name="T102" fmla="*/ 0 w 817"/>
                  <a:gd name="T103" fmla="*/ 401 h 806"/>
                  <a:gd name="T104" fmla="*/ 7 w 817"/>
                  <a:gd name="T105" fmla="*/ 365 h 806"/>
                  <a:gd name="T106" fmla="*/ 19 w 817"/>
                  <a:gd name="T107" fmla="*/ 342 h 8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7" h="806">
                    <a:moveTo>
                      <a:pt x="33" y="330"/>
                    </a:moveTo>
                    <a:lnTo>
                      <a:pt x="38" y="327"/>
                    </a:lnTo>
                    <a:lnTo>
                      <a:pt x="43" y="325"/>
                    </a:lnTo>
                    <a:lnTo>
                      <a:pt x="47" y="324"/>
                    </a:lnTo>
                    <a:lnTo>
                      <a:pt x="51" y="323"/>
                    </a:lnTo>
                    <a:lnTo>
                      <a:pt x="56" y="323"/>
                    </a:lnTo>
                    <a:lnTo>
                      <a:pt x="60" y="323"/>
                    </a:lnTo>
                    <a:lnTo>
                      <a:pt x="64" y="324"/>
                    </a:lnTo>
                    <a:lnTo>
                      <a:pt x="68" y="325"/>
                    </a:lnTo>
                    <a:lnTo>
                      <a:pt x="76" y="329"/>
                    </a:lnTo>
                    <a:lnTo>
                      <a:pt x="84" y="333"/>
                    </a:lnTo>
                    <a:lnTo>
                      <a:pt x="91" y="338"/>
                    </a:lnTo>
                    <a:lnTo>
                      <a:pt x="98" y="343"/>
                    </a:lnTo>
                    <a:lnTo>
                      <a:pt x="104" y="347"/>
                    </a:lnTo>
                    <a:lnTo>
                      <a:pt x="110" y="351"/>
                    </a:lnTo>
                    <a:lnTo>
                      <a:pt x="116" y="354"/>
                    </a:lnTo>
                    <a:lnTo>
                      <a:pt x="119" y="355"/>
                    </a:lnTo>
                    <a:lnTo>
                      <a:pt x="122" y="355"/>
                    </a:lnTo>
                    <a:lnTo>
                      <a:pt x="128" y="354"/>
                    </a:lnTo>
                    <a:lnTo>
                      <a:pt x="130" y="353"/>
                    </a:lnTo>
                    <a:lnTo>
                      <a:pt x="132" y="351"/>
                    </a:lnTo>
                    <a:lnTo>
                      <a:pt x="135" y="348"/>
                    </a:lnTo>
                    <a:lnTo>
                      <a:pt x="137" y="345"/>
                    </a:lnTo>
                    <a:lnTo>
                      <a:pt x="139" y="341"/>
                    </a:lnTo>
                    <a:lnTo>
                      <a:pt x="141" y="336"/>
                    </a:lnTo>
                    <a:lnTo>
                      <a:pt x="141" y="141"/>
                    </a:lnTo>
                    <a:lnTo>
                      <a:pt x="412" y="141"/>
                    </a:lnTo>
                    <a:lnTo>
                      <a:pt x="418" y="138"/>
                    </a:lnTo>
                    <a:lnTo>
                      <a:pt x="423" y="136"/>
                    </a:lnTo>
                    <a:lnTo>
                      <a:pt x="427" y="133"/>
                    </a:lnTo>
                    <a:lnTo>
                      <a:pt x="430" y="129"/>
                    </a:lnTo>
                    <a:lnTo>
                      <a:pt x="432" y="126"/>
                    </a:lnTo>
                    <a:lnTo>
                      <a:pt x="432" y="122"/>
                    </a:lnTo>
                    <a:lnTo>
                      <a:pt x="432" y="119"/>
                    </a:lnTo>
                    <a:lnTo>
                      <a:pt x="431" y="115"/>
                    </a:lnTo>
                    <a:lnTo>
                      <a:pt x="427" y="108"/>
                    </a:lnTo>
                    <a:lnTo>
                      <a:pt x="422" y="100"/>
                    </a:lnTo>
                    <a:lnTo>
                      <a:pt x="416" y="92"/>
                    </a:lnTo>
                    <a:lnTo>
                      <a:pt x="410" y="84"/>
                    </a:lnTo>
                    <a:lnTo>
                      <a:pt x="407" y="77"/>
                    </a:lnTo>
                    <a:lnTo>
                      <a:pt x="404" y="71"/>
                    </a:lnTo>
                    <a:lnTo>
                      <a:pt x="403" y="67"/>
                    </a:lnTo>
                    <a:lnTo>
                      <a:pt x="402" y="64"/>
                    </a:lnTo>
                    <a:lnTo>
                      <a:pt x="401" y="57"/>
                    </a:lnTo>
                    <a:lnTo>
                      <a:pt x="401" y="51"/>
                    </a:lnTo>
                    <a:lnTo>
                      <a:pt x="402" y="45"/>
                    </a:lnTo>
                    <a:lnTo>
                      <a:pt x="403" y="39"/>
                    </a:lnTo>
                    <a:lnTo>
                      <a:pt x="406" y="34"/>
                    </a:lnTo>
                    <a:lnTo>
                      <a:pt x="409" y="29"/>
                    </a:lnTo>
                    <a:lnTo>
                      <a:pt x="413" y="25"/>
                    </a:lnTo>
                    <a:lnTo>
                      <a:pt x="417" y="21"/>
                    </a:lnTo>
                    <a:lnTo>
                      <a:pt x="422" y="17"/>
                    </a:lnTo>
                    <a:lnTo>
                      <a:pt x="427" y="13"/>
                    </a:lnTo>
                    <a:lnTo>
                      <a:pt x="433" y="10"/>
                    </a:lnTo>
                    <a:lnTo>
                      <a:pt x="439" y="7"/>
                    </a:lnTo>
                    <a:lnTo>
                      <a:pt x="446" y="5"/>
                    </a:lnTo>
                    <a:lnTo>
                      <a:pt x="452" y="3"/>
                    </a:lnTo>
                    <a:lnTo>
                      <a:pt x="459" y="1"/>
                    </a:lnTo>
                    <a:lnTo>
                      <a:pt x="467" y="0"/>
                    </a:lnTo>
                    <a:lnTo>
                      <a:pt x="474" y="0"/>
                    </a:lnTo>
                    <a:lnTo>
                      <a:pt x="481" y="0"/>
                    </a:lnTo>
                    <a:lnTo>
                      <a:pt x="489" y="0"/>
                    </a:lnTo>
                    <a:lnTo>
                      <a:pt x="496" y="1"/>
                    </a:lnTo>
                    <a:lnTo>
                      <a:pt x="503" y="2"/>
                    </a:lnTo>
                    <a:lnTo>
                      <a:pt x="511" y="4"/>
                    </a:lnTo>
                    <a:lnTo>
                      <a:pt x="518" y="6"/>
                    </a:lnTo>
                    <a:lnTo>
                      <a:pt x="521" y="8"/>
                    </a:lnTo>
                    <a:lnTo>
                      <a:pt x="524" y="9"/>
                    </a:lnTo>
                    <a:lnTo>
                      <a:pt x="531" y="13"/>
                    </a:lnTo>
                    <a:lnTo>
                      <a:pt x="537" y="17"/>
                    </a:lnTo>
                    <a:lnTo>
                      <a:pt x="542" y="21"/>
                    </a:lnTo>
                    <a:lnTo>
                      <a:pt x="545" y="24"/>
                    </a:lnTo>
                    <a:lnTo>
                      <a:pt x="547" y="26"/>
                    </a:lnTo>
                    <a:lnTo>
                      <a:pt x="551" y="32"/>
                    </a:lnTo>
                    <a:lnTo>
                      <a:pt x="554" y="37"/>
                    </a:lnTo>
                    <a:lnTo>
                      <a:pt x="556" y="42"/>
                    </a:lnTo>
                    <a:lnTo>
                      <a:pt x="557" y="47"/>
                    </a:lnTo>
                    <a:lnTo>
                      <a:pt x="557" y="54"/>
                    </a:lnTo>
                    <a:lnTo>
                      <a:pt x="557" y="60"/>
                    </a:lnTo>
                    <a:lnTo>
                      <a:pt x="556" y="64"/>
                    </a:lnTo>
                    <a:lnTo>
                      <a:pt x="555" y="68"/>
                    </a:lnTo>
                    <a:lnTo>
                      <a:pt x="551" y="75"/>
                    </a:lnTo>
                    <a:lnTo>
                      <a:pt x="549" y="79"/>
                    </a:lnTo>
                    <a:lnTo>
                      <a:pt x="547" y="83"/>
                    </a:lnTo>
                    <a:lnTo>
                      <a:pt x="537" y="96"/>
                    </a:lnTo>
                    <a:lnTo>
                      <a:pt x="530" y="106"/>
                    </a:lnTo>
                    <a:lnTo>
                      <a:pt x="528" y="110"/>
                    </a:lnTo>
                    <a:lnTo>
                      <a:pt x="525" y="114"/>
                    </a:lnTo>
                    <a:lnTo>
                      <a:pt x="524" y="118"/>
                    </a:lnTo>
                    <a:lnTo>
                      <a:pt x="523" y="122"/>
                    </a:lnTo>
                    <a:lnTo>
                      <a:pt x="523" y="126"/>
                    </a:lnTo>
                    <a:lnTo>
                      <a:pt x="524" y="128"/>
                    </a:lnTo>
                    <a:lnTo>
                      <a:pt x="525" y="129"/>
                    </a:lnTo>
                    <a:lnTo>
                      <a:pt x="526" y="131"/>
                    </a:lnTo>
                    <a:lnTo>
                      <a:pt x="528" y="133"/>
                    </a:lnTo>
                    <a:lnTo>
                      <a:pt x="532" y="136"/>
                    </a:lnTo>
                    <a:lnTo>
                      <a:pt x="534" y="137"/>
                    </a:lnTo>
                    <a:lnTo>
                      <a:pt x="537" y="139"/>
                    </a:lnTo>
                    <a:lnTo>
                      <a:pt x="545" y="141"/>
                    </a:lnTo>
                    <a:lnTo>
                      <a:pt x="817" y="141"/>
                    </a:lnTo>
                    <a:lnTo>
                      <a:pt x="817" y="664"/>
                    </a:lnTo>
                    <a:lnTo>
                      <a:pt x="545" y="664"/>
                    </a:lnTo>
                    <a:lnTo>
                      <a:pt x="535" y="668"/>
                    </a:lnTo>
                    <a:lnTo>
                      <a:pt x="531" y="670"/>
                    </a:lnTo>
                    <a:lnTo>
                      <a:pt x="528" y="672"/>
                    </a:lnTo>
                    <a:lnTo>
                      <a:pt x="526" y="675"/>
                    </a:lnTo>
                    <a:lnTo>
                      <a:pt x="524" y="677"/>
                    </a:lnTo>
                    <a:lnTo>
                      <a:pt x="524" y="680"/>
                    </a:lnTo>
                    <a:lnTo>
                      <a:pt x="523" y="682"/>
                    </a:lnTo>
                    <a:lnTo>
                      <a:pt x="524" y="685"/>
                    </a:lnTo>
                    <a:lnTo>
                      <a:pt x="524" y="688"/>
                    </a:lnTo>
                    <a:lnTo>
                      <a:pt x="527" y="694"/>
                    </a:lnTo>
                    <a:lnTo>
                      <a:pt x="531" y="701"/>
                    </a:lnTo>
                    <a:lnTo>
                      <a:pt x="536" y="708"/>
                    </a:lnTo>
                    <a:lnTo>
                      <a:pt x="542" y="715"/>
                    </a:lnTo>
                    <a:lnTo>
                      <a:pt x="547" y="722"/>
                    </a:lnTo>
                    <a:lnTo>
                      <a:pt x="551" y="730"/>
                    </a:lnTo>
                    <a:lnTo>
                      <a:pt x="555" y="738"/>
                    </a:lnTo>
                    <a:lnTo>
                      <a:pt x="558" y="746"/>
                    </a:lnTo>
                    <a:lnTo>
                      <a:pt x="558" y="752"/>
                    </a:lnTo>
                    <a:lnTo>
                      <a:pt x="558" y="756"/>
                    </a:lnTo>
                    <a:lnTo>
                      <a:pt x="557" y="760"/>
                    </a:lnTo>
                    <a:lnTo>
                      <a:pt x="556" y="764"/>
                    </a:lnTo>
                    <a:lnTo>
                      <a:pt x="554" y="769"/>
                    </a:lnTo>
                    <a:lnTo>
                      <a:pt x="552" y="773"/>
                    </a:lnTo>
                    <a:lnTo>
                      <a:pt x="545" y="781"/>
                    </a:lnTo>
                    <a:lnTo>
                      <a:pt x="541" y="785"/>
                    </a:lnTo>
                    <a:lnTo>
                      <a:pt x="537" y="788"/>
                    </a:lnTo>
                    <a:lnTo>
                      <a:pt x="529" y="794"/>
                    </a:lnTo>
                    <a:lnTo>
                      <a:pt x="524" y="796"/>
                    </a:lnTo>
                    <a:lnTo>
                      <a:pt x="520" y="798"/>
                    </a:lnTo>
                    <a:lnTo>
                      <a:pt x="510" y="802"/>
                    </a:lnTo>
                    <a:lnTo>
                      <a:pt x="503" y="803"/>
                    </a:lnTo>
                    <a:lnTo>
                      <a:pt x="498" y="804"/>
                    </a:lnTo>
                    <a:lnTo>
                      <a:pt x="488" y="805"/>
                    </a:lnTo>
                    <a:lnTo>
                      <a:pt x="477" y="806"/>
                    </a:lnTo>
                    <a:lnTo>
                      <a:pt x="466" y="805"/>
                    </a:lnTo>
                    <a:lnTo>
                      <a:pt x="456" y="803"/>
                    </a:lnTo>
                    <a:lnTo>
                      <a:pt x="446" y="800"/>
                    </a:lnTo>
                    <a:lnTo>
                      <a:pt x="441" y="798"/>
                    </a:lnTo>
                    <a:lnTo>
                      <a:pt x="436" y="796"/>
                    </a:lnTo>
                    <a:lnTo>
                      <a:pt x="427" y="792"/>
                    </a:lnTo>
                    <a:lnTo>
                      <a:pt x="423" y="789"/>
                    </a:lnTo>
                    <a:lnTo>
                      <a:pt x="419" y="786"/>
                    </a:lnTo>
                    <a:lnTo>
                      <a:pt x="412" y="780"/>
                    </a:lnTo>
                    <a:lnTo>
                      <a:pt x="409" y="776"/>
                    </a:lnTo>
                    <a:lnTo>
                      <a:pt x="407" y="772"/>
                    </a:lnTo>
                    <a:lnTo>
                      <a:pt x="404" y="767"/>
                    </a:lnTo>
                    <a:lnTo>
                      <a:pt x="402" y="763"/>
                    </a:lnTo>
                    <a:lnTo>
                      <a:pt x="401" y="758"/>
                    </a:lnTo>
                    <a:lnTo>
                      <a:pt x="400" y="754"/>
                    </a:lnTo>
                    <a:lnTo>
                      <a:pt x="400" y="750"/>
                    </a:lnTo>
                    <a:lnTo>
                      <a:pt x="400" y="744"/>
                    </a:lnTo>
                    <a:lnTo>
                      <a:pt x="401" y="740"/>
                    </a:lnTo>
                    <a:lnTo>
                      <a:pt x="402" y="736"/>
                    </a:lnTo>
                    <a:lnTo>
                      <a:pt x="406" y="728"/>
                    </a:lnTo>
                    <a:lnTo>
                      <a:pt x="410" y="721"/>
                    </a:lnTo>
                    <a:lnTo>
                      <a:pt x="415" y="713"/>
                    </a:lnTo>
                    <a:lnTo>
                      <a:pt x="420" y="706"/>
                    </a:lnTo>
                    <a:lnTo>
                      <a:pt x="424" y="700"/>
                    </a:lnTo>
                    <a:lnTo>
                      <a:pt x="428" y="694"/>
                    </a:lnTo>
                    <a:lnTo>
                      <a:pt x="431" y="688"/>
                    </a:lnTo>
                    <a:lnTo>
                      <a:pt x="432" y="685"/>
                    </a:lnTo>
                    <a:lnTo>
                      <a:pt x="432" y="682"/>
                    </a:lnTo>
                    <a:lnTo>
                      <a:pt x="432" y="680"/>
                    </a:lnTo>
                    <a:lnTo>
                      <a:pt x="431" y="677"/>
                    </a:lnTo>
                    <a:lnTo>
                      <a:pt x="430" y="675"/>
                    </a:lnTo>
                    <a:lnTo>
                      <a:pt x="428" y="673"/>
                    </a:lnTo>
                    <a:lnTo>
                      <a:pt x="425" y="670"/>
                    </a:lnTo>
                    <a:lnTo>
                      <a:pt x="421" y="668"/>
                    </a:lnTo>
                    <a:lnTo>
                      <a:pt x="417" y="666"/>
                    </a:lnTo>
                    <a:lnTo>
                      <a:pt x="412" y="664"/>
                    </a:lnTo>
                    <a:lnTo>
                      <a:pt x="141" y="664"/>
                    </a:lnTo>
                    <a:lnTo>
                      <a:pt x="141" y="468"/>
                    </a:lnTo>
                    <a:lnTo>
                      <a:pt x="137" y="458"/>
                    </a:lnTo>
                    <a:lnTo>
                      <a:pt x="135" y="453"/>
                    </a:lnTo>
                    <a:lnTo>
                      <a:pt x="133" y="451"/>
                    </a:lnTo>
                    <a:lnTo>
                      <a:pt x="130" y="448"/>
                    </a:lnTo>
                    <a:lnTo>
                      <a:pt x="128" y="447"/>
                    </a:lnTo>
                    <a:lnTo>
                      <a:pt x="125" y="446"/>
                    </a:lnTo>
                    <a:lnTo>
                      <a:pt x="122" y="446"/>
                    </a:lnTo>
                    <a:lnTo>
                      <a:pt x="119" y="447"/>
                    </a:lnTo>
                    <a:lnTo>
                      <a:pt x="116" y="448"/>
                    </a:lnTo>
                    <a:lnTo>
                      <a:pt x="110" y="451"/>
                    </a:lnTo>
                    <a:lnTo>
                      <a:pt x="103" y="456"/>
                    </a:lnTo>
                    <a:lnTo>
                      <a:pt x="96" y="461"/>
                    </a:lnTo>
                    <a:lnTo>
                      <a:pt x="82" y="471"/>
                    </a:lnTo>
                    <a:lnTo>
                      <a:pt x="74" y="476"/>
                    </a:lnTo>
                    <a:lnTo>
                      <a:pt x="70" y="478"/>
                    </a:lnTo>
                    <a:lnTo>
                      <a:pt x="66" y="479"/>
                    </a:lnTo>
                    <a:lnTo>
                      <a:pt x="58" y="482"/>
                    </a:lnTo>
                    <a:lnTo>
                      <a:pt x="54" y="482"/>
                    </a:lnTo>
                    <a:lnTo>
                      <a:pt x="50" y="482"/>
                    </a:lnTo>
                    <a:lnTo>
                      <a:pt x="45" y="481"/>
                    </a:lnTo>
                    <a:lnTo>
                      <a:pt x="41" y="480"/>
                    </a:lnTo>
                    <a:lnTo>
                      <a:pt x="37" y="478"/>
                    </a:lnTo>
                    <a:lnTo>
                      <a:pt x="32" y="476"/>
                    </a:lnTo>
                    <a:lnTo>
                      <a:pt x="24" y="469"/>
                    </a:lnTo>
                    <a:lnTo>
                      <a:pt x="21" y="465"/>
                    </a:lnTo>
                    <a:lnTo>
                      <a:pt x="17" y="461"/>
                    </a:lnTo>
                    <a:lnTo>
                      <a:pt x="12" y="452"/>
                    </a:lnTo>
                    <a:lnTo>
                      <a:pt x="9" y="447"/>
                    </a:lnTo>
                    <a:lnTo>
                      <a:pt x="7" y="443"/>
                    </a:lnTo>
                    <a:lnTo>
                      <a:pt x="4" y="433"/>
                    </a:lnTo>
                    <a:lnTo>
                      <a:pt x="2" y="427"/>
                    </a:lnTo>
                    <a:lnTo>
                      <a:pt x="1" y="422"/>
                    </a:lnTo>
                    <a:lnTo>
                      <a:pt x="0" y="412"/>
                    </a:lnTo>
                    <a:lnTo>
                      <a:pt x="0" y="401"/>
                    </a:lnTo>
                    <a:lnTo>
                      <a:pt x="1" y="390"/>
                    </a:lnTo>
                    <a:lnTo>
                      <a:pt x="2" y="380"/>
                    </a:lnTo>
                    <a:lnTo>
                      <a:pt x="5" y="370"/>
                    </a:lnTo>
                    <a:lnTo>
                      <a:pt x="7" y="365"/>
                    </a:lnTo>
                    <a:lnTo>
                      <a:pt x="9" y="360"/>
                    </a:lnTo>
                    <a:lnTo>
                      <a:pt x="14" y="350"/>
                    </a:lnTo>
                    <a:lnTo>
                      <a:pt x="16" y="346"/>
                    </a:lnTo>
                    <a:lnTo>
                      <a:pt x="19" y="342"/>
                    </a:lnTo>
                    <a:lnTo>
                      <a:pt x="26" y="335"/>
                    </a:lnTo>
                    <a:lnTo>
                      <a:pt x="29" y="332"/>
                    </a:lnTo>
                    <a:lnTo>
                      <a:pt x="33" y="330"/>
                    </a:lnTo>
                    <a:close/>
                  </a:path>
                </a:pathLst>
              </a:custGeom>
              <a:solidFill>
                <a:srgbClr val="E8F3EE"/>
              </a:solidFill>
              <a:ln w="9525" cmpd="sng">
                <a:solidFill>
                  <a:srgbClr val="007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9" name="Freeform 7">
                <a:extLst>
                  <a:ext uri="{FF2B5EF4-FFF2-40B4-BE49-F238E27FC236}">
                    <a16:creationId xmlns:a16="http://schemas.microsoft.com/office/drawing/2014/main" id="{F6A7F105-ECC3-4F23-A596-1D288FFDF424}"/>
                  </a:ext>
                </a:extLst>
              </p:cNvPr>
              <p:cNvSpPr>
                <a:spLocks/>
              </p:cNvSpPr>
              <p:nvPr/>
            </p:nvSpPr>
            <p:spPr bwMode="auto">
              <a:xfrm>
                <a:off x="4309899" y="3652054"/>
                <a:ext cx="3041466" cy="2123790"/>
              </a:xfrm>
              <a:custGeom>
                <a:avLst/>
                <a:gdLst>
                  <a:gd name="T0" fmla="*/ 134 w 955"/>
                  <a:gd name="T1" fmla="*/ 454 h 667"/>
                  <a:gd name="T2" fmla="*/ 123 w 955"/>
                  <a:gd name="T3" fmla="*/ 449 h 667"/>
                  <a:gd name="T4" fmla="*/ 105 w 955"/>
                  <a:gd name="T5" fmla="*/ 457 h 667"/>
                  <a:gd name="T6" fmla="*/ 76 w 955"/>
                  <a:gd name="T7" fmla="*/ 477 h 667"/>
                  <a:gd name="T8" fmla="*/ 51 w 955"/>
                  <a:gd name="T9" fmla="*/ 483 h 667"/>
                  <a:gd name="T10" fmla="*/ 33 w 955"/>
                  <a:gd name="T11" fmla="*/ 477 h 667"/>
                  <a:gd name="T12" fmla="*/ 12 w 955"/>
                  <a:gd name="T13" fmla="*/ 454 h 667"/>
                  <a:gd name="T14" fmla="*/ 3 w 955"/>
                  <a:gd name="T15" fmla="*/ 430 h 667"/>
                  <a:gd name="T16" fmla="*/ 1 w 955"/>
                  <a:gd name="T17" fmla="*/ 391 h 667"/>
                  <a:gd name="T18" fmla="*/ 9 w 955"/>
                  <a:gd name="T19" fmla="*/ 361 h 667"/>
                  <a:gd name="T20" fmla="*/ 26 w 955"/>
                  <a:gd name="T21" fmla="*/ 338 h 667"/>
                  <a:gd name="T22" fmla="*/ 44 w 955"/>
                  <a:gd name="T23" fmla="*/ 327 h 667"/>
                  <a:gd name="T24" fmla="*/ 61 w 955"/>
                  <a:gd name="T25" fmla="*/ 326 h 667"/>
                  <a:gd name="T26" fmla="*/ 92 w 955"/>
                  <a:gd name="T27" fmla="*/ 341 h 667"/>
                  <a:gd name="T28" fmla="*/ 118 w 955"/>
                  <a:gd name="T29" fmla="*/ 356 h 667"/>
                  <a:gd name="T30" fmla="*/ 129 w 955"/>
                  <a:gd name="T31" fmla="*/ 356 h 667"/>
                  <a:gd name="T32" fmla="*/ 138 w 955"/>
                  <a:gd name="T33" fmla="*/ 346 h 667"/>
                  <a:gd name="T34" fmla="*/ 412 w 955"/>
                  <a:gd name="T35" fmla="*/ 142 h 667"/>
                  <a:gd name="T36" fmla="*/ 428 w 955"/>
                  <a:gd name="T37" fmla="*/ 134 h 667"/>
                  <a:gd name="T38" fmla="*/ 431 w 955"/>
                  <a:gd name="T39" fmla="*/ 120 h 667"/>
                  <a:gd name="T40" fmla="*/ 419 w 955"/>
                  <a:gd name="T41" fmla="*/ 99 h 667"/>
                  <a:gd name="T42" fmla="*/ 401 w 955"/>
                  <a:gd name="T43" fmla="*/ 70 h 667"/>
                  <a:gd name="T44" fmla="*/ 398 w 955"/>
                  <a:gd name="T45" fmla="*/ 53 h 667"/>
                  <a:gd name="T46" fmla="*/ 402 w 955"/>
                  <a:gd name="T47" fmla="*/ 40 h 667"/>
                  <a:gd name="T48" fmla="*/ 414 w 955"/>
                  <a:gd name="T49" fmla="*/ 23 h 667"/>
                  <a:gd name="T50" fmla="*/ 440 w 955"/>
                  <a:gd name="T51" fmla="*/ 8 h 667"/>
                  <a:gd name="T52" fmla="*/ 476 w 955"/>
                  <a:gd name="T53" fmla="*/ 0 h 667"/>
                  <a:gd name="T54" fmla="*/ 518 w 955"/>
                  <a:gd name="T55" fmla="*/ 8 h 667"/>
                  <a:gd name="T56" fmla="*/ 536 w 955"/>
                  <a:gd name="T57" fmla="*/ 18 h 667"/>
                  <a:gd name="T58" fmla="*/ 551 w 955"/>
                  <a:gd name="T59" fmla="*/ 34 h 667"/>
                  <a:gd name="T60" fmla="*/ 557 w 955"/>
                  <a:gd name="T61" fmla="*/ 51 h 667"/>
                  <a:gd name="T62" fmla="*/ 551 w 955"/>
                  <a:gd name="T63" fmla="*/ 75 h 667"/>
                  <a:gd name="T64" fmla="*/ 526 w 955"/>
                  <a:gd name="T65" fmla="*/ 111 h 667"/>
                  <a:gd name="T66" fmla="*/ 522 w 955"/>
                  <a:gd name="T67" fmla="*/ 128 h 667"/>
                  <a:gd name="T68" fmla="*/ 531 w 955"/>
                  <a:gd name="T69" fmla="*/ 138 h 667"/>
                  <a:gd name="T70" fmla="*/ 814 w 955"/>
                  <a:gd name="T71" fmla="*/ 338 h 667"/>
                  <a:gd name="T72" fmla="*/ 822 w 955"/>
                  <a:gd name="T73" fmla="*/ 353 h 667"/>
                  <a:gd name="T74" fmla="*/ 832 w 955"/>
                  <a:gd name="T75" fmla="*/ 357 h 667"/>
                  <a:gd name="T76" fmla="*/ 850 w 955"/>
                  <a:gd name="T77" fmla="*/ 350 h 667"/>
                  <a:gd name="T78" fmla="*/ 882 w 955"/>
                  <a:gd name="T79" fmla="*/ 329 h 667"/>
                  <a:gd name="T80" fmla="*/ 898 w 955"/>
                  <a:gd name="T81" fmla="*/ 324 h 667"/>
                  <a:gd name="T82" fmla="*/ 916 w 955"/>
                  <a:gd name="T83" fmla="*/ 329 h 667"/>
                  <a:gd name="T84" fmla="*/ 932 w 955"/>
                  <a:gd name="T85" fmla="*/ 341 h 667"/>
                  <a:gd name="T86" fmla="*/ 948 w 955"/>
                  <a:gd name="T87" fmla="*/ 366 h 667"/>
                  <a:gd name="T88" fmla="*/ 955 w 955"/>
                  <a:gd name="T89" fmla="*/ 397 h 667"/>
                  <a:gd name="T90" fmla="*/ 951 w 955"/>
                  <a:gd name="T91" fmla="*/ 435 h 667"/>
                  <a:gd name="T92" fmla="*/ 940 w 955"/>
                  <a:gd name="T93" fmla="*/ 459 h 667"/>
                  <a:gd name="T94" fmla="*/ 927 w 955"/>
                  <a:gd name="T95" fmla="*/ 474 h 667"/>
                  <a:gd name="T96" fmla="*/ 909 w 955"/>
                  <a:gd name="T97" fmla="*/ 483 h 667"/>
                  <a:gd name="T98" fmla="*/ 888 w 955"/>
                  <a:gd name="T99" fmla="*/ 481 h 667"/>
                  <a:gd name="T100" fmla="*/ 851 w 955"/>
                  <a:gd name="T101" fmla="*/ 457 h 667"/>
                  <a:gd name="T102" fmla="*/ 832 w 955"/>
                  <a:gd name="T103" fmla="*/ 449 h 667"/>
                  <a:gd name="T104" fmla="*/ 822 w 955"/>
                  <a:gd name="T105" fmla="*/ 453 h 667"/>
                  <a:gd name="T106" fmla="*/ 814 w 955"/>
                  <a:gd name="T107" fmla="*/ 469 h 6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5" h="667">
                    <a:moveTo>
                      <a:pt x="142" y="471"/>
                    </a:moveTo>
                    <a:lnTo>
                      <a:pt x="138" y="461"/>
                    </a:lnTo>
                    <a:lnTo>
                      <a:pt x="136" y="457"/>
                    </a:lnTo>
                    <a:lnTo>
                      <a:pt x="134" y="454"/>
                    </a:lnTo>
                    <a:lnTo>
                      <a:pt x="131" y="451"/>
                    </a:lnTo>
                    <a:lnTo>
                      <a:pt x="129" y="450"/>
                    </a:lnTo>
                    <a:lnTo>
                      <a:pt x="126" y="449"/>
                    </a:lnTo>
                    <a:lnTo>
                      <a:pt x="123" y="449"/>
                    </a:lnTo>
                    <a:lnTo>
                      <a:pt x="121" y="449"/>
                    </a:lnTo>
                    <a:lnTo>
                      <a:pt x="118" y="450"/>
                    </a:lnTo>
                    <a:lnTo>
                      <a:pt x="112" y="452"/>
                    </a:lnTo>
                    <a:lnTo>
                      <a:pt x="105" y="457"/>
                    </a:lnTo>
                    <a:lnTo>
                      <a:pt x="98" y="461"/>
                    </a:lnTo>
                    <a:lnTo>
                      <a:pt x="91" y="467"/>
                    </a:lnTo>
                    <a:lnTo>
                      <a:pt x="83" y="472"/>
                    </a:lnTo>
                    <a:lnTo>
                      <a:pt x="76" y="477"/>
                    </a:lnTo>
                    <a:lnTo>
                      <a:pt x="68" y="481"/>
                    </a:lnTo>
                    <a:lnTo>
                      <a:pt x="59" y="483"/>
                    </a:lnTo>
                    <a:lnTo>
                      <a:pt x="55" y="483"/>
                    </a:lnTo>
                    <a:lnTo>
                      <a:pt x="51" y="483"/>
                    </a:lnTo>
                    <a:lnTo>
                      <a:pt x="47" y="483"/>
                    </a:lnTo>
                    <a:lnTo>
                      <a:pt x="42" y="482"/>
                    </a:lnTo>
                    <a:lnTo>
                      <a:pt x="38" y="480"/>
                    </a:lnTo>
                    <a:lnTo>
                      <a:pt x="33" y="477"/>
                    </a:lnTo>
                    <a:lnTo>
                      <a:pt x="25" y="470"/>
                    </a:lnTo>
                    <a:lnTo>
                      <a:pt x="21" y="467"/>
                    </a:lnTo>
                    <a:lnTo>
                      <a:pt x="18" y="463"/>
                    </a:lnTo>
                    <a:lnTo>
                      <a:pt x="12" y="454"/>
                    </a:lnTo>
                    <a:lnTo>
                      <a:pt x="10" y="450"/>
                    </a:lnTo>
                    <a:lnTo>
                      <a:pt x="7" y="445"/>
                    </a:lnTo>
                    <a:lnTo>
                      <a:pt x="4" y="435"/>
                    </a:lnTo>
                    <a:lnTo>
                      <a:pt x="3" y="430"/>
                    </a:lnTo>
                    <a:lnTo>
                      <a:pt x="2" y="425"/>
                    </a:lnTo>
                    <a:lnTo>
                      <a:pt x="0" y="413"/>
                    </a:lnTo>
                    <a:lnTo>
                      <a:pt x="0" y="402"/>
                    </a:lnTo>
                    <a:lnTo>
                      <a:pt x="1" y="391"/>
                    </a:lnTo>
                    <a:lnTo>
                      <a:pt x="3" y="381"/>
                    </a:lnTo>
                    <a:lnTo>
                      <a:pt x="5" y="371"/>
                    </a:lnTo>
                    <a:lnTo>
                      <a:pt x="7" y="366"/>
                    </a:lnTo>
                    <a:lnTo>
                      <a:pt x="9" y="361"/>
                    </a:lnTo>
                    <a:lnTo>
                      <a:pt x="14" y="353"/>
                    </a:lnTo>
                    <a:lnTo>
                      <a:pt x="17" y="348"/>
                    </a:lnTo>
                    <a:lnTo>
                      <a:pt x="19" y="345"/>
                    </a:lnTo>
                    <a:lnTo>
                      <a:pt x="26" y="338"/>
                    </a:lnTo>
                    <a:lnTo>
                      <a:pt x="30" y="335"/>
                    </a:lnTo>
                    <a:lnTo>
                      <a:pt x="34" y="332"/>
                    </a:lnTo>
                    <a:lnTo>
                      <a:pt x="39" y="329"/>
                    </a:lnTo>
                    <a:lnTo>
                      <a:pt x="44" y="327"/>
                    </a:lnTo>
                    <a:lnTo>
                      <a:pt x="48" y="326"/>
                    </a:lnTo>
                    <a:lnTo>
                      <a:pt x="53" y="326"/>
                    </a:lnTo>
                    <a:lnTo>
                      <a:pt x="57" y="324"/>
                    </a:lnTo>
                    <a:lnTo>
                      <a:pt x="61" y="326"/>
                    </a:lnTo>
                    <a:lnTo>
                      <a:pt x="70" y="328"/>
                    </a:lnTo>
                    <a:lnTo>
                      <a:pt x="78" y="331"/>
                    </a:lnTo>
                    <a:lnTo>
                      <a:pt x="85" y="336"/>
                    </a:lnTo>
                    <a:lnTo>
                      <a:pt x="92" y="341"/>
                    </a:lnTo>
                    <a:lnTo>
                      <a:pt x="99" y="345"/>
                    </a:lnTo>
                    <a:lnTo>
                      <a:pt x="106" y="350"/>
                    </a:lnTo>
                    <a:lnTo>
                      <a:pt x="112" y="354"/>
                    </a:lnTo>
                    <a:lnTo>
                      <a:pt x="118" y="356"/>
                    </a:lnTo>
                    <a:lnTo>
                      <a:pt x="121" y="357"/>
                    </a:lnTo>
                    <a:lnTo>
                      <a:pt x="123" y="357"/>
                    </a:lnTo>
                    <a:lnTo>
                      <a:pt x="126" y="357"/>
                    </a:lnTo>
                    <a:lnTo>
                      <a:pt x="129" y="356"/>
                    </a:lnTo>
                    <a:lnTo>
                      <a:pt x="131" y="355"/>
                    </a:lnTo>
                    <a:lnTo>
                      <a:pt x="133" y="353"/>
                    </a:lnTo>
                    <a:lnTo>
                      <a:pt x="136" y="350"/>
                    </a:lnTo>
                    <a:lnTo>
                      <a:pt x="138" y="346"/>
                    </a:lnTo>
                    <a:lnTo>
                      <a:pt x="140" y="342"/>
                    </a:lnTo>
                    <a:lnTo>
                      <a:pt x="142" y="336"/>
                    </a:lnTo>
                    <a:lnTo>
                      <a:pt x="142" y="142"/>
                    </a:lnTo>
                    <a:lnTo>
                      <a:pt x="412" y="142"/>
                    </a:lnTo>
                    <a:lnTo>
                      <a:pt x="418" y="140"/>
                    </a:lnTo>
                    <a:lnTo>
                      <a:pt x="422" y="138"/>
                    </a:lnTo>
                    <a:lnTo>
                      <a:pt x="425" y="136"/>
                    </a:lnTo>
                    <a:lnTo>
                      <a:pt x="428" y="134"/>
                    </a:lnTo>
                    <a:lnTo>
                      <a:pt x="429" y="131"/>
                    </a:lnTo>
                    <a:lnTo>
                      <a:pt x="430" y="128"/>
                    </a:lnTo>
                    <a:lnTo>
                      <a:pt x="431" y="123"/>
                    </a:lnTo>
                    <a:lnTo>
                      <a:pt x="431" y="120"/>
                    </a:lnTo>
                    <a:lnTo>
                      <a:pt x="430" y="117"/>
                    </a:lnTo>
                    <a:lnTo>
                      <a:pt x="427" y="112"/>
                    </a:lnTo>
                    <a:lnTo>
                      <a:pt x="423" y="105"/>
                    </a:lnTo>
                    <a:lnTo>
                      <a:pt x="419" y="99"/>
                    </a:lnTo>
                    <a:lnTo>
                      <a:pt x="413" y="92"/>
                    </a:lnTo>
                    <a:lnTo>
                      <a:pt x="408" y="85"/>
                    </a:lnTo>
                    <a:lnTo>
                      <a:pt x="404" y="77"/>
                    </a:lnTo>
                    <a:lnTo>
                      <a:pt x="401" y="70"/>
                    </a:lnTo>
                    <a:lnTo>
                      <a:pt x="399" y="66"/>
                    </a:lnTo>
                    <a:lnTo>
                      <a:pt x="399" y="61"/>
                    </a:lnTo>
                    <a:lnTo>
                      <a:pt x="398" y="57"/>
                    </a:lnTo>
                    <a:lnTo>
                      <a:pt x="398" y="53"/>
                    </a:lnTo>
                    <a:lnTo>
                      <a:pt x="399" y="51"/>
                    </a:lnTo>
                    <a:lnTo>
                      <a:pt x="399" y="49"/>
                    </a:lnTo>
                    <a:lnTo>
                      <a:pt x="400" y="44"/>
                    </a:lnTo>
                    <a:lnTo>
                      <a:pt x="402" y="40"/>
                    </a:lnTo>
                    <a:lnTo>
                      <a:pt x="405" y="35"/>
                    </a:lnTo>
                    <a:lnTo>
                      <a:pt x="408" y="30"/>
                    </a:lnTo>
                    <a:lnTo>
                      <a:pt x="411" y="27"/>
                    </a:lnTo>
                    <a:lnTo>
                      <a:pt x="414" y="23"/>
                    </a:lnTo>
                    <a:lnTo>
                      <a:pt x="418" y="20"/>
                    </a:lnTo>
                    <a:lnTo>
                      <a:pt x="426" y="14"/>
                    </a:lnTo>
                    <a:lnTo>
                      <a:pt x="435" y="10"/>
                    </a:lnTo>
                    <a:lnTo>
                      <a:pt x="440" y="8"/>
                    </a:lnTo>
                    <a:lnTo>
                      <a:pt x="445" y="6"/>
                    </a:lnTo>
                    <a:lnTo>
                      <a:pt x="455" y="3"/>
                    </a:lnTo>
                    <a:lnTo>
                      <a:pt x="465" y="1"/>
                    </a:lnTo>
                    <a:lnTo>
                      <a:pt x="476" y="0"/>
                    </a:lnTo>
                    <a:lnTo>
                      <a:pt x="487" y="1"/>
                    </a:lnTo>
                    <a:lnTo>
                      <a:pt x="497" y="2"/>
                    </a:lnTo>
                    <a:lnTo>
                      <a:pt x="508" y="4"/>
                    </a:lnTo>
                    <a:lnTo>
                      <a:pt x="518" y="8"/>
                    </a:lnTo>
                    <a:lnTo>
                      <a:pt x="522" y="10"/>
                    </a:lnTo>
                    <a:lnTo>
                      <a:pt x="527" y="12"/>
                    </a:lnTo>
                    <a:lnTo>
                      <a:pt x="531" y="15"/>
                    </a:lnTo>
                    <a:lnTo>
                      <a:pt x="536" y="18"/>
                    </a:lnTo>
                    <a:lnTo>
                      <a:pt x="540" y="21"/>
                    </a:lnTo>
                    <a:lnTo>
                      <a:pt x="544" y="25"/>
                    </a:lnTo>
                    <a:lnTo>
                      <a:pt x="548" y="29"/>
                    </a:lnTo>
                    <a:lnTo>
                      <a:pt x="551" y="34"/>
                    </a:lnTo>
                    <a:lnTo>
                      <a:pt x="553" y="38"/>
                    </a:lnTo>
                    <a:lnTo>
                      <a:pt x="555" y="43"/>
                    </a:lnTo>
                    <a:lnTo>
                      <a:pt x="557" y="47"/>
                    </a:lnTo>
                    <a:lnTo>
                      <a:pt x="557" y="51"/>
                    </a:lnTo>
                    <a:lnTo>
                      <a:pt x="557" y="55"/>
                    </a:lnTo>
                    <a:lnTo>
                      <a:pt x="557" y="59"/>
                    </a:lnTo>
                    <a:lnTo>
                      <a:pt x="555" y="67"/>
                    </a:lnTo>
                    <a:lnTo>
                      <a:pt x="551" y="75"/>
                    </a:lnTo>
                    <a:lnTo>
                      <a:pt x="546" y="83"/>
                    </a:lnTo>
                    <a:lnTo>
                      <a:pt x="535" y="98"/>
                    </a:lnTo>
                    <a:lnTo>
                      <a:pt x="530" y="104"/>
                    </a:lnTo>
                    <a:lnTo>
                      <a:pt x="526" y="111"/>
                    </a:lnTo>
                    <a:lnTo>
                      <a:pt x="523" y="117"/>
                    </a:lnTo>
                    <a:lnTo>
                      <a:pt x="522" y="123"/>
                    </a:lnTo>
                    <a:lnTo>
                      <a:pt x="522" y="125"/>
                    </a:lnTo>
                    <a:lnTo>
                      <a:pt x="522" y="128"/>
                    </a:lnTo>
                    <a:lnTo>
                      <a:pt x="523" y="131"/>
                    </a:lnTo>
                    <a:lnTo>
                      <a:pt x="525" y="134"/>
                    </a:lnTo>
                    <a:lnTo>
                      <a:pt x="528" y="136"/>
                    </a:lnTo>
                    <a:lnTo>
                      <a:pt x="531" y="138"/>
                    </a:lnTo>
                    <a:lnTo>
                      <a:pt x="535" y="140"/>
                    </a:lnTo>
                    <a:lnTo>
                      <a:pt x="540" y="142"/>
                    </a:lnTo>
                    <a:lnTo>
                      <a:pt x="814" y="142"/>
                    </a:lnTo>
                    <a:lnTo>
                      <a:pt x="814" y="338"/>
                    </a:lnTo>
                    <a:lnTo>
                      <a:pt x="816" y="343"/>
                    </a:lnTo>
                    <a:lnTo>
                      <a:pt x="818" y="347"/>
                    </a:lnTo>
                    <a:lnTo>
                      <a:pt x="820" y="350"/>
                    </a:lnTo>
                    <a:lnTo>
                      <a:pt x="822" y="353"/>
                    </a:lnTo>
                    <a:lnTo>
                      <a:pt x="825" y="355"/>
                    </a:lnTo>
                    <a:lnTo>
                      <a:pt x="827" y="356"/>
                    </a:lnTo>
                    <a:lnTo>
                      <a:pt x="830" y="357"/>
                    </a:lnTo>
                    <a:lnTo>
                      <a:pt x="832" y="357"/>
                    </a:lnTo>
                    <a:lnTo>
                      <a:pt x="835" y="357"/>
                    </a:lnTo>
                    <a:lnTo>
                      <a:pt x="838" y="356"/>
                    </a:lnTo>
                    <a:lnTo>
                      <a:pt x="843" y="354"/>
                    </a:lnTo>
                    <a:lnTo>
                      <a:pt x="850" y="350"/>
                    </a:lnTo>
                    <a:lnTo>
                      <a:pt x="856" y="345"/>
                    </a:lnTo>
                    <a:lnTo>
                      <a:pt x="870" y="335"/>
                    </a:lnTo>
                    <a:lnTo>
                      <a:pt x="878" y="331"/>
                    </a:lnTo>
                    <a:lnTo>
                      <a:pt x="882" y="329"/>
                    </a:lnTo>
                    <a:lnTo>
                      <a:pt x="886" y="328"/>
                    </a:lnTo>
                    <a:lnTo>
                      <a:pt x="890" y="327"/>
                    </a:lnTo>
                    <a:lnTo>
                      <a:pt x="894" y="326"/>
                    </a:lnTo>
                    <a:lnTo>
                      <a:pt x="898" y="324"/>
                    </a:lnTo>
                    <a:lnTo>
                      <a:pt x="903" y="326"/>
                    </a:lnTo>
                    <a:lnTo>
                      <a:pt x="907" y="326"/>
                    </a:lnTo>
                    <a:lnTo>
                      <a:pt x="911" y="327"/>
                    </a:lnTo>
                    <a:lnTo>
                      <a:pt x="916" y="329"/>
                    </a:lnTo>
                    <a:lnTo>
                      <a:pt x="921" y="332"/>
                    </a:lnTo>
                    <a:lnTo>
                      <a:pt x="925" y="335"/>
                    </a:lnTo>
                    <a:lnTo>
                      <a:pt x="929" y="338"/>
                    </a:lnTo>
                    <a:lnTo>
                      <a:pt x="932" y="341"/>
                    </a:lnTo>
                    <a:lnTo>
                      <a:pt x="936" y="345"/>
                    </a:lnTo>
                    <a:lnTo>
                      <a:pt x="941" y="353"/>
                    </a:lnTo>
                    <a:lnTo>
                      <a:pt x="946" y="361"/>
                    </a:lnTo>
                    <a:lnTo>
                      <a:pt x="948" y="366"/>
                    </a:lnTo>
                    <a:lnTo>
                      <a:pt x="950" y="371"/>
                    </a:lnTo>
                    <a:lnTo>
                      <a:pt x="953" y="381"/>
                    </a:lnTo>
                    <a:lnTo>
                      <a:pt x="954" y="391"/>
                    </a:lnTo>
                    <a:lnTo>
                      <a:pt x="955" y="397"/>
                    </a:lnTo>
                    <a:lnTo>
                      <a:pt x="955" y="402"/>
                    </a:lnTo>
                    <a:lnTo>
                      <a:pt x="955" y="413"/>
                    </a:lnTo>
                    <a:lnTo>
                      <a:pt x="954" y="425"/>
                    </a:lnTo>
                    <a:lnTo>
                      <a:pt x="951" y="435"/>
                    </a:lnTo>
                    <a:lnTo>
                      <a:pt x="948" y="445"/>
                    </a:lnTo>
                    <a:lnTo>
                      <a:pt x="946" y="450"/>
                    </a:lnTo>
                    <a:lnTo>
                      <a:pt x="943" y="454"/>
                    </a:lnTo>
                    <a:lnTo>
                      <a:pt x="940" y="459"/>
                    </a:lnTo>
                    <a:lnTo>
                      <a:pt x="937" y="463"/>
                    </a:lnTo>
                    <a:lnTo>
                      <a:pt x="934" y="467"/>
                    </a:lnTo>
                    <a:lnTo>
                      <a:pt x="931" y="470"/>
                    </a:lnTo>
                    <a:lnTo>
                      <a:pt x="927" y="474"/>
                    </a:lnTo>
                    <a:lnTo>
                      <a:pt x="922" y="477"/>
                    </a:lnTo>
                    <a:lnTo>
                      <a:pt x="917" y="480"/>
                    </a:lnTo>
                    <a:lnTo>
                      <a:pt x="913" y="482"/>
                    </a:lnTo>
                    <a:lnTo>
                      <a:pt x="909" y="483"/>
                    </a:lnTo>
                    <a:lnTo>
                      <a:pt x="904" y="483"/>
                    </a:lnTo>
                    <a:lnTo>
                      <a:pt x="900" y="483"/>
                    </a:lnTo>
                    <a:lnTo>
                      <a:pt x="896" y="483"/>
                    </a:lnTo>
                    <a:lnTo>
                      <a:pt x="888" y="481"/>
                    </a:lnTo>
                    <a:lnTo>
                      <a:pt x="880" y="477"/>
                    </a:lnTo>
                    <a:lnTo>
                      <a:pt x="872" y="472"/>
                    </a:lnTo>
                    <a:lnTo>
                      <a:pt x="857" y="462"/>
                    </a:lnTo>
                    <a:lnTo>
                      <a:pt x="851" y="457"/>
                    </a:lnTo>
                    <a:lnTo>
                      <a:pt x="844" y="453"/>
                    </a:lnTo>
                    <a:lnTo>
                      <a:pt x="838" y="450"/>
                    </a:lnTo>
                    <a:lnTo>
                      <a:pt x="835" y="449"/>
                    </a:lnTo>
                    <a:lnTo>
                      <a:pt x="832" y="449"/>
                    </a:lnTo>
                    <a:lnTo>
                      <a:pt x="830" y="449"/>
                    </a:lnTo>
                    <a:lnTo>
                      <a:pt x="827" y="450"/>
                    </a:lnTo>
                    <a:lnTo>
                      <a:pt x="824" y="451"/>
                    </a:lnTo>
                    <a:lnTo>
                      <a:pt x="822" y="453"/>
                    </a:lnTo>
                    <a:lnTo>
                      <a:pt x="820" y="456"/>
                    </a:lnTo>
                    <a:lnTo>
                      <a:pt x="818" y="459"/>
                    </a:lnTo>
                    <a:lnTo>
                      <a:pt x="816" y="464"/>
                    </a:lnTo>
                    <a:lnTo>
                      <a:pt x="814" y="469"/>
                    </a:lnTo>
                    <a:lnTo>
                      <a:pt x="814" y="667"/>
                    </a:lnTo>
                    <a:lnTo>
                      <a:pt x="142" y="667"/>
                    </a:lnTo>
                    <a:lnTo>
                      <a:pt x="142" y="471"/>
                    </a:lnTo>
                    <a:close/>
                  </a:path>
                </a:pathLst>
              </a:custGeom>
              <a:solidFill>
                <a:srgbClr val="FFF8E7"/>
              </a:solidFill>
              <a:ln w="9525" cmpd="sng">
                <a:solidFill>
                  <a:srgbClr val="007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0" name="Freeform 8">
                <a:extLst>
                  <a:ext uri="{FF2B5EF4-FFF2-40B4-BE49-F238E27FC236}">
                    <a16:creationId xmlns:a16="http://schemas.microsoft.com/office/drawing/2014/main" id="{D1E1A751-40DE-40DB-ABA6-077471D4423E}"/>
                  </a:ext>
                </a:extLst>
              </p:cNvPr>
              <p:cNvSpPr>
                <a:spLocks/>
              </p:cNvSpPr>
              <p:nvPr/>
            </p:nvSpPr>
            <p:spPr bwMode="auto">
              <a:xfrm>
                <a:off x="4758953" y="1989957"/>
                <a:ext cx="2143357" cy="2114238"/>
              </a:xfrm>
              <a:custGeom>
                <a:avLst/>
                <a:gdLst>
                  <a:gd name="T0" fmla="*/ 11 w 673"/>
                  <a:gd name="T1" fmla="*/ 449 h 664"/>
                  <a:gd name="T2" fmla="*/ 27 w 673"/>
                  <a:gd name="T3" fmla="*/ 448 h 664"/>
                  <a:gd name="T4" fmla="*/ 60 w 673"/>
                  <a:gd name="T5" fmla="*/ 471 h 664"/>
                  <a:gd name="T6" fmla="*/ 85 w 673"/>
                  <a:gd name="T7" fmla="*/ 482 h 664"/>
                  <a:gd name="T8" fmla="*/ 109 w 673"/>
                  <a:gd name="T9" fmla="*/ 476 h 664"/>
                  <a:gd name="T10" fmla="*/ 132 w 673"/>
                  <a:gd name="T11" fmla="*/ 447 h 664"/>
                  <a:gd name="T12" fmla="*/ 142 w 673"/>
                  <a:gd name="T13" fmla="*/ 412 h 664"/>
                  <a:gd name="T14" fmla="*/ 135 w 673"/>
                  <a:gd name="T15" fmla="*/ 365 h 664"/>
                  <a:gd name="T16" fmla="*/ 116 w 673"/>
                  <a:gd name="T17" fmla="*/ 335 h 664"/>
                  <a:gd name="T18" fmla="*/ 92 w 673"/>
                  <a:gd name="T19" fmla="*/ 323 h 664"/>
                  <a:gd name="T20" fmla="*/ 67 w 673"/>
                  <a:gd name="T21" fmla="*/ 328 h 664"/>
                  <a:gd name="T22" fmla="*/ 26 w 673"/>
                  <a:gd name="T23" fmla="*/ 354 h 664"/>
                  <a:gd name="T24" fmla="*/ 11 w 673"/>
                  <a:gd name="T25" fmla="*/ 352 h 664"/>
                  <a:gd name="T26" fmla="*/ 0 w 673"/>
                  <a:gd name="T27" fmla="*/ 334 h 664"/>
                  <a:gd name="T28" fmla="*/ 283 w 673"/>
                  <a:gd name="T29" fmla="*/ 135 h 664"/>
                  <a:gd name="T30" fmla="*/ 290 w 673"/>
                  <a:gd name="T31" fmla="*/ 123 h 664"/>
                  <a:gd name="T32" fmla="*/ 278 w 673"/>
                  <a:gd name="T33" fmla="*/ 99 h 664"/>
                  <a:gd name="T34" fmla="*/ 258 w 673"/>
                  <a:gd name="T35" fmla="*/ 65 h 664"/>
                  <a:gd name="T36" fmla="*/ 259 w 673"/>
                  <a:gd name="T37" fmla="*/ 43 h 664"/>
                  <a:gd name="T38" fmla="*/ 273 w 673"/>
                  <a:gd name="T39" fmla="*/ 22 h 664"/>
                  <a:gd name="T40" fmla="*/ 304 w 673"/>
                  <a:gd name="T41" fmla="*/ 5 h 664"/>
                  <a:gd name="T42" fmla="*/ 356 w 673"/>
                  <a:gd name="T43" fmla="*/ 1 h 664"/>
                  <a:gd name="T44" fmla="*/ 390 w 673"/>
                  <a:gd name="T45" fmla="*/ 15 h 664"/>
                  <a:gd name="T46" fmla="*/ 410 w 673"/>
                  <a:gd name="T47" fmla="*/ 32 h 664"/>
                  <a:gd name="T48" fmla="*/ 416 w 673"/>
                  <a:gd name="T49" fmla="*/ 54 h 664"/>
                  <a:gd name="T50" fmla="*/ 394 w 673"/>
                  <a:gd name="T51" fmla="*/ 98 h 664"/>
                  <a:gd name="T52" fmla="*/ 381 w 673"/>
                  <a:gd name="T53" fmla="*/ 123 h 664"/>
                  <a:gd name="T54" fmla="*/ 388 w 673"/>
                  <a:gd name="T55" fmla="*/ 135 h 664"/>
                  <a:gd name="T56" fmla="*/ 673 w 673"/>
                  <a:gd name="T57" fmla="*/ 334 h 664"/>
                  <a:gd name="T58" fmla="*/ 662 w 673"/>
                  <a:gd name="T59" fmla="*/ 353 h 664"/>
                  <a:gd name="T60" fmla="*/ 648 w 673"/>
                  <a:gd name="T61" fmla="*/ 354 h 664"/>
                  <a:gd name="T62" fmla="*/ 615 w 673"/>
                  <a:gd name="T63" fmla="*/ 333 h 664"/>
                  <a:gd name="T64" fmla="*/ 587 w 673"/>
                  <a:gd name="T65" fmla="*/ 323 h 664"/>
                  <a:gd name="T66" fmla="*/ 565 w 673"/>
                  <a:gd name="T67" fmla="*/ 330 h 664"/>
                  <a:gd name="T68" fmla="*/ 545 w 673"/>
                  <a:gd name="T69" fmla="*/ 350 h 664"/>
                  <a:gd name="T70" fmla="*/ 532 w 673"/>
                  <a:gd name="T71" fmla="*/ 390 h 664"/>
                  <a:gd name="T72" fmla="*/ 535 w 673"/>
                  <a:gd name="T73" fmla="*/ 433 h 664"/>
                  <a:gd name="T74" fmla="*/ 549 w 673"/>
                  <a:gd name="T75" fmla="*/ 461 h 664"/>
                  <a:gd name="T76" fmla="*/ 568 w 673"/>
                  <a:gd name="T77" fmla="*/ 478 h 664"/>
                  <a:gd name="T78" fmla="*/ 590 w 673"/>
                  <a:gd name="T79" fmla="*/ 482 h 664"/>
                  <a:gd name="T80" fmla="*/ 628 w 673"/>
                  <a:gd name="T81" fmla="*/ 460 h 664"/>
                  <a:gd name="T82" fmla="*/ 651 w 673"/>
                  <a:gd name="T83" fmla="*/ 447 h 664"/>
                  <a:gd name="T84" fmla="*/ 665 w 673"/>
                  <a:gd name="T85" fmla="*/ 451 h 664"/>
                  <a:gd name="T86" fmla="*/ 673 w 673"/>
                  <a:gd name="T87" fmla="*/ 664 h 664"/>
                  <a:gd name="T88" fmla="*/ 383 w 673"/>
                  <a:gd name="T89" fmla="*/ 654 h 664"/>
                  <a:gd name="T90" fmla="*/ 382 w 673"/>
                  <a:gd name="T91" fmla="*/ 639 h 664"/>
                  <a:gd name="T92" fmla="*/ 405 w 673"/>
                  <a:gd name="T93" fmla="*/ 605 h 664"/>
                  <a:gd name="T94" fmla="*/ 416 w 673"/>
                  <a:gd name="T95" fmla="*/ 572 h 664"/>
                  <a:gd name="T96" fmla="*/ 403 w 673"/>
                  <a:gd name="T97" fmla="*/ 546 h 664"/>
                  <a:gd name="T98" fmla="*/ 377 w 673"/>
                  <a:gd name="T99" fmla="*/ 529 h 664"/>
                  <a:gd name="T100" fmla="*/ 335 w 673"/>
                  <a:gd name="T101" fmla="*/ 522 h 664"/>
                  <a:gd name="T102" fmla="*/ 294 w 673"/>
                  <a:gd name="T103" fmla="*/ 531 h 664"/>
                  <a:gd name="T104" fmla="*/ 267 w 673"/>
                  <a:gd name="T105" fmla="*/ 551 h 664"/>
                  <a:gd name="T106" fmla="*/ 257 w 673"/>
                  <a:gd name="T107" fmla="*/ 574 h 664"/>
                  <a:gd name="T108" fmla="*/ 263 w 673"/>
                  <a:gd name="T109" fmla="*/ 599 h 664"/>
                  <a:gd name="T110" fmla="*/ 287 w 673"/>
                  <a:gd name="T111" fmla="*/ 634 h 664"/>
                  <a:gd name="T112" fmla="*/ 289 w 673"/>
                  <a:gd name="T113" fmla="*/ 650 h 664"/>
                  <a:gd name="T114" fmla="*/ 274 w 673"/>
                  <a:gd name="T115" fmla="*/ 662 h 6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73" h="664">
                    <a:moveTo>
                      <a:pt x="1" y="468"/>
                    </a:moveTo>
                    <a:lnTo>
                      <a:pt x="4" y="458"/>
                    </a:lnTo>
                    <a:lnTo>
                      <a:pt x="7" y="454"/>
                    </a:lnTo>
                    <a:lnTo>
                      <a:pt x="9" y="451"/>
                    </a:lnTo>
                    <a:lnTo>
                      <a:pt x="11" y="449"/>
                    </a:lnTo>
                    <a:lnTo>
                      <a:pt x="13" y="447"/>
                    </a:lnTo>
                    <a:lnTo>
                      <a:pt x="16" y="447"/>
                    </a:lnTo>
                    <a:lnTo>
                      <a:pt x="19" y="446"/>
                    </a:lnTo>
                    <a:lnTo>
                      <a:pt x="23" y="447"/>
                    </a:lnTo>
                    <a:lnTo>
                      <a:pt x="27" y="448"/>
                    </a:lnTo>
                    <a:lnTo>
                      <a:pt x="30" y="450"/>
                    </a:lnTo>
                    <a:lnTo>
                      <a:pt x="34" y="452"/>
                    </a:lnTo>
                    <a:lnTo>
                      <a:pt x="42" y="459"/>
                    </a:lnTo>
                    <a:lnTo>
                      <a:pt x="51" y="465"/>
                    </a:lnTo>
                    <a:lnTo>
                      <a:pt x="60" y="471"/>
                    </a:lnTo>
                    <a:lnTo>
                      <a:pt x="65" y="474"/>
                    </a:lnTo>
                    <a:lnTo>
                      <a:pt x="70" y="477"/>
                    </a:lnTo>
                    <a:lnTo>
                      <a:pt x="75" y="479"/>
                    </a:lnTo>
                    <a:lnTo>
                      <a:pt x="80" y="481"/>
                    </a:lnTo>
                    <a:lnTo>
                      <a:pt x="85" y="482"/>
                    </a:lnTo>
                    <a:lnTo>
                      <a:pt x="90" y="482"/>
                    </a:lnTo>
                    <a:lnTo>
                      <a:pt x="95" y="482"/>
                    </a:lnTo>
                    <a:lnTo>
                      <a:pt x="100" y="481"/>
                    </a:lnTo>
                    <a:lnTo>
                      <a:pt x="104" y="479"/>
                    </a:lnTo>
                    <a:lnTo>
                      <a:pt x="109" y="476"/>
                    </a:lnTo>
                    <a:lnTo>
                      <a:pt x="117" y="469"/>
                    </a:lnTo>
                    <a:lnTo>
                      <a:pt x="121" y="465"/>
                    </a:lnTo>
                    <a:lnTo>
                      <a:pt x="124" y="461"/>
                    </a:lnTo>
                    <a:lnTo>
                      <a:pt x="130" y="452"/>
                    </a:lnTo>
                    <a:lnTo>
                      <a:pt x="132" y="447"/>
                    </a:lnTo>
                    <a:lnTo>
                      <a:pt x="134" y="443"/>
                    </a:lnTo>
                    <a:lnTo>
                      <a:pt x="138" y="433"/>
                    </a:lnTo>
                    <a:lnTo>
                      <a:pt x="139" y="427"/>
                    </a:lnTo>
                    <a:lnTo>
                      <a:pt x="140" y="422"/>
                    </a:lnTo>
                    <a:lnTo>
                      <a:pt x="142" y="412"/>
                    </a:lnTo>
                    <a:lnTo>
                      <a:pt x="142" y="401"/>
                    </a:lnTo>
                    <a:lnTo>
                      <a:pt x="141" y="390"/>
                    </a:lnTo>
                    <a:lnTo>
                      <a:pt x="139" y="380"/>
                    </a:lnTo>
                    <a:lnTo>
                      <a:pt x="136" y="370"/>
                    </a:lnTo>
                    <a:lnTo>
                      <a:pt x="135" y="365"/>
                    </a:lnTo>
                    <a:lnTo>
                      <a:pt x="133" y="360"/>
                    </a:lnTo>
                    <a:lnTo>
                      <a:pt x="128" y="350"/>
                    </a:lnTo>
                    <a:lnTo>
                      <a:pt x="125" y="346"/>
                    </a:lnTo>
                    <a:lnTo>
                      <a:pt x="122" y="342"/>
                    </a:lnTo>
                    <a:lnTo>
                      <a:pt x="116" y="335"/>
                    </a:lnTo>
                    <a:lnTo>
                      <a:pt x="112" y="332"/>
                    </a:lnTo>
                    <a:lnTo>
                      <a:pt x="108" y="330"/>
                    </a:lnTo>
                    <a:lnTo>
                      <a:pt x="103" y="327"/>
                    </a:lnTo>
                    <a:lnTo>
                      <a:pt x="98" y="325"/>
                    </a:lnTo>
                    <a:lnTo>
                      <a:pt x="92" y="323"/>
                    </a:lnTo>
                    <a:lnTo>
                      <a:pt x="87" y="323"/>
                    </a:lnTo>
                    <a:lnTo>
                      <a:pt x="82" y="323"/>
                    </a:lnTo>
                    <a:lnTo>
                      <a:pt x="77" y="324"/>
                    </a:lnTo>
                    <a:lnTo>
                      <a:pt x="72" y="326"/>
                    </a:lnTo>
                    <a:lnTo>
                      <a:pt x="67" y="328"/>
                    </a:lnTo>
                    <a:lnTo>
                      <a:pt x="58" y="333"/>
                    </a:lnTo>
                    <a:lnTo>
                      <a:pt x="49" y="339"/>
                    </a:lnTo>
                    <a:lnTo>
                      <a:pt x="41" y="345"/>
                    </a:lnTo>
                    <a:lnTo>
                      <a:pt x="33" y="350"/>
                    </a:lnTo>
                    <a:lnTo>
                      <a:pt x="26" y="354"/>
                    </a:lnTo>
                    <a:lnTo>
                      <a:pt x="23" y="355"/>
                    </a:lnTo>
                    <a:lnTo>
                      <a:pt x="19" y="355"/>
                    </a:lnTo>
                    <a:lnTo>
                      <a:pt x="16" y="355"/>
                    </a:lnTo>
                    <a:lnTo>
                      <a:pt x="14" y="354"/>
                    </a:lnTo>
                    <a:lnTo>
                      <a:pt x="11" y="352"/>
                    </a:lnTo>
                    <a:lnTo>
                      <a:pt x="9" y="350"/>
                    </a:lnTo>
                    <a:lnTo>
                      <a:pt x="7" y="347"/>
                    </a:lnTo>
                    <a:lnTo>
                      <a:pt x="4" y="344"/>
                    </a:lnTo>
                    <a:lnTo>
                      <a:pt x="2" y="339"/>
                    </a:lnTo>
                    <a:lnTo>
                      <a:pt x="0" y="334"/>
                    </a:lnTo>
                    <a:lnTo>
                      <a:pt x="1" y="141"/>
                    </a:lnTo>
                    <a:lnTo>
                      <a:pt x="269" y="141"/>
                    </a:lnTo>
                    <a:lnTo>
                      <a:pt x="276" y="139"/>
                    </a:lnTo>
                    <a:lnTo>
                      <a:pt x="280" y="137"/>
                    </a:lnTo>
                    <a:lnTo>
                      <a:pt x="283" y="135"/>
                    </a:lnTo>
                    <a:lnTo>
                      <a:pt x="286" y="133"/>
                    </a:lnTo>
                    <a:lnTo>
                      <a:pt x="288" y="130"/>
                    </a:lnTo>
                    <a:lnTo>
                      <a:pt x="289" y="128"/>
                    </a:lnTo>
                    <a:lnTo>
                      <a:pt x="290" y="125"/>
                    </a:lnTo>
                    <a:lnTo>
                      <a:pt x="290" y="123"/>
                    </a:lnTo>
                    <a:lnTo>
                      <a:pt x="290" y="120"/>
                    </a:lnTo>
                    <a:lnTo>
                      <a:pt x="289" y="117"/>
                    </a:lnTo>
                    <a:lnTo>
                      <a:pt x="286" y="112"/>
                    </a:lnTo>
                    <a:lnTo>
                      <a:pt x="283" y="105"/>
                    </a:lnTo>
                    <a:lnTo>
                      <a:pt x="278" y="99"/>
                    </a:lnTo>
                    <a:lnTo>
                      <a:pt x="267" y="85"/>
                    </a:lnTo>
                    <a:lnTo>
                      <a:pt x="263" y="77"/>
                    </a:lnTo>
                    <a:lnTo>
                      <a:pt x="261" y="73"/>
                    </a:lnTo>
                    <a:lnTo>
                      <a:pt x="260" y="69"/>
                    </a:lnTo>
                    <a:lnTo>
                      <a:pt x="258" y="65"/>
                    </a:lnTo>
                    <a:lnTo>
                      <a:pt x="258" y="60"/>
                    </a:lnTo>
                    <a:lnTo>
                      <a:pt x="257" y="56"/>
                    </a:lnTo>
                    <a:lnTo>
                      <a:pt x="257" y="51"/>
                    </a:lnTo>
                    <a:lnTo>
                      <a:pt x="258" y="47"/>
                    </a:lnTo>
                    <a:lnTo>
                      <a:pt x="259" y="43"/>
                    </a:lnTo>
                    <a:lnTo>
                      <a:pt x="261" y="38"/>
                    </a:lnTo>
                    <a:lnTo>
                      <a:pt x="264" y="33"/>
                    </a:lnTo>
                    <a:lnTo>
                      <a:pt x="267" y="30"/>
                    </a:lnTo>
                    <a:lnTo>
                      <a:pt x="270" y="26"/>
                    </a:lnTo>
                    <a:lnTo>
                      <a:pt x="273" y="22"/>
                    </a:lnTo>
                    <a:lnTo>
                      <a:pt x="277" y="19"/>
                    </a:lnTo>
                    <a:lnTo>
                      <a:pt x="285" y="14"/>
                    </a:lnTo>
                    <a:lnTo>
                      <a:pt x="294" y="9"/>
                    </a:lnTo>
                    <a:lnTo>
                      <a:pt x="299" y="7"/>
                    </a:lnTo>
                    <a:lnTo>
                      <a:pt x="304" y="5"/>
                    </a:lnTo>
                    <a:lnTo>
                      <a:pt x="314" y="2"/>
                    </a:lnTo>
                    <a:lnTo>
                      <a:pt x="324" y="1"/>
                    </a:lnTo>
                    <a:lnTo>
                      <a:pt x="335" y="0"/>
                    </a:lnTo>
                    <a:lnTo>
                      <a:pt x="346" y="0"/>
                    </a:lnTo>
                    <a:lnTo>
                      <a:pt x="356" y="1"/>
                    </a:lnTo>
                    <a:lnTo>
                      <a:pt x="367" y="4"/>
                    </a:lnTo>
                    <a:lnTo>
                      <a:pt x="377" y="7"/>
                    </a:lnTo>
                    <a:lnTo>
                      <a:pt x="381" y="9"/>
                    </a:lnTo>
                    <a:lnTo>
                      <a:pt x="386" y="12"/>
                    </a:lnTo>
                    <a:lnTo>
                      <a:pt x="390" y="15"/>
                    </a:lnTo>
                    <a:lnTo>
                      <a:pt x="395" y="17"/>
                    </a:lnTo>
                    <a:lnTo>
                      <a:pt x="399" y="21"/>
                    </a:lnTo>
                    <a:lnTo>
                      <a:pt x="403" y="24"/>
                    </a:lnTo>
                    <a:lnTo>
                      <a:pt x="407" y="28"/>
                    </a:lnTo>
                    <a:lnTo>
                      <a:pt x="410" y="32"/>
                    </a:lnTo>
                    <a:lnTo>
                      <a:pt x="412" y="37"/>
                    </a:lnTo>
                    <a:lnTo>
                      <a:pt x="414" y="41"/>
                    </a:lnTo>
                    <a:lnTo>
                      <a:pt x="416" y="45"/>
                    </a:lnTo>
                    <a:lnTo>
                      <a:pt x="416" y="50"/>
                    </a:lnTo>
                    <a:lnTo>
                      <a:pt x="416" y="54"/>
                    </a:lnTo>
                    <a:lnTo>
                      <a:pt x="416" y="58"/>
                    </a:lnTo>
                    <a:lnTo>
                      <a:pt x="413" y="67"/>
                    </a:lnTo>
                    <a:lnTo>
                      <a:pt x="410" y="75"/>
                    </a:lnTo>
                    <a:lnTo>
                      <a:pt x="405" y="83"/>
                    </a:lnTo>
                    <a:lnTo>
                      <a:pt x="394" y="98"/>
                    </a:lnTo>
                    <a:lnTo>
                      <a:pt x="389" y="104"/>
                    </a:lnTo>
                    <a:lnTo>
                      <a:pt x="385" y="111"/>
                    </a:lnTo>
                    <a:lnTo>
                      <a:pt x="382" y="117"/>
                    </a:lnTo>
                    <a:lnTo>
                      <a:pt x="381" y="120"/>
                    </a:lnTo>
                    <a:lnTo>
                      <a:pt x="381" y="123"/>
                    </a:lnTo>
                    <a:lnTo>
                      <a:pt x="381" y="125"/>
                    </a:lnTo>
                    <a:lnTo>
                      <a:pt x="381" y="128"/>
                    </a:lnTo>
                    <a:lnTo>
                      <a:pt x="383" y="131"/>
                    </a:lnTo>
                    <a:lnTo>
                      <a:pt x="385" y="133"/>
                    </a:lnTo>
                    <a:lnTo>
                      <a:pt x="388" y="135"/>
                    </a:lnTo>
                    <a:lnTo>
                      <a:pt x="391" y="137"/>
                    </a:lnTo>
                    <a:lnTo>
                      <a:pt x="396" y="139"/>
                    </a:lnTo>
                    <a:lnTo>
                      <a:pt x="401" y="141"/>
                    </a:lnTo>
                    <a:lnTo>
                      <a:pt x="673" y="141"/>
                    </a:lnTo>
                    <a:lnTo>
                      <a:pt x="673" y="334"/>
                    </a:lnTo>
                    <a:lnTo>
                      <a:pt x="671" y="340"/>
                    </a:lnTo>
                    <a:lnTo>
                      <a:pt x="669" y="344"/>
                    </a:lnTo>
                    <a:lnTo>
                      <a:pt x="667" y="348"/>
                    </a:lnTo>
                    <a:lnTo>
                      <a:pt x="665" y="350"/>
                    </a:lnTo>
                    <a:lnTo>
                      <a:pt x="662" y="353"/>
                    </a:lnTo>
                    <a:lnTo>
                      <a:pt x="660" y="354"/>
                    </a:lnTo>
                    <a:lnTo>
                      <a:pt x="657" y="355"/>
                    </a:lnTo>
                    <a:lnTo>
                      <a:pt x="654" y="355"/>
                    </a:lnTo>
                    <a:lnTo>
                      <a:pt x="651" y="355"/>
                    </a:lnTo>
                    <a:lnTo>
                      <a:pt x="648" y="354"/>
                    </a:lnTo>
                    <a:lnTo>
                      <a:pt x="642" y="351"/>
                    </a:lnTo>
                    <a:lnTo>
                      <a:pt x="636" y="348"/>
                    </a:lnTo>
                    <a:lnTo>
                      <a:pt x="630" y="343"/>
                    </a:lnTo>
                    <a:lnTo>
                      <a:pt x="623" y="338"/>
                    </a:lnTo>
                    <a:lnTo>
                      <a:pt x="615" y="333"/>
                    </a:lnTo>
                    <a:lnTo>
                      <a:pt x="608" y="329"/>
                    </a:lnTo>
                    <a:lnTo>
                      <a:pt x="600" y="326"/>
                    </a:lnTo>
                    <a:lnTo>
                      <a:pt x="596" y="324"/>
                    </a:lnTo>
                    <a:lnTo>
                      <a:pt x="592" y="323"/>
                    </a:lnTo>
                    <a:lnTo>
                      <a:pt x="587" y="323"/>
                    </a:lnTo>
                    <a:lnTo>
                      <a:pt x="583" y="323"/>
                    </a:lnTo>
                    <a:lnTo>
                      <a:pt x="579" y="324"/>
                    </a:lnTo>
                    <a:lnTo>
                      <a:pt x="574" y="325"/>
                    </a:lnTo>
                    <a:lnTo>
                      <a:pt x="570" y="327"/>
                    </a:lnTo>
                    <a:lnTo>
                      <a:pt x="565" y="330"/>
                    </a:lnTo>
                    <a:lnTo>
                      <a:pt x="561" y="332"/>
                    </a:lnTo>
                    <a:lnTo>
                      <a:pt x="557" y="335"/>
                    </a:lnTo>
                    <a:lnTo>
                      <a:pt x="554" y="339"/>
                    </a:lnTo>
                    <a:lnTo>
                      <a:pt x="551" y="342"/>
                    </a:lnTo>
                    <a:lnTo>
                      <a:pt x="545" y="350"/>
                    </a:lnTo>
                    <a:lnTo>
                      <a:pt x="540" y="360"/>
                    </a:lnTo>
                    <a:lnTo>
                      <a:pt x="538" y="365"/>
                    </a:lnTo>
                    <a:lnTo>
                      <a:pt x="537" y="370"/>
                    </a:lnTo>
                    <a:lnTo>
                      <a:pt x="534" y="380"/>
                    </a:lnTo>
                    <a:lnTo>
                      <a:pt x="532" y="390"/>
                    </a:lnTo>
                    <a:lnTo>
                      <a:pt x="532" y="395"/>
                    </a:lnTo>
                    <a:lnTo>
                      <a:pt x="531" y="401"/>
                    </a:lnTo>
                    <a:lnTo>
                      <a:pt x="532" y="412"/>
                    </a:lnTo>
                    <a:lnTo>
                      <a:pt x="533" y="422"/>
                    </a:lnTo>
                    <a:lnTo>
                      <a:pt x="535" y="433"/>
                    </a:lnTo>
                    <a:lnTo>
                      <a:pt x="539" y="443"/>
                    </a:lnTo>
                    <a:lnTo>
                      <a:pt x="541" y="447"/>
                    </a:lnTo>
                    <a:lnTo>
                      <a:pt x="543" y="452"/>
                    </a:lnTo>
                    <a:lnTo>
                      <a:pt x="546" y="457"/>
                    </a:lnTo>
                    <a:lnTo>
                      <a:pt x="549" y="461"/>
                    </a:lnTo>
                    <a:lnTo>
                      <a:pt x="552" y="465"/>
                    </a:lnTo>
                    <a:lnTo>
                      <a:pt x="556" y="469"/>
                    </a:lnTo>
                    <a:lnTo>
                      <a:pt x="560" y="473"/>
                    </a:lnTo>
                    <a:lnTo>
                      <a:pt x="564" y="476"/>
                    </a:lnTo>
                    <a:lnTo>
                      <a:pt x="568" y="478"/>
                    </a:lnTo>
                    <a:lnTo>
                      <a:pt x="573" y="480"/>
                    </a:lnTo>
                    <a:lnTo>
                      <a:pt x="577" y="481"/>
                    </a:lnTo>
                    <a:lnTo>
                      <a:pt x="581" y="482"/>
                    </a:lnTo>
                    <a:lnTo>
                      <a:pt x="585" y="482"/>
                    </a:lnTo>
                    <a:lnTo>
                      <a:pt x="590" y="482"/>
                    </a:lnTo>
                    <a:lnTo>
                      <a:pt x="598" y="479"/>
                    </a:lnTo>
                    <a:lnTo>
                      <a:pt x="602" y="478"/>
                    </a:lnTo>
                    <a:lnTo>
                      <a:pt x="606" y="475"/>
                    </a:lnTo>
                    <a:lnTo>
                      <a:pt x="614" y="471"/>
                    </a:lnTo>
                    <a:lnTo>
                      <a:pt x="628" y="460"/>
                    </a:lnTo>
                    <a:lnTo>
                      <a:pt x="635" y="454"/>
                    </a:lnTo>
                    <a:lnTo>
                      <a:pt x="642" y="450"/>
                    </a:lnTo>
                    <a:lnTo>
                      <a:pt x="645" y="449"/>
                    </a:lnTo>
                    <a:lnTo>
                      <a:pt x="648" y="447"/>
                    </a:lnTo>
                    <a:lnTo>
                      <a:pt x="651" y="447"/>
                    </a:lnTo>
                    <a:lnTo>
                      <a:pt x="654" y="446"/>
                    </a:lnTo>
                    <a:lnTo>
                      <a:pt x="657" y="447"/>
                    </a:lnTo>
                    <a:lnTo>
                      <a:pt x="660" y="447"/>
                    </a:lnTo>
                    <a:lnTo>
                      <a:pt x="662" y="449"/>
                    </a:lnTo>
                    <a:lnTo>
                      <a:pt x="665" y="451"/>
                    </a:lnTo>
                    <a:lnTo>
                      <a:pt x="667" y="454"/>
                    </a:lnTo>
                    <a:lnTo>
                      <a:pt x="669" y="459"/>
                    </a:lnTo>
                    <a:lnTo>
                      <a:pt x="671" y="463"/>
                    </a:lnTo>
                    <a:lnTo>
                      <a:pt x="673" y="469"/>
                    </a:lnTo>
                    <a:lnTo>
                      <a:pt x="673" y="664"/>
                    </a:lnTo>
                    <a:lnTo>
                      <a:pt x="403" y="664"/>
                    </a:lnTo>
                    <a:lnTo>
                      <a:pt x="392" y="660"/>
                    </a:lnTo>
                    <a:lnTo>
                      <a:pt x="388" y="658"/>
                    </a:lnTo>
                    <a:lnTo>
                      <a:pt x="385" y="656"/>
                    </a:lnTo>
                    <a:lnTo>
                      <a:pt x="383" y="654"/>
                    </a:lnTo>
                    <a:lnTo>
                      <a:pt x="382" y="650"/>
                    </a:lnTo>
                    <a:lnTo>
                      <a:pt x="381" y="648"/>
                    </a:lnTo>
                    <a:lnTo>
                      <a:pt x="380" y="645"/>
                    </a:lnTo>
                    <a:lnTo>
                      <a:pt x="381" y="642"/>
                    </a:lnTo>
                    <a:lnTo>
                      <a:pt x="382" y="639"/>
                    </a:lnTo>
                    <a:lnTo>
                      <a:pt x="384" y="633"/>
                    </a:lnTo>
                    <a:lnTo>
                      <a:pt x="388" y="626"/>
                    </a:lnTo>
                    <a:lnTo>
                      <a:pt x="393" y="620"/>
                    </a:lnTo>
                    <a:lnTo>
                      <a:pt x="399" y="612"/>
                    </a:lnTo>
                    <a:lnTo>
                      <a:pt x="405" y="605"/>
                    </a:lnTo>
                    <a:lnTo>
                      <a:pt x="410" y="597"/>
                    </a:lnTo>
                    <a:lnTo>
                      <a:pt x="413" y="589"/>
                    </a:lnTo>
                    <a:lnTo>
                      <a:pt x="416" y="581"/>
                    </a:lnTo>
                    <a:lnTo>
                      <a:pt x="416" y="577"/>
                    </a:lnTo>
                    <a:lnTo>
                      <a:pt x="416" y="572"/>
                    </a:lnTo>
                    <a:lnTo>
                      <a:pt x="416" y="568"/>
                    </a:lnTo>
                    <a:lnTo>
                      <a:pt x="414" y="564"/>
                    </a:lnTo>
                    <a:lnTo>
                      <a:pt x="413" y="559"/>
                    </a:lnTo>
                    <a:lnTo>
                      <a:pt x="410" y="555"/>
                    </a:lnTo>
                    <a:lnTo>
                      <a:pt x="403" y="546"/>
                    </a:lnTo>
                    <a:lnTo>
                      <a:pt x="399" y="542"/>
                    </a:lnTo>
                    <a:lnTo>
                      <a:pt x="395" y="539"/>
                    </a:lnTo>
                    <a:lnTo>
                      <a:pt x="386" y="534"/>
                    </a:lnTo>
                    <a:lnTo>
                      <a:pt x="381" y="531"/>
                    </a:lnTo>
                    <a:lnTo>
                      <a:pt x="377" y="529"/>
                    </a:lnTo>
                    <a:lnTo>
                      <a:pt x="367" y="525"/>
                    </a:lnTo>
                    <a:lnTo>
                      <a:pt x="362" y="524"/>
                    </a:lnTo>
                    <a:lnTo>
                      <a:pt x="356" y="523"/>
                    </a:lnTo>
                    <a:lnTo>
                      <a:pt x="346" y="522"/>
                    </a:lnTo>
                    <a:lnTo>
                      <a:pt x="335" y="522"/>
                    </a:lnTo>
                    <a:lnTo>
                      <a:pt x="324" y="522"/>
                    </a:lnTo>
                    <a:lnTo>
                      <a:pt x="314" y="524"/>
                    </a:lnTo>
                    <a:lnTo>
                      <a:pt x="304" y="527"/>
                    </a:lnTo>
                    <a:lnTo>
                      <a:pt x="299" y="529"/>
                    </a:lnTo>
                    <a:lnTo>
                      <a:pt x="294" y="531"/>
                    </a:lnTo>
                    <a:lnTo>
                      <a:pt x="285" y="535"/>
                    </a:lnTo>
                    <a:lnTo>
                      <a:pt x="281" y="538"/>
                    </a:lnTo>
                    <a:lnTo>
                      <a:pt x="277" y="541"/>
                    </a:lnTo>
                    <a:lnTo>
                      <a:pt x="270" y="548"/>
                    </a:lnTo>
                    <a:lnTo>
                      <a:pt x="267" y="551"/>
                    </a:lnTo>
                    <a:lnTo>
                      <a:pt x="264" y="556"/>
                    </a:lnTo>
                    <a:lnTo>
                      <a:pt x="261" y="561"/>
                    </a:lnTo>
                    <a:lnTo>
                      <a:pt x="259" y="565"/>
                    </a:lnTo>
                    <a:lnTo>
                      <a:pt x="258" y="570"/>
                    </a:lnTo>
                    <a:lnTo>
                      <a:pt x="257" y="574"/>
                    </a:lnTo>
                    <a:lnTo>
                      <a:pt x="257" y="579"/>
                    </a:lnTo>
                    <a:lnTo>
                      <a:pt x="258" y="583"/>
                    </a:lnTo>
                    <a:lnTo>
                      <a:pt x="258" y="587"/>
                    </a:lnTo>
                    <a:lnTo>
                      <a:pt x="260" y="591"/>
                    </a:lnTo>
                    <a:lnTo>
                      <a:pt x="263" y="599"/>
                    </a:lnTo>
                    <a:lnTo>
                      <a:pt x="267" y="607"/>
                    </a:lnTo>
                    <a:lnTo>
                      <a:pt x="272" y="614"/>
                    </a:lnTo>
                    <a:lnTo>
                      <a:pt x="278" y="621"/>
                    </a:lnTo>
                    <a:lnTo>
                      <a:pt x="283" y="627"/>
                    </a:lnTo>
                    <a:lnTo>
                      <a:pt x="287" y="634"/>
                    </a:lnTo>
                    <a:lnTo>
                      <a:pt x="289" y="639"/>
                    </a:lnTo>
                    <a:lnTo>
                      <a:pt x="290" y="642"/>
                    </a:lnTo>
                    <a:lnTo>
                      <a:pt x="290" y="645"/>
                    </a:lnTo>
                    <a:lnTo>
                      <a:pt x="290" y="647"/>
                    </a:lnTo>
                    <a:lnTo>
                      <a:pt x="289" y="650"/>
                    </a:lnTo>
                    <a:lnTo>
                      <a:pt x="288" y="653"/>
                    </a:lnTo>
                    <a:lnTo>
                      <a:pt x="286" y="656"/>
                    </a:lnTo>
                    <a:lnTo>
                      <a:pt x="283" y="658"/>
                    </a:lnTo>
                    <a:lnTo>
                      <a:pt x="279" y="660"/>
                    </a:lnTo>
                    <a:lnTo>
                      <a:pt x="274" y="662"/>
                    </a:lnTo>
                    <a:lnTo>
                      <a:pt x="268" y="664"/>
                    </a:lnTo>
                    <a:lnTo>
                      <a:pt x="1" y="664"/>
                    </a:lnTo>
                    <a:lnTo>
                      <a:pt x="1" y="468"/>
                    </a:lnTo>
                    <a:close/>
                  </a:path>
                </a:pathLst>
              </a:custGeom>
              <a:solidFill>
                <a:srgbClr val="00B050"/>
              </a:solidFill>
              <a:ln w="9525" cmpd="sng">
                <a:solidFill>
                  <a:srgbClr val="007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p>
            </p:txBody>
          </p:sp>
          <p:sp>
            <p:nvSpPr>
              <p:cNvPr id="21" name="Freeform 9">
                <a:extLst>
                  <a:ext uri="{FF2B5EF4-FFF2-40B4-BE49-F238E27FC236}">
                    <a16:creationId xmlns:a16="http://schemas.microsoft.com/office/drawing/2014/main" id="{22958C97-42AA-4FE7-BB1B-EF9FEB811CEC}"/>
                  </a:ext>
                </a:extLst>
              </p:cNvPr>
              <p:cNvSpPr>
                <a:spLocks/>
              </p:cNvSpPr>
              <p:nvPr/>
            </p:nvSpPr>
            <p:spPr bwMode="auto">
              <a:xfrm>
                <a:off x="2606041" y="4107379"/>
                <a:ext cx="2156097" cy="1668465"/>
              </a:xfrm>
              <a:custGeom>
                <a:avLst/>
                <a:gdLst>
                  <a:gd name="T0" fmla="*/ 673 w 677"/>
                  <a:gd name="T1" fmla="*/ 204 h 524"/>
                  <a:gd name="T2" fmla="*/ 666 w 677"/>
                  <a:gd name="T3" fmla="*/ 212 h 524"/>
                  <a:gd name="T4" fmla="*/ 656 w 677"/>
                  <a:gd name="T5" fmla="*/ 213 h 524"/>
                  <a:gd name="T6" fmla="*/ 641 w 677"/>
                  <a:gd name="T7" fmla="*/ 206 h 524"/>
                  <a:gd name="T8" fmla="*/ 620 w 677"/>
                  <a:gd name="T9" fmla="*/ 192 h 524"/>
                  <a:gd name="T10" fmla="*/ 601 w 677"/>
                  <a:gd name="T11" fmla="*/ 183 h 524"/>
                  <a:gd name="T12" fmla="*/ 588 w 677"/>
                  <a:gd name="T13" fmla="*/ 181 h 524"/>
                  <a:gd name="T14" fmla="*/ 575 w 677"/>
                  <a:gd name="T15" fmla="*/ 186 h 524"/>
                  <a:gd name="T16" fmla="*/ 562 w 677"/>
                  <a:gd name="T17" fmla="*/ 194 h 524"/>
                  <a:gd name="T18" fmla="*/ 550 w 677"/>
                  <a:gd name="T19" fmla="*/ 209 h 524"/>
                  <a:gd name="T20" fmla="*/ 541 w 677"/>
                  <a:gd name="T21" fmla="*/ 227 h 524"/>
                  <a:gd name="T22" fmla="*/ 536 w 677"/>
                  <a:gd name="T23" fmla="*/ 253 h 524"/>
                  <a:gd name="T24" fmla="*/ 537 w 677"/>
                  <a:gd name="T25" fmla="*/ 281 h 524"/>
                  <a:gd name="T26" fmla="*/ 545 w 677"/>
                  <a:gd name="T27" fmla="*/ 306 h 524"/>
                  <a:gd name="T28" fmla="*/ 554 w 677"/>
                  <a:gd name="T29" fmla="*/ 319 h 524"/>
                  <a:gd name="T30" fmla="*/ 564 w 677"/>
                  <a:gd name="T31" fmla="*/ 330 h 524"/>
                  <a:gd name="T32" fmla="*/ 578 w 677"/>
                  <a:gd name="T33" fmla="*/ 338 h 524"/>
                  <a:gd name="T34" fmla="*/ 591 w 677"/>
                  <a:gd name="T35" fmla="*/ 340 h 524"/>
                  <a:gd name="T36" fmla="*/ 611 w 677"/>
                  <a:gd name="T37" fmla="*/ 333 h 524"/>
                  <a:gd name="T38" fmla="*/ 640 w 677"/>
                  <a:gd name="T39" fmla="*/ 314 h 524"/>
                  <a:gd name="T40" fmla="*/ 658 w 677"/>
                  <a:gd name="T41" fmla="*/ 305 h 524"/>
                  <a:gd name="T42" fmla="*/ 666 w 677"/>
                  <a:gd name="T43" fmla="*/ 307 h 524"/>
                  <a:gd name="T44" fmla="*/ 673 w 677"/>
                  <a:gd name="T45" fmla="*/ 315 h 524"/>
                  <a:gd name="T46" fmla="*/ 677 w 677"/>
                  <a:gd name="T47" fmla="*/ 523 h 524"/>
                  <a:gd name="T48" fmla="*/ 274 w 677"/>
                  <a:gd name="T49" fmla="*/ 0 h 524"/>
                  <a:gd name="T50" fmla="*/ 285 w 677"/>
                  <a:gd name="T51" fmla="*/ 6 h 524"/>
                  <a:gd name="T52" fmla="*/ 291 w 677"/>
                  <a:gd name="T53" fmla="*/ 13 h 524"/>
                  <a:gd name="T54" fmla="*/ 291 w 677"/>
                  <a:gd name="T55" fmla="*/ 21 h 524"/>
                  <a:gd name="T56" fmla="*/ 283 w 677"/>
                  <a:gd name="T57" fmla="*/ 35 h 524"/>
                  <a:gd name="T58" fmla="*/ 269 w 677"/>
                  <a:gd name="T59" fmla="*/ 56 h 524"/>
                  <a:gd name="T60" fmla="*/ 261 w 677"/>
                  <a:gd name="T61" fmla="*/ 75 h 524"/>
                  <a:gd name="T62" fmla="*/ 260 w 677"/>
                  <a:gd name="T63" fmla="*/ 89 h 524"/>
                  <a:gd name="T64" fmla="*/ 262 w 677"/>
                  <a:gd name="T65" fmla="*/ 98 h 524"/>
                  <a:gd name="T66" fmla="*/ 269 w 677"/>
                  <a:gd name="T67" fmla="*/ 110 h 524"/>
                  <a:gd name="T68" fmla="*/ 279 w 677"/>
                  <a:gd name="T69" fmla="*/ 121 h 524"/>
                  <a:gd name="T70" fmla="*/ 300 w 677"/>
                  <a:gd name="T71" fmla="*/ 133 h 524"/>
                  <a:gd name="T72" fmla="*/ 327 w 677"/>
                  <a:gd name="T73" fmla="*/ 139 h 524"/>
                  <a:gd name="T74" fmla="*/ 359 w 677"/>
                  <a:gd name="T75" fmla="*/ 139 h 524"/>
                  <a:gd name="T76" fmla="*/ 384 w 677"/>
                  <a:gd name="T77" fmla="*/ 131 h 524"/>
                  <a:gd name="T78" fmla="*/ 397 w 677"/>
                  <a:gd name="T79" fmla="*/ 122 h 524"/>
                  <a:gd name="T80" fmla="*/ 408 w 677"/>
                  <a:gd name="T81" fmla="*/ 112 h 524"/>
                  <a:gd name="T82" fmla="*/ 416 w 677"/>
                  <a:gd name="T83" fmla="*/ 99 h 524"/>
                  <a:gd name="T84" fmla="*/ 417 w 677"/>
                  <a:gd name="T85" fmla="*/ 86 h 524"/>
                  <a:gd name="T86" fmla="*/ 415 w 677"/>
                  <a:gd name="T87" fmla="*/ 73 h 524"/>
                  <a:gd name="T88" fmla="*/ 396 w 677"/>
                  <a:gd name="T89" fmla="*/ 43 h 524"/>
                  <a:gd name="T90" fmla="*/ 384 w 677"/>
                  <a:gd name="T91" fmla="*/ 24 h 524"/>
                  <a:gd name="T92" fmla="*/ 383 w 677"/>
                  <a:gd name="T93" fmla="*/ 13 h 524"/>
                  <a:gd name="T94" fmla="*/ 389 w 677"/>
                  <a:gd name="T95" fmla="*/ 6 h 524"/>
                  <a:gd name="T96" fmla="*/ 401 w 677"/>
                  <a:gd name="T97" fmla="*/ 0 h 5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77" h="524">
                    <a:moveTo>
                      <a:pt x="677" y="0"/>
                    </a:moveTo>
                    <a:lnTo>
                      <a:pt x="677" y="195"/>
                    </a:lnTo>
                    <a:lnTo>
                      <a:pt x="673" y="204"/>
                    </a:lnTo>
                    <a:lnTo>
                      <a:pt x="670" y="207"/>
                    </a:lnTo>
                    <a:lnTo>
                      <a:pt x="668" y="210"/>
                    </a:lnTo>
                    <a:lnTo>
                      <a:pt x="666" y="212"/>
                    </a:lnTo>
                    <a:lnTo>
                      <a:pt x="663" y="213"/>
                    </a:lnTo>
                    <a:lnTo>
                      <a:pt x="658" y="214"/>
                    </a:lnTo>
                    <a:lnTo>
                      <a:pt x="656" y="213"/>
                    </a:lnTo>
                    <a:lnTo>
                      <a:pt x="653" y="212"/>
                    </a:lnTo>
                    <a:lnTo>
                      <a:pt x="647" y="210"/>
                    </a:lnTo>
                    <a:lnTo>
                      <a:pt x="641" y="206"/>
                    </a:lnTo>
                    <a:lnTo>
                      <a:pt x="634" y="201"/>
                    </a:lnTo>
                    <a:lnTo>
                      <a:pt x="628" y="196"/>
                    </a:lnTo>
                    <a:lnTo>
                      <a:pt x="620" y="192"/>
                    </a:lnTo>
                    <a:lnTo>
                      <a:pt x="613" y="187"/>
                    </a:lnTo>
                    <a:lnTo>
                      <a:pt x="605" y="184"/>
                    </a:lnTo>
                    <a:lnTo>
                      <a:pt x="601" y="183"/>
                    </a:lnTo>
                    <a:lnTo>
                      <a:pt x="597" y="181"/>
                    </a:lnTo>
                    <a:lnTo>
                      <a:pt x="593" y="181"/>
                    </a:lnTo>
                    <a:lnTo>
                      <a:pt x="588" y="181"/>
                    </a:lnTo>
                    <a:lnTo>
                      <a:pt x="584" y="183"/>
                    </a:lnTo>
                    <a:lnTo>
                      <a:pt x="580" y="184"/>
                    </a:lnTo>
                    <a:lnTo>
                      <a:pt x="575" y="186"/>
                    </a:lnTo>
                    <a:lnTo>
                      <a:pt x="569" y="188"/>
                    </a:lnTo>
                    <a:lnTo>
                      <a:pt x="566" y="191"/>
                    </a:lnTo>
                    <a:lnTo>
                      <a:pt x="562" y="194"/>
                    </a:lnTo>
                    <a:lnTo>
                      <a:pt x="559" y="197"/>
                    </a:lnTo>
                    <a:lnTo>
                      <a:pt x="555" y="201"/>
                    </a:lnTo>
                    <a:lnTo>
                      <a:pt x="550" y="209"/>
                    </a:lnTo>
                    <a:lnTo>
                      <a:pt x="545" y="218"/>
                    </a:lnTo>
                    <a:lnTo>
                      <a:pt x="543" y="222"/>
                    </a:lnTo>
                    <a:lnTo>
                      <a:pt x="541" y="227"/>
                    </a:lnTo>
                    <a:lnTo>
                      <a:pt x="538" y="237"/>
                    </a:lnTo>
                    <a:lnTo>
                      <a:pt x="537" y="248"/>
                    </a:lnTo>
                    <a:lnTo>
                      <a:pt x="536" y="253"/>
                    </a:lnTo>
                    <a:lnTo>
                      <a:pt x="536" y="259"/>
                    </a:lnTo>
                    <a:lnTo>
                      <a:pt x="536" y="269"/>
                    </a:lnTo>
                    <a:lnTo>
                      <a:pt x="537" y="281"/>
                    </a:lnTo>
                    <a:lnTo>
                      <a:pt x="540" y="291"/>
                    </a:lnTo>
                    <a:lnTo>
                      <a:pt x="543" y="301"/>
                    </a:lnTo>
                    <a:lnTo>
                      <a:pt x="545" y="306"/>
                    </a:lnTo>
                    <a:lnTo>
                      <a:pt x="548" y="311"/>
                    </a:lnTo>
                    <a:lnTo>
                      <a:pt x="551" y="315"/>
                    </a:lnTo>
                    <a:lnTo>
                      <a:pt x="554" y="319"/>
                    </a:lnTo>
                    <a:lnTo>
                      <a:pt x="557" y="323"/>
                    </a:lnTo>
                    <a:lnTo>
                      <a:pt x="560" y="327"/>
                    </a:lnTo>
                    <a:lnTo>
                      <a:pt x="564" y="330"/>
                    </a:lnTo>
                    <a:lnTo>
                      <a:pt x="568" y="333"/>
                    </a:lnTo>
                    <a:lnTo>
                      <a:pt x="574" y="336"/>
                    </a:lnTo>
                    <a:lnTo>
                      <a:pt x="578" y="338"/>
                    </a:lnTo>
                    <a:lnTo>
                      <a:pt x="582" y="339"/>
                    </a:lnTo>
                    <a:lnTo>
                      <a:pt x="587" y="340"/>
                    </a:lnTo>
                    <a:lnTo>
                      <a:pt x="591" y="340"/>
                    </a:lnTo>
                    <a:lnTo>
                      <a:pt x="595" y="339"/>
                    </a:lnTo>
                    <a:lnTo>
                      <a:pt x="603" y="337"/>
                    </a:lnTo>
                    <a:lnTo>
                      <a:pt x="611" y="333"/>
                    </a:lnTo>
                    <a:lnTo>
                      <a:pt x="619" y="329"/>
                    </a:lnTo>
                    <a:lnTo>
                      <a:pt x="633" y="318"/>
                    </a:lnTo>
                    <a:lnTo>
                      <a:pt x="640" y="314"/>
                    </a:lnTo>
                    <a:lnTo>
                      <a:pt x="646" y="309"/>
                    </a:lnTo>
                    <a:lnTo>
                      <a:pt x="653" y="306"/>
                    </a:lnTo>
                    <a:lnTo>
                      <a:pt x="658" y="305"/>
                    </a:lnTo>
                    <a:lnTo>
                      <a:pt x="661" y="305"/>
                    </a:lnTo>
                    <a:lnTo>
                      <a:pt x="664" y="306"/>
                    </a:lnTo>
                    <a:lnTo>
                      <a:pt x="666" y="307"/>
                    </a:lnTo>
                    <a:lnTo>
                      <a:pt x="668" y="309"/>
                    </a:lnTo>
                    <a:lnTo>
                      <a:pt x="671" y="311"/>
                    </a:lnTo>
                    <a:lnTo>
                      <a:pt x="673" y="315"/>
                    </a:lnTo>
                    <a:lnTo>
                      <a:pt x="675" y="319"/>
                    </a:lnTo>
                    <a:lnTo>
                      <a:pt x="677" y="324"/>
                    </a:lnTo>
                    <a:lnTo>
                      <a:pt x="677" y="523"/>
                    </a:lnTo>
                    <a:lnTo>
                      <a:pt x="0" y="524"/>
                    </a:lnTo>
                    <a:lnTo>
                      <a:pt x="0" y="0"/>
                    </a:lnTo>
                    <a:lnTo>
                      <a:pt x="274" y="0"/>
                    </a:lnTo>
                    <a:lnTo>
                      <a:pt x="278" y="2"/>
                    </a:lnTo>
                    <a:lnTo>
                      <a:pt x="282" y="4"/>
                    </a:lnTo>
                    <a:lnTo>
                      <a:pt x="285" y="6"/>
                    </a:lnTo>
                    <a:lnTo>
                      <a:pt x="288" y="8"/>
                    </a:lnTo>
                    <a:lnTo>
                      <a:pt x="290" y="10"/>
                    </a:lnTo>
                    <a:lnTo>
                      <a:pt x="291" y="13"/>
                    </a:lnTo>
                    <a:lnTo>
                      <a:pt x="291" y="15"/>
                    </a:lnTo>
                    <a:lnTo>
                      <a:pt x="291" y="18"/>
                    </a:lnTo>
                    <a:lnTo>
                      <a:pt x="291" y="21"/>
                    </a:lnTo>
                    <a:lnTo>
                      <a:pt x="290" y="23"/>
                    </a:lnTo>
                    <a:lnTo>
                      <a:pt x="287" y="29"/>
                    </a:lnTo>
                    <a:lnTo>
                      <a:pt x="283" y="35"/>
                    </a:lnTo>
                    <a:lnTo>
                      <a:pt x="279" y="42"/>
                    </a:lnTo>
                    <a:lnTo>
                      <a:pt x="274" y="49"/>
                    </a:lnTo>
                    <a:lnTo>
                      <a:pt x="269" y="56"/>
                    </a:lnTo>
                    <a:lnTo>
                      <a:pt x="265" y="63"/>
                    </a:lnTo>
                    <a:lnTo>
                      <a:pt x="262" y="71"/>
                    </a:lnTo>
                    <a:lnTo>
                      <a:pt x="261" y="75"/>
                    </a:lnTo>
                    <a:lnTo>
                      <a:pt x="260" y="79"/>
                    </a:lnTo>
                    <a:lnTo>
                      <a:pt x="259" y="83"/>
                    </a:lnTo>
                    <a:lnTo>
                      <a:pt x="260" y="89"/>
                    </a:lnTo>
                    <a:lnTo>
                      <a:pt x="260" y="91"/>
                    </a:lnTo>
                    <a:lnTo>
                      <a:pt x="260" y="93"/>
                    </a:lnTo>
                    <a:lnTo>
                      <a:pt x="262" y="98"/>
                    </a:lnTo>
                    <a:lnTo>
                      <a:pt x="263" y="102"/>
                    </a:lnTo>
                    <a:lnTo>
                      <a:pt x="266" y="107"/>
                    </a:lnTo>
                    <a:lnTo>
                      <a:pt x="269" y="110"/>
                    </a:lnTo>
                    <a:lnTo>
                      <a:pt x="272" y="114"/>
                    </a:lnTo>
                    <a:lnTo>
                      <a:pt x="275" y="118"/>
                    </a:lnTo>
                    <a:lnTo>
                      <a:pt x="279" y="121"/>
                    </a:lnTo>
                    <a:lnTo>
                      <a:pt x="287" y="126"/>
                    </a:lnTo>
                    <a:lnTo>
                      <a:pt x="295" y="131"/>
                    </a:lnTo>
                    <a:lnTo>
                      <a:pt x="300" y="133"/>
                    </a:lnTo>
                    <a:lnTo>
                      <a:pt x="305" y="135"/>
                    </a:lnTo>
                    <a:lnTo>
                      <a:pt x="315" y="138"/>
                    </a:lnTo>
                    <a:lnTo>
                      <a:pt x="327" y="139"/>
                    </a:lnTo>
                    <a:lnTo>
                      <a:pt x="337" y="140"/>
                    </a:lnTo>
                    <a:lnTo>
                      <a:pt x="348" y="140"/>
                    </a:lnTo>
                    <a:lnTo>
                      <a:pt x="359" y="139"/>
                    </a:lnTo>
                    <a:lnTo>
                      <a:pt x="369" y="136"/>
                    </a:lnTo>
                    <a:lnTo>
                      <a:pt x="379" y="133"/>
                    </a:lnTo>
                    <a:lnTo>
                      <a:pt x="384" y="131"/>
                    </a:lnTo>
                    <a:lnTo>
                      <a:pt x="388" y="128"/>
                    </a:lnTo>
                    <a:lnTo>
                      <a:pt x="393" y="125"/>
                    </a:lnTo>
                    <a:lnTo>
                      <a:pt x="397" y="122"/>
                    </a:lnTo>
                    <a:lnTo>
                      <a:pt x="401" y="119"/>
                    </a:lnTo>
                    <a:lnTo>
                      <a:pt x="404" y="116"/>
                    </a:lnTo>
                    <a:lnTo>
                      <a:pt x="408" y="112"/>
                    </a:lnTo>
                    <a:lnTo>
                      <a:pt x="411" y="108"/>
                    </a:lnTo>
                    <a:lnTo>
                      <a:pt x="414" y="103"/>
                    </a:lnTo>
                    <a:lnTo>
                      <a:pt x="416" y="99"/>
                    </a:lnTo>
                    <a:lnTo>
                      <a:pt x="417" y="95"/>
                    </a:lnTo>
                    <a:lnTo>
                      <a:pt x="417" y="91"/>
                    </a:lnTo>
                    <a:lnTo>
                      <a:pt x="417" y="86"/>
                    </a:lnTo>
                    <a:lnTo>
                      <a:pt x="417" y="81"/>
                    </a:lnTo>
                    <a:lnTo>
                      <a:pt x="416" y="77"/>
                    </a:lnTo>
                    <a:lnTo>
                      <a:pt x="415" y="73"/>
                    </a:lnTo>
                    <a:lnTo>
                      <a:pt x="411" y="65"/>
                    </a:lnTo>
                    <a:lnTo>
                      <a:pt x="407" y="58"/>
                    </a:lnTo>
                    <a:lnTo>
                      <a:pt x="396" y="43"/>
                    </a:lnTo>
                    <a:lnTo>
                      <a:pt x="391" y="36"/>
                    </a:lnTo>
                    <a:lnTo>
                      <a:pt x="387" y="30"/>
                    </a:lnTo>
                    <a:lnTo>
                      <a:pt x="384" y="24"/>
                    </a:lnTo>
                    <a:lnTo>
                      <a:pt x="383" y="18"/>
                    </a:lnTo>
                    <a:lnTo>
                      <a:pt x="383" y="15"/>
                    </a:lnTo>
                    <a:lnTo>
                      <a:pt x="383" y="13"/>
                    </a:lnTo>
                    <a:lnTo>
                      <a:pt x="384" y="10"/>
                    </a:lnTo>
                    <a:lnTo>
                      <a:pt x="386" y="8"/>
                    </a:lnTo>
                    <a:lnTo>
                      <a:pt x="389" y="6"/>
                    </a:lnTo>
                    <a:lnTo>
                      <a:pt x="392" y="4"/>
                    </a:lnTo>
                    <a:lnTo>
                      <a:pt x="396" y="2"/>
                    </a:lnTo>
                    <a:lnTo>
                      <a:pt x="401" y="0"/>
                    </a:lnTo>
                    <a:lnTo>
                      <a:pt x="677" y="0"/>
                    </a:lnTo>
                    <a:close/>
                  </a:path>
                </a:pathLst>
              </a:custGeom>
              <a:solidFill>
                <a:srgbClr val="E9F6FE"/>
              </a:solidFill>
              <a:ln w="9525" cmpd="sng">
                <a:solidFill>
                  <a:srgbClr val="007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2" name="Freeform 10">
                <a:extLst>
                  <a:ext uri="{FF2B5EF4-FFF2-40B4-BE49-F238E27FC236}">
                    <a16:creationId xmlns:a16="http://schemas.microsoft.com/office/drawing/2014/main" id="{327A062E-DA0A-4188-9D2D-0C05DFA4D516}"/>
                  </a:ext>
                </a:extLst>
              </p:cNvPr>
              <p:cNvSpPr>
                <a:spLocks/>
              </p:cNvSpPr>
              <p:nvPr/>
            </p:nvSpPr>
            <p:spPr bwMode="auto">
              <a:xfrm>
                <a:off x="6453256" y="776818"/>
                <a:ext cx="2601966" cy="1662097"/>
              </a:xfrm>
              <a:custGeom>
                <a:avLst/>
                <a:gdLst>
                  <a:gd name="T0" fmla="*/ 538 w 817"/>
                  <a:gd name="T1" fmla="*/ 519 h 522"/>
                  <a:gd name="T2" fmla="*/ 527 w 817"/>
                  <a:gd name="T3" fmla="*/ 512 h 522"/>
                  <a:gd name="T4" fmla="*/ 524 w 817"/>
                  <a:gd name="T5" fmla="*/ 503 h 522"/>
                  <a:gd name="T6" fmla="*/ 530 w 817"/>
                  <a:gd name="T7" fmla="*/ 487 h 522"/>
                  <a:gd name="T8" fmla="*/ 551 w 817"/>
                  <a:gd name="T9" fmla="*/ 456 h 522"/>
                  <a:gd name="T10" fmla="*/ 557 w 817"/>
                  <a:gd name="T11" fmla="*/ 439 h 522"/>
                  <a:gd name="T12" fmla="*/ 556 w 817"/>
                  <a:gd name="T13" fmla="*/ 423 h 522"/>
                  <a:gd name="T14" fmla="*/ 553 w 817"/>
                  <a:gd name="T15" fmla="*/ 414 h 522"/>
                  <a:gd name="T16" fmla="*/ 545 w 817"/>
                  <a:gd name="T17" fmla="*/ 403 h 522"/>
                  <a:gd name="T18" fmla="*/ 528 w 817"/>
                  <a:gd name="T19" fmla="*/ 391 h 522"/>
                  <a:gd name="T20" fmla="*/ 513 w 817"/>
                  <a:gd name="T21" fmla="*/ 385 h 522"/>
                  <a:gd name="T22" fmla="*/ 489 w 817"/>
                  <a:gd name="T23" fmla="*/ 381 h 522"/>
                  <a:gd name="T24" fmla="*/ 453 w 817"/>
                  <a:gd name="T25" fmla="*/ 383 h 522"/>
                  <a:gd name="T26" fmla="*/ 432 w 817"/>
                  <a:gd name="T27" fmla="*/ 391 h 522"/>
                  <a:gd name="T28" fmla="*/ 418 w 817"/>
                  <a:gd name="T29" fmla="*/ 401 h 522"/>
                  <a:gd name="T30" fmla="*/ 406 w 817"/>
                  <a:gd name="T31" fmla="*/ 414 h 522"/>
                  <a:gd name="T32" fmla="*/ 401 w 817"/>
                  <a:gd name="T33" fmla="*/ 428 h 522"/>
                  <a:gd name="T34" fmla="*/ 400 w 817"/>
                  <a:gd name="T35" fmla="*/ 441 h 522"/>
                  <a:gd name="T36" fmla="*/ 406 w 817"/>
                  <a:gd name="T37" fmla="*/ 458 h 522"/>
                  <a:gd name="T38" fmla="*/ 420 w 817"/>
                  <a:gd name="T39" fmla="*/ 480 h 522"/>
                  <a:gd name="T40" fmla="*/ 431 w 817"/>
                  <a:gd name="T41" fmla="*/ 498 h 522"/>
                  <a:gd name="T42" fmla="*/ 431 w 817"/>
                  <a:gd name="T43" fmla="*/ 506 h 522"/>
                  <a:gd name="T44" fmla="*/ 427 w 817"/>
                  <a:gd name="T45" fmla="*/ 514 h 522"/>
                  <a:gd name="T46" fmla="*/ 416 w 817"/>
                  <a:gd name="T47" fmla="*/ 520 h 522"/>
                  <a:gd name="T48" fmla="*/ 141 w 817"/>
                  <a:gd name="T49" fmla="*/ 325 h 522"/>
                  <a:gd name="T50" fmla="*/ 130 w 817"/>
                  <a:gd name="T51" fmla="*/ 307 h 522"/>
                  <a:gd name="T52" fmla="*/ 122 w 817"/>
                  <a:gd name="T53" fmla="*/ 305 h 522"/>
                  <a:gd name="T54" fmla="*/ 110 w 817"/>
                  <a:gd name="T55" fmla="*/ 310 h 522"/>
                  <a:gd name="T56" fmla="*/ 82 w 817"/>
                  <a:gd name="T57" fmla="*/ 329 h 522"/>
                  <a:gd name="T58" fmla="*/ 70 w 817"/>
                  <a:gd name="T59" fmla="*/ 336 h 522"/>
                  <a:gd name="T60" fmla="*/ 54 w 817"/>
                  <a:gd name="T61" fmla="*/ 340 h 522"/>
                  <a:gd name="T62" fmla="*/ 41 w 817"/>
                  <a:gd name="T63" fmla="*/ 338 h 522"/>
                  <a:gd name="T64" fmla="*/ 24 w 817"/>
                  <a:gd name="T65" fmla="*/ 327 h 522"/>
                  <a:gd name="T66" fmla="*/ 12 w 817"/>
                  <a:gd name="T67" fmla="*/ 311 h 522"/>
                  <a:gd name="T68" fmla="*/ 4 w 817"/>
                  <a:gd name="T69" fmla="*/ 292 h 522"/>
                  <a:gd name="T70" fmla="*/ 0 w 817"/>
                  <a:gd name="T71" fmla="*/ 271 h 522"/>
                  <a:gd name="T72" fmla="*/ 3 w 817"/>
                  <a:gd name="T73" fmla="*/ 238 h 522"/>
                  <a:gd name="T74" fmla="*/ 9 w 817"/>
                  <a:gd name="T75" fmla="*/ 218 h 522"/>
                  <a:gd name="T76" fmla="*/ 19 w 817"/>
                  <a:gd name="T77" fmla="*/ 201 h 522"/>
                  <a:gd name="T78" fmla="*/ 33 w 817"/>
                  <a:gd name="T79" fmla="*/ 189 h 522"/>
                  <a:gd name="T80" fmla="*/ 47 w 817"/>
                  <a:gd name="T81" fmla="*/ 183 h 522"/>
                  <a:gd name="T82" fmla="*/ 60 w 817"/>
                  <a:gd name="T83" fmla="*/ 182 h 522"/>
                  <a:gd name="T84" fmla="*/ 76 w 817"/>
                  <a:gd name="T85" fmla="*/ 188 h 522"/>
                  <a:gd name="T86" fmla="*/ 98 w 817"/>
                  <a:gd name="T87" fmla="*/ 202 h 522"/>
                  <a:gd name="T88" fmla="*/ 116 w 817"/>
                  <a:gd name="T89" fmla="*/ 213 h 522"/>
                  <a:gd name="T90" fmla="*/ 125 w 817"/>
                  <a:gd name="T91" fmla="*/ 214 h 522"/>
                  <a:gd name="T92" fmla="*/ 132 w 817"/>
                  <a:gd name="T93" fmla="*/ 210 h 522"/>
                  <a:gd name="T94" fmla="*/ 141 w 817"/>
                  <a:gd name="T95" fmla="*/ 195 h 522"/>
                  <a:gd name="T96" fmla="*/ 817 w 817"/>
                  <a:gd name="T97" fmla="*/ 522 h 5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7" h="522">
                    <a:moveTo>
                      <a:pt x="817" y="522"/>
                    </a:moveTo>
                    <a:lnTo>
                      <a:pt x="546" y="522"/>
                    </a:lnTo>
                    <a:lnTo>
                      <a:pt x="538" y="519"/>
                    </a:lnTo>
                    <a:lnTo>
                      <a:pt x="533" y="517"/>
                    </a:lnTo>
                    <a:lnTo>
                      <a:pt x="528" y="513"/>
                    </a:lnTo>
                    <a:lnTo>
                      <a:pt x="527" y="512"/>
                    </a:lnTo>
                    <a:lnTo>
                      <a:pt x="526" y="510"/>
                    </a:lnTo>
                    <a:lnTo>
                      <a:pt x="524" y="507"/>
                    </a:lnTo>
                    <a:lnTo>
                      <a:pt x="524" y="503"/>
                    </a:lnTo>
                    <a:lnTo>
                      <a:pt x="524" y="499"/>
                    </a:lnTo>
                    <a:lnTo>
                      <a:pt x="525" y="495"/>
                    </a:lnTo>
                    <a:lnTo>
                      <a:pt x="530" y="487"/>
                    </a:lnTo>
                    <a:lnTo>
                      <a:pt x="537" y="477"/>
                    </a:lnTo>
                    <a:lnTo>
                      <a:pt x="547" y="464"/>
                    </a:lnTo>
                    <a:lnTo>
                      <a:pt x="551" y="456"/>
                    </a:lnTo>
                    <a:lnTo>
                      <a:pt x="555" y="449"/>
                    </a:lnTo>
                    <a:lnTo>
                      <a:pt x="557" y="442"/>
                    </a:lnTo>
                    <a:lnTo>
                      <a:pt x="557" y="439"/>
                    </a:lnTo>
                    <a:lnTo>
                      <a:pt x="558" y="435"/>
                    </a:lnTo>
                    <a:lnTo>
                      <a:pt x="558" y="429"/>
                    </a:lnTo>
                    <a:lnTo>
                      <a:pt x="556" y="423"/>
                    </a:lnTo>
                    <a:lnTo>
                      <a:pt x="556" y="420"/>
                    </a:lnTo>
                    <a:lnTo>
                      <a:pt x="555" y="418"/>
                    </a:lnTo>
                    <a:lnTo>
                      <a:pt x="553" y="414"/>
                    </a:lnTo>
                    <a:lnTo>
                      <a:pt x="551" y="410"/>
                    </a:lnTo>
                    <a:lnTo>
                      <a:pt x="548" y="406"/>
                    </a:lnTo>
                    <a:lnTo>
                      <a:pt x="545" y="403"/>
                    </a:lnTo>
                    <a:lnTo>
                      <a:pt x="541" y="400"/>
                    </a:lnTo>
                    <a:lnTo>
                      <a:pt x="533" y="394"/>
                    </a:lnTo>
                    <a:lnTo>
                      <a:pt x="528" y="391"/>
                    </a:lnTo>
                    <a:lnTo>
                      <a:pt x="523" y="389"/>
                    </a:lnTo>
                    <a:lnTo>
                      <a:pt x="518" y="387"/>
                    </a:lnTo>
                    <a:lnTo>
                      <a:pt x="513" y="385"/>
                    </a:lnTo>
                    <a:lnTo>
                      <a:pt x="500" y="382"/>
                    </a:lnTo>
                    <a:lnTo>
                      <a:pt x="495" y="381"/>
                    </a:lnTo>
                    <a:lnTo>
                      <a:pt x="489" y="381"/>
                    </a:lnTo>
                    <a:lnTo>
                      <a:pt x="477" y="380"/>
                    </a:lnTo>
                    <a:lnTo>
                      <a:pt x="465" y="381"/>
                    </a:lnTo>
                    <a:lnTo>
                      <a:pt x="453" y="383"/>
                    </a:lnTo>
                    <a:lnTo>
                      <a:pt x="442" y="386"/>
                    </a:lnTo>
                    <a:lnTo>
                      <a:pt x="437" y="389"/>
                    </a:lnTo>
                    <a:lnTo>
                      <a:pt x="432" y="391"/>
                    </a:lnTo>
                    <a:lnTo>
                      <a:pt x="427" y="394"/>
                    </a:lnTo>
                    <a:lnTo>
                      <a:pt x="422" y="397"/>
                    </a:lnTo>
                    <a:lnTo>
                      <a:pt x="418" y="401"/>
                    </a:lnTo>
                    <a:lnTo>
                      <a:pt x="413" y="405"/>
                    </a:lnTo>
                    <a:lnTo>
                      <a:pt x="410" y="409"/>
                    </a:lnTo>
                    <a:lnTo>
                      <a:pt x="406" y="414"/>
                    </a:lnTo>
                    <a:lnTo>
                      <a:pt x="404" y="418"/>
                    </a:lnTo>
                    <a:lnTo>
                      <a:pt x="402" y="423"/>
                    </a:lnTo>
                    <a:lnTo>
                      <a:pt x="401" y="428"/>
                    </a:lnTo>
                    <a:lnTo>
                      <a:pt x="400" y="432"/>
                    </a:lnTo>
                    <a:lnTo>
                      <a:pt x="400" y="436"/>
                    </a:lnTo>
                    <a:lnTo>
                      <a:pt x="400" y="441"/>
                    </a:lnTo>
                    <a:lnTo>
                      <a:pt x="401" y="446"/>
                    </a:lnTo>
                    <a:lnTo>
                      <a:pt x="402" y="450"/>
                    </a:lnTo>
                    <a:lnTo>
                      <a:pt x="406" y="458"/>
                    </a:lnTo>
                    <a:lnTo>
                      <a:pt x="410" y="466"/>
                    </a:lnTo>
                    <a:lnTo>
                      <a:pt x="415" y="473"/>
                    </a:lnTo>
                    <a:lnTo>
                      <a:pt x="420" y="480"/>
                    </a:lnTo>
                    <a:lnTo>
                      <a:pt x="424" y="486"/>
                    </a:lnTo>
                    <a:lnTo>
                      <a:pt x="428" y="492"/>
                    </a:lnTo>
                    <a:lnTo>
                      <a:pt x="431" y="498"/>
                    </a:lnTo>
                    <a:lnTo>
                      <a:pt x="431" y="501"/>
                    </a:lnTo>
                    <a:lnTo>
                      <a:pt x="432" y="504"/>
                    </a:lnTo>
                    <a:lnTo>
                      <a:pt x="431" y="506"/>
                    </a:lnTo>
                    <a:lnTo>
                      <a:pt x="431" y="509"/>
                    </a:lnTo>
                    <a:lnTo>
                      <a:pt x="429" y="511"/>
                    </a:lnTo>
                    <a:lnTo>
                      <a:pt x="427" y="514"/>
                    </a:lnTo>
                    <a:lnTo>
                      <a:pt x="424" y="516"/>
                    </a:lnTo>
                    <a:lnTo>
                      <a:pt x="421" y="518"/>
                    </a:lnTo>
                    <a:lnTo>
                      <a:pt x="416" y="520"/>
                    </a:lnTo>
                    <a:lnTo>
                      <a:pt x="411" y="522"/>
                    </a:lnTo>
                    <a:lnTo>
                      <a:pt x="141" y="522"/>
                    </a:lnTo>
                    <a:lnTo>
                      <a:pt x="141" y="325"/>
                    </a:lnTo>
                    <a:lnTo>
                      <a:pt x="137" y="315"/>
                    </a:lnTo>
                    <a:lnTo>
                      <a:pt x="133" y="309"/>
                    </a:lnTo>
                    <a:lnTo>
                      <a:pt x="130" y="307"/>
                    </a:lnTo>
                    <a:lnTo>
                      <a:pt x="128" y="306"/>
                    </a:lnTo>
                    <a:lnTo>
                      <a:pt x="125" y="305"/>
                    </a:lnTo>
                    <a:lnTo>
                      <a:pt x="122" y="305"/>
                    </a:lnTo>
                    <a:lnTo>
                      <a:pt x="119" y="306"/>
                    </a:lnTo>
                    <a:lnTo>
                      <a:pt x="116" y="307"/>
                    </a:lnTo>
                    <a:lnTo>
                      <a:pt x="110" y="310"/>
                    </a:lnTo>
                    <a:lnTo>
                      <a:pt x="103" y="314"/>
                    </a:lnTo>
                    <a:lnTo>
                      <a:pt x="96" y="319"/>
                    </a:lnTo>
                    <a:lnTo>
                      <a:pt x="82" y="329"/>
                    </a:lnTo>
                    <a:lnTo>
                      <a:pt x="78" y="331"/>
                    </a:lnTo>
                    <a:lnTo>
                      <a:pt x="74" y="334"/>
                    </a:lnTo>
                    <a:lnTo>
                      <a:pt x="70" y="336"/>
                    </a:lnTo>
                    <a:lnTo>
                      <a:pt x="66" y="337"/>
                    </a:lnTo>
                    <a:lnTo>
                      <a:pt x="58" y="340"/>
                    </a:lnTo>
                    <a:lnTo>
                      <a:pt x="54" y="340"/>
                    </a:lnTo>
                    <a:lnTo>
                      <a:pt x="50" y="340"/>
                    </a:lnTo>
                    <a:lnTo>
                      <a:pt x="45" y="339"/>
                    </a:lnTo>
                    <a:lnTo>
                      <a:pt x="41" y="338"/>
                    </a:lnTo>
                    <a:lnTo>
                      <a:pt x="37" y="336"/>
                    </a:lnTo>
                    <a:lnTo>
                      <a:pt x="32" y="334"/>
                    </a:lnTo>
                    <a:lnTo>
                      <a:pt x="24" y="327"/>
                    </a:lnTo>
                    <a:lnTo>
                      <a:pt x="21" y="323"/>
                    </a:lnTo>
                    <a:lnTo>
                      <a:pt x="18" y="319"/>
                    </a:lnTo>
                    <a:lnTo>
                      <a:pt x="12" y="311"/>
                    </a:lnTo>
                    <a:lnTo>
                      <a:pt x="10" y="306"/>
                    </a:lnTo>
                    <a:lnTo>
                      <a:pt x="7" y="302"/>
                    </a:lnTo>
                    <a:lnTo>
                      <a:pt x="4" y="292"/>
                    </a:lnTo>
                    <a:lnTo>
                      <a:pt x="3" y="286"/>
                    </a:lnTo>
                    <a:lnTo>
                      <a:pt x="2" y="281"/>
                    </a:lnTo>
                    <a:lnTo>
                      <a:pt x="0" y="271"/>
                    </a:lnTo>
                    <a:lnTo>
                      <a:pt x="0" y="260"/>
                    </a:lnTo>
                    <a:lnTo>
                      <a:pt x="1" y="249"/>
                    </a:lnTo>
                    <a:lnTo>
                      <a:pt x="3" y="238"/>
                    </a:lnTo>
                    <a:lnTo>
                      <a:pt x="5" y="228"/>
                    </a:lnTo>
                    <a:lnTo>
                      <a:pt x="7" y="223"/>
                    </a:lnTo>
                    <a:lnTo>
                      <a:pt x="9" y="218"/>
                    </a:lnTo>
                    <a:lnTo>
                      <a:pt x="14" y="209"/>
                    </a:lnTo>
                    <a:lnTo>
                      <a:pt x="17" y="205"/>
                    </a:lnTo>
                    <a:lnTo>
                      <a:pt x="19" y="201"/>
                    </a:lnTo>
                    <a:lnTo>
                      <a:pt x="26" y="194"/>
                    </a:lnTo>
                    <a:lnTo>
                      <a:pt x="30" y="191"/>
                    </a:lnTo>
                    <a:lnTo>
                      <a:pt x="33" y="189"/>
                    </a:lnTo>
                    <a:lnTo>
                      <a:pt x="38" y="186"/>
                    </a:lnTo>
                    <a:lnTo>
                      <a:pt x="43" y="184"/>
                    </a:lnTo>
                    <a:lnTo>
                      <a:pt x="47" y="183"/>
                    </a:lnTo>
                    <a:lnTo>
                      <a:pt x="52" y="182"/>
                    </a:lnTo>
                    <a:lnTo>
                      <a:pt x="56" y="182"/>
                    </a:lnTo>
                    <a:lnTo>
                      <a:pt x="60" y="182"/>
                    </a:lnTo>
                    <a:lnTo>
                      <a:pt x="64" y="183"/>
                    </a:lnTo>
                    <a:lnTo>
                      <a:pt x="68" y="184"/>
                    </a:lnTo>
                    <a:lnTo>
                      <a:pt x="76" y="188"/>
                    </a:lnTo>
                    <a:lnTo>
                      <a:pt x="84" y="192"/>
                    </a:lnTo>
                    <a:lnTo>
                      <a:pt x="91" y="197"/>
                    </a:lnTo>
                    <a:lnTo>
                      <a:pt x="98" y="202"/>
                    </a:lnTo>
                    <a:lnTo>
                      <a:pt x="104" y="206"/>
                    </a:lnTo>
                    <a:lnTo>
                      <a:pt x="110" y="210"/>
                    </a:lnTo>
                    <a:lnTo>
                      <a:pt x="116" y="213"/>
                    </a:lnTo>
                    <a:lnTo>
                      <a:pt x="119" y="214"/>
                    </a:lnTo>
                    <a:lnTo>
                      <a:pt x="122" y="214"/>
                    </a:lnTo>
                    <a:lnTo>
                      <a:pt x="125" y="214"/>
                    </a:lnTo>
                    <a:lnTo>
                      <a:pt x="128" y="213"/>
                    </a:lnTo>
                    <a:lnTo>
                      <a:pt x="130" y="212"/>
                    </a:lnTo>
                    <a:lnTo>
                      <a:pt x="132" y="210"/>
                    </a:lnTo>
                    <a:lnTo>
                      <a:pt x="137" y="204"/>
                    </a:lnTo>
                    <a:lnTo>
                      <a:pt x="139" y="200"/>
                    </a:lnTo>
                    <a:lnTo>
                      <a:pt x="141" y="195"/>
                    </a:lnTo>
                    <a:lnTo>
                      <a:pt x="141" y="0"/>
                    </a:lnTo>
                    <a:lnTo>
                      <a:pt x="817" y="0"/>
                    </a:lnTo>
                    <a:lnTo>
                      <a:pt x="817" y="522"/>
                    </a:lnTo>
                    <a:close/>
                  </a:path>
                </a:pathLst>
              </a:custGeom>
              <a:solidFill>
                <a:srgbClr val="FFF8E7"/>
              </a:solidFill>
              <a:ln w="9525" cmpd="sng">
                <a:solidFill>
                  <a:srgbClr val="007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3" name="Freeform 11">
                <a:extLst>
                  <a:ext uri="{FF2B5EF4-FFF2-40B4-BE49-F238E27FC236}">
                    <a16:creationId xmlns:a16="http://schemas.microsoft.com/office/drawing/2014/main" id="{8A98D7D7-9B96-4BA6-A10E-A796D3E88EF6}"/>
                  </a:ext>
                </a:extLst>
              </p:cNvPr>
              <p:cNvSpPr>
                <a:spLocks/>
              </p:cNvSpPr>
              <p:nvPr/>
            </p:nvSpPr>
            <p:spPr bwMode="auto">
              <a:xfrm>
                <a:off x="4309899" y="776818"/>
                <a:ext cx="2592412" cy="1662097"/>
              </a:xfrm>
              <a:custGeom>
                <a:avLst/>
                <a:gdLst>
                  <a:gd name="T0" fmla="*/ 133 w 814"/>
                  <a:gd name="T1" fmla="*/ 310 h 522"/>
                  <a:gd name="T2" fmla="*/ 123 w 814"/>
                  <a:gd name="T3" fmla="*/ 305 h 522"/>
                  <a:gd name="T4" fmla="*/ 105 w 814"/>
                  <a:gd name="T5" fmla="*/ 313 h 522"/>
                  <a:gd name="T6" fmla="*/ 76 w 814"/>
                  <a:gd name="T7" fmla="*/ 333 h 522"/>
                  <a:gd name="T8" fmla="*/ 51 w 814"/>
                  <a:gd name="T9" fmla="*/ 340 h 522"/>
                  <a:gd name="T10" fmla="*/ 33 w 814"/>
                  <a:gd name="T11" fmla="*/ 334 h 522"/>
                  <a:gd name="T12" fmla="*/ 12 w 814"/>
                  <a:gd name="T13" fmla="*/ 311 h 522"/>
                  <a:gd name="T14" fmla="*/ 3 w 814"/>
                  <a:gd name="T15" fmla="*/ 286 h 522"/>
                  <a:gd name="T16" fmla="*/ 1 w 814"/>
                  <a:gd name="T17" fmla="*/ 249 h 522"/>
                  <a:gd name="T18" fmla="*/ 9 w 814"/>
                  <a:gd name="T19" fmla="*/ 218 h 522"/>
                  <a:gd name="T20" fmla="*/ 26 w 814"/>
                  <a:gd name="T21" fmla="*/ 194 h 522"/>
                  <a:gd name="T22" fmla="*/ 44 w 814"/>
                  <a:gd name="T23" fmla="*/ 184 h 522"/>
                  <a:gd name="T24" fmla="*/ 61 w 814"/>
                  <a:gd name="T25" fmla="*/ 182 h 522"/>
                  <a:gd name="T26" fmla="*/ 85 w 814"/>
                  <a:gd name="T27" fmla="*/ 192 h 522"/>
                  <a:gd name="T28" fmla="*/ 112 w 814"/>
                  <a:gd name="T29" fmla="*/ 210 h 522"/>
                  <a:gd name="T30" fmla="*/ 126 w 814"/>
                  <a:gd name="T31" fmla="*/ 214 h 522"/>
                  <a:gd name="T32" fmla="*/ 136 w 814"/>
                  <a:gd name="T33" fmla="*/ 207 h 522"/>
                  <a:gd name="T34" fmla="*/ 142 w 814"/>
                  <a:gd name="T35" fmla="*/ 0 h 522"/>
                  <a:gd name="T36" fmla="*/ 810 w 814"/>
                  <a:gd name="T37" fmla="*/ 204 h 522"/>
                  <a:gd name="T38" fmla="*/ 801 w 814"/>
                  <a:gd name="T39" fmla="*/ 213 h 522"/>
                  <a:gd name="T40" fmla="*/ 789 w 814"/>
                  <a:gd name="T41" fmla="*/ 213 h 522"/>
                  <a:gd name="T42" fmla="*/ 757 w 814"/>
                  <a:gd name="T43" fmla="*/ 192 h 522"/>
                  <a:gd name="T44" fmla="*/ 737 w 814"/>
                  <a:gd name="T45" fmla="*/ 183 h 522"/>
                  <a:gd name="T46" fmla="*/ 720 w 814"/>
                  <a:gd name="T47" fmla="*/ 183 h 522"/>
                  <a:gd name="T48" fmla="*/ 702 w 814"/>
                  <a:gd name="T49" fmla="*/ 191 h 522"/>
                  <a:gd name="T50" fmla="*/ 687 w 814"/>
                  <a:gd name="T51" fmla="*/ 209 h 522"/>
                  <a:gd name="T52" fmla="*/ 675 w 814"/>
                  <a:gd name="T53" fmla="*/ 238 h 522"/>
                  <a:gd name="T54" fmla="*/ 673 w 814"/>
                  <a:gd name="T55" fmla="*/ 271 h 522"/>
                  <a:gd name="T56" fmla="*/ 682 w 814"/>
                  <a:gd name="T57" fmla="*/ 306 h 522"/>
                  <a:gd name="T58" fmla="*/ 694 w 814"/>
                  <a:gd name="T59" fmla="*/ 323 h 522"/>
                  <a:gd name="T60" fmla="*/ 710 w 814"/>
                  <a:gd name="T61" fmla="*/ 336 h 522"/>
                  <a:gd name="T62" fmla="*/ 727 w 814"/>
                  <a:gd name="T63" fmla="*/ 340 h 522"/>
                  <a:gd name="T64" fmla="*/ 755 w 814"/>
                  <a:gd name="T65" fmla="*/ 329 h 522"/>
                  <a:gd name="T66" fmla="*/ 783 w 814"/>
                  <a:gd name="T67" fmla="*/ 309 h 522"/>
                  <a:gd name="T68" fmla="*/ 801 w 814"/>
                  <a:gd name="T69" fmla="*/ 306 h 522"/>
                  <a:gd name="T70" fmla="*/ 810 w 814"/>
                  <a:gd name="T71" fmla="*/ 316 h 522"/>
                  <a:gd name="T72" fmla="*/ 544 w 814"/>
                  <a:gd name="T73" fmla="*/ 522 h 522"/>
                  <a:gd name="T74" fmla="*/ 524 w 814"/>
                  <a:gd name="T75" fmla="*/ 512 h 522"/>
                  <a:gd name="T76" fmla="*/ 522 w 814"/>
                  <a:gd name="T77" fmla="*/ 501 h 522"/>
                  <a:gd name="T78" fmla="*/ 534 w 814"/>
                  <a:gd name="T79" fmla="*/ 479 h 522"/>
                  <a:gd name="T80" fmla="*/ 554 w 814"/>
                  <a:gd name="T81" fmla="*/ 448 h 522"/>
                  <a:gd name="T82" fmla="*/ 557 w 814"/>
                  <a:gd name="T83" fmla="*/ 426 h 522"/>
                  <a:gd name="T84" fmla="*/ 544 w 814"/>
                  <a:gd name="T85" fmla="*/ 405 h 522"/>
                  <a:gd name="T86" fmla="*/ 522 w 814"/>
                  <a:gd name="T87" fmla="*/ 390 h 522"/>
                  <a:gd name="T88" fmla="*/ 497 w 814"/>
                  <a:gd name="T89" fmla="*/ 382 h 522"/>
                  <a:gd name="T90" fmla="*/ 455 w 814"/>
                  <a:gd name="T91" fmla="*/ 383 h 522"/>
                  <a:gd name="T92" fmla="*/ 426 w 814"/>
                  <a:gd name="T93" fmla="*/ 394 h 522"/>
                  <a:gd name="T94" fmla="*/ 408 w 814"/>
                  <a:gd name="T95" fmla="*/ 410 h 522"/>
                  <a:gd name="T96" fmla="*/ 399 w 814"/>
                  <a:gd name="T97" fmla="*/ 428 h 522"/>
                  <a:gd name="T98" fmla="*/ 399 w 814"/>
                  <a:gd name="T99" fmla="*/ 446 h 522"/>
                  <a:gd name="T100" fmla="*/ 413 w 814"/>
                  <a:gd name="T101" fmla="*/ 473 h 522"/>
                  <a:gd name="T102" fmla="*/ 430 w 814"/>
                  <a:gd name="T103" fmla="*/ 498 h 522"/>
                  <a:gd name="T104" fmla="*/ 430 w 814"/>
                  <a:gd name="T105" fmla="*/ 509 h 522"/>
                  <a:gd name="T106" fmla="*/ 420 w 814"/>
                  <a:gd name="T107" fmla="*/ 518 h 522"/>
                  <a:gd name="T108" fmla="*/ 142 w 814"/>
                  <a:gd name="T109" fmla="*/ 327 h 5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4" h="522">
                    <a:moveTo>
                      <a:pt x="142" y="327"/>
                    </a:moveTo>
                    <a:lnTo>
                      <a:pt x="138" y="317"/>
                    </a:lnTo>
                    <a:lnTo>
                      <a:pt x="136" y="313"/>
                    </a:lnTo>
                    <a:lnTo>
                      <a:pt x="133" y="310"/>
                    </a:lnTo>
                    <a:lnTo>
                      <a:pt x="131" y="308"/>
                    </a:lnTo>
                    <a:lnTo>
                      <a:pt x="129" y="306"/>
                    </a:lnTo>
                    <a:lnTo>
                      <a:pt x="126" y="305"/>
                    </a:lnTo>
                    <a:lnTo>
                      <a:pt x="123" y="305"/>
                    </a:lnTo>
                    <a:lnTo>
                      <a:pt x="121" y="306"/>
                    </a:lnTo>
                    <a:lnTo>
                      <a:pt x="118" y="306"/>
                    </a:lnTo>
                    <a:lnTo>
                      <a:pt x="112" y="309"/>
                    </a:lnTo>
                    <a:lnTo>
                      <a:pt x="105" y="313"/>
                    </a:lnTo>
                    <a:lnTo>
                      <a:pt x="98" y="318"/>
                    </a:lnTo>
                    <a:lnTo>
                      <a:pt x="91" y="324"/>
                    </a:lnTo>
                    <a:lnTo>
                      <a:pt x="83" y="329"/>
                    </a:lnTo>
                    <a:lnTo>
                      <a:pt x="76" y="333"/>
                    </a:lnTo>
                    <a:lnTo>
                      <a:pt x="68" y="337"/>
                    </a:lnTo>
                    <a:lnTo>
                      <a:pt x="59" y="340"/>
                    </a:lnTo>
                    <a:lnTo>
                      <a:pt x="55" y="340"/>
                    </a:lnTo>
                    <a:lnTo>
                      <a:pt x="51" y="340"/>
                    </a:lnTo>
                    <a:lnTo>
                      <a:pt x="47" y="339"/>
                    </a:lnTo>
                    <a:lnTo>
                      <a:pt x="42" y="338"/>
                    </a:lnTo>
                    <a:lnTo>
                      <a:pt x="38" y="336"/>
                    </a:lnTo>
                    <a:lnTo>
                      <a:pt x="33" y="334"/>
                    </a:lnTo>
                    <a:lnTo>
                      <a:pt x="25" y="327"/>
                    </a:lnTo>
                    <a:lnTo>
                      <a:pt x="21" y="323"/>
                    </a:lnTo>
                    <a:lnTo>
                      <a:pt x="18" y="319"/>
                    </a:lnTo>
                    <a:lnTo>
                      <a:pt x="12" y="311"/>
                    </a:lnTo>
                    <a:lnTo>
                      <a:pt x="10" y="306"/>
                    </a:lnTo>
                    <a:lnTo>
                      <a:pt x="8" y="302"/>
                    </a:lnTo>
                    <a:lnTo>
                      <a:pt x="4" y="292"/>
                    </a:lnTo>
                    <a:lnTo>
                      <a:pt x="3" y="286"/>
                    </a:lnTo>
                    <a:lnTo>
                      <a:pt x="2" y="281"/>
                    </a:lnTo>
                    <a:lnTo>
                      <a:pt x="0" y="271"/>
                    </a:lnTo>
                    <a:lnTo>
                      <a:pt x="0" y="260"/>
                    </a:lnTo>
                    <a:lnTo>
                      <a:pt x="1" y="249"/>
                    </a:lnTo>
                    <a:lnTo>
                      <a:pt x="3" y="238"/>
                    </a:lnTo>
                    <a:lnTo>
                      <a:pt x="6" y="228"/>
                    </a:lnTo>
                    <a:lnTo>
                      <a:pt x="7" y="223"/>
                    </a:lnTo>
                    <a:lnTo>
                      <a:pt x="9" y="218"/>
                    </a:lnTo>
                    <a:lnTo>
                      <a:pt x="14" y="209"/>
                    </a:lnTo>
                    <a:lnTo>
                      <a:pt x="17" y="205"/>
                    </a:lnTo>
                    <a:lnTo>
                      <a:pt x="20" y="201"/>
                    </a:lnTo>
                    <a:lnTo>
                      <a:pt x="26" y="194"/>
                    </a:lnTo>
                    <a:lnTo>
                      <a:pt x="30" y="191"/>
                    </a:lnTo>
                    <a:lnTo>
                      <a:pt x="34" y="189"/>
                    </a:lnTo>
                    <a:lnTo>
                      <a:pt x="39" y="186"/>
                    </a:lnTo>
                    <a:lnTo>
                      <a:pt x="44" y="184"/>
                    </a:lnTo>
                    <a:lnTo>
                      <a:pt x="48" y="183"/>
                    </a:lnTo>
                    <a:lnTo>
                      <a:pt x="53" y="182"/>
                    </a:lnTo>
                    <a:lnTo>
                      <a:pt x="57" y="182"/>
                    </a:lnTo>
                    <a:lnTo>
                      <a:pt x="61" y="182"/>
                    </a:lnTo>
                    <a:lnTo>
                      <a:pt x="66" y="183"/>
                    </a:lnTo>
                    <a:lnTo>
                      <a:pt x="70" y="184"/>
                    </a:lnTo>
                    <a:lnTo>
                      <a:pt x="78" y="188"/>
                    </a:lnTo>
                    <a:lnTo>
                      <a:pt x="85" y="192"/>
                    </a:lnTo>
                    <a:lnTo>
                      <a:pt x="92" y="197"/>
                    </a:lnTo>
                    <a:lnTo>
                      <a:pt x="99" y="202"/>
                    </a:lnTo>
                    <a:lnTo>
                      <a:pt x="106" y="206"/>
                    </a:lnTo>
                    <a:lnTo>
                      <a:pt x="112" y="210"/>
                    </a:lnTo>
                    <a:lnTo>
                      <a:pt x="118" y="213"/>
                    </a:lnTo>
                    <a:lnTo>
                      <a:pt x="121" y="214"/>
                    </a:lnTo>
                    <a:lnTo>
                      <a:pt x="123" y="214"/>
                    </a:lnTo>
                    <a:lnTo>
                      <a:pt x="126" y="214"/>
                    </a:lnTo>
                    <a:lnTo>
                      <a:pt x="129" y="213"/>
                    </a:lnTo>
                    <a:lnTo>
                      <a:pt x="131" y="212"/>
                    </a:lnTo>
                    <a:lnTo>
                      <a:pt x="133" y="210"/>
                    </a:lnTo>
                    <a:lnTo>
                      <a:pt x="136" y="207"/>
                    </a:lnTo>
                    <a:lnTo>
                      <a:pt x="138" y="203"/>
                    </a:lnTo>
                    <a:lnTo>
                      <a:pt x="140" y="199"/>
                    </a:lnTo>
                    <a:lnTo>
                      <a:pt x="142" y="194"/>
                    </a:lnTo>
                    <a:lnTo>
                      <a:pt x="142" y="0"/>
                    </a:lnTo>
                    <a:lnTo>
                      <a:pt x="814" y="0"/>
                    </a:lnTo>
                    <a:lnTo>
                      <a:pt x="814" y="195"/>
                    </a:lnTo>
                    <a:lnTo>
                      <a:pt x="812" y="200"/>
                    </a:lnTo>
                    <a:lnTo>
                      <a:pt x="810" y="204"/>
                    </a:lnTo>
                    <a:lnTo>
                      <a:pt x="808" y="207"/>
                    </a:lnTo>
                    <a:lnTo>
                      <a:pt x="805" y="210"/>
                    </a:lnTo>
                    <a:lnTo>
                      <a:pt x="803" y="212"/>
                    </a:lnTo>
                    <a:lnTo>
                      <a:pt x="801" y="213"/>
                    </a:lnTo>
                    <a:lnTo>
                      <a:pt x="798" y="214"/>
                    </a:lnTo>
                    <a:lnTo>
                      <a:pt x="795" y="214"/>
                    </a:lnTo>
                    <a:lnTo>
                      <a:pt x="792" y="214"/>
                    </a:lnTo>
                    <a:lnTo>
                      <a:pt x="789" y="213"/>
                    </a:lnTo>
                    <a:lnTo>
                      <a:pt x="783" y="210"/>
                    </a:lnTo>
                    <a:lnTo>
                      <a:pt x="777" y="206"/>
                    </a:lnTo>
                    <a:lnTo>
                      <a:pt x="771" y="202"/>
                    </a:lnTo>
                    <a:lnTo>
                      <a:pt x="757" y="192"/>
                    </a:lnTo>
                    <a:lnTo>
                      <a:pt x="749" y="188"/>
                    </a:lnTo>
                    <a:lnTo>
                      <a:pt x="745" y="186"/>
                    </a:lnTo>
                    <a:lnTo>
                      <a:pt x="741" y="184"/>
                    </a:lnTo>
                    <a:lnTo>
                      <a:pt x="737" y="183"/>
                    </a:lnTo>
                    <a:lnTo>
                      <a:pt x="733" y="182"/>
                    </a:lnTo>
                    <a:lnTo>
                      <a:pt x="729" y="182"/>
                    </a:lnTo>
                    <a:lnTo>
                      <a:pt x="724" y="182"/>
                    </a:lnTo>
                    <a:lnTo>
                      <a:pt x="720" y="183"/>
                    </a:lnTo>
                    <a:lnTo>
                      <a:pt x="715" y="184"/>
                    </a:lnTo>
                    <a:lnTo>
                      <a:pt x="711" y="186"/>
                    </a:lnTo>
                    <a:lnTo>
                      <a:pt x="706" y="189"/>
                    </a:lnTo>
                    <a:lnTo>
                      <a:pt x="702" y="191"/>
                    </a:lnTo>
                    <a:lnTo>
                      <a:pt x="699" y="194"/>
                    </a:lnTo>
                    <a:lnTo>
                      <a:pt x="695" y="198"/>
                    </a:lnTo>
                    <a:lnTo>
                      <a:pt x="692" y="201"/>
                    </a:lnTo>
                    <a:lnTo>
                      <a:pt x="687" y="209"/>
                    </a:lnTo>
                    <a:lnTo>
                      <a:pt x="682" y="218"/>
                    </a:lnTo>
                    <a:lnTo>
                      <a:pt x="680" y="223"/>
                    </a:lnTo>
                    <a:lnTo>
                      <a:pt x="678" y="228"/>
                    </a:lnTo>
                    <a:lnTo>
                      <a:pt x="675" y="238"/>
                    </a:lnTo>
                    <a:lnTo>
                      <a:pt x="674" y="249"/>
                    </a:lnTo>
                    <a:lnTo>
                      <a:pt x="673" y="254"/>
                    </a:lnTo>
                    <a:lnTo>
                      <a:pt x="673" y="260"/>
                    </a:lnTo>
                    <a:lnTo>
                      <a:pt x="673" y="271"/>
                    </a:lnTo>
                    <a:lnTo>
                      <a:pt x="674" y="281"/>
                    </a:lnTo>
                    <a:lnTo>
                      <a:pt x="677" y="292"/>
                    </a:lnTo>
                    <a:lnTo>
                      <a:pt x="680" y="302"/>
                    </a:lnTo>
                    <a:lnTo>
                      <a:pt x="682" y="306"/>
                    </a:lnTo>
                    <a:lnTo>
                      <a:pt x="685" y="311"/>
                    </a:lnTo>
                    <a:lnTo>
                      <a:pt x="687" y="315"/>
                    </a:lnTo>
                    <a:lnTo>
                      <a:pt x="690" y="319"/>
                    </a:lnTo>
                    <a:lnTo>
                      <a:pt x="694" y="323"/>
                    </a:lnTo>
                    <a:lnTo>
                      <a:pt x="697" y="327"/>
                    </a:lnTo>
                    <a:lnTo>
                      <a:pt x="701" y="331"/>
                    </a:lnTo>
                    <a:lnTo>
                      <a:pt x="705" y="334"/>
                    </a:lnTo>
                    <a:lnTo>
                      <a:pt x="710" y="336"/>
                    </a:lnTo>
                    <a:lnTo>
                      <a:pt x="714" y="338"/>
                    </a:lnTo>
                    <a:lnTo>
                      <a:pt x="718" y="339"/>
                    </a:lnTo>
                    <a:lnTo>
                      <a:pt x="722" y="340"/>
                    </a:lnTo>
                    <a:lnTo>
                      <a:pt x="727" y="340"/>
                    </a:lnTo>
                    <a:lnTo>
                      <a:pt x="731" y="340"/>
                    </a:lnTo>
                    <a:lnTo>
                      <a:pt x="739" y="337"/>
                    </a:lnTo>
                    <a:lnTo>
                      <a:pt x="747" y="334"/>
                    </a:lnTo>
                    <a:lnTo>
                      <a:pt x="755" y="329"/>
                    </a:lnTo>
                    <a:lnTo>
                      <a:pt x="762" y="324"/>
                    </a:lnTo>
                    <a:lnTo>
                      <a:pt x="769" y="319"/>
                    </a:lnTo>
                    <a:lnTo>
                      <a:pt x="776" y="314"/>
                    </a:lnTo>
                    <a:lnTo>
                      <a:pt x="783" y="309"/>
                    </a:lnTo>
                    <a:lnTo>
                      <a:pt x="789" y="307"/>
                    </a:lnTo>
                    <a:lnTo>
                      <a:pt x="792" y="306"/>
                    </a:lnTo>
                    <a:lnTo>
                      <a:pt x="795" y="305"/>
                    </a:lnTo>
                    <a:lnTo>
                      <a:pt x="801" y="306"/>
                    </a:lnTo>
                    <a:lnTo>
                      <a:pt x="803" y="307"/>
                    </a:lnTo>
                    <a:lnTo>
                      <a:pt x="806" y="310"/>
                    </a:lnTo>
                    <a:lnTo>
                      <a:pt x="808" y="312"/>
                    </a:lnTo>
                    <a:lnTo>
                      <a:pt x="810" y="316"/>
                    </a:lnTo>
                    <a:lnTo>
                      <a:pt x="812" y="320"/>
                    </a:lnTo>
                    <a:lnTo>
                      <a:pt x="814" y="326"/>
                    </a:lnTo>
                    <a:lnTo>
                      <a:pt x="814" y="522"/>
                    </a:lnTo>
                    <a:lnTo>
                      <a:pt x="544" y="522"/>
                    </a:lnTo>
                    <a:lnTo>
                      <a:pt x="533" y="518"/>
                    </a:lnTo>
                    <a:lnTo>
                      <a:pt x="529" y="516"/>
                    </a:lnTo>
                    <a:lnTo>
                      <a:pt x="526" y="514"/>
                    </a:lnTo>
                    <a:lnTo>
                      <a:pt x="524" y="512"/>
                    </a:lnTo>
                    <a:lnTo>
                      <a:pt x="523" y="509"/>
                    </a:lnTo>
                    <a:lnTo>
                      <a:pt x="522" y="506"/>
                    </a:lnTo>
                    <a:lnTo>
                      <a:pt x="521" y="504"/>
                    </a:lnTo>
                    <a:lnTo>
                      <a:pt x="522" y="501"/>
                    </a:lnTo>
                    <a:lnTo>
                      <a:pt x="523" y="498"/>
                    </a:lnTo>
                    <a:lnTo>
                      <a:pt x="525" y="492"/>
                    </a:lnTo>
                    <a:lnTo>
                      <a:pt x="530" y="485"/>
                    </a:lnTo>
                    <a:lnTo>
                      <a:pt x="534" y="479"/>
                    </a:lnTo>
                    <a:lnTo>
                      <a:pt x="540" y="471"/>
                    </a:lnTo>
                    <a:lnTo>
                      <a:pt x="546" y="464"/>
                    </a:lnTo>
                    <a:lnTo>
                      <a:pt x="551" y="456"/>
                    </a:lnTo>
                    <a:lnTo>
                      <a:pt x="554" y="448"/>
                    </a:lnTo>
                    <a:lnTo>
                      <a:pt x="557" y="439"/>
                    </a:lnTo>
                    <a:lnTo>
                      <a:pt x="557" y="435"/>
                    </a:lnTo>
                    <a:lnTo>
                      <a:pt x="557" y="430"/>
                    </a:lnTo>
                    <a:lnTo>
                      <a:pt x="557" y="426"/>
                    </a:lnTo>
                    <a:lnTo>
                      <a:pt x="555" y="422"/>
                    </a:lnTo>
                    <a:lnTo>
                      <a:pt x="554" y="418"/>
                    </a:lnTo>
                    <a:lnTo>
                      <a:pt x="551" y="413"/>
                    </a:lnTo>
                    <a:lnTo>
                      <a:pt x="544" y="405"/>
                    </a:lnTo>
                    <a:lnTo>
                      <a:pt x="540" y="402"/>
                    </a:lnTo>
                    <a:lnTo>
                      <a:pt x="536" y="398"/>
                    </a:lnTo>
                    <a:lnTo>
                      <a:pt x="527" y="393"/>
                    </a:lnTo>
                    <a:lnTo>
                      <a:pt x="522" y="390"/>
                    </a:lnTo>
                    <a:lnTo>
                      <a:pt x="518" y="388"/>
                    </a:lnTo>
                    <a:lnTo>
                      <a:pt x="508" y="385"/>
                    </a:lnTo>
                    <a:lnTo>
                      <a:pt x="503" y="383"/>
                    </a:lnTo>
                    <a:lnTo>
                      <a:pt x="497" y="382"/>
                    </a:lnTo>
                    <a:lnTo>
                      <a:pt x="487" y="381"/>
                    </a:lnTo>
                    <a:lnTo>
                      <a:pt x="476" y="381"/>
                    </a:lnTo>
                    <a:lnTo>
                      <a:pt x="465" y="381"/>
                    </a:lnTo>
                    <a:lnTo>
                      <a:pt x="455" y="383"/>
                    </a:lnTo>
                    <a:lnTo>
                      <a:pt x="445" y="386"/>
                    </a:lnTo>
                    <a:lnTo>
                      <a:pt x="440" y="388"/>
                    </a:lnTo>
                    <a:lnTo>
                      <a:pt x="435" y="390"/>
                    </a:lnTo>
                    <a:lnTo>
                      <a:pt x="426" y="394"/>
                    </a:lnTo>
                    <a:lnTo>
                      <a:pt x="422" y="397"/>
                    </a:lnTo>
                    <a:lnTo>
                      <a:pt x="418" y="400"/>
                    </a:lnTo>
                    <a:lnTo>
                      <a:pt x="411" y="407"/>
                    </a:lnTo>
                    <a:lnTo>
                      <a:pt x="408" y="410"/>
                    </a:lnTo>
                    <a:lnTo>
                      <a:pt x="405" y="414"/>
                    </a:lnTo>
                    <a:lnTo>
                      <a:pt x="402" y="419"/>
                    </a:lnTo>
                    <a:lnTo>
                      <a:pt x="400" y="423"/>
                    </a:lnTo>
                    <a:lnTo>
                      <a:pt x="399" y="428"/>
                    </a:lnTo>
                    <a:lnTo>
                      <a:pt x="398" y="432"/>
                    </a:lnTo>
                    <a:lnTo>
                      <a:pt x="398" y="437"/>
                    </a:lnTo>
                    <a:lnTo>
                      <a:pt x="399" y="441"/>
                    </a:lnTo>
                    <a:lnTo>
                      <a:pt x="399" y="446"/>
                    </a:lnTo>
                    <a:lnTo>
                      <a:pt x="401" y="450"/>
                    </a:lnTo>
                    <a:lnTo>
                      <a:pt x="404" y="458"/>
                    </a:lnTo>
                    <a:lnTo>
                      <a:pt x="408" y="466"/>
                    </a:lnTo>
                    <a:lnTo>
                      <a:pt x="413" y="473"/>
                    </a:lnTo>
                    <a:lnTo>
                      <a:pt x="419" y="480"/>
                    </a:lnTo>
                    <a:lnTo>
                      <a:pt x="423" y="486"/>
                    </a:lnTo>
                    <a:lnTo>
                      <a:pt x="427" y="492"/>
                    </a:lnTo>
                    <a:lnTo>
                      <a:pt x="430" y="498"/>
                    </a:lnTo>
                    <a:lnTo>
                      <a:pt x="431" y="501"/>
                    </a:lnTo>
                    <a:lnTo>
                      <a:pt x="431" y="504"/>
                    </a:lnTo>
                    <a:lnTo>
                      <a:pt x="431" y="506"/>
                    </a:lnTo>
                    <a:lnTo>
                      <a:pt x="430" y="509"/>
                    </a:lnTo>
                    <a:lnTo>
                      <a:pt x="429" y="511"/>
                    </a:lnTo>
                    <a:lnTo>
                      <a:pt x="427" y="514"/>
                    </a:lnTo>
                    <a:lnTo>
                      <a:pt x="424" y="516"/>
                    </a:lnTo>
                    <a:lnTo>
                      <a:pt x="420" y="518"/>
                    </a:lnTo>
                    <a:lnTo>
                      <a:pt x="415" y="520"/>
                    </a:lnTo>
                    <a:lnTo>
                      <a:pt x="410" y="522"/>
                    </a:lnTo>
                    <a:lnTo>
                      <a:pt x="142" y="522"/>
                    </a:lnTo>
                    <a:lnTo>
                      <a:pt x="142" y="327"/>
                    </a:lnTo>
                    <a:close/>
                  </a:path>
                </a:pathLst>
              </a:custGeom>
              <a:solidFill>
                <a:srgbClr val="E9F6FE"/>
              </a:solidFill>
              <a:ln w="9525" cmpd="sng">
                <a:solidFill>
                  <a:srgbClr val="007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4" name="Freeform 12">
                <a:extLst>
                  <a:ext uri="{FF2B5EF4-FFF2-40B4-BE49-F238E27FC236}">
                    <a16:creationId xmlns:a16="http://schemas.microsoft.com/office/drawing/2014/main" id="{6C028CDF-1CBC-464F-8BD0-0DFADDEEB5DD}"/>
                  </a:ext>
                </a:extLst>
              </p:cNvPr>
              <p:cNvSpPr>
                <a:spLocks/>
              </p:cNvSpPr>
              <p:nvPr/>
            </p:nvSpPr>
            <p:spPr bwMode="auto">
              <a:xfrm>
                <a:off x="2606041" y="1986773"/>
                <a:ext cx="2605151" cy="2569563"/>
              </a:xfrm>
              <a:custGeom>
                <a:avLst/>
                <a:gdLst>
                  <a:gd name="T0" fmla="*/ 388 w 818"/>
                  <a:gd name="T1" fmla="*/ 673 h 807"/>
                  <a:gd name="T2" fmla="*/ 383 w 818"/>
                  <a:gd name="T3" fmla="*/ 683 h 807"/>
                  <a:gd name="T4" fmla="*/ 391 w 818"/>
                  <a:gd name="T5" fmla="*/ 702 h 807"/>
                  <a:gd name="T6" fmla="*/ 411 w 818"/>
                  <a:gd name="T7" fmla="*/ 731 h 807"/>
                  <a:gd name="T8" fmla="*/ 417 w 818"/>
                  <a:gd name="T9" fmla="*/ 757 h 807"/>
                  <a:gd name="T10" fmla="*/ 411 w 818"/>
                  <a:gd name="T11" fmla="*/ 774 h 807"/>
                  <a:gd name="T12" fmla="*/ 388 w 818"/>
                  <a:gd name="T13" fmla="*/ 795 h 807"/>
                  <a:gd name="T14" fmla="*/ 364 w 818"/>
                  <a:gd name="T15" fmla="*/ 804 h 807"/>
                  <a:gd name="T16" fmla="*/ 327 w 818"/>
                  <a:gd name="T17" fmla="*/ 806 h 807"/>
                  <a:gd name="T18" fmla="*/ 295 w 818"/>
                  <a:gd name="T19" fmla="*/ 798 h 807"/>
                  <a:gd name="T20" fmla="*/ 272 w 818"/>
                  <a:gd name="T21" fmla="*/ 781 h 807"/>
                  <a:gd name="T22" fmla="*/ 261 w 818"/>
                  <a:gd name="T23" fmla="*/ 764 h 807"/>
                  <a:gd name="T24" fmla="*/ 260 w 818"/>
                  <a:gd name="T25" fmla="*/ 745 h 807"/>
                  <a:gd name="T26" fmla="*/ 275 w 818"/>
                  <a:gd name="T27" fmla="*/ 714 h 807"/>
                  <a:gd name="T28" fmla="*/ 290 w 818"/>
                  <a:gd name="T29" fmla="*/ 689 h 807"/>
                  <a:gd name="T30" fmla="*/ 290 w 818"/>
                  <a:gd name="T31" fmla="*/ 678 h 807"/>
                  <a:gd name="T32" fmla="*/ 280 w 818"/>
                  <a:gd name="T33" fmla="*/ 669 h 807"/>
                  <a:gd name="T34" fmla="*/ 0 w 818"/>
                  <a:gd name="T35" fmla="*/ 142 h 807"/>
                  <a:gd name="T36" fmla="*/ 284 w 818"/>
                  <a:gd name="T37" fmla="*/ 136 h 807"/>
                  <a:gd name="T38" fmla="*/ 291 w 818"/>
                  <a:gd name="T39" fmla="*/ 126 h 807"/>
                  <a:gd name="T40" fmla="*/ 289 w 818"/>
                  <a:gd name="T41" fmla="*/ 115 h 807"/>
                  <a:gd name="T42" fmla="*/ 275 w 818"/>
                  <a:gd name="T43" fmla="*/ 93 h 807"/>
                  <a:gd name="T44" fmla="*/ 261 w 818"/>
                  <a:gd name="T45" fmla="*/ 66 h 807"/>
                  <a:gd name="T46" fmla="*/ 260 w 818"/>
                  <a:gd name="T47" fmla="*/ 48 h 807"/>
                  <a:gd name="T48" fmla="*/ 269 w 818"/>
                  <a:gd name="T49" fmla="*/ 30 h 807"/>
                  <a:gd name="T50" fmla="*/ 287 w 818"/>
                  <a:gd name="T51" fmla="*/ 14 h 807"/>
                  <a:gd name="T52" fmla="*/ 315 w 818"/>
                  <a:gd name="T53" fmla="*/ 3 h 807"/>
                  <a:gd name="T54" fmla="*/ 359 w 818"/>
                  <a:gd name="T55" fmla="*/ 2 h 807"/>
                  <a:gd name="T56" fmla="*/ 388 w 818"/>
                  <a:gd name="T57" fmla="*/ 12 h 807"/>
                  <a:gd name="T58" fmla="*/ 404 w 818"/>
                  <a:gd name="T59" fmla="*/ 25 h 807"/>
                  <a:gd name="T60" fmla="*/ 416 w 818"/>
                  <a:gd name="T61" fmla="*/ 42 h 807"/>
                  <a:gd name="T62" fmla="*/ 417 w 818"/>
                  <a:gd name="T63" fmla="*/ 59 h 807"/>
                  <a:gd name="T64" fmla="*/ 406 w 818"/>
                  <a:gd name="T65" fmla="*/ 84 h 807"/>
                  <a:gd name="T66" fmla="*/ 385 w 818"/>
                  <a:gd name="T67" fmla="*/ 115 h 807"/>
                  <a:gd name="T68" fmla="*/ 383 w 818"/>
                  <a:gd name="T69" fmla="*/ 127 h 807"/>
                  <a:gd name="T70" fmla="*/ 391 w 818"/>
                  <a:gd name="T71" fmla="*/ 136 h 807"/>
                  <a:gd name="T72" fmla="*/ 677 w 818"/>
                  <a:gd name="T73" fmla="*/ 142 h 807"/>
                  <a:gd name="T74" fmla="*/ 683 w 818"/>
                  <a:gd name="T75" fmla="*/ 349 h 807"/>
                  <a:gd name="T76" fmla="*/ 692 w 818"/>
                  <a:gd name="T77" fmla="*/ 356 h 807"/>
                  <a:gd name="T78" fmla="*/ 707 w 818"/>
                  <a:gd name="T79" fmla="*/ 352 h 807"/>
                  <a:gd name="T80" fmla="*/ 742 w 818"/>
                  <a:gd name="T81" fmla="*/ 330 h 807"/>
                  <a:gd name="T82" fmla="*/ 762 w 818"/>
                  <a:gd name="T83" fmla="*/ 324 h 807"/>
                  <a:gd name="T84" fmla="*/ 780 w 818"/>
                  <a:gd name="T85" fmla="*/ 328 h 807"/>
                  <a:gd name="T86" fmla="*/ 795 w 818"/>
                  <a:gd name="T87" fmla="*/ 340 h 807"/>
                  <a:gd name="T88" fmla="*/ 811 w 818"/>
                  <a:gd name="T89" fmla="*/ 366 h 807"/>
                  <a:gd name="T90" fmla="*/ 818 w 818"/>
                  <a:gd name="T91" fmla="*/ 396 h 807"/>
                  <a:gd name="T92" fmla="*/ 814 w 818"/>
                  <a:gd name="T93" fmla="*/ 434 h 807"/>
                  <a:gd name="T94" fmla="*/ 803 w 818"/>
                  <a:gd name="T95" fmla="*/ 458 h 807"/>
                  <a:gd name="T96" fmla="*/ 790 w 818"/>
                  <a:gd name="T97" fmla="*/ 474 h 807"/>
                  <a:gd name="T98" fmla="*/ 773 w 818"/>
                  <a:gd name="T99" fmla="*/ 482 h 807"/>
                  <a:gd name="T100" fmla="*/ 752 w 818"/>
                  <a:gd name="T101" fmla="*/ 480 h 807"/>
                  <a:gd name="T102" fmla="*/ 714 w 818"/>
                  <a:gd name="T103" fmla="*/ 455 h 807"/>
                  <a:gd name="T104" fmla="*/ 699 w 818"/>
                  <a:gd name="T105" fmla="*/ 448 h 807"/>
                  <a:gd name="T106" fmla="*/ 687 w 818"/>
                  <a:gd name="T107" fmla="*/ 450 h 807"/>
                  <a:gd name="T108" fmla="*/ 679 w 818"/>
                  <a:gd name="T109" fmla="*/ 464 h 8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8" h="807">
                    <a:moveTo>
                      <a:pt x="405" y="665"/>
                    </a:moveTo>
                    <a:lnTo>
                      <a:pt x="395" y="669"/>
                    </a:lnTo>
                    <a:lnTo>
                      <a:pt x="391" y="671"/>
                    </a:lnTo>
                    <a:lnTo>
                      <a:pt x="388" y="673"/>
                    </a:lnTo>
                    <a:lnTo>
                      <a:pt x="385" y="676"/>
                    </a:lnTo>
                    <a:lnTo>
                      <a:pt x="384" y="678"/>
                    </a:lnTo>
                    <a:lnTo>
                      <a:pt x="383" y="681"/>
                    </a:lnTo>
                    <a:lnTo>
                      <a:pt x="383" y="683"/>
                    </a:lnTo>
                    <a:lnTo>
                      <a:pt x="383" y="686"/>
                    </a:lnTo>
                    <a:lnTo>
                      <a:pt x="384" y="689"/>
                    </a:lnTo>
                    <a:lnTo>
                      <a:pt x="387" y="695"/>
                    </a:lnTo>
                    <a:lnTo>
                      <a:pt x="391" y="702"/>
                    </a:lnTo>
                    <a:lnTo>
                      <a:pt x="395" y="709"/>
                    </a:lnTo>
                    <a:lnTo>
                      <a:pt x="401" y="716"/>
                    </a:lnTo>
                    <a:lnTo>
                      <a:pt x="406" y="723"/>
                    </a:lnTo>
                    <a:lnTo>
                      <a:pt x="411" y="731"/>
                    </a:lnTo>
                    <a:lnTo>
                      <a:pt x="415" y="739"/>
                    </a:lnTo>
                    <a:lnTo>
                      <a:pt x="417" y="747"/>
                    </a:lnTo>
                    <a:lnTo>
                      <a:pt x="417" y="753"/>
                    </a:lnTo>
                    <a:lnTo>
                      <a:pt x="417" y="757"/>
                    </a:lnTo>
                    <a:lnTo>
                      <a:pt x="417" y="761"/>
                    </a:lnTo>
                    <a:lnTo>
                      <a:pt x="416" y="766"/>
                    </a:lnTo>
                    <a:lnTo>
                      <a:pt x="414" y="770"/>
                    </a:lnTo>
                    <a:lnTo>
                      <a:pt x="411" y="774"/>
                    </a:lnTo>
                    <a:lnTo>
                      <a:pt x="404" y="782"/>
                    </a:lnTo>
                    <a:lnTo>
                      <a:pt x="401" y="786"/>
                    </a:lnTo>
                    <a:lnTo>
                      <a:pt x="397" y="789"/>
                    </a:lnTo>
                    <a:lnTo>
                      <a:pt x="388" y="795"/>
                    </a:lnTo>
                    <a:lnTo>
                      <a:pt x="384" y="797"/>
                    </a:lnTo>
                    <a:lnTo>
                      <a:pt x="379" y="799"/>
                    </a:lnTo>
                    <a:lnTo>
                      <a:pt x="369" y="803"/>
                    </a:lnTo>
                    <a:lnTo>
                      <a:pt x="364" y="804"/>
                    </a:lnTo>
                    <a:lnTo>
                      <a:pt x="359" y="805"/>
                    </a:lnTo>
                    <a:lnTo>
                      <a:pt x="348" y="807"/>
                    </a:lnTo>
                    <a:lnTo>
                      <a:pt x="337" y="807"/>
                    </a:lnTo>
                    <a:lnTo>
                      <a:pt x="327" y="806"/>
                    </a:lnTo>
                    <a:lnTo>
                      <a:pt x="315" y="804"/>
                    </a:lnTo>
                    <a:lnTo>
                      <a:pt x="305" y="801"/>
                    </a:lnTo>
                    <a:lnTo>
                      <a:pt x="300" y="800"/>
                    </a:lnTo>
                    <a:lnTo>
                      <a:pt x="295" y="798"/>
                    </a:lnTo>
                    <a:lnTo>
                      <a:pt x="287" y="793"/>
                    </a:lnTo>
                    <a:lnTo>
                      <a:pt x="282" y="790"/>
                    </a:lnTo>
                    <a:lnTo>
                      <a:pt x="279" y="787"/>
                    </a:lnTo>
                    <a:lnTo>
                      <a:pt x="272" y="781"/>
                    </a:lnTo>
                    <a:lnTo>
                      <a:pt x="269" y="777"/>
                    </a:lnTo>
                    <a:lnTo>
                      <a:pt x="266" y="773"/>
                    </a:lnTo>
                    <a:lnTo>
                      <a:pt x="263" y="769"/>
                    </a:lnTo>
                    <a:lnTo>
                      <a:pt x="261" y="764"/>
                    </a:lnTo>
                    <a:lnTo>
                      <a:pt x="260" y="760"/>
                    </a:lnTo>
                    <a:lnTo>
                      <a:pt x="260" y="755"/>
                    </a:lnTo>
                    <a:lnTo>
                      <a:pt x="259" y="751"/>
                    </a:lnTo>
                    <a:lnTo>
                      <a:pt x="260" y="745"/>
                    </a:lnTo>
                    <a:lnTo>
                      <a:pt x="262" y="737"/>
                    </a:lnTo>
                    <a:lnTo>
                      <a:pt x="265" y="729"/>
                    </a:lnTo>
                    <a:lnTo>
                      <a:pt x="270" y="722"/>
                    </a:lnTo>
                    <a:lnTo>
                      <a:pt x="275" y="714"/>
                    </a:lnTo>
                    <a:lnTo>
                      <a:pt x="279" y="707"/>
                    </a:lnTo>
                    <a:lnTo>
                      <a:pt x="284" y="701"/>
                    </a:lnTo>
                    <a:lnTo>
                      <a:pt x="288" y="695"/>
                    </a:lnTo>
                    <a:lnTo>
                      <a:pt x="290" y="689"/>
                    </a:lnTo>
                    <a:lnTo>
                      <a:pt x="291" y="686"/>
                    </a:lnTo>
                    <a:lnTo>
                      <a:pt x="291" y="683"/>
                    </a:lnTo>
                    <a:lnTo>
                      <a:pt x="291" y="681"/>
                    </a:lnTo>
                    <a:lnTo>
                      <a:pt x="290" y="678"/>
                    </a:lnTo>
                    <a:lnTo>
                      <a:pt x="289" y="676"/>
                    </a:lnTo>
                    <a:lnTo>
                      <a:pt x="287" y="673"/>
                    </a:lnTo>
                    <a:lnTo>
                      <a:pt x="284" y="671"/>
                    </a:lnTo>
                    <a:lnTo>
                      <a:pt x="280" y="669"/>
                    </a:lnTo>
                    <a:lnTo>
                      <a:pt x="276" y="667"/>
                    </a:lnTo>
                    <a:lnTo>
                      <a:pt x="270" y="665"/>
                    </a:lnTo>
                    <a:lnTo>
                      <a:pt x="0" y="665"/>
                    </a:lnTo>
                    <a:lnTo>
                      <a:pt x="0" y="142"/>
                    </a:lnTo>
                    <a:lnTo>
                      <a:pt x="270" y="142"/>
                    </a:lnTo>
                    <a:lnTo>
                      <a:pt x="276" y="140"/>
                    </a:lnTo>
                    <a:lnTo>
                      <a:pt x="280" y="138"/>
                    </a:lnTo>
                    <a:lnTo>
                      <a:pt x="284" y="136"/>
                    </a:lnTo>
                    <a:lnTo>
                      <a:pt x="287" y="134"/>
                    </a:lnTo>
                    <a:lnTo>
                      <a:pt x="289" y="131"/>
                    </a:lnTo>
                    <a:lnTo>
                      <a:pt x="290" y="129"/>
                    </a:lnTo>
                    <a:lnTo>
                      <a:pt x="291" y="126"/>
                    </a:lnTo>
                    <a:lnTo>
                      <a:pt x="291" y="124"/>
                    </a:lnTo>
                    <a:lnTo>
                      <a:pt x="291" y="121"/>
                    </a:lnTo>
                    <a:lnTo>
                      <a:pt x="290" y="118"/>
                    </a:lnTo>
                    <a:lnTo>
                      <a:pt x="289" y="115"/>
                    </a:lnTo>
                    <a:lnTo>
                      <a:pt x="288" y="113"/>
                    </a:lnTo>
                    <a:lnTo>
                      <a:pt x="284" y="106"/>
                    </a:lnTo>
                    <a:lnTo>
                      <a:pt x="279" y="100"/>
                    </a:lnTo>
                    <a:lnTo>
                      <a:pt x="275" y="93"/>
                    </a:lnTo>
                    <a:lnTo>
                      <a:pt x="270" y="86"/>
                    </a:lnTo>
                    <a:lnTo>
                      <a:pt x="265" y="78"/>
                    </a:lnTo>
                    <a:lnTo>
                      <a:pt x="262" y="70"/>
                    </a:lnTo>
                    <a:lnTo>
                      <a:pt x="261" y="66"/>
                    </a:lnTo>
                    <a:lnTo>
                      <a:pt x="260" y="61"/>
                    </a:lnTo>
                    <a:lnTo>
                      <a:pt x="259" y="56"/>
                    </a:lnTo>
                    <a:lnTo>
                      <a:pt x="260" y="52"/>
                    </a:lnTo>
                    <a:lnTo>
                      <a:pt x="260" y="48"/>
                    </a:lnTo>
                    <a:lnTo>
                      <a:pt x="261" y="43"/>
                    </a:lnTo>
                    <a:lnTo>
                      <a:pt x="263" y="39"/>
                    </a:lnTo>
                    <a:lnTo>
                      <a:pt x="266" y="34"/>
                    </a:lnTo>
                    <a:lnTo>
                      <a:pt x="269" y="30"/>
                    </a:lnTo>
                    <a:lnTo>
                      <a:pt x="272" y="26"/>
                    </a:lnTo>
                    <a:lnTo>
                      <a:pt x="275" y="23"/>
                    </a:lnTo>
                    <a:lnTo>
                      <a:pt x="279" y="20"/>
                    </a:lnTo>
                    <a:lnTo>
                      <a:pt x="287" y="14"/>
                    </a:lnTo>
                    <a:lnTo>
                      <a:pt x="295" y="9"/>
                    </a:lnTo>
                    <a:lnTo>
                      <a:pt x="300" y="7"/>
                    </a:lnTo>
                    <a:lnTo>
                      <a:pt x="305" y="6"/>
                    </a:lnTo>
                    <a:lnTo>
                      <a:pt x="315" y="3"/>
                    </a:lnTo>
                    <a:lnTo>
                      <a:pt x="327" y="1"/>
                    </a:lnTo>
                    <a:lnTo>
                      <a:pt x="337" y="0"/>
                    </a:lnTo>
                    <a:lnTo>
                      <a:pt x="348" y="1"/>
                    </a:lnTo>
                    <a:lnTo>
                      <a:pt x="359" y="2"/>
                    </a:lnTo>
                    <a:lnTo>
                      <a:pt x="369" y="4"/>
                    </a:lnTo>
                    <a:lnTo>
                      <a:pt x="379" y="8"/>
                    </a:lnTo>
                    <a:lnTo>
                      <a:pt x="384" y="10"/>
                    </a:lnTo>
                    <a:lnTo>
                      <a:pt x="388" y="12"/>
                    </a:lnTo>
                    <a:lnTo>
                      <a:pt x="393" y="15"/>
                    </a:lnTo>
                    <a:lnTo>
                      <a:pt x="397" y="18"/>
                    </a:lnTo>
                    <a:lnTo>
                      <a:pt x="401" y="21"/>
                    </a:lnTo>
                    <a:lnTo>
                      <a:pt x="404" y="25"/>
                    </a:lnTo>
                    <a:lnTo>
                      <a:pt x="408" y="29"/>
                    </a:lnTo>
                    <a:lnTo>
                      <a:pt x="411" y="33"/>
                    </a:lnTo>
                    <a:lnTo>
                      <a:pt x="414" y="37"/>
                    </a:lnTo>
                    <a:lnTo>
                      <a:pt x="416" y="42"/>
                    </a:lnTo>
                    <a:lnTo>
                      <a:pt x="417" y="46"/>
                    </a:lnTo>
                    <a:lnTo>
                      <a:pt x="417" y="50"/>
                    </a:lnTo>
                    <a:lnTo>
                      <a:pt x="417" y="55"/>
                    </a:lnTo>
                    <a:lnTo>
                      <a:pt x="417" y="59"/>
                    </a:lnTo>
                    <a:lnTo>
                      <a:pt x="415" y="68"/>
                    </a:lnTo>
                    <a:lnTo>
                      <a:pt x="413" y="72"/>
                    </a:lnTo>
                    <a:lnTo>
                      <a:pt x="411" y="76"/>
                    </a:lnTo>
                    <a:lnTo>
                      <a:pt x="406" y="84"/>
                    </a:lnTo>
                    <a:lnTo>
                      <a:pt x="395" y="99"/>
                    </a:lnTo>
                    <a:lnTo>
                      <a:pt x="391" y="105"/>
                    </a:lnTo>
                    <a:lnTo>
                      <a:pt x="387" y="112"/>
                    </a:lnTo>
                    <a:lnTo>
                      <a:pt x="385" y="115"/>
                    </a:lnTo>
                    <a:lnTo>
                      <a:pt x="384" y="118"/>
                    </a:lnTo>
                    <a:lnTo>
                      <a:pt x="383" y="121"/>
                    </a:lnTo>
                    <a:lnTo>
                      <a:pt x="383" y="124"/>
                    </a:lnTo>
                    <a:lnTo>
                      <a:pt x="383" y="127"/>
                    </a:lnTo>
                    <a:lnTo>
                      <a:pt x="384" y="129"/>
                    </a:lnTo>
                    <a:lnTo>
                      <a:pt x="385" y="132"/>
                    </a:lnTo>
                    <a:lnTo>
                      <a:pt x="388" y="134"/>
                    </a:lnTo>
                    <a:lnTo>
                      <a:pt x="391" y="136"/>
                    </a:lnTo>
                    <a:lnTo>
                      <a:pt x="395" y="138"/>
                    </a:lnTo>
                    <a:lnTo>
                      <a:pt x="399" y="140"/>
                    </a:lnTo>
                    <a:lnTo>
                      <a:pt x="405" y="142"/>
                    </a:lnTo>
                    <a:lnTo>
                      <a:pt x="677" y="142"/>
                    </a:lnTo>
                    <a:lnTo>
                      <a:pt x="677" y="336"/>
                    </a:lnTo>
                    <a:lnTo>
                      <a:pt x="679" y="341"/>
                    </a:lnTo>
                    <a:lnTo>
                      <a:pt x="681" y="345"/>
                    </a:lnTo>
                    <a:lnTo>
                      <a:pt x="683" y="349"/>
                    </a:lnTo>
                    <a:lnTo>
                      <a:pt x="685" y="352"/>
                    </a:lnTo>
                    <a:lnTo>
                      <a:pt x="687" y="354"/>
                    </a:lnTo>
                    <a:lnTo>
                      <a:pt x="690" y="355"/>
                    </a:lnTo>
                    <a:lnTo>
                      <a:pt x="692" y="356"/>
                    </a:lnTo>
                    <a:lnTo>
                      <a:pt x="695" y="356"/>
                    </a:lnTo>
                    <a:lnTo>
                      <a:pt x="699" y="356"/>
                    </a:lnTo>
                    <a:lnTo>
                      <a:pt x="701" y="355"/>
                    </a:lnTo>
                    <a:lnTo>
                      <a:pt x="707" y="352"/>
                    </a:lnTo>
                    <a:lnTo>
                      <a:pt x="713" y="348"/>
                    </a:lnTo>
                    <a:lnTo>
                      <a:pt x="720" y="344"/>
                    </a:lnTo>
                    <a:lnTo>
                      <a:pt x="734" y="334"/>
                    </a:lnTo>
                    <a:lnTo>
                      <a:pt x="742" y="330"/>
                    </a:lnTo>
                    <a:lnTo>
                      <a:pt x="750" y="327"/>
                    </a:lnTo>
                    <a:lnTo>
                      <a:pt x="754" y="325"/>
                    </a:lnTo>
                    <a:lnTo>
                      <a:pt x="758" y="324"/>
                    </a:lnTo>
                    <a:lnTo>
                      <a:pt x="762" y="324"/>
                    </a:lnTo>
                    <a:lnTo>
                      <a:pt x="766" y="324"/>
                    </a:lnTo>
                    <a:lnTo>
                      <a:pt x="771" y="325"/>
                    </a:lnTo>
                    <a:lnTo>
                      <a:pt x="775" y="326"/>
                    </a:lnTo>
                    <a:lnTo>
                      <a:pt x="780" y="328"/>
                    </a:lnTo>
                    <a:lnTo>
                      <a:pt x="785" y="331"/>
                    </a:lnTo>
                    <a:lnTo>
                      <a:pt x="788" y="333"/>
                    </a:lnTo>
                    <a:lnTo>
                      <a:pt x="792" y="336"/>
                    </a:lnTo>
                    <a:lnTo>
                      <a:pt x="795" y="340"/>
                    </a:lnTo>
                    <a:lnTo>
                      <a:pt x="799" y="343"/>
                    </a:lnTo>
                    <a:lnTo>
                      <a:pt x="804" y="351"/>
                    </a:lnTo>
                    <a:lnTo>
                      <a:pt x="809" y="361"/>
                    </a:lnTo>
                    <a:lnTo>
                      <a:pt x="811" y="366"/>
                    </a:lnTo>
                    <a:lnTo>
                      <a:pt x="813" y="371"/>
                    </a:lnTo>
                    <a:lnTo>
                      <a:pt x="815" y="381"/>
                    </a:lnTo>
                    <a:lnTo>
                      <a:pt x="817" y="391"/>
                    </a:lnTo>
                    <a:lnTo>
                      <a:pt x="818" y="396"/>
                    </a:lnTo>
                    <a:lnTo>
                      <a:pt x="818" y="402"/>
                    </a:lnTo>
                    <a:lnTo>
                      <a:pt x="818" y="413"/>
                    </a:lnTo>
                    <a:lnTo>
                      <a:pt x="816" y="423"/>
                    </a:lnTo>
                    <a:lnTo>
                      <a:pt x="814" y="434"/>
                    </a:lnTo>
                    <a:lnTo>
                      <a:pt x="811" y="444"/>
                    </a:lnTo>
                    <a:lnTo>
                      <a:pt x="809" y="448"/>
                    </a:lnTo>
                    <a:lnTo>
                      <a:pt x="806" y="453"/>
                    </a:lnTo>
                    <a:lnTo>
                      <a:pt x="803" y="458"/>
                    </a:lnTo>
                    <a:lnTo>
                      <a:pt x="800" y="462"/>
                    </a:lnTo>
                    <a:lnTo>
                      <a:pt x="797" y="466"/>
                    </a:lnTo>
                    <a:lnTo>
                      <a:pt x="794" y="470"/>
                    </a:lnTo>
                    <a:lnTo>
                      <a:pt x="790" y="474"/>
                    </a:lnTo>
                    <a:lnTo>
                      <a:pt x="786" y="477"/>
                    </a:lnTo>
                    <a:lnTo>
                      <a:pt x="781" y="479"/>
                    </a:lnTo>
                    <a:lnTo>
                      <a:pt x="777" y="481"/>
                    </a:lnTo>
                    <a:lnTo>
                      <a:pt x="773" y="482"/>
                    </a:lnTo>
                    <a:lnTo>
                      <a:pt x="768" y="483"/>
                    </a:lnTo>
                    <a:lnTo>
                      <a:pt x="764" y="483"/>
                    </a:lnTo>
                    <a:lnTo>
                      <a:pt x="760" y="483"/>
                    </a:lnTo>
                    <a:lnTo>
                      <a:pt x="752" y="480"/>
                    </a:lnTo>
                    <a:lnTo>
                      <a:pt x="744" y="477"/>
                    </a:lnTo>
                    <a:lnTo>
                      <a:pt x="736" y="472"/>
                    </a:lnTo>
                    <a:lnTo>
                      <a:pt x="721" y="461"/>
                    </a:lnTo>
                    <a:lnTo>
                      <a:pt x="714" y="455"/>
                    </a:lnTo>
                    <a:lnTo>
                      <a:pt x="708" y="451"/>
                    </a:lnTo>
                    <a:lnTo>
                      <a:pt x="705" y="450"/>
                    </a:lnTo>
                    <a:lnTo>
                      <a:pt x="702" y="448"/>
                    </a:lnTo>
                    <a:lnTo>
                      <a:pt x="699" y="448"/>
                    </a:lnTo>
                    <a:lnTo>
                      <a:pt x="695" y="447"/>
                    </a:lnTo>
                    <a:lnTo>
                      <a:pt x="692" y="448"/>
                    </a:lnTo>
                    <a:lnTo>
                      <a:pt x="690" y="448"/>
                    </a:lnTo>
                    <a:lnTo>
                      <a:pt x="687" y="450"/>
                    </a:lnTo>
                    <a:lnTo>
                      <a:pt x="685" y="452"/>
                    </a:lnTo>
                    <a:lnTo>
                      <a:pt x="683" y="455"/>
                    </a:lnTo>
                    <a:lnTo>
                      <a:pt x="681" y="459"/>
                    </a:lnTo>
                    <a:lnTo>
                      <a:pt x="679" y="464"/>
                    </a:lnTo>
                    <a:lnTo>
                      <a:pt x="677" y="469"/>
                    </a:lnTo>
                    <a:lnTo>
                      <a:pt x="677" y="665"/>
                    </a:lnTo>
                    <a:lnTo>
                      <a:pt x="405" y="665"/>
                    </a:lnTo>
                    <a:close/>
                  </a:path>
                </a:pathLst>
              </a:custGeom>
              <a:solidFill>
                <a:srgbClr val="EBFAF0"/>
              </a:solidFill>
              <a:ln w="9525" cmpd="sng">
                <a:solidFill>
                  <a:srgbClr val="007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5" name="Freeform 13">
                <a:extLst>
                  <a:ext uri="{FF2B5EF4-FFF2-40B4-BE49-F238E27FC236}">
                    <a16:creationId xmlns:a16="http://schemas.microsoft.com/office/drawing/2014/main" id="{54C79EE6-0684-419D-B3A8-1992926B6AAE}"/>
                  </a:ext>
                </a:extLst>
              </p:cNvPr>
              <p:cNvSpPr>
                <a:spLocks/>
              </p:cNvSpPr>
              <p:nvPr/>
            </p:nvSpPr>
            <p:spPr bwMode="auto">
              <a:xfrm>
                <a:off x="2606041" y="776818"/>
                <a:ext cx="2156097" cy="1662097"/>
              </a:xfrm>
              <a:custGeom>
                <a:avLst/>
                <a:gdLst>
                  <a:gd name="T0" fmla="*/ 675 w 677"/>
                  <a:gd name="T1" fmla="*/ 196 h 522"/>
                  <a:gd name="T2" fmla="*/ 669 w 677"/>
                  <a:gd name="T3" fmla="*/ 207 h 522"/>
                  <a:gd name="T4" fmla="*/ 661 w 677"/>
                  <a:gd name="T5" fmla="*/ 213 h 522"/>
                  <a:gd name="T6" fmla="*/ 650 w 677"/>
                  <a:gd name="T7" fmla="*/ 212 h 522"/>
                  <a:gd name="T8" fmla="*/ 634 w 677"/>
                  <a:gd name="T9" fmla="*/ 202 h 522"/>
                  <a:gd name="T10" fmla="*/ 615 w 677"/>
                  <a:gd name="T11" fmla="*/ 189 h 522"/>
                  <a:gd name="T12" fmla="*/ 601 w 677"/>
                  <a:gd name="T13" fmla="*/ 184 h 522"/>
                  <a:gd name="T14" fmla="*/ 589 w 677"/>
                  <a:gd name="T15" fmla="*/ 182 h 522"/>
                  <a:gd name="T16" fmla="*/ 578 w 677"/>
                  <a:gd name="T17" fmla="*/ 184 h 522"/>
                  <a:gd name="T18" fmla="*/ 566 w 677"/>
                  <a:gd name="T19" fmla="*/ 190 h 522"/>
                  <a:gd name="T20" fmla="*/ 556 w 677"/>
                  <a:gd name="T21" fmla="*/ 198 h 522"/>
                  <a:gd name="T22" fmla="*/ 542 w 677"/>
                  <a:gd name="T23" fmla="*/ 222 h 522"/>
                  <a:gd name="T24" fmla="*/ 537 w 677"/>
                  <a:gd name="T25" fmla="*/ 241 h 522"/>
                  <a:gd name="T26" fmla="*/ 535 w 677"/>
                  <a:gd name="T27" fmla="*/ 273 h 522"/>
                  <a:gd name="T28" fmla="*/ 539 w 677"/>
                  <a:gd name="T29" fmla="*/ 294 h 522"/>
                  <a:gd name="T30" fmla="*/ 548 w 677"/>
                  <a:gd name="T31" fmla="*/ 312 h 522"/>
                  <a:gd name="T32" fmla="*/ 562 w 677"/>
                  <a:gd name="T33" fmla="*/ 330 h 522"/>
                  <a:gd name="T34" fmla="*/ 577 w 677"/>
                  <a:gd name="T35" fmla="*/ 338 h 522"/>
                  <a:gd name="T36" fmla="*/ 590 w 677"/>
                  <a:gd name="T37" fmla="*/ 340 h 522"/>
                  <a:gd name="T38" fmla="*/ 603 w 677"/>
                  <a:gd name="T39" fmla="*/ 337 h 522"/>
                  <a:gd name="T40" fmla="*/ 619 w 677"/>
                  <a:gd name="T41" fmla="*/ 329 h 522"/>
                  <a:gd name="T42" fmla="*/ 650 w 677"/>
                  <a:gd name="T43" fmla="*/ 308 h 522"/>
                  <a:gd name="T44" fmla="*/ 658 w 677"/>
                  <a:gd name="T45" fmla="*/ 306 h 522"/>
                  <a:gd name="T46" fmla="*/ 666 w 677"/>
                  <a:gd name="T47" fmla="*/ 308 h 522"/>
                  <a:gd name="T48" fmla="*/ 673 w 677"/>
                  <a:gd name="T49" fmla="*/ 317 h 522"/>
                  <a:gd name="T50" fmla="*/ 405 w 677"/>
                  <a:gd name="T51" fmla="*/ 522 h 522"/>
                  <a:gd name="T52" fmla="*/ 388 w 677"/>
                  <a:gd name="T53" fmla="*/ 513 h 522"/>
                  <a:gd name="T54" fmla="*/ 383 w 677"/>
                  <a:gd name="T55" fmla="*/ 506 h 522"/>
                  <a:gd name="T56" fmla="*/ 385 w 677"/>
                  <a:gd name="T57" fmla="*/ 495 h 522"/>
                  <a:gd name="T58" fmla="*/ 406 w 677"/>
                  <a:gd name="T59" fmla="*/ 463 h 522"/>
                  <a:gd name="T60" fmla="*/ 416 w 677"/>
                  <a:gd name="T61" fmla="*/ 441 h 522"/>
                  <a:gd name="T62" fmla="*/ 417 w 677"/>
                  <a:gd name="T63" fmla="*/ 429 h 522"/>
                  <a:gd name="T64" fmla="*/ 414 w 677"/>
                  <a:gd name="T65" fmla="*/ 418 h 522"/>
                  <a:gd name="T66" fmla="*/ 407 w 677"/>
                  <a:gd name="T67" fmla="*/ 406 h 522"/>
                  <a:gd name="T68" fmla="*/ 392 w 677"/>
                  <a:gd name="T69" fmla="*/ 393 h 522"/>
                  <a:gd name="T70" fmla="*/ 377 w 677"/>
                  <a:gd name="T71" fmla="*/ 386 h 522"/>
                  <a:gd name="T72" fmla="*/ 355 w 677"/>
                  <a:gd name="T73" fmla="*/ 381 h 522"/>
                  <a:gd name="T74" fmla="*/ 325 w 677"/>
                  <a:gd name="T75" fmla="*/ 381 h 522"/>
                  <a:gd name="T76" fmla="*/ 296 w 677"/>
                  <a:gd name="T77" fmla="*/ 388 h 522"/>
                  <a:gd name="T78" fmla="*/ 281 w 677"/>
                  <a:gd name="T79" fmla="*/ 397 h 522"/>
                  <a:gd name="T80" fmla="*/ 269 w 677"/>
                  <a:gd name="T81" fmla="*/ 409 h 522"/>
                  <a:gd name="T82" fmla="*/ 261 w 677"/>
                  <a:gd name="T83" fmla="*/ 423 h 522"/>
                  <a:gd name="T84" fmla="*/ 259 w 677"/>
                  <a:gd name="T85" fmla="*/ 436 h 522"/>
                  <a:gd name="T86" fmla="*/ 262 w 677"/>
                  <a:gd name="T87" fmla="*/ 450 h 522"/>
                  <a:gd name="T88" fmla="*/ 274 w 677"/>
                  <a:gd name="T89" fmla="*/ 472 h 522"/>
                  <a:gd name="T90" fmla="*/ 288 w 677"/>
                  <a:gd name="T91" fmla="*/ 492 h 522"/>
                  <a:gd name="T92" fmla="*/ 291 w 677"/>
                  <a:gd name="T93" fmla="*/ 503 h 522"/>
                  <a:gd name="T94" fmla="*/ 289 w 677"/>
                  <a:gd name="T95" fmla="*/ 511 h 522"/>
                  <a:gd name="T96" fmla="*/ 280 w 677"/>
                  <a:gd name="T97" fmla="*/ 517 h 522"/>
                  <a:gd name="T98" fmla="*/ 0 w 677"/>
                  <a:gd name="T99" fmla="*/ 522 h 5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77" h="522">
                    <a:moveTo>
                      <a:pt x="677" y="0"/>
                    </a:moveTo>
                    <a:lnTo>
                      <a:pt x="677" y="193"/>
                    </a:lnTo>
                    <a:lnTo>
                      <a:pt x="675" y="196"/>
                    </a:lnTo>
                    <a:lnTo>
                      <a:pt x="674" y="200"/>
                    </a:lnTo>
                    <a:lnTo>
                      <a:pt x="671" y="205"/>
                    </a:lnTo>
                    <a:lnTo>
                      <a:pt x="669" y="207"/>
                    </a:lnTo>
                    <a:lnTo>
                      <a:pt x="668" y="209"/>
                    </a:lnTo>
                    <a:lnTo>
                      <a:pt x="665" y="212"/>
                    </a:lnTo>
                    <a:lnTo>
                      <a:pt x="661" y="213"/>
                    </a:lnTo>
                    <a:lnTo>
                      <a:pt x="657" y="214"/>
                    </a:lnTo>
                    <a:lnTo>
                      <a:pt x="654" y="213"/>
                    </a:lnTo>
                    <a:lnTo>
                      <a:pt x="650" y="212"/>
                    </a:lnTo>
                    <a:lnTo>
                      <a:pt x="646" y="210"/>
                    </a:lnTo>
                    <a:lnTo>
                      <a:pt x="642" y="208"/>
                    </a:lnTo>
                    <a:lnTo>
                      <a:pt x="634" y="202"/>
                    </a:lnTo>
                    <a:lnTo>
                      <a:pt x="627" y="197"/>
                    </a:lnTo>
                    <a:lnTo>
                      <a:pt x="620" y="192"/>
                    </a:lnTo>
                    <a:lnTo>
                      <a:pt x="615" y="189"/>
                    </a:lnTo>
                    <a:lnTo>
                      <a:pt x="610" y="187"/>
                    </a:lnTo>
                    <a:lnTo>
                      <a:pt x="606" y="185"/>
                    </a:lnTo>
                    <a:lnTo>
                      <a:pt x="601" y="184"/>
                    </a:lnTo>
                    <a:lnTo>
                      <a:pt x="597" y="183"/>
                    </a:lnTo>
                    <a:lnTo>
                      <a:pt x="593" y="182"/>
                    </a:lnTo>
                    <a:lnTo>
                      <a:pt x="589" y="182"/>
                    </a:lnTo>
                    <a:lnTo>
                      <a:pt x="586" y="183"/>
                    </a:lnTo>
                    <a:lnTo>
                      <a:pt x="582" y="183"/>
                    </a:lnTo>
                    <a:lnTo>
                      <a:pt x="578" y="184"/>
                    </a:lnTo>
                    <a:lnTo>
                      <a:pt x="574" y="186"/>
                    </a:lnTo>
                    <a:lnTo>
                      <a:pt x="569" y="188"/>
                    </a:lnTo>
                    <a:lnTo>
                      <a:pt x="566" y="190"/>
                    </a:lnTo>
                    <a:lnTo>
                      <a:pt x="562" y="192"/>
                    </a:lnTo>
                    <a:lnTo>
                      <a:pt x="559" y="195"/>
                    </a:lnTo>
                    <a:lnTo>
                      <a:pt x="556" y="198"/>
                    </a:lnTo>
                    <a:lnTo>
                      <a:pt x="551" y="205"/>
                    </a:lnTo>
                    <a:lnTo>
                      <a:pt x="546" y="213"/>
                    </a:lnTo>
                    <a:lnTo>
                      <a:pt x="542" y="222"/>
                    </a:lnTo>
                    <a:lnTo>
                      <a:pt x="539" y="231"/>
                    </a:lnTo>
                    <a:lnTo>
                      <a:pt x="538" y="236"/>
                    </a:lnTo>
                    <a:lnTo>
                      <a:pt x="537" y="241"/>
                    </a:lnTo>
                    <a:lnTo>
                      <a:pt x="535" y="253"/>
                    </a:lnTo>
                    <a:lnTo>
                      <a:pt x="535" y="263"/>
                    </a:lnTo>
                    <a:lnTo>
                      <a:pt x="535" y="273"/>
                    </a:lnTo>
                    <a:lnTo>
                      <a:pt x="536" y="279"/>
                    </a:lnTo>
                    <a:lnTo>
                      <a:pt x="537" y="284"/>
                    </a:lnTo>
                    <a:lnTo>
                      <a:pt x="539" y="294"/>
                    </a:lnTo>
                    <a:lnTo>
                      <a:pt x="543" y="303"/>
                    </a:lnTo>
                    <a:lnTo>
                      <a:pt x="545" y="308"/>
                    </a:lnTo>
                    <a:lnTo>
                      <a:pt x="548" y="312"/>
                    </a:lnTo>
                    <a:lnTo>
                      <a:pt x="552" y="319"/>
                    </a:lnTo>
                    <a:lnTo>
                      <a:pt x="557" y="325"/>
                    </a:lnTo>
                    <a:lnTo>
                      <a:pt x="562" y="330"/>
                    </a:lnTo>
                    <a:lnTo>
                      <a:pt x="568" y="334"/>
                    </a:lnTo>
                    <a:lnTo>
                      <a:pt x="573" y="337"/>
                    </a:lnTo>
                    <a:lnTo>
                      <a:pt x="577" y="338"/>
                    </a:lnTo>
                    <a:lnTo>
                      <a:pt x="582" y="340"/>
                    </a:lnTo>
                    <a:lnTo>
                      <a:pt x="586" y="340"/>
                    </a:lnTo>
                    <a:lnTo>
                      <a:pt x="590" y="340"/>
                    </a:lnTo>
                    <a:lnTo>
                      <a:pt x="595" y="340"/>
                    </a:lnTo>
                    <a:lnTo>
                      <a:pt x="599" y="339"/>
                    </a:lnTo>
                    <a:lnTo>
                      <a:pt x="603" y="337"/>
                    </a:lnTo>
                    <a:lnTo>
                      <a:pt x="607" y="336"/>
                    </a:lnTo>
                    <a:lnTo>
                      <a:pt x="611" y="334"/>
                    </a:lnTo>
                    <a:lnTo>
                      <a:pt x="619" y="329"/>
                    </a:lnTo>
                    <a:lnTo>
                      <a:pt x="633" y="318"/>
                    </a:lnTo>
                    <a:lnTo>
                      <a:pt x="647" y="309"/>
                    </a:lnTo>
                    <a:lnTo>
                      <a:pt x="650" y="308"/>
                    </a:lnTo>
                    <a:lnTo>
                      <a:pt x="653" y="307"/>
                    </a:lnTo>
                    <a:lnTo>
                      <a:pt x="656" y="306"/>
                    </a:lnTo>
                    <a:lnTo>
                      <a:pt x="658" y="306"/>
                    </a:lnTo>
                    <a:lnTo>
                      <a:pt x="661" y="306"/>
                    </a:lnTo>
                    <a:lnTo>
                      <a:pt x="664" y="307"/>
                    </a:lnTo>
                    <a:lnTo>
                      <a:pt x="666" y="308"/>
                    </a:lnTo>
                    <a:lnTo>
                      <a:pt x="668" y="310"/>
                    </a:lnTo>
                    <a:lnTo>
                      <a:pt x="671" y="313"/>
                    </a:lnTo>
                    <a:lnTo>
                      <a:pt x="673" y="317"/>
                    </a:lnTo>
                    <a:lnTo>
                      <a:pt x="677" y="328"/>
                    </a:lnTo>
                    <a:lnTo>
                      <a:pt x="677" y="522"/>
                    </a:lnTo>
                    <a:lnTo>
                      <a:pt x="405" y="522"/>
                    </a:lnTo>
                    <a:lnTo>
                      <a:pt x="398" y="519"/>
                    </a:lnTo>
                    <a:lnTo>
                      <a:pt x="392" y="516"/>
                    </a:lnTo>
                    <a:lnTo>
                      <a:pt x="388" y="513"/>
                    </a:lnTo>
                    <a:lnTo>
                      <a:pt x="386" y="511"/>
                    </a:lnTo>
                    <a:lnTo>
                      <a:pt x="385" y="510"/>
                    </a:lnTo>
                    <a:lnTo>
                      <a:pt x="383" y="506"/>
                    </a:lnTo>
                    <a:lnTo>
                      <a:pt x="383" y="502"/>
                    </a:lnTo>
                    <a:lnTo>
                      <a:pt x="383" y="499"/>
                    </a:lnTo>
                    <a:lnTo>
                      <a:pt x="385" y="495"/>
                    </a:lnTo>
                    <a:lnTo>
                      <a:pt x="390" y="486"/>
                    </a:lnTo>
                    <a:lnTo>
                      <a:pt x="396" y="477"/>
                    </a:lnTo>
                    <a:lnTo>
                      <a:pt x="406" y="463"/>
                    </a:lnTo>
                    <a:lnTo>
                      <a:pt x="411" y="456"/>
                    </a:lnTo>
                    <a:lnTo>
                      <a:pt x="414" y="448"/>
                    </a:lnTo>
                    <a:lnTo>
                      <a:pt x="416" y="441"/>
                    </a:lnTo>
                    <a:lnTo>
                      <a:pt x="417" y="438"/>
                    </a:lnTo>
                    <a:lnTo>
                      <a:pt x="417" y="435"/>
                    </a:lnTo>
                    <a:lnTo>
                      <a:pt x="417" y="429"/>
                    </a:lnTo>
                    <a:lnTo>
                      <a:pt x="416" y="422"/>
                    </a:lnTo>
                    <a:lnTo>
                      <a:pt x="415" y="420"/>
                    </a:lnTo>
                    <a:lnTo>
                      <a:pt x="414" y="418"/>
                    </a:lnTo>
                    <a:lnTo>
                      <a:pt x="412" y="414"/>
                    </a:lnTo>
                    <a:lnTo>
                      <a:pt x="410" y="410"/>
                    </a:lnTo>
                    <a:lnTo>
                      <a:pt x="407" y="406"/>
                    </a:lnTo>
                    <a:lnTo>
                      <a:pt x="404" y="402"/>
                    </a:lnTo>
                    <a:lnTo>
                      <a:pt x="400" y="399"/>
                    </a:lnTo>
                    <a:lnTo>
                      <a:pt x="392" y="393"/>
                    </a:lnTo>
                    <a:lnTo>
                      <a:pt x="387" y="391"/>
                    </a:lnTo>
                    <a:lnTo>
                      <a:pt x="382" y="388"/>
                    </a:lnTo>
                    <a:lnTo>
                      <a:pt x="377" y="386"/>
                    </a:lnTo>
                    <a:lnTo>
                      <a:pt x="372" y="385"/>
                    </a:lnTo>
                    <a:lnTo>
                      <a:pt x="361" y="382"/>
                    </a:lnTo>
                    <a:lnTo>
                      <a:pt x="355" y="381"/>
                    </a:lnTo>
                    <a:lnTo>
                      <a:pt x="349" y="380"/>
                    </a:lnTo>
                    <a:lnTo>
                      <a:pt x="337" y="380"/>
                    </a:lnTo>
                    <a:lnTo>
                      <a:pt x="325" y="381"/>
                    </a:lnTo>
                    <a:lnTo>
                      <a:pt x="313" y="383"/>
                    </a:lnTo>
                    <a:lnTo>
                      <a:pt x="301" y="386"/>
                    </a:lnTo>
                    <a:lnTo>
                      <a:pt x="296" y="388"/>
                    </a:lnTo>
                    <a:lnTo>
                      <a:pt x="291" y="391"/>
                    </a:lnTo>
                    <a:lnTo>
                      <a:pt x="286" y="394"/>
                    </a:lnTo>
                    <a:lnTo>
                      <a:pt x="281" y="397"/>
                    </a:lnTo>
                    <a:lnTo>
                      <a:pt x="277" y="400"/>
                    </a:lnTo>
                    <a:lnTo>
                      <a:pt x="273" y="404"/>
                    </a:lnTo>
                    <a:lnTo>
                      <a:pt x="269" y="409"/>
                    </a:lnTo>
                    <a:lnTo>
                      <a:pt x="266" y="413"/>
                    </a:lnTo>
                    <a:lnTo>
                      <a:pt x="263" y="418"/>
                    </a:lnTo>
                    <a:lnTo>
                      <a:pt x="261" y="423"/>
                    </a:lnTo>
                    <a:lnTo>
                      <a:pt x="260" y="427"/>
                    </a:lnTo>
                    <a:lnTo>
                      <a:pt x="259" y="432"/>
                    </a:lnTo>
                    <a:lnTo>
                      <a:pt x="259" y="436"/>
                    </a:lnTo>
                    <a:lnTo>
                      <a:pt x="260" y="440"/>
                    </a:lnTo>
                    <a:lnTo>
                      <a:pt x="260" y="445"/>
                    </a:lnTo>
                    <a:lnTo>
                      <a:pt x="262" y="450"/>
                    </a:lnTo>
                    <a:lnTo>
                      <a:pt x="265" y="457"/>
                    </a:lnTo>
                    <a:lnTo>
                      <a:pt x="269" y="465"/>
                    </a:lnTo>
                    <a:lnTo>
                      <a:pt x="274" y="472"/>
                    </a:lnTo>
                    <a:lnTo>
                      <a:pt x="279" y="479"/>
                    </a:lnTo>
                    <a:lnTo>
                      <a:pt x="284" y="486"/>
                    </a:lnTo>
                    <a:lnTo>
                      <a:pt x="288" y="492"/>
                    </a:lnTo>
                    <a:lnTo>
                      <a:pt x="290" y="498"/>
                    </a:lnTo>
                    <a:lnTo>
                      <a:pt x="291" y="501"/>
                    </a:lnTo>
                    <a:lnTo>
                      <a:pt x="291" y="503"/>
                    </a:lnTo>
                    <a:lnTo>
                      <a:pt x="291" y="506"/>
                    </a:lnTo>
                    <a:lnTo>
                      <a:pt x="290" y="508"/>
                    </a:lnTo>
                    <a:lnTo>
                      <a:pt x="289" y="511"/>
                    </a:lnTo>
                    <a:lnTo>
                      <a:pt x="286" y="513"/>
                    </a:lnTo>
                    <a:lnTo>
                      <a:pt x="284" y="515"/>
                    </a:lnTo>
                    <a:lnTo>
                      <a:pt x="280" y="517"/>
                    </a:lnTo>
                    <a:lnTo>
                      <a:pt x="276" y="520"/>
                    </a:lnTo>
                    <a:lnTo>
                      <a:pt x="270" y="521"/>
                    </a:lnTo>
                    <a:lnTo>
                      <a:pt x="0" y="522"/>
                    </a:lnTo>
                    <a:lnTo>
                      <a:pt x="0" y="0"/>
                    </a:lnTo>
                    <a:lnTo>
                      <a:pt x="677" y="0"/>
                    </a:lnTo>
                    <a:close/>
                  </a:path>
                </a:pathLst>
              </a:custGeom>
              <a:solidFill>
                <a:srgbClr val="FEEEEE"/>
              </a:solidFill>
              <a:ln w="9525" cmpd="sng">
                <a:solidFill>
                  <a:srgbClr val="007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8" name="Title 1">
              <a:extLst>
                <a:ext uri="{FF2B5EF4-FFF2-40B4-BE49-F238E27FC236}">
                  <a16:creationId xmlns:a16="http://schemas.microsoft.com/office/drawing/2014/main" id="{ECBC9DAF-6E60-419D-A910-0851308EE990}"/>
                </a:ext>
              </a:extLst>
            </p:cNvPr>
            <p:cNvSpPr txBox="1">
              <a:spLocks/>
            </p:cNvSpPr>
            <p:nvPr/>
          </p:nvSpPr>
          <p:spPr>
            <a:xfrm>
              <a:off x="4868067" y="2681181"/>
              <a:ext cx="2193598" cy="103977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30000"/>
                </a:lnSpc>
              </a:pPr>
              <a:r>
                <a:rPr lang="zh-TW" altLang="en-US" sz="3200" dirty="0">
                  <a:solidFill>
                    <a:schemeClr val="bg1"/>
                  </a:solidFill>
                  <a:latin typeface="DFKai-SB" panose="03000509000000000000" pitchFamily="65" charset="-120"/>
                  <a:ea typeface="DFKai-SB" panose="03000509000000000000" pitchFamily="65" charset="-120"/>
                </a:rPr>
                <a:t>運動</a:t>
              </a:r>
              <a:r>
                <a:rPr lang="zh-CN" altLang="en-US" sz="3200" dirty="0" smtClean="0">
                  <a:solidFill>
                    <a:schemeClr val="bg1"/>
                  </a:solidFill>
                  <a:latin typeface="DFKai-SB" panose="03000509000000000000" pitchFamily="65" charset="-120"/>
                  <a:ea typeface="DFKai-SB" panose="03000509000000000000" pitchFamily="65" charset="-120"/>
                </a:rPr>
                <a:t>的</a:t>
              </a:r>
              <a:r>
                <a:rPr lang="zh-TW" altLang="en-US" sz="3200" dirty="0" smtClean="0">
                  <a:solidFill>
                    <a:schemeClr val="bg1"/>
                  </a:solidFill>
                  <a:latin typeface="DFKai-SB" panose="03000509000000000000" pitchFamily="65" charset="-120"/>
                  <a:ea typeface="DFKai-SB" panose="03000509000000000000" pitchFamily="65" charset="-120"/>
                </a:rPr>
                <a:t>益處</a:t>
              </a:r>
              <a:endParaRPr lang="zh-TW" altLang="en-US" sz="3200" dirty="0">
                <a:solidFill>
                  <a:schemeClr val="bg1"/>
                </a:solidFill>
                <a:latin typeface="DFKai-SB" panose="03000509000000000000" pitchFamily="65" charset="-120"/>
                <a:ea typeface="DFKai-SB" panose="03000509000000000000" pitchFamily="65" charset="-120"/>
              </a:endParaRPr>
            </a:p>
          </p:txBody>
        </p:sp>
        <p:sp>
          <p:nvSpPr>
            <p:cNvPr id="9" name="Title 1">
              <a:extLst>
                <a:ext uri="{FF2B5EF4-FFF2-40B4-BE49-F238E27FC236}">
                  <a16:creationId xmlns:a16="http://schemas.microsoft.com/office/drawing/2014/main" id="{2BC3EA40-98E4-4646-A7A8-36A5FC5C675E}"/>
                </a:ext>
              </a:extLst>
            </p:cNvPr>
            <p:cNvSpPr txBox="1">
              <a:spLocks/>
            </p:cNvSpPr>
            <p:nvPr/>
          </p:nvSpPr>
          <p:spPr>
            <a:xfrm>
              <a:off x="2326730" y="993585"/>
              <a:ext cx="2023328" cy="118218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2000" dirty="0">
                  <a:latin typeface="DFKai-SB" panose="03000509000000000000" pitchFamily="65" charset="-120"/>
                  <a:ea typeface="DFKai-SB" panose="03000509000000000000" pitchFamily="65" charset="-120"/>
                </a:rPr>
                <a:t>增強抵抗力，減少疾病，提升工作效率</a:t>
              </a:r>
              <a:endParaRPr lang="en-US" altLang="zh-TW" sz="2000" dirty="0">
                <a:latin typeface="DFKai-SB" panose="03000509000000000000" pitchFamily="65" charset="-120"/>
                <a:ea typeface="DFKai-SB" panose="03000509000000000000" pitchFamily="65" charset="-120"/>
              </a:endParaRPr>
            </a:p>
          </p:txBody>
        </p:sp>
        <p:sp>
          <p:nvSpPr>
            <p:cNvPr id="10" name="Title 1">
              <a:extLst>
                <a:ext uri="{FF2B5EF4-FFF2-40B4-BE49-F238E27FC236}">
                  <a16:creationId xmlns:a16="http://schemas.microsoft.com/office/drawing/2014/main" id="{24700A72-B7AD-4A90-8A6D-4715D60DE188}"/>
                </a:ext>
              </a:extLst>
            </p:cNvPr>
            <p:cNvSpPr txBox="1">
              <a:spLocks/>
            </p:cNvSpPr>
            <p:nvPr/>
          </p:nvSpPr>
          <p:spPr>
            <a:xfrm>
              <a:off x="4810691" y="1044247"/>
              <a:ext cx="2025115" cy="99351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zh-TW" altLang="en-US" sz="2000" dirty="0">
                  <a:latin typeface="DFKai-SB" panose="03000509000000000000" pitchFamily="65" charset="-120"/>
                  <a:ea typeface="DFKai-SB" panose="03000509000000000000" pitchFamily="65" charset="-120"/>
                </a:rPr>
                <a:t>消耗熱量，保持理想體重</a:t>
              </a:r>
              <a:endParaRPr lang="en-US" altLang="zh-TW" sz="2000" dirty="0">
                <a:latin typeface="DFKai-SB" panose="03000509000000000000" pitchFamily="65" charset="-120"/>
                <a:ea typeface="DFKai-SB" panose="03000509000000000000" pitchFamily="65" charset="-120"/>
              </a:endParaRPr>
            </a:p>
          </p:txBody>
        </p:sp>
        <p:sp>
          <p:nvSpPr>
            <p:cNvPr id="11" name="Title 1">
              <a:extLst>
                <a:ext uri="{FF2B5EF4-FFF2-40B4-BE49-F238E27FC236}">
                  <a16:creationId xmlns:a16="http://schemas.microsoft.com/office/drawing/2014/main" id="{DFC8F6A1-A367-432C-A36B-6DDB8793099B}"/>
                </a:ext>
              </a:extLst>
            </p:cNvPr>
            <p:cNvSpPr txBox="1">
              <a:spLocks/>
            </p:cNvSpPr>
            <p:nvPr/>
          </p:nvSpPr>
          <p:spPr>
            <a:xfrm>
              <a:off x="7306686" y="1005523"/>
              <a:ext cx="2256743" cy="99351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zh-TW" altLang="en-US" sz="2000" dirty="0">
                  <a:latin typeface="DFKai-SB" panose="03000509000000000000" pitchFamily="65" charset="-120"/>
                  <a:ea typeface="DFKai-SB" panose="03000509000000000000" pitchFamily="65" charset="-120"/>
                </a:rPr>
                <a:t>增強心肺功能，促進血液循環</a:t>
              </a:r>
              <a:endParaRPr lang="en-US" altLang="zh-TW" sz="2000" dirty="0">
                <a:latin typeface="DFKai-SB" panose="03000509000000000000" pitchFamily="65" charset="-120"/>
                <a:ea typeface="DFKai-SB" panose="03000509000000000000" pitchFamily="65" charset="-120"/>
              </a:endParaRPr>
            </a:p>
          </p:txBody>
        </p:sp>
        <p:sp>
          <p:nvSpPr>
            <p:cNvPr id="12" name="Title 1">
              <a:extLst>
                <a:ext uri="{FF2B5EF4-FFF2-40B4-BE49-F238E27FC236}">
                  <a16:creationId xmlns:a16="http://schemas.microsoft.com/office/drawing/2014/main" id="{6E747262-EA2C-41AB-AFCF-278C295F6DB8}"/>
                </a:ext>
              </a:extLst>
            </p:cNvPr>
            <p:cNvSpPr txBox="1">
              <a:spLocks/>
            </p:cNvSpPr>
            <p:nvPr/>
          </p:nvSpPr>
          <p:spPr>
            <a:xfrm>
              <a:off x="2326730" y="2728501"/>
              <a:ext cx="2023328" cy="118218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2000" dirty="0">
                  <a:latin typeface="DFKai-SB" panose="03000509000000000000" pitchFamily="65" charset="-120"/>
                  <a:ea typeface="DFKai-SB" panose="03000509000000000000" pitchFamily="65" charset="-120"/>
                </a:rPr>
                <a:t>強化肌肉，並有助減低骨質疏鬆的風險</a:t>
              </a:r>
              <a:endParaRPr lang="en-US" altLang="zh-TW" sz="2000" dirty="0">
                <a:latin typeface="DFKai-SB" panose="03000509000000000000" pitchFamily="65" charset="-120"/>
                <a:ea typeface="DFKai-SB" panose="03000509000000000000" pitchFamily="65" charset="-120"/>
              </a:endParaRPr>
            </a:p>
          </p:txBody>
        </p:sp>
        <p:sp>
          <p:nvSpPr>
            <p:cNvPr id="13" name="Title 1">
              <a:extLst>
                <a:ext uri="{FF2B5EF4-FFF2-40B4-BE49-F238E27FC236}">
                  <a16:creationId xmlns:a16="http://schemas.microsoft.com/office/drawing/2014/main" id="{7772DEC1-6E9F-4A5A-A4A3-3F5812D2439E}"/>
                </a:ext>
              </a:extLst>
            </p:cNvPr>
            <p:cNvSpPr txBox="1">
              <a:spLocks/>
            </p:cNvSpPr>
            <p:nvPr/>
          </p:nvSpPr>
          <p:spPr>
            <a:xfrm>
              <a:off x="7306686" y="2808010"/>
              <a:ext cx="2256743" cy="118218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2000" dirty="0">
                  <a:latin typeface="DFKai-SB" panose="03000509000000000000" pitchFamily="65" charset="-120"/>
                  <a:ea typeface="DFKai-SB" panose="03000509000000000000" pitchFamily="65" charset="-120"/>
                </a:rPr>
                <a:t>增加關節靈活性和柔軟度，減低受傷和跌倒的風險</a:t>
              </a:r>
              <a:endParaRPr lang="en-US" altLang="zh-TW" sz="2000" dirty="0">
                <a:latin typeface="DFKai-SB" panose="03000509000000000000" pitchFamily="65" charset="-120"/>
                <a:ea typeface="DFKai-SB" panose="03000509000000000000" pitchFamily="65" charset="-120"/>
              </a:endParaRPr>
            </a:p>
          </p:txBody>
        </p:sp>
        <p:sp>
          <p:nvSpPr>
            <p:cNvPr id="14" name="Title 1">
              <a:extLst>
                <a:ext uri="{FF2B5EF4-FFF2-40B4-BE49-F238E27FC236}">
                  <a16:creationId xmlns:a16="http://schemas.microsoft.com/office/drawing/2014/main" id="{3189B38C-D9B2-40DE-BA3B-E56067F1329A}"/>
                </a:ext>
              </a:extLst>
            </p:cNvPr>
            <p:cNvSpPr txBox="1">
              <a:spLocks/>
            </p:cNvSpPr>
            <p:nvPr/>
          </p:nvSpPr>
          <p:spPr>
            <a:xfrm>
              <a:off x="2295450" y="4568221"/>
              <a:ext cx="2256743" cy="154041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2000" dirty="0">
                  <a:latin typeface="DFKai-SB" panose="03000509000000000000" pitchFamily="65" charset="-120"/>
                  <a:ea typeface="DFKai-SB" panose="03000509000000000000" pitchFamily="65" charset="-120"/>
                </a:rPr>
                <a:t>減低患上心血管病、高血壓、中風和糖尿病的風險，並有助預防部分癌症</a:t>
              </a:r>
              <a:endParaRPr lang="en-US" altLang="zh-TW" sz="2000" dirty="0">
                <a:latin typeface="DFKai-SB" panose="03000509000000000000" pitchFamily="65" charset="-120"/>
                <a:ea typeface="DFKai-SB" panose="03000509000000000000" pitchFamily="65" charset="-120"/>
              </a:endParaRPr>
            </a:p>
          </p:txBody>
        </p:sp>
        <p:sp>
          <p:nvSpPr>
            <p:cNvPr id="15" name="Title 1">
              <a:extLst>
                <a:ext uri="{FF2B5EF4-FFF2-40B4-BE49-F238E27FC236}">
                  <a16:creationId xmlns:a16="http://schemas.microsoft.com/office/drawing/2014/main" id="{631B909F-1821-4CB9-B56F-17624A7F2286}"/>
                </a:ext>
              </a:extLst>
            </p:cNvPr>
            <p:cNvSpPr txBox="1">
              <a:spLocks/>
            </p:cNvSpPr>
            <p:nvPr/>
          </p:nvSpPr>
          <p:spPr>
            <a:xfrm>
              <a:off x="4945227" y="4618674"/>
              <a:ext cx="2025115" cy="118218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2000" dirty="0">
                  <a:latin typeface="DFKai-SB" panose="03000509000000000000" pitchFamily="65" charset="-120"/>
                  <a:ea typeface="DFKai-SB" panose="03000509000000000000" pitchFamily="65" charset="-120"/>
                </a:rPr>
                <a:t>紓緩壓力，增強自信，促進心理健康</a:t>
              </a:r>
              <a:endParaRPr lang="en-US" altLang="zh-TW" sz="2000" dirty="0">
                <a:latin typeface="DFKai-SB" panose="03000509000000000000" pitchFamily="65" charset="-120"/>
                <a:ea typeface="DFKai-SB" panose="03000509000000000000" pitchFamily="65" charset="-120"/>
              </a:endParaRPr>
            </a:p>
          </p:txBody>
        </p:sp>
        <p:sp>
          <p:nvSpPr>
            <p:cNvPr id="16" name="Title 1">
              <a:extLst>
                <a:ext uri="{FF2B5EF4-FFF2-40B4-BE49-F238E27FC236}">
                  <a16:creationId xmlns:a16="http://schemas.microsoft.com/office/drawing/2014/main" id="{63D625EB-C900-46BF-B395-AE1E9B397F6C}"/>
                </a:ext>
              </a:extLst>
            </p:cNvPr>
            <p:cNvSpPr txBox="1">
              <a:spLocks/>
            </p:cNvSpPr>
            <p:nvPr/>
          </p:nvSpPr>
          <p:spPr>
            <a:xfrm>
              <a:off x="7699327" y="4557957"/>
              <a:ext cx="1864102" cy="145921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zh-TW" altLang="en-US" sz="2000" dirty="0">
                  <a:latin typeface="DFKai-SB" panose="03000509000000000000" pitchFamily="65" charset="-120"/>
                  <a:ea typeface="DFKai-SB" panose="03000509000000000000" pitchFamily="65" charset="-120"/>
                </a:rPr>
                <a:t>多參加集體運動有助擴闊社交圈子</a:t>
              </a:r>
              <a:endParaRPr lang="en-US" altLang="zh-TW" sz="2000" dirty="0">
                <a:latin typeface="DFKai-SB" panose="03000509000000000000" pitchFamily="65" charset="-120"/>
                <a:ea typeface="DFKai-SB" panose="03000509000000000000" pitchFamily="65" charset="-120"/>
              </a:endParaRPr>
            </a:p>
          </p:txBody>
        </p:sp>
      </p:grpSp>
      <p:sp>
        <p:nvSpPr>
          <p:cNvPr id="27" name="标题 1">
            <a:extLst>
              <a:ext uri="{FF2B5EF4-FFF2-40B4-BE49-F238E27FC236}">
                <a16:creationId xmlns:a16="http://schemas.microsoft.com/office/drawing/2014/main" id="{18BA1169-9EAE-4D4D-B268-C9A0B315111D}"/>
              </a:ext>
            </a:extLst>
          </p:cNvPr>
          <p:cNvSpPr txBox="1">
            <a:spLocks noChangeArrowheads="1"/>
          </p:cNvSpPr>
          <p:nvPr/>
        </p:nvSpPr>
        <p:spPr bwMode="auto">
          <a:xfrm>
            <a:off x="4775628" y="911630"/>
            <a:ext cx="1700042"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DFKai-SB" panose="03000509000000000000" pitchFamily="65" charset="-120"/>
                <a:ea typeface="DFKai-SB" panose="03000509000000000000" pitchFamily="65" charset="-120"/>
              </a:rPr>
              <a:t>恆常</a:t>
            </a:r>
            <a:r>
              <a:rPr lang="zh-CN" altLang="en-US" sz="2800" b="1" dirty="0">
                <a:latin typeface="DFKai-SB" panose="03000509000000000000" pitchFamily="65" charset="-120"/>
                <a:ea typeface="DFKai-SB" panose="03000509000000000000" pitchFamily="65" charset="-120"/>
              </a:rPr>
              <a:t>運動</a:t>
            </a:r>
            <a:endParaRPr lang="en-US" altLang="zh-CN" sz="2800" b="1" kern="0" dirty="0">
              <a:effectLst/>
              <a:latin typeface="DFKai-SB" panose="03000509000000000000" pitchFamily="65" charset="-120"/>
              <a:ea typeface="DFKai-SB" panose="03000509000000000000" pitchFamily="65" charset="-120"/>
              <a:cs typeface="Arial" panose="020B0604020202020204" pitchFamily="34" charset="0"/>
            </a:endParaRPr>
          </a:p>
        </p:txBody>
      </p:sp>
      <p:sp>
        <p:nvSpPr>
          <p:cNvPr id="30" name="任意多边形: 形状 4">
            <a:extLst>
              <a:ext uri="{FF2B5EF4-FFF2-40B4-BE49-F238E27FC236}">
                <a16:creationId xmlns:a16="http://schemas.microsoft.com/office/drawing/2014/main" id="{CD5D41F3-C468-4F25-B01C-DAA0A07678B5}"/>
              </a:ext>
            </a:extLst>
          </p:cNvPr>
          <p:cNvSpPr/>
          <p:nvPr/>
        </p:nvSpPr>
        <p:spPr>
          <a:xfrm>
            <a:off x="2033503" y="159717"/>
            <a:ext cx="784246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a:solidFill>
                  <a:srgbClr val="FFFFFF"/>
                </a:solidFill>
                <a:latin typeface="DFKai-SB" panose="03000509000000000000" pitchFamily="65" charset="-120"/>
                <a:ea typeface="DFKai-SB" panose="03000509000000000000" pitchFamily="65" charset="-120"/>
                <a:sym typeface="+mn-ea"/>
              </a:rPr>
              <a:t>個人在維持公共衞生方面的責任</a:t>
            </a:r>
          </a:p>
        </p:txBody>
      </p:sp>
      <p:sp>
        <p:nvSpPr>
          <p:cNvPr id="31" name="Freeform 5">
            <a:extLst>
              <a:ext uri="{FF2B5EF4-FFF2-40B4-BE49-F238E27FC236}">
                <a16:creationId xmlns:a16="http://schemas.microsoft.com/office/drawing/2014/main" id="{4B46BE89-77B6-44AA-905E-5B0183CB0A93}"/>
              </a:ext>
            </a:extLst>
          </p:cNvPr>
          <p:cNvSpPr/>
          <p:nvPr/>
        </p:nvSpPr>
        <p:spPr bwMode="auto">
          <a:xfrm>
            <a:off x="4137198" y="911630"/>
            <a:ext cx="608468" cy="440263"/>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DFKai-SB" panose="03000509000000000000" pitchFamily="65" charset="-120"/>
              <a:ea typeface="DFKai-SB" panose="03000509000000000000" pitchFamily="65" charset="-120"/>
              <a:cs typeface="+mn-ea"/>
              <a:sym typeface="Agency FB" panose="020B0503020202020204" pitchFamily="34" charset="0"/>
            </a:endParaRPr>
          </a:p>
        </p:txBody>
      </p:sp>
    </p:spTree>
    <p:extLst>
      <p:ext uri="{BB962C8B-B14F-4D97-AF65-F5344CB8AC3E}">
        <p14:creationId xmlns:p14="http://schemas.microsoft.com/office/powerpoint/2010/main" val="744204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17">
            <a:extLst>
              <a:ext uri="{FF2B5EF4-FFF2-40B4-BE49-F238E27FC236}">
                <a16:creationId xmlns:a16="http://schemas.microsoft.com/office/drawing/2014/main" id="{9426EECB-7191-4ED3-BE44-BA95AC86990A}"/>
              </a:ext>
            </a:extLst>
          </p:cNvPr>
          <p:cNvSpPr txBox="1"/>
          <p:nvPr/>
        </p:nvSpPr>
        <p:spPr>
          <a:xfrm>
            <a:off x="3291632" y="883172"/>
            <a:ext cx="5736412" cy="523220"/>
          </a:xfrm>
          <a:prstGeom prst="rect">
            <a:avLst/>
          </a:prstGeom>
          <a:noFill/>
        </p:spPr>
        <p:txBody>
          <a:bodyPr wrap="square">
            <a:spAutoFit/>
          </a:bodyPr>
          <a:lstStyle/>
          <a:p>
            <a:r>
              <a:rPr lang="zh-TW" altLang="en-US" sz="2800" dirty="0" smtClean="0">
                <a:latin typeface="標楷體" panose="03000509000000000000" pitchFamily="65" charset="-120"/>
                <a:ea typeface="標楷體" panose="03000509000000000000" pitchFamily="65" charset="-120"/>
              </a:rPr>
              <a:t>教育局</a:t>
            </a:r>
            <a:r>
              <a:rPr lang="zh-TW" altLang="en-US" sz="2800" dirty="0">
                <a:latin typeface="標楷體" panose="03000509000000000000" pitchFamily="65" charset="-120"/>
                <a:ea typeface="標楷體" panose="03000509000000000000" pitchFamily="65" charset="-120"/>
              </a:rPr>
              <a:t>「躍動校園 活力人生</a:t>
            </a:r>
            <a:r>
              <a:rPr lang="zh-TW" altLang="en-US" sz="2800" dirty="0" smtClean="0">
                <a:latin typeface="標楷體" panose="03000509000000000000" pitchFamily="65" charset="-120"/>
                <a:ea typeface="標楷體" panose="03000509000000000000" pitchFamily="65" charset="-120"/>
              </a:rPr>
              <a:t>」計劃</a:t>
            </a:r>
            <a:endParaRPr lang="en-US" altLang="zh-HK" sz="2800" dirty="0" smtClean="0">
              <a:latin typeface="標楷體" panose="03000509000000000000" pitchFamily="65" charset="-120"/>
              <a:ea typeface="標楷體" panose="03000509000000000000" pitchFamily="65" charset="-120"/>
            </a:endParaRPr>
          </a:p>
        </p:txBody>
      </p:sp>
      <p:sp>
        <p:nvSpPr>
          <p:cNvPr id="11" name="矩形 10"/>
          <p:cNvSpPr/>
          <p:nvPr/>
        </p:nvSpPr>
        <p:spPr>
          <a:xfrm>
            <a:off x="701723" y="6318468"/>
            <a:ext cx="5002391" cy="461665"/>
          </a:xfrm>
          <a:prstGeom prst="rect">
            <a:avLst/>
          </a:prstGeom>
        </p:spPr>
        <p:txBody>
          <a:bodyPr wrap="square">
            <a:spAutoFit/>
          </a:bodyPr>
          <a:lstStyle/>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資料來源：教育局</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「躍動校園 活力</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人生」計劃</a:t>
            </a: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smtClean="0">
                <a:latin typeface="Times New Roman" panose="02020603050405020304" pitchFamily="18" charset="0"/>
                <a:ea typeface="標楷體" panose="03000509000000000000" pitchFamily="65" charset="-120"/>
                <a:cs typeface="Times New Roman" panose="02020603050405020304" pitchFamily="18" charset="0"/>
              </a:rPr>
              <a:t>www.edb.gov.hk/tc/curriculum-development/kla/pe/asap/index.html</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Rectangle 14">
            <a:extLst>
              <a:ext uri="{FF2B5EF4-FFF2-40B4-BE49-F238E27FC236}">
                <a16:creationId xmlns:a16="http://schemas.microsoft.com/office/drawing/2014/main" id="{91D4AB20-CA53-4B00-B42D-5678DAC146E4}"/>
              </a:ext>
            </a:extLst>
          </p:cNvPr>
          <p:cNvSpPr/>
          <p:nvPr/>
        </p:nvSpPr>
        <p:spPr>
          <a:xfrm>
            <a:off x="2703873" y="5779224"/>
            <a:ext cx="6911929"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點擊圖像了解更多</a:t>
            </a:r>
            <a:endParaRPr lang="en-US" altLang="zh-HK" b="1" dirty="0">
              <a:solidFill>
                <a:srgbClr val="FF0000"/>
              </a:solidFill>
              <a:latin typeface="DFKai-SB" panose="03000509000000000000" pitchFamily="65" charset="-120"/>
              <a:ea typeface="DFKai-SB" panose="03000509000000000000" pitchFamily="65" charset="-120"/>
            </a:endParaRPr>
          </a:p>
        </p:txBody>
      </p:sp>
      <p:pic>
        <p:nvPicPr>
          <p:cNvPr id="14" name="圖片 13">
            <a:hlinkClick r:id="rId2"/>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03873" y="3589306"/>
            <a:ext cx="6911929" cy="2189918"/>
          </a:xfrm>
          <a:prstGeom prst="rect">
            <a:avLst/>
          </a:prstGeom>
        </p:spPr>
      </p:pic>
      <p:sp>
        <p:nvSpPr>
          <p:cNvPr id="2" name="矩形 1"/>
          <p:cNvSpPr/>
          <p:nvPr/>
        </p:nvSpPr>
        <p:spPr>
          <a:xfrm>
            <a:off x="452846" y="1440185"/>
            <a:ext cx="11314929" cy="1938992"/>
          </a:xfrm>
          <a:prstGeom prst="rect">
            <a:avLst/>
          </a:prstGeom>
          <a:solidFill>
            <a:schemeClr val="accent6">
              <a:lumMod val="20000"/>
              <a:lumOff val="80000"/>
            </a:schemeClr>
          </a:solidFill>
          <a:ln w="38100">
            <a:solidFill>
              <a:srgbClr val="FF0000"/>
            </a:solidFill>
          </a:ln>
        </p:spPr>
        <p:txBody>
          <a:bodyPr wrap="square">
            <a:spAutoFit/>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為</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進一步協助學生建立活躍及健康的生活方式，教育局於</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2021/22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學年啟動「躍動校園 活力人生」計劃</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Active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Students, Active People”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Campaign</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希望學校和家長積極支持和配合，並凝聚不同持份者的力量，營造更理想的校園體育和社會氛圍，鼓勵學生盡早培養恆常運動的習慣，保持健康體魄，建立活躍及健康生活方式，展現活力人生和積極的態度。</a:t>
            </a:r>
            <a:endParaRPr lang="zh-TW" altLang="en-US" sz="2400" b="0" i="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任意多边形: 形状 4">
            <a:extLst>
              <a:ext uri="{FF2B5EF4-FFF2-40B4-BE49-F238E27FC236}">
                <a16:creationId xmlns:a16="http://schemas.microsoft.com/office/drawing/2014/main" id="{CD5D41F3-C468-4F25-B01C-DAA0A07678B5}"/>
              </a:ext>
            </a:extLst>
          </p:cNvPr>
          <p:cNvSpPr/>
          <p:nvPr/>
        </p:nvSpPr>
        <p:spPr>
          <a:xfrm>
            <a:off x="2238606" y="196186"/>
            <a:ext cx="784246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a:solidFill>
                  <a:srgbClr val="FFFFFF"/>
                </a:solidFill>
                <a:latin typeface="DFKai-SB" panose="03000509000000000000" pitchFamily="65" charset="-120"/>
                <a:ea typeface="DFKai-SB" panose="03000509000000000000" pitchFamily="65" charset="-120"/>
                <a:sym typeface="+mn-ea"/>
              </a:rPr>
              <a:t>個人在維持公共衞生方面的責任</a:t>
            </a:r>
          </a:p>
        </p:txBody>
      </p:sp>
      <p:pic>
        <p:nvPicPr>
          <p:cNvPr id="19" name="Picture 18"/>
          <p:cNvPicPr>
            <a:picLocks noChangeAspect="1"/>
          </p:cNvPicPr>
          <p:nvPr/>
        </p:nvPicPr>
        <p:blipFill>
          <a:blip r:embed="rId4"/>
          <a:stretch>
            <a:fillRect/>
          </a:stretch>
        </p:blipFill>
        <p:spPr>
          <a:xfrm>
            <a:off x="163010" y="152200"/>
            <a:ext cx="1180922" cy="429897"/>
          </a:xfrm>
          <a:prstGeom prst="rect">
            <a:avLst/>
          </a:prstGeom>
        </p:spPr>
      </p:pic>
      <p:pic>
        <p:nvPicPr>
          <p:cNvPr id="3" name="Picture 2"/>
          <p:cNvPicPr>
            <a:picLocks noChangeAspect="1"/>
          </p:cNvPicPr>
          <p:nvPr/>
        </p:nvPicPr>
        <p:blipFill>
          <a:blip r:embed="rId5"/>
          <a:stretch>
            <a:fillRect/>
          </a:stretch>
        </p:blipFill>
        <p:spPr>
          <a:xfrm>
            <a:off x="452846" y="3886323"/>
            <a:ext cx="2141689" cy="1595885"/>
          </a:xfrm>
          <a:prstGeom prst="rect">
            <a:avLst/>
          </a:prstGeom>
        </p:spPr>
      </p:pic>
      <p:pic>
        <p:nvPicPr>
          <p:cNvPr id="4" name="Picture 3"/>
          <p:cNvPicPr>
            <a:picLocks noChangeAspect="1"/>
          </p:cNvPicPr>
          <p:nvPr/>
        </p:nvPicPr>
        <p:blipFill>
          <a:blip r:embed="rId6"/>
          <a:stretch>
            <a:fillRect/>
          </a:stretch>
        </p:blipFill>
        <p:spPr>
          <a:xfrm>
            <a:off x="9810300" y="3785254"/>
            <a:ext cx="1957475" cy="1798022"/>
          </a:xfrm>
          <a:prstGeom prst="rect">
            <a:avLst/>
          </a:prstGeom>
        </p:spPr>
      </p:pic>
    </p:spTree>
    <p:extLst>
      <p:ext uri="{BB962C8B-B14F-4D97-AF65-F5344CB8AC3E}">
        <p14:creationId xmlns:p14="http://schemas.microsoft.com/office/powerpoint/2010/main" val="3749502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61" y="1439963"/>
            <a:ext cx="11087018" cy="1311128"/>
          </a:xfrm>
          <a:solidFill>
            <a:schemeClr val="accent3">
              <a:lumMod val="20000"/>
              <a:lumOff val="80000"/>
            </a:schemeClr>
          </a:solidFill>
          <a:ln w="28575">
            <a:solidFill>
              <a:srgbClr val="FF0000"/>
            </a:solidFill>
          </a:ln>
        </p:spPr>
        <p:txBody>
          <a:bodyPr wrap="square">
            <a:spAutoFit/>
          </a:bodyPr>
          <a:lstStyle/>
          <a:p>
            <a:pPr marL="0" indent="0">
              <a:lnSpc>
                <a:spcPct val="110000"/>
              </a:lnSpc>
              <a:spcBef>
                <a:spcPts val="0"/>
              </a:spcBef>
              <a:buNone/>
            </a:pPr>
            <a:r>
              <a:rPr lang="zh-TW" altLang="en-US" sz="2400" kern="0" dirty="0" smtClean="0">
                <a:latin typeface="Times New Roman" panose="02020603050405020304" pitchFamily="18" charset="0"/>
                <a:ea typeface="DFKai-SB" panose="03000509000000000000" pitchFamily="65" charset="-120"/>
                <a:cs typeface="Times New Roman" panose="02020603050405020304" pitchFamily="18" charset="0"/>
              </a:rPr>
              <a:t>世衞指出</a:t>
            </a:r>
            <a:r>
              <a:rPr lang="zh-CN" altLang="zh-CN" sz="2400" kern="0" dirty="0" smtClean="0">
                <a:effectLst/>
                <a:latin typeface="Times New Roman" panose="02020603050405020304" pitchFamily="18" charset="0"/>
                <a:ea typeface="DFKai-SB" panose="03000509000000000000" pitchFamily="65" charset="-120"/>
                <a:cs typeface="Times New Roman" panose="02020603050405020304" pitchFamily="18" charset="0"/>
              </a:rPr>
              <a:t>缺乏</a:t>
            </a:r>
            <a:r>
              <a:rPr lang="zh-CN" altLang="zh-CN" sz="2400" kern="0" dirty="0">
                <a:effectLst/>
                <a:latin typeface="Times New Roman" panose="02020603050405020304" pitchFamily="18" charset="0"/>
                <a:ea typeface="DFKai-SB" panose="03000509000000000000" pitchFamily="65" charset="-120"/>
                <a:cs typeface="Times New Roman" panose="02020603050405020304" pitchFamily="18" charset="0"/>
              </a:rPr>
              <a:t>身</a:t>
            </a:r>
            <a:r>
              <a:rPr lang="zh-CN" altLang="en-US" sz="2400" kern="0" dirty="0">
                <a:effectLst/>
                <a:latin typeface="Times New Roman" panose="02020603050405020304" pitchFamily="18" charset="0"/>
                <a:ea typeface="DFKai-SB" panose="03000509000000000000" pitchFamily="65" charset="-120"/>
                <a:cs typeface="Times New Roman" panose="02020603050405020304" pitchFamily="18" charset="0"/>
              </a:rPr>
              <a:t>體</a:t>
            </a:r>
            <a:r>
              <a:rPr lang="zh-CN" altLang="zh-CN" sz="2400" kern="0" dirty="0">
                <a:effectLst/>
                <a:latin typeface="Times New Roman" panose="02020603050405020304" pitchFamily="18" charset="0"/>
                <a:ea typeface="DFKai-SB" panose="03000509000000000000" pitchFamily="65" charset="-120"/>
                <a:cs typeface="Times New Roman" panose="02020603050405020304" pitchFamily="18" charset="0"/>
              </a:rPr>
              <a:t>活動是非</a:t>
            </a:r>
            <a:r>
              <a:rPr lang="zh-CN" altLang="en-US" sz="2400" kern="0" dirty="0">
                <a:effectLst/>
                <a:latin typeface="Times New Roman" panose="02020603050405020304" pitchFamily="18" charset="0"/>
                <a:ea typeface="DFKai-SB" panose="03000509000000000000" pitchFamily="65" charset="-120"/>
                <a:cs typeface="Times New Roman" panose="02020603050405020304" pitchFamily="18" charset="0"/>
              </a:rPr>
              <a:t>傳</a:t>
            </a:r>
            <a:r>
              <a:rPr lang="zh-CN" altLang="zh-CN" sz="2400" kern="0" dirty="0">
                <a:effectLst/>
                <a:latin typeface="Times New Roman" panose="02020603050405020304" pitchFamily="18" charset="0"/>
                <a:ea typeface="DFKai-SB" panose="03000509000000000000" pitchFamily="65" charset="-120"/>
                <a:cs typeface="Times New Roman" panose="02020603050405020304" pitchFamily="18" charset="0"/>
              </a:rPr>
              <a:t>染性疾病，如中</a:t>
            </a:r>
            <a:r>
              <a:rPr lang="zh-CN" altLang="en-US" sz="2400" kern="0" dirty="0">
                <a:effectLst/>
                <a:latin typeface="Times New Roman" panose="02020603050405020304" pitchFamily="18" charset="0"/>
                <a:ea typeface="DFKai-SB" panose="03000509000000000000" pitchFamily="65" charset="-120"/>
                <a:cs typeface="Times New Roman" panose="02020603050405020304" pitchFamily="18" charset="0"/>
              </a:rPr>
              <a:t>風</a:t>
            </a:r>
            <a:r>
              <a:rPr lang="zh-CN" altLang="zh-CN" sz="2400" kern="0" dirty="0">
                <a:effectLst/>
                <a:latin typeface="Times New Roman" panose="02020603050405020304" pitchFamily="18" charset="0"/>
                <a:ea typeface="DFKai-SB" panose="03000509000000000000" pitchFamily="65" charset="-120"/>
                <a:cs typeface="Times New Roman" panose="02020603050405020304" pitchFamily="18" charset="0"/>
              </a:rPr>
              <a:t>、糖尿病和癌症的重要</a:t>
            </a:r>
            <a:r>
              <a:rPr lang="zh-CN" altLang="en-US" sz="2400" kern="0" dirty="0">
                <a:effectLst/>
                <a:latin typeface="Times New Roman" panose="02020603050405020304" pitchFamily="18" charset="0"/>
                <a:ea typeface="DFKai-SB" panose="03000509000000000000" pitchFamily="65" charset="-120"/>
                <a:cs typeface="Times New Roman" panose="02020603050405020304" pitchFamily="18" charset="0"/>
              </a:rPr>
              <a:t>風</a:t>
            </a:r>
            <a:r>
              <a:rPr lang="zh-CN" altLang="zh-CN" sz="2400" kern="0" dirty="0">
                <a:effectLst/>
                <a:latin typeface="Times New Roman" panose="02020603050405020304" pitchFamily="18" charset="0"/>
                <a:ea typeface="DFKai-SB" panose="03000509000000000000" pitchFamily="65" charset="-120"/>
                <a:cs typeface="Times New Roman" panose="02020603050405020304" pitchFamily="18" charset="0"/>
              </a:rPr>
              <a:t>險因素</a:t>
            </a:r>
            <a:r>
              <a:rPr lang="zh-CN" altLang="zh-CN" sz="2400" kern="0" dirty="0" smtClean="0">
                <a:effectLst/>
                <a:latin typeface="Times New Roman" panose="02020603050405020304" pitchFamily="18" charset="0"/>
                <a:ea typeface="DFKai-SB" panose="03000509000000000000" pitchFamily="65" charset="-120"/>
                <a:cs typeface="Times New Roman" panose="02020603050405020304" pitchFamily="18" charset="0"/>
              </a:rPr>
              <a:t>。全球</a:t>
            </a:r>
            <a:r>
              <a:rPr lang="en-US" altLang="zh-CN" sz="2400" kern="0" dirty="0" smtClean="0">
                <a:effectLst/>
                <a:latin typeface="Times New Roman" panose="02020603050405020304" pitchFamily="18" charset="0"/>
                <a:ea typeface="DFKai-SB" panose="03000509000000000000" pitchFamily="65" charset="-120"/>
                <a:cs typeface="Times New Roman" panose="02020603050405020304" pitchFamily="18" charset="0"/>
              </a:rPr>
              <a:t>23</a:t>
            </a:r>
            <a:r>
              <a:rPr lang="en-US" altLang="zh-CN" sz="2400" kern="0" dirty="0">
                <a:effectLst/>
                <a:latin typeface="Times New Roman" panose="02020603050405020304" pitchFamily="18" charset="0"/>
                <a:ea typeface="DFKai-SB" panose="03000509000000000000" pitchFamily="65" charset="-120"/>
                <a:cs typeface="Times New Roman" panose="02020603050405020304" pitchFamily="18" charset="0"/>
              </a:rPr>
              <a:t>%</a:t>
            </a:r>
            <a:r>
              <a:rPr lang="zh-CN" altLang="zh-CN" sz="2400" kern="0" dirty="0">
                <a:effectLst/>
                <a:latin typeface="Times New Roman" panose="02020603050405020304" pitchFamily="18" charset="0"/>
                <a:ea typeface="DFKai-SB" panose="03000509000000000000" pitchFamily="65" charset="-120"/>
                <a:cs typeface="Times New Roman" panose="02020603050405020304" pitchFamily="18" charset="0"/>
              </a:rPr>
              <a:t>的成年人和</a:t>
            </a:r>
            <a:r>
              <a:rPr lang="en-US" altLang="zh-CN" sz="2400" kern="0" dirty="0">
                <a:effectLst/>
                <a:latin typeface="Times New Roman" panose="02020603050405020304" pitchFamily="18" charset="0"/>
                <a:ea typeface="DFKai-SB" panose="03000509000000000000" pitchFamily="65" charset="-120"/>
                <a:cs typeface="Times New Roman" panose="02020603050405020304" pitchFamily="18" charset="0"/>
              </a:rPr>
              <a:t>81%</a:t>
            </a:r>
            <a:r>
              <a:rPr lang="zh-CN" altLang="zh-CN" sz="2400" kern="0" dirty="0">
                <a:effectLst/>
                <a:latin typeface="Times New Roman" panose="02020603050405020304" pitchFamily="18" charset="0"/>
                <a:ea typeface="DFKai-SB" panose="03000509000000000000" pitchFamily="65" charset="-120"/>
                <a:cs typeface="Times New Roman" panose="02020603050405020304" pitchFamily="18" charset="0"/>
              </a:rPr>
              <a:t>的在校青少年的身</a:t>
            </a:r>
            <a:r>
              <a:rPr lang="zh-CN" altLang="en-US" sz="2400" kern="0" dirty="0">
                <a:effectLst/>
                <a:latin typeface="Times New Roman" panose="02020603050405020304" pitchFamily="18" charset="0"/>
                <a:ea typeface="DFKai-SB" panose="03000509000000000000" pitchFamily="65" charset="-120"/>
                <a:cs typeface="Times New Roman" panose="02020603050405020304" pitchFamily="18" charset="0"/>
              </a:rPr>
              <a:t>體</a:t>
            </a:r>
            <a:r>
              <a:rPr lang="zh-CN" altLang="zh-CN" sz="2400" kern="0" dirty="0">
                <a:effectLst/>
                <a:latin typeface="Times New Roman" panose="02020603050405020304" pitchFamily="18" charset="0"/>
                <a:ea typeface="DFKai-SB" panose="03000509000000000000" pitchFamily="65" charset="-120"/>
                <a:cs typeface="Times New Roman" panose="02020603050405020304" pitchFamily="18" charset="0"/>
              </a:rPr>
              <a:t>活動不足。</a:t>
            </a:r>
            <a:r>
              <a:rPr lang="zh-CN" altLang="en-US" sz="2400" kern="0" dirty="0">
                <a:effectLst/>
                <a:latin typeface="Times New Roman" panose="02020603050405020304" pitchFamily="18" charset="0"/>
                <a:ea typeface="DFKai-SB" panose="03000509000000000000" pitchFamily="65" charset="-120"/>
                <a:cs typeface="Times New Roman" panose="02020603050405020304" pitchFamily="18" charset="0"/>
              </a:rPr>
              <a:t>要促進</a:t>
            </a:r>
            <a:r>
              <a:rPr lang="zh-CN" altLang="en-US" sz="2400" kern="0" dirty="0">
                <a:latin typeface="Times New Roman" panose="02020603050405020304" pitchFamily="18" charset="0"/>
                <a:ea typeface="DFKai-SB" panose="03000509000000000000" pitchFamily="65" charset="-120"/>
                <a:cs typeface="Times New Roman" panose="02020603050405020304" pitchFamily="18" charset="0"/>
              </a:rPr>
              <a:t>健康，個人必須加強身體活動，</a:t>
            </a:r>
            <a:r>
              <a:rPr lang="zh-CN" altLang="zh-CN" sz="2400" kern="0" dirty="0">
                <a:effectLst/>
                <a:latin typeface="Times New Roman" panose="02020603050405020304" pitchFamily="18" charset="0"/>
                <a:ea typeface="DFKai-SB" panose="03000509000000000000" pitchFamily="65" charset="-120"/>
                <a:cs typeface="Times New Roman" panose="02020603050405020304" pitchFamily="18" charset="0"/>
              </a:rPr>
              <a:t>國家和社</a:t>
            </a:r>
            <a:r>
              <a:rPr lang="zh-CN" altLang="en-US" sz="2400" kern="0" dirty="0">
                <a:effectLst/>
                <a:latin typeface="Times New Roman" panose="02020603050405020304" pitchFamily="18" charset="0"/>
                <a:ea typeface="DFKai-SB" panose="03000509000000000000" pitchFamily="65" charset="-120"/>
                <a:cs typeface="Times New Roman" panose="02020603050405020304" pitchFamily="18" charset="0"/>
              </a:rPr>
              <a:t>區</a:t>
            </a:r>
            <a:r>
              <a:rPr lang="zh-CN" altLang="zh-CN" sz="2400" kern="0" dirty="0">
                <a:effectLst/>
                <a:latin typeface="Times New Roman" panose="02020603050405020304" pitchFamily="18" charset="0"/>
                <a:ea typeface="DFKai-SB" panose="03000509000000000000" pitchFamily="65" charset="-120"/>
                <a:cs typeface="Times New Roman" panose="02020603050405020304" pitchFamily="18" charset="0"/>
              </a:rPr>
              <a:t>也必須採取行動</a:t>
            </a:r>
            <a:r>
              <a:rPr lang="zh-CN" altLang="zh-CN" sz="2400" kern="0" dirty="0" smtClean="0">
                <a:effectLst/>
                <a:latin typeface="Times New Roman" panose="02020603050405020304" pitchFamily="18" charset="0"/>
                <a:ea typeface="DFKai-SB" panose="03000509000000000000" pitchFamily="65" charset="-120"/>
                <a:cs typeface="Times New Roman" panose="02020603050405020304" pitchFamily="18" charset="0"/>
              </a:rPr>
              <a:t>，</a:t>
            </a:r>
            <a:r>
              <a:rPr lang="zh-TW" altLang="en-US" sz="2400" kern="100" dirty="0" smtClean="0">
                <a:latin typeface="Times New Roman" panose="02020603050405020304" pitchFamily="18" charset="0"/>
                <a:ea typeface="DFKai-SB" panose="03000509000000000000" pitchFamily="65" charset="-120"/>
                <a:cs typeface="Times New Roman" panose="02020603050405020304" pitchFamily="18" charset="0"/>
              </a:rPr>
              <a:t>為</a:t>
            </a:r>
            <a:r>
              <a:rPr lang="zh-TW" altLang="en-US" sz="2400" dirty="0" smtClean="0">
                <a:latin typeface="Times New Roman" panose="02020603050405020304" pitchFamily="18" charset="0"/>
                <a:ea typeface="DFKai-SB" panose="03000509000000000000" pitchFamily="65" charset="-120"/>
                <a:cs typeface="Times New Roman" panose="02020603050405020304" pitchFamily="18" charset="0"/>
              </a:rPr>
              <a:t>個人</a:t>
            </a:r>
            <a:r>
              <a:rPr lang="zh-CN" altLang="zh-CN" sz="2400" kern="0" dirty="0">
                <a:effectLst/>
                <a:latin typeface="Times New Roman" panose="02020603050405020304" pitchFamily="18" charset="0"/>
                <a:ea typeface="DFKai-SB" panose="03000509000000000000" pitchFamily="65" charset="-120"/>
                <a:cs typeface="Times New Roman" panose="02020603050405020304" pitchFamily="18" charset="0"/>
              </a:rPr>
              <a:t>提供更多的身</a:t>
            </a:r>
            <a:r>
              <a:rPr lang="zh-CN" altLang="en-US" sz="2400" kern="0" dirty="0">
                <a:effectLst/>
                <a:latin typeface="Times New Roman" panose="02020603050405020304" pitchFamily="18" charset="0"/>
                <a:ea typeface="DFKai-SB" panose="03000509000000000000" pitchFamily="65" charset="-120"/>
                <a:cs typeface="Times New Roman" panose="02020603050405020304" pitchFamily="18" charset="0"/>
              </a:rPr>
              <a:t>體</a:t>
            </a:r>
            <a:r>
              <a:rPr lang="zh-CN" altLang="zh-CN" sz="2400" kern="0" dirty="0">
                <a:effectLst/>
                <a:latin typeface="Times New Roman" panose="02020603050405020304" pitchFamily="18" charset="0"/>
                <a:ea typeface="DFKai-SB" panose="03000509000000000000" pitchFamily="65" charset="-120"/>
                <a:cs typeface="Times New Roman" panose="02020603050405020304" pitchFamily="18" charset="0"/>
              </a:rPr>
              <a:t>活動</a:t>
            </a:r>
            <a:r>
              <a:rPr lang="zh-CN" altLang="en-US" sz="2400" kern="0" dirty="0">
                <a:effectLst/>
                <a:latin typeface="Times New Roman" panose="02020603050405020304" pitchFamily="18" charset="0"/>
                <a:ea typeface="DFKai-SB" panose="03000509000000000000" pitchFamily="65" charset="-120"/>
                <a:cs typeface="Times New Roman" panose="02020603050405020304" pitchFamily="18" charset="0"/>
              </a:rPr>
              <a:t>機</a:t>
            </a:r>
            <a:r>
              <a:rPr lang="zh-CN" altLang="zh-CN" sz="2400" kern="0" dirty="0">
                <a:effectLst/>
                <a:latin typeface="Times New Roman" panose="02020603050405020304" pitchFamily="18" charset="0"/>
                <a:ea typeface="DFKai-SB" panose="03000509000000000000" pitchFamily="65" charset="-120"/>
                <a:cs typeface="Times New Roman" panose="02020603050405020304" pitchFamily="18" charset="0"/>
              </a:rPr>
              <a:t>會。</a:t>
            </a:r>
            <a:r>
              <a:rPr lang="en-US" altLang="zh-CN" sz="2400" kern="0" dirty="0">
                <a:effectLst/>
                <a:latin typeface="Times New Roman" panose="02020603050405020304" pitchFamily="18" charset="0"/>
                <a:ea typeface="DFKai-SB" panose="03000509000000000000" pitchFamily="65" charset="-120"/>
                <a:cs typeface="Times New Roman" panose="02020603050405020304" pitchFamily="18" charset="0"/>
              </a:rPr>
              <a:t> </a:t>
            </a:r>
            <a:endParaRPr lang="zh-CN" altLang="zh-CN" sz="2400" kern="100" dirty="0">
              <a:effectLst/>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 name="标题 1">
            <a:extLst>
              <a:ext uri="{FF2B5EF4-FFF2-40B4-BE49-F238E27FC236}">
                <a16:creationId xmlns:a16="http://schemas.microsoft.com/office/drawing/2014/main" id="{4FC723DF-3502-461A-9B6A-EB029058FB52}"/>
              </a:ext>
            </a:extLst>
          </p:cNvPr>
          <p:cNvSpPr txBox="1">
            <a:spLocks noChangeArrowheads="1"/>
          </p:cNvSpPr>
          <p:nvPr/>
        </p:nvSpPr>
        <p:spPr bwMode="auto">
          <a:xfrm>
            <a:off x="3699318" y="941583"/>
            <a:ext cx="4575530"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kern="0" dirty="0">
                <a:effectLst/>
                <a:latin typeface="DFKai-SB" panose="03000509000000000000" pitchFamily="65" charset="-120"/>
                <a:ea typeface="DFKai-SB" panose="03000509000000000000" pitchFamily="65" charset="-120"/>
                <a:cs typeface="Arial" panose="020B0604020202020204" pitchFamily="34" charset="0"/>
              </a:rPr>
              <a:t>關於身體活動的十個事實</a:t>
            </a:r>
            <a:endParaRPr lang="en-US" altLang="zh-CN" sz="2800" b="1" kern="0" dirty="0">
              <a:effectLst/>
              <a:latin typeface="DFKai-SB" panose="03000509000000000000" pitchFamily="65" charset="-120"/>
              <a:ea typeface="DFKai-SB" panose="03000509000000000000" pitchFamily="65" charset="-120"/>
              <a:cs typeface="Arial" panose="020B0604020202020204" pitchFamily="34" charset="0"/>
            </a:endParaRPr>
          </a:p>
        </p:txBody>
      </p:sp>
      <p:sp>
        <p:nvSpPr>
          <p:cNvPr id="5" name="Content Placeholder 2">
            <a:extLst>
              <a:ext uri="{FF2B5EF4-FFF2-40B4-BE49-F238E27FC236}">
                <a16:creationId xmlns:a16="http://schemas.microsoft.com/office/drawing/2014/main" id="{127278D9-365A-4BAD-B218-B4F288DBE786}"/>
              </a:ext>
            </a:extLst>
          </p:cNvPr>
          <p:cNvSpPr txBox="1">
            <a:spLocks/>
          </p:cNvSpPr>
          <p:nvPr/>
        </p:nvSpPr>
        <p:spPr>
          <a:xfrm>
            <a:off x="1262047" y="6475002"/>
            <a:ext cx="9868083" cy="29546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zh-TW" altLang="en-US" sz="1200" kern="0" dirty="0" smtClean="0">
                <a:latin typeface="Times New Roman" panose="02020603050405020304" pitchFamily="18" charset="0"/>
                <a:ea typeface="DFKai-SB" panose="03000509000000000000" pitchFamily="65" charset="-120"/>
                <a:cs typeface="Times New Roman" panose="02020603050405020304" pitchFamily="18" charset="0"/>
              </a:rPr>
              <a:t>資料</a:t>
            </a:r>
            <a:r>
              <a:rPr lang="zh-TW" altLang="en-US" sz="1200" kern="0" dirty="0">
                <a:latin typeface="Times New Roman" panose="02020603050405020304" pitchFamily="18" charset="0"/>
                <a:ea typeface="DFKai-SB" panose="03000509000000000000" pitchFamily="65" charset="-120"/>
                <a:cs typeface="Times New Roman" panose="02020603050405020304" pitchFamily="18" charset="0"/>
              </a:rPr>
              <a:t>來源</a:t>
            </a:r>
            <a:r>
              <a:rPr lang="zh-CN" altLang="en-US" sz="1200" kern="0" dirty="0" smtClean="0">
                <a:latin typeface="Times New Roman" panose="02020603050405020304" pitchFamily="18" charset="0"/>
                <a:ea typeface="DFKai-SB" panose="03000509000000000000" pitchFamily="65" charset="-120"/>
                <a:cs typeface="Times New Roman" panose="02020603050405020304" pitchFamily="18" charset="0"/>
              </a:rPr>
              <a:t>：</a:t>
            </a:r>
            <a:r>
              <a:rPr lang="zh-TW" altLang="en-US" sz="1200" kern="0" dirty="0" smtClean="0">
                <a:latin typeface="Times New Roman" panose="02020603050405020304" pitchFamily="18" charset="0"/>
                <a:ea typeface="DFKai-SB" panose="03000509000000000000" pitchFamily="65" charset="-120"/>
                <a:cs typeface="Times New Roman" panose="02020603050405020304" pitchFamily="18" charset="0"/>
              </a:rPr>
              <a:t>世衞</a:t>
            </a:r>
            <a:r>
              <a:rPr lang="en-US" altLang="zh-TW" sz="1200" kern="0" dirty="0" smtClean="0">
                <a:latin typeface="Times New Roman" panose="02020603050405020304" pitchFamily="18" charset="0"/>
                <a:ea typeface="DFKai-SB" panose="03000509000000000000" pitchFamily="65" charset="-120"/>
                <a:cs typeface="Times New Roman" panose="02020603050405020304" pitchFamily="18" charset="0"/>
              </a:rPr>
              <a:t>《</a:t>
            </a:r>
            <a:r>
              <a:rPr lang="zh-CN" altLang="en-US" sz="1200" kern="0" dirty="0">
                <a:latin typeface="Times New Roman" panose="02020603050405020304" pitchFamily="18" charset="0"/>
                <a:ea typeface="DFKai-SB" panose="03000509000000000000" pitchFamily="65" charset="-120"/>
                <a:cs typeface="Times New Roman" panose="02020603050405020304" pitchFamily="18" charset="0"/>
              </a:rPr>
              <a:t>關於身體活動的</a:t>
            </a:r>
            <a:r>
              <a:rPr lang="en-US" altLang="zh-CN" sz="1200" kern="0" dirty="0">
                <a:latin typeface="Times New Roman" panose="02020603050405020304" pitchFamily="18" charset="0"/>
                <a:ea typeface="DFKai-SB" panose="03000509000000000000" pitchFamily="65" charset="-120"/>
                <a:cs typeface="Times New Roman" panose="02020603050405020304" pitchFamily="18" charset="0"/>
              </a:rPr>
              <a:t>10</a:t>
            </a:r>
            <a:r>
              <a:rPr lang="zh-CN" altLang="en-US" sz="1200" kern="0" dirty="0">
                <a:latin typeface="Times New Roman" panose="02020603050405020304" pitchFamily="18" charset="0"/>
                <a:ea typeface="DFKai-SB" panose="03000509000000000000" pitchFamily="65" charset="-120"/>
                <a:cs typeface="Times New Roman" panose="02020603050405020304" pitchFamily="18" charset="0"/>
              </a:rPr>
              <a:t>個事實</a:t>
            </a:r>
            <a:r>
              <a:rPr lang="en-US" altLang="zh-CN" sz="1200" kern="0" dirty="0" smtClean="0">
                <a:latin typeface="Times New Roman" panose="02020603050405020304" pitchFamily="18" charset="0"/>
                <a:ea typeface="DFKai-SB" panose="03000509000000000000" pitchFamily="65" charset="-120"/>
                <a:cs typeface="Times New Roman" panose="02020603050405020304" pitchFamily="18" charset="0"/>
              </a:rPr>
              <a:t>》(</a:t>
            </a:r>
            <a:r>
              <a:rPr lang="en-US" altLang="zh-CN" sz="1200" kern="0" dirty="0">
                <a:latin typeface="Times New Roman" panose="02020603050405020304" pitchFamily="18" charset="0"/>
                <a:ea typeface="DFKai-SB" panose="03000509000000000000" pitchFamily="65" charset="-120"/>
                <a:cs typeface="Times New Roman" panose="02020603050405020304" pitchFamily="18" charset="0"/>
              </a:rPr>
              <a:t>https://www.who.int/zh/news-room/facts-in-pictures/detail/physical-activity)</a:t>
            </a:r>
            <a:endParaRPr lang="zh-CN" altLang="en-US" sz="1200" kern="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6" name="矩形: 圆角 5">
            <a:extLst>
              <a:ext uri="{FF2B5EF4-FFF2-40B4-BE49-F238E27FC236}">
                <a16:creationId xmlns:a16="http://schemas.microsoft.com/office/drawing/2014/main" id="{3991C0B4-D291-4554-A22E-6CBE87597C41}"/>
              </a:ext>
            </a:extLst>
          </p:cNvPr>
          <p:cNvSpPr/>
          <p:nvPr/>
        </p:nvSpPr>
        <p:spPr bwMode="auto">
          <a:xfrm>
            <a:off x="473561" y="2837761"/>
            <a:ext cx="11087017" cy="2180588"/>
          </a:xfrm>
          <a:prstGeom prst="roundRect">
            <a:avLst>
              <a:gd name="adj" fmla="val 0"/>
            </a:avLst>
          </a:prstGeom>
          <a:solidFill>
            <a:srgbClr val="4472C4">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a:extLst>
              <a:ext uri="{FF2B5EF4-FFF2-40B4-BE49-F238E27FC236}">
                <a16:creationId xmlns:a16="http://schemas.microsoft.com/office/drawing/2014/main" id="{AD9F72F6-D00B-4C8D-8C92-335739AF1E64}"/>
              </a:ext>
            </a:extLst>
          </p:cNvPr>
          <p:cNvSpPr/>
          <p:nvPr/>
        </p:nvSpPr>
        <p:spPr>
          <a:xfrm>
            <a:off x="670561" y="2920387"/>
            <a:ext cx="10720250" cy="1894387"/>
          </a:xfrm>
          <a:prstGeom prst="rect">
            <a:avLst/>
          </a:prstGeom>
          <a:pattFill prst="lgGrid">
            <a:fgClr>
              <a:schemeClr val="bg1">
                <a:lumMod val="95000"/>
              </a:schemeClr>
            </a:fgClr>
            <a:bgClr>
              <a:schemeClr val="bg1"/>
            </a:bgClr>
          </a:pattFill>
          <a:ln w="19050">
            <a:solidFill>
              <a:schemeClr val="bg1">
                <a:lumMod val="50000"/>
              </a:schemeClr>
            </a:solid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8" name="Content Placeholder 2">
            <a:extLst>
              <a:ext uri="{FF2B5EF4-FFF2-40B4-BE49-F238E27FC236}">
                <a16:creationId xmlns:a16="http://schemas.microsoft.com/office/drawing/2014/main" id="{6FA493BA-2F0B-4C2B-BEDB-AD9519EEED96}"/>
              </a:ext>
            </a:extLst>
          </p:cNvPr>
          <p:cNvSpPr txBox="1">
            <a:spLocks/>
          </p:cNvSpPr>
          <p:nvPr/>
        </p:nvSpPr>
        <p:spPr>
          <a:xfrm>
            <a:off x="3160105" y="2964398"/>
            <a:ext cx="5713930" cy="193899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Wingdings" panose="05000000000000000000" pitchFamily="2" charset="2"/>
              <a:buChar char="l"/>
            </a:pPr>
            <a:r>
              <a:rPr lang="zh-CN" altLang="zh-CN" sz="2400" kern="0" dirty="0">
                <a:latin typeface="DFKai-SB" panose="03000509000000000000" pitchFamily="65" charset="-120"/>
                <a:ea typeface="DFKai-SB" panose="03000509000000000000" pitchFamily="65" charset="-120"/>
                <a:cs typeface="Arial" panose="020B0604020202020204" pitchFamily="34" charset="0"/>
              </a:rPr>
              <a:t>身</a:t>
            </a:r>
            <a:r>
              <a:rPr lang="zh-CN" altLang="en-US" sz="2400" kern="0" dirty="0">
                <a:latin typeface="DFKai-SB" panose="03000509000000000000" pitchFamily="65" charset="-120"/>
                <a:ea typeface="DFKai-SB" panose="03000509000000000000" pitchFamily="65" charset="-120"/>
                <a:cs typeface="Arial" panose="020B0604020202020204" pitchFamily="34" charset="0"/>
              </a:rPr>
              <a:t>體</a:t>
            </a:r>
            <a:r>
              <a:rPr lang="zh-CN" altLang="zh-CN" sz="2400" kern="0" dirty="0">
                <a:latin typeface="DFKai-SB" panose="03000509000000000000" pitchFamily="65" charset="-120"/>
                <a:ea typeface="DFKai-SB" panose="03000509000000000000" pitchFamily="65" charset="-120"/>
                <a:cs typeface="Arial" panose="020B0604020202020204" pitchFamily="34" charset="0"/>
              </a:rPr>
              <a:t>活動減少疾病</a:t>
            </a:r>
            <a:r>
              <a:rPr lang="zh-CN" altLang="en-US" sz="2400" kern="0" dirty="0">
                <a:latin typeface="DFKai-SB" panose="03000509000000000000" pitchFamily="65" charset="-120"/>
                <a:ea typeface="DFKai-SB" panose="03000509000000000000" pitchFamily="65" charset="-120"/>
                <a:cs typeface="Arial" panose="020B0604020202020204" pitchFamily="34" charset="0"/>
              </a:rPr>
              <a:t>風</a:t>
            </a:r>
            <a:r>
              <a:rPr lang="zh-CN" altLang="zh-CN" sz="2400" kern="0" dirty="0">
                <a:latin typeface="DFKai-SB" panose="03000509000000000000" pitchFamily="65" charset="-120"/>
                <a:ea typeface="DFKai-SB" panose="03000509000000000000" pitchFamily="65" charset="-120"/>
                <a:cs typeface="Arial" panose="020B0604020202020204" pitchFamily="34" charset="0"/>
              </a:rPr>
              <a:t>險</a:t>
            </a:r>
            <a:r>
              <a:rPr lang="en-US" altLang="zh-CN" sz="2400" kern="0" dirty="0">
                <a:latin typeface="DFKai-SB" panose="03000509000000000000" pitchFamily="65" charset="-120"/>
                <a:ea typeface="DFKai-SB" panose="03000509000000000000" pitchFamily="65" charset="-120"/>
                <a:cs typeface="Arial" panose="020B0604020202020204" pitchFamily="34" charset="0"/>
              </a:rPr>
              <a:t> </a:t>
            </a:r>
            <a:endParaRPr lang="zh-CN" altLang="zh-CN" sz="2400" kern="100" dirty="0">
              <a:latin typeface="DFKai-SB" panose="03000509000000000000" pitchFamily="65" charset="-120"/>
              <a:ea typeface="DFKai-SB" panose="03000509000000000000" pitchFamily="65" charset="-120"/>
              <a:cs typeface="Times New Roman" panose="02020603050405020304" pitchFamily="18" charset="0"/>
            </a:endParaRPr>
          </a:p>
          <a:p>
            <a:pPr marL="0" indent="0" algn="just">
              <a:lnSpc>
                <a:spcPct val="100000"/>
              </a:lnSpc>
              <a:spcBef>
                <a:spcPts val="0"/>
              </a:spcBef>
              <a:buFont typeface="Wingdings" panose="05000000000000000000" pitchFamily="2" charset="2"/>
              <a:buChar char="l"/>
            </a:pPr>
            <a:r>
              <a:rPr lang="zh-CN" altLang="zh-CN" sz="2400" kern="0" dirty="0">
                <a:latin typeface="DFKai-SB" panose="03000509000000000000" pitchFamily="65" charset="-120"/>
                <a:ea typeface="DFKai-SB" panose="03000509000000000000" pitchFamily="65" charset="-120"/>
                <a:cs typeface="Arial" panose="020B0604020202020204" pitchFamily="34" charset="0"/>
              </a:rPr>
              <a:t>定期的身</a:t>
            </a:r>
            <a:r>
              <a:rPr lang="zh-CN" altLang="en-US" sz="2400" kern="0" dirty="0">
                <a:latin typeface="DFKai-SB" panose="03000509000000000000" pitchFamily="65" charset="-120"/>
                <a:ea typeface="DFKai-SB" panose="03000509000000000000" pitchFamily="65" charset="-120"/>
                <a:cs typeface="Arial" panose="020B0604020202020204" pitchFamily="34" charset="0"/>
              </a:rPr>
              <a:t>體</a:t>
            </a:r>
            <a:r>
              <a:rPr lang="zh-CN" altLang="zh-CN" sz="2400" kern="0" dirty="0">
                <a:latin typeface="DFKai-SB" panose="03000509000000000000" pitchFamily="65" charset="-120"/>
                <a:ea typeface="DFKai-SB" panose="03000509000000000000" pitchFamily="65" charset="-120"/>
                <a:cs typeface="Arial" panose="020B0604020202020204" pitchFamily="34" charset="0"/>
              </a:rPr>
              <a:t>活動有助於維持身</a:t>
            </a:r>
            <a:r>
              <a:rPr lang="zh-CN" altLang="en-US" sz="2400" kern="0" dirty="0">
                <a:latin typeface="DFKai-SB" panose="03000509000000000000" pitchFamily="65" charset="-120"/>
                <a:ea typeface="DFKai-SB" panose="03000509000000000000" pitchFamily="65" charset="-120"/>
                <a:cs typeface="Arial" panose="020B0604020202020204" pitchFamily="34" charset="0"/>
              </a:rPr>
              <a:t>體</a:t>
            </a:r>
            <a:r>
              <a:rPr lang="zh-CN" altLang="zh-CN" sz="2400" kern="0" dirty="0">
                <a:latin typeface="DFKai-SB" panose="03000509000000000000" pitchFamily="65" charset="-120"/>
                <a:ea typeface="DFKai-SB" panose="03000509000000000000" pitchFamily="65" charset="-120"/>
                <a:cs typeface="Arial" panose="020B0604020202020204" pitchFamily="34" charset="0"/>
              </a:rPr>
              <a:t>健康</a:t>
            </a:r>
            <a:endParaRPr lang="zh-CN" altLang="zh-CN" sz="2400" kern="100" dirty="0">
              <a:latin typeface="DFKai-SB" panose="03000509000000000000" pitchFamily="65" charset="-120"/>
              <a:ea typeface="DFKai-SB" panose="03000509000000000000" pitchFamily="65" charset="-120"/>
              <a:cs typeface="Times New Roman" panose="02020603050405020304" pitchFamily="18" charset="0"/>
            </a:endParaRPr>
          </a:p>
          <a:p>
            <a:pPr marL="0" indent="0" algn="just">
              <a:lnSpc>
                <a:spcPct val="100000"/>
              </a:lnSpc>
              <a:spcBef>
                <a:spcPts val="0"/>
              </a:spcBef>
              <a:buFont typeface="Wingdings" panose="05000000000000000000" pitchFamily="2" charset="2"/>
              <a:buChar char="l"/>
            </a:pPr>
            <a:r>
              <a:rPr lang="zh-CN" altLang="zh-CN" sz="2400" kern="0" dirty="0">
                <a:latin typeface="DFKai-SB" panose="03000509000000000000" pitchFamily="65" charset="-120"/>
                <a:ea typeface="DFKai-SB" panose="03000509000000000000" pitchFamily="65" charset="-120"/>
                <a:cs typeface="Arial" panose="020B0604020202020204" pitchFamily="34" charset="0"/>
              </a:rPr>
              <a:t>身</a:t>
            </a:r>
            <a:r>
              <a:rPr lang="zh-CN" altLang="en-US" sz="2400" kern="0" dirty="0">
                <a:latin typeface="DFKai-SB" panose="03000509000000000000" pitchFamily="65" charset="-120"/>
                <a:ea typeface="DFKai-SB" panose="03000509000000000000" pitchFamily="65" charset="-120"/>
                <a:cs typeface="Arial" panose="020B0604020202020204" pitchFamily="34" charset="0"/>
              </a:rPr>
              <a:t>體</a:t>
            </a:r>
            <a:r>
              <a:rPr lang="zh-CN" altLang="zh-CN" sz="2400" kern="0" dirty="0">
                <a:latin typeface="DFKai-SB" panose="03000509000000000000" pitchFamily="65" charset="-120"/>
                <a:ea typeface="DFKai-SB" panose="03000509000000000000" pitchFamily="65" charset="-120"/>
                <a:cs typeface="Arial" panose="020B0604020202020204" pitchFamily="34" charset="0"/>
              </a:rPr>
              <a:t>活動與</a:t>
            </a:r>
            <a:r>
              <a:rPr lang="zh-CN" altLang="en-US" sz="2400" kern="0" dirty="0">
                <a:latin typeface="DFKai-SB" panose="03000509000000000000" pitchFamily="65" charset="-120"/>
                <a:ea typeface="DFKai-SB" panose="03000509000000000000" pitchFamily="65" charset="-120"/>
                <a:cs typeface="Arial" panose="020B0604020202020204" pitchFamily="34" charset="0"/>
              </a:rPr>
              <a:t>體</a:t>
            </a:r>
            <a:r>
              <a:rPr lang="zh-CN" altLang="zh-CN" sz="2400" kern="0" dirty="0">
                <a:latin typeface="DFKai-SB" panose="03000509000000000000" pitchFamily="65" charset="-120"/>
                <a:ea typeface="DFKai-SB" panose="03000509000000000000" pitchFamily="65" charset="-120"/>
                <a:cs typeface="Arial" panose="020B0604020202020204" pitchFamily="34" charset="0"/>
              </a:rPr>
              <a:t>育</a:t>
            </a:r>
            <a:r>
              <a:rPr lang="zh-CN" altLang="en-US" sz="2400" kern="0" dirty="0">
                <a:latin typeface="DFKai-SB" panose="03000509000000000000" pitchFamily="65" charset="-120"/>
                <a:ea typeface="DFKai-SB" panose="03000509000000000000" pitchFamily="65" charset="-120"/>
                <a:cs typeface="Arial" panose="020B0604020202020204" pitchFamily="34" charset="0"/>
              </a:rPr>
              <a:t>運</a:t>
            </a:r>
            <a:r>
              <a:rPr lang="zh-CN" altLang="zh-CN" sz="2400" kern="0" dirty="0">
                <a:latin typeface="DFKai-SB" panose="03000509000000000000" pitchFamily="65" charset="-120"/>
                <a:ea typeface="DFKai-SB" panose="03000509000000000000" pitchFamily="65" charset="-120"/>
                <a:cs typeface="Arial" panose="020B0604020202020204" pitchFamily="34" charset="0"/>
              </a:rPr>
              <a:t>動不同</a:t>
            </a:r>
            <a:endParaRPr lang="zh-CN" altLang="zh-CN" sz="2400" kern="100" dirty="0">
              <a:latin typeface="DFKai-SB" panose="03000509000000000000" pitchFamily="65" charset="-120"/>
              <a:ea typeface="DFKai-SB" panose="03000509000000000000" pitchFamily="65" charset="-120"/>
              <a:cs typeface="Times New Roman" panose="02020603050405020304" pitchFamily="18" charset="0"/>
            </a:endParaRPr>
          </a:p>
          <a:p>
            <a:pPr marL="0" indent="0" algn="just">
              <a:lnSpc>
                <a:spcPct val="100000"/>
              </a:lnSpc>
              <a:spcBef>
                <a:spcPts val="0"/>
              </a:spcBef>
              <a:buFont typeface="Wingdings" panose="05000000000000000000" pitchFamily="2" charset="2"/>
              <a:buChar char="l"/>
            </a:pPr>
            <a:r>
              <a:rPr lang="zh-CN" altLang="zh-CN" sz="2400" kern="0" dirty="0">
                <a:latin typeface="DFKai-SB" panose="03000509000000000000" pitchFamily="65" charset="-120"/>
                <a:ea typeface="DFKai-SB" panose="03000509000000000000" pitchFamily="65" charset="-120"/>
                <a:cs typeface="Arial" panose="020B0604020202020204" pitchFamily="34" charset="0"/>
              </a:rPr>
              <a:t>中等或高</a:t>
            </a:r>
            <a:r>
              <a:rPr lang="zh-CN" altLang="en-US" sz="2400" kern="0" dirty="0">
                <a:latin typeface="DFKai-SB" panose="03000509000000000000" pitchFamily="65" charset="-120"/>
                <a:ea typeface="DFKai-SB" panose="03000509000000000000" pitchFamily="65" charset="-120"/>
                <a:cs typeface="Arial" panose="020B0604020202020204" pitchFamily="34" charset="0"/>
              </a:rPr>
              <a:t>強</a:t>
            </a:r>
            <a:r>
              <a:rPr lang="zh-CN" altLang="zh-CN" sz="2400" kern="0" dirty="0">
                <a:latin typeface="DFKai-SB" panose="03000509000000000000" pitchFamily="65" charset="-120"/>
                <a:ea typeface="DFKai-SB" panose="03000509000000000000" pitchFamily="65" charset="-120"/>
                <a:cs typeface="Arial" panose="020B0604020202020204" pitchFamily="34" charset="0"/>
              </a:rPr>
              <a:t>度身</a:t>
            </a:r>
            <a:r>
              <a:rPr lang="zh-CN" altLang="en-US" sz="2400" kern="0" dirty="0">
                <a:latin typeface="DFKai-SB" panose="03000509000000000000" pitchFamily="65" charset="-120"/>
                <a:ea typeface="DFKai-SB" panose="03000509000000000000" pitchFamily="65" charset="-120"/>
                <a:cs typeface="Arial" panose="020B0604020202020204" pitchFamily="34" charset="0"/>
              </a:rPr>
              <a:t>體</a:t>
            </a:r>
            <a:r>
              <a:rPr lang="zh-CN" altLang="zh-CN" sz="2400" kern="0" dirty="0">
                <a:latin typeface="DFKai-SB" panose="03000509000000000000" pitchFamily="65" charset="-120"/>
                <a:ea typeface="DFKai-SB" panose="03000509000000000000" pitchFamily="65" charset="-120"/>
                <a:cs typeface="Arial" panose="020B0604020202020204" pitchFamily="34" charset="0"/>
              </a:rPr>
              <a:t>活動帶來</a:t>
            </a:r>
            <a:r>
              <a:rPr lang="zh-CN" altLang="zh-CN" sz="2400" kern="0" dirty="0" smtClean="0">
                <a:latin typeface="DFKai-SB" panose="03000509000000000000" pitchFamily="65" charset="-120"/>
                <a:ea typeface="DFKai-SB" panose="03000509000000000000" pitchFamily="65" charset="-120"/>
                <a:cs typeface="Arial" panose="020B0604020202020204" pitchFamily="34" charset="0"/>
              </a:rPr>
              <a:t>益處</a:t>
            </a:r>
            <a:r>
              <a:rPr lang="en-US" altLang="zh-TW" sz="2400" kern="0" dirty="0" smtClean="0">
                <a:latin typeface="DFKai-SB" panose="03000509000000000000" pitchFamily="65" charset="-120"/>
                <a:ea typeface="DFKai-SB" panose="03000509000000000000" pitchFamily="65" charset="-120"/>
                <a:cs typeface="Arial" panose="020B0604020202020204" pitchFamily="34" charset="0"/>
              </a:rPr>
              <a:t>………</a:t>
            </a:r>
          </a:p>
          <a:p>
            <a:pPr marL="0" indent="0" algn="ctr">
              <a:lnSpc>
                <a:spcPct val="100000"/>
              </a:lnSpc>
              <a:spcBef>
                <a:spcPts val="0"/>
              </a:spcBef>
              <a:buNone/>
            </a:pPr>
            <a:r>
              <a:rPr lang="zh-TW" altLang="en-US" sz="2400" kern="0" dirty="0" smtClean="0">
                <a:solidFill>
                  <a:srgbClr val="0000FF"/>
                </a:solidFill>
                <a:latin typeface="DFKai-SB" panose="03000509000000000000" pitchFamily="65" charset="-120"/>
                <a:ea typeface="DFKai-SB" panose="03000509000000000000" pitchFamily="65" charset="-120"/>
                <a:cs typeface="Arial" panose="020B0604020202020204" pitchFamily="34" charset="0"/>
              </a:rPr>
              <a:t>點擊圖像了解這十個事實。</a:t>
            </a:r>
            <a:endParaRPr lang="zh-CN" altLang="zh-CN" sz="2400" kern="100" dirty="0">
              <a:solidFill>
                <a:srgbClr val="0000FF"/>
              </a:solidFill>
              <a:latin typeface="DFKai-SB" panose="03000509000000000000" pitchFamily="65" charset="-120"/>
              <a:ea typeface="DFKai-SB" panose="03000509000000000000" pitchFamily="65" charset="-120"/>
              <a:cs typeface="Times New Roman" panose="02020603050405020304" pitchFamily="18" charset="0"/>
            </a:endParaRPr>
          </a:p>
        </p:txBody>
      </p:sp>
      <p:sp>
        <p:nvSpPr>
          <p:cNvPr id="18" name="任意多边形: 形状 4">
            <a:extLst>
              <a:ext uri="{FF2B5EF4-FFF2-40B4-BE49-F238E27FC236}">
                <a16:creationId xmlns:a16="http://schemas.microsoft.com/office/drawing/2014/main" id="{CD5D41F3-C468-4F25-B01C-DAA0A07678B5}"/>
              </a:ext>
            </a:extLst>
          </p:cNvPr>
          <p:cNvSpPr/>
          <p:nvPr/>
        </p:nvSpPr>
        <p:spPr>
          <a:xfrm>
            <a:off x="2231088" y="206368"/>
            <a:ext cx="784246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a:solidFill>
                  <a:srgbClr val="FFFFFF"/>
                </a:solidFill>
                <a:latin typeface="DFKai-SB" panose="03000509000000000000" pitchFamily="65" charset="-120"/>
                <a:ea typeface="DFKai-SB" panose="03000509000000000000" pitchFamily="65" charset="-120"/>
                <a:sym typeface="+mn-ea"/>
              </a:rPr>
              <a:t>個人在維持公共衞生方面的責任</a:t>
            </a:r>
          </a:p>
        </p:txBody>
      </p:sp>
      <p:pic>
        <p:nvPicPr>
          <p:cNvPr id="22" name="Picture 21"/>
          <p:cNvPicPr>
            <a:picLocks noChangeAspect="1"/>
          </p:cNvPicPr>
          <p:nvPr/>
        </p:nvPicPr>
        <p:blipFill>
          <a:blip r:embed="rId3"/>
          <a:stretch>
            <a:fillRect/>
          </a:stretch>
        </p:blipFill>
        <p:spPr>
          <a:xfrm>
            <a:off x="163010" y="152200"/>
            <a:ext cx="1180922" cy="429897"/>
          </a:xfrm>
          <a:prstGeom prst="rect">
            <a:avLst/>
          </a:prstGeom>
        </p:spPr>
      </p:pic>
      <p:pic>
        <p:nvPicPr>
          <p:cNvPr id="2" name="Picture 1">
            <a:hlinkClick r:id="rId4"/>
          </p:cNvPr>
          <p:cNvPicPr>
            <a:picLocks noChangeAspect="1"/>
          </p:cNvPicPr>
          <p:nvPr/>
        </p:nvPicPr>
        <p:blipFill>
          <a:blip r:embed="rId5"/>
          <a:stretch>
            <a:fillRect/>
          </a:stretch>
        </p:blipFill>
        <p:spPr>
          <a:xfrm>
            <a:off x="3067476" y="5018349"/>
            <a:ext cx="1673164" cy="1253078"/>
          </a:xfrm>
          <a:prstGeom prst="rect">
            <a:avLst/>
          </a:prstGeom>
        </p:spPr>
      </p:pic>
      <p:pic>
        <p:nvPicPr>
          <p:cNvPr id="9" name="Picture 8">
            <a:hlinkClick r:id="rId4"/>
          </p:cNvPr>
          <p:cNvPicPr>
            <a:picLocks noChangeAspect="1"/>
          </p:cNvPicPr>
          <p:nvPr/>
        </p:nvPicPr>
        <p:blipFill>
          <a:blip r:embed="rId6"/>
          <a:stretch>
            <a:fillRect/>
          </a:stretch>
        </p:blipFill>
        <p:spPr>
          <a:xfrm>
            <a:off x="7560970" y="4830512"/>
            <a:ext cx="2626130" cy="1474673"/>
          </a:xfrm>
          <a:prstGeom prst="rect">
            <a:avLst/>
          </a:prstGeom>
        </p:spPr>
      </p:pic>
      <p:pic>
        <p:nvPicPr>
          <p:cNvPr id="10" name="Picture 9">
            <a:hlinkClick r:id="rId4"/>
          </p:cNvPr>
          <p:cNvPicPr>
            <a:picLocks noChangeAspect="1"/>
          </p:cNvPicPr>
          <p:nvPr/>
        </p:nvPicPr>
        <p:blipFill>
          <a:blip r:embed="rId7"/>
          <a:stretch>
            <a:fillRect/>
          </a:stretch>
        </p:blipFill>
        <p:spPr>
          <a:xfrm>
            <a:off x="5367664" y="5257713"/>
            <a:ext cx="1238838" cy="1032365"/>
          </a:xfrm>
          <a:prstGeom prst="rect">
            <a:avLst/>
          </a:prstGeom>
        </p:spPr>
      </p:pic>
      <p:pic>
        <p:nvPicPr>
          <p:cNvPr id="11" name="Picture 10">
            <a:hlinkClick r:id="rId4"/>
          </p:cNvPr>
          <p:cNvPicPr>
            <a:picLocks noChangeAspect="1"/>
          </p:cNvPicPr>
          <p:nvPr/>
        </p:nvPicPr>
        <p:blipFill>
          <a:blip r:embed="rId8"/>
          <a:stretch>
            <a:fillRect/>
          </a:stretch>
        </p:blipFill>
        <p:spPr>
          <a:xfrm>
            <a:off x="825061" y="3475768"/>
            <a:ext cx="2006539" cy="2814310"/>
          </a:xfrm>
          <a:prstGeom prst="rect">
            <a:avLst/>
          </a:prstGeom>
        </p:spPr>
      </p:pic>
      <p:pic>
        <p:nvPicPr>
          <p:cNvPr id="12" name="Picture 11">
            <a:hlinkClick r:id="rId4"/>
          </p:cNvPr>
          <p:cNvPicPr>
            <a:picLocks noChangeAspect="1"/>
          </p:cNvPicPr>
          <p:nvPr/>
        </p:nvPicPr>
        <p:blipFill>
          <a:blip r:embed="rId9"/>
          <a:stretch>
            <a:fillRect/>
          </a:stretch>
        </p:blipFill>
        <p:spPr>
          <a:xfrm>
            <a:off x="9594507" y="3091564"/>
            <a:ext cx="1519722" cy="1953360"/>
          </a:xfrm>
          <a:prstGeom prst="rect">
            <a:avLst/>
          </a:prstGeom>
        </p:spPr>
      </p:pic>
    </p:spTree>
    <p:extLst>
      <p:ext uri="{BB962C8B-B14F-4D97-AF65-F5344CB8AC3E}">
        <p14:creationId xmlns:p14="http://schemas.microsoft.com/office/powerpoint/2010/main" val="582587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2B5E2EB-B8B3-4B66-AFC2-4F62CDD30142}"/>
              </a:ext>
            </a:extLst>
          </p:cNvPr>
          <p:cNvSpPr/>
          <p:nvPr/>
        </p:nvSpPr>
        <p:spPr>
          <a:xfrm>
            <a:off x="513223" y="1520402"/>
            <a:ext cx="11293229" cy="525978"/>
          </a:xfrm>
          <a:prstGeom prst="rect">
            <a:avLst/>
          </a:prstGeom>
        </p:spPr>
        <p:txBody>
          <a:bodyPr wrap="square">
            <a:spAutoFit/>
          </a:bodyPr>
          <a:lstStyle/>
          <a:p>
            <a:pPr>
              <a:lnSpc>
                <a:spcPct val="130000"/>
              </a:lnSpc>
              <a:spcBef>
                <a:spcPts val="0"/>
              </a:spcBef>
            </a:pPr>
            <a:r>
              <a:rPr lang="zh-CN" altLang="en-US" sz="2400" kern="100" dirty="0" smtClean="0">
                <a:latin typeface="DFKai-SB" panose="03000509000000000000" pitchFamily="65" charset="-120"/>
                <a:ea typeface="DFKai-SB" panose="03000509000000000000" pitchFamily="65" charset="-120"/>
                <a:cs typeface="Times New Roman" panose="02020603050405020304" pitchFamily="18" charset="0"/>
              </a:rPr>
              <a:t>合理</a:t>
            </a: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的生活</a:t>
            </a:r>
            <a:r>
              <a:rPr lang="zh-CN" altLang="en-US" sz="2400" kern="100" dirty="0" smtClean="0">
                <a:latin typeface="DFKai-SB" panose="03000509000000000000" pitchFamily="65" charset="-120"/>
                <a:ea typeface="DFKai-SB" panose="03000509000000000000" pitchFamily="65" charset="-120"/>
                <a:cs typeface="Times New Roman" panose="02020603050405020304" pitchFamily="18" charset="0"/>
              </a:rPr>
              <a:t>常規是</a:t>
            </a:r>
            <a:r>
              <a:rPr lang="zh-TW" altLang="en-US" sz="2400" kern="100" dirty="0" smtClean="0">
                <a:latin typeface="標楷體" panose="03000509000000000000" pitchFamily="65" charset="-120"/>
                <a:ea typeface="標楷體" panose="03000509000000000000" pitchFamily="65" charset="-120"/>
                <a:cs typeface="Times New Roman" panose="02020603050405020304" pitchFamily="18" charset="0"/>
              </a:rPr>
              <a:t>指</a:t>
            </a:r>
            <a:r>
              <a:rPr lang="zh-TW" altLang="en-US" sz="2400" b="0" i="0" dirty="0">
                <a:effectLst/>
                <a:latin typeface="標楷體" panose="03000509000000000000" pitchFamily="65" charset="-120"/>
                <a:ea typeface="標楷體" panose="03000509000000000000" pitchFamily="65" charset="-120"/>
              </a:rPr>
              <a:t>作息定時，生活有序；要有充足的睡眠，才能應付每天的活動。</a:t>
            </a:r>
            <a:r>
              <a:rPr lang="zh-CN" altLang="en-US" sz="2400" kern="100" dirty="0">
                <a:latin typeface="標楷體" panose="03000509000000000000" pitchFamily="65" charset="-120"/>
                <a:ea typeface="標楷體" panose="03000509000000000000" pitchFamily="65" charset="-120"/>
                <a:cs typeface="Times New Roman" panose="02020603050405020304" pitchFamily="18" charset="0"/>
              </a:rPr>
              <a:t>  </a:t>
            </a:r>
            <a:endParaRPr lang="en-US" altLang="zh-CN" sz="2400" kern="1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9" name="标题 1">
            <a:extLst>
              <a:ext uri="{FF2B5EF4-FFF2-40B4-BE49-F238E27FC236}">
                <a16:creationId xmlns:a16="http://schemas.microsoft.com/office/drawing/2014/main" id="{7276F103-F1E4-438D-A1B1-AA408D2E53C8}"/>
              </a:ext>
            </a:extLst>
          </p:cNvPr>
          <p:cNvSpPr txBox="1">
            <a:spLocks noChangeArrowheads="1"/>
          </p:cNvSpPr>
          <p:nvPr/>
        </p:nvSpPr>
        <p:spPr bwMode="auto">
          <a:xfrm>
            <a:off x="3790927" y="990852"/>
            <a:ext cx="4350121"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DFKai-SB" panose="03000509000000000000" pitchFamily="65" charset="-120"/>
                <a:ea typeface="DFKai-SB" panose="03000509000000000000" pitchFamily="65" charset="-120"/>
              </a:rPr>
              <a:t>保持</a:t>
            </a:r>
            <a:r>
              <a:rPr lang="zh-TW" altLang="en-US" sz="2800" b="1" dirty="0">
                <a:latin typeface="DFKai-SB" panose="03000509000000000000" pitchFamily="65" charset="-120"/>
                <a:ea typeface="DFKai-SB" panose="03000509000000000000" pitchFamily="65" charset="-120"/>
              </a:rPr>
              <a:t>合理的生活常規</a:t>
            </a:r>
          </a:p>
        </p:txBody>
      </p:sp>
      <p:sp>
        <p:nvSpPr>
          <p:cNvPr id="8" name="文字方塊 7">
            <a:extLst>
              <a:ext uri="{FF2B5EF4-FFF2-40B4-BE49-F238E27FC236}">
                <a16:creationId xmlns:a16="http://schemas.microsoft.com/office/drawing/2014/main" id="{7EF1AC14-11D9-4922-B2E7-5178EF0CDDE3}"/>
              </a:ext>
            </a:extLst>
          </p:cNvPr>
          <p:cNvSpPr txBox="1"/>
          <p:nvPr/>
        </p:nvSpPr>
        <p:spPr>
          <a:xfrm>
            <a:off x="6105325" y="6057060"/>
            <a:ext cx="4838416" cy="646331"/>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視頻來源：香港電台</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夜未眠</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(2016-07-17) (</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https://podcast.rthk.hk/podcast/item.php?pid=244&amp;eid=76085&amp;year=2016&amp;display=all&amp;lang=zh-CN)</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Rectangle 14">
            <a:extLst>
              <a:ext uri="{FF2B5EF4-FFF2-40B4-BE49-F238E27FC236}">
                <a16:creationId xmlns:a16="http://schemas.microsoft.com/office/drawing/2014/main" id="{6F8D70A9-8FDC-4979-B05D-A6048E23A98B}"/>
              </a:ext>
            </a:extLst>
          </p:cNvPr>
          <p:cNvSpPr/>
          <p:nvPr/>
        </p:nvSpPr>
        <p:spPr>
          <a:xfrm>
            <a:off x="6106207" y="4591181"/>
            <a:ext cx="4837534"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點擊圖像觀看視頻</a:t>
            </a:r>
            <a:endParaRPr lang="en-US" altLang="zh-HK" b="1" dirty="0">
              <a:solidFill>
                <a:srgbClr val="FF0000"/>
              </a:solidFill>
              <a:latin typeface="DFKai-SB" panose="03000509000000000000" pitchFamily="65" charset="-120"/>
              <a:ea typeface="DFKai-SB" panose="03000509000000000000" pitchFamily="65" charset="-120"/>
            </a:endParaRPr>
          </a:p>
        </p:txBody>
      </p:sp>
      <p:sp>
        <p:nvSpPr>
          <p:cNvPr id="13" name="文字方塊 12">
            <a:extLst>
              <a:ext uri="{FF2B5EF4-FFF2-40B4-BE49-F238E27FC236}">
                <a16:creationId xmlns:a16="http://schemas.microsoft.com/office/drawing/2014/main" id="{65371AC2-6E5D-4ABC-A398-C15A7CFA94C0}"/>
              </a:ext>
            </a:extLst>
          </p:cNvPr>
          <p:cNvSpPr txBox="1"/>
          <p:nvPr/>
        </p:nvSpPr>
        <p:spPr>
          <a:xfrm>
            <a:off x="6105323" y="4958292"/>
            <a:ext cx="4838417" cy="923330"/>
          </a:xfrm>
          <a:prstGeom prst="rect">
            <a:avLst/>
          </a:prstGeom>
          <a:noFill/>
        </p:spPr>
        <p:txBody>
          <a:bodyPr wrap="square">
            <a:spAutoFit/>
          </a:bodyPr>
          <a:lstStyle/>
          <a:p>
            <a:r>
              <a:rPr lang="zh-TW" altLang="en-US" b="0" i="0" dirty="0">
                <a:effectLst/>
                <a:latin typeface="標楷體" panose="03000509000000000000" pitchFamily="65" charset="-120"/>
                <a:ea typeface="標楷體" panose="03000509000000000000" pitchFamily="65" charset="-120"/>
              </a:rPr>
              <a:t>有不同醫學研究顯示，睡眠不足會導致肥胖、專注力下降、心血管病等等，不過調查顯示香港的兒童或成人，比其他國家都睡得少。</a:t>
            </a:r>
            <a:endParaRPr lang="zh-HK" altLang="en-US" dirty="0">
              <a:latin typeface="標楷體" panose="03000509000000000000" pitchFamily="65" charset="-120"/>
              <a:ea typeface="標楷體" panose="03000509000000000000" pitchFamily="65" charset="-120"/>
            </a:endParaRPr>
          </a:p>
        </p:txBody>
      </p:sp>
      <p:sp>
        <p:nvSpPr>
          <p:cNvPr id="18" name="Rectangle 14">
            <a:extLst>
              <a:ext uri="{FF2B5EF4-FFF2-40B4-BE49-F238E27FC236}">
                <a16:creationId xmlns:a16="http://schemas.microsoft.com/office/drawing/2014/main" id="{DE73F6CA-39CB-495F-A81F-59A222FC4AB3}"/>
              </a:ext>
            </a:extLst>
          </p:cNvPr>
          <p:cNvSpPr/>
          <p:nvPr/>
        </p:nvSpPr>
        <p:spPr>
          <a:xfrm>
            <a:off x="1123101" y="4591181"/>
            <a:ext cx="4255697"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點擊圖像觀看視頻</a:t>
            </a:r>
            <a:endParaRPr lang="en-US" altLang="zh-HK" b="1" dirty="0">
              <a:solidFill>
                <a:srgbClr val="FF0000"/>
              </a:solidFill>
              <a:latin typeface="DFKai-SB" panose="03000509000000000000" pitchFamily="65" charset="-120"/>
              <a:ea typeface="DFKai-SB" panose="03000509000000000000" pitchFamily="65" charset="-120"/>
            </a:endParaRPr>
          </a:p>
        </p:txBody>
      </p:sp>
      <p:sp>
        <p:nvSpPr>
          <p:cNvPr id="19" name="文字方塊 18">
            <a:extLst>
              <a:ext uri="{FF2B5EF4-FFF2-40B4-BE49-F238E27FC236}">
                <a16:creationId xmlns:a16="http://schemas.microsoft.com/office/drawing/2014/main" id="{5D664E9D-DD9D-4CEC-A6D0-7612EB41E97F}"/>
              </a:ext>
            </a:extLst>
          </p:cNvPr>
          <p:cNvSpPr txBox="1"/>
          <p:nvPr/>
        </p:nvSpPr>
        <p:spPr>
          <a:xfrm>
            <a:off x="996077" y="5066014"/>
            <a:ext cx="4382721" cy="707886"/>
          </a:xfrm>
          <a:prstGeom prst="rect">
            <a:avLst/>
          </a:prstGeom>
          <a:noFill/>
        </p:spPr>
        <p:txBody>
          <a:bodyPr wrap="square">
            <a:spAutoFit/>
          </a:bodyPr>
          <a:lstStyle/>
          <a:p>
            <a:r>
              <a:rPr lang="zh-TW" altLang="en-US" sz="2000" b="0" i="0" dirty="0">
                <a:effectLst/>
                <a:latin typeface="Times New Roman" panose="02020603050405020304" pitchFamily="18" charset="0"/>
                <a:ea typeface="標楷體" panose="03000509000000000000" pitchFamily="65" charset="-120"/>
                <a:cs typeface="Times New Roman" panose="02020603050405020304" pitchFamily="18" charset="0"/>
              </a:rPr>
              <a:t>良好的睡眠是抗疫重要的一環，心理學家分享，了解酣睡的方法。</a:t>
            </a:r>
            <a:endParaRPr lang="zh-HK"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文字方塊 19">
            <a:extLst>
              <a:ext uri="{FF2B5EF4-FFF2-40B4-BE49-F238E27FC236}">
                <a16:creationId xmlns:a16="http://schemas.microsoft.com/office/drawing/2014/main" id="{A23E1E5A-61A7-4DE1-A41A-220F4EF35F27}"/>
              </a:ext>
            </a:extLst>
          </p:cNvPr>
          <p:cNvSpPr txBox="1"/>
          <p:nvPr/>
        </p:nvSpPr>
        <p:spPr>
          <a:xfrm>
            <a:off x="996077" y="5918561"/>
            <a:ext cx="4721856" cy="461665"/>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視頻來源：衞生署衞生防護中心</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健康講座：睡好好抗疫</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HK" sz="1200" b="0" i="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(https://www.youtube.com/watch?v=Hi56bga9B5A)</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任意多边形: 形状 4">
            <a:extLst>
              <a:ext uri="{FF2B5EF4-FFF2-40B4-BE49-F238E27FC236}">
                <a16:creationId xmlns:a16="http://schemas.microsoft.com/office/drawing/2014/main" id="{CD5D41F3-C468-4F25-B01C-DAA0A07678B5}"/>
              </a:ext>
            </a:extLst>
          </p:cNvPr>
          <p:cNvSpPr/>
          <p:nvPr/>
        </p:nvSpPr>
        <p:spPr>
          <a:xfrm>
            <a:off x="2238606" y="196186"/>
            <a:ext cx="784246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a:solidFill>
                  <a:srgbClr val="FFFFFF"/>
                </a:solidFill>
                <a:latin typeface="DFKai-SB" panose="03000509000000000000" pitchFamily="65" charset="-120"/>
                <a:ea typeface="DFKai-SB" panose="03000509000000000000" pitchFamily="65" charset="-120"/>
                <a:sym typeface="+mn-ea"/>
              </a:rPr>
              <a:t>個人在維持公共衞生方面的責任</a:t>
            </a:r>
          </a:p>
        </p:txBody>
      </p:sp>
      <p:sp>
        <p:nvSpPr>
          <p:cNvPr id="25" name="Freeform 5">
            <a:extLst>
              <a:ext uri="{FF2B5EF4-FFF2-40B4-BE49-F238E27FC236}">
                <a16:creationId xmlns:a16="http://schemas.microsoft.com/office/drawing/2014/main" id="{4B46BE89-77B6-44AA-905E-5B0183CB0A93}"/>
              </a:ext>
            </a:extLst>
          </p:cNvPr>
          <p:cNvSpPr/>
          <p:nvPr/>
        </p:nvSpPr>
        <p:spPr bwMode="auto">
          <a:xfrm>
            <a:off x="3571140" y="1007808"/>
            <a:ext cx="608468" cy="440263"/>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DFKai-SB" panose="03000509000000000000" pitchFamily="65" charset="-120"/>
              <a:ea typeface="DFKai-SB" panose="03000509000000000000" pitchFamily="65" charset="-120"/>
              <a:cs typeface="+mn-ea"/>
              <a:sym typeface="Agency FB" panose="020B0503020202020204" pitchFamily="34" charset="0"/>
            </a:endParaRPr>
          </a:p>
        </p:txBody>
      </p:sp>
      <p:pic>
        <p:nvPicPr>
          <p:cNvPr id="10" name="Picture 9">
            <a:hlinkClick r:id="rId2"/>
          </p:cNvPr>
          <p:cNvPicPr>
            <a:picLocks noChangeAspect="1"/>
          </p:cNvPicPr>
          <p:nvPr/>
        </p:nvPicPr>
        <p:blipFill>
          <a:blip r:embed="rId3"/>
          <a:stretch>
            <a:fillRect/>
          </a:stretch>
        </p:blipFill>
        <p:spPr>
          <a:xfrm>
            <a:off x="1123100" y="2250047"/>
            <a:ext cx="4255697" cy="2316257"/>
          </a:xfrm>
          <a:prstGeom prst="rect">
            <a:avLst/>
          </a:prstGeom>
        </p:spPr>
      </p:pic>
      <p:pic>
        <p:nvPicPr>
          <p:cNvPr id="12" name="Picture 11">
            <a:hlinkClick r:id="rId4"/>
          </p:cNvPr>
          <p:cNvPicPr>
            <a:picLocks noChangeAspect="1"/>
          </p:cNvPicPr>
          <p:nvPr/>
        </p:nvPicPr>
        <p:blipFill>
          <a:blip r:embed="rId5"/>
          <a:stretch>
            <a:fillRect/>
          </a:stretch>
        </p:blipFill>
        <p:spPr>
          <a:xfrm>
            <a:off x="6105323" y="2248348"/>
            <a:ext cx="4838417" cy="2342834"/>
          </a:xfrm>
          <a:prstGeom prst="rect">
            <a:avLst/>
          </a:prstGeom>
        </p:spPr>
      </p:pic>
    </p:spTree>
    <p:extLst>
      <p:ext uri="{BB962C8B-B14F-4D97-AF65-F5344CB8AC3E}">
        <p14:creationId xmlns:p14="http://schemas.microsoft.com/office/powerpoint/2010/main" val="4066303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2B5E2EB-B8B3-4B66-AFC2-4F62CDD30142}"/>
              </a:ext>
            </a:extLst>
          </p:cNvPr>
          <p:cNvSpPr/>
          <p:nvPr/>
        </p:nvSpPr>
        <p:spPr>
          <a:xfrm>
            <a:off x="481858" y="1281714"/>
            <a:ext cx="11444484" cy="830997"/>
          </a:xfrm>
          <a:prstGeom prst="rect">
            <a:avLst/>
          </a:prstGeom>
        </p:spPr>
        <p:txBody>
          <a:bodyPr wrap="square">
            <a:spAutoFit/>
          </a:bodyPr>
          <a:lstStyle/>
          <a:p>
            <a:pPr>
              <a:spcBef>
                <a:spcPts val="0"/>
              </a:spcBef>
            </a:pPr>
            <a:r>
              <a:rPr lang="zh-CN" altLang="en-US" sz="2400" kern="100" dirty="0" smtClean="0">
                <a:latin typeface="DFKai-SB" panose="03000509000000000000" pitchFamily="65" charset="-120"/>
                <a:ea typeface="DFKai-SB" panose="03000509000000000000" pitchFamily="65" charset="-120"/>
                <a:cs typeface="Times New Roman" panose="02020603050405020304" pitchFamily="18" charset="0"/>
              </a:rPr>
              <a:t>吸煙</a:t>
            </a: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、酗酒和吸食危害精神毒品，</a:t>
            </a: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不但會</a:t>
            </a: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導致多種疾病，</a:t>
            </a: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嚴重損害身體健康，</a:t>
            </a: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而且</a:t>
            </a: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會</a:t>
            </a: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影響到他人健康與社會安全，觸犯法律，毀壞發展前程。</a:t>
            </a:r>
            <a:endParaRPr lang="en-US" altLang="zh-CN" sz="2400" kern="100" dirty="0">
              <a:latin typeface="DFKai-SB" panose="03000509000000000000" pitchFamily="65" charset="-120"/>
              <a:ea typeface="DFKai-SB" panose="03000509000000000000" pitchFamily="65" charset="-120"/>
              <a:cs typeface="Times New Roman" panose="02020603050405020304" pitchFamily="18" charset="0"/>
            </a:endParaRPr>
          </a:p>
        </p:txBody>
      </p:sp>
      <p:sp>
        <p:nvSpPr>
          <p:cNvPr id="9" name="文本框 8">
            <a:extLst>
              <a:ext uri="{FF2B5EF4-FFF2-40B4-BE49-F238E27FC236}">
                <a16:creationId xmlns:a16="http://schemas.microsoft.com/office/drawing/2014/main" id="{73FE708F-96A5-43DB-8604-0CAD3AD0BD3D}"/>
              </a:ext>
            </a:extLst>
          </p:cNvPr>
          <p:cNvSpPr txBox="1"/>
          <p:nvPr/>
        </p:nvSpPr>
        <p:spPr>
          <a:xfrm>
            <a:off x="446521" y="6450261"/>
            <a:ext cx="9561786" cy="276999"/>
          </a:xfrm>
          <a:prstGeom prst="rect">
            <a:avLst/>
          </a:prstGeom>
          <a:noFill/>
        </p:spPr>
        <p:txBody>
          <a:bodyPr wrap="square" rtlCol="0">
            <a:spAutoFit/>
          </a:bodyPr>
          <a:lstStyle/>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右</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欄資料來源</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：衞生</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署學生健康服務</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百毒不侵「備忘錄」</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https://www.studenthealth.gov.hk/tc_chi/health/health_sdsa/health_sdsa_usa.html)</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10" name="组合 9">
            <a:extLst>
              <a:ext uri="{FF2B5EF4-FFF2-40B4-BE49-F238E27FC236}">
                <a16:creationId xmlns:a16="http://schemas.microsoft.com/office/drawing/2014/main" id="{58DD43E3-14C3-4600-9BB7-00C3327DFDBC}"/>
              </a:ext>
            </a:extLst>
          </p:cNvPr>
          <p:cNvGrpSpPr/>
          <p:nvPr/>
        </p:nvGrpSpPr>
        <p:grpSpPr>
          <a:xfrm>
            <a:off x="481858" y="2117977"/>
            <a:ext cx="2540790" cy="4214151"/>
            <a:chOff x="1294364" y="1161720"/>
            <a:chExt cx="2540790" cy="4214151"/>
          </a:xfrm>
        </p:grpSpPr>
        <p:grpSp>
          <p:nvGrpSpPr>
            <p:cNvPr id="11" name="组合 10">
              <a:extLst>
                <a:ext uri="{FF2B5EF4-FFF2-40B4-BE49-F238E27FC236}">
                  <a16:creationId xmlns:a16="http://schemas.microsoft.com/office/drawing/2014/main" id="{5509C3B3-19D4-4825-B322-CE31FF73AA44}"/>
                </a:ext>
              </a:extLst>
            </p:cNvPr>
            <p:cNvGrpSpPr/>
            <p:nvPr/>
          </p:nvGrpSpPr>
          <p:grpSpPr>
            <a:xfrm>
              <a:off x="1294364" y="1214989"/>
              <a:ext cx="2540790" cy="4160882"/>
              <a:chOff x="1294363" y="1214989"/>
              <a:chExt cx="3010597" cy="4160882"/>
            </a:xfrm>
          </p:grpSpPr>
          <p:sp>
            <p:nvSpPr>
              <p:cNvPr id="13" name="Rectangle 85">
                <a:extLst>
                  <a:ext uri="{FF2B5EF4-FFF2-40B4-BE49-F238E27FC236}">
                    <a16:creationId xmlns:a16="http://schemas.microsoft.com/office/drawing/2014/main" id="{461E2876-84BC-49F4-92A3-0B8D65C5014F}"/>
                  </a:ext>
                </a:extLst>
              </p:cNvPr>
              <p:cNvSpPr>
                <a:spLocks noChangeArrowheads="1"/>
              </p:cNvSpPr>
              <p:nvPr/>
            </p:nvSpPr>
            <p:spPr bwMode="auto">
              <a:xfrm>
                <a:off x="1294363" y="1214989"/>
                <a:ext cx="3010597" cy="4160882"/>
              </a:xfrm>
              <a:prstGeom prst="rect">
                <a:avLst/>
              </a:prstGeom>
              <a:solidFill>
                <a:schemeClr val="bg1"/>
              </a:solidFill>
              <a:ln w="9525" cap="flat" cmpd="sng" algn="ctr">
                <a:noFill/>
                <a:prstDash val="solid"/>
              </a:ln>
              <a:effectLst>
                <a:outerShdw blurRad="40000" dist="20000" dir="5400000" rotWithShape="0">
                  <a:srgbClr val="000000">
                    <a:alpha val="38000"/>
                  </a:srgbClr>
                </a:outerShdw>
              </a:effectLst>
            </p:spPr>
            <p:txBody>
              <a:bodyPr lIns="0" tIns="0" rIns="0" bIns="0" rtlCol="0" anchor="ct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algn="ctr" defTabSz="914363"/>
                <a:endParaRPr lang="zh-CN" altLang="en-US" sz="1400" b="0" kern="0">
                  <a:latin typeface="Microsoft JhengHei" panose="020B0604030504040204" pitchFamily="34" charset="-120"/>
                  <a:ea typeface="Microsoft JhengHei" panose="020B0604030504040204" pitchFamily="34" charset="-120"/>
                </a:endParaRPr>
              </a:p>
            </p:txBody>
          </p:sp>
          <p:sp>
            <p:nvSpPr>
              <p:cNvPr id="14" name="Rounded Rectangle 144">
                <a:extLst>
                  <a:ext uri="{FF2B5EF4-FFF2-40B4-BE49-F238E27FC236}">
                    <a16:creationId xmlns:a16="http://schemas.microsoft.com/office/drawing/2014/main" id="{568CF825-1F37-4D25-BD24-9277ABF7C9C3}"/>
                  </a:ext>
                </a:extLst>
              </p:cNvPr>
              <p:cNvSpPr/>
              <p:nvPr/>
            </p:nvSpPr>
            <p:spPr>
              <a:xfrm>
                <a:off x="1294363" y="1218392"/>
                <a:ext cx="3010597" cy="380749"/>
              </a:xfrm>
              <a:prstGeom prst="roundRect">
                <a:avLst>
                  <a:gd name="adj" fmla="val 0"/>
                </a:avLst>
              </a:prstGeom>
              <a:solidFill>
                <a:srgbClr val="D0E7DD"/>
              </a:solidFill>
              <a:ln w="9525" cap="flat" cmpd="sng" algn="ctr">
                <a:noFill/>
                <a:prstDash val="solid"/>
                <a:headEnd type="none" w="med" len="med"/>
                <a:tailEnd type="none" w="med" len="med"/>
              </a:ln>
              <a:effectLst/>
            </p:spPr>
            <p:txBody>
              <a:bodyPr vert="horz" wrap="square" lIns="137160" tIns="45718" rIns="91436" bIns="45718" numCol="1" rtlCol="0" anchor="ctr"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effectLst/>
                  <a:uLnTx/>
                  <a:uFillTx/>
                  <a:latin typeface="Microsoft JhengHei" panose="020B0604030504040204" pitchFamily="34" charset="-120"/>
                  <a:ea typeface="Microsoft JhengHei" panose="020B0604030504040204" pitchFamily="34" charset="-120"/>
                </a:endParaRPr>
              </a:p>
            </p:txBody>
          </p:sp>
        </p:grpSp>
        <p:sp>
          <p:nvSpPr>
            <p:cNvPr id="12" name="文本框 11">
              <a:extLst>
                <a:ext uri="{FF2B5EF4-FFF2-40B4-BE49-F238E27FC236}">
                  <a16:creationId xmlns:a16="http://schemas.microsoft.com/office/drawing/2014/main" id="{8F8A57A3-714A-493E-A365-2FC99AA176A4}"/>
                </a:ext>
              </a:extLst>
            </p:cNvPr>
            <p:cNvSpPr txBox="1"/>
            <p:nvPr/>
          </p:nvSpPr>
          <p:spPr>
            <a:xfrm>
              <a:off x="1353248" y="1161720"/>
              <a:ext cx="2428638" cy="4160883"/>
            </a:xfrm>
            <a:prstGeom prst="rect">
              <a:avLst/>
            </a:prstGeom>
            <a:noFill/>
            <a:ln>
              <a:noFill/>
            </a:ln>
          </p:spPr>
          <p:txBody>
            <a:bodyPr wrap="square" rtlCol="0">
              <a:spAutoFit/>
            </a:bodyPr>
            <a:lstStyle>
              <a:defPPr>
                <a:defRPr lang="zh-HK"/>
              </a:defPPr>
              <a:lvl1pPr algn="ctr">
                <a:defRPr sz="2000">
                  <a:latin typeface="楷体" panose="02010609060101010101" pitchFamily="49" charset="-122"/>
                  <a:ea typeface="楷体" panose="02010609060101010101" pitchFamily="49" charset="-122"/>
                </a:defRPr>
              </a:lvl1pPr>
            </a:lstStyle>
            <a:p>
              <a:pPr>
                <a:lnSpc>
                  <a:spcPct val="120000"/>
                </a:lnSpc>
              </a:pPr>
              <a:r>
                <a:rPr lang="zh-CN" altLang="en-US" sz="2200" b="1" dirty="0">
                  <a:latin typeface="DFKai-SB" panose="03000509000000000000" pitchFamily="65" charset="-120"/>
                  <a:ea typeface="DFKai-SB" panose="03000509000000000000" pitchFamily="65" charset="-120"/>
                </a:rPr>
                <a:t>吸煙的危害</a:t>
              </a:r>
              <a:endParaRPr lang="en-US" altLang="zh-CN" sz="2200" b="1" dirty="0">
                <a:latin typeface="DFKai-SB" panose="03000509000000000000" pitchFamily="65" charset="-120"/>
                <a:ea typeface="DFKai-SB" panose="03000509000000000000" pitchFamily="65" charset="-120"/>
              </a:endParaRPr>
            </a:p>
            <a:p>
              <a:pPr marL="342900" indent="-342900" algn="l">
                <a:lnSpc>
                  <a:spcPct val="120000"/>
                </a:lnSpc>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危害呼吸道</a:t>
              </a:r>
              <a:endParaRPr lang="en-US" altLang="zh-CN" dirty="0">
                <a:latin typeface="DFKai-SB" panose="03000509000000000000" pitchFamily="65" charset="-120"/>
                <a:ea typeface="DFKai-SB" panose="03000509000000000000" pitchFamily="65" charset="-120"/>
              </a:endParaRPr>
            </a:p>
            <a:p>
              <a:pPr marL="342900" indent="-342900" algn="l">
                <a:lnSpc>
                  <a:spcPct val="120000"/>
                </a:lnSpc>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引致肺癌</a:t>
              </a:r>
              <a:endParaRPr lang="en-US" altLang="zh-CN" dirty="0">
                <a:latin typeface="DFKai-SB" panose="03000509000000000000" pitchFamily="65" charset="-120"/>
                <a:ea typeface="DFKai-SB" panose="03000509000000000000" pitchFamily="65" charset="-120"/>
              </a:endParaRPr>
            </a:p>
            <a:p>
              <a:pPr marL="342900" indent="-342900" algn="l">
                <a:lnSpc>
                  <a:spcPct val="120000"/>
                </a:lnSpc>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導致智力衰退</a:t>
              </a:r>
              <a:endParaRPr lang="en-US" altLang="zh-CN" dirty="0">
                <a:latin typeface="DFKai-SB" panose="03000509000000000000" pitchFamily="65" charset="-120"/>
                <a:ea typeface="DFKai-SB" panose="03000509000000000000" pitchFamily="65" charset="-120"/>
              </a:endParaRPr>
            </a:p>
            <a:p>
              <a:pPr marL="342900" indent="-342900" algn="l">
                <a:lnSpc>
                  <a:spcPct val="120000"/>
                </a:lnSpc>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導致血栓及中風</a:t>
              </a:r>
              <a:endParaRPr lang="en-US" altLang="zh-CN" dirty="0">
                <a:latin typeface="DFKai-SB" panose="03000509000000000000" pitchFamily="65" charset="-120"/>
                <a:ea typeface="DFKai-SB" panose="03000509000000000000" pitchFamily="65" charset="-120"/>
              </a:endParaRPr>
            </a:p>
            <a:p>
              <a:pPr marL="342900" indent="-342900" algn="l">
                <a:lnSpc>
                  <a:spcPct val="120000"/>
                </a:lnSpc>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引發心臟病</a:t>
              </a:r>
              <a:endParaRPr lang="en-US" altLang="zh-CN" dirty="0">
                <a:latin typeface="DFKai-SB" panose="03000509000000000000" pitchFamily="65" charset="-120"/>
                <a:ea typeface="DFKai-SB" panose="03000509000000000000" pitchFamily="65" charset="-120"/>
              </a:endParaRPr>
            </a:p>
            <a:p>
              <a:pPr marL="342900" indent="-342900" algn="l">
                <a:lnSpc>
                  <a:spcPct val="120000"/>
                </a:lnSpc>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導致食欲不振</a:t>
              </a:r>
              <a:endParaRPr lang="en-US" altLang="zh-CN" dirty="0">
                <a:latin typeface="DFKai-SB" panose="03000509000000000000" pitchFamily="65" charset="-120"/>
                <a:ea typeface="DFKai-SB" panose="03000509000000000000" pitchFamily="65" charset="-120"/>
              </a:endParaRPr>
            </a:p>
            <a:p>
              <a:pPr marL="342900" indent="-342900" algn="l">
                <a:lnSpc>
                  <a:spcPct val="120000"/>
                </a:lnSpc>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使腸胃病惡化</a:t>
              </a:r>
              <a:endParaRPr lang="en-US" altLang="zh-CN" dirty="0">
                <a:latin typeface="DFKai-SB" panose="03000509000000000000" pitchFamily="65" charset="-120"/>
                <a:ea typeface="DFKai-SB" panose="03000509000000000000" pitchFamily="65" charset="-120"/>
              </a:endParaRPr>
            </a:p>
            <a:p>
              <a:pPr marL="342900" indent="-342900" algn="l">
                <a:lnSpc>
                  <a:spcPct val="120000"/>
                </a:lnSpc>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導致口腔癌</a:t>
              </a:r>
              <a:endParaRPr lang="en-US" altLang="zh-CN" dirty="0">
                <a:latin typeface="DFKai-SB" panose="03000509000000000000" pitchFamily="65" charset="-120"/>
                <a:ea typeface="DFKai-SB" panose="03000509000000000000" pitchFamily="65" charset="-120"/>
              </a:endParaRPr>
            </a:p>
            <a:p>
              <a:pPr marL="342900" indent="-342900" algn="l">
                <a:lnSpc>
                  <a:spcPct val="120000"/>
                </a:lnSpc>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增加患癌風險</a:t>
              </a:r>
              <a:endParaRPr lang="en-US" altLang="zh-CN" dirty="0">
                <a:latin typeface="DFKai-SB" panose="03000509000000000000" pitchFamily="65" charset="-120"/>
                <a:ea typeface="DFKai-SB" panose="03000509000000000000" pitchFamily="65" charset="-120"/>
              </a:endParaRPr>
            </a:p>
            <a:p>
              <a:pPr algn="l">
                <a:lnSpc>
                  <a:spcPct val="120000"/>
                </a:lnSpc>
              </a:pPr>
              <a:r>
                <a:rPr lang="en-US" altLang="zh-CN" dirty="0">
                  <a:latin typeface="DFKai-SB" panose="03000509000000000000" pitchFamily="65" charset="-120"/>
                  <a:ea typeface="DFKai-SB" panose="03000509000000000000" pitchFamily="65" charset="-120"/>
                </a:rPr>
                <a:t>……</a:t>
              </a:r>
              <a:endParaRPr lang="zh-CN" altLang="en-US" dirty="0">
                <a:latin typeface="DFKai-SB" panose="03000509000000000000" pitchFamily="65" charset="-120"/>
                <a:ea typeface="DFKai-SB" panose="03000509000000000000" pitchFamily="65" charset="-120"/>
              </a:endParaRPr>
            </a:p>
          </p:txBody>
        </p:sp>
      </p:grpSp>
      <p:grpSp>
        <p:nvGrpSpPr>
          <p:cNvPr id="15" name="组合 14">
            <a:extLst>
              <a:ext uri="{FF2B5EF4-FFF2-40B4-BE49-F238E27FC236}">
                <a16:creationId xmlns:a16="http://schemas.microsoft.com/office/drawing/2014/main" id="{D4F6AC7A-5596-48EC-A506-E58317D755A6}"/>
              </a:ext>
            </a:extLst>
          </p:cNvPr>
          <p:cNvGrpSpPr/>
          <p:nvPr/>
        </p:nvGrpSpPr>
        <p:grpSpPr>
          <a:xfrm>
            <a:off x="3194541" y="2151734"/>
            <a:ext cx="2567424" cy="4199906"/>
            <a:chOff x="4278740" y="962526"/>
            <a:chExt cx="2567424" cy="4199906"/>
          </a:xfrm>
        </p:grpSpPr>
        <p:grpSp>
          <p:nvGrpSpPr>
            <p:cNvPr id="16" name="组合 15">
              <a:extLst>
                <a:ext uri="{FF2B5EF4-FFF2-40B4-BE49-F238E27FC236}">
                  <a16:creationId xmlns:a16="http://schemas.microsoft.com/office/drawing/2014/main" id="{2AD5AC3F-38FC-41D6-9005-8DA85F7FB026}"/>
                </a:ext>
              </a:extLst>
            </p:cNvPr>
            <p:cNvGrpSpPr/>
            <p:nvPr/>
          </p:nvGrpSpPr>
          <p:grpSpPr>
            <a:xfrm>
              <a:off x="4278740" y="1015795"/>
              <a:ext cx="2567424" cy="4146637"/>
              <a:chOff x="1262804" y="1254012"/>
              <a:chExt cx="3042156" cy="4146637"/>
            </a:xfrm>
          </p:grpSpPr>
          <p:sp>
            <p:nvSpPr>
              <p:cNvPr id="18" name="Rectangle 85">
                <a:extLst>
                  <a:ext uri="{FF2B5EF4-FFF2-40B4-BE49-F238E27FC236}">
                    <a16:creationId xmlns:a16="http://schemas.microsoft.com/office/drawing/2014/main" id="{5EA6B64F-744E-4CAC-B1FD-2D96BBEA031E}"/>
                  </a:ext>
                </a:extLst>
              </p:cNvPr>
              <p:cNvSpPr>
                <a:spLocks noChangeArrowheads="1"/>
              </p:cNvSpPr>
              <p:nvPr/>
            </p:nvSpPr>
            <p:spPr bwMode="auto">
              <a:xfrm>
                <a:off x="1294363" y="1254012"/>
                <a:ext cx="3010597" cy="4146637"/>
              </a:xfrm>
              <a:prstGeom prst="rect">
                <a:avLst/>
              </a:prstGeom>
              <a:solidFill>
                <a:schemeClr val="bg1"/>
              </a:solidFill>
              <a:ln w="9525" cap="flat" cmpd="sng" algn="ctr">
                <a:noFill/>
                <a:prstDash val="solid"/>
              </a:ln>
              <a:effectLst>
                <a:outerShdw blurRad="40000" dist="20000" dir="5400000" rotWithShape="0">
                  <a:srgbClr val="000000">
                    <a:alpha val="38000"/>
                  </a:srgbClr>
                </a:outerShdw>
              </a:effectLst>
            </p:spPr>
            <p:txBody>
              <a:bodyPr lIns="0" tIns="0" rIns="0" bIns="0" rtlCol="0" anchor="ct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algn="ctr" defTabSz="914363"/>
                <a:endParaRPr lang="zh-CN" altLang="en-US" sz="1400" b="0" kern="0">
                  <a:latin typeface="Microsoft JhengHei" panose="020B0604030504040204" pitchFamily="34" charset="-120"/>
                  <a:ea typeface="Microsoft JhengHei" panose="020B0604030504040204" pitchFamily="34" charset="-120"/>
                </a:endParaRPr>
              </a:p>
            </p:txBody>
          </p:sp>
          <p:sp>
            <p:nvSpPr>
              <p:cNvPr id="19" name="Rounded Rectangle 144">
                <a:extLst>
                  <a:ext uri="{FF2B5EF4-FFF2-40B4-BE49-F238E27FC236}">
                    <a16:creationId xmlns:a16="http://schemas.microsoft.com/office/drawing/2014/main" id="{D5ACF726-FD84-44C9-9C6F-69323471E8AE}"/>
                  </a:ext>
                </a:extLst>
              </p:cNvPr>
              <p:cNvSpPr/>
              <p:nvPr/>
            </p:nvSpPr>
            <p:spPr>
              <a:xfrm>
                <a:off x="1262804" y="1257415"/>
                <a:ext cx="3010597" cy="380749"/>
              </a:xfrm>
              <a:prstGeom prst="roundRect">
                <a:avLst>
                  <a:gd name="adj" fmla="val 0"/>
                </a:avLst>
              </a:prstGeom>
              <a:solidFill>
                <a:srgbClr val="D0E7DD"/>
              </a:solidFill>
              <a:ln w="9525" cap="flat" cmpd="sng" algn="ctr">
                <a:noFill/>
                <a:prstDash val="solid"/>
                <a:headEnd type="none" w="med" len="med"/>
                <a:tailEnd type="none" w="med" len="med"/>
              </a:ln>
              <a:effectLst/>
            </p:spPr>
            <p:txBody>
              <a:bodyPr vert="horz" wrap="square" lIns="137160" tIns="45718" rIns="91436" bIns="45718" numCol="1" rtlCol="0" anchor="ctr"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effectLst/>
                  <a:uLnTx/>
                  <a:uFillTx/>
                  <a:latin typeface="Microsoft JhengHei" panose="020B0604030504040204" pitchFamily="34" charset="-120"/>
                  <a:ea typeface="Microsoft JhengHei" panose="020B0604030504040204" pitchFamily="34" charset="-120"/>
                </a:endParaRPr>
              </a:p>
            </p:txBody>
          </p:sp>
        </p:grpSp>
        <p:sp>
          <p:nvSpPr>
            <p:cNvPr id="17" name="文本框 16">
              <a:extLst>
                <a:ext uri="{FF2B5EF4-FFF2-40B4-BE49-F238E27FC236}">
                  <a16:creationId xmlns:a16="http://schemas.microsoft.com/office/drawing/2014/main" id="{8F156F8E-2B83-4B85-BC89-51F796D13191}"/>
                </a:ext>
              </a:extLst>
            </p:cNvPr>
            <p:cNvSpPr txBox="1"/>
            <p:nvPr/>
          </p:nvSpPr>
          <p:spPr>
            <a:xfrm>
              <a:off x="4305374" y="962526"/>
              <a:ext cx="2428638" cy="4160883"/>
            </a:xfrm>
            <a:prstGeom prst="rect">
              <a:avLst/>
            </a:prstGeom>
            <a:noFill/>
            <a:ln>
              <a:noFill/>
            </a:ln>
          </p:spPr>
          <p:txBody>
            <a:bodyPr wrap="square" rtlCol="0">
              <a:spAutoFit/>
            </a:bodyPr>
            <a:lstStyle>
              <a:defPPr>
                <a:defRPr lang="zh-HK"/>
              </a:defPPr>
              <a:lvl1pPr algn="ctr">
                <a:defRPr sz="2000">
                  <a:latin typeface="楷体" panose="02010609060101010101" pitchFamily="49" charset="-122"/>
                  <a:ea typeface="楷体" panose="02010609060101010101" pitchFamily="49" charset="-122"/>
                </a:defRPr>
              </a:lvl1pPr>
            </a:lstStyle>
            <a:p>
              <a:pPr>
                <a:lnSpc>
                  <a:spcPct val="120000"/>
                </a:lnSpc>
              </a:pPr>
              <a:r>
                <a:rPr lang="zh-CN" altLang="en-US" sz="2200" b="1" dirty="0">
                  <a:latin typeface="DFKai-SB" panose="03000509000000000000" pitchFamily="65" charset="-120"/>
                  <a:ea typeface="DFKai-SB" panose="03000509000000000000" pitchFamily="65" charset="-120"/>
                </a:rPr>
                <a:t>酗酒的危害</a:t>
              </a:r>
              <a:endParaRPr lang="en-US" altLang="zh-CN" sz="2200" b="1" dirty="0">
                <a:latin typeface="DFKai-SB" panose="03000509000000000000" pitchFamily="65" charset="-120"/>
                <a:ea typeface="DFKai-SB" panose="03000509000000000000" pitchFamily="65" charset="-120"/>
              </a:endParaRPr>
            </a:p>
            <a:p>
              <a:pPr marL="342900" indent="-342900" algn="l">
                <a:lnSpc>
                  <a:spcPct val="120000"/>
                </a:lnSpc>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增加脂肪</a:t>
              </a:r>
            </a:p>
            <a:p>
              <a:pPr marL="342900" indent="-342900" algn="l">
                <a:lnSpc>
                  <a:spcPct val="120000"/>
                </a:lnSpc>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影響視力</a:t>
              </a:r>
            </a:p>
            <a:p>
              <a:pPr marL="342900" indent="-342900" algn="l">
                <a:lnSpc>
                  <a:spcPct val="120000"/>
                </a:lnSpc>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骨質疏鬆</a:t>
              </a:r>
            </a:p>
            <a:p>
              <a:pPr marL="342900" indent="-342900" algn="l">
                <a:lnSpc>
                  <a:spcPct val="120000"/>
                </a:lnSpc>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毀壞肌膚 </a:t>
              </a:r>
            </a:p>
            <a:p>
              <a:pPr marL="342900" indent="-342900" algn="l">
                <a:lnSpc>
                  <a:spcPct val="120000"/>
                </a:lnSpc>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硬化肝臟</a:t>
              </a:r>
            </a:p>
            <a:p>
              <a:pPr marL="342900" indent="-342900" algn="l">
                <a:lnSpc>
                  <a:spcPct val="120000"/>
                </a:lnSpc>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影響消化</a:t>
              </a:r>
            </a:p>
            <a:p>
              <a:pPr marL="342900" indent="-342900" algn="l">
                <a:lnSpc>
                  <a:spcPct val="120000"/>
                </a:lnSpc>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升高血壓</a:t>
              </a:r>
            </a:p>
            <a:p>
              <a:pPr marL="342900" indent="-342900" algn="l">
                <a:lnSpc>
                  <a:spcPct val="120000"/>
                </a:lnSpc>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影響肌肉</a:t>
              </a:r>
              <a:endParaRPr lang="en-US" altLang="zh-CN" dirty="0">
                <a:latin typeface="DFKai-SB" panose="03000509000000000000" pitchFamily="65" charset="-120"/>
                <a:ea typeface="DFKai-SB" panose="03000509000000000000" pitchFamily="65" charset="-120"/>
              </a:endParaRPr>
            </a:p>
            <a:p>
              <a:pPr marL="342900" indent="-342900" algn="l">
                <a:lnSpc>
                  <a:spcPct val="120000"/>
                </a:lnSpc>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危害社會</a:t>
              </a:r>
              <a:endParaRPr lang="en-US" altLang="zh-CN" dirty="0">
                <a:latin typeface="DFKai-SB" panose="03000509000000000000" pitchFamily="65" charset="-120"/>
                <a:ea typeface="DFKai-SB" panose="03000509000000000000" pitchFamily="65" charset="-120"/>
              </a:endParaRPr>
            </a:p>
            <a:p>
              <a:pPr algn="l">
                <a:lnSpc>
                  <a:spcPct val="120000"/>
                </a:lnSpc>
              </a:pPr>
              <a:r>
                <a:rPr lang="zh-CN" altLang="zh-CN" dirty="0">
                  <a:latin typeface="DFKai-SB" panose="03000509000000000000" pitchFamily="65" charset="-120"/>
                  <a:ea typeface="DFKai-SB" panose="03000509000000000000" pitchFamily="65" charset="-120"/>
                </a:rPr>
                <a:t>…</a:t>
              </a:r>
              <a:r>
                <a:rPr lang="en-US" altLang="zh-CN" dirty="0">
                  <a:latin typeface="DFKai-SB" panose="03000509000000000000" pitchFamily="65" charset="-120"/>
                  <a:ea typeface="DFKai-SB" panose="03000509000000000000" pitchFamily="65" charset="-120"/>
                </a:rPr>
                <a:t>…</a:t>
              </a:r>
              <a:endParaRPr lang="zh-CN" altLang="en-US" dirty="0">
                <a:latin typeface="DFKai-SB" panose="03000509000000000000" pitchFamily="65" charset="-120"/>
                <a:ea typeface="DFKai-SB" panose="03000509000000000000" pitchFamily="65" charset="-120"/>
              </a:endParaRPr>
            </a:p>
          </p:txBody>
        </p:sp>
      </p:grpSp>
      <p:grpSp>
        <p:nvGrpSpPr>
          <p:cNvPr id="20" name="组合 19">
            <a:extLst>
              <a:ext uri="{FF2B5EF4-FFF2-40B4-BE49-F238E27FC236}">
                <a16:creationId xmlns:a16="http://schemas.microsoft.com/office/drawing/2014/main" id="{52FD38DA-2675-48D3-8942-E2E3FB4B3B31}"/>
              </a:ext>
            </a:extLst>
          </p:cNvPr>
          <p:cNvGrpSpPr/>
          <p:nvPr/>
        </p:nvGrpSpPr>
        <p:grpSpPr>
          <a:xfrm>
            <a:off x="5933858" y="2167288"/>
            <a:ext cx="5903878" cy="4214151"/>
            <a:chOff x="6471821" y="760311"/>
            <a:chExt cx="5332541" cy="3714035"/>
          </a:xfrm>
        </p:grpSpPr>
        <p:grpSp>
          <p:nvGrpSpPr>
            <p:cNvPr id="21" name="组合 20">
              <a:extLst>
                <a:ext uri="{FF2B5EF4-FFF2-40B4-BE49-F238E27FC236}">
                  <a16:creationId xmlns:a16="http://schemas.microsoft.com/office/drawing/2014/main" id="{7B483E3D-F56C-4978-AA5D-FE218B99ECFF}"/>
                </a:ext>
              </a:extLst>
            </p:cNvPr>
            <p:cNvGrpSpPr/>
            <p:nvPr/>
          </p:nvGrpSpPr>
          <p:grpSpPr>
            <a:xfrm>
              <a:off x="6471821" y="800697"/>
              <a:ext cx="5332541" cy="3673649"/>
              <a:chOff x="-368126" y="1214989"/>
              <a:chExt cx="5222605" cy="3115221"/>
            </a:xfrm>
          </p:grpSpPr>
          <p:sp>
            <p:nvSpPr>
              <p:cNvPr id="23" name="Rectangle 85">
                <a:extLst>
                  <a:ext uri="{FF2B5EF4-FFF2-40B4-BE49-F238E27FC236}">
                    <a16:creationId xmlns:a16="http://schemas.microsoft.com/office/drawing/2014/main" id="{808FC6B9-0D88-45AD-B444-C1DF4D33FD96}"/>
                  </a:ext>
                </a:extLst>
              </p:cNvPr>
              <p:cNvSpPr>
                <a:spLocks noChangeArrowheads="1"/>
              </p:cNvSpPr>
              <p:nvPr/>
            </p:nvSpPr>
            <p:spPr bwMode="auto">
              <a:xfrm>
                <a:off x="-368126" y="1214989"/>
                <a:ext cx="5222605" cy="3115221"/>
              </a:xfrm>
              <a:prstGeom prst="rect">
                <a:avLst/>
              </a:prstGeom>
              <a:solidFill>
                <a:schemeClr val="bg1"/>
              </a:solidFill>
              <a:ln w="9525" cap="flat" cmpd="sng" algn="ctr">
                <a:noFill/>
                <a:prstDash val="solid"/>
              </a:ln>
              <a:effectLst>
                <a:outerShdw blurRad="40000" dist="20000" dir="5400000" rotWithShape="0">
                  <a:srgbClr val="000000">
                    <a:alpha val="38000"/>
                  </a:srgbClr>
                </a:outerShdw>
              </a:effectLst>
            </p:spPr>
            <p:txBody>
              <a:bodyPr lIns="0" tIns="0" rIns="0" bIns="0" rtlCol="0" anchor="ct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algn="ctr" defTabSz="914363"/>
                <a:endParaRPr lang="zh-CN" altLang="en-US" sz="1400" b="0" kern="0">
                  <a:latin typeface="Microsoft JhengHei" panose="020B0604030504040204" pitchFamily="34" charset="-120"/>
                  <a:ea typeface="Microsoft JhengHei" panose="020B0604030504040204" pitchFamily="34" charset="-120"/>
                </a:endParaRPr>
              </a:p>
            </p:txBody>
          </p:sp>
          <p:sp>
            <p:nvSpPr>
              <p:cNvPr id="24" name="Rounded Rectangle 144">
                <a:extLst>
                  <a:ext uri="{FF2B5EF4-FFF2-40B4-BE49-F238E27FC236}">
                    <a16:creationId xmlns:a16="http://schemas.microsoft.com/office/drawing/2014/main" id="{AB83601A-ED8E-48A9-A40B-3A703D030363}"/>
                  </a:ext>
                </a:extLst>
              </p:cNvPr>
              <p:cNvSpPr/>
              <p:nvPr/>
            </p:nvSpPr>
            <p:spPr>
              <a:xfrm>
                <a:off x="-368126" y="1218392"/>
                <a:ext cx="5222605" cy="284555"/>
              </a:xfrm>
              <a:prstGeom prst="roundRect">
                <a:avLst>
                  <a:gd name="adj" fmla="val 0"/>
                </a:avLst>
              </a:prstGeom>
              <a:solidFill>
                <a:srgbClr val="D0E7DD"/>
              </a:solidFill>
              <a:ln w="9525" cap="flat" cmpd="sng" algn="ctr">
                <a:noFill/>
                <a:prstDash val="solid"/>
                <a:headEnd type="none" w="med" len="med"/>
                <a:tailEnd type="none" w="med" len="med"/>
              </a:ln>
              <a:effectLst/>
            </p:spPr>
            <p:txBody>
              <a:bodyPr vert="horz" wrap="square" lIns="137160" tIns="45718" rIns="91436" bIns="45718" numCol="1" rtlCol="0" anchor="ctr"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effectLst/>
                  <a:uLnTx/>
                  <a:uFillTx/>
                  <a:latin typeface="Microsoft JhengHei" panose="020B0604030504040204" pitchFamily="34" charset="-120"/>
                  <a:ea typeface="Microsoft JhengHei" panose="020B0604030504040204" pitchFamily="34" charset="-120"/>
                </a:endParaRPr>
              </a:p>
            </p:txBody>
          </p:sp>
        </p:grpSp>
        <p:sp>
          <p:nvSpPr>
            <p:cNvPr id="22" name="文本框 21">
              <a:extLst>
                <a:ext uri="{FF2B5EF4-FFF2-40B4-BE49-F238E27FC236}">
                  <a16:creationId xmlns:a16="http://schemas.microsoft.com/office/drawing/2014/main" id="{3589701C-01E2-4D48-85A6-78CAC38F0FCB}"/>
                </a:ext>
              </a:extLst>
            </p:cNvPr>
            <p:cNvSpPr txBox="1"/>
            <p:nvPr/>
          </p:nvSpPr>
          <p:spPr>
            <a:xfrm>
              <a:off x="6494477" y="760311"/>
              <a:ext cx="5279273" cy="3444888"/>
            </a:xfrm>
            <a:prstGeom prst="rect">
              <a:avLst/>
            </a:prstGeom>
            <a:noFill/>
            <a:ln>
              <a:noFill/>
            </a:ln>
          </p:spPr>
          <p:txBody>
            <a:bodyPr wrap="square" rtlCol="0">
              <a:spAutoFit/>
            </a:bodyPr>
            <a:lstStyle>
              <a:defPPr>
                <a:defRPr lang="zh-HK"/>
              </a:defPPr>
              <a:lvl1pPr algn="ctr">
                <a:defRPr sz="2000">
                  <a:latin typeface="楷体" panose="02010609060101010101" pitchFamily="49" charset="-122"/>
                  <a:ea typeface="楷体" panose="02010609060101010101" pitchFamily="49" charset="-122"/>
                </a:defRPr>
              </a:lvl1pPr>
            </a:lstStyle>
            <a:p>
              <a:pPr>
                <a:lnSpc>
                  <a:spcPct val="120000"/>
                </a:lnSpc>
              </a:pPr>
              <a:r>
                <a:rPr lang="zh-CN" altLang="en-US" b="1" dirty="0">
                  <a:latin typeface="DFKai-SB" panose="03000509000000000000" pitchFamily="65" charset="-120"/>
                  <a:ea typeface="DFKai-SB" panose="03000509000000000000" pitchFamily="65" charset="-120"/>
                </a:rPr>
                <a:t>吸食危害精神毒品的禍害</a:t>
              </a:r>
            </a:p>
            <a:p>
              <a:pPr marL="285750" indent="-285750" algn="l">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感染愛滋病、乙型肝炎、破傷風等疾病</a:t>
              </a:r>
            </a:p>
            <a:p>
              <a:pPr marL="285750" indent="-285750" algn="l">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情緒不安及不穩</a:t>
              </a:r>
            </a:p>
            <a:p>
              <a:pPr marL="285750" indent="-285750" algn="l">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神智失常，失去判斷或自制能力，對自己或他人構成危險</a:t>
              </a:r>
            </a:p>
            <a:p>
              <a:pPr marL="285750" indent="-285750" algn="l">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腦、肝、肺、腎、心臟等身體器官的功能受損</a:t>
              </a:r>
            </a:p>
            <a:p>
              <a:pPr marL="285750" indent="-285750" algn="l">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急性中毒死亡</a:t>
              </a:r>
            </a:p>
            <a:p>
              <a:pPr marL="285750" indent="-285750" algn="l">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人際關係出現問題，失去朋友，甚至家庭</a:t>
              </a:r>
            </a:p>
            <a:p>
              <a:pPr marL="285750" indent="-285750" algn="l">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學業退步或工作能力大減</a:t>
              </a:r>
            </a:p>
            <a:p>
              <a:pPr marL="285750" indent="-285750" algn="l">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食欲不振、 營養不良、日漸消瘦、百病叢生</a:t>
              </a:r>
            </a:p>
            <a:p>
              <a:pPr marL="285750" indent="-285750" algn="l">
                <a:buFont typeface="Arial" panose="020B0604020202020204" pitchFamily="34" charset="0"/>
                <a:buChar char="•"/>
              </a:pPr>
              <a:r>
                <a:rPr lang="zh-CN" altLang="en-US" dirty="0">
                  <a:latin typeface="DFKai-SB" panose="03000509000000000000" pitchFamily="65" charset="-120"/>
                  <a:ea typeface="DFKai-SB" panose="03000509000000000000" pitchFamily="65" charset="-120"/>
                </a:rPr>
                <a:t>養成對藥物或毒品的</a:t>
              </a:r>
              <a:r>
                <a:rPr lang="zh-CN" altLang="en-US" dirty="0" smtClean="0">
                  <a:latin typeface="DFKai-SB" panose="03000509000000000000" pitchFamily="65" charset="-120"/>
                  <a:ea typeface="DFKai-SB" panose="03000509000000000000" pitchFamily="65" charset="-120"/>
                </a:rPr>
                <a:t>依賴</a:t>
              </a:r>
              <a:endParaRPr lang="en-US" altLang="zh-CN" dirty="0" smtClean="0">
                <a:latin typeface="DFKai-SB" panose="03000509000000000000" pitchFamily="65" charset="-120"/>
                <a:ea typeface="DFKai-SB" panose="03000509000000000000" pitchFamily="65" charset="-120"/>
              </a:endParaRPr>
            </a:p>
            <a:p>
              <a:pPr marL="285750" indent="-285750" algn="l">
                <a:buFont typeface="Arial" panose="020B0604020202020204" pitchFamily="34" charset="0"/>
                <a:buChar char="•"/>
              </a:pPr>
              <a:r>
                <a:rPr lang="zh-TW" altLang="en-US" kern="100" dirty="0" smtClean="0">
                  <a:latin typeface="DFKai-SB" panose="03000509000000000000" pitchFamily="65" charset="-120"/>
                  <a:ea typeface="DFKai-SB" panose="03000509000000000000" pitchFamily="65" charset="-120"/>
                  <a:cs typeface="Times New Roman" panose="02020603050405020304" pitchFamily="18" charset="0"/>
                </a:rPr>
                <a:t>為</a:t>
              </a:r>
              <a:r>
                <a:rPr lang="zh-CN" altLang="en-US" dirty="0" smtClean="0">
                  <a:latin typeface="DFKai-SB" panose="03000509000000000000" pitchFamily="65" charset="-120"/>
                  <a:ea typeface="DFKai-SB" panose="03000509000000000000" pitchFamily="65" charset="-120"/>
                </a:rPr>
                <a:t>求</a:t>
              </a:r>
              <a:r>
                <a:rPr lang="zh-CN" altLang="en-US" dirty="0">
                  <a:latin typeface="DFKai-SB" panose="03000509000000000000" pitchFamily="65" charset="-120"/>
                  <a:ea typeface="DFKai-SB" panose="03000509000000000000" pitchFamily="65" charset="-120"/>
                </a:rPr>
                <a:t>「頂癮」不惜鋌而走險，因而牽涉</a:t>
              </a:r>
              <a:r>
                <a:rPr lang="zh-CN" altLang="en-US" dirty="0" smtClean="0">
                  <a:latin typeface="DFKai-SB" panose="03000509000000000000" pitchFamily="65" charset="-120"/>
                  <a:ea typeface="DFKai-SB" panose="03000509000000000000" pitchFamily="65" charset="-120"/>
                </a:rPr>
                <a:t>罪行</a:t>
              </a:r>
              <a:endParaRPr lang="en-US" altLang="zh-CN" dirty="0">
                <a:latin typeface="DFKai-SB" panose="03000509000000000000" pitchFamily="65" charset="-120"/>
                <a:ea typeface="DFKai-SB" panose="03000509000000000000" pitchFamily="65" charset="-120"/>
              </a:endParaRPr>
            </a:p>
          </p:txBody>
        </p:sp>
      </p:grpSp>
      <p:sp>
        <p:nvSpPr>
          <p:cNvPr id="27" name="标题 1">
            <a:extLst>
              <a:ext uri="{FF2B5EF4-FFF2-40B4-BE49-F238E27FC236}">
                <a16:creationId xmlns:a16="http://schemas.microsoft.com/office/drawing/2014/main" id="{FD80F8E9-CF69-4AE3-AF33-910BBB0A4BC1}"/>
              </a:ext>
            </a:extLst>
          </p:cNvPr>
          <p:cNvSpPr txBox="1">
            <a:spLocks noChangeArrowheads="1"/>
          </p:cNvSpPr>
          <p:nvPr/>
        </p:nvSpPr>
        <p:spPr bwMode="auto">
          <a:xfrm>
            <a:off x="4344886" y="996457"/>
            <a:ext cx="5514337"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DFKai-SB" panose="03000509000000000000" pitchFamily="65" charset="-120"/>
                <a:ea typeface="DFKai-SB" panose="03000509000000000000" pitchFamily="65" charset="-120"/>
              </a:rPr>
              <a:t>遠離</a:t>
            </a:r>
            <a:r>
              <a:rPr lang="zh-TW" altLang="en-US" sz="2800" b="1" dirty="0">
                <a:latin typeface="DFKai-SB" panose="03000509000000000000" pitchFamily="65" charset="-120"/>
                <a:ea typeface="DFKai-SB" panose="03000509000000000000" pitchFamily="65" charset="-120"/>
              </a:rPr>
              <a:t>煙酒</a:t>
            </a:r>
            <a:r>
              <a:rPr lang="zh-CN" altLang="en-US" sz="2800" b="1" dirty="0">
                <a:latin typeface="DFKai-SB" panose="03000509000000000000" pitchFamily="65" charset="-120"/>
                <a:ea typeface="DFKai-SB" panose="03000509000000000000" pitchFamily="65" charset="-120"/>
              </a:rPr>
              <a:t>與</a:t>
            </a:r>
            <a:r>
              <a:rPr lang="zh-TW" altLang="en-US" sz="2800" b="1" dirty="0">
                <a:latin typeface="DFKai-SB" panose="03000509000000000000" pitchFamily="65" charset="-120"/>
                <a:ea typeface="DFKai-SB" panose="03000509000000000000" pitchFamily="65" charset="-120"/>
              </a:rPr>
              <a:t>拒絕</a:t>
            </a:r>
            <a:r>
              <a:rPr lang="zh-TW" altLang="en-US" sz="2800" b="1" dirty="0" smtClean="0">
                <a:latin typeface="DFKai-SB" panose="03000509000000000000" pitchFamily="65" charset="-120"/>
                <a:ea typeface="DFKai-SB" panose="03000509000000000000" pitchFamily="65" charset="-120"/>
              </a:rPr>
              <a:t>毒品</a:t>
            </a:r>
            <a:r>
              <a:rPr lang="zh-CN" altLang="en-US" sz="2800" b="1" dirty="0">
                <a:latin typeface="DFKai-SB" panose="03000509000000000000" pitchFamily="65" charset="-120"/>
                <a:ea typeface="DFKai-SB" panose="03000509000000000000" pitchFamily="65" charset="-120"/>
              </a:rPr>
              <a:t>（包括大麻）</a:t>
            </a:r>
            <a:endParaRPr lang="zh-TW" altLang="en-US" sz="2800" b="1" dirty="0">
              <a:latin typeface="DFKai-SB" panose="03000509000000000000" pitchFamily="65" charset="-120"/>
              <a:ea typeface="DFKai-SB" panose="03000509000000000000" pitchFamily="65" charset="-120"/>
            </a:endParaRPr>
          </a:p>
          <a:p>
            <a:pPr algn="ctr"/>
            <a:endParaRPr lang="zh-TW" altLang="en-US" sz="2800" b="1" dirty="0">
              <a:latin typeface="DFKai-SB" panose="03000509000000000000" pitchFamily="65" charset="-120"/>
              <a:ea typeface="DFKai-SB" panose="03000509000000000000" pitchFamily="65" charset="-120"/>
            </a:endParaRPr>
          </a:p>
        </p:txBody>
      </p:sp>
      <p:sp>
        <p:nvSpPr>
          <p:cNvPr id="29" name="任意多边形: 形状 4">
            <a:extLst>
              <a:ext uri="{FF2B5EF4-FFF2-40B4-BE49-F238E27FC236}">
                <a16:creationId xmlns:a16="http://schemas.microsoft.com/office/drawing/2014/main" id="{CD5D41F3-C468-4F25-B01C-DAA0A07678B5}"/>
              </a:ext>
            </a:extLst>
          </p:cNvPr>
          <p:cNvSpPr/>
          <p:nvPr/>
        </p:nvSpPr>
        <p:spPr>
          <a:xfrm>
            <a:off x="2150697" y="142365"/>
            <a:ext cx="784246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a:solidFill>
                  <a:srgbClr val="FFFFFF"/>
                </a:solidFill>
                <a:latin typeface="DFKai-SB" panose="03000509000000000000" pitchFamily="65" charset="-120"/>
                <a:ea typeface="DFKai-SB" panose="03000509000000000000" pitchFamily="65" charset="-120"/>
                <a:sym typeface="+mn-ea"/>
              </a:rPr>
              <a:t>個人在維持公共衞生方面的責任</a:t>
            </a:r>
          </a:p>
        </p:txBody>
      </p:sp>
      <p:sp>
        <p:nvSpPr>
          <p:cNvPr id="30" name="Freeform 5">
            <a:extLst>
              <a:ext uri="{FF2B5EF4-FFF2-40B4-BE49-F238E27FC236}">
                <a16:creationId xmlns:a16="http://schemas.microsoft.com/office/drawing/2014/main" id="{4B46BE89-77B6-44AA-905E-5B0183CB0A93}"/>
              </a:ext>
            </a:extLst>
          </p:cNvPr>
          <p:cNvSpPr/>
          <p:nvPr/>
        </p:nvSpPr>
        <p:spPr bwMode="auto">
          <a:xfrm>
            <a:off x="3827026" y="852680"/>
            <a:ext cx="608468" cy="440263"/>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DFKai-SB" panose="03000509000000000000" pitchFamily="65" charset="-120"/>
              <a:ea typeface="DFKai-SB" panose="03000509000000000000" pitchFamily="65" charset="-120"/>
              <a:cs typeface="+mn-ea"/>
              <a:sym typeface="Agency FB" panose="020B0503020202020204" pitchFamily="34" charset="0"/>
            </a:endParaRPr>
          </a:p>
        </p:txBody>
      </p:sp>
    </p:spTree>
    <p:extLst>
      <p:ext uri="{BB962C8B-B14F-4D97-AF65-F5344CB8AC3E}">
        <p14:creationId xmlns:p14="http://schemas.microsoft.com/office/powerpoint/2010/main" val="220966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C4B4BC76-8414-4CCD-BB94-46550B945DC3}"/>
              </a:ext>
            </a:extLst>
          </p:cNvPr>
          <p:cNvSpPr txBox="1"/>
          <p:nvPr/>
        </p:nvSpPr>
        <p:spPr>
          <a:xfrm>
            <a:off x="4109195" y="5757554"/>
            <a:ext cx="3986397" cy="830997"/>
          </a:xfrm>
          <a:prstGeom prst="rect">
            <a:avLst/>
          </a:prstGeom>
          <a:noFill/>
        </p:spPr>
        <p:txBody>
          <a:bodyPr wrap="square">
            <a:spAutoFit/>
          </a:bodyPr>
          <a:lstStyle/>
          <a:p>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視頻來源：衞生署控煙酒辦公室</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戒煙者．說故事之二─吸煙與膀胱癌</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(https://www.livetobaccofree.hk/tc/ex-smokers/bladder_cancer.html)</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文字方塊 5">
            <a:extLst>
              <a:ext uri="{FF2B5EF4-FFF2-40B4-BE49-F238E27FC236}">
                <a16:creationId xmlns:a16="http://schemas.microsoft.com/office/drawing/2014/main" id="{9B0A0EA1-101D-4FEA-9490-9F2467CF749D}"/>
              </a:ext>
            </a:extLst>
          </p:cNvPr>
          <p:cNvSpPr txBox="1"/>
          <p:nvPr/>
        </p:nvSpPr>
        <p:spPr>
          <a:xfrm>
            <a:off x="121104" y="5372834"/>
            <a:ext cx="3768062" cy="769441"/>
          </a:xfrm>
          <a:prstGeom prst="rect">
            <a:avLst/>
          </a:prstGeom>
          <a:noFill/>
        </p:spPr>
        <p:txBody>
          <a:bodyPr wrap="square">
            <a:spAutoFit/>
          </a:bodyPr>
          <a:lstStyle/>
          <a:p>
            <a:r>
              <a:rPr lang="zh-TW" altLang="en-US" sz="1100" b="0" i="0" dirty="0">
                <a:effectLst/>
                <a:latin typeface="Times New Roman" panose="02020603050405020304" pitchFamily="18" charset="0"/>
                <a:ea typeface="標楷體" panose="03000509000000000000" pitchFamily="65" charset="-120"/>
                <a:cs typeface="Times New Roman" panose="02020603050405020304" pitchFamily="18" charset="0"/>
              </a:rPr>
              <a:t>視頻來源</a:t>
            </a:r>
            <a:r>
              <a:rPr lang="zh-TW" altLang="en-US" sz="1100" b="0" i="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教育</a:t>
            </a:r>
            <a:r>
              <a:rPr lang="zh-TW" altLang="en-US" sz="1100" dirty="0" smtClean="0">
                <a:latin typeface="Times New Roman" panose="02020603050405020304" pitchFamily="18" charset="0"/>
                <a:ea typeface="標楷體" panose="03000509000000000000" pitchFamily="65" charset="-120"/>
                <a:cs typeface="Times New Roman" panose="02020603050405020304" pitchFamily="18" charset="0"/>
              </a:rPr>
              <a:t>多媒體</a:t>
            </a:r>
            <a:r>
              <a:rPr lang="en-US" altLang="zh-TW" sz="11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smtClean="0">
                <a:latin typeface="Times New Roman" panose="02020603050405020304" pitchFamily="18" charset="0"/>
                <a:ea typeface="標楷體" panose="03000509000000000000" pitchFamily="65" charset="-120"/>
                <a:cs typeface="Times New Roman" panose="02020603050405020304" pitchFamily="18" charset="0"/>
              </a:rPr>
              <a:t>遠離</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藥物與</a:t>
            </a:r>
            <a:r>
              <a:rPr lang="zh-TW" altLang="en-US" sz="1100" dirty="0" smtClean="0">
                <a:latin typeface="Times New Roman" panose="02020603050405020304" pitchFamily="18" charset="0"/>
                <a:ea typeface="標楷體" panose="03000509000000000000" pitchFamily="65" charset="-120"/>
                <a:cs typeface="Times New Roman" panose="02020603050405020304" pitchFamily="18" charset="0"/>
              </a:rPr>
              <a:t>酒精</a:t>
            </a:r>
            <a:r>
              <a:rPr lang="en-US" altLang="zh-TW" sz="1100" b="0" i="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HK" sz="1100" dirty="0">
                <a:latin typeface="Times New Roman" panose="02020603050405020304" pitchFamily="18" charset="0"/>
                <a:ea typeface="標楷體" panose="03000509000000000000" pitchFamily="65" charset="-120"/>
                <a:cs typeface="Times New Roman" panose="02020603050405020304" pitchFamily="18" charset="0"/>
              </a:rPr>
              <a:t>https://emm.edcity.hk/media/%E9%81%A0%E9%9B%A2%E8%97%A5%E7%89%A9%E8%88%87%E9%85%92%E7%B2%BE/0_5j01kidu)</a:t>
            </a:r>
            <a:endParaRPr lang="zh-HK" altLang="en-US" sz="11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文字方塊 8">
            <a:extLst>
              <a:ext uri="{FF2B5EF4-FFF2-40B4-BE49-F238E27FC236}">
                <a16:creationId xmlns:a16="http://schemas.microsoft.com/office/drawing/2014/main" id="{FB51C468-D8BD-4A54-8351-CD9822CD88FF}"/>
              </a:ext>
            </a:extLst>
          </p:cNvPr>
          <p:cNvSpPr txBox="1"/>
          <p:nvPr/>
        </p:nvSpPr>
        <p:spPr>
          <a:xfrm>
            <a:off x="4061768" y="4358509"/>
            <a:ext cx="3999185" cy="1323439"/>
          </a:xfrm>
          <a:prstGeom prst="rect">
            <a:avLst/>
          </a:prstGeom>
          <a:noFill/>
        </p:spPr>
        <p:txBody>
          <a:bodyPr wrap="square">
            <a:spAutoFit/>
          </a:bodyPr>
          <a:lstStyle/>
          <a:p>
            <a:r>
              <a:rPr lang="zh-TW" altLang="en-US" sz="2000" b="0" i="0" dirty="0">
                <a:effectLst/>
                <a:latin typeface="標楷體" panose="03000509000000000000" pitchFamily="65" charset="-120"/>
                <a:ea typeface="標楷體" panose="03000509000000000000" pitchFamily="65" charset="-120"/>
              </a:rPr>
              <a:t>張先生十多歲開始吸煙，</a:t>
            </a:r>
            <a:r>
              <a:rPr lang="en-US" altLang="zh-TW" sz="2000" b="0" i="0" dirty="0">
                <a:effectLst/>
                <a:latin typeface="Times New Roman" panose="02020603050405020304" pitchFamily="18" charset="0"/>
                <a:ea typeface="標楷體" panose="03000509000000000000" pitchFamily="65" charset="-120"/>
                <a:cs typeface="Times New Roman" panose="02020603050405020304" pitchFamily="18" charset="0"/>
              </a:rPr>
              <a:t>60</a:t>
            </a:r>
            <a:r>
              <a:rPr lang="en-US" altLang="zh-TW" sz="2000" b="0" i="0" dirty="0">
                <a:effectLst/>
                <a:latin typeface="標楷體" panose="03000509000000000000" pitchFamily="65" charset="-120"/>
                <a:ea typeface="標楷體" panose="03000509000000000000" pitchFamily="65" charset="-120"/>
              </a:rPr>
              <a:t> </a:t>
            </a:r>
            <a:r>
              <a:rPr lang="zh-TW" altLang="en-US" sz="2000" b="0" i="0" dirty="0">
                <a:effectLst/>
                <a:latin typeface="標楷體" panose="03000509000000000000" pitchFamily="65" charset="-120"/>
                <a:ea typeface="標楷體" panose="03000509000000000000" pitchFamily="65" charset="-120"/>
              </a:rPr>
              <a:t>歲確診膀胱癌，須接受全膀胱切除手術。張先生會在短片分享患病和戒煙的經歷和心聲。</a:t>
            </a:r>
            <a:endParaRPr lang="zh-HK" altLang="en-US" sz="2000" dirty="0">
              <a:latin typeface="標楷體" panose="03000509000000000000" pitchFamily="65" charset="-120"/>
              <a:ea typeface="標楷體" panose="03000509000000000000" pitchFamily="65" charset="-120"/>
            </a:endParaRPr>
          </a:p>
        </p:txBody>
      </p:sp>
      <p:sp>
        <p:nvSpPr>
          <p:cNvPr id="18" name="文字方塊 17">
            <a:extLst>
              <a:ext uri="{FF2B5EF4-FFF2-40B4-BE49-F238E27FC236}">
                <a16:creationId xmlns:a16="http://schemas.microsoft.com/office/drawing/2014/main" id="{A9536902-E667-4095-AE7D-111470A56F70}"/>
              </a:ext>
            </a:extLst>
          </p:cNvPr>
          <p:cNvSpPr txBox="1"/>
          <p:nvPr/>
        </p:nvSpPr>
        <p:spPr>
          <a:xfrm>
            <a:off x="8570848" y="5342055"/>
            <a:ext cx="3290226" cy="646331"/>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視頻來源：保安局禁毒處</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dirty="0" smtClean="0">
                <a:effectLst/>
                <a:latin typeface="Times New Roman" panose="02020603050405020304" pitchFamily="18" charset="0"/>
                <a:ea typeface="標楷體" panose="03000509000000000000" pitchFamily="65" charset="-120"/>
                <a:cs typeface="Times New Roman" panose="02020603050405020304" pitchFamily="18" charset="0"/>
              </a:rPr>
              <a:t>生命</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掌舵</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II</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過來人分享</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p>
          <a:p>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https://www.youtube.com/watch?v=9voosI5-jVg)</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文字方塊 19">
            <a:extLst>
              <a:ext uri="{FF2B5EF4-FFF2-40B4-BE49-F238E27FC236}">
                <a16:creationId xmlns:a16="http://schemas.microsoft.com/office/drawing/2014/main" id="{632C68B0-4F33-4A99-B450-2E004BFBBC84}"/>
              </a:ext>
            </a:extLst>
          </p:cNvPr>
          <p:cNvSpPr txBox="1"/>
          <p:nvPr/>
        </p:nvSpPr>
        <p:spPr>
          <a:xfrm>
            <a:off x="8321438" y="4354860"/>
            <a:ext cx="3789046" cy="707886"/>
          </a:xfrm>
          <a:prstGeom prst="rect">
            <a:avLst/>
          </a:prstGeom>
          <a:noFill/>
        </p:spPr>
        <p:txBody>
          <a:bodyPr wrap="square">
            <a:spAutoFit/>
          </a:bodyPr>
          <a:lstStyle/>
          <a:p>
            <a:r>
              <a:rPr lang="zh-TW" altLang="en-US" sz="2000" dirty="0">
                <a:latin typeface="標楷體" panose="03000509000000000000" pitchFamily="65" charset="-120"/>
                <a:ea typeface="標楷體" panose="03000509000000000000" pitchFamily="65" charset="-120"/>
              </a:rPr>
              <a:t>過來人分享吸食毒品的禍害，切勿嘗試。</a:t>
            </a:r>
            <a:endParaRPr lang="zh-HK" altLang="en-US" sz="2000" dirty="0">
              <a:latin typeface="標楷體" panose="03000509000000000000" pitchFamily="65" charset="-120"/>
              <a:ea typeface="標楷體" panose="03000509000000000000" pitchFamily="65" charset="-120"/>
            </a:endParaRPr>
          </a:p>
        </p:txBody>
      </p:sp>
      <p:sp>
        <p:nvSpPr>
          <p:cNvPr id="21" name="Rectangle 14">
            <a:extLst>
              <a:ext uri="{FF2B5EF4-FFF2-40B4-BE49-F238E27FC236}">
                <a16:creationId xmlns:a16="http://schemas.microsoft.com/office/drawing/2014/main" id="{8FDE6972-0198-4F7E-8BF5-B4CC55C96DEC}"/>
              </a:ext>
            </a:extLst>
          </p:cNvPr>
          <p:cNvSpPr/>
          <p:nvPr/>
        </p:nvSpPr>
        <p:spPr>
          <a:xfrm>
            <a:off x="8315713" y="3878332"/>
            <a:ext cx="3754782"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點擊圖像觀看視頻</a:t>
            </a:r>
            <a:endParaRPr lang="en-US" altLang="zh-HK" b="1" dirty="0">
              <a:solidFill>
                <a:srgbClr val="FF0000"/>
              </a:solidFill>
              <a:latin typeface="DFKai-SB" panose="03000509000000000000" pitchFamily="65" charset="-120"/>
              <a:ea typeface="DFKai-SB" panose="03000509000000000000" pitchFamily="65" charset="-120"/>
            </a:endParaRPr>
          </a:p>
        </p:txBody>
      </p:sp>
      <p:sp>
        <p:nvSpPr>
          <p:cNvPr id="22" name="Rectangle 14">
            <a:extLst>
              <a:ext uri="{FF2B5EF4-FFF2-40B4-BE49-F238E27FC236}">
                <a16:creationId xmlns:a16="http://schemas.microsoft.com/office/drawing/2014/main" id="{1F63DA67-31BE-43D7-8AC3-C24C3B12FFD8}"/>
              </a:ext>
            </a:extLst>
          </p:cNvPr>
          <p:cNvSpPr/>
          <p:nvPr/>
        </p:nvSpPr>
        <p:spPr>
          <a:xfrm>
            <a:off x="4096407" y="3881203"/>
            <a:ext cx="3999185"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點擊圖像觀看視頻</a:t>
            </a:r>
            <a:endParaRPr lang="en-US" altLang="zh-HK" b="1" dirty="0">
              <a:solidFill>
                <a:srgbClr val="FF0000"/>
              </a:solidFill>
              <a:latin typeface="DFKai-SB" panose="03000509000000000000" pitchFamily="65" charset="-120"/>
              <a:ea typeface="DFKai-SB" panose="03000509000000000000" pitchFamily="65" charset="-120"/>
            </a:endParaRPr>
          </a:p>
        </p:txBody>
      </p:sp>
      <p:sp>
        <p:nvSpPr>
          <p:cNvPr id="23" name="Rectangle 14">
            <a:extLst>
              <a:ext uri="{FF2B5EF4-FFF2-40B4-BE49-F238E27FC236}">
                <a16:creationId xmlns:a16="http://schemas.microsoft.com/office/drawing/2014/main" id="{EDB305DC-0721-4C21-81AF-6D5E92446A62}"/>
              </a:ext>
            </a:extLst>
          </p:cNvPr>
          <p:cNvSpPr/>
          <p:nvPr/>
        </p:nvSpPr>
        <p:spPr>
          <a:xfrm>
            <a:off x="231876" y="3841803"/>
            <a:ext cx="3606754"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點擊圖像觀看視頻</a:t>
            </a:r>
            <a:endParaRPr lang="en-US" altLang="zh-HK" b="1" dirty="0">
              <a:solidFill>
                <a:srgbClr val="FF0000"/>
              </a:solidFill>
              <a:latin typeface="DFKai-SB" panose="03000509000000000000" pitchFamily="65" charset="-120"/>
              <a:ea typeface="DFKai-SB" panose="03000509000000000000" pitchFamily="65" charset="-120"/>
            </a:endParaRPr>
          </a:p>
        </p:txBody>
      </p:sp>
      <p:sp>
        <p:nvSpPr>
          <p:cNvPr id="24" name="文字方塊 23">
            <a:extLst>
              <a:ext uri="{FF2B5EF4-FFF2-40B4-BE49-F238E27FC236}">
                <a16:creationId xmlns:a16="http://schemas.microsoft.com/office/drawing/2014/main" id="{62E02D1B-DB5A-4E38-861A-F9274A7E0F96}"/>
              </a:ext>
            </a:extLst>
          </p:cNvPr>
          <p:cNvSpPr txBox="1"/>
          <p:nvPr/>
        </p:nvSpPr>
        <p:spPr>
          <a:xfrm>
            <a:off x="198379" y="4391072"/>
            <a:ext cx="3528890" cy="707886"/>
          </a:xfrm>
          <a:prstGeom prst="rect">
            <a:avLst/>
          </a:prstGeom>
          <a:noFill/>
        </p:spPr>
        <p:txBody>
          <a:bodyPr wrap="square">
            <a:spAutoFit/>
          </a:bodyPr>
          <a:lstStyle/>
          <a:p>
            <a:r>
              <a:rPr lang="zh-TW" altLang="en-US" sz="2000" dirty="0">
                <a:latin typeface="標楷體" panose="03000509000000000000" pitchFamily="65" charset="-120"/>
                <a:ea typeface="標楷體" panose="03000509000000000000" pitchFamily="65" charset="-120"/>
              </a:rPr>
              <a:t>濫用藥物對身、心和家庭帶來的</a:t>
            </a:r>
            <a:r>
              <a:rPr lang="zh-TW" altLang="en-US" sz="2000" dirty="0" smtClean="0">
                <a:latin typeface="標楷體" panose="03000509000000000000" pitchFamily="65" charset="-120"/>
                <a:ea typeface="標楷體" panose="03000509000000000000" pitchFamily="65" charset="-120"/>
              </a:rPr>
              <a:t>害處</a:t>
            </a:r>
            <a:r>
              <a:rPr lang="zh-TW" altLang="en-US"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酒精也對</a:t>
            </a:r>
            <a:r>
              <a:rPr lang="zh-TW" altLang="en-US" sz="2000" dirty="0">
                <a:latin typeface="標楷體" panose="03000509000000000000" pitchFamily="65" charset="-120"/>
                <a:ea typeface="標楷體" panose="03000509000000000000" pitchFamily="65" charset="-120"/>
              </a:rPr>
              <a:t>人體的傷害</a:t>
            </a:r>
            <a:r>
              <a:rPr lang="zh-TW" altLang="en-US" sz="2000" dirty="0" smtClean="0">
                <a:latin typeface="標楷體" panose="03000509000000000000" pitchFamily="65" charset="-120"/>
                <a:ea typeface="標楷體" panose="03000509000000000000" pitchFamily="65" charset="-120"/>
              </a:rPr>
              <a:t>。</a:t>
            </a:r>
            <a:endParaRPr lang="zh-HK" altLang="en-US" sz="2000" dirty="0">
              <a:latin typeface="標楷體" panose="03000509000000000000" pitchFamily="65" charset="-120"/>
              <a:ea typeface="標楷體" panose="03000509000000000000" pitchFamily="65" charset="-120"/>
            </a:endParaRPr>
          </a:p>
        </p:txBody>
      </p:sp>
      <p:pic>
        <p:nvPicPr>
          <p:cNvPr id="3" name="圖片 2">
            <a:hlinkClick r:id="rId2"/>
            <a:extLst>
              <a:ext uri="{FF2B5EF4-FFF2-40B4-BE49-F238E27FC236}">
                <a16:creationId xmlns:a16="http://schemas.microsoft.com/office/drawing/2014/main" id="{6FF4CCA7-5DAE-4639-ADE0-8C279844A1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81449" y="1670265"/>
            <a:ext cx="3789046" cy="2130542"/>
          </a:xfrm>
          <a:prstGeom prst="rect">
            <a:avLst/>
          </a:prstGeom>
        </p:spPr>
      </p:pic>
      <p:pic>
        <p:nvPicPr>
          <p:cNvPr id="2" name="Picture 1">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1876" y="1667176"/>
            <a:ext cx="3606754" cy="2130542"/>
          </a:xfrm>
          <a:prstGeom prst="rect">
            <a:avLst/>
          </a:prstGeom>
        </p:spPr>
      </p:pic>
      <p:sp>
        <p:nvSpPr>
          <p:cNvPr id="28" name="任意多边形: 形状 4">
            <a:extLst>
              <a:ext uri="{FF2B5EF4-FFF2-40B4-BE49-F238E27FC236}">
                <a16:creationId xmlns:a16="http://schemas.microsoft.com/office/drawing/2014/main" id="{CD5D41F3-C468-4F25-B01C-DAA0A07678B5}"/>
              </a:ext>
            </a:extLst>
          </p:cNvPr>
          <p:cNvSpPr/>
          <p:nvPr/>
        </p:nvSpPr>
        <p:spPr>
          <a:xfrm>
            <a:off x="1962824" y="261595"/>
            <a:ext cx="784246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a:solidFill>
                  <a:srgbClr val="FFFFFF"/>
                </a:solidFill>
                <a:latin typeface="DFKai-SB" panose="03000509000000000000" pitchFamily="65" charset="-120"/>
                <a:ea typeface="DFKai-SB" panose="03000509000000000000" pitchFamily="65" charset="-120"/>
                <a:sym typeface="+mn-ea"/>
              </a:rPr>
              <a:t>個人在維持公共衞生方面的責任</a:t>
            </a:r>
          </a:p>
        </p:txBody>
      </p:sp>
      <p:pic>
        <p:nvPicPr>
          <p:cNvPr id="29" name="Picture 28"/>
          <p:cNvPicPr>
            <a:picLocks noChangeAspect="1"/>
          </p:cNvPicPr>
          <p:nvPr/>
        </p:nvPicPr>
        <p:blipFill>
          <a:blip r:embed="rId6"/>
          <a:stretch>
            <a:fillRect/>
          </a:stretch>
        </p:blipFill>
        <p:spPr>
          <a:xfrm>
            <a:off x="231876" y="169462"/>
            <a:ext cx="1180922" cy="429897"/>
          </a:xfrm>
          <a:prstGeom prst="rect">
            <a:avLst/>
          </a:prstGeom>
        </p:spPr>
      </p:pic>
      <p:pic>
        <p:nvPicPr>
          <p:cNvPr id="7" name="Picture 6">
            <a:hlinkClick r:id="rId7"/>
          </p:cNvPr>
          <p:cNvPicPr>
            <a:picLocks noChangeAspect="1"/>
          </p:cNvPicPr>
          <p:nvPr/>
        </p:nvPicPr>
        <p:blipFill>
          <a:blip r:embed="rId8"/>
          <a:stretch>
            <a:fillRect/>
          </a:stretch>
        </p:blipFill>
        <p:spPr>
          <a:xfrm>
            <a:off x="4092745" y="1714132"/>
            <a:ext cx="4002847" cy="2127671"/>
          </a:xfrm>
          <a:prstGeom prst="rect">
            <a:avLst/>
          </a:prstGeom>
        </p:spPr>
      </p:pic>
      <p:sp>
        <p:nvSpPr>
          <p:cNvPr id="30" name="标题 1">
            <a:extLst>
              <a:ext uri="{FF2B5EF4-FFF2-40B4-BE49-F238E27FC236}">
                <a16:creationId xmlns:a16="http://schemas.microsoft.com/office/drawing/2014/main" id="{FD80F8E9-CF69-4AE3-AF33-910BBB0A4BC1}"/>
              </a:ext>
            </a:extLst>
          </p:cNvPr>
          <p:cNvSpPr txBox="1">
            <a:spLocks noChangeArrowheads="1"/>
          </p:cNvSpPr>
          <p:nvPr/>
        </p:nvSpPr>
        <p:spPr bwMode="auto">
          <a:xfrm>
            <a:off x="4109195" y="1015428"/>
            <a:ext cx="3689318"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DFKai-SB" panose="03000509000000000000" pitchFamily="65" charset="-120"/>
                <a:ea typeface="DFKai-SB" panose="03000509000000000000" pitchFamily="65" charset="-120"/>
              </a:rPr>
              <a:t>遠離</a:t>
            </a:r>
            <a:r>
              <a:rPr lang="zh-TW" altLang="en-US" sz="2800" b="1" dirty="0">
                <a:latin typeface="DFKai-SB" panose="03000509000000000000" pitchFamily="65" charset="-120"/>
                <a:ea typeface="DFKai-SB" panose="03000509000000000000" pitchFamily="65" charset="-120"/>
              </a:rPr>
              <a:t>煙酒</a:t>
            </a:r>
            <a:r>
              <a:rPr lang="zh-CN" altLang="en-US" sz="2800" b="1" dirty="0">
                <a:latin typeface="DFKai-SB" panose="03000509000000000000" pitchFamily="65" charset="-120"/>
                <a:ea typeface="DFKai-SB" panose="03000509000000000000" pitchFamily="65" charset="-120"/>
              </a:rPr>
              <a:t>與</a:t>
            </a:r>
            <a:r>
              <a:rPr lang="zh-TW" altLang="en-US" sz="2800" b="1" dirty="0">
                <a:latin typeface="DFKai-SB" panose="03000509000000000000" pitchFamily="65" charset="-120"/>
                <a:ea typeface="DFKai-SB" panose="03000509000000000000" pitchFamily="65" charset="-120"/>
              </a:rPr>
              <a:t>拒絕</a:t>
            </a:r>
            <a:r>
              <a:rPr lang="zh-TW" altLang="en-US" sz="2800" b="1" dirty="0" smtClean="0">
                <a:latin typeface="DFKai-SB" panose="03000509000000000000" pitchFamily="65" charset="-120"/>
                <a:ea typeface="DFKai-SB" panose="03000509000000000000" pitchFamily="65" charset="-120"/>
              </a:rPr>
              <a:t>毒品</a:t>
            </a:r>
            <a:r>
              <a:rPr lang="zh-CN" altLang="en-US" sz="2800" b="1" dirty="0" smtClean="0">
                <a:latin typeface="DFKai-SB" panose="03000509000000000000" pitchFamily="65" charset="-120"/>
                <a:ea typeface="DFKai-SB" panose="03000509000000000000" pitchFamily="65" charset="-120"/>
              </a:rPr>
              <a:t>（包括大麻）</a:t>
            </a:r>
            <a:endParaRPr lang="zh-TW" altLang="en-US" sz="2800" b="1" dirty="0">
              <a:latin typeface="DFKai-SB" panose="03000509000000000000" pitchFamily="65" charset="-120"/>
              <a:ea typeface="DFKai-SB" panose="03000509000000000000" pitchFamily="65" charset="-120"/>
            </a:endParaRPr>
          </a:p>
        </p:txBody>
      </p:sp>
      <p:sp>
        <p:nvSpPr>
          <p:cNvPr id="31" name="Freeform 5">
            <a:extLst>
              <a:ext uri="{FF2B5EF4-FFF2-40B4-BE49-F238E27FC236}">
                <a16:creationId xmlns:a16="http://schemas.microsoft.com/office/drawing/2014/main" id="{4B46BE89-77B6-44AA-905E-5B0183CB0A93}"/>
              </a:ext>
            </a:extLst>
          </p:cNvPr>
          <p:cNvSpPr/>
          <p:nvPr/>
        </p:nvSpPr>
        <p:spPr bwMode="auto">
          <a:xfrm>
            <a:off x="3584932" y="1062385"/>
            <a:ext cx="608468" cy="440263"/>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DFKai-SB" panose="03000509000000000000" pitchFamily="65" charset="-120"/>
              <a:ea typeface="DFKai-SB" panose="03000509000000000000" pitchFamily="65" charset="-120"/>
              <a:cs typeface="+mn-ea"/>
              <a:sym typeface="Agency FB" panose="020B0503020202020204" pitchFamily="34" charset="0"/>
            </a:endParaRPr>
          </a:p>
        </p:txBody>
      </p:sp>
    </p:spTree>
    <p:extLst>
      <p:ext uri="{BB962C8B-B14F-4D97-AF65-F5344CB8AC3E}">
        <p14:creationId xmlns:p14="http://schemas.microsoft.com/office/powerpoint/2010/main" val="1164553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312" y="1016356"/>
            <a:ext cx="10268000" cy="5505513"/>
          </a:xfrm>
        </p:spPr>
        <p:txBody>
          <a:bodyPr>
            <a:noAutofit/>
          </a:bodyPr>
          <a:lstStyle/>
          <a:p>
            <a:pPr marL="0" indent="0">
              <a:lnSpc>
                <a:spcPct val="130000"/>
              </a:lnSpc>
              <a:spcBef>
                <a:spcPts val="0"/>
              </a:spcBef>
              <a:buNone/>
            </a:pPr>
            <a:r>
              <a:rPr lang="zh-HK" altLang="en-US" b="1" dirty="0">
                <a:latin typeface="標楷體" panose="03000509000000000000" pitchFamily="65" charset="-120"/>
                <a:ea typeface="標楷體" panose="03000509000000000000" pitchFamily="65" charset="-120"/>
              </a:rPr>
              <a:t>知識</a:t>
            </a:r>
            <a:endParaRPr lang="en-US" altLang="zh-HK" b="1" dirty="0">
              <a:latin typeface="標楷體" panose="03000509000000000000" pitchFamily="65" charset="-120"/>
              <a:ea typeface="標楷體" panose="03000509000000000000" pitchFamily="65" charset="-120"/>
            </a:endParaRPr>
          </a:p>
          <a:p>
            <a:pPr>
              <a:lnSpc>
                <a:spcPct val="130000"/>
              </a:lnSpc>
              <a:spcBef>
                <a:spcPts val="0"/>
              </a:spcBef>
            </a:pPr>
            <a:r>
              <a:rPr lang="zh-TW" altLang="en-US" sz="2400" dirty="0" smtClean="0">
                <a:latin typeface="標楷體" panose="03000509000000000000" pitchFamily="65" charset="-120"/>
                <a:ea typeface="標楷體" panose="03000509000000000000" pitchFamily="65" charset="-120"/>
              </a:rPr>
              <a:t>認識</a:t>
            </a:r>
            <a:r>
              <a:rPr lang="zh-CN" altLang="en-US" sz="2400" dirty="0" smtClean="0">
                <a:latin typeface="標楷體" panose="03000509000000000000" pitchFamily="65" charset="-120"/>
                <a:ea typeface="標楷體" panose="03000509000000000000" pitchFamily="65" charset="-120"/>
              </a:rPr>
              <a:t>個人</a:t>
            </a:r>
            <a:r>
              <a:rPr lang="zh-CN" altLang="en-US" sz="2400" dirty="0">
                <a:latin typeface="標楷體" panose="03000509000000000000" pitchFamily="65" charset="-120"/>
                <a:ea typeface="標楷體" panose="03000509000000000000" pitchFamily="65" charset="-120"/>
              </a:rPr>
              <a:t>與公共衞生的</a:t>
            </a:r>
            <a:r>
              <a:rPr lang="zh-CN" altLang="en-US" sz="2400" dirty="0" smtClean="0">
                <a:latin typeface="標楷體" panose="03000509000000000000" pitchFamily="65" charset="-120"/>
                <a:ea typeface="標楷體" panose="03000509000000000000" pitchFamily="65" charset="-120"/>
              </a:rPr>
              <a:t>關係</a:t>
            </a:r>
            <a:r>
              <a:rPr lang="zh-TW" altLang="en-US" sz="2400" dirty="0" smtClean="0">
                <a:latin typeface="標楷體" panose="03000509000000000000" pitchFamily="65" charset="-120"/>
                <a:ea typeface="標楷體" panose="03000509000000000000" pitchFamily="65" charset="-120"/>
              </a:rPr>
              <a:t>，以及與之相關的法律與道德責任，並</a:t>
            </a:r>
            <a:r>
              <a:rPr lang="zh-TW" altLang="en-US" sz="2400" dirty="0">
                <a:latin typeface="標楷體" panose="03000509000000000000" pitchFamily="65" charset="-120"/>
                <a:ea typeface="標楷體" panose="03000509000000000000" pitchFamily="65" charset="-120"/>
              </a:rPr>
              <a:t>掌握如何應對傳染病的方法</a:t>
            </a:r>
            <a:endParaRPr lang="en-US" altLang="zh-CN" sz="2400" dirty="0">
              <a:latin typeface="標楷體" panose="03000509000000000000" pitchFamily="65" charset="-120"/>
              <a:ea typeface="標楷體" panose="03000509000000000000" pitchFamily="65" charset="-120"/>
            </a:endParaRPr>
          </a:p>
          <a:p>
            <a:pPr>
              <a:lnSpc>
                <a:spcPct val="130000"/>
              </a:lnSpc>
              <a:spcBef>
                <a:spcPts val="0"/>
              </a:spcBef>
            </a:pPr>
            <a:r>
              <a:rPr lang="zh-TW" altLang="en-US" sz="2400" dirty="0" smtClean="0">
                <a:latin typeface="標楷體" panose="03000509000000000000" pitchFamily="65" charset="-120"/>
                <a:ea typeface="標楷體" panose="03000509000000000000" pitchFamily="65" charset="-120"/>
              </a:rPr>
              <a:t>認識健康</a:t>
            </a:r>
            <a:r>
              <a:rPr lang="zh-TW" altLang="en-US" sz="2400" dirty="0">
                <a:latin typeface="標楷體" panose="03000509000000000000" pitchFamily="65" charset="-120"/>
                <a:ea typeface="標楷體" panose="03000509000000000000" pitchFamily="65" charset="-120"/>
              </a:rPr>
              <a:t>的</a:t>
            </a:r>
            <a:r>
              <a:rPr lang="zh-CN" altLang="en-US" sz="2400" dirty="0">
                <a:latin typeface="標楷體" panose="03000509000000000000" pitchFamily="65" charset="-120"/>
                <a:ea typeface="標楷體" panose="03000509000000000000" pitchFamily="65" charset="-120"/>
              </a:rPr>
              <a:t>概略</a:t>
            </a:r>
            <a:r>
              <a:rPr lang="zh-CN" altLang="en-US" sz="2400" dirty="0" smtClean="0">
                <a:latin typeface="標楷體" panose="03000509000000000000" pitchFamily="65" charset="-120"/>
                <a:ea typeface="標楷體" panose="03000509000000000000" pitchFamily="65" charset="-120"/>
              </a:rPr>
              <a:t>含義</a:t>
            </a:r>
            <a:endParaRPr lang="en-US" altLang="zh-CN" sz="2400" dirty="0">
              <a:solidFill>
                <a:srgbClr val="FF0000"/>
              </a:solidFill>
              <a:latin typeface="標楷體" panose="03000509000000000000" pitchFamily="65" charset="-120"/>
              <a:ea typeface="標楷體" panose="03000509000000000000" pitchFamily="65" charset="-120"/>
            </a:endParaRPr>
          </a:p>
          <a:p>
            <a:pPr marL="0" indent="0">
              <a:lnSpc>
                <a:spcPct val="130000"/>
              </a:lnSpc>
              <a:spcBef>
                <a:spcPts val="0"/>
              </a:spcBef>
              <a:buNone/>
            </a:pPr>
            <a:r>
              <a:rPr lang="zh-TW" altLang="en-US" b="1" dirty="0">
                <a:latin typeface="標楷體" panose="03000509000000000000" pitchFamily="65" charset="-120"/>
                <a:ea typeface="標楷體" panose="03000509000000000000" pitchFamily="65" charset="-120"/>
              </a:rPr>
              <a:t>技能</a:t>
            </a:r>
            <a:endParaRPr lang="en-US" altLang="zh-TW" b="1" dirty="0">
              <a:latin typeface="標楷體" panose="03000509000000000000" pitchFamily="65" charset="-120"/>
              <a:ea typeface="標楷體" panose="03000509000000000000" pitchFamily="65" charset="-120"/>
            </a:endParaRPr>
          </a:p>
          <a:p>
            <a:pPr>
              <a:lnSpc>
                <a:spcPct val="130000"/>
              </a:lnSpc>
              <a:spcBef>
                <a:spcPts val="0"/>
              </a:spcBef>
            </a:pPr>
            <a:r>
              <a:rPr lang="zh-TW" altLang="en-US" sz="2400" dirty="0" smtClean="0">
                <a:latin typeface="標楷體" panose="03000509000000000000" pitchFamily="65" charset="-120"/>
                <a:ea typeface="標楷體" panose="03000509000000000000" pitchFamily="65" charset="-120"/>
              </a:rPr>
              <a:t>能分析與判斷不同媒體發放的健康資訊的可信性</a:t>
            </a:r>
            <a:endParaRPr lang="en-US" altLang="zh-TW" sz="2400" dirty="0" smtClean="0">
              <a:latin typeface="標楷體" panose="03000509000000000000" pitchFamily="65" charset="-120"/>
              <a:ea typeface="標楷體" panose="03000509000000000000" pitchFamily="65" charset="-120"/>
            </a:endParaRPr>
          </a:p>
          <a:p>
            <a:pPr>
              <a:lnSpc>
                <a:spcPct val="130000"/>
              </a:lnSpc>
              <a:spcBef>
                <a:spcPts val="0"/>
              </a:spcBef>
            </a:pPr>
            <a:r>
              <a:rPr lang="zh-TW" altLang="en-US" sz="2400" dirty="0" smtClean="0">
                <a:latin typeface="標楷體" panose="03000509000000000000" pitchFamily="65" charset="-120"/>
                <a:ea typeface="標楷體" panose="03000509000000000000" pitchFamily="65" charset="-120"/>
              </a:rPr>
              <a:t>基</a:t>
            </a:r>
            <a:r>
              <a:rPr lang="zh-TW" altLang="en-US" sz="2400" dirty="0">
                <a:latin typeface="標楷體" panose="03000509000000000000" pitchFamily="65" charset="-120"/>
                <a:ea typeface="標楷體" panose="03000509000000000000" pitchFamily="65" charset="-120"/>
              </a:rPr>
              <a:t>建於可信、客觀的</a:t>
            </a:r>
            <a:r>
              <a:rPr lang="zh-TW" altLang="en-US" sz="2400" dirty="0" smtClean="0">
                <a:latin typeface="標楷體" panose="03000509000000000000" pitchFamily="65" charset="-120"/>
                <a:ea typeface="標楷體" panose="03000509000000000000" pitchFamily="65" charset="-120"/>
              </a:rPr>
              <a:t>資訊，分析不同生活習慣對健康與公共衞生的影響，並掌握</a:t>
            </a:r>
            <a:r>
              <a:rPr lang="zh-CN" altLang="en-US" sz="2400" dirty="0" smtClean="0">
                <a:latin typeface="標楷體" panose="03000509000000000000" pitchFamily="65" charset="-120"/>
                <a:ea typeface="標楷體" panose="03000509000000000000" pitchFamily="65" charset="-120"/>
              </a:rPr>
              <a:t>正確</a:t>
            </a:r>
            <a:r>
              <a:rPr lang="zh-CN" altLang="en-US" sz="2400" dirty="0">
                <a:latin typeface="標楷體" panose="03000509000000000000" pitchFamily="65" charset="-120"/>
                <a:ea typeface="標楷體" panose="03000509000000000000" pitchFamily="65" charset="-120"/>
              </a:rPr>
              <a:t>的防護措施應對傳染病</a:t>
            </a:r>
            <a:endParaRPr lang="en-US" altLang="zh-CN" sz="2400" dirty="0">
              <a:latin typeface="標楷體" panose="03000509000000000000" pitchFamily="65" charset="-120"/>
              <a:ea typeface="標楷體" panose="03000509000000000000" pitchFamily="65" charset="-120"/>
            </a:endParaRPr>
          </a:p>
          <a:p>
            <a:pPr marL="0" indent="0">
              <a:lnSpc>
                <a:spcPct val="130000"/>
              </a:lnSpc>
              <a:spcBef>
                <a:spcPts val="0"/>
              </a:spcBef>
              <a:buNone/>
            </a:pPr>
            <a:r>
              <a:rPr lang="zh-TW" altLang="en-US" b="1" dirty="0">
                <a:latin typeface="標楷體" panose="03000509000000000000" pitchFamily="65" charset="-120"/>
                <a:ea typeface="標楷體" panose="03000509000000000000" pitchFamily="65" charset="-120"/>
              </a:rPr>
              <a:t>價值觀</a:t>
            </a:r>
            <a:endParaRPr lang="en-US" altLang="zh-TW" b="1" dirty="0">
              <a:latin typeface="標楷體" panose="03000509000000000000" pitchFamily="65" charset="-120"/>
              <a:ea typeface="標楷體" panose="03000509000000000000" pitchFamily="65" charset="-120"/>
            </a:endParaRPr>
          </a:p>
          <a:p>
            <a:pPr>
              <a:lnSpc>
                <a:spcPct val="130000"/>
              </a:lnSpc>
              <a:spcBef>
                <a:spcPts val="0"/>
              </a:spcBef>
            </a:pPr>
            <a:r>
              <a:rPr lang="zh-TW" altLang="en-US" sz="2400" dirty="0" smtClean="0">
                <a:latin typeface="標楷體" panose="03000509000000000000" pitchFamily="65" charset="-120"/>
                <a:ea typeface="標楷體" panose="03000509000000000000" pitchFamily="65" charset="-120"/>
              </a:rPr>
              <a:t>培養</a:t>
            </a:r>
            <a:r>
              <a:rPr lang="zh-CN" altLang="en-US" sz="2400" dirty="0">
                <a:latin typeface="標楷體" panose="03000509000000000000" pitchFamily="65" charset="-120"/>
                <a:ea typeface="標楷體" panose="03000509000000000000" pitchFamily="65" charset="-120"/>
              </a:rPr>
              <a:t>科學的健康</a:t>
            </a:r>
            <a:r>
              <a:rPr lang="zh-CN" altLang="en-US" sz="2400" dirty="0" smtClean="0">
                <a:latin typeface="標楷體" panose="03000509000000000000" pitchFamily="65" charset="-120"/>
                <a:ea typeface="標楷體" panose="03000509000000000000" pitchFamily="65" charset="-120"/>
              </a:rPr>
              <a:t>觀</a:t>
            </a:r>
            <a:r>
              <a:rPr lang="zh-TW" altLang="en-US" sz="2400" dirty="0">
                <a:latin typeface="標楷體" panose="03000509000000000000" pitchFamily="65" charset="-120"/>
                <a:ea typeface="標楷體" panose="03000509000000000000" pitchFamily="65" charset="-120"/>
              </a:rPr>
              <a:t>，能夠</a:t>
            </a:r>
            <a:r>
              <a:rPr lang="zh-TW" altLang="en-US" sz="2400" dirty="0" smtClean="0">
                <a:latin typeface="標楷體" panose="03000509000000000000" pitchFamily="65" charset="-120"/>
                <a:ea typeface="標楷體" panose="03000509000000000000" pitchFamily="65" charset="-120"/>
              </a:rPr>
              <a:t>制定與實踐健康</a:t>
            </a:r>
            <a:r>
              <a:rPr lang="zh-TW" altLang="en-US" sz="2400" dirty="0">
                <a:latin typeface="標楷體" panose="03000509000000000000" pitchFamily="65" charset="-120"/>
                <a:ea typeface="標楷體" panose="03000509000000000000" pitchFamily="65" charset="-120"/>
              </a:rPr>
              <a:t>的生活</a:t>
            </a:r>
            <a:r>
              <a:rPr lang="zh-TW" altLang="en-US" sz="2400" dirty="0" smtClean="0">
                <a:latin typeface="標楷體" panose="03000509000000000000" pitchFamily="65" charset="-120"/>
                <a:ea typeface="標楷體" panose="03000509000000000000" pitchFamily="65" charset="-120"/>
              </a:rPr>
              <a:t>模式</a:t>
            </a:r>
            <a:endParaRPr lang="en-US" altLang="zh-CN" sz="2400" dirty="0">
              <a:latin typeface="標楷體" panose="03000509000000000000" pitchFamily="65" charset="-120"/>
              <a:ea typeface="標楷體" panose="03000509000000000000" pitchFamily="65" charset="-120"/>
            </a:endParaRPr>
          </a:p>
          <a:p>
            <a:pPr>
              <a:lnSpc>
                <a:spcPct val="130000"/>
              </a:lnSpc>
              <a:spcBef>
                <a:spcPts val="0"/>
              </a:spcBef>
            </a:pPr>
            <a:r>
              <a:rPr lang="zh-TW" altLang="en-US" sz="2400" dirty="0" smtClean="0">
                <a:latin typeface="標楷體" panose="03000509000000000000" pitchFamily="65" charset="-120"/>
                <a:ea typeface="標楷體" panose="03000509000000000000" pitchFamily="65" charset="-120"/>
              </a:rPr>
              <a:t>樂於配合</a:t>
            </a:r>
            <a:r>
              <a:rPr lang="zh-CN" altLang="en-US" sz="2400" dirty="0" smtClean="0">
                <a:latin typeface="標楷體" panose="03000509000000000000" pitchFamily="65" charset="-120"/>
                <a:ea typeface="標楷體" panose="03000509000000000000" pitchFamily="65" charset="-120"/>
              </a:rPr>
              <a:t>維持</a:t>
            </a:r>
            <a:r>
              <a:rPr lang="zh-CN" altLang="en-US" sz="2400" dirty="0">
                <a:latin typeface="標楷體" panose="03000509000000000000" pitchFamily="65" charset="-120"/>
                <a:ea typeface="標楷體" panose="03000509000000000000" pitchFamily="65" charset="-120"/>
              </a:rPr>
              <a:t>公共衞生和配合政府的</a:t>
            </a:r>
            <a:r>
              <a:rPr lang="zh-CN" altLang="en-US" sz="2400" dirty="0" smtClean="0">
                <a:latin typeface="標楷體" panose="03000509000000000000" pitchFamily="65" charset="-120"/>
                <a:ea typeface="標楷體" panose="03000509000000000000" pitchFamily="65" charset="-120"/>
              </a:rPr>
              <a:t>政策</a:t>
            </a:r>
            <a:r>
              <a:rPr lang="zh-TW" altLang="en-US" sz="2400" dirty="0" smtClean="0">
                <a:latin typeface="標楷體" panose="03000509000000000000" pitchFamily="65" charset="-120"/>
                <a:ea typeface="標楷體" panose="03000509000000000000" pitchFamily="65" charset="-120"/>
              </a:rPr>
              <a:t>，履行</a:t>
            </a:r>
            <a:r>
              <a:rPr lang="zh-CN" altLang="en-US" sz="2400" dirty="0" smtClean="0">
                <a:latin typeface="標楷體" panose="03000509000000000000" pitchFamily="65" charset="-120"/>
                <a:ea typeface="標楷體" panose="03000509000000000000" pitchFamily="65" charset="-120"/>
              </a:rPr>
              <a:t>共同</a:t>
            </a:r>
            <a:r>
              <a:rPr lang="zh-CN" altLang="en-US" sz="2400" dirty="0">
                <a:latin typeface="標楷體" panose="03000509000000000000" pitchFamily="65" charset="-120"/>
                <a:ea typeface="標楷體" panose="03000509000000000000" pitchFamily="65" charset="-120"/>
              </a:rPr>
              <a:t>抗疫的責任意識</a:t>
            </a:r>
            <a:endParaRPr lang="en-US" altLang="zh-CN" sz="2400" dirty="0">
              <a:latin typeface="標楷體" panose="03000509000000000000" pitchFamily="65" charset="-120"/>
              <a:ea typeface="標楷體" panose="03000509000000000000" pitchFamily="65" charset="-120"/>
            </a:endParaRPr>
          </a:p>
          <a:p>
            <a:pPr>
              <a:lnSpc>
                <a:spcPct val="130000"/>
              </a:lnSpc>
              <a:spcBef>
                <a:spcPts val="0"/>
              </a:spcBef>
            </a:pPr>
            <a:endParaRPr lang="en-US" altLang="zh-HK" dirty="0"/>
          </a:p>
        </p:txBody>
      </p:sp>
      <p:sp>
        <p:nvSpPr>
          <p:cNvPr id="6" name="矩形: 圆角 5">
            <a:extLst>
              <a:ext uri="{FF2B5EF4-FFF2-40B4-BE49-F238E27FC236}">
                <a16:creationId xmlns:a16="http://schemas.microsoft.com/office/drawing/2014/main" id="{1E2A470A-2846-420F-890D-76C26C10BE49}"/>
              </a:ext>
            </a:extLst>
          </p:cNvPr>
          <p:cNvSpPr/>
          <p:nvPr/>
        </p:nvSpPr>
        <p:spPr bwMode="auto">
          <a:xfrm>
            <a:off x="4752975" y="301981"/>
            <a:ext cx="2354263" cy="714375"/>
          </a:xfrm>
          <a:prstGeom prst="round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HK" altLang="en-US" sz="3600" b="1" spc="400" dirty="0">
                <a:latin typeface="標楷體" panose="03000509000000000000" pitchFamily="65" charset="-120"/>
                <a:ea typeface="標楷體" panose="03000509000000000000" pitchFamily="65" charset="-120"/>
              </a:rPr>
              <a:t>學習目標</a:t>
            </a:r>
            <a:endParaRPr lang="zh-CN" altLang="en-US" sz="3600" b="1" spc="400" dirty="0">
              <a:latin typeface="標楷體" panose="03000509000000000000" pitchFamily="65" charset="-120"/>
              <a:ea typeface="標楷體" panose="03000509000000000000" pitchFamily="65" charset="-120"/>
            </a:endParaRPr>
          </a:p>
        </p:txBody>
      </p:sp>
      <p:sp>
        <p:nvSpPr>
          <p:cNvPr id="7" name="直接连接符 8">
            <a:extLst>
              <a:ext uri="{FF2B5EF4-FFF2-40B4-BE49-F238E27FC236}">
                <a16:creationId xmlns:a16="http://schemas.microsoft.com/office/drawing/2014/main" id="{034436D5-C746-49EC-A6CA-16C563A791F5}"/>
              </a:ext>
            </a:extLst>
          </p:cNvPr>
          <p:cNvSpPr>
            <a:spLocks noChangeShapeType="1"/>
          </p:cNvSpPr>
          <p:nvPr/>
        </p:nvSpPr>
        <p:spPr bwMode="auto">
          <a:xfrm flipV="1">
            <a:off x="7548472" y="687289"/>
            <a:ext cx="1485900" cy="0"/>
          </a:xfrm>
          <a:prstGeom prst="line">
            <a:avLst/>
          </a:prstGeom>
          <a:noFill/>
          <a:ln w="6350">
            <a:solidFill>
              <a:srgbClr val="2F2637"/>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接连接符 10">
            <a:extLst>
              <a:ext uri="{FF2B5EF4-FFF2-40B4-BE49-F238E27FC236}">
                <a16:creationId xmlns:a16="http://schemas.microsoft.com/office/drawing/2014/main" id="{253C1427-C0F4-410B-AC41-033D68281FC4}"/>
              </a:ext>
            </a:extLst>
          </p:cNvPr>
          <p:cNvSpPr>
            <a:spLocks noChangeShapeType="1"/>
          </p:cNvSpPr>
          <p:nvPr/>
        </p:nvSpPr>
        <p:spPr bwMode="auto">
          <a:xfrm flipV="1">
            <a:off x="2743972" y="703387"/>
            <a:ext cx="1590675" cy="0"/>
          </a:xfrm>
          <a:prstGeom prst="line">
            <a:avLst/>
          </a:prstGeom>
          <a:noFill/>
          <a:ln w="6350">
            <a:solidFill>
              <a:srgbClr val="2F2637"/>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椭圆 13">
            <a:extLst>
              <a:ext uri="{FF2B5EF4-FFF2-40B4-BE49-F238E27FC236}">
                <a16:creationId xmlns:a16="http://schemas.microsoft.com/office/drawing/2014/main" id="{EC9306F3-6694-43CF-8CA4-276F7388CAB6}"/>
              </a:ext>
            </a:extLst>
          </p:cNvPr>
          <p:cNvSpPr>
            <a:spLocks noChangeArrowheads="1"/>
          </p:cNvSpPr>
          <p:nvPr/>
        </p:nvSpPr>
        <p:spPr bwMode="auto">
          <a:xfrm>
            <a:off x="4477766" y="610295"/>
            <a:ext cx="153987" cy="153987"/>
          </a:xfrm>
          <a:prstGeom prst="ellipse">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1400">
              <a:solidFill>
                <a:srgbClr val="FFFFFF"/>
              </a:solidFill>
              <a:latin typeface="宋体" panose="02010600030101010101" pitchFamily="2" charset="-122"/>
              <a:sym typeface="宋体" panose="02010600030101010101" pitchFamily="2" charset="-122"/>
            </a:endParaRPr>
          </a:p>
        </p:txBody>
      </p:sp>
      <p:sp>
        <p:nvSpPr>
          <p:cNvPr id="10" name="椭圆 17">
            <a:extLst>
              <a:ext uri="{FF2B5EF4-FFF2-40B4-BE49-F238E27FC236}">
                <a16:creationId xmlns:a16="http://schemas.microsoft.com/office/drawing/2014/main" id="{B8561C71-11BF-419E-A0A0-9B229D8D3E0E}"/>
              </a:ext>
            </a:extLst>
          </p:cNvPr>
          <p:cNvSpPr>
            <a:spLocks noChangeArrowheads="1"/>
          </p:cNvSpPr>
          <p:nvPr/>
        </p:nvSpPr>
        <p:spPr bwMode="auto">
          <a:xfrm>
            <a:off x="7243763" y="626394"/>
            <a:ext cx="153987" cy="153987"/>
          </a:xfrm>
          <a:prstGeom prst="ellipse">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1400">
              <a:solidFill>
                <a:srgbClr val="FFFFFF"/>
              </a:solidFill>
              <a:latin typeface="宋体" panose="02010600030101010101" pitchFamily="2" charset="-122"/>
              <a:sym typeface="宋体" panose="02010600030101010101" pitchFamily="2" charset="-122"/>
            </a:endParaRPr>
          </a:p>
        </p:txBody>
      </p:sp>
    </p:spTree>
    <p:extLst>
      <p:ext uri="{BB962C8B-B14F-4D97-AF65-F5344CB8AC3E}">
        <p14:creationId xmlns:p14="http://schemas.microsoft.com/office/powerpoint/2010/main" val="2471196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hlinkClick r:id="rId2"/>
            <a:extLst>
              <a:ext uri="{FF2B5EF4-FFF2-40B4-BE49-F238E27FC236}">
                <a16:creationId xmlns:a16="http://schemas.microsoft.com/office/drawing/2014/main" id="{3CAFE255-2A98-4693-AFBE-B282DD2EB2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8222" y="2107195"/>
            <a:ext cx="4425735" cy="2416268"/>
          </a:xfrm>
          <a:prstGeom prst="rect">
            <a:avLst/>
          </a:prstGeom>
        </p:spPr>
      </p:pic>
      <p:sp>
        <p:nvSpPr>
          <p:cNvPr id="9" name="文字方塊 8">
            <a:extLst>
              <a:ext uri="{FF2B5EF4-FFF2-40B4-BE49-F238E27FC236}">
                <a16:creationId xmlns:a16="http://schemas.microsoft.com/office/drawing/2014/main" id="{615ED508-58B7-4052-BA96-A88F3C2CC698}"/>
              </a:ext>
            </a:extLst>
          </p:cNvPr>
          <p:cNvSpPr txBox="1"/>
          <p:nvPr/>
        </p:nvSpPr>
        <p:spPr>
          <a:xfrm>
            <a:off x="6858222" y="5024382"/>
            <a:ext cx="3709950" cy="646331"/>
          </a:xfrm>
          <a:prstGeom prst="rect">
            <a:avLst/>
          </a:prstGeom>
          <a:noFill/>
        </p:spPr>
        <p:txBody>
          <a:bodyPr wrap="square">
            <a:spAutoFit/>
          </a:bodyPr>
          <a:lstStyle/>
          <a:p>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視頻來源：香港吸煙與健康委員會</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控煙專題：另類吸煙產品─煙草商的新騙局</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 (https://www.youtube.com/watch?v=qfAH2OhJWiI)</a:t>
            </a:r>
            <a:endPar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文字方塊 9">
            <a:extLst>
              <a:ext uri="{FF2B5EF4-FFF2-40B4-BE49-F238E27FC236}">
                <a16:creationId xmlns:a16="http://schemas.microsoft.com/office/drawing/2014/main" id="{C33F6BA1-820C-4ECE-A414-A725DB265488}"/>
              </a:ext>
            </a:extLst>
          </p:cNvPr>
          <p:cNvSpPr txBox="1"/>
          <p:nvPr/>
        </p:nvSpPr>
        <p:spPr>
          <a:xfrm>
            <a:off x="506778" y="1976501"/>
            <a:ext cx="6085609" cy="2677656"/>
          </a:xfrm>
          <a:prstGeom prst="rect">
            <a:avLst/>
          </a:prstGeom>
          <a:noFill/>
        </p:spPr>
        <p:txBody>
          <a:bodyPr wrap="square">
            <a:spAutoFit/>
          </a:bodyPr>
          <a:lstStyle/>
          <a:p>
            <a:r>
              <a:rPr lang="zh-TW" altLang="en-US" sz="2800" b="0" i="0" dirty="0" smtClean="0">
                <a:effectLst/>
                <a:latin typeface="Times New Roman" panose="02020603050405020304" pitchFamily="18" charset="0"/>
                <a:ea typeface="標楷體" panose="03000509000000000000" pitchFamily="65" charset="-120"/>
                <a:cs typeface="Times New Roman" panose="02020603050405020304" pitchFamily="18" charset="0"/>
              </a:rPr>
              <a:t>無論</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是電子煙或加熱煙，均對身體有害。</a:t>
            </a:r>
            <a:r>
              <a:rPr lang="en-US" altLang="zh-TW" sz="2800" b="0" i="0" dirty="0">
                <a:effectLst/>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年吸煙</a:t>
            </a:r>
            <a:r>
              <a:rPr lang="en-US" altLang="zh-TW" sz="28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公眾衞生</a:t>
            </a:r>
            <a:r>
              <a:rPr lang="en-US" altLang="zh-TW" sz="28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修訂</a:t>
            </a:r>
            <a:r>
              <a:rPr lang="en-US" altLang="zh-TW" sz="28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條例</a:t>
            </a:r>
            <a:r>
              <a:rPr lang="en-US" altLang="zh-TW" sz="28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已於</a:t>
            </a:r>
            <a:r>
              <a:rPr lang="en-US" altLang="zh-TW" sz="2800" b="0" i="0" dirty="0">
                <a:effectLst/>
                <a:latin typeface="Times New Roman" panose="02020603050405020304" pitchFamily="18" charset="0"/>
                <a:ea typeface="標楷體" panose="03000509000000000000" pitchFamily="65" charset="-120"/>
                <a:cs typeface="Times New Roman" panose="02020603050405020304" pitchFamily="18" charset="0"/>
              </a:rPr>
              <a:t>2022</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b="0" i="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b="0" i="0" dirty="0">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i="0" dirty="0">
                <a:effectLst/>
                <a:latin typeface="Times New Roman" panose="02020603050405020304" pitchFamily="18" charset="0"/>
                <a:ea typeface="標楷體" panose="03000509000000000000" pitchFamily="65" charset="-120"/>
                <a:cs typeface="Times New Roman" panose="02020603050405020304" pitchFamily="18" charset="0"/>
              </a:rPr>
              <a:t>日開始實施，任何人不得進口、推廣、製造、售賣或為商業目的而管有另類吸煙產品，包括電子煙、加熱煙產品及草本煙。</a:t>
            </a:r>
            <a:endParaRPr lang="zh-HK"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文字方塊 20">
            <a:extLst>
              <a:ext uri="{FF2B5EF4-FFF2-40B4-BE49-F238E27FC236}">
                <a16:creationId xmlns:a16="http://schemas.microsoft.com/office/drawing/2014/main" id="{888FFEE0-EC01-42C9-906F-96F3A028178D}"/>
              </a:ext>
            </a:extLst>
          </p:cNvPr>
          <p:cNvSpPr txBox="1"/>
          <p:nvPr/>
        </p:nvSpPr>
        <p:spPr>
          <a:xfrm>
            <a:off x="506778" y="4793550"/>
            <a:ext cx="5014455" cy="461665"/>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資料來源：衞生署控煙酒辦公室</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 2021</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年吸煙</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公眾衞生</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修訂</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條例</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https://www.taco.gov.hk/t/tc_chi/whatsnew/amendment_order_2021.html)</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Rectangle 14">
            <a:extLst>
              <a:ext uri="{FF2B5EF4-FFF2-40B4-BE49-F238E27FC236}">
                <a16:creationId xmlns:a16="http://schemas.microsoft.com/office/drawing/2014/main" id="{6087FA0D-BE55-49DB-AD47-038CBF808E3D}"/>
              </a:ext>
            </a:extLst>
          </p:cNvPr>
          <p:cNvSpPr/>
          <p:nvPr/>
        </p:nvSpPr>
        <p:spPr>
          <a:xfrm>
            <a:off x="6865594" y="4523463"/>
            <a:ext cx="4418363"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點擊圖像觀看視頻</a:t>
            </a:r>
            <a:endParaRPr lang="en-US" altLang="zh-HK" b="1" dirty="0">
              <a:solidFill>
                <a:srgbClr val="FF0000"/>
              </a:solidFill>
              <a:latin typeface="DFKai-SB" panose="03000509000000000000" pitchFamily="65" charset="-120"/>
              <a:ea typeface="DFKai-SB" panose="03000509000000000000" pitchFamily="65" charset="-120"/>
            </a:endParaRPr>
          </a:p>
        </p:txBody>
      </p:sp>
      <p:sp>
        <p:nvSpPr>
          <p:cNvPr id="25" name="任意多边形: 形状 4">
            <a:extLst>
              <a:ext uri="{FF2B5EF4-FFF2-40B4-BE49-F238E27FC236}">
                <a16:creationId xmlns:a16="http://schemas.microsoft.com/office/drawing/2014/main" id="{CD5D41F3-C468-4F25-B01C-DAA0A07678B5}"/>
              </a:ext>
            </a:extLst>
          </p:cNvPr>
          <p:cNvSpPr/>
          <p:nvPr/>
        </p:nvSpPr>
        <p:spPr>
          <a:xfrm>
            <a:off x="1962824" y="261595"/>
            <a:ext cx="784246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a:solidFill>
                  <a:srgbClr val="FFFFFF"/>
                </a:solidFill>
                <a:latin typeface="DFKai-SB" panose="03000509000000000000" pitchFamily="65" charset="-120"/>
                <a:ea typeface="DFKai-SB" panose="03000509000000000000" pitchFamily="65" charset="-120"/>
                <a:sym typeface="+mn-ea"/>
              </a:rPr>
              <a:t>個人在維持公共衞生方面的責任</a:t>
            </a:r>
          </a:p>
        </p:txBody>
      </p:sp>
      <p:pic>
        <p:nvPicPr>
          <p:cNvPr id="26" name="Picture 25"/>
          <p:cNvPicPr>
            <a:picLocks noChangeAspect="1"/>
          </p:cNvPicPr>
          <p:nvPr/>
        </p:nvPicPr>
        <p:blipFill>
          <a:blip r:embed="rId4"/>
          <a:stretch>
            <a:fillRect/>
          </a:stretch>
        </p:blipFill>
        <p:spPr>
          <a:xfrm>
            <a:off x="231876" y="169462"/>
            <a:ext cx="1180922" cy="429897"/>
          </a:xfrm>
          <a:prstGeom prst="rect">
            <a:avLst/>
          </a:prstGeom>
        </p:spPr>
      </p:pic>
      <p:sp>
        <p:nvSpPr>
          <p:cNvPr id="27" name="标题 1">
            <a:extLst>
              <a:ext uri="{FF2B5EF4-FFF2-40B4-BE49-F238E27FC236}">
                <a16:creationId xmlns:a16="http://schemas.microsoft.com/office/drawing/2014/main" id="{FD80F8E9-CF69-4AE3-AF33-910BBB0A4BC1}"/>
              </a:ext>
            </a:extLst>
          </p:cNvPr>
          <p:cNvSpPr txBox="1">
            <a:spLocks noChangeArrowheads="1"/>
          </p:cNvSpPr>
          <p:nvPr/>
        </p:nvSpPr>
        <p:spPr bwMode="auto">
          <a:xfrm>
            <a:off x="4161447" y="1132899"/>
            <a:ext cx="5925306" cy="8427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DFKai-SB" panose="03000509000000000000" pitchFamily="65" charset="-120"/>
                <a:ea typeface="DFKai-SB" panose="03000509000000000000" pitchFamily="65" charset="-120"/>
              </a:rPr>
              <a:t>遠離</a:t>
            </a:r>
            <a:r>
              <a:rPr lang="zh-TW" altLang="en-US" sz="2800" b="1" dirty="0">
                <a:latin typeface="DFKai-SB" panose="03000509000000000000" pitchFamily="65" charset="-120"/>
                <a:ea typeface="DFKai-SB" panose="03000509000000000000" pitchFamily="65" charset="-120"/>
              </a:rPr>
              <a:t>煙酒</a:t>
            </a:r>
            <a:r>
              <a:rPr lang="zh-CN" altLang="en-US" sz="2800" b="1" dirty="0">
                <a:latin typeface="DFKai-SB" panose="03000509000000000000" pitchFamily="65" charset="-120"/>
                <a:ea typeface="DFKai-SB" panose="03000509000000000000" pitchFamily="65" charset="-120"/>
              </a:rPr>
              <a:t>與</a:t>
            </a:r>
            <a:r>
              <a:rPr lang="zh-TW" altLang="en-US" sz="2800" b="1" dirty="0">
                <a:latin typeface="DFKai-SB" panose="03000509000000000000" pitchFamily="65" charset="-120"/>
                <a:ea typeface="DFKai-SB" panose="03000509000000000000" pitchFamily="65" charset="-120"/>
              </a:rPr>
              <a:t>拒絕</a:t>
            </a:r>
            <a:r>
              <a:rPr lang="zh-TW" altLang="en-US" sz="2800" b="1" dirty="0" smtClean="0">
                <a:latin typeface="DFKai-SB" panose="03000509000000000000" pitchFamily="65" charset="-120"/>
                <a:ea typeface="DFKai-SB" panose="03000509000000000000" pitchFamily="65" charset="-120"/>
              </a:rPr>
              <a:t>毒品</a:t>
            </a:r>
            <a:r>
              <a:rPr lang="zh-CN" altLang="en-US" sz="2800" b="1" dirty="0">
                <a:latin typeface="DFKai-SB" panose="03000509000000000000" pitchFamily="65" charset="-120"/>
                <a:ea typeface="DFKai-SB" panose="03000509000000000000" pitchFamily="65" charset="-120"/>
              </a:rPr>
              <a:t>（包括大麻）</a:t>
            </a:r>
            <a:endParaRPr lang="zh-TW" altLang="en-US" sz="2800" b="1" dirty="0">
              <a:latin typeface="DFKai-SB" panose="03000509000000000000" pitchFamily="65" charset="-120"/>
              <a:ea typeface="DFKai-SB" panose="03000509000000000000" pitchFamily="65" charset="-120"/>
            </a:endParaRPr>
          </a:p>
          <a:p>
            <a:pPr algn="ctr"/>
            <a:endParaRPr lang="zh-TW" altLang="en-US" sz="2800" b="1" dirty="0">
              <a:latin typeface="DFKai-SB" panose="03000509000000000000" pitchFamily="65" charset="-120"/>
              <a:ea typeface="DFKai-SB" panose="03000509000000000000" pitchFamily="65" charset="-120"/>
            </a:endParaRPr>
          </a:p>
        </p:txBody>
      </p:sp>
      <p:sp>
        <p:nvSpPr>
          <p:cNvPr id="28" name="Freeform 5">
            <a:extLst>
              <a:ext uri="{FF2B5EF4-FFF2-40B4-BE49-F238E27FC236}">
                <a16:creationId xmlns:a16="http://schemas.microsoft.com/office/drawing/2014/main" id="{4B46BE89-77B6-44AA-905E-5B0183CB0A93}"/>
              </a:ext>
            </a:extLst>
          </p:cNvPr>
          <p:cNvSpPr/>
          <p:nvPr/>
        </p:nvSpPr>
        <p:spPr bwMode="auto">
          <a:xfrm>
            <a:off x="3663310" y="1152274"/>
            <a:ext cx="608468" cy="440263"/>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DFKai-SB" panose="03000509000000000000" pitchFamily="65" charset="-120"/>
              <a:ea typeface="DFKai-SB" panose="03000509000000000000" pitchFamily="65" charset="-120"/>
              <a:cs typeface="+mn-ea"/>
              <a:sym typeface="Agency FB" panose="020B0503020202020204" pitchFamily="34" charset="0"/>
            </a:endParaRPr>
          </a:p>
        </p:txBody>
      </p:sp>
    </p:spTree>
    <p:extLst>
      <p:ext uri="{BB962C8B-B14F-4D97-AF65-F5344CB8AC3E}">
        <p14:creationId xmlns:p14="http://schemas.microsoft.com/office/powerpoint/2010/main" val="853796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515" y="1471138"/>
            <a:ext cx="11174660" cy="2308324"/>
          </a:xfrm>
          <a:solidFill>
            <a:srgbClr val="FCCCCC"/>
          </a:solidFill>
        </p:spPr>
        <p:txBody>
          <a:bodyPr wrap="square">
            <a:spAutoFit/>
          </a:bodyPr>
          <a:lstStyle/>
          <a:p>
            <a:pPr>
              <a:lnSpc>
                <a:spcPct val="100000"/>
              </a:lnSpc>
              <a:spcBef>
                <a:spcPts val="0"/>
              </a:spcBef>
            </a:pPr>
            <a:r>
              <a:rPr lang="zh-CN" altLang="en-US" sz="2400" kern="100" dirty="0" smtClean="0">
                <a:latin typeface="DFKai-SB" panose="03000509000000000000" pitchFamily="65" charset="-120"/>
                <a:ea typeface="DFKai-SB" panose="03000509000000000000" pitchFamily="65" charset="-120"/>
                <a:cs typeface="Times New Roman" panose="02020603050405020304" pitchFamily="18" charset="0"/>
              </a:rPr>
              <a:t>世衞</a:t>
            </a:r>
            <a:r>
              <a:rPr lang="zh-TW" altLang="en-US" sz="2400" kern="100" dirty="0" smtClean="0">
                <a:latin typeface="DFKai-SB" panose="03000509000000000000" pitchFamily="65" charset="-120"/>
                <a:ea typeface="DFKai-SB" panose="03000509000000000000" pitchFamily="65" charset="-120"/>
                <a:cs typeface="Times New Roman" panose="02020603050405020304" pitchFamily="18" charset="0"/>
              </a:rPr>
              <a:t>指</a:t>
            </a:r>
            <a:r>
              <a:rPr lang="zh-CN" altLang="en-US" sz="2400" kern="100" dirty="0" smtClean="0">
                <a:latin typeface="DFKai-SB" panose="03000509000000000000" pitchFamily="65" charset="-120"/>
                <a:ea typeface="DFKai-SB" panose="03000509000000000000" pitchFamily="65" charset="-120"/>
                <a:cs typeface="Times New Roman" panose="02020603050405020304" pitchFamily="18" charset="0"/>
              </a:rPr>
              <a:t>精神</a:t>
            </a: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健康是一種健康</a:t>
            </a:r>
            <a:r>
              <a:rPr lang="zh-CN" altLang="en-US" sz="2400" kern="100" dirty="0" smtClean="0">
                <a:latin typeface="DFKai-SB" panose="03000509000000000000" pitchFamily="65" charset="-120"/>
                <a:ea typeface="DFKai-SB" panose="03000509000000000000" pitchFamily="65" charset="-120"/>
                <a:cs typeface="Times New Roman" panose="02020603050405020304" pitchFamily="18" charset="0"/>
              </a:rPr>
              <a:t>狀態</a:t>
            </a:r>
            <a:r>
              <a:rPr lang="zh-TW" altLang="en-US" sz="2400" kern="100" dirty="0" smtClean="0">
                <a:latin typeface="DFKai-SB" panose="03000509000000000000" pitchFamily="65" charset="-120"/>
                <a:ea typeface="DFKai-SB" panose="03000509000000000000" pitchFamily="65" charset="-120"/>
                <a:cs typeface="Times New Roman" panose="02020603050405020304" pitchFamily="18" charset="0"/>
              </a:rPr>
              <a:t>，當</a:t>
            </a:r>
            <a:r>
              <a:rPr lang="zh-CN" altLang="en-US" sz="2400" kern="100" dirty="0" smtClean="0">
                <a:latin typeface="DFKai-SB" panose="03000509000000000000" pitchFamily="65" charset="-120"/>
                <a:ea typeface="DFKai-SB" panose="03000509000000000000" pitchFamily="65" charset="-120"/>
                <a:cs typeface="Times New Roman" panose="02020603050405020304" pitchFamily="18" charset="0"/>
              </a:rPr>
              <a:t>中每</a:t>
            </a: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個人能夠實現自己的能力，應付正常的生活壓力</a:t>
            </a:r>
            <a:r>
              <a:rPr lang="zh-CN" altLang="en-US" sz="2400" kern="100" dirty="0" smtClean="0">
                <a:latin typeface="DFKai-SB" panose="03000509000000000000" pitchFamily="65" charset="-120"/>
                <a:ea typeface="DFKai-SB" panose="03000509000000000000" pitchFamily="65" charset="-120"/>
                <a:cs typeface="Times New Roman" panose="02020603050405020304" pitchFamily="18" charset="0"/>
              </a:rPr>
              <a:t>，有</a:t>
            </a: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成效地</a:t>
            </a:r>
            <a:r>
              <a:rPr lang="zh-CN" altLang="en-US" sz="2400" kern="100" dirty="0" smtClean="0">
                <a:latin typeface="DFKai-SB" panose="03000509000000000000" pitchFamily="65" charset="-120"/>
                <a:ea typeface="DFKai-SB" panose="03000509000000000000" pitchFamily="65" charset="-120"/>
                <a:cs typeface="Times New Roman" panose="02020603050405020304" pitchFamily="18" charset="0"/>
              </a:rPr>
              <a:t>工作，並對</a:t>
            </a: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社區作出貢獻</a:t>
            </a:r>
            <a:r>
              <a:rPr lang="zh-CN" altLang="en-US" sz="2400" kern="100" dirty="0" smtClean="0">
                <a:latin typeface="DFKai-SB" panose="03000509000000000000" pitchFamily="65" charset="-120"/>
                <a:ea typeface="DFKai-SB" panose="03000509000000000000" pitchFamily="65" charset="-120"/>
                <a:cs typeface="Times New Roman" panose="02020603050405020304" pitchFamily="18" charset="0"/>
              </a:rPr>
              <a:t>。精神健康是</a:t>
            </a: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個人保持健康和社區有效運作的基礎</a:t>
            </a:r>
            <a:r>
              <a:rPr lang="zh-CN" altLang="en-US" sz="2400" kern="100" dirty="0" smtClean="0">
                <a:latin typeface="DFKai-SB" panose="03000509000000000000" pitchFamily="65" charset="-120"/>
                <a:ea typeface="DFKai-SB" panose="03000509000000000000" pitchFamily="65" charset="-120"/>
                <a:cs typeface="Times New Roman" panose="02020603050405020304" pitchFamily="18" charset="0"/>
              </a:rPr>
              <a:t>，沒有</a:t>
            </a: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精神健康就沒有健康</a:t>
            </a:r>
            <a:r>
              <a:rPr lang="zh-CN" altLang="en-US" sz="2400" kern="100" dirty="0" smtClean="0">
                <a:latin typeface="DFKai-SB" panose="03000509000000000000" pitchFamily="65" charset="-120"/>
                <a:ea typeface="DFKai-SB" panose="03000509000000000000" pitchFamily="65" charset="-120"/>
                <a:cs typeface="Times New Roman" panose="02020603050405020304" pitchFamily="18" charset="0"/>
              </a:rPr>
              <a:t>。</a:t>
            </a:r>
            <a:endParaRPr lang="en-US" altLang="zh-CN" sz="2400" kern="100" dirty="0">
              <a:latin typeface="DFKai-SB" panose="03000509000000000000" pitchFamily="65" charset="-120"/>
              <a:ea typeface="DFKai-SB" panose="03000509000000000000" pitchFamily="65" charset="-120"/>
              <a:cs typeface="Times New Roman" panose="02020603050405020304" pitchFamily="18" charset="0"/>
            </a:endParaRPr>
          </a:p>
          <a:p>
            <a:pPr>
              <a:lnSpc>
                <a:spcPct val="100000"/>
              </a:lnSpc>
              <a:spcBef>
                <a:spcPts val="0"/>
              </a:spcBef>
            </a:pPr>
            <a:r>
              <a:rPr lang="zh-CN" altLang="en-US" sz="2400" kern="100" dirty="0" smtClean="0">
                <a:latin typeface="DFKai-SB" panose="03000509000000000000" pitchFamily="65" charset="-120"/>
                <a:ea typeface="DFKai-SB" panose="03000509000000000000" pitchFamily="65" charset="-120"/>
                <a:cs typeface="Times New Roman" panose="02020603050405020304" pitchFamily="18" charset="0"/>
              </a:rPr>
              <a:t>隨著</a:t>
            </a: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生活節奏的加快，人們學習、工作、生活的壓力不斷增加，導致不良情緒和心理問題增多，精神疾病患病率升高</a:t>
            </a:r>
            <a:r>
              <a:rPr lang="zh-CN" altLang="en-US" sz="2400" kern="100" dirty="0" smtClean="0">
                <a:latin typeface="DFKai-SB" panose="03000509000000000000" pitchFamily="65" charset="-120"/>
                <a:ea typeface="DFKai-SB" panose="03000509000000000000" pitchFamily="65" charset="-120"/>
                <a:cs typeface="Times New Roman" panose="02020603050405020304" pitchFamily="18" charset="0"/>
              </a:rPr>
              <a:t>，</a:t>
            </a:r>
            <a:r>
              <a:rPr lang="zh-TW" altLang="en-US" sz="2400" kern="100" dirty="0" smtClean="0">
                <a:latin typeface="DFKai-SB" panose="03000509000000000000" pitchFamily="65" charset="-120"/>
                <a:ea typeface="DFKai-SB" panose="03000509000000000000" pitchFamily="65" charset="-120"/>
                <a:cs typeface="Times New Roman" panose="02020603050405020304" pitchFamily="18" charset="0"/>
              </a:rPr>
              <a:t>我們應該</a:t>
            </a:r>
            <a:r>
              <a:rPr lang="zh-CN" altLang="en-US" sz="2400" kern="100" dirty="0" smtClean="0">
                <a:latin typeface="DFKai-SB" panose="03000509000000000000" pitchFamily="65" charset="-120"/>
                <a:ea typeface="DFKai-SB" panose="03000509000000000000" pitchFamily="65" charset="-120"/>
                <a:cs typeface="Times New Roman" panose="02020603050405020304" pitchFamily="18" charset="0"/>
              </a:rPr>
              <a:t>更加</a:t>
            </a: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重視精神</a:t>
            </a:r>
            <a:r>
              <a:rPr lang="zh-CN" altLang="en-US" sz="2400" kern="100" dirty="0" smtClean="0">
                <a:latin typeface="DFKai-SB" panose="03000509000000000000" pitchFamily="65" charset="-120"/>
                <a:ea typeface="DFKai-SB" panose="03000509000000000000" pitchFamily="65" charset="-120"/>
                <a:cs typeface="Times New Roman" panose="02020603050405020304" pitchFamily="18" charset="0"/>
              </a:rPr>
              <a:t>健康</a:t>
            </a: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a:t>
            </a:r>
            <a:r>
              <a:rPr lang="zh-CN" altLang="en-US" sz="2400" kern="100" dirty="0" smtClean="0">
                <a:latin typeface="DFKai-SB" panose="03000509000000000000" pitchFamily="65" charset="-120"/>
                <a:ea typeface="DFKai-SB" panose="03000509000000000000" pitchFamily="65" charset="-120"/>
                <a:cs typeface="Times New Roman" panose="02020603050405020304" pitchFamily="18" charset="0"/>
              </a:rPr>
              <a:t>要</a:t>
            </a: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積極</a:t>
            </a: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預防</a:t>
            </a: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a:t>
            </a: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及早識別</a:t>
            </a: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a:t>
            </a:r>
            <a:r>
              <a:rPr lang="zh-TW" altLang="en-US" sz="2400" kern="100" dirty="0" smtClean="0">
                <a:latin typeface="DFKai-SB" panose="03000509000000000000" pitchFamily="65" charset="-120"/>
                <a:ea typeface="DFKai-SB" panose="03000509000000000000" pitchFamily="65" charset="-120"/>
                <a:cs typeface="Times New Roman" panose="02020603050405020304" pitchFamily="18" charset="0"/>
              </a:rPr>
              <a:t>適時介入和治</a:t>
            </a:r>
            <a:r>
              <a:rPr lang="zh-CN" altLang="en-US" sz="2400" kern="100" dirty="0" smtClean="0">
                <a:latin typeface="DFKai-SB" panose="03000509000000000000" pitchFamily="65" charset="-120"/>
                <a:ea typeface="DFKai-SB" panose="03000509000000000000" pitchFamily="65" charset="-120"/>
                <a:cs typeface="Times New Roman" panose="02020603050405020304" pitchFamily="18" charset="0"/>
              </a:rPr>
              <a:t>療。</a:t>
            </a:r>
            <a:endParaRPr lang="en-US" altLang="zh-CN" sz="2400" kern="100" dirty="0">
              <a:latin typeface="DFKai-SB" panose="03000509000000000000" pitchFamily="65" charset="-120"/>
              <a:ea typeface="DFKai-SB" panose="03000509000000000000" pitchFamily="65" charset="-120"/>
              <a:cs typeface="Times New Roman" panose="02020603050405020304" pitchFamily="18" charset="0"/>
            </a:endParaRPr>
          </a:p>
        </p:txBody>
      </p:sp>
      <p:sp>
        <p:nvSpPr>
          <p:cNvPr id="4" name="标题 1">
            <a:extLst>
              <a:ext uri="{FF2B5EF4-FFF2-40B4-BE49-F238E27FC236}">
                <a16:creationId xmlns:a16="http://schemas.microsoft.com/office/drawing/2014/main" id="{B6D3DA92-30E7-45EC-96A2-B6225B6BC8D5}"/>
              </a:ext>
            </a:extLst>
          </p:cNvPr>
          <p:cNvSpPr txBox="1">
            <a:spLocks noChangeArrowheads="1"/>
          </p:cNvSpPr>
          <p:nvPr/>
        </p:nvSpPr>
        <p:spPr bwMode="auto">
          <a:xfrm>
            <a:off x="4930628" y="891117"/>
            <a:ext cx="18859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DFKai-SB" panose="03000509000000000000" pitchFamily="65" charset="-120"/>
                <a:ea typeface="DFKai-SB" panose="03000509000000000000" pitchFamily="65" charset="-120"/>
              </a:rPr>
              <a:t>精神</a:t>
            </a:r>
            <a:r>
              <a:rPr lang="zh-CN" altLang="en-US" sz="2800" b="1" dirty="0">
                <a:latin typeface="DFKai-SB" panose="03000509000000000000" pitchFamily="65" charset="-120"/>
                <a:ea typeface="DFKai-SB" panose="03000509000000000000" pitchFamily="65" charset="-120"/>
              </a:rPr>
              <a:t>健康</a:t>
            </a:r>
            <a:endParaRPr lang="en-US" altLang="zh-CN" sz="2800" b="1" kern="0" dirty="0">
              <a:effectLst/>
              <a:latin typeface="DFKai-SB" panose="03000509000000000000" pitchFamily="65" charset="-120"/>
              <a:ea typeface="DFKai-SB" panose="03000509000000000000" pitchFamily="65" charset="-120"/>
              <a:cs typeface="Arial" panose="020B0604020202020204" pitchFamily="34" charset="0"/>
            </a:endParaRPr>
          </a:p>
        </p:txBody>
      </p:sp>
      <p:sp>
        <p:nvSpPr>
          <p:cNvPr id="2" name="文本框 1">
            <a:extLst>
              <a:ext uri="{FF2B5EF4-FFF2-40B4-BE49-F238E27FC236}">
                <a16:creationId xmlns:a16="http://schemas.microsoft.com/office/drawing/2014/main" id="{F95E46C0-5C2B-4D76-9E53-EF89A973DA9C}"/>
              </a:ext>
            </a:extLst>
          </p:cNvPr>
          <p:cNvSpPr txBox="1"/>
          <p:nvPr/>
        </p:nvSpPr>
        <p:spPr>
          <a:xfrm>
            <a:off x="268515" y="3860101"/>
            <a:ext cx="9324226" cy="276999"/>
          </a:xfrm>
          <a:prstGeom prst="rect">
            <a:avLst/>
          </a:prstGeom>
          <a:noFill/>
        </p:spPr>
        <p:txBody>
          <a:bodyPr wrap="square" rtlCol="0">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精神健康諮詢委員會</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「陪我講」</a:t>
            </a:r>
            <a:r>
              <a:rPr lang="zh-CN" altLang="en-US" sz="1200" dirty="0" smtClean="0">
                <a:latin typeface="Times New Roman" panose="02020603050405020304" pitchFamily="18" charset="0"/>
                <a:ea typeface="標楷體" panose="03000509000000000000" pitchFamily="65" charset="-120"/>
                <a:cs typeface="Times New Roman" panose="02020603050405020304" pitchFamily="18" charset="0"/>
              </a:rPr>
              <a:t>計</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劃</a:t>
            </a:r>
            <a:r>
              <a:rPr lang="zh-CN" altLang="en-US" sz="1200" dirty="0" smtClean="0">
                <a:latin typeface="Times New Roman" panose="02020603050405020304" pitchFamily="18" charset="0"/>
                <a:ea typeface="標楷體" panose="03000509000000000000" pitchFamily="65" charset="-120"/>
                <a:cs typeface="Times New Roman" panose="02020603050405020304" pitchFamily="18" charset="0"/>
              </a:rPr>
              <a:t>背景</a:t>
            </a:r>
            <a:r>
              <a:rPr lang="en-US" altLang="zh-CN"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https://shallwetalk.hk/zh/about/background/)</a:t>
            </a:r>
            <a:endParaRPr lang="zh-CN"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a:hlinkClick r:id="rId3"/>
            <a:extLst>
              <a:ext uri="{FF2B5EF4-FFF2-40B4-BE49-F238E27FC236}">
                <a16:creationId xmlns:a16="http://schemas.microsoft.com/office/drawing/2014/main" id="{B66E2B75-B877-4F6A-A64E-AD6B26E01A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8045" y="4346250"/>
            <a:ext cx="3554654" cy="1834514"/>
          </a:xfrm>
          <a:prstGeom prst="rect">
            <a:avLst/>
          </a:prstGeom>
        </p:spPr>
      </p:pic>
      <p:sp>
        <p:nvSpPr>
          <p:cNvPr id="6" name="文字方塊 5">
            <a:extLst>
              <a:ext uri="{FF2B5EF4-FFF2-40B4-BE49-F238E27FC236}">
                <a16:creationId xmlns:a16="http://schemas.microsoft.com/office/drawing/2014/main" id="{C3ED7002-66B0-48E6-B338-AFBD7CFA9D66}"/>
              </a:ext>
            </a:extLst>
          </p:cNvPr>
          <p:cNvSpPr txBox="1"/>
          <p:nvPr/>
        </p:nvSpPr>
        <p:spPr>
          <a:xfrm>
            <a:off x="6624378" y="6252849"/>
            <a:ext cx="4080567" cy="461665"/>
          </a:xfrm>
          <a:prstGeom prst="rect">
            <a:avLst/>
          </a:prstGeom>
          <a:noFill/>
        </p:spPr>
        <p:txBody>
          <a:bodyPr wrap="square">
            <a:spAutoFit/>
          </a:bodyPr>
          <a:lstStyle/>
          <a:p>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視頻來源：精神健康諮詢委員會</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「陪我講</a:t>
            </a:r>
            <a:r>
              <a:rPr lang="zh-TW" altLang="en-US" sz="1200" b="0" i="0" dirty="0" smtClean="0">
                <a:effectLst/>
                <a:latin typeface="Times New Roman" panose="02020603050405020304" pitchFamily="18" charset="0"/>
                <a:ea typeface="標楷體" panose="03000509000000000000" pitchFamily="65" charset="-120"/>
                <a:cs typeface="Times New Roman" panose="02020603050405020304" pitchFamily="18" charset="0"/>
              </a:rPr>
              <a:t>」呼籲</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短片</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(https://shallwetalk.hk/zh/about/ambassador/)</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文字方塊 6">
            <a:extLst>
              <a:ext uri="{FF2B5EF4-FFF2-40B4-BE49-F238E27FC236}">
                <a16:creationId xmlns:a16="http://schemas.microsoft.com/office/drawing/2014/main" id="{E2B3F502-AF7B-4A81-BF8C-0C69BF5A8CA0}"/>
              </a:ext>
            </a:extLst>
          </p:cNvPr>
          <p:cNvSpPr txBox="1"/>
          <p:nvPr/>
        </p:nvSpPr>
        <p:spPr>
          <a:xfrm>
            <a:off x="6523558" y="4478677"/>
            <a:ext cx="4815840" cy="1569660"/>
          </a:xfrm>
          <a:prstGeom prst="rect">
            <a:avLst/>
          </a:prstGeom>
          <a:solidFill>
            <a:schemeClr val="accent5">
              <a:lumMod val="40000"/>
              <a:lumOff val="60000"/>
            </a:schemeClr>
          </a:solidFill>
          <a:ln w="28575">
            <a:solidFill>
              <a:srgbClr val="FF0000"/>
            </a:solidFill>
          </a:ln>
        </p:spPr>
        <p:txBody>
          <a:bodyPr wrap="square">
            <a:spAutoFit/>
          </a:bodyPr>
          <a:lstStyle/>
          <a:p>
            <a:r>
              <a:rPr lang="zh-TW" altLang="en-US" sz="2400" b="0" i="0" dirty="0">
                <a:effectLst/>
                <a:latin typeface="Times New Roman" panose="02020603050405020304" pitchFamily="18" charset="0"/>
                <a:ea typeface="標楷體" panose="03000509000000000000" pitchFamily="65" charset="-120"/>
                <a:cs typeface="Times New Roman" panose="02020603050405020304" pitchFamily="18" charset="0"/>
              </a:rPr>
              <a:t>「陪我講」是由精神健康諮詢委員會自</a:t>
            </a:r>
            <a:r>
              <a:rPr lang="en-US" altLang="zh-TW" sz="2400" b="0" i="0" dirty="0">
                <a:effectLst/>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2400" b="0" i="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0" i="0"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400" b="0" i="0" dirty="0">
                <a:effectLst/>
                <a:latin typeface="Times New Roman" panose="02020603050405020304" pitchFamily="18" charset="0"/>
                <a:ea typeface="標楷體" panose="03000509000000000000" pitchFamily="65" charset="-120"/>
                <a:cs typeface="Times New Roman" panose="02020603050405020304" pitchFamily="18" charset="0"/>
              </a:rPr>
              <a:t>月起推行的精神健康推廣和公眾教育計劃，藉以提高公眾對心理健康的關注。</a:t>
            </a:r>
            <a:endParaRPr lang="zh-HK"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Rectangle 14">
            <a:extLst>
              <a:ext uri="{FF2B5EF4-FFF2-40B4-BE49-F238E27FC236}">
                <a16:creationId xmlns:a16="http://schemas.microsoft.com/office/drawing/2014/main" id="{423D9907-BB61-471E-97EF-6AE5FFFEE327}"/>
              </a:ext>
            </a:extLst>
          </p:cNvPr>
          <p:cNvSpPr/>
          <p:nvPr/>
        </p:nvSpPr>
        <p:spPr>
          <a:xfrm>
            <a:off x="668046" y="6180764"/>
            <a:ext cx="3554654"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點擊圖像觀看視頻</a:t>
            </a:r>
            <a:endParaRPr lang="en-US" altLang="zh-HK" b="1" dirty="0">
              <a:solidFill>
                <a:srgbClr val="FF0000"/>
              </a:solidFill>
              <a:latin typeface="DFKai-SB" panose="03000509000000000000" pitchFamily="65" charset="-120"/>
              <a:ea typeface="DFKai-SB" panose="03000509000000000000" pitchFamily="65" charset="-120"/>
            </a:endParaRPr>
          </a:p>
        </p:txBody>
      </p:sp>
      <p:sp>
        <p:nvSpPr>
          <p:cNvPr id="13" name="任意多边形: 形状 4">
            <a:extLst>
              <a:ext uri="{FF2B5EF4-FFF2-40B4-BE49-F238E27FC236}">
                <a16:creationId xmlns:a16="http://schemas.microsoft.com/office/drawing/2014/main" id="{CD5D41F3-C468-4F25-B01C-DAA0A07678B5}"/>
              </a:ext>
            </a:extLst>
          </p:cNvPr>
          <p:cNvSpPr/>
          <p:nvPr/>
        </p:nvSpPr>
        <p:spPr>
          <a:xfrm>
            <a:off x="2206664" y="161429"/>
            <a:ext cx="784246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a:solidFill>
                  <a:srgbClr val="FFFFFF"/>
                </a:solidFill>
                <a:latin typeface="DFKai-SB" panose="03000509000000000000" pitchFamily="65" charset="-120"/>
                <a:ea typeface="DFKai-SB" panose="03000509000000000000" pitchFamily="65" charset="-120"/>
                <a:sym typeface="+mn-ea"/>
              </a:rPr>
              <a:t>個人在維持公共衞生方面的責任</a:t>
            </a:r>
          </a:p>
        </p:txBody>
      </p:sp>
      <p:sp>
        <p:nvSpPr>
          <p:cNvPr id="14" name="Freeform 5">
            <a:extLst>
              <a:ext uri="{FF2B5EF4-FFF2-40B4-BE49-F238E27FC236}">
                <a16:creationId xmlns:a16="http://schemas.microsoft.com/office/drawing/2014/main" id="{4B46BE89-77B6-44AA-905E-5B0183CB0A93}"/>
              </a:ext>
            </a:extLst>
          </p:cNvPr>
          <p:cNvSpPr/>
          <p:nvPr/>
        </p:nvSpPr>
        <p:spPr bwMode="auto">
          <a:xfrm>
            <a:off x="4322160" y="924168"/>
            <a:ext cx="608468" cy="440263"/>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DFKai-SB" panose="03000509000000000000" pitchFamily="65" charset="-120"/>
              <a:ea typeface="DFKai-SB" panose="03000509000000000000" pitchFamily="65" charset="-120"/>
              <a:cs typeface="+mn-ea"/>
              <a:sym typeface="Agency FB" panose="020B0503020202020204" pitchFamily="34" charset="0"/>
            </a:endParaRPr>
          </a:p>
        </p:txBody>
      </p:sp>
      <p:pic>
        <p:nvPicPr>
          <p:cNvPr id="15" name="Picture 14"/>
          <p:cNvPicPr>
            <a:picLocks noChangeAspect="1"/>
          </p:cNvPicPr>
          <p:nvPr/>
        </p:nvPicPr>
        <p:blipFill>
          <a:blip r:embed="rId5"/>
          <a:stretch>
            <a:fillRect/>
          </a:stretch>
        </p:blipFill>
        <p:spPr>
          <a:xfrm>
            <a:off x="4626394" y="4883539"/>
            <a:ext cx="1584958" cy="1061553"/>
          </a:xfrm>
          <a:prstGeom prst="rect">
            <a:avLst/>
          </a:prstGeom>
        </p:spPr>
      </p:pic>
    </p:spTree>
    <p:extLst>
      <p:ext uri="{BB962C8B-B14F-4D97-AF65-F5344CB8AC3E}">
        <p14:creationId xmlns:p14="http://schemas.microsoft.com/office/powerpoint/2010/main" val="1810473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圆角 29">
            <a:extLst>
              <a:ext uri="{FF2B5EF4-FFF2-40B4-BE49-F238E27FC236}">
                <a16:creationId xmlns:a16="http://schemas.microsoft.com/office/drawing/2014/main" id="{493C1D74-873C-40A0-A341-6C920D41003C}"/>
              </a:ext>
            </a:extLst>
          </p:cNvPr>
          <p:cNvSpPr/>
          <p:nvPr/>
        </p:nvSpPr>
        <p:spPr>
          <a:xfrm flipV="1">
            <a:off x="472338" y="1439766"/>
            <a:ext cx="10650983" cy="2947426"/>
          </a:xfrm>
          <a:prstGeom prst="roundRect">
            <a:avLst>
              <a:gd name="adj" fmla="val 7727"/>
            </a:avLst>
          </a:prstGeom>
          <a:solidFill>
            <a:srgbClr val="FFC000">
              <a:alpha val="13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 name="矩形 4">
            <a:extLst>
              <a:ext uri="{FF2B5EF4-FFF2-40B4-BE49-F238E27FC236}">
                <a16:creationId xmlns:a16="http://schemas.microsoft.com/office/drawing/2014/main" id="{CDB69C4E-B864-4DAF-A34F-48BBBCD9CAFE}"/>
              </a:ext>
            </a:extLst>
          </p:cNvPr>
          <p:cNvSpPr/>
          <p:nvPr/>
        </p:nvSpPr>
        <p:spPr>
          <a:xfrm>
            <a:off x="4731275" y="1439766"/>
            <a:ext cx="2345702" cy="523220"/>
          </a:xfrm>
          <a:prstGeom prst="rect">
            <a:avLst/>
          </a:prstGeom>
        </p:spPr>
        <p:txBody>
          <a:bodyPr wrap="square">
            <a:spAutoFit/>
          </a:bodyPr>
          <a:lstStyle/>
          <a:p>
            <a:r>
              <a:rPr lang="zh-CN" altLang="en-US" sz="2800" b="1" dirty="0">
                <a:latin typeface="DFKai-SB" panose="03000509000000000000" pitchFamily="65" charset="-120"/>
                <a:ea typeface="DFKai-SB" panose="03000509000000000000" pitchFamily="65" charset="-120"/>
              </a:rPr>
              <a:t>心理健康攻略</a:t>
            </a:r>
            <a:endParaRPr lang="zh-CN" altLang="en-US" sz="2800" dirty="0">
              <a:latin typeface="DFKai-SB" panose="03000509000000000000" pitchFamily="65" charset="-120"/>
              <a:ea typeface="DFKai-SB" panose="03000509000000000000" pitchFamily="65" charset="-120"/>
            </a:endParaRPr>
          </a:p>
        </p:txBody>
      </p:sp>
      <p:grpSp>
        <p:nvGrpSpPr>
          <p:cNvPr id="15" name="组合 14">
            <a:extLst>
              <a:ext uri="{FF2B5EF4-FFF2-40B4-BE49-F238E27FC236}">
                <a16:creationId xmlns:a16="http://schemas.microsoft.com/office/drawing/2014/main" id="{5A77EE4A-6362-4508-8702-B6DF59F82E24}"/>
              </a:ext>
            </a:extLst>
          </p:cNvPr>
          <p:cNvGrpSpPr/>
          <p:nvPr/>
        </p:nvGrpSpPr>
        <p:grpSpPr>
          <a:xfrm>
            <a:off x="861727" y="1876271"/>
            <a:ext cx="3522447" cy="2308324"/>
            <a:chOff x="1294364" y="1173589"/>
            <a:chExt cx="2956954" cy="2308324"/>
          </a:xfrm>
        </p:grpSpPr>
        <p:grpSp>
          <p:nvGrpSpPr>
            <p:cNvPr id="16" name="组合 15">
              <a:extLst>
                <a:ext uri="{FF2B5EF4-FFF2-40B4-BE49-F238E27FC236}">
                  <a16:creationId xmlns:a16="http://schemas.microsoft.com/office/drawing/2014/main" id="{4AFFB907-DEC5-43F6-8BAD-BA1A8DB41208}"/>
                </a:ext>
              </a:extLst>
            </p:cNvPr>
            <p:cNvGrpSpPr/>
            <p:nvPr/>
          </p:nvGrpSpPr>
          <p:grpSpPr>
            <a:xfrm>
              <a:off x="1294364" y="1214989"/>
              <a:ext cx="2836214" cy="2263387"/>
              <a:chOff x="1294363" y="1214989"/>
              <a:chExt cx="3360646" cy="2263387"/>
            </a:xfrm>
          </p:grpSpPr>
          <p:sp>
            <p:nvSpPr>
              <p:cNvPr id="18" name="Rectangle 85">
                <a:extLst>
                  <a:ext uri="{FF2B5EF4-FFF2-40B4-BE49-F238E27FC236}">
                    <a16:creationId xmlns:a16="http://schemas.microsoft.com/office/drawing/2014/main" id="{D6B34C4D-C692-4C01-AC63-F21D16DEBDB5}"/>
                  </a:ext>
                </a:extLst>
              </p:cNvPr>
              <p:cNvSpPr>
                <a:spLocks noChangeArrowheads="1"/>
              </p:cNvSpPr>
              <p:nvPr/>
            </p:nvSpPr>
            <p:spPr bwMode="auto">
              <a:xfrm>
                <a:off x="1294363" y="1214989"/>
                <a:ext cx="3360646" cy="2263387"/>
              </a:xfrm>
              <a:prstGeom prst="rect">
                <a:avLst/>
              </a:prstGeom>
              <a:solidFill>
                <a:schemeClr val="bg1"/>
              </a:solidFill>
              <a:ln w="9525" cap="flat" cmpd="sng" algn="ctr">
                <a:noFill/>
                <a:prstDash val="solid"/>
              </a:ln>
              <a:effectLst>
                <a:outerShdw blurRad="40000" dist="20000" dir="5400000" rotWithShape="0">
                  <a:srgbClr val="000000">
                    <a:alpha val="38000"/>
                  </a:srgbClr>
                </a:outerShdw>
              </a:effectLst>
            </p:spPr>
            <p:txBody>
              <a:bodyPr lIns="0" tIns="0" rIns="0" bIns="0" rtlCol="0" anchor="ct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algn="ctr" defTabSz="914363"/>
                <a:endParaRPr lang="zh-CN" altLang="en-US" sz="1400" b="0" kern="0">
                  <a:latin typeface="Microsoft JhengHei" panose="020B0604030504040204" pitchFamily="34" charset="-120"/>
                  <a:ea typeface="Microsoft JhengHei" panose="020B0604030504040204" pitchFamily="34" charset="-120"/>
                </a:endParaRPr>
              </a:p>
            </p:txBody>
          </p:sp>
          <p:sp>
            <p:nvSpPr>
              <p:cNvPr id="19" name="Rounded Rectangle 144">
                <a:extLst>
                  <a:ext uri="{FF2B5EF4-FFF2-40B4-BE49-F238E27FC236}">
                    <a16:creationId xmlns:a16="http://schemas.microsoft.com/office/drawing/2014/main" id="{75266EBF-7FCC-407F-8666-7D44587E0A4C}"/>
                  </a:ext>
                </a:extLst>
              </p:cNvPr>
              <p:cNvSpPr/>
              <p:nvPr/>
            </p:nvSpPr>
            <p:spPr>
              <a:xfrm>
                <a:off x="1294363" y="1218392"/>
                <a:ext cx="3240189" cy="380749"/>
              </a:xfrm>
              <a:prstGeom prst="roundRect">
                <a:avLst>
                  <a:gd name="adj" fmla="val 0"/>
                </a:avLst>
              </a:prstGeom>
              <a:solidFill>
                <a:srgbClr val="D0E7DD"/>
              </a:solidFill>
              <a:ln w="9525" cap="flat" cmpd="sng" algn="ctr">
                <a:noFill/>
                <a:prstDash val="solid"/>
                <a:headEnd type="none" w="med" len="med"/>
                <a:tailEnd type="none" w="med" len="med"/>
              </a:ln>
              <a:effectLst/>
            </p:spPr>
            <p:txBody>
              <a:bodyPr vert="horz" wrap="square" lIns="137160" tIns="45718" rIns="91436" bIns="45718" numCol="1" rtlCol="0" anchor="ctr"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effectLst/>
                  <a:uLnTx/>
                  <a:uFillTx/>
                  <a:latin typeface="Microsoft JhengHei" panose="020B0604030504040204" pitchFamily="34" charset="-120"/>
                  <a:ea typeface="Microsoft JhengHei" panose="020B0604030504040204" pitchFamily="34" charset="-120"/>
                </a:endParaRPr>
              </a:p>
            </p:txBody>
          </p:sp>
        </p:grpSp>
        <p:sp>
          <p:nvSpPr>
            <p:cNvPr id="17" name="文本框 16">
              <a:extLst>
                <a:ext uri="{FF2B5EF4-FFF2-40B4-BE49-F238E27FC236}">
                  <a16:creationId xmlns:a16="http://schemas.microsoft.com/office/drawing/2014/main" id="{672BB11A-49F8-4334-82DA-13EBF4852461}"/>
                </a:ext>
              </a:extLst>
            </p:cNvPr>
            <p:cNvSpPr txBox="1"/>
            <p:nvPr/>
          </p:nvSpPr>
          <p:spPr>
            <a:xfrm>
              <a:off x="1330703" y="1173589"/>
              <a:ext cx="2920615" cy="2308324"/>
            </a:xfrm>
            <a:prstGeom prst="rect">
              <a:avLst/>
            </a:prstGeom>
            <a:noFill/>
            <a:ln>
              <a:noFill/>
            </a:ln>
          </p:spPr>
          <p:txBody>
            <a:bodyPr wrap="square" rtlCol="0">
              <a:spAutoFit/>
            </a:bodyPr>
            <a:lstStyle>
              <a:defPPr>
                <a:defRPr lang="zh-HK"/>
              </a:defPPr>
              <a:lvl1pPr algn="ctr">
                <a:defRPr sz="2000">
                  <a:latin typeface="楷体" panose="02010609060101010101" pitchFamily="49" charset="-122"/>
                  <a:ea typeface="楷体" panose="02010609060101010101" pitchFamily="49" charset="-122"/>
                </a:defRPr>
              </a:lvl1pPr>
            </a:lstStyle>
            <a:p>
              <a:r>
                <a:rPr lang="zh-CN" altLang="en-US" sz="2400" b="1" dirty="0">
                  <a:latin typeface="DFKai-SB" panose="03000509000000000000" pitchFamily="65" charset="-120"/>
                  <a:ea typeface="DFKai-SB" panose="03000509000000000000" pitchFamily="65" charset="-120"/>
                </a:rPr>
                <a:t>與人分享</a:t>
              </a:r>
              <a:endParaRPr lang="en-US" altLang="zh-CN" sz="2400" b="1" dirty="0">
                <a:latin typeface="DFKai-SB" panose="03000509000000000000" pitchFamily="65" charset="-120"/>
                <a:ea typeface="DFKai-SB" panose="03000509000000000000" pitchFamily="65" charset="-120"/>
              </a:endParaRPr>
            </a:p>
            <a:p>
              <a:pPr marL="457200" indent="-457200" algn="l">
                <a:spcBef>
                  <a:spcPts val="0"/>
                </a:spcBef>
                <a:spcAft>
                  <a:spcPts val="0"/>
                </a:spcAft>
                <a:buFont typeface="+mj-lt"/>
                <a:buAutoNum type="arabicPeriod"/>
              </a:pP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感謝或讚賞他人</a:t>
              </a:r>
            </a:p>
            <a:p>
              <a:pPr marL="457200" indent="-457200" algn="l">
                <a:spcBef>
                  <a:spcPts val="0"/>
                </a:spcBef>
                <a:spcAft>
                  <a:spcPts val="0"/>
                </a:spcAft>
                <a:buFont typeface="+mj-lt"/>
                <a:buAutoNum type="arabicPeriod"/>
              </a:pP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善待和幫助他人</a:t>
              </a:r>
            </a:p>
            <a:p>
              <a:pPr marL="457200" indent="-457200" algn="l">
                <a:spcBef>
                  <a:spcPts val="0"/>
                </a:spcBef>
                <a:spcAft>
                  <a:spcPts val="0"/>
                </a:spcAft>
                <a:buFont typeface="+mj-lt"/>
                <a:buAutoNum type="arabicPeriod"/>
              </a:pP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與朋友見面交流</a:t>
              </a:r>
            </a:p>
            <a:p>
              <a:pPr marL="457200" indent="-457200" algn="l">
                <a:spcBef>
                  <a:spcPts val="0"/>
                </a:spcBef>
                <a:spcAft>
                  <a:spcPts val="0"/>
                </a:spcAft>
                <a:buFont typeface="+mj-lt"/>
                <a:buAutoNum type="arabicPeriod"/>
              </a:pP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與人傾訴以獲取支持</a:t>
              </a:r>
            </a:p>
            <a:p>
              <a:pPr marL="457200" indent="-457200" algn="l">
                <a:spcBef>
                  <a:spcPts val="0"/>
                </a:spcBef>
                <a:spcAft>
                  <a:spcPts val="0"/>
                </a:spcAft>
                <a:buFont typeface="+mj-lt"/>
                <a:buAutoNum type="arabicPeriod"/>
              </a:pP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多與家人相處溝通</a:t>
              </a:r>
              <a:endParaRPr lang="zh-CN" altLang="en-US" sz="2400" dirty="0">
                <a:solidFill>
                  <a:srgbClr val="006600"/>
                </a:solidFill>
                <a:latin typeface="DFKai-SB" panose="03000509000000000000" pitchFamily="65" charset="-120"/>
                <a:ea typeface="DFKai-SB" panose="03000509000000000000" pitchFamily="65" charset="-120"/>
              </a:endParaRPr>
            </a:p>
          </p:txBody>
        </p:sp>
      </p:grpSp>
      <p:grpSp>
        <p:nvGrpSpPr>
          <p:cNvPr id="20" name="组合 19">
            <a:extLst>
              <a:ext uri="{FF2B5EF4-FFF2-40B4-BE49-F238E27FC236}">
                <a16:creationId xmlns:a16="http://schemas.microsoft.com/office/drawing/2014/main" id="{67F015DD-39E7-4829-AB7F-0FFE9F118CA2}"/>
              </a:ext>
            </a:extLst>
          </p:cNvPr>
          <p:cNvGrpSpPr/>
          <p:nvPr/>
        </p:nvGrpSpPr>
        <p:grpSpPr>
          <a:xfrm>
            <a:off x="4609182" y="1922408"/>
            <a:ext cx="2631517" cy="2308324"/>
            <a:chOff x="1294364" y="1192520"/>
            <a:chExt cx="2209054" cy="2308324"/>
          </a:xfrm>
        </p:grpSpPr>
        <p:grpSp>
          <p:nvGrpSpPr>
            <p:cNvPr id="21" name="组合 20">
              <a:extLst>
                <a:ext uri="{FF2B5EF4-FFF2-40B4-BE49-F238E27FC236}">
                  <a16:creationId xmlns:a16="http://schemas.microsoft.com/office/drawing/2014/main" id="{04E96AF8-F06E-4069-AC8B-08BAAD70E77C}"/>
                </a:ext>
              </a:extLst>
            </p:cNvPr>
            <p:cNvGrpSpPr/>
            <p:nvPr/>
          </p:nvGrpSpPr>
          <p:grpSpPr>
            <a:xfrm>
              <a:off x="1294364" y="1214989"/>
              <a:ext cx="2159474" cy="2263387"/>
              <a:chOff x="1294363" y="1214989"/>
              <a:chExt cx="2558773" cy="2263387"/>
            </a:xfrm>
          </p:grpSpPr>
          <p:sp>
            <p:nvSpPr>
              <p:cNvPr id="23" name="Rectangle 85">
                <a:extLst>
                  <a:ext uri="{FF2B5EF4-FFF2-40B4-BE49-F238E27FC236}">
                    <a16:creationId xmlns:a16="http://schemas.microsoft.com/office/drawing/2014/main" id="{A102CE21-9A3B-4F92-9CAD-31C0AE158256}"/>
                  </a:ext>
                </a:extLst>
              </p:cNvPr>
              <p:cNvSpPr>
                <a:spLocks noChangeArrowheads="1"/>
              </p:cNvSpPr>
              <p:nvPr/>
            </p:nvSpPr>
            <p:spPr bwMode="auto">
              <a:xfrm>
                <a:off x="1294363" y="1214989"/>
                <a:ext cx="2558773" cy="2263387"/>
              </a:xfrm>
              <a:prstGeom prst="rect">
                <a:avLst/>
              </a:prstGeom>
              <a:solidFill>
                <a:schemeClr val="bg1"/>
              </a:solidFill>
              <a:ln w="9525" cap="flat" cmpd="sng" algn="ctr">
                <a:noFill/>
                <a:prstDash val="solid"/>
              </a:ln>
              <a:effectLst>
                <a:outerShdw blurRad="40000" dist="20000" dir="5400000" rotWithShape="0">
                  <a:srgbClr val="000000">
                    <a:alpha val="38000"/>
                  </a:srgbClr>
                </a:outerShdw>
              </a:effectLst>
            </p:spPr>
            <p:txBody>
              <a:bodyPr lIns="0" tIns="0" rIns="0" bIns="0" rtlCol="0" anchor="ct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algn="ctr" defTabSz="914363"/>
                <a:endParaRPr lang="zh-CN" altLang="en-US" sz="1400" b="0" kern="0">
                  <a:latin typeface="Microsoft JhengHei" panose="020B0604030504040204" pitchFamily="34" charset="-120"/>
                  <a:ea typeface="Microsoft JhengHei" panose="020B0604030504040204" pitchFamily="34" charset="-120"/>
                </a:endParaRPr>
              </a:p>
            </p:txBody>
          </p:sp>
          <p:sp>
            <p:nvSpPr>
              <p:cNvPr id="24" name="Rounded Rectangle 144">
                <a:extLst>
                  <a:ext uri="{FF2B5EF4-FFF2-40B4-BE49-F238E27FC236}">
                    <a16:creationId xmlns:a16="http://schemas.microsoft.com/office/drawing/2014/main" id="{11418373-1B39-44CD-9500-31D3FC33DF66}"/>
                  </a:ext>
                </a:extLst>
              </p:cNvPr>
              <p:cNvSpPr/>
              <p:nvPr/>
            </p:nvSpPr>
            <p:spPr>
              <a:xfrm>
                <a:off x="1294363" y="1218392"/>
                <a:ext cx="2558773" cy="380749"/>
              </a:xfrm>
              <a:prstGeom prst="roundRect">
                <a:avLst>
                  <a:gd name="adj" fmla="val 0"/>
                </a:avLst>
              </a:prstGeom>
              <a:solidFill>
                <a:srgbClr val="D0E7DD"/>
              </a:solidFill>
              <a:ln w="9525" cap="flat" cmpd="sng" algn="ctr">
                <a:noFill/>
                <a:prstDash val="solid"/>
                <a:headEnd type="none" w="med" len="med"/>
                <a:tailEnd type="none" w="med" len="med"/>
              </a:ln>
              <a:effectLst/>
            </p:spPr>
            <p:txBody>
              <a:bodyPr vert="horz" wrap="square" lIns="137160" tIns="45718" rIns="91436" bIns="45718" numCol="1" rtlCol="0" anchor="ctr"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effectLst/>
                  <a:uLnTx/>
                  <a:uFillTx/>
                  <a:latin typeface="Microsoft JhengHei" panose="020B0604030504040204" pitchFamily="34" charset="-120"/>
                  <a:ea typeface="Microsoft JhengHei" panose="020B0604030504040204" pitchFamily="34" charset="-120"/>
                </a:endParaRPr>
              </a:p>
            </p:txBody>
          </p:sp>
        </p:grpSp>
        <p:sp>
          <p:nvSpPr>
            <p:cNvPr id="22" name="文本框 21">
              <a:extLst>
                <a:ext uri="{FF2B5EF4-FFF2-40B4-BE49-F238E27FC236}">
                  <a16:creationId xmlns:a16="http://schemas.microsoft.com/office/drawing/2014/main" id="{ECC0D7A1-F448-4A3B-9F68-C304F8818E82}"/>
                </a:ext>
              </a:extLst>
            </p:cNvPr>
            <p:cNvSpPr txBox="1"/>
            <p:nvPr/>
          </p:nvSpPr>
          <p:spPr>
            <a:xfrm>
              <a:off x="1396856" y="1192520"/>
              <a:ext cx="2106562" cy="2308324"/>
            </a:xfrm>
            <a:prstGeom prst="rect">
              <a:avLst/>
            </a:prstGeom>
            <a:noFill/>
            <a:ln>
              <a:noFill/>
            </a:ln>
          </p:spPr>
          <p:txBody>
            <a:bodyPr wrap="square" rtlCol="0">
              <a:spAutoFit/>
            </a:bodyPr>
            <a:lstStyle>
              <a:defPPr>
                <a:defRPr lang="zh-HK"/>
              </a:defPPr>
              <a:lvl1pPr algn="ctr">
                <a:defRPr sz="2000">
                  <a:latin typeface="楷体" panose="02010609060101010101" pitchFamily="49" charset="-122"/>
                  <a:ea typeface="楷体" panose="02010609060101010101" pitchFamily="49" charset="-122"/>
                </a:defRPr>
              </a:lvl1pPr>
            </a:lstStyle>
            <a:p>
              <a:r>
                <a:rPr lang="zh-CN" altLang="en-US" sz="2400" b="1" dirty="0">
                  <a:latin typeface="DFKai-SB" panose="03000509000000000000" pitchFamily="65" charset="-120"/>
                  <a:ea typeface="DFKai-SB" panose="03000509000000000000" pitchFamily="65" charset="-120"/>
                </a:rPr>
                <a:t>正面思維</a:t>
              </a:r>
              <a:endParaRPr lang="en-US" altLang="zh-CN" sz="2400" b="1" dirty="0">
                <a:latin typeface="DFKai-SB" panose="03000509000000000000" pitchFamily="65" charset="-120"/>
                <a:ea typeface="DFKai-SB" panose="03000509000000000000" pitchFamily="65" charset="-120"/>
              </a:endParaRPr>
            </a:p>
            <a:p>
              <a:pPr marL="457200" indent="-457200" algn="l">
                <a:buFont typeface="+mj-lt"/>
                <a:buAutoNum type="arabicPeriod"/>
              </a:pP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懷有希望</a:t>
              </a:r>
            </a:p>
            <a:p>
              <a:pPr marL="457200" indent="-457200" algn="l">
                <a:buFont typeface="+mj-lt"/>
                <a:buAutoNum type="arabicPeriod"/>
              </a:pP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留意自己</a:t>
              </a:r>
            </a:p>
            <a:p>
              <a:pPr marL="457200" indent="-457200" algn="l">
                <a:buFont typeface="+mj-lt"/>
                <a:buAutoNum type="arabicPeriod"/>
              </a:pP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相信自己</a:t>
              </a:r>
            </a:p>
            <a:p>
              <a:pPr marL="457200" indent="-457200" algn="l">
                <a:buFont typeface="+mj-lt"/>
                <a:buAutoNum type="arabicPeriod"/>
              </a:pP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設定目標</a:t>
              </a:r>
            </a:p>
            <a:p>
              <a:pPr marL="457200" indent="-457200" algn="l">
                <a:buFont typeface="+mj-lt"/>
                <a:buAutoNum type="arabicPeriod"/>
              </a:pP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心存感恩</a:t>
              </a:r>
              <a:endParaRPr lang="zh-CN" altLang="en-US" sz="2400" dirty="0">
                <a:solidFill>
                  <a:srgbClr val="006600"/>
                </a:solidFill>
                <a:latin typeface="DFKai-SB" panose="03000509000000000000" pitchFamily="65" charset="-120"/>
                <a:ea typeface="DFKai-SB" panose="03000509000000000000" pitchFamily="65" charset="-120"/>
              </a:endParaRPr>
            </a:p>
          </p:txBody>
        </p:sp>
      </p:grpSp>
      <p:grpSp>
        <p:nvGrpSpPr>
          <p:cNvPr id="25" name="组合 24">
            <a:extLst>
              <a:ext uri="{FF2B5EF4-FFF2-40B4-BE49-F238E27FC236}">
                <a16:creationId xmlns:a16="http://schemas.microsoft.com/office/drawing/2014/main" id="{62FCB536-082C-44A9-BE06-8F7C38BCF5EE}"/>
              </a:ext>
            </a:extLst>
          </p:cNvPr>
          <p:cNvGrpSpPr/>
          <p:nvPr/>
        </p:nvGrpSpPr>
        <p:grpSpPr>
          <a:xfrm>
            <a:off x="7528738" y="1905652"/>
            <a:ext cx="3556405" cy="2328099"/>
            <a:chOff x="1104642" y="1150277"/>
            <a:chExt cx="2985460" cy="2328099"/>
          </a:xfrm>
        </p:grpSpPr>
        <p:grpSp>
          <p:nvGrpSpPr>
            <p:cNvPr id="26" name="组合 25">
              <a:extLst>
                <a:ext uri="{FF2B5EF4-FFF2-40B4-BE49-F238E27FC236}">
                  <a16:creationId xmlns:a16="http://schemas.microsoft.com/office/drawing/2014/main" id="{F8F26328-C193-4603-937B-EB7429CBBE21}"/>
                </a:ext>
              </a:extLst>
            </p:cNvPr>
            <p:cNvGrpSpPr/>
            <p:nvPr/>
          </p:nvGrpSpPr>
          <p:grpSpPr>
            <a:xfrm>
              <a:off x="1104642" y="1214989"/>
              <a:ext cx="2924277" cy="2263387"/>
              <a:chOff x="1069560" y="1214989"/>
              <a:chExt cx="3464993" cy="2263387"/>
            </a:xfrm>
          </p:grpSpPr>
          <p:sp>
            <p:nvSpPr>
              <p:cNvPr id="28" name="Rectangle 85">
                <a:extLst>
                  <a:ext uri="{FF2B5EF4-FFF2-40B4-BE49-F238E27FC236}">
                    <a16:creationId xmlns:a16="http://schemas.microsoft.com/office/drawing/2014/main" id="{5E4DA857-0C97-43D8-8E07-B3A7EE85EF79}"/>
                  </a:ext>
                </a:extLst>
              </p:cNvPr>
              <p:cNvSpPr>
                <a:spLocks noChangeArrowheads="1"/>
              </p:cNvSpPr>
              <p:nvPr/>
            </p:nvSpPr>
            <p:spPr bwMode="auto">
              <a:xfrm>
                <a:off x="1069560" y="1214989"/>
                <a:ext cx="3464992" cy="2263387"/>
              </a:xfrm>
              <a:prstGeom prst="rect">
                <a:avLst/>
              </a:prstGeom>
              <a:solidFill>
                <a:schemeClr val="bg1"/>
              </a:solidFill>
              <a:ln w="9525" cap="flat" cmpd="sng" algn="ctr">
                <a:noFill/>
                <a:prstDash val="solid"/>
              </a:ln>
              <a:effectLst>
                <a:outerShdw blurRad="40000" dist="20000" dir="5400000" rotWithShape="0">
                  <a:srgbClr val="000000">
                    <a:alpha val="38000"/>
                  </a:srgbClr>
                </a:outerShdw>
              </a:effectLst>
            </p:spPr>
            <p:txBody>
              <a:bodyPr lIns="0" tIns="0" rIns="0" bIns="0" rtlCol="0" anchor="ct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algn="ctr" defTabSz="914363"/>
                <a:endParaRPr lang="zh-CN" altLang="en-US" sz="1400" b="0" kern="0">
                  <a:latin typeface="Microsoft JhengHei" panose="020B0604030504040204" pitchFamily="34" charset="-120"/>
                  <a:ea typeface="Microsoft JhengHei" panose="020B0604030504040204" pitchFamily="34" charset="-120"/>
                </a:endParaRPr>
              </a:p>
            </p:txBody>
          </p:sp>
          <p:sp>
            <p:nvSpPr>
              <p:cNvPr id="29" name="Rounded Rectangle 144">
                <a:extLst>
                  <a:ext uri="{FF2B5EF4-FFF2-40B4-BE49-F238E27FC236}">
                    <a16:creationId xmlns:a16="http://schemas.microsoft.com/office/drawing/2014/main" id="{2401CA72-F190-4A84-BB82-BFC7A1D6E24B}"/>
                  </a:ext>
                </a:extLst>
              </p:cNvPr>
              <p:cNvSpPr/>
              <p:nvPr/>
            </p:nvSpPr>
            <p:spPr>
              <a:xfrm>
                <a:off x="1091183" y="1218392"/>
                <a:ext cx="3443370" cy="380749"/>
              </a:xfrm>
              <a:prstGeom prst="roundRect">
                <a:avLst>
                  <a:gd name="adj" fmla="val 0"/>
                </a:avLst>
              </a:prstGeom>
              <a:solidFill>
                <a:srgbClr val="D0E7DD"/>
              </a:solidFill>
              <a:ln w="9525" cap="flat" cmpd="sng" algn="ctr">
                <a:noFill/>
                <a:prstDash val="solid"/>
                <a:headEnd type="none" w="med" len="med"/>
                <a:tailEnd type="none" w="med" len="med"/>
              </a:ln>
              <a:effectLst/>
            </p:spPr>
            <p:txBody>
              <a:bodyPr vert="horz" wrap="square" lIns="137160" tIns="45718" rIns="91436" bIns="45718" numCol="1" rtlCol="0" anchor="ctr"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effectLst/>
                  <a:uLnTx/>
                  <a:uFillTx/>
                  <a:latin typeface="Microsoft JhengHei" panose="020B0604030504040204" pitchFamily="34" charset="-120"/>
                  <a:ea typeface="Microsoft JhengHei" panose="020B0604030504040204" pitchFamily="34" charset="-120"/>
                </a:endParaRPr>
              </a:p>
            </p:txBody>
          </p:sp>
        </p:grpSp>
        <p:sp>
          <p:nvSpPr>
            <p:cNvPr id="27" name="文本框 26">
              <a:extLst>
                <a:ext uri="{FF2B5EF4-FFF2-40B4-BE49-F238E27FC236}">
                  <a16:creationId xmlns:a16="http://schemas.microsoft.com/office/drawing/2014/main" id="{75ADDB76-C8E2-48FC-9307-A7E1D59CD125}"/>
                </a:ext>
              </a:extLst>
            </p:cNvPr>
            <p:cNvSpPr txBox="1"/>
            <p:nvPr/>
          </p:nvSpPr>
          <p:spPr>
            <a:xfrm>
              <a:off x="1176481" y="1150277"/>
              <a:ext cx="2913621" cy="2308324"/>
            </a:xfrm>
            <a:prstGeom prst="rect">
              <a:avLst/>
            </a:prstGeom>
            <a:noFill/>
            <a:ln>
              <a:noFill/>
            </a:ln>
          </p:spPr>
          <p:txBody>
            <a:bodyPr wrap="square" rtlCol="0">
              <a:spAutoFit/>
            </a:bodyPr>
            <a:lstStyle>
              <a:defPPr>
                <a:defRPr lang="zh-HK"/>
              </a:defPPr>
              <a:lvl1pPr algn="ctr">
                <a:defRPr sz="2000">
                  <a:latin typeface="楷体" panose="02010609060101010101" pitchFamily="49" charset="-122"/>
                  <a:ea typeface="楷体" panose="02010609060101010101" pitchFamily="49" charset="-122"/>
                </a:defRPr>
              </a:lvl1pPr>
            </a:lstStyle>
            <a:p>
              <a:r>
                <a:rPr lang="zh-CN" altLang="en-US" sz="2400" b="1" dirty="0">
                  <a:latin typeface="DFKai-SB" panose="03000509000000000000" pitchFamily="65" charset="-120"/>
                  <a:ea typeface="DFKai-SB" panose="03000509000000000000" pitchFamily="65" charset="-120"/>
                </a:rPr>
                <a:t>享受生活</a:t>
              </a:r>
              <a:endParaRPr lang="en-US" altLang="zh-CN" sz="2400" b="1" dirty="0">
                <a:latin typeface="DFKai-SB" panose="03000509000000000000" pitchFamily="65" charset="-120"/>
                <a:ea typeface="DFKai-SB" panose="03000509000000000000" pitchFamily="65" charset="-120"/>
              </a:endParaRPr>
            </a:p>
            <a:p>
              <a:pPr marL="457200" indent="-457200" algn="l">
                <a:buFont typeface="+mj-lt"/>
                <a:buAutoNum type="arabicPeriod"/>
              </a:pP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發掘和培養興趣</a:t>
              </a:r>
            </a:p>
            <a:p>
              <a:pPr marL="457200" indent="-457200" algn="l">
                <a:buFont typeface="+mj-lt"/>
                <a:buAutoNum type="arabicPeriod"/>
              </a:pP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留意身邊事物</a:t>
              </a:r>
            </a:p>
            <a:p>
              <a:pPr marL="457200" indent="-457200" algn="l">
                <a:buFont typeface="+mj-lt"/>
                <a:buAutoNum type="arabicPeriod"/>
              </a:pP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享受獨處</a:t>
              </a:r>
            </a:p>
            <a:p>
              <a:pPr marL="457200" indent="-457200" algn="l">
                <a:buFont typeface="+mj-lt"/>
                <a:buAutoNum type="arabicPeriod"/>
              </a:pP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進行體能活動</a:t>
              </a:r>
            </a:p>
            <a:p>
              <a:pPr marL="457200" indent="-457200" algn="l">
                <a:buFont typeface="+mj-lt"/>
                <a:buAutoNum type="arabicPeriod"/>
              </a:pP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參與活動以發揮潛能</a:t>
              </a:r>
              <a:endParaRPr lang="zh-CN" altLang="en-US" sz="2400" dirty="0">
                <a:solidFill>
                  <a:srgbClr val="006600"/>
                </a:solidFill>
                <a:latin typeface="DFKai-SB" panose="03000509000000000000" pitchFamily="65" charset="-120"/>
                <a:ea typeface="DFKai-SB" panose="03000509000000000000" pitchFamily="65" charset="-120"/>
              </a:endParaRPr>
            </a:p>
          </p:txBody>
        </p:sp>
      </p:grpSp>
      <p:sp>
        <p:nvSpPr>
          <p:cNvPr id="31" name="文本框 30">
            <a:extLst>
              <a:ext uri="{FF2B5EF4-FFF2-40B4-BE49-F238E27FC236}">
                <a16:creationId xmlns:a16="http://schemas.microsoft.com/office/drawing/2014/main" id="{A24369FD-1CB1-49B1-89F5-8E600B8E9038}"/>
              </a:ext>
            </a:extLst>
          </p:cNvPr>
          <p:cNvSpPr txBox="1"/>
          <p:nvPr/>
        </p:nvSpPr>
        <p:spPr>
          <a:xfrm>
            <a:off x="589890" y="4299128"/>
            <a:ext cx="6257222" cy="461665"/>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精神健康諮詢委員會「陪我講」 心理健康 </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&gt;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一世好心情 </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&gt;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青少年</a:t>
            </a:r>
            <a:endParaRPr lang="en-US" altLang="zh-CN" sz="12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(https://shallwetalk.hk/zh/mental-well-being/adolescents/)</a:t>
            </a:r>
            <a:endParaRPr lang="zh-CN"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2" name="Freeform 5">
            <a:extLst>
              <a:ext uri="{FF2B5EF4-FFF2-40B4-BE49-F238E27FC236}">
                <a16:creationId xmlns:a16="http://schemas.microsoft.com/office/drawing/2014/main" id="{EB612877-D1F8-4998-9785-33B4AEDA9F72}"/>
              </a:ext>
            </a:extLst>
          </p:cNvPr>
          <p:cNvSpPr/>
          <p:nvPr/>
        </p:nvSpPr>
        <p:spPr bwMode="auto">
          <a:xfrm>
            <a:off x="4384174" y="880444"/>
            <a:ext cx="572983" cy="453564"/>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pic>
        <p:nvPicPr>
          <p:cNvPr id="1026" name="Picture 2" descr="陪我講">
            <a:hlinkClick r:id="rId3"/>
            <a:extLst>
              <a:ext uri="{FF2B5EF4-FFF2-40B4-BE49-F238E27FC236}">
                <a16:creationId xmlns:a16="http://schemas.microsoft.com/office/drawing/2014/main" id="{959EBB88-2AC3-4EB0-88D4-FEF2121D551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64379" y="4929915"/>
            <a:ext cx="1866900" cy="1171575"/>
          </a:xfrm>
          <a:prstGeom prst="rect">
            <a:avLst/>
          </a:prstGeom>
          <a:noFill/>
          <a:extLst>
            <a:ext uri="{909E8E84-426E-40DD-AFC4-6F175D3DCCD1}">
              <a14:hiddenFill xmlns:a14="http://schemas.microsoft.com/office/drawing/2010/main">
                <a:solidFill>
                  <a:srgbClr val="FFFFFF"/>
                </a:solidFill>
              </a14:hiddenFill>
            </a:ext>
          </a:extLst>
        </p:spPr>
      </p:pic>
      <p:sp>
        <p:nvSpPr>
          <p:cNvPr id="35" name="文本框 1">
            <a:extLst>
              <a:ext uri="{FF2B5EF4-FFF2-40B4-BE49-F238E27FC236}">
                <a16:creationId xmlns:a16="http://schemas.microsoft.com/office/drawing/2014/main" id="{728B4704-3697-4646-98DE-DF2CB68693D6}"/>
              </a:ext>
            </a:extLst>
          </p:cNvPr>
          <p:cNvSpPr txBox="1"/>
          <p:nvPr/>
        </p:nvSpPr>
        <p:spPr>
          <a:xfrm>
            <a:off x="3105279" y="6303084"/>
            <a:ext cx="5240893" cy="461665"/>
          </a:xfrm>
          <a:prstGeom prst="rect">
            <a:avLst/>
          </a:prstGeom>
          <a:noFill/>
        </p:spPr>
        <p:txBody>
          <a:bodyPr wrap="square" rtlCol="0">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en-US" sz="1200" i="0" dirty="0">
                <a:effectLst/>
                <a:latin typeface="Times New Roman" panose="02020603050405020304" pitchFamily="18" charset="0"/>
                <a:ea typeface="標楷體" panose="03000509000000000000" pitchFamily="65" charset="-120"/>
                <a:cs typeface="Times New Roman" panose="02020603050405020304" pitchFamily="18" charset="0"/>
              </a:rPr>
              <a:t>精神健康諮詢委員會</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「陪我講」</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─凱斯勒心理困擾量表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(K10)</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CN" sz="12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https://shallwetalk.hk/zh/mental-health-information/psychological-distress-test/)</a:t>
            </a:r>
            <a:endParaRPr lang="zh-TW"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6" name="Rectangle 14">
            <a:extLst>
              <a:ext uri="{FF2B5EF4-FFF2-40B4-BE49-F238E27FC236}">
                <a16:creationId xmlns:a16="http://schemas.microsoft.com/office/drawing/2014/main" id="{23756C7E-A324-4D65-A4E8-537E4579E04B}"/>
              </a:ext>
            </a:extLst>
          </p:cNvPr>
          <p:cNvSpPr/>
          <p:nvPr/>
        </p:nvSpPr>
        <p:spPr>
          <a:xfrm>
            <a:off x="7353234" y="5160472"/>
            <a:ext cx="3576023" cy="830997"/>
          </a:xfrm>
          <a:prstGeom prst="rect">
            <a:avLst/>
          </a:prstGeom>
          <a:ln w="28575">
            <a:solidFill>
              <a:srgbClr val="FF0000"/>
            </a:solidFill>
          </a:ln>
        </p:spPr>
        <p:txBody>
          <a:bodyPr wrap="square">
            <a:spAutoFit/>
          </a:bodyPr>
          <a:lstStyle/>
          <a:p>
            <a:r>
              <a:rPr lang="zh-TW" altLang="en-US" sz="2400" b="1" dirty="0">
                <a:solidFill>
                  <a:srgbClr val="FF0000"/>
                </a:solidFill>
                <a:latin typeface="標楷體" panose="03000509000000000000" pitchFamily="65" charset="-120"/>
                <a:ea typeface="標楷體" panose="03000509000000000000" pitchFamily="65" charset="-120"/>
              </a:rPr>
              <a:t>點擊圖像進行心理困擾程度評估小測試</a:t>
            </a:r>
            <a:endParaRPr lang="en-US" altLang="zh-HK" sz="2400" b="1" dirty="0">
              <a:solidFill>
                <a:srgbClr val="FF0000"/>
              </a:solidFill>
              <a:latin typeface="標楷體" panose="03000509000000000000" pitchFamily="65" charset="-120"/>
              <a:ea typeface="標楷體" panose="03000509000000000000" pitchFamily="65" charset="-120"/>
            </a:endParaRPr>
          </a:p>
        </p:txBody>
      </p:sp>
      <p:sp>
        <p:nvSpPr>
          <p:cNvPr id="38" name="任意多边形: 形状 4">
            <a:extLst>
              <a:ext uri="{FF2B5EF4-FFF2-40B4-BE49-F238E27FC236}">
                <a16:creationId xmlns:a16="http://schemas.microsoft.com/office/drawing/2014/main" id="{CD5D41F3-C468-4F25-B01C-DAA0A07678B5}"/>
              </a:ext>
            </a:extLst>
          </p:cNvPr>
          <p:cNvSpPr/>
          <p:nvPr/>
        </p:nvSpPr>
        <p:spPr>
          <a:xfrm>
            <a:off x="2206664" y="161429"/>
            <a:ext cx="784246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a:solidFill>
                  <a:srgbClr val="FFFFFF"/>
                </a:solidFill>
                <a:latin typeface="DFKai-SB" panose="03000509000000000000" pitchFamily="65" charset="-120"/>
                <a:ea typeface="DFKai-SB" panose="03000509000000000000" pitchFamily="65" charset="-120"/>
                <a:sym typeface="+mn-ea"/>
              </a:rPr>
              <a:t>個人在維持公共衞生方面的責任</a:t>
            </a:r>
          </a:p>
        </p:txBody>
      </p:sp>
      <p:sp>
        <p:nvSpPr>
          <p:cNvPr id="39" name="标题 1">
            <a:extLst>
              <a:ext uri="{FF2B5EF4-FFF2-40B4-BE49-F238E27FC236}">
                <a16:creationId xmlns:a16="http://schemas.microsoft.com/office/drawing/2014/main" id="{B6D3DA92-30E7-45EC-96A2-B6225B6BC8D5}"/>
              </a:ext>
            </a:extLst>
          </p:cNvPr>
          <p:cNvSpPr txBox="1">
            <a:spLocks noChangeArrowheads="1"/>
          </p:cNvSpPr>
          <p:nvPr/>
        </p:nvSpPr>
        <p:spPr bwMode="auto">
          <a:xfrm>
            <a:off x="4961138" y="867736"/>
            <a:ext cx="18859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DFKai-SB" panose="03000509000000000000" pitchFamily="65" charset="-120"/>
                <a:ea typeface="DFKai-SB" panose="03000509000000000000" pitchFamily="65" charset="-120"/>
              </a:rPr>
              <a:t>精神</a:t>
            </a:r>
            <a:r>
              <a:rPr lang="zh-CN" altLang="en-US" sz="2800" b="1" dirty="0">
                <a:latin typeface="DFKai-SB" panose="03000509000000000000" pitchFamily="65" charset="-120"/>
                <a:ea typeface="DFKai-SB" panose="03000509000000000000" pitchFamily="65" charset="-120"/>
              </a:rPr>
              <a:t>健康</a:t>
            </a:r>
            <a:endParaRPr lang="en-US" altLang="zh-CN" sz="2800" b="1" kern="0" dirty="0">
              <a:effectLst/>
              <a:latin typeface="DFKai-SB" panose="03000509000000000000" pitchFamily="65" charset="-120"/>
              <a:ea typeface="DFKai-SB" panose="03000509000000000000" pitchFamily="65" charset="-120"/>
              <a:cs typeface="Arial" panose="020B0604020202020204" pitchFamily="34" charset="0"/>
            </a:endParaRPr>
          </a:p>
        </p:txBody>
      </p:sp>
      <p:pic>
        <p:nvPicPr>
          <p:cNvPr id="4" name="Picture 3">
            <a:hlinkClick r:id="rId3"/>
          </p:cNvPr>
          <p:cNvPicPr>
            <a:picLocks noChangeAspect="1"/>
          </p:cNvPicPr>
          <p:nvPr/>
        </p:nvPicPr>
        <p:blipFill>
          <a:blip r:embed="rId5"/>
          <a:stretch>
            <a:fillRect/>
          </a:stretch>
        </p:blipFill>
        <p:spPr>
          <a:xfrm>
            <a:off x="1464080" y="4782964"/>
            <a:ext cx="2173909" cy="1465479"/>
          </a:xfrm>
          <a:prstGeom prst="rect">
            <a:avLst/>
          </a:prstGeom>
        </p:spPr>
      </p:pic>
      <p:grpSp>
        <p:nvGrpSpPr>
          <p:cNvPr id="40" name="组合 11">
            <a:extLst>
              <a:ext uri="{FF2B5EF4-FFF2-40B4-BE49-F238E27FC236}">
                <a16:creationId xmlns:a16="http://schemas.microsoft.com/office/drawing/2014/main" id="{780E16E1-D57A-4F7C-AB27-B9DC1FBE7C33}"/>
              </a:ext>
            </a:extLst>
          </p:cNvPr>
          <p:cNvGrpSpPr/>
          <p:nvPr/>
        </p:nvGrpSpPr>
        <p:grpSpPr>
          <a:xfrm>
            <a:off x="472338" y="764250"/>
            <a:ext cx="1832128" cy="537947"/>
            <a:chOff x="1193537" y="1481004"/>
            <a:chExt cx="1832128" cy="537947"/>
          </a:xfrm>
        </p:grpSpPr>
        <p:sp>
          <p:nvSpPr>
            <p:cNvPr id="41" name="矩形 12">
              <a:extLst>
                <a:ext uri="{FF2B5EF4-FFF2-40B4-BE49-F238E27FC236}">
                  <a16:creationId xmlns:a16="http://schemas.microsoft.com/office/drawing/2014/main" id="{5A6C2943-D52A-4F4E-A748-1129CFEA4FBB}"/>
                </a:ext>
              </a:extLst>
            </p:cNvPr>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矩形 19">
              <a:extLst>
                <a:ext uri="{FF2B5EF4-FFF2-40B4-BE49-F238E27FC236}">
                  <a16:creationId xmlns:a16="http://schemas.microsoft.com/office/drawing/2014/main" id="{4BCFEA35-C9B2-4B45-9DC5-6C9CA9845CD0}"/>
                </a:ext>
              </a:extLst>
            </p:cNvPr>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文本框 20">
              <a:extLst>
                <a:ext uri="{FF2B5EF4-FFF2-40B4-BE49-F238E27FC236}">
                  <a16:creationId xmlns:a16="http://schemas.microsoft.com/office/drawing/2014/main" id="{70CEAE32-4D3E-4789-B498-76B9FA313B01}"/>
                </a:ext>
              </a:extLst>
            </p:cNvPr>
            <p:cNvSpPr txBox="1">
              <a:spLocks noChangeArrowheads="1"/>
            </p:cNvSpPr>
            <p:nvPr/>
          </p:nvSpPr>
          <p:spPr bwMode="auto">
            <a:xfrm>
              <a:off x="1609334" y="1481004"/>
              <a:ext cx="141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smtClean="0">
                  <a:latin typeface="標楷體" panose="03000509000000000000" pitchFamily="65" charset="-120"/>
                  <a:ea typeface="標楷體" panose="03000509000000000000" pitchFamily="65" charset="-120"/>
                </a:rPr>
                <a:t>活動</a:t>
              </a:r>
              <a:endParaRPr lang="zh-CN" altLang="en-US" sz="2400" b="1" dirty="0">
                <a:latin typeface="標楷體" panose="03000509000000000000" pitchFamily="65" charset="-120"/>
                <a:ea typeface="標楷體" panose="03000509000000000000" pitchFamily="65" charset="-120"/>
              </a:endParaRPr>
            </a:p>
          </p:txBody>
        </p:sp>
        <p:cxnSp>
          <p:nvCxnSpPr>
            <p:cNvPr id="44" name="直接连接符 21">
              <a:extLst>
                <a:ext uri="{FF2B5EF4-FFF2-40B4-BE49-F238E27FC236}">
                  <a16:creationId xmlns:a16="http://schemas.microsoft.com/office/drawing/2014/main" id="{59AF365B-9060-49BA-92F2-98C2A90A5052}"/>
                </a:ext>
              </a:extLst>
            </p:cNvPr>
            <p:cNvCxnSpPr>
              <a:cxnSpLocks/>
            </p:cNvCxnSpPr>
            <p:nvPr/>
          </p:nvCxnSpPr>
          <p:spPr>
            <a:xfrm>
              <a:off x="1620574" y="1991964"/>
              <a:ext cx="14050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7322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A4B1AD66-7FD9-48AF-932B-E4C7E2F64263}"/>
              </a:ext>
            </a:extLst>
          </p:cNvPr>
          <p:cNvSpPr txBox="1"/>
          <p:nvPr/>
        </p:nvSpPr>
        <p:spPr>
          <a:xfrm>
            <a:off x="8358297" y="6064503"/>
            <a:ext cx="3626366" cy="646331"/>
          </a:xfrm>
          <a:prstGeom prst="rect">
            <a:avLst/>
          </a:prstGeom>
          <a:noFill/>
        </p:spPr>
        <p:txBody>
          <a:bodyPr wrap="square">
            <a:spAutoFit/>
          </a:bodyPr>
          <a:lstStyle/>
          <a:p>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視頻來源：衞生署衞生防護中心</a:t>
            </a:r>
            <a:r>
              <a:rPr lang="en-US" altLang="zh-TW" sz="1200" b="0" i="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dirty="0" smtClean="0">
                <a:effectLst/>
                <a:latin typeface="Times New Roman" panose="02020603050405020304" pitchFamily="18" charset="0"/>
                <a:ea typeface="標楷體" panose="03000509000000000000" pitchFamily="65" charset="-120"/>
                <a:cs typeface="Times New Roman" panose="02020603050405020304" pitchFamily="18" charset="0"/>
              </a:rPr>
              <a:t>抑鬱</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你我齊面對</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a:latin typeface="Times New Roman" panose="02020603050405020304" pitchFamily="18" charset="0"/>
                <a:cs typeface="Times New Roman" panose="02020603050405020304" pitchFamily="18" charset="0"/>
              </a:rPr>
              <a:t>https://www.youtube.com/watch?v=drNZb2o3R14&amp;t=11s)</a:t>
            </a:r>
            <a:endParaRPr lang="zh-HK" altLang="en-US" sz="1200" dirty="0">
              <a:latin typeface="Times New Roman" panose="02020603050405020304" pitchFamily="18" charset="0"/>
              <a:cs typeface="Times New Roman" panose="02020603050405020304" pitchFamily="18" charset="0"/>
            </a:endParaRPr>
          </a:p>
        </p:txBody>
      </p:sp>
      <p:pic>
        <p:nvPicPr>
          <p:cNvPr id="7" name="圖片 6">
            <a:hlinkClick r:id="rId2"/>
            <a:extLst>
              <a:ext uri="{FF2B5EF4-FFF2-40B4-BE49-F238E27FC236}">
                <a16:creationId xmlns:a16="http://schemas.microsoft.com/office/drawing/2014/main" id="{95D5EF80-0918-49A3-9393-D4132AC2C8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755" y="1699639"/>
            <a:ext cx="3424718" cy="2206973"/>
          </a:xfrm>
          <a:prstGeom prst="rect">
            <a:avLst/>
          </a:prstGeom>
        </p:spPr>
      </p:pic>
      <p:sp>
        <p:nvSpPr>
          <p:cNvPr id="8" name="文字方塊 7">
            <a:extLst>
              <a:ext uri="{FF2B5EF4-FFF2-40B4-BE49-F238E27FC236}">
                <a16:creationId xmlns:a16="http://schemas.microsoft.com/office/drawing/2014/main" id="{F1DFD6A8-34B0-44B8-9394-9D368C227112}"/>
              </a:ext>
            </a:extLst>
          </p:cNvPr>
          <p:cNvSpPr txBox="1"/>
          <p:nvPr/>
        </p:nvSpPr>
        <p:spPr>
          <a:xfrm>
            <a:off x="68408" y="5806632"/>
            <a:ext cx="3697413" cy="646331"/>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視頻來源：香港電台</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鏗鏘集─身心靈</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https://podcast.rthk.hk/podcast/item.php?pid=244&amp;eid=197745&amp;year=2022&amp;lang=zh-CN)</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文字方塊 9">
            <a:extLst>
              <a:ext uri="{FF2B5EF4-FFF2-40B4-BE49-F238E27FC236}">
                <a16:creationId xmlns:a16="http://schemas.microsoft.com/office/drawing/2014/main" id="{C8EEC616-822E-4D2B-9BD2-AB483E37B75E}"/>
              </a:ext>
            </a:extLst>
          </p:cNvPr>
          <p:cNvSpPr txBox="1"/>
          <p:nvPr/>
        </p:nvSpPr>
        <p:spPr>
          <a:xfrm>
            <a:off x="3954411" y="6006988"/>
            <a:ext cx="4159732" cy="461665"/>
          </a:xfrm>
          <a:prstGeom prst="rect">
            <a:avLst/>
          </a:prstGeom>
          <a:noFill/>
        </p:spPr>
        <p:txBody>
          <a:bodyPr wrap="square">
            <a:spAutoFit/>
          </a:bodyPr>
          <a:lstStyle/>
          <a:p>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視頻來源：</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China Current《</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打開心扉說心事</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https://chinacurrent.com/hk/story/20352/mental-health-china)</a:t>
            </a:r>
          </a:p>
        </p:txBody>
      </p:sp>
      <p:sp>
        <p:nvSpPr>
          <p:cNvPr id="17" name="文字方塊 16">
            <a:extLst>
              <a:ext uri="{FF2B5EF4-FFF2-40B4-BE49-F238E27FC236}">
                <a16:creationId xmlns:a16="http://schemas.microsoft.com/office/drawing/2014/main" id="{7959CC06-EA8D-4715-80B3-652DF4593E0B}"/>
              </a:ext>
            </a:extLst>
          </p:cNvPr>
          <p:cNvSpPr txBox="1"/>
          <p:nvPr/>
        </p:nvSpPr>
        <p:spPr>
          <a:xfrm>
            <a:off x="4018279" y="4446537"/>
            <a:ext cx="4199013" cy="1323439"/>
          </a:xfrm>
          <a:prstGeom prst="rect">
            <a:avLst/>
          </a:prstGeom>
          <a:noFill/>
        </p:spPr>
        <p:txBody>
          <a:bodyPr wrap="square">
            <a:spAutoFit/>
          </a:bodyPr>
          <a:lstStyle/>
          <a:p>
            <a:r>
              <a:rPr lang="zh-TW" altLang="en-US" sz="2000" b="0" i="0" dirty="0" smtClean="0">
                <a:effectLst/>
                <a:latin typeface="標楷體" panose="03000509000000000000" pitchFamily="65" charset="-120"/>
                <a:ea typeface="標楷體" panose="03000509000000000000" pitchFamily="65" charset="-120"/>
              </a:rPr>
              <a:t>急速</a:t>
            </a:r>
            <a:r>
              <a:rPr lang="zh-TW" altLang="en-US" sz="2000" b="0" i="0" dirty="0">
                <a:effectLst/>
                <a:latin typeface="標楷體" panose="03000509000000000000" pitchFamily="65" charset="-120"/>
                <a:ea typeface="標楷體" panose="03000509000000000000" pitchFamily="65" charset="-120"/>
              </a:rPr>
              <a:t>的經濟</a:t>
            </a:r>
            <a:r>
              <a:rPr lang="zh-TW" altLang="en-US" sz="2000" b="0" i="0" dirty="0" smtClean="0">
                <a:effectLst/>
                <a:latin typeface="標楷體" panose="03000509000000000000" pitchFamily="65" charset="-120"/>
                <a:ea typeface="標楷體" panose="03000509000000000000" pitchFamily="65" charset="-120"/>
              </a:rPr>
              <a:t>增長加快</a:t>
            </a:r>
            <a:r>
              <a:rPr lang="zh-TW" altLang="en-US" sz="2000" b="0" i="0" dirty="0">
                <a:effectLst/>
                <a:latin typeface="標楷體" panose="03000509000000000000" pitchFamily="65" charset="-120"/>
                <a:ea typeface="標楷體" panose="03000509000000000000" pitchFamily="65" charset="-120"/>
              </a:rPr>
              <a:t>了生活</a:t>
            </a:r>
            <a:r>
              <a:rPr lang="zh-TW" altLang="en-US" sz="2000" dirty="0">
                <a:latin typeface="標楷體" panose="03000509000000000000" pitchFamily="65" charset="-120"/>
                <a:ea typeface="標楷體" panose="03000509000000000000" pitchFamily="65" charset="-120"/>
              </a:rPr>
              <a:t>節奏，卻</a:t>
            </a:r>
            <a:r>
              <a:rPr lang="zh-TW" altLang="en-US" sz="2000" b="0" i="0" dirty="0">
                <a:effectLst/>
                <a:latin typeface="標楷體" panose="03000509000000000000" pitchFamily="65" charset="-120"/>
                <a:ea typeface="標楷體" panose="03000509000000000000" pitchFamily="65" charset="-120"/>
              </a:rPr>
              <a:t>犧牲了精神健康。面對焦慮、抑鬱，甚至其他更嚴重的精神問題</a:t>
            </a:r>
            <a:r>
              <a:rPr lang="zh-TW" altLang="en-US" sz="2000" b="0" i="0" dirty="0" smtClean="0">
                <a:effectLst/>
                <a:latin typeface="標楷體" panose="03000509000000000000" pitchFamily="65" charset="-120"/>
                <a:ea typeface="標楷體" panose="03000509000000000000" pitchFamily="65" charset="-120"/>
              </a:rPr>
              <a:t>，受</a:t>
            </a:r>
            <a:r>
              <a:rPr lang="zh-TW" altLang="en-US" sz="2000" b="0" i="0" dirty="0">
                <a:effectLst/>
                <a:latin typeface="標楷體" panose="03000509000000000000" pitchFamily="65" charset="-120"/>
                <a:ea typeface="標楷體" panose="03000509000000000000" pitchFamily="65" charset="-120"/>
              </a:rPr>
              <a:t>情緒問題困擾的人越來越多。</a:t>
            </a:r>
            <a:endParaRPr lang="zh-HK" altLang="en-US" sz="2000" dirty="0">
              <a:latin typeface="標楷體" panose="03000509000000000000" pitchFamily="65" charset="-120"/>
              <a:ea typeface="標楷體" panose="03000509000000000000" pitchFamily="65" charset="-120"/>
            </a:endParaRPr>
          </a:p>
        </p:txBody>
      </p:sp>
      <p:pic>
        <p:nvPicPr>
          <p:cNvPr id="4" name="圖片 3">
            <a:hlinkClick r:id="rId4"/>
            <a:extLst>
              <a:ext uri="{FF2B5EF4-FFF2-40B4-BE49-F238E27FC236}">
                <a16:creationId xmlns:a16="http://schemas.microsoft.com/office/drawing/2014/main" id="{19233D33-BA8B-4AF0-B4BF-49CE25984B4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88365" y="1660385"/>
            <a:ext cx="4291823" cy="2220322"/>
          </a:xfrm>
          <a:prstGeom prst="rect">
            <a:avLst/>
          </a:prstGeom>
        </p:spPr>
      </p:pic>
      <p:sp>
        <p:nvSpPr>
          <p:cNvPr id="19" name="文字方塊 18">
            <a:extLst>
              <a:ext uri="{FF2B5EF4-FFF2-40B4-BE49-F238E27FC236}">
                <a16:creationId xmlns:a16="http://schemas.microsoft.com/office/drawing/2014/main" id="{AF619460-10EB-445C-81DB-5F891FF5D999}"/>
              </a:ext>
            </a:extLst>
          </p:cNvPr>
          <p:cNvSpPr txBox="1"/>
          <p:nvPr/>
        </p:nvSpPr>
        <p:spPr>
          <a:xfrm>
            <a:off x="68408" y="4616437"/>
            <a:ext cx="3949871" cy="1015663"/>
          </a:xfrm>
          <a:prstGeom prst="rect">
            <a:avLst/>
          </a:prstGeom>
          <a:noFill/>
        </p:spPr>
        <p:txBody>
          <a:bodyPr wrap="square">
            <a:spAutoFit/>
          </a:bodyPr>
          <a:lstStyle/>
          <a:p>
            <a:r>
              <a:rPr lang="zh-TW" altLang="en-US" sz="2000" b="0" i="0" dirty="0">
                <a:effectLst/>
                <a:latin typeface="標楷體" panose="03000509000000000000" pitchFamily="65" charset="-120"/>
                <a:ea typeface="標楷體" panose="03000509000000000000" pitchFamily="65" charset="-120"/>
              </a:rPr>
              <a:t>社區組織、宗教團體、中小學校推出不少的身心靈活動，協助減壓、集中精神。</a:t>
            </a:r>
            <a:endParaRPr lang="zh-HK" altLang="en-US" sz="2000" dirty="0">
              <a:latin typeface="標楷體" panose="03000509000000000000" pitchFamily="65" charset="-120"/>
              <a:ea typeface="標楷體" panose="03000509000000000000" pitchFamily="65" charset="-120"/>
            </a:endParaRPr>
          </a:p>
        </p:txBody>
      </p:sp>
      <p:pic>
        <p:nvPicPr>
          <p:cNvPr id="23" name="圖片 22">
            <a:hlinkClick r:id="rId6"/>
            <a:extLst>
              <a:ext uri="{FF2B5EF4-FFF2-40B4-BE49-F238E27FC236}">
                <a16:creationId xmlns:a16="http://schemas.microsoft.com/office/drawing/2014/main" id="{02404DCB-357D-4C50-9045-C3659A117CF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58297" y="1651476"/>
            <a:ext cx="3734054" cy="2238139"/>
          </a:xfrm>
          <a:prstGeom prst="rect">
            <a:avLst/>
          </a:prstGeom>
        </p:spPr>
      </p:pic>
      <p:sp>
        <p:nvSpPr>
          <p:cNvPr id="24" name="Rectangle 14">
            <a:extLst>
              <a:ext uri="{FF2B5EF4-FFF2-40B4-BE49-F238E27FC236}">
                <a16:creationId xmlns:a16="http://schemas.microsoft.com/office/drawing/2014/main" id="{E8D93788-5EE5-4BE4-989B-C1F4777DB3E5}"/>
              </a:ext>
            </a:extLst>
          </p:cNvPr>
          <p:cNvSpPr/>
          <p:nvPr/>
        </p:nvSpPr>
        <p:spPr>
          <a:xfrm>
            <a:off x="783367" y="4013494"/>
            <a:ext cx="2031325" cy="369332"/>
          </a:xfrm>
          <a:prstGeom prst="rect">
            <a:avLst/>
          </a:prstGeom>
          <a:ln w="28575">
            <a:solidFill>
              <a:srgbClr val="FF0000"/>
            </a:solidFill>
          </a:ln>
        </p:spPr>
        <p:txBody>
          <a:bodyPr wrap="none">
            <a:spAutoFit/>
          </a:bodyPr>
          <a:lstStyle/>
          <a:p>
            <a:r>
              <a:rPr lang="zh-TW" altLang="en-US" b="1" dirty="0">
                <a:solidFill>
                  <a:srgbClr val="FF0000"/>
                </a:solidFill>
                <a:latin typeface="DFKai-SB" panose="03000509000000000000" pitchFamily="65" charset="-120"/>
                <a:ea typeface="DFKai-SB" panose="03000509000000000000" pitchFamily="65" charset="-120"/>
              </a:rPr>
              <a:t>點擊圖像觀看視頻</a:t>
            </a:r>
            <a:endParaRPr lang="en-US" altLang="zh-HK" b="1" dirty="0">
              <a:solidFill>
                <a:srgbClr val="FF0000"/>
              </a:solidFill>
              <a:latin typeface="DFKai-SB" panose="03000509000000000000" pitchFamily="65" charset="-120"/>
              <a:ea typeface="DFKai-SB" panose="03000509000000000000" pitchFamily="65" charset="-120"/>
            </a:endParaRPr>
          </a:p>
        </p:txBody>
      </p:sp>
      <p:sp>
        <p:nvSpPr>
          <p:cNvPr id="25" name="Rectangle 14">
            <a:extLst>
              <a:ext uri="{FF2B5EF4-FFF2-40B4-BE49-F238E27FC236}">
                <a16:creationId xmlns:a16="http://schemas.microsoft.com/office/drawing/2014/main" id="{093C8F48-D276-4755-B812-B5E6005951B8}"/>
              </a:ext>
            </a:extLst>
          </p:cNvPr>
          <p:cNvSpPr/>
          <p:nvPr/>
        </p:nvSpPr>
        <p:spPr>
          <a:xfrm>
            <a:off x="4882727" y="3958699"/>
            <a:ext cx="2031325" cy="369332"/>
          </a:xfrm>
          <a:prstGeom prst="rect">
            <a:avLst/>
          </a:prstGeom>
          <a:ln w="28575">
            <a:solidFill>
              <a:srgbClr val="FF0000"/>
            </a:solidFill>
          </a:ln>
        </p:spPr>
        <p:txBody>
          <a:bodyPr wrap="none">
            <a:spAutoFit/>
          </a:bodyPr>
          <a:lstStyle/>
          <a:p>
            <a:r>
              <a:rPr lang="zh-TW" altLang="en-US" b="1" dirty="0">
                <a:solidFill>
                  <a:srgbClr val="FF0000"/>
                </a:solidFill>
                <a:latin typeface="DFKai-SB" panose="03000509000000000000" pitchFamily="65" charset="-120"/>
                <a:ea typeface="DFKai-SB" panose="03000509000000000000" pitchFamily="65" charset="-120"/>
              </a:rPr>
              <a:t>點擊圖像觀看視頻</a:t>
            </a:r>
            <a:endParaRPr lang="en-US" altLang="zh-HK" b="1" dirty="0">
              <a:solidFill>
                <a:srgbClr val="FF0000"/>
              </a:solidFill>
              <a:latin typeface="DFKai-SB" panose="03000509000000000000" pitchFamily="65" charset="-120"/>
              <a:ea typeface="DFKai-SB" panose="03000509000000000000" pitchFamily="65" charset="-120"/>
            </a:endParaRPr>
          </a:p>
        </p:txBody>
      </p:sp>
      <p:sp>
        <p:nvSpPr>
          <p:cNvPr id="26" name="Rectangle 14">
            <a:extLst>
              <a:ext uri="{FF2B5EF4-FFF2-40B4-BE49-F238E27FC236}">
                <a16:creationId xmlns:a16="http://schemas.microsoft.com/office/drawing/2014/main" id="{831E2C06-F0B0-4B19-A7D6-F261F4918EBB}"/>
              </a:ext>
            </a:extLst>
          </p:cNvPr>
          <p:cNvSpPr/>
          <p:nvPr/>
        </p:nvSpPr>
        <p:spPr>
          <a:xfrm>
            <a:off x="9209662" y="3999967"/>
            <a:ext cx="2031325" cy="369332"/>
          </a:xfrm>
          <a:prstGeom prst="rect">
            <a:avLst/>
          </a:prstGeom>
          <a:ln w="28575">
            <a:solidFill>
              <a:srgbClr val="FF0000"/>
            </a:solidFill>
          </a:ln>
        </p:spPr>
        <p:txBody>
          <a:bodyPr wrap="none">
            <a:spAutoFit/>
          </a:bodyPr>
          <a:lstStyle/>
          <a:p>
            <a:r>
              <a:rPr lang="zh-TW" altLang="en-US" b="1" dirty="0">
                <a:solidFill>
                  <a:srgbClr val="FF0000"/>
                </a:solidFill>
                <a:latin typeface="DFKai-SB" panose="03000509000000000000" pitchFamily="65" charset="-120"/>
                <a:ea typeface="DFKai-SB" panose="03000509000000000000" pitchFamily="65" charset="-120"/>
              </a:rPr>
              <a:t>點擊圖像觀看視頻</a:t>
            </a:r>
            <a:endParaRPr lang="en-US" altLang="zh-HK" b="1" dirty="0">
              <a:solidFill>
                <a:srgbClr val="FF0000"/>
              </a:solidFill>
              <a:latin typeface="DFKai-SB" panose="03000509000000000000" pitchFamily="65" charset="-120"/>
              <a:ea typeface="DFKai-SB" panose="03000509000000000000" pitchFamily="65" charset="-120"/>
            </a:endParaRPr>
          </a:p>
        </p:txBody>
      </p:sp>
      <p:sp>
        <p:nvSpPr>
          <p:cNvPr id="28" name="文字方塊 27">
            <a:extLst>
              <a:ext uri="{FF2B5EF4-FFF2-40B4-BE49-F238E27FC236}">
                <a16:creationId xmlns:a16="http://schemas.microsoft.com/office/drawing/2014/main" id="{D0A850A4-4464-40C8-AAA6-389B2ACC52BE}"/>
              </a:ext>
            </a:extLst>
          </p:cNvPr>
          <p:cNvSpPr txBox="1"/>
          <p:nvPr/>
        </p:nvSpPr>
        <p:spPr>
          <a:xfrm>
            <a:off x="8358297" y="4433287"/>
            <a:ext cx="3942901" cy="1631216"/>
          </a:xfrm>
          <a:prstGeom prst="rect">
            <a:avLst/>
          </a:prstGeom>
          <a:noFill/>
        </p:spPr>
        <p:txBody>
          <a:bodyPr wrap="square">
            <a:spAutoFit/>
          </a:bodyPr>
          <a:lstStyle/>
          <a:p>
            <a:r>
              <a:rPr lang="zh-TW" altLang="en-US" sz="2000" b="0" i="0" dirty="0">
                <a:effectLst/>
                <a:latin typeface="Times New Roman" panose="02020603050405020304" pitchFamily="18" charset="0"/>
                <a:ea typeface="標楷體" panose="03000509000000000000" pitchFamily="65" charset="-120"/>
                <a:cs typeface="Times New Roman" panose="02020603050405020304" pitchFamily="18" charset="0"/>
              </a:rPr>
              <a:t>抑鬱症是一種常見的情緒病，根據</a:t>
            </a:r>
            <a:r>
              <a:rPr lang="en-US" altLang="zh-TW" sz="20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0" i="0" dirty="0">
                <a:effectLst/>
                <a:latin typeface="Times New Roman" panose="02020603050405020304" pitchFamily="18" charset="0"/>
                <a:ea typeface="標楷體" panose="03000509000000000000" pitchFamily="65" charset="-120"/>
                <a:cs typeface="Times New Roman" panose="02020603050405020304" pitchFamily="18" charset="0"/>
              </a:rPr>
              <a:t>香港精神健康調查</a:t>
            </a:r>
            <a:r>
              <a:rPr lang="en-US" altLang="zh-TW" sz="2000" b="0" i="0" dirty="0">
                <a:effectLst/>
                <a:latin typeface="Times New Roman" panose="02020603050405020304" pitchFamily="18" charset="0"/>
                <a:ea typeface="標楷體" panose="03000509000000000000" pitchFamily="65" charset="-120"/>
                <a:cs typeface="Times New Roman" panose="02020603050405020304" pitchFamily="18" charset="0"/>
              </a:rPr>
              <a:t>2010-2013》</a:t>
            </a:r>
            <a:r>
              <a:rPr lang="zh-TW" altLang="en-US" sz="2000" b="0" i="0" dirty="0">
                <a:effectLst/>
                <a:latin typeface="Times New Roman" panose="02020603050405020304" pitchFamily="18" charset="0"/>
                <a:ea typeface="標楷體" panose="03000509000000000000" pitchFamily="65" charset="-120"/>
                <a:cs typeface="Times New Roman" panose="02020603050405020304" pitchFamily="18" charset="0"/>
              </a:rPr>
              <a:t>，在年齡介乎</a:t>
            </a:r>
            <a:r>
              <a:rPr lang="en-US" altLang="zh-TW" sz="2000" b="0" i="0" dirty="0">
                <a:effectLst/>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2000" b="0" i="0" dirty="0">
                <a:effectLst/>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000" b="0" i="0" dirty="0">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2000" b="0" i="0" dirty="0">
                <a:effectLst/>
                <a:latin typeface="Times New Roman" panose="02020603050405020304" pitchFamily="18" charset="0"/>
                <a:ea typeface="標楷體" panose="03000509000000000000" pitchFamily="65" charset="-120"/>
                <a:cs typeface="Times New Roman" panose="02020603050405020304" pitchFamily="18" charset="0"/>
              </a:rPr>
              <a:t>歲的香港華裔人口中約有</a:t>
            </a:r>
            <a:r>
              <a:rPr lang="en-US" altLang="zh-TW" sz="2000" b="0" i="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b="0" i="0" dirty="0">
                <a:effectLst/>
                <a:latin typeface="Times New Roman" panose="02020603050405020304" pitchFamily="18" charset="0"/>
                <a:ea typeface="標楷體" panose="03000509000000000000" pitchFamily="65" charset="-120"/>
                <a:cs typeface="Times New Roman" panose="02020603050405020304" pitchFamily="18" charset="0"/>
              </a:rPr>
              <a:t>在當時受抑鬱症困擾。</a:t>
            </a:r>
            <a:endParaRPr lang="zh-HK"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 name="任意多边形: 形状 4">
            <a:extLst>
              <a:ext uri="{FF2B5EF4-FFF2-40B4-BE49-F238E27FC236}">
                <a16:creationId xmlns:a16="http://schemas.microsoft.com/office/drawing/2014/main" id="{CD5D41F3-C468-4F25-B01C-DAA0A07678B5}"/>
              </a:ext>
            </a:extLst>
          </p:cNvPr>
          <p:cNvSpPr/>
          <p:nvPr/>
        </p:nvSpPr>
        <p:spPr>
          <a:xfrm>
            <a:off x="2206664" y="161429"/>
            <a:ext cx="784246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a:solidFill>
                  <a:srgbClr val="FFFFFF"/>
                </a:solidFill>
                <a:latin typeface="DFKai-SB" panose="03000509000000000000" pitchFamily="65" charset="-120"/>
                <a:ea typeface="DFKai-SB" panose="03000509000000000000" pitchFamily="65" charset="-120"/>
                <a:sym typeface="+mn-ea"/>
              </a:rPr>
              <a:t>個人在維持公共衞生方面的責任</a:t>
            </a:r>
          </a:p>
        </p:txBody>
      </p:sp>
      <p:sp>
        <p:nvSpPr>
          <p:cNvPr id="31" name="标题 1">
            <a:extLst>
              <a:ext uri="{FF2B5EF4-FFF2-40B4-BE49-F238E27FC236}">
                <a16:creationId xmlns:a16="http://schemas.microsoft.com/office/drawing/2014/main" id="{B6D3DA92-30E7-45EC-96A2-B6225B6BC8D5}"/>
              </a:ext>
            </a:extLst>
          </p:cNvPr>
          <p:cNvSpPr txBox="1">
            <a:spLocks noChangeArrowheads="1"/>
          </p:cNvSpPr>
          <p:nvPr/>
        </p:nvSpPr>
        <p:spPr bwMode="auto">
          <a:xfrm>
            <a:off x="5091288" y="981577"/>
            <a:ext cx="18859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DFKai-SB" panose="03000509000000000000" pitchFamily="65" charset="-120"/>
                <a:ea typeface="DFKai-SB" panose="03000509000000000000" pitchFamily="65" charset="-120"/>
              </a:rPr>
              <a:t>精神</a:t>
            </a:r>
            <a:r>
              <a:rPr lang="zh-CN" altLang="en-US" sz="2800" b="1" dirty="0">
                <a:latin typeface="DFKai-SB" panose="03000509000000000000" pitchFamily="65" charset="-120"/>
                <a:ea typeface="DFKai-SB" panose="03000509000000000000" pitchFamily="65" charset="-120"/>
              </a:rPr>
              <a:t>健康</a:t>
            </a:r>
            <a:endParaRPr lang="en-US" altLang="zh-CN" sz="2800" b="1" kern="0" dirty="0">
              <a:effectLst/>
              <a:latin typeface="DFKai-SB" panose="03000509000000000000" pitchFamily="65" charset="-120"/>
              <a:ea typeface="DFKai-SB" panose="03000509000000000000" pitchFamily="65" charset="-120"/>
              <a:cs typeface="Arial" panose="020B0604020202020204" pitchFamily="34" charset="0"/>
            </a:endParaRPr>
          </a:p>
        </p:txBody>
      </p:sp>
      <p:sp>
        <p:nvSpPr>
          <p:cNvPr id="32" name="Freeform 5">
            <a:extLst>
              <a:ext uri="{FF2B5EF4-FFF2-40B4-BE49-F238E27FC236}">
                <a16:creationId xmlns:a16="http://schemas.microsoft.com/office/drawing/2014/main" id="{EB612877-D1F8-4998-9785-33B4AEDA9F72}"/>
              </a:ext>
            </a:extLst>
          </p:cNvPr>
          <p:cNvSpPr/>
          <p:nvPr/>
        </p:nvSpPr>
        <p:spPr bwMode="auto">
          <a:xfrm>
            <a:off x="4518305" y="1019377"/>
            <a:ext cx="572983" cy="453564"/>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Tree>
    <p:extLst>
      <p:ext uri="{BB962C8B-B14F-4D97-AF65-F5344CB8AC3E}">
        <p14:creationId xmlns:p14="http://schemas.microsoft.com/office/powerpoint/2010/main" val="3089234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EC870E2-A5F8-4FD0-8028-5452553B7E80}"/>
              </a:ext>
            </a:extLst>
          </p:cNvPr>
          <p:cNvSpPr/>
          <p:nvPr/>
        </p:nvSpPr>
        <p:spPr>
          <a:xfrm>
            <a:off x="531985" y="1767859"/>
            <a:ext cx="5947192" cy="3970318"/>
          </a:xfrm>
          <a:prstGeom prst="rect">
            <a:avLst/>
          </a:prstGeom>
          <a:ln w="38100">
            <a:solidFill>
              <a:srgbClr val="FF0000"/>
            </a:solidFill>
          </a:ln>
        </p:spPr>
        <p:txBody>
          <a:bodyPr wrap="square">
            <a:spAutoFit/>
          </a:bodyPr>
          <a:lstStyle/>
          <a:p>
            <a:r>
              <a:rPr lang="zh-TW" altLang="en-US" sz="2800" dirty="0" smtClean="0">
                <a:latin typeface="DFKai-SB" panose="03000509000000000000" pitchFamily="65" charset="-120"/>
                <a:ea typeface="DFKai-SB" panose="03000509000000000000" pitchFamily="65" charset="-120"/>
              </a:rPr>
              <a:t>當今</a:t>
            </a:r>
            <a:r>
              <a:rPr lang="zh-TW" altLang="en-US" sz="2800" dirty="0">
                <a:latin typeface="DFKai-SB" panose="03000509000000000000" pitchFamily="65" charset="-120"/>
                <a:ea typeface="DFKai-SB" panose="03000509000000000000" pitchFamily="65" charset="-120"/>
              </a:rPr>
              <a:t>世界充滿了各種各樣的公共衞生風險</a:t>
            </a:r>
            <a:r>
              <a:rPr lang="zh-TW" altLang="en-US" sz="2800" dirty="0" smtClean="0">
                <a:latin typeface="DFKai-SB" panose="03000509000000000000" pitchFamily="65" charset="-120"/>
                <a:ea typeface="DFKai-SB" panose="03000509000000000000" pitchFamily="65" charset="-120"/>
              </a:rPr>
              <a:t>，傳染性</a:t>
            </a:r>
            <a:r>
              <a:rPr lang="zh-TW" altLang="en-US" sz="2800" dirty="0">
                <a:latin typeface="DFKai-SB" panose="03000509000000000000" pitchFamily="65" charset="-120"/>
                <a:ea typeface="DFKai-SB" panose="03000509000000000000" pitchFamily="65" charset="-120"/>
              </a:rPr>
              <a:t>疾病和非傳染性疾病的發展</a:t>
            </a:r>
            <a:r>
              <a:rPr lang="zh-TW" altLang="en-US" sz="2800" dirty="0" smtClean="0">
                <a:latin typeface="DFKai-SB" panose="03000509000000000000" pitchFamily="65" charset="-120"/>
                <a:ea typeface="DFKai-SB" panose="03000509000000000000" pitchFamily="65" charset="-120"/>
              </a:rPr>
              <a:t>變得複雜，</a:t>
            </a:r>
            <a:r>
              <a:rPr lang="zh-TW" altLang="en-US" sz="2800" dirty="0">
                <a:latin typeface="DFKai-SB" panose="03000509000000000000" pitchFamily="65" charset="-120"/>
                <a:ea typeface="DFKai-SB" panose="03000509000000000000" pitchFamily="65" charset="-120"/>
              </a:rPr>
              <a:t>應對重大公共衞生危機將是長期的挑戰。</a:t>
            </a:r>
            <a:endParaRPr lang="en-US" altLang="zh-TW" sz="2800" dirty="0">
              <a:latin typeface="DFKai-SB" panose="03000509000000000000" pitchFamily="65" charset="-120"/>
              <a:ea typeface="DFKai-SB" panose="03000509000000000000" pitchFamily="65" charset="-120"/>
            </a:endParaRPr>
          </a:p>
          <a:p>
            <a:r>
              <a:rPr lang="zh-TW" altLang="en-US" sz="2800" dirty="0" smtClean="0">
                <a:latin typeface="DFKai-SB" panose="03000509000000000000" pitchFamily="65" charset="-120"/>
                <a:ea typeface="DFKai-SB" panose="03000509000000000000" pitchFamily="65" charset="-120"/>
              </a:rPr>
              <a:t>當</a:t>
            </a:r>
            <a:r>
              <a:rPr lang="zh-TW" altLang="en-US" sz="2800" dirty="0">
                <a:latin typeface="DFKai-SB" panose="03000509000000000000" pitchFamily="65" charset="-120"/>
                <a:ea typeface="DFKai-SB" panose="03000509000000000000" pitchFamily="65" charset="-120"/>
              </a:rPr>
              <a:t>有疫症發生時，</a:t>
            </a:r>
            <a:r>
              <a:rPr lang="zh-CN" altLang="en-US" sz="2800" dirty="0">
                <a:latin typeface="DFKai-SB" panose="03000509000000000000" pitchFamily="65" charset="-120"/>
                <a:ea typeface="DFKai-SB" panose="03000509000000000000" pitchFamily="65" charset="-120"/>
              </a:rPr>
              <a:t>需要政府、個人以及社會各界齊心協力，共同應對。</a:t>
            </a:r>
            <a:r>
              <a:rPr lang="zh-TW" altLang="en-US" sz="2800" dirty="0" smtClean="0">
                <a:latin typeface="DFKai-SB" panose="03000509000000000000" pitchFamily="65" charset="-120"/>
                <a:ea typeface="DFKai-SB" panose="03000509000000000000" pitchFamily="65" charset="-120"/>
              </a:rPr>
              <a:t>個人要做好本份，極積配合</a:t>
            </a:r>
            <a:r>
              <a:rPr lang="zh-TW" altLang="en-US" sz="2800" dirty="0">
                <a:latin typeface="DFKai-SB" panose="03000509000000000000" pitchFamily="65" charset="-120"/>
                <a:ea typeface="DFKai-SB" panose="03000509000000000000" pitchFamily="65" charset="-120"/>
              </a:rPr>
              <a:t>政府政策，</a:t>
            </a:r>
            <a:r>
              <a:rPr lang="zh-CN" altLang="en-US" sz="2800" dirty="0">
                <a:latin typeface="DFKai-SB" panose="03000509000000000000" pitchFamily="65" charset="-120"/>
                <a:ea typeface="DFKai-SB" panose="03000509000000000000" pitchFamily="65" charset="-120"/>
              </a:rPr>
              <a:t>遵守防疫</a:t>
            </a:r>
            <a:r>
              <a:rPr lang="zh-CN" altLang="en-US" sz="2800" dirty="0" smtClean="0">
                <a:latin typeface="DFKai-SB" panose="03000509000000000000" pitchFamily="65" charset="-120"/>
                <a:ea typeface="DFKai-SB" panose="03000509000000000000" pitchFamily="65" charset="-120"/>
              </a:rPr>
              <a:t>法律，</a:t>
            </a:r>
            <a:r>
              <a:rPr lang="zh-CN" altLang="en-US" sz="2800" dirty="0">
                <a:latin typeface="DFKai-SB" panose="03000509000000000000" pitchFamily="65" charset="-120"/>
                <a:ea typeface="DFKai-SB" panose="03000509000000000000" pitchFamily="65" charset="-120"/>
              </a:rPr>
              <a:t>做好全面防護，</a:t>
            </a:r>
            <a:r>
              <a:rPr lang="zh-TW" altLang="en-US" sz="2800" dirty="0">
                <a:latin typeface="DFKai-SB" panose="03000509000000000000" pitchFamily="65" charset="-120"/>
                <a:ea typeface="DFKai-SB" panose="03000509000000000000" pitchFamily="65" charset="-120"/>
              </a:rPr>
              <a:t>盡好公民責任</a:t>
            </a:r>
            <a:r>
              <a:rPr lang="zh-TW" altLang="en-US" sz="2800" dirty="0" smtClean="0">
                <a:latin typeface="DFKai-SB" panose="03000509000000000000" pitchFamily="65" charset="-120"/>
                <a:ea typeface="DFKai-SB" panose="03000509000000000000" pitchFamily="65" charset="-120"/>
              </a:rPr>
              <a:t>。</a:t>
            </a:r>
            <a:endParaRPr lang="zh-TW" altLang="en-US" sz="2800" dirty="0">
              <a:latin typeface="DFKai-SB" panose="03000509000000000000" pitchFamily="65" charset="-120"/>
              <a:ea typeface="DFKai-SB" panose="03000509000000000000" pitchFamily="65" charset="-120"/>
            </a:endParaRPr>
          </a:p>
        </p:txBody>
      </p:sp>
      <p:sp>
        <p:nvSpPr>
          <p:cNvPr id="5" name="任意多边形: 形状 4">
            <a:extLst>
              <a:ext uri="{FF2B5EF4-FFF2-40B4-BE49-F238E27FC236}">
                <a16:creationId xmlns:a16="http://schemas.microsoft.com/office/drawing/2014/main" id="{D1A8E915-1375-4995-AFC8-208D87E2EB39}"/>
              </a:ext>
            </a:extLst>
          </p:cNvPr>
          <p:cNvSpPr/>
          <p:nvPr/>
        </p:nvSpPr>
        <p:spPr>
          <a:xfrm>
            <a:off x="1419498" y="420501"/>
            <a:ext cx="9450502"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smtClean="0">
                <a:solidFill>
                  <a:schemeClr val="bg1"/>
                </a:solidFill>
                <a:latin typeface="DFKai-SB" panose="03000509000000000000" pitchFamily="65" charset="-120"/>
                <a:ea typeface="DFKai-SB" panose="03000509000000000000" pitchFamily="65" charset="-120"/>
              </a:rPr>
              <a:t>應盡</a:t>
            </a:r>
            <a:r>
              <a:rPr lang="zh-CN" altLang="en-US" sz="4000" b="1" dirty="0" smtClean="0">
                <a:solidFill>
                  <a:srgbClr val="FFFFFF"/>
                </a:solidFill>
                <a:latin typeface="DFKai-SB" panose="03000509000000000000" pitchFamily="65" charset="-120"/>
                <a:ea typeface="DFKai-SB" panose="03000509000000000000" pitchFamily="65" charset="-120"/>
              </a:rPr>
              <a:t>公民責任</a:t>
            </a:r>
            <a:r>
              <a:rPr lang="zh-CN" altLang="en-US" sz="4000" b="1" dirty="0">
                <a:solidFill>
                  <a:srgbClr val="FFFFFF"/>
                </a:solidFill>
                <a:latin typeface="DFKai-SB" panose="03000509000000000000" pitchFamily="65" charset="-120"/>
                <a:ea typeface="DFKai-SB" panose="03000509000000000000" pitchFamily="65" charset="-120"/>
              </a:rPr>
              <a:t>配合政府的政策共同抗疫</a:t>
            </a:r>
          </a:p>
        </p:txBody>
      </p:sp>
      <p:sp>
        <p:nvSpPr>
          <p:cNvPr id="9" name="文字方塊 8">
            <a:extLst>
              <a:ext uri="{FF2B5EF4-FFF2-40B4-BE49-F238E27FC236}">
                <a16:creationId xmlns:a16="http://schemas.microsoft.com/office/drawing/2014/main" id="{3E29E393-4B8E-4C47-B9C4-D45CA3FF1AB9}"/>
              </a:ext>
            </a:extLst>
          </p:cNvPr>
          <p:cNvSpPr txBox="1"/>
          <p:nvPr/>
        </p:nvSpPr>
        <p:spPr>
          <a:xfrm>
            <a:off x="6752514" y="5091846"/>
            <a:ext cx="4807621" cy="646331"/>
          </a:xfrm>
          <a:prstGeom prst="rect">
            <a:avLst/>
          </a:prstGeom>
          <a:noFill/>
        </p:spPr>
        <p:txBody>
          <a:bodyPr wrap="square">
            <a:spAutoFit/>
          </a:bodyPr>
          <a:lstStyle/>
          <a:p>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視頻來源：</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China Current《5</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日內完成的全民檢測 </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https://chinacurrent.com/hk/story/20529/qingdao-to-test-11-million-in-five-days)</a:t>
            </a:r>
          </a:p>
        </p:txBody>
      </p:sp>
      <p:pic>
        <p:nvPicPr>
          <p:cNvPr id="7" name="圖片 6">
            <a:hlinkClick r:id="rId2"/>
            <a:extLst>
              <a:ext uri="{FF2B5EF4-FFF2-40B4-BE49-F238E27FC236}">
                <a16:creationId xmlns:a16="http://schemas.microsoft.com/office/drawing/2014/main" id="{27A8B071-157E-4382-9988-D4E7920E46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52514" y="1794960"/>
            <a:ext cx="4798770" cy="2527442"/>
          </a:xfrm>
          <a:prstGeom prst="rect">
            <a:avLst/>
          </a:prstGeom>
        </p:spPr>
      </p:pic>
      <p:sp>
        <p:nvSpPr>
          <p:cNvPr id="11" name="Rectangle 14">
            <a:extLst>
              <a:ext uri="{FF2B5EF4-FFF2-40B4-BE49-F238E27FC236}">
                <a16:creationId xmlns:a16="http://schemas.microsoft.com/office/drawing/2014/main" id="{2FDBD759-472B-429C-879F-855562D79DA9}"/>
              </a:ext>
            </a:extLst>
          </p:cNvPr>
          <p:cNvSpPr/>
          <p:nvPr/>
        </p:nvSpPr>
        <p:spPr>
          <a:xfrm>
            <a:off x="6752514" y="4436569"/>
            <a:ext cx="4798770"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點擊圖像觀看視頻</a:t>
            </a:r>
            <a:endParaRPr lang="en-US" altLang="zh-HK" b="1" dirty="0">
              <a:solidFill>
                <a:srgbClr val="FF00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546878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5FA02780-A243-4259-AB2A-8F851E83DEC6}"/>
              </a:ext>
            </a:extLst>
          </p:cNvPr>
          <p:cNvSpPr txBox="1"/>
          <p:nvPr/>
        </p:nvSpPr>
        <p:spPr>
          <a:xfrm>
            <a:off x="447724" y="1761690"/>
            <a:ext cx="11299680" cy="3785652"/>
          </a:xfrm>
          <a:prstGeom prst="rect">
            <a:avLst/>
          </a:prstGeom>
          <a:noFill/>
          <a:ln w="38100">
            <a:solidFill>
              <a:schemeClr val="accent1"/>
            </a:solidFill>
          </a:ln>
        </p:spPr>
        <p:txBody>
          <a:bodyPr wrap="square" rtlCol="0">
            <a:spAutoFit/>
          </a:bodyPr>
          <a:lstStyle/>
          <a:p>
            <a:pPr marL="342900" indent="-342900">
              <a:buFont typeface="Arial" panose="020B0604020202020204" pitchFamily="34" charset="0"/>
              <a:buChar char="•"/>
            </a:pP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國際衞生</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條例（</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2005</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400" dirty="0" smtClean="0">
                <a:latin typeface="DFKai-SB" panose="03000509000000000000" pitchFamily="65" charset="-120"/>
                <a:ea typeface="DFKai-SB" panose="03000509000000000000" pitchFamily="65" charset="-120"/>
              </a:rPr>
              <a:t>是</a:t>
            </a:r>
            <a:r>
              <a:rPr lang="zh-TW" altLang="en-US" sz="2400" dirty="0">
                <a:latin typeface="DFKai-SB" panose="03000509000000000000" pitchFamily="65" charset="-120"/>
                <a:ea typeface="DFKai-SB" panose="03000509000000000000" pitchFamily="65" charset="-120"/>
              </a:rPr>
              <a:t>國際法律條文，對</a:t>
            </a:r>
            <a:r>
              <a:rPr lang="zh-TW" altLang="en-US" sz="2400" dirty="0" smtClean="0">
                <a:latin typeface="DFKai-SB" panose="03000509000000000000" pitchFamily="65" charset="-120"/>
                <a:ea typeface="DFKai-SB" panose="03000509000000000000" pitchFamily="65" charset="-120"/>
              </a:rPr>
              <a:t>世衞所有</a:t>
            </a:r>
            <a:r>
              <a:rPr lang="zh-TW" altLang="en-US" sz="2400" dirty="0">
                <a:latin typeface="DFKai-SB" panose="03000509000000000000" pitchFamily="65" charset="-120"/>
                <a:ea typeface="DFKai-SB" panose="03000509000000000000" pitchFamily="65" charset="-120"/>
              </a:rPr>
              <a:t>會員國均</a:t>
            </a:r>
            <a:r>
              <a:rPr lang="zh-TW" altLang="en-US" sz="2400" dirty="0" smtClean="0">
                <a:latin typeface="DFKai-SB" panose="03000509000000000000" pitchFamily="65" charset="-120"/>
                <a:ea typeface="DFKai-SB" panose="03000509000000000000" pitchFamily="65" charset="-120"/>
              </a:rPr>
              <a:t>具有約束力</a:t>
            </a:r>
            <a:r>
              <a:rPr lang="zh-TW" altLang="en-US" sz="2400" dirty="0">
                <a:latin typeface="DFKai-SB" panose="03000509000000000000" pitchFamily="65" charset="-120"/>
                <a:ea typeface="DFKai-SB" panose="03000509000000000000" pitchFamily="65" charset="-120"/>
              </a:rPr>
              <a:t>，當中包括中華人民共和國，從而亦涵蓋了</a:t>
            </a:r>
            <a:r>
              <a:rPr lang="zh-TW" altLang="en-US" sz="2400" dirty="0" smtClean="0">
                <a:latin typeface="DFKai-SB" panose="03000509000000000000" pitchFamily="65" charset="-120"/>
                <a:ea typeface="DFKai-SB" panose="03000509000000000000" pitchFamily="65" charset="-120"/>
              </a:rPr>
              <a:t>香港，為</a:t>
            </a:r>
            <a:r>
              <a:rPr lang="zh-TW" altLang="en-US" sz="2400" dirty="0">
                <a:latin typeface="DFKai-SB" panose="03000509000000000000" pitchFamily="65" charset="-120"/>
                <a:ea typeface="DFKai-SB" panose="03000509000000000000" pitchFamily="65" charset="-120"/>
              </a:rPr>
              <a:t>世界衞生組織與會員國在如何識別和應對公共衞生</a:t>
            </a:r>
            <a:r>
              <a:rPr lang="zh-TW" altLang="en-US" sz="2400" dirty="0" smtClean="0">
                <a:latin typeface="DFKai-SB" panose="03000509000000000000" pitchFamily="65" charset="-120"/>
                <a:ea typeface="DFKai-SB" panose="03000509000000000000" pitchFamily="65" charset="-120"/>
              </a:rPr>
              <a:t>事件</a:t>
            </a:r>
            <a:r>
              <a:rPr lang="zh-TW" altLang="en-US" sz="2400" dirty="0">
                <a:latin typeface="DFKai-SB" panose="03000509000000000000" pitchFamily="65" charset="-120"/>
                <a:ea typeface="DFKai-SB" panose="03000509000000000000" pitchFamily="65" charset="-120"/>
              </a:rPr>
              <a:t>，</a:t>
            </a:r>
            <a:r>
              <a:rPr lang="zh-TW" altLang="en-US" sz="2400" dirty="0" smtClean="0">
                <a:latin typeface="DFKai-SB" panose="03000509000000000000" pitchFamily="65" charset="-120"/>
                <a:ea typeface="DFKai-SB" panose="03000509000000000000" pitchFamily="65" charset="-120"/>
              </a:rPr>
              <a:t>亦</a:t>
            </a:r>
            <a:r>
              <a:rPr lang="zh-TW" altLang="en-US" sz="2400" dirty="0">
                <a:latin typeface="DFKai-SB" panose="03000509000000000000" pitchFamily="65" charset="-120"/>
                <a:ea typeface="DFKai-SB" panose="03000509000000000000" pitchFamily="65" charset="-120"/>
              </a:rPr>
              <a:t>要求各會員國，就所有能構成國際關注的突發公共衞生事件的情況，向世界衞生組織報告，尤其是天花、野生株引致的小兒麻痺症、新型流行性感冒和嚴重急性呼吸道綜合症</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沙士</a:t>
            </a:r>
            <a:r>
              <a:rPr lang="en-US" altLang="zh-TW"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等嚴重</a:t>
            </a:r>
            <a:r>
              <a:rPr lang="zh-TW" altLang="en-US" sz="2400" dirty="0" smtClean="0">
                <a:latin typeface="DFKai-SB" panose="03000509000000000000" pitchFamily="65" charset="-120"/>
                <a:ea typeface="DFKai-SB" panose="03000509000000000000" pitchFamily="65" charset="-120"/>
              </a:rPr>
              <a:t>疾病，並要求</a:t>
            </a:r>
            <a:r>
              <a:rPr lang="zh-TW" altLang="en-US" sz="2400" dirty="0">
                <a:latin typeface="DFKai-SB" panose="03000509000000000000" pitchFamily="65" charset="-120"/>
                <a:ea typeface="DFKai-SB" panose="03000509000000000000" pitchFamily="65" charset="-120"/>
              </a:rPr>
              <a:t>各會員國自行檢視本土情況，並藉此加強其公共衞生監測和應對系統的能力</a:t>
            </a:r>
            <a:r>
              <a:rPr lang="zh-TW" altLang="en-US" sz="2400" dirty="0" smtClean="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以</a:t>
            </a:r>
            <a:r>
              <a:rPr lang="zh-TW" altLang="en-US" sz="2400" dirty="0" smtClean="0">
                <a:latin typeface="DFKai-SB" panose="03000509000000000000" pitchFamily="65" charset="-120"/>
                <a:ea typeface="DFKai-SB" panose="03000509000000000000" pitchFamily="65" charset="-120"/>
              </a:rPr>
              <a:t>應付國際</a:t>
            </a:r>
            <a:r>
              <a:rPr lang="zh-TW" altLang="en-US" sz="2400" dirty="0">
                <a:latin typeface="DFKai-SB" panose="03000509000000000000" pitchFamily="65" charset="-120"/>
                <a:ea typeface="DFKai-SB" panose="03000509000000000000" pitchFamily="65" charset="-120"/>
              </a:rPr>
              <a:t>關注的突發公共衞生</a:t>
            </a:r>
            <a:r>
              <a:rPr lang="zh-TW" altLang="en-US" sz="2400" dirty="0" smtClean="0">
                <a:latin typeface="DFKai-SB" panose="03000509000000000000" pitchFamily="65" charset="-120"/>
                <a:ea typeface="DFKai-SB" panose="03000509000000000000" pitchFamily="65" charset="-120"/>
              </a:rPr>
              <a:t>事件，同時要使各</a:t>
            </a:r>
            <a:r>
              <a:rPr lang="zh-TW" altLang="en-US" sz="2400" dirty="0">
                <a:latin typeface="DFKai-SB" panose="03000509000000000000" pitchFamily="65" charset="-120"/>
                <a:ea typeface="DFKai-SB" panose="03000509000000000000" pitchFamily="65" charset="-120"/>
              </a:rPr>
              <a:t>會員國</a:t>
            </a:r>
            <a:r>
              <a:rPr lang="zh-TW" altLang="en-US" sz="2400" dirty="0" smtClean="0">
                <a:latin typeface="DFKai-SB" panose="03000509000000000000" pitchFamily="65" charset="-120"/>
                <a:ea typeface="DFKai-SB" panose="03000509000000000000" pitchFamily="65" charset="-120"/>
              </a:rPr>
              <a:t>的國際機場</a:t>
            </a:r>
            <a:r>
              <a:rPr lang="zh-TW" altLang="en-US" sz="2400" dirty="0">
                <a:latin typeface="DFKai-SB" panose="03000509000000000000" pitchFamily="65" charset="-120"/>
                <a:ea typeface="DFKai-SB" panose="03000509000000000000" pitchFamily="65" charset="-120"/>
              </a:rPr>
              <a:t>、港口和陸路過境點，能符合條例內所列明的要求</a:t>
            </a:r>
            <a:r>
              <a:rPr lang="zh-TW" altLang="en-US" sz="2400" dirty="0" smtClean="0">
                <a:latin typeface="DFKai-SB" panose="03000509000000000000" pitchFamily="65" charset="-120"/>
                <a:ea typeface="DFKai-SB" panose="03000509000000000000" pitchFamily="65" charset="-120"/>
              </a:rPr>
              <a:t>。</a:t>
            </a:r>
            <a:endParaRPr lang="zh-TW" altLang="en-US" sz="2400" dirty="0">
              <a:latin typeface="DFKai-SB" panose="03000509000000000000" pitchFamily="65" charset="-120"/>
              <a:ea typeface="DFKai-SB" panose="03000509000000000000" pitchFamily="65" charset="-120"/>
            </a:endParaRPr>
          </a:p>
          <a:p>
            <a:pPr marL="342900" indent="-342900">
              <a:buFont typeface="Arial" panose="020B0604020202020204" pitchFamily="34" charset="0"/>
              <a:buChar char="•"/>
            </a:pPr>
            <a:r>
              <a:rPr lang="zh-TW" altLang="en-US" sz="2400" dirty="0" smtClean="0">
                <a:latin typeface="DFKai-SB" panose="03000509000000000000" pitchFamily="65" charset="-120"/>
                <a:ea typeface="DFKai-SB" panose="03000509000000000000" pitchFamily="65" charset="-120"/>
              </a:rPr>
              <a:t>內地與香港</a:t>
            </a:r>
            <a:r>
              <a:rPr lang="zh-TW" altLang="en-US" sz="2400" dirty="0">
                <a:latin typeface="DFKai-SB" panose="03000509000000000000" pitchFamily="65" charset="-120"/>
                <a:ea typeface="DFKai-SB" panose="03000509000000000000" pitchFamily="65" charset="-120"/>
              </a:rPr>
              <a:t>配合世</a:t>
            </a:r>
            <a:r>
              <a:rPr lang="zh-TW" altLang="en-US" sz="2400" dirty="0" smtClean="0">
                <a:latin typeface="DFKai-SB" panose="03000509000000000000" pitchFamily="65" charset="-120"/>
                <a:ea typeface="DFKai-SB" panose="03000509000000000000" pitchFamily="65" charset="-120"/>
              </a:rPr>
              <a:t>衞</a:t>
            </a:r>
            <a:r>
              <a:rPr lang="en-US" altLang="zh-TW" sz="2400" dirty="0" smtClean="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國際衞生條例</a:t>
            </a:r>
            <a:r>
              <a:rPr lang="en-US" altLang="zh-TW" sz="2400" dirty="0" smtClean="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的詳情，請</a:t>
            </a:r>
            <a:r>
              <a:rPr lang="zh-TW" altLang="en-US" sz="2400" dirty="0" smtClean="0">
                <a:latin typeface="DFKai-SB" panose="03000509000000000000" pitchFamily="65" charset="-120"/>
                <a:ea typeface="DFKai-SB" panose="03000509000000000000" pitchFamily="65" charset="-120"/>
              </a:rPr>
              <a:t>參考簡報「世界</a:t>
            </a:r>
            <a:r>
              <a:rPr lang="zh-TW" altLang="en-US" sz="2400" dirty="0">
                <a:latin typeface="DFKai-SB" panose="03000509000000000000" pitchFamily="65" charset="-120"/>
                <a:ea typeface="DFKai-SB" panose="03000509000000000000" pitchFamily="65" charset="-120"/>
              </a:rPr>
              <a:t>衞生組織於全球公共衞生事務的角色和</a:t>
            </a:r>
            <a:r>
              <a:rPr lang="zh-TW" altLang="en-US" sz="2400" dirty="0" smtClean="0">
                <a:latin typeface="DFKai-SB" panose="03000509000000000000" pitchFamily="65" charset="-120"/>
                <a:ea typeface="DFKai-SB" panose="03000509000000000000" pitchFamily="65" charset="-120"/>
              </a:rPr>
              <a:t>功能」</a:t>
            </a:r>
            <a:endParaRPr lang="zh-TW" altLang="en-US" sz="2400" dirty="0">
              <a:latin typeface="DFKai-SB" panose="03000509000000000000" pitchFamily="65" charset="-120"/>
              <a:ea typeface="DFKai-SB" panose="03000509000000000000" pitchFamily="65" charset="-120"/>
            </a:endParaRPr>
          </a:p>
        </p:txBody>
      </p:sp>
      <p:sp>
        <p:nvSpPr>
          <p:cNvPr id="2" name="文本框 1">
            <a:extLst>
              <a:ext uri="{FF2B5EF4-FFF2-40B4-BE49-F238E27FC236}">
                <a16:creationId xmlns:a16="http://schemas.microsoft.com/office/drawing/2014/main" id="{968A2AD4-EC18-4F4A-96DA-39CDDDB9CADE}"/>
              </a:ext>
            </a:extLst>
          </p:cNvPr>
          <p:cNvSpPr txBox="1"/>
          <p:nvPr/>
        </p:nvSpPr>
        <p:spPr>
          <a:xfrm>
            <a:off x="447724" y="5759938"/>
            <a:ext cx="9340710" cy="646331"/>
          </a:xfrm>
          <a:prstGeom prst="rect">
            <a:avLst/>
          </a:prstGeom>
          <a:noFill/>
        </p:spPr>
        <p:txBody>
          <a:bodyPr wrap="square" rtlCol="0">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CN" sz="12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世界</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衞</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生</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組織</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國際</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衞生條例</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》(2005)</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頁</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1 (</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https://apps.who.int/iris/bitstream/handle/10665/246107/9789245580492-chi.pdf?sequence=4</a:t>
            </a:r>
            <a:r>
              <a:rPr lang="en-US" altLang="zh-CN" sz="1200" dirty="0" smtClean="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衞生署 </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CN" sz="12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CN" sz="1200" dirty="0" smtClean="0">
                <a:latin typeface="Times New Roman" panose="02020603050405020304" pitchFamily="18" charset="0"/>
                <a:ea typeface="標楷體" panose="03000509000000000000" pitchFamily="65" charset="-120"/>
                <a:cs typeface="Times New Roman" panose="02020603050405020304" pitchFamily="18" charset="0"/>
              </a:rPr>
              <a:t>www.dh.gov.hk/textonly/tc_chi/useful/useful_Regulations/useful_Regulations.html</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CN"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标题 1">
            <a:extLst>
              <a:ext uri="{FF2B5EF4-FFF2-40B4-BE49-F238E27FC236}">
                <a16:creationId xmlns:a16="http://schemas.microsoft.com/office/drawing/2014/main" id="{AA44FEF2-E05F-4199-8798-B5B54D6364FB}"/>
              </a:ext>
            </a:extLst>
          </p:cNvPr>
          <p:cNvSpPr txBox="1">
            <a:spLocks noChangeArrowheads="1"/>
          </p:cNvSpPr>
          <p:nvPr/>
        </p:nvSpPr>
        <p:spPr bwMode="auto">
          <a:xfrm>
            <a:off x="4676502" y="1142138"/>
            <a:ext cx="2593023"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DFKai-SB" panose="03000509000000000000" pitchFamily="65" charset="-120"/>
                <a:ea typeface="DFKai-SB" panose="03000509000000000000" pitchFamily="65" charset="-120"/>
              </a:rPr>
              <a:t>遵守</a:t>
            </a:r>
            <a:r>
              <a:rPr lang="zh-CN" altLang="en-US" sz="2800" b="1" dirty="0">
                <a:latin typeface="DFKai-SB" panose="03000509000000000000" pitchFamily="65" charset="-120"/>
                <a:ea typeface="DFKai-SB" panose="03000509000000000000" pitchFamily="65" charset="-120"/>
              </a:rPr>
              <a:t>防疫法律</a:t>
            </a:r>
          </a:p>
        </p:txBody>
      </p:sp>
      <p:sp>
        <p:nvSpPr>
          <p:cNvPr id="9" name="任意多边形: 形状 4">
            <a:extLst>
              <a:ext uri="{FF2B5EF4-FFF2-40B4-BE49-F238E27FC236}">
                <a16:creationId xmlns:a16="http://schemas.microsoft.com/office/drawing/2014/main" id="{D1A8E915-1375-4995-AFC8-208D87E2EB39}"/>
              </a:ext>
            </a:extLst>
          </p:cNvPr>
          <p:cNvSpPr/>
          <p:nvPr/>
        </p:nvSpPr>
        <p:spPr>
          <a:xfrm>
            <a:off x="1419498" y="420501"/>
            <a:ext cx="9450502"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smtClean="0">
                <a:solidFill>
                  <a:schemeClr val="bg1"/>
                </a:solidFill>
                <a:latin typeface="DFKai-SB" panose="03000509000000000000" pitchFamily="65" charset="-120"/>
                <a:ea typeface="DFKai-SB" panose="03000509000000000000" pitchFamily="65" charset="-120"/>
              </a:rPr>
              <a:t>應盡</a:t>
            </a:r>
            <a:r>
              <a:rPr lang="zh-CN" altLang="en-US" sz="4000" b="1" dirty="0" smtClean="0">
                <a:solidFill>
                  <a:srgbClr val="FFFFFF"/>
                </a:solidFill>
                <a:latin typeface="DFKai-SB" panose="03000509000000000000" pitchFamily="65" charset="-120"/>
                <a:ea typeface="DFKai-SB" panose="03000509000000000000" pitchFamily="65" charset="-120"/>
              </a:rPr>
              <a:t>公民責任</a:t>
            </a:r>
            <a:r>
              <a:rPr lang="zh-CN" altLang="en-US" sz="4000" b="1" dirty="0">
                <a:solidFill>
                  <a:srgbClr val="FFFFFF"/>
                </a:solidFill>
                <a:latin typeface="DFKai-SB" panose="03000509000000000000" pitchFamily="65" charset="-120"/>
                <a:ea typeface="DFKai-SB" panose="03000509000000000000" pitchFamily="65" charset="-120"/>
              </a:rPr>
              <a:t>配合政府的政策共同抗疫</a:t>
            </a:r>
          </a:p>
        </p:txBody>
      </p:sp>
      <p:sp>
        <p:nvSpPr>
          <p:cNvPr id="10" name="Freeform 5">
            <a:extLst>
              <a:ext uri="{FF2B5EF4-FFF2-40B4-BE49-F238E27FC236}">
                <a16:creationId xmlns:a16="http://schemas.microsoft.com/office/drawing/2014/main" id="{EB612877-D1F8-4998-9785-33B4AEDA9F72}"/>
              </a:ext>
            </a:extLst>
          </p:cNvPr>
          <p:cNvSpPr/>
          <p:nvPr/>
        </p:nvSpPr>
        <p:spPr bwMode="auto">
          <a:xfrm>
            <a:off x="4103519" y="1173325"/>
            <a:ext cx="572983" cy="453564"/>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Tree>
    <p:extLst>
      <p:ext uri="{BB962C8B-B14F-4D97-AF65-F5344CB8AC3E}">
        <p14:creationId xmlns:p14="http://schemas.microsoft.com/office/powerpoint/2010/main" val="903179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4EC9858B-0E1A-4216-BB75-761922C84AD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379" y="3315165"/>
            <a:ext cx="11211745" cy="267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a:extLst>
              <a:ext uri="{FF2B5EF4-FFF2-40B4-BE49-F238E27FC236}">
                <a16:creationId xmlns:a16="http://schemas.microsoft.com/office/drawing/2014/main" id="{5FA02780-A243-4259-AB2A-8F851E83DEC6}"/>
              </a:ext>
            </a:extLst>
          </p:cNvPr>
          <p:cNvSpPr txBox="1"/>
          <p:nvPr/>
        </p:nvSpPr>
        <p:spPr>
          <a:xfrm>
            <a:off x="334010" y="1625237"/>
            <a:ext cx="11306434" cy="1107996"/>
          </a:xfrm>
          <a:prstGeom prst="rect">
            <a:avLst/>
          </a:prstGeom>
          <a:solidFill>
            <a:schemeClr val="accent5">
              <a:lumMod val="20000"/>
              <a:lumOff val="80000"/>
            </a:schemeClr>
          </a:solidFill>
          <a:ln>
            <a:solidFill>
              <a:schemeClr val="bg1"/>
            </a:solidFill>
          </a:ln>
        </p:spPr>
        <p:txBody>
          <a:bodyPr wrap="square" rtlCol="0">
            <a:spAutoFit/>
          </a:bodyPr>
          <a:lstStyle/>
          <a:p>
            <a:r>
              <a:rPr lang="zh-CN" altLang="en-US" sz="2200" dirty="0" smtClean="0">
                <a:latin typeface="DFKai-SB" panose="03000509000000000000" pitchFamily="65" charset="-120"/>
                <a:ea typeface="DFKai-SB" panose="03000509000000000000" pitchFamily="65" charset="-120"/>
              </a:rPr>
              <a:t>香港</a:t>
            </a:r>
            <a:r>
              <a:rPr lang="zh-CN" altLang="en-US" sz="2200" dirty="0">
                <a:latin typeface="DFKai-SB" panose="03000509000000000000" pitchFamily="65" charset="-120"/>
                <a:ea typeface="DFKai-SB" panose="03000509000000000000" pitchFamily="65" charset="-120"/>
              </a:rPr>
              <a:t>的</a:t>
            </a:r>
            <a:r>
              <a:rPr lang="en-US" altLang="zh-CN" sz="2200" dirty="0">
                <a:latin typeface="DFKai-SB" panose="03000509000000000000" pitchFamily="65" charset="-120"/>
                <a:ea typeface="DFKai-SB" panose="03000509000000000000" pitchFamily="65" charset="-120"/>
              </a:rPr>
              <a:t>《</a:t>
            </a:r>
            <a:r>
              <a:rPr lang="zh-CN" altLang="en-US" sz="2200" dirty="0">
                <a:latin typeface="DFKai-SB" panose="03000509000000000000" pitchFamily="65" charset="-120"/>
                <a:ea typeface="DFKai-SB" panose="03000509000000000000" pitchFamily="65" charset="-120"/>
              </a:rPr>
              <a:t>預防及控制疾病條例</a:t>
            </a:r>
            <a:r>
              <a:rPr lang="en-US" altLang="zh-CN" sz="2200" dirty="0">
                <a:latin typeface="DFKai-SB" panose="03000509000000000000" pitchFamily="65" charset="-120"/>
                <a:ea typeface="DFKai-SB" panose="03000509000000000000" pitchFamily="65" charset="-120"/>
              </a:rPr>
              <a:t>》</a:t>
            </a:r>
            <a:r>
              <a:rPr lang="zh-CN" altLang="en-US" sz="2200" dirty="0" smtClean="0">
                <a:latin typeface="DFKai-SB" panose="03000509000000000000" pitchFamily="65" charset="-120"/>
                <a:ea typeface="DFKai-SB" panose="03000509000000000000" pitchFamily="65" charset="-120"/>
              </a:rPr>
              <a:t>（</a:t>
            </a:r>
            <a:r>
              <a:rPr lang="zh-TW" altLang="en-US" sz="2200" dirty="0" smtClean="0">
                <a:latin typeface="Times New Roman" panose="02020603050405020304" pitchFamily="18" charset="0"/>
                <a:ea typeface="DFKai-SB" panose="03000509000000000000" pitchFamily="65" charset="-120"/>
                <a:cs typeface="Times New Roman" panose="02020603050405020304" pitchFamily="18" charset="0"/>
              </a:rPr>
              <a:t>第</a:t>
            </a:r>
            <a:r>
              <a:rPr lang="en-US" altLang="zh-CN" sz="2200" dirty="0" smtClean="0">
                <a:latin typeface="Times New Roman" panose="02020603050405020304" pitchFamily="18" charset="0"/>
                <a:ea typeface="DFKai-SB" panose="03000509000000000000" pitchFamily="65" charset="-120"/>
                <a:cs typeface="Times New Roman" panose="02020603050405020304" pitchFamily="18" charset="0"/>
              </a:rPr>
              <a:t>599</a:t>
            </a:r>
            <a:r>
              <a:rPr lang="zh-TW" altLang="en-US" sz="2200" dirty="0" smtClean="0">
                <a:latin typeface="Times New Roman" panose="02020603050405020304" pitchFamily="18" charset="0"/>
                <a:ea typeface="DFKai-SB" panose="03000509000000000000" pitchFamily="65" charset="-120"/>
                <a:cs typeface="Times New Roman" panose="02020603050405020304" pitchFamily="18" charset="0"/>
              </a:rPr>
              <a:t>章</a:t>
            </a:r>
            <a:r>
              <a:rPr lang="zh-CN" altLang="en-US" sz="2200" dirty="0" smtClean="0">
                <a:latin typeface="Times New Roman" panose="02020603050405020304" pitchFamily="18" charset="0"/>
                <a:ea typeface="DFKai-SB" panose="03000509000000000000" pitchFamily="65" charset="-120"/>
                <a:cs typeface="Times New Roman" panose="02020603050405020304" pitchFamily="18" charset="0"/>
              </a:rPr>
              <a:t>）</a:t>
            </a:r>
            <a:r>
              <a:rPr lang="zh-CN" altLang="en-US" sz="2200" dirty="0">
                <a:latin typeface="Times New Roman" panose="02020603050405020304" pitchFamily="18" charset="0"/>
                <a:ea typeface="DFKai-SB" panose="03000509000000000000" pitchFamily="65" charset="-120"/>
                <a:cs typeface="Times New Roman" panose="02020603050405020304" pitchFamily="18" charset="0"/>
              </a:rPr>
              <a:t>，使香港在預防及控制疾病方面的法例符合世界衞生組織</a:t>
            </a:r>
            <a:r>
              <a:rPr lang="en-US" altLang="zh-CN" sz="2200" dirty="0">
                <a:latin typeface="Times New Roman" panose="02020603050405020304" pitchFamily="18" charset="0"/>
                <a:ea typeface="DFKai-SB" panose="03000509000000000000" pitchFamily="65" charset="-120"/>
                <a:cs typeface="Times New Roman" panose="02020603050405020304" pitchFamily="18" charset="0"/>
              </a:rPr>
              <a:t>《</a:t>
            </a:r>
            <a:r>
              <a:rPr lang="zh-CN" altLang="en-US" sz="2200" dirty="0">
                <a:latin typeface="Times New Roman" panose="02020603050405020304" pitchFamily="18" charset="0"/>
                <a:ea typeface="DFKai-SB" panose="03000509000000000000" pitchFamily="65" charset="-120"/>
                <a:cs typeface="Times New Roman" panose="02020603050405020304" pitchFamily="18" charset="0"/>
              </a:rPr>
              <a:t>國際衞生條例（</a:t>
            </a:r>
            <a:r>
              <a:rPr lang="en-US" altLang="zh-CN" sz="2200" dirty="0">
                <a:latin typeface="Times New Roman" panose="02020603050405020304" pitchFamily="18" charset="0"/>
                <a:ea typeface="DFKai-SB" panose="03000509000000000000" pitchFamily="65" charset="-120"/>
                <a:cs typeface="Times New Roman" panose="02020603050405020304" pitchFamily="18" charset="0"/>
              </a:rPr>
              <a:t>2005</a:t>
            </a:r>
            <a:r>
              <a:rPr lang="zh-CN" altLang="en-US" sz="2200" dirty="0">
                <a:latin typeface="Times New Roman" panose="02020603050405020304" pitchFamily="18" charset="0"/>
                <a:ea typeface="DFKai-SB" panose="03000509000000000000" pitchFamily="65" charset="-120"/>
                <a:cs typeface="Times New Roman" panose="02020603050405020304" pitchFamily="18" charset="0"/>
              </a:rPr>
              <a:t>）</a:t>
            </a:r>
            <a:r>
              <a:rPr lang="en-US" altLang="zh-CN" sz="2200" dirty="0">
                <a:latin typeface="Times New Roman" panose="02020603050405020304" pitchFamily="18" charset="0"/>
                <a:ea typeface="DFKai-SB" panose="03000509000000000000" pitchFamily="65" charset="-120"/>
                <a:cs typeface="Times New Roman" panose="02020603050405020304" pitchFamily="18" charset="0"/>
              </a:rPr>
              <a:t>》</a:t>
            </a:r>
            <a:r>
              <a:rPr lang="zh-CN" altLang="en-US" sz="2200" dirty="0">
                <a:latin typeface="Times New Roman" panose="02020603050405020304" pitchFamily="18" charset="0"/>
                <a:ea typeface="DFKai-SB" panose="03000509000000000000" pitchFamily="65" charset="-120"/>
                <a:cs typeface="Times New Roman" panose="02020603050405020304" pitchFamily="18" charset="0"/>
              </a:rPr>
              <a:t>的規定</a:t>
            </a:r>
            <a:r>
              <a:rPr lang="zh-CN" altLang="en-US" sz="2200" dirty="0" smtClean="0">
                <a:latin typeface="Times New Roman" panose="02020603050405020304" pitchFamily="18" charset="0"/>
                <a:ea typeface="DFKai-SB" panose="03000509000000000000" pitchFamily="65" charset="-120"/>
                <a:cs typeface="Times New Roman" panose="02020603050405020304" pitchFamily="18" charset="0"/>
              </a:rPr>
              <a:t>，有利於</a:t>
            </a:r>
            <a:r>
              <a:rPr lang="zh-CN" altLang="en-US" sz="2200" dirty="0">
                <a:latin typeface="Times New Roman" panose="02020603050405020304" pitchFamily="18" charset="0"/>
                <a:ea typeface="DFKai-SB" panose="03000509000000000000" pitchFamily="65" charset="-120"/>
                <a:cs typeface="Times New Roman" panose="02020603050405020304" pitchFamily="18" charset="0"/>
              </a:rPr>
              <a:t>防止任何疾病、疾病的來源或污染傳入香港、在香港蔓延及從香港向外傳播</a:t>
            </a:r>
            <a:r>
              <a:rPr lang="zh-CN" altLang="en-US" sz="2200" dirty="0" smtClean="0">
                <a:latin typeface="Times New Roman" panose="02020603050405020304" pitchFamily="18" charset="0"/>
                <a:ea typeface="DFKai-SB" panose="03000509000000000000" pitchFamily="65" charset="-120"/>
                <a:cs typeface="Times New Roman" panose="02020603050405020304" pitchFamily="18" charset="0"/>
              </a:rPr>
              <a:t>，</a:t>
            </a:r>
            <a:r>
              <a:rPr lang="zh-TW" altLang="en-US" sz="2200" dirty="0" smtClean="0">
                <a:latin typeface="Times New Roman" panose="02020603050405020304" pitchFamily="18" charset="0"/>
                <a:ea typeface="DFKai-SB" panose="03000509000000000000" pitchFamily="65" charset="-120"/>
                <a:cs typeface="Times New Roman" panose="02020603050405020304" pitchFamily="18" charset="0"/>
              </a:rPr>
              <a:t>對</a:t>
            </a:r>
            <a:r>
              <a:rPr lang="zh-CN" altLang="en-US" sz="2200" dirty="0" smtClean="0">
                <a:latin typeface="Times New Roman" panose="02020603050405020304" pitchFamily="18" charset="0"/>
                <a:ea typeface="DFKai-SB" panose="03000509000000000000" pitchFamily="65" charset="-120"/>
                <a:cs typeface="Times New Roman" panose="02020603050405020304" pitchFamily="18" charset="0"/>
              </a:rPr>
              <a:t>加強</a:t>
            </a:r>
            <a:r>
              <a:rPr lang="zh-TW" altLang="en-US" sz="2200" dirty="0" smtClean="0">
                <a:latin typeface="Times New Roman" panose="02020603050405020304" pitchFamily="18" charset="0"/>
                <a:ea typeface="DFKai-SB" panose="03000509000000000000" pitchFamily="65" charset="-120"/>
                <a:cs typeface="Times New Roman" panose="02020603050405020304" pitchFamily="18" charset="0"/>
              </a:rPr>
              <a:t>香港預防</a:t>
            </a:r>
            <a:r>
              <a:rPr lang="zh-TW" altLang="en-US" sz="2200" dirty="0">
                <a:latin typeface="Times New Roman" panose="02020603050405020304" pitchFamily="18" charset="0"/>
                <a:ea typeface="DFKai-SB" panose="03000509000000000000" pitchFamily="65" charset="-120"/>
                <a:cs typeface="Times New Roman" panose="02020603050405020304" pitchFamily="18" charset="0"/>
              </a:rPr>
              <a:t>和控制疾病發揮</a:t>
            </a:r>
            <a:r>
              <a:rPr lang="zh-CN" altLang="en-US" sz="2200" dirty="0">
                <a:latin typeface="Times New Roman" panose="02020603050405020304" pitchFamily="18" charset="0"/>
                <a:ea typeface="DFKai-SB" panose="03000509000000000000" pitchFamily="65" charset="-120"/>
                <a:cs typeface="Times New Roman" panose="02020603050405020304" pitchFamily="18" charset="0"/>
              </a:rPr>
              <a:t>著</a:t>
            </a:r>
            <a:r>
              <a:rPr lang="zh-TW" altLang="en-US" sz="2200" dirty="0">
                <a:latin typeface="Times New Roman" panose="02020603050405020304" pitchFamily="18" charset="0"/>
                <a:ea typeface="DFKai-SB" panose="03000509000000000000" pitchFamily="65" charset="-120"/>
                <a:cs typeface="Times New Roman" panose="02020603050405020304" pitchFamily="18" charset="0"/>
              </a:rPr>
              <a:t>重要</a:t>
            </a:r>
            <a:r>
              <a:rPr lang="zh-TW" altLang="en-US" sz="2200" dirty="0" smtClean="0">
                <a:latin typeface="Times New Roman" panose="02020603050405020304" pitchFamily="18" charset="0"/>
                <a:ea typeface="DFKai-SB" panose="03000509000000000000" pitchFamily="65" charset="-120"/>
                <a:cs typeface="Times New Roman" panose="02020603050405020304" pitchFamily="18" charset="0"/>
              </a:rPr>
              <a:t>作用</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CN" sz="2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 name="Freeform 5">
            <a:extLst>
              <a:ext uri="{FF2B5EF4-FFF2-40B4-BE49-F238E27FC236}">
                <a16:creationId xmlns:a16="http://schemas.microsoft.com/office/drawing/2014/main" id="{7EF1779F-E2EE-44FF-8638-89E1465A30F0}"/>
              </a:ext>
            </a:extLst>
          </p:cNvPr>
          <p:cNvSpPr/>
          <p:nvPr/>
        </p:nvSpPr>
        <p:spPr bwMode="auto">
          <a:xfrm>
            <a:off x="3955841" y="948669"/>
            <a:ext cx="633575" cy="492363"/>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 name="矩形 1"/>
          <p:cNvSpPr/>
          <p:nvPr/>
        </p:nvSpPr>
        <p:spPr>
          <a:xfrm>
            <a:off x="334010" y="2866591"/>
            <a:ext cx="10438493" cy="276999"/>
          </a:xfrm>
          <a:prstGeom prst="rect">
            <a:avLst/>
          </a:prstGeom>
        </p:spPr>
        <p:txBody>
          <a:bodyPr wrap="square">
            <a:spAutoFit/>
          </a:bodyPr>
          <a:lstStyle/>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預防及控制疾病條例</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599</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章</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://www.elegislation.gov.hk/hk/cap599!zh-Hant-HK</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矩形 9"/>
          <p:cNvSpPr/>
          <p:nvPr/>
        </p:nvSpPr>
        <p:spPr>
          <a:xfrm>
            <a:off x="508182" y="6125947"/>
            <a:ext cx="8448403" cy="307777"/>
          </a:xfrm>
          <a:prstGeom prst="rect">
            <a:avLst/>
          </a:prstGeom>
        </p:spPr>
        <p:txBody>
          <a:bodyPr wrap="none">
            <a:spAutoFit/>
          </a:bodyPr>
          <a:lstStyle/>
          <a:p>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資料來源：香港特別行政區律政司──常見法律問題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4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HK" sz="1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400" dirty="0" smtClean="0">
                <a:latin typeface="Times New Roman" panose="02020603050405020304" pitchFamily="18" charset="0"/>
                <a:ea typeface="標楷體" panose="03000509000000000000" pitchFamily="65" charset="-120"/>
                <a:cs typeface="Times New Roman" panose="02020603050405020304" pitchFamily="18" charset="0"/>
              </a:rPr>
              <a:t>www.doj.gov.hk/tc/miscellaneous/faqsonlaw.html</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HK" alt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任意多边形: 形状 4">
            <a:extLst>
              <a:ext uri="{FF2B5EF4-FFF2-40B4-BE49-F238E27FC236}">
                <a16:creationId xmlns:a16="http://schemas.microsoft.com/office/drawing/2014/main" id="{D1A8E915-1375-4995-AFC8-208D87E2EB39}"/>
              </a:ext>
            </a:extLst>
          </p:cNvPr>
          <p:cNvSpPr/>
          <p:nvPr/>
        </p:nvSpPr>
        <p:spPr>
          <a:xfrm>
            <a:off x="1322001" y="194697"/>
            <a:ext cx="9450502"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smtClean="0">
                <a:solidFill>
                  <a:schemeClr val="bg1"/>
                </a:solidFill>
                <a:latin typeface="DFKai-SB" panose="03000509000000000000" pitchFamily="65" charset="-120"/>
                <a:ea typeface="DFKai-SB" panose="03000509000000000000" pitchFamily="65" charset="-120"/>
              </a:rPr>
              <a:t>應盡</a:t>
            </a:r>
            <a:r>
              <a:rPr lang="zh-CN" altLang="en-US" sz="4000" b="1" dirty="0" smtClean="0">
                <a:solidFill>
                  <a:srgbClr val="FFFFFF"/>
                </a:solidFill>
                <a:latin typeface="DFKai-SB" panose="03000509000000000000" pitchFamily="65" charset="-120"/>
                <a:ea typeface="DFKai-SB" panose="03000509000000000000" pitchFamily="65" charset="-120"/>
              </a:rPr>
              <a:t>公民責任</a:t>
            </a:r>
            <a:r>
              <a:rPr lang="zh-CN" altLang="en-US" sz="4000" b="1" dirty="0">
                <a:solidFill>
                  <a:srgbClr val="FFFFFF"/>
                </a:solidFill>
                <a:latin typeface="DFKai-SB" panose="03000509000000000000" pitchFamily="65" charset="-120"/>
                <a:ea typeface="DFKai-SB" panose="03000509000000000000" pitchFamily="65" charset="-120"/>
              </a:rPr>
              <a:t>配合政府的政策共同抗疫</a:t>
            </a:r>
          </a:p>
        </p:txBody>
      </p:sp>
      <p:sp>
        <p:nvSpPr>
          <p:cNvPr id="14" name="标题 1">
            <a:extLst>
              <a:ext uri="{FF2B5EF4-FFF2-40B4-BE49-F238E27FC236}">
                <a16:creationId xmlns:a16="http://schemas.microsoft.com/office/drawing/2014/main" id="{AA44FEF2-E05F-4199-8798-B5B54D6364FB}"/>
              </a:ext>
            </a:extLst>
          </p:cNvPr>
          <p:cNvSpPr txBox="1">
            <a:spLocks noChangeArrowheads="1"/>
          </p:cNvSpPr>
          <p:nvPr/>
        </p:nvSpPr>
        <p:spPr bwMode="auto">
          <a:xfrm>
            <a:off x="4589416" y="948669"/>
            <a:ext cx="2593023"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DFKai-SB" panose="03000509000000000000" pitchFamily="65" charset="-120"/>
                <a:ea typeface="DFKai-SB" panose="03000509000000000000" pitchFamily="65" charset="-120"/>
              </a:rPr>
              <a:t>遵守</a:t>
            </a:r>
            <a:r>
              <a:rPr lang="zh-CN" altLang="en-US" sz="2800" b="1" dirty="0">
                <a:latin typeface="DFKai-SB" panose="03000509000000000000" pitchFamily="65" charset="-120"/>
                <a:ea typeface="DFKai-SB" panose="03000509000000000000" pitchFamily="65" charset="-120"/>
              </a:rPr>
              <a:t>防疫法律</a:t>
            </a:r>
          </a:p>
        </p:txBody>
      </p:sp>
      <p:sp>
        <p:nvSpPr>
          <p:cNvPr id="4" name="Rectangle 3"/>
          <p:cNvSpPr/>
          <p:nvPr/>
        </p:nvSpPr>
        <p:spPr>
          <a:xfrm>
            <a:off x="3344907" y="3569549"/>
            <a:ext cx="7675064" cy="2308324"/>
          </a:xfrm>
          <a:prstGeom prst="rect">
            <a:avLst/>
          </a:prstGeom>
        </p:spPr>
        <p:txBody>
          <a:bodyPr wrap="square">
            <a:spAutoFit/>
          </a:bodyPr>
          <a:lstStyle/>
          <a:p>
            <a:pPr algn="just" fontAlgn="base"/>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想一想</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pPr marL="342900" indent="-342900" algn="just" fontAlgn="base">
              <a:buFont typeface="Arial" panose="020B0604020202020204" pitchFamily="34" charset="0"/>
              <a:buChar cha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就</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COVID-19</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疫</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情</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，香港政府</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根據</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預防及控制疾病條例</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（香港法例第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599</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章）訂立了甚麼規例</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i="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fontAlgn="base">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在甚麼情況會觸犯「限聚令」</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i="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fontAlgn="base">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甚麼人士來港可以豁免或不適用於強制檢疫</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fontAlgn="base"/>
            <a:r>
              <a:rPr lang="zh-TW" altLang="en-US" sz="2400" i="0" dirty="0" smtClean="0">
                <a:effectLst/>
                <a:latin typeface="Times New Roman" panose="02020603050405020304" pitchFamily="18" charset="0"/>
                <a:ea typeface="標楷體" panose="03000509000000000000" pitchFamily="65" charset="-120"/>
                <a:cs typeface="Times New Roman" panose="02020603050405020304" pitchFamily="18" charset="0"/>
              </a:rPr>
              <a:t>點擊圖片找找答案。</a:t>
            </a:r>
            <a:endParaRPr lang="zh-TW" altLang="en-US" sz="2400" i="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15" name="组合 11">
            <a:extLst>
              <a:ext uri="{FF2B5EF4-FFF2-40B4-BE49-F238E27FC236}">
                <a16:creationId xmlns:a16="http://schemas.microsoft.com/office/drawing/2014/main" id="{0F5370B0-3F96-4754-9A31-8E8A817089EF}"/>
              </a:ext>
            </a:extLst>
          </p:cNvPr>
          <p:cNvGrpSpPr/>
          <p:nvPr/>
        </p:nvGrpSpPr>
        <p:grpSpPr>
          <a:xfrm>
            <a:off x="796543" y="3385608"/>
            <a:ext cx="1934839" cy="515638"/>
            <a:chOff x="1193537" y="1503313"/>
            <a:chExt cx="1934839" cy="515638"/>
          </a:xfrm>
        </p:grpSpPr>
        <p:sp>
          <p:nvSpPr>
            <p:cNvPr id="16" name="矩形 13">
              <a:extLst>
                <a:ext uri="{FF2B5EF4-FFF2-40B4-BE49-F238E27FC236}">
                  <a16:creationId xmlns:a16="http://schemas.microsoft.com/office/drawing/2014/main" id="{0AE5FB4E-9485-4C68-9291-C960DA5794D2}"/>
                </a:ext>
              </a:extLst>
            </p:cNvPr>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17" name="矩形 15">
              <a:extLst>
                <a:ext uri="{FF2B5EF4-FFF2-40B4-BE49-F238E27FC236}">
                  <a16:creationId xmlns:a16="http://schemas.microsoft.com/office/drawing/2014/main" id="{D8C8F9BF-7E1D-4189-82DC-11AB327CB7E9}"/>
                </a:ext>
              </a:extLst>
            </p:cNvPr>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18" name="文本框 13">
              <a:extLst>
                <a:ext uri="{FF2B5EF4-FFF2-40B4-BE49-F238E27FC236}">
                  <a16:creationId xmlns:a16="http://schemas.microsoft.com/office/drawing/2014/main" id="{D5851901-A943-437C-97AC-B5ECD39DDC80}"/>
                </a:ext>
              </a:extLst>
            </p:cNvPr>
            <p:cNvSpPr txBox="1">
              <a:spLocks noChangeArrowheads="1"/>
            </p:cNvSpPr>
            <p:nvPr/>
          </p:nvSpPr>
          <p:spPr bwMode="auto">
            <a:xfrm>
              <a:off x="1680900" y="1503313"/>
              <a:ext cx="1447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TW" altLang="en-US" sz="2400" b="1" dirty="0" smtClean="0">
                  <a:latin typeface="標楷體" panose="03000509000000000000" pitchFamily="65" charset="-120"/>
                  <a:ea typeface="標楷體" panose="03000509000000000000" pitchFamily="65" charset="-120"/>
                </a:rPr>
                <a:t>活動</a:t>
              </a:r>
              <a:endParaRPr lang="zh-CN" altLang="en-US" sz="2400" b="1" dirty="0">
                <a:latin typeface="標楷體" panose="03000509000000000000" pitchFamily="65" charset="-120"/>
                <a:ea typeface="標楷體" panose="03000509000000000000" pitchFamily="65" charset="-120"/>
              </a:endParaRPr>
            </a:p>
          </p:txBody>
        </p:sp>
        <p:cxnSp>
          <p:nvCxnSpPr>
            <p:cNvPr id="19" name="直接连接符 17">
              <a:extLst>
                <a:ext uri="{FF2B5EF4-FFF2-40B4-BE49-F238E27FC236}">
                  <a16:creationId xmlns:a16="http://schemas.microsoft.com/office/drawing/2014/main" id="{8BF87191-CFE1-4B84-86B9-BF0580D08736}"/>
                </a:ext>
              </a:extLst>
            </p:cNvPr>
            <p:cNvCxnSpPr>
              <a:cxnSpLocks/>
            </p:cNvCxnSpPr>
            <p:nvPr/>
          </p:nvCxnSpPr>
          <p:spPr>
            <a:xfrm>
              <a:off x="1620574" y="1991964"/>
              <a:ext cx="14050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4"/>
          <a:stretch>
            <a:fillRect/>
          </a:stretch>
        </p:blipFill>
        <p:spPr>
          <a:xfrm>
            <a:off x="792531" y="4313359"/>
            <a:ext cx="2219901" cy="947434"/>
          </a:xfrm>
          <a:prstGeom prst="rect">
            <a:avLst/>
          </a:prstGeom>
        </p:spPr>
      </p:pic>
      <p:pic>
        <p:nvPicPr>
          <p:cNvPr id="20" name="Picture 19"/>
          <p:cNvPicPr>
            <a:picLocks noChangeAspect="1"/>
          </p:cNvPicPr>
          <p:nvPr/>
        </p:nvPicPr>
        <p:blipFill>
          <a:blip r:embed="rId5"/>
          <a:stretch>
            <a:fillRect/>
          </a:stretch>
        </p:blipFill>
        <p:spPr>
          <a:xfrm>
            <a:off x="329907" y="1159151"/>
            <a:ext cx="1180922" cy="429897"/>
          </a:xfrm>
          <a:prstGeom prst="rect">
            <a:avLst/>
          </a:prstGeom>
        </p:spPr>
      </p:pic>
      <p:sp>
        <p:nvSpPr>
          <p:cNvPr id="21" name="矩形 1"/>
          <p:cNvSpPr/>
          <p:nvPr/>
        </p:nvSpPr>
        <p:spPr>
          <a:xfrm>
            <a:off x="3642333" y="6400976"/>
            <a:ext cx="7538538" cy="338554"/>
          </a:xfrm>
          <a:prstGeom prst="rect">
            <a:avLst/>
          </a:prstGeom>
        </p:spPr>
        <p:txBody>
          <a:bodyPr wrap="square">
            <a:spAutoFit/>
          </a:bodyPr>
          <a:lstStyle/>
          <a:p>
            <a:r>
              <a:rPr lang="zh-TW" altLang="en-US"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請教師教授有關課題時，留意最新防疫政策更新。</a:t>
            </a:r>
            <a:endParaRPr lang="zh-HK"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765486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a:extLst>
              <a:ext uri="{FF2B5EF4-FFF2-40B4-BE49-F238E27FC236}">
                <a16:creationId xmlns:a16="http://schemas.microsoft.com/office/drawing/2014/main" id="{4EC9858B-0E1A-4216-BB75-761922C84AD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2229" y="1181557"/>
            <a:ext cx="11107257" cy="5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id="{0D8D1486-41D2-474D-84C5-EBFD771E7E58}"/>
              </a:ext>
            </a:extLst>
          </p:cNvPr>
          <p:cNvSpPr txBox="1"/>
          <p:nvPr/>
        </p:nvSpPr>
        <p:spPr>
          <a:xfrm>
            <a:off x="813780" y="1916699"/>
            <a:ext cx="10426148" cy="2677656"/>
          </a:xfrm>
          <a:prstGeom prst="rect">
            <a:avLst/>
          </a:prstGeom>
          <a:solidFill>
            <a:schemeClr val="accent6">
              <a:lumMod val="20000"/>
              <a:lumOff val="80000"/>
            </a:schemeClr>
          </a:solidFill>
          <a:ln w="38100">
            <a:solidFill>
              <a:srgbClr val="0000FF"/>
            </a:solidFill>
          </a:ln>
        </p:spPr>
        <p:txBody>
          <a:bodyPr wrap="square" rtlCol="0">
            <a:spAutoFit/>
          </a:bodyPr>
          <a:lstStyle/>
          <a:p>
            <a:pPr marL="342900" indent="-342900">
              <a:buFont typeface="Arial" panose="020B0604020202020204" pitchFamily="34" charset="0"/>
              <a:buChar char="•"/>
            </a:pPr>
            <a:r>
              <a:rPr lang="zh-TW" altLang="en-US" sz="2400" dirty="0" smtClean="0">
                <a:latin typeface="Times New Roman" panose="02020603050405020304" pitchFamily="18" charset="0"/>
                <a:ea typeface="DFKai-SB" panose="03000509000000000000" pitchFamily="65" charset="-120"/>
                <a:cs typeface="Times New Roman" panose="02020603050405020304" pitchFamily="18" charset="0"/>
              </a:rPr>
              <a:t>違反</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強制檢疫令會構成刑事罪行，違例者最高可被罰款</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25,000</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元及監禁六個月。衞生署發言人表示，有關判刑可給予社會非常清晰資訊，指出違反檢疫令屬刑事罪行，政府對違反相關規例的人絕不容忍，並嚴正提醒公眾應遵守相關規例。</a:t>
            </a:r>
            <a:endParaRPr lang="en-US" altLang="zh-TW" sz="2400" dirty="0">
              <a:latin typeface="Times New Roman" panose="02020603050405020304" pitchFamily="18" charset="0"/>
              <a:ea typeface="DFKai-SB" panose="03000509000000000000" pitchFamily="65" charset="-120"/>
              <a:cs typeface="Times New Roman" panose="02020603050405020304" pitchFamily="18" charset="0"/>
            </a:endParaRPr>
          </a:p>
          <a:p>
            <a:pPr marL="342900" indent="-342900">
              <a:buFont typeface="Arial" panose="020B0604020202020204" pitchFamily="34" charset="0"/>
              <a:buChar char="•"/>
            </a:pPr>
            <a:r>
              <a:rPr lang="zh-TW" altLang="en-US" sz="2400" dirty="0" smtClean="0">
                <a:latin typeface="Times New Roman" panose="02020603050405020304" pitchFamily="18" charset="0"/>
                <a:ea typeface="DFKai-SB" panose="03000509000000000000" pitchFamily="65" charset="-120"/>
                <a:cs typeface="Times New Roman" panose="02020603050405020304" pitchFamily="18" charset="0"/>
              </a:rPr>
              <a:t>截至</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rPr>
              <a:t>2022</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1</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3</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日，</a:t>
            </a:r>
            <a:r>
              <a:rPr lang="zh-TW" altLang="en-US" sz="2400" dirty="0" smtClean="0">
                <a:latin typeface="Times New Roman" panose="02020603050405020304" pitchFamily="18" charset="0"/>
                <a:ea typeface="DFKai-SB" panose="03000509000000000000" pitchFamily="65" charset="-120"/>
                <a:cs typeface="Times New Roman" panose="02020603050405020304" pitchFamily="18" charset="0"/>
              </a:rPr>
              <a:t>共有</a:t>
            </a:r>
            <a:r>
              <a:rPr lang="en-US" altLang="zh-TW" sz="2400" dirty="0" smtClean="0">
                <a:latin typeface="Times New Roman" panose="02020603050405020304" pitchFamily="18" charset="0"/>
                <a:ea typeface="DFKai-SB" panose="03000509000000000000" pitchFamily="65" charset="-120"/>
                <a:cs typeface="Times New Roman" panose="02020603050405020304" pitchFamily="18" charset="0"/>
              </a:rPr>
              <a:t>212</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人已因違反檢疫令被法庭定罪，被判即時監禁最多十四星期或罰款最高</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15,000</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元不等。發言人重申，衞生署必定會對任何違反相關規例的人士嚴肅跟進。 </a:t>
            </a:r>
            <a:endParaRPr lang="en-US" altLang="zh-TW" sz="2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 name="Title 1">
            <a:extLst>
              <a:ext uri="{FF2B5EF4-FFF2-40B4-BE49-F238E27FC236}">
                <a16:creationId xmlns:a16="http://schemas.microsoft.com/office/drawing/2014/main" id="{078839BF-4719-4E1C-9E83-7D6878E5ED87}"/>
              </a:ext>
            </a:extLst>
          </p:cNvPr>
          <p:cNvSpPr>
            <a:spLocks noGrp="1"/>
          </p:cNvSpPr>
          <p:nvPr>
            <p:ph type="title"/>
          </p:nvPr>
        </p:nvSpPr>
        <p:spPr>
          <a:xfrm>
            <a:off x="3094862" y="1181558"/>
            <a:ext cx="5358366" cy="609398"/>
          </a:xfrm>
        </p:spPr>
        <p:txBody>
          <a:bodyPr wrap="square">
            <a:spAutoFit/>
          </a:bodyPr>
          <a:lstStyle/>
          <a:p>
            <a:pPr algn="ctr">
              <a:lnSpc>
                <a:spcPct val="120000"/>
              </a:lnSpc>
            </a:pPr>
            <a:r>
              <a:rPr lang="zh-TW" altLang="en-US" sz="2800" b="1" kern="100" dirty="0">
                <a:solidFill>
                  <a:srgbClr val="FF0000"/>
                </a:solidFill>
                <a:latin typeface="DFKai-SB" panose="03000509000000000000" pitchFamily="65" charset="-120"/>
                <a:ea typeface="DFKai-SB" panose="03000509000000000000" pitchFamily="65" charset="-120"/>
                <a:cs typeface="Times New Roman" panose="02020603050405020304" pitchFamily="18" charset="0"/>
              </a:rPr>
              <a:t> </a:t>
            </a:r>
            <a:r>
              <a:rPr lang="zh-TW" altLang="en-US" sz="2800" kern="100" dirty="0">
                <a:latin typeface="DFKai-SB" panose="03000509000000000000" pitchFamily="65" charset="-120"/>
                <a:ea typeface="DFKai-SB" panose="03000509000000000000" pitchFamily="65" charset="-120"/>
                <a:cs typeface="Times New Roman" panose="02020603050405020304" pitchFamily="18" charset="0"/>
              </a:rPr>
              <a:t>違反強制檢疫令會構成刑事罪行</a:t>
            </a:r>
            <a:endParaRPr lang="en-US" altLang="zh-TW" sz="2800" kern="100" dirty="0">
              <a:latin typeface="DFKai-SB" panose="03000509000000000000" pitchFamily="65" charset="-120"/>
              <a:ea typeface="DFKai-SB" panose="03000509000000000000" pitchFamily="65" charset="-120"/>
              <a:cs typeface="Times New Roman" panose="02020603050405020304" pitchFamily="18" charset="0"/>
            </a:endParaRPr>
          </a:p>
        </p:txBody>
      </p:sp>
      <p:sp>
        <p:nvSpPr>
          <p:cNvPr id="21" name="文字方塊 20">
            <a:extLst>
              <a:ext uri="{FF2B5EF4-FFF2-40B4-BE49-F238E27FC236}">
                <a16:creationId xmlns:a16="http://schemas.microsoft.com/office/drawing/2014/main" id="{D5321F2D-0B1E-4D65-BA10-C1A85DB4C582}"/>
              </a:ext>
            </a:extLst>
          </p:cNvPr>
          <p:cNvSpPr txBox="1"/>
          <p:nvPr/>
        </p:nvSpPr>
        <p:spPr>
          <a:xfrm>
            <a:off x="813780" y="4867832"/>
            <a:ext cx="5116417" cy="461665"/>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資料來源：香港特別行政區政府新聞公報</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男子違反強制檢疫令被判刑</a:t>
            </a:r>
            <a:r>
              <a:rPr lang="en-US" altLang="zh-TW" sz="1200" b="0" i="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smtClean="0">
                <a:latin typeface="Times New Roman" panose="02020603050405020304" pitchFamily="18" charset="0"/>
                <a:ea typeface="標楷體" panose="03000509000000000000" pitchFamily="65" charset="-120"/>
                <a:cs typeface="Times New Roman" panose="02020603050405020304" pitchFamily="18" charset="0"/>
              </a:rPr>
              <a:t>www.info.gov.hk/gia/general/202201/03/P2022010300448.htm</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任意多边形: 形状 4">
            <a:extLst>
              <a:ext uri="{FF2B5EF4-FFF2-40B4-BE49-F238E27FC236}">
                <a16:creationId xmlns:a16="http://schemas.microsoft.com/office/drawing/2014/main" id="{D1A8E915-1375-4995-AFC8-208D87E2EB39}"/>
              </a:ext>
            </a:extLst>
          </p:cNvPr>
          <p:cNvSpPr/>
          <p:nvPr/>
        </p:nvSpPr>
        <p:spPr>
          <a:xfrm>
            <a:off x="1322001" y="194697"/>
            <a:ext cx="9450502"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smtClean="0">
                <a:solidFill>
                  <a:schemeClr val="bg1"/>
                </a:solidFill>
                <a:latin typeface="DFKai-SB" panose="03000509000000000000" pitchFamily="65" charset="-120"/>
                <a:ea typeface="DFKai-SB" panose="03000509000000000000" pitchFamily="65" charset="-120"/>
              </a:rPr>
              <a:t>應盡</a:t>
            </a:r>
            <a:r>
              <a:rPr lang="zh-CN" altLang="en-US" sz="4000" b="1" dirty="0" smtClean="0">
                <a:solidFill>
                  <a:srgbClr val="FFFFFF"/>
                </a:solidFill>
                <a:latin typeface="DFKai-SB" panose="03000509000000000000" pitchFamily="65" charset="-120"/>
                <a:ea typeface="DFKai-SB" panose="03000509000000000000" pitchFamily="65" charset="-120"/>
              </a:rPr>
              <a:t>公民責任</a:t>
            </a:r>
            <a:r>
              <a:rPr lang="zh-CN" altLang="en-US" sz="4000" b="1" dirty="0">
                <a:solidFill>
                  <a:srgbClr val="FFFFFF"/>
                </a:solidFill>
                <a:latin typeface="DFKai-SB" panose="03000509000000000000" pitchFamily="65" charset="-120"/>
                <a:ea typeface="DFKai-SB" panose="03000509000000000000" pitchFamily="65" charset="-120"/>
              </a:rPr>
              <a:t>配合政府的政策共同抗疫</a:t>
            </a:r>
          </a:p>
        </p:txBody>
      </p:sp>
      <p:pic>
        <p:nvPicPr>
          <p:cNvPr id="23" name="Picture 22"/>
          <p:cNvPicPr>
            <a:picLocks noChangeAspect="1"/>
          </p:cNvPicPr>
          <p:nvPr/>
        </p:nvPicPr>
        <p:blipFill>
          <a:blip r:embed="rId4"/>
          <a:stretch>
            <a:fillRect/>
          </a:stretch>
        </p:blipFill>
        <p:spPr>
          <a:xfrm>
            <a:off x="68649" y="169141"/>
            <a:ext cx="1180922" cy="429897"/>
          </a:xfrm>
          <a:prstGeom prst="rect">
            <a:avLst/>
          </a:prstGeom>
        </p:spPr>
      </p:pic>
      <p:sp>
        <p:nvSpPr>
          <p:cNvPr id="11" name="矩形 1"/>
          <p:cNvSpPr/>
          <p:nvPr/>
        </p:nvSpPr>
        <p:spPr>
          <a:xfrm>
            <a:off x="1553211" y="5664801"/>
            <a:ext cx="7538538" cy="461665"/>
          </a:xfrm>
          <a:prstGeom prst="rect">
            <a:avLst/>
          </a:prstGeom>
        </p:spPr>
        <p:txBody>
          <a:bodyPr wrap="square">
            <a:spAutoFit/>
          </a:bodyPr>
          <a:lstStyle/>
          <a:p>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請教師教授有關課題時，留意最新防疫政策更新。</a:t>
            </a:r>
            <a:endParaRPr lang="zh-HK"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126402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342D4A81-1E07-49DE-87B0-1B8A5DA5F926}"/>
              </a:ext>
            </a:extLst>
          </p:cNvPr>
          <p:cNvSpPr txBox="1"/>
          <p:nvPr/>
        </p:nvSpPr>
        <p:spPr>
          <a:xfrm>
            <a:off x="276003" y="846178"/>
            <a:ext cx="11826070" cy="2145268"/>
          </a:xfrm>
          <a:prstGeom prst="round2DiagRect">
            <a:avLst/>
          </a:prstGeom>
          <a:solidFill>
            <a:srgbClr val="51BDC2">
              <a:alpha val="18000"/>
            </a:srgbClr>
          </a:solidFill>
        </p:spPr>
        <p:txBody>
          <a:bodyPr wrap="square">
            <a:spAutoFit/>
          </a:bodyPr>
          <a:lstStyle>
            <a:defPPr>
              <a:defRPr lang="en-US"/>
            </a:defPPr>
            <a:lvl1pPr indent="0" algn="ctr" defTabSz="914400">
              <a:lnSpc>
                <a:spcPct val="120000"/>
              </a:lnSpc>
              <a:spcBef>
                <a:spcPct val="20000"/>
              </a:spcBef>
              <a:buFont typeface="Arial" panose="020B0604020202020204" pitchFamily="34" charset="0"/>
              <a:buNone/>
              <a:defRPr sz="2800" b="1">
                <a:latin typeface="DFKai-SB" panose="03000509000000000000" pitchFamily="65" charset="-120"/>
                <a:ea typeface="DFKai-SB" panose="03000509000000000000" pitchFamily="65" charset="-120"/>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defRPr sz="2400"/>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l">
              <a:lnSpc>
                <a:spcPct val="100000"/>
              </a:lnSpc>
            </a:pPr>
            <a:r>
              <a:rPr lang="zh-TW" altLang="en-US" sz="2400" b="0" kern="100" dirty="0" smtClean="0">
                <a:latin typeface="Times New Roman" panose="02020603050405020304" pitchFamily="18" charset="0"/>
                <a:cs typeface="Times New Roman" panose="02020603050405020304" pitchFamily="18" charset="0"/>
              </a:rPr>
              <a:t>為</a:t>
            </a:r>
            <a:r>
              <a:rPr lang="zh-TW" altLang="en-US" sz="2400" b="0" dirty="0" smtClean="0">
                <a:latin typeface="Times New Roman" panose="02020603050405020304" pitchFamily="18" charset="0"/>
                <a:cs typeface="Times New Roman" panose="02020603050405020304" pitchFamily="18" charset="0"/>
              </a:rPr>
              <a:t>確保</a:t>
            </a:r>
            <a:r>
              <a:rPr lang="zh-TW" altLang="en-US" sz="2400" b="0" dirty="0">
                <a:latin typeface="Times New Roman" panose="02020603050405020304" pitchFamily="18" charset="0"/>
                <a:cs typeface="Times New Roman" panose="02020603050405020304" pitchFamily="18" charset="0"/>
              </a:rPr>
              <a:t>政府具備各項核心能力，以能迅速、高效率協調的方式，去預防、偵測、控制和應對新型傳染病威脅，從而減低死亡或發病</a:t>
            </a:r>
            <a:r>
              <a:rPr lang="zh-CN" altLang="en-US" sz="2400" b="0" dirty="0">
                <a:latin typeface="Times New Roman" panose="02020603050405020304" pitchFamily="18" charset="0"/>
                <a:cs typeface="Times New Roman" panose="02020603050405020304" pitchFamily="18" charset="0"/>
              </a:rPr>
              <a:t>，</a:t>
            </a:r>
            <a:r>
              <a:rPr lang="en-US" altLang="zh-TW" sz="2400" b="0" dirty="0">
                <a:latin typeface="Times New Roman" panose="02020603050405020304" pitchFamily="18" charset="0"/>
                <a:cs typeface="Times New Roman" panose="02020603050405020304" pitchFamily="18" charset="0"/>
              </a:rPr>
              <a:t>2020</a:t>
            </a:r>
            <a:r>
              <a:rPr lang="zh-CN" altLang="en-US" sz="2400" b="0" dirty="0">
                <a:latin typeface="Times New Roman" panose="02020603050405020304" pitchFamily="18" charset="0"/>
                <a:cs typeface="Times New Roman" panose="02020603050405020304" pitchFamily="18" charset="0"/>
              </a:rPr>
              <a:t>年，</a:t>
            </a:r>
            <a:r>
              <a:rPr lang="zh-TW" altLang="en-US" sz="2400" b="0" dirty="0">
                <a:latin typeface="Times New Roman" panose="02020603050405020304" pitchFamily="18" charset="0"/>
                <a:cs typeface="Times New Roman" panose="02020603050405020304" pitchFamily="18" charset="0"/>
              </a:rPr>
              <a:t>香港</a:t>
            </a:r>
            <a:r>
              <a:rPr lang="zh-CN" altLang="en-US" sz="2400" b="0" dirty="0">
                <a:latin typeface="Times New Roman" panose="02020603050405020304" pitchFamily="18" charset="0"/>
                <a:cs typeface="Times New Roman" panose="02020603050405020304" pitchFamily="18" charset="0"/>
              </a:rPr>
              <a:t>特別行政區政府頒布了</a:t>
            </a:r>
            <a:r>
              <a:rPr lang="en-US" altLang="zh-CN" sz="2400" b="0" dirty="0">
                <a:latin typeface="Times New Roman" panose="02020603050405020304" pitchFamily="18" charset="0"/>
                <a:cs typeface="Times New Roman" panose="02020603050405020304" pitchFamily="18" charset="0"/>
              </a:rPr>
              <a:t>《</a:t>
            </a:r>
            <a:r>
              <a:rPr lang="zh-TW" altLang="en-US" sz="2400" b="0" dirty="0">
                <a:latin typeface="Times New Roman" panose="02020603050405020304" pitchFamily="18" charset="0"/>
                <a:cs typeface="Times New Roman" panose="02020603050405020304" pitchFamily="18" charset="0"/>
              </a:rPr>
              <a:t>對公共衞生有重要性的新型傳染病預備及應變計劃</a:t>
            </a:r>
            <a:r>
              <a:rPr lang="en-US" altLang="zh-TW" sz="2400" b="0" dirty="0">
                <a:latin typeface="Times New Roman" panose="02020603050405020304" pitchFamily="18" charset="0"/>
                <a:cs typeface="Times New Roman" panose="02020603050405020304" pitchFamily="18" charset="0"/>
              </a:rPr>
              <a:t>(2020)</a:t>
            </a:r>
            <a:r>
              <a:rPr lang="en-US" altLang="zh-CN" sz="2400" b="0" dirty="0">
                <a:latin typeface="Times New Roman" panose="02020603050405020304" pitchFamily="18" charset="0"/>
                <a:cs typeface="Times New Roman" panose="02020603050405020304" pitchFamily="18" charset="0"/>
              </a:rPr>
              <a:t>》</a:t>
            </a:r>
            <a:r>
              <a:rPr lang="zh-CN" altLang="en-US" sz="2400" b="0" dirty="0" smtClean="0">
                <a:latin typeface="Times New Roman" panose="02020603050405020304" pitchFamily="18" charset="0"/>
                <a:cs typeface="Times New Roman" panose="02020603050405020304" pitchFamily="18" charset="0"/>
              </a:rPr>
              <a:t>，</a:t>
            </a:r>
            <a:r>
              <a:rPr lang="zh-TW" altLang="en-US" sz="2400" b="0" dirty="0" smtClean="0">
                <a:latin typeface="Times New Roman" panose="02020603050405020304" pitchFamily="18" charset="0"/>
                <a:cs typeface="Times New Roman" panose="02020603050405020304" pitchFamily="18" charset="0"/>
              </a:rPr>
              <a:t>當中採用了三</a:t>
            </a:r>
            <a:r>
              <a:rPr lang="zh-TW" altLang="en-US" sz="2400" b="0" dirty="0">
                <a:latin typeface="Times New Roman" panose="02020603050405020304" pitchFamily="18" charset="0"/>
                <a:cs typeface="Times New Roman" panose="02020603050405020304" pitchFamily="18" charset="0"/>
              </a:rPr>
              <a:t>個應變</a:t>
            </a:r>
            <a:r>
              <a:rPr lang="zh-TW" altLang="en-US" sz="2400" b="0" dirty="0" smtClean="0">
                <a:latin typeface="Times New Roman" panose="02020603050405020304" pitchFamily="18" charset="0"/>
                <a:cs typeface="Times New Roman" panose="02020603050405020304" pitchFamily="18" charset="0"/>
              </a:rPr>
              <a:t>級別</a:t>
            </a:r>
            <a:r>
              <a:rPr lang="zh-TW" altLang="en-US" sz="2400" b="0" dirty="0">
                <a:latin typeface="Times New Roman" panose="02020603050405020304" pitchFamily="18" charset="0"/>
                <a:cs typeface="Times New Roman" panose="02020603050405020304" pitchFamily="18" charset="0"/>
              </a:rPr>
              <a:t>，分別</a:t>
            </a:r>
            <a:r>
              <a:rPr lang="zh-TW" altLang="en-US" sz="2400" b="0" dirty="0" smtClean="0">
                <a:latin typeface="Times New Roman" panose="02020603050405020304" pitchFamily="18" charset="0"/>
                <a:cs typeface="Times New Roman" panose="02020603050405020304" pitchFamily="18" charset="0"/>
              </a:rPr>
              <a:t>代表新型傳染病影響</a:t>
            </a:r>
            <a:r>
              <a:rPr lang="zh-TW" altLang="en-US" sz="2400" b="0" dirty="0">
                <a:latin typeface="Times New Roman" panose="02020603050405020304" pitchFamily="18" charset="0"/>
                <a:cs typeface="Times New Roman" panose="02020603050405020304" pitchFamily="18" charset="0"/>
              </a:rPr>
              <a:t>香港的分級風險，</a:t>
            </a:r>
            <a:r>
              <a:rPr lang="zh-TW" altLang="en-US" sz="2400" b="0" dirty="0" smtClean="0">
                <a:latin typeface="Times New Roman" panose="02020603050405020304" pitchFamily="18" charset="0"/>
                <a:cs typeface="Times New Roman" panose="02020603050405020304" pitchFamily="18" charset="0"/>
              </a:rPr>
              <a:t>以及</a:t>
            </a:r>
            <a:r>
              <a:rPr lang="zh-TW" altLang="en-US" sz="2400" b="0" dirty="0">
                <a:latin typeface="Times New Roman" panose="02020603050405020304" pitchFamily="18" charset="0"/>
                <a:cs typeface="Times New Roman" panose="02020603050405020304" pitchFamily="18" charset="0"/>
              </a:rPr>
              <a:t>對社會造成的健康</a:t>
            </a:r>
            <a:r>
              <a:rPr lang="zh-TW" altLang="en-US" sz="2400" b="0" dirty="0" smtClean="0">
                <a:latin typeface="Times New Roman" panose="02020603050405020304" pitchFamily="18" charset="0"/>
                <a:cs typeface="Times New Roman" panose="02020603050405020304" pitchFamily="18" charset="0"/>
              </a:rPr>
              <a:t>影響，並列</a:t>
            </a:r>
            <a:r>
              <a:rPr lang="zh-TW" altLang="en-US" sz="2400" b="0" dirty="0">
                <a:latin typeface="Times New Roman" panose="02020603050405020304" pitchFamily="18" charset="0"/>
                <a:cs typeface="Times New Roman" panose="02020603050405020304" pitchFamily="18" charset="0"/>
              </a:rPr>
              <a:t>明</a:t>
            </a:r>
            <a:r>
              <a:rPr lang="zh-CN" altLang="en-US" sz="2400" b="0" dirty="0">
                <a:latin typeface="Times New Roman" panose="02020603050405020304" pitchFamily="18" charset="0"/>
                <a:cs typeface="Times New Roman" panose="02020603050405020304" pitchFamily="18" charset="0"/>
              </a:rPr>
              <a:t>了</a:t>
            </a:r>
            <a:r>
              <a:rPr lang="zh-TW" altLang="en-US" sz="2400" b="0" dirty="0">
                <a:latin typeface="Times New Roman" panose="02020603050405020304" pitchFamily="18" charset="0"/>
                <a:cs typeface="Times New Roman" panose="02020603050405020304" pitchFamily="18" charset="0"/>
              </a:rPr>
              <a:t>各個應變級別和按每個應變級別設立的相應指揮</a:t>
            </a:r>
            <a:r>
              <a:rPr lang="zh-TW" altLang="en-US" sz="2400" b="0" dirty="0" smtClean="0">
                <a:latin typeface="Times New Roman" panose="02020603050405020304" pitchFamily="18" charset="0"/>
                <a:cs typeface="Times New Roman" panose="02020603050405020304" pitchFamily="18" charset="0"/>
              </a:rPr>
              <a:t>架構</a:t>
            </a:r>
            <a:r>
              <a:rPr lang="zh-CN" altLang="en-US" sz="2400" b="0" dirty="0" smtClean="0">
                <a:latin typeface="Times New Roman" panose="02020603050405020304" pitchFamily="18" charset="0"/>
                <a:cs typeface="Times New Roman" panose="02020603050405020304" pitchFamily="18" charset="0"/>
              </a:rPr>
              <a:t>。</a:t>
            </a:r>
            <a:endParaRPr lang="en-US" altLang="zh-TW" sz="2400" b="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9245C17D-3833-4F50-92A7-1D8F1945B72F}"/>
              </a:ext>
            </a:extLst>
          </p:cNvPr>
          <p:cNvSpPr txBox="1"/>
          <p:nvPr/>
        </p:nvSpPr>
        <p:spPr>
          <a:xfrm>
            <a:off x="276003" y="5654867"/>
            <a:ext cx="4389651" cy="600164"/>
          </a:xfrm>
          <a:prstGeom prst="rect">
            <a:avLst/>
          </a:prstGeom>
          <a:noFill/>
        </p:spPr>
        <p:txBody>
          <a:bodyPr wrap="square" rtlCol="0">
            <a:spAutoFit/>
          </a:bodyPr>
          <a:lstStyle/>
          <a:p>
            <a:pPr algn="ctr">
              <a:lnSpc>
                <a:spcPct val="150000"/>
              </a:lnSpc>
            </a:pPr>
            <a:r>
              <a:rPr lang="zh-TW" altLang="en-US" sz="2200" dirty="0" smtClean="0">
                <a:latin typeface="DFKai-SB" panose="03000509000000000000" pitchFamily="65" charset="-120"/>
                <a:ea typeface="DFKai-SB" panose="03000509000000000000" pitchFamily="65" charset="-120"/>
              </a:rPr>
              <a:t>香港特別行政區政府</a:t>
            </a:r>
            <a:r>
              <a:rPr lang="zh-TW" altLang="en-US" sz="2200" dirty="0">
                <a:latin typeface="DFKai-SB" panose="03000509000000000000" pitchFamily="65" charset="-120"/>
                <a:ea typeface="DFKai-SB" panose="03000509000000000000" pitchFamily="65" charset="-120"/>
              </a:rPr>
              <a:t>的應變級別</a:t>
            </a:r>
            <a:endParaRPr lang="en-US" altLang="zh-TW" sz="2200" dirty="0">
              <a:latin typeface="DFKai-SB" panose="03000509000000000000" pitchFamily="65" charset="-120"/>
              <a:ea typeface="DFKai-SB" panose="03000509000000000000" pitchFamily="65" charset="-120"/>
            </a:endParaRPr>
          </a:p>
        </p:txBody>
      </p:sp>
      <p:grpSp>
        <p:nvGrpSpPr>
          <p:cNvPr id="3" name="群組 2"/>
          <p:cNvGrpSpPr/>
          <p:nvPr/>
        </p:nvGrpSpPr>
        <p:grpSpPr>
          <a:xfrm>
            <a:off x="527261" y="3010864"/>
            <a:ext cx="4253354" cy="2654794"/>
            <a:chOff x="811798" y="2691651"/>
            <a:chExt cx="4760327" cy="3013080"/>
          </a:xfrm>
        </p:grpSpPr>
        <p:grpSp>
          <p:nvGrpSpPr>
            <p:cNvPr id="2" name="群組 1"/>
            <p:cNvGrpSpPr/>
            <p:nvPr/>
          </p:nvGrpSpPr>
          <p:grpSpPr>
            <a:xfrm>
              <a:off x="811798" y="2691651"/>
              <a:ext cx="4474704" cy="3013080"/>
              <a:chOff x="811798" y="2691651"/>
              <a:chExt cx="4474704" cy="3013080"/>
            </a:xfrm>
          </p:grpSpPr>
          <p:sp>
            <p:nvSpPr>
              <p:cNvPr id="18" name="Freeform 5">
                <a:extLst>
                  <a:ext uri="{FF2B5EF4-FFF2-40B4-BE49-F238E27FC236}">
                    <a16:creationId xmlns:a16="http://schemas.microsoft.com/office/drawing/2014/main" id="{052608F2-C951-471B-A078-126EE1EE33ED}"/>
                  </a:ext>
                </a:extLst>
              </p:cNvPr>
              <p:cNvSpPr>
                <a:spLocks/>
              </p:cNvSpPr>
              <p:nvPr/>
            </p:nvSpPr>
            <p:spPr bwMode="auto">
              <a:xfrm>
                <a:off x="1092909" y="4429636"/>
                <a:ext cx="2096366" cy="641365"/>
              </a:xfrm>
              <a:custGeom>
                <a:avLst/>
                <a:gdLst>
                  <a:gd name="T0" fmla="*/ 1166 w 2364"/>
                  <a:gd name="T1" fmla="*/ 0 h 672"/>
                  <a:gd name="T2" fmla="*/ 0 w 2364"/>
                  <a:gd name="T3" fmla="*/ 246 h 672"/>
                  <a:gd name="T4" fmla="*/ 1182 w 2364"/>
                  <a:gd name="T5" fmla="*/ 672 h 672"/>
                  <a:gd name="T6" fmla="*/ 2364 w 2364"/>
                  <a:gd name="T7" fmla="*/ 246 h 672"/>
                  <a:gd name="T8" fmla="*/ 1166 w 2364"/>
                  <a:gd name="T9" fmla="*/ 0 h 672"/>
                </a:gdLst>
                <a:ahLst/>
                <a:cxnLst>
                  <a:cxn ang="0">
                    <a:pos x="T0" y="T1"/>
                  </a:cxn>
                  <a:cxn ang="0">
                    <a:pos x="T2" y="T3"/>
                  </a:cxn>
                  <a:cxn ang="0">
                    <a:pos x="T4" y="T5"/>
                  </a:cxn>
                  <a:cxn ang="0">
                    <a:pos x="T6" y="T7"/>
                  </a:cxn>
                  <a:cxn ang="0">
                    <a:pos x="T8" y="T9"/>
                  </a:cxn>
                </a:cxnLst>
                <a:rect l="0" t="0" r="r" b="b"/>
                <a:pathLst>
                  <a:path w="2364" h="672">
                    <a:moveTo>
                      <a:pt x="1166" y="0"/>
                    </a:moveTo>
                    <a:lnTo>
                      <a:pt x="0" y="246"/>
                    </a:lnTo>
                    <a:lnTo>
                      <a:pt x="1182" y="672"/>
                    </a:lnTo>
                    <a:lnTo>
                      <a:pt x="2364" y="246"/>
                    </a:lnTo>
                    <a:lnTo>
                      <a:pt x="1166" y="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id-ID">
                  <a:latin typeface="Microsoft JhengHei" panose="020B0604030504040204" pitchFamily="34" charset="-120"/>
                  <a:ea typeface="Microsoft JhengHei" panose="020B0604030504040204" pitchFamily="34" charset="-120"/>
                </a:endParaRPr>
              </a:p>
            </p:txBody>
          </p:sp>
          <p:sp>
            <p:nvSpPr>
              <p:cNvPr id="19" name="Freeform 6">
                <a:extLst>
                  <a:ext uri="{FF2B5EF4-FFF2-40B4-BE49-F238E27FC236}">
                    <a16:creationId xmlns:a16="http://schemas.microsoft.com/office/drawing/2014/main" id="{E188561E-3122-41E6-B818-F6F907CC69F2}"/>
                  </a:ext>
                </a:extLst>
              </p:cNvPr>
              <p:cNvSpPr>
                <a:spLocks/>
              </p:cNvSpPr>
              <p:nvPr/>
            </p:nvSpPr>
            <p:spPr bwMode="auto">
              <a:xfrm>
                <a:off x="1374908" y="3803541"/>
                <a:ext cx="1533255" cy="629912"/>
              </a:xfrm>
              <a:custGeom>
                <a:avLst/>
                <a:gdLst>
                  <a:gd name="T0" fmla="*/ 864 w 1729"/>
                  <a:gd name="T1" fmla="*/ 0 h 660"/>
                  <a:gd name="T2" fmla="*/ 0 w 1729"/>
                  <a:gd name="T3" fmla="*/ 351 h 660"/>
                  <a:gd name="T4" fmla="*/ 864 w 1729"/>
                  <a:gd name="T5" fmla="*/ 660 h 660"/>
                  <a:gd name="T6" fmla="*/ 1729 w 1729"/>
                  <a:gd name="T7" fmla="*/ 351 h 660"/>
                  <a:gd name="T8" fmla="*/ 864 w 1729"/>
                  <a:gd name="T9" fmla="*/ 0 h 660"/>
                </a:gdLst>
                <a:ahLst/>
                <a:cxnLst>
                  <a:cxn ang="0">
                    <a:pos x="T0" y="T1"/>
                  </a:cxn>
                  <a:cxn ang="0">
                    <a:pos x="T2" y="T3"/>
                  </a:cxn>
                  <a:cxn ang="0">
                    <a:pos x="T4" y="T5"/>
                  </a:cxn>
                  <a:cxn ang="0">
                    <a:pos x="T6" y="T7"/>
                  </a:cxn>
                  <a:cxn ang="0">
                    <a:pos x="T8" y="T9"/>
                  </a:cxn>
                </a:cxnLst>
                <a:rect l="0" t="0" r="r" b="b"/>
                <a:pathLst>
                  <a:path w="1729" h="660">
                    <a:moveTo>
                      <a:pt x="864" y="0"/>
                    </a:moveTo>
                    <a:lnTo>
                      <a:pt x="0" y="351"/>
                    </a:lnTo>
                    <a:lnTo>
                      <a:pt x="864" y="660"/>
                    </a:lnTo>
                    <a:lnTo>
                      <a:pt x="1729" y="351"/>
                    </a:lnTo>
                    <a:lnTo>
                      <a:pt x="864" y="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id-ID">
                  <a:latin typeface="Microsoft JhengHei" panose="020B0604030504040204" pitchFamily="34" charset="-120"/>
                  <a:ea typeface="Microsoft JhengHei" panose="020B0604030504040204" pitchFamily="34" charset="-120"/>
                </a:endParaRPr>
              </a:p>
            </p:txBody>
          </p:sp>
          <p:sp>
            <p:nvSpPr>
              <p:cNvPr id="20" name="Freeform 7">
                <a:extLst>
                  <a:ext uri="{FF2B5EF4-FFF2-40B4-BE49-F238E27FC236}">
                    <a16:creationId xmlns:a16="http://schemas.microsoft.com/office/drawing/2014/main" id="{714FCA1C-A2F3-476E-93E7-422313056E30}"/>
                  </a:ext>
                </a:extLst>
              </p:cNvPr>
              <p:cNvSpPr>
                <a:spLocks/>
              </p:cNvSpPr>
              <p:nvPr/>
            </p:nvSpPr>
            <p:spPr bwMode="auto">
              <a:xfrm>
                <a:off x="2141092" y="2691651"/>
                <a:ext cx="733373" cy="1661632"/>
              </a:xfrm>
              <a:custGeom>
                <a:avLst/>
                <a:gdLst>
                  <a:gd name="T0" fmla="*/ 0 w 827"/>
                  <a:gd name="T1" fmla="*/ 0 h 1741"/>
                  <a:gd name="T2" fmla="*/ 0 w 827"/>
                  <a:gd name="T3" fmla="*/ 1741 h 1741"/>
                  <a:gd name="T4" fmla="*/ 827 w 827"/>
                  <a:gd name="T5" fmla="*/ 1445 h 1741"/>
                  <a:gd name="T6" fmla="*/ 0 w 827"/>
                  <a:gd name="T7" fmla="*/ 0 h 1741"/>
                </a:gdLst>
                <a:ahLst/>
                <a:cxnLst>
                  <a:cxn ang="0">
                    <a:pos x="T0" y="T1"/>
                  </a:cxn>
                  <a:cxn ang="0">
                    <a:pos x="T2" y="T3"/>
                  </a:cxn>
                  <a:cxn ang="0">
                    <a:pos x="T4" y="T5"/>
                  </a:cxn>
                  <a:cxn ang="0">
                    <a:pos x="T6" y="T7"/>
                  </a:cxn>
                </a:cxnLst>
                <a:rect l="0" t="0" r="r" b="b"/>
                <a:pathLst>
                  <a:path w="827" h="1741">
                    <a:moveTo>
                      <a:pt x="0" y="0"/>
                    </a:moveTo>
                    <a:lnTo>
                      <a:pt x="0" y="1741"/>
                    </a:lnTo>
                    <a:lnTo>
                      <a:pt x="827" y="1445"/>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id-ID">
                  <a:latin typeface="Microsoft JhengHei" panose="020B0604030504040204" pitchFamily="34" charset="-120"/>
                  <a:ea typeface="Microsoft JhengHei" panose="020B0604030504040204" pitchFamily="34" charset="-120"/>
                </a:endParaRPr>
              </a:p>
            </p:txBody>
          </p:sp>
          <p:sp>
            <p:nvSpPr>
              <p:cNvPr id="21" name="Freeform 8">
                <a:extLst>
                  <a:ext uri="{FF2B5EF4-FFF2-40B4-BE49-F238E27FC236}">
                    <a16:creationId xmlns:a16="http://schemas.microsoft.com/office/drawing/2014/main" id="{E25332C1-1ECB-4051-9BAA-18EFF8E78DA3}"/>
                  </a:ext>
                </a:extLst>
              </p:cNvPr>
              <p:cNvSpPr>
                <a:spLocks/>
              </p:cNvSpPr>
              <p:nvPr/>
            </p:nvSpPr>
            <p:spPr bwMode="auto">
              <a:xfrm>
                <a:off x="1416140" y="2691651"/>
                <a:ext cx="733373" cy="1661632"/>
              </a:xfrm>
              <a:custGeom>
                <a:avLst/>
                <a:gdLst>
                  <a:gd name="T0" fmla="*/ 827 w 827"/>
                  <a:gd name="T1" fmla="*/ 1741 h 1741"/>
                  <a:gd name="T2" fmla="*/ 827 w 827"/>
                  <a:gd name="T3" fmla="*/ 0 h 1741"/>
                  <a:gd name="T4" fmla="*/ 0 w 827"/>
                  <a:gd name="T5" fmla="*/ 1445 h 1741"/>
                  <a:gd name="T6" fmla="*/ 827 w 827"/>
                  <a:gd name="T7" fmla="*/ 1741 h 1741"/>
                </a:gdLst>
                <a:ahLst/>
                <a:cxnLst>
                  <a:cxn ang="0">
                    <a:pos x="T0" y="T1"/>
                  </a:cxn>
                  <a:cxn ang="0">
                    <a:pos x="T2" y="T3"/>
                  </a:cxn>
                  <a:cxn ang="0">
                    <a:pos x="T4" y="T5"/>
                  </a:cxn>
                  <a:cxn ang="0">
                    <a:pos x="T6" y="T7"/>
                  </a:cxn>
                </a:cxnLst>
                <a:rect l="0" t="0" r="r" b="b"/>
                <a:pathLst>
                  <a:path w="827" h="1741">
                    <a:moveTo>
                      <a:pt x="827" y="1741"/>
                    </a:moveTo>
                    <a:lnTo>
                      <a:pt x="827" y="0"/>
                    </a:lnTo>
                    <a:lnTo>
                      <a:pt x="0" y="1445"/>
                    </a:lnTo>
                    <a:lnTo>
                      <a:pt x="827" y="1741"/>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id-ID">
                  <a:latin typeface="Microsoft JhengHei" panose="020B0604030504040204" pitchFamily="34" charset="-120"/>
                  <a:ea typeface="Microsoft JhengHei" panose="020B0604030504040204" pitchFamily="34" charset="-120"/>
                </a:endParaRPr>
              </a:p>
            </p:txBody>
          </p:sp>
          <p:sp>
            <p:nvSpPr>
              <p:cNvPr id="22" name="Freeform 9">
                <a:extLst>
                  <a:ext uri="{FF2B5EF4-FFF2-40B4-BE49-F238E27FC236}">
                    <a16:creationId xmlns:a16="http://schemas.microsoft.com/office/drawing/2014/main" id="{5C4CCAAF-5BFE-4783-B21B-2057BCCF572A}"/>
                  </a:ext>
                </a:extLst>
              </p:cNvPr>
              <p:cNvSpPr>
                <a:spLocks/>
              </p:cNvSpPr>
              <p:nvPr/>
            </p:nvSpPr>
            <p:spPr bwMode="auto">
              <a:xfrm>
                <a:off x="2141092" y="4664421"/>
                <a:ext cx="1330181" cy="1040310"/>
              </a:xfrm>
              <a:custGeom>
                <a:avLst/>
                <a:gdLst>
                  <a:gd name="T0" fmla="*/ 0 w 1500"/>
                  <a:gd name="T1" fmla="*/ 426 h 1090"/>
                  <a:gd name="T2" fmla="*/ 0 w 1500"/>
                  <a:gd name="T3" fmla="*/ 1090 h 1090"/>
                  <a:gd name="T4" fmla="*/ 1500 w 1500"/>
                  <a:gd name="T5" fmla="*/ 551 h 1090"/>
                  <a:gd name="T6" fmla="*/ 1182 w 1500"/>
                  <a:gd name="T7" fmla="*/ 0 h 1090"/>
                  <a:gd name="T8" fmla="*/ 0 w 1500"/>
                  <a:gd name="T9" fmla="*/ 426 h 1090"/>
                </a:gdLst>
                <a:ahLst/>
                <a:cxnLst>
                  <a:cxn ang="0">
                    <a:pos x="T0" y="T1"/>
                  </a:cxn>
                  <a:cxn ang="0">
                    <a:pos x="T2" y="T3"/>
                  </a:cxn>
                  <a:cxn ang="0">
                    <a:pos x="T4" y="T5"/>
                  </a:cxn>
                  <a:cxn ang="0">
                    <a:pos x="T6" y="T7"/>
                  </a:cxn>
                  <a:cxn ang="0">
                    <a:pos x="T8" y="T9"/>
                  </a:cxn>
                </a:cxnLst>
                <a:rect l="0" t="0" r="r" b="b"/>
                <a:pathLst>
                  <a:path w="1500" h="1090">
                    <a:moveTo>
                      <a:pt x="0" y="426"/>
                    </a:moveTo>
                    <a:lnTo>
                      <a:pt x="0" y="1090"/>
                    </a:lnTo>
                    <a:lnTo>
                      <a:pt x="1500" y="551"/>
                    </a:lnTo>
                    <a:lnTo>
                      <a:pt x="1182" y="0"/>
                    </a:lnTo>
                    <a:lnTo>
                      <a:pt x="0" y="42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id-ID">
                  <a:latin typeface="Microsoft JhengHei" panose="020B0604030504040204" pitchFamily="34" charset="-120"/>
                  <a:ea typeface="Microsoft JhengHei" panose="020B0604030504040204" pitchFamily="34" charset="-120"/>
                </a:endParaRPr>
              </a:p>
            </p:txBody>
          </p:sp>
          <p:sp>
            <p:nvSpPr>
              <p:cNvPr id="23" name="Freeform 10">
                <a:extLst>
                  <a:ext uri="{FF2B5EF4-FFF2-40B4-BE49-F238E27FC236}">
                    <a16:creationId xmlns:a16="http://schemas.microsoft.com/office/drawing/2014/main" id="{EB21E895-BCF3-40E8-B864-55BA40EFEFEB}"/>
                  </a:ext>
                </a:extLst>
              </p:cNvPr>
              <p:cNvSpPr>
                <a:spLocks/>
              </p:cNvSpPr>
              <p:nvPr/>
            </p:nvSpPr>
            <p:spPr bwMode="auto">
              <a:xfrm>
                <a:off x="811798" y="4664421"/>
                <a:ext cx="1329294" cy="1040310"/>
              </a:xfrm>
              <a:custGeom>
                <a:avLst/>
                <a:gdLst>
                  <a:gd name="T0" fmla="*/ 0 w 1499"/>
                  <a:gd name="T1" fmla="*/ 551 h 1090"/>
                  <a:gd name="T2" fmla="*/ 1499 w 1499"/>
                  <a:gd name="T3" fmla="*/ 1090 h 1090"/>
                  <a:gd name="T4" fmla="*/ 1499 w 1499"/>
                  <a:gd name="T5" fmla="*/ 426 h 1090"/>
                  <a:gd name="T6" fmla="*/ 317 w 1499"/>
                  <a:gd name="T7" fmla="*/ 0 h 1090"/>
                  <a:gd name="T8" fmla="*/ 0 w 1499"/>
                  <a:gd name="T9" fmla="*/ 551 h 1090"/>
                </a:gdLst>
                <a:ahLst/>
                <a:cxnLst>
                  <a:cxn ang="0">
                    <a:pos x="T0" y="T1"/>
                  </a:cxn>
                  <a:cxn ang="0">
                    <a:pos x="T2" y="T3"/>
                  </a:cxn>
                  <a:cxn ang="0">
                    <a:pos x="T4" y="T5"/>
                  </a:cxn>
                  <a:cxn ang="0">
                    <a:pos x="T6" y="T7"/>
                  </a:cxn>
                  <a:cxn ang="0">
                    <a:pos x="T8" y="T9"/>
                  </a:cxn>
                </a:cxnLst>
                <a:rect l="0" t="0" r="r" b="b"/>
                <a:pathLst>
                  <a:path w="1499" h="1090">
                    <a:moveTo>
                      <a:pt x="0" y="551"/>
                    </a:moveTo>
                    <a:lnTo>
                      <a:pt x="1499" y="1090"/>
                    </a:lnTo>
                    <a:lnTo>
                      <a:pt x="1499" y="426"/>
                    </a:lnTo>
                    <a:lnTo>
                      <a:pt x="317" y="0"/>
                    </a:lnTo>
                    <a:lnTo>
                      <a:pt x="0" y="551"/>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latin typeface="Microsoft JhengHei" panose="020B0604030504040204" pitchFamily="34" charset="-120"/>
                  <a:ea typeface="Microsoft JhengHei" panose="020B0604030504040204" pitchFamily="34" charset="-120"/>
                </a:endParaRPr>
              </a:p>
            </p:txBody>
          </p:sp>
          <p:sp>
            <p:nvSpPr>
              <p:cNvPr id="24" name="Freeform 11">
                <a:extLst>
                  <a:ext uri="{FF2B5EF4-FFF2-40B4-BE49-F238E27FC236}">
                    <a16:creationId xmlns:a16="http://schemas.microsoft.com/office/drawing/2014/main" id="{2D53FE1D-BDC4-4A0A-BEE0-4E0C9706676F}"/>
                  </a:ext>
                </a:extLst>
              </p:cNvPr>
              <p:cNvSpPr>
                <a:spLocks/>
              </p:cNvSpPr>
              <p:nvPr/>
            </p:nvSpPr>
            <p:spPr bwMode="auto">
              <a:xfrm>
                <a:off x="2141092" y="4138541"/>
                <a:ext cx="1015371" cy="853245"/>
              </a:xfrm>
              <a:custGeom>
                <a:avLst/>
                <a:gdLst>
                  <a:gd name="T0" fmla="*/ 865 w 1145"/>
                  <a:gd name="T1" fmla="*/ 0 h 894"/>
                  <a:gd name="T2" fmla="*/ 0 w 1145"/>
                  <a:gd name="T3" fmla="*/ 309 h 894"/>
                  <a:gd name="T4" fmla="*/ 0 w 1145"/>
                  <a:gd name="T5" fmla="*/ 894 h 894"/>
                  <a:gd name="T6" fmla="*/ 1145 w 1145"/>
                  <a:gd name="T7" fmla="*/ 484 h 894"/>
                  <a:gd name="T8" fmla="*/ 865 w 1145"/>
                  <a:gd name="T9" fmla="*/ 0 h 894"/>
                </a:gdLst>
                <a:ahLst/>
                <a:cxnLst>
                  <a:cxn ang="0">
                    <a:pos x="T0" y="T1"/>
                  </a:cxn>
                  <a:cxn ang="0">
                    <a:pos x="T2" y="T3"/>
                  </a:cxn>
                  <a:cxn ang="0">
                    <a:pos x="T4" y="T5"/>
                  </a:cxn>
                  <a:cxn ang="0">
                    <a:pos x="T6" y="T7"/>
                  </a:cxn>
                  <a:cxn ang="0">
                    <a:pos x="T8" y="T9"/>
                  </a:cxn>
                </a:cxnLst>
                <a:rect l="0" t="0" r="r" b="b"/>
                <a:pathLst>
                  <a:path w="1145" h="894">
                    <a:moveTo>
                      <a:pt x="865" y="0"/>
                    </a:moveTo>
                    <a:lnTo>
                      <a:pt x="0" y="309"/>
                    </a:lnTo>
                    <a:lnTo>
                      <a:pt x="0" y="894"/>
                    </a:lnTo>
                    <a:lnTo>
                      <a:pt x="1145" y="484"/>
                    </a:lnTo>
                    <a:lnTo>
                      <a:pt x="865"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latin typeface="Microsoft JhengHei" panose="020B0604030504040204" pitchFamily="34" charset="-120"/>
                  <a:ea typeface="Microsoft JhengHei" panose="020B0604030504040204" pitchFamily="34" charset="-120"/>
                </a:endParaRPr>
              </a:p>
            </p:txBody>
          </p:sp>
          <p:sp>
            <p:nvSpPr>
              <p:cNvPr id="25" name="Freeform 12">
                <a:extLst>
                  <a:ext uri="{FF2B5EF4-FFF2-40B4-BE49-F238E27FC236}">
                    <a16:creationId xmlns:a16="http://schemas.microsoft.com/office/drawing/2014/main" id="{2E14B37E-9CA9-463C-9B61-6A41F5AC0CEB}"/>
                  </a:ext>
                </a:extLst>
              </p:cNvPr>
              <p:cNvSpPr>
                <a:spLocks/>
              </p:cNvSpPr>
              <p:nvPr/>
            </p:nvSpPr>
            <p:spPr bwMode="auto">
              <a:xfrm>
                <a:off x="1126607" y="4138541"/>
                <a:ext cx="1014485" cy="853245"/>
              </a:xfrm>
              <a:custGeom>
                <a:avLst/>
                <a:gdLst>
                  <a:gd name="T0" fmla="*/ 0 w 1144"/>
                  <a:gd name="T1" fmla="*/ 484 h 894"/>
                  <a:gd name="T2" fmla="*/ 1144 w 1144"/>
                  <a:gd name="T3" fmla="*/ 894 h 894"/>
                  <a:gd name="T4" fmla="*/ 1144 w 1144"/>
                  <a:gd name="T5" fmla="*/ 309 h 894"/>
                  <a:gd name="T6" fmla="*/ 280 w 1144"/>
                  <a:gd name="T7" fmla="*/ 0 h 894"/>
                  <a:gd name="T8" fmla="*/ 0 w 1144"/>
                  <a:gd name="T9" fmla="*/ 484 h 894"/>
                </a:gdLst>
                <a:ahLst/>
                <a:cxnLst>
                  <a:cxn ang="0">
                    <a:pos x="T0" y="T1"/>
                  </a:cxn>
                  <a:cxn ang="0">
                    <a:pos x="T2" y="T3"/>
                  </a:cxn>
                  <a:cxn ang="0">
                    <a:pos x="T4" y="T5"/>
                  </a:cxn>
                  <a:cxn ang="0">
                    <a:pos x="T6" y="T7"/>
                  </a:cxn>
                  <a:cxn ang="0">
                    <a:pos x="T8" y="T9"/>
                  </a:cxn>
                </a:cxnLst>
                <a:rect l="0" t="0" r="r" b="b"/>
                <a:pathLst>
                  <a:path w="1144" h="894">
                    <a:moveTo>
                      <a:pt x="0" y="484"/>
                    </a:moveTo>
                    <a:lnTo>
                      <a:pt x="1144" y="894"/>
                    </a:lnTo>
                    <a:lnTo>
                      <a:pt x="1144" y="309"/>
                    </a:lnTo>
                    <a:lnTo>
                      <a:pt x="280" y="0"/>
                    </a:lnTo>
                    <a:lnTo>
                      <a:pt x="0" y="484"/>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latin typeface="Microsoft JhengHei" panose="020B0604030504040204" pitchFamily="34" charset="-120"/>
                  <a:ea typeface="Microsoft JhengHei" panose="020B0604030504040204" pitchFamily="34" charset="-120"/>
                </a:endParaRPr>
              </a:p>
            </p:txBody>
          </p:sp>
          <p:cxnSp>
            <p:nvCxnSpPr>
              <p:cNvPr id="32" name="Straight Connector 140">
                <a:extLst>
                  <a:ext uri="{FF2B5EF4-FFF2-40B4-BE49-F238E27FC236}">
                    <a16:creationId xmlns:a16="http://schemas.microsoft.com/office/drawing/2014/main" id="{E3B09AFB-AF34-496C-8F49-B97C95F0B860}"/>
                  </a:ext>
                </a:extLst>
              </p:cNvPr>
              <p:cNvCxnSpPr>
                <a:cxnSpLocks/>
              </p:cNvCxnSpPr>
              <p:nvPr/>
            </p:nvCxnSpPr>
            <p:spPr>
              <a:xfrm>
                <a:off x="2532605" y="3711070"/>
                <a:ext cx="1469035" cy="0"/>
              </a:xfrm>
              <a:prstGeom prst="line">
                <a:avLst/>
              </a:prstGeom>
              <a:ln w="28575">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34" name="TextBox 142">
                <a:extLst>
                  <a:ext uri="{FF2B5EF4-FFF2-40B4-BE49-F238E27FC236}">
                    <a16:creationId xmlns:a16="http://schemas.microsoft.com/office/drawing/2014/main" id="{C07914F8-EAAE-44B3-8598-CA769AEDAEB9}"/>
                  </a:ext>
                </a:extLst>
              </p:cNvPr>
              <p:cNvSpPr txBox="1"/>
              <p:nvPr/>
            </p:nvSpPr>
            <p:spPr>
              <a:xfrm>
                <a:off x="2590011" y="3091516"/>
                <a:ext cx="2261304" cy="733559"/>
              </a:xfrm>
              <a:prstGeom prst="rect">
                <a:avLst/>
              </a:prstGeom>
              <a:noFill/>
            </p:spPr>
            <p:txBody>
              <a:bodyPr wrap="square" rtlCol="0">
                <a:spAutoFit/>
              </a:bodyPr>
              <a:lstStyle/>
              <a:p>
                <a:pPr>
                  <a:lnSpc>
                    <a:spcPct val="150000"/>
                  </a:lnSpc>
                </a:pPr>
                <a:r>
                  <a:rPr lang="zh-TW" altLang="en-US" sz="2400" b="1" dirty="0">
                    <a:solidFill>
                      <a:srgbClr val="FF0000"/>
                    </a:solidFill>
                    <a:latin typeface="DFKai-SB" panose="03000509000000000000" pitchFamily="65" charset="-120"/>
                    <a:ea typeface="DFKai-SB" panose="03000509000000000000" pitchFamily="65" charset="-120"/>
                  </a:rPr>
                  <a:t>緊急</a:t>
                </a:r>
                <a:r>
                  <a:rPr lang="zh-TW" altLang="en-US" sz="2000" dirty="0">
                    <a:latin typeface="DFKai-SB" panose="03000509000000000000" pitchFamily="65" charset="-120"/>
                    <a:ea typeface="DFKai-SB" panose="03000509000000000000" pitchFamily="65" charset="-120"/>
                  </a:rPr>
                  <a:t>應變級別</a:t>
                </a:r>
                <a:endParaRPr lang="zh-CN" altLang="en-US" sz="2000" dirty="0">
                  <a:latin typeface="DFKai-SB" panose="03000509000000000000" pitchFamily="65" charset="-120"/>
                  <a:ea typeface="DFKai-SB" panose="03000509000000000000" pitchFamily="65" charset="-120"/>
                </a:endParaRPr>
              </a:p>
            </p:txBody>
          </p:sp>
          <p:cxnSp>
            <p:nvCxnSpPr>
              <p:cNvPr id="35" name="Straight Connector 143">
                <a:extLst>
                  <a:ext uri="{FF2B5EF4-FFF2-40B4-BE49-F238E27FC236}">
                    <a16:creationId xmlns:a16="http://schemas.microsoft.com/office/drawing/2014/main" id="{FBED313B-28F5-4AA6-A938-325750305BE5}"/>
                  </a:ext>
                </a:extLst>
              </p:cNvPr>
              <p:cNvCxnSpPr>
                <a:cxnSpLocks/>
              </p:cNvCxnSpPr>
              <p:nvPr/>
            </p:nvCxnSpPr>
            <p:spPr>
              <a:xfrm>
                <a:off x="2905661" y="4427671"/>
                <a:ext cx="1726617" cy="0"/>
              </a:xfrm>
              <a:prstGeom prst="line">
                <a:avLst/>
              </a:prstGeom>
              <a:ln w="28575">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37" name="TextBox 145">
                <a:extLst>
                  <a:ext uri="{FF2B5EF4-FFF2-40B4-BE49-F238E27FC236}">
                    <a16:creationId xmlns:a16="http://schemas.microsoft.com/office/drawing/2014/main" id="{6D9FBFEF-56CF-4BEC-81CC-AD7EE04D9EDC}"/>
                  </a:ext>
                </a:extLst>
              </p:cNvPr>
              <p:cNvSpPr txBox="1"/>
              <p:nvPr/>
            </p:nvSpPr>
            <p:spPr>
              <a:xfrm>
                <a:off x="3031711" y="3820323"/>
                <a:ext cx="2254791" cy="581378"/>
              </a:xfrm>
              <a:prstGeom prst="rect">
                <a:avLst/>
              </a:prstGeom>
              <a:noFill/>
            </p:spPr>
            <p:txBody>
              <a:bodyPr wrap="square" rtlCol="0">
                <a:spAutoFit/>
              </a:bodyPr>
              <a:lstStyle/>
              <a:p>
                <a:pPr>
                  <a:lnSpc>
                    <a:spcPct val="150000"/>
                  </a:lnSpc>
                </a:pPr>
                <a:r>
                  <a:rPr lang="zh-TW" altLang="en-US" sz="2400" b="1" dirty="0">
                    <a:solidFill>
                      <a:schemeClr val="accent2">
                        <a:lumMod val="75000"/>
                      </a:schemeClr>
                    </a:solidFill>
                    <a:latin typeface="DFKai-SB" panose="03000509000000000000" pitchFamily="65" charset="-120"/>
                    <a:ea typeface="DFKai-SB" panose="03000509000000000000" pitchFamily="65" charset="-120"/>
                  </a:rPr>
                  <a:t>嚴重</a:t>
                </a:r>
                <a:r>
                  <a:rPr lang="zh-TW" altLang="en-US" sz="2000" dirty="0">
                    <a:latin typeface="DFKai-SB" panose="03000509000000000000" pitchFamily="65" charset="-120"/>
                    <a:ea typeface="DFKai-SB" panose="03000509000000000000" pitchFamily="65" charset="-120"/>
                  </a:rPr>
                  <a:t>應變級別</a:t>
                </a:r>
                <a:endParaRPr lang="en-US" altLang="zh-TW" sz="2000" dirty="0">
                  <a:latin typeface="DFKai-SB" panose="03000509000000000000" pitchFamily="65" charset="-120"/>
                  <a:ea typeface="DFKai-SB" panose="03000509000000000000" pitchFamily="65" charset="-120"/>
                </a:endParaRPr>
              </a:p>
            </p:txBody>
          </p:sp>
          <p:cxnSp>
            <p:nvCxnSpPr>
              <p:cNvPr id="39" name="Straight Connector 160">
                <a:extLst>
                  <a:ext uri="{FF2B5EF4-FFF2-40B4-BE49-F238E27FC236}">
                    <a16:creationId xmlns:a16="http://schemas.microsoft.com/office/drawing/2014/main" id="{250684E6-A4C6-4AF7-8486-62325DFFCDB4}"/>
                  </a:ext>
                </a:extLst>
              </p:cNvPr>
              <p:cNvCxnSpPr>
                <a:cxnSpLocks/>
              </p:cNvCxnSpPr>
              <p:nvPr/>
            </p:nvCxnSpPr>
            <p:spPr>
              <a:xfrm>
                <a:off x="3103515" y="5230336"/>
                <a:ext cx="1961124" cy="0"/>
              </a:xfrm>
              <a:prstGeom prst="line">
                <a:avLst/>
              </a:prstGeom>
              <a:ln w="28575">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41" name="TextBox 162">
              <a:extLst>
                <a:ext uri="{FF2B5EF4-FFF2-40B4-BE49-F238E27FC236}">
                  <a16:creationId xmlns:a16="http://schemas.microsoft.com/office/drawing/2014/main" id="{3395F751-45F1-400B-96E5-4475087065CF}"/>
                </a:ext>
              </a:extLst>
            </p:cNvPr>
            <p:cNvSpPr txBox="1"/>
            <p:nvPr/>
          </p:nvSpPr>
          <p:spPr>
            <a:xfrm>
              <a:off x="3518813" y="4649810"/>
              <a:ext cx="2053312" cy="646331"/>
            </a:xfrm>
            <a:prstGeom prst="rect">
              <a:avLst/>
            </a:prstGeom>
            <a:noFill/>
          </p:spPr>
          <p:txBody>
            <a:bodyPr wrap="square" rtlCol="0">
              <a:spAutoFit/>
            </a:bodyPr>
            <a:lstStyle/>
            <a:p>
              <a:pPr>
                <a:lnSpc>
                  <a:spcPct val="150000"/>
                </a:lnSpc>
              </a:pPr>
              <a:r>
                <a:rPr lang="zh-TW" altLang="en-US" sz="2400" b="1" dirty="0">
                  <a:solidFill>
                    <a:schemeClr val="accent6">
                      <a:lumMod val="75000"/>
                    </a:schemeClr>
                  </a:solidFill>
                  <a:latin typeface="DFKai-SB" panose="03000509000000000000" pitchFamily="65" charset="-120"/>
                  <a:ea typeface="DFKai-SB" panose="03000509000000000000" pitchFamily="65" charset="-120"/>
                </a:rPr>
                <a:t>戒備</a:t>
              </a:r>
              <a:r>
                <a:rPr lang="zh-TW" altLang="en-US" sz="2000" dirty="0">
                  <a:latin typeface="DFKai-SB" panose="03000509000000000000" pitchFamily="65" charset="-120"/>
                  <a:ea typeface="DFKai-SB" panose="03000509000000000000" pitchFamily="65" charset="-120"/>
                </a:rPr>
                <a:t>應變級別</a:t>
              </a:r>
              <a:endParaRPr lang="en-US" altLang="zh-TW" sz="2000" dirty="0">
                <a:latin typeface="DFKai-SB" panose="03000509000000000000" pitchFamily="65" charset="-120"/>
                <a:ea typeface="DFKai-SB" panose="03000509000000000000" pitchFamily="65" charset="-120"/>
              </a:endParaRPr>
            </a:p>
          </p:txBody>
        </p:sp>
      </p:grpSp>
      <p:sp>
        <p:nvSpPr>
          <p:cNvPr id="30" name="文字方塊 29">
            <a:extLst>
              <a:ext uri="{FF2B5EF4-FFF2-40B4-BE49-F238E27FC236}">
                <a16:creationId xmlns:a16="http://schemas.microsoft.com/office/drawing/2014/main" id="{ED183135-A9EF-475E-BF80-4F49E9A86E9B}"/>
              </a:ext>
            </a:extLst>
          </p:cNvPr>
          <p:cNvSpPr txBox="1"/>
          <p:nvPr/>
        </p:nvSpPr>
        <p:spPr>
          <a:xfrm>
            <a:off x="360077" y="6258401"/>
            <a:ext cx="9498026" cy="461665"/>
          </a:xfrm>
          <a:prstGeom prst="rect">
            <a:avLst/>
          </a:prstGeom>
          <a:noFill/>
        </p:spPr>
        <p:txBody>
          <a:bodyPr wrap="square">
            <a:spAutoFit/>
          </a:bodyPr>
          <a:lstStyle/>
          <a:p>
            <a:pPr marL="0" indent="0">
              <a:buNone/>
            </a:pPr>
            <a:r>
              <a:rPr kumimoji="1" lang="zh-TW" altLang="en-US" sz="1200" dirty="0">
                <a:latin typeface="Times New Roman" panose="02020603050405020304" pitchFamily="18" charset="0"/>
                <a:ea typeface="標楷體" panose="03000509000000000000" pitchFamily="65" charset="-120"/>
                <a:cs typeface="Times New Roman" panose="02020603050405020304" pitchFamily="18" charset="0"/>
              </a:rPr>
              <a:t>資料來源：</a:t>
            </a:r>
            <a:r>
              <a:rPr kumimoji="1" lang="en-US" altLang="zh-HK" sz="1200" dirty="0">
                <a:latin typeface="Times New Roman" panose="02020603050405020304" pitchFamily="18" charset="0"/>
                <a:ea typeface="標楷體" panose="03000509000000000000" pitchFamily="65" charset="-120"/>
                <a:cs typeface="Times New Roman" panose="02020603050405020304" pitchFamily="18" charset="0"/>
              </a:rPr>
              <a:t>《</a:t>
            </a:r>
            <a:r>
              <a:rPr lang="zh-HK" altLang="en-US" sz="1200" dirty="0">
                <a:latin typeface="Times New Roman" panose="02020603050405020304" pitchFamily="18" charset="0"/>
                <a:ea typeface="標楷體" panose="03000509000000000000" pitchFamily="65" charset="-120"/>
                <a:cs typeface="Times New Roman" panose="02020603050405020304" pitchFamily="18" charset="0"/>
              </a:rPr>
              <a:t>香港特別行政區政府對公共衞生有重要性的新型傳染病預備及應變計劃 </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(2020) </a:t>
            </a:r>
            <a:r>
              <a:rPr lang="en-US" altLang="zh-HK"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頁</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3-5</a:t>
            </a:r>
            <a:r>
              <a:rPr kumimoji="1" lang="zh-HK" altLang="en-US" sz="1200" dirty="0" smtClean="0">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HK" sz="1200" dirty="0" smtClean="0">
                <a:latin typeface="Times New Roman" panose="02020603050405020304" pitchFamily="18" charset="0"/>
                <a:ea typeface="標楷體" panose="03000509000000000000" pitchFamily="65" charset="-120"/>
                <a:cs typeface="Times New Roman" panose="02020603050405020304" pitchFamily="18" charset="0"/>
              </a:rPr>
              <a:t>(https</a:t>
            </a:r>
            <a:r>
              <a:rPr kumimoji="1" lang="en-US" altLang="zh-HK" sz="1200" dirty="0">
                <a:latin typeface="Times New Roman" panose="02020603050405020304" pitchFamily="18" charset="0"/>
                <a:ea typeface="標楷體" panose="03000509000000000000" pitchFamily="65" charset="-120"/>
                <a:cs typeface="Times New Roman" panose="02020603050405020304" pitchFamily="18" charset="0"/>
              </a:rPr>
              <a:t>://www.chp.gov.hk/files/pdf/govt_preparedness_and_response_plan_for_novel_infectious_disease_of_public_health_significance_chi.pdf)</a:t>
            </a:r>
          </a:p>
        </p:txBody>
      </p:sp>
      <p:sp>
        <p:nvSpPr>
          <p:cNvPr id="6" name="矩形 5"/>
          <p:cNvSpPr/>
          <p:nvPr/>
        </p:nvSpPr>
        <p:spPr>
          <a:xfrm>
            <a:off x="5853379" y="4762538"/>
            <a:ext cx="6096000" cy="923330"/>
          </a:xfrm>
          <a:prstGeom prst="rect">
            <a:avLst/>
          </a:prstGeom>
          <a:ln w="28575">
            <a:solidFill>
              <a:schemeClr val="accent6"/>
            </a:solidFill>
          </a:ln>
        </p:spPr>
        <p:txBody>
          <a:bodyPr>
            <a:spAutoFit/>
          </a:bodyPr>
          <a:lstStyle/>
          <a:p>
            <a:r>
              <a:rPr lang="zh-TW" altLang="en-US" dirty="0">
                <a:latin typeface="標楷體" panose="03000509000000000000" pitchFamily="65" charset="-120"/>
                <a:ea typeface="標楷體" panose="03000509000000000000" pitchFamily="65" charset="-120"/>
              </a:rPr>
              <a:t>戒備應變級別指在香港出現的新型傳染病，對人類</a:t>
            </a:r>
            <a:r>
              <a:rPr lang="zh-TW" altLang="en-US" dirty="0" smtClean="0">
                <a:latin typeface="標楷體" panose="03000509000000000000" pitchFamily="65" charset="-120"/>
                <a:ea typeface="標楷體" panose="03000509000000000000" pitchFamily="65" charset="-120"/>
              </a:rPr>
              <a:t>健康的</a:t>
            </a:r>
            <a:r>
              <a:rPr lang="zh-TW" altLang="en-US" dirty="0">
                <a:latin typeface="標楷體" panose="03000509000000000000" pitchFamily="65" charset="-120"/>
                <a:ea typeface="標楷體" panose="03000509000000000000" pitchFamily="65" charset="-120"/>
              </a:rPr>
              <a:t>風險，屬於低的情況，但一旦傳入香港，該傳染病可能存在一些通過人傳人或通過動物</a:t>
            </a:r>
            <a:r>
              <a:rPr lang="zh-TW" altLang="en-US" dirty="0" smtClean="0">
                <a:latin typeface="標楷體" panose="03000509000000000000" pitchFamily="65" charset="-120"/>
                <a:ea typeface="標楷體" panose="03000509000000000000" pitchFamily="65" charset="-120"/>
              </a:rPr>
              <a:t>／傳病媒介的</a:t>
            </a:r>
            <a:r>
              <a:rPr lang="zh-TW" altLang="en-US" dirty="0">
                <a:latin typeface="標楷體" panose="03000509000000000000" pitchFamily="65" charset="-120"/>
                <a:ea typeface="標楷體" panose="03000509000000000000" pitchFamily="65" charset="-120"/>
              </a:rPr>
              <a:t>本地傳播風險。</a:t>
            </a:r>
            <a:endParaRPr lang="zh-HK" altLang="en-US" dirty="0">
              <a:latin typeface="標楷體" panose="03000509000000000000" pitchFamily="65" charset="-120"/>
              <a:ea typeface="標楷體" panose="03000509000000000000" pitchFamily="65" charset="-120"/>
            </a:endParaRPr>
          </a:p>
        </p:txBody>
      </p:sp>
      <p:sp>
        <p:nvSpPr>
          <p:cNvPr id="9" name="矩形 8"/>
          <p:cNvSpPr/>
          <p:nvPr/>
        </p:nvSpPr>
        <p:spPr>
          <a:xfrm>
            <a:off x="5236316" y="3990539"/>
            <a:ext cx="6096000" cy="646331"/>
          </a:xfrm>
          <a:prstGeom prst="rect">
            <a:avLst/>
          </a:prstGeom>
          <a:ln w="28575">
            <a:solidFill>
              <a:srgbClr val="FFC000"/>
            </a:solidFill>
          </a:ln>
        </p:spPr>
        <p:txBody>
          <a:bodyPr>
            <a:spAutoFit/>
          </a:bodyPr>
          <a:lstStyle/>
          <a:p>
            <a:r>
              <a:rPr lang="zh-TW" altLang="en-US" dirty="0" smtClean="0">
                <a:latin typeface="標楷體" panose="03000509000000000000" pitchFamily="65" charset="-120"/>
                <a:ea typeface="標楷體" panose="03000509000000000000" pitchFamily="65" charset="-120"/>
              </a:rPr>
              <a:t>嚴重</a:t>
            </a:r>
            <a:r>
              <a:rPr lang="zh-TW" altLang="en-US" dirty="0">
                <a:latin typeface="標楷體" panose="03000509000000000000" pitchFamily="65" charset="-120"/>
                <a:ea typeface="標楷體" panose="03000509000000000000" pitchFamily="65" charset="-120"/>
              </a:rPr>
              <a:t>應變級別</a:t>
            </a:r>
            <a:r>
              <a:rPr lang="zh-TW" altLang="en-US" dirty="0" smtClean="0">
                <a:latin typeface="標楷體" panose="03000509000000000000" pitchFamily="65" charset="-120"/>
                <a:ea typeface="標楷體" panose="03000509000000000000" pitchFamily="65" charset="-120"/>
              </a:rPr>
              <a:t>顯示</a:t>
            </a:r>
            <a:r>
              <a:rPr lang="zh-TW" altLang="en-US" dirty="0">
                <a:latin typeface="標楷體" panose="03000509000000000000" pitchFamily="65" charset="-120"/>
                <a:ea typeface="標楷體" panose="03000509000000000000" pitchFamily="65" charset="-120"/>
              </a:rPr>
              <a:t>新型傳染病</a:t>
            </a:r>
            <a:r>
              <a:rPr lang="zh-TW" altLang="en-US" dirty="0" smtClean="0">
                <a:latin typeface="標楷體" panose="03000509000000000000" pitchFamily="65" charset="-120"/>
                <a:ea typeface="標楷體" panose="03000509000000000000" pitchFamily="65" charset="-120"/>
              </a:rPr>
              <a:t>在</a:t>
            </a:r>
            <a:r>
              <a:rPr lang="zh-TW" altLang="en-US" dirty="0">
                <a:latin typeface="標楷體" panose="03000509000000000000" pitchFamily="65" charset="-120"/>
                <a:ea typeface="標楷體" panose="03000509000000000000" pitchFamily="65" charset="-120"/>
              </a:rPr>
              <a:t>本港出現有限度傳播，例如出現人類感染新型傳染病的零星或小規模病例羣組。</a:t>
            </a:r>
            <a:endParaRPr lang="zh-HK" altLang="en-US" dirty="0">
              <a:latin typeface="標楷體" panose="03000509000000000000" pitchFamily="65" charset="-120"/>
              <a:ea typeface="標楷體" panose="03000509000000000000" pitchFamily="65" charset="-120"/>
            </a:endParaRPr>
          </a:p>
        </p:txBody>
      </p:sp>
      <p:sp>
        <p:nvSpPr>
          <p:cNvPr id="10" name="矩形 9"/>
          <p:cNvSpPr/>
          <p:nvPr/>
        </p:nvSpPr>
        <p:spPr>
          <a:xfrm>
            <a:off x="4136571" y="3210013"/>
            <a:ext cx="6096000" cy="646331"/>
          </a:xfrm>
          <a:prstGeom prst="rect">
            <a:avLst/>
          </a:prstGeom>
          <a:ln w="28575">
            <a:solidFill>
              <a:srgbClr val="FF0000"/>
            </a:solidFill>
          </a:ln>
        </p:spPr>
        <p:txBody>
          <a:bodyPr>
            <a:spAutoFit/>
          </a:bodyPr>
          <a:lstStyle/>
          <a:p>
            <a:r>
              <a:rPr lang="zh-TW" altLang="en-US" dirty="0">
                <a:latin typeface="標楷體" panose="03000509000000000000" pitchFamily="65" charset="-120"/>
                <a:ea typeface="標楷體" panose="03000509000000000000" pitchFamily="65" charset="-120"/>
              </a:rPr>
              <a:t>緊急應變</a:t>
            </a:r>
            <a:r>
              <a:rPr lang="zh-TW" altLang="en-US" dirty="0" smtClean="0">
                <a:latin typeface="標楷體" panose="03000509000000000000" pitchFamily="65" charset="-120"/>
                <a:ea typeface="標楷體" panose="03000509000000000000" pitchFamily="65" charset="-120"/>
              </a:rPr>
              <a:t>級別顯示新傳染病</a:t>
            </a:r>
            <a:r>
              <a:rPr lang="zh-TW" altLang="en-US" dirty="0">
                <a:latin typeface="標楷體" panose="03000509000000000000" pitchFamily="65" charset="-120"/>
                <a:ea typeface="標楷體" panose="03000509000000000000" pitchFamily="65" charset="-120"/>
              </a:rPr>
              <a:t>在香港</a:t>
            </a:r>
            <a:r>
              <a:rPr lang="zh-TW" altLang="en-US" dirty="0" smtClean="0">
                <a:latin typeface="標楷體" panose="03000509000000000000" pitchFamily="65" charset="-120"/>
                <a:ea typeface="標楷體" panose="03000509000000000000" pitchFamily="65" charset="-120"/>
              </a:rPr>
              <a:t>導致</a:t>
            </a:r>
            <a:r>
              <a:rPr lang="zh-TW" altLang="en-US" dirty="0">
                <a:latin typeface="標楷體" panose="03000509000000000000" pitchFamily="65" charset="-120"/>
                <a:ea typeface="標楷體" panose="03000509000000000000" pitchFamily="65" charset="-120"/>
              </a:rPr>
              <a:t>高風險的嚴重人類感染，和廣泛的嚴重感染</a:t>
            </a:r>
            <a:r>
              <a:rPr lang="zh-TW" altLang="en-US" dirty="0" smtClean="0">
                <a:latin typeface="標楷體" panose="03000509000000000000" pitchFamily="65" charset="-120"/>
                <a:ea typeface="標楷體" panose="03000509000000000000" pitchFamily="65" charset="-120"/>
              </a:rPr>
              <a:t>。</a:t>
            </a:r>
            <a:endParaRPr lang="zh-HK" altLang="en-US" dirty="0">
              <a:latin typeface="標楷體" panose="03000509000000000000" pitchFamily="65" charset="-120"/>
              <a:ea typeface="標楷體" panose="03000509000000000000" pitchFamily="65" charset="-120"/>
            </a:endParaRPr>
          </a:p>
        </p:txBody>
      </p:sp>
      <p:sp>
        <p:nvSpPr>
          <p:cNvPr id="29" name="任意多边形: 形状 4">
            <a:extLst>
              <a:ext uri="{FF2B5EF4-FFF2-40B4-BE49-F238E27FC236}">
                <a16:creationId xmlns:a16="http://schemas.microsoft.com/office/drawing/2014/main" id="{D1A8E915-1375-4995-AFC8-208D87E2EB39}"/>
              </a:ext>
            </a:extLst>
          </p:cNvPr>
          <p:cNvSpPr/>
          <p:nvPr/>
        </p:nvSpPr>
        <p:spPr>
          <a:xfrm>
            <a:off x="1476116" y="104907"/>
            <a:ext cx="9450502"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smtClean="0">
                <a:solidFill>
                  <a:schemeClr val="bg1"/>
                </a:solidFill>
                <a:latin typeface="DFKai-SB" panose="03000509000000000000" pitchFamily="65" charset="-120"/>
                <a:ea typeface="DFKai-SB" panose="03000509000000000000" pitchFamily="65" charset="-120"/>
              </a:rPr>
              <a:t>應盡</a:t>
            </a:r>
            <a:r>
              <a:rPr lang="zh-CN" altLang="en-US" sz="4000" b="1" dirty="0" smtClean="0">
                <a:solidFill>
                  <a:srgbClr val="FFFFFF"/>
                </a:solidFill>
                <a:latin typeface="DFKai-SB" panose="03000509000000000000" pitchFamily="65" charset="-120"/>
                <a:ea typeface="DFKai-SB" panose="03000509000000000000" pitchFamily="65" charset="-120"/>
              </a:rPr>
              <a:t>公民責任</a:t>
            </a:r>
            <a:r>
              <a:rPr lang="zh-CN" altLang="en-US" sz="4000" b="1" dirty="0">
                <a:solidFill>
                  <a:srgbClr val="FFFFFF"/>
                </a:solidFill>
                <a:latin typeface="DFKai-SB" panose="03000509000000000000" pitchFamily="65" charset="-120"/>
                <a:ea typeface="DFKai-SB" panose="03000509000000000000" pitchFamily="65" charset="-120"/>
              </a:rPr>
              <a:t>配合政府的政策共同抗疫</a:t>
            </a:r>
          </a:p>
        </p:txBody>
      </p:sp>
      <p:pic>
        <p:nvPicPr>
          <p:cNvPr id="31" name="Picture 30"/>
          <p:cNvPicPr>
            <a:picLocks noChangeAspect="1"/>
          </p:cNvPicPr>
          <p:nvPr/>
        </p:nvPicPr>
        <p:blipFill>
          <a:blip r:embed="rId3"/>
          <a:stretch>
            <a:fillRect/>
          </a:stretch>
        </p:blipFill>
        <p:spPr>
          <a:xfrm>
            <a:off x="183254" y="104907"/>
            <a:ext cx="1180922" cy="429897"/>
          </a:xfrm>
          <a:prstGeom prst="rect">
            <a:avLst/>
          </a:prstGeom>
        </p:spPr>
      </p:pic>
      <p:sp>
        <p:nvSpPr>
          <p:cNvPr id="33" name="矩形 1"/>
          <p:cNvSpPr/>
          <p:nvPr/>
        </p:nvSpPr>
        <p:spPr>
          <a:xfrm>
            <a:off x="5413552" y="5685868"/>
            <a:ext cx="6975654" cy="461665"/>
          </a:xfrm>
          <a:prstGeom prst="rect">
            <a:avLst/>
          </a:prstGeom>
        </p:spPr>
        <p:txBody>
          <a:bodyPr wrap="square">
            <a:spAutoFit/>
          </a:bodyPr>
          <a:lstStyle/>
          <a:p>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請教師教授有關課題時，留意最新防疫政策更新。</a:t>
            </a:r>
            <a:endParaRPr lang="zh-HK"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565233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F08EDE0F-8458-4D0E-932E-355EB4628CCD}"/>
              </a:ext>
            </a:extLst>
          </p:cNvPr>
          <p:cNvSpPr/>
          <p:nvPr/>
        </p:nvSpPr>
        <p:spPr>
          <a:xfrm>
            <a:off x="1110054" y="1837356"/>
            <a:ext cx="10024006" cy="3416320"/>
          </a:xfrm>
          <a:prstGeom prst="rect">
            <a:avLst/>
          </a:prstGeom>
          <a:solidFill>
            <a:schemeClr val="accent3">
              <a:lumMod val="20000"/>
              <a:lumOff val="80000"/>
            </a:schemeClr>
          </a:solidFill>
          <a:ln w="38100">
            <a:solidFill>
              <a:srgbClr val="0000FF"/>
            </a:solidFill>
          </a:ln>
        </p:spPr>
        <p:txBody>
          <a:bodyPr wrap="square">
            <a:spAutoFit/>
          </a:bodyPr>
          <a:lstStyle/>
          <a:p>
            <a:pPr algn="just">
              <a:lnSpc>
                <a:spcPct val="150000"/>
              </a:lnSpc>
            </a:pPr>
            <a:r>
              <a:rPr lang="zh-TW" altLang="en-US" sz="2400" dirty="0" smtClean="0">
                <a:latin typeface="Times New Roman" panose="02020603050405020304" pitchFamily="18" charset="0"/>
                <a:ea typeface="DFKai-SB" panose="03000509000000000000" pitchFamily="65" charset="-120"/>
                <a:cs typeface="Times New Roman" panose="02020603050405020304" pitchFamily="18" charset="0"/>
              </a:rPr>
              <a:t>以</a:t>
            </a:r>
            <a:r>
              <a:rPr lang="en-US" altLang="zh-TW" sz="2400" dirty="0" smtClean="0">
                <a:latin typeface="Times New Roman" panose="02020603050405020304" pitchFamily="18" charset="0"/>
                <a:ea typeface="DFKai-SB" panose="03000509000000000000" pitchFamily="65" charset="-120"/>
                <a:cs typeface="Times New Roman" panose="02020603050405020304" pitchFamily="18" charset="0"/>
              </a:rPr>
              <a:t>2019</a:t>
            </a:r>
            <a:r>
              <a:rPr lang="zh-TW" altLang="en-US" sz="2400" dirty="0" smtClean="0">
                <a:latin typeface="Times New Roman" panose="02020603050405020304" pitchFamily="18" charset="0"/>
                <a:ea typeface="DFKai-SB" panose="03000509000000000000" pitchFamily="65" charset="-120"/>
                <a:cs typeface="Times New Roman" panose="02020603050405020304" pitchFamily="18" charset="0"/>
              </a:rPr>
              <a:t>冠狀病毒病為例，香港特區政府為</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rPr>
              <a:t>控制</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疫情</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rPr>
              <a:t>，採取</a:t>
            </a:r>
            <a:r>
              <a:rPr lang="zh-TW" altLang="en-US" sz="2400" dirty="0" smtClean="0">
                <a:latin typeface="Times New Roman" panose="02020603050405020304" pitchFamily="18" charset="0"/>
                <a:ea typeface="DFKai-SB" panose="03000509000000000000" pitchFamily="65" charset="-120"/>
                <a:cs typeface="Times New Roman" panose="02020603050405020304" pitchFamily="18" charset="0"/>
              </a:rPr>
              <a:t>「</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外防輸入、內防</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rPr>
              <a:t>擴散</a:t>
            </a:r>
            <a:r>
              <a:rPr lang="zh-TW" altLang="en-US" sz="2400" dirty="0" smtClean="0">
                <a:latin typeface="Times New Roman" panose="02020603050405020304" pitchFamily="18" charset="0"/>
                <a:ea typeface="DFKai-SB" panose="03000509000000000000" pitchFamily="65" charset="-120"/>
                <a:cs typeface="Times New Roman" panose="02020603050405020304" pitchFamily="18" charset="0"/>
              </a:rPr>
              <a:t>」</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的防控策略</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一方面</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於各出入境口岸嚴格實施防疫管制措施，包括對入境旅客進行檢測、檢疫，遏止任何病毒進入社區的機會；另一方面繼續根據「早發現、早隔離、早治療」的原則，實施各項疫情防控措施，包括病毒監測、群組檢測、社交距離限制等，以防止病毒在社區傳播，</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這都需要個人和社會大眾的支援與配合。</a:t>
            </a:r>
            <a:endParaRPr lang="en-US" altLang="zh-CN" sz="2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 name="Title 1">
            <a:extLst>
              <a:ext uri="{FF2B5EF4-FFF2-40B4-BE49-F238E27FC236}">
                <a16:creationId xmlns:a16="http://schemas.microsoft.com/office/drawing/2014/main" id="{967186F0-E83B-41D8-89A4-B3AC4F1F3D8A}"/>
              </a:ext>
            </a:extLst>
          </p:cNvPr>
          <p:cNvSpPr>
            <a:spLocks noGrp="1"/>
          </p:cNvSpPr>
          <p:nvPr>
            <p:ph type="title"/>
          </p:nvPr>
        </p:nvSpPr>
        <p:spPr>
          <a:xfrm>
            <a:off x="4543334" y="1101525"/>
            <a:ext cx="3157445" cy="568593"/>
          </a:xfrm>
        </p:spPr>
        <p:txBody>
          <a:bodyPr>
            <a:normAutofit/>
          </a:bodyPr>
          <a:lstStyle/>
          <a:p>
            <a:pPr algn="ctr"/>
            <a:r>
              <a:rPr lang="zh-CN" altLang="en-US" sz="2800" b="1" dirty="0" smtClean="0">
                <a:latin typeface="DFKai-SB" panose="03000509000000000000" pitchFamily="65" charset="-120"/>
                <a:ea typeface="DFKai-SB" panose="03000509000000000000" pitchFamily="65" charset="-120"/>
              </a:rPr>
              <a:t>配合</a:t>
            </a:r>
            <a:r>
              <a:rPr lang="zh-CN" altLang="en-US" sz="2800" b="1" dirty="0">
                <a:latin typeface="DFKai-SB" panose="03000509000000000000" pitchFamily="65" charset="-120"/>
                <a:ea typeface="DFKai-SB" panose="03000509000000000000" pitchFamily="65" charset="-120"/>
              </a:rPr>
              <a:t>防疫管理</a:t>
            </a:r>
            <a:endParaRPr lang="zh-HK" altLang="en-US" sz="2800" b="1" dirty="0">
              <a:latin typeface="DFKai-SB" panose="03000509000000000000" pitchFamily="65" charset="-120"/>
              <a:ea typeface="DFKai-SB" panose="03000509000000000000" pitchFamily="65" charset="-120"/>
            </a:endParaRPr>
          </a:p>
        </p:txBody>
      </p:sp>
      <p:sp>
        <p:nvSpPr>
          <p:cNvPr id="6" name="文字方塊 5">
            <a:extLst>
              <a:ext uri="{FF2B5EF4-FFF2-40B4-BE49-F238E27FC236}">
                <a16:creationId xmlns:a16="http://schemas.microsoft.com/office/drawing/2014/main" id="{C4FCB9BF-DECD-41BA-A707-B2B5E78451A4}"/>
              </a:ext>
            </a:extLst>
          </p:cNvPr>
          <p:cNvSpPr txBox="1"/>
          <p:nvPr/>
        </p:nvSpPr>
        <p:spPr>
          <a:xfrm>
            <a:off x="1293236" y="5616754"/>
            <a:ext cx="6979907" cy="523220"/>
          </a:xfrm>
          <a:prstGeom prst="rect">
            <a:avLst/>
          </a:prstGeom>
          <a:noFill/>
        </p:spPr>
        <p:txBody>
          <a:bodyPr wrap="square">
            <a:spAutoFit/>
          </a:bodyPr>
          <a:lstStyle/>
          <a:p>
            <a:r>
              <a:rPr lang="zh-TW" altLang="en-US" sz="1400" b="0" i="0" dirty="0">
                <a:effectLst/>
                <a:latin typeface="Times New Roman" panose="02020603050405020304" pitchFamily="18" charset="0"/>
                <a:ea typeface="標楷體" panose="03000509000000000000" pitchFamily="65" charset="-120"/>
                <a:cs typeface="Times New Roman" panose="02020603050405020304" pitchFamily="18" charset="0"/>
              </a:rPr>
              <a:t>資料來源：香港特別行政區政府新聞公報</a:t>
            </a:r>
            <a:r>
              <a:rPr lang="en-US" altLang="zh-TW" sz="14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0" i="0" dirty="0">
                <a:effectLst/>
                <a:latin typeface="Times New Roman" panose="02020603050405020304" pitchFamily="18" charset="0"/>
                <a:ea typeface="標楷體" panose="03000509000000000000" pitchFamily="65" charset="-120"/>
                <a:cs typeface="Times New Roman" panose="02020603050405020304" pitchFamily="18" charset="0"/>
              </a:rPr>
              <a:t>立法會三題：應對</a:t>
            </a:r>
            <a:r>
              <a:rPr lang="en-US" altLang="zh-TW" sz="1400" b="0" i="0" dirty="0">
                <a:effectLst/>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1400" b="0" i="0" dirty="0">
                <a:effectLst/>
                <a:latin typeface="Times New Roman" panose="02020603050405020304" pitchFamily="18" charset="0"/>
                <a:ea typeface="標楷體" panose="03000509000000000000" pitchFamily="65" charset="-120"/>
                <a:cs typeface="Times New Roman" panose="02020603050405020304" pitchFamily="18" charset="0"/>
              </a:rPr>
              <a:t>冠狀病毒病</a:t>
            </a:r>
            <a:r>
              <a:rPr lang="en-US" altLang="zh-TW" sz="14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HK" sz="14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https://www.info.gov.hk/gia/general/202011/11/P2020111100438.htm)</a:t>
            </a:r>
            <a:endParaRPr lang="zh-HK" alt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任意多边形: 形状 4">
            <a:extLst>
              <a:ext uri="{FF2B5EF4-FFF2-40B4-BE49-F238E27FC236}">
                <a16:creationId xmlns:a16="http://schemas.microsoft.com/office/drawing/2014/main" id="{D1A8E915-1375-4995-AFC8-208D87E2EB39}"/>
              </a:ext>
            </a:extLst>
          </p:cNvPr>
          <p:cNvSpPr/>
          <p:nvPr/>
        </p:nvSpPr>
        <p:spPr>
          <a:xfrm>
            <a:off x="1223567" y="385617"/>
            <a:ext cx="9450502"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smtClean="0">
                <a:solidFill>
                  <a:schemeClr val="bg1"/>
                </a:solidFill>
                <a:latin typeface="DFKai-SB" panose="03000509000000000000" pitchFamily="65" charset="-120"/>
                <a:ea typeface="DFKai-SB" panose="03000509000000000000" pitchFamily="65" charset="-120"/>
              </a:rPr>
              <a:t>應盡</a:t>
            </a:r>
            <a:r>
              <a:rPr lang="zh-CN" altLang="en-US" sz="4000" b="1" dirty="0" smtClean="0">
                <a:solidFill>
                  <a:srgbClr val="FFFFFF"/>
                </a:solidFill>
                <a:latin typeface="DFKai-SB" panose="03000509000000000000" pitchFamily="65" charset="-120"/>
                <a:ea typeface="DFKai-SB" panose="03000509000000000000" pitchFamily="65" charset="-120"/>
              </a:rPr>
              <a:t>公民責任</a:t>
            </a:r>
            <a:r>
              <a:rPr lang="zh-CN" altLang="en-US" sz="4000" b="1" dirty="0">
                <a:solidFill>
                  <a:srgbClr val="FFFFFF"/>
                </a:solidFill>
                <a:latin typeface="DFKai-SB" panose="03000509000000000000" pitchFamily="65" charset="-120"/>
                <a:ea typeface="DFKai-SB" panose="03000509000000000000" pitchFamily="65" charset="-120"/>
              </a:rPr>
              <a:t>配合政府的政策共同抗疫</a:t>
            </a:r>
          </a:p>
        </p:txBody>
      </p:sp>
      <p:sp>
        <p:nvSpPr>
          <p:cNvPr id="12" name="Freeform 5">
            <a:extLst>
              <a:ext uri="{FF2B5EF4-FFF2-40B4-BE49-F238E27FC236}">
                <a16:creationId xmlns:a16="http://schemas.microsoft.com/office/drawing/2014/main" id="{7EF1779F-E2EE-44FF-8638-89E1465A30F0}"/>
              </a:ext>
            </a:extLst>
          </p:cNvPr>
          <p:cNvSpPr/>
          <p:nvPr/>
        </p:nvSpPr>
        <p:spPr bwMode="auto">
          <a:xfrm>
            <a:off x="4086470" y="1122879"/>
            <a:ext cx="633575" cy="492363"/>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3" name="矩形 1"/>
          <p:cNvSpPr/>
          <p:nvPr/>
        </p:nvSpPr>
        <p:spPr>
          <a:xfrm>
            <a:off x="2728868" y="6149114"/>
            <a:ext cx="7538538" cy="461665"/>
          </a:xfrm>
          <a:prstGeom prst="rect">
            <a:avLst/>
          </a:prstGeom>
        </p:spPr>
        <p:txBody>
          <a:bodyPr wrap="square">
            <a:spAutoFit/>
          </a:bodyPr>
          <a:lstStyle/>
          <a:p>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請教師教授有關課題時，留意最新防疫政策更新。</a:t>
            </a:r>
            <a:endParaRPr lang="zh-HK"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662784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a:extLst>
              <a:ext uri="{FF2B5EF4-FFF2-40B4-BE49-F238E27FC236}">
                <a16:creationId xmlns:a16="http://schemas.microsoft.com/office/drawing/2014/main" id="{8A6A5802-600A-4706-BE96-72A2E9377885}"/>
              </a:ext>
            </a:extLst>
          </p:cNvPr>
          <p:cNvGrpSpPr/>
          <p:nvPr/>
        </p:nvGrpSpPr>
        <p:grpSpPr>
          <a:xfrm>
            <a:off x="259917" y="120054"/>
            <a:ext cx="2184553" cy="617676"/>
            <a:chOff x="1193537" y="1401275"/>
            <a:chExt cx="2184553" cy="617676"/>
          </a:xfrm>
        </p:grpSpPr>
        <p:sp>
          <p:nvSpPr>
            <p:cNvPr id="5" name="矩形 11">
              <a:extLst>
                <a:ext uri="{FF2B5EF4-FFF2-40B4-BE49-F238E27FC236}">
                  <a16:creationId xmlns:a16="http://schemas.microsoft.com/office/drawing/2014/main" id="{B51B4DB8-868E-4EB0-B3E5-39EA087F9BD8}"/>
                </a:ext>
              </a:extLst>
            </p:cNvPr>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FF0000"/>
                </a:solidFill>
              </a:endParaRPr>
            </a:p>
          </p:txBody>
        </p:sp>
        <p:sp>
          <p:nvSpPr>
            <p:cNvPr id="6" name="矩形 12">
              <a:extLst>
                <a:ext uri="{FF2B5EF4-FFF2-40B4-BE49-F238E27FC236}">
                  <a16:creationId xmlns:a16="http://schemas.microsoft.com/office/drawing/2014/main" id="{B14A4DFF-ED0E-4924-A993-A6F0F04229D4}"/>
                </a:ext>
              </a:extLst>
            </p:cNvPr>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FF0000"/>
                </a:solidFill>
              </a:endParaRPr>
            </a:p>
          </p:txBody>
        </p:sp>
        <p:sp>
          <p:nvSpPr>
            <p:cNvPr id="7" name="文本框 13">
              <a:extLst>
                <a:ext uri="{FF2B5EF4-FFF2-40B4-BE49-F238E27FC236}">
                  <a16:creationId xmlns:a16="http://schemas.microsoft.com/office/drawing/2014/main" id="{39B30B34-BF00-4083-BD9F-02B09E1B4986}"/>
                </a:ext>
              </a:extLst>
            </p:cNvPr>
            <p:cNvSpPr txBox="1">
              <a:spLocks noChangeArrowheads="1"/>
            </p:cNvSpPr>
            <p:nvPr/>
          </p:nvSpPr>
          <p:spPr bwMode="auto">
            <a:xfrm>
              <a:off x="1680899" y="1401275"/>
              <a:ext cx="1697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標楷體" panose="03000509000000000000" pitchFamily="65" charset="-120"/>
                  <a:ea typeface="標楷體" panose="03000509000000000000" pitchFamily="65" charset="-120"/>
                </a:rPr>
                <a:t>導入</a:t>
              </a:r>
            </a:p>
          </p:txBody>
        </p:sp>
        <p:cxnSp>
          <p:nvCxnSpPr>
            <p:cNvPr id="8" name="直接连接符 14">
              <a:extLst>
                <a:ext uri="{FF2B5EF4-FFF2-40B4-BE49-F238E27FC236}">
                  <a16:creationId xmlns:a16="http://schemas.microsoft.com/office/drawing/2014/main" id="{9C1E383E-D0C7-4664-AF58-92FC1DCA4648}"/>
                </a:ext>
              </a:extLst>
            </p:cNvPr>
            <p:cNvCxnSpPr>
              <a:cxnSpLocks/>
            </p:cNvCxnSpPr>
            <p:nvPr/>
          </p:nvCxnSpPr>
          <p:spPr>
            <a:xfrm>
              <a:off x="1620574" y="1991964"/>
              <a:ext cx="14050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1945340" y="6085510"/>
            <a:ext cx="7409172" cy="646331"/>
          </a:xfrm>
          <a:prstGeom prst="rect">
            <a:avLst/>
          </a:prstGeom>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影片來源：教育局教育</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多媒體</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公共</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衞</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生</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p>
          <a:p>
            <a:r>
              <a:rPr lang="en-US" sz="12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sz="1200" dirty="0">
                <a:latin typeface="Times New Roman" panose="02020603050405020304" pitchFamily="18" charset="0"/>
                <a:ea typeface="標楷體" panose="03000509000000000000" pitchFamily="65" charset="-120"/>
                <a:cs typeface="Times New Roman" panose="02020603050405020304" pitchFamily="18" charset="0"/>
              </a:rPr>
              <a:t>://emm.edcity.hk/media/%E5%85%AC%E5%85%B1%E8%A1%9B%E7%94%9F+%</a:t>
            </a:r>
            <a:r>
              <a:rPr lang="en-US" sz="1200" dirty="0" smtClean="0">
                <a:latin typeface="Times New Roman" panose="02020603050405020304" pitchFamily="18" charset="0"/>
                <a:ea typeface="標楷體" panose="03000509000000000000" pitchFamily="65" charset="-120"/>
                <a:cs typeface="Times New Roman" panose="02020603050405020304" pitchFamily="18" charset="0"/>
              </a:rPr>
              <a:t>28%E4%B8%AD%E6%96%87%E5%AD%97%E5%B9%95%E5%8F%AF%E4%BE%9B%E9%81%B8%E6%93%87%29/1_td5s9pq7)</a:t>
            </a:r>
            <a:endParaRPr 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Rectangle 14">
            <a:extLst>
              <a:ext uri="{FF2B5EF4-FFF2-40B4-BE49-F238E27FC236}">
                <a16:creationId xmlns:a16="http://schemas.microsoft.com/office/drawing/2014/main" id="{E554617B-4075-41F0-A981-94EDB564F36D}"/>
              </a:ext>
            </a:extLst>
          </p:cNvPr>
          <p:cNvSpPr/>
          <p:nvPr/>
        </p:nvSpPr>
        <p:spPr>
          <a:xfrm>
            <a:off x="2889027" y="5378416"/>
            <a:ext cx="5269937"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點擊圖像觀看視頻</a:t>
            </a:r>
            <a:endParaRPr lang="en-US" altLang="zh-HK" b="1" dirty="0">
              <a:solidFill>
                <a:srgbClr val="FF0000"/>
              </a:solidFill>
              <a:latin typeface="DFKai-SB" panose="03000509000000000000" pitchFamily="65" charset="-120"/>
              <a:ea typeface="DFKai-SB" panose="03000509000000000000" pitchFamily="65" charset="-120"/>
            </a:endParaRPr>
          </a:p>
        </p:txBody>
      </p:sp>
      <p:sp>
        <p:nvSpPr>
          <p:cNvPr id="14" name="文字方塊 9">
            <a:extLst>
              <a:ext uri="{FF2B5EF4-FFF2-40B4-BE49-F238E27FC236}">
                <a16:creationId xmlns:a16="http://schemas.microsoft.com/office/drawing/2014/main" id="{BAADB691-2720-4759-8C1C-028253935870}"/>
              </a:ext>
            </a:extLst>
          </p:cNvPr>
          <p:cNvSpPr txBox="1"/>
          <p:nvPr/>
        </p:nvSpPr>
        <p:spPr>
          <a:xfrm>
            <a:off x="2092045" y="1075206"/>
            <a:ext cx="7323909" cy="1077218"/>
          </a:xfrm>
          <a:prstGeom prst="rect">
            <a:avLst/>
          </a:prstGeom>
          <a:noFill/>
        </p:spPr>
        <p:txBody>
          <a:bodyPr wrap="square">
            <a:spAutoFit/>
          </a:bodyPr>
          <a:lstStyle/>
          <a:p>
            <a:r>
              <a:rPr lang="zh-TW" altLang="en-US" sz="3200" dirty="0" smtClean="0">
                <a:latin typeface="標楷體" panose="03000509000000000000" pitchFamily="65" charset="-120"/>
                <a:ea typeface="標楷體" panose="03000509000000000000" pitchFamily="65" charset="-120"/>
              </a:rPr>
              <a:t>你知道甚麼是「公共衞生」嗎</a:t>
            </a:r>
            <a:r>
              <a:rPr lang="en-US" altLang="zh-TW" sz="3200" dirty="0" smtClean="0">
                <a:latin typeface="標楷體" panose="03000509000000000000" pitchFamily="65" charset="-120"/>
                <a:ea typeface="標楷體" panose="03000509000000000000" pitchFamily="65" charset="-120"/>
              </a:rPr>
              <a:t>?</a:t>
            </a:r>
          </a:p>
          <a:p>
            <a:r>
              <a:rPr lang="zh-TW" altLang="en-US" sz="3200" dirty="0">
                <a:latin typeface="標楷體" panose="03000509000000000000" pitchFamily="65" charset="-120"/>
                <a:ea typeface="標楷體" panose="03000509000000000000" pitchFamily="65" charset="-120"/>
              </a:rPr>
              <a:t>試</a:t>
            </a:r>
            <a:r>
              <a:rPr lang="zh-TW" altLang="en-US" sz="3200" b="0" i="0" dirty="0" smtClean="0">
                <a:effectLst/>
                <a:latin typeface="標楷體" panose="03000509000000000000" pitchFamily="65" charset="-120"/>
                <a:ea typeface="標楷體" panose="03000509000000000000" pitchFamily="65" charset="-120"/>
              </a:rPr>
              <a:t>觀看左方</a:t>
            </a:r>
            <a:r>
              <a:rPr lang="zh-TW" altLang="en-US" sz="3200" dirty="0" smtClean="0">
                <a:latin typeface="標楷體" panose="03000509000000000000" pitchFamily="65" charset="-120"/>
                <a:ea typeface="標楷體" panose="03000509000000000000" pitchFamily="65" charset="-120"/>
              </a:rPr>
              <a:t>的</a:t>
            </a:r>
            <a:r>
              <a:rPr lang="zh-TW" altLang="en-US" sz="3200" b="0" i="0" dirty="0" smtClean="0">
                <a:effectLst/>
                <a:latin typeface="標楷體" panose="03000509000000000000" pitchFamily="65" charset="-120"/>
                <a:ea typeface="標楷體" panose="03000509000000000000" pitchFamily="65" charset="-120"/>
              </a:rPr>
              <a:t>影片，初步了解相關概念。</a:t>
            </a:r>
            <a:endParaRPr lang="en-US" altLang="zh-HK" sz="3200" dirty="0">
              <a:latin typeface="標楷體" panose="03000509000000000000" pitchFamily="65" charset="-120"/>
              <a:ea typeface="標楷體" panose="03000509000000000000" pitchFamily="65" charset="-120"/>
            </a:endParaRPr>
          </a:p>
        </p:txBody>
      </p:sp>
      <p:pic>
        <p:nvPicPr>
          <p:cNvPr id="15" name="圖片 14">
            <a:hlinkClick r:id="rId2"/>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89027" y="2388021"/>
            <a:ext cx="5269938" cy="2990395"/>
          </a:xfrm>
          <a:prstGeom prst="rect">
            <a:avLst/>
          </a:prstGeom>
        </p:spPr>
      </p:pic>
      <p:sp>
        <p:nvSpPr>
          <p:cNvPr id="19" name="任意多边形: 形状 4">
            <a:extLst>
              <a:ext uri="{FF2B5EF4-FFF2-40B4-BE49-F238E27FC236}">
                <a16:creationId xmlns:a16="http://schemas.microsoft.com/office/drawing/2014/main" id="{CD5D41F3-C468-4F25-B01C-DAA0A07678B5}"/>
              </a:ext>
            </a:extLst>
          </p:cNvPr>
          <p:cNvSpPr/>
          <p:nvPr/>
        </p:nvSpPr>
        <p:spPr>
          <a:xfrm>
            <a:off x="3840866" y="242615"/>
            <a:ext cx="3366258"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smtClean="0">
                <a:solidFill>
                  <a:srgbClr val="FFFFFF"/>
                </a:solidFill>
                <a:latin typeface="DFKai-SB" panose="03000509000000000000" pitchFamily="65" charset="-120"/>
                <a:ea typeface="DFKai-SB" panose="03000509000000000000" pitchFamily="65" charset="-120"/>
                <a:sym typeface="+mn-ea"/>
              </a:rPr>
              <a:t>公共</a:t>
            </a:r>
            <a:r>
              <a:rPr lang="zh-TW" altLang="en-US" sz="4000" b="1" dirty="0">
                <a:solidFill>
                  <a:srgbClr val="FFFFFF"/>
                </a:solidFill>
                <a:latin typeface="DFKai-SB" panose="03000509000000000000" pitchFamily="65" charset="-120"/>
                <a:ea typeface="DFKai-SB" panose="03000509000000000000" pitchFamily="65" charset="-120"/>
                <a:sym typeface="+mn-ea"/>
              </a:rPr>
              <a:t>衞</a:t>
            </a:r>
            <a:r>
              <a:rPr lang="zh-TW" altLang="en-US" sz="4000" b="1" dirty="0" smtClean="0">
                <a:solidFill>
                  <a:srgbClr val="FFFFFF"/>
                </a:solidFill>
                <a:latin typeface="DFKai-SB" panose="03000509000000000000" pitchFamily="65" charset="-120"/>
                <a:ea typeface="DFKai-SB" panose="03000509000000000000" pitchFamily="65" charset="-120"/>
                <a:sym typeface="+mn-ea"/>
              </a:rPr>
              <a:t>生</a:t>
            </a:r>
            <a:endParaRPr lang="zh-TW" altLang="en-US" sz="4000" b="1" dirty="0">
              <a:solidFill>
                <a:srgbClr val="FFFFFF"/>
              </a:solidFill>
              <a:latin typeface="DFKai-SB" panose="03000509000000000000" pitchFamily="65" charset="-120"/>
              <a:ea typeface="DFKai-SB" panose="03000509000000000000" pitchFamily="65" charset="-120"/>
              <a:sym typeface="+mn-ea"/>
            </a:endParaRPr>
          </a:p>
        </p:txBody>
      </p:sp>
    </p:spTree>
    <p:extLst>
      <p:ext uri="{BB962C8B-B14F-4D97-AF65-F5344CB8AC3E}">
        <p14:creationId xmlns:p14="http://schemas.microsoft.com/office/powerpoint/2010/main" val="1998303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C6BB9D06-8E8F-4647-947D-80A60EA2210D}"/>
              </a:ext>
            </a:extLst>
          </p:cNvPr>
          <p:cNvSpPr txBox="1"/>
          <p:nvPr/>
        </p:nvSpPr>
        <p:spPr>
          <a:xfrm>
            <a:off x="352794" y="1870435"/>
            <a:ext cx="5711109" cy="2063544"/>
          </a:xfrm>
          <a:prstGeom prst="round2DiagRect">
            <a:avLst/>
          </a:prstGeom>
          <a:solidFill>
            <a:srgbClr val="51BDC2">
              <a:alpha val="18000"/>
            </a:srgbClr>
          </a:solidFill>
        </p:spPr>
        <p:txBody>
          <a:bodyPr wrap="square">
            <a:spAutoFit/>
          </a:bodyPr>
          <a:lstStyle>
            <a:defPPr>
              <a:defRPr lang="en-US"/>
            </a:defPPr>
            <a:lvl1pPr indent="0" algn="ctr" defTabSz="914400">
              <a:lnSpc>
                <a:spcPct val="120000"/>
              </a:lnSpc>
              <a:spcBef>
                <a:spcPct val="20000"/>
              </a:spcBef>
              <a:buFont typeface="Arial" panose="020B0604020202020204" pitchFamily="34" charset="0"/>
              <a:buNone/>
              <a:defRPr sz="2800" b="1">
                <a:latin typeface="DFKai-SB" panose="03000509000000000000" pitchFamily="65" charset="-120"/>
                <a:ea typeface="DFKai-SB" panose="03000509000000000000" pitchFamily="65" charset="-120"/>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defRPr sz="2400"/>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l">
              <a:spcBef>
                <a:spcPts val="0"/>
              </a:spcBef>
            </a:pPr>
            <a:r>
              <a:rPr lang="zh-TW" altLang="en-US" sz="2400" dirty="0">
                <a:latin typeface="DFKai-SB" panose="03000509000000000000" pitchFamily="65" charset="-120"/>
                <a:ea typeface="DFKai-SB" panose="03000509000000000000" pitchFamily="65" charset="-120"/>
              </a:rPr>
              <a:t>掌握準確資訊</a:t>
            </a:r>
            <a:r>
              <a:rPr lang="zh-CN" altLang="en-US"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盡力瞭解事實</a:t>
            </a:r>
            <a:r>
              <a:rPr lang="zh-CN" altLang="en-US" sz="2400" dirty="0">
                <a:latin typeface="DFKai-SB" panose="03000509000000000000" pitchFamily="65" charset="-120"/>
                <a:ea typeface="DFKai-SB" panose="03000509000000000000" pitchFamily="65" charset="-120"/>
              </a:rPr>
              <a:t>。</a:t>
            </a:r>
            <a:r>
              <a:rPr lang="zh-TW" altLang="en-US" sz="2400" b="0" dirty="0">
                <a:latin typeface="DFKai-SB" panose="03000509000000000000" pitchFamily="65" charset="-120"/>
                <a:ea typeface="DFKai-SB" panose="03000509000000000000" pitchFamily="65" charset="-120"/>
              </a:rPr>
              <a:t>從可靠來源如政府網站或專業團體收取</a:t>
            </a:r>
            <a:r>
              <a:rPr lang="zh-CN" altLang="en-US" sz="2400" b="0" dirty="0">
                <a:latin typeface="DFKai-SB" panose="03000509000000000000" pitchFamily="65" charset="-120"/>
                <a:ea typeface="DFKai-SB" panose="03000509000000000000" pitchFamily="65" charset="-120"/>
              </a:rPr>
              <a:t>防疫</a:t>
            </a:r>
            <a:r>
              <a:rPr lang="zh-TW" altLang="en-US" sz="2400" b="0" dirty="0">
                <a:latin typeface="DFKai-SB" panose="03000509000000000000" pitchFamily="65" charset="-120"/>
                <a:ea typeface="DFKai-SB" panose="03000509000000000000" pitchFamily="65" charset="-120"/>
              </a:rPr>
              <a:t>資訊，判斷實際風險</a:t>
            </a:r>
            <a:r>
              <a:rPr lang="zh-CN" altLang="en-US" sz="2400" b="0" dirty="0">
                <a:latin typeface="DFKai-SB" panose="03000509000000000000" pitchFamily="65" charset="-120"/>
                <a:ea typeface="DFKai-SB" panose="03000509000000000000" pitchFamily="65" charset="-120"/>
              </a:rPr>
              <a:t>，採取</a:t>
            </a:r>
            <a:r>
              <a:rPr lang="zh-TW" altLang="en-US" sz="2400" b="0" dirty="0">
                <a:latin typeface="DFKai-SB" panose="03000509000000000000" pitchFamily="65" charset="-120"/>
                <a:ea typeface="DFKai-SB" panose="03000509000000000000" pitchFamily="65" charset="-120"/>
              </a:rPr>
              <a:t>合適預防措施</a:t>
            </a:r>
            <a:r>
              <a:rPr lang="zh-CN" altLang="en-US" sz="2400" b="0" dirty="0">
                <a:latin typeface="DFKai-SB" panose="03000509000000000000" pitchFamily="65" charset="-120"/>
                <a:ea typeface="DFKai-SB" panose="03000509000000000000" pitchFamily="65" charset="-120"/>
              </a:rPr>
              <a:t>，做到</a:t>
            </a:r>
            <a:r>
              <a:rPr lang="zh-TW" altLang="en-US" sz="2400" b="0" dirty="0">
                <a:latin typeface="DFKai-SB" panose="03000509000000000000" pitchFamily="65" charset="-120"/>
                <a:ea typeface="DFKai-SB" panose="03000509000000000000" pitchFamily="65" charset="-120"/>
              </a:rPr>
              <a:t>不傳謠、不信謠、不造謠。</a:t>
            </a:r>
          </a:p>
        </p:txBody>
      </p:sp>
      <p:sp>
        <p:nvSpPr>
          <p:cNvPr id="13" name="文本框 12">
            <a:extLst>
              <a:ext uri="{FF2B5EF4-FFF2-40B4-BE49-F238E27FC236}">
                <a16:creationId xmlns:a16="http://schemas.microsoft.com/office/drawing/2014/main" id="{B2A5EC4F-05AA-49F1-80DB-764DF9DA2F7D}"/>
              </a:ext>
            </a:extLst>
          </p:cNvPr>
          <p:cNvSpPr txBox="1"/>
          <p:nvPr/>
        </p:nvSpPr>
        <p:spPr>
          <a:xfrm>
            <a:off x="6251041" y="2174298"/>
            <a:ext cx="5340067" cy="2063544"/>
          </a:xfrm>
          <a:prstGeom prst="round2DiagRect">
            <a:avLst/>
          </a:prstGeom>
          <a:solidFill>
            <a:schemeClr val="accent2">
              <a:alpha val="18000"/>
            </a:schemeClr>
          </a:solidFill>
        </p:spPr>
        <p:txBody>
          <a:bodyPr wrap="square">
            <a:spAutoFit/>
          </a:bodyPr>
          <a:lstStyle>
            <a:defPPr>
              <a:defRPr lang="en-US"/>
            </a:defPPr>
            <a:lvl1pPr indent="0" algn="ctr" defTabSz="914400">
              <a:lnSpc>
                <a:spcPct val="120000"/>
              </a:lnSpc>
              <a:spcBef>
                <a:spcPct val="20000"/>
              </a:spcBef>
              <a:buFont typeface="Arial" panose="020B0604020202020204" pitchFamily="34" charset="0"/>
              <a:buNone/>
              <a:defRPr sz="2800" b="1">
                <a:latin typeface="DFKai-SB" panose="03000509000000000000" pitchFamily="65" charset="-120"/>
                <a:ea typeface="DFKai-SB" panose="03000509000000000000" pitchFamily="65" charset="-120"/>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defRPr sz="2400"/>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l">
              <a:spcBef>
                <a:spcPts val="0"/>
              </a:spcBef>
            </a:pPr>
            <a:r>
              <a:rPr lang="zh-CN" altLang="en-US" sz="2400" dirty="0">
                <a:latin typeface="DFKai-SB" panose="03000509000000000000" pitchFamily="65" charset="-120"/>
                <a:ea typeface="DFKai-SB" panose="03000509000000000000" pitchFamily="65" charset="-120"/>
              </a:rPr>
              <a:t>配合社交</a:t>
            </a:r>
            <a:r>
              <a:rPr lang="zh-CN" altLang="en-US" sz="2400" dirty="0"/>
              <a:t>限制，</a:t>
            </a:r>
            <a:r>
              <a:rPr lang="zh-TW" altLang="en-US" sz="2400" dirty="0"/>
              <a:t>做好個人防護。</a:t>
            </a:r>
            <a:r>
              <a:rPr lang="zh-CN" altLang="en-US" sz="2400" b="0" dirty="0">
                <a:latin typeface="DFKai-SB" panose="03000509000000000000" pitchFamily="65" charset="-120"/>
                <a:ea typeface="DFKai-SB" panose="03000509000000000000" pitchFamily="65" charset="-120"/>
              </a:rPr>
              <a:t>堅持佩戴防護用品，養成記錄出行的習慣，遵守掃碼和登記要求</a:t>
            </a:r>
            <a:r>
              <a:rPr lang="zh-CN" altLang="en-US" sz="2400" b="0" dirty="0"/>
              <a:t>，做到對病毒</a:t>
            </a:r>
            <a:r>
              <a:rPr lang="zh-TW" altLang="en-US" sz="2400" b="0" dirty="0"/>
              <a:t>不接觸、不傳播、不擴散。</a:t>
            </a:r>
            <a:endParaRPr lang="zh-CN" altLang="en-US" sz="2400" b="0" dirty="0"/>
          </a:p>
        </p:txBody>
      </p:sp>
      <p:sp>
        <p:nvSpPr>
          <p:cNvPr id="14" name="文本框 13">
            <a:extLst>
              <a:ext uri="{FF2B5EF4-FFF2-40B4-BE49-F238E27FC236}">
                <a16:creationId xmlns:a16="http://schemas.microsoft.com/office/drawing/2014/main" id="{63890D12-3397-4755-962A-4F1CD0093706}"/>
              </a:ext>
            </a:extLst>
          </p:cNvPr>
          <p:cNvSpPr txBox="1"/>
          <p:nvPr/>
        </p:nvSpPr>
        <p:spPr>
          <a:xfrm>
            <a:off x="369822" y="4116834"/>
            <a:ext cx="4544936" cy="2512674"/>
          </a:xfrm>
          <a:prstGeom prst="round2DiagRect">
            <a:avLst/>
          </a:prstGeom>
          <a:solidFill>
            <a:srgbClr val="FFC000">
              <a:alpha val="18000"/>
            </a:srgbClr>
          </a:solidFill>
        </p:spPr>
        <p:txBody>
          <a:bodyPr wrap="square">
            <a:spAutoFit/>
          </a:bodyPr>
          <a:lstStyle>
            <a:defPPr>
              <a:defRPr lang="en-US"/>
            </a:defPPr>
            <a:lvl1pPr indent="0" algn="ctr" defTabSz="914400">
              <a:lnSpc>
                <a:spcPct val="120000"/>
              </a:lnSpc>
              <a:spcBef>
                <a:spcPct val="20000"/>
              </a:spcBef>
              <a:buFont typeface="Arial" panose="020B0604020202020204" pitchFamily="34" charset="0"/>
              <a:buNone/>
              <a:defRPr sz="2800" b="1">
                <a:latin typeface="DFKai-SB" panose="03000509000000000000" pitchFamily="65" charset="-120"/>
                <a:ea typeface="DFKai-SB" panose="03000509000000000000" pitchFamily="65" charset="-120"/>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defRPr sz="2400"/>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l">
              <a:spcBef>
                <a:spcPts val="0"/>
              </a:spcBef>
            </a:pPr>
            <a:r>
              <a:rPr lang="zh-CN" altLang="en-US" sz="2400" dirty="0">
                <a:latin typeface="DFKai-SB" panose="03000509000000000000" pitchFamily="65" charset="-120"/>
                <a:ea typeface="DFKai-SB" panose="03000509000000000000" pitchFamily="65" charset="-120"/>
              </a:rPr>
              <a:t>配合檢測檢疫，服從隔離管理。</a:t>
            </a:r>
            <a:r>
              <a:rPr lang="zh-CN" altLang="en-US" sz="2400" b="0" dirty="0"/>
              <a:t>配合專業人員工作，遵守</a:t>
            </a:r>
            <a:r>
              <a:rPr lang="zh-CN" altLang="en-US" sz="2400" b="0" dirty="0">
                <a:latin typeface="DFKai-SB" panose="03000509000000000000" pitchFamily="65" charset="-120"/>
                <a:ea typeface="DFKai-SB" panose="03000509000000000000" pitchFamily="65" charset="-120"/>
              </a:rPr>
              <a:t>居家和隔離規定。有病情及時就醫、及時報告，做到</a:t>
            </a:r>
            <a:r>
              <a:rPr lang="zh-TW" altLang="en-US" sz="2400" b="0" dirty="0"/>
              <a:t>早識別、早隔離、早治療</a:t>
            </a:r>
            <a:r>
              <a:rPr lang="zh-CN" altLang="en-US" sz="2400" b="0" dirty="0" smtClean="0"/>
              <a:t>。</a:t>
            </a:r>
            <a:endParaRPr lang="en-US" altLang="zh-CN" sz="2400" b="0" dirty="0"/>
          </a:p>
        </p:txBody>
      </p:sp>
      <p:sp>
        <p:nvSpPr>
          <p:cNvPr id="8" name="Title 1">
            <a:extLst>
              <a:ext uri="{FF2B5EF4-FFF2-40B4-BE49-F238E27FC236}">
                <a16:creationId xmlns:a16="http://schemas.microsoft.com/office/drawing/2014/main" id="{EEE5965A-33C6-4A9A-A516-E3910225BF23}"/>
              </a:ext>
            </a:extLst>
          </p:cNvPr>
          <p:cNvSpPr txBox="1">
            <a:spLocks/>
          </p:cNvSpPr>
          <p:nvPr/>
        </p:nvSpPr>
        <p:spPr>
          <a:xfrm>
            <a:off x="3571527" y="1322368"/>
            <a:ext cx="4755982" cy="568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latin typeface="DFKai-SB" panose="03000509000000000000" pitchFamily="65" charset="-120"/>
                <a:ea typeface="DFKai-SB" panose="03000509000000000000" pitchFamily="65" charset="-120"/>
              </a:rPr>
              <a:t> 如何配合政府的政策與管理</a:t>
            </a:r>
            <a:endParaRPr lang="zh-HK" altLang="en-US" sz="2800" b="1" dirty="0">
              <a:latin typeface="DFKai-SB" panose="03000509000000000000" pitchFamily="65" charset="-120"/>
              <a:ea typeface="DFKai-SB" panose="03000509000000000000" pitchFamily="65" charset="-120"/>
            </a:endParaRPr>
          </a:p>
        </p:txBody>
      </p:sp>
      <p:sp>
        <p:nvSpPr>
          <p:cNvPr id="11" name="Freeform 5">
            <a:extLst>
              <a:ext uri="{FF2B5EF4-FFF2-40B4-BE49-F238E27FC236}">
                <a16:creationId xmlns:a16="http://schemas.microsoft.com/office/drawing/2014/main" id="{C3FF11AA-7B96-49CA-89D6-70C17C980CFF}"/>
              </a:ext>
            </a:extLst>
          </p:cNvPr>
          <p:cNvSpPr/>
          <p:nvPr/>
        </p:nvSpPr>
        <p:spPr bwMode="auto">
          <a:xfrm>
            <a:off x="3571527" y="857232"/>
            <a:ext cx="726356" cy="498611"/>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5" name="文本框 14">
            <a:extLst>
              <a:ext uri="{FF2B5EF4-FFF2-40B4-BE49-F238E27FC236}">
                <a16:creationId xmlns:a16="http://schemas.microsoft.com/office/drawing/2014/main" id="{2E31FC78-8939-4F66-8075-9C07AB6A8520}"/>
              </a:ext>
            </a:extLst>
          </p:cNvPr>
          <p:cNvSpPr txBox="1"/>
          <p:nvPr/>
        </p:nvSpPr>
        <p:spPr>
          <a:xfrm>
            <a:off x="5373188" y="4461520"/>
            <a:ext cx="6294505" cy="2063544"/>
          </a:xfrm>
          <a:prstGeom prst="round2DiagRect">
            <a:avLst/>
          </a:prstGeom>
          <a:solidFill>
            <a:schemeClr val="accent6">
              <a:alpha val="18000"/>
            </a:schemeClr>
          </a:solidFill>
        </p:spPr>
        <p:txBody>
          <a:bodyPr wrap="square">
            <a:spAutoFit/>
          </a:bodyPr>
          <a:lstStyle>
            <a:defPPr>
              <a:defRPr lang="en-US"/>
            </a:defPPr>
            <a:lvl1pPr indent="0" algn="ctr" defTabSz="914400">
              <a:lnSpc>
                <a:spcPct val="120000"/>
              </a:lnSpc>
              <a:spcBef>
                <a:spcPct val="20000"/>
              </a:spcBef>
              <a:buFont typeface="Arial" panose="020B0604020202020204" pitchFamily="34" charset="0"/>
              <a:buNone/>
              <a:defRPr sz="2800" b="1">
                <a:latin typeface="DFKai-SB" panose="03000509000000000000" pitchFamily="65" charset="-120"/>
                <a:ea typeface="DFKai-SB" panose="03000509000000000000" pitchFamily="65" charset="-120"/>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defRPr sz="2400"/>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l">
              <a:spcBef>
                <a:spcPts val="0"/>
              </a:spcBef>
            </a:pPr>
            <a:r>
              <a:rPr lang="zh-CN" altLang="en-US" sz="2400" dirty="0">
                <a:latin typeface="DFKai-SB" panose="03000509000000000000" pitchFamily="65" charset="-120"/>
                <a:ea typeface="DFKai-SB" panose="03000509000000000000" pitchFamily="65" charset="-120"/>
              </a:rPr>
              <a:t>配合預防措施</a:t>
            </a:r>
            <a:r>
              <a:rPr lang="zh-CN" altLang="en-US" sz="2400" dirty="0"/>
              <a:t>，</a:t>
            </a:r>
            <a:r>
              <a:rPr lang="zh-TW" altLang="en-US" sz="2400" dirty="0"/>
              <a:t>及時接種疫苗。</a:t>
            </a:r>
            <a:r>
              <a:rPr lang="zh-CN" altLang="en-US" sz="2400" b="0" dirty="0"/>
              <a:t>配合政府的防疫策略和措施，科學認知</a:t>
            </a:r>
            <a:r>
              <a:rPr lang="zh-TW" altLang="en-US" sz="2400" b="0" dirty="0"/>
              <a:t>疫苗的好處及保護作用</a:t>
            </a:r>
            <a:r>
              <a:rPr lang="zh-CN" altLang="en-US" sz="2400" b="0" dirty="0"/>
              <a:t>，理解疫苗的安全性及有效性，回應</a:t>
            </a:r>
            <a:r>
              <a:rPr lang="zh-TW" altLang="en-US" sz="2400" b="0" dirty="0"/>
              <a:t>政府推行的疫苗接種計劃</a:t>
            </a:r>
            <a:r>
              <a:rPr lang="zh-CN" altLang="en-US" sz="2400" b="0" dirty="0"/>
              <a:t>，</a:t>
            </a:r>
            <a:r>
              <a:rPr lang="zh-TW" altLang="en-US" sz="2400" b="0" dirty="0"/>
              <a:t>盡快接種疫苗</a:t>
            </a:r>
            <a:r>
              <a:rPr lang="zh-CN" altLang="en-US" sz="2400" b="0" dirty="0"/>
              <a:t>。</a:t>
            </a:r>
            <a:endParaRPr lang="zh-CN" altLang="en-US" sz="2400" b="0" dirty="0">
              <a:latin typeface="DFKai-SB" panose="03000509000000000000" pitchFamily="65" charset="-120"/>
              <a:ea typeface="DFKai-SB" panose="03000509000000000000" pitchFamily="65" charset="-120"/>
            </a:endParaRPr>
          </a:p>
        </p:txBody>
      </p:sp>
      <p:sp>
        <p:nvSpPr>
          <p:cNvPr id="18" name="Title 1">
            <a:extLst>
              <a:ext uri="{FF2B5EF4-FFF2-40B4-BE49-F238E27FC236}">
                <a16:creationId xmlns:a16="http://schemas.microsoft.com/office/drawing/2014/main" id="{967186F0-E83B-41D8-89A4-B3AC4F1F3D8A}"/>
              </a:ext>
            </a:extLst>
          </p:cNvPr>
          <p:cNvSpPr>
            <a:spLocks noGrp="1"/>
          </p:cNvSpPr>
          <p:nvPr>
            <p:ph type="title"/>
          </p:nvPr>
        </p:nvSpPr>
        <p:spPr>
          <a:xfrm>
            <a:off x="4288550" y="814393"/>
            <a:ext cx="3157445" cy="568593"/>
          </a:xfrm>
        </p:spPr>
        <p:txBody>
          <a:bodyPr>
            <a:normAutofit/>
          </a:bodyPr>
          <a:lstStyle/>
          <a:p>
            <a:pPr algn="ctr"/>
            <a:r>
              <a:rPr lang="zh-CN" altLang="en-US" sz="2800" b="1" dirty="0" smtClean="0">
                <a:latin typeface="DFKai-SB" panose="03000509000000000000" pitchFamily="65" charset="-120"/>
                <a:ea typeface="DFKai-SB" panose="03000509000000000000" pitchFamily="65" charset="-120"/>
              </a:rPr>
              <a:t>配合</a:t>
            </a:r>
            <a:r>
              <a:rPr lang="zh-CN" altLang="en-US" sz="2800" b="1" dirty="0">
                <a:latin typeface="DFKai-SB" panose="03000509000000000000" pitchFamily="65" charset="-120"/>
                <a:ea typeface="DFKai-SB" panose="03000509000000000000" pitchFamily="65" charset="-120"/>
              </a:rPr>
              <a:t>防疫管理</a:t>
            </a:r>
            <a:endParaRPr lang="zh-HK" altLang="en-US" sz="2800" b="1" dirty="0">
              <a:latin typeface="DFKai-SB" panose="03000509000000000000" pitchFamily="65" charset="-120"/>
              <a:ea typeface="DFKai-SB" panose="03000509000000000000" pitchFamily="65" charset="-120"/>
            </a:endParaRPr>
          </a:p>
        </p:txBody>
      </p:sp>
      <p:sp>
        <p:nvSpPr>
          <p:cNvPr id="19" name="任意多边形: 形状 4">
            <a:extLst>
              <a:ext uri="{FF2B5EF4-FFF2-40B4-BE49-F238E27FC236}">
                <a16:creationId xmlns:a16="http://schemas.microsoft.com/office/drawing/2014/main" id="{D1A8E915-1375-4995-AFC8-208D87E2EB39}"/>
              </a:ext>
            </a:extLst>
          </p:cNvPr>
          <p:cNvSpPr/>
          <p:nvPr/>
        </p:nvSpPr>
        <p:spPr>
          <a:xfrm>
            <a:off x="1224267" y="162299"/>
            <a:ext cx="9450502"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smtClean="0">
                <a:solidFill>
                  <a:schemeClr val="bg1"/>
                </a:solidFill>
                <a:latin typeface="DFKai-SB" panose="03000509000000000000" pitchFamily="65" charset="-120"/>
                <a:ea typeface="DFKai-SB" panose="03000509000000000000" pitchFamily="65" charset="-120"/>
              </a:rPr>
              <a:t>應盡</a:t>
            </a:r>
            <a:r>
              <a:rPr lang="zh-CN" altLang="en-US" sz="4000" b="1" dirty="0" smtClean="0">
                <a:solidFill>
                  <a:srgbClr val="FFFFFF"/>
                </a:solidFill>
                <a:latin typeface="DFKai-SB" panose="03000509000000000000" pitchFamily="65" charset="-120"/>
                <a:ea typeface="DFKai-SB" panose="03000509000000000000" pitchFamily="65" charset="-120"/>
              </a:rPr>
              <a:t>公民責任</a:t>
            </a:r>
            <a:r>
              <a:rPr lang="zh-CN" altLang="en-US" sz="4000" b="1" dirty="0">
                <a:solidFill>
                  <a:srgbClr val="FFFFFF"/>
                </a:solidFill>
                <a:latin typeface="DFKai-SB" panose="03000509000000000000" pitchFamily="65" charset="-120"/>
                <a:ea typeface="DFKai-SB" panose="03000509000000000000" pitchFamily="65" charset="-120"/>
              </a:rPr>
              <a:t>配合政府的政策共同抗疫</a:t>
            </a:r>
          </a:p>
        </p:txBody>
      </p:sp>
    </p:spTree>
    <p:extLst>
      <p:ext uri="{BB962C8B-B14F-4D97-AF65-F5344CB8AC3E}">
        <p14:creationId xmlns:p14="http://schemas.microsoft.com/office/powerpoint/2010/main" val="4024272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C6BB9D06-8E8F-4647-947D-80A60EA2210D}"/>
              </a:ext>
            </a:extLst>
          </p:cNvPr>
          <p:cNvSpPr txBox="1"/>
          <p:nvPr/>
        </p:nvSpPr>
        <p:spPr>
          <a:xfrm>
            <a:off x="3995880" y="1333985"/>
            <a:ext cx="4407891" cy="510778"/>
          </a:xfrm>
          <a:prstGeom prst="round2DiagRect">
            <a:avLst/>
          </a:prstGeom>
          <a:solidFill>
            <a:srgbClr val="51BDC2">
              <a:alpha val="18000"/>
            </a:srgbClr>
          </a:solidFill>
        </p:spPr>
        <p:txBody>
          <a:bodyPr wrap="square">
            <a:spAutoFit/>
          </a:bodyPr>
          <a:lstStyle>
            <a:defPPr>
              <a:defRPr lang="en-US"/>
            </a:defPPr>
            <a:lvl1pPr indent="0" algn="ctr" defTabSz="914400">
              <a:lnSpc>
                <a:spcPct val="120000"/>
              </a:lnSpc>
              <a:spcBef>
                <a:spcPct val="20000"/>
              </a:spcBef>
              <a:buFont typeface="Arial" panose="020B0604020202020204" pitchFamily="34" charset="0"/>
              <a:buNone/>
              <a:defRPr sz="2800" b="1">
                <a:latin typeface="DFKai-SB" panose="03000509000000000000" pitchFamily="65" charset="-120"/>
                <a:ea typeface="DFKai-SB" panose="03000509000000000000" pitchFamily="65" charset="-120"/>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defRPr sz="2400"/>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l">
              <a:lnSpc>
                <a:spcPct val="100000"/>
              </a:lnSpc>
              <a:spcBef>
                <a:spcPts val="0"/>
              </a:spcBef>
            </a:pPr>
            <a:r>
              <a:rPr lang="zh-TW" altLang="en-US" sz="2400" dirty="0" smtClean="0">
                <a:latin typeface="DFKai-SB" panose="03000509000000000000" pitchFamily="65" charset="-120"/>
                <a:ea typeface="DFKai-SB" panose="03000509000000000000" pitchFamily="65" charset="-120"/>
              </a:rPr>
              <a:t>掌握</a:t>
            </a:r>
            <a:r>
              <a:rPr lang="zh-TW" altLang="en-US" sz="2400" dirty="0">
                <a:latin typeface="DFKai-SB" panose="03000509000000000000" pitchFamily="65" charset="-120"/>
                <a:ea typeface="DFKai-SB" panose="03000509000000000000" pitchFamily="65" charset="-120"/>
              </a:rPr>
              <a:t>準確資訊</a:t>
            </a:r>
            <a:r>
              <a:rPr lang="zh-CN" altLang="en-US" sz="2400" dirty="0">
                <a:latin typeface="DFKai-SB" panose="03000509000000000000" pitchFamily="65" charset="-120"/>
                <a:ea typeface="DFKai-SB" panose="03000509000000000000" pitchFamily="65" charset="-120"/>
              </a:rPr>
              <a:t>，</a:t>
            </a:r>
            <a:r>
              <a:rPr lang="zh-TW" altLang="en-US" sz="2400" dirty="0" smtClean="0">
                <a:latin typeface="DFKai-SB" panose="03000509000000000000" pitchFamily="65" charset="-120"/>
                <a:ea typeface="DFKai-SB" panose="03000509000000000000" pitchFamily="65" charset="-120"/>
              </a:rPr>
              <a:t>盡力了解事實</a:t>
            </a:r>
            <a:r>
              <a:rPr lang="en-US" altLang="zh-TW" sz="2400" dirty="0"/>
              <a:t>:</a:t>
            </a:r>
            <a:endParaRPr lang="zh-TW" altLang="en-US" sz="2400" b="0" dirty="0">
              <a:latin typeface="DFKai-SB" panose="03000509000000000000" pitchFamily="65" charset="-120"/>
              <a:ea typeface="DFKai-SB" panose="03000509000000000000" pitchFamily="65" charset="-120"/>
            </a:endParaRPr>
          </a:p>
        </p:txBody>
      </p:sp>
      <p:sp>
        <p:nvSpPr>
          <p:cNvPr id="8" name="Title 1">
            <a:extLst>
              <a:ext uri="{FF2B5EF4-FFF2-40B4-BE49-F238E27FC236}">
                <a16:creationId xmlns:a16="http://schemas.microsoft.com/office/drawing/2014/main" id="{EEE5965A-33C6-4A9A-A516-E3910225BF23}"/>
              </a:ext>
            </a:extLst>
          </p:cNvPr>
          <p:cNvSpPr txBox="1">
            <a:spLocks/>
          </p:cNvSpPr>
          <p:nvPr/>
        </p:nvSpPr>
        <p:spPr>
          <a:xfrm>
            <a:off x="1764688" y="710128"/>
            <a:ext cx="9628972" cy="568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rgbClr val="FF0000"/>
                </a:solidFill>
                <a:latin typeface="DFKai-SB" panose="03000509000000000000" pitchFamily="65" charset="-120"/>
                <a:ea typeface="DFKai-SB" panose="03000509000000000000" pitchFamily="65" charset="-120"/>
              </a:rPr>
              <a:t> </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如何配合政府的政策與</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rPr>
              <a:t>管理</a:t>
            </a:r>
            <a:r>
              <a:rPr lang="zh-TW" altLang="en-US" sz="2400" dirty="0" smtClean="0">
                <a:latin typeface="Times New Roman" panose="02020603050405020304" pitchFamily="18" charset="0"/>
                <a:ea typeface="DFKai-SB" panose="03000509000000000000" pitchFamily="65" charset="-120"/>
                <a:cs typeface="Times New Roman" panose="02020603050405020304" pitchFamily="18" charset="0"/>
              </a:rPr>
              <a:t>（以應對</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COVID-19</a:t>
            </a:r>
            <a:r>
              <a:rPr lang="zh-TW" altLang="en-US" sz="2400" dirty="0" smtClean="0">
                <a:latin typeface="Times New Roman" panose="02020603050405020304" pitchFamily="18" charset="0"/>
                <a:ea typeface="DFKai-SB" panose="03000509000000000000" pitchFamily="65" charset="-120"/>
                <a:cs typeface="Times New Roman" panose="02020603050405020304" pitchFamily="18" charset="0"/>
              </a:rPr>
              <a:t>為例）</a:t>
            </a:r>
            <a:endParaRPr lang="zh-HK" altLang="en-US" sz="2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 name="Freeform 5">
            <a:extLst>
              <a:ext uri="{FF2B5EF4-FFF2-40B4-BE49-F238E27FC236}">
                <a16:creationId xmlns:a16="http://schemas.microsoft.com/office/drawing/2014/main" id="{C3FF11AA-7B96-49CA-89D6-70C17C980CFF}"/>
              </a:ext>
            </a:extLst>
          </p:cNvPr>
          <p:cNvSpPr/>
          <p:nvPr/>
        </p:nvSpPr>
        <p:spPr bwMode="auto">
          <a:xfrm>
            <a:off x="1393372" y="788395"/>
            <a:ext cx="487679" cy="412058"/>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 name="內容版面配置區 2">
            <a:extLst>
              <a:ext uri="{FF2B5EF4-FFF2-40B4-BE49-F238E27FC236}">
                <a16:creationId xmlns:a16="http://schemas.microsoft.com/office/drawing/2014/main" id="{CEDDF761-6A6F-42E5-9BC4-8FB19240897A}"/>
              </a:ext>
            </a:extLst>
          </p:cNvPr>
          <p:cNvSpPr>
            <a:spLocks noGrp="1"/>
          </p:cNvSpPr>
          <p:nvPr>
            <p:ph idx="1"/>
          </p:nvPr>
        </p:nvSpPr>
        <p:spPr>
          <a:xfrm>
            <a:off x="6492759" y="6192418"/>
            <a:ext cx="4900901" cy="467987"/>
          </a:xfrm>
        </p:spPr>
        <p:txBody>
          <a:bodyPr>
            <a:normAutofit fontScale="92500" lnSpcReduction="10000"/>
          </a:bodyPr>
          <a:lstStyle/>
          <a:p>
            <a:pPr marL="0" indent="0">
              <a:buNone/>
            </a:pP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en-US" sz="1100" dirty="0" smtClean="0">
                <a:latin typeface="Times New Roman" panose="02020603050405020304" pitchFamily="18" charset="0"/>
                <a:ea typeface="標楷體" panose="03000509000000000000" pitchFamily="65" charset="-120"/>
                <a:cs typeface="Times New Roman" panose="02020603050405020304" pitchFamily="18" charset="0"/>
              </a:rPr>
              <a:t>：教育局課程</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發展處通識教育組</a:t>
            </a:r>
            <a:r>
              <a:rPr lang="zh-HK" altLang="en-US" sz="1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100" dirty="0">
                <a:latin typeface="Times New Roman" panose="02020603050405020304" pitchFamily="18" charset="0"/>
                <a:ea typeface="標楷體" panose="03000509000000000000" pitchFamily="65" charset="-120"/>
                <a:cs typeface="Times New Roman" panose="02020603050405020304" pitchFamily="18" charset="0"/>
              </a:rPr>
              <a:t>COVID-19﹕</a:t>
            </a:r>
            <a:r>
              <a:rPr lang="zh-HK" altLang="en-US" sz="1100" dirty="0">
                <a:latin typeface="Times New Roman" panose="02020603050405020304" pitchFamily="18" charset="0"/>
                <a:ea typeface="標楷體" panose="03000509000000000000" pitchFamily="65" charset="-120"/>
                <a:cs typeface="Times New Roman" panose="02020603050405020304" pitchFamily="18" charset="0"/>
              </a:rPr>
              <a:t>通識教育與資訊素養」</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附件</a:t>
            </a:r>
            <a:r>
              <a:rPr lang="en-US" altLang="zh-TW" sz="1100" dirty="0" smtClean="0">
                <a:latin typeface="Times New Roman" panose="02020603050405020304" pitchFamily="18" charset="0"/>
                <a:ea typeface="標楷體" panose="03000509000000000000" pitchFamily="65" charset="-120"/>
                <a:cs typeface="Times New Roman" panose="02020603050405020304" pitchFamily="18" charset="0"/>
              </a:rPr>
              <a:t>1 </a:t>
            </a:r>
            <a:r>
              <a:rPr lang="en-US" altLang="zh-HK" sz="11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100" dirty="0">
                <a:latin typeface="Times New Roman" panose="02020603050405020304" pitchFamily="18" charset="0"/>
                <a:ea typeface="標楷體" panose="03000509000000000000" pitchFamily="65" charset="-120"/>
                <a:cs typeface="Times New Roman" panose="02020603050405020304" pitchFamily="18" charset="0"/>
              </a:rPr>
              <a:t>https://www.edb.gov.hk/attachment/tc/curriculum-development/resource-support/learning-teaching-resource-list/2020_P2/LS/1_LS_20200730_r2.pdf)</a:t>
            </a:r>
            <a:endParaRPr lang="zh-HK" altLang="en-US" sz="11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矩形: 圓角 3">
            <a:extLst>
              <a:ext uri="{FF2B5EF4-FFF2-40B4-BE49-F238E27FC236}">
                <a16:creationId xmlns:a16="http://schemas.microsoft.com/office/drawing/2014/main" id="{6B8E4C4B-88AA-46BA-87D5-DA8A1360D199}"/>
              </a:ext>
            </a:extLst>
          </p:cNvPr>
          <p:cNvSpPr/>
          <p:nvPr/>
        </p:nvSpPr>
        <p:spPr>
          <a:xfrm>
            <a:off x="2908663" y="1963855"/>
            <a:ext cx="6820128" cy="19914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a:solidFill>
                  <a:schemeClr val="tx1"/>
                </a:solidFill>
                <a:latin typeface="標楷體" panose="03000509000000000000" pitchFamily="65" charset="-120"/>
                <a:ea typeface="標楷體" panose="03000509000000000000" pitchFamily="65" charset="-120"/>
              </a:rPr>
              <a:t>Q1</a:t>
            </a:r>
            <a:r>
              <a:rPr lang="zh-TW" altLang="en-US"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請問你曾經在哪裡獲得與</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COVID-19</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相關的資訊？</a:t>
            </a: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Wingdings" panose="05000000000000000000" pitchFamily="2" charset="2"/>
              <a:buChar char="p"/>
            </a:pP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手機通訊軟件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如</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WhatsApp, </a:t>
            </a:r>
            <a:r>
              <a:rPr lang="en-US" altLang="zh-TW"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Wechat</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285750" indent="-285750">
              <a:buFont typeface="Wingdings" panose="05000000000000000000" pitchFamily="2" charset="2"/>
              <a:buChar char="p"/>
            </a:pP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網上通訊工具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如</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Facebook, Twitter)</a:t>
            </a:r>
          </a:p>
          <a:p>
            <a:pPr marL="285750" indent="-285750">
              <a:buFont typeface="Wingdings" panose="05000000000000000000" pitchFamily="2" charset="2"/>
              <a:buChar char="p"/>
            </a:pP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官方網頁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如世衞網站、政府新聞網、衞生防護中心</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285750" indent="-285750">
              <a:buFont typeface="Wingdings" panose="05000000000000000000" pitchFamily="2" charset="2"/>
              <a:buChar char="p"/>
            </a:pP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報章雜誌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包括網上及紙本</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285750" indent="-285750">
              <a:buFont typeface="Wingdings" panose="05000000000000000000" pitchFamily="2" charset="2"/>
              <a:buChar char="p"/>
            </a:pP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網上討論區</a:t>
            </a: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Wingdings" panose="05000000000000000000" pitchFamily="2" charset="2"/>
              <a:buChar char="p"/>
            </a:pP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其他</a:t>
            </a:r>
            <a:endParaRPr lang="zh-HK"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矩形: 圓角 16">
            <a:extLst>
              <a:ext uri="{FF2B5EF4-FFF2-40B4-BE49-F238E27FC236}">
                <a16:creationId xmlns:a16="http://schemas.microsoft.com/office/drawing/2014/main" id="{76D6F8CF-1792-4869-BBEA-CCDAE74E72DA}"/>
              </a:ext>
            </a:extLst>
          </p:cNvPr>
          <p:cNvSpPr/>
          <p:nvPr/>
        </p:nvSpPr>
        <p:spPr>
          <a:xfrm>
            <a:off x="3443176" y="4213981"/>
            <a:ext cx="5305647" cy="4180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a:solidFill>
                  <a:schemeClr val="tx1"/>
                </a:solidFill>
                <a:latin typeface="標楷體" panose="03000509000000000000" pitchFamily="65" charset="-120"/>
                <a:ea typeface="標楷體" panose="03000509000000000000" pitchFamily="65" charset="-120"/>
              </a:rPr>
              <a:t>Q2</a:t>
            </a:r>
            <a:r>
              <a:rPr lang="zh-TW" altLang="en-US" dirty="0">
                <a:solidFill>
                  <a:schemeClr val="tx1"/>
                </a:solidFill>
                <a:latin typeface="標楷體" panose="03000509000000000000" pitchFamily="65" charset="-120"/>
                <a:ea typeface="標楷體" panose="03000509000000000000" pitchFamily="65" charset="-120"/>
              </a:rPr>
              <a:t>：你曾否轉發任何與疫情相關的短訊予其他人？</a:t>
            </a:r>
            <a:endParaRPr lang="zh-HK" altLang="en-US" dirty="0">
              <a:solidFill>
                <a:schemeClr val="tx1"/>
              </a:solidFill>
              <a:latin typeface="標楷體" panose="03000509000000000000" pitchFamily="65" charset="-120"/>
              <a:ea typeface="標楷體" panose="03000509000000000000" pitchFamily="65" charset="-120"/>
            </a:endParaRPr>
          </a:p>
        </p:txBody>
      </p:sp>
      <p:sp>
        <p:nvSpPr>
          <p:cNvPr id="18" name="矩形: 圓角 17">
            <a:extLst>
              <a:ext uri="{FF2B5EF4-FFF2-40B4-BE49-F238E27FC236}">
                <a16:creationId xmlns:a16="http://schemas.microsoft.com/office/drawing/2014/main" id="{791F841A-782D-46AD-BC45-6B883D0790BE}"/>
              </a:ext>
            </a:extLst>
          </p:cNvPr>
          <p:cNvSpPr/>
          <p:nvPr/>
        </p:nvSpPr>
        <p:spPr>
          <a:xfrm>
            <a:off x="191386" y="5235491"/>
            <a:ext cx="5904614" cy="14118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a:solidFill>
                  <a:schemeClr val="tx1"/>
                </a:solidFill>
                <a:latin typeface="標楷體" panose="03000509000000000000" pitchFamily="65" charset="-120"/>
                <a:ea typeface="標楷體" panose="03000509000000000000" pitchFamily="65" charset="-120"/>
              </a:rPr>
              <a:t>Q3</a:t>
            </a:r>
            <a:r>
              <a:rPr lang="zh-TW" altLang="en-US" dirty="0">
                <a:solidFill>
                  <a:schemeClr val="tx1"/>
                </a:solidFill>
                <a:latin typeface="標楷體" panose="03000509000000000000" pitchFamily="65" charset="-120"/>
                <a:ea typeface="標楷體" panose="03000509000000000000" pitchFamily="65" charset="-120"/>
              </a:rPr>
              <a:t>：請問你轉發 </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與疫情相關的</a:t>
            </a:r>
            <a:r>
              <a:rPr lang="en-US" altLang="zh-TW" dirty="0">
                <a:solidFill>
                  <a:schemeClr val="tx1"/>
                </a:solidFill>
                <a:latin typeface="標楷體" panose="03000509000000000000" pitchFamily="65" charset="-120"/>
                <a:ea typeface="標楷體" panose="03000509000000000000" pitchFamily="65" charset="-120"/>
              </a:rPr>
              <a:t>) </a:t>
            </a:r>
            <a:r>
              <a:rPr lang="zh-TW" altLang="en-US" dirty="0">
                <a:solidFill>
                  <a:schemeClr val="tx1"/>
                </a:solidFill>
                <a:latin typeface="標楷體" panose="03000509000000000000" pitchFamily="65" charset="-120"/>
                <a:ea typeface="標楷體" panose="03000509000000000000" pitchFamily="65" charset="-120"/>
              </a:rPr>
              <a:t>短訊內容是甚麼</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試以最近的一次轉發訊息為例</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a:t>
            </a:r>
            <a:endParaRPr lang="en-US" altLang="zh-TW" dirty="0">
              <a:solidFill>
                <a:schemeClr val="tx1"/>
              </a:solidFill>
              <a:latin typeface="標楷體" panose="03000509000000000000" pitchFamily="65" charset="-120"/>
              <a:ea typeface="標楷體" panose="03000509000000000000" pitchFamily="65" charset="-120"/>
            </a:endParaRPr>
          </a:p>
          <a:p>
            <a:r>
              <a:rPr lang="en-US" altLang="zh-TW" dirty="0">
                <a:solidFill>
                  <a:schemeClr val="tx1"/>
                </a:solidFill>
                <a:latin typeface="標楷體" panose="03000509000000000000" pitchFamily="65" charset="-120"/>
                <a:ea typeface="標楷體" panose="03000509000000000000" pitchFamily="65" charset="-120"/>
              </a:rPr>
              <a:t>Q4</a:t>
            </a:r>
            <a:r>
              <a:rPr lang="zh-TW" altLang="en-US" dirty="0">
                <a:solidFill>
                  <a:schemeClr val="tx1"/>
                </a:solidFill>
                <a:latin typeface="標楷體" panose="03000509000000000000" pitchFamily="65" charset="-120"/>
                <a:ea typeface="標楷體" panose="03000509000000000000" pitchFamily="65" charset="-120"/>
              </a:rPr>
              <a:t>：為甚麼你會轉發 </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與疫情相關的</a:t>
            </a:r>
            <a:r>
              <a:rPr lang="en-US" altLang="zh-TW" dirty="0">
                <a:solidFill>
                  <a:schemeClr val="tx1"/>
                </a:solidFill>
                <a:latin typeface="標楷體" panose="03000509000000000000" pitchFamily="65" charset="-120"/>
                <a:ea typeface="標楷體" panose="03000509000000000000" pitchFamily="65" charset="-120"/>
              </a:rPr>
              <a:t>) </a:t>
            </a:r>
            <a:r>
              <a:rPr lang="zh-TW" altLang="en-US" dirty="0">
                <a:solidFill>
                  <a:schemeClr val="tx1"/>
                </a:solidFill>
                <a:latin typeface="標楷體" panose="03000509000000000000" pitchFamily="65" charset="-120"/>
                <a:ea typeface="標楷體" panose="03000509000000000000" pitchFamily="65" charset="-120"/>
              </a:rPr>
              <a:t>這一則短訊？</a:t>
            </a:r>
            <a:endParaRPr lang="en-US" altLang="zh-TW" dirty="0">
              <a:solidFill>
                <a:schemeClr val="tx1"/>
              </a:solidFill>
              <a:latin typeface="標楷體" panose="03000509000000000000" pitchFamily="65" charset="-120"/>
              <a:ea typeface="標楷體" panose="03000509000000000000" pitchFamily="65" charset="-120"/>
            </a:endParaRPr>
          </a:p>
          <a:p>
            <a:r>
              <a:rPr lang="en-US" altLang="zh-TW" dirty="0">
                <a:solidFill>
                  <a:schemeClr val="tx1"/>
                </a:solidFill>
                <a:latin typeface="標楷體" panose="03000509000000000000" pitchFamily="65" charset="-120"/>
                <a:ea typeface="標楷體" panose="03000509000000000000" pitchFamily="65" charset="-120"/>
              </a:rPr>
              <a:t>Q5</a:t>
            </a:r>
            <a:r>
              <a:rPr lang="zh-TW" altLang="en-US" dirty="0">
                <a:solidFill>
                  <a:schemeClr val="tx1"/>
                </a:solidFill>
                <a:latin typeface="標楷體" panose="03000509000000000000" pitchFamily="65" charset="-120"/>
                <a:ea typeface="標楷體" panose="03000509000000000000" pitchFamily="65" charset="-120"/>
              </a:rPr>
              <a:t>：在你轉發這則短訊前，有否查證其來源？如有，請簡介查證方法。</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19" name="矩形: 圓角 18">
            <a:extLst>
              <a:ext uri="{FF2B5EF4-FFF2-40B4-BE49-F238E27FC236}">
                <a16:creationId xmlns:a16="http://schemas.microsoft.com/office/drawing/2014/main" id="{B92C50B6-F616-467B-8083-D31FD76942BB}"/>
              </a:ext>
            </a:extLst>
          </p:cNvPr>
          <p:cNvSpPr/>
          <p:nvPr/>
        </p:nvSpPr>
        <p:spPr>
          <a:xfrm>
            <a:off x="6432698" y="5188766"/>
            <a:ext cx="5669675" cy="7654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a:solidFill>
                  <a:schemeClr val="tx1"/>
                </a:solidFill>
                <a:latin typeface="標楷體" panose="03000509000000000000" pitchFamily="65" charset="-120"/>
                <a:ea typeface="標楷體" panose="03000509000000000000" pitchFamily="65" charset="-120"/>
              </a:rPr>
              <a:t>Q6</a:t>
            </a:r>
            <a:r>
              <a:rPr lang="zh-TW" altLang="en-US" dirty="0">
                <a:solidFill>
                  <a:schemeClr val="tx1"/>
                </a:solidFill>
                <a:latin typeface="標楷體" panose="03000509000000000000" pitchFamily="65" charset="-120"/>
                <a:ea typeface="標楷體" panose="03000509000000000000" pitchFamily="65" charset="-120"/>
              </a:rPr>
              <a:t>：你沒有轉發的原因為何？</a:t>
            </a:r>
            <a:endParaRPr lang="en-US" altLang="zh-TW" dirty="0">
              <a:solidFill>
                <a:schemeClr val="tx1"/>
              </a:solidFill>
              <a:latin typeface="標楷體" panose="03000509000000000000" pitchFamily="65" charset="-120"/>
              <a:ea typeface="標楷體" panose="03000509000000000000" pitchFamily="65" charset="-120"/>
            </a:endParaRPr>
          </a:p>
          <a:p>
            <a:r>
              <a:rPr lang="en-US" altLang="zh-TW" dirty="0">
                <a:solidFill>
                  <a:schemeClr val="tx1"/>
                </a:solidFill>
                <a:latin typeface="標楷體" panose="03000509000000000000" pitchFamily="65" charset="-120"/>
                <a:ea typeface="標楷體" panose="03000509000000000000" pitchFamily="65" charset="-120"/>
              </a:rPr>
              <a:t>Q7</a:t>
            </a:r>
            <a:r>
              <a:rPr lang="zh-TW" altLang="en-US" dirty="0">
                <a:solidFill>
                  <a:schemeClr val="tx1"/>
                </a:solidFill>
                <a:latin typeface="標楷體" panose="03000509000000000000" pitchFamily="65" charset="-120"/>
                <a:ea typeface="標楷體" panose="03000509000000000000" pitchFamily="65" charset="-120"/>
              </a:rPr>
              <a:t>：在甚麼情況下，你會將收到的訊息轉發出去？</a:t>
            </a:r>
            <a:endParaRPr lang="en-US" altLang="zh-TW" dirty="0">
              <a:solidFill>
                <a:schemeClr val="tx1"/>
              </a:solidFill>
              <a:latin typeface="標楷體" panose="03000509000000000000" pitchFamily="65" charset="-120"/>
              <a:ea typeface="標楷體" panose="03000509000000000000" pitchFamily="65" charset="-120"/>
            </a:endParaRPr>
          </a:p>
        </p:txBody>
      </p:sp>
      <p:cxnSp>
        <p:nvCxnSpPr>
          <p:cNvPr id="7" name="直線單箭頭接點 6">
            <a:extLst>
              <a:ext uri="{FF2B5EF4-FFF2-40B4-BE49-F238E27FC236}">
                <a16:creationId xmlns:a16="http://schemas.microsoft.com/office/drawing/2014/main" id="{9FA585A3-934A-4375-B624-117888C77CAC}"/>
              </a:ext>
            </a:extLst>
          </p:cNvPr>
          <p:cNvCxnSpPr>
            <a:cxnSpLocks/>
            <a:stCxn id="4" idx="2"/>
          </p:cNvCxnSpPr>
          <p:nvPr/>
        </p:nvCxnSpPr>
        <p:spPr>
          <a:xfrm flipH="1">
            <a:off x="6315741" y="3955312"/>
            <a:ext cx="2986" cy="2586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a:extLst>
              <a:ext uri="{FF2B5EF4-FFF2-40B4-BE49-F238E27FC236}">
                <a16:creationId xmlns:a16="http://schemas.microsoft.com/office/drawing/2014/main" id="{2EC6299A-3EEB-4A9B-BCFD-2E67928AB2C8}"/>
              </a:ext>
            </a:extLst>
          </p:cNvPr>
          <p:cNvCxnSpPr>
            <a:cxnSpLocks/>
          </p:cNvCxnSpPr>
          <p:nvPr/>
        </p:nvCxnSpPr>
        <p:spPr>
          <a:xfrm flipH="1">
            <a:off x="4401879" y="4632064"/>
            <a:ext cx="978195" cy="5567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4C6C4330-ED84-4F0A-A44A-4701F89C9953}"/>
              </a:ext>
            </a:extLst>
          </p:cNvPr>
          <p:cNvCxnSpPr>
            <a:cxnSpLocks/>
          </p:cNvCxnSpPr>
          <p:nvPr/>
        </p:nvCxnSpPr>
        <p:spPr>
          <a:xfrm>
            <a:off x="7074196" y="4632064"/>
            <a:ext cx="878957" cy="5567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B6023A80-D1C7-441B-8607-6BEFAA1E65EB}"/>
              </a:ext>
            </a:extLst>
          </p:cNvPr>
          <p:cNvSpPr/>
          <p:nvPr/>
        </p:nvSpPr>
        <p:spPr>
          <a:xfrm>
            <a:off x="2392326" y="4715445"/>
            <a:ext cx="1213883" cy="418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標楷體" panose="03000509000000000000" pitchFamily="65" charset="-120"/>
                <a:ea typeface="標楷體" panose="03000509000000000000" pitchFamily="65" charset="-120"/>
              </a:rPr>
              <a:t>有啊！</a:t>
            </a:r>
            <a:endParaRPr lang="zh-HK" altLang="en-US" dirty="0">
              <a:latin typeface="標楷體" panose="03000509000000000000" pitchFamily="65" charset="-120"/>
              <a:ea typeface="標楷體" panose="03000509000000000000" pitchFamily="65" charset="-120"/>
            </a:endParaRPr>
          </a:p>
        </p:txBody>
      </p:sp>
      <p:sp>
        <p:nvSpPr>
          <p:cNvPr id="27" name="矩形 26">
            <a:extLst>
              <a:ext uri="{FF2B5EF4-FFF2-40B4-BE49-F238E27FC236}">
                <a16:creationId xmlns:a16="http://schemas.microsoft.com/office/drawing/2014/main" id="{972A81FB-3E0A-4658-9A1C-935E47E43761}"/>
              </a:ext>
            </a:extLst>
          </p:cNvPr>
          <p:cNvSpPr/>
          <p:nvPr/>
        </p:nvSpPr>
        <p:spPr>
          <a:xfrm>
            <a:off x="8813879" y="4658803"/>
            <a:ext cx="1213883" cy="418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標楷體" panose="03000509000000000000" pitchFamily="65" charset="-120"/>
                <a:ea typeface="標楷體" panose="03000509000000000000" pitchFamily="65" charset="-120"/>
              </a:rPr>
              <a:t>沒有啊！</a:t>
            </a:r>
            <a:endParaRPr lang="zh-HK" altLang="en-US" dirty="0">
              <a:latin typeface="標楷體" panose="03000509000000000000" pitchFamily="65" charset="-120"/>
              <a:ea typeface="標楷體" panose="03000509000000000000" pitchFamily="65" charset="-120"/>
            </a:endParaRPr>
          </a:p>
        </p:txBody>
      </p:sp>
      <p:sp>
        <p:nvSpPr>
          <p:cNvPr id="3" name="Rectangle 2"/>
          <p:cNvSpPr/>
          <p:nvPr/>
        </p:nvSpPr>
        <p:spPr>
          <a:xfrm>
            <a:off x="371911" y="1882912"/>
            <a:ext cx="2200940" cy="2246769"/>
          </a:xfrm>
          <a:prstGeom prst="rect">
            <a:avLst/>
          </a:prstGeom>
          <a:solidFill>
            <a:schemeClr val="accent6">
              <a:lumMod val="20000"/>
              <a:lumOff val="80000"/>
            </a:schemeClr>
          </a:solidFill>
          <a:ln w="19050">
            <a:solidFill>
              <a:srgbClr val="0000FF"/>
            </a:solidFill>
          </a:ln>
        </p:spPr>
        <p:txBody>
          <a:bodyPr wrap="square">
            <a:spAutoFit/>
          </a:bodyPr>
          <a:lstStyle/>
          <a:p>
            <a:r>
              <a:rPr lang="zh-TW" altLang="en-US" sz="2000" dirty="0">
                <a:latin typeface="DFKai-SB" panose="03000509000000000000" pitchFamily="65" charset="-120"/>
                <a:ea typeface="DFKai-SB" panose="03000509000000000000" pitchFamily="65" charset="-120"/>
              </a:rPr>
              <a:t>從可靠來源如政府網站或專業團體收取</a:t>
            </a:r>
            <a:r>
              <a:rPr lang="zh-CN" altLang="en-US" sz="2000" dirty="0">
                <a:latin typeface="DFKai-SB" panose="03000509000000000000" pitchFamily="65" charset="-120"/>
                <a:ea typeface="DFKai-SB" panose="03000509000000000000" pitchFamily="65" charset="-120"/>
              </a:rPr>
              <a:t>防疫</a:t>
            </a:r>
            <a:r>
              <a:rPr lang="zh-TW" altLang="en-US" sz="2000" dirty="0">
                <a:latin typeface="DFKai-SB" panose="03000509000000000000" pitchFamily="65" charset="-120"/>
                <a:ea typeface="DFKai-SB" panose="03000509000000000000" pitchFamily="65" charset="-120"/>
              </a:rPr>
              <a:t>資訊，判斷實際風險</a:t>
            </a:r>
            <a:r>
              <a:rPr lang="zh-CN" altLang="en-US" sz="2000" dirty="0">
                <a:latin typeface="DFKai-SB" panose="03000509000000000000" pitchFamily="65" charset="-120"/>
                <a:ea typeface="DFKai-SB" panose="03000509000000000000" pitchFamily="65" charset="-120"/>
              </a:rPr>
              <a:t>，採取</a:t>
            </a:r>
            <a:r>
              <a:rPr lang="zh-TW" altLang="en-US" sz="2000" dirty="0">
                <a:latin typeface="DFKai-SB" panose="03000509000000000000" pitchFamily="65" charset="-120"/>
                <a:ea typeface="DFKai-SB" panose="03000509000000000000" pitchFamily="65" charset="-120"/>
              </a:rPr>
              <a:t>合適預防措施</a:t>
            </a:r>
            <a:r>
              <a:rPr lang="zh-CN" altLang="en-US" sz="2000" dirty="0">
                <a:latin typeface="DFKai-SB" panose="03000509000000000000" pitchFamily="65" charset="-120"/>
                <a:ea typeface="DFKai-SB" panose="03000509000000000000" pitchFamily="65" charset="-120"/>
              </a:rPr>
              <a:t>，做到</a:t>
            </a:r>
            <a:r>
              <a:rPr lang="zh-TW" altLang="en-US" sz="2000" dirty="0">
                <a:latin typeface="DFKai-SB" panose="03000509000000000000" pitchFamily="65" charset="-120"/>
                <a:ea typeface="DFKai-SB" panose="03000509000000000000" pitchFamily="65" charset="-120"/>
              </a:rPr>
              <a:t>不傳謠、不信謠、不造謠。</a:t>
            </a:r>
          </a:p>
        </p:txBody>
      </p:sp>
      <p:sp>
        <p:nvSpPr>
          <p:cNvPr id="24" name="任意多边形: 形状 4">
            <a:extLst>
              <a:ext uri="{FF2B5EF4-FFF2-40B4-BE49-F238E27FC236}">
                <a16:creationId xmlns:a16="http://schemas.microsoft.com/office/drawing/2014/main" id="{D1A8E915-1375-4995-AFC8-208D87E2EB39}"/>
              </a:ext>
            </a:extLst>
          </p:cNvPr>
          <p:cNvSpPr/>
          <p:nvPr/>
        </p:nvSpPr>
        <p:spPr>
          <a:xfrm>
            <a:off x="2286657" y="188909"/>
            <a:ext cx="7442134" cy="5072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3200" b="1" dirty="0" smtClean="0">
                <a:solidFill>
                  <a:schemeClr val="bg1"/>
                </a:solidFill>
                <a:latin typeface="DFKai-SB" panose="03000509000000000000" pitchFamily="65" charset="-120"/>
                <a:ea typeface="DFKai-SB" panose="03000509000000000000" pitchFamily="65" charset="-120"/>
              </a:rPr>
              <a:t>應盡</a:t>
            </a:r>
            <a:r>
              <a:rPr lang="zh-CN" altLang="en-US" sz="3200" b="1" dirty="0" smtClean="0">
                <a:solidFill>
                  <a:srgbClr val="FFFFFF"/>
                </a:solidFill>
                <a:latin typeface="DFKai-SB" panose="03000509000000000000" pitchFamily="65" charset="-120"/>
                <a:ea typeface="DFKai-SB" panose="03000509000000000000" pitchFamily="65" charset="-120"/>
              </a:rPr>
              <a:t>公民責任</a:t>
            </a:r>
            <a:r>
              <a:rPr lang="zh-CN" altLang="en-US" sz="3200" b="1" dirty="0">
                <a:solidFill>
                  <a:srgbClr val="FFFFFF"/>
                </a:solidFill>
                <a:latin typeface="DFKai-SB" panose="03000509000000000000" pitchFamily="65" charset="-120"/>
                <a:ea typeface="DFKai-SB" panose="03000509000000000000" pitchFamily="65" charset="-120"/>
              </a:rPr>
              <a:t>配合政府的政策共同抗疫</a:t>
            </a:r>
          </a:p>
        </p:txBody>
      </p:sp>
    </p:spTree>
    <p:extLst>
      <p:ext uri="{BB962C8B-B14F-4D97-AF65-F5344CB8AC3E}">
        <p14:creationId xmlns:p14="http://schemas.microsoft.com/office/powerpoint/2010/main" val="34637761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8">
            <a:extLst>
              <a:ext uri="{FF2B5EF4-FFF2-40B4-BE49-F238E27FC236}">
                <a16:creationId xmlns:a16="http://schemas.microsoft.com/office/drawing/2014/main" id="{B66617A8-F9A4-448D-938D-F06AF32A07C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5964" y="935877"/>
            <a:ext cx="11574902" cy="556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9">
            <a:extLst>
              <a:ext uri="{FF2B5EF4-FFF2-40B4-BE49-F238E27FC236}">
                <a16:creationId xmlns:a16="http://schemas.microsoft.com/office/drawing/2014/main" id="{2DEB0869-AAB2-4BC4-B34C-12F622825D68}"/>
              </a:ext>
            </a:extLst>
          </p:cNvPr>
          <p:cNvSpPr txBox="1"/>
          <p:nvPr/>
        </p:nvSpPr>
        <p:spPr>
          <a:xfrm>
            <a:off x="5136899" y="5442152"/>
            <a:ext cx="4826804" cy="461665"/>
          </a:xfrm>
          <a:prstGeom prst="rect">
            <a:avLst/>
          </a:prstGeom>
          <a:noFill/>
        </p:spPr>
        <p:txBody>
          <a:bodyPr wrap="square">
            <a:spAutoFit/>
          </a:bodyPr>
          <a:lstStyle/>
          <a:p>
            <a:r>
              <a:rPr lang="zh-TW" altLang="en-US" sz="1200" i="0" dirty="0">
                <a:effectLst/>
                <a:latin typeface="Times New Roman" panose="02020603050405020304" pitchFamily="18" charset="0"/>
                <a:ea typeface="標楷體" panose="03000509000000000000" pitchFamily="65" charset="-120"/>
                <a:cs typeface="Times New Roman" panose="02020603050405020304" pitchFamily="18" charset="0"/>
              </a:rPr>
              <a:t>視頻來源</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：防疫速遞 </a:t>
            </a:r>
            <a:r>
              <a:rPr lang="en-US" altLang="zh-HK"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https://www.rthk.hk/tv/dtt32/programme/antiepidemicnewsexpress)</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標題 1">
            <a:extLst>
              <a:ext uri="{FF2B5EF4-FFF2-40B4-BE49-F238E27FC236}">
                <a16:creationId xmlns:a16="http://schemas.microsoft.com/office/drawing/2014/main" id="{737496AE-3ABF-43B5-8F17-2EBC98578D54}"/>
              </a:ext>
            </a:extLst>
          </p:cNvPr>
          <p:cNvSpPr>
            <a:spLocks noGrp="1"/>
          </p:cNvSpPr>
          <p:nvPr>
            <p:ph type="title"/>
          </p:nvPr>
        </p:nvSpPr>
        <p:spPr>
          <a:xfrm>
            <a:off x="2304042" y="1392697"/>
            <a:ext cx="8161807" cy="694718"/>
          </a:xfrm>
        </p:spPr>
        <p:txBody>
          <a:bodyPr>
            <a:noAutofit/>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從可信任網站</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查核</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COVID-19</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資訊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舉隅</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HK"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文字方塊 20">
            <a:extLst>
              <a:ext uri="{FF2B5EF4-FFF2-40B4-BE49-F238E27FC236}">
                <a16:creationId xmlns:a16="http://schemas.microsoft.com/office/drawing/2014/main" id="{128364C3-9D5E-4C6B-9EA4-D5C9C25A2D85}"/>
              </a:ext>
            </a:extLst>
          </p:cNvPr>
          <p:cNvSpPr txBox="1"/>
          <p:nvPr/>
        </p:nvSpPr>
        <p:spPr>
          <a:xfrm>
            <a:off x="7457505" y="3161015"/>
            <a:ext cx="3709471" cy="461665"/>
          </a:xfrm>
          <a:prstGeom prst="rect">
            <a:avLst/>
          </a:prstGeom>
          <a:noFill/>
        </p:spPr>
        <p:txBody>
          <a:bodyPr wrap="square">
            <a:spAutoFit/>
          </a:bodyPr>
          <a:lstStyle/>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香港特別行政區政府</a:t>
            </a:r>
            <a:r>
              <a:rPr lang="zh-TW" altLang="en-US"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kern="100" dirty="0">
                <a:effectLst/>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1200" kern="100" dirty="0">
                <a:effectLst/>
                <a:latin typeface="Times New Roman" panose="02020603050405020304" pitchFamily="18" charset="0"/>
                <a:ea typeface="標楷體" panose="03000509000000000000" pitchFamily="65" charset="-120"/>
                <a:cs typeface="Times New Roman" panose="02020603050405020304" pitchFamily="18" charset="0"/>
              </a:rPr>
              <a:t>冠狀病毒病專題網站）</a:t>
            </a:r>
          </a:p>
          <a:p>
            <a:pPr lvl="0">
              <a:lnSpc>
                <a:spcPct val="100000"/>
              </a:lnSpc>
              <a:spcAft>
                <a:spcPts val="0"/>
              </a:spcAft>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(https://www.coronavirus.gov.hk/chi/index.html)</a:t>
            </a:r>
          </a:p>
        </p:txBody>
      </p:sp>
      <p:pic>
        <p:nvPicPr>
          <p:cNvPr id="2054" name="Picture 6" descr="同心抗疫">
            <a:hlinkClick r:id="rId3"/>
            <a:extLst>
              <a:ext uri="{FF2B5EF4-FFF2-40B4-BE49-F238E27FC236}">
                <a16:creationId xmlns:a16="http://schemas.microsoft.com/office/drawing/2014/main" id="{07E36C4D-83B7-4EC1-B1EF-8998239859F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8550" y="3210529"/>
            <a:ext cx="2915840" cy="728960"/>
          </a:xfrm>
          <a:prstGeom prst="rect">
            <a:avLst/>
          </a:prstGeom>
          <a:noFill/>
          <a:extLst>
            <a:ext uri="{909E8E84-426E-40DD-AFC4-6F175D3DCCD1}">
              <a14:hiddenFill xmlns:a14="http://schemas.microsoft.com/office/drawing/2010/main">
                <a:solidFill>
                  <a:srgbClr val="FFFFFF"/>
                </a:solidFill>
              </a14:hiddenFill>
            </a:ext>
          </a:extLst>
        </p:spPr>
      </p:pic>
      <p:sp>
        <p:nvSpPr>
          <p:cNvPr id="26" name="文字方塊 25">
            <a:extLst>
              <a:ext uri="{FF2B5EF4-FFF2-40B4-BE49-F238E27FC236}">
                <a16:creationId xmlns:a16="http://schemas.microsoft.com/office/drawing/2014/main" id="{FC8EC7F8-C407-48E4-9CE1-64F3F0AA6519}"/>
              </a:ext>
            </a:extLst>
          </p:cNvPr>
          <p:cNvSpPr txBox="1"/>
          <p:nvPr/>
        </p:nvSpPr>
        <p:spPr>
          <a:xfrm>
            <a:off x="8996009" y="2275734"/>
            <a:ext cx="2422569" cy="461665"/>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世界衞生</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組織</a:t>
            </a: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https://www.who.int/zh/home)</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056" name="Picture 8" descr="世界衞生組織 ">
            <a:hlinkClick r:id="rId5"/>
            <a:extLst>
              <a:ext uri="{FF2B5EF4-FFF2-40B4-BE49-F238E27FC236}">
                <a16:creationId xmlns:a16="http://schemas.microsoft.com/office/drawing/2014/main" id="{17172B28-B3E5-47A5-8C57-C394CE8CFF2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13415" y="2096969"/>
            <a:ext cx="2857500" cy="8382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14">
            <a:extLst>
              <a:ext uri="{FF2B5EF4-FFF2-40B4-BE49-F238E27FC236}">
                <a16:creationId xmlns:a16="http://schemas.microsoft.com/office/drawing/2014/main" id="{8E2BFA22-A3CF-450B-AC54-AAA9BE09A286}"/>
              </a:ext>
            </a:extLst>
          </p:cNvPr>
          <p:cNvSpPr/>
          <p:nvPr/>
        </p:nvSpPr>
        <p:spPr>
          <a:xfrm>
            <a:off x="736702" y="3270181"/>
            <a:ext cx="2031325" cy="369332"/>
          </a:xfrm>
          <a:prstGeom prst="rect">
            <a:avLst/>
          </a:prstGeom>
          <a:ln w="28575">
            <a:solidFill>
              <a:srgbClr val="FF0000"/>
            </a:solidFill>
          </a:ln>
        </p:spPr>
        <p:txBody>
          <a:bodyPr wrap="none">
            <a:spAutoFit/>
          </a:bodyPr>
          <a:lstStyle/>
          <a:p>
            <a:r>
              <a:rPr lang="zh-TW" altLang="en-US" dirty="0">
                <a:solidFill>
                  <a:srgbClr val="FF0000"/>
                </a:solidFill>
                <a:latin typeface="標楷體" panose="03000509000000000000" pitchFamily="65" charset="-120"/>
                <a:ea typeface="標楷體" panose="03000509000000000000" pitchFamily="65" charset="-120"/>
              </a:rPr>
              <a:t>點擊圖像了解更多</a:t>
            </a:r>
            <a:endParaRPr lang="en-US" altLang="zh-HK" dirty="0">
              <a:solidFill>
                <a:srgbClr val="FF0000"/>
              </a:solidFill>
              <a:latin typeface="標楷體" panose="03000509000000000000" pitchFamily="65" charset="-120"/>
              <a:ea typeface="標楷體" panose="03000509000000000000" pitchFamily="65" charset="-120"/>
            </a:endParaRPr>
          </a:p>
        </p:txBody>
      </p:sp>
      <p:pic>
        <p:nvPicPr>
          <p:cNvPr id="29" name="圖片 28" descr="一張含有 文字 的圖片&#10;&#10;自動產生的描述">
            <a:hlinkClick r:id="rId7"/>
            <a:extLst>
              <a:ext uri="{FF2B5EF4-FFF2-40B4-BE49-F238E27FC236}">
                <a16:creationId xmlns:a16="http://schemas.microsoft.com/office/drawing/2014/main" id="{11737A89-BB60-4927-86D8-10FEF0BCC87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04904" y="1931483"/>
            <a:ext cx="3113491" cy="806643"/>
          </a:xfrm>
          <a:prstGeom prst="rect">
            <a:avLst/>
          </a:prstGeom>
        </p:spPr>
      </p:pic>
      <p:sp>
        <p:nvSpPr>
          <p:cNvPr id="38" name="文字方塊 37">
            <a:extLst>
              <a:ext uri="{FF2B5EF4-FFF2-40B4-BE49-F238E27FC236}">
                <a16:creationId xmlns:a16="http://schemas.microsoft.com/office/drawing/2014/main" id="{C5E06D9A-2A0E-48E2-8FDE-88C7F29BF914}"/>
              </a:ext>
            </a:extLst>
          </p:cNvPr>
          <p:cNvSpPr txBox="1"/>
          <p:nvPr/>
        </p:nvSpPr>
        <p:spPr>
          <a:xfrm>
            <a:off x="2076752" y="2773224"/>
            <a:ext cx="2078574" cy="461665"/>
          </a:xfrm>
          <a:prstGeom prst="rect">
            <a:avLst/>
          </a:prstGeom>
          <a:noFill/>
        </p:spPr>
        <p:txBody>
          <a:bodyPr wrap="square">
            <a:spAutoFit/>
          </a:bodyPr>
          <a:lstStyle/>
          <a:p>
            <a:pPr>
              <a:spcAft>
                <a:spcPts val="0"/>
              </a:spcAft>
            </a:pPr>
            <a:r>
              <a:rPr lang="zh-TW" altLang="zh-HK" sz="1200" b="0" kern="100" dirty="0">
                <a:effectLst/>
                <a:latin typeface="Times New Roman" panose="02020603050405020304" pitchFamily="18" charset="0"/>
                <a:ea typeface="標楷體" panose="03000509000000000000" pitchFamily="65" charset="-120"/>
                <a:cs typeface="Times New Roman" panose="02020603050405020304" pitchFamily="18" charset="0"/>
              </a:rPr>
              <a:t>中國疾病預防控制</a:t>
            </a:r>
            <a:r>
              <a:rPr lang="zh-TW" altLang="zh-HK" sz="1200" b="0" kern="100" dirty="0" smtClean="0">
                <a:effectLst/>
                <a:latin typeface="Times New Roman" panose="02020603050405020304" pitchFamily="18" charset="0"/>
                <a:ea typeface="標楷體" panose="03000509000000000000" pitchFamily="65" charset="-120"/>
                <a:cs typeface="Times New Roman" panose="02020603050405020304" pitchFamily="18" charset="0"/>
              </a:rPr>
              <a:t>中心</a:t>
            </a:r>
            <a:endParaRPr lang="en-US" altLang="zh-TW" sz="1200" b="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en-US" altLang="zh-TW" sz="1200" kern="1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kern="100" dirty="0">
                <a:latin typeface="Times New Roman" panose="02020603050405020304" pitchFamily="18" charset="0"/>
                <a:ea typeface="標楷體" panose="03000509000000000000" pitchFamily="65" charset="-120"/>
                <a:cs typeface="Times New Roman" panose="02020603050405020304" pitchFamily="18" charset="0"/>
              </a:rPr>
              <a:t>https://www.chinacdc.cn</a:t>
            </a:r>
            <a:r>
              <a:rPr lang="en-US" altLang="zh-TW" sz="1200" kern="1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zh-HK" sz="12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1" name="文字方塊 40">
            <a:extLst>
              <a:ext uri="{FF2B5EF4-FFF2-40B4-BE49-F238E27FC236}">
                <a16:creationId xmlns:a16="http://schemas.microsoft.com/office/drawing/2014/main" id="{64CAFF6B-C4B2-480D-B7FC-3A4E99A9227D}"/>
              </a:ext>
            </a:extLst>
          </p:cNvPr>
          <p:cNvSpPr txBox="1"/>
          <p:nvPr/>
        </p:nvSpPr>
        <p:spPr>
          <a:xfrm>
            <a:off x="5381897" y="4486449"/>
            <a:ext cx="6125380" cy="830997"/>
          </a:xfrm>
          <a:prstGeom prst="rect">
            <a:avLst/>
          </a:prstGeom>
          <a:solidFill>
            <a:schemeClr val="accent6">
              <a:lumMod val="20000"/>
              <a:lumOff val="80000"/>
            </a:schemeClr>
          </a:solidFill>
        </p:spPr>
        <p:txBody>
          <a:bodyPr wrap="square">
            <a:spAutoFit/>
          </a:bodyPr>
          <a:lstStyle/>
          <a:p>
            <a:r>
              <a:rPr lang="zh-TW" altLang="en-US" sz="2400" i="0" dirty="0">
                <a:effectLst/>
                <a:latin typeface="標楷體" panose="03000509000000000000" pitchFamily="65" charset="-120"/>
                <a:ea typeface="標楷體" panose="03000509000000000000" pitchFamily="65" charset="-120"/>
              </a:rPr>
              <a:t>疫情期間，</a:t>
            </a:r>
            <a:r>
              <a:rPr lang="zh-TW" altLang="en-US" sz="2400" i="0" dirty="0" smtClean="0">
                <a:effectLst/>
                <a:latin typeface="標楷體" panose="03000509000000000000" pitchFamily="65" charset="-120"/>
                <a:ea typeface="標楷體" panose="03000509000000000000" pitchFamily="65" charset="-120"/>
              </a:rPr>
              <a:t>網上可能流傳</a:t>
            </a:r>
            <a:r>
              <a:rPr lang="zh-TW" altLang="en-US" sz="2400" i="0" dirty="0">
                <a:effectLst/>
                <a:latin typeface="標楷體" panose="03000509000000000000" pitchFamily="65" charset="-120"/>
                <a:ea typeface="標楷體" panose="03000509000000000000" pitchFamily="65" charset="-120"/>
              </a:rPr>
              <a:t>虛假資訊，市民須理性判斷。</a:t>
            </a:r>
            <a:endParaRPr lang="zh-HK" altLang="en-US" sz="2400" dirty="0">
              <a:latin typeface="標楷體" panose="03000509000000000000" pitchFamily="65" charset="-120"/>
              <a:ea typeface="標楷體" panose="03000509000000000000" pitchFamily="65" charset="-120"/>
            </a:endParaRPr>
          </a:p>
        </p:txBody>
      </p:sp>
      <p:pic>
        <p:nvPicPr>
          <p:cNvPr id="28" name="Picture 27"/>
          <p:cNvPicPr>
            <a:picLocks noChangeAspect="1"/>
          </p:cNvPicPr>
          <p:nvPr/>
        </p:nvPicPr>
        <p:blipFill>
          <a:blip r:embed="rId9"/>
          <a:stretch>
            <a:fillRect/>
          </a:stretch>
        </p:blipFill>
        <p:spPr>
          <a:xfrm>
            <a:off x="183254" y="104907"/>
            <a:ext cx="1180922" cy="429897"/>
          </a:xfrm>
          <a:prstGeom prst="rect">
            <a:avLst/>
          </a:prstGeom>
        </p:spPr>
      </p:pic>
      <p:sp>
        <p:nvSpPr>
          <p:cNvPr id="30" name="任意多边形: 形状 4">
            <a:extLst>
              <a:ext uri="{FF2B5EF4-FFF2-40B4-BE49-F238E27FC236}">
                <a16:creationId xmlns:a16="http://schemas.microsoft.com/office/drawing/2014/main" id="{D1A8E915-1375-4995-AFC8-208D87E2EB39}"/>
              </a:ext>
            </a:extLst>
          </p:cNvPr>
          <p:cNvSpPr/>
          <p:nvPr/>
        </p:nvSpPr>
        <p:spPr>
          <a:xfrm>
            <a:off x="1459398" y="276795"/>
            <a:ext cx="9450502"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smtClean="0">
                <a:solidFill>
                  <a:schemeClr val="bg1"/>
                </a:solidFill>
                <a:latin typeface="DFKai-SB" panose="03000509000000000000" pitchFamily="65" charset="-120"/>
                <a:ea typeface="DFKai-SB" panose="03000509000000000000" pitchFamily="65" charset="-120"/>
              </a:rPr>
              <a:t>應盡</a:t>
            </a:r>
            <a:r>
              <a:rPr lang="zh-CN" altLang="en-US" sz="4000" b="1" dirty="0" smtClean="0">
                <a:solidFill>
                  <a:srgbClr val="FFFFFF"/>
                </a:solidFill>
                <a:latin typeface="DFKai-SB" panose="03000509000000000000" pitchFamily="65" charset="-120"/>
                <a:ea typeface="DFKai-SB" panose="03000509000000000000" pitchFamily="65" charset="-120"/>
              </a:rPr>
              <a:t>公民責任</a:t>
            </a:r>
            <a:r>
              <a:rPr lang="zh-CN" altLang="en-US" sz="4000" b="1" dirty="0">
                <a:solidFill>
                  <a:srgbClr val="FFFFFF"/>
                </a:solidFill>
                <a:latin typeface="DFKai-SB" panose="03000509000000000000" pitchFamily="65" charset="-120"/>
                <a:ea typeface="DFKai-SB" panose="03000509000000000000" pitchFamily="65" charset="-120"/>
              </a:rPr>
              <a:t>配合政府的政策共同抗疫</a:t>
            </a:r>
          </a:p>
        </p:txBody>
      </p:sp>
      <p:sp>
        <p:nvSpPr>
          <p:cNvPr id="31" name="Title 1">
            <a:extLst>
              <a:ext uri="{FF2B5EF4-FFF2-40B4-BE49-F238E27FC236}">
                <a16:creationId xmlns:a16="http://schemas.microsoft.com/office/drawing/2014/main" id="{967186F0-E83B-41D8-89A4-B3AC4F1F3D8A}"/>
              </a:ext>
            </a:extLst>
          </p:cNvPr>
          <p:cNvSpPr txBox="1">
            <a:spLocks/>
          </p:cNvSpPr>
          <p:nvPr/>
        </p:nvSpPr>
        <p:spPr>
          <a:xfrm>
            <a:off x="4288550" y="935877"/>
            <a:ext cx="3157445" cy="568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DFKai-SB" panose="03000509000000000000" pitchFamily="65" charset="-120"/>
                <a:ea typeface="DFKai-SB" panose="03000509000000000000" pitchFamily="65" charset="-120"/>
              </a:rPr>
              <a:t>配合防疫管理</a:t>
            </a:r>
            <a:endParaRPr lang="zh-HK" altLang="en-US" sz="2800" b="1" dirty="0">
              <a:latin typeface="DFKai-SB" panose="03000509000000000000" pitchFamily="65" charset="-120"/>
              <a:ea typeface="DFKai-SB" panose="03000509000000000000" pitchFamily="65" charset="-120"/>
            </a:endParaRPr>
          </a:p>
        </p:txBody>
      </p:sp>
      <p:sp>
        <p:nvSpPr>
          <p:cNvPr id="33" name="Freeform 5">
            <a:extLst>
              <a:ext uri="{FF2B5EF4-FFF2-40B4-BE49-F238E27FC236}">
                <a16:creationId xmlns:a16="http://schemas.microsoft.com/office/drawing/2014/main" id="{C3FF11AA-7B96-49CA-89D6-70C17C980CFF}"/>
              </a:ext>
            </a:extLst>
          </p:cNvPr>
          <p:cNvSpPr/>
          <p:nvPr/>
        </p:nvSpPr>
        <p:spPr bwMode="auto">
          <a:xfrm>
            <a:off x="4288550" y="1048686"/>
            <a:ext cx="412995" cy="360113"/>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4" name="Rectangle 14">
            <a:extLst>
              <a:ext uri="{FF2B5EF4-FFF2-40B4-BE49-F238E27FC236}">
                <a16:creationId xmlns:a16="http://schemas.microsoft.com/office/drawing/2014/main" id="{8951936F-F55F-471F-BBA2-076E3A5A7FCF}"/>
              </a:ext>
            </a:extLst>
          </p:cNvPr>
          <p:cNvSpPr/>
          <p:nvPr/>
        </p:nvSpPr>
        <p:spPr>
          <a:xfrm>
            <a:off x="535812" y="6032145"/>
            <a:ext cx="4364858"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標楷體" panose="03000509000000000000" pitchFamily="65" charset="-120"/>
                <a:ea typeface="標楷體" panose="03000509000000000000" pitchFamily="65" charset="-120"/>
              </a:rPr>
              <a:t>點擊圖像觀看視頻</a:t>
            </a:r>
            <a:endParaRPr lang="en-US" altLang="zh-HK" b="1" dirty="0">
              <a:solidFill>
                <a:srgbClr val="FF0000"/>
              </a:solidFill>
              <a:latin typeface="標楷體" panose="03000509000000000000" pitchFamily="65" charset="-120"/>
              <a:ea typeface="標楷體" panose="03000509000000000000" pitchFamily="65" charset="-120"/>
            </a:endParaRPr>
          </a:p>
        </p:txBody>
      </p:sp>
      <p:pic>
        <p:nvPicPr>
          <p:cNvPr id="2" name="Picture 1">
            <a:hlinkClick r:id="rId10"/>
          </p:cNvPr>
          <p:cNvPicPr>
            <a:picLocks noChangeAspect="1"/>
          </p:cNvPicPr>
          <p:nvPr/>
        </p:nvPicPr>
        <p:blipFill>
          <a:blip r:embed="rId11"/>
          <a:stretch>
            <a:fillRect/>
          </a:stretch>
        </p:blipFill>
        <p:spPr>
          <a:xfrm>
            <a:off x="535812" y="4037706"/>
            <a:ext cx="4364858" cy="1990817"/>
          </a:xfrm>
          <a:prstGeom prst="rect">
            <a:avLst/>
          </a:prstGeom>
        </p:spPr>
      </p:pic>
    </p:spTree>
    <p:extLst>
      <p:ext uri="{BB962C8B-B14F-4D97-AF65-F5344CB8AC3E}">
        <p14:creationId xmlns:p14="http://schemas.microsoft.com/office/powerpoint/2010/main" val="2120798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63890D12-3397-4755-962A-4F1CD0093706}"/>
              </a:ext>
            </a:extLst>
          </p:cNvPr>
          <p:cNvSpPr txBox="1"/>
          <p:nvPr/>
        </p:nvSpPr>
        <p:spPr>
          <a:xfrm>
            <a:off x="477021" y="2267030"/>
            <a:ext cx="5166133" cy="1736646"/>
          </a:xfrm>
          <a:prstGeom prst="round2DiagRect">
            <a:avLst/>
          </a:prstGeom>
          <a:solidFill>
            <a:srgbClr val="FFC000">
              <a:alpha val="18000"/>
            </a:srgbClr>
          </a:solidFill>
        </p:spPr>
        <p:txBody>
          <a:bodyPr wrap="square">
            <a:spAutoFit/>
          </a:bodyPr>
          <a:lstStyle>
            <a:defPPr>
              <a:defRPr lang="en-US"/>
            </a:defPPr>
            <a:lvl1pPr indent="0" algn="ctr" defTabSz="914400">
              <a:lnSpc>
                <a:spcPct val="120000"/>
              </a:lnSpc>
              <a:spcBef>
                <a:spcPct val="20000"/>
              </a:spcBef>
              <a:buFont typeface="Arial" panose="020B0604020202020204" pitchFamily="34" charset="0"/>
              <a:buNone/>
              <a:defRPr sz="2800" b="1">
                <a:latin typeface="DFKai-SB" panose="03000509000000000000" pitchFamily="65" charset="-120"/>
                <a:ea typeface="DFKai-SB" panose="03000509000000000000" pitchFamily="65" charset="-120"/>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defRPr sz="2400"/>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l">
              <a:lnSpc>
                <a:spcPct val="100000"/>
              </a:lnSpc>
              <a:spcBef>
                <a:spcPts val="0"/>
              </a:spcBef>
            </a:pPr>
            <a:r>
              <a:rPr lang="zh-CN" altLang="en-US" sz="2400" dirty="0" smtClean="0">
                <a:latin typeface="DFKai-SB" panose="03000509000000000000" pitchFamily="65" charset="-120"/>
                <a:ea typeface="DFKai-SB" panose="03000509000000000000" pitchFamily="65" charset="-120"/>
              </a:rPr>
              <a:t>配合</a:t>
            </a:r>
            <a:r>
              <a:rPr lang="zh-CN" altLang="en-US" sz="2400" dirty="0">
                <a:latin typeface="DFKai-SB" panose="03000509000000000000" pitchFamily="65" charset="-120"/>
                <a:ea typeface="DFKai-SB" panose="03000509000000000000" pitchFamily="65" charset="-120"/>
              </a:rPr>
              <a:t>檢測檢疫，服從隔離管理。</a:t>
            </a:r>
            <a:r>
              <a:rPr lang="zh-CN" altLang="en-US" sz="2400" b="0" dirty="0"/>
              <a:t>配合專業人員工作，遵守</a:t>
            </a:r>
            <a:r>
              <a:rPr lang="zh-CN" altLang="en-US" sz="2400" b="0" dirty="0">
                <a:latin typeface="DFKai-SB" panose="03000509000000000000" pitchFamily="65" charset="-120"/>
                <a:ea typeface="DFKai-SB" panose="03000509000000000000" pitchFamily="65" charset="-120"/>
              </a:rPr>
              <a:t>居家和隔離規定。</a:t>
            </a:r>
            <a:r>
              <a:rPr lang="zh-CN" altLang="en-US" sz="2400" b="0" dirty="0" smtClean="0">
                <a:latin typeface="DFKai-SB" panose="03000509000000000000" pitchFamily="65" charset="-120"/>
                <a:ea typeface="DFKai-SB" panose="03000509000000000000" pitchFamily="65" charset="-120"/>
              </a:rPr>
              <a:t>有病</a:t>
            </a:r>
            <a:r>
              <a:rPr lang="zh-TW" altLang="en-US" sz="2400" b="0" dirty="0" smtClean="0">
                <a:latin typeface="DFKai-SB" panose="03000509000000000000" pitchFamily="65" charset="-120"/>
                <a:ea typeface="DFKai-SB" panose="03000509000000000000" pitchFamily="65" charset="-120"/>
              </a:rPr>
              <a:t>應</a:t>
            </a:r>
            <a:r>
              <a:rPr lang="zh-CN" altLang="en-US" sz="2400" b="0" dirty="0" smtClean="0">
                <a:latin typeface="DFKai-SB" panose="03000509000000000000" pitchFamily="65" charset="-120"/>
                <a:ea typeface="DFKai-SB" panose="03000509000000000000" pitchFamily="65" charset="-120"/>
              </a:rPr>
              <a:t>及時</a:t>
            </a:r>
            <a:r>
              <a:rPr lang="zh-CN" altLang="en-US" sz="2400" b="0" dirty="0">
                <a:latin typeface="DFKai-SB" panose="03000509000000000000" pitchFamily="65" charset="-120"/>
                <a:ea typeface="DFKai-SB" panose="03000509000000000000" pitchFamily="65" charset="-120"/>
              </a:rPr>
              <a:t>就醫、及時報告，做到</a:t>
            </a:r>
            <a:r>
              <a:rPr lang="zh-TW" altLang="en-US" sz="2400" b="0" dirty="0"/>
              <a:t>早識別、早隔離、早治療</a:t>
            </a:r>
            <a:r>
              <a:rPr lang="zh-CN" altLang="en-US" sz="2400" b="0" dirty="0"/>
              <a:t>。</a:t>
            </a:r>
            <a:endParaRPr lang="en-US" altLang="zh-CN" sz="2400" b="0" dirty="0"/>
          </a:p>
        </p:txBody>
      </p:sp>
      <p:sp>
        <p:nvSpPr>
          <p:cNvPr id="8" name="Title 1">
            <a:extLst>
              <a:ext uri="{FF2B5EF4-FFF2-40B4-BE49-F238E27FC236}">
                <a16:creationId xmlns:a16="http://schemas.microsoft.com/office/drawing/2014/main" id="{EEE5965A-33C6-4A9A-A516-E3910225BF23}"/>
              </a:ext>
            </a:extLst>
          </p:cNvPr>
          <p:cNvSpPr txBox="1">
            <a:spLocks/>
          </p:cNvSpPr>
          <p:nvPr/>
        </p:nvSpPr>
        <p:spPr>
          <a:xfrm>
            <a:off x="1662240" y="1534003"/>
            <a:ext cx="10105222" cy="568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rgbClr val="FF0000"/>
                </a:solidFill>
                <a:latin typeface="DFKai-SB" panose="03000509000000000000" pitchFamily="65" charset="-120"/>
                <a:ea typeface="DFKai-SB" panose="03000509000000000000" pitchFamily="65" charset="-120"/>
              </a:rPr>
              <a:t> </a:t>
            </a:r>
            <a:r>
              <a:rPr lang="zh-CN" altLang="en-US" sz="2800" b="1" dirty="0" smtClean="0">
                <a:latin typeface="Times New Roman" panose="02020603050405020304" pitchFamily="18" charset="0"/>
                <a:ea typeface="DFKai-SB" panose="03000509000000000000" pitchFamily="65" charset="-120"/>
                <a:cs typeface="Times New Roman" panose="02020603050405020304" pitchFamily="18" charset="0"/>
              </a:rPr>
              <a:t>如何配合政府的政策與管理</a:t>
            </a:r>
            <a:r>
              <a:rPr lang="zh-TW" altLang="en-US" sz="2800" b="1" dirty="0">
                <a:latin typeface="Times New Roman" panose="02020603050405020304" pitchFamily="18" charset="0"/>
                <a:ea typeface="DFKai-SB" panose="03000509000000000000" pitchFamily="65" charset="-120"/>
                <a:cs typeface="Times New Roman" panose="02020603050405020304" pitchFamily="18" charset="0"/>
              </a:rPr>
              <a:t>（以</a:t>
            </a:r>
            <a:r>
              <a:rPr lang="zh-TW" altLang="en-US" sz="2800" b="1" dirty="0" smtClean="0">
                <a:latin typeface="Times New Roman" panose="02020603050405020304" pitchFamily="18" charset="0"/>
                <a:ea typeface="DFKai-SB" panose="03000509000000000000" pitchFamily="65" charset="-120"/>
                <a:cs typeface="Times New Roman" panose="02020603050405020304" pitchFamily="18" charset="0"/>
              </a:rPr>
              <a:t>應對</a:t>
            </a:r>
            <a:r>
              <a:rPr lang="en-US" altLang="zh-TW" sz="2800" b="1" dirty="0">
                <a:latin typeface="Times New Roman" panose="02020603050405020304" pitchFamily="18" charset="0"/>
                <a:ea typeface="DFKai-SB" panose="03000509000000000000" pitchFamily="65" charset="-120"/>
                <a:cs typeface="Times New Roman" panose="02020603050405020304" pitchFamily="18" charset="0"/>
              </a:rPr>
              <a:t>COVID-19</a:t>
            </a:r>
            <a:r>
              <a:rPr lang="zh-TW" altLang="en-US" sz="2800" b="1" dirty="0" smtClean="0">
                <a:latin typeface="Times New Roman" panose="02020603050405020304" pitchFamily="18" charset="0"/>
                <a:ea typeface="DFKai-SB" panose="03000509000000000000" pitchFamily="65" charset="-120"/>
                <a:cs typeface="Times New Roman" panose="02020603050405020304" pitchFamily="18" charset="0"/>
              </a:rPr>
              <a:t>為</a:t>
            </a:r>
            <a:r>
              <a:rPr lang="zh-TW" altLang="en-US" sz="2800" b="1" dirty="0">
                <a:latin typeface="Times New Roman" panose="02020603050405020304" pitchFamily="18" charset="0"/>
                <a:ea typeface="DFKai-SB" panose="03000509000000000000" pitchFamily="65" charset="-120"/>
                <a:cs typeface="Times New Roman" panose="02020603050405020304" pitchFamily="18" charset="0"/>
              </a:rPr>
              <a:t>例</a:t>
            </a:r>
            <a:r>
              <a:rPr lang="zh-TW" altLang="en-US" sz="2800" b="1" dirty="0" smtClean="0">
                <a:latin typeface="Times New Roman" panose="02020603050405020304" pitchFamily="18" charset="0"/>
                <a:ea typeface="DFKai-SB" panose="03000509000000000000" pitchFamily="65" charset="-120"/>
                <a:cs typeface="Times New Roman" panose="02020603050405020304" pitchFamily="18" charset="0"/>
              </a:rPr>
              <a:t>）</a:t>
            </a:r>
            <a:endParaRPr lang="zh-HK" altLang="en-US" sz="2800" b="1"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 name="Freeform 5">
            <a:extLst>
              <a:ext uri="{FF2B5EF4-FFF2-40B4-BE49-F238E27FC236}">
                <a16:creationId xmlns:a16="http://schemas.microsoft.com/office/drawing/2014/main" id="{C3FF11AA-7B96-49CA-89D6-70C17C980CFF}"/>
              </a:ext>
            </a:extLst>
          </p:cNvPr>
          <p:cNvSpPr/>
          <p:nvPr/>
        </p:nvSpPr>
        <p:spPr bwMode="auto">
          <a:xfrm>
            <a:off x="4107996" y="898781"/>
            <a:ext cx="654497" cy="459438"/>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5" name="文字方塊 14">
            <a:extLst>
              <a:ext uri="{FF2B5EF4-FFF2-40B4-BE49-F238E27FC236}">
                <a16:creationId xmlns:a16="http://schemas.microsoft.com/office/drawing/2014/main" id="{6B1B14E2-7A23-44DA-8437-42201530D451}"/>
              </a:ext>
            </a:extLst>
          </p:cNvPr>
          <p:cNvSpPr txBox="1"/>
          <p:nvPr/>
        </p:nvSpPr>
        <p:spPr>
          <a:xfrm>
            <a:off x="6367633" y="5596634"/>
            <a:ext cx="5550614" cy="646331"/>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視頻來源：政府新聞處</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同心抗疫：家居檢疫健康建議</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(11.2.2022)</a:t>
            </a:r>
          </a:p>
          <a:p>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(https://www.youtube.com/watch?v=O82H0fID0Po&amp;list=PLSIOvjUwNfl6KFSP5-X_hMhi_jFhfd3IK&amp;index=5)</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 name="圖片 6">
            <a:hlinkClick r:id="rId2"/>
            <a:extLst>
              <a:ext uri="{FF2B5EF4-FFF2-40B4-BE49-F238E27FC236}">
                <a16:creationId xmlns:a16="http://schemas.microsoft.com/office/drawing/2014/main" id="{67B4C4E5-9560-4E2C-9DDF-AC6E3D74A3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67633" y="2465005"/>
            <a:ext cx="5550614" cy="2661498"/>
          </a:xfrm>
          <a:prstGeom prst="rect">
            <a:avLst/>
          </a:prstGeom>
        </p:spPr>
      </p:pic>
      <p:sp>
        <p:nvSpPr>
          <p:cNvPr id="18" name="Rectangle 14">
            <a:extLst>
              <a:ext uri="{FF2B5EF4-FFF2-40B4-BE49-F238E27FC236}">
                <a16:creationId xmlns:a16="http://schemas.microsoft.com/office/drawing/2014/main" id="{1E836243-88B1-4102-87AA-12A354CEA81C}"/>
              </a:ext>
            </a:extLst>
          </p:cNvPr>
          <p:cNvSpPr/>
          <p:nvPr/>
        </p:nvSpPr>
        <p:spPr>
          <a:xfrm>
            <a:off x="6367633" y="5119580"/>
            <a:ext cx="5550614"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標楷體" panose="03000509000000000000" pitchFamily="65" charset="-120"/>
                <a:ea typeface="標楷體" panose="03000509000000000000" pitchFamily="65" charset="-120"/>
              </a:rPr>
              <a:t>點擊圖像觀看視頻</a:t>
            </a:r>
            <a:endParaRPr lang="en-US" altLang="zh-HK" b="1" dirty="0">
              <a:solidFill>
                <a:srgbClr val="FF0000"/>
              </a:solidFill>
              <a:latin typeface="標楷體" panose="03000509000000000000" pitchFamily="65" charset="-120"/>
              <a:ea typeface="標楷體" panose="03000509000000000000" pitchFamily="65" charset="-120"/>
            </a:endParaRPr>
          </a:p>
        </p:txBody>
      </p:sp>
      <p:sp>
        <p:nvSpPr>
          <p:cNvPr id="21" name="任意多边形: 形状 4">
            <a:extLst>
              <a:ext uri="{FF2B5EF4-FFF2-40B4-BE49-F238E27FC236}">
                <a16:creationId xmlns:a16="http://schemas.microsoft.com/office/drawing/2014/main" id="{D1A8E915-1375-4995-AFC8-208D87E2EB39}"/>
              </a:ext>
            </a:extLst>
          </p:cNvPr>
          <p:cNvSpPr/>
          <p:nvPr/>
        </p:nvSpPr>
        <p:spPr>
          <a:xfrm>
            <a:off x="1320060" y="144940"/>
            <a:ext cx="9450502"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smtClean="0">
                <a:solidFill>
                  <a:schemeClr val="bg1"/>
                </a:solidFill>
                <a:latin typeface="DFKai-SB" panose="03000509000000000000" pitchFamily="65" charset="-120"/>
                <a:ea typeface="DFKai-SB" panose="03000509000000000000" pitchFamily="65" charset="-120"/>
              </a:rPr>
              <a:t>應盡</a:t>
            </a:r>
            <a:r>
              <a:rPr lang="zh-CN" altLang="en-US" sz="4000" b="1" dirty="0" smtClean="0">
                <a:solidFill>
                  <a:srgbClr val="FFFFFF"/>
                </a:solidFill>
                <a:latin typeface="DFKai-SB" panose="03000509000000000000" pitchFamily="65" charset="-120"/>
                <a:ea typeface="DFKai-SB" panose="03000509000000000000" pitchFamily="65" charset="-120"/>
              </a:rPr>
              <a:t>公民責任</a:t>
            </a:r>
            <a:r>
              <a:rPr lang="zh-CN" altLang="en-US" sz="4000" b="1" dirty="0">
                <a:solidFill>
                  <a:srgbClr val="FFFFFF"/>
                </a:solidFill>
                <a:latin typeface="DFKai-SB" panose="03000509000000000000" pitchFamily="65" charset="-120"/>
                <a:ea typeface="DFKai-SB" panose="03000509000000000000" pitchFamily="65" charset="-120"/>
              </a:rPr>
              <a:t>配合政府的政策共同抗疫</a:t>
            </a:r>
          </a:p>
        </p:txBody>
      </p:sp>
      <p:sp>
        <p:nvSpPr>
          <p:cNvPr id="22" name="Title 1">
            <a:extLst>
              <a:ext uri="{FF2B5EF4-FFF2-40B4-BE49-F238E27FC236}">
                <a16:creationId xmlns:a16="http://schemas.microsoft.com/office/drawing/2014/main" id="{967186F0-E83B-41D8-89A4-B3AC4F1F3D8A}"/>
              </a:ext>
            </a:extLst>
          </p:cNvPr>
          <p:cNvSpPr txBox="1">
            <a:spLocks/>
          </p:cNvSpPr>
          <p:nvPr/>
        </p:nvSpPr>
        <p:spPr>
          <a:xfrm>
            <a:off x="4593350" y="874244"/>
            <a:ext cx="3157445" cy="568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DFKai-SB" panose="03000509000000000000" pitchFamily="65" charset="-120"/>
                <a:ea typeface="DFKai-SB" panose="03000509000000000000" pitchFamily="65" charset="-120"/>
              </a:rPr>
              <a:t>配合防疫管理</a:t>
            </a:r>
            <a:endParaRPr lang="zh-HK" altLang="en-US" sz="2800" b="1" dirty="0">
              <a:latin typeface="DFKai-SB" panose="03000509000000000000" pitchFamily="65" charset="-120"/>
              <a:ea typeface="DFKai-SB" panose="03000509000000000000" pitchFamily="65" charset="-120"/>
            </a:endParaRPr>
          </a:p>
        </p:txBody>
      </p:sp>
      <p:pic>
        <p:nvPicPr>
          <p:cNvPr id="5" name="Picture 4"/>
          <p:cNvPicPr>
            <a:picLocks noChangeAspect="1"/>
          </p:cNvPicPr>
          <p:nvPr/>
        </p:nvPicPr>
        <p:blipFill>
          <a:blip r:embed="rId4"/>
          <a:stretch>
            <a:fillRect/>
          </a:stretch>
        </p:blipFill>
        <p:spPr>
          <a:xfrm>
            <a:off x="250598" y="4340102"/>
            <a:ext cx="2345127" cy="2297620"/>
          </a:xfrm>
          <a:prstGeom prst="rect">
            <a:avLst/>
          </a:prstGeom>
        </p:spPr>
      </p:pic>
      <p:pic>
        <p:nvPicPr>
          <p:cNvPr id="6" name="Picture 5"/>
          <p:cNvPicPr>
            <a:picLocks noChangeAspect="1"/>
          </p:cNvPicPr>
          <p:nvPr/>
        </p:nvPicPr>
        <p:blipFill>
          <a:blip r:embed="rId5"/>
          <a:stretch>
            <a:fillRect/>
          </a:stretch>
        </p:blipFill>
        <p:spPr>
          <a:xfrm>
            <a:off x="2777578" y="4340102"/>
            <a:ext cx="3430700" cy="2297620"/>
          </a:xfrm>
          <a:prstGeom prst="rect">
            <a:avLst/>
          </a:prstGeom>
        </p:spPr>
      </p:pic>
      <p:sp>
        <p:nvSpPr>
          <p:cNvPr id="17" name="矩形 1"/>
          <p:cNvSpPr/>
          <p:nvPr/>
        </p:nvSpPr>
        <p:spPr>
          <a:xfrm>
            <a:off x="6509446" y="6243939"/>
            <a:ext cx="5029411" cy="338554"/>
          </a:xfrm>
          <a:prstGeom prst="rect">
            <a:avLst/>
          </a:prstGeom>
        </p:spPr>
        <p:txBody>
          <a:bodyPr wrap="square">
            <a:spAutoFit/>
          </a:bodyPr>
          <a:lstStyle/>
          <a:p>
            <a:r>
              <a:rPr lang="zh-TW" altLang="en-US"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請教師教授有關課題時，留意最新防疫政策更新。</a:t>
            </a:r>
            <a:endParaRPr lang="zh-HK"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9372097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B2A5EC4F-05AA-49F1-80DB-764DF9DA2F7D}"/>
              </a:ext>
            </a:extLst>
          </p:cNvPr>
          <p:cNvSpPr txBox="1"/>
          <p:nvPr/>
        </p:nvSpPr>
        <p:spPr>
          <a:xfrm>
            <a:off x="340122" y="2003556"/>
            <a:ext cx="11168009" cy="1082850"/>
          </a:xfrm>
          <a:prstGeom prst="round2DiagRect">
            <a:avLst/>
          </a:prstGeom>
          <a:solidFill>
            <a:schemeClr val="accent2">
              <a:alpha val="18000"/>
            </a:schemeClr>
          </a:solidFill>
        </p:spPr>
        <p:txBody>
          <a:bodyPr wrap="square">
            <a:spAutoFit/>
          </a:bodyPr>
          <a:lstStyle>
            <a:defPPr>
              <a:defRPr lang="en-US"/>
            </a:defPPr>
            <a:lvl1pPr indent="0" algn="ctr" defTabSz="914400">
              <a:lnSpc>
                <a:spcPct val="120000"/>
              </a:lnSpc>
              <a:spcBef>
                <a:spcPct val="20000"/>
              </a:spcBef>
              <a:buFont typeface="Arial" panose="020B0604020202020204" pitchFamily="34" charset="0"/>
              <a:buNone/>
              <a:defRPr sz="2800" b="1">
                <a:latin typeface="DFKai-SB" panose="03000509000000000000" pitchFamily="65" charset="-120"/>
                <a:ea typeface="DFKai-SB" panose="03000509000000000000" pitchFamily="65" charset="-120"/>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defRPr sz="2400"/>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l">
              <a:spcBef>
                <a:spcPts val="0"/>
              </a:spcBef>
            </a:pPr>
            <a:r>
              <a:rPr lang="zh-CN" altLang="en-US" sz="2400" b="0" dirty="0" smtClean="0"/>
              <a:t>配合</a:t>
            </a:r>
            <a:r>
              <a:rPr lang="zh-CN" altLang="en-US" sz="2400" b="0" dirty="0"/>
              <a:t>社交限制，</a:t>
            </a:r>
            <a:r>
              <a:rPr lang="zh-TW" altLang="en-US" sz="2400" b="0" dirty="0"/>
              <a:t>做好個人防護。</a:t>
            </a:r>
            <a:r>
              <a:rPr lang="zh-CN" altLang="en-US" sz="2400" b="0" dirty="0"/>
              <a:t>堅持佩戴防護用品</a:t>
            </a:r>
            <a:r>
              <a:rPr lang="zh-CN" altLang="en-US" sz="2400" b="0" dirty="0" smtClean="0"/>
              <a:t>，</a:t>
            </a:r>
            <a:r>
              <a:rPr lang="zh-TW" altLang="en-US" sz="2400" b="0" dirty="0" smtClean="0">
                <a:latin typeface="Rubik"/>
              </a:rPr>
              <a:t>使用</a:t>
            </a:r>
            <a:r>
              <a:rPr lang="zh-TW" altLang="en-US" sz="2400" b="0" dirty="0">
                <a:latin typeface="Rubik"/>
              </a:rPr>
              <a:t>「安心出行」流動應用程式掃描場所二維碼。</a:t>
            </a:r>
            <a:endParaRPr lang="zh-CN" altLang="en-US" sz="2400" b="0" dirty="0"/>
          </a:p>
        </p:txBody>
      </p:sp>
      <p:sp>
        <p:nvSpPr>
          <p:cNvPr id="8" name="Title 1">
            <a:extLst>
              <a:ext uri="{FF2B5EF4-FFF2-40B4-BE49-F238E27FC236}">
                <a16:creationId xmlns:a16="http://schemas.microsoft.com/office/drawing/2014/main" id="{EEE5965A-33C6-4A9A-A516-E3910225BF23}"/>
              </a:ext>
            </a:extLst>
          </p:cNvPr>
          <p:cNvSpPr txBox="1">
            <a:spLocks/>
          </p:cNvSpPr>
          <p:nvPr/>
        </p:nvSpPr>
        <p:spPr>
          <a:xfrm>
            <a:off x="1080977" y="1386473"/>
            <a:ext cx="9595731" cy="568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DFKai-SB" panose="03000509000000000000" pitchFamily="65" charset="-120"/>
                <a:ea typeface="DFKai-SB" panose="03000509000000000000" pitchFamily="65" charset="-120"/>
              </a:rPr>
              <a:t> 如何配合政府的政策與管理</a:t>
            </a:r>
            <a:r>
              <a:rPr lang="zh-TW" altLang="en-US" sz="2800" b="1" dirty="0">
                <a:latin typeface="DFKai-SB" panose="03000509000000000000" pitchFamily="65" charset="-120"/>
                <a:ea typeface="DFKai-SB" panose="03000509000000000000" pitchFamily="65" charset="-120"/>
              </a:rPr>
              <a:t>（以</a:t>
            </a:r>
            <a:r>
              <a:rPr lang="zh-TW" altLang="en-US" sz="2800" b="1" dirty="0" smtClean="0">
                <a:latin typeface="DFKai-SB" panose="03000509000000000000" pitchFamily="65" charset="-120"/>
                <a:ea typeface="DFKai-SB" panose="03000509000000000000" pitchFamily="65" charset="-120"/>
              </a:rPr>
              <a:t>應對</a:t>
            </a:r>
            <a:r>
              <a:rPr lang="en-US" altLang="zh-TW" sz="2800" b="1" dirty="0">
                <a:latin typeface="Times New Roman" panose="02020603050405020304" pitchFamily="18" charset="0"/>
                <a:ea typeface="DFKai-SB" panose="03000509000000000000" pitchFamily="65" charset="-120"/>
                <a:cs typeface="Times New Roman" panose="02020603050405020304" pitchFamily="18" charset="0"/>
              </a:rPr>
              <a:t>COVID-19</a:t>
            </a:r>
            <a:r>
              <a:rPr lang="zh-TW" altLang="en-US" sz="2800" b="1" dirty="0" smtClean="0">
                <a:latin typeface="DFKai-SB" panose="03000509000000000000" pitchFamily="65" charset="-120"/>
                <a:ea typeface="DFKai-SB" panose="03000509000000000000" pitchFamily="65" charset="-120"/>
              </a:rPr>
              <a:t>為</a:t>
            </a:r>
            <a:r>
              <a:rPr lang="zh-TW" altLang="en-US" sz="2800" b="1" dirty="0">
                <a:latin typeface="DFKai-SB" panose="03000509000000000000" pitchFamily="65" charset="-120"/>
                <a:ea typeface="DFKai-SB" panose="03000509000000000000" pitchFamily="65" charset="-120"/>
              </a:rPr>
              <a:t>例</a:t>
            </a:r>
            <a:r>
              <a:rPr lang="zh-TW" altLang="en-US" sz="2800" b="1" dirty="0" smtClean="0">
                <a:latin typeface="DFKai-SB" panose="03000509000000000000" pitchFamily="65" charset="-120"/>
                <a:ea typeface="DFKai-SB" panose="03000509000000000000" pitchFamily="65" charset="-120"/>
              </a:rPr>
              <a:t>）</a:t>
            </a:r>
            <a:endParaRPr lang="zh-HK" altLang="en-US" sz="2800" b="1" dirty="0">
              <a:latin typeface="DFKai-SB" panose="03000509000000000000" pitchFamily="65" charset="-120"/>
              <a:ea typeface="DFKai-SB" panose="03000509000000000000" pitchFamily="65" charset="-120"/>
            </a:endParaRPr>
          </a:p>
        </p:txBody>
      </p:sp>
      <p:sp>
        <p:nvSpPr>
          <p:cNvPr id="11" name="Freeform 5">
            <a:extLst>
              <a:ext uri="{FF2B5EF4-FFF2-40B4-BE49-F238E27FC236}">
                <a16:creationId xmlns:a16="http://schemas.microsoft.com/office/drawing/2014/main" id="{C3FF11AA-7B96-49CA-89D6-70C17C980CFF}"/>
              </a:ext>
            </a:extLst>
          </p:cNvPr>
          <p:cNvSpPr/>
          <p:nvPr/>
        </p:nvSpPr>
        <p:spPr bwMode="auto">
          <a:xfrm>
            <a:off x="3732540" y="924010"/>
            <a:ext cx="643332" cy="462463"/>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7" name="文字方塊 16">
            <a:extLst>
              <a:ext uri="{FF2B5EF4-FFF2-40B4-BE49-F238E27FC236}">
                <a16:creationId xmlns:a16="http://schemas.microsoft.com/office/drawing/2014/main" id="{A4BB640D-3343-4E54-875E-9561932EB4F3}"/>
              </a:ext>
            </a:extLst>
          </p:cNvPr>
          <p:cNvSpPr txBox="1"/>
          <p:nvPr/>
        </p:nvSpPr>
        <p:spPr>
          <a:xfrm>
            <a:off x="450918" y="5653213"/>
            <a:ext cx="3363668" cy="830997"/>
          </a:xfrm>
          <a:prstGeom prst="rect">
            <a:avLst/>
          </a:prstGeom>
          <a:noFill/>
        </p:spPr>
        <p:txBody>
          <a:bodyPr wrap="square">
            <a:spAutoFit/>
          </a:bodyPr>
          <a:lstStyle/>
          <a:p>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視頻來源：衞生署衞生防護</a:t>
            </a:r>
            <a:r>
              <a:rPr lang="zh-TW" altLang="en-US" sz="1200" b="0" i="0" dirty="0" smtClean="0">
                <a:effectLst/>
                <a:latin typeface="Times New Roman" panose="02020603050405020304" pitchFamily="18" charset="0"/>
                <a:ea typeface="標楷體" panose="03000509000000000000" pitchFamily="65" charset="-120"/>
                <a:cs typeface="Times New Roman" panose="02020603050405020304" pitchFamily="18" charset="0"/>
              </a:rPr>
              <a:t>中心</a:t>
            </a:r>
            <a:endParaRPr lang="en-US" altLang="zh-TW" sz="1200" b="0" i="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200" b="0" i="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安心出行」流動應用程式</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https://www.youtube.com/watch?v=UAJW7-Ett_c&amp;t=3s)</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6" name="圖片 5">
            <a:hlinkClick r:id="rId2"/>
            <a:extLst>
              <a:ext uri="{FF2B5EF4-FFF2-40B4-BE49-F238E27FC236}">
                <a16:creationId xmlns:a16="http://schemas.microsoft.com/office/drawing/2014/main" id="{CB7B6E25-1815-4689-8E04-012F29926D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9691" y="3267699"/>
            <a:ext cx="3191149" cy="1744231"/>
          </a:xfrm>
          <a:prstGeom prst="rect">
            <a:avLst/>
          </a:prstGeom>
        </p:spPr>
      </p:pic>
      <p:sp>
        <p:nvSpPr>
          <p:cNvPr id="18" name="文字方塊 17">
            <a:extLst>
              <a:ext uri="{FF2B5EF4-FFF2-40B4-BE49-F238E27FC236}">
                <a16:creationId xmlns:a16="http://schemas.microsoft.com/office/drawing/2014/main" id="{A73AD1DE-64EA-4F3E-A50D-ADF08DDB4CBE}"/>
              </a:ext>
            </a:extLst>
          </p:cNvPr>
          <p:cNvSpPr txBox="1"/>
          <p:nvPr/>
        </p:nvSpPr>
        <p:spPr>
          <a:xfrm>
            <a:off x="4219669" y="5653214"/>
            <a:ext cx="2820230" cy="830997"/>
          </a:xfrm>
          <a:prstGeom prst="rect">
            <a:avLst/>
          </a:prstGeom>
          <a:noFill/>
        </p:spPr>
        <p:txBody>
          <a:bodyPr wrap="square">
            <a:spAutoFit/>
          </a:bodyPr>
          <a:lstStyle/>
          <a:p>
            <a:pPr algn="l"/>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視頻來源：衞生署衞生防護中心</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防疫診症室 ─口罩篇</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》(https://www.youtube.com/watch?v=yobJIvRUzs4)</a:t>
            </a:r>
            <a:endPar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0" name="圖片 19">
            <a:hlinkClick r:id="rId4"/>
            <a:extLst>
              <a:ext uri="{FF2B5EF4-FFF2-40B4-BE49-F238E27FC236}">
                <a16:creationId xmlns:a16="http://schemas.microsoft.com/office/drawing/2014/main" id="{D09A4BB5-FF26-4317-ACB1-B155408735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92098" y="3267699"/>
            <a:ext cx="3323864" cy="1744231"/>
          </a:xfrm>
          <a:prstGeom prst="rect">
            <a:avLst/>
          </a:prstGeom>
        </p:spPr>
      </p:pic>
      <p:sp>
        <p:nvSpPr>
          <p:cNvPr id="21" name="Rectangle 14">
            <a:extLst>
              <a:ext uri="{FF2B5EF4-FFF2-40B4-BE49-F238E27FC236}">
                <a16:creationId xmlns:a16="http://schemas.microsoft.com/office/drawing/2014/main" id="{F79C42EB-4B99-4CE6-A55B-0D255E831EDD}"/>
              </a:ext>
            </a:extLst>
          </p:cNvPr>
          <p:cNvSpPr/>
          <p:nvPr/>
        </p:nvSpPr>
        <p:spPr>
          <a:xfrm>
            <a:off x="369692" y="5011930"/>
            <a:ext cx="3191149"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點擊圖像觀看視頻</a:t>
            </a:r>
            <a:endParaRPr lang="en-US" altLang="zh-HK" b="1" dirty="0">
              <a:solidFill>
                <a:srgbClr val="FF0000"/>
              </a:solidFill>
              <a:latin typeface="DFKai-SB" panose="03000509000000000000" pitchFamily="65" charset="-120"/>
              <a:ea typeface="DFKai-SB" panose="03000509000000000000" pitchFamily="65" charset="-120"/>
            </a:endParaRPr>
          </a:p>
        </p:txBody>
      </p:sp>
      <p:sp>
        <p:nvSpPr>
          <p:cNvPr id="22" name="Rectangle 14">
            <a:extLst>
              <a:ext uri="{FF2B5EF4-FFF2-40B4-BE49-F238E27FC236}">
                <a16:creationId xmlns:a16="http://schemas.microsoft.com/office/drawing/2014/main" id="{C2621206-DB11-4167-AB4B-24EB91A93584}"/>
              </a:ext>
            </a:extLst>
          </p:cNvPr>
          <p:cNvSpPr/>
          <p:nvPr/>
        </p:nvSpPr>
        <p:spPr>
          <a:xfrm>
            <a:off x="3892098" y="5009311"/>
            <a:ext cx="3323864"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點擊圖像觀看視頻</a:t>
            </a:r>
            <a:endParaRPr lang="en-US" altLang="zh-HK" b="1" dirty="0">
              <a:solidFill>
                <a:srgbClr val="FF0000"/>
              </a:solidFill>
              <a:latin typeface="DFKai-SB" panose="03000509000000000000" pitchFamily="65" charset="-120"/>
              <a:ea typeface="DFKai-SB" panose="03000509000000000000" pitchFamily="65" charset="-120"/>
            </a:endParaRPr>
          </a:p>
        </p:txBody>
      </p:sp>
      <p:pic>
        <p:nvPicPr>
          <p:cNvPr id="24" name="圖片 23">
            <a:hlinkClick r:id="rId6"/>
            <a:extLst>
              <a:ext uri="{FF2B5EF4-FFF2-40B4-BE49-F238E27FC236}">
                <a16:creationId xmlns:a16="http://schemas.microsoft.com/office/drawing/2014/main" id="{CEAEB665-A5EF-46BC-B3D0-CA4698B4056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850065" y="3263379"/>
            <a:ext cx="3323865" cy="1744231"/>
          </a:xfrm>
          <a:prstGeom prst="rect">
            <a:avLst/>
          </a:prstGeom>
        </p:spPr>
      </p:pic>
      <p:sp>
        <p:nvSpPr>
          <p:cNvPr id="25" name="Rectangle 14">
            <a:extLst>
              <a:ext uri="{FF2B5EF4-FFF2-40B4-BE49-F238E27FC236}">
                <a16:creationId xmlns:a16="http://schemas.microsoft.com/office/drawing/2014/main" id="{246F1D6B-7C3C-44FB-AF1F-393A078BFFD7}"/>
              </a:ext>
            </a:extLst>
          </p:cNvPr>
          <p:cNvSpPr/>
          <p:nvPr/>
        </p:nvSpPr>
        <p:spPr>
          <a:xfrm>
            <a:off x="7850066" y="5009311"/>
            <a:ext cx="3323865"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點擊圖像觀看視頻</a:t>
            </a:r>
            <a:endParaRPr lang="en-US" altLang="zh-HK" b="1" dirty="0">
              <a:solidFill>
                <a:srgbClr val="FF0000"/>
              </a:solidFill>
              <a:latin typeface="DFKai-SB" panose="03000509000000000000" pitchFamily="65" charset="-120"/>
              <a:ea typeface="DFKai-SB" panose="03000509000000000000" pitchFamily="65" charset="-120"/>
            </a:endParaRPr>
          </a:p>
        </p:txBody>
      </p:sp>
      <p:sp>
        <p:nvSpPr>
          <p:cNvPr id="27" name="文字方塊 26">
            <a:extLst>
              <a:ext uri="{FF2B5EF4-FFF2-40B4-BE49-F238E27FC236}">
                <a16:creationId xmlns:a16="http://schemas.microsoft.com/office/drawing/2014/main" id="{FBAF8C43-AF94-440E-9CD4-26B0E7CE5B60}"/>
              </a:ext>
            </a:extLst>
          </p:cNvPr>
          <p:cNvSpPr txBox="1"/>
          <p:nvPr/>
        </p:nvSpPr>
        <p:spPr>
          <a:xfrm>
            <a:off x="7850066" y="5673184"/>
            <a:ext cx="3436243" cy="646331"/>
          </a:xfrm>
          <a:prstGeom prst="rect">
            <a:avLst/>
          </a:prstGeom>
          <a:noFill/>
        </p:spPr>
        <p:txBody>
          <a:bodyPr wrap="square">
            <a:spAutoFit/>
          </a:bodyPr>
          <a:lstStyle/>
          <a:p>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視頻來源：衞生署衞生防護中心</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同心抗疫─減少社交接觸</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https://www.youtube.com/watch?v=HZlLItWqLPQ)</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8" name="任意多边形: 形状 4">
            <a:extLst>
              <a:ext uri="{FF2B5EF4-FFF2-40B4-BE49-F238E27FC236}">
                <a16:creationId xmlns:a16="http://schemas.microsoft.com/office/drawing/2014/main" id="{D1A8E915-1375-4995-AFC8-208D87E2EB39}"/>
              </a:ext>
            </a:extLst>
          </p:cNvPr>
          <p:cNvSpPr/>
          <p:nvPr/>
        </p:nvSpPr>
        <p:spPr>
          <a:xfrm>
            <a:off x="1078953" y="205346"/>
            <a:ext cx="9450502"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smtClean="0">
                <a:solidFill>
                  <a:schemeClr val="bg1"/>
                </a:solidFill>
                <a:latin typeface="DFKai-SB" panose="03000509000000000000" pitchFamily="65" charset="-120"/>
                <a:ea typeface="DFKai-SB" panose="03000509000000000000" pitchFamily="65" charset="-120"/>
              </a:rPr>
              <a:t>應盡</a:t>
            </a:r>
            <a:r>
              <a:rPr lang="zh-CN" altLang="en-US" sz="4000" b="1" dirty="0" smtClean="0">
                <a:solidFill>
                  <a:srgbClr val="FFFFFF"/>
                </a:solidFill>
                <a:latin typeface="DFKai-SB" panose="03000509000000000000" pitchFamily="65" charset="-120"/>
                <a:ea typeface="DFKai-SB" panose="03000509000000000000" pitchFamily="65" charset="-120"/>
              </a:rPr>
              <a:t>公民責任</a:t>
            </a:r>
            <a:r>
              <a:rPr lang="zh-CN" altLang="en-US" sz="4000" b="1" dirty="0">
                <a:solidFill>
                  <a:srgbClr val="FFFFFF"/>
                </a:solidFill>
                <a:latin typeface="DFKai-SB" panose="03000509000000000000" pitchFamily="65" charset="-120"/>
                <a:ea typeface="DFKai-SB" panose="03000509000000000000" pitchFamily="65" charset="-120"/>
              </a:rPr>
              <a:t>配合政府的政策共同抗疫</a:t>
            </a:r>
          </a:p>
        </p:txBody>
      </p:sp>
      <p:sp>
        <p:nvSpPr>
          <p:cNvPr id="29" name="Title 1">
            <a:extLst>
              <a:ext uri="{FF2B5EF4-FFF2-40B4-BE49-F238E27FC236}">
                <a16:creationId xmlns:a16="http://schemas.microsoft.com/office/drawing/2014/main" id="{967186F0-E83B-41D8-89A4-B3AC4F1F3D8A}"/>
              </a:ext>
            </a:extLst>
          </p:cNvPr>
          <p:cNvSpPr txBox="1">
            <a:spLocks/>
          </p:cNvSpPr>
          <p:nvPr/>
        </p:nvSpPr>
        <p:spPr>
          <a:xfrm>
            <a:off x="4299108" y="848454"/>
            <a:ext cx="3157445" cy="568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DFKai-SB" panose="03000509000000000000" pitchFamily="65" charset="-120"/>
                <a:ea typeface="DFKai-SB" panose="03000509000000000000" pitchFamily="65" charset="-120"/>
              </a:rPr>
              <a:t>配合防疫管理</a:t>
            </a:r>
            <a:endParaRPr lang="zh-HK" altLang="en-US" sz="2800" b="1" dirty="0">
              <a:latin typeface="DFKai-SB" panose="03000509000000000000" pitchFamily="65" charset="-120"/>
              <a:ea typeface="DFKai-SB" panose="03000509000000000000" pitchFamily="65" charset="-120"/>
            </a:endParaRPr>
          </a:p>
        </p:txBody>
      </p:sp>
      <p:sp>
        <p:nvSpPr>
          <p:cNvPr id="30" name="矩形 1"/>
          <p:cNvSpPr/>
          <p:nvPr/>
        </p:nvSpPr>
        <p:spPr>
          <a:xfrm>
            <a:off x="2450194" y="6319515"/>
            <a:ext cx="7538538" cy="461665"/>
          </a:xfrm>
          <a:prstGeom prst="rect">
            <a:avLst/>
          </a:prstGeom>
        </p:spPr>
        <p:txBody>
          <a:bodyPr wrap="square">
            <a:spAutoFit/>
          </a:bodyPr>
          <a:lstStyle/>
          <a:p>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請教師教授有關課題時，留意最新防疫政策更新。</a:t>
            </a:r>
            <a:endParaRPr lang="zh-HK"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4216942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7E2D838F-56A2-4526-BE96-8A35A674E2A7}"/>
              </a:ext>
            </a:extLst>
          </p:cNvPr>
          <p:cNvGrpSpPr/>
          <p:nvPr/>
        </p:nvGrpSpPr>
        <p:grpSpPr>
          <a:xfrm>
            <a:off x="189882" y="1727315"/>
            <a:ext cx="6096000" cy="3490186"/>
            <a:chOff x="6403615" y="736115"/>
            <a:chExt cx="5722873" cy="3909460"/>
          </a:xfrm>
        </p:grpSpPr>
        <p:grpSp>
          <p:nvGrpSpPr>
            <p:cNvPr id="19" name="组合 18">
              <a:extLst>
                <a:ext uri="{FF2B5EF4-FFF2-40B4-BE49-F238E27FC236}">
                  <a16:creationId xmlns:a16="http://schemas.microsoft.com/office/drawing/2014/main" id="{53A3BFC1-D58B-4D44-8AD6-C302D8C111B6}"/>
                </a:ext>
              </a:extLst>
            </p:cNvPr>
            <p:cNvGrpSpPr/>
            <p:nvPr/>
          </p:nvGrpSpPr>
          <p:grpSpPr>
            <a:xfrm>
              <a:off x="6462164" y="871098"/>
              <a:ext cx="5605776" cy="3697679"/>
              <a:chOff x="-377584" y="1274688"/>
              <a:chExt cx="5490207" cy="3135599"/>
            </a:xfrm>
          </p:grpSpPr>
          <p:sp>
            <p:nvSpPr>
              <p:cNvPr id="21" name="Rectangle 85">
                <a:extLst>
                  <a:ext uri="{FF2B5EF4-FFF2-40B4-BE49-F238E27FC236}">
                    <a16:creationId xmlns:a16="http://schemas.microsoft.com/office/drawing/2014/main" id="{C8B18C86-34A6-4809-A588-E28E47014E3D}"/>
                  </a:ext>
                </a:extLst>
              </p:cNvPr>
              <p:cNvSpPr>
                <a:spLocks noChangeArrowheads="1"/>
              </p:cNvSpPr>
              <p:nvPr/>
            </p:nvSpPr>
            <p:spPr bwMode="auto">
              <a:xfrm>
                <a:off x="-377584" y="1274688"/>
                <a:ext cx="5490207" cy="3135599"/>
              </a:xfrm>
              <a:prstGeom prst="rect">
                <a:avLst/>
              </a:prstGeom>
              <a:solidFill>
                <a:schemeClr val="bg1"/>
              </a:solidFill>
              <a:ln w="9525" cap="flat" cmpd="sng" algn="ctr">
                <a:noFill/>
                <a:prstDash val="solid"/>
              </a:ln>
              <a:effectLst>
                <a:outerShdw blurRad="40000" dist="20000" dir="5400000" rotWithShape="0">
                  <a:srgbClr val="000000">
                    <a:alpha val="38000"/>
                  </a:srgbClr>
                </a:outerShdw>
              </a:effectLst>
            </p:spPr>
            <p:txBody>
              <a:bodyPr lIns="0" tIns="0" rIns="0" bIns="0" rtlCol="0" anchor="ct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algn="ctr" defTabSz="914363"/>
                <a:endParaRPr lang="zh-CN" altLang="en-US" sz="1400" b="0" kern="0">
                  <a:latin typeface="Microsoft JhengHei" panose="020B0604030504040204" pitchFamily="34" charset="-120"/>
                  <a:ea typeface="Microsoft JhengHei" panose="020B0604030504040204" pitchFamily="34" charset="-120"/>
                </a:endParaRPr>
              </a:p>
            </p:txBody>
          </p:sp>
          <p:sp>
            <p:nvSpPr>
              <p:cNvPr id="22" name="Rounded Rectangle 144">
                <a:extLst>
                  <a:ext uri="{FF2B5EF4-FFF2-40B4-BE49-F238E27FC236}">
                    <a16:creationId xmlns:a16="http://schemas.microsoft.com/office/drawing/2014/main" id="{4C511FC0-BA13-4F3D-8AA3-CE6ADA0595F0}"/>
                  </a:ext>
                </a:extLst>
              </p:cNvPr>
              <p:cNvSpPr/>
              <p:nvPr/>
            </p:nvSpPr>
            <p:spPr>
              <a:xfrm>
                <a:off x="-356841" y="1274688"/>
                <a:ext cx="5469464" cy="380749"/>
              </a:xfrm>
              <a:prstGeom prst="roundRect">
                <a:avLst>
                  <a:gd name="adj" fmla="val 0"/>
                </a:avLst>
              </a:prstGeom>
              <a:solidFill>
                <a:srgbClr val="FFEBB6"/>
              </a:solidFill>
              <a:ln w="9525" cap="flat" cmpd="sng" algn="ctr">
                <a:noFill/>
                <a:prstDash val="solid"/>
                <a:headEnd type="none" w="med" len="med"/>
                <a:tailEnd type="none" w="med" len="med"/>
              </a:ln>
              <a:effectLst/>
            </p:spPr>
            <p:txBody>
              <a:bodyPr vert="horz" wrap="square" lIns="137160" tIns="45718" rIns="91436" bIns="45718" numCol="1" rtlCol="0" anchor="ctr"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effectLst/>
                  <a:uLnTx/>
                  <a:uFillTx/>
                  <a:latin typeface="Microsoft JhengHei" panose="020B0604030504040204" pitchFamily="34" charset="-120"/>
                  <a:ea typeface="Microsoft JhengHei" panose="020B0604030504040204" pitchFamily="34" charset="-120"/>
                </a:endParaRPr>
              </a:p>
            </p:txBody>
          </p:sp>
        </p:grpSp>
        <p:sp>
          <p:nvSpPr>
            <p:cNvPr id="20" name="文本框 19">
              <a:extLst>
                <a:ext uri="{FF2B5EF4-FFF2-40B4-BE49-F238E27FC236}">
                  <a16:creationId xmlns:a16="http://schemas.microsoft.com/office/drawing/2014/main" id="{DA9802A9-2511-4532-BD44-5D493ACC10E9}"/>
                </a:ext>
              </a:extLst>
            </p:cNvPr>
            <p:cNvSpPr txBox="1"/>
            <p:nvPr/>
          </p:nvSpPr>
          <p:spPr>
            <a:xfrm>
              <a:off x="6403615" y="736115"/>
              <a:ext cx="5722873" cy="3909460"/>
            </a:xfrm>
            <a:prstGeom prst="rect">
              <a:avLst/>
            </a:prstGeom>
            <a:noFill/>
            <a:ln>
              <a:noFill/>
            </a:ln>
          </p:spPr>
          <p:txBody>
            <a:bodyPr wrap="square" rtlCol="0">
              <a:spAutoFit/>
            </a:bodyPr>
            <a:lstStyle>
              <a:defPPr>
                <a:defRPr lang="zh-HK"/>
              </a:defPPr>
              <a:lvl1pPr algn="ctr">
                <a:defRPr sz="2000">
                  <a:latin typeface="楷体" panose="02010609060101010101" pitchFamily="49" charset="-122"/>
                  <a:ea typeface="楷体" panose="02010609060101010101" pitchFamily="49" charset="-122"/>
                </a:defRPr>
              </a:lvl1pPr>
            </a:lstStyle>
            <a:p>
              <a:pPr>
                <a:lnSpc>
                  <a:spcPct val="120000"/>
                </a:lnSpc>
              </a:pPr>
              <a:r>
                <a:rPr lang="zh-CN" altLang="en-US" sz="2400" b="1" dirty="0">
                  <a:latin typeface="DFKai-SB" panose="03000509000000000000" pitchFamily="65" charset="-120"/>
                  <a:ea typeface="DFKai-SB" panose="03000509000000000000" pitchFamily="65" charset="-120"/>
                </a:rPr>
                <a:t>做好個人防護</a:t>
              </a:r>
              <a:endParaRPr lang="en-US" altLang="zh-CN" sz="2400" b="1" dirty="0">
                <a:latin typeface="DFKai-SB" panose="03000509000000000000" pitchFamily="65" charset="-120"/>
                <a:ea typeface="DFKai-SB" panose="03000509000000000000" pitchFamily="65" charset="-120"/>
              </a:endParaRPr>
            </a:p>
            <a:p>
              <a:pPr marL="342900" indent="-342900" algn="l">
                <a:buFont typeface="Arial" panose="020B0604020202020204" pitchFamily="34" charset="0"/>
                <a:buChar char="•"/>
              </a:pPr>
              <a:r>
                <a:rPr lang="zh-CN" altLang="en-US" sz="2400" dirty="0" smtClean="0">
                  <a:latin typeface="DFKai-SB" panose="03000509000000000000" pitchFamily="65" charset="-120"/>
                  <a:ea typeface="DFKai-SB" panose="03000509000000000000" pitchFamily="65" charset="-120"/>
                </a:rPr>
                <a:t>避免</a:t>
              </a:r>
              <a:r>
                <a:rPr lang="zh-TW" altLang="en-US" sz="2400" dirty="0" smtClean="0">
                  <a:latin typeface="DFKai-SB" panose="03000509000000000000" pitchFamily="65" charset="-120"/>
                  <a:ea typeface="DFKai-SB" panose="03000509000000000000" pitchFamily="65" charset="-120"/>
                </a:rPr>
                <a:t>到</a:t>
              </a:r>
              <a:r>
                <a:rPr lang="zh-CN" altLang="en-US" sz="2400" dirty="0" smtClean="0">
                  <a:latin typeface="DFKai-SB" panose="03000509000000000000" pitchFamily="65" charset="-120"/>
                  <a:ea typeface="DFKai-SB" panose="03000509000000000000" pitchFamily="65" charset="-120"/>
                </a:rPr>
                <a:t>疾病</a:t>
              </a:r>
              <a:r>
                <a:rPr lang="zh-CN" altLang="en-US" sz="2400" dirty="0">
                  <a:latin typeface="DFKai-SB" panose="03000509000000000000" pitchFamily="65" charset="-120"/>
                  <a:ea typeface="DFKai-SB" panose="03000509000000000000" pitchFamily="65" charset="-120"/>
                </a:rPr>
                <a:t>正在流行的地區。</a:t>
              </a:r>
            </a:p>
            <a:p>
              <a:pPr marL="342900" indent="-342900" algn="l">
                <a:buFont typeface="Arial" panose="020B0604020202020204" pitchFamily="34" charset="0"/>
                <a:buChar char="•"/>
              </a:pPr>
              <a:r>
                <a:rPr lang="zh-CN" altLang="en-US" sz="2400" dirty="0">
                  <a:latin typeface="DFKai-SB" panose="03000509000000000000" pitchFamily="65" charset="-120"/>
                  <a:ea typeface="DFKai-SB" panose="03000509000000000000" pitchFamily="65" charset="-120"/>
                </a:rPr>
                <a:t>減少到</a:t>
              </a:r>
              <a:r>
                <a:rPr lang="zh-CN" altLang="en-US" sz="2400" dirty="0" smtClean="0">
                  <a:latin typeface="DFKai-SB" panose="03000509000000000000" pitchFamily="65" charset="-120"/>
                  <a:ea typeface="DFKai-SB" panose="03000509000000000000" pitchFamily="65" charset="-120"/>
                </a:rPr>
                <a:t>人</a:t>
              </a:r>
              <a:r>
                <a:rPr lang="zh-TW" altLang="en-US" sz="2400" dirty="0" smtClean="0">
                  <a:latin typeface="DFKai-SB" panose="03000509000000000000" pitchFamily="65" charset="-120"/>
                  <a:ea typeface="DFKai-SB" panose="03000509000000000000" pitchFamily="65" charset="-120"/>
                </a:rPr>
                <a:t>多</a:t>
              </a:r>
              <a:r>
                <a:rPr lang="zh-CN" altLang="en-US" sz="2400" dirty="0" smtClean="0">
                  <a:latin typeface="DFKai-SB" panose="03000509000000000000" pitchFamily="65" charset="-120"/>
                  <a:ea typeface="DFKai-SB" panose="03000509000000000000" pitchFamily="65" charset="-120"/>
                </a:rPr>
                <a:t>密集</a:t>
              </a:r>
              <a:r>
                <a:rPr lang="zh-CN" altLang="en-US" sz="2400" dirty="0">
                  <a:latin typeface="DFKai-SB" panose="03000509000000000000" pitchFamily="65" charset="-120"/>
                  <a:ea typeface="DFKai-SB" panose="03000509000000000000" pitchFamily="65" charset="-120"/>
                </a:rPr>
                <a:t>、空氣流動性差的公共場所活動，如商場、車站、機場、碼頭、健身室等。</a:t>
              </a:r>
            </a:p>
            <a:p>
              <a:pPr marL="342900" indent="-342900" algn="l">
                <a:buFont typeface="Arial" panose="020B0604020202020204" pitchFamily="34" charset="0"/>
                <a:buChar char="•"/>
              </a:pPr>
              <a:r>
                <a:rPr lang="zh-CN" altLang="en-US" sz="2400" dirty="0" smtClean="0">
                  <a:latin typeface="DFKai-SB" panose="03000509000000000000" pitchFamily="65" charset="-120"/>
                  <a:ea typeface="DFKai-SB" panose="03000509000000000000" pitchFamily="65" charset="-120"/>
                </a:rPr>
                <a:t>打噴嚏</a:t>
              </a:r>
              <a:r>
                <a:rPr lang="zh-CN" altLang="en-US" sz="2400" dirty="0">
                  <a:latin typeface="DFKai-SB" panose="03000509000000000000" pitchFamily="65" charset="-120"/>
                  <a:ea typeface="DFKai-SB" panose="03000509000000000000" pitchFamily="65" charset="-120"/>
                </a:rPr>
                <a:t>或咳嗽時</a:t>
              </a:r>
              <a:r>
                <a:rPr lang="zh-CN" altLang="en-US" sz="2400" dirty="0" smtClean="0">
                  <a:latin typeface="DFKai-SB" panose="03000509000000000000" pitchFamily="65" charset="-120"/>
                  <a:ea typeface="DFKai-SB" panose="03000509000000000000" pitchFamily="65" charset="-120"/>
                </a:rPr>
                <a:t>遮</a:t>
              </a:r>
              <a:r>
                <a:rPr lang="zh-TW" altLang="en-US" sz="2400" dirty="0" smtClean="0">
                  <a:latin typeface="DFKai-SB" panose="03000509000000000000" pitchFamily="65" charset="-120"/>
                  <a:ea typeface="DFKai-SB" panose="03000509000000000000" pitchFamily="65" charset="-120"/>
                </a:rPr>
                <a:t>掩</a:t>
              </a:r>
              <a:r>
                <a:rPr lang="zh-CN" altLang="en-US" sz="2400" dirty="0">
                  <a:latin typeface="DFKai-SB" panose="03000509000000000000" pitchFamily="65" charset="-120"/>
                  <a:ea typeface="DFKai-SB" panose="03000509000000000000" pitchFamily="65" charset="-120"/>
                </a:rPr>
                <a:t>口鼻。</a:t>
              </a:r>
            </a:p>
            <a:p>
              <a:pPr marL="342900" indent="-342900" algn="l">
                <a:buFont typeface="Arial" panose="020B0604020202020204" pitchFamily="34" charset="0"/>
                <a:buChar char="•"/>
              </a:pPr>
              <a:r>
                <a:rPr lang="zh-CN" altLang="en-US" sz="2400" dirty="0" smtClean="0">
                  <a:latin typeface="DFKai-SB" panose="03000509000000000000" pitchFamily="65" charset="-120"/>
                  <a:ea typeface="DFKai-SB" panose="03000509000000000000" pitchFamily="65" charset="-120"/>
                </a:rPr>
                <a:t>不</a:t>
              </a:r>
              <a:r>
                <a:rPr lang="zh-CN" altLang="en-US" sz="2400" dirty="0">
                  <a:latin typeface="DFKai-SB" panose="03000509000000000000" pitchFamily="65" charset="-120"/>
                  <a:ea typeface="DFKai-SB" panose="03000509000000000000" pitchFamily="65" charset="-120"/>
                </a:rPr>
                <a:t>隨地吐痰，口鼻分泌物要包好，棄置於有蓋垃圾箱內。</a:t>
              </a:r>
              <a:endParaRPr lang="en-US" altLang="zh-CN" sz="2400" dirty="0">
                <a:latin typeface="DFKai-SB" panose="03000509000000000000" pitchFamily="65" charset="-120"/>
                <a:ea typeface="DFKai-SB" panose="03000509000000000000" pitchFamily="65" charset="-120"/>
              </a:endParaRPr>
            </a:p>
            <a:p>
              <a:pPr marL="342900" indent="-342900" algn="l">
                <a:buFont typeface="Arial" panose="020B0604020202020204" pitchFamily="34" charset="0"/>
                <a:buChar char="•"/>
              </a:pPr>
              <a:r>
                <a:rPr lang="zh-CN" altLang="en-US" sz="2400" dirty="0">
                  <a:latin typeface="DFKai-SB" panose="03000509000000000000" pitchFamily="65" charset="-120"/>
                  <a:ea typeface="DFKai-SB" panose="03000509000000000000" pitchFamily="65" charset="-120"/>
                </a:rPr>
                <a:t>注意營養，勤運動。</a:t>
              </a:r>
              <a:endParaRPr lang="en-US" altLang="zh-CN" sz="2400" dirty="0">
                <a:latin typeface="DFKai-SB" panose="03000509000000000000" pitchFamily="65" charset="-120"/>
                <a:ea typeface="DFKai-SB" panose="03000509000000000000" pitchFamily="65" charset="-120"/>
              </a:endParaRPr>
            </a:p>
          </p:txBody>
        </p:sp>
      </p:grpSp>
      <p:grpSp>
        <p:nvGrpSpPr>
          <p:cNvPr id="28" name="组合 27">
            <a:extLst>
              <a:ext uri="{FF2B5EF4-FFF2-40B4-BE49-F238E27FC236}">
                <a16:creationId xmlns:a16="http://schemas.microsoft.com/office/drawing/2014/main" id="{E8FA4FAB-3CBB-41C6-BD04-A33F6D1F011F}"/>
              </a:ext>
            </a:extLst>
          </p:cNvPr>
          <p:cNvGrpSpPr/>
          <p:nvPr/>
        </p:nvGrpSpPr>
        <p:grpSpPr>
          <a:xfrm>
            <a:off x="6348248" y="1759324"/>
            <a:ext cx="5680220" cy="3389616"/>
            <a:chOff x="8775743" y="-173195"/>
            <a:chExt cx="5332542" cy="4067566"/>
          </a:xfrm>
        </p:grpSpPr>
        <p:grpSp>
          <p:nvGrpSpPr>
            <p:cNvPr id="29" name="组合 28">
              <a:extLst>
                <a:ext uri="{FF2B5EF4-FFF2-40B4-BE49-F238E27FC236}">
                  <a16:creationId xmlns:a16="http://schemas.microsoft.com/office/drawing/2014/main" id="{7B7E435D-17EC-4798-8A8B-F97EB007B9DA}"/>
                </a:ext>
              </a:extLst>
            </p:cNvPr>
            <p:cNvGrpSpPr/>
            <p:nvPr/>
          </p:nvGrpSpPr>
          <p:grpSpPr>
            <a:xfrm>
              <a:off x="8775743" y="-66292"/>
              <a:ext cx="5332542" cy="3960663"/>
              <a:chOff x="1888299" y="479790"/>
              <a:chExt cx="5222606" cy="3358607"/>
            </a:xfrm>
          </p:grpSpPr>
          <p:sp>
            <p:nvSpPr>
              <p:cNvPr id="31" name="Rectangle 85">
                <a:extLst>
                  <a:ext uri="{FF2B5EF4-FFF2-40B4-BE49-F238E27FC236}">
                    <a16:creationId xmlns:a16="http://schemas.microsoft.com/office/drawing/2014/main" id="{5A89EE95-4A97-4561-92E2-789C26FB28BF}"/>
                  </a:ext>
                </a:extLst>
              </p:cNvPr>
              <p:cNvSpPr>
                <a:spLocks noChangeArrowheads="1"/>
              </p:cNvSpPr>
              <p:nvPr/>
            </p:nvSpPr>
            <p:spPr bwMode="auto">
              <a:xfrm>
                <a:off x="1888299" y="838810"/>
                <a:ext cx="5222605" cy="2999587"/>
              </a:xfrm>
              <a:prstGeom prst="rect">
                <a:avLst/>
              </a:prstGeom>
              <a:solidFill>
                <a:schemeClr val="bg1"/>
              </a:solidFill>
              <a:ln w="9525" cap="flat" cmpd="sng" algn="ctr">
                <a:noFill/>
                <a:prstDash val="solid"/>
              </a:ln>
              <a:effectLst>
                <a:outerShdw blurRad="40000" dist="20000" dir="5400000" rotWithShape="0">
                  <a:srgbClr val="000000">
                    <a:alpha val="38000"/>
                  </a:srgbClr>
                </a:outerShdw>
              </a:effectLst>
            </p:spPr>
            <p:txBody>
              <a:bodyPr lIns="0" tIns="0" rIns="0" bIns="0" rtlCol="0" anchor="ct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algn="ctr" defTabSz="914363"/>
                <a:endParaRPr lang="zh-CN" altLang="en-US" sz="1400" b="0" kern="0">
                  <a:latin typeface="Microsoft JhengHei" panose="020B0604030504040204" pitchFamily="34" charset="-120"/>
                  <a:ea typeface="Microsoft JhengHei" panose="020B0604030504040204" pitchFamily="34" charset="-120"/>
                </a:endParaRPr>
              </a:p>
            </p:txBody>
          </p:sp>
          <p:sp>
            <p:nvSpPr>
              <p:cNvPr id="32" name="Rounded Rectangle 144">
                <a:extLst>
                  <a:ext uri="{FF2B5EF4-FFF2-40B4-BE49-F238E27FC236}">
                    <a16:creationId xmlns:a16="http://schemas.microsoft.com/office/drawing/2014/main" id="{670467FD-9703-4B66-BE1B-26E3D7AE9B1E}"/>
                  </a:ext>
                </a:extLst>
              </p:cNvPr>
              <p:cNvSpPr/>
              <p:nvPr/>
            </p:nvSpPr>
            <p:spPr>
              <a:xfrm>
                <a:off x="1888300" y="479790"/>
                <a:ext cx="5222605" cy="380749"/>
              </a:xfrm>
              <a:prstGeom prst="roundRect">
                <a:avLst>
                  <a:gd name="adj" fmla="val 0"/>
                </a:avLst>
              </a:prstGeom>
              <a:solidFill>
                <a:srgbClr val="FFEBB6"/>
              </a:solidFill>
              <a:ln w="9525" cap="flat" cmpd="sng" algn="ctr">
                <a:noFill/>
                <a:prstDash val="solid"/>
                <a:headEnd type="none" w="med" len="med"/>
                <a:tailEnd type="none" w="med" len="med"/>
              </a:ln>
              <a:effectLst/>
            </p:spPr>
            <p:txBody>
              <a:bodyPr vert="horz" wrap="square" lIns="137160" tIns="45718" rIns="91436" bIns="45718" numCol="1" rtlCol="0" anchor="ctr"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effectLst/>
                  <a:uLnTx/>
                  <a:uFillTx/>
                  <a:latin typeface="Microsoft JhengHei" panose="020B0604030504040204" pitchFamily="34" charset="-120"/>
                  <a:ea typeface="Microsoft JhengHei" panose="020B0604030504040204" pitchFamily="34" charset="-120"/>
                </a:endParaRPr>
              </a:p>
            </p:txBody>
          </p:sp>
        </p:grpSp>
        <p:sp>
          <p:nvSpPr>
            <p:cNvPr id="30" name="文本框 29">
              <a:extLst>
                <a:ext uri="{FF2B5EF4-FFF2-40B4-BE49-F238E27FC236}">
                  <a16:creationId xmlns:a16="http://schemas.microsoft.com/office/drawing/2014/main" id="{05028D25-6E3A-41E7-B72A-F3DC68486F05}"/>
                </a:ext>
              </a:extLst>
            </p:cNvPr>
            <p:cNvSpPr txBox="1"/>
            <p:nvPr/>
          </p:nvSpPr>
          <p:spPr>
            <a:xfrm>
              <a:off x="8829012" y="-173195"/>
              <a:ext cx="5279273" cy="3674601"/>
            </a:xfrm>
            <a:prstGeom prst="rect">
              <a:avLst/>
            </a:prstGeom>
            <a:noFill/>
            <a:ln>
              <a:noFill/>
            </a:ln>
          </p:spPr>
          <p:txBody>
            <a:bodyPr wrap="square" rtlCol="0">
              <a:spAutoFit/>
            </a:bodyPr>
            <a:lstStyle>
              <a:defPPr>
                <a:defRPr lang="zh-HK"/>
              </a:defPPr>
              <a:lvl1pPr algn="ctr">
                <a:defRPr sz="2000">
                  <a:latin typeface="楷体" panose="02010609060101010101" pitchFamily="49" charset="-122"/>
                  <a:ea typeface="楷体" panose="02010609060101010101" pitchFamily="49" charset="-122"/>
                </a:defRPr>
              </a:lvl1pPr>
            </a:lstStyle>
            <a:p>
              <a:pPr>
                <a:lnSpc>
                  <a:spcPct val="120000"/>
                </a:lnSpc>
              </a:pPr>
              <a:r>
                <a:rPr lang="zh-CN" altLang="en-US" sz="2400" b="1" dirty="0">
                  <a:latin typeface="DFKai-SB" panose="03000509000000000000" pitchFamily="65" charset="-120"/>
                  <a:ea typeface="DFKai-SB" panose="03000509000000000000" pitchFamily="65" charset="-120"/>
                </a:rPr>
                <a:t>保持居家衞生</a:t>
              </a:r>
            </a:p>
            <a:p>
              <a:pPr marL="342900" indent="-342900" algn="l">
                <a:buFont typeface="Arial" panose="020B0604020202020204" pitchFamily="34" charset="0"/>
                <a:buChar char="•"/>
              </a:pPr>
              <a:r>
                <a:rPr lang="zh-TW" altLang="en-US" sz="2400" dirty="0" smtClean="0">
                  <a:latin typeface="DFKai-SB" panose="03000509000000000000" pitchFamily="65" charset="-120"/>
                  <a:ea typeface="DFKai-SB" panose="03000509000000000000" pitchFamily="65" charset="-120"/>
                </a:rPr>
                <a:t>保持家中清潔</a:t>
              </a:r>
              <a:r>
                <a:rPr lang="zh-TW" altLang="en-US" sz="2400" dirty="0">
                  <a:latin typeface="DFKai-SB" panose="03000509000000000000" pitchFamily="65" charset="-120"/>
                  <a:ea typeface="DFKai-SB" panose="03000509000000000000" pitchFamily="65" charset="-120"/>
                </a:rPr>
                <a:t>，勤開</a:t>
              </a:r>
              <a:r>
                <a:rPr lang="zh-TW" altLang="en-US" sz="2400" dirty="0" smtClean="0">
                  <a:latin typeface="DFKai-SB" panose="03000509000000000000" pitchFamily="65" charset="-120"/>
                  <a:ea typeface="DFKai-SB" panose="03000509000000000000" pitchFamily="65" charset="-120"/>
                </a:rPr>
                <a:t>窗保持空氣流通。</a:t>
              </a:r>
              <a:endParaRPr lang="zh-TW" altLang="en-US" sz="2400" dirty="0">
                <a:latin typeface="DFKai-SB" panose="03000509000000000000" pitchFamily="65" charset="-120"/>
                <a:ea typeface="DFKai-SB" panose="03000509000000000000" pitchFamily="65" charset="-120"/>
              </a:endParaRPr>
            </a:p>
            <a:p>
              <a:pPr marL="342900" indent="-342900" algn="l">
                <a:buFont typeface="Arial" panose="020B0604020202020204" pitchFamily="34" charset="0"/>
                <a:buChar char="•"/>
              </a:pPr>
              <a:r>
                <a:rPr lang="zh-TW" altLang="en-US" sz="2400" dirty="0" smtClean="0">
                  <a:latin typeface="DFKai-SB" panose="03000509000000000000" pitchFamily="65" charset="-120"/>
                  <a:ea typeface="DFKai-SB" panose="03000509000000000000" pitchFamily="65" charset="-120"/>
                </a:rPr>
                <a:t>家庭</a:t>
              </a:r>
              <a:r>
                <a:rPr lang="zh-TW" altLang="en-US" sz="2400" dirty="0">
                  <a:latin typeface="DFKai-SB" panose="03000509000000000000" pitchFamily="65" charset="-120"/>
                  <a:ea typeface="DFKai-SB" panose="03000509000000000000" pitchFamily="65" charset="-120"/>
                </a:rPr>
                <a:t>成員不共用毛巾，保持家居、餐具清潔，勤曬衣被。</a:t>
              </a:r>
            </a:p>
            <a:p>
              <a:pPr marL="342900" indent="-342900" algn="l">
                <a:buFont typeface="Arial" panose="020B0604020202020204" pitchFamily="34" charset="0"/>
                <a:buChar char="•"/>
              </a:pPr>
              <a:r>
                <a:rPr lang="zh-TW" altLang="en-US" sz="2400" dirty="0">
                  <a:latin typeface="DFKai-SB" panose="03000509000000000000" pitchFamily="65" charset="-120"/>
                  <a:ea typeface="DFKai-SB" panose="03000509000000000000" pitchFamily="65" charset="-120"/>
                </a:rPr>
                <a:t>主動做好個人及家庭成員的健康監測，發熱時要</a:t>
              </a:r>
              <a:r>
                <a:rPr lang="zh-TW" altLang="en-US" sz="2400" dirty="0" smtClean="0">
                  <a:latin typeface="DFKai-SB" panose="03000509000000000000" pitchFamily="65" charset="-120"/>
                  <a:ea typeface="DFKai-SB" panose="03000509000000000000" pitchFamily="65" charset="-120"/>
                </a:rPr>
                <a:t>主動量度體溫</a:t>
              </a:r>
              <a:r>
                <a:rPr lang="zh-TW" altLang="en-US" sz="2400" dirty="0">
                  <a:latin typeface="DFKai-SB" panose="03000509000000000000" pitchFamily="65" charset="-120"/>
                  <a:ea typeface="DFKai-SB" panose="03000509000000000000" pitchFamily="65" charset="-120"/>
                </a:rPr>
                <a:t>，及時就醫。</a:t>
              </a:r>
            </a:p>
            <a:p>
              <a:pPr marL="342900" indent="-342900" algn="l">
                <a:buFont typeface="Arial" panose="020B0604020202020204" pitchFamily="34" charset="0"/>
                <a:buChar char="•"/>
              </a:pPr>
              <a:r>
                <a:rPr lang="zh-TW" altLang="en-US" sz="2400" dirty="0">
                  <a:latin typeface="DFKai-SB" panose="03000509000000000000" pitchFamily="65" charset="-120"/>
                  <a:ea typeface="DFKai-SB" panose="03000509000000000000" pitchFamily="65" charset="-120"/>
                </a:rPr>
                <a:t>準備常用物資，如家庭備置體溫計、一次性口罩、家用消毒用品等。</a:t>
              </a:r>
            </a:p>
          </p:txBody>
        </p:sp>
      </p:grpSp>
      <p:sp>
        <p:nvSpPr>
          <p:cNvPr id="23" name="文字方塊 22">
            <a:extLst>
              <a:ext uri="{FF2B5EF4-FFF2-40B4-BE49-F238E27FC236}">
                <a16:creationId xmlns:a16="http://schemas.microsoft.com/office/drawing/2014/main" id="{A8AE97F4-20B4-4A45-B14F-DBF1D601343C}"/>
              </a:ext>
            </a:extLst>
          </p:cNvPr>
          <p:cNvSpPr txBox="1"/>
          <p:nvPr/>
        </p:nvSpPr>
        <p:spPr>
          <a:xfrm>
            <a:off x="6794543" y="5720157"/>
            <a:ext cx="4844372" cy="646331"/>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視頻來源：衞生署衞生防護中心</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雙手乾淨 預防傳染病</a:t>
            </a:r>
            <a:r>
              <a:rPr lang="en-US" altLang="zh-TW" sz="1200" b="0" i="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200" b="0" i="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(https://www.youtube.com/watch?v=ylsKdFk4atU&amp;list=PLd1JkKZ3CcY8JHmOxJQCrmZlOnRzf0uI7&amp;index=6)</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a:hlinkClick r:id="rId3"/>
            <a:extLst>
              <a:ext uri="{FF2B5EF4-FFF2-40B4-BE49-F238E27FC236}">
                <a16:creationId xmlns:a16="http://schemas.microsoft.com/office/drawing/2014/main" id="{8EFB937C-BE11-46C7-BF0A-8DD48B4954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37287" y="5217501"/>
            <a:ext cx="3156316" cy="1559057"/>
          </a:xfrm>
          <a:prstGeom prst="rect">
            <a:avLst/>
          </a:prstGeom>
        </p:spPr>
      </p:pic>
      <p:sp>
        <p:nvSpPr>
          <p:cNvPr id="38" name="任意多边形: 形状 4">
            <a:extLst>
              <a:ext uri="{FF2B5EF4-FFF2-40B4-BE49-F238E27FC236}">
                <a16:creationId xmlns:a16="http://schemas.microsoft.com/office/drawing/2014/main" id="{D1A8E915-1375-4995-AFC8-208D87E2EB39}"/>
              </a:ext>
            </a:extLst>
          </p:cNvPr>
          <p:cNvSpPr/>
          <p:nvPr/>
        </p:nvSpPr>
        <p:spPr>
          <a:xfrm>
            <a:off x="1440480" y="143644"/>
            <a:ext cx="9450502"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smtClean="0">
                <a:solidFill>
                  <a:schemeClr val="bg1"/>
                </a:solidFill>
                <a:latin typeface="DFKai-SB" panose="03000509000000000000" pitchFamily="65" charset="-120"/>
                <a:ea typeface="DFKai-SB" panose="03000509000000000000" pitchFamily="65" charset="-120"/>
              </a:rPr>
              <a:t>應盡</a:t>
            </a:r>
            <a:r>
              <a:rPr lang="zh-CN" altLang="en-US" sz="4000" b="1" dirty="0" smtClean="0">
                <a:solidFill>
                  <a:srgbClr val="FFFFFF"/>
                </a:solidFill>
                <a:latin typeface="DFKai-SB" panose="03000509000000000000" pitchFamily="65" charset="-120"/>
                <a:ea typeface="DFKai-SB" panose="03000509000000000000" pitchFamily="65" charset="-120"/>
              </a:rPr>
              <a:t>公民責任</a:t>
            </a:r>
            <a:r>
              <a:rPr lang="zh-CN" altLang="en-US" sz="4000" b="1" dirty="0">
                <a:solidFill>
                  <a:srgbClr val="FFFFFF"/>
                </a:solidFill>
                <a:latin typeface="DFKai-SB" panose="03000509000000000000" pitchFamily="65" charset="-120"/>
                <a:ea typeface="DFKai-SB" panose="03000509000000000000" pitchFamily="65" charset="-120"/>
              </a:rPr>
              <a:t>配合政府的政策共同抗疫</a:t>
            </a:r>
          </a:p>
        </p:txBody>
      </p:sp>
      <p:sp>
        <p:nvSpPr>
          <p:cNvPr id="39" name="Title 1">
            <a:extLst>
              <a:ext uri="{FF2B5EF4-FFF2-40B4-BE49-F238E27FC236}">
                <a16:creationId xmlns:a16="http://schemas.microsoft.com/office/drawing/2014/main" id="{967186F0-E83B-41D8-89A4-B3AC4F1F3D8A}"/>
              </a:ext>
            </a:extLst>
          </p:cNvPr>
          <p:cNvSpPr txBox="1">
            <a:spLocks/>
          </p:cNvSpPr>
          <p:nvPr/>
        </p:nvSpPr>
        <p:spPr>
          <a:xfrm>
            <a:off x="4383112" y="821358"/>
            <a:ext cx="3157445" cy="568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DFKai-SB" panose="03000509000000000000" pitchFamily="65" charset="-120"/>
                <a:ea typeface="DFKai-SB" panose="03000509000000000000" pitchFamily="65" charset="-120"/>
              </a:rPr>
              <a:t>配合防疫管理</a:t>
            </a:r>
            <a:endParaRPr lang="zh-HK" altLang="en-US" sz="2800" b="1" dirty="0">
              <a:latin typeface="DFKai-SB" panose="03000509000000000000" pitchFamily="65" charset="-120"/>
              <a:ea typeface="DFKai-SB" panose="03000509000000000000" pitchFamily="65" charset="-120"/>
            </a:endParaRPr>
          </a:p>
        </p:txBody>
      </p:sp>
      <p:sp>
        <p:nvSpPr>
          <p:cNvPr id="40" name="Title 1">
            <a:extLst>
              <a:ext uri="{FF2B5EF4-FFF2-40B4-BE49-F238E27FC236}">
                <a16:creationId xmlns:a16="http://schemas.microsoft.com/office/drawing/2014/main" id="{EEE5965A-33C6-4A9A-A516-E3910225BF23}"/>
              </a:ext>
            </a:extLst>
          </p:cNvPr>
          <p:cNvSpPr txBox="1">
            <a:spLocks/>
          </p:cNvSpPr>
          <p:nvPr/>
        </p:nvSpPr>
        <p:spPr>
          <a:xfrm>
            <a:off x="1818972" y="1282060"/>
            <a:ext cx="8285727" cy="568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DFKai-SB" panose="03000509000000000000" pitchFamily="65" charset="-120"/>
                <a:ea typeface="DFKai-SB" panose="03000509000000000000" pitchFamily="65" charset="-120"/>
              </a:rPr>
              <a:t> </a:t>
            </a:r>
            <a:r>
              <a:rPr lang="zh-CN" altLang="en-US" sz="2400" dirty="0" smtClean="0">
                <a:latin typeface="DFKai-SB" panose="03000509000000000000" pitchFamily="65" charset="-120"/>
                <a:ea typeface="DFKai-SB" panose="03000509000000000000" pitchFamily="65" charset="-120"/>
              </a:rPr>
              <a:t>如何配合政府的政策與管理</a:t>
            </a:r>
            <a:r>
              <a:rPr lang="zh-TW" altLang="en-US" sz="2400" dirty="0">
                <a:latin typeface="DFKai-SB" panose="03000509000000000000" pitchFamily="65" charset="-120"/>
                <a:ea typeface="DFKai-SB" panose="03000509000000000000" pitchFamily="65" charset="-120"/>
              </a:rPr>
              <a:t>（以</a:t>
            </a:r>
            <a:r>
              <a:rPr lang="zh-TW" altLang="en-US" sz="2400" dirty="0" smtClean="0">
                <a:latin typeface="DFKai-SB" panose="03000509000000000000" pitchFamily="65" charset="-120"/>
                <a:ea typeface="DFKai-SB" panose="03000509000000000000" pitchFamily="65" charset="-120"/>
              </a:rPr>
              <a:t>應對</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COVID-19</a:t>
            </a:r>
            <a:r>
              <a:rPr lang="zh-TW" altLang="en-US" sz="2400" dirty="0" smtClean="0">
                <a:latin typeface="DFKai-SB" panose="03000509000000000000" pitchFamily="65" charset="-120"/>
                <a:ea typeface="DFKai-SB" panose="03000509000000000000" pitchFamily="65" charset="-120"/>
              </a:rPr>
              <a:t>為</a:t>
            </a:r>
            <a:r>
              <a:rPr lang="zh-TW" altLang="en-US" sz="2400" dirty="0">
                <a:latin typeface="DFKai-SB" panose="03000509000000000000" pitchFamily="65" charset="-120"/>
                <a:ea typeface="DFKai-SB" panose="03000509000000000000" pitchFamily="65" charset="-120"/>
              </a:rPr>
              <a:t>例</a:t>
            </a:r>
            <a:r>
              <a:rPr lang="zh-TW" altLang="en-US" sz="2400" dirty="0" smtClean="0">
                <a:latin typeface="DFKai-SB" panose="03000509000000000000" pitchFamily="65" charset="-120"/>
                <a:ea typeface="DFKai-SB" panose="03000509000000000000" pitchFamily="65" charset="-120"/>
              </a:rPr>
              <a:t>）</a:t>
            </a:r>
            <a:endParaRPr lang="zh-HK" altLang="en-US" sz="2400" dirty="0">
              <a:latin typeface="DFKai-SB" panose="03000509000000000000" pitchFamily="65" charset="-120"/>
              <a:ea typeface="DFKai-SB" panose="03000509000000000000" pitchFamily="65" charset="-120"/>
            </a:endParaRPr>
          </a:p>
        </p:txBody>
      </p:sp>
      <p:sp>
        <p:nvSpPr>
          <p:cNvPr id="41" name="Freeform 5">
            <a:extLst>
              <a:ext uri="{FF2B5EF4-FFF2-40B4-BE49-F238E27FC236}">
                <a16:creationId xmlns:a16="http://schemas.microsoft.com/office/drawing/2014/main" id="{C3FF11AA-7B96-49CA-89D6-70C17C980CFF}"/>
              </a:ext>
            </a:extLst>
          </p:cNvPr>
          <p:cNvSpPr/>
          <p:nvPr/>
        </p:nvSpPr>
        <p:spPr bwMode="auto">
          <a:xfrm>
            <a:off x="4159260" y="880943"/>
            <a:ext cx="643332" cy="462463"/>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2" name="Rectangle 14">
            <a:extLst>
              <a:ext uri="{FF2B5EF4-FFF2-40B4-BE49-F238E27FC236}">
                <a16:creationId xmlns:a16="http://schemas.microsoft.com/office/drawing/2014/main" id="{3C3C86A6-3C2F-4F6E-9CFB-13808924631C}"/>
              </a:ext>
            </a:extLst>
          </p:cNvPr>
          <p:cNvSpPr/>
          <p:nvPr/>
        </p:nvSpPr>
        <p:spPr>
          <a:xfrm>
            <a:off x="274809" y="6407226"/>
            <a:ext cx="2031325" cy="369332"/>
          </a:xfrm>
          <a:prstGeom prst="rect">
            <a:avLst/>
          </a:prstGeom>
          <a:ln w="28575">
            <a:solidFill>
              <a:srgbClr val="FF0000"/>
            </a:solidFill>
          </a:ln>
        </p:spPr>
        <p:txBody>
          <a:bodyPr wrap="none">
            <a:spAutoFit/>
          </a:bodyPr>
          <a:lstStyle/>
          <a:p>
            <a:r>
              <a:rPr lang="zh-TW" altLang="en-US" b="1" dirty="0">
                <a:solidFill>
                  <a:srgbClr val="FF0000"/>
                </a:solidFill>
                <a:latin typeface="DFKai-SB" panose="03000509000000000000" pitchFamily="65" charset="-120"/>
                <a:ea typeface="DFKai-SB" panose="03000509000000000000" pitchFamily="65" charset="-120"/>
              </a:rPr>
              <a:t>點擊圖像觀看視頻</a:t>
            </a:r>
            <a:endParaRPr lang="en-US" altLang="zh-HK" b="1" dirty="0">
              <a:solidFill>
                <a:srgbClr val="FF00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969918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BE851F-3B8F-41F0-AC3D-F0409DF542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4612" y="3017138"/>
            <a:ext cx="5020066" cy="2228598"/>
          </a:xfrm>
          <a:prstGeom prst="rect">
            <a:avLst/>
          </a:prstGeom>
        </p:spPr>
      </p:pic>
      <p:sp>
        <p:nvSpPr>
          <p:cNvPr id="32" name="文本框 14">
            <a:extLst>
              <a:ext uri="{FF2B5EF4-FFF2-40B4-BE49-F238E27FC236}">
                <a16:creationId xmlns:a16="http://schemas.microsoft.com/office/drawing/2014/main" id="{970FED04-1A79-4697-B4D7-0BF1C2465A00}"/>
              </a:ext>
            </a:extLst>
          </p:cNvPr>
          <p:cNvSpPr txBox="1"/>
          <p:nvPr/>
        </p:nvSpPr>
        <p:spPr>
          <a:xfrm>
            <a:off x="270610" y="2185947"/>
            <a:ext cx="6112774" cy="2914486"/>
          </a:xfrm>
          <a:prstGeom prst="round2DiagRect">
            <a:avLst/>
          </a:prstGeom>
          <a:solidFill>
            <a:schemeClr val="accent6">
              <a:alpha val="18000"/>
            </a:schemeClr>
          </a:solidFill>
        </p:spPr>
        <p:txBody>
          <a:bodyPr wrap="square">
            <a:spAutoFit/>
          </a:bodyPr>
          <a:lstStyle>
            <a:defPPr>
              <a:defRPr lang="en-US"/>
            </a:defPPr>
            <a:lvl1pPr indent="0" algn="ctr" defTabSz="914400">
              <a:lnSpc>
                <a:spcPct val="120000"/>
              </a:lnSpc>
              <a:spcBef>
                <a:spcPct val="20000"/>
              </a:spcBef>
              <a:buFont typeface="Arial" panose="020B0604020202020204" pitchFamily="34" charset="0"/>
              <a:buNone/>
              <a:defRPr sz="2800" b="1">
                <a:latin typeface="DFKai-SB" panose="03000509000000000000" pitchFamily="65" charset="-120"/>
                <a:ea typeface="DFKai-SB" panose="03000509000000000000" pitchFamily="65" charset="-120"/>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defRPr sz="2400"/>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l">
              <a:spcBef>
                <a:spcPts val="0"/>
              </a:spcBef>
            </a:pPr>
            <a:r>
              <a:rPr lang="zh-CN" altLang="en-US" b="0" dirty="0" smtClean="0"/>
              <a:t>配合</a:t>
            </a:r>
            <a:r>
              <a:rPr lang="zh-CN" altLang="en-US" b="0" dirty="0"/>
              <a:t>預防措施，</a:t>
            </a:r>
            <a:r>
              <a:rPr lang="zh-TW" altLang="en-US" b="0" dirty="0"/>
              <a:t>及時接種疫苗。</a:t>
            </a:r>
            <a:r>
              <a:rPr lang="zh-CN" altLang="en-US" b="0" dirty="0"/>
              <a:t>配合政府的防疫策略和措施，科學認知</a:t>
            </a:r>
            <a:r>
              <a:rPr lang="zh-TW" altLang="en-US" b="0" dirty="0"/>
              <a:t>疫苗的好處及保護作用</a:t>
            </a:r>
            <a:r>
              <a:rPr lang="zh-CN" altLang="en-US" b="0" dirty="0"/>
              <a:t>，理解疫苗的安全性及有效性，回應</a:t>
            </a:r>
            <a:r>
              <a:rPr lang="zh-TW" altLang="en-US" b="0" dirty="0"/>
              <a:t>政府推行的疫苗接種計劃</a:t>
            </a:r>
            <a:r>
              <a:rPr lang="zh-CN" altLang="en-US" b="0" dirty="0"/>
              <a:t>，</a:t>
            </a:r>
            <a:r>
              <a:rPr lang="zh-TW" altLang="en-US" b="0" dirty="0"/>
              <a:t>盡快接種疫苗</a:t>
            </a:r>
            <a:r>
              <a:rPr lang="zh-CN" altLang="en-US" b="0" dirty="0"/>
              <a:t>。</a:t>
            </a:r>
          </a:p>
        </p:txBody>
      </p:sp>
      <p:sp>
        <p:nvSpPr>
          <p:cNvPr id="33" name="Title 1">
            <a:extLst>
              <a:ext uri="{FF2B5EF4-FFF2-40B4-BE49-F238E27FC236}">
                <a16:creationId xmlns:a16="http://schemas.microsoft.com/office/drawing/2014/main" id="{540778C6-4962-41B1-B0A9-CAAACE55B33D}"/>
              </a:ext>
            </a:extLst>
          </p:cNvPr>
          <p:cNvSpPr txBox="1">
            <a:spLocks/>
          </p:cNvSpPr>
          <p:nvPr/>
        </p:nvSpPr>
        <p:spPr>
          <a:xfrm>
            <a:off x="1507635" y="1484522"/>
            <a:ext cx="9526125" cy="568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rgbClr val="FF0000"/>
                </a:solidFill>
                <a:latin typeface="DFKai-SB" panose="03000509000000000000" pitchFamily="65" charset="-120"/>
                <a:ea typeface="DFKai-SB" panose="03000509000000000000" pitchFamily="65" charset="-120"/>
              </a:rPr>
              <a:t> </a:t>
            </a:r>
            <a:r>
              <a:rPr lang="zh-CN" altLang="en-US" sz="2800" b="1" dirty="0">
                <a:latin typeface="DFKai-SB" panose="03000509000000000000" pitchFamily="65" charset="-120"/>
                <a:ea typeface="DFKai-SB" panose="03000509000000000000" pitchFamily="65" charset="-120"/>
              </a:rPr>
              <a:t>如何配合政府的政策與</a:t>
            </a:r>
            <a:r>
              <a:rPr lang="zh-CN" altLang="en-US" sz="2800" b="1" dirty="0" smtClean="0">
                <a:latin typeface="DFKai-SB" panose="03000509000000000000" pitchFamily="65" charset="-120"/>
                <a:ea typeface="DFKai-SB" panose="03000509000000000000" pitchFamily="65" charset="-120"/>
              </a:rPr>
              <a:t>管理</a:t>
            </a:r>
            <a:r>
              <a:rPr lang="zh-TW" altLang="en-US" sz="2800" b="1" dirty="0">
                <a:latin typeface="DFKai-SB" panose="03000509000000000000" pitchFamily="65" charset="-120"/>
                <a:ea typeface="DFKai-SB" panose="03000509000000000000" pitchFamily="65" charset="-120"/>
              </a:rPr>
              <a:t>（以</a:t>
            </a:r>
            <a:r>
              <a:rPr lang="zh-TW" altLang="en-US" sz="2800" b="1" dirty="0" smtClean="0">
                <a:latin typeface="DFKai-SB" panose="03000509000000000000" pitchFamily="65" charset="-120"/>
                <a:ea typeface="DFKai-SB" panose="03000509000000000000" pitchFamily="65" charset="-120"/>
              </a:rPr>
              <a:t>應對</a:t>
            </a:r>
            <a:r>
              <a:rPr lang="en-US" altLang="zh-TW" sz="2800" b="1" dirty="0">
                <a:latin typeface="Times New Roman" panose="02020603050405020304" pitchFamily="18" charset="0"/>
                <a:ea typeface="DFKai-SB" panose="03000509000000000000" pitchFamily="65" charset="-120"/>
                <a:cs typeface="Times New Roman" panose="02020603050405020304" pitchFamily="18" charset="0"/>
              </a:rPr>
              <a:t>COVID-19</a:t>
            </a:r>
            <a:r>
              <a:rPr lang="zh-TW" altLang="en-US" sz="2800" b="1" dirty="0" smtClean="0">
                <a:latin typeface="DFKai-SB" panose="03000509000000000000" pitchFamily="65" charset="-120"/>
                <a:ea typeface="DFKai-SB" panose="03000509000000000000" pitchFamily="65" charset="-120"/>
              </a:rPr>
              <a:t>為</a:t>
            </a:r>
            <a:r>
              <a:rPr lang="zh-TW" altLang="en-US" sz="2800" b="1" dirty="0">
                <a:latin typeface="DFKai-SB" panose="03000509000000000000" pitchFamily="65" charset="-120"/>
                <a:ea typeface="DFKai-SB" panose="03000509000000000000" pitchFamily="65" charset="-120"/>
              </a:rPr>
              <a:t>例</a:t>
            </a:r>
            <a:r>
              <a:rPr lang="zh-TW" altLang="en-US" sz="2800" b="1" dirty="0" smtClean="0">
                <a:latin typeface="DFKai-SB" panose="03000509000000000000" pitchFamily="65" charset="-120"/>
                <a:ea typeface="DFKai-SB" panose="03000509000000000000" pitchFamily="65" charset="-120"/>
              </a:rPr>
              <a:t>）</a:t>
            </a:r>
            <a:endParaRPr lang="zh-HK" altLang="en-US" sz="2800" b="1" dirty="0">
              <a:latin typeface="DFKai-SB" panose="03000509000000000000" pitchFamily="65" charset="-120"/>
              <a:ea typeface="DFKai-SB" panose="03000509000000000000" pitchFamily="65" charset="-120"/>
            </a:endParaRPr>
          </a:p>
        </p:txBody>
      </p:sp>
      <p:sp>
        <p:nvSpPr>
          <p:cNvPr id="34" name="Freeform 5">
            <a:extLst>
              <a:ext uri="{FF2B5EF4-FFF2-40B4-BE49-F238E27FC236}">
                <a16:creationId xmlns:a16="http://schemas.microsoft.com/office/drawing/2014/main" id="{1911A9B8-7B1D-4997-AD9C-682CBB0254D7}"/>
              </a:ext>
            </a:extLst>
          </p:cNvPr>
          <p:cNvSpPr/>
          <p:nvPr/>
        </p:nvSpPr>
        <p:spPr bwMode="auto">
          <a:xfrm>
            <a:off x="3880294" y="1007242"/>
            <a:ext cx="471066" cy="344448"/>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 name="文字方塊 2"/>
          <p:cNvSpPr txBox="1"/>
          <p:nvPr/>
        </p:nvSpPr>
        <p:spPr>
          <a:xfrm>
            <a:off x="6634612" y="2216518"/>
            <a:ext cx="5020066" cy="492443"/>
          </a:xfrm>
          <a:prstGeom prst="rect">
            <a:avLst/>
          </a:prstGeom>
          <a:solidFill>
            <a:schemeClr val="accent5">
              <a:lumMod val="20000"/>
              <a:lumOff val="80000"/>
            </a:schemeClr>
          </a:solidFill>
        </p:spPr>
        <p:txBody>
          <a:bodyPr wrap="square" rtlCol="0">
            <a:spAutoFit/>
          </a:bodyPr>
          <a:lstStyle/>
          <a:p>
            <a:r>
              <a:rPr lang="zh-CN" altLang="en-US" sz="2600" dirty="0" smtClean="0">
                <a:latin typeface="標楷體" panose="03000509000000000000" pitchFamily="65" charset="-120"/>
                <a:ea typeface="標楷體" panose="03000509000000000000" pitchFamily="65" charset="-120"/>
              </a:rPr>
              <a:t>我們</a:t>
            </a:r>
            <a:r>
              <a:rPr lang="zh-TW" altLang="en-US" sz="2600" dirty="0" smtClean="0">
                <a:latin typeface="標楷體" panose="03000509000000000000" pitchFamily="65" charset="-120"/>
                <a:ea typeface="標楷體" panose="03000509000000000000" pitchFamily="65" charset="-120"/>
              </a:rPr>
              <a:t>為</a:t>
            </a:r>
            <a:r>
              <a:rPr lang="zh-CN" altLang="en-US" sz="2600" dirty="0" smtClean="0">
                <a:latin typeface="標楷體" panose="03000509000000000000" pitchFamily="65" charset="-120"/>
                <a:ea typeface="標楷體" panose="03000509000000000000" pitchFamily="65" charset="-120"/>
              </a:rPr>
              <a:t>何</a:t>
            </a:r>
            <a:r>
              <a:rPr lang="zh-CN" altLang="en-US" sz="2600" dirty="0">
                <a:latin typeface="標楷體" panose="03000509000000000000" pitchFamily="65" charset="-120"/>
                <a:ea typeface="標楷體" panose="03000509000000000000" pitchFamily="65" charset="-120"/>
              </a:rPr>
              <a:t>要接種疫苗</a:t>
            </a:r>
            <a:r>
              <a:rPr lang="zh-CN" altLang="en-US" sz="2600" dirty="0" smtClean="0">
                <a:latin typeface="標楷體" panose="03000509000000000000" pitchFamily="65" charset="-120"/>
                <a:ea typeface="標楷體" panose="03000509000000000000" pitchFamily="65" charset="-120"/>
              </a:rPr>
              <a:t>？ </a:t>
            </a:r>
            <a:endParaRPr lang="zh-CN" altLang="en-US" sz="2600" dirty="0">
              <a:latin typeface="標楷體" panose="03000509000000000000" pitchFamily="65" charset="-120"/>
              <a:ea typeface="標楷體" panose="03000509000000000000" pitchFamily="65" charset="-120"/>
            </a:endParaRPr>
          </a:p>
        </p:txBody>
      </p:sp>
      <p:sp>
        <p:nvSpPr>
          <p:cNvPr id="23" name="任意多边形: 形状 4">
            <a:extLst>
              <a:ext uri="{FF2B5EF4-FFF2-40B4-BE49-F238E27FC236}">
                <a16:creationId xmlns:a16="http://schemas.microsoft.com/office/drawing/2014/main" id="{D1A8E915-1375-4995-AFC8-208D87E2EB39}"/>
              </a:ext>
            </a:extLst>
          </p:cNvPr>
          <p:cNvSpPr/>
          <p:nvPr/>
        </p:nvSpPr>
        <p:spPr>
          <a:xfrm>
            <a:off x="1292434" y="202486"/>
            <a:ext cx="9450502"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smtClean="0">
                <a:solidFill>
                  <a:schemeClr val="bg1"/>
                </a:solidFill>
                <a:latin typeface="DFKai-SB" panose="03000509000000000000" pitchFamily="65" charset="-120"/>
                <a:ea typeface="DFKai-SB" panose="03000509000000000000" pitchFamily="65" charset="-120"/>
              </a:rPr>
              <a:t>應盡</a:t>
            </a:r>
            <a:r>
              <a:rPr lang="zh-CN" altLang="en-US" sz="4000" b="1" dirty="0" smtClean="0">
                <a:solidFill>
                  <a:srgbClr val="FFFFFF"/>
                </a:solidFill>
                <a:latin typeface="DFKai-SB" panose="03000509000000000000" pitchFamily="65" charset="-120"/>
                <a:ea typeface="DFKai-SB" panose="03000509000000000000" pitchFamily="65" charset="-120"/>
              </a:rPr>
              <a:t>公民責任</a:t>
            </a:r>
            <a:r>
              <a:rPr lang="zh-CN" altLang="en-US" sz="4000" b="1" dirty="0">
                <a:solidFill>
                  <a:srgbClr val="FFFFFF"/>
                </a:solidFill>
                <a:latin typeface="DFKai-SB" panose="03000509000000000000" pitchFamily="65" charset="-120"/>
                <a:ea typeface="DFKai-SB" panose="03000509000000000000" pitchFamily="65" charset="-120"/>
              </a:rPr>
              <a:t>配合政府的政策共同抗疫</a:t>
            </a:r>
          </a:p>
        </p:txBody>
      </p:sp>
      <p:sp>
        <p:nvSpPr>
          <p:cNvPr id="24" name="Title 1">
            <a:extLst>
              <a:ext uri="{FF2B5EF4-FFF2-40B4-BE49-F238E27FC236}">
                <a16:creationId xmlns:a16="http://schemas.microsoft.com/office/drawing/2014/main" id="{967186F0-E83B-41D8-89A4-B3AC4F1F3D8A}"/>
              </a:ext>
            </a:extLst>
          </p:cNvPr>
          <p:cNvSpPr txBox="1">
            <a:spLocks/>
          </p:cNvSpPr>
          <p:nvPr/>
        </p:nvSpPr>
        <p:spPr>
          <a:xfrm>
            <a:off x="4351360" y="927923"/>
            <a:ext cx="3157445" cy="568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DFKai-SB" panose="03000509000000000000" pitchFamily="65" charset="-120"/>
                <a:ea typeface="DFKai-SB" panose="03000509000000000000" pitchFamily="65" charset="-120"/>
              </a:rPr>
              <a:t>配合防疫管理</a:t>
            </a:r>
            <a:endParaRPr lang="zh-HK" altLang="en-US" sz="2800" b="1" dirty="0">
              <a:latin typeface="DFKai-SB" panose="03000509000000000000" pitchFamily="65" charset="-120"/>
              <a:ea typeface="DFKai-SB" panose="03000509000000000000" pitchFamily="65" charset="-120"/>
            </a:endParaRPr>
          </a:p>
        </p:txBody>
      </p:sp>
      <p:sp>
        <p:nvSpPr>
          <p:cNvPr id="15" name="矩形 1"/>
          <p:cNvSpPr/>
          <p:nvPr/>
        </p:nvSpPr>
        <p:spPr>
          <a:xfrm>
            <a:off x="2501428" y="6004206"/>
            <a:ext cx="7538538" cy="461665"/>
          </a:xfrm>
          <a:prstGeom prst="rect">
            <a:avLst/>
          </a:prstGeom>
        </p:spPr>
        <p:txBody>
          <a:bodyPr wrap="square">
            <a:spAutoFit/>
          </a:bodyPr>
          <a:lstStyle/>
          <a:p>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請教師教授有關課題時，留意最新防疫政策更新。</a:t>
            </a:r>
            <a:endParaRPr lang="zh-HK"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897560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字方塊 34">
            <a:extLst>
              <a:ext uri="{FF2B5EF4-FFF2-40B4-BE49-F238E27FC236}">
                <a16:creationId xmlns:a16="http://schemas.microsoft.com/office/drawing/2014/main" id="{E29E1BCF-E047-43EB-99B1-1B12182089A6}"/>
              </a:ext>
            </a:extLst>
          </p:cNvPr>
          <p:cNvSpPr txBox="1"/>
          <p:nvPr/>
        </p:nvSpPr>
        <p:spPr>
          <a:xfrm>
            <a:off x="461552" y="1645365"/>
            <a:ext cx="11199223" cy="1938992"/>
          </a:xfrm>
          <a:prstGeom prst="rect">
            <a:avLst/>
          </a:prstGeom>
          <a:solidFill>
            <a:schemeClr val="accent6">
              <a:lumMod val="20000"/>
              <a:lumOff val="80000"/>
            </a:schemeClr>
          </a:solidFill>
        </p:spPr>
        <p:txBody>
          <a:bodyPr wrap="square">
            <a:spAutoFit/>
          </a:bodyPr>
          <a:lstStyle/>
          <a:p>
            <a:pPr marL="0" indent="0">
              <a:spcBef>
                <a:spcPts val="0"/>
              </a:spcBef>
              <a:spcAft>
                <a:spcPts val="0"/>
              </a:spcAft>
              <a:buNone/>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疫苗</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接種使身體產生抗體以抵抗疾病的入侵，從而減低感染傳染病的機會。若大部分人都接受了疫苗接種而產生了免疫能力，便可減低傳染病在社區內蔓延的機會，令個人及整個社區的健康和生命都得到保障。</a:t>
            </a:r>
            <a:r>
              <a:rPr lang="zh-TW" altLang="en-US" sz="2400" b="0" i="0" dirty="0">
                <a:effectLst/>
                <a:latin typeface="Times New Roman" panose="02020603050405020304" pitchFamily="18" charset="0"/>
                <a:ea typeface="標楷體" panose="03000509000000000000" pitchFamily="65" charset="-120"/>
                <a:cs typeface="Times New Roman" panose="02020603050405020304" pitchFamily="18" charset="0"/>
              </a:rPr>
              <a:t>目前已有針對白喉、破傷風、百日咳、流感和麻疹等至少</a:t>
            </a:r>
            <a:r>
              <a:rPr lang="en-US" altLang="zh-TW" sz="2400" b="0" i="0" dirty="0">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400" b="0" i="0" dirty="0">
                <a:effectLst/>
                <a:latin typeface="Times New Roman" panose="02020603050405020304" pitchFamily="18" charset="0"/>
                <a:ea typeface="標楷體" panose="03000509000000000000" pitchFamily="65" charset="-120"/>
                <a:cs typeface="Times New Roman" panose="02020603050405020304" pitchFamily="18" charset="0"/>
              </a:rPr>
              <a:t>種疾病的疫苗</a:t>
            </a:r>
            <a:r>
              <a:rPr lang="zh-TW" altLang="en-US" sz="2400" b="0" i="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b="0" i="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spcBef>
                <a:spcPts val="0"/>
              </a:spcBef>
              <a:spcAft>
                <a:spcPts val="0"/>
              </a:spcAft>
              <a:buNone/>
            </a:pPr>
            <a:endParaRPr lang="en-US" altLang="zh-TW" sz="2400" b="0" i="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6" name="文字方塊 35">
            <a:extLst>
              <a:ext uri="{FF2B5EF4-FFF2-40B4-BE49-F238E27FC236}">
                <a16:creationId xmlns:a16="http://schemas.microsoft.com/office/drawing/2014/main" id="{451FB959-C97B-41DC-B5EF-AB9D94AAAD8C}"/>
              </a:ext>
            </a:extLst>
          </p:cNvPr>
          <p:cNvSpPr txBox="1"/>
          <p:nvPr/>
        </p:nvSpPr>
        <p:spPr>
          <a:xfrm>
            <a:off x="6657001" y="2876740"/>
            <a:ext cx="4707685" cy="600164"/>
          </a:xfrm>
          <a:prstGeom prst="rect">
            <a:avLst/>
          </a:prstGeom>
          <a:noFill/>
        </p:spPr>
        <p:txBody>
          <a:bodyPr wrap="square">
            <a:spAutoFit/>
          </a:bodyPr>
          <a:lstStyle/>
          <a:p>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en-US" sz="11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1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zh-TW" altLang="en-US" sz="1100" dirty="0" smtClean="0">
                <a:latin typeface="Times New Roman" panose="02020603050405020304" pitchFamily="18" charset="0"/>
                <a:ea typeface="標楷體" panose="03000509000000000000" pitchFamily="65" charset="-120"/>
                <a:cs typeface="Times New Roman" panose="02020603050405020304" pitchFamily="18" charset="0"/>
              </a:rPr>
              <a:t>衞</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生</a:t>
            </a:r>
            <a:r>
              <a:rPr lang="zh-TW" altLang="en-US" sz="1100" dirty="0" smtClean="0">
                <a:latin typeface="Times New Roman" panose="02020603050405020304" pitchFamily="18" charset="0"/>
                <a:ea typeface="標楷體" panose="03000509000000000000" pitchFamily="65" charset="-120"/>
                <a:cs typeface="Times New Roman" panose="02020603050405020304" pitchFamily="18" charset="0"/>
              </a:rPr>
              <a:t>署</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1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://www.fhb.gov.hk/pho/files/child_care_tips_booklet.pdf )</a:t>
            </a:r>
          </a:p>
          <a:p>
            <a:pPr marL="285750" indent="-285750">
              <a:buFont typeface="Arial" panose="020B0604020202020204" pitchFamily="34" charset="0"/>
              <a:buChar char="•"/>
            </a:pP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食物及衞生</a:t>
            </a:r>
            <a:r>
              <a:rPr lang="zh-TW" altLang="en-US" sz="1100" dirty="0" smtClean="0">
                <a:latin typeface="Times New Roman" panose="02020603050405020304" pitchFamily="18" charset="0"/>
                <a:ea typeface="標楷體" panose="03000509000000000000" pitchFamily="65" charset="-120"/>
                <a:cs typeface="Times New Roman" panose="02020603050405020304" pitchFamily="18" charset="0"/>
              </a:rPr>
              <a:t>局</a:t>
            </a:r>
            <a:r>
              <a:rPr lang="en-US" altLang="zh-TW" sz="11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https://www.fhb.gov.hk/blog/cn/2020/post_20201220.html</a:t>
            </a:r>
            <a:r>
              <a:rPr lang="en-US" altLang="zh-TW" sz="1100" b="1" dirty="0" smtClean="0">
                <a:latin typeface="標楷體" panose="03000509000000000000" pitchFamily="65" charset="-120"/>
                <a:ea typeface="標楷體" panose="03000509000000000000" pitchFamily="65" charset="-120"/>
              </a:rPr>
              <a:t>)</a:t>
            </a:r>
            <a:endParaRPr lang="en-US" altLang="zh-TW" sz="1100" dirty="0">
              <a:latin typeface="標楷體" panose="03000509000000000000" pitchFamily="65" charset="-120"/>
              <a:ea typeface="標楷體" panose="03000509000000000000" pitchFamily="65" charset="-120"/>
            </a:endParaRPr>
          </a:p>
        </p:txBody>
      </p:sp>
      <p:pic>
        <p:nvPicPr>
          <p:cNvPr id="8" name="圖片 7">
            <a:hlinkClick r:id="rId3"/>
            <a:extLst>
              <a:ext uri="{FF2B5EF4-FFF2-40B4-BE49-F238E27FC236}">
                <a16:creationId xmlns:a16="http://schemas.microsoft.com/office/drawing/2014/main" id="{9A4B7032-6740-4D8F-A223-AC4B4BE459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7125" y="3595504"/>
            <a:ext cx="4094209" cy="2302992"/>
          </a:xfrm>
          <a:prstGeom prst="rect">
            <a:avLst/>
          </a:prstGeom>
        </p:spPr>
      </p:pic>
      <p:sp>
        <p:nvSpPr>
          <p:cNvPr id="39" name="Rectangle 10">
            <a:extLst>
              <a:ext uri="{FF2B5EF4-FFF2-40B4-BE49-F238E27FC236}">
                <a16:creationId xmlns:a16="http://schemas.microsoft.com/office/drawing/2014/main" id="{387B694C-EB9D-4E85-BBD3-439A2800F456}"/>
              </a:ext>
            </a:extLst>
          </p:cNvPr>
          <p:cNvSpPr/>
          <p:nvPr/>
        </p:nvSpPr>
        <p:spPr>
          <a:xfrm>
            <a:off x="1167126" y="6247447"/>
            <a:ext cx="3983625" cy="461665"/>
          </a:xfrm>
          <a:prstGeom prst="rect">
            <a:avLst/>
          </a:prstGeom>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視頻來源：世界衞生組織</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b="0" i="0" dirty="0">
                <a:effectLst/>
                <a:latin typeface="Times New Roman" panose="02020603050405020304" pitchFamily="18" charset="0"/>
                <a:ea typeface="標楷體" panose="03000509000000000000" pitchFamily="65" charset="-120"/>
                <a:cs typeface="Times New Roman" panose="02020603050405020304" pitchFamily="18" charset="0"/>
              </a:rPr>
              <a:t>我為何要接種疫苗？</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p>
          <a:p>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(https://www.youtube.com/watch?v=_OehR4suOkc&amp;t=1s)</a:t>
            </a:r>
            <a:endParaRPr lang="zh-TW"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0" name="Rectangle 14">
            <a:extLst>
              <a:ext uri="{FF2B5EF4-FFF2-40B4-BE49-F238E27FC236}">
                <a16:creationId xmlns:a16="http://schemas.microsoft.com/office/drawing/2014/main" id="{C84C99CF-7A95-4A53-9BC8-D4AE64EFCFF4}"/>
              </a:ext>
            </a:extLst>
          </p:cNvPr>
          <p:cNvSpPr/>
          <p:nvPr/>
        </p:nvSpPr>
        <p:spPr>
          <a:xfrm>
            <a:off x="1167126" y="5858778"/>
            <a:ext cx="4094209"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點擊圖像觀看視頻</a:t>
            </a:r>
            <a:endParaRPr lang="en-US" altLang="zh-HK" b="1" dirty="0">
              <a:solidFill>
                <a:srgbClr val="FF0000"/>
              </a:solidFill>
              <a:latin typeface="DFKai-SB" panose="03000509000000000000" pitchFamily="65" charset="-120"/>
              <a:ea typeface="DFKai-SB" panose="03000509000000000000" pitchFamily="65" charset="-120"/>
            </a:endParaRPr>
          </a:p>
        </p:txBody>
      </p:sp>
      <p:sp>
        <p:nvSpPr>
          <p:cNvPr id="41" name="文字方塊 40">
            <a:extLst>
              <a:ext uri="{FF2B5EF4-FFF2-40B4-BE49-F238E27FC236}">
                <a16:creationId xmlns:a16="http://schemas.microsoft.com/office/drawing/2014/main" id="{54A6D24B-45B6-470C-97B7-506050F187BE}"/>
              </a:ext>
            </a:extLst>
          </p:cNvPr>
          <p:cNvSpPr txBox="1"/>
          <p:nvPr/>
        </p:nvSpPr>
        <p:spPr>
          <a:xfrm>
            <a:off x="6191234" y="6241392"/>
            <a:ext cx="3821722" cy="461665"/>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資料來源：衞生署衞生防護中心</a:t>
            </a:r>
            <a:r>
              <a:rPr lang="zh-TW" altLang="en-US" sz="1200" kern="100" dirty="0">
                <a:effectLst/>
                <a:latin typeface="Times New Roman" panose="02020603050405020304" pitchFamily="18" charset="0"/>
                <a:ea typeface="標楷體" panose="03000509000000000000" pitchFamily="65" charset="-120"/>
                <a:cs typeface="Times New Roman" panose="02020603050405020304" pitchFamily="18" charset="0"/>
              </a:rPr>
              <a:t>（疫苗接種計劃）</a:t>
            </a:r>
          </a:p>
          <a:p>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(https://www.chp.gov.hk/tc/features/17980.html)</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2" name="Rectangle 14">
            <a:extLst>
              <a:ext uri="{FF2B5EF4-FFF2-40B4-BE49-F238E27FC236}">
                <a16:creationId xmlns:a16="http://schemas.microsoft.com/office/drawing/2014/main" id="{1E4FF682-6D95-4E2A-B8E9-A8F6D1C4C682}"/>
              </a:ext>
            </a:extLst>
          </p:cNvPr>
          <p:cNvSpPr/>
          <p:nvPr/>
        </p:nvSpPr>
        <p:spPr>
          <a:xfrm>
            <a:off x="6061164" y="5849765"/>
            <a:ext cx="3994141"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點擊圖像了解更多</a:t>
            </a:r>
            <a:endParaRPr lang="en-US" altLang="zh-HK" b="1" dirty="0">
              <a:solidFill>
                <a:srgbClr val="FF0000"/>
              </a:solidFill>
              <a:latin typeface="DFKai-SB" panose="03000509000000000000" pitchFamily="65" charset="-120"/>
              <a:ea typeface="DFKai-SB" panose="03000509000000000000" pitchFamily="65" charset="-120"/>
            </a:endParaRPr>
          </a:p>
        </p:txBody>
      </p:sp>
      <p:pic>
        <p:nvPicPr>
          <p:cNvPr id="5" name="圖片 4">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1164" y="3548553"/>
            <a:ext cx="3994141" cy="2301212"/>
          </a:xfrm>
          <a:prstGeom prst="rect">
            <a:avLst/>
          </a:prstGeom>
        </p:spPr>
      </p:pic>
      <p:sp>
        <p:nvSpPr>
          <p:cNvPr id="15" name="任意多边形: 形状 4">
            <a:extLst>
              <a:ext uri="{FF2B5EF4-FFF2-40B4-BE49-F238E27FC236}">
                <a16:creationId xmlns:a16="http://schemas.microsoft.com/office/drawing/2014/main" id="{D1A8E915-1375-4995-AFC8-208D87E2EB39}"/>
              </a:ext>
            </a:extLst>
          </p:cNvPr>
          <p:cNvSpPr/>
          <p:nvPr/>
        </p:nvSpPr>
        <p:spPr>
          <a:xfrm>
            <a:off x="1465983" y="87496"/>
            <a:ext cx="9450502"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smtClean="0">
                <a:solidFill>
                  <a:schemeClr val="bg1"/>
                </a:solidFill>
                <a:latin typeface="DFKai-SB" panose="03000509000000000000" pitchFamily="65" charset="-120"/>
                <a:ea typeface="DFKai-SB" panose="03000509000000000000" pitchFamily="65" charset="-120"/>
              </a:rPr>
              <a:t>應盡</a:t>
            </a:r>
            <a:r>
              <a:rPr lang="zh-CN" altLang="en-US" sz="4000" b="1" dirty="0" smtClean="0">
                <a:solidFill>
                  <a:srgbClr val="FFFFFF"/>
                </a:solidFill>
                <a:latin typeface="DFKai-SB" panose="03000509000000000000" pitchFamily="65" charset="-120"/>
                <a:ea typeface="DFKai-SB" panose="03000509000000000000" pitchFamily="65" charset="-120"/>
              </a:rPr>
              <a:t>公民責任</a:t>
            </a:r>
            <a:r>
              <a:rPr lang="zh-CN" altLang="en-US" sz="4000" b="1" dirty="0">
                <a:solidFill>
                  <a:srgbClr val="FFFFFF"/>
                </a:solidFill>
                <a:latin typeface="DFKai-SB" panose="03000509000000000000" pitchFamily="65" charset="-120"/>
                <a:ea typeface="DFKai-SB" panose="03000509000000000000" pitchFamily="65" charset="-120"/>
              </a:rPr>
              <a:t>配合政府的政策共同抗疫</a:t>
            </a:r>
          </a:p>
        </p:txBody>
      </p:sp>
      <p:sp>
        <p:nvSpPr>
          <p:cNvPr id="16" name="Title 1">
            <a:extLst>
              <a:ext uri="{FF2B5EF4-FFF2-40B4-BE49-F238E27FC236}">
                <a16:creationId xmlns:a16="http://schemas.microsoft.com/office/drawing/2014/main" id="{967186F0-E83B-41D8-89A4-B3AC4F1F3D8A}"/>
              </a:ext>
            </a:extLst>
          </p:cNvPr>
          <p:cNvSpPr txBox="1">
            <a:spLocks/>
          </p:cNvSpPr>
          <p:nvPr/>
        </p:nvSpPr>
        <p:spPr>
          <a:xfrm>
            <a:off x="4393009" y="723918"/>
            <a:ext cx="3157445" cy="568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DFKai-SB" panose="03000509000000000000" pitchFamily="65" charset="-120"/>
                <a:ea typeface="DFKai-SB" panose="03000509000000000000" pitchFamily="65" charset="-120"/>
              </a:rPr>
              <a:t>配合防疫管理</a:t>
            </a:r>
            <a:endParaRPr lang="zh-HK" altLang="en-US" sz="2800" b="1" dirty="0">
              <a:latin typeface="DFKai-SB" panose="03000509000000000000" pitchFamily="65" charset="-120"/>
              <a:ea typeface="DFKai-SB" panose="03000509000000000000" pitchFamily="65" charset="-120"/>
            </a:endParaRPr>
          </a:p>
        </p:txBody>
      </p:sp>
      <p:sp>
        <p:nvSpPr>
          <p:cNvPr id="17" name="Freeform 5">
            <a:extLst>
              <a:ext uri="{FF2B5EF4-FFF2-40B4-BE49-F238E27FC236}">
                <a16:creationId xmlns:a16="http://schemas.microsoft.com/office/drawing/2014/main" id="{1911A9B8-7B1D-4997-AD9C-682CBB0254D7}"/>
              </a:ext>
            </a:extLst>
          </p:cNvPr>
          <p:cNvSpPr/>
          <p:nvPr/>
        </p:nvSpPr>
        <p:spPr bwMode="auto">
          <a:xfrm>
            <a:off x="4157476" y="821262"/>
            <a:ext cx="471066" cy="344448"/>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8" name="Title 1">
            <a:extLst>
              <a:ext uri="{FF2B5EF4-FFF2-40B4-BE49-F238E27FC236}">
                <a16:creationId xmlns:a16="http://schemas.microsoft.com/office/drawing/2014/main" id="{540778C6-4962-41B1-B0A9-CAAACE55B33D}"/>
              </a:ext>
            </a:extLst>
          </p:cNvPr>
          <p:cNvSpPr txBox="1">
            <a:spLocks/>
          </p:cNvSpPr>
          <p:nvPr/>
        </p:nvSpPr>
        <p:spPr>
          <a:xfrm>
            <a:off x="2134650" y="1165710"/>
            <a:ext cx="9526125" cy="568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rgbClr val="FF0000"/>
                </a:solidFill>
                <a:latin typeface="DFKai-SB" panose="03000509000000000000" pitchFamily="65" charset="-120"/>
                <a:ea typeface="DFKai-SB" panose="03000509000000000000" pitchFamily="65" charset="-120"/>
              </a:rPr>
              <a:t> </a:t>
            </a:r>
            <a:r>
              <a:rPr lang="zh-CN" altLang="en-US" sz="2400" dirty="0">
                <a:latin typeface="DFKai-SB" panose="03000509000000000000" pitchFamily="65" charset="-120"/>
                <a:ea typeface="DFKai-SB" panose="03000509000000000000" pitchFamily="65" charset="-120"/>
              </a:rPr>
              <a:t>如何配合政府的政策與</a:t>
            </a:r>
            <a:r>
              <a:rPr lang="zh-CN" altLang="en-US" sz="2400" dirty="0" smtClean="0">
                <a:latin typeface="DFKai-SB" panose="03000509000000000000" pitchFamily="65" charset="-120"/>
                <a:ea typeface="DFKai-SB" panose="03000509000000000000" pitchFamily="65" charset="-120"/>
              </a:rPr>
              <a:t>管理</a:t>
            </a:r>
            <a:r>
              <a:rPr lang="zh-TW" altLang="en-US" sz="2400" dirty="0">
                <a:latin typeface="DFKai-SB" panose="03000509000000000000" pitchFamily="65" charset="-120"/>
                <a:ea typeface="DFKai-SB" panose="03000509000000000000" pitchFamily="65" charset="-120"/>
              </a:rPr>
              <a:t>（以</a:t>
            </a:r>
            <a:r>
              <a:rPr lang="zh-TW" altLang="en-US" sz="2400" dirty="0" smtClean="0">
                <a:latin typeface="DFKai-SB" panose="03000509000000000000" pitchFamily="65" charset="-120"/>
                <a:ea typeface="DFKai-SB" panose="03000509000000000000" pitchFamily="65" charset="-120"/>
              </a:rPr>
              <a:t>應對</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COVID-19</a:t>
            </a:r>
            <a:r>
              <a:rPr lang="zh-TW" altLang="en-US" sz="2400" dirty="0" smtClean="0">
                <a:latin typeface="DFKai-SB" panose="03000509000000000000" pitchFamily="65" charset="-120"/>
                <a:ea typeface="DFKai-SB" panose="03000509000000000000" pitchFamily="65" charset="-120"/>
              </a:rPr>
              <a:t>為</a:t>
            </a:r>
            <a:r>
              <a:rPr lang="zh-TW" altLang="en-US" sz="2400" dirty="0">
                <a:latin typeface="DFKai-SB" panose="03000509000000000000" pitchFamily="65" charset="-120"/>
                <a:ea typeface="DFKai-SB" panose="03000509000000000000" pitchFamily="65" charset="-120"/>
              </a:rPr>
              <a:t>例</a:t>
            </a:r>
            <a:r>
              <a:rPr lang="zh-TW" altLang="en-US" sz="2400" dirty="0" smtClean="0">
                <a:latin typeface="DFKai-SB" panose="03000509000000000000" pitchFamily="65" charset="-120"/>
                <a:ea typeface="DFKai-SB" panose="03000509000000000000" pitchFamily="65" charset="-120"/>
              </a:rPr>
              <a:t>）</a:t>
            </a:r>
            <a:endParaRPr lang="zh-HK" altLang="en-US" sz="2400" dirty="0">
              <a:latin typeface="DFKai-SB" panose="03000509000000000000" pitchFamily="65" charset="-120"/>
              <a:ea typeface="DFKai-SB" panose="03000509000000000000" pitchFamily="65" charset="-120"/>
            </a:endParaRPr>
          </a:p>
        </p:txBody>
      </p:sp>
      <p:sp>
        <p:nvSpPr>
          <p:cNvPr id="19" name="矩形 1"/>
          <p:cNvSpPr/>
          <p:nvPr/>
        </p:nvSpPr>
        <p:spPr>
          <a:xfrm>
            <a:off x="10133417" y="4064012"/>
            <a:ext cx="1985555" cy="1569660"/>
          </a:xfrm>
          <a:prstGeom prst="rect">
            <a:avLst/>
          </a:prstGeom>
        </p:spPr>
        <p:txBody>
          <a:bodyPr wrap="square">
            <a:spAutoFit/>
          </a:bodyPr>
          <a:lstStyle/>
          <a:p>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請教師教授有關課題時，留意最新防疫政策更新。</a:t>
            </a:r>
            <a:endParaRPr lang="zh-HK"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025976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02D7B943-9865-4341-9DB0-D38E220547AF}"/>
              </a:ext>
            </a:extLst>
          </p:cNvPr>
          <p:cNvSpPr txBox="1"/>
          <p:nvPr/>
        </p:nvSpPr>
        <p:spPr>
          <a:xfrm>
            <a:off x="566854" y="2416529"/>
            <a:ext cx="10602599" cy="954107"/>
          </a:xfrm>
          <a:prstGeom prst="rect">
            <a:avLst/>
          </a:prstGeom>
          <a:noFill/>
        </p:spPr>
        <p:txBody>
          <a:bodyPr wrap="square" rtlCol="0">
            <a:spAutoFit/>
          </a:bodyPr>
          <a:lstStyle/>
          <a:p>
            <a:pPr algn="just"/>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請</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rPr>
              <a:t>瀏覽</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COVID-19</a:t>
            </a:r>
            <a:r>
              <a:rPr lang="zh-TW" altLang="en-US" sz="2800" dirty="0" smtClean="0">
                <a:latin typeface="Times New Roman" panose="02020603050405020304" pitchFamily="18" charset="0"/>
                <a:ea typeface="DFKai-SB" panose="03000509000000000000" pitchFamily="65" charset="-120"/>
                <a:cs typeface="Times New Roman" panose="02020603050405020304" pitchFamily="18" charset="0"/>
              </a:rPr>
              <a:t>專題網站，搜尋一些政府呼籲市民配合防疫措施及健康建議的宣傳短片，跟同學分享。</a:t>
            </a:r>
            <a:endParaRPr lang="zh-CN" altLang="en-US" sz="2800" dirty="0">
              <a:latin typeface="Times New Roman" panose="02020603050405020304" pitchFamily="18" charset="0"/>
              <a:ea typeface="DFKai-SB" panose="03000509000000000000" pitchFamily="65" charset="-120"/>
              <a:cs typeface="Times New Roman" panose="02020603050405020304" pitchFamily="18" charset="0"/>
            </a:endParaRPr>
          </a:p>
        </p:txBody>
      </p:sp>
      <p:grpSp>
        <p:nvGrpSpPr>
          <p:cNvPr id="9" name="组合 8">
            <a:extLst>
              <a:ext uri="{FF2B5EF4-FFF2-40B4-BE49-F238E27FC236}">
                <a16:creationId xmlns:a16="http://schemas.microsoft.com/office/drawing/2014/main" id="{DED09EFA-AF2F-4B99-841E-4E67DCA28AE6}"/>
              </a:ext>
            </a:extLst>
          </p:cNvPr>
          <p:cNvGrpSpPr/>
          <p:nvPr/>
        </p:nvGrpSpPr>
        <p:grpSpPr>
          <a:xfrm>
            <a:off x="4898001" y="1842549"/>
            <a:ext cx="2184553" cy="585132"/>
            <a:chOff x="1193537" y="1433819"/>
            <a:chExt cx="2184553" cy="585132"/>
          </a:xfrm>
        </p:grpSpPr>
        <p:sp>
          <p:nvSpPr>
            <p:cNvPr id="11" name="矩形 10">
              <a:extLst>
                <a:ext uri="{FF2B5EF4-FFF2-40B4-BE49-F238E27FC236}">
                  <a16:creationId xmlns:a16="http://schemas.microsoft.com/office/drawing/2014/main" id="{71D62516-2DD0-4822-A952-63A601E5168B}"/>
                </a:ext>
              </a:extLst>
            </p:cNvPr>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矩形 11">
              <a:extLst>
                <a:ext uri="{FF2B5EF4-FFF2-40B4-BE49-F238E27FC236}">
                  <a16:creationId xmlns:a16="http://schemas.microsoft.com/office/drawing/2014/main" id="{9740CFFB-ED66-495B-B002-7103448889D5}"/>
                </a:ext>
              </a:extLst>
            </p:cNvPr>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文本框 12">
              <a:extLst>
                <a:ext uri="{FF2B5EF4-FFF2-40B4-BE49-F238E27FC236}">
                  <a16:creationId xmlns:a16="http://schemas.microsoft.com/office/drawing/2014/main" id="{B059ED25-942B-47DB-8F9B-014FB865B853}"/>
                </a:ext>
              </a:extLst>
            </p:cNvPr>
            <p:cNvSpPr txBox="1">
              <a:spLocks noChangeArrowheads="1"/>
            </p:cNvSpPr>
            <p:nvPr/>
          </p:nvSpPr>
          <p:spPr bwMode="auto">
            <a:xfrm>
              <a:off x="1680899" y="1433819"/>
              <a:ext cx="1697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標楷體" panose="03000509000000000000" pitchFamily="65" charset="-120"/>
                  <a:ea typeface="標楷體" panose="03000509000000000000" pitchFamily="65" charset="-120"/>
                </a:rPr>
                <a:t>小活動</a:t>
              </a:r>
            </a:p>
          </p:txBody>
        </p:sp>
        <p:cxnSp>
          <p:nvCxnSpPr>
            <p:cNvPr id="14" name="直接连接符 13">
              <a:extLst>
                <a:ext uri="{FF2B5EF4-FFF2-40B4-BE49-F238E27FC236}">
                  <a16:creationId xmlns:a16="http://schemas.microsoft.com/office/drawing/2014/main" id="{97E964E7-1A4A-4F41-94CB-04FFA0632A06}"/>
                </a:ext>
              </a:extLst>
            </p:cNvPr>
            <p:cNvCxnSpPr>
              <a:cxnSpLocks/>
            </p:cNvCxnSpPr>
            <p:nvPr/>
          </p:nvCxnSpPr>
          <p:spPr>
            <a:xfrm>
              <a:off x="1620574" y="1991964"/>
              <a:ext cx="14050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4" name="圖片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267" y="3410167"/>
            <a:ext cx="10554186" cy="2171928"/>
          </a:xfrm>
          <a:prstGeom prst="rect">
            <a:avLst/>
          </a:prstGeom>
        </p:spPr>
      </p:pic>
      <p:sp>
        <p:nvSpPr>
          <p:cNvPr id="5" name="矩形 4"/>
          <p:cNvSpPr/>
          <p:nvPr/>
        </p:nvSpPr>
        <p:spPr>
          <a:xfrm>
            <a:off x="501941" y="6098679"/>
            <a:ext cx="7777018" cy="461665"/>
          </a:xfrm>
          <a:prstGeom prst="rect">
            <a:avLst/>
          </a:prstGeom>
        </p:spPr>
        <p:txBody>
          <a:bodyPr wrap="square">
            <a:spAutoFit/>
          </a:bodyPr>
          <a:lstStyle/>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資料來源：香港特別行政區政府─</a:t>
            </a:r>
            <a:r>
              <a:rPr lang="en-US" altLang="zh-TW" sz="1200" kern="100" dirty="0" smtClean="0">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1200" kern="100" dirty="0">
                <a:latin typeface="Times New Roman" panose="02020603050405020304" pitchFamily="18" charset="0"/>
                <a:ea typeface="標楷體" panose="03000509000000000000" pitchFamily="65" charset="-120"/>
                <a:cs typeface="Times New Roman" panose="02020603050405020304" pitchFamily="18" charset="0"/>
              </a:rPr>
              <a:t>冠狀病毒病專題</a:t>
            </a:r>
            <a:r>
              <a:rPr lang="zh-TW" altLang="en-US" sz="1200" kern="100" dirty="0" smtClean="0">
                <a:latin typeface="Times New Roman" panose="02020603050405020304" pitchFamily="18" charset="0"/>
                <a:ea typeface="標楷體" panose="03000509000000000000" pitchFamily="65" charset="-120"/>
                <a:cs typeface="Times New Roman" panose="02020603050405020304" pitchFamily="18" charset="0"/>
              </a:rPr>
              <a:t>網站</a:t>
            </a:r>
            <a:endParaRPr lang="zh-TW" altLang="en-US" sz="1200" kern="100" dirty="0">
              <a:latin typeface="Times New Roman" panose="02020603050405020304" pitchFamily="18" charset="0"/>
              <a:ea typeface="標楷體" panose="03000509000000000000" pitchFamily="65" charset="-120"/>
              <a:cs typeface="Times New Roman" panose="02020603050405020304" pitchFamily="18" charset="0"/>
            </a:endParaRPr>
          </a:p>
          <a:p>
            <a:pPr lvl="0">
              <a:lnSpc>
                <a:spcPct val="100000"/>
              </a:lnSpc>
              <a:spcAft>
                <a:spcPts val="0"/>
              </a:spcAft>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(https://www.coronavirus.gov.hk/chi/index.html#Health_Tips)</a:t>
            </a:r>
          </a:p>
        </p:txBody>
      </p:sp>
      <p:sp>
        <p:nvSpPr>
          <p:cNvPr id="40" name="Rectangle 14">
            <a:extLst>
              <a:ext uri="{FF2B5EF4-FFF2-40B4-BE49-F238E27FC236}">
                <a16:creationId xmlns:a16="http://schemas.microsoft.com/office/drawing/2014/main" id="{C84C99CF-7A95-4A53-9BC8-D4AE64EFCFF4}"/>
              </a:ext>
            </a:extLst>
          </p:cNvPr>
          <p:cNvSpPr/>
          <p:nvPr/>
        </p:nvSpPr>
        <p:spPr>
          <a:xfrm>
            <a:off x="615267" y="5606256"/>
            <a:ext cx="2031325" cy="369332"/>
          </a:xfrm>
          <a:prstGeom prst="rect">
            <a:avLst/>
          </a:prstGeom>
          <a:ln w="28575">
            <a:solidFill>
              <a:srgbClr val="FF0000"/>
            </a:solidFill>
          </a:ln>
        </p:spPr>
        <p:txBody>
          <a:bodyPr wrap="none">
            <a:spAutoFit/>
          </a:bodyPr>
          <a:lstStyle/>
          <a:p>
            <a:r>
              <a:rPr lang="zh-TW" altLang="en-US" b="1" dirty="0">
                <a:solidFill>
                  <a:srgbClr val="FF0000"/>
                </a:solidFill>
                <a:latin typeface="DFKai-SB" panose="03000509000000000000" pitchFamily="65" charset="-120"/>
                <a:ea typeface="DFKai-SB" panose="03000509000000000000" pitchFamily="65" charset="-120"/>
              </a:rPr>
              <a:t>點擊</a:t>
            </a:r>
            <a:r>
              <a:rPr lang="zh-TW" altLang="en-US" b="1" dirty="0" smtClean="0">
                <a:solidFill>
                  <a:srgbClr val="FF0000"/>
                </a:solidFill>
                <a:latin typeface="DFKai-SB" panose="03000509000000000000" pitchFamily="65" charset="-120"/>
                <a:ea typeface="DFKai-SB" panose="03000509000000000000" pitchFamily="65" charset="-120"/>
              </a:rPr>
              <a:t>圖像了解更多</a:t>
            </a:r>
            <a:endParaRPr lang="en-US" altLang="zh-HK" b="1" dirty="0">
              <a:solidFill>
                <a:srgbClr val="FF0000"/>
              </a:solidFill>
              <a:latin typeface="DFKai-SB" panose="03000509000000000000" pitchFamily="65" charset="-120"/>
              <a:ea typeface="DFKai-SB" panose="03000509000000000000" pitchFamily="65" charset="-120"/>
            </a:endParaRPr>
          </a:p>
        </p:txBody>
      </p:sp>
      <p:sp>
        <p:nvSpPr>
          <p:cNvPr id="19" name="任意多边形: 形状 4">
            <a:extLst>
              <a:ext uri="{FF2B5EF4-FFF2-40B4-BE49-F238E27FC236}">
                <a16:creationId xmlns:a16="http://schemas.microsoft.com/office/drawing/2014/main" id="{D1A8E915-1375-4995-AFC8-208D87E2EB39}"/>
              </a:ext>
            </a:extLst>
          </p:cNvPr>
          <p:cNvSpPr/>
          <p:nvPr/>
        </p:nvSpPr>
        <p:spPr>
          <a:xfrm>
            <a:off x="1492108" y="162358"/>
            <a:ext cx="9450502"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smtClean="0">
                <a:solidFill>
                  <a:schemeClr val="bg1"/>
                </a:solidFill>
                <a:latin typeface="DFKai-SB" panose="03000509000000000000" pitchFamily="65" charset="-120"/>
                <a:ea typeface="DFKai-SB" panose="03000509000000000000" pitchFamily="65" charset="-120"/>
              </a:rPr>
              <a:t>應盡</a:t>
            </a:r>
            <a:r>
              <a:rPr lang="zh-CN" altLang="en-US" sz="4000" b="1" dirty="0" smtClean="0">
                <a:solidFill>
                  <a:srgbClr val="FFFFFF"/>
                </a:solidFill>
                <a:latin typeface="DFKai-SB" panose="03000509000000000000" pitchFamily="65" charset="-120"/>
                <a:ea typeface="DFKai-SB" panose="03000509000000000000" pitchFamily="65" charset="-120"/>
              </a:rPr>
              <a:t>公民責任</a:t>
            </a:r>
            <a:r>
              <a:rPr lang="zh-CN" altLang="en-US" sz="4000" b="1" dirty="0">
                <a:solidFill>
                  <a:srgbClr val="FFFFFF"/>
                </a:solidFill>
                <a:latin typeface="DFKai-SB" panose="03000509000000000000" pitchFamily="65" charset="-120"/>
                <a:ea typeface="DFKai-SB" panose="03000509000000000000" pitchFamily="65" charset="-120"/>
              </a:rPr>
              <a:t>配合政府的政策共同抗疫</a:t>
            </a:r>
          </a:p>
        </p:txBody>
      </p:sp>
      <p:sp>
        <p:nvSpPr>
          <p:cNvPr id="20" name="Freeform 5">
            <a:extLst>
              <a:ext uri="{FF2B5EF4-FFF2-40B4-BE49-F238E27FC236}">
                <a16:creationId xmlns:a16="http://schemas.microsoft.com/office/drawing/2014/main" id="{1911A9B8-7B1D-4997-AD9C-682CBB0254D7}"/>
              </a:ext>
            </a:extLst>
          </p:cNvPr>
          <p:cNvSpPr/>
          <p:nvPr/>
        </p:nvSpPr>
        <p:spPr bwMode="auto">
          <a:xfrm>
            <a:off x="4250712" y="887215"/>
            <a:ext cx="471066" cy="344448"/>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1" name="Title 1">
            <a:extLst>
              <a:ext uri="{FF2B5EF4-FFF2-40B4-BE49-F238E27FC236}">
                <a16:creationId xmlns:a16="http://schemas.microsoft.com/office/drawing/2014/main" id="{967186F0-E83B-41D8-89A4-B3AC4F1F3D8A}"/>
              </a:ext>
            </a:extLst>
          </p:cNvPr>
          <p:cNvSpPr txBox="1">
            <a:spLocks/>
          </p:cNvSpPr>
          <p:nvPr/>
        </p:nvSpPr>
        <p:spPr>
          <a:xfrm>
            <a:off x="4624251" y="806797"/>
            <a:ext cx="2732056" cy="568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DFKai-SB" panose="03000509000000000000" pitchFamily="65" charset="-120"/>
                <a:ea typeface="DFKai-SB" panose="03000509000000000000" pitchFamily="65" charset="-120"/>
              </a:rPr>
              <a:t>配合防疫管理</a:t>
            </a:r>
            <a:endParaRPr lang="zh-HK" altLang="en-US" sz="2800" b="1" dirty="0">
              <a:latin typeface="DFKai-SB" panose="03000509000000000000" pitchFamily="65" charset="-120"/>
              <a:ea typeface="DFKai-SB" panose="03000509000000000000" pitchFamily="65" charset="-120"/>
            </a:endParaRPr>
          </a:p>
        </p:txBody>
      </p:sp>
      <p:sp>
        <p:nvSpPr>
          <p:cNvPr id="22" name="Title 1">
            <a:extLst>
              <a:ext uri="{FF2B5EF4-FFF2-40B4-BE49-F238E27FC236}">
                <a16:creationId xmlns:a16="http://schemas.microsoft.com/office/drawing/2014/main" id="{540778C6-4962-41B1-B0A9-CAAACE55B33D}"/>
              </a:ext>
            </a:extLst>
          </p:cNvPr>
          <p:cNvSpPr txBox="1">
            <a:spLocks/>
          </p:cNvSpPr>
          <p:nvPr/>
        </p:nvSpPr>
        <p:spPr>
          <a:xfrm>
            <a:off x="1227216" y="1338264"/>
            <a:ext cx="9526125" cy="568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rgbClr val="FF0000"/>
                </a:solidFill>
                <a:latin typeface="DFKai-SB" panose="03000509000000000000" pitchFamily="65" charset="-120"/>
                <a:ea typeface="DFKai-SB" panose="03000509000000000000" pitchFamily="65" charset="-120"/>
              </a:rPr>
              <a:t> </a:t>
            </a:r>
            <a:r>
              <a:rPr lang="zh-CN" altLang="en-US" sz="2800" dirty="0">
                <a:latin typeface="DFKai-SB" panose="03000509000000000000" pitchFamily="65" charset="-120"/>
                <a:ea typeface="DFKai-SB" panose="03000509000000000000" pitchFamily="65" charset="-120"/>
              </a:rPr>
              <a:t>如何配合政府的政策與</a:t>
            </a:r>
            <a:r>
              <a:rPr lang="zh-CN" altLang="en-US" sz="2800" dirty="0" smtClean="0">
                <a:latin typeface="DFKai-SB" panose="03000509000000000000" pitchFamily="65" charset="-120"/>
                <a:ea typeface="DFKai-SB" panose="03000509000000000000" pitchFamily="65" charset="-120"/>
              </a:rPr>
              <a:t>管理</a:t>
            </a:r>
            <a:r>
              <a:rPr lang="zh-TW" altLang="en-US" sz="2800" dirty="0">
                <a:latin typeface="DFKai-SB" panose="03000509000000000000" pitchFamily="65" charset="-120"/>
                <a:ea typeface="DFKai-SB" panose="03000509000000000000" pitchFamily="65" charset="-120"/>
              </a:rPr>
              <a:t>（以</a:t>
            </a:r>
            <a:r>
              <a:rPr lang="zh-TW" altLang="en-US" sz="2800" dirty="0" smtClean="0">
                <a:latin typeface="DFKai-SB" panose="03000509000000000000" pitchFamily="65" charset="-120"/>
                <a:ea typeface="DFKai-SB" panose="03000509000000000000" pitchFamily="65" charset="-120"/>
              </a:rPr>
              <a:t>應對</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COVID-19</a:t>
            </a:r>
            <a:r>
              <a:rPr lang="zh-TW" altLang="en-US" sz="2800" dirty="0" smtClean="0">
                <a:latin typeface="DFKai-SB" panose="03000509000000000000" pitchFamily="65" charset="-120"/>
                <a:ea typeface="DFKai-SB" panose="03000509000000000000" pitchFamily="65" charset="-120"/>
              </a:rPr>
              <a:t>為</a:t>
            </a:r>
            <a:r>
              <a:rPr lang="zh-TW" altLang="en-US" sz="2800" dirty="0">
                <a:latin typeface="DFKai-SB" panose="03000509000000000000" pitchFamily="65" charset="-120"/>
                <a:ea typeface="DFKai-SB" panose="03000509000000000000" pitchFamily="65" charset="-120"/>
              </a:rPr>
              <a:t>例</a:t>
            </a:r>
            <a:r>
              <a:rPr lang="zh-TW" altLang="en-US" sz="2800" dirty="0" smtClean="0">
                <a:latin typeface="DFKai-SB" panose="03000509000000000000" pitchFamily="65" charset="-120"/>
                <a:ea typeface="DFKai-SB" panose="03000509000000000000" pitchFamily="65" charset="-120"/>
              </a:rPr>
              <a:t>）</a:t>
            </a:r>
            <a:endParaRPr lang="zh-HK" altLang="en-US" sz="2800" dirty="0">
              <a:latin typeface="DFKai-SB" panose="03000509000000000000" pitchFamily="65" charset="-120"/>
              <a:ea typeface="DFKai-SB" panose="03000509000000000000" pitchFamily="65" charset="-120"/>
            </a:endParaRPr>
          </a:p>
        </p:txBody>
      </p:sp>
      <p:sp>
        <p:nvSpPr>
          <p:cNvPr id="18" name="矩形 1"/>
          <p:cNvSpPr/>
          <p:nvPr/>
        </p:nvSpPr>
        <p:spPr>
          <a:xfrm>
            <a:off x="4898001" y="5867846"/>
            <a:ext cx="6919530" cy="461665"/>
          </a:xfrm>
          <a:prstGeom prst="rect">
            <a:avLst/>
          </a:prstGeom>
        </p:spPr>
        <p:txBody>
          <a:bodyPr wrap="square">
            <a:spAutoFit/>
          </a:bodyPr>
          <a:lstStyle/>
          <a:p>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請教師教授有關課題時，留意最新防疫政策更新。</a:t>
            </a:r>
            <a:endParaRPr lang="zh-HK"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07027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A5946649-4D0E-4BB4-9258-C277097B3C1C}"/>
              </a:ext>
            </a:extLst>
          </p:cNvPr>
          <p:cNvSpPr txBox="1">
            <a:spLocks noChangeArrowheads="1"/>
          </p:cNvSpPr>
          <p:nvPr/>
        </p:nvSpPr>
        <p:spPr bwMode="auto">
          <a:xfrm>
            <a:off x="3912402" y="1608132"/>
            <a:ext cx="3992748"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2800" b="1" dirty="0">
                <a:latin typeface="DFKai-SB" panose="03000509000000000000" pitchFamily="65" charset="-120"/>
                <a:ea typeface="DFKai-SB" panose="03000509000000000000" pitchFamily="65" charset="-120"/>
              </a:rPr>
              <a:t>別再猶豫  接種疫苗 </a:t>
            </a:r>
          </a:p>
        </p:txBody>
      </p:sp>
      <p:pic>
        <p:nvPicPr>
          <p:cNvPr id="12" name="图片 11">
            <a:hlinkClick r:id="rId3"/>
            <a:extLst>
              <a:ext uri="{FF2B5EF4-FFF2-40B4-BE49-F238E27FC236}">
                <a16:creationId xmlns:a16="http://schemas.microsoft.com/office/drawing/2014/main" id="{221739D0-9ACD-4CF4-8D73-FCDF249D58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8917" y="4091848"/>
            <a:ext cx="7463596" cy="1908542"/>
          </a:xfrm>
          <a:prstGeom prst="rect">
            <a:avLst/>
          </a:prstGeom>
        </p:spPr>
      </p:pic>
      <p:sp>
        <p:nvSpPr>
          <p:cNvPr id="13" name="Content Placeholder 2">
            <a:extLst>
              <a:ext uri="{FF2B5EF4-FFF2-40B4-BE49-F238E27FC236}">
                <a16:creationId xmlns:a16="http://schemas.microsoft.com/office/drawing/2014/main" id="{5B9E7556-49A4-47C2-9A51-18CFDB3D038B}"/>
              </a:ext>
            </a:extLst>
          </p:cNvPr>
          <p:cNvSpPr txBox="1">
            <a:spLocks/>
          </p:cNvSpPr>
          <p:nvPr/>
        </p:nvSpPr>
        <p:spPr>
          <a:xfrm>
            <a:off x="3988044" y="6060271"/>
            <a:ext cx="4833227"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zh-TW" altLang="en-US" sz="1200" kern="100" dirty="0" smtClean="0">
                <a:latin typeface="Times New Roman" panose="02020603050405020304" pitchFamily="18" charset="0"/>
                <a:ea typeface="DFKai-SB" panose="03000509000000000000" pitchFamily="65" charset="-120"/>
                <a:cs typeface="Times New Roman" panose="02020603050405020304" pitchFamily="18" charset="0"/>
              </a:rPr>
              <a:t>資料</a:t>
            </a:r>
            <a:r>
              <a:rPr lang="zh-CN" altLang="en-US" sz="1200" kern="100" dirty="0" smtClean="0">
                <a:latin typeface="Times New Roman" panose="02020603050405020304" pitchFamily="18" charset="0"/>
                <a:ea typeface="DFKai-SB" panose="03000509000000000000" pitchFamily="65" charset="-120"/>
                <a:cs typeface="Times New Roman" panose="02020603050405020304" pitchFamily="18" charset="0"/>
              </a:rPr>
              <a:t>來源</a:t>
            </a:r>
            <a:r>
              <a:rPr lang="zh-CN" altLang="en-US" sz="1200" kern="1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衞生署防護衞生中心</a:t>
            </a:r>
            <a:r>
              <a:rPr lang="zh-TW" altLang="en-US" sz="12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kern="100" dirty="0">
                <a:effectLst/>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1200" kern="100" dirty="0">
                <a:effectLst/>
                <a:latin typeface="Times New Roman" panose="02020603050405020304" pitchFamily="18" charset="0"/>
                <a:ea typeface="標楷體" panose="03000509000000000000" pitchFamily="65" charset="-120"/>
                <a:cs typeface="Times New Roman" panose="02020603050405020304" pitchFamily="18" charset="0"/>
              </a:rPr>
              <a:t>冠狀病毒病疫苗資訊）</a:t>
            </a:r>
          </a:p>
          <a:p>
            <a:pPr marL="0" indent="0">
              <a:lnSpc>
                <a:spcPct val="120000"/>
              </a:lnSpc>
              <a:spcBef>
                <a:spcPts val="0"/>
              </a:spcBef>
              <a:buFont typeface="Arial" panose="020B0604020202020204" pitchFamily="34" charset="0"/>
              <a:buNone/>
            </a:pPr>
            <a:r>
              <a:rPr lang="en-US" altLang="zh-CN" sz="1200" kern="100" dirty="0">
                <a:latin typeface="Times New Roman" panose="02020603050405020304" pitchFamily="18" charset="0"/>
                <a:ea typeface="DFKai-SB" panose="03000509000000000000" pitchFamily="65" charset="-120"/>
                <a:cs typeface="Times New Roman" panose="02020603050405020304" pitchFamily="18" charset="0"/>
              </a:rPr>
              <a:t>(https://www.covidvaccine.gov.hk/zh-HK/programme)</a:t>
            </a:r>
          </a:p>
        </p:txBody>
      </p:sp>
      <p:sp>
        <p:nvSpPr>
          <p:cNvPr id="3" name="矩形 2"/>
          <p:cNvSpPr/>
          <p:nvPr/>
        </p:nvSpPr>
        <p:spPr>
          <a:xfrm>
            <a:off x="445467" y="2124069"/>
            <a:ext cx="10926618" cy="1200329"/>
          </a:xfrm>
          <a:prstGeom prst="rect">
            <a:avLst/>
          </a:prstGeom>
          <a:solidFill>
            <a:schemeClr val="accent5">
              <a:lumMod val="20000"/>
              <a:lumOff val="80000"/>
            </a:schemeClr>
          </a:solidFill>
          <a:ln w="28575">
            <a:solidFill>
              <a:srgbClr val="0000FF"/>
            </a:solidFill>
          </a:ln>
        </p:spPr>
        <p:txBody>
          <a:bodyPr wrap="square">
            <a:spAutoFit/>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接種</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疫苗是</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應對</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COVID-19</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的</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整體公共衞生政策其中一項措施。接種疫苗並同時採取非藥物干預</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措施，如保持</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社交距離、良好手部衞生，以及在公眾地方佩戴</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口罩</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可</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對抵禦病毒提供最佳的</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保護。</a:t>
            </a:r>
            <a:endParaRPr lang="zh-TW" altLang="en-US" sz="2400" b="0" i="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p:cNvSpPr/>
          <p:nvPr/>
        </p:nvSpPr>
        <p:spPr>
          <a:xfrm>
            <a:off x="541261" y="3434281"/>
            <a:ext cx="6585525" cy="461665"/>
          </a:xfrm>
          <a:prstGeom prst="rect">
            <a:avLst/>
          </a:prstGeom>
        </p:spPr>
        <p:txBody>
          <a:bodyPr wrap="square">
            <a:spAutoFit/>
          </a:bodyPr>
          <a:lstStyle/>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資料來源：衞</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生署 衞生防護中心</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─健康資訊：</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冠狀病毒病</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smtClean="0">
                <a:latin typeface="Times New Roman" panose="02020603050405020304" pitchFamily="18" charset="0"/>
                <a:ea typeface="標楷體" panose="03000509000000000000" pitchFamily="65" charset="-120"/>
                <a:cs typeface="Times New Roman" panose="02020603050405020304" pitchFamily="18" charset="0"/>
              </a:rPr>
              <a:t>www.chp.gov.hk/tc/healthtopics/content/24/102466.html</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Rectangle 14">
            <a:extLst>
              <a:ext uri="{FF2B5EF4-FFF2-40B4-BE49-F238E27FC236}">
                <a16:creationId xmlns:a16="http://schemas.microsoft.com/office/drawing/2014/main" id="{C84C99CF-7A95-4A53-9BC8-D4AE64EFCFF4}"/>
              </a:ext>
            </a:extLst>
          </p:cNvPr>
          <p:cNvSpPr/>
          <p:nvPr/>
        </p:nvSpPr>
        <p:spPr>
          <a:xfrm>
            <a:off x="584536" y="5545039"/>
            <a:ext cx="2031325" cy="369332"/>
          </a:xfrm>
          <a:prstGeom prst="rect">
            <a:avLst/>
          </a:prstGeom>
          <a:ln w="28575">
            <a:solidFill>
              <a:srgbClr val="FF0000"/>
            </a:solidFill>
          </a:ln>
        </p:spPr>
        <p:txBody>
          <a:bodyPr wrap="none">
            <a:spAutoFit/>
          </a:bodyPr>
          <a:lstStyle/>
          <a:p>
            <a:r>
              <a:rPr lang="zh-TW" altLang="en-US" b="1" dirty="0">
                <a:solidFill>
                  <a:srgbClr val="FF0000"/>
                </a:solidFill>
                <a:latin typeface="DFKai-SB" panose="03000509000000000000" pitchFamily="65" charset="-120"/>
                <a:ea typeface="DFKai-SB" panose="03000509000000000000" pitchFamily="65" charset="-120"/>
              </a:rPr>
              <a:t>點擊</a:t>
            </a:r>
            <a:r>
              <a:rPr lang="zh-TW" altLang="en-US" b="1" dirty="0" smtClean="0">
                <a:solidFill>
                  <a:srgbClr val="FF0000"/>
                </a:solidFill>
                <a:latin typeface="DFKai-SB" panose="03000509000000000000" pitchFamily="65" charset="-120"/>
                <a:ea typeface="DFKai-SB" panose="03000509000000000000" pitchFamily="65" charset="-120"/>
              </a:rPr>
              <a:t>圖像了解更多</a:t>
            </a:r>
            <a:endParaRPr lang="en-US" altLang="zh-HK" b="1" dirty="0">
              <a:solidFill>
                <a:srgbClr val="FF0000"/>
              </a:solidFill>
              <a:latin typeface="DFKai-SB" panose="03000509000000000000" pitchFamily="65" charset="-120"/>
              <a:ea typeface="DFKai-SB" panose="03000509000000000000" pitchFamily="65" charset="-120"/>
            </a:endParaRPr>
          </a:p>
        </p:txBody>
      </p:sp>
      <p:pic>
        <p:nvPicPr>
          <p:cNvPr id="21" name="Picture 20"/>
          <p:cNvPicPr>
            <a:picLocks noChangeAspect="1"/>
          </p:cNvPicPr>
          <p:nvPr/>
        </p:nvPicPr>
        <p:blipFill>
          <a:blip r:embed="rId5"/>
          <a:stretch>
            <a:fillRect/>
          </a:stretch>
        </p:blipFill>
        <p:spPr>
          <a:xfrm>
            <a:off x="183254" y="104907"/>
            <a:ext cx="1180922" cy="429897"/>
          </a:xfrm>
          <a:prstGeom prst="rect">
            <a:avLst/>
          </a:prstGeom>
        </p:spPr>
      </p:pic>
      <p:sp>
        <p:nvSpPr>
          <p:cNvPr id="22" name="任意多边形: 形状 4">
            <a:extLst>
              <a:ext uri="{FF2B5EF4-FFF2-40B4-BE49-F238E27FC236}">
                <a16:creationId xmlns:a16="http://schemas.microsoft.com/office/drawing/2014/main" id="{D1A8E915-1375-4995-AFC8-208D87E2EB39}"/>
              </a:ext>
            </a:extLst>
          </p:cNvPr>
          <p:cNvSpPr/>
          <p:nvPr/>
        </p:nvSpPr>
        <p:spPr>
          <a:xfrm>
            <a:off x="1509526" y="237112"/>
            <a:ext cx="9450502"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smtClean="0">
                <a:solidFill>
                  <a:schemeClr val="bg1"/>
                </a:solidFill>
                <a:latin typeface="DFKai-SB" panose="03000509000000000000" pitchFamily="65" charset="-120"/>
                <a:ea typeface="DFKai-SB" panose="03000509000000000000" pitchFamily="65" charset="-120"/>
              </a:rPr>
              <a:t>應盡</a:t>
            </a:r>
            <a:r>
              <a:rPr lang="zh-CN" altLang="en-US" sz="4000" b="1" dirty="0" smtClean="0">
                <a:solidFill>
                  <a:srgbClr val="FFFFFF"/>
                </a:solidFill>
                <a:latin typeface="DFKai-SB" panose="03000509000000000000" pitchFamily="65" charset="-120"/>
                <a:ea typeface="DFKai-SB" panose="03000509000000000000" pitchFamily="65" charset="-120"/>
              </a:rPr>
              <a:t>公民責任</a:t>
            </a:r>
            <a:r>
              <a:rPr lang="zh-CN" altLang="en-US" sz="4000" b="1" dirty="0">
                <a:solidFill>
                  <a:srgbClr val="FFFFFF"/>
                </a:solidFill>
                <a:latin typeface="DFKai-SB" panose="03000509000000000000" pitchFamily="65" charset="-120"/>
                <a:ea typeface="DFKai-SB" panose="03000509000000000000" pitchFamily="65" charset="-120"/>
              </a:rPr>
              <a:t>配合政府的政策共同抗疫</a:t>
            </a:r>
          </a:p>
        </p:txBody>
      </p:sp>
      <p:sp>
        <p:nvSpPr>
          <p:cNvPr id="23" name="Title 1">
            <a:extLst>
              <a:ext uri="{FF2B5EF4-FFF2-40B4-BE49-F238E27FC236}">
                <a16:creationId xmlns:a16="http://schemas.microsoft.com/office/drawing/2014/main" id="{967186F0-E83B-41D8-89A4-B3AC4F1F3D8A}"/>
              </a:ext>
            </a:extLst>
          </p:cNvPr>
          <p:cNvSpPr txBox="1">
            <a:spLocks/>
          </p:cNvSpPr>
          <p:nvPr/>
        </p:nvSpPr>
        <p:spPr>
          <a:xfrm>
            <a:off x="4807131" y="939487"/>
            <a:ext cx="2732056" cy="568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DFKai-SB" panose="03000509000000000000" pitchFamily="65" charset="-120"/>
                <a:ea typeface="DFKai-SB" panose="03000509000000000000" pitchFamily="65" charset="-120"/>
              </a:rPr>
              <a:t>配合防疫管理</a:t>
            </a:r>
            <a:endParaRPr lang="zh-HK" altLang="en-US" sz="2800" b="1" dirty="0">
              <a:latin typeface="DFKai-SB" panose="03000509000000000000" pitchFamily="65" charset="-120"/>
              <a:ea typeface="DFKai-SB" panose="03000509000000000000" pitchFamily="65" charset="-120"/>
            </a:endParaRPr>
          </a:p>
        </p:txBody>
      </p:sp>
      <p:sp>
        <p:nvSpPr>
          <p:cNvPr id="24" name="Freeform 5">
            <a:extLst>
              <a:ext uri="{FF2B5EF4-FFF2-40B4-BE49-F238E27FC236}">
                <a16:creationId xmlns:a16="http://schemas.microsoft.com/office/drawing/2014/main" id="{1911A9B8-7B1D-4997-AD9C-682CBB0254D7}"/>
              </a:ext>
            </a:extLst>
          </p:cNvPr>
          <p:cNvSpPr/>
          <p:nvPr/>
        </p:nvSpPr>
        <p:spPr bwMode="auto">
          <a:xfrm>
            <a:off x="4407466" y="1033214"/>
            <a:ext cx="471066" cy="344448"/>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FBF53"/>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7" name="矩形 1"/>
          <p:cNvSpPr/>
          <p:nvPr/>
        </p:nvSpPr>
        <p:spPr>
          <a:xfrm>
            <a:off x="4967670" y="3385273"/>
            <a:ext cx="6919530" cy="461665"/>
          </a:xfrm>
          <a:prstGeom prst="rect">
            <a:avLst/>
          </a:prstGeom>
        </p:spPr>
        <p:txBody>
          <a:bodyPr wrap="square">
            <a:spAutoFit/>
          </a:bodyPr>
          <a:lstStyle/>
          <a:p>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請教師教授有關課題時，留意最新防疫政策更新。</a:t>
            </a:r>
            <a:endParaRPr lang="zh-HK"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589993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8EB462A3-409D-4593-A0DF-7294B51258F0}"/>
              </a:ext>
            </a:extLst>
          </p:cNvPr>
          <p:cNvSpPr txBox="1"/>
          <p:nvPr/>
        </p:nvSpPr>
        <p:spPr>
          <a:xfrm>
            <a:off x="224689" y="1070426"/>
            <a:ext cx="8543864" cy="5619274"/>
          </a:xfrm>
          <a:prstGeom prst="round2DiagRect">
            <a:avLst>
              <a:gd name="adj1" fmla="val 11982"/>
              <a:gd name="adj2" fmla="val 0"/>
            </a:avLst>
          </a:prstGeom>
          <a:solidFill>
            <a:srgbClr val="51BDC2">
              <a:alpha val="18000"/>
            </a:srgbClr>
          </a:solidFill>
        </p:spPr>
        <p:txBody>
          <a:bodyPr wrap="square">
            <a:spAutoFit/>
          </a:bodyPr>
          <a:lstStyle>
            <a:defPPr>
              <a:defRPr lang="en-US"/>
            </a:defPPr>
            <a:lvl1pPr indent="0" algn="ctr" defTabSz="914400">
              <a:lnSpc>
                <a:spcPct val="120000"/>
              </a:lnSpc>
              <a:spcBef>
                <a:spcPct val="20000"/>
              </a:spcBef>
              <a:buFont typeface="Arial" panose="020B0604020202020204" pitchFamily="34" charset="0"/>
              <a:buNone/>
              <a:defRPr sz="2800" b="1">
                <a:latin typeface="DFKai-SB" panose="03000509000000000000" pitchFamily="65" charset="-120"/>
                <a:ea typeface="DFKai-SB" panose="03000509000000000000" pitchFamily="65" charset="-120"/>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defRPr sz="2400"/>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marL="342900" indent="-342900" algn="l">
              <a:lnSpc>
                <a:spcPct val="100000"/>
              </a:lnSpc>
              <a:spcBef>
                <a:spcPts val="0"/>
              </a:spcBef>
              <a:buFont typeface="Arial" panose="020B0604020202020204" pitchFamily="34" charset="0"/>
              <a:buChar char="•"/>
            </a:pPr>
            <a:r>
              <a:rPr lang="zh-CN" altLang="en-US" sz="2400" b="0" kern="100" dirty="0" smtClean="0">
                <a:latin typeface="Times New Roman" panose="02020603050405020304" pitchFamily="18" charset="0"/>
                <a:cs typeface="Times New Roman" panose="02020603050405020304" pitchFamily="18" charset="0"/>
              </a:rPr>
              <a:t>香港</a:t>
            </a:r>
            <a:r>
              <a:rPr lang="zh-CN" altLang="en-US" sz="2400" b="0" kern="100" dirty="0">
                <a:latin typeface="Times New Roman" panose="02020603050405020304" pitchFamily="18" charset="0"/>
                <a:cs typeface="Times New Roman" panose="02020603050405020304" pitchFamily="18" charset="0"/>
              </a:rPr>
              <a:t>特別行政區</a:t>
            </a:r>
            <a:r>
              <a:rPr lang="zh-TW" altLang="en-US" sz="2400" b="0" kern="100" dirty="0">
                <a:latin typeface="Times New Roman" panose="02020603050405020304" pitchFamily="18" charset="0"/>
                <a:cs typeface="Times New Roman" panose="02020603050405020304" pitchFamily="18" charset="0"/>
              </a:rPr>
              <a:t>政府</a:t>
            </a:r>
            <a:r>
              <a:rPr lang="zh-TW" altLang="en-US" sz="2400" b="0" kern="100" dirty="0" smtClean="0">
                <a:latin typeface="Times New Roman" panose="02020603050405020304" pitchFamily="18" charset="0"/>
                <a:cs typeface="Times New Roman" panose="02020603050405020304" pitchFamily="18" charset="0"/>
              </a:rPr>
              <a:t>在</a:t>
            </a:r>
            <a:r>
              <a:rPr lang="en-US" altLang="zh-TW" sz="2400" b="0" kern="100" dirty="0" smtClean="0">
                <a:latin typeface="Times New Roman" panose="02020603050405020304" pitchFamily="18" charset="0"/>
                <a:cs typeface="Times New Roman" panose="02020603050405020304" pitchFamily="18" charset="0"/>
              </a:rPr>
              <a:t>2018</a:t>
            </a:r>
            <a:r>
              <a:rPr lang="zh-TW" altLang="en-US" sz="2400" b="0" kern="100" dirty="0" smtClean="0">
                <a:latin typeface="Times New Roman" panose="02020603050405020304" pitchFamily="18" charset="0"/>
                <a:cs typeface="Times New Roman" panose="02020603050405020304" pitchFamily="18" charset="0"/>
              </a:rPr>
              <a:t>年</a:t>
            </a:r>
            <a:r>
              <a:rPr lang="en-US" altLang="zh-TW" sz="2400" b="0" kern="100" dirty="0" smtClean="0">
                <a:latin typeface="Times New Roman" panose="02020603050405020304" pitchFamily="18" charset="0"/>
                <a:cs typeface="Times New Roman" panose="02020603050405020304" pitchFamily="18" charset="0"/>
              </a:rPr>
              <a:t>5</a:t>
            </a:r>
            <a:r>
              <a:rPr lang="zh-TW" altLang="en-US" sz="2400" b="0" kern="100" dirty="0" smtClean="0">
                <a:latin typeface="Times New Roman" panose="02020603050405020304" pitchFamily="18" charset="0"/>
                <a:cs typeface="Times New Roman" panose="02020603050405020304" pitchFamily="18" charset="0"/>
              </a:rPr>
              <a:t>月</a:t>
            </a:r>
            <a:r>
              <a:rPr lang="zh-TW" altLang="en-US" sz="2400" b="0" kern="100" dirty="0">
                <a:latin typeface="Times New Roman" panose="02020603050405020304" pitchFamily="18" charset="0"/>
                <a:cs typeface="Times New Roman" panose="02020603050405020304" pitchFamily="18" charset="0"/>
              </a:rPr>
              <a:t>推出</a:t>
            </a:r>
            <a:r>
              <a:rPr lang="en-US" altLang="zh-TW" sz="2400" b="0" kern="100" dirty="0">
                <a:latin typeface="Times New Roman" panose="02020603050405020304" pitchFamily="18" charset="0"/>
                <a:cs typeface="Times New Roman" panose="02020603050405020304" pitchFamily="18" charset="0"/>
              </a:rPr>
              <a:t>《</a:t>
            </a:r>
            <a:r>
              <a:rPr lang="zh-TW" altLang="en-US" sz="2400" b="0" kern="100" dirty="0">
                <a:latin typeface="Times New Roman" panose="02020603050405020304" pitchFamily="18" charset="0"/>
                <a:cs typeface="Times New Roman" panose="02020603050405020304" pitchFamily="18" charset="0"/>
              </a:rPr>
              <a:t>邁向</a:t>
            </a:r>
            <a:r>
              <a:rPr lang="en-US" altLang="zh-TW" sz="2400" b="0" kern="100" dirty="0">
                <a:latin typeface="Times New Roman" panose="02020603050405020304" pitchFamily="18" charset="0"/>
                <a:cs typeface="Times New Roman" panose="02020603050405020304" pitchFamily="18" charset="0"/>
              </a:rPr>
              <a:t>2025</a:t>
            </a:r>
            <a:r>
              <a:rPr lang="zh-TW" altLang="en-US" sz="2400" b="0" kern="100" dirty="0">
                <a:latin typeface="Times New Roman" panose="02020603050405020304" pitchFamily="18" charset="0"/>
                <a:cs typeface="Times New Roman" panose="02020603050405020304" pitchFamily="18" charset="0"/>
              </a:rPr>
              <a:t>：香港非傳染病防控策略及行動計劃</a:t>
            </a:r>
            <a:r>
              <a:rPr lang="en-US" altLang="zh-TW" sz="2400" b="0" kern="100" dirty="0">
                <a:latin typeface="Times New Roman" panose="02020603050405020304" pitchFamily="18" charset="0"/>
                <a:cs typeface="Times New Roman" panose="02020603050405020304" pitchFamily="18" charset="0"/>
              </a:rPr>
              <a:t>》</a:t>
            </a:r>
            <a:r>
              <a:rPr lang="zh-TW" altLang="en-US" sz="2400" b="0" kern="100" dirty="0">
                <a:latin typeface="Times New Roman" panose="02020603050405020304" pitchFamily="18" charset="0"/>
                <a:cs typeface="Times New Roman" panose="02020603050405020304" pitchFamily="18" charset="0"/>
              </a:rPr>
              <a:t>，定下須</a:t>
            </a:r>
            <a:r>
              <a:rPr lang="zh-TW" altLang="en-US" sz="2400" b="0" kern="100" dirty="0" smtClean="0">
                <a:latin typeface="Times New Roman" panose="02020603050405020304" pitchFamily="18" charset="0"/>
                <a:cs typeface="Times New Roman" panose="02020603050405020304" pitchFamily="18" charset="0"/>
              </a:rPr>
              <a:t>在</a:t>
            </a:r>
            <a:r>
              <a:rPr lang="en-US" altLang="zh-TW" sz="2400" b="0" kern="100" dirty="0" smtClean="0">
                <a:latin typeface="Times New Roman" panose="02020603050405020304" pitchFamily="18" charset="0"/>
                <a:cs typeface="Times New Roman" panose="02020603050405020304" pitchFamily="18" charset="0"/>
              </a:rPr>
              <a:t>2025</a:t>
            </a:r>
            <a:r>
              <a:rPr lang="zh-TW" altLang="en-US" sz="2400" b="0" kern="100" dirty="0" smtClean="0">
                <a:latin typeface="Times New Roman" panose="02020603050405020304" pitchFamily="18" charset="0"/>
                <a:cs typeface="Times New Roman" panose="02020603050405020304" pitchFamily="18" charset="0"/>
              </a:rPr>
              <a:t>年</a:t>
            </a:r>
            <a:r>
              <a:rPr lang="zh-TW" altLang="en-US" sz="2400" b="0" kern="100" dirty="0">
                <a:latin typeface="Times New Roman" panose="02020603050405020304" pitchFamily="18" charset="0"/>
                <a:cs typeface="Times New Roman" panose="02020603050405020304" pitchFamily="18" charset="0"/>
              </a:rPr>
              <a:t>或之前實現</a:t>
            </a:r>
            <a:r>
              <a:rPr lang="zh-TW" altLang="en-US" sz="2400" b="0" kern="100" dirty="0" smtClean="0">
                <a:latin typeface="Times New Roman" panose="02020603050405020304" pitchFamily="18" charset="0"/>
                <a:cs typeface="Times New Roman" panose="02020603050405020304" pitchFamily="18" charset="0"/>
              </a:rPr>
              <a:t>的</a:t>
            </a:r>
            <a:r>
              <a:rPr lang="en-US" altLang="zh-TW" sz="2400" b="0" kern="100" dirty="0" smtClean="0">
                <a:latin typeface="Times New Roman" panose="02020603050405020304" pitchFamily="18" charset="0"/>
                <a:cs typeface="Times New Roman" panose="02020603050405020304" pitchFamily="18" charset="0"/>
              </a:rPr>
              <a:t>9</a:t>
            </a:r>
            <a:r>
              <a:rPr lang="zh-TW" altLang="en-US" sz="2400" b="0" kern="100" dirty="0" smtClean="0">
                <a:latin typeface="Times New Roman" panose="02020603050405020304" pitchFamily="18" charset="0"/>
                <a:cs typeface="Times New Roman" panose="02020603050405020304" pitchFamily="18" charset="0"/>
              </a:rPr>
              <a:t>項</a:t>
            </a:r>
            <a:r>
              <a:rPr lang="zh-TW" altLang="en-US" sz="2400" b="0" kern="100" dirty="0">
                <a:latin typeface="Times New Roman" panose="02020603050405020304" pitchFamily="18" charset="0"/>
                <a:cs typeface="Times New Roman" panose="02020603050405020304" pitchFamily="18" charset="0"/>
              </a:rPr>
              <a:t>目標及</a:t>
            </a:r>
            <a:r>
              <a:rPr lang="zh-TW" altLang="en-US" sz="2400" b="0" kern="100" dirty="0" smtClean="0">
                <a:latin typeface="Times New Roman" panose="02020603050405020304" pitchFamily="18" charset="0"/>
                <a:cs typeface="Times New Roman" panose="02020603050405020304" pitchFamily="18" charset="0"/>
              </a:rPr>
              <a:t>一系列的</a:t>
            </a:r>
            <a:r>
              <a:rPr lang="zh-TW" altLang="en-US" sz="2400" b="0" kern="100" dirty="0">
                <a:latin typeface="Times New Roman" panose="02020603050405020304" pitchFamily="18" charset="0"/>
                <a:cs typeface="Times New Roman" panose="02020603050405020304" pitchFamily="18" charset="0"/>
              </a:rPr>
              <a:t>措施，以減低非傳染病造成的負擔。</a:t>
            </a:r>
            <a:endParaRPr lang="en-US" altLang="zh-TW" sz="2400" b="0" kern="100" dirty="0">
              <a:latin typeface="Times New Roman" panose="02020603050405020304" pitchFamily="18" charset="0"/>
              <a:cs typeface="Times New Roman" panose="02020603050405020304" pitchFamily="18" charset="0"/>
            </a:endParaRPr>
          </a:p>
          <a:p>
            <a:pPr marL="342900" indent="-342900" algn="l">
              <a:lnSpc>
                <a:spcPct val="100000"/>
              </a:lnSpc>
              <a:spcBef>
                <a:spcPts val="0"/>
              </a:spcBef>
              <a:buFont typeface="Arial" panose="020B0604020202020204" pitchFamily="34" charset="0"/>
              <a:buChar char="•"/>
            </a:pPr>
            <a:r>
              <a:rPr lang="zh-CN" altLang="en-US" sz="2400" b="0" kern="100" dirty="0" smtClean="0">
                <a:latin typeface="Times New Roman" panose="02020603050405020304" pitchFamily="18" charset="0"/>
                <a:cs typeface="Times New Roman" panose="02020603050405020304" pitchFamily="18" charset="0"/>
              </a:rPr>
              <a:t>政府</a:t>
            </a:r>
            <a:r>
              <a:rPr lang="zh-CN" altLang="en-US" sz="2400" b="0" kern="100" dirty="0">
                <a:latin typeface="Times New Roman" panose="02020603050405020304" pitchFamily="18" charset="0"/>
                <a:cs typeface="Times New Roman" panose="02020603050405020304" pitchFamily="18" charset="0"/>
              </a:rPr>
              <a:t>向公眾提供傳染病的最新資訊和預防建議，並製作多種語言的</a:t>
            </a:r>
            <a:r>
              <a:rPr lang="zh-CN" altLang="en-US" sz="2400" b="0" kern="100" dirty="0" smtClean="0">
                <a:latin typeface="Times New Roman" panose="02020603050405020304" pitchFamily="18" charset="0"/>
                <a:cs typeface="Times New Roman" panose="02020603050405020304" pitchFamily="18" charset="0"/>
              </a:rPr>
              <a:t>宣傳品</a:t>
            </a:r>
            <a:r>
              <a:rPr lang="zh-CN" altLang="en-US" sz="2400" b="0" kern="100" dirty="0">
                <a:latin typeface="Times New Roman" panose="02020603050405020304" pitchFamily="18" charset="0"/>
                <a:cs typeface="Times New Roman" panose="02020603050405020304" pitchFamily="18" charset="0"/>
              </a:rPr>
              <a:t>，</a:t>
            </a:r>
            <a:r>
              <a:rPr lang="zh-CN" altLang="en-US" sz="2400" b="0" kern="100" dirty="0" smtClean="0">
                <a:latin typeface="Times New Roman" panose="02020603050405020304" pitchFamily="18" charset="0"/>
                <a:cs typeface="Times New Roman" panose="02020603050405020304" pitchFamily="18" charset="0"/>
              </a:rPr>
              <a:t>教導</a:t>
            </a:r>
            <a:r>
              <a:rPr lang="zh-TW" altLang="en-US" sz="2400" b="0" kern="100" dirty="0" smtClean="0">
                <a:latin typeface="Times New Roman" panose="02020603050405020304" pitchFamily="18" charset="0"/>
                <a:cs typeface="Times New Roman" panose="02020603050405020304" pitchFamily="18" charset="0"/>
              </a:rPr>
              <a:t>市民</a:t>
            </a:r>
            <a:r>
              <a:rPr lang="zh-CN" altLang="en-US" sz="2400" b="0" kern="100" dirty="0">
                <a:latin typeface="Times New Roman" panose="02020603050405020304" pitchFamily="18" charset="0"/>
                <a:cs typeface="Times New Roman" panose="02020603050405020304" pitchFamily="18" charset="0"/>
              </a:rPr>
              <a:t>預防傳染病</a:t>
            </a:r>
            <a:r>
              <a:rPr lang="zh-TW" altLang="en-US" sz="2400" b="0" kern="100" dirty="0">
                <a:latin typeface="Times New Roman" panose="02020603050405020304" pitchFamily="18" charset="0"/>
                <a:cs typeface="Times New Roman" panose="02020603050405020304" pitchFamily="18" charset="0"/>
              </a:rPr>
              <a:t>的方法</a:t>
            </a:r>
            <a:r>
              <a:rPr lang="zh-CN" altLang="en-US" sz="2400" b="0" kern="100" dirty="0">
                <a:latin typeface="Times New Roman" panose="02020603050405020304" pitchFamily="18" charset="0"/>
                <a:cs typeface="Times New Roman" panose="02020603050405020304" pitchFamily="18" charset="0"/>
              </a:rPr>
              <a:t>和建立健康生活模式。</a:t>
            </a:r>
            <a:endParaRPr lang="en-US" altLang="zh-CN" sz="2400" b="0" kern="100" dirty="0">
              <a:latin typeface="Times New Roman" panose="02020603050405020304" pitchFamily="18" charset="0"/>
              <a:cs typeface="Times New Roman" panose="02020603050405020304" pitchFamily="18" charset="0"/>
            </a:endParaRPr>
          </a:p>
          <a:p>
            <a:pPr marL="342900" indent="-342900" algn="l">
              <a:lnSpc>
                <a:spcPct val="100000"/>
              </a:lnSpc>
              <a:spcBef>
                <a:spcPts val="0"/>
              </a:spcBef>
              <a:buFont typeface="Arial" panose="020B0604020202020204" pitchFamily="34" charset="0"/>
              <a:buChar char="•"/>
            </a:pPr>
            <a:r>
              <a:rPr lang="zh-CN" altLang="en-US" sz="2400" b="0" kern="100" dirty="0" smtClean="0">
                <a:latin typeface="Times New Roman" panose="02020603050405020304" pitchFamily="18" charset="0"/>
                <a:cs typeface="Times New Roman" panose="02020603050405020304" pitchFamily="18" charset="0"/>
              </a:rPr>
              <a:t>政府</a:t>
            </a:r>
            <a:r>
              <a:rPr lang="zh-TW" altLang="en-US" sz="2400" b="0" kern="100" dirty="0">
                <a:latin typeface="Times New Roman" panose="02020603050405020304" pitchFamily="18" charset="0"/>
                <a:cs typeface="Times New Roman" panose="02020603050405020304" pitchFamily="18" charset="0"/>
              </a:rPr>
              <a:t>根據</a:t>
            </a:r>
            <a:r>
              <a:rPr lang="en-US" altLang="zh-TW" sz="2400" b="0" kern="100" dirty="0">
                <a:latin typeface="Times New Roman" panose="02020603050405020304" pitchFamily="18" charset="0"/>
                <a:cs typeface="Times New Roman" panose="02020603050405020304" pitchFamily="18" charset="0"/>
              </a:rPr>
              <a:t>《</a:t>
            </a:r>
            <a:r>
              <a:rPr lang="zh-TW" altLang="en-US" sz="2400" b="0" kern="100" dirty="0">
                <a:latin typeface="Times New Roman" panose="02020603050405020304" pitchFamily="18" charset="0"/>
                <a:cs typeface="Times New Roman" panose="02020603050405020304" pitchFamily="18" charset="0"/>
              </a:rPr>
              <a:t>國際衞生條例</a:t>
            </a:r>
            <a:r>
              <a:rPr lang="en-US" altLang="zh-TW" sz="2400" b="0" kern="100" dirty="0">
                <a:latin typeface="Times New Roman" panose="02020603050405020304" pitchFamily="18" charset="0"/>
                <a:cs typeface="Times New Roman" panose="02020603050405020304" pitchFamily="18" charset="0"/>
              </a:rPr>
              <a:t>》</a:t>
            </a:r>
            <a:r>
              <a:rPr lang="zh-TW" altLang="en-US" sz="2400" b="0" kern="100" dirty="0">
                <a:latin typeface="Times New Roman" panose="02020603050405020304" pitchFamily="18" charset="0"/>
                <a:cs typeface="Times New Roman" panose="02020603050405020304" pitchFamily="18" charset="0"/>
              </a:rPr>
              <a:t>和</a:t>
            </a:r>
            <a:r>
              <a:rPr lang="en-US" altLang="zh-TW" sz="2400" b="0" kern="100" dirty="0">
                <a:latin typeface="Times New Roman" panose="02020603050405020304" pitchFamily="18" charset="0"/>
                <a:cs typeface="Times New Roman" panose="02020603050405020304" pitchFamily="18" charset="0"/>
              </a:rPr>
              <a:t>《</a:t>
            </a:r>
            <a:r>
              <a:rPr lang="zh-TW" altLang="en-US" sz="2400" b="0" kern="100" dirty="0">
                <a:latin typeface="Times New Roman" panose="02020603050405020304" pitchFamily="18" charset="0"/>
                <a:cs typeface="Times New Roman" panose="02020603050405020304" pitchFamily="18" charset="0"/>
              </a:rPr>
              <a:t>預防及控制疾病條例</a:t>
            </a:r>
            <a:r>
              <a:rPr lang="en-US" altLang="zh-TW" sz="2400" b="0" kern="100" dirty="0">
                <a:latin typeface="Times New Roman" panose="02020603050405020304" pitchFamily="18" charset="0"/>
                <a:cs typeface="Times New Roman" panose="02020603050405020304" pitchFamily="18" charset="0"/>
              </a:rPr>
              <a:t>》</a:t>
            </a:r>
            <a:r>
              <a:rPr lang="zh-TW" altLang="en-US" sz="2400" b="0" kern="100" dirty="0">
                <a:latin typeface="Times New Roman" panose="02020603050405020304" pitchFamily="18" charset="0"/>
                <a:cs typeface="Times New Roman" panose="02020603050405020304" pitchFamily="18" charset="0"/>
              </a:rPr>
              <a:t>執行衞生檢疫措施，防止傳染病和其他嚴重疾病由外地傳入香港或由香港擴散外地。所有出入境管制站均備有紅外線熱像儀，監測入境旅客體溫</a:t>
            </a:r>
            <a:r>
              <a:rPr lang="zh-CN" altLang="en-US" sz="2400" b="0" kern="100" dirty="0" smtClean="0">
                <a:latin typeface="Times New Roman" panose="02020603050405020304" pitchFamily="18" charset="0"/>
                <a:cs typeface="Times New Roman" panose="02020603050405020304" pitchFamily="18" charset="0"/>
              </a:rPr>
              <a:t>。</a:t>
            </a:r>
            <a:endParaRPr lang="en-US" altLang="zh-TW" sz="2400" b="0" u="sng" kern="100" dirty="0">
              <a:latin typeface="Times New Roman" panose="02020603050405020304" pitchFamily="18" charset="0"/>
              <a:cs typeface="Times New Roman" panose="02020603050405020304" pitchFamily="18" charset="0"/>
            </a:endParaRPr>
          </a:p>
          <a:p>
            <a:pPr algn="l">
              <a:lnSpc>
                <a:spcPct val="100000"/>
              </a:lnSpc>
              <a:spcBef>
                <a:spcPts val="0"/>
              </a:spcBef>
            </a:pPr>
            <a:r>
              <a:rPr lang="zh-TW" altLang="en-US" sz="2400" b="0" u="sng" kern="100" dirty="0">
                <a:latin typeface="Times New Roman" panose="02020603050405020304" pitchFamily="18" charset="0"/>
                <a:cs typeface="Times New Roman" panose="02020603050405020304" pitchFamily="18" charset="0"/>
              </a:rPr>
              <a:t>想一想</a:t>
            </a:r>
            <a:r>
              <a:rPr lang="en-US" altLang="zh-TW" sz="2400" b="0" u="sng" kern="100" dirty="0">
                <a:latin typeface="Times New Roman" panose="02020603050405020304" pitchFamily="18" charset="0"/>
                <a:cs typeface="Times New Roman" panose="02020603050405020304" pitchFamily="18" charset="0"/>
              </a:rPr>
              <a:t>:</a:t>
            </a:r>
          </a:p>
          <a:p>
            <a:pPr algn="l">
              <a:lnSpc>
                <a:spcPct val="100000"/>
              </a:lnSpc>
              <a:spcBef>
                <a:spcPts val="0"/>
              </a:spcBef>
            </a:pPr>
            <a:r>
              <a:rPr lang="zh-CN" altLang="en-US" sz="2400" b="0" kern="100" dirty="0">
                <a:latin typeface="Times New Roman" panose="02020603050405020304" pitchFamily="18" charset="0"/>
                <a:cs typeface="Times New Roman" panose="02020603050405020304" pitchFamily="18" charset="0"/>
              </a:rPr>
              <a:t>政府採取上述公共衞生政策與措施，對保護市民健康有甚麼好處？</a:t>
            </a:r>
          </a:p>
        </p:txBody>
      </p:sp>
      <p:grpSp>
        <p:nvGrpSpPr>
          <p:cNvPr id="8" name="组合 7">
            <a:extLst>
              <a:ext uri="{FF2B5EF4-FFF2-40B4-BE49-F238E27FC236}">
                <a16:creationId xmlns:a16="http://schemas.microsoft.com/office/drawing/2014/main" id="{8A6A5802-600A-4706-BE96-72A2E9377885}"/>
              </a:ext>
            </a:extLst>
          </p:cNvPr>
          <p:cNvGrpSpPr/>
          <p:nvPr/>
        </p:nvGrpSpPr>
        <p:grpSpPr>
          <a:xfrm>
            <a:off x="407963" y="109920"/>
            <a:ext cx="2178362" cy="563336"/>
            <a:chOff x="1193537" y="1455615"/>
            <a:chExt cx="2178362" cy="563336"/>
          </a:xfrm>
        </p:grpSpPr>
        <p:sp>
          <p:nvSpPr>
            <p:cNvPr id="12" name="矩形 11">
              <a:extLst>
                <a:ext uri="{FF2B5EF4-FFF2-40B4-BE49-F238E27FC236}">
                  <a16:creationId xmlns:a16="http://schemas.microsoft.com/office/drawing/2014/main" id="{B51B4DB8-868E-4EB0-B3E5-39EA087F9BD8}"/>
                </a:ext>
              </a:extLst>
            </p:cNvPr>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13" name="矩形 12">
              <a:extLst>
                <a:ext uri="{FF2B5EF4-FFF2-40B4-BE49-F238E27FC236}">
                  <a16:creationId xmlns:a16="http://schemas.microsoft.com/office/drawing/2014/main" id="{B14A4DFF-ED0E-4924-A993-A6F0F04229D4}"/>
                </a:ext>
              </a:extLst>
            </p:cNvPr>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14" name="文本框 13">
              <a:extLst>
                <a:ext uri="{FF2B5EF4-FFF2-40B4-BE49-F238E27FC236}">
                  <a16:creationId xmlns:a16="http://schemas.microsoft.com/office/drawing/2014/main" id="{39B30B34-BF00-4083-BD9F-02B09E1B4986}"/>
                </a:ext>
              </a:extLst>
            </p:cNvPr>
            <p:cNvSpPr txBox="1">
              <a:spLocks noChangeArrowheads="1"/>
            </p:cNvSpPr>
            <p:nvPr/>
          </p:nvSpPr>
          <p:spPr bwMode="auto">
            <a:xfrm>
              <a:off x="1674708" y="1455615"/>
              <a:ext cx="1697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標楷體" panose="03000509000000000000" pitchFamily="65" charset="-120"/>
                  <a:ea typeface="標楷體" panose="03000509000000000000" pitchFamily="65" charset="-120"/>
                </a:rPr>
                <a:t>導入</a:t>
              </a:r>
            </a:p>
          </p:txBody>
        </p:sp>
        <p:cxnSp>
          <p:nvCxnSpPr>
            <p:cNvPr id="15" name="直接连接符 14">
              <a:extLst>
                <a:ext uri="{FF2B5EF4-FFF2-40B4-BE49-F238E27FC236}">
                  <a16:creationId xmlns:a16="http://schemas.microsoft.com/office/drawing/2014/main" id="{9C1E383E-D0C7-4664-AF58-92FC1DCA4648}"/>
                </a:ext>
              </a:extLst>
            </p:cNvPr>
            <p:cNvCxnSpPr>
              <a:cxnSpLocks/>
            </p:cNvCxnSpPr>
            <p:nvPr/>
          </p:nvCxnSpPr>
          <p:spPr>
            <a:xfrm>
              <a:off x="1620574" y="1991964"/>
              <a:ext cx="14050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 name="文字方塊 9">
            <a:extLst>
              <a:ext uri="{FF2B5EF4-FFF2-40B4-BE49-F238E27FC236}">
                <a16:creationId xmlns:a16="http://schemas.microsoft.com/office/drawing/2014/main" id="{DAF72038-99BB-47C1-99B5-8681AC671807}"/>
              </a:ext>
            </a:extLst>
          </p:cNvPr>
          <p:cNvSpPr txBox="1"/>
          <p:nvPr/>
        </p:nvSpPr>
        <p:spPr>
          <a:xfrm>
            <a:off x="8953315" y="5260578"/>
            <a:ext cx="3171139" cy="1015663"/>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衞</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生署</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邁向</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2025</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香港非傳染病防控策略及行動計劃</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https://www.change4health.gov.hk/tc/saptowards2025/)</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a:hlinkClick r:id="rId2"/>
            <a:extLst>
              <a:ext uri="{FF2B5EF4-FFF2-40B4-BE49-F238E27FC236}">
                <a16:creationId xmlns:a16="http://schemas.microsoft.com/office/drawing/2014/main" id="{0D7F1896-9FC7-4540-A82D-DE928A012B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53315" y="1307495"/>
            <a:ext cx="3171140" cy="3436689"/>
          </a:xfrm>
          <a:prstGeom prst="rect">
            <a:avLst/>
          </a:prstGeom>
        </p:spPr>
      </p:pic>
      <p:sp>
        <p:nvSpPr>
          <p:cNvPr id="11" name="Rectangle 14">
            <a:extLst>
              <a:ext uri="{FF2B5EF4-FFF2-40B4-BE49-F238E27FC236}">
                <a16:creationId xmlns:a16="http://schemas.microsoft.com/office/drawing/2014/main" id="{97287433-CE0C-4454-8598-BC9773404CF9}"/>
              </a:ext>
            </a:extLst>
          </p:cNvPr>
          <p:cNvSpPr/>
          <p:nvPr/>
        </p:nvSpPr>
        <p:spPr>
          <a:xfrm>
            <a:off x="8953315" y="4758999"/>
            <a:ext cx="3171139"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點擊圖像了解更多</a:t>
            </a:r>
            <a:endParaRPr lang="en-US" altLang="zh-HK" b="1" dirty="0">
              <a:solidFill>
                <a:srgbClr val="FF0000"/>
              </a:solidFill>
              <a:latin typeface="DFKai-SB" panose="03000509000000000000" pitchFamily="65" charset="-120"/>
              <a:ea typeface="DFKai-SB" panose="03000509000000000000" pitchFamily="65" charset="-120"/>
            </a:endParaRPr>
          </a:p>
        </p:txBody>
      </p:sp>
      <p:sp>
        <p:nvSpPr>
          <p:cNvPr id="19" name="任意多边形: 形状 4">
            <a:extLst>
              <a:ext uri="{FF2B5EF4-FFF2-40B4-BE49-F238E27FC236}">
                <a16:creationId xmlns:a16="http://schemas.microsoft.com/office/drawing/2014/main" id="{CD5D41F3-C468-4F25-B01C-DAA0A07678B5}"/>
              </a:ext>
            </a:extLst>
          </p:cNvPr>
          <p:cNvSpPr/>
          <p:nvPr/>
        </p:nvSpPr>
        <p:spPr>
          <a:xfrm>
            <a:off x="4624252" y="247806"/>
            <a:ext cx="2878578"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smtClean="0">
                <a:solidFill>
                  <a:srgbClr val="FFFFFF"/>
                </a:solidFill>
                <a:latin typeface="DFKai-SB" panose="03000509000000000000" pitchFamily="65" charset="-120"/>
                <a:ea typeface="DFKai-SB" panose="03000509000000000000" pitchFamily="65" charset="-120"/>
                <a:sym typeface="+mn-ea"/>
              </a:rPr>
              <a:t>公共</a:t>
            </a:r>
            <a:r>
              <a:rPr lang="zh-TW" altLang="en-US" sz="4000" b="1" dirty="0">
                <a:solidFill>
                  <a:srgbClr val="FFFFFF"/>
                </a:solidFill>
                <a:latin typeface="DFKai-SB" panose="03000509000000000000" pitchFamily="65" charset="-120"/>
                <a:ea typeface="DFKai-SB" panose="03000509000000000000" pitchFamily="65" charset="-120"/>
                <a:sym typeface="+mn-ea"/>
              </a:rPr>
              <a:t>衞</a:t>
            </a:r>
            <a:r>
              <a:rPr lang="zh-TW" altLang="en-US" sz="4000" b="1" dirty="0" smtClean="0">
                <a:solidFill>
                  <a:srgbClr val="FFFFFF"/>
                </a:solidFill>
                <a:latin typeface="DFKai-SB" panose="03000509000000000000" pitchFamily="65" charset="-120"/>
                <a:ea typeface="DFKai-SB" panose="03000509000000000000" pitchFamily="65" charset="-120"/>
                <a:sym typeface="+mn-ea"/>
              </a:rPr>
              <a:t>生</a:t>
            </a:r>
            <a:endParaRPr lang="zh-TW" altLang="en-US" sz="4000" b="1" dirty="0">
              <a:solidFill>
                <a:srgbClr val="FFFFFF"/>
              </a:solidFill>
              <a:latin typeface="DFKai-SB" panose="03000509000000000000" pitchFamily="65" charset="-120"/>
              <a:ea typeface="DFKai-SB" panose="03000509000000000000" pitchFamily="65" charset="-120"/>
              <a:sym typeface="+mn-ea"/>
            </a:endParaRPr>
          </a:p>
        </p:txBody>
      </p:sp>
    </p:spTree>
    <p:extLst>
      <p:ext uri="{BB962C8B-B14F-4D97-AF65-F5344CB8AC3E}">
        <p14:creationId xmlns:p14="http://schemas.microsoft.com/office/powerpoint/2010/main" val="8237487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8EB5388C-952D-4D89-AE9C-251C6C55744B}"/>
              </a:ext>
            </a:extLst>
          </p:cNvPr>
          <p:cNvSpPr txBox="1"/>
          <p:nvPr/>
        </p:nvSpPr>
        <p:spPr>
          <a:xfrm>
            <a:off x="5028086" y="580434"/>
            <a:ext cx="2031325" cy="646331"/>
          </a:xfrm>
          <a:prstGeom prst="rect">
            <a:avLst/>
          </a:prstGeom>
          <a:noFill/>
        </p:spPr>
        <p:txBody>
          <a:bodyPr wrap="none" rtlCol="0">
            <a:spAutoFit/>
          </a:bodyPr>
          <a:lstStyle/>
          <a:p>
            <a:r>
              <a:rPr lang="zh-CN" altLang="en-US" sz="3600" b="1" dirty="0">
                <a:latin typeface="DFKai-SB" panose="03000509000000000000" pitchFamily="65" charset="-120"/>
                <a:ea typeface="DFKai-SB" panose="03000509000000000000" pitchFamily="65" charset="-120"/>
              </a:rPr>
              <a:t>課堂總結</a:t>
            </a:r>
          </a:p>
        </p:txBody>
      </p:sp>
      <p:grpSp>
        <p:nvGrpSpPr>
          <p:cNvPr id="8" name="组合 7">
            <a:extLst>
              <a:ext uri="{FF2B5EF4-FFF2-40B4-BE49-F238E27FC236}">
                <a16:creationId xmlns:a16="http://schemas.microsoft.com/office/drawing/2014/main" id="{D902C270-9C84-4B8C-A8AE-E996287CB246}"/>
              </a:ext>
            </a:extLst>
          </p:cNvPr>
          <p:cNvGrpSpPr>
            <a:grpSpLocks/>
          </p:cNvGrpSpPr>
          <p:nvPr/>
        </p:nvGrpSpPr>
        <p:grpSpPr bwMode="auto">
          <a:xfrm>
            <a:off x="772743" y="1183041"/>
            <a:ext cx="10279790" cy="4402813"/>
            <a:chOff x="1619241" y="1207462"/>
            <a:chExt cx="7430578" cy="6285034"/>
          </a:xfrm>
        </p:grpSpPr>
        <p:sp>
          <p:nvSpPr>
            <p:cNvPr id="9" name="任意多边形: 形状 8">
              <a:extLst>
                <a:ext uri="{FF2B5EF4-FFF2-40B4-BE49-F238E27FC236}">
                  <a16:creationId xmlns:a16="http://schemas.microsoft.com/office/drawing/2014/main" id="{B5B9F874-7EF6-453D-8AE4-004FAA913857}"/>
                </a:ext>
              </a:extLst>
            </p:cNvPr>
            <p:cNvSpPr/>
            <p:nvPr/>
          </p:nvSpPr>
          <p:spPr>
            <a:xfrm>
              <a:off x="1907263" y="1520191"/>
              <a:ext cx="7142556" cy="2714863"/>
            </a:xfrm>
            <a:custGeom>
              <a:avLst/>
              <a:gdLst>
                <a:gd name="connsiteX0" fmla="*/ 0 w 6903719"/>
                <a:gd name="connsiteY0" fmla="*/ 0 h 2157412"/>
                <a:gd name="connsiteX1" fmla="*/ 6903719 w 6903719"/>
                <a:gd name="connsiteY1" fmla="*/ 0 h 2157412"/>
                <a:gd name="connsiteX2" fmla="*/ 6903719 w 6903719"/>
                <a:gd name="connsiteY2" fmla="*/ 2157412 h 2157412"/>
                <a:gd name="connsiteX3" fmla="*/ 0 w 6903719"/>
                <a:gd name="connsiteY3" fmla="*/ 2157412 h 2157412"/>
                <a:gd name="connsiteX4" fmla="*/ 0 w 6903719"/>
                <a:gd name="connsiteY4" fmla="*/ 0 h 2157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3719" h="2157412">
                  <a:moveTo>
                    <a:pt x="0" y="0"/>
                  </a:moveTo>
                  <a:lnTo>
                    <a:pt x="6903719" y="0"/>
                  </a:lnTo>
                  <a:lnTo>
                    <a:pt x="6903719" y="2157412"/>
                  </a:lnTo>
                  <a:lnTo>
                    <a:pt x="0" y="2157412"/>
                  </a:lnTo>
                  <a:lnTo>
                    <a:pt x="0" y="0"/>
                  </a:lnTo>
                  <a:close/>
                </a:path>
              </a:pathLst>
            </a:custGeom>
            <a:ln>
              <a:solidFill>
                <a:srgbClr val="14446E"/>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461287" tIns="247650" rIns="247650" bIns="247650" spcCol="1270" anchor="ctr"/>
            <a:lstStyle/>
            <a:p>
              <a:pPr marL="0" marR="0" lvl="0" indent="0" algn="l" defTabSz="2889250" rtl="0" eaLnBrk="0" fontAlgn="base" latinLnBrk="0" hangingPunct="0">
                <a:lnSpc>
                  <a:spcPct val="90000"/>
                </a:lnSpc>
                <a:spcBef>
                  <a:spcPct val="0"/>
                </a:spcBef>
                <a:spcAft>
                  <a:spcPct val="35000"/>
                </a:spcAft>
                <a:buClrTx/>
                <a:buSzTx/>
                <a:buFontTx/>
                <a:buNone/>
                <a:tabLst/>
                <a:defRPr/>
              </a:pPr>
              <a:endParaRPr kumimoji="0" lang="zh-CN" altLang="en-US" sz="6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等线" panose="02010600030101010101" pitchFamily="2" charset="-122"/>
                <a:cs typeface="+mn-cs"/>
              </a:endParaRPr>
            </a:p>
          </p:txBody>
        </p:sp>
        <p:sp>
          <p:nvSpPr>
            <p:cNvPr id="10" name="矩形 9">
              <a:extLst>
                <a:ext uri="{FF2B5EF4-FFF2-40B4-BE49-F238E27FC236}">
                  <a16:creationId xmlns:a16="http://schemas.microsoft.com/office/drawing/2014/main" id="{EF76A236-44F4-4D28-99CF-0FFA09169ADB}"/>
                </a:ext>
              </a:extLst>
            </p:cNvPr>
            <p:cNvSpPr/>
            <p:nvPr/>
          </p:nvSpPr>
          <p:spPr>
            <a:xfrm>
              <a:off x="1619241" y="1207462"/>
              <a:ext cx="945539" cy="1865053"/>
            </a:xfrm>
            <a:prstGeom prst="rect">
              <a:avLst/>
            </a:prstGeom>
            <a:solidFill>
              <a:srgbClr val="14446E"/>
            </a:solidFill>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等线" panose="02010600030101010101" pitchFamily="2" charset="-122"/>
                <a:cs typeface="+mn-cs"/>
              </a:endParaRPr>
            </a:p>
          </p:txBody>
        </p:sp>
        <p:sp>
          <p:nvSpPr>
            <p:cNvPr id="11" name="任意多边形: 形状 10">
              <a:extLst>
                <a:ext uri="{FF2B5EF4-FFF2-40B4-BE49-F238E27FC236}">
                  <a16:creationId xmlns:a16="http://schemas.microsoft.com/office/drawing/2014/main" id="{D1C6A442-0B95-44B2-9CBB-FCD9C276E6E7}"/>
                </a:ext>
              </a:extLst>
            </p:cNvPr>
            <p:cNvSpPr/>
            <p:nvPr/>
          </p:nvSpPr>
          <p:spPr>
            <a:xfrm>
              <a:off x="1907263" y="4854851"/>
              <a:ext cx="7142556" cy="2637645"/>
            </a:xfrm>
            <a:custGeom>
              <a:avLst/>
              <a:gdLst>
                <a:gd name="connsiteX0" fmla="*/ 0 w 6903719"/>
                <a:gd name="connsiteY0" fmla="*/ 0 h 2157412"/>
                <a:gd name="connsiteX1" fmla="*/ 6903719 w 6903719"/>
                <a:gd name="connsiteY1" fmla="*/ 0 h 2157412"/>
                <a:gd name="connsiteX2" fmla="*/ 6903719 w 6903719"/>
                <a:gd name="connsiteY2" fmla="*/ 2157412 h 2157412"/>
                <a:gd name="connsiteX3" fmla="*/ 0 w 6903719"/>
                <a:gd name="connsiteY3" fmla="*/ 2157412 h 2157412"/>
                <a:gd name="connsiteX4" fmla="*/ 0 w 6903719"/>
                <a:gd name="connsiteY4" fmla="*/ 0 h 2157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3719" h="2157412">
                  <a:moveTo>
                    <a:pt x="0" y="0"/>
                  </a:moveTo>
                  <a:lnTo>
                    <a:pt x="6903719" y="0"/>
                  </a:lnTo>
                  <a:lnTo>
                    <a:pt x="6903719" y="2157412"/>
                  </a:lnTo>
                  <a:lnTo>
                    <a:pt x="0" y="2157412"/>
                  </a:lnTo>
                  <a:lnTo>
                    <a:pt x="0" y="0"/>
                  </a:lnTo>
                  <a:close/>
                </a:path>
              </a:pathLst>
            </a:custGeom>
            <a:ln>
              <a:solidFill>
                <a:srgbClr val="C80404"/>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461287" tIns="247650" rIns="247650" bIns="247650" spcCol="1270" anchor="ctr"/>
            <a:lstStyle/>
            <a:p>
              <a:pPr marL="0" marR="0" lvl="0" indent="0" algn="l" defTabSz="2889250" rtl="0" eaLnBrk="0" fontAlgn="base" latinLnBrk="0" hangingPunct="0">
                <a:lnSpc>
                  <a:spcPct val="90000"/>
                </a:lnSpc>
                <a:spcBef>
                  <a:spcPct val="0"/>
                </a:spcBef>
                <a:spcAft>
                  <a:spcPct val="35000"/>
                </a:spcAft>
                <a:buClrTx/>
                <a:buSzTx/>
                <a:buFontTx/>
                <a:buNone/>
                <a:tabLst/>
                <a:defRPr/>
              </a:pPr>
              <a:endParaRPr kumimoji="0" lang="zh-CN" altLang="en-US" sz="6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等线" panose="02010600030101010101" pitchFamily="2" charset="-122"/>
                <a:cs typeface="+mn-cs"/>
              </a:endParaRPr>
            </a:p>
          </p:txBody>
        </p:sp>
        <p:sp>
          <p:nvSpPr>
            <p:cNvPr id="12" name="矩形 11">
              <a:extLst>
                <a:ext uri="{FF2B5EF4-FFF2-40B4-BE49-F238E27FC236}">
                  <a16:creationId xmlns:a16="http://schemas.microsoft.com/office/drawing/2014/main" id="{EFD3C438-7299-4C50-A6D8-01F063F45173}"/>
                </a:ext>
              </a:extLst>
            </p:cNvPr>
            <p:cNvSpPr/>
            <p:nvPr/>
          </p:nvSpPr>
          <p:spPr>
            <a:xfrm>
              <a:off x="1619241" y="3922325"/>
              <a:ext cx="945539" cy="1865053"/>
            </a:xfrm>
            <a:prstGeom prst="rect">
              <a:avLst/>
            </a:prstGeom>
            <a:solidFill>
              <a:srgbClr val="C00000"/>
            </a:solidFill>
          </p:spPr>
          <p:style>
            <a:lnRef idx="2">
              <a:schemeClr val="lt1">
                <a:hueOff val="0"/>
                <a:satOff val="0"/>
                <a:lumOff val="0"/>
                <a:alphaOff val="0"/>
              </a:schemeClr>
            </a:lnRef>
            <a:fillRef idx="1">
              <a:schemeClr val="accent2">
                <a:tint val="50000"/>
                <a:hueOff val="-880662"/>
                <a:satOff val="-76170"/>
                <a:lumOff val="-762"/>
                <a:alphaOff val="0"/>
              </a:schemeClr>
            </a:fillRef>
            <a:effectRef idx="0">
              <a:schemeClr val="accent2">
                <a:tint val="50000"/>
                <a:hueOff val="-880662"/>
                <a:satOff val="-76170"/>
                <a:lumOff val="-762"/>
                <a:alphaOff val="0"/>
              </a:schemeClr>
            </a:effectRef>
            <a:fontRef idx="minor">
              <a:schemeClr val="lt1">
                <a:hueOff val="0"/>
                <a:satOff val="0"/>
                <a:lumOff val="0"/>
                <a:alphaOff val="0"/>
              </a:schemeClr>
            </a:fontRef>
          </p:style>
        </p:sp>
      </p:grpSp>
      <p:sp>
        <p:nvSpPr>
          <p:cNvPr id="15" name="Content Placeholder 2">
            <a:extLst>
              <a:ext uri="{FF2B5EF4-FFF2-40B4-BE49-F238E27FC236}">
                <a16:creationId xmlns:a16="http://schemas.microsoft.com/office/drawing/2014/main" id="{4E194658-55C7-4F00-A939-428C4E35959E}"/>
              </a:ext>
            </a:extLst>
          </p:cNvPr>
          <p:cNvSpPr txBox="1">
            <a:spLocks/>
          </p:cNvSpPr>
          <p:nvPr/>
        </p:nvSpPr>
        <p:spPr>
          <a:xfrm>
            <a:off x="2080843" y="1226765"/>
            <a:ext cx="8813580" cy="138499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kern="100" dirty="0">
                <a:latin typeface="DFKai-SB" panose="03000509000000000000" pitchFamily="65" charset="-120"/>
                <a:ea typeface="DFKai-SB" panose="03000509000000000000" pitchFamily="65" charset="-120"/>
                <a:cs typeface="Times New Roman" panose="02020603050405020304" pitchFamily="18" charset="0"/>
              </a:rPr>
              <a:t>維持公共衞生，既是</a:t>
            </a:r>
            <a:r>
              <a:rPr lang="zh-CN" altLang="en-US" kern="100" dirty="0" smtClean="0">
                <a:latin typeface="DFKai-SB" panose="03000509000000000000" pitchFamily="65" charset="-120"/>
                <a:ea typeface="DFKai-SB" panose="03000509000000000000" pitchFamily="65" charset="-120"/>
                <a:cs typeface="Times New Roman" panose="02020603050405020304" pitchFamily="18" charset="0"/>
              </a:rPr>
              <a:t>政府</a:t>
            </a:r>
            <a:r>
              <a:rPr lang="zh-TW" altLang="en-US" kern="100" dirty="0" smtClean="0">
                <a:latin typeface="DFKai-SB" panose="03000509000000000000" pitchFamily="65" charset="-120"/>
                <a:ea typeface="DFKai-SB" panose="03000509000000000000" pitchFamily="65" charset="-120"/>
                <a:cs typeface="Times New Roman" panose="02020603050405020304" pitchFamily="18" charset="0"/>
              </a:rPr>
              <a:t>和</a:t>
            </a:r>
            <a:r>
              <a:rPr lang="zh-CN" altLang="en-US" kern="100" dirty="0">
                <a:latin typeface="DFKai-SB" panose="03000509000000000000" pitchFamily="65" charset="-120"/>
                <a:ea typeface="DFKai-SB" panose="03000509000000000000" pitchFamily="65" charset="-120"/>
                <a:cs typeface="Times New Roman" panose="02020603050405020304" pitchFamily="18" charset="0"/>
              </a:rPr>
              <a:t>社會</a:t>
            </a:r>
            <a:r>
              <a:rPr lang="zh-TW" altLang="en-US" kern="100" dirty="0">
                <a:latin typeface="DFKai-SB" panose="03000509000000000000" pitchFamily="65" charset="-120"/>
                <a:ea typeface="DFKai-SB" panose="03000509000000000000" pitchFamily="65" charset="-120"/>
                <a:cs typeface="Times New Roman" panose="02020603050405020304" pitchFamily="18" charset="0"/>
              </a:rPr>
              <a:t>的</a:t>
            </a:r>
            <a:r>
              <a:rPr lang="zh-CN" altLang="en-US" kern="100" dirty="0">
                <a:latin typeface="DFKai-SB" panose="03000509000000000000" pitchFamily="65" charset="-120"/>
                <a:ea typeface="DFKai-SB" panose="03000509000000000000" pitchFamily="65" charset="-120"/>
                <a:cs typeface="Times New Roman" panose="02020603050405020304" pitchFamily="18" charset="0"/>
              </a:rPr>
              <a:t>責任，也是個人責任，需要</a:t>
            </a:r>
            <a:r>
              <a:rPr lang="zh-TW" altLang="en-US" kern="100" dirty="0">
                <a:latin typeface="DFKai-SB" panose="03000509000000000000" pitchFamily="65" charset="-120"/>
                <a:ea typeface="DFKai-SB" panose="03000509000000000000" pitchFamily="65" charset="-120"/>
                <a:cs typeface="Times New Roman" panose="02020603050405020304" pitchFamily="18" charset="0"/>
              </a:rPr>
              <a:t>政府、公私營機構、社區、家庭</a:t>
            </a:r>
            <a:r>
              <a:rPr lang="zh-CN" altLang="en-US" kern="100" dirty="0">
                <a:latin typeface="DFKai-SB" panose="03000509000000000000" pitchFamily="65" charset="-120"/>
                <a:ea typeface="DFKai-SB" panose="03000509000000000000" pitchFamily="65" charset="-120"/>
                <a:cs typeface="Times New Roman" panose="02020603050405020304" pitchFamily="18" charset="0"/>
              </a:rPr>
              <a:t>、</a:t>
            </a:r>
            <a:r>
              <a:rPr lang="zh-TW" altLang="en-US" kern="100" dirty="0">
                <a:latin typeface="DFKai-SB" panose="03000509000000000000" pitchFamily="65" charset="-120"/>
                <a:ea typeface="DFKai-SB" panose="03000509000000000000" pitchFamily="65" charset="-120"/>
                <a:cs typeface="Times New Roman" panose="02020603050405020304" pitchFamily="18" charset="0"/>
              </a:rPr>
              <a:t>個人的</a:t>
            </a:r>
            <a:r>
              <a:rPr lang="zh-CN" altLang="en-US" kern="100" dirty="0">
                <a:latin typeface="DFKai-SB" panose="03000509000000000000" pitchFamily="65" charset="-120"/>
                <a:ea typeface="DFKai-SB" panose="03000509000000000000" pitchFamily="65" charset="-120"/>
                <a:cs typeface="Times New Roman" panose="02020603050405020304" pitchFamily="18" charset="0"/>
              </a:rPr>
              <a:t>共同</a:t>
            </a:r>
            <a:r>
              <a:rPr lang="zh-TW" altLang="en-US" kern="100" dirty="0">
                <a:latin typeface="DFKai-SB" panose="03000509000000000000" pitchFamily="65" charset="-120"/>
                <a:ea typeface="DFKai-SB" panose="03000509000000000000" pitchFamily="65" charset="-120"/>
                <a:cs typeface="Times New Roman" panose="02020603050405020304" pitchFamily="18" charset="0"/>
              </a:rPr>
              <a:t>協作。 </a:t>
            </a:r>
            <a:endParaRPr lang="en-US" altLang="zh-TW" kern="100" dirty="0">
              <a:latin typeface="DFKai-SB" panose="03000509000000000000" pitchFamily="65" charset="-120"/>
              <a:ea typeface="DFKai-SB" panose="03000509000000000000" pitchFamily="65" charset="-120"/>
              <a:cs typeface="Times New Roman" panose="02020603050405020304" pitchFamily="18" charset="0"/>
            </a:endParaRPr>
          </a:p>
        </p:txBody>
      </p:sp>
      <p:sp>
        <p:nvSpPr>
          <p:cNvPr id="16" name="Content Placeholder 2">
            <a:extLst>
              <a:ext uri="{FF2B5EF4-FFF2-40B4-BE49-F238E27FC236}">
                <a16:creationId xmlns:a16="http://schemas.microsoft.com/office/drawing/2014/main" id="{5F9267C7-4144-4094-91C8-66D0E83DDE97}"/>
              </a:ext>
            </a:extLst>
          </p:cNvPr>
          <p:cNvSpPr txBox="1">
            <a:spLocks/>
          </p:cNvSpPr>
          <p:nvPr/>
        </p:nvSpPr>
        <p:spPr>
          <a:xfrm>
            <a:off x="1958924" y="3628749"/>
            <a:ext cx="9093608" cy="203132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kern="100" dirty="0">
                <a:latin typeface="DFKai-SB" panose="03000509000000000000" pitchFamily="65" charset="-120"/>
                <a:ea typeface="DFKai-SB" panose="03000509000000000000" pitchFamily="65" charset="-120"/>
                <a:cs typeface="Times New Roman" panose="02020603050405020304" pitchFamily="18" charset="0"/>
              </a:rPr>
              <a:t>我們要提升健康素養，保持健康生活模式，促進生理及精神健康，並積極應對傳染病，配合政府的政策及行動，護己護人，承擔起個人在維持公共衞生方面的責任。 </a:t>
            </a:r>
          </a:p>
        </p:txBody>
      </p:sp>
    </p:spTree>
    <p:extLst>
      <p:ext uri="{BB962C8B-B14F-4D97-AF65-F5344CB8AC3E}">
        <p14:creationId xmlns:p14="http://schemas.microsoft.com/office/powerpoint/2010/main" val="35506127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8459" y="1518821"/>
            <a:ext cx="10824603" cy="4045956"/>
          </a:xfrm>
        </p:spPr>
        <p:txBody>
          <a:bodyPr>
            <a:normAutofit fontScale="92500"/>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衞生</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署 衞</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生</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防護中心──資源</a:t>
            </a:r>
            <a:r>
              <a:rPr lang="en-US" altLang="zh-HK" sz="2400" dirty="0">
                <a:latin typeface="Times New Roman" panose="02020603050405020304" pitchFamily="18" charset="0"/>
                <a:ea typeface="標楷體" panose="03000509000000000000" pitchFamily="65" charset="-120"/>
                <a:cs typeface="Times New Roman" panose="02020603050405020304" pitchFamily="18" charset="0"/>
              </a:rPr>
              <a:t>(https://www.chp.gov.hk/tc/resources/submenu/index.html)</a:t>
            </a:r>
            <a:endParaRPr lang="en-US" altLang="zh-HK"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衞生署 學生健康服務──學生專區</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www.studenthealth.gov.hk/tc_chi/hot_topics/student_zone.html)</a:t>
            </a: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精神健康諮詢</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委員會 「陪我講」計劃</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://shallwetalk.hk/zh</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衞生署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控煙酒辦公室</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www.taco.gov.hk/main/tc_chi/index.html)</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教育局「</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躍動校園 活力人生」計劃學與教</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資源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(https://</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www.edb.gov.hk/tc/curriculum-development/kla/pe/asap/index.html)</a:t>
            </a: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香港</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電台</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鏗鏘集──孩子胖了</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》(2021-11-21</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b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HK" sz="2400" dirty="0">
                <a:latin typeface="Times New Roman" panose="02020603050405020304" pitchFamily="18" charset="0"/>
                <a:ea typeface="標楷體" panose="03000509000000000000" pitchFamily="65" charset="-120"/>
                <a:cs typeface="Times New Roman" panose="02020603050405020304" pitchFamily="18" charset="0"/>
              </a:rPr>
              <a:t>https://podcast.rthk.hk/podcast/item.php?pid=244&amp;eid=191315&amp;year=2021&amp;lang=zh-CN</a:t>
            </a:r>
            <a:r>
              <a:rPr lang="en-US" altLang="zh-HK"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HK"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4" name="组合 11">
            <a:extLst>
              <a:ext uri="{FF2B5EF4-FFF2-40B4-BE49-F238E27FC236}">
                <a16:creationId xmlns:a16="http://schemas.microsoft.com/office/drawing/2014/main" id="{887DEE88-E66A-4405-98D5-B45490108D43}"/>
              </a:ext>
            </a:extLst>
          </p:cNvPr>
          <p:cNvGrpSpPr/>
          <p:nvPr/>
        </p:nvGrpSpPr>
        <p:grpSpPr>
          <a:xfrm>
            <a:off x="4102250" y="474914"/>
            <a:ext cx="4087539" cy="674687"/>
            <a:chOff x="1193537" y="1344264"/>
            <a:chExt cx="2887752" cy="674687"/>
          </a:xfrm>
        </p:grpSpPr>
        <p:sp>
          <p:nvSpPr>
            <p:cNvPr id="5" name="矩形 4">
              <a:extLst>
                <a:ext uri="{FF2B5EF4-FFF2-40B4-BE49-F238E27FC236}">
                  <a16:creationId xmlns:a16="http://schemas.microsoft.com/office/drawing/2014/main" id="{9576252F-F03E-4FA9-A347-761003929ACD}"/>
                </a:ext>
              </a:extLst>
            </p:cNvPr>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6" name="矩形 5">
              <a:extLst>
                <a:ext uri="{FF2B5EF4-FFF2-40B4-BE49-F238E27FC236}">
                  <a16:creationId xmlns:a16="http://schemas.microsoft.com/office/drawing/2014/main" id="{FFF01605-3163-4D85-9ECF-8E0754EC9552}"/>
                </a:ext>
              </a:extLst>
            </p:cNvPr>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7" name="文本框 13">
              <a:extLst>
                <a:ext uri="{FF2B5EF4-FFF2-40B4-BE49-F238E27FC236}">
                  <a16:creationId xmlns:a16="http://schemas.microsoft.com/office/drawing/2014/main" id="{C0FB24A4-9179-4B45-9E23-091902935C49}"/>
                </a:ext>
              </a:extLst>
            </p:cNvPr>
            <p:cNvSpPr txBox="1">
              <a:spLocks noChangeArrowheads="1"/>
            </p:cNvSpPr>
            <p:nvPr/>
          </p:nvSpPr>
          <p:spPr bwMode="auto">
            <a:xfrm>
              <a:off x="1557074" y="1344264"/>
              <a:ext cx="25242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TW" altLang="en-US" sz="3600" b="1" dirty="0">
                  <a:latin typeface="標楷體" panose="03000509000000000000" pitchFamily="65" charset="-120"/>
                  <a:ea typeface="標楷體" panose="03000509000000000000" pitchFamily="65" charset="-120"/>
                </a:rPr>
                <a:t>延伸參考網址</a:t>
              </a:r>
              <a:endParaRPr lang="zh-CN" altLang="en-US" sz="3600" b="1" dirty="0">
                <a:latin typeface="標楷體" panose="03000509000000000000" pitchFamily="65" charset="-120"/>
                <a:ea typeface="標楷體" panose="03000509000000000000" pitchFamily="65" charset="-120"/>
              </a:endParaRPr>
            </a:p>
          </p:txBody>
        </p:sp>
        <p:cxnSp>
          <p:nvCxnSpPr>
            <p:cNvPr id="8" name="直接连接符 15">
              <a:extLst>
                <a:ext uri="{FF2B5EF4-FFF2-40B4-BE49-F238E27FC236}">
                  <a16:creationId xmlns:a16="http://schemas.microsoft.com/office/drawing/2014/main" id="{E6B9CA17-9995-42B9-B08E-8F254B3E4DC2}"/>
                </a:ext>
              </a:extLst>
            </p:cNvPr>
            <p:cNvCxnSpPr>
              <a:cxnSpLocks/>
            </p:cNvCxnSpPr>
            <p:nvPr/>
          </p:nvCxnSpPr>
          <p:spPr>
            <a:xfrm>
              <a:off x="1620574" y="1991964"/>
              <a:ext cx="14050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90499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a:extLst>
              <a:ext uri="{FF2B5EF4-FFF2-40B4-BE49-F238E27FC236}">
                <a16:creationId xmlns:a16="http://schemas.microsoft.com/office/drawing/2014/main" id="{8E3EE96F-2378-4BA4-8202-5DCCE573319E}"/>
              </a:ext>
            </a:extLst>
          </p:cNvPr>
          <p:cNvSpPr txBox="1"/>
          <p:nvPr/>
        </p:nvSpPr>
        <p:spPr>
          <a:xfrm>
            <a:off x="4356760" y="0"/>
            <a:ext cx="30015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70AD47">
                    <a:lumMod val="50000"/>
                  </a:srgbClr>
                </a:solidFill>
                <a:effectLst/>
                <a:uLnTx/>
                <a:uFillTx/>
                <a:latin typeface="標楷體" panose="03000509000000000000" pitchFamily="65" charset="-120"/>
                <a:ea typeface="標楷體" panose="03000509000000000000" pitchFamily="65" charset="-120"/>
                <a:cs typeface="+mn-cs"/>
              </a:rPr>
              <a:t>使用指引</a:t>
            </a:r>
            <a:endParaRPr kumimoji="0" lang="zh-CN" altLang="en-US" sz="4000" b="1" i="0" u="none" strike="noStrike" kern="1200" cap="none" spc="0" normalizeH="0" baseline="0" noProof="0" dirty="0">
              <a:ln>
                <a:noFill/>
              </a:ln>
              <a:solidFill>
                <a:srgbClr val="70AD47">
                  <a:lumMod val="50000"/>
                </a:srgbClr>
              </a:solidFill>
              <a:effectLst/>
              <a:uLnTx/>
              <a:uFillTx/>
              <a:latin typeface="標楷體" panose="03000509000000000000" pitchFamily="65" charset="-120"/>
              <a:ea typeface="標楷體" panose="03000509000000000000" pitchFamily="65" charset="-120"/>
              <a:cs typeface="+mn-cs"/>
            </a:endParaRPr>
          </a:p>
        </p:txBody>
      </p:sp>
      <p:sp>
        <p:nvSpPr>
          <p:cNvPr id="13" name="文本框 10">
            <a:extLst>
              <a:ext uri="{FF2B5EF4-FFF2-40B4-BE49-F238E27FC236}">
                <a16:creationId xmlns:a16="http://schemas.microsoft.com/office/drawing/2014/main" id="{8E3EE96F-2378-4BA4-8202-5DCCE573319E}"/>
              </a:ext>
            </a:extLst>
          </p:cNvPr>
          <p:cNvSpPr txBox="1"/>
          <p:nvPr/>
        </p:nvSpPr>
        <p:spPr>
          <a:xfrm>
            <a:off x="227195" y="707886"/>
            <a:ext cx="11576115" cy="60170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本資料以教師為</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主要</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對象，提供與課題相關的知識內容，方便教師備課時掌握教學內容</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本資源所提供的資料、視頻、相片、圖片、思考問題與建議答案等</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可作多用途使用，如</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教師課</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堂教學材料</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課</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程規劃和學與教的參考、</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學生課業等</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。教師應</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配合</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公民與社會發展科課程及評估指引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中四至中六</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400" i="0" u="none" strike="noStrike" kern="1200" cap="none" spc="0" normalizeH="0" baseline="0" noProof="0" dirty="0">
                <a:ln>
                  <a:noFill/>
                </a:ln>
                <a:effectLst/>
                <a:uLnTx/>
                <a:uFillTx/>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下稱</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按學生學習多樣性、課堂教學、</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評估</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需</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要</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等調整以作出合適的</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處理。</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就本資源的內容，教師可提供適切的補充或安排學生預習</a:t>
            </a:r>
            <a:r>
              <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延伸學習，加深學生對資料和課題的認識。</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教師可以按照本科課程理念與宗旨</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選取其他正確可信、客觀持平</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的</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學與教資源，</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以助學生建立穩固的知識基礎，</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培養正面價值觀和積極的態度</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，以及提升慎思明辨</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解難等思考能力和不同的共通能力</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部分</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資料因版權問題而未能</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下載方便即時瀏覽</a:t>
            </a:r>
            <a:r>
              <a:rPr kumimoji="0" lang="zh-CN"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已</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提供有關網址，</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請自行上網瀏覽。</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部分資料可能在教師使用時已有所更新，教師可</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瀏</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覽網址，以取得最新資料。</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請同時參閱</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以了解課程學與教的要求與安排</a:t>
            </a:r>
            <a:r>
              <a:rPr kumimoji="0" lang="zh-CN"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。歡迎教師指正未盡完善之處</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，亦歡迎提供</a:t>
            </a:r>
            <a:r>
              <a:rPr kumimoji="0" lang="zh-CN" altLang="en-US" sz="2400" i="0" u="none" strike="noStrike" kern="1200" cap="none" spc="0" normalizeH="0" baseline="0" noProof="0" dirty="0" smtClean="0">
                <a:ln>
                  <a:noFill/>
                </a:ln>
                <a:effectLst/>
                <a:uLnTx/>
                <a:uFillTx/>
                <a:latin typeface="標楷體" panose="03000509000000000000" pitchFamily="65" charset="-120"/>
                <a:ea typeface="標楷體" panose="03000509000000000000" pitchFamily="65" charset="-120"/>
              </a:rPr>
              <a:t>更新資料，以增潤內容，供所有教師參考之用。</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31261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9CA6E64-C61D-473E-87AE-BDC74F6757D4}"/>
              </a:ext>
            </a:extLst>
          </p:cNvPr>
          <p:cNvSpPr>
            <a:spLocks noGrp="1"/>
          </p:cNvSpPr>
          <p:nvPr>
            <p:ph idx="1"/>
          </p:nvPr>
        </p:nvSpPr>
        <p:spPr>
          <a:xfrm>
            <a:off x="227709" y="1173343"/>
            <a:ext cx="7739511" cy="4401205"/>
          </a:xfrm>
        </p:spPr>
        <p:txBody>
          <a:bodyPr wrap="square">
            <a:spAutoFit/>
          </a:bodyPr>
          <a:lstStyle/>
          <a:p>
            <a:pPr marL="0" indent="0">
              <a:lnSpc>
                <a:spcPct val="100000"/>
              </a:lnSpc>
              <a:spcBef>
                <a:spcPts val="0"/>
              </a:spcBef>
              <a:buNone/>
            </a:pPr>
            <a:r>
              <a:rPr lang="zh-TW" altLang="en-US" kern="100" dirty="0" smtClean="0">
                <a:latin typeface="DFKai-SB" panose="03000509000000000000" pitchFamily="65" charset="-120"/>
                <a:ea typeface="DFKai-SB" panose="03000509000000000000" pitchFamily="65" charset="-120"/>
                <a:cs typeface="Times New Roman" panose="02020603050405020304" pitchFamily="18" charset="0"/>
              </a:rPr>
              <a:t>個人</a:t>
            </a:r>
            <a:r>
              <a:rPr lang="zh-TW" altLang="en-US" kern="100" dirty="0">
                <a:latin typeface="DFKai-SB" panose="03000509000000000000" pitchFamily="65" charset="-120"/>
                <a:ea typeface="DFKai-SB" panose="03000509000000000000" pitchFamily="65" charset="-120"/>
                <a:cs typeface="Times New Roman" panose="02020603050405020304" pitchFamily="18" charset="0"/>
              </a:rPr>
              <a:t>與公共衞生的關係十分</a:t>
            </a:r>
            <a:r>
              <a:rPr lang="zh-TW" altLang="en-US" kern="100" dirty="0" smtClean="0">
                <a:latin typeface="DFKai-SB" panose="03000509000000000000" pitchFamily="65" charset="-120"/>
                <a:ea typeface="DFKai-SB" panose="03000509000000000000" pitchFamily="65" charset="-120"/>
                <a:cs typeface="Times New Roman" panose="02020603050405020304" pitchFamily="18" charset="0"/>
              </a:rPr>
              <a:t>密切，</a:t>
            </a:r>
            <a:r>
              <a:rPr lang="zh-TW" altLang="en-US" kern="100" dirty="0">
                <a:latin typeface="DFKai-SB" panose="03000509000000000000" pitchFamily="65" charset="-120"/>
                <a:ea typeface="DFKai-SB" panose="03000509000000000000" pitchFamily="65" charset="-120"/>
                <a:cs typeface="Times New Roman" panose="02020603050405020304" pitchFamily="18" charset="0"/>
              </a:rPr>
              <a:t>兩</a:t>
            </a:r>
            <a:r>
              <a:rPr lang="zh-TW" altLang="en-US" kern="100" dirty="0" smtClean="0">
                <a:latin typeface="DFKai-SB" panose="03000509000000000000" pitchFamily="65" charset="-120"/>
                <a:ea typeface="DFKai-SB" panose="03000509000000000000" pitchFamily="65" charset="-120"/>
                <a:cs typeface="Times New Roman" panose="02020603050405020304" pitchFamily="18" charset="0"/>
              </a:rPr>
              <a:t>者</a:t>
            </a:r>
            <a:r>
              <a:rPr lang="zh-TW" altLang="en-US" kern="100" dirty="0">
                <a:latin typeface="DFKai-SB" panose="03000509000000000000" pitchFamily="65" charset="-120"/>
                <a:ea typeface="DFKai-SB" panose="03000509000000000000" pitchFamily="65" charset="-120"/>
                <a:cs typeface="Times New Roman" panose="02020603050405020304" pitchFamily="18" charset="0"/>
              </a:rPr>
              <a:t>互相影響。</a:t>
            </a:r>
            <a:endParaRPr lang="en-US" altLang="zh-TW" kern="100" dirty="0">
              <a:latin typeface="DFKai-SB" panose="03000509000000000000" pitchFamily="65" charset="-120"/>
              <a:ea typeface="DFKai-SB" panose="03000509000000000000" pitchFamily="65" charset="-120"/>
              <a:cs typeface="Times New Roman" panose="02020603050405020304" pitchFamily="18" charset="0"/>
            </a:endParaRPr>
          </a:p>
          <a:p>
            <a:pPr>
              <a:lnSpc>
                <a:spcPct val="100000"/>
              </a:lnSpc>
              <a:spcBef>
                <a:spcPts val="0"/>
              </a:spcBef>
            </a:pPr>
            <a:r>
              <a:rPr lang="zh-TW" altLang="en-US" kern="100" dirty="0" smtClean="0">
                <a:latin typeface="DFKai-SB" panose="03000509000000000000" pitchFamily="65" charset="-120"/>
                <a:ea typeface="DFKai-SB" panose="03000509000000000000" pitchFamily="65" charset="-120"/>
                <a:cs typeface="Times New Roman" panose="02020603050405020304" pitchFamily="18" charset="0"/>
              </a:rPr>
              <a:t>公共</a:t>
            </a:r>
            <a:r>
              <a:rPr lang="zh-TW" altLang="en-US" kern="100" dirty="0">
                <a:latin typeface="DFKai-SB" panose="03000509000000000000" pitchFamily="65" charset="-120"/>
                <a:ea typeface="DFKai-SB" panose="03000509000000000000" pitchFamily="65" charset="-120"/>
                <a:cs typeface="Times New Roman" panose="02020603050405020304" pitchFamily="18" charset="0"/>
              </a:rPr>
              <a:t>衞生</a:t>
            </a:r>
            <a:r>
              <a:rPr lang="zh-TW" altLang="en-US" kern="100" dirty="0" smtClean="0">
                <a:latin typeface="DFKai-SB" panose="03000509000000000000" pitchFamily="65" charset="-120"/>
                <a:ea typeface="DFKai-SB" panose="03000509000000000000" pitchFamily="65" charset="-120"/>
                <a:cs typeface="Times New Roman" panose="02020603050405020304" pitchFamily="18" charset="0"/>
              </a:rPr>
              <a:t>體系</a:t>
            </a:r>
            <a:r>
              <a:rPr lang="zh-TW" altLang="en-US" kern="100" dirty="0">
                <a:latin typeface="DFKai-SB" panose="03000509000000000000" pitchFamily="65" charset="-120"/>
                <a:ea typeface="DFKai-SB" panose="03000509000000000000" pitchFamily="65" charset="-120"/>
                <a:cs typeface="Times New Roman" panose="02020603050405020304" pitchFamily="18" charset="0"/>
              </a:rPr>
              <a:t>的</a:t>
            </a:r>
            <a:r>
              <a:rPr lang="zh-TW" altLang="en-US" kern="100" dirty="0" smtClean="0">
                <a:latin typeface="DFKai-SB" panose="03000509000000000000" pitchFamily="65" charset="-120"/>
                <a:ea typeface="DFKai-SB" panose="03000509000000000000" pitchFamily="65" charset="-120"/>
                <a:cs typeface="Times New Roman" panose="02020603050405020304" pitchFamily="18" charset="0"/>
              </a:rPr>
              <a:t>保障個人健康</a:t>
            </a:r>
            <a:r>
              <a:rPr lang="zh-CN" altLang="en-US" kern="100" dirty="0" smtClean="0">
                <a:latin typeface="DFKai-SB" panose="03000509000000000000" pitchFamily="65" charset="-120"/>
                <a:ea typeface="DFKai-SB" panose="03000509000000000000" pitchFamily="65" charset="-120"/>
                <a:cs typeface="Times New Roman" panose="02020603050405020304" pitchFamily="18" charset="0"/>
              </a:rPr>
              <a:t>。</a:t>
            </a:r>
            <a:r>
              <a:rPr lang="zh-CN" altLang="en-US" kern="100" dirty="0">
                <a:latin typeface="DFKai-SB" panose="03000509000000000000" pitchFamily="65" charset="-120"/>
                <a:ea typeface="DFKai-SB" panose="03000509000000000000" pitchFamily="65" charset="-120"/>
                <a:cs typeface="Times New Roman" panose="02020603050405020304" pitchFamily="18" charset="0"/>
              </a:rPr>
              <a:t>完善的公共衞生</a:t>
            </a:r>
            <a:r>
              <a:rPr lang="zh-CN" altLang="en-US" kern="100" dirty="0" smtClean="0">
                <a:latin typeface="DFKai-SB" panose="03000509000000000000" pitchFamily="65" charset="-120"/>
                <a:ea typeface="DFKai-SB" panose="03000509000000000000" pitchFamily="65" charset="-120"/>
                <a:cs typeface="Times New Roman" panose="02020603050405020304" pitchFamily="18" charset="0"/>
              </a:rPr>
              <a:t>體</a:t>
            </a:r>
            <a:r>
              <a:rPr lang="zh-TW" altLang="en-US" kern="100" dirty="0" smtClean="0">
                <a:latin typeface="DFKai-SB" panose="03000509000000000000" pitchFamily="65" charset="-120"/>
                <a:ea typeface="DFKai-SB" panose="03000509000000000000" pitchFamily="65" charset="-120"/>
                <a:cs typeface="Times New Roman" panose="02020603050405020304" pitchFamily="18" charset="0"/>
              </a:rPr>
              <a:t>系</a:t>
            </a:r>
            <a:r>
              <a:rPr lang="zh-TW" altLang="en-US" kern="100" dirty="0">
                <a:latin typeface="DFKai-SB" panose="03000509000000000000" pitchFamily="65" charset="-120"/>
                <a:ea typeface="DFKai-SB" panose="03000509000000000000" pitchFamily="65" charset="-120"/>
                <a:cs typeface="Times New Roman" panose="02020603050405020304" pitchFamily="18" charset="0"/>
              </a:rPr>
              <a:t>、</a:t>
            </a:r>
            <a:r>
              <a:rPr lang="zh-CN" altLang="en-US" kern="100" dirty="0" smtClean="0">
                <a:latin typeface="DFKai-SB" panose="03000509000000000000" pitchFamily="65" charset="-120"/>
                <a:ea typeface="DFKai-SB" panose="03000509000000000000" pitchFamily="65" charset="-120"/>
                <a:cs typeface="Times New Roman" panose="02020603050405020304" pitchFamily="18" charset="0"/>
              </a:rPr>
              <a:t>充足</a:t>
            </a:r>
            <a:r>
              <a:rPr lang="zh-CN" altLang="en-US" kern="100" dirty="0">
                <a:latin typeface="DFKai-SB" panose="03000509000000000000" pitchFamily="65" charset="-120"/>
                <a:ea typeface="DFKai-SB" panose="03000509000000000000" pitchFamily="65" charset="-120"/>
                <a:cs typeface="Times New Roman" panose="02020603050405020304" pitchFamily="18" charset="0"/>
              </a:rPr>
              <a:t>的公共衞生</a:t>
            </a:r>
            <a:r>
              <a:rPr lang="zh-CN" altLang="en-US" kern="100" dirty="0" smtClean="0">
                <a:latin typeface="DFKai-SB" panose="03000509000000000000" pitchFamily="65" charset="-120"/>
                <a:ea typeface="DFKai-SB" panose="03000509000000000000" pitchFamily="65" charset="-120"/>
                <a:cs typeface="Times New Roman" panose="02020603050405020304" pitchFamily="18" charset="0"/>
              </a:rPr>
              <a:t>資源</a:t>
            </a:r>
            <a:r>
              <a:rPr lang="zh-TW" altLang="en-US" kern="100" dirty="0" smtClean="0">
                <a:latin typeface="DFKai-SB" panose="03000509000000000000" pitchFamily="65" charset="-120"/>
                <a:ea typeface="DFKai-SB" panose="03000509000000000000" pitchFamily="65" charset="-120"/>
                <a:cs typeface="Times New Roman" panose="02020603050405020304" pitchFamily="18" charset="0"/>
              </a:rPr>
              <a:t>、</a:t>
            </a:r>
            <a:r>
              <a:rPr lang="zh-CN" altLang="en-US" kern="100" dirty="0" smtClean="0">
                <a:latin typeface="DFKai-SB" panose="03000509000000000000" pitchFamily="65" charset="-120"/>
                <a:ea typeface="DFKai-SB" panose="03000509000000000000" pitchFamily="65" charset="-120"/>
                <a:cs typeface="Times New Roman" panose="02020603050405020304" pitchFamily="18" charset="0"/>
              </a:rPr>
              <a:t>優質</a:t>
            </a:r>
            <a:r>
              <a:rPr lang="zh-CN" altLang="en-US" kern="100" dirty="0">
                <a:latin typeface="DFKai-SB" panose="03000509000000000000" pitchFamily="65" charset="-120"/>
                <a:ea typeface="DFKai-SB" panose="03000509000000000000" pitchFamily="65" charset="-120"/>
                <a:cs typeface="Times New Roman" panose="02020603050405020304" pitchFamily="18" charset="0"/>
              </a:rPr>
              <a:t>的公共衞生服務</a:t>
            </a:r>
            <a:r>
              <a:rPr lang="zh-CN" altLang="en-US" kern="100" dirty="0" smtClean="0">
                <a:latin typeface="DFKai-SB" panose="03000509000000000000" pitchFamily="65" charset="-120"/>
                <a:ea typeface="DFKai-SB" panose="03000509000000000000" pitchFamily="65" charset="-120"/>
                <a:cs typeface="Times New Roman" panose="02020603050405020304" pitchFamily="18" charset="0"/>
              </a:rPr>
              <a:t>，能夠</a:t>
            </a:r>
            <a:r>
              <a:rPr lang="zh-TW" altLang="en-US" kern="100" dirty="0" smtClean="0">
                <a:latin typeface="DFKai-SB" panose="03000509000000000000" pitchFamily="65" charset="-120"/>
                <a:ea typeface="DFKai-SB" panose="03000509000000000000" pitchFamily="65" charset="-120"/>
                <a:cs typeface="Times New Roman" panose="02020603050405020304" pitchFamily="18" charset="0"/>
              </a:rPr>
              <a:t>為</a:t>
            </a:r>
            <a:r>
              <a:rPr lang="zh-CN" altLang="en-US" kern="100" dirty="0" smtClean="0">
                <a:latin typeface="DFKai-SB" panose="03000509000000000000" pitchFamily="65" charset="-120"/>
                <a:ea typeface="DFKai-SB" panose="03000509000000000000" pitchFamily="65" charset="-120"/>
                <a:cs typeface="Times New Roman" panose="02020603050405020304" pitchFamily="18" charset="0"/>
              </a:rPr>
              <a:t>維護</a:t>
            </a:r>
            <a:r>
              <a:rPr lang="zh-CN" altLang="en-US" kern="100" dirty="0">
                <a:latin typeface="DFKai-SB" panose="03000509000000000000" pitchFamily="65" charset="-120"/>
                <a:ea typeface="DFKai-SB" panose="03000509000000000000" pitchFamily="65" charset="-120"/>
                <a:cs typeface="Times New Roman" panose="02020603050405020304" pitchFamily="18" charset="0"/>
              </a:rPr>
              <a:t>個人健康和公眾健康提供有力保障，</a:t>
            </a:r>
            <a:r>
              <a:rPr lang="zh-TW" altLang="en-US" kern="100" dirty="0">
                <a:latin typeface="DFKai-SB" panose="03000509000000000000" pitchFamily="65" charset="-120"/>
                <a:ea typeface="DFKai-SB" panose="03000509000000000000" pitchFamily="65" charset="-120"/>
                <a:cs typeface="Times New Roman" panose="02020603050405020304" pitchFamily="18" charset="0"/>
              </a:rPr>
              <a:t>從而提升市民的生活素質，提高社會的生產力，</a:t>
            </a:r>
            <a:r>
              <a:rPr lang="zh-CN" altLang="en-US" kern="100" dirty="0">
                <a:latin typeface="DFKai-SB" panose="03000509000000000000" pitchFamily="65" charset="-120"/>
                <a:ea typeface="DFKai-SB" panose="03000509000000000000" pitchFamily="65" charset="-120"/>
                <a:cs typeface="Times New Roman" panose="02020603050405020304" pitchFamily="18" charset="0"/>
              </a:rPr>
              <a:t>促進</a:t>
            </a:r>
            <a:r>
              <a:rPr lang="zh-TW" altLang="en-US" kern="100" dirty="0">
                <a:latin typeface="DFKai-SB" panose="03000509000000000000" pitchFamily="65" charset="-120"/>
                <a:ea typeface="DFKai-SB" panose="03000509000000000000" pitchFamily="65" charset="-120"/>
                <a:cs typeface="Times New Roman" panose="02020603050405020304" pitchFamily="18" charset="0"/>
              </a:rPr>
              <a:t>社會長遠發展。</a:t>
            </a:r>
            <a:endParaRPr lang="en-US" altLang="zh-TW" kern="100" dirty="0">
              <a:latin typeface="DFKai-SB" panose="03000509000000000000" pitchFamily="65" charset="-120"/>
              <a:ea typeface="DFKai-SB" panose="03000509000000000000" pitchFamily="65" charset="-120"/>
              <a:cs typeface="Times New Roman" panose="02020603050405020304" pitchFamily="18" charset="0"/>
            </a:endParaRPr>
          </a:p>
          <a:p>
            <a:pPr>
              <a:lnSpc>
                <a:spcPct val="100000"/>
              </a:lnSpc>
              <a:spcBef>
                <a:spcPts val="0"/>
              </a:spcBef>
            </a:pPr>
            <a:r>
              <a:rPr lang="zh-TW" altLang="en-US" kern="100" dirty="0" smtClean="0">
                <a:latin typeface="DFKai-SB" panose="03000509000000000000" pitchFamily="65" charset="-120"/>
                <a:ea typeface="DFKai-SB" panose="03000509000000000000" pitchFamily="65" charset="-120"/>
                <a:cs typeface="Times New Roman" panose="02020603050405020304" pitchFamily="18" charset="0"/>
              </a:rPr>
              <a:t>個人</a:t>
            </a:r>
            <a:r>
              <a:rPr lang="zh-TW" altLang="en-US" kern="100" dirty="0">
                <a:latin typeface="DFKai-SB" panose="03000509000000000000" pitchFamily="65" charset="-120"/>
                <a:ea typeface="DFKai-SB" panose="03000509000000000000" pitchFamily="65" charset="-120"/>
                <a:cs typeface="Times New Roman" panose="02020603050405020304" pitchFamily="18" charset="0"/>
              </a:rPr>
              <a:t>的參與和</a:t>
            </a:r>
            <a:r>
              <a:rPr lang="zh-TW" altLang="en-US" kern="100" dirty="0" smtClean="0">
                <a:latin typeface="DFKai-SB" panose="03000509000000000000" pitchFamily="65" charset="-120"/>
                <a:ea typeface="DFKai-SB" panose="03000509000000000000" pitchFamily="65" charset="-120"/>
                <a:cs typeface="Times New Roman" panose="02020603050405020304" pitchFamily="18" charset="0"/>
              </a:rPr>
              <a:t>支持對保障公共衞生非重要要。市民</a:t>
            </a:r>
            <a:r>
              <a:rPr lang="zh-TW" altLang="en-US" kern="100" dirty="0">
                <a:latin typeface="DFKai-SB" panose="03000509000000000000" pitchFamily="65" charset="-120"/>
                <a:ea typeface="DFKai-SB" panose="03000509000000000000" pitchFamily="65" charset="-120"/>
                <a:cs typeface="Times New Roman" panose="02020603050405020304" pitchFamily="18" charset="0"/>
              </a:rPr>
              <a:t>有責任保持</a:t>
            </a:r>
            <a:r>
              <a:rPr lang="zh-CN" altLang="en-US" kern="100" dirty="0">
                <a:latin typeface="DFKai-SB" panose="03000509000000000000" pitchFamily="65" charset="-120"/>
                <a:ea typeface="DFKai-SB" panose="03000509000000000000" pitchFamily="65" charset="-120"/>
                <a:cs typeface="Times New Roman" panose="02020603050405020304" pitchFamily="18" charset="0"/>
              </a:rPr>
              <a:t>個人健康，保持</a:t>
            </a:r>
            <a:r>
              <a:rPr lang="zh-TW" altLang="en-US" kern="100" dirty="0">
                <a:latin typeface="DFKai-SB" panose="03000509000000000000" pitchFamily="65" charset="-120"/>
                <a:ea typeface="DFKai-SB" panose="03000509000000000000" pitchFamily="65" charset="-120"/>
                <a:cs typeface="Times New Roman" panose="02020603050405020304" pitchFamily="18" charset="0"/>
              </a:rPr>
              <a:t>公眾地方清潔，防止疾病傳播</a:t>
            </a:r>
            <a:r>
              <a:rPr lang="zh-CN" altLang="en-US" kern="100" dirty="0">
                <a:latin typeface="DFKai-SB" panose="03000509000000000000" pitchFamily="65" charset="-120"/>
                <a:ea typeface="DFKai-SB" panose="03000509000000000000" pitchFamily="65" charset="-120"/>
                <a:cs typeface="Times New Roman" panose="02020603050405020304" pitchFamily="18" charset="0"/>
              </a:rPr>
              <a:t>，</a:t>
            </a:r>
            <a:r>
              <a:rPr lang="zh-TW" altLang="en-US" kern="100" dirty="0">
                <a:latin typeface="DFKai-SB" panose="03000509000000000000" pitchFamily="65" charset="-120"/>
                <a:ea typeface="DFKai-SB" panose="03000509000000000000" pitchFamily="65" charset="-120"/>
                <a:cs typeface="Times New Roman" panose="02020603050405020304" pitchFamily="18" charset="0"/>
              </a:rPr>
              <a:t>以</a:t>
            </a:r>
            <a:r>
              <a:rPr lang="zh-CN" altLang="en-US" kern="100" dirty="0">
                <a:latin typeface="DFKai-SB" panose="03000509000000000000" pitchFamily="65" charset="-120"/>
                <a:ea typeface="DFKai-SB" panose="03000509000000000000" pitchFamily="65" charset="-120"/>
                <a:cs typeface="Times New Roman" panose="02020603050405020304" pitchFamily="18" charset="0"/>
              </a:rPr>
              <a:t>減輕公共衞生壓力，</a:t>
            </a:r>
            <a:r>
              <a:rPr lang="zh-TW" altLang="en-US" kern="100" dirty="0">
                <a:latin typeface="DFKai-SB" panose="03000509000000000000" pitchFamily="65" charset="-120"/>
                <a:ea typeface="DFKai-SB" panose="03000509000000000000" pitchFamily="65" charset="-120"/>
                <a:cs typeface="Times New Roman" panose="02020603050405020304" pitchFamily="18" charset="0"/>
              </a:rPr>
              <a:t>維持公共衞生</a:t>
            </a:r>
            <a:r>
              <a:rPr lang="zh-CN" altLang="en-US" kern="100" dirty="0">
                <a:latin typeface="DFKai-SB" panose="03000509000000000000" pitchFamily="65" charset="-120"/>
                <a:ea typeface="DFKai-SB" panose="03000509000000000000" pitchFamily="65" charset="-120"/>
                <a:cs typeface="Times New Roman" panose="02020603050405020304" pitchFamily="18" charset="0"/>
              </a:rPr>
              <a:t>安全</a:t>
            </a:r>
            <a:r>
              <a:rPr lang="zh-TW" altLang="en-US" kern="100" dirty="0" smtClean="0">
                <a:latin typeface="DFKai-SB" panose="03000509000000000000" pitchFamily="65" charset="-120"/>
                <a:ea typeface="DFKai-SB" panose="03000509000000000000" pitchFamily="65" charset="-120"/>
                <a:cs typeface="Times New Roman" panose="02020603050405020304" pitchFamily="18" charset="0"/>
              </a:rPr>
              <a:t>。</a:t>
            </a:r>
            <a:endParaRPr lang="en-US" altLang="zh-CN" kern="100" dirty="0">
              <a:latin typeface="DFKai-SB" panose="03000509000000000000" pitchFamily="65" charset="-120"/>
              <a:ea typeface="DFKai-SB" panose="03000509000000000000" pitchFamily="65" charset="-120"/>
              <a:cs typeface="Times New Roman" panose="02020603050405020304" pitchFamily="18" charset="0"/>
            </a:endParaRPr>
          </a:p>
        </p:txBody>
      </p:sp>
      <p:sp>
        <p:nvSpPr>
          <p:cNvPr id="7" name="文字方塊 6">
            <a:extLst>
              <a:ext uri="{FF2B5EF4-FFF2-40B4-BE49-F238E27FC236}">
                <a16:creationId xmlns:a16="http://schemas.microsoft.com/office/drawing/2014/main" id="{F0A0F71C-0664-4336-B589-834A83A02821}"/>
              </a:ext>
            </a:extLst>
          </p:cNvPr>
          <p:cNvSpPr txBox="1"/>
          <p:nvPr/>
        </p:nvSpPr>
        <p:spPr>
          <a:xfrm>
            <a:off x="8142515" y="5282624"/>
            <a:ext cx="3736154" cy="461665"/>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視頻來源：醫院管理局</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冬季服務高峰</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p>
          <a:p>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(https://www.youtube.com/watch?v=-kH_jsc7eIA)</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a:hlinkClick r:id="rId3"/>
            <a:extLst>
              <a:ext uri="{FF2B5EF4-FFF2-40B4-BE49-F238E27FC236}">
                <a16:creationId xmlns:a16="http://schemas.microsoft.com/office/drawing/2014/main" id="{2B1D2C80-456E-4BF0-8677-27E27526631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75516" y="1548580"/>
            <a:ext cx="3822708" cy="2380153"/>
          </a:xfrm>
          <a:prstGeom prst="rect">
            <a:avLst/>
          </a:prstGeom>
        </p:spPr>
      </p:pic>
      <p:sp>
        <p:nvSpPr>
          <p:cNvPr id="8" name="Rectangle 14">
            <a:extLst>
              <a:ext uri="{FF2B5EF4-FFF2-40B4-BE49-F238E27FC236}">
                <a16:creationId xmlns:a16="http://schemas.microsoft.com/office/drawing/2014/main" id="{E554617B-4075-41F0-A981-94EDB564F36D}"/>
              </a:ext>
            </a:extLst>
          </p:cNvPr>
          <p:cNvSpPr/>
          <p:nvPr/>
        </p:nvSpPr>
        <p:spPr>
          <a:xfrm>
            <a:off x="8075516" y="3928733"/>
            <a:ext cx="3803152"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點擊圖像觀看視頻</a:t>
            </a:r>
            <a:endParaRPr lang="en-US" altLang="zh-HK" b="1" dirty="0">
              <a:solidFill>
                <a:srgbClr val="FF0000"/>
              </a:solidFill>
              <a:latin typeface="DFKai-SB" panose="03000509000000000000" pitchFamily="65" charset="-120"/>
              <a:ea typeface="DFKai-SB" panose="03000509000000000000" pitchFamily="65" charset="-120"/>
            </a:endParaRPr>
          </a:p>
        </p:txBody>
      </p:sp>
      <p:sp>
        <p:nvSpPr>
          <p:cNvPr id="10" name="文字方塊 9">
            <a:extLst>
              <a:ext uri="{FF2B5EF4-FFF2-40B4-BE49-F238E27FC236}">
                <a16:creationId xmlns:a16="http://schemas.microsoft.com/office/drawing/2014/main" id="{BAADB691-2720-4759-8C1C-028253935870}"/>
              </a:ext>
            </a:extLst>
          </p:cNvPr>
          <p:cNvSpPr txBox="1"/>
          <p:nvPr/>
        </p:nvSpPr>
        <p:spPr>
          <a:xfrm>
            <a:off x="8075517" y="4298065"/>
            <a:ext cx="3822708" cy="923330"/>
          </a:xfrm>
          <a:prstGeom prst="rect">
            <a:avLst/>
          </a:prstGeom>
          <a:noFill/>
        </p:spPr>
        <p:txBody>
          <a:bodyPr wrap="square">
            <a:spAutoFit/>
          </a:bodyPr>
          <a:lstStyle/>
          <a:p>
            <a:r>
              <a:rPr lang="zh-TW" altLang="en-US" b="0" i="0" dirty="0">
                <a:effectLst/>
                <a:latin typeface="標楷體" panose="03000509000000000000" pitchFamily="65" charset="-120"/>
                <a:ea typeface="標楷體" panose="03000509000000000000" pitchFamily="65" charset="-120"/>
              </a:rPr>
              <a:t>受持續寒冷天氣及流感高峰期影響，到醫管局急症室求診及入院的需求增加。</a:t>
            </a:r>
            <a:endParaRPr lang="en-US" altLang="zh-HK" dirty="0">
              <a:latin typeface="標楷體" panose="03000509000000000000" pitchFamily="65" charset="-120"/>
              <a:ea typeface="標楷體" panose="03000509000000000000" pitchFamily="65" charset="-120"/>
            </a:endParaRPr>
          </a:p>
        </p:txBody>
      </p:sp>
      <p:sp>
        <p:nvSpPr>
          <p:cNvPr id="13" name="任意多边形: 形状 4">
            <a:extLst>
              <a:ext uri="{FF2B5EF4-FFF2-40B4-BE49-F238E27FC236}">
                <a16:creationId xmlns:a16="http://schemas.microsoft.com/office/drawing/2014/main" id="{CD5D41F3-C468-4F25-B01C-DAA0A07678B5}"/>
              </a:ext>
            </a:extLst>
          </p:cNvPr>
          <p:cNvSpPr/>
          <p:nvPr/>
        </p:nvSpPr>
        <p:spPr>
          <a:xfrm>
            <a:off x="4484914" y="317537"/>
            <a:ext cx="3235630"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smtClean="0">
                <a:solidFill>
                  <a:srgbClr val="FFFFFF"/>
                </a:solidFill>
                <a:latin typeface="DFKai-SB" panose="03000509000000000000" pitchFamily="65" charset="-120"/>
                <a:ea typeface="DFKai-SB" panose="03000509000000000000" pitchFamily="65" charset="-120"/>
                <a:sym typeface="+mn-ea"/>
              </a:rPr>
              <a:t>公共</a:t>
            </a:r>
            <a:r>
              <a:rPr lang="zh-TW" altLang="en-US" sz="4000" b="1" dirty="0">
                <a:solidFill>
                  <a:srgbClr val="FFFFFF"/>
                </a:solidFill>
                <a:latin typeface="DFKai-SB" panose="03000509000000000000" pitchFamily="65" charset="-120"/>
                <a:ea typeface="DFKai-SB" panose="03000509000000000000" pitchFamily="65" charset="-120"/>
                <a:sym typeface="+mn-ea"/>
              </a:rPr>
              <a:t>衞</a:t>
            </a:r>
            <a:r>
              <a:rPr lang="zh-TW" altLang="en-US" sz="4000" b="1" dirty="0" smtClean="0">
                <a:solidFill>
                  <a:srgbClr val="FFFFFF"/>
                </a:solidFill>
                <a:latin typeface="DFKai-SB" panose="03000509000000000000" pitchFamily="65" charset="-120"/>
                <a:ea typeface="DFKai-SB" panose="03000509000000000000" pitchFamily="65" charset="-120"/>
                <a:sym typeface="+mn-ea"/>
              </a:rPr>
              <a:t>生</a:t>
            </a:r>
            <a:endParaRPr lang="zh-TW" altLang="en-US" sz="4000" b="1" dirty="0">
              <a:solidFill>
                <a:srgbClr val="FFFFFF"/>
              </a:solidFill>
              <a:latin typeface="DFKai-SB" panose="03000509000000000000" pitchFamily="65" charset="-120"/>
              <a:ea typeface="DFKai-SB" panose="03000509000000000000" pitchFamily="65" charset="-120"/>
              <a:sym typeface="+mn-ea"/>
            </a:endParaRPr>
          </a:p>
        </p:txBody>
      </p:sp>
    </p:spTree>
    <p:extLst>
      <p:ext uri="{BB962C8B-B14F-4D97-AF65-F5344CB8AC3E}">
        <p14:creationId xmlns:p14="http://schemas.microsoft.com/office/powerpoint/2010/main" val="925928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743D61EA-54BD-46A4-9F42-700BEB83A24D}"/>
              </a:ext>
            </a:extLst>
          </p:cNvPr>
          <p:cNvSpPr txBox="1"/>
          <p:nvPr/>
        </p:nvSpPr>
        <p:spPr>
          <a:xfrm>
            <a:off x="4100538" y="614741"/>
            <a:ext cx="3598731" cy="830997"/>
          </a:xfrm>
          <a:prstGeom prst="rect">
            <a:avLst/>
          </a:prstGeom>
          <a:noFill/>
        </p:spPr>
        <p:txBody>
          <a:bodyPr wrap="square" rtlCol="0">
            <a:spAutoFit/>
          </a:bodyPr>
          <a:lstStyle/>
          <a:p>
            <a:pPr algn="ctr">
              <a:lnSpc>
                <a:spcPct val="150000"/>
              </a:lnSpc>
            </a:pPr>
            <a:r>
              <a:rPr lang="zh-CN" altLang="en-US" sz="3200" dirty="0" smtClean="0">
                <a:latin typeface="DFKai-SB" panose="03000509000000000000" pitchFamily="65" charset="-120"/>
                <a:ea typeface="DFKai-SB" panose="03000509000000000000" pitchFamily="65" charset="-120"/>
              </a:rPr>
              <a:t>保持</a:t>
            </a:r>
            <a:r>
              <a:rPr lang="zh-CN" altLang="en-US" sz="3200" dirty="0">
                <a:latin typeface="DFKai-SB" panose="03000509000000000000" pitchFamily="65" charset="-120"/>
                <a:ea typeface="DFKai-SB" panose="03000509000000000000" pitchFamily="65" charset="-120"/>
              </a:rPr>
              <a:t>健康生活模式</a:t>
            </a:r>
            <a:endParaRPr lang="en-US" altLang="zh-CN" sz="3200" dirty="0">
              <a:latin typeface="DFKai-SB" panose="03000509000000000000" pitchFamily="65" charset="-120"/>
              <a:ea typeface="DFKai-SB" panose="03000509000000000000" pitchFamily="65" charset="-120"/>
            </a:endParaRPr>
          </a:p>
        </p:txBody>
      </p:sp>
      <p:sp>
        <p:nvSpPr>
          <p:cNvPr id="4" name="Content Placeholder 2">
            <a:extLst>
              <a:ext uri="{FF2B5EF4-FFF2-40B4-BE49-F238E27FC236}">
                <a16:creationId xmlns:a16="http://schemas.microsoft.com/office/drawing/2014/main" id="{C4B2FFD4-83CC-4935-8085-4A8891DF35E9}"/>
              </a:ext>
            </a:extLst>
          </p:cNvPr>
          <p:cNvSpPr txBox="1">
            <a:spLocks/>
          </p:cNvSpPr>
          <p:nvPr/>
        </p:nvSpPr>
        <p:spPr>
          <a:xfrm>
            <a:off x="292838" y="1368407"/>
            <a:ext cx="8621085" cy="892552"/>
          </a:xfrm>
          <a:prstGeom prst="rect">
            <a:avLst/>
          </a:prstGeom>
          <a:solidFill>
            <a:schemeClr val="accent6">
              <a:lumMod val="20000"/>
              <a:lumOff val="80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TW" altLang="en-US" sz="2600" kern="100" dirty="0" smtClean="0">
                <a:latin typeface="DFKai-SB" panose="03000509000000000000" pitchFamily="65" charset="-120"/>
                <a:ea typeface="DFKai-SB" panose="03000509000000000000" pitchFamily="65" charset="-120"/>
                <a:cs typeface="Times New Roman" panose="02020603050405020304" pitchFamily="18" charset="0"/>
              </a:rPr>
              <a:t>健康</a:t>
            </a:r>
            <a:r>
              <a:rPr lang="zh-TW" altLang="en-US" sz="2600" kern="100" dirty="0">
                <a:latin typeface="DFKai-SB" panose="03000509000000000000" pitchFamily="65" charset="-120"/>
                <a:ea typeface="DFKai-SB" panose="03000509000000000000" pitchFamily="65" charset="-120"/>
                <a:cs typeface="Times New Roman" panose="02020603050405020304" pitchFamily="18" charset="0"/>
              </a:rPr>
              <a:t>可貴，人所共求</a:t>
            </a:r>
            <a:r>
              <a:rPr lang="zh-TW" altLang="en-US" sz="2600" kern="100" dirty="0" smtClean="0">
                <a:latin typeface="DFKai-SB" panose="03000509000000000000" pitchFamily="65" charset="-120"/>
                <a:ea typeface="DFKai-SB" panose="03000509000000000000" pitchFamily="65" charset="-120"/>
                <a:cs typeface="Times New Roman" panose="02020603050405020304" pitchFamily="18" charset="0"/>
              </a:rPr>
              <a:t>。</a:t>
            </a:r>
            <a:r>
              <a:rPr lang="zh-CN" altLang="en-US" sz="2600" kern="100" dirty="0" smtClean="0">
                <a:latin typeface="DFKai-SB" panose="03000509000000000000" pitchFamily="65" charset="-120"/>
                <a:ea typeface="DFKai-SB" panose="03000509000000000000" pitchFamily="65" charset="-120"/>
                <a:cs typeface="Times New Roman" panose="02020603050405020304" pitchFamily="18" charset="0"/>
              </a:rPr>
              <a:t>保持</a:t>
            </a:r>
            <a:r>
              <a:rPr lang="zh-CN" altLang="en-US" sz="2600" kern="100" dirty="0">
                <a:latin typeface="DFKai-SB" panose="03000509000000000000" pitchFamily="65" charset="-120"/>
                <a:ea typeface="DFKai-SB" panose="03000509000000000000" pitchFamily="65" charset="-120"/>
                <a:cs typeface="Times New Roman" panose="02020603050405020304" pitchFamily="18" charset="0"/>
              </a:rPr>
              <a:t>健康生活模式</a:t>
            </a:r>
            <a:r>
              <a:rPr lang="zh-CN" altLang="en-US" sz="2600" kern="100" dirty="0" smtClean="0">
                <a:latin typeface="DFKai-SB" panose="03000509000000000000" pitchFamily="65" charset="-120"/>
                <a:ea typeface="DFKai-SB" panose="03000509000000000000" pitchFamily="65" charset="-120"/>
                <a:cs typeface="Times New Roman" panose="02020603050405020304" pitchFamily="18" charset="0"/>
              </a:rPr>
              <a:t>，減少</a:t>
            </a:r>
            <a:r>
              <a:rPr lang="zh-CN" altLang="en-US" sz="2600" kern="100" dirty="0">
                <a:latin typeface="DFKai-SB" panose="03000509000000000000" pitchFamily="65" charset="-120"/>
                <a:ea typeface="DFKai-SB" panose="03000509000000000000" pitchFamily="65" charset="-120"/>
                <a:cs typeface="Times New Roman" panose="02020603050405020304" pitchFamily="18" charset="0"/>
              </a:rPr>
              <a:t>疾病發生，促進個人健康，維護公共健康</a:t>
            </a:r>
            <a:r>
              <a:rPr lang="zh-TW" altLang="en-US" sz="2600" kern="100" dirty="0">
                <a:latin typeface="DFKai-SB" panose="03000509000000000000" pitchFamily="65" charset="-120"/>
                <a:ea typeface="DFKai-SB" panose="03000509000000000000" pitchFamily="65" charset="-120"/>
                <a:cs typeface="Times New Roman" panose="02020603050405020304" pitchFamily="18" charset="0"/>
              </a:rPr>
              <a:t>，是每個人應盡的責任。</a:t>
            </a:r>
            <a:endParaRPr lang="en-US" altLang="zh-CN" sz="2600" kern="100" dirty="0">
              <a:latin typeface="DFKai-SB" panose="03000509000000000000" pitchFamily="65" charset="-120"/>
              <a:ea typeface="DFKai-SB"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4246F04B-9DD6-4BEB-AE4D-C157DB7BAA04}"/>
              </a:ext>
            </a:extLst>
          </p:cNvPr>
          <p:cNvSpPr txBox="1"/>
          <p:nvPr/>
        </p:nvSpPr>
        <p:spPr>
          <a:xfrm>
            <a:off x="9232780" y="5598600"/>
            <a:ext cx="2688237" cy="1015663"/>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資料來源：衞生署學生健康服務</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健康生活方式</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https://www.studenthealth.gov.hk/tc_chi/resources/resources_bl/files/bl_hea_lif_sty.pdf)</a:t>
            </a:r>
            <a:endParaRPr lang="zh-HK"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 name="圖片 6">
            <a:hlinkClick r:id="rId2"/>
            <a:extLst>
              <a:ext uri="{FF2B5EF4-FFF2-40B4-BE49-F238E27FC236}">
                <a16:creationId xmlns:a16="http://schemas.microsoft.com/office/drawing/2014/main" id="{109B0C31-7641-41B9-8C28-93B0F24665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5539" y="1368407"/>
            <a:ext cx="2742717" cy="3775973"/>
          </a:xfrm>
          <a:prstGeom prst="rect">
            <a:avLst/>
          </a:prstGeom>
        </p:spPr>
      </p:pic>
      <p:sp>
        <p:nvSpPr>
          <p:cNvPr id="8" name="Rectangle 14">
            <a:extLst>
              <a:ext uri="{FF2B5EF4-FFF2-40B4-BE49-F238E27FC236}">
                <a16:creationId xmlns:a16="http://schemas.microsoft.com/office/drawing/2014/main" id="{2D5BF2B1-E548-4D59-8D52-74838A0BDC3E}"/>
              </a:ext>
            </a:extLst>
          </p:cNvPr>
          <p:cNvSpPr/>
          <p:nvPr/>
        </p:nvSpPr>
        <p:spPr>
          <a:xfrm>
            <a:off x="9205540" y="5200972"/>
            <a:ext cx="2714125"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點擊圖像了解更多</a:t>
            </a:r>
            <a:endParaRPr lang="en-US" altLang="zh-HK" b="1" dirty="0">
              <a:solidFill>
                <a:srgbClr val="FF0000"/>
              </a:solidFill>
              <a:latin typeface="DFKai-SB" panose="03000509000000000000" pitchFamily="65" charset="-120"/>
              <a:ea typeface="DFKai-SB" panose="03000509000000000000" pitchFamily="65" charset="-120"/>
            </a:endParaRPr>
          </a:p>
        </p:txBody>
      </p:sp>
      <p:sp>
        <p:nvSpPr>
          <p:cNvPr id="12" name="任意多边形: 形状 4">
            <a:extLst>
              <a:ext uri="{FF2B5EF4-FFF2-40B4-BE49-F238E27FC236}">
                <a16:creationId xmlns:a16="http://schemas.microsoft.com/office/drawing/2014/main" id="{CD5D41F3-C468-4F25-B01C-DAA0A07678B5}"/>
              </a:ext>
            </a:extLst>
          </p:cNvPr>
          <p:cNvSpPr/>
          <p:nvPr/>
        </p:nvSpPr>
        <p:spPr>
          <a:xfrm>
            <a:off x="1811383" y="174295"/>
            <a:ext cx="784246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a:solidFill>
                  <a:srgbClr val="FFFFFF"/>
                </a:solidFill>
                <a:latin typeface="DFKai-SB" panose="03000509000000000000" pitchFamily="65" charset="-120"/>
                <a:ea typeface="DFKai-SB" panose="03000509000000000000" pitchFamily="65" charset="-120"/>
                <a:sym typeface="+mn-ea"/>
              </a:rPr>
              <a:t>個人在維持公共衞生方面的責任</a:t>
            </a:r>
          </a:p>
        </p:txBody>
      </p:sp>
      <p:sp>
        <p:nvSpPr>
          <p:cNvPr id="13" name="Title 1"/>
          <p:cNvSpPr>
            <a:spLocks noGrp="1"/>
          </p:cNvSpPr>
          <p:nvPr>
            <p:ph type="title"/>
          </p:nvPr>
        </p:nvSpPr>
        <p:spPr>
          <a:xfrm>
            <a:off x="292838" y="3044095"/>
            <a:ext cx="8621085" cy="492443"/>
          </a:xfrm>
          <a:solidFill>
            <a:schemeClr val="accent2">
              <a:lumMod val="20000"/>
              <a:lumOff val="80000"/>
            </a:schemeClr>
          </a:solidFill>
        </p:spPr>
        <p:txBody>
          <a:bodyPr wrap="square">
            <a:spAutoFit/>
          </a:bodyPr>
          <a:lstStyle/>
          <a:p>
            <a:pPr>
              <a:lnSpc>
                <a:spcPct val="100000"/>
              </a:lnSpc>
            </a:pPr>
            <a:r>
              <a:rPr lang="zh-TW" altLang="en-US" sz="2600" kern="100" dirty="0" smtClean="0">
                <a:latin typeface="DFKai-SB" panose="03000509000000000000" pitchFamily="65" charset="-120"/>
                <a:ea typeface="DFKai-SB" panose="03000509000000000000" pitchFamily="65" charset="-120"/>
                <a:cs typeface="Times New Roman" panose="02020603050405020304" pitchFamily="18" charset="0"/>
              </a:rPr>
              <a:t>你認為怎樣才算健康？我們可以由甚麼層面評估健康？</a:t>
            </a:r>
            <a:endParaRPr lang="zh-CN" altLang="en-US" sz="2600" strike="sngStrike" kern="100" dirty="0">
              <a:latin typeface="DFKai-SB" panose="03000509000000000000" pitchFamily="65" charset="-120"/>
              <a:ea typeface="DFKai-SB" panose="03000509000000000000" pitchFamily="65" charset="-120"/>
              <a:cs typeface="Times New Roman" panose="02020603050405020304" pitchFamily="18" charset="0"/>
            </a:endParaRPr>
          </a:p>
        </p:txBody>
      </p:sp>
      <p:grpSp>
        <p:nvGrpSpPr>
          <p:cNvPr id="14" name="组合 11">
            <a:extLst>
              <a:ext uri="{FF2B5EF4-FFF2-40B4-BE49-F238E27FC236}">
                <a16:creationId xmlns:a16="http://schemas.microsoft.com/office/drawing/2014/main" id="{0F5370B0-3F96-4754-9A31-8E8A817089EF}"/>
              </a:ext>
            </a:extLst>
          </p:cNvPr>
          <p:cNvGrpSpPr/>
          <p:nvPr/>
        </p:nvGrpSpPr>
        <p:grpSpPr>
          <a:xfrm>
            <a:off x="4258160" y="2273755"/>
            <a:ext cx="1934839" cy="515638"/>
            <a:chOff x="1193537" y="1503313"/>
            <a:chExt cx="1934839" cy="515638"/>
          </a:xfrm>
        </p:grpSpPr>
        <p:sp>
          <p:nvSpPr>
            <p:cNvPr id="15" name="矩形 13">
              <a:extLst>
                <a:ext uri="{FF2B5EF4-FFF2-40B4-BE49-F238E27FC236}">
                  <a16:creationId xmlns:a16="http://schemas.microsoft.com/office/drawing/2014/main" id="{0AE5FB4E-9485-4C68-9291-C960DA5794D2}"/>
                </a:ext>
              </a:extLst>
            </p:cNvPr>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16" name="矩形 15">
              <a:extLst>
                <a:ext uri="{FF2B5EF4-FFF2-40B4-BE49-F238E27FC236}">
                  <a16:creationId xmlns:a16="http://schemas.microsoft.com/office/drawing/2014/main" id="{D8C8F9BF-7E1D-4189-82DC-11AB327CB7E9}"/>
                </a:ext>
              </a:extLst>
            </p:cNvPr>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17" name="文本框 13">
              <a:extLst>
                <a:ext uri="{FF2B5EF4-FFF2-40B4-BE49-F238E27FC236}">
                  <a16:creationId xmlns:a16="http://schemas.microsoft.com/office/drawing/2014/main" id="{D5851901-A943-437C-97AC-B5ECD39DDC80}"/>
                </a:ext>
              </a:extLst>
            </p:cNvPr>
            <p:cNvSpPr txBox="1">
              <a:spLocks noChangeArrowheads="1"/>
            </p:cNvSpPr>
            <p:nvPr/>
          </p:nvSpPr>
          <p:spPr bwMode="auto">
            <a:xfrm>
              <a:off x="1680900" y="1503313"/>
              <a:ext cx="1447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TW" altLang="en-US" sz="2400" b="1" dirty="0" smtClean="0">
                  <a:latin typeface="標楷體" panose="03000509000000000000" pitchFamily="65" charset="-120"/>
                  <a:ea typeface="標楷體" panose="03000509000000000000" pitchFamily="65" charset="-120"/>
                </a:rPr>
                <a:t>想一想</a:t>
              </a:r>
              <a:endParaRPr lang="zh-CN" altLang="en-US" sz="2400" b="1" dirty="0">
                <a:latin typeface="標楷體" panose="03000509000000000000" pitchFamily="65" charset="-120"/>
                <a:ea typeface="標楷體" panose="03000509000000000000" pitchFamily="65" charset="-120"/>
              </a:endParaRPr>
            </a:p>
          </p:txBody>
        </p:sp>
        <p:cxnSp>
          <p:nvCxnSpPr>
            <p:cNvPr id="18" name="直接连接符 17">
              <a:extLst>
                <a:ext uri="{FF2B5EF4-FFF2-40B4-BE49-F238E27FC236}">
                  <a16:creationId xmlns:a16="http://schemas.microsoft.com/office/drawing/2014/main" id="{8BF87191-CFE1-4B84-86B9-BF0580D08736}"/>
                </a:ext>
              </a:extLst>
            </p:cNvPr>
            <p:cNvCxnSpPr>
              <a:cxnSpLocks/>
            </p:cNvCxnSpPr>
            <p:nvPr/>
          </p:nvCxnSpPr>
          <p:spPr>
            <a:xfrm>
              <a:off x="1620574" y="1991964"/>
              <a:ext cx="14050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19" name="图片 9">
            <a:extLst>
              <a:ext uri="{FF2B5EF4-FFF2-40B4-BE49-F238E27FC236}">
                <a16:creationId xmlns:a16="http://schemas.microsoft.com/office/drawing/2014/main" id="{7341B3C6-3319-4C3C-A503-40D8E13A4B1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48572" y="3761107"/>
            <a:ext cx="1275832" cy="1275832"/>
          </a:xfrm>
          <a:custGeom>
            <a:avLst/>
            <a:gdLst>
              <a:gd name="connsiteX0" fmla="*/ 637916 w 1275832"/>
              <a:gd name="connsiteY0" fmla="*/ 0 h 1275832"/>
              <a:gd name="connsiteX1" fmla="*/ 1275832 w 1275832"/>
              <a:gd name="connsiteY1" fmla="*/ 637916 h 1275832"/>
              <a:gd name="connsiteX2" fmla="*/ 637916 w 1275832"/>
              <a:gd name="connsiteY2" fmla="*/ 1275832 h 1275832"/>
              <a:gd name="connsiteX3" fmla="*/ 0 w 1275832"/>
              <a:gd name="connsiteY3" fmla="*/ 637916 h 1275832"/>
              <a:gd name="connsiteX4" fmla="*/ 637916 w 1275832"/>
              <a:gd name="connsiteY4" fmla="*/ 0 h 127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832" h="1275832">
                <a:moveTo>
                  <a:pt x="637916" y="0"/>
                </a:moveTo>
                <a:cubicBezTo>
                  <a:pt x="990227" y="0"/>
                  <a:pt x="1275832" y="285605"/>
                  <a:pt x="1275832" y="637916"/>
                </a:cubicBezTo>
                <a:cubicBezTo>
                  <a:pt x="1275832" y="990227"/>
                  <a:pt x="990227" y="1275832"/>
                  <a:pt x="637916" y="1275832"/>
                </a:cubicBezTo>
                <a:cubicBezTo>
                  <a:pt x="285605" y="1275832"/>
                  <a:pt x="0" y="990227"/>
                  <a:pt x="0" y="637916"/>
                </a:cubicBezTo>
                <a:cubicBezTo>
                  <a:pt x="0" y="285605"/>
                  <a:pt x="285605" y="0"/>
                  <a:pt x="637916" y="0"/>
                </a:cubicBezTo>
                <a:close/>
              </a:path>
            </a:pathLst>
          </a:custGeom>
          <a:solidFill>
            <a:schemeClr val="bg1"/>
          </a:solidFill>
          <a:ln w="28575">
            <a:solidFill>
              <a:schemeClr val="bg1"/>
            </a:solidFill>
          </a:ln>
        </p:spPr>
      </p:pic>
      <p:pic>
        <p:nvPicPr>
          <p:cNvPr id="20" name="图片 10">
            <a:extLst>
              <a:ext uri="{FF2B5EF4-FFF2-40B4-BE49-F238E27FC236}">
                <a16:creationId xmlns:a16="http://schemas.microsoft.com/office/drawing/2014/main" id="{27ECFA14-43CB-44BB-B37E-88C5F6C2E49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471362" y="3694145"/>
            <a:ext cx="1275832" cy="1275832"/>
          </a:xfrm>
          <a:custGeom>
            <a:avLst/>
            <a:gdLst>
              <a:gd name="connsiteX0" fmla="*/ 637916 w 1275832"/>
              <a:gd name="connsiteY0" fmla="*/ 0 h 1275832"/>
              <a:gd name="connsiteX1" fmla="*/ 1275832 w 1275832"/>
              <a:gd name="connsiteY1" fmla="*/ 637916 h 1275832"/>
              <a:gd name="connsiteX2" fmla="*/ 637916 w 1275832"/>
              <a:gd name="connsiteY2" fmla="*/ 1275832 h 1275832"/>
              <a:gd name="connsiteX3" fmla="*/ 0 w 1275832"/>
              <a:gd name="connsiteY3" fmla="*/ 637916 h 1275832"/>
              <a:gd name="connsiteX4" fmla="*/ 637916 w 1275832"/>
              <a:gd name="connsiteY4" fmla="*/ 0 h 127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832" h="1275832">
                <a:moveTo>
                  <a:pt x="637916" y="0"/>
                </a:moveTo>
                <a:cubicBezTo>
                  <a:pt x="990227" y="0"/>
                  <a:pt x="1275832" y="285605"/>
                  <a:pt x="1275832" y="637916"/>
                </a:cubicBezTo>
                <a:cubicBezTo>
                  <a:pt x="1275832" y="990227"/>
                  <a:pt x="990227" y="1275832"/>
                  <a:pt x="637916" y="1275832"/>
                </a:cubicBezTo>
                <a:cubicBezTo>
                  <a:pt x="285605" y="1275832"/>
                  <a:pt x="0" y="990227"/>
                  <a:pt x="0" y="637916"/>
                </a:cubicBezTo>
                <a:cubicBezTo>
                  <a:pt x="0" y="285605"/>
                  <a:pt x="285605" y="0"/>
                  <a:pt x="637916" y="0"/>
                </a:cubicBezTo>
                <a:close/>
              </a:path>
            </a:pathLst>
          </a:custGeom>
          <a:solidFill>
            <a:schemeClr val="bg1"/>
          </a:solidFill>
          <a:ln w="28575">
            <a:solidFill>
              <a:schemeClr val="bg1"/>
            </a:solidFill>
          </a:ln>
        </p:spPr>
      </p:pic>
      <p:sp>
        <p:nvSpPr>
          <p:cNvPr id="21" name="对话气泡: 圆角矩形 12">
            <a:extLst>
              <a:ext uri="{FF2B5EF4-FFF2-40B4-BE49-F238E27FC236}">
                <a16:creationId xmlns:a16="http://schemas.microsoft.com/office/drawing/2014/main" id="{DBD955FA-A2F7-4DBE-9460-6BD16B929990}"/>
              </a:ext>
            </a:extLst>
          </p:cNvPr>
          <p:cNvSpPr/>
          <p:nvPr/>
        </p:nvSpPr>
        <p:spPr>
          <a:xfrm>
            <a:off x="1995806" y="4052270"/>
            <a:ext cx="1924599" cy="842497"/>
          </a:xfrm>
          <a:prstGeom prst="wedgeRoundRectCallout">
            <a:avLst>
              <a:gd name="adj1" fmla="val -61089"/>
              <a:gd name="adj2" fmla="val -15110"/>
              <a:gd name="adj3" fmla="val 16667"/>
            </a:avLst>
          </a:prstGeom>
          <a:solidFill>
            <a:srgbClr val="0070C0">
              <a:alpha val="18000"/>
            </a:srgbClr>
          </a:solidFill>
          <a:ln>
            <a:solidFill>
              <a:srgbClr val="069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latin typeface="DFKai-SB" panose="03000509000000000000" pitchFamily="65" charset="-120"/>
                <a:ea typeface="DFKai-SB" panose="03000509000000000000" pitchFamily="65" charset="-120"/>
              </a:rPr>
              <a:t>身體沒有病，就是健康。</a:t>
            </a:r>
          </a:p>
        </p:txBody>
      </p:sp>
      <p:sp>
        <p:nvSpPr>
          <p:cNvPr id="22" name="对话气泡: 圆角矩形 14">
            <a:extLst>
              <a:ext uri="{FF2B5EF4-FFF2-40B4-BE49-F238E27FC236}">
                <a16:creationId xmlns:a16="http://schemas.microsoft.com/office/drawing/2014/main" id="{5276874F-468C-4A04-9359-CB34CB6E154C}"/>
              </a:ext>
            </a:extLst>
          </p:cNvPr>
          <p:cNvSpPr/>
          <p:nvPr/>
        </p:nvSpPr>
        <p:spPr>
          <a:xfrm>
            <a:off x="4248178" y="4041575"/>
            <a:ext cx="2908232" cy="821430"/>
          </a:xfrm>
          <a:prstGeom prst="wedgeRoundRectCallout">
            <a:avLst>
              <a:gd name="adj1" fmla="val 59620"/>
              <a:gd name="adj2" fmla="val -17616"/>
              <a:gd name="adj3" fmla="val 16667"/>
            </a:avLst>
          </a:prstGeom>
          <a:solidFill>
            <a:srgbClr val="FF3447">
              <a:alpha val="18000"/>
            </a:srgbClr>
          </a:solidFill>
          <a:ln>
            <a:solidFill>
              <a:srgbClr val="FF34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dirty="0">
                <a:solidFill>
                  <a:schemeClr val="tx1"/>
                </a:solidFill>
                <a:latin typeface="DFKai-SB" panose="03000509000000000000" pitchFamily="65" charset="-120"/>
                <a:ea typeface="DFKai-SB" panose="03000509000000000000" pitchFamily="65" charset="-120"/>
              </a:rPr>
              <a:t>現代</a:t>
            </a:r>
            <a:r>
              <a:rPr lang="zh-CN" altLang="en-US" sz="2400" dirty="0">
                <a:solidFill>
                  <a:schemeClr val="tx1"/>
                </a:solidFill>
                <a:latin typeface="DFKai-SB" panose="03000509000000000000" pitchFamily="65" charset="-120"/>
                <a:ea typeface="DFKai-SB" panose="03000509000000000000" pitchFamily="65" charset="-120"/>
              </a:rPr>
              <a:t>社會所說</a:t>
            </a:r>
            <a:r>
              <a:rPr lang="zh-TW" altLang="en-US" sz="2400" dirty="0">
                <a:solidFill>
                  <a:schemeClr val="tx1"/>
                </a:solidFill>
                <a:latin typeface="DFKai-SB" panose="03000509000000000000" pitchFamily="65" charset="-120"/>
                <a:ea typeface="DFKai-SB" panose="03000509000000000000" pitchFamily="65" charset="-120"/>
              </a:rPr>
              <a:t>的健康</a:t>
            </a:r>
            <a:r>
              <a:rPr lang="zh-CN" altLang="en-US" sz="2400" dirty="0">
                <a:solidFill>
                  <a:schemeClr val="tx1"/>
                </a:solidFill>
                <a:latin typeface="DFKai-SB" panose="03000509000000000000" pitchFamily="65" charset="-120"/>
                <a:ea typeface="DFKai-SB" panose="03000509000000000000" pitchFamily="65" charset="-120"/>
              </a:rPr>
              <a:t>，</a:t>
            </a:r>
            <a:r>
              <a:rPr lang="zh-TW" altLang="en-US" sz="2400" dirty="0" smtClean="0">
                <a:solidFill>
                  <a:schemeClr val="tx1"/>
                </a:solidFill>
                <a:latin typeface="DFKai-SB" panose="03000509000000000000" pitchFamily="65" charset="-120"/>
                <a:ea typeface="DFKai-SB" panose="03000509000000000000" pitchFamily="65" charset="-120"/>
              </a:rPr>
              <a:t>是全人健康</a:t>
            </a:r>
            <a:r>
              <a:rPr lang="zh-CN" altLang="en-US" sz="2400" dirty="0">
                <a:solidFill>
                  <a:schemeClr val="tx1"/>
                </a:solidFill>
                <a:latin typeface="DFKai-SB" panose="03000509000000000000" pitchFamily="65" charset="-120"/>
                <a:ea typeface="DFKai-SB" panose="03000509000000000000" pitchFamily="65" charset="-120"/>
              </a:rPr>
              <a:t>。</a:t>
            </a:r>
            <a:endParaRPr lang="zh-TW" altLang="en-US" sz="2400" dirty="0">
              <a:solidFill>
                <a:schemeClr val="tx1"/>
              </a:solidFill>
              <a:latin typeface="DFKai-SB" panose="03000509000000000000" pitchFamily="65" charset="-120"/>
              <a:ea typeface="DFKai-SB" panose="03000509000000000000" pitchFamily="65" charset="-120"/>
            </a:endParaRPr>
          </a:p>
        </p:txBody>
      </p:sp>
      <p:sp>
        <p:nvSpPr>
          <p:cNvPr id="23" name="文本框 1">
            <a:extLst>
              <a:ext uri="{FF2B5EF4-FFF2-40B4-BE49-F238E27FC236}">
                <a16:creationId xmlns:a16="http://schemas.microsoft.com/office/drawing/2014/main" id="{F9867EDB-F787-4EE3-BE34-71AC2566E761}"/>
              </a:ext>
            </a:extLst>
          </p:cNvPr>
          <p:cNvSpPr txBox="1"/>
          <p:nvPr/>
        </p:nvSpPr>
        <p:spPr>
          <a:xfrm>
            <a:off x="245383" y="5076949"/>
            <a:ext cx="8668540" cy="1200329"/>
          </a:xfrm>
          <a:prstGeom prst="rect">
            <a:avLst/>
          </a:prstGeom>
          <a:solidFill>
            <a:schemeClr val="accent1">
              <a:lumMod val="20000"/>
              <a:lumOff val="80000"/>
            </a:schemeClr>
          </a:solidFill>
        </p:spPr>
        <p:txBody>
          <a:bodyPr wrap="square" lIns="457200" rIns="457200" rtlCol="0">
            <a:spAutoFit/>
          </a:bodyPr>
          <a:lstStyle/>
          <a:p>
            <a:pPr algn="just"/>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健康的觀念不斷演變，不同時代、文化背景的人對「身體健康」和「怎樣才是健康的狀態」有不同的看法。時至今日，健康也有多個定義，涉及不同的層面</a:t>
            </a:r>
            <a:r>
              <a:rPr lang="zh-TW" altLang="en-US" sz="2400" kern="100" dirty="0" smtClean="0">
                <a:latin typeface="DFKai-SB" panose="03000509000000000000" pitchFamily="65" charset="-120"/>
                <a:ea typeface="DFKai-SB" panose="03000509000000000000" pitchFamily="65" charset="-120"/>
                <a:cs typeface="Times New Roman" panose="02020603050405020304" pitchFamily="18" charset="0"/>
              </a:rPr>
              <a:t>。</a:t>
            </a:r>
            <a:endParaRPr lang="en-US" altLang="zh-CN" sz="2400" kern="100" dirty="0">
              <a:latin typeface="DFKai-SB" panose="03000509000000000000" pitchFamily="65" charset="-120"/>
              <a:ea typeface="DFKai-SB" panose="03000509000000000000" pitchFamily="65" charset="-120"/>
              <a:cs typeface="Times New Roman" panose="02020603050405020304" pitchFamily="18" charset="0"/>
            </a:endParaRPr>
          </a:p>
        </p:txBody>
      </p:sp>
      <p:sp>
        <p:nvSpPr>
          <p:cNvPr id="24" name="TextBox 6"/>
          <p:cNvSpPr txBox="1"/>
          <p:nvPr/>
        </p:nvSpPr>
        <p:spPr>
          <a:xfrm flipH="1">
            <a:off x="237006" y="6301773"/>
            <a:ext cx="5296982" cy="461665"/>
          </a:xfrm>
          <a:prstGeom prst="rect">
            <a:avLst/>
          </a:prstGeom>
          <a:noFill/>
        </p:spPr>
        <p:txBody>
          <a:bodyPr wrap="square" rtlCol="0">
            <a:spAutoFit/>
          </a:bodyPr>
          <a:lstStyle/>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通識教育科課程資源冊</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系列：</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公共衞生</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頁</a:t>
            </a: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sz="12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sz="1200" dirty="0">
                <a:latin typeface="Times New Roman" panose="02020603050405020304" pitchFamily="18" charset="0"/>
                <a:ea typeface="標楷體" panose="03000509000000000000" pitchFamily="65" charset="-120"/>
                <a:cs typeface="Times New Roman" panose="02020603050405020304" pitchFamily="18" charset="0"/>
              </a:rPr>
              <a:t>://</a:t>
            </a:r>
            <a:r>
              <a:rPr lang="en-US" sz="1200" dirty="0" smtClean="0">
                <a:latin typeface="Times New Roman" panose="02020603050405020304" pitchFamily="18" charset="0"/>
                <a:ea typeface="標楷體" panose="03000509000000000000" pitchFamily="65" charset="-120"/>
                <a:cs typeface="Times New Roman" panose="02020603050405020304" pitchFamily="18" charset="0"/>
              </a:rPr>
              <a:t>ls.edb.hkedcity.net/file/about/related_publications/public_health_c3.pdf</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sz="12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5" name="Freeform 5">
            <a:extLst>
              <a:ext uri="{FF2B5EF4-FFF2-40B4-BE49-F238E27FC236}">
                <a16:creationId xmlns:a16="http://schemas.microsoft.com/office/drawing/2014/main" id="{4B46BE89-77B6-44AA-905E-5B0183CB0A93}"/>
              </a:ext>
            </a:extLst>
          </p:cNvPr>
          <p:cNvSpPr/>
          <p:nvPr/>
        </p:nvSpPr>
        <p:spPr bwMode="auto">
          <a:xfrm>
            <a:off x="3492070" y="859326"/>
            <a:ext cx="608468" cy="440263"/>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DFKai-SB" panose="03000509000000000000" pitchFamily="65" charset="-120"/>
              <a:ea typeface="DFKai-SB" panose="03000509000000000000" pitchFamily="65" charset="-120"/>
              <a:cs typeface="+mn-ea"/>
              <a:sym typeface="Agency FB" panose="020B0503020202020204" pitchFamily="34" charset="0"/>
            </a:endParaRPr>
          </a:p>
        </p:txBody>
      </p:sp>
    </p:spTree>
    <p:extLst>
      <p:ext uri="{BB962C8B-B14F-4D97-AF65-F5344CB8AC3E}">
        <p14:creationId xmlns:p14="http://schemas.microsoft.com/office/powerpoint/2010/main" val="3804660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751" y="2481034"/>
            <a:ext cx="11360360" cy="3493658"/>
          </a:xfrm>
          <a:solidFill>
            <a:schemeClr val="accent6">
              <a:lumMod val="20000"/>
              <a:lumOff val="80000"/>
            </a:schemeClr>
          </a:solidFill>
        </p:spPr>
        <p:txBody>
          <a:bodyPr>
            <a:noAutofit/>
          </a:bodyPr>
          <a:lstStyle/>
          <a:p>
            <a:pPr marL="0" indent="0" algn="just">
              <a:lnSpc>
                <a:spcPct val="100000"/>
              </a:lnSpc>
              <a:spcBef>
                <a:spcPts val="0"/>
              </a:spcBef>
              <a:buNone/>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世衛把</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健康視為一個整全的概念，認為每個人不同的健康層面皆互為依存，即「全人健康</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」。全人</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健康包括以下四個層面：</a:t>
            </a:r>
          </a:p>
          <a:p>
            <a:pPr algn="just">
              <a:lnSpc>
                <a:spcPct val="100000"/>
              </a:lnSpc>
              <a:spcBef>
                <a:spcPts val="0"/>
              </a:spcBef>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生理</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健康（</a:t>
            </a:r>
            <a:r>
              <a:rPr lang="en-US" sz="2400" dirty="0">
                <a:latin typeface="Times New Roman" panose="02020603050405020304" pitchFamily="18" charset="0"/>
                <a:ea typeface="標楷體" panose="03000509000000000000" pitchFamily="65" charset="-120"/>
                <a:cs typeface="Times New Roman" panose="02020603050405020304" pitchFamily="18" charset="0"/>
              </a:rPr>
              <a:t>physical </a:t>
            </a:r>
            <a:r>
              <a:rPr lang="en-US" sz="2400" dirty="0" smtClean="0">
                <a:latin typeface="Times New Roman" panose="02020603050405020304" pitchFamily="18" charset="0"/>
                <a:ea typeface="標楷體" panose="03000509000000000000" pitchFamily="65" charset="-120"/>
                <a:cs typeface="Times New Roman" panose="02020603050405020304" pitchFamily="18" charset="0"/>
              </a:rPr>
              <a:t>health）</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──身體</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機能運作良好，這方面的狀態</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相對較</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易被量度。</a:t>
            </a:r>
          </a:p>
          <a:p>
            <a:pPr algn="just">
              <a:lnSpc>
                <a:spcPct val="100000"/>
              </a:lnSpc>
              <a:spcBef>
                <a:spcPts val="0"/>
              </a:spcBef>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心智</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健康（</a:t>
            </a:r>
            <a:r>
              <a:rPr lang="en-US" sz="2400" dirty="0">
                <a:latin typeface="Times New Roman" panose="02020603050405020304" pitchFamily="18" charset="0"/>
                <a:ea typeface="標楷體" panose="03000509000000000000" pitchFamily="65" charset="-120"/>
                <a:cs typeface="Times New Roman" panose="02020603050405020304" pitchFamily="18" charset="0"/>
              </a:rPr>
              <a:t>intellectual health</a:t>
            </a:r>
            <a:r>
              <a:rPr 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──有能力</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記憶、推理、分析及作合理</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的決定</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。心智健康也影響個人的精神狀態。</a:t>
            </a:r>
          </a:p>
          <a:p>
            <a:pPr algn="just">
              <a:lnSpc>
                <a:spcPct val="100000"/>
              </a:lnSpc>
              <a:spcBef>
                <a:spcPts val="0"/>
              </a:spcBef>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情緒</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健康（</a:t>
            </a:r>
            <a:r>
              <a:rPr lang="en-US" sz="2400" dirty="0">
                <a:latin typeface="Times New Roman" panose="02020603050405020304" pitchFamily="18" charset="0"/>
                <a:ea typeface="標楷體" panose="03000509000000000000" pitchFamily="65" charset="-120"/>
                <a:cs typeface="Times New Roman" panose="02020603050405020304" pitchFamily="18" charset="0"/>
              </a:rPr>
              <a:t>emotional health</a:t>
            </a:r>
            <a:r>
              <a:rPr 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──有能力</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分辨及表達情緒，包括快樂</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、憤怒</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、悲傷、驚慌及沮喪；也指有能力應付日常生活的壓力、擔憂及</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情緒</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低落</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00000"/>
              </a:lnSpc>
              <a:spcBef>
                <a:spcPts val="0"/>
              </a:spcBef>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社交</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健康（</a:t>
            </a:r>
            <a:r>
              <a:rPr lang="en-US" sz="2400" dirty="0">
                <a:latin typeface="Times New Roman" panose="02020603050405020304" pitchFamily="18" charset="0"/>
                <a:ea typeface="標楷體" panose="03000509000000000000" pitchFamily="65" charset="-120"/>
                <a:cs typeface="Times New Roman" panose="02020603050405020304" pitchFamily="18" charset="0"/>
              </a:rPr>
              <a:t>social health</a:t>
            </a:r>
            <a:r>
              <a:rPr 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──有能力</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與其他人建立及維繫良好關係，</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主動關心</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及尊重他人，對自己所屬的社區及社會有歸屬感，亦能有效地</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與人</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溝通。</a:t>
            </a: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TextBox 6"/>
          <p:cNvSpPr txBox="1"/>
          <p:nvPr/>
        </p:nvSpPr>
        <p:spPr>
          <a:xfrm flipH="1">
            <a:off x="572313" y="6038094"/>
            <a:ext cx="10849197" cy="461665"/>
          </a:xfrm>
          <a:prstGeom prst="rect">
            <a:avLst/>
          </a:prstGeom>
          <a:noFill/>
        </p:spPr>
        <p:txBody>
          <a:bodyPr wrap="square" rtlCol="0">
            <a:spAutoFit/>
          </a:bodyPr>
          <a:lstStyle/>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通識教育科課程資源冊</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系列：</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公共衞生</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頁</a:t>
            </a: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sz="12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sz="1200" dirty="0">
                <a:latin typeface="Times New Roman" panose="02020603050405020304" pitchFamily="18" charset="0"/>
                <a:ea typeface="標楷體" panose="03000509000000000000" pitchFamily="65" charset="-120"/>
                <a:cs typeface="Times New Roman" panose="02020603050405020304" pitchFamily="18" charset="0"/>
              </a:rPr>
              <a:t>://</a:t>
            </a:r>
            <a:r>
              <a:rPr lang="en-US" sz="1200" dirty="0" smtClean="0">
                <a:latin typeface="Times New Roman" panose="02020603050405020304" pitchFamily="18" charset="0"/>
                <a:ea typeface="標楷體" panose="03000509000000000000" pitchFamily="65" charset="-120"/>
                <a:cs typeface="Times New Roman" panose="02020603050405020304" pitchFamily="18" charset="0"/>
              </a:rPr>
              <a:t>ls.edb.hkedcity.net/file/about/related_publications/public_health_c3.pdf</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sz="12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任意多边形: 形状 3">
            <a:extLst>
              <a:ext uri="{FF2B5EF4-FFF2-40B4-BE49-F238E27FC236}">
                <a16:creationId xmlns:a16="http://schemas.microsoft.com/office/drawing/2014/main" id="{316A1938-6EF6-4EC9-BCF6-4DBDF0386993}"/>
              </a:ext>
            </a:extLst>
          </p:cNvPr>
          <p:cNvSpPr/>
          <p:nvPr/>
        </p:nvSpPr>
        <p:spPr>
          <a:xfrm>
            <a:off x="3870708" y="339935"/>
            <a:ext cx="4531769"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CN" altLang="en-US" sz="4000" b="1" dirty="0" smtClean="0">
                <a:solidFill>
                  <a:srgbClr val="FFFFFF"/>
                </a:solidFill>
                <a:latin typeface="DFKai-SB" panose="03000509000000000000" pitchFamily="65" charset="-120"/>
                <a:ea typeface="DFKai-SB" panose="03000509000000000000" pitchFamily="65" charset="-120"/>
              </a:rPr>
              <a:t>健康</a:t>
            </a:r>
            <a:r>
              <a:rPr lang="zh-CN" altLang="en-US" sz="4000" b="1" dirty="0">
                <a:solidFill>
                  <a:srgbClr val="FFFFFF"/>
                </a:solidFill>
                <a:latin typeface="DFKai-SB" panose="03000509000000000000" pitchFamily="65" charset="-120"/>
                <a:ea typeface="DFKai-SB" panose="03000509000000000000" pitchFamily="65" charset="-120"/>
              </a:rPr>
              <a:t>的概略含義</a:t>
            </a:r>
          </a:p>
        </p:txBody>
      </p:sp>
      <p:sp>
        <p:nvSpPr>
          <p:cNvPr id="12" name="文本框 1">
            <a:extLst>
              <a:ext uri="{FF2B5EF4-FFF2-40B4-BE49-F238E27FC236}">
                <a16:creationId xmlns:a16="http://schemas.microsoft.com/office/drawing/2014/main" id="{F9867EDB-F787-4EE3-BE34-71AC2566E761}"/>
              </a:ext>
            </a:extLst>
          </p:cNvPr>
          <p:cNvSpPr txBox="1"/>
          <p:nvPr/>
        </p:nvSpPr>
        <p:spPr>
          <a:xfrm>
            <a:off x="366751" y="1153370"/>
            <a:ext cx="11360360" cy="1135375"/>
          </a:xfrm>
          <a:prstGeom prst="rect">
            <a:avLst/>
          </a:prstGeom>
          <a:solidFill>
            <a:schemeClr val="accent1">
              <a:lumMod val="20000"/>
              <a:lumOff val="80000"/>
            </a:schemeClr>
          </a:solidFill>
        </p:spPr>
        <p:txBody>
          <a:bodyPr wrap="square" rtlCol="0">
            <a:spAutoFit/>
          </a:bodyPr>
          <a:lstStyle/>
          <a:p>
            <a:pPr>
              <a:lnSpc>
                <a:spcPct val="150000"/>
              </a:lnSpc>
            </a:pPr>
            <a:r>
              <a:rPr lang="zh-TW" altLang="en-US" sz="2400" kern="100" dirty="0" smtClean="0">
                <a:latin typeface="DFKai-SB" panose="03000509000000000000" pitchFamily="65" charset="-120"/>
                <a:ea typeface="DFKai-SB" panose="03000509000000000000" pitchFamily="65" charset="-120"/>
                <a:cs typeface="Times New Roman" panose="02020603050405020304" pitchFamily="18" charset="0"/>
              </a:rPr>
              <a:t>世界</a:t>
            </a: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衞生組織</a:t>
            </a:r>
            <a:r>
              <a:rPr lang="zh-TW" altLang="en-US" sz="2400" kern="100" dirty="0" smtClean="0">
                <a:latin typeface="DFKai-SB" panose="03000509000000000000" pitchFamily="65" charset="-120"/>
                <a:ea typeface="DFKai-SB" panose="03000509000000000000" pitchFamily="65" charset="-120"/>
                <a:cs typeface="Times New Roman" panose="02020603050405020304" pitchFamily="18" charset="0"/>
              </a:rPr>
              <a:t>（世衞）指出健康</a:t>
            </a: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不僅</a:t>
            </a:r>
            <a:r>
              <a:rPr lang="zh-TW" altLang="en-US" sz="2400" kern="100" dirty="0" smtClean="0">
                <a:latin typeface="DFKai-SB" panose="03000509000000000000" pitchFamily="65" charset="-120"/>
                <a:ea typeface="DFKai-SB" panose="03000509000000000000" pitchFamily="65" charset="-120"/>
                <a:cs typeface="Times New Roman" panose="02020603050405020304" pitchFamily="18" charset="0"/>
              </a:rPr>
              <a:t>為疾病或羸弱之</a:t>
            </a: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消除，</a:t>
            </a:r>
            <a:r>
              <a:rPr lang="zh-TW" altLang="en-US" sz="2400" kern="100" dirty="0" smtClean="0">
                <a:latin typeface="DFKai-SB" panose="03000509000000000000" pitchFamily="65" charset="-120"/>
                <a:ea typeface="DFKai-SB" panose="03000509000000000000" pitchFamily="65" charset="-120"/>
                <a:cs typeface="Times New Roman" panose="02020603050405020304" pitchFamily="18" charset="0"/>
              </a:rPr>
              <a:t>而是體格</a:t>
            </a: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、精神與社會之完全健康狀態</a:t>
            </a:r>
            <a:r>
              <a:rPr lang="zh-TW" altLang="en-US" sz="2400" kern="100" dirty="0" smtClean="0">
                <a:latin typeface="DFKai-SB" panose="03000509000000000000" pitchFamily="65" charset="-120"/>
                <a:ea typeface="DFKai-SB" panose="03000509000000000000" pitchFamily="65" charset="-120"/>
                <a:cs typeface="Times New Roman" panose="02020603050405020304" pitchFamily="18" charset="0"/>
              </a:rPr>
              <a:t>。</a:t>
            </a:r>
            <a:endParaRPr lang="en-US" altLang="zh-TW" sz="2400" kern="100" dirty="0" smtClean="0">
              <a:latin typeface="DFKai-SB" panose="03000509000000000000" pitchFamily="65" charset="-120"/>
              <a:ea typeface="DFKai-SB" panose="03000509000000000000" pitchFamily="65" charset="-120"/>
              <a:cs typeface="Times New Roman" panose="02020603050405020304" pitchFamily="18" charset="0"/>
            </a:endParaRPr>
          </a:p>
        </p:txBody>
      </p:sp>
      <p:sp>
        <p:nvSpPr>
          <p:cNvPr id="13" name="矩形 3"/>
          <p:cNvSpPr/>
          <p:nvPr/>
        </p:nvSpPr>
        <p:spPr>
          <a:xfrm>
            <a:off x="8176518" y="1858781"/>
            <a:ext cx="3671713" cy="461665"/>
          </a:xfrm>
          <a:prstGeom prst="rect">
            <a:avLst/>
          </a:prstGeom>
        </p:spPr>
        <p:txBody>
          <a:bodyPr wrap="square">
            <a:spAutoFit/>
          </a:bodyPr>
          <a:lstStyle/>
          <a:p>
            <a:r>
              <a:rPr lang="zh-TW" altLang="en-US" sz="1200" dirty="0">
                <a:latin typeface="Times New Roman" panose="02020603050405020304" pitchFamily="18" charset="0"/>
                <a:ea typeface="DFKai-SB" panose="03000509000000000000" pitchFamily="65" charset="-120"/>
                <a:cs typeface="Times New Roman" panose="02020603050405020304" pitchFamily="18" charset="0"/>
              </a:rPr>
              <a:t>資料</a:t>
            </a:r>
            <a:r>
              <a:rPr lang="zh-CN" altLang="en-US" sz="1200" kern="100" dirty="0">
                <a:latin typeface="Times New Roman" panose="02020603050405020304" pitchFamily="18" charset="0"/>
                <a:ea typeface="DFKai-SB" panose="03000509000000000000" pitchFamily="65" charset="-120"/>
                <a:cs typeface="Times New Roman" panose="02020603050405020304" pitchFamily="18" charset="0"/>
              </a:rPr>
              <a:t>來源：</a:t>
            </a:r>
            <a:r>
              <a:rPr lang="zh-TW" altLang="en-US" sz="1200" kern="100" dirty="0">
                <a:latin typeface="Times New Roman" panose="02020603050405020304" pitchFamily="18" charset="0"/>
                <a:ea typeface="DFKai-SB" panose="03000509000000000000" pitchFamily="65" charset="-120"/>
                <a:cs typeface="Times New Roman" panose="02020603050405020304" pitchFamily="18" charset="0"/>
              </a:rPr>
              <a:t>世界衞生組織</a:t>
            </a:r>
            <a:r>
              <a:rPr lang="en-US" altLang="zh-TW" sz="1200" kern="1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1200" kern="100" dirty="0">
                <a:latin typeface="Times New Roman" panose="02020603050405020304" pitchFamily="18" charset="0"/>
                <a:ea typeface="DFKai-SB" panose="03000509000000000000" pitchFamily="65" charset="-120"/>
                <a:cs typeface="Times New Roman" panose="02020603050405020304" pitchFamily="18" charset="0"/>
              </a:rPr>
              <a:t>世界衞生組織法</a:t>
            </a:r>
            <a:r>
              <a:rPr lang="en-US" altLang="zh-TW" sz="1200" kern="100" dirty="0">
                <a:latin typeface="Times New Roman" panose="02020603050405020304" pitchFamily="18" charset="0"/>
                <a:ea typeface="DFKai-SB" panose="03000509000000000000" pitchFamily="65" charset="-120"/>
                <a:cs typeface="Times New Roman" panose="02020603050405020304" pitchFamily="18" charset="0"/>
              </a:rPr>
              <a:t>》</a:t>
            </a:r>
            <a:endParaRPr lang="en-US" altLang="zh-CN" sz="1200" kern="100" dirty="0">
              <a:latin typeface="Times New Roman" panose="02020603050405020304" pitchFamily="18" charset="0"/>
              <a:ea typeface="DFKai-SB" panose="03000509000000000000" pitchFamily="65" charset="-120"/>
              <a:cs typeface="Times New Roman" panose="02020603050405020304" pitchFamily="18" charset="0"/>
            </a:endParaRPr>
          </a:p>
          <a:p>
            <a:r>
              <a:rPr lang="en-US" altLang="zh-CN" sz="1200" kern="100" dirty="0">
                <a:latin typeface="Times New Roman" panose="02020603050405020304" pitchFamily="18" charset="0"/>
                <a:ea typeface="DFKai-SB" panose="03000509000000000000" pitchFamily="65" charset="-120"/>
                <a:cs typeface="Times New Roman" panose="02020603050405020304" pitchFamily="18" charset="0"/>
              </a:rPr>
              <a:t>(https://www.who.int/zh/about/governance/constitution)</a:t>
            </a:r>
            <a:endParaRPr lang="zh-CN" altLang="en-US" sz="1200" kern="100"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4" name="Picture 13"/>
          <p:cNvPicPr>
            <a:picLocks noChangeAspect="1"/>
          </p:cNvPicPr>
          <p:nvPr/>
        </p:nvPicPr>
        <p:blipFill>
          <a:blip r:embed="rId2"/>
          <a:stretch>
            <a:fillRect/>
          </a:stretch>
        </p:blipFill>
        <p:spPr>
          <a:xfrm>
            <a:off x="163010" y="152200"/>
            <a:ext cx="1180922" cy="429897"/>
          </a:xfrm>
          <a:prstGeom prst="rect">
            <a:avLst/>
          </a:prstGeom>
        </p:spPr>
      </p:pic>
    </p:spTree>
    <p:extLst>
      <p:ext uri="{BB962C8B-B14F-4D97-AF65-F5344CB8AC3E}">
        <p14:creationId xmlns:p14="http://schemas.microsoft.com/office/powerpoint/2010/main" val="3486649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7B267C4-39D3-45FF-8858-BF2B0B8096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63680" y="1014097"/>
            <a:ext cx="3614582" cy="2226342"/>
          </a:xfrm>
          <a:prstGeom prst="rect">
            <a:avLst/>
          </a:prstGeom>
        </p:spPr>
      </p:pic>
      <p:sp>
        <p:nvSpPr>
          <p:cNvPr id="5" name="文本框 4">
            <a:extLst>
              <a:ext uri="{FF2B5EF4-FFF2-40B4-BE49-F238E27FC236}">
                <a16:creationId xmlns:a16="http://schemas.microsoft.com/office/drawing/2014/main" id="{7DB93860-AE9A-44A7-A052-89003A46ACF0}"/>
              </a:ext>
            </a:extLst>
          </p:cNvPr>
          <p:cNvSpPr txBox="1"/>
          <p:nvPr/>
        </p:nvSpPr>
        <p:spPr>
          <a:xfrm>
            <a:off x="8846354" y="3292432"/>
            <a:ext cx="2370929" cy="400110"/>
          </a:xfrm>
          <a:prstGeom prst="rect">
            <a:avLst/>
          </a:prstGeom>
          <a:noFill/>
        </p:spPr>
        <p:txBody>
          <a:bodyPr wrap="square" rtlCol="0">
            <a:spAutoFit/>
          </a:bodyPr>
          <a:lstStyle/>
          <a:p>
            <a:pPr algn="ctr"/>
            <a:r>
              <a:rPr lang="zh-TW" altLang="en-US" sz="2000" b="1" dirty="0">
                <a:latin typeface="DFKai-SB" panose="03000509000000000000" pitchFamily="65" charset="-120"/>
                <a:ea typeface="DFKai-SB" panose="03000509000000000000" pitchFamily="65" charset="-120"/>
              </a:rPr>
              <a:t>健康主要決定因素</a:t>
            </a:r>
            <a:endParaRPr lang="zh-CN" altLang="en-US" sz="2000" b="1" dirty="0">
              <a:latin typeface="DFKai-SB" panose="03000509000000000000" pitchFamily="65" charset="-120"/>
              <a:ea typeface="DFKai-SB" panose="03000509000000000000" pitchFamily="65" charset="-120"/>
            </a:endParaRPr>
          </a:p>
        </p:txBody>
      </p:sp>
      <p:sp>
        <p:nvSpPr>
          <p:cNvPr id="8" name="文字方塊 7">
            <a:extLst>
              <a:ext uri="{FF2B5EF4-FFF2-40B4-BE49-F238E27FC236}">
                <a16:creationId xmlns:a16="http://schemas.microsoft.com/office/drawing/2014/main" id="{8F46FFDC-BB0C-488A-94B3-D63897FF69AF}"/>
              </a:ext>
            </a:extLst>
          </p:cNvPr>
          <p:cNvSpPr txBox="1"/>
          <p:nvPr/>
        </p:nvSpPr>
        <p:spPr>
          <a:xfrm>
            <a:off x="8149230" y="3918317"/>
            <a:ext cx="3843483" cy="1754326"/>
          </a:xfrm>
          <a:prstGeom prst="rect">
            <a:avLst/>
          </a:prstGeom>
          <a:noFill/>
        </p:spPr>
        <p:txBody>
          <a:bodyPr wrap="square">
            <a:spAutoFit/>
          </a:bodyPr>
          <a:lstStyle/>
          <a:p>
            <a:pPr algn="ct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衞</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生署</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香港促進健康飲食及體能活動參與的行動計劃書</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序言</a:t>
            </a:r>
            <a:endParaRPr lang="en-US" altLang="zh-HK" sz="1200"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en-US" altLang="zh-HK" sz="12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smtClean="0">
                <a:latin typeface="Times New Roman" panose="02020603050405020304" pitchFamily="18" charset="0"/>
                <a:ea typeface="標楷體" panose="03000509000000000000" pitchFamily="65" charset="-120"/>
                <a:cs typeface="Times New Roman" panose="02020603050405020304" pitchFamily="18" charset="0"/>
              </a:rPr>
              <a:t>www.change4health.gov.hk/filemanager/common/image/strategic_framework/action_plan/action_plan_c.pdf</a:t>
            </a:r>
          </a:p>
          <a:p>
            <a:pPr marL="171450" indent="-171450">
              <a:buFont typeface="Arial" panose="020B0604020202020204" pitchFamily="34" charset="0"/>
              <a:buChar char="•"/>
            </a:pPr>
            <a:r>
              <a:rPr lang="en-US" altLang="zh-HK" sz="12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smtClean="0">
                <a:latin typeface="Times New Roman" panose="02020603050405020304" pitchFamily="18" charset="0"/>
                <a:ea typeface="標楷體" panose="03000509000000000000" pitchFamily="65" charset="-120"/>
                <a:cs typeface="Times New Roman" panose="02020603050405020304" pitchFamily="18" charset="0"/>
              </a:rPr>
              <a:t>www.chp.gov.hk/files/pdf/hcp_health_determinants_tc.pdf</a:t>
            </a:r>
            <a:endParaRPr lang="en-US" altLang="zh-HK"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任意多边形: 形状 3">
            <a:extLst>
              <a:ext uri="{FF2B5EF4-FFF2-40B4-BE49-F238E27FC236}">
                <a16:creationId xmlns:a16="http://schemas.microsoft.com/office/drawing/2014/main" id="{316A1938-6EF6-4EC9-BCF6-4DBDF0386993}"/>
              </a:ext>
            </a:extLst>
          </p:cNvPr>
          <p:cNvSpPr/>
          <p:nvPr/>
        </p:nvSpPr>
        <p:spPr>
          <a:xfrm>
            <a:off x="3617461" y="231066"/>
            <a:ext cx="4531769"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a:solidFill>
                  <a:srgbClr val="FFFFFF"/>
                </a:solidFill>
                <a:latin typeface="DFKai-SB" panose="03000509000000000000" pitchFamily="65" charset="-120"/>
                <a:ea typeface="DFKai-SB" panose="03000509000000000000" pitchFamily="65" charset="-120"/>
              </a:rPr>
              <a:t>影響健康的因素</a:t>
            </a:r>
          </a:p>
        </p:txBody>
      </p:sp>
      <p:sp>
        <p:nvSpPr>
          <p:cNvPr id="13" name="Rectangle 12"/>
          <p:cNvSpPr/>
          <p:nvPr/>
        </p:nvSpPr>
        <p:spPr>
          <a:xfrm>
            <a:off x="193778" y="1014097"/>
            <a:ext cx="7851943" cy="892552"/>
          </a:xfrm>
          <a:prstGeom prst="rect">
            <a:avLst/>
          </a:prstGeom>
          <a:solidFill>
            <a:schemeClr val="accent6">
              <a:lumMod val="20000"/>
              <a:lumOff val="80000"/>
            </a:schemeClr>
          </a:solidFill>
        </p:spPr>
        <p:txBody>
          <a:bodyPr wrap="square">
            <a:spAutoFit/>
          </a:bodyPr>
          <a:lstStyle/>
          <a:p>
            <a:r>
              <a:rPr lang="zh-CN" altLang="en-US" sz="2600" kern="100" dirty="0">
                <a:latin typeface="DFKai-SB" panose="03000509000000000000" pitchFamily="65" charset="-120"/>
                <a:ea typeface="DFKai-SB" panose="03000509000000000000" pitchFamily="65" charset="-120"/>
                <a:cs typeface="Times New Roman" panose="02020603050405020304" pitchFamily="18" charset="0"/>
              </a:rPr>
              <a:t>影響健康的因素，主要有生活方式、遺傳、社會</a:t>
            </a:r>
            <a:r>
              <a:rPr lang="zh-TW" altLang="en-US" sz="2600" kern="100" dirty="0">
                <a:latin typeface="DFKai-SB" panose="03000509000000000000" pitchFamily="65" charset="-120"/>
                <a:ea typeface="DFKai-SB" panose="03000509000000000000" pitchFamily="65" charset="-120"/>
                <a:cs typeface="Times New Roman" panose="02020603050405020304" pitchFamily="18" charset="0"/>
              </a:rPr>
              <a:t>、經濟、文化、環境狀況</a:t>
            </a:r>
            <a:r>
              <a:rPr lang="zh-CN" altLang="en-US" sz="2600" kern="100" dirty="0">
                <a:latin typeface="DFKai-SB" panose="03000509000000000000" pitchFamily="65" charset="-120"/>
                <a:ea typeface="DFKai-SB" panose="03000509000000000000" pitchFamily="65" charset="-120"/>
                <a:cs typeface="Times New Roman" panose="02020603050405020304" pitchFamily="18" charset="0"/>
              </a:rPr>
              <a:t>等。</a:t>
            </a:r>
            <a:endParaRPr lang="zh-CN" altLang="en-US" sz="2600" strike="sngStrike" kern="100" dirty="0">
              <a:latin typeface="DFKai-SB" panose="03000509000000000000" pitchFamily="65" charset="-120"/>
              <a:ea typeface="DFKai-SB" panose="03000509000000000000" pitchFamily="65" charset="-120"/>
              <a:cs typeface="Times New Roman" panose="02020603050405020304" pitchFamily="18" charset="0"/>
            </a:endParaRPr>
          </a:p>
        </p:txBody>
      </p:sp>
      <p:sp>
        <p:nvSpPr>
          <p:cNvPr id="14" name="Content Placeholder 2"/>
          <p:cNvSpPr>
            <a:spLocks noGrp="1"/>
          </p:cNvSpPr>
          <p:nvPr>
            <p:ph idx="1"/>
          </p:nvPr>
        </p:nvSpPr>
        <p:spPr>
          <a:xfrm>
            <a:off x="193778" y="2071657"/>
            <a:ext cx="7851943" cy="3785652"/>
          </a:xfrm>
          <a:ln w="38100">
            <a:solidFill>
              <a:srgbClr val="0000FF"/>
            </a:solidFill>
          </a:ln>
        </p:spPr>
        <p:txBody>
          <a:bodyPr wrap="square">
            <a:spAutoFit/>
          </a:bodyPr>
          <a:lstStyle/>
          <a:p>
            <a:pPr>
              <a:lnSpc>
                <a:spcPct val="100000"/>
              </a:lnSpc>
              <a:spcBef>
                <a:spcPts val="0"/>
              </a:spcBef>
            </a:pP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年齡、性別及遺傳</a:t>
            </a:r>
            <a:r>
              <a:rPr lang="zh-TW" altLang="en-US" sz="2400" kern="100" dirty="0" smtClean="0">
                <a:latin typeface="DFKai-SB" panose="03000509000000000000" pitchFamily="65" charset="-120"/>
                <a:ea typeface="DFKai-SB" panose="03000509000000000000" pitchFamily="65" charset="-120"/>
                <a:cs typeface="Times New Roman" panose="02020603050405020304" pitchFamily="18" charset="0"/>
              </a:rPr>
              <a:t>因素：這些</a:t>
            </a: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先天的因素很大程度上決定了我們的壽命和患上某些疾病的</a:t>
            </a:r>
            <a:r>
              <a:rPr lang="zh-TW" altLang="en-US" sz="2400" kern="100" dirty="0" smtClean="0">
                <a:latin typeface="DFKai-SB" panose="03000509000000000000" pitchFamily="65" charset="-120"/>
                <a:ea typeface="DFKai-SB" panose="03000509000000000000" pitchFamily="65" charset="-120"/>
                <a:cs typeface="Times New Roman" panose="02020603050405020304" pitchFamily="18" charset="0"/>
              </a:rPr>
              <a:t>機會。</a:t>
            </a:r>
            <a:endParaRPr lang="zh-TW" altLang="en-US" sz="2400" kern="100" dirty="0">
              <a:latin typeface="DFKai-SB" panose="03000509000000000000" pitchFamily="65" charset="-120"/>
              <a:ea typeface="DFKai-SB" panose="03000509000000000000" pitchFamily="65" charset="-120"/>
              <a:cs typeface="Times New Roman" panose="02020603050405020304" pitchFamily="18" charset="0"/>
            </a:endParaRPr>
          </a:p>
          <a:p>
            <a:pPr>
              <a:lnSpc>
                <a:spcPct val="100000"/>
              </a:lnSpc>
              <a:spcBef>
                <a:spcPts val="0"/>
              </a:spcBef>
            </a:pP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個人生活方式</a:t>
            </a:r>
            <a:r>
              <a:rPr lang="zh-TW" altLang="en-US" sz="2400" kern="100" dirty="0" smtClean="0">
                <a:latin typeface="DFKai-SB" panose="03000509000000000000" pitchFamily="65" charset="-120"/>
                <a:ea typeface="DFKai-SB" panose="03000509000000000000" pitchFamily="65" charset="-120"/>
                <a:cs typeface="Times New Roman" panose="02020603050405020304" pitchFamily="18" charset="0"/>
              </a:rPr>
              <a:t>因素：這</a:t>
            </a: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包括飲食、運動、吸</a:t>
            </a: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煙</a:t>
            </a: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、飲酒和性行為等，選擇和實踐健康的</a:t>
            </a:r>
            <a:r>
              <a:rPr lang="zh-TW" altLang="en-US" sz="2400" kern="100" dirty="0" smtClean="0">
                <a:latin typeface="DFKai-SB" panose="03000509000000000000" pitchFamily="65" charset="-120"/>
                <a:ea typeface="DFKai-SB" panose="03000509000000000000" pitchFamily="65" charset="-120"/>
                <a:cs typeface="Times New Roman" panose="02020603050405020304" pitchFamily="18" charset="0"/>
              </a:rPr>
              <a:t>生活方式能</a:t>
            </a: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改善</a:t>
            </a:r>
            <a:r>
              <a:rPr lang="zh-TW" altLang="en-US" sz="2400" kern="100" dirty="0" smtClean="0">
                <a:latin typeface="DFKai-SB" panose="03000509000000000000" pitchFamily="65" charset="-120"/>
                <a:ea typeface="DFKai-SB" panose="03000509000000000000" pitchFamily="65" charset="-120"/>
                <a:cs typeface="Times New Roman" panose="02020603050405020304" pitchFamily="18" charset="0"/>
              </a:rPr>
              <a:t>健康。</a:t>
            </a:r>
            <a:endParaRPr lang="zh-TW" altLang="en-US" sz="2400" kern="100" dirty="0">
              <a:latin typeface="DFKai-SB" panose="03000509000000000000" pitchFamily="65" charset="-120"/>
              <a:ea typeface="DFKai-SB" panose="03000509000000000000" pitchFamily="65" charset="-120"/>
              <a:cs typeface="Times New Roman" panose="02020603050405020304" pitchFamily="18" charset="0"/>
            </a:endParaRPr>
          </a:p>
          <a:p>
            <a:pPr>
              <a:lnSpc>
                <a:spcPct val="100000"/>
              </a:lnSpc>
              <a:spcBef>
                <a:spcPts val="0"/>
              </a:spcBef>
            </a:pP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社交和社區網</a:t>
            </a:r>
            <a:r>
              <a:rPr lang="zh-TW" altLang="en-US" sz="2400" kern="100" dirty="0" smtClean="0">
                <a:latin typeface="DFKai-SB" panose="03000509000000000000" pitchFamily="65" charset="-120"/>
                <a:ea typeface="DFKai-SB" panose="03000509000000000000" pitchFamily="65" charset="-120"/>
                <a:cs typeface="Times New Roman" panose="02020603050405020304" pitchFamily="18" charset="0"/>
              </a:rPr>
              <a:t>絡：家庭</a:t>
            </a: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、朋友和社區的支持可促進身心健康。良好的社交關係能幫助我們面對挑戰和逆境，在健康出現問題時，可發揮支援的作用。</a:t>
            </a:r>
          </a:p>
          <a:p>
            <a:pPr>
              <a:lnSpc>
                <a:spcPct val="100000"/>
              </a:lnSpc>
              <a:spcBef>
                <a:spcPts val="0"/>
              </a:spcBef>
            </a:pP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一般的社會、經濟、文化和環境</a:t>
            </a:r>
            <a:r>
              <a:rPr lang="zh-TW" altLang="en-US" sz="2400" kern="100" dirty="0" smtClean="0">
                <a:latin typeface="DFKai-SB" panose="03000509000000000000" pitchFamily="65" charset="-120"/>
                <a:ea typeface="DFKai-SB" panose="03000509000000000000" pitchFamily="65" charset="-120"/>
                <a:cs typeface="Times New Roman" panose="02020603050405020304" pitchFamily="18" charset="0"/>
              </a:rPr>
              <a:t>狀況：這個</a:t>
            </a: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層面包括許多因素，這些因素往往互相影響</a:t>
            </a:r>
            <a:r>
              <a:rPr lang="zh-TW" altLang="en-US" sz="2400" kern="100" dirty="0" smtClean="0">
                <a:latin typeface="DFKai-SB" panose="03000509000000000000" pitchFamily="65" charset="-120"/>
                <a:ea typeface="DFKai-SB" panose="03000509000000000000" pitchFamily="65" charset="-120"/>
                <a:cs typeface="Times New Roman" panose="02020603050405020304" pitchFamily="18" charset="0"/>
              </a:rPr>
              <a:t>，需要</a:t>
            </a: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綜合和多元化的公共衞生措施作</a:t>
            </a:r>
            <a:r>
              <a:rPr lang="zh-CN" altLang="en-US" sz="2400" kern="100" dirty="0">
                <a:latin typeface="DFKai-SB" panose="03000509000000000000" pitchFamily="65" charset="-120"/>
                <a:ea typeface="DFKai-SB" panose="03000509000000000000" pitchFamily="65" charset="-120"/>
                <a:cs typeface="Times New Roman" panose="02020603050405020304" pitchFamily="18" charset="0"/>
              </a:rPr>
              <a:t>干</a:t>
            </a:r>
            <a:r>
              <a:rPr lang="zh-TW" altLang="en-US" sz="2400" kern="100" dirty="0">
                <a:latin typeface="DFKai-SB" panose="03000509000000000000" pitchFamily="65" charset="-120"/>
                <a:ea typeface="DFKai-SB" panose="03000509000000000000" pitchFamily="65" charset="-120"/>
                <a:cs typeface="Times New Roman" panose="02020603050405020304" pitchFamily="18" charset="0"/>
              </a:rPr>
              <a:t>預才能為健康帶來正面的影響。</a:t>
            </a:r>
            <a:endParaRPr lang="zh-CN" altLang="en-US" sz="2400" kern="100" dirty="0">
              <a:latin typeface="DFKai-SB" panose="03000509000000000000" pitchFamily="65" charset="-120"/>
              <a:ea typeface="DFKai-SB" panose="03000509000000000000" pitchFamily="65" charset="-12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267513" y="129274"/>
            <a:ext cx="1180922" cy="429897"/>
          </a:xfrm>
          <a:prstGeom prst="rect">
            <a:avLst/>
          </a:prstGeom>
        </p:spPr>
      </p:pic>
    </p:spTree>
    <p:extLst>
      <p:ext uri="{BB962C8B-B14F-4D97-AF65-F5344CB8AC3E}">
        <p14:creationId xmlns:p14="http://schemas.microsoft.com/office/powerpoint/2010/main" val="2393558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a:extLst>
              <a:ext uri="{FF2B5EF4-FFF2-40B4-BE49-F238E27FC236}">
                <a16:creationId xmlns:a16="http://schemas.microsoft.com/office/drawing/2014/main" id="{4E70B2D1-4F0C-4B5F-B6F5-E9168D80746E}"/>
              </a:ext>
            </a:extLst>
          </p:cNvPr>
          <p:cNvSpPr/>
          <p:nvPr/>
        </p:nvSpPr>
        <p:spPr>
          <a:xfrm>
            <a:off x="4586789" y="856708"/>
            <a:ext cx="3376247" cy="452437"/>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CN" altLang="en-US" sz="2800" b="1" dirty="0" smtClean="0">
                <a:latin typeface="DFKai-SB" panose="03000509000000000000" pitchFamily="65" charset="-120"/>
                <a:ea typeface="DFKai-SB" panose="03000509000000000000" pitchFamily="65" charset="-120"/>
              </a:rPr>
              <a:t>實行</a:t>
            </a:r>
            <a:r>
              <a:rPr lang="zh-CN" altLang="en-US" sz="2800" b="1" dirty="0">
                <a:latin typeface="DFKai-SB" panose="03000509000000000000" pitchFamily="65" charset="-120"/>
                <a:ea typeface="DFKai-SB" panose="03000509000000000000" pitchFamily="65" charset="-120"/>
              </a:rPr>
              <a:t>健康生活模式</a:t>
            </a:r>
          </a:p>
        </p:txBody>
      </p:sp>
      <p:sp>
        <p:nvSpPr>
          <p:cNvPr id="4" name="Content Placeholder 2">
            <a:extLst>
              <a:ext uri="{FF2B5EF4-FFF2-40B4-BE49-F238E27FC236}">
                <a16:creationId xmlns:a16="http://schemas.microsoft.com/office/drawing/2014/main" id="{9AF50392-E4A9-4585-9971-CF9A18E630F9}"/>
              </a:ext>
            </a:extLst>
          </p:cNvPr>
          <p:cNvSpPr txBox="1">
            <a:spLocks/>
          </p:cNvSpPr>
          <p:nvPr/>
        </p:nvSpPr>
        <p:spPr>
          <a:xfrm>
            <a:off x="466540" y="1448776"/>
            <a:ext cx="10854603" cy="2092881"/>
          </a:xfrm>
          <a:prstGeom prst="rect">
            <a:avLst/>
          </a:prstGeom>
          <a:solidFill>
            <a:schemeClr val="accent6">
              <a:lumMod val="20000"/>
              <a:lumOff val="80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zh-CN" altLang="en-US" sz="2600" kern="100" dirty="0" smtClean="0">
                <a:latin typeface="DFKai-SB" panose="03000509000000000000" pitchFamily="65" charset="-120"/>
                <a:ea typeface="DFKai-SB" panose="03000509000000000000" pitchFamily="65" charset="-120"/>
                <a:cs typeface="Times New Roman" panose="02020603050405020304" pitchFamily="18" charset="0"/>
              </a:rPr>
              <a:t>健康</a:t>
            </a:r>
            <a:r>
              <a:rPr lang="zh-CN" altLang="en-US" sz="2600" kern="100" dirty="0">
                <a:latin typeface="DFKai-SB" panose="03000509000000000000" pitchFamily="65" charset="-120"/>
                <a:ea typeface="DFKai-SB" panose="03000509000000000000" pitchFamily="65" charset="-120"/>
                <a:cs typeface="Times New Roman" panose="02020603050405020304" pitchFamily="18" charset="0"/>
              </a:rPr>
              <a:t>生活</a:t>
            </a:r>
            <a:r>
              <a:rPr lang="zh-CN" altLang="en-US" sz="2600" kern="100" dirty="0" smtClean="0">
                <a:latin typeface="DFKai-SB" panose="03000509000000000000" pitchFamily="65" charset="-120"/>
                <a:ea typeface="DFKai-SB" panose="03000509000000000000" pitchFamily="65" charset="-120"/>
                <a:cs typeface="Times New Roman" panose="02020603050405020304" pitchFamily="18" charset="0"/>
              </a:rPr>
              <a:t>模式是實行</a:t>
            </a:r>
            <a:r>
              <a:rPr lang="zh-CN" altLang="en-US" sz="2600" kern="100" dirty="0">
                <a:latin typeface="DFKai-SB" panose="03000509000000000000" pitchFamily="65" charset="-120"/>
                <a:ea typeface="DFKai-SB" panose="03000509000000000000" pitchFamily="65" charset="-120"/>
                <a:cs typeface="Times New Roman" panose="02020603050405020304" pitchFamily="18" charset="0"/>
              </a:rPr>
              <a:t>良好的健康習慣</a:t>
            </a:r>
            <a:r>
              <a:rPr lang="zh-CN" altLang="en-US" sz="2600" kern="100" dirty="0" smtClean="0">
                <a:latin typeface="DFKai-SB" panose="03000509000000000000" pitchFamily="65" charset="-120"/>
                <a:ea typeface="DFKai-SB" panose="03000509000000000000" pitchFamily="65" charset="-120"/>
                <a:cs typeface="Times New Roman" panose="02020603050405020304" pitchFamily="18" charset="0"/>
              </a:rPr>
              <a:t>，主要包括</a:t>
            </a:r>
            <a:r>
              <a:rPr lang="zh-TW" altLang="en-US" sz="2600" kern="100" dirty="0" smtClean="0">
                <a:latin typeface="DFKai-SB" panose="03000509000000000000" pitchFamily="65" charset="-120"/>
                <a:ea typeface="DFKai-SB" panose="03000509000000000000" pitchFamily="65" charset="-120"/>
                <a:cs typeface="Times New Roman" panose="02020603050405020304" pitchFamily="18" charset="0"/>
              </a:rPr>
              <a:t>實踐健康</a:t>
            </a:r>
            <a:r>
              <a:rPr lang="zh-TW" altLang="en-US" sz="2600" kern="100" dirty="0">
                <a:latin typeface="DFKai-SB" panose="03000509000000000000" pitchFamily="65" charset="-120"/>
                <a:ea typeface="DFKai-SB" panose="03000509000000000000" pitchFamily="65" charset="-120"/>
                <a:cs typeface="Times New Roman" panose="02020603050405020304" pitchFamily="18" charset="0"/>
              </a:rPr>
              <a:t>飲食及恆常運動，保持個人衞生、生活常規及心理健康，拒絕煙酒及危害精神毒品</a:t>
            </a:r>
            <a:r>
              <a:rPr lang="zh-CN" altLang="en-US" sz="2600" kern="100" dirty="0">
                <a:latin typeface="DFKai-SB" panose="03000509000000000000" pitchFamily="65" charset="-120"/>
                <a:ea typeface="DFKai-SB" panose="03000509000000000000" pitchFamily="65" charset="-120"/>
                <a:cs typeface="Times New Roman" panose="02020603050405020304" pitchFamily="18" charset="0"/>
              </a:rPr>
              <a:t>等多個方面</a:t>
            </a:r>
            <a:r>
              <a:rPr lang="zh-CN" altLang="en-US" sz="2600" kern="100" dirty="0" smtClean="0">
                <a:latin typeface="DFKai-SB" panose="03000509000000000000" pitchFamily="65" charset="-120"/>
                <a:ea typeface="DFKai-SB" panose="03000509000000000000" pitchFamily="65" charset="-120"/>
                <a:cs typeface="Times New Roman" panose="02020603050405020304" pitchFamily="18" charset="0"/>
              </a:rPr>
              <a:t>。實行</a:t>
            </a:r>
            <a:r>
              <a:rPr lang="zh-CN" altLang="en-US" sz="2600" kern="100" dirty="0">
                <a:latin typeface="DFKai-SB" panose="03000509000000000000" pitchFamily="65" charset="-120"/>
                <a:ea typeface="DFKai-SB" panose="03000509000000000000" pitchFamily="65" charset="-120"/>
                <a:cs typeface="Times New Roman" panose="02020603050405020304" pitchFamily="18" charset="0"/>
              </a:rPr>
              <a:t>健康</a:t>
            </a:r>
            <a:r>
              <a:rPr lang="zh-TW" altLang="en-US" sz="2600" kern="100" dirty="0">
                <a:latin typeface="DFKai-SB" panose="03000509000000000000" pitchFamily="65" charset="-120"/>
                <a:ea typeface="DFKai-SB" panose="03000509000000000000" pitchFamily="65" charset="-120"/>
                <a:cs typeface="Times New Roman" panose="02020603050405020304" pitchFamily="18" charset="0"/>
              </a:rPr>
              <a:t>生活</a:t>
            </a:r>
            <a:r>
              <a:rPr lang="zh-CN" altLang="en-US" sz="2600" kern="100" dirty="0">
                <a:latin typeface="DFKai-SB" panose="03000509000000000000" pitchFamily="65" charset="-120"/>
                <a:ea typeface="DFKai-SB" panose="03000509000000000000" pitchFamily="65" charset="-120"/>
                <a:cs typeface="Times New Roman" panose="02020603050405020304" pitchFamily="18" charset="0"/>
              </a:rPr>
              <a:t>模</a:t>
            </a:r>
            <a:r>
              <a:rPr lang="zh-TW" altLang="en-US" sz="2600" kern="100" dirty="0">
                <a:latin typeface="DFKai-SB" panose="03000509000000000000" pitchFamily="65" charset="-120"/>
                <a:ea typeface="DFKai-SB" panose="03000509000000000000" pitchFamily="65" charset="-120"/>
                <a:cs typeface="Times New Roman" panose="02020603050405020304" pitchFamily="18" charset="0"/>
              </a:rPr>
              <a:t>式</a:t>
            </a:r>
            <a:r>
              <a:rPr lang="zh-CN" altLang="en-US" sz="2600" kern="100" dirty="0">
                <a:latin typeface="DFKai-SB" panose="03000509000000000000" pitchFamily="65" charset="-120"/>
                <a:ea typeface="DFKai-SB" panose="03000509000000000000" pitchFamily="65" charset="-120"/>
                <a:cs typeface="Times New Roman" panose="02020603050405020304" pitchFamily="18" charset="0"/>
              </a:rPr>
              <a:t>與</a:t>
            </a:r>
            <a:r>
              <a:rPr lang="zh-CN" altLang="en-US" sz="2600" kern="100" dirty="0" smtClean="0">
                <a:latin typeface="DFKai-SB" panose="03000509000000000000" pitchFamily="65" charset="-120"/>
                <a:ea typeface="DFKai-SB" panose="03000509000000000000" pitchFamily="65" charset="-120"/>
                <a:cs typeface="Times New Roman" panose="02020603050405020304" pitchFamily="18" charset="0"/>
              </a:rPr>
              <a:t>行</a:t>
            </a:r>
            <a:r>
              <a:rPr lang="zh-TW" altLang="en-US" sz="2600" kern="100" dirty="0" smtClean="0">
                <a:latin typeface="DFKai-SB" panose="03000509000000000000" pitchFamily="65" charset="-120"/>
                <a:ea typeface="DFKai-SB" panose="03000509000000000000" pitchFamily="65" charset="-120"/>
                <a:cs typeface="Times New Roman" panose="02020603050405020304" pitchFamily="18" charset="0"/>
              </a:rPr>
              <a:t>為</a:t>
            </a:r>
            <a:r>
              <a:rPr lang="zh-CN" altLang="en-US" sz="2600" kern="100" dirty="0" smtClean="0">
                <a:latin typeface="DFKai-SB" panose="03000509000000000000" pitchFamily="65" charset="-120"/>
                <a:ea typeface="DFKai-SB" panose="03000509000000000000" pitchFamily="65" charset="-120"/>
                <a:cs typeface="Times New Roman" panose="02020603050405020304" pitchFamily="18" charset="0"/>
              </a:rPr>
              <a:t>，</a:t>
            </a:r>
            <a:r>
              <a:rPr lang="zh-CN" altLang="en-US" sz="2600" kern="100" dirty="0">
                <a:latin typeface="DFKai-SB" panose="03000509000000000000" pitchFamily="65" charset="-120"/>
                <a:ea typeface="DFKai-SB" panose="03000509000000000000" pitchFamily="65" charset="-120"/>
                <a:cs typeface="Times New Roman" panose="02020603050405020304" pitchFamily="18" charset="0"/>
              </a:rPr>
              <a:t>能降低</a:t>
            </a:r>
            <a:r>
              <a:rPr lang="zh-TW" altLang="en-US" sz="2600" kern="100" dirty="0">
                <a:latin typeface="DFKai-SB" panose="03000509000000000000" pitchFamily="65" charset="-120"/>
                <a:ea typeface="DFKai-SB" panose="03000509000000000000" pitchFamily="65" charset="-120"/>
                <a:cs typeface="Times New Roman" panose="02020603050405020304" pitchFamily="18" charset="0"/>
              </a:rPr>
              <a:t>患病風險</a:t>
            </a:r>
            <a:r>
              <a:rPr lang="zh-CN" altLang="en-US" sz="2600" kern="100" dirty="0">
                <a:latin typeface="DFKai-SB" panose="03000509000000000000" pitchFamily="65" charset="-120"/>
                <a:ea typeface="DFKai-SB" panose="03000509000000000000" pitchFamily="65" charset="-120"/>
                <a:cs typeface="Times New Roman" panose="02020603050405020304" pitchFamily="18" charset="0"/>
              </a:rPr>
              <a:t>，</a:t>
            </a:r>
            <a:r>
              <a:rPr lang="zh-TW" altLang="en-US" sz="2600" kern="100" dirty="0">
                <a:latin typeface="DFKai-SB" panose="03000509000000000000" pitchFamily="65" charset="-120"/>
                <a:ea typeface="DFKai-SB" panose="03000509000000000000" pitchFamily="65" charset="-120"/>
                <a:cs typeface="Times New Roman" panose="02020603050405020304" pitchFamily="18" charset="0"/>
              </a:rPr>
              <a:t>提高生活質素，達致身心健康</a:t>
            </a:r>
            <a:r>
              <a:rPr lang="zh-CN" altLang="en-US" sz="2600" kern="100" dirty="0">
                <a:latin typeface="DFKai-SB" panose="03000509000000000000" pitchFamily="65" charset="-120"/>
                <a:ea typeface="DFKai-SB" panose="03000509000000000000" pitchFamily="65" charset="-120"/>
                <a:cs typeface="Times New Roman" panose="02020603050405020304" pitchFamily="18" charset="0"/>
              </a:rPr>
              <a:t>。不健康的生活模式，不僅會損害個人健康，而且會</a:t>
            </a:r>
            <a:r>
              <a:rPr lang="zh-CN" altLang="en-US" sz="2600" kern="100" dirty="0" smtClean="0">
                <a:latin typeface="DFKai-SB" panose="03000509000000000000" pitchFamily="65" charset="-120"/>
                <a:ea typeface="DFKai-SB" panose="03000509000000000000" pitchFamily="65" charset="-120"/>
                <a:cs typeface="Times New Roman" panose="02020603050405020304" pitchFamily="18" charset="0"/>
              </a:rPr>
              <a:t>影響家庭</a:t>
            </a:r>
            <a:r>
              <a:rPr lang="zh-CN" altLang="en-US" sz="2600" kern="100" dirty="0">
                <a:latin typeface="DFKai-SB" panose="03000509000000000000" pitchFamily="65" charset="-120"/>
                <a:ea typeface="DFKai-SB" panose="03000509000000000000" pitchFamily="65" charset="-120"/>
                <a:cs typeface="Times New Roman" panose="02020603050405020304" pitchFamily="18" charset="0"/>
              </a:rPr>
              <a:t>幸福和整個社會</a:t>
            </a:r>
            <a:r>
              <a:rPr lang="zh-CN" altLang="en-US" sz="2600" kern="100" dirty="0" smtClean="0">
                <a:latin typeface="DFKai-SB" panose="03000509000000000000" pitchFamily="65" charset="-120"/>
                <a:ea typeface="DFKai-SB" panose="03000509000000000000" pitchFamily="65" charset="-120"/>
                <a:cs typeface="Times New Roman" panose="02020603050405020304" pitchFamily="18" charset="0"/>
              </a:rPr>
              <a:t>。</a:t>
            </a:r>
            <a:endParaRPr lang="en-US" altLang="zh-CN" sz="2600" kern="100" dirty="0">
              <a:latin typeface="DFKai-SB" panose="03000509000000000000" pitchFamily="65" charset="-120"/>
              <a:ea typeface="DFKai-SB" panose="03000509000000000000" pitchFamily="65" charset="-120"/>
              <a:cs typeface="Times New Roman" panose="02020603050405020304" pitchFamily="18" charset="0"/>
            </a:endParaRPr>
          </a:p>
        </p:txBody>
      </p:sp>
      <p:sp>
        <p:nvSpPr>
          <p:cNvPr id="6" name="文字方塊 5">
            <a:extLst>
              <a:ext uri="{FF2B5EF4-FFF2-40B4-BE49-F238E27FC236}">
                <a16:creationId xmlns:a16="http://schemas.microsoft.com/office/drawing/2014/main" id="{51109A43-CA17-4021-847A-A64EAB00FE78}"/>
              </a:ext>
            </a:extLst>
          </p:cNvPr>
          <p:cNvSpPr txBox="1"/>
          <p:nvPr/>
        </p:nvSpPr>
        <p:spPr>
          <a:xfrm>
            <a:off x="466540" y="5640294"/>
            <a:ext cx="5507303" cy="830997"/>
          </a:xfrm>
          <a:prstGeom prst="rect">
            <a:avLst/>
          </a:prstGeom>
          <a:noFill/>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衞</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生署學生健康服務「健康生活方式」</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https://www.studenthealth.gov.hk/tc_chi/health/health_hl/health_hl_ahl.html</a:t>
            </a:r>
            <a:r>
              <a:rPr lang="en-US" altLang="zh-HK" sz="1200" dirty="0" smtClean="0">
                <a:latin typeface="Times New Roman" panose="02020603050405020304" pitchFamily="18" charset="0"/>
                <a:ea typeface="標楷體" panose="03000509000000000000" pitchFamily="65" charset="-120"/>
                <a:cs typeface="Times New Roman" panose="02020603050405020304" pitchFamily="18" charset="0"/>
              </a:rPr>
              <a:t>)</a:t>
            </a:r>
          </a:p>
          <a:p>
            <a:pPr marL="171450" indent="-171450">
              <a:buFont typeface="Arial" panose="020B0604020202020204" pitchFamily="34" charset="0"/>
              <a:buChar char="•"/>
            </a:pP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家計會 </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HK"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200" dirty="0" smtClean="0">
                <a:latin typeface="Times New Roman" panose="02020603050405020304" pitchFamily="18" charset="0"/>
                <a:ea typeface="標楷體" panose="03000509000000000000" pitchFamily="65" charset="-120"/>
                <a:cs typeface="Times New Roman" panose="02020603050405020304" pitchFamily="18" charset="0"/>
              </a:rPr>
              <a:t>www.famplan.org.hk/zh/resources/feature-articles/detail/mp031020</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HK"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文字方塊 6">
            <a:extLst>
              <a:ext uri="{FF2B5EF4-FFF2-40B4-BE49-F238E27FC236}">
                <a16:creationId xmlns:a16="http://schemas.microsoft.com/office/drawing/2014/main" id="{BBED9440-FAB2-421D-ADFB-57FD82B3854B}"/>
              </a:ext>
            </a:extLst>
          </p:cNvPr>
          <p:cNvSpPr txBox="1"/>
          <p:nvPr/>
        </p:nvSpPr>
        <p:spPr>
          <a:xfrm>
            <a:off x="6924754" y="6240458"/>
            <a:ext cx="4024559" cy="430887"/>
          </a:xfrm>
          <a:prstGeom prst="rect">
            <a:avLst/>
          </a:prstGeom>
          <a:noFill/>
        </p:spPr>
        <p:txBody>
          <a:bodyPr wrap="square">
            <a:spAutoFit/>
          </a:bodyPr>
          <a:lstStyle/>
          <a:p>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視頻來源：衞生署</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健康生活由你起</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HK" sz="1100" dirty="0">
                <a:latin typeface="Times New Roman" panose="02020603050405020304" pitchFamily="18" charset="0"/>
                <a:ea typeface="標楷體" panose="03000509000000000000" pitchFamily="65" charset="-120"/>
                <a:cs typeface="Times New Roman" panose="02020603050405020304" pitchFamily="18" charset="0"/>
              </a:rPr>
              <a:t>https://www.youtube.com/watch?v=EXw2BSNhlaM&amp;t=7s)</a:t>
            </a:r>
            <a:endParaRPr lang="zh-HK" altLang="en-US" sz="11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Rectangle 14">
            <a:extLst>
              <a:ext uri="{FF2B5EF4-FFF2-40B4-BE49-F238E27FC236}">
                <a16:creationId xmlns:a16="http://schemas.microsoft.com/office/drawing/2014/main" id="{D1811C34-23F3-413D-8E2D-F618CEB36555}"/>
              </a:ext>
            </a:extLst>
          </p:cNvPr>
          <p:cNvSpPr/>
          <p:nvPr/>
        </p:nvSpPr>
        <p:spPr>
          <a:xfrm>
            <a:off x="6999307" y="5871126"/>
            <a:ext cx="3679787" cy="369332"/>
          </a:xfrm>
          <a:prstGeom prst="rect">
            <a:avLst/>
          </a:prstGeom>
          <a:ln w="28575">
            <a:solidFill>
              <a:srgbClr val="FF0000"/>
            </a:solidFill>
          </a:ln>
        </p:spPr>
        <p:txBody>
          <a:bodyPr wrap="square">
            <a:spAutoFit/>
          </a:bodyPr>
          <a:lstStyle/>
          <a:p>
            <a:pPr algn="ctr"/>
            <a:r>
              <a:rPr lang="zh-TW" altLang="en-US" b="1" dirty="0">
                <a:solidFill>
                  <a:srgbClr val="FF0000"/>
                </a:solidFill>
                <a:latin typeface="DFKai-SB" panose="03000509000000000000" pitchFamily="65" charset="-120"/>
                <a:ea typeface="DFKai-SB" panose="03000509000000000000" pitchFamily="65" charset="-120"/>
              </a:rPr>
              <a:t>點擊圖像觀看視頻</a:t>
            </a:r>
            <a:endParaRPr lang="en-US" altLang="zh-HK" b="1" dirty="0">
              <a:solidFill>
                <a:srgbClr val="FF0000"/>
              </a:solidFill>
              <a:latin typeface="DFKai-SB" panose="03000509000000000000" pitchFamily="65" charset="-120"/>
              <a:ea typeface="DFKai-SB" panose="03000509000000000000" pitchFamily="65" charset="-120"/>
            </a:endParaRPr>
          </a:p>
        </p:txBody>
      </p:sp>
      <p:pic>
        <p:nvPicPr>
          <p:cNvPr id="3" name="圖片 2">
            <a:hlinkClick r:id="rId2"/>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99307" y="3827927"/>
            <a:ext cx="3679787" cy="2066925"/>
          </a:xfrm>
          <a:prstGeom prst="rect">
            <a:avLst/>
          </a:prstGeom>
        </p:spPr>
      </p:pic>
      <p:sp>
        <p:nvSpPr>
          <p:cNvPr id="13" name="任意多边形: 形状 4">
            <a:extLst>
              <a:ext uri="{FF2B5EF4-FFF2-40B4-BE49-F238E27FC236}">
                <a16:creationId xmlns:a16="http://schemas.microsoft.com/office/drawing/2014/main" id="{CD5D41F3-C468-4F25-B01C-DAA0A07678B5}"/>
              </a:ext>
            </a:extLst>
          </p:cNvPr>
          <p:cNvSpPr/>
          <p:nvPr/>
        </p:nvSpPr>
        <p:spPr>
          <a:xfrm>
            <a:off x="2168434" y="168984"/>
            <a:ext cx="7842464"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a:solidFill>
                  <a:srgbClr val="FFFFFF"/>
                </a:solidFill>
                <a:latin typeface="DFKai-SB" panose="03000509000000000000" pitchFamily="65" charset="-120"/>
                <a:ea typeface="DFKai-SB" panose="03000509000000000000" pitchFamily="65" charset="-120"/>
                <a:sym typeface="+mn-ea"/>
              </a:rPr>
              <a:t>個人在維持公共衞生方面的責任</a:t>
            </a:r>
          </a:p>
        </p:txBody>
      </p:sp>
      <p:sp>
        <p:nvSpPr>
          <p:cNvPr id="14" name="Freeform 5">
            <a:extLst>
              <a:ext uri="{FF2B5EF4-FFF2-40B4-BE49-F238E27FC236}">
                <a16:creationId xmlns:a16="http://schemas.microsoft.com/office/drawing/2014/main" id="{4B46BE89-77B6-44AA-905E-5B0183CB0A93}"/>
              </a:ext>
            </a:extLst>
          </p:cNvPr>
          <p:cNvSpPr/>
          <p:nvPr/>
        </p:nvSpPr>
        <p:spPr bwMode="auto">
          <a:xfrm>
            <a:off x="4058127" y="856257"/>
            <a:ext cx="608468" cy="440263"/>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DFKai-SB" panose="03000509000000000000" pitchFamily="65" charset="-120"/>
              <a:ea typeface="DFKai-SB" panose="03000509000000000000" pitchFamily="65" charset="-120"/>
              <a:cs typeface="+mn-ea"/>
              <a:sym typeface="Agency FB" panose="020B0503020202020204" pitchFamily="34" charset="0"/>
            </a:endParaRPr>
          </a:p>
        </p:txBody>
      </p:sp>
      <p:sp>
        <p:nvSpPr>
          <p:cNvPr id="15" name="矩形 6">
            <a:extLst>
              <a:ext uri="{FF2B5EF4-FFF2-40B4-BE49-F238E27FC236}">
                <a16:creationId xmlns:a16="http://schemas.microsoft.com/office/drawing/2014/main" id="{F08EDE0F-8458-4D0E-932E-355EB4628CCD}"/>
              </a:ext>
            </a:extLst>
          </p:cNvPr>
          <p:cNvSpPr/>
          <p:nvPr/>
        </p:nvSpPr>
        <p:spPr>
          <a:xfrm>
            <a:off x="466540" y="3827927"/>
            <a:ext cx="5507303" cy="1569660"/>
          </a:xfrm>
          <a:prstGeom prst="rect">
            <a:avLst/>
          </a:prstGeom>
          <a:solidFill>
            <a:schemeClr val="accent2">
              <a:lumMod val="20000"/>
              <a:lumOff val="80000"/>
            </a:schemeClr>
          </a:solidFill>
        </p:spPr>
        <p:txBody>
          <a:bodyPr wrap="square">
            <a:spAutoFit/>
          </a:bodyPr>
          <a:lstStyle/>
          <a:p>
            <a:pPr algn="just"/>
            <a:r>
              <a:rPr lang="zh-CN" altLang="en-US" sz="2400" dirty="0" smtClean="0">
                <a:latin typeface="DFKai-SB" panose="03000509000000000000" pitchFamily="65" charset="-120"/>
                <a:ea typeface="DFKai-SB" panose="03000509000000000000" pitchFamily="65" charset="-120"/>
              </a:rPr>
              <a:t>健康素養是</a:t>
            </a:r>
            <a:r>
              <a:rPr lang="zh-CN" altLang="en-US" sz="2400" dirty="0">
                <a:latin typeface="DFKai-SB" panose="03000509000000000000" pitchFamily="65" charset="-120"/>
                <a:ea typeface="DFKai-SB" panose="03000509000000000000" pitchFamily="65" charset="-120"/>
              </a:rPr>
              <a:t>指個體獲取、理解基本健康資訊和服務，並運用這些資訊和服務做出正確抉擇，以維護和促進自身健康的能力</a:t>
            </a:r>
            <a:r>
              <a:rPr lang="zh-CN" altLang="en-US" sz="2400" dirty="0" smtClean="0">
                <a:latin typeface="DFKai-SB" panose="03000509000000000000" pitchFamily="65" charset="-120"/>
                <a:ea typeface="DFKai-SB" panose="03000509000000000000" pitchFamily="65" charset="-120"/>
              </a:rPr>
              <a:t>。</a:t>
            </a:r>
            <a:endParaRPr lang="en-US" altLang="zh-CN" sz="24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994468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6637</Words>
  <Application>Microsoft Office PowerPoint</Application>
  <PresentationFormat>寬螢幕</PresentationFormat>
  <Paragraphs>451</Paragraphs>
  <Slides>42</Slides>
  <Notes>15</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42</vt:i4>
      </vt:variant>
    </vt:vector>
  </HeadingPairs>
  <TitlesOfParts>
    <vt:vector size="58" baseType="lpstr">
      <vt:lpstr>等线</vt:lpstr>
      <vt:lpstr>微软雅黑</vt:lpstr>
      <vt:lpstr>Rubik</vt:lpstr>
      <vt:lpstr>宋体</vt:lpstr>
      <vt:lpstr>Microsoft JhengHei</vt:lpstr>
      <vt:lpstr>新細明體</vt:lpstr>
      <vt:lpstr>楷体</vt:lpstr>
      <vt:lpstr>標楷體</vt:lpstr>
      <vt:lpstr>標楷體</vt:lpstr>
      <vt:lpstr>Agency FB</vt:lpstr>
      <vt:lpstr>Arial</vt:lpstr>
      <vt:lpstr>Calibri</vt:lpstr>
      <vt:lpstr>Calibri Light</vt:lpstr>
      <vt:lpstr>Times New Roman</vt:lpstr>
      <vt:lpstr>Wingdings</vt:lpstr>
      <vt:lpstr>Office Theme</vt:lpstr>
      <vt:lpstr>PowerPoint 簡報</vt:lpstr>
      <vt:lpstr>PowerPoint 簡報</vt:lpstr>
      <vt:lpstr>PowerPoint 簡報</vt:lpstr>
      <vt:lpstr>PowerPoint 簡報</vt:lpstr>
      <vt:lpstr>PowerPoint 簡報</vt:lpstr>
      <vt:lpstr>你認為怎樣才算健康？我們可以由甚麼層面評估健康？</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違反強制檢疫令會構成刑事罪行</vt:lpstr>
      <vt:lpstr>PowerPoint 簡報</vt:lpstr>
      <vt:lpstr>配合防疫管理</vt:lpstr>
      <vt:lpstr>配合防疫管理</vt:lpstr>
      <vt:lpstr>PowerPoint 簡報</vt:lpstr>
      <vt:lpstr>從可信任網站查核COVID-19資訊 (舉隅)</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2022-01-14T08:30:17Z</dcterms:created>
  <dcterms:modified xsi:type="dcterms:W3CDTF">2023-03-31T09:07:20Z</dcterms:modified>
</cp:coreProperties>
</file>