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7" r:id="rId11"/>
    <p:sldId id="266" r:id="rId12"/>
    <p:sldId id="268" r:id="rId13"/>
    <p:sldId id="269" r:id="rId14"/>
    <p:sldId id="270" r:id="rId15"/>
    <p:sldId id="271" r:id="rId16"/>
    <p:sldId id="272" r:id="rId17"/>
    <p:sldId id="273" r:id="rId18"/>
    <p:sldId id="274" r:id="rId19"/>
    <p:sldId id="275" r:id="rId20"/>
    <p:sldId id="276" r:id="rId21"/>
    <p:sldId id="277" r:id="rId22"/>
    <p:sldId id="278" r:id="rId23"/>
    <p:sldId id="25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120" y="7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en-US"/>
          </a:p>
        </p:txBody>
      </p:sp>
      <p:sp>
        <p:nvSpPr>
          <p:cNvPr id="4" name="日期版面配置區 3"/>
          <p:cNvSpPr>
            <a:spLocks noGrp="1"/>
          </p:cNvSpPr>
          <p:nvPr>
            <p:ph type="dt" sz="half" idx="10"/>
          </p:nvPr>
        </p:nvSpPr>
        <p:spPr/>
        <p:txBody>
          <a:bodyPr/>
          <a:lstStyle/>
          <a:p>
            <a:fld id="{BACECE89-9CF3-46F6-A75F-1A51E2EBD2F6}" type="datetimeFigureOut">
              <a:rPr lang="en-US" smtClean="0"/>
              <a:t>6/7/2021</a:t>
            </a:fld>
            <a:endParaRPr lang="en-US"/>
          </a:p>
        </p:txBody>
      </p:sp>
      <p:sp>
        <p:nvSpPr>
          <p:cNvPr id="5" name="頁尾版面配置區 4"/>
          <p:cNvSpPr>
            <a:spLocks noGrp="1"/>
          </p:cNvSpPr>
          <p:nvPr>
            <p:ph type="ftr" sz="quarter" idx="11"/>
          </p:nvPr>
        </p:nvSpPr>
        <p:spPr/>
        <p:txBody>
          <a:bodyPr/>
          <a:lstStyle/>
          <a:p>
            <a:endParaRPr lang="en-US"/>
          </a:p>
        </p:txBody>
      </p:sp>
      <p:sp>
        <p:nvSpPr>
          <p:cNvPr id="6" name="投影片編號版面配置區 5"/>
          <p:cNvSpPr>
            <a:spLocks noGrp="1"/>
          </p:cNvSpPr>
          <p:nvPr>
            <p:ph type="sldNum" sz="quarter" idx="12"/>
          </p:nvPr>
        </p:nvSpPr>
        <p:spPr/>
        <p:txBody>
          <a:bodyPr/>
          <a:lstStyle/>
          <a:p>
            <a:fld id="{507CEFFC-4076-45CC-A42E-3716EE692155}" type="slidenum">
              <a:rPr lang="en-US" smtClean="0"/>
              <a:t>‹#›</a:t>
            </a:fld>
            <a:endParaRPr lang="en-US"/>
          </a:p>
        </p:txBody>
      </p:sp>
    </p:spTree>
    <p:extLst>
      <p:ext uri="{BB962C8B-B14F-4D97-AF65-F5344CB8AC3E}">
        <p14:creationId xmlns:p14="http://schemas.microsoft.com/office/powerpoint/2010/main" val="3301706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直排文字版面配置區 2"/>
          <p:cNvSpPr>
            <a:spLocks noGrp="1"/>
          </p:cNvSpPr>
          <p:nvPr>
            <p:ph type="body" orient="vert" idx="1"/>
          </p:nvPr>
        </p:nvSpPr>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3"/>
          <p:cNvSpPr>
            <a:spLocks noGrp="1"/>
          </p:cNvSpPr>
          <p:nvPr>
            <p:ph type="dt" sz="half" idx="10"/>
          </p:nvPr>
        </p:nvSpPr>
        <p:spPr/>
        <p:txBody>
          <a:bodyPr/>
          <a:lstStyle/>
          <a:p>
            <a:fld id="{BACECE89-9CF3-46F6-A75F-1A51E2EBD2F6}" type="datetimeFigureOut">
              <a:rPr lang="en-US" smtClean="0"/>
              <a:t>6/7/2021</a:t>
            </a:fld>
            <a:endParaRPr lang="en-US"/>
          </a:p>
        </p:txBody>
      </p:sp>
      <p:sp>
        <p:nvSpPr>
          <p:cNvPr id="5" name="頁尾版面配置區 4"/>
          <p:cNvSpPr>
            <a:spLocks noGrp="1"/>
          </p:cNvSpPr>
          <p:nvPr>
            <p:ph type="ftr" sz="quarter" idx="11"/>
          </p:nvPr>
        </p:nvSpPr>
        <p:spPr/>
        <p:txBody>
          <a:bodyPr/>
          <a:lstStyle/>
          <a:p>
            <a:endParaRPr lang="en-US"/>
          </a:p>
        </p:txBody>
      </p:sp>
      <p:sp>
        <p:nvSpPr>
          <p:cNvPr id="6" name="投影片編號版面配置區 5"/>
          <p:cNvSpPr>
            <a:spLocks noGrp="1"/>
          </p:cNvSpPr>
          <p:nvPr>
            <p:ph type="sldNum" sz="quarter" idx="12"/>
          </p:nvPr>
        </p:nvSpPr>
        <p:spPr/>
        <p:txBody>
          <a:bodyPr/>
          <a:lstStyle/>
          <a:p>
            <a:fld id="{507CEFFC-4076-45CC-A42E-3716EE692155}" type="slidenum">
              <a:rPr lang="en-US" smtClean="0"/>
              <a:t>‹#›</a:t>
            </a:fld>
            <a:endParaRPr lang="en-US"/>
          </a:p>
        </p:txBody>
      </p:sp>
    </p:spTree>
    <p:extLst>
      <p:ext uri="{BB962C8B-B14F-4D97-AF65-F5344CB8AC3E}">
        <p14:creationId xmlns:p14="http://schemas.microsoft.com/office/powerpoint/2010/main" val="4192751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3"/>
          <p:cNvSpPr>
            <a:spLocks noGrp="1"/>
          </p:cNvSpPr>
          <p:nvPr>
            <p:ph type="dt" sz="half" idx="10"/>
          </p:nvPr>
        </p:nvSpPr>
        <p:spPr/>
        <p:txBody>
          <a:bodyPr/>
          <a:lstStyle/>
          <a:p>
            <a:fld id="{BACECE89-9CF3-46F6-A75F-1A51E2EBD2F6}" type="datetimeFigureOut">
              <a:rPr lang="en-US" smtClean="0"/>
              <a:t>6/7/2021</a:t>
            </a:fld>
            <a:endParaRPr lang="en-US"/>
          </a:p>
        </p:txBody>
      </p:sp>
      <p:sp>
        <p:nvSpPr>
          <p:cNvPr id="5" name="頁尾版面配置區 4"/>
          <p:cNvSpPr>
            <a:spLocks noGrp="1"/>
          </p:cNvSpPr>
          <p:nvPr>
            <p:ph type="ftr" sz="quarter" idx="11"/>
          </p:nvPr>
        </p:nvSpPr>
        <p:spPr/>
        <p:txBody>
          <a:bodyPr/>
          <a:lstStyle/>
          <a:p>
            <a:endParaRPr lang="en-US"/>
          </a:p>
        </p:txBody>
      </p:sp>
      <p:sp>
        <p:nvSpPr>
          <p:cNvPr id="6" name="投影片編號版面配置區 5"/>
          <p:cNvSpPr>
            <a:spLocks noGrp="1"/>
          </p:cNvSpPr>
          <p:nvPr>
            <p:ph type="sldNum" sz="quarter" idx="12"/>
          </p:nvPr>
        </p:nvSpPr>
        <p:spPr/>
        <p:txBody>
          <a:bodyPr/>
          <a:lstStyle/>
          <a:p>
            <a:fld id="{507CEFFC-4076-45CC-A42E-3716EE692155}" type="slidenum">
              <a:rPr lang="en-US" smtClean="0"/>
              <a:t>‹#›</a:t>
            </a:fld>
            <a:endParaRPr lang="en-US"/>
          </a:p>
        </p:txBody>
      </p:sp>
    </p:spTree>
    <p:extLst>
      <p:ext uri="{BB962C8B-B14F-4D97-AF65-F5344CB8AC3E}">
        <p14:creationId xmlns:p14="http://schemas.microsoft.com/office/powerpoint/2010/main" val="186731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內容版面配置區 2"/>
          <p:cNvSpPr>
            <a:spLocks noGrp="1"/>
          </p:cNvSpPr>
          <p:nvPr>
            <p:ph idx="1"/>
          </p:nvPr>
        </p:nvSpPr>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3"/>
          <p:cNvSpPr>
            <a:spLocks noGrp="1"/>
          </p:cNvSpPr>
          <p:nvPr>
            <p:ph type="dt" sz="half" idx="10"/>
          </p:nvPr>
        </p:nvSpPr>
        <p:spPr/>
        <p:txBody>
          <a:bodyPr/>
          <a:lstStyle/>
          <a:p>
            <a:fld id="{BACECE89-9CF3-46F6-A75F-1A51E2EBD2F6}" type="datetimeFigureOut">
              <a:rPr lang="en-US" smtClean="0"/>
              <a:t>6/7/2021</a:t>
            </a:fld>
            <a:endParaRPr lang="en-US"/>
          </a:p>
        </p:txBody>
      </p:sp>
      <p:sp>
        <p:nvSpPr>
          <p:cNvPr id="5" name="頁尾版面配置區 4"/>
          <p:cNvSpPr>
            <a:spLocks noGrp="1"/>
          </p:cNvSpPr>
          <p:nvPr>
            <p:ph type="ftr" sz="quarter" idx="11"/>
          </p:nvPr>
        </p:nvSpPr>
        <p:spPr/>
        <p:txBody>
          <a:bodyPr/>
          <a:lstStyle/>
          <a:p>
            <a:endParaRPr lang="en-US"/>
          </a:p>
        </p:txBody>
      </p:sp>
      <p:sp>
        <p:nvSpPr>
          <p:cNvPr id="6" name="投影片編號版面配置區 5"/>
          <p:cNvSpPr>
            <a:spLocks noGrp="1"/>
          </p:cNvSpPr>
          <p:nvPr>
            <p:ph type="sldNum" sz="quarter" idx="12"/>
          </p:nvPr>
        </p:nvSpPr>
        <p:spPr/>
        <p:txBody>
          <a:bodyPr/>
          <a:lstStyle/>
          <a:p>
            <a:fld id="{507CEFFC-4076-45CC-A42E-3716EE692155}" type="slidenum">
              <a:rPr lang="en-US" smtClean="0"/>
              <a:t>‹#›</a:t>
            </a:fld>
            <a:endParaRPr lang="en-US"/>
          </a:p>
        </p:txBody>
      </p:sp>
    </p:spTree>
    <p:extLst>
      <p:ext uri="{BB962C8B-B14F-4D97-AF65-F5344CB8AC3E}">
        <p14:creationId xmlns:p14="http://schemas.microsoft.com/office/powerpoint/2010/main" val="1268899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編輯母片文字樣式</a:t>
            </a:r>
          </a:p>
        </p:txBody>
      </p:sp>
      <p:sp>
        <p:nvSpPr>
          <p:cNvPr id="4" name="日期版面配置區 3"/>
          <p:cNvSpPr>
            <a:spLocks noGrp="1"/>
          </p:cNvSpPr>
          <p:nvPr>
            <p:ph type="dt" sz="half" idx="10"/>
          </p:nvPr>
        </p:nvSpPr>
        <p:spPr/>
        <p:txBody>
          <a:bodyPr/>
          <a:lstStyle/>
          <a:p>
            <a:fld id="{BACECE89-9CF3-46F6-A75F-1A51E2EBD2F6}" type="datetimeFigureOut">
              <a:rPr lang="en-US" smtClean="0"/>
              <a:t>6/7/2021</a:t>
            </a:fld>
            <a:endParaRPr lang="en-US"/>
          </a:p>
        </p:txBody>
      </p:sp>
      <p:sp>
        <p:nvSpPr>
          <p:cNvPr id="5" name="頁尾版面配置區 4"/>
          <p:cNvSpPr>
            <a:spLocks noGrp="1"/>
          </p:cNvSpPr>
          <p:nvPr>
            <p:ph type="ftr" sz="quarter" idx="11"/>
          </p:nvPr>
        </p:nvSpPr>
        <p:spPr/>
        <p:txBody>
          <a:bodyPr/>
          <a:lstStyle/>
          <a:p>
            <a:endParaRPr lang="en-US"/>
          </a:p>
        </p:txBody>
      </p:sp>
      <p:sp>
        <p:nvSpPr>
          <p:cNvPr id="6" name="投影片編號版面配置區 5"/>
          <p:cNvSpPr>
            <a:spLocks noGrp="1"/>
          </p:cNvSpPr>
          <p:nvPr>
            <p:ph type="sldNum" sz="quarter" idx="12"/>
          </p:nvPr>
        </p:nvSpPr>
        <p:spPr/>
        <p:txBody>
          <a:bodyPr/>
          <a:lstStyle/>
          <a:p>
            <a:fld id="{507CEFFC-4076-45CC-A42E-3716EE692155}" type="slidenum">
              <a:rPr lang="en-US" smtClean="0"/>
              <a:t>‹#›</a:t>
            </a:fld>
            <a:endParaRPr lang="en-US"/>
          </a:p>
        </p:txBody>
      </p:sp>
    </p:spTree>
    <p:extLst>
      <p:ext uri="{BB962C8B-B14F-4D97-AF65-F5344CB8AC3E}">
        <p14:creationId xmlns:p14="http://schemas.microsoft.com/office/powerpoint/2010/main" val="3043443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日期版面配置區 4"/>
          <p:cNvSpPr>
            <a:spLocks noGrp="1"/>
          </p:cNvSpPr>
          <p:nvPr>
            <p:ph type="dt" sz="half" idx="10"/>
          </p:nvPr>
        </p:nvSpPr>
        <p:spPr/>
        <p:txBody>
          <a:bodyPr/>
          <a:lstStyle/>
          <a:p>
            <a:fld id="{BACECE89-9CF3-46F6-A75F-1A51E2EBD2F6}" type="datetimeFigureOut">
              <a:rPr lang="en-US" smtClean="0"/>
              <a:t>6/7/2021</a:t>
            </a:fld>
            <a:endParaRPr lang="en-US"/>
          </a:p>
        </p:txBody>
      </p:sp>
      <p:sp>
        <p:nvSpPr>
          <p:cNvPr id="6" name="頁尾版面配置區 5"/>
          <p:cNvSpPr>
            <a:spLocks noGrp="1"/>
          </p:cNvSpPr>
          <p:nvPr>
            <p:ph type="ftr" sz="quarter" idx="11"/>
          </p:nvPr>
        </p:nvSpPr>
        <p:spPr/>
        <p:txBody>
          <a:bodyPr/>
          <a:lstStyle/>
          <a:p>
            <a:endParaRPr lang="en-US"/>
          </a:p>
        </p:txBody>
      </p:sp>
      <p:sp>
        <p:nvSpPr>
          <p:cNvPr id="7" name="投影片編號版面配置區 6"/>
          <p:cNvSpPr>
            <a:spLocks noGrp="1"/>
          </p:cNvSpPr>
          <p:nvPr>
            <p:ph type="sldNum" sz="quarter" idx="12"/>
          </p:nvPr>
        </p:nvSpPr>
        <p:spPr/>
        <p:txBody>
          <a:bodyPr/>
          <a:lstStyle/>
          <a:p>
            <a:fld id="{507CEFFC-4076-45CC-A42E-3716EE692155}" type="slidenum">
              <a:rPr lang="en-US" smtClean="0"/>
              <a:t>‹#›</a:t>
            </a:fld>
            <a:endParaRPr lang="en-US"/>
          </a:p>
        </p:txBody>
      </p:sp>
    </p:spTree>
    <p:extLst>
      <p:ext uri="{BB962C8B-B14F-4D97-AF65-F5344CB8AC3E}">
        <p14:creationId xmlns:p14="http://schemas.microsoft.com/office/powerpoint/2010/main" val="4120242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7" name="日期版面配置區 6"/>
          <p:cNvSpPr>
            <a:spLocks noGrp="1"/>
          </p:cNvSpPr>
          <p:nvPr>
            <p:ph type="dt" sz="half" idx="10"/>
          </p:nvPr>
        </p:nvSpPr>
        <p:spPr/>
        <p:txBody>
          <a:bodyPr/>
          <a:lstStyle/>
          <a:p>
            <a:fld id="{BACECE89-9CF3-46F6-A75F-1A51E2EBD2F6}" type="datetimeFigureOut">
              <a:rPr lang="en-US" smtClean="0"/>
              <a:t>6/7/2021</a:t>
            </a:fld>
            <a:endParaRPr lang="en-US"/>
          </a:p>
        </p:txBody>
      </p:sp>
      <p:sp>
        <p:nvSpPr>
          <p:cNvPr id="8" name="頁尾版面配置區 7"/>
          <p:cNvSpPr>
            <a:spLocks noGrp="1"/>
          </p:cNvSpPr>
          <p:nvPr>
            <p:ph type="ftr" sz="quarter" idx="11"/>
          </p:nvPr>
        </p:nvSpPr>
        <p:spPr/>
        <p:txBody>
          <a:bodyPr/>
          <a:lstStyle/>
          <a:p>
            <a:endParaRPr lang="en-US"/>
          </a:p>
        </p:txBody>
      </p:sp>
      <p:sp>
        <p:nvSpPr>
          <p:cNvPr id="9" name="投影片編號版面配置區 8"/>
          <p:cNvSpPr>
            <a:spLocks noGrp="1"/>
          </p:cNvSpPr>
          <p:nvPr>
            <p:ph type="sldNum" sz="quarter" idx="12"/>
          </p:nvPr>
        </p:nvSpPr>
        <p:spPr/>
        <p:txBody>
          <a:bodyPr/>
          <a:lstStyle/>
          <a:p>
            <a:fld id="{507CEFFC-4076-45CC-A42E-3716EE692155}" type="slidenum">
              <a:rPr lang="en-US" smtClean="0"/>
              <a:t>‹#›</a:t>
            </a:fld>
            <a:endParaRPr lang="en-US"/>
          </a:p>
        </p:txBody>
      </p:sp>
    </p:spTree>
    <p:extLst>
      <p:ext uri="{BB962C8B-B14F-4D97-AF65-F5344CB8AC3E}">
        <p14:creationId xmlns:p14="http://schemas.microsoft.com/office/powerpoint/2010/main" val="798887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日期版面配置區 2"/>
          <p:cNvSpPr>
            <a:spLocks noGrp="1"/>
          </p:cNvSpPr>
          <p:nvPr>
            <p:ph type="dt" sz="half" idx="10"/>
          </p:nvPr>
        </p:nvSpPr>
        <p:spPr/>
        <p:txBody>
          <a:bodyPr/>
          <a:lstStyle/>
          <a:p>
            <a:fld id="{BACECE89-9CF3-46F6-A75F-1A51E2EBD2F6}" type="datetimeFigureOut">
              <a:rPr lang="en-US" smtClean="0"/>
              <a:t>6/7/2021</a:t>
            </a:fld>
            <a:endParaRPr lang="en-US"/>
          </a:p>
        </p:txBody>
      </p:sp>
      <p:sp>
        <p:nvSpPr>
          <p:cNvPr id="4" name="頁尾版面配置區 3"/>
          <p:cNvSpPr>
            <a:spLocks noGrp="1"/>
          </p:cNvSpPr>
          <p:nvPr>
            <p:ph type="ftr" sz="quarter" idx="11"/>
          </p:nvPr>
        </p:nvSpPr>
        <p:spPr/>
        <p:txBody>
          <a:bodyPr/>
          <a:lstStyle/>
          <a:p>
            <a:endParaRPr lang="en-US"/>
          </a:p>
        </p:txBody>
      </p:sp>
      <p:sp>
        <p:nvSpPr>
          <p:cNvPr id="5" name="投影片編號版面配置區 4"/>
          <p:cNvSpPr>
            <a:spLocks noGrp="1"/>
          </p:cNvSpPr>
          <p:nvPr>
            <p:ph type="sldNum" sz="quarter" idx="12"/>
          </p:nvPr>
        </p:nvSpPr>
        <p:spPr/>
        <p:txBody>
          <a:bodyPr/>
          <a:lstStyle/>
          <a:p>
            <a:fld id="{507CEFFC-4076-45CC-A42E-3716EE692155}" type="slidenum">
              <a:rPr lang="en-US" smtClean="0"/>
              <a:t>‹#›</a:t>
            </a:fld>
            <a:endParaRPr lang="en-US"/>
          </a:p>
        </p:txBody>
      </p:sp>
    </p:spTree>
    <p:extLst>
      <p:ext uri="{BB962C8B-B14F-4D97-AF65-F5344CB8AC3E}">
        <p14:creationId xmlns:p14="http://schemas.microsoft.com/office/powerpoint/2010/main" val="2295823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BACECE89-9CF3-46F6-A75F-1A51E2EBD2F6}" type="datetimeFigureOut">
              <a:rPr lang="en-US" smtClean="0"/>
              <a:t>6/7/2021</a:t>
            </a:fld>
            <a:endParaRPr lang="en-US"/>
          </a:p>
        </p:txBody>
      </p:sp>
      <p:sp>
        <p:nvSpPr>
          <p:cNvPr id="3" name="頁尾版面配置區 2"/>
          <p:cNvSpPr>
            <a:spLocks noGrp="1"/>
          </p:cNvSpPr>
          <p:nvPr>
            <p:ph type="ftr" sz="quarter" idx="11"/>
          </p:nvPr>
        </p:nvSpPr>
        <p:spPr/>
        <p:txBody>
          <a:bodyPr/>
          <a:lstStyle/>
          <a:p>
            <a:endParaRPr lang="en-US"/>
          </a:p>
        </p:txBody>
      </p:sp>
      <p:sp>
        <p:nvSpPr>
          <p:cNvPr id="4" name="投影片編號版面配置區 3"/>
          <p:cNvSpPr>
            <a:spLocks noGrp="1"/>
          </p:cNvSpPr>
          <p:nvPr>
            <p:ph type="sldNum" sz="quarter" idx="12"/>
          </p:nvPr>
        </p:nvSpPr>
        <p:spPr/>
        <p:txBody>
          <a:bodyPr/>
          <a:lstStyle/>
          <a:p>
            <a:fld id="{507CEFFC-4076-45CC-A42E-3716EE692155}" type="slidenum">
              <a:rPr lang="en-US" smtClean="0"/>
              <a:t>‹#›</a:t>
            </a:fld>
            <a:endParaRPr lang="en-US"/>
          </a:p>
        </p:txBody>
      </p:sp>
    </p:spTree>
    <p:extLst>
      <p:ext uri="{BB962C8B-B14F-4D97-AF65-F5344CB8AC3E}">
        <p14:creationId xmlns:p14="http://schemas.microsoft.com/office/powerpoint/2010/main" val="3375681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日期版面配置區 4"/>
          <p:cNvSpPr>
            <a:spLocks noGrp="1"/>
          </p:cNvSpPr>
          <p:nvPr>
            <p:ph type="dt" sz="half" idx="10"/>
          </p:nvPr>
        </p:nvSpPr>
        <p:spPr/>
        <p:txBody>
          <a:bodyPr/>
          <a:lstStyle/>
          <a:p>
            <a:fld id="{BACECE89-9CF3-46F6-A75F-1A51E2EBD2F6}" type="datetimeFigureOut">
              <a:rPr lang="en-US" smtClean="0"/>
              <a:t>6/7/2021</a:t>
            </a:fld>
            <a:endParaRPr lang="en-US"/>
          </a:p>
        </p:txBody>
      </p:sp>
      <p:sp>
        <p:nvSpPr>
          <p:cNvPr id="6" name="頁尾版面配置區 5"/>
          <p:cNvSpPr>
            <a:spLocks noGrp="1"/>
          </p:cNvSpPr>
          <p:nvPr>
            <p:ph type="ftr" sz="quarter" idx="11"/>
          </p:nvPr>
        </p:nvSpPr>
        <p:spPr/>
        <p:txBody>
          <a:bodyPr/>
          <a:lstStyle/>
          <a:p>
            <a:endParaRPr lang="en-US"/>
          </a:p>
        </p:txBody>
      </p:sp>
      <p:sp>
        <p:nvSpPr>
          <p:cNvPr id="7" name="投影片編號版面配置區 6"/>
          <p:cNvSpPr>
            <a:spLocks noGrp="1"/>
          </p:cNvSpPr>
          <p:nvPr>
            <p:ph type="sldNum" sz="quarter" idx="12"/>
          </p:nvPr>
        </p:nvSpPr>
        <p:spPr/>
        <p:txBody>
          <a:bodyPr/>
          <a:lstStyle/>
          <a:p>
            <a:fld id="{507CEFFC-4076-45CC-A42E-3716EE692155}" type="slidenum">
              <a:rPr lang="en-US" smtClean="0"/>
              <a:t>‹#›</a:t>
            </a:fld>
            <a:endParaRPr lang="en-US"/>
          </a:p>
        </p:txBody>
      </p:sp>
    </p:spTree>
    <p:extLst>
      <p:ext uri="{BB962C8B-B14F-4D97-AF65-F5344CB8AC3E}">
        <p14:creationId xmlns:p14="http://schemas.microsoft.com/office/powerpoint/2010/main" val="3642655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日期版面配置區 4"/>
          <p:cNvSpPr>
            <a:spLocks noGrp="1"/>
          </p:cNvSpPr>
          <p:nvPr>
            <p:ph type="dt" sz="half" idx="10"/>
          </p:nvPr>
        </p:nvSpPr>
        <p:spPr/>
        <p:txBody>
          <a:bodyPr/>
          <a:lstStyle/>
          <a:p>
            <a:fld id="{BACECE89-9CF3-46F6-A75F-1A51E2EBD2F6}" type="datetimeFigureOut">
              <a:rPr lang="en-US" smtClean="0"/>
              <a:t>6/7/2021</a:t>
            </a:fld>
            <a:endParaRPr lang="en-US"/>
          </a:p>
        </p:txBody>
      </p:sp>
      <p:sp>
        <p:nvSpPr>
          <p:cNvPr id="6" name="頁尾版面配置區 5"/>
          <p:cNvSpPr>
            <a:spLocks noGrp="1"/>
          </p:cNvSpPr>
          <p:nvPr>
            <p:ph type="ftr" sz="quarter" idx="11"/>
          </p:nvPr>
        </p:nvSpPr>
        <p:spPr/>
        <p:txBody>
          <a:bodyPr/>
          <a:lstStyle/>
          <a:p>
            <a:endParaRPr lang="en-US"/>
          </a:p>
        </p:txBody>
      </p:sp>
      <p:sp>
        <p:nvSpPr>
          <p:cNvPr id="7" name="投影片編號版面配置區 6"/>
          <p:cNvSpPr>
            <a:spLocks noGrp="1"/>
          </p:cNvSpPr>
          <p:nvPr>
            <p:ph type="sldNum" sz="quarter" idx="12"/>
          </p:nvPr>
        </p:nvSpPr>
        <p:spPr/>
        <p:txBody>
          <a:bodyPr/>
          <a:lstStyle/>
          <a:p>
            <a:fld id="{507CEFFC-4076-45CC-A42E-3716EE692155}" type="slidenum">
              <a:rPr lang="en-US" smtClean="0"/>
              <a:t>‹#›</a:t>
            </a:fld>
            <a:endParaRPr lang="en-US"/>
          </a:p>
        </p:txBody>
      </p:sp>
    </p:spTree>
    <p:extLst>
      <p:ext uri="{BB962C8B-B14F-4D97-AF65-F5344CB8AC3E}">
        <p14:creationId xmlns:p14="http://schemas.microsoft.com/office/powerpoint/2010/main" val="3624408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CECE89-9CF3-46F6-A75F-1A51E2EBD2F6}" type="datetimeFigureOut">
              <a:rPr lang="en-US" smtClean="0"/>
              <a:t>6/7/2021</a:t>
            </a:fld>
            <a:endParaRPr 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7CEFFC-4076-45CC-A42E-3716EE692155}" type="slidenum">
              <a:rPr lang="en-US" smtClean="0"/>
              <a:t>‹#›</a:t>
            </a:fld>
            <a:endParaRPr lang="en-US"/>
          </a:p>
        </p:txBody>
      </p:sp>
    </p:spTree>
    <p:extLst>
      <p:ext uri="{BB962C8B-B14F-4D97-AF65-F5344CB8AC3E}">
        <p14:creationId xmlns:p14="http://schemas.microsoft.com/office/powerpoint/2010/main" val="21760563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2664389" y="1340768"/>
            <a:ext cx="6858000" cy="2387600"/>
          </a:xfrm>
        </p:spPr>
        <p:txBody>
          <a:bodyPr>
            <a:normAutofit fontScale="90000"/>
          </a:bodyPr>
          <a:lstStyle/>
          <a:p>
            <a:r>
              <a:rPr lang="zh-TW" altLang="en-US" sz="3200" b="1" dirty="0">
                <a:latin typeface="PMingLiU" panose="02020500000000000000" pitchFamily="18" charset="-120"/>
                <a:ea typeface="PMingLiU" panose="02020500000000000000" pitchFamily="18" charset="-120"/>
              </a:rPr>
              <a:t>高中公民與社會發展科知識增益系列</a:t>
            </a:r>
            <a:r>
              <a:rPr lang="en-US" altLang="zh-TW" sz="3200" b="1" dirty="0">
                <a:latin typeface="PMingLiU" panose="02020500000000000000" pitchFamily="18" charset="-120"/>
                <a:ea typeface="PMingLiU" panose="02020500000000000000" pitchFamily="18" charset="-120"/>
              </a:rPr>
              <a:t/>
            </a:r>
            <a:br>
              <a:rPr lang="en-US" altLang="zh-TW" sz="3200" b="1" dirty="0">
                <a:latin typeface="PMingLiU" panose="02020500000000000000" pitchFamily="18" charset="-120"/>
                <a:ea typeface="PMingLiU" panose="02020500000000000000" pitchFamily="18" charset="-120"/>
              </a:rPr>
            </a:br>
            <a:r>
              <a:rPr lang="en-US" altLang="zh-TW" b="1" dirty="0">
                <a:latin typeface="PMingLiU" panose="02020500000000000000" pitchFamily="18" charset="-120"/>
                <a:ea typeface="PMingLiU" panose="02020500000000000000" pitchFamily="18" charset="-120"/>
              </a:rPr>
              <a:t/>
            </a:r>
            <a:br>
              <a:rPr lang="en-US" altLang="zh-TW" b="1" dirty="0">
                <a:latin typeface="PMingLiU" panose="02020500000000000000" pitchFamily="18" charset="-120"/>
                <a:ea typeface="PMingLiU" panose="02020500000000000000" pitchFamily="18" charset="-120"/>
              </a:rPr>
            </a:br>
            <a:r>
              <a:rPr lang="zh-TW" altLang="en-US" b="1" dirty="0" smtClean="0">
                <a:latin typeface="PMingLiU" panose="02020500000000000000" pitchFamily="18" charset="-120"/>
                <a:ea typeface="PMingLiU" panose="02020500000000000000" pitchFamily="18" charset="-120"/>
              </a:rPr>
              <a:t>從</a:t>
            </a:r>
            <a:r>
              <a:rPr lang="zh-TW" altLang="en-US" b="1" dirty="0">
                <a:latin typeface="PMingLiU" panose="02020500000000000000" pitchFamily="18" charset="-120"/>
                <a:ea typeface="PMingLiU" panose="02020500000000000000" pitchFamily="18" charset="-120"/>
              </a:rPr>
              <a:t>三條不平等條約</a:t>
            </a:r>
            <a:r>
              <a:rPr lang="zh-TW" altLang="en-US" b="1" dirty="0" smtClean="0">
                <a:latin typeface="PMingLiU" panose="02020500000000000000" pitchFamily="18" charset="-120"/>
                <a:ea typeface="PMingLiU" panose="02020500000000000000" pitchFamily="18" charset="-120"/>
              </a:rPr>
              <a:t>看</a:t>
            </a:r>
            <a:r>
              <a:rPr lang="en-US" altLang="zh-TW" b="1" dirty="0" smtClean="0">
                <a:latin typeface="PMingLiU" panose="02020500000000000000" pitchFamily="18" charset="-120"/>
                <a:ea typeface="PMingLiU" panose="02020500000000000000" pitchFamily="18" charset="-120"/>
              </a:rPr>
              <a:t/>
            </a:r>
            <a:br>
              <a:rPr lang="en-US" altLang="zh-TW" b="1" dirty="0" smtClean="0">
                <a:latin typeface="PMingLiU" panose="02020500000000000000" pitchFamily="18" charset="-120"/>
                <a:ea typeface="PMingLiU" panose="02020500000000000000" pitchFamily="18" charset="-120"/>
              </a:rPr>
            </a:br>
            <a:r>
              <a:rPr lang="zh-TW" altLang="en-US" b="1" dirty="0" smtClean="0">
                <a:latin typeface="PMingLiU" panose="02020500000000000000" pitchFamily="18" charset="-120"/>
                <a:ea typeface="PMingLiU" panose="02020500000000000000" pitchFamily="18" charset="-120"/>
              </a:rPr>
              <a:t>香港</a:t>
            </a:r>
            <a:r>
              <a:rPr lang="zh-TW" altLang="en-US" b="1" dirty="0">
                <a:latin typeface="PMingLiU" panose="02020500000000000000" pitchFamily="18" charset="-120"/>
                <a:ea typeface="PMingLiU" panose="02020500000000000000" pitchFamily="18" charset="-120"/>
              </a:rPr>
              <a:t>問題的由來</a:t>
            </a:r>
            <a:endParaRPr lang="en-US" b="1" dirty="0">
              <a:latin typeface="PMingLiU" panose="02020500000000000000" pitchFamily="18" charset="-120"/>
              <a:ea typeface="PMingLiU" panose="02020500000000000000" pitchFamily="18" charset="-120"/>
            </a:endParaRPr>
          </a:p>
        </p:txBody>
      </p:sp>
      <p:sp>
        <p:nvSpPr>
          <p:cNvPr id="3" name="副標題 2"/>
          <p:cNvSpPr>
            <a:spLocks noGrp="1"/>
          </p:cNvSpPr>
          <p:nvPr>
            <p:ph type="subTitle" idx="1"/>
          </p:nvPr>
        </p:nvSpPr>
        <p:spPr>
          <a:xfrm>
            <a:off x="2664389" y="4433357"/>
            <a:ext cx="6858000" cy="2016603"/>
          </a:xfrm>
        </p:spPr>
        <p:txBody>
          <a:bodyPr>
            <a:normAutofit/>
          </a:bodyPr>
          <a:lstStyle/>
          <a:p>
            <a:endParaRPr lang="en-US" dirty="0" smtClean="0"/>
          </a:p>
          <a:p>
            <a:r>
              <a:rPr lang="zh-TW" altLang="en-US" sz="2800" dirty="0" smtClean="0">
                <a:latin typeface="+mj-lt"/>
              </a:rPr>
              <a:t>劉智鵬</a:t>
            </a:r>
            <a:endParaRPr lang="en-US" altLang="zh-TW" sz="2800" dirty="0" smtClean="0">
              <a:latin typeface="+mj-lt"/>
            </a:endParaRPr>
          </a:p>
          <a:p>
            <a:r>
              <a:rPr lang="zh-TW" altLang="en-US" sz="2800" dirty="0" smtClean="0">
                <a:latin typeface="+mj-lt"/>
              </a:rPr>
              <a:t>嶺南大學</a:t>
            </a:r>
            <a:endParaRPr lang="en-US" altLang="zh-TW" sz="2800" dirty="0" smtClean="0">
              <a:latin typeface="+mj-lt"/>
            </a:endParaRPr>
          </a:p>
          <a:p>
            <a:r>
              <a:rPr lang="en-US" sz="2800" dirty="0" smtClean="0"/>
              <a:t>2021</a:t>
            </a:r>
            <a:r>
              <a:rPr lang="zh-TW" altLang="en-US" sz="2800" dirty="0" smtClean="0"/>
              <a:t>年</a:t>
            </a:r>
            <a:r>
              <a:rPr lang="en-US" altLang="zh-TW" sz="2800" dirty="0" smtClean="0"/>
              <a:t>6</a:t>
            </a:r>
            <a:r>
              <a:rPr lang="zh-TW" altLang="en-US" sz="2800" dirty="0" smtClean="0"/>
              <a:t>月</a:t>
            </a:r>
            <a:r>
              <a:rPr lang="en-US" altLang="zh-TW" sz="2800" dirty="0" smtClean="0"/>
              <a:t>1</a:t>
            </a:r>
            <a:r>
              <a:rPr lang="zh-TW" altLang="en-US" sz="2800" dirty="0" smtClean="0"/>
              <a:t>日</a:t>
            </a:r>
            <a:endParaRPr lang="en-US" sz="2800" dirty="0"/>
          </a:p>
        </p:txBody>
      </p:sp>
    </p:spTree>
    <p:extLst>
      <p:ext uri="{BB962C8B-B14F-4D97-AF65-F5344CB8AC3E}">
        <p14:creationId xmlns:p14="http://schemas.microsoft.com/office/powerpoint/2010/main" val="33738750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75071" y="6858000"/>
            <a:ext cx="10515600" cy="1325563"/>
          </a:xfrm>
        </p:spPr>
        <p:txBody>
          <a:bodyPr/>
          <a:lstStyle/>
          <a:p>
            <a:endParaRPr lang="en-US"/>
          </a:p>
        </p:txBody>
      </p:sp>
      <p:sp>
        <p:nvSpPr>
          <p:cNvPr id="3" name="內容版面配置區 2"/>
          <p:cNvSpPr>
            <a:spLocks noGrp="1"/>
          </p:cNvSpPr>
          <p:nvPr>
            <p:ph idx="1"/>
          </p:nvPr>
        </p:nvSpPr>
        <p:spPr>
          <a:xfrm>
            <a:off x="743096" y="487525"/>
            <a:ext cx="10135436" cy="5734166"/>
          </a:xfrm>
        </p:spPr>
        <p:txBody>
          <a:bodyPr>
            <a:noAutofit/>
          </a:bodyPr>
          <a:lstStyle/>
          <a:p>
            <a:pPr algn="just"/>
            <a:r>
              <a:rPr lang="zh-TW" altLang="en-US" dirty="0"/>
              <a:t>律勞卑的失敗，引起英國國內以武力開拓中國市場、奪取中國島嶼的聲音。從</a:t>
            </a:r>
            <a:r>
              <a:rPr lang="en-US" dirty="0"/>
              <a:t>1806</a:t>
            </a:r>
            <a:r>
              <a:rPr lang="zh-TW" altLang="en-US" dirty="0"/>
              <a:t>年起，東印度公司在華南沿海包括香港一帶勘察，發現香港水域是個良好的避風港和安全的錨地，進退攻守皆宜。</a:t>
            </a:r>
            <a:r>
              <a:rPr lang="en-US" dirty="0"/>
              <a:t> 1820</a:t>
            </a:r>
            <a:r>
              <a:rPr lang="zh-TW" altLang="en-US" dirty="0"/>
              <a:t>年代起，東印度公司的來華商船經常停泊在香港水域。</a:t>
            </a:r>
            <a:r>
              <a:rPr lang="en-US" dirty="0"/>
              <a:t>1834</a:t>
            </a:r>
            <a:r>
              <a:rPr lang="zh-TW" altLang="en-US" dirty="0"/>
              <a:t>年，律勞卑正式向外交部建議佔領香港。當時英商亦鼓吹佔領香港，認為香港成為自由港後，</a:t>
            </a:r>
            <a:r>
              <a:rPr lang="en-US" dirty="0"/>
              <a:t>10</a:t>
            </a:r>
            <a:r>
              <a:rPr lang="zh-TW" altLang="en-US" dirty="0"/>
              <a:t>年內就會成為好望角以東最大的商業中心。</a:t>
            </a:r>
            <a:r>
              <a:rPr lang="zh-TW" altLang="en-US" dirty="0" smtClean="0"/>
              <a:t> </a:t>
            </a:r>
            <a:endParaRPr lang="en-US" dirty="0" smtClean="0"/>
          </a:p>
          <a:p>
            <a:pPr algn="just"/>
            <a:r>
              <a:rPr lang="zh-TW" altLang="en-US" dirty="0" smtClean="0"/>
              <a:t>當時英國對中國貿易長年處於入超的劣勢；為了</a:t>
            </a:r>
            <a:r>
              <a:rPr lang="zh-TW" altLang="en-US" dirty="0"/>
              <a:t>改善這種情況，英國向中國輸出鴉片</a:t>
            </a:r>
            <a:r>
              <a:rPr lang="zh-TW" altLang="en-US" dirty="0" smtClean="0"/>
              <a:t>。</a:t>
            </a:r>
            <a:r>
              <a:rPr lang="en-US" dirty="0" smtClean="0"/>
              <a:t>1835</a:t>
            </a:r>
            <a:r>
              <a:rPr lang="zh-TW" altLang="en-US" dirty="0"/>
              <a:t>年起</a:t>
            </a:r>
            <a:r>
              <a:rPr lang="zh-TW" altLang="en-US" dirty="0" smtClean="0"/>
              <a:t>，英國每年走私往中國的鴉片</a:t>
            </a:r>
            <a:r>
              <a:rPr lang="zh-TW" altLang="en-US" dirty="0"/>
              <a:t>數目超過</a:t>
            </a:r>
            <a:r>
              <a:rPr lang="en-US" dirty="0"/>
              <a:t>30,000</a:t>
            </a:r>
            <a:r>
              <a:rPr lang="zh-TW" altLang="en-US" dirty="0" smtClean="0"/>
              <a:t>箱，此時的鴉片</a:t>
            </a:r>
            <a:r>
              <a:rPr lang="zh-TW" altLang="en-US" dirty="0"/>
              <a:t>貿易佔英國輸華商品總值的三分之二</a:t>
            </a:r>
            <a:r>
              <a:rPr lang="zh-TW" altLang="en-US" dirty="0" smtClean="0"/>
              <a:t>。</a:t>
            </a:r>
            <a:endParaRPr lang="en-US" altLang="zh-TW" dirty="0" smtClean="0"/>
          </a:p>
          <a:p>
            <a:pPr algn="just"/>
            <a:r>
              <a:rPr lang="zh-TW" altLang="en-US" dirty="0"/>
              <a:t>大量的鴉片輸入對中國造成嚴重的危害。據</a:t>
            </a:r>
            <a:r>
              <a:rPr lang="en-US" dirty="0"/>
              <a:t>1835</a:t>
            </a:r>
            <a:r>
              <a:rPr lang="zh-TW" altLang="en-US" dirty="0"/>
              <a:t>年的統計，全國吸食鴉片的人數約在</a:t>
            </a:r>
            <a:r>
              <a:rPr lang="en-US" dirty="0"/>
              <a:t>200</a:t>
            </a:r>
            <a:r>
              <a:rPr lang="zh-TW" altLang="en-US" dirty="0"/>
              <a:t>萬以上。吸食鴉片使人身體疲弱，損害身心健康。另外，鴉片貿易使大量白銀流失</a:t>
            </a:r>
            <a:r>
              <a:rPr lang="zh-TW" altLang="en-US" dirty="0" smtClean="0"/>
              <a:t>，令</a:t>
            </a:r>
            <a:r>
              <a:rPr lang="zh-TW" altLang="en-US" dirty="0"/>
              <a:t>清政府出現財政危機，影響政權的穩定性</a:t>
            </a:r>
            <a:r>
              <a:rPr lang="zh-TW" altLang="en-US" dirty="0" smtClean="0"/>
              <a:t>。最終，清政府決定禁煙。</a:t>
            </a:r>
            <a:endParaRPr lang="en-US" altLang="zh-TW" dirty="0" smtClean="0"/>
          </a:p>
        </p:txBody>
      </p:sp>
    </p:spTree>
    <p:extLst>
      <p:ext uri="{BB962C8B-B14F-4D97-AF65-F5344CB8AC3E}">
        <p14:creationId xmlns:p14="http://schemas.microsoft.com/office/powerpoint/2010/main" val="3110573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75071" y="6858000"/>
            <a:ext cx="10515600" cy="1325563"/>
          </a:xfrm>
        </p:spPr>
        <p:txBody>
          <a:bodyPr/>
          <a:lstStyle/>
          <a:p>
            <a:endParaRPr lang="en-US"/>
          </a:p>
        </p:txBody>
      </p:sp>
      <p:sp>
        <p:nvSpPr>
          <p:cNvPr id="3" name="內容版面配置區 2"/>
          <p:cNvSpPr>
            <a:spLocks noGrp="1"/>
          </p:cNvSpPr>
          <p:nvPr>
            <p:ph idx="1"/>
          </p:nvPr>
        </p:nvSpPr>
        <p:spPr>
          <a:xfrm>
            <a:off x="838200" y="694915"/>
            <a:ext cx="10515600" cy="5735382"/>
          </a:xfrm>
        </p:spPr>
        <p:txBody>
          <a:bodyPr>
            <a:normAutofit/>
          </a:bodyPr>
          <a:lstStyle/>
          <a:p>
            <a:r>
              <a:rPr lang="en-US" dirty="0"/>
              <a:t>1838</a:t>
            </a:r>
            <a:r>
              <a:rPr lang="zh-TW" altLang="en-US" dirty="0"/>
              <a:t>年，湖廣總督林則徐被任命為欽差大臣，前往廣東查禁鴉片。</a:t>
            </a:r>
            <a:r>
              <a:rPr lang="zh-TW" altLang="en-US" dirty="0" smtClean="0"/>
              <a:t> </a:t>
            </a:r>
            <a:endParaRPr lang="en-US" dirty="0" smtClean="0"/>
          </a:p>
          <a:p>
            <a:r>
              <a:rPr lang="en-US" dirty="0"/>
              <a:t>1839</a:t>
            </a:r>
            <a:r>
              <a:rPr lang="zh-TW" altLang="en-US" dirty="0"/>
              <a:t>年</a:t>
            </a:r>
            <a:r>
              <a:rPr lang="en-US" dirty="0"/>
              <a:t>6</a:t>
            </a:r>
            <a:r>
              <a:rPr lang="zh-TW" altLang="en-US" dirty="0"/>
              <a:t>月</a:t>
            </a:r>
            <a:r>
              <a:rPr lang="en-US" dirty="0"/>
              <a:t>3</a:t>
            </a:r>
            <a:r>
              <a:rPr lang="zh-TW" altLang="en-US" dirty="0"/>
              <a:t>日，林則徐與一眾官員在虎門海灘的銷煙池</a:t>
            </a:r>
            <a:r>
              <a:rPr lang="zh-TW" altLang="en-US" dirty="0" smtClean="0"/>
              <a:t>銷毀向英商和美商繳</a:t>
            </a:r>
            <a:r>
              <a:rPr lang="zh-TW" altLang="en-US" dirty="0"/>
              <a:t>來的鴉片</a:t>
            </a:r>
            <a:r>
              <a:rPr lang="zh-TW" altLang="en-US" dirty="0" smtClean="0"/>
              <a:t>。</a:t>
            </a:r>
            <a:endParaRPr lang="en-US" altLang="zh-TW" dirty="0" smtClean="0"/>
          </a:p>
          <a:p>
            <a:r>
              <a:rPr lang="zh-TW" altLang="en-US" dirty="0"/>
              <a:t>時任英國駐華商務總督義律（</a:t>
            </a:r>
            <a:r>
              <a:rPr lang="en-US" dirty="0"/>
              <a:t>C. Elliot</a:t>
            </a:r>
            <a:r>
              <a:rPr lang="zh-TW" altLang="en-US" dirty="0" smtClean="0"/>
              <a:t>）</a:t>
            </a:r>
            <a:r>
              <a:rPr lang="zh-TW" altLang="en-US" dirty="0"/>
              <a:t>將大批英國船（主要是鴉片船）集中在尖沙咀洋面，繼續走私鴉片。 同時，他催促英國派兵東來，準備對華發動戰爭</a:t>
            </a:r>
            <a:r>
              <a:rPr lang="zh-TW" altLang="en-US" dirty="0" smtClean="0"/>
              <a:t>。</a:t>
            </a:r>
            <a:endParaRPr lang="en-US" altLang="zh-TW" dirty="0" smtClean="0"/>
          </a:p>
          <a:p>
            <a:r>
              <a:rPr lang="en-US" dirty="0"/>
              <a:t>1840</a:t>
            </a:r>
            <a:r>
              <a:rPr lang="zh-TW" altLang="en-US" dirty="0"/>
              <a:t>年</a:t>
            </a:r>
            <a:r>
              <a:rPr lang="en-US" dirty="0"/>
              <a:t>2</a:t>
            </a:r>
            <a:r>
              <a:rPr lang="zh-TW" altLang="en-US" dirty="0"/>
              <a:t>月，巴麥尊發出訓令，啟動侵華戰爭。</a:t>
            </a:r>
            <a:r>
              <a:rPr lang="en-US" dirty="0"/>
              <a:t>6</a:t>
            </a:r>
            <a:r>
              <a:rPr lang="zh-TW" altLang="en-US" dirty="0"/>
              <a:t>月，英國「遠征軍」抵達中國，包括近</a:t>
            </a:r>
            <a:r>
              <a:rPr lang="en-US" dirty="0"/>
              <a:t>50</a:t>
            </a:r>
            <a:r>
              <a:rPr lang="zh-TW" altLang="en-US" dirty="0"/>
              <a:t>艘艦船和約</a:t>
            </a:r>
            <a:r>
              <a:rPr lang="en-US" dirty="0"/>
              <a:t>4,000</a:t>
            </a:r>
            <a:r>
              <a:rPr lang="zh-TW" altLang="en-US" dirty="0"/>
              <a:t>名士兵。他們先封鎖珠江口，然後北上攻擊舟山群島的主要城市定海，再抵白河口，投遞</a:t>
            </a:r>
            <a:r>
              <a:rPr lang="en-US" altLang="zh-TW" dirty="0"/>
              <a:t>《</a:t>
            </a:r>
            <a:r>
              <a:rPr lang="zh-TW" altLang="en-US" dirty="0"/>
              <a:t>致中國宰相書</a:t>
            </a:r>
            <a:r>
              <a:rPr lang="en-US" altLang="zh-TW" dirty="0"/>
              <a:t>》</a:t>
            </a:r>
            <a:r>
              <a:rPr lang="zh-TW" altLang="en-US" dirty="0"/>
              <a:t>，提出賠償煙價、割讓島嶼等</a:t>
            </a:r>
            <a:r>
              <a:rPr lang="zh-TW" altLang="en-US" dirty="0" smtClean="0"/>
              <a:t>要求。史稱「第一次鴉片戰爭」。</a:t>
            </a:r>
            <a:endParaRPr lang="en-US" dirty="0"/>
          </a:p>
        </p:txBody>
      </p:sp>
    </p:spTree>
    <p:extLst>
      <p:ext uri="{BB962C8B-B14F-4D97-AF65-F5344CB8AC3E}">
        <p14:creationId xmlns:p14="http://schemas.microsoft.com/office/powerpoint/2010/main" val="7475264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75071" y="6858000"/>
            <a:ext cx="10515600" cy="1325563"/>
          </a:xfrm>
        </p:spPr>
        <p:txBody>
          <a:bodyPr/>
          <a:lstStyle/>
          <a:p>
            <a:endParaRPr lang="en-US"/>
          </a:p>
        </p:txBody>
      </p:sp>
      <p:sp>
        <p:nvSpPr>
          <p:cNvPr id="3" name="內容版面配置區 2"/>
          <p:cNvSpPr>
            <a:spLocks noGrp="1"/>
          </p:cNvSpPr>
          <p:nvPr>
            <p:ph idx="1"/>
          </p:nvPr>
        </p:nvSpPr>
        <p:spPr>
          <a:xfrm>
            <a:off x="838199" y="694915"/>
            <a:ext cx="10360843" cy="5668178"/>
          </a:xfrm>
        </p:spPr>
        <p:txBody>
          <a:bodyPr>
            <a:normAutofit/>
          </a:bodyPr>
          <a:lstStyle/>
          <a:p>
            <a:r>
              <a:rPr lang="en-US" altLang="zh-TW" dirty="0" smtClean="0"/>
              <a:t>1841</a:t>
            </a:r>
            <a:r>
              <a:rPr lang="zh-TW" altLang="en-US" dirty="0" smtClean="0"/>
              <a:t>年</a:t>
            </a:r>
            <a:r>
              <a:rPr lang="en-US" dirty="0" smtClean="0"/>
              <a:t>1</a:t>
            </a:r>
            <a:r>
              <a:rPr lang="zh-TW" altLang="en-US" dirty="0"/>
              <a:t>月</a:t>
            </a:r>
            <a:r>
              <a:rPr lang="en-US" dirty="0"/>
              <a:t>25</a:t>
            </a:r>
            <a:r>
              <a:rPr lang="zh-TW" altLang="en-US" dirty="0" smtClean="0"/>
              <a:t>日，</a:t>
            </a:r>
            <a:r>
              <a:rPr lang="zh-TW" altLang="en-US" dirty="0"/>
              <a:t>英</a:t>
            </a:r>
            <a:r>
              <a:rPr lang="zh-TW" altLang="en-US" dirty="0" smtClean="0"/>
              <a:t>軍以</a:t>
            </a:r>
            <a:r>
              <a:rPr lang="zh-TW" altLang="en-US" dirty="0"/>
              <a:t>「勘察」之名強行佔領香港島。他們在今上環水坑口街附近的大笪地登陸，並為維多利亞女王的健康「三次乾杯」。次日，英國艦隊在大笪地升起英國國旗，宣佈正式佔領香港島</a:t>
            </a:r>
            <a:r>
              <a:rPr lang="zh-TW" altLang="en-US" dirty="0" smtClean="0"/>
              <a:t>。當時中英</a:t>
            </a:r>
            <a:r>
              <a:rPr lang="zh-TW" altLang="en-US" dirty="0"/>
              <a:t>雙方仍未就割讓香港島簽署任何協議</a:t>
            </a:r>
            <a:r>
              <a:rPr lang="zh-TW" altLang="en-US" dirty="0" smtClean="0"/>
              <a:t>。</a:t>
            </a:r>
            <a:endParaRPr lang="en-US" altLang="zh-TW" dirty="0" smtClean="0"/>
          </a:p>
          <a:p>
            <a:r>
              <a:rPr lang="en-US" altLang="zh-TW" dirty="0" smtClean="0"/>
              <a:t>1841</a:t>
            </a:r>
            <a:r>
              <a:rPr lang="zh-TW" altLang="en-US" dirty="0"/>
              <a:t>年</a:t>
            </a:r>
            <a:r>
              <a:rPr lang="en-US" dirty="0" smtClean="0"/>
              <a:t>8</a:t>
            </a:r>
            <a:r>
              <a:rPr lang="zh-TW" altLang="en-US" dirty="0"/>
              <a:t>月</a:t>
            </a:r>
            <a:r>
              <a:rPr lang="en-US" dirty="0"/>
              <a:t>26</a:t>
            </a:r>
            <a:r>
              <a:rPr lang="zh-TW" altLang="en-US" dirty="0"/>
              <a:t>日，英軍攻佔廈門，</a:t>
            </a:r>
            <a:r>
              <a:rPr lang="en-US" dirty="0"/>
              <a:t>10</a:t>
            </a:r>
            <a:r>
              <a:rPr lang="zh-TW" altLang="en-US" dirty="0"/>
              <a:t>月</a:t>
            </a:r>
            <a:r>
              <a:rPr lang="en-US" dirty="0"/>
              <a:t>1</a:t>
            </a:r>
            <a:r>
              <a:rPr lang="zh-TW" altLang="en-US" dirty="0"/>
              <a:t>日再陷定海，</a:t>
            </a:r>
            <a:r>
              <a:rPr lang="en-US" dirty="0"/>
              <a:t>10</a:t>
            </a:r>
            <a:r>
              <a:rPr lang="zh-TW" altLang="en-US" dirty="0"/>
              <a:t>月</a:t>
            </a:r>
            <a:r>
              <a:rPr lang="en-US" dirty="0"/>
              <a:t>10</a:t>
            </a:r>
            <a:r>
              <a:rPr lang="zh-TW" altLang="en-US" dirty="0"/>
              <a:t>日抵鎮海，</a:t>
            </a:r>
            <a:r>
              <a:rPr lang="en-US" dirty="0"/>
              <a:t>13</a:t>
            </a:r>
            <a:r>
              <a:rPr lang="zh-TW" altLang="en-US" dirty="0"/>
              <a:t>日攻陷寧波。 英軍對清政府步步進逼，以武力威迫清政府答應要求。 </a:t>
            </a:r>
            <a:endParaRPr lang="en-US" altLang="zh-TW" dirty="0" smtClean="0"/>
          </a:p>
          <a:p>
            <a:r>
              <a:rPr lang="en-US" dirty="0"/>
              <a:t>1842</a:t>
            </a:r>
            <a:r>
              <a:rPr lang="zh-TW" altLang="en-US" dirty="0"/>
              <a:t>年</a:t>
            </a:r>
            <a:r>
              <a:rPr lang="en-US" dirty="0"/>
              <a:t>6</a:t>
            </a:r>
            <a:r>
              <a:rPr lang="zh-TW" altLang="en-US" dirty="0"/>
              <a:t>月，英軍在印度派出的援軍抵達後，大舉進犯長江。英軍於</a:t>
            </a:r>
            <a:r>
              <a:rPr lang="en-US" dirty="0"/>
              <a:t>6</a:t>
            </a:r>
            <a:r>
              <a:rPr lang="zh-TW" altLang="en-US" dirty="0"/>
              <a:t>月</a:t>
            </a:r>
            <a:r>
              <a:rPr lang="en-US" dirty="0"/>
              <a:t>16</a:t>
            </a:r>
            <a:r>
              <a:rPr lang="zh-TW" altLang="en-US" dirty="0"/>
              <a:t>日攻佔吳淞，</a:t>
            </a:r>
            <a:r>
              <a:rPr lang="en-US" dirty="0"/>
              <a:t>19</a:t>
            </a:r>
            <a:r>
              <a:rPr lang="zh-TW" altLang="en-US" dirty="0"/>
              <a:t>日攻陷上海，</a:t>
            </a:r>
            <a:r>
              <a:rPr lang="en-US" dirty="0"/>
              <a:t>21</a:t>
            </a:r>
            <a:r>
              <a:rPr lang="zh-TW" altLang="en-US" dirty="0"/>
              <a:t>日攻佔鎮江。</a:t>
            </a:r>
            <a:r>
              <a:rPr lang="en-US" dirty="0"/>
              <a:t>8</a:t>
            </a:r>
            <a:r>
              <a:rPr lang="zh-TW" altLang="en-US" dirty="0"/>
              <a:t>月</a:t>
            </a:r>
            <a:r>
              <a:rPr lang="en-US" dirty="0"/>
              <a:t>10</a:t>
            </a:r>
            <a:r>
              <a:rPr lang="zh-TW" altLang="en-US" dirty="0"/>
              <a:t>日，英軍直逼南京下關江面</a:t>
            </a:r>
            <a:r>
              <a:rPr lang="zh-TW" altLang="en-US" dirty="0" smtClean="0"/>
              <a:t>。</a:t>
            </a:r>
            <a:r>
              <a:rPr lang="en-US" dirty="0"/>
              <a:t> </a:t>
            </a:r>
            <a:r>
              <a:rPr lang="en-US" dirty="0" smtClean="0"/>
              <a:t>8</a:t>
            </a:r>
            <a:r>
              <a:rPr lang="zh-TW" altLang="en-US" dirty="0"/>
              <a:t>月</a:t>
            </a:r>
            <a:r>
              <a:rPr lang="en-US" dirty="0"/>
              <a:t>11</a:t>
            </a:r>
            <a:r>
              <a:rPr lang="zh-TW" altLang="en-US" dirty="0"/>
              <a:t>日，欽差大臣耆英趕到南京與英方商討議和事宜。</a:t>
            </a:r>
            <a:r>
              <a:rPr lang="en-US" dirty="0"/>
              <a:t>29</a:t>
            </a:r>
            <a:r>
              <a:rPr lang="zh-TW" altLang="en-US" dirty="0"/>
              <a:t>日，耆英和伊里布代表清政府同砵甸乍在南京江面「漢華麗號」（</a:t>
            </a:r>
            <a:r>
              <a:rPr lang="en-US" dirty="0"/>
              <a:t>Cornwallis</a:t>
            </a:r>
            <a:r>
              <a:rPr lang="zh-TW" altLang="en-US" dirty="0"/>
              <a:t>）上簽署</a:t>
            </a:r>
            <a:r>
              <a:rPr lang="en-US" altLang="zh-TW" dirty="0"/>
              <a:t>《</a:t>
            </a:r>
            <a:r>
              <a:rPr lang="zh-TW" altLang="en-US" dirty="0"/>
              <a:t>南京條約</a:t>
            </a:r>
            <a:r>
              <a:rPr lang="en-US" altLang="zh-TW" dirty="0"/>
              <a:t>》</a:t>
            </a:r>
            <a:r>
              <a:rPr lang="zh-TW" altLang="en-US" dirty="0"/>
              <a:t>。</a:t>
            </a:r>
            <a:endParaRPr lang="en-US" dirty="0"/>
          </a:p>
        </p:txBody>
      </p:sp>
    </p:spTree>
    <p:extLst>
      <p:ext uri="{BB962C8B-B14F-4D97-AF65-F5344CB8AC3E}">
        <p14:creationId xmlns:p14="http://schemas.microsoft.com/office/powerpoint/2010/main" val="42675347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75071" y="6858000"/>
            <a:ext cx="10515600" cy="1325563"/>
          </a:xfrm>
        </p:spPr>
        <p:txBody>
          <a:bodyPr/>
          <a:lstStyle/>
          <a:p>
            <a:endParaRPr lang="en-US"/>
          </a:p>
        </p:txBody>
      </p:sp>
      <p:sp>
        <p:nvSpPr>
          <p:cNvPr id="3" name="內容版面配置區 2"/>
          <p:cNvSpPr>
            <a:spLocks noGrp="1"/>
          </p:cNvSpPr>
          <p:nvPr>
            <p:ph idx="1"/>
          </p:nvPr>
        </p:nvSpPr>
        <p:spPr>
          <a:xfrm>
            <a:off x="838200" y="694915"/>
            <a:ext cx="10515600" cy="5735382"/>
          </a:xfrm>
        </p:spPr>
        <p:txBody>
          <a:bodyPr>
            <a:normAutofit/>
          </a:bodyPr>
          <a:lstStyle/>
          <a:p>
            <a:r>
              <a:rPr lang="zh-TW" altLang="en-US" dirty="0" smtClean="0"/>
              <a:t>通過</a:t>
            </a:r>
            <a:r>
              <a:rPr lang="en-US" altLang="zh-TW" dirty="0"/>
              <a:t>《</a:t>
            </a:r>
            <a:r>
              <a:rPr lang="zh-TW" altLang="en-US" dirty="0"/>
              <a:t>南京條約</a:t>
            </a:r>
            <a:r>
              <a:rPr lang="en-US" altLang="zh-TW" dirty="0"/>
              <a:t>》</a:t>
            </a:r>
            <a:r>
              <a:rPr lang="zh-TW" altLang="en-US" dirty="0" smtClean="0"/>
              <a:t>及</a:t>
            </a:r>
            <a:r>
              <a:rPr lang="zh-TW" altLang="en-US" dirty="0"/>
              <a:t>次年簽訂的補充文件</a:t>
            </a:r>
            <a:r>
              <a:rPr lang="en-US" altLang="zh-TW" dirty="0"/>
              <a:t>《</a:t>
            </a:r>
            <a:r>
              <a:rPr lang="zh-TW" altLang="en-US" dirty="0"/>
              <a:t>五口通商附黏後條款</a:t>
            </a:r>
            <a:r>
              <a:rPr lang="en-US" altLang="zh-TW" dirty="0"/>
              <a:t>》</a:t>
            </a:r>
            <a:r>
              <a:rPr lang="zh-TW" altLang="en-US" dirty="0"/>
              <a:t>和</a:t>
            </a:r>
            <a:r>
              <a:rPr lang="en-US" altLang="zh-TW" dirty="0"/>
              <a:t>《</a:t>
            </a:r>
            <a:r>
              <a:rPr lang="zh-TW" altLang="en-US" dirty="0"/>
              <a:t>五口通商章程：海關稅則</a:t>
            </a:r>
            <a:r>
              <a:rPr lang="en-US" altLang="zh-TW" dirty="0"/>
              <a:t>》</a:t>
            </a:r>
            <a:r>
              <a:rPr lang="zh-TW" altLang="en-US" dirty="0"/>
              <a:t>，英國取得的利益包括開放中國廣州、廈門、福州、寧波和上海五口通商；賠款</a:t>
            </a:r>
            <a:r>
              <a:rPr lang="en-US" dirty="0"/>
              <a:t>2,100</a:t>
            </a:r>
            <a:r>
              <a:rPr lang="zh-TW" altLang="en-US" dirty="0"/>
              <a:t>萬元；協定關稅權、領事裁判權、片面最惠國待遇等侵略特權並割取香港島。 自此，香港島便成為英國的殖民地，而九龍和新界地區在日後亦漸納入英國的管治</a:t>
            </a:r>
            <a:r>
              <a:rPr lang="zh-TW" altLang="en-US" dirty="0" smtClean="0"/>
              <a:t>。</a:t>
            </a:r>
            <a:endParaRPr lang="en-US" dirty="0"/>
          </a:p>
        </p:txBody>
      </p:sp>
    </p:spTree>
    <p:extLst>
      <p:ext uri="{BB962C8B-B14F-4D97-AF65-F5344CB8AC3E}">
        <p14:creationId xmlns:p14="http://schemas.microsoft.com/office/powerpoint/2010/main" val="3259530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4800" b="1" u="sng" dirty="0" smtClean="0"/>
              <a:t>《</a:t>
            </a:r>
            <a:r>
              <a:rPr lang="zh-TW" altLang="en-US" sz="4800" b="1" u="sng" dirty="0" smtClean="0"/>
              <a:t>北京條約</a:t>
            </a:r>
            <a:r>
              <a:rPr lang="en-US" altLang="zh-TW" sz="4800" b="1" u="sng" dirty="0" smtClean="0"/>
              <a:t>》</a:t>
            </a:r>
            <a:endParaRPr lang="en-US" sz="4800" b="1" u="sng" dirty="0"/>
          </a:p>
        </p:txBody>
      </p:sp>
      <p:sp>
        <p:nvSpPr>
          <p:cNvPr id="3" name="內容版面配置區 2"/>
          <p:cNvSpPr>
            <a:spLocks noGrp="1"/>
          </p:cNvSpPr>
          <p:nvPr>
            <p:ph idx="1"/>
          </p:nvPr>
        </p:nvSpPr>
        <p:spPr>
          <a:xfrm>
            <a:off x="838200" y="1690688"/>
            <a:ext cx="10515600" cy="4693162"/>
          </a:xfrm>
        </p:spPr>
        <p:txBody>
          <a:bodyPr>
            <a:normAutofit/>
          </a:bodyPr>
          <a:lstStyle/>
          <a:p>
            <a:r>
              <a:rPr lang="zh-TW" altLang="en-US" dirty="0"/>
              <a:t>英國取得香港島之後，大大提升了對華貿易的效益；香港島北面海域亦逐漸變成一個繁忙的港口。在發展需要與地域安全兩重考慮下，英國密謀將海域對面的九龍半島納入其控制範圍</a:t>
            </a:r>
            <a:r>
              <a:rPr lang="zh-TW" altLang="en-US" dirty="0" smtClean="0"/>
              <a:t>。</a:t>
            </a:r>
            <a:endParaRPr lang="en-US" altLang="zh-TW" dirty="0" smtClean="0"/>
          </a:p>
          <a:p>
            <a:r>
              <a:rPr lang="en-US" dirty="0"/>
              <a:t>1856 </a:t>
            </a:r>
            <a:r>
              <a:rPr lang="zh-TW" altLang="en-US" dirty="0"/>
              <a:t>年</a:t>
            </a:r>
            <a:r>
              <a:rPr lang="zh-TW" altLang="en-US" dirty="0" smtClean="0"/>
              <a:t>，</a:t>
            </a:r>
            <a:r>
              <a:rPr lang="en-US" dirty="0" smtClean="0"/>
              <a:t>10 </a:t>
            </a:r>
            <a:r>
              <a:rPr lang="zh-TW" altLang="en-US" dirty="0"/>
              <a:t>月，中國商船「亞羅」號（</a:t>
            </a:r>
            <a:r>
              <a:rPr lang="en-US" dirty="0"/>
              <a:t>Arrow</a:t>
            </a:r>
            <a:r>
              <a:rPr lang="zh-TW" altLang="en-US" dirty="0"/>
              <a:t>）因為窩藏海盜，</a:t>
            </a:r>
            <a:r>
              <a:rPr lang="en-US" dirty="0"/>
              <a:t>12</a:t>
            </a:r>
            <a:r>
              <a:rPr lang="zh-TW" altLang="en-US" dirty="0"/>
              <a:t>名水手在廣州黃埔被中國水師拘捕</a:t>
            </a:r>
            <a:r>
              <a:rPr lang="zh-TW" altLang="en-US" dirty="0" smtClean="0"/>
              <a:t>。這</a:t>
            </a:r>
            <a:r>
              <a:rPr lang="zh-TW" altLang="en-US" dirty="0"/>
              <a:t>件史稱「亞羅號事件」的中英糾紛迅即演變</a:t>
            </a:r>
            <a:r>
              <a:rPr lang="zh-TW" altLang="en-US" dirty="0" smtClean="0"/>
              <a:t>成「第二</a:t>
            </a:r>
            <a:r>
              <a:rPr lang="zh-TW" altLang="en-US" dirty="0"/>
              <a:t>次</a:t>
            </a:r>
            <a:r>
              <a:rPr lang="zh-TW" altLang="en-US" dirty="0" smtClean="0"/>
              <a:t>鴉片戰爭」的</a:t>
            </a:r>
            <a:r>
              <a:rPr lang="zh-TW" altLang="en-US" dirty="0"/>
              <a:t>導火線。英國借此事件出兵攻佔珠江沿江炮臺，並一度攻入廣州城。</a:t>
            </a:r>
            <a:r>
              <a:rPr lang="en-US" dirty="0"/>
              <a:t>1857</a:t>
            </a:r>
            <a:r>
              <a:rPr lang="zh-TW" altLang="en-US" dirty="0"/>
              <a:t>年</a:t>
            </a:r>
            <a:r>
              <a:rPr lang="en-US" dirty="0"/>
              <a:t>4</a:t>
            </a:r>
            <a:r>
              <a:rPr lang="zh-TW" altLang="en-US" dirty="0"/>
              <a:t>月</a:t>
            </a:r>
            <a:r>
              <a:rPr lang="en-US" dirty="0"/>
              <a:t>20</a:t>
            </a:r>
            <a:r>
              <a:rPr lang="zh-TW" altLang="en-US" dirty="0"/>
              <a:t>日，英軍襲擊九龍寨城，將大鵬協副將張玉堂挾持到香港島，要求引渡抗英人士；奪取九龍一事隨之提上了英國的議事日程</a:t>
            </a:r>
            <a:r>
              <a:rPr lang="zh-TW" altLang="en-US" dirty="0" smtClean="0"/>
              <a:t>。</a:t>
            </a:r>
            <a:endParaRPr lang="en-US" altLang="zh-TW" dirty="0" smtClean="0"/>
          </a:p>
          <a:p>
            <a:endParaRPr lang="en-US" altLang="zh-TW" dirty="0" smtClean="0"/>
          </a:p>
          <a:p>
            <a:endParaRPr lang="en-US" altLang="zh-TW" dirty="0"/>
          </a:p>
          <a:p>
            <a:endParaRPr lang="en-US" dirty="0"/>
          </a:p>
        </p:txBody>
      </p:sp>
    </p:spTree>
    <p:extLst>
      <p:ext uri="{BB962C8B-B14F-4D97-AF65-F5344CB8AC3E}">
        <p14:creationId xmlns:p14="http://schemas.microsoft.com/office/powerpoint/2010/main" val="37944110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75071" y="6858000"/>
            <a:ext cx="10515600" cy="1325563"/>
          </a:xfrm>
        </p:spPr>
        <p:txBody>
          <a:bodyPr/>
          <a:lstStyle/>
          <a:p>
            <a:endParaRPr lang="en-US"/>
          </a:p>
        </p:txBody>
      </p:sp>
      <p:sp>
        <p:nvSpPr>
          <p:cNvPr id="3" name="內容版面配置區 2"/>
          <p:cNvSpPr>
            <a:spLocks noGrp="1"/>
          </p:cNvSpPr>
          <p:nvPr>
            <p:ph idx="1"/>
          </p:nvPr>
        </p:nvSpPr>
        <p:spPr>
          <a:xfrm>
            <a:off x="800493" y="496952"/>
            <a:ext cx="10590177" cy="5913275"/>
          </a:xfrm>
        </p:spPr>
        <p:txBody>
          <a:bodyPr>
            <a:normAutofit/>
          </a:bodyPr>
          <a:lstStyle/>
          <a:p>
            <a:r>
              <a:rPr lang="en-US" dirty="0"/>
              <a:t>1857</a:t>
            </a:r>
            <a:r>
              <a:rPr lang="zh-TW" altLang="en-US" dirty="0"/>
              <a:t>年</a:t>
            </a:r>
            <a:r>
              <a:rPr lang="en-US" dirty="0"/>
              <a:t>12</a:t>
            </a:r>
            <a:r>
              <a:rPr lang="zh-TW" altLang="en-US" dirty="0"/>
              <a:t>月，英法聯軍進攻廣州，清軍不戰而撤。次年</a:t>
            </a:r>
            <a:r>
              <a:rPr lang="en-US" dirty="0"/>
              <a:t>1</a:t>
            </a:r>
            <a:r>
              <a:rPr lang="zh-TW" altLang="en-US" dirty="0"/>
              <a:t>月，兩廣總督葉名琛被俘；廣東巡撫柏貴、廣州將軍穆克納德投降</a:t>
            </a:r>
            <a:r>
              <a:rPr lang="zh-TW" altLang="en-US" dirty="0" smtClean="0"/>
              <a:t>。</a:t>
            </a:r>
            <a:endParaRPr lang="en-US" altLang="zh-TW" dirty="0" smtClean="0"/>
          </a:p>
          <a:p>
            <a:r>
              <a:rPr lang="en-US" dirty="0"/>
              <a:t>1860</a:t>
            </a:r>
            <a:r>
              <a:rPr lang="zh-TW" altLang="en-US" dirty="0"/>
              <a:t>年</a:t>
            </a:r>
            <a:r>
              <a:rPr lang="en-US" dirty="0"/>
              <a:t>3</a:t>
            </a:r>
            <a:r>
              <a:rPr lang="zh-TW" altLang="en-US" dirty="0"/>
              <a:t>月</a:t>
            </a:r>
            <a:r>
              <a:rPr lang="en-US" dirty="0"/>
              <a:t>18</a:t>
            </a:r>
            <a:r>
              <a:rPr lang="zh-TW" altLang="en-US" dirty="0"/>
              <a:t>日</a:t>
            </a:r>
            <a:r>
              <a:rPr lang="zh-TW" altLang="en-US" dirty="0" smtClean="0"/>
              <a:t>，英</a:t>
            </a:r>
            <a:r>
              <a:rPr lang="zh-TW" altLang="en-US" dirty="0"/>
              <a:t>軍第四十四團特遣隊強行佔據了尖沙咀一帶</a:t>
            </a:r>
            <a:r>
              <a:rPr lang="zh-TW" altLang="en-US" dirty="0" smtClean="0"/>
              <a:t>，做成既定事實。其後其他英</a:t>
            </a:r>
            <a:r>
              <a:rPr lang="zh-TW" altLang="en-US" dirty="0"/>
              <a:t>、法</a:t>
            </a:r>
            <a:r>
              <a:rPr lang="zh-TW" altLang="en-US" dirty="0" smtClean="0"/>
              <a:t>軍隊先後抵達</a:t>
            </a:r>
            <a:r>
              <a:rPr lang="zh-TW" altLang="en-US" dirty="0"/>
              <a:t>九龍半島南部</a:t>
            </a:r>
            <a:r>
              <a:rPr lang="zh-TW" altLang="en-US" dirty="0" smtClean="0"/>
              <a:t>駐紮。這</a:t>
            </a:r>
            <a:r>
              <a:rPr lang="zh-TW" altLang="en-US" dirty="0"/>
              <a:t>批軍隊一直逗留到</a:t>
            </a:r>
            <a:r>
              <a:rPr lang="en-US" dirty="0"/>
              <a:t>5</a:t>
            </a:r>
            <a:r>
              <a:rPr lang="zh-TW" altLang="en-US" dirty="0"/>
              <a:t>月</a:t>
            </a:r>
            <a:r>
              <a:rPr lang="en-US" dirty="0"/>
              <a:t>19</a:t>
            </a:r>
            <a:r>
              <a:rPr lang="zh-TW" altLang="en-US" dirty="0"/>
              <a:t>日才開始離開香港北上</a:t>
            </a:r>
            <a:r>
              <a:rPr lang="zh-TW" altLang="en-US" dirty="0" smtClean="0"/>
              <a:t>作戰。 </a:t>
            </a:r>
            <a:endParaRPr lang="en-US" altLang="zh-TW" dirty="0" smtClean="0"/>
          </a:p>
          <a:p>
            <a:r>
              <a:rPr lang="en-US" dirty="0"/>
              <a:t>1860</a:t>
            </a:r>
            <a:r>
              <a:rPr lang="zh-TW" altLang="en-US" dirty="0"/>
              <a:t>年</a:t>
            </a:r>
            <a:r>
              <a:rPr lang="en-US" dirty="0"/>
              <a:t>8</a:t>
            </a:r>
            <a:r>
              <a:rPr lang="zh-TW" altLang="en-US" dirty="0"/>
              <a:t>月，英法聯軍攻佔天津，隨後於</a:t>
            </a:r>
            <a:r>
              <a:rPr lang="en-US" dirty="0"/>
              <a:t>10 </a:t>
            </a:r>
            <a:r>
              <a:rPr lang="zh-TW" altLang="en-US" dirty="0"/>
              <a:t>月</a:t>
            </a:r>
            <a:r>
              <a:rPr lang="en-US" dirty="0"/>
              <a:t>6 </a:t>
            </a:r>
            <a:r>
              <a:rPr lang="zh-TW" altLang="en-US" dirty="0"/>
              <a:t>日攻抵北京西郊海淀和圓明園</a:t>
            </a:r>
            <a:r>
              <a:rPr lang="zh-TW" altLang="en-US" dirty="0" smtClean="0"/>
              <a:t>。</a:t>
            </a:r>
            <a:r>
              <a:rPr lang="zh-TW" altLang="en-US" dirty="0"/>
              <a:t>為了掠奪珍貴文物並迫使清朝政府盡早接受投降條件，英法聯軍在圓明園大肆搶劫，並於</a:t>
            </a:r>
            <a:r>
              <a:rPr lang="en-US" dirty="0"/>
              <a:t>18</a:t>
            </a:r>
            <a:r>
              <a:rPr lang="zh-TW" altLang="en-US" dirty="0"/>
              <a:t>、</a:t>
            </a:r>
            <a:r>
              <a:rPr lang="en-US" dirty="0"/>
              <a:t>19</a:t>
            </a:r>
            <a:r>
              <a:rPr lang="zh-TW" altLang="en-US" dirty="0"/>
              <a:t>日兩天縱火焚燒園內的殿堂樓閣。清朝前後六代皇帝經營一百五十多年的世界名園瞬間變成一片廢墟</a:t>
            </a:r>
            <a:r>
              <a:rPr lang="zh-TW" altLang="en-US" dirty="0" smtClean="0"/>
              <a:t>。</a:t>
            </a:r>
            <a:endParaRPr lang="en-US" altLang="zh-TW" dirty="0" smtClean="0"/>
          </a:p>
          <a:p>
            <a:r>
              <a:rPr lang="zh-TW" altLang="en-US" dirty="0"/>
              <a:t>在英法兩國軍事和外交的雙重壓力之下，恭親王奕訢表示完全接受投降的條件</a:t>
            </a:r>
            <a:r>
              <a:rPr lang="zh-TW" altLang="en-US" dirty="0" smtClean="0"/>
              <a:t>；英方乘機在</a:t>
            </a:r>
            <a:r>
              <a:rPr lang="zh-TW" altLang="en-US" dirty="0"/>
              <a:t>中英</a:t>
            </a:r>
            <a:r>
              <a:rPr lang="en-US" altLang="zh-TW" dirty="0"/>
              <a:t>《</a:t>
            </a:r>
            <a:r>
              <a:rPr lang="zh-TW" altLang="en-US" dirty="0"/>
              <a:t>北京條約</a:t>
            </a:r>
            <a:r>
              <a:rPr lang="en-US" altLang="zh-TW" dirty="0"/>
              <a:t>》</a:t>
            </a:r>
            <a:r>
              <a:rPr lang="zh-TW" altLang="en-US" dirty="0"/>
              <a:t>中增加三條，其中第一條就是「廣東九龍司地方併歸英屬香港界內」。奕訢毫無議價的餘地，只好一概應允。</a:t>
            </a:r>
            <a:endParaRPr lang="en-US" dirty="0"/>
          </a:p>
          <a:p>
            <a:endParaRPr lang="en-US" dirty="0"/>
          </a:p>
        </p:txBody>
      </p:sp>
    </p:spTree>
    <p:extLst>
      <p:ext uri="{BB962C8B-B14F-4D97-AF65-F5344CB8AC3E}">
        <p14:creationId xmlns:p14="http://schemas.microsoft.com/office/powerpoint/2010/main" val="42649029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75071" y="6858000"/>
            <a:ext cx="10515600" cy="1325563"/>
          </a:xfrm>
        </p:spPr>
        <p:txBody>
          <a:bodyPr/>
          <a:lstStyle/>
          <a:p>
            <a:endParaRPr lang="en-US"/>
          </a:p>
        </p:txBody>
      </p:sp>
      <p:sp>
        <p:nvSpPr>
          <p:cNvPr id="3" name="內容版面配置區 2"/>
          <p:cNvSpPr>
            <a:spLocks noGrp="1"/>
          </p:cNvSpPr>
          <p:nvPr>
            <p:ph idx="1"/>
          </p:nvPr>
        </p:nvSpPr>
        <p:spPr>
          <a:xfrm>
            <a:off x="838200" y="694915"/>
            <a:ext cx="10515600" cy="5735382"/>
          </a:xfrm>
        </p:spPr>
        <p:txBody>
          <a:bodyPr>
            <a:normAutofit/>
          </a:bodyPr>
          <a:lstStyle/>
          <a:p>
            <a:r>
              <a:rPr lang="en-US" dirty="0"/>
              <a:t>1860</a:t>
            </a:r>
            <a:r>
              <a:rPr lang="zh-TW" altLang="en-US" dirty="0"/>
              <a:t>年</a:t>
            </a:r>
            <a:r>
              <a:rPr lang="en-US" dirty="0"/>
              <a:t>10</a:t>
            </a:r>
            <a:r>
              <a:rPr lang="zh-TW" altLang="en-US" dirty="0"/>
              <a:t>月</a:t>
            </a:r>
            <a:r>
              <a:rPr lang="en-US" dirty="0"/>
              <a:t>24</a:t>
            </a:r>
            <a:r>
              <a:rPr lang="zh-TW" altLang="en-US" dirty="0"/>
              <a:t>日，奕訢同額爾金在</a:t>
            </a:r>
            <a:r>
              <a:rPr lang="zh-TW" altLang="en-US" dirty="0" smtClean="0"/>
              <a:t>北京簽署了中英</a:t>
            </a:r>
            <a:r>
              <a:rPr lang="en-US" altLang="zh-TW" dirty="0" smtClean="0"/>
              <a:t>《</a:t>
            </a:r>
            <a:r>
              <a:rPr lang="zh-TW" altLang="en-US" dirty="0"/>
              <a:t>北京條約</a:t>
            </a:r>
            <a:r>
              <a:rPr lang="en-US" altLang="zh-TW" dirty="0" smtClean="0"/>
              <a:t>》</a:t>
            </a:r>
            <a:r>
              <a:rPr lang="zh-TW" altLang="en-US" dirty="0" smtClean="0"/>
              <a:t>。</a:t>
            </a:r>
            <a:endParaRPr lang="en-US" altLang="zh-TW" dirty="0" smtClean="0"/>
          </a:p>
          <a:p>
            <a:r>
              <a:rPr lang="zh-TW" altLang="en-US" dirty="0"/>
              <a:t>按照條約第六款的規定，中國新安縣九龍司的一部分領土，即今日九龍界限街以南的部分（包括昂船洲在內）割讓予英國；今日九龍東西主幹道之一的界限街就是當年英國割佔九龍的歷史見證</a:t>
            </a:r>
            <a:r>
              <a:rPr lang="zh-TW" altLang="en-US" dirty="0" smtClean="0"/>
              <a:t>。</a:t>
            </a:r>
            <a:endParaRPr lang="en-US" dirty="0"/>
          </a:p>
        </p:txBody>
      </p:sp>
    </p:spTree>
    <p:extLst>
      <p:ext uri="{BB962C8B-B14F-4D97-AF65-F5344CB8AC3E}">
        <p14:creationId xmlns:p14="http://schemas.microsoft.com/office/powerpoint/2010/main" val="28703284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2701" y="157736"/>
            <a:ext cx="10515600" cy="1325563"/>
          </a:xfrm>
        </p:spPr>
        <p:txBody>
          <a:bodyPr>
            <a:normAutofit/>
          </a:bodyPr>
          <a:lstStyle/>
          <a:p>
            <a:r>
              <a:rPr lang="en-US" altLang="zh-TW" sz="4800" b="1" u="sng" dirty="0" smtClean="0"/>
              <a:t>《</a:t>
            </a:r>
            <a:r>
              <a:rPr lang="zh-TW" altLang="en-US" sz="4800" b="1" u="sng" dirty="0" smtClean="0"/>
              <a:t>展拓</a:t>
            </a:r>
            <a:r>
              <a:rPr lang="zh-TW" altLang="en-US" sz="4800" b="1" u="sng" dirty="0"/>
              <a:t>香港界址專</a:t>
            </a:r>
            <a:r>
              <a:rPr lang="zh-TW" altLang="en-US" sz="4800" b="1" u="sng" dirty="0" smtClean="0"/>
              <a:t>條</a:t>
            </a:r>
            <a:r>
              <a:rPr lang="en-US" altLang="zh-TW" sz="4800" b="1" u="sng" dirty="0" smtClean="0"/>
              <a:t>》</a:t>
            </a:r>
            <a:endParaRPr lang="en-US" sz="4800" b="1" u="sng" dirty="0"/>
          </a:p>
        </p:txBody>
      </p:sp>
      <p:sp>
        <p:nvSpPr>
          <p:cNvPr id="3" name="內容版面配置區 2"/>
          <p:cNvSpPr>
            <a:spLocks noGrp="1"/>
          </p:cNvSpPr>
          <p:nvPr>
            <p:ph idx="1"/>
          </p:nvPr>
        </p:nvSpPr>
        <p:spPr>
          <a:xfrm>
            <a:off x="821703" y="1483299"/>
            <a:ext cx="10526598" cy="5096610"/>
          </a:xfrm>
        </p:spPr>
        <p:txBody>
          <a:bodyPr>
            <a:normAutofit/>
          </a:bodyPr>
          <a:lstStyle/>
          <a:p>
            <a:r>
              <a:rPr lang="zh-TW" altLang="en-US" sz="3000" dirty="0"/>
              <a:t>英國割佔九龍之後，香港進一步發展成為英國在遠東的商貿重鎮；隨著列強不斷覬覦中國的利益，英國也積極計劃在華擴大勢力。英國和香港軍商兩界很早就有拓界的呼聲。 </a:t>
            </a:r>
            <a:endParaRPr lang="en-US" altLang="zh-TW" sz="3000" dirty="0" smtClean="0"/>
          </a:p>
          <a:p>
            <a:r>
              <a:rPr lang="en-US" sz="3000" dirty="0"/>
              <a:t>1894</a:t>
            </a:r>
            <a:r>
              <a:rPr lang="zh-TW" altLang="en-US" sz="3000" dirty="0"/>
              <a:t>年，中日甲午戰爭爆發，清朝政府節節敗退；香港政府認為機會難得，於是向英國提出展拓界址的主張。</a:t>
            </a:r>
            <a:r>
              <a:rPr lang="en-US" sz="3000" dirty="0"/>
              <a:t>1894</a:t>
            </a:r>
            <a:r>
              <a:rPr lang="zh-TW" altLang="en-US" sz="3000" dirty="0"/>
              <a:t>年</a:t>
            </a:r>
            <a:r>
              <a:rPr lang="en-US" sz="3000" dirty="0"/>
              <a:t>11</a:t>
            </a:r>
            <a:r>
              <a:rPr lang="zh-TW" altLang="en-US" sz="3000" dirty="0"/>
              <a:t>月</a:t>
            </a:r>
            <a:r>
              <a:rPr lang="en-US" sz="3000" dirty="0"/>
              <a:t>9</a:t>
            </a:r>
            <a:r>
              <a:rPr lang="zh-TW" altLang="en-US" sz="3000" dirty="0"/>
              <a:t>日，香港總督威廉．羅便臣寫信給英國殖民地大臣里彭侯爵（</a:t>
            </a:r>
            <a:r>
              <a:rPr lang="en-US" sz="3000" dirty="0"/>
              <a:t>The </a:t>
            </a:r>
            <a:r>
              <a:rPr lang="en-US" sz="3000" dirty="0" err="1"/>
              <a:t>Marquess</a:t>
            </a:r>
            <a:r>
              <a:rPr lang="en-US" sz="3000" dirty="0"/>
              <a:t> of Ripon</a:t>
            </a:r>
            <a:r>
              <a:rPr lang="zh-TW" altLang="en-US" sz="3000" dirty="0"/>
              <a:t>），建議將香港界址拓展至大鵬灣到深圳灣一線，並將加普礁、橫瀾島、南丫島以及距香港</a:t>
            </a:r>
            <a:r>
              <a:rPr lang="en-US" sz="3000" dirty="0"/>
              <a:t>3</a:t>
            </a:r>
            <a:r>
              <a:rPr lang="zh-TW" altLang="en-US" sz="3000" dirty="0"/>
              <a:t>海里以內的所有島嶼割讓給英國。他認為「應當在中國從受到打擊和遭遇失敗中恢復過來以前，向她強行提出這些要求</a:t>
            </a:r>
            <a:r>
              <a:rPr lang="zh-TW" altLang="en-US" sz="3000" dirty="0" smtClean="0"/>
              <a:t>」。</a:t>
            </a:r>
            <a:endParaRPr lang="en-US" altLang="zh-TW" sz="3000" dirty="0" smtClean="0"/>
          </a:p>
          <a:p>
            <a:endParaRPr lang="en-US" altLang="zh-TW" dirty="0"/>
          </a:p>
          <a:p>
            <a:endParaRPr lang="en-US" dirty="0"/>
          </a:p>
        </p:txBody>
      </p:sp>
    </p:spTree>
    <p:extLst>
      <p:ext uri="{BB962C8B-B14F-4D97-AF65-F5344CB8AC3E}">
        <p14:creationId xmlns:p14="http://schemas.microsoft.com/office/powerpoint/2010/main" val="37559225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75071" y="6858000"/>
            <a:ext cx="10515600" cy="1325563"/>
          </a:xfrm>
        </p:spPr>
        <p:txBody>
          <a:bodyPr/>
          <a:lstStyle/>
          <a:p>
            <a:endParaRPr lang="en-US"/>
          </a:p>
        </p:txBody>
      </p:sp>
      <p:sp>
        <p:nvSpPr>
          <p:cNvPr id="3" name="內容版面配置區 2"/>
          <p:cNvSpPr>
            <a:spLocks noGrp="1"/>
          </p:cNvSpPr>
          <p:nvPr>
            <p:ph idx="1"/>
          </p:nvPr>
        </p:nvSpPr>
        <p:spPr>
          <a:xfrm>
            <a:off x="753359" y="525232"/>
            <a:ext cx="9974344" cy="5649325"/>
          </a:xfrm>
        </p:spPr>
        <p:txBody>
          <a:bodyPr>
            <a:normAutofit lnSpcReduction="10000"/>
          </a:bodyPr>
          <a:lstStyle/>
          <a:p>
            <a:r>
              <a:rPr lang="zh-TW" altLang="en-US" dirty="0"/>
              <a:t>中日甲午戰爭後遠東局勢發生重大變化。俄、法、日、德等國登上了列強在遠東角逐的舞臺，英國在中國近乎壟斷的地位受到挑戰。英國和香港軍商兩界要求拓界的呼聲越來越强烈</a:t>
            </a:r>
            <a:r>
              <a:rPr lang="zh-TW" altLang="en-US" dirty="0" smtClean="0"/>
              <a:t>。</a:t>
            </a:r>
            <a:endParaRPr lang="en-US" altLang="zh-TW" dirty="0" smtClean="0"/>
          </a:p>
          <a:p>
            <a:r>
              <a:rPr lang="en-US" dirty="0"/>
              <a:t>1898</a:t>
            </a:r>
            <a:r>
              <a:rPr lang="zh-TW" altLang="en-US" dirty="0"/>
              <a:t>年</a:t>
            </a:r>
            <a:r>
              <a:rPr lang="en-US" dirty="0"/>
              <a:t>3</a:t>
            </a:r>
            <a:r>
              <a:rPr lang="zh-TW" altLang="en-US" dirty="0"/>
              <a:t>月，清朝政府先後與德、俄兩國簽訂</a:t>
            </a:r>
            <a:r>
              <a:rPr lang="en-US" altLang="zh-TW" dirty="0"/>
              <a:t>《</a:t>
            </a:r>
            <a:r>
              <a:rPr lang="zh-TW" altLang="en-US" dirty="0"/>
              <a:t>膠澳租界條約</a:t>
            </a:r>
            <a:r>
              <a:rPr lang="en-US" altLang="zh-TW" dirty="0"/>
              <a:t>》</a:t>
            </a:r>
            <a:r>
              <a:rPr lang="zh-TW" altLang="en-US" dirty="0"/>
              <a:t>及</a:t>
            </a:r>
            <a:r>
              <a:rPr lang="en-US" altLang="zh-TW" dirty="0"/>
              <a:t>《</a:t>
            </a:r>
            <a:r>
              <a:rPr lang="zh-TW" altLang="en-US" dirty="0"/>
              <a:t>旅大租地條約</a:t>
            </a:r>
            <a:r>
              <a:rPr lang="en-US" altLang="zh-TW" dirty="0"/>
              <a:t>》</a:t>
            </a:r>
            <a:r>
              <a:rPr lang="zh-TW" altLang="en-US" dirty="0"/>
              <a:t>；</a:t>
            </a:r>
            <a:r>
              <a:rPr lang="zh-TW" altLang="en-US" dirty="0" smtClean="0"/>
              <a:t>為了</a:t>
            </a:r>
            <a:r>
              <a:rPr lang="zh-TW" altLang="en-US" dirty="0"/>
              <a:t>避免在爭奪中落後</a:t>
            </a:r>
            <a:r>
              <a:rPr lang="zh-TW" altLang="en-US" dirty="0" smtClean="0"/>
              <a:t>，英國開始</a:t>
            </a:r>
            <a:r>
              <a:rPr lang="zh-TW" altLang="en-US" dirty="0"/>
              <a:t>調整對華政策，參與在華租借地的爭奪</a:t>
            </a:r>
            <a:r>
              <a:rPr lang="zh-TW" altLang="en-US" dirty="0" smtClean="0"/>
              <a:t>。</a:t>
            </a:r>
            <a:endParaRPr lang="en-US" altLang="zh-TW" dirty="0" smtClean="0"/>
          </a:p>
          <a:p>
            <a:r>
              <a:rPr lang="en-US" dirty="0"/>
              <a:t>1898</a:t>
            </a:r>
            <a:r>
              <a:rPr lang="zh-TW" altLang="en-US" dirty="0"/>
              <a:t>年</a:t>
            </a:r>
            <a:r>
              <a:rPr lang="en-US" dirty="0"/>
              <a:t>3</a:t>
            </a:r>
            <a:r>
              <a:rPr lang="zh-TW" altLang="en-US" dirty="0"/>
              <a:t>月</a:t>
            </a:r>
            <a:r>
              <a:rPr lang="en-US" dirty="0"/>
              <a:t>7</a:t>
            </a:r>
            <a:r>
              <a:rPr lang="zh-TW" altLang="en-US" dirty="0"/>
              <a:t>日，法國向清政府提出租借廣州灣等要求</a:t>
            </a:r>
            <a:r>
              <a:rPr lang="zh-TW" altLang="en-US" dirty="0" smtClean="0"/>
              <a:t>。</a:t>
            </a:r>
            <a:r>
              <a:rPr lang="en-US" dirty="0" smtClean="0"/>
              <a:t>3</a:t>
            </a:r>
            <a:r>
              <a:rPr lang="zh-TW" altLang="en-US" dirty="0"/>
              <a:t>月</a:t>
            </a:r>
            <a:r>
              <a:rPr lang="en-US" dirty="0"/>
              <a:t>28</a:t>
            </a:r>
            <a:r>
              <a:rPr lang="zh-TW" altLang="en-US" dirty="0"/>
              <a:t>日，英國政府</a:t>
            </a:r>
            <a:r>
              <a:rPr lang="zh-TW" altLang="en-US" dirty="0" smtClean="0"/>
              <a:t>指示</a:t>
            </a:r>
            <a:r>
              <a:rPr lang="zh-TW" altLang="en-US" dirty="0"/>
              <a:t>英國駐華公使竇納樂（</a:t>
            </a:r>
            <a:r>
              <a:rPr lang="en-US" dirty="0" err="1"/>
              <a:t>C.W.MacDonald</a:t>
            </a:r>
            <a:r>
              <a:rPr lang="zh-TW" altLang="en-US" dirty="0"/>
              <a:t>）</a:t>
            </a:r>
            <a:r>
              <a:rPr lang="zh-TW" altLang="en-US" dirty="0" smtClean="0"/>
              <a:t>，</a:t>
            </a:r>
            <a:r>
              <a:rPr lang="zh-TW" altLang="en-US" dirty="0"/>
              <a:t>要求他從清朝政府取得保證，如果法國租借廣州灣，英國隨時可以要求展拓香港界址</a:t>
            </a:r>
            <a:r>
              <a:rPr lang="zh-TW" altLang="en-US" dirty="0" smtClean="0"/>
              <a:t>。</a:t>
            </a:r>
            <a:endParaRPr lang="en-US" altLang="zh-TW" dirty="0" smtClean="0"/>
          </a:p>
          <a:p>
            <a:r>
              <a:rPr lang="en-US" dirty="0"/>
              <a:t>1898</a:t>
            </a:r>
            <a:r>
              <a:rPr lang="zh-TW" altLang="en-US" dirty="0"/>
              <a:t>年</a:t>
            </a:r>
            <a:r>
              <a:rPr lang="en-US" dirty="0"/>
              <a:t>4</a:t>
            </a:r>
            <a:r>
              <a:rPr lang="zh-TW" altLang="en-US" dirty="0"/>
              <a:t>月</a:t>
            </a:r>
            <a:r>
              <a:rPr lang="en-US" dirty="0"/>
              <a:t>2</a:t>
            </a:r>
            <a:r>
              <a:rPr lang="zh-TW" altLang="en-US" dirty="0"/>
              <a:t>日，租借新界的中英談判在北京展開；英方代表竇納樂對中方代表總理衙門大臣奕劻明確表示，香港殖民地希望展拓界址以為保衛香港之計</a:t>
            </a:r>
            <a:r>
              <a:rPr lang="zh-TW" altLang="en-US" dirty="0" smtClean="0"/>
              <a:t>。李鴻章同意英國的要求。</a:t>
            </a:r>
            <a:endParaRPr lang="en-US" dirty="0"/>
          </a:p>
        </p:txBody>
      </p:sp>
    </p:spTree>
    <p:extLst>
      <p:ext uri="{BB962C8B-B14F-4D97-AF65-F5344CB8AC3E}">
        <p14:creationId xmlns:p14="http://schemas.microsoft.com/office/powerpoint/2010/main" val="31468071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75071" y="6858000"/>
            <a:ext cx="10515600" cy="1325563"/>
          </a:xfrm>
        </p:spPr>
        <p:txBody>
          <a:bodyPr/>
          <a:lstStyle/>
          <a:p>
            <a:endParaRPr lang="en-US"/>
          </a:p>
        </p:txBody>
      </p:sp>
      <p:sp>
        <p:nvSpPr>
          <p:cNvPr id="3" name="內容版面配置區 2"/>
          <p:cNvSpPr>
            <a:spLocks noGrp="1"/>
          </p:cNvSpPr>
          <p:nvPr>
            <p:ph idx="1"/>
          </p:nvPr>
        </p:nvSpPr>
        <p:spPr>
          <a:xfrm>
            <a:off x="875071" y="619501"/>
            <a:ext cx="10126009" cy="5649323"/>
          </a:xfrm>
        </p:spPr>
        <p:txBody>
          <a:bodyPr>
            <a:normAutofit/>
          </a:bodyPr>
          <a:lstStyle/>
          <a:p>
            <a:r>
              <a:rPr lang="en-US" dirty="0"/>
              <a:t>1898</a:t>
            </a:r>
            <a:r>
              <a:rPr lang="zh-TW" altLang="en-US" dirty="0"/>
              <a:t>年</a:t>
            </a:r>
            <a:r>
              <a:rPr lang="en-US" dirty="0"/>
              <a:t>6</a:t>
            </a:r>
            <a:r>
              <a:rPr lang="zh-TW" altLang="en-US" dirty="0"/>
              <a:t>月</a:t>
            </a:r>
            <a:r>
              <a:rPr lang="en-US" dirty="0"/>
              <a:t>9</a:t>
            </a:r>
            <a:r>
              <a:rPr lang="zh-TW" altLang="en-US" dirty="0" smtClean="0"/>
              <a:t>日，</a:t>
            </a:r>
            <a:r>
              <a:rPr lang="zh-TW" altLang="en-US" dirty="0"/>
              <a:t>中英</a:t>
            </a:r>
            <a:r>
              <a:rPr lang="en-US" altLang="zh-TW" dirty="0"/>
              <a:t>《</a:t>
            </a:r>
            <a:r>
              <a:rPr lang="zh-TW" altLang="en-US" dirty="0"/>
              <a:t>展拓香港界址專條</a:t>
            </a:r>
            <a:r>
              <a:rPr lang="en-US" altLang="zh-TW" dirty="0"/>
              <a:t>》</a:t>
            </a:r>
            <a:r>
              <a:rPr lang="zh-TW" altLang="en-US" dirty="0"/>
              <a:t>在北京簽字</a:t>
            </a:r>
            <a:r>
              <a:rPr lang="zh-TW" altLang="en-US" dirty="0" smtClean="0"/>
              <a:t>。</a:t>
            </a:r>
            <a:endParaRPr lang="en-US" altLang="zh-TW" dirty="0" smtClean="0"/>
          </a:p>
          <a:p>
            <a:r>
              <a:rPr lang="en-US" altLang="zh-TW" dirty="0"/>
              <a:t>《</a:t>
            </a:r>
            <a:r>
              <a:rPr lang="zh-TW" altLang="en-US" dirty="0"/>
              <a:t>展拓香港界址專條</a:t>
            </a:r>
            <a:r>
              <a:rPr lang="en-US" altLang="zh-TW" dirty="0"/>
              <a:t>》</a:t>
            </a:r>
            <a:r>
              <a:rPr lang="zh-TW" altLang="en-US" dirty="0"/>
              <a:t>的簽訂使英國將沙頭角海到深圳灣之間最短距離直線以南、今日界限街以北的廣大地區以及附近島嶼和大鵬、深圳兩灣水域</a:t>
            </a:r>
            <a:r>
              <a:rPr lang="zh-TW" altLang="en-US" dirty="0" smtClean="0"/>
              <a:t>租借</a:t>
            </a:r>
            <a:r>
              <a:rPr lang="en-US" altLang="zh-TW" dirty="0" smtClean="0"/>
              <a:t>99</a:t>
            </a:r>
            <a:r>
              <a:rPr lang="zh-TW" altLang="en-US" dirty="0" smtClean="0"/>
              <a:t>年</a:t>
            </a:r>
            <a:r>
              <a:rPr lang="zh-TW" altLang="en-US" dirty="0"/>
              <a:t>。租借地陸地面積</a:t>
            </a:r>
            <a:r>
              <a:rPr lang="en-US" dirty="0"/>
              <a:t>376</a:t>
            </a:r>
            <a:r>
              <a:rPr lang="zh-TW" altLang="en-US" dirty="0"/>
              <a:t>平方英里</a:t>
            </a:r>
            <a:r>
              <a:rPr lang="en-US" dirty="0"/>
              <a:t>(975.1</a:t>
            </a:r>
            <a:r>
              <a:rPr lang="zh-TW" altLang="en-US" dirty="0"/>
              <a:t>平方公里</a:t>
            </a:r>
            <a:r>
              <a:rPr lang="en-US" dirty="0"/>
              <a:t>)</a:t>
            </a:r>
            <a:r>
              <a:rPr lang="zh-TW" altLang="en-US" dirty="0"/>
              <a:t>，其中大陸</a:t>
            </a:r>
            <a:r>
              <a:rPr lang="en-US" dirty="0"/>
              <a:t>286</a:t>
            </a:r>
            <a:r>
              <a:rPr lang="zh-TW" altLang="en-US" dirty="0"/>
              <a:t>平方英里，島嶼</a:t>
            </a:r>
            <a:r>
              <a:rPr lang="en-US" dirty="0"/>
              <a:t>90</a:t>
            </a:r>
            <a:r>
              <a:rPr lang="zh-TW" altLang="en-US" dirty="0"/>
              <a:t>平方英里（包括大嶼山等大小島嶼</a:t>
            </a:r>
            <a:r>
              <a:rPr lang="en-US" dirty="0"/>
              <a:t>235</a:t>
            </a:r>
            <a:r>
              <a:rPr lang="zh-TW" altLang="en-US" dirty="0"/>
              <a:t>個），約佔廣州府新安縣面積的三分之二；較原來香港所轄陸地面積擴大約十一倍，水域面積則擴大四、五十倍。這些原屬中國的領土和領海變為香港新增的界域，於是稱為新界（</a:t>
            </a:r>
            <a:r>
              <a:rPr lang="en-US" dirty="0"/>
              <a:t>New Territories</a:t>
            </a:r>
            <a:r>
              <a:rPr lang="zh-TW" altLang="en-US" dirty="0"/>
              <a:t>）。</a:t>
            </a:r>
            <a:endParaRPr lang="en-US" dirty="0"/>
          </a:p>
          <a:p>
            <a:r>
              <a:rPr lang="en-US" altLang="zh-TW" dirty="0"/>
              <a:t>《</a:t>
            </a:r>
            <a:r>
              <a:rPr lang="zh-TW" altLang="en-US" dirty="0"/>
              <a:t>展拓香港界址專條</a:t>
            </a:r>
            <a:r>
              <a:rPr lang="en-US" altLang="zh-TW" dirty="0"/>
              <a:t>》</a:t>
            </a:r>
            <a:r>
              <a:rPr lang="zh-TW" altLang="en-US" dirty="0"/>
              <a:t>是</a:t>
            </a:r>
            <a:r>
              <a:rPr lang="zh-TW" altLang="en-US" dirty="0" smtClean="0"/>
              <a:t>清政府</a:t>
            </a:r>
            <a:r>
              <a:rPr lang="zh-TW" altLang="en-US" dirty="0"/>
              <a:t>和英國政府簽訂的有關香港的第三個不平等條約。在起草條約時，締約雙方並非處於平等談判的地位；簽約的雙方只有一方從中得到好處。</a:t>
            </a:r>
            <a:r>
              <a:rPr lang="zh-TW" altLang="en-US" dirty="0" smtClean="0"/>
              <a:t>中國喪失</a:t>
            </a:r>
            <a:r>
              <a:rPr lang="zh-TW" altLang="en-US" dirty="0"/>
              <a:t>了土地，但沒有得到任何補償。</a:t>
            </a:r>
            <a:endParaRPr lang="en-US" dirty="0"/>
          </a:p>
        </p:txBody>
      </p:sp>
    </p:spTree>
    <p:extLst>
      <p:ext uri="{BB962C8B-B14F-4D97-AF65-F5344CB8AC3E}">
        <p14:creationId xmlns:p14="http://schemas.microsoft.com/office/powerpoint/2010/main" val="38843042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800" b="1" u="sng" dirty="0" smtClean="0"/>
              <a:t>香港的中華文化根源</a:t>
            </a:r>
            <a:endParaRPr lang="en-US" sz="4800" b="1" u="sng" dirty="0"/>
          </a:p>
        </p:txBody>
      </p:sp>
      <p:sp>
        <p:nvSpPr>
          <p:cNvPr id="3" name="內容版面配置區 2"/>
          <p:cNvSpPr>
            <a:spLocks noGrp="1"/>
          </p:cNvSpPr>
          <p:nvPr>
            <p:ph idx="1"/>
          </p:nvPr>
        </p:nvSpPr>
        <p:spPr/>
        <p:txBody>
          <a:bodyPr/>
          <a:lstStyle/>
          <a:p>
            <a:r>
              <a:rPr lang="zh-TW" altLang="en-US" dirty="0"/>
              <a:t>香港的出土文物證明，大約</a:t>
            </a:r>
            <a:r>
              <a:rPr lang="en-US" altLang="zh-TW" dirty="0">
                <a:cs typeface="Calibri" pitchFamily="34" charset="0"/>
              </a:rPr>
              <a:t>7,000</a:t>
            </a:r>
            <a:r>
              <a:rPr lang="zh-TW" altLang="en-US" dirty="0"/>
              <a:t>年前，即新石器時代中期</a:t>
            </a:r>
            <a:r>
              <a:rPr lang="zh-TW" altLang="en-US" b="1" dirty="0"/>
              <a:t>，</a:t>
            </a:r>
            <a:r>
              <a:rPr lang="zh-TW" altLang="en-US" dirty="0"/>
              <a:t>香港的先民已經在這片土地</a:t>
            </a:r>
            <a:r>
              <a:rPr lang="zh-TW" altLang="en-US" dirty="0" smtClean="0"/>
              <a:t>勞動生息；而且，香港</a:t>
            </a:r>
            <a:r>
              <a:rPr lang="zh-TW" altLang="en-US" dirty="0"/>
              <a:t>地區和廣東大陸的古文化具有極其密切的連繫</a:t>
            </a:r>
            <a:r>
              <a:rPr lang="zh-TW" altLang="en-US" dirty="0" smtClean="0"/>
              <a:t>，彼此同</a:t>
            </a:r>
            <a:r>
              <a:rPr lang="zh-TW" altLang="en-US" dirty="0"/>
              <a:t>屬一個文化系統</a:t>
            </a:r>
            <a:r>
              <a:rPr lang="zh-TW" altLang="en-US" dirty="0" smtClean="0"/>
              <a:t>。</a:t>
            </a:r>
            <a:endParaRPr lang="en-US" altLang="zh-TW" dirty="0" smtClean="0"/>
          </a:p>
          <a:p>
            <a:r>
              <a:rPr lang="zh-TW" altLang="en-US" dirty="0"/>
              <a:t>從新石器時代遺址出土文物來看，在香港發現的彩陶、石器，都和廣東大陸等遺址和墓葬出土的文物如出一轍</a:t>
            </a:r>
            <a:r>
              <a:rPr lang="zh-TW" altLang="en-US" dirty="0" smtClean="0"/>
              <a:t>。</a:t>
            </a:r>
            <a:endParaRPr lang="en-US" altLang="zh-TW" dirty="0" smtClean="0"/>
          </a:p>
          <a:p>
            <a:r>
              <a:rPr lang="zh-TW" altLang="en-US" dirty="0"/>
              <a:t>從青銅時代遺址出土文物來看，</a:t>
            </a:r>
            <a:r>
              <a:rPr lang="zh-TW" altLang="en-US" dirty="0" smtClean="0"/>
              <a:t>香港和廣東</a:t>
            </a:r>
            <a:r>
              <a:rPr lang="zh-TW" altLang="en-US" dirty="0"/>
              <a:t>大陸</a:t>
            </a:r>
            <a:r>
              <a:rPr lang="zh-TW" altLang="en-US" dirty="0" smtClean="0"/>
              <a:t>的的青銅器具有相同的特點。</a:t>
            </a:r>
            <a:endParaRPr lang="en-US" altLang="zh-TW" dirty="0" smtClean="0"/>
          </a:p>
          <a:p>
            <a:r>
              <a:rPr lang="zh-TW" altLang="en-US" dirty="0" smtClean="0"/>
              <a:t>歷史時期的香港文化面貌與華南其他地區相同，香港保留的大量中式歷史建築，與華南的歷史建築風格及結構並無差異。</a:t>
            </a:r>
            <a:endParaRPr lang="en-US" altLang="zh-TW" dirty="0"/>
          </a:p>
          <a:p>
            <a:endParaRPr lang="en-US" altLang="zh-TW" dirty="0" smtClean="0"/>
          </a:p>
          <a:p>
            <a:endParaRPr lang="en-US" altLang="zh-TW" dirty="0" smtClean="0"/>
          </a:p>
          <a:p>
            <a:endParaRPr lang="en-US" altLang="zh-TW" dirty="0"/>
          </a:p>
          <a:p>
            <a:endParaRPr lang="en-US" dirty="0"/>
          </a:p>
        </p:txBody>
      </p:sp>
    </p:spTree>
    <p:extLst>
      <p:ext uri="{BB962C8B-B14F-4D97-AF65-F5344CB8AC3E}">
        <p14:creationId xmlns:p14="http://schemas.microsoft.com/office/powerpoint/2010/main" val="29349009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800" b="1" u="sng" dirty="0" smtClean="0"/>
              <a:t>三條不平等條約的問題和解決方法</a:t>
            </a:r>
            <a:endParaRPr lang="en-US" sz="4800" b="1" u="sng" dirty="0"/>
          </a:p>
        </p:txBody>
      </p:sp>
      <p:sp>
        <p:nvSpPr>
          <p:cNvPr id="3" name="內容版面配置區 2"/>
          <p:cNvSpPr>
            <a:spLocks noGrp="1"/>
          </p:cNvSpPr>
          <p:nvPr>
            <p:ph idx="1"/>
          </p:nvPr>
        </p:nvSpPr>
        <p:spPr>
          <a:xfrm>
            <a:off x="838200" y="1825625"/>
            <a:ext cx="10515600" cy="4693162"/>
          </a:xfrm>
        </p:spPr>
        <p:txBody>
          <a:bodyPr>
            <a:normAutofit/>
          </a:bodyPr>
          <a:lstStyle/>
          <a:p>
            <a:r>
              <a:rPr lang="zh-TW" altLang="en-US" dirty="0" smtClean="0"/>
              <a:t>顧名思義，三條不平等條是「不平等」的條約，是有問題的條約。主要問題有以下數點：</a:t>
            </a:r>
            <a:endParaRPr lang="en-US" altLang="zh-TW" dirty="0" smtClean="0"/>
          </a:p>
          <a:p>
            <a:pPr marL="0" indent="0">
              <a:buNone/>
            </a:pPr>
            <a:endParaRPr lang="en-US" altLang="zh-TW" dirty="0" smtClean="0"/>
          </a:p>
          <a:p>
            <a:pPr marL="1346200" indent="-363538">
              <a:buNone/>
            </a:pPr>
            <a:r>
              <a:rPr lang="en-US" altLang="zh-TW" dirty="0" smtClean="0"/>
              <a:t>1, </a:t>
            </a:r>
            <a:r>
              <a:rPr lang="zh-TW" altLang="en-US" dirty="0" smtClean="0"/>
              <a:t>簽約</a:t>
            </a:r>
            <a:r>
              <a:rPr lang="zh-TW" altLang="en-US" dirty="0"/>
              <a:t>談判過程中一方或多方採取武力或武力威脅的方式施壓，強迫對方簽署</a:t>
            </a:r>
            <a:endParaRPr lang="en-US" dirty="0"/>
          </a:p>
          <a:p>
            <a:pPr marL="982663" indent="0">
              <a:buNone/>
            </a:pPr>
            <a:r>
              <a:rPr lang="en-US" altLang="zh-TW" dirty="0" smtClean="0"/>
              <a:t>2, </a:t>
            </a:r>
            <a:r>
              <a:rPr lang="zh-TW" altLang="en-US" dirty="0" smtClean="0"/>
              <a:t>締約國</a:t>
            </a:r>
            <a:r>
              <a:rPr lang="zh-TW" altLang="en-US" dirty="0"/>
              <a:t>沒有對等的談判地位</a:t>
            </a:r>
            <a:endParaRPr lang="en-US" dirty="0"/>
          </a:p>
          <a:p>
            <a:pPr marL="982663" indent="0">
              <a:buNone/>
            </a:pPr>
            <a:r>
              <a:rPr lang="en-US" altLang="zh-TW" dirty="0" smtClean="0"/>
              <a:t>3, </a:t>
            </a:r>
            <a:r>
              <a:rPr lang="zh-TW" altLang="en-US" dirty="0" smtClean="0"/>
              <a:t>條約</a:t>
            </a:r>
            <a:r>
              <a:rPr lang="zh-TW" altLang="en-US" dirty="0"/>
              <a:t>內容反映不平等的權利義務關係</a:t>
            </a:r>
            <a:endParaRPr lang="en-US" dirty="0"/>
          </a:p>
          <a:p>
            <a:pPr marL="982663" indent="0">
              <a:buNone/>
            </a:pPr>
            <a:r>
              <a:rPr lang="en-US" altLang="zh-TW" dirty="0" smtClean="0"/>
              <a:t>4, </a:t>
            </a:r>
            <a:r>
              <a:rPr lang="zh-TW" altLang="en-US" dirty="0" smtClean="0"/>
              <a:t>條約</a:t>
            </a:r>
            <a:r>
              <a:rPr lang="zh-TW" altLang="en-US" dirty="0"/>
              <a:t>明顯侵害某締約方的國家主權或利益</a:t>
            </a:r>
            <a:endParaRPr lang="en-US" dirty="0"/>
          </a:p>
          <a:p>
            <a:pPr marL="0" indent="0">
              <a:buNone/>
            </a:pPr>
            <a:endParaRPr lang="en-US" dirty="0" smtClean="0"/>
          </a:p>
          <a:p>
            <a:endParaRPr lang="en-US" altLang="zh-TW" dirty="0" smtClean="0"/>
          </a:p>
          <a:p>
            <a:endParaRPr lang="en-US" altLang="zh-TW" dirty="0" smtClean="0"/>
          </a:p>
          <a:p>
            <a:endParaRPr lang="en-US" altLang="zh-TW" dirty="0"/>
          </a:p>
          <a:p>
            <a:endParaRPr lang="en-US" dirty="0"/>
          </a:p>
        </p:txBody>
      </p:sp>
    </p:spTree>
    <p:extLst>
      <p:ext uri="{BB962C8B-B14F-4D97-AF65-F5344CB8AC3E}">
        <p14:creationId xmlns:p14="http://schemas.microsoft.com/office/powerpoint/2010/main" val="3389044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75071" y="6858000"/>
            <a:ext cx="10515600" cy="1325563"/>
          </a:xfrm>
        </p:spPr>
        <p:txBody>
          <a:bodyPr/>
          <a:lstStyle/>
          <a:p>
            <a:endParaRPr lang="en-US"/>
          </a:p>
        </p:txBody>
      </p:sp>
      <p:sp>
        <p:nvSpPr>
          <p:cNvPr id="3" name="內容版面配置區 2"/>
          <p:cNvSpPr>
            <a:spLocks noGrp="1"/>
          </p:cNvSpPr>
          <p:nvPr>
            <p:ph idx="1"/>
          </p:nvPr>
        </p:nvSpPr>
        <p:spPr>
          <a:xfrm>
            <a:off x="838200" y="694915"/>
            <a:ext cx="10515600" cy="5735382"/>
          </a:xfrm>
        </p:spPr>
        <p:txBody>
          <a:bodyPr>
            <a:normAutofit/>
          </a:bodyPr>
          <a:lstStyle/>
          <a:p>
            <a:r>
              <a:rPr lang="en-US" sz="3200" dirty="0"/>
              <a:t>1949</a:t>
            </a:r>
            <a:r>
              <a:rPr lang="zh-TW" altLang="en-US" sz="3200" dirty="0"/>
              <a:t>年中華人民共和國成立以後，中國政府對香港問題的立場是：香港是中國的領土，中國不承認英國強加的三個不平等條約，主張在適當時機通過談判解決這一問題，未解決前暫時維持現狀。</a:t>
            </a:r>
            <a:endParaRPr lang="en-US" sz="3200" dirty="0"/>
          </a:p>
          <a:p>
            <a:pPr lvl="0"/>
            <a:r>
              <a:rPr lang="zh-TW" altLang="en-US" sz="3200" dirty="0" smtClean="0"/>
              <a:t>另外，根據</a:t>
            </a:r>
            <a:r>
              <a:rPr lang="en-US" sz="3200" dirty="0" smtClean="0"/>
              <a:t>1969 </a:t>
            </a:r>
            <a:r>
              <a:rPr lang="zh-TW" altLang="en-US" sz="3200" dirty="0" smtClean="0"/>
              <a:t>年的</a:t>
            </a:r>
            <a:r>
              <a:rPr lang="en-US" altLang="zh-TW" sz="3200" dirty="0" smtClean="0"/>
              <a:t>《</a:t>
            </a:r>
            <a:r>
              <a:rPr lang="zh-TW" altLang="en-US" sz="3200" dirty="0"/>
              <a:t>維也納條約法公約</a:t>
            </a:r>
            <a:r>
              <a:rPr lang="en-US" altLang="zh-TW" sz="3200" dirty="0"/>
              <a:t>》</a:t>
            </a:r>
            <a:r>
              <a:rPr lang="zh-TW" altLang="en-US" sz="3200" dirty="0"/>
              <a:t>規定：以威脅或強迫而取得的條約無法律效果（第</a:t>
            </a:r>
            <a:r>
              <a:rPr lang="en-US" sz="3200" dirty="0"/>
              <a:t>51</a:t>
            </a:r>
            <a:r>
              <a:rPr lang="zh-TW" altLang="en-US" sz="3200" dirty="0"/>
              <a:t>條）；違反聯合國憲章所含國際法原則、以威脅或使用武力而獲締結的條約無效（第</a:t>
            </a:r>
            <a:r>
              <a:rPr lang="en-US" sz="3200" dirty="0"/>
              <a:t>52</a:t>
            </a:r>
            <a:r>
              <a:rPr lang="zh-TW" altLang="en-US" sz="3200" dirty="0"/>
              <a:t>條）。</a:t>
            </a:r>
            <a:endParaRPr lang="en-US" sz="3200" dirty="0"/>
          </a:p>
          <a:p>
            <a:pPr lvl="0"/>
            <a:r>
              <a:rPr lang="en-US" sz="3200" dirty="0"/>
              <a:t>1974</a:t>
            </a:r>
            <a:r>
              <a:rPr lang="zh-TW" altLang="en-US" sz="3200" dirty="0"/>
              <a:t>年，第九屆聯合國大會通過</a:t>
            </a:r>
            <a:r>
              <a:rPr lang="en-US" altLang="zh-TW" sz="3200" dirty="0"/>
              <a:t>《</a:t>
            </a:r>
            <a:r>
              <a:rPr lang="zh-TW" altLang="en-US" sz="3200" dirty="0"/>
              <a:t>關於侵略定義的決議</a:t>
            </a:r>
            <a:r>
              <a:rPr lang="en-US" altLang="zh-TW" sz="3200" dirty="0"/>
              <a:t>》</a:t>
            </a:r>
            <a:r>
              <a:rPr lang="zh-TW" altLang="en-US" sz="3200" dirty="0"/>
              <a:t>規定：「因侵略行為而取得的任何領土或特殊利益，均不得亦不應承認為合法。」</a:t>
            </a:r>
            <a:endParaRPr lang="en-US" sz="3200" dirty="0"/>
          </a:p>
        </p:txBody>
      </p:sp>
    </p:spTree>
    <p:extLst>
      <p:ext uri="{BB962C8B-B14F-4D97-AF65-F5344CB8AC3E}">
        <p14:creationId xmlns:p14="http://schemas.microsoft.com/office/powerpoint/2010/main" val="9255703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75071" y="6858000"/>
            <a:ext cx="10515600" cy="1325563"/>
          </a:xfrm>
        </p:spPr>
        <p:txBody>
          <a:bodyPr/>
          <a:lstStyle/>
          <a:p>
            <a:endParaRPr lang="en-US"/>
          </a:p>
        </p:txBody>
      </p:sp>
      <p:sp>
        <p:nvSpPr>
          <p:cNvPr id="3" name="內容版面配置區 2"/>
          <p:cNvSpPr>
            <a:spLocks noGrp="1"/>
          </p:cNvSpPr>
          <p:nvPr>
            <p:ph idx="1"/>
          </p:nvPr>
        </p:nvSpPr>
        <p:spPr>
          <a:xfrm>
            <a:off x="800493" y="459245"/>
            <a:ext cx="10049759" cy="5404227"/>
          </a:xfrm>
        </p:spPr>
        <p:txBody>
          <a:bodyPr>
            <a:normAutofit lnSpcReduction="10000"/>
          </a:bodyPr>
          <a:lstStyle/>
          <a:p>
            <a:r>
              <a:rPr lang="zh-TW" altLang="en-US" dirty="0" smtClean="0"/>
              <a:t>恢復對香港行使主權，本來是中國主權範圍內的事情。中國作為主權國家，有權隨時以任何方式收回自己的領土。</a:t>
            </a:r>
            <a:endParaRPr lang="en-US" altLang="zh-TW" dirty="0" smtClean="0"/>
          </a:p>
          <a:p>
            <a:r>
              <a:rPr lang="zh-TW" altLang="en-US" dirty="0" smtClean="0"/>
              <a:t>不過，考慮到中英兩國之間的友好關係，同時為了保持香港的繁榮和穩定，中國政府決定與英國政府通過和平會談解決香港問題。</a:t>
            </a:r>
            <a:endParaRPr lang="en-US" dirty="0"/>
          </a:p>
          <a:p>
            <a:pPr lvl="0"/>
            <a:r>
              <a:rPr lang="en-US" altLang="zh-TW" dirty="0" smtClean="0"/>
              <a:t>1982</a:t>
            </a:r>
            <a:r>
              <a:rPr lang="en-US" dirty="0" smtClean="0"/>
              <a:t> </a:t>
            </a:r>
            <a:r>
              <a:rPr lang="zh-TW" altLang="en-US" dirty="0" smtClean="0"/>
              <a:t>年</a:t>
            </a:r>
            <a:r>
              <a:rPr lang="en-US" altLang="zh-TW" dirty="0" smtClean="0"/>
              <a:t>9</a:t>
            </a:r>
            <a:r>
              <a:rPr lang="zh-TW" altLang="en-US" dirty="0" smtClean="0"/>
              <a:t>月，英國首相戴卓</a:t>
            </a:r>
            <a:r>
              <a:rPr lang="zh-TW" altLang="en-US" dirty="0"/>
              <a:t>爾夫人</a:t>
            </a:r>
            <a:r>
              <a:rPr lang="zh-TW" altLang="en-US" dirty="0" smtClean="0"/>
              <a:t>（</a:t>
            </a:r>
            <a:r>
              <a:rPr lang="en-US" altLang="zh-TW" dirty="0" smtClean="0"/>
              <a:t>Margaret Thatcher</a:t>
            </a:r>
            <a:r>
              <a:rPr lang="zh-TW" altLang="en-US" dirty="0" smtClean="0"/>
              <a:t>）應邀訪問中國，揭開了中英會談的序幕。</a:t>
            </a:r>
            <a:endParaRPr lang="en-US" altLang="zh-TW" dirty="0" smtClean="0"/>
          </a:p>
          <a:p>
            <a:pPr lvl="0"/>
            <a:r>
              <a:rPr lang="en-US" altLang="zh-TW" dirty="0" smtClean="0"/>
              <a:t>1984</a:t>
            </a:r>
            <a:r>
              <a:rPr lang="zh-TW" altLang="en-US" dirty="0" smtClean="0"/>
              <a:t>年</a:t>
            </a:r>
            <a:r>
              <a:rPr lang="en-US" altLang="zh-TW" dirty="0" smtClean="0"/>
              <a:t>12</a:t>
            </a:r>
            <a:r>
              <a:rPr lang="zh-TW" altLang="en-US" dirty="0" smtClean="0"/>
              <a:t>月</a:t>
            </a:r>
            <a:r>
              <a:rPr lang="en-US" altLang="zh-TW" dirty="0" smtClean="0"/>
              <a:t>19</a:t>
            </a:r>
            <a:r>
              <a:rPr lang="zh-TW" altLang="en-US" dirty="0" smtClean="0"/>
              <a:t>日，「中英兩國關於香港問題的聯合聲明」在北京簽署。</a:t>
            </a:r>
            <a:endParaRPr lang="en-US" altLang="zh-TW" dirty="0" smtClean="0"/>
          </a:p>
          <a:p>
            <a:pPr lvl="0"/>
            <a:r>
              <a:rPr lang="zh-TW" altLang="en-US" dirty="0"/>
              <a:t>「中英兩國關於香港問題的聯合聲明」 </a:t>
            </a:r>
            <a:r>
              <a:rPr lang="zh-TW" altLang="en-US" dirty="0" smtClean="0"/>
              <a:t>宣布，中華人民共和國政府決定於</a:t>
            </a:r>
            <a:r>
              <a:rPr lang="en-US" altLang="zh-TW" dirty="0" smtClean="0"/>
              <a:t>1997</a:t>
            </a:r>
            <a:r>
              <a:rPr lang="zh-TW" altLang="en-US" dirty="0" smtClean="0"/>
              <a:t>年</a:t>
            </a:r>
            <a:r>
              <a:rPr lang="en-US" altLang="zh-TW" dirty="0" smtClean="0"/>
              <a:t>7</a:t>
            </a:r>
            <a:r>
              <a:rPr lang="zh-TW" altLang="en-US" dirty="0" smtClean="0"/>
              <a:t>月</a:t>
            </a:r>
            <a:r>
              <a:rPr lang="en-US" altLang="zh-TW" dirty="0" smtClean="0"/>
              <a:t>1</a:t>
            </a:r>
            <a:r>
              <a:rPr lang="zh-TW" altLang="en-US" dirty="0" smtClean="0"/>
              <a:t>日對香港恢復行使主權；英國政府於同日將香港</a:t>
            </a:r>
            <a:r>
              <a:rPr lang="zh-TW" altLang="en-US" smtClean="0"/>
              <a:t>交還中華人民共和國政府</a:t>
            </a:r>
            <a:r>
              <a:rPr lang="zh-TW" altLang="en-US" dirty="0" smtClean="0"/>
              <a:t>。</a:t>
            </a:r>
            <a:endParaRPr lang="en-US" altLang="zh-TW" dirty="0" smtClean="0"/>
          </a:p>
          <a:p>
            <a:pPr lvl="0"/>
            <a:r>
              <a:rPr lang="zh-TW" altLang="en-US" dirty="0" smtClean="0"/>
              <a:t>因三條不平等條約而引起的香港問題至此得到圓滿解決。</a:t>
            </a:r>
            <a:endParaRPr lang="en-US" dirty="0"/>
          </a:p>
        </p:txBody>
      </p:sp>
    </p:spTree>
    <p:extLst>
      <p:ext uri="{BB962C8B-B14F-4D97-AF65-F5344CB8AC3E}">
        <p14:creationId xmlns:p14="http://schemas.microsoft.com/office/powerpoint/2010/main" val="9520735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zh-TW" altLang="en-US" b="1" dirty="0" smtClean="0"/>
              <a:t>完</a:t>
            </a:r>
            <a:endParaRPr lang="en-US" b="1" dirty="0"/>
          </a:p>
        </p:txBody>
      </p:sp>
      <p:sp>
        <p:nvSpPr>
          <p:cNvPr id="3" name="副標題 2"/>
          <p:cNvSpPr>
            <a:spLocks noGrp="1"/>
          </p:cNvSpPr>
          <p:nvPr>
            <p:ph type="subTitle" idx="1"/>
          </p:nvPr>
        </p:nvSpPr>
        <p:spPr>
          <a:xfrm>
            <a:off x="1524000" y="4162476"/>
            <a:ext cx="9144000" cy="1655762"/>
          </a:xfrm>
        </p:spPr>
        <p:txBody>
          <a:bodyPr/>
          <a:lstStyle/>
          <a:p>
            <a:endParaRPr lang="en-US" dirty="0" smtClean="0"/>
          </a:p>
          <a:p>
            <a:r>
              <a:rPr lang="en-US" sz="3600" dirty="0" smtClean="0"/>
              <a:t>laucp@LN.edu.hk</a:t>
            </a:r>
            <a:endParaRPr lang="en-US" sz="3600" dirty="0"/>
          </a:p>
        </p:txBody>
      </p:sp>
    </p:spTree>
    <p:extLst>
      <p:ext uri="{BB962C8B-B14F-4D97-AF65-F5344CB8AC3E}">
        <p14:creationId xmlns:p14="http://schemas.microsoft.com/office/powerpoint/2010/main" val="21753407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800" b="1" u="sng" dirty="0" smtClean="0"/>
              <a:t>香港的中國歷史淵源</a:t>
            </a:r>
            <a:endParaRPr lang="en-US" sz="4800" b="1" u="sng" dirty="0"/>
          </a:p>
        </p:txBody>
      </p:sp>
      <p:sp>
        <p:nvSpPr>
          <p:cNvPr id="3" name="內容版面配置區 2"/>
          <p:cNvSpPr>
            <a:spLocks noGrp="1"/>
          </p:cNvSpPr>
          <p:nvPr>
            <p:ph idx="1"/>
          </p:nvPr>
        </p:nvSpPr>
        <p:spPr>
          <a:xfrm>
            <a:off x="838200" y="1825625"/>
            <a:ext cx="10515600" cy="4693162"/>
          </a:xfrm>
        </p:spPr>
        <p:txBody>
          <a:bodyPr>
            <a:normAutofit/>
          </a:bodyPr>
          <a:lstStyle/>
          <a:p>
            <a:r>
              <a:rPr lang="zh-TW" altLang="en-US" dirty="0" smtClean="0"/>
              <a:t>歷史上的香港地區是中國不可分割的領土。</a:t>
            </a:r>
            <a:endParaRPr lang="en-US" altLang="zh-TW" dirty="0" smtClean="0"/>
          </a:p>
          <a:p>
            <a:r>
              <a:rPr lang="zh-TW" altLang="en-US" dirty="0" smtClean="0"/>
              <a:t>秦始皇</a:t>
            </a:r>
            <a:r>
              <a:rPr lang="zh-TW" altLang="en-US" dirty="0"/>
              <a:t>三十三年（</a:t>
            </a:r>
            <a:r>
              <a:rPr lang="en-US" dirty="0"/>
              <a:t>214BC</a:t>
            </a:r>
            <a:r>
              <a:rPr lang="zh-TW" altLang="en-US" dirty="0"/>
              <a:t>），秦平定南越，設置南海、桂林、象郡三郡；其中南海郡領番禺、龍川等縣。</a:t>
            </a:r>
            <a:r>
              <a:rPr lang="zh-TW" altLang="en-US" dirty="0" smtClean="0"/>
              <a:t>香港所在</a:t>
            </a:r>
            <a:r>
              <a:rPr lang="zh-TW" altLang="en-US" dirty="0"/>
              <a:t>的</a:t>
            </a:r>
            <a:r>
              <a:rPr lang="zh-TW" altLang="en-US" dirty="0" smtClean="0"/>
              <a:t>地區與</a:t>
            </a:r>
            <a:r>
              <a:rPr lang="zh-TW" altLang="en-US" dirty="0"/>
              <a:t>番禺治地相接，歸番禺管轄</a:t>
            </a:r>
            <a:r>
              <a:rPr lang="zh-TW" altLang="en-US" dirty="0" smtClean="0"/>
              <a:t>。</a:t>
            </a:r>
            <a:endParaRPr lang="en-US" altLang="zh-TW" dirty="0" smtClean="0"/>
          </a:p>
          <a:p>
            <a:r>
              <a:rPr lang="zh-TW" altLang="en-US" dirty="0" smtClean="0"/>
              <a:t>秦</a:t>
            </a:r>
            <a:r>
              <a:rPr lang="zh-TW" altLang="en-US" dirty="0"/>
              <a:t>末，南海尉趙</a:t>
            </a:r>
            <a:r>
              <a:rPr lang="zh-TW" altLang="en-US" dirty="0" smtClean="0"/>
              <a:t>佗叛變，並據</a:t>
            </a:r>
            <a:r>
              <a:rPr lang="zh-TW" altLang="en-US" dirty="0"/>
              <a:t>地建立南越國，以番禺為首都。在南越國九十三年的管治期內，香港地區屬南越國管轄</a:t>
            </a:r>
            <a:r>
              <a:rPr lang="zh-TW" altLang="en-US" dirty="0" smtClean="0"/>
              <a:t>。</a:t>
            </a:r>
            <a:endParaRPr lang="en-US" altLang="zh-TW" dirty="0" smtClean="0"/>
          </a:p>
          <a:p>
            <a:r>
              <a:rPr lang="zh-TW" altLang="en-US" dirty="0" smtClean="0"/>
              <a:t>漢武帝</a:t>
            </a:r>
            <a:r>
              <a:rPr lang="zh-TW" altLang="en-US" dirty="0"/>
              <a:t>元鼎六年（</a:t>
            </a:r>
            <a:r>
              <a:rPr lang="en-US" dirty="0"/>
              <a:t>111BC</a:t>
            </a:r>
            <a:r>
              <a:rPr lang="zh-TW" altLang="en-US" dirty="0"/>
              <a:t>），伏波將軍路博德平定南越國，於其地先後置南海、蒼梧、交趾等九郡；南越國土重新納入中國大一統王朝</a:t>
            </a:r>
            <a:r>
              <a:rPr lang="zh-TW" altLang="en-US" dirty="0" smtClean="0"/>
              <a:t>疆域，香港</a:t>
            </a:r>
            <a:r>
              <a:rPr lang="zh-TW" altLang="en-US" dirty="0"/>
              <a:t>地區回歸番禺縣管轄</a:t>
            </a:r>
            <a:r>
              <a:rPr lang="zh-TW" altLang="en-US" dirty="0" smtClean="0"/>
              <a:t>。</a:t>
            </a:r>
            <a:r>
              <a:rPr lang="en-US" dirty="0"/>
              <a:t> </a:t>
            </a:r>
          </a:p>
          <a:p>
            <a:endParaRPr lang="en-US" altLang="zh-TW" dirty="0" smtClean="0"/>
          </a:p>
          <a:p>
            <a:endParaRPr lang="en-US" altLang="zh-TW" dirty="0" smtClean="0"/>
          </a:p>
          <a:p>
            <a:endParaRPr lang="en-US" altLang="zh-TW" dirty="0"/>
          </a:p>
          <a:p>
            <a:endParaRPr lang="en-US" dirty="0"/>
          </a:p>
        </p:txBody>
      </p:sp>
    </p:spTree>
    <p:extLst>
      <p:ext uri="{BB962C8B-B14F-4D97-AF65-F5344CB8AC3E}">
        <p14:creationId xmlns:p14="http://schemas.microsoft.com/office/powerpoint/2010/main" val="25494796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75071" y="6858000"/>
            <a:ext cx="10515600" cy="1325563"/>
          </a:xfrm>
        </p:spPr>
        <p:txBody>
          <a:bodyPr/>
          <a:lstStyle/>
          <a:p>
            <a:endParaRPr lang="en-US"/>
          </a:p>
        </p:txBody>
      </p:sp>
      <p:sp>
        <p:nvSpPr>
          <p:cNvPr id="3" name="內容版面配置區 2"/>
          <p:cNvSpPr>
            <a:spLocks noGrp="1"/>
          </p:cNvSpPr>
          <p:nvPr>
            <p:ph idx="1"/>
          </p:nvPr>
        </p:nvSpPr>
        <p:spPr>
          <a:xfrm>
            <a:off x="875071" y="525232"/>
            <a:ext cx="10247723" cy="5375947"/>
          </a:xfrm>
        </p:spPr>
        <p:txBody>
          <a:bodyPr>
            <a:normAutofit/>
          </a:bodyPr>
          <a:lstStyle/>
          <a:p>
            <a:r>
              <a:rPr lang="zh-TW" altLang="en-US" sz="2600" dirty="0" smtClean="0"/>
              <a:t>自漢代至唐代，</a:t>
            </a:r>
            <a:r>
              <a:rPr lang="zh-TW" altLang="en-US" sz="2600" dirty="0"/>
              <a:t>香港地區先後</a:t>
            </a:r>
            <a:r>
              <a:rPr lang="zh-TW" altLang="en-US" sz="2600" dirty="0" smtClean="0"/>
              <a:t>屬番禺縣、寶安縣、東莞縣管轄。 </a:t>
            </a:r>
            <a:endParaRPr lang="en-US" sz="2600" dirty="0" smtClean="0"/>
          </a:p>
          <a:p>
            <a:r>
              <a:rPr lang="zh-TW" altLang="en-US" sz="2600" dirty="0" smtClean="0"/>
              <a:t>五代十國時期，香港地區劃入地方政權南漢國轄下東莞縣管轄。</a:t>
            </a:r>
            <a:endParaRPr lang="en-US" altLang="zh-TW" sz="2600" dirty="0" smtClean="0"/>
          </a:p>
          <a:p>
            <a:r>
              <a:rPr lang="zh-TW" altLang="en-US" sz="2600" dirty="0" smtClean="0"/>
              <a:t>宋統一天下（</a:t>
            </a:r>
            <a:r>
              <a:rPr lang="en-US" altLang="zh-TW" sz="2600" dirty="0" smtClean="0"/>
              <a:t>960</a:t>
            </a:r>
            <a:r>
              <a:rPr lang="zh-TW" altLang="en-US" sz="2600" dirty="0" smtClean="0"/>
              <a:t>）後，</a:t>
            </a:r>
            <a:r>
              <a:rPr lang="zh-TW" altLang="en-US" sz="2600" dirty="0"/>
              <a:t>香港地區仍</a:t>
            </a:r>
            <a:r>
              <a:rPr lang="zh-TW" altLang="en-US" sz="2600" dirty="0" smtClean="0"/>
              <a:t>屬東莞縣管轄，直至明穆宗隆慶六年（</a:t>
            </a:r>
            <a:r>
              <a:rPr lang="en-US" sz="2600" dirty="0" smtClean="0"/>
              <a:t>1572</a:t>
            </a:r>
            <a:r>
              <a:rPr lang="zh-TW" altLang="en-US" sz="2600" dirty="0" smtClean="0"/>
              <a:t>）為止。</a:t>
            </a:r>
            <a:r>
              <a:rPr lang="en-US" sz="2600" dirty="0" smtClean="0"/>
              <a:t> </a:t>
            </a:r>
          </a:p>
          <a:p>
            <a:r>
              <a:rPr lang="zh-TW" altLang="en-US" sz="2600" dirty="0" smtClean="0"/>
              <a:t>明神宗萬曆元年（</a:t>
            </a:r>
            <a:r>
              <a:rPr lang="en-US" sz="2600" dirty="0" smtClean="0"/>
              <a:t>1573</a:t>
            </a:r>
            <a:r>
              <a:rPr lang="zh-TW" altLang="en-US" sz="2600" dirty="0" smtClean="0"/>
              <a:t>），東莞縣南部分拆出新安縣，</a:t>
            </a:r>
            <a:r>
              <a:rPr lang="zh-TW" altLang="en-US" sz="2600" dirty="0"/>
              <a:t>香港地區自此</a:t>
            </a:r>
            <a:r>
              <a:rPr lang="zh-TW" altLang="en-US" sz="2600" dirty="0" smtClean="0"/>
              <a:t>改屬新安縣管轄。</a:t>
            </a:r>
            <a:endParaRPr lang="en-US" altLang="zh-TW" sz="2600" dirty="0" smtClean="0"/>
          </a:p>
          <a:p>
            <a:r>
              <a:rPr lang="zh-TW" altLang="en-US" sz="2600" dirty="0" smtClean="0"/>
              <a:t>在晚清西方列強武力威脅的背景下，英國政府強迫清政府簽訂不平等條約，於道光二十二年（</a:t>
            </a:r>
            <a:r>
              <a:rPr lang="en-US" sz="2600" dirty="0" smtClean="0"/>
              <a:t>1842</a:t>
            </a:r>
            <a:r>
              <a:rPr lang="zh-TW" altLang="en-US" sz="2600" dirty="0" smtClean="0"/>
              <a:t>）割讓香港島，咸豐十年（</a:t>
            </a:r>
            <a:r>
              <a:rPr lang="en-US" sz="2600" dirty="0" smtClean="0"/>
              <a:t>1860</a:t>
            </a:r>
            <a:r>
              <a:rPr lang="zh-TW" altLang="en-US" sz="2600" dirty="0" smtClean="0"/>
              <a:t>）割讓九龍和光緒二十四年（</a:t>
            </a:r>
            <a:r>
              <a:rPr lang="en-US" sz="2600" dirty="0" smtClean="0"/>
              <a:t>1898</a:t>
            </a:r>
            <a:r>
              <a:rPr lang="zh-TW" altLang="en-US" sz="2600" dirty="0" smtClean="0"/>
              <a:t>）租借新界。自</a:t>
            </a:r>
            <a:r>
              <a:rPr lang="en-US" altLang="zh-TW" sz="2600" dirty="0" smtClean="0"/>
              <a:t>1842</a:t>
            </a:r>
            <a:r>
              <a:rPr lang="zh-TW" altLang="en-US" sz="2600" dirty="0" smtClean="0"/>
              <a:t>年起，香港地區改屬英國政府轄下的香港政府管治。</a:t>
            </a:r>
            <a:endParaRPr lang="en-US" altLang="zh-TW" sz="2600" dirty="0" smtClean="0"/>
          </a:p>
          <a:p>
            <a:r>
              <a:rPr lang="en-US" sz="2600" dirty="0" smtClean="0"/>
              <a:t>1997</a:t>
            </a:r>
            <a:r>
              <a:rPr lang="zh-TW" altLang="en-US" sz="2600" dirty="0" smtClean="0"/>
              <a:t>年</a:t>
            </a:r>
            <a:r>
              <a:rPr lang="en-US" altLang="zh-TW" sz="2600" dirty="0" smtClean="0"/>
              <a:t>7</a:t>
            </a:r>
            <a:r>
              <a:rPr lang="zh-TW" altLang="en-US" sz="2600" dirty="0" smtClean="0"/>
              <a:t>月</a:t>
            </a:r>
            <a:r>
              <a:rPr lang="en-US" altLang="zh-TW" sz="2600" dirty="0" smtClean="0"/>
              <a:t>1</a:t>
            </a:r>
            <a:r>
              <a:rPr lang="zh-TW" altLang="en-US" sz="2600" dirty="0" smtClean="0"/>
              <a:t>日，中華人民共和國對香港恢復行使主權，成立香港特別行政區。香港從歷史上的縣級地方行政單位上升為省級地方行政單位。</a:t>
            </a:r>
            <a:endParaRPr lang="en-US" sz="2600" dirty="0" smtClean="0"/>
          </a:p>
          <a:p>
            <a:endParaRPr lang="en-US" dirty="0"/>
          </a:p>
        </p:txBody>
      </p:sp>
    </p:spTree>
    <p:extLst>
      <p:ext uri="{BB962C8B-B14F-4D97-AF65-F5344CB8AC3E}">
        <p14:creationId xmlns:p14="http://schemas.microsoft.com/office/powerpoint/2010/main" val="39893084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800" b="1" u="sng" dirty="0" smtClean="0"/>
              <a:t>香港問題的由來</a:t>
            </a:r>
            <a:endParaRPr lang="en-US" sz="4800" b="1" u="sng" dirty="0"/>
          </a:p>
        </p:txBody>
      </p:sp>
      <p:sp>
        <p:nvSpPr>
          <p:cNvPr id="3" name="內容版面配置區 2"/>
          <p:cNvSpPr>
            <a:spLocks noGrp="1"/>
          </p:cNvSpPr>
          <p:nvPr>
            <p:ph idx="1"/>
          </p:nvPr>
        </p:nvSpPr>
        <p:spPr>
          <a:xfrm>
            <a:off x="838200" y="1825625"/>
            <a:ext cx="10515600" cy="4693162"/>
          </a:xfrm>
        </p:spPr>
        <p:txBody>
          <a:bodyPr>
            <a:normAutofit/>
          </a:bodyPr>
          <a:lstStyle/>
          <a:p>
            <a:r>
              <a:rPr lang="zh-TW" altLang="en-US" dirty="0" smtClean="0"/>
              <a:t>香港地區是中國不可分割的領土。</a:t>
            </a:r>
            <a:endParaRPr lang="en-US" altLang="zh-TW" dirty="0" smtClean="0"/>
          </a:p>
          <a:p>
            <a:r>
              <a:rPr lang="zh-TW" altLang="en-US" dirty="0" smtClean="0"/>
              <a:t>英國在十九世紀以武力及外交手段脅迫清政府簽訂不平等條約，先後割佔及租借香港島、九龍和新界；將香港地區置於英國殖民政府的管治之下，由此產生香港問題。</a:t>
            </a:r>
            <a:endParaRPr lang="en-US" altLang="zh-TW" dirty="0" smtClean="0"/>
          </a:p>
          <a:p>
            <a:r>
              <a:rPr lang="zh-TW" altLang="en-US" dirty="0" smtClean="0"/>
              <a:t>香港問題是中國</a:t>
            </a:r>
            <a:r>
              <a:rPr lang="zh-TW" altLang="en-US" dirty="0"/>
              <a:t>主權和領土完整</a:t>
            </a:r>
            <a:r>
              <a:rPr lang="zh-TW" altLang="en-US" dirty="0" smtClean="0"/>
              <a:t>的問題。</a:t>
            </a:r>
            <a:endParaRPr lang="en-US" altLang="zh-TW" dirty="0" smtClean="0"/>
          </a:p>
          <a:p>
            <a:pPr marL="0" indent="0">
              <a:buNone/>
            </a:pPr>
            <a:endParaRPr lang="en-US" dirty="0"/>
          </a:p>
          <a:p>
            <a:endParaRPr lang="en-US" altLang="zh-TW" dirty="0" smtClean="0"/>
          </a:p>
          <a:p>
            <a:endParaRPr lang="en-US" altLang="zh-TW" dirty="0" smtClean="0"/>
          </a:p>
          <a:p>
            <a:endParaRPr lang="en-US" altLang="zh-TW" dirty="0"/>
          </a:p>
          <a:p>
            <a:endParaRPr lang="en-US" dirty="0"/>
          </a:p>
        </p:txBody>
      </p:sp>
    </p:spTree>
    <p:extLst>
      <p:ext uri="{BB962C8B-B14F-4D97-AF65-F5344CB8AC3E}">
        <p14:creationId xmlns:p14="http://schemas.microsoft.com/office/powerpoint/2010/main" val="40051302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800" b="1" u="sng" dirty="0" smtClean="0"/>
              <a:t>香港問題的解決</a:t>
            </a:r>
            <a:endParaRPr lang="en-US" sz="4800" b="1" u="sng" dirty="0"/>
          </a:p>
        </p:txBody>
      </p:sp>
      <p:sp>
        <p:nvSpPr>
          <p:cNvPr id="3" name="內容版面配置區 2"/>
          <p:cNvSpPr>
            <a:spLocks noGrp="1"/>
          </p:cNvSpPr>
          <p:nvPr>
            <p:ph idx="1"/>
          </p:nvPr>
        </p:nvSpPr>
        <p:spPr>
          <a:xfrm>
            <a:off x="838200" y="1825625"/>
            <a:ext cx="10515600" cy="4693162"/>
          </a:xfrm>
        </p:spPr>
        <p:txBody>
          <a:bodyPr>
            <a:normAutofit/>
          </a:bodyPr>
          <a:lstStyle/>
          <a:p>
            <a:r>
              <a:rPr lang="zh-TW" altLang="en-US" dirty="0" smtClean="0"/>
              <a:t>香港問題必須解決，以維護國家主權、統一與領土完整。</a:t>
            </a:r>
            <a:endParaRPr lang="en-US" altLang="zh-TW" dirty="0" smtClean="0"/>
          </a:p>
          <a:p>
            <a:r>
              <a:rPr lang="zh-TW" altLang="en-US" dirty="0" smtClean="0"/>
              <a:t>解決香港問題的唯一方法是中國政府收回</a:t>
            </a:r>
            <a:r>
              <a:rPr lang="zh-TW" altLang="en-US" dirty="0"/>
              <a:t>被英國佔領的香港地區</a:t>
            </a:r>
            <a:r>
              <a:rPr lang="zh-TW" altLang="en-US" dirty="0" smtClean="0"/>
              <a:t>，並恢復對</a:t>
            </a:r>
            <a:r>
              <a:rPr lang="zh-TW" altLang="en-US" dirty="0"/>
              <a:t>香港行使</a:t>
            </a:r>
            <a:r>
              <a:rPr lang="zh-TW" altLang="en-US" dirty="0" smtClean="0"/>
              <a:t>主權。</a:t>
            </a:r>
            <a:endParaRPr lang="en-US" altLang="zh-TW" dirty="0" smtClean="0"/>
          </a:p>
          <a:p>
            <a:r>
              <a:rPr lang="zh-TW" altLang="en-US" dirty="0" smtClean="0"/>
              <a:t>實行解決方案的關鍵主要有兩個方面：</a:t>
            </a:r>
            <a:endParaRPr lang="en-US" altLang="zh-TW" dirty="0" smtClean="0"/>
          </a:p>
          <a:p>
            <a:pPr marL="0" indent="0">
              <a:buNone/>
            </a:pPr>
            <a:r>
              <a:rPr lang="en-US" altLang="zh-TW" dirty="0"/>
              <a:t>	</a:t>
            </a:r>
            <a:r>
              <a:rPr lang="en-US" altLang="zh-TW" dirty="0" smtClean="0"/>
              <a:t>1, </a:t>
            </a:r>
            <a:r>
              <a:rPr lang="zh-TW" altLang="en-US" dirty="0" smtClean="0"/>
              <a:t>於何時解決問題</a:t>
            </a:r>
            <a:endParaRPr lang="en-US" altLang="zh-TW" dirty="0" smtClean="0"/>
          </a:p>
          <a:p>
            <a:pPr marL="0" indent="0">
              <a:buNone/>
            </a:pPr>
            <a:r>
              <a:rPr lang="en-US" altLang="zh-TW" dirty="0"/>
              <a:t>	</a:t>
            </a:r>
            <a:r>
              <a:rPr lang="en-US" altLang="zh-TW" dirty="0" smtClean="0"/>
              <a:t>2, </a:t>
            </a:r>
            <a:r>
              <a:rPr lang="zh-TW" altLang="en-US" dirty="0" smtClean="0"/>
              <a:t>以何種方式解決問題</a:t>
            </a:r>
            <a:endParaRPr lang="en-US" dirty="0"/>
          </a:p>
          <a:p>
            <a:endParaRPr lang="en-US" dirty="0"/>
          </a:p>
          <a:p>
            <a:endParaRPr lang="en-US" altLang="zh-TW" dirty="0" smtClean="0"/>
          </a:p>
          <a:p>
            <a:endParaRPr lang="en-US" altLang="zh-TW" dirty="0" smtClean="0"/>
          </a:p>
          <a:p>
            <a:endParaRPr lang="en-US" altLang="zh-TW" dirty="0"/>
          </a:p>
          <a:p>
            <a:endParaRPr lang="en-US" dirty="0"/>
          </a:p>
        </p:txBody>
      </p:sp>
    </p:spTree>
    <p:extLst>
      <p:ext uri="{BB962C8B-B14F-4D97-AF65-F5344CB8AC3E}">
        <p14:creationId xmlns:p14="http://schemas.microsoft.com/office/powerpoint/2010/main" val="6637521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23274" y="242577"/>
            <a:ext cx="10515600" cy="1325563"/>
          </a:xfrm>
        </p:spPr>
        <p:txBody>
          <a:bodyPr>
            <a:normAutofit/>
          </a:bodyPr>
          <a:lstStyle/>
          <a:p>
            <a:r>
              <a:rPr lang="zh-TW" altLang="en-US" sz="4800" b="1" u="sng" dirty="0" smtClean="0"/>
              <a:t>三條不平等條約：香港問題的根源</a:t>
            </a:r>
            <a:endParaRPr lang="en-US" sz="4800" b="1" u="sng" dirty="0"/>
          </a:p>
        </p:txBody>
      </p:sp>
      <p:sp>
        <p:nvSpPr>
          <p:cNvPr id="3" name="內容版面配置區 2"/>
          <p:cNvSpPr>
            <a:spLocks noGrp="1"/>
          </p:cNvSpPr>
          <p:nvPr>
            <p:ph idx="1"/>
          </p:nvPr>
        </p:nvSpPr>
        <p:spPr>
          <a:xfrm>
            <a:off x="823274" y="1568140"/>
            <a:ext cx="10515600" cy="4693162"/>
          </a:xfrm>
        </p:spPr>
        <p:txBody>
          <a:bodyPr>
            <a:normAutofit/>
          </a:bodyPr>
          <a:lstStyle/>
          <a:p>
            <a:r>
              <a:rPr lang="en-US" sz="2600" dirty="0"/>
              <a:t>1842</a:t>
            </a:r>
            <a:r>
              <a:rPr lang="zh-TW" altLang="en-US" sz="2600" dirty="0"/>
              <a:t>年</a:t>
            </a:r>
            <a:r>
              <a:rPr lang="en-US" sz="2600" dirty="0"/>
              <a:t>8</a:t>
            </a:r>
            <a:r>
              <a:rPr lang="zh-TW" altLang="en-US" sz="2600" dirty="0"/>
              <a:t>月</a:t>
            </a:r>
            <a:r>
              <a:rPr lang="en-US" sz="2600" dirty="0"/>
              <a:t>29</a:t>
            </a:r>
            <a:r>
              <a:rPr lang="zh-TW" altLang="en-US" sz="2600" dirty="0"/>
              <a:t>日</a:t>
            </a:r>
            <a:r>
              <a:rPr lang="zh-TW" altLang="en-US" sz="2600" dirty="0" smtClean="0"/>
              <a:t>，英國以武力脅迫清政府簽訂</a:t>
            </a:r>
            <a:r>
              <a:rPr lang="en-US" altLang="zh-TW" sz="2600" dirty="0" smtClean="0"/>
              <a:t>《</a:t>
            </a:r>
            <a:r>
              <a:rPr lang="zh-TW" altLang="en-US" sz="2600" dirty="0"/>
              <a:t>南京條約</a:t>
            </a:r>
            <a:r>
              <a:rPr lang="en-US" altLang="zh-TW" sz="2600" dirty="0"/>
              <a:t>》</a:t>
            </a:r>
            <a:r>
              <a:rPr lang="zh-TW" altLang="en-US" sz="2600" dirty="0" smtClean="0"/>
              <a:t>，將香港島割讓</a:t>
            </a:r>
            <a:r>
              <a:rPr lang="zh-TW" altLang="en-US" sz="2600" dirty="0"/>
              <a:t>給英國。</a:t>
            </a:r>
            <a:endParaRPr lang="en-US" sz="2600" dirty="0"/>
          </a:p>
          <a:p>
            <a:r>
              <a:rPr lang="en-US" sz="2600" dirty="0"/>
              <a:t>1860</a:t>
            </a:r>
            <a:r>
              <a:rPr lang="zh-TW" altLang="en-US" sz="2600" dirty="0"/>
              <a:t>年</a:t>
            </a:r>
            <a:r>
              <a:rPr lang="en-US" sz="2600" dirty="0"/>
              <a:t>10</a:t>
            </a:r>
            <a:r>
              <a:rPr lang="zh-TW" altLang="en-US" sz="2600" dirty="0"/>
              <a:t>月</a:t>
            </a:r>
            <a:r>
              <a:rPr lang="en-US" sz="2600" dirty="0"/>
              <a:t>24</a:t>
            </a:r>
            <a:r>
              <a:rPr lang="zh-TW" altLang="en-US" sz="2600" dirty="0"/>
              <a:t>日，</a:t>
            </a:r>
            <a:r>
              <a:rPr lang="zh-TW" altLang="en-US" sz="2600" dirty="0" smtClean="0"/>
              <a:t>英國以武力脅迫清</a:t>
            </a:r>
            <a:r>
              <a:rPr lang="zh-TW" altLang="en-US" sz="2600" dirty="0"/>
              <a:t>政府</a:t>
            </a:r>
            <a:r>
              <a:rPr lang="zh-TW" altLang="en-US" sz="2600" dirty="0" smtClean="0"/>
              <a:t>簽訂</a:t>
            </a:r>
            <a:r>
              <a:rPr lang="en-US" altLang="zh-TW" sz="2600" dirty="0" smtClean="0"/>
              <a:t>《</a:t>
            </a:r>
            <a:r>
              <a:rPr lang="zh-TW" altLang="en-US" sz="2600" dirty="0"/>
              <a:t>北京條約</a:t>
            </a:r>
            <a:r>
              <a:rPr lang="en-US" altLang="zh-TW" sz="2600" dirty="0"/>
              <a:t>》</a:t>
            </a:r>
            <a:r>
              <a:rPr lang="zh-TW" altLang="en-US" sz="2600" dirty="0"/>
              <a:t>，</a:t>
            </a:r>
            <a:r>
              <a:rPr lang="zh-TW" altLang="en-US" sz="2600" dirty="0" smtClean="0"/>
              <a:t>將九龍半島今日界限</a:t>
            </a:r>
            <a:r>
              <a:rPr lang="zh-TW" altLang="en-US" sz="2600" dirty="0"/>
              <a:t>街以南的</a:t>
            </a:r>
            <a:r>
              <a:rPr lang="zh-TW" altLang="en-US" sz="2600" dirty="0" smtClean="0"/>
              <a:t>地區及昂船洲割讓</a:t>
            </a:r>
            <a:r>
              <a:rPr lang="zh-TW" altLang="en-US" sz="2600" dirty="0"/>
              <a:t>給</a:t>
            </a:r>
            <a:r>
              <a:rPr lang="zh-TW" altLang="en-US" sz="2600" dirty="0" smtClean="0"/>
              <a:t>英國。</a:t>
            </a:r>
            <a:endParaRPr lang="en-US" sz="2600" dirty="0"/>
          </a:p>
          <a:p>
            <a:r>
              <a:rPr lang="en-US" sz="2600" dirty="0"/>
              <a:t>1898</a:t>
            </a:r>
            <a:r>
              <a:rPr lang="zh-TW" altLang="en-US" sz="2600" dirty="0"/>
              <a:t>年</a:t>
            </a:r>
            <a:r>
              <a:rPr lang="en-US" sz="2600" dirty="0"/>
              <a:t>6</a:t>
            </a:r>
            <a:r>
              <a:rPr lang="zh-TW" altLang="en-US" sz="2600" dirty="0"/>
              <a:t>月</a:t>
            </a:r>
            <a:r>
              <a:rPr lang="en-US" sz="2600" dirty="0"/>
              <a:t>9</a:t>
            </a:r>
            <a:r>
              <a:rPr lang="zh-TW" altLang="en-US" sz="2600" dirty="0"/>
              <a:t>日，</a:t>
            </a:r>
            <a:r>
              <a:rPr lang="zh-TW" altLang="en-US" sz="2600" dirty="0" smtClean="0"/>
              <a:t>英國以外交手段迫使清</a:t>
            </a:r>
            <a:r>
              <a:rPr lang="zh-TW" altLang="en-US" sz="2600" dirty="0"/>
              <a:t>政府簽訂</a:t>
            </a:r>
            <a:r>
              <a:rPr lang="en-US" altLang="zh-TW" sz="2600" dirty="0"/>
              <a:t>《</a:t>
            </a:r>
            <a:r>
              <a:rPr lang="zh-TW" altLang="en-US" sz="2600" dirty="0"/>
              <a:t>展拓香港界址專條</a:t>
            </a:r>
            <a:r>
              <a:rPr lang="en-US" altLang="zh-TW" sz="2600" dirty="0"/>
              <a:t>》</a:t>
            </a:r>
            <a:r>
              <a:rPr lang="zh-TW" altLang="en-US" sz="2600" dirty="0"/>
              <a:t>，並通過次年的定界談判，從</a:t>
            </a:r>
            <a:r>
              <a:rPr lang="en-US" sz="2600" dirty="0"/>
              <a:t>1898</a:t>
            </a:r>
            <a:r>
              <a:rPr lang="zh-TW" altLang="en-US" sz="2600" dirty="0"/>
              <a:t>年</a:t>
            </a:r>
            <a:r>
              <a:rPr lang="en-US" sz="2600" dirty="0"/>
              <a:t>7</a:t>
            </a:r>
            <a:r>
              <a:rPr lang="zh-TW" altLang="en-US" sz="2600" dirty="0"/>
              <a:t>月</a:t>
            </a:r>
            <a:r>
              <a:rPr lang="en-US" sz="2600" dirty="0"/>
              <a:t>1</a:t>
            </a:r>
            <a:r>
              <a:rPr lang="zh-TW" altLang="en-US" sz="2600" dirty="0"/>
              <a:t>日起，租借深圳河</a:t>
            </a:r>
            <a:r>
              <a:rPr lang="zh-TW" altLang="en-US" sz="2600" dirty="0" smtClean="0"/>
              <a:t>以南至今</a:t>
            </a:r>
            <a:r>
              <a:rPr lang="zh-TW" altLang="en-US" sz="2600" dirty="0"/>
              <a:t>日界限街</a:t>
            </a:r>
            <a:r>
              <a:rPr lang="zh-TW" altLang="en-US" sz="2600" dirty="0" smtClean="0"/>
              <a:t>以北中國</a:t>
            </a:r>
            <a:r>
              <a:rPr lang="zh-TW" altLang="en-US" sz="2600" dirty="0"/>
              <a:t>領土、</a:t>
            </a:r>
            <a:r>
              <a:rPr lang="zh-TW" altLang="en-US" sz="2600" dirty="0" smtClean="0"/>
              <a:t>附近</a:t>
            </a:r>
            <a:r>
              <a:rPr lang="en-US" sz="2600" dirty="0" smtClean="0"/>
              <a:t>235</a:t>
            </a:r>
            <a:r>
              <a:rPr lang="zh-TW" altLang="en-US" sz="2600" dirty="0"/>
              <a:t>個島嶼及大鵬灣、深圳灣水域，租期</a:t>
            </a:r>
            <a:r>
              <a:rPr lang="en-US" sz="2600" dirty="0"/>
              <a:t>99</a:t>
            </a:r>
            <a:r>
              <a:rPr lang="zh-TW" altLang="en-US" sz="2600" dirty="0"/>
              <a:t>年。這些被租借的中國領土和領海後來被英國政府稱為「新界」。</a:t>
            </a:r>
            <a:endParaRPr lang="en-US" sz="2600" dirty="0"/>
          </a:p>
          <a:p>
            <a:r>
              <a:rPr lang="zh-TW" altLang="en-US" sz="2600" dirty="0"/>
              <a:t>「新界」的</a:t>
            </a:r>
            <a:r>
              <a:rPr lang="en-US" sz="2600" dirty="0"/>
              <a:t>99</a:t>
            </a:r>
            <a:r>
              <a:rPr lang="zh-TW" altLang="en-US" sz="2600" dirty="0"/>
              <a:t>年租期是香港九七問題的源頭。</a:t>
            </a:r>
            <a:endParaRPr lang="en-US" sz="2600" dirty="0"/>
          </a:p>
          <a:p>
            <a:endParaRPr lang="en-US" altLang="zh-TW" dirty="0" smtClean="0"/>
          </a:p>
          <a:p>
            <a:endParaRPr lang="en-US" altLang="zh-TW" dirty="0" smtClean="0"/>
          </a:p>
          <a:p>
            <a:endParaRPr lang="en-US" altLang="zh-TW" dirty="0"/>
          </a:p>
          <a:p>
            <a:endParaRPr lang="en-US" dirty="0"/>
          </a:p>
        </p:txBody>
      </p:sp>
    </p:spTree>
    <p:extLst>
      <p:ext uri="{BB962C8B-B14F-4D97-AF65-F5344CB8AC3E}">
        <p14:creationId xmlns:p14="http://schemas.microsoft.com/office/powerpoint/2010/main" val="28784104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110601"/>
            <a:ext cx="10515600" cy="1325563"/>
          </a:xfrm>
        </p:spPr>
        <p:txBody>
          <a:bodyPr>
            <a:normAutofit/>
          </a:bodyPr>
          <a:lstStyle/>
          <a:p>
            <a:r>
              <a:rPr lang="en-US" altLang="zh-TW" sz="4800" b="1" u="sng" dirty="0" smtClean="0"/>
              <a:t>《</a:t>
            </a:r>
            <a:r>
              <a:rPr lang="zh-TW" altLang="en-US" sz="4800" b="1" u="sng" dirty="0" smtClean="0"/>
              <a:t>南京條約</a:t>
            </a:r>
            <a:r>
              <a:rPr lang="en-US" altLang="zh-TW" sz="4800" b="1" u="sng" dirty="0" smtClean="0"/>
              <a:t>》</a:t>
            </a:r>
            <a:endParaRPr lang="en-US" sz="4800" b="1" u="sng" dirty="0"/>
          </a:p>
        </p:txBody>
      </p:sp>
      <p:sp>
        <p:nvSpPr>
          <p:cNvPr id="3" name="內容版面配置區 2"/>
          <p:cNvSpPr>
            <a:spLocks noGrp="1"/>
          </p:cNvSpPr>
          <p:nvPr>
            <p:ph idx="1"/>
          </p:nvPr>
        </p:nvSpPr>
        <p:spPr>
          <a:xfrm>
            <a:off x="838200" y="1523969"/>
            <a:ext cx="10087466" cy="4556320"/>
          </a:xfrm>
        </p:spPr>
        <p:txBody>
          <a:bodyPr>
            <a:normAutofit/>
          </a:bodyPr>
          <a:lstStyle/>
          <a:p>
            <a:r>
              <a:rPr lang="en-US" dirty="0"/>
              <a:t>19</a:t>
            </a:r>
            <a:r>
              <a:rPr lang="zh-TW" altLang="en-US" dirty="0"/>
              <a:t>世紀的英國處於極盛時期，享有「海上霸王」、「世界商人」和「日不落國」的稱號。英國在完成工業革命後，開始掠奪殖民地來開拓世界市場並擴大產品銷路。中國人口眾多，成為英國的貿易對象，奪取和征服中國的龐大市場是當時英國的主要目標之一。 </a:t>
            </a:r>
            <a:endParaRPr lang="en-US" altLang="zh-TW" dirty="0" smtClean="0"/>
          </a:p>
          <a:p>
            <a:r>
              <a:rPr lang="zh-TW" altLang="en-US" dirty="0"/>
              <a:t>早在</a:t>
            </a:r>
            <a:r>
              <a:rPr lang="en-US" dirty="0"/>
              <a:t>17</a:t>
            </a:r>
            <a:r>
              <a:rPr lang="zh-TW" altLang="en-US" dirty="0"/>
              <a:t>世紀時，英國就有在中國外洋海島上建立殖民地的想法。</a:t>
            </a:r>
            <a:r>
              <a:rPr lang="en-US" dirty="0"/>
              <a:t>1635</a:t>
            </a:r>
            <a:r>
              <a:rPr lang="zh-TW" altLang="en-US" dirty="0"/>
              <a:t>年（明崇禎年間），英國首次正式派遣商船來華貿易</a:t>
            </a:r>
            <a:r>
              <a:rPr lang="zh-TW" altLang="en-US" dirty="0" smtClean="0"/>
              <a:t>。英</a:t>
            </a:r>
            <a:r>
              <a:rPr lang="zh-TW" altLang="en-US" dirty="0"/>
              <a:t>王查理一世指示率領武裝商船的海軍上校約翰．威德爾（</a:t>
            </a:r>
            <a:r>
              <a:rPr lang="en-US" dirty="0"/>
              <a:t>John Weddell</a:t>
            </a:r>
            <a:r>
              <a:rPr lang="zh-TW" altLang="en-US" dirty="0"/>
              <a:t>），隨時以武力佔領土地。 威德爾來華後硬闖入珠江口，還炮轟中國的炮台，然後直上廣州強行貿易後離去。回國後，威德爾建議佔領海南島，作為英國的貿易基地</a:t>
            </a:r>
            <a:r>
              <a:rPr lang="zh-TW" altLang="en-US" dirty="0" smtClean="0"/>
              <a:t>。</a:t>
            </a:r>
            <a:endParaRPr lang="en-US" dirty="0"/>
          </a:p>
          <a:p>
            <a:endParaRPr lang="en-US" altLang="zh-TW" dirty="0" smtClean="0"/>
          </a:p>
          <a:p>
            <a:endParaRPr lang="en-US" altLang="zh-TW" dirty="0" smtClean="0"/>
          </a:p>
          <a:p>
            <a:endParaRPr lang="en-US" altLang="zh-TW" dirty="0"/>
          </a:p>
          <a:p>
            <a:endParaRPr lang="en-US" dirty="0"/>
          </a:p>
        </p:txBody>
      </p:sp>
    </p:spTree>
    <p:extLst>
      <p:ext uri="{BB962C8B-B14F-4D97-AF65-F5344CB8AC3E}">
        <p14:creationId xmlns:p14="http://schemas.microsoft.com/office/powerpoint/2010/main" val="30378802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75071" y="6858000"/>
            <a:ext cx="10515600" cy="1325563"/>
          </a:xfrm>
        </p:spPr>
        <p:txBody>
          <a:bodyPr/>
          <a:lstStyle/>
          <a:p>
            <a:endParaRPr lang="en-US"/>
          </a:p>
        </p:txBody>
      </p:sp>
      <p:sp>
        <p:nvSpPr>
          <p:cNvPr id="3" name="內容版面配置區 2"/>
          <p:cNvSpPr>
            <a:spLocks noGrp="1"/>
          </p:cNvSpPr>
          <p:nvPr>
            <p:ph idx="1"/>
          </p:nvPr>
        </p:nvSpPr>
        <p:spPr>
          <a:xfrm>
            <a:off x="875070" y="544085"/>
            <a:ext cx="10682191" cy="5941555"/>
          </a:xfrm>
        </p:spPr>
        <p:txBody>
          <a:bodyPr>
            <a:normAutofit/>
          </a:bodyPr>
          <a:lstStyle/>
          <a:p>
            <a:r>
              <a:rPr lang="zh-TW" altLang="en-US" dirty="0"/>
              <a:t>此後，英國曾數次派遣特使來華，希望可以在中國謀取一塊居留地。馬戛爾尼（</a:t>
            </a:r>
            <a:r>
              <a:rPr lang="en-US" dirty="0"/>
              <a:t>Lord </a:t>
            </a:r>
            <a:r>
              <a:rPr lang="en-US" dirty="0" err="1"/>
              <a:t>Macartney</a:t>
            </a:r>
            <a:r>
              <a:rPr lang="zh-TW" altLang="en-US" dirty="0"/>
              <a:t>）和阿美士德（</a:t>
            </a:r>
            <a:r>
              <a:rPr lang="en-US" dirty="0"/>
              <a:t>Lord Amherst</a:t>
            </a:r>
            <a:r>
              <a:rPr lang="zh-TW" altLang="en-US" dirty="0"/>
              <a:t>）分別在</a:t>
            </a:r>
            <a:r>
              <a:rPr lang="en-US" dirty="0"/>
              <a:t>1792</a:t>
            </a:r>
            <a:r>
              <a:rPr lang="zh-TW" altLang="en-US" dirty="0"/>
              <a:t>年及</a:t>
            </a:r>
            <a:r>
              <a:rPr lang="en-US" dirty="0"/>
              <a:t>1816</a:t>
            </a:r>
            <a:r>
              <a:rPr lang="zh-TW" altLang="en-US" dirty="0"/>
              <a:t>年來華並提出割讓中國島嶼給英國的要求，但都無功而</a:t>
            </a:r>
            <a:r>
              <a:rPr lang="zh-TW" altLang="en-US" dirty="0" smtClean="0"/>
              <a:t>還。 </a:t>
            </a:r>
            <a:endParaRPr lang="en-US" dirty="0" smtClean="0"/>
          </a:p>
          <a:p>
            <a:r>
              <a:rPr lang="en-US" dirty="0"/>
              <a:t>1833</a:t>
            </a:r>
            <a:r>
              <a:rPr lang="zh-TW" altLang="en-US" dirty="0"/>
              <a:t>年，英國委派律勞卑（</a:t>
            </a:r>
            <a:r>
              <a:rPr lang="en-US" dirty="0"/>
              <a:t>Lord Napier</a:t>
            </a:r>
            <a:r>
              <a:rPr lang="zh-TW" altLang="en-US" dirty="0"/>
              <a:t>）為「駐華商務總監督」管理對華貿易，取代東印度公司駐廣州的大班。外交大臣巴麥尊（</a:t>
            </a:r>
            <a:r>
              <a:rPr lang="en-US" dirty="0"/>
              <a:t>Palmerston</a:t>
            </a:r>
            <a:r>
              <a:rPr lang="zh-TW" altLang="en-US" dirty="0"/>
              <a:t>）向律勞卑的訓令中，要求他調查英國船隻在戰爭發生時可以受到保護的地方。 </a:t>
            </a:r>
            <a:endParaRPr lang="en-US" altLang="zh-TW" dirty="0" smtClean="0"/>
          </a:p>
          <a:p>
            <a:r>
              <a:rPr lang="zh-TW" altLang="en-US" dirty="0"/>
              <a:t>律勞卑的「駐華商務總監督」兼有外交代表的職能；但當時中英兩國尚未建立外交關係，英國亦未知會中國有關的任命。律勞卑於</a:t>
            </a:r>
            <a:r>
              <a:rPr lang="en-US" dirty="0"/>
              <a:t>1834</a:t>
            </a:r>
            <a:r>
              <a:rPr lang="zh-TW" altLang="en-US" dirty="0"/>
              <a:t>年來到廣州時被兩廣總督拒見，他竟然命令軍艦駛入內河並炮轟虎門，最後在行商的斡旋下離開廣州。 </a:t>
            </a:r>
            <a:endParaRPr lang="en-US" dirty="0"/>
          </a:p>
        </p:txBody>
      </p:sp>
    </p:spTree>
    <p:extLst>
      <p:ext uri="{BB962C8B-B14F-4D97-AF65-F5344CB8AC3E}">
        <p14:creationId xmlns:p14="http://schemas.microsoft.com/office/powerpoint/2010/main" val="24529793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3441</Words>
  <Application>Microsoft Office PowerPoint</Application>
  <PresentationFormat>寬螢幕</PresentationFormat>
  <Paragraphs>109</Paragraphs>
  <Slides>23</Slides>
  <Notes>0</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23</vt:i4>
      </vt:variant>
    </vt:vector>
  </HeadingPairs>
  <TitlesOfParts>
    <vt:vector size="29" baseType="lpstr">
      <vt:lpstr>新細明體</vt:lpstr>
      <vt:lpstr>新細明體</vt:lpstr>
      <vt:lpstr>Arial</vt:lpstr>
      <vt:lpstr>Calibri</vt:lpstr>
      <vt:lpstr>Calibri Light</vt:lpstr>
      <vt:lpstr>Office 佈景主題</vt:lpstr>
      <vt:lpstr>高中公民與社會發展科知識增益系列  從三條不平等條約看 香港問題的由來</vt:lpstr>
      <vt:lpstr>香港的中華文化根源</vt:lpstr>
      <vt:lpstr>香港的中國歷史淵源</vt:lpstr>
      <vt:lpstr>PowerPoint 簡報</vt:lpstr>
      <vt:lpstr>香港問題的由來</vt:lpstr>
      <vt:lpstr>香港問題的解決</vt:lpstr>
      <vt:lpstr>三條不平等條約：香港問題的根源</vt:lpstr>
      <vt:lpstr>《南京條約》</vt:lpstr>
      <vt:lpstr>PowerPoint 簡報</vt:lpstr>
      <vt:lpstr>PowerPoint 簡報</vt:lpstr>
      <vt:lpstr>PowerPoint 簡報</vt:lpstr>
      <vt:lpstr>PowerPoint 簡報</vt:lpstr>
      <vt:lpstr>PowerPoint 簡報</vt:lpstr>
      <vt:lpstr>《北京條約》</vt:lpstr>
      <vt:lpstr>PowerPoint 簡報</vt:lpstr>
      <vt:lpstr>PowerPoint 簡報</vt:lpstr>
      <vt:lpstr>《展拓香港界址專條》</vt:lpstr>
      <vt:lpstr>PowerPoint 簡報</vt:lpstr>
      <vt:lpstr>PowerPoint 簡報</vt:lpstr>
      <vt:lpstr>三條不平等條約的問題和解決方法</vt:lpstr>
      <vt:lpstr>PowerPoint 簡報</vt:lpstr>
      <vt:lpstr>PowerPoint 簡報</vt:lpstr>
      <vt:lpstr>完</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2021-06-07T03:06:48Z</dcterms:created>
  <dcterms:modified xsi:type="dcterms:W3CDTF">2021-06-07T03:06:59Z</dcterms:modified>
</cp:coreProperties>
</file>