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48"/>
  </p:notesMasterIdLst>
  <p:sldIdLst>
    <p:sldId id="478" r:id="rId2"/>
    <p:sldId id="479" r:id="rId3"/>
    <p:sldId id="399" r:id="rId4"/>
    <p:sldId id="405" r:id="rId5"/>
    <p:sldId id="477" r:id="rId6"/>
    <p:sldId id="407" r:id="rId7"/>
    <p:sldId id="408" r:id="rId8"/>
    <p:sldId id="410" r:id="rId9"/>
    <p:sldId id="411" r:id="rId10"/>
    <p:sldId id="412" r:id="rId11"/>
    <p:sldId id="464" r:id="rId12"/>
    <p:sldId id="413" r:id="rId13"/>
    <p:sldId id="414" r:id="rId14"/>
    <p:sldId id="415" r:id="rId15"/>
    <p:sldId id="416" r:id="rId16"/>
    <p:sldId id="429" r:id="rId17"/>
    <p:sldId id="430" r:id="rId18"/>
    <p:sldId id="431" r:id="rId19"/>
    <p:sldId id="432" r:id="rId20"/>
    <p:sldId id="433" r:id="rId21"/>
    <p:sldId id="434" r:id="rId22"/>
    <p:sldId id="437" r:id="rId23"/>
    <p:sldId id="473" r:id="rId24"/>
    <p:sldId id="469" r:id="rId25"/>
    <p:sldId id="470" r:id="rId26"/>
    <p:sldId id="474" r:id="rId27"/>
    <p:sldId id="440" r:id="rId28"/>
    <p:sldId id="475" r:id="rId29"/>
    <p:sldId id="442" r:id="rId30"/>
    <p:sldId id="444" r:id="rId31"/>
    <p:sldId id="445" r:id="rId32"/>
    <p:sldId id="446" r:id="rId33"/>
    <p:sldId id="447" r:id="rId34"/>
    <p:sldId id="448" r:id="rId35"/>
    <p:sldId id="449" r:id="rId36"/>
    <p:sldId id="450" r:id="rId37"/>
    <p:sldId id="451" r:id="rId38"/>
    <p:sldId id="452" r:id="rId39"/>
    <p:sldId id="453" r:id="rId40"/>
    <p:sldId id="454" r:id="rId41"/>
    <p:sldId id="455" r:id="rId42"/>
    <p:sldId id="468" r:id="rId43"/>
    <p:sldId id="472" r:id="rId44"/>
    <p:sldId id="476" r:id="rId45"/>
    <p:sldId id="461" r:id="rId46"/>
    <p:sldId id="355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5777A-03A7-4F5B-8EFD-230AC9DC1C14}" type="datetimeFigureOut">
              <a:rPr lang="zh-HK" altLang="en-US" smtClean="0"/>
              <a:t>24/1/2022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4E01A-8B83-4B32-BA2A-929CFF87613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79974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B7F95-84FE-4182-BD75-3E3ABE19CFEE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6175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B7F95-84FE-4182-BD75-3E3ABE19CFEE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5424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4A82-87CE-42DA-8279-98E7185AB8E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76E4-213D-4C04-9EA8-A039D0BD6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12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4A82-87CE-42DA-8279-98E7185AB8E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76E4-213D-4C04-9EA8-A039D0BD6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30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4A82-87CE-42DA-8279-98E7185AB8E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76E4-213D-4C04-9EA8-A039D0BD6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46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4A82-87CE-42DA-8279-98E7185AB8E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76E4-213D-4C04-9EA8-A039D0BD6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7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4A82-87CE-42DA-8279-98E7185AB8E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76E4-213D-4C04-9EA8-A039D0BD6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3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4A82-87CE-42DA-8279-98E7185AB8E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76E4-213D-4C04-9EA8-A039D0BD6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9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4A82-87CE-42DA-8279-98E7185AB8E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76E4-213D-4C04-9EA8-A039D0BD6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44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4A82-87CE-42DA-8279-98E7185AB8E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76E4-213D-4C04-9EA8-A039D0BD6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8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4A82-87CE-42DA-8279-98E7185AB8E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76E4-213D-4C04-9EA8-A039D0BD6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93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4A82-87CE-42DA-8279-98E7185AB8E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76E4-213D-4C04-9EA8-A039D0BD6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31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4A82-87CE-42DA-8279-98E7185AB8E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876E4-213D-4C04-9EA8-A039D0BD6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4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D4A82-87CE-42DA-8279-98E7185AB8E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876E4-213D-4C04-9EA8-A039D0BD6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2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ich.unesco.org/en/what-is-intangible-heritage-00003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publicdomain/zero/1.0/deed.en" TargetMode="External"/><Relationship Id="rId13" Type="http://schemas.openxmlformats.org/officeDocument/2006/relationships/hyperlink" Target="https://www.flickr.com/photos/bhm/" TargetMode="External"/><Relationship Id="rId18" Type="http://schemas.openxmlformats.org/officeDocument/2006/relationships/image" Target="../media/image7.png"/><Relationship Id="rId26" Type="http://schemas.openxmlformats.org/officeDocument/2006/relationships/image" Target="../media/image9.png"/><Relationship Id="rId3" Type="http://schemas.openxmlformats.org/officeDocument/2006/relationships/image" Target="../media/image2.jpeg"/><Relationship Id="rId21" Type="http://schemas.openxmlformats.org/officeDocument/2006/relationships/hyperlink" Target="https://pixabay.com/photos/luopan-fengshui-compass-3035512/" TargetMode="External"/><Relationship Id="rId7" Type="http://schemas.openxmlformats.org/officeDocument/2006/relationships/hyperlink" Target="https://commons.wikimedia.org/wiki/File:Jyutping_example.jpg" TargetMode="External"/><Relationship Id="rId12" Type="http://schemas.openxmlformats.org/officeDocument/2006/relationships/hyperlink" Target="https://www.flickr.com/photos/bhm/5415806394" TargetMode="External"/><Relationship Id="rId17" Type="http://schemas.openxmlformats.org/officeDocument/2006/relationships/hyperlink" Target="https://commons.wikimedia.org/w/index.php?title=User:Dilontai&amp;action=edit&amp;redlink=1" TargetMode="External"/><Relationship Id="rId25" Type="http://schemas.openxmlformats.org/officeDocument/2006/relationships/hyperlink" Target="https://zh.wikipedia.org/zh/File:HK_Food_Hot_n_Fresh_Egg_Tart.JPG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commons.wikimedia.org/wiki/File:%E5%A4%A7%E5%9D%91%E8%88%9E%E7%81%AB%E9%BE%8D%E4%B9%8B%E8%B5%B7%E9%BE%8D%E9%A0%AD.JPG" TargetMode="External"/><Relationship Id="rId20" Type="http://schemas.openxmlformats.org/officeDocument/2006/relationships/hyperlink" Target="https://creativecommons.org/licenses/by/2.0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hyperlink" Target="https://creativecommons.org/licenses/by-sa/3.0/deed.en" TargetMode="External"/><Relationship Id="rId24" Type="http://schemas.openxmlformats.org/officeDocument/2006/relationships/hyperlink" Target="https://pxhere.com/en/photo/1382576" TargetMode="External"/><Relationship Id="rId5" Type="http://schemas.openxmlformats.org/officeDocument/2006/relationships/image" Target="../media/image4.png"/><Relationship Id="rId15" Type="http://schemas.openxmlformats.org/officeDocument/2006/relationships/image" Target="../media/image6.png"/><Relationship Id="rId23" Type="http://schemas.openxmlformats.org/officeDocument/2006/relationships/image" Target="../media/image8.png"/><Relationship Id="rId10" Type="http://schemas.openxmlformats.org/officeDocument/2006/relationships/hyperlink" Target="https://commons.wikimedia.org/wiki/User:%E9%95%BF%E5%A4%9C%E6%97%A0%E9%A3%8E" TargetMode="External"/><Relationship Id="rId19" Type="http://schemas.openxmlformats.org/officeDocument/2006/relationships/hyperlink" Target="https://pxhere.com/zh/photo/266905" TargetMode="External"/><Relationship Id="rId4" Type="http://schemas.openxmlformats.org/officeDocument/2006/relationships/image" Target="../media/image3.jpg"/><Relationship Id="rId9" Type="http://schemas.openxmlformats.org/officeDocument/2006/relationships/hyperlink" Target="https://commons.wikimedia.org/wiki/File:HongKong003.jpg" TargetMode="External"/><Relationship Id="rId14" Type="http://schemas.openxmlformats.org/officeDocument/2006/relationships/hyperlink" Target="https://creativecommons.org/licenses/by-nc-nd/2.0/" TargetMode="External"/><Relationship Id="rId22" Type="http://schemas.openxmlformats.org/officeDocument/2006/relationships/hyperlink" Target="https://creativecommons.org/publicdomain/zero/1.0/" TargetMode="External"/><Relationship Id="rId27" Type="http://schemas.openxmlformats.org/officeDocument/2006/relationships/hyperlink" Target="https://pxhere.com/zh/photo/1623036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xhere.com/zh/photo/1069008" TargetMode="External"/><Relationship Id="rId5" Type="http://schemas.openxmlformats.org/officeDocument/2006/relationships/hyperlink" Target="https://creativecommons.org/publicdomain/zero/1.0/" TargetMode="External"/><Relationship Id="rId4" Type="http://schemas.openxmlformats.org/officeDocument/2006/relationships/hyperlink" Target="https://pxhere.com/en/photo/1248675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zh/photo/971202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publicdomain/zero/1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13241" y="1131332"/>
            <a:ext cx="6782779" cy="16436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2850" dirty="0">
                <a:latin typeface="標楷體" panose="03000509000000000000" pitchFamily="65" charset="-120"/>
                <a:ea typeface="標楷體" panose="03000509000000000000" pitchFamily="65" charset="-120"/>
              </a:rPr>
              <a:t>高中公民與社會發展科知識增益系列：</a:t>
            </a:r>
            <a:br>
              <a:rPr lang="zh-TW" altLang="en-US" sz="285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50" dirty="0">
                <a:latin typeface="標楷體" panose="03000509000000000000" pitchFamily="65" charset="-120"/>
                <a:ea typeface="標楷體" panose="03000509000000000000" pitchFamily="65" charset="-120"/>
              </a:rPr>
              <a:t>香港社會的多元文化特徵</a:t>
            </a:r>
            <a:br>
              <a:rPr lang="zh-TW" altLang="en-US" sz="285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HK" altLang="en-US" sz="285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68434" y="4410725"/>
            <a:ext cx="5143500" cy="852271"/>
          </a:xfrm>
        </p:spPr>
        <p:txBody>
          <a:bodyPr>
            <a:normAutofit/>
          </a:bodyPr>
          <a:lstStyle/>
          <a:p>
            <a:pPr algn="ctr"/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教育局通識教育</a:t>
            </a:r>
            <a:r>
              <a:rPr lang="en-US" altLang="zh-TW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公民與社會發展組</a:t>
            </a:r>
            <a:endParaRPr lang="en-US" altLang="zh-TW" sz="2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2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2022</a:t>
            </a:r>
            <a:r>
              <a:rPr lang="zh-TW" altLang="en-US" sz="2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2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endParaRPr lang="zh-HK" altLang="en-US" sz="2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95540" y="3504037"/>
            <a:ext cx="2144894" cy="5514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r>
              <a:rPr lang="zh-TW" altLang="en-US" sz="2025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即 將 開 始</a:t>
            </a:r>
            <a:endParaRPr lang="zh-HK" altLang="en-US" sz="2025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1123" y="2594847"/>
            <a:ext cx="5338121" cy="66534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algn="ctr" defTabSz="685800">
              <a:spcBef>
                <a:spcPct val="0"/>
              </a:spcBef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講者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︰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李浩然教授（香港大學建築保育副教授）、邱逸博士（中國文化研究院院長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）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753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Text Box 2"/>
          <p:cNvSpPr txBox="1">
            <a:spLocks noChangeArrowheads="1"/>
          </p:cNvSpPr>
          <p:nvPr/>
        </p:nvSpPr>
        <p:spPr bwMode="auto">
          <a:xfrm>
            <a:off x="0" y="707886"/>
            <a:ext cx="9144000" cy="447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TW" altLang="en-US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PMingLiU" pitchFamily="18" charset="-120"/>
              <a:cs typeface="Arial" charset="0"/>
            </a:endParaRPr>
          </a:p>
          <a:p>
            <a:pPr algn="ctr" eaLnBrk="1" hangingPunct="1">
              <a:lnSpc>
                <a:spcPct val="75000"/>
              </a:lnSpc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  <a:cs typeface="Arial" charset="0"/>
              </a:rPr>
              <a:t> </a:t>
            </a:r>
            <a:endParaRPr lang="en-US" altLang="zh-TW" sz="4000" b="1" dirty="0" smtClean="0">
              <a:effectLst>
                <a:outerShdw blurRad="38100" dist="38100" dir="2700000" algn="tl">
                  <a:srgbClr val="C0C0C0"/>
                </a:outerShdw>
              </a:effectLst>
              <a:ea typeface="PMingLiU" pitchFamily="18" charset="-120"/>
              <a:cs typeface="Arial" charset="0"/>
            </a:endParaRPr>
          </a:p>
          <a:p>
            <a:pPr algn="ctr" eaLnBrk="1" hangingPunct="1">
              <a:lnSpc>
                <a:spcPct val="75000"/>
              </a:lnSpc>
              <a:defRPr/>
            </a:pPr>
            <a:r>
              <a:rPr lang="en-US" altLang="zh-TW" sz="5000" b="1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Cultural Heritage</a:t>
            </a:r>
          </a:p>
          <a:p>
            <a:pPr algn="ctr" eaLnBrk="1" hangingPunct="1">
              <a:lnSpc>
                <a:spcPct val="75000"/>
              </a:lnSpc>
              <a:spcAft>
                <a:spcPct val="25000"/>
              </a:spcAft>
              <a:defRPr/>
            </a:pPr>
            <a:r>
              <a:rPr lang="en-US" altLang="zh-TW" sz="6000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/</a:t>
            </a:r>
            <a:r>
              <a:rPr lang="en-US" altLang="zh-TW" sz="4800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     </a:t>
            </a:r>
            <a:r>
              <a:rPr lang="en-US" altLang="zh-TW" sz="6000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 \</a:t>
            </a:r>
          </a:p>
          <a:p>
            <a:pPr algn="ctr" eaLnBrk="1" hangingPunct="1">
              <a:lnSpc>
                <a:spcPct val="75000"/>
              </a:lnSpc>
              <a:spcBef>
                <a:spcPct val="25000"/>
              </a:spcBef>
              <a:spcAft>
                <a:spcPct val="25000"/>
              </a:spcAft>
              <a:defRPr/>
            </a:pPr>
            <a:r>
              <a:rPr lang="en-US" altLang="zh-TW" sz="3500" b="1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   </a:t>
            </a:r>
            <a:r>
              <a:rPr lang="en-US" altLang="zh-TW" sz="3500" b="1" dirty="0" smtClean="0">
                <a:solidFill>
                  <a:srgbClr val="C00000"/>
                </a:solidFill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Tangible</a:t>
            </a:r>
            <a:r>
              <a:rPr lang="en-US" altLang="zh-TW" sz="3500" b="1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     Intangible</a:t>
            </a:r>
          </a:p>
          <a:p>
            <a:pPr algn="l" eaLnBrk="1" hangingPunct="1">
              <a:lnSpc>
                <a:spcPct val="75000"/>
              </a:lnSpc>
              <a:spcBef>
                <a:spcPct val="25000"/>
              </a:spcBef>
              <a:defRPr/>
            </a:pPr>
            <a:r>
              <a:rPr lang="en-US" altLang="zh-TW" sz="3000" b="1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                         </a:t>
            </a:r>
            <a:r>
              <a:rPr lang="en-US" altLang="zh-TW" sz="6000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/ </a:t>
            </a:r>
            <a:r>
              <a:rPr lang="en-US" altLang="zh-TW" sz="4800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   </a:t>
            </a:r>
            <a:r>
              <a:rPr lang="en-US" altLang="zh-TW" sz="6000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\</a:t>
            </a:r>
          </a:p>
          <a:p>
            <a:pPr algn="l" eaLnBrk="1" hangingPunct="1">
              <a:lnSpc>
                <a:spcPct val="75000"/>
              </a:lnSpc>
              <a:defRPr/>
            </a:pPr>
            <a:r>
              <a:rPr lang="en-US" altLang="zh-TW" sz="2000" b="1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                       </a:t>
            </a:r>
            <a:r>
              <a:rPr lang="en-US" altLang="zh-TW" sz="2500" b="1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Movable   </a:t>
            </a:r>
            <a:r>
              <a:rPr lang="en-US" altLang="zh-TW" sz="2500" b="1" dirty="0" smtClean="0">
                <a:solidFill>
                  <a:srgbClr val="0070C0"/>
                </a:solidFill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Immovable </a:t>
            </a:r>
          </a:p>
          <a:p>
            <a:pPr algn="l" eaLnBrk="1" hangingPunct="1">
              <a:defRPr/>
            </a:pPr>
            <a:endParaRPr lang="zh-TW" altLang="en-US" sz="2500" b="1" dirty="0" smtClean="0">
              <a:latin typeface="Calibri" panose="020F0502020204030204" pitchFamily="34" charset="0"/>
              <a:ea typeface="SimSun" pitchFamily="2" charset="-122"/>
              <a:cs typeface="Calibri" panose="020F0502020204030204" pitchFamily="34" charset="0"/>
            </a:endParaRPr>
          </a:p>
        </p:txBody>
      </p:sp>
      <p:sp>
        <p:nvSpPr>
          <p:cNvPr id="531460" name="Oval 4"/>
          <p:cNvSpPr>
            <a:spLocks noChangeArrowheads="1"/>
          </p:cNvSpPr>
          <p:nvPr/>
        </p:nvSpPr>
        <p:spPr bwMode="auto">
          <a:xfrm>
            <a:off x="1873250" y="2561198"/>
            <a:ext cx="5638800" cy="1120775"/>
          </a:xfrm>
          <a:prstGeom prst="ellipse">
            <a:avLst/>
          </a:prstGeom>
          <a:noFill/>
          <a:ln w="1016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1461" name="Text Box 5"/>
          <p:cNvSpPr txBox="1">
            <a:spLocks noChangeArrowheads="1"/>
          </p:cNvSpPr>
          <p:nvPr/>
        </p:nvSpPr>
        <p:spPr bwMode="auto">
          <a:xfrm>
            <a:off x="4220416" y="2788147"/>
            <a:ext cx="7620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3500" b="1" dirty="0">
                <a:ea typeface="PMingLiU" pitchFamily="18" charset="-120"/>
              </a:rPr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What is “</a:t>
            </a:r>
            <a:r>
              <a:rPr lang="en-US" sz="2800" b="1" dirty="0" smtClean="0">
                <a:solidFill>
                  <a:srgbClr val="0070C0"/>
                </a:solidFill>
              </a:rPr>
              <a:t>immovable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u="sng" dirty="0" smtClean="0">
                <a:solidFill>
                  <a:srgbClr val="C00000"/>
                </a:solidFill>
              </a:rPr>
              <a:t>tangible</a:t>
            </a:r>
            <a:r>
              <a:rPr lang="en-US" sz="2800" b="1" dirty="0" smtClean="0">
                <a:solidFill>
                  <a:srgbClr val="C00000"/>
                </a:solidFill>
              </a:rPr>
              <a:t> cultural heritage”?</a:t>
            </a:r>
          </a:p>
          <a:p>
            <a:endParaRPr lang="en-US" sz="1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24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0" y="1993634"/>
            <a:ext cx="4114800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4950" indent="-2349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 b="1" u="sng" dirty="0">
                <a:ea typeface="PMingLiU" pitchFamily="18" charset="-120"/>
                <a:cs typeface="Arial" charset="0"/>
              </a:rPr>
              <a:t>Cultural Heritage (built structures)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 b="1" dirty="0">
                <a:ea typeface="PMingLiU" pitchFamily="18" charset="-120"/>
                <a:cs typeface="Arial" charset="0"/>
              </a:rPr>
              <a:t>1.	Monuments</a:t>
            </a:r>
            <a:endParaRPr lang="en-US" altLang="zh-TW" sz="1600" b="1" dirty="0">
              <a:latin typeface="SimSun" pitchFamily="2" charset="-122"/>
              <a:ea typeface="SimSun" pitchFamily="2" charset="-122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 b="1" dirty="0">
                <a:ea typeface="PMingLiU" pitchFamily="18" charset="-120"/>
                <a:cs typeface="Arial" charset="0"/>
              </a:rPr>
              <a:t>2.	Groups of Buildings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 b="1" dirty="0">
                <a:ea typeface="PMingLiU" pitchFamily="18" charset="-120"/>
                <a:cs typeface="Arial" charset="0"/>
              </a:rPr>
              <a:t>3.	Sites (usually archaeological)</a:t>
            </a:r>
            <a:endParaRPr lang="en-US" altLang="zh-TW" sz="1600" b="1" dirty="0">
              <a:ea typeface="SimSun" pitchFamily="2" charset="-122"/>
            </a:endParaRPr>
          </a:p>
        </p:txBody>
      </p:sp>
      <p:sp>
        <p:nvSpPr>
          <p:cNvPr id="532496" name="Text Box 16"/>
          <p:cNvSpPr txBox="1">
            <a:spLocks noChangeArrowheads="1"/>
          </p:cNvSpPr>
          <p:nvPr/>
        </p:nvSpPr>
        <p:spPr bwMode="auto">
          <a:xfrm>
            <a:off x="0" y="4360317"/>
            <a:ext cx="4114800" cy="134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4950" indent="-2349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 b="1" u="sng" dirty="0">
                <a:ea typeface="SimSun" pitchFamily="2" charset="-122"/>
                <a:cs typeface="Arial" charset="0"/>
              </a:rPr>
              <a:t>Natural Heritage (ecology)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 b="1" dirty="0">
                <a:ea typeface="SimSun" pitchFamily="2" charset="-122"/>
                <a:cs typeface="Arial" charset="0"/>
              </a:rPr>
              <a:t>1.	Natural Features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 b="1" dirty="0">
                <a:ea typeface="PMingLiU" pitchFamily="18" charset="-120"/>
                <a:cs typeface="Arial" charset="0"/>
              </a:rPr>
              <a:t>2.	Geological and Physiographical Formations</a:t>
            </a:r>
            <a:endParaRPr lang="en-US" altLang="zh-TW" sz="1600" b="1" dirty="0">
              <a:ea typeface="SimSun" pitchFamily="2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 b="1" dirty="0">
                <a:ea typeface="PMingLiU" pitchFamily="18" charset="-120"/>
              </a:rPr>
              <a:t>3.	Natural Sites</a:t>
            </a:r>
            <a:endParaRPr lang="en-US" altLang="zh-TW" sz="1600" b="1" dirty="0">
              <a:ea typeface="SimSun" pitchFamily="2" charset="-122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0" y="707886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 smtClean="0">
                <a:solidFill>
                  <a:srgbClr val="C00000"/>
                </a:solidFill>
                <a:latin typeface="+mn-lt"/>
                <a:ea typeface="PMingLiU" pitchFamily="18" charset="-120"/>
                <a:cs typeface="Arial" charset="0"/>
              </a:rPr>
              <a:t>Immovable cultural </a:t>
            </a:r>
            <a:r>
              <a:rPr lang="en-US" altLang="zh-TW" sz="1800" b="1" dirty="0">
                <a:solidFill>
                  <a:srgbClr val="C00000"/>
                </a:solidFill>
                <a:latin typeface="+mn-lt"/>
                <a:ea typeface="PMingLiU" pitchFamily="18" charset="-120"/>
                <a:cs typeface="Arial" charset="0"/>
              </a:rPr>
              <a:t>heritage </a:t>
            </a:r>
            <a:r>
              <a:rPr lang="en-US" altLang="zh-TW" sz="1800" b="1" dirty="0" smtClean="0">
                <a:latin typeface="+mn-lt"/>
                <a:ea typeface="PMingLiU" pitchFamily="18" charset="-120"/>
                <a:cs typeface="Arial" charset="0"/>
              </a:rPr>
              <a:t>according to UNESCO’s </a:t>
            </a:r>
            <a:r>
              <a:rPr lang="en-US" altLang="zh-TW" sz="1800" b="1" i="1" dirty="0" smtClean="0">
                <a:latin typeface="+mn-lt"/>
                <a:ea typeface="PMingLiU" pitchFamily="18" charset="-120"/>
                <a:cs typeface="Arial" charset="0"/>
              </a:rPr>
              <a:t>Convention for the Protection of World Cultural and Natural Heritage </a:t>
            </a:r>
            <a:r>
              <a:rPr lang="en-US" altLang="zh-TW" sz="1800" b="1" dirty="0" smtClean="0">
                <a:latin typeface="+mn-lt"/>
                <a:ea typeface="PMingLiU" pitchFamily="18" charset="-120"/>
                <a:cs typeface="Arial" charset="0"/>
              </a:rPr>
              <a:t>(“</a:t>
            </a:r>
            <a:r>
              <a:rPr lang="en-US" altLang="zh-TW" sz="1800" b="1" i="1" dirty="0" smtClean="0">
                <a:solidFill>
                  <a:srgbClr val="C00000"/>
                </a:solidFill>
                <a:latin typeface="+mn-lt"/>
                <a:ea typeface="PMingLiU" pitchFamily="18" charset="-120"/>
                <a:cs typeface="Arial" charset="0"/>
              </a:rPr>
              <a:t>World Heritage Convention</a:t>
            </a:r>
            <a:r>
              <a:rPr lang="en-US" altLang="zh-TW" sz="1800" b="1" dirty="0" smtClean="0">
                <a:latin typeface="+mn-lt"/>
                <a:ea typeface="PMingLiU" pitchFamily="18" charset="-120"/>
                <a:cs typeface="Arial" charset="0"/>
              </a:rPr>
              <a:t>”) </a:t>
            </a:r>
            <a:r>
              <a:rPr lang="en-US" altLang="zh-TW" sz="1800" b="1" dirty="0">
                <a:latin typeface="+mn-lt"/>
                <a:ea typeface="PMingLiU" pitchFamily="18" charset="-120"/>
                <a:cs typeface="Arial" charset="0"/>
              </a:rPr>
              <a:t>(1972</a:t>
            </a:r>
            <a:r>
              <a:rPr lang="en-US" altLang="zh-TW" sz="1800" b="1" dirty="0" smtClean="0">
                <a:latin typeface="+mn-lt"/>
                <a:ea typeface="PMingLiU" pitchFamily="18" charset="-120"/>
                <a:cs typeface="Arial" charset="0"/>
              </a:rPr>
              <a:t>) refers to:</a:t>
            </a:r>
            <a:endParaRPr lang="en-US" altLang="zh-TW" sz="1800" b="1" dirty="0">
              <a:latin typeface="+mn-lt"/>
              <a:ea typeface="PMingLiU" pitchFamily="18" charset="-12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What is “</a:t>
            </a:r>
            <a:r>
              <a:rPr lang="en-US" sz="2800" b="1" dirty="0" smtClean="0">
                <a:solidFill>
                  <a:srgbClr val="0070C0"/>
                </a:solidFill>
              </a:rPr>
              <a:t>immovable </a:t>
            </a:r>
            <a:r>
              <a:rPr lang="en-US" sz="2800" b="1" u="sng" dirty="0" smtClean="0">
                <a:solidFill>
                  <a:srgbClr val="C00000"/>
                </a:solidFill>
              </a:rPr>
              <a:t>tangible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cultural heritage”?</a:t>
            </a:r>
          </a:p>
          <a:p>
            <a:endParaRPr lang="en-US" sz="1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7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32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707886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 smtClean="0">
                <a:solidFill>
                  <a:srgbClr val="C00000"/>
                </a:solidFill>
                <a:latin typeface="+mn-lt"/>
                <a:ea typeface="PMingLiU" pitchFamily="18" charset="-120"/>
                <a:cs typeface="Arial" charset="0"/>
              </a:rPr>
              <a:t>Immovable cultural </a:t>
            </a:r>
            <a:r>
              <a:rPr lang="en-US" altLang="zh-TW" sz="1800" b="1" dirty="0">
                <a:solidFill>
                  <a:srgbClr val="C00000"/>
                </a:solidFill>
                <a:latin typeface="+mn-lt"/>
                <a:ea typeface="PMingLiU" pitchFamily="18" charset="-120"/>
                <a:cs typeface="Arial" charset="0"/>
              </a:rPr>
              <a:t>heritage </a:t>
            </a:r>
            <a:r>
              <a:rPr lang="en-US" altLang="zh-TW" sz="1800" b="1" dirty="0" smtClean="0">
                <a:latin typeface="+mn-lt"/>
                <a:ea typeface="PMingLiU" pitchFamily="18" charset="-120"/>
                <a:cs typeface="Arial" charset="0"/>
              </a:rPr>
              <a:t>according to UNESCO’s </a:t>
            </a:r>
            <a:r>
              <a:rPr lang="en-US" altLang="zh-TW" sz="1800" b="1" i="1" dirty="0" smtClean="0">
                <a:latin typeface="+mn-lt"/>
                <a:ea typeface="PMingLiU" pitchFamily="18" charset="-120"/>
                <a:cs typeface="Arial" charset="0"/>
              </a:rPr>
              <a:t>Convention for the Protection of World </a:t>
            </a:r>
            <a:r>
              <a:rPr lang="en-US" altLang="zh-TW" sz="1800" b="1" i="1" dirty="0" smtClean="0">
                <a:solidFill>
                  <a:srgbClr val="C00000"/>
                </a:solidFill>
                <a:latin typeface="+mn-lt"/>
                <a:ea typeface="PMingLiU" pitchFamily="18" charset="-120"/>
                <a:cs typeface="Arial" charset="0"/>
              </a:rPr>
              <a:t>Cultural</a:t>
            </a:r>
            <a:r>
              <a:rPr lang="en-US" altLang="zh-TW" sz="1800" b="1" i="1" dirty="0" smtClean="0">
                <a:latin typeface="+mn-lt"/>
                <a:ea typeface="PMingLiU" pitchFamily="18" charset="-120"/>
                <a:cs typeface="Arial" charset="0"/>
              </a:rPr>
              <a:t> and Natural Heritage </a:t>
            </a:r>
            <a:r>
              <a:rPr lang="en-US" altLang="zh-TW" sz="1800" b="1" dirty="0" smtClean="0">
                <a:latin typeface="+mn-lt"/>
                <a:ea typeface="PMingLiU" pitchFamily="18" charset="-120"/>
                <a:cs typeface="Arial" charset="0"/>
              </a:rPr>
              <a:t>(“</a:t>
            </a:r>
            <a:r>
              <a:rPr lang="en-US" altLang="zh-TW" sz="1800" b="1" i="1" dirty="0" smtClean="0">
                <a:solidFill>
                  <a:srgbClr val="C00000"/>
                </a:solidFill>
                <a:latin typeface="+mn-lt"/>
                <a:ea typeface="PMingLiU" pitchFamily="18" charset="-120"/>
                <a:cs typeface="Arial" charset="0"/>
              </a:rPr>
              <a:t>World Heritage Convention</a:t>
            </a:r>
            <a:r>
              <a:rPr lang="en-US" altLang="zh-TW" sz="1800" b="1" dirty="0" smtClean="0">
                <a:latin typeface="+mn-lt"/>
                <a:ea typeface="PMingLiU" pitchFamily="18" charset="-120"/>
                <a:cs typeface="Arial" charset="0"/>
              </a:rPr>
              <a:t>”) </a:t>
            </a:r>
            <a:r>
              <a:rPr lang="en-US" altLang="zh-TW" sz="1800" b="1" dirty="0">
                <a:latin typeface="+mn-lt"/>
                <a:ea typeface="PMingLiU" pitchFamily="18" charset="-120"/>
                <a:cs typeface="Arial" charset="0"/>
              </a:rPr>
              <a:t>(1972</a:t>
            </a:r>
            <a:r>
              <a:rPr lang="en-US" altLang="zh-TW" sz="1800" b="1" dirty="0" smtClean="0">
                <a:latin typeface="+mn-lt"/>
                <a:ea typeface="PMingLiU" pitchFamily="18" charset="-120"/>
                <a:cs typeface="Arial" charset="0"/>
              </a:rPr>
              <a:t>) refers to:</a:t>
            </a:r>
            <a:endParaRPr lang="en-US" altLang="zh-TW" sz="1800" b="1" dirty="0">
              <a:latin typeface="+mn-lt"/>
              <a:ea typeface="PMingLiU" pitchFamily="18" charset="-120"/>
              <a:cs typeface="Arial" charset="0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0" y="3836892"/>
            <a:ext cx="33346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4950" indent="-2349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339725"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 smtClean="0">
                <a:latin typeface="+mn-lt"/>
                <a:ea typeface="PMingLiU" pitchFamily="18" charset="-120"/>
                <a:cs typeface="Arial" charset="0"/>
              </a:rPr>
              <a:t>2</a:t>
            </a:r>
            <a:r>
              <a:rPr lang="en-US" altLang="zh-TW" sz="1800" b="1" dirty="0">
                <a:latin typeface="+mn-lt"/>
                <a:ea typeface="PMingLiU" pitchFamily="18" charset="-120"/>
                <a:cs typeface="Arial" charset="0"/>
              </a:rPr>
              <a:t>.	Groups of </a:t>
            </a:r>
            <a:r>
              <a:rPr lang="en-US" altLang="zh-TW" sz="1800" b="1" dirty="0" smtClean="0">
                <a:latin typeface="+mn-lt"/>
                <a:ea typeface="PMingLiU" pitchFamily="18" charset="-120"/>
                <a:cs typeface="Arial" charset="0"/>
              </a:rPr>
              <a:t>Buildings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" y="2104999"/>
            <a:ext cx="33346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4950" indent="-2349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339725"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 smtClean="0">
                <a:latin typeface="+mn-lt"/>
                <a:ea typeface="PMingLiU" pitchFamily="18" charset="-120"/>
                <a:cs typeface="Arial" charset="0"/>
              </a:rPr>
              <a:t>1</a:t>
            </a:r>
            <a:r>
              <a:rPr lang="en-US" altLang="zh-TW" sz="1800" b="1" dirty="0">
                <a:latin typeface="+mn-lt"/>
                <a:ea typeface="PMingLiU" pitchFamily="18" charset="-120"/>
                <a:cs typeface="Arial" charset="0"/>
              </a:rPr>
              <a:t>.	</a:t>
            </a:r>
            <a:r>
              <a:rPr lang="en-US" altLang="zh-TW" sz="1800" b="1" dirty="0" smtClean="0">
                <a:latin typeface="+mn-lt"/>
                <a:ea typeface="PMingLiU" pitchFamily="18" charset="-120"/>
                <a:cs typeface="Arial" charset="0"/>
              </a:rPr>
              <a:t>Monuments</a:t>
            </a:r>
            <a:endParaRPr lang="en-US" altLang="zh-TW" sz="1800" b="1" dirty="0">
              <a:latin typeface="+mn-lt"/>
              <a:ea typeface="SimSun" pitchFamily="2" charset="-122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9177" y="5531961"/>
            <a:ext cx="33346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4950" indent="-23495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341313"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 smtClean="0">
                <a:latin typeface="+mn-lt"/>
                <a:ea typeface="PMingLiU" pitchFamily="18" charset="-120"/>
                <a:cs typeface="Arial" charset="0"/>
              </a:rPr>
              <a:t>3</a:t>
            </a:r>
            <a:r>
              <a:rPr lang="en-US" altLang="zh-TW" sz="1800" b="1" dirty="0">
                <a:latin typeface="+mn-lt"/>
                <a:ea typeface="PMingLiU" pitchFamily="18" charset="-120"/>
                <a:cs typeface="Arial" charset="0"/>
              </a:rPr>
              <a:t>.	Sites (usually archaeological)</a:t>
            </a:r>
            <a:endParaRPr lang="en-US" altLang="zh-TW" sz="1800" b="1" dirty="0">
              <a:latin typeface="+mn-lt"/>
              <a:ea typeface="SimSun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What is “</a:t>
            </a:r>
            <a:r>
              <a:rPr lang="en-US" sz="2800" b="1" dirty="0" smtClean="0">
                <a:solidFill>
                  <a:srgbClr val="0070C0"/>
                </a:solidFill>
              </a:rPr>
              <a:t>immovable </a:t>
            </a:r>
            <a:r>
              <a:rPr lang="en-US" sz="2800" b="1" u="sng" dirty="0" smtClean="0">
                <a:solidFill>
                  <a:srgbClr val="C00000"/>
                </a:solidFill>
              </a:rPr>
              <a:t>tangible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cultural heritage”?</a:t>
            </a:r>
          </a:p>
          <a:p>
            <a:endParaRPr lang="en-US" sz="1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97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Text Box 2"/>
          <p:cNvSpPr txBox="1">
            <a:spLocks noChangeArrowheads="1"/>
          </p:cNvSpPr>
          <p:nvPr/>
        </p:nvSpPr>
        <p:spPr bwMode="auto">
          <a:xfrm>
            <a:off x="0" y="707886"/>
            <a:ext cx="9144000" cy="447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TW" altLang="en-US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PMingLiU" pitchFamily="18" charset="-12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75000"/>
              </a:lnSpc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  <a:cs typeface="Arial" charset="0"/>
              </a:rPr>
              <a:t> </a:t>
            </a:r>
            <a:endParaRPr lang="en-US" altLang="zh-TW" sz="4000" b="1" dirty="0" smtClean="0">
              <a:effectLst>
                <a:outerShdw blurRad="38100" dist="38100" dir="2700000" algn="tl">
                  <a:srgbClr val="C0C0C0"/>
                </a:outerShdw>
              </a:effectLst>
              <a:ea typeface="PMingLiU" pitchFamily="18" charset="-120"/>
              <a:cs typeface="Arial" charset="0"/>
            </a:endParaRPr>
          </a:p>
          <a:p>
            <a:pPr algn="ctr" eaLnBrk="1" hangingPunct="1">
              <a:lnSpc>
                <a:spcPct val="75000"/>
              </a:lnSpc>
              <a:defRPr/>
            </a:pPr>
            <a:r>
              <a:rPr lang="en-US" altLang="zh-TW" sz="5000" b="1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Cultural Heritage</a:t>
            </a:r>
          </a:p>
          <a:p>
            <a:pPr algn="ctr" eaLnBrk="1" hangingPunct="1">
              <a:lnSpc>
                <a:spcPct val="75000"/>
              </a:lnSpc>
              <a:spcAft>
                <a:spcPct val="25000"/>
              </a:spcAft>
              <a:defRPr/>
            </a:pPr>
            <a:r>
              <a:rPr lang="en-US" altLang="zh-TW" sz="6000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/</a:t>
            </a:r>
            <a:r>
              <a:rPr lang="en-US" altLang="zh-TW" sz="4800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     </a:t>
            </a:r>
            <a:r>
              <a:rPr lang="en-US" altLang="zh-TW" sz="6000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 \</a:t>
            </a:r>
          </a:p>
          <a:p>
            <a:pPr algn="ctr" eaLnBrk="1" hangingPunct="1">
              <a:lnSpc>
                <a:spcPct val="75000"/>
              </a:lnSpc>
              <a:spcBef>
                <a:spcPct val="25000"/>
              </a:spcBef>
              <a:spcAft>
                <a:spcPct val="25000"/>
              </a:spcAft>
              <a:defRPr/>
            </a:pPr>
            <a:r>
              <a:rPr lang="en-US" altLang="zh-TW" sz="3500" b="1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   Tangible     </a:t>
            </a:r>
            <a:r>
              <a:rPr lang="en-US" altLang="zh-TW" sz="3500" b="1" dirty="0" smtClean="0">
                <a:solidFill>
                  <a:srgbClr val="C00000"/>
                </a:solidFill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Intangible</a:t>
            </a:r>
          </a:p>
          <a:p>
            <a:pPr algn="l" eaLnBrk="1" hangingPunct="1">
              <a:lnSpc>
                <a:spcPct val="75000"/>
              </a:lnSpc>
              <a:spcBef>
                <a:spcPct val="25000"/>
              </a:spcBef>
              <a:defRPr/>
            </a:pPr>
            <a:r>
              <a:rPr lang="en-US" altLang="zh-TW" sz="3000" b="1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                         </a:t>
            </a:r>
            <a:r>
              <a:rPr lang="en-US" altLang="zh-TW" sz="6000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/ </a:t>
            </a:r>
            <a:r>
              <a:rPr lang="en-US" altLang="zh-TW" sz="4800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   </a:t>
            </a:r>
            <a:r>
              <a:rPr lang="en-US" altLang="zh-TW" sz="6000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\</a:t>
            </a:r>
          </a:p>
          <a:p>
            <a:pPr algn="l" eaLnBrk="1" hangingPunct="1">
              <a:lnSpc>
                <a:spcPct val="75000"/>
              </a:lnSpc>
              <a:defRPr/>
            </a:pPr>
            <a:r>
              <a:rPr lang="en-US" altLang="zh-TW" sz="2000" b="1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                       </a:t>
            </a:r>
            <a:r>
              <a:rPr lang="en-US" altLang="zh-TW" sz="2500" b="1" dirty="0" smtClean="0">
                <a:solidFill>
                  <a:srgbClr val="0070C0"/>
                </a:solidFill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Movable   Immovable </a:t>
            </a:r>
          </a:p>
          <a:p>
            <a:pPr algn="l" eaLnBrk="1" hangingPunct="1">
              <a:defRPr/>
            </a:pPr>
            <a:endParaRPr lang="zh-TW" altLang="en-US" sz="2500" b="1" dirty="0" smtClean="0">
              <a:latin typeface="Calibri" panose="020F0502020204030204" pitchFamily="34" charset="0"/>
              <a:ea typeface="SimSun" pitchFamily="2" charset="-122"/>
              <a:cs typeface="Calibri" panose="020F0502020204030204" pitchFamily="34" charset="0"/>
            </a:endParaRPr>
          </a:p>
        </p:txBody>
      </p:sp>
      <p:sp>
        <p:nvSpPr>
          <p:cNvPr id="531460" name="Oval 4"/>
          <p:cNvSpPr>
            <a:spLocks noChangeArrowheads="1"/>
          </p:cNvSpPr>
          <p:nvPr/>
        </p:nvSpPr>
        <p:spPr bwMode="auto">
          <a:xfrm>
            <a:off x="1873250" y="2561198"/>
            <a:ext cx="5638800" cy="1120775"/>
          </a:xfrm>
          <a:prstGeom prst="ellipse">
            <a:avLst/>
          </a:prstGeom>
          <a:noFill/>
          <a:ln w="1016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1461" name="Text Box 5"/>
          <p:cNvSpPr txBox="1">
            <a:spLocks noChangeArrowheads="1"/>
          </p:cNvSpPr>
          <p:nvPr/>
        </p:nvSpPr>
        <p:spPr bwMode="auto">
          <a:xfrm>
            <a:off x="4220416" y="2788147"/>
            <a:ext cx="7620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3500" b="1" dirty="0">
                <a:ea typeface="PMingLiU" pitchFamily="18" charset="-120"/>
              </a:rPr>
              <a:t>+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5562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14400" algn="l" eaLnBrk="0" hangingPunct="0">
              <a:spcBef>
                <a:spcPct val="20000"/>
              </a:spcBef>
              <a:buChar char="•"/>
              <a:tabLst>
                <a:tab pos="3776663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3776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37766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3776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3776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76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76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76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76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algn="ctr" eaLnBrk="1" hangingPunct="1">
              <a:spcBef>
                <a:spcPct val="0"/>
              </a:spcBef>
              <a:buFontTx/>
              <a:buNone/>
              <a:tabLst/>
            </a:pPr>
            <a:r>
              <a:rPr lang="en-US" altLang="zh-TW" sz="2400" b="1" dirty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Intangible </a:t>
            </a:r>
            <a:r>
              <a:rPr lang="en-US" altLang="zh-TW" sz="2400" b="1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Heritage = </a:t>
            </a:r>
            <a:r>
              <a:rPr lang="en-US" altLang="zh-TW" sz="2400" b="1" dirty="0">
                <a:solidFill>
                  <a:srgbClr val="C00000"/>
                </a:solidFill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Living</a:t>
            </a:r>
            <a:r>
              <a:rPr lang="en-US" altLang="zh-TW" sz="2400" b="1" dirty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 Cultural Heritage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800" b="1" dirty="0">
              <a:ea typeface="PMingLiU" pitchFamily="18" charset="-12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What is “</a:t>
            </a:r>
            <a:r>
              <a:rPr lang="en-US" sz="2800" b="1" u="sng" dirty="0" smtClean="0">
                <a:solidFill>
                  <a:srgbClr val="C00000"/>
                </a:solidFill>
              </a:rPr>
              <a:t>intangible</a:t>
            </a:r>
            <a:r>
              <a:rPr lang="en-US" sz="2800" b="1" dirty="0" smtClean="0">
                <a:solidFill>
                  <a:srgbClr val="C00000"/>
                </a:solidFill>
              </a:rPr>
              <a:t> cultural heritage” (“ICH”)?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30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Text Box 2"/>
          <p:cNvSpPr txBox="1">
            <a:spLocks noChangeArrowheads="1"/>
          </p:cNvSpPr>
          <p:nvPr/>
        </p:nvSpPr>
        <p:spPr bwMode="auto">
          <a:xfrm>
            <a:off x="0" y="2287541"/>
            <a:ext cx="4585397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4488" indent="-3444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endParaRPr lang="zh-TW" altLang="en-US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PMingLiU" pitchFamily="18" charset="-120"/>
              <a:cs typeface="Arial" charset="0"/>
            </a:endParaRPr>
          </a:p>
          <a:p>
            <a:pPr marL="233363" indent="-233363" algn="l" eaLnBrk="1" hangingPunct="1">
              <a:defRPr/>
            </a:pPr>
            <a:r>
              <a:rPr lang="en-US" altLang="zh-TW" b="1" dirty="0" smtClean="0">
                <a:latin typeface="+mn-lt"/>
                <a:ea typeface="PMingLiU" pitchFamily="18" charset="-120"/>
                <a:cs typeface="Arial" charset="0"/>
              </a:rPr>
              <a:t>1.	Oral traditions and expressions, including language (especially endangered ones)</a:t>
            </a:r>
            <a:endParaRPr lang="en-GB" b="1" dirty="0" smtClean="0">
              <a:latin typeface="+mn-lt"/>
              <a:ea typeface="PMingLiU" pitchFamily="18" charset="-120"/>
              <a:cs typeface="Arial" charset="0"/>
            </a:endParaRPr>
          </a:p>
          <a:p>
            <a:pPr marL="233363" indent="-233363" algn="l" eaLnBrk="1" hangingPunct="1">
              <a:buFont typeface="Wingdings" pitchFamily="2" charset="2"/>
              <a:buNone/>
              <a:defRPr/>
            </a:pPr>
            <a:endParaRPr lang="en-US" altLang="zh-TW" b="1" dirty="0" smtClean="0">
              <a:latin typeface="+mn-lt"/>
              <a:ea typeface="SimSun" pitchFamily="2" charset="-122"/>
              <a:cs typeface="Arial" charset="0"/>
            </a:endParaRPr>
          </a:p>
          <a:p>
            <a:pPr marL="233363" indent="-233363" algn="l" eaLnBrk="1" hangingPunct="1">
              <a:buFont typeface="Wingdings" pitchFamily="2" charset="2"/>
              <a:buNone/>
              <a:defRPr/>
            </a:pPr>
            <a:r>
              <a:rPr lang="en-US" altLang="zh-TW" b="1" dirty="0" smtClean="0">
                <a:latin typeface="+mn-lt"/>
                <a:ea typeface="PMingLiU" pitchFamily="18" charset="-120"/>
                <a:cs typeface="Arial" charset="0"/>
              </a:rPr>
              <a:t>2.	Performing arts</a:t>
            </a:r>
          </a:p>
          <a:p>
            <a:pPr marL="233363" indent="-233363" algn="l" eaLnBrk="1" hangingPunct="1">
              <a:buFont typeface="Wingdings" pitchFamily="2" charset="2"/>
              <a:buNone/>
              <a:defRPr/>
            </a:pPr>
            <a:endParaRPr lang="en-US" altLang="zh-TW" b="1" dirty="0" smtClean="0">
              <a:latin typeface="+mn-lt"/>
              <a:ea typeface="SimSun" pitchFamily="2" charset="-122"/>
            </a:endParaRPr>
          </a:p>
          <a:p>
            <a:pPr marL="233363" indent="-233363" algn="l" eaLnBrk="1" hangingPunct="1">
              <a:buFont typeface="Wingdings" pitchFamily="2" charset="2"/>
              <a:buNone/>
              <a:defRPr/>
            </a:pPr>
            <a:r>
              <a:rPr lang="en-US" altLang="zh-TW" b="1" dirty="0" smtClean="0">
                <a:latin typeface="+mn-lt"/>
                <a:ea typeface="PMingLiU" pitchFamily="18" charset="-120"/>
              </a:rPr>
              <a:t>3.	Social practices, rituals and festive events </a:t>
            </a:r>
            <a:endParaRPr lang="en-GB" b="1" dirty="0" smtClean="0">
              <a:latin typeface="+mn-lt"/>
              <a:ea typeface="PMingLiU" pitchFamily="18" charset="-120"/>
            </a:endParaRPr>
          </a:p>
          <a:p>
            <a:pPr marL="233363" indent="-233363" algn="l" eaLnBrk="1" hangingPunct="1">
              <a:buFont typeface="Wingdings" pitchFamily="2" charset="2"/>
              <a:buNone/>
              <a:defRPr/>
            </a:pPr>
            <a:endParaRPr lang="en-US" altLang="zh-TW" b="1" dirty="0" smtClean="0">
              <a:latin typeface="+mn-lt"/>
              <a:ea typeface="SimSun" pitchFamily="2" charset="-122"/>
            </a:endParaRPr>
          </a:p>
          <a:p>
            <a:pPr marL="233363" indent="-233363" algn="l" eaLnBrk="1" hangingPunct="1">
              <a:buFont typeface="Wingdings" pitchFamily="2" charset="2"/>
              <a:buNone/>
              <a:defRPr/>
            </a:pPr>
            <a:r>
              <a:rPr lang="en-US" altLang="zh-TW" b="1" dirty="0" smtClean="0">
                <a:latin typeface="+mn-lt"/>
                <a:ea typeface="PMingLiU" pitchFamily="18" charset="-120"/>
              </a:rPr>
              <a:t>4.	Knowledge and practices concerning nature and the universe</a:t>
            </a:r>
          </a:p>
          <a:p>
            <a:pPr marL="233363" indent="-233363" algn="l" eaLnBrk="1" hangingPunct="1">
              <a:buFont typeface="Wingdings" pitchFamily="2" charset="2"/>
              <a:buNone/>
              <a:defRPr/>
            </a:pPr>
            <a:endParaRPr lang="en-US" altLang="zh-TW" b="1" dirty="0" smtClean="0">
              <a:latin typeface="+mn-lt"/>
              <a:ea typeface="SimSun" pitchFamily="2" charset="-122"/>
            </a:endParaRPr>
          </a:p>
          <a:p>
            <a:pPr marL="233363" indent="-233363" algn="l" eaLnBrk="1" hangingPunct="1">
              <a:buFont typeface="Wingdings" pitchFamily="2" charset="2"/>
              <a:buNone/>
              <a:defRPr/>
            </a:pPr>
            <a:r>
              <a:rPr lang="en-US" altLang="zh-TW" b="1" dirty="0" smtClean="0">
                <a:latin typeface="+mn-lt"/>
                <a:ea typeface="PMingLiU" pitchFamily="18" charset="-120"/>
              </a:rPr>
              <a:t>5.	Traditional craftsmanship</a:t>
            </a:r>
          </a:p>
          <a:p>
            <a:pPr marL="233363" indent="-233363" algn="l" eaLnBrk="1" hangingPunct="1">
              <a:buFont typeface="Wingdings" pitchFamily="2" charset="2"/>
              <a:buNone/>
              <a:defRPr/>
            </a:pPr>
            <a:endParaRPr lang="zh-TW" altLang="en-US" b="1" dirty="0" smtClean="0">
              <a:latin typeface="+mn-lt"/>
              <a:ea typeface="SimSun" pitchFamily="2" charset="-122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-13447" y="980360"/>
            <a:ext cx="459884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 smtClean="0">
                <a:latin typeface="+mn-lt"/>
                <a:ea typeface="PMingLiU" pitchFamily="18" charset="-120"/>
                <a:cs typeface="Arial" charset="0"/>
              </a:rPr>
              <a:t>ICH according to UNESCO’s </a:t>
            </a:r>
            <a:r>
              <a:rPr lang="en-US" altLang="zh-TW" sz="1800" b="1" i="1" dirty="0">
                <a:solidFill>
                  <a:srgbClr val="C00000"/>
                </a:solidFill>
                <a:latin typeface="+mn-lt"/>
                <a:ea typeface="PMingLiU" pitchFamily="18" charset="-120"/>
                <a:cs typeface="Arial" charset="0"/>
              </a:rPr>
              <a:t>Convention for the Safeguarding of Intangible Cultural Heritage</a:t>
            </a:r>
            <a:r>
              <a:rPr lang="en-US" altLang="zh-TW" sz="1800" b="1" dirty="0">
                <a:solidFill>
                  <a:srgbClr val="C00000"/>
                </a:solidFill>
                <a:latin typeface="+mn-lt"/>
                <a:ea typeface="PMingLiU" pitchFamily="18" charset="-120"/>
                <a:cs typeface="Arial" charset="0"/>
              </a:rPr>
              <a:t> </a:t>
            </a:r>
            <a:r>
              <a:rPr lang="en-US" altLang="zh-TW" sz="1800" b="1" dirty="0" smtClean="0">
                <a:latin typeface="+mn-lt"/>
                <a:ea typeface="PMingLiU" pitchFamily="18" charset="-120"/>
                <a:cs typeface="Arial" charset="0"/>
              </a:rPr>
              <a:t>(“</a:t>
            </a:r>
            <a:r>
              <a:rPr lang="en-US" altLang="zh-TW" sz="1800" b="1" dirty="0" err="1" smtClean="0">
                <a:solidFill>
                  <a:srgbClr val="C00000"/>
                </a:solidFill>
                <a:latin typeface="+mn-lt"/>
                <a:ea typeface="PMingLiU" pitchFamily="18" charset="-120"/>
                <a:cs typeface="Arial" charset="0"/>
              </a:rPr>
              <a:t>ICH</a:t>
            </a:r>
            <a:r>
              <a:rPr lang="en-US" altLang="zh-TW" sz="1800" b="1" dirty="0" smtClean="0">
                <a:solidFill>
                  <a:srgbClr val="C00000"/>
                </a:solidFill>
                <a:latin typeface="+mn-lt"/>
                <a:ea typeface="PMingLiU" pitchFamily="18" charset="-120"/>
                <a:cs typeface="Arial" charset="0"/>
              </a:rPr>
              <a:t> Convention</a:t>
            </a:r>
            <a:r>
              <a:rPr lang="en-US" altLang="zh-TW" sz="1800" b="1" dirty="0" smtClean="0">
                <a:latin typeface="+mn-lt"/>
                <a:ea typeface="PMingLiU" pitchFamily="18" charset="-120"/>
                <a:cs typeface="Arial" charset="0"/>
              </a:rPr>
              <a:t>”)</a:t>
            </a:r>
            <a:r>
              <a:rPr lang="en-US" altLang="zh-TW" sz="1800" b="1" dirty="0" smtClean="0">
                <a:solidFill>
                  <a:srgbClr val="C00000"/>
                </a:solidFill>
                <a:latin typeface="+mn-lt"/>
                <a:ea typeface="PMingLiU" pitchFamily="18" charset="-120"/>
                <a:cs typeface="Arial" charset="0"/>
              </a:rPr>
              <a:t> </a:t>
            </a:r>
            <a:r>
              <a:rPr lang="en-US" altLang="zh-TW" sz="1800" b="1" dirty="0" smtClean="0">
                <a:latin typeface="+mn-lt"/>
                <a:ea typeface="PMingLiU" pitchFamily="18" charset="-120"/>
                <a:cs typeface="Arial" charset="0"/>
              </a:rPr>
              <a:t>(2003</a:t>
            </a:r>
            <a:r>
              <a:rPr lang="en-US" altLang="zh-TW" sz="1800" b="1" dirty="0">
                <a:latin typeface="+mn-lt"/>
                <a:ea typeface="PMingLiU" pitchFamily="18" charset="-120"/>
                <a:cs typeface="Arial" charset="0"/>
              </a:rPr>
              <a:t>) </a:t>
            </a:r>
            <a:r>
              <a:rPr lang="en-US" altLang="zh-TW" sz="1800" b="1" dirty="0" smtClean="0">
                <a:latin typeface="+mn-lt"/>
                <a:ea typeface="PMingLiU" pitchFamily="18" charset="-120"/>
                <a:cs typeface="Arial" charset="0"/>
              </a:rPr>
              <a:t>refers to:</a:t>
            </a:r>
            <a:endParaRPr lang="en-US" altLang="zh-TW" sz="1800" b="1" dirty="0">
              <a:latin typeface="+mn-lt"/>
              <a:ea typeface="SimSun" pitchFamily="2" charset="-122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What is “</a:t>
            </a:r>
            <a:r>
              <a:rPr lang="en-US" sz="2800" b="1" u="sng" dirty="0" smtClean="0">
                <a:solidFill>
                  <a:srgbClr val="C00000"/>
                </a:solidFill>
              </a:rPr>
              <a:t>intangible</a:t>
            </a:r>
            <a:r>
              <a:rPr lang="en-US" sz="2800" b="1" dirty="0" smtClean="0">
                <a:solidFill>
                  <a:srgbClr val="C00000"/>
                </a:solidFill>
              </a:rPr>
              <a:t> cultural heritage” (“ICH”)?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75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What is “</a:t>
            </a:r>
            <a:r>
              <a:rPr lang="en-US" sz="2800" b="1" u="sng" dirty="0" smtClean="0">
                <a:solidFill>
                  <a:srgbClr val="C00000"/>
                </a:solidFill>
              </a:rPr>
              <a:t>intangible</a:t>
            </a:r>
            <a:r>
              <a:rPr lang="en-US" sz="2800" b="1" dirty="0" smtClean="0">
                <a:solidFill>
                  <a:srgbClr val="C00000"/>
                </a:solidFill>
              </a:rPr>
              <a:t> cultural heritage” (“ICH”)?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00219"/>
            <a:ext cx="9144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zh-TW" sz="2800" b="1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UNESCO says…</a:t>
            </a:r>
          </a:p>
          <a:p>
            <a:pPr algn="just">
              <a:spcBef>
                <a:spcPct val="0"/>
              </a:spcBef>
            </a:pPr>
            <a:endParaRPr lang="en-US" altLang="zh-TW" sz="2000" b="1" dirty="0">
              <a:latin typeface="Calibri" panose="020F0502020204030204" pitchFamily="34" charset="0"/>
              <a:ea typeface="PMingLiU" pitchFamily="18" charset="-12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en-US" altLang="zh-TW" sz="2000" b="1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Intangible cultural heritage is…</a:t>
            </a:r>
          </a:p>
          <a:p>
            <a:pPr algn="just">
              <a:spcBef>
                <a:spcPct val="0"/>
              </a:spcBef>
            </a:pPr>
            <a:endParaRPr lang="en-US" altLang="zh-TW" sz="1200" b="1" dirty="0" smtClean="0">
              <a:latin typeface="Calibri" panose="020F0502020204030204" pitchFamily="34" charset="0"/>
              <a:ea typeface="PMingLiU" pitchFamily="18" charset="-120"/>
              <a:cs typeface="Calibri" panose="020F0502020204030204" pitchFamily="34" charset="0"/>
            </a:endParaRPr>
          </a:p>
          <a:p>
            <a:pPr marL="457200" indent="-223838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zh-TW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traditional, contemporary and living at the same time;</a:t>
            </a:r>
          </a:p>
          <a:p>
            <a:pPr marL="457200" indent="-223838" algn="just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zh-TW" sz="1200" b="1" dirty="0" smtClean="0">
              <a:solidFill>
                <a:srgbClr val="C00000"/>
              </a:solidFill>
              <a:latin typeface="Calibri" panose="020F0502020204030204" pitchFamily="34" charset="0"/>
              <a:ea typeface="PMingLiU" pitchFamily="18" charset="-120"/>
              <a:cs typeface="Calibri" panose="020F0502020204030204" pitchFamily="34" charset="0"/>
            </a:endParaRPr>
          </a:p>
          <a:p>
            <a:pPr marL="457200" indent="-223838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zh-TW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inclusive;</a:t>
            </a:r>
          </a:p>
          <a:p>
            <a:pPr marL="457200" indent="-223838" algn="just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zh-TW" sz="1200" b="1" dirty="0">
              <a:solidFill>
                <a:srgbClr val="C00000"/>
              </a:solidFill>
              <a:latin typeface="Calibri" panose="020F0502020204030204" pitchFamily="34" charset="0"/>
              <a:ea typeface="PMingLiU" pitchFamily="18" charset="-120"/>
              <a:cs typeface="Calibri" panose="020F0502020204030204" pitchFamily="34" charset="0"/>
            </a:endParaRPr>
          </a:p>
          <a:p>
            <a:pPr marL="457200" indent="-223838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zh-TW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representative;</a:t>
            </a:r>
          </a:p>
          <a:p>
            <a:pPr marL="457200" indent="-223838" algn="just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zh-TW" sz="1200" b="1" dirty="0">
              <a:solidFill>
                <a:srgbClr val="C00000"/>
              </a:solidFill>
              <a:latin typeface="Calibri" panose="020F0502020204030204" pitchFamily="34" charset="0"/>
              <a:ea typeface="PMingLiU" pitchFamily="18" charset="-120"/>
              <a:cs typeface="Calibri" panose="020F0502020204030204" pitchFamily="34" charset="0"/>
            </a:endParaRPr>
          </a:p>
          <a:p>
            <a:pPr marL="457200" indent="-223838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zh-TW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community-based.</a:t>
            </a:r>
            <a:r>
              <a:rPr lang="en-US" altLang="zh-TW" sz="2000" b="1" dirty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 </a:t>
            </a:r>
            <a:endParaRPr lang="en-US" altLang="zh-TW" sz="2000" b="1" dirty="0" smtClean="0">
              <a:latin typeface="Calibri" panose="020F0502020204030204" pitchFamily="34" charset="0"/>
              <a:ea typeface="PMingLiU" pitchFamily="18" charset="-120"/>
              <a:cs typeface="Calibri" panose="020F0502020204030204" pitchFamily="34" charset="0"/>
            </a:endParaRPr>
          </a:p>
          <a:p>
            <a:pPr marL="233362" algn="just">
              <a:spcBef>
                <a:spcPct val="0"/>
              </a:spcBef>
            </a:pPr>
            <a:endParaRPr lang="en-US" altLang="zh-TW" sz="2000" b="1" dirty="0">
              <a:latin typeface="Calibri" panose="020F0502020204030204" pitchFamily="34" charset="0"/>
              <a:ea typeface="PMingLiU" pitchFamily="18" charset="-12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en-US" altLang="zh-TW" sz="1200" b="1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(</a:t>
            </a:r>
            <a:r>
              <a:rPr lang="en-US" altLang="zh-TW" sz="1200" b="1" dirty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Source: from UNESCO’s ICH website at </a:t>
            </a:r>
            <a:r>
              <a:rPr lang="en-US" altLang="zh-TW" sz="1200" b="1" dirty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  <a:hlinkClick r:id="rId2"/>
              </a:rPr>
              <a:t>https://</a:t>
            </a:r>
            <a:r>
              <a:rPr lang="en-US" altLang="zh-TW" sz="1200" b="1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  <a:hlinkClick r:id="rId2"/>
              </a:rPr>
              <a:t>ich.unesco.org/en/what-is-intangible-heritage-00003</a:t>
            </a:r>
            <a:r>
              <a:rPr lang="en-US" altLang="zh-TW" sz="1200" b="1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)</a:t>
            </a:r>
            <a:endParaRPr lang="en-US" altLang="zh-TW" sz="1200" b="1" dirty="0">
              <a:latin typeface="Calibri" panose="020F0502020204030204" pitchFamily="34" charset="0"/>
              <a:ea typeface="PMingLiU" pitchFamily="18" charset="-120"/>
              <a:cs typeface="Calibri" panose="020F0502020204030204" pitchFamily="34" charset="0"/>
            </a:endParaRPr>
          </a:p>
          <a:p>
            <a:pPr marL="457200" indent="-223838" algn="just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zh-TW" sz="2000" b="1" dirty="0" smtClean="0">
              <a:solidFill>
                <a:srgbClr val="C00000"/>
              </a:solidFill>
              <a:latin typeface="Calibri" panose="020F0502020204030204" pitchFamily="34" charset="0"/>
              <a:ea typeface="PMingLiU" pitchFamily="18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36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800219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zh-TW" sz="2400" b="1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UNESCO says, intangible cultural heritage is…</a:t>
            </a:r>
          </a:p>
          <a:p>
            <a:pPr algn="just">
              <a:spcBef>
                <a:spcPct val="0"/>
              </a:spcBef>
            </a:pPr>
            <a:r>
              <a:rPr lang="en-US" altLang="zh-TW" sz="1200" b="1" dirty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(Source: from UNESCO’s ICH website at ich.unesco.org/</a:t>
            </a:r>
            <a:r>
              <a:rPr lang="en-US" altLang="zh-TW" sz="1200" b="1" dirty="0" err="1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en</a:t>
            </a:r>
            <a:r>
              <a:rPr lang="en-US" altLang="zh-TW" sz="1200" b="1" dirty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/what-is-intangible-heritage-00003)</a:t>
            </a:r>
          </a:p>
          <a:p>
            <a:pPr algn="just">
              <a:spcBef>
                <a:spcPct val="0"/>
              </a:spcBef>
            </a:pPr>
            <a:endParaRPr lang="en-US" altLang="zh-TW" sz="1200" b="1" dirty="0" smtClean="0">
              <a:latin typeface="Calibri" panose="020F0502020204030204" pitchFamily="34" charset="0"/>
              <a:ea typeface="PMingLiU" pitchFamily="18" charset="-120"/>
              <a:cs typeface="Calibri" panose="020F0502020204030204" pitchFamily="34" charset="0"/>
            </a:endParaRPr>
          </a:p>
          <a:p>
            <a:pPr marL="457200" indent="-223838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zh-TW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traditional, contemporary and living at the same time;</a:t>
            </a:r>
          </a:p>
          <a:p>
            <a:pPr marL="457200" indent="-223838" algn="just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zh-TW" sz="1200" b="1" dirty="0" smtClean="0">
              <a:solidFill>
                <a:srgbClr val="C00000"/>
              </a:solidFill>
              <a:latin typeface="Calibri" panose="020F0502020204030204" pitchFamily="34" charset="0"/>
              <a:ea typeface="PMingLiU" pitchFamily="18" charset="-120"/>
              <a:cs typeface="Calibri" panose="020F0502020204030204" pitchFamily="34" charset="0"/>
            </a:endParaRPr>
          </a:p>
          <a:p>
            <a:pPr marL="457200" indent="-223838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zh-TW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inclusive;</a:t>
            </a:r>
          </a:p>
          <a:p>
            <a:pPr marL="457200" indent="-223838" algn="just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zh-TW" sz="1200" b="1" dirty="0">
              <a:solidFill>
                <a:srgbClr val="C00000"/>
              </a:solidFill>
              <a:latin typeface="Calibri" panose="020F0502020204030204" pitchFamily="34" charset="0"/>
              <a:ea typeface="PMingLiU" pitchFamily="18" charset="-120"/>
              <a:cs typeface="Calibri" panose="020F0502020204030204" pitchFamily="34" charset="0"/>
            </a:endParaRPr>
          </a:p>
          <a:p>
            <a:pPr marL="457200" indent="-223838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zh-TW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representative;</a:t>
            </a:r>
          </a:p>
          <a:p>
            <a:pPr marL="457200" indent="-223838" algn="just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zh-TW" sz="1200" b="1" dirty="0">
              <a:solidFill>
                <a:srgbClr val="C00000"/>
              </a:solidFill>
              <a:latin typeface="Calibri" panose="020F0502020204030204" pitchFamily="34" charset="0"/>
              <a:ea typeface="PMingLiU" pitchFamily="18" charset="-120"/>
              <a:cs typeface="Calibri" panose="020F0502020204030204" pitchFamily="34" charset="0"/>
            </a:endParaRPr>
          </a:p>
          <a:p>
            <a:pPr marL="457200" indent="-223838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zh-TW" sz="2000" b="1" dirty="0" smtClean="0">
                <a:solidFill>
                  <a:srgbClr val="C00000"/>
                </a:solidFill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community-based.</a:t>
            </a:r>
          </a:p>
          <a:p>
            <a:pPr algn="just">
              <a:spcBef>
                <a:spcPct val="0"/>
              </a:spcBef>
            </a:pPr>
            <a:endParaRPr lang="en-US" altLang="zh-TW" sz="1200" b="1" dirty="0" smtClean="0">
              <a:latin typeface="Calibri" panose="020F0502020204030204" pitchFamily="34" charset="0"/>
              <a:ea typeface="PMingLiU" pitchFamily="18" charset="-12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en-US" altLang="zh-TW" sz="2000" b="1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What</a:t>
            </a:r>
            <a:r>
              <a:rPr lang="en-US" altLang="zh-TW" sz="2000" b="1" dirty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 </a:t>
            </a:r>
            <a:r>
              <a:rPr lang="en-US" altLang="zh-TW" sz="2000" b="1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qualifies for all of these and universally relatable to everyone? </a:t>
            </a:r>
            <a:endParaRPr lang="en-US" altLang="zh-TW" sz="2000" b="1" dirty="0">
              <a:latin typeface="Calibri" panose="020F0502020204030204" pitchFamily="34" charset="0"/>
              <a:ea typeface="PMingLiU" pitchFamily="18" charset="-12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about ICH that relates directly to our daily </a:t>
            </a:r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lives?</a:t>
            </a:r>
            <a:endParaRPr lang="en-GB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91281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How about… FOOD?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19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7910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Food as ICH?</a:t>
            </a:r>
          </a:p>
        </p:txBody>
      </p:sp>
    </p:spTree>
    <p:extLst>
      <p:ext uri="{BB962C8B-B14F-4D97-AF65-F5344CB8AC3E}">
        <p14:creationId xmlns:p14="http://schemas.microsoft.com/office/powerpoint/2010/main" val="329745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Food as ICH – as cultural pride and identity</a:t>
            </a:r>
            <a:endParaRPr lang="en-US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175" y="523875"/>
            <a:ext cx="9144000" cy="112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TW" b="1" dirty="0" smtClean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UNESCO ICH Representative List: </a:t>
            </a:r>
            <a:r>
              <a:rPr lang="en-US" altLang="zh-TW" b="1" dirty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"Gastronomic meal of the French" </a:t>
            </a:r>
            <a:r>
              <a:rPr lang="en-US" altLang="zh-TW" b="1" dirty="0" smtClean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(inscribed in </a:t>
            </a:r>
            <a:r>
              <a:rPr lang="en-US" altLang="zh-TW" b="1" smtClean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2010)</a:t>
            </a:r>
          </a:p>
          <a:p>
            <a:pPr eaLnBrk="1" hangingPunct="1">
              <a:defRPr/>
            </a:pPr>
            <a:endParaRPr lang="en-US" altLang="zh-TW" b="1">
              <a:latin typeface="Calibri" panose="020F0502020204030204" pitchFamily="34" charset="0"/>
              <a:ea typeface="新細明體" charset="-12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altLang="zh-TW" sz="1300" b="1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Source: https://ich.unesco.org/en/RL/gastronomic-meal-of-the-french-00437 </a:t>
            </a:r>
            <a:endParaRPr lang="en-US" altLang="zh-TW" sz="1300" b="1" dirty="0" smtClean="0">
              <a:latin typeface="Calibri" panose="020F0502020204030204" pitchFamily="34" charset="0"/>
              <a:ea typeface="新細明體" charset="-120"/>
              <a:cs typeface="Calibri" panose="020F0502020204030204" pitchFamily="34" charset="0"/>
            </a:endParaRPr>
          </a:p>
          <a:p>
            <a:pPr algn="l" eaLnBrk="1" hangingPunct="1">
              <a:defRPr/>
            </a:pPr>
            <a:endParaRPr lang="en-US" altLang="zh-TW" b="1" dirty="0">
              <a:solidFill>
                <a:schemeClr val="bg1"/>
              </a:solidFill>
              <a:latin typeface="+mn-lt"/>
              <a:ea typeface="新細明體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2595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Food as ICH – as cultural pride and identity</a:t>
            </a:r>
            <a:endParaRPr lang="en-US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175" y="523875"/>
            <a:ext cx="91440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zh-TW" b="1" dirty="0" smtClean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UNESCO ICH Representative List: “</a:t>
            </a:r>
            <a:r>
              <a:rPr lang="en-US" altLang="zh-TW" b="1" dirty="0" err="1" smtClean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Washoku</a:t>
            </a:r>
            <a:r>
              <a:rPr lang="en-US" altLang="zh-TW" b="1" dirty="0" smtClean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, traditional dietary cultures of the Japanese, notably for the celebration of New Year” (inscribed in </a:t>
            </a:r>
            <a:r>
              <a:rPr lang="en-US" altLang="zh-TW" b="1" smtClean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2013)</a:t>
            </a:r>
          </a:p>
          <a:p>
            <a:pPr algn="l" eaLnBrk="1" hangingPunct="1">
              <a:defRPr/>
            </a:pPr>
            <a:endParaRPr lang="en-US" altLang="zh-TW" b="1">
              <a:latin typeface="Calibri" panose="020F0502020204030204" pitchFamily="34" charset="0"/>
              <a:ea typeface="新細明體" charset="-12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altLang="zh-TW" sz="1300" b="1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Source</a:t>
            </a:r>
            <a:r>
              <a:rPr lang="en-US" altLang="zh-TW" sz="1300" b="1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: https://</a:t>
            </a:r>
            <a:r>
              <a:rPr lang="en-US" altLang="zh-TW" sz="1300" b="1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ich.unesco.org/en/RL/washoku-traditional-dietary-cultures-of-the-japanese-notably-for-the-celebration-of-new-year-00869</a:t>
            </a:r>
            <a:endParaRPr lang="en-US" altLang="zh-TW" sz="1300" b="1" dirty="0">
              <a:latin typeface="Calibri" panose="020F0502020204030204" pitchFamily="34" charset="0"/>
              <a:ea typeface="新細明體" charset="-120"/>
              <a:cs typeface="Calibri" panose="020F0502020204030204" pitchFamily="34" charset="0"/>
            </a:endParaRPr>
          </a:p>
          <a:p>
            <a:pPr algn="l" eaLnBrk="1" hangingPunct="1">
              <a:defRPr/>
            </a:pPr>
            <a:endParaRPr lang="en-US" altLang="zh-TW" b="1" dirty="0">
              <a:solidFill>
                <a:schemeClr val="bg1"/>
              </a:solidFill>
              <a:latin typeface="Calibri" panose="020F0502020204030204" pitchFamily="34" charset="0"/>
              <a:ea typeface="新細明體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1652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13241" y="1131332"/>
            <a:ext cx="6782779" cy="16436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2850" dirty="0">
                <a:latin typeface="標楷體" panose="03000509000000000000" pitchFamily="65" charset="-120"/>
                <a:ea typeface="標楷體" panose="03000509000000000000" pitchFamily="65" charset="-120"/>
              </a:rPr>
              <a:t>高中公民與社會發展科知識增益系列：</a:t>
            </a:r>
            <a:br>
              <a:rPr lang="zh-TW" altLang="en-US" sz="285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50" dirty="0">
                <a:latin typeface="標楷體" panose="03000509000000000000" pitchFamily="65" charset="-120"/>
                <a:ea typeface="標楷體" panose="03000509000000000000" pitchFamily="65" charset="-120"/>
              </a:rPr>
              <a:t>香港社會的多元文化特徵</a:t>
            </a:r>
            <a:br>
              <a:rPr lang="zh-TW" altLang="en-US" sz="285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HK" altLang="en-US" sz="285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68434" y="4410725"/>
            <a:ext cx="5143500" cy="852271"/>
          </a:xfrm>
        </p:spPr>
        <p:txBody>
          <a:bodyPr>
            <a:normAutofit/>
          </a:bodyPr>
          <a:lstStyle/>
          <a:p>
            <a:pPr algn="ctr"/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教育局通識教育</a:t>
            </a:r>
            <a:r>
              <a:rPr lang="en-US" altLang="zh-TW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</a:rPr>
              <a:t>公民與社會發展組</a:t>
            </a:r>
            <a:endParaRPr lang="en-US" altLang="zh-TW" sz="2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2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2022</a:t>
            </a:r>
            <a:r>
              <a:rPr lang="zh-TW" altLang="en-US" sz="2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2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endParaRPr lang="zh-HK" altLang="en-US" sz="2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3813" y="2927518"/>
            <a:ext cx="5338121" cy="66534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algn="ctr" defTabSz="685800">
              <a:spcBef>
                <a:spcPct val="0"/>
              </a:spcBef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講者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︰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李浩然教授（香港大學建築保育副教授）、邱逸博士（中國文化研究院院長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）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1410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175" y="523875"/>
            <a:ext cx="9144000" cy="112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zh-TW" b="1" dirty="0" smtClean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UNESCO Representative ICH List: “Mediterranean diet” (inscribed in </a:t>
            </a:r>
            <a:r>
              <a:rPr lang="en-US" altLang="zh-TW" b="1" smtClean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2013)</a:t>
            </a:r>
          </a:p>
          <a:p>
            <a:pPr algn="l" eaLnBrk="1" hangingPunct="1">
              <a:defRPr/>
            </a:pPr>
            <a:endParaRPr lang="en-US" altLang="zh-TW" b="1">
              <a:latin typeface="Calibri" panose="020F0502020204030204" pitchFamily="34" charset="0"/>
              <a:ea typeface="新細明體" charset="-12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altLang="zh-TW" sz="1300" b="1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Source: https://ich.unesco.org/en/RL/mediterranean-diet-00884</a:t>
            </a:r>
            <a:endParaRPr lang="en-US" altLang="zh-TW" sz="1300" b="1" dirty="0" smtClean="0">
              <a:latin typeface="Calibri" panose="020F0502020204030204" pitchFamily="34" charset="0"/>
              <a:ea typeface="新細明體" charset="-120"/>
              <a:cs typeface="Calibri" panose="020F0502020204030204" pitchFamily="34" charset="0"/>
            </a:endParaRPr>
          </a:p>
          <a:p>
            <a:pPr algn="l" eaLnBrk="1" hangingPunct="1">
              <a:defRPr/>
            </a:pPr>
            <a:endParaRPr lang="en-US" altLang="zh-TW" b="1" dirty="0">
              <a:solidFill>
                <a:schemeClr val="bg1"/>
              </a:solidFill>
              <a:latin typeface="Calibri" panose="020F0502020204030204" pitchFamily="34" charset="0"/>
              <a:ea typeface="新細明體" charset="-12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Food as ICH – as cultural pride and identity</a:t>
            </a:r>
            <a:endParaRPr lang="en-US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4901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175" y="523875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TW" b="1" dirty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UNESCO ICH Representative List</a:t>
            </a:r>
            <a:r>
              <a:rPr lang="en-US" altLang="zh-TW" b="1" dirty="0" smtClean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: “Beer culture in Belgium” (inscribed in 2016)</a:t>
            </a:r>
          </a:p>
          <a:p>
            <a:pPr eaLnBrk="1" hangingPunct="1">
              <a:defRPr/>
            </a:pPr>
            <a:r>
              <a:rPr lang="en-US" altLang="zh-TW" sz="1400" b="1" dirty="0" smtClean="0">
                <a:solidFill>
                  <a:srgbClr val="C00000"/>
                </a:solidFill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(Notice that it’s about the </a:t>
            </a:r>
            <a:r>
              <a:rPr lang="en-US" altLang="zh-TW" sz="1400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beer culture</a:t>
            </a:r>
            <a:r>
              <a:rPr lang="en-US" altLang="zh-TW" sz="1400" b="1" dirty="0" smtClean="0">
                <a:solidFill>
                  <a:srgbClr val="C00000"/>
                </a:solidFill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, and not the beer </a:t>
            </a:r>
            <a:r>
              <a:rPr lang="en-US" altLang="zh-TW" sz="1400" b="1" smtClean="0">
                <a:solidFill>
                  <a:srgbClr val="C00000"/>
                </a:solidFill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itself)</a:t>
            </a:r>
          </a:p>
          <a:p>
            <a:pPr eaLnBrk="1" hangingPunct="1">
              <a:defRPr/>
            </a:pPr>
            <a:endParaRPr lang="en-US" altLang="zh-TW" sz="1400" b="1">
              <a:solidFill>
                <a:srgbClr val="C00000"/>
              </a:solidFill>
              <a:latin typeface="Calibri" panose="020F0502020204030204" pitchFamily="34" charset="0"/>
              <a:ea typeface="新細明體" charset="-12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altLang="zh-TW" sz="1300" b="1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Source: https://ich.unesco.org/en/RL/beer-culture-in-belgium-01062</a:t>
            </a:r>
            <a:endParaRPr lang="en-US" altLang="zh-TW" sz="1300" b="1" dirty="0">
              <a:solidFill>
                <a:srgbClr val="C00000"/>
              </a:solidFill>
              <a:latin typeface="Calibri" panose="020F0502020204030204" pitchFamily="34" charset="0"/>
              <a:ea typeface="新細明體" charset="-12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Food as ICH – as cultural pride and identity</a:t>
            </a:r>
            <a:endParaRPr lang="en-US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0607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175" y="523875"/>
            <a:ext cx="9144000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zh-TW" b="1" dirty="0" smtClean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UNESCO ICH Representative List: </a:t>
            </a:r>
          </a:p>
          <a:p>
            <a:pPr algn="l" eaLnBrk="1" hangingPunct="1">
              <a:defRPr/>
            </a:pPr>
            <a:r>
              <a:rPr lang="en-US" altLang="zh-TW" b="1" dirty="0" smtClean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“</a:t>
            </a:r>
            <a:r>
              <a:rPr lang="en-US" altLang="zh-TW" b="1" dirty="0" err="1" smtClean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Kimjang</a:t>
            </a:r>
            <a:r>
              <a:rPr lang="en-US" altLang="zh-TW" b="1" dirty="0" smtClean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, making and sharing kimchi in the Republic of Korea” (inscribed in </a:t>
            </a:r>
            <a:r>
              <a:rPr lang="en-US" altLang="zh-TW" b="1" smtClean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2013)</a:t>
            </a:r>
          </a:p>
          <a:p>
            <a:pPr algn="l" eaLnBrk="1" hangingPunct="1">
              <a:defRPr/>
            </a:pPr>
            <a:endParaRPr lang="en-US" altLang="zh-TW" b="1">
              <a:latin typeface="Calibri" panose="020F0502020204030204" pitchFamily="34" charset="0"/>
              <a:ea typeface="新細明體" charset="-12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altLang="zh-TW" sz="1300" b="1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Source: https://ich.unesco.org/en/RL/kimjang-making-and-sharing-kimchi-in-the-republic-of-korea-00881</a:t>
            </a:r>
            <a:endParaRPr lang="en-US" altLang="zh-TW" sz="1300" b="1" smtClean="0">
              <a:latin typeface="Calibri" panose="020F0502020204030204" pitchFamily="34" charset="0"/>
              <a:ea typeface="新細明體" charset="-120"/>
              <a:cs typeface="Calibri" panose="020F0502020204030204" pitchFamily="34" charset="0"/>
            </a:endParaRPr>
          </a:p>
          <a:p>
            <a:pPr algn="l" eaLnBrk="1" hangingPunct="1">
              <a:defRPr/>
            </a:pPr>
            <a:endParaRPr lang="en-US" altLang="zh-TW" b="1" smtClean="0">
              <a:latin typeface="Calibri" panose="020F0502020204030204" pitchFamily="34" charset="0"/>
              <a:ea typeface="新細明體" charset="-120"/>
              <a:cs typeface="Calibri" panose="020F0502020204030204" pitchFamily="34" charset="0"/>
            </a:endParaRPr>
          </a:p>
          <a:p>
            <a:pPr algn="l" eaLnBrk="1" hangingPunct="1">
              <a:defRPr/>
            </a:pPr>
            <a:endParaRPr lang="en-US" altLang="zh-TW" b="1" dirty="0" smtClean="0">
              <a:latin typeface="Calibri" panose="020F0502020204030204" pitchFamily="34" charset="0"/>
              <a:ea typeface="新細明體" charset="-120"/>
              <a:cs typeface="Calibri" panose="020F0502020204030204" pitchFamily="34" charset="0"/>
            </a:endParaRPr>
          </a:p>
          <a:p>
            <a:pPr algn="l" eaLnBrk="1" hangingPunct="1">
              <a:defRPr/>
            </a:pPr>
            <a:r>
              <a:rPr lang="en-US" altLang="zh-TW" b="1" dirty="0" smtClean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“Tradition of kimchi-making in the Democratic People’s Republic of Korea” (inscribed in </a:t>
            </a:r>
            <a:r>
              <a:rPr lang="en-US" altLang="zh-TW" b="1" smtClean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2015)</a:t>
            </a:r>
          </a:p>
          <a:p>
            <a:pPr algn="l" eaLnBrk="1" hangingPunct="1">
              <a:defRPr/>
            </a:pPr>
            <a:endParaRPr lang="en-US" altLang="zh-TW" b="1">
              <a:latin typeface="Calibri" panose="020F0502020204030204" pitchFamily="34" charset="0"/>
              <a:ea typeface="新細明體" charset="-12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altLang="zh-TW" sz="1300" b="1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Source: https://ich.unesco.org/en/RL/tradition-of-kimchi-making-in-the-democratic-people-s-republic-of-korea-01063</a:t>
            </a:r>
            <a:endParaRPr lang="en-US" altLang="zh-TW" sz="1300" b="1">
              <a:latin typeface="Calibri" panose="020F0502020204030204" pitchFamily="34" charset="0"/>
              <a:ea typeface="新細明體" charset="-120"/>
              <a:cs typeface="Calibri" panose="020F0502020204030204" pitchFamily="34" charset="0"/>
            </a:endParaRPr>
          </a:p>
          <a:p>
            <a:pPr algn="l" eaLnBrk="1" hangingPunct="1">
              <a:defRPr/>
            </a:pPr>
            <a:endParaRPr lang="en-US" altLang="zh-TW" b="1" dirty="0">
              <a:latin typeface="Calibri" panose="020F0502020204030204" pitchFamily="34" charset="0"/>
              <a:ea typeface="新細明體" charset="-120"/>
              <a:cs typeface="Calibri" panose="020F0502020204030204" pitchFamily="34" charset="0"/>
            </a:endParaRPr>
          </a:p>
          <a:p>
            <a:pPr algn="l" eaLnBrk="1" hangingPunct="1">
              <a:defRPr/>
            </a:pPr>
            <a:endParaRPr lang="en-US" altLang="zh-TW" b="1" dirty="0">
              <a:solidFill>
                <a:schemeClr val="bg1"/>
              </a:solidFill>
              <a:latin typeface="Calibri" panose="020F0502020204030204" pitchFamily="34" charset="0"/>
              <a:ea typeface="新細明體" charset="-12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Food as ICH – as cultural pride and identity</a:t>
            </a:r>
            <a:endParaRPr lang="en-US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533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175" y="523875"/>
            <a:ext cx="914400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TW" b="1" dirty="0" smtClean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UNESCO Representative ICH List: “Hawker </a:t>
            </a:r>
            <a:r>
              <a:rPr lang="en-US" altLang="zh-TW" b="1" dirty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culture in Singapore, community dining and culinary practices in a multicultural urban context” </a:t>
            </a:r>
            <a:r>
              <a:rPr lang="en-US" altLang="zh-TW" b="1" dirty="0" smtClean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(inscribed in </a:t>
            </a:r>
            <a:r>
              <a:rPr lang="en-US" altLang="zh-TW" b="1" smtClean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2020)</a:t>
            </a:r>
          </a:p>
          <a:p>
            <a:pPr eaLnBrk="1" hangingPunct="1">
              <a:defRPr/>
            </a:pPr>
            <a:endParaRPr lang="en-US" altLang="zh-TW" b="1">
              <a:latin typeface="Calibri" panose="020F0502020204030204" pitchFamily="34" charset="0"/>
              <a:ea typeface="新細明體" charset="-12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altLang="zh-TW" sz="1300" b="1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Source: https://ich.unesco.org/en/RL/hawker-culture-in-singapore-community-dining-and-culinary-practices-in-a-multicultural-urban-context-01568</a:t>
            </a:r>
            <a:endParaRPr lang="en-US" altLang="zh-TW" sz="1300" b="1">
              <a:latin typeface="Calibri" panose="020F0502020204030204" pitchFamily="34" charset="0"/>
              <a:ea typeface="新細明體" charset="-12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en-US" altLang="zh-TW" b="1" dirty="0" smtClean="0">
              <a:latin typeface="Calibri" panose="020F0502020204030204" pitchFamily="34" charset="0"/>
              <a:ea typeface="新細明體" charset="-120"/>
              <a:cs typeface="Calibri" panose="020F0502020204030204" pitchFamily="34" charset="0"/>
            </a:endParaRPr>
          </a:p>
          <a:p>
            <a:pPr algn="l" eaLnBrk="1" hangingPunct="1">
              <a:defRPr/>
            </a:pPr>
            <a:endParaRPr lang="en-US" altLang="zh-TW" b="1" dirty="0">
              <a:solidFill>
                <a:schemeClr val="bg1"/>
              </a:solidFill>
              <a:latin typeface="Calibri" panose="020F0502020204030204" pitchFamily="34" charset="0"/>
              <a:ea typeface="新細明體" charset="-12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Food as ICH – as cultural pride and identity</a:t>
            </a:r>
            <a:endParaRPr lang="en-US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3807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7910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Iconic Hong Kong Food as ICH?</a:t>
            </a:r>
          </a:p>
        </p:txBody>
      </p:sp>
    </p:spTree>
    <p:extLst>
      <p:ext uri="{BB962C8B-B14F-4D97-AF65-F5344CB8AC3E}">
        <p14:creationId xmlns:p14="http://schemas.microsoft.com/office/powerpoint/2010/main" val="19065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Food as ICH – as cultural pride and identity</a:t>
            </a:r>
            <a:endParaRPr lang="en-US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175" y="523875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TW" b="1" dirty="0" smtClean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Proposed Hong Kong ICH for UNESCO </a:t>
            </a:r>
            <a:r>
              <a:rPr lang="en-US" altLang="zh-TW" b="1" dirty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ICH Representative List</a:t>
            </a:r>
            <a:r>
              <a:rPr lang="en-US" altLang="zh-TW" b="1" dirty="0" smtClean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: “Yum cha culture of Hong Kong”?</a:t>
            </a:r>
            <a:r>
              <a:rPr lang="en-US" altLang="zh-TW" b="1" dirty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 </a:t>
            </a:r>
            <a:r>
              <a:rPr lang="en-US" altLang="zh-TW" sz="1400" b="1" dirty="0" smtClean="0">
                <a:solidFill>
                  <a:srgbClr val="C00000"/>
                </a:solidFill>
                <a:latin typeface="+mn-lt"/>
                <a:ea typeface="新細明體" charset="-120"/>
                <a:cs typeface="Arial" charset="0"/>
              </a:rPr>
              <a:t>(Focusing on the social practice of </a:t>
            </a:r>
            <a:r>
              <a:rPr lang="en-US" altLang="zh-TW" sz="1400" b="1" i="1" dirty="0" smtClean="0">
                <a:solidFill>
                  <a:srgbClr val="C00000"/>
                </a:solidFill>
                <a:latin typeface="+mn-lt"/>
                <a:ea typeface="新細明體" charset="-120"/>
                <a:cs typeface="Arial" charset="0"/>
              </a:rPr>
              <a:t>yum cha</a:t>
            </a:r>
            <a:r>
              <a:rPr lang="en-US" altLang="zh-TW" sz="1400" b="1" dirty="0" smtClean="0">
                <a:solidFill>
                  <a:srgbClr val="C00000"/>
                </a:solidFill>
                <a:latin typeface="+mn-lt"/>
                <a:ea typeface="新細明體" charset="-120"/>
                <a:cs typeface="Arial" charset="0"/>
              </a:rPr>
              <a:t>, rather than on </a:t>
            </a:r>
            <a:r>
              <a:rPr lang="en-US" altLang="zh-TW" sz="1400" b="1" i="1" dirty="0" smtClean="0">
                <a:solidFill>
                  <a:srgbClr val="C00000"/>
                </a:solidFill>
                <a:latin typeface="+mn-lt"/>
                <a:ea typeface="新細明體" charset="-120"/>
                <a:cs typeface="Arial" charset="0"/>
              </a:rPr>
              <a:t>dim sum</a:t>
            </a:r>
            <a:r>
              <a:rPr lang="en-US" altLang="zh-TW" sz="1400" b="1" dirty="0" smtClean="0">
                <a:solidFill>
                  <a:srgbClr val="C00000"/>
                </a:solidFill>
                <a:latin typeface="+mn-lt"/>
                <a:ea typeface="新細明體" charset="-120"/>
                <a:cs typeface="Arial" charset="0"/>
              </a:rPr>
              <a:t> as a craft)</a:t>
            </a:r>
            <a:endParaRPr lang="en-US" altLang="zh-TW" sz="1400" b="1" dirty="0">
              <a:solidFill>
                <a:srgbClr val="C00000"/>
              </a:solidFill>
              <a:latin typeface="+mn-lt"/>
              <a:ea typeface="新細明體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1244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175" y="523875"/>
            <a:ext cx="9144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TW" b="1" dirty="0" smtClean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Proposed Hong Kong ICH for UNESCO </a:t>
            </a:r>
            <a:r>
              <a:rPr lang="en-US" altLang="zh-TW" b="1" dirty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ICH Representative List</a:t>
            </a:r>
            <a:r>
              <a:rPr lang="en-US" altLang="zh-TW" b="1" dirty="0" smtClean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: “Cha </a:t>
            </a:r>
            <a:r>
              <a:rPr lang="en-US" altLang="zh-TW" b="1" dirty="0" err="1" smtClean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chaan</a:t>
            </a:r>
            <a:r>
              <a:rPr lang="en-US" altLang="zh-TW" b="1" dirty="0" smtClean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 </a:t>
            </a:r>
            <a:r>
              <a:rPr lang="en-US" altLang="zh-TW" b="1" dirty="0" err="1" smtClean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teng</a:t>
            </a:r>
            <a:r>
              <a:rPr lang="en-US" altLang="zh-TW" b="1" dirty="0" smtClean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 culture of Hong Kong” </a:t>
            </a:r>
            <a:r>
              <a:rPr lang="en-US" altLang="zh-TW" sz="1400" b="1" dirty="0" smtClean="0">
                <a:solidFill>
                  <a:srgbClr val="C00000"/>
                </a:solidFill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(</a:t>
            </a:r>
            <a:r>
              <a:rPr lang="en-US" altLang="zh-TW" sz="1400" b="1" dirty="0">
                <a:solidFill>
                  <a:srgbClr val="C00000"/>
                </a:solidFill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Focusing on the social practice of </a:t>
            </a:r>
            <a:r>
              <a:rPr lang="en-US" altLang="zh-TW" sz="1400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cha </a:t>
            </a:r>
            <a:r>
              <a:rPr lang="en-US" altLang="zh-TW" sz="1400" b="1" i="1" dirty="0" err="1" smtClean="0">
                <a:solidFill>
                  <a:srgbClr val="C00000"/>
                </a:solidFill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cheng</a:t>
            </a:r>
            <a:r>
              <a:rPr lang="en-US" altLang="zh-TW" sz="1400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 </a:t>
            </a:r>
            <a:r>
              <a:rPr lang="en-US" altLang="zh-TW" sz="1400" b="1" i="1" dirty="0" err="1" smtClean="0">
                <a:solidFill>
                  <a:srgbClr val="C00000"/>
                </a:solidFill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teng</a:t>
            </a:r>
            <a:r>
              <a:rPr lang="en-US" altLang="zh-TW" sz="1400" b="1" dirty="0" smtClean="0">
                <a:solidFill>
                  <a:srgbClr val="C00000"/>
                </a:solidFill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, rather than </a:t>
            </a:r>
            <a:r>
              <a:rPr lang="en-US" altLang="zh-TW" sz="1400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cha </a:t>
            </a:r>
            <a:r>
              <a:rPr lang="en-US" altLang="zh-TW" sz="1400" b="1" i="1" dirty="0" err="1" smtClean="0">
                <a:solidFill>
                  <a:srgbClr val="C00000"/>
                </a:solidFill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cheng</a:t>
            </a:r>
            <a:r>
              <a:rPr lang="en-US" altLang="zh-TW" sz="1400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 </a:t>
            </a:r>
            <a:r>
              <a:rPr lang="en-US" altLang="zh-TW" sz="1400" b="1" i="1" dirty="0" err="1" smtClean="0">
                <a:solidFill>
                  <a:srgbClr val="C00000"/>
                </a:solidFill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teng</a:t>
            </a:r>
            <a:r>
              <a:rPr lang="en-US" altLang="zh-TW" sz="1400" b="1" i="1" dirty="0" smtClean="0">
                <a:solidFill>
                  <a:srgbClr val="C00000"/>
                </a:solidFill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 food</a:t>
            </a:r>
            <a:r>
              <a:rPr lang="en-US" altLang="zh-TW" sz="1400" b="1" dirty="0" smtClean="0">
                <a:solidFill>
                  <a:srgbClr val="C00000"/>
                </a:solidFill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 as a craft)</a:t>
            </a:r>
            <a:endParaRPr lang="en-US" altLang="zh-TW" b="1" dirty="0" smtClean="0">
              <a:latin typeface="Calibri" panose="020F0502020204030204" pitchFamily="34" charset="0"/>
              <a:ea typeface="新細明體" charset="-120"/>
              <a:cs typeface="Calibri" panose="020F0502020204030204" pitchFamily="34" charset="0"/>
            </a:endParaRPr>
          </a:p>
          <a:p>
            <a:pPr algn="l" eaLnBrk="1" hangingPunct="1">
              <a:defRPr/>
            </a:pPr>
            <a:endParaRPr lang="en-US" altLang="zh-TW" b="1" dirty="0">
              <a:solidFill>
                <a:schemeClr val="bg1"/>
              </a:solidFill>
              <a:latin typeface="+mn-lt"/>
              <a:ea typeface="新細明體" charset="-12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Food as ICH – as cultural pride and identity</a:t>
            </a:r>
            <a:endParaRPr lang="en-US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7239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7910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happening with ICH in Hong Kong?</a:t>
            </a:r>
          </a:p>
        </p:txBody>
      </p:sp>
    </p:spTree>
    <p:extLst>
      <p:ext uri="{BB962C8B-B14F-4D97-AF65-F5344CB8AC3E}">
        <p14:creationId xmlns:p14="http://schemas.microsoft.com/office/powerpoint/2010/main" val="27460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-2087" y="166199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zh-TW" sz="1400" b="1" dirty="0" smtClean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Apr </a:t>
            </a:r>
            <a:r>
              <a:rPr lang="en-US" altLang="zh-TW" sz="1400" b="1" dirty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2006</a:t>
            </a:r>
          </a:p>
          <a:p>
            <a:pPr algn="l" eaLnBrk="1" hangingPunct="1">
              <a:defRPr/>
            </a:pPr>
            <a:r>
              <a:rPr lang="en-US" altLang="zh-TW" sz="1400" b="1" dirty="0" smtClean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The Guangdong </a:t>
            </a:r>
            <a:r>
              <a:rPr lang="en-US" altLang="zh-TW" sz="1400" b="1" dirty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Cultural Department (</a:t>
            </a:r>
            <a:r>
              <a:rPr lang="zh-TW" altLang="en-US" sz="1400" b="1" dirty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廣東文化廳</a:t>
            </a:r>
            <a:r>
              <a:rPr lang="en-US" altLang="zh-TW" sz="1400" b="1" dirty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) announces the </a:t>
            </a:r>
            <a:r>
              <a:rPr lang="en-US" altLang="zh-TW" sz="1400" b="1" dirty="0" smtClean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1st provincial-level </a:t>
            </a:r>
            <a:r>
              <a:rPr lang="en-US" altLang="zh-TW" sz="1400" b="1" dirty="0" err="1" smtClean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ICH</a:t>
            </a:r>
            <a:r>
              <a:rPr lang="en-US" altLang="zh-TW" sz="1400" b="1" dirty="0" smtClean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 list with </a:t>
            </a:r>
            <a:r>
              <a:rPr lang="en-US" altLang="zh-TW" sz="1400" b="1" dirty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78 </a:t>
            </a:r>
            <a:r>
              <a:rPr lang="en-US" altLang="zh-TW" sz="1400" b="1" dirty="0" smtClean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items.</a:t>
            </a:r>
          </a:p>
          <a:p>
            <a:pPr algn="l" eaLnBrk="1" hangingPunct="1">
              <a:defRPr/>
            </a:pPr>
            <a:endParaRPr lang="en-US" altLang="zh-TW" sz="1400" b="1" dirty="0" smtClean="0">
              <a:latin typeface="Calibri" panose="020F0502020204030204" pitchFamily="34" charset="0"/>
              <a:ea typeface="新細明體" charset="-120"/>
              <a:cs typeface="Calibri" panose="020F0502020204030204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2400657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zh-TW" sz="1400" b="1" dirty="0" smtClean="0">
                <a:latin typeface="Calibri" panose="020F0502020204030204" pitchFamily="34" charset="0"/>
                <a:ea typeface="新細明體" pitchFamily="18" charset="-120"/>
                <a:cs typeface="Calibri" panose="020F0502020204030204" pitchFamily="34" charset="0"/>
              </a:rPr>
              <a:t>May 2006</a:t>
            </a:r>
          </a:p>
          <a:p>
            <a:pPr eaLnBrk="1" hangingPunct="1">
              <a:defRPr/>
            </a:pPr>
            <a:r>
              <a:rPr lang="en-US" altLang="zh-TW" sz="1400" b="1" dirty="0" smtClean="0">
                <a:latin typeface="Calibri" panose="020F0502020204030204" pitchFamily="34" charset="0"/>
                <a:ea typeface="新細明體" pitchFamily="18" charset="-120"/>
                <a:cs typeface="Calibri" panose="020F0502020204030204" pitchFamily="34" charset="0"/>
              </a:rPr>
              <a:t>China’s State Council (</a:t>
            </a:r>
            <a:r>
              <a:rPr lang="zh-TW" altLang="en-US" sz="1400" b="1" dirty="0" smtClean="0">
                <a:latin typeface="Calibri" panose="020F0502020204030204" pitchFamily="34" charset="0"/>
                <a:ea typeface="新細明體" pitchFamily="18" charset="-120"/>
                <a:cs typeface="Calibri" panose="020F0502020204030204" pitchFamily="34" charset="0"/>
              </a:rPr>
              <a:t>中國國務院</a:t>
            </a:r>
            <a:r>
              <a:rPr lang="en-US" altLang="zh-TW" sz="1400" b="1" dirty="0" smtClean="0">
                <a:latin typeface="Calibri" panose="020F0502020204030204" pitchFamily="34" charset="0"/>
                <a:ea typeface="新細明體" pitchFamily="18" charset="-120"/>
                <a:cs typeface="Calibri" panose="020F0502020204030204" pitchFamily="34" charset="0"/>
              </a:rPr>
              <a:t>) announces the 1st national-level </a:t>
            </a:r>
            <a:r>
              <a:rPr lang="en-US" altLang="zh-TW" sz="1400" b="1" dirty="0" err="1" smtClean="0">
                <a:latin typeface="Calibri" panose="020F0502020204030204" pitchFamily="34" charset="0"/>
                <a:ea typeface="新細明體" pitchFamily="18" charset="-120"/>
                <a:cs typeface="Calibri" panose="020F0502020204030204" pitchFamily="34" charset="0"/>
              </a:rPr>
              <a:t>ICH</a:t>
            </a:r>
            <a:r>
              <a:rPr lang="en-US" altLang="zh-TW" sz="1400" b="1" dirty="0" smtClean="0">
                <a:latin typeface="Calibri" panose="020F0502020204030204" pitchFamily="34" charset="0"/>
                <a:ea typeface="新細明體" pitchFamily="18" charset="-120"/>
                <a:cs typeface="Calibri" panose="020F0502020204030204" pitchFamily="34" charset="0"/>
              </a:rPr>
              <a:t> list with 518 items.</a:t>
            </a:r>
            <a:r>
              <a:rPr lang="en-US" altLang="zh-TW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altLang="zh-TW" sz="1400" b="1" dirty="0" smtClean="0">
              <a:latin typeface="Calibri" panose="020F0502020204030204" pitchFamily="34" charset="0"/>
              <a:ea typeface="新細明體" pitchFamily="18" charset="-120"/>
              <a:cs typeface="Calibri" panose="020F0502020204030204" pitchFamily="34" charset="0"/>
            </a:endParaRPr>
          </a:p>
          <a:p>
            <a:pPr algn="l" eaLnBrk="1" hangingPunct="1">
              <a:defRPr/>
            </a:pPr>
            <a:endParaRPr lang="zh-TW" altLang="en-US" sz="1400" b="1" dirty="0" smtClean="0">
              <a:latin typeface="Calibri" panose="020F0502020204030204" pitchFamily="34" charset="0"/>
              <a:ea typeface="新細明體" pitchFamily="18" charset="-12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happening with ICH in China?</a:t>
            </a:r>
          </a:p>
          <a:p>
            <a:endParaRPr lang="en-US" sz="1200" b="1" dirty="0" smtClean="0">
              <a:solidFill>
                <a:srgbClr val="C00000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707886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zh-TW" sz="1400" b="1" dirty="0" smtClean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Aug 2004</a:t>
            </a:r>
            <a:endParaRPr lang="en-US" altLang="zh-TW" sz="1400" b="1" dirty="0">
              <a:latin typeface="Calibri" panose="020F0502020204030204" pitchFamily="34" charset="0"/>
              <a:ea typeface="新細明體" charset="-120"/>
              <a:cs typeface="Calibri" panose="020F0502020204030204" pitchFamily="34" charset="0"/>
            </a:endParaRPr>
          </a:p>
          <a:p>
            <a:pPr algn="l" eaLnBrk="1" hangingPunct="1">
              <a:defRPr/>
            </a:pPr>
            <a:r>
              <a:rPr lang="en-US" altLang="zh-TW" sz="1400" b="1" dirty="0" smtClean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The People’s Republic of China ratifies the 2003 </a:t>
            </a:r>
            <a:r>
              <a:rPr lang="en-US" altLang="zh-TW" sz="1400" b="1" dirty="0" err="1" smtClean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ICH</a:t>
            </a:r>
            <a:r>
              <a:rPr lang="en-US" altLang="zh-TW" sz="1400" b="1" dirty="0" smtClean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 Convention and become a signatory of the convention, which applies to the </a:t>
            </a:r>
            <a:r>
              <a:rPr lang="en-US" altLang="zh-TW" sz="1400" b="1" dirty="0" err="1" smtClean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HKSAR</a:t>
            </a:r>
            <a:r>
              <a:rPr lang="en-US" altLang="zh-TW" sz="1400" b="1" dirty="0" smtClean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 as well.</a:t>
            </a:r>
          </a:p>
          <a:p>
            <a:pPr algn="l" eaLnBrk="1" hangingPunct="1">
              <a:defRPr/>
            </a:pPr>
            <a:endParaRPr lang="en-US" altLang="zh-TW" sz="1400" b="1" dirty="0" smtClean="0">
              <a:latin typeface="Calibri" panose="020F0502020204030204" pitchFamily="34" charset="0"/>
              <a:ea typeface="新細明體" charset="-120"/>
              <a:cs typeface="Calibri" panose="020F0502020204030204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-2087" y="3139321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zh-TW" sz="1400" b="1" dirty="0" smtClean="0">
                <a:latin typeface="Calibri" panose="020F0502020204030204" pitchFamily="34" charset="0"/>
                <a:ea typeface="新細明體" pitchFamily="18" charset="-120"/>
                <a:cs typeface="Calibri" panose="020F0502020204030204" pitchFamily="34" charset="0"/>
              </a:rPr>
              <a:t>Jun 2011</a:t>
            </a:r>
          </a:p>
          <a:p>
            <a:pPr eaLnBrk="1" hangingPunct="1">
              <a:defRPr/>
            </a:pPr>
            <a:r>
              <a:rPr lang="en-US" altLang="zh-TW" sz="1400" b="1" dirty="0" smtClean="0">
                <a:latin typeface="Calibri" panose="020F0502020204030204" pitchFamily="34" charset="0"/>
                <a:ea typeface="新細明體" pitchFamily="18" charset="-120"/>
                <a:cs typeface="Calibri" panose="020F0502020204030204" pitchFamily="34" charset="0"/>
              </a:rPr>
              <a:t>China’s State Council announces the current national-level </a:t>
            </a:r>
            <a:r>
              <a:rPr lang="en-US" altLang="zh-TW" sz="1400" b="1" dirty="0" err="1" smtClean="0">
                <a:latin typeface="Calibri" panose="020F0502020204030204" pitchFamily="34" charset="0"/>
                <a:ea typeface="新細明體" pitchFamily="18" charset="-120"/>
                <a:cs typeface="Calibri" panose="020F0502020204030204" pitchFamily="34" charset="0"/>
              </a:rPr>
              <a:t>ICH</a:t>
            </a:r>
            <a:r>
              <a:rPr lang="en-US" altLang="zh-TW" sz="1400" b="1" dirty="0" smtClean="0">
                <a:latin typeface="Calibri" panose="020F0502020204030204" pitchFamily="34" charset="0"/>
                <a:ea typeface="新細明體" pitchFamily="18" charset="-120"/>
                <a:cs typeface="Calibri" panose="020F0502020204030204" pitchFamily="34" charset="0"/>
              </a:rPr>
              <a:t> list with </a:t>
            </a:r>
            <a:r>
              <a:rPr lang="en-US" altLang="zh-TW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1,219 items.  </a:t>
            </a:r>
            <a:endParaRPr lang="en-US" altLang="zh-TW" sz="1400" b="1" dirty="0" smtClean="0">
              <a:latin typeface="Calibri" panose="020F0502020204030204" pitchFamily="34" charset="0"/>
              <a:ea typeface="新細明體" pitchFamily="18" charset="-120"/>
              <a:cs typeface="Calibri" panose="020F0502020204030204" pitchFamily="34" charset="0"/>
            </a:endParaRPr>
          </a:p>
          <a:p>
            <a:pPr algn="l" eaLnBrk="1" hangingPunct="1">
              <a:defRPr/>
            </a:pPr>
            <a:endParaRPr lang="zh-TW" altLang="en-US" sz="1400" b="1" dirty="0" smtClean="0">
              <a:latin typeface="Calibri" panose="020F0502020204030204" pitchFamily="34" charset="0"/>
              <a:ea typeface="新細明體" pitchFamily="18" charset="-120"/>
              <a:cs typeface="Calibri" panose="020F0502020204030204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3877985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zh-TW" sz="1400" b="1" dirty="0" smtClean="0">
                <a:latin typeface="Calibri" panose="020F0502020204030204" pitchFamily="34" charset="0"/>
                <a:ea typeface="新細明體" pitchFamily="18" charset="-120"/>
                <a:cs typeface="Calibri" panose="020F0502020204030204" pitchFamily="34" charset="0"/>
              </a:rPr>
              <a:t>Jun 2021</a:t>
            </a:r>
          </a:p>
          <a:p>
            <a:pPr eaLnBrk="1" hangingPunct="1">
              <a:defRPr/>
            </a:pPr>
            <a:r>
              <a:rPr lang="en-US" altLang="zh-TW" sz="1400" b="1" dirty="0" smtClean="0">
                <a:latin typeface="Calibri" panose="020F0502020204030204" pitchFamily="34" charset="0"/>
                <a:ea typeface="新細明體" pitchFamily="18" charset="-120"/>
                <a:cs typeface="Calibri" panose="020F0502020204030204" pitchFamily="34" charset="0"/>
              </a:rPr>
              <a:t>China’s State Council announces the current national-level </a:t>
            </a:r>
            <a:r>
              <a:rPr lang="en-US" altLang="zh-TW" sz="1400" b="1" dirty="0" err="1" smtClean="0">
                <a:latin typeface="Calibri" panose="020F0502020204030204" pitchFamily="34" charset="0"/>
                <a:ea typeface="新細明體" pitchFamily="18" charset="-120"/>
                <a:cs typeface="Calibri" panose="020F0502020204030204" pitchFamily="34" charset="0"/>
              </a:rPr>
              <a:t>ICH</a:t>
            </a:r>
            <a:r>
              <a:rPr lang="en-US" altLang="zh-TW" sz="1400" b="1" dirty="0" smtClean="0">
                <a:latin typeface="Calibri" panose="020F0502020204030204" pitchFamily="34" charset="0"/>
                <a:ea typeface="新細明體" pitchFamily="18" charset="-120"/>
                <a:cs typeface="Calibri" panose="020F0502020204030204" pitchFamily="34" charset="0"/>
              </a:rPr>
              <a:t> list with </a:t>
            </a:r>
            <a:r>
              <a:rPr lang="en-US" altLang="zh-TW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1,557 items, 42 of which has been inscribed on the UNESCO Representative </a:t>
            </a:r>
            <a:r>
              <a:rPr lang="en-US" altLang="zh-TW" sz="1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ICH</a:t>
            </a:r>
            <a:r>
              <a:rPr lang="en-US" altLang="zh-TW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List.  </a:t>
            </a:r>
            <a:endParaRPr lang="en-US" altLang="zh-TW" sz="1400" b="1" dirty="0" smtClean="0">
              <a:latin typeface="Calibri" panose="020F0502020204030204" pitchFamily="34" charset="0"/>
              <a:ea typeface="新細明體" pitchFamily="18" charset="-120"/>
              <a:cs typeface="Calibri" panose="020F0502020204030204" pitchFamily="34" charset="0"/>
            </a:endParaRPr>
          </a:p>
          <a:p>
            <a:pPr algn="l" eaLnBrk="1" hangingPunct="1">
              <a:defRPr/>
            </a:pPr>
            <a:endParaRPr lang="zh-TW" altLang="en-US" sz="1400" b="1" dirty="0" smtClean="0">
              <a:latin typeface="Calibri" panose="020F0502020204030204" pitchFamily="34" charset="0"/>
              <a:ea typeface="新細明體" pitchFamily="18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9520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9" grpId="0"/>
      <p:bldP spid="8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0" y="707886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zh-TW" sz="1400" b="1" dirty="0" smtClean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28 </a:t>
            </a:r>
            <a:r>
              <a:rPr lang="en-US" altLang="zh-TW" sz="1400" b="1" dirty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May </a:t>
            </a:r>
            <a:r>
              <a:rPr lang="en-US" altLang="zh-TW" sz="1400" b="1" dirty="0" smtClean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2006</a:t>
            </a:r>
          </a:p>
          <a:p>
            <a:pPr algn="l" eaLnBrk="1" hangingPunct="1">
              <a:defRPr/>
            </a:pPr>
            <a:r>
              <a:rPr lang="en-US" altLang="zh-TW" sz="1400" b="1" dirty="0" smtClean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Macau </a:t>
            </a:r>
            <a:r>
              <a:rPr lang="en-US" altLang="zh-TW" sz="1400" b="1" dirty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Daily News </a:t>
            </a:r>
            <a:r>
              <a:rPr lang="en-US" altLang="zh-TW" sz="1400" b="1" dirty="0" smtClean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reports, “Herbal </a:t>
            </a:r>
            <a:r>
              <a:rPr lang="en-US" altLang="zh-TW" sz="1400" b="1" dirty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tea a national-level intangible cultural heritage [of </a:t>
            </a:r>
            <a:r>
              <a:rPr lang="en-US" altLang="zh-TW" sz="1400" b="1" dirty="0" smtClean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the Macau </a:t>
            </a:r>
            <a:r>
              <a:rPr lang="en-US" altLang="zh-TW" sz="1400" b="1" dirty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and Hong Kong </a:t>
            </a:r>
            <a:r>
              <a:rPr lang="en-US" altLang="zh-TW" sz="1400" b="1" dirty="0" smtClean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SARs].”</a:t>
            </a:r>
          </a:p>
          <a:p>
            <a:pPr algn="l" eaLnBrk="1" hangingPunct="1">
              <a:defRPr/>
            </a:pPr>
            <a:endParaRPr lang="en-US" altLang="zh-TW" sz="1400" b="1" dirty="0">
              <a:latin typeface="Calibri" panose="020F0502020204030204" pitchFamily="34" charset="0"/>
              <a:ea typeface="新細明體" charset="-12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happening with ICH in Hong Kong?</a:t>
            </a:r>
          </a:p>
          <a:p>
            <a:endParaRPr lang="en-US" sz="1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8099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931" y="0"/>
            <a:ext cx="9144000" cy="6858000"/>
          </a:xfrm>
          <a:solidFill>
            <a:srgbClr val="C00000"/>
          </a:solidFill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zh-TW" sz="2000" b="1" dirty="0" smtClean="0">
                <a:solidFill>
                  <a:schemeClr val="bg1"/>
                </a:solidFill>
                <a:latin typeface="+mn-ea"/>
                <a:ea typeface="+mn-ea"/>
              </a:rPr>
              <a:t/>
            </a:r>
            <a:br>
              <a:rPr lang="en-US" altLang="zh-TW" sz="2000" b="1" dirty="0" smtClean="0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zh-TW" sz="2000" b="1" dirty="0" smtClean="0">
                <a:solidFill>
                  <a:schemeClr val="bg1"/>
                </a:solidFill>
                <a:latin typeface="+mn-ea"/>
                <a:ea typeface="+mn-ea"/>
              </a:rPr>
              <a:t/>
            </a:r>
            <a:br>
              <a:rPr lang="en-US" altLang="zh-TW" sz="2000" b="1" dirty="0" smtClean="0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zh-TW" altLang="en-US" sz="3600" b="1" dirty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中國文化研究院與教育局合辦</a:t>
            </a:r>
            <a:br>
              <a:rPr lang="zh-TW" altLang="en-US" sz="3600" b="1" dirty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</a:br>
            <a:r>
              <a:rPr lang="zh-TW" altLang="en-US" sz="3600" b="1" dirty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教師培訓</a:t>
            </a:r>
            <a:r>
              <a:rPr lang="zh-TW" altLang="en-US" sz="3600" b="1" dirty="0" smtClean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研討會</a:t>
            </a:r>
            <a:r>
              <a:rPr lang="en-US" altLang="zh-TW" sz="3600" b="1" dirty="0" smtClean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/>
            </a:r>
            <a:br>
              <a:rPr lang="en-US" altLang="zh-TW" sz="3600" b="1" dirty="0" smtClean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</a:br>
            <a:r>
              <a:rPr lang="en-US" altLang="zh-TW" sz="1200" b="1" dirty="0" smtClean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/>
            </a:r>
            <a:br>
              <a:rPr lang="en-US" altLang="zh-TW" sz="1200" b="1" dirty="0" smtClean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</a:br>
            <a:r>
              <a:rPr lang="en-US" altLang="zh-TW" sz="1200" b="1" dirty="0" smtClean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/>
            </a:r>
            <a:br>
              <a:rPr lang="en-US" altLang="zh-TW" sz="1200" b="1" dirty="0" smtClean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</a:br>
            <a:r>
              <a:rPr lang="en-US" altLang="zh-TW" sz="1200" b="1" dirty="0" smtClean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/>
            </a:r>
            <a:br>
              <a:rPr lang="en-US" altLang="zh-TW" sz="1200" b="1" dirty="0" smtClean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</a:br>
            <a:r>
              <a:rPr lang="en-US" altLang="zh-TW" sz="1200" b="1" dirty="0" smtClean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/>
            </a:r>
            <a:br>
              <a:rPr lang="en-US" altLang="zh-TW" sz="1200" b="1" dirty="0" smtClean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</a:br>
            <a:r>
              <a:rPr lang="en-US" altLang="zh-TW" sz="1200" b="1" dirty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/>
            </a:r>
            <a:br>
              <a:rPr lang="en-US" altLang="zh-TW" sz="1200" b="1" dirty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</a:br>
            <a:r>
              <a:rPr lang="en-US" altLang="zh-TW" sz="1200" b="1" dirty="0" smtClean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/>
            </a:r>
            <a:br>
              <a:rPr lang="en-US" altLang="zh-TW" sz="1200" b="1" dirty="0" smtClean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</a:br>
            <a:r>
              <a:rPr lang="zh-TW" altLang="en-US" sz="6600" b="1" dirty="0" smtClean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非</a:t>
            </a:r>
            <a:r>
              <a:rPr lang="zh-TW" altLang="en-US" sz="6600" b="1" dirty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物質文化</a:t>
            </a:r>
            <a:r>
              <a:rPr lang="zh-TW" altLang="en-US" sz="6600" b="1" dirty="0" smtClean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遺產 </a:t>
            </a:r>
            <a:r>
              <a:rPr lang="en-US" altLang="zh-TW" sz="6600" b="1" dirty="0" smtClean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:</a:t>
            </a:r>
            <a:br>
              <a:rPr lang="en-US" altLang="zh-TW" sz="6600" b="1" dirty="0" smtClean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</a:br>
            <a:r>
              <a:rPr lang="zh-TW" altLang="en-US" sz="4400" b="1" dirty="0" smtClean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香港</a:t>
            </a:r>
            <a:r>
              <a:rPr lang="zh-TW" altLang="en-US" sz="4400" b="1" dirty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社會的多元文化特徵</a:t>
            </a:r>
            <a:r>
              <a:rPr lang="zh-TW" altLang="en-US" sz="3600" b="1" dirty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/>
            </a:r>
            <a:br>
              <a:rPr lang="zh-TW" altLang="en-US" sz="3600" b="1" dirty="0">
                <a:solidFill>
                  <a:schemeClr val="bg1"/>
                </a:solidFill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</a:br>
            <a:r>
              <a:rPr lang="en-US" altLang="zh-TW" sz="1200" b="1" dirty="0" smtClean="0">
                <a:solidFill>
                  <a:schemeClr val="bg1"/>
                </a:solidFill>
                <a:latin typeface="+mn-lt"/>
                <a:ea typeface="SimSun" panose="02010600030101010101" pitchFamily="2" charset="-122"/>
              </a:rPr>
              <a:t/>
            </a:r>
            <a:br>
              <a:rPr lang="en-US" altLang="zh-TW" sz="1200" b="1" dirty="0" smtClean="0">
                <a:solidFill>
                  <a:schemeClr val="bg1"/>
                </a:solidFill>
                <a:latin typeface="+mn-lt"/>
                <a:ea typeface="SimSun" panose="02010600030101010101" pitchFamily="2" charset="-122"/>
              </a:rPr>
            </a:br>
            <a:r>
              <a:rPr lang="en-US" altLang="zh-TW" sz="1200" b="1" dirty="0" smtClean="0">
                <a:solidFill>
                  <a:schemeClr val="bg1"/>
                </a:solidFill>
                <a:latin typeface="+mn-lt"/>
                <a:ea typeface="SimSun" panose="02010600030101010101" pitchFamily="2" charset="-122"/>
              </a:rPr>
              <a:t/>
            </a:r>
            <a:br>
              <a:rPr lang="en-US" altLang="zh-TW" sz="1200" b="1" dirty="0" smtClean="0">
                <a:solidFill>
                  <a:schemeClr val="bg1"/>
                </a:solidFill>
                <a:latin typeface="+mn-lt"/>
                <a:ea typeface="SimSun" panose="02010600030101010101" pitchFamily="2" charset="-122"/>
              </a:rPr>
            </a:br>
            <a:r>
              <a:rPr lang="en-US" altLang="zh-TW" sz="1200" b="1" dirty="0">
                <a:solidFill>
                  <a:schemeClr val="bg1"/>
                </a:solidFill>
                <a:latin typeface="+mn-lt"/>
                <a:ea typeface="SimSun" panose="02010600030101010101" pitchFamily="2" charset="-122"/>
              </a:rPr>
              <a:t/>
            </a:r>
            <a:br>
              <a:rPr lang="en-US" altLang="zh-TW" sz="1200" b="1" dirty="0">
                <a:solidFill>
                  <a:schemeClr val="bg1"/>
                </a:solidFill>
                <a:latin typeface="+mn-lt"/>
                <a:ea typeface="SimSun" panose="02010600030101010101" pitchFamily="2" charset="-122"/>
              </a:rPr>
            </a:br>
            <a:r>
              <a:rPr lang="en-US" altLang="zh-TW" sz="1200" b="1" dirty="0" smtClean="0">
                <a:solidFill>
                  <a:schemeClr val="bg1"/>
                </a:solidFill>
                <a:latin typeface="+mn-lt"/>
                <a:ea typeface="SimSun" panose="02010600030101010101" pitchFamily="2" charset="-122"/>
              </a:rPr>
              <a:t/>
            </a:r>
            <a:br>
              <a:rPr lang="en-US" altLang="zh-TW" sz="1200" b="1" dirty="0" smtClean="0">
                <a:solidFill>
                  <a:schemeClr val="bg1"/>
                </a:solidFill>
                <a:latin typeface="+mn-lt"/>
                <a:ea typeface="SimSun" panose="02010600030101010101" pitchFamily="2" charset="-122"/>
              </a:rPr>
            </a:br>
            <a:r>
              <a:rPr lang="en-US" altLang="zh-TW" sz="1200" b="1" dirty="0" smtClean="0">
                <a:solidFill>
                  <a:schemeClr val="bg1"/>
                </a:solidFill>
                <a:latin typeface="+mn-lt"/>
                <a:ea typeface="SimSun" panose="02010600030101010101" pitchFamily="2" charset="-122"/>
              </a:rPr>
              <a:t/>
            </a:r>
            <a:br>
              <a:rPr lang="en-US" altLang="zh-TW" sz="1200" b="1" dirty="0" smtClean="0">
                <a:solidFill>
                  <a:schemeClr val="bg1"/>
                </a:solidFill>
                <a:latin typeface="+mn-lt"/>
                <a:ea typeface="SimSun" panose="02010600030101010101" pitchFamily="2" charset="-122"/>
              </a:rPr>
            </a:br>
            <a:r>
              <a:rPr lang="en-US" altLang="zh-TW" sz="1200" b="1" dirty="0">
                <a:solidFill>
                  <a:schemeClr val="bg1"/>
                </a:solidFill>
                <a:latin typeface="+mn-lt"/>
                <a:ea typeface="SimSun" panose="02010600030101010101" pitchFamily="2" charset="-122"/>
              </a:rPr>
              <a:t/>
            </a:r>
            <a:br>
              <a:rPr lang="en-US" altLang="zh-TW" sz="1200" b="1" dirty="0">
                <a:solidFill>
                  <a:schemeClr val="bg1"/>
                </a:solidFill>
                <a:latin typeface="+mn-lt"/>
                <a:ea typeface="SimSun" panose="02010600030101010101" pitchFamily="2" charset="-122"/>
              </a:rPr>
            </a:br>
            <a:r>
              <a:rPr lang="en-US" altLang="zh-TW" sz="2000" b="1" dirty="0" smtClean="0">
                <a:solidFill>
                  <a:schemeClr val="bg1"/>
                </a:solidFill>
                <a:latin typeface="+mn-lt"/>
                <a:ea typeface="SimSun" panose="02010600030101010101" pitchFamily="2" charset="-122"/>
              </a:rPr>
              <a:t>Dr</a:t>
            </a:r>
            <a:r>
              <a:rPr lang="en-US" altLang="zh-TW" sz="2000" b="1" dirty="0">
                <a:solidFill>
                  <a:schemeClr val="bg1"/>
                </a:solidFill>
                <a:latin typeface="+mn-lt"/>
                <a:ea typeface="SimSun" panose="02010600030101010101" pitchFamily="2" charset="-122"/>
              </a:rPr>
              <a:t>. </a:t>
            </a:r>
            <a:r>
              <a:rPr lang="en-US" altLang="zh-TW" sz="2000" b="1" dirty="0" smtClean="0">
                <a:solidFill>
                  <a:schemeClr val="bg1"/>
                </a:solidFill>
                <a:latin typeface="+mn-lt"/>
                <a:ea typeface="SimSun" panose="02010600030101010101" pitchFamily="2" charset="-122"/>
              </a:rPr>
              <a:t>Lee </a:t>
            </a:r>
            <a:r>
              <a:rPr lang="en-US" altLang="zh-TW" sz="2000" b="1" dirty="0">
                <a:solidFill>
                  <a:schemeClr val="bg1"/>
                </a:solidFill>
                <a:latin typeface="+mn-lt"/>
                <a:ea typeface="SimSun" panose="02010600030101010101" pitchFamily="2" charset="-122"/>
              </a:rPr>
              <a:t>Ho </a:t>
            </a:r>
            <a:r>
              <a:rPr lang="en-US" altLang="zh-TW" sz="2000" b="1" dirty="0" smtClean="0">
                <a:solidFill>
                  <a:schemeClr val="bg1"/>
                </a:solidFill>
                <a:latin typeface="+mn-lt"/>
                <a:ea typeface="SimSun" panose="02010600030101010101" pitchFamily="2" charset="-122"/>
              </a:rPr>
              <a:t>Yin </a:t>
            </a:r>
            <a:r>
              <a:rPr lang="zh-TW" altLang="en-US" sz="2000" b="1" dirty="0">
                <a:solidFill>
                  <a:schemeClr val="bg1"/>
                </a:solidFill>
                <a:latin typeface="+mn-lt"/>
                <a:ea typeface="SimSun" panose="02010600030101010101" pitchFamily="2" charset="-122"/>
              </a:rPr>
              <a:t>李浩然</a:t>
            </a:r>
            <a:r>
              <a:rPr lang="en-US" altLang="zh-TW" sz="2000" b="1" dirty="0" smtClean="0">
                <a:solidFill>
                  <a:schemeClr val="bg1"/>
                </a:solidFill>
                <a:latin typeface="+mn-lt"/>
                <a:ea typeface="SimSun" panose="02010600030101010101" pitchFamily="2" charset="-122"/>
              </a:rPr>
              <a:t/>
            </a:r>
            <a:br>
              <a:rPr lang="en-US" altLang="zh-TW" sz="2000" b="1" dirty="0" smtClean="0">
                <a:solidFill>
                  <a:schemeClr val="bg1"/>
                </a:solidFill>
                <a:latin typeface="+mn-lt"/>
                <a:ea typeface="SimSun" panose="02010600030101010101" pitchFamily="2" charset="-122"/>
              </a:rPr>
            </a:br>
            <a:r>
              <a:rPr lang="en-US" altLang="zh-TW" sz="2000" b="1" dirty="0" smtClean="0">
                <a:solidFill>
                  <a:schemeClr val="bg1"/>
                </a:solidFill>
                <a:latin typeface="+mn-lt"/>
                <a:ea typeface="SimSun" panose="02010600030101010101" pitchFamily="2" charset="-122"/>
              </a:rPr>
              <a:t>Associate Professor in Architectural Conservation, HKU</a:t>
            </a:r>
            <a:r>
              <a:rPr lang="en-US" altLang="zh-TW" sz="2000" b="1" dirty="0">
                <a:solidFill>
                  <a:schemeClr val="bg1"/>
                </a:solidFill>
                <a:latin typeface="+mn-lt"/>
                <a:ea typeface="SimSun" panose="02010600030101010101" pitchFamily="2" charset="-122"/>
              </a:rPr>
              <a:t/>
            </a:r>
            <a:br>
              <a:rPr lang="en-US" altLang="zh-TW" sz="2000" b="1" dirty="0">
                <a:solidFill>
                  <a:schemeClr val="bg1"/>
                </a:solidFill>
                <a:latin typeface="+mn-lt"/>
                <a:ea typeface="SimSun" panose="02010600030101010101" pitchFamily="2" charset="-122"/>
              </a:rPr>
            </a:br>
            <a:r>
              <a:rPr lang="zh-CN" altLang="en-US" sz="2000" b="1" dirty="0">
                <a:solidFill>
                  <a:schemeClr val="bg1"/>
                </a:solidFill>
                <a:latin typeface="+mn-lt"/>
                <a:ea typeface="SimSun" panose="02010600030101010101" pitchFamily="2" charset="-122"/>
              </a:rPr>
              <a:t>香港</a:t>
            </a:r>
            <a:r>
              <a:rPr lang="zh-CN" altLang="en-US" sz="2000" b="1" dirty="0" smtClean="0">
                <a:solidFill>
                  <a:schemeClr val="bg1"/>
                </a:solidFill>
                <a:latin typeface="+mn-lt"/>
                <a:ea typeface="SimSun" panose="02010600030101010101" pitchFamily="2" charset="-122"/>
              </a:rPr>
              <a:t>大學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ea typeface="SimSun" panose="02010600030101010101" pitchFamily="2" charset="-122"/>
              </a:rPr>
              <a:t> </a:t>
            </a:r>
            <a:r>
              <a:rPr lang="zh-CN" altLang="en-US" sz="2000" b="1" dirty="0">
                <a:solidFill>
                  <a:schemeClr val="bg1"/>
                </a:solidFill>
                <a:latin typeface="+mn-lt"/>
                <a:ea typeface="SimSun" panose="02010600030101010101" pitchFamily="2" charset="-122"/>
              </a:rPr>
              <a:t>建築保育</a:t>
            </a:r>
            <a:r>
              <a:rPr lang="zh-CN" altLang="en-US" sz="2000" b="1" dirty="0" smtClean="0">
                <a:solidFill>
                  <a:schemeClr val="bg1"/>
                </a:solidFill>
                <a:latin typeface="+mn-lt"/>
                <a:ea typeface="SimSun" panose="02010600030101010101" pitchFamily="2" charset="-122"/>
              </a:rPr>
              <a:t>副教授</a:t>
            </a:r>
            <a:endParaRPr lang="en-US" altLang="zh-TW" sz="6000" b="1" dirty="0" smtClean="0">
              <a:solidFill>
                <a:schemeClr val="bg1"/>
              </a:solidFill>
              <a:latin typeface="+mn-lt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027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-8793" y="707886"/>
            <a:ext cx="9139238" cy="16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zh-TW" sz="1400" b="1" dirty="0" smtClean="0">
                <a:latin typeface="+mn-lt"/>
                <a:ea typeface="新細明體" charset="-120"/>
              </a:rPr>
              <a:t>22 </a:t>
            </a:r>
            <a:r>
              <a:rPr lang="en-US" altLang="zh-TW" sz="1400" b="1" dirty="0">
                <a:latin typeface="+mn-lt"/>
                <a:ea typeface="新細明體" charset="-120"/>
              </a:rPr>
              <a:t>January </a:t>
            </a:r>
            <a:r>
              <a:rPr lang="en-US" altLang="zh-TW" sz="1400" b="1" dirty="0" smtClean="0">
                <a:latin typeface="+mn-lt"/>
                <a:ea typeface="新細明體" charset="-120"/>
              </a:rPr>
              <a:t>2007</a:t>
            </a:r>
          </a:p>
          <a:p>
            <a:pPr algn="l" eaLnBrk="1" hangingPunct="1">
              <a:defRPr/>
            </a:pPr>
            <a:r>
              <a:rPr lang="en-US" altLang="zh-TW" sz="1400" b="1" dirty="0" smtClean="0">
                <a:latin typeface="+mn-lt"/>
                <a:ea typeface="新細明體" charset="-120"/>
              </a:rPr>
              <a:t>SCMP reports on the start of preparing a HK ICH Inventory (not a List – that comes </a:t>
            </a:r>
            <a:r>
              <a:rPr lang="en-US" altLang="zh-TW" sz="1400" b="1" smtClean="0">
                <a:latin typeface="+mn-lt"/>
                <a:ea typeface="新細明體" charset="-120"/>
              </a:rPr>
              <a:t>later): </a:t>
            </a:r>
            <a:r>
              <a:rPr lang="en-US" altLang="zh-HK" sz="1400" b="1" smtClean="0">
                <a:latin typeface="+mn-lt"/>
                <a:ea typeface="新細明體" charset="-120"/>
              </a:rPr>
              <a:t>“Team </a:t>
            </a:r>
            <a:r>
              <a:rPr lang="en-US" altLang="zh-HK" sz="1400" b="1">
                <a:latin typeface="+mn-lt"/>
                <a:ea typeface="新細明體" charset="-120"/>
              </a:rPr>
              <a:t>to record intangible </a:t>
            </a:r>
            <a:r>
              <a:rPr lang="en-US" altLang="zh-HK" sz="1400" b="1" smtClean="0">
                <a:latin typeface="+mn-lt"/>
                <a:ea typeface="新細明體" charset="-120"/>
              </a:rPr>
              <a:t>heritage”</a:t>
            </a:r>
            <a:endParaRPr lang="en-US" altLang="zh-TW" sz="1400" b="1">
              <a:latin typeface="+mn-lt"/>
              <a:ea typeface="新細明體" charset="-120"/>
            </a:endParaRPr>
          </a:p>
          <a:p>
            <a:pPr algn="l" eaLnBrk="1" hangingPunct="1">
              <a:defRPr/>
            </a:pPr>
            <a:endParaRPr lang="en-US" altLang="zh-TW" sz="1400" b="1">
              <a:latin typeface="+mn-lt"/>
              <a:ea typeface="新細明體" charset="-120"/>
            </a:endParaRPr>
          </a:p>
          <a:p>
            <a:pPr eaLnBrk="1" hangingPunct="1">
              <a:defRPr/>
            </a:pPr>
            <a:r>
              <a:rPr lang="en-US" altLang="zh-TW" sz="1300" b="1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Source: https://www.scmp.com/article/579142/team-record-intangible-heritage</a:t>
            </a:r>
            <a:endParaRPr lang="en-US" altLang="zh-TW" sz="1300" b="1">
              <a:latin typeface="Calibri" panose="020F0502020204030204" pitchFamily="34" charset="0"/>
              <a:ea typeface="新細明體" charset="-120"/>
              <a:cs typeface="Calibri" panose="020F0502020204030204" pitchFamily="34" charset="0"/>
            </a:endParaRPr>
          </a:p>
          <a:p>
            <a:pPr algn="l" eaLnBrk="1" hangingPunct="1">
              <a:defRPr/>
            </a:pPr>
            <a:endParaRPr lang="en-US" altLang="zh-TW" sz="1400" b="1" dirty="0" smtClean="0">
              <a:latin typeface="+mn-lt"/>
              <a:ea typeface="新細明體" charset="-120"/>
            </a:endParaRPr>
          </a:p>
          <a:p>
            <a:pPr algn="l" eaLnBrk="1" hangingPunct="1">
              <a:defRPr/>
            </a:pPr>
            <a:endParaRPr lang="zh-TW" altLang="en-US" sz="1400" b="1" dirty="0">
              <a:latin typeface="+mn-lt"/>
              <a:ea typeface="新細明體" charset="-12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happening with ICH in Hong Kong?</a:t>
            </a:r>
          </a:p>
          <a:p>
            <a:endParaRPr lang="en-US" sz="1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44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0" y="707886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zh-TW" sz="1400" b="1" dirty="0" smtClean="0">
                <a:latin typeface="+mn-lt"/>
                <a:ea typeface="新細明體" charset="-120"/>
              </a:rPr>
              <a:t>29 </a:t>
            </a:r>
            <a:r>
              <a:rPr lang="en-US" altLang="zh-TW" sz="1400" b="1" dirty="0">
                <a:latin typeface="+mn-lt"/>
                <a:ea typeface="新細明體" charset="-120"/>
              </a:rPr>
              <a:t>September </a:t>
            </a:r>
            <a:r>
              <a:rPr lang="en-US" altLang="zh-TW" sz="1400" b="1" dirty="0" smtClean="0">
                <a:latin typeface="+mn-lt"/>
                <a:ea typeface="新細明體" charset="-120"/>
              </a:rPr>
              <a:t>2009</a:t>
            </a:r>
          </a:p>
          <a:p>
            <a:pPr eaLnBrk="1" hangingPunct="1">
              <a:defRPr/>
            </a:pPr>
            <a:r>
              <a:rPr lang="en-US" altLang="zh-TW" sz="1400" b="1" dirty="0" smtClean="0">
                <a:latin typeface="+mn-lt"/>
                <a:ea typeface="新細明體" charset="-120"/>
              </a:rPr>
              <a:t>SCMP reports on 4 HK ICH items included on China’s national ICH </a:t>
            </a:r>
            <a:r>
              <a:rPr lang="en-US" altLang="zh-TW" sz="1400" b="1" smtClean="0">
                <a:latin typeface="+mn-lt"/>
                <a:ea typeface="新細明體" charset="-120"/>
              </a:rPr>
              <a:t>list</a:t>
            </a:r>
            <a:r>
              <a:rPr lang="en-US" altLang="zh-TW" sz="1400" b="1">
                <a:latin typeface="+mn-lt"/>
                <a:ea typeface="新細明體" charset="-120"/>
              </a:rPr>
              <a:t>:</a:t>
            </a:r>
            <a:r>
              <a:rPr lang="en-US" altLang="zh-HK" sz="1400" b="1">
                <a:latin typeface="+mn-lt"/>
                <a:ea typeface="新細明體" charset="-120"/>
              </a:rPr>
              <a:t> “4 festivals proposed to be protected as national heritage”</a:t>
            </a:r>
            <a:endParaRPr lang="en-US" altLang="zh-TW" sz="1400" b="1" dirty="0">
              <a:latin typeface="+mn-lt"/>
              <a:ea typeface="新細明體" charset="-120"/>
            </a:endParaRPr>
          </a:p>
          <a:p>
            <a:pPr algn="l" eaLnBrk="1" hangingPunct="1">
              <a:defRPr/>
            </a:pPr>
            <a:endParaRPr lang="zh-TW" altLang="en-US" sz="1400" b="1" dirty="0">
              <a:latin typeface="+mn-lt"/>
              <a:ea typeface="新細明體" charset="-12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happening with ICH in Hong Kong?</a:t>
            </a:r>
          </a:p>
          <a:p>
            <a:endParaRPr lang="en-US" sz="1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506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707886"/>
            <a:ext cx="9144000" cy="136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zh-TW" sz="1400" b="1" dirty="0" smtClean="0">
                <a:latin typeface="+mn-lt"/>
                <a:ea typeface="新細明體" charset="-120"/>
              </a:rPr>
              <a:t>2 October 2009</a:t>
            </a:r>
          </a:p>
          <a:p>
            <a:pPr eaLnBrk="1" hangingPunct="1">
              <a:defRPr/>
            </a:pPr>
            <a:r>
              <a:rPr lang="en-US" altLang="zh-TW" sz="1400" b="1" dirty="0" smtClean="0">
                <a:latin typeface="+mn-lt"/>
                <a:ea typeface="新細明體" charset="-120"/>
              </a:rPr>
              <a:t>SCMP reports on a HK ICH item listed on the UNESCO ICH Representative </a:t>
            </a:r>
            <a:r>
              <a:rPr lang="en-US" altLang="zh-TW" sz="1400" b="1" smtClean="0">
                <a:latin typeface="+mn-lt"/>
                <a:ea typeface="新細明體" charset="-120"/>
              </a:rPr>
              <a:t>List</a:t>
            </a:r>
            <a:r>
              <a:rPr lang="en-US" altLang="zh-TW" sz="1400" b="1">
                <a:latin typeface="+mn-lt"/>
                <a:ea typeface="新細明體" charset="-120"/>
              </a:rPr>
              <a:t>: “Unesco gives Cantonese opera something to sing about”</a:t>
            </a:r>
            <a:endParaRPr lang="en-US" altLang="zh-TW" sz="1400" b="1" smtClean="0">
              <a:latin typeface="+mn-lt"/>
              <a:ea typeface="新細明體" charset="-120"/>
            </a:endParaRPr>
          </a:p>
          <a:p>
            <a:pPr algn="l" eaLnBrk="1" hangingPunct="1">
              <a:defRPr/>
            </a:pPr>
            <a:endParaRPr lang="en-US" altLang="zh-TW" sz="1400" b="1">
              <a:latin typeface="+mn-lt"/>
              <a:ea typeface="新細明體" charset="-120"/>
            </a:endParaRPr>
          </a:p>
          <a:p>
            <a:pPr eaLnBrk="1" hangingPunct="1">
              <a:defRPr/>
            </a:pPr>
            <a:r>
              <a:rPr lang="en-US" altLang="zh-TW" sz="1300" b="1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Source: https://www.scmp.com/article/694276/unesco-gives-cantonese-opera-something-sing-about</a:t>
            </a:r>
            <a:endParaRPr lang="en-US" altLang="zh-TW" sz="1300" b="1" dirty="0" smtClean="0">
              <a:latin typeface="+mn-lt"/>
              <a:ea typeface="新細明體" charset="-120"/>
            </a:endParaRPr>
          </a:p>
          <a:p>
            <a:pPr algn="l" eaLnBrk="1" hangingPunct="1">
              <a:defRPr/>
            </a:pPr>
            <a:endParaRPr lang="zh-TW" altLang="en-US" sz="1400" b="1" dirty="0">
              <a:latin typeface="+mn-lt"/>
              <a:ea typeface="新細明體" charset="-12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happening with ICH in Hong Kong?</a:t>
            </a:r>
          </a:p>
          <a:p>
            <a:endParaRPr lang="en-US" sz="1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1301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-1" y="707886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zh-TW" sz="1400" b="1" dirty="0" smtClean="0">
                <a:latin typeface="+mn-lt"/>
                <a:ea typeface="新細明體" charset="-120"/>
              </a:rPr>
              <a:t>12 February 2011</a:t>
            </a:r>
          </a:p>
          <a:p>
            <a:pPr eaLnBrk="1" hangingPunct="1">
              <a:defRPr/>
            </a:pPr>
            <a:r>
              <a:rPr lang="en-US" altLang="zh-TW" sz="1400" b="1" dirty="0" smtClean="0">
                <a:latin typeface="+mn-lt"/>
                <a:ea typeface="新細明體" charset="-120"/>
              </a:rPr>
              <a:t>SCMP reports on the HK’s first tentative ICH </a:t>
            </a:r>
            <a:r>
              <a:rPr lang="en-US" altLang="zh-TW" sz="1400" b="1" smtClean="0">
                <a:latin typeface="+mn-lt"/>
                <a:ea typeface="新細明體" charset="-120"/>
              </a:rPr>
              <a:t>inventory</a:t>
            </a:r>
            <a:r>
              <a:rPr lang="en-US" altLang="zh-TW" sz="1400" b="1">
                <a:latin typeface="+mn-lt"/>
                <a:ea typeface="新細明體" charset="-120"/>
              </a:rPr>
              <a:t>: “Umbrella maker, salted fish on list of intangible </a:t>
            </a:r>
            <a:r>
              <a:rPr lang="en-US" altLang="zh-TW" sz="1400" b="1" smtClean="0">
                <a:latin typeface="+mn-lt"/>
                <a:ea typeface="新細明體" charset="-120"/>
              </a:rPr>
              <a:t>treasures”</a:t>
            </a:r>
          </a:p>
          <a:p>
            <a:pPr algn="l" eaLnBrk="1" hangingPunct="1">
              <a:defRPr/>
            </a:pPr>
            <a:endParaRPr lang="en-US" altLang="zh-TW" sz="1400" b="1">
              <a:latin typeface="+mn-lt"/>
              <a:ea typeface="新細明體" charset="-120"/>
            </a:endParaRPr>
          </a:p>
          <a:p>
            <a:pPr eaLnBrk="1" hangingPunct="1">
              <a:defRPr/>
            </a:pPr>
            <a:r>
              <a:rPr lang="en-US" altLang="zh-TW" sz="1300" b="1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Source: https://www.scmp.com/article/737922/umbrella-maker-salted-fish-list-intangible-treasures</a:t>
            </a:r>
            <a:endParaRPr lang="en-US" altLang="zh-TW" sz="1300" b="1">
              <a:ea typeface="新細明體" charset="-120"/>
            </a:endParaRPr>
          </a:p>
          <a:p>
            <a:pPr algn="l" eaLnBrk="1" hangingPunct="1">
              <a:defRPr/>
            </a:pPr>
            <a:endParaRPr lang="en-US" altLang="zh-TW" sz="1400" b="1" dirty="0" smtClean="0">
              <a:latin typeface="+mn-lt"/>
              <a:ea typeface="新細明體" charset="-120"/>
            </a:endParaRPr>
          </a:p>
          <a:p>
            <a:pPr algn="l" eaLnBrk="1" hangingPunct="1">
              <a:defRPr/>
            </a:pPr>
            <a:endParaRPr lang="zh-TW" altLang="en-US" sz="1400" b="1" dirty="0">
              <a:latin typeface="+mn-lt"/>
              <a:ea typeface="新細明體" charset="-12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happening with ICH in Hong Kong?</a:t>
            </a:r>
          </a:p>
          <a:p>
            <a:endParaRPr lang="en-US" sz="1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9621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37551" y="480978"/>
            <a:ext cx="20233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dirty="0" smtClean="0"/>
              <a:t>1. Oral Traditions and Expressions</a:t>
            </a:r>
            <a:endParaRPr lang="en-GB" sz="1000" b="1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0" y="707886"/>
            <a:ext cx="5118551" cy="198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zh-TW" sz="1400" b="1" dirty="0" smtClean="0">
                <a:latin typeface="+mn-lt"/>
                <a:ea typeface="新細明體" charset="-120"/>
              </a:rPr>
              <a:t>17 June 2014</a:t>
            </a:r>
          </a:p>
          <a:p>
            <a:pPr eaLnBrk="1" hangingPunct="1">
              <a:defRPr/>
            </a:pPr>
            <a:r>
              <a:rPr lang="en-US" altLang="zh-TW" sz="1400" b="1" dirty="0" smtClean="0">
                <a:latin typeface="+mn-lt"/>
                <a:ea typeface="新細明體" charset="-120"/>
              </a:rPr>
              <a:t>SCMP reports on HK’s first ICH </a:t>
            </a:r>
            <a:r>
              <a:rPr lang="en-US" altLang="zh-TW" sz="1400" b="1" smtClean="0">
                <a:latin typeface="+mn-lt"/>
                <a:ea typeface="新細明體" charset="-120"/>
              </a:rPr>
              <a:t>Inventory</a:t>
            </a:r>
            <a:r>
              <a:rPr lang="en-US" altLang="zh-TW" sz="1400" b="1">
                <a:latin typeface="+mn-lt"/>
                <a:ea typeface="新細明體" charset="-120"/>
              </a:rPr>
              <a:t>: “The 480 things that represent Hong Kong's culture: list unveiled after seven years' </a:t>
            </a:r>
            <a:r>
              <a:rPr lang="en-US" altLang="zh-TW" sz="1400" b="1" smtClean="0">
                <a:latin typeface="+mn-lt"/>
                <a:ea typeface="新細明體" charset="-120"/>
              </a:rPr>
              <a:t>work”</a:t>
            </a:r>
          </a:p>
          <a:p>
            <a:pPr algn="l" eaLnBrk="1" hangingPunct="1">
              <a:defRPr/>
            </a:pPr>
            <a:endParaRPr lang="en-US" altLang="zh-TW" sz="1400" b="1">
              <a:latin typeface="+mn-lt"/>
              <a:ea typeface="新細明體" charset="-120"/>
            </a:endParaRPr>
          </a:p>
          <a:p>
            <a:pPr eaLnBrk="1" hangingPunct="1">
              <a:defRPr/>
            </a:pPr>
            <a:r>
              <a:rPr lang="en-US" altLang="zh-TW" sz="1300" b="1">
                <a:latin typeface="+mn-lt"/>
                <a:ea typeface="新細明體" charset="-120"/>
              </a:rPr>
              <a:t>Source: https://www.scmp.com/news/hong-kong/article/1534746/cantonese-opera-dim-sum-and-diwali-hong-kong-lists-its-cultural</a:t>
            </a:r>
            <a:endParaRPr lang="en-US" altLang="zh-TW" sz="1300" b="1" dirty="0" smtClean="0">
              <a:latin typeface="+mn-lt"/>
              <a:ea typeface="新細明體" charset="-120"/>
            </a:endParaRPr>
          </a:p>
          <a:p>
            <a:pPr algn="l" eaLnBrk="1" hangingPunct="1">
              <a:defRPr/>
            </a:pPr>
            <a:endParaRPr lang="zh-TW" altLang="en-US" sz="1400" b="1" dirty="0">
              <a:latin typeface="+mn-lt"/>
              <a:ea typeface="新細明體" charset="-12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7551" y="1380969"/>
            <a:ext cx="12192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dirty="0" smtClean="0"/>
              <a:t>2. Performing Arts</a:t>
            </a:r>
            <a:endParaRPr lang="en-GB" sz="1000" b="1" dirty="0"/>
          </a:p>
        </p:txBody>
      </p:sp>
      <p:sp>
        <p:nvSpPr>
          <p:cNvPr id="2" name="AutoShape 4" descr="data:image/jpeg;base64,/9j/4AAQSkZJRgABAQAAAQABAAD/2wCEAAkGBxQSEhMUExQVFhUXGCAUGBgWFxsZHBYVFxgYGBcWGBoZHCggHBwlHhoXIzEiJSkrLi4uHR8zODMsNygtLisBCgoKDg0OGxAQGzIkICYtMDQvMCwzNywvLCwtNzQsLSwzLCwtLiwvLiwsLy0sLywvLDQxLC0sLCwsLCwsLCwsLP/AABEIAMIBAwMBEQACEQEDEQH/xAAcAAABBAMBAAAAAAAAAAAAAAAAAQUGBwIDBAj/xABUEAACAQIDAwYGCw0FBwUBAAABAgMAEQQSIQUGMQcTIkFRYTJScYGR0RQVMzRCcoKSsbPwFyMkU1RVc5OhorLB0ghDYtPhJTVjlMLD8RYmNnSkg//EABsBAQACAwEBAAAAAAAAAAAAAAAEBQIDBgEH/8QAPhEAAgECAQYKCAUEAwEAAAAAAAECAxEEBRIhMVGRBhMUFkFScYGx0TIzNFNhcqHBIjWCsuEjYpLwFULxQ//aAAwDAQACEQMRAD8AswGzKgC6hbkrfVgDf9tAIGbXox2vlvZRqPLQGnaWJaJGbLGbIXFlFjYEi/A9VYydotm2hTVSrGD6WlvdhnXZKKgLmSR8odmzuMzFQxsoYKBc6AaCtSpLNu9LJ9THVONcKajGN7JWWhatLs2/izUMPhzCJgkhQqH0eQsFPWRn6uu168zaeZn2du82Oti1iHh3KKknbVG1+23SJLhYudWMRuQRdn51wF0uosW6ROug1Gh66OEM5Rt9T2OIxDoSquaTWpZqbe16FoS2vQzZtRVweHxOKjVs8MLOqtI5Rn0Vc6sxBAJvburYqcU7og1MbVqQcJ2f6UnvSuUk3KhtUkn2Y/mWMDzAJYVsIh24LfbbswvFNipB2pEGHpCUB1bH3p29iue5nEyM0Ni6Hm1fUkaKyi9rG448KAaF5UNqgg+zH86xkecFLGgLT3ZlG0w+JxK3tzcaxhmEaE4eGSRwgNiWeRuN7AADruBhz+zRLOkiQxrEwjEjyhQ8hF3RQWvdLgE8PRQDjisBs+JgrouYmwUCRmJIJACrc3IB8tqAxwOzMDO0qJEVaIhXB5yNlLKGUqbg3IINwbigDdzZ4kiZp3klcSyxZndvBhleJbBSFHRQE2GpJJuTQGGL5qMkex0FnWM5p3Gr5SG0BuozC5uOuo8qzXR021lvQybCok896YuWiPVvo163bQOOF2ZhpFutjY5SY5X0brAIa4PoNboyUloK6tRlSlaSa2X0Oxv2DIWgQsxYgsl2NywR2QFj1myi56zWRpHG32tQCUBiBQC0Awb67yLgMPzuXPIx5uJPGcgnW3UALnzDroepNuyKsn2ntCc55cbNGT8CFiir3WQgG3n8pqBPHJO0Vc6zDcFak4KVaea30JXt33NefGfnDGfrpP66w5e+qSOaUfe/T+Qz4z84Yv8AXSf105e+qOaUfe/T+QEmM/OGM/XSf105e+qOaUfe/T+Q5zGfnDGfrpP66cvfVHNKPvfp/IF8X+cMX+tf+unL31RzSj736fyJmxf5wxf61/66cvfVHNKPvfp/J04LeTH4I84MQ+JiBu8cxLEr15WYll8x07DrW6jjIzea1Yrco8HauFpurCWdFa9Fmvj0lwbH2mMVDHPELpIuYXbUdRU2PEG4PeKmHOD5GhMi9HNompNrdFdb6CgEVyMxuoUm9wSvg9E6DX4Q/ZQHFt+I8zKSR4DpYX0yJbr4+WsKnoPsZJwftFP5o+KOXaGKaNAQmYCIMSWCgAIDqePoFYuTjG9ug206MKtdxcrNyslZtvTu+o1bNLexIRIBbIgTm1lk0yjwwliPTYVqp34pX+l34E/FZnLajpt3vK+dmx6ejOv4XOPYKFRzgg505msyiIaZjbpvLm0FtOrhWFFW/Fa+7xuSspTU3xbqZitHQ3LZp/Co219PTrHLfF77LxxKlScOSQbXGq6G1xfyEipi1HNSSUmk7/HbvKo5NcQ74fFQ55lCvE4MC5pEDuY5GQAEkC6MQBwU21r0xJ3zcpkwkuIEgyYeGWVjNkWEwpJJMWjz5pGZiqm62AHGgIPuJtWTFY3aUrEBpsLK1ywATVAl2OgCiwv1AUBFtr7urh4g/svCyve3NwyGRrHruBl8uvpoC1uTycx7NxLgFilnspAJy4LDGwJBsTbQ0Br2njwoQ81hokw+HGNjidy3OSMJGRTopMihHNul0nzG9hQD7t3aCK4knbXDQnFiFBmOZgY+eJaynLd1Vbi9yeywHdurhiiStJJHLPLJz0pTQKWVVRADqAEVRrrxoDRsKZBh5Ffg+IxK2ylrg4ma40B6qwm0lZkjD06kpZ1PXHTrS8TkWUx85xyRCNsyYdlzSKCCtmNr6qeI1YVFvm32K3R0l/mcaor/ALTzlZzWiLd76NO1diHjZbCPoZJSWZnZ2jKgszFjfs7PMK307R0We4qsbGVT+o5RskkkpXdlo/kXd9vvC/Hk+ukrcVo5MfsaAAaAL69f289AKaArHliH37Zo6s0p845m1aq/q5dhYZKSeNpJ9ZEdqiPqwUAUBNI4Ym2UJJUXMoZUYABr5yF1HEX49wqwSi8NnSXYcfKpXhlriqMnZ2cl0Wtd/wAELqvOvAC9A2krsykQqSGBBHEEWI81GmtZ5GUZLOi7r4GtxcHyV7HWjCuk6ck9jH3cN39gwWJA6fX/AMR66E+PFwGVQ6Zi2UBGsO0IutuHdQGtMSoFsp6z4Xbbu/wjroDl2tiM0Eoyj3N7G7X1BJ66wqeg+xknB+0U/mj4o4tpRGQKpFo1RXb/ABkIpVPi31JPGwGtzWEk5RS6PEk0qkaVSUl6bbS/tu7N9vQtmvYNuHkEGFidEbNJHFcoVuzlVVQAwIzHyHhrwrWnmU00taRMqQeKxs4TkrRlO107JXbelW0Lt7DVHK688hlMaGcgzdEshIQlGsAFLE6Objq42vim1dXsr6/98TdOFObp1FBSkqa/Bps9autbaXV19O07t8h/szH63/Bzr29JdamHOPWUZuXsudzJIkEk0VubfLiBhxclWs7k6roNDpw7KHhL978PHiIEWNtnRmPDxoxadpZoihtzKyISoX4N24k94NANe6mzFwPOS4nEYdFxOCdYukzMedy5WKKhYDQg6XuCLUA0bV3OWPAjGxYqOWMtktkaMk3y2TPqx0JtYaAnqoCwNyZ8mysW1rkAWXxmOCwyqg72YgDvIoDt2nu7JBg8XJngH4GY2WPD5biNJSTm509Ji51t2caAN89mt7ExkjYeBrxk860rNIAoATKnMgKAOADcSTqSSQJHs7Z80TKF9iJF1pFA4NhoLPzluFvg0Bq3SmBhmClWK4rEKwB1VjiZWAPZoQfIRQ9STek2YjY8khvn5qzZ1SO7oXzZs8gYANrrYBddbk2tHlSctN7f70ltSyhSpLNzc+6s29Dta1o20rR0tvZZDjhOcyAyhVceFlPR0+EL6gEa2PCt0M634tZXYhUlUfEtuPRfX2dxx7uMDh0IsQxdlParSuysO0EEEHsNZGkczQAKAKAQCgKz5Yvd9m/Gl/7NacR6qXYWOSPbaXzIZ49mzModYnZSbAqpIJHVpVMqc2rpH0ueMw8JunKaTXQ3Yddm7oYiXUrzS9slwT8nj6bVup4SpL4dpV4vhFg6GiLz3/b56jJdkRYZyuOEoPFDHYo4HEXIvf0d9uv1UoU3arfuEsoYjGQU8nuL252td3+/AftubTTCYfDRxwqQw5xVlGbJ8IEi+rXY9fUak1qkaUIqK3lHk7BVcfiq1SrUaa0Nx0X6NHwsjft3ERDF4RWiRmfRyVB6LgoqkHjrc91u81lWlFVYJrWacnUq8sDiJxm0o6tPStLe7/dA2Y7aww2KMMEECWYLmy3azWOhvpxrTOqqdTNhFFjhsBLG4JV8RWm7pu17LRfyNnKPPHeNMoMvhFusJqApPXc691u+ssfKOhdJr4KUq1p1G/warbXt7iDtwNV8daOvq+rl2MeNxV/AYfB+Hx/SPXQnx0t2PEsBa97doB9FxQC+ym7vmr/TQHFtfaIEUis8aFkZQGyLclSBxArXUklFpsmYKjUlWhKMW0mm7JvQmNsO1sPJhwPZEaFo8pzOoZSVsbhjxFa1VpyhbO6CZUwGKo4py4pu0r6E7PTf6mMWIwypGPZEWZECKwkTo2XLmUEkBu+3dwopU0ks5aEeVKWNlUnLiZWlJtqz06b2bWm3f8TDZs2HjjdZcTDKZGZ3JdAGzWFst7eCBpXlNwjFqUk76zZi4YqrVjOlRlBRSUUk9FtOvtbODbrYWPZuOiglQl4CFQTZyTmXRFLHXyDWsoOlDRF/U04qnlDEvOq0238IW8FpK0w+Cw2Hj2Y7Rc+xd5MUMhbLG5VAjLbioBIHbc9YNZ8bDrLeReQYr3Uv8X5GUO88kARYMKzCJpolaRGPOYOU3SGQWubHXjpYDrNONh1lvHIMV7qX+L8gZMNPhMEuJbFLJAjxlIYCxIMjFOk9gDlI/wBKcbDrLeOQYr3Uv8X5GjefaEcmDw2EwsWLCQuzHnox085JzEoTqCzaW4HupxsOst45BivdS/xfkT3k6nhjgMc7xqwMU6h3AHveGMcSBnV43BB1UgHrBpxtPrLeFk/FP/5S/wAX5Ej217CxcZimmiK3vdZlU94zBr2PAjr9FOOp9ZHv/H4v3UtzNe8u0sI+ExCPiIQhjINpFJtbqCm5PYBxr1VIN2TMKmDxFOOdOnJLa00QzCbX2vtqRxs8ex8Opy84TltppnksSW67INLi99DWZGNWI5DtqSG74nCudTdpZmN2JZjcw9ZJJ7yTQGr7gu0fx2D/AFkv+TQCjkG2iNRPg/1kv+TQDsOS/b35yX/m8T/l0Av3L9vfnNf+bxP+XQCfcu29+cl/5vE/5dAL9y/b35zX/m8T/l0Afcv29+c1/wCbxP8Al0BFN8d1sfgZsH7OxIn5xn5u0ssmTJkz+6KLXzLw427q04j1Uuwscke20vmR1w7Yx2HQvhSWiiu8yWDKENlzkeEANLleHXpUPAzdpROj4U4eClTr26bP4rWvuP26OIlmxqF5HbKGY5mJ0ykdfeRWvDSnKsrsm5cpUKGTpKnBK9krL438DKWRto48Le8Sk27BEp6R+Vpr3jso269a3R9jynCGScmOVvxtd7k9S7vsxdqwyY7FZ41zQhxCCpBsoOpIvcA3JuRwr2opVql4rRqPMHVo5MwfF1ZWqOLlZ9LepdupW2m7erEj2yhN/AMYPdZ8/wBBr3ESXKF8LGrI1GTyRU/uz7brfY6NrLg0xjyzSuXVw3NqhsCoWwJtrwHZWdRUVVcpPTsI+CeUqmT40aFNKLTWc30Nvo6CN7zY5J8Q8kZbKwHhADUADSxOmlRMRNTm5I6HJGFqYXCxpVLXV9Xx07xqbga1R1on1fVy7GPW4g/AYPl/WPXQnx0tOSVVUsxAUC5J4ADrrxtJXZlCEpyUYq7eor3eDfCSUlICUj4Zhozd9/gjuGv0VVV8ZKTtDQjvsmcHaVGKniFnT2dC8yE4ra0SE5nGbrtdjfrvbrrVHDVZ6bFhXyzgcM8xzV10LTbdoNHt7B4x+afVWfI6uwjc5MB1nuYe3sHjH5p9VOR1dg5yYDrPcw9vYPGPzT6qcjq7BzkwHWe5h7eweMfmn1U5HV2DnJgOs9zD29g8Y/NPqpyOrsHOTAdZ7mHt7B4x+afVTkdXYOcmA6z3MPb2Dxj80+qnI6uwc5MB1nuYe3sHjH5p9VOR1dg5yYDrPcw9vYPGPzT6qcjq7BzkwHWe5h7eweMfmn1U5HV2DnJgOs9zG3b21UkQLG19bnQjQcONScLh5U5NyKPL2WaOLoxp0G9d3ot2Hq/dfZEeEwkEEQsqIBwtma12c262JJPeannKDrQBQBQHLj9pQwDNNIkY/wAbAX8l+PmryUlFXZspUalaWZTTb2Iiv3RcNJKIoSddFkYZVLdSgHW57wKjxxVOUs1FtWyBjKNB1pJaNa1tLbs+pItnbRLEK4s3UbcfVUkpTPauNMeXLa57ewf+aAzwGJdx0ksLXBB0PkFAVN/aC932V8ab/sVpxHqpdhY5I9tpfMjk5KsQFx6q3CSN49eB0D2PzarsFK1XtO04TUnPA3X/AFaf2+404bHnBbQxLR9OHpxIjAKR0gbki/AqRYcRbhWfH06UnmR0kR5KxmUKUHiKqUbJpRXw7tO82T7XSOJlgADzdKVgLBAf7mMHUAX1Po0tWp1lGLUNb1+SLCnk6pVrRniXeNPRFPS2+vL4voW85Ng7YbCyF1GYEFSpNgew+Y2Pp7a10azpSuiXlPJ1PHUuLm7Wd09m3eiQ7xbHE0MM8MchmmIZwMzjVbsTe9rGwHAWqVXo58VOKd2UOS8ovD16mGrziqcLpXstT0dujWNkO6OLkJLKFJ1vI4ufLa59NalhKstL+pYVOEOT6P4Yyv8AKv8AxDbtXZMuHYCVbX4Eaq3kIrTUpSpu0kWWCyhQxkc6jK9ta6V3HA3A1hHWiTV9XLsY9biL+Awcfh/WP310J8dJDyh7TIVMOD4XTe3YD0Rw7QT5hVfjqtrQR2HBbAqUpYmS1aF29L+28qTePaZB5pDbxiOOvBR/OvMHh1bPl3GXCPK01LktJ26z+3nu2kcqxONCgCgCgCgCgCgCgCgCgCgCgPV3KZtTE4XZoxGFYrJG0bGyhgycGVgQejY3Pk4igI5upyvy4mHM+zcXK6nKzYOMyxk2B69UOvg3PVrQDJyicrmLjMCYfDYjBm/OMcVEFaQA2yBWv0O0jXq0tqBMdgY6bbuDjnXEYnAjWORIQq846nV4pWUtl6tDoQQb2vQDBvryY4XDYLF4vncVNiEjLrJNNmIYWt4Ki/XxvxrxpNWZlCcoSUouzWw7OQXJPgpZ5I051Z2jzlRcKI4m0J4DW9q00qEad7Fjjsq18WoqTehWaWpvTpttsWFsTbsOLDmFswRyh7yLdJe1TcWNbIVIzV4kbFYOrhZKNVWbV+5/c4sVeaU5QWC6WBtoDr3a61mRTsbauU5ObIOgtft4DhQFT8vMrNPsvMhTpTW1Bv7h2VpxHqpdhY5I9tpfMiHRyFSGUkMDcEGxBGoII4GqNO2lH1OUVJOMldMRmJJJ1J1JPWaHqSSsh72ZtyKJAr4SKRhwY21+MCpv+ypFOvCMbOCZS4zJeIrVc+GIlFPo8rNEk3bx8suaZkhgw6XJKRgZrdQJvoOsjyDul0Jyl+JpKK+BQZVwtChahCUqlWW2V7X6bfHoXezvxu2kaOAszxLiMwDqbGMgjITra2uvV5q2zrJxjfRndOwgYfJlSFaqoJTdO14tXUtv8EQ24cbhntJNNY+C4kbKw8x0PaKg1uOpuzbOrycsm4ynnU6cb9KaV1/u0Z8Xj5Zbc5I724ZmJt5L1HlUlL0nctqGEoUL8VBRvsRzNwNeR1o2VfVy7GPO4nvGHh8P6x+6uhPjpu35kJxstzewUDyc2p+kmqbFv+qz6Vwdilk+DXTfxZUu0GvLIT45+k1bUlaC7D5/jZOWJqN9Z+Jz1mRQoAoAoAoAoAoDfLg5FVXaN1VvBYqQGvqLEix0oDRQBQBQBQHtDHn8HXyL/KgObdfBRxiUxoqF3zNlAGZrAZiBpfvoCmf7SfvvCfoT/GaAsKPchcbBgZvZeMw5XBwxZcNKI1IC5rkZTr0iPMKArvlj2QNnQxRrtDaE0k5N45sRnTmlHSLKAOLFbX00bsoDXyM7Lw2Igljlx80MjSMvsdJgiyRlI+nkYdJicynuFaqsFONm7E7AYmeHq8ZCCk0ulXtq0/C20trZe60eBukDyu0hBsxWyixBPRUaH+VeUaKpJpM2ZRylUx0oyqRSa0aL/dskmEwywp+1jW4rRr2bEZJi54A5vOfBH27KArf+0Cfv+yvLN/2K04j1Uuwscke20vmRBqoz6qKiEkAAknQAaknsAolfUYykoq8nZEjwmwY4QJMa4QcRCD98bygagfa4qXChGH4qrt8OkoMRlWtiG6WT45z6Zv0Vv1v/AHSc+8G8TYgCNF5uBfBQdduGa2nmGg7+NYVsQ6n4VoRvyZkeOEbq1HnVHrfjbzHHeeK2BwPxf4lBrbiFajAgZInnZSxXb4Oxu3X2+jp7GxWVl4Iz2tYcFYnhbqP+lZYevGS4uoacs5Jq0qnLMHdPpS19q+6MtrboQi7RTpGPFkYW8zcQPKDXtXCQ1xlbtMcFwhxL/DWouXxitO7/AMIdjIMjMuZWt8JDmU6dR66hZubKx1Cq8bQc7NXT0NWe4dNxD+AwfL6v+I9X58iNm+/v2b5H1aVS4v1zPpnB78up9/7mVNjvdJPjH6TVvT9Bdh87xftFT5n4misyOFAFAFAFAFAFAXzyYb1LjcN7HlymaFQpB/vIhZVexGttAe+x66A7N4OTjBYkHLGIJOp4hlF+9PBI9B76Ao/eXYUmCxDwS2JXUMODofBYfbQgjqoBqoDrfZ0ghWci0bOY1J+EygFrdwuNf9aA9a73bYjweAaeW+VAuii5JJACjvJIGtAR/kb3ll2hDippAFAnyog4ImRSBfix1uSevsGgAgH9pP33hP0J/jNAXNsLGJDs3DSysEjTCxuzHgFESkmgKTx2Bfa8e09s4hSsEcTx4RG08HQN3hbsTbTOx16NqAeuRLYEGN2ViI5VGYYlirgdJC0UOqnzajga11KaqRzWS8FjKmErKrT1+K2E15OMDicNJisPOXKR5ebJuVsc2sZPURa4HDy1owsJwzoy6NRbZdr4bEKlXopJyTztt9Gv66ekk20JTI3NJr456h3VLOeO3C4cRqFH/k9tAUzy/v8AhWzB2c56SYv9K1V/Vy7CwyS0sbSv1kQyqI+rGcUrIQykqw4FSQR5CKJtO6MJ041I5s1dbGJI5Ykkkk6kk3J8po23pZ7GMYrNirIxoZEq3u2tHNBhVjIJy5mA+AQoXKe/j6Km4mrGcIpHMZDwFbD4mvKoumye3S3fwIrUI6cKAxc6GvY60aqztTl2Medxb+wYdPH6v+I9dCfHjbvv79m+R9WlUuL9cz6Zwe/Lqff+5lTY73ST4x+k1b0/QXYfO8X7RU+Z+JorMjhQBQBQBQBQBQHdsTa0uEmSeE2dDfXgw61YdakaGgPRm6e8cOOgEsVgeDx36Ubdh7uw9fpAArPl1KeyMNa2fmjm7cufoX7r57eegILu1sOTG4hII+Las3UiDwnPcP2mw66AsDlgw8OHw2BwsRUc3mIS/SykAZ2H+Jsxv1m9AWVy1/7kl8sX1iUAz/2bfeWK/wDsf9tKAjX9pP33hP0J/jNAT3/0zNtLD4GGZ+bwCQQuyRsc+KcRqcrkeBGp6tSTrpYEAd3KsiwbExaRIFRY0jVUAAVDJGlgBwABoCH8g20UwuzMVNOckfP9EkeGebXop4x04CsZzUFeRvw2GqYioqdJXbJDunvFiMbNi5QWCjJkQG4ROn1cCx4k8T5ALRsNWdWUm/gXOW8nwwVKjTjr/Fd7Xo+i6CebOkDJcFSeLZRbU9o7alnPnNjYJEBZJGPaCb6dxoCFb7bnSbUgKq2WVDzscjcM4FshNr2Omo4WB6rE1c9jJxaa1oqTEYPGwMY8RgcSHGhKRl1bvVlup8xIqungdP4WdnheFaUEq8Hfaunueo4fbU5zHzE/ODimTpDr1W96w5BPaiRzrw3Ul9PM3ey5PyXE/qjTkE9qHOvDdSX08xfZUv5Liv1RpyCe1DnXhupL6eYnsqT8lxP6o05BPahzrw3Ul9PMPZcn5Lif1RpyCe1DnXhupL6eYeypPyXE/qjTkE9qHOvDdSX08zfhNk4zGnmocPJGp0eWVSgVTx48fILnurdRweZLOk7lZlPhI8RSdKjHNT1t67bC6t39lR4TDxQIAVjXLc2BY3JZiL8SST56nHLFa76n8Nm+R9WlUuL9cz6Zwe/Lqff+5lT473ST4x+k1b0/QXYfO8X7RU+Z+JorMjhQBQBQBQBQBQBQHTs/aEsD54ZHjfhmRiptcGxtxGg0OlALI0uIcsxklkbiTmdieAudSeygJhunh9rYeOVMJhGRpSLzPFlcBfgK0hCgea9+vTQBo3q3YxmFCTYzwpWI1k5xyQASWIJHX2mgPTm92xo8ZgeYlzZGyE5DY9EgjWx6xQHJyb7sxYCKaOFnKvJns5BIOUCwIA00oCrP7SfvvCfoT/GaAu3dP3jg/wD68X1a0BHN+OUzCbPvEPwjEnoiGMg2Y8BI3werTVtRp10BDNh7pbU2tiBi9pscPDlISG2VlBINo4jfJe2rP0tBoRa2qtSVSOayfk7HywVV1Yq7s0r/ABLE2Pj8PhnmwkMJQQZLkWOcyJmzHrJ7Sa8pZqbhFWsZY5VqkIYqtLOz792a7dnZYcTBzn32ElW6xwzfy/lW4rjBNrsptImo7ND6KA649rRnrI8oP8qA3xYtGNla589AUdEf/dWL+KfqY6Ashie+gFv30AE+WgAtQCA/a9AA8tAZW+1v9KAqrff37N8j6tKpcX65n0zg9+XU+/8Acypsd7pJ8Y/Sat6foLsPneL9oqfM/E37K2PPiSwgieQqLtkUmw6r+X9tZkc2tu7iwcpwuIvwtzL3/hoBzwO4G0JeGGdRwvJaO3zyDQEw2HyPMSDi5wB4kOpPy2Fh6DQEnxPJTs9ksqyIfHWQk+cNcfsFAVjvvuHLs8LJnEsLHKHAylW1IV1ubXANiCRoeGlAROIjMMwJW4uAbEjrse2gLu2Bu/sOZFaIRMWscskzZwexkL6Ht0tQEiOxtmwjNzOETS12WPh5WoB02btLDuWSCSJioBYRMrZQeFwvCgOqWSykhSxAvlFrm3ULkC/lIoCjuVHfCLHCOKOOVDE7ZudUKbkAEWBJBBB40BeHKVtqTB7LeeIIXXmwA4JHSZVOgIPX20BCOTjeLbeOimkw52flEmUidZVIORTZeb+DrfUk3v1UBDuW32d7Iw/s/wBi5+aOT2LzmXLnN83Oa3v2UBbezN38RjsFg82OlgwzYWG0eGURyNeFL55iWPG+igCxsb0AzbWgTdxxPBs+GXCGyNMhb2RCx0bnHfMCjG1suUX0NtLgTrdDfDC7SjMmGe5W2dGGV4yRcBl9OoJBsbHQ0AxyrbaGP7xCT+rI/lWiHrZ9xaYp3wOH7Z+KJ0SAOwD9greVYxTbSzMQyBkvoOBAoDf7UKwDIzLfWxH2NAd2BwYjW2l+s9v+lAUfF/8AKsX8U/Ux0BZIFAKRQARQCCgFNAJf7f8AmgMhGez9tAVVvt79m+R9WlUuL9cz6Zwe/Lqff+5lTY73ST4x+k1b0/QXYfO8X7RU+Z+JKOS/b7YXGxrf73ORC472Nke/VlYjXsLVmRz0BiZsiO+tlUsRprlBNv2UBVGM5Zj/AHWEA04vJfXyKo089AMuI5W8cx6KwIL3sEJ07DmY/Y9VAXqR9rUBWXLdtcJBFhR4Ujc63ciXAv5WP7poCmaAKAKAsHkSltj3W+jQN57MhH86AvJrDU8OugPLO28ecRiJpj/eSM9uwMSQPRQHpTllw8kmx2SKN5GLRaIpY2DA3sBe2lAN/wDZ+2XNBgsQJ4pIi091EiMhI5tBcBgCRfr8tAS3ercXB7ReOTFRszIuVbOy9Em9jlPbQD/gsKkUaRRrlSNQiKPgqoCqNewAUAmNwiTRvFIoZHUoyngysLEeigKp5L9xJtk43Gz4h1TDqpiiZnW0qM6sJG16JAUDUDVjbhXjaSuzOEJTkowV2+hDzgtox4jGY2SJsyHmlDai5VGBtfqvUejNTqScfgW+UcNUw+EoQqqz/G7drRLcTiOfIjQ2XiSdL9wHE1JKU7sHgljGnHrJ4n/SgOmgCgKGi/8AlWL+Kfqo6AsoH7f60BiTQB9uFALagEoBb0BgSeygKv33P4bN8j6tKpcX65n0zg9+XU+/9zKmx3uknxj9Jq3p+guw+d4v2ip8z8TVHIVIZTYg3BHURqCKzI56qRxJGGto6X49TLfQ+egPKdAdeyIS88KDi0iqPKWAoD1TbXT7emgPOXKTtM4jaOIa91RuZXuEfRNu4sGPnoCMUA6YLd3FzANFhp3U8GWJyp+Va1AOkPJ5tFuGFb5Txr/EwoCd8nG4eLweKE83NhebZbK+ZrtbSwFv20BZeJhzxumYqWUrmHEZgRcX7KAo3lG3Jh2dFA0byuzsysXK2soBGUBRbj2mgPUWF8BPij6KA20AUBGd4N/tn4Iss+KjzqbGNPvjg9hVLlT8a1AVttblvmxDrDszCMzvoplGdydfBijNrga3LEdo0oB73W5P8ZiJBits4h5Xt0cOG6K3t4eWyg/4UHnPCsJ04zVpEnC4urhZOdJ2bVr7LjuYlTHYxVAVVWABVAAAEbWAFrAVrpq1SSXwJmMk5YOhKTu25+KJjjdnJJrazdoH09tbyqG1ppoCATcdV9QfIeryUB34PaaubHot+w+egO+gKHhH/urF/FP1MdAWSALUAn24UACgBhQCDy0AtAIVHi/T66Aq3ff37N8j6tKpcX65n0zg9+XU+/8Acypsd7pJ8Y/Sat6foLsPneL9oqfM/E0VmRz05ubKHwGDN/7iMHtuECn9oNAeaMVDkd08VivoNqAdtycPzm0MGuvuyE27FYMfooD0htDFCKKSVjpGjSHyKpY/RQHlaRyxJJuSbk9pPGgFikKsGFrg3FwCLjXUHQ0BbGzeWXogT4a7AeFE1gT8Vh0fSaA6zyywAG2GlPldRr5bG1AOO5vKN7YYnmPY/NjKz5uczeDawtkFASreTGNBhMTKhGeOJnW4uMyqSLjroDzzvHvXisdlGIkDKpJVQqqFJABtYX6usmgPYWDN40I4ZR9AoDdQBQFJ8qfJu2I2nhZokcw4qRY8QYxcxsCA0vYAUHG1rqb+FQFnbubo4XARNHhIxGxWxkIzOx6izHU2OtuHcKAjm1RtvCK0nsjDYmJFJb7xzcmnwsoJBFrk2PmrTXlOMLwLDJdHD1sQqeIbSeq23oGrcjaEmMmxUkljI5jHRFgAA4GnZYVowlRzcpP4FxwiwlPC06FKnqWdr7i1qmnLmMkYYEEXBoBjxWymVhkuQTp2qe/10A/UBQ0Gu9OMtrZW4a8Iox9OlAWVegMb+SgFH20oAuaAEH2tQCk0BgWPb9HqoCr9+Pfs3yPq0qlxfrmfTOD35dT7/wBzKlx3uknxj9Jq3p+guw+d4v2ip8z8TRWZHPRXJdOX2ZhSdbBk8gWRwP2AUBWs/Jhj5pZHyxxqzswLyDgWJFwmY60BK9zOTFsHiYsRJiFYpchEU2JKlfCYg9Z+DQEm5Q+c9rsUIkLMUtYC5yFhnNu5c1AebqAKAKAKAnXI1/vEfon/AJUBb2+p/wBn4z9A/wDCaA80xoWNlBJPAAXNAXjyZcrUcEKYPaOaMxAJHLlJ6AHRSRQMwIFgGAsRa9iLkCwfunbK/LY/Q/8ATQB907ZX5bH6H/poA+6dsr8tj9D/ANNAH3Ttlflsfof+mgEblM2SQQcZGQdDo/D5tAnbSc+A3+2LACsOIw8YPEIjLc9psmprGMYx1KxtrV6tZ3qScn8Xc6funbK/LY/Q/wDTWRqD7p2yvy2P0P8A00AfdO2V+Wx+h/6aAYN7uWfBQRN7EcYmciyAKwjUn4TsQLgdi6nhccQAycku7LJz+OxxcYjEkkC2oVmzu7jtdrG1hYDv0AsHFYfm7WN1bVSBxHroDmNAKKAW/loAPmoDGgFy0BVm+/v2b5H1aVS4v1zPpnB78up9/wC5lTY73ST4x+k1b0/QXYfO8X7RU+Z+JorMjlq8lO+UGHw0sGJcJkJljJ+EpHSQWGrAi4HE5u6gMn5ZjbTBgHvmuPQIx9NANeJ5X8aSckeHQdXRYm3YSXsfQKAaMRyj7Re49kWBvoscYsD1A5L/ALaA5Ny92PbCZohMkRC5ukLlu5VuL9p10FATuHkYX4eMPkWG37TJ/KgOuDkcw48PEzHsyqq/TmoB2wvJVs9B0llk0t0pCPP0MtAPeyd28FhZLwQxpJa2hJbL1+ExNAOuMkRY2aXKEAJctbKFHEm/VQEcl3+2ZEbeyUvb4EbsLdl0UjqoBl29vXsPFe+CJSODCKVWHcHCq1u69AMKNu2eIkHeef8A5GgNipu34zf/AKv5CgEmG7agkFmt1D2Tc+TNYek0BV+JKl2yAhMxyhuIW/RB77WoDt2DhVkkKuLjKTxI1uOyo+KqSpwvEuchYOlisTxdVXVm9mzYWVuRuVgsQJjLEWylbffHFr5r8G7hWvCVp1L5xK4Q5Ow+DdPiVa976W9Vtplv9uvs/AQxPHhc7vKsYQyS9JbEtaz3voADrqRoamHOGe9O7uzMBHBJLgnKyNkcLO+aMlc1rZrN1jiOHXQEiXky2af7hvPLJ/VQDPyaYDCviMYEwcY9jzFY5ru91zOFFpGYBwFBuvb1dYFjtQHbJ73T45/nQHGBQC3oBMtALp20An2+2lAaz8VT3kUBWG+3v2b5H1SVS4v1zPpnB78up9/7mVNjvdJPjH6TVvT9Bdh87xftFT5n4misyOFAFAFAFAZRuVIZSQQbgg2II1BB6jQE02Pyo46BQrMk6jT78CWt8dSCT3tegN20+VjHSaR81CP8CZjbvMhb9gFARjaG8eLnzc7iJmDaFS5y2PEZQcoHdagJLyNf7xH6J/5UBb++3+78Z+gf+E0B5moAoAoAoAoAoB43W92PxD9IqHjfV950fBf239L+xcvJoNMR5U/661YDVLuJ3C70qP6vsaIMu0NpNOxHsXAXRCSLPiDqz6/BWwsesqpHXVicccvKVtjDSNgYxNG+XFK8gRhIVRfCuqXN9eFqAlG0N5o1wc+KQSKI1OUSRvHmc6IBnUXBYqLi9ARXc7bUWz8NBhuZxUmKmLSMghZC0hF2F5ct8qhQSL8L9dATbYWNnmV2nwxwxDWUGRZCy+Mcvg+Q0BIH97p8c/zoDivfSgAmgC1AAFAKaAUX7Pt6aAqrfX37N8j6tKpcX65n0zg9+XU+/wDcypsd7pJ8Y/Sat6foLsPneL9oqfM/E0VmRwoAoAoAoAoAoAoAoCdcjR/2iP0T/wAqAt3fp7bPxn6Fh6Rb+dAeaKAKAKAKAKAKAeN1vdj8Q/SKh431fedHwX9t/S/sWnujDNLHiIoSY85UPKDrGlnuEHEyNewPAam9wAdWA1S7idwu9Kj+r7DhsXZMWH2liI0ASBMHGpQ2ym7npPfQmwOp8Y9tWJxxhvJJhodo7M6UEKR89K5uiAdBQl+A1PCgHvG4nDYkQTNiIzh0lDCzDK8/CIOeoLcnKeJynqsQGrezC89tXZSEXyGWY92QIyk/KUUBNlWgO2Ufg6cfDP0GgOHWgAUAtABoANAAfy+kUBVm+/v2b5H1aVS4v1zPpnB78up9/wC5lS473ST4x+k1b0/QXYfO8X7RU+Z+JorMjhQBQBQBQBQBQBQBQE65Gj/tEfon/lQFrcosmXZuLOh+92+cyj+dAeb6AKAKAKAKAKAeN1vdj8Q/SKh431fedHwX9t/S/sXNyZ8MR5U/661YDVLuJ3C70qP6vsb9mlZdrbQjYAqMPFEwIvcMCSD26NViccNm6W3cFhMCiu8KzoJEZFUGRnR3UXVRmuwVTr1UB38nuwoodmrzoQidTNNn8Eqw0Vr6AKtr9hvQEc3P2yns2SSWR2VYWgwLyqVE0SSMT0j4TiyrfiRe+uleSdk2bKMM+pGD6WlvJ1gdjxyRpJLeSR1DszM3FhewAIAAvYACtEKMZRUpaWy1xOUa1GtKlRtGMW0kkujRpdrtvpZ2rsXBtF0FRnWTI4WRiUNrhWAbQ2sbGsuIp7CP/wAri9ef9F5Gr/09h/xf7z/1U5PT2D/lsZ1/ovIT/wBPYf8AF/vN/VTk9PYP+WxnX+i8hdkXR5oSSyxspTObkK65spJ1IBva/V5KUrpyjs+57js2dOlXsk5J3toV4u17dF+kcwK3FaKBagCw7fooCq99hbGzfI+rSqXF+uZ9M4Pfl1Pv/cypsd7pJ8Y/Sat6foLsPneL9oqfM/E0VmRwoAoAoAoAoAoAoAoCc8jTf7SXXjE4HfoD/I0BZ3KpMV2Zie/IvpkS9AeeKAKAKAKAKAKAeN1vdj8Q/SKh431fedHwX9t/S/sXLyaDTEeVP+utWA1S7idwu9Kj+r7HZu3sSWHaG0Zn8CYoY2v4QsxYW6sui69lWJxxI8Hg44QQihQWZzbrZ2Lsb97MTQDPtTYDYs5cVOzQ3vzMIMSuOoStmZ38gKi9tKAw3q3ZhxGFEeUJzH3yLKLZCg8G2nRIFiPIeIFYVPQfYSMG7Yim/wC6PiM26Wz9qRlTJiIThjZlVw0jrGekADZSvRNtWIHZSl6EexGWO9qq/NLxZlsrbMSYzabRJJiJJJYFVYFzrljgIYmTSNekxBzN1cNKzIpz70bZ2rEcOyrh4eemWBISedYlwdZHtYAG3gdvE0BYAOlidesgWF+650oBuwHvjFf/AM/4K0w9ZPuLHE+yUP1/uHFftxrcVxn5qAxbz+igKs329+zfI+rSqXF+uZ9M4Pfl1Pv/AHMqbHe6SfGP0mren6C7D53i/aKnzPxNFZkcKAKAKAKAKAKAKAKAmfJD/vOH4sn1bUBP+WzE5MCiX1kmUdmiqzHTr1y0BRtAFAFAFAFAFAPG63ux+IfpFQ8b6vvOj4L+2/pf2Lr5LcMzricovYpfh/xO01qwGqXcTuF3pUv1fYnQ2dL4h9I9dWJxwHZsviH0j10AntbL4hHnHroDRtLZ0ghlJXhG3WPFPfWM/RfYb8L6+HzLxG2PdZcVBhjNEZFEaEKXYIeipuyBwrfKBryl6C7EZ432mp80vFnFsDDrBi9pwIFVVkgICgKoHsVRZQBa18w81ZkU343ZZlxeHlb3PDqzL/imksoNr/BUHzuOygNu0tqrDLho2IvPIYxc+LG7XHygi/KoBMB74xWn4v8AgrTD1k+4scT7JQ/X+4cxetxXCEfa1AB83nWgKu35QjGynqIUjyZFH0g1TYxf1WfSuDsk8nwS6L+LZUu0FIlkB8Y/SatqTvBdh8/x0XHE1E+s/E56zIoUAUAUAUAUAUAUAUBI+TzHiDaOFdjZc+Qnq++KY7nuuwNASXlt2sJMTFh1N+ZUlteEkljl8oUL6aAregCgCgCgCgCgHrdVTzrHqCfSRUPHP+n3nS8Fot4xvoUX4oufkyBCzngCVF9eoMTw8orXgFokyVwtks+lHps/t5E155u0+k1YHIBzjdrek0Ac6/afSaA5toM3NS9IkZG6/wDCaxn6L7DfhfXw+ZeJjsmU8xCLn3JP4BXlL0F2Izx3tNT5peLGrbm7hlfn4J3w2IyhC6gMrqCSBJG2jWubHiL9dZkUaZNl7ZtlGPw/V0+ZAbvNspWgMNm7hk4hMTjcVJipUIZB4CIVNxYX4A62GUdoNAdu7mzhiJMS8geRjJxJbQBnUKApsAAFFv5m9aoP8cu4nYiKWFota3neP0JCd2Ydbqul9Mz9S5voraQTW27UGUm1j4IKvIrajXKwIII7RQGvYGLL4aBnOZmjUsSF1OUXJsLXNARzlD2WWVMQovl6D/Fv0W9JI84qvx1K6U0dfwWxyjKWGk9eldvSt2nuKk3i2WWPOoLn4QHE26xWOExCSzJdxt4RZInOXKqKv1l9/PeRqrI4sKAKAKAKAKAKAKAKAKAKAKAKAKAKAKAzijLEBQSTwArxtJXZnTpyqSUIK7fQiZbF2dzKWOrtqbfsUVT4mtxstGo+kZFyZyGg3P0paX8Ph3F0bqbN9j4dEPht03HYzdXmAA81WWHp8XTSes4nLONWLxcpx9FaF2Lp73pHZj3VvKoWgAGgMXW4IIBBFj3g0ek9jJxaa1oaIcHiYlCRyQmNdF51WLBRwUlWANhpe1aFCpFWi1b4lpPE4KvJ1KsJKT15rVm9ulaLmdsZ42G+ZJ/XXtq21fUwzsndWe+PkLlxnjYb5kn9dLVtq+ozsndWe+PkGXG+PhfmSf10tW2r6nudk7q1N8fITcqLmoGY3d3maRjwGZJJFFh1KOys4wtd9LIlevxijFK0Yqy7Lt6fiSNXPN9Z6tC19AB2WGnlrMjmEsostxe6aXOq2Zhx6+FAMW60Y9h4bQe5L/CKAcHjDKVYAgixBHEHiCK8aTVmZQnKElKLs1qK/wB4NzHjJfDgvHxyDVk7v8Q8mv01V18HKLvDSju8l8I6VWKp4l5stvQ/Lw8CE4zZMbMecjsw48VN++1v21pjXqw0JlpWyTgcV+OUE79K0X3azn9o4PE/eb11lyyrtI/NzJ/Ue9+Ye0cHifvN66csq7Rzcyf1HvfmHtHB4n7zeunLKu0c3Mn9R735h7RweJ+83rpyyrtHNzJ/Ue9+Ye0cHifvN66csq7Rzcyf1HvfmHtHB4n7zeunLKu0c3Mn9R735h7RweJ+83rpyyrtHNzJ/Ue9+Ye0cHifvN66csq7Rzcyf1HvfmHtHB4n7zeunLKu0c3Mn9R735h7RweJ+83rpyyrtHNzJ/Ue9+Ye0cHifvN66csq7Rzcyf1HvfmHtHB4n7zeunLKu0c3Mn9R735h7RweJ+83rpyyrtHNzJ/Ue9+Ye0cHifvN66csq7Rzcyf1HvfmHtHB4n7zeunLKu0c3Mn9R735jhszZNzlgiuf8IufOezy1g5VartrJcKGCyfDOSUFteve9LLC3W3R5oiWexcaqg1CHtJ62HV1Djrpadh8JmvOnrOVyxwg4+Lo4fRHpfS/gti+r+BLKnHKmV/tegF1oBL99AKxvQAaAxFAZEfY0AgoBt3ak+86cVllVh4rCaTRh6OPURQDvJKzcfR1ejgKAXGSoLHUKq6lrWGpYknhYX491ANG6wPsPDcR96Q66cVB4HUUB2k60ASmgA4dHtnVW+MAfprxxT1ozhWqU/Qk12Oxi2zofxUfzF9VY8XDYjZyvEe8lvYrbOht7lH8xfVXvFw2IcrxHvJb2YDZ0X4qP5i+qvOLhsQ5XiPeS3s2e1sN/co/mL6qcXDYhyvEe8lvYe1sOv3qP5i+qnFw2IcrxHvJb2Y+10P4qP5i+qnFw2IcrxHvJb2B2dDb3KP5i+qnFw2I95ZiPeS3szGzYbe5R/MX1U4uGxDleI95LezBtnQ/io/mL6qcXDYjzleI95LexBs6G/uUfzF9VOLhsR7yzEe8lvYqbOh/FR/MX1U4uGxDlmI95LexTs2H8VH8xfVTi4bEOWYj3kt7NT7Pi/FR/MX1U4uGxDlmI95LezL2vi/FR/MX1U4uGxHnK8R7yW9mz2thv7lH8xfVTi4bEOV4j3kt7MokC6AADsGg9FZ2S1GlzlN3k79orcaHgo40ANQCIaAWLroBF40BkeNAZMKARfB89AC0BxTbDw0xzzYeCR+GaSJHaw4C7AmgMF3VwP5Hhf1Ef9NAC7sYINcYPDAjUEQRggjgR0eNAd9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data:image/jpeg;base64,/9j/4AAQSkZJRgABAQAAAQABAAD/2wCEAAkGBxQSEhMUExQVFhUXGCAUGBgWFxsZHBYVFxgYGBcWGBoZHCggHBwlHhoXIzEiJSkrLi4uHR8zODMsNygtLisBCgoKDg0OGxAQGzIkICYtMDQvMCwzNywvLCwtNzQsLSwzLCwtLiwvLiwsLy0sLywvLDQxLC0sLCwsLCwsLCwsLP/AABEIAMIBAwMBEQACEQEDEQH/xAAcAAABBAMBAAAAAAAAAAAAAAAAAQUGBwIDBAj/xABUEAACAQIDAwYGCw0FBwUBAAABAgMAEQQSIQUGMQcTIkFRYTJScYGR0RQVMzRCcoKSsbPwFyMkU1RVc5OhorLB0ghDYtPhJTVjlMLD8RYmNnSkg//EABsBAQACAwEBAAAAAAAAAAAAAAAEBQIDBgEH/8QAPhEAAgECAQYKCAUEAwEAAAAAAAECAxEEBRIhMVGRBhMUFkFScYGx0TIzNFNhcqHBIjWCsuEjYpLwFULxQ//aAAwDAQACEQMRAD8AswGzKgC6hbkrfVgDf9tAIGbXox2vlvZRqPLQGnaWJaJGbLGbIXFlFjYEi/A9VYydotm2hTVSrGD6WlvdhnXZKKgLmSR8odmzuMzFQxsoYKBc6AaCtSpLNu9LJ9THVONcKajGN7JWWhatLs2/izUMPhzCJgkhQqH0eQsFPWRn6uu168zaeZn2du82Oti1iHh3KKknbVG1+23SJLhYudWMRuQRdn51wF0uosW6ROug1Gh66OEM5Rt9T2OIxDoSquaTWpZqbe16FoS2vQzZtRVweHxOKjVs8MLOqtI5Rn0Vc6sxBAJvburYqcU7og1MbVqQcJ2f6UnvSuUk3KhtUkn2Y/mWMDzAJYVsIh24LfbbswvFNipB2pEGHpCUB1bH3p29iue5nEyM0Ni6Hm1fUkaKyi9rG448KAaF5UNqgg+zH86xkecFLGgLT3ZlG0w+JxK3tzcaxhmEaE4eGSRwgNiWeRuN7AADruBhz+zRLOkiQxrEwjEjyhQ8hF3RQWvdLgE8PRQDjisBs+JgrouYmwUCRmJIJACrc3IB8tqAxwOzMDO0qJEVaIhXB5yNlLKGUqbg3IINwbigDdzZ4kiZp3klcSyxZndvBhleJbBSFHRQE2GpJJuTQGGL5qMkex0FnWM5p3Gr5SG0BuozC5uOuo8qzXR021lvQybCok896YuWiPVvo163bQOOF2ZhpFutjY5SY5X0brAIa4PoNboyUloK6tRlSlaSa2X0Oxv2DIWgQsxYgsl2NywR2QFj1myi56zWRpHG32tQCUBiBQC0Awb67yLgMPzuXPIx5uJPGcgnW3UALnzDroepNuyKsn2ntCc55cbNGT8CFiir3WQgG3n8pqBPHJO0Vc6zDcFak4KVaea30JXt33NefGfnDGfrpP66w5e+qSOaUfe/T+Qz4z84Yv8AXSf105e+qOaUfe/T+QEmM/OGM/XSf105e+qOaUfe/T+Q5zGfnDGfrpP66cvfVHNKPvfp/IF8X+cMX+tf+unL31RzSj736fyJmxf5wxf61/66cvfVHNKPvfp/J04LeTH4I84MQ+JiBu8cxLEr15WYll8x07DrW6jjIzea1Yrco8HauFpurCWdFa9Fmvj0lwbH2mMVDHPELpIuYXbUdRU2PEG4PeKmHOD5GhMi9HNompNrdFdb6CgEVyMxuoUm9wSvg9E6DX4Q/ZQHFt+I8zKSR4DpYX0yJbr4+WsKnoPsZJwftFP5o+KOXaGKaNAQmYCIMSWCgAIDqePoFYuTjG9ug206MKtdxcrNyslZtvTu+o1bNLexIRIBbIgTm1lk0yjwwliPTYVqp34pX+l34E/FZnLajpt3vK+dmx6ejOv4XOPYKFRzgg505msyiIaZjbpvLm0FtOrhWFFW/Fa+7xuSspTU3xbqZitHQ3LZp/Co219PTrHLfF77LxxKlScOSQbXGq6G1xfyEipi1HNSSUmk7/HbvKo5NcQ74fFQ55lCvE4MC5pEDuY5GQAEkC6MQBwU21r0xJ3zcpkwkuIEgyYeGWVjNkWEwpJJMWjz5pGZiqm62AHGgIPuJtWTFY3aUrEBpsLK1ywATVAl2OgCiwv1AUBFtr7urh4g/svCyve3NwyGRrHruBl8uvpoC1uTycx7NxLgFilnspAJy4LDGwJBsTbQ0Br2njwoQ81hokw+HGNjidy3OSMJGRTopMihHNul0nzG9hQD7t3aCK4knbXDQnFiFBmOZgY+eJaynLd1Vbi9yeywHdurhiiStJJHLPLJz0pTQKWVVRADqAEVRrrxoDRsKZBh5Ffg+IxK2ylrg4ma40B6qwm0lZkjD06kpZ1PXHTrS8TkWUx85xyRCNsyYdlzSKCCtmNr6qeI1YVFvm32K3R0l/mcaor/ALTzlZzWiLd76NO1diHjZbCPoZJSWZnZ2jKgszFjfs7PMK307R0We4qsbGVT+o5RskkkpXdlo/kXd9vvC/Hk+ukrcVo5MfsaAAaAL69f289AKaArHliH37Zo6s0p845m1aq/q5dhYZKSeNpJ9ZEdqiPqwUAUBNI4Ym2UJJUXMoZUYABr5yF1HEX49wqwSi8NnSXYcfKpXhlriqMnZ2cl0Wtd/wAELqvOvAC9A2krsykQqSGBBHEEWI81GmtZ5GUZLOi7r4GtxcHyV7HWjCuk6ck9jH3cN39gwWJA6fX/AMR66E+PFwGVQ6Zi2UBGsO0IutuHdQGtMSoFsp6z4Xbbu/wjroDl2tiM0Eoyj3N7G7X1BJ66wqeg+xknB+0U/mj4o4tpRGQKpFo1RXb/ABkIpVPi31JPGwGtzWEk5RS6PEk0qkaVSUl6bbS/tu7N9vQtmvYNuHkEGFidEbNJHFcoVuzlVVQAwIzHyHhrwrWnmU00taRMqQeKxs4TkrRlO107JXbelW0Lt7DVHK688hlMaGcgzdEshIQlGsAFLE6Objq42vim1dXsr6/98TdOFObp1FBSkqa/Bps9autbaXV19O07t8h/szH63/Bzr29JdamHOPWUZuXsudzJIkEk0VubfLiBhxclWs7k6roNDpw7KHhL978PHiIEWNtnRmPDxoxadpZoihtzKyISoX4N24k94NANe6mzFwPOS4nEYdFxOCdYukzMedy5WKKhYDQg6XuCLUA0bV3OWPAjGxYqOWMtktkaMk3y2TPqx0JtYaAnqoCwNyZ8mysW1rkAWXxmOCwyqg72YgDvIoDt2nu7JBg8XJngH4GY2WPD5biNJSTm509Ji51t2caAN89mt7ExkjYeBrxk860rNIAoATKnMgKAOADcSTqSSQJHs7Z80TKF9iJF1pFA4NhoLPzluFvg0Bq3SmBhmClWK4rEKwB1VjiZWAPZoQfIRQ9STek2YjY8khvn5qzZ1SO7oXzZs8gYANrrYBddbk2tHlSctN7f70ltSyhSpLNzc+6s29Dta1o20rR0tvZZDjhOcyAyhVceFlPR0+EL6gEa2PCt0M634tZXYhUlUfEtuPRfX2dxx7uMDh0IsQxdlParSuysO0EEEHsNZGkczQAKAKAQCgKz5Yvd9m/Gl/7NacR6qXYWOSPbaXzIZ49mzModYnZSbAqpIJHVpVMqc2rpH0ueMw8JunKaTXQ3Yddm7oYiXUrzS9slwT8nj6bVup4SpL4dpV4vhFg6GiLz3/b56jJdkRYZyuOEoPFDHYo4HEXIvf0d9uv1UoU3arfuEsoYjGQU8nuL252td3+/AftubTTCYfDRxwqQw5xVlGbJ8IEi+rXY9fUak1qkaUIqK3lHk7BVcfiq1SrUaa0Nx0X6NHwsjft3ERDF4RWiRmfRyVB6LgoqkHjrc91u81lWlFVYJrWacnUq8sDiJxm0o6tPStLe7/dA2Y7aww2KMMEECWYLmy3azWOhvpxrTOqqdTNhFFjhsBLG4JV8RWm7pu17LRfyNnKPPHeNMoMvhFusJqApPXc691u+ssfKOhdJr4KUq1p1G/warbXt7iDtwNV8daOvq+rl2MeNxV/AYfB+Hx/SPXQnx0t2PEsBa97doB9FxQC+ym7vmr/TQHFtfaIEUis8aFkZQGyLclSBxArXUklFpsmYKjUlWhKMW0mm7JvQmNsO1sPJhwPZEaFo8pzOoZSVsbhjxFa1VpyhbO6CZUwGKo4py4pu0r6E7PTf6mMWIwypGPZEWZECKwkTo2XLmUEkBu+3dwopU0ks5aEeVKWNlUnLiZWlJtqz06b2bWm3f8TDZs2HjjdZcTDKZGZ3JdAGzWFst7eCBpXlNwjFqUk76zZi4YqrVjOlRlBRSUUk9FtOvtbODbrYWPZuOiglQl4CFQTZyTmXRFLHXyDWsoOlDRF/U04qnlDEvOq0238IW8FpK0w+Cw2Hj2Y7Rc+xd5MUMhbLG5VAjLbioBIHbc9YNZ8bDrLeReQYr3Uv8X5GUO88kARYMKzCJpolaRGPOYOU3SGQWubHXjpYDrNONh1lvHIMV7qX+L8gZMNPhMEuJbFLJAjxlIYCxIMjFOk9gDlI/wBKcbDrLeOQYr3Uv8X5GjefaEcmDw2EwsWLCQuzHnox085JzEoTqCzaW4HupxsOst45BivdS/xfkT3k6nhjgMc7xqwMU6h3AHveGMcSBnV43BB1UgHrBpxtPrLeFk/FP/5S/wAX5Ej217CxcZimmiK3vdZlU94zBr2PAjr9FOOp9ZHv/H4v3UtzNe8u0sI+ExCPiIQhjINpFJtbqCm5PYBxr1VIN2TMKmDxFOOdOnJLa00QzCbX2vtqRxs8ex8Opy84TltppnksSW67INLi99DWZGNWI5DtqSG74nCudTdpZmN2JZjcw9ZJJ7yTQGr7gu0fx2D/AFkv+TQCjkG2iNRPg/1kv+TQDsOS/b35yX/m8T/l0Av3L9vfnNf+bxP+XQCfcu29+cl/5vE/5dAL9y/b35zX/m8T/l0Afcv29+c1/wCbxP8Al0BFN8d1sfgZsH7OxIn5xn5u0ssmTJkz+6KLXzLw427q04j1Uuwscke20vmR1w7Yx2HQvhSWiiu8yWDKENlzkeEANLleHXpUPAzdpROj4U4eClTr26bP4rWvuP26OIlmxqF5HbKGY5mJ0ykdfeRWvDSnKsrsm5cpUKGTpKnBK9krL438DKWRto48Le8Sk27BEp6R+Vpr3jso269a3R9jynCGScmOVvxtd7k9S7vsxdqwyY7FZ41zQhxCCpBsoOpIvcA3JuRwr2opVql4rRqPMHVo5MwfF1ZWqOLlZ9LepdupW2m7erEj2yhN/AMYPdZ8/wBBr3ESXKF8LGrI1GTyRU/uz7brfY6NrLg0xjyzSuXVw3NqhsCoWwJtrwHZWdRUVVcpPTsI+CeUqmT40aFNKLTWc30Nvo6CN7zY5J8Q8kZbKwHhADUADSxOmlRMRNTm5I6HJGFqYXCxpVLXV9Xx07xqbga1R1on1fVy7GPW4g/AYPl/WPXQnx0tOSVVUsxAUC5J4ADrrxtJXZlCEpyUYq7eor3eDfCSUlICUj4Zhozd9/gjuGv0VVV8ZKTtDQjvsmcHaVGKniFnT2dC8yE4ra0SE5nGbrtdjfrvbrrVHDVZ6bFhXyzgcM8xzV10LTbdoNHt7B4x+afVWfI6uwjc5MB1nuYe3sHjH5p9VOR1dg5yYDrPcw9vYPGPzT6qcjq7BzkwHWe5h7eweMfmn1U5HV2DnJgOs9zD29g8Y/NPqpyOrsHOTAdZ7mHt7B4x+afVTkdXYOcmA6z3MPb2Dxj80+qnI6uwc5MB1nuYe3sHjH5p9VOR1dg5yYDrPcw9vYPGPzT6qcjq7BzkwHWe5h7eweMfmn1U5HV2DnJgOs9zG3b21UkQLG19bnQjQcONScLh5U5NyKPL2WaOLoxp0G9d3ot2Hq/dfZEeEwkEEQsqIBwtma12c262JJPeannKDrQBQBQHLj9pQwDNNIkY/wAbAX8l+PmryUlFXZspUalaWZTTb2Iiv3RcNJKIoSddFkYZVLdSgHW57wKjxxVOUs1FtWyBjKNB1pJaNa1tLbs+pItnbRLEK4s3UbcfVUkpTPauNMeXLa57ewf+aAzwGJdx0ksLXBB0PkFAVN/aC932V8ab/sVpxHqpdhY5I9tpfMjk5KsQFx6q3CSN49eB0D2PzarsFK1XtO04TUnPA3X/AFaf2+404bHnBbQxLR9OHpxIjAKR0gbki/AqRYcRbhWfH06UnmR0kR5KxmUKUHiKqUbJpRXw7tO82T7XSOJlgADzdKVgLBAf7mMHUAX1Po0tWp1lGLUNb1+SLCnk6pVrRniXeNPRFPS2+vL4voW85Ng7YbCyF1GYEFSpNgew+Y2Pp7a10azpSuiXlPJ1PHUuLm7Wd09m3eiQ7xbHE0MM8MchmmIZwMzjVbsTe9rGwHAWqVXo58VOKd2UOS8ovD16mGrziqcLpXstT0dujWNkO6OLkJLKFJ1vI4ufLa59NalhKstL+pYVOEOT6P4Yyv8AKv8AxDbtXZMuHYCVbX4Eaq3kIrTUpSpu0kWWCyhQxkc6jK9ta6V3HA3A1hHWiTV9XLsY9biL+Awcfh/WP310J8dJDyh7TIVMOD4XTe3YD0Rw7QT5hVfjqtrQR2HBbAqUpYmS1aF29L+28qTePaZB5pDbxiOOvBR/OvMHh1bPl3GXCPK01LktJ26z+3nu2kcqxONCgCgCgCgCgCgCgCgCgCgCgPV3KZtTE4XZoxGFYrJG0bGyhgycGVgQejY3Pk4igI5upyvy4mHM+zcXK6nKzYOMyxk2B69UOvg3PVrQDJyicrmLjMCYfDYjBm/OMcVEFaQA2yBWv0O0jXq0tqBMdgY6bbuDjnXEYnAjWORIQq846nV4pWUtl6tDoQQb2vQDBvryY4XDYLF4vncVNiEjLrJNNmIYWt4Ki/XxvxrxpNWZlCcoSUouzWw7OQXJPgpZ5I051Z2jzlRcKI4m0J4DW9q00qEad7Fjjsq18WoqTehWaWpvTpttsWFsTbsOLDmFswRyh7yLdJe1TcWNbIVIzV4kbFYOrhZKNVWbV+5/c4sVeaU5QWC6WBtoDr3a61mRTsbauU5ObIOgtft4DhQFT8vMrNPsvMhTpTW1Bv7h2VpxHqpdhY5I9tpfMiHRyFSGUkMDcEGxBGoII4GqNO2lH1OUVJOMldMRmJJJ1J1JPWaHqSSsh72ZtyKJAr4SKRhwY21+MCpv+ypFOvCMbOCZS4zJeIrVc+GIlFPo8rNEk3bx8suaZkhgw6XJKRgZrdQJvoOsjyDul0Jyl+JpKK+BQZVwtChahCUqlWW2V7X6bfHoXezvxu2kaOAszxLiMwDqbGMgjITra2uvV5q2zrJxjfRndOwgYfJlSFaqoJTdO14tXUtv8EQ24cbhntJNNY+C4kbKw8x0PaKg1uOpuzbOrycsm4ynnU6cb9KaV1/u0Z8Xj5Zbc5I724ZmJt5L1HlUlL0nctqGEoUL8VBRvsRzNwNeR1o2VfVy7GPO4nvGHh8P6x+6uhPjpu35kJxstzewUDyc2p+kmqbFv+qz6Vwdilk+DXTfxZUu0GvLIT45+k1bUlaC7D5/jZOWJqN9Z+Jz1mRQoAoAoAoAoAoDfLg5FVXaN1VvBYqQGvqLEix0oDRQBQBQBQHtDHn8HXyL/KgObdfBRxiUxoqF3zNlAGZrAZiBpfvoCmf7SfvvCfoT/GaAsKPchcbBgZvZeMw5XBwxZcNKI1IC5rkZTr0iPMKArvlj2QNnQxRrtDaE0k5N45sRnTmlHSLKAOLFbX00bsoDXyM7Lw2Igljlx80MjSMvsdJgiyRlI+nkYdJicynuFaqsFONm7E7AYmeHq8ZCCk0ulXtq0/C20trZe60eBukDyu0hBsxWyixBPRUaH+VeUaKpJpM2ZRylUx0oyqRSa0aL/dskmEwywp+1jW4rRr2bEZJi54A5vOfBH27KArf+0Cfv+yvLN/2K04j1Uuwscke20vmRBqoz6qKiEkAAknQAaknsAolfUYykoq8nZEjwmwY4QJMa4QcRCD98bygagfa4qXChGH4qrt8OkoMRlWtiG6WT45z6Zv0Vv1v/AHSc+8G8TYgCNF5uBfBQdduGa2nmGg7+NYVsQ6n4VoRvyZkeOEbq1HnVHrfjbzHHeeK2BwPxf4lBrbiFajAgZInnZSxXb4Oxu3X2+jp7GxWVl4Iz2tYcFYnhbqP+lZYevGS4uoacs5Jq0qnLMHdPpS19q+6MtrboQi7RTpGPFkYW8zcQPKDXtXCQ1xlbtMcFwhxL/DWouXxitO7/AMIdjIMjMuZWt8JDmU6dR66hZubKx1Cq8bQc7NXT0NWe4dNxD+AwfL6v+I9X58iNm+/v2b5H1aVS4v1zPpnB78up9/7mVNjvdJPjH6TVvT9Bdh87xftFT5n4misyOFAFAFAFAFAFAXzyYb1LjcN7HlymaFQpB/vIhZVexGttAe+x66A7N4OTjBYkHLGIJOp4hlF+9PBI9B76Ao/eXYUmCxDwS2JXUMODofBYfbQgjqoBqoDrfZ0ghWci0bOY1J+EygFrdwuNf9aA9a73bYjweAaeW+VAuii5JJACjvJIGtAR/kb3ll2hDippAFAnyog4ImRSBfix1uSevsGgAgH9pP33hP0J/jNAXNsLGJDs3DSysEjTCxuzHgFESkmgKTx2Bfa8e09s4hSsEcTx4RG08HQN3hbsTbTOx16NqAeuRLYEGN2ViI5VGYYlirgdJC0UOqnzajga11KaqRzWS8FjKmErKrT1+K2E15OMDicNJisPOXKR5ebJuVsc2sZPURa4HDy1owsJwzoy6NRbZdr4bEKlXopJyTztt9Gv66ekk20JTI3NJr456h3VLOeO3C4cRqFH/k9tAUzy/v8AhWzB2c56SYv9K1V/Vy7CwyS0sbSv1kQyqI+rGcUrIQykqw4FSQR5CKJtO6MJ041I5s1dbGJI5Ykkkk6kk3J8po23pZ7GMYrNirIxoZEq3u2tHNBhVjIJy5mA+AQoXKe/j6Km4mrGcIpHMZDwFbD4mvKoumye3S3fwIrUI6cKAxc6GvY60aqztTl2Medxb+wYdPH6v+I9dCfHjbvv79m+R9WlUuL9cz6Zwe/Lqff+5lTY73ST4x+k1b0/QXYfO8X7RU+Z+JorMjhQBQBQBQBQBQHdsTa0uEmSeE2dDfXgw61YdakaGgPRm6e8cOOgEsVgeDx36Ubdh7uw9fpAArPl1KeyMNa2fmjm7cufoX7r57eegILu1sOTG4hII+Las3UiDwnPcP2mw66AsDlgw8OHw2BwsRUc3mIS/SykAZ2H+Jsxv1m9AWVy1/7kl8sX1iUAz/2bfeWK/wDsf9tKAjX9pP33hP0J/jNAT3/0zNtLD4GGZ+bwCQQuyRsc+KcRqcrkeBGp6tSTrpYEAd3KsiwbExaRIFRY0jVUAAVDJGlgBwABoCH8g20UwuzMVNOckfP9EkeGebXop4x04CsZzUFeRvw2GqYioqdJXbJDunvFiMbNi5QWCjJkQG4ROn1cCx4k8T5ALRsNWdWUm/gXOW8nwwVKjTjr/Fd7Xo+i6CebOkDJcFSeLZRbU9o7alnPnNjYJEBZJGPaCb6dxoCFb7bnSbUgKq2WVDzscjcM4FshNr2Omo4WB6rE1c9jJxaa1oqTEYPGwMY8RgcSHGhKRl1bvVlup8xIqungdP4WdnheFaUEq8Hfaunueo4fbU5zHzE/ODimTpDr1W96w5BPaiRzrw3Ul9PM3ey5PyXE/qjTkE9qHOvDdSX08xfZUv5Liv1RpyCe1DnXhupL6eYnsqT8lxP6o05BPahzrw3Ul9PMPZcn5Lif1RpyCe1DnXhupL6eYeypPyXE/qjTkE9qHOvDdSX08zfhNk4zGnmocPJGp0eWVSgVTx48fILnurdRweZLOk7lZlPhI8RSdKjHNT1t67bC6t39lR4TDxQIAVjXLc2BY3JZiL8SST56nHLFa76n8Nm+R9WlUuL9cz6Zwe/Lqff+5lT473ST4x+k1b0/QXYfO8X7RU+Z+JorMjhQBQBQBQBQBQBQHTs/aEsD54ZHjfhmRiptcGxtxGg0OlALI0uIcsxklkbiTmdieAudSeygJhunh9rYeOVMJhGRpSLzPFlcBfgK0hCgea9+vTQBo3q3YxmFCTYzwpWI1k5xyQASWIJHX2mgPTm92xo8ZgeYlzZGyE5DY9EgjWx6xQHJyb7sxYCKaOFnKvJns5BIOUCwIA00oCrP7SfvvCfoT/GaAu3dP3jg/wD68X1a0BHN+OUzCbPvEPwjEnoiGMg2Y8BI3werTVtRp10BDNh7pbU2tiBi9pscPDlISG2VlBINo4jfJe2rP0tBoRa2qtSVSOayfk7HywVV1Yq7s0r/ABLE2Pj8PhnmwkMJQQZLkWOcyJmzHrJ7Sa8pZqbhFWsZY5VqkIYqtLOz792a7dnZYcTBzn32ElW6xwzfy/lW4rjBNrsptImo7ND6KA649rRnrI8oP8qA3xYtGNla589AUdEf/dWL+KfqY6Ashie+gFv30AE+WgAtQCA/a9AA8tAZW+1v9KAqrff37N8j6tKpcX65n0zg9+XU+/8Acypsd7pJ8Y/Sat6foLsPneL9oqfM/E37K2PPiSwgieQqLtkUmw6r+X9tZkc2tu7iwcpwuIvwtzL3/hoBzwO4G0JeGGdRwvJaO3zyDQEw2HyPMSDi5wB4kOpPy2Fh6DQEnxPJTs9ksqyIfHWQk+cNcfsFAVjvvuHLs8LJnEsLHKHAylW1IV1ubXANiCRoeGlAROIjMMwJW4uAbEjrse2gLu2Bu/sOZFaIRMWscskzZwexkL6Ht0tQEiOxtmwjNzOETS12WPh5WoB02btLDuWSCSJioBYRMrZQeFwvCgOqWSykhSxAvlFrm3ULkC/lIoCjuVHfCLHCOKOOVDE7ZudUKbkAEWBJBBB40BeHKVtqTB7LeeIIXXmwA4JHSZVOgIPX20BCOTjeLbeOimkw52flEmUidZVIORTZeb+DrfUk3v1UBDuW32d7Iw/s/wBi5+aOT2LzmXLnN83Oa3v2UBbezN38RjsFg82OlgwzYWG0eGURyNeFL55iWPG+igCxsb0AzbWgTdxxPBs+GXCGyNMhb2RCx0bnHfMCjG1suUX0NtLgTrdDfDC7SjMmGe5W2dGGV4yRcBl9OoJBsbHQ0AxyrbaGP7xCT+rI/lWiHrZ9xaYp3wOH7Z+KJ0SAOwD9greVYxTbSzMQyBkvoOBAoDf7UKwDIzLfWxH2NAd2BwYjW2l+s9v+lAUfF/8AKsX8U/Ux0BZIFAKRQARQCCgFNAJf7f8AmgMhGez9tAVVvt79m+R9WlUuL9cz6Zwe/Lqff+5lTY73ST4x+k1b0/QXYfO8X7RU+Z+JKOS/b7YXGxrf73ORC472Nke/VlYjXsLVmRz0BiZsiO+tlUsRprlBNv2UBVGM5Zj/AHWEA04vJfXyKo089AMuI5W8cx6KwIL3sEJ07DmY/Y9VAXqR9rUBWXLdtcJBFhR4Ujc63ciXAv5WP7poCmaAKAKAsHkSltj3W+jQN57MhH86AvJrDU8OugPLO28ecRiJpj/eSM9uwMSQPRQHpTllw8kmx2SKN5GLRaIpY2DA3sBe2lAN/wDZ+2XNBgsQJ4pIi091EiMhI5tBcBgCRfr8tAS3ercXB7ReOTFRszIuVbOy9Em9jlPbQD/gsKkUaRRrlSNQiKPgqoCqNewAUAmNwiTRvFIoZHUoyngysLEeigKp5L9xJtk43Gz4h1TDqpiiZnW0qM6sJG16JAUDUDVjbhXjaSuzOEJTkowV2+hDzgtox4jGY2SJsyHmlDai5VGBtfqvUejNTqScfgW+UcNUw+EoQqqz/G7drRLcTiOfIjQ2XiSdL9wHE1JKU7sHgljGnHrJ4n/SgOmgCgKGi/8AlWL+Kfqo6AsoH7f60BiTQB9uFALagEoBb0BgSeygKv33P4bN8j6tKpcX65n0zg9+XU+/9zKmx3uknxj9Jq3p+guw+d4v2ip8z8TVHIVIZTYg3BHURqCKzI56qRxJGGto6X49TLfQ+egPKdAdeyIS88KDi0iqPKWAoD1TbXT7emgPOXKTtM4jaOIa91RuZXuEfRNu4sGPnoCMUA6YLd3FzANFhp3U8GWJyp+Va1AOkPJ5tFuGFb5Txr/EwoCd8nG4eLweKE83NhebZbK+ZrtbSwFv20BZeJhzxumYqWUrmHEZgRcX7KAo3lG3Jh2dFA0byuzsysXK2soBGUBRbj2mgPUWF8BPij6KA20AUBGd4N/tn4Iss+KjzqbGNPvjg9hVLlT8a1AVttblvmxDrDszCMzvoplGdydfBijNrga3LEdo0oB73W5P8ZiJBits4h5Xt0cOG6K3t4eWyg/4UHnPCsJ04zVpEnC4urhZOdJ2bVr7LjuYlTHYxVAVVWABVAAAEbWAFrAVrpq1SSXwJmMk5YOhKTu25+KJjjdnJJrazdoH09tbyqG1ppoCATcdV9QfIeryUB34PaaubHot+w+egO+gKHhH/urF/FP1MdAWSALUAn24UACgBhQCDy0AtAIVHi/T66Aq3ff37N8j6tKpcX65n0zg9+XU+/8Acypsd7pJ8Y/Sat6foLsPneL9oqfM/E0VmRz05ubKHwGDN/7iMHtuECn9oNAeaMVDkd08VivoNqAdtycPzm0MGuvuyE27FYMfooD0htDFCKKSVjpGjSHyKpY/RQHlaRyxJJuSbk9pPGgFikKsGFrg3FwCLjXUHQ0BbGzeWXogT4a7AeFE1gT8Vh0fSaA6zyywAG2GlPldRr5bG1AOO5vKN7YYnmPY/NjKz5uczeDawtkFASreTGNBhMTKhGeOJnW4uMyqSLjroDzzvHvXisdlGIkDKpJVQqqFJABtYX6usmgPYWDN40I4ZR9AoDdQBQFJ8qfJu2I2nhZokcw4qRY8QYxcxsCA0vYAUHG1rqb+FQFnbubo4XARNHhIxGxWxkIzOx6izHU2OtuHcKAjm1RtvCK0nsjDYmJFJb7xzcmnwsoJBFrk2PmrTXlOMLwLDJdHD1sQqeIbSeq23oGrcjaEmMmxUkljI5jHRFgAA4GnZYVowlRzcpP4FxwiwlPC06FKnqWdr7i1qmnLmMkYYEEXBoBjxWymVhkuQTp2qe/10A/UBQ0Gu9OMtrZW4a8Iox9OlAWVegMb+SgFH20oAuaAEH2tQCk0BgWPb9HqoCr9+Pfs3yPq0qlxfrmfTOD35dT7/wBzKlx3uknxj9Jq3p+guw+d4v2ip8z8TRWZHPRXJdOX2ZhSdbBk8gWRwP2AUBWs/Jhj5pZHyxxqzswLyDgWJFwmY60BK9zOTFsHiYsRJiFYpchEU2JKlfCYg9Z+DQEm5Q+c9rsUIkLMUtYC5yFhnNu5c1AebqAKAKAKAnXI1/vEfon/AJUBb2+p/wBn4z9A/wDCaA80xoWNlBJPAAXNAXjyZcrUcEKYPaOaMxAJHLlJ6AHRSRQMwIFgGAsRa9iLkCwfunbK/LY/Q/8ATQB907ZX5bH6H/poA+6dsr8tj9D/ANNAH3Ttlflsfof+mgEblM2SQQcZGQdDo/D5tAnbSc+A3+2LACsOIw8YPEIjLc9psmprGMYx1KxtrV6tZ3qScn8Xc6funbK/LY/Q/wDTWRqD7p2yvy2P0P8A00AfdO2V+Wx+h/6aAYN7uWfBQRN7EcYmciyAKwjUn4TsQLgdi6nhccQAycku7LJz+OxxcYjEkkC2oVmzu7jtdrG1hYDv0AsHFYfm7WN1bVSBxHroDmNAKKAW/loAPmoDGgFy0BVm+/v2b5H1aVS4v1zPpnB78up9/wC5lTY73ST4x+k1b0/QXYfO8X7RU+Z+JorMjlq8lO+UGHw0sGJcJkJljJ+EpHSQWGrAi4HE5u6gMn5ZjbTBgHvmuPQIx9NANeJ5X8aSckeHQdXRYm3YSXsfQKAaMRyj7Re49kWBvoscYsD1A5L/ALaA5Ny92PbCZohMkRC5ukLlu5VuL9p10FATuHkYX4eMPkWG37TJ/KgOuDkcw48PEzHsyqq/TmoB2wvJVs9B0llk0t0pCPP0MtAPeyd28FhZLwQxpJa2hJbL1+ExNAOuMkRY2aXKEAJctbKFHEm/VQEcl3+2ZEbeyUvb4EbsLdl0UjqoBl29vXsPFe+CJSODCKVWHcHCq1u69AMKNu2eIkHeef8A5GgNipu34zf/AKv5CgEmG7agkFmt1D2Tc+TNYek0BV+JKl2yAhMxyhuIW/RB77WoDt2DhVkkKuLjKTxI1uOyo+KqSpwvEuchYOlisTxdVXVm9mzYWVuRuVgsQJjLEWylbffHFr5r8G7hWvCVp1L5xK4Q5Ow+DdPiVa976W9Vtplv9uvs/AQxPHhc7vKsYQyS9JbEtaz3voADrqRoamHOGe9O7uzMBHBJLgnKyNkcLO+aMlc1rZrN1jiOHXQEiXky2af7hvPLJ/VQDPyaYDCviMYEwcY9jzFY5ru91zOFFpGYBwFBuvb1dYFjtQHbJ73T45/nQHGBQC3oBMtALp20An2+2lAaz8VT3kUBWG+3v2b5H1SVS4v1zPpnB78up9/7mVNjvdJPjH6TVvT9Bdh87xftFT5n4misyOFAFAFAFAZRuVIZSQQbgg2II1BB6jQE02Pyo46BQrMk6jT78CWt8dSCT3tegN20+VjHSaR81CP8CZjbvMhb9gFARjaG8eLnzc7iJmDaFS5y2PEZQcoHdagJLyNf7xH6J/5UBb++3+78Z+gf+E0B5moAoAoAoAoAoB43W92PxD9IqHjfV950fBf239L+xcvJoNMR5U/661YDVLuJ3C70qP6vsaIMu0NpNOxHsXAXRCSLPiDqz6/BWwsesqpHXVicccvKVtjDSNgYxNG+XFK8gRhIVRfCuqXN9eFqAlG0N5o1wc+KQSKI1OUSRvHmc6IBnUXBYqLi9ARXc7bUWz8NBhuZxUmKmLSMghZC0hF2F5ct8qhQSL8L9dATbYWNnmV2nwxwxDWUGRZCy+Mcvg+Q0BIH97p8c/zoDivfSgAmgC1AAFAKaAUX7Pt6aAqrfX37N8j6tKpcX65n0zg9+XU+/wDcypsd7pJ8Y/Sat6foLsPneL9oqfM/E0VmRwoAoAoAoAoAoAoAoCdcjR/2iP0T/wAqAt3fp7bPxn6Fh6Rb+dAeaKAKAKAKAKAKAeN1vdj8Q/SKh431fedHwX9t/S/sWnujDNLHiIoSY85UPKDrGlnuEHEyNewPAam9wAdWA1S7idwu9Kj+r7DhsXZMWH2liI0ASBMHGpQ2ym7npPfQmwOp8Y9tWJxxhvJJhodo7M6UEKR89K5uiAdBQl+A1PCgHvG4nDYkQTNiIzh0lDCzDK8/CIOeoLcnKeJynqsQGrezC89tXZSEXyGWY92QIyk/KUUBNlWgO2Ufg6cfDP0GgOHWgAUAtABoANAAfy+kUBVm+/v2b5H1aVS4v1zPpnB78up9/wC5lS473ST4x+k1b0/QXYfO8X7RU+Z+JorMjhQBQBQBQBQBQBQBQE65Gj/tEfon/lQFrcosmXZuLOh+92+cyj+dAeb6AKAKAKAKAKAeN1vdj8Q/SKh431fedHwX9t/S/sXNyZ8MR5U/661YDVLuJ3C70qP6vsb9mlZdrbQjYAqMPFEwIvcMCSD26NViccNm6W3cFhMCiu8KzoJEZFUGRnR3UXVRmuwVTr1UB38nuwoodmrzoQidTNNn8Eqw0Vr6AKtr9hvQEc3P2yns2SSWR2VYWgwLyqVE0SSMT0j4TiyrfiRe+uleSdk2bKMM+pGD6WlvJ1gdjxyRpJLeSR1DszM3FhewAIAAvYACtEKMZRUpaWy1xOUa1GtKlRtGMW0kkujRpdrtvpZ2rsXBtF0FRnWTI4WRiUNrhWAbQ2sbGsuIp7CP/wAri9ef9F5Gr/09h/xf7z/1U5PT2D/lsZ1/ovIT/wBPYf8AF/vN/VTk9PYP+WxnX+i8hdkXR5oSSyxspTObkK65spJ1IBva/V5KUrpyjs+57js2dOlXsk5J3toV4u17dF+kcwK3FaKBagCw7fooCq99hbGzfI+rSqXF+uZ9M4Pfl1Pv/cypsd7pJ8Y/Sat6foLsPneL9oqfM/E0VmRwoAoAoAoAoAoAoAoCc8jTf7SXXjE4HfoD/I0BZ3KpMV2Zie/IvpkS9AeeKAKAKAKAKAKAeN1vdj8Q/SKh431fedHwX9t/S/sXLyaDTEeVP+utWA1S7idwu9Kj+r7HZu3sSWHaG0Zn8CYoY2v4QsxYW6sui69lWJxxI8Hg44QQihQWZzbrZ2Lsb97MTQDPtTYDYs5cVOzQ3vzMIMSuOoStmZ38gKi9tKAw3q3ZhxGFEeUJzH3yLKLZCg8G2nRIFiPIeIFYVPQfYSMG7Yim/wC6PiM26Wz9qRlTJiIThjZlVw0jrGekADZSvRNtWIHZSl6EexGWO9qq/NLxZlsrbMSYzabRJJiJJJYFVYFzrljgIYmTSNekxBzN1cNKzIpz70bZ2rEcOyrh4eemWBISedYlwdZHtYAG3gdvE0BYAOlidesgWF+650oBuwHvjFf/AM/4K0w9ZPuLHE+yUP1/uHFftxrcVxn5qAxbz+igKs329+zfI+rSqXF+uZ9M4Pfl1Pv/AHMqbHe6SfGP0mren6C7D53i/aKnzPxNFZkcKAKAKAKAKAKAKAKAmfJD/vOH4sn1bUBP+WzE5MCiX1kmUdmiqzHTr1y0BRtAFAFAFAFAFAPG63ux+IfpFQ8b6vvOj4L+2/pf2Lr5LcMzricovYpfh/xO01qwGqXcTuF3pUv1fYnQ2dL4h9I9dWJxwHZsviH0j10AntbL4hHnHroDRtLZ0ghlJXhG3WPFPfWM/RfYb8L6+HzLxG2PdZcVBhjNEZFEaEKXYIeipuyBwrfKBryl6C7EZ432mp80vFnFsDDrBi9pwIFVVkgICgKoHsVRZQBa18w81ZkU343ZZlxeHlb3PDqzL/imksoNr/BUHzuOygNu0tqrDLho2IvPIYxc+LG7XHygi/KoBMB74xWn4v8AgrTD1k+4scT7JQ/X+4cxetxXCEfa1AB83nWgKu35QjGynqIUjyZFH0g1TYxf1WfSuDsk8nwS6L+LZUu0FIlkB8Y/SatqTvBdh8/x0XHE1E+s/E56zIoUAUAUAUAUAUAUAUBI+TzHiDaOFdjZc+Qnq++KY7nuuwNASXlt2sJMTFh1N+ZUlteEkljl8oUL6aAregCgCgCgCgCgHrdVTzrHqCfSRUPHP+n3nS8Fot4xvoUX4oufkyBCzngCVF9eoMTw8orXgFokyVwtks+lHps/t5E155u0+k1YHIBzjdrek0Ac6/afSaA5toM3NS9IkZG6/wDCaxn6L7DfhfXw+ZeJjsmU8xCLn3JP4BXlL0F2Izx3tNT5peLGrbm7hlfn4J3w2IyhC6gMrqCSBJG2jWubHiL9dZkUaZNl7ZtlGPw/V0+ZAbvNspWgMNm7hk4hMTjcVJipUIZB4CIVNxYX4A62GUdoNAdu7mzhiJMS8geRjJxJbQBnUKApsAAFFv5m9aoP8cu4nYiKWFota3neP0JCd2Ydbqul9Mz9S5voraQTW27UGUm1j4IKvIrajXKwIII7RQGvYGLL4aBnOZmjUsSF1OUXJsLXNARzlD2WWVMQovl6D/Fv0W9JI84qvx1K6U0dfwWxyjKWGk9eldvSt2nuKk3i2WWPOoLn4QHE26xWOExCSzJdxt4RZInOXKqKv1l9/PeRqrI4sKAKAKAKAKAKAKAKAKAKAKAKAKAKAKAzijLEBQSTwArxtJXZnTpyqSUIK7fQiZbF2dzKWOrtqbfsUVT4mtxstGo+kZFyZyGg3P0paX8Ph3F0bqbN9j4dEPht03HYzdXmAA81WWHp8XTSes4nLONWLxcpx9FaF2Lp73pHZj3VvKoWgAGgMXW4IIBBFj3g0ek9jJxaa1oaIcHiYlCRyQmNdF51WLBRwUlWANhpe1aFCpFWi1b4lpPE4KvJ1KsJKT15rVm9ulaLmdsZ42G+ZJ/XXtq21fUwzsndWe+PkLlxnjYb5kn9dLVtq+ozsndWe+PkGXG+PhfmSf10tW2r6nudk7q1N8fITcqLmoGY3d3maRjwGZJJFFh1KOys4wtd9LIlevxijFK0Yqy7Lt6fiSNXPN9Z6tC19AB2WGnlrMjmEsostxe6aXOq2Zhx6+FAMW60Y9h4bQe5L/CKAcHjDKVYAgixBHEHiCK8aTVmZQnKElKLs1qK/wB4NzHjJfDgvHxyDVk7v8Q8mv01V18HKLvDSju8l8I6VWKp4l5stvQ/Lw8CE4zZMbMecjsw48VN++1v21pjXqw0JlpWyTgcV+OUE79K0X3azn9o4PE/eb11lyyrtI/NzJ/Ue9+Ye0cHifvN66csq7Rzcyf1HvfmHtHB4n7zeunLKu0c3Mn9R735h7RweJ+83rpyyrtHNzJ/Ue9+Ye0cHifvN66csq7Rzcyf1HvfmHtHB4n7zeunLKu0c3Mn9R735h7RweJ+83rpyyrtHNzJ/Ue9+Ye0cHifvN66csq7Rzcyf1HvfmHtHB4n7zeunLKu0c3Mn9R735h7RweJ+83rpyyrtHNzJ/Ue9+Ye0cHifvN66csq7Rzcyf1HvfmHtHB4n7zeunLKu0c3Mn9R735h7RweJ+83rpyyrtHNzJ/Ue9+Ye0cHifvN66csq7Rzcyf1HvfmHtHB4n7zeunLKu0c3Mn9R735jhszZNzlgiuf8IufOezy1g5VartrJcKGCyfDOSUFteve9LLC3W3R5oiWexcaqg1CHtJ62HV1Djrpadh8JmvOnrOVyxwg4+Lo4fRHpfS/gti+r+BLKnHKmV/tegF1oBL99AKxvQAaAxFAZEfY0AgoBt3ak+86cVllVh4rCaTRh6OPURQDvJKzcfR1ejgKAXGSoLHUKq6lrWGpYknhYX491ANG6wPsPDcR96Q66cVB4HUUB2k60ASmgA4dHtnVW+MAfprxxT1ozhWqU/Qk12Oxi2zofxUfzF9VY8XDYjZyvEe8lvYrbOht7lH8xfVXvFw2IcrxHvJb2YDZ0X4qP5i+qvOLhsQ5XiPeS3s2e1sN/co/mL6qcXDYhyvEe8lvYe1sOv3qP5i+qnFw2IcrxHvJb2Y+10P4qP5i+qnFw2IcrxHvJb2B2dDb3KP5i+qnFw2I95ZiPeS3szGzYbe5R/MX1U4uGxDleI95LezBtnQ/io/mL6qcXDYjzleI95LexBs6G/uUfzF9VOLhsR7yzEe8lvYqbOh/FR/MX1U4uGxDlmI95LexTs2H8VH8xfVTi4bEOWYj3kt7NT7Pi/FR/MX1U4uGxDlmI95LezL2vi/FR/MX1U4uGxHnK8R7yW9mz2thv7lH8xfVTi4bEOV4j3kt7MokC6AADsGg9FZ2S1GlzlN3k79orcaHgo40ANQCIaAWLroBF40BkeNAZMKARfB89AC0BxTbDw0xzzYeCR+GaSJHaw4C7AmgMF3VwP5Hhf1Ef9NAC7sYINcYPDAjUEQRggjgR0eNAd9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data:image/jpeg;base64,/9j/4AAQSkZJRgABAQAAAQABAAD/2wCEAAkGBxQSEhMUExQVFhUXGCAUGBgWFxsZHBYVFxgYGBcWGBoZHCggHBwlHhoXIzEiJSkrLi4uHR8zODMsNygtLisBCgoKDg0OGxAQGzIkICYtMDQvMCwzNywvLCwtNzQsLSwzLCwtLiwvLiwsLy0sLywvLDQxLC0sLCwsLCwsLCwsLP/AABEIAMIBAwMBEQACEQEDEQH/xAAcAAABBAMBAAAAAAAAAAAAAAAAAQUGBwIDBAj/xABUEAACAQIDAwYGCw0FBwUBAAABAgMAEQQSIQUGMQcTIkFRYTJScYGR0RQVMzRCcoKSsbPwFyMkU1RVc5OhorLB0ghDYtPhJTVjlMLD8RYmNnSkg//EABsBAQACAwEBAAAAAAAAAAAAAAAEBQIDBgEH/8QAPhEAAgECAQYKCAUEAwEAAAAAAAECAxEEBRIhMVGRBhMUFkFScYGx0TIzNFNhcqHBIjWCsuEjYpLwFULxQ//aAAwDAQACEQMRAD8AswGzKgC6hbkrfVgDf9tAIGbXox2vlvZRqPLQGnaWJaJGbLGbIXFlFjYEi/A9VYydotm2hTVSrGD6WlvdhnXZKKgLmSR8odmzuMzFQxsoYKBc6AaCtSpLNu9LJ9THVONcKajGN7JWWhatLs2/izUMPhzCJgkhQqH0eQsFPWRn6uu168zaeZn2du82Oti1iHh3KKknbVG1+23SJLhYudWMRuQRdn51wF0uosW6ROug1Gh66OEM5Rt9T2OIxDoSquaTWpZqbe16FoS2vQzZtRVweHxOKjVs8MLOqtI5Rn0Vc6sxBAJvburYqcU7og1MbVqQcJ2f6UnvSuUk3KhtUkn2Y/mWMDzAJYVsIh24LfbbswvFNipB2pEGHpCUB1bH3p29iue5nEyM0Ni6Hm1fUkaKyi9rG448KAaF5UNqgg+zH86xkecFLGgLT3ZlG0w+JxK3tzcaxhmEaE4eGSRwgNiWeRuN7AADruBhz+zRLOkiQxrEwjEjyhQ8hF3RQWvdLgE8PRQDjisBs+JgrouYmwUCRmJIJACrc3IB8tqAxwOzMDO0qJEVaIhXB5yNlLKGUqbg3IINwbigDdzZ4kiZp3klcSyxZndvBhleJbBSFHRQE2GpJJuTQGGL5qMkex0FnWM5p3Gr5SG0BuozC5uOuo8qzXR021lvQybCok896YuWiPVvo163bQOOF2ZhpFutjY5SY5X0brAIa4PoNboyUloK6tRlSlaSa2X0Oxv2DIWgQsxYgsl2NywR2QFj1myi56zWRpHG32tQCUBiBQC0Awb67yLgMPzuXPIx5uJPGcgnW3UALnzDroepNuyKsn2ntCc55cbNGT8CFiir3WQgG3n8pqBPHJO0Vc6zDcFak4KVaea30JXt33NefGfnDGfrpP66w5e+qSOaUfe/T+Qz4z84Yv8AXSf105e+qOaUfe/T+QEmM/OGM/XSf105e+qOaUfe/T+Q5zGfnDGfrpP66cvfVHNKPvfp/IF8X+cMX+tf+unL31RzSj736fyJmxf5wxf61/66cvfVHNKPvfp/J04LeTH4I84MQ+JiBu8cxLEr15WYll8x07DrW6jjIzea1Yrco8HauFpurCWdFa9Fmvj0lwbH2mMVDHPELpIuYXbUdRU2PEG4PeKmHOD5GhMi9HNompNrdFdb6CgEVyMxuoUm9wSvg9E6DX4Q/ZQHFt+I8zKSR4DpYX0yJbr4+WsKnoPsZJwftFP5o+KOXaGKaNAQmYCIMSWCgAIDqePoFYuTjG9ug206MKtdxcrNyslZtvTu+o1bNLexIRIBbIgTm1lk0yjwwliPTYVqp34pX+l34E/FZnLajpt3vK+dmx6ejOv4XOPYKFRzgg505msyiIaZjbpvLm0FtOrhWFFW/Fa+7xuSspTU3xbqZitHQ3LZp/Co219PTrHLfF77LxxKlScOSQbXGq6G1xfyEipi1HNSSUmk7/HbvKo5NcQ74fFQ55lCvE4MC5pEDuY5GQAEkC6MQBwU21r0xJ3zcpkwkuIEgyYeGWVjNkWEwpJJMWjz5pGZiqm62AHGgIPuJtWTFY3aUrEBpsLK1ywATVAl2OgCiwv1AUBFtr7urh4g/svCyve3NwyGRrHruBl8uvpoC1uTycx7NxLgFilnspAJy4LDGwJBsTbQ0Br2njwoQ81hokw+HGNjidy3OSMJGRTopMihHNul0nzG9hQD7t3aCK4knbXDQnFiFBmOZgY+eJaynLd1Vbi9yeywHdurhiiStJJHLPLJz0pTQKWVVRADqAEVRrrxoDRsKZBh5Ffg+IxK2ylrg4ma40B6qwm0lZkjD06kpZ1PXHTrS8TkWUx85xyRCNsyYdlzSKCCtmNr6qeI1YVFvm32K3R0l/mcaor/ALTzlZzWiLd76NO1diHjZbCPoZJSWZnZ2jKgszFjfs7PMK307R0We4qsbGVT+o5RskkkpXdlo/kXd9vvC/Hk+ukrcVo5MfsaAAaAL69f289AKaArHliH37Zo6s0p845m1aq/q5dhYZKSeNpJ9ZEdqiPqwUAUBNI4Ym2UJJUXMoZUYABr5yF1HEX49wqwSi8NnSXYcfKpXhlriqMnZ2cl0Wtd/wAELqvOvAC9A2krsykQqSGBBHEEWI81GmtZ5GUZLOi7r4GtxcHyV7HWjCuk6ck9jH3cN39gwWJA6fX/AMR66E+PFwGVQ6Zi2UBGsO0IutuHdQGtMSoFsp6z4Xbbu/wjroDl2tiM0Eoyj3N7G7X1BJ66wqeg+xknB+0U/mj4o4tpRGQKpFo1RXb/ABkIpVPi31JPGwGtzWEk5RS6PEk0qkaVSUl6bbS/tu7N9vQtmvYNuHkEGFidEbNJHFcoVuzlVVQAwIzHyHhrwrWnmU00taRMqQeKxs4TkrRlO107JXbelW0Lt7DVHK688hlMaGcgzdEshIQlGsAFLE6Objq42vim1dXsr6/98TdOFObp1FBSkqa/Bps9autbaXV19O07t8h/szH63/Bzr29JdamHOPWUZuXsudzJIkEk0VubfLiBhxclWs7k6roNDpw7KHhL978PHiIEWNtnRmPDxoxadpZoihtzKyISoX4N24k94NANe6mzFwPOS4nEYdFxOCdYukzMedy5WKKhYDQg6XuCLUA0bV3OWPAjGxYqOWMtktkaMk3y2TPqx0JtYaAnqoCwNyZ8mysW1rkAWXxmOCwyqg72YgDvIoDt2nu7JBg8XJngH4GY2WPD5biNJSTm509Ji51t2caAN89mt7ExkjYeBrxk860rNIAoATKnMgKAOADcSTqSSQJHs7Z80TKF9iJF1pFA4NhoLPzluFvg0Bq3SmBhmClWK4rEKwB1VjiZWAPZoQfIRQ9STek2YjY8khvn5qzZ1SO7oXzZs8gYANrrYBddbk2tHlSctN7f70ltSyhSpLNzc+6s29Dta1o20rR0tvZZDjhOcyAyhVceFlPR0+EL6gEa2PCt0M634tZXYhUlUfEtuPRfX2dxx7uMDh0IsQxdlParSuysO0EEEHsNZGkczQAKAKAQCgKz5Yvd9m/Gl/7NacR6qXYWOSPbaXzIZ49mzModYnZSbAqpIJHVpVMqc2rpH0ueMw8JunKaTXQ3Yddm7oYiXUrzS9slwT8nj6bVup4SpL4dpV4vhFg6GiLz3/b56jJdkRYZyuOEoPFDHYo4HEXIvf0d9uv1UoU3arfuEsoYjGQU8nuL252td3+/AftubTTCYfDRxwqQw5xVlGbJ8IEi+rXY9fUak1qkaUIqK3lHk7BVcfiq1SrUaa0Nx0X6NHwsjft3ERDF4RWiRmfRyVB6LgoqkHjrc91u81lWlFVYJrWacnUq8sDiJxm0o6tPStLe7/dA2Y7aww2KMMEECWYLmy3azWOhvpxrTOqqdTNhFFjhsBLG4JV8RWm7pu17LRfyNnKPPHeNMoMvhFusJqApPXc691u+ssfKOhdJr4KUq1p1G/warbXt7iDtwNV8daOvq+rl2MeNxV/AYfB+Hx/SPXQnx0t2PEsBa97doB9FxQC+ym7vmr/TQHFtfaIEUis8aFkZQGyLclSBxArXUklFpsmYKjUlWhKMW0mm7JvQmNsO1sPJhwPZEaFo8pzOoZSVsbhjxFa1VpyhbO6CZUwGKo4py4pu0r6E7PTf6mMWIwypGPZEWZECKwkTo2XLmUEkBu+3dwopU0ks5aEeVKWNlUnLiZWlJtqz06b2bWm3f8TDZs2HjjdZcTDKZGZ3JdAGzWFst7eCBpXlNwjFqUk76zZi4YqrVjOlRlBRSUUk9FtOvtbODbrYWPZuOiglQl4CFQTZyTmXRFLHXyDWsoOlDRF/U04qnlDEvOq0238IW8FpK0w+Cw2Hj2Y7Rc+xd5MUMhbLG5VAjLbioBIHbc9YNZ8bDrLeReQYr3Uv8X5GUO88kARYMKzCJpolaRGPOYOU3SGQWubHXjpYDrNONh1lvHIMV7qX+L8gZMNPhMEuJbFLJAjxlIYCxIMjFOk9gDlI/wBKcbDrLeOQYr3Uv8X5GjefaEcmDw2EwsWLCQuzHnox085JzEoTqCzaW4HupxsOst45BivdS/xfkT3k6nhjgMc7xqwMU6h3AHveGMcSBnV43BB1UgHrBpxtPrLeFk/FP/5S/wAX5Ej217CxcZimmiK3vdZlU94zBr2PAjr9FOOp9ZHv/H4v3UtzNe8u0sI+ExCPiIQhjINpFJtbqCm5PYBxr1VIN2TMKmDxFOOdOnJLa00QzCbX2vtqRxs8ex8Opy84TltppnksSW67INLi99DWZGNWI5DtqSG74nCudTdpZmN2JZjcw9ZJJ7yTQGr7gu0fx2D/AFkv+TQCjkG2iNRPg/1kv+TQDsOS/b35yX/m8T/l0Av3L9vfnNf+bxP+XQCfcu29+cl/5vE/5dAL9y/b35zX/m8T/l0Afcv29+c1/wCbxP8Al0BFN8d1sfgZsH7OxIn5xn5u0ssmTJkz+6KLXzLw427q04j1Uuwscke20vmR1w7Yx2HQvhSWiiu8yWDKENlzkeEANLleHXpUPAzdpROj4U4eClTr26bP4rWvuP26OIlmxqF5HbKGY5mJ0ykdfeRWvDSnKsrsm5cpUKGTpKnBK9krL438DKWRto48Le8Sk27BEp6R+Vpr3jso269a3R9jynCGScmOVvxtd7k9S7vsxdqwyY7FZ41zQhxCCpBsoOpIvcA3JuRwr2opVql4rRqPMHVo5MwfF1ZWqOLlZ9LepdupW2m7erEj2yhN/AMYPdZ8/wBBr3ESXKF8LGrI1GTyRU/uz7brfY6NrLg0xjyzSuXVw3NqhsCoWwJtrwHZWdRUVVcpPTsI+CeUqmT40aFNKLTWc30Nvo6CN7zY5J8Q8kZbKwHhADUADSxOmlRMRNTm5I6HJGFqYXCxpVLXV9Xx07xqbga1R1on1fVy7GPW4g/AYPl/WPXQnx0tOSVVUsxAUC5J4ADrrxtJXZlCEpyUYq7eor3eDfCSUlICUj4Zhozd9/gjuGv0VVV8ZKTtDQjvsmcHaVGKniFnT2dC8yE4ra0SE5nGbrtdjfrvbrrVHDVZ6bFhXyzgcM8xzV10LTbdoNHt7B4x+afVWfI6uwjc5MB1nuYe3sHjH5p9VOR1dg5yYDrPcw9vYPGPzT6qcjq7BzkwHWe5h7eweMfmn1U5HV2DnJgOs9zD29g8Y/NPqpyOrsHOTAdZ7mHt7B4x+afVTkdXYOcmA6z3MPb2Dxj80+qnI6uwc5MB1nuYe3sHjH5p9VOR1dg5yYDrPcw9vYPGPzT6qcjq7BzkwHWe5h7eweMfmn1U5HV2DnJgOs9zG3b21UkQLG19bnQjQcONScLh5U5NyKPL2WaOLoxp0G9d3ot2Hq/dfZEeEwkEEQsqIBwtma12c262JJPeannKDrQBQBQHLj9pQwDNNIkY/wAbAX8l+PmryUlFXZspUalaWZTTb2Iiv3RcNJKIoSddFkYZVLdSgHW57wKjxxVOUs1FtWyBjKNB1pJaNa1tLbs+pItnbRLEK4s3UbcfVUkpTPauNMeXLa57ewf+aAzwGJdx0ksLXBB0PkFAVN/aC932V8ab/sVpxHqpdhY5I9tpfMjk5KsQFx6q3CSN49eB0D2PzarsFK1XtO04TUnPA3X/AFaf2+404bHnBbQxLR9OHpxIjAKR0gbki/AqRYcRbhWfH06UnmR0kR5KxmUKUHiKqUbJpRXw7tO82T7XSOJlgADzdKVgLBAf7mMHUAX1Po0tWp1lGLUNb1+SLCnk6pVrRniXeNPRFPS2+vL4voW85Ng7YbCyF1GYEFSpNgew+Y2Pp7a10azpSuiXlPJ1PHUuLm7Wd09m3eiQ7xbHE0MM8MchmmIZwMzjVbsTe9rGwHAWqVXo58VOKd2UOS8ovD16mGrziqcLpXstT0dujWNkO6OLkJLKFJ1vI4ufLa59NalhKstL+pYVOEOT6P4Yyv8AKv8AxDbtXZMuHYCVbX4Eaq3kIrTUpSpu0kWWCyhQxkc6jK9ta6V3HA3A1hHWiTV9XLsY9biL+Awcfh/WP310J8dJDyh7TIVMOD4XTe3YD0Rw7QT5hVfjqtrQR2HBbAqUpYmS1aF29L+28qTePaZB5pDbxiOOvBR/OvMHh1bPl3GXCPK01LktJ26z+3nu2kcqxONCgCgCgCgCgCgCgCgCgCgCgPV3KZtTE4XZoxGFYrJG0bGyhgycGVgQejY3Pk4igI5upyvy4mHM+zcXK6nKzYOMyxk2B69UOvg3PVrQDJyicrmLjMCYfDYjBm/OMcVEFaQA2yBWv0O0jXq0tqBMdgY6bbuDjnXEYnAjWORIQq846nV4pWUtl6tDoQQb2vQDBvryY4XDYLF4vncVNiEjLrJNNmIYWt4Ki/XxvxrxpNWZlCcoSUouzWw7OQXJPgpZ5I051Z2jzlRcKI4m0J4DW9q00qEad7Fjjsq18WoqTehWaWpvTpttsWFsTbsOLDmFswRyh7yLdJe1TcWNbIVIzV4kbFYOrhZKNVWbV+5/c4sVeaU5QWC6WBtoDr3a61mRTsbauU5ObIOgtft4DhQFT8vMrNPsvMhTpTW1Bv7h2VpxHqpdhY5I9tpfMiHRyFSGUkMDcEGxBGoII4GqNO2lH1OUVJOMldMRmJJJ1J1JPWaHqSSsh72ZtyKJAr4SKRhwY21+MCpv+ypFOvCMbOCZS4zJeIrVc+GIlFPo8rNEk3bx8suaZkhgw6XJKRgZrdQJvoOsjyDul0Jyl+JpKK+BQZVwtChahCUqlWW2V7X6bfHoXezvxu2kaOAszxLiMwDqbGMgjITra2uvV5q2zrJxjfRndOwgYfJlSFaqoJTdO14tXUtv8EQ24cbhntJNNY+C4kbKw8x0PaKg1uOpuzbOrycsm4ynnU6cb9KaV1/u0Z8Xj5Zbc5I724ZmJt5L1HlUlL0nctqGEoUL8VBRvsRzNwNeR1o2VfVy7GPO4nvGHh8P6x+6uhPjpu35kJxstzewUDyc2p+kmqbFv+qz6Vwdilk+DXTfxZUu0GvLIT45+k1bUlaC7D5/jZOWJqN9Z+Jz1mRQoAoAoAoAoAoDfLg5FVXaN1VvBYqQGvqLEix0oDRQBQBQBQHtDHn8HXyL/KgObdfBRxiUxoqF3zNlAGZrAZiBpfvoCmf7SfvvCfoT/GaAsKPchcbBgZvZeMw5XBwxZcNKI1IC5rkZTr0iPMKArvlj2QNnQxRrtDaE0k5N45sRnTmlHSLKAOLFbX00bsoDXyM7Lw2Igljlx80MjSMvsdJgiyRlI+nkYdJicynuFaqsFONm7E7AYmeHq8ZCCk0ulXtq0/C20trZe60eBukDyu0hBsxWyixBPRUaH+VeUaKpJpM2ZRylUx0oyqRSa0aL/dskmEwywp+1jW4rRr2bEZJi54A5vOfBH27KArf+0Cfv+yvLN/2K04j1Uuwscke20vmRBqoz6qKiEkAAknQAaknsAolfUYykoq8nZEjwmwY4QJMa4QcRCD98bygagfa4qXChGH4qrt8OkoMRlWtiG6WT45z6Zv0Vv1v/AHSc+8G8TYgCNF5uBfBQdduGa2nmGg7+NYVsQ6n4VoRvyZkeOEbq1HnVHrfjbzHHeeK2BwPxf4lBrbiFajAgZInnZSxXb4Oxu3X2+jp7GxWVl4Iz2tYcFYnhbqP+lZYevGS4uoacs5Jq0qnLMHdPpS19q+6MtrboQi7RTpGPFkYW8zcQPKDXtXCQ1xlbtMcFwhxL/DWouXxitO7/AMIdjIMjMuZWt8JDmU6dR66hZubKx1Cq8bQc7NXT0NWe4dNxD+AwfL6v+I9X58iNm+/v2b5H1aVS4v1zPpnB78up9/7mVNjvdJPjH6TVvT9Bdh87xftFT5n4misyOFAFAFAFAFAFAXzyYb1LjcN7HlymaFQpB/vIhZVexGttAe+x66A7N4OTjBYkHLGIJOp4hlF+9PBI9B76Ao/eXYUmCxDwS2JXUMODofBYfbQgjqoBqoDrfZ0ghWci0bOY1J+EygFrdwuNf9aA9a73bYjweAaeW+VAuii5JJACjvJIGtAR/kb3ll2hDippAFAnyog4ImRSBfix1uSevsGgAgH9pP33hP0J/jNAXNsLGJDs3DSysEjTCxuzHgFESkmgKTx2Bfa8e09s4hSsEcTx4RG08HQN3hbsTbTOx16NqAeuRLYEGN2ViI5VGYYlirgdJC0UOqnzajga11KaqRzWS8FjKmErKrT1+K2E15OMDicNJisPOXKR5ebJuVsc2sZPURa4HDy1owsJwzoy6NRbZdr4bEKlXopJyTztt9Gv66ekk20JTI3NJr456h3VLOeO3C4cRqFH/k9tAUzy/v8AhWzB2c56SYv9K1V/Vy7CwyS0sbSv1kQyqI+rGcUrIQykqw4FSQR5CKJtO6MJ041I5s1dbGJI5Ykkkk6kk3J8po23pZ7GMYrNirIxoZEq3u2tHNBhVjIJy5mA+AQoXKe/j6Km4mrGcIpHMZDwFbD4mvKoumye3S3fwIrUI6cKAxc6GvY60aqztTl2Medxb+wYdPH6v+I9dCfHjbvv79m+R9WlUuL9cz6Zwe/Lqff+5lTY73ST4x+k1b0/QXYfO8X7RU+Z+JorMjhQBQBQBQBQBQHdsTa0uEmSeE2dDfXgw61YdakaGgPRm6e8cOOgEsVgeDx36Ubdh7uw9fpAArPl1KeyMNa2fmjm7cufoX7r57eegILu1sOTG4hII+Las3UiDwnPcP2mw66AsDlgw8OHw2BwsRUc3mIS/SykAZ2H+Jsxv1m9AWVy1/7kl8sX1iUAz/2bfeWK/wDsf9tKAjX9pP33hP0J/jNAT3/0zNtLD4GGZ+bwCQQuyRsc+KcRqcrkeBGp6tSTrpYEAd3KsiwbExaRIFRY0jVUAAVDJGlgBwABoCH8g20UwuzMVNOckfP9EkeGebXop4x04CsZzUFeRvw2GqYioqdJXbJDunvFiMbNi5QWCjJkQG4ROn1cCx4k8T5ALRsNWdWUm/gXOW8nwwVKjTjr/Fd7Xo+i6CebOkDJcFSeLZRbU9o7alnPnNjYJEBZJGPaCb6dxoCFb7bnSbUgKq2WVDzscjcM4FshNr2Omo4WB6rE1c9jJxaa1oqTEYPGwMY8RgcSHGhKRl1bvVlup8xIqungdP4WdnheFaUEq8Hfaunueo4fbU5zHzE/ODimTpDr1W96w5BPaiRzrw3Ul9PM3ey5PyXE/qjTkE9qHOvDdSX08xfZUv5Liv1RpyCe1DnXhupL6eYnsqT8lxP6o05BPahzrw3Ul9PMPZcn5Lif1RpyCe1DnXhupL6eYeypPyXE/qjTkE9qHOvDdSX08zfhNk4zGnmocPJGp0eWVSgVTx48fILnurdRweZLOk7lZlPhI8RSdKjHNT1t67bC6t39lR4TDxQIAVjXLc2BY3JZiL8SST56nHLFa76n8Nm+R9WlUuL9cz6Zwe/Lqff+5lT473ST4x+k1b0/QXYfO8X7RU+Z+JorMjhQBQBQBQBQBQBQHTs/aEsD54ZHjfhmRiptcGxtxGg0OlALI0uIcsxklkbiTmdieAudSeygJhunh9rYeOVMJhGRpSLzPFlcBfgK0hCgea9+vTQBo3q3YxmFCTYzwpWI1k5xyQASWIJHX2mgPTm92xo8ZgeYlzZGyE5DY9EgjWx6xQHJyb7sxYCKaOFnKvJns5BIOUCwIA00oCrP7SfvvCfoT/GaAu3dP3jg/wD68X1a0BHN+OUzCbPvEPwjEnoiGMg2Y8BI3werTVtRp10BDNh7pbU2tiBi9pscPDlISG2VlBINo4jfJe2rP0tBoRa2qtSVSOayfk7HywVV1Yq7s0r/ABLE2Pj8PhnmwkMJQQZLkWOcyJmzHrJ7Sa8pZqbhFWsZY5VqkIYqtLOz792a7dnZYcTBzn32ElW6xwzfy/lW4rjBNrsptImo7ND6KA649rRnrI8oP8qA3xYtGNla589AUdEf/dWL+KfqY6Ashie+gFv30AE+WgAtQCA/a9AA8tAZW+1v9KAqrff37N8j6tKpcX65n0zg9+XU+/8Acypsd7pJ8Y/Sat6foLsPneL9oqfM/E37K2PPiSwgieQqLtkUmw6r+X9tZkc2tu7iwcpwuIvwtzL3/hoBzwO4G0JeGGdRwvJaO3zyDQEw2HyPMSDi5wB4kOpPy2Fh6DQEnxPJTs9ksqyIfHWQk+cNcfsFAVjvvuHLs8LJnEsLHKHAylW1IV1ubXANiCRoeGlAROIjMMwJW4uAbEjrse2gLu2Bu/sOZFaIRMWscskzZwexkL6Ht0tQEiOxtmwjNzOETS12WPh5WoB02btLDuWSCSJioBYRMrZQeFwvCgOqWSykhSxAvlFrm3ULkC/lIoCjuVHfCLHCOKOOVDE7ZudUKbkAEWBJBBB40BeHKVtqTB7LeeIIXXmwA4JHSZVOgIPX20BCOTjeLbeOimkw52flEmUidZVIORTZeb+DrfUk3v1UBDuW32d7Iw/s/wBi5+aOT2LzmXLnN83Oa3v2UBbezN38RjsFg82OlgwzYWG0eGURyNeFL55iWPG+igCxsb0AzbWgTdxxPBs+GXCGyNMhb2RCx0bnHfMCjG1suUX0NtLgTrdDfDC7SjMmGe5W2dGGV4yRcBl9OoJBsbHQ0AxyrbaGP7xCT+rI/lWiHrZ9xaYp3wOH7Z+KJ0SAOwD9greVYxTbSzMQyBkvoOBAoDf7UKwDIzLfWxH2NAd2BwYjW2l+s9v+lAUfF/8AKsX8U/Ux0BZIFAKRQARQCCgFNAJf7f8AmgMhGez9tAVVvt79m+R9WlUuL9cz6Zwe/Lqff+5lTY73ST4x+k1b0/QXYfO8X7RU+Z+JKOS/b7YXGxrf73ORC472Nke/VlYjXsLVmRz0BiZsiO+tlUsRprlBNv2UBVGM5Zj/AHWEA04vJfXyKo089AMuI5W8cx6KwIL3sEJ07DmY/Y9VAXqR9rUBWXLdtcJBFhR4Ujc63ciXAv5WP7poCmaAKAKAsHkSltj3W+jQN57MhH86AvJrDU8OugPLO28ecRiJpj/eSM9uwMSQPRQHpTllw8kmx2SKN5GLRaIpY2DA3sBe2lAN/wDZ+2XNBgsQJ4pIi091EiMhI5tBcBgCRfr8tAS3ercXB7ReOTFRszIuVbOy9Em9jlPbQD/gsKkUaRRrlSNQiKPgqoCqNewAUAmNwiTRvFIoZHUoyngysLEeigKp5L9xJtk43Gz4h1TDqpiiZnW0qM6sJG16JAUDUDVjbhXjaSuzOEJTkowV2+hDzgtox4jGY2SJsyHmlDai5VGBtfqvUejNTqScfgW+UcNUw+EoQqqz/G7drRLcTiOfIjQ2XiSdL9wHE1JKU7sHgljGnHrJ4n/SgOmgCgKGi/8AlWL+Kfqo6AsoH7f60BiTQB9uFALagEoBb0BgSeygKv33P4bN8j6tKpcX65n0zg9+XU+/9zKmx3uknxj9Jq3p+guw+d4v2ip8z8TVHIVIZTYg3BHURqCKzI56qRxJGGto6X49TLfQ+egPKdAdeyIS88KDi0iqPKWAoD1TbXT7emgPOXKTtM4jaOIa91RuZXuEfRNu4sGPnoCMUA6YLd3FzANFhp3U8GWJyp+Va1AOkPJ5tFuGFb5Txr/EwoCd8nG4eLweKE83NhebZbK+ZrtbSwFv20BZeJhzxumYqWUrmHEZgRcX7KAo3lG3Jh2dFA0byuzsysXK2soBGUBRbj2mgPUWF8BPij6KA20AUBGd4N/tn4Iss+KjzqbGNPvjg9hVLlT8a1AVttblvmxDrDszCMzvoplGdydfBijNrga3LEdo0oB73W5P8ZiJBits4h5Xt0cOG6K3t4eWyg/4UHnPCsJ04zVpEnC4urhZOdJ2bVr7LjuYlTHYxVAVVWABVAAAEbWAFrAVrpq1SSXwJmMk5YOhKTu25+KJjjdnJJrazdoH09tbyqG1ppoCATcdV9QfIeryUB34PaaubHot+w+egO+gKHhH/urF/FP1MdAWSALUAn24UACgBhQCDy0AtAIVHi/T66Aq3ff37N8j6tKpcX65n0zg9+XU+/8Acypsd7pJ8Y/Sat6foLsPneL9oqfM/E0VmRz05ubKHwGDN/7iMHtuECn9oNAeaMVDkd08VivoNqAdtycPzm0MGuvuyE27FYMfooD0htDFCKKSVjpGjSHyKpY/RQHlaRyxJJuSbk9pPGgFikKsGFrg3FwCLjXUHQ0BbGzeWXogT4a7AeFE1gT8Vh0fSaA6zyywAG2GlPldRr5bG1AOO5vKN7YYnmPY/NjKz5uczeDawtkFASreTGNBhMTKhGeOJnW4uMyqSLjroDzzvHvXisdlGIkDKpJVQqqFJABtYX6usmgPYWDN40I4ZR9AoDdQBQFJ8qfJu2I2nhZokcw4qRY8QYxcxsCA0vYAUHG1rqb+FQFnbubo4XARNHhIxGxWxkIzOx6izHU2OtuHcKAjm1RtvCK0nsjDYmJFJb7xzcmnwsoJBFrk2PmrTXlOMLwLDJdHD1sQqeIbSeq23oGrcjaEmMmxUkljI5jHRFgAA4GnZYVowlRzcpP4FxwiwlPC06FKnqWdr7i1qmnLmMkYYEEXBoBjxWymVhkuQTp2qe/10A/UBQ0Gu9OMtrZW4a8Iox9OlAWVegMb+SgFH20oAuaAEH2tQCk0BgWPb9HqoCr9+Pfs3yPq0qlxfrmfTOD35dT7/wBzKlx3uknxj9Jq3p+guw+d4v2ip8z8TRWZHPRXJdOX2ZhSdbBk8gWRwP2AUBWs/Jhj5pZHyxxqzswLyDgWJFwmY60BK9zOTFsHiYsRJiFYpchEU2JKlfCYg9Z+DQEm5Q+c9rsUIkLMUtYC5yFhnNu5c1AebqAKAKAKAnXI1/vEfon/AJUBb2+p/wBn4z9A/wDCaA80xoWNlBJPAAXNAXjyZcrUcEKYPaOaMxAJHLlJ6AHRSRQMwIFgGAsRa9iLkCwfunbK/LY/Q/8ATQB907ZX5bH6H/poA+6dsr8tj9D/ANNAH3Ttlflsfof+mgEblM2SQQcZGQdDo/D5tAnbSc+A3+2LACsOIw8YPEIjLc9psmprGMYx1KxtrV6tZ3qScn8Xc6funbK/LY/Q/wDTWRqD7p2yvy2P0P8A00AfdO2V+Wx+h/6aAYN7uWfBQRN7EcYmciyAKwjUn4TsQLgdi6nhccQAycku7LJz+OxxcYjEkkC2oVmzu7jtdrG1hYDv0AsHFYfm7WN1bVSBxHroDmNAKKAW/loAPmoDGgFy0BVm+/v2b5H1aVS4v1zPpnB78up9/wC5lTY73ST4x+k1b0/QXYfO8X7RU+Z+JorMjlq8lO+UGHw0sGJcJkJljJ+EpHSQWGrAi4HE5u6gMn5ZjbTBgHvmuPQIx9NANeJ5X8aSckeHQdXRYm3YSXsfQKAaMRyj7Re49kWBvoscYsD1A5L/ALaA5Ny92PbCZohMkRC5ukLlu5VuL9p10FATuHkYX4eMPkWG37TJ/KgOuDkcw48PEzHsyqq/TmoB2wvJVs9B0llk0t0pCPP0MtAPeyd28FhZLwQxpJa2hJbL1+ExNAOuMkRY2aXKEAJctbKFHEm/VQEcl3+2ZEbeyUvb4EbsLdl0UjqoBl29vXsPFe+CJSODCKVWHcHCq1u69AMKNu2eIkHeef8A5GgNipu34zf/AKv5CgEmG7agkFmt1D2Tc+TNYek0BV+JKl2yAhMxyhuIW/RB77WoDt2DhVkkKuLjKTxI1uOyo+KqSpwvEuchYOlisTxdVXVm9mzYWVuRuVgsQJjLEWylbffHFr5r8G7hWvCVp1L5xK4Q5Ow+DdPiVa976W9Vtplv9uvs/AQxPHhc7vKsYQyS9JbEtaz3voADrqRoamHOGe9O7uzMBHBJLgnKyNkcLO+aMlc1rZrN1jiOHXQEiXky2af7hvPLJ/VQDPyaYDCviMYEwcY9jzFY5ru91zOFFpGYBwFBuvb1dYFjtQHbJ73T45/nQHGBQC3oBMtALp20An2+2lAaz8VT3kUBWG+3v2b5H1SVS4v1zPpnB78up9/7mVNjvdJPjH6TVvT9Bdh87xftFT5n4misyOFAFAFAFAZRuVIZSQQbgg2II1BB6jQE02Pyo46BQrMk6jT78CWt8dSCT3tegN20+VjHSaR81CP8CZjbvMhb9gFARjaG8eLnzc7iJmDaFS5y2PEZQcoHdagJLyNf7xH6J/5UBb++3+78Z+gf+E0B5moAoAoAoAoAoB43W92PxD9IqHjfV950fBf239L+xcvJoNMR5U/661YDVLuJ3C70qP6vsaIMu0NpNOxHsXAXRCSLPiDqz6/BWwsesqpHXVicccvKVtjDSNgYxNG+XFK8gRhIVRfCuqXN9eFqAlG0N5o1wc+KQSKI1OUSRvHmc6IBnUXBYqLi9ARXc7bUWz8NBhuZxUmKmLSMghZC0hF2F5ct8qhQSL8L9dATbYWNnmV2nwxwxDWUGRZCy+Mcvg+Q0BIH97p8c/zoDivfSgAmgC1AAFAKaAUX7Pt6aAqrfX37N8j6tKpcX65n0zg9+XU+/wDcypsd7pJ8Y/Sat6foLsPneL9oqfM/E0VmRwoAoAoAoAoAoAoAoCdcjR/2iP0T/wAqAt3fp7bPxn6Fh6Rb+dAeaKAKAKAKAKAKAeN1vdj8Q/SKh431fedHwX9t/S/sWnujDNLHiIoSY85UPKDrGlnuEHEyNewPAam9wAdWA1S7idwu9Kj+r7DhsXZMWH2liI0ASBMHGpQ2ym7npPfQmwOp8Y9tWJxxhvJJhodo7M6UEKR89K5uiAdBQl+A1PCgHvG4nDYkQTNiIzh0lDCzDK8/CIOeoLcnKeJynqsQGrezC89tXZSEXyGWY92QIyk/KUUBNlWgO2Ufg6cfDP0GgOHWgAUAtABoANAAfy+kUBVm+/v2b5H1aVS4v1zPpnB78up9/wC5lS473ST4x+k1b0/QXYfO8X7RU+Z+JorMjhQBQBQBQBQBQBQBQE65Gj/tEfon/lQFrcosmXZuLOh+92+cyj+dAeb6AKAKAKAKAKAeN1vdj8Q/SKh431fedHwX9t/S/sXNyZ8MR5U/661YDVLuJ3C70qP6vsb9mlZdrbQjYAqMPFEwIvcMCSD26NViccNm6W3cFhMCiu8KzoJEZFUGRnR3UXVRmuwVTr1UB38nuwoodmrzoQidTNNn8Eqw0Vr6AKtr9hvQEc3P2yns2SSWR2VYWgwLyqVE0SSMT0j4TiyrfiRe+uleSdk2bKMM+pGD6WlvJ1gdjxyRpJLeSR1DszM3FhewAIAAvYACtEKMZRUpaWy1xOUa1GtKlRtGMW0kkujRpdrtvpZ2rsXBtF0FRnWTI4WRiUNrhWAbQ2sbGsuIp7CP/wAri9ef9F5Gr/09h/xf7z/1U5PT2D/lsZ1/ovIT/wBPYf8AF/vN/VTk9PYP+WxnX+i8hdkXR5oSSyxspTObkK65spJ1IBva/V5KUrpyjs+57js2dOlXsk5J3toV4u17dF+kcwK3FaKBagCw7fooCq99hbGzfI+rSqXF+uZ9M4Pfl1Pv/cypsd7pJ8Y/Sat6foLsPneL9oqfM/E0VmRwoAoAoAoAoAoAoAoCc8jTf7SXXjE4HfoD/I0BZ3KpMV2Zie/IvpkS9AeeKAKAKAKAKAKAeN1vdj8Q/SKh431fedHwX9t/S/sXLyaDTEeVP+utWA1S7idwu9Kj+r7HZu3sSWHaG0Zn8CYoY2v4QsxYW6sui69lWJxxI8Hg44QQihQWZzbrZ2Lsb97MTQDPtTYDYs5cVOzQ3vzMIMSuOoStmZ38gKi9tKAw3q3ZhxGFEeUJzH3yLKLZCg8G2nRIFiPIeIFYVPQfYSMG7Yim/wC6PiM26Wz9qRlTJiIThjZlVw0jrGekADZSvRNtWIHZSl6EexGWO9qq/NLxZlsrbMSYzabRJJiJJJYFVYFzrljgIYmTSNekxBzN1cNKzIpz70bZ2rEcOyrh4eemWBISedYlwdZHtYAG3gdvE0BYAOlidesgWF+650oBuwHvjFf/AM/4K0w9ZPuLHE+yUP1/uHFftxrcVxn5qAxbz+igKs329+zfI+rSqXF+uZ9M4Pfl1Pv/AHMqbHe6SfGP0mren6C7D53i/aKnzPxNFZkcKAKAKAKAKAKAKAKAmfJD/vOH4sn1bUBP+WzE5MCiX1kmUdmiqzHTr1y0BRtAFAFAFAFAFAPG63ux+IfpFQ8b6vvOj4L+2/pf2Lr5LcMzricovYpfh/xO01qwGqXcTuF3pUv1fYnQ2dL4h9I9dWJxwHZsviH0j10AntbL4hHnHroDRtLZ0ghlJXhG3WPFPfWM/RfYb8L6+HzLxG2PdZcVBhjNEZFEaEKXYIeipuyBwrfKBryl6C7EZ432mp80vFnFsDDrBi9pwIFVVkgICgKoHsVRZQBa18w81ZkU343ZZlxeHlb3PDqzL/imksoNr/BUHzuOygNu0tqrDLho2IvPIYxc+LG7XHygi/KoBMB74xWn4v8AgrTD1k+4scT7JQ/X+4cxetxXCEfa1AB83nWgKu35QjGynqIUjyZFH0g1TYxf1WfSuDsk8nwS6L+LZUu0FIlkB8Y/SatqTvBdh8/x0XHE1E+s/E56zIoUAUAUAUAUAUAUAUBI+TzHiDaOFdjZc+Qnq++KY7nuuwNASXlt2sJMTFh1N+ZUlteEkljl8oUL6aAregCgCgCgCgCgHrdVTzrHqCfSRUPHP+n3nS8Fot4xvoUX4oufkyBCzngCVF9eoMTw8orXgFokyVwtks+lHps/t5E155u0+k1YHIBzjdrek0Ac6/afSaA5toM3NS9IkZG6/wDCaxn6L7DfhfXw+ZeJjsmU8xCLn3JP4BXlL0F2Izx3tNT5peLGrbm7hlfn4J3w2IyhC6gMrqCSBJG2jWubHiL9dZkUaZNl7ZtlGPw/V0+ZAbvNspWgMNm7hk4hMTjcVJipUIZB4CIVNxYX4A62GUdoNAdu7mzhiJMS8geRjJxJbQBnUKApsAAFFv5m9aoP8cu4nYiKWFota3neP0JCd2Ydbqul9Mz9S5voraQTW27UGUm1j4IKvIrajXKwIII7RQGvYGLL4aBnOZmjUsSF1OUXJsLXNARzlD2WWVMQovl6D/Fv0W9JI84qvx1K6U0dfwWxyjKWGk9eldvSt2nuKk3i2WWPOoLn4QHE26xWOExCSzJdxt4RZInOXKqKv1l9/PeRqrI4sKAKAKAKAKAKAKAKAKAKAKAKAKAKAKAzijLEBQSTwArxtJXZnTpyqSUIK7fQiZbF2dzKWOrtqbfsUVT4mtxstGo+kZFyZyGg3P0paX8Ph3F0bqbN9j4dEPht03HYzdXmAA81WWHp8XTSes4nLONWLxcpx9FaF2Lp73pHZj3VvKoWgAGgMXW4IIBBFj3g0ek9jJxaa1oaIcHiYlCRyQmNdF51WLBRwUlWANhpe1aFCpFWi1b4lpPE4KvJ1KsJKT15rVm9ulaLmdsZ42G+ZJ/XXtq21fUwzsndWe+PkLlxnjYb5kn9dLVtq+ozsndWe+PkGXG+PhfmSf10tW2r6nudk7q1N8fITcqLmoGY3d3maRjwGZJJFFh1KOys4wtd9LIlevxijFK0Yqy7Lt6fiSNXPN9Z6tC19AB2WGnlrMjmEsostxe6aXOq2Zhx6+FAMW60Y9h4bQe5L/CKAcHjDKVYAgixBHEHiCK8aTVmZQnKElKLs1qK/wB4NzHjJfDgvHxyDVk7v8Q8mv01V18HKLvDSju8l8I6VWKp4l5stvQ/Lw8CE4zZMbMecjsw48VN++1v21pjXqw0JlpWyTgcV+OUE79K0X3azn9o4PE/eb11lyyrtI/NzJ/Ue9+Ye0cHifvN66csq7Rzcyf1HvfmHtHB4n7zeunLKu0c3Mn9R735h7RweJ+83rpyyrtHNzJ/Ue9+Ye0cHifvN66csq7Rzcyf1HvfmHtHB4n7zeunLKu0c3Mn9R735h7RweJ+83rpyyrtHNzJ/Ue9+Ye0cHifvN66csq7Rzcyf1HvfmHtHB4n7zeunLKu0c3Mn9R735h7RweJ+83rpyyrtHNzJ/Ue9+Ye0cHifvN66csq7Rzcyf1HvfmHtHB4n7zeunLKu0c3Mn9R735h7RweJ+83rpyyrtHNzJ/Ue9+Ye0cHifvN66csq7Rzcyf1HvfmHtHB4n7zeunLKu0c3Mn9R735jhszZNzlgiuf8IufOezy1g5VartrJcKGCyfDOSUFteve9LLC3W3R5oiWexcaqg1CHtJ62HV1Djrpadh8JmvOnrOVyxwg4+Lo4fRHpfS/gti+r+BLKnHKmV/tegF1oBL99AKxvQAaAxFAZEfY0AgoBt3ak+86cVllVh4rCaTRh6OPURQDvJKzcfR1ejgKAXGSoLHUKq6lrWGpYknhYX491ANG6wPsPDcR96Q66cVB4HUUB2k60ASmgA4dHtnVW+MAfprxxT1ozhWqU/Qk12Oxi2zofxUfzF9VY8XDYjZyvEe8lvYrbOht7lH8xfVXvFw2IcrxHvJb2YDZ0X4qP5i+qvOLhsQ5XiPeS3s2e1sN/co/mL6qcXDYhyvEe8lvYe1sOv3qP5i+qnFw2IcrxHvJb2Y+10P4qP5i+qnFw2IcrxHvJb2B2dDb3KP5i+qnFw2I95ZiPeS3szGzYbe5R/MX1U4uGxDleI95LezBtnQ/io/mL6qcXDYjzleI95LexBs6G/uUfzF9VOLhsR7yzEe8lvYqbOh/FR/MX1U4uGxDlmI95LexTs2H8VH8xfVTi4bEOWYj3kt7NT7Pi/FR/MX1U4uGxDlmI95LezL2vi/FR/MX1U4uGxHnK8R7yW9mz2thv7lH8xfVTi4bEOV4j3kt7MokC6AADsGg9FZ2S1GlzlN3k79orcaHgo40ANQCIaAWLroBF40BkeNAZMKARfB89AC0BxTbDw0xzzYeCR+GaSJHaw4C7AmgMF3VwP5Hhf1Ef9NAC7sYINcYPDAjUEQRggjgR0eNAd9A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4924337" y="2736649"/>
            <a:ext cx="24977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dirty="0" smtClean="0"/>
              <a:t>3. Social Practices, Rituals &amp; Festive Events</a:t>
            </a:r>
            <a:endParaRPr lang="en-GB" sz="1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921971" y="4110343"/>
            <a:ext cx="34412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dirty="0"/>
              <a:t>4</a:t>
            </a:r>
            <a:r>
              <a:rPr lang="en-US" sz="1000" b="1" dirty="0" smtClean="0"/>
              <a:t>. Knowledge &amp; Practices Concerning Nature &amp; the Universe</a:t>
            </a:r>
            <a:endParaRPr lang="en-GB" sz="1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924337" y="5390643"/>
            <a:ext cx="17683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dirty="0" smtClean="0"/>
              <a:t>5. Traditional Craftsmanship</a:t>
            </a:r>
            <a:endParaRPr lang="en-GB" sz="1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happening with ICH in Hong Kong?</a:t>
            </a:r>
            <a:endParaRPr lang="en-US" sz="1200" b="1" dirty="0" smtClean="0">
              <a:solidFill>
                <a:srgbClr val="C00000"/>
              </a:solidFill>
            </a:endParaRPr>
          </a:p>
        </p:txBody>
      </p:sp>
      <p:pic>
        <p:nvPicPr>
          <p:cNvPr id="5" name="圖片 4" descr="蛋撻 - 維基大典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1950" y="5600696"/>
            <a:ext cx="1935488" cy="1009780"/>
          </a:xfrm>
          <a:prstGeom prst="rect">
            <a:avLst/>
          </a:prstGeom>
        </p:spPr>
      </p:pic>
      <p:pic>
        <p:nvPicPr>
          <p:cNvPr id="9" name="圖片 8" descr="羅盤 風水 コンパス - Pixabayの無料写真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6367"/>
          <a:stretch/>
        </p:blipFill>
        <p:spPr>
          <a:xfrm>
            <a:off x="5001950" y="4319208"/>
            <a:ext cx="1768376" cy="1186745"/>
          </a:xfrm>
          <a:prstGeom prst="rect">
            <a:avLst/>
          </a:prstGeom>
        </p:spPr>
      </p:pic>
      <p:pic>
        <p:nvPicPr>
          <p:cNvPr id="23" name="圖片 22" descr="香港語言學學會粵語拼音方案 - 維基百科，自由嘅百科全書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46" y="655839"/>
            <a:ext cx="2016125" cy="564515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928" y="1599294"/>
            <a:ext cx="1555938" cy="1021810"/>
          </a:xfrm>
          <a:prstGeom prst="rect">
            <a:avLst/>
          </a:prstGeom>
        </p:spPr>
      </p:pic>
      <p:pic>
        <p:nvPicPr>
          <p:cNvPr id="1026" name="Picture 2" descr="File:HongKong00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07490" y="1600407"/>
            <a:ext cx="1543050" cy="102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964538" y="1194710"/>
            <a:ext cx="9541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800">
                <a:hlinkClick r:id="rId7"/>
              </a:rPr>
              <a:t>Photo</a:t>
            </a:r>
            <a:r>
              <a:rPr lang="en-US" altLang="zh-HK" sz="800"/>
              <a:t> </a:t>
            </a:r>
            <a:r>
              <a:rPr lang="en-US" altLang="zh-HK" sz="800" smtClean="0"/>
              <a:t>by / </a:t>
            </a:r>
            <a:r>
              <a:rPr lang="en-US" altLang="zh-HK" sz="800">
                <a:hlinkClick r:id="rId8"/>
              </a:rPr>
              <a:t>CC0 1.0</a:t>
            </a:r>
            <a:endParaRPr lang="zh-HK" altLang="en-US" sz="800"/>
          </a:p>
        </p:txBody>
      </p:sp>
      <p:sp>
        <p:nvSpPr>
          <p:cNvPr id="28" name="文字方塊 27"/>
          <p:cNvSpPr txBox="1"/>
          <p:nvPr/>
        </p:nvSpPr>
        <p:spPr>
          <a:xfrm>
            <a:off x="4899697" y="2595300"/>
            <a:ext cx="16017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800">
                <a:hlinkClick r:id="rId9"/>
              </a:rPr>
              <a:t>Photo</a:t>
            </a:r>
            <a:r>
              <a:rPr lang="en-US" altLang="zh-HK" sz="800"/>
              <a:t> </a:t>
            </a:r>
            <a:r>
              <a:rPr lang="en-US" altLang="zh-HK" sz="800" smtClean="0"/>
              <a:t>by </a:t>
            </a:r>
            <a:r>
              <a:rPr lang="zh-HK" altLang="en-US" sz="800" smtClean="0">
                <a:hlinkClick r:id="rId10"/>
              </a:rPr>
              <a:t>长</a:t>
            </a:r>
            <a:r>
              <a:rPr lang="zh-HK" altLang="en-US" sz="800">
                <a:hlinkClick r:id="rId10"/>
              </a:rPr>
              <a:t>夜无</a:t>
            </a:r>
            <a:r>
              <a:rPr lang="zh-HK" altLang="en-US" sz="800" smtClean="0">
                <a:hlinkClick r:id="rId10"/>
              </a:rPr>
              <a:t>风</a:t>
            </a:r>
            <a:r>
              <a:rPr lang="zh-HK" altLang="en-US" sz="800" smtClean="0"/>
              <a:t> </a:t>
            </a:r>
            <a:r>
              <a:rPr lang="en-US" altLang="zh-HK" sz="800" smtClean="0"/>
              <a:t>/ </a:t>
            </a:r>
            <a:r>
              <a:rPr lang="en-US" altLang="zh-HK" sz="800" smtClean="0">
                <a:hlinkClick r:id="rId11"/>
              </a:rPr>
              <a:t>CC </a:t>
            </a:r>
            <a:r>
              <a:rPr lang="en-US" altLang="zh-HK" sz="800">
                <a:hlinkClick r:id="rId11"/>
              </a:rPr>
              <a:t>BY-SA 3.0</a:t>
            </a:r>
            <a:endParaRPr lang="zh-HK" altLang="en-US" sz="800"/>
          </a:p>
        </p:txBody>
      </p:sp>
      <p:sp>
        <p:nvSpPr>
          <p:cNvPr id="29" name="文字方塊 28"/>
          <p:cNvSpPr txBox="1"/>
          <p:nvPr/>
        </p:nvSpPr>
        <p:spPr>
          <a:xfrm>
            <a:off x="6605900" y="2587469"/>
            <a:ext cx="18517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800">
                <a:hlinkClick r:id="rId12"/>
              </a:rPr>
              <a:t>Photo</a:t>
            </a:r>
            <a:r>
              <a:rPr lang="en-US" altLang="zh-HK" sz="800"/>
              <a:t> by </a:t>
            </a:r>
            <a:r>
              <a:rPr lang="en-US" altLang="zh-HK" sz="800">
                <a:hlinkClick r:id="rId13"/>
              </a:rPr>
              <a:t>Sou-Yi Yang</a:t>
            </a:r>
            <a:r>
              <a:rPr lang="zh-HK" altLang="en-US" sz="800" smtClean="0"/>
              <a:t> </a:t>
            </a:r>
            <a:r>
              <a:rPr lang="en-US" altLang="zh-HK" sz="800"/>
              <a:t>/ </a:t>
            </a:r>
            <a:r>
              <a:rPr lang="en-US" altLang="zh-HK" sz="800">
                <a:hlinkClick r:id="rId14"/>
              </a:rPr>
              <a:t>CC BY-NC-ND 2.0</a:t>
            </a:r>
            <a:endParaRPr lang="zh-HK" altLang="en-US" sz="80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07490" y="2946040"/>
            <a:ext cx="1586049" cy="997112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4916245" y="3928697"/>
            <a:ext cx="1518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800">
                <a:hlinkClick r:id="rId16"/>
              </a:rPr>
              <a:t>Photo</a:t>
            </a:r>
            <a:r>
              <a:rPr lang="en-US" altLang="zh-HK" sz="800"/>
              <a:t> by </a:t>
            </a:r>
            <a:r>
              <a:rPr lang="en-US" altLang="zh-HK" sz="800">
                <a:hlinkClick r:id="rId17"/>
              </a:rPr>
              <a:t>Dilontai</a:t>
            </a:r>
            <a:r>
              <a:rPr lang="zh-HK" altLang="en-US" sz="800" smtClean="0"/>
              <a:t> </a:t>
            </a:r>
            <a:r>
              <a:rPr lang="en-US" altLang="zh-HK" sz="800" smtClean="0"/>
              <a:t>/ </a:t>
            </a:r>
            <a:r>
              <a:rPr lang="en-US" altLang="zh-HK" sz="800" smtClean="0">
                <a:hlinkClick r:id="rId11"/>
              </a:rPr>
              <a:t>CC </a:t>
            </a:r>
            <a:r>
              <a:rPr lang="en-US" altLang="zh-HK" sz="800">
                <a:hlinkClick r:id="rId11"/>
              </a:rPr>
              <a:t>BY-SA 3.0</a:t>
            </a:r>
            <a:endParaRPr lang="zh-HK" altLang="en-US" sz="800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18"/>
          <a:srcRect b="15440"/>
          <a:stretch/>
        </p:blipFill>
        <p:spPr>
          <a:xfrm>
            <a:off x="6705928" y="2946040"/>
            <a:ext cx="1555938" cy="997310"/>
          </a:xfrm>
          <a:prstGeom prst="rect">
            <a:avLst/>
          </a:prstGeom>
        </p:spPr>
      </p:pic>
      <p:sp>
        <p:nvSpPr>
          <p:cNvPr id="31" name="文字方塊 30"/>
          <p:cNvSpPr txBox="1"/>
          <p:nvPr/>
        </p:nvSpPr>
        <p:spPr>
          <a:xfrm>
            <a:off x="6613505" y="3918823"/>
            <a:ext cx="13308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800">
                <a:hlinkClick r:id="rId19"/>
              </a:rPr>
              <a:t>Photo</a:t>
            </a:r>
            <a:r>
              <a:rPr lang="en-US" altLang="zh-HK" sz="800"/>
              <a:t> by aotaro</a:t>
            </a:r>
            <a:r>
              <a:rPr lang="zh-HK" altLang="en-US" sz="800" smtClean="0"/>
              <a:t> </a:t>
            </a:r>
            <a:r>
              <a:rPr lang="en-US" altLang="zh-HK" sz="800"/>
              <a:t>/ </a:t>
            </a:r>
            <a:r>
              <a:rPr lang="en-US" altLang="zh-HK" sz="800">
                <a:hlinkClick r:id="rId20"/>
              </a:rPr>
              <a:t>CC BY 2.0</a:t>
            </a:r>
            <a:endParaRPr lang="zh-HK" altLang="en-US" sz="800"/>
          </a:p>
        </p:txBody>
      </p:sp>
      <p:sp>
        <p:nvSpPr>
          <p:cNvPr id="32" name="文字方塊 31"/>
          <p:cNvSpPr txBox="1"/>
          <p:nvPr/>
        </p:nvSpPr>
        <p:spPr>
          <a:xfrm>
            <a:off x="4899697" y="5235038"/>
            <a:ext cx="9701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800">
                <a:hlinkClick r:id="rId21"/>
              </a:rPr>
              <a:t>Photo</a:t>
            </a:r>
            <a:r>
              <a:rPr lang="en-US" altLang="zh-HK" sz="800"/>
              <a:t> by </a:t>
            </a:r>
            <a:r>
              <a:rPr lang="en-US" altLang="zh-HK" sz="800" smtClean="0"/>
              <a:t>/ </a:t>
            </a:r>
            <a:r>
              <a:rPr lang="en-US" altLang="zh-TW" sz="800">
                <a:hlinkClick r:id="rId22"/>
              </a:rPr>
              <a:t>CCO 1.0</a:t>
            </a:r>
            <a:endParaRPr lang="zh-HK" altLang="en-US" sz="800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23"/>
          <a:srcRect l="1124" t="8659" r="6812" b="6880"/>
          <a:stretch/>
        </p:blipFill>
        <p:spPr>
          <a:xfrm>
            <a:off x="6834110" y="4319208"/>
            <a:ext cx="1560640" cy="929107"/>
          </a:xfrm>
          <a:prstGeom prst="rect">
            <a:avLst/>
          </a:prstGeom>
        </p:spPr>
      </p:pic>
      <p:sp>
        <p:nvSpPr>
          <p:cNvPr id="33" name="文字方塊 32"/>
          <p:cNvSpPr txBox="1"/>
          <p:nvPr/>
        </p:nvSpPr>
        <p:spPr>
          <a:xfrm>
            <a:off x="6736065" y="5235038"/>
            <a:ext cx="9701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800">
                <a:hlinkClick r:id="rId24"/>
              </a:rPr>
              <a:t>Photo</a:t>
            </a:r>
            <a:r>
              <a:rPr lang="en-US" altLang="zh-HK" sz="800"/>
              <a:t> by </a:t>
            </a:r>
            <a:r>
              <a:rPr lang="en-US" altLang="zh-HK" sz="800" smtClean="0"/>
              <a:t>/ </a:t>
            </a:r>
            <a:r>
              <a:rPr lang="en-US" altLang="zh-TW" sz="800" smtClean="0">
                <a:hlinkClick r:id="rId22"/>
              </a:rPr>
              <a:t>CCO 1.0</a:t>
            </a:r>
            <a:endParaRPr lang="zh-HK" altLang="en-US" sz="800"/>
          </a:p>
        </p:txBody>
      </p:sp>
      <p:sp>
        <p:nvSpPr>
          <p:cNvPr id="34" name="文字方塊 33"/>
          <p:cNvSpPr txBox="1"/>
          <p:nvPr/>
        </p:nvSpPr>
        <p:spPr>
          <a:xfrm>
            <a:off x="4906011" y="6595627"/>
            <a:ext cx="16610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800">
                <a:hlinkClick r:id="rId25"/>
              </a:rPr>
              <a:t>Photo</a:t>
            </a:r>
            <a:r>
              <a:rPr lang="en-US" altLang="zh-HK" sz="800"/>
              <a:t> by KINGTARTS</a:t>
            </a:r>
            <a:r>
              <a:rPr lang="zh-HK" altLang="en-US" sz="800" smtClean="0"/>
              <a:t> </a:t>
            </a:r>
            <a:r>
              <a:rPr lang="en-US" altLang="zh-HK" sz="800" smtClean="0"/>
              <a:t>/ </a:t>
            </a:r>
            <a:r>
              <a:rPr lang="en-US" altLang="zh-HK" sz="800" smtClean="0">
                <a:hlinkClick r:id="rId11"/>
              </a:rPr>
              <a:t>CC </a:t>
            </a:r>
            <a:r>
              <a:rPr lang="en-US" altLang="zh-HK" sz="800">
                <a:hlinkClick r:id="rId11"/>
              </a:rPr>
              <a:t>BY-SA 3.0</a:t>
            </a:r>
            <a:endParaRPr lang="zh-HK" altLang="en-US" sz="800"/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983099" y="5600696"/>
            <a:ext cx="1533603" cy="1009780"/>
          </a:xfrm>
          <a:prstGeom prst="rect">
            <a:avLst/>
          </a:prstGeom>
        </p:spPr>
      </p:pic>
      <p:sp>
        <p:nvSpPr>
          <p:cNvPr id="35" name="文字方塊 34"/>
          <p:cNvSpPr txBox="1"/>
          <p:nvPr/>
        </p:nvSpPr>
        <p:spPr>
          <a:xfrm>
            <a:off x="6910201" y="6585457"/>
            <a:ext cx="9701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800">
                <a:hlinkClick r:id="rId27"/>
              </a:rPr>
              <a:t>Photo</a:t>
            </a:r>
            <a:r>
              <a:rPr lang="en-US" altLang="zh-HK" sz="800"/>
              <a:t> by </a:t>
            </a:r>
            <a:r>
              <a:rPr lang="en-US" altLang="zh-HK" sz="800" smtClean="0"/>
              <a:t>/ </a:t>
            </a:r>
            <a:r>
              <a:rPr lang="en-US" altLang="zh-TW" sz="800" smtClean="0">
                <a:hlinkClick r:id="rId22"/>
              </a:rPr>
              <a:t>CCO 1.0</a:t>
            </a:r>
            <a:endParaRPr lang="zh-HK" altLang="en-US" sz="800"/>
          </a:p>
        </p:txBody>
      </p:sp>
    </p:spTree>
    <p:extLst>
      <p:ext uri="{BB962C8B-B14F-4D97-AF65-F5344CB8AC3E}">
        <p14:creationId xmlns:p14="http://schemas.microsoft.com/office/powerpoint/2010/main" val="38500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" y="509565"/>
            <a:ext cx="45426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1. Oral Traditions and Expressions</a:t>
            </a:r>
            <a:endParaRPr lang="en-GB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" y="817342"/>
            <a:ext cx="454269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b="1" dirty="0" smtClean="0"/>
              <a:t>  </a:t>
            </a:r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 Hakka Dialect</a:t>
            </a:r>
          </a:p>
          <a:p>
            <a:pPr algn="l"/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2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 Wai Tau Dialect</a:t>
            </a:r>
          </a:p>
          <a:p>
            <a:pPr algn="l"/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3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 Cantonese</a:t>
            </a:r>
          </a:p>
          <a:p>
            <a:pPr algn="l"/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4 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Four-character idiomatic expressions</a:t>
            </a:r>
          </a:p>
          <a:p>
            <a:pPr algn="l"/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5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 Fishermen’s Dialect</a:t>
            </a:r>
          </a:p>
          <a:p>
            <a:pPr algn="l"/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6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 Fujian Dialect</a:t>
            </a:r>
          </a:p>
          <a:p>
            <a:pPr algn="l"/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7 Fujian's 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Hokkien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Minnan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) Dialect</a:t>
            </a:r>
          </a:p>
          <a:p>
            <a:pPr algn="l"/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8 Fujian's 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Fuzhou Dialect</a:t>
            </a:r>
          </a:p>
          <a:p>
            <a:pPr algn="l"/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9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Chiu 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Chow Dialect</a:t>
            </a:r>
          </a:p>
          <a:p>
            <a:pPr algn="l"/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10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 Hoi Luk Fung / 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Hoklo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 Dialect</a:t>
            </a:r>
          </a:p>
          <a:p>
            <a:pPr algn="l"/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11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 Riddles</a:t>
            </a:r>
          </a:p>
          <a:p>
            <a:pPr algn="l"/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12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 Cantonese Chanting</a:t>
            </a:r>
          </a:p>
          <a:p>
            <a:pPr algn="l"/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13-23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 Oral Legends of </a:t>
            </a:r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New Territories lineages</a:t>
            </a:r>
            <a:endParaRPr lang="en-GB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31112" y="825916"/>
            <a:ext cx="441288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24 Lion Dance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25 Dragon Dance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26 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Pixiu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 (an imaginary beast) Dance </a:t>
            </a:r>
          </a:p>
          <a:p>
            <a:pPr algn="l"/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27-30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 Unicorn Dance</a:t>
            </a:r>
          </a:p>
          <a:p>
            <a:pPr algn="l"/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Engor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 (Dance of Heroes)</a:t>
            </a:r>
          </a:p>
          <a:p>
            <a:pPr algn="l"/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32-37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 Cantonese Opera</a:t>
            </a:r>
          </a:p>
          <a:p>
            <a:pPr algn="l"/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38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 Fujian </a:t>
            </a:r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Opera</a:t>
            </a:r>
          </a:p>
          <a:p>
            <a:pPr algn="l"/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39-44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 Puppetry</a:t>
            </a:r>
          </a:p>
          <a:p>
            <a:pPr algn="l"/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45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 Eight Categories of Instrumental Music (a type of music in Guangdong)</a:t>
            </a:r>
          </a:p>
          <a:p>
            <a:pPr algn="l"/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46-48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 Ritual </a:t>
            </a:r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Music (Taoist 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Buddhist)</a:t>
            </a:r>
            <a:endParaRPr lang="en-GB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49 Rite Music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50 Cantonese Music (flourished 1920s-50s)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51 Chiu Chow Music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52 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Nanyin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 (Southern Tunes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53 Fujian 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Nanyin</a:t>
            </a:r>
            <a:endParaRPr lang="en-GB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54 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Zhuzhici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 Poems/Village Names in a Song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55 Hakka Folk Song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56 Funeral Laments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57 Wedding Laments (a Hakka ritual)</a:t>
            </a:r>
          </a:p>
          <a:p>
            <a:pPr algn="l"/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58-61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 Fishermen’s Laments</a:t>
            </a:r>
          </a:p>
          <a:p>
            <a:pPr algn="l"/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62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 Fishermen's </a:t>
            </a:r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Ballads</a:t>
            </a:r>
            <a:endParaRPr lang="en-GB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31113" y="518139"/>
            <a:ext cx="4412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2. Performing Arts</a:t>
            </a:r>
            <a:endParaRPr lang="en-GB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zh-TW" sz="2800" b="1" dirty="0" smtClean="0">
                <a:solidFill>
                  <a:srgbClr val="C00000"/>
                </a:solidFill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Hong Kong’s 1st ICH Inventory (2014)</a:t>
            </a:r>
            <a:endParaRPr lang="en-US" altLang="zh-TW" sz="2800" b="1" dirty="0">
              <a:solidFill>
                <a:srgbClr val="C00000"/>
              </a:solidFill>
              <a:latin typeface="Calibri" panose="020F0502020204030204" pitchFamily="34" charset="0"/>
              <a:ea typeface="新細明體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52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731114" y="843487"/>
            <a:ext cx="441288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187-189 Lung Mo (Dragon Mother) Festival</a:t>
            </a:r>
          </a:p>
          <a:p>
            <a:pPr algn="l"/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190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 Man Cheong (God of Literature) and Mo Tai (God of Martial Art) Festival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191 Chou (Zhou 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Youde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) Wong (Wang 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Lairen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) Yi Kung</a:t>
            </a:r>
          </a:p>
          <a:p>
            <a:pPr algn="l"/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192-194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Hau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 Wong (Marquis Prince) </a:t>
            </a:r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Festival</a:t>
            </a:r>
            <a:endParaRPr lang="en-GB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195 Lo Pan (Master) Festival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196 The Seventh Sister’s Birthday Festival</a:t>
            </a:r>
          </a:p>
          <a:p>
            <a:pPr algn="l"/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197-286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 Yu Lan </a:t>
            </a:r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Festival</a:t>
            </a:r>
            <a:endParaRPr lang="en-GB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287-290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Tei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 Chong Wong (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Ksitigarbha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 Bodhisattva) </a:t>
            </a:r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Festival</a:t>
            </a:r>
            <a:endParaRPr lang="en-GB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291-293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 Fire Dragon </a:t>
            </a:r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Dance</a:t>
            </a:r>
            <a:endParaRPr lang="en-GB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294 Chai Tin Tai Shing (Monkey King) Festival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295 Wong Tai Sin Festival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296 Yuen Tin 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Sheung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 Tai (Supreme Emperor of the Dark Heaven) Festival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297 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Tei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 Mo Yuen Kwan (Earth Mother Goddess) Festival</a:t>
            </a:r>
          </a:p>
          <a:p>
            <a:pPr algn="l"/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298-302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Wah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 Kwong (God of Fire and patron of Cantonese opera) </a:t>
            </a:r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Festival</a:t>
            </a:r>
            <a:endParaRPr lang="en-GB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303 Autumn Sacrificial Rites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304 Ancestral Worship of the Kwok Clan in Kowloon City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305 General Cheung Fei Festival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306 Thanking Deities</a:t>
            </a:r>
          </a:p>
          <a:p>
            <a:pPr algn="l"/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307-323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 Jiao / Da </a:t>
            </a:r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Chiu</a:t>
            </a:r>
            <a:endParaRPr lang="en-GB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324 International Mother Language Day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325 Diwali (Festival of Lights), a Hindu tradition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326 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Teej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 (Festival of Women), a Nepalese celebration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327 Poem Reciting Function, a Pakistani tradition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328 Holi (Hindu Festival of Colours)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329 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Dussehra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 (Hindu Festival of Victory of Good over Evil)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330 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Annakut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 (New Year's Day in Hindu)</a:t>
            </a:r>
          </a:p>
          <a:p>
            <a:pPr algn="l"/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331-337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 Orthodox Unity School Taoist Tradition (New Territories</a:t>
            </a:r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338 Orthodox Unity School Taoist Tradition (Urban)</a:t>
            </a:r>
          </a:p>
          <a:p>
            <a:pPr algn="l"/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339-346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 Complete Perfection School Taoist Tradition</a:t>
            </a:r>
          </a:p>
          <a:p>
            <a:pPr algn="l"/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347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 Cantonese Rite of Liberating the Flaming-mouths (Feeding the Hungry Ghosts)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348 Traditional Funeral Rites</a:t>
            </a:r>
          </a:p>
          <a:p>
            <a:pPr algn="l"/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349-354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 Traditional Wedding </a:t>
            </a:r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Ceremonies</a:t>
            </a:r>
            <a:endParaRPr lang="en-GB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355 Enshrinement ceremony for the Chinese Unicorn (once every 10 years)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356 Vegetable Tea preparation during festivals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357 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Sek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 Shan 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Tou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 (Eating on the Hillside)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358 Basin Meal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359 Sticking Hui Chun (Spring Scrolls</a:t>
            </a:r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24497"/>
            <a:ext cx="9143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3a. Social Practices, Rituals and Festive Events - FESTIVALS</a:t>
            </a:r>
            <a:endParaRPr lang="en-GB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843487"/>
            <a:ext cx="45199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00" b="1" dirty="0" smtClean="0"/>
              <a:t>  </a:t>
            </a:r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63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 Kung (General 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l"/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64-67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 Tai Wong 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Yeh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 (Great Lord) Festival</a:t>
            </a:r>
          </a:p>
          <a:p>
            <a:pPr algn="l"/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68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 Tin Kung Yuk Wong Tai 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Tai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 (Jade Emperor)</a:t>
            </a:r>
          </a:p>
          <a:p>
            <a:pPr algn="l"/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69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 Kwan Tai (God of War</a:t>
            </a:r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72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 Lantern Lighting </a:t>
            </a:r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Ritual</a:t>
            </a:r>
            <a:endParaRPr lang="en-GB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89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 Tai Ping Hung Chiu (ceremony for purification</a:t>
            </a:r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94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 Pa Tin 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Gei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 (ceremony for purification</a:t>
            </a:r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97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 To 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Tei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 (Earth God</a:t>
            </a:r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107 Spring and Autumn Ancestral Worship of </a:t>
            </a:r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Lineage</a:t>
            </a:r>
            <a:endParaRPr lang="en-GB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128 Man Cheong (God of Literature and Bureaucracy) Festival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129 Hung Shing (God of the Sea) </a:t>
            </a:r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Festival</a:t>
            </a:r>
            <a:endParaRPr lang="en-GB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139 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Kwun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 Yum (Goddess of Mercy) </a:t>
            </a:r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Festival</a:t>
            </a:r>
            <a:endParaRPr lang="en-GB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143 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Guang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Ze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Zun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 Wang (Revered King of Broad Blessings) Festival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144 Sam Shan Kwok Wong (Kings of Three Mountains) Festival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145 Pak Tai (Supreme Emperor of the North) </a:t>
            </a:r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Festival</a:t>
            </a:r>
            <a:endParaRPr lang="en-GB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148 Offering Sacrifices to White Tiger during Insects Awakening Day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149 Chun Kwan Emperor Festival</a:t>
            </a:r>
          </a:p>
          <a:p>
            <a:pPr algn="l"/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150-175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 Tin 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Hau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 (Empress of Heaven) </a:t>
            </a:r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Festival</a:t>
            </a:r>
            <a:endParaRPr lang="en-GB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176-178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 Tam Kung (Lord Tam) </a:t>
            </a:r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Festival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179 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LiLing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 Divine Festival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180 Kam Fa (Lady Golden Flower) Festival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181 Feast </a:t>
            </a:r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Day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182-186 Dragon Boat </a:t>
            </a:r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Festival</a:t>
            </a:r>
            <a:endParaRPr lang="en-GB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zh-TW" sz="2800" b="1" dirty="0" smtClean="0">
                <a:solidFill>
                  <a:srgbClr val="C00000"/>
                </a:solidFill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Hong Kong’s 1st ICH Inventory (2014)</a:t>
            </a:r>
            <a:endParaRPr lang="en-US" altLang="zh-TW" sz="2800" b="1" dirty="0">
              <a:solidFill>
                <a:srgbClr val="C00000"/>
              </a:solidFill>
              <a:latin typeface="Calibri" panose="020F0502020204030204" pitchFamily="34" charset="0"/>
              <a:ea typeface="新細明體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34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526395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3b. Social Practices, Rituals and Festive Events – MARTIAL ARTS</a:t>
            </a:r>
            <a:endParaRPr lang="en-GB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834172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360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 Tai Shing 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Pek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Kwar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 Moon Style (Monkey and Axe Hammer Style) - 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wushu</a:t>
            </a:r>
            <a:endParaRPr lang="en-GB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361-365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 Tai Chi </a:t>
            </a:r>
            <a:r>
              <a:rPr lang="en-GB" sz="1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Chuan</a:t>
            </a:r>
            <a:endParaRPr lang="en-GB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366 Northern Shaolin Tay Tong Pak 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Kar</a:t>
            </a:r>
            <a:endParaRPr lang="en-GB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367-368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Weng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 Chun </a:t>
            </a:r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Fist</a:t>
            </a:r>
            <a:endParaRPr lang="en-GB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370 Pak 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Hok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Pai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 (White Crane) Fist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371 Southern Shaolin Ng Cho Kun (Five Ancestors Fist) 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Tiebigong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 (Iron Arm Skill)</a:t>
            </a:r>
          </a:p>
          <a:p>
            <a:pPr algn="l"/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372-377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 Hung Gar 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Kuen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 Style</a:t>
            </a:r>
          </a:p>
          <a:p>
            <a:pPr algn="l"/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378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 Fu Style 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Bagua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 (Fu Style Eight Trigrams Fist)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379 Hua Yue Xin Yi Liu He Ba Fa 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Chuan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 (Six Harmonies Eight Methods Boxing)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380 Wing Chun Fist</a:t>
            </a:r>
          </a:p>
          <a:p>
            <a:pPr algn="l"/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381-383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Pao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 Fa Lien Wing Chun; Snake Crane Wing Chun; Yip Man Wing Chun</a:t>
            </a:r>
          </a:p>
          <a:p>
            <a:pPr algn="l"/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384-386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Cangzhou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Wushu</a:t>
            </a:r>
            <a:endParaRPr lang="en-GB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387-389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 Choi Lee Fat </a:t>
            </a:r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Fist</a:t>
            </a:r>
            <a:endParaRPr lang="en-GB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390 Lung Ying Fist (Dragon Sign Fist)</a:t>
            </a:r>
          </a:p>
          <a:p>
            <a:pPr algn="l"/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391-395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Tanglangquan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 (Northern Praying Mantis</a:t>
            </a:r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zh-TW" sz="2800" b="1" dirty="0" smtClean="0">
                <a:solidFill>
                  <a:srgbClr val="C00000"/>
                </a:solidFill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Hong Kong’s 1st ICH Inventory (2014)</a:t>
            </a:r>
            <a:endParaRPr lang="en-US" altLang="zh-TW" sz="2800" b="1" dirty="0">
              <a:solidFill>
                <a:srgbClr val="C00000"/>
              </a:solidFill>
              <a:latin typeface="Calibri" panose="020F0502020204030204" pitchFamily="34" charset="0"/>
              <a:ea typeface="新細明體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95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526395"/>
            <a:ext cx="9143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4. Knowledge and Practices Concerning Nature and the Universe </a:t>
            </a:r>
            <a:endParaRPr lang="en-GB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603427"/>
            <a:ext cx="9153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396-399</a:t>
            </a:r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 Culture of Traditional Chinese </a:t>
            </a:r>
            <a:r>
              <a:rPr lang="en-US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Medicine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400 Fishermen’s knowledge about the universe and the nature</a:t>
            </a:r>
          </a:p>
          <a:p>
            <a:pPr algn="l"/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401 Traditional Jade Stone Knowledge</a:t>
            </a:r>
          </a:p>
          <a:p>
            <a:pPr algn="l"/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402 Traditional Chinese Almanac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zh-TW" sz="2800" b="1" dirty="0" smtClean="0">
                <a:solidFill>
                  <a:srgbClr val="C00000"/>
                </a:solidFill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Hong Kong’s 1st ICH Inventory (2014)</a:t>
            </a:r>
            <a:endParaRPr lang="en-US" altLang="zh-TW" sz="2800" b="1" dirty="0">
              <a:solidFill>
                <a:srgbClr val="C00000"/>
              </a:solidFill>
              <a:latin typeface="Calibri" panose="020F0502020204030204" pitchFamily="34" charset="0"/>
              <a:ea typeface="新細明體" charset="-120"/>
              <a:cs typeface="Calibri" panose="020F0502020204030204" pitchFamily="34" charset="0"/>
            </a:endParaRPr>
          </a:p>
        </p:txBody>
      </p:sp>
      <p:pic>
        <p:nvPicPr>
          <p:cNvPr id="3" name="圖片 2" descr="Fotos gratis : vaso, verde, talón, circulo, joyería, Piedras, art, ornamental, jade, Esmeralda, piedra preciosa, de colores, Textura de fondo ...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9137" y="834172"/>
            <a:ext cx="4333875" cy="254720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-245" t="8520" r="-11565" b="-2386"/>
          <a:stretch/>
        </p:blipFill>
        <p:spPr>
          <a:xfrm>
            <a:off x="314325" y="834172"/>
            <a:ext cx="4343400" cy="2623403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4439356" y="3352800"/>
            <a:ext cx="9701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800">
                <a:hlinkClick r:id="rId4"/>
              </a:rPr>
              <a:t>Photo</a:t>
            </a:r>
            <a:r>
              <a:rPr lang="en-US" altLang="zh-HK" sz="800"/>
              <a:t> by </a:t>
            </a:r>
            <a:r>
              <a:rPr lang="en-US" altLang="zh-HK" sz="800" smtClean="0"/>
              <a:t>/ </a:t>
            </a:r>
            <a:r>
              <a:rPr lang="en-US" altLang="zh-TW" sz="800" smtClean="0">
                <a:hlinkClick r:id="rId5"/>
              </a:rPr>
              <a:t>CCO 1.0</a:t>
            </a:r>
            <a:endParaRPr lang="zh-HK" altLang="en-US" sz="800"/>
          </a:p>
        </p:txBody>
      </p:sp>
      <p:sp>
        <p:nvSpPr>
          <p:cNvPr id="10" name="文字方塊 9"/>
          <p:cNvSpPr txBox="1"/>
          <p:nvPr/>
        </p:nvSpPr>
        <p:spPr>
          <a:xfrm>
            <a:off x="234069" y="3367445"/>
            <a:ext cx="9701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800">
                <a:hlinkClick r:id="rId6"/>
              </a:rPr>
              <a:t>Photo</a:t>
            </a:r>
            <a:r>
              <a:rPr lang="en-US" altLang="zh-HK" sz="800"/>
              <a:t> by </a:t>
            </a:r>
            <a:r>
              <a:rPr lang="en-US" altLang="zh-HK" sz="800" smtClean="0"/>
              <a:t>/ </a:t>
            </a:r>
            <a:r>
              <a:rPr lang="en-US" altLang="zh-TW" sz="800" smtClean="0">
                <a:hlinkClick r:id="rId5"/>
              </a:rPr>
              <a:t>CCO 1.0</a:t>
            </a:r>
            <a:endParaRPr lang="zh-HK" altLang="en-US" sz="800"/>
          </a:p>
        </p:txBody>
      </p:sp>
    </p:spTree>
    <p:extLst>
      <p:ext uri="{BB962C8B-B14F-4D97-AF65-F5344CB8AC3E}">
        <p14:creationId xmlns:p14="http://schemas.microsoft.com/office/powerpoint/2010/main" val="126709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526395"/>
            <a:ext cx="9143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5a. Traditional Craftsmanship – FOOD </a:t>
            </a:r>
            <a:r>
              <a:rPr lang="en-US" sz="1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(this beggars the question: why is food a craft and not a social practice?)</a:t>
            </a:r>
            <a:endParaRPr lang="en-GB" sz="1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" y="3025495"/>
            <a:ext cx="45199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403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 Fermented Black Soybean 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404 Bean Curd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405 Seafood Sauce 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406 Preserved Fruit 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407 Fei 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Gei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 Lam (Aeroplane Olive)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408 Soy Sauce by local factories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409 Sesame Oil 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410 Fish Maw 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411 Shrimp Paste Blocks and Shrimp Paste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412 Pickled Vegetable 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413 Soy Sauce (Fujian Sauce Factories)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414 Preserved Meat 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415 Brewing Glutinous Rice Wine 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416 Dried Oyster and Oyster Sauce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417 Fermented Soybean Sauce 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418 Salted Fish 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419 Moon Cake 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420 Melon Seed  (the snack)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421 Betrothal Cakes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422 Chiu Chow Sugar Loaf 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423 Chiu Chow Style Sweets and Cakes 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424 Chiu Chow Five Assorted Betrothal </a:t>
            </a:r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Cakes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31114" y="3025495"/>
            <a:ext cx="441288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425 Glutinous Rice Dumpling </a:t>
            </a:r>
          </a:p>
          <a:p>
            <a:pPr algn="l"/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426-427 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With lye or with pork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428 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 Fan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429 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Shek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 Lau Tsai 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430 Cha 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Kwo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 (Steamed Sticky Rice Dumpling) 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431 Ching Ming Tsai (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Paederia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scandens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 Sticky Rice Dumpling) 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432 Sweet Potato Cake 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433 Hakka Cuisine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434 Cantonese Cuisine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435 Chinese Dim Sum 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436 Chiu Chow Marinated Food 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437 Dumpling 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438 Noodles 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439 Egg Tart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440 Pineapple Bun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441 Wonton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442 Hong Kong Style Milk Tea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443 Yuan Yang Mixed Milk Tea and Coffee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444 Ding 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Ding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 Candy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445 Blown Sugar (small balloon can be made from syrup</a:t>
            </a:r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zh-TW" sz="2800" b="1" dirty="0" smtClean="0">
                <a:solidFill>
                  <a:srgbClr val="C00000"/>
                </a:solidFill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Hong Kong’s 1st ICH Inventory (2014)</a:t>
            </a:r>
            <a:endParaRPr lang="en-US" altLang="zh-TW" sz="2800" b="1" dirty="0">
              <a:solidFill>
                <a:srgbClr val="C00000"/>
              </a:solidFill>
              <a:latin typeface="Calibri" panose="020F0502020204030204" pitchFamily="34" charset="0"/>
              <a:ea typeface="新細明體" charset="-120"/>
              <a:cs typeface="Calibri" panose="020F0502020204030204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64" y="834172"/>
            <a:ext cx="3403236" cy="2044743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9525" y="2853037"/>
            <a:ext cx="9701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800">
                <a:hlinkClick r:id="rId3"/>
              </a:rPr>
              <a:t>Photo</a:t>
            </a:r>
            <a:r>
              <a:rPr lang="en-US" altLang="zh-HK" sz="800"/>
              <a:t> by </a:t>
            </a:r>
            <a:r>
              <a:rPr lang="en-US" altLang="zh-HK" sz="800" smtClean="0"/>
              <a:t>/ </a:t>
            </a:r>
            <a:r>
              <a:rPr lang="en-US" altLang="zh-TW" sz="800" smtClean="0">
                <a:hlinkClick r:id="rId4"/>
              </a:rPr>
              <a:t>CCO 1.0</a:t>
            </a:r>
            <a:endParaRPr lang="zh-HK" altLang="en-US" sz="800"/>
          </a:p>
        </p:txBody>
      </p:sp>
    </p:spTree>
    <p:extLst>
      <p:ext uri="{BB962C8B-B14F-4D97-AF65-F5344CB8AC3E}">
        <p14:creationId xmlns:p14="http://schemas.microsoft.com/office/powerpoint/2010/main" val="150342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7910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What is Intangible Cultural Heritage (ICH)?</a:t>
            </a:r>
          </a:p>
        </p:txBody>
      </p:sp>
    </p:spTree>
    <p:extLst>
      <p:ext uri="{BB962C8B-B14F-4D97-AF65-F5344CB8AC3E}">
        <p14:creationId xmlns:p14="http://schemas.microsoft.com/office/powerpoint/2010/main" val="18453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-1" y="526395"/>
            <a:ext cx="9143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5b. Traditional Craftsmanship - CRAFTS</a:t>
            </a:r>
            <a:endParaRPr lang="en-GB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834172"/>
            <a:ext cx="45043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446-455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 Paper Crafting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456 Drawn Work Figurine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457 Wreath Crafting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458 Flower Board Crafting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459-461 Wood Carving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462 Charcoal Drawing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463 Mirror Painting of Deity Image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464 Gravestone Carving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465 Gold Leaf Decoration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466 Ivory Carving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467 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Shiwan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 Pottery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468 Painting Mounting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469 Paper-cutting Technique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470 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Lacquerware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471 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Guangcai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 (The Canton 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Famille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 Rose Porcelain)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472 Seal Carving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473 Gravure-type Printing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474 Movable-type Printing</a:t>
            </a:r>
          </a:p>
          <a:p>
            <a:pPr algn="l"/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475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 Dough Figurine Crafting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476 White Herring Bone Ornaments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477 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Mahjong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 Tile Making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478 Brocade Box </a:t>
            </a:r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</a:p>
          <a:p>
            <a:pPr algn="l"/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479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 Birdcage </a:t>
            </a:r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Production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480 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Guqin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 (seven-stringed plucked instrument</a:t>
            </a:r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1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738026" y="834172"/>
            <a:ext cx="441288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481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 Umbrella Making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482 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Piu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Sik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 (Floating Colours) Making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483 Tattoo Technique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484 Face Threading Technique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485 Leather Shoe Making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486 Quilt Making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497 Sewing techniques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501 Lantern Band Embroidery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502 Cantonese Opera Headdress Crafting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503 Cantonese Opera Costume Embroidery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504 Jade Carving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505 Jewellery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506 Galvanised Iron Products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507 Chopping Board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508 Steamer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509 Cake Mould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510 Wooden Furniture Crafting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511 Coffin Crafting</a:t>
            </a:r>
          </a:p>
          <a:p>
            <a:pPr algn="l"/>
            <a:r>
              <a:rPr lang="en-GB" sz="1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512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 Ying Stone (ornamental limestone from 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Yingde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) Rockery Miniature Landscape Crafting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513 Gardening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514 Stilt House Construction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515 Traditional Architecture Preservation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516 Bamboo Shed Theatre Building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517 Wooden Boat Building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518 Fishing Method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519 Fishing Net Plaiting Technique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520 Aquaculture of Seawater fish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521 </a:t>
            </a:r>
            <a:r>
              <a:rPr lang="en-GB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Gei</a:t>
            </a:r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 Wai (Inter-tidal shrimp ponds) Operation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522 Aquaculture of Fresh-water Fish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523 Oyster Farming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524 Rice Cultivation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525 Vegetable Cultivation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526 Salt Making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527 Honey making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528 Pig Raising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529 Chicken Raising</a:t>
            </a:r>
          </a:p>
          <a:p>
            <a:pPr algn="l"/>
            <a:r>
              <a:rPr lang="en-GB" sz="1000" b="1" dirty="0">
                <a:latin typeface="Calibri" panose="020F0502020204030204" pitchFamily="34" charset="0"/>
                <a:cs typeface="Calibri" panose="020F0502020204030204" pitchFamily="34" charset="0"/>
              </a:rPr>
              <a:t>530 Guangdong Hand Puppets Making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763" y="6642556"/>
            <a:ext cx="913923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zh-TW" sz="800" b="1" dirty="0" smtClean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Image source: </a:t>
            </a:r>
            <a:r>
              <a:rPr lang="en-US" altLang="zh-TW" sz="800" b="1" dirty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South China Morning Post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zh-TW" sz="2800" b="1" dirty="0" smtClean="0">
                <a:solidFill>
                  <a:srgbClr val="C00000"/>
                </a:solidFill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Hong Kong’s 1st ICH List (2014)</a:t>
            </a:r>
          </a:p>
        </p:txBody>
      </p:sp>
    </p:spTree>
    <p:extLst>
      <p:ext uri="{BB962C8B-B14F-4D97-AF65-F5344CB8AC3E}">
        <p14:creationId xmlns:p14="http://schemas.microsoft.com/office/powerpoint/2010/main" val="325706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-1" y="707886"/>
            <a:ext cx="9144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zh-TW" sz="1400" b="1" dirty="0" smtClean="0">
                <a:latin typeface="+mn-lt"/>
                <a:ea typeface="新細明體" charset="-120"/>
              </a:rPr>
              <a:t>In 2015, the HKSAR Government established the </a:t>
            </a:r>
            <a:r>
              <a:rPr lang="en-US" altLang="zh-TW" sz="1400" b="1" dirty="0" smtClean="0">
                <a:solidFill>
                  <a:srgbClr val="C00000"/>
                </a:solidFill>
                <a:latin typeface="+mn-lt"/>
                <a:ea typeface="新細明體" charset="-120"/>
              </a:rPr>
              <a:t>Intangible Cultural Heritage Office </a:t>
            </a:r>
            <a:r>
              <a:rPr lang="en-US" altLang="zh-TW" sz="1400" b="1" dirty="0" smtClean="0">
                <a:latin typeface="+mn-lt"/>
                <a:ea typeface="新細明體" charset="-120"/>
              </a:rPr>
              <a:t>(under the Leisure and Cultural Services </a:t>
            </a:r>
            <a:r>
              <a:rPr lang="en-US" altLang="zh-TW" sz="1400" b="1" smtClean="0">
                <a:latin typeface="+mn-lt"/>
                <a:ea typeface="新細明體" charset="-120"/>
              </a:rPr>
              <a:t>Department).</a:t>
            </a:r>
          </a:p>
          <a:p>
            <a:pPr algn="l" eaLnBrk="1" hangingPunct="1">
              <a:defRPr/>
            </a:pPr>
            <a:endParaRPr lang="en-US" altLang="zh-TW" sz="1400" b="1">
              <a:latin typeface="+mn-lt"/>
              <a:ea typeface="新細明體" charset="-120"/>
            </a:endParaRPr>
          </a:p>
          <a:p>
            <a:pPr eaLnBrk="1" hangingPunct="1">
              <a:defRPr/>
            </a:pPr>
            <a:r>
              <a:rPr lang="en-US" altLang="zh-TW" sz="1300" b="1">
                <a:latin typeface="+mn-lt"/>
                <a:ea typeface="新細明體" charset="-120"/>
              </a:rPr>
              <a:t>Source: https://www.lcsd.gov.hk/CE/Museum/ICHO/en_US/web/icho/home.html</a:t>
            </a:r>
            <a:endParaRPr lang="en-US" altLang="zh-TW" sz="1300" b="1" dirty="0" smtClean="0">
              <a:latin typeface="+mn-lt"/>
              <a:ea typeface="新細明體" charset="-120"/>
            </a:endParaRPr>
          </a:p>
          <a:p>
            <a:pPr algn="l" eaLnBrk="1" hangingPunct="1">
              <a:defRPr/>
            </a:pPr>
            <a:endParaRPr lang="zh-TW" altLang="en-US" sz="1400" b="1" dirty="0">
              <a:latin typeface="+mn-lt"/>
              <a:ea typeface="新細明體" charset="-12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happening with ICH in Hong Kong?</a:t>
            </a:r>
          </a:p>
          <a:p>
            <a:endParaRPr lang="en-US" sz="1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344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happening with ICH in Hong Kong?</a:t>
            </a:r>
          </a:p>
          <a:p>
            <a:endParaRPr lang="en-US" sz="1200" b="1" dirty="0" smtClean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" y="707887"/>
            <a:ext cx="914399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From the </a:t>
            </a:r>
            <a:r>
              <a:rPr lang="en-US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HKSAR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Government’s </a:t>
            </a:r>
            <a:r>
              <a:rPr lang="en-US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Intangible Cultural Heritage Office 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website:</a:t>
            </a:r>
          </a:p>
          <a:p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“The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Leisure and Cultural Services Department announced on 14 August 2017 the </a:t>
            </a:r>
            <a:r>
              <a:rPr lang="en-US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Representative List of the Intangible Cultural Heritage of Hong Kong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, which comprises 20 items. The Representative List will provide the Government with a basis for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prioritising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resources and safeguarding measures for intangible cultural heritage (ICH) items, especially those of high cultural value and with an urgent need for preservation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  <a:p>
            <a:endParaRPr lang="en-US" sz="1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2936" y="2062104"/>
            <a:ext cx="5218128" cy="459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286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7910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ICH</a:t>
            </a:r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Hong Kong’s Cultural Diversity and Identity</a:t>
            </a:r>
          </a:p>
        </p:txBody>
      </p:sp>
    </p:spTree>
    <p:extLst>
      <p:ext uri="{BB962C8B-B14F-4D97-AF65-F5344CB8AC3E}">
        <p14:creationId xmlns:p14="http://schemas.microsoft.com/office/powerpoint/2010/main" val="155900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Text Box 2"/>
          <p:cNvSpPr txBox="1">
            <a:spLocks noChangeArrowheads="1"/>
          </p:cNvSpPr>
          <p:nvPr/>
        </p:nvSpPr>
        <p:spPr bwMode="auto">
          <a:xfrm>
            <a:off x="0" y="707886"/>
            <a:ext cx="9144000" cy="447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TW" altLang="en-US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PMingLiU" pitchFamily="18" charset="-12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75000"/>
              </a:lnSpc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  <a:cs typeface="Arial" charset="0"/>
              </a:rPr>
              <a:t> </a:t>
            </a:r>
            <a:endParaRPr lang="en-US" altLang="zh-TW" sz="4000" b="1" dirty="0" smtClean="0">
              <a:effectLst>
                <a:outerShdw blurRad="38100" dist="38100" dir="2700000" algn="tl">
                  <a:srgbClr val="C0C0C0"/>
                </a:outerShdw>
              </a:effectLst>
              <a:ea typeface="PMingLiU" pitchFamily="18" charset="-120"/>
              <a:cs typeface="Arial" charset="0"/>
            </a:endParaRPr>
          </a:p>
          <a:p>
            <a:pPr algn="ctr" eaLnBrk="1" hangingPunct="1">
              <a:lnSpc>
                <a:spcPct val="75000"/>
              </a:lnSpc>
              <a:defRPr/>
            </a:pPr>
            <a:r>
              <a:rPr lang="en-US" altLang="zh-TW" sz="5000" b="1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Cultural Heritage</a:t>
            </a:r>
          </a:p>
          <a:p>
            <a:pPr algn="ctr" eaLnBrk="1" hangingPunct="1">
              <a:lnSpc>
                <a:spcPct val="75000"/>
              </a:lnSpc>
              <a:spcAft>
                <a:spcPct val="25000"/>
              </a:spcAft>
              <a:defRPr/>
            </a:pPr>
            <a:r>
              <a:rPr lang="en-US" altLang="zh-TW" sz="6000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/</a:t>
            </a:r>
            <a:r>
              <a:rPr lang="en-US" altLang="zh-TW" sz="4800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     </a:t>
            </a:r>
            <a:r>
              <a:rPr lang="en-US" altLang="zh-TW" sz="6000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 \</a:t>
            </a:r>
          </a:p>
          <a:p>
            <a:pPr algn="ctr" eaLnBrk="1" hangingPunct="1">
              <a:lnSpc>
                <a:spcPct val="75000"/>
              </a:lnSpc>
              <a:spcBef>
                <a:spcPct val="25000"/>
              </a:spcBef>
              <a:spcAft>
                <a:spcPct val="25000"/>
              </a:spcAft>
              <a:defRPr/>
            </a:pPr>
            <a:r>
              <a:rPr lang="en-US" altLang="zh-TW" sz="3500" b="1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   Tangible     </a:t>
            </a:r>
            <a:r>
              <a:rPr lang="en-US" altLang="zh-TW" sz="3500" b="1" dirty="0" smtClean="0">
                <a:solidFill>
                  <a:srgbClr val="C00000"/>
                </a:solidFill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Intangible</a:t>
            </a:r>
          </a:p>
          <a:p>
            <a:pPr algn="l" eaLnBrk="1" hangingPunct="1">
              <a:lnSpc>
                <a:spcPct val="75000"/>
              </a:lnSpc>
              <a:spcBef>
                <a:spcPct val="25000"/>
              </a:spcBef>
              <a:defRPr/>
            </a:pPr>
            <a:r>
              <a:rPr lang="en-US" altLang="zh-TW" sz="3000" b="1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                         </a:t>
            </a:r>
            <a:r>
              <a:rPr lang="en-US" altLang="zh-TW" sz="6000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/ </a:t>
            </a:r>
            <a:r>
              <a:rPr lang="en-US" altLang="zh-TW" sz="4800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   </a:t>
            </a:r>
            <a:r>
              <a:rPr lang="en-US" altLang="zh-TW" sz="6000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\</a:t>
            </a:r>
          </a:p>
          <a:p>
            <a:pPr algn="l" eaLnBrk="1" hangingPunct="1">
              <a:lnSpc>
                <a:spcPct val="75000"/>
              </a:lnSpc>
              <a:defRPr/>
            </a:pPr>
            <a:r>
              <a:rPr lang="en-US" altLang="zh-TW" sz="2000" b="1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                       </a:t>
            </a:r>
            <a:r>
              <a:rPr lang="en-US" altLang="zh-TW" sz="2500" b="1" dirty="0" smtClean="0">
                <a:solidFill>
                  <a:srgbClr val="0070C0"/>
                </a:solidFill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Movable   Immovable </a:t>
            </a:r>
          </a:p>
          <a:p>
            <a:pPr algn="l" eaLnBrk="1" hangingPunct="1">
              <a:defRPr/>
            </a:pPr>
            <a:endParaRPr lang="zh-TW" altLang="en-US" sz="2500" b="1" dirty="0" smtClean="0">
              <a:latin typeface="Calibri" panose="020F0502020204030204" pitchFamily="34" charset="0"/>
              <a:ea typeface="SimSun" pitchFamily="2" charset="-122"/>
              <a:cs typeface="Calibri" panose="020F0502020204030204" pitchFamily="34" charset="0"/>
            </a:endParaRPr>
          </a:p>
        </p:txBody>
      </p:sp>
      <p:sp>
        <p:nvSpPr>
          <p:cNvPr id="531460" name="Oval 4"/>
          <p:cNvSpPr>
            <a:spLocks noChangeArrowheads="1"/>
          </p:cNvSpPr>
          <p:nvPr/>
        </p:nvSpPr>
        <p:spPr bwMode="auto">
          <a:xfrm>
            <a:off x="1873250" y="2561198"/>
            <a:ext cx="5638800" cy="1120775"/>
          </a:xfrm>
          <a:prstGeom prst="ellipse">
            <a:avLst/>
          </a:prstGeom>
          <a:noFill/>
          <a:ln w="1016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1461" name="Text Box 5"/>
          <p:cNvSpPr txBox="1">
            <a:spLocks noChangeArrowheads="1"/>
          </p:cNvSpPr>
          <p:nvPr/>
        </p:nvSpPr>
        <p:spPr bwMode="auto">
          <a:xfrm>
            <a:off x="4220416" y="2788147"/>
            <a:ext cx="7620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3500" b="1" dirty="0">
                <a:ea typeface="PMingLiU" pitchFamily="18" charset="-120"/>
              </a:rPr>
              <a:t>+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5562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14400" algn="l" eaLnBrk="0" hangingPunct="0">
              <a:spcBef>
                <a:spcPct val="20000"/>
              </a:spcBef>
              <a:buChar char="•"/>
              <a:tabLst>
                <a:tab pos="3776663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3776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37766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3776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3776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76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76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76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76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algn="ctr" eaLnBrk="1" hangingPunct="1">
              <a:spcBef>
                <a:spcPct val="0"/>
              </a:spcBef>
              <a:buFontTx/>
              <a:buNone/>
              <a:tabLst/>
            </a:pPr>
            <a:r>
              <a:rPr lang="en-US" altLang="zh-TW" sz="2400" b="1" dirty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Intangible </a:t>
            </a:r>
            <a:r>
              <a:rPr lang="en-US" altLang="zh-TW" sz="2400" b="1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Heritage = </a:t>
            </a:r>
            <a:r>
              <a:rPr lang="en-US" altLang="zh-TW" sz="2400" b="1" dirty="0">
                <a:solidFill>
                  <a:srgbClr val="C00000"/>
                </a:solidFill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Living</a:t>
            </a:r>
            <a:r>
              <a:rPr lang="en-US" altLang="zh-TW" sz="2400" b="1" dirty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 Cultural Heritage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800" b="1" dirty="0">
              <a:ea typeface="PMingLiU" pitchFamily="18" charset="-12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What is “</a:t>
            </a:r>
            <a:r>
              <a:rPr lang="en-US" sz="2800" b="1" u="sng" dirty="0" smtClean="0">
                <a:solidFill>
                  <a:srgbClr val="C00000"/>
                </a:solidFill>
              </a:rPr>
              <a:t>intangible</a:t>
            </a:r>
            <a:r>
              <a:rPr lang="en-US" sz="2800" b="1" dirty="0" smtClean="0">
                <a:solidFill>
                  <a:srgbClr val="C00000"/>
                </a:solidFill>
              </a:rPr>
              <a:t> cultural heritage” (“ICH”)?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3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4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ts val="0"/>
              </a:spcBef>
            </a:pPr>
            <a:r>
              <a:rPr lang="en-US" altLang="zh-TW" sz="1800" b="1" dirty="0" err="1" smtClean="0">
                <a:latin typeface="+mn-lt"/>
                <a:ea typeface="PMingLiU" pitchFamily="18" charset="-120"/>
              </a:rPr>
              <a:t>Hoyin's</a:t>
            </a:r>
            <a:r>
              <a:rPr lang="en-US" altLang="zh-TW" sz="1800" b="1" dirty="0" smtClean="0">
                <a:latin typeface="+mn-lt"/>
                <a:ea typeface="PMingLiU" pitchFamily="18" charset="-120"/>
              </a:rPr>
              <a:t> commentary </a:t>
            </a:r>
            <a:r>
              <a:rPr lang="en-US" altLang="zh-TW" sz="1800" b="1" dirty="0">
                <a:latin typeface="+mn-lt"/>
                <a:ea typeface="PMingLiU" pitchFamily="18" charset="-120"/>
              </a:rPr>
              <a:t>on the heritage conservation </a:t>
            </a:r>
            <a:r>
              <a:rPr lang="en-US" altLang="zh-TW" sz="1800" b="1" dirty="0" smtClean="0">
                <a:latin typeface="+mn-lt"/>
                <a:ea typeface="PMingLiU" pitchFamily="18" charset="-120"/>
              </a:rPr>
              <a:t>part of the </a:t>
            </a:r>
            <a:r>
              <a:rPr lang="en-US" altLang="zh-TW" sz="1800" b="1" dirty="0">
                <a:latin typeface="+mn-lt"/>
                <a:ea typeface="PMingLiU" pitchFamily="18" charset="-120"/>
              </a:rPr>
              <a:t>2007 Policy </a:t>
            </a:r>
            <a:r>
              <a:rPr lang="en-US" altLang="zh-TW" sz="1800" b="1" dirty="0" smtClean="0">
                <a:latin typeface="+mn-lt"/>
                <a:ea typeface="PMingLiU" pitchFamily="18" charset="-120"/>
              </a:rPr>
              <a:t>Address</a:t>
            </a:r>
          </a:p>
          <a:p>
            <a:pPr algn="l" eaLnBrk="1" hangingPunct="1">
              <a:spcBef>
                <a:spcPts val="0"/>
              </a:spcBef>
            </a:pPr>
            <a:endParaRPr lang="en-US" altLang="zh-TW" b="1" dirty="0" smtClean="0">
              <a:latin typeface="+mn-lt"/>
              <a:ea typeface="PMingLiU" pitchFamily="18" charset="-120"/>
            </a:endParaRPr>
          </a:p>
          <a:p>
            <a:pPr algn="l" eaLnBrk="1" hangingPunct="1">
              <a:spcBef>
                <a:spcPts val="0"/>
              </a:spcBef>
            </a:pPr>
            <a:r>
              <a:rPr lang="en-US" altLang="zh-TW" b="1" dirty="0" smtClean="0">
                <a:latin typeface="+mn-lt"/>
                <a:ea typeface="PMingLiU" pitchFamily="18" charset="-120"/>
              </a:rPr>
              <a:t>South </a:t>
            </a:r>
            <a:r>
              <a:rPr lang="en-US" altLang="zh-TW" b="1" dirty="0">
                <a:latin typeface="+mn-lt"/>
                <a:ea typeface="PMingLiU" pitchFamily="18" charset="-120"/>
              </a:rPr>
              <a:t>China Morning Post, 11 </a:t>
            </a:r>
            <a:r>
              <a:rPr lang="en-US" altLang="zh-TW" b="1">
                <a:latin typeface="+mn-lt"/>
                <a:ea typeface="PMingLiU" pitchFamily="18" charset="-120"/>
              </a:rPr>
              <a:t>October </a:t>
            </a:r>
            <a:r>
              <a:rPr lang="en-US" altLang="zh-TW" b="1" smtClean="0">
                <a:latin typeface="+mn-lt"/>
                <a:ea typeface="PMingLiU" pitchFamily="18" charset="-120"/>
              </a:rPr>
              <a:t>2007</a:t>
            </a:r>
          </a:p>
          <a:p>
            <a:pPr algn="l" eaLnBrk="1" hangingPunct="1">
              <a:spcBef>
                <a:spcPts val="0"/>
              </a:spcBef>
            </a:pPr>
            <a:endParaRPr lang="en-US" altLang="zh-TW" b="1">
              <a:latin typeface="+mn-lt"/>
              <a:ea typeface="PMingLiU" pitchFamily="18" charset="-120"/>
            </a:endParaRPr>
          </a:p>
          <a:p>
            <a:pPr eaLnBrk="1" hangingPunct="1"/>
            <a:r>
              <a:rPr lang="en-US" altLang="zh-TW" sz="1300" b="1">
                <a:latin typeface="+mn-lt"/>
                <a:ea typeface="PMingLiU" pitchFamily="18" charset="-120"/>
              </a:rPr>
              <a:t>S</a:t>
            </a:r>
            <a:r>
              <a:rPr lang="en-US" altLang="zh-TW" sz="1300" b="1" smtClean="0">
                <a:latin typeface="+mn-lt"/>
                <a:ea typeface="PMingLiU" pitchFamily="18" charset="-120"/>
              </a:rPr>
              <a:t>ource: https</a:t>
            </a:r>
            <a:r>
              <a:rPr lang="en-US" altLang="zh-TW" sz="1300" b="1">
                <a:latin typeface="+mn-lt"/>
                <a:ea typeface="PMingLiU" pitchFamily="18" charset="-120"/>
              </a:rPr>
              <a:t>://www.scmp.com/article/611086/welcome-embrace-living-city</a:t>
            </a:r>
            <a:endParaRPr lang="en-US" altLang="zh-TW" sz="1300" b="1" dirty="0">
              <a:latin typeface="+mn-lt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663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0"/>
            <a:ext cx="9144000" cy="685974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ＭＳ Ｐゴシック" pitchFamily="1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6000" b="1" dirty="0" smtClean="0">
                <a:solidFill>
                  <a:srgbClr val="C00000"/>
                </a:solidFill>
              </a:rPr>
              <a:t>Thank you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6613525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zh-TW" sz="1000" b="1" dirty="0" smtClean="0">
                <a:solidFill>
                  <a:schemeClr val="bg1"/>
                </a:solidFill>
                <a:latin typeface="+mn-lt"/>
                <a:ea typeface="PMingLiU" pitchFamily="18" charset="-120"/>
              </a:rPr>
              <a:t>Image source</a:t>
            </a:r>
            <a:r>
              <a:rPr lang="en-US" altLang="zh-TW" sz="1000" b="1" dirty="0">
                <a:solidFill>
                  <a:schemeClr val="bg1"/>
                </a:solidFill>
                <a:latin typeface="+mn-lt"/>
                <a:ea typeface="PMingLiU" pitchFamily="18" charset="-120"/>
              </a:rPr>
              <a:t>: </a:t>
            </a:r>
            <a:r>
              <a:rPr lang="en-US" sz="1000" b="1" dirty="0">
                <a:solidFill>
                  <a:schemeClr val="bg1"/>
                </a:solidFill>
                <a:latin typeface="+mn-lt"/>
              </a:rPr>
              <a:t>www.wingsofasia.com</a:t>
            </a:r>
            <a:endParaRPr lang="en-US" altLang="zh-TW" sz="1000" b="1" dirty="0">
              <a:solidFill>
                <a:schemeClr val="bg1"/>
              </a:solidFill>
              <a:latin typeface="+mn-lt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246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2" y="707886"/>
            <a:ext cx="91440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altLang="zh-TW" b="1" dirty="0" smtClean="0"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“The best and most beautiful things in the world cannot be seen or even touched – they must be felt with the heart.”</a:t>
            </a:r>
            <a:endParaRPr lang="en-US" altLang="zh-TW" b="1" dirty="0">
              <a:latin typeface="Calibri" panose="020F0502020204030204" pitchFamily="34" charset="0"/>
              <a:ea typeface="新細明體" charset="-12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en-US" altLang="zh-TW" b="1" dirty="0">
              <a:latin typeface="Calibri" panose="020F0502020204030204" pitchFamily="34" charset="0"/>
              <a:ea typeface="SimSun" pitchFamily="2" charset="-122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en-US" altLang="zh-TW" sz="1400" b="1" dirty="0">
              <a:latin typeface="Calibri" panose="020F0502020204030204" pitchFamily="34" charset="0"/>
              <a:ea typeface="SimSun" pitchFamily="2" charset="-122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What is “intangible”?</a:t>
            </a:r>
          </a:p>
          <a:p>
            <a:endParaRPr lang="en-US" sz="1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7297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What is “cultural heritage”?</a:t>
            </a:r>
          </a:p>
          <a:p>
            <a:endParaRPr lang="en-US" sz="1200" b="1" dirty="0" smtClean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07886"/>
            <a:ext cx="91440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zh-TW" b="1" dirty="0">
                <a:ea typeface="PMingLiU" pitchFamily="18" charset="-120"/>
                <a:cs typeface="Arial" charset="0"/>
              </a:rPr>
              <a:t>UNESCO defines “cultural heritage” as (2002):</a:t>
            </a:r>
          </a:p>
          <a:p>
            <a:pPr algn="just">
              <a:spcBef>
                <a:spcPct val="0"/>
              </a:spcBef>
            </a:pPr>
            <a:endParaRPr lang="en-US" altLang="zh-TW" b="1" dirty="0">
              <a:ea typeface="PMingLiU" pitchFamily="18" charset="-120"/>
              <a:cs typeface="Arial" charset="0"/>
            </a:endParaRPr>
          </a:p>
          <a:p>
            <a:pPr algn="just">
              <a:spcBef>
                <a:spcPct val="0"/>
              </a:spcBef>
            </a:pPr>
            <a:r>
              <a:rPr lang="en-US" altLang="zh-TW" b="1" dirty="0">
                <a:ea typeface="PMingLiU" pitchFamily="18" charset="-120"/>
                <a:cs typeface="Arial" charset="0"/>
              </a:rPr>
              <a:t>“The term ‘cultural heritage’ has not always meant the same thing. Recent decades have seen the concept of heritage — much like that of culture — undergoing a profound change. Having </a:t>
            </a:r>
            <a:r>
              <a:rPr lang="en-US" altLang="zh-TW" b="1" dirty="0">
                <a:solidFill>
                  <a:srgbClr val="C00000"/>
                </a:solidFill>
                <a:ea typeface="PMingLiU" pitchFamily="18" charset="-120"/>
                <a:cs typeface="Arial" charset="0"/>
              </a:rPr>
              <a:t>at one time referred exclusively to the monumental remains of cultures</a:t>
            </a:r>
            <a:r>
              <a:rPr lang="en-US" altLang="zh-TW" b="1" dirty="0">
                <a:ea typeface="PMingLiU" pitchFamily="18" charset="-120"/>
                <a:cs typeface="Arial" charset="0"/>
              </a:rPr>
              <a:t>, heritage as a concept has gradually come to include </a:t>
            </a:r>
            <a:r>
              <a:rPr lang="en-US" altLang="zh-TW" b="1" dirty="0">
                <a:solidFill>
                  <a:srgbClr val="C00000"/>
                </a:solidFill>
                <a:ea typeface="PMingLiU" pitchFamily="18" charset="-120"/>
                <a:cs typeface="Arial" charset="0"/>
              </a:rPr>
              <a:t>new categories </a:t>
            </a:r>
            <a:r>
              <a:rPr lang="en-US" altLang="zh-TW" b="1" dirty="0">
                <a:ea typeface="PMingLiU" pitchFamily="18" charset="-120"/>
                <a:cs typeface="Arial" charset="0"/>
              </a:rPr>
              <a:t>such as the </a:t>
            </a:r>
            <a:r>
              <a:rPr lang="en-US" altLang="zh-TW" b="1" dirty="0">
                <a:solidFill>
                  <a:srgbClr val="C00000"/>
                </a:solidFill>
                <a:ea typeface="PMingLiU" pitchFamily="18" charset="-120"/>
                <a:cs typeface="Arial" charset="0"/>
              </a:rPr>
              <a:t>intangible, ethnographic or industrial heritage</a:t>
            </a:r>
            <a:r>
              <a:rPr lang="en-US" altLang="zh-TW" b="1" dirty="0">
                <a:ea typeface="PMingLiU" pitchFamily="18" charset="-120"/>
                <a:cs typeface="Arial" charset="0"/>
              </a:rPr>
              <a:t>. A noteworthy effort was subsequently made to extend the conceptualization and description of the </a:t>
            </a:r>
            <a:r>
              <a:rPr lang="en-US" altLang="zh-TW" b="1" dirty="0">
                <a:solidFill>
                  <a:srgbClr val="C00000"/>
                </a:solidFill>
                <a:ea typeface="PMingLiU" pitchFamily="18" charset="-120"/>
                <a:cs typeface="Arial" charset="0"/>
              </a:rPr>
              <a:t>intangible heritage</a:t>
            </a:r>
            <a:r>
              <a:rPr lang="en-US" altLang="zh-TW" b="1" dirty="0">
                <a:ea typeface="PMingLiU" pitchFamily="18" charset="-120"/>
                <a:cs typeface="Arial" charset="0"/>
              </a:rPr>
              <a:t>.”</a:t>
            </a:r>
          </a:p>
          <a:p>
            <a:pPr algn="just">
              <a:spcBef>
                <a:spcPct val="0"/>
              </a:spcBef>
            </a:pPr>
            <a:endParaRPr lang="en-US" altLang="zh-TW" b="1" dirty="0">
              <a:latin typeface="SimSun" pitchFamily="2" charset="-122"/>
              <a:ea typeface="SimSun" pitchFamily="2" charset="-122"/>
            </a:endParaRPr>
          </a:p>
          <a:p>
            <a:pPr algn="r">
              <a:spcBef>
                <a:spcPct val="0"/>
              </a:spcBef>
            </a:pPr>
            <a:r>
              <a:rPr lang="en-US" altLang="zh-TW" sz="1300" b="1" dirty="0">
                <a:ea typeface="PMingLiU" pitchFamily="18" charset="-120"/>
              </a:rPr>
              <a:t>Source: </a:t>
            </a:r>
            <a:r>
              <a:rPr lang="en-US" altLang="en-US" sz="1300" b="1" dirty="0"/>
              <a:t>http://portal.unesco.org/culture/en/ev.php-URL_ID=2185&amp;URL_DO=DO_TOPIC&amp;URL_SECTION=201.html</a:t>
            </a:r>
            <a:endParaRPr lang="en-US" altLang="zh-TW" sz="1300" b="1" dirty="0">
              <a:latin typeface="SimSun" pitchFamily="2" charset="-122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899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Text Box 2"/>
          <p:cNvSpPr txBox="1">
            <a:spLocks noChangeArrowheads="1"/>
          </p:cNvSpPr>
          <p:nvPr/>
        </p:nvSpPr>
        <p:spPr bwMode="auto">
          <a:xfrm>
            <a:off x="0" y="707886"/>
            <a:ext cx="9144000" cy="447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TW" altLang="en-US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PMingLiU" pitchFamily="18" charset="-120"/>
              <a:cs typeface="Arial" charset="0"/>
            </a:endParaRPr>
          </a:p>
          <a:p>
            <a:pPr algn="ctr" eaLnBrk="1" hangingPunct="1">
              <a:lnSpc>
                <a:spcPct val="75000"/>
              </a:lnSpc>
              <a:defRPr/>
            </a:pPr>
            <a:r>
              <a:rPr lang="zh-TW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  <a:cs typeface="Arial" charset="0"/>
              </a:rPr>
              <a:t> </a:t>
            </a:r>
            <a:endParaRPr lang="en-US" altLang="zh-TW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PMingLiU" pitchFamily="18" charset="-120"/>
              <a:cs typeface="Arial" charset="0"/>
            </a:endParaRPr>
          </a:p>
          <a:p>
            <a:pPr algn="ctr" eaLnBrk="1" hangingPunct="1">
              <a:lnSpc>
                <a:spcPct val="75000"/>
              </a:lnSpc>
              <a:defRPr/>
            </a:pPr>
            <a:r>
              <a:rPr lang="en-US" altLang="zh-TW" sz="5000" b="1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Cultural Heritage</a:t>
            </a:r>
          </a:p>
          <a:p>
            <a:pPr algn="ctr" eaLnBrk="1" hangingPunct="1">
              <a:lnSpc>
                <a:spcPct val="75000"/>
              </a:lnSpc>
              <a:spcAft>
                <a:spcPct val="25000"/>
              </a:spcAft>
              <a:defRPr/>
            </a:pPr>
            <a:r>
              <a:rPr lang="en-US" altLang="zh-TW" sz="6000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/</a:t>
            </a:r>
            <a:r>
              <a:rPr lang="en-US" altLang="zh-TW" sz="4800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     </a:t>
            </a:r>
            <a:r>
              <a:rPr lang="en-US" altLang="zh-TW" sz="6000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 \</a:t>
            </a:r>
          </a:p>
          <a:p>
            <a:pPr algn="ctr" eaLnBrk="1" hangingPunct="1">
              <a:lnSpc>
                <a:spcPct val="75000"/>
              </a:lnSpc>
              <a:spcBef>
                <a:spcPct val="25000"/>
              </a:spcBef>
              <a:spcAft>
                <a:spcPct val="25000"/>
              </a:spcAft>
              <a:defRPr/>
            </a:pPr>
            <a:r>
              <a:rPr lang="en-US" altLang="zh-TW" sz="3500" b="1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   </a:t>
            </a:r>
            <a:r>
              <a:rPr lang="en-US" altLang="zh-TW" sz="3500" b="1" dirty="0" smtClean="0">
                <a:solidFill>
                  <a:srgbClr val="C00000"/>
                </a:solidFill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Tangible     Intangible</a:t>
            </a:r>
          </a:p>
          <a:p>
            <a:pPr algn="l" eaLnBrk="1" hangingPunct="1">
              <a:lnSpc>
                <a:spcPct val="75000"/>
              </a:lnSpc>
              <a:spcBef>
                <a:spcPct val="25000"/>
              </a:spcBef>
              <a:defRPr/>
            </a:pPr>
            <a:r>
              <a:rPr lang="en-US" altLang="zh-TW" sz="3000" b="1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                         </a:t>
            </a:r>
            <a:r>
              <a:rPr lang="en-US" altLang="zh-TW" sz="6000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/ </a:t>
            </a:r>
            <a:r>
              <a:rPr lang="en-US" altLang="zh-TW" sz="4800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   </a:t>
            </a:r>
            <a:r>
              <a:rPr lang="en-US" altLang="zh-TW" sz="6000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\</a:t>
            </a:r>
          </a:p>
          <a:p>
            <a:pPr algn="l" eaLnBrk="1" hangingPunct="1">
              <a:lnSpc>
                <a:spcPct val="75000"/>
              </a:lnSpc>
              <a:defRPr/>
            </a:pPr>
            <a:r>
              <a:rPr lang="en-US" altLang="zh-TW" sz="2000" b="1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                       </a:t>
            </a:r>
            <a:r>
              <a:rPr lang="en-US" altLang="zh-TW" sz="2500" b="1" dirty="0" smtClean="0">
                <a:solidFill>
                  <a:srgbClr val="0070C0"/>
                </a:solidFill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Movable   Immovable </a:t>
            </a:r>
          </a:p>
          <a:p>
            <a:pPr algn="l" eaLnBrk="1" hangingPunct="1">
              <a:defRPr/>
            </a:pPr>
            <a:endParaRPr lang="zh-TW" altLang="en-US" sz="2500" b="1" dirty="0" smtClean="0">
              <a:solidFill>
                <a:srgbClr val="FF0066"/>
              </a:solidFill>
              <a:latin typeface="Calibri" panose="020F0502020204030204" pitchFamily="34" charset="0"/>
              <a:ea typeface="SimSun" pitchFamily="2" charset="-122"/>
              <a:cs typeface="Calibri" panose="020F0502020204030204" pitchFamily="34" charset="0"/>
            </a:endParaRPr>
          </a:p>
        </p:txBody>
      </p:sp>
      <p:sp>
        <p:nvSpPr>
          <p:cNvPr id="531460" name="Oval 4"/>
          <p:cNvSpPr>
            <a:spLocks noChangeArrowheads="1"/>
          </p:cNvSpPr>
          <p:nvPr/>
        </p:nvSpPr>
        <p:spPr bwMode="auto">
          <a:xfrm>
            <a:off x="1873250" y="2561198"/>
            <a:ext cx="5638800" cy="1120775"/>
          </a:xfrm>
          <a:prstGeom prst="ellipse">
            <a:avLst/>
          </a:prstGeom>
          <a:noFill/>
          <a:ln w="1016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1461" name="Text Box 5"/>
          <p:cNvSpPr txBox="1">
            <a:spLocks noChangeArrowheads="1"/>
          </p:cNvSpPr>
          <p:nvPr/>
        </p:nvSpPr>
        <p:spPr bwMode="auto">
          <a:xfrm>
            <a:off x="4220416" y="2788147"/>
            <a:ext cx="7620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3500" b="1" dirty="0">
                <a:ea typeface="PMingLiU" pitchFamily="18" charset="-120"/>
              </a:rPr>
              <a:t>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What is “cultural heritage”?</a:t>
            </a:r>
          </a:p>
          <a:p>
            <a:endParaRPr lang="en-US" sz="1200" b="1" dirty="0" smtClean="0">
              <a:solidFill>
                <a:srgbClr val="C0000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8965" y="5337031"/>
            <a:ext cx="9166412" cy="129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914400" algn="l" eaLnBrk="0" hangingPunct="0">
              <a:spcBef>
                <a:spcPct val="20000"/>
              </a:spcBef>
              <a:buChar char="•"/>
              <a:tabLst>
                <a:tab pos="3776663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3776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37766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3776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3776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76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76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76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776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eaLnBrk="1" hangingPunct="1">
              <a:spcBef>
                <a:spcPct val="0"/>
              </a:spcBef>
              <a:buFontTx/>
              <a:buNone/>
              <a:tabLst/>
            </a:pPr>
            <a:r>
              <a:rPr lang="en-US" altLang="zh-TW" sz="2000" b="1" dirty="0" smtClean="0">
                <a:solidFill>
                  <a:srgbClr val="C00000"/>
                </a:solidFill>
                <a:latin typeface="+mn-lt"/>
                <a:ea typeface="PMingLiU" pitchFamily="18" charset="-120"/>
                <a:cs typeface="Arial" charset="0"/>
              </a:rPr>
              <a:t>Tangible and intangible cultural heritage are inseparable </a:t>
            </a:r>
            <a:r>
              <a:rPr lang="en-US" altLang="zh-TW" sz="2000" b="1" dirty="0" smtClean="0">
                <a:latin typeface="+mn-lt"/>
                <a:ea typeface="PMingLiU" pitchFamily="18" charset="-120"/>
                <a:cs typeface="Arial" charset="0"/>
              </a:rPr>
              <a:t>– the former is the body and the latter is the soul; neither can exist without each other.</a:t>
            </a:r>
            <a:endParaRPr kumimoji="1" lang="en-US" altLang="zh-TW" sz="1600" b="1" dirty="0">
              <a:latin typeface="+mn-lt"/>
            </a:endParaRPr>
          </a:p>
          <a:p>
            <a:pPr algn="r">
              <a:buNone/>
            </a:pPr>
            <a:endParaRPr kumimoji="1" lang="en-US" altLang="zh-TW" sz="1600" b="1" dirty="0" smtClean="0">
              <a:latin typeface="+mn-lt"/>
            </a:endParaRPr>
          </a:p>
          <a:p>
            <a:pPr algn="r">
              <a:buNone/>
            </a:pPr>
            <a:r>
              <a:rPr kumimoji="1" lang="en-US" altLang="zh-TW" sz="1600" b="1" dirty="0" smtClean="0">
                <a:latin typeface="+mn-lt"/>
              </a:rPr>
              <a:t>Quotable </a:t>
            </a:r>
            <a:r>
              <a:rPr kumimoji="1" lang="en-US" altLang="zh-TW" sz="1600" b="1" dirty="0">
                <a:latin typeface="+mn-lt"/>
              </a:rPr>
              <a:t>quote by Lee Ho </a:t>
            </a:r>
            <a:r>
              <a:rPr kumimoji="1" lang="en-US" altLang="zh-TW" sz="1600" b="1" dirty="0" smtClean="0">
                <a:latin typeface="+mn-lt"/>
              </a:rPr>
              <a:t>Yin</a:t>
            </a:r>
            <a:endParaRPr kumimoji="1" lang="en-GB" altLang="zh-TW" sz="1600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020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3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60" grpId="0" animBg="1"/>
      <p:bldP spid="531461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Text Box 2"/>
          <p:cNvSpPr txBox="1">
            <a:spLocks noChangeArrowheads="1"/>
          </p:cNvSpPr>
          <p:nvPr/>
        </p:nvSpPr>
        <p:spPr bwMode="auto">
          <a:xfrm>
            <a:off x="0" y="707886"/>
            <a:ext cx="9144000" cy="447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TW" altLang="en-US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PMingLiU" pitchFamily="18" charset="-120"/>
              <a:cs typeface="Arial" charset="0"/>
            </a:endParaRPr>
          </a:p>
          <a:p>
            <a:pPr algn="ctr" eaLnBrk="1" hangingPunct="1">
              <a:lnSpc>
                <a:spcPct val="75000"/>
              </a:lnSpc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  <a:cs typeface="Arial" charset="0"/>
              </a:rPr>
              <a:t> </a:t>
            </a:r>
            <a:endParaRPr lang="en-US" altLang="zh-TW" sz="4000" b="1" dirty="0" smtClean="0">
              <a:effectLst>
                <a:outerShdw blurRad="38100" dist="38100" dir="2700000" algn="tl">
                  <a:srgbClr val="C0C0C0"/>
                </a:outerShdw>
              </a:effectLst>
              <a:ea typeface="PMingLiU" pitchFamily="18" charset="-120"/>
              <a:cs typeface="Arial" charset="0"/>
            </a:endParaRPr>
          </a:p>
          <a:p>
            <a:pPr algn="ctr" eaLnBrk="1" hangingPunct="1">
              <a:lnSpc>
                <a:spcPct val="75000"/>
              </a:lnSpc>
              <a:defRPr/>
            </a:pPr>
            <a:r>
              <a:rPr lang="en-US" altLang="zh-TW" sz="5000" b="1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Cultural Heritage</a:t>
            </a:r>
          </a:p>
          <a:p>
            <a:pPr algn="ctr" eaLnBrk="1" hangingPunct="1">
              <a:lnSpc>
                <a:spcPct val="75000"/>
              </a:lnSpc>
              <a:spcAft>
                <a:spcPct val="25000"/>
              </a:spcAft>
              <a:defRPr/>
            </a:pPr>
            <a:r>
              <a:rPr lang="en-US" altLang="zh-TW" sz="6000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/</a:t>
            </a:r>
            <a:r>
              <a:rPr lang="en-US" altLang="zh-TW" sz="4800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     </a:t>
            </a:r>
            <a:r>
              <a:rPr lang="en-US" altLang="zh-TW" sz="6000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 \</a:t>
            </a:r>
          </a:p>
          <a:p>
            <a:pPr algn="ctr" eaLnBrk="1" hangingPunct="1">
              <a:lnSpc>
                <a:spcPct val="75000"/>
              </a:lnSpc>
              <a:spcBef>
                <a:spcPct val="25000"/>
              </a:spcBef>
              <a:spcAft>
                <a:spcPct val="25000"/>
              </a:spcAft>
              <a:defRPr/>
            </a:pPr>
            <a:r>
              <a:rPr lang="en-US" altLang="zh-TW" sz="3500" b="1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   </a:t>
            </a:r>
            <a:r>
              <a:rPr lang="en-US" altLang="zh-TW" sz="3500" b="1" dirty="0" smtClean="0">
                <a:solidFill>
                  <a:srgbClr val="C00000"/>
                </a:solidFill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Tangible</a:t>
            </a:r>
            <a:r>
              <a:rPr lang="en-US" altLang="zh-TW" sz="3500" b="1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     Intangible</a:t>
            </a:r>
          </a:p>
          <a:p>
            <a:pPr algn="l" eaLnBrk="1" hangingPunct="1">
              <a:lnSpc>
                <a:spcPct val="75000"/>
              </a:lnSpc>
              <a:spcBef>
                <a:spcPct val="25000"/>
              </a:spcBef>
              <a:defRPr/>
            </a:pPr>
            <a:r>
              <a:rPr lang="en-US" altLang="zh-TW" sz="3000" b="1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                         </a:t>
            </a:r>
            <a:r>
              <a:rPr lang="en-US" altLang="zh-TW" sz="6000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/ </a:t>
            </a:r>
            <a:r>
              <a:rPr lang="en-US" altLang="zh-TW" sz="4800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   </a:t>
            </a:r>
            <a:r>
              <a:rPr lang="en-US" altLang="zh-TW" sz="6000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\</a:t>
            </a:r>
          </a:p>
          <a:p>
            <a:pPr algn="l" eaLnBrk="1" hangingPunct="1">
              <a:lnSpc>
                <a:spcPct val="75000"/>
              </a:lnSpc>
              <a:defRPr/>
            </a:pPr>
            <a:r>
              <a:rPr lang="en-US" altLang="zh-TW" sz="2000" b="1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                       </a:t>
            </a:r>
            <a:r>
              <a:rPr lang="en-US" altLang="zh-TW" sz="2500" b="1" dirty="0" smtClean="0">
                <a:solidFill>
                  <a:srgbClr val="0070C0"/>
                </a:solidFill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Movable</a:t>
            </a:r>
            <a:r>
              <a:rPr lang="en-US" altLang="zh-TW" sz="2500" b="1" dirty="0" smtClean="0">
                <a:latin typeface="Calibri" panose="020F0502020204030204" pitchFamily="34" charset="0"/>
                <a:ea typeface="PMingLiU" pitchFamily="18" charset="-120"/>
                <a:cs typeface="Calibri" panose="020F0502020204030204" pitchFamily="34" charset="0"/>
              </a:rPr>
              <a:t>   Immovable </a:t>
            </a:r>
          </a:p>
          <a:p>
            <a:pPr algn="l" eaLnBrk="1" hangingPunct="1">
              <a:defRPr/>
            </a:pPr>
            <a:endParaRPr lang="zh-TW" altLang="en-US" sz="2500" b="1" dirty="0" smtClean="0">
              <a:latin typeface="Calibri" panose="020F0502020204030204" pitchFamily="34" charset="0"/>
              <a:ea typeface="SimSun" pitchFamily="2" charset="-122"/>
              <a:cs typeface="Calibri" panose="020F0502020204030204" pitchFamily="34" charset="0"/>
            </a:endParaRPr>
          </a:p>
        </p:txBody>
      </p:sp>
      <p:sp>
        <p:nvSpPr>
          <p:cNvPr id="531460" name="Oval 4"/>
          <p:cNvSpPr>
            <a:spLocks noChangeArrowheads="1"/>
          </p:cNvSpPr>
          <p:nvPr/>
        </p:nvSpPr>
        <p:spPr bwMode="auto">
          <a:xfrm>
            <a:off x="1873250" y="2561198"/>
            <a:ext cx="5638800" cy="1120775"/>
          </a:xfrm>
          <a:prstGeom prst="ellipse">
            <a:avLst/>
          </a:prstGeom>
          <a:noFill/>
          <a:ln w="1016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1461" name="Text Box 5"/>
          <p:cNvSpPr txBox="1">
            <a:spLocks noChangeArrowheads="1"/>
          </p:cNvSpPr>
          <p:nvPr/>
        </p:nvSpPr>
        <p:spPr bwMode="auto">
          <a:xfrm>
            <a:off x="4220416" y="2788147"/>
            <a:ext cx="7620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3500" b="1" dirty="0">
                <a:ea typeface="PMingLiU" pitchFamily="18" charset="-120"/>
              </a:rPr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What is “</a:t>
            </a:r>
            <a:r>
              <a:rPr lang="en-US" sz="2800" b="1" dirty="0" smtClean="0">
                <a:solidFill>
                  <a:srgbClr val="0070C0"/>
                </a:solidFill>
              </a:rPr>
              <a:t>movable </a:t>
            </a:r>
            <a:r>
              <a:rPr lang="en-US" sz="2800" b="1" u="sng" dirty="0" smtClean="0">
                <a:solidFill>
                  <a:srgbClr val="C00000"/>
                </a:solidFill>
              </a:rPr>
              <a:t>tangible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cultural heritage”?</a:t>
            </a:r>
          </a:p>
          <a:p>
            <a:endParaRPr lang="en-US" sz="1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9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0" y="707886"/>
            <a:ext cx="462130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b="1" dirty="0" smtClean="0">
                <a:solidFill>
                  <a:srgbClr val="C00000"/>
                </a:solidFill>
                <a:latin typeface="+mn-lt"/>
                <a:ea typeface="PMingLiU" pitchFamily="18" charset="-120"/>
                <a:cs typeface="Arial" charset="0"/>
              </a:rPr>
              <a:t>Movable cultural heritage </a:t>
            </a:r>
            <a:r>
              <a:rPr lang="en-US" altLang="zh-TW" sz="1800" b="1" dirty="0" smtClean="0">
                <a:latin typeface="+mn-lt"/>
                <a:ea typeface="PMingLiU" pitchFamily="18" charset="-120"/>
                <a:cs typeface="Arial" charset="0"/>
              </a:rPr>
              <a:t>according to Australia’s </a:t>
            </a:r>
            <a:r>
              <a:rPr lang="en-US" altLang="zh-TW" sz="1800" b="1" dirty="0">
                <a:latin typeface="+mn-lt"/>
                <a:ea typeface="PMingLiU" pitchFamily="18" charset="-120"/>
                <a:cs typeface="Arial" charset="0"/>
              </a:rPr>
              <a:t>NSW Heritage Office </a:t>
            </a:r>
            <a:r>
              <a:rPr lang="en-US" altLang="zh-TW" sz="1800" b="1" dirty="0" smtClean="0">
                <a:latin typeface="+mn-lt"/>
                <a:ea typeface="PMingLiU" pitchFamily="18" charset="-120"/>
                <a:cs typeface="Arial" charset="0"/>
              </a:rPr>
              <a:t>refers to “any natural or manufactured </a:t>
            </a:r>
            <a:r>
              <a:rPr lang="en-US" altLang="zh-TW" sz="1800" b="1" dirty="0" smtClean="0">
                <a:solidFill>
                  <a:srgbClr val="0070C0"/>
                </a:solidFill>
                <a:latin typeface="+mn-lt"/>
                <a:ea typeface="PMingLiU" pitchFamily="18" charset="-120"/>
                <a:cs typeface="Arial" charset="0"/>
              </a:rPr>
              <a:t>object</a:t>
            </a:r>
            <a:r>
              <a:rPr lang="en-US" altLang="zh-TW" sz="1800" b="1" dirty="0" smtClean="0">
                <a:latin typeface="+mn-lt"/>
                <a:ea typeface="PMingLiU" pitchFamily="18" charset="-120"/>
                <a:cs typeface="Arial" charset="0"/>
              </a:rPr>
              <a:t> of heritage significance,” such as: </a:t>
            </a:r>
            <a:endParaRPr lang="en-US" altLang="zh-TW" sz="1800" b="1" dirty="0">
              <a:latin typeface="+mn-lt"/>
              <a:ea typeface="SimSun" pitchFamily="2" charset="-122"/>
              <a:cs typeface="Arial" charset="0"/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0" y="1905000"/>
            <a:ext cx="4621306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4163" indent="-284163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33363" indent="-233363" eaLnBrk="1" hangingPunct="1">
              <a:spcBef>
                <a:spcPct val="0"/>
              </a:spcBef>
              <a:buFontTx/>
              <a:buNone/>
            </a:pPr>
            <a:endParaRPr lang="en-US" altLang="zh-TW" sz="1800" b="1" dirty="0" smtClean="0">
              <a:latin typeface="+mn-lt"/>
              <a:ea typeface="PMingLiU" pitchFamily="18" charset="-120"/>
              <a:cs typeface="Arial" charset="0"/>
            </a:endParaRPr>
          </a:p>
          <a:p>
            <a:pPr marL="233363" indent="-233363"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 smtClean="0">
                <a:latin typeface="+mn-lt"/>
                <a:ea typeface="PMingLiU" pitchFamily="18" charset="-120"/>
                <a:cs typeface="Arial" charset="0"/>
              </a:rPr>
              <a:t>1</a:t>
            </a:r>
            <a:r>
              <a:rPr lang="en-US" altLang="zh-TW" sz="1800" b="1" dirty="0">
                <a:latin typeface="+mn-lt"/>
                <a:ea typeface="PMingLiU" pitchFamily="18" charset="-120"/>
                <a:cs typeface="Arial" charset="0"/>
              </a:rPr>
              <a:t>.	Machinery and tools</a:t>
            </a:r>
          </a:p>
          <a:p>
            <a:pPr marL="233363" indent="-233363" eaLnBrk="1" hangingPunct="1">
              <a:spcBef>
                <a:spcPct val="0"/>
              </a:spcBef>
              <a:buFontTx/>
              <a:buNone/>
            </a:pPr>
            <a:endParaRPr lang="en-US" altLang="zh-TW" sz="1800" b="1" dirty="0" smtClean="0">
              <a:latin typeface="+mn-lt"/>
              <a:ea typeface="SimSun" pitchFamily="2" charset="-122"/>
              <a:cs typeface="Arial" charset="0"/>
            </a:endParaRPr>
          </a:p>
          <a:p>
            <a:pPr marL="233363" indent="-233363"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 smtClean="0">
                <a:latin typeface="+mn-lt"/>
                <a:ea typeface="PMingLiU" pitchFamily="18" charset="-120"/>
                <a:cs typeface="Arial" charset="0"/>
              </a:rPr>
              <a:t>2</a:t>
            </a:r>
            <a:r>
              <a:rPr lang="en-US" altLang="zh-TW" sz="1800" b="1" dirty="0">
                <a:latin typeface="+mn-lt"/>
                <a:ea typeface="PMingLiU" pitchFamily="18" charset="-120"/>
                <a:cs typeface="Arial" charset="0"/>
              </a:rPr>
              <a:t>.	Furniture, domestic collections</a:t>
            </a:r>
            <a:endParaRPr lang="en-US" altLang="zh-TW" sz="1800" b="1" dirty="0">
              <a:latin typeface="+mn-lt"/>
              <a:ea typeface="SimSun" pitchFamily="2" charset="-122"/>
            </a:endParaRPr>
          </a:p>
          <a:p>
            <a:pPr marL="233363" indent="-233363" eaLnBrk="1" hangingPunct="1">
              <a:spcBef>
                <a:spcPct val="0"/>
              </a:spcBef>
              <a:buFontTx/>
              <a:buNone/>
            </a:pPr>
            <a:endParaRPr lang="en-US" altLang="zh-TW" sz="1800" b="1" dirty="0">
              <a:latin typeface="+mn-lt"/>
              <a:ea typeface="SimSun" pitchFamily="2" charset="-122"/>
            </a:endParaRPr>
          </a:p>
          <a:p>
            <a:pPr marL="233363" indent="-233363"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>
                <a:latin typeface="+mn-lt"/>
                <a:ea typeface="PMingLiU" pitchFamily="18" charset="-120"/>
              </a:rPr>
              <a:t>3.	Transport items</a:t>
            </a:r>
            <a:endParaRPr lang="en-US" altLang="zh-TW" sz="1800" b="1" dirty="0">
              <a:latin typeface="+mn-lt"/>
              <a:ea typeface="SimSun" pitchFamily="2" charset="-122"/>
            </a:endParaRPr>
          </a:p>
          <a:p>
            <a:pPr marL="233363" indent="-233363" eaLnBrk="1" hangingPunct="1">
              <a:spcBef>
                <a:spcPct val="0"/>
              </a:spcBef>
              <a:buFontTx/>
              <a:buNone/>
            </a:pPr>
            <a:endParaRPr lang="en-US" altLang="zh-TW" sz="1800" b="1" dirty="0">
              <a:latin typeface="+mn-lt"/>
              <a:ea typeface="SimSun" pitchFamily="2" charset="-122"/>
            </a:endParaRPr>
          </a:p>
          <a:p>
            <a:pPr marL="233363" indent="-233363"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>
                <a:latin typeface="+mn-lt"/>
                <a:ea typeface="PMingLiU" pitchFamily="18" charset="-120"/>
              </a:rPr>
              <a:t>4.	Collections and archives</a:t>
            </a:r>
            <a:endParaRPr lang="en-US" altLang="zh-TW" sz="1800" b="1" dirty="0">
              <a:latin typeface="+mn-lt"/>
              <a:ea typeface="SimSun" pitchFamily="2" charset="-122"/>
            </a:endParaRPr>
          </a:p>
          <a:p>
            <a:pPr marL="233363" indent="-233363" eaLnBrk="1" hangingPunct="1">
              <a:spcBef>
                <a:spcPct val="0"/>
              </a:spcBef>
              <a:buFontTx/>
              <a:buNone/>
            </a:pPr>
            <a:endParaRPr lang="en-US" altLang="zh-TW" sz="1800" b="1" dirty="0">
              <a:latin typeface="+mn-lt"/>
              <a:ea typeface="SimSun" pitchFamily="2" charset="-122"/>
            </a:endParaRPr>
          </a:p>
          <a:p>
            <a:pPr marL="233363" indent="-233363"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>
                <a:latin typeface="+mn-lt"/>
                <a:ea typeface="PMingLiU" pitchFamily="18" charset="-120"/>
              </a:rPr>
              <a:t>5.	Religious or ceremonial objects</a:t>
            </a:r>
            <a:endParaRPr lang="en-US" altLang="zh-TW" sz="1800" b="1" dirty="0">
              <a:latin typeface="+mn-lt"/>
              <a:ea typeface="SimSun" pitchFamily="2" charset="-122"/>
            </a:endParaRPr>
          </a:p>
          <a:p>
            <a:pPr marL="233363" indent="-233363" eaLnBrk="1" hangingPunct="1">
              <a:spcBef>
                <a:spcPct val="0"/>
              </a:spcBef>
              <a:buFontTx/>
              <a:buNone/>
            </a:pPr>
            <a:endParaRPr lang="en-US" altLang="zh-TW" sz="1800" b="1" dirty="0">
              <a:latin typeface="+mn-lt"/>
              <a:ea typeface="SimSun" pitchFamily="2" charset="-122"/>
            </a:endParaRPr>
          </a:p>
          <a:p>
            <a:pPr marL="233363" indent="-233363"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>
                <a:latin typeface="+mn-lt"/>
                <a:ea typeface="PMingLiU" pitchFamily="18" charset="-120"/>
              </a:rPr>
              <a:t>5.	Fossils and botanical specimens</a:t>
            </a:r>
            <a:endParaRPr lang="en-US" altLang="zh-TW" sz="1800" b="1" dirty="0">
              <a:latin typeface="+mn-lt"/>
              <a:ea typeface="SimSun" pitchFamily="2" charset="-122"/>
            </a:endParaRPr>
          </a:p>
          <a:p>
            <a:pPr marL="233363" indent="-233363" eaLnBrk="1" hangingPunct="1">
              <a:spcBef>
                <a:spcPct val="0"/>
              </a:spcBef>
              <a:buFontTx/>
              <a:buNone/>
            </a:pPr>
            <a:endParaRPr lang="en-US" altLang="zh-TW" sz="1800" b="1" dirty="0">
              <a:latin typeface="+mn-lt"/>
              <a:ea typeface="PMingLiU" pitchFamily="18" charset="-120"/>
            </a:endParaRPr>
          </a:p>
          <a:p>
            <a:pPr marL="233363" indent="-233363"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>
                <a:latin typeface="+mn-lt"/>
                <a:ea typeface="PMingLiU" pitchFamily="18" charset="-120"/>
              </a:rPr>
              <a:t>7.	Museum objects and collections</a:t>
            </a:r>
            <a:endParaRPr lang="en-US" altLang="zh-TW" sz="1800" b="1" dirty="0">
              <a:latin typeface="+mn-lt"/>
              <a:ea typeface="SimSun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What is “</a:t>
            </a:r>
            <a:r>
              <a:rPr lang="en-US" sz="2800" b="1" dirty="0" smtClean="0">
                <a:solidFill>
                  <a:srgbClr val="0070C0"/>
                </a:solidFill>
              </a:rPr>
              <a:t>movable </a:t>
            </a:r>
            <a:r>
              <a:rPr lang="en-US" sz="2800" b="1" u="sng" dirty="0" smtClean="0">
                <a:solidFill>
                  <a:srgbClr val="C00000"/>
                </a:solidFill>
              </a:rPr>
              <a:t>tangible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cultural heritage”?</a:t>
            </a:r>
          </a:p>
          <a:p>
            <a:endParaRPr lang="en-US" sz="1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15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3499</Words>
  <Application>Microsoft Office PowerPoint</Application>
  <PresentationFormat>如螢幕大小 (4:3)</PresentationFormat>
  <Paragraphs>479</Paragraphs>
  <Slides>46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46</vt:i4>
      </vt:variant>
    </vt:vector>
  </HeadingPairs>
  <TitlesOfParts>
    <vt:vector size="57" baseType="lpstr">
      <vt:lpstr>ＭＳ Ｐゴシック</vt:lpstr>
      <vt:lpstr>SimSun</vt:lpstr>
      <vt:lpstr>PMingLiU</vt:lpstr>
      <vt:lpstr>PMingLiU</vt:lpstr>
      <vt:lpstr>標楷體</vt:lpstr>
      <vt:lpstr>Arial</vt:lpstr>
      <vt:lpstr>Calibri</vt:lpstr>
      <vt:lpstr>Calibri Light</vt:lpstr>
      <vt:lpstr>Times New Roman</vt:lpstr>
      <vt:lpstr>Wingdings</vt:lpstr>
      <vt:lpstr>Office Theme</vt:lpstr>
      <vt:lpstr>高中公民與社會發展科知識增益系列： 香港社會的多元文化特徵 </vt:lpstr>
      <vt:lpstr>高中公民與社會發展科知識增益系列： 香港社會的多元文化特徵 </vt:lpstr>
      <vt:lpstr>  中國文化研究院與教育局合辦 教師培訓研討會       非物質文化遺產 : 香港社會的多元文化特徵       Dr. Lee Ho Yin 李浩然 Associate Professor in Architectural Conservation, HKU 香港大學 建築保育副教授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2022-01-24T09:56:18Z</dcterms:created>
  <dcterms:modified xsi:type="dcterms:W3CDTF">2022-01-24T09:56:24Z</dcterms:modified>
</cp:coreProperties>
</file>