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80" r:id="rId3"/>
    <p:sldId id="281" r:id="rId4"/>
    <p:sldId id="267" r:id="rId5"/>
    <p:sldId id="286" r:id="rId6"/>
    <p:sldId id="282" r:id="rId7"/>
    <p:sldId id="284" r:id="rId8"/>
    <p:sldId id="285" r:id="rId9"/>
    <p:sldId id="287" r:id="rId10"/>
    <p:sldId id="288" r:id="rId11"/>
    <p:sldId id="289" r:id="rId12"/>
    <p:sldId id="290" r:id="rId13"/>
    <p:sldId id="291" r:id="rId14"/>
    <p:sldId id="293" r:id="rId15"/>
    <p:sldId id="29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00FF"/>
    <a:srgbClr val="FF0000"/>
    <a:srgbClr val="3333CC"/>
    <a:srgbClr val="66FFFF"/>
    <a:srgbClr val="99FFCC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 descr="Group of several flowers across the bottom of the slide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Freeform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Freeform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47" name="Freeform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92" name="Freeform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Freeform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03" name="Freeform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 descr="Group of flowers on the left side of slide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Freeform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Freeform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grpSp>
        <p:nvGrpSpPr>
          <p:cNvPr id="83" name="Group 82" descr="Group of flowers on the right side of slide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Freeform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Freeform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Freeform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 smtClean="0"/>
              <a:t>9/22/2023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 smtClean="0"/>
              <a:t>9/22/2023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 smtClean="0"/>
              <a:t>9/22/2023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en-US" smtClean="0"/>
              <a:t>9/22/2023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 smtClean="0"/>
              <a:t>9/22/2023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 descr="Single flower on the right side of slide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Freeform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 descr="Group of flowers on the left side of slide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Freeform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Oval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acebook.com/pages/Tai-Hang-Fire-Dragon-%E5%A4%A7%E5%9D%91%E5%A4%9C%E9%BE%8D-SINCE-1880-OFFICIAL-/223505841034351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taihangfiredragon.com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1844"/>
            <a:ext cx="12192000" cy="1689652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高中公民與社會發展科課程知識增益系列：</a:t>
            </a:r>
            <a:br>
              <a:rPr lang="zh-TW" altLang="en-US" sz="4800" b="1" dirty="0">
                <a:solidFill>
                  <a:schemeClr val="bg1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chemeClr val="bg1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大坑火龍文化館與客家文化之旅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5165"/>
            <a:ext cx="9144000" cy="74734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教育局公民與社會發展組</a:t>
            </a:r>
          </a:p>
          <a:p>
            <a:pPr>
              <a:spcBef>
                <a:spcPts val="0"/>
              </a:spcBef>
            </a:pPr>
            <a:r>
              <a:rPr lang="en-US" altLang="zh-TW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2023</a:t>
            </a:r>
            <a:r>
              <a:rPr lang="zh-TW" alt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54" y="3159324"/>
            <a:ext cx="2279539" cy="226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158" y="3021496"/>
            <a:ext cx="2274215" cy="22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HK" sz="2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lang="zh-TW" altLang="en-US" sz="2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lang="en-US" altLang="zh-HK" sz="2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https://www.firedragon.org.hk/</a:t>
            </a:r>
            <a:endParaRPr lang="zh-HK" altLang="en-US" sz="2800" b="1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C80294D6-6AEE-5ECB-E50C-BC4485EB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6" t="24246" r="5407" b="6056"/>
          <a:stretch/>
        </p:blipFill>
        <p:spPr bwMode="auto">
          <a:xfrm>
            <a:off x="2406249" y="1373741"/>
            <a:ext cx="7379502" cy="2753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3047223" y="4378781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HK" sz="3600" b="1" u="sng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火龍緣起</a:t>
            </a:r>
          </a:p>
          <a:p>
            <a:pPr algn="ctr"/>
            <a:r>
              <a:rPr lang="zh-TW" altLang="zh-HK" sz="3600" b="1" u="sng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傳統工藝</a:t>
            </a:r>
          </a:p>
          <a:p>
            <a:pPr algn="ctr"/>
            <a:r>
              <a:rPr lang="zh-TW" altLang="zh-HK" sz="3600" b="1" u="sng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節日儀式</a:t>
            </a:r>
            <a:endParaRPr lang="zh-TW" altLang="zh-HK" sz="1800" b="1" u="sng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35">
            <a:extLst>
              <a:ext uri="{FF2B5EF4-FFF2-40B4-BE49-F238E27FC236}">
                <a16:creationId xmlns:a16="http://schemas.microsoft.com/office/drawing/2014/main" id="{3A835D08-BE05-1E7B-75C4-76E9C757A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88" t="22207" r="6296" b="33475"/>
          <a:stretch/>
        </p:blipFill>
        <p:spPr bwMode="auto">
          <a:xfrm>
            <a:off x="1891005" y="4378781"/>
            <a:ext cx="3072882" cy="1748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66C03909-F433-55DB-0D88-3618B8D79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49" t="34556" r="6363" b="10703"/>
          <a:stretch/>
        </p:blipFill>
        <p:spPr bwMode="auto">
          <a:xfrm>
            <a:off x="7332396" y="4378781"/>
            <a:ext cx="2968599" cy="1748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75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https://www.firedragon.org.hk/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 panose="020406040505050203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3007677" y="4312646"/>
            <a:ext cx="60975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活化工程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保育項目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建築特色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館內設施</a:t>
            </a:r>
          </a:p>
        </p:txBody>
      </p:sp>
      <p:pic>
        <p:nvPicPr>
          <p:cNvPr id="2" name="Picture 43">
            <a:extLst>
              <a:ext uri="{FF2B5EF4-FFF2-40B4-BE49-F238E27FC236}">
                <a16:creationId xmlns:a16="http://schemas.microsoft.com/office/drawing/2014/main" id="{EC367A4A-9FA5-3F13-8335-2380B6B2C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" t="20848" r="9113" b="7760"/>
          <a:stretch/>
        </p:blipFill>
        <p:spPr bwMode="auto">
          <a:xfrm>
            <a:off x="2881635" y="1391192"/>
            <a:ext cx="6223596" cy="2723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44">
            <a:extLst>
              <a:ext uri="{FF2B5EF4-FFF2-40B4-BE49-F238E27FC236}">
                <a16:creationId xmlns:a16="http://schemas.microsoft.com/office/drawing/2014/main" id="{A9227536-0140-E16C-E95A-844C1BD52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1" t="29690" r="49249" b="20351"/>
          <a:stretch/>
        </p:blipFill>
        <p:spPr bwMode="auto">
          <a:xfrm>
            <a:off x="1698509" y="4476832"/>
            <a:ext cx="3032572" cy="2045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60">
            <a:extLst>
              <a:ext uri="{FF2B5EF4-FFF2-40B4-BE49-F238E27FC236}">
                <a16:creationId xmlns:a16="http://schemas.microsoft.com/office/drawing/2014/main" id="{6E12A916-65AC-7596-0CAD-CAA90E777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0" t="27985" r="49057" b="21136"/>
          <a:stretch/>
        </p:blipFill>
        <p:spPr bwMode="auto">
          <a:xfrm>
            <a:off x="7376471" y="4516015"/>
            <a:ext cx="3117020" cy="2006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92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https://www.firedragon.org.hk/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 panose="020406040505050203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1407436" y="4312646"/>
            <a:ext cx="9171991" cy="18158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香港特區政府在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2014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月公布的</a:t>
            </a:r>
            <a:r>
              <a:rPr kumimoji="0" lang="zh-TW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首份香港非物質文化遺產清單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 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480 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個項目中，有關</a:t>
            </a:r>
            <a:r>
              <a:rPr kumimoji="0" lang="zh-TW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客家文化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的項目，分布於「表演藝術」、「口頭傳統和表現形式」、「社會實踐、儀式、節慶活動」與「傳統手工藝」各範疇。</a:t>
            </a:r>
          </a:p>
        </p:txBody>
      </p:sp>
      <p:pic>
        <p:nvPicPr>
          <p:cNvPr id="7" name="Picture 69">
            <a:extLst>
              <a:ext uri="{FF2B5EF4-FFF2-40B4-BE49-F238E27FC236}">
                <a16:creationId xmlns:a16="http://schemas.microsoft.com/office/drawing/2014/main" id="{6307AB2F-CC05-F183-775D-2604B2A52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" t="23792" r="3053" b="11612"/>
          <a:stretch/>
        </p:blipFill>
        <p:spPr bwMode="auto">
          <a:xfrm>
            <a:off x="1400658" y="1373741"/>
            <a:ext cx="7061383" cy="2539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8548102" y="1951135"/>
            <a:ext cx="2031325" cy="1384995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HK" altLang="en-US" sz="36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客家南</a:t>
            </a:r>
            <a:r>
              <a:rPr lang="zh-HK" altLang="en-US" sz="36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遷</a:t>
            </a:r>
            <a:endParaRPr lang="en-US" altLang="zh-HK" sz="36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HK" sz="1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HK" altLang="en-US" sz="36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客家文化</a:t>
            </a:r>
          </a:p>
        </p:txBody>
      </p:sp>
    </p:spTree>
    <p:extLst>
      <p:ext uri="{BB962C8B-B14F-4D97-AF65-F5344CB8AC3E}">
        <p14:creationId xmlns:p14="http://schemas.microsoft.com/office/powerpoint/2010/main" val="4879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https://www.firedragon.org.hk/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 panose="020406040505050203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1616487" y="1681518"/>
            <a:ext cx="3885001" cy="15696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表演藝術</a:t>
            </a:r>
          </a:p>
          <a:p>
            <a:pPr lvl="0" algn="just">
              <a:defRPr/>
            </a:pPr>
            <a:r>
              <a:rPr lang="zh-TW" altLang="en-US" sz="32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客家山歌、圍名歌、哭嫁歌和哭喪歌</a:t>
            </a:r>
          </a:p>
        </p:txBody>
      </p:sp>
      <p:pic>
        <p:nvPicPr>
          <p:cNvPr id="8" name="Picture 83"/>
          <p:cNvPicPr/>
          <p:nvPr/>
        </p:nvPicPr>
        <p:blipFill rotWithShape="1">
          <a:blip r:embed="rId2"/>
          <a:srcRect l="48070" t="34443" r="6916" b="15363"/>
          <a:stretch/>
        </p:blipFill>
        <p:spPr bwMode="auto">
          <a:xfrm>
            <a:off x="6322794" y="3251178"/>
            <a:ext cx="4621695" cy="3060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84"/>
          <p:cNvPicPr/>
          <p:nvPr/>
        </p:nvPicPr>
        <p:blipFill rotWithShape="1">
          <a:blip r:embed="rId3"/>
          <a:srcRect l="47631" t="33649" r="6520" b="16148"/>
          <a:stretch/>
        </p:blipFill>
        <p:spPr bwMode="auto">
          <a:xfrm>
            <a:off x="1084924" y="3558955"/>
            <a:ext cx="4948128" cy="2752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6519540" y="1635351"/>
            <a:ext cx="3885001" cy="11387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口頭傳統和表現形式</a:t>
            </a:r>
          </a:p>
          <a:p>
            <a:pPr lvl="0" algn="ctr">
              <a:defRPr/>
            </a:pPr>
            <a:r>
              <a:rPr lang="zh-TW" altLang="en-US" sz="36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客家話</a:t>
            </a:r>
          </a:p>
        </p:txBody>
      </p:sp>
    </p:spTree>
    <p:extLst>
      <p:ext uri="{BB962C8B-B14F-4D97-AF65-F5344CB8AC3E}">
        <p14:creationId xmlns:p14="http://schemas.microsoft.com/office/powerpoint/2010/main" val="17498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https://www.firedragon.org.hk/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 panose="020406040505050203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1487873" y="1558183"/>
            <a:ext cx="5145986" cy="11387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社會實踐、儀式、節慶活動</a:t>
            </a:r>
          </a:p>
          <a:p>
            <a:pPr lvl="0" algn="ctr">
              <a:defRPr/>
            </a:pPr>
            <a:r>
              <a:rPr lang="zh-TW" altLang="en-US" sz="36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客家婚嫁儀式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6805011" y="1564196"/>
            <a:ext cx="3885001" cy="11387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傳統</a:t>
            </a:r>
            <a:r>
              <a:rPr lang="zh-TW" altLang="en-US" sz="3200" b="1" u="sng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手工藝</a:t>
            </a:r>
            <a:endParaRPr lang="en-US" altLang="zh-TW" sz="3200" b="1" u="sng" kern="100" dirty="0" smtClean="0">
              <a:solidFill>
                <a:srgbClr val="1D525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zh-TW" altLang="en-US" sz="36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</a:t>
            </a:r>
            <a:r>
              <a:rPr lang="zh-TW" altLang="en-US" sz="36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帶編織技藝</a:t>
            </a:r>
            <a:endParaRPr kumimoji="0" lang="zh-TW" altLang="en-US" sz="3600" b="1" i="0" u="none" strike="noStrike" kern="1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98"/>
          <p:cNvPicPr/>
          <p:nvPr/>
        </p:nvPicPr>
        <p:blipFill rotWithShape="1">
          <a:blip r:embed="rId2"/>
          <a:srcRect l="47553" t="24472" r="6673" b="26465"/>
          <a:stretch/>
        </p:blipFill>
        <p:spPr bwMode="auto">
          <a:xfrm>
            <a:off x="7344263" y="2893424"/>
            <a:ext cx="2806499" cy="1859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00"/>
          <p:cNvPicPr/>
          <p:nvPr/>
        </p:nvPicPr>
        <p:blipFill rotWithShape="1">
          <a:blip r:embed="rId3"/>
          <a:srcRect l="47620" t="23906" r="7111" b="25561"/>
          <a:stretch/>
        </p:blipFill>
        <p:spPr bwMode="auto">
          <a:xfrm>
            <a:off x="7344263" y="4753075"/>
            <a:ext cx="2806499" cy="1874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87"/>
          <p:cNvPicPr/>
          <p:nvPr/>
        </p:nvPicPr>
        <p:blipFill rotWithShape="1">
          <a:blip r:embed="rId4"/>
          <a:srcRect l="47942" t="24699" r="6995" b="25423"/>
          <a:stretch/>
        </p:blipFill>
        <p:spPr bwMode="auto">
          <a:xfrm>
            <a:off x="1307017" y="4863117"/>
            <a:ext cx="2753849" cy="1764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86"/>
          <p:cNvPicPr/>
          <p:nvPr/>
        </p:nvPicPr>
        <p:blipFill rotWithShape="1">
          <a:blip r:embed="rId5"/>
          <a:srcRect l="47617" t="25379" r="6419" b="24513"/>
          <a:stretch/>
        </p:blipFill>
        <p:spPr bwMode="auto">
          <a:xfrm>
            <a:off x="1795561" y="2876953"/>
            <a:ext cx="4494403" cy="1986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89"/>
          <p:cNvPicPr/>
          <p:nvPr/>
        </p:nvPicPr>
        <p:blipFill rotWithShape="1">
          <a:blip r:embed="rId6"/>
          <a:srcRect l="47805" t="25266" r="6489" b="24740"/>
          <a:stretch/>
        </p:blipFill>
        <p:spPr bwMode="auto">
          <a:xfrm>
            <a:off x="4060866" y="4863118"/>
            <a:ext cx="2717642" cy="1764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66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14ACD87-6139-38EB-48E7-C55332AF41B1}"/>
              </a:ext>
            </a:extLst>
          </p:cNvPr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0E4DFA-B974-BE0B-107F-228A8A283F45}"/>
              </a:ext>
            </a:extLst>
          </p:cNvPr>
          <p:cNvSpPr txBox="1"/>
          <p:nvPr/>
        </p:nvSpPr>
        <p:spPr>
          <a:xfrm>
            <a:off x="1042378" y="850521"/>
            <a:ext cx="9902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大坑火龍文化館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網頁     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https://www.firedragon.org.hk/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 panose="020406040505050203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564250B-B18A-C1DB-7242-BC4B6F9774A0}"/>
              </a:ext>
            </a:extLst>
          </p:cNvPr>
          <p:cNvSpPr txBox="1"/>
          <p:nvPr/>
        </p:nvSpPr>
        <p:spPr>
          <a:xfrm>
            <a:off x="1042378" y="1373741"/>
            <a:ext cx="10355295" cy="42165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8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傳統</a:t>
            </a:r>
            <a:r>
              <a:rPr lang="zh-TW" altLang="en-US" sz="2800" b="1" u="sng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手工藝</a:t>
            </a:r>
            <a:r>
              <a:rPr lang="zh-TW" altLang="zh-HK" sz="2800" b="1" u="sng" dirty="0" smtClean="0">
                <a:solidFill>
                  <a:srgbClr val="006666"/>
                </a:solidFill>
              </a:rPr>
              <a:t>：</a:t>
            </a:r>
            <a:r>
              <a:rPr lang="zh-TW" altLang="en-US" sz="2800" b="1" u="sng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客家菜</a:t>
            </a:r>
            <a:r>
              <a:rPr lang="zh-TW" altLang="en-US" sz="2800" b="1" u="sng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式</a:t>
            </a:r>
            <a:endParaRPr lang="zh-TW" altLang="en-US" sz="2800" b="1" u="sng" kern="100" dirty="0">
              <a:solidFill>
                <a:srgbClr val="006666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客家菜著重「油、鹹、香」。油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份提供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勞動工作的能量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，濃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味菜式有助增加食慾，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方便撈飯，較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鹹食物可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補充鹽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份，並延長食物的保存期。</a:t>
            </a:r>
            <a:endParaRPr lang="en-US" altLang="zh-TW" sz="2400" b="1" kern="100" dirty="0" smtClean="0">
              <a:solidFill>
                <a:srgbClr val="1D525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粿粄類食品」主要是用糯米或粘米製成米食點心，客家人會用粿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粄應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節，如農曆新年會做「炒米餅」、「圓籠粄」和「米層」；端午節會作灰水糭和鹹糭；添男丁時會製作新丁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粄。</a:t>
            </a:r>
            <a:endParaRPr lang="en-US" altLang="zh-TW" sz="2400" b="1" kern="100" dirty="0" smtClean="0">
              <a:solidFill>
                <a:srgbClr val="1D525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每年年尾，客家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婦女會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預先蒸好五、六缽「豬肉缽」，在過年回娘家時送給父母及鄰舍品嘗，作為答謝父母的養育之恩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b="1" kern="100" dirty="0" smtClean="0">
              <a:solidFill>
                <a:srgbClr val="1D5253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defRPr/>
            </a:pP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「九大簋」是客家菜中最高規格的菜式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，有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長長久久之意</a:t>
            </a:r>
            <a:r>
              <a:rPr lang="zh-TW" altLang="en-US" sz="2400" b="1" kern="100" dirty="0" smtClean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，代表</a:t>
            </a:r>
            <a:r>
              <a:rPr lang="zh-TW" altLang="en-US" sz="2400" b="1" kern="100" dirty="0">
                <a:solidFill>
                  <a:srgbClr val="1D525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著主人家對客人的尊重；「大」字含有極為豐盛及隆重之意；而「簋」即古代盛載黍稷的圓形器皿，代表隆重的宴會場面。</a:t>
            </a:r>
          </a:p>
        </p:txBody>
      </p:sp>
      <p:pic>
        <p:nvPicPr>
          <p:cNvPr id="8" name="Picture 92"/>
          <p:cNvPicPr/>
          <p:nvPr/>
        </p:nvPicPr>
        <p:blipFill rotWithShape="1">
          <a:blip r:embed="rId2"/>
          <a:srcRect l="6949" t="31614" r="48926" b="18312"/>
          <a:stretch/>
        </p:blipFill>
        <p:spPr bwMode="auto">
          <a:xfrm>
            <a:off x="2235199" y="5608541"/>
            <a:ext cx="1945903" cy="1122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4"/>
          <p:cNvPicPr/>
          <p:nvPr/>
        </p:nvPicPr>
        <p:blipFill rotWithShape="1">
          <a:blip r:embed="rId3"/>
          <a:srcRect l="5163" t="31950" r="53598" b="18401"/>
          <a:stretch/>
        </p:blipFill>
        <p:spPr bwMode="auto">
          <a:xfrm>
            <a:off x="6123950" y="5604091"/>
            <a:ext cx="1904223" cy="1131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96"/>
          <p:cNvPicPr/>
          <p:nvPr/>
        </p:nvPicPr>
        <p:blipFill rotWithShape="1">
          <a:blip r:embed="rId4"/>
          <a:srcRect l="5357" t="35407" r="49369" b="18755"/>
          <a:stretch/>
        </p:blipFill>
        <p:spPr bwMode="auto">
          <a:xfrm>
            <a:off x="8028174" y="5590280"/>
            <a:ext cx="2057936" cy="1144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93"/>
          <p:cNvPicPr/>
          <p:nvPr/>
        </p:nvPicPr>
        <p:blipFill rotWithShape="1">
          <a:blip r:embed="rId5"/>
          <a:srcRect l="5481" t="31271" r="49013" b="18300"/>
          <a:stretch/>
        </p:blipFill>
        <p:spPr bwMode="auto">
          <a:xfrm>
            <a:off x="4181103" y="5602504"/>
            <a:ext cx="1942847" cy="1136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44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taihangrwa.hk/Art/logo/Better.jpg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4" y="1083365"/>
            <a:ext cx="10515599" cy="41843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00977" y="5019261"/>
            <a:ext cx="2881312" cy="109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6600CC"/>
                </a:solidFill>
                <a:ea typeface="標楷體" panose="03000509000000000000" pitchFamily="65" charset="-120"/>
              </a:rPr>
              <a:t>謝謝！</a:t>
            </a:r>
          </a:p>
        </p:txBody>
      </p:sp>
    </p:spTree>
    <p:extLst>
      <p:ext uri="{BB962C8B-B14F-4D97-AF65-F5344CB8AC3E}">
        <p14:creationId xmlns:p14="http://schemas.microsoft.com/office/powerpoint/2010/main" val="2139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B3DB2C-63DB-0EDF-BFC4-CA6D86AE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164" t="23157" r="34736" b="7611"/>
          <a:stretch/>
        </p:blipFill>
        <p:spPr>
          <a:xfrm>
            <a:off x="2481943" y="185493"/>
            <a:ext cx="6913984" cy="667250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C0A8FE8-13AD-8DA7-A2CA-7938C9C6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957" y="1888433"/>
            <a:ext cx="2696443" cy="2696443"/>
          </a:xfrm>
          <a:prstGeom prst="rect">
            <a:avLst/>
          </a:prstGeom>
        </p:spPr>
      </p:pic>
      <p:pic>
        <p:nvPicPr>
          <p:cNvPr id="8" name="Picture 3" descr="http://www.taihangrwa.hk/Art/logo/Taihang%20logo%20orig.png">
            <a:hlinkClick r:id="rId5" tgtFrame="&quot;_blank&quot;"/>
            <a:extLst>
              <a:ext uri="{FF2B5EF4-FFF2-40B4-BE49-F238E27FC236}">
                <a16:creationId xmlns:a16="http://schemas.microsoft.com/office/drawing/2014/main" id="{9EF80D8E-4932-2B8A-A241-946B70665C7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6" y="2560944"/>
            <a:ext cx="2104257" cy="192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0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787039" y="375158"/>
            <a:ext cx="10543570" cy="900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公民科的課程架構</a:t>
            </a:r>
            <a:endParaRPr kumimoji="0" lang="zh-TW" altLang="en-US" sz="4399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graphicFrame>
        <p:nvGraphicFramePr>
          <p:cNvPr id="6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26003"/>
              </p:ext>
            </p:extLst>
          </p:nvPr>
        </p:nvGraphicFramePr>
        <p:xfrm>
          <a:off x="1319529" y="1275181"/>
          <a:ext cx="9839739" cy="18486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057369">
                  <a:extLst>
                    <a:ext uri="{9D8B030D-6E8A-4147-A177-3AD203B41FA5}">
                      <a16:colId xmlns:a16="http://schemas.microsoft.com/office/drawing/2014/main" val="2892126254"/>
                    </a:ext>
                  </a:extLst>
                </a:gridCol>
                <a:gridCol w="5782370">
                  <a:extLst>
                    <a:ext uri="{9D8B030D-6E8A-4147-A177-3AD203B41FA5}">
                      <a16:colId xmlns:a16="http://schemas.microsoft.com/office/drawing/2014/main" val="855678753"/>
                    </a:ext>
                  </a:extLst>
                </a:gridCol>
              </a:tblGrid>
              <a:tr h="5221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zh-HK" sz="3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</a:t>
                      </a:r>
                      <a:r>
                        <a:rPr lang="en-US" altLang="zh-HK" sz="3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HK" altLang="zh-HK" sz="32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題</a:t>
                      </a:r>
                      <a:endParaRPr lang="zh-TW" altLang="zh-HK" sz="32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zh-HK" sz="32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課</a:t>
                      </a:r>
                      <a:r>
                        <a:rPr lang="en-US" altLang="zh-HK" sz="32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zh-HK" altLang="zh-HK" sz="32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題</a:t>
                      </a:r>
                      <a:endParaRPr lang="zh-TW" altLang="zh-HK" sz="32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86914"/>
                  </a:ext>
                </a:extLst>
              </a:tr>
              <a:tr h="44383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「一國兩制」下的香港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04" marR="1770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60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「一國兩制」</a:t>
                      </a:r>
                      <a:r>
                        <a:rPr lang="zh-HK" sz="2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的內涵和實踐</a:t>
                      </a:r>
                      <a:endParaRPr lang="zh-TW" sz="2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856700"/>
                  </a:ext>
                </a:extLst>
              </a:tr>
              <a:tr h="443836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60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HK" sz="2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國家情況</a:t>
                      </a:r>
                      <a:r>
                        <a:rPr lang="zh-TW" sz="2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與國民身份認同</a:t>
                      </a: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135279"/>
                  </a:ext>
                </a:extLst>
              </a:tr>
              <a:tr h="43887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60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香港社會的多元文化特徵</a:t>
                      </a: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47153"/>
                  </a:ext>
                </a:extLst>
              </a:tr>
            </a:tbl>
          </a:graphicData>
        </a:graphic>
      </p:graphicFrame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5502095" y="2717582"/>
            <a:ext cx="3902858" cy="406293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defTabSz="914126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HK" altLang="en-US" sz="1799" kern="0">
              <a:solidFill>
                <a:srgbClr val="333BD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9774"/>
              </p:ext>
            </p:extLst>
          </p:nvPr>
        </p:nvGraphicFramePr>
        <p:xfrm>
          <a:off x="1319530" y="3235295"/>
          <a:ext cx="9839739" cy="206706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69095">
                  <a:extLst>
                    <a:ext uri="{9D8B030D-6E8A-4147-A177-3AD203B41FA5}">
                      <a16:colId xmlns:a16="http://schemas.microsoft.com/office/drawing/2014/main" val="939136050"/>
                    </a:ext>
                  </a:extLst>
                </a:gridCol>
                <a:gridCol w="7270644">
                  <a:extLst>
                    <a:ext uri="{9D8B030D-6E8A-4147-A177-3AD203B41FA5}">
                      <a16:colId xmlns:a16="http://schemas.microsoft.com/office/drawing/2014/main" val="3653683295"/>
                    </a:ext>
                  </a:extLst>
                </a:gridCol>
              </a:tblGrid>
              <a:tr h="546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  題</a:t>
                      </a:r>
                      <a:endParaRPr lang="zh-TW" altLang="zh-HK" sz="2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 習 重 點</a:t>
                      </a:r>
                      <a:endParaRPr lang="zh-TW" altLang="zh-HK" sz="2800" b="1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704" marR="1770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96045"/>
                  </a:ext>
                </a:extLst>
              </a:tr>
              <a:tr h="1520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香港社會的</a:t>
                      </a:r>
                      <a:endParaRPr kumimoji="0" lang="en-US" altLang="zh-TW" sz="3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多元文化特徵</a:t>
                      </a:r>
                      <a:endParaRPr lang="zh-TW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04" marR="1770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zh-TW" altLang="en-US" sz="2600" b="0" i="0" u="none" strike="noStrike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形成香港社會以中華文化為主體的多元文化特徵的因素：香港的發展概略；中華傳統文化與不同文化的融和對香港社會的影響</a:t>
                      </a:r>
                      <a:endParaRPr lang="en-US" altLang="zh-TW" sz="2600" b="0" i="0" u="none" strike="noStrike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04" marR="1770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22169"/>
                  </a:ext>
                </a:extLst>
              </a:tr>
            </a:tbl>
          </a:graphicData>
        </a:graphic>
      </p:graphicFrame>
      <p:cxnSp>
        <p:nvCxnSpPr>
          <p:cNvPr id="9" name="直線接點 5"/>
          <p:cNvCxnSpPr/>
          <p:nvPr/>
        </p:nvCxnSpPr>
        <p:spPr>
          <a:xfrm flipV="1">
            <a:off x="6042991" y="4353339"/>
            <a:ext cx="2686808" cy="993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直線接點 5"/>
          <p:cNvCxnSpPr/>
          <p:nvPr/>
        </p:nvCxnSpPr>
        <p:spPr>
          <a:xfrm>
            <a:off x="8209722" y="4731026"/>
            <a:ext cx="1878495" cy="993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" name="矩形 9"/>
          <p:cNvSpPr/>
          <p:nvPr/>
        </p:nvSpPr>
        <p:spPr>
          <a:xfrm>
            <a:off x="1319529" y="5413777"/>
            <a:ext cx="9839739" cy="953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126">
              <a:spcBef>
                <a:spcPts val="1200"/>
              </a:spcBef>
              <a:defRPr/>
            </a:pPr>
            <a:r>
              <a:rPr lang="zh-TW" altLang="en-US" sz="2799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學習重點的「</a:t>
            </a:r>
            <a:r>
              <a:rPr lang="zh-TW" altLang="en-US" sz="2799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補充說明</a:t>
            </a:r>
            <a:r>
              <a:rPr lang="zh-TW" altLang="en-US" sz="2799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799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914126">
              <a:spcAft>
                <a:spcPts val="1200"/>
              </a:spcAft>
              <a:defRPr/>
            </a:pPr>
            <a:r>
              <a:rPr lang="zh-TW" altLang="en-US" sz="2799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香港是一個以中國人為主體的城市，中華文化在香港傳承發展</a:t>
            </a:r>
          </a:p>
        </p:txBody>
      </p:sp>
      <p:cxnSp>
        <p:nvCxnSpPr>
          <p:cNvPr id="13" name="直線接點 5"/>
          <p:cNvCxnSpPr/>
          <p:nvPr/>
        </p:nvCxnSpPr>
        <p:spPr>
          <a:xfrm flipV="1">
            <a:off x="7176053" y="6357689"/>
            <a:ext cx="3776869" cy="993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556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787039" y="375158"/>
            <a:ext cx="10543570" cy="1105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sz="4800" b="1" dirty="0">
                <a:solidFill>
                  <a:srgbClr val="0066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考察目標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6276" y="1480930"/>
            <a:ext cx="8786191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透過參觀大坑火龍文化館、認識大坑火龍紮作技藝及客家茶粿製作，提升對中華文化在香港的傳承與發展的了解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探討如何保育歷史建築、傳承國家級非物質文化遺產和傳統客家文化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7736" t="36482" r="6753" b="16485"/>
          <a:stretch/>
        </p:blipFill>
        <p:spPr bwMode="auto">
          <a:xfrm>
            <a:off x="4562060" y="4796459"/>
            <a:ext cx="3051314" cy="193233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2367" t="28551" r="53764" b="21008"/>
          <a:stretch/>
        </p:blipFill>
        <p:spPr bwMode="auto">
          <a:xfrm>
            <a:off x="1723515" y="4796459"/>
            <a:ext cx="3035481" cy="193233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6949" t="31614" r="48926" b="18312"/>
          <a:stretch/>
        </p:blipFill>
        <p:spPr bwMode="auto">
          <a:xfrm>
            <a:off x="7400605" y="4796459"/>
            <a:ext cx="3051314" cy="193233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2"/>
          </p:nvPr>
        </p:nvSpPr>
        <p:spPr bwMode="auto">
          <a:xfrm>
            <a:off x="11349788" y="6432723"/>
            <a:ext cx="684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Microsoft JhengHe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fld id="{286FECD2-B108-4ABA-BDFE-679B1DD3A2DF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  <a:sym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t>5</a:t>
            </a:fld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BAD2B2-EC78-4FD1-B2EF-D4C97576F5C5}"/>
              </a:ext>
            </a:extLst>
          </p:cNvPr>
          <p:cNvSpPr/>
          <p:nvPr/>
        </p:nvSpPr>
        <p:spPr>
          <a:xfrm>
            <a:off x="482885" y="850521"/>
            <a:ext cx="11179848" cy="1199944"/>
          </a:xfrm>
          <a:prstGeom prst="rect">
            <a:avLst/>
          </a:prstGeom>
          <a:solidFill>
            <a:srgbClr val="CCECFF"/>
          </a:solidFill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2010601000101010101" pitchFamily="2" charset="-120"/>
                <a:ea typeface="標楷體" panose="02010601000101010101" pitchFamily="2" charset="-120"/>
                <a:cs typeface="+mn-cs"/>
              </a:rPr>
              <a:t>公民與社會發展科 </a:t>
            </a:r>
            <a:r>
              <a:rPr kumimoji="0" lang="en-US" altLang="zh-TW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2010601000101010101" pitchFamily="2" charset="-120"/>
                <a:ea typeface="標楷體" panose="02010601000101010101" pitchFamily="2" charset="-120"/>
                <a:cs typeface="+mn-cs"/>
              </a:rPr>
              <a:t>— </a:t>
            </a:r>
            <a:r>
              <a:rPr kumimoji="0" lang="zh-TW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2010601000101010101" pitchFamily="2" charset="-120"/>
                <a:ea typeface="標楷體" panose="02010601000101010101" pitchFamily="2" charset="-120"/>
                <a:cs typeface="+mn-cs"/>
              </a:rPr>
              <a:t>供教師使用的投影片檔案</a:t>
            </a:r>
            <a:endParaRPr kumimoji="0" lang="en-US" altLang="zh-TW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2010601000101010101" pitchFamily="2" charset="-120"/>
              <a:ea typeface="標楷體" panose="02010601000101010101" pitchFamily="2" charset="-120"/>
              <a:cs typeface="+mn-cs"/>
            </a:endParaRPr>
          </a:p>
          <a:p>
            <a:pPr lvl="0" defTabSz="914126">
              <a:spcBef>
                <a:spcPct val="0"/>
              </a:spcBef>
              <a:defRPr/>
            </a:pPr>
            <a:r>
              <a:rPr kumimoji="0" lang="zh-TW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2010601000101010101" pitchFamily="2" charset="-120"/>
                <a:ea typeface="標楷體" panose="02010601000101010101" pitchFamily="2" charset="-120"/>
                <a:cs typeface="+mn-cs"/>
              </a:rPr>
              <a:t>主題</a:t>
            </a:r>
            <a:r>
              <a:rPr lang="en-US" altLang="zh-TW" sz="2399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1:</a:t>
            </a:r>
            <a:r>
              <a:rPr lang="zh-TW" altLang="en-US" sz="2399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「一國兩制」下的香港      </a:t>
            </a:r>
            <a:r>
              <a:rPr lang="en-US" altLang="zh-CN" sz="1999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2010601000101010101" pitchFamily="2" charset="-120"/>
                <a:cs typeface="Times New Roman" panose="02020603050405020304" pitchFamily="18" charset="0"/>
              </a:rPr>
              <a:t>https://cs.edb.edcity.hk/tc/ppt_for_teachers_cs.php</a:t>
            </a:r>
            <a:endParaRPr lang="en-US" altLang="zh-TW" sz="2399" dirty="0">
              <a:solidFill>
                <a:prstClr val="black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0" defTabSz="914126">
              <a:spcBef>
                <a:spcPct val="0"/>
              </a:spcBef>
              <a:defRPr/>
            </a:pPr>
            <a:r>
              <a:rPr lang="zh-TW" altLang="en-US" sz="2399" dirty="0">
                <a:solidFill>
                  <a:prstClr val="black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課題：香港社會的多元文化特徵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相關學與教資源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16" t="9136" r="7343" b="16672"/>
          <a:stretch/>
        </p:blipFill>
        <p:spPr>
          <a:xfrm>
            <a:off x="482884" y="2074539"/>
            <a:ext cx="5371263" cy="20203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681" b="17155"/>
          <a:stretch/>
        </p:blipFill>
        <p:spPr>
          <a:xfrm>
            <a:off x="5883308" y="2086577"/>
            <a:ext cx="5808586" cy="200834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311" t="5084" r="8981" b="12416"/>
          <a:stretch/>
        </p:blipFill>
        <p:spPr>
          <a:xfrm>
            <a:off x="1401418" y="4154039"/>
            <a:ext cx="9342782" cy="26438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cxnSp>
        <p:nvCxnSpPr>
          <p:cNvPr id="8" name="直線接點 5"/>
          <p:cNvCxnSpPr/>
          <p:nvPr/>
        </p:nvCxnSpPr>
        <p:spPr>
          <a:xfrm>
            <a:off x="748146" y="3389745"/>
            <a:ext cx="1893455" cy="923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直線接點 5"/>
          <p:cNvCxnSpPr/>
          <p:nvPr/>
        </p:nvCxnSpPr>
        <p:spPr>
          <a:xfrm flipV="1">
            <a:off x="6384737" y="2954095"/>
            <a:ext cx="4144718" cy="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直線接點 5"/>
          <p:cNvCxnSpPr/>
          <p:nvPr/>
        </p:nvCxnSpPr>
        <p:spPr>
          <a:xfrm flipV="1">
            <a:off x="2120149" y="6049818"/>
            <a:ext cx="8190246" cy="371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直線接點 5"/>
          <p:cNvCxnSpPr/>
          <p:nvPr/>
        </p:nvCxnSpPr>
        <p:spPr>
          <a:xfrm flipV="1">
            <a:off x="2782555" y="6280727"/>
            <a:ext cx="2925518" cy="1295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554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相關學與教資源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05" t="223" r="7379" b="-223"/>
          <a:stretch/>
        </p:blipFill>
        <p:spPr>
          <a:xfrm>
            <a:off x="1272207" y="983974"/>
            <a:ext cx="9700593" cy="5526156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cxnSp>
        <p:nvCxnSpPr>
          <p:cNvPr id="4" name="直線接點 5"/>
          <p:cNvCxnSpPr/>
          <p:nvPr/>
        </p:nvCxnSpPr>
        <p:spPr>
          <a:xfrm flipV="1">
            <a:off x="1895864" y="5578764"/>
            <a:ext cx="5798027" cy="2218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" name="直線接點 5"/>
          <p:cNvCxnSpPr/>
          <p:nvPr/>
        </p:nvCxnSpPr>
        <p:spPr>
          <a:xfrm flipV="1">
            <a:off x="1895864" y="5938982"/>
            <a:ext cx="1346100" cy="371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7837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相關學與教資源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34" t="13168" r="9625" b="13716"/>
          <a:stretch/>
        </p:blipFill>
        <p:spPr>
          <a:xfrm>
            <a:off x="1176133" y="850522"/>
            <a:ext cx="6049615" cy="2409514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59" r="10114"/>
          <a:stretch/>
        </p:blipFill>
        <p:spPr>
          <a:xfrm>
            <a:off x="2456655" y="3190461"/>
            <a:ext cx="7057666" cy="354827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4"/>
          <a:srcRect l="48188" t="22207" r="6296" b="33475"/>
          <a:stretch/>
        </p:blipFill>
        <p:spPr bwMode="auto">
          <a:xfrm>
            <a:off x="7328892" y="850521"/>
            <a:ext cx="4220377" cy="2210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直線接點 5"/>
          <p:cNvCxnSpPr/>
          <p:nvPr/>
        </p:nvCxnSpPr>
        <p:spPr>
          <a:xfrm flipV="1">
            <a:off x="1821973" y="2321339"/>
            <a:ext cx="2686808" cy="993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直線接點 5"/>
          <p:cNvCxnSpPr/>
          <p:nvPr/>
        </p:nvCxnSpPr>
        <p:spPr>
          <a:xfrm flipV="1">
            <a:off x="5602096" y="3879297"/>
            <a:ext cx="3453592" cy="1295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9514321" y="3061252"/>
            <a:ext cx="2550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大坑中秋舞火龍活動</a:t>
            </a:r>
            <a:endParaRPr lang="zh-TW" alt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相關學與教資源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39" y="850521"/>
            <a:ext cx="6493991" cy="276828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122" y="3459783"/>
            <a:ext cx="7566893" cy="3239191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4"/>
          <a:srcRect l="12367" t="28551" r="53764" b="21008"/>
          <a:stretch/>
        </p:blipFill>
        <p:spPr bwMode="auto">
          <a:xfrm>
            <a:off x="8058523" y="850521"/>
            <a:ext cx="3619956" cy="2498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直線接點 5"/>
          <p:cNvCxnSpPr/>
          <p:nvPr/>
        </p:nvCxnSpPr>
        <p:spPr>
          <a:xfrm flipV="1">
            <a:off x="1563354" y="1348509"/>
            <a:ext cx="5557882" cy="2218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直線接點 5"/>
          <p:cNvCxnSpPr/>
          <p:nvPr/>
        </p:nvCxnSpPr>
        <p:spPr>
          <a:xfrm>
            <a:off x="2145245" y="2387422"/>
            <a:ext cx="4652719" cy="22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直線接點 5"/>
          <p:cNvCxnSpPr/>
          <p:nvPr/>
        </p:nvCxnSpPr>
        <p:spPr>
          <a:xfrm>
            <a:off x="6477099" y="4571011"/>
            <a:ext cx="3821446" cy="25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直線接點 5"/>
          <p:cNvCxnSpPr/>
          <p:nvPr/>
        </p:nvCxnSpPr>
        <p:spPr>
          <a:xfrm>
            <a:off x="3863210" y="4842920"/>
            <a:ext cx="5677954" cy="3388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080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8503" y="19524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相關學與教資源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47" t="10847" r="9625" b="5976"/>
          <a:stretch/>
        </p:blipFill>
        <p:spPr>
          <a:xfrm>
            <a:off x="1560444" y="983973"/>
            <a:ext cx="6460434" cy="2852530"/>
          </a:xfrm>
          <a:prstGeom prst="rect">
            <a:avLst/>
          </a:prstGeom>
          <a:solidFill>
            <a:srgbClr val="CCECFF"/>
          </a:solidFill>
          <a:ln w="19050">
            <a:solidFill>
              <a:srgbClr val="0000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19" y="3326700"/>
            <a:ext cx="7196356" cy="342947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cxnSp>
        <p:nvCxnSpPr>
          <p:cNvPr id="5" name="直線接點 5"/>
          <p:cNvCxnSpPr/>
          <p:nvPr/>
        </p:nvCxnSpPr>
        <p:spPr>
          <a:xfrm flipV="1">
            <a:off x="3687419" y="1967345"/>
            <a:ext cx="1955999" cy="4618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直線接點 5"/>
          <p:cNvCxnSpPr/>
          <p:nvPr/>
        </p:nvCxnSpPr>
        <p:spPr>
          <a:xfrm flipV="1">
            <a:off x="4871868" y="3836503"/>
            <a:ext cx="4641587" cy="994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877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 flowers on blue (widescreen).potx" id="{828F1CAB-9298-4592-9282-F8DFCE9B5AAD}" vid="{F1565BE0-C58B-47E2-98D9-9569E7AA0A86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flowers on blue (widescreen)</Template>
  <TotalTime>0</TotalTime>
  <Words>661</Words>
  <Application>Microsoft Office PowerPoint</Application>
  <PresentationFormat>寬螢幕</PresentationFormat>
  <Paragraphs>67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6" baseType="lpstr">
      <vt:lpstr>SimSun</vt:lpstr>
      <vt:lpstr>新細明體</vt:lpstr>
      <vt:lpstr>標楷體</vt:lpstr>
      <vt:lpstr>Arial</vt:lpstr>
      <vt:lpstr>Calibri</vt:lpstr>
      <vt:lpstr>Calibri Light</vt:lpstr>
      <vt:lpstr>Century Schoolbook</vt:lpstr>
      <vt:lpstr>Times New Roman</vt:lpstr>
      <vt:lpstr>Wingdings</vt:lpstr>
      <vt:lpstr>FLOWERS 16X9</vt:lpstr>
      <vt:lpstr>高中公民與社會發展科課程知識增益系列： 大坑火龍文化館與客家文化之旅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2023-09-22T04:19:16Z</dcterms:created>
  <dcterms:modified xsi:type="dcterms:W3CDTF">2023-09-22T04:19:21Z</dcterms:modified>
</cp:coreProperties>
</file>