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60" r:id="rId4"/>
    <p:sldId id="271" r:id="rId5"/>
    <p:sldId id="273" r:id="rId6"/>
    <p:sldId id="274" r:id="rId7"/>
    <p:sldId id="276" r:id="rId8"/>
    <p:sldId id="275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57" r:id="rId18"/>
    <p:sldId id="258" r:id="rId19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5874D8-35CA-4D24-9135-B09FC8CD545D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BC1560F5-D5DE-4842-A5AF-B905A11D9DC1}">
      <dgm:prSet phldrT="[文字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論點</a:t>
          </a:r>
          <a:endParaRPr lang="zh-HK" altLang="en-US" dirty="0">
            <a:solidFill>
              <a:schemeClr val="tx1"/>
            </a:solidFill>
          </a:endParaRPr>
        </a:p>
      </dgm:t>
    </dgm:pt>
    <dgm:pt modelId="{32147732-8965-4700-8E9E-89153D6EF7CB}" type="parTrans" cxnId="{371CBA1E-3EF3-432A-A7E2-B6E16B0129AB}">
      <dgm:prSet/>
      <dgm:spPr/>
      <dgm:t>
        <a:bodyPr/>
        <a:lstStyle/>
        <a:p>
          <a:endParaRPr lang="zh-HK" altLang="en-US"/>
        </a:p>
      </dgm:t>
    </dgm:pt>
    <dgm:pt modelId="{1819D3A9-5332-431C-B856-2C0F1AEA10AB}" type="sibTrans" cxnId="{371CBA1E-3EF3-432A-A7E2-B6E16B0129AB}">
      <dgm:prSet/>
      <dgm:spPr/>
      <dgm:t>
        <a:bodyPr/>
        <a:lstStyle/>
        <a:p>
          <a:endParaRPr lang="zh-HK" altLang="en-US"/>
        </a:p>
      </dgm:t>
    </dgm:pt>
    <dgm:pt modelId="{43A5EF60-EFD4-4F40-A5AA-D5481F3D34F7}">
      <dgm:prSet phldrT="[文字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如何</a:t>
          </a:r>
          <a:r>
            <a:rPr lang="en-US" altLang="zh-TW" dirty="0" smtClean="0">
              <a:solidFill>
                <a:schemeClr val="tx1"/>
              </a:solidFill>
            </a:rPr>
            <a:t>+</a:t>
          </a:r>
          <a:r>
            <a:rPr lang="zh-TW" altLang="en-US" dirty="0" smtClean="0">
              <a:solidFill>
                <a:schemeClr val="tx1"/>
              </a:solidFill>
            </a:rPr>
            <a:t>例子</a:t>
          </a:r>
          <a:r>
            <a:rPr lang="en-US" altLang="zh-TW" dirty="0" smtClean="0">
              <a:solidFill>
                <a:schemeClr val="tx1"/>
              </a:solidFill>
            </a:rPr>
            <a:t>+</a:t>
          </a:r>
          <a:r>
            <a:rPr lang="zh-TW" altLang="en-US" dirty="0" smtClean="0">
              <a:solidFill>
                <a:schemeClr val="tx1"/>
              </a:solidFill>
            </a:rPr>
            <a:t>概念</a:t>
          </a:r>
          <a:endParaRPr lang="zh-HK" altLang="en-US" dirty="0">
            <a:solidFill>
              <a:schemeClr val="tx1"/>
            </a:solidFill>
          </a:endParaRPr>
        </a:p>
      </dgm:t>
    </dgm:pt>
    <dgm:pt modelId="{67101D55-2426-4B4A-9F16-856C5EDB34C8}" type="parTrans" cxnId="{E06F2C50-9D08-4E91-9F5E-E10C6A60C7F9}">
      <dgm:prSet/>
      <dgm:spPr/>
      <dgm:t>
        <a:bodyPr/>
        <a:lstStyle/>
        <a:p>
          <a:endParaRPr lang="zh-HK" altLang="en-US"/>
        </a:p>
      </dgm:t>
    </dgm:pt>
    <dgm:pt modelId="{A51BC1D7-A1BD-472F-B15E-401677F68EFB}" type="sibTrans" cxnId="{E06F2C50-9D08-4E91-9F5E-E10C6A60C7F9}">
      <dgm:prSet/>
      <dgm:spPr/>
      <dgm:t>
        <a:bodyPr/>
        <a:lstStyle/>
        <a:p>
          <a:endParaRPr lang="zh-HK" altLang="en-US"/>
        </a:p>
      </dgm:t>
    </dgm:pt>
    <dgm:pt modelId="{7808C427-6006-41FF-8BAF-96BD13B37126}">
      <dgm:prSet phldrT="[文字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結果</a:t>
          </a:r>
          <a:endParaRPr lang="zh-HK" altLang="en-US" dirty="0">
            <a:solidFill>
              <a:schemeClr val="tx1"/>
            </a:solidFill>
          </a:endParaRPr>
        </a:p>
      </dgm:t>
    </dgm:pt>
    <dgm:pt modelId="{C43691C0-19FC-423F-AAF2-D861D9C45899}" type="parTrans" cxnId="{ADEE6702-4428-4754-82D4-0824D3AE36BF}">
      <dgm:prSet/>
      <dgm:spPr/>
      <dgm:t>
        <a:bodyPr/>
        <a:lstStyle/>
        <a:p>
          <a:endParaRPr lang="zh-HK" altLang="en-US"/>
        </a:p>
      </dgm:t>
    </dgm:pt>
    <dgm:pt modelId="{E9C36552-EDCC-445D-BEEF-0A3957CCCB45}" type="sibTrans" cxnId="{ADEE6702-4428-4754-82D4-0824D3AE36BF}">
      <dgm:prSet/>
      <dgm:spPr/>
      <dgm:t>
        <a:bodyPr/>
        <a:lstStyle/>
        <a:p>
          <a:endParaRPr lang="zh-HK" altLang="en-US"/>
        </a:p>
      </dgm:t>
    </dgm:pt>
    <dgm:pt modelId="{9920F10D-9B2B-4DC0-AE62-5C5F50D45C0E}" type="pres">
      <dgm:prSet presAssocID="{E65874D8-35CA-4D24-9135-B09FC8CD545D}" presName="Name0" presStyleCnt="0">
        <dgm:presLayoutVars>
          <dgm:dir/>
          <dgm:resizeHandles val="exact"/>
        </dgm:presLayoutVars>
      </dgm:prSet>
      <dgm:spPr/>
    </dgm:pt>
    <dgm:pt modelId="{AB4CF3C9-092A-4C01-9DAB-53AD5D0AAB8B}" type="pres">
      <dgm:prSet presAssocID="{BC1560F5-D5DE-4842-A5AF-B905A11D9DC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5ABA1EEA-B5FD-4B3F-9973-11EE97010CFD}" type="pres">
      <dgm:prSet presAssocID="{1819D3A9-5332-431C-B856-2C0F1AEA10AB}" presName="sibTrans" presStyleLbl="sibTrans2D1" presStyleIdx="0" presStyleCnt="2"/>
      <dgm:spPr/>
      <dgm:t>
        <a:bodyPr/>
        <a:lstStyle/>
        <a:p>
          <a:endParaRPr lang="zh-HK" altLang="en-US"/>
        </a:p>
      </dgm:t>
    </dgm:pt>
    <dgm:pt modelId="{74BA0FE8-672A-4A3F-A435-E5B07AB256B9}" type="pres">
      <dgm:prSet presAssocID="{1819D3A9-5332-431C-B856-2C0F1AEA10AB}" presName="connectorText" presStyleLbl="sibTrans2D1" presStyleIdx="0" presStyleCnt="2"/>
      <dgm:spPr/>
      <dgm:t>
        <a:bodyPr/>
        <a:lstStyle/>
        <a:p>
          <a:endParaRPr lang="zh-HK" altLang="en-US"/>
        </a:p>
      </dgm:t>
    </dgm:pt>
    <dgm:pt modelId="{C2E94B83-4158-402B-979F-BF055B06E1DE}" type="pres">
      <dgm:prSet presAssocID="{43A5EF60-EFD4-4F40-A5AA-D5481F3D34F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A34038A9-544B-4BB2-9410-B93A5708D3C7}" type="pres">
      <dgm:prSet presAssocID="{A51BC1D7-A1BD-472F-B15E-401677F68EFB}" presName="sibTrans" presStyleLbl="sibTrans2D1" presStyleIdx="1" presStyleCnt="2"/>
      <dgm:spPr/>
      <dgm:t>
        <a:bodyPr/>
        <a:lstStyle/>
        <a:p>
          <a:endParaRPr lang="zh-HK" altLang="en-US"/>
        </a:p>
      </dgm:t>
    </dgm:pt>
    <dgm:pt modelId="{7B04F45F-8C35-4BA1-AA0D-E1E0FE3563A5}" type="pres">
      <dgm:prSet presAssocID="{A51BC1D7-A1BD-472F-B15E-401677F68EFB}" presName="connectorText" presStyleLbl="sibTrans2D1" presStyleIdx="1" presStyleCnt="2"/>
      <dgm:spPr/>
      <dgm:t>
        <a:bodyPr/>
        <a:lstStyle/>
        <a:p>
          <a:endParaRPr lang="zh-HK" altLang="en-US"/>
        </a:p>
      </dgm:t>
    </dgm:pt>
    <dgm:pt modelId="{4783B753-5086-49FA-8BB3-FDD1BA39B04D}" type="pres">
      <dgm:prSet presAssocID="{7808C427-6006-41FF-8BAF-96BD13B3712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</dgm:ptLst>
  <dgm:cxnLst>
    <dgm:cxn modelId="{A3D68DAC-6DD2-450D-A497-E10CF44EAD15}" type="presOf" srcId="{E65874D8-35CA-4D24-9135-B09FC8CD545D}" destId="{9920F10D-9B2B-4DC0-AE62-5C5F50D45C0E}" srcOrd="0" destOrd="0" presId="urn:microsoft.com/office/officeart/2005/8/layout/process1"/>
    <dgm:cxn modelId="{D957690A-2521-48B1-90B8-2DB912D9352A}" type="presOf" srcId="{7808C427-6006-41FF-8BAF-96BD13B37126}" destId="{4783B753-5086-49FA-8BB3-FDD1BA39B04D}" srcOrd="0" destOrd="0" presId="urn:microsoft.com/office/officeart/2005/8/layout/process1"/>
    <dgm:cxn modelId="{ADEE6702-4428-4754-82D4-0824D3AE36BF}" srcId="{E65874D8-35CA-4D24-9135-B09FC8CD545D}" destId="{7808C427-6006-41FF-8BAF-96BD13B37126}" srcOrd="2" destOrd="0" parTransId="{C43691C0-19FC-423F-AAF2-D861D9C45899}" sibTransId="{E9C36552-EDCC-445D-BEEF-0A3957CCCB45}"/>
    <dgm:cxn modelId="{9EE2FBE3-A6CB-4272-BEC6-8AB37EB1239D}" type="presOf" srcId="{BC1560F5-D5DE-4842-A5AF-B905A11D9DC1}" destId="{AB4CF3C9-092A-4C01-9DAB-53AD5D0AAB8B}" srcOrd="0" destOrd="0" presId="urn:microsoft.com/office/officeart/2005/8/layout/process1"/>
    <dgm:cxn modelId="{C91670FB-F626-484D-A1FB-C8A5565DFF46}" type="presOf" srcId="{1819D3A9-5332-431C-B856-2C0F1AEA10AB}" destId="{5ABA1EEA-B5FD-4B3F-9973-11EE97010CFD}" srcOrd="0" destOrd="0" presId="urn:microsoft.com/office/officeart/2005/8/layout/process1"/>
    <dgm:cxn modelId="{654DEA25-8559-4BC0-8498-32FA86B18EFB}" type="presOf" srcId="{1819D3A9-5332-431C-B856-2C0F1AEA10AB}" destId="{74BA0FE8-672A-4A3F-A435-E5B07AB256B9}" srcOrd="1" destOrd="0" presId="urn:microsoft.com/office/officeart/2005/8/layout/process1"/>
    <dgm:cxn modelId="{0731E8D4-6C2F-4C7A-BDF8-B46CAB93D474}" type="presOf" srcId="{A51BC1D7-A1BD-472F-B15E-401677F68EFB}" destId="{A34038A9-544B-4BB2-9410-B93A5708D3C7}" srcOrd="0" destOrd="0" presId="urn:microsoft.com/office/officeart/2005/8/layout/process1"/>
    <dgm:cxn modelId="{371CBA1E-3EF3-432A-A7E2-B6E16B0129AB}" srcId="{E65874D8-35CA-4D24-9135-B09FC8CD545D}" destId="{BC1560F5-D5DE-4842-A5AF-B905A11D9DC1}" srcOrd="0" destOrd="0" parTransId="{32147732-8965-4700-8E9E-89153D6EF7CB}" sibTransId="{1819D3A9-5332-431C-B856-2C0F1AEA10AB}"/>
    <dgm:cxn modelId="{E06F2C50-9D08-4E91-9F5E-E10C6A60C7F9}" srcId="{E65874D8-35CA-4D24-9135-B09FC8CD545D}" destId="{43A5EF60-EFD4-4F40-A5AA-D5481F3D34F7}" srcOrd="1" destOrd="0" parTransId="{67101D55-2426-4B4A-9F16-856C5EDB34C8}" sibTransId="{A51BC1D7-A1BD-472F-B15E-401677F68EFB}"/>
    <dgm:cxn modelId="{4B367936-2EB5-47D8-9DDC-88B994ECF32F}" type="presOf" srcId="{43A5EF60-EFD4-4F40-A5AA-D5481F3D34F7}" destId="{C2E94B83-4158-402B-979F-BF055B06E1DE}" srcOrd="0" destOrd="0" presId="urn:microsoft.com/office/officeart/2005/8/layout/process1"/>
    <dgm:cxn modelId="{6288CA4E-B8A5-410F-9EDD-27FE2165D09A}" type="presOf" srcId="{A51BC1D7-A1BD-472F-B15E-401677F68EFB}" destId="{7B04F45F-8C35-4BA1-AA0D-E1E0FE3563A5}" srcOrd="1" destOrd="0" presId="urn:microsoft.com/office/officeart/2005/8/layout/process1"/>
    <dgm:cxn modelId="{4F936E9A-95F2-473B-AABB-9B19642CD360}" type="presParOf" srcId="{9920F10D-9B2B-4DC0-AE62-5C5F50D45C0E}" destId="{AB4CF3C9-092A-4C01-9DAB-53AD5D0AAB8B}" srcOrd="0" destOrd="0" presId="urn:microsoft.com/office/officeart/2005/8/layout/process1"/>
    <dgm:cxn modelId="{AE90AEC5-96E7-4F69-BC29-0C385E2BB3C7}" type="presParOf" srcId="{9920F10D-9B2B-4DC0-AE62-5C5F50D45C0E}" destId="{5ABA1EEA-B5FD-4B3F-9973-11EE97010CFD}" srcOrd="1" destOrd="0" presId="urn:microsoft.com/office/officeart/2005/8/layout/process1"/>
    <dgm:cxn modelId="{3A11BC54-B84F-44D3-9BB0-33E78388F08D}" type="presParOf" srcId="{5ABA1EEA-B5FD-4B3F-9973-11EE97010CFD}" destId="{74BA0FE8-672A-4A3F-A435-E5B07AB256B9}" srcOrd="0" destOrd="0" presId="urn:microsoft.com/office/officeart/2005/8/layout/process1"/>
    <dgm:cxn modelId="{7864657A-348A-4D24-B036-F464A126FA75}" type="presParOf" srcId="{9920F10D-9B2B-4DC0-AE62-5C5F50D45C0E}" destId="{C2E94B83-4158-402B-979F-BF055B06E1DE}" srcOrd="2" destOrd="0" presId="urn:microsoft.com/office/officeart/2005/8/layout/process1"/>
    <dgm:cxn modelId="{D05CEB64-2BA9-4F59-BAC5-61D0A946DA5C}" type="presParOf" srcId="{9920F10D-9B2B-4DC0-AE62-5C5F50D45C0E}" destId="{A34038A9-544B-4BB2-9410-B93A5708D3C7}" srcOrd="3" destOrd="0" presId="urn:microsoft.com/office/officeart/2005/8/layout/process1"/>
    <dgm:cxn modelId="{EF0DAB8F-EEE0-4FA1-9898-A1B58D28196C}" type="presParOf" srcId="{A34038A9-544B-4BB2-9410-B93A5708D3C7}" destId="{7B04F45F-8C35-4BA1-AA0D-E1E0FE3563A5}" srcOrd="0" destOrd="0" presId="urn:microsoft.com/office/officeart/2005/8/layout/process1"/>
    <dgm:cxn modelId="{38124ADA-8BE0-4EF3-A7BF-8BB0E38EF510}" type="presParOf" srcId="{9920F10D-9B2B-4DC0-AE62-5C5F50D45C0E}" destId="{4783B753-5086-49FA-8BB3-FDD1BA39B04D}" srcOrd="4" destOrd="0" presId="urn:microsoft.com/office/officeart/2005/8/layout/process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CF3C9-092A-4C01-9DAB-53AD5D0AAB8B}">
      <dsp:nvSpPr>
        <dsp:cNvPr id="0" name=""/>
        <dsp:cNvSpPr/>
      </dsp:nvSpPr>
      <dsp:spPr>
        <a:xfrm>
          <a:off x="7444" y="885279"/>
          <a:ext cx="2225175" cy="133510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 smtClean="0">
              <a:solidFill>
                <a:schemeClr val="tx1"/>
              </a:solidFill>
            </a:rPr>
            <a:t>論點</a:t>
          </a:r>
          <a:endParaRPr lang="zh-HK" altLang="en-US" sz="3300" kern="1200" dirty="0">
            <a:solidFill>
              <a:schemeClr val="tx1"/>
            </a:solidFill>
          </a:endParaRPr>
        </a:p>
      </dsp:txBody>
      <dsp:txXfrm>
        <a:off x="46548" y="924383"/>
        <a:ext cx="2146967" cy="1256897"/>
      </dsp:txXfrm>
    </dsp:sp>
    <dsp:sp modelId="{5ABA1EEA-B5FD-4B3F-9973-11EE97010CFD}">
      <dsp:nvSpPr>
        <dsp:cNvPr id="0" name=""/>
        <dsp:cNvSpPr/>
      </dsp:nvSpPr>
      <dsp:spPr>
        <a:xfrm>
          <a:off x="2455138" y="1276910"/>
          <a:ext cx="471737" cy="5518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HK" altLang="en-US" sz="2300" kern="1200"/>
        </a:p>
      </dsp:txBody>
      <dsp:txXfrm>
        <a:off x="2455138" y="1387279"/>
        <a:ext cx="330216" cy="331105"/>
      </dsp:txXfrm>
    </dsp:sp>
    <dsp:sp modelId="{C2E94B83-4158-402B-979F-BF055B06E1DE}">
      <dsp:nvSpPr>
        <dsp:cNvPr id="0" name=""/>
        <dsp:cNvSpPr/>
      </dsp:nvSpPr>
      <dsp:spPr>
        <a:xfrm>
          <a:off x="3122690" y="885279"/>
          <a:ext cx="2225175" cy="133510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 smtClean="0">
              <a:solidFill>
                <a:schemeClr val="tx1"/>
              </a:solidFill>
            </a:rPr>
            <a:t>如何</a:t>
          </a:r>
          <a:r>
            <a:rPr lang="en-US" altLang="zh-TW" sz="3300" kern="1200" dirty="0" smtClean="0">
              <a:solidFill>
                <a:schemeClr val="tx1"/>
              </a:solidFill>
            </a:rPr>
            <a:t>+</a:t>
          </a:r>
          <a:r>
            <a:rPr lang="zh-TW" altLang="en-US" sz="3300" kern="1200" dirty="0" smtClean="0">
              <a:solidFill>
                <a:schemeClr val="tx1"/>
              </a:solidFill>
            </a:rPr>
            <a:t>例子</a:t>
          </a:r>
          <a:r>
            <a:rPr lang="en-US" altLang="zh-TW" sz="3300" kern="1200" dirty="0" smtClean="0">
              <a:solidFill>
                <a:schemeClr val="tx1"/>
              </a:solidFill>
            </a:rPr>
            <a:t>+</a:t>
          </a:r>
          <a:r>
            <a:rPr lang="zh-TW" altLang="en-US" sz="3300" kern="1200" dirty="0" smtClean="0">
              <a:solidFill>
                <a:schemeClr val="tx1"/>
              </a:solidFill>
            </a:rPr>
            <a:t>概念</a:t>
          </a:r>
          <a:endParaRPr lang="zh-HK" altLang="en-US" sz="3300" kern="1200" dirty="0">
            <a:solidFill>
              <a:schemeClr val="tx1"/>
            </a:solidFill>
          </a:endParaRPr>
        </a:p>
      </dsp:txBody>
      <dsp:txXfrm>
        <a:off x="3161794" y="924383"/>
        <a:ext cx="2146967" cy="1256897"/>
      </dsp:txXfrm>
    </dsp:sp>
    <dsp:sp modelId="{A34038A9-544B-4BB2-9410-B93A5708D3C7}">
      <dsp:nvSpPr>
        <dsp:cNvPr id="0" name=""/>
        <dsp:cNvSpPr/>
      </dsp:nvSpPr>
      <dsp:spPr>
        <a:xfrm>
          <a:off x="5570383" y="1276910"/>
          <a:ext cx="471737" cy="5518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HK" altLang="en-US" sz="2300" kern="1200"/>
        </a:p>
      </dsp:txBody>
      <dsp:txXfrm>
        <a:off x="5570383" y="1387279"/>
        <a:ext cx="330216" cy="331105"/>
      </dsp:txXfrm>
    </dsp:sp>
    <dsp:sp modelId="{4783B753-5086-49FA-8BB3-FDD1BA39B04D}">
      <dsp:nvSpPr>
        <dsp:cNvPr id="0" name=""/>
        <dsp:cNvSpPr/>
      </dsp:nvSpPr>
      <dsp:spPr>
        <a:xfrm>
          <a:off x="6237936" y="885279"/>
          <a:ext cx="2225175" cy="1335105"/>
        </a:xfrm>
        <a:prstGeom prst="roundRect">
          <a:avLst>
            <a:gd name="adj" fmla="val 10000"/>
          </a:avLst>
        </a:prstGeom>
        <a:noFill/>
        <a:ln>
          <a:solidFill>
            <a:schemeClr val="tx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 smtClean="0">
              <a:solidFill>
                <a:schemeClr val="tx1"/>
              </a:solidFill>
            </a:rPr>
            <a:t>結果</a:t>
          </a:r>
          <a:endParaRPr lang="zh-HK" altLang="en-US" sz="3300" kern="1200" dirty="0">
            <a:solidFill>
              <a:schemeClr val="tx1"/>
            </a:solidFill>
          </a:endParaRPr>
        </a:p>
      </dsp:txBody>
      <dsp:txXfrm>
        <a:off x="6277040" y="924383"/>
        <a:ext cx="2146967" cy="1256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BAAAEF-2CBB-4381-8AA7-1286B042CD83}" type="datetimeFigureOut">
              <a:rPr lang="zh-HK" altLang="en-US" smtClean="0"/>
              <a:t>7/7/2020</a:t>
            </a:fld>
            <a:endParaRPr lang="zh-HK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00A569-2AA9-499E-8738-20C549018708}" type="slidenum">
              <a:rPr lang="zh-HK" altLang="en-US" smtClean="0"/>
              <a:t>‹#›</a:t>
            </a:fld>
            <a:endParaRPr lang="zh-HK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HK" altLang="en-US" dirty="0" smtClean="0"/>
              <a:t>運用小組合作促進學生</a:t>
            </a:r>
            <a:r>
              <a:rPr lang="en-US" altLang="zh-HK" dirty="0" smtClean="0"/>
              <a:t/>
            </a:r>
            <a:br>
              <a:rPr lang="en-US" altLang="zh-HK" dirty="0" smtClean="0"/>
            </a:br>
            <a:r>
              <a:rPr lang="zh-HK" altLang="en-US" dirty="0" smtClean="0"/>
              <a:t>於校內評估的學習效能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HK" altLang="en-US" dirty="0" smtClean="0"/>
              <a:t>香港道教聯合會圓玄學院第三中學</a:t>
            </a:r>
            <a:endParaRPr lang="en-US" altLang="zh-HK" dirty="0" smtClean="0"/>
          </a:p>
          <a:p>
            <a:r>
              <a:rPr lang="zh-HK" altLang="en-US" dirty="0" smtClean="0"/>
              <a:t>利群歡老師</a:t>
            </a:r>
            <a:endParaRPr lang="en-US" altLang="zh-HK" dirty="0" smtClean="0"/>
          </a:p>
          <a:p>
            <a:r>
              <a:rPr lang="en-US" altLang="zh-HK" dirty="0" smtClean="0"/>
              <a:t>2/6/2015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5388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應付校內評估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/>
              <a:t>教、考、評的</a:t>
            </a:r>
            <a:r>
              <a:rPr lang="zh-HK" altLang="en-US" dirty="0" smtClean="0"/>
              <a:t>配合</a:t>
            </a:r>
            <a:endParaRPr lang="en-US" altLang="zh-HK" dirty="0" smtClean="0"/>
          </a:p>
          <a:p>
            <a:r>
              <a:rPr lang="zh-HK" altLang="en-US" dirty="0" smtClean="0"/>
              <a:t>哪方面</a:t>
            </a:r>
            <a:r>
              <a:rPr lang="zh-HK" altLang="en-US" dirty="0"/>
              <a:t>的障礙：知識</a:t>
            </a:r>
            <a:r>
              <a:rPr lang="en-US" altLang="zh-HK" dirty="0" smtClean="0"/>
              <a:t>/</a:t>
            </a:r>
            <a:r>
              <a:rPr lang="zh-HK" altLang="en-US" dirty="0"/>
              <a:t>概念、議題、分析、題</a:t>
            </a:r>
            <a:r>
              <a:rPr lang="zh-HK" altLang="en-US" dirty="0" smtClean="0"/>
              <a:t>型</a:t>
            </a:r>
            <a:r>
              <a:rPr lang="en-US" altLang="zh-HK" dirty="0" smtClean="0"/>
              <a:t>/</a:t>
            </a:r>
            <a:r>
              <a:rPr lang="zh-HK" altLang="en-US" dirty="0"/>
              <a:t>寫作表達</a:t>
            </a:r>
          </a:p>
        </p:txBody>
      </p:sp>
    </p:spTree>
    <p:extLst>
      <p:ext uri="{BB962C8B-B14F-4D97-AF65-F5344CB8AC3E}">
        <p14:creationId xmlns:p14="http://schemas.microsoft.com/office/powerpoint/2010/main" val="15758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HK" altLang="en-US" dirty="0"/>
              <a:t>策略一：</a:t>
            </a:r>
            <a:r>
              <a:rPr lang="zh-HK" altLang="en-US" dirty="0" smtClean="0"/>
              <a:t>針對</a:t>
            </a:r>
            <a:r>
              <a:rPr lang="zh-HK" altLang="en-US" dirty="0"/>
              <a:t>知識</a:t>
            </a:r>
            <a:r>
              <a:rPr lang="en-US" altLang="zh-HK" dirty="0"/>
              <a:t>/</a:t>
            </a:r>
            <a:r>
              <a:rPr lang="zh-HK" altLang="en-US" dirty="0"/>
              <a:t>概念、議題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zh-HK" altLang="en-US" dirty="0"/>
              <a:t>利用「合作學習」形式匯報成果</a:t>
            </a:r>
            <a:endParaRPr lang="en-US" altLang="zh-HK" dirty="0"/>
          </a:p>
          <a:p>
            <a:pPr>
              <a:buFont typeface="Wingdings" pitchFamily="2" charset="2"/>
              <a:buChar char="ü"/>
            </a:pPr>
            <a:r>
              <a:rPr lang="zh-HK" altLang="en-US" dirty="0"/>
              <a:t>將考評中的議題於試前由學生作基本資料處理，並作匯報</a:t>
            </a:r>
            <a:endParaRPr lang="en-US" altLang="zh-HK" dirty="0"/>
          </a:p>
          <a:p>
            <a:pPr>
              <a:buFont typeface="Wingdings" pitchFamily="2" charset="2"/>
              <a:buChar char="ü"/>
            </a:pPr>
            <a:r>
              <a:rPr lang="zh-HK" altLang="en-US" dirty="0"/>
              <a:t>留意議題的分類</a:t>
            </a:r>
            <a:r>
              <a:rPr lang="en-US" altLang="zh-HK" dirty="0"/>
              <a:t>:</a:t>
            </a:r>
            <a:r>
              <a:rPr lang="zh-HK" altLang="zh-HK" dirty="0"/>
              <a:t>跨單元議題</a:t>
            </a:r>
            <a:r>
              <a:rPr lang="zh-HK" altLang="en-US" dirty="0"/>
              <a:t>、</a:t>
            </a:r>
            <a:r>
              <a:rPr lang="zh-HK" altLang="zh-HK" dirty="0"/>
              <a:t>恆常議題</a:t>
            </a:r>
            <a:r>
              <a:rPr lang="en-US" altLang="zh-HK" dirty="0"/>
              <a:t>vs</a:t>
            </a:r>
            <a:r>
              <a:rPr lang="zh-HK" altLang="zh-HK" dirty="0"/>
              <a:t>突發議題</a:t>
            </a:r>
            <a:r>
              <a:rPr lang="zh-HK" altLang="en-US" dirty="0"/>
              <a:t>、</a:t>
            </a:r>
            <a:r>
              <a:rPr lang="zh-TW" altLang="zh-HK" dirty="0"/>
              <a:t>以爭議點的類型分類</a:t>
            </a:r>
            <a:r>
              <a:rPr lang="en-US" altLang="zh-TW" dirty="0"/>
              <a:t>(</a:t>
            </a:r>
            <a:r>
              <a:rPr lang="zh-HK" altLang="zh-HK" dirty="0"/>
              <a:t>例如：環境保育</a:t>
            </a:r>
            <a:r>
              <a:rPr lang="en-US" altLang="zh-HK" dirty="0"/>
              <a:t>vs</a:t>
            </a:r>
            <a:r>
              <a:rPr lang="zh-HK" altLang="zh-HK" dirty="0"/>
              <a:t>經濟利益</a:t>
            </a:r>
            <a:r>
              <a:rPr lang="en-US" altLang="zh-HK" dirty="0"/>
              <a:t>, </a:t>
            </a:r>
            <a:r>
              <a:rPr lang="zh-HK" altLang="zh-HK" dirty="0"/>
              <a:t>公眾健康</a:t>
            </a:r>
            <a:r>
              <a:rPr lang="en-US" altLang="zh-HK" dirty="0"/>
              <a:t>vs</a:t>
            </a:r>
            <a:r>
              <a:rPr lang="zh-HK" altLang="zh-HK" dirty="0"/>
              <a:t>經濟利益，科技發展</a:t>
            </a:r>
            <a:r>
              <a:rPr lang="en-US" altLang="zh-HK" dirty="0"/>
              <a:t>vs</a:t>
            </a:r>
            <a:r>
              <a:rPr lang="zh-HK" altLang="zh-HK" dirty="0"/>
              <a:t>道德觀念，個人健康</a:t>
            </a:r>
            <a:r>
              <a:rPr lang="en-US" altLang="zh-HK" dirty="0"/>
              <a:t>vs</a:t>
            </a:r>
            <a:r>
              <a:rPr lang="zh-HK" altLang="zh-HK" dirty="0"/>
              <a:t>形象</a:t>
            </a:r>
            <a:r>
              <a:rPr lang="en-US" altLang="zh-HK" dirty="0"/>
              <a:t>)</a:t>
            </a:r>
            <a:endParaRPr lang="zh-TW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3329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125113" cy="924475"/>
          </a:xfrm>
        </p:spPr>
        <p:txBody>
          <a:bodyPr/>
          <a:lstStyle/>
          <a:p>
            <a:r>
              <a:rPr lang="zh-HK" altLang="en-US" sz="4800" dirty="0" smtClean="0"/>
              <a:t>方法</a:t>
            </a:r>
            <a:r>
              <a:rPr lang="en-US" altLang="zh-HK" sz="4800" dirty="0" smtClean="0"/>
              <a:t>:</a:t>
            </a:r>
            <a:endParaRPr lang="zh-HK" altLang="en-US" sz="4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2060848"/>
            <a:ext cx="8686800" cy="49377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zh-HK" altLang="en-US" sz="3600" dirty="0"/>
              <a:t>由上次擬卷</a:t>
            </a:r>
            <a:r>
              <a:rPr lang="zh-HK" altLang="en-US" sz="3600" dirty="0" smtClean="0"/>
              <a:t>至今次</a:t>
            </a:r>
            <a:r>
              <a:rPr lang="zh-HK" altLang="en-US" sz="3600" dirty="0"/>
              <a:t>擬卷期間的</a:t>
            </a:r>
            <a:r>
              <a:rPr lang="zh-HK" altLang="en-US" sz="3600" dirty="0" smtClean="0"/>
              <a:t>議題</a:t>
            </a:r>
            <a:endParaRPr lang="en-US" altLang="zh-HK" sz="3600" dirty="0" smtClean="0"/>
          </a:p>
          <a:p>
            <a:pPr>
              <a:buFont typeface="Wingdings" pitchFamily="2" charset="2"/>
              <a:buChar char="ü"/>
            </a:pPr>
            <a:r>
              <a:rPr lang="zh-HK" altLang="en-US" sz="3600" dirty="0" smtClean="0"/>
              <a:t>跨單元議題</a:t>
            </a:r>
            <a:endParaRPr lang="en-US" altLang="zh-HK" sz="3600" dirty="0" smtClean="0"/>
          </a:p>
          <a:p>
            <a:pPr>
              <a:buFont typeface="Wingdings" pitchFamily="2" charset="2"/>
              <a:buChar char="ü"/>
            </a:pPr>
            <a:r>
              <a:rPr lang="zh-HK" altLang="en-US" sz="3600" dirty="0"/>
              <a:t>需考慮議題要包括不同形式</a:t>
            </a:r>
            <a:r>
              <a:rPr lang="en-US" altLang="zh-HK" sz="3600" dirty="0"/>
              <a:t>(</a:t>
            </a:r>
            <a:r>
              <a:rPr lang="zh-HK" altLang="en-US" sz="3600" dirty="0"/>
              <a:t>數據、文字、圖像</a:t>
            </a:r>
            <a:r>
              <a:rPr lang="en-US" altLang="zh-HK" sz="3600" dirty="0"/>
              <a:t>)</a:t>
            </a:r>
            <a:r>
              <a:rPr lang="zh-HK" altLang="en-US" sz="3600" dirty="0"/>
              <a:t>的資料</a:t>
            </a:r>
            <a:endParaRPr lang="en-US" altLang="zh-HK" sz="3600" dirty="0"/>
          </a:p>
          <a:p>
            <a:pPr>
              <a:buFont typeface="Wingdings" pitchFamily="2" charset="2"/>
              <a:buChar char="ü"/>
            </a:pPr>
            <a:r>
              <a:rPr lang="zh-HK" altLang="en-US" sz="3600" dirty="0"/>
              <a:t>資料形式及議題能有概念轉移</a:t>
            </a:r>
            <a:endParaRPr lang="en-US" altLang="zh-HK" sz="3600" dirty="0" smtClean="0"/>
          </a:p>
          <a:p>
            <a:pPr>
              <a:buFont typeface="Wingdings" pitchFamily="2" charset="2"/>
              <a:buChar char="ü"/>
            </a:pPr>
            <a:r>
              <a:rPr lang="zh-HK" altLang="en-US" sz="3600" dirty="0" smtClean="0"/>
              <a:t>議題不同但相同概念</a:t>
            </a:r>
            <a:endParaRPr lang="en-US" altLang="zh-HK" sz="3600" dirty="0" smtClean="0"/>
          </a:p>
        </p:txBody>
      </p:sp>
    </p:spTree>
    <p:extLst>
      <p:ext uri="{BB962C8B-B14F-4D97-AF65-F5344CB8AC3E}">
        <p14:creationId xmlns:p14="http://schemas.microsoft.com/office/powerpoint/2010/main" val="164395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125113" cy="9244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88632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3400" dirty="0"/>
              <a:t>清楚指出類似議題的相同之處</a:t>
            </a:r>
            <a:r>
              <a:rPr lang="en-US" altLang="zh-HK" sz="3400" dirty="0"/>
              <a:t>(</a:t>
            </a:r>
            <a:r>
              <a:rPr lang="zh-HK" altLang="en-US" sz="3400" dirty="0"/>
              <a:t>事實</a:t>
            </a:r>
            <a:r>
              <a:rPr lang="en-US" altLang="zh-HK" sz="3400" dirty="0"/>
              <a:t>&gt;</a:t>
            </a:r>
            <a:r>
              <a:rPr lang="zh-HK" altLang="en-US" sz="3400" dirty="0"/>
              <a:t>相關概念</a:t>
            </a:r>
            <a:r>
              <a:rPr lang="en-US" altLang="zh-HK" sz="3400" dirty="0"/>
              <a:t>&gt;</a:t>
            </a:r>
            <a:r>
              <a:rPr lang="zh-HK" altLang="en-US" sz="3400" dirty="0"/>
              <a:t>分析架構</a:t>
            </a:r>
            <a:r>
              <a:rPr lang="en-US" altLang="zh-HK" sz="34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3400" dirty="0" smtClean="0"/>
              <a:t>從不</a:t>
            </a:r>
            <a:r>
              <a:rPr lang="zh-HK" altLang="en-US" sz="3400" dirty="0"/>
              <a:t>同議題再伸延學習，看到同類議題中反映出的現象及</a:t>
            </a:r>
            <a:r>
              <a:rPr lang="zh-HK" altLang="en-US" sz="3400" dirty="0" smtClean="0"/>
              <a:t>意義</a:t>
            </a:r>
            <a:endParaRPr lang="en-US" altLang="zh-HK" sz="3400" dirty="0" smtClean="0"/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3400" dirty="0"/>
              <a:t>例如：高鐵及菜園村事件</a:t>
            </a:r>
            <a:endParaRPr lang="en-US" altLang="zh-HK" sz="3400" i="1" dirty="0"/>
          </a:p>
          <a:p>
            <a:pPr marL="1371600" lvl="3" indent="0">
              <a:spcAft>
                <a:spcPts val="0"/>
              </a:spcAft>
              <a:buClr>
                <a:schemeClr val="accent1">
                  <a:tint val="60000"/>
                </a:schemeClr>
              </a:buClr>
              <a:buNone/>
              <a:defRPr/>
            </a:pPr>
            <a:r>
              <a:rPr lang="en-US" altLang="zh-HK" sz="3400" dirty="0"/>
              <a:t>&gt;</a:t>
            </a:r>
            <a:r>
              <a:rPr lang="zh-HK" altLang="en-US" sz="3400" dirty="0"/>
              <a:t>第三跑道</a:t>
            </a:r>
            <a:endParaRPr lang="en-US" altLang="zh-HK" sz="3400" dirty="0"/>
          </a:p>
          <a:p>
            <a:pPr marL="1371600" lvl="3" indent="0">
              <a:spcAft>
                <a:spcPts val="0"/>
              </a:spcAft>
              <a:buClr>
                <a:schemeClr val="accent1">
                  <a:tint val="60000"/>
                </a:schemeClr>
              </a:buClr>
              <a:buNone/>
              <a:defRPr/>
            </a:pPr>
            <a:r>
              <a:rPr lang="en-US" altLang="zh-HK" sz="3400" dirty="0"/>
              <a:t>&gt;</a:t>
            </a:r>
            <a:r>
              <a:rPr lang="zh-HK" altLang="en-US" sz="3400" dirty="0"/>
              <a:t>東北發展</a:t>
            </a:r>
            <a:r>
              <a:rPr lang="zh-HK" altLang="en-US" sz="3400" dirty="0" smtClean="0"/>
              <a:t>計劃</a:t>
            </a:r>
            <a:endParaRPr lang="en-US" altLang="zh-HK" sz="3400" dirty="0" smtClean="0"/>
          </a:p>
          <a:p>
            <a:pPr marL="342900" lvl="3" indent="-342900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3400" dirty="0" smtClean="0"/>
              <a:t>學生</a:t>
            </a:r>
            <a:r>
              <a:rPr lang="zh-HK" altLang="en-US" sz="3400" dirty="0"/>
              <a:t>可從不同議題中看到一些共同的爭議</a:t>
            </a:r>
            <a:r>
              <a:rPr lang="zh-HK" altLang="en-US" sz="3400" dirty="0" smtClean="0"/>
              <a:t>、分析</a:t>
            </a:r>
            <a:r>
              <a:rPr lang="zh-HK" altLang="en-US" sz="3400" dirty="0"/>
              <a:t>共同的社會現象及</a:t>
            </a:r>
            <a:r>
              <a:rPr lang="zh-HK" altLang="en-US" sz="3400" dirty="0" smtClean="0"/>
              <a:t>概念</a:t>
            </a:r>
            <a:endParaRPr lang="en-US" altLang="zh-HK" sz="3400" dirty="0" smtClean="0"/>
          </a:p>
          <a:p>
            <a:pPr marL="342900" lvl="3" indent="-342900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3400" dirty="0"/>
              <a:t>例如：基建發展與社會、環境的衝突，政府諮詢模式、市民參與公共事務</a:t>
            </a:r>
            <a:r>
              <a:rPr lang="en-US" altLang="zh-HK" sz="3400" dirty="0" smtClean="0"/>
              <a:t>….</a:t>
            </a:r>
            <a:r>
              <a:rPr lang="en-US" altLang="zh-HK" sz="2600" dirty="0" smtClean="0"/>
              <a:t>	</a:t>
            </a:r>
            <a:endParaRPr lang="en-US" altLang="zh-HK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7016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HK" altLang="en-US" sz="4800" dirty="0">
                <a:latin typeface="+mn-ea"/>
                <a:ea typeface="+mn-ea"/>
              </a:rPr>
              <a:t>試前準備</a:t>
            </a:r>
            <a:r>
              <a:rPr lang="zh-HK" altLang="en-US" sz="4800" dirty="0" smtClean="0">
                <a:latin typeface="+mn-ea"/>
                <a:ea typeface="+mn-ea"/>
              </a:rPr>
              <a:t>：</a:t>
            </a:r>
            <a:r>
              <a:rPr lang="zh-HK" altLang="en-US" sz="4800" dirty="0">
                <a:latin typeface="+mn-ea"/>
                <a:ea typeface="+mn-ea"/>
              </a:rPr>
              <a:t>針對</a:t>
            </a:r>
            <a:r>
              <a:rPr lang="zh-HK" altLang="en-US" sz="4800" dirty="0" smtClean="0">
                <a:latin typeface="+mn-ea"/>
                <a:ea typeface="+mn-ea"/>
              </a:rPr>
              <a:t>議題</a:t>
            </a:r>
            <a:endParaRPr lang="zh-HK" altLang="en-US" sz="48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2400" dirty="0">
                <a:latin typeface="+mn-ea"/>
              </a:rPr>
              <a:t>善用學生的求知慾、互助能力</a:t>
            </a:r>
            <a:endParaRPr lang="en-US" altLang="zh-HK" sz="2400" dirty="0" smtClean="0">
              <a:latin typeface="+mn-ea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zh-HK" altLang="en-US" sz="2400" dirty="0" smtClean="0">
                <a:latin typeface="+mn-ea"/>
              </a:rPr>
              <a:t>學生</a:t>
            </a:r>
            <a:r>
              <a:rPr lang="zh-HK" altLang="en-US" sz="2400" dirty="0">
                <a:latin typeface="+mn-ea"/>
              </a:rPr>
              <a:t>分組匯報不同議題</a:t>
            </a:r>
            <a:r>
              <a:rPr lang="zh-HK" altLang="en-US" sz="2400" dirty="0" smtClean="0">
                <a:latin typeface="+mn-ea"/>
              </a:rPr>
              <a:t>的</a:t>
            </a:r>
            <a:r>
              <a:rPr lang="en-US" altLang="zh-HK" sz="2400" dirty="0" smtClean="0">
                <a:latin typeface="+mn-ea"/>
              </a:rPr>
              <a:t>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六何</a:t>
            </a:r>
            <a:r>
              <a:rPr lang="zh-HK" altLang="en-US" sz="2400" dirty="0" smtClean="0">
                <a:latin typeface="+mn-ea"/>
              </a:rPr>
              <a:t>法</a:t>
            </a:r>
            <a:endParaRPr lang="en-US" altLang="zh-HK" sz="2400" dirty="0" smtClean="0">
              <a:latin typeface="+mn-ea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持分者、立場、</a:t>
            </a:r>
            <a:r>
              <a:rPr lang="zh-HK" altLang="en-US" sz="2400" dirty="0" smtClean="0">
                <a:latin typeface="+mn-ea"/>
              </a:rPr>
              <a:t>論點</a:t>
            </a:r>
            <a:endParaRPr lang="en-US" altLang="zh-HK" sz="2400" dirty="0" smtClean="0">
              <a:latin typeface="+mn-ea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衝突點</a:t>
            </a:r>
            <a:endParaRPr lang="en-US" altLang="zh-HK" sz="2400" dirty="0" smtClean="0">
              <a:latin typeface="+mn-ea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相關</a:t>
            </a:r>
            <a:r>
              <a:rPr lang="zh-HK" altLang="en-US" sz="2400" dirty="0" smtClean="0">
                <a:latin typeface="+mn-ea"/>
              </a:rPr>
              <a:t>概念</a:t>
            </a:r>
            <a:endParaRPr lang="en-US" altLang="zh-HK" sz="2400" dirty="0" smtClean="0">
              <a:latin typeface="+mn-ea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同類</a:t>
            </a:r>
            <a:r>
              <a:rPr lang="zh-HK" altLang="en-US" sz="2400" dirty="0" smtClean="0">
                <a:latin typeface="+mn-ea"/>
              </a:rPr>
              <a:t>議題</a:t>
            </a:r>
            <a:endParaRPr lang="en-US" altLang="zh-HK" sz="2400" dirty="0" smtClean="0">
              <a:latin typeface="+mn-ea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HK" altLang="en-US" sz="2400" dirty="0" smtClean="0">
                <a:latin typeface="+mn-ea"/>
              </a:rPr>
              <a:t>擬題</a:t>
            </a:r>
            <a:endParaRPr lang="en-US" altLang="zh-HK" sz="2400" dirty="0" smtClean="0">
              <a:latin typeface="+mn-ea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HK" altLang="en-US" sz="2400" dirty="0">
                <a:latin typeface="+mn-ea"/>
              </a:rPr>
              <a:t>寫作練習</a:t>
            </a:r>
            <a:endParaRPr lang="en-US" altLang="zh-HK" sz="24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333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125113" cy="1080120"/>
          </a:xfrm>
        </p:spPr>
        <p:txBody>
          <a:bodyPr>
            <a:normAutofit fontScale="90000"/>
          </a:bodyPr>
          <a:lstStyle/>
          <a:p>
            <a:r>
              <a:rPr lang="zh-TW" altLang="zh-HK" sz="4800" dirty="0">
                <a:latin typeface="+mn-ea"/>
                <a:ea typeface="+mn-ea"/>
              </a:rPr>
              <a:t>以問題形式分類作訓練</a:t>
            </a:r>
            <a:r>
              <a:rPr lang="en-US" altLang="zh-TW" sz="4800" dirty="0">
                <a:latin typeface="+mn-ea"/>
                <a:ea typeface="+mn-ea"/>
              </a:rPr>
              <a:t/>
            </a:r>
            <a:br>
              <a:rPr lang="en-US" altLang="zh-TW" sz="4800" dirty="0">
                <a:latin typeface="+mn-ea"/>
                <a:ea typeface="+mn-ea"/>
              </a:rPr>
            </a:br>
            <a:endParaRPr lang="zh-HK" altLang="en-US" sz="48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772816"/>
            <a:ext cx="7125112" cy="4248472"/>
          </a:xfrm>
        </p:spPr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zh-HK" altLang="zh-HK" sz="2800" dirty="0" smtClean="0">
                <a:latin typeface="+mn-ea"/>
              </a:rPr>
              <a:t>比較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以資料引證另一資料</a:t>
            </a:r>
            <a:r>
              <a:rPr lang="en-US" altLang="zh-HK" sz="2800" dirty="0">
                <a:latin typeface="+mn-ea"/>
              </a:rPr>
              <a:t>/</a:t>
            </a:r>
            <a:r>
              <a:rPr lang="zh-HK" altLang="zh-HK" sz="2800" dirty="0">
                <a:latin typeface="+mn-ea"/>
              </a:rPr>
              <a:t>以資料引證現象</a:t>
            </a:r>
            <a:r>
              <a:rPr lang="en-US" altLang="zh-HK" sz="2800" dirty="0">
                <a:latin typeface="+mn-ea"/>
              </a:rPr>
              <a:t>/</a:t>
            </a:r>
            <a:r>
              <a:rPr lang="zh-HK" altLang="zh-HK" sz="2800" dirty="0">
                <a:latin typeface="+mn-ea"/>
              </a:rPr>
              <a:t>看法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衝突點</a:t>
            </a:r>
            <a:r>
              <a:rPr lang="en-US" altLang="zh-HK" sz="2800" dirty="0">
                <a:latin typeface="+mn-ea"/>
              </a:rPr>
              <a:t>&gt;</a:t>
            </a:r>
            <a:r>
              <a:rPr lang="zh-HK" altLang="zh-HK" sz="2800" dirty="0" smtClean="0">
                <a:latin typeface="+mn-ea"/>
              </a:rPr>
              <a:t>價值觀</a:t>
            </a:r>
            <a:endParaRPr lang="en-US" altLang="zh-HK" sz="2800" dirty="0" smtClean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2800" dirty="0">
                <a:latin typeface="+mn-ea"/>
              </a:rPr>
              <a:t>因果關係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原因</a:t>
            </a:r>
            <a:r>
              <a:rPr lang="en-US" altLang="zh-HK" sz="2800" dirty="0">
                <a:latin typeface="+mn-ea"/>
              </a:rPr>
              <a:t>/</a:t>
            </a:r>
            <a:r>
              <a:rPr lang="zh-HK" altLang="zh-HK" sz="2800" dirty="0">
                <a:latin typeface="+mn-ea"/>
              </a:rPr>
              <a:t>因素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何等程度</a:t>
            </a:r>
            <a:r>
              <a:rPr lang="en-US" altLang="zh-HK" sz="2800" dirty="0">
                <a:latin typeface="+mn-ea"/>
              </a:rPr>
              <a:t>/</a:t>
            </a:r>
            <a:r>
              <a:rPr lang="zh-HK" altLang="zh-HK" sz="2800" dirty="0">
                <a:latin typeface="+mn-ea"/>
              </a:rPr>
              <a:t>同意</a:t>
            </a:r>
            <a:r>
              <a:rPr lang="en-US" altLang="zh-HK" sz="2800" dirty="0">
                <a:latin typeface="+mn-ea"/>
              </a:rPr>
              <a:t>(</a:t>
            </a:r>
            <a:r>
              <a:rPr lang="zh-HK" altLang="zh-HK" sz="2800" dirty="0">
                <a:latin typeface="+mn-ea"/>
              </a:rPr>
              <a:t>說法</a:t>
            </a:r>
            <a:r>
              <a:rPr lang="en-US" altLang="zh-HK" sz="2800" dirty="0">
                <a:latin typeface="+mn-ea"/>
              </a:rPr>
              <a:t>)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建議</a:t>
            </a:r>
            <a:endParaRPr lang="zh-TW" altLang="zh-HK" sz="2800" dirty="0">
              <a:latin typeface="+mn-ea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zh-HK" altLang="zh-HK" sz="2800" dirty="0">
                <a:latin typeface="+mn-ea"/>
              </a:rPr>
              <a:t>評論</a:t>
            </a:r>
            <a:endParaRPr lang="zh-TW" altLang="zh-HK" sz="2800" dirty="0">
              <a:latin typeface="+mn-ea"/>
            </a:endParaRPr>
          </a:p>
          <a:p>
            <a:endParaRPr lang="zh-TW" altLang="zh-HK" dirty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02084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延伸活動：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/>
              <a:t>將一定數量的匯報議題，利用分組活動，讓學生以概念將議題分類、找出共同概念並作匯</a:t>
            </a:r>
            <a:r>
              <a:rPr lang="zh-HK" altLang="en-US" dirty="0" smtClean="0"/>
              <a:t>報</a:t>
            </a:r>
            <a:endParaRPr lang="en-US" altLang="zh-HK" dirty="0" smtClean="0"/>
          </a:p>
          <a:p>
            <a:r>
              <a:rPr lang="zh-HK" altLang="en-US" dirty="0"/>
              <a:t>學生應會找出不同的答案，教師亦可籍此指出跨單元的重點、擬題的不同</a:t>
            </a:r>
            <a:r>
              <a:rPr lang="zh-HK" altLang="en-US" dirty="0" smtClean="0"/>
              <a:t>角度</a:t>
            </a:r>
            <a:endParaRPr lang="en-US" altLang="zh-HK" dirty="0" smtClean="0"/>
          </a:p>
          <a:p>
            <a:r>
              <a:rPr lang="zh-HK" altLang="en-US" dirty="0"/>
              <a:t>學生可整理曾學過的議題，為公開試作準備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02031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70408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zh-HK" altLang="en-US" dirty="0" smtClean="0"/>
              <a:t>策略二</a:t>
            </a:r>
            <a:r>
              <a:rPr lang="zh-HK" altLang="en-US" dirty="0"/>
              <a:t>：</a:t>
            </a:r>
            <a:r>
              <a:rPr lang="zh-HK" altLang="en-US" dirty="0" smtClean="0"/>
              <a:t>針對</a:t>
            </a:r>
            <a:r>
              <a:rPr lang="zh-HK" altLang="en-US" dirty="0"/>
              <a:t>分析、題型</a:t>
            </a:r>
            <a:r>
              <a:rPr lang="en-US" altLang="zh-HK" dirty="0"/>
              <a:t>/</a:t>
            </a:r>
            <a:r>
              <a:rPr lang="zh-HK" altLang="en-US" dirty="0"/>
              <a:t>寫作</a:t>
            </a:r>
            <a:r>
              <a:rPr lang="zh-HK" altLang="en-US" dirty="0" smtClean="0"/>
              <a:t>表達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/>
              <a:t>從課堂提問建構知識至概念、分析資料、適當回應題型並加以</a:t>
            </a:r>
            <a:r>
              <a:rPr lang="zh-HK" altLang="en-US" dirty="0" smtClean="0"/>
              <a:t>闡述</a:t>
            </a:r>
            <a:r>
              <a:rPr lang="en-US" altLang="zh-HK" dirty="0" smtClean="0"/>
              <a:t>(</a:t>
            </a:r>
            <a:r>
              <a:rPr lang="zh-HK" altLang="en-US" dirty="0" smtClean="0"/>
              <a:t>推論</a:t>
            </a:r>
            <a:r>
              <a:rPr lang="en-US" altLang="zh-HK" dirty="0" smtClean="0"/>
              <a:t>)</a:t>
            </a:r>
          </a:p>
          <a:p>
            <a:r>
              <a:rPr lang="zh-TW" altLang="en-US" dirty="0"/>
              <a:t>鷹架 </a:t>
            </a:r>
            <a:r>
              <a:rPr lang="en-US" altLang="zh-TW" dirty="0"/>
              <a:t>– </a:t>
            </a:r>
            <a:r>
              <a:rPr lang="zh-TW" altLang="en-US" dirty="0"/>
              <a:t>協助學生思考、推論過程</a:t>
            </a:r>
            <a:endParaRPr lang="en-US" altLang="zh-TW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10997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5751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適當提問 </a:t>
            </a:r>
            <a:r>
              <a:rPr lang="en-US" altLang="zh-TW" dirty="0" smtClean="0"/>
              <a:t>– </a:t>
            </a:r>
            <a:r>
              <a:rPr lang="zh-TW" altLang="en-US" dirty="0" smtClean="0"/>
              <a:t>按學生程度</a:t>
            </a:r>
            <a:r>
              <a:rPr lang="en-US" altLang="zh-TW" dirty="0" smtClean="0"/>
              <a:t>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5502876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 smtClean="0"/>
              <a:t>提問目的 </a:t>
            </a:r>
            <a:r>
              <a:rPr lang="en-US" altLang="zh-TW" dirty="0" smtClean="0"/>
              <a:t>/ </a:t>
            </a:r>
            <a:r>
              <a:rPr lang="zh-TW" altLang="en-US" dirty="0" smtClean="0"/>
              <a:t>方向：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HK" dirty="0" smtClean="0"/>
              <a:t>   </a:t>
            </a:r>
            <a:r>
              <a:rPr lang="en-US" altLang="zh-TW" dirty="0" smtClean="0"/>
              <a:t>- </a:t>
            </a:r>
            <a:r>
              <a:rPr lang="zh-TW" altLang="en-US" dirty="0" smtClean="0"/>
              <a:t>推論 </a:t>
            </a:r>
            <a:r>
              <a:rPr lang="en-US" altLang="zh-TW" dirty="0" smtClean="0"/>
              <a:t>(</a:t>
            </a:r>
            <a:r>
              <a:rPr lang="zh-TW" altLang="en-US" dirty="0" smtClean="0"/>
              <a:t>幫助擴充論點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en-US" altLang="zh-TW" dirty="0" smtClean="0"/>
              <a:t>- </a:t>
            </a:r>
            <a:r>
              <a:rPr lang="zh-TW" altLang="en-US" dirty="0" smtClean="0"/>
              <a:t>概念化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en-US" altLang="zh-TW" dirty="0" smtClean="0"/>
              <a:t>- </a:t>
            </a:r>
            <a:r>
              <a:rPr lang="zh-TW" altLang="en-US" dirty="0" smtClean="0"/>
              <a:t>價值觀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 smtClean="0"/>
              <a:t>拆細提問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&gt;</a:t>
            </a:r>
            <a:r>
              <a:rPr lang="zh-TW" altLang="en-US" dirty="0" smtClean="0"/>
              <a:t>原因 </a:t>
            </a:r>
            <a:r>
              <a:rPr lang="en-US" altLang="zh-TW" dirty="0" smtClean="0"/>
              <a:t>(</a:t>
            </a:r>
            <a:r>
              <a:rPr lang="zh-TW" altLang="en-US" dirty="0" smtClean="0"/>
              <a:t>為什麼</a:t>
            </a:r>
            <a:r>
              <a:rPr lang="en-US" altLang="zh-TW" dirty="0" smtClean="0"/>
              <a:t>﹖</a:t>
            </a:r>
            <a:r>
              <a:rPr lang="zh-TW" altLang="en-US" dirty="0" smtClean="0"/>
              <a:t>請給原因</a:t>
            </a:r>
            <a:r>
              <a:rPr lang="zh-TW" altLang="en-US" dirty="0"/>
              <a:t>。</a:t>
            </a:r>
            <a:r>
              <a:rPr lang="en-US" altLang="zh-TW" dirty="0" smtClean="0"/>
              <a:t>) </a:t>
            </a:r>
          </a:p>
          <a:p>
            <a:pPr marL="0" indent="0">
              <a:buNone/>
            </a:pPr>
            <a:r>
              <a:rPr lang="en-US" altLang="zh-TW" dirty="0" smtClean="0"/>
              <a:t>&gt; </a:t>
            </a:r>
            <a:r>
              <a:rPr lang="zh-TW" altLang="en-US" dirty="0" smtClean="0"/>
              <a:t>如何</a:t>
            </a:r>
            <a:r>
              <a:rPr lang="en-US" altLang="zh-TW" dirty="0" smtClean="0"/>
              <a:t>(……</a:t>
            </a:r>
            <a:r>
              <a:rPr lang="zh-TW" altLang="en-US" dirty="0" smtClean="0"/>
              <a:t>點樣造成此結果</a:t>
            </a:r>
            <a:r>
              <a:rPr lang="en-US" altLang="zh-TW" dirty="0" smtClean="0"/>
              <a:t>……) </a:t>
            </a:r>
          </a:p>
          <a:p>
            <a:pPr marL="0" indent="0">
              <a:buNone/>
            </a:pPr>
            <a:r>
              <a:rPr lang="en-US" altLang="zh-TW" dirty="0" smtClean="0"/>
              <a:t>&gt; </a:t>
            </a:r>
            <a:r>
              <a:rPr lang="zh-TW" altLang="en-US" dirty="0" smtClean="0"/>
              <a:t>例如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&gt; </a:t>
            </a:r>
            <a:r>
              <a:rPr lang="zh-TW" altLang="en-US" dirty="0" smtClean="0"/>
              <a:t>解釋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&gt; </a:t>
            </a:r>
            <a:r>
              <a:rPr lang="zh-TW" altLang="en-US" dirty="0" smtClean="0"/>
              <a:t>結果 </a:t>
            </a:r>
            <a:r>
              <a:rPr lang="en-US" altLang="zh-TW" dirty="0" smtClean="0"/>
              <a:t>(</a:t>
            </a:r>
            <a:r>
              <a:rPr lang="zh-TW" altLang="en-US" dirty="0" smtClean="0"/>
              <a:t>提升了</a:t>
            </a:r>
            <a:r>
              <a:rPr lang="en-US" altLang="zh-TW" dirty="0" smtClean="0"/>
              <a:t>……)</a:t>
            </a:r>
          </a:p>
          <a:p>
            <a:pPr marL="0" indent="0">
              <a:buNone/>
            </a:pPr>
            <a:r>
              <a:rPr lang="en-US" altLang="zh-TW" dirty="0" smtClean="0"/>
              <a:t>&gt; </a:t>
            </a:r>
            <a:r>
              <a:rPr lang="zh-TW" altLang="en-US" dirty="0" smtClean="0"/>
              <a:t>價值觀 </a:t>
            </a:r>
            <a:r>
              <a:rPr lang="en-US" altLang="zh-TW" dirty="0" smtClean="0"/>
              <a:t>(</a:t>
            </a:r>
            <a:r>
              <a:rPr lang="zh-TW" altLang="en-US" dirty="0" smtClean="0"/>
              <a:t>反映了什麼價值觀</a:t>
            </a:r>
            <a:r>
              <a:rPr lang="en-US" altLang="zh-TW" dirty="0" smtClean="0"/>
              <a:t>﹖</a:t>
            </a:r>
            <a:r>
              <a:rPr lang="zh-TW" altLang="en-US" dirty="0" smtClean="0"/>
              <a:t>持份者行為代表了他重視什麼</a:t>
            </a:r>
            <a:r>
              <a:rPr lang="en-US" altLang="zh-TW" dirty="0"/>
              <a:t>﹖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r>
              <a:rPr lang="en-US" altLang="zh-HK" dirty="0" smtClean="0"/>
              <a:t>     </a:t>
            </a:r>
            <a:endParaRPr lang="zh-HK" altLang="en-US" dirty="0"/>
          </a:p>
        </p:txBody>
      </p:sp>
      <p:sp>
        <p:nvSpPr>
          <p:cNvPr id="4" name="弧形箭號 (左彎) 3"/>
          <p:cNvSpPr/>
          <p:nvPr/>
        </p:nvSpPr>
        <p:spPr>
          <a:xfrm>
            <a:off x="4102443" y="2133601"/>
            <a:ext cx="1037968" cy="2487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0507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適當提問 </a:t>
            </a:r>
            <a:r>
              <a:rPr lang="en-US" altLang="zh-TW" dirty="0" smtClean="0"/>
              <a:t>-</a:t>
            </a:r>
            <a:r>
              <a:rPr lang="zh-TW" altLang="en-US" dirty="0" smtClean="0"/>
              <a:t>按學生程度</a:t>
            </a:r>
            <a:r>
              <a:rPr lang="en-US" altLang="zh-TW" dirty="0" smtClean="0"/>
              <a:t>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7195" y="1543793"/>
            <a:ext cx="8790709" cy="4704423"/>
          </a:xfrm>
        </p:spPr>
        <p:txBody>
          <a:bodyPr/>
          <a:lstStyle/>
          <a:p>
            <a:r>
              <a:rPr lang="zh-TW" altLang="en-US" dirty="0" smtClean="0"/>
              <a:t>提問形式變化較少，熟能生巧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>
                <a:sym typeface="Wingdings 2" panose="05020102010507070707" pitchFamily="18" charset="2"/>
              </a:rPr>
              <a:t>   </a:t>
            </a:r>
            <a:r>
              <a:rPr lang="zh-TW" altLang="zh-TW" dirty="0" smtClean="0">
                <a:sym typeface="Wingdings 2" panose="05020102010507070707" pitchFamily="18" charset="2"/>
              </a:rPr>
              <a:t></a:t>
            </a:r>
            <a:r>
              <a:rPr lang="en-US" altLang="zh-TW" dirty="0" smtClean="0">
                <a:sym typeface="Wingdings 2" panose="05020102010507070707" pitchFamily="18" charset="2"/>
              </a:rPr>
              <a:t> </a:t>
            </a:r>
            <a:r>
              <a:rPr lang="zh-TW" altLang="en-US" dirty="0" smtClean="0">
                <a:sym typeface="Wingdings 2" panose="05020102010507070707" pitchFamily="18" charset="2"/>
              </a:rPr>
              <a:t>期望同學熟習，將思考步驟 </a:t>
            </a:r>
            <a:r>
              <a:rPr lang="en-US" altLang="zh-TW" dirty="0" smtClean="0">
                <a:sym typeface="Wingdings 2" panose="05020102010507070707" pitchFamily="18" charset="2"/>
              </a:rPr>
              <a:t>/ </a:t>
            </a:r>
            <a:r>
              <a:rPr lang="zh-TW" altLang="en-US" dirty="0" smtClean="0">
                <a:sym typeface="Wingdings 2" panose="05020102010507070707" pitchFamily="18" charset="2"/>
              </a:rPr>
              <a:t>邏輯應用在閱讀資料、答題</a:t>
            </a:r>
            <a:r>
              <a:rPr lang="en-US" altLang="zh-TW" dirty="0" smtClean="0">
                <a:sym typeface="Wingdings" panose="05000000000000000000" pitchFamily="2" charset="2"/>
              </a:rPr>
              <a:t></a:t>
            </a:r>
            <a:r>
              <a:rPr lang="zh-HK" altLang="en-US" dirty="0">
                <a:sym typeface="Wingdings" panose="05000000000000000000" pitchFamily="2" charset="2"/>
              </a:rPr>
              <a:t>自主學習</a:t>
            </a:r>
            <a:endParaRPr lang="en-US" altLang="zh-TW" dirty="0" smtClean="0">
              <a:sym typeface="Wingdings 2" panose="05020102010507070707" pitchFamily="18" charset="2"/>
            </a:endParaRPr>
          </a:p>
          <a:p>
            <a:pPr marL="0" indent="0">
              <a:buNone/>
            </a:pPr>
            <a:endParaRPr lang="en-US" altLang="zh-TW" dirty="0" smtClean="0">
              <a:sym typeface="Wingdings 2" panose="05020102010507070707" pitchFamily="18" charset="2"/>
            </a:endParaRPr>
          </a:p>
          <a:p>
            <a:pPr marL="0" indent="0">
              <a:buNone/>
            </a:pPr>
            <a:r>
              <a:rPr lang="en-US" altLang="zh-HK" dirty="0" smtClean="0"/>
              <a:t>   </a:t>
            </a:r>
            <a:r>
              <a:rPr lang="en-US" altLang="zh-HK" dirty="0" smtClean="0">
                <a:sym typeface="Wingdings 2" panose="05020102010507070707" pitchFamily="18" charset="2"/>
              </a:rPr>
              <a:t> </a:t>
            </a:r>
            <a:r>
              <a:rPr lang="zh-TW" altLang="en-US" dirty="0" smtClean="0">
                <a:sym typeface="Wingdings 2" panose="05020102010507070707" pitchFamily="18" charset="2"/>
              </a:rPr>
              <a:t>提問方向成為課堂常規，教師可助學生處理不同議題的問題及   </a:t>
            </a:r>
            <a:endParaRPr lang="en-US" altLang="zh-TW" dirty="0" smtClean="0">
              <a:sym typeface="Wingdings 2" panose="05020102010507070707" pitchFamily="18" charset="2"/>
            </a:endParaRPr>
          </a:p>
          <a:p>
            <a:pPr marL="0" indent="0">
              <a:buNone/>
            </a:pPr>
            <a:r>
              <a:rPr lang="en-US" altLang="zh-TW" dirty="0">
                <a:sym typeface="Wingdings 2" panose="05020102010507070707" pitchFamily="18" charset="2"/>
              </a:rPr>
              <a:t> </a:t>
            </a:r>
            <a:r>
              <a:rPr lang="en-US" altLang="zh-TW" dirty="0" smtClean="0">
                <a:sym typeface="Wingdings 2" panose="05020102010507070707" pitchFamily="18" charset="2"/>
              </a:rPr>
              <a:t>       </a:t>
            </a:r>
            <a:r>
              <a:rPr lang="zh-TW" altLang="en-US" dirty="0" smtClean="0">
                <a:sym typeface="Wingdings 2" panose="05020102010507070707" pitchFamily="18" charset="2"/>
              </a:rPr>
              <a:t>價值爭議 </a:t>
            </a:r>
            <a:r>
              <a:rPr lang="en-US" altLang="zh-TW" dirty="0" smtClean="0">
                <a:sym typeface="Wingdings 2" panose="05020102010507070707" pitchFamily="18" charset="2"/>
              </a:rPr>
              <a:t>(</a:t>
            </a:r>
            <a:r>
              <a:rPr lang="zh-TW" altLang="en-US" dirty="0" smtClean="0">
                <a:sym typeface="Wingdings 2" panose="05020102010507070707" pitchFamily="18" charset="2"/>
              </a:rPr>
              <a:t>分組討論後的總結、解題</a:t>
            </a:r>
            <a:r>
              <a:rPr lang="en-US" altLang="zh-TW" dirty="0" smtClean="0">
                <a:sym typeface="Wingdings 2" panose="05020102010507070707" pitchFamily="18" charset="2"/>
              </a:rPr>
              <a:t>)</a:t>
            </a:r>
          </a:p>
          <a:p>
            <a:pPr marL="0" indent="0">
              <a:buNone/>
            </a:pPr>
            <a:endParaRPr lang="en-US" altLang="zh-TW" dirty="0">
              <a:sym typeface="Wingdings 2" panose="05020102010507070707" pitchFamily="18" charset="2"/>
            </a:endParaRPr>
          </a:p>
          <a:p>
            <a:pPr marL="0" indent="0">
              <a:buNone/>
            </a:pPr>
            <a:endParaRPr lang="en-US" altLang="zh-TW" dirty="0" smtClean="0"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345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9361"/>
          </a:xfrm>
        </p:spPr>
        <p:txBody>
          <a:bodyPr/>
          <a:lstStyle/>
          <a:p>
            <a:r>
              <a:rPr lang="zh-TW" altLang="en-US" dirty="0" smtClean="0"/>
              <a:t>適當提問 </a:t>
            </a:r>
            <a:r>
              <a:rPr lang="en-US" altLang="zh-TW" dirty="0" smtClean="0"/>
              <a:t>-</a:t>
            </a:r>
            <a:r>
              <a:rPr lang="zh-TW" altLang="en-US" dirty="0" smtClean="0"/>
              <a:t>按學生程度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196752"/>
            <a:ext cx="7886700" cy="5123935"/>
          </a:xfrm>
        </p:spPr>
        <p:txBody>
          <a:bodyPr/>
          <a:lstStyle/>
          <a:p>
            <a:r>
              <a:rPr lang="zh-TW" altLang="en-US" dirty="0" smtClean="0"/>
              <a:t>因為</a:t>
            </a:r>
            <a:r>
              <a:rPr lang="en-US" altLang="zh-TW" dirty="0" smtClean="0"/>
              <a:t>……..</a:t>
            </a:r>
            <a:r>
              <a:rPr lang="zh-TW" altLang="en-US" dirty="0" smtClean="0"/>
              <a:t>所以 </a:t>
            </a:r>
            <a:r>
              <a:rPr lang="en-US" altLang="zh-TW" dirty="0" smtClean="0"/>
              <a:t>/ </a:t>
            </a:r>
            <a:r>
              <a:rPr lang="zh-TW" altLang="en-US" dirty="0" smtClean="0"/>
              <a:t>可見</a:t>
            </a:r>
            <a:r>
              <a:rPr lang="en-US" altLang="zh-TW" dirty="0" smtClean="0"/>
              <a:t>……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 smtClean="0"/>
          </a:p>
          <a:p>
            <a:pPr marL="0" indent="0">
              <a:buNone/>
            </a:pPr>
            <a:endParaRPr lang="zh-HK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696853"/>
              </p:ext>
            </p:extLst>
          </p:nvPr>
        </p:nvGraphicFramePr>
        <p:xfrm>
          <a:off x="887626" y="1916832"/>
          <a:ext cx="2172206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56184"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因為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1…</a:t>
                      </a:r>
                    </a:p>
                    <a:p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因為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2…  &gt;&gt;  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結果</a:t>
                      </a: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因為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3…</a:t>
                      </a:r>
                      <a:endParaRPr lang="zh-HK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601473"/>
              </p:ext>
            </p:extLst>
          </p:nvPr>
        </p:nvGraphicFramePr>
        <p:xfrm>
          <a:off x="807306" y="3861049"/>
          <a:ext cx="3260637" cy="2448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48271">
                <a:tc>
                  <a:txBody>
                    <a:bodyPr/>
                    <a:lstStyle/>
                    <a:p>
                      <a:r>
                        <a:rPr lang="en-US" altLang="zh-HK" dirty="0" smtClean="0">
                          <a:solidFill>
                            <a:schemeClr val="tx1"/>
                          </a:solidFill>
                        </a:rPr>
                        <a:t>                      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結果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1…</a:t>
                      </a:r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因為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1…  &gt;&gt; 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結果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2…</a:t>
                      </a:r>
                    </a:p>
                    <a:p>
                      <a:endParaRPr lang="en-US" altLang="zh-HK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dirty="0" smtClean="0">
                          <a:solidFill>
                            <a:schemeClr val="tx1"/>
                          </a:solidFill>
                        </a:rPr>
                        <a:t>                      </a:t>
                      </a:r>
                      <a:r>
                        <a:rPr lang="zh-TW" altLang="en-US" dirty="0" smtClean="0">
                          <a:solidFill>
                            <a:schemeClr val="tx1"/>
                          </a:solidFill>
                        </a:rPr>
                        <a:t>結果</a:t>
                      </a: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3…</a:t>
                      </a:r>
                      <a:endParaRPr lang="zh-HK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94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755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適當提問 </a:t>
            </a:r>
            <a:r>
              <a:rPr lang="en-US" altLang="zh-TW" dirty="0" smtClean="0"/>
              <a:t>- </a:t>
            </a:r>
            <a:r>
              <a:rPr lang="zh-TW" altLang="en-US" dirty="0" smtClean="0"/>
              <a:t>按學生程度</a:t>
            </a:r>
            <a:r>
              <a:rPr lang="en-US" altLang="zh-TW" dirty="0" smtClean="0"/>
              <a:t>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170482"/>
            <a:ext cx="8640960" cy="4611774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/>
              <a:t>綜合國力分享 </a:t>
            </a:r>
            <a:r>
              <a:rPr lang="en-US" altLang="zh-TW" dirty="0" smtClean="0"/>
              <a:t>(</a:t>
            </a:r>
            <a:r>
              <a:rPr lang="zh-TW" altLang="en-US" dirty="0" smtClean="0"/>
              <a:t>約</a:t>
            </a:r>
            <a:r>
              <a:rPr lang="en-US" altLang="zh-TW" dirty="0"/>
              <a:t>3</a:t>
            </a:r>
            <a:r>
              <a:rPr lang="zh-TW" altLang="en-US" dirty="0" smtClean="0"/>
              <a:t>分鐘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en-US" altLang="zh-TW" dirty="0" smtClean="0"/>
              <a:t>&gt; </a:t>
            </a:r>
            <a:r>
              <a:rPr lang="zh-TW" altLang="en-US" dirty="0" smtClean="0"/>
              <a:t>從「中國算是強國嗎</a:t>
            </a:r>
            <a:r>
              <a:rPr lang="en-US" altLang="zh-TW" dirty="0" smtClean="0"/>
              <a:t>﹖</a:t>
            </a:r>
            <a:r>
              <a:rPr lang="zh-TW" altLang="en-US" dirty="0" smtClean="0"/>
              <a:t>」問題出發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en-US" altLang="zh-TW" dirty="0" smtClean="0"/>
              <a:t>&gt; </a:t>
            </a:r>
            <a:r>
              <a:rPr lang="zh-TW" altLang="en-US" dirty="0" smtClean="0"/>
              <a:t>立場：是 </a:t>
            </a:r>
            <a:r>
              <a:rPr lang="en-US" altLang="zh-TW" dirty="0" smtClean="0"/>
              <a:t>/ </a:t>
            </a:r>
            <a:r>
              <a:rPr lang="zh-TW" altLang="en-US" dirty="0" smtClean="0"/>
              <a:t>不是 </a:t>
            </a:r>
            <a:r>
              <a:rPr lang="en-US" altLang="zh-TW" dirty="0" smtClean="0"/>
              <a:t>&gt; </a:t>
            </a:r>
            <a:r>
              <a:rPr lang="zh-TW" altLang="en-US" dirty="0" smtClean="0"/>
              <a:t>提問原因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HK" dirty="0"/>
              <a:t> </a:t>
            </a:r>
            <a:r>
              <a:rPr lang="en-US" altLang="zh-HK" dirty="0" smtClean="0"/>
              <a:t>  </a:t>
            </a:r>
            <a:r>
              <a:rPr lang="en-US" altLang="zh-TW" dirty="0" smtClean="0"/>
              <a:t>&gt; </a:t>
            </a:r>
            <a:r>
              <a:rPr lang="zh-TW" altLang="en-US" dirty="0" smtClean="0"/>
              <a:t>學生說明原因過程：論點</a:t>
            </a:r>
            <a:r>
              <a:rPr lang="en-US" altLang="zh-TW" dirty="0" smtClean="0"/>
              <a:t>+</a:t>
            </a:r>
            <a:r>
              <a:rPr lang="zh-TW" altLang="en-US" dirty="0" smtClean="0"/>
              <a:t>如何</a:t>
            </a:r>
            <a:r>
              <a:rPr lang="en-US" altLang="zh-TW" dirty="0" smtClean="0"/>
              <a:t>+</a:t>
            </a:r>
            <a:r>
              <a:rPr lang="zh-TW" altLang="en-US" dirty="0" smtClean="0"/>
              <a:t>概念</a:t>
            </a:r>
            <a:r>
              <a:rPr lang="en-US" altLang="zh-TW" dirty="0" smtClean="0"/>
              <a:t>+</a:t>
            </a:r>
            <a:r>
              <a:rPr lang="zh-TW" altLang="en-US" dirty="0" smtClean="0"/>
              <a:t>例子           所以    算是 </a:t>
            </a:r>
            <a:r>
              <a:rPr lang="en-US" altLang="zh-TW" dirty="0" smtClean="0"/>
              <a:t>/ </a:t>
            </a:r>
            <a:r>
              <a:rPr lang="zh-TW" altLang="en-US" dirty="0" smtClean="0"/>
              <a:t>不算  </a:t>
            </a:r>
            <a:r>
              <a:rPr lang="en-US" altLang="zh-TW" dirty="0" smtClean="0"/>
              <a:t> </a:t>
            </a:r>
            <a:r>
              <a:rPr lang="zh-TW" altLang="en-US" dirty="0" smtClean="0"/>
              <a:t>強國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&gt; </a:t>
            </a:r>
            <a:r>
              <a:rPr lang="zh-TW" altLang="en-US" dirty="0" smtClean="0"/>
              <a:t>追問：無法預計，取決於學生當日表現及發揮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     </a:t>
            </a:r>
          </a:p>
          <a:p>
            <a:pPr marL="0" indent="0">
              <a:buNone/>
            </a:pPr>
            <a:endParaRPr lang="en-US" altLang="zh-HK" dirty="0"/>
          </a:p>
          <a:p>
            <a:pPr marL="0" indent="0">
              <a:buNone/>
            </a:pPr>
            <a:r>
              <a:rPr lang="en-US" altLang="zh-HK" dirty="0" smtClean="0"/>
              <a:t>   </a:t>
            </a:r>
            <a:r>
              <a:rPr lang="en-US" altLang="zh-TW" dirty="0" smtClean="0"/>
              <a:t>&gt; </a:t>
            </a:r>
            <a:r>
              <a:rPr lang="zh-TW" altLang="en-US" dirty="0" smtClean="0"/>
              <a:t>教師最後將學生提出的原因 </a:t>
            </a:r>
            <a:r>
              <a:rPr lang="en-US" altLang="zh-TW" dirty="0" smtClean="0"/>
              <a:t>/ </a:t>
            </a:r>
            <a:r>
              <a:rPr lang="zh-TW" altLang="en-US" dirty="0" smtClean="0"/>
              <a:t>概念歸納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(</a:t>
            </a:r>
            <a:r>
              <a:rPr lang="zh-TW" altLang="en-US" dirty="0" smtClean="0"/>
              <a:t> 軟實力 </a:t>
            </a:r>
            <a:r>
              <a:rPr lang="en-US" altLang="zh-TW" dirty="0" smtClean="0"/>
              <a:t>/ </a:t>
            </a:r>
            <a:r>
              <a:rPr lang="zh-TW" altLang="en-US" dirty="0" smtClean="0"/>
              <a:t>硬實力</a:t>
            </a:r>
            <a:r>
              <a:rPr lang="en-US" altLang="zh-TW" dirty="0" smtClean="0"/>
              <a:t>)</a:t>
            </a:r>
            <a:endParaRPr lang="zh-HK" altLang="en-US" dirty="0"/>
          </a:p>
        </p:txBody>
      </p:sp>
      <p:sp>
        <p:nvSpPr>
          <p:cNvPr id="4" name="向右箭號 3"/>
          <p:cNvSpPr/>
          <p:nvPr/>
        </p:nvSpPr>
        <p:spPr>
          <a:xfrm>
            <a:off x="107504" y="2996952"/>
            <a:ext cx="284205" cy="288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向右箭號 4"/>
          <p:cNvSpPr/>
          <p:nvPr/>
        </p:nvSpPr>
        <p:spPr>
          <a:xfrm>
            <a:off x="5696466" y="5750011"/>
            <a:ext cx="265670" cy="271849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902939" y="3933056"/>
            <a:ext cx="3533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n>
                  <a:solidFill>
                    <a:srgbClr val="FF0000"/>
                  </a:solidFill>
                </a:ln>
              </a:rPr>
              <a:t>需要出動填充遊戲、大量提示</a:t>
            </a:r>
            <a:endParaRPr lang="zh-HK" altLang="en-US" dirty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7804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由分析至</a:t>
            </a:r>
            <a:r>
              <a:rPr lang="zh-HK" altLang="en-US" dirty="0" smtClean="0"/>
              <a:t>表達</a:t>
            </a:r>
            <a:r>
              <a:rPr lang="en-US" altLang="zh-HK" dirty="0" smtClean="0"/>
              <a:t>(</a:t>
            </a:r>
            <a:r>
              <a:rPr lang="zh-HK" altLang="en-US" dirty="0" smtClean="0"/>
              <a:t>推論</a:t>
            </a:r>
            <a:r>
              <a:rPr lang="en-US" altLang="zh-HK" dirty="0" smtClean="0"/>
              <a:t>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5834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/>
              <a:t>利用接龍形式</a:t>
            </a:r>
            <a:r>
              <a:rPr lang="en-US" altLang="zh-TW" dirty="0" smtClean="0"/>
              <a:t>(</a:t>
            </a:r>
            <a:r>
              <a:rPr lang="zh-TW" altLang="en-US" dirty="0" smtClean="0"/>
              <a:t>全班協作建構答案</a:t>
            </a:r>
            <a:r>
              <a:rPr lang="en-US" altLang="zh-TW" dirty="0" smtClean="0"/>
              <a:t>)</a:t>
            </a:r>
          </a:p>
          <a:p>
            <a:r>
              <a:rPr lang="zh-HK" altLang="en-US" dirty="0"/>
              <a:t>將提問的小步子轉為</a:t>
            </a:r>
            <a:r>
              <a:rPr lang="zh-HK" altLang="en-US" dirty="0" smtClean="0"/>
              <a:t>寫作</a:t>
            </a:r>
            <a:r>
              <a:rPr lang="en-US" altLang="zh-HK" dirty="0" smtClean="0"/>
              <a:t>:</a:t>
            </a:r>
          </a:p>
          <a:p>
            <a:pPr marL="0" indent="0">
              <a:buNone/>
            </a:pPr>
            <a:r>
              <a:rPr lang="zh-TW" altLang="en-US" dirty="0"/>
              <a:t>原因 </a:t>
            </a:r>
            <a:r>
              <a:rPr lang="en-US" altLang="zh-TW" dirty="0"/>
              <a:t>(</a:t>
            </a:r>
            <a:r>
              <a:rPr lang="zh-TW" altLang="en-US" dirty="0"/>
              <a:t>為什麼</a:t>
            </a:r>
            <a:r>
              <a:rPr lang="en-US" altLang="zh-TW" dirty="0"/>
              <a:t>﹖</a:t>
            </a:r>
            <a:r>
              <a:rPr lang="zh-TW" altLang="en-US" dirty="0"/>
              <a:t>請給原因。</a:t>
            </a:r>
            <a:r>
              <a:rPr lang="en-US" altLang="zh-TW" dirty="0"/>
              <a:t>) </a:t>
            </a:r>
          </a:p>
          <a:p>
            <a:pPr marL="0" indent="0">
              <a:buNone/>
            </a:pPr>
            <a:r>
              <a:rPr lang="en-US" altLang="zh-TW" dirty="0"/>
              <a:t>&gt; </a:t>
            </a:r>
            <a:r>
              <a:rPr lang="zh-TW" altLang="en-US" dirty="0"/>
              <a:t>如何</a:t>
            </a:r>
            <a:r>
              <a:rPr lang="en-US" altLang="zh-TW" dirty="0"/>
              <a:t>(……</a:t>
            </a:r>
            <a:r>
              <a:rPr lang="zh-TW" altLang="en-US" dirty="0"/>
              <a:t>點樣造成此結果</a:t>
            </a:r>
            <a:r>
              <a:rPr lang="en-US" altLang="zh-TW" dirty="0"/>
              <a:t>……) </a:t>
            </a:r>
          </a:p>
          <a:p>
            <a:pPr marL="0" indent="0">
              <a:buNone/>
            </a:pPr>
            <a:r>
              <a:rPr lang="en-US" altLang="zh-TW" dirty="0"/>
              <a:t>&gt; </a:t>
            </a:r>
            <a:r>
              <a:rPr lang="zh-TW" altLang="en-US" dirty="0"/>
              <a:t>例如 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&gt; </a:t>
            </a:r>
            <a:r>
              <a:rPr lang="zh-TW" altLang="en-US" dirty="0"/>
              <a:t>解釋 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&gt; </a:t>
            </a:r>
            <a:r>
              <a:rPr lang="zh-TW" altLang="en-US" dirty="0"/>
              <a:t>結果 </a:t>
            </a:r>
            <a:r>
              <a:rPr lang="en-US" altLang="zh-TW" dirty="0"/>
              <a:t>(</a:t>
            </a:r>
            <a:r>
              <a:rPr lang="zh-TW" altLang="en-US" dirty="0"/>
              <a:t>提升了</a:t>
            </a:r>
            <a:r>
              <a:rPr lang="en-US" altLang="zh-TW" dirty="0"/>
              <a:t>……)</a:t>
            </a:r>
          </a:p>
          <a:p>
            <a:pPr marL="0" indent="0">
              <a:buNone/>
            </a:pPr>
            <a:r>
              <a:rPr lang="en-US" altLang="zh-TW" dirty="0"/>
              <a:t>&gt; </a:t>
            </a:r>
            <a:r>
              <a:rPr lang="zh-TW" altLang="en-US" dirty="0"/>
              <a:t>價值觀 </a:t>
            </a:r>
            <a:r>
              <a:rPr lang="en-US" altLang="zh-TW" dirty="0"/>
              <a:t>(</a:t>
            </a:r>
            <a:r>
              <a:rPr lang="zh-TW" altLang="en-US" dirty="0"/>
              <a:t>反映了什麼價值觀</a:t>
            </a:r>
            <a:r>
              <a:rPr lang="en-US" altLang="zh-TW" dirty="0"/>
              <a:t>﹖</a:t>
            </a:r>
            <a:r>
              <a:rPr lang="zh-TW" altLang="en-US" dirty="0"/>
              <a:t>持份者行為代表了他重視什麼</a:t>
            </a:r>
            <a:r>
              <a:rPr lang="en-US" altLang="zh-TW" dirty="0"/>
              <a:t>﹖)</a:t>
            </a:r>
          </a:p>
          <a:p>
            <a:pPr marL="0" indent="0">
              <a:buNone/>
            </a:pPr>
            <a:r>
              <a:rPr lang="en-US" altLang="zh-HK" dirty="0"/>
              <a:t>    </a:t>
            </a:r>
            <a:r>
              <a:rPr lang="zh-TW" altLang="en-US" dirty="0" smtClean="0"/>
              <a:t>隨意請第一位同學回答 </a:t>
            </a:r>
            <a:r>
              <a:rPr lang="en-US" altLang="zh-TW" dirty="0" smtClean="0"/>
              <a:t>(</a:t>
            </a:r>
            <a:r>
              <a:rPr lang="zh-TW" altLang="en-US" dirty="0" smtClean="0"/>
              <a:t>提出論點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第二、三、四、五位同學 </a:t>
            </a:r>
            <a:r>
              <a:rPr lang="en-US" altLang="zh-TW" dirty="0" smtClean="0"/>
              <a:t>(</a:t>
            </a:r>
            <a:r>
              <a:rPr lang="zh-TW" altLang="en-US" dirty="0" smtClean="0"/>
              <a:t>以抽籤、同學選擇、教師選擇、順座位方式選出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必須接上一位同學的論點、推論或例子繼續延伸下</a:t>
            </a:r>
            <a:endParaRPr lang="en-US" altLang="zh-TW" dirty="0" smtClean="0"/>
          </a:p>
          <a:p>
            <a:r>
              <a:rPr lang="zh-TW" altLang="en-US" dirty="0" smtClean="0"/>
              <a:t>邊接邊寫下筆記</a:t>
            </a:r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0661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8789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其他策略 </a:t>
            </a:r>
            <a:r>
              <a:rPr lang="en-US" altLang="zh-TW" dirty="0" smtClean="0"/>
              <a:t>– </a:t>
            </a:r>
            <a:r>
              <a:rPr lang="zh-TW" altLang="en-US" dirty="0" smtClean="0"/>
              <a:t>提升學習動機</a:t>
            </a:r>
            <a:endParaRPr lang="zh-HK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649289"/>
              </p:ext>
            </p:extLst>
          </p:nvPr>
        </p:nvGraphicFramePr>
        <p:xfrm>
          <a:off x="234779" y="1243915"/>
          <a:ext cx="8470557" cy="3105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40957" y="4662616"/>
            <a:ext cx="8274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chemeClr val="accent2"/>
                </a:solidFill>
              </a:rPr>
              <a:t>需要學生聽、寫及互相協作</a:t>
            </a:r>
            <a:endParaRPr lang="zh-HK" altLang="en-US" sz="4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5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8832"/>
          </a:xfrm>
        </p:spPr>
        <p:txBody>
          <a:bodyPr/>
          <a:lstStyle/>
          <a:p>
            <a:r>
              <a:rPr lang="zh-TW" altLang="en-US" dirty="0" smtClean="0"/>
              <a:t>其他策略 </a:t>
            </a:r>
            <a:r>
              <a:rPr lang="en-US" altLang="zh-TW" dirty="0" smtClean="0"/>
              <a:t>– </a:t>
            </a:r>
            <a:r>
              <a:rPr lang="zh-TW" altLang="en-US" dirty="0" smtClean="0"/>
              <a:t>提升學習動機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556951"/>
            <a:ext cx="7886700" cy="462001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 </a:t>
            </a:r>
            <a:r>
              <a:rPr lang="zh-TW" altLang="en-US" dirty="0"/>
              <a:t>圈「概念詞」</a:t>
            </a:r>
            <a:endParaRPr lang="en-US" altLang="zh-TW" dirty="0" smtClean="0"/>
          </a:p>
          <a:p>
            <a:r>
              <a:rPr lang="zh-TW" altLang="en-US" dirty="0" smtClean="0"/>
              <a:t>閱讀教材</a:t>
            </a:r>
            <a:endParaRPr lang="en-US" altLang="zh-TW" dirty="0" smtClean="0"/>
          </a:p>
          <a:p>
            <a:r>
              <a:rPr lang="zh-TW" altLang="en-US" dirty="0" smtClean="0"/>
              <a:t>檢視</a:t>
            </a:r>
            <a:r>
              <a:rPr lang="en-US" altLang="zh-TW" dirty="0" smtClean="0"/>
              <a:t>/</a:t>
            </a:r>
            <a:r>
              <a:rPr lang="zh-TW" altLang="en-US" dirty="0" smtClean="0"/>
              <a:t>講解同學答卷時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 2" panose="05020102010507070707" pitchFamily="18" charset="2"/>
              <a:buChar char="C"/>
            </a:pPr>
            <a:r>
              <a:rPr lang="zh-TW" altLang="en-US" dirty="0" smtClean="0">
                <a:solidFill>
                  <a:schemeClr val="accent2"/>
                </a:solidFill>
                <a:sym typeface="Wingdings 2" panose="05020102010507070707" pitchFamily="18" charset="2"/>
              </a:rPr>
              <a:t>期望提升同學對概念詞，用概念詞意識</a:t>
            </a:r>
            <a:endParaRPr lang="en-US" altLang="zh-TW" dirty="0" smtClean="0">
              <a:solidFill>
                <a:schemeClr val="accent2"/>
              </a:solidFill>
              <a:sym typeface="Wingdings 2" panose="05020102010507070707" pitchFamily="18" charset="2"/>
            </a:endParaRPr>
          </a:p>
          <a:p>
            <a:pPr>
              <a:buFont typeface="Wingdings 2" panose="05020102010507070707" pitchFamily="18" charset="2"/>
              <a:buChar char="C"/>
            </a:pPr>
            <a:r>
              <a:rPr lang="en-US" altLang="zh-TW" dirty="0">
                <a:solidFill>
                  <a:schemeClr val="accent2"/>
                </a:solidFill>
                <a:sym typeface="Wingdings 2" panose="05020102010507070707" pitchFamily="18" charset="2"/>
              </a:rPr>
              <a:t> </a:t>
            </a:r>
            <a:r>
              <a:rPr lang="zh-TW" altLang="en-US" dirty="0" smtClean="0">
                <a:solidFill>
                  <a:schemeClr val="accent2"/>
                </a:solidFill>
                <a:sym typeface="Wingdings 2" panose="05020102010507070707" pitchFamily="18" charset="2"/>
              </a:rPr>
              <a:t>將學生優秀答卷中的概念詞圈出，量化概念</a:t>
            </a:r>
            <a:endParaRPr lang="en-US" altLang="zh-TW" dirty="0" smtClean="0">
              <a:solidFill>
                <a:schemeClr val="accent2"/>
              </a:solidFill>
            </a:endParaRPr>
          </a:p>
          <a:p>
            <a:endParaRPr lang="en-US" altLang="zh-TW" dirty="0" smtClean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814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6356386" cy="533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626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en-US" dirty="0"/>
              <a:t>反思及總結：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en-US" dirty="0"/>
              <a:t>如何以學生為本</a:t>
            </a:r>
            <a:r>
              <a:rPr lang="zh-HK" altLang="en-US" dirty="0" smtClean="0"/>
              <a:t>？</a:t>
            </a:r>
            <a:endParaRPr lang="en-US" altLang="zh-HK" dirty="0" smtClean="0"/>
          </a:p>
          <a:p>
            <a:r>
              <a:rPr lang="zh-HK" altLang="en-US" dirty="0"/>
              <a:t>如何令學生有自主學習的能力</a:t>
            </a:r>
            <a:r>
              <a:rPr lang="zh-HK" altLang="en-US" dirty="0" smtClean="0"/>
              <a:t>？</a:t>
            </a:r>
            <a:endParaRPr lang="en-US" altLang="zh-HK" dirty="0" smtClean="0"/>
          </a:p>
          <a:p>
            <a:r>
              <a:rPr lang="zh-HK" altLang="en-US" dirty="0"/>
              <a:t>小組合作的教學</a:t>
            </a:r>
            <a:r>
              <a:rPr lang="zh-HK" altLang="en-US" dirty="0" smtClean="0"/>
              <a:t>效能</a:t>
            </a:r>
            <a:endParaRPr lang="en-US" altLang="zh-HK" dirty="0" smtClean="0"/>
          </a:p>
          <a:p>
            <a:r>
              <a:rPr lang="zh-HK" altLang="en-US" dirty="0"/>
              <a:t>小組合作的學習可用於不同階段的學習</a:t>
            </a:r>
          </a:p>
        </p:txBody>
      </p:sp>
    </p:spTree>
    <p:extLst>
      <p:ext uri="{BB962C8B-B14F-4D97-AF65-F5344CB8AC3E}">
        <p14:creationId xmlns:p14="http://schemas.microsoft.com/office/powerpoint/2010/main" val="1054678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265</TotalTime>
  <Words>960</Words>
  <Application>Microsoft Office PowerPoint</Application>
  <PresentationFormat>如螢幕大小 (4:3)</PresentationFormat>
  <Paragraphs>131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6" baseType="lpstr">
      <vt:lpstr>微軟正黑體</vt:lpstr>
      <vt:lpstr>新細明體</vt:lpstr>
      <vt:lpstr>Arial</vt:lpstr>
      <vt:lpstr>Calibri</vt:lpstr>
      <vt:lpstr>Constantia</vt:lpstr>
      <vt:lpstr>Wingdings</vt:lpstr>
      <vt:lpstr>Wingdings 2</vt:lpstr>
      <vt:lpstr>流線</vt:lpstr>
      <vt:lpstr>運用小組合作促進學生 於校內評估的學習效能</vt:lpstr>
      <vt:lpstr>應付校內評估</vt:lpstr>
      <vt:lpstr>策略一：針對知識/概念、議題</vt:lpstr>
      <vt:lpstr>方法:</vt:lpstr>
      <vt:lpstr>PowerPoint 簡報</vt:lpstr>
      <vt:lpstr>試前準備：針對議題</vt:lpstr>
      <vt:lpstr>以問題形式分類作訓練 </vt:lpstr>
      <vt:lpstr>延伸活動：</vt:lpstr>
      <vt:lpstr>策略二：針對分析、題型/寫作表達</vt:lpstr>
      <vt:lpstr>適當提問 – 按學生程度 </vt:lpstr>
      <vt:lpstr>適當提問 -按學生程度 </vt:lpstr>
      <vt:lpstr>適當提問 -按學生程度</vt:lpstr>
      <vt:lpstr>適當提問 - 按學生程度 </vt:lpstr>
      <vt:lpstr>由分析至表達(推論)</vt:lpstr>
      <vt:lpstr>其他策略 – 提升學習動機</vt:lpstr>
      <vt:lpstr>其他策略 – 提升學習動機</vt:lpstr>
      <vt:lpstr>PowerPoint 簡報</vt:lpstr>
      <vt:lpstr>反思及總結：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運用小組合作促進學生 於校內評估的學習效能</dc:title>
  <dc:creator>LI, Kwan-foon</dc:creator>
  <cp:lastModifiedBy>LEUNG, Sai-tung Vincent</cp:lastModifiedBy>
  <cp:revision>14</cp:revision>
  <cp:lastPrinted>2015-06-01T02:33:40Z</cp:lastPrinted>
  <dcterms:created xsi:type="dcterms:W3CDTF">2015-05-29T06:52:49Z</dcterms:created>
  <dcterms:modified xsi:type="dcterms:W3CDTF">2020-07-07T08:32:17Z</dcterms:modified>
</cp:coreProperties>
</file>