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1" r:id="rId2"/>
    <p:sldId id="272" r:id="rId3"/>
    <p:sldId id="273" r:id="rId4"/>
    <p:sldId id="275" r:id="rId5"/>
    <p:sldId id="285" r:id="rId6"/>
    <p:sldId id="286" r:id="rId7"/>
    <p:sldId id="287" r:id="rId8"/>
    <p:sldId id="288" r:id="rId9"/>
    <p:sldId id="289" r:id="rId10"/>
    <p:sldId id="276" r:id="rId11"/>
    <p:sldId id="284" r:id="rId12"/>
    <p:sldId id="277" r:id="rId13"/>
    <p:sldId id="278" r:id="rId14"/>
    <p:sldId id="279" r:id="rId15"/>
    <p:sldId id="280" r:id="rId16"/>
    <p:sldId id="281" r:id="rId17"/>
    <p:sldId id="282" r:id="rId18"/>
    <p:sldId id="269" r:id="rId19"/>
    <p:sldId id="283" r:id="rId20"/>
    <p:sldId id="267" r:id="rId21"/>
  </p:sldIdLst>
  <p:sldSz cx="9144000" cy="6858000" type="screen4x3"/>
  <p:notesSz cx="6797675" cy="987425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716F"/>
    <a:srgbClr val="A24A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16" y="-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C5A1-4F2D-408E-B6B7-ED879C76625E}" type="datetimeFigureOut">
              <a:rPr lang="zh-HK" altLang="en-US" smtClean="0"/>
              <a:t>28/6/2013</a:t>
            </a:fld>
            <a:endParaRPr lang="zh-HK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橢圓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DC0240D-8A41-46E1-A1FE-5DB562E0E9C5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C5A1-4F2D-408E-B6B7-ED879C76625E}" type="datetimeFigureOut">
              <a:rPr lang="zh-HK" altLang="en-US" smtClean="0"/>
              <a:t>28/6/2013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3DC0240D-8A41-46E1-A1FE-5DB562E0E9C5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C5A1-4F2D-408E-B6B7-ED879C76625E}" type="datetimeFigureOut">
              <a:rPr lang="zh-HK" altLang="en-US" smtClean="0"/>
              <a:t>28/6/2013</a:t>
            </a:fld>
            <a:endParaRPr lang="zh-HK" alt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DC0240D-8A41-46E1-A1FE-5DB562E0E9C5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CFEC5A1-4F2D-408E-B6B7-ED879C76625E}" type="datetimeFigureOut">
              <a:rPr lang="zh-HK" altLang="en-US" smtClean="0"/>
              <a:t>28/6/2013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240D-8A41-46E1-A1FE-5DB562E0E9C5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內容版面配置區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內容版面配置區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C5A1-4F2D-408E-B6B7-ED879C76625E}" type="datetimeFigureOut">
              <a:rPr lang="zh-HK" altLang="en-US" smtClean="0"/>
              <a:t>28/6/2013</a:t>
            </a:fld>
            <a:endParaRPr lang="zh-HK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zh-HK" alt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內容版面配置區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6" name="內容版面配置區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橢圓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橢圓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3DC0240D-8A41-46E1-A1FE-5DB562E0E9C5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23" name="標題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C5A1-4F2D-408E-B6B7-ED879C76625E}" type="datetimeFigureOut">
              <a:rPr lang="zh-HK" altLang="en-US" smtClean="0"/>
              <a:t>28/6/2013</a:t>
            </a:fld>
            <a:endParaRPr lang="zh-HK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3DC0240D-8A41-46E1-A1FE-5DB562E0E9C5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C5A1-4F2D-408E-B6B7-ED879C76625E}" type="datetimeFigureOut">
              <a:rPr lang="zh-HK" altLang="en-US" smtClean="0"/>
              <a:t>28/6/2013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DC0240D-8A41-46E1-A1FE-5DB562E0E9C5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內容版面配置區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DC0240D-8A41-46E1-A1FE-5DB562E0E9C5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C5A1-4F2D-408E-B6B7-ED879C76625E}" type="datetimeFigureOut">
              <a:rPr lang="zh-HK" altLang="en-US" smtClean="0"/>
              <a:t>28/6/2013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zh-HK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直線接點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橢圓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3DC0240D-8A41-46E1-A1FE-5DB562E0E9C5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CFEC5A1-4F2D-408E-B6B7-ED879C76625E}" type="datetimeFigureOut">
              <a:rPr lang="zh-HK" altLang="en-US" smtClean="0"/>
              <a:t>28/6/2013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zh-HK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C5A1-4F2D-408E-B6B7-ED879C76625E}" type="datetimeFigureOut">
              <a:rPr lang="zh-HK" altLang="en-US" smtClean="0"/>
              <a:t>28/6/2013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240D-8A41-46E1-A1FE-5DB562E0E9C5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3DC0240D-8A41-46E1-A1FE-5DB562E0E9C5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C5A1-4F2D-408E-B6B7-ED879C76625E}" type="datetimeFigureOut">
              <a:rPr lang="zh-HK" altLang="en-US" smtClean="0"/>
              <a:t>28/6/2013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CFEC5A1-4F2D-408E-B6B7-ED879C76625E}" type="datetimeFigureOut">
              <a:rPr lang="zh-HK" altLang="en-US" smtClean="0"/>
              <a:t>28/6/2013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DC0240D-8A41-46E1-A1FE-5DB562E0E9C5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534400" cy="758952"/>
          </a:xfrm>
        </p:spPr>
        <p:txBody>
          <a:bodyPr>
            <a:noAutofit/>
          </a:bodyPr>
          <a:lstStyle/>
          <a:p>
            <a:r>
              <a:rPr lang="en-US" altLang="zh-TW" sz="3600" b="1" dirty="0" smtClean="0">
                <a:solidFill>
                  <a:srgbClr val="0070C0"/>
                </a:solidFill>
              </a:rPr>
              <a:t/>
            </a:r>
            <a:br>
              <a:rPr lang="en-US" altLang="zh-TW" sz="3600" b="1" dirty="0" smtClean="0">
                <a:solidFill>
                  <a:srgbClr val="0070C0"/>
                </a:solidFill>
              </a:rPr>
            </a:br>
            <a:r>
              <a:rPr lang="en-US" altLang="zh-TW" sz="3600" b="1" dirty="0">
                <a:solidFill>
                  <a:srgbClr val="0070C0"/>
                </a:solidFill>
              </a:rPr>
              <a:t/>
            </a:r>
            <a:br>
              <a:rPr lang="en-US" altLang="zh-TW" sz="3600" b="1" dirty="0">
                <a:solidFill>
                  <a:srgbClr val="0070C0"/>
                </a:solidFill>
              </a:rPr>
            </a:br>
            <a:r>
              <a:rPr lang="en-US" altLang="zh-TW" sz="3600" b="1" dirty="0" smtClean="0">
                <a:solidFill>
                  <a:srgbClr val="0070C0"/>
                </a:solidFill>
              </a:rPr>
              <a:t/>
            </a:r>
            <a:br>
              <a:rPr lang="en-US" altLang="zh-TW" sz="3600" b="1" dirty="0" smtClean="0">
                <a:solidFill>
                  <a:srgbClr val="0070C0"/>
                </a:solidFill>
              </a:rPr>
            </a:br>
            <a:r>
              <a:rPr lang="zh-TW" altLang="en-US" sz="3600" b="1" dirty="0" smtClean="0">
                <a:solidFill>
                  <a:srgbClr val="0070C0"/>
                </a:solidFill>
              </a:rPr>
              <a:t>「</a:t>
            </a:r>
            <a:r>
              <a:rPr lang="zh-TW" altLang="en-US" sz="3600" b="1" dirty="0">
                <a:solidFill>
                  <a:srgbClr val="0070C0"/>
                </a:solidFill>
              </a:rPr>
              <a:t>通識教育科專科語體課堂教學經驗分享」</a:t>
            </a:r>
            <a:br>
              <a:rPr lang="zh-TW" altLang="en-US" sz="3600" b="1" dirty="0">
                <a:solidFill>
                  <a:srgbClr val="0070C0"/>
                </a:solidFill>
              </a:rPr>
            </a:br>
            <a:endParaRPr lang="zh-HK" altLang="en-US" sz="3600" b="1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altLang="zh-TW" dirty="0" smtClean="0">
              <a:solidFill>
                <a:prstClr val="black"/>
              </a:solidFill>
            </a:endParaRPr>
          </a:p>
          <a:p>
            <a:pPr marL="0" indent="0" algn="ctr">
              <a:buNone/>
            </a:pPr>
            <a:endParaRPr lang="en-US" altLang="zh-TW" dirty="0">
              <a:solidFill>
                <a:prstClr val="black"/>
              </a:solidFill>
            </a:endParaRPr>
          </a:p>
          <a:p>
            <a:pPr marL="0" indent="0" algn="ctr">
              <a:buNone/>
            </a:pPr>
            <a:r>
              <a:rPr lang="zh-TW" altLang="en-US" sz="4000" b="1" dirty="0" smtClean="0">
                <a:solidFill>
                  <a:srgbClr val="0070C0"/>
                </a:solidFill>
                <a:latin typeface="+mj-ea"/>
                <a:ea typeface="+mj-ea"/>
              </a:rPr>
              <a:t>荃</a:t>
            </a:r>
            <a:r>
              <a:rPr lang="zh-TW" altLang="en-US" sz="4000" b="1" dirty="0">
                <a:solidFill>
                  <a:srgbClr val="0070C0"/>
                </a:solidFill>
                <a:latin typeface="+mj-ea"/>
                <a:ea typeface="+mj-ea"/>
              </a:rPr>
              <a:t>灣官立中學</a:t>
            </a:r>
            <a:endParaRPr lang="en-US" altLang="zh-TW" sz="4000" b="1" dirty="0">
              <a:solidFill>
                <a:srgbClr val="0070C0"/>
              </a:solidFill>
              <a:latin typeface="+mj-ea"/>
              <a:ea typeface="+mj-ea"/>
            </a:endParaRPr>
          </a:p>
          <a:p>
            <a:pPr marL="0" indent="0" algn="ctr">
              <a:buNone/>
            </a:pPr>
            <a:r>
              <a:rPr lang="zh-TW" altLang="en-US" sz="4000" b="1" dirty="0" smtClean="0">
                <a:solidFill>
                  <a:srgbClr val="0070C0"/>
                </a:solidFill>
                <a:latin typeface="+mj-ea"/>
                <a:ea typeface="+mj-ea"/>
              </a:rPr>
              <a:t>   </a:t>
            </a:r>
            <a:endParaRPr lang="en-US" altLang="zh-TW" sz="40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 marL="0" indent="0" algn="ctr">
              <a:buNone/>
            </a:pPr>
            <a:r>
              <a:rPr lang="zh-TW" altLang="en-US" sz="2800" b="1" dirty="0" smtClean="0">
                <a:solidFill>
                  <a:srgbClr val="0070C0"/>
                </a:solidFill>
                <a:latin typeface="+mj-ea"/>
                <a:ea typeface="+mj-ea"/>
              </a:rPr>
              <a:t>胡</a:t>
            </a:r>
            <a:r>
              <a:rPr lang="zh-TW" altLang="en-US" sz="2800" b="1" dirty="0">
                <a:solidFill>
                  <a:srgbClr val="0070C0"/>
                </a:solidFill>
                <a:latin typeface="+mj-ea"/>
                <a:ea typeface="+mj-ea"/>
              </a:rPr>
              <a:t>麗蘊</a:t>
            </a:r>
            <a:r>
              <a:rPr lang="zh-TW" altLang="en-US" sz="2800" b="1" dirty="0" smtClean="0">
                <a:solidFill>
                  <a:srgbClr val="0070C0"/>
                </a:solidFill>
                <a:latin typeface="+mj-ea"/>
                <a:ea typeface="+mj-ea"/>
              </a:rPr>
              <a:t>老師</a:t>
            </a:r>
            <a:endParaRPr lang="en-US" altLang="zh-TW" sz="28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 marL="0" indent="0" algn="ctr">
              <a:buNone/>
            </a:pPr>
            <a:r>
              <a:rPr lang="zh-HK" altLang="en-US" sz="2800" b="1" dirty="0" smtClean="0">
                <a:solidFill>
                  <a:srgbClr val="0070C0"/>
                </a:solidFill>
                <a:latin typeface="+mj-ea"/>
                <a:ea typeface="+mj-ea"/>
              </a:rPr>
              <a:t>黃鳳芝</a:t>
            </a:r>
            <a:r>
              <a:rPr lang="zh-HK" altLang="en-US" sz="2800" b="1" dirty="0">
                <a:solidFill>
                  <a:srgbClr val="0070C0"/>
                </a:solidFill>
                <a:latin typeface="+mj-ea"/>
                <a:ea typeface="+mj-ea"/>
              </a:rPr>
              <a:t>老師</a:t>
            </a:r>
            <a:endParaRPr lang="en-US" altLang="zh-HK" sz="2800" b="1" dirty="0">
              <a:solidFill>
                <a:srgbClr val="0070C0"/>
              </a:solidFill>
              <a:latin typeface="+mj-ea"/>
              <a:ea typeface="+mj-ea"/>
            </a:endParaRPr>
          </a:p>
          <a:p>
            <a:pPr marL="0" indent="0" algn="ctr">
              <a:buNone/>
            </a:pPr>
            <a:endParaRPr lang="zh-HK" altLang="en-US" sz="2600" b="1" dirty="0">
              <a:solidFill>
                <a:srgbClr val="0070C0"/>
              </a:solidFill>
              <a:latin typeface="+mj-ea"/>
              <a:ea typeface="+mj-ea"/>
            </a:endParaRPr>
          </a:p>
          <a:p>
            <a:pPr marL="0" lvl="0" indent="0" algn="r">
              <a:buClr>
                <a:srgbClr val="A24A48"/>
              </a:buClr>
              <a:buNone/>
            </a:pPr>
            <a:r>
              <a:rPr lang="en-US" altLang="zh-HK" sz="2400" b="1" dirty="0">
                <a:solidFill>
                  <a:srgbClr val="0070C0"/>
                </a:solidFill>
                <a:latin typeface="+mj-ea"/>
                <a:ea typeface="+mj-ea"/>
              </a:rPr>
              <a:t>2013</a:t>
            </a:r>
            <a:r>
              <a:rPr lang="zh-HK" altLang="en-US" sz="2400" b="1" dirty="0">
                <a:solidFill>
                  <a:srgbClr val="0070C0"/>
                </a:solidFill>
                <a:latin typeface="+mj-ea"/>
                <a:ea typeface="+mj-ea"/>
              </a:rPr>
              <a:t>年</a:t>
            </a:r>
            <a:r>
              <a:rPr lang="en-US" altLang="zh-HK" sz="2400" b="1" dirty="0">
                <a:solidFill>
                  <a:srgbClr val="0070C0"/>
                </a:solidFill>
                <a:latin typeface="+mj-ea"/>
                <a:ea typeface="+mj-ea"/>
              </a:rPr>
              <a:t>6</a:t>
            </a:r>
            <a:r>
              <a:rPr lang="zh-HK" altLang="en-US" sz="2400" b="1" dirty="0">
                <a:solidFill>
                  <a:srgbClr val="0070C0"/>
                </a:solidFill>
                <a:latin typeface="+mj-ea"/>
                <a:ea typeface="+mj-ea"/>
              </a:rPr>
              <a:t>月</a:t>
            </a:r>
            <a:r>
              <a:rPr lang="en-US" altLang="zh-HK" sz="2400" b="1" dirty="0">
                <a:solidFill>
                  <a:srgbClr val="0070C0"/>
                </a:solidFill>
                <a:latin typeface="+mj-ea"/>
                <a:ea typeface="+mj-ea"/>
              </a:rPr>
              <a:t>28</a:t>
            </a:r>
            <a:r>
              <a:rPr lang="zh-HK" altLang="en-US" sz="2400" b="1" dirty="0">
                <a:solidFill>
                  <a:srgbClr val="0070C0"/>
                </a:solidFill>
                <a:latin typeface="+mj-ea"/>
                <a:ea typeface="+mj-ea"/>
              </a:rPr>
              <a:t>日</a:t>
            </a:r>
            <a:endParaRPr lang="en-US" altLang="zh-HK" sz="2400" b="1" dirty="0">
              <a:solidFill>
                <a:srgbClr val="0070C0"/>
              </a:solidFill>
              <a:latin typeface="+mj-ea"/>
              <a:ea typeface="+mj-ea"/>
            </a:endParaRPr>
          </a:p>
          <a:p>
            <a:pPr marL="0" indent="0">
              <a:buNone/>
            </a:pP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9613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-315913"/>
            <a:ext cx="8243887" cy="1314451"/>
          </a:xfrm>
        </p:spPr>
        <p:txBody>
          <a:bodyPr/>
          <a:lstStyle/>
          <a:p>
            <a:r>
              <a:rPr lang="zh-TW" altLang="en-US" b="1" dirty="0">
                <a:solidFill>
                  <a:srgbClr val="0070C0"/>
                </a:solidFill>
              </a:rPr>
              <a:t>緣</a:t>
            </a:r>
            <a:r>
              <a:rPr lang="zh-TW" altLang="en-US" b="1" dirty="0" smtClean="0">
                <a:solidFill>
                  <a:srgbClr val="0070C0"/>
                </a:solidFill>
                <a:effectLst/>
              </a:rPr>
              <a:t>起</a:t>
            </a:r>
            <a:endParaRPr lang="zh-TW" altLang="en-US" b="1" dirty="0">
              <a:solidFill>
                <a:srgbClr val="0070C0"/>
              </a:solidFill>
              <a:effectLst/>
            </a:endParaRPr>
          </a:p>
        </p:txBody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412875"/>
            <a:ext cx="8569325" cy="4536405"/>
          </a:xfrm>
        </p:spPr>
        <p:txBody>
          <a:bodyPr/>
          <a:lstStyle/>
          <a:p>
            <a:pPr marL="0" indent="0">
              <a:buNone/>
            </a:pPr>
            <a:r>
              <a:rPr lang="zh-TW" altLang="en-US" b="1" dirty="0" smtClean="0">
                <a:solidFill>
                  <a:srgbClr val="7030A0"/>
                </a:solidFill>
                <a:latin typeface="+mj-ea"/>
                <a:ea typeface="+mj-ea"/>
              </a:rPr>
              <a:t>挑戰</a:t>
            </a:r>
            <a:endParaRPr lang="en-US" altLang="zh-TW" b="1" dirty="0" smtClean="0">
              <a:solidFill>
                <a:srgbClr val="7030A0"/>
              </a:solidFill>
              <a:latin typeface="+mj-ea"/>
              <a:ea typeface="+mj-ea"/>
            </a:endParaRPr>
          </a:p>
          <a:p>
            <a:r>
              <a:rPr lang="zh-TW" altLang="en-US" dirty="0" smtClean="0">
                <a:solidFill>
                  <a:srgbClr val="000000"/>
                </a:solidFill>
              </a:rPr>
              <a:t>通識科同學的書面表達能力較弱 </a:t>
            </a:r>
            <a:r>
              <a:rPr lang="en-US" altLang="zh-TW" dirty="0" smtClean="0">
                <a:solidFill>
                  <a:srgbClr val="000000"/>
                </a:solidFill>
              </a:rPr>
              <a:t>(</a:t>
            </a:r>
            <a:r>
              <a:rPr lang="zh-TW" altLang="en-US" dirty="0" smtClean="0">
                <a:solidFill>
                  <a:srgbClr val="000000"/>
                </a:solidFill>
              </a:rPr>
              <a:t>短，引申不足</a:t>
            </a:r>
            <a:r>
              <a:rPr lang="en-US" altLang="zh-TW" dirty="0" smtClean="0">
                <a:solidFill>
                  <a:srgbClr val="000000"/>
                </a:solidFill>
              </a:rPr>
              <a:t>)</a:t>
            </a:r>
          </a:p>
          <a:p>
            <a:pPr marL="0" indent="0">
              <a:buNone/>
            </a:pPr>
            <a:endParaRPr lang="en-US" altLang="zh-TW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zh-TW" altLang="en-US" b="1" dirty="0">
                <a:solidFill>
                  <a:srgbClr val="7030A0"/>
                </a:solidFill>
                <a:latin typeface="+mj-ea"/>
                <a:ea typeface="+mj-ea"/>
              </a:rPr>
              <a:t>機遇</a:t>
            </a:r>
          </a:p>
          <a:p>
            <a:r>
              <a:rPr lang="zh-TW" altLang="en-US" dirty="0" smtClean="0">
                <a:solidFill>
                  <a:srgbClr val="000000"/>
                </a:solidFill>
              </a:rPr>
              <a:t>參加</a:t>
            </a:r>
            <a:r>
              <a:rPr lang="en-US" altLang="zh-TW" dirty="0" smtClean="0">
                <a:solidFill>
                  <a:srgbClr val="000000"/>
                </a:solidFill>
              </a:rPr>
              <a:t>2011</a:t>
            </a:r>
            <a:r>
              <a:rPr lang="zh-TW" altLang="en-US" dirty="0" smtClean="0">
                <a:solidFill>
                  <a:srgbClr val="000000"/>
                </a:solidFill>
              </a:rPr>
              <a:t>年十二月由香港大學教育學院中文教育研究中心舉辦的</a:t>
            </a:r>
            <a:r>
              <a:rPr lang="zh-TW" altLang="en-US" dirty="0">
                <a:solidFill>
                  <a:srgbClr val="000000"/>
                </a:solidFill>
              </a:rPr>
              <a:t>語體教學教師</a:t>
            </a:r>
            <a:r>
              <a:rPr lang="zh-TW" altLang="en-US" dirty="0" smtClean="0">
                <a:solidFill>
                  <a:srgbClr val="000000"/>
                </a:solidFill>
              </a:rPr>
              <a:t>研討會</a:t>
            </a:r>
            <a:endParaRPr lang="en-US" altLang="zh-TW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altLang="zh-TW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zh-TW" altLang="en-US" b="1" dirty="0">
                <a:solidFill>
                  <a:srgbClr val="7030A0"/>
                </a:solidFill>
                <a:latin typeface="+mj-ea"/>
                <a:ea typeface="+mj-ea"/>
              </a:rPr>
              <a:t>出路</a:t>
            </a:r>
            <a:endParaRPr lang="en-US" altLang="zh-TW" b="1" dirty="0">
              <a:solidFill>
                <a:srgbClr val="7030A0"/>
              </a:solidFill>
              <a:latin typeface="+mj-ea"/>
              <a:ea typeface="+mj-ea"/>
            </a:endParaRPr>
          </a:p>
          <a:p>
            <a:r>
              <a:rPr lang="zh-TW" altLang="en-US" dirty="0" smtClean="0">
                <a:solidFill>
                  <a:srgbClr val="000000"/>
                </a:solidFill>
              </a:rPr>
              <a:t>語體</a:t>
            </a:r>
            <a:r>
              <a:rPr lang="zh-TW" altLang="en-US" dirty="0">
                <a:solidFill>
                  <a:srgbClr val="000000"/>
                </a:solidFill>
              </a:rPr>
              <a:t>教學能針對</a:t>
            </a:r>
            <a:r>
              <a:rPr lang="zh-TW" altLang="en-US" dirty="0" smtClean="0">
                <a:solidFill>
                  <a:srgbClr val="000000"/>
                </a:solidFill>
              </a:rPr>
              <a:t>性地提升同學的寫作能力</a:t>
            </a:r>
            <a:endParaRPr lang="en-US" altLang="zh-TW" dirty="0" smtClean="0">
              <a:solidFill>
                <a:srgbClr val="000000"/>
              </a:solidFill>
            </a:endParaRPr>
          </a:p>
          <a:p>
            <a:endParaRPr lang="zh-TW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12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-333722"/>
            <a:ext cx="8243887" cy="1314450"/>
          </a:xfrm>
        </p:spPr>
        <p:txBody>
          <a:bodyPr/>
          <a:lstStyle/>
          <a:p>
            <a:r>
              <a:rPr lang="zh-TW" altLang="en-US" b="1" dirty="0">
                <a:solidFill>
                  <a:srgbClr val="0070C0"/>
                </a:solidFill>
              </a:rPr>
              <a:t>專科</a:t>
            </a:r>
            <a:r>
              <a:rPr lang="zh-TW" altLang="en-US" b="1" dirty="0" smtClean="0">
                <a:solidFill>
                  <a:srgbClr val="0070C0"/>
                </a:solidFill>
              </a:rPr>
              <a:t>語體簡介</a:t>
            </a:r>
            <a:endParaRPr lang="zh-TW" altLang="en-US" b="1" dirty="0">
              <a:solidFill>
                <a:srgbClr val="0070C0"/>
              </a:solidFill>
              <a:effectLst/>
            </a:endParaRPr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83593"/>
            <a:ext cx="8229600" cy="3457575"/>
          </a:xfrm>
        </p:spPr>
        <p:txBody>
          <a:bodyPr/>
          <a:lstStyle/>
          <a:p>
            <a:r>
              <a:rPr lang="zh-TW" altLang="en-US" dirty="0" smtClean="0">
                <a:solidFill>
                  <a:srgbClr val="000000"/>
                </a:solidFill>
              </a:rPr>
              <a:t>邀請朱劍虹老師到校向通識科同事作</a:t>
            </a:r>
            <a:r>
              <a:rPr lang="zh-TW" altLang="en-US" dirty="0">
                <a:solidFill>
                  <a:srgbClr val="000000"/>
                </a:solidFill>
              </a:rPr>
              <a:t>簡介</a:t>
            </a:r>
          </a:p>
          <a:p>
            <a:r>
              <a:rPr lang="zh-TW" altLang="en-US" dirty="0" smtClean="0">
                <a:solidFill>
                  <a:srgbClr val="000000"/>
                </a:solidFill>
              </a:rPr>
              <a:t>教材包括</a:t>
            </a:r>
            <a:r>
              <a:rPr lang="en-US" altLang="zh-TW" dirty="0" smtClean="0">
                <a:solidFill>
                  <a:srgbClr val="000000"/>
                </a:solidFill>
              </a:rPr>
              <a:t>︰</a:t>
            </a:r>
          </a:p>
          <a:p>
            <a:pPr lvl="1"/>
            <a:r>
              <a:rPr lang="zh-TW" altLang="en-US" dirty="0" smtClean="0">
                <a:solidFill>
                  <a:srgbClr val="000000"/>
                </a:solidFill>
              </a:rPr>
              <a:t>前</a:t>
            </a:r>
            <a:r>
              <a:rPr lang="zh-TW" altLang="en-US" dirty="0">
                <a:solidFill>
                  <a:srgbClr val="000000"/>
                </a:solidFill>
              </a:rPr>
              <a:t>測題目 </a:t>
            </a:r>
            <a:r>
              <a:rPr lang="en-US" altLang="zh-TW" dirty="0">
                <a:solidFill>
                  <a:srgbClr val="000000"/>
                </a:solidFill>
              </a:rPr>
              <a:t>(</a:t>
            </a:r>
            <a:r>
              <a:rPr lang="zh-TW" altLang="en-US" dirty="0">
                <a:solidFill>
                  <a:srgbClr val="000000"/>
                </a:solidFill>
              </a:rPr>
              <a:t>考評局公開試題目</a:t>
            </a:r>
            <a:r>
              <a:rPr lang="en-US" altLang="zh-TW" dirty="0" smtClean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zh-TW" altLang="en-US" dirty="0" smtClean="0">
                <a:solidFill>
                  <a:srgbClr val="000000"/>
                </a:solidFill>
              </a:rPr>
              <a:t>講解</a:t>
            </a:r>
            <a:r>
              <a:rPr lang="zh-TW" altLang="en-US" dirty="0">
                <a:solidFill>
                  <a:srgbClr val="000000"/>
                </a:solidFill>
              </a:rPr>
              <a:t>的簡報 </a:t>
            </a:r>
          </a:p>
          <a:p>
            <a:pPr lvl="1">
              <a:buFontTx/>
              <a:buNone/>
            </a:pPr>
            <a:r>
              <a:rPr lang="zh-TW" altLang="en-US" dirty="0">
                <a:solidFill>
                  <a:srgbClr val="000000"/>
                </a:solidFill>
              </a:rPr>
              <a:t>  </a:t>
            </a:r>
            <a:r>
              <a:rPr lang="en-US" altLang="zh-TW" dirty="0">
                <a:solidFill>
                  <a:srgbClr val="000000"/>
                </a:solidFill>
              </a:rPr>
              <a:t>(</a:t>
            </a:r>
            <a:r>
              <a:rPr lang="zh-TW" altLang="en-US" dirty="0">
                <a:solidFill>
                  <a:srgbClr val="000000"/>
                </a:solidFill>
              </a:rPr>
              <a:t>附以高中低作品舉隅、評量準則、建議教學流程</a:t>
            </a:r>
            <a:r>
              <a:rPr lang="en-US" altLang="zh-TW" dirty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zh-TW" altLang="en-US" dirty="0">
                <a:solidFill>
                  <a:srgbClr val="000000"/>
                </a:solidFill>
              </a:rPr>
              <a:t>後測題目</a:t>
            </a:r>
          </a:p>
        </p:txBody>
      </p:sp>
      <p:pic>
        <p:nvPicPr>
          <p:cNvPr id="259076" name="Picture 4" descr="DSCF51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52900"/>
            <a:ext cx="3960813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9077" name="Picture 5" descr="DSCF513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4130675"/>
            <a:ext cx="3924300" cy="272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99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-333723"/>
            <a:ext cx="8243888" cy="1314451"/>
          </a:xfrm>
        </p:spPr>
        <p:txBody>
          <a:bodyPr/>
          <a:lstStyle/>
          <a:p>
            <a:r>
              <a:rPr lang="zh-TW" altLang="en-US" b="1" dirty="0">
                <a:solidFill>
                  <a:srgbClr val="0070C0"/>
                </a:solidFill>
                <a:effectLst/>
              </a:rPr>
              <a:t>建議語體</a:t>
            </a:r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338" y="1555501"/>
            <a:ext cx="8856662" cy="6049963"/>
          </a:xfrm>
        </p:spPr>
        <p:txBody>
          <a:bodyPr/>
          <a:lstStyle/>
          <a:p>
            <a:r>
              <a:rPr lang="zh-TW" altLang="en-US" dirty="0" smtClean="0">
                <a:solidFill>
                  <a:srgbClr val="000000"/>
                </a:solidFill>
              </a:rPr>
              <a:t>教授單元</a:t>
            </a:r>
            <a:r>
              <a:rPr lang="en-US" altLang="zh-TW" dirty="0" smtClean="0">
                <a:solidFill>
                  <a:srgbClr val="000000"/>
                </a:solidFill>
              </a:rPr>
              <a:t>︰M1</a:t>
            </a:r>
            <a:r>
              <a:rPr lang="zh-TW" altLang="en-US" dirty="0">
                <a:solidFill>
                  <a:srgbClr val="000000"/>
                </a:solidFill>
              </a:rPr>
              <a:t>個人成長及</a:t>
            </a:r>
            <a:r>
              <a:rPr lang="zh-TW" altLang="en-US" dirty="0" smtClean="0">
                <a:solidFill>
                  <a:srgbClr val="000000"/>
                </a:solidFill>
              </a:rPr>
              <a:t>人際關係</a:t>
            </a:r>
            <a:endParaRPr lang="en-US" altLang="zh-TW" dirty="0" smtClean="0">
              <a:solidFill>
                <a:srgbClr val="000000"/>
              </a:solidFill>
            </a:endParaRPr>
          </a:p>
          <a:p>
            <a:r>
              <a:rPr lang="zh-TW" altLang="en-US" dirty="0">
                <a:solidFill>
                  <a:srgbClr val="000000"/>
                </a:solidFill>
              </a:rPr>
              <a:t>同學問題：個人化、過度推論</a:t>
            </a:r>
          </a:p>
          <a:p>
            <a:endParaRPr lang="zh-TW" altLang="en-US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86" t="27929" r="4724" b="20132"/>
          <a:stretch/>
        </p:blipFill>
        <p:spPr bwMode="auto">
          <a:xfrm>
            <a:off x="395535" y="2816932"/>
            <a:ext cx="4112679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2" t="26567" r="4711" b="20780"/>
          <a:stretch/>
        </p:blipFill>
        <p:spPr bwMode="auto">
          <a:xfrm>
            <a:off x="4716016" y="2816932"/>
            <a:ext cx="4082854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990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539750" y="1484313"/>
            <a:ext cx="3384550" cy="58578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3200" b="1" dirty="0">
                <a:solidFill>
                  <a:srgbClr val="FF6600"/>
                </a:solidFill>
                <a:latin typeface="+mj-ea"/>
                <a:ea typeface="+mj-ea"/>
              </a:rPr>
              <a:t>指令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542925" y="3860800"/>
            <a:ext cx="3451225" cy="58578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3200" b="1" dirty="0">
                <a:solidFill>
                  <a:srgbClr val="FF6600"/>
                </a:solidFill>
                <a:latin typeface="+mj-ea"/>
                <a:ea typeface="+mj-ea"/>
              </a:rPr>
              <a:t>建議</a:t>
            </a:r>
            <a:r>
              <a:rPr lang="en-US" altLang="zh-TW" sz="3200" b="1" dirty="0">
                <a:solidFill>
                  <a:srgbClr val="FF6600"/>
                </a:solidFill>
                <a:latin typeface="+mj-ea"/>
                <a:ea typeface="+mj-ea"/>
              </a:rPr>
              <a:t>(</a:t>
            </a:r>
            <a:r>
              <a:rPr lang="zh-TW" altLang="en-US" sz="3200" b="1" dirty="0">
                <a:solidFill>
                  <a:srgbClr val="FF6600"/>
                </a:solidFill>
                <a:latin typeface="+mj-ea"/>
                <a:ea typeface="+mj-ea"/>
              </a:rPr>
              <a:t>可多於一個</a:t>
            </a:r>
            <a:r>
              <a:rPr lang="en-US" altLang="zh-TW" sz="3200" b="1" dirty="0">
                <a:solidFill>
                  <a:srgbClr val="FF6600"/>
                </a:solidFill>
                <a:latin typeface="+mj-ea"/>
                <a:ea typeface="+mj-ea"/>
              </a:rPr>
              <a:t>)</a:t>
            </a:r>
            <a:endParaRPr lang="zh-TW" altLang="en-US" sz="3200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39750" y="4941888"/>
            <a:ext cx="3384550" cy="5842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3200" b="1" dirty="0">
                <a:solidFill>
                  <a:srgbClr val="FF6600"/>
                </a:solidFill>
                <a:latin typeface="+mj-ea"/>
                <a:ea typeface="+mj-ea"/>
              </a:rPr>
              <a:t>重申建議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539750" y="2708275"/>
            <a:ext cx="3384550" cy="5842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3200" b="1" dirty="0">
                <a:solidFill>
                  <a:srgbClr val="FF6600"/>
                </a:solidFill>
                <a:latin typeface="+mj-ea"/>
                <a:ea typeface="+mj-ea"/>
              </a:rPr>
              <a:t>建議概覽</a:t>
            </a:r>
          </a:p>
        </p:txBody>
      </p:sp>
      <p:sp>
        <p:nvSpPr>
          <p:cNvPr id="8" name="向下箭號 7"/>
          <p:cNvSpPr/>
          <p:nvPr/>
        </p:nvSpPr>
        <p:spPr bwMode="auto">
          <a:xfrm>
            <a:off x="1979613" y="2205038"/>
            <a:ext cx="476250" cy="503237"/>
          </a:xfrm>
          <a:prstGeom prst="downArrow">
            <a:avLst/>
          </a:prstGeom>
          <a:solidFill>
            <a:schemeClr val="bg2">
              <a:lumMod val="25000"/>
              <a:lumOff val="75000"/>
            </a:schemeClr>
          </a:solidFill>
          <a:ln w="1905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zh-TW" altLang="en-US" sz="3200">
              <a:latin typeface="Times New Roman" pitchFamily="18" charset="0"/>
            </a:endParaRPr>
          </a:p>
        </p:txBody>
      </p:sp>
      <p:sp>
        <p:nvSpPr>
          <p:cNvPr id="9" name="向下箭號 8"/>
          <p:cNvSpPr/>
          <p:nvPr/>
        </p:nvSpPr>
        <p:spPr bwMode="auto">
          <a:xfrm>
            <a:off x="1979613" y="3357563"/>
            <a:ext cx="476250" cy="503237"/>
          </a:xfrm>
          <a:prstGeom prst="downArrow">
            <a:avLst/>
          </a:prstGeom>
          <a:solidFill>
            <a:schemeClr val="bg2">
              <a:lumMod val="25000"/>
              <a:lumOff val="75000"/>
            </a:schemeClr>
          </a:solidFill>
          <a:ln w="1905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zh-TW" altLang="en-US" sz="3200">
              <a:latin typeface="Times New Roman" pitchFamily="18" charset="0"/>
            </a:endParaRPr>
          </a:p>
        </p:txBody>
      </p:sp>
      <p:sp>
        <p:nvSpPr>
          <p:cNvPr id="10" name="向下箭號 9"/>
          <p:cNvSpPr/>
          <p:nvPr/>
        </p:nvSpPr>
        <p:spPr bwMode="auto">
          <a:xfrm>
            <a:off x="1979613" y="4437063"/>
            <a:ext cx="476250" cy="504825"/>
          </a:xfrm>
          <a:prstGeom prst="downArrow">
            <a:avLst/>
          </a:prstGeom>
          <a:solidFill>
            <a:schemeClr val="bg2">
              <a:lumMod val="25000"/>
              <a:lumOff val="75000"/>
            </a:schemeClr>
          </a:solidFill>
          <a:ln w="1905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zh-TW" altLang="en-US" sz="3200">
              <a:latin typeface="Times New Roman" pitchFamily="18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284663" y="836613"/>
            <a:ext cx="4679950" cy="711200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000" dirty="0">
                <a:solidFill>
                  <a:srgbClr val="0000FF"/>
                </a:solidFill>
                <a:latin typeface="+mn-ea"/>
                <a:ea typeface="+mn-ea"/>
              </a:rPr>
              <a:t>此為題目的作答要求，包括學生需以甚麼身分提出建議，建議的方向等。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4284663" y="1773238"/>
            <a:ext cx="4679950" cy="1320800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000" dirty="0">
                <a:solidFill>
                  <a:srgbClr val="0000FF"/>
                </a:solidFill>
                <a:latin typeface="+mn-ea"/>
                <a:ea typeface="+mn-ea"/>
              </a:rPr>
              <a:t>文章的首段。在提出具體的建議前，宜先總結</a:t>
            </a:r>
            <a:r>
              <a:rPr lang="en-US" altLang="zh-TW" sz="2000" dirty="0">
                <a:solidFill>
                  <a:srgbClr val="0000FF"/>
                </a:solidFill>
                <a:latin typeface="+mn-ea"/>
                <a:ea typeface="+mn-ea"/>
              </a:rPr>
              <a:t>/</a:t>
            </a:r>
            <a:r>
              <a:rPr lang="zh-TW" altLang="en-US" sz="2000" dirty="0">
                <a:solidFill>
                  <a:srgbClr val="0000FF"/>
                </a:solidFill>
                <a:latin typeface="+mn-ea"/>
                <a:ea typeface="+mn-ea"/>
              </a:rPr>
              <a:t>判斷背景資料，確認要建議的對象、現象、事件等，並預告建議的方向，為之後的解說奠下基礎。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4284663" y="3284538"/>
            <a:ext cx="4679950" cy="2235200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r>
              <a:rPr lang="zh-TW" altLang="en-US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文章的中心段落。每個具體建議宜：</a:t>
            </a:r>
          </a:p>
          <a:p>
            <a:pPr>
              <a:buFontTx/>
              <a:buAutoNum type="arabicPeriod"/>
            </a:pPr>
            <a:r>
              <a:rPr lang="zh-TW" altLang="en-US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獨立成段</a:t>
            </a:r>
            <a:r>
              <a:rPr lang="en-US" altLang="zh-TW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井然有序；</a:t>
            </a:r>
          </a:p>
          <a:p>
            <a:pPr>
              <a:buFontTx/>
              <a:buAutoNum type="arabicPeriod"/>
            </a:pPr>
            <a:r>
              <a:rPr lang="zh-TW" altLang="en-US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要有</a:t>
            </a:r>
            <a:r>
              <a:rPr lang="zh-TW" altLang="en-US" sz="2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針對性</a:t>
            </a:r>
            <a:r>
              <a:rPr lang="en-US" altLang="zh-TW" sz="2000" dirty="0">
                <a:solidFill>
                  <a:srgbClr val="0000FF"/>
                </a:solidFill>
                <a:latin typeface="標楷體" pitchFamily="65" charset="-120"/>
              </a:rPr>
              <a:t>:</a:t>
            </a:r>
            <a:r>
              <a:rPr lang="zh-TW" altLang="en-US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即針對題目指定對象作建</a:t>
            </a:r>
          </a:p>
          <a:p>
            <a:r>
              <a:rPr lang="zh-TW" altLang="en-US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  議；</a:t>
            </a:r>
          </a:p>
          <a:p>
            <a:r>
              <a:rPr lang="en-US" altLang="zh-TW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合理可行</a:t>
            </a:r>
            <a:r>
              <a:rPr lang="en-US" altLang="zh-TW" sz="2000" dirty="0">
                <a:solidFill>
                  <a:srgbClr val="0000FF"/>
                </a:solidFill>
                <a:latin typeface="標楷體" pitchFamily="65" charset="-120"/>
              </a:rPr>
              <a:t>:</a:t>
            </a:r>
            <a:r>
              <a:rPr lang="zh-TW" altLang="en-US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列出</a:t>
            </a:r>
            <a:r>
              <a:rPr lang="zh-TW" altLang="en-US" sz="2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具體的施行步驟</a:t>
            </a:r>
            <a:r>
              <a:rPr lang="en-US" altLang="zh-TW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行 </a:t>
            </a:r>
          </a:p>
          <a:p>
            <a:r>
              <a:rPr lang="zh-TW" altLang="en-US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  動；</a:t>
            </a:r>
          </a:p>
          <a:p>
            <a:r>
              <a:rPr lang="en-US" altLang="zh-TW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作適當的解釋</a:t>
            </a:r>
            <a:r>
              <a:rPr lang="en-US" altLang="zh-TW" sz="2000" dirty="0">
                <a:solidFill>
                  <a:srgbClr val="0000FF"/>
                </a:solidFill>
                <a:latin typeface="標楷體" pitchFamily="65" charset="-120"/>
              </a:rPr>
              <a:t>:</a:t>
            </a:r>
            <a:r>
              <a:rPr lang="zh-TW" altLang="en-US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說明其</a:t>
            </a:r>
            <a:r>
              <a:rPr lang="zh-TW" altLang="en-US" sz="2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可達至的成效</a:t>
            </a:r>
            <a:r>
              <a:rPr lang="zh-TW" altLang="en-US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4284663" y="5732463"/>
            <a:ext cx="4679950" cy="711200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000" dirty="0">
                <a:solidFill>
                  <a:srgbClr val="0000FF"/>
                </a:solidFill>
                <a:latin typeface="+mn-ea"/>
                <a:ea typeface="+mn-ea"/>
              </a:rPr>
              <a:t>文章的結尾。可綜述前文各點建議及其效用，使文章結構更為完整。</a:t>
            </a:r>
          </a:p>
        </p:txBody>
      </p:sp>
      <p:cxnSp>
        <p:nvCxnSpPr>
          <p:cNvPr id="264205" name="直線接點 14"/>
          <p:cNvCxnSpPr>
            <a:cxnSpLocks noChangeShapeType="1"/>
            <a:stCxn id="4" idx="3"/>
            <a:endCxn id="11" idx="1"/>
          </p:cNvCxnSpPr>
          <p:nvPr/>
        </p:nvCxnSpPr>
        <p:spPr bwMode="auto">
          <a:xfrm flipV="1">
            <a:off x="3924300" y="1192213"/>
            <a:ext cx="360363" cy="585787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4206" name="直線接點 15"/>
          <p:cNvCxnSpPr>
            <a:cxnSpLocks noChangeShapeType="1"/>
            <a:stCxn id="7" idx="3"/>
            <a:endCxn id="12" idx="1"/>
          </p:cNvCxnSpPr>
          <p:nvPr/>
        </p:nvCxnSpPr>
        <p:spPr bwMode="auto">
          <a:xfrm flipV="1">
            <a:off x="3924300" y="2433638"/>
            <a:ext cx="360363" cy="566737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4207" name="直線接點 16"/>
          <p:cNvCxnSpPr>
            <a:cxnSpLocks noChangeShapeType="1"/>
            <a:stCxn id="5" idx="3"/>
            <a:endCxn id="13" idx="1"/>
          </p:cNvCxnSpPr>
          <p:nvPr/>
        </p:nvCxnSpPr>
        <p:spPr bwMode="auto">
          <a:xfrm>
            <a:off x="3994150" y="4154488"/>
            <a:ext cx="290513" cy="24765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4208" name="直線接點 17"/>
          <p:cNvCxnSpPr>
            <a:cxnSpLocks noChangeShapeType="1"/>
            <a:endCxn id="14" idx="1"/>
          </p:cNvCxnSpPr>
          <p:nvPr/>
        </p:nvCxnSpPr>
        <p:spPr bwMode="auto">
          <a:xfrm>
            <a:off x="3851275" y="5516563"/>
            <a:ext cx="433388" cy="57150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標題 1"/>
          <p:cNvSpPr>
            <a:spLocks noGrp="1"/>
          </p:cNvSpPr>
          <p:nvPr>
            <p:ph type="title" idx="4294967295"/>
          </p:nvPr>
        </p:nvSpPr>
        <p:spPr>
          <a:xfrm>
            <a:off x="1042988" y="333375"/>
            <a:ext cx="2736850" cy="574675"/>
          </a:xfrm>
        </p:spPr>
        <p:txBody>
          <a:bodyPr lIns="92075" tIns="46038" rIns="92075" bIns="46038" anchor="t">
            <a:normAutofit fontScale="90000"/>
          </a:bodyPr>
          <a:lstStyle/>
          <a:p>
            <a:pPr algn="l"/>
            <a:r>
              <a:rPr lang="zh-TW" altLang="en-US" sz="3600" b="1">
                <a:solidFill>
                  <a:srgbClr val="FF6600"/>
                </a:solidFill>
                <a:effectLst/>
              </a:rPr>
              <a:t>語體</a:t>
            </a:r>
            <a:r>
              <a:rPr lang="zh-TW" altLang="en-US" sz="3600" b="1">
                <a:solidFill>
                  <a:srgbClr val="FF6600"/>
                </a:solidFill>
                <a:effectLst/>
                <a:latin typeface="Arial" charset="0"/>
              </a:rPr>
              <a:t>結構</a:t>
            </a:r>
            <a:r>
              <a:rPr lang="en-US" altLang="zh-TW" sz="3600" b="1">
                <a:solidFill>
                  <a:srgbClr val="FF6600"/>
                </a:solidFill>
                <a:effectLst/>
                <a:latin typeface="Arial" charset="0"/>
              </a:rPr>
              <a:t>:</a:t>
            </a:r>
            <a:br>
              <a:rPr lang="en-US" altLang="zh-TW" sz="3600" b="1">
                <a:solidFill>
                  <a:srgbClr val="FF6600"/>
                </a:solidFill>
                <a:effectLst/>
                <a:latin typeface="Arial" charset="0"/>
              </a:rPr>
            </a:br>
            <a:endParaRPr lang="en-US" altLang="zh-TW" sz="3600" b="1">
              <a:solidFill>
                <a:srgbClr val="FF66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8475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>
            <a:grpSpLocks noChangeAspect="1"/>
          </p:cNvGrpSpPr>
          <p:nvPr/>
        </p:nvGrpSpPr>
        <p:grpSpPr bwMode="auto">
          <a:xfrm>
            <a:off x="1547664" y="-27384"/>
            <a:ext cx="7381256" cy="6768766"/>
            <a:chOff x="1427" y="1494"/>
            <a:chExt cx="9001" cy="9635"/>
          </a:xfrm>
          <a:noFill/>
        </p:grpSpPr>
        <p:sp>
          <p:nvSpPr>
            <p:cNvPr id="5" name="AutoShape 41"/>
            <p:cNvSpPr>
              <a:spLocks noChangeAspect="1" noChangeArrowheads="1" noTextEdit="1"/>
            </p:cNvSpPr>
            <p:nvPr/>
          </p:nvSpPr>
          <p:spPr bwMode="auto">
            <a:xfrm>
              <a:off x="1427" y="1494"/>
              <a:ext cx="9000" cy="936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600">
                <a:latin typeface="+mn-ea"/>
                <a:ea typeface="+mn-ea"/>
              </a:endParaRPr>
            </a:p>
          </p:txBody>
        </p:sp>
        <p:sp>
          <p:nvSpPr>
            <p:cNvPr id="6" name="Text Box 40"/>
            <p:cNvSpPr txBox="1">
              <a:spLocks noChangeArrowheads="1"/>
            </p:cNvSpPr>
            <p:nvPr/>
          </p:nvSpPr>
          <p:spPr bwMode="auto">
            <a:xfrm>
              <a:off x="1515" y="3198"/>
              <a:ext cx="8913" cy="2050"/>
            </a:xfrm>
            <a:prstGeom prst="rect">
              <a:avLst/>
            </a:prstGeom>
            <a:grpFill/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0"/>
                </a:spcAft>
                <a:defRPr/>
              </a:pPr>
              <a:r>
                <a:rPr lang="en-US" altLang="zh-TW" sz="1400" b="1" dirty="0">
                  <a:solidFill>
                    <a:srgbClr val="FF00FF"/>
                  </a:solidFill>
                  <a:latin typeface="+mn-ea"/>
                  <a:ea typeface="+mn-ea"/>
                </a:rPr>
                <a:t>	</a:t>
              </a:r>
              <a:r>
                <a:rPr lang="zh-TW" altLang="zh-TW" sz="1400" b="1" dirty="0">
                  <a:solidFill>
                    <a:srgbClr val="6600FF"/>
                  </a:solidFill>
                  <a:highlight>
                    <a:srgbClr val="FFFF00"/>
                  </a:highlight>
                  <a:latin typeface="Times New Roman" pitchFamily="18" charset="0"/>
                  <a:ea typeface="標楷體"/>
                </a:rPr>
                <a:t>首先</a:t>
              </a:r>
              <a:r>
                <a:rPr lang="zh-TW" altLang="zh-TW" sz="1400" dirty="0">
                  <a:solidFill>
                    <a:srgbClr val="003300"/>
                  </a:solidFill>
                  <a:highlight>
                    <a:srgbClr val="FFFF00"/>
                  </a:highlight>
                  <a:latin typeface="Times New Roman" pitchFamily="18" charset="0"/>
                  <a:ea typeface="標楷體"/>
                </a:rPr>
                <a:t>，</a:t>
              </a:r>
              <a:r>
                <a:rPr lang="zh-TW" altLang="zh-TW" sz="1400" dirty="0">
                  <a:solidFill>
                    <a:srgbClr val="6600FF"/>
                  </a:solidFill>
                  <a:highlight>
                    <a:srgbClr val="FFFF00"/>
                  </a:highlight>
                  <a:latin typeface="Times New Roman" pitchFamily="18" charset="0"/>
                  <a:ea typeface="標楷體"/>
                </a:rPr>
                <a:t>我會協助小媚重新認識女性定位和價值</a:t>
              </a:r>
              <a:r>
                <a:rPr lang="zh-TW" altLang="zh-TW" sz="1400" dirty="0">
                  <a:solidFill>
                    <a:srgbClr val="003300"/>
                  </a:solidFill>
                  <a:highlight>
                    <a:srgbClr val="FFFF00"/>
                  </a:highlight>
                  <a:latin typeface="Times New Roman" pitchFamily="18" charset="0"/>
                  <a:ea typeface="標楷體"/>
                </a:rPr>
                <a:t>。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我</a:t>
              </a:r>
              <a:r>
                <a:rPr lang="zh-TW" altLang="zh-TW" sz="1400" b="1" dirty="0">
                  <a:solidFill>
                    <a:srgbClr val="33CC33"/>
                  </a:solidFill>
                  <a:latin typeface="+mn-ea"/>
                  <a:ea typeface="+mn-ea"/>
                </a:rPr>
                <a:t>建議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小媚多閱讀坊間健康，正確的兩性書籍，重新認識</a:t>
              </a:r>
              <a:r>
                <a:rPr lang="zh-TW" altLang="zh-TW" sz="1400" b="1" dirty="0">
                  <a:solidFill>
                    <a:srgbClr val="00B0F0"/>
                  </a:solidFill>
                  <a:latin typeface="+mn-ea"/>
                  <a:ea typeface="+mn-ea"/>
                </a:rPr>
                <a:t>兩性定位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，以及明白現今女性身分已提升，</a:t>
              </a:r>
              <a:r>
                <a:rPr lang="zh-TW" altLang="zh-TW" sz="1400" b="1" dirty="0">
                  <a:solidFill>
                    <a:srgbClr val="CC6600"/>
                  </a:solidFill>
                  <a:latin typeface="+mn-ea"/>
                  <a:ea typeface="+mn-ea"/>
                </a:rPr>
                <a:t>令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小媚明白</a:t>
              </a:r>
              <a:r>
                <a:rPr lang="zh-TW" altLang="zh-TW" sz="1400" b="1" dirty="0">
                  <a:solidFill>
                    <a:srgbClr val="00B0F0"/>
                  </a:solidFill>
                  <a:latin typeface="+mn-ea"/>
                  <a:ea typeface="+mn-ea"/>
                </a:rPr>
                <a:t>男女平等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的概念，希望</a:t>
              </a:r>
              <a:r>
                <a:rPr lang="zh-TW" altLang="en-US" sz="1400" dirty="0">
                  <a:solidFill>
                    <a:srgbClr val="003300"/>
                  </a:solidFill>
                  <a:latin typeface="+mn-ea"/>
                  <a:ea typeface="+mn-ea"/>
                </a:rPr>
                <a:t>藉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此改變她對自己女性身分的觀感。</a:t>
              </a:r>
              <a:r>
                <a:rPr lang="zh-TW" altLang="zh-TW" sz="1400" b="1" dirty="0">
                  <a:solidFill>
                    <a:srgbClr val="6600FF"/>
                  </a:solidFill>
                  <a:latin typeface="+mn-ea"/>
                  <a:ea typeface="+mn-ea"/>
                </a:rPr>
                <a:t>另外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，我會介紹一些坊間成功女性例子給小媚作參考，</a:t>
              </a:r>
              <a:r>
                <a:rPr lang="zh-TW" altLang="zh-TW" sz="1400" b="1" dirty="0">
                  <a:solidFill>
                    <a:srgbClr val="FF0000"/>
                  </a:solidFill>
                  <a:latin typeface="+mn-ea"/>
                  <a:ea typeface="+mn-ea"/>
                </a:rPr>
                <a:t>例如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陳方安生女士，吳儀，希拉莉等，</a:t>
              </a:r>
              <a:r>
                <a:rPr lang="zh-TW" altLang="zh-TW" sz="1400" b="1" dirty="0">
                  <a:solidFill>
                    <a:srgbClr val="CC6600"/>
                  </a:solidFill>
                  <a:latin typeface="+mn-ea"/>
                  <a:ea typeface="+mn-ea"/>
                </a:rPr>
                <a:t>令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小媚明白女性不一定比男性差，女性同樣可以有學識，有自由，有非凡的成就。</a:t>
              </a:r>
              <a:r>
                <a:rPr lang="zh-TW" altLang="zh-TW" sz="1400" b="1" dirty="0">
                  <a:solidFill>
                    <a:srgbClr val="CC6600"/>
                  </a:solidFill>
                  <a:latin typeface="+mn-ea"/>
                  <a:ea typeface="+mn-ea"/>
                </a:rPr>
                <a:t>令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小媚由內心出發，重新認識女性的價值是令她認同自己天生性別的第一步，助她走出性別認同障礙的陰影。</a:t>
              </a:r>
              <a:endParaRPr lang="zh-TW" altLang="en-US" sz="1400" dirty="0">
                <a:solidFill>
                  <a:srgbClr val="003300"/>
                </a:solidFill>
                <a:latin typeface="+mn-ea"/>
                <a:ea typeface="+mn-ea"/>
              </a:endParaRPr>
            </a:p>
            <a:p>
              <a:pPr>
                <a:spcAft>
                  <a:spcPts val="0"/>
                </a:spcAft>
                <a:defRPr/>
              </a:pPr>
              <a:endParaRPr lang="en-US" altLang="zh-TW" sz="1400" dirty="0">
                <a:solidFill>
                  <a:schemeClr val="bg2"/>
                </a:solidFill>
                <a:latin typeface="+mj-ea"/>
                <a:ea typeface="+mj-ea"/>
              </a:endParaRPr>
            </a:p>
          </p:txBody>
        </p:sp>
        <p:sp>
          <p:nvSpPr>
            <p:cNvPr id="9" name="Text Box 35"/>
            <p:cNvSpPr txBox="1">
              <a:spLocks noChangeArrowheads="1"/>
            </p:cNvSpPr>
            <p:nvPr/>
          </p:nvSpPr>
          <p:spPr bwMode="auto">
            <a:xfrm>
              <a:off x="1515" y="5184"/>
              <a:ext cx="8912" cy="2562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tIns="0"/>
            <a:lstStyle/>
            <a:p>
              <a:pPr>
                <a:defRPr/>
              </a:pPr>
              <a:r>
                <a:rPr lang="en-US" altLang="zh-TW" sz="1400" b="1" dirty="0">
                  <a:solidFill>
                    <a:srgbClr val="6600FF"/>
                  </a:solidFill>
                  <a:highlight>
                    <a:srgbClr val="FFFF00"/>
                  </a:highlight>
                  <a:latin typeface="Times New Roman" pitchFamily="18" charset="0"/>
                  <a:ea typeface="標楷體"/>
                </a:rPr>
                <a:t>                     </a:t>
              </a:r>
              <a:r>
                <a:rPr lang="zh-TW" altLang="zh-TW" sz="1400" b="1" dirty="0">
                  <a:solidFill>
                    <a:srgbClr val="6600FF"/>
                  </a:solidFill>
                  <a:highlight>
                    <a:srgbClr val="FFFF00"/>
                  </a:highlight>
                  <a:latin typeface="Times New Roman" pitchFamily="18" charset="0"/>
                  <a:ea typeface="標楷體"/>
                </a:rPr>
                <a:t>另外</a:t>
              </a:r>
              <a:r>
                <a:rPr lang="zh-TW" altLang="zh-TW" sz="1400" dirty="0">
                  <a:solidFill>
                    <a:srgbClr val="003300"/>
                  </a:solidFill>
                  <a:highlight>
                    <a:srgbClr val="FFFF00"/>
                  </a:highlight>
                  <a:latin typeface="Times New Roman" pitchFamily="18" charset="0"/>
                  <a:ea typeface="標楷體"/>
                </a:rPr>
                <a:t>，</a:t>
              </a:r>
              <a:r>
                <a:rPr lang="zh-TW" altLang="zh-TW" sz="1400" dirty="0">
                  <a:solidFill>
                    <a:srgbClr val="6600FF"/>
                  </a:solidFill>
                  <a:highlight>
                    <a:srgbClr val="FFFF00"/>
                  </a:highlight>
                  <a:latin typeface="Times New Roman" pitchFamily="18" charset="0"/>
                  <a:ea typeface="標楷體"/>
                </a:rPr>
                <a:t>我會建議她積極面對內在和外在壓力</a:t>
              </a:r>
              <a:r>
                <a:rPr lang="zh-TW" altLang="zh-TW" sz="1400" dirty="0">
                  <a:solidFill>
                    <a:srgbClr val="003300"/>
                  </a:solidFill>
                  <a:highlight>
                    <a:srgbClr val="FFFF00"/>
                  </a:highlight>
                  <a:latin typeface="Times New Roman" pitchFamily="18" charset="0"/>
                  <a:ea typeface="標楷體"/>
                </a:rPr>
                <a:t>。</a:t>
              </a:r>
              <a:r>
                <a:rPr lang="zh-TW" altLang="zh-TW" sz="1400" b="1" dirty="0">
                  <a:solidFill>
                    <a:srgbClr val="00B0F0"/>
                  </a:solidFill>
                  <a:latin typeface="+mn-ea"/>
                  <a:ea typeface="+mn-ea"/>
                </a:rPr>
                <a:t>針對小媚自小因患上身份認同障礙而承受很多內在壓力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，我會</a:t>
              </a:r>
              <a:r>
                <a:rPr lang="zh-TW" altLang="zh-TW" sz="1400" b="1" dirty="0">
                  <a:solidFill>
                    <a:srgbClr val="33CC33"/>
                  </a:solidFill>
                  <a:latin typeface="+mn-ea"/>
                  <a:ea typeface="+mn-ea"/>
                </a:rPr>
                <a:t>建議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小媚多用積極的對話鼓勵自己，以減少內在，即自己給予自己的壓力，</a:t>
              </a:r>
              <a:r>
                <a:rPr lang="zh-TW" altLang="zh-TW" sz="1400" b="1" dirty="0">
                  <a:solidFill>
                    <a:srgbClr val="FF0000"/>
                  </a:solidFill>
                  <a:latin typeface="+mn-ea"/>
                  <a:ea typeface="+mn-ea"/>
                </a:rPr>
                <a:t>例如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多與自己說「我喜歡當女性！」，「女性也會有成功的人」，以及「我會一天比一天健康、開心」等等，多用積極的自我對話有助小媚減少內心壓力，令她開心，快樂，走出憂鬱；</a:t>
              </a:r>
              <a:r>
                <a:rPr lang="zh-TW" altLang="zh-TW" sz="1400" b="1" dirty="0">
                  <a:solidFill>
                    <a:srgbClr val="00B0F0"/>
                  </a:solidFill>
                  <a:latin typeface="+mn-ea"/>
                  <a:ea typeface="+mn-ea"/>
                </a:rPr>
                <a:t>針對外在壓力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，我</a:t>
              </a:r>
              <a:r>
                <a:rPr lang="zh-TW" altLang="zh-TW" sz="1400" b="1" dirty="0">
                  <a:solidFill>
                    <a:srgbClr val="33CC33"/>
                  </a:solidFill>
                  <a:latin typeface="+mn-ea"/>
                  <a:ea typeface="+mn-ea"/>
                </a:rPr>
                <a:t>建議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小媚要學懂合理地接受及拒絕外在的意見，言論等。外在的意見有時並非十分中肯，小媚在成長過程中，以及發生身份盜竊這件事後，</a:t>
              </a:r>
              <a:r>
                <a:rPr lang="zh-TW" altLang="zh-TW" sz="1400" b="1" dirty="0">
                  <a:solidFill>
                    <a:srgbClr val="FF9900"/>
                  </a:solidFill>
                  <a:latin typeface="+mn-ea"/>
                  <a:ea typeface="+mn-ea"/>
                </a:rPr>
                <a:t>一定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會承受很多負面批評，我會</a:t>
              </a:r>
              <a:r>
                <a:rPr lang="zh-TW" altLang="zh-TW" sz="1400" b="1" dirty="0">
                  <a:solidFill>
                    <a:srgbClr val="33CC33"/>
                  </a:solidFill>
                  <a:latin typeface="+mn-ea"/>
                  <a:ea typeface="+mn-ea"/>
                </a:rPr>
                <a:t>建議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小媚不要全盤接受外在的批評，不要把他人惡意的謾罵放在心上。一些有建議性，合理的意見才有參考價值。</a:t>
              </a:r>
              <a:endParaRPr lang="en-US" altLang="zh-TW" sz="1400" dirty="0">
                <a:solidFill>
                  <a:srgbClr val="003300"/>
                </a:solidFill>
                <a:latin typeface="+mn-ea"/>
                <a:ea typeface="+mn-ea"/>
              </a:endParaRPr>
            </a:p>
            <a:p>
              <a:pPr>
                <a:defRPr/>
              </a:pPr>
              <a:endParaRPr kumimoji="0" lang="en-US" altLang="zh-TW" sz="1400" b="1" dirty="0">
                <a:solidFill>
                  <a:srgbClr val="003300"/>
                </a:solidFill>
                <a:latin typeface="+mn-ea"/>
                <a:ea typeface="+mn-ea"/>
              </a:endParaRPr>
            </a:p>
            <a:p>
              <a:pPr>
                <a:defRPr/>
              </a:pPr>
              <a:r>
                <a:rPr lang="en-US" altLang="zh-TW" sz="1400" b="1" dirty="0">
                  <a:solidFill>
                    <a:srgbClr val="6600FF"/>
                  </a:solidFill>
                  <a:highlight>
                    <a:srgbClr val="FFFF00"/>
                  </a:highlight>
                  <a:latin typeface="Times New Roman" pitchFamily="18" charset="0"/>
                  <a:ea typeface="標楷體"/>
                </a:rPr>
                <a:t>                    </a:t>
              </a:r>
              <a:r>
                <a:rPr lang="zh-TW" altLang="zh-TW" sz="1400" b="1" dirty="0">
                  <a:solidFill>
                    <a:srgbClr val="6600FF"/>
                  </a:solidFill>
                  <a:highlight>
                    <a:srgbClr val="FFFF00"/>
                  </a:highlight>
                  <a:latin typeface="Times New Roman" pitchFamily="18" charset="0"/>
                  <a:ea typeface="標楷體"/>
                </a:rPr>
                <a:t>此外</a:t>
              </a:r>
              <a:r>
                <a:rPr lang="zh-TW" altLang="zh-TW" sz="1400" dirty="0">
                  <a:solidFill>
                    <a:srgbClr val="003300"/>
                  </a:solidFill>
                  <a:highlight>
                    <a:srgbClr val="FFFF00"/>
                  </a:highlight>
                  <a:latin typeface="Times New Roman" pitchFamily="18" charset="0"/>
                  <a:ea typeface="標楷體"/>
                </a:rPr>
                <a:t>，</a:t>
              </a:r>
              <a:r>
                <a:rPr lang="zh-TW" altLang="zh-TW" sz="1400" b="1" dirty="0">
                  <a:solidFill>
                    <a:srgbClr val="00B0F0"/>
                  </a:solidFill>
                  <a:highlight>
                    <a:srgbClr val="FFFF00"/>
                  </a:highlight>
                  <a:latin typeface="Times New Roman" pitchFamily="18" charset="0"/>
                  <a:ea typeface="標楷體"/>
                </a:rPr>
                <a:t>針對其盜用兄長身份一事</a:t>
              </a:r>
              <a:r>
                <a:rPr lang="zh-TW" altLang="zh-TW" sz="1400" dirty="0">
                  <a:solidFill>
                    <a:srgbClr val="003300"/>
                  </a:solidFill>
                  <a:highlight>
                    <a:srgbClr val="FFFF00"/>
                  </a:highlight>
                  <a:latin typeface="Times New Roman" pitchFamily="18" charset="0"/>
                  <a:ea typeface="標楷體"/>
                </a:rPr>
                <a:t>，</a:t>
              </a:r>
              <a:r>
                <a:rPr lang="zh-TW" altLang="zh-TW" sz="1400" dirty="0">
                  <a:solidFill>
                    <a:srgbClr val="6600FF"/>
                  </a:solidFill>
                  <a:highlight>
                    <a:srgbClr val="FFFF00"/>
                  </a:highlight>
                  <a:latin typeface="Times New Roman" pitchFamily="18" charset="0"/>
                  <a:ea typeface="標楷體"/>
                </a:rPr>
                <a:t>我建議小媚要用誠意及時間，</a:t>
              </a:r>
              <a:r>
                <a:rPr lang="zh-TW" altLang="zh-TW" sz="1400" b="1" dirty="0">
                  <a:solidFill>
                    <a:srgbClr val="00B050"/>
                  </a:solidFill>
                  <a:highlight>
                    <a:srgbClr val="FFFF00"/>
                  </a:highlight>
                  <a:latin typeface="Times New Roman" pitchFamily="18" charset="0"/>
                  <a:ea typeface="標楷體"/>
                </a:rPr>
                <a:t>修補</a:t>
              </a:r>
              <a:r>
                <a:rPr lang="zh-TW" altLang="zh-TW" sz="1400" dirty="0">
                  <a:solidFill>
                    <a:srgbClr val="6600FF"/>
                  </a:solidFill>
                  <a:highlight>
                    <a:srgbClr val="FFFF00"/>
                  </a:highlight>
                  <a:latin typeface="Times New Roman" pitchFamily="18" charset="0"/>
                  <a:ea typeface="標楷體"/>
                </a:rPr>
                <a:t>其與家人，特別是與哥哥的關係</a:t>
              </a:r>
              <a:r>
                <a:rPr lang="zh-TW" altLang="zh-TW" sz="1400" dirty="0">
                  <a:solidFill>
                    <a:srgbClr val="003300"/>
                  </a:solidFill>
                  <a:highlight>
                    <a:srgbClr val="FFFF00"/>
                  </a:highlight>
                  <a:latin typeface="Times New Roman" pitchFamily="18" charset="0"/>
                  <a:ea typeface="標楷體"/>
                </a:rPr>
                <a:t>。</a:t>
              </a:r>
              <a:r>
                <a:rPr kumimoji="0" lang="zh-TW" altLang="zh-TW" sz="1400" dirty="0">
                  <a:solidFill>
                    <a:srgbClr val="003300"/>
                  </a:solidFill>
                  <a:latin typeface="標楷體" pitchFamily="65" charset="-120"/>
                  <a:ea typeface="標楷體" pitchFamily="65" charset="-120"/>
                </a:rPr>
                <a:t>小媚</a:t>
              </a:r>
              <a:r>
                <a:rPr kumimoji="0" lang="zh-TW" altLang="zh-TW" sz="1400" b="1" dirty="0">
                  <a:solidFill>
                    <a:srgbClr val="FF9900"/>
                  </a:solidFill>
                  <a:latin typeface="標楷體" pitchFamily="65" charset="-120"/>
                  <a:ea typeface="標楷體" pitchFamily="65" charset="-120"/>
                </a:rPr>
                <a:t>必須</a:t>
              </a:r>
              <a:r>
                <a:rPr kumimoji="0" lang="zh-TW" altLang="zh-TW" sz="1400" dirty="0">
                  <a:solidFill>
                    <a:srgbClr val="003300"/>
                  </a:solidFill>
                  <a:latin typeface="標楷體" pitchFamily="65" charset="-120"/>
                  <a:ea typeface="標楷體" pitchFamily="65" charset="-120"/>
                </a:rPr>
                <a:t>向兄長及家人</a:t>
              </a:r>
              <a:r>
                <a:rPr kumimoji="0" lang="zh-TW" altLang="zh-TW" sz="1400" b="1" dirty="0">
                  <a:solidFill>
                    <a:srgbClr val="33CC33"/>
                  </a:solidFill>
                  <a:latin typeface="標楷體" pitchFamily="65" charset="-120"/>
                  <a:ea typeface="標楷體" pitchFamily="65" charset="-120"/>
                </a:rPr>
                <a:t>道歉</a:t>
              </a:r>
              <a:r>
                <a:rPr kumimoji="0" lang="zh-TW" altLang="zh-TW" sz="1400" dirty="0">
                  <a:solidFill>
                    <a:srgbClr val="003300"/>
                  </a:solidFill>
                  <a:latin typeface="標楷體" pitchFamily="65" charset="-120"/>
                  <a:ea typeface="標楷體" pitchFamily="65" charset="-120"/>
                </a:rPr>
                <a:t>，並</a:t>
              </a:r>
              <a:r>
                <a:rPr kumimoji="0" lang="zh-TW" altLang="zh-TW" sz="1400" b="1" dirty="0">
                  <a:solidFill>
                    <a:srgbClr val="33CC33"/>
                  </a:solidFill>
                  <a:latin typeface="標楷體" pitchFamily="65" charset="-120"/>
                  <a:ea typeface="標楷體" pitchFamily="65" charset="-120"/>
                </a:rPr>
                <a:t>保証</a:t>
              </a:r>
              <a:r>
                <a:rPr kumimoji="0" lang="zh-TW" altLang="zh-TW" sz="1400" dirty="0">
                  <a:solidFill>
                    <a:srgbClr val="003300"/>
                  </a:solidFill>
                  <a:latin typeface="標楷體" pitchFamily="65" charset="-120"/>
                  <a:ea typeface="標楷體" pitchFamily="65" charset="-120"/>
                </a:rPr>
                <a:t>不會再犯，以及好好</a:t>
              </a:r>
              <a:r>
                <a:rPr kumimoji="0" lang="zh-TW" altLang="zh-TW" sz="1400" b="1" dirty="0">
                  <a:solidFill>
                    <a:srgbClr val="33CC33"/>
                  </a:solidFill>
                  <a:latin typeface="標楷體" pitchFamily="65" charset="-120"/>
                  <a:ea typeface="標楷體" pitchFamily="65" charset="-120"/>
                </a:rPr>
                <a:t>解釋</a:t>
              </a:r>
              <a:r>
                <a:rPr kumimoji="0" lang="zh-TW" altLang="zh-TW" sz="1400" dirty="0">
                  <a:solidFill>
                    <a:srgbClr val="003300"/>
                  </a:solidFill>
                  <a:latin typeface="標楷體" pitchFamily="65" charset="-120"/>
                  <a:ea typeface="標楷體" pitchFamily="65" charset="-120"/>
                </a:rPr>
                <a:t>自己內心的感受，</a:t>
              </a:r>
              <a:r>
                <a:rPr kumimoji="0" lang="zh-TW" altLang="zh-TW" sz="1400" b="1" dirty="0">
                  <a:solidFill>
                    <a:srgbClr val="33CC33"/>
                  </a:solidFill>
                  <a:latin typeface="標楷體" pitchFamily="65" charset="-120"/>
                  <a:ea typeface="標楷體" pitchFamily="65" charset="-120"/>
                </a:rPr>
                <a:t>尋求</a:t>
              </a:r>
              <a:r>
                <a:rPr kumimoji="0" lang="zh-TW" altLang="zh-TW" sz="1400" dirty="0">
                  <a:solidFill>
                    <a:srgbClr val="003300"/>
                  </a:solidFill>
                  <a:latin typeface="標楷體" pitchFamily="65" charset="-120"/>
                  <a:ea typeface="標楷體" pitchFamily="65" charset="-120"/>
                </a:rPr>
                <a:t>家人的諒解。</a:t>
              </a:r>
              <a:r>
                <a:rPr kumimoji="0" lang="zh-TW" altLang="zh-TW" sz="1400" b="1" dirty="0">
                  <a:solidFill>
                    <a:srgbClr val="6600FF"/>
                  </a:solidFill>
                  <a:latin typeface="標楷體" pitchFamily="65" charset="-120"/>
                  <a:ea typeface="標楷體" pitchFamily="65" charset="-120"/>
                </a:rPr>
                <a:t>此外</a:t>
              </a:r>
              <a:r>
                <a:rPr kumimoji="0" lang="zh-TW" altLang="zh-TW" sz="1400" dirty="0">
                  <a:solidFill>
                    <a:srgbClr val="003300"/>
                  </a:solidFill>
                  <a:latin typeface="標楷體" pitchFamily="65" charset="-120"/>
                  <a:ea typeface="標楷體" pitchFamily="65" charset="-120"/>
                </a:rPr>
                <a:t>，小媚</a:t>
              </a:r>
              <a:r>
                <a:rPr kumimoji="0" lang="zh-TW" altLang="zh-TW" sz="1400" b="1" dirty="0">
                  <a:solidFill>
                    <a:srgbClr val="FF9933"/>
                  </a:solidFill>
                  <a:latin typeface="標楷體" pitchFamily="65" charset="-120"/>
                  <a:ea typeface="標楷體" pitchFamily="65" charset="-120"/>
                </a:rPr>
                <a:t>必須</a:t>
              </a:r>
              <a:r>
                <a:rPr kumimoji="0" lang="zh-TW" altLang="zh-TW" sz="1400" dirty="0">
                  <a:solidFill>
                    <a:srgbClr val="003300"/>
                  </a:solidFill>
                  <a:latin typeface="標楷體" pitchFamily="65" charset="-120"/>
                  <a:ea typeface="標楷體" pitchFamily="65" charset="-120"/>
                </a:rPr>
                <a:t>敞開心扉，多與家人</a:t>
              </a:r>
              <a:r>
                <a:rPr kumimoji="0" lang="zh-TW" altLang="zh-TW" sz="1400" b="1" dirty="0">
                  <a:solidFill>
                    <a:srgbClr val="33CC33"/>
                  </a:solidFill>
                  <a:latin typeface="標楷體" pitchFamily="65" charset="-120"/>
                  <a:ea typeface="標楷體" pitchFamily="65" charset="-120"/>
                </a:rPr>
                <a:t>溝通</a:t>
              </a:r>
              <a:r>
                <a:rPr kumimoji="0" lang="zh-TW" altLang="zh-TW" sz="1400" dirty="0">
                  <a:solidFill>
                    <a:srgbClr val="003300"/>
                  </a:solidFill>
                  <a:latin typeface="標楷體" pitchFamily="65" charset="-120"/>
                  <a:ea typeface="標楷體" pitchFamily="65" charset="-120"/>
                </a:rPr>
                <a:t>，令家人明白她面對的問題及處境，以便更好地協助她處理自己所面對的情況。</a:t>
              </a:r>
              <a:endParaRPr kumimoji="0" lang="zh-TW" altLang="en-US" sz="1400" dirty="0">
                <a:solidFill>
                  <a:srgbClr val="003300"/>
                </a:solidFill>
                <a:latin typeface="標楷體" pitchFamily="65" charset="-120"/>
                <a:ea typeface="標楷體" pitchFamily="65" charset="-120"/>
              </a:endParaRPr>
            </a:p>
            <a:p>
              <a:pPr>
                <a:defRPr/>
              </a:pPr>
              <a:endParaRPr lang="en-US" altLang="zh-TW" sz="1400" dirty="0">
                <a:solidFill>
                  <a:srgbClr val="003300"/>
                </a:solidFill>
                <a:latin typeface="+mn-ea"/>
                <a:ea typeface="+mn-ea"/>
              </a:endParaRPr>
            </a:p>
            <a:p>
              <a:pPr>
                <a:defRPr/>
              </a:pPr>
              <a:endParaRPr lang="zh-TW" altLang="en-US" sz="1400" dirty="0">
                <a:solidFill>
                  <a:srgbClr val="003300"/>
                </a:solidFill>
                <a:latin typeface="+mn-ea"/>
                <a:ea typeface="+mn-ea"/>
              </a:endParaRPr>
            </a:p>
          </p:txBody>
        </p:sp>
        <p:sp>
          <p:nvSpPr>
            <p:cNvPr id="12" name="Text Box 30"/>
            <p:cNvSpPr txBox="1">
              <a:spLocks noChangeArrowheads="1"/>
            </p:cNvSpPr>
            <p:nvPr/>
          </p:nvSpPr>
          <p:spPr bwMode="auto">
            <a:xfrm>
              <a:off x="1515" y="10207"/>
              <a:ext cx="8912" cy="922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r>
                <a:rPr lang="en-US" altLang="zh-TW" sz="1400" b="1" dirty="0">
                  <a:solidFill>
                    <a:srgbClr val="6600FF"/>
                  </a:solidFill>
                  <a:latin typeface="+mn-ea"/>
                  <a:ea typeface="+mn-ea"/>
                </a:rPr>
                <a:t>          </a:t>
              </a:r>
              <a:r>
                <a:rPr lang="zh-TW" altLang="zh-TW" sz="1400" b="1" dirty="0">
                  <a:solidFill>
                    <a:srgbClr val="6600FF"/>
                  </a:solidFill>
                  <a:latin typeface="+mn-ea"/>
                  <a:ea typeface="+mn-ea"/>
                </a:rPr>
                <a:t>總</a:t>
              </a:r>
              <a:r>
                <a:rPr lang="zh-TW" altLang="en-US" sz="1400" b="1" dirty="0">
                  <a:solidFill>
                    <a:srgbClr val="6600FF"/>
                  </a:solidFill>
                  <a:latin typeface="+mn-ea"/>
                  <a:ea typeface="+mn-ea"/>
                </a:rPr>
                <a:t>的來說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，以上建議</a:t>
              </a:r>
              <a:r>
                <a:rPr lang="zh-TW" altLang="zh-TW" sz="1400" b="1" dirty="0">
                  <a:solidFill>
                    <a:srgbClr val="33CC33"/>
                  </a:solidFill>
                  <a:latin typeface="+mn-ea"/>
                  <a:ea typeface="+mn-ea"/>
                </a:rPr>
                <a:t>包括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協助小媚</a:t>
              </a:r>
              <a:r>
                <a:rPr lang="zh-TW" altLang="zh-TW" sz="1400" dirty="0">
                  <a:solidFill>
                    <a:srgbClr val="7030A0"/>
                  </a:solidFill>
                  <a:latin typeface="+mn-ea"/>
                  <a:ea typeface="+mn-ea"/>
                </a:rPr>
                <a:t>重新認識女性定位和價值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、</a:t>
              </a:r>
              <a:r>
                <a:rPr lang="zh-TW" altLang="zh-TW" sz="1400" dirty="0">
                  <a:solidFill>
                    <a:srgbClr val="7030A0"/>
                  </a:solidFill>
                  <a:latin typeface="+mn-ea"/>
                  <a:ea typeface="+mn-ea"/>
                </a:rPr>
                <a:t>積極面對內在和外在壓力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、</a:t>
              </a:r>
              <a:r>
                <a:rPr lang="zh-TW" altLang="zh-TW" sz="1400" dirty="0">
                  <a:solidFill>
                    <a:srgbClr val="7030A0"/>
                  </a:solidFill>
                  <a:latin typeface="+mn-ea"/>
                  <a:ea typeface="+mn-ea"/>
                </a:rPr>
                <a:t>改善和家人關係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、以及</a:t>
              </a:r>
              <a:r>
                <a:rPr lang="zh-TW" altLang="zh-TW" sz="1400" dirty="0">
                  <a:solidFill>
                    <a:srgbClr val="7030A0"/>
                  </a:solidFill>
                  <a:latin typeface="+mn-ea"/>
                  <a:ea typeface="+mn-ea"/>
                </a:rPr>
                <a:t>尋求專業協助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，</a:t>
              </a:r>
              <a:r>
                <a:rPr lang="zh-TW" altLang="zh-TW" sz="1400" b="1" dirty="0">
                  <a:solidFill>
                    <a:srgbClr val="FF9933"/>
                  </a:solidFill>
                  <a:latin typeface="+mn-ea"/>
                  <a:ea typeface="+mn-ea"/>
                </a:rPr>
                <a:t>均</a:t>
              </a:r>
              <a:r>
                <a:rPr lang="zh-TW" altLang="zh-TW" sz="1400" b="1" dirty="0">
                  <a:solidFill>
                    <a:srgbClr val="FF9900"/>
                  </a:solidFill>
                  <a:latin typeface="+mn-ea"/>
                  <a:ea typeface="+mn-ea"/>
                </a:rPr>
                <a:t>可</a:t>
              </a:r>
              <a:r>
                <a:rPr lang="zh-TW" altLang="zh-TW" sz="1400" dirty="0">
                  <a:solidFill>
                    <a:srgbClr val="003300"/>
                  </a:solidFill>
                  <a:latin typeface="+mn-ea"/>
                  <a:ea typeface="+mn-ea"/>
                </a:rPr>
                <a:t>協助她處理上述情況。</a:t>
              </a:r>
              <a:endParaRPr lang="zh-TW" altLang="en-US" sz="1400" dirty="0">
                <a:solidFill>
                  <a:srgbClr val="003300"/>
                </a:solidFill>
                <a:latin typeface="+mn-ea"/>
                <a:ea typeface="+mn-ea"/>
              </a:endParaRPr>
            </a:p>
            <a:p>
              <a:pPr eaLnBrk="0" hangingPunct="0">
                <a:defRPr/>
              </a:pPr>
              <a:endParaRPr lang="zh-TW" altLang="en-US" sz="1600" dirty="0">
                <a:solidFill>
                  <a:schemeClr val="bg2"/>
                </a:solidFill>
                <a:latin typeface="+mn-ea"/>
                <a:ea typeface="+mn-ea"/>
              </a:endParaRPr>
            </a:p>
          </p:txBody>
        </p:sp>
        <p:sp>
          <p:nvSpPr>
            <p:cNvPr id="13" name="Text Box 29"/>
            <p:cNvSpPr txBox="1">
              <a:spLocks noChangeArrowheads="1"/>
            </p:cNvSpPr>
            <p:nvPr/>
          </p:nvSpPr>
          <p:spPr bwMode="auto">
            <a:xfrm>
              <a:off x="1515" y="1558"/>
              <a:ext cx="8912" cy="164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r>
                <a:rPr lang="zh-TW" altLang="en-US" sz="1600" dirty="0">
                  <a:solidFill>
                    <a:schemeClr val="bg2"/>
                  </a:solidFill>
                  <a:latin typeface="+mn-ea"/>
                  <a:ea typeface="+mn-ea"/>
                </a:rPr>
                <a:t> </a:t>
              </a:r>
              <a:r>
                <a:rPr lang="en-US" altLang="zh-TW" sz="1400" dirty="0">
                  <a:solidFill>
                    <a:schemeClr val="bg2"/>
                  </a:solidFill>
                  <a:latin typeface="+mj-ea"/>
                  <a:ea typeface="+mj-ea"/>
                </a:rPr>
                <a:t>	</a:t>
              </a:r>
              <a:r>
                <a:rPr lang="zh-TW" altLang="zh-TW" sz="1400" dirty="0">
                  <a:solidFill>
                    <a:srgbClr val="003300"/>
                  </a:solidFill>
                  <a:latin typeface="+mj-ea"/>
                  <a:ea typeface="+mj-ea"/>
                </a:rPr>
                <a:t>我</a:t>
              </a:r>
              <a:r>
                <a:rPr lang="zh-TW" altLang="zh-TW" sz="1400" b="1" dirty="0">
                  <a:solidFill>
                    <a:srgbClr val="33CC33"/>
                  </a:solidFill>
                  <a:latin typeface="+mj-ea"/>
                  <a:ea typeface="+mj-ea"/>
                </a:rPr>
                <a:t>認為</a:t>
              </a:r>
              <a:r>
                <a:rPr lang="zh-TW" altLang="zh-TW" sz="1400" dirty="0">
                  <a:solidFill>
                    <a:srgbClr val="003300"/>
                  </a:solidFill>
                  <a:latin typeface="+mj-ea"/>
                  <a:ea typeface="+mj-ea"/>
                </a:rPr>
                <a:t>小媚現時面對的</a:t>
              </a:r>
              <a:r>
                <a:rPr lang="zh-TW" altLang="zh-TW" sz="1400" u="sng" dirty="0">
                  <a:solidFill>
                    <a:srgbClr val="0000FF"/>
                  </a:solidFill>
                  <a:latin typeface="+mj-ea"/>
                  <a:ea typeface="+mj-ea"/>
                </a:rPr>
                <a:t>情況</a:t>
              </a:r>
              <a:r>
                <a:rPr lang="zh-TW" altLang="zh-TW" sz="1400" dirty="0">
                  <a:solidFill>
                    <a:srgbClr val="003300"/>
                  </a:solidFill>
                  <a:latin typeface="+mj-ea"/>
                  <a:ea typeface="+mj-ea"/>
                </a:rPr>
                <a:t>是自己</a:t>
              </a:r>
              <a:r>
                <a:rPr lang="zh-TW" altLang="zh-TW" sz="1400" dirty="0">
                  <a:solidFill>
                    <a:srgbClr val="0000FF"/>
                  </a:solidFill>
                  <a:latin typeface="+mj-ea"/>
                  <a:ea typeface="+mj-ea"/>
                </a:rPr>
                <a:t>內心不認同自己女性</a:t>
              </a:r>
              <a:r>
                <a:rPr lang="zh-TW" altLang="en-US" sz="1400" dirty="0">
                  <a:solidFill>
                    <a:srgbClr val="0000FF"/>
                  </a:solidFill>
                  <a:latin typeface="+mj-ea"/>
                  <a:ea typeface="+mj-ea"/>
                </a:rPr>
                <a:t>的</a:t>
              </a:r>
              <a:r>
                <a:rPr lang="zh-TW" altLang="zh-TW" sz="1400" dirty="0">
                  <a:solidFill>
                    <a:srgbClr val="0000FF"/>
                  </a:solidFill>
                  <a:latin typeface="+mj-ea"/>
                  <a:ea typeface="+mj-ea"/>
                </a:rPr>
                <a:t>身分，</a:t>
              </a:r>
              <a:r>
                <a:rPr lang="zh-TW" altLang="en-US" sz="1400" dirty="0">
                  <a:solidFill>
                    <a:srgbClr val="0000FF"/>
                  </a:solidFill>
                  <a:latin typeface="+mj-ea"/>
                  <a:ea typeface="+mj-ea"/>
                </a:rPr>
                <a:t>覺得</a:t>
              </a:r>
              <a:r>
                <a:rPr lang="zh-TW" altLang="zh-TW" sz="1400" dirty="0">
                  <a:solidFill>
                    <a:srgbClr val="0000FF"/>
                  </a:solidFill>
                  <a:latin typeface="+mj-ea"/>
                  <a:ea typeface="+mj-ea"/>
                </a:rPr>
                <a:t>女性比男性次一級，有較少自由</a:t>
              </a:r>
              <a:r>
                <a:rPr lang="zh-TW" altLang="zh-TW" sz="1400" dirty="0">
                  <a:solidFill>
                    <a:srgbClr val="003300"/>
                  </a:solidFill>
                  <a:latin typeface="+mj-ea"/>
                  <a:ea typeface="+mj-ea"/>
                </a:rPr>
                <a:t>；因為自己的病及所犯過錯，令自己</a:t>
              </a:r>
              <a:r>
                <a:rPr lang="zh-TW" altLang="zh-TW" sz="1400" dirty="0">
                  <a:solidFill>
                    <a:srgbClr val="0000FF"/>
                  </a:solidFill>
                  <a:latin typeface="+mj-ea"/>
                  <a:ea typeface="+mj-ea"/>
                </a:rPr>
                <a:t>承受很多內在及外來壓力，易抑鬱，以及與兄長，家人的關係</a:t>
              </a:r>
              <a:r>
                <a:rPr lang="zh-TW" altLang="zh-TW" sz="1400" b="1" dirty="0">
                  <a:solidFill>
                    <a:srgbClr val="0000FF"/>
                  </a:solidFill>
                  <a:latin typeface="+mj-ea"/>
                  <a:ea typeface="+mj-ea"/>
                </a:rPr>
                <a:t>可能</a:t>
              </a:r>
              <a:r>
                <a:rPr lang="zh-TW" altLang="zh-TW" sz="1400" dirty="0">
                  <a:solidFill>
                    <a:srgbClr val="0000FF"/>
                  </a:solidFill>
                  <a:latin typeface="+mj-ea"/>
                  <a:ea typeface="+mj-ea"/>
                </a:rPr>
                <a:t>轉差</a:t>
              </a:r>
              <a:r>
                <a:rPr lang="zh-TW" altLang="zh-TW" sz="1400" dirty="0">
                  <a:solidFill>
                    <a:srgbClr val="003300"/>
                  </a:solidFill>
                  <a:latin typeface="+mj-ea"/>
                  <a:ea typeface="+mj-ea"/>
                </a:rPr>
                <a:t>，</a:t>
              </a:r>
              <a:r>
                <a:rPr lang="zh-TW" altLang="zh-TW" sz="1400" b="1" dirty="0">
                  <a:solidFill>
                    <a:srgbClr val="FF33CC"/>
                  </a:solidFill>
                  <a:latin typeface="+mj-ea"/>
                  <a:ea typeface="+mj-ea"/>
                </a:rPr>
                <a:t>我會以好友身份給小媚以下</a:t>
              </a:r>
              <a:r>
                <a:rPr lang="zh-TW" altLang="zh-TW" sz="1400" b="1" u="sng" dirty="0">
                  <a:solidFill>
                    <a:srgbClr val="FF33CC"/>
                  </a:solidFill>
                  <a:latin typeface="+mj-ea"/>
                  <a:ea typeface="+mj-ea"/>
                </a:rPr>
                <a:t>建議</a:t>
              </a:r>
              <a:r>
                <a:rPr lang="zh-TW" altLang="zh-TW" sz="1400" dirty="0">
                  <a:solidFill>
                    <a:srgbClr val="003300"/>
                  </a:solidFill>
                  <a:latin typeface="+mj-ea"/>
                  <a:ea typeface="+mj-ea"/>
                </a:rPr>
                <a:t>，</a:t>
              </a:r>
              <a:r>
                <a:rPr lang="zh-TW" altLang="zh-TW" sz="1400" b="1" dirty="0">
                  <a:solidFill>
                    <a:srgbClr val="33CC33"/>
                  </a:solidFill>
                  <a:latin typeface="+mj-ea"/>
                  <a:ea typeface="+mj-ea"/>
                </a:rPr>
                <a:t>包括</a:t>
              </a:r>
              <a:r>
                <a:rPr lang="zh-TW" altLang="zh-TW" sz="1400" dirty="0">
                  <a:solidFill>
                    <a:srgbClr val="003300"/>
                  </a:solidFill>
                  <a:latin typeface="+mj-ea"/>
                  <a:ea typeface="+mj-ea"/>
                </a:rPr>
                <a:t>協助小媚</a:t>
              </a:r>
              <a:r>
                <a:rPr lang="zh-TW" altLang="zh-TW" sz="1400" dirty="0">
                  <a:solidFill>
                    <a:srgbClr val="6600FF"/>
                  </a:solidFill>
                  <a:latin typeface="+mj-ea"/>
                  <a:ea typeface="+mj-ea"/>
                </a:rPr>
                <a:t>重新認識女性定位和價值</a:t>
              </a:r>
              <a:r>
                <a:rPr lang="zh-TW" altLang="zh-TW" sz="1400" dirty="0">
                  <a:solidFill>
                    <a:srgbClr val="003300"/>
                  </a:solidFill>
                  <a:latin typeface="+mj-ea"/>
                  <a:ea typeface="+mj-ea"/>
                </a:rPr>
                <a:t>、</a:t>
              </a:r>
              <a:r>
                <a:rPr lang="zh-TW" altLang="zh-TW" sz="1400" dirty="0">
                  <a:solidFill>
                    <a:srgbClr val="6600FF"/>
                  </a:solidFill>
                  <a:latin typeface="+mj-ea"/>
                  <a:ea typeface="+mj-ea"/>
                </a:rPr>
                <a:t>積極面對內在和外在壓力</a:t>
              </a:r>
              <a:r>
                <a:rPr lang="zh-TW" altLang="zh-TW" sz="1400" dirty="0">
                  <a:solidFill>
                    <a:srgbClr val="003300"/>
                  </a:solidFill>
                  <a:latin typeface="+mj-ea"/>
                  <a:ea typeface="+mj-ea"/>
                </a:rPr>
                <a:t>、</a:t>
              </a:r>
              <a:r>
                <a:rPr lang="zh-TW" altLang="zh-TW" sz="1400" dirty="0">
                  <a:solidFill>
                    <a:srgbClr val="6600FF"/>
                  </a:solidFill>
                  <a:latin typeface="+mj-ea"/>
                  <a:ea typeface="+mj-ea"/>
                </a:rPr>
                <a:t>改善和家人關係</a:t>
              </a:r>
              <a:r>
                <a:rPr lang="zh-TW" altLang="zh-TW" sz="1400" dirty="0">
                  <a:solidFill>
                    <a:srgbClr val="003300"/>
                  </a:solidFill>
                  <a:latin typeface="+mj-ea"/>
                  <a:ea typeface="+mj-ea"/>
                </a:rPr>
                <a:t>、以及</a:t>
              </a:r>
              <a:r>
                <a:rPr lang="zh-TW" altLang="zh-TW" sz="1400" dirty="0">
                  <a:solidFill>
                    <a:srgbClr val="6600FF"/>
                  </a:solidFill>
                  <a:latin typeface="+mj-ea"/>
                  <a:ea typeface="+mj-ea"/>
                </a:rPr>
                <a:t>尋求專業協助</a:t>
              </a:r>
              <a:r>
                <a:rPr lang="zh-TW" altLang="zh-TW" sz="1400" dirty="0">
                  <a:solidFill>
                    <a:srgbClr val="003300"/>
                  </a:solidFill>
                  <a:latin typeface="+mj-ea"/>
                  <a:ea typeface="+mj-ea"/>
                </a:rPr>
                <a:t>，幫助她處理上述情況。</a:t>
              </a:r>
              <a:endParaRPr kumimoji="0" lang="zh-TW" altLang="zh-TW" sz="1400" dirty="0">
                <a:solidFill>
                  <a:srgbClr val="003300"/>
                </a:solidFill>
                <a:latin typeface="+mj-ea"/>
                <a:ea typeface="+mj-ea"/>
              </a:endParaRPr>
            </a:p>
            <a:p>
              <a:pPr eaLnBrk="0" hangingPunct="0">
                <a:defRPr/>
              </a:pPr>
              <a:endParaRPr lang="zh-TW" altLang="en-US" sz="1600" kern="100" dirty="0">
                <a:solidFill>
                  <a:schemeClr val="bg2"/>
                </a:solidFill>
                <a:latin typeface="Times New Roman" pitchFamily="18" charset="0"/>
                <a:cs typeface="Times New Roman"/>
              </a:endParaRPr>
            </a:p>
            <a:p>
              <a:pPr eaLnBrk="0" hangingPunct="0">
                <a:defRPr/>
              </a:pPr>
              <a:endParaRPr lang="zh-TW" altLang="en-US" sz="1400" dirty="0">
                <a:solidFill>
                  <a:srgbClr val="000002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49" name="矩形 48"/>
          <p:cNvSpPr>
            <a:spLocks noChangeArrowheads="1"/>
          </p:cNvSpPr>
          <p:nvPr/>
        </p:nvSpPr>
        <p:spPr bwMode="auto">
          <a:xfrm>
            <a:off x="34925" y="73025"/>
            <a:ext cx="1584325" cy="403225"/>
          </a:xfrm>
          <a:prstGeom prst="rect">
            <a:avLst/>
          </a:prstGeom>
          <a:solidFill>
            <a:srgbClr val="92D050"/>
          </a:solidFill>
          <a:ln w="25400" algn="ctr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zh-TW" altLang="en-US" sz="20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建議概覽</a:t>
            </a: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0" y="1196975"/>
            <a:ext cx="395288" cy="1368425"/>
          </a:xfrm>
          <a:prstGeom prst="rect">
            <a:avLst/>
          </a:prstGeom>
          <a:solidFill>
            <a:srgbClr val="FFC000"/>
          </a:solidFill>
          <a:ln w="25400" algn="ctr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altLang="zh-TW" sz="2000" dirty="0">
              <a:solidFill>
                <a:schemeClr val="bg2"/>
              </a:solidFill>
              <a:latin typeface="+mn-ea"/>
              <a:ea typeface="+mn-ea"/>
            </a:endParaRPr>
          </a:p>
          <a:p>
            <a:pPr algn="ctr">
              <a:defRPr/>
            </a:pPr>
            <a:r>
              <a:rPr lang="zh-TW" altLang="en-US" sz="2000" dirty="0">
                <a:solidFill>
                  <a:srgbClr val="003300"/>
                </a:solidFill>
                <a:latin typeface="+mn-ea"/>
                <a:ea typeface="+mn-ea"/>
              </a:rPr>
              <a:t>建議</a:t>
            </a:r>
            <a:r>
              <a:rPr lang="en-US" altLang="zh-TW" sz="2000" dirty="0">
                <a:solidFill>
                  <a:srgbClr val="003300"/>
                </a:solidFill>
                <a:latin typeface="+mn-ea"/>
                <a:ea typeface="+mn-ea"/>
              </a:rPr>
              <a:t>1</a:t>
            </a:r>
            <a:endParaRPr lang="zh-TW" altLang="en-US" sz="2000" dirty="0">
              <a:solidFill>
                <a:srgbClr val="003300"/>
              </a:solidFill>
              <a:latin typeface="+mn-ea"/>
              <a:ea typeface="+mn-ea"/>
            </a:endParaRPr>
          </a:p>
        </p:txBody>
      </p:sp>
      <p:sp>
        <p:nvSpPr>
          <p:cNvPr id="53" name="矩形 52"/>
          <p:cNvSpPr>
            <a:spLocks noChangeArrowheads="1"/>
          </p:cNvSpPr>
          <p:nvPr/>
        </p:nvSpPr>
        <p:spPr bwMode="auto">
          <a:xfrm>
            <a:off x="395288" y="1196975"/>
            <a:ext cx="1223962" cy="360363"/>
          </a:xfrm>
          <a:prstGeom prst="rect">
            <a:avLst/>
          </a:prstGeom>
          <a:solidFill>
            <a:srgbClr val="FFFF00"/>
          </a:solidFill>
          <a:ln w="25400" algn="ctr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zh-TW" altLang="en-US" sz="20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主題句</a:t>
            </a:r>
            <a:r>
              <a:rPr lang="en-US" altLang="zh-TW" sz="20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</a:p>
        </p:txBody>
      </p:sp>
      <p:sp>
        <p:nvSpPr>
          <p:cNvPr id="54" name="矩形 53"/>
          <p:cNvSpPr>
            <a:spLocks noChangeArrowheads="1"/>
          </p:cNvSpPr>
          <p:nvPr/>
        </p:nvSpPr>
        <p:spPr bwMode="auto">
          <a:xfrm>
            <a:off x="395288" y="1557338"/>
            <a:ext cx="1223962" cy="1008062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zh-TW" altLang="en-US" sz="20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闡述</a:t>
            </a:r>
          </a:p>
        </p:txBody>
      </p:sp>
      <p:sp>
        <p:nvSpPr>
          <p:cNvPr id="55" name="矩形 54"/>
          <p:cNvSpPr>
            <a:spLocks noChangeArrowheads="1"/>
          </p:cNvSpPr>
          <p:nvPr/>
        </p:nvSpPr>
        <p:spPr bwMode="auto">
          <a:xfrm>
            <a:off x="395288" y="2565400"/>
            <a:ext cx="1223962" cy="360363"/>
          </a:xfrm>
          <a:prstGeom prst="rect">
            <a:avLst/>
          </a:prstGeom>
          <a:solidFill>
            <a:srgbClr val="FFFF00"/>
          </a:solidFill>
          <a:ln w="25400" algn="ctr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zh-TW" altLang="en-US" sz="20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主題句</a:t>
            </a:r>
            <a:r>
              <a:rPr lang="en-US" altLang="zh-TW" sz="20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2</a:t>
            </a:r>
          </a:p>
        </p:txBody>
      </p:sp>
      <p:sp>
        <p:nvSpPr>
          <p:cNvPr id="56" name="矩形 55"/>
          <p:cNvSpPr>
            <a:spLocks noChangeArrowheads="1"/>
          </p:cNvSpPr>
          <p:nvPr/>
        </p:nvSpPr>
        <p:spPr bwMode="auto">
          <a:xfrm>
            <a:off x="395288" y="2924175"/>
            <a:ext cx="1223962" cy="1441450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zh-TW" altLang="en-US" sz="20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闡述</a:t>
            </a:r>
          </a:p>
        </p:txBody>
      </p:sp>
      <p:sp>
        <p:nvSpPr>
          <p:cNvPr id="57" name="矩形 56"/>
          <p:cNvSpPr>
            <a:spLocks noChangeArrowheads="1"/>
          </p:cNvSpPr>
          <p:nvPr/>
        </p:nvSpPr>
        <p:spPr bwMode="auto">
          <a:xfrm>
            <a:off x="0" y="2565400"/>
            <a:ext cx="395288" cy="1800225"/>
          </a:xfrm>
          <a:prstGeom prst="rect">
            <a:avLst/>
          </a:prstGeom>
          <a:solidFill>
            <a:srgbClr val="B8FFFF"/>
          </a:solidFill>
          <a:ln w="25400" algn="ctr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zh-TW" altLang="en-US" sz="2000" dirty="0">
                <a:solidFill>
                  <a:srgbClr val="003300"/>
                </a:solidFill>
                <a:latin typeface="+mn-ea"/>
                <a:ea typeface="+mn-ea"/>
              </a:rPr>
              <a:t>建議</a:t>
            </a:r>
            <a:r>
              <a:rPr lang="en-US" altLang="zh-TW" sz="2000" dirty="0">
                <a:solidFill>
                  <a:srgbClr val="003300"/>
                </a:solidFill>
                <a:latin typeface="+mn-ea"/>
                <a:ea typeface="+mn-ea"/>
              </a:rPr>
              <a:t>2</a:t>
            </a:r>
            <a:endParaRPr lang="zh-TW" altLang="en-US" sz="2000" dirty="0">
              <a:solidFill>
                <a:srgbClr val="003300"/>
              </a:solidFill>
              <a:latin typeface="+mn-ea"/>
              <a:ea typeface="+mn-ea"/>
            </a:endParaRPr>
          </a:p>
        </p:txBody>
      </p:sp>
      <p:sp>
        <p:nvSpPr>
          <p:cNvPr id="63" name="矩形 62"/>
          <p:cNvSpPr>
            <a:spLocks noChangeArrowheads="1"/>
          </p:cNvSpPr>
          <p:nvPr/>
        </p:nvSpPr>
        <p:spPr bwMode="auto">
          <a:xfrm>
            <a:off x="0" y="6121400"/>
            <a:ext cx="1619250" cy="620713"/>
          </a:xfrm>
          <a:prstGeom prst="rect">
            <a:avLst/>
          </a:prstGeom>
          <a:solidFill>
            <a:srgbClr val="D9D9D9"/>
          </a:solidFill>
          <a:ln w="25400" algn="ctr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zh-TW" altLang="en-US" sz="20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重申建議</a:t>
            </a: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0" y="4365625"/>
            <a:ext cx="395288" cy="1008063"/>
          </a:xfrm>
          <a:prstGeom prst="rect">
            <a:avLst/>
          </a:prstGeom>
          <a:solidFill>
            <a:srgbClr val="FFC000"/>
          </a:solidFill>
          <a:ln w="25400" algn="ctr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zh-TW" altLang="en-US" sz="2000" dirty="0">
                <a:solidFill>
                  <a:srgbClr val="003300"/>
                </a:solidFill>
                <a:latin typeface="+mn-ea"/>
                <a:ea typeface="+mn-ea"/>
              </a:rPr>
              <a:t>建議</a:t>
            </a:r>
            <a:r>
              <a:rPr lang="en-US" altLang="zh-TW" sz="2000" dirty="0">
                <a:solidFill>
                  <a:srgbClr val="003300"/>
                </a:solidFill>
                <a:latin typeface="+mn-ea"/>
                <a:ea typeface="+mn-ea"/>
              </a:rPr>
              <a:t>3</a:t>
            </a:r>
            <a:endParaRPr lang="zh-TW" altLang="en-US" sz="2000" dirty="0">
              <a:solidFill>
                <a:srgbClr val="003300"/>
              </a:solidFill>
              <a:latin typeface="+mn-ea"/>
              <a:ea typeface="+mn-ea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395288" y="4365625"/>
            <a:ext cx="1223962" cy="360363"/>
          </a:xfrm>
          <a:prstGeom prst="rect">
            <a:avLst/>
          </a:prstGeom>
          <a:solidFill>
            <a:srgbClr val="FFFF00"/>
          </a:solidFill>
          <a:ln w="25400" algn="ctr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zh-TW" altLang="en-US" sz="20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主題句</a:t>
            </a:r>
            <a:r>
              <a:rPr lang="en-US" altLang="zh-TW" sz="20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3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395288" y="4724400"/>
            <a:ext cx="1223962" cy="649288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zh-TW" altLang="en-US" sz="20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闡述</a:t>
            </a:r>
          </a:p>
        </p:txBody>
      </p:sp>
      <p:sp>
        <p:nvSpPr>
          <p:cNvPr id="27" name="Text Box 30"/>
          <p:cNvSpPr txBox="1">
            <a:spLocks noChangeArrowheads="1"/>
          </p:cNvSpPr>
          <p:nvPr/>
        </p:nvSpPr>
        <p:spPr bwMode="auto">
          <a:xfrm>
            <a:off x="1619672" y="5373216"/>
            <a:ext cx="7308272" cy="7200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altLang="zh-TW" sz="1400" b="1" dirty="0">
                <a:solidFill>
                  <a:srgbClr val="6600FF"/>
                </a:solidFill>
                <a:latin typeface="+mn-ea"/>
                <a:ea typeface="+mn-ea"/>
              </a:rPr>
              <a:t>          </a:t>
            </a:r>
            <a:r>
              <a:rPr lang="zh-TW" altLang="zh-TW" sz="1400" b="1" dirty="0">
                <a:solidFill>
                  <a:srgbClr val="6600FF"/>
                </a:solidFill>
                <a:highlight>
                  <a:srgbClr val="FFFF00"/>
                </a:highlight>
                <a:latin typeface="Times New Roman" pitchFamily="18" charset="0"/>
                <a:ea typeface="標楷體"/>
              </a:rPr>
              <a:t>最後</a:t>
            </a:r>
            <a:r>
              <a:rPr lang="zh-TW" altLang="zh-TW" sz="1400" dirty="0">
                <a:solidFill>
                  <a:srgbClr val="003300"/>
                </a:solidFill>
                <a:highlight>
                  <a:srgbClr val="FFFF00"/>
                </a:highlight>
                <a:latin typeface="Times New Roman" pitchFamily="18" charset="0"/>
                <a:ea typeface="標楷體"/>
              </a:rPr>
              <a:t>，</a:t>
            </a:r>
            <a:r>
              <a:rPr lang="zh-TW" altLang="zh-TW" sz="1400" dirty="0">
                <a:solidFill>
                  <a:srgbClr val="7030A0"/>
                </a:solidFill>
                <a:highlight>
                  <a:srgbClr val="FFFF00"/>
                </a:highlight>
                <a:latin typeface="Times New Roman" pitchFamily="18" charset="0"/>
                <a:ea typeface="標楷體"/>
              </a:rPr>
              <a:t>我會建議她</a:t>
            </a:r>
            <a:r>
              <a:rPr lang="zh-TW" altLang="zh-TW" sz="1400" b="1" dirty="0">
                <a:solidFill>
                  <a:srgbClr val="33CC33"/>
                </a:solidFill>
                <a:highlight>
                  <a:srgbClr val="FFFF00"/>
                </a:highlight>
                <a:latin typeface="Times New Roman" pitchFamily="18" charset="0"/>
                <a:ea typeface="標楷體"/>
              </a:rPr>
              <a:t>尋求</a:t>
            </a:r>
            <a:r>
              <a:rPr lang="zh-TW" altLang="zh-TW" sz="1400" dirty="0">
                <a:solidFill>
                  <a:srgbClr val="7030A0"/>
                </a:solidFill>
                <a:highlight>
                  <a:srgbClr val="FFFF00"/>
                </a:highlight>
                <a:latin typeface="Times New Roman" pitchFamily="18" charset="0"/>
                <a:ea typeface="標楷體"/>
              </a:rPr>
              <a:t>專業協助</a:t>
            </a:r>
            <a:r>
              <a:rPr lang="zh-TW" altLang="zh-TW" sz="1400" dirty="0">
                <a:solidFill>
                  <a:srgbClr val="003300"/>
                </a:solidFill>
                <a:highlight>
                  <a:srgbClr val="FFFF00"/>
                </a:highlight>
                <a:latin typeface="Times New Roman" pitchFamily="18" charset="0"/>
                <a:ea typeface="標楷體"/>
              </a:rPr>
              <a:t>。</a:t>
            </a:r>
            <a:r>
              <a:rPr lang="zh-TW" altLang="zh-TW" sz="1400" dirty="0">
                <a:solidFill>
                  <a:srgbClr val="003300"/>
                </a:solidFill>
                <a:latin typeface="+mn-ea"/>
                <a:ea typeface="+mn-ea"/>
              </a:rPr>
              <a:t>我會建議小媚要定期</a:t>
            </a:r>
            <a:r>
              <a:rPr lang="zh-TW" altLang="zh-TW" sz="1400" b="1" dirty="0">
                <a:solidFill>
                  <a:srgbClr val="33CC33"/>
                </a:solidFill>
                <a:latin typeface="+mn-ea"/>
                <a:ea typeface="+mn-ea"/>
              </a:rPr>
              <a:t>見</a:t>
            </a:r>
            <a:r>
              <a:rPr lang="zh-TW" altLang="zh-TW" sz="1400" dirty="0">
                <a:solidFill>
                  <a:srgbClr val="003300"/>
                </a:solidFill>
                <a:latin typeface="+mn-ea"/>
                <a:ea typeface="+mn-ea"/>
              </a:rPr>
              <a:t>社工，甚至是心理專家，以</a:t>
            </a:r>
            <a:r>
              <a:rPr lang="zh-TW" altLang="zh-TW" sz="1400" b="1" dirty="0">
                <a:solidFill>
                  <a:srgbClr val="33CC33"/>
                </a:solidFill>
                <a:latin typeface="+mn-ea"/>
                <a:ea typeface="+mn-ea"/>
              </a:rPr>
              <a:t>尋求</a:t>
            </a:r>
            <a:r>
              <a:rPr lang="zh-TW" altLang="zh-TW" sz="1400" dirty="0">
                <a:solidFill>
                  <a:srgbClr val="003300"/>
                </a:solidFill>
                <a:latin typeface="+mn-ea"/>
                <a:ea typeface="+mn-ea"/>
              </a:rPr>
              <a:t>專業的意見及協助，</a:t>
            </a:r>
            <a:r>
              <a:rPr lang="zh-TW" altLang="zh-TW" sz="1400" dirty="0">
                <a:solidFill>
                  <a:schemeClr val="bg2"/>
                </a:solidFill>
                <a:latin typeface="+mn-ea"/>
                <a:ea typeface="+mn-ea"/>
              </a:rPr>
              <a:t>也</a:t>
            </a:r>
            <a:r>
              <a:rPr lang="zh-TW" altLang="zh-TW" sz="1400" b="1" dirty="0">
                <a:solidFill>
                  <a:srgbClr val="FF9900"/>
                </a:solidFill>
                <a:latin typeface="+mn-ea"/>
                <a:ea typeface="+mn-ea"/>
              </a:rPr>
              <a:t>可</a:t>
            </a:r>
            <a:r>
              <a:rPr lang="zh-TW" altLang="zh-TW" sz="1400" dirty="0">
                <a:solidFill>
                  <a:srgbClr val="003300"/>
                </a:solidFill>
                <a:latin typeface="+mn-ea"/>
                <a:ea typeface="+mn-ea"/>
              </a:rPr>
              <a:t>更好地知道自己的病情及改善情況。</a:t>
            </a:r>
            <a:endParaRPr lang="zh-TW" altLang="en-US" sz="1400" dirty="0">
              <a:solidFill>
                <a:srgbClr val="003300"/>
              </a:solidFill>
              <a:latin typeface="+mn-ea"/>
              <a:ea typeface="+mn-ea"/>
            </a:endParaRPr>
          </a:p>
          <a:p>
            <a:pPr eaLnBrk="0" hangingPunct="0">
              <a:defRPr/>
            </a:pPr>
            <a:endParaRPr lang="zh-TW" altLang="en-US" sz="1600" dirty="0">
              <a:solidFill>
                <a:schemeClr val="bg2"/>
              </a:solidFill>
              <a:latin typeface="+mn-ea"/>
              <a:ea typeface="+mn-ea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395288" y="5373688"/>
            <a:ext cx="1223962" cy="360362"/>
          </a:xfrm>
          <a:prstGeom prst="rect">
            <a:avLst/>
          </a:prstGeom>
          <a:solidFill>
            <a:srgbClr val="FFFF00"/>
          </a:solidFill>
          <a:ln w="25400" algn="ctr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zh-TW" altLang="en-US" sz="20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主題句</a:t>
            </a:r>
            <a:r>
              <a:rPr lang="en-US" altLang="zh-TW" sz="20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4</a:t>
            </a: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395288" y="5732463"/>
            <a:ext cx="1223962" cy="360362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zh-TW" altLang="en-US" sz="20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闡述</a:t>
            </a: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0" y="5373688"/>
            <a:ext cx="395288" cy="719137"/>
          </a:xfrm>
          <a:prstGeom prst="rect">
            <a:avLst/>
          </a:prstGeom>
          <a:solidFill>
            <a:srgbClr val="B8FFFF"/>
          </a:solidFill>
          <a:ln w="25400" algn="ctr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zh-TW" altLang="en-US" sz="1400" dirty="0">
                <a:solidFill>
                  <a:srgbClr val="003300"/>
                </a:solidFill>
                <a:latin typeface="+mn-ea"/>
                <a:ea typeface="+mn-ea"/>
              </a:rPr>
              <a:t>建議</a:t>
            </a:r>
            <a:r>
              <a:rPr lang="en-US" altLang="zh-TW" sz="1400" dirty="0">
                <a:solidFill>
                  <a:srgbClr val="003300"/>
                </a:solidFill>
                <a:latin typeface="+mn-ea"/>
                <a:ea typeface="+mn-ea"/>
              </a:rPr>
              <a:t>4</a:t>
            </a:r>
            <a:endParaRPr lang="zh-TW" altLang="en-US" sz="1400" dirty="0">
              <a:solidFill>
                <a:srgbClr val="0033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4097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0338"/>
            <a:ext cx="8820150" cy="6697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595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9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8893175" cy="681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8414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3500"/>
            <a:ext cx="8928100" cy="671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444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-261714"/>
            <a:ext cx="8243888" cy="1314450"/>
          </a:xfrm>
        </p:spPr>
        <p:txBody>
          <a:bodyPr vert="horz" anchor="b">
            <a:normAutofit/>
          </a:bodyPr>
          <a:lstStyle/>
          <a:p>
            <a:r>
              <a:rPr lang="zh-TW" altLang="en-US" b="1" dirty="0">
                <a:solidFill>
                  <a:srgbClr val="0070C0"/>
                </a:solidFill>
              </a:rPr>
              <a:t>中四課堂 </a:t>
            </a:r>
            <a:r>
              <a:rPr lang="en-US" altLang="zh-TW" b="1" dirty="0">
                <a:solidFill>
                  <a:srgbClr val="0070C0"/>
                </a:solidFill>
              </a:rPr>
              <a:t>–</a:t>
            </a:r>
            <a:r>
              <a:rPr lang="zh-TW" altLang="en-US" b="1" dirty="0">
                <a:solidFill>
                  <a:srgbClr val="0070C0"/>
                </a:solidFill>
              </a:rPr>
              <a:t> 建議語體</a:t>
            </a:r>
          </a:p>
        </p:txBody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413321"/>
            <a:ext cx="8785225" cy="1871663"/>
          </a:xfrm>
        </p:spPr>
        <p:txBody>
          <a:bodyPr/>
          <a:lstStyle/>
          <a:p>
            <a:r>
              <a:rPr lang="zh-TW" altLang="en-US" dirty="0">
                <a:solidFill>
                  <a:srgbClr val="000000"/>
                </a:solidFill>
              </a:rPr>
              <a:t>課堂討論氣氛熱烈、投入</a:t>
            </a:r>
          </a:p>
          <a:p>
            <a:r>
              <a:rPr lang="zh-TW" altLang="en-US" dirty="0">
                <a:solidFill>
                  <a:srgbClr val="000000"/>
                </a:solidFill>
              </a:rPr>
              <a:t>能運用互評、同學間互動、改善</a:t>
            </a:r>
            <a:r>
              <a:rPr lang="zh-TW" altLang="en-US" dirty="0" smtClean="0">
                <a:solidFill>
                  <a:srgbClr val="000000"/>
                </a:solidFill>
              </a:rPr>
              <a:t>答案</a:t>
            </a:r>
            <a:endParaRPr lang="zh-TW" altLang="en-US" dirty="0">
              <a:solidFill>
                <a:srgbClr val="000000"/>
              </a:solidFill>
            </a:endParaRPr>
          </a:p>
        </p:txBody>
      </p:sp>
      <p:pic>
        <p:nvPicPr>
          <p:cNvPr id="261124" name="Picture 4" descr="P107063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2395388"/>
            <a:ext cx="3492500" cy="261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1125" name="Picture 5" descr="P107063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393801"/>
            <a:ext cx="3563938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1126" name="Picture 6" descr="P107064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197350"/>
            <a:ext cx="3546475" cy="266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85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anchor="b">
            <a:normAutofit/>
          </a:bodyPr>
          <a:lstStyle/>
          <a:p>
            <a:r>
              <a:rPr lang="zh-TW" altLang="en-US" b="1" dirty="0">
                <a:solidFill>
                  <a:srgbClr val="0070C0"/>
                </a:solidFill>
              </a:rPr>
              <a:t>學生背景</a:t>
            </a:r>
            <a:endParaRPr lang="zh-HK" altLang="en-US" b="1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TW" altLang="en-US" dirty="0" smtClean="0"/>
              <a:t>中四級</a:t>
            </a:r>
            <a:endParaRPr lang="en-US" altLang="zh-TW" dirty="0" smtClean="0"/>
          </a:p>
          <a:p>
            <a:r>
              <a:rPr lang="zh-TW" altLang="en-US" dirty="0" smtClean="0"/>
              <a:t>上堂形式</a:t>
            </a:r>
            <a:r>
              <a:rPr lang="en-US" altLang="zh-TW" dirty="0" smtClean="0"/>
              <a:t>︰</a:t>
            </a:r>
            <a:r>
              <a:rPr lang="zh-TW" altLang="en-US" dirty="0" smtClean="0"/>
              <a:t>全班</a:t>
            </a:r>
            <a:r>
              <a:rPr lang="en-US" altLang="zh-TW" dirty="0" smtClean="0"/>
              <a:t>28</a:t>
            </a:r>
            <a:r>
              <a:rPr lang="zh-TW" altLang="en-US" dirty="0" smtClean="0"/>
              <a:t>人，分</a:t>
            </a:r>
            <a:r>
              <a:rPr lang="en-US" altLang="zh-TW" dirty="0" smtClean="0"/>
              <a:t>8</a:t>
            </a:r>
            <a:r>
              <a:rPr lang="zh-TW" altLang="en-US" dirty="0" smtClean="0"/>
              <a:t>小組</a:t>
            </a:r>
            <a:endParaRPr lang="en-US" altLang="zh-TW" dirty="0" smtClean="0"/>
          </a:p>
          <a:p>
            <a:r>
              <a:rPr lang="zh-TW" altLang="en-US" dirty="0" smtClean="0"/>
              <a:t>成績</a:t>
            </a:r>
            <a:r>
              <a:rPr lang="en-US" altLang="zh-TW" dirty="0" smtClean="0"/>
              <a:t>︰</a:t>
            </a:r>
            <a:r>
              <a:rPr lang="zh-TW" altLang="en-US" dirty="0" smtClean="0"/>
              <a:t>中等，但班內差異較大</a:t>
            </a:r>
            <a:endParaRPr lang="en-US" altLang="zh-TW" dirty="0" smtClean="0"/>
          </a:p>
          <a:p>
            <a:r>
              <a:rPr lang="zh-TW" altLang="en-US" dirty="0"/>
              <a:t>答</a:t>
            </a:r>
            <a:r>
              <a:rPr lang="zh-TW" altLang="en-US" dirty="0" smtClean="0"/>
              <a:t>題能力</a:t>
            </a:r>
            <a:r>
              <a:rPr lang="en-US" altLang="zh-TW" dirty="0" smtClean="0"/>
              <a:t>︰</a:t>
            </a:r>
            <a:r>
              <a:rPr lang="zh-TW" altLang="en-US" dirty="0" smtClean="0"/>
              <a:t>部份</a:t>
            </a:r>
            <a:r>
              <a:rPr lang="zh-TW" altLang="en-US" dirty="0"/>
              <a:t>同學</a:t>
            </a:r>
            <a:r>
              <a:rPr lang="zh-TW" altLang="en-US" dirty="0" smtClean="0"/>
              <a:t>的組織能力</a:t>
            </a:r>
            <a:r>
              <a:rPr lang="zh-TW" altLang="en-US" dirty="0"/>
              <a:t>較弱 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404026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58080" y="548680"/>
            <a:ext cx="8534400" cy="758952"/>
          </a:xfrm>
        </p:spPr>
        <p:txBody>
          <a:bodyPr vert="horz" anchor="b">
            <a:normAutofit fontScale="90000"/>
          </a:bodyPr>
          <a:lstStyle/>
          <a:p>
            <a:r>
              <a:rPr lang="zh-TW" altLang="en-US" b="1" dirty="0">
                <a:solidFill>
                  <a:srgbClr val="0070C0"/>
                </a:solidFill>
              </a:rPr>
              <a:t>中四課堂 </a:t>
            </a:r>
            <a:r>
              <a:rPr lang="en-US" altLang="zh-TW" b="1" dirty="0" smtClean="0">
                <a:solidFill>
                  <a:srgbClr val="0070C0"/>
                </a:solidFill>
              </a:rPr>
              <a:t>-</a:t>
            </a:r>
            <a:r>
              <a:rPr lang="zh-TW" altLang="en-US" b="1" dirty="0" smtClean="0">
                <a:solidFill>
                  <a:srgbClr val="0070C0"/>
                </a:solidFill>
              </a:rPr>
              <a:t> 比較</a:t>
            </a:r>
            <a:r>
              <a:rPr lang="zh-TW" altLang="en-US" b="1" dirty="0">
                <a:solidFill>
                  <a:srgbClr val="0070C0"/>
                </a:solidFill>
              </a:rPr>
              <a:t>語體</a:t>
            </a:r>
            <a:r>
              <a:rPr lang="en-US" altLang="zh-TW" b="1" dirty="0">
                <a:solidFill>
                  <a:srgbClr val="0070C0"/>
                </a:solidFill>
              </a:rPr>
              <a:t/>
            </a:r>
            <a:br>
              <a:rPr lang="en-US" altLang="zh-TW" b="1" dirty="0">
                <a:solidFill>
                  <a:srgbClr val="0070C0"/>
                </a:solidFill>
              </a:rPr>
            </a:br>
            <a:endParaRPr lang="zh-HK" altLang="en-US" b="1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01752" y="1412776"/>
            <a:ext cx="8503920" cy="50703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dirty="0" smtClean="0"/>
              <a:t>第一節</a:t>
            </a:r>
            <a:endParaRPr lang="en-US" altLang="zh-TW" dirty="0" smtClean="0"/>
          </a:p>
          <a:p>
            <a:r>
              <a:rPr lang="zh-TW" altLang="en-US" dirty="0" smtClean="0"/>
              <a:t>前測</a:t>
            </a:r>
            <a:r>
              <a:rPr lang="en-US" altLang="zh-TW" dirty="0" smtClean="0"/>
              <a:t>〔</a:t>
            </a:r>
            <a:r>
              <a:rPr lang="zh-TW" altLang="en-US" dirty="0" smtClean="0"/>
              <a:t>高補題目</a:t>
            </a:r>
            <a:r>
              <a:rPr lang="en-US" altLang="zh-TW" dirty="0" smtClean="0"/>
              <a:t>〕</a:t>
            </a:r>
          </a:p>
          <a:p>
            <a:r>
              <a:rPr lang="zh-TW" altLang="en-US" dirty="0" smtClean="0"/>
              <a:t>利用簡報教授比較語體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第二節</a:t>
            </a:r>
            <a:endParaRPr lang="en-US" altLang="zh-TW" dirty="0"/>
          </a:p>
          <a:p>
            <a:r>
              <a:rPr lang="zh-TW" altLang="en-US" dirty="0" smtClean="0"/>
              <a:t>根據原始及修訂版的文章以完成工作紙</a:t>
            </a:r>
            <a:endParaRPr lang="en-US" altLang="zh-TW" dirty="0" smtClean="0"/>
          </a:p>
          <a:p>
            <a:r>
              <a:rPr lang="zh-TW" altLang="en-US" dirty="0" smtClean="0"/>
              <a:t>討論兩篇文章的優劣之處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第三節</a:t>
            </a:r>
            <a:endParaRPr lang="en-US" altLang="zh-TW" dirty="0" smtClean="0"/>
          </a:p>
          <a:p>
            <a:r>
              <a:rPr lang="zh-TW" altLang="en-US" dirty="0" smtClean="0"/>
              <a:t>比較前測的上品及中品樣本，找出比較點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第四</a:t>
            </a:r>
            <a:r>
              <a:rPr lang="zh-TW" altLang="en-US" dirty="0" smtClean="0"/>
              <a:t>節</a:t>
            </a:r>
            <a:endParaRPr lang="en-US" altLang="zh-TW" dirty="0" smtClean="0"/>
          </a:p>
          <a:p>
            <a:r>
              <a:rPr lang="zh-TW" altLang="en-US" dirty="0"/>
              <a:t>後</a:t>
            </a:r>
            <a:r>
              <a:rPr lang="zh-TW" altLang="en-US" dirty="0" smtClean="0"/>
              <a:t>測</a:t>
            </a:r>
            <a:r>
              <a:rPr lang="en-US" altLang="zh-TW" dirty="0" smtClean="0"/>
              <a:t>〔</a:t>
            </a:r>
            <a:r>
              <a:rPr lang="zh-TW" altLang="en-US" dirty="0" smtClean="0"/>
              <a:t>高</a:t>
            </a:r>
            <a:r>
              <a:rPr lang="zh-TW" altLang="en-US" dirty="0"/>
              <a:t>補題目</a:t>
            </a:r>
            <a:r>
              <a:rPr lang="en-US" altLang="zh-TW" dirty="0" smtClean="0"/>
              <a:t>〕</a:t>
            </a:r>
          </a:p>
          <a:p>
            <a:r>
              <a:rPr lang="zh-TW" altLang="en-US" dirty="0" smtClean="0">
                <a:solidFill>
                  <a:srgbClr val="FF0000"/>
                </a:solidFill>
              </a:rPr>
              <a:t>即時比較同學的前測及後測答卷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endParaRPr lang="zh-HK" altLang="en-US" dirty="0"/>
          </a:p>
        </p:txBody>
      </p:sp>
      <p:sp>
        <p:nvSpPr>
          <p:cNvPr id="4" name="橢圓 3"/>
          <p:cNvSpPr/>
          <p:nvPr/>
        </p:nvSpPr>
        <p:spPr>
          <a:xfrm>
            <a:off x="518286" y="1700808"/>
            <a:ext cx="3405642" cy="79208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矩形圖說文字 4"/>
          <p:cNvSpPr/>
          <p:nvPr/>
        </p:nvSpPr>
        <p:spPr>
          <a:xfrm>
            <a:off x="5292080" y="1485252"/>
            <a:ext cx="3600400" cy="648072"/>
          </a:xfrm>
          <a:prstGeom prst="wedgeRectCallout">
            <a:avLst>
              <a:gd name="adj1" fmla="val -84668"/>
              <a:gd name="adj2" fmla="val 377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/>
              <a:t>同學認為最困難的環節</a:t>
            </a:r>
            <a:endParaRPr lang="zh-HK" altLang="en-US" sz="2400" dirty="0"/>
          </a:p>
        </p:txBody>
      </p:sp>
      <p:sp>
        <p:nvSpPr>
          <p:cNvPr id="6" name="橢圓 5"/>
          <p:cNvSpPr/>
          <p:nvPr/>
        </p:nvSpPr>
        <p:spPr>
          <a:xfrm>
            <a:off x="539552" y="4437112"/>
            <a:ext cx="4104456" cy="792088"/>
          </a:xfrm>
          <a:prstGeom prst="ellipse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矩形圖說文字 6"/>
          <p:cNvSpPr/>
          <p:nvPr/>
        </p:nvSpPr>
        <p:spPr>
          <a:xfrm>
            <a:off x="5313346" y="3861048"/>
            <a:ext cx="3600400" cy="648072"/>
          </a:xfrm>
          <a:prstGeom prst="wedgeRectCallout">
            <a:avLst>
              <a:gd name="adj1" fmla="val -70254"/>
              <a:gd name="adj2" fmla="val 58686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/>
              <a:t>同學認為最有效的環節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11746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381000" y="2524397"/>
            <a:ext cx="2362200" cy="4144963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Font typeface="Arial" pitchFamily="34" charset="0"/>
              <a:buChar char="•"/>
            </a:pPr>
            <a:r>
              <a:rPr lang="zh-TW" altLang="en-US" sz="2000" b="1" dirty="0" smtClean="0"/>
              <a:t>欠引言</a:t>
            </a:r>
            <a:endParaRPr lang="en-US" altLang="zh-TW" sz="2000" b="1" dirty="0" smtClean="0"/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Arial" pitchFamily="34" charset="0"/>
              <a:buChar char="•"/>
            </a:pPr>
            <a:r>
              <a:rPr lang="zh-TW" altLang="en-US" sz="2000" b="1" dirty="0" smtClean="0"/>
              <a:t>欠組織，表達混亂</a:t>
            </a:r>
            <a:endParaRPr lang="en-US" altLang="zh-TW" sz="2000" b="1" dirty="0" smtClean="0"/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Arial" pitchFamily="34" charset="0"/>
              <a:buChar char="•"/>
            </a:pPr>
            <a:r>
              <a:rPr lang="zh-TW" altLang="en-US" sz="2000" b="1" dirty="0" smtClean="0"/>
              <a:t>欠主題句</a:t>
            </a:r>
            <a:endParaRPr lang="en-US" altLang="zh-TW" sz="2000" b="1" dirty="0" smtClean="0"/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Arial" pitchFamily="34" charset="0"/>
              <a:buChar char="•"/>
            </a:pPr>
            <a:r>
              <a:rPr lang="zh-TW" altLang="en-US" sz="2000" b="1" dirty="0" smtClean="0"/>
              <a:t>雖有數據</a:t>
            </a:r>
            <a:r>
              <a:rPr lang="zh-TW" altLang="en-US" sz="2000" b="1" dirty="0"/>
              <a:t>描述</a:t>
            </a:r>
            <a:r>
              <a:rPr lang="zh-TW" altLang="en-US" sz="2000" b="1" dirty="0" smtClean="0"/>
              <a:t>但欠分析</a:t>
            </a:r>
            <a:endParaRPr lang="en-US" altLang="zh-TW" sz="2000" b="1" dirty="0" smtClean="0"/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Arial" pitchFamily="34" charset="0"/>
              <a:buChar char="•"/>
            </a:pPr>
            <a:r>
              <a:rPr lang="zh-TW" altLang="en-US" sz="2000" b="1" dirty="0" smtClean="0"/>
              <a:t>用字欠妥當</a:t>
            </a:r>
            <a:endParaRPr lang="en-US" altLang="zh-TW" sz="2000" b="1" dirty="0" smtClean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92148"/>
            <a:ext cx="5328592" cy="5692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6616764" y="548680"/>
            <a:ext cx="2160240" cy="4320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395536" y="908720"/>
            <a:ext cx="2362200" cy="144016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200" b="1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 smtClean="0"/>
              <a:t>比較該兩個地區在購買力及小學入學率兩方面的異同</a:t>
            </a:r>
            <a:r>
              <a:rPr lang="en-US" altLang="zh-TW" dirty="0" smtClean="0"/>
              <a:t>〔</a:t>
            </a:r>
            <a:r>
              <a:rPr lang="zh-TW" altLang="en-US" dirty="0" smtClean="0"/>
              <a:t>前測</a:t>
            </a:r>
            <a:r>
              <a:rPr lang="en-US" altLang="zh-TW" dirty="0" smtClean="0"/>
              <a:t>〕</a:t>
            </a:r>
          </a:p>
        </p:txBody>
      </p:sp>
    </p:spTree>
    <p:extLst>
      <p:ext uri="{BB962C8B-B14F-4D97-AF65-F5344CB8AC3E}">
        <p14:creationId xmlns:p14="http://schemas.microsoft.com/office/powerpoint/2010/main" val="342060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381000" y="2524397"/>
            <a:ext cx="2362200" cy="4144963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Font typeface="Arial" pitchFamily="34" charset="0"/>
              <a:buChar char="•"/>
            </a:pPr>
            <a:r>
              <a:rPr lang="zh-TW" altLang="en-US" sz="2000" b="1" dirty="0" smtClean="0"/>
              <a:t>有引言</a:t>
            </a:r>
            <a:endParaRPr lang="en-US" altLang="zh-TW" sz="2000" b="1" dirty="0" smtClean="0"/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Arial" pitchFamily="34" charset="0"/>
              <a:buChar char="•"/>
            </a:pPr>
            <a:r>
              <a:rPr lang="zh-TW" altLang="en-US" sz="2000" b="1" dirty="0"/>
              <a:t>有</a:t>
            </a:r>
            <a:r>
              <a:rPr lang="zh-TW" altLang="en-US" sz="2000" b="1" dirty="0" smtClean="0"/>
              <a:t>組織</a:t>
            </a:r>
            <a:endParaRPr lang="en-US" altLang="zh-TW" sz="2000" b="1" dirty="0" smtClean="0"/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Arial" pitchFamily="34" charset="0"/>
              <a:buChar char="•"/>
            </a:pPr>
            <a:r>
              <a:rPr lang="zh-TW" altLang="en-US" sz="2000" b="1" dirty="0" smtClean="0"/>
              <a:t>有主題句</a:t>
            </a:r>
            <a:endParaRPr lang="en-US" altLang="zh-TW" sz="2000" b="1" dirty="0" smtClean="0"/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Arial" pitchFamily="34" charset="0"/>
              <a:buChar char="•"/>
            </a:pPr>
            <a:r>
              <a:rPr lang="zh-TW" altLang="en-US" sz="2000" b="1" dirty="0" smtClean="0"/>
              <a:t>有數據描述</a:t>
            </a:r>
            <a:endParaRPr lang="en-US" altLang="zh-TW" sz="2000" b="1" dirty="0" smtClean="0"/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Arial" pitchFamily="34" charset="0"/>
              <a:buChar char="•"/>
            </a:pPr>
            <a:r>
              <a:rPr lang="zh-TW" altLang="en-US" sz="2000" b="1" dirty="0" smtClean="0"/>
              <a:t>有合理分析</a:t>
            </a:r>
            <a:endParaRPr lang="en-US" altLang="zh-TW" sz="2000" b="1" dirty="0" smtClean="0"/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Arial" pitchFamily="34" charset="0"/>
              <a:buChar char="•"/>
            </a:pPr>
            <a:r>
              <a:rPr lang="zh-TW" altLang="en-US" sz="2000" b="1" dirty="0" smtClean="0"/>
              <a:t>能運用概念詞</a:t>
            </a:r>
            <a:endParaRPr lang="en-US" altLang="zh-TW" sz="2000" b="1" dirty="0" smtClean="0"/>
          </a:p>
        </p:txBody>
      </p:sp>
      <p:sp>
        <p:nvSpPr>
          <p:cNvPr id="6" name="矩形 5"/>
          <p:cNvSpPr/>
          <p:nvPr/>
        </p:nvSpPr>
        <p:spPr>
          <a:xfrm>
            <a:off x="6616764" y="548680"/>
            <a:ext cx="2160240" cy="4320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68949"/>
            <a:ext cx="5256584" cy="5808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標題 1"/>
          <p:cNvSpPr txBox="1">
            <a:spLocks/>
          </p:cNvSpPr>
          <p:nvPr/>
        </p:nvSpPr>
        <p:spPr>
          <a:xfrm>
            <a:off x="395536" y="908720"/>
            <a:ext cx="2362200" cy="144016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200" b="1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 smtClean="0"/>
              <a:t>比較工業化國家及欠發達國家人口特徵的異同</a:t>
            </a:r>
            <a:r>
              <a:rPr lang="en-US" altLang="zh-TW" dirty="0" smtClean="0"/>
              <a:t>〔</a:t>
            </a:r>
            <a:r>
              <a:rPr lang="zh-TW" altLang="en-US" dirty="0" smtClean="0"/>
              <a:t>後測</a:t>
            </a:r>
            <a:r>
              <a:rPr lang="en-US" altLang="zh-TW" dirty="0" smtClean="0"/>
              <a:t>〕</a:t>
            </a:r>
          </a:p>
        </p:txBody>
      </p:sp>
    </p:spTree>
    <p:extLst>
      <p:ext uri="{BB962C8B-B14F-4D97-AF65-F5344CB8AC3E}">
        <p14:creationId xmlns:p14="http://schemas.microsoft.com/office/powerpoint/2010/main" val="353956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anchor="b">
            <a:normAutofit/>
          </a:bodyPr>
          <a:lstStyle/>
          <a:p>
            <a:r>
              <a:rPr lang="zh-TW" altLang="en-US" b="1" dirty="0">
                <a:solidFill>
                  <a:srgbClr val="0070C0"/>
                </a:solidFill>
              </a:rPr>
              <a:t>同學有感</a:t>
            </a:r>
            <a:endParaRPr lang="zh-HK" altLang="en-US" b="1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TW" altLang="en-US" dirty="0" smtClean="0"/>
              <a:t>了解了好文章的標準後，較易明白如何寫好文章</a:t>
            </a:r>
            <a:endParaRPr lang="en-US" altLang="zh-TW" dirty="0" smtClean="0"/>
          </a:p>
          <a:p>
            <a:r>
              <a:rPr lang="zh-TW" altLang="en-US" dirty="0" smtClean="0"/>
              <a:t>知道答題框架，更有</a:t>
            </a:r>
            <a:r>
              <a:rPr lang="zh-TW" altLang="en-US" b="1" u="sng" dirty="0" smtClean="0"/>
              <a:t>信心</a:t>
            </a:r>
            <a:endParaRPr lang="en-US" altLang="zh-TW" b="1" u="sng" dirty="0" smtClean="0"/>
          </a:p>
          <a:p>
            <a:r>
              <a:rPr lang="zh-TW" altLang="en-US" dirty="0" smtClean="0"/>
              <a:t>懂得如何更</a:t>
            </a:r>
            <a:r>
              <a:rPr lang="zh-TW" altLang="en-US" b="1" u="sng" dirty="0"/>
              <a:t>有條理</a:t>
            </a:r>
            <a:r>
              <a:rPr lang="zh-TW" altLang="en-US" dirty="0" smtClean="0"/>
              <a:t>地寫文章</a:t>
            </a:r>
            <a:endParaRPr lang="en-US" altLang="zh-TW" dirty="0" smtClean="0"/>
          </a:p>
          <a:p>
            <a:r>
              <a:rPr lang="zh-TW" altLang="en-US" dirty="0"/>
              <a:t>當</a:t>
            </a:r>
            <a:r>
              <a:rPr lang="zh-TW" altLang="en-US" dirty="0" smtClean="0"/>
              <a:t>我清楚比較語體後，我能有效運用數據比較兩者的不同，而且</a:t>
            </a:r>
            <a:r>
              <a:rPr lang="zh-TW" altLang="en-US" b="1" u="sng" dirty="0" smtClean="0"/>
              <a:t>結構比之前清晰</a:t>
            </a:r>
            <a:endParaRPr lang="en-US" altLang="zh-TW" b="1" u="sng" dirty="0" smtClean="0"/>
          </a:p>
          <a:p>
            <a:r>
              <a:rPr lang="zh-TW" altLang="en-US" dirty="0" smtClean="0"/>
              <a:t>透過評鑑文章的質素和結構來提高自己對答題的信心</a:t>
            </a:r>
            <a:endParaRPr lang="en-US" altLang="zh-TW" dirty="0" smtClean="0"/>
          </a:p>
          <a:p>
            <a:r>
              <a:rPr lang="zh-TW" altLang="en-US" dirty="0" smtClean="0"/>
              <a:t>以後作答時能記得要運用甚麼結構寫一篇好文章</a:t>
            </a:r>
            <a:endParaRPr lang="en-US" altLang="zh-TW" dirty="0" smtClean="0"/>
          </a:p>
          <a:p>
            <a:r>
              <a:rPr lang="zh-TW" altLang="en-US" dirty="0"/>
              <a:t>讓</a:t>
            </a:r>
            <a:r>
              <a:rPr lang="zh-TW" altLang="en-US" dirty="0" smtClean="0"/>
              <a:t>我們知何為高分文章，能讓我們</a:t>
            </a:r>
            <a:r>
              <a:rPr lang="zh-TW" altLang="en-US" b="1" u="sng" dirty="0" smtClean="0"/>
              <a:t>具體</a:t>
            </a:r>
            <a:r>
              <a:rPr lang="zh-TW" altLang="en-US" dirty="0" smtClean="0"/>
              <a:t>知道常欠甚麼要素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11913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所有教學材料齊備</a:t>
            </a:r>
            <a:endParaRPr lang="en-US" altLang="zh-TW" dirty="0"/>
          </a:p>
          <a:p>
            <a:pPr lvl="1"/>
            <a:r>
              <a:rPr lang="zh-TW" altLang="en-US" dirty="0"/>
              <a:t>包括教學流程、簡報、前測及後測題目、工作紙及答案、學生樣本等</a:t>
            </a:r>
            <a:endParaRPr lang="en-US" altLang="zh-TW" dirty="0"/>
          </a:p>
          <a:p>
            <a:pPr lvl="1"/>
            <a:r>
              <a:rPr lang="zh-TW" altLang="en-US" dirty="0"/>
              <a:t>老師只需準備足夠數量的工作紙即可</a:t>
            </a:r>
            <a:r>
              <a:rPr lang="zh-TW" altLang="en-US" dirty="0" smtClean="0"/>
              <a:t>上課</a:t>
            </a:r>
            <a:endParaRPr lang="en-US" altLang="zh-TW" dirty="0" smtClean="0"/>
          </a:p>
          <a:p>
            <a:pPr lvl="1"/>
            <a:endParaRPr lang="en-US" altLang="zh-TW" dirty="0"/>
          </a:p>
          <a:p>
            <a:r>
              <a:rPr lang="zh-TW" altLang="en-US" dirty="0"/>
              <a:t>只需數課節便能</a:t>
            </a:r>
            <a:r>
              <a:rPr lang="zh-TW" altLang="en-US" dirty="0" smtClean="0"/>
              <a:t>看得見顯著效果</a:t>
            </a:r>
            <a:endParaRPr lang="en-US" altLang="zh-TW" dirty="0"/>
          </a:p>
          <a:p>
            <a:endParaRPr lang="en-US" altLang="zh-TW" dirty="0"/>
          </a:p>
        </p:txBody>
      </p:sp>
      <p:pic>
        <p:nvPicPr>
          <p:cNvPr id="6" name="Picture 5" descr="facebook-like-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1224136" cy="1031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標題 8"/>
          <p:cNvSpPr>
            <a:spLocks noGrp="1"/>
          </p:cNvSpPr>
          <p:nvPr>
            <p:ph type="title"/>
          </p:nvPr>
        </p:nvSpPr>
        <p:spPr>
          <a:xfrm>
            <a:off x="323528" y="228600"/>
            <a:ext cx="8534400" cy="758952"/>
          </a:xfrm>
        </p:spPr>
        <p:txBody>
          <a:bodyPr vert="horz" anchor="b">
            <a:normAutofit/>
          </a:bodyPr>
          <a:lstStyle/>
          <a:p>
            <a:r>
              <a:rPr lang="zh-TW" altLang="en-US" b="1" dirty="0">
                <a:solidFill>
                  <a:srgbClr val="0070C0"/>
                </a:solidFill>
              </a:rPr>
              <a:t>老師有感</a:t>
            </a:r>
            <a:endParaRPr lang="zh-HK" alt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81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b="1" dirty="0" smtClean="0"/>
              <a:t>能力高的同學</a:t>
            </a:r>
            <a:endParaRPr lang="en-US" altLang="zh-TW" b="1" dirty="0" smtClean="0"/>
          </a:p>
          <a:p>
            <a:r>
              <a:rPr lang="zh-TW" altLang="en-US" dirty="0" smtClean="0"/>
              <a:t>更有系統及有組織地表達相關的內容</a:t>
            </a:r>
            <a:endParaRPr lang="en-US" altLang="zh-TW" dirty="0" smtClean="0"/>
          </a:p>
          <a:p>
            <a:r>
              <a:rPr lang="zh-TW" altLang="en-US" dirty="0" smtClean="0"/>
              <a:t>答案更完整 </a:t>
            </a:r>
            <a:endParaRPr lang="en-US" altLang="zh-TW" dirty="0" smtClean="0"/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r>
              <a:rPr lang="zh-TW" altLang="en-US" b="1" dirty="0" smtClean="0"/>
              <a:t>能力稍遜的同</a:t>
            </a:r>
            <a:r>
              <a:rPr lang="zh-TW" altLang="en-US" b="1" dirty="0"/>
              <a:t>學</a:t>
            </a:r>
            <a:endParaRPr lang="en-US" altLang="zh-TW" b="1" dirty="0" smtClean="0"/>
          </a:p>
          <a:p>
            <a:r>
              <a:rPr lang="zh-TW" altLang="en-US" dirty="0" smtClean="0"/>
              <a:t>幫助建立一個基本的答題框架</a:t>
            </a:r>
            <a:endParaRPr lang="en-US" altLang="zh-TW" dirty="0" smtClean="0"/>
          </a:p>
          <a:p>
            <a:r>
              <a:rPr lang="zh-TW" altLang="en-US" dirty="0" smtClean="0"/>
              <a:t>增強同學的歸納能力</a:t>
            </a:r>
            <a:r>
              <a:rPr lang="en-US" altLang="zh-TW" dirty="0" smtClean="0"/>
              <a:t>〔</a:t>
            </a:r>
            <a:r>
              <a:rPr lang="zh-TW" altLang="en-US" dirty="0" smtClean="0"/>
              <a:t>主題句</a:t>
            </a:r>
            <a:r>
              <a:rPr lang="en-US" altLang="zh-TW" dirty="0" smtClean="0"/>
              <a:t>〕</a:t>
            </a:r>
          </a:p>
          <a:p>
            <a:r>
              <a:rPr lang="zh-TW" altLang="en-US" dirty="0" smtClean="0"/>
              <a:t>提高同學的扣題</a:t>
            </a:r>
            <a:r>
              <a:rPr lang="zh-HK" altLang="en-US" dirty="0" smtClean="0"/>
              <a:t>意</a:t>
            </a:r>
            <a:r>
              <a:rPr lang="zh-TW" altLang="en-US" dirty="0" smtClean="0"/>
              <a:t>識</a:t>
            </a:r>
            <a:r>
              <a:rPr lang="en-US" altLang="zh-TW" dirty="0" smtClean="0"/>
              <a:t>〔</a:t>
            </a:r>
            <a:r>
              <a:rPr lang="zh-TW" altLang="en-US" dirty="0" smtClean="0"/>
              <a:t>結語</a:t>
            </a:r>
            <a:r>
              <a:rPr lang="en-US" altLang="zh-TW" dirty="0" smtClean="0"/>
              <a:t>〕</a:t>
            </a:r>
            <a:endParaRPr lang="en-US" altLang="zh-TW" dirty="0"/>
          </a:p>
          <a:p>
            <a:endParaRPr lang="en-US" altLang="zh-TW" dirty="0"/>
          </a:p>
        </p:txBody>
      </p:sp>
      <p:sp>
        <p:nvSpPr>
          <p:cNvPr id="4" name="向右箭號 3"/>
          <p:cNvSpPr/>
          <p:nvPr/>
        </p:nvSpPr>
        <p:spPr>
          <a:xfrm>
            <a:off x="3923928" y="2828358"/>
            <a:ext cx="504056" cy="85804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4860032" y="2852936"/>
            <a:ext cx="3709864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sz="2400" b="1" dirty="0" smtClean="0"/>
              <a:t>能夠照顧學習差異，</a:t>
            </a:r>
            <a:endParaRPr lang="en-US" altLang="zh-TW" sz="2400" b="1" dirty="0" smtClean="0"/>
          </a:p>
          <a:p>
            <a:r>
              <a:rPr lang="zh-TW" altLang="en-US" sz="2400" b="1" dirty="0" smtClean="0"/>
              <a:t>同學的寫作能力得以提升</a:t>
            </a:r>
            <a:endParaRPr lang="zh-TW" altLang="en-US" sz="2400" b="1" dirty="0"/>
          </a:p>
        </p:txBody>
      </p:sp>
      <p:pic>
        <p:nvPicPr>
          <p:cNvPr id="10" name="Picture 5" descr="facebook-like-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04" y="188640"/>
            <a:ext cx="1224136" cy="1031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標題 8"/>
          <p:cNvSpPr txBox="1">
            <a:spLocks/>
          </p:cNvSpPr>
          <p:nvPr/>
        </p:nvSpPr>
        <p:spPr>
          <a:xfrm>
            <a:off x="323528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dirty="0" smtClean="0">
                <a:solidFill>
                  <a:srgbClr val="0070C0"/>
                </a:solidFill>
              </a:rPr>
              <a:t>老師有感</a:t>
            </a:r>
            <a:endParaRPr lang="zh-HK" alt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23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259632" y="2708920"/>
            <a:ext cx="7200800" cy="1728192"/>
          </a:xfrm>
          <a:prstGeom prst="rect">
            <a:avLst/>
          </a:prstGeom>
          <a:solidFill>
            <a:srgbClr val="BF716F">
              <a:alpha val="2313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anchor="b">
            <a:normAutofit/>
          </a:bodyPr>
          <a:lstStyle/>
          <a:p>
            <a:r>
              <a:rPr lang="zh-TW" altLang="en-US" b="1" dirty="0">
                <a:solidFill>
                  <a:srgbClr val="0070C0"/>
                </a:solidFill>
              </a:rPr>
              <a:t>老師反思</a:t>
            </a:r>
            <a:endParaRPr lang="zh-HK" altLang="en-US" b="1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82272"/>
          </a:xfrm>
        </p:spPr>
        <p:txBody>
          <a:bodyPr>
            <a:noAutofit/>
          </a:bodyPr>
          <a:lstStyle/>
          <a:p>
            <a:r>
              <a:rPr lang="zh-TW" altLang="en-US" sz="2400" dirty="0" smtClean="0"/>
              <a:t>專科語體能提供框架</a:t>
            </a:r>
            <a:r>
              <a:rPr lang="zh-HK" altLang="en-US" sz="2400" dirty="0" smtClean="0"/>
              <a:t>幫助</a:t>
            </a:r>
            <a:r>
              <a:rPr lang="zh-TW" altLang="en-US" sz="2400" dirty="0" smtClean="0"/>
              <a:t>同學養成</a:t>
            </a:r>
            <a:r>
              <a:rPr lang="zh-TW" altLang="en-US" sz="2400" dirty="0"/>
              <a:t>一種系統的寫作</a:t>
            </a:r>
            <a:r>
              <a:rPr lang="zh-TW" altLang="en-US" sz="2400" dirty="0" smtClean="0"/>
              <a:t>習慣和模式，</a:t>
            </a:r>
            <a:r>
              <a:rPr lang="zh-HK" altLang="en-US" sz="2400" dirty="0" smtClean="0"/>
              <a:t>但</a:t>
            </a:r>
            <a:r>
              <a:rPr lang="zh-TW" altLang="en-US" sz="2400" dirty="0" smtClean="0"/>
              <a:t>要有策略地配合其他通識科技能的訓練，否則同學只能提供空泛</a:t>
            </a:r>
            <a:r>
              <a:rPr lang="zh-TW" altLang="en-US" sz="2400" dirty="0"/>
              <a:t>的</a:t>
            </a:r>
            <a:r>
              <a:rPr lang="zh-TW" altLang="en-US" sz="2400" dirty="0" smtClean="0"/>
              <a:t>答案                  有形</a:t>
            </a:r>
            <a:r>
              <a:rPr lang="zh-TW" altLang="en-US" sz="2400" dirty="0"/>
              <a:t>無</a:t>
            </a:r>
            <a:r>
              <a:rPr lang="zh-TW" altLang="en-US" sz="2400" dirty="0" smtClean="0"/>
              <a:t>實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zh-TW" altLang="en-US" sz="2400" dirty="0" smtClean="0"/>
              <a:t>   </a:t>
            </a:r>
            <a:r>
              <a:rPr lang="en-US" altLang="zh-TW" sz="2400" dirty="0" smtClean="0"/>
              <a:t>	</a:t>
            </a:r>
            <a:r>
              <a:rPr lang="zh-TW" altLang="en-US" sz="2400" dirty="0" smtClean="0"/>
              <a:t>主題句 </a:t>
            </a:r>
            <a:r>
              <a:rPr lang="en-US" altLang="zh-TW" sz="2400" dirty="0" smtClean="0"/>
              <a:t>-</a:t>
            </a:r>
            <a:r>
              <a:rPr lang="zh-TW" altLang="en-US" sz="2400" dirty="0" smtClean="0"/>
              <a:t>配合</a:t>
            </a:r>
            <a:r>
              <a:rPr lang="zh-TW" altLang="en-US" sz="2400" b="1" u="sng" dirty="0" smtClean="0"/>
              <a:t>多角度思考</a:t>
            </a:r>
            <a:endParaRPr lang="en-US" altLang="zh-TW" sz="2400" b="1" u="sng" dirty="0" smtClean="0"/>
          </a:p>
          <a:p>
            <a:pPr marL="0" indent="0">
              <a:buNone/>
            </a:pPr>
            <a:r>
              <a:rPr lang="zh-TW" altLang="en-US" sz="2400" dirty="0" smtClean="0"/>
              <a:t>    </a:t>
            </a:r>
            <a:r>
              <a:rPr lang="en-US" altLang="zh-TW" sz="2400" dirty="0" smtClean="0"/>
              <a:t>	</a:t>
            </a:r>
            <a:r>
              <a:rPr lang="zh-TW" altLang="en-US" sz="2400" dirty="0" smtClean="0"/>
              <a:t>內容 </a:t>
            </a:r>
            <a:r>
              <a:rPr lang="en-US" altLang="zh-TW" sz="2400" dirty="0" smtClean="0"/>
              <a:t>-</a:t>
            </a:r>
            <a:r>
              <a:rPr lang="zh-TW" altLang="en-US" sz="2400" dirty="0" smtClean="0"/>
              <a:t> 豐富同學對</a:t>
            </a:r>
            <a:r>
              <a:rPr lang="zh-TW" altLang="en-US" sz="2400" b="1" u="sng" dirty="0" smtClean="0"/>
              <a:t>時事的認識</a:t>
            </a:r>
            <a:endParaRPr lang="en-US" altLang="zh-TW" sz="2400" b="1" u="sng" dirty="0" smtClean="0"/>
          </a:p>
          <a:p>
            <a:pPr marL="0" indent="0">
              <a:buNone/>
            </a:pPr>
            <a:r>
              <a:rPr lang="zh-TW" altLang="en-US" sz="2400" dirty="0" smtClean="0"/>
              <a:t>    </a:t>
            </a:r>
            <a:r>
              <a:rPr lang="en-US" altLang="zh-TW" sz="2400" dirty="0" smtClean="0"/>
              <a:t>	</a:t>
            </a:r>
            <a:r>
              <a:rPr lang="zh-TW" altLang="en-US" sz="2400" dirty="0" smtClean="0"/>
              <a:t>建議 </a:t>
            </a:r>
            <a:r>
              <a:rPr lang="en-US" altLang="zh-TW" sz="2400" dirty="0" smtClean="0"/>
              <a:t>- </a:t>
            </a:r>
            <a:r>
              <a:rPr lang="zh-TW" altLang="en-US" sz="2400" dirty="0" smtClean="0"/>
              <a:t>提醒同學提及所</a:t>
            </a:r>
            <a:r>
              <a:rPr lang="zh-TW" altLang="en-US" sz="2400" b="1" u="sng" dirty="0" smtClean="0"/>
              <a:t>針對的問題</a:t>
            </a:r>
            <a:r>
              <a:rPr lang="zh-TW" altLang="en-US" sz="2400" dirty="0" smtClean="0"/>
              <a:t>，以及其</a:t>
            </a:r>
            <a:r>
              <a:rPr lang="zh-TW" altLang="en-US" sz="2400" b="1" u="sng" dirty="0" smtClean="0"/>
              <a:t>成效</a:t>
            </a:r>
            <a:endParaRPr lang="en-US" altLang="zh-TW" sz="2400" b="1" u="sng" dirty="0" smtClean="0"/>
          </a:p>
          <a:p>
            <a:pPr marL="0" indent="0">
              <a:buNone/>
            </a:pPr>
            <a:r>
              <a:rPr lang="zh-TW" altLang="en-US" sz="2400" dirty="0" smtClean="0"/>
              <a:t>   </a:t>
            </a:r>
            <a:r>
              <a:rPr lang="en-US" altLang="zh-TW" sz="2400" dirty="0" smtClean="0"/>
              <a:t>	</a:t>
            </a:r>
            <a:r>
              <a:rPr lang="zh-TW" altLang="en-US" sz="2400" dirty="0" smtClean="0"/>
              <a:t>比較 </a:t>
            </a:r>
            <a:r>
              <a:rPr lang="en-US" altLang="zh-TW" sz="2400" dirty="0" smtClean="0"/>
              <a:t>- </a:t>
            </a:r>
            <a:r>
              <a:rPr lang="zh-TW" altLang="en-US" sz="2400" dirty="0" smtClean="0"/>
              <a:t>訂立</a:t>
            </a:r>
            <a:r>
              <a:rPr lang="zh-TW" altLang="en-US" sz="2400" b="1" u="sng" dirty="0" smtClean="0"/>
              <a:t>比較準則</a:t>
            </a:r>
            <a:endParaRPr lang="en-US" altLang="zh-TW" sz="2400" b="1" u="sng" dirty="0" smtClean="0"/>
          </a:p>
          <a:p>
            <a:endParaRPr lang="en-US" altLang="zh-TW" sz="2400" dirty="0" smtClean="0"/>
          </a:p>
          <a:p>
            <a:r>
              <a:rPr lang="zh-TW" altLang="en-US" sz="2400" dirty="0" smtClean="0"/>
              <a:t>要有耐性、要反覆練習、尤其是主題句，用字未必理想，要幫助同學改寫，應用</a:t>
            </a:r>
            <a:r>
              <a:rPr lang="zh-TW" altLang="en-US" sz="2400" b="1" u="sng" dirty="0" smtClean="0"/>
              <a:t>概念詞</a:t>
            </a:r>
            <a:endParaRPr lang="en-US" altLang="zh-TW" sz="2400" b="1" u="sng" dirty="0" smtClean="0"/>
          </a:p>
        </p:txBody>
      </p:sp>
      <p:sp>
        <p:nvSpPr>
          <p:cNvPr id="4" name="向右箭號 3"/>
          <p:cNvSpPr/>
          <p:nvPr/>
        </p:nvSpPr>
        <p:spPr>
          <a:xfrm>
            <a:off x="3203848" y="2348880"/>
            <a:ext cx="115212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2878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anchor="b">
            <a:normAutofit/>
          </a:bodyPr>
          <a:lstStyle/>
          <a:p>
            <a:r>
              <a:rPr lang="zh-TW" altLang="en-US" b="1" dirty="0" smtClean="0">
                <a:solidFill>
                  <a:srgbClr val="0070C0"/>
                </a:solidFill>
              </a:rPr>
              <a:t>未來路向</a:t>
            </a:r>
            <a:endParaRPr lang="zh-HK" altLang="en-US" b="1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TW" altLang="en-US" dirty="0" smtClean="0"/>
              <a:t>老師宜就提供的教材作適當的剪裁及調整教學策略，以配合同學的需要</a:t>
            </a:r>
            <a:endParaRPr lang="en-US" altLang="zh-TW" dirty="0" smtClean="0"/>
          </a:p>
          <a:p>
            <a:r>
              <a:rPr lang="zh-TW" altLang="en-US" dirty="0" smtClean="0"/>
              <a:t>同學心聲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還要教授其他的答題技巧，以確保遇到不同題型時能懂得作答</a:t>
            </a:r>
            <a:endParaRPr lang="en-US" altLang="zh-TW" dirty="0" smtClean="0"/>
          </a:p>
          <a:p>
            <a:pPr lvl="1"/>
            <a:r>
              <a:rPr lang="zh-TW" altLang="en-US" dirty="0"/>
              <a:t>可</a:t>
            </a:r>
            <a:r>
              <a:rPr lang="zh-TW" altLang="en-US" dirty="0" smtClean="0"/>
              <a:t>增加上、下品文章對比的環節，更容易掌握到上品的要求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可增加小組討論等的互動環節</a:t>
            </a:r>
            <a:endParaRPr lang="en-US" altLang="zh-TW" dirty="0" smtClean="0"/>
          </a:p>
          <a:p>
            <a:r>
              <a:rPr lang="zh-TW" altLang="en-US" dirty="0" smtClean="0"/>
              <a:t>老師回應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加強課堂的互動性，例如同學間的互相分享</a:t>
            </a:r>
            <a:endParaRPr lang="en-US" altLang="zh-TW" dirty="0" smtClean="0"/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78442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62" y="906552"/>
            <a:ext cx="8816336" cy="353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1907704" y="4052972"/>
            <a:ext cx="5472608" cy="600164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ctr">
              <a:spcBef>
                <a:spcPct val="0"/>
              </a:spcBef>
              <a:buNone/>
              <a:defRPr kumimoji="0" sz="3300" b="1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000" dirty="0"/>
              <a:t>終極目標</a:t>
            </a:r>
            <a:r>
              <a:rPr lang="en-US" altLang="zh-TW" sz="4000" dirty="0"/>
              <a:t>︰</a:t>
            </a:r>
            <a:r>
              <a:rPr lang="zh-TW" altLang="en-US" sz="4000" dirty="0"/>
              <a:t>形神兼備</a:t>
            </a:r>
            <a:endParaRPr lang="zh-HK" altLang="en-US" sz="4000" dirty="0"/>
          </a:p>
        </p:txBody>
      </p:sp>
    </p:spTree>
    <p:extLst>
      <p:ext uri="{BB962C8B-B14F-4D97-AF65-F5344CB8AC3E}">
        <p14:creationId xmlns:p14="http://schemas.microsoft.com/office/powerpoint/2010/main" val="5215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市鎮">
  <a:themeElements>
    <a:clrScheme name="行雲流水">
      <a:dk1>
        <a:sysClr val="windowText" lastClr="000000"/>
      </a:dk1>
      <a:lt1>
        <a:sysClr val="window" lastClr="FFFFFF"/>
      </a:lt1>
      <a:dk2>
        <a:srgbClr val="411401"/>
      </a:dk2>
      <a:lt2>
        <a:srgbClr val="FFE6E6"/>
      </a:lt2>
      <a:accent1>
        <a:srgbClr val="A24A48"/>
      </a:accent1>
      <a:accent2>
        <a:srgbClr val="B2935C"/>
      </a:accent2>
      <a:accent3>
        <a:srgbClr val="6A9A9A"/>
      </a:accent3>
      <a:accent4>
        <a:srgbClr val="B2B787"/>
      </a:accent4>
      <a:accent5>
        <a:srgbClr val="91644B"/>
      </a:accent5>
      <a:accent6>
        <a:srgbClr val="654A76"/>
      </a:accent6>
      <a:hlink>
        <a:srgbClr val="00A800"/>
      </a:hlink>
      <a:folHlink>
        <a:srgbClr val="FF00FF"/>
      </a:folHlink>
    </a:clrScheme>
    <a:fontScheme name="市鎮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市鎮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422</TotalTime>
  <Words>1270</Words>
  <Application>Microsoft Office PowerPoint</Application>
  <PresentationFormat>如螢幕大小 (4:3)</PresentationFormat>
  <Paragraphs>142</Paragraphs>
  <Slides>20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1" baseType="lpstr">
      <vt:lpstr>市鎮</vt:lpstr>
      <vt:lpstr>   「通識教育科專科語體課堂教學經驗分享」 </vt:lpstr>
      <vt:lpstr>緣起</vt:lpstr>
      <vt:lpstr>專科語體簡介</vt:lpstr>
      <vt:lpstr>建議語體</vt:lpstr>
      <vt:lpstr>語體結構: </vt:lpstr>
      <vt:lpstr>PowerPoint 簡報</vt:lpstr>
      <vt:lpstr>PowerPoint 簡報</vt:lpstr>
      <vt:lpstr>PowerPoint 簡報</vt:lpstr>
      <vt:lpstr>PowerPoint 簡報</vt:lpstr>
      <vt:lpstr>中四課堂 – 建議語體</vt:lpstr>
      <vt:lpstr>學生背景</vt:lpstr>
      <vt:lpstr>中四課堂 - 比較語體 </vt:lpstr>
      <vt:lpstr>PowerPoint 簡報</vt:lpstr>
      <vt:lpstr>PowerPoint 簡報</vt:lpstr>
      <vt:lpstr>同學有感</vt:lpstr>
      <vt:lpstr>老師有感</vt:lpstr>
      <vt:lpstr>PowerPoint 簡報</vt:lpstr>
      <vt:lpstr>老師反思</vt:lpstr>
      <vt:lpstr>未來路向</vt:lpstr>
      <vt:lpstr>PowerPoint 簡報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比較語體</dc:title>
  <dc:creator>ahfood</dc:creator>
  <cp:lastModifiedBy>Wu Lai Wan</cp:lastModifiedBy>
  <cp:revision>44</cp:revision>
  <cp:lastPrinted>2013-06-20T03:50:38Z</cp:lastPrinted>
  <dcterms:created xsi:type="dcterms:W3CDTF">2013-06-18T10:45:12Z</dcterms:created>
  <dcterms:modified xsi:type="dcterms:W3CDTF">2013-06-28T02:39:56Z</dcterms:modified>
</cp:coreProperties>
</file>