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1" r:id="rId1"/>
  </p:sldMasterIdLst>
  <p:notesMasterIdLst>
    <p:notesMasterId r:id="rId23"/>
  </p:notesMasterIdLst>
  <p:sldIdLst>
    <p:sldId id="455" r:id="rId2"/>
    <p:sldId id="456" r:id="rId3"/>
    <p:sldId id="457" r:id="rId4"/>
    <p:sldId id="458" r:id="rId5"/>
    <p:sldId id="436" r:id="rId6"/>
    <p:sldId id="438" r:id="rId7"/>
    <p:sldId id="437" r:id="rId8"/>
    <p:sldId id="453" r:id="rId9"/>
    <p:sldId id="452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6">
          <p15:clr>
            <a:srgbClr val="A4A3A4"/>
          </p15:clr>
        </p15:guide>
        <p15:guide id="2" pos="54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2F92"/>
    <a:srgbClr val="521B93"/>
    <a:srgbClr val="73FB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7"/>
    <p:restoredTop sz="94617"/>
  </p:normalViewPr>
  <p:slideViewPr>
    <p:cSldViewPr snapToGrid="0" snapToObjects="1">
      <p:cViewPr varScale="1">
        <p:scale>
          <a:sx n="100" d="100"/>
          <a:sy n="100" d="100"/>
        </p:scale>
        <p:origin x="276" y="114"/>
      </p:cViewPr>
      <p:guideLst>
        <p:guide orient="horz" pos="846"/>
        <p:guide pos="54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0521B9-F4A1-3E4B-847D-C99726D44D84}" type="doc">
      <dgm:prSet loTypeId="urn:microsoft.com/office/officeart/2005/8/layout/vProcess5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5716CAA4-8687-4F4C-B08B-DF908A8851E9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Personal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8FBD137-3B49-D449-BD77-42D0230C3276}" type="par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2BB6021-605C-DB43-93A6-6C71E00444C7}" type="sib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0C8A0587-D83D-3C42-9E2A-FD43029F9680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School / community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F9C5B62-89EC-E847-9288-18511023606E}" type="par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9829AB41-1E35-4D47-B390-4E85EE449835}" type="sib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E280EDCC-B9AE-8847-8300-08C4C37C4B17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Societal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E1D61396-0D85-1B40-883F-93E9C90FF13C}" type="par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C4523E3-3BAC-9743-9ED2-D9090CC37859}" type="sib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4AB3AE33-8E48-F24F-BDB9-7638B0F0B6B6}" type="pres">
      <dgm:prSet presAssocID="{940521B9-F4A1-3E4B-847D-C99726D44D8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D98773A1-8B0F-A642-A813-9E1C419491C0}" type="pres">
      <dgm:prSet presAssocID="{940521B9-F4A1-3E4B-847D-C99726D44D84}" presName="dummyMaxCanvas" presStyleCnt="0">
        <dgm:presLayoutVars/>
      </dgm:prSet>
      <dgm:spPr/>
    </dgm:pt>
    <dgm:pt modelId="{48FD1A17-6A1A-FB4E-8D64-94CB5760F517}" type="pres">
      <dgm:prSet presAssocID="{940521B9-F4A1-3E4B-847D-C99726D44D8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655EA40-94F9-2744-9535-95DEB89ADC13}" type="pres">
      <dgm:prSet presAssocID="{940521B9-F4A1-3E4B-847D-C99726D44D8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93CBE68-3AE5-CC46-9EA5-B5543DB95D63}" type="pres">
      <dgm:prSet presAssocID="{940521B9-F4A1-3E4B-847D-C99726D44D8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929121AE-A5A7-9E41-B59D-3C18A3351E7A}" type="pres">
      <dgm:prSet presAssocID="{940521B9-F4A1-3E4B-847D-C99726D44D8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309F437-2E04-F841-B01A-94C0C3F6F709}" type="pres">
      <dgm:prSet presAssocID="{940521B9-F4A1-3E4B-847D-C99726D44D8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FF999016-29F1-D444-9D17-E2774A609925}" type="pres">
      <dgm:prSet presAssocID="{940521B9-F4A1-3E4B-847D-C99726D44D8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AC59B02-87A8-D44B-A94A-55506474912B}" type="pres">
      <dgm:prSet presAssocID="{940521B9-F4A1-3E4B-847D-C99726D44D8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774F4B2-3CF4-394B-82E6-58DCAB1ADFA4}" type="pres">
      <dgm:prSet presAssocID="{940521B9-F4A1-3E4B-847D-C99726D44D8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1BFADFDA-B61E-4FB6-8581-B9F5667C20CF}" type="presOf" srcId="{940521B9-F4A1-3E4B-847D-C99726D44D84}" destId="{4AB3AE33-8E48-F24F-BDB9-7638B0F0B6B6}" srcOrd="0" destOrd="0" presId="urn:microsoft.com/office/officeart/2005/8/layout/vProcess5"/>
    <dgm:cxn modelId="{150855DA-2292-9C41-861D-678B58570C08}" srcId="{940521B9-F4A1-3E4B-847D-C99726D44D84}" destId="{5716CAA4-8687-4F4C-B08B-DF908A8851E9}" srcOrd="0" destOrd="0" parTransId="{58FBD137-3B49-D449-BD77-42D0230C3276}" sibTransId="{A2BB6021-605C-DB43-93A6-6C71E00444C7}"/>
    <dgm:cxn modelId="{854739EC-69F9-41EA-AF56-D7E232B06022}" type="presOf" srcId="{E280EDCC-B9AE-8847-8300-08C4C37C4B17}" destId="{B774F4B2-3CF4-394B-82E6-58DCAB1ADFA4}" srcOrd="1" destOrd="0" presId="urn:microsoft.com/office/officeart/2005/8/layout/vProcess5"/>
    <dgm:cxn modelId="{A89B1923-BDB5-44C9-9F70-D0B79746ED7A}" type="presOf" srcId="{E280EDCC-B9AE-8847-8300-08C4C37C4B17}" destId="{093CBE68-3AE5-CC46-9EA5-B5543DB95D63}" srcOrd="0" destOrd="0" presId="urn:microsoft.com/office/officeart/2005/8/layout/vProcess5"/>
    <dgm:cxn modelId="{698FD62E-BE5A-43DF-AABF-9B93B513120D}" type="presOf" srcId="{0C8A0587-D83D-3C42-9E2A-FD43029F9680}" destId="{A655EA40-94F9-2744-9535-95DEB89ADC13}" srcOrd="0" destOrd="0" presId="urn:microsoft.com/office/officeart/2005/8/layout/vProcess5"/>
    <dgm:cxn modelId="{FD9CB204-C41A-4E21-9F06-3609C7C6304C}" type="presOf" srcId="{A2BB6021-605C-DB43-93A6-6C71E00444C7}" destId="{929121AE-A5A7-9E41-B59D-3C18A3351E7A}" srcOrd="0" destOrd="0" presId="urn:microsoft.com/office/officeart/2005/8/layout/vProcess5"/>
    <dgm:cxn modelId="{8CC6776B-071F-4C10-9FF1-8609C51F177D}" type="presOf" srcId="{0C8A0587-D83D-3C42-9E2A-FD43029F9680}" destId="{BAC59B02-87A8-D44B-A94A-55506474912B}" srcOrd="1" destOrd="0" presId="urn:microsoft.com/office/officeart/2005/8/layout/vProcess5"/>
    <dgm:cxn modelId="{EB1750D6-3DFD-254E-BFD7-3D14D0AB6E69}" srcId="{940521B9-F4A1-3E4B-847D-C99726D44D84}" destId="{0C8A0587-D83D-3C42-9E2A-FD43029F9680}" srcOrd="1" destOrd="0" parTransId="{5F9C5B62-89EC-E847-9288-18511023606E}" sibTransId="{9829AB41-1E35-4D47-B390-4E85EE449835}"/>
    <dgm:cxn modelId="{AD4856E9-2995-49F2-98C7-145DD30255BF}" type="presOf" srcId="{5716CAA4-8687-4F4C-B08B-DF908A8851E9}" destId="{48FD1A17-6A1A-FB4E-8D64-94CB5760F517}" srcOrd="0" destOrd="0" presId="urn:microsoft.com/office/officeart/2005/8/layout/vProcess5"/>
    <dgm:cxn modelId="{6DFCD41B-BC98-4BFD-B02A-FC2136AD0F39}" type="presOf" srcId="{5716CAA4-8687-4F4C-B08B-DF908A8851E9}" destId="{FF999016-29F1-D444-9D17-E2774A609925}" srcOrd="1" destOrd="0" presId="urn:microsoft.com/office/officeart/2005/8/layout/vProcess5"/>
    <dgm:cxn modelId="{32901A16-28D2-40B4-A5B4-911CB7F07E9A}" type="presOf" srcId="{9829AB41-1E35-4D47-B390-4E85EE449835}" destId="{3309F437-2E04-F841-B01A-94C0C3F6F709}" srcOrd="0" destOrd="0" presId="urn:microsoft.com/office/officeart/2005/8/layout/vProcess5"/>
    <dgm:cxn modelId="{191AAE60-5D9D-3F44-AF69-A83A827EC459}" srcId="{940521B9-F4A1-3E4B-847D-C99726D44D84}" destId="{E280EDCC-B9AE-8847-8300-08C4C37C4B17}" srcOrd="2" destOrd="0" parTransId="{E1D61396-0D85-1B40-883F-93E9C90FF13C}" sibTransId="{AC4523E3-3BAC-9743-9ED2-D9090CC37859}"/>
    <dgm:cxn modelId="{D05889FF-889C-4D6A-B863-E090918BF22D}" type="presParOf" srcId="{4AB3AE33-8E48-F24F-BDB9-7638B0F0B6B6}" destId="{D98773A1-8B0F-A642-A813-9E1C419491C0}" srcOrd="0" destOrd="0" presId="urn:microsoft.com/office/officeart/2005/8/layout/vProcess5"/>
    <dgm:cxn modelId="{369AF601-0A89-4CF7-9E65-1CE2D0FE7CD6}" type="presParOf" srcId="{4AB3AE33-8E48-F24F-BDB9-7638B0F0B6B6}" destId="{48FD1A17-6A1A-FB4E-8D64-94CB5760F517}" srcOrd="1" destOrd="0" presId="urn:microsoft.com/office/officeart/2005/8/layout/vProcess5"/>
    <dgm:cxn modelId="{4EF96558-1528-4559-BEB6-6E9C9A22C73F}" type="presParOf" srcId="{4AB3AE33-8E48-F24F-BDB9-7638B0F0B6B6}" destId="{A655EA40-94F9-2744-9535-95DEB89ADC13}" srcOrd="2" destOrd="0" presId="urn:microsoft.com/office/officeart/2005/8/layout/vProcess5"/>
    <dgm:cxn modelId="{A6042D5B-A1D9-471E-8839-71126D98E206}" type="presParOf" srcId="{4AB3AE33-8E48-F24F-BDB9-7638B0F0B6B6}" destId="{093CBE68-3AE5-CC46-9EA5-B5543DB95D63}" srcOrd="3" destOrd="0" presId="urn:microsoft.com/office/officeart/2005/8/layout/vProcess5"/>
    <dgm:cxn modelId="{F48E11A0-6DBF-46C3-9E6C-776C3EB3BBB2}" type="presParOf" srcId="{4AB3AE33-8E48-F24F-BDB9-7638B0F0B6B6}" destId="{929121AE-A5A7-9E41-B59D-3C18A3351E7A}" srcOrd="4" destOrd="0" presId="urn:microsoft.com/office/officeart/2005/8/layout/vProcess5"/>
    <dgm:cxn modelId="{4BAC09AC-6CA3-4079-8092-AFD3257F2866}" type="presParOf" srcId="{4AB3AE33-8E48-F24F-BDB9-7638B0F0B6B6}" destId="{3309F437-2E04-F841-B01A-94C0C3F6F709}" srcOrd="5" destOrd="0" presId="urn:microsoft.com/office/officeart/2005/8/layout/vProcess5"/>
    <dgm:cxn modelId="{E3FCC7AD-0F6A-4BFB-99BB-AAB6D6144EDF}" type="presParOf" srcId="{4AB3AE33-8E48-F24F-BDB9-7638B0F0B6B6}" destId="{FF999016-29F1-D444-9D17-E2774A609925}" srcOrd="6" destOrd="0" presId="urn:microsoft.com/office/officeart/2005/8/layout/vProcess5"/>
    <dgm:cxn modelId="{28113421-5573-4DA3-A664-C968B2895839}" type="presParOf" srcId="{4AB3AE33-8E48-F24F-BDB9-7638B0F0B6B6}" destId="{BAC59B02-87A8-D44B-A94A-55506474912B}" srcOrd="7" destOrd="0" presId="urn:microsoft.com/office/officeart/2005/8/layout/vProcess5"/>
    <dgm:cxn modelId="{C3C3A078-7694-494B-B8FD-18133D3E7E47}" type="presParOf" srcId="{4AB3AE33-8E48-F24F-BDB9-7638B0F0B6B6}" destId="{B774F4B2-3CF4-394B-82E6-58DCAB1ADFA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521B9-F4A1-3E4B-847D-C99726D44D84}" type="doc">
      <dgm:prSet loTypeId="urn:microsoft.com/office/officeart/2005/8/layout/vProcess5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5716CAA4-8687-4F4C-B08B-DF908A8851E9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Personal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8FBD137-3B49-D449-BD77-42D0230C3276}" type="par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2BB6021-605C-DB43-93A6-6C71E00444C7}" type="sib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0C8A0587-D83D-3C42-9E2A-FD43029F9680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School / community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F9C5B62-89EC-E847-9288-18511023606E}" type="par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9829AB41-1E35-4D47-B390-4E85EE449835}" type="sib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E280EDCC-B9AE-8847-8300-08C4C37C4B17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Societal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E1D61396-0D85-1B40-883F-93E9C90FF13C}" type="par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C4523E3-3BAC-9743-9ED2-D9090CC37859}" type="sib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4AB3AE33-8E48-F24F-BDB9-7638B0F0B6B6}" type="pres">
      <dgm:prSet presAssocID="{940521B9-F4A1-3E4B-847D-C99726D44D8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D98773A1-8B0F-A642-A813-9E1C419491C0}" type="pres">
      <dgm:prSet presAssocID="{940521B9-F4A1-3E4B-847D-C99726D44D84}" presName="dummyMaxCanvas" presStyleCnt="0">
        <dgm:presLayoutVars/>
      </dgm:prSet>
      <dgm:spPr/>
    </dgm:pt>
    <dgm:pt modelId="{48FD1A17-6A1A-FB4E-8D64-94CB5760F517}" type="pres">
      <dgm:prSet presAssocID="{940521B9-F4A1-3E4B-847D-C99726D44D8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655EA40-94F9-2744-9535-95DEB89ADC13}" type="pres">
      <dgm:prSet presAssocID="{940521B9-F4A1-3E4B-847D-C99726D44D8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93CBE68-3AE5-CC46-9EA5-B5543DB95D63}" type="pres">
      <dgm:prSet presAssocID="{940521B9-F4A1-3E4B-847D-C99726D44D8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929121AE-A5A7-9E41-B59D-3C18A3351E7A}" type="pres">
      <dgm:prSet presAssocID="{940521B9-F4A1-3E4B-847D-C99726D44D8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309F437-2E04-F841-B01A-94C0C3F6F709}" type="pres">
      <dgm:prSet presAssocID="{940521B9-F4A1-3E4B-847D-C99726D44D8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FF999016-29F1-D444-9D17-E2774A609925}" type="pres">
      <dgm:prSet presAssocID="{940521B9-F4A1-3E4B-847D-C99726D44D8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AC59B02-87A8-D44B-A94A-55506474912B}" type="pres">
      <dgm:prSet presAssocID="{940521B9-F4A1-3E4B-847D-C99726D44D8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774F4B2-3CF4-394B-82E6-58DCAB1ADFA4}" type="pres">
      <dgm:prSet presAssocID="{940521B9-F4A1-3E4B-847D-C99726D44D8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68D6B024-7021-4CB9-8377-C4F63FEA29B9}" type="presOf" srcId="{940521B9-F4A1-3E4B-847D-C99726D44D84}" destId="{4AB3AE33-8E48-F24F-BDB9-7638B0F0B6B6}" srcOrd="0" destOrd="0" presId="urn:microsoft.com/office/officeart/2005/8/layout/vProcess5"/>
    <dgm:cxn modelId="{F0879665-35ED-44BD-A8EB-25683E7FEBA8}" type="presOf" srcId="{5716CAA4-8687-4F4C-B08B-DF908A8851E9}" destId="{48FD1A17-6A1A-FB4E-8D64-94CB5760F517}" srcOrd="0" destOrd="0" presId="urn:microsoft.com/office/officeart/2005/8/layout/vProcess5"/>
    <dgm:cxn modelId="{E6A96F9C-BE71-4C5D-977D-A677826EBB32}" type="presOf" srcId="{A2BB6021-605C-DB43-93A6-6C71E00444C7}" destId="{929121AE-A5A7-9E41-B59D-3C18A3351E7A}" srcOrd="0" destOrd="0" presId="urn:microsoft.com/office/officeart/2005/8/layout/vProcess5"/>
    <dgm:cxn modelId="{7DAF4672-D4EC-40C7-BE17-F9CA0860AA5D}" type="presOf" srcId="{5716CAA4-8687-4F4C-B08B-DF908A8851E9}" destId="{FF999016-29F1-D444-9D17-E2774A609925}" srcOrd="1" destOrd="0" presId="urn:microsoft.com/office/officeart/2005/8/layout/vProcess5"/>
    <dgm:cxn modelId="{F88C9C50-3D2D-47FF-9143-0F29CD3E7959}" type="presOf" srcId="{9829AB41-1E35-4D47-B390-4E85EE449835}" destId="{3309F437-2E04-F841-B01A-94C0C3F6F709}" srcOrd="0" destOrd="0" presId="urn:microsoft.com/office/officeart/2005/8/layout/vProcess5"/>
    <dgm:cxn modelId="{5B7833A3-E86E-4964-B22A-1AA4CCDB153F}" type="presOf" srcId="{0C8A0587-D83D-3C42-9E2A-FD43029F9680}" destId="{A655EA40-94F9-2744-9535-95DEB89ADC13}" srcOrd="0" destOrd="0" presId="urn:microsoft.com/office/officeart/2005/8/layout/vProcess5"/>
    <dgm:cxn modelId="{0B85BD86-2A41-4F72-97FD-9270AAA2D703}" type="presOf" srcId="{0C8A0587-D83D-3C42-9E2A-FD43029F9680}" destId="{BAC59B02-87A8-D44B-A94A-55506474912B}" srcOrd="1" destOrd="0" presId="urn:microsoft.com/office/officeart/2005/8/layout/vProcess5"/>
    <dgm:cxn modelId="{88D493B0-2128-4CEE-8F02-981424802908}" type="presOf" srcId="{E280EDCC-B9AE-8847-8300-08C4C37C4B17}" destId="{B774F4B2-3CF4-394B-82E6-58DCAB1ADFA4}" srcOrd="1" destOrd="0" presId="urn:microsoft.com/office/officeart/2005/8/layout/vProcess5"/>
    <dgm:cxn modelId="{EB1750D6-3DFD-254E-BFD7-3D14D0AB6E69}" srcId="{940521B9-F4A1-3E4B-847D-C99726D44D84}" destId="{0C8A0587-D83D-3C42-9E2A-FD43029F9680}" srcOrd="1" destOrd="0" parTransId="{5F9C5B62-89EC-E847-9288-18511023606E}" sibTransId="{9829AB41-1E35-4D47-B390-4E85EE449835}"/>
    <dgm:cxn modelId="{A4E64662-9280-4C98-830A-4A8670599220}" type="presOf" srcId="{E280EDCC-B9AE-8847-8300-08C4C37C4B17}" destId="{093CBE68-3AE5-CC46-9EA5-B5543DB95D63}" srcOrd="0" destOrd="0" presId="urn:microsoft.com/office/officeart/2005/8/layout/vProcess5"/>
    <dgm:cxn modelId="{191AAE60-5D9D-3F44-AF69-A83A827EC459}" srcId="{940521B9-F4A1-3E4B-847D-C99726D44D84}" destId="{E280EDCC-B9AE-8847-8300-08C4C37C4B17}" srcOrd="2" destOrd="0" parTransId="{E1D61396-0D85-1B40-883F-93E9C90FF13C}" sibTransId="{AC4523E3-3BAC-9743-9ED2-D9090CC37859}"/>
    <dgm:cxn modelId="{150855DA-2292-9C41-861D-678B58570C08}" srcId="{940521B9-F4A1-3E4B-847D-C99726D44D84}" destId="{5716CAA4-8687-4F4C-B08B-DF908A8851E9}" srcOrd="0" destOrd="0" parTransId="{58FBD137-3B49-D449-BD77-42D0230C3276}" sibTransId="{A2BB6021-605C-DB43-93A6-6C71E00444C7}"/>
    <dgm:cxn modelId="{FE2DEE8A-56CE-4C48-BA12-B8EA41868753}" type="presParOf" srcId="{4AB3AE33-8E48-F24F-BDB9-7638B0F0B6B6}" destId="{D98773A1-8B0F-A642-A813-9E1C419491C0}" srcOrd="0" destOrd="0" presId="urn:microsoft.com/office/officeart/2005/8/layout/vProcess5"/>
    <dgm:cxn modelId="{1DFC7957-630B-417B-93C2-86A8368AE0D8}" type="presParOf" srcId="{4AB3AE33-8E48-F24F-BDB9-7638B0F0B6B6}" destId="{48FD1A17-6A1A-FB4E-8D64-94CB5760F517}" srcOrd="1" destOrd="0" presId="urn:microsoft.com/office/officeart/2005/8/layout/vProcess5"/>
    <dgm:cxn modelId="{76A26B80-6434-4074-AC2B-5197F00D2A75}" type="presParOf" srcId="{4AB3AE33-8E48-F24F-BDB9-7638B0F0B6B6}" destId="{A655EA40-94F9-2744-9535-95DEB89ADC13}" srcOrd="2" destOrd="0" presId="urn:microsoft.com/office/officeart/2005/8/layout/vProcess5"/>
    <dgm:cxn modelId="{CAB89B9E-1B10-4ABA-B025-27B9B9539DCD}" type="presParOf" srcId="{4AB3AE33-8E48-F24F-BDB9-7638B0F0B6B6}" destId="{093CBE68-3AE5-CC46-9EA5-B5543DB95D63}" srcOrd="3" destOrd="0" presId="urn:microsoft.com/office/officeart/2005/8/layout/vProcess5"/>
    <dgm:cxn modelId="{3A18C7D4-5076-43A8-8BE9-FD415DCB40FC}" type="presParOf" srcId="{4AB3AE33-8E48-F24F-BDB9-7638B0F0B6B6}" destId="{929121AE-A5A7-9E41-B59D-3C18A3351E7A}" srcOrd="4" destOrd="0" presId="urn:microsoft.com/office/officeart/2005/8/layout/vProcess5"/>
    <dgm:cxn modelId="{E1B8703D-5E37-441E-BC4E-99B948CDAB1F}" type="presParOf" srcId="{4AB3AE33-8E48-F24F-BDB9-7638B0F0B6B6}" destId="{3309F437-2E04-F841-B01A-94C0C3F6F709}" srcOrd="5" destOrd="0" presId="urn:microsoft.com/office/officeart/2005/8/layout/vProcess5"/>
    <dgm:cxn modelId="{C0C28059-95C8-4982-B822-189013758B43}" type="presParOf" srcId="{4AB3AE33-8E48-F24F-BDB9-7638B0F0B6B6}" destId="{FF999016-29F1-D444-9D17-E2774A609925}" srcOrd="6" destOrd="0" presId="urn:microsoft.com/office/officeart/2005/8/layout/vProcess5"/>
    <dgm:cxn modelId="{375EA1F7-AF63-4D89-9EC6-55B04956E867}" type="presParOf" srcId="{4AB3AE33-8E48-F24F-BDB9-7638B0F0B6B6}" destId="{BAC59B02-87A8-D44B-A94A-55506474912B}" srcOrd="7" destOrd="0" presId="urn:microsoft.com/office/officeart/2005/8/layout/vProcess5"/>
    <dgm:cxn modelId="{49B18FAA-BC93-4574-9E1F-016560DD585E}" type="presParOf" srcId="{4AB3AE33-8E48-F24F-BDB9-7638B0F0B6B6}" destId="{B774F4B2-3CF4-394B-82E6-58DCAB1ADFA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0521B9-F4A1-3E4B-847D-C99726D44D84}" type="doc">
      <dgm:prSet loTypeId="urn:microsoft.com/office/officeart/2005/8/layout/vProcess5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5716CAA4-8687-4F4C-B08B-DF908A8851E9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Personal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8FBD137-3B49-D449-BD77-42D0230C3276}" type="par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2BB6021-605C-DB43-93A6-6C71E00444C7}" type="sibTrans" cxnId="{150855DA-2292-9C41-861D-678B58570C08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0C8A0587-D83D-3C42-9E2A-FD43029F9680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School / community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5F9C5B62-89EC-E847-9288-18511023606E}" type="par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9829AB41-1E35-4D47-B390-4E85EE449835}" type="sibTrans" cxnId="{EB1750D6-3DFD-254E-BFD7-3D14D0AB6E6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E280EDCC-B9AE-8847-8300-08C4C37C4B17}">
      <dgm:prSet phldrT="[文字]"/>
      <dgm:spPr/>
      <dgm:t>
        <a:bodyPr/>
        <a:lstStyle/>
        <a:p>
          <a:r>
            <a:rPr lang="en-US" altLang="zh-TW" dirty="0">
              <a:latin typeface="Candara" panose="020E0502030303020204" pitchFamily="34" charset="0"/>
            </a:rPr>
            <a:t>Societal level</a:t>
          </a:r>
          <a:endParaRPr lang="zh-TW" altLang="en-US" dirty="0">
            <a:latin typeface="Candara" panose="020E0502030303020204" pitchFamily="34" charset="0"/>
          </a:endParaRPr>
        </a:p>
      </dgm:t>
    </dgm:pt>
    <dgm:pt modelId="{E1D61396-0D85-1B40-883F-93E9C90FF13C}" type="par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AC4523E3-3BAC-9743-9ED2-D9090CC37859}" type="sibTrans" cxnId="{191AAE60-5D9D-3F44-AF69-A83A827EC459}">
      <dgm:prSet/>
      <dgm:spPr/>
      <dgm:t>
        <a:bodyPr/>
        <a:lstStyle/>
        <a:p>
          <a:endParaRPr lang="zh-TW" altLang="en-US">
            <a:latin typeface="Candara" panose="020E0502030303020204" pitchFamily="34" charset="0"/>
          </a:endParaRPr>
        </a:p>
      </dgm:t>
    </dgm:pt>
    <dgm:pt modelId="{4AB3AE33-8E48-F24F-BDB9-7638B0F0B6B6}" type="pres">
      <dgm:prSet presAssocID="{940521B9-F4A1-3E4B-847D-C99726D44D8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D98773A1-8B0F-A642-A813-9E1C419491C0}" type="pres">
      <dgm:prSet presAssocID="{940521B9-F4A1-3E4B-847D-C99726D44D84}" presName="dummyMaxCanvas" presStyleCnt="0">
        <dgm:presLayoutVars/>
      </dgm:prSet>
      <dgm:spPr/>
    </dgm:pt>
    <dgm:pt modelId="{48FD1A17-6A1A-FB4E-8D64-94CB5760F517}" type="pres">
      <dgm:prSet presAssocID="{940521B9-F4A1-3E4B-847D-C99726D44D8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655EA40-94F9-2744-9535-95DEB89ADC13}" type="pres">
      <dgm:prSet presAssocID="{940521B9-F4A1-3E4B-847D-C99726D44D8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93CBE68-3AE5-CC46-9EA5-B5543DB95D63}" type="pres">
      <dgm:prSet presAssocID="{940521B9-F4A1-3E4B-847D-C99726D44D8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929121AE-A5A7-9E41-B59D-3C18A3351E7A}" type="pres">
      <dgm:prSet presAssocID="{940521B9-F4A1-3E4B-847D-C99726D44D8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309F437-2E04-F841-B01A-94C0C3F6F709}" type="pres">
      <dgm:prSet presAssocID="{940521B9-F4A1-3E4B-847D-C99726D44D8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FF999016-29F1-D444-9D17-E2774A609925}" type="pres">
      <dgm:prSet presAssocID="{940521B9-F4A1-3E4B-847D-C99726D44D8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AC59B02-87A8-D44B-A94A-55506474912B}" type="pres">
      <dgm:prSet presAssocID="{940521B9-F4A1-3E4B-847D-C99726D44D8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774F4B2-3CF4-394B-82E6-58DCAB1ADFA4}" type="pres">
      <dgm:prSet presAssocID="{940521B9-F4A1-3E4B-847D-C99726D44D8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07AD1A69-B920-4D50-BDD3-36B248AC5396}" type="presOf" srcId="{A2BB6021-605C-DB43-93A6-6C71E00444C7}" destId="{929121AE-A5A7-9E41-B59D-3C18A3351E7A}" srcOrd="0" destOrd="0" presId="urn:microsoft.com/office/officeart/2005/8/layout/vProcess5"/>
    <dgm:cxn modelId="{D5B31A8C-B60A-483C-916D-C4B7314AF41E}" type="presOf" srcId="{E280EDCC-B9AE-8847-8300-08C4C37C4B17}" destId="{B774F4B2-3CF4-394B-82E6-58DCAB1ADFA4}" srcOrd="1" destOrd="0" presId="urn:microsoft.com/office/officeart/2005/8/layout/vProcess5"/>
    <dgm:cxn modelId="{8BC6630B-5C79-427C-99B7-543888527232}" type="presOf" srcId="{9829AB41-1E35-4D47-B390-4E85EE449835}" destId="{3309F437-2E04-F841-B01A-94C0C3F6F709}" srcOrd="0" destOrd="0" presId="urn:microsoft.com/office/officeart/2005/8/layout/vProcess5"/>
    <dgm:cxn modelId="{6B49DA9C-4A9B-4724-9902-164958BC86A3}" type="presOf" srcId="{0C8A0587-D83D-3C42-9E2A-FD43029F9680}" destId="{BAC59B02-87A8-D44B-A94A-55506474912B}" srcOrd="1" destOrd="0" presId="urn:microsoft.com/office/officeart/2005/8/layout/vProcess5"/>
    <dgm:cxn modelId="{1BBE921D-DBE7-4249-AB5A-449CD0DB80BF}" type="presOf" srcId="{5716CAA4-8687-4F4C-B08B-DF908A8851E9}" destId="{48FD1A17-6A1A-FB4E-8D64-94CB5760F517}" srcOrd="0" destOrd="0" presId="urn:microsoft.com/office/officeart/2005/8/layout/vProcess5"/>
    <dgm:cxn modelId="{57338B13-496D-423E-8ED2-07E8123A92A0}" type="presOf" srcId="{5716CAA4-8687-4F4C-B08B-DF908A8851E9}" destId="{FF999016-29F1-D444-9D17-E2774A609925}" srcOrd="1" destOrd="0" presId="urn:microsoft.com/office/officeart/2005/8/layout/vProcess5"/>
    <dgm:cxn modelId="{A51BE060-B638-4188-8C3C-C8FFF555D932}" type="presOf" srcId="{940521B9-F4A1-3E4B-847D-C99726D44D84}" destId="{4AB3AE33-8E48-F24F-BDB9-7638B0F0B6B6}" srcOrd="0" destOrd="0" presId="urn:microsoft.com/office/officeart/2005/8/layout/vProcess5"/>
    <dgm:cxn modelId="{EB1750D6-3DFD-254E-BFD7-3D14D0AB6E69}" srcId="{940521B9-F4A1-3E4B-847D-C99726D44D84}" destId="{0C8A0587-D83D-3C42-9E2A-FD43029F9680}" srcOrd="1" destOrd="0" parTransId="{5F9C5B62-89EC-E847-9288-18511023606E}" sibTransId="{9829AB41-1E35-4D47-B390-4E85EE449835}"/>
    <dgm:cxn modelId="{3E5B0384-FCFC-42D4-A1E0-70798D24FBDE}" type="presOf" srcId="{E280EDCC-B9AE-8847-8300-08C4C37C4B17}" destId="{093CBE68-3AE5-CC46-9EA5-B5543DB95D63}" srcOrd="0" destOrd="0" presId="urn:microsoft.com/office/officeart/2005/8/layout/vProcess5"/>
    <dgm:cxn modelId="{191AAE60-5D9D-3F44-AF69-A83A827EC459}" srcId="{940521B9-F4A1-3E4B-847D-C99726D44D84}" destId="{E280EDCC-B9AE-8847-8300-08C4C37C4B17}" srcOrd="2" destOrd="0" parTransId="{E1D61396-0D85-1B40-883F-93E9C90FF13C}" sibTransId="{AC4523E3-3BAC-9743-9ED2-D9090CC37859}"/>
    <dgm:cxn modelId="{4A002364-4C0B-4E60-87F7-6959A1372DAE}" type="presOf" srcId="{0C8A0587-D83D-3C42-9E2A-FD43029F9680}" destId="{A655EA40-94F9-2744-9535-95DEB89ADC13}" srcOrd="0" destOrd="0" presId="urn:microsoft.com/office/officeart/2005/8/layout/vProcess5"/>
    <dgm:cxn modelId="{150855DA-2292-9C41-861D-678B58570C08}" srcId="{940521B9-F4A1-3E4B-847D-C99726D44D84}" destId="{5716CAA4-8687-4F4C-B08B-DF908A8851E9}" srcOrd="0" destOrd="0" parTransId="{58FBD137-3B49-D449-BD77-42D0230C3276}" sibTransId="{A2BB6021-605C-DB43-93A6-6C71E00444C7}"/>
    <dgm:cxn modelId="{2D4BA4AE-C679-4D7A-93F5-6B5B994F034D}" type="presParOf" srcId="{4AB3AE33-8E48-F24F-BDB9-7638B0F0B6B6}" destId="{D98773A1-8B0F-A642-A813-9E1C419491C0}" srcOrd="0" destOrd="0" presId="urn:microsoft.com/office/officeart/2005/8/layout/vProcess5"/>
    <dgm:cxn modelId="{2C4A89CF-970C-4986-8D8B-C5743E62374E}" type="presParOf" srcId="{4AB3AE33-8E48-F24F-BDB9-7638B0F0B6B6}" destId="{48FD1A17-6A1A-FB4E-8D64-94CB5760F517}" srcOrd="1" destOrd="0" presId="urn:microsoft.com/office/officeart/2005/8/layout/vProcess5"/>
    <dgm:cxn modelId="{5DDDC05C-4B82-49B3-8DD0-20D5B3CB994A}" type="presParOf" srcId="{4AB3AE33-8E48-F24F-BDB9-7638B0F0B6B6}" destId="{A655EA40-94F9-2744-9535-95DEB89ADC13}" srcOrd="2" destOrd="0" presId="urn:microsoft.com/office/officeart/2005/8/layout/vProcess5"/>
    <dgm:cxn modelId="{656BAE6F-9DDC-435A-BDDD-CD7905EC2201}" type="presParOf" srcId="{4AB3AE33-8E48-F24F-BDB9-7638B0F0B6B6}" destId="{093CBE68-3AE5-CC46-9EA5-B5543DB95D63}" srcOrd="3" destOrd="0" presId="urn:microsoft.com/office/officeart/2005/8/layout/vProcess5"/>
    <dgm:cxn modelId="{48F0BF37-82C4-490C-8AC7-FAD21F6ECE32}" type="presParOf" srcId="{4AB3AE33-8E48-F24F-BDB9-7638B0F0B6B6}" destId="{929121AE-A5A7-9E41-B59D-3C18A3351E7A}" srcOrd="4" destOrd="0" presId="urn:microsoft.com/office/officeart/2005/8/layout/vProcess5"/>
    <dgm:cxn modelId="{C9147E16-330C-48BE-932F-A693F4FBB339}" type="presParOf" srcId="{4AB3AE33-8E48-F24F-BDB9-7638B0F0B6B6}" destId="{3309F437-2E04-F841-B01A-94C0C3F6F709}" srcOrd="5" destOrd="0" presId="urn:microsoft.com/office/officeart/2005/8/layout/vProcess5"/>
    <dgm:cxn modelId="{B73962ED-B34A-4D15-B719-EE6A420C0E59}" type="presParOf" srcId="{4AB3AE33-8E48-F24F-BDB9-7638B0F0B6B6}" destId="{FF999016-29F1-D444-9D17-E2774A609925}" srcOrd="6" destOrd="0" presId="urn:microsoft.com/office/officeart/2005/8/layout/vProcess5"/>
    <dgm:cxn modelId="{7AEC1FF2-6B5A-4343-A7C8-692344314E39}" type="presParOf" srcId="{4AB3AE33-8E48-F24F-BDB9-7638B0F0B6B6}" destId="{BAC59B02-87A8-D44B-A94A-55506474912B}" srcOrd="7" destOrd="0" presId="urn:microsoft.com/office/officeart/2005/8/layout/vProcess5"/>
    <dgm:cxn modelId="{389115B7-F9BF-4C72-AD80-0DF2527BC165}" type="presParOf" srcId="{4AB3AE33-8E48-F24F-BDB9-7638B0F0B6B6}" destId="{B774F4B2-3CF4-394B-82E6-58DCAB1ADFA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0F680-6452-3E4C-B1E2-466C5D049704}" type="datetimeFigureOut">
              <a:rPr kumimoji="1" lang="zh-TW" altLang="en-US" smtClean="0"/>
              <a:t>2018/3/15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7AE38-0F32-3144-AFB1-A2501CF50315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0321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3F7AA83-DE31-4E93-AB07-EF7FB05F6670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rtl="0"/>
              <a:t>1</a:t>
            </a:fld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84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ndara" charset="0"/>
                <a:ea typeface="Candara" charset="0"/>
                <a:cs typeface="Candara" charset="0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DF3-6871-44F1-AA6F-D05ECC4A3BB4}" type="datetimeFigureOut">
              <a:rPr lang="zh-TW" altLang="en-US" smtClean="0"/>
              <a:pPr/>
              <a:t>2018/3/15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E046B-2F16-4EB3-98BB-E05643DA753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Candara" charset="0"/>
                <a:ea typeface="Candara" charset="0"/>
                <a:cs typeface="Candara" charset="0"/>
              </a:defRPr>
            </a:lvl1pPr>
            <a:lvl2pPr>
              <a:defRPr>
                <a:latin typeface="Candara" charset="0"/>
                <a:ea typeface="Candara" charset="0"/>
                <a:cs typeface="Candara" charset="0"/>
              </a:defRPr>
            </a:lvl2pPr>
            <a:lvl3pPr>
              <a:defRPr>
                <a:latin typeface="Candara" charset="0"/>
                <a:ea typeface="Candara" charset="0"/>
                <a:cs typeface="Candara" charset="0"/>
              </a:defRPr>
            </a:lvl3pPr>
            <a:lvl4pPr>
              <a:defRPr>
                <a:latin typeface="Candara" charset="0"/>
                <a:ea typeface="Candara" charset="0"/>
                <a:cs typeface="Candara" charset="0"/>
              </a:defRPr>
            </a:lvl4pPr>
            <a:lvl5pPr>
              <a:defRPr>
                <a:latin typeface="Candara" charset="0"/>
                <a:ea typeface="Candara" charset="0"/>
                <a:cs typeface="Candara" charset="0"/>
              </a:defRPr>
            </a:lvl5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19745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HQhu6_k_aLY&amp;version=3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5650" y="-85321"/>
            <a:ext cx="8183578" cy="1200416"/>
          </a:xfrm>
        </p:spPr>
        <p:txBody>
          <a:bodyPr>
            <a:normAutofit fontScale="90000"/>
          </a:bodyPr>
          <a:lstStyle/>
          <a:p>
            <a:r>
              <a:rPr kumimoji="1" lang="en-US" altLang="zh-TW" dirty="0" smtClean="0"/>
              <a:t/>
            </a:r>
            <a:br>
              <a:rPr kumimoji="1" lang="en-US" altLang="zh-TW" dirty="0" smtClean="0"/>
            </a:br>
            <a:r>
              <a:rPr kumimoji="1" lang="en-US" altLang="zh-TW" dirty="0"/>
              <a:t/>
            </a:r>
            <a:br>
              <a:rPr kumimoji="1" lang="en-US" altLang="zh-TW" dirty="0"/>
            </a:br>
            <a:r>
              <a:rPr kumimoji="1" lang="zh-HK" altLang="en-US" dirty="0"/>
              <a:t>回收知多少</a:t>
            </a:r>
            <a:r>
              <a:rPr kumimoji="1" lang="en-US" altLang="zh-HK" dirty="0"/>
              <a:t>? </a:t>
            </a:r>
            <a:endParaRPr kumimoji="1"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4293054" y="1464093"/>
            <a:ext cx="4099650" cy="36046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Tx/>
              <a:buSzTx/>
              <a:buFont typeface="Arial" charset="0"/>
              <a:buChar char="•"/>
            </a:pPr>
            <a:endParaRPr kumimoji="1" lang="en-US" altLang="zh-TW" sz="32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>
              <a:spcBef>
                <a:spcPts val="0"/>
              </a:spcBef>
              <a:buClrTx/>
              <a:buSzTx/>
              <a:buFont typeface="Arial" charset="0"/>
              <a:buChar char="•"/>
            </a:pPr>
            <a:r>
              <a:rPr kumimoji="1" lang="en-US" altLang="zh-TW" sz="3200" dirty="0" smtClean="0">
                <a:solidFill>
                  <a:schemeClr val="tx1"/>
                </a:solidFill>
                <a:latin typeface="Candara" panose="020E0502030303020204" pitchFamily="34" charset="0"/>
              </a:rPr>
              <a:t>Choose the correct answer. </a:t>
            </a:r>
            <a:r>
              <a:rPr lang="en-US" altLang="zh-HK" sz="2400" dirty="0"/>
              <a:t>https://play.kahoot.it/#/k/4764e204-9ba1-44f6-9023-a2754701024b</a:t>
            </a:r>
            <a:endParaRPr kumimoji="1" lang="en-US" altLang="zh-TW" sz="24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1026" name="Picture 2" descr="kahoot的圖片搜尋結果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86" y="1848807"/>
            <a:ext cx="2871479" cy="283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16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954" y="-432619"/>
            <a:ext cx="7029450" cy="1200416"/>
          </a:xfrm>
        </p:spPr>
        <p:txBody>
          <a:bodyPr>
            <a:normAutofit/>
          </a:bodyPr>
          <a:lstStyle/>
          <a:p>
            <a:r>
              <a:rPr lang="en-US" altLang="zh-HK" sz="2400" dirty="0" smtClean="0"/>
              <a:t>Step 1</a:t>
            </a:r>
            <a:endParaRPr lang="zh-HK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9308" y="893903"/>
            <a:ext cx="702945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zh-HK" dirty="0" smtClean="0"/>
              <a:t>website: </a:t>
            </a:r>
            <a:r>
              <a:rPr lang="en-US" altLang="zh-HK" sz="4400" dirty="0" smtClean="0">
                <a:solidFill>
                  <a:srgbClr val="FF0000"/>
                </a:solidFill>
              </a:rPr>
              <a:t>Kahoot.it</a:t>
            </a:r>
          </a:p>
          <a:p>
            <a:pPr marL="0" indent="0">
              <a:buNone/>
            </a:pPr>
            <a:endParaRPr lang="en-US" altLang="zh-HK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r="54" b="55280"/>
          <a:stretch/>
        </p:blipFill>
        <p:spPr>
          <a:xfrm>
            <a:off x="133522" y="2386543"/>
            <a:ext cx="4246143" cy="1472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向下箭號 4"/>
          <p:cNvSpPr/>
          <p:nvPr/>
        </p:nvSpPr>
        <p:spPr>
          <a:xfrm>
            <a:off x="1828072" y="1685925"/>
            <a:ext cx="304800" cy="701966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063569" y="312340"/>
            <a:ext cx="4754472" cy="4629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HK" sz="2400" dirty="0" smtClean="0"/>
              <a:t>Step 2</a:t>
            </a:r>
            <a:endParaRPr lang="zh-HK" altLang="en-US" sz="2400" dirty="0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5065904" y="878821"/>
            <a:ext cx="3240531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0574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SzPct val="80000"/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4577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68580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92583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16586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40589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8595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25980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2400" dirty="0" smtClean="0">
                <a:latin typeface="Candara" panose="020E0502030303020204" pitchFamily="34" charset="0"/>
              </a:rPr>
              <a:t>Enter the Game PIN,</a:t>
            </a:r>
          </a:p>
          <a:p>
            <a:r>
              <a:rPr lang="en-US" altLang="zh-HK" sz="2400" dirty="0" smtClean="0">
                <a:latin typeface="Candara" panose="020E0502030303020204" pitchFamily="34" charset="0"/>
              </a:rPr>
              <a:t>Followed by a nickname. </a:t>
            </a:r>
            <a:endParaRPr lang="zh-HK" altLang="en-US" sz="2400" dirty="0">
              <a:latin typeface="Candara" panose="020E0502030303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" t="12307" r="2182" b="11558"/>
          <a:stretch/>
        </p:blipFill>
        <p:spPr>
          <a:xfrm>
            <a:off x="5754231" y="2387891"/>
            <a:ext cx="2370744" cy="4006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向下箭號 8"/>
          <p:cNvSpPr/>
          <p:nvPr/>
        </p:nvSpPr>
        <p:spPr>
          <a:xfrm rot="16200000">
            <a:off x="5229046" y="3709340"/>
            <a:ext cx="516132" cy="847085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7650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automatic alt text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9" y="0"/>
            <a:ext cx="6391275" cy="660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飲料瓶的圖片搜尋結果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53"/>
          <a:stretch/>
        </p:blipFill>
        <p:spPr bwMode="auto">
          <a:xfrm>
            <a:off x="1238250" y="1582077"/>
            <a:ext cx="666749" cy="174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756" y="2164121"/>
            <a:ext cx="440055" cy="1100136"/>
          </a:xfrm>
          <a:prstGeom prst="rect">
            <a:avLst/>
          </a:prstGeom>
        </p:spPr>
      </p:pic>
      <p:pic>
        <p:nvPicPr>
          <p:cNvPr id="1030" name="Picture 6" descr="http://i.epochtimes.com/assets/uploads/2016/10/1212300953561770-300x43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23743" r="18777"/>
          <a:stretch/>
        </p:blipFill>
        <p:spPr bwMode="auto">
          <a:xfrm>
            <a:off x="6029919" y="2164121"/>
            <a:ext cx="514350" cy="86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保鮮膜的圖片搜尋結果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768" y="2216754"/>
            <a:ext cx="1533525" cy="8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7" t="12731" r="52333" b="37454"/>
          <a:stretch/>
        </p:blipFill>
        <p:spPr>
          <a:xfrm>
            <a:off x="228601" y="4814887"/>
            <a:ext cx="1600200" cy="128587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t="58333" r="11966" b="10000"/>
          <a:stretch/>
        </p:blipFill>
        <p:spPr>
          <a:xfrm>
            <a:off x="3645811" y="6167437"/>
            <a:ext cx="1283612" cy="61900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756" y="4726344"/>
            <a:ext cx="1144143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175" y="152400"/>
            <a:ext cx="8229600" cy="990600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本地回收並變回原料 </a:t>
            </a:r>
            <a:r>
              <a:rPr lang="en-US" altLang="zh-TW" sz="2000" dirty="0"/>
              <a:t>- </a:t>
            </a:r>
            <a:r>
              <a:rPr lang="zh-TW" altLang="en-US" sz="2000" b="1" dirty="0"/>
              <a:t>仁愛堂環保園塑膠資源再生中心</a:t>
            </a:r>
            <a:r>
              <a:rPr lang="en-US" altLang="zh-HK" sz="2000" dirty="0" smtClean="0"/>
              <a:t>Http</a:t>
            </a:r>
            <a:r>
              <a:rPr lang="en-US" altLang="zh-HK" sz="2000" dirty="0"/>
              <a:t>://www.greensense.org.hk/plasticbag/subpage1k.php</a:t>
            </a:r>
            <a:endParaRPr lang="zh-HK" altLang="en-US" sz="2000" dirty="0"/>
          </a:p>
        </p:txBody>
      </p:sp>
      <p:pic>
        <p:nvPicPr>
          <p:cNvPr id="4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75" y="1500187"/>
            <a:ext cx="60579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TW" sz="3600" dirty="0" smtClean="0">
                <a:latin typeface="Candara" panose="020E0502030303020204" pitchFamily="34" charset="0"/>
                <a:ea typeface="儷黑 Pro"/>
                <a:cs typeface="儷黑 Pro"/>
              </a:rPr>
              <a:t>LS Learning and Teaching Exemplar</a:t>
            </a:r>
            <a:endParaRPr lang="en-US" sz="3600" dirty="0">
              <a:latin typeface="Candara" panose="020E0502030303020204" pitchFamily="34" charset="0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altLang="zh-HK" i="1" dirty="0">
                <a:solidFill>
                  <a:srgbClr val="0432FF"/>
                </a:solidFill>
                <a:latin typeface="Candara" panose="020E0502030303020204" pitchFamily="34" charset="0"/>
              </a:rPr>
              <a:t>Understanding the Municipal Solid Waste Management in Hong Kong</a:t>
            </a:r>
            <a:endParaRPr lang="en-US" dirty="0"/>
          </a:p>
        </p:txBody>
      </p:sp>
      <p:pic>
        <p:nvPicPr>
          <p:cNvPr id="2050" name="Picture 2" descr="solid waste icon的圖片搜尋結果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23" y="1341118"/>
            <a:ext cx="1608777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2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4B49A51-4A85-0A47-9C7C-8C2DD61E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solidFill>
                  <a:srgbClr val="000090"/>
                </a:solidFill>
              </a:rPr>
              <a:t>Learning </a:t>
            </a:r>
            <a:r>
              <a:rPr lang="en-US" altLang="zh-HK" dirty="0">
                <a:solidFill>
                  <a:srgbClr val="000090"/>
                </a:solidFill>
              </a:rPr>
              <a:t>and Teaching Exemplar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851C8E0-3FCC-6D40-B1D6-8FFAB036E8F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>
                <a:solidFill>
                  <a:srgbClr val="C00000"/>
                </a:solidFill>
              </a:rPr>
              <a:t>Experiential learning on </a:t>
            </a:r>
            <a:r>
              <a:rPr kumimoji="1" lang="en-US" altLang="zh-HK" sz="2800" dirty="0">
                <a:solidFill>
                  <a:srgbClr val="C00000"/>
                </a:solidFill>
              </a:rPr>
              <a:t>solid Waste management</a:t>
            </a:r>
          </a:p>
          <a:p>
            <a:endParaRPr kumimoji="1" lang="en-US" altLang="zh-HK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HK" b="1" dirty="0">
                <a:solidFill>
                  <a:srgbClr val="0432FF"/>
                </a:solidFill>
              </a:rPr>
              <a:t>Issue: 	</a:t>
            </a:r>
            <a:endParaRPr lang="en-US" altLang="zh-HK" b="1" dirty="0" smtClean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zh-HK" dirty="0" smtClean="0">
                <a:solidFill>
                  <a:srgbClr val="0432FF"/>
                </a:solidFill>
              </a:rPr>
              <a:t>Understanding </a:t>
            </a:r>
            <a:r>
              <a:rPr lang="en-US" altLang="zh-HK" dirty="0">
                <a:solidFill>
                  <a:srgbClr val="0432FF"/>
                </a:solidFill>
              </a:rPr>
              <a:t>the municipal solid waste management in Hong </a:t>
            </a:r>
            <a:r>
              <a:rPr lang="en-US" altLang="zh-HK" dirty="0" smtClean="0">
                <a:solidFill>
                  <a:srgbClr val="0432FF"/>
                </a:solidFill>
              </a:rPr>
              <a:t>Kong</a:t>
            </a:r>
          </a:p>
          <a:p>
            <a:pPr marL="0" indent="0">
              <a:buNone/>
            </a:pPr>
            <a:endParaRPr lang="en-US" altLang="zh-HK" dirty="0">
              <a:solidFill>
                <a:srgbClr val="0432FF"/>
              </a:solidFill>
            </a:endParaRPr>
          </a:p>
          <a:p>
            <a:pPr marL="0" lvl="0" indent="0">
              <a:buNone/>
            </a:pPr>
            <a:r>
              <a:rPr lang="en-US" altLang="zh-HK" b="1" dirty="0" smtClean="0"/>
              <a:t>Relevant Module &amp; themes</a:t>
            </a:r>
          </a:p>
          <a:p>
            <a:pPr marL="0" lvl="0" indent="0">
              <a:buNone/>
            </a:pPr>
            <a:r>
              <a:rPr lang="en-US" altLang="zh-HK" dirty="0" smtClean="0"/>
              <a:t>Module 6</a:t>
            </a:r>
            <a:r>
              <a:rPr lang="en-US" altLang="zh-HK" dirty="0"/>
              <a:t>: </a:t>
            </a:r>
            <a:r>
              <a:rPr lang="en-US" altLang="zh-HK" dirty="0">
                <a:solidFill>
                  <a:srgbClr val="00B050"/>
                </a:solidFill>
              </a:rPr>
              <a:t>Energy Technology and the </a:t>
            </a:r>
            <a:r>
              <a:rPr lang="en-US" altLang="zh-HK" dirty="0" smtClean="0">
                <a:solidFill>
                  <a:srgbClr val="00B050"/>
                </a:solidFill>
              </a:rPr>
              <a:t>Environment</a:t>
            </a:r>
            <a:r>
              <a:rPr lang="en-US" altLang="zh-HK" dirty="0" smtClean="0"/>
              <a:t>;</a:t>
            </a:r>
          </a:p>
          <a:p>
            <a:pPr marL="0" lvl="0" indent="0">
              <a:buNone/>
            </a:pPr>
            <a:r>
              <a:rPr lang="en-US" altLang="zh-HK" dirty="0" smtClean="0"/>
              <a:t>Theme 2: Environment and Sustainable Development</a:t>
            </a:r>
          </a:p>
          <a:p>
            <a:pPr marL="0" lvl="0" indent="0">
              <a:buNone/>
            </a:pPr>
            <a:r>
              <a:rPr lang="en-US" altLang="zh-HK" dirty="0"/>
              <a:t>Module 2: </a:t>
            </a:r>
            <a:r>
              <a:rPr lang="en-US" altLang="zh-HK" dirty="0">
                <a:solidFill>
                  <a:srgbClr val="00B050"/>
                </a:solidFill>
              </a:rPr>
              <a:t>Hong Kong Today</a:t>
            </a:r>
            <a:r>
              <a:rPr lang="en-US" altLang="zh-HK" dirty="0"/>
              <a:t>; Theme 1: Quality of Life </a:t>
            </a:r>
            <a:endParaRPr lang="en-US" altLang="zh-HK" dirty="0" smtClean="0"/>
          </a:p>
          <a:p>
            <a:pPr marL="0" lvl="0" indent="0">
              <a:buNone/>
            </a:pPr>
            <a:endParaRPr lang="en-US" altLang="zh-HK" dirty="0" smtClean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3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>
                <a:solidFill>
                  <a:srgbClr val="000090"/>
                </a:solidFill>
              </a:rPr>
              <a:t>Learning objectives</a:t>
            </a:r>
            <a:endParaRPr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HK" sz="2800" b="1" dirty="0" smtClean="0">
                <a:solidFill>
                  <a:srgbClr val="C00000"/>
                </a:solidFill>
              </a:rPr>
              <a:t>Knowledge</a:t>
            </a:r>
          </a:p>
          <a:p>
            <a:pPr lvl="0"/>
            <a:r>
              <a:rPr lang="en-US" altLang="zh-HK" sz="2800" dirty="0" smtClean="0"/>
              <a:t>To </a:t>
            </a:r>
            <a:r>
              <a:rPr lang="en-US" altLang="zh-HK" sz="2800" dirty="0"/>
              <a:t>understand the </a:t>
            </a:r>
            <a:r>
              <a:rPr lang="en-US" altLang="zh-HK" sz="2800" i="1" u="sng" dirty="0">
                <a:solidFill>
                  <a:srgbClr val="0432FF"/>
                </a:solidFill>
              </a:rPr>
              <a:t>current situation </a:t>
            </a:r>
            <a:r>
              <a:rPr lang="en-US" altLang="zh-HK" sz="2800" i="1" dirty="0">
                <a:solidFill>
                  <a:srgbClr val="0432FF"/>
                </a:solidFill>
              </a:rPr>
              <a:t>of municipal solid waste</a:t>
            </a:r>
            <a:r>
              <a:rPr lang="en-US" altLang="zh-HK" sz="2800" dirty="0">
                <a:solidFill>
                  <a:srgbClr val="0432FF"/>
                </a:solidFill>
              </a:rPr>
              <a:t> </a:t>
            </a:r>
            <a:r>
              <a:rPr lang="en-US" altLang="zh-HK" sz="2800" dirty="0"/>
              <a:t>in Hong Kong.</a:t>
            </a:r>
            <a:endParaRPr lang="zh-TW" altLang="zh-HK" sz="2800" dirty="0"/>
          </a:p>
          <a:p>
            <a:pPr lvl="0"/>
            <a:r>
              <a:rPr lang="en-US" altLang="zh-HK" sz="2800" dirty="0" smtClean="0"/>
              <a:t>To </a:t>
            </a:r>
            <a:r>
              <a:rPr lang="en-US" altLang="zh-HK" sz="2800" dirty="0"/>
              <a:t>understand </a:t>
            </a:r>
            <a:r>
              <a:rPr lang="en-US" altLang="zh-HK" sz="2800" i="1" dirty="0">
                <a:solidFill>
                  <a:srgbClr val="0432FF"/>
                </a:solidFill>
              </a:rPr>
              <a:t>how the Hong Kong </a:t>
            </a:r>
            <a:r>
              <a:rPr lang="en-US" altLang="zh-HK" sz="2800" i="1" u="sng" dirty="0">
                <a:solidFill>
                  <a:srgbClr val="0432FF"/>
                </a:solidFill>
              </a:rPr>
              <a:t>Government responds to</a:t>
            </a:r>
            <a:r>
              <a:rPr lang="en-US" altLang="zh-HK" sz="2800" i="1" dirty="0">
                <a:solidFill>
                  <a:srgbClr val="0432FF"/>
                </a:solidFill>
              </a:rPr>
              <a:t> the issue </a:t>
            </a:r>
            <a:r>
              <a:rPr lang="en-US" altLang="zh-HK" sz="2800" dirty="0"/>
              <a:t>of municipal solid waste.</a:t>
            </a:r>
            <a:endParaRPr lang="zh-TW" altLang="zh-HK" sz="2800" dirty="0"/>
          </a:p>
          <a:p>
            <a:r>
              <a:rPr lang="en-US" altLang="zh-HK" sz="2800" dirty="0"/>
              <a:t>To </a:t>
            </a:r>
            <a:r>
              <a:rPr lang="en-US" altLang="zh-HK" sz="2800" i="1" dirty="0">
                <a:solidFill>
                  <a:srgbClr val="0432FF"/>
                </a:solidFill>
              </a:rPr>
              <a:t>evaluate the </a:t>
            </a:r>
            <a:r>
              <a:rPr lang="en-US" altLang="zh-HK" sz="2800" i="1" u="sng" dirty="0">
                <a:solidFill>
                  <a:srgbClr val="0432FF"/>
                </a:solidFill>
              </a:rPr>
              <a:t>effectiveness </a:t>
            </a:r>
            <a:r>
              <a:rPr lang="en-US" altLang="zh-HK" sz="2800" dirty="0"/>
              <a:t>of different solid waste management </a:t>
            </a:r>
            <a:r>
              <a:rPr lang="en-US" altLang="zh-HK" sz="2800" dirty="0" smtClean="0"/>
              <a:t>measures </a:t>
            </a:r>
            <a:r>
              <a:rPr lang="en-US" altLang="zh-HK" sz="2800" dirty="0"/>
              <a:t>adopted in Hong Kong. </a:t>
            </a:r>
            <a:endParaRPr lang="en-US" altLang="zh-HK" sz="2800" dirty="0" smtClean="0"/>
          </a:p>
          <a:p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4192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>
                <a:solidFill>
                  <a:srgbClr val="000090"/>
                </a:solidFill>
              </a:rPr>
              <a:t>Learning objectives</a:t>
            </a:r>
            <a:endParaRPr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HK" sz="2800" b="1" dirty="0" smtClean="0">
                <a:solidFill>
                  <a:srgbClr val="C00000"/>
                </a:solidFill>
              </a:rPr>
              <a:t>Skills</a:t>
            </a:r>
          </a:p>
          <a:p>
            <a:pPr lvl="0"/>
            <a:r>
              <a:rPr lang="en-US" altLang="zh-HK" sz="2800" dirty="0"/>
              <a:t>To develop skills in </a:t>
            </a:r>
            <a:r>
              <a:rPr lang="en-US" altLang="zh-HK" sz="2800" i="1" dirty="0">
                <a:solidFill>
                  <a:srgbClr val="0432FF"/>
                </a:solidFill>
              </a:rPr>
              <a:t>identifying features </a:t>
            </a:r>
            <a:r>
              <a:rPr lang="en-US" altLang="zh-HK" sz="2800" dirty="0"/>
              <a:t>of solid waste, </a:t>
            </a:r>
            <a:r>
              <a:rPr lang="en-US" altLang="zh-HK" sz="2800" i="1" dirty="0">
                <a:solidFill>
                  <a:srgbClr val="0432FF"/>
                </a:solidFill>
              </a:rPr>
              <a:t>decoding cartoons </a:t>
            </a:r>
            <a:r>
              <a:rPr lang="en-US" altLang="zh-HK" sz="2800" dirty="0"/>
              <a:t>and </a:t>
            </a:r>
            <a:r>
              <a:rPr lang="en-US" altLang="zh-HK" sz="2800" i="1" dirty="0">
                <a:solidFill>
                  <a:srgbClr val="0432FF"/>
                </a:solidFill>
              </a:rPr>
              <a:t>evaluating the effectiveness </a:t>
            </a:r>
            <a:r>
              <a:rPr lang="en-US" altLang="zh-HK" sz="2800" dirty="0"/>
              <a:t>of different solid waste management measures.</a:t>
            </a:r>
            <a:endParaRPr lang="zh-TW" altLang="zh-HK" sz="2800" dirty="0"/>
          </a:p>
          <a:p>
            <a:pPr lvl="0"/>
            <a:r>
              <a:rPr lang="en-US" altLang="zh-HK" sz="2800" dirty="0" smtClean="0"/>
              <a:t>To apply relevant knowledge and concepts in discussing contemporary issues. </a:t>
            </a:r>
          </a:p>
          <a:p>
            <a:pPr marL="0" indent="0">
              <a:buNone/>
            </a:pPr>
            <a:r>
              <a:rPr lang="en-US" altLang="zh-HK" sz="2800" b="1" dirty="0">
                <a:solidFill>
                  <a:srgbClr val="C00000"/>
                </a:solidFill>
              </a:rPr>
              <a:t>Values and </a:t>
            </a:r>
            <a:r>
              <a:rPr lang="en-US" altLang="zh-HK" sz="2800" b="1" dirty="0" smtClean="0">
                <a:solidFill>
                  <a:srgbClr val="C00000"/>
                </a:solidFill>
              </a:rPr>
              <a:t>attitudes</a:t>
            </a:r>
            <a:endParaRPr lang="zh-TW" altLang="zh-HK" sz="2800" b="1" dirty="0">
              <a:solidFill>
                <a:srgbClr val="C00000"/>
              </a:solidFill>
            </a:endParaRPr>
          </a:p>
          <a:p>
            <a:pPr lvl="0"/>
            <a:r>
              <a:rPr lang="en-US" altLang="zh-HK" sz="2800" dirty="0"/>
              <a:t>To increase </a:t>
            </a:r>
            <a:r>
              <a:rPr lang="en-US" altLang="zh-HK" sz="2800" i="1" dirty="0">
                <a:solidFill>
                  <a:srgbClr val="0432FF"/>
                </a:solidFill>
              </a:rPr>
              <a:t>the awareness on environmental protection</a:t>
            </a:r>
            <a:r>
              <a:rPr lang="en-US" altLang="zh-HK" sz="2800" dirty="0"/>
              <a:t>. </a:t>
            </a:r>
            <a:endParaRPr lang="zh-TW" altLang="zh-HK" sz="2800" dirty="0"/>
          </a:p>
        </p:txBody>
      </p:sp>
    </p:spTree>
    <p:extLst>
      <p:ext uri="{BB962C8B-B14F-4D97-AF65-F5344CB8AC3E}">
        <p14:creationId xmlns:p14="http://schemas.microsoft.com/office/powerpoint/2010/main" val="95985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6676820-03B1-5443-93DE-EB2511B6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K" dirty="0" smtClean="0">
                <a:solidFill>
                  <a:srgbClr val="000090"/>
                </a:solidFill>
              </a:rPr>
              <a:t>Design of learning and teaching approach</a:t>
            </a:r>
            <a:endParaRPr kumimoji="1" lang="zh-HK" altLang="en-US" dirty="0">
              <a:solidFill>
                <a:srgbClr val="000090"/>
              </a:solidFill>
            </a:endParaRP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="" xmlns:a16="http://schemas.microsoft.com/office/drawing/2014/main" id="{AAEF301F-260D-1E4D-A187-C1176F04D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05824"/>
              </p:ext>
            </p:extLst>
          </p:nvPr>
        </p:nvGraphicFramePr>
        <p:xfrm>
          <a:off x="4640814" y="2515890"/>
          <a:ext cx="4045986" cy="3823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995920" cy="493776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HK" sz="2800" b="1" dirty="0">
                <a:solidFill>
                  <a:srgbClr val="0432FF"/>
                </a:solidFill>
              </a:rPr>
              <a:t>Connection between learning and lives</a:t>
            </a:r>
          </a:p>
          <a:p>
            <a:r>
              <a:rPr kumimoji="1" lang="en-US" altLang="zh-HK" sz="2800" dirty="0"/>
              <a:t>Learning becomes ‘real’ by experiencing and applicable in daily lives. 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473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451" y="464949"/>
            <a:ext cx="59126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rgbClr val="C00000"/>
                </a:solidFill>
                <a:latin typeface="Candara" panose="020E0502030303020204" pitchFamily="34" charset="0"/>
                <a:ea typeface="儷黑 Pro"/>
                <a:cs typeface="儷黑 Pro"/>
              </a:rPr>
              <a:t>Solid Waste Management at school </a:t>
            </a:r>
            <a:endParaRPr lang="en-US" altLang="zh-TW" sz="2800" dirty="0">
              <a:solidFill>
                <a:srgbClr val="C00000"/>
              </a:solidFill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kumimoji="1" lang="en-US" altLang="zh-HK" sz="2800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r>
              <a:rPr kumimoji="1" lang="en-US" altLang="zh-HK" sz="2800" dirty="0">
                <a:latin typeface="Candara" panose="020E0502030303020204" pitchFamily="34" charset="0"/>
              </a:rPr>
              <a:t>What </a:t>
            </a:r>
            <a:r>
              <a:rPr kumimoji="1" lang="en-US" altLang="zh-HK" sz="2800" b="1" dirty="0">
                <a:solidFill>
                  <a:srgbClr val="0432FF"/>
                </a:solidFill>
                <a:latin typeface="Candara" panose="020E0502030303020204" pitchFamily="34" charset="0"/>
              </a:rPr>
              <a:t>measures</a:t>
            </a:r>
            <a:r>
              <a:rPr kumimoji="1" lang="en-US" altLang="zh-HK" sz="2800" dirty="0">
                <a:latin typeface="Candara" panose="020E0502030303020204" pitchFamily="34" charset="0"/>
              </a:rPr>
              <a:t> does the </a:t>
            </a:r>
            <a:r>
              <a:rPr kumimoji="1" lang="en-US" altLang="zh-HK" sz="2800" b="1" dirty="0">
                <a:solidFill>
                  <a:srgbClr val="0432FF"/>
                </a:solidFill>
                <a:latin typeface="Candara" panose="020E0502030303020204" pitchFamily="34" charset="0"/>
              </a:rPr>
              <a:t>school </a:t>
            </a:r>
            <a:r>
              <a:rPr kumimoji="1" lang="en-US" altLang="zh-HK" sz="2800" dirty="0">
                <a:latin typeface="Candara" panose="020E0502030303020204" pitchFamily="34" charset="0"/>
              </a:rPr>
              <a:t>adopt to </a:t>
            </a:r>
            <a:r>
              <a:rPr kumimoji="1" lang="en-US" altLang="zh-HK" sz="2800" b="1" dirty="0">
                <a:solidFill>
                  <a:srgbClr val="0432FF"/>
                </a:solidFill>
                <a:latin typeface="Candara" panose="020E0502030303020204" pitchFamily="34" charset="0"/>
              </a:rPr>
              <a:t>tackle solid waste problems</a:t>
            </a:r>
            <a:r>
              <a:rPr kumimoji="1" lang="en-US" altLang="zh-HK" sz="2800" dirty="0">
                <a:latin typeface="Candara" panose="020E0502030303020204" pitchFamily="34" charset="0"/>
              </a:rPr>
              <a:t>?</a:t>
            </a:r>
          </a:p>
          <a:p>
            <a:pPr marL="457200" indent="-457200">
              <a:buFont typeface="AppleSymbols" panose="02000000000000000000" pitchFamily="2" charset="-79"/>
              <a:buChar char="♼"/>
            </a:pPr>
            <a:endParaRPr lang="en-US" altLang="zh-HK" sz="2800" dirty="0">
              <a:latin typeface="Candara" panose="020E0502030303020204" pitchFamily="34" charset="0"/>
            </a:endParaRPr>
          </a:p>
          <a:p>
            <a:pPr marL="457200" indent="-457200">
              <a:buFont typeface="AppleSymbols" panose="02000000000000000000" pitchFamily="2" charset="-79"/>
              <a:buChar char="♼"/>
            </a:pPr>
            <a:r>
              <a:rPr lang="en-US" altLang="zh-HK" sz="2800" b="1" i="1" dirty="0">
                <a:solidFill>
                  <a:srgbClr val="00B050"/>
                </a:solidFill>
                <a:latin typeface="Candara" panose="020E0502030303020204" pitchFamily="34" charset="0"/>
              </a:rPr>
              <a:t>walk </a:t>
            </a:r>
            <a:r>
              <a:rPr lang="en-US" altLang="zh-HK" sz="2800" i="1" dirty="0">
                <a:latin typeface="Candara" panose="020E0502030303020204" pitchFamily="34" charset="0"/>
              </a:rPr>
              <a:t>around the school campus</a:t>
            </a:r>
          </a:p>
          <a:p>
            <a:pPr marL="457200" indent="-457200">
              <a:buFont typeface="AppleSymbols" panose="02000000000000000000" pitchFamily="2" charset="-79"/>
              <a:buChar char="♼"/>
            </a:pPr>
            <a:r>
              <a:rPr lang="en-US" altLang="zh-HK" sz="2800" b="1" i="1" dirty="0">
                <a:solidFill>
                  <a:srgbClr val="00B050"/>
                </a:solidFill>
                <a:latin typeface="Candara" panose="020E0502030303020204" pitchFamily="34" charset="0"/>
              </a:rPr>
              <a:t>observe </a:t>
            </a:r>
            <a:r>
              <a:rPr lang="en-US" altLang="zh-HK" sz="2800" i="1" dirty="0">
                <a:latin typeface="Candara" panose="020E0502030303020204" pitchFamily="34" charset="0"/>
              </a:rPr>
              <a:t>and </a:t>
            </a:r>
            <a:r>
              <a:rPr lang="en-US" altLang="zh-HK" sz="2800" b="1" i="1" dirty="0">
                <a:solidFill>
                  <a:srgbClr val="00B050"/>
                </a:solidFill>
                <a:latin typeface="Candara" panose="020E0502030303020204" pitchFamily="34" charset="0"/>
              </a:rPr>
              <a:t>record</a:t>
            </a:r>
            <a:r>
              <a:rPr lang="en-US" altLang="zh-HK" sz="2800" i="1" dirty="0">
                <a:latin typeface="Candara" panose="020E0502030303020204" pitchFamily="34" charset="0"/>
              </a:rPr>
              <a:t> the measures </a:t>
            </a:r>
            <a:r>
              <a:rPr kumimoji="1" lang="en-US" altLang="zh-HK" sz="2800" i="1" dirty="0" smtClean="0">
                <a:latin typeface="Candara" panose="020E0502030303020204" pitchFamily="34" charset="0"/>
              </a:rPr>
              <a:t>adopt </a:t>
            </a:r>
            <a:r>
              <a:rPr kumimoji="1" lang="en-US" altLang="zh-HK" sz="2800" i="1" dirty="0">
                <a:latin typeface="Candara" panose="020E0502030303020204" pitchFamily="34" charset="0"/>
              </a:rPr>
              <a:t>a</a:t>
            </a:r>
            <a:r>
              <a:rPr kumimoji="1" lang="en-US" altLang="zh-HK" sz="2800" i="1" dirty="0" smtClean="0">
                <a:latin typeface="Candara" panose="020E0502030303020204" pitchFamily="34" charset="0"/>
              </a:rPr>
              <a:t>t school</a:t>
            </a:r>
            <a:endParaRPr lang="en-US" altLang="zh-HK" sz="2800" i="1" dirty="0">
              <a:latin typeface="Candara" panose="020E0502030303020204" pitchFamily="34" charset="0"/>
              <a:ea typeface="DFPPOP1W5-B5" charset="2"/>
              <a:cs typeface="DFPPOP1W5-B5" charset="2"/>
            </a:endParaRPr>
          </a:p>
        </p:txBody>
      </p:sp>
      <p:pic>
        <p:nvPicPr>
          <p:cNvPr id="5" name="Picture 2" descr="solid waste icon的圖片搜尋結果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784" y="3401695"/>
            <a:ext cx="2303352" cy="295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cycling school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94" y="4085658"/>
            <a:ext cx="2742177" cy="207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6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D2B8577C-F927-FA4B-99C4-450E7E1D7C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9613"/>
            <a:ext cx="9144000" cy="481340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="" xmlns:a16="http://schemas.microsoft.com/office/drawing/2014/main" id="{B396EE3D-EBFE-5E4F-A787-63E45AC1D6B1}"/>
              </a:ext>
            </a:extLst>
          </p:cNvPr>
          <p:cNvSpPr txBox="1"/>
          <p:nvPr/>
        </p:nvSpPr>
        <p:spPr>
          <a:xfrm>
            <a:off x="232475" y="335506"/>
            <a:ext cx="5362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rgbClr val="0432FF"/>
                </a:solidFill>
                <a:latin typeface="Candara" panose="020E0502030303020204" pitchFamily="34" charset="0"/>
                <a:ea typeface="儷黑 Pro"/>
                <a:cs typeface="儷黑 Pro"/>
              </a:rPr>
              <a:t>Effectiveness </a:t>
            </a:r>
            <a:r>
              <a:rPr lang="en-US" altLang="zh-TW" sz="2800" b="1" dirty="0">
                <a:solidFill>
                  <a:srgbClr val="C00000"/>
                </a:solidFill>
                <a:latin typeface="Candara" panose="020E0502030303020204" pitchFamily="34" charset="0"/>
                <a:ea typeface="儷黑 Pro"/>
                <a:cs typeface="儷黑 Pro"/>
              </a:rPr>
              <a:t>of Solid Waste Management at school </a:t>
            </a:r>
            <a:endParaRPr lang="en-US" altLang="zh-TW" sz="2800" dirty="0">
              <a:solidFill>
                <a:srgbClr val="C00000"/>
              </a:solidFill>
              <a:latin typeface="Candara" panose="020E0502030303020204" pitchFamily="34" charset="0"/>
              <a:ea typeface="儷黑 Pro"/>
              <a:cs typeface="儷黑 Pro"/>
            </a:endParaRPr>
          </a:p>
        </p:txBody>
      </p:sp>
      <p:sp>
        <p:nvSpPr>
          <p:cNvPr id="5" name="圓角矩形 4">
            <a:extLst>
              <a:ext uri="{FF2B5EF4-FFF2-40B4-BE49-F238E27FC236}">
                <a16:creationId xmlns="" xmlns:a16="http://schemas.microsoft.com/office/drawing/2014/main" id="{5C6C2617-E27E-7E45-947D-561B2AEF4587}"/>
              </a:ext>
            </a:extLst>
          </p:cNvPr>
          <p:cNvSpPr/>
          <p:nvPr/>
        </p:nvSpPr>
        <p:spPr>
          <a:xfrm>
            <a:off x="5885330" y="318487"/>
            <a:ext cx="3037114" cy="747173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40427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75462C1-512F-074F-97DF-78E5B678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solidFill>
                  <a:srgbClr val="000090"/>
                </a:solidFill>
              </a:rPr>
              <a:t>Waste Management </a:t>
            </a:r>
            <a:r>
              <a:rPr lang="en-US" altLang="zh-HK" dirty="0" smtClean="0">
                <a:solidFill>
                  <a:srgbClr val="000090"/>
                </a:solidFill>
              </a:rPr>
              <a:t>Hierarchy</a:t>
            </a:r>
            <a:r>
              <a:rPr lang="zh-TW" altLang="en-US" dirty="0">
                <a:solidFill>
                  <a:srgbClr val="000090"/>
                </a:solidFill>
              </a:rPr>
              <a:t>廢物管理架構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6B33166E-BD25-1048-AA1B-64CED8758A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kumimoji="1" lang="zh-HK" altLang="en-US" dirty="0">
              <a:latin typeface="Candara" panose="020E0502030303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F216ADBC-6BB7-4A4E-80A1-F50A0B892FBB}"/>
              </a:ext>
            </a:extLst>
          </p:cNvPr>
          <p:cNvPicPr/>
          <p:nvPr/>
        </p:nvPicPr>
        <p:blipFill>
          <a:blip r:embed="rId2"/>
          <a:srcRect l="25540" t="39908" r="26384" b="30598"/>
          <a:stretch>
            <a:fillRect/>
          </a:stretch>
        </p:blipFill>
        <p:spPr bwMode="auto">
          <a:xfrm>
            <a:off x="1089497" y="1440561"/>
            <a:ext cx="6675153" cy="4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541B494-A3A1-5846-864C-B1643102AC34}"/>
              </a:ext>
            </a:extLst>
          </p:cNvPr>
          <p:cNvSpPr/>
          <p:nvPr/>
        </p:nvSpPr>
        <p:spPr>
          <a:xfrm>
            <a:off x="529249" y="5890127"/>
            <a:ext cx="80901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altLang="zh-HK" sz="1600" i="1" kern="100" dirty="0">
                <a:latin typeface="Candara" panose="020E0502030303020204" pitchFamily="34" charset="0"/>
                <a:cs typeface="Times New Roman" panose="02020603050405020304" pitchFamily="18" charset="0"/>
              </a:rPr>
              <a:t>Source:</a:t>
            </a:r>
            <a:r>
              <a:rPr lang="zh-TW" altLang="zh-HK" sz="1600" i="1" kern="100" dirty="0">
                <a:latin typeface="Candara" panose="020E0502030303020204" pitchFamily="34" charset="0"/>
                <a:cs typeface="Times New Roman" panose="02020603050405020304" pitchFamily="18" charset="0"/>
              </a:rPr>
              <a:t>“</a:t>
            </a:r>
            <a:r>
              <a:rPr lang="en-US" altLang="zh-HK" sz="1600" i="1" kern="100" dirty="0">
                <a:latin typeface="Candara" panose="020E0502030303020204" pitchFamily="34" charset="0"/>
                <a:cs typeface="Times New Roman" panose="02020603050405020304" pitchFamily="18" charset="0"/>
              </a:rPr>
              <a:t>Hong Kong Blueprint for Sustainable Use of Resources 2013-2022”. </a:t>
            </a:r>
            <a:endParaRPr lang="zh-TW" altLang="zh-HK" i="1" kern="100" dirty="0"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51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altLang="zh-TW" dirty="0">
                <a:latin typeface="Candara" panose="020E0502030303020204" pitchFamily="34" charset="0"/>
                <a:ea typeface="儷黑 Pro"/>
                <a:cs typeface="儷黑 Pro"/>
              </a:rPr>
              <a:t>Activity 2</a:t>
            </a:r>
            <a:endParaRPr lang="en-US" dirty="0">
              <a:latin typeface="Candara" panose="020E0502030303020204" pitchFamily="34" charset="0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zh-HK" i="1" dirty="0">
                <a:solidFill>
                  <a:srgbClr val="0432FF"/>
                </a:solidFill>
                <a:latin typeface="Candara" panose="020E0502030303020204" pitchFamily="34" charset="0"/>
              </a:rPr>
              <a:t>Materials: </a:t>
            </a:r>
            <a:r>
              <a:rPr lang="en-US" altLang="zh-HK" i="1" dirty="0" smtClean="0">
                <a:solidFill>
                  <a:srgbClr val="0432FF"/>
                </a:solidFill>
                <a:latin typeface="Candara" panose="020E0502030303020204" pitchFamily="34" charset="0"/>
              </a:rPr>
              <a:t>a bag of trash </a:t>
            </a:r>
            <a:endParaRPr lang="en-US" dirty="0"/>
          </a:p>
        </p:txBody>
      </p:sp>
      <p:sp>
        <p:nvSpPr>
          <p:cNvPr id="5" name="圓角矩形 4">
            <a:extLst>
              <a:ext uri="{FF2B5EF4-FFF2-40B4-BE49-F238E27FC236}">
                <a16:creationId xmlns="" xmlns:a16="http://schemas.microsoft.com/office/drawing/2014/main" id="{16D83DBF-85CC-F645-831D-5343965010CF}"/>
              </a:ext>
            </a:extLst>
          </p:cNvPr>
          <p:cNvSpPr/>
          <p:nvPr/>
        </p:nvSpPr>
        <p:spPr>
          <a:xfrm>
            <a:off x="5967619" y="227831"/>
            <a:ext cx="2979683" cy="1290144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Act</a:t>
            </a:r>
          </a:p>
          <a:p>
            <a:pPr algn="ctr"/>
            <a:r>
              <a:rPr kumimoji="1" lang="en-US" altLang="zh-HK" b="1" dirty="0">
                <a:solidFill>
                  <a:schemeClr val="tx1"/>
                </a:solidFill>
                <a:latin typeface="Candara" panose="020E0502030303020204" pitchFamily="34" charset="0"/>
              </a:rPr>
              <a:t>Concrete Experience</a:t>
            </a:r>
          </a:p>
          <a:p>
            <a:pPr algn="ctr"/>
            <a:r>
              <a:rPr kumimoji="1" lang="en-US" altLang="zh-HK" b="1" dirty="0">
                <a:solidFill>
                  <a:schemeClr val="tx1"/>
                </a:solidFill>
                <a:latin typeface="Candara" panose="020E0502030303020204" pitchFamily="34" charset="0"/>
              </a:rPr>
              <a:t>Facts </a:t>
            </a:r>
            <a:r>
              <a:rPr kumimoji="1" lang="en-US" altLang="zh-HK" b="1" i="1" dirty="0">
                <a:solidFill>
                  <a:schemeClr val="tx1"/>
                </a:solidFill>
                <a:latin typeface="Candara" panose="020E0502030303020204" pitchFamily="34" charset="0"/>
              </a:rPr>
              <a:t>(what happened?)</a:t>
            </a:r>
            <a:endParaRPr kumimoji="1" lang="zh-HK" altLang="en-US" b="1" i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3074" name="Picture 2" descr="solid waste icon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55" y="3459480"/>
            <a:ext cx="2340610" cy="234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91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4B49A51-4A85-0A47-9C7C-8C2DD61E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>
                <a:solidFill>
                  <a:srgbClr val="000090"/>
                </a:solidFill>
              </a:rPr>
              <a:t>Learning and teaching activity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851C8E0-3FCC-6D40-B1D6-8FFAB036E8F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 smtClean="0">
                <a:solidFill>
                  <a:srgbClr val="C00000"/>
                </a:solidFill>
              </a:rPr>
              <a:t>Activity on </a:t>
            </a:r>
            <a:r>
              <a:rPr kumimoji="1" lang="en-US" altLang="zh-HK" sz="2800" dirty="0">
                <a:solidFill>
                  <a:srgbClr val="C00000"/>
                </a:solidFill>
              </a:rPr>
              <a:t>solid Waste management</a:t>
            </a:r>
          </a:p>
          <a:p>
            <a:endParaRPr kumimoji="1" lang="en-US" altLang="zh-HK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kumimoji="1" lang="en-US" altLang="zh-HK" sz="2800" b="1" dirty="0">
                <a:solidFill>
                  <a:srgbClr val="0432FF"/>
                </a:solidFill>
              </a:rPr>
              <a:t>Per-lesson Task</a:t>
            </a:r>
          </a:p>
          <a:p>
            <a:r>
              <a:rPr lang="en-US" altLang="zh-HK" dirty="0"/>
              <a:t>Take a photo of the waste you disposed of on the day before the lesson. </a:t>
            </a:r>
          </a:p>
          <a:p>
            <a:r>
              <a:rPr lang="en-US" altLang="zh-HK" dirty="0"/>
              <a:t>Share the photo in the lesson. </a:t>
            </a:r>
          </a:p>
        </p:txBody>
      </p:sp>
      <p:sp>
        <p:nvSpPr>
          <p:cNvPr id="4" name="圓角矩形 3">
            <a:extLst>
              <a:ext uri="{FF2B5EF4-FFF2-40B4-BE49-F238E27FC236}">
                <a16:creationId xmlns="" xmlns:a16="http://schemas.microsoft.com/office/drawing/2014/main" id="{3F4937EB-76A5-9649-A1E7-1B7B72CB0FEE}"/>
              </a:ext>
            </a:extLst>
          </p:cNvPr>
          <p:cNvSpPr/>
          <p:nvPr/>
        </p:nvSpPr>
        <p:spPr>
          <a:xfrm>
            <a:off x="5970588" y="152400"/>
            <a:ext cx="2979683" cy="990600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Act</a:t>
            </a:r>
          </a:p>
          <a:p>
            <a:pPr algn="ctr"/>
            <a:r>
              <a:rPr kumimoji="1" lang="en-US" altLang="zh-HK" b="1" dirty="0">
                <a:solidFill>
                  <a:schemeClr val="tx1"/>
                </a:solidFill>
                <a:latin typeface="Candara" panose="020E0502030303020204" pitchFamily="34" charset="0"/>
              </a:rPr>
              <a:t>Concrete Experience</a:t>
            </a:r>
          </a:p>
          <a:p>
            <a:pPr algn="ctr"/>
            <a:r>
              <a:rPr kumimoji="1" lang="en-US" altLang="zh-HK" b="1" dirty="0">
                <a:solidFill>
                  <a:schemeClr val="tx1"/>
                </a:solidFill>
                <a:latin typeface="Candara" panose="020E0502030303020204" pitchFamily="34" charset="0"/>
              </a:rPr>
              <a:t>Facts </a:t>
            </a:r>
            <a:r>
              <a:rPr kumimoji="1" lang="en-US" altLang="zh-HK" b="1" i="1" dirty="0">
                <a:solidFill>
                  <a:schemeClr val="tx1"/>
                </a:solidFill>
                <a:latin typeface="Candara" panose="020E0502030303020204" pitchFamily="34" charset="0"/>
              </a:rPr>
              <a:t>(what happened?)</a:t>
            </a:r>
            <a:endParaRPr kumimoji="1" lang="zh-HK" altLang="en-US" b="1" i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4098" name="Picture 2" descr="solid waste icon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929" y="420878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1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4B49A51-4A85-0A47-9C7C-8C2DD61E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solidFill>
                  <a:srgbClr val="000090"/>
                </a:solidFill>
              </a:rPr>
              <a:t>Learning and teaching activity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851C8E0-3FCC-6D40-B1D6-8FFAB036E8F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>
                <a:solidFill>
                  <a:srgbClr val="C00000"/>
                </a:solidFill>
              </a:rPr>
              <a:t>Activity on </a:t>
            </a:r>
            <a:r>
              <a:rPr kumimoji="1" lang="en-US" altLang="zh-HK" sz="2800" dirty="0">
                <a:solidFill>
                  <a:srgbClr val="C00000"/>
                </a:solidFill>
              </a:rPr>
              <a:t>solid Waste management</a:t>
            </a:r>
          </a:p>
          <a:p>
            <a:endParaRPr kumimoji="1" lang="en-US" altLang="zh-HK" sz="2800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en-US" altLang="zh-HK" b="1" dirty="0">
                <a:solidFill>
                  <a:srgbClr val="0432FF"/>
                </a:solidFill>
              </a:rPr>
              <a:t>Class Discussion</a:t>
            </a:r>
          </a:p>
          <a:p>
            <a:pPr lvl="0"/>
            <a:r>
              <a:rPr lang="en-US" altLang="zh-HK" dirty="0"/>
              <a:t>Were these wastes necessary to be disposed of? </a:t>
            </a:r>
            <a:endParaRPr lang="zh-TW" altLang="zh-HK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08AA9D13-BD82-394B-AB6F-1510BF017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455432"/>
              </p:ext>
            </p:extLst>
          </p:nvPr>
        </p:nvGraphicFramePr>
        <p:xfrm>
          <a:off x="842073" y="3303291"/>
          <a:ext cx="7844728" cy="219521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12383">
                  <a:extLst>
                    <a:ext uri="{9D8B030D-6E8A-4147-A177-3AD203B41FA5}">
                      <a16:colId xmlns="" xmlns:a16="http://schemas.microsoft.com/office/drawing/2014/main" val="4260571019"/>
                    </a:ext>
                  </a:extLst>
                </a:gridCol>
                <a:gridCol w="3081560">
                  <a:extLst>
                    <a:ext uri="{9D8B030D-6E8A-4147-A177-3AD203B41FA5}">
                      <a16:colId xmlns="" xmlns:a16="http://schemas.microsoft.com/office/drawing/2014/main" val="3818374635"/>
                    </a:ext>
                  </a:extLst>
                </a:gridCol>
                <a:gridCol w="3350785">
                  <a:extLst>
                    <a:ext uri="{9D8B030D-6E8A-4147-A177-3AD203B41FA5}">
                      <a16:colId xmlns="" xmlns:a16="http://schemas.microsoft.com/office/drawing/2014/main" val="4279391635"/>
                    </a:ext>
                  </a:extLst>
                </a:gridCol>
              </a:tblGrid>
              <a:tr h="741767">
                <a:tc>
                  <a:txBody>
                    <a:bodyPr/>
                    <a:lstStyle/>
                    <a:p>
                      <a:r>
                        <a:rPr lang="en-US" altLang="zh-HK" b="0" i="1" dirty="0">
                          <a:latin typeface="Candara" panose="020E0502030303020204" pitchFamily="34" charset="0"/>
                        </a:rPr>
                        <a:t>Waste</a:t>
                      </a:r>
                      <a:endParaRPr lang="zh-HK" altLang="en-US" b="0" i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b="0" i="1" dirty="0">
                          <a:latin typeface="Candara" panose="020E0502030303020204" pitchFamily="34" charset="0"/>
                        </a:rPr>
                        <a:t>Reasons for disposing</a:t>
                      </a:r>
                      <a:endParaRPr lang="zh-HK" altLang="en-US" b="0" i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b="0" i="1" dirty="0">
                          <a:latin typeface="Candara" panose="020E0502030303020204" pitchFamily="34" charset="0"/>
                        </a:rPr>
                        <a:t>Is it necessary to be disposed of?</a:t>
                      </a:r>
                    </a:p>
                    <a:p>
                      <a:r>
                        <a:rPr lang="en-US" altLang="zh-HK" b="0" i="1" dirty="0">
                          <a:latin typeface="Candara" panose="020E0502030303020204" pitchFamily="34" charset="0"/>
                        </a:rPr>
                        <a:t>Is there any other function?  </a:t>
                      </a:r>
                      <a:endParaRPr lang="zh-HK" altLang="en-US" b="0" i="1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1322534"/>
                  </a:ext>
                </a:extLst>
              </a:tr>
              <a:tr h="484482">
                <a:tc>
                  <a:txBody>
                    <a:bodyPr/>
                    <a:lstStyle/>
                    <a:p>
                      <a:endParaRPr lang="zh-HK" alt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382374"/>
                  </a:ext>
                </a:extLst>
              </a:tr>
              <a:tr h="484482">
                <a:tc>
                  <a:txBody>
                    <a:bodyPr/>
                    <a:lstStyle/>
                    <a:p>
                      <a:endParaRPr lang="zh-HK" altLang="en-US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263890"/>
                  </a:ext>
                </a:extLst>
              </a:tr>
              <a:tr h="484482">
                <a:tc>
                  <a:txBody>
                    <a:bodyPr/>
                    <a:lstStyle/>
                    <a:p>
                      <a:endParaRPr lang="zh-HK" altLang="en-US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0091525"/>
                  </a:ext>
                </a:extLst>
              </a:tr>
            </a:tbl>
          </a:graphicData>
        </a:graphic>
      </p:graphicFrame>
      <p:sp>
        <p:nvSpPr>
          <p:cNvPr id="6" name="圓角矩形 5">
            <a:extLst>
              <a:ext uri="{FF2B5EF4-FFF2-40B4-BE49-F238E27FC236}">
                <a16:creationId xmlns="" xmlns:a16="http://schemas.microsoft.com/office/drawing/2014/main" id="{A8F89B61-082F-444A-ABC3-D55F9E402C61}"/>
              </a:ext>
            </a:extLst>
          </p:cNvPr>
          <p:cNvSpPr/>
          <p:nvPr/>
        </p:nvSpPr>
        <p:spPr>
          <a:xfrm>
            <a:off x="5885330" y="318487"/>
            <a:ext cx="3037114" cy="747173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14520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Any other functions of the wastes?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AutoShape 4" descr="reusable waste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" name="AutoShape 6" descr="reusable waste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6" name="AutoShape 12" descr="垃圾手作的圖片搜尋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7" name="AutoShape 14" descr="垃圾手作的圖片搜尋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8" name="AutoShape 16" descr="垃圾手作的圖片搜尋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pic>
        <p:nvPicPr>
          <p:cNvPr id="5138" name="Picture 18" descr="相關圖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1181296"/>
            <a:ext cx="2533650" cy="253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0" descr="相關圖片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10" name="AutoShape 22" descr="相關圖片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11" name="AutoShape 24" descr="垃圾手作的圖片搜尋結果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pic>
        <p:nvPicPr>
          <p:cNvPr id="5146" name="Picture 26" descr="沒有自動替代文字。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2" y="1207725"/>
            <a:ext cx="2354624" cy="2354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48" name="Picture 28" descr="沒有自動替代文字。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646">
            <a:off x="6359975" y="1249033"/>
            <a:ext cx="2314303" cy="3085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50" name="Picture 30" descr="沒有自動替代文字。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816616"/>
            <a:ext cx="2333480" cy="2333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相關圖片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777" y="3339286"/>
            <a:ext cx="4026045" cy="2817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摺角紙張 24">
            <a:extLst>
              <a:ext uri="{FF2B5EF4-FFF2-40B4-BE49-F238E27FC236}">
                <a16:creationId xmlns="" xmlns:a16="http://schemas.microsoft.com/office/drawing/2014/main" id="{26D3F3F6-5253-7347-851B-721AEE1F27CF}"/>
              </a:ext>
            </a:extLst>
          </p:cNvPr>
          <p:cNvSpPr/>
          <p:nvPr/>
        </p:nvSpPr>
        <p:spPr>
          <a:xfrm rot="20574643">
            <a:off x="5872453" y="4690106"/>
            <a:ext cx="2981269" cy="1195409"/>
          </a:xfrm>
          <a:prstGeom prst="foldedCorner">
            <a:avLst/>
          </a:prstGeom>
          <a:solidFill>
            <a:srgbClr val="FFFF00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2400" dirty="0" smtClean="0">
                <a:solidFill>
                  <a:srgbClr val="0432FF"/>
                </a:solidFill>
                <a:latin typeface="Candara" panose="020E0502030303020204" pitchFamily="34" charset="0"/>
              </a:rPr>
              <a:t>They are NOT wastes!</a:t>
            </a:r>
            <a:endParaRPr kumimoji="1" lang="en-US" altLang="zh-HK" sz="2400" dirty="0">
              <a:solidFill>
                <a:srgbClr val="0432FF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41176" y="6363478"/>
            <a:ext cx="4590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1400" i="1" dirty="0">
                <a:latin typeface="Candara" panose="020E0502030303020204" pitchFamily="34" charset="0"/>
              </a:rPr>
              <a:t>Source: </a:t>
            </a:r>
            <a:r>
              <a:rPr lang="en-US" altLang="zh-HK" sz="1400" i="1" dirty="0" smtClean="0">
                <a:latin typeface="Candara" panose="020E0502030303020204" pitchFamily="34" charset="0"/>
              </a:rPr>
              <a:t>Garbage Handmade HK (Facebook page)</a:t>
            </a:r>
            <a:endParaRPr lang="zh-HK" altLang="en-US" sz="1400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38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75462C1-512F-074F-97DF-78E5B678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5505657" cy="990600"/>
          </a:xfrm>
        </p:spPr>
        <p:txBody>
          <a:bodyPr>
            <a:normAutofit fontScale="90000"/>
          </a:bodyPr>
          <a:lstStyle/>
          <a:p>
            <a:r>
              <a:rPr lang="en-US" altLang="zh-HK" dirty="0">
                <a:solidFill>
                  <a:srgbClr val="000090"/>
                </a:solidFill>
              </a:rPr>
              <a:t>Reflection </a:t>
            </a:r>
            <a:br>
              <a:rPr lang="en-US" altLang="zh-HK" dirty="0">
                <a:solidFill>
                  <a:srgbClr val="000090"/>
                </a:solidFill>
              </a:rPr>
            </a:br>
            <a:r>
              <a:rPr lang="en-US" altLang="zh-HK" dirty="0">
                <a:solidFill>
                  <a:srgbClr val="000090"/>
                </a:solidFill>
              </a:rPr>
              <a:t>Are you involved in the issue?</a:t>
            </a:r>
            <a:endParaRPr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6B33166E-BD25-1048-AA1B-64CED8758A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lang="en-US" altLang="zh-TW" dirty="0">
              <a:latin typeface="Candara" panose="020E0502030303020204" pitchFamily="34" charset="0"/>
              <a:ea typeface="儷黑 Pro"/>
              <a:cs typeface="儷黑 Pro"/>
            </a:endParaRPr>
          </a:p>
          <a:p>
            <a:endParaRPr kumimoji="1" lang="zh-HK" altLang="en-US" dirty="0">
              <a:latin typeface="Candara" panose="020E0502030303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2D32F418-81F4-4B49-951B-F2EAAC9A7F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963760"/>
            <a:ext cx="3658031" cy="277426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0A524BED-FED2-D542-8167-080FB49C6B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30" y="2986162"/>
            <a:ext cx="4884741" cy="2647578"/>
          </a:xfrm>
          <a:prstGeom prst="rect">
            <a:avLst/>
          </a:prstGeom>
        </p:spPr>
      </p:pic>
      <p:sp>
        <p:nvSpPr>
          <p:cNvPr id="11" name="圓角矩形 10">
            <a:extLst>
              <a:ext uri="{FF2B5EF4-FFF2-40B4-BE49-F238E27FC236}">
                <a16:creationId xmlns="" xmlns:a16="http://schemas.microsoft.com/office/drawing/2014/main" id="{4DF401F9-25A1-D843-88A7-EF2E78E02F8C}"/>
              </a:ext>
            </a:extLst>
          </p:cNvPr>
          <p:cNvSpPr/>
          <p:nvPr/>
        </p:nvSpPr>
        <p:spPr>
          <a:xfrm>
            <a:off x="5962857" y="381330"/>
            <a:ext cx="3037114" cy="747173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Reflection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26DF8AAE-C18D-D041-9A65-D647DFD90305}"/>
              </a:ext>
            </a:extLst>
          </p:cNvPr>
          <p:cNvSpPr/>
          <p:nvPr/>
        </p:nvSpPr>
        <p:spPr>
          <a:xfrm>
            <a:off x="457200" y="5814223"/>
            <a:ext cx="3658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1200" i="1" dirty="0">
                <a:latin typeface="Times New Roman" panose="02020603050405020304" pitchFamily="18" charset="0"/>
              </a:rPr>
              <a:t>Source: https://</a:t>
            </a:r>
            <a:r>
              <a:rPr lang="en-US" altLang="zh-HK" sz="1200" i="1" dirty="0" err="1">
                <a:latin typeface="Times New Roman" panose="02020603050405020304" pitchFamily="18" charset="0"/>
              </a:rPr>
              <a:t>zerowasteeurope.eu</a:t>
            </a:r>
            <a:r>
              <a:rPr lang="en-US" altLang="zh-HK" sz="1200" i="1" dirty="0">
                <a:latin typeface="Times New Roman" panose="02020603050405020304" pitchFamily="18" charset="0"/>
              </a:rPr>
              <a:t>/2013/12/zero-waste-</a:t>
            </a:r>
            <a:r>
              <a:rPr lang="en-US" altLang="zh-HK" sz="1200" i="1" dirty="0" err="1">
                <a:latin typeface="Times New Roman" panose="02020603050405020304" pitchFamily="18" charset="0"/>
              </a:rPr>
              <a:t>christmas</a:t>
            </a:r>
            <a:r>
              <a:rPr lang="en-US" altLang="zh-HK" sz="1200" i="1" dirty="0">
                <a:latin typeface="Times New Roman" panose="02020603050405020304" pitchFamily="18" charset="0"/>
              </a:rPr>
              <a:t>-rethinking-consumption/</a:t>
            </a:r>
            <a:r>
              <a:rPr lang="zh-TW" altLang="zh-HK" sz="1200" dirty="0"/>
              <a:t> </a:t>
            </a:r>
            <a:endParaRPr lang="zh-HK" altLang="en-US" sz="1200" dirty="0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7D2A0C2-9308-3745-A76C-6AE0C4BE9999}"/>
              </a:ext>
            </a:extLst>
          </p:cNvPr>
          <p:cNvSpPr/>
          <p:nvPr/>
        </p:nvSpPr>
        <p:spPr>
          <a:xfrm>
            <a:off x="4823178" y="5752668"/>
            <a:ext cx="3863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442210" algn="l"/>
              </a:tabLst>
            </a:pPr>
            <a:r>
              <a:rPr lang="en-US" altLang="zh-HK" sz="1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https://</a:t>
            </a:r>
            <a:r>
              <a:rPr lang="en-US" altLang="zh-HK" sz="1400" i="1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zerowasteeurope.eu</a:t>
            </a:r>
            <a:r>
              <a:rPr lang="en-US" altLang="zh-HK" sz="1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/2013/12/zero-waste-</a:t>
            </a:r>
            <a:r>
              <a:rPr lang="en-US" altLang="zh-HK" sz="1400" i="1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christmas</a:t>
            </a:r>
            <a:r>
              <a:rPr lang="en-US" altLang="zh-HK" sz="1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-rethinking-consumption/</a:t>
            </a:r>
            <a:endParaRPr lang="zh-TW" altLang="zh-HK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內容版面配置區 2">
            <a:extLst>
              <a:ext uri="{FF2B5EF4-FFF2-40B4-BE49-F238E27FC236}">
                <a16:creationId xmlns="" xmlns:a16="http://schemas.microsoft.com/office/drawing/2014/main" id="{4E290933-E52F-A84A-B263-E5B2D12BE5C0}"/>
              </a:ext>
            </a:extLst>
          </p:cNvPr>
          <p:cNvSpPr txBox="1">
            <a:spLocks/>
          </p:cNvSpPr>
          <p:nvPr/>
        </p:nvSpPr>
        <p:spPr>
          <a:xfrm>
            <a:off x="457198" y="1338128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ndara" charset="0"/>
                <a:ea typeface="Candara" charset="0"/>
                <a:cs typeface="Candara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HK" sz="2800" dirty="0"/>
              <a:t>Question for enquiry:</a:t>
            </a:r>
          </a:p>
          <a:p>
            <a:r>
              <a:rPr lang="en-US" altLang="zh-HK" sz="2800" dirty="0"/>
              <a:t>What are the </a:t>
            </a:r>
            <a:r>
              <a:rPr lang="en-US" altLang="zh-HK" sz="2800" b="1" dirty="0">
                <a:solidFill>
                  <a:srgbClr val="C00000"/>
                </a:solidFill>
              </a:rPr>
              <a:t>causes</a:t>
            </a:r>
            <a:r>
              <a:rPr lang="en-US" altLang="zh-HK" sz="2800" dirty="0">
                <a:solidFill>
                  <a:srgbClr val="C00000"/>
                </a:solidFill>
              </a:rPr>
              <a:t> </a:t>
            </a:r>
            <a:r>
              <a:rPr lang="en-US" altLang="zh-HK" sz="2800" dirty="0"/>
              <a:t>of municipal solid waste in the society? </a:t>
            </a:r>
          </a:p>
          <a:p>
            <a:pPr marL="0" indent="0">
              <a:buNone/>
            </a:pPr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4515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6676820-03B1-5443-93DE-EB2511B6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K" dirty="0">
                <a:solidFill>
                  <a:srgbClr val="000090"/>
                </a:solidFill>
              </a:rPr>
              <a:t>Follow up Discussion </a:t>
            </a:r>
            <a:endParaRPr kumimoji="1"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80C9545-1964-3942-91B0-6BBD57870E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6691"/>
            <a:ext cx="441729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800" dirty="0"/>
              <a:t>Question for discussion:</a:t>
            </a:r>
          </a:p>
          <a:p>
            <a:r>
              <a:rPr lang="en-US" altLang="zh-TW" sz="2800" dirty="0"/>
              <a:t>What can </a:t>
            </a:r>
            <a:r>
              <a:rPr lang="en-US" altLang="zh-TW" sz="2800" b="1" dirty="0">
                <a:solidFill>
                  <a:srgbClr val="0432FF"/>
                </a:solidFill>
              </a:rPr>
              <a:t>WE</a:t>
            </a:r>
            <a:r>
              <a:rPr lang="en-US" altLang="zh-TW" sz="2800" dirty="0">
                <a:solidFill>
                  <a:srgbClr val="0432FF"/>
                </a:solidFill>
              </a:rPr>
              <a:t> </a:t>
            </a:r>
            <a:r>
              <a:rPr lang="en-US" altLang="zh-TW" sz="2800" b="1" dirty="0">
                <a:solidFill>
                  <a:srgbClr val="0432FF"/>
                </a:solidFill>
              </a:rPr>
              <a:t>do</a:t>
            </a:r>
            <a:r>
              <a:rPr lang="en-US" altLang="zh-TW" sz="2800" dirty="0">
                <a:solidFill>
                  <a:srgbClr val="0432FF"/>
                </a:solidFill>
              </a:rPr>
              <a:t> </a:t>
            </a:r>
            <a:r>
              <a:rPr lang="en-US" altLang="zh-TW" sz="2800" dirty="0"/>
              <a:t>to help tackle the solid waste problems at school / in Hong Kong?</a:t>
            </a:r>
            <a:endParaRPr kumimoji="1" lang="zh-HK" altLang="en-US" sz="2800" dirty="0"/>
          </a:p>
        </p:txBody>
      </p:sp>
      <p:sp>
        <p:nvSpPr>
          <p:cNvPr id="4" name="圓角矩形 3">
            <a:extLst>
              <a:ext uri="{FF2B5EF4-FFF2-40B4-BE49-F238E27FC236}">
                <a16:creationId xmlns="" xmlns:a16="http://schemas.microsoft.com/office/drawing/2014/main" id="{84A27051-5DE5-CC41-BE3A-9D67C87D871A}"/>
              </a:ext>
            </a:extLst>
          </p:cNvPr>
          <p:cNvSpPr/>
          <p:nvPr/>
        </p:nvSpPr>
        <p:spPr>
          <a:xfrm>
            <a:off x="5905131" y="152400"/>
            <a:ext cx="3037114" cy="990600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Apply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="" xmlns:a16="http://schemas.microsoft.com/office/drawing/2014/main" id="{AAEF301F-260D-1E4D-A187-C1176F04DAE4}"/>
              </a:ext>
            </a:extLst>
          </p:cNvPr>
          <p:cNvGraphicFramePr/>
          <p:nvPr/>
        </p:nvGraphicFramePr>
        <p:xfrm>
          <a:off x="5129939" y="1906291"/>
          <a:ext cx="3812306" cy="3491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0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6676820-03B1-5443-93DE-EB2511B6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K" dirty="0">
                <a:solidFill>
                  <a:srgbClr val="000090"/>
                </a:solidFill>
              </a:rPr>
              <a:t>Follow up Discussion </a:t>
            </a:r>
            <a:endParaRPr kumimoji="1"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80C9545-1964-3942-91B0-6BBD57870E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6691"/>
            <a:ext cx="4417294" cy="49377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HK" sz="2800" dirty="0"/>
              <a:t>Question for discussion:</a:t>
            </a:r>
          </a:p>
          <a:p>
            <a:r>
              <a:rPr lang="en-US" altLang="zh-TW" sz="2800" dirty="0"/>
              <a:t>What are the </a:t>
            </a:r>
            <a:r>
              <a:rPr lang="en-US" altLang="zh-TW" sz="2800" b="1" dirty="0">
                <a:solidFill>
                  <a:srgbClr val="0432FF"/>
                </a:solidFill>
              </a:rPr>
              <a:t>causes</a:t>
            </a:r>
            <a:r>
              <a:rPr lang="en-US" altLang="zh-TW" sz="2800" dirty="0"/>
              <a:t> of solid waste in Hong Kong?</a:t>
            </a:r>
          </a:p>
          <a:p>
            <a:r>
              <a:rPr lang="en-US" altLang="zh-TW" sz="2800" dirty="0"/>
              <a:t>Does Hong Kong adopt </a:t>
            </a:r>
            <a:r>
              <a:rPr lang="en-US" altLang="zh-TW" sz="2800" b="1" dirty="0">
                <a:solidFill>
                  <a:srgbClr val="0432FF"/>
                </a:solidFill>
              </a:rPr>
              <a:t>effective </a:t>
            </a:r>
            <a:r>
              <a:rPr lang="en-US" altLang="zh-TW" sz="2800" dirty="0"/>
              <a:t>solid waste management measures to tackle solid waste problems</a:t>
            </a:r>
            <a:r>
              <a:rPr lang="en-US" altLang="zh-TW" sz="2800" dirty="0" smtClean="0"/>
              <a:t>?</a:t>
            </a:r>
          </a:p>
          <a:p>
            <a:r>
              <a:rPr kumimoji="1" lang="en-US" altLang="zh-HK" sz="2800" dirty="0" smtClean="0"/>
              <a:t>What can </a:t>
            </a:r>
            <a:r>
              <a:rPr lang="en-US" altLang="zh-HK" sz="2800" b="1" dirty="0">
                <a:solidFill>
                  <a:srgbClr val="0432FF"/>
                </a:solidFill>
              </a:rPr>
              <a:t>different stakeholders do </a:t>
            </a:r>
            <a:r>
              <a:rPr kumimoji="1" lang="en-US" altLang="zh-HK" sz="2800" dirty="0" smtClean="0"/>
              <a:t>to tackle the solid waste problems in Hong Kong?</a:t>
            </a:r>
            <a:endParaRPr kumimoji="1" lang="zh-HK" altLang="en-US" sz="2800" dirty="0"/>
          </a:p>
        </p:txBody>
      </p:sp>
      <p:sp>
        <p:nvSpPr>
          <p:cNvPr id="4" name="圓角矩形 3">
            <a:extLst>
              <a:ext uri="{FF2B5EF4-FFF2-40B4-BE49-F238E27FC236}">
                <a16:creationId xmlns="" xmlns:a16="http://schemas.microsoft.com/office/drawing/2014/main" id="{84A27051-5DE5-CC41-BE3A-9D67C87D871A}"/>
              </a:ext>
            </a:extLst>
          </p:cNvPr>
          <p:cNvSpPr/>
          <p:nvPr/>
        </p:nvSpPr>
        <p:spPr>
          <a:xfrm>
            <a:off x="5905131" y="152400"/>
            <a:ext cx="3037114" cy="990600"/>
          </a:xfrm>
          <a:prstGeom prst="roundRect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HK" sz="3200" b="1" dirty="0">
                <a:solidFill>
                  <a:srgbClr val="0432FF"/>
                </a:solidFill>
                <a:latin typeface="Candara" panose="020E0502030303020204" pitchFamily="34" charset="0"/>
              </a:rPr>
              <a:t>Apply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="" xmlns:a16="http://schemas.microsoft.com/office/drawing/2014/main" id="{AAEF301F-260D-1E4D-A187-C1176F04D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283239"/>
              </p:ext>
            </p:extLst>
          </p:nvPr>
        </p:nvGraphicFramePr>
        <p:xfrm>
          <a:off x="5129939" y="1906291"/>
          <a:ext cx="3812306" cy="3491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181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8CD07D-FD7C-864C-BDBC-5A085A66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K" dirty="0" smtClean="0">
                <a:solidFill>
                  <a:srgbClr val="C00000"/>
                </a:solidFill>
              </a:rPr>
              <a:t>Learning </a:t>
            </a:r>
            <a:r>
              <a:rPr kumimoji="1" lang="en-US" altLang="zh-HK" dirty="0">
                <a:solidFill>
                  <a:srgbClr val="C00000"/>
                </a:solidFill>
              </a:rPr>
              <a:t>in LS Lessons</a:t>
            </a:r>
            <a:endParaRPr kumimoji="1" lang="zh-HK" altLang="en-US" dirty="0">
              <a:solidFill>
                <a:srgbClr val="C0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148880C-38DE-EA4D-A4DD-82705B369F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HK" sz="2000" b="1" dirty="0">
                <a:solidFill>
                  <a:srgbClr val="0432FF"/>
                </a:solidFill>
              </a:rPr>
              <a:t>Connection between learning and lives</a:t>
            </a:r>
          </a:p>
          <a:p>
            <a:r>
              <a:rPr kumimoji="1" lang="en-US" altLang="zh-HK" sz="2000" dirty="0"/>
              <a:t>Learning becomes ‘real’ by experiencing and applicable in daily lives. </a:t>
            </a:r>
          </a:p>
          <a:p>
            <a:pPr marL="0" indent="0">
              <a:buNone/>
            </a:pPr>
            <a:r>
              <a:rPr kumimoji="1" lang="en-US" altLang="zh-HK" sz="2000" b="1" dirty="0">
                <a:solidFill>
                  <a:srgbClr val="0432FF"/>
                </a:solidFill>
              </a:rPr>
              <a:t>Opportunity for Reflection</a:t>
            </a:r>
            <a:endParaRPr kumimoji="1" lang="en-US" altLang="zh-HK" sz="2000" dirty="0"/>
          </a:p>
          <a:p>
            <a:r>
              <a:rPr kumimoji="1" lang="en-US" altLang="zh-HK" sz="2000" dirty="0"/>
              <a:t>By participating in concrete experiences with abstract concepts, this helps students better understand how the concepts learned can be </a:t>
            </a:r>
            <a:r>
              <a:rPr kumimoji="1" lang="en-US" altLang="zh-HK" sz="2000" dirty="0" smtClean="0"/>
              <a:t>applied</a:t>
            </a:r>
            <a:r>
              <a:rPr kumimoji="1" lang="en-US" altLang="zh-HK" sz="2000" dirty="0"/>
              <a:t>. </a:t>
            </a:r>
          </a:p>
          <a:p>
            <a:pPr marL="0" indent="0">
              <a:buNone/>
            </a:pPr>
            <a:r>
              <a:rPr kumimoji="1" lang="en-US" altLang="zh-HK" sz="2000" b="1" dirty="0">
                <a:solidFill>
                  <a:srgbClr val="0432FF"/>
                </a:solidFill>
              </a:rPr>
              <a:t>Opportunity for Creativity </a:t>
            </a:r>
          </a:p>
          <a:p>
            <a:r>
              <a:rPr kumimoji="1" lang="en-US" altLang="zh-HK" sz="2000" dirty="0"/>
              <a:t>Students are encouraged to seek their own unique and most fulfilling solution to a hands-on task. </a:t>
            </a:r>
            <a:endParaRPr kumimoji="1" lang="zh-HK" altLang="en-US" sz="2000" dirty="0"/>
          </a:p>
        </p:txBody>
      </p:sp>
      <p:pic>
        <p:nvPicPr>
          <p:cNvPr id="1032" name="Picture 8" descr="life learning image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4" y="3962551"/>
            <a:ext cx="7458075" cy="219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>
                <a:solidFill>
                  <a:srgbClr val="000090"/>
                </a:solidFill>
              </a:rPr>
              <a:t>Learning objectives</a:t>
            </a:r>
            <a:endParaRPr lang="zh-HK" altLang="en-US" dirty="0">
              <a:solidFill>
                <a:srgbClr val="00009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HK" sz="2800" b="1" dirty="0" smtClean="0">
                <a:solidFill>
                  <a:srgbClr val="C00000"/>
                </a:solidFill>
              </a:rPr>
              <a:t>Knowledge</a:t>
            </a:r>
          </a:p>
          <a:p>
            <a:pPr lvl="0"/>
            <a:r>
              <a:rPr lang="en-US" altLang="zh-HK" sz="2800" dirty="0" smtClean="0"/>
              <a:t>To </a:t>
            </a:r>
            <a:r>
              <a:rPr lang="en-US" altLang="zh-HK" sz="2800" dirty="0"/>
              <a:t>understand the </a:t>
            </a:r>
            <a:r>
              <a:rPr lang="en-US" altLang="zh-HK" sz="2800" i="1" u="sng" dirty="0">
                <a:solidFill>
                  <a:srgbClr val="0432FF"/>
                </a:solidFill>
              </a:rPr>
              <a:t>current situation </a:t>
            </a:r>
            <a:r>
              <a:rPr lang="en-US" altLang="zh-HK" sz="2800" i="1" dirty="0">
                <a:solidFill>
                  <a:srgbClr val="0432FF"/>
                </a:solidFill>
              </a:rPr>
              <a:t>of municipal solid waste</a:t>
            </a:r>
            <a:r>
              <a:rPr lang="en-US" altLang="zh-HK" sz="2800" dirty="0">
                <a:solidFill>
                  <a:srgbClr val="0432FF"/>
                </a:solidFill>
              </a:rPr>
              <a:t> </a:t>
            </a:r>
            <a:r>
              <a:rPr lang="en-US" altLang="zh-HK" sz="2800" dirty="0"/>
              <a:t>in Hong Kong.</a:t>
            </a:r>
            <a:endParaRPr lang="zh-TW" altLang="zh-HK" sz="2800" dirty="0"/>
          </a:p>
          <a:p>
            <a:pPr lvl="0"/>
            <a:r>
              <a:rPr lang="en-US" altLang="zh-HK" sz="2800" dirty="0" smtClean="0"/>
              <a:t>To </a:t>
            </a:r>
            <a:r>
              <a:rPr lang="en-US" altLang="zh-HK" sz="2800" dirty="0"/>
              <a:t>understand </a:t>
            </a:r>
            <a:r>
              <a:rPr lang="en-US" altLang="zh-HK" sz="2800" i="1" dirty="0">
                <a:solidFill>
                  <a:srgbClr val="0432FF"/>
                </a:solidFill>
              </a:rPr>
              <a:t>how the Hong Kong </a:t>
            </a:r>
            <a:r>
              <a:rPr lang="en-US" altLang="zh-HK" sz="2800" i="1" u="sng" dirty="0">
                <a:solidFill>
                  <a:srgbClr val="0432FF"/>
                </a:solidFill>
              </a:rPr>
              <a:t>Government responds to</a:t>
            </a:r>
            <a:r>
              <a:rPr lang="en-US" altLang="zh-HK" sz="2800" i="1" dirty="0">
                <a:solidFill>
                  <a:srgbClr val="0432FF"/>
                </a:solidFill>
              </a:rPr>
              <a:t> the issue </a:t>
            </a:r>
            <a:r>
              <a:rPr lang="en-US" altLang="zh-HK" sz="2800" dirty="0"/>
              <a:t>of municipal solid waste.</a:t>
            </a:r>
            <a:endParaRPr lang="zh-TW" altLang="zh-HK" sz="2800" dirty="0"/>
          </a:p>
          <a:p>
            <a:r>
              <a:rPr lang="en-US" altLang="zh-HK" sz="2800" dirty="0"/>
              <a:t>To </a:t>
            </a:r>
            <a:r>
              <a:rPr lang="en-US" altLang="zh-HK" sz="2800" i="1" dirty="0">
                <a:solidFill>
                  <a:srgbClr val="0432FF"/>
                </a:solidFill>
              </a:rPr>
              <a:t>evaluate the </a:t>
            </a:r>
            <a:r>
              <a:rPr lang="en-US" altLang="zh-HK" sz="2800" i="1" u="sng" dirty="0">
                <a:solidFill>
                  <a:srgbClr val="0432FF"/>
                </a:solidFill>
              </a:rPr>
              <a:t>effectiveness </a:t>
            </a:r>
            <a:r>
              <a:rPr lang="en-US" altLang="zh-HK" sz="2800" dirty="0"/>
              <a:t>of different solid waste management </a:t>
            </a:r>
            <a:r>
              <a:rPr lang="en-US" altLang="zh-HK" sz="2800" dirty="0" smtClean="0"/>
              <a:t>measures </a:t>
            </a:r>
            <a:r>
              <a:rPr lang="en-US" altLang="zh-HK" sz="2800" dirty="0"/>
              <a:t>adopted in Hong Kong. </a:t>
            </a:r>
            <a:endParaRPr lang="en-US" altLang="zh-HK" sz="2800" dirty="0" smtClean="0"/>
          </a:p>
          <a:p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86715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原創">
  <a:themeElements>
    <a:clrScheme name="原創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4693</TotalTime>
  <Words>609</Words>
  <Application>Microsoft Office PowerPoint</Application>
  <PresentationFormat>如螢幕大小 (4:3)</PresentationFormat>
  <Paragraphs>114</Paragraphs>
  <Slides>21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36" baseType="lpstr">
      <vt:lpstr>AppleSymbols</vt:lpstr>
      <vt:lpstr>DFPPOP1W5-B5</vt:lpstr>
      <vt:lpstr>微軟正黑體</vt:lpstr>
      <vt:lpstr>新細明體</vt:lpstr>
      <vt:lpstr>標楷體</vt:lpstr>
      <vt:lpstr>儷黑 Pro</vt:lpstr>
      <vt:lpstr>Arial</vt:lpstr>
      <vt:lpstr>Bookman Old Style</vt:lpstr>
      <vt:lpstr>Calibri</vt:lpstr>
      <vt:lpstr>Candara</vt:lpstr>
      <vt:lpstr>Gill Sans MT</vt:lpstr>
      <vt:lpstr>Times New Roman</vt:lpstr>
      <vt:lpstr>Wingdings</vt:lpstr>
      <vt:lpstr>Wingdings 3</vt:lpstr>
      <vt:lpstr>原創</vt:lpstr>
      <vt:lpstr>  回收知多少? </vt:lpstr>
      <vt:lpstr>Step 1</vt:lpstr>
      <vt:lpstr>PowerPoint 簡報</vt:lpstr>
      <vt:lpstr>本地回收並變回原料 - 仁愛堂環保園塑膠資源再生中心Http://www.greensense.org.hk/plasticbag/subpage1k.php</vt:lpstr>
      <vt:lpstr>LS Learning and Teaching Exemplar</vt:lpstr>
      <vt:lpstr>Learning and Teaching Exemplar</vt:lpstr>
      <vt:lpstr>Learning objectives</vt:lpstr>
      <vt:lpstr>Learning objectives</vt:lpstr>
      <vt:lpstr>Design of learning and teaching approach</vt:lpstr>
      <vt:lpstr>PowerPoint 簡報</vt:lpstr>
      <vt:lpstr>PowerPoint 簡報</vt:lpstr>
      <vt:lpstr>Waste Management Hierarchy廢物管理架構</vt:lpstr>
      <vt:lpstr>Activity 2</vt:lpstr>
      <vt:lpstr>Learning and teaching activity</vt:lpstr>
      <vt:lpstr>Learning and teaching activity</vt:lpstr>
      <vt:lpstr>Any other functions of the wastes?</vt:lpstr>
      <vt:lpstr>Reflection  Are you involved in the issue?</vt:lpstr>
      <vt:lpstr>Follow up Discussion </vt:lpstr>
      <vt:lpstr>Follow up Discussion </vt:lpstr>
      <vt:lpstr>Learning in LS Lessons</vt:lpstr>
      <vt:lpstr>Learning objectives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align internal assessment with learning in LS</dc:title>
  <dc:creator>carmen</dc:creator>
  <cp:lastModifiedBy>AU, Sau-wai</cp:lastModifiedBy>
  <cp:revision>188</cp:revision>
  <dcterms:created xsi:type="dcterms:W3CDTF">2013-12-02T01:25:04Z</dcterms:created>
  <dcterms:modified xsi:type="dcterms:W3CDTF">2018-03-15T05:26:42Z</dcterms:modified>
</cp:coreProperties>
</file>