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8" r:id="rId3"/>
    <p:sldId id="257" r:id="rId4"/>
    <p:sldId id="259" r:id="rId5"/>
    <p:sldId id="270" r:id="rId6"/>
    <p:sldId id="271" r:id="rId7"/>
    <p:sldId id="274" r:id="rId8"/>
    <p:sldId id="275" r:id="rId9"/>
    <p:sldId id="277" r:id="rId10"/>
    <p:sldId id="286" r:id="rId11"/>
    <p:sldId id="285" r:id="rId12"/>
    <p:sldId id="298" r:id="rId13"/>
    <p:sldId id="287" r:id="rId14"/>
    <p:sldId id="288" r:id="rId15"/>
    <p:sldId id="291" r:id="rId16"/>
    <p:sldId id="292" r:id="rId17"/>
    <p:sldId id="293" r:id="rId18"/>
    <p:sldId id="297" r:id="rId19"/>
  </p:sldIdLst>
  <p:sldSz cx="9144000" cy="6858000" type="screen4x3"/>
  <p:notesSz cx="6797675" cy="9928225"/>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27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AD9352-895B-49B1-8894-E4516C3A962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HK" altLang="en-US"/>
        </a:p>
      </dgm:t>
    </dgm:pt>
    <dgm:pt modelId="{2D0582C9-E2DF-4017-BE2C-DF8C53DB9568}">
      <dgm:prSet phldrT="[文字]" custT="1"/>
      <dgm:spPr/>
      <dgm:t>
        <a:bodyPr/>
        <a:lstStyle/>
        <a:p>
          <a:r>
            <a:rPr lang="zh-TW" altLang="en-US" sz="3600" b="1" dirty="0" smtClean="0">
              <a:latin typeface="微軟正黑體" panose="020B0604030504040204" pitchFamily="34" charset="-120"/>
              <a:ea typeface="微軟正黑體" panose="020B0604030504040204" pitchFamily="34" charset="-120"/>
            </a:rPr>
            <a:t>範圍</a:t>
          </a:r>
          <a:endParaRPr lang="zh-HK" altLang="en-US" sz="3600" b="1" dirty="0">
            <a:latin typeface="微軟正黑體" panose="020B0604030504040204" pitchFamily="34" charset="-120"/>
            <a:ea typeface="微軟正黑體" panose="020B0604030504040204" pitchFamily="34" charset="-120"/>
          </a:endParaRPr>
        </a:p>
      </dgm:t>
    </dgm:pt>
    <dgm:pt modelId="{442DB95F-E4B5-4D79-BB2C-1AC6D2B5B90C}" type="parTrans" cxnId="{CEBE1606-5BDF-4B4B-B042-07636B3DE9A8}">
      <dgm:prSet/>
      <dgm:spPr/>
      <dgm:t>
        <a:bodyPr/>
        <a:lstStyle/>
        <a:p>
          <a:endParaRPr lang="zh-HK" altLang="en-US"/>
        </a:p>
      </dgm:t>
    </dgm:pt>
    <dgm:pt modelId="{200B3E58-6200-4704-A4DB-D73B381C727D}" type="sibTrans" cxnId="{CEBE1606-5BDF-4B4B-B042-07636B3DE9A8}">
      <dgm:prSet/>
      <dgm:spPr/>
      <dgm:t>
        <a:bodyPr/>
        <a:lstStyle/>
        <a:p>
          <a:endParaRPr lang="zh-HK" altLang="en-US"/>
        </a:p>
      </dgm:t>
    </dgm:pt>
    <dgm:pt modelId="{755D0FB0-3EB6-41CD-8EF4-A0899CDAEB8E}">
      <dgm:prSet phldrT="[文字]" custT="1"/>
      <dgm:spPr/>
      <dgm:t>
        <a:bodyPr/>
        <a:lstStyle/>
        <a:p>
          <a:r>
            <a:rPr lang="zh-TW" altLang="en-US" sz="2400" b="0" dirty="0" smtClean="0">
              <a:latin typeface="微軟正黑體" panose="020B0604030504040204" pitchFamily="34" charset="-120"/>
              <a:ea typeface="微軟正黑體" panose="020B0604030504040204" pitchFamily="34" charset="-120"/>
            </a:rPr>
            <a:t>能源科技與環境</a:t>
          </a:r>
          <a:endParaRPr lang="zh-HK" altLang="en-US" sz="2400" b="0" dirty="0">
            <a:latin typeface="微軟正黑體" panose="020B0604030504040204" pitchFamily="34" charset="-120"/>
            <a:ea typeface="微軟正黑體" panose="020B0604030504040204" pitchFamily="34" charset="-120"/>
          </a:endParaRPr>
        </a:p>
      </dgm:t>
    </dgm:pt>
    <dgm:pt modelId="{2B86C7A6-BE37-436B-B9D4-79F4788BAC23}" type="parTrans" cxnId="{12637600-5D8E-4A35-9AB0-365E7A815449}">
      <dgm:prSet/>
      <dgm:spPr/>
      <dgm:t>
        <a:bodyPr/>
        <a:lstStyle/>
        <a:p>
          <a:endParaRPr lang="zh-HK" altLang="en-US"/>
        </a:p>
      </dgm:t>
    </dgm:pt>
    <dgm:pt modelId="{5EB8F14B-9C4F-4B9C-B192-4115B1B1D09C}" type="sibTrans" cxnId="{12637600-5D8E-4A35-9AB0-365E7A815449}">
      <dgm:prSet/>
      <dgm:spPr/>
      <dgm:t>
        <a:bodyPr/>
        <a:lstStyle/>
        <a:p>
          <a:endParaRPr lang="zh-HK" altLang="en-US"/>
        </a:p>
      </dgm:t>
    </dgm:pt>
    <dgm:pt modelId="{E34D9359-15E1-4CE8-B7D5-E4BB34E521F4}">
      <dgm:prSet phldrT="[文字]" custT="1"/>
      <dgm:spPr/>
      <dgm:t>
        <a:bodyPr/>
        <a:lstStyle/>
        <a:p>
          <a:r>
            <a:rPr lang="zh-TW" altLang="en-US" sz="3600" b="1" dirty="0" smtClean="0">
              <a:latin typeface="微軟正黑體" panose="020B0604030504040204" pitchFamily="34" charset="-120"/>
              <a:ea typeface="微軟正黑體" panose="020B0604030504040204" pitchFamily="34" charset="-120"/>
            </a:rPr>
            <a:t>知識</a:t>
          </a:r>
          <a:endParaRPr lang="zh-HK" altLang="en-US" sz="3600" b="1" dirty="0">
            <a:latin typeface="微軟正黑體" panose="020B0604030504040204" pitchFamily="34" charset="-120"/>
            <a:ea typeface="微軟正黑體" panose="020B0604030504040204" pitchFamily="34" charset="-120"/>
          </a:endParaRPr>
        </a:p>
      </dgm:t>
    </dgm:pt>
    <dgm:pt modelId="{7FAF0A9E-7008-41BA-8F1C-9809C6529E4A}" type="parTrans" cxnId="{81C7C11E-CF90-4307-A05C-021BD7F067DA}">
      <dgm:prSet/>
      <dgm:spPr/>
      <dgm:t>
        <a:bodyPr/>
        <a:lstStyle/>
        <a:p>
          <a:endParaRPr lang="zh-HK" altLang="en-US"/>
        </a:p>
      </dgm:t>
    </dgm:pt>
    <dgm:pt modelId="{1925A308-4941-4CFF-A357-F60D2CBB6E96}" type="sibTrans" cxnId="{81C7C11E-CF90-4307-A05C-021BD7F067DA}">
      <dgm:prSet/>
      <dgm:spPr/>
      <dgm:t>
        <a:bodyPr/>
        <a:lstStyle/>
        <a:p>
          <a:endParaRPr lang="zh-HK" altLang="en-US"/>
        </a:p>
      </dgm:t>
    </dgm:pt>
    <dgm:pt modelId="{581178E6-B0BB-4368-9ADF-5D5EFD63638E}">
      <dgm:prSet phldrT="[文字]" custT="1"/>
      <dgm:spPr/>
      <dgm:t>
        <a:bodyPr/>
        <a:lstStyle/>
        <a:p>
          <a:r>
            <a:rPr lang="zh-TW" altLang="en-US" sz="2400" b="0" dirty="0" smtClean="0">
              <a:latin typeface="微軟正黑體" panose="020B0604030504040204" pitchFamily="34" charset="-120"/>
              <a:ea typeface="微軟正黑體" panose="020B0604030504040204" pitchFamily="34" charset="-120"/>
            </a:rPr>
            <a:t>中國使用能源的情況</a:t>
          </a:r>
          <a:endParaRPr lang="zh-HK" altLang="en-US" sz="2400" b="0" dirty="0">
            <a:latin typeface="微軟正黑體" panose="020B0604030504040204" pitchFamily="34" charset="-120"/>
            <a:ea typeface="微軟正黑體" panose="020B0604030504040204" pitchFamily="34" charset="-120"/>
          </a:endParaRPr>
        </a:p>
      </dgm:t>
    </dgm:pt>
    <dgm:pt modelId="{1FBB119B-A8CF-4969-BFEC-29D2CADE9F14}" type="parTrans" cxnId="{126E9ED5-205C-427B-BD96-3F0B97E802BF}">
      <dgm:prSet/>
      <dgm:spPr/>
      <dgm:t>
        <a:bodyPr/>
        <a:lstStyle/>
        <a:p>
          <a:endParaRPr lang="zh-HK" altLang="en-US"/>
        </a:p>
      </dgm:t>
    </dgm:pt>
    <dgm:pt modelId="{BECC3C51-45EC-48CF-A814-B036D532BD97}" type="sibTrans" cxnId="{126E9ED5-205C-427B-BD96-3F0B97E802BF}">
      <dgm:prSet/>
      <dgm:spPr/>
      <dgm:t>
        <a:bodyPr/>
        <a:lstStyle/>
        <a:p>
          <a:endParaRPr lang="zh-HK" altLang="en-US"/>
        </a:p>
      </dgm:t>
    </dgm:pt>
    <dgm:pt modelId="{16724AA0-43A0-4C8F-85C4-9DAC09A61E18}">
      <dgm:prSet phldrT="[文字]" custT="1"/>
      <dgm:spPr/>
      <dgm:t>
        <a:bodyPr/>
        <a:lstStyle/>
        <a:p>
          <a:r>
            <a:rPr lang="zh-TW" altLang="en-US" sz="3600" b="1" dirty="0" smtClean="0">
              <a:latin typeface="微軟正黑體" panose="020B0604030504040204" pitchFamily="34" charset="-120"/>
              <a:ea typeface="微軟正黑體" panose="020B0604030504040204" pitchFamily="34" charset="-120"/>
            </a:rPr>
            <a:t>能力</a:t>
          </a:r>
          <a:endParaRPr lang="zh-HK" altLang="en-US" sz="3600" b="1" dirty="0">
            <a:latin typeface="微軟正黑體" panose="020B0604030504040204" pitchFamily="34" charset="-120"/>
            <a:ea typeface="微軟正黑體" panose="020B0604030504040204" pitchFamily="34" charset="-120"/>
          </a:endParaRPr>
        </a:p>
      </dgm:t>
    </dgm:pt>
    <dgm:pt modelId="{092B1C58-4ED3-49F9-BE2C-62B67CC48168}" type="parTrans" cxnId="{864662DF-9CA5-40C1-B551-426906BF9203}">
      <dgm:prSet/>
      <dgm:spPr/>
      <dgm:t>
        <a:bodyPr/>
        <a:lstStyle/>
        <a:p>
          <a:endParaRPr lang="zh-HK" altLang="en-US"/>
        </a:p>
      </dgm:t>
    </dgm:pt>
    <dgm:pt modelId="{7B2E1A52-0319-4542-8262-E3C5ED8405A2}" type="sibTrans" cxnId="{864662DF-9CA5-40C1-B551-426906BF9203}">
      <dgm:prSet/>
      <dgm:spPr/>
      <dgm:t>
        <a:bodyPr/>
        <a:lstStyle/>
        <a:p>
          <a:endParaRPr lang="zh-HK" altLang="en-US"/>
        </a:p>
      </dgm:t>
    </dgm:pt>
    <dgm:pt modelId="{3C40D2AD-4453-4FCD-9C1A-105D6F975288}">
      <dgm:prSet phldrT="[文字]" custT="1"/>
      <dgm:spPr/>
      <dgm:t>
        <a:bodyPr/>
        <a:lstStyle/>
        <a:p>
          <a:r>
            <a:rPr lang="zh-TW" altLang="en-US" sz="2400" b="0" dirty="0" smtClean="0">
              <a:latin typeface="微軟正黑體" panose="020B0604030504040204" pitchFamily="34" charset="-120"/>
              <a:ea typeface="微軟正黑體" panose="020B0604030504040204" pitchFamily="34" charset="-120"/>
            </a:rPr>
            <a:t>解讀統計圖掌握中國能源消耗和使用情況及使用化石燃料引起的環境問題</a:t>
          </a:r>
          <a:endParaRPr lang="zh-HK" altLang="en-US" sz="2400" b="0" dirty="0">
            <a:latin typeface="微軟正黑體" panose="020B0604030504040204" pitchFamily="34" charset="-120"/>
            <a:ea typeface="微軟正黑體" panose="020B0604030504040204" pitchFamily="34" charset="-120"/>
          </a:endParaRPr>
        </a:p>
      </dgm:t>
    </dgm:pt>
    <dgm:pt modelId="{6C229DE7-8A5D-4677-A04D-207435D3F313}" type="parTrans" cxnId="{9473D61D-4AE6-4D2A-A265-4E4CF1C23E7D}">
      <dgm:prSet/>
      <dgm:spPr/>
      <dgm:t>
        <a:bodyPr/>
        <a:lstStyle/>
        <a:p>
          <a:endParaRPr lang="zh-HK" altLang="en-US"/>
        </a:p>
      </dgm:t>
    </dgm:pt>
    <dgm:pt modelId="{5F14F514-C1FF-45D7-835E-BE6D71A14EC3}" type="sibTrans" cxnId="{9473D61D-4AE6-4D2A-A265-4E4CF1C23E7D}">
      <dgm:prSet/>
      <dgm:spPr/>
      <dgm:t>
        <a:bodyPr/>
        <a:lstStyle/>
        <a:p>
          <a:endParaRPr lang="zh-HK" altLang="en-US"/>
        </a:p>
      </dgm:t>
    </dgm:pt>
    <dgm:pt modelId="{3C116B15-1453-43BF-B890-306078037A39}">
      <dgm:prSet phldrT="[文字]" custT="1"/>
      <dgm:spPr/>
      <dgm:t>
        <a:bodyPr/>
        <a:lstStyle/>
        <a:p>
          <a:r>
            <a:rPr lang="zh-TW" altLang="en-US" sz="2400" b="0" dirty="0" smtClean="0">
              <a:latin typeface="微軟正黑體" panose="020B0604030504040204" pitchFamily="34" charset="-120"/>
              <a:ea typeface="微軟正黑體" panose="020B0604030504040204" pitchFamily="34" charset="-120"/>
            </a:rPr>
            <a:t>現代中國</a:t>
          </a:r>
          <a:endParaRPr lang="zh-HK" altLang="en-US" sz="2400" b="0" dirty="0">
            <a:latin typeface="微軟正黑體" panose="020B0604030504040204" pitchFamily="34" charset="-120"/>
            <a:ea typeface="微軟正黑體" panose="020B0604030504040204" pitchFamily="34" charset="-120"/>
          </a:endParaRPr>
        </a:p>
      </dgm:t>
    </dgm:pt>
    <dgm:pt modelId="{787DC3FA-75D0-467F-BC5E-96342CA88DCB}" type="parTrans" cxnId="{AD54A214-C99D-45A4-842A-3013812E6ABF}">
      <dgm:prSet/>
      <dgm:spPr/>
      <dgm:t>
        <a:bodyPr/>
        <a:lstStyle/>
        <a:p>
          <a:endParaRPr lang="zh-HK" altLang="en-US"/>
        </a:p>
      </dgm:t>
    </dgm:pt>
    <dgm:pt modelId="{ABB2B4CE-9FFB-4E74-8A66-B32EC1C6678E}" type="sibTrans" cxnId="{AD54A214-C99D-45A4-842A-3013812E6ABF}">
      <dgm:prSet/>
      <dgm:spPr/>
      <dgm:t>
        <a:bodyPr/>
        <a:lstStyle/>
        <a:p>
          <a:endParaRPr lang="zh-HK" altLang="en-US"/>
        </a:p>
      </dgm:t>
    </dgm:pt>
    <dgm:pt modelId="{70149F11-EA64-4D15-9DF7-06C0317A8DFD}">
      <dgm:prSet phldrT="[文字]" custT="1"/>
      <dgm:spPr/>
      <dgm:t>
        <a:bodyPr/>
        <a:lstStyle/>
        <a:p>
          <a:r>
            <a:rPr lang="zh-TW" altLang="en-US" sz="2400" b="0" dirty="0" smtClean="0">
              <a:latin typeface="微軟正黑體" panose="020B0604030504040204" pitchFamily="34" charset="-120"/>
              <a:ea typeface="微軟正黑體" panose="020B0604030504040204" pitchFamily="34" charset="-120"/>
            </a:rPr>
            <a:t>使用化石燃料對環境的影響及解決方法</a:t>
          </a:r>
          <a:endParaRPr lang="zh-HK" altLang="en-US" sz="2400" b="0" dirty="0">
            <a:latin typeface="微軟正黑體" panose="020B0604030504040204" pitchFamily="34" charset="-120"/>
            <a:ea typeface="微軟正黑體" panose="020B0604030504040204" pitchFamily="34" charset="-120"/>
          </a:endParaRPr>
        </a:p>
      </dgm:t>
    </dgm:pt>
    <dgm:pt modelId="{AE96C82F-38F6-426E-B276-C1CC60F76DC0}" type="parTrans" cxnId="{101CF670-3E7F-4532-BFE5-0B7B1E848E98}">
      <dgm:prSet/>
      <dgm:spPr/>
      <dgm:t>
        <a:bodyPr/>
        <a:lstStyle/>
        <a:p>
          <a:endParaRPr lang="zh-HK" altLang="en-US"/>
        </a:p>
      </dgm:t>
    </dgm:pt>
    <dgm:pt modelId="{61EFE980-98B9-4661-81B0-60C37FF546E4}" type="sibTrans" cxnId="{101CF670-3E7F-4532-BFE5-0B7B1E848E98}">
      <dgm:prSet/>
      <dgm:spPr/>
      <dgm:t>
        <a:bodyPr/>
        <a:lstStyle/>
        <a:p>
          <a:endParaRPr lang="zh-HK" altLang="en-US"/>
        </a:p>
      </dgm:t>
    </dgm:pt>
    <dgm:pt modelId="{8EA479EA-8036-4FF8-99B9-7AA1774C1F4D}" type="pres">
      <dgm:prSet presAssocID="{D5AD9352-895B-49B1-8894-E4516C3A9622}" presName="Name0" presStyleCnt="0">
        <dgm:presLayoutVars>
          <dgm:dir/>
          <dgm:animLvl val="lvl"/>
          <dgm:resizeHandles val="exact"/>
        </dgm:presLayoutVars>
      </dgm:prSet>
      <dgm:spPr/>
      <dgm:t>
        <a:bodyPr/>
        <a:lstStyle/>
        <a:p>
          <a:endParaRPr lang="zh-HK" altLang="en-US"/>
        </a:p>
      </dgm:t>
    </dgm:pt>
    <dgm:pt modelId="{B663B88C-78C1-4A9F-9976-F0F188076CB6}" type="pres">
      <dgm:prSet presAssocID="{2D0582C9-E2DF-4017-BE2C-DF8C53DB9568}" presName="linNode" presStyleCnt="0"/>
      <dgm:spPr/>
      <dgm:t>
        <a:bodyPr/>
        <a:lstStyle/>
        <a:p>
          <a:endParaRPr lang="zh-HK" altLang="en-US"/>
        </a:p>
      </dgm:t>
    </dgm:pt>
    <dgm:pt modelId="{B468913B-BFE6-4E3F-B3A7-ED887E946FEA}" type="pres">
      <dgm:prSet presAssocID="{2D0582C9-E2DF-4017-BE2C-DF8C53DB9568}" presName="parentText" presStyleLbl="node1" presStyleIdx="0" presStyleCnt="3" custScaleX="74897" custScaleY="23128">
        <dgm:presLayoutVars>
          <dgm:chMax val="1"/>
          <dgm:bulletEnabled val="1"/>
        </dgm:presLayoutVars>
      </dgm:prSet>
      <dgm:spPr/>
      <dgm:t>
        <a:bodyPr/>
        <a:lstStyle/>
        <a:p>
          <a:endParaRPr lang="zh-HK" altLang="en-US"/>
        </a:p>
      </dgm:t>
    </dgm:pt>
    <dgm:pt modelId="{F619A0F0-FC0B-4CB4-B634-3FF84EB0D500}" type="pres">
      <dgm:prSet presAssocID="{2D0582C9-E2DF-4017-BE2C-DF8C53DB9568}" presName="descendantText" presStyleLbl="alignAccFollowNode1" presStyleIdx="0" presStyleCnt="3" custScaleX="114232" custScaleY="25922">
        <dgm:presLayoutVars>
          <dgm:bulletEnabled val="1"/>
        </dgm:presLayoutVars>
      </dgm:prSet>
      <dgm:spPr/>
      <dgm:t>
        <a:bodyPr/>
        <a:lstStyle/>
        <a:p>
          <a:endParaRPr lang="zh-HK" altLang="en-US"/>
        </a:p>
      </dgm:t>
    </dgm:pt>
    <dgm:pt modelId="{DB3CFD08-67D3-491C-9038-10543B5EAADA}" type="pres">
      <dgm:prSet presAssocID="{200B3E58-6200-4704-A4DB-D73B381C727D}" presName="sp" presStyleCnt="0"/>
      <dgm:spPr/>
      <dgm:t>
        <a:bodyPr/>
        <a:lstStyle/>
        <a:p>
          <a:endParaRPr lang="zh-HK" altLang="en-US"/>
        </a:p>
      </dgm:t>
    </dgm:pt>
    <dgm:pt modelId="{23796C7B-6D74-4F8C-AB8B-2DDAF1504A8E}" type="pres">
      <dgm:prSet presAssocID="{E34D9359-15E1-4CE8-B7D5-E4BB34E521F4}" presName="linNode" presStyleCnt="0"/>
      <dgm:spPr/>
      <dgm:t>
        <a:bodyPr/>
        <a:lstStyle/>
        <a:p>
          <a:endParaRPr lang="zh-HK" altLang="en-US"/>
        </a:p>
      </dgm:t>
    </dgm:pt>
    <dgm:pt modelId="{E9E4BF45-CA30-4F40-A471-D86488CFEC45}" type="pres">
      <dgm:prSet presAssocID="{E34D9359-15E1-4CE8-B7D5-E4BB34E521F4}" presName="parentText" presStyleLbl="node1" presStyleIdx="1" presStyleCnt="3" custScaleX="74897" custScaleY="23128">
        <dgm:presLayoutVars>
          <dgm:chMax val="1"/>
          <dgm:bulletEnabled val="1"/>
        </dgm:presLayoutVars>
      </dgm:prSet>
      <dgm:spPr/>
      <dgm:t>
        <a:bodyPr/>
        <a:lstStyle/>
        <a:p>
          <a:endParaRPr lang="zh-HK" altLang="en-US"/>
        </a:p>
      </dgm:t>
    </dgm:pt>
    <dgm:pt modelId="{BD577BDE-E2BE-414D-B4A4-AF7F5D41E5BA}" type="pres">
      <dgm:prSet presAssocID="{E34D9359-15E1-4CE8-B7D5-E4BB34E521F4}" presName="descendantText" presStyleLbl="alignAccFollowNode1" presStyleIdx="1" presStyleCnt="3" custScaleX="114232" custScaleY="25922">
        <dgm:presLayoutVars>
          <dgm:bulletEnabled val="1"/>
        </dgm:presLayoutVars>
      </dgm:prSet>
      <dgm:spPr/>
      <dgm:t>
        <a:bodyPr/>
        <a:lstStyle/>
        <a:p>
          <a:endParaRPr lang="zh-HK" altLang="en-US"/>
        </a:p>
      </dgm:t>
    </dgm:pt>
    <dgm:pt modelId="{034C2153-7443-4829-8AA0-332D6697D4FA}" type="pres">
      <dgm:prSet presAssocID="{1925A308-4941-4CFF-A357-F60D2CBB6E96}" presName="sp" presStyleCnt="0"/>
      <dgm:spPr/>
      <dgm:t>
        <a:bodyPr/>
        <a:lstStyle/>
        <a:p>
          <a:endParaRPr lang="zh-HK" altLang="en-US"/>
        </a:p>
      </dgm:t>
    </dgm:pt>
    <dgm:pt modelId="{E1D380CB-F6DE-4E61-B71D-20517022A9DB}" type="pres">
      <dgm:prSet presAssocID="{16724AA0-43A0-4C8F-85C4-9DAC09A61E18}" presName="linNode" presStyleCnt="0"/>
      <dgm:spPr/>
      <dgm:t>
        <a:bodyPr/>
        <a:lstStyle/>
        <a:p>
          <a:endParaRPr lang="zh-HK" altLang="en-US"/>
        </a:p>
      </dgm:t>
    </dgm:pt>
    <dgm:pt modelId="{27B4AF52-3EAD-4269-92EF-CE13616FF894}" type="pres">
      <dgm:prSet presAssocID="{16724AA0-43A0-4C8F-85C4-9DAC09A61E18}" presName="parentText" presStyleLbl="node1" presStyleIdx="2" presStyleCnt="3" custScaleX="74897" custScaleY="23128">
        <dgm:presLayoutVars>
          <dgm:chMax val="1"/>
          <dgm:bulletEnabled val="1"/>
        </dgm:presLayoutVars>
      </dgm:prSet>
      <dgm:spPr/>
      <dgm:t>
        <a:bodyPr/>
        <a:lstStyle/>
        <a:p>
          <a:endParaRPr lang="zh-HK" altLang="en-US"/>
        </a:p>
      </dgm:t>
    </dgm:pt>
    <dgm:pt modelId="{28329ABE-0FF5-4F07-BD73-2336AF21B00C}" type="pres">
      <dgm:prSet presAssocID="{16724AA0-43A0-4C8F-85C4-9DAC09A61E18}" presName="descendantText" presStyleLbl="alignAccFollowNode1" presStyleIdx="2" presStyleCnt="3" custScaleX="114232" custScaleY="25922">
        <dgm:presLayoutVars>
          <dgm:bulletEnabled val="1"/>
        </dgm:presLayoutVars>
      </dgm:prSet>
      <dgm:spPr/>
      <dgm:t>
        <a:bodyPr/>
        <a:lstStyle/>
        <a:p>
          <a:endParaRPr lang="zh-HK" altLang="en-US"/>
        </a:p>
      </dgm:t>
    </dgm:pt>
  </dgm:ptLst>
  <dgm:cxnLst>
    <dgm:cxn modelId="{459AE056-A91C-42A3-83D1-8821BED044D6}" type="presOf" srcId="{D5AD9352-895B-49B1-8894-E4516C3A9622}" destId="{8EA479EA-8036-4FF8-99B9-7AA1774C1F4D}" srcOrd="0" destOrd="0" presId="urn:microsoft.com/office/officeart/2005/8/layout/vList5"/>
    <dgm:cxn modelId="{FF5E2ED5-BFBE-4005-8308-1052C1E311A2}" type="presOf" srcId="{E34D9359-15E1-4CE8-B7D5-E4BB34E521F4}" destId="{E9E4BF45-CA30-4F40-A471-D86488CFEC45}" srcOrd="0" destOrd="0" presId="urn:microsoft.com/office/officeart/2005/8/layout/vList5"/>
    <dgm:cxn modelId="{864662DF-9CA5-40C1-B551-426906BF9203}" srcId="{D5AD9352-895B-49B1-8894-E4516C3A9622}" destId="{16724AA0-43A0-4C8F-85C4-9DAC09A61E18}" srcOrd="2" destOrd="0" parTransId="{092B1C58-4ED3-49F9-BE2C-62B67CC48168}" sibTransId="{7B2E1A52-0319-4542-8262-E3C5ED8405A2}"/>
    <dgm:cxn modelId="{81C7C11E-CF90-4307-A05C-021BD7F067DA}" srcId="{D5AD9352-895B-49B1-8894-E4516C3A9622}" destId="{E34D9359-15E1-4CE8-B7D5-E4BB34E521F4}" srcOrd="1" destOrd="0" parTransId="{7FAF0A9E-7008-41BA-8F1C-9809C6529E4A}" sibTransId="{1925A308-4941-4CFF-A357-F60D2CBB6E96}"/>
    <dgm:cxn modelId="{FFDF09EB-2E3C-4E85-AB41-CA409C3F25C8}" type="presOf" srcId="{3C116B15-1453-43BF-B890-306078037A39}" destId="{F619A0F0-FC0B-4CB4-B634-3FF84EB0D500}" srcOrd="0" destOrd="1" presId="urn:microsoft.com/office/officeart/2005/8/layout/vList5"/>
    <dgm:cxn modelId="{12637600-5D8E-4A35-9AB0-365E7A815449}" srcId="{2D0582C9-E2DF-4017-BE2C-DF8C53DB9568}" destId="{755D0FB0-3EB6-41CD-8EF4-A0899CDAEB8E}" srcOrd="0" destOrd="0" parTransId="{2B86C7A6-BE37-436B-B9D4-79F4788BAC23}" sibTransId="{5EB8F14B-9C4F-4B9C-B192-4115B1B1D09C}"/>
    <dgm:cxn modelId="{7C3A6347-F397-44C1-8ADC-5E3CB42B06F6}" type="presOf" srcId="{755D0FB0-3EB6-41CD-8EF4-A0899CDAEB8E}" destId="{F619A0F0-FC0B-4CB4-B634-3FF84EB0D500}" srcOrd="0" destOrd="0" presId="urn:microsoft.com/office/officeart/2005/8/layout/vList5"/>
    <dgm:cxn modelId="{CEBE1606-5BDF-4B4B-B042-07636B3DE9A8}" srcId="{D5AD9352-895B-49B1-8894-E4516C3A9622}" destId="{2D0582C9-E2DF-4017-BE2C-DF8C53DB9568}" srcOrd="0" destOrd="0" parTransId="{442DB95F-E4B5-4D79-BB2C-1AC6D2B5B90C}" sibTransId="{200B3E58-6200-4704-A4DB-D73B381C727D}"/>
    <dgm:cxn modelId="{FA9293B7-B1B6-4674-A912-64DD35DABA0F}" type="presOf" srcId="{581178E6-B0BB-4368-9ADF-5D5EFD63638E}" destId="{BD577BDE-E2BE-414D-B4A4-AF7F5D41E5BA}" srcOrd="0" destOrd="0" presId="urn:microsoft.com/office/officeart/2005/8/layout/vList5"/>
    <dgm:cxn modelId="{126E9ED5-205C-427B-BD96-3F0B97E802BF}" srcId="{E34D9359-15E1-4CE8-B7D5-E4BB34E521F4}" destId="{581178E6-B0BB-4368-9ADF-5D5EFD63638E}" srcOrd="0" destOrd="0" parTransId="{1FBB119B-A8CF-4969-BFEC-29D2CADE9F14}" sibTransId="{BECC3C51-45EC-48CF-A814-B036D532BD97}"/>
    <dgm:cxn modelId="{AD54A214-C99D-45A4-842A-3013812E6ABF}" srcId="{2D0582C9-E2DF-4017-BE2C-DF8C53DB9568}" destId="{3C116B15-1453-43BF-B890-306078037A39}" srcOrd="1" destOrd="0" parTransId="{787DC3FA-75D0-467F-BC5E-96342CA88DCB}" sibTransId="{ABB2B4CE-9FFB-4E74-8A66-B32EC1C6678E}"/>
    <dgm:cxn modelId="{01CA0B41-B309-4800-91E2-F84E1FCEA3AF}" type="presOf" srcId="{16724AA0-43A0-4C8F-85C4-9DAC09A61E18}" destId="{27B4AF52-3EAD-4269-92EF-CE13616FF894}" srcOrd="0" destOrd="0" presId="urn:microsoft.com/office/officeart/2005/8/layout/vList5"/>
    <dgm:cxn modelId="{5D9D3527-3C19-4616-8649-649928557DD2}" type="presOf" srcId="{70149F11-EA64-4D15-9DF7-06C0317A8DFD}" destId="{BD577BDE-E2BE-414D-B4A4-AF7F5D41E5BA}" srcOrd="0" destOrd="1" presId="urn:microsoft.com/office/officeart/2005/8/layout/vList5"/>
    <dgm:cxn modelId="{101CF670-3E7F-4532-BFE5-0B7B1E848E98}" srcId="{E34D9359-15E1-4CE8-B7D5-E4BB34E521F4}" destId="{70149F11-EA64-4D15-9DF7-06C0317A8DFD}" srcOrd="1" destOrd="0" parTransId="{AE96C82F-38F6-426E-B276-C1CC60F76DC0}" sibTransId="{61EFE980-98B9-4661-81B0-60C37FF546E4}"/>
    <dgm:cxn modelId="{9473D61D-4AE6-4D2A-A265-4E4CF1C23E7D}" srcId="{16724AA0-43A0-4C8F-85C4-9DAC09A61E18}" destId="{3C40D2AD-4453-4FCD-9C1A-105D6F975288}" srcOrd="0" destOrd="0" parTransId="{6C229DE7-8A5D-4677-A04D-207435D3F313}" sibTransId="{5F14F514-C1FF-45D7-835E-BE6D71A14EC3}"/>
    <dgm:cxn modelId="{31B7A471-A0E8-461E-A606-127888F8461A}" type="presOf" srcId="{2D0582C9-E2DF-4017-BE2C-DF8C53DB9568}" destId="{B468913B-BFE6-4E3F-B3A7-ED887E946FEA}" srcOrd="0" destOrd="0" presId="urn:microsoft.com/office/officeart/2005/8/layout/vList5"/>
    <dgm:cxn modelId="{DD3995A0-5F0D-4212-AB5B-A74683EB19C9}" type="presOf" srcId="{3C40D2AD-4453-4FCD-9C1A-105D6F975288}" destId="{28329ABE-0FF5-4F07-BD73-2336AF21B00C}" srcOrd="0" destOrd="0" presId="urn:microsoft.com/office/officeart/2005/8/layout/vList5"/>
    <dgm:cxn modelId="{D5DEAC87-85A1-400C-9622-C236F40AF4CC}" type="presParOf" srcId="{8EA479EA-8036-4FF8-99B9-7AA1774C1F4D}" destId="{B663B88C-78C1-4A9F-9976-F0F188076CB6}" srcOrd="0" destOrd="0" presId="urn:microsoft.com/office/officeart/2005/8/layout/vList5"/>
    <dgm:cxn modelId="{F8364885-C8CF-451F-83B6-2BBA096861CA}" type="presParOf" srcId="{B663B88C-78C1-4A9F-9976-F0F188076CB6}" destId="{B468913B-BFE6-4E3F-B3A7-ED887E946FEA}" srcOrd="0" destOrd="0" presId="urn:microsoft.com/office/officeart/2005/8/layout/vList5"/>
    <dgm:cxn modelId="{52E8AB26-6DC6-4485-AFC9-8953787DEED6}" type="presParOf" srcId="{B663B88C-78C1-4A9F-9976-F0F188076CB6}" destId="{F619A0F0-FC0B-4CB4-B634-3FF84EB0D500}" srcOrd="1" destOrd="0" presId="urn:microsoft.com/office/officeart/2005/8/layout/vList5"/>
    <dgm:cxn modelId="{C6C2124D-6273-4208-9FB6-252B37BC4214}" type="presParOf" srcId="{8EA479EA-8036-4FF8-99B9-7AA1774C1F4D}" destId="{DB3CFD08-67D3-491C-9038-10543B5EAADA}" srcOrd="1" destOrd="0" presId="urn:microsoft.com/office/officeart/2005/8/layout/vList5"/>
    <dgm:cxn modelId="{A04A8D16-21F3-4EB6-81A1-0FAF36045907}" type="presParOf" srcId="{8EA479EA-8036-4FF8-99B9-7AA1774C1F4D}" destId="{23796C7B-6D74-4F8C-AB8B-2DDAF1504A8E}" srcOrd="2" destOrd="0" presId="urn:microsoft.com/office/officeart/2005/8/layout/vList5"/>
    <dgm:cxn modelId="{823409CA-9E08-4229-BEA6-6E41327763CE}" type="presParOf" srcId="{23796C7B-6D74-4F8C-AB8B-2DDAF1504A8E}" destId="{E9E4BF45-CA30-4F40-A471-D86488CFEC45}" srcOrd="0" destOrd="0" presId="urn:microsoft.com/office/officeart/2005/8/layout/vList5"/>
    <dgm:cxn modelId="{D92A7D3B-C56B-4E01-9745-22BAC5CC5C2A}" type="presParOf" srcId="{23796C7B-6D74-4F8C-AB8B-2DDAF1504A8E}" destId="{BD577BDE-E2BE-414D-B4A4-AF7F5D41E5BA}" srcOrd="1" destOrd="0" presId="urn:microsoft.com/office/officeart/2005/8/layout/vList5"/>
    <dgm:cxn modelId="{71E49588-A706-4130-80EF-D44DD2C31FBE}" type="presParOf" srcId="{8EA479EA-8036-4FF8-99B9-7AA1774C1F4D}" destId="{034C2153-7443-4829-8AA0-332D6697D4FA}" srcOrd="3" destOrd="0" presId="urn:microsoft.com/office/officeart/2005/8/layout/vList5"/>
    <dgm:cxn modelId="{AA0631A2-4EAD-43BC-A25F-138616186FF9}" type="presParOf" srcId="{8EA479EA-8036-4FF8-99B9-7AA1774C1F4D}" destId="{E1D380CB-F6DE-4E61-B71D-20517022A9DB}" srcOrd="4" destOrd="0" presId="urn:microsoft.com/office/officeart/2005/8/layout/vList5"/>
    <dgm:cxn modelId="{BD241D7F-287A-4644-8F00-0EEFDD454BA1}" type="presParOf" srcId="{E1D380CB-F6DE-4E61-B71D-20517022A9DB}" destId="{27B4AF52-3EAD-4269-92EF-CE13616FF894}" srcOrd="0" destOrd="0" presId="urn:microsoft.com/office/officeart/2005/8/layout/vList5"/>
    <dgm:cxn modelId="{EE5CB03B-E69F-45B0-8102-A1ACA974C663}" type="presParOf" srcId="{E1D380CB-F6DE-4E61-B71D-20517022A9DB}" destId="{28329ABE-0FF5-4F07-BD73-2336AF21B00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9A0F0-FC0B-4CB4-B634-3FF84EB0D500}">
      <dsp:nvSpPr>
        <dsp:cNvPr id="0" name=""/>
        <dsp:cNvSpPr/>
      </dsp:nvSpPr>
      <dsp:spPr>
        <a:xfrm rot="5400000">
          <a:off x="4991284" y="-2042999"/>
          <a:ext cx="1077375" cy="636369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anose="020B0604030504040204" pitchFamily="34" charset="-120"/>
              <a:ea typeface="微軟正黑體" panose="020B0604030504040204" pitchFamily="34" charset="-120"/>
            </a:rPr>
            <a:t>能源科技與環境</a:t>
          </a:r>
          <a:endParaRPr lang="zh-HK" altLang="en-US" sz="2400" b="0" kern="1200" dirty="0">
            <a:latin typeface="微軟正黑體" panose="020B0604030504040204" pitchFamily="34" charset="-120"/>
            <a:ea typeface="微軟正黑體" panose="020B0604030504040204" pitchFamily="34" charset="-120"/>
          </a:endParaRPr>
        </a:p>
        <a:p>
          <a:pPr marL="228600" lvl="1" indent="-228600" algn="l" defTabSz="1066800">
            <a:lnSpc>
              <a:spcPct val="90000"/>
            </a:lnSpc>
            <a:spcBef>
              <a:spcPct val="0"/>
            </a:spcBef>
            <a:spcAft>
              <a:spcPct val="15000"/>
            </a:spcAft>
            <a:buChar char="••"/>
          </a:pPr>
          <a:r>
            <a:rPr lang="zh-TW" altLang="en-US" sz="2400" b="0" kern="1200" dirty="0" smtClean="0">
              <a:latin typeface="微軟正黑體" panose="020B0604030504040204" pitchFamily="34" charset="-120"/>
              <a:ea typeface="微軟正黑體" panose="020B0604030504040204" pitchFamily="34" charset="-120"/>
            </a:rPr>
            <a:t>現代中國</a:t>
          </a:r>
          <a:endParaRPr lang="zh-HK" altLang="en-US" sz="2400" b="0" kern="1200" dirty="0">
            <a:latin typeface="微軟正黑體" panose="020B0604030504040204" pitchFamily="34" charset="-120"/>
            <a:ea typeface="微軟正黑體" panose="020B0604030504040204" pitchFamily="34" charset="-120"/>
          </a:endParaRPr>
        </a:p>
      </dsp:txBody>
      <dsp:txXfrm rot="-5400000">
        <a:off x="2348124" y="652754"/>
        <a:ext cx="6311104" cy="972189"/>
      </dsp:txXfrm>
    </dsp:sp>
    <dsp:sp modelId="{B468913B-BFE6-4E3F-B3A7-ED887E946FEA}">
      <dsp:nvSpPr>
        <dsp:cNvPr id="0" name=""/>
        <dsp:cNvSpPr/>
      </dsp:nvSpPr>
      <dsp:spPr>
        <a:xfrm>
          <a:off x="1146" y="538068"/>
          <a:ext cx="2346976" cy="12015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smtClean="0">
              <a:latin typeface="微軟正黑體" panose="020B0604030504040204" pitchFamily="34" charset="-120"/>
              <a:ea typeface="微軟正黑體" panose="020B0604030504040204" pitchFamily="34" charset="-120"/>
            </a:rPr>
            <a:t>範圍</a:t>
          </a:r>
          <a:endParaRPr lang="zh-HK" altLang="en-US" sz="3600" b="1" kern="1200" dirty="0">
            <a:latin typeface="微軟正黑體" panose="020B0604030504040204" pitchFamily="34" charset="-120"/>
            <a:ea typeface="微軟正黑體" panose="020B0604030504040204" pitchFamily="34" charset="-120"/>
          </a:endParaRPr>
        </a:p>
      </dsp:txBody>
      <dsp:txXfrm>
        <a:off x="59801" y="596723"/>
        <a:ext cx="2229666" cy="1084252"/>
      </dsp:txXfrm>
    </dsp:sp>
    <dsp:sp modelId="{BD577BDE-E2BE-414D-B4A4-AF7F5D41E5BA}">
      <dsp:nvSpPr>
        <dsp:cNvPr id="0" name=""/>
        <dsp:cNvSpPr/>
      </dsp:nvSpPr>
      <dsp:spPr>
        <a:xfrm rot="5400000">
          <a:off x="4991284" y="-581672"/>
          <a:ext cx="1077375" cy="636369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anose="020B0604030504040204" pitchFamily="34" charset="-120"/>
              <a:ea typeface="微軟正黑體" panose="020B0604030504040204" pitchFamily="34" charset="-120"/>
            </a:rPr>
            <a:t>中國使用能源的情況</a:t>
          </a:r>
          <a:endParaRPr lang="zh-HK" altLang="en-US" sz="2400" b="0" kern="1200" dirty="0">
            <a:latin typeface="微軟正黑體" panose="020B0604030504040204" pitchFamily="34" charset="-120"/>
            <a:ea typeface="微軟正黑體" panose="020B0604030504040204" pitchFamily="34" charset="-120"/>
          </a:endParaRPr>
        </a:p>
        <a:p>
          <a:pPr marL="228600" lvl="1" indent="-228600" algn="l" defTabSz="1066800">
            <a:lnSpc>
              <a:spcPct val="90000"/>
            </a:lnSpc>
            <a:spcBef>
              <a:spcPct val="0"/>
            </a:spcBef>
            <a:spcAft>
              <a:spcPct val="15000"/>
            </a:spcAft>
            <a:buChar char="••"/>
          </a:pPr>
          <a:r>
            <a:rPr lang="zh-TW" altLang="en-US" sz="2400" b="0" kern="1200" dirty="0" smtClean="0">
              <a:latin typeface="微軟正黑體" panose="020B0604030504040204" pitchFamily="34" charset="-120"/>
              <a:ea typeface="微軟正黑體" panose="020B0604030504040204" pitchFamily="34" charset="-120"/>
            </a:rPr>
            <a:t>使用化石燃料對環境的影響及解決方法</a:t>
          </a:r>
          <a:endParaRPr lang="zh-HK" altLang="en-US" sz="2400" b="0" kern="1200" dirty="0">
            <a:latin typeface="微軟正黑體" panose="020B0604030504040204" pitchFamily="34" charset="-120"/>
            <a:ea typeface="微軟正黑體" panose="020B0604030504040204" pitchFamily="34" charset="-120"/>
          </a:endParaRPr>
        </a:p>
      </dsp:txBody>
      <dsp:txXfrm rot="-5400000">
        <a:off x="2348124" y="2114081"/>
        <a:ext cx="6311104" cy="972189"/>
      </dsp:txXfrm>
    </dsp:sp>
    <dsp:sp modelId="{E9E4BF45-CA30-4F40-A471-D86488CFEC45}">
      <dsp:nvSpPr>
        <dsp:cNvPr id="0" name=""/>
        <dsp:cNvSpPr/>
      </dsp:nvSpPr>
      <dsp:spPr>
        <a:xfrm>
          <a:off x="1146" y="1999394"/>
          <a:ext cx="2346976" cy="12015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smtClean="0">
              <a:latin typeface="微軟正黑體" panose="020B0604030504040204" pitchFamily="34" charset="-120"/>
              <a:ea typeface="微軟正黑體" panose="020B0604030504040204" pitchFamily="34" charset="-120"/>
            </a:rPr>
            <a:t>知識</a:t>
          </a:r>
          <a:endParaRPr lang="zh-HK" altLang="en-US" sz="3600" b="1" kern="1200" dirty="0">
            <a:latin typeface="微軟正黑體" panose="020B0604030504040204" pitchFamily="34" charset="-120"/>
            <a:ea typeface="微軟正黑體" panose="020B0604030504040204" pitchFamily="34" charset="-120"/>
          </a:endParaRPr>
        </a:p>
      </dsp:txBody>
      <dsp:txXfrm>
        <a:off x="59801" y="2058049"/>
        <a:ext cx="2229666" cy="1084252"/>
      </dsp:txXfrm>
    </dsp:sp>
    <dsp:sp modelId="{28329ABE-0FF5-4F07-BD73-2336AF21B00C}">
      <dsp:nvSpPr>
        <dsp:cNvPr id="0" name=""/>
        <dsp:cNvSpPr/>
      </dsp:nvSpPr>
      <dsp:spPr>
        <a:xfrm rot="5400000">
          <a:off x="4991284" y="879653"/>
          <a:ext cx="1077375" cy="636369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anose="020B0604030504040204" pitchFamily="34" charset="-120"/>
              <a:ea typeface="微軟正黑體" panose="020B0604030504040204" pitchFamily="34" charset="-120"/>
            </a:rPr>
            <a:t>解讀統計圖掌握中國能源消耗和使用情況及使用化石燃料引起的環境問題</a:t>
          </a:r>
          <a:endParaRPr lang="zh-HK" altLang="en-US" sz="2400" b="0" kern="1200" dirty="0">
            <a:latin typeface="微軟正黑體" panose="020B0604030504040204" pitchFamily="34" charset="-120"/>
            <a:ea typeface="微軟正黑體" panose="020B0604030504040204" pitchFamily="34" charset="-120"/>
          </a:endParaRPr>
        </a:p>
      </dsp:txBody>
      <dsp:txXfrm rot="-5400000">
        <a:off x="2348124" y="3575407"/>
        <a:ext cx="6311104" cy="972189"/>
      </dsp:txXfrm>
    </dsp:sp>
    <dsp:sp modelId="{27B4AF52-3EAD-4269-92EF-CE13616FF894}">
      <dsp:nvSpPr>
        <dsp:cNvPr id="0" name=""/>
        <dsp:cNvSpPr/>
      </dsp:nvSpPr>
      <dsp:spPr>
        <a:xfrm>
          <a:off x="1146" y="3460721"/>
          <a:ext cx="2346976" cy="12015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smtClean="0">
              <a:latin typeface="微軟正黑體" panose="020B0604030504040204" pitchFamily="34" charset="-120"/>
              <a:ea typeface="微軟正黑體" panose="020B0604030504040204" pitchFamily="34" charset="-120"/>
            </a:rPr>
            <a:t>能力</a:t>
          </a:r>
          <a:endParaRPr lang="zh-HK" altLang="en-US" sz="3600" b="1" kern="1200" dirty="0">
            <a:latin typeface="微軟正黑體" panose="020B0604030504040204" pitchFamily="34" charset="-120"/>
            <a:ea typeface="微軟正黑體" panose="020B0604030504040204" pitchFamily="34" charset="-120"/>
          </a:endParaRPr>
        </a:p>
      </dsp:txBody>
      <dsp:txXfrm>
        <a:off x="59801" y="3519376"/>
        <a:ext cx="2229666" cy="108425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851168A7-BE53-4F4D-A0C1-4785686FC071}" type="datetimeFigureOut">
              <a:rPr lang="zh-HK" altLang="en-US" smtClean="0"/>
              <a:t>5/7/2018</a:t>
            </a:fld>
            <a:endParaRPr lang="zh-HK"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FA940DB5-E031-4175-921B-344AF1D154D7}" type="slidenum">
              <a:rPr lang="zh-HK" altLang="en-US" smtClean="0"/>
              <a:t>‹#›</a:t>
            </a:fld>
            <a:endParaRPr lang="zh-HK" altLang="en-US"/>
          </a:p>
        </p:txBody>
      </p:sp>
    </p:spTree>
    <p:extLst>
      <p:ext uri="{BB962C8B-B14F-4D97-AF65-F5344CB8AC3E}">
        <p14:creationId xmlns:p14="http://schemas.microsoft.com/office/powerpoint/2010/main" val="1832908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FA940DB5-E031-4175-921B-344AF1D154D7}" type="slidenum">
              <a:rPr lang="zh-HK" altLang="en-US" smtClean="0"/>
              <a:t>6</a:t>
            </a:fld>
            <a:endParaRPr lang="zh-HK" altLang="en-US"/>
          </a:p>
        </p:txBody>
      </p:sp>
    </p:spTree>
    <p:extLst>
      <p:ext uri="{BB962C8B-B14F-4D97-AF65-F5344CB8AC3E}">
        <p14:creationId xmlns:p14="http://schemas.microsoft.com/office/powerpoint/2010/main" val="262617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85646D7-543A-4564-A5A1-EF72593D21F1}" type="datetimeFigureOut">
              <a:rPr lang="zh-HK" altLang="en-US" smtClean="0"/>
              <a:t>5/7/2018</a:t>
            </a:fld>
            <a:endParaRPr lang="zh-HK" altLang="en-US"/>
          </a:p>
        </p:txBody>
      </p:sp>
      <p:sp>
        <p:nvSpPr>
          <p:cNvPr id="17" name="頁尾版面配置區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HK" altLang="en-US"/>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fld id="{CB7B4A95-8F82-4D9E-A033-F1269CBA9A3F}" type="slidenum">
              <a:rPr lang="zh-HK" altLang="en-US" smtClean="0"/>
              <a:t>‹#›</a:t>
            </a:fld>
            <a:endParaRPr lang="zh-HK"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fld id="{CB7B4A95-8F82-4D9E-A033-F1269CBA9A3F}" type="slidenum">
              <a:rPr lang="zh-HK" altLang="en-US" smtClean="0"/>
              <a:t>‹#›</a:t>
            </a:fld>
            <a:endParaRPr lang="zh-HK" altLang="en-US"/>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B7B4A95-8F82-4D9E-A033-F1269CBA9A3F}" type="slidenum">
              <a:rPr lang="zh-HK" altLang="en-US" smtClean="0"/>
              <a:t>‹#›</a:t>
            </a:fld>
            <a:endParaRPr lang="zh-HK" altLang="en-US"/>
          </a:p>
        </p:txBody>
      </p:sp>
      <p:sp>
        <p:nvSpPr>
          <p:cNvPr id="14" name="頁尾版面配置區 13"/>
          <p:cNvSpPr>
            <a:spLocks noGrp="1"/>
          </p:cNvSpPr>
          <p:nvPr>
            <p:ph type="ftr" sz="quarter" idx="12"/>
          </p:nvPr>
        </p:nvSpPr>
        <p:spPr/>
        <p:txBody>
          <a:bodyPr/>
          <a:lstStyle/>
          <a:p>
            <a:endParaRPr lang="zh-HK"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fld id="{285646D7-543A-4564-A5A1-EF72593D21F1}" type="datetimeFigureOut">
              <a:rPr lang="zh-HK" altLang="en-US" smtClean="0"/>
              <a:t>5/7/2018</a:t>
            </a:fld>
            <a:endParaRPr lang="zh-HK" altLang="en-US"/>
          </a:p>
        </p:txBody>
      </p:sp>
      <p:sp>
        <p:nvSpPr>
          <p:cNvPr id="10" name="投影片編號版面配置區 9"/>
          <p:cNvSpPr>
            <a:spLocks noGrp="1"/>
          </p:cNvSpPr>
          <p:nvPr>
            <p:ph type="sldNum" sz="quarter" idx="16"/>
          </p:nvPr>
        </p:nvSpPr>
        <p:spPr/>
        <p:txBody>
          <a:bodyPr rtlCol="0"/>
          <a:lstStyle/>
          <a:p>
            <a:fld id="{CB7B4A95-8F82-4D9E-A033-F1269CBA9A3F}" type="slidenum">
              <a:rPr lang="zh-HK" altLang="en-US" smtClean="0"/>
              <a:t>‹#›</a:t>
            </a:fld>
            <a:endParaRPr lang="zh-HK" altLang="en-US"/>
          </a:p>
        </p:txBody>
      </p:sp>
      <p:sp>
        <p:nvSpPr>
          <p:cNvPr id="12" name="頁尾版面配置區 11"/>
          <p:cNvSpPr>
            <a:spLocks noGrp="1"/>
          </p:cNvSpPr>
          <p:nvPr>
            <p:ph type="ftr" sz="quarter" idx="17"/>
          </p:nvPr>
        </p:nvSpPr>
        <p:spPr/>
        <p:txBody>
          <a:bodyPr rtlCol="0"/>
          <a:lstStyle/>
          <a:p>
            <a:endParaRPr lang="zh-HK"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fld id="{285646D7-543A-4564-A5A1-EF72593D21F1}" type="datetimeFigureOut">
              <a:rPr lang="zh-HK" altLang="en-US" smtClean="0"/>
              <a:t>5/7/2018</a:t>
            </a:fld>
            <a:endParaRPr lang="zh-HK" altLang="en-US"/>
          </a:p>
        </p:txBody>
      </p:sp>
      <p:sp>
        <p:nvSpPr>
          <p:cNvPr id="12" name="投影片編號版面配置區 11"/>
          <p:cNvSpPr>
            <a:spLocks noGrp="1"/>
          </p:cNvSpPr>
          <p:nvPr>
            <p:ph type="sldNum" sz="quarter" idx="16"/>
          </p:nvPr>
        </p:nvSpPr>
        <p:spPr/>
        <p:txBody>
          <a:bodyPr rtlCol="0"/>
          <a:lstStyle/>
          <a:p>
            <a:fld id="{CB7B4A95-8F82-4D9E-A033-F1269CBA9A3F}" type="slidenum">
              <a:rPr lang="zh-HK" altLang="en-US" smtClean="0"/>
              <a:t>‹#›</a:t>
            </a:fld>
            <a:endParaRPr lang="zh-HK" altLang="en-US"/>
          </a:p>
        </p:txBody>
      </p:sp>
      <p:sp>
        <p:nvSpPr>
          <p:cNvPr id="14" name="頁尾版面配置區 13"/>
          <p:cNvSpPr>
            <a:spLocks noGrp="1"/>
          </p:cNvSpPr>
          <p:nvPr>
            <p:ph type="ftr" sz="quarter" idx="17"/>
          </p:nvPr>
        </p:nvSpPr>
        <p:spPr/>
        <p:txBody>
          <a:bodyPr rtlCol="0"/>
          <a:lstStyle/>
          <a:p>
            <a:endParaRPr lang="zh-HK" altLang="en-US"/>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4" name="頁尾版面配置區 3"/>
          <p:cNvSpPr>
            <a:spLocks noGrp="1"/>
          </p:cNvSpPr>
          <p:nvPr>
            <p:ph type="ftr" sz="quarter" idx="11"/>
          </p:nvPr>
        </p:nvSpPr>
        <p:spPr/>
        <p:txBody>
          <a:bodyPr/>
          <a:lstStyle/>
          <a:p>
            <a:endParaRPr lang="zh-HK" altLang="en-US"/>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fld id="{CB7B4A95-8F82-4D9E-A033-F1269CBA9A3F}" type="slidenum">
              <a:rPr lang="zh-HK" altLang="en-US" smtClean="0"/>
              <a:t>‹#›</a:t>
            </a:fld>
            <a:endParaRPr lang="zh-HK"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3" name="頁尾版面配置區 2"/>
          <p:cNvSpPr>
            <a:spLocks noGrp="1"/>
          </p:cNvSpPr>
          <p:nvPr>
            <p:ph type="ftr" sz="quarter" idx="11"/>
          </p:nvPr>
        </p:nvSpPr>
        <p:spPr/>
        <p:txBody>
          <a:bodyPr/>
          <a:lstStyle/>
          <a:p>
            <a:endParaRPr lang="zh-HK" altLang="en-US"/>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fld id="{CB7B4A95-8F82-4D9E-A033-F1269CBA9A3F}" type="slidenum">
              <a:rPr lang="zh-HK" altLang="en-US" smtClean="0"/>
              <a:t>‹#›</a:t>
            </a:fld>
            <a:endParaRPr lang="zh-HK"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6" name="頁尾版面配置區 5"/>
          <p:cNvSpPr>
            <a:spLocks noGrp="1"/>
          </p:cNvSpPr>
          <p:nvPr>
            <p:ph type="ftr" sz="quarter" idx="11"/>
          </p:nvPr>
        </p:nvSpPr>
        <p:spPr/>
        <p:txBody>
          <a:bodyPr/>
          <a:lstStyle/>
          <a:p>
            <a:endParaRPr lang="zh-HK" altLang="en-US"/>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fld id="{CB7B4A95-8F82-4D9E-A033-F1269CBA9A3F}" type="slidenum">
              <a:rPr lang="zh-HK" altLang="en-US" smtClean="0"/>
              <a:t>‹#›</a:t>
            </a:fld>
            <a:endParaRPr lang="zh-HK" altLang="en-US"/>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版面配置區 11"/>
          <p:cNvSpPr>
            <a:spLocks noGrp="1"/>
          </p:cNvSpPr>
          <p:nvPr>
            <p:ph type="dt" sz="half" idx="10"/>
          </p:nvPr>
        </p:nvSpPr>
        <p:spPr>
          <a:xfrm>
            <a:off x="6248400" y="6248400"/>
            <a:ext cx="2667000" cy="365125"/>
          </a:xfrm>
        </p:spPr>
        <p:txBody>
          <a:bodyPr rtlCol="0"/>
          <a:lstStyle/>
          <a:p>
            <a:fld id="{285646D7-543A-4564-A5A1-EF72593D21F1}" type="datetimeFigureOut">
              <a:rPr lang="zh-HK" altLang="en-US" smtClean="0"/>
              <a:t>5/7/2018</a:t>
            </a:fld>
            <a:endParaRPr lang="zh-HK" altLang="en-US"/>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fld id="{CB7B4A95-8F82-4D9E-A033-F1269CBA9A3F}" type="slidenum">
              <a:rPr lang="zh-HK" altLang="en-US" smtClean="0"/>
              <a:t>‹#›</a:t>
            </a:fld>
            <a:endParaRPr lang="zh-HK" altLang="en-US"/>
          </a:p>
        </p:txBody>
      </p:sp>
      <p:sp>
        <p:nvSpPr>
          <p:cNvPr id="14" name="頁尾版面配置區 13"/>
          <p:cNvSpPr>
            <a:spLocks noGrp="1"/>
          </p:cNvSpPr>
          <p:nvPr>
            <p:ph type="ftr" sz="quarter" idx="12"/>
          </p:nvPr>
        </p:nvSpPr>
        <p:spPr>
          <a:xfrm>
            <a:off x="1600200" y="6248206"/>
            <a:ext cx="4572000" cy="365125"/>
          </a:xfrm>
        </p:spPr>
        <p:txBody>
          <a:bodyPr rtlCol="0"/>
          <a:lstStyle/>
          <a:p>
            <a:endParaRPr lang="zh-HK" altLang="en-US"/>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285646D7-543A-4564-A5A1-EF72593D21F1}" type="datetimeFigureOut">
              <a:rPr lang="zh-HK" altLang="en-US" smtClean="0"/>
              <a:t>5/7/2018</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CB7B4A95-8F82-4D9E-A033-F1269CBA9A3F}" type="slidenum">
              <a:rPr lang="zh-HK" altLang="en-US" smtClean="0"/>
              <a:t>‹#›</a:t>
            </a:fld>
            <a:endParaRPr lang="zh-HK"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0"/>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2"/>
            <a:ext cx="2209800" cy="365125"/>
          </a:xfrm>
        </p:spPr>
        <p:txBody>
          <a:bodyPr/>
          <a:lstStyle/>
          <a:p>
            <a:fld id="{285646D7-543A-4564-A5A1-EF72593D21F1}" type="datetimeFigureOut">
              <a:rPr lang="zh-HK" altLang="en-US" smtClean="0"/>
              <a:t>5/7/2018</a:t>
            </a:fld>
            <a:endParaRPr lang="zh-HK" altLang="en-US"/>
          </a:p>
        </p:txBody>
      </p:sp>
      <p:sp>
        <p:nvSpPr>
          <p:cNvPr id="5" name="頁尾版面配置區 4"/>
          <p:cNvSpPr>
            <a:spLocks noGrp="1"/>
          </p:cNvSpPr>
          <p:nvPr>
            <p:ph type="ftr" sz="quarter" idx="11"/>
          </p:nvPr>
        </p:nvSpPr>
        <p:spPr>
          <a:xfrm>
            <a:off x="457201" y="6248207"/>
            <a:ext cx="5573483" cy="365125"/>
          </a:xfrm>
        </p:spPr>
        <p:txBody>
          <a:bodyPr/>
          <a:lstStyle/>
          <a:p>
            <a:endParaRPr lang="zh-HK"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投影片編號版面配置區 5"/>
          <p:cNvSpPr>
            <a:spLocks noGrp="1"/>
          </p:cNvSpPr>
          <p:nvPr>
            <p:ph type="sldNum" sz="quarter" idx="12"/>
          </p:nvPr>
        </p:nvSpPr>
        <p:spPr>
          <a:xfrm rot="5400000">
            <a:off x="5989638" y="144462"/>
            <a:ext cx="533400" cy="244476"/>
          </a:xfrm>
        </p:spPr>
        <p:txBody>
          <a:bodyPr/>
          <a:lstStyle/>
          <a:p>
            <a:fld id="{CB7B4A95-8F82-4D9E-A033-F1269CBA9A3F}" type="slidenum">
              <a:rPr lang="zh-HK" altLang="en-US" smtClean="0"/>
              <a:t>‹#›</a:t>
            </a:fld>
            <a:endParaRPr lang="zh-HK"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85646D7-543A-4564-A5A1-EF72593D21F1}" type="datetimeFigureOut">
              <a:rPr lang="zh-HK" altLang="en-US" smtClean="0"/>
              <a:t>5/7/2018</a:t>
            </a:fld>
            <a:endParaRPr lang="zh-HK" altLang="en-US"/>
          </a:p>
        </p:txBody>
      </p:sp>
      <p:sp>
        <p:nvSpPr>
          <p:cNvPr id="3" name="頁尾版面配置區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HK"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B7B4A95-8F82-4D9E-A033-F1269CBA9A3F}" type="slidenum">
              <a:rPr lang="zh-HK" altLang="en-US" smtClean="0"/>
              <a:t>‹#›</a:t>
            </a:fld>
            <a:endParaRPr lang="zh-HK"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907704" y="4038600"/>
            <a:ext cx="6931496" cy="1828800"/>
          </a:xfrm>
        </p:spPr>
        <p:txBody>
          <a:bodyPr/>
          <a:lstStyle/>
          <a:p>
            <a:r>
              <a:rPr lang="zh-TW" altLang="en-US" b="1" dirty="0" smtClean="0">
                <a:latin typeface="微軟正黑體" panose="020B0604030504040204" pitchFamily="34" charset="-120"/>
                <a:ea typeface="微軟正黑體" panose="020B0604030504040204" pitchFamily="34" charset="-120"/>
              </a:rPr>
              <a:t>優化數據處理的學與教策略</a:t>
            </a:r>
            <a:endParaRPr lang="zh-HK" altLang="en-US" b="1" dirty="0">
              <a:latin typeface="微軟正黑體" panose="020B0604030504040204" pitchFamily="34" charset="-120"/>
              <a:ea typeface="微軟正黑體" panose="020B0604030504040204" pitchFamily="34" charset="-120"/>
            </a:endParaRPr>
          </a:p>
        </p:txBody>
      </p:sp>
      <p:sp>
        <p:nvSpPr>
          <p:cNvPr id="3" name="副標題 2"/>
          <p:cNvSpPr>
            <a:spLocks noGrp="1"/>
          </p:cNvSpPr>
          <p:nvPr>
            <p:ph type="subTitle" idx="1"/>
          </p:nvPr>
        </p:nvSpPr>
        <p:spPr/>
        <p:txBody>
          <a:bodyPr/>
          <a:lstStyle/>
          <a:p>
            <a:r>
              <a:rPr lang="zh-TW" altLang="en-US" b="1" dirty="0" smtClean="0">
                <a:solidFill>
                  <a:schemeClr val="tx1"/>
                </a:solidFill>
                <a:latin typeface="微軟正黑體" panose="020B0604030504040204" pitchFamily="34" charset="-120"/>
                <a:ea typeface="微軟正黑體" panose="020B0604030504040204" pitchFamily="34" charset="-120"/>
              </a:rPr>
              <a:t>深培中學廖永恆老師</a:t>
            </a:r>
            <a:endParaRPr lang="zh-HK" altLang="en-US"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86571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微軟正黑體" panose="020B0604030504040204" pitchFamily="34" charset="-120"/>
                <a:ea typeface="微軟正黑體" panose="020B0604030504040204" pitchFamily="34" charset="-120"/>
              </a:rPr>
              <a:t>通識教育科的</a:t>
            </a:r>
            <a:r>
              <a:rPr lang="zh-HK" altLang="en-US" b="1" dirty="0" smtClean="0">
                <a:latin typeface="微軟正黑體" panose="020B0604030504040204" pitchFamily="34" charset="-120"/>
                <a:ea typeface="微軟正黑體" panose="020B0604030504040204" pitchFamily="34" charset="-120"/>
              </a:rPr>
              <a:t>課程理念</a:t>
            </a:r>
            <a:endParaRPr lang="zh-HK" altLang="en-US"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quarter" idx="1"/>
          </p:nvPr>
        </p:nvSpPr>
        <p:spPr>
          <a:xfrm>
            <a:off x="179512" y="1816275"/>
            <a:ext cx="4896544" cy="4140324"/>
          </a:xfrm>
        </p:spPr>
        <p:txBody>
          <a:bodyPr>
            <a:normAutofit/>
          </a:bodyPr>
          <a:lstStyle/>
          <a:p>
            <a:pPr marL="0" indent="0">
              <a:buNone/>
            </a:pPr>
            <a:r>
              <a:rPr lang="zh-TW" altLang="en-US" sz="2400" dirty="0" smtClean="0">
                <a:latin typeface="微軟正黑體" panose="020B0604030504040204" pitchFamily="34" charset="-120"/>
                <a:ea typeface="微軟正黑體" panose="020B0604030504040204" pitchFamily="34" charset="-120"/>
              </a:rPr>
              <a:t>學生修讀通識教育科時，需要</a:t>
            </a:r>
            <a:r>
              <a:rPr lang="zh-TW" altLang="en-US" sz="2400" b="1" dirty="0" smtClean="0">
                <a:solidFill>
                  <a:srgbClr val="FF0000"/>
                </a:solidFill>
                <a:latin typeface="微軟正黑體" panose="020B0604030504040204" pitchFamily="34" charset="-120"/>
                <a:ea typeface="微軟正黑體" panose="020B0604030504040204" pitchFamily="34" charset="-120"/>
              </a:rPr>
              <a:t>應用從其他學科所獲取的知識</a:t>
            </a:r>
            <a:r>
              <a:rPr lang="zh-TW" altLang="en-US" sz="2400" dirty="0" smtClean="0">
                <a:latin typeface="微軟正黑體" panose="020B0604030504040204" pitchFamily="34" charset="-120"/>
                <a:ea typeface="微軟正黑體" panose="020B0604030504040204" pitchFamily="34" charset="-120"/>
              </a:rPr>
              <a:t>和角度來探究當代的議題，目的是讓學生有機會：</a:t>
            </a:r>
            <a:endParaRPr lang="en-US" altLang="zh-TW" sz="2400" dirty="0" smtClean="0">
              <a:latin typeface="微軟正黑體" panose="020B0604030504040204" pitchFamily="34" charset="-120"/>
              <a:ea typeface="微軟正黑體" panose="020B0604030504040204" pitchFamily="34" charset="-120"/>
            </a:endParaRPr>
          </a:p>
          <a:p>
            <a:pPr>
              <a:buFont typeface="Wingdings" panose="05000000000000000000" pitchFamily="2" charset="2"/>
              <a:buChar char="p"/>
            </a:pPr>
            <a:r>
              <a:rPr lang="zh-TW" altLang="en-US" sz="2400" b="1" dirty="0" smtClean="0">
                <a:solidFill>
                  <a:srgbClr val="FF0000"/>
                </a:solidFill>
                <a:latin typeface="微軟正黑體" panose="020B0604030504040204" pitchFamily="34" charset="-120"/>
                <a:ea typeface="微軟正黑體" panose="020B0604030504040204" pitchFamily="34" charset="-120"/>
              </a:rPr>
              <a:t>聯繫不同學科</a:t>
            </a:r>
            <a:r>
              <a:rPr lang="zh-TW" altLang="en-US" sz="2400" dirty="0" smtClean="0">
                <a:latin typeface="微軟正黑體" panose="020B0604030504040204" pitchFamily="34" charset="-120"/>
                <a:ea typeface="微軟正黑體" panose="020B0604030504040204" pitchFamily="34" charset="-120"/>
              </a:rPr>
              <a:t>的知識和概念</a:t>
            </a:r>
            <a:endParaRPr lang="en-US" altLang="zh-TW" sz="2400" dirty="0" smtClean="0">
              <a:latin typeface="微軟正黑體" panose="020B0604030504040204" pitchFamily="34" charset="-120"/>
              <a:ea typeface="微軟正黑體" panose="020B0604030504040204" pitchFamily="34" charset="-120"/>
            </a:endParaRPr>
          </a:p>
          <a:p>
            <a:pPr>
              <a:buFont typeface="Wingdings" panose="05000000000000000000" pitchFamily="2" charset="2"/>
              <a:buChar char="p"/>
            </a:pPr>
            <a:r>
              <a:rPr lang="zh-TW" altLang="en-US" sz="2400" dirty="0" smtClean="0">
                <a:latin typeface="微軟正黑體" panose="020B0604030504040204" pitchFamily="34" charset="-120"/>
                <a:ea typeface="微軟正黑體" panose="020B0604030504040204" pitchFamily="34" charset="-120"/>
              </a:rPr>
              <a:t>擴展看事物的角度，有關角度超越單一的學科</a:t>
            </a:r>
            <a:endParaRPr lang="en-US" altLang="zh-TW" sz="2400" dirty="0" smtClean="0">
              <a:latin typeface="微軟正黑體" panose="020B0604030504040204" pitchFamily="34" charset="-120"/>
              <a:ea typeface="微軟正黑體" panose="020B0604030504040204" pitchFamily="34" charset="-120"/>
            </a:endParaRPr>
          </a:p>
          <a:p>
            <a:pPr>
              <a:buFont typeface="Wingdings" panose="05000000000000000000" pitchFamily="2" charset="2"/>
              <a:buChar char="p"/>
            </a:pPr>
            <a:r>
              <a:rPr lang="zh-TW" altLang="en-US" sz="2400" dirty="0" smtClean="0">
                <a:latin typeface="微軟正黑體" panose="020B0604030504040204" pitchFamily="34" charset="-120"/>
                <a:ea typeface="微軟正黑體" panose="020B0604030504040204" pitchFamily="34" charset="-120"/>
              </a:rPr>
              <a:t>探討當代議題，而有關議題未能被某單一學科所涵蓋</a:t>
            </a:r>
            <a:endParaRPr lang="zh-HK" altLang="en-US" sz="2400" dirty="0">
              <a:latin typeface="微軟正黑體" panose="020B0604030504040204" pitchFamily="34" charset="-120"/>
              <a:ea typeface="微軟正黑體" panose="020B0604030504040204" pitchFamily="34" charset="-12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8" y="1844825"/>
            <a:ext cx="3946203" cy="3798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5366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smtClean="0">
                <a:latin typeface="微軟正黑體" panose="020B0604030504040204" pitchFamily="34" charset="-120"/>
                <a:ea typeface="微軟正黑體" panose="020B0604030504040204" pitchFamily="34" charset="-120"/>
              </a:rPr>
              <a:t>高小至初中數學課程的學習內容</a:t>
            </a:r>
            <a:endParaRPr lang="zh-HK" altLang="en-US"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quarter" idx="1"/>
          </p:nvPr>
        </p:nvSpPr>
        <p:spPr>
          <a:xfrm>
            <a:off x="457200" y="1600200"/>
            <a:ext cx="8229600" cy="4997152"/>
          </a:xfrm>
        </p:spPr>
        <p:txBody>
          <a:bodyPr>
            <a:normAutofit fontScale="85000" lnSpcReduction="20000"/>
          </a:bodyPr>
          <a:lstStyle/>
          <a:p>
            <a:pPr marL="342900" lvl="1" indent="-342900">
              <a:buFont typeface="Arial" panose="020B0604020202020204" pitchFamily="34" charset="0"/>
              <a:buChar char="•"/>
            </a:pPr>
            <a:r>
              <a:rPr lang="zh-HK" altLang="en-US" dirty="0" smtClean="0">
                <a:latin typeface="微軟正黑體" panose="020B0604030504040204" pitchFamily="34" charset="-120"/>
                <a:ea typeface="微軟正黑體" panose="020B0604030504040204" pitchFamily="34" charset="-120"/>
              </a:rPr>
              <a:t>數與代數</a:t>
            </a:r>
            <a:r>
              <a:rPr lang="zh-TW" altLang="en-US" dirty="0" smtClean="0">
                <a:latin typeface="微軟正黑體" panose="020B0604030504040204" pitchFamily="34" charset="-120"/>
                <a:ea typeface="微軟正黑體" panose="020B0604030504040204" pitchFamily="34" charset="-120"/>
              </a:rPr>
              <a:t>（初中）</a:t>
            </a:r>
            <a:endParaRPr lang="en-US" altLang="zh-HK" dirty="0" smtClean="0">
              <a:latin typeface="微軟正黑體" panose="020B0604030504040204" pitchFamily="34" charset="-120"/>
              <a:ea typeface="微軟正黑體" panose="020B0604030504040204" pitchFamily="34" charset="-120"/>
            </a:endParaRPr>
          </a:p>
          <a:p>
            <a:pPr lvl="1"/>
            <a:r>
              <a:rPr lang="zh-HK" altLang="en-US" dirty="0" smtClean="0">
                <a:latin typeface="微軟正黑體" panose="020B0604030504040204" pitchFamily="34" charset="-120"/>
                <a:ea typeface="微軟正黑體" panose="020B0604030504040204" pitchFamily="34" charset="-120"/>
              </a:rPr>
              <a:t>率、比及比例</a:t>
            </a:r>
            <a:endParaRPr lang="en-US" altLang="zh-HK" dirty="0" smtClean="0">
              <a:latin typeface="微軟正黑體" panose="020B0604030504040204" pitchFamily="34" charset="-120"/>
              <a:ea typeface="微軟正黑體" panose="020B0604030504040204" pitchFamily="34" charset="-120"/>
            </a:endParaRPr>
          </a:p>
          <a:p>
            <a:pPr lvl="2"/>
            <a:r>
              <a:rPr lang="zh-HK" altLang="en-US" dirty="0" smtClean="0">
                <a:solidFill>
                  <a:srgbClr val="FF0000"/>
                </a:solidFill>
                <a:latin typeface="微軟正黑體" panose="020B0604030504040204" pitchFamily="34" charset="-120"/>
                <a:ea typeface="微軟正黑體" panose="020B0604030504040204" pitchFamily="34" charset="-120"/>
              </a:rPr>
              <a:t>理解</a:t>
            </a:r>
            <a:r>
              <a:rPr lang="zh-HK" altLang="en-US" dirty="0" smtClean="0">
                <a:latin typeface="微軟正黑體" panose="020B0604030504040204" pitchFamily="34" charset="-120"/>
                <a:ea typeface="微軟正黑體" panose="020B0604030504040204" pitchFamily="34" charset="-120"/>
              </a:rPr>
              <a:t>率 、比及比例的概念</a:t>
            </a:r>
            <a:endParaRPr lang="en-US" altLang="zh-HK" dirty="0" smtClean="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解涉及率、 比及比例的應用題</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數據處理</a:t>
            </a:r>
            <a:endParaRPr lang="en-US" altLang="zh-TW" dirty="0" smtClean="0">
              <a:latin typeface="微軟正黑體" panose="020B0604030504040204" pitchFamily="34" charset="-120"/>
              <a:ea typeface="微軟正黑體" panose="020B0604030504040204" pitchFamily="34" charset="-120"/>
            </a:endParaRPr>
          </a:p>
          <a:p>
            <a:pPr lvl="1"/>
            <a:r>
              <a:rPr lang="zh-HK" altLang="en-US" dirty="0" smtClean="0">
                <a:latin typeface="微軟正黑體" panose="020B0604030504040204" pitchFamily="34" charset="-120"/>
                <a:ea typeface="微軟正黑體" panose="020B0604030504040204" pitchFamily="34" charset="-120"/>
              </a:rPr>
              <a:t>棒形圖</a:t>
            </a:r>
            <a:r>
              <a:rPr lang="zh-TW" altLang="en-US" dirty="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高小）</a:t>
            </a:r>
            <a:endParaRPr lang="en-US" altLang="zh-HK" dirty="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認識、</a:t>
            </a:r>
            <a:r>
              <a:rPr lang="zh-HK" altLang="en-US" dirty="0" smtClean="0">
                <a:solidFill>
                  <a:srgbClr val="FF0000"/>
                </a:solidFill>
                <a:latin typeface="微軟正黑體" panose="020B0604030504040204" pitchFamily="34" charset="-120"/>
                <a:ea typeface="微軟正黑體" panose="020B0604030504040204" pitchFamily="34" charset="-120"/>
              </a:rPr>
              <a:t>闡釋</a:t>
            </a:r>
            <a:r>
              <a:rPr lang="zh-TW" altLang="en-US" dirty="0" smtClean="0">
                <a:latin typeface="微軟正黑體" panose="020B0604030504040204" pitchFamily="34" charset="-120"/>
                <a:ea typeface="微軟正黑體" panose="020B0604030504040204" pitchFamily="34" charset="-120"/>
              </a:rPr>
              <a:t>及製作棒形圖及複合棒形圖 </a:t>
            </a:r>
            <a:endParaRPr lang="en-US" altLang="zh-TW" dirty="0" smtClean="0">
              <a:latin typeface="微軟正黑體" panose="020B0604030504040204" pitchFamily="34" charset="-120"/>
              <a:ea typeface="微軟正黑體" panose="020B0604030504040204" pitchFamily="34" charset="-120"/>
            </a:endParaRPr>
          </a:p>
          <a:p>
            <a:pPr lvl="1"/>
            <a:r>
              <a:rPr lang="zh-HK" altLang="en-US" dirty="0" smtClean="0">
                <a:latin typeface="微軟正黑體" panose="020B0604030504040204" pitchFamily="34" charset="-120"/>
                <a:ea typeface="微軟正黑體" panose="020B0604030504040204" pitchFamily="34" charset="-120"/>
              </a:rPr>
              <a:t>折線圖</a:t>
            </a:r>
            <a:r>
              <a:rPr lang="zh-TW" altLang="en-US" dirty="0" smtClean="0">
                <a:latin typeface="微軟正黑體" panose="020B0604030504040204" pitchFamily="34" charset="-120"/>
                <a:ea typeface="微軟正黑體" panose="020B0604030504040204" pitchFamily="34" charset="-120"/>
              </a:rPr>
              <a:t>（高小）</a:t>
            </a:r>
            <a:endParaRPr lang="zh-HK" altLang="en-US" dirty="0" smtClean="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認識、</a:t>
            </a:r>
            <a:r>
              <a:rPr lang="zh-HK" altLang="en-US" dirty="0" smtClean="0">
                <a:solidFill>
                  <a:srgbClr val="FF0000"/>
                </a:solidFill>
                <a:latin typeface="微軟正黑體" panose="020B0604030504040204" pitchFamily="34" charset="-120"/>
                <a:ea typeface="微軟正黑體" panose="020B0604030504040204" pitchFamily="34" charset="-120"/>
              </a:rPr>
              <a:t>闡釋</a:t>
            </a:r>
            <a:r>
              <a:rPr lang="zh-TW" altLang="en-US" dirty="0" smtClean="0">
                <a:latin typeface="微軟正黑體" panose="020B0604030504040204" pitchFamily="34" charset="-120"/>
                <a:ea typeface="微軟正黑體" panose="020B0604030504040204" pitchFamily="34" charset="-120"/>
              </a:rPr>
              <a:t>及製作</a:t>
            </a:r>
            <a:r>
              <a:rPr lang="zh-HK" altLang="en-US" dirty="0" smtClean="0">
                <a:latin typeface="微軟正黑體" panose="020B0604030504040204" pitchFamily="34" charset="-120"/>
                <a:ea typeface="微軟正黑體" panose="020B0604030504040204" pitchFamily="34" charset="-120"/>
              </a:rPr>
              <a:t>折線圖 </a:t>
            </a:r>
            <a:endParaRPr lang="en-US" altLang="zh-HK" dirty="0" smtClean="0">
              <a:latin typeface="微軟正黑體" panose="020B0604030504040204" pitchFamily="34" charset="-120"/>
              <a:ea typeface="微軟正黑體" panose="020B0604030504040204" pitchFamily="34" charset="-120"/>
            </a:endParaRPr>
          </a:p>
          <a:p>
            <a:pPr lvl="1"/>
            <a:r>
              <a:rPr lang="zh-HK" altLang="en-US" dirty="0" smtClean="0">
                <a:latin typeface="微軟正黑體" panose="020B0604030504040204" pitchFamily="34" charset="-120"/>
                <a:ea typeface="微軟正黑體" panose="020B0604030504040204" pitchFamily="34" charset="-120"/>
              </a:rPr>
              <a:t>圓形圖</a:t>
            </a:r>
            <a:r>
              <a:rPr lang="zh-TW" altLang="en-US" dirty="0" smtClean="0">
                <a:latin typeface="微軟正黑體" panose="020B0604030504040204" pitchFamily="34" charset="-120"/>
                <a:ea typeface="微軟正黑體" panose="020B0604030504040204" pitchFamily="34" charset="-120"/>
              </a:rPr>
              <a:t>（高小）</a:t>
            </a:r>
            <a:endParaRPr lang="en-US" altLang="zh-HK" dirty="0" smtClean="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認識及</a:t>
            </a:r>
            <a:r>
              <a:rPr lang="zh-HK" altLang="en-US" dirty="0" smtClean="0">
                <a:solidFill>
                  <a:srgbClr val="FF0000"/>
                </a:solidFill>
                <a:latin typeface="微軟正黑體" panose="020B0604030504040204" pitchFamily="34" charset="-120"/>
                <a:ea typeface="微軟正黑體" panose="020B0604030504040204" pitchFamily="34" charset="-120"/>
              </a:rPr>
              <a:t>闡</a:t>
            </a:r>
            <a:r>
              <a:rPr lang="zh-TW" altLang="en-US" dirty="0" smtClean="0">
                <a:solidFill>
                  <a:srgbClr val="FF0000"/>
                </a:solidFill>
                <a:latin typeface="微軟正黑體" panose="020B0604030504040204" pitchFamily="34" charset="-120"/>
                <a:ea typeface="微軟正黑體" panose="020B0604030504040204" pitchFamily="34" charset="-120"/>
              </a:rPr>
              <a:t>釋</a:t>
            </a:r>
            <a:r>
              <a:rPr lang="zh-HK" altLang="en-US" dirty="0" smtClean="0">
                <a:latin typeface="微軟正黑體" panose="020B0604030504040204" pitchFamily="34" charset="-120"/>
                <a:ea typeface="微軟正黑體" panose="020B0604030504040204" pitchFamily="34" charset="-120"/>
              </a:rPr>
              <a:t>圓形圖 </a:t>
            </a:r>
            <a:endParaRPr lang="en-US" altLang="zh-HK" dirty="0" smtClean="0">
              <a:latin typeface="微軟正黑體" panose="020B0604030504040204" pitchFamily="34" charset="-120"/>
              <a:ea typeface="微軟正黑體" panose="020B0604030504040204" pitchFamily="34" charset="-120"/>
            </a:endParaRPr>
          </a:p>
          <a:p>
            <a:pPr lvl="1"/>
            <a:r>
              <a:rPr lang="zh-HK" altLang="en-US" dirty="0" smtClean="0">
                <a:latin typeface="微軟正黑體" panose="020B0604030504040204" pitchFamily="34" charset="-120"/>
                <a:ea typeface="微軟正黑體" panose="020B0604030504040204" pitchFamily="34" charset="-120"/>
              </a:rPr>
              <a:t>數據的表達</a:t>
            </a:r>
            <a:r>
              <a:rPr lang="zh-TW" altLang="en-US" dirty="0" smtClean="0">
                <a:latin typeface="微軟正黑體" panose="020B0604030504040204" pitchFamily="34" charset="-120"/>
                <a:ea typeface="微軟正黑體" panose="020B0604030504040204" pitchFamily="34" charset="-120"/>
              </a:rPr>
              <a:t>（初中）</a:t>
            </a:r>
            <a:endParaRPr lang="en-US" altLang="zh-HK" dirty="0" smtClean="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認識和</a:t>
            </a:r>
            <a:r>
              <a:rPr lang="zh-TW" altLang="en-US" dirty="0" smtClean="0">
                <a:solidFill>
                  <a:srgbClr val="FF0000"/>
                </a:solidFill>
                <a:latin typeface="微軟正黑體" panose="020B0604030504040204" pitchFamily="34" charset="-120"/>
                <a:ea typeface="微軟正黑體" panose="020B0604030504040204" pitchFamily="34" charset="-120"/>
              </a:rPr>
              <a:t>闡釋</a:t>
            </a:r>
            <a:r>
              <a:rPr lang="zh-TW" altLang="en-US" dirty="0" smtClean="0">
                <a:latin typeface="微軟正黑體" panose="020B0604030504040204" pitchFamily="34" charset="-120"/>
                <a:ea typeface="微軟正黑體" panose="020B0604030504040204" pitchFamily="34" charset="-120"/>
              </a:rPr>
              <a:t>幹葉圖和直方圖</a:t>
            </a:r>
            <a:endParaRPr lang="en-US" altLang="zh-TW" dirty="0" smtClean="0">
              <a:latin typeface="微軟正黑體" panose="020B0604030504040204" pitchFamily="34" charset="-120"/>
              <a:ea typeface="微軟正黑體" panose="020B0604030504040204" pitchFamily="34" charset="-120"/>
            </a:endParaRPr>
          </a:p>
          <a:p>
            <a:pPr lvl="2"/>
            <a:r>
              <a:rPr lang="zh-TW" altLang="en-US" dirty="0" smtClean="0">
                <a:latin typeface="微軟正黑體" panose="020B0604030504040204" pitchFamily="34" charset="-120"/>
                <a:ea typeface="微軟正黑體" panose="020B0604030504040204" pitchFamily="34" charset="-120"/>
              </a:rPr>
              <a:t>認識和</a:t>
            </a:r>
            <a:r>
              <a:rPr lang="zh-TW" altLang="en-US" dirty="0" smtClean="0">
                <a:solidFill>
                  <a:srgbClr val="FF0000"/>
                </a:solidFill>
                <a:latin typeface="微軟正黑體" panose="020B0604030504040204" pitchFamily="34" charset="-120"/>
                <a:ea typeface="微軟正黑體" panose="020B0604030504040204" pitchFamily="34" charset="-120"/>
              </a:rPr>
              <a:t>闡釋</a:t>
            </a:r>
            <a:r>
              <a:rPr lang="zh-TW" altLang="en-US" dirty="0" smtClean="0">
                <a:latin typeface="微軟正黑體" panose="020B0604030504040204" pitchFamily="34" charset="-120"/>
                <a:ea typeface="微軟正黑體" panose="020B0604030504040204" pitchFamily="34" charset="-120"/>
              </a:rPr>
              <a:t>頻數多邊形、頻數曲線、累積頻數多邊形和累積頻數曲線</a:t>
            </a:r>
            <a:endParaRPr lang="zh-HK"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74789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微軟正黑體" panose="020B0604030504040204" pitchFamily="34" charset="-120"/>
                <a:ea typeface="微軟正黑體" panose="020B0604030504040204" pitchFamily="34" charset="-120"/>
              </a:rPr>
              <a:t>通識教育科的學習範圍</a:t>
            </a:r>
            <a:endParaRPr lang="zh-HK" altLang="en-US" b="1" dirty="0">
              <a:latin typeface="微軟正黑體" panose="020B0604030504040204" pitchFamily="34" charset="-120"/>
              <a:ea typeface="微軟正黑體" panose="020B0604030504040204" pitchFamily="34" charset="-120"/>
            </a:endParaRPr>
          </a:p>
        </p:txBody>
      </p:sp>
      <p:graphicFrame>
        <p:nvGraphicFramePr>
          <p:cNvPr id="6" name="資料庫圖表 5"/>
          <p:cNvGraphicFramePr/>
          <p:nvPr>
            <p:extLst>
              <p:ext uri="{D42A27DB-BD31-4B8C-83A1-F6EECF244321}">
                <p14:modId xmlns:p14="http://schemas.microsoft.com/office/powerpoint/2010/main" val="2734111132"/>
              </p:ext>
            </p:extLst>
          </p:nvPr>
        </p:nvGraphicFramePr>
        <p:xfrm>
          <a:off x="251520" y="1340768"/>
          <a:ext cx="8712968" cy="5200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1661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1907704" y="2577910"/>
            <a:ext cx="5702202" cy="461665"/>
          </a:xfrm>
          <a:prstGeom prst="rect">
            <a:avLst/>
          </a:prstGeom>
          <a:noFill/>
        </p:spPr>
        <p:txBody>
          <a:bodyPr wrap="none" rtlCol="0">
            <a:spAutoFit/>
          </a:bodyPr>
          <a:lstStyle/>
          <a:p>
            <a:r>
              <a:rPr lang="zh-TW" altLang="en-US" sz="2400" dirty="0" smtClean="0">
                <a:latin typeface="微軟正黑體" panose="020B0604030504040204" pitchFamily="34" charset="-120"/>
                <a:ea typeface="微軟正黑體" panose="020B0604030504040204" pitchFamily="34" charset="-120"/>
              </a:rPr>
              <a:t>資料</a:t>
            </a:r>
            <a:r>
              <a:rPr lang="en-US" altLang="zh-TW" sz="2400" dirty="0" smtClean="0">
                <a:latin typeface="微軟正黑體" panose="020B0604030504040204" pitchFamily="34" charset="-120"/>
                <a:ea typeface="微軟正黑體" panose="020B0604030504040204" pitchFamily="34" charset="-120"/>
              </a:rPr>
              <a:t>B︰</a:t>
            </a:r>
            <a:r>
              <a:rPr lang="en-US" altLang="zh-CN" sz="2400" dirty="0" smtClean="0">
                <a:latin typeface="微軟正黑體" panose="020B0604030504040204" pitchFamily="34" charset="-120"/>
                <a:ea typeface="微軟正黑體" panose="020B0604030504040204" pitchFamily="34" charset="-120"/>
              </a:rPr>
              <a:t>2015</a:t>
            </a:r>
            <a:r>
              <a:rPr lang="zh-CN" altLang="en-US" sz="2400" dirty="0" smtClean="0">
                <a:latin typeface="微軟正黑體" panose="020B0604030504040204" pitchFamily="34" charset="-120"/>
                <a:ea typeface="微軟正黑體" panose="020B0604030504040204" pitchFamily="34" charset="-120"/>
              </a:rPr>
              <a:t>年全球可再生能源</a:t>
            </a:r>
            <a:r>
              <a:rPr lang="zh-TW" altLang="en-US" sz="2400" dirty="0" smtClean="0">
                <a:latin typeface="微軟正黑體" panose="020B0604030504040204" pitchFamily="34" charset="-120"/>
                <a:ea typeface="微軟正黑體" panose="020B0604030504040204" pitchFamily="34" charset="-120"/>
              </a:rPr>
              <a:t>投資</a:t>
            </a:r>
            <a:r>
              <a:rPr lang="zh-CN" altLang="en-US" sz="2400" dirty="0" smtClean="0">
                <a:latin typeface="微軟正黑體" panose="020B0604030504040204" pitchFamily="34" charset="-120"/>
                <a:ea typeface="微軟正黑體" panose="020B0604030504040204" pitchFamily="34" charset="-120"/>
              </a:rPr>
              <a:t>情</a:t>
            </a:r>
            <a:r>
              <a:rPr lang="zh-TW" altLang="en-US" sz="2400" dirty="0" smtClean="0">
                <a:latin typeface="微軟正黑體" panose="020B0604030504040204" pitchFamily="34" charset="-120"/>
                <a:ea typeface="微軟正黑體" panose="020B0604030504040204" pitchFamily="34" charset="-120"/>
              </a:rPr>
              <a:t>況</a:t>
            </a:r>
            <a:endParaRPr lang="zh-HK" altLang="en-US" sz="2400" dirty="0">
              <a:latin typeface="微軟正黑體" panose="020B0604030504040204" pitchFamily="34" charset="-120"/>
              <a:ea typeface="微軟正黑體" panose="020B0604030504040204" pitchFamily="34" charset="-120"/>
            </a:endParaRPr>
          </a:p>
        </p:txBody>
      </p:sp>
      <p:sp>
        <p:nvSpPr>
          <p:cNvPr id="8" name="標題 1"/>
          <p:cNvSpPr>
            <a:spLocks noGrp="1"/>
          </p:cNvSpPr>
          <p:nvPr>
            <p:ph type="title"/>
          </p:nvPr>
        </p:nvSpPr>
        <p:spPr>
          <a:xfrm>
            <a:off x="442408" y="1434910"/>
            <a:ext cx="8229600" cy="1143000"/>
          </a:xfrm>
        </p:spPr>
        <p:txBody>
          <a:bodyPr>
            <a:noAutofit/>
          </a:bodyPr>
          <a:lstStyle/>
          <a:p>
            <a:pPr algn="ctr"/>
            <a:r>
              <a:rPr lang="zh-HK" altLang="zh-HK" sz="3200" dirty="0">
                <a:latin typeface="微軟正黑體" panose="020B0604030504040204" pitchFamily="34" charset="-120"/>
                <a:ea typeface="微軟正黑體" panose="020B0604030504040204" pitchFamily="34" charset="-120"/>
              </a:rPr>
              <a:t>「近年中國</a:t>
            </a:r>
            <a:r>
              <a:rPr lang="zh-TW" altLang="zh-HK" sz="3200" dirty="0">
                <a:latin typeface="微軟正黑體" panose="020B0604030504040204" pitchFamily="34" charset="-120"/>
                <a:ea typeface="微軟正黑體" panose="020B0604030504040204" pitchFamily="34" charset="-120"/>
              </a:rPr>
              <a:t>可再生能源有不錯的發展</a:t>
            </a:r>
            <a:r>
              <a:rPr lang="zh-HK" altLang="zh-HK" sz="3200" dirty="0">
                <a:latin typeface="微軟正黑體" panose="020B0604030504040204" pitchFamily="34" charset="-120"/>
                <a:ea typeface="微軟正黑體" panose="020B0604030504040204" pitchFamily="34" charset="-120"/>
              </a:rPr>
              <a:t>。</a:t>
            </a:r>
            <a:r>
              <a:rPr lang="zh-HK" altLang="zh-HK" sz="3200" dirty="0" smtClean="0">
                <a:latin typeface="微軟正黑體" panose="020B0604030504040204" pitchFamily="34" charset="-120"/>
                <a:ea typeface="微軟正黑體" panose="020B0604030504040204" pitchFamily="34" charset="-120"/>
              </a:rPr>
              <a:t>」</a:t>
            </a:r>
            <a:r>
              <a:rPr lang="en-US" altLang="zh-HK" sz="3200" dirty="0" smtClean="0">
                <a:latin typeface="微軟正黑體" panose="020B0604030504040204" pitchFamily="34" charset="-120"/>
                <a:ea typeface="微軟正黑體" panose="020B0604030504040204" pitchFamily="34" charset="-120"/>
              </a:rPr>
              <a:t/>
            </a:r>
            <a:br>
              <a:rPr lang="en-US" altLang="zh-HK" sz="3200" dirty="0" smtClean="0">
                <a:latin typeface="微軟正黑體" panose="020B0604030504040204" pitchFamily="34" charset="-120"/>
                <a:ea typeface="微軟正黑體" panose="020B0604030504040204" pitchFamily="34" charset="-120"/>
              </a:rPr>
            </a:br>
            <a:r>
              <a:rPr lang="zh-HK" altLang="zh-HK" sz="3200" dirty="0" smtClean="0">
                <a:latin typeface="微軟正黑體" panose="020B0604030504040204" pitchFamily="34" charset="-120"/>
                <a:ea typeface="微軟正黑體" panose="020B0604030504040204" pitchFamily="34" charset="-120"/>
              </a:rPr>
              <a:t>解釋</a:t>
            </a:r>
            <a:r>
              <a:rPr lang="zh-HK" altLang="zh-HK" sz="3200" dirty="0">
                <a:latin typeface="微軟正黑體" panose="020B0604030504040204" pitchFamily="34" charset="-120"/>
                <a:ea typeface="微軟正黑體" panose="020B0604030504040204" pitchFamily="34" charset="-120"/>
              </a:rPr>
              <a:t>資料如何支持這項聲稱。</a:t>
            </a:r>
            <a:endParaRPr lang="zh-HK" altLang="en-US" sz="3200"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3484331" y="297523"/>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教學目標</a:t>
            </a:r>
            <a:endParaRPr lang="zh-HK"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98451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a:xfrm>
            <a:off x="1057603" y="260647"/>
            <a:ext cx="1700202" cy="562075"/>
          </a:xfrm>
        </p:spPr>
        <p:txBody>
          <a:bodyPr>
            <a:noAutofit/>
          </a:bodyPr>
          <a:lstStyle/>
          <a:p>
            <a:r>
              <a:rPr lang="zh-TW" altLang="en-US" sz="3600" b="1" dirty="0" smtClean="0">
                <a:latin typeface="微軟正黑體" panose="020B0604030504040204" pitchFamily="34" charset="-120"/>
                <a:ea typeface="微軟正黑體" panose="020B0604030504040204" pitchFamily="34" charset="-120"/>
              </a:rPr>
              <a:t>重點一</a:t>
            </a:r>
            <a:endParaRPr lang="zh-HK" altLang="en-US" sz="3600"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179512" y="980728"/>
            <a:ext cx="3456384" cy="1569660"/>
          </a:xfrm>
          <a:prstGeom prst="rect">
            <a:avLst/>
          </a:prstGeom>
          <a:noFill/>
          <a:ln>
            <a:solidFill>
              <a:schemeClr val="tx1"/>
            </a:solidFill>
          </a:ln>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利用複合棒型圖了解中國化石燃料供應和消耗情況</a:t>
            </a:r>
            <a:endParaRPr lang="zh-HK" altLang="en-US" sz="3200"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441820" y="2790369"/>
            <a:ext cx="2736304"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解說重點</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7" name="向下箭號 6"/>
          <p:cNvSpPr/>
          <p:nvPr/>
        </p:nvSpPr>
        <p:spPr>
          <a:xfrm>
            <a:off x="1377924" y="3436699"/>
            <a:ext cx="864096" cy="433789"/>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文字方塊 7"/>
          <p:cNvSpPr txBox="1"/>
          <p:nvPr/>
        </p:nvSpPr>
        <p:spPr>
          <a:xfrm>
            <a:off x="441820" y="3870489"/>
            <a:ext cx="2736304"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教師示範</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9" name="向下箭號 8"/>
          <p:cNvSpPr/>
          <p:nvPr/>
        </p:nvSpPr>
        <p:spPr>
          <a:xfrm>
            <a:off x="1377924" y="4516819"/>
            <a:ext cx="864096" cy="433789"/>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文字方塊 9"/>
          <p:cNvSpPr txBox="1"/>
          <p:nvPr/>
        </p:nvSpPr>
        <p:spPr>
          <a:xfrm>
            <a:off x="435519" y="4945221"/>
            <a:ext cx="2736304"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學生模仿</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1" name="向下箭號 10"/>
          <p:cNvSpPr/>
          <p:nvPr/>
        </p:nvSpPr>
        <p:spPr>
          <a:xfrm>
            <a:off x="1364802" y="5594627"/>
            <a:ext cx="864096" cy="433789"/>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文字方塊 11"/>
          <p:cNvSpPr txBox="1"/>
          <p:nvPr/>
        </p:nvSpPr>
        <p:spPr>
          <a:xfrm>
            <a:off x="422397" y="6023029"/>
            <a:ext cx="2736304"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老師回饋</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3" name="標題 1"/>
          <p:cNvSpPr txBox="1">
            <a:spLocks/>
          </p:cNvSpPr>
          <p:nvPr/>
        </p:nvSpPr>
        <p:spPr>
          <a:xfrm>
            <a:off x="3923928" y="260648"/>
            <a:ext cx="2890664" cy="562075"/>
          </a:xfrm>
          <a:prstGeom prst="rect">
            <a:avLst/>
          </a:prstGeom>
        </p:spPr>
        <p:txBody>
          <a:bodyPr vert="horz" anchor="ctr">
            <a:normAutofit fontScale="825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重點二</a:t>
            </a:r>
            <a:endParaRPr lang="zh-HK" altLang="en-US" b="1" dirty="0">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3923928" y="980728"/>
            <a:ext cx="2664296" cy="1077218"/>
          </a:xfrm>
          <a:prstGeom prst="rect">
            <a:avLst/>
          </a:prstGeom>
          <a:noFill/>
          <a:ln>
            <a:solidFill>
              <a:schemeClr val="tx1"/>
            </a:solidFill>
          </a:ln>
        </p:spPr>
        <p:txBody>
          <a:bodyPr wrap="square" rtlCol="0">
            <a:spAutoFit/>
          </a:bodyPr>
          <a:lstStyle/>
          <a:p>
            <a:r>
              <a:rPr lang="zh-TW" altLang="en-US" sz="3200" dirty="0" smtClean="0">
                <a:latin typeface="微軟正黑體" panose="020B0604030504040204" pitchFamily="34" charset="-120"/>
                <a:ea typeface="微軟正黑體" panose="020B0604030504040204" pitchFamily="34" charset="-120"/>
              </a:rPr>
              <a:t>教授資料互證的技巧</a:t>
            </a:r>
            <a:endParaRPr lang="zh-HK" altLang="en-US" sz="3200" dirty="0">
              <a:latin typeface="微軟正黑體" panose="020B0604030504040204" pitchFamily="34" charset="-120"/>
              <a:ea typeface="微軟正黑體" panose="020B0604030504040204" pitchFamily="34" charset="-120"/>
            </a:endParaRPr>
          </a:p>
        </p:txBody>
      </p:sp>
      <p:sp>
        <p:nvSpPr>
          <p:cNvPr id="22" name="標題 1"/>
          <p:cNvSpPr txBox="1">
            <a:spLocks/>
          </p:cNvSpPr>
          <p:nvPr/>
        </p:nvSpPr>
        <p:spPr>
          <a:xfrm>
            <a:off x="6900072" y="260648"/>
            <a:ext cx="1847613" cy="562075"/>
          </a:xfrm>
          <a:prstGeom prst="rect">
            <a:avLst/>
          </a:prstGeom>
        </p:spPr>
        <p:txBody>
          <a:bodyPr vert="horz" anchor="ctr">
            <a:normAutofit fontScale="825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重點三</a:t>
            </a:r>
            <a:endParaRPr lang="zh-HK" altLang="en-US" b="1" dirty="0">
              <a:latin typeface="微軟正黑體" panose="020B0604030504040204" pitchFamily="34" charset="-120"/>
              <a:ea typeface="微軟正黑體" panose="020B0604030504040204" pitchFamily="34" charset="-120"/>
            </a:endParaRPr>
          </a:p>
        </p:txBody>
      </p:sp>
      <p:sp>
        <p:nvSpPr>
          <p:cNvPr id="23" name="文字方塊 22"/>
          <p:cNvSpPr txBox="1"/>
          <p:nvPr/>
        </p:nvSpPr>
        <p:spPr>
          <a:xfrm>
            <a:off x="6828065" y="980728"/>
            <a:ext cx="1991629" cy="584775"/>
          </a:xfrm>
          <a:prstGeom prst="rect">
            <a:avLst/>
          </a:prstGeom>
          <a:noFill/>
          <a:ln>
            <a:solidFill>
              <a:schemeClr val="tx1"/>
            </a:solidFill>
          </a:ln>
        </p:spPr>
        <p:txBody>
          <a:bodyPr wrap="square" rtlCol="0">
            <a:spAutoFit/>
          </a:bodyPr>
          <a:lstStyle/>
          <a:p>
            <a:pPr algn="ctr"/>
            <a:r>
              <a:rPr lang="zh-TW" altLang="en-US" sz="3200" dirty="0" smtClean="0">
                <a:latin typeface="微軟正黑體" panose="020B0604030504040204" pitchFamily="34" charset="-120"/>
                <a:ea typeface="微軟正黑體" panose="020B0604030504040204" pitchFamily="34" charset="-120"/>
              </a:rPr>
              <a:t>鞏固所學</a:t>
            </a:r>
            <a:endParaRPr lang="zh-HK" altLang="en-US"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12590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字方塊 3"/>
          <p:cNvSpPr txBox="1"/>
          <p:nvPr/>
        </p:nvSpPr>
        <p:spPr>
          <a:xfrm>
            <a:off x="288132" y="1412776"/>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中國的能源</a:t>
            </a:r>
            <a:r>
              <a:rPr lang="zh-TW" altLang="en-US" sz="3200" b="1" dirty="0" smtClean="0">
                <a:latin typeface="微軟正黑體" panose="020B0604030504040204" pitchFamily="34" charset="-120"/>
                <a:ea typeface="微軟正黑體" panose="020B0604030504040204" pitchFamily="34" charset="-120"/>
              </a:rPr>
              <a:t>資源</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solidFill>
                  <a:srgbClr val="FF0000"/>
                </a:solidFill>
                <a:latin typeface="微軟正黑體" panose="020B0604030504040204" pitchFamily="34" charset="-120"/>
                <a:ea typeface="微軟正黑體" panose="020B0604030504040204" pitchFamily="34" charset="-120"/>
              </a:rPr>
              <a:t>分布</a:t>
            </a:r>
            <a:endParaRPr lang="en-US" altLang="zh-TW" sz="3200" b="1" dirty="0">
              <a:solidFill>
                <a:srgbClr val="FF0000"/>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288132" y="2720438"/>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中國的能源</a:t>
            </a:r>
            <a:r>
              <a:rPr lang="zh-TW" altLang="en-US" sz="3200" b="1" dirty="0" smtClean="0">
                <a:solidFill>
                  <a:srgbClr val="FF0000"/>
                </a:solidFill>
                <a:latin typeface="微軟正黑體" panose="020B0604030504040204" pitchFamily="34" charset="-120"/>
                <a:ea typeface="微軟正黑體" panose="020B0604030504040204" pitchFamily="34" charset="-120"/>
              </a:rPr>
              <a:t>消耗</a:t>
            </a:r>
            <a:endParaRPr lang="en-US" altLang="zh-TW" sz="32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和</a:t>
            </a:r>
            <a:r>
              <a:rPr lang="zh-TW" altLang="en-US" sz="3200" b="1" dirty="0">
                <a:solidFill>
                  <a:srgbClr val="FF0000"/>
                </a:solidFill>
                <a:latin typeface="微軟正黑體" panose="020B0604030504040204" pitchFamily="34" charset="-120"/>
                <a:ea typeface="微軟正黑體" panose="020B0604030504040204" pitchFamily="34" charset="-120"/>
              </a:rPr>
              <a:t>使用</a:t>
            </a:r>
            <a:r>
              <a:rPr lang="zh-TW" altLang="en-US" sz="3200" b="1" dirty="0">
                <a:latin typeface="微軟正黑體" panose="020B0604030504040204" pitchFamily="34" charset="-120"/>
                <a:ea typeface="微軟正黑體" panose="020B0604030504040204" pitchFamily="34" charset="-120"/>
              </a:rPr>
              <a:t>情況</a:t>
            </a:r>
            <a:endParaRPr lang="zh-HK" altLang="en-US" sz="3200" b="1"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13259" y="4028100"/>
            <a:ext cx="3816424" cy="1077218"/>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中國化石燃料</a:t>
            </a:r>
            <a:r>
              <a:rPr lang="zh-TW" altLang="en-US" sz="3200" b="1" dirty="0">
                <a:solidFill>
                  <a:srgbClr val="FF0000"/>
                </a:solidFill>
                <a:latin typeface="微軟正黑體" panose="020B0604030504040204" pitchFamily="34" charset="-120"/>
                <a:ea typeface="微軟正黑體" panose="020B0604030504040204" pitchFamily="34" charset="-120"/>
              </a:rPr>
              <a:t>供應</a:t>
            </a:r>
            <a:r>
              <a:rPr lang="zh-TW" altLang="en-US" sz="3200" b="1" dirty="0">
                <a:latin typeface="微軟正黑體" panose="020B0604030504040204" pitchFamily="34" charset="-120"/>
                <a:ea typeface="微軟正黑體" panose="020B0604030504040204" pitchFamily="34" charset="-120"/>
              </a:rPr>
              <a:t>和</a:t>
            </a:r>
            <a:r>
              <a:rPr lang="zh-TW" altLang="en-US" sz="3200" b="1" dirty="0">
                <a:solidFill>
                  <a:srgbClr val="FF0000"/>
                </a:solidFill>
                <a:latin typeface="微軟正黑體" panose="020B0604030504040204" pitchFamily="34" charset="-120"/>
                <a:ea typeface="微軟正黑體" panose="020B0604030504040204" pitchFamily="34" charset="-120"/>
              </a:rPr>
              <a:t>消耗</a:t>
            </a:r>
            <a:r>
              <a:rPr lang="zh-TW" altLang="en-US" sz="3200" b="1" dirty="0">
                <a:latin typeface="微軟正黑體" panose="020B0604030504040204" pitchFamily="34" charset="-120"/>
                <a:ea typeface="微軟正黑體" panose="020B0604030504040204" pitchFamily="34" charset="-120"/>
              </a:rPr>
              <a:t>情況</a:t>
            </a:r>
            <a:endParaRPr lang="zh-HK" altLang="en-US" sz="3200"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323528" y="5335761"/>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中國使用化石燃料引起的</a:t>
            </a:r>
            <a:r>
              <a:rPr lang="zh-TW" altLang="en-US" sz="3200" b="1" dirty="0">
                <a:solidFill>
                  <a:srgbClr val="FF0000"/>
                </a:solidFill>
                <a:latin typeface="微軟正黑體" panose="020B0604030504040204" pitchFamily="34" charset="-120"/>
                <a:ea typeface="微軟正黑體" panose="020B0604030504040204" pitchFamily="34" charset="-120"/>
              </a:rPr>
              <a:t>環境問題</a:t>
            </a:r>
            <a:endParaRPr lang="zh-HK"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a:off x="1763688" y="2489994"/>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向下箭號 8"/>
          <p:cNvSpPr/>
          <p:nvPr/>
        </p:nvSpPr>
        <p:spPr>
          <a:xfrm>
            <a:off x="1800300" y="3797656"/>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向下箭號 9"/>
          <p:cNvSpPr/>
          <p:nvPr/>
        </p:nvSpPr>
        <p:spPr>
          <a:xfrm>
            <a:off x="1763688" y="5105318"/>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文字方塊 10"/>
          <p:cNvSpPr txBox="1"/>
          <p:nvPr/>
        </p:nvSpPr>
        <p:spPr>
          <a:xfrm>
            <a:off x="1021954" y="548680"/>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第一部分</a:t>
            </a:r>
            <a:endParaRPr lang="zh-HK" altLang="en-US" sz="3600" b="1"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5507038" y="548680"/>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第二部分</a:t>
            </a:r>
            <a:endParaRPr lang="zh-HK" altLang="en-US" sz="3600" b="1" dirty="0">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4788024" y="1412776"/>
            <a:ext cx="4034579" cy="1569660"/>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資料如何</a:t>
            </a:r>
            <a:r>
              <a:rPr lang="zh-TW" altLang="en-US" sz="3200" b="1" dirty="0" smtClean="0">
                <a:latin typeface="微軟正黑體" panose="020B0604030504040204" pitchFamily="34" charset="-120"/>
                <a:ea typeface="微軟正黑體" panose="020B0604030504040204" pitchFamily="34" charset="-120"/>
              </a:rPr>
              <a:t>支持</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「近年</a:t>
            </a:r>
            <a:r>
              <a:rPr lang="zh-TW" altLang="en-US" sz="3200" b="1" dirty="0">
                <a:latin typeface="微軟正黑體" panose="020B0604030504040204" pitchFamily="34" charset="-120"/>
                <a:ea typeface="微軟正黑體" panose="020B0604030504040204" pitchFamily="34" charset="-120"/>
              </a:rPr>
              <a:t>中國可再生能源有不錯的發展</a:t>
            </a:r>
            <a:r>
              <a:rPr lang="zh-TW" altLang="en-US" sz="3200" b="1" dirty="0" smtClean="0">
                <a:latin typeface="微軟正黑體" panose="020B0604030504040204" pitchFamily="34" charset="-120"/>
                <a:ea typeface="微軟正黑體" panose="020B0604030504040204" pitchFamily="34" charset="-120"/>
              </a:rPr>
              <a:t>。」</a:t>
            </a:r>
            <a:endParaRPr lang="en-US" altLang="zh-TW" sz="3200" b="1" dirty="0">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5606206" y="3443713"/>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第三部分</a:t>
            </a:r>
            <a:endParaRPr lang="zh-HK" altLang="en-US" sz="36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4788024" y="4266334"/>
            <a:ext cx="4133747" cy="2062103"/>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資料如何</a:t>
            </a:r>
            <a:r>
              <a:rPr lang="zh-TW" altLang="en-US" sz="3200" b="1" dirty="0" smtClean="0">
                <a:latin typeface="微軟正黑體" panose="020B0604030504040204" pitchFamily="34" charset="-120"/>
                <a:ea typeface="微軟正黑體" panose="020B0604030504040204" pitchFamily="34" charset="-120"/>
              </a:rPr>
              <a:t>支持</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「中國</a:t>
            </a:r>
            <a:r>
              <a:rPr lang="zh-TW" altLang="en-US" sz="3200" b="1" dirty="0">
                <a:latin typeface="微軟正黑體" panose="020B0604030504040204" pitchFamily="34" charset="-120"/>
                <a:ea typeface="微軟正黑體" panose="020B0604030504040204" pitchFamily="34" charset="-120"/>
              </a:rPr>
              <a:t>政府改變能源使用政策能改善中國人的生活素質。」</a:t>
            </a:r>
            <a:endParaRPr lang="en-US" altLang="zh-TW"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2594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字方塊 3"/>
          <p:cNvSpPr txBox="1"/>
          <p:nvPr/>
        </p:nvSpPr>
        <p:spPr>
          <a:xfrm>
            <a:off x="288132" y="1412776"/>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中國的能源</a:t>
            </a:r>
            <a:r>
              <a:rPr lang="zh-TW" altLang="en-US" sz="3200" b="1" dirty="0" smtClean="0">
                <a:latin typeface="微軟正黑體" panose="020B0604030504040204" pitchFamily="34" charset="-120"/>
                <a:ea typeface="微軟正黑體" panose="020B0604030504040204" pitchFamily="34" charset="-120"/>
              </a:rPr>
              <a:t>資源</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solidFill>
                  <a:srgbClr val="FF0000"/>
                </a:solidFill>
                <a:latin typeface="微軟正黑體" panose="020B0604030504040204" pitchFamily="34" charset="-120"/>
                <a:ea typeface="微軟正黑體" panose="020B0604030504040204" pitchFamily="34" charset="-120"/>
              </a:rPr>
              <a:t>分布</a:t>
            </a:r>
            <a:endParaRPr lang="en-US" altLang="zh-TW" sz="3200" b="1" dirty="0">
              <a:solidFill>
                <a:srgbClr val="FF0000"/>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288132" y="2720438"/>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中國的能源</a:t>
            </a:r>
            <a:r>
              <a:rPr lang="zh-TW" altLang="en-US" sz="3200" b="1" dirty="0" smtClean="0">
                <a:solidFill>
                  <a:srgbClr val="FF0000"/>
                </a:solidFill>
                <a:latin typeface="微軟正黑體" panose="020B0604030504040204" pitchFamily="34" charset="-120"/>
                <a:ea typeface="微軟正黑體" panose="020B0604030504040204" pitchFamily="34" charset="-120"/>
              </a:rPr>
              <a:t>消耗</a:t>
            </a:r>
            <a:endParaRPr lang="en-US" altLang="zh-TW" sz="32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和</a:t>
            </a:r>
            <a:r>
              <a:rPr lang="zh-TW" altLang="en-US" sz="3200" b="1" dirty="0">
                <a:solidFill>
                  <a:srgbClr val="FF0000"/>
                </a:solidFill>
                <a:latin typeface="微軟正黑體" panose="020B0604030504040204" pitchFamily="34" charset="-120"/>
                <a:ea typeface="微軟正黑體" panose="020B0604030504040204" pitchFamily="34" charset="-120"/>
              </a:rPr>
              <a:t>使用</a:t>
            </a:r>
            <a:r>
              <a:rPr lang="zh-TW" altLang="en-US" sz="3200" b="1" dirty="0">
                <a:latin typeface="微軟正黑體" panose="020B0604030504040204" pitchFamily="34" charset="-120"/>
                <a:ea typeface="微軟正黑體" panose="020B0604030504040204" pitchFamily="34" charset="-120"/>
              </a:rPr>
              <a:t>情況</a:t>
            </a:r>
            <a:endParaRPr lang="zh-HK" altLang="en-US" sz="3200" b="1"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13259" y="4028100"/>
            <a:ext cx="3816424" cy="1077218"/>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中國化石燃料</a:t>
            </a:r>
            <a:r>
              <a:rPr lang="zh-TW" altLang="en-US" sz="3200" b="1" dirty="0">
                <a:solidFill>
                  <a:srgbClr val="FF0000"/>
                </a:solidFill>
                <a:latin typeface="微軟正黑體" panose="020B0604030504040204" pitchFamily="34" charset="-120"/>
                <a:ea typeface="微軟正黑體" panose="020B0604030504040204" pitchFamily="34" charset="-120"/>
              </a:rPr>
              <a:t>供應</a:t>
            </a:r>
            <a:r>
              <a:rPr lang="zh-TW" altLang="en-US" sz="3200" b="1" dirty="0">
                <a:latin typeface="微軟正黑體" panose="020B0604030504040204" pitchFamily="34" charset="-120"/>
                <a:ea typeface="微軟正黑體" panose="020B0604030504040204" pitchFamily="34" charset="-120"/>
              </a:rPr>
              <a:t>和</a:t>
            </a:r>
            <a:r>
              <a:rPr lang="zh-TW" altLang="en-US" sz="3200" b="1" dirty="0">
                <a:solidFill>
                  <a:srgbClr val="FF0000"/>
                </a:solidFill>
                <a:latin typeface="微軟正黑體" panose="020B0604030504040204" pitchFamily="34" charset="-120"/>
                <a:ea typeface="微軟正黑體" panose="020B0604030504040204" pitchFamily="34" charset="-120"/>
              </a:rPr>
              <a:t>消耗</a:t>
            </a:r>
            <a:r>
              <a:rPr lang="zh-TW" altLang="en-US" sz="3200" b="1" dirty="0">
                <a:latin typeface="微軟正黑體" panose="020B0604030504040204" pitchFamily="34" charset="-120"/>
                <a:ea typeface="微軟正黑體" panose="020B0604030504040204" pitchFamily="34" charset="-120"/>
              </a:rPr>
              <a:t>情況</a:t>
            </a:r>
            <a:endParaRPr lang="zh-HK" altLang="en-US" sz="3200"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323528" y="5335761"/>
            <a:ext cx="3816424" cy="1077218"/>
          </a:xfrm>
          <a:prstGeom prst="rect">
            <a:avLst/>
          </a:prstGeom>
          <a:noFill/>
          <a:ln>
            <a:solidFill>
              <a:schemeClr val="tx1"/>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中國使用化石燃料引起的</a:t>
            </a:r>
            <a:r>
              <a:rPr lang="zh-TW" altLang="en-US" sz="3200" b="1" dirty="0">
                <a:solidFill>
                  <a:srgbClr val="FF0000"/>
                </a:solidFill>
                <a:latin typeface="微軟正黑體" panose="020B0604030504040204" pitchFamily="34" charset="-120"/>
                <a:ea typeface="微軟正黑體" panose="020B0604030504040204" pitchFamily="34" charset="-120"/>
              </a:rPr>
              <a:t>環境問題</a:t>
            </a:r>
            <a:endParaRPr lang="zh-HK"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a:off x="1763688" y="2489994"/>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向下箭號 8"/>
          <p:cNvSpPr/>
          <p:nvPr/>
        </p:nvSpPr>
        <p:spPr>
          <a:xfrm>
            <a:off x="1800300" y="3797656"/>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向下箭號 9"/>
          <p:cNvSpPr/>
          <p:nvPr/>
        </p:nvSpPr>
        <p:spPr>
          <a:xfrm>
            <a:off x="1763688" y="5105318"/>
            <a:ext cx="792088" cy="23044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文字方塊 10"/>
          <p:cNvSpPr txBox="1"/>
          <p:nvPr/>
        </p:nvSpPr>
        <p:spPr>
          <a:xfrm>
            <a:off x="1021954" y="548680"/>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第一部分</a:t>
            </a:r>
            <a:endParaRPr lang="zh-HK" altLang="en-US" sz="3600" b="1"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4827438" y="3864607"/>
            <a:ext cx="1152128" cy="584775"/>
          </a:xfrm>
          <a:prstGeom prst="rect">
            <a:avLst/>
          </a:prstGeom>
          <a:noFill/>
          <a:ln>
            <a:solidFill>
              <a:schemeClr val="tx1"/>
            </a:solidFill>
          </a:ln>
        </p:spPr>
        <p:txBody>
          <a:bodyPr wrap="square" rtlCol="0">
            <a:spAutoFit/>
          </a:bodyPr>
          <a:lstStyle/>
          <a:p>
            <a:pPr algn="ctr"/>
            <a:r>
              <a:rPr lang="zh-TW" altLang="en-US" sz="3200" b="1" dirty="0" smtClean="0">
                <a:solidFill>
                  <a:srgbClr val="C00000"/>
                </a:solidFill>
                <a:latin typeface="微軟正黑體" panose="020B0604030504040204" pitchFamily="34" charset="-120"/>
                <a:ea typeface="微軟正黑體" panose="020B0604030504040204" pitchFamily="34" charset="-120"/>
              </a:rPr>
              <a:t>原因</a:t>
            </a:r>
            <a:endParaRPr lang="en-US" altLang="zh-TW" sz="3200" b="1" dirty="0">
              <a:solidFill>
                <a:srgbClr val="C00000"/>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6247891" y="3864607"/>
            <a:ext cx="1152128" cy="584775"/>
          </a:xfrm>
          <a:prstGeom prst="rect">
            <a:avLst/>
          </a:prstGeom>
          <a:noFill/>
          <a:ln>
            <a:solidFill>
              <a:schemeClr val="tx1"/>
            </a:solidFill>
          </a:ln>
        </p:spPr>
        <p:txBody>
          <a:bodyPr wrap="square" rtlCol="0">
            <a:spAutoFit/>
          </a:bodyPr>
          <a:lstStyle/>
          <a:p>
            <a:pPr algn="ctr"/>
            <a:r>
              <a:rPr lang="zh-TW" altLang="en-US" sz="3200" b="1" dirty="0" smtClean="0">
                <a:solidFill>
                  <a:srgbClr val="C00000"/>
                </a:solidFill>
                <a:latin typeface="微軟正黑體" panose="020B0604030504040204" pitchFamily="34" charset="-120"/>
                <a:ea typeface="微軟正黑體" panose="020B0604030504040204" pitchFamily="34" charset="-120"/>
              </a:rPr>
              <a:t>現況</a:t>
            </a:r>
            <a:endParaRPr lang="en-US" altLang="zh-TW" sz="3200" b="1" dirty="0">
              <a:solidFill>
                <a:srgbClr val="C00000"/>
              </a:solidFill>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7668344" y="3864607"/>
            <a:ext cx="1152128" cy="584775"/>
          </a:xfrm>
          <a:prstGeom prst="rect">
            <a:avLst/>
          </a:prstGeom>
          <a:noFill/>
          <a:ln>
            <a:solidFill>
              <a:schemeClr val="tx1"/>
            </a:solidFill>
          </a:ln>
        </p:spPr>
        <p:txBody>
          <a:bodyPr wrap="square" rtlCol="0">
            <a:spAutoFit/>
          </a:bodyPr>
          <a:lstStyle/>
          <a:p>
            <a:pPr algn="ctr"/>
            <a:r>
              <a:rPr lang="zh-TW" altLang="en-US" sz="3200" b="1" dirty="0" smtClean="0">
                <a:solidFill>
                  <a:srgbClr val="C00000"/>
                </a:solidFill>
                <a:latin typeface="微軟正黑體" panose="020B0604030504040204" pitchFamily="34" charset="-120"/>
                <a:ea typeface="微軟正黑體" panose="020B0604030504040204" pitchFamily="34" charset="-120"/>
              </a:rPr>
              <a:t>影響</a:t>
            </a:r>
            <a:endParaRPr lang="en-US" altLang="zh-TW" sz="3200" b="1" dirty="0">
              <a:solidFill>
                <a:srgbClr val="C00000"/>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6247891" y="2708460"/>
            <a:ext cx="1152128" cy="584775"/>
          </a:xfrm>
          <a:prstGeom prst="rect">
            <a:avLst/>
          </a:prstGeom>
          <a:noFill/>
          <a:ln>
            <a:solidFill>
              <a:schemeClr val="tx1"/>
            </a:solidFill>
          </a:ln>
        </p:spPr>
        <p:txBody>
          <a:bodyPr wrap="square" rtlCol="0">
            <a:spAutoFit/>
          </a:bodyPr>
          <a:lstStyle/>
          <a:p>
            <a:pPr algn="ctr"/>
            <a:r>
              <a:rPr lang="zh-TW" altLang="en-US" sz="3200" b="1" dirty="0" smtClean="0">
                <a:solidFill>
                  <a:srgbClr val="C00000"/>
                </a:solidFill>
                <a:latin typeface="微軟正黑體" panose="020B0604030504040204" pitchFamily="34" charset="-120"/>
                <a:ea typeface="微軟正黑體" panose="020B0604030504040204" pitchFamily="34" charset="-120"/>
              </a:rPr>
              <a:t>數據</a:t>
            </a:r>
            <a:endParaRPr lang="en-US" altLang="zh-TW" sz="3200" b="1" dirty="0">
              <a:solidFill>
                <a:srgbClr val="C00000"/>
              </a:solidFill>
              <a:latin typeface="微軟正黑體" panose="020B0604030504040204" pitchFamily="34" charset="-120"/>
              <a:ea typeface="微軟正黑體" panose="020B0604030504040204" pitchFamily="34" charset="-120"/>
            </a:endParaRPr>
          </a:p>
        </p:txBody>
      </p:sp>
      <p:cxnSp>
        <p:nvCxnSpPr>
          <p:cNvPr id="17" name="直線接點 16"/>
          <p:cNvCxnSpPr>
            <a:stCxn id="15" idx="2"/>
            <a:endCxn id="13" idx="0"/>
          </p:cNvCxnSpPr>
          <p:nvPr/>
        </p:nvCxnSpPr>
        <p:spPr>
          <a:xfrm>
            <a:off x="6823955" y="3293235"/>
            <a:ext cx="0" cy="5713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a:stCxn id="12" idx="0"/>
          </p:cNvCxnSpPr>
          <p:nvPr/>
        </p:nvCxnSpPr>
        <p:spPr>
          <a:xfrm flipV="1">
            <a:off x="5403502" y="3578921"/>
            <a:ext cx="0" cy="2856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a:stCxn id="14" idx="0"/>
          </p:cNvCxnSpPr>
          <p:nvPr/>
        </p:nvCxnSpPr>
        <p:spPr>
          <a:xfrm flipV="1">
            <a:off x="8244408" y="3578921"/>
            <a:ext cx="0" cy="2856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a:off x="5403502" y="3578921"/>
            <a:ext cx="28409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5346627" y="563960"/>
            <a:ext cx="295465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第一部分目標</a:t>
            </a:r>
            <a:endParaRPr lang="zh-HK"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33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字方塊 4"/>
          <p:cNvSpPr txBox="1"/>
          <p:nvPr/>
        </p:nvSpPr>
        <p:spPr>
          <a:xfrm>
            <a:off x="323528" y="323918"/>
            <a:ext cx="5112568" cy="646331"/>
          </a:xfrm>
          <a:prstGeom prst="rect">
            <a:avLst/>
          </a:prstGeom>
          <a:noFill/>
          <a:ln>
            <a:solidFill>
              <a:schemeClr val="tx1"/>
            </a:solidFill>
          </a:ln>
        </p:spPr>
        <p:txBody>
          <a:bodyPr wrap="square" rtlCol="0">
            <a:spAutoFit/>
          </a:bodyPr>
          <a:lstStyle/>
          <a:p>
            <a:pPr algn="ctr"/>
            <a:r>
              <a:rPr lang="zh-TW" altLang="en-US" sz="3600" b="1" dirty="0" smtClean="0">
                <a:latin typeface="微軟正黑體" panose="020B0604030504040204" pitchFamily="34" charset="-120"/>
                <a:ea typeface="微軟正黑體" panose="020B0604030504040204" pitchFamily="34" charset="-120"/>
              </a:rPr>
              <a:t>中國化石燃料資源分布</a:t>
            </a:r>
            <a:endParaRPr lang="zh-HK" altLang="en-US" sz="3600" b="1" dirty="0">
              <a:latin typeface="微軟正黑體" panose="020B0604030504040204" pitchFamily="34" charset="-120"/>
              <a:ea typeface="微軟正黑體" panose="020B0604030504040204" pitchFamily="34" charset="-120"/>
            </a:endParaRPr>
          </a:p>
        </p:txBody>
      </p:sp>
      <p:sp>
        <p:nvSpPr>
          <p:cNvPr id="2" name="文字方塊 1"/>
          <p:cNvSpPr txBox="1"/>
          <p:nvPr/>
        </p:nvSpPr>
        <p:spPr>
          <a:xfrm>
            <a:off x="287579" y="970249"/>
            <a:ext cx="1826141"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熱身部分</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23528" y="1678135"/>
            <a:ext cx="5904656" cy="646331"/>
          </a:xfrm>
          <a:prstGeom prst="rect">
            <a:avLst/>
          </a:prstGeom>
          <a:noFill/>
          <a:ln>
            <a:solidFill>
              <a:schemeClr val="tx1"/>
            </a:solidFill>
          </a:ln>
        </p:spPr>
        <p:txBody>
          <a:bodyPr wrap="square" rtlCol="0">
            <a:spAutoFit/>
          </a:bodyPr>
          <a:lstStyle/>
          <a:p>
            <a:pPr algn="ctr"/>
            <a:r>
              <a:rPr lang="zh-TW" altLang="en-US" sz="3600" b="1" dirty="0">
                <a:latin typeface="微軟正黑體" panose="020B0604030504040204" pitchFamily="34" charset="-120"/>
                <a:ea typeface="微軟正黑體" panose="020B0604030504040204" pitchFamily="34" charset="-120"/>
              </a:rPr>
              <a:t>中國能源消耗和使用情況</a:t>
            </a:r>
            <a:endParaRPr lang="zh-HK" altLang="en-US" sz="3600"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317636" y="2324094"/>
            <a:ext cx="1005403"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趨勢</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1642894" y="2324466"/>
            <a:ext cx="4288353"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比、比例、正／負關係</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323528" y="2970425"/>
            <a:ext cx="5904656" cy="646331"/>
          </a:xfrm>
          <a:prstGeom prst="rect">
            <a:avLst/>
          </a:prstGeom>
          <a:noFill/>
          <a:ln>
            <a:solidFill>
              <a:schemeClr val="tx1"/>
            </a:solidFill>
          </a:ln>
        </p:spPr>
        <p:txBody>
          <a:bodyPr wrap="square" rtlCol="0">
            <a:spAutoFit/>
          </a:bodyPr>
          <a:lstStyle/>
          <a:p>
            <a:pPr algn="ctr"/>
            <a:r>
              <a:rPr lang="zh-TW" altLang="en-US" sz="3600" b="1" dirty="0">
                <a:latin typeface="微軟正黑體" panose="020B0604030504040204" pitchFamily="34" charset="-120"/>
                <a:ea typeface="微軟正黑體" panose="020B0604030504040204" pitchFamily="34" charset="-120"/>
              </a:rPr>
              <a:t>中國能源消耗和使用情況</a:t>
            </a:r>
            <a:endParaRPr lang="zh-HK" altLang="en-US" sz="3600"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52274" y="3617144"/>
            <a:ext cx="1005403"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趨勢</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1706196" y="3617144"/>
            <a:ext cx="1415772"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圓形圖</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317636" y="4226262"/>
            <a:ext cx="6696744" cy="646331"/>
          </a:xfrm>
          <a:prstGeom prst="rect">
            <a:avLst/>
          </a:prstGeom>
          <a:noFill/>
          <a:ln>
            <a:solidFill>
              <a:schemeClr val="tx1"/>
            </a:solidFill>
          </a:ln>
        </p:spPr>
        <p:txBody>
          <a:bodyPr wrap="square" rtlCol="0">
            <a:spAutoFit/>
          </a:bodyPr>
          <a:lstStyle/>
          <a:p>
            <a:pPr algn="ctr"/>
            <a:r>
              <a:rPr lang="zh-TW" altLang="en-US" sz="3600" b="1" dirty="0">
                <a:latin typeface="微軟正黑體" panose="020B0604030504040204" pitchFamily="34" charset="-120"/>
                <a:ea typeface="微軟正黑體" panose="020B0604030504040204" pitchFamily="34" charset="-120"/>
              </a:rPr>
              <a:t>中國化石燃料供應</a:t>
            </a:r>
            <a:r>
              <a:rPr lang="zh-TW" altLang="en-US" sz="3600" b="1" dirty="0" smtClean="0">
                <a:latin typeface="微軟正黑體" panose="020B0604030504040204" pitchFamily="34" charset="-120"/>
                <a:ea typeface="微軟正黑體" panose="020B0604030504040204" pitchFamily="34" charset="-120"/>
              </a:rPr>
              <a:t>和消耗</a:t>
            </a:r>
            <a:r>
              <a:rPr lang="zh-TW" altLang="en-US" sz="3600" b="1" dirty="0">
                <a:latin typeface="微軟正黑體" panose="020B0604030504040204" pitchFamily="34" charset="-120"/>
                <a:ea typeface="微軟正黑體" panose="020B0604030504040204" pitchFamily="34" charset="-120"/>
              </a:rPr>
              <a:t>情況</a:t>
            </a:r>
          </a:p>
        </p:txBody>
      </p:sp>
      <p:sp>
        <p:nvSpPr>
          <p:cNvPr id="13" name="文字方塊 12"/>
          <p:cNvSpPr txBox="1"/>
          <p:nvPr/>
        </p:nvSpPr>
        <p:spPr>
          <a:xfrm>
            <a:off x="317637" y="4876407"/>
            <a:ext cx="1950107" cy="584775"/>
          </a:xfrm>
          <a:prstGeom prst="rect">
            <a:avLst/>
          </a:prstGeom>
          <a:noFill/>
          <a:ln>
            <a:noFill/>
          </a:ln>
        </p:spPr>
        <p:txBody>
          <a:bodyPr wrap="square" rtlCol="0">
            <a:spAutoFit/>
          </a:bodyPr>
          <a:lstStyle/>
          <a:p>
            <a:pPr algn="ctr"/>
            <a:r>
              <a:rPr lang="zh-TW" altLang="en-US" sz="3200" b="1" dirty="0" smtClean="0">
                <a:solidFill>
                  <a:schemeClr val="accent6">
                    <a:lumMod val="50000"/>
                  </a:schemeClr>
                </a:solidFill>
                <a:latin typeface="微軟正黑體" panose="020B0604030504040204" pitchFamily="34" charset="-120"/>
                <a:ea typeface="微軟正黑體" panose="020B0604030504040204" pitchFamily="34" charset="-120"/>
              </a:rPr>
              <a:t>解說重點</a:t>
            </a:r>
            <a:endParaRPr lang="zh-HK" altLang="en-US" sz="32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278204" y="4876407"/>
            <a:ext cx="1857628" cy="584775"/>
          </a:xfrm>
          <a:prstGeom prst="rect">
            <a:avLst/>
          </a:prstGeom>
          <a:noFill/>
          <a:ln>
            <a:noFill/>
          </a:ln>
        </p:spPr>
        <p:txBody>
          <a:bodyPr wrap="square" rtlCol="0">
            <a:spAutoFit/>
          </a:bodyPr>
          <a:lstStyle/>
          <a:p>
            <a:pPr algn="ctr"/>
            <a:r>
              <a:rPr lang="zh-TW" altLang="en-US" sz="3200" b="1" dirty="0" smtClean="0">
                <a:solidFill>
                  <a:schemeClr val="accent6">
                    <a:lumMod val="50000"/>
                  </a:schemeClr>
                </a:solidFill>
                <a:latin typeface="微軟正黑體" panose="020B0604030504040204" pitchFamily="34" charset="-120"/>
                <a:ea typeface="微軟正黑體" panose="020B0604030504040204" pitchFamily="34" charset="-120"/>
              </a:rPr>
              <a:t>教師示範</a:t>
            </a:r>
            <a:endParaRPr lang="zh-HK" altLang="en-US" sz="32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4135832" y="4876407"/>
            <a:ext cx="1967889" cy="584775"/>
          </a:xfrm>
          <a:prstGeom prst="rect">
            <a:avLst/>
          </a:prstGeom>
          <a:noFill/>
          <a:ln>
            <a:noFill/>
          </a:ln>
        </p:spPr>
        <p:txBody>
          <a:bodyPr wrap="square" rtlCol="0">
            <a:spAutoFit/>
          </a:bodyPr>
          <a:lstStyle/>
          <a:p>
            <a:pPr algn="ctr"/>
            <a:r>
              <a:rPr lang="zh-TW" altLang="en-US" sz="3200" b="1" dirty="0" smtClean="0">
                <a:solidFill>
                  <a:schemeClr val="accent6">
                    <a:lumMod val="50000"/>
                  </a:schemeClr>
                </a:solidFill>
                <a:latin typeface="微軟正黑體" panose="020B0604030504040204" pitchFamily="34" charset="-120"/>
                <a:ea typeface="微軟正黑體" panose="020B0604030504040204" pitchFamily="34" charset="-120"/>
              </a:rPr>
              <a:t>學生模仿</a:t>
            </a:r>
            <a:endParaRPr lang="zh-HK" altLang="en-US" sz="32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6103721" y="4876407"/>
            <a:ext cx="1902767" cy="584775"/>
          </a:xfrm>
          <a:prstGeom prst="rect">
            <a:avLst/>
          </a:prstGeom>
          <a:noFill/>
          <a:ln>
            <a:noFill/>
          </a:ln>
        </p:spPr>
        <p:txBody>
          <a:bodyPr wrap="square" rtlCol="0">
            <a:spAutoFit/>
          </a:bodyPr>
          <a:lstStyle/>
          <a:p>
            <a:pPr algn="ctr"/>
            <a:r>
              <a:rPr lang="zh-TW" altLang="en-US" sz="3200" b="1" dirty="0" smtClean="0">
                <a:solidFill>
                  <a:schemeClr val="accent6">
                    <a:lumMod val="50000"/>
                  </a:schemeClr>
                </a:solidFill>
                <a:latin typeface="微軟正黑體" panose="020B0604030504040204" pitchFamily="34" charset="-120"/>
                <a:ea typeface="微軟正黑體" panose="020B0604030504040204" pitchFamily="34" charset="-120"/>
              </a:rPr>
              <a:t>老師回饋</a:t>
            </a:r>
            <a:endParaRPr lang="zh-HK" altLang="en-US" sz="32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323528" y="5423944"/>
            <a:ext cx="7247582" cy="646331"/>
          </a:xfrm>
          <a:prstGeom prst="rect">
            <a:avLst/>
          </a:prstGeom>
          <a:noFill/>
          <a:ln>
            <a:solidFill>
              <a:schemeClr val="tx1"/>
            </a:solidFill>
          </a:ln>
        </p:spPr>
        <p:txBody>
          <a:bodyPr wrap="square" rtlCol="0">
            <a:spAutoFit/>
          </a:bodyPr>
          <a:lstStyle/>
          <a:p>
            <a:pPr algn="ctr"/>
            <a:r>
              <a:rPr lang="zh-TW" altLang="en-US" sz="3600" b="1" dirty="0">
                <a:latin typeface="微軟正黑體" panose="020B0604030504040204" pitchFamily="34" charset="-120"/>
                <a:ea typeface="微軟正黑體" panose="020B0604030504040204" pitchFamily="34" charset="-120"/>
              </a:rPr>
              <a:t>中國使用化石燃料引起的環境問題</a:t>
            </a:r>
          </a:p>
        </p:txBody>
      </p:sp>
      <p:sp>
        <p:nvSpPr>
          <p:cNvPr id="21" name="文字方塊 20"/>
          <p:cNvSpPr txBox="1"/>
          <p:nvPr/>
        </p:nvSpPr>
        <p:spPr>
          <a:xfrm>
            <a:off x="289953" y="6070275"/>
            <a:ext cx="1826141" cy="584775"/>
          </a:xfrm>
          <a:prstGeom prst="rect">
            <a:avLst/>
          </a:prstGeom>
          <a:noFill/>
        </p:spPr>
        <p:txBody>
          <a:bodyPr wrap="none" rtlCol="0">
            <a:spAutoFit/>
          </a:bodyPr>
          <a:lstStyle/>
          <a:p>
            <a:r>
              <a:rPr lang="zh-TW" altLang="en-US" sz="3200" b="1" dirty="0" smtClean="0">
                <a:solidFill>
                  <a:srgbClr val="C00000"/>
                </a:solidFill>
                <a:latin typeface="微軟正黑體" panose="020B0604030504040204" pitchFamily="34" charset="-120"/>
                <a:ea typeface="微軟正黑體" panose="020B0604030504040204" pitchFamily="34" charset="-120"/>
              </a:rPr>
              <a:t>環境問題</a:t>
            </a:r>
            <a:endParaRPr lang="zh-HK" altLang="en-US" sz="32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9699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1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3" grpId="0"/>
      <p:bldP spid="15" grpId="0"/>
      <p:bldP spid="16" grpId="0"/>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文字方塊 10"/>
          <p:cNvSpPr txBox="1"/>
          <p:nvPr/>
        </p:nvSpPr>
        <p:spPr>
          <a:xfrm>
            <a:off x="3520333" y="568719"/>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第二部分</a:t>
            </a:r>
            <a:endParaRPr lang="zh-HK" altLang="en-US" sz="3600" b="1" dirty="0">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3058668" y="3537882"/>
            <a:ext cx="295465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第二部分目標</a:t>
            </a:r>
            <a:endParaRPr lang="zh-HK" altLang="en-US" sz="3600" b="1"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467544" y="1431187"/>
            <a:ext cx="8136905" cy="1077218"/>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資料如何</a:t>
            </a:r>
            <a:r>
              <a:rPr lang="zh-TW" altLang="en-US" sz="3200" b="1" dirty="0" smtClean="0">
                <a:latin typeface="微軟正黑體" panose="020B0604030504040204" pitchFamily="34" charset="-120"/>
                <a:ea typeface="微軟正黑體" panose="020B0604030504040204" pitchFamily="34" charset="-120"/>
              </a:rPr>
              <a:t>支持</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「近年</a:t>
            </a:r>
            <a:r>
              <a:rPr lang="zh-TW" altLang="en-US" sz="3200" b="1" dirty="0">
                <a:latin typeface="微軟正黑體" panose="020B0604030504040204" pitchFamily="34" charset="-120"/>
                <a:ea typeface="微軟正黑體" panose="020B0604030504040204" pitchFamily="34" charset="-120"/>
              </a:rPr>
              <a:t>中國可再生能源有不錯的發展</a:t>
            </a:r>
            <a:r>
              <a:rPr lang="zh-TW" altLang="en-US" sz="3200" b="1" dirty="0" smtClean="0">
                <a:latin typeface="微軟正黑體" panose="020B0604030504040204" pitchFamily="34" charset="-120"/>
                <a:ea typeface="微軟正黑體" panose="020B0604030504040204" pitchFamily="34" charset="-120"/>
              </a:rPr>
              <a:t>。」</a:t>
            </a:r>
            <a:endParaRPr lang="en-US" altLang="zh-TW" sz="3200" b="1" dirty="0">
              <a:latin typeface="微軟正黑體" panose="020B0604030504040204" pitchFamily="34" charset="-120"/>
              <a:ea typeface="微軟正黑體" panose="020B0604030504040204" pitchFamily="34" charset="-120"/>
            </a:endParaRPr>
          </a:p>
        </p:txBody>
      </p:sp>
      <p:sp>
        <p:nvSpPr>
          <p:cNvPr id="23" name="文字方塊 22"/>
          <p:cNvSpPr txBox="1"/>
          <p:nvPr/>
        </p:nvSpPr>
        <p:spPr>
          <a:xfrm>
            <a:off x="1187623" y="4651721"/>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資料</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6228183" y="4651720"/>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聲稱</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cxnSp>
        <p:nvCxnSpPr>
          <p:cNvPr id="27" name="直線單箭頭接點 26"/>
          <p:cNvCxnSpPr>
            <a:stCxn id="23" idx="3"/>
          </p:cNvCxnSpPr>
          <p:nvPr/>
        </p:nvCxnSpPr>
        <p:spPr>
          <a:xfrm>
            <a:off x="2860210" y="4974887"/>
            <a:ext cx="3367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文字方塊 27"/>
          <p:cNvSpPr txBox="1"/>
          <p:nvPr/>
        </p:nvSpPr>
        <p:spPr>
          <a:xfrm>
            <a:off x="3723697" y="4504547"/>
            <a:ext cx="1672587" cy="461665"/>
          </a:xfrm>
          <a:prstGeom prst="rect">
            <a:avLst/>
          </a:prstGeom>
          <a:noFill/>
          <a:ln>
            <a:no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如何支持</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628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3" grpId="0" animBg="1"/>
      <p:bldP spid="24" grpId="0" animBg="1"/>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HK" altLang="zh-HK" sz="3600" b="1" dirty="0">
                <a:latin typeface="微軟正黑體" panose="020B0604030504040204" pitchFamily="34" charset="-120"/>
                <a:ea typeface="微軟正黑體" panose="020B0604030504040204" pitchFamily="34" charset="-120"/>
              </a:rPr>
              <a:t>「近年中國</a:t>
            </a:r>
            <a:r>
              <a:rPr lang="zh-TW" altLang="zh-HK" sz="3600" b="1" dirty="0">
                <a:latin typeface="微軟正黑體" panose="020B0604030504040204" pitchFamily="34" charset="-120"/>
                <a:ea typeface="微軟正黑體" panose="020B0604030504040204" pitchFamily="34" charset="-120"/>
              </a:rPr>
              <a:t>可再生能源有不錯的發展</a:t>
            </a:r>
            <a:r>
              <a:rPr lang="zh-HK" altLang="zh-HK" sz="3600" b="1" dirty="0">
                <a:latin typeface="微軟正黑體" panose="020B0604030504040204" pitchFamily="34" charset="-120"/>
                <a:ea typeface="微軟正黑體" panose="020B0604030504040204" pitchFamily="34" charset="-120"/>
              </a:rPr>
              <a:t>。」解釋</a:t>
            </a:r>
            <a:r>
              <a:rPr lang="zh-HK" altLang="zh-HK" sz="3600" b="1" dirty="0">
                <a:solidFill>
                  <a:srgbClr val="FF0000"/>
                </a:solidFill>
                <a:latin typeface="微軟正黑體" panose="020B0604030504040204" pitchFamily="34" charset="-120"/>
                <a:ea typeface="微軟正黑體" panose="020B0604030504040204" pitchFamily="34" charset="-120"/>
              </a:rPr>
              <a:t>資料</a:t>
            </a:r>
            <a:r>
              <a:rPr lang="zh-HK" altLang="zh-HK" sz="3600" b="1" dirty="0">
                <a:solidFill>
                  <a:srgbClr val="00B0F0"/>
                </a:solidFill>
                <a:latin typeface="微軟正黑體" panose="020B0604030504040204" pitchFamily="34" charset="-120"/>
                <a:ea typeface="微軟正黑體" panose="020B0604030504040204" pitchFamily="34" charset="-120"/>
              </a:rPr>
              <a:t>如何支持</a:t>
            </a:r>
            <a:r>
              <a:rPr lang="zh-HK" altLang="zh-HK" sz="3600" b="1" dirty="0">
                <a:latin typeface="微軟正黑體" panose="020B0604030504040204" pitchFamily="34" charset="-120"/>
                <a:ea typeface="微軟正黑體" panose="020B0604030504040204" pitchFamily="34" charset="-120"/>
              </a:rPr>
              <a:t>這項</a:t>
            </a:r>
            <a:r>
              <a:rPr lang="zh-HK" altLang="zh-HK" sz="3600" b="1" dirty="0">
                <a:solidFill>
                  <a:srgbClr val="FF0000"/>
                </a:solidFill>
                <a:latin typeface="微軟正黑體" panose="020B0604030504040204" pitchFamily="34" charset="-120"/>
                <a:ea typeface="微軟正黑體" panose="020B0604030504040204" pitchFamily="34" charset="-120"/>
              </a:rPr>
              <a:t>聲稱</a:t>
            </a:r>
            <a:r>
              <a:rPr lang="zh-HK" altLang="zh-HK" sz="3600" b="1" dirty="0">
                <a:latin typeface="微軟正黑體" panose="020B0604030504040204" pitchFamily="34" charset="-120"/>
                <a:ea typeface="微軟正黑體" panose="020B0604030504040204" pitchFamily="34" charset="-120"/>
              </a:rPr>
              <a:t>。</a:t>
            </a:r>
            <a:endParaRPr lang="zh-HK" altLang="en-US" sz="3600"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971600" y="2276872"/>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資料</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6012160" y="2276871"/>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聲稱</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cxnSp>
        <p:nvCxnSpPr>
          <p:cNvPr id="7" name="直線單箭頭接點 6"/>
          <p:cNvCxnSpPr>
            <a:stCxn id="4" idx="3"/>
          </p:cNvCxnSpPr>
          <p:nvPr/>
        </p:nvCxnSpPr>
        <p:spPr>
          <a:xfrm>
            <a:off x="2644187" y="2600038"/>
            <a:ext cx="3367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文字方塊 7"/>
          <p:cNvSpPr txBox="1"/>
          <p:nvPr/>
        </p:nvSpPr>
        <p:spPr>
          <a:xfrm>
            <a:off x="952132" y="3429000"/>
            <a:ext cx="1672587"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en-US" altLang="zh-TW" sz="3200" b="1" dirty="0" smtClean="0">
                <a:latin typeface="微軟正黑體" panose="020B0604030504040204" pitchFamily="34" charset="-120"/>
                <a:ea typeface="微軟正黑體" panose="020B0604030504040204" pitchFamily="34" charset="-120"/>
              </a:rPr>
              <a:t>A</a:t>
            </a:r>
            <a:endParaRPr lang="zh-HK" altLang="en-US" sz="3200" b="1"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973246" y="4166175"/>
            <a:ext cx="1672587"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en-US" altLang="zh-TW" sz="3200" b="1" dirty="0" smtClean="0">
                <a:latin typeface="微軟正黑體" panose="020B0604030504040204" pitchFamily="34" charset="-120"/>
                <a:ea typeface="微軟正黑體" panose="020B0604030504040204" pitchFamily="34" charset="-120"/>
              </a:rPr>
              <a:t>B</a:t>
            </a:r>
            <a:endParaRPr lang="zh-HK" altLang="en-US" sz="3200"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973246" y="4941168"/>
            <a:ext cx="1672587"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en-US" altLang="zh-TW" sz="3200" b="1" dirty="0" smtClean="0">
                <a:latin typeface="微軟正黑體" panose="020B0604030504040204" pitchFamily="34" charset="-120"/>
                <a:ea typeface="微軟正黑體" panose="020B0604030504040204" pitchFamily="34" charset="-120"/>
              </a:rPr>
              <a:t>C</a:t>
            </a:r>
            <a:endParaRPr lang="zh-HK" altLang="en-US" sz="32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960695" y="5686360"/>
            <a:ext cx="1672587"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en-US" altLang="zh-TW" sz="3200" b="1" dirty="0" smtClean="0">
                <a:latin typeface="微軟正黑體" panose="020B0604030504040204" pitchFamily="34" charset="-120"/>
                <a:ea typeface="微軟正黑體" panose="020B0604030504040204" pitchFamily="34" charset="-120"/>
              </a:rPr>
              <a:t>D</a:t>
            </a:r>
            <a:endParaRPr lang="zh-HK" altLang="en-US" sz="3200" b="1"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5436096" y="4276546"/>
            <a:ext cx="3544000" cy="1077218"/>
          </a:xfrm>
          <a:prstGeom prst="rect">
            <a:avLst/>
          </a:prstGeom>
          <a:noFill/>
          <a:ln>
            <a:solidFill>
              <a:schemeClr val="tx1"/>
            </a:solidFill>
          </a:ln>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近年中國可再生能源有不錯的發展。</a:t>
            </a:r>
            <a:endParaRPr lang="zh-HK" altLang="en-US" sz="32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3507674" y="2129698"/>
            <a:ext cx="1672587" cy="461665"/>
          </a:xfrm>
          <a:prstGeom prst="rect">
            <a:avLst/>
          </a:prstGeom>
          <a:noFill/>
          <a:ln>
            <a:no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如何支持</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cxnSp>
        <p:nvCxnSpPr>
          <p:cNvPr id="17" name="肘形接點 16"/>
          <p:cNvCxnSpPr>
            <a:stCxn id="8" idx="3"/>
            <a:endCxn id="12" idx="1"/>
          </p:cNvCxnSpPr>
          <p:nvPr/>
        </p:nvCxnSpPr>
        <p:spPr>
          <a:xfrm>
            <a:off x="2624719" y="3721388"/>
            <a:ext cx="2811377" cy="1093767"/>
          </a:xfrm>
          <a:prstGeom prst="bentConnector3">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3763509" y="4166175"/>
            <a:ext cx="1672587" cy="461665"/>
          </a:xfrm>
          <a:prstGeom prst="rect">
            <a:avLst/>
          </a:prstGeom>
          <a:noFill/>
          <a:ln>
            <a:no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推論</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sp>
        <p:nvSpPr>
          <p:cNvPr id="25" name="矩形 24"/>
          <p:cNvSpPr/>
          <p:nvPr/>
        </p:nvSpPr>
        <p:spPr>
          <a:xfrm>
            <a:off x="6372200" y="4750950"/>
            <a:ext cx="835896" cy="602814"/>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文字方塊 25"/>
          <p:cNvSpPr txBox="1"/>
          <p:nvPr/>
        </p:nvSpPr>
        <p:spPr>
          <a:xfrm>
            <a:off x="4353706" y="5686360"/>
            <a:ext cx="3775393" cy="1015663"/>
          </a:xfrm>
          <a:prstGeom prst="rect">
            <a:avLst/>
          </a:prstGeom>
          <a:solidFill>
            <a:schemeClr val="accent5">
              <a:lumMod val="60000"/>
              <a:lumOff val="40000"/>
            </a:schemeClr>
          </a:solidFill>
        </p:spPr>
        <p:txBody>
          <a:bodyPr wrap="none" rtlCol="0">
            <a:spAutoFit/>
          </a:bodyPr>
          <a:lstStyle/>
          <a:p>
            <a:r>
              <a:rPr lang="zh-TW" altLang="en-US" sz="2000" b="1" dirty="0" smtClean="0">
                <a:latin typeface="微軟正黑體" panose="020B0604030504040204" pitchFamily="34" charset="-120"/>
                <a:ea typeface="微軟正黑體" panose="020B0604030504040204" pitchFamily="34" charset="-120"/>
              </a:rPr>
              <a:t>發電量？裝機容量？投資金額？</a:t>
            </a:r>
            <a:endParaRPr lang="en-US" altLang="zh-TW" sz="2000" b="1" dirty="0" smtClean="0">
              <a:latin typeface="微軟正黑體" panose="020B0604030504040204" pitchFamily="34" charset="-120"/>
              <a:ea typeface="微軟正黑體" panose="020B0604030504040204" pitchFamily="34" charset="-120"/>
            </a:endParaRPr>
          </a:p>
          <a:p>
            <a:r>
              <a:rPr lang="zh-TW" altLang="en-US" sz="2000" b="1" dirty="0" smtClean="0">
                <a:latin typeface="微軟正黑體" panose="020B0604030504040204" pitchFamily="34" charset="-120"/>
                <a:ea typeface="微軟正黑體" panose="020B0604030504040204" pitchFamily="34" charset="-120"/>
              </a:rPr>
              <a:t>廣泛使用？技術突破？</a:t>
            </a:r>
            <a:endParaRPr lang="en-US" altLang="zh-TW" sz="2000" b="1" dirty="0" smtClean="0">
              <a:latin typeface="微軟正黑體" panose="020B0604030504040204" pitchFamily="34" charset="-120"/>
              <a:ea typeface="微軟正黑體" panose="020B0604030504040204" pitchFamily="34" charset="-120"/>
            </a:endParaRPr>
          </a:p>
          <a:p>
            <a:r>
              <a:rPr lang="zh-TW" altLang="en-US" sz="2000" b="1" dirty="0" smtClean="0">
                <a:latin typeface="微軟正黑體" panose="020B0604030504040204" pitchFamily="34" charset="-120"/>
                <a:ea typeface="微軟正黑體" panose="020B0604030504040204" pitchFamily="34" charset="-120"/>
              </a:rPr>
              <a:t>政府政策？</a:t>
            </a:r>
            <a:endParaRPr lang="zh-HK" altLang="en-US" sz="2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5098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5" grpId="0"/>
      <p:bldP spid="18" grpId="0"/>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文字方塊 6"/>
          <p:cNvSpPr txBox="1"/>
          <p:nvPr/>
        </p:nvSpPr>
        <p:spPr>
          <a:xfrm>
            <a:off x="484680" y="620688"/>
            <a:ext cx="2236510" cy="584775"/>
          </a:xfrm>
          <a:prstGeom prst="rect">
            <a:avLst/>
          </a:prstGeom>
          <a:noFill/>
        </p:spPr>
        <p:txBody>
          <a:bodyPr wrap="none" rtlCol="0">
            <a:spAutoFit/>
          </a:bodyPr>
          <a:lstStyle/>
          <a:p>
            <a:r>
              <a:rPr lang="zh-TW" altLang="en-US" sz="3200" b="1" dirty="0" smtClean="0">
                <a:latin typeface="微軟正黑體" panose="020B0604030504040204" pitchFamily="34" charset="-120"/>
                <a:ea typeface="微軟正黑體" panose="020B0604030504040204" pitchFamily="34" charset="-120"/>
              </a:rPr>
              <a:t>數學證明題</a:t>
            </a:r>
            <a:endParaRPr lang="zh-HK" altLang="en-US" sz="3200" b="1"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5748626" y="2392464"/>
            <a:ext cx="2952328"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zh-TW" altLang="en-US" sz="3200" b="1" dirty="0" smtClean="0">
                <a:solidFill>
                  <a:srgbClr val="FF0000"/>
                </a:solidFill>
                <a:latin typeface="微軟正黑體" panose="020B0604030504040204" pitchFamily="34" charset="-120"/>
                <a:ea typeface="微軟正黑體" panose="020B0604030504040204" pitchFamily="34" charset="-120"/>
              </a:rPr>
              <a:t> </a:t>
            </a:r>
            <a:r>
              <a:rPr lang="en-US" altLang="zh-TW" sz="3200" b="1" dirty="0" smtClean="0">
                <a:solidFill>
                  <a:srgbClr val="FF0000"/>
                </a:solidFill>
                <a:latin typeface="微軟正黑體" panose="020B0604030504040204" pitchFamily="34" charset="-120"/>
                <a:ea typeface="微軟正黑體" panose="020B0604030504040204" pitchFamily="34" charset="-120"/>
              </a:rPr>
              <a:t>= </a:t>
            </a:r>
            <a:r>
              <a:rPr lang="zh-TW" altLang="en-US" sz="3200" b="1" dirty="0" smtClean="0">
                <a:solidFill>
                  <a:srgbClr val="FF0000"/>
                </a:solidFill>
                <a:latin typeface="微軟正黑體" panose="020B0604030504040204" pitchFamily="34" charset="-120"/>
                <a:ea typeface="微軟正黑體" panose="020B0604030504040204" pitchFamily="34" charset="-120"/>
              </a:rPr>
              <a:t>左方</a:t>
            </a:r>
            <a:endParaRPr lang="zh-HK"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5782799" y="4864804"/>
            <a:ext cx="2952328"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聲稱</a:t>
            </a:r>
            <a:r>
              <a:rPr lang="zh-TW" altLang="en-US" sz="3200" b="1" dirty="0" smtClean="0">
                <a:solidFill>
                  <a:srgbClr val="FF0000"/>
                </a:solidFill>
                <a:latin typeface="微軟正黑體" panose="020B0604030504040204" pitchFamily="34" charset="-120"/>
                <a:ea typeface="微軟正黑體" panose="020B0604030504040204" pitchFamily="34" charset="-120"/>
              </a:rPr>
              <a:t> </a:t>
            </a:r>
            <a:r>
              <a:rPr lang="en-US" altLang="zh-TW" sz="3200" b="1" dirty="0" smtClean="0">
                <a:solidFill>
                  <a:srgbClr val="FF0000"/>
                </a:solidFill>
                <a:latin typeface="微軟正黑體" panose="020B0604030504040204" pitchFamily="34" charset="-120"/>
                <a:ea typeface="微軟正黑體" panose="020B0604030504040204" pitchFamily="34" charset="-120"/>
              </a:rPr>
              <a:t>= </a:t>
            </a:r>
            <a:r>
              <a:rPr lang="zh-TW" altLang="en-US" sz="3200" b="1" dirty="0" smtClean="0">
                <a:solidFill>
                  <a:srgbClr val="FF0000"/>
                </a:solidFill>
                <a:latin typeface="微軟正黑體" panose="020B0604030504040204" pitchFamily="34" charset="-120"/>
                <a:ea typeface="微軟正黑體" panose="020B0604030504040204" pitchFamily="34" charset="-120"/>
              </a:rPr>
              <a:t>右方</a:t>
            </a:r>
            <a:endParaRPr lang="zh-HK" altLang="en-US" sz="3200" b="1" dirty="0">
              <a:solidFill>
                <a:srgbClr val="FF0000"/>
              </a:solidFill>
              <a:latin typeface="微軟正黑體" panose="020B0604030504040204" pitchFamily="34" charset="-120"/>
              <a:ea typeface="微軟正黑體" panose="020B0604030504040204" pitchFamily="34" charset="-120"/>
            </a:endParaRPr>
          </a:p>
        </p:txBody>
      </p:sp>
      <p:cxnSp>
        <p:nvCxnSpPr>
          <p:cNvPr id="10" name="直線單箭頭接點 9"/>
          <p:cNvCxnSpPr/>
          <p:nvPr/>
        </p:nvCxnSpPr>
        <p:spPr>
          <a:xfrm>
            <a:off x="7224790" y="2977239"/>
            <a:ext cx="0" cy="187429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字方塊 16"/>
          <p:cNvSpPr txBox="1"/>
          <p:nvPr/>
        </p:nvSpPr>
        <p:spPr>
          <a:xfrm>
            <a:off x="5595508" y="627918"/>
            <a:ext cx="2646878" cy="584775"/>
          </a:xfrm>
          <a:prstGeom prst="rect">
            <a:avLst/>
          </a:prstGeom>
          <a:noFill/>
        </p:spPr>
        <p:txBody>
          <a:bodyPr wrap="none" rtlCol="0">
            <a:spAutoFit/>
          </a:bodyPr>
          <a:lstStyle/>
          <a:p>
            <a:r>
              <a:rPr lang="zh-TW" altLang="en-US" sz="3200" b="1" dirty="0" smtClean="0">
                <a:latin typeface="微軟正黑體" panose="020B0604030504040204" pitchFamily="34" charset="-120"/>
                <a:ea typeface="微軟正黑體" panose="020B0604030504040204" pitchFamily="34" charset="-120"/>
              </a:rPr>
              <a:t>通識資料互證</a:t>
            </a:r>
            <a:endParaRPr lang="zh-HK" altLang="en-US" sz="3200" b="1"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4932040" y="1746133"/>
            <a:ext cx="4211960" cy="646331"/>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「近年中國可再生能源有不錯的發展。</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pPr algn="ctr"/>
            <a:r>
              <a:rPr lang="zh-TW" altLang="en-US" dirty="0" smtClean="0">
                <a:latin typeface="微軟正黑體" panose="020B0604030504040204" pitchFamily="34" charset="-120"/>
                <a:ea typeface="微軟正黑體" panose="020B0604030504040204" pitchFamily="34" charset="-120"/>
              </a:rPr>
              <a:t>解釋</a:t>
            </a:r>
            <a:r>
              <a:rPr lang="zh-TW" altLang="en-US" dirty="0">
                <a:latin typeface="微軟正黑體" panose="020B0604030504040204" pitchFamily="34" charset="-120"/>
                <a:ea typeface="微軟正黑體" panose="020B0604030504040204" pitchFamily="34" charset="-120"/>
              </a:rPr>
              <a:t>資料如何支持這項聲稱。</a:t>
            </a:r>
            <a:endParaRPr lang="zh-HK" altLang="en-US" dirty="0">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5244570" y="3632752"/>
            <a:ext cx="3960439" cy="461665"/>
          </a:xfrm>
          <a:prstGeom prst="rect">
            <a:avLst/>
          </a:prstGeom>
          <a:noFill/>
          <a:ln>
            <a:noFill/>
          </a:ln>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如何</a:t>
            </a:r>
            <a:r>
              <a:rPr lang="zh-TW" altLang="en-US" sz="2400" b="1" dirty="0" smtClean="0">
                <a:latin typeface="微軟正黑體" panose="020B0604030504040204" pitchFamily="34" charset="-120"/>
                <a:ea typeface="微軟正黑體" panose="020B0604030504040204" pitchFamily="34" charset="-120"/>
              </a:rPr>
              <a:t>支持</a:t>
            </a:r>
            <a:r>
              <a:rPr lang="zh-TW" altLang="en-US" sz="2400" b="1" dirty="0" smtClean="0">
                <a:solidFill>
                  <a:srgbClr val="00B0F0"/>
                </a:solidFill>
                <a:latin typeface="微軟正黑體" panose="020B0604030504040204" pitchFamily="34" charset="-120"/>
                <a:ea typeface="微軟正黑體" panose="020B0604030504040204" pitchFamily="34" charset="-120"/>
              </a:rPr>
              <a:t> </a:t>
            </a:r>
            <a:r>
              <a:rPr lang="en-US" altLang="zh-TW" sz="2400" b="1" dirty="0" smtClean="0">
                <a:solidFill>
                  <a:srgbClr val="00B0F0"/>
                </a:solidFill>
                <a:latin typeface="微軟正黑體" panose="020B0604030504040204" pitchFamily="34" charset="-120"/>
                <a:ea typeface="微軟正黑體" panose="020B0604030504040204" pitchFamily="34" charset="-120"/>
              </a:rPr>
              <a:t>  </a:t>
            </a:r>
            <a:r>
              <a:rPr lang="zh-TW" altLang="en-US" sz="2400" b="1" dirty="0" smtClean="0">
                <a:solidFill>
                  <a:srgbClr val="00B0F0"/>
                </a:solidFill>
                <a:latin typeface="微軟正黑體" panose="020B0604030504040204" pitchFamily="34" charset="-120"/>
                <a:ea typeface="微軟正黑體" panose="020B0604030504040204" pitchFamily="34" charset="-120"/>
              </a:rPr>
              <a:t>證明步驟</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pic>
        <p:nvPicPr>
          <p:cNvPr id="2" name="圖片 1" descr="&lt;strong&gt;Mathematics&lt;/strong&gt; Pay Count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005" y="3114680"/>
            <a:ext cx="2774475" cy="1959473"/>
          </a:xfrm>
          <a:prstGeom prst="rect">
            <a:avLst/>
          </a:prstGeom>
        </p:spPr>
      </p:pic>
    </p:spTree>
    <p:extLst>
      <p:ext uri="{BB962C8B-B14F-4D97-AF65-F5344CB8AC3E}">
        <p14:creationId xmlns:p14="http://schemas.microsoft.com/office/powerpoint/2010/main" val="204578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7" grpId="0"/>
      <p:bldP spid="16"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字方塊 4"/>
          <p:cNvSpPr txBox="1"/>
          <p:nvPr/>
        </p:nvSpPr>
        <p:spPr>
          <a:xfrm>
            <a:off x="234081" y="1141220"/>
            <a:ext cx="8880957" cy="461665"/>
          </a:xfrm>
          <a:prstGeom prst="rect">
            <a:avLst/>
          </a:prstGeom>
          <a:noFill/>
        </p:spPr>
        <p:txBody>
          <a:bodyPr wrap="none" rtlCol="0">
            <a:spAutoFit/>
          </a:bodyPr>
          <a:lstStyle/>
          <a:p>
            <a:r>
              <a:rPr lang="zh-TW" altLang="en-US" sz="2400" b="1" dirty="0" smtClean="0">
                <a:latin typeface="微軟正黑體" panose="020B0604030504040204" pitchFamily="34" charset="-120"/>
                <a:ea typeface="微軟正黑體" panose="020B0604030504040204" pitchFamily="34" charset="-120"/>
              </a:rPr>
              <a:t>資料</a:t>
            </a:r>
            <a:r>
              <a:rPr lang="en-US" altLang="zh-TW" sz="2400" b="1" dirty="0" smtClean="0">
                <a:latin typeface="微軟正黑體" panose="020B0604030504040204" pitchFamily="34" charset="-120"/>
                <a:ea typeface="微軟正黑體" panose="020B0604030504040204" pitchFamily="34" charset="-120"/>
              </a:rPr>
              <a:t>A︰2016</a:t>
            </a:r>
            <a:r>
              <a:rPr lang="zh-TW" altLang="en-US" sz="2400" b="1" dirty="0" smtClean="0">
                <a:latin typeface="微軟正黑體" panose="020B0604030504040204" pitchFamily="34" charset="-120"/>
                <a:ea typeface="微軟正黑體" panose="020B0604030504040204" pitchFamily="34" charset="-120"/>
              </a:rPr>
              <a:t>年按能源劃分的電力裝機容量</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千兆瓦</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及所佔</a:t>
            </a:r>
            <a:r>
              <a:rPr lang="zh-TW" altLang="en-US" sz="2400" b="1" dirty="0" smtClean="0">
                <a:latin typeface="微軟正黑體" panose="020B0604030504040204" pitchFamily="34" charset="-120"/>
                <a:ea typeface="微軟正黑體" panose="020B0604030504040204" pitchFamily="34" charset="-120"/>
              </a:rPr>
              <a:t>比重</a:t>
            </a:r>
            <a:endParaRPr lang="zh-HK" altLang="en-US" sz="2400"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251521" y="2893041"/>
            <a:ext cx="1672587" cy="584775"/>
          </a:xfrm>
          <a:prstGeom prst="rect">
            <a:avLst/>
          </a:prstGeom>
          <a:noFill/>
          <a:ln>
            <a:solidFill>
              <a:schemeClr val="tx1"/>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資料</a:t>
            </a:r>
            <a:r>
              <a:rPr lang="en-US" altLang="zh-TW" sz="3200" b="1" dirty="0" smtClean="0">
                <a:latin typeface="微軟正黑體" panose="020B0604030504040204" pitchFamily="34" charset="-120"/>
                <a:ea typeface="微軟正黑體" panose="020B0604030504040204" pitchFamily="34" charset="-120"/>
              </a:rPr>
              <a:t>A</a:t>
            </a:r>
            <a:endParaRPr lang="zh-HK" altLang="en-US" sz="3200" b="1"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5436097" y="2660467"/>
            <a:ext cx="3544000" cy="1077218"/>
          </a:xfrm>
          <a:prstGeom prst="rect">
            <a:avLst/>
          </a:prstGeom>
          <a:noFill/>
          <a:ln>
            <a:solidFill>
              <a:schemeClr val="tx1"/>
            </a:solidFill>
          </a:ln>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近年中國可再生能源有</a:t>
            </a:r>
            <a:r>
              <a:rPr lang="zh-TW" altLang="en-US" sz="3200" b="1" dirty="0" smtClean="0">
                <a:solidFill>
                  <a:srgbClr val="00B0F0"/>
                </a:solidFill>
                <a:latin typeface="微軟正黑體" panose="020B0604030504040204" pitchFamily="34" charset="-120"/>
                <a:ea typeface="微軟正黑體" panose="020B0604030504040204" pitchFamily="34" charset="-120"/>
              </a:rPr>
              <a:t>不錯</a:t>
            </a:r>
            <a:r>
              <a:rPr lang="zh-TW" altLang="en-US" sz="3200" b="1" dirty="0" smtClean="0">
                <a:latin typeface="微軟正黑體" panose="020B0604030504040204" pitchFamily="34" charset="-120"/>
                <a:ea typeface="微軟正黑體" panose="020B0604030504040204" pitchFamily="34" charset="-120"/>
              </a:rPr>
              <a:t>的發展。</a:t>
            </a:r>
            <a:endParaRPr lang="zh-HK" altLang="en-US" sz="3200" b="1" dirty="0">
              <a:latin typeface="微軟正黑體" panose="020B0604030504040204" pitchFamily="34" charset="-120"/>
              <a:ea typeface="微軟正黑體" panose="020B0604030504040204" pitchFamily="34" charset="-120"/>
            </a:endParaRPr>
          </a:p>
        </p:txBody>
      </p:sp>
      <p:cxnSp>
        <p:nvCxnSpPr>
          <p:cNvPr id="9" name="直線單箭頭接點 8"/>
          <p:cNvCxnSpPr>
            <a:endCxn id="8" idx="1"/>
          </p:cNvCxnSpPr>
          <p:nvPr/>
        </p:nvCxnSpPr>
        <p:spPr>
          <a:xfrm>
            <a:off x="1924108" y="3185428"/>
            <a:ext cx="3511989" cy="136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2843808" y="2780928"/>
            <a:ext cx="1672587" cy="461665"/>
          </a:xfrm>
          <a:prstGeom prst="rect">
            <a:avLst/>
          </a:prstGeom>
          <a:noFill/>
          <a:ln>
            <a:no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推論</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253379" y="3737685"/>
            <a:ext cx="1672586" cy="461665"/>
          </a:xfrm>
          <a:prstGeom prst="rect">
            <a:avLst/>
          </a:prstGeom>
          <a:noFill/>
          <a:ln w="38100">
            <a:solidFill>
              <a:schemeClr val="accent6">
                <a:lumMod val="50000"/>
              </a:schemeClr>
            </a:solidFill>
          </a:ln>
        </p:spPr>
        <p:txBody>
          <a:bodyPr wrap="square" rtlCol="0">
            <a:spAutoFit/>
          </a:bodyPr>
          <a:lstStyle/>
          <a:p>
            <a:pPr algn="ctr"/>
            <a:r>
              <a:rPr lang="zh-TW" altLang="en-US" sz="2400" b="1" dirty="0" smtClean="0">
                <a:latin typeface="微軟正黑體" panose="020B0604030504040204" pitchFamily="34" charset="-120"/>
                <a:ea typeface="微軟正黑體" panose="020B0604030504040204" pitchFamily="34" charset="-120"/>
              </a:rPr>
              <a:t>主題句</a:t>
            </a:r>
            <a:endParaRPr lang="zh-HK" altLang="en-US" sz="2400" b="1" dirty="0">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253379" y="4351750"/>
            <a:ext cx="1672586" cy="461665"/>
          </a:xfrm>
          <a:prstGeom prst="rect">
            <a:avLst/>
          </a:prstGeom>
          <a:noFill/>
          <a:ln w="38100">
            <a:solidFill>
              <a:schemeClr val="accent6">
                <a:lumMod val="50000"/>
              </a:schemeClr>
            </a:solidFill>
          </a:ln>
        </p:spPr>
        <p:txBody>
          <a:bodyPr wrap="square" rtlCol="0">
            <a:spAutoFit/>
          </a:bodyPr>
          <a:lstStyle/>
          <a:p>
            <a:pPr algn="ctr"/>
            <a:r>
              <a:rPr lang="zh-TW" altLang="en-US" sz="2400" b="1" dirty="0" smtClean="0">
                <a:latin typeface="微軟正黑體" panose="020B0604030504040204" pitchFamily="34" charset="-120"/>
                <a:ea typeface="微軟正黑體" panose="020B0604030504040204" pitchFamily="34" charset="-120"/>
              </a:rPr>
              <a:t>引用資料</a:t>
            </a:r>
            <a:endParaRPr lang="zh-HK" altLang="en-US" sz="24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267744" y="4351750"/>
            <a:ext cx="2880321" cy="461665"/>
          </a:xfrm>
          <a:prstGeom prst="rect">
            <a:avLst/>
          </a:prstGeom>
          <a:noFill/>
          <a:ln w="38100">
            <a:solidFill>
              <a:schemeClr val="accent6">
                <a:lumMod val="50000"/>
              </a:schemeClr>
            </a:solid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推論</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5449163" y="4351749"/>
            <a:ext cx="3530934" cy="461665"/>
          </a:xfrm>
          <a:prstGeom prst="rect">
            <a:avLst/>
          </a:prstGeom>
          <a:noFill/>
          <a:ln w="38100">
            <a:solidFill>
              <a:schemeClr val="accent6">
                <a:lumMod val="50000"/>
              </a:schemeClr>
            </a:solidFill>
          </a:ln>
        </p:spPr>
        <p:txBody>
          <a:bodyPr wrap="square" rtlCol="0">
            <a:spAutoFit/>
          </a:bodyPr>
          <a:lstStyle/>
          <a:p>
            <a:pPr algn="ctr"/>
            <a:r>
              <a:rPr lang="zh-TW" altLang="en-US" sz="2400" b="1" dirty="0" smtClean="0">
                <a:latin typeface="微軟正黑體" panose="020B0604030504040204" pitchFamily="34" charset="-120"/>
                <a:ea typeface="微軟正黑體" panose="020B0604030504040204" pitchFamily="34" charset="-120"/>
              </a:rPr>
              <a:t>結論</a:t>
            </a:r>
            <a:endParaRPr lang="zh-HK" altLang="en-US" sz="2400" b="1" dirty="0">
              <a:latin typeface="微軟正黑體" panose="020B0604030504040204" pitchFamily="34" charset="-120"/>
              <a:ea typeface="微軟正黑體" panose="020B0604030504040204" pitchFamily="34" charset="-120"/>
            </a:endParaRPr>
          </a:p>
        </p:txBody>
      </p:sp>
      <p:sp>
        <p:nvSpPr>
          <p:cNvPr id="17" name="向右箭號 16"/>
          <p:cNvSpPr/>
          <p:nvPr/>
        </p:nvSpPr>
        <p:spPr>
          <a:xfrm>
            <a:off x="1925965" y="4414483"/>
            <a:ext cx="341779" cy="33619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向右箭號 17"/>
          <p:cNvSpPr/>
          <p:nvPr/>
        </p:nvSpPr>
        <p:spPr>
          <a:xfrm>
            <a:off x="5148065" y="4414483"/>
            <a:ext cx="341779" cy="33619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矩形 18"/>
          <p:cNvSpPr/>
          <p:nvPr/>
        </p:nvSpPr>
        <p:spPr>
          <a:xfrm>
            <a:off x="2411761" y="4222541"/>
            <a:ext cx="25922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111151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3" grpId="0" animBg="1"/>
      <p:bldP spid="14" grpId="0" animBg="1"/>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676" b="2522"/>
          <a:stretch/>
        </p:blipFill>
        <p:spPr bwMode="auto">
          <a:xfrm>
            <a:off x="539552" y="144046"/>
            <a:ext cx="7992888" cy="617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827584" y="792118"/>
            <a:ext cx="864096" cy="432048"/>
          </a:xfrm>
          <a:prstGeom prst="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矩形 5"/>
          <p:cNvSpPr/>
          <p:nvPr/>
        </p:nvSpPr>
        <p:spPr>
          <a:xfrm>
            <a:off x="804632" y="2304286"/>
            <a:ext cx="864096" cy="432048"/>
          </a:xfrm>
          <a:prstGeom prst="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矩形 6"/>
          <p:cNvSpPr/>
          <p:nvPr/>
        </p:nvSpPr>
        <p:spPr>
          <a:xfrm>
            <a:off x="804632" y="3600430"/>
            <a:ext cx="864096" cy="432048"/>
          </a:xfrm>
          <a:prstGeom prst="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矩形 7"/>
          <p:cNvSpPr/>
          <p:nvPr/>
        </p:nvSpPr>
        <p:spPr>
          <a:xfrm>
            <a:off x="827584" y="5533318"/>
            <a:ext cx="864096" cy="432048"/>
          </a:xfrm>
          <a:prstGeom prst="rect">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向下箭號 9"/>
          <p:cNvSpPr/>
          <p:nvPr/>
        </p:nvSpPr>
        <p:spPr>
          <a:xfrm>
            <a:off x="971600" y="2979878"/>
            <a:ext cx="576064" cy="50405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向下箭號 10"/>
          <p:cNvSpPr/>
          <p:nvPr/>
        </p:nvSpPr>
        <p:spPr>
          <a:xfrm>
            <a:off x="971600" y="4896574"/>
            <a:ext cx="576064" cy="50405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文字方塊 8"/>
          <p:cNvSpPr txBox="1"/>
          <p:nvPr/>
        </p:nvSpPr>
        <p:spPr>
          <a:xfrm>
            <a:off x="3203848" y="42421"/>
            <a:ext cx="3744416"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電力裝機容量及所佔比重</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2761226" y="504086"/>
            <a:ext cx="370614" cy="461665"/>
          </a:xfrm>
          <a:prstGeom prst="rect">
            <a:avLst/>
          </a:prstGeom>
          <a:noFill/>
        </p:spPr>
        <p:txBody>
          <a:bodyPr wrap="none" rtlCol="0">
            <a:spAutoFit/>
          </a:bodyPr>
          <a:lstStyle/>
          <a:p>
            <a:r>
              <a:rPr lang="en-US" altLang="zh-TW" sz="2400" b="1" dirty="0" smtClean="0">
                <a:solidFill>
                  <a:srgbClr val="FF0000"/>
                </a:solidFill>
              </a:rPr>
              <a:t>A</a:t>
            </a:r>
            <a:endParaRPr lang="zh-HK" altLang="en-US" sz="2400" b="1" dirty="0">
              <a:solidFill>
                <a:srgbClr val="FF0000"/>
              </a:solidFill>
            </a:endParaRPr>
          </a:p>
        </p:txBody>
      </p:sp>
      <p:sp>
        <p:nvSpPr>
          <p:cNvPr id="14" name="文字方塊 13"/>
          <p:cNvSpPr txBox="1"/>
          <p:nvPr/>
        </p:nvSpPr>
        <p:spPr>
          <a:xfrm>
            <a:off x="3491880" y="474469"/>
            <a:ext cx="4464496"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中國使用可再生能源的比重</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267744" y="925374"/>
            <a:ext cx="4464496"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較亞洲以致全球其他國家為高，</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2617210" y="1338565"/>
            <a:ext cx="6059246"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近年中國可再生能源在運用上有不錯的發展</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2728319" y="1800230"/>
            <a:ext cx="370614" cy="461665"/>
          </a:xfrm>
          <a:prstGeom prst="rect">
            <a:avLst/>
          </a:prstGeom>
          <a:noFill/>
        </p:spPr>
        <p:txBody>
          <a:bodyPr wrap="none" rtlCol="0">
            <a:spAutoFit/>
          </a:bodyPr>
          <a:lstStyle/>
          <a:p>
            <a:r>
              <a:rPr lang="en-US" altLang="zh-TW" sz="2400" b="1" dirty="0" smtClean="0">
                <a:solidFill>
                  <a:srgbClr val="FF0000"/>
                </a:solidFill>
              </a:rPr>
              <a:t>A</a:t>
            </a:r>
            <a:endParaRPr lang="zh-HK" altLang="en-US" sz="2400" b="1" dirty="0">
              <a:solidFill>
                <a:srgbClr val="FF0000"/>
              </a:solidFill>
            </a:endParaRPr>
          </a:p>
        </p:txBody>
      </p:sp>
      <p:sp>
        <p:nvSpPr>
          <p:cNvPr id="18" name="文字方塊 17"/>
          <p:cNvSpPr txBox="1"/>
          <p:nvPr/>
        </p:nvSpPr>
        <p:spPr>
          <a:xfrm>
            <a:off x="3419872" y="1800230"/>
            <a:ext cx="5040560" cy="461665"/>
          </a:xfrm>
          <a:prstGeom prst="rect">
            <a:avLst/>
          </a:prstGeom>
          <a:noFill/>
        </p:spPr>
        <p:txBody>
          <a:bodyPr wrap="square" rtlCol="0">
            <a:spAutoFit/>
          </a:bodyPr>
          <a:lstStyle/>
          <a:p>
            <a:r>
              <a:rPr lang="en-US" altLang="zh-TW" sz="2400" b="1" dirty="0" smtClean="0">
                <a:solidFill>
                  <a:srgbClr val="FF0000"/>
                </a:solidFill>
                <a:latin typeface="微軟正黑體" panose="020B0604030504040204" pitchFamily="34" charset="-120"/>
                <a:ea typeface="微軟正黑體" panose="020B0604030504040204" pitchFamily="34" charset="-120"/>
              </a:rPr>
              <a:t>2016</a:t>
            </a:r>
            <a:r>
              <a:rPr lang="zh-TW" altLang="en-US" sz="2400" b="1" dirty="0" smtClean="0">
                <a:solidFill>
                  <a:srgbClr val="FF0000"/>
                </a:solidFill>
                <a:latin typeface="微軟正黑體" panose="020B0604030504040204" pitchFamily="34" charset="-120"/>
                <a:ea typeface="微軟正黑體" panose="020B0604030504040204" pitchFamily="34" charset="-120"/>
              </a:rPr>
              <a:t>年按能源劃分的電力裝機數據</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2754378" y="2230968"/>
            <a:ext cx="5490030" cy="830997"/>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中國比較全球其他國家使用更多可再生能源</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1907704" y="3096374"/>
            <a:ext cx="6768752" cy="2092881"/>
          </a:xfrm>
          <a:prstGeom prst="rect">
            <a:avLst/>
          </a:prstGeom>
          <a:noFill/>
        </p:spPr>
        <p:txBody>
          <a:bodyPr wrap="square" rtlCol="0">
            <a:spAutoFit/>
          </a:bodyPr>
          <a:lstStyle/>
          <a:p>
            <a:r>
              <a:rPr lang="zh-TW" altLang="en-US" sz="2600" b="1" dirty="0" smtClean="0">
                <a:solidFill>
                  <a:srgbClr val="00B0F0"/>
                </a:solidFill>
                <a:latin typeface="微軟正黑體" panose="020B0604030504040204" pitchFamily="34" charset="-120"/>
                <a:ea typeface="微軟正黑體" panose="020B0604030504040204" pitchFamily="34" charset="-120"/>
              </a:rPr>
              <a:t>中國使用可再生能源發電可高達</a:t>
            </a:r>
            <a:r>
              <a:rPr lang="en-US" altLang="zh-TW" sz="2600" b="1" dirty="0" smtClean="0">
                <a:solidFill>
                  <a:srgbClr val="00B0F0"/>
                </a:solidFill>
                <a:latin typeface="微軟正黑體" panose="020B0604030504040204" pitchFamily="34" charset="-120"/>
                <a:ea typeface="微軟正黑體" panose="020B0604030504040204" pitchFamily="34" charset="-120"/>
              </a:rPr>
              <a:t>572.6</a:t>
            </a:r>
            <a:r>
              <a:rPr lang="zh-TW" altLang="en-US" sz="2600" b="1" dirty="0" smtClean="0">
                <a:solidFill>
                  <a:srgbClr val="00B0F0"/>
                </a:solidFill>
                <a:latin typeface="微軟正黑體" panose="020B0604030504040204" pitchFamily="34" charset="-120"/>
                <a:ea typeface="微軟正黑體" panose="020B0604030504040204" pitchFamily="34" charset="-120"/>
              </a:rPr>
              <a:t>千兆瓦，佔國內整體發電容量</a:t>
            </a:r>
            <a:r>
              <a:rPr lang="en-US" altLang="zh-TW" sz="2600" b="1" dirty="0" smtClean="0">
                <a:solidFill>
                  <a:srgbClr val="00B0F0"/>
                </a:solidFill>
                <a:latin typeface="微軟正黑體" panose="020B0604030504040204" pitchFamily="34" charset="-120"/>
                <a:ea typeface="微軟正黑體" panose="020B0604030504040204" pitchFamily="34" charset="-120"/>
              </a:rPr>
              <a:t>34.7%</a:t>
            </a:r>
            <a:r>
              <a:rPr lang="zh-TW" altLang="en-US" sz="2600" b="1" dirty="0" smtClean="0">
                <a:solidFill>
                  <a:srgbClr val="00B0F0"/>
                </a:solidFill>
                <a:latin typeface="微軟正黑體" panose="020B0604030504040204" pitchFamily="34" charset="-120"/>
                <a:ea typeface="微軟正黑體" panose="020B0604030504040204" pitchFamily="34" charset="-120"/>
              </a:rPr>
              <a:t>。從所佔比重而言，中國不但高於日本的</a:t>
            </a:r>
            <a:r>
              <a:rPr lang="en-US" altLang="zh-TW" sz="2600" b="1" dirty="0" smtClean="0">
                <a:solidFill>
                  <a:srgbClr val="00B0F0"/>
                </a:solidFill>
                <a:latin typeface="微軟正黑體" panose="020B0604030504040204" pitchFamily="34" charset="-120"/>
                <a:ea typeface="微軟正黑體" panose="020B0604030504040204" pitchFamily="34" charset="-120"/>
              </a:rPr>
              <a:t>32.9%</a:t>
            </a:r>
            <a:r>
              <a:rPr lang="zh-TW" altLang="en-US" sz="2600" b="1" dirty="0" smtClean="0">
                <a:solidFill>
                  <a:srgbClr val="00B0F0"/>
                </a:solidFill>
                <a:latin typeface="微軟正黑體" panose="020B0604030504040204" pitchFamily="34" charset="-120"/>
                <a:ea typeface="微軟正黑體" panose="020B0604030504040204" pitchFamily="34" charset="-120"/>
              </a:rPr>
              <a:t>，亦高於亞洲的</a:t>
            </a:r>
            <a:r>
              <a:rPr lang="en-US" altLang="zh-TW" sz="2600" b="1" dirty="0" smtClean="0">
                <a:solidFill>
                  <a:srgbClr val="00B0F0"/>
                </a:solidFill>
                <a:latin typeface="微軟正黑體" panose="020B0604030504040204" pitchFamily="34" charset="-120"/>
                <a:ea typeface="微軟正黑體" panose="020B0604030504040204" pitchFamily="34" charset="-120"/>
              </a:rPr>
              <a:t>30.4%</a:t>
            </a:r>
            <a:r>
              <a:rPr lang="zh-TW" altLang="en-US" sz="2600" b="1" dirty="0" smtClean="0">
                <a:solidFill>
                  <a:srgbClr val="00B0F0"/>
                </a:solidFill>
                <a:latin typeface="微軟正黑體" panose="020B0604030504040204" pitchFamily="34" charset="-120"/>
                <a:ea typeface="微軟正黑體" panose="020B0604030504040204" pitchFamily="34" charset="-120"/>
              </a:rPr>
              <a:t>，甚至全球的</a:t>
            </a:r>
            <a:r>
              <a:rPr lang="en-US" altLang="zh-TW" sz="2600" b="1" dirty="0" smtClean="0">
                <a:solidFill>
                  <a:srgbClr val="00B0F0"/>
                </a:solidFill>
                <a:latin typeface="微軟正黑體" panose="020B0604030504040204" pitchFamily="34" charset="-120"/>
                <a:ea typeface="微軟正黑體" panose="020B0604030504040204" pitchFamily="34" charset="-120"/>
              </a:rPr>
              <a:t>32.1%</a:t>
            </a:r>
            <a:r>
              <a:rPr lang="zh-TW" altLang="en-US" sz="2600" b="1" dirty="0" smtClean="0">
                <a:solidFill>
                  <a:srgbClr val="00B0F0"/>
                </a:solidFill>
                <a:latin typeface="微軟正黑體" panose="020B0604030504040204" pitchFamily="34" charset="-120"/>
                <a:ea typeface="微軟正黑體" panose="020B0604030504040204" pitchFamily="34" charset="-120"/>
              </a:rPr>
              <a:t>。從電力裝機總量而言，中國亦高於澳洲的</a:t>
            </a:r>
            <a:r>
              <a:rPr lang="en-US" altLang="zh-TW" sz="2600" b="1" dirty="0" smtClean="0">
                <a:solidFill>
                  <a:srgbClr val="00B0F0"/>
                </a:solidFill>
                <a:latin typeface="微軟正黑體" panose="020B0604030504040204" pitchFamily="34" charset="-120"/>
                <a:ea typeface="微軟正黑體" panose="020B0604030504040204" pitchFamily="34" charset="-120"/>
              </a:rPr>
              <a:t>19.1</a:t>
            </a:r>
            <a:r>
              <a:rPr lang="zh-TW" altLang="en-US" sz="2600" b="1" dirty="0" smtClean="0">
                <a:solidFill>
                  <a:srgbClr val="00B0F0"/>
                </a:solidFill>
                <a:latin typeface="微軟正黑體" panose="020B0604030504040204" pitchFamily="34" charset="-120"/>
                <a:ea typeface="微軟正黑體" panose="020B0604030504040204" pitchFamily="34" charset="-120"/>
              </a:rPr>
              <a:t>千兆瓦。</a:t>
            </a:r>
            <a:endParaRPr lang="zh-HK" altLang="en-US" sz="2600" b="1" dirty="0">
              <a:solidFill>
                <a:srgbClr val="00B0F0"/>
              </a:solidFill>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3419872" y="5256614"/>
            <a:ext cx="370614" cy="461665"/>
          </a:xfrm>
          <a:prstGeom prst="rect">
            <a:avLst/>
          </a:prstGeom>
          <a:noFill/>
        </p:spPr>
        <p:txBody>
          <a:bodyPr wrap="none" rtlCol="0">
            <a:spAutoFit/>
          </a:bodyPr>
          <a:lstStyle/>
          <a:p>
            <a:r>
              <a:rPr lang="en-US" altLang="zh-TW" sz="2400" b="1" dirty="0" smtClean="0">
                <a:solidFill>
                  <a:srgbClr val="FF0000"/>
                </a:solidFill>
              </a:rPr>
              <a:t>A</a:t>
            </a:r>
            <a:endParaRPr lang="zh-HK" altLang="en-US" sz="2400" b="1" dirty="0">
              <a:solidFill>
                <a:srgbClr val="FF0000"/>
              </a:solidFill>
            </a:endParaRPr>
          </a:p>
        </p:txBody>
      </p:sp>
      <p:sp>
        <p:nvSpPr>
          <p:cNvPr id="23" name="文字方塊 22"/>
          <p:cNvSpPr txBox="1"/>
          <p:nvPr/>
        </p:nvSpPr>
        <p:spPr>
          <a:xfrm>
            <a:off x="3995936" y="5256614"/>
            <a:ext cx="3744416"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電力裝機容量及所佔比重</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2329178" y="5659045"/>
            <a:ext cx="4835110" cy="461665"/>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近年中國可再生能源有不錯的發展</a:t>
            </a:r>
            <a:endParaRPr lang="zh-HK"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182269" y="6121112"/>
            <a:ext cx="2303409"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解說重點</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26" name="向下箭號 25"/>
          <p:cNvSpPr/>
          <p:nvPr/>
        </p:nvSpPr>
        <p:spPr>
          <a:xfrm rot="16200000">
            <a:off x="2449999" y="6227385"/>
            <a:ext cx="864096" cy="433789"/>
          </a:xfrm>
          <a:prstGeom prst="down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7" name="文字方塊 26"/>
          <p:cNvSpPr txBox="1"/>
          <p:nvPr/>
        </p:nvSpPr>
        <p:spPr>
          <a:xfrm>
            <a:off x="3203848" y="6121114"/>
            <a:ext cx="2191074" cy="646331"/>
          </a:xfrm>
          <a:prstGeom prst="rect">
            <a:avLst/>
          </a:prstGeom>
          <a:noFill/>
          <a:ln>
            <a:solidFill>
              <a:schemeClr val="tx1"/>
            </a:solidFill>
          </a:ln>
        </p:spPr>
        <p:txBody>
          <a:bodyPr wrap="square" rtlCol="0">
            <a:spAutoFit/>
          </a:bodyPr>
          <a:lstStyle/>
          <a:p>
            <a:pPr algn="ctr"/>
            <a:r>
              <a:rPr lang="zh-TW" altLang="en-US" sz="3600" b="1" dirty="0" smtClean="0">
                <a:solidFill>
                  <a:schemeClr val="accent6">
                    <a:lumMod val="50000"/>
                  </a:schemeClr>
                </a:solidFill>
                <a:latin typeface="微軟正黑體" panose="020B0604030504040204" pitchFamily="34" charset="-120"/>
                <a:ea typeface="微軟正黑體" panose="020B0604030504040204" pitchFamily="34" charset="-120"/>
              </a:rPr>
              <a:t>教師示範</a:t>
            </a:r>
            <a:endParaRPr lang="zh-HK" altLang="en-US" sz="3600" b="1" dirty="0">
              <a:solidFill>
                <a:schemeClr val="accent6">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081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P spid="15" grpId="0"/>
      <p:bldP spid="16" grpId="0"/>
      <p:bldP spid="17" grpId="0"/>
      <p:bldP spid="18" grpId="0"/>
      <p:bldP spid="19"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文字方塊 10"/>
          <p:cNvSpPr txBox="1"/>
          <p:nvPr/>
        </p:nvSpPr>
        <p:spPr>
          <a:xfrm>
            <a:off x="3592341" y="548680"/>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第三部分</a:t>
            </a:r>
            <a:endParaRPr lang="zh-HK" altLang="en-US" sz="36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539552" y="1412776"/>
            <a:ext cx="8136904" cy="1569660"/>
          </a:xfrm>
          <a:prstGeom prst="rect">
            <a:avLst/>
          </a:prstGeom>
          <a:noFill/>
          <a:ln w="38100">
            <a:solidFill>
              <a:srgbClr val="C00000"/>
            </a:solidFill>
          </a:ln>
        </p:spPr>
        <p:txBody>
          <a:bodyPr wrap="square" rtlCol="0">
            <a:spAutoFit/>
          </a:bodyPr>
          <a:lstStyle/>
          <a:p>
            <a:pPr algn="ctr"/>
            <a:r>
              <a:rPr lang="zh-TW" altLang="en-US" sz="3200" b="1" dirty="0">
                <a:latin typeface="微軟正黑體" panose="020B0604030504040204" pitchFamily="34" charset="-120"/>
                <a:ea typeface="微軟正黑體" panose="020B0604030504040204" pitchFamily="34" charset="-120"/>
              </a:rPr>
              <a:t>資料如何</a:t>
            </a:r>
            <a:r>
              <a:rPr lang="zh-TW" altLang="en-US" sz="3200" b="1" dirty="0" smtClean="0">
                <a:latin typeface="微軟正黑體" panose="020B0604030504040204" pitchFamily="34" charset="-120"/>
                <a:ea typeface="微軟正黑體" panose="020B0604030504040204" pitchFamily="34" charset="-120"/>
              </a:rPr>
              <a:t>支持</a:t>
            </a:r>
            <a:endParaRPr lang="en-US" altLang="zh-TW" sz="3200" b="1" dirty="0" smtClean="0">
              <a:latin typeface="微軟正黑體" panose="020B0604030504040204" pitchFamily="34" charset="-120"/>
              <a:ea typeface="微軟正黑體" panose="020B0604030504040204" pitchFamily="34" charset="-120"/>
            </a:endParaRPr>
          </a:p>
          <a:p>
            <a:pPr algn="ctr"/>
            <a:r>
              <a:rPr lang="zh-TW" altLang="en-US" sz="3200" b="1" dirty="0" smtClean="0">
                <a:latin typeface="微軟正黑體" panose="020B0604030504040204" pitchFamily="34" charset="-120"/>
                <a:ea typeface="微軟正黑體" panose="020B0604030504040204" pitchFamily="34" charset="-120"/>
              </a:rPr>
              <a:t>「中國</a:t>
            </a:r>
            <a:r>
              <a:rPr lang="zh-TW" altLang="en-US" sz="3200" b="1" dirty="0">
                <a:latin typeface="微軟正黑體" panose="020B0604030504040204" pitchFamily="34" charset="-120"/>
                <a:ea typeface="微軟正黑體" panose="020B0604030504040204" pitchFamily="34" charset="-120"/>
              </a:rPr>
              <a:t>政府改變能源使用政策能改善中國人的</a:t>
            </a:r>
            <a:r>
              <a:rPr lang="zh-TW" altLang="en-US" sz="3200" b="1" dirty="0">
                <a:solidFill>
                  <a:srgbClr val="C00000"/>
                </a:solidFill>
                <a:latin typeface="微軟正黑體" panose="020B0604030504040204" pitchFamily="34" charset="-120"/>
                <a:ea typeface="微軟正黑體" panose="020B0604030504040204" pitchFamily="34" charset="-120"/>
              </a:rPr>
              <a:t>生活素質</a:t>
            </a:r>
            <a:r>
              <a:rPr lang="zh-TW" altLang="en-US" sz="3200" b="1" dirty="0">
                <a:latin typeface="微軟正黑體" panose="020B0604030504040204" pitchFamily="34" charset="-120"/>
                <a:ea typeface="微軟正黑體" panose="020B0604030504040204" pitchFamily="34" charset="-120"/>
              </a:rPr>
              <a:t>。」</a:t>
            </a:r>
            <a:endParaRPr lang="en-US" altLang="zh-TW" sz="3200" b="1"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3058668" y="3537882"/>
            <a:ext cx="295465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第三部分目標</a:t>
            </a:r>
            <a:endParaRPr lang="zh-HK" altLang="en-US" sz="3600" b="1"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1187623" y="4651721"/>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資料</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6228183" y="4651720"/>
            <a:ext cx="1672587" cy="646331"/>
          </a:xfrm>
          <a:prstGeom prst="rect">
            <a:avLst/>
          </a:prstGeom>
          <a:noFill/>
          <a:ln>
            <a:solidFill>
              <a:schemeClr val="tx1"/>
            </a:solidFill>
          </a:ln>
        </p:spPr>
        <p:txBody>
          <a:bodyPr wrap="square" rtlCol="0">
            <a:spAutoFit/>
          </a:bodyPr>
          <a:lstStyle/>
          <a:p>
            <a:pPr algn="ctr"/>
            <a:r>
              <a:rPr lang="zh-TW" altLang="en-US" sz="3600" b="1" dirty="0" smtClean="0">
                <a:solidFill>
                  <a:srgbClr val="FF0000"/>
                </a:solidFill>
                <a:latin typeface="微軟正黑體" panose="020B0604030504040204" pitchFamily="34" charset="-120"/>
                <a:ea typeface="微軟正黑體" panose="020B0604030504040204" pitchFamily="34" charset="-120"/>
              </a:rPr>
              <a:t>聲稱</a:t>
            </a:r>
            <a:endParaRPr lang="zh-HK" altLang="en-US" sz="3600" b="1" dirty="0">
              <a:solidFill>
                <a:srgbClr val="FF0000"/>
              </a:solidFill>
              <a:latin typeface="微軟正黑體" panose="020B0604030504040204" pitchFamily="34" charset="-120"/>
              <a:ea typeface="微軟正黑體" panose="020B0604030504040204" pitchFamily="34" charset="-120"/>
            </a:endParaRPr>
          </a:p>
        </p:txBody>
      </p:sp>
      <p:cxnSp>
        <p:nvCxnSpPr>
          <p:cNvPr id="19" name="直線單箭頭接點 18"/>
          <p:cNvCxnSpPr>
            <a:stCxn id="17" idx="3"/>
          </p:cNvCxnSpPr>
          <p:nvPr/>
        </p:nvCxnSpPr>
        <p:spPr>
          <a:xfrm>
            <a:off x="2860210" y="4974887"/>
            <a:ext cx="3367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3723697" y="4504547"/>
            <a:ext cx="1672587" cy="461665"/>
          </a:xfrm>
          <a:prstGeom prst="rect">
            <a:avLst/>
          </a:prstGeom>
          <a:noFill/>
          <a:ln>
            <a:noFill/>
          </a:ln>
        </p:spPr>
        <p:txBody>
          <a:bodyPr wrap="square" rtlCol="0">
            <a:spAutoFit/>
          </a:bodyPr>
          <a:lstStyle/>
          <a:p>
            <a:pPr algn="ctr"/>
            <a:r>
              <a:rPr lang="zh-TW" altLang="en-US" sz="2400" b="1" dirty="0" smtClean="0">
                <a:solidFill>
                  <a:srgbClr val="00B0F0"/>
                </a:solidFill>
                <a:latin typeface="微軟正黑體" panose="020B0604030504040204" pitchFamily="34" charset="-120"/>
                <a:ea typeface="微軟正黑體" panose="020B0604030504040204" pitchFamily="34" charset="-120"/>
              </a:rPr>
              <a:t>如何支持</a:t>
            </a:r>
            <a:endParaRPr lang="zh-HK" altLang="en-US" sz="2400" b="1" dirty="0">
              <a:solidFill>
                <a:srgbClr val="00B0F0"/>
              </a:solidFill>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3771710" y="5067218"/>
            <a:ext cx="1672587" cy="461665"/>
          </a:xfrm>
          <a:prstGeom prst="rect">
            <a:avLst/>
          </a:prstGeom>
          <a:noFill/>
          <a:ln>
            <a:noFill/>
          </a:ln>
        </p:spPr>
        <p:txBody>
          <a:bodyPr wrap="square" rtlCol="0">
            <a:spAutoFit/>
          </a:bodyPr>
          <a:lstStyle/>
          <a:p>
            <a:pPr algn="ctr"/>
            <a:r>
              <a:rPr lang="zh-TW" altLang="en-US" sz="2400" b="1" dirty="0" smtClean="0">
                <a:solidFill>
                  <a:srgbClr val="C00000"/>
                </a:solidFill>
                <a:latin typeface="微軟正黑體" panose="020B0604030504040204" pitchFamily="34" charset="-120"/>
                <a:ea typeface="微軟正黑體" panose="020B0604030504040204" pitchFamily="34" charset="-120"/>
              </a:rPr>
              <a:t>應用概念</a:t>
            </a:r>
            <a:endParaRPr lang="zh-HK" altLang="en-US" sz="24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272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字方塊 4"/>
          <p:cNvSpPr txBox="1"/>
          <p:nvPr/>
        </p:nvSpPr>
        <p:spPr>
          <a:xfrm>
            <a:off x="3592340" y="404664"/>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即時練習</a:t>
            </a:r>
            <a:endParaRPr lang="zh-HK" altLang="en-US" sz="3600" b="1"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95536" y="1412776"/>
            <a:ext cx="8270131" cy="1077218"/>
          </a:xfrm>
          <a:prstGeom prst="rect">
            <a:avLst/>
          </a:prstGeom>
          <a:noFill/>
          <a:ln w="38100">
            <a:solidFill>
              <a:srgbClr val="C00000"/>
            </a:solidFill>
          </a:ln>
        </p:spPr>
        <p:txBody>
          <a:bodyPr wrap="square" rtlCol="0">
            <a:spAutoFit/>
          </a:bodyPr>
          <a:lstStyle/>
          <a:p>
            <a:pPr algn="ctr"/>
            <a:r>
              <a:rPr lang="zh-TW" altLang="en-US" sz="3200" b="1" dirty="0" smtClean="0">
                <a:latin typeface="微軟正黑體" panose="020B0604030504040204" pitchFamily="34" charset="-120"/>
                <a:ea typeface="微軟正黑體" panose="020B0604030504040204" pitchFamily="34" charset="-120"/>
              </a:rPr>
              <a:t>「中國</a:t>
            </a:r>
            <a:r>
              <a:rPr lang="zh-TW" altLang="en-US" sz="3200" b="1" dirty="0">
                <a:latin typeface="微軟正黑體" panose="020B0604030504040204" pitchFamily="34" charset="-120"/>
                <a:ea typeface="微軟正黑體" panose="020B0604030504040204" pitchFamily="34" charset="-120"/>
              </a:rPr>
              <a:t>政府改變能源使用政策能改善中國人的</a:t>
            </a:r>
            <a:r>
              <a:rPr lang="zh-TW" altLang="en-US" sz="3200" b="1" dirty="0">
                <a:solidFill>
                  <a:srgbClr val="C00000"/>
                </a:solidFill>
                <a:latin typeface="微軟正黑體" panose="020B0604030504040204" pitchFamily="34" charset="-120"/>
                <a:ea typeface="微軟正黑體" panose="020B0604030504040204" pitchFamily="34" charset="-120"/>
              </a:rPr>
              <a:t>生活素質</a:t>
            </a:r>
            <a:r>
              <a:rPr lang="zh-TW" altLang="en-US" sz="3200" b="1" dirty="0">
                <a:latin typeface="微軟正黑體" panose="020B0604030504040204" pitchFamily="34" charset="-120"/>
                <a:ea typeface="微軟正黑體" panose="020B0604030504040204" pitchFamily="34" charset="-120"/>
              </a:rPr>
              <a:t>。」解釋資料如何支持這項聲稱。</a:t>
            </a:r>
            <a:endParaRPr lang="en-US" altLang="zh-TW"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426372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53" t="7903" r="26936" b="7903"/>
          <a:stretch/>
        </p:blipFill>
        <p:spPr bwMode="auto">
          <a:xfrm>
            <a:off x="395536" y="196387"/>
            <a:ext cx="4622582" cy="664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6300192" y="1052736"/>
            <a:ext cx="1569660"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工作紙</a:t>
            </a:r>
            <a:endParaRPr lang="zh-HK" altLang="en-US" sz="3600" b="1"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6069359" y="1988840"/>
            <a:ext cx="2031325" cy="646331"/>
          </a:xfrm>
          <a:prstGeom prst="rect">
            <a:avLst/>
          </a:prstGeom>
          <a:noFill/>
        </p:spPr>
        <p:txBody>
          <a:bodyPr wrap="none" rtlCol="0">
            <a:spAutoFit/>
          </a:bodyPr>
          <a:lstStyle/>
          <a:p>
            <a:r>
              <a:rPr lang="zh-TW" altLang="en-US" sz="3600" b="1" dirty="0" smtClean="0">
                <a:latin typeface="微軟正黑體" panose="020B0604030504040204" pitchFamily="34" charset="-120"/>
                <a:ea typeface="微軟正黑體" panose="020B0604030504040204" pitchFamily="34" charset="-120"/>
              </a:rPr>
              <a:t>即時練習</a:t>
            </a:r>
            <a:endParaRPr lang="zh-HK"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878357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3600" b="1" dirty="0" smtClean="0">
                <a:latin typeface="微軟正黑體" panose="020B0604030504040204" pitchFamily="34" charset="-120"/>
                <a:ea typeface="微軟正黑體" panose="020B0604030504040204" pitchFamily="34" charset="-120"/>
              </a:rPr>
              <a:t>教學策略優化</a:t>
            </a:r>
            <a:endParaRPr lang="zh-HK" altLang="en-US" sz="36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quarter" idx="1"/>
          </p:nvPr>
        </p:nvSpPr>
        <p:spPr/>
        <p:txBody>
          <a:bodyPr>
            <a:normAutofit/>
          </a:bodyPr>
          <a:lstStyle/>
          <a:p>
            <a:r>
              <a:rPr lang="zh-TW" altLang="en-US" dirty="0" smtClean="0">
                <a:latin typeface="微軟正黑體" panose="020B0604030504040204" pitchFamily="34" charset="-120"/>
                <a:ea typeface="微軟正黑體" panose="020B0604030504040204" pitchFamily="34" charset="-120"/>
              </a:rPr>
              <a:t>溫習概念 </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生活素質、污染物對健康的影響</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把第三部分細分</a:t>
            </a:r>
            <a:r>
              <a:rPr lang="zh-TW" altLang="en-US" dirty="0">
                <a:latin typeface="微軟正黑體" panose="020B0604030504040204" pitchFamily="34" charset="-120"/>
                <a:ea typeface="微軟正黑體" panose="020B0604030504040204" pitchFamily="34" charset="-120"/>
              </a:rPr>
              <a:t>為一系列循序漸進的</a:t>
            </a:r>
            <a:r>
              <a:rPr lang="zh-TW" altLang="en-US" dirty="0" smtClean="0">
                <a:latin typeface="微軟正黑體" panose="020B0604030504040204" pitchFamily="34" charset="-120"/>
                <a:ea typeface="微軟正黑體" panose="020B0604030504040204" pitchFamily="34" charset="-120"/>
              </a:rPr>
              <a:t>步驟</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解說重點</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教師示範</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學生模仿</a:t>
            </a:r>
            <a:endParaRPr lang="en-US" altLang="zh-TW" dirty="0" smtClean="0">
              <a:latin typeface="微軟正黑體" panose="020B0604030504040204" pitchFamily="34" charset="-120"/>
              <a:ea typeface="微軟正黑體" panose="020B0604030504040204" pitchFamily="34" charset="-120"/>
            </a:endParaRPr>
          </a:p>
          <a:p>
            <a:pPr lvl="1"/>
            <a:r>
              <a:rPr lang="zh-TW" altLang="en-US" dirty="0" smtClean="0">
                <a:latin typeface="微軟正黑體" panose="020B0604030504040204" pitchFamily="34" charset="-120"/>
                <a:ea typeface="微軟正黑體" panose="020B0604030504040204" pitchFamily="34" charset="-120"/>
              </a:rPr>
              <a:t>老師回饋</a:t>
            </a:r>
            <a:endParaRPr lang="en-US" altLang="zh-TW" dirty="0" smtClean="0">
              <a:latin typeface="微軟正黑體" panose="020B0604030504040204" pitchFamily="34" charset="-120"/>
              <a:ea typeface="微軟正黑體" panose="020B0604030504040204" pitchFamily="34" charset="-120"/>
            </a:endParaRPr>
          </a:p>
          <a:p>
            <a:endParaRPr lang="zh-HK" altLang="en-US"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2615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庸">
  <a:themeElements>
    <a:clrScheme name="中庸">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854</TotalTime>
  <Words>871</Words>
  <Application>Microsoft Office PowerPoint</Application>
  <PresentationFormat>如螢幕大小 (4:3)</PresentationFormat>
  <Paragraphs>154</Paragraphs>
  <Slides>18</Slides>
  <Notes>1</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18</vt:i4>
      </vt:variant>
    </vt:vector>
  </HeadingPairs>
  <TitlesOfParts>
    <vt:vector size="26" baseType="lpstr">
      <vt:lpstr>微軟正黑體</vt:lpstr>
      <vt:lpstr>新細明體</vt:lpstr>
      <vt:lpstr>Arial</vt:lpstr>
      <vt:lpstr>Calibri</vt:lpstr>
      <vt:lpstr>Tw Cen MT</vt:lpstr>
      <vt:lpstr>Wingdings</vt:lpstr>
      <vt:lpstr>Wingdings 2</vt:lpstr>
      <vt:lpstr>中庸</vt:lpstr>
      <vt:lpstr>優化數據處理的學與教策略</vt:lpstr>
      <vt:lpstr>通識教育科的課程理念</vt:lpstr>
      <vt:lpstr>高小至初中數學課程的學習內容</vt:lpstr>
      <vt:lpstr>通識教育科的學習範圍</vt:lpstr>
      <vt:lpstr>「近年中國可再生能源有不錯的發展。」 解釋資料如何支持這項聲稱。</vt:lpstr>
      <vt:lpstr>重點一</vt:lpstr>
      <vt:lpstr>PowerPoint 簡報</vt:lpstr>
      <vt:lpstr>PowerPoint 簡報</vt:lpstr>
      <vt:lpstr>PowerPoint 簡報</vt:lpstr>
      <vt:lpstr>PowerPoint 簡報</vt:lpstr>
      <vt:lpstr>「近年中國可再生能源有不錯的發展。」解釋資料如何支持這項聲稱。</vt:lpstr>
      <vt:lpstr>PowerPoint 簡報</vt:lpstr>
      <vt:lpstr>PowerPoint 簡報</vt:lpstr>
      <vt:lpstr>PowerPoint 簡報</vt:lpstr>
      <vt:lpstr>PowerPoint 簡報</vt:lpstr>
      <vt:lpstr>PowerPoint 簡報</vt:lpstr>
      <vt:lpstr>PowerPoint 簡報</vt:lpstr>
      <vt:lpstr>教學策略優化</vt:lpstr>
    </vt:vector>
  </TitlesOfParts>
  <Company>Semple Memorial Secondary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System Administrator</dc:creator>
  <cp:lastModifiedBy>CHAN, Wah-lun</cp:lastModifiedBy>
  <cp:revision>45</cp:revision>
  <cp:lastPrinted>2018-06-12T00:47:57Z</cp:lastPrinted>
  <dcterms:created xsi:type="dcterms:W3CDTF">2018-06-05T03:07:09Z</dcterms:created>
  <dcterms:modified xsi:type="dcterms:W3CDTF">2018-07-05T06:49:13Z</dcterms:modified>
</cp:coreProperties>
</file>